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notesSlides/notesSlide1.xml" ContentType="application/vnd.openxmlformats-officedocument.presentationml.notesSlide+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charts/chart3.xml" ContentType="application/vnd.openxmlformats-officedocument.drawingml.chart+xml"/>
  <Override PartName="/ppt/theme/themeOverride2.xml" ContentType="application/vnd.openxmlformats-officedocument.themeOverride+xml"/>
  <Override PartName="/ppt/notesSlides/notesSlide5.xml" ContentType="application/vnd.openxmlformats-officedocument.presentationml.notesSlide+xml"/>
  <Override PartName="/ppt/tags/tag264.xml" ContentType="application/vnd.openxmlformats-officedocument.presentationml.tags+xml"/>
  <Override PartName="/ppt/notesSlides/notesSlide6.xml" ContentType="application/vnd.openxmlformats-officedocument.presentationml.notesSlide+xml"/>
  <Override PartName="/ppt/tags/tag265.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tags/tag406.xml" ContentType="application/vnd.openxmlformats-officedocument.presentationml.tags+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notesSlides/notesSlide60.xml" ContentType="application/vnd.openxmlformats-officedocument.presentationml.notesSlide+xml"/>
  <Override PartName="/ppt/tags/tag462.xml" ContentType="application/vnd.openxmlformats-officedocument.presentationml.tags+xml"/>
  <Override PartName="/ppt/notesSlides/notesSlide61.xml" ContentType="application/vnd.openxmlformats-officedocument.presentationml.notesSlide+xml"/>
  <Override PartName="/ppt/tags/tag463.xml" ContentType="application/vnd.openxmlformats-officedocument.presentationml.tags+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ags/tag535.xml" ContentType="application/vnd.openxmlformats-officedocument.presentationml.tags+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ags/tag536.xml" ContentType="application/vnd.openxmlformats-officedocument.presentationml.tags+xml"/>
  <Override PartName="/ppt/notesSlides/notesSlide83.xml" ContentType="application/vnd.openxmlformats-officedocument.presentationml.notesSlide+xml"/>
  <Override PartName="/ppt/tags/tag537.xml" ContentType="application/vnd.openxmlformats-officedocument.presentationml.tags+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538.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ags/tag539.xml" ContentType="application/vnd.openxmlformats-officedocument.presentationml.tags+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notesSlides/notesSlide103.xml" ContentType="application/vnd.openxmlformats-officedocument.presentationml.notesSlide+xml"/>
  <Override PartName="/ppt/tags/tag575.xml" ContentType="application/vnd.openxmlformats-officedocument.presentationml.tags+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tags/tag576.xml" ContentType="application/vnd.openxmlformats-officedocument.presentationml.tags+xml"/>
  <Override PartName="/ppt/notesSlides/notesSlide106.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tags/tag577.xml" ContentType="application/vnd.openxmlformats-officedocument.presentationml.tags+xml"/>
  <Override PartName="/ppt/notesSlides/notesSlide107.xml" ContentType="application/vnd.openxmlformats-officedocument.presentationml.notesSlide+xml"/>
  <Override PartName="/ppt/tags/tag578.xml" ContentType="application/vnd.openxmlformats-officedocument.presentationml.tags+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notesSlides/notesSlide110.xml" ContentType="application/vnd.openxmlformats-officedocument.presentationml.notesSlide+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notesSlides/notesSlide111.xml" ContentType="application/vnd.openxmlformats-officedocument.presentationml.notesSlide+xml"/>
  <Override PartName="/ppt/charts/chart6.xml" ContentType="application/vnd.openxmlformats-officedocument.drawingml.chart+xml"/>
  <Override PartName="/ppt/theme/themeOverride3.xml" ContentType="application/vnd.openxmlformats-officedocument.themeOverr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notesSlides/notesSlide116.xml" ContentType="application/vnd.openxmlformats-officedocument.presentationml.notesSlide+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notesSlides/notesSlide117.xml" ContentType="application/vnd.openxmlformats-officedocument.presentationml.notesSlide+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notesSlides/notesSlide118.xml" ContentType="application/vnd.openxmlformats-officedocument.presentationml.notesSlide+xml"/>
  <Override PartName="/ppt/tags/tag694.xml" ContentType="application/vnd.openxmlformats-officedocument.presentationml.tags+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p:sldMasterIdLst>
    <p:sldMasterId id="2147484059" r:id="rId27"/>
  </p:sldMasterIdLst>
  <p:notesMasterIdLst>
    <p:notesMasterId r:id="rId174"/>
  </p:notesMasterIdLst>
  <p:handoutMasterIdLst>
    <p:handoutMasterId r:id="rId175"/>
  </p:handoutMasterIdLst>
  <p:sldIdLst>
    <p:sldId id="756" r:id="rId28"/>
    <p:sldId id="761" r:id="rId29"/>
    <p:sldId id="762" r:id="rId30"/>
    <p:sldId id="625" r:id="rId31"/>
    <p:sldId id="610" r:id="rId32"/>
    <p:sldId id="626" r:id="rId33"/>
    <p:sldId id="627" r:id="rId34"/>
    <p:sldId id="628" r:id="rId35"/>
    <p:sldId id="629" r:id="rId36"/>
    <p:sldId id="630" r:id="rId37"/>
    <p:sldId id="631" r:id="rId38"/>
    <p:sldId id="632" r:id="rId39"/>
    <p:sldId id="633" r:id="rId40"/>
    <p:sldId id="763" r:id="rId41"/>
    <p:sldId id="611" r:id="rId42"/>
    <p:sldId id="635" r:id="rId43"/>
    <p:sldId id="764" r:id="rId44"/>
    <p:sldId id="637" r:id="rId45"/>
    <p:sldId id="638" r:id="rId46"/>
    <p:sldId id="639" r:id="rId47"/>
    <p:sldId id="640" r:id="rId48"/>
    <p:sldId id="641" r:id="rId49"/>
    <p:sldId id="642" r:id="rId50"/>
    <p:sldId id="643" r:id="rId51"/>
    <p:sldId id="644" r:id="rId52"/>
    <p:sldId id="645" r:id="rId53"/>
    <p:sldId id="646" r:id="rId54"/>
    <p:sldId id="647" r:id="rId55"/>
    <p:sldId id="648" r:id="rId56"/>
    <p:sldId id="649" r:id="rId57"/>
    <p:sldId id="765" r:id="rId58"/>
    <p:sldId id="651" r:id="rId59"/>
    <p:sldId id="652" r:id="rId60"/>
    <p:sldId id="653" r:id="rId61"/>
    <p:sldId id="654" r:id="rId62"/>
    <p:sldId id="655" r:id="rId63"/>
    <p:sldId id="656" r:id="rId64"/>
    <p:sldId id="657" r:id="rId65"/>
    <p:sldId id="658" r:id="rId66"/>
    <p:sldId id="659" r:id="rId67"/>
    <p:sldId id="660" r:id="rId68"/>
    <p:sldId id="661" r:id="rId69"/>
    <p:sldId id="662" r:id="rId70"/>
    <p:sldId id="663" r:id="rId71"/>
    <p:sldId id="664" r:id="rId72"/>
    <p:sldId id="665" r:id="rId73"/>
    <p:sldId id="666" r:id="rId74"/>
    <p:sldId id="667" r:id="rId75"/>
    <p:sldId id="668" r:id="rId76"/>
    <p:sldId id="669" r:id="rId77"/>
    <p:sldId id="766" r:id="rId78"/>
    <p:sldId id="671" r:id="rId79"/>
    <p:sldId id="672" r:id="rId80"/>
    <p:sldId id="673" r:id="rId81"/>
    <p:sldId id="674" r:id="rId82"/>
    <p:sldId id="675" r:id="rId83"/>
    <p:sldId id="676" r:id="rId84"/>
    <p:sldId id="677" r:id="rId85"/>
    <p:sldId id="678" r:id="rId86"/>
    <p:sldId id="612" r:id="rId87"/>
    <p:sldId id="679" r:id="rId88"/>
    <p:sldId id="680" r:id="rId89"/>
    <p:sldId id="681" r:id="rId90"/>
    <p:sldId id="773" r:id="rId91"/>
    <p:sldId id="683" r:id="rId92"/>
    <p:sldId id="684" r:id="rId93"/>
    <p:sldId id="685" r:id="rId94"/>
    <p:sldId id="686" r:id="rId95"/>
    <p:sldId id="687" r:id="rId96"/>
    <p:sldId id="609" r:id="rId97"/>
    <p:sldId id="688" r:id="rId98"/>
    <p:sldId id="689" r:id="rId99"/>
    <p:sldId id="690" r:id="rId100"/>
    <p:sldId id="691" r:id="rId101"/>
    <p:sldId id="774" r:id="rId102"/>
    <p:sldId id="693" r:id="rId103"/>
    <p:sldId id="694" r:id="rId104"/>
    <p:sldId id="695" r:id="rId105"/>
    <p:sldId id="769" r:id="rId106"/>
    <p:sldId id="697" r:id="rId107"/>
    <p:sldId id="698" r:id="rId108"/>
    <p:sldId id="699" r:id="rId109"/>
    <p:sldId id="700" r:id="rId110"/>
    <p:sldId id="701" r:id="rId111"/>
    <p:sldId id="702" r:id="rId112"/>
    <p:sldId id="613" r:id="rId113"/>
    <p:sldId id="703" r:id="rId114"/>
    <p:sldId id="704" r:id="rId115"/>
    <p:sldId id="614" r:id="rId116"/>
    <p:sldId id="705" r:id="rId117"/>
    <p:sldId id="706" r:id="rId118"/>
    <p:sldId id="707" r:id="rId119"/>
    <p:sldId id="708" r:id="rId120"/>
    <p:sldId id="709" r:id="rId121"/>
    <p:sldId id="710" r:id="rId122"/>
    <p:sldId id="711" r:id="rId123"/>
    <p:sldId id="712" r:id="rId124"/>
    <p:sldId id="615" r:id="rId125"/>
    <p:sldId id="713" r:id="rId126"/>
    <p:sldId id="714" r:id="rId127"/>
    <p:sldId id="616" r:id="rId128"/>
    <p:sldId id="715" r:id="rId129"/>
    <p:sldId id="716" r:id="rId130"/>
    <p:sldId id="717" r:id="rId131"/>
    <p:sldId id="718" r:id="rId132"/>
    <p:sldId id="719" r:id="rId133"/>
    <p:sldId id="720" r:id="rId134"/>
    <p:sldId id="721" r:id="rId135"/>
    <p:sldId id="722" r:id="rId136"/>
    <p:sldId id="770" r:id="rId137"/>
    <p:sldId id="724" r:id="rId138"/>
    <p:sldId id="725" r:id="rId139"/>
    <p:sldId id="726" r:id="rId140"/>
    <p:sldId id="727" r:id="rId141"/>
    <p:sldId id="728" r:id="rId142"/>
    <p:sldId id="729" r:id="rId143"/>
    <p:sldId id="730" r:id="rId144"/>
    <p:sldId id="771" r:id="rId145"/>
    <p:sldId id="732" r:id="rId146"/>
    <p:sldId id="617" r:id="rId147"/>
    <p:sldId id="733" r:id="rId148"/>
    <p:sldId id="734" r:id="rId149"/>
    <p:sldId id="735" r:id="rId150"/>
    <p:sldId id="736" r:id="rId151"/>
    <p:sldId id="618" r:id="rId152"/>
    <p:sldId id="619" r:id="rId153"/>
    <p:sldId id="772" r:id="rId154"/>
    <p:sldId id="738" r:id="rId155"/>
    <p:sldId id="739" r:id="rId156"/>
    <p:sldId id="740" r:id="rId157"/>
    <p:sldId id="741" r:id="rId158"/>
    <p:sldId id="742" r:id="rId159"/>
    <p:sldId id="743" r:id="rId160"/>
    <p:sldId id="744" r:id="rId161"/>
    <p:sldId id="745" r:id="rId162"/>
    <p:sldId id="746" r:id="rId163"/>
    <p:sldId id="747" r:id="rId164"/>
    <p:sldId id="748" r:id="rId165"/>
    <p:sldId id="749" r:id="rId166"/>
    <p:sldId id="750" r:id="rId167"/>
    <p:sldId id="751" r:id="rId168"/>
    <p:sldId id="620" r:id="rId169"/>
    <p:sldId id="752" r:id="rId170"/>
    <p:sldId id="753" r:id="rId171"/>
    <p:sldId id="754" r:id="rId172"/>
    <p:sldId id="775" r:id="rId173"/>
  </p:sldIdLst>
  <p:sldSz cx="10972800" cy="6858000"/>
  <p:notesSz cx="7099300" cy="10234613"/>
  <p:custDataLst>
    <p:tags r:id="rId176"/>
  </p:custDataLst>
  <p:defaultTextStyle>
    <a:defPPr>
      <a:defRPr lang="en-US"/>
    </a:defPPr>
    <a:lvl1pPr algn="l" rtl="0" fontAlgn="base">
      <a:spcBef>
        <a:spcPct val="0"/>
      </a:spcBef>
      <a:spcAft>
        <a:spcPct val="0"/>
      </a:spcAft>
      <a:defRPr sz="2400" kern="1200">
        <a:solidFill>
          <a:schemeClr val="tx1"/>
        </a:solidFill>
        <a:latin typeface="Arial" charset="0"/>
        <a:ea typeface="+mn-ea"/>
        <a:cs typeface="+mn-cs"/>
      </a:defRPr>
    </a:lvl1pPr>
    <a:lvl2pPr marL="457200" algn="l" rtl="0" fontAlgn="base">
      <a:spcBef>
        <a:spcPct val="0"/>
      </a:spcBef>
      <a:spcAft>
        <a:spcPct val="0"/>
      </a:spcAft>
      <a:defRPr sz="2400" kern="1200">
        <a:solidFill>
          <a:schemeClr val="tx1"/>
        </a:solidFill>
        <a:latin typeface="Arial" charset="0"/>
        <a:ea typeface="+mn-ea"/>
        <a:cs typeface="+mn-cs"/>
      </a:defRPr>
    </a:lvl2pPr>
    <a:lvl3pPr marL="914400" algn="l" rtl="0" fontAlgn="base">
      <a:spcBef>
        <a:spcPct val="0"/>
      </a:spcBef>
      <a:spcAft>
        <a:spcPct val="0"/>
      </a:spcAft>
      <a:defRPr sz="2400" kern="1200">
        <a:solidFill>
          <a:schemeClr val="tx1"/>
        </a:solidFill>
        <a:latin typeface="Arial" charset="0"/>
        <a:ea typeface="+mn-ea"/>
        <a:cs typeface="+mn-cs"/>
      </a:defRPr>
    </a:lvl3pPr>
    <a:lvl4pPr marL="1371600" algn="l" rtl="0" fontAlgn="base">
      <a:spcBef>
        <a:spcPct val="0"/>
      </a:spcBef>
      <a:spcAft>
        <a:spcPct val="0"/>
      </a:spcAft>
      <a:defRPr sz="2400" kern="1200">
        <a:solidFill>
          <a:schemeClr val="tx1"/>
        </a:solidFill>
        <a:latin typeface="Arial" charset="0"/>
        <a:ea typeface="+mn-ea"/>
        <a:cs typeface="+mn-cs"/>
      </a:defRPr>
    </a:lvl4pPr>
    <a:lvl5pPr marL="1828800" algn="l" rtl="0" fontAlgn="base">
      <a:spcBef>
        <a:spcPct val="0"/>
      </a:spcBef>
      <a:spcAft>
        <a:spcPct val="0"/>
      </a:spcAft>
      <a:defRPr sz="2400" kern="1200">
        <a:solidFill>
          <a:schemeClr val="tx1"/>
        </a:solidFill>
        <a:latin typeface="Arial" charset="0"/>
        <a:ea typeface="+mn-ea"/>
        <a:cs typeface="+mn-cs"/>
      </a:defRPr>
    </a:lvl5pPr>
    <a:lvl6pPr marL="2286000" algn="l" defTabSz="914400" rtl="0" eaLnBrk="1" latinLnBrk="0" hangingPunct="1">
      <a:defRPr sz="2400" kern="1200">
        <a:solidFill>
          <a:schemeClr val="tx1"/>
        </a:solidFill>
        <a:latin typeface="Arial" charset="0"/>
        <a:ea typeface="+mn-ea"/>
        <a:cs typeface="+mn-cs"/>
      </a:defRPr>
    </a:lvl6pPr>
    <a:lvl7pPr marL="2743200" algn="l" defTabSz="914400" rtl="0" eaLnBrk="1" latinLnBrk="0" hangingPunct="1">
      <a:defRPr sz="2400" kern="1200">
        <a:solidFill>
          <a:schemeClr val="tx1"/>
        </a:solidFill>
        <a:latin typeface="Arial" charset="0"/>
        <a:ea typeface="+mn-ea"/>
        <a:cs typeface="+mn-cs"/>
      </a:defRPr>
    </a:lvl7pPr>
    <a:lvl8pPr marL="3200400" algn="l" defTabSz="914400" rtl="0" eaLnBrk="1" latinLnBrk="0" hangingPunct="1">
      <a:defRPr sz="2400" kern="1200">
        <a:solidFill>
          <a:schemeClr val="tx1"/>
        </a:solidFill>
        <a:latin typeface="Arial" charset="0"/>
        <a:ea typeface="+mn-ea"/>
        <a:cs typeface="+mn-cs"/>
      </a:defRPr>
    </a:lvl8pPr>
    <a:lvl9pPr marL="3657600" algn="l" defTabSz="914400" rtl="0" eaLnBrk="1" latinLnBrk="0" hangingPunct="1">
      <a:defRPr sz="2400" kern="1200">
        <a:solidFill>
          <a:schemeClr val="tx1"/>
        </a:solidFill>
        <a:latin typeface="Arial" charset="0"/>
        <a:ea typeface="+mn-ea"/>
        <a:cs typeface="+mn-cs"/>
      </a:defRPr>
    </a:lvl9pPr>
  </p:defaultTextStyle>
  <p:extLst>
    <p:ext uri="{521415D9-36F7-43E2-AB2F-B90AF26B5E84}">
      <p14:sectionLst xmlns:p14="http://schemas.microsoft.com/office/powerpoint/2010/main">
        <p14:section name="Default Section" id="{928F90C0-FCEA-4D80-9A19-9C4E0FA94934}">
          <p14:sldIdLst>
            <p14:sldId id="756"/>
            <p14:sldId id="761"/>
          </p14:sldIdLst>
        </p14:section>
        <p14:section name="Infineon Microcontroller" id="{6A1AC5C2-A1B8-45C8-904A-59CF80BD1B93}">
          <p14:sldIdLst>
            <p14:sldId id="762"/>
            <p14:sldId id="625"/>
            <p14:sldId id="610"/>
            <p14:sldId id="626"/>
            <p14:sldId id="627"/>
            <p14:sldId id="628"/>
            <p14:sldId id="629"/>
            <p14:sldId id="630"/>
            <p14:sldId id="631"/>
            <p14:sldId id="632"/>
            <p14:sldId id="633"/>
          </p14:sldIdLst>
        </p14:section>
        <p14:section name="AURIX TC2xx PDH Support model" id="{57D664CF-815C-4B24-A795-3A155A7AC1FD}">
          <p14:sldIdLst>
            <p14:sldId id="763"/>
            <p14:sldId id="611"/>
            <p14:sldId id="635"/>
          </p14:sldIdLst>
        </p14:section>
        <p14:section name="AURIX TC2xx Overview" id="{607FF3A2-EFBE-4B1E-A99C-9A18BC8294B9}">
          <p14:sldIdLst>
            <p14:sldId id="764"/>
            <p14:sldId id="637"/>
            <p14:sldId id="638"/>
            <p14:sldId id="639"/>
            <p14:sldId id="640"/>
            <p14:sldId id="641"/>
            <p14:sldId id="642"/>
            <p14:sldId id="643"/>
            <p14:sldId id="644"/>
            <p14:sldId id="645"/>
            <p14:sldId id="646"/>
            <p14:sldId id="647"/>
            <p14:sldId id="648"/>
            <p14:sldId id="649"/>
          </p14:sldIdLst>
        </p14:section>
        <p14:section name="AURIX TC2xx Features Details" id="{950DCEED-4CF8-4AA3-84BB-3A8D944275C8}">
          <p14:sldIdLst>
            <p14:sldId id="765"/>
            <p14:sldId id="651"/>
            <p14:sldId id="652"/>
            <p14:sldId id="653"/>
            <p14:sldId id="654"/>
            <p14:sldId id="655"/>
            <p14:sldId id="656"/>
            <p14:sldId id="657"/>
            <p14:sldId id="658"/>
            <p14:sldId id="659"/>
            <p14:sldId id="660"/>
            <p14:sldId id="661"/>
            <p14:sldId id="662"/>
            <p14:sldId id="663"/>
            <p14:sldId id="664"/>
            <p14:sldId id="665"/>
            <p14:sldId id="666"/>
            <p14:sldId id="667"/>
            <p14:sldId id="668"/>
            <p14:sldId id="669"/>
          </p14:sldIdLst>
        </p14:section>
        <p14:section name="AURIX TC2xx Functional Safety" id="{5880A5DC-ACDC-4276-8303-D152AD88C772}">
          <p14:sldIdLst>
            <p14:sldId id="766"/>
            <p14:sldId id="671"/>
            <p14:sldId id="672"/>
            <p14:sldId id="673"/>
            <p14:sldId id="674"/>
            <p14:sldId id="675"/>
            <p14:sldId id="676"/>
            <p14:sldId id="677"/>
            <p14:sldId id="678"/>
            <p14:sldId id="612"/>
            <p14:sldId id="679"/>
            <p14:sldId id="680"/>
            <p14:sldId id="681"/>
          </p14:sldIdLst>
        </p14:section>
        <p14:section name="AURIX TC2xx Security" id="{6B4E8D84-B2AF-4018-9A0E-B84158089BF7}">
          <p14:sldIdLst>
            <p14:sldId id="773"/>
            <p14:sldId id="683"/>
            <p14:sldId id="684"/>
            <p14:sldId id="685"/>
            <p14:sldId id="686"/>
            <p14:sldId id="687"/>
            <p14:sldId id="609"/>
            <p14:sldId id="688"/>
            <p14:sldId id="689"/>
            <p14:sldId id="690"/>
            <p14:sldId id="691"/>
          </p14:sldIdLst>
        </p14:section>
        <p14:section name="AURIX TC2xx Powertrain" id="{262608E6-7BE9-4317-883F-F5DB2710839D}">
          <p14:sldIdLst>
            <p14:sldId id="774"/>
            <p14:sldId id="693"/>
            <p14:sldId id="694"/>
            <p14:sldId id="695"/>
          </p14:sldIdLst>
        </p14:section>
        <p14:section name="AURIX TC2xx xEV" id="{E29CCA74-11FA-4613-81D8-123FAC1DB358}">
          <p14:sldIdLst>
            <p14:sldId id="769"/>
            <p14:sldId id="697"/>
            <p14:sldId id="698"/>
            <p14:sldId id="699"/>
            <p14:sldId id="700"/>
            <p14:sldId id="701"/>
            <p14:sldId id="702"/>
            <p14:sldId id="613"/>
            <p14:sldId id="703"/>
            <p14:sldId id="704"/>
            <p14:sldId id="614"/>
            <p14:sldId id="705"/>
            <p14:sldId id="706"/>
            <p14:sldId id="707"/>
            <p14:sldId id="708"/>
            <p14:sldId id="709"/>
            <p14:sldId id="710"/>
            <p14:sldId id="711"/>
            <p14:sldId id="712"/>
            <p14:sldId id="615"/>
            <p14:sldId id="713"/>
            <p14:sldId id="714"/>
            <p14:sldId id="616"/>
            <p14:sldId id="715"/>
            <p14:sldId id="716"/>
            <p14:sldId id="717"/>
            <p14:sldId id="718"/>
            <p14:sldId id="719"/>
            <p14:sldId id="720"/>
            <p14:sldId id="721"/>
            <p14:sldId id="722"/>
          </p14:sldIdLst>
        </p14:section>
        <p14:section name="AURIX TC2xx CAV" id="{24285DAF-74F6-4BB5-BFC7-4F3BEACBF12A}">
          <p14:sldIdLst>
            <p14:sldId id="770"/>
            <p14:sldId id="724"/>
            <p14:sldId id="725"/>
            <p14:sldId id="726"/>
            <p14:sldId id="727"/>
            <p14:sldId id="728"/>
            <p14:sldId id="729"/>
            <p14:sldId id="730"/>
          </p14:sldIdLst>
        </p14:section>
        <p14:section name="AURIX TC2xx Benchmarking vs. Competition" id="{EAA0BB6C-1F44-44B3-9855-040E29731759}">
          <p14:sldIdLst>
            <p14:sldId id="771"/>
            <p14:sldId id="732"/>
            <p14:sldId id="617"/>
            <p14:sldId id="733"/>
            <p14:sldId id="734"/>
            <p14:sldId id="735"/>
            <p14:sldId id="736"/>
            <p14:sldId id="618"/>
            <p14:sldId id="619"/>
          </p14:sldIdLst>
        </p14:section>
        <p14:section name="AURIX TC2xx SW &amp; Tools" id="{AF8E022C-834A-4221-90B4-B8FC2AA88241}">
          <p14:sldIdLst>
            <p14:sldId id="772"/>
            <p14:sldId id="738"/>
            <p14:sldId id="739"/>
            <p14:sldId id="740"/>
            <p14:sldId id="741"/>
            <p14:sldId id="742"/>
            <p14:sldId id="743"/>
            <p14:sldId id="744"/>
            <p14:sldId id="745"/>
            <p14:sldId id="746"/>
            <p14:sldId id="747"/>
            <p14:sldId id="748"/>
            <p14:sldId id="749"/>
            <p14:sldId id="750"/>
            <p14:sldId id="751"/>
            <p14:sldId id="620"/>
            <p14:sldId id="752"/>
            <p14:sldId id="753"/>
            <p14:sldId id="754"/>
            <p14:sldId id="775"/>
          </p14:sldIdLst>
        </p14:section>
      </p14:sectionLst>
    </p:ext>
    <p:ext uri="{EFAFB233-063F-42B5-8137-9DF3F51BA10A}">
      <p15:sldGuideLst xmlns:p15="http://schemas.microsoft.com/office/powerpoint/2012/main">
        <p15:guide id="1" pos="3456" userDrawn="1">
          <p15:clr>
            <a:srgbClr val="A4A3A4"/>
          </p15:clr>
        </p15:guide>
        <p15:guide id="2" orient="horz" pos="2160" userDrawn="1">
          <p15:clr>
            <a:srgbClr val="A4A3A4"/>
          </p15:clr>
        </p15:guide>
      </p15:sldGuideLst>
    </p:ext>
    <p:ext uri="{2D200454-40CA-4A62-9FC3-DE9A4176ACB9}">
      <p15:notesGuideLst xmlns:p15="http://schemas.microsoft.com/office/powerpoint/2012/main">
        <p15:guide id="1" orient="horz" pos="187">
          <p15:clr>
            <a:srgbClr val="A4A3A4"/>
          </p15:clr>
        </p15:guide>
        <p15:guide id="2" orient="horz" pos="638">
          <p15:clr>
            <a:srgbClr val="A4A3A4"/>
          </p15:clr>
        </p15:guide>
        <p15:guide id="3" orient="horz" pos="453">
          <p15:clr>
            <a:srgbClr val="A4A3A4"/>
          </p15:clr>
        </p15:guide>
        <p15:guide id="4" orient="horz" pos="6262">
          <p15:clr>
            <a:srgbClr val="A4A3A4"/>
          </p15:clr>
        </p15:guide>
        <p15:guide id="5" pos="4186">
          <p15:clr>
            <a:srgbClr val="A4A3A4"/>
          </p15:clr>
        </p15:guide>
        <p15:guide id="6" pos="286">
          <p15:clr>
            <a:srgbClr val="A4A3A4"/>
          </p15:clr>
        </p15:guide>
        <p15:guide id="7" pos="830">
          <p15:clr>
            <a:srgbClr val="A4A3A4"/>
          </p15:clr>
        </p15:guide>
        <p15:guide id="8" pos="3869">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B3A8A8"/>
    <a:srgbClr val="D67EB1"/>
    <a:srgbClr val="F5B38A"/>
    <a:srgbClr val="CBCBCB"/>
    <a:srgbClr val="ADCFC4"/>
    <a:srgbClr val="0066B3"/>
    <a:srgbClr val="FFF3CC"/>
    <a:srgbClr val="E7F1EE"/>
    <a:srgbClr val="00265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395" autoAdjust="0"/>
    <p:restoredTop sz="94322" autoAdjust="0"/>
  </p:normalViewPr>
  <p:slideViewPr>
    <p:cSldViewPr snapToObjects="1" showGuides="1">
      <p:cViewPr varScale="1">
        <p:scale>
          <a:sx n="108" d="100"/>
          <a:sy n="108" d="100"/>
        </p:scale>
        <p:origin x="870" y="102"/>
      </p:cViewPr>
      <p:guideLst>
        <p:guide pos="3456"/>
        <p:guide orient="horz" pos="2160"/>
      </p:guideLst>
    </p:cSldViewPr>
  </p:slideViewPr>
  <p:notesTextViewPr>
    <p:cViewPr>
      <p:scale>
        <a:sx n="100" d="100"/>
        <a:sy n="100" d="100"/>
      </p:scale>
      <p:origin x="0" y="0"/>
    </p:cViewPr>
  </p:notesTextViewPr>
  <p:sorterViewPr>
    <p:cViewPr>
      <p:scale>
        <a:sx n="73" d="100"/>
        <a:sy n="73" d="100"/>
      </p:scale>
      <p:origin x="0" y="-16956"/>
    </p:cViewPr>
  </p:sorterViewPr>
  <p:notesViewPr>
    <p:cSldViewPr snapToObjects="1" showGuides="1">
      <p:cViewPr varScale="1">
        <p:scale>
          <a:sx n="51" d="100"/>
          <a:sy n="51" d="100"/>
        </p:scale>
        <p:origin x="-2556" y="-114"/>
      </p:cViewPr>
      <p:guideLst>
        <p:guide orient="horz" pos="187"/>
        <p:guide orient="horz" pos="638"/>
        <p:guide orient="horz" pos="453"/>
        <p:guide orient="horz" pos="6262"/>
        <p:guide pos="4186"/>
        <p:guide pos="286"/>
        <p:guide pos="830"/>
        <p:guide pos="3869"/>
      </p:guideLst>
    </p:cSldViewPr>
  </p:notesViewPr>
  <p:gridSpacing cx="72010" cy="72010"/>
</p:viewPr>
</file>

<file path=ppt/_rels/presentation.xml.rels><?xml version="1.0" encoding="UTF-8" standalone="yes"?>
<Relationships xmlns="http://schemas.openxmlformats.org/package/2006/relationships"><Relationship Id="rId117" Type="http://schemas.openxmlformats.org/officeDocument/2006/relationships/slide" Target="slides/slide90.xml"/><Relationship Id="rId21" Type="http://schemas.openxmlformats.org/officeDocument/2006/relationships/customXml" Target="../customXml/item21.xml"/><Relationship Id="rId42" Type="http://schemas.openxmlformats.org/officeDocument/2006/relationships/slide" Target="slides/slide15.xml"/><Relationship Id="rId63" Type="http://schemas.openxmlformats.org/officeDocument/2006/relationships/slide" Target="slides/slide36.xml"/><Relationship Id="rId84" Type="http://schemas.openxmlformats.org/officeDocument/2006/relationships/slide" Target="slides/slide57.xml"/><Relationship Id="rId138" Type="http://schemas.openxmlformats.org/officeDocument/2006/relationships/slide" Target="slides/slide111.xml"/><Relationship Id="rId159" Type="http://schemas.openxmlformats.org/officeDocument/2006/relationships/slide" Target="slides/slide132.xml"/><Relationship Id="rId170" Type="http://schemas.openxmlformats.org/officeDocument/2006/relationships/slide" Target="slides/slide143.xml"/><Relationship Id="rId107" Type="http://schemas.openxmlformats.org/officeDocument/2006/relationships/slide" Target="slides/slide80.xml"/><Relationship Id="rId11" Type="http://schemas.openxmlformats.org/officeDocument/2006/relationships/customXml" Target="../customXml/item11.xml"/><Relationship Id="rId32" Type="http://schemas.openxmlformats.org/officeDocument/2006/relationships/slide" Target="slides/slide5.xml"/><Relationship Id="rId53" Type="http://schemas.openxmlformats.org/officeDocument/2006/relationships/slide" Target="slides/slide26.xml"/><Relationship Id="rId74" Type="http://schemas.openxmlformats.org/officeDocument/2006/relationships/slide" Target="slides/slide47.xml"/><Relationship Id="rId128" Type="http://schemas.openxmlformats.org/officeDocument/2006/relationships/slide" Target="slides/slide101.xml"/><Relationship Id="rId149" Type="http://schemas.openxmlformats.org/officeDocument/2006/relationships/slide" Target="slides/slide122.xml"/><Relationship Id="rId5" Type="http://schemas.openxmlformats.org/officeDocument/2006/relationships/customXml" Target="../customXml/item5.xml"/><Relationship Id="rId95" Type="http://schemas.openxmlformats.org/officeDocument/2006/relationships/slide" Target="slides/slide68.xml"/><Relationship Id="rId160" Type="http://schemas.openxmlformats.org/officeDocument/2006/relationships/slide" Target="slides/slide133.xml"/><Relationship Id="rId22" Type="http://schemas.openxmlformats.org/officeDocument/2006/relationships/customXml" Target="../customXml/item22.xml"/><Relationship Id="rId43" Type="http://schemas.openxmlformats.org/officeDocument/2006/relationships/slide" Target="slides/slide16.xml"/><Relationship Id="rId64" Type="http://schemas.openxmlformats.org/officeDocument/2006/relationships/slide" Target="slides/slide37.xml"/><Relationship Id="rId118" Type="http://schemas.openxmlformats.org/officeDocument/2006/relationships/slide" Target="slides/slide91.xml"/><Relationship Id="rId139" Type="http://schemas.openxmlformats.org/officeDocument/2006/relationships/slide" Target="slides/slide112.xml"/><Relationship Id="rId85" Type="http://schemas.openxmlformats.org/officeDocument/2006/relationships/slide" Target="slides/slide58.xml"/><Relationship Id="rId150" Type="http://schemas.openxmlformats.org/officeDocument/2006/relationships/slide" Target="slides/slide123.xml"/><Relationship Id="rId171" Type="http://schemas.openxmlformats.org/officeDocument/2006/relationships/slide" Target="slides/slide144.xml"/><Relationship Id="rId12" Type="http://schemas.openxmlformats.org/officeDocument/2006/relationships/customXml" Target="../customXml/item12.xml"/><Relationship Id="rId33" Type="http://schemas.openxmlformats.org/officeDocument/2006/relationships/slide" Target="slides/slide6.xml"/><Relationship Id="rId108" Type="http://schemas.openxmlformats.org/officeDocument/2006/relationships/slide" Target="slides/slide81.xml"/><Relationship Id="rId129" Type="http://schemas.openxmlformats.org/officeDocument/2006/relationships/slide" Target="slides/slide102.xml"/><Relationship Id="rId54" Type="http://schemas.openxmlformats.org/officeDocument/2006/relationships/slide" Target="slides/slide27.xml"/><Relationship Id="rId75" Type="http://schemas.openxmlformats.org/officeDocument/2006/relationships/slide" Target="slides/slide48.xml"/><Relationship Id="rId96" Type="http://schemas.openxmlformats.org/officeDocument/2006/relationships/slide" Target="slides/slide69.xml"/><Relationship Id="rId140" Type="http://schemas.openxmlformats.org/officeDocument/2006/relationships/slide" Target="slides/slide113.xml"/><Relationship Id="rId161" Type="http://schemas.openxmlformats.org/officeDocument/2006/relationships/slide" Target="slides/slide134.xml"/><Relationship Id="rId6" Type="http://schemas.openxmlformats.org/officeDocument/2006/relationships/customXml" Target="../customXml/item6.xml"/><Relationship Id="rId23" Type="http://schemas.openxmlformats.org/officeDocument/2006/relationships/customXml" Target="../customXml/item23.xml"/><Relationship Id="rId28" Type="http://schemas.openxmlformats.org/officeDocument/2006/relationships/slide" Target="slides/slide1.xml"/><Relationship Id="rId49" Type="http://schemas.openxmlformats.org/officeDocument/2006/relationships/slide" Target="slides/slide22.xml"/><Relationship Id="rId114" Type="http://schemas.openxmlformats.org/officeDocument/2006/relationships/slide" Target="slides/slide87.xml"/><Relationship Id="rId119" Type="http://schemas.openxmlformats.org/officeDocument/2006/relationships/slide" Target="slides/slide92.xml"/><Relationship Id="rId44" Type="http://schemas.openxmlformats.org/officeDocument/2006/relationships/slide" Target="slides/slide17.xml"/><Relationship Id="rId60" Type="http://schemas.openxmlformats.org/officeDocument/2006/relationships/slide" Target="slides/slide33.xml"/><Relationship Id="rId65" Type="http://schemas.openxmlformats.org/officeDocument/2006/relationships/slide" Target="slides/slide38.xml"/><Relationship Id="rId81" Type="http://schemas.openxmlformats.org/officeDocument/2006/relationships/slide" Target="slides/slide54.xml"/><Relationship Id="rId86" Type="http://schemas.openxmlformats.org/officeDocument/2006/relationships/slide" Target="slides/slide59.xml"/><Relationship Id="rId130" Type="http://schemas.openxmlformats.org/officeDocument/2006/relationships/slide" Target="slides/slide103.xml"/><Relationship Id="rId135" Type="http://schemas.openxmlformats.org/officeDocument/2006/relationships/slide" Target="slides/slide108.xml"/><Relationship Id="rId151" Type="http://schemas.openxmlformats.org/officeDocument/2006/relationships/slide" Target="slides/slide124.xml"/><Relationship Id="rId156" Type="http://schemas.openxmlformats.org/officeDocument/2006/relationships/slide" Target="slides/slide129.xml"/><Relationship Id="rId177" Type="http://schemas.openxmlformats.org/officeDocument/2006/relationships/presProps" Target="presProps.xml"/><Relationship Id="rId172" Type="http://schemas.openxmlformats.org/officeDocument/2006/relationships/slide" Target="slides/slide145.xml"/><Relationship Id="rId13" Type="http://schemas.openxmlformats.org/officeDocument/2006/relationships/customXml" Target="../customXml/item13.xml"/><Relationship Id="rId18" Type="http://schemas.openxmlformats.org/officeDocument/2006/relationships/customXml" Target="../customXml/item18.xml"/><Relationship Id="rId39" Type="http://schemas.openxmlformats.org/officeDocument/2006/relationships/slide" Target="slides/slide12.xml"/><Relationship Id="rId109" Type="http://schemas.openxmlformats.org/officeDocument/2006/relationships/slide" Target="slides/slide82.xml"/><Relationship Id="rId34" Type="http://schemas.openxmlformats.org/officeDocument/2006/relationships/slide" Target="slides/slide7.xml"/><Relationship Id="rId50" Type="http://schemas.openxmlformats.org/officeDocument/2006/relationships/slide" Target="slides/slide23.xml"/><Relationship Id="rId55" Type="http://schemas.openxmlformats.org/officeDocument/2006/relationships/slide" Target="slides/slide28.xml"/><Relationship Id="rId76" Type="http://schemas.openxmlformats.org/officeDocument/2006/relationships/slide" Target="slides/slide49.xml"/><Relationship Id="rId97" Type="http://schemas.openxmlformats.org/officeDocument/2006/relationships/slide" Target="slides/slide70.xml"/><Relationship Id="rId104" Type="http://schemas.openxmlformats.org/officeDocument/2006/relationships/slide" Target="slides/slide77.xml"/><Relationship Id="rId120" Type="http://schemas.openxmlformats.org/officeDocument/2006/relationships/slide" Target="slides/slide93.xml"/><Relationship Id="rId125" Type="http://schemas.openxmlformats.org/officeDocument/2006/relationships/slide" Target="slides/slide98.xml"/><Relationship Id="rId141" Type="http://schemas.openxmlformats.org/officeDocument/2006/relationships/slide" Target="slides/slide114.xml"/><Relationship Id="rId146" Type="http://schemas.openxmlformats.org/officeDocument/2006/relationships/slide" Target="slides/slide119.xml"/><Relationship Id="rId167" Type="http://schemas.openxmlformats.org/officeDocument/2006/relationships/slide" Target="slides/slide140.xml"/><Relationship Id="rId7" Type="http://schemas.openxmlformats.org/officeDocument/2006/relationships/customXml" Target="../customXml/item7.xml"/><Relationship Id="rId71" Type="http://schemas.openxmlformats.org/officeDocument/2006/relationships/slide" Target="slides/slide44.xml"/><Relationship Id="rId92" Type="http://schemas.openxmlformats.org/officeDocument/2006/relationships/slide" Target="slides/slide65.xml"/><Relationship Id="rId162" Type="http://schemas.openxmlformats.org/officeDocument/2006/relationships/slide" Target="slides/slide135.xml"/><Relationship Id="rId2" Type="http://schemas.openxmlformats.org/officeDocument/2006/relationships/customXml" Target="../customXml/item2.xml"/><Relationship Id="rId29" Type="http://schemas.openxmlformats.org/officeDocument/2006/relationships/slide" Target="slides/slide2.xml"/><Relationship Id="rId24" Type="http://schemas.openxmlformats.org/officeDocument/2006/relationships/customXml" Target="../customXml/item24.xml"/><Relationship Id="rId40" Type="http://schemas.openxmlformats.org/officeDocument/2006/relationships/slide" Target="slides/slide13.xml"/><Relationship Id="rId45" Type="http://schemas.openxmlformats.org/officeDocument/2006/relationships/slide" Target="slides/slide18.xml"/><Relationship Id="rId66" Type="http://schemas.openxmlformats.org/officeDocument/2006/relationships/slide" Target="slides/slide39.xml"/><Relationship Id="rId87" Type="http://schemas.openxmlformats.org/officeDocument/2006/relationships/slide" Target="slides/slide60.xml"/><Relationship Id="rId110" Type="http://schemas.openxmlformats.org/officeDocument/2006/relationships/slide" Target="slides/slide83.xml"/><Relationship Id="rId115" Type="http://schemas.openxmlformats.org/officeDocument/2006/relationships/slide" Target="slides/slide88.xml"/><Relationship Id="rId131" Type="http://schemas.openxmlformats.org/officeDocument/2006/relationships/slide" Target="slides/slide104.xml"/><Relationship Id="rId136" Type="http://schemas.openxmlformats.org/officeDocument/2006/relationships/slide" Target="slides/slide109.xml"/><Relationship Id="rId157" Type="http://schemas.openxmlformats.org/officeDocument/2006/relationships/slide" Target="slides/slide130.xml"/><Relationship Id="rId178" Type="http://schemas.openxmlformats.org/officeDocument/2006/relationships/viewProps" Target="viewProps.xml"/><Relationship Id="rId61" Type="http://schemas.openxmlformats.org/officeDocument/2006/relationships/slide" Target="slides/slide34.xml"/><Relationship Id="rId82" Type="http://schemas.openxmlformats.org/officeDocument/2006/relationships/slide" Target="slides/slide55.xml"/><Relationship Id="rId152" Type="http://schemas.openxmlformats.org/officeDocument/2006/relationships/slide" Target="slides/slide125.xml"/><Relationship Id="rId173" Type="http://schemas.openxmlformats.org/officeDocument/2006/relationships/slide" Target="slides/slide146.xml"/><Relationship Id="rId19" Type="http://schemas.openxmlformats.org/officeDocument/2006/relationships/customXml" Target="../customXml/item19.xml"/><Relationship Id="rId14" Type="http://schemas.openxmlformats.org/officeDocument/2006/relationships/customXml" Target="../customXml/item14.xml"/><Relationship Id="rId30" Type="http://schemas.openxmlformats.org/officeDocument/2006/relationships/slide" Target="slides/slide3.xml"/><Relationship Id="rId35" Type="http://schemas.openxmlformats.org/officeDocument/2006/relationships/slide" Target="slides/slide8.xml"/><Relationship Id="rId56" Type="http://schemas.openxmlformats.org/officeDocument/2006/relationships/slide" Target="slides/slide29.xml"/><Relationship Id="rId77" Type="http://schemas.openxmlformats.org/officeDocument/2006/relationships/slide" Target="slides/slide50.xml"/><Relationship Id="rId100" Type="http://schemas.openxmlformats.org/officeDocument/2006/relationships/slide" Target="slides/slide73.xml"/><Relationship Id="rId105" Type="http://schemas.openxmlformats.org/officeDocument/2006/relationships/slide" Target="slides/slide78.xml"/><Relationship Id="rId126" Type="http://schemas.openxmlformats.org/officeDocument/2006/relationships/slide" Target="slides/slide99.xml"/><Relationship Id="rId147" Type="http://schemas.openxmlformats.org/officeDocument/2006/relationships/slide" Target="slides/slide120.xml"/><Relationship Id="rId168" Type="http://schemas.openxmlformats.org/officeDocument/2006/relationships/slide" Target="slides/slide141.xml"/><Relationship Id="rId8" Type="http://schemas.openxmlformats.org/officeDocument/2006/relationships/customXml" Target="../customXml/item8.xml"/><Relationship Id="rId51" Type="http://schemas.openxmlformats.org/officeDocument/2006/relationships/slide" Target="slides/slide24.xml"/><Relationship Id="rId72" Type="http://schemas.openxmlformats.org/officeDocument/2006/relationships/slide" Target="slides/slide45.xml"/><Relationship Id="rId93" Type="http://schemas.openxmlformats.org/officeDocument/2006/relationships/slide" Target="slides/slide66.xml"/><Relationship Id="rId98" Type="http://schemas.openxmlformats.org/officeDocument/2006/relationships/slide" Target="slides/slide71.xml"/><Relationship Id="rId121" Type="http://schemas.openxmlformats.org/officeDocument/2006/relationships/slide" Target="slides/slide94.xml"/><Relationship Id="rId142" Type="http://schemas.openxmlformats.org/officeDocument/2006/relationships/slide" Target="slides/slide115.xml"/><Relationship Id="rId163" Type="http://schemas.openxmlformats.org/officeDocument/2006/relationships/slide" Target="slides/slide136.xml"/><Relationship Id="rId3" Type="http://schemas.openxmlformats.org/officeDocument/2006/relationships/customXml" Target="../customXml/item3.xml"/><Relationship Id="rId25" Type="http://schemas.openxmlformats.org/officeDocument/2006/relationships/customXml" Target="../customXml/item25.xml"/><Relationship Id="rId46" Type="http://schemas.openxmlformats.org/officeDocument/2006/relationships/slide" Target="slides/slide19.xml"/><Relationship Id="rId67" Type="http://schemas.openxmlformats.org/officeDocument/2006/relationships/slide" Target="slides/slide40.xml"/><Relationship Id="rId116" Type="http://schemas.openxmlformats.org/officeDocument/2006/relationships/slide" Target="slides/slide89.xml"/><Relationship Id="rId137" Type="http://schemas.openxmlformats.org/officeDocument/2006/relationships/slide" Target="slides/slide110.xml"/><Relationship Id="rId158" Type="http://schemas.openxmlformats.org/officeDocument/2006/relationships/slide" Target="slides/slide131.xml"/><Relationship Id="rId20" Type="http://schemas.openxmlformats.org/officeDocument/2006/relationships/customXml" Target="../customXml/item20.xml"/><Relationship Id="rId41" Type="http://schemas.openxmlformats.org/officeDocument/2006/relationships/slide" Target="slides/slide14.xml"/><Relationship Id="rId62" Type="http://schemas.openxmlformats.org/officeDocument/2006/relationships/slide" Target="slides/slide35.xml"/><Relationship Id="rId83" Type="http://schemas.openxmlformats.org/officeDocument/2006/relationships/slide" Target="slides/slide56.xml"/><Relationship Id="rId88" Type="http://schemas.openxmlformats.org/officeDocument/2006/relationships/slide" Target="slides/slide61.xml"/><Relationship Id="rId111" Type="http://schemas.openxmlformats.org/officeDocument/2006/relationships/slide" Target="slides/slide84.xml"/><Relationship Id="rId132" Type="http://schemas.openxmlformats.org/officeDocument/2006/relationships/slide" Target="slides/slide105.xml"/><Relationship Id="rId153" Type="http://schemas.openxmlformats.org/officeDocument/2006/relationships/slide" Target="slides/slide126.xml"/><Relationship Id="rId174" Type="http://schemas.openxmlformats.org/officeDocument/2006/relationships/notesMaster" Target="notesMasters/notesMaster1.xml"/><Relationship Id="rId179" Type="http://schemas.openxmlformats.org/officeDocument/2006/relationships/theme" Target="theme/theme1.xml"/><Relationship Id="rId15" Type="http://schemas.openxmlformats.org/officeDocument/2006/relationships/customXml" Target="../customXml/item15.xml"/><Relationship Id="rId36" Type="http://schemas.openxmlformats.org/officeDocument/2006/relationships/slide" Target="slides/slide9.xml"/><Relationship Id="rId57" Type="http://schemas.openxmlformats.org/officeDocument/2006/relationships/slide" Target="slides/slide30.xml"/><Relationship Id="rId106" Type="http://schemas.openxmlformats.org/officeDocument/2006/relationships/slide" Target="slides/slide79.xml"/><Relationship Id="rId127" Type="http://schemas.openxmlformats.org/officeDocument/2006/relationships/slide" Target="slides/slide100.xml"/><Relationship Id="rId10" Type="http://schemas.openxmlformats.org/officeDocument/2006/relationships/customXml" Target="../customXml/item10.xml"/><Relationship Id="rId31" Type="http://schemas.openxmlformats.org/officeDocument/2006/relationships/slide" Target="slides/slide4.xml"/><Relationship Id="rId52" Type="http://schemas.openxmlformats.org/officeDocument/2006/relationships/slide" Target="slides/slide25.xml"/><Relationship Id="rId73" Type="http://schemas.openxmlformats.org/officeDocument/2006/relationships/slide" Target="slides/slide46.xml"/><Relationship Id="rId78" Type="http://schemas.openxmlformats.org/officeDocument/2006/relationships/slide" Target="slides/slide51.xml"/><Relationship Id="rId94" Type="http://schemas.openxmlformats.org/officeDocument/2006/relationships/slide" Target="slides/slide67.xml"/><Relationship Id="rId99" Type="http://schemas.openxmlformats.org/officeDocument/2006/relationships/slide" Target="slides/slide72.xml"/><Relationship Id="rId101" Type="http://schemas.openxmlformats.org/officeDocument/2006/relationships/slide" Target="slides/slide74.xml"/><Relationship Id="rId122" Type="http://schemas.openxmlformats.org/officeDocument/2006/relationships/slide" Target="slides/slide95.xml"/><Relationship Id="rId143" Type="http://schemas.openxmlformats.org/officeDocument/2006/relationships/slide" Target="slides/slide116.xml"/><Relationship Id="rId148" Type="http://schemas.openxmlformats.org/officeDocument/2006/relationships/slide" Target="slides/slide121.xml"/><Relationship Id="rId164" Type="http://schemas.openxmlformats.org/officeDocument/2006/relationships/slide" Target="slides/slide137.xml"/><Relationship Id="rId169" Type="http://schemas.openxmlformats.org/officeDocument/2006/relationships/slide" Target="slides/slide142.xml"/><Relationship Id="rId4" Type="http://schemas.openxmlformats.org/officeDocument/2006/relationships/customXml" Target="../customXml/item4.xml"/><Relationship Id="rId9" Type="http://schemas.openxmlformats.org/officeDocument/2006/relationships/customXml" Target="../customXml/item9.xml"/><Relationship Id="rId180" Type="http://schemas.openxmlformats.org/officeDocument/2006/relationships/tableStyles" Target="tableStyles.xml"/><Relationship Id="rId26" Type="http://schemas.openxmlformats.org/officeDocument/2006/relationships/customXml" Target="../customXml/item26.xml"/><Relationship Id="rId47" Type="http://schemas.openxmlformats.org/officeDocument/2006/relationships/slide" Target="slides/slide20.xml"/><Relationship Id="rId68" Type="http://schemas.openxmlformats.org/officeDocument/2006/relationships/slide" Target="slides/slide41.xml"/><Relationship Id="rId89" Type="http://schemas.openxmlformats.org/officeDocument/2006/relationships/slide" Target="slides/slide62.xml"/><Relationship Id="rId112" Type="http://schemas.openxmlformats.org/officeDocument/2006/relationships/slide" Target="slides/slide85.xml"/><Relationship Id="rId133" Type="http://schemas.openxmlformats.org/officeDocument/2006/relationships/slide" Target="slides/slide106.xml"/><Relationship Id="rId154" Type="http://schemas.openxmlformats.org/officeDocument/2006/relationships/slide" Target="slides/slide127.xml"/><Relationship Id="rId175" Type="http://schemas.openxmlformats.org/officeDocument/2006/relationships/handoutMaster" Target="handoutMasters/handoutMaster1.xml"/><Relationship Id="rId16" Type="http://schemas.openxmlformats.org/officeDocument/2006/relationships/customXml" Target="../customXml/item16.xml"/><Relationship Id="rId37" Type="http://schemas.openxmlformats.org/officeDocument/2006/relationships/slide" Target="slides/slide10.xml"/><Relationship Id="rId58" Type="http://schemas.openxmlformats.org/officeDocument/2006/relationships/slide" Target="slides/slide31.xml"/><Relationship Id="rId79" Type="http://schemas.openxmlformats.org/officeDocument/2006/relationships/slide" Target="slides/slide52.xml"/><Relationship Id="rId102" Type="http://schemas.openxmlformats.org/officeDocument/2006/relationships/slide" Target="slides/slide75.xml"/><Relationship Id="rId123" Type="http://schemas.openxmlformats.org/officeDocument/2006/relationships/slide" Target="slides/slide96.xml"/><Relationship Id="rId144" Type="http://schemas.openxmlformats.org/officeDocument/2006/relationships/slide" Target="slides/slide117.xml"/><Relationship Id="rId90" Type="http://schemas.openxmlformats.org/officeDocument/2006/relationships/slide" Target="slides/slide63.xml"/><Relationship Id="rId165" Type="http://schemas.openxmlformats.org/officeDocument/2006/relationships/slide" Target="slides/slide138.xml"/><Relationship Id="rId27" Type="http://schemas.openxmlformats.org/officeDocument/2006/relationships/slideMaster" Target="slideMasters/slideMaster1.xml"/><Relationship Id="rId48" Type="http://schemas.openxmlformats.org/officeDocument/2006/relationships/slide" Target="slides/slide21.xml"/><Relationship Id="rId69" Type="http://schemas.openxmlformats.org/officeDocument/2006/relationships/slide" Target="slides/slide42.xml"/><Relationship Id="rId113" Type="http://schemas.openxmlformats.org/officeDocument/2006/relationships/slide" Target="slides/slide86.xml"/><Relationship Id="rId134" Type="http://schemas.openxmlformats.org/officeDocument/2006/relationships/slide" Target="slides/slide107.xml"/><Relationship Id="rId80" Type="http://schemas.openxmlformats.org/officeDocument/2006/relationships/slide" Target="slides/slide53.xml"/><Relationship Id="rId155" Type="http://schemas.openxmlformats.org/officeDocument/2006/relationships/slide" Target="slides/slide128.xml"/><Relationship Id="rId176" Type="http://schemas.openxmlformats.org/officeDocument/2006/relationships/tags" Target="tags/tag1.xml"/><Relationship Id="rId17" Type="http://schemas.openxmlformats.org/officeDocument/2006/relationships/customXml" Target="../customXml/item17.xml"/><Relationship Id="rId38" Type="http://schemas.openxmlformats.org/officeDocument/2006/relationships/slide" Target="slides/slide11.xml"/><Relationship Id="rId59" Type="http://schemas.openxmlformats.org/officeDocument/2006/relationships/slide" Target="slides/slide32.xml"/><Relationship Id="rId103" Type="http://schemas.openxmlformats.org/officeDocument/2006/relationships/slide" Target="slides/slide76.xml"/><Relationship Id="rId124" Type="http://schemas.openxmlformats.org/officeDocument/2006/relationships/slide" Target="slides/slide97.xml"/><Relationship Id="rId70" Type="http://schemas.openxmlformats.org/officeDocument/2006/relationships/slide" Target="slides/slide43.xml"/><Relationship Id="rId91" Type="http://schemas.openxmlformats.org/officeDocument/2006/relationships/slide" Target="slides/slide64.xml"/><Relationship Id="rId145" Type="http://schemas.openxmlformats.org/officeDocument/2006/relationships/slide" Target="slides/slide118.xml"/><Relationship Id="rId166" Type="http://schemas.openxmlformats.org/officeDocument/2006/relationships/slide" Target="slides/slide139.xml"/><Relationship Id="rId1" Type="http://schemas.openxmlformats.org/officeDocument/2006/relationships/customXml" Target="../customXml/item1.xml"/></Relationships>
</file>

<file path=ppt/charts/_rels/chart1.xml.rels><?xml version="1.0" encoding="UTF-8" standalone="yes"?>
<Relationships xmlns="http://schemas.openxmlformats.org/package/2006/relationships"><Relationship Id="rId1" Type="http://schemas.openxmlformats.org/officeDocument/2006/relationships/oleObject" Target="file:///C:\Users\ZhangSij\aim\VRFC\2015Dec_tricore%20shipment%20since%202007_lean.xlsx" TargetMode="Externa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6.xml.rels><?xml version="1.0" encoding="UTF-8" standalone="yes"?>
<Relationships xmlns="http://schemas.openxmlformats.org/package/2006/relationships"><Relationship Id="rId2" Type="http://schemas.openxmlformats.org/officeDocument/2006/relationships/oleObject" Target="file:///C:\Users\ZhangSij\aim\Hybrid\project%20overview.xls" TargetMode="External"/><Relationship Id="rId1" Type="http://schemas.openxmlformats.org/officeDocument/2006/relationships/themeOverride" Target="../theme/themeOverrid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rAngAx val="1"/>
    </c:view3D>
    <c:floor>
      <c:thickness val="0"/>
    </c:floor>
    <c:sideWall>
      <c:thickness val="0"/>
    </c:sideWall>
    <c:backWall>
      <c:thickness val="0"/>
    </c:backWall>
    <c:plotArea>
      <c:layout/>
      <c:bar3DChart>
        <c:barDir val="col"/>
        <c:grouping val="stacked"/>
        <c:varyColors val="0"/>
        <c:ser>
          <c:idx val="0"/>
          <c:order val="0"/>
          <c:tx>
            <c:strRef>
              <c:f>'2015Dec'!$A$33</c:f>
              <c:strCache>
                <c:ptCount val="1"/>
                <c:pt idx="0">
                  <c:v>Audo1</c:v>
                </c:pt>
              </c:strCache>
            </c:strRef>
          </c:tx>
          <c:invertIfNegative val="0"/>
          <c:dLbls>
            <c:delete val="1"/>
          </c:dLbls>
          <c:cat>
            <c:strRef>
              <c:f>'2015Dec'!$B$32:$L$32</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'2015Dec'!$B$33:$L$33</c:f>
              <c:numCache>
                <c:formatCode>0.0</c:formatCode>
                <c:ptCount val="11"/>
                <c:pt idx="0">
                  <c:v>2</c:v>
                </c:pt>
                <c:pt idx="1">
                  <c:v>1.345</c:v>
                </c:pt>
                <c:pt idx="2">
                  <c:v>0.31339800000000001</c:v>
                </c:pt>
                <c:pt idx="3" formatCode="0">
                  <c:v>0.163047</c:v>
                </c:pt>
                <c:pt idx="4" formatCode="0">
                  <c:v>0.14063300000000001</c:v>
                </c:pt>
                <c:pt idx="5" formatCode="0">
                  <c:v>0</c:v>
                </c:pt>
                <c:pt idx="6" formatCode="0">
                  <c:v>0</c:v>
                </c:pt>
                <c:pt idx="7" formatCode="0">
                  <c:v>0</c:v>
                </c:pt>
                <c:pt idx="8" formatCode="0">
                  <c:v>0</c:v>
                </c:pt>
                <c:pt idx="9" formatCode="0">
                  <c:v>0</c:v>
                </c:pt>
                <c:pt idx="10" formatCode="0">
                  <c:v>0</c:v>
                </c:pt>
              </c:numCache>
            </c:numRef>
          </c:val>
          <c:extLst>
            <c:ext xmlns:c16="http://schemas.microsoft.com/office/drawing/2014/chart" uri="{C3380CC4-5D6E-409C-BE32-E72D297353CC}">
              <c16:uniqueId val="{00000000-4F82-4CA4-892D-85109E3BD62B}"/>
            </c:ext>
          </c:extLst>
        </c:ser>
        <c:ser>
          <c:idx val="1"/>
          <c:order val="1"/>
          <c:tx>
            <c:strRef>
              <c:f>'2015Dec'!$A$34</c:f>
              <c:strCache>
                <c:ptCount val="1"/>
                <c:pt idx="0">
                  <c:v>AudoS</c:v>
                </c:pt>
              </c:strCache>
            </c:strRef>
          </c:tx>
          <c:invertIfNegative val="0"/>
          <c:dLbls>
            <c:delete val="1"/>
          </c:dLbls>
          <c:cat>
            <c:strRef>
              <c:f>'2015Dec'!$B$32:$L$32</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'2015Dec'!$B$34:$L$34</c:f>
              <c:numCache>
                <c:formatCode>General</c:formatCode>
                <c:ptCount val="11"/>
                <c:pt idx="2" formatCode="0">
                  <c:v>0.5</c:v>
                </c:pt>
                <c:pt idx="3" formatCode="0">
                  <c:v>0.8</c:v>
                </c:pt>
                <c:pt idx="4" formatCode="0">
                  <c:v>1</c:v>
                </c:pt>
                <c:pt idx="5" formatCode="0">
                  <c:v>1.2</c:v>
                </c:pt>
                <c:pt idx="6" formatCode="0">
                  <c:v>1.38</c:v>
                </c:pt>
                <c:pt idx="7" formatCode="0">
                  <c:v>1.4</c:v>
                </c:pt>
                <c:pt idx="8" formatCode="0">
                  <c:v>1.4</c:v>
                </c:pt>
                <c:pt idx="9" formatCode="0">
                  <c:v>1.3</c:v>
                </c:pt>
                <c:pt idx="10" formatCode="0">
                  <c:v>1.3</c:v>
                </c:pt>
              </c:numCache>
            </c:numRef>
          </c:val>
          <c:extLst>
            <c:ext xmlns:c16="http://schemas.microsoft.com/office/drawing/2014/chart" uri="{C3380CC4-5D6E-409C-BE32-E72D297353CC}">
              <c16:uniqueId val="{00000001-4F82-4CA4-892D-85109E3BD62B}"/>
            </c:ext>
          </c:extLst>
        </c:ser>
        <c:ser>
          <c:idx val="2"/>
          <c:order val="2"/>
          <c:tx>
            <c:strRef>
              <c:f>'2015Dec'!$A$35</c:f>
              <c:strCache>
                <c:ptCount val="1"/>
                <c:pt idx="0">
                  <c:v>AudoNG</c:v>
                </c:pt>
              </c:strCache>
            </c:strRef>
          </c:tx>
          <c:invertIfNegative val="0"/>
          <c:dLbls>
            <c:delete val="1"/>
          </c:dLbls>
          <c:cat>
            <c:strRef>
              <c:f>'2015Dec'!$B$32:$L$32</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'2015Dec'!$B$35:$L$35</c:f>
              <c:numCache>
                <c:formatCode>0</c:formatCode>
                <c:ptCount val="11"/>
                <c:pt idx="0">
                  <c:v>1.457517</c:v>
                </c:pt>
                <c:pt idx="1">
                  <c:v>4.7023630000000001</c:v>
                </c:pt>
                <c:pt idx="2">
                  <c:v>9.4690440041052213</c:v>
                </c:pt>
                <c:pt idx="3">
                  <c:v>14.283000000000003</c:v>
                </c:pt>
                <c:pt idx="4">
                  <c:v>19.610954367705123</c:v>
                </c:pt>
                <c:pt idx="5">
                  <c:v>15.852993000000023</c:v>
                </c:pt>
                <c:pt idx="6">
                  <c:v>13.713116000000001</c:v>
                </c:pt>
                <c:pt idx="7">
                  <c:v>14.454800000000006</c:v>
                </c:pt>
                <c:pt idx="8">
                  <c:v>10.05886400000001</c:v>
                </c:pt>
                <c:pt idx="9">
                  <c:v>7.477859000000012</c:v>
                </c:pt>
                <c:pt idx="10">
                  <c:v>4.4541268706327557</c:v>
                </c:pt>
              </c:numCache>
            </c:numRef>
          </c:val>
          <c:extLst>
            <c:ext xmlns:c16="http://schemas.microsoft.com/office/drawing/2014/chart" uri="{C3380CC4-5D6E-409C-BE32-E72D297353CC}">
              <c16:uniqueId val="{00000002-4F82-4CA4-892D-85109E3BD62B}"/>
            </c:ext>
          </c:extLst>
        </c:ser>
        <c:ser>
          <c:idx val="3"/>
          <c:order val="3"/>
          <c:tx>
            <c:strRef>
              <c:f>'2015Dec'!$A$36</c:f>
              <c:strCache>
                <c:ptCount val="1"/>
                <c:pt idx="0">
                  <c:v>AudoFuture</c:v>
                </c:pt>
              </c:strCache>
            </c:strRef>
          </c:tx>
          <c:invertIfNegative val="0"/>
          <c:dLbls>
            <c:delete val="1"/>
          </c:dLbls>
          <c:cat>
            <c:strRef>
              <c:f>'2015Dec'!$B$32:$L$32</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'2015Dec'!$B$36:$L$36</c:f>
              <c:numCache>
                <c:formatCode>0</c:formatCode>
                <c:ptCount val="11"/>
                <c:pt idx="1">
                  <c:v>1.1160999999999999E-2</c:v>
                </c:pt>
                <c:pt idx="2">
                  <c:v>0.24877525617514143</c:v>
                </c:pt>
                <c:pt idx="3">
                  <c:v>3.058315480000001</c:v>
                </c:pt>
                <c:pt idx="4">
                  <c:v>11.523063458344634</c:v>
                </c:pt>
                <c:pt idx="5">
                  <c:v>17.305723000000029</c:v>
                </c:pt>
                <c:pt idx="6">
                  <c:v>19.851240000000004</c:v>
                </c:pt>
                <c:pt idx="7">
                  <c:v>24.248824000000027</c:v>
                </c:pt>
                <c:pt idx="8">
                  <c:v>21.522625000000016</c:v>
                </c:pt>
                <c:pt idx="9">
                  <c:v>17.868810000000018</c:v>
                </c:pt>
                <c:pt idx="10">
                  <c:v>12.531112034859843</c:v>
                </c:pt>
              </c:numCache>
            </c:numRef>
          </c:val>
          <c:extLst>
            <c:ext xmlns:c16="http://schemas.microsoft.com/office/drawing/2014/chart" uri="{C3380CC4-5D6E-409C-BE32-E72D297353CC}">
              <c16:uniqueId val="{00000003-4F82-4CA4-892D-85109E3BD62B}"/>
            </c:ext>
          </c:extLst>
        </c:ser>
        <c:ser>
          <c:idx val="4"/>
          <c:order val="4"/>
          <c:tx>
            <c:strRef>
              <c:f>'2015Dec'!$A$37</c:f>
              <c:strCache>
                <c:ptCount val="1"/>
                <c:pt idx="0">
                  <c:v>AUDOMAX</c:v>
                </c:pt>
              </c:strCache>
            </c:strRef>
          </c:tx>
          <c:invertIfNegative val="0"/>
          <c:dLbls>
            <c:delete val="1"/>
          </c:dLbls>
          <c:cat>
            <c:strRef>
              <c:f>'2015Dec'!$B$32:$L$32</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'2015Dec'!$B$37:$L$37</c:f>
              <c:numCache>
                <c:formatCode>General</c:formatCode>
                <c:ptCount val="11"/>
                <c:pt idx="2" formatCode="0">
                  <c:v>0</c:v>
                </c:pt>
                <c:pt idx="3" formatCode="0">
                  <c:v>0</c:v>
                </c:pt>
                <c:pt idx="4" formatCode="0">
                  <c:v>4.2934918611128726E-2</c:v>
                </c:pt>
                <c:pt idx="5" formatCode="0">
                  <c:v>0.40989200000005421</c:v>
                </c:pt>
                <c:pt idx="6" formatCode="0">
                  <c:v>2.7036090000000468</c:v>
                </c:pt>
                <c:pt idx="7" formatCode="0">
                  <c:v>9.4290800000000115</c:v>
                </c:pt>
                <c:pt idx="8" formatCode="0">
                  <c:v>22.681990000000013</c:v>
                </c:pt>
                <c:pt idx="9" formatCode="0">
                  <c:v>34.823968500000028</c:v>
                </c:pt>
                <c:pt idx="10" formatCode="0">
                  <c:v>42.689867000000014</c:v>
                </c:pt>
              </c:numCache>
            </c:numRef>
          </c:val>
          <c:extLst>
            <c:ext xmlns:c16="http://schemas.microsoft.com/office/drawing/2014/chart" uri="{C3380CC4-5D6E-409C-BE32-E72D297353CC}">
              <c16:uniqueId val="{00000004-4F82-4CA4-892D-85109E3BD62B}"/>
            </c:ext>
          </c:extLst>
        </c:ser>
        <c:ser>
          <c:idx val="5"/>
          <c:order val="5"/>
          <c:tx>
            <c:strRef>
              <c:f>'2015Dec'!$A$38</c:f>
              <c:strCache>
                <c:ptCount val="1"/>
                <c:pt idx="0">
                  <c:v>AURIX</c:v>
                </c:pt>
              </c:strCache>
            </c:strRef>
          </c:tx>
          <c:invertIfNegative val="0"/>
          <c:dLbls>
            <c:delete val="1"/>
          </c:dLbls>
          <c:cat>
            <c:strRef>
              <c:f>'2015Dec'!$B$32:$L$32</c:f>
              <c:strCache>
                <c:ptCount val="11"/>
                <c:pt idx="0">
                  <c:v>2007</c:v>
                </c:pt>
                <c:pt idx="1">
                  <c:v>2008</c:v>
                </c:pt>
                <c:pt idx="2">
                  <c:v>2009</c:v>
                </c:pt>
                <c:pt idx="3">
                  <c:v>2010</c:v>
                </c:pt>
                <c:pt idx="4">
                  <c:v>2011</c:v>
                </c:pt>
                <c:pt idx="5">
                  <c:v>2012</c:v>
                </c:pt>
                <c:pt idx="6">
                  <c:v>2013</c:v>
                </c:pt>
                <c:pt idx="7">
                  <c:v>2014</c:v>
                </c:pt>
                <c:pt idx="8">
                  <c:v>2015</c:v>
                </c:pt>
                <c:pt idx="9">
                  <c:v>2016</c:v>
                </c:pt>
                <c:pt idx="10">
                  <c:v>2017</c:v>
                </c:pt>
              </c:strCache>
            </c:strRef>
          </c:cat>
          <c:val>
            <c:numRef>
              <c:f>'2015Dec'!$B$38:$L$38</c:f>
              <c:numCache>
                <c:formatCode>0</c:formatCode>
                <c:ptCount val="11"/>
                <c:pt idx="0">
                  <c:v>0</c:v>
                </c:pt>
                <c:pt idx="1">
                  <c:v>0</c:v>
                </c:pt>
                <c:pt idx="2">
                  <c:v>0</c:v>
                </c:pt>
                <c:pt idx="3">
                  <c:v>0</c:v>
                </c:pt>
                <c:pt idx="4">
                  <c:v>0</c:v>
                </c:pt>
                <c:pt idx="5">
                  <c:v>0</c:v>
                </c:pt>
                <c:pt idx="6">
                  <c:v>0</c:v>
                </c:pt>
                <c:pt idx="7">
                  <c:v>1E-3</c:v>
                </c:pt>
                <c:pt idx="8">
                  <c:v>4.5060599999999999E-2</c:v>
                </c:pt>
                <c:pt idx="9">
                  <c:v>0.77012590000000003</c:v>
                </c:pt>
                <c:pt idx="10">
                  <c:v>6.1252000913449427</c:v>
                </c:pt>
              </c:numCache>
            </c:numRef>
          </c:val>
          <c:extLst>
            <c:ext xmlns:c16="http://schemas.microsoft.com/office/drawing/2014/chart" uri="{C3380CC4-5D6E-409C-BE32-E72D297353CC}">
              <c16:uniqueId val="{00000005-4F82-4CA4-892D-85109E3BD62B}"/>
            </c:ext>
          </c:extLst>
        </c:ser>
        <c:dLbls>
          <c:showLegendKey val="0"/>
          <c:showVal val="1"/>
          <c:showCatName val="0"/>
          <c:showSerName val="0"/>
          <c:showPercent val="0"/>
          <c:showBubbleSize val="0"/>
        </c:dLbls>
        <c:gapWidth val="95"/>
        <c:gapDepth val="95"/>
        <c:shape val="box"/>
        <c:axId val="325477120"/>
        <c:axId val="325478656"/>
        <c:axId val="0"/>
      </c:bar3DChart>
      <c:catAx>
        <c:axId val="325477120"/>
        <c:scaling>
          <c:orientation val="minMax"/>
        </c:scaling>
        <c:delete val="0"/>
        <c:axPos val="b"/>
        <c:numFmt formatCode="General" sourceLinked="0"/>
        <c:majorTickMark val="none"/>
        <c:minorTickMark val="none"/>
        <c:tickLblPos val="nextTo"/>
        <c:txPr>
          <a:bodyPr/>
          <a:lstStyle/>
          <a:p>
            <a:pPr>
              <a:defRPr sz="800"/>
            </a:pPr>
            <a:endParaRPr lang="de-DE"/>
          </a:p>
        </c:txPr>
        <c:crossAx val="325478656"/>
        <c:crosses val="autoZero"/>
        <c:auto val="1"/>
        <c:lblAlgn val="ctr"/>
        <c:lblOffset val="100"/>
        <c:noMultiLvlLbl val="0"/>
      </c:catAx>
      <c:valAx>
        <c:axId val="325478656"/>
        <c:scaling>
          <c:orientation val="minMax"/>
        </c:scaling>
        <c:delete val="1"/>
        <c:axPos val="l"/>
        <c:numFmt formatCode="0.0" sourceLinked="1"/>
        <c:majorTickMark val="none"/>
        <c:minorTickMark val="none"/>
        <c:tickLblPos val="nextTo"/>
        <c:crossAx val="325477120"/>
        <c:crosses val="autoZero"/>
        <c:crossBetween val="between"/>
      </c:valAx>
    </c:plotArea>
    <c:legend>
      <c:legendPos val="b"/>
      <c:overlay val="0"/>
      <c:txPr>
        <a:bodyPr/>
        <a:lstStyle/>
        <a:p>
          <a:pPr>
            <a:defRPr sz="800"/>
          </a:pPr>
          <a:endParaRPr lang="de-DE"/>
        </a:p>
      </c:txPr>
    </c:legend>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view3D>
      <c:rotX val="40"/>
      <c:rotY val="10"/>
      <c:rAngAx val="0"/>
      <c:perspective val="1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FFFFFF">
                <a:lumMod val="75000"/>
              </a:srgbClr>
            </a:solidFill>
          </c:spPr>
          <c:dPt>
            <c:idx val="0"/>
            <c:bubble3D val="0"/>
            <c:explosion val="16"/>
            <c:spPr>
              <a:solidFill>
                <a:srgbClr val="AEC067"/>
              </a:solidFill>
            </c:spPr>
            <c:extLst>
              <c:ext xmlns:c16="http://schemas.microsoft.com/office/drawing/2014/chart" uri="{C3380CC4-5D6E-409C-BE32-E72D297353CC}">
                <c16:uniqueId val="{00000001-D510-49BB-AC0A-9FD74208CFDB}"/>
              </c:ext>
            </c:extLst>
          </c:dPt>
          <c:dPt>
            <c:idx val="1"/>
            <c:bubble3D val="0"/>
            <c:extLst>
              <c:ext xmlns:c16="http://schemas.microsoft.com/office/drawing/2014/chart" uri="{C3380CC4-5D6E-409C-BE32-E72D297353CC}">
                <c16:uniqueId val="{00000002-D510-49BB-AC0A-9FD74208CFDB}"/>
              </c:ext>
            </c:extLst>
          </c:dPt>
          <c:dLbls>
            <c:dLbl>
              <c:idx val="0"/>
              <c:layout>
                <c:manualLayout>
                  <c:x val="-0.17474289428500894"/>
                  <c:y val="0.16904931460942085"/>
                </c:manualLayout>
              </c:layout>
              <c:spPr/>
              <c:txPr>
                <a:bodyPr/>
                <a:lstStyle/>
                <a:p>
                  <a:pPr>
                    <a:defRPr sz="1400" b="1"/>
                  </a:pPr>
                  <a:endParaRPr lang="de-DE"/>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510-49BB-AC0A-9FD74208CFDB}"/>
                </c:ext>
              </c:extLst>
            </c:dLbl>
            <c:dLbl>
              <c:idx val="1"/>
              <c:delete val="1"/>
              <c:extLst>
                <c:ext xmlns:c15="http://schemas.microsoft.com/office/drawing/2012/chart" uri="{CE6537A1-D6FC-4f65-9D91-7224C49458BB}"/>
                <c:ext xmlns:c16="http://schemas.microsoft.com/office/drawing/2014/chart" uri="{C3380CC4-5D6E-409C-BE32-E72D297353CC}">
                  <c16:uniqueId val="{00000002-D510-49BB-AC0A-9FD74208CFDB}"/>
                </c:ext>
              </c:extLst>
            </c:dLbl>
            <c:spPr>
              <a:noFill/>
              <a:ln>
                <a:noFill/>
              </a:ln>
              <a:effectLst/>
            </c:spPr>
            <c:txPr>
              <a:bodyPr/>
              <a:lstStyle/>
              <a:p>
                <a:pPr>
                  <a:defRPr sz="1400"/>
                </a:pPr>
                <a:endParaRPr lang="de-DE"/>
              </a:p>
            </c:txPr>
            <c:dLblPos val="ctr"/>
            <c:showLegendKey val="0"/>
            <c:showVal val="0"/>
            <c:showCatName val="1"/>
            <c:showSerName val="0"/>
            <c:showPercent val="1"/>
            <c:showBubbleSize val="0"/>
            <c:showLeaderLines val="1"/>
            <c:extLst>
              <c:ext xmlns:c15="http://schemas.microsoft.com/office/drawing/2012/chart" uri="{CE6537A1-D6FC-4f65-9D91-7224C49458BB}"/>
            </c:extLst>
          </c:dLbls>
          <c:cat>
            <c:strRef>
              <c:f>Sheet1!$A$2:$A$3</c:f>
              <c:strCache>
                <c:ptCount val="2"/>
                <c:pt idx="0">
                  <c:v>TriCore</c:v>
                </c:pt>
                <c:pt idx="1">
                  <c:v>Others</c:v>
                </c:pt>
              </c:strCache>
            </c:strRef>
          </c:cat>
          <c:val>
            <c:numRef>
              <c:f>Sheet1!$B$2:$B$3</c:f>
              <c:numCache>
                <c:formatCode>General</c:formatCode>
                <c:ptCount val="2"/>
                <c:pt idx="0">
                  <c:v>19</c:v>
                </c:pt>
                <c:pt idx="1">
                  <c:v>81</c:v>
                </c:pt>
              </c:numCache>
            </c:numRef>
          </c:val>
          <c:extLst>
            <c:ext xmlns:c16="http://schemas.microsoft.com/office/drawing/2014/chart" uri="{C3380CC4-5D6E-409C-BE32-E72D297353CC}">
              <c16:uniqueId val="{00000003-D510-49BB-AC0A-9FD74208CFDB}"/>
            </c:ext>
          </c:extLst>
        </c:ser>
        <c:dLbls>
          <c:showLegendKey val="0"/>
          <c:showVal val="0"/>
          <c:showCatName val="1"/>
          <c:showSerName val="0"/>
          <c:showPercent val="1"/>
          <c:showBubbleSize val="0"/>
          <c:showLeaderLines val="1"/>
        </c:dLbls>
      </c:pie3DChart>
    </c:plotArea>
    <c:plotVisOnly val="1"/>
    <c:dispBlanksAs val="gap"/>
    <c:showDLblsOverMax val="0"/>
  </c:chart>
  <c:spPr>
    <a:noFill/>
  </c:spPr>
  <c:txPr>
    <a:bodyPr/>
    <a:lstStyle/>
    <a:p>
      <a:pPr>
        <a:defRPr sz="1800"/>
      </a:pPr>
      <a:endParaRPr lang="de-DE"/>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view3D>
      <c:rotX val="40"/>
      <c:rotY val="10"/>
      <c:rAngAx val="0"/>
      <c:perspective val="1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dPt>
            <c:idx val="0"/>
            <c:bubble3D val="0"/>
            <c:explosion val="16"/>
            <c:spPr>
              <a:solidFill>
                <a:srgbClr val="AEC067"/>
              </a:solidFill>
            </c:spPr>
            <c:extLst>
              <c:ext xmlns:c16="http://schemas.microsoft.com/office/drawing/2014/chart" uri="{C3380CC4-5D6E-409C-BE32-E72D297353CC}">
                <c16:uniqueId val="{00000001-81FD-48CA-B7EC-98E1ED5D9EA3}"/>
              </c:ext>
            </c:extLst>
          </c:dPt>
          <c:dPt>
            <c:idx val="1"/>
            <c:bubble3D val="0"/>
            <c:spPr>
              <a:solidFill>
                <a:srgbClr val="FFFFFF">
                  <a:lumMod val="75000"/>
                </a:srgbClr>
              </a:solidFill>
            </c:spPr>
            <c:extLst>
              <c:ext xmlns:c16="http://schemas.microsoft.com/office/drawing/2014/chart" uri="{C3380CC4-5D6E-409C-BE32-E72D297353CC}">
                <c16:uniqueId val="{00000003-81FD-48CA-B7EC-98E1ED5D9EA3}"/>
              </c:ext>
            </c:extLst>
          </c:dPt>
          <c:dLbls>
            <c:dLbl>
              <c:idx val="0"/>
              <c:layout>
                <c:manualLayout>
                  <c:x val="-0.22861568625872142"/>
                  <c:y val="3.8089480248325105E-2"/>
                </c:manualLayout>
              </c:layout>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81FD-48CA-B7EC-98E1ED5D9EA3}"/>
                </c:ext>
              </c:extLst>
            </c:dLbl>
            <c:dLbl>
              <c:idx val="1"/>
              <c:delete val="1"/>
              <c:extLst>
                <c:ext xmlns:c15="http://schemas.microsoft.com/office/drawing/2012/chart" uri="{CE6537A1-D6FC-4f65-9D91-7224C49458BB}"/>
                <c:ext xmlns:c16="http://schemas.microsoft.com/office/drawing/2014/chart" uri="{C3380CC4-5D6E-409C-BE32-E72D297353CC}">
                  <c16:uniqueId val="{00000003-81FD-48CA-B7EC-98E1ED5D9EA3}"/>
                </c:ext>
              </c:extLst>
            </c:dLbl>
            <c:spPr>
              <a:noFill/>
              <a:ln>
                <a:noFill/>
              </a:ln>
              <a:effectLst/>
            </c:spPr>
            <c:txPr>
              <a:bodyPr/>
              <a:lstStyle/>
              <a:p>
                <a:pPr>
                  <a:defRPr sz="1400" b="1"/>
                </a:pPr>
                <a:endParaRPr lang="de-DE"/>
              </a:p>
            </c:txPr>
            <c:dLblPos val="ctr"/>
            <c:showLegendKey val="0"/>
            <c:showVal val="0"/>
            <c:showCatName val="1"/>
            <c:showSerName val="0"/>
            <c:showPercent val="1"/>
            <c:showBubbleSize val="0"/>
            <c:showLeaderLines val="1"/>
            <c:extLst>
              <c:ext xmlns:c15="http://schemas.microsoft.com/office/drawing/2012/chart" uri="{CE6537A1-D6FC-4f65-9D91-7224C49458BB}"/>
            </c:extLst>
          </c:dLbls>
          <c:cat>
            <c:strRef>
              <c:f>Sheet1!$A$2:$A$3</c:f>
              <c:strCache>
                <c:ptCount val="2"/>
                <c:pt idx="0">
                  <c:v>TriCore</c:v>
                </c:pt>
                <c:pt idx="1">
                  <c:v>Others</c:v>
                </c:pt>
              </c:strCache>
            </c:strRef>
          </c:cat>
          <c:val>
            <c:numRef>
              <c:f>Sheet1!$B$2:$B$3</c:f>
              <c:numCache>
                <c:formatCode>General</c:formatCode>
                <c:ptCount val="2"/>
                <c:pt idx="0">
                  <c:v>39</c:v>
                </c:pt>
                <c:pt idx="1">
                  <c:v>61</c:v>
                </c:pt>
              </c:numCache>
            </c:numRef>
          </c:val>
          <c:extLst>
            <c:ext xmlns:c16="http://schemas.microsoft.com/office/drawing/2014/chart" uri="{C3380CC4-5D6E-409C-BE32-E72D297353CC}">
              <c16:uniqueId val="{00000004-81FD-48CA-B7EC-98E1ED5D9EA3}"/>
            </c:ext>
          </c:extLst>
        </c:ser>
        <c:dLbls>
          <c:showLegendKey val="0"/>
          <c:showVal val="0"/>
          <c:showCatName val="1"/>
          <c:showSerName val="0"/>
          <c:showPercent val="1"/>
          <c:showBubbleSize val="0"/>
          <c:showLeaderLines val="1"/>
        </c:dLbls>
      </c:pie3DChart>
    </c:plotArea>
    <c:plotVisOnly val="1"/>
    <c:dispBlanksAs val="gap"/>
    <c:showDLblsOverMax val="0"/>
  </c:chart>
  <c:spPr>
    <a:noFill/>
  </c:spPr>
  <c:txPr>
    <a:bodyPr/>
    <a:lstStyle/>
    <a:p>
      <a:pPr>
        <a:defRPr sz="1800"/>
      </a:pPr>
      <a:endParaRPr lang="de-DE"/>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view3D>
      <c:rotX val="75"/>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ln>
              <a:solidFill>
                <a:schemeClr val="accent2"/>
              </a:solidFill>
            </a:ln>
          </c:spPr>
          <c:dPt>
            <c:idx val="0"/>
            <c:bubble3D val="0"/>
            <c:spPr>
              <a:solidFill>
                <a:schemeClr val="accent4"/>
              </a:solidFill>
              <a:ln>
                <a:solidFill>
                  <a:schemeClr val="accent2"/>
                </a:solidFill>
              </a:ln>
            </c:spPr>
            <c:extLst>
              <c:ext xmlns:c16="http://schemas.microsoft.com/office/drawing/2014/chart" uri="{C3380CC4-5D6E-409C-BE32-E72D297353CC}">
                <c16:uniqueId val="{00000001-7326-4756-BD63-7A7A7E0598A6}"/>
              </c:ext>
            </c:extLst>
          </c:dPt>
          <c:dPt>
            <c:idx val="1"/>
            <c:bubble3D val="0"/>
            <c:spPr>
              <a:solidFill>
                <a:schemeClr val="bg1">
                  <a:lumMod val="50000"/>
                </a:schemeClr>
              </a:solidFill>
              <a:ln>
                <a:solidFill>
                  <a:schemeClr val="accent2"/>
                </a:solidFill>
              </a:ln>
            </c:spPr>
            <c:extLst>
              <c:ext xmlns:c16="http://schemas.microsoft.com/office/drawing/2014/chart" uri="{C3380CC4-5D6E-409C-BE32-E72D297353CC}">
                <c16:uniqueId val="{00000003-7326-4756-BD63-7A7A7E0598A6}"/>
              </c:ext>
            </c:extLst>
          </c:dPt>
          <c:dLbls>
            <c:dLbl>
              <c:idx val="0"/>
              <c:layout>
                <c:manualLayout>
                  <c:x val="-0.25737542939002245"/>
                  <c:y val="5.858244678452193E-2"/>
                </c:manualLayout>
              </c:layout>
              <c:tx>
                <c:rich>
                  <a:bodyPr/>
                  <a:lstStyle/>
                  <a:p>
                    <a:r>
                      <a:rPr lang="en-US" sz="600" dirty="0" err="1"/>
                      <a:t>TriCore</a:t>
                    </a:r>
                    <a:r>
                      <a:rPr lang="en-US" sz="600" baseline="30000" dirty="0" err="1"/>
                      <a:t>TM</a:t>
                    </a:r>
                    <a:r>
                      <a:rPr lang="en-US" sz="1200" dirty="0"/>
                      <a:t>
</a:t>
                    </a:r>
                    <a:r>
                      <a:rPr lang="en-US" sz="2000" b="1" dirty="0">
                        <a:effectLst>
                          <a:outerShdw blurRad="38100" dist="38100" dir="2700000" algn="tl">
                            <a:srgbClr val="000000">
                              <a:alpha val="43137"/>
                            </a:srgbClr>
                          </a:outerShdw>
                        </a:effectLst>
                      </a:rPr>
                      <a:t>46%</a:t>
                    </a:r>
                  </a:p>
                </c:rich>
              </c:tx>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326-4756-BD63-7A7A7E0598A6}"/>
                </c:ext>
              </c:extLst>
            </c:dLbl>
            <c:dLbl>
              <c:idx val="1"/>
              <c:delete val="1"/>
              <c:extLst>
                <c:ext xmlns:c15="http://schemas.microsoft.com/office/drawing/2012/chart" uri="{CE6537A1-D6FC-4f65-9D91-7224C49458BB}"/>
                <c:ext xmlns:c16="http://schemas.microsoft.com/office/drawing/2014/chart" uri="{C3380CC4-5D6E-409C-BE32-E72D297353CC}">
                  <c16:uniqueId val="{00000003-7326-4756-BD63-7A7A7E0598A6}"/>
                </c:ext>
              </c:extLst>
            </c:dLbl>
            <c:spPr>
              <a:noFill/>
              <a:ln>
                <a:noFill/>
              </a:ln>
              <a:effectLst/>
            </c:spPr>
            <c:txPr>
              <a:bodyPr/>
              <a:lstStyle/>
              <a:p>
                <a:pPr>
                  <a:defRPr sz="1200"/>
                </a:pPr>
                <a:endParaRPr lang="de-DE"/>
              </a:p>
            </c:txPr>
            <c:showLegendKey val="0"/>
            <c:showVal val="0"/>
            <c:showCatName val="0"/>
            <c:showSerName val="0"/>
            <c:showPercent val="1"/>
            <c:showBubbleSize val="0"/>
            <c:showLeaderLines val="1"/>
            <c:extLst>
              <c:ext xmlns:c15="http://schemas.microsoft.com/office/drawing/2012/chart" uri="{CE6537A1-D6FC-4f65-9D91-7224C49458BB}"/>
            </c:extLst>
          </c:dLbls>
          <c:cat>
            <c:strRef>
              <c:f>Sheet1!$A$2:$A$3</c:f>
              <c:strCache>
                <c:ptCount val="2"/>
                <c:pt idx="0">
                  <c:v>IFX</c:v>
                </c:pt>
                <c:pt idx="1">
                  <c:v>Others</c:v>
                </c:pt>
              </c:strCache>
            </c:strRef>
          </c:cat>
          <c:val>
            <c:numRef>
              <c:f>Sheet1!$B$2:$B$3</c:f>
              <c:numCache>
                <c:formatCode>General</c:formatCode>
                <c:ptCount val="2"/>
                <c:pt idx="0">
                  <c:v>46</c:v>
                </c:pt>
                <c:pt idx="1">
                  <c:v>54</c:v>
                </c:pt>
              </c:numCache>
            </c:numRef>
          </c:val>
          <c:extLst>
            <c:ext xmlns:c16="http://schemas.microsoft.com/office/drawing/2014/chart" uri="{C3380CC4-5D6E-409C-BE32-E72D297353CC}">
              <c16:uniqueId val="{00000004-7326-4756-BD63-7A7A7E0598A6}"/>
            </c:ext>
          </c:extLst>
        </c:ser>
        <c:dLbls>
          <c:showLegendKey val="0"/>
          <c:showVal val="0"/>
          <c:showCatName val="0"/>
          <c:showSerName val="0"/>
          <c:showPercent val="1"/>
          <c:showBubbleSize val="0"/>
          <c:showLeaderLines val="1"/>
        </c:dLbls>
      </c:pie3DChart>
    </c:plotArea>
    <c:plotVisOnly val="1"/>
    <c:dispBlanksAs val="gap"/>
    <c:showDLblsOverMax val="0"/>
  </c:chart>
  <c:txPr>
    <a:bodyPr/>
    <a:lstStyle/>
    <a:p>
      <a:pPr>
        <a:defRPr sz="1800"/>
      </a:pPr>
      <a:endParaRPr lang="de-DE"/>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view3D>
      <c:rotX val="75"/>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ln>
              <a:solidFill>
                <a:schemeClr val="accent2"/>
              </a:solidFill>
            </a:ln>
          </c:spPr>
          <c:dPt>
            <c:idx val="0"/>
            <c:bubble3D val="0"/>
            <c:spPr>
              <a:solidFill>
                <a:schemeClr val="accent4"/>
              </a:solidFill>
              <a:ln>
                <a:solidFill>
                  <a:schemeClr val="accent2"/>
                </a:solidFill>
              </a:ln>
            </c:spPr>
            <c:extLst>
              <c:ext xmlns:c16="http://schemas.microsoft.com/office/drawing/2014/chart" uri="{C3380CC4-5D6E-409C-BE32-E72D297353CC}">
                <c16:uniqueId val="{00000001-07C4-47A5-B9B5-CB03BF1988B6}"/>
              </c:ext>
            </c:extLst>
          </c:dPt>
          <c:dPt>
            <c:idx val="1"/>
            <c:bubble3D val="0"/>
            <c:spPr>
              <a:solidFill>
                <a:schemeClr val="bg1">
                  <a:lumMod val="50000"/>
                </a:schemeClr>
              </a:solidFill>
              <a:ln>
                <a:solidFill>
                  <a:schemeClr val="accent2"/>
                </a:solidFill>
              </a:ln>
            </c:spPr>
            <c:extLst>
              <c:ext xmlns:c16="http://schemas.microsoft.com/office/drawing/2014/chart" uri="{C3380CC4-5D6E-409C-BE32-E72D297353CC}">
                <c16:uniqueId val="{00000003-07C4-47A5-B9B5-CB03BF1988B6}"/>
              </c:ext>
            </c:extLst>
          </c:dPt>
          <c:dLbls>
            <c:dLbl>
              <c:idx val="0"/>
              <c:layout>
                <c:manualLayout>
                  <c:x val="-0.26813170166953398"/>
                  <c:y val="0.11057153975574409"/>
                </c:manualLayout>
              </c:layout>
              <c:tx>
                <c:rich>
                  <a:bodyPr/>
                  <a:lstStyle/>
                  <a:p>
                    <a:r>
                      <a:rPr lang="en-US" sz="600" dirty="0" err="1"/>
                      <a:t>TriCore</a:t>
                    </a:r>
                    <a:r>
                      <a:rPr lang="en-US" sz="600" baseline="30000" dirty="0" err="1"/>
                      <a:t>TM</a:t>
                    </a:r>
                    <a:r>
                      <a:rPr lang="en-US" sz="1200" dirty="0"/>
                      <a:t>
</a:t>
                    </a:r>
                    <a:r>
                      <a:rPr lang="en-US" sz="1800" b="1" dirty="0">
                        <a:effectLst>
                          <a:outerShdw blurRad="38100" dist="38100" dir="2700000" algn="tl">
                            <a:srgbClr val="000000">
                              <a:alpha val="43137"/>
                            </a:srgbClr>
                          </a:outerShdw>
                        </a:effectLst>
                      </a:rPr>
                      <a:t>39%</a:t>
                    </a:r>
                  </a:p>
                </c:rich>
              </c:tx>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7C4-47A5-B9B5-CB03BF1988B6}"/>
                </c:ext>
              </c:extLst>
            </c:dLbl>
            <c:dLbl>
              <c:idx val="1"/>
              <c:delete val="1"/>
              <c:extLst>
                <c:ext xmlns:c15="http://schemas.microsoft.com/office/drawing/2012/chart" uri="{CE6537A1-D6FC-4f65-9D91-7224C49458BB}"/>
                <c:ext xmlns:c16="http://schemas.microsoft.com/office/drawing/2014/chart" uri="{C3380CC4-5D6E-409C-BE32-E72D297353CC}">
                  <c16:uniqueId val="{00000003-07C4-47A5-B9B5-CB03BF1988B6}"/>
                </c:ext>
              </c:extLst>
            </c:dLbl>
            <c:spPr>
              <a:noFill/>
              <a:ln>
                <a:noFill/>
              </a:ln>
              <a:effectLst/>
            </c:spPr>
            <c:txPr>
              <a:bodyPr/>
              <a:lstStyle/>
              <a:p>
                <a:pPr>
                  <a:defRPr sz="1200"/>
                </a:pPr>
                <a:endParaRPr lang="de-DE"/>
              </a:p>
            </c:txPr>
            <c:showLegendKey val="0"/>
            <c:showVal val="0"/>
            <c:showCatName val="0"/>
            <c:showSerName val="0"/>
            <c:showPercent val="1"/>
            <c:showBubbleSize val="0"/>
            <c:showLeaderLines val="1"/>
            <c:extLst>
              <c:ext xmlns:c15="http://schemas.microsoft.com/office/drawing/2012/chart" uri="{CE6537A1-D6FC-4f65-9D91-7224C49458BB}"/>
            </c:extLst>
          </c:dLbls>
          <c:cat>
            <c:strRef>
              <c:f>Sheet1!$A$2:$A$3</c:f>
              <c:strCache>
                <c:ptCount val="2"/>
                <c:pt idx="0">
                  <c:v>IFX</c:v>
                </c:pt>
                <c:pt idx="1">
                  <c:v>Others</c:v>
                </c:pt>
              </c:strCache>
            </c:strRef>
          </c:cat>
          <c:val>
            <c:numRef>
              <c:f>Sheet1!$B$2:$B$3</c:f>
              <c:numCache>
                <c:formatCode>General</c:formatCode>
                <c:ptCount val="2"/>
                <c:pt idx="0">
                  <c:v>39</c:v>
                </c:pt>
                <c:pt idx="1">
                  <c:v>61</c:v>
                </c:pt>
              </c:numCache>
            </c:numRef>
          </c:val>
          <c:extLst>
            <c:ext xmlns:c16="http://schemas.microsoft.com/office/drawing/2014/chart" uri="{C3380CC4-5D6E-409C-BE32-E72D297353CC}">
              <c16:uniqueId val="{00000004-07C4-47A5-B9B5-CB03BF1988B6}"/>
            </c:ext>
          </c:extLst>
        </c:ser>
        <c:dLbls>
          <c:showLegendKey val="0"/>
          <c:showVal val="0"/>
          <c:showCatName val="0"/>
          <c:showSerName val="0"/>
          <c:showPercent val="1"/>
          <c:showBubbleSize val="0"/>
          <c:showLeaderLines val="1"/>
        </c:dLbls>
      </c:pie3DChart>
    </c:plotArea>
    <c:plotVisOnly val="1"/>
    <c:dispBlanksAs val="gap"/>
    <c:showDLblsOverMax val="0"/>
  </c:chart>
  <c:txPr>
    <a:bodyPr/>
    <a:lstStyle/>
    <a:p>
      <a:pPr>
        <a:defRPr sz="1800"/>
      </a:pPr>
      <a:endParaRPr lang="de-DE"/>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rAngAx val="1"/>
    </c:view3D>
    <c:floor>
      <c:thickness val="0"/>
    </c:floor>
    <c:sideWall>
      <c:thickness val="0"/>
    </c:sideWall>
    <c:backWall>
      <c:thickness val="0"/>
    </c:backWall>
    <c:plotArea>
      <c:layout/>
      <c:bar3DChart>
        <c:barDir val="col"/>
        <c:grouping val="stacked"/>
        <c:varyColors val="0"/>
        <c:ser>
          <c:idx val="0"/>
          <c:order val="0"/>
          <c:invertIfNegative val="0"/>
          <c:dPt>
            <c:idx val="0"/>
            <c:invertIfNegative val="0"/>
            <c:bubble3D val="0"/>
            <c:spPr>
              <a:solidFill>
                <a:schemeClr val="tx2">
                  <a:lumMod val="20000"/>
                  <a:lumOff val="80000"/>
                </a:schemeClr>
              </a:solidFill>
            </c:spPr>
            <c:extLst>
              <c:ext xmlns:c16="http://schemas.microsoft.com/office/drawing/2014/chart" uri="{C3380CC4-5D6E-409C-BE32-E72D297353CC}">
                <c16:uniqueId val="{00000001-CA58-41BF-933B-CF26D9385141}"/>
              </c:ext>
            </c:extLst>
          </c:dPt>
          <c:dPt>
            <c:idx val="1"/>
            <c:invertIfNegative val="0"/>
            <c:bubble3D val="0"/>
            <c:spPr>
              <a:solidFill>
                <a:schemeClr val="tx2">
                  <a:lumMod val="60000"/>
                  <a:lumOff val="40000"/>
                </a:schemeClr>
              </a:solidFill>
            </c:spPr>
            <c:extLst>
              <c:ext xmlns:c16="http://schemas.microsoft.com/office/drawing/2014/chart" uri="{C3380CC4-5D6E-409C-BE32-E72D297353CC}">
                <c16:uniqueId val="{00000003-CA58-41BF-933B-CF26D9385141}"/>
              </c:ext>
            </c:extLst>
          </c:dPt>
          <c:dPt>
            <c:idx val="2"/>
            <c:invertIfNegative val="0"/>
            <c:bubble3D val="0"/>
            <c:spPr>
              <a:solidFill>
                <a:schemeClr val="tx2">
                  <a:lumMod val="75000"/>
                </a:schemeClr>
              </a:solidFill>
            </c:spPr>
            <c:extLst>
              <c:ext xmlns:c16="http://schemas.microsoft.com/office/drawing/2014/chart" uri="{C3380CC4-5D6E-409C-BE32-E72D297353CC}">
                <c16:uniqueId val="{00000005-CA58-41BF-933B-CF26D9385141}"/>
              </c:ext>
            </c:extLst>
          </c:dPt>
          <c:dPt>
            <c:idx val="3"/>
            <c:invertIfNegative val="0"/>
            <c:bubble3D val="0"/>
            <c:spPr>
              <a:solidFill>
                <a:srgbClr val="FFC000"/>
              </a:solidFill>
            </c:spPr>
            <c:extLst>
              <c:ext xmlns:c16="http://schemas.microsoft.com/office/drawing/2014/chart" uri="{C3380CC4-5D6E-409C-BE32-E72D297353CC}">
                <c16:uniqueId val="{00000007-CA58-41BF-933B-CF26D9385141}"/>
              </c:ext>
            </c:extLst>
          </c:dPt>
          <c:dPt>
            <c:idx val="4"/>
            <c:invertIfNegative val="0"/>
            <c:bubble3D val="0"/>
            <c:spPr>
              <a:solidFill>
                <a:schemeClr val="accent6">
                  <a:lumMod val="75000"/>
                </a:schemeClr>
              </a:solidFill>
            </c:spPr>
            <c:extLst>
              <c:ext xmlns:c16="http://schemas.microsoft.com/office/drawing/2014/chart" uri="{C3380CC4-5D6E-409C-BE32-E72D297353CC}">
                <c16:uniqueId val="{00000009-CA58-41BF-933B-CF26D9385141}"/>
              </c:ext>
            </c:extLst>
          </c:dPt>
          <c:dPt>
            <c:idx val="5"/>
            <c:invertIfNegative val="0"/>
            <c:bubble3D val="0"/>
            <c:spPr>
              <a:solidFill>
                <a:schemeClr val="accent4">
                  <a:lumMod val="60000"/>
                  <a:lumOff val="40000"/>
                </a:schemeClr>
              </a:solidFill>
            </c:spPr>
            <c:extLst>
              <c:ext xmlns:c16="http://schemas.microsoft.com/office/drawing/2014/chart" uri="{C3380CC4-5D6E-409C-BE32-E72D297353CC}">
                <c16:uniqueId val="{0000000B-CA58-41BF-933B-CF26D9385141}"/>
              </c:ext>
            </c:extLst>
          </c:dPt>
          <c:dLbls>
            <c:spPr>
              <a:noFill/>
              <a:ln>
                <a:noFill/>
              </a:ln>
              <a:effectLst/>
            </c:spPr>
            <c:txPr>
              <a:bodyPr/>
              <a:lstStyle/>
              <a:p>
                <a:pPr>
                  <a:defRPr sz="1600" b="0"/>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BMS!$B$386:$B$391</c:f>
              <c:numCache>
                <c:formatCode>General</c:formatCode>
                <c:ptCount val="6"/>
                <c:pt idx="0">
                  <c:v>13</c:v>
                </c:pt>
                <c:pt idx="1">
                  <c:v>21</c:v>
                </c:pt>
                <c:pt idx="2">
                  <c:v>32</c:v>
                </c:pt>
                <c:pt idx="3">
                  <c:v>40</c:v>
                </c:pt>
                <c:pt idx="4">
                  <c:v>75</c:v>
                </c:pt>
                <c:pt idx="5">
                  <c:v>105</c:v>
                </c:pt>
              </c:numCache>
            </c:numRef>
          </c:val>
          <c:extLst>
            <c:ext xmlns:c16="http://schemas.microsoft.com/office/drawing/2014/chart" uri="{C3380CC4-5D6E-409C-BE32-E72D297353CC}">
              <c16:uniqueId val="{0000000C-CA58-41BF-933B-CF26D9385141}"/>
            </c:ext>
          </c:extLst>
        </c:ser>
        <c:dLbls>
          <c:showLegendKey val="0"/>
          <c:showVal val="1"/>
          <c:showCatName val="0"/>
          <c:showSerName val="0"/>
          <c:showPercent val="0"/>
          <c:showBubbleSize val="0"/>
        </c:dLbls>
        <c:gapWidth val="75"/>
        <c:shape val="box"/>
        <c:axId val="311132160"/>
        <c:axId val="311137408"/>
        <c:axId val="0"/>
      </c:bar3DChart>
      <c:catAx>
        <c:axId val="311132160"/>
        <c:scaling>
          <c:orientation val="minMax"/>
        </c:scaling>
        <c:delete val="1"/>
        <c:axPos val="b"/>
        <c:majorTickMark val="none"/>
        <c:minorTickMark val="none"/>
        <c:tickLblPos val="none"/>
        <c:crossAx val="311137408"/>
        <c:crosses val="autoZero"/>
        <c:auto val="1"/>
        <c:lblAlgn val="ctr"/>
        <c:lblOffset val="100"/>
        <c:noMultiLvlLbl val="0"/>
      </c:catAx>
      <c:valAx>
        <c:axId val="311137408"/>
        <c:scaling>
          <c:orientation val="minMax"/>
        </c:scaling>
        <c:delete val="0"/>
        <c:axPos val="l"/>
        <c:numFmt formatCode="General" sourceLinked="1"/>
        <c:majorTickMark val="none"/>
        <c:minorTickMark val="none"/>
        <c:tickLblPos val="nextTo"/>
        <c:crossAx val="311132160"/>
        <c:crosses val="autoZero"/>
        <c:crossBetween val="between"/>
        <c:majorUnit val="30"/>
      </c:valAx>
    </c:plotArea>
    <c:plotVisOnly val="1"/>
    <c:dispBlanksAs val="gap"/>
    <c:showDLblsOverMax val="0"/>
  </c:chart>
  <c:externalData r:id="rId2">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96F2B88-9735-4ED9-81A8-B33240C1DC4C}" type="doc">
      <dgm:prSet loTypeId="urn:microsoft.com/office/officeart/2005/8/layout/chevron1" loCatId="process" qsTypeId="urn:microsoft.com/office/officeart/2005/8/quickstyle/simple1" qsCatId="simple" csTypeId="urn:microsoft.com/office/officeart/2005/8/colors/accent1_2" csCatId="accent1" phldr="1"/>
      <dgm:spPr/>
    </dgm:pt>
    <dgm:pt modelId="{01980625-12BE-43B8-9CBF-72A76939A675}">
      <dgm:prSet phldrT="[Text]" custT="1"/>
      <dgm:spPr>
        <a:solidFill>
          <a:schemeClr val="tx2">
            <a:lumMod val="75000"/>
          </a:schemeClr>
        </a:solidFill>
      </dgm:spPr>
      <dgm:t>
        <a:bodyPr/>
        <a:lstStyle/>
        <a:p>
          <a:r>
            <a:rPr lang="de-DE" sz="1400" dirty="0" err="1"/>
            <a:t>Audo</a:t>
          </a:r>
          <a:r>
            <a:rPr lang="de-DE" sz="1400" dirty="0"/>
            <a:t> 1</a:t>
          </a:r>
        </a:p>
      </dgm:t>
    </dgm:pt>
    <dgm:pt modelId="{6D1ABD23-8DDA-4381-BB93-99F34EFF4C1E}" type="parTrans" cxnId="{7785457D-382C-4470-A8F4-92D8EE495D36}">
      <dgm:prSet/>
      <dgm:spPr/>
      <dgm:t>
        <a:bodyPr/>
        <a:lstStyle/>
        <a:p>
          <a:endParaRPr lang="de-DE"/>
        </a:p>
      </dgm:t>
    </dgm:pt>
    <dgm:pt modelId="{9C9F55B0-A328-4D76-8F6C-85BA39A773E7}" type="sibTrans" cxnId="{7785457D-382C-4470-A8F4-92D8EE495D36}">
      <dgm:prSet/>
      <dgm:spPr/>
      <dgm:t>
        <a:bodyPr/>
        <a:lstStyle/>
        <a:p>
          <a:endParaRPr lang="de-DE"/>
        </a:p>
      </dgm:t>
    </dgm:pt>
    <dgm:pt modelId="{FBFFFF71-1C46-4F29-8993-8A584C643D85}">
      <dgm:prSet phldrT="[Text]" custT="1"/>
      <dgm:spPr>
        <a:solidFill>
          <a:schemeClr val="tx2">
            <a:lumMod val="75000"/>
          </a:schemeClr>
        </a:solidFill>
      </dgm:spPr>
      <dgm:t>
        <a:bodyPr/>
        <a:lstStyle/>
        <a:p>
          <a:r>
            <a:rPr lang="de-DE" sz="1400" dirty="0" err="1"/>
            <a:t>Audo</a:t>
          </a:r>
          <a:r>
            <a:rPr lang="de-DE" sz="1400" dirty="0"/>
            <a:t> </a:t>
          </a:r>
          <a:br>
            <a:rPr lang="de-DE" sz="1400" dirty="0"/>
          </a:br>
          <a:r>
            <a:rPr lang="de-DE" sz="1400" dirty="0"/>
            <a:t>NG</a:t>
          </a:r>
        </a:p>
      </dgm:t>
    </dgm:pt>
    <dgm:pt modelId="{02FBF358-BA75-4606-94DF-49794B500659}" type="parTrans" cxnId="{CB962808-DD92-47B3-A115-85CE32625F1D}">
      <dgm:prSet/>
      <dgm:spPr/>
      <dgm:t>
        <a:bodyPr/>
        <a:lstStyle/>
        <a:p>
          <a:endParaRPr lang="de-DE"/>
        </a:p>
      </dgm:t>
    </dgm:pt>
    <dgm:pt modelId="{0025BAFF-9AF5-46B8-B72E-9D86C80A9DB7}" type="sibTrans" cxnId="{CB962808-DD92-47B3-A115-85CE32625F1D}">
      <dgm:prSet/>
      <dgm:spPr/>
      <dgm:t>
        <a:bodyPr/>
        <a:lstStyle/>
        <a:p>
          <a:endParaRPr lang="de-DE"/>
        </a:p>
      </dgm:t>
    </dgm:pt>
    <dgm:pt modelId="{BD866DF2-A553-477C-A263-8CB57A15F318}">
      <dgm:prSet phldrT="[Text]" custT="1"/>
      <dgm:spPr>
        <a:solidFill>
          <a:schemeClr val="tx2">
            <a:lumMod val="75000"/>
          </a:schemeClr>
        </a:solidFill>
      </dgm:spPr>
      <dgm:t>
        <a:bodyPr/>
        <a:lstStyle/>
        <a:p>
          <a:r>
            <a:rPr lang="de-DE" sz="1400" dirty="0" err="1"/>
            <a:t>Audo</a:t>
          </a:r>
          <a:r>
            <a:rPr lang="de-DE" sz="1400" dirty="0"/>
            <a:t> </a:t>
          </a:r>
          <a:br>
            <a:rPr lang="de-DE" sz="1400" dirty="0"/>
          </a:br>
          <a:r>
            <a:rPr lang="de-DE" sz="1400" dirty="0"/>
            <a:t>Future</a:t>
          </a:r>
        </a:p>
      </dgm:t>
    </dgm:pt>
    <dgm:pt modelId="{08A053BD-58E0-4DD1-A504-4A4FF0993EB2}" type="parTrans" cxnId="{2FC0CB0D-40D3-4CC5-82BF-2A3F14EEDF39}">
      <dgm:prSet/>
      <dgm:spPr/>
      <dgm:t>
        <a:bodyPr/>
        <a:lstStyle/>
        <a:p>
          <a:endParaRPr lang="en-US"/>
        </a:p>
      </dgm:t>
    </dgm:pt>
    <dgm:pt modelId="{8AF6BFEE-4836-484B-AB51-E893C003C905}" type="sibTrans" cxnId="{2FC0CB0D-40D3-4CC5-82BF-2A3F14EEDF39}">
      <dgm:prSet/>
      <dgm:spPr/>
      <dgm:t>
        <a:bodyPr/>
        <a:lstStyle/>
        <a:p>
          <a:endParaRPr lang="en-US"/>
        </a:p>
      </dgm:t>
    </dgm:pt>
    <dgm:pt modelId="{C7D1AE89-B87C-4285-96A0-483183FC5C25}" type="pres">
      <dgm:prSet presAssocID="{D96F2B88-9735-4ED9-81A8-B33240C1DC4C}" presName="Name0" presStyleCnt="0">
        <dgm:presLayoutVars>
          <dgm:dir/>
          <dgm:animLvl val="lvl"/>
          <dgm:resizeHandles val="exact"/>
        </dgm:presLayoutVars>
      </dgm:prSet>
      <dgm:spPr/>
    </dgm:pt>
    <dgm:pt modelId="{D1EB3E52-4B2F-4304-AC55-A6E2C6BA6331}" type="pres">
      <dgm:prSet presAssocID="{01980625-12BE-43B8-9CBF-72A76939A675}" presName="parTxOnly" presStyleLbl="node1" presStyleIdx="0" presStyleCnt="3" custScaleX="113449">
        <dgm:presLayoutVars>
          <dgm:chMax val="0"/>
          <dgm:chPref val="0"/>
          <dgm:bulletEnabled val="1"/>
        </dgm:presLayoutVars>
      </dgm:prSet>
      <dgm:spPr/>
    </dgm:pt>
    <dgm:pt modelId="{AFAEC231-2ED7-43B9-A4B7-4449F640708A}" type="pres">
      <dgm:prSet presAssocID="{9C9F55B0-A328-4D76-8F6C-85BA39A773E7}" presName="parTxOnlySpace" presStyleCnt="0"/>
      <dgm:spPr/>
    </dgm:pt>
    <dgm:pt modelId="{C710E0AB-4F44-46C0-89F4-D536E03FCCD7}" type="pres">
      <dgm:prSet presAssocID="{FBFFFF71-1C46-4F29-8993-8A584C643D85}" presName="parTxOnly" presStyleLbl="node1" presStyleIdx="1" presStyleCnt="3" custScaleX="114976" custLinFactNeighborX="-17345">
        <dgm:presLayoutVars>
          <dgm:chMax val="0"/>
          <dgm:chPref val="0"/>
          <dgm:bulletEnabled val="1"/>
        </dgm:presLayoutVars>
      </dgm:prSet>
      <dgm:spPr/>
    </dgm:pt>
    <dgm:pt modelId="{5E8E3DA8-AA0D-4E4D-9399-AEA94EB3CEEA}" type="pres">
      <dgm:prSet presAssocID="{0025BAFF-9AF5-46B8-B72E-9D86C80A9DB7}" presName="parTxOnlySpace" presStyleCnt="0"/>
      <dgm:spPr/>
    </dgm:pt>
    <dgm:pt modelId="{1801B3E9-0F58-416B-BB5E-54601213FE9F}" type="pres">
      <dgm:prSet presAssocID="{BD866DF2-A553-477C-A263-8CB57A15F318}" presName="parTxOnly" presStyleLbl="node1" presStyleIdx="2" presStyleCnt="3" custScaleX="122230">
        <dgm:presLayoutVars>
          <dgm:chMax val="0"/>
          <dgm:chPref val="0"/>
          <dgm:bulletEnabled val="1"/>
        </dgm:presLayoutVars>
      </dgm:prSet>
      <dgm:spPr/>
    </dgm:pt>
  </dgm:ptLst>
  <dgm:cxnLst>
    <dgm:cxn modelId="{CB962808-DD92-47B3-A115-85CE32625F1D}" srcId="{D96F2B88-9735-4ED9-81A8-B33240C1DC4C}" destId="{FBFFFF71-1C46-4F29-8993-8A584C643D85}" srcOrd="1" destOrd="0" parTransId="{02FBF358-BA75-4606-94DF-49794B500659}" sibTransId="{0025BAFF-9AF5-46B8-B72E-9D86C80A9DB7}"/>
    <dgm:cxn modelId="{2FC0CB0D-40D3-4CC5-82BF-2A3F14EEDF39}" srcId="{D96F2B88-9735-4ED9-81A8-B33240C1DC4C}" destId="{BD866DF2-A553-477C-A263-8CB57A15F318}" srcOrd="2" destOrd="0" parTransId="{08A053BD-58E0-4DD1-A504-4A4FF0993EB2}" sibTransId="{8AF6BFEE-4836-484B-AB51-E893C003C905}"/>
    <dgm:cxn modelId="{A005450E-7ABD-4256-B255-9E864DDA5108}" type="presOf" srcId="{D96F2B88-9735-4ED9-81A8-B33240C1DC4C}" destId="{C7D1AE89-B87C-4285-96A0-483183FC5C25}" srcOrd="0" destOrd="0" presId="urn:microsoft.com/office/officeart/2005/8/layout/chevron1"/>
    <dgm:cxn modelId="{57CE9215-0BC6-4DAE-A7C7-965D16705508}" type="presOf" srcId="{BD866DF2-A553-477C-A263-8CB57A15F318}" destId="{1801B3E9-0F58-416B-BB5E-54601213FE9F}" srcOrd="0" destOrd="0" presId="urn:microsoft.com/office/officeart/2005/8/layout/chevron1"/>
    <dgm:cxn modelId="{7785457D-382C-4470-A8F4-92D8EE495D36}" srcId="{D96F2B88-9735-4ED9-81A8-B33240C1DC4C}" destId="{01980625-12BE-43B8-9CBF-72A76939A675}" srcOrd="0" destOrd="0" parTransId="{6D1ABD23-8DDA-4381-BB93-99F34EFF4C1E}" sibTransId="{9C9F55B0-A328-4D76-8F6C-85BA39A773E7}"/>
    <dgm:cxn modelId="{3E160EC6-B485-49C3-BD1D-23ED3E3124E1}" type="presOf" srcId="{01980625-12BE-43B8-9CBF-72A76939A675}" destId="{D1EB3E52-4B2F-4304-AC55-A6E2C6BA6331}" srcOrd="0" destOrd="0" presId="urn:microsoft.com/office/officeart/2005/8/layout/chevron1"/>
    <dgm:cxn modelId="{CE1A2CCA-CBC6-44D8-BC0F-54655AC93032}" type="presOf" srcId="{FBFFFF71-1C46-4F29-8993-8A584C643D85}" destId="{C710E0AB-4F44-46C0-89F4-D536E03FCCD7}" srcOrd="0" destOrd="0" presId="urn:microsoft.com/office/officeart/2005/8/layout/chevron1"/>
    <dgm:cxn modelId="{D1034045-2982-454A-8C54-A44FBF2C4031}" type="presParOf" srcId="{C7D1AE89-B87C-4285-96A0-483183FC5C25}" destId="{D1EB3E52-4B2F-4304-AC55-A6E2C6BA6331}" srcOrd="0" destOrd="0" presId="urn:microsoft.com/office/officeart/2005/8/layout/chevron1"/>
    <dgm:cxn modelId="{70F09BB2-2101-4EA3-AF87-FF3EAA34BF10}" type="presParOf" srcId="{C7D1AE89-B87C-4285-96A0-483183FC5C25}" destId="{AFAEC231-2ED7-43B9-A4B7-4449F640708A}" srcOrd="1" destOrd="0" presId="urn:microsoft.com/office/officeart/2005/8/layout/chevron1"/>
    <dgm:cxn modelId="{64177F81-4632-4049-A974-B4E3C0A89411}" type="presParOf" srcId="{C7D1AE89-B87C-4285-96A0-483183FC5C25}" destId="{C710E0AB-4F44-46C0-89F4-D536E03FCCD7}" srcOrd="2" destOrd="0" presId="urn:microsoft.com/office/officeart/2005/8/layout/chevron1"/>
    <dgm:cxn modelId="{3BD86700-545B-4F7D-B0A2-1E2BE010619A}" type="presParOf" srcId="{C7D1AE89-B87C-4285-96A0-483183FC5C25}" destId="{5E8E3DA8-AA0D-4E4D-9399-AEA94EB3CEEA}" srcOrd="3" destOrd="0" presId="urn:microsoft.com/office/officeart/2005/8/layout/chevron1"/>
    <dgm:cxn modelId="{8C858AF4-3AB3-4739-ADB3-2E40C5298689}" type="presParOf" srcId="{C7D1AE89-B87C-4285-96A0-483183FC5C25}" destId="{1801B3E9-0F58-416B-BB5E-54601213FE9F}" srcOrd="4" destOrd="0" presId="urn:microsoft.com/office/officeart/2005/8/layout/chevron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96F2B88-9735-4ED9-81A8-B33240C1DC4C}" type="doc">
      <dgm:prSet loTypeId="urn:microsoft.com/office/officeart/2005/8/layout/chevron1" loCatId="process" qsTypeId="urn:microsoft.com/office/officeart/2005/8/quickstyle/simple1" qsCatId="simple" csTypeId="urn:microsoft.com/office/officeart/2005/8/colors/accent1_2" csCatId="accent1" phldr="1"/>
      <dgm:spPr/>
    </dgm:pt>
    <dgm:pt modelId="{0E01B8AE-A70C-4176-BD5F-0447754BDCE5}">
      <dgm:prSet phldrT="[Text]" custT="1"/>
      <dgm:spPr>
        <a:solidFill>
          <a:schemeClr val="tx2">
            <a:lumMod val="75000"/>
          </a:schemeClr>
        </a:solidFill>
      </dgm:spPr>
      <dgm:t>
        <a:bodyPr/>
        <a:lstStyle/>
        <a:p>
          <a:r>
            <a:rPr lang="de-DE" sz="1400"/>
            <a:t>AUDO MAX</a:t>
          </a:r>
          <a:endParaRPr lang="de-DE" sz="1400" dirty="0"/>
        </a:p>
      </dgm:t>
    </dgm:pt>
    <dgm:pt modelId="{07A4908A-3DAC-40F3-A85C-B8CA02F46C36}" type="parTrans" cxnId="{7255EE43-9504-43A5-B00D-D5E3DC702FA8}">
      <dgm:prSet/>
      <dgm:spPr/>
      <dgm:t>
        <a:bodyPr/>
        <a:lstStyle/>
        <a:p>
          <a:endParaRPr lang="de-DE"/>
        </a:p>
      </dgm:t>
    </dgm:pt>
    <dgm:pt modelId="{E65D9250-8E2E-495B-A376-C39DCFB7B8EB}" type="sibTrans" cxnId="{7255EE43-9504-43A5-B00D-D5E3DC702FA8}">
      <dgm:prSet/>
      <dgm:spPr/>
      <dgm:t>
        <a:bodyPr/>
        <a:lstStyle/>
        <a:p>
          <a:endParaRPr lang="de-DE"/>
        </a:p>
      </dgm:t>
    </dgm:pt>
    <dgm:pt modelId="{86CA1491-90F4-4034-A8B2-3D06C23AFEC3}">
      <dgm:prSet phldrT="[Text]" custT="1"/>
      <dgm:spPr>
        <a:solidFill>
          <a:schemeClr val="tx2">
            <a:lumMod val="75000"/>
          </a:schemeClr>
        </a:solidFill>
      </dgm:spPr>
      <dgm:t>
        <a:bodyPr/>
        <a:lstStyle/>
        <a:p>
          <a:r>
            <a:rPr lang="de-DE" sz="1400" dirty="0"/>
            <a:t>AURIX TC2xx</a:t>
          </a:r>
        </a:p>
      </dgm:t>
    </dgm:pt>
    <dgm:pt modelId="{9BBFF976-BA6E-424C-83B2-749BED156CCA}" type="parTrans" cxnId="{47B9CE98-ECDA-4265-B5E1-1445262C64F4}">
      <dgm:prSet/>
      <dgm:spPr/>
      <dgm:t>
        <a:bodyPr/>
        <a:lstStyle/>
        <a:p>
          <a:endParaRPr lang="de-DE"/>
        </a:p>
      </dgm:t>
    </dgm:pt>
    <dgm:pt modelId="{E9A67EA0-AC49-4E08-8E9E-9DF04164BB7F}" type="sibTrans" cxnId="{47B9CE98-ECDA-4265-B5E1-1445262C64F4}">
      <dgm:prSet/>
      <dgm:spPr/>
      <dgm:t>
        <a:bodyPr/>
        <a:lstStyle/>
        <a:p>
          <a:endParaRPr lang="de-DE"/>
        </a:p>
      </dgm:t>
    </dgm:pt>
    <dgm:pt modelId="{16423EC5-A480-4BE3-BF1B-3699572332D6}">
      <dgm:prSet phldrT="[Text]" custT="1"/>
      <dgm:spPr>
        <a:solidFill>
          <a:schemeClr val="tx2">
            <a:lumMod val="75000"/>
          </a:schemeClr>
        </a:solidFill>
      </dgm:spPr>
      <dgm:t>
        <a:bodyPr/>
        <a:lstStyle/>
        <a:p>
          <a:r>
            <a:rPr lang="de-DE" sz="1400" dirty="0"/>
            <a:t>AURIX TC3xx</a:t>
          </a:r>
        </a:p>
      </dgm:t>
    </dgm:pt>
    <dgm:pt modelId="{431AB4C3-5662-47BB-B0C2-F0A47AA426E5}" type="parTrans" cxnId="{E17ADE52-5355-4A50-9DB5-C28C80C20984}">
      <dgm:prSet/>
      <dgm:spPr/>
      <dgm:t>
        <a:bodyPr/>
        <a:lstStyle/>
        <a:p>
          <a:endParaRPr lang="en-US"/>
        </a:p>
      </dgm:t>
    </dgm:pt>
    <dgm:pt modelId="{0A119597-5A40-47F2-83E6-95B546EAC341}" type="sibTrans" cxnId="{E17ADE52-5355-4A50-9DB5-C28C80C20984}">
      <dgm:prSet/>
      <dgm:spPr/>
      <dgm:t>
        <a:bodyPr/>
        <a:lstStyle/>
        <a:p>
          <a:endParaRPr lang="en-US"/>
        </a:p>
      </dgm:t>
    </dgm:pt>
    <dgm:pt modelId="{C7D1AE89-B87C-4285-96A0-483183FC5C25}" type="pres">
      <dgm:prSet presAssocID="{D96F2B88-9735-4ED9-81A8-B33240C1DC4C}" presName="Name0" presStyleCnt="0">
        <dgm:presLayoutVars>
          <dgm:dir/>
          <dgm:animLvl val="lvl"/>
          <dgm:resizeHandles val="exact"/>
        </dgm:presLayoutVars>
      </dgm:prSet>
      <dgm:spPr/>
    </dgm:pt>
    <dgm:pt modelId="{5A445115-53E0-4CD8-A4FB-D6DA67EF2423}" type="pres">
      <dgm:prSet presAssocID="{0E01B8AE-A70C-4176-BD5F-0447754BDCE5}" presName="parTxOnly" presStyleLbl="node1" presStyleIdx="0" presStyleCnt="3">
        <dgm:presLayoutVars>
          <dgm:chMax val="0"/>
          <dgm:chPref val="0"/>
          <dgm:bulletEnabled val="1"/>
        </dgm:presLayoutVars>
      </dgm:prSet>
      <dgm:spPr/>
    </dgm:pt>
    <dgm:pt modelId="{893ACD55-8D27-44AE-A9E2-96527E5CC5DF}" type="pres">
      <dgm:prSet presAssocID="{E65D9250-8E2E-495B-A376-C39DCFB7B8EB}" presName="parTxOnlySpace" presStyleCnt="0"/>
      <dgm:spPr/>
    </dgm:pt>
    <dgm:pt modelId="{744398B8-A79D-4DBD-BE25-E91A9D94CC5E}" type="pres">
      <dgm:prSet presAssocID="{86CA1491-90F4-4034-A8B2-3D06C23AFEC3}" presName="parTxOnly" presStyleLbl="node1" presStyleIdx="1" presStyleCnt="3">
        <dgm:presLayoutVars>
          <dgm:chMax val="0"/>
          <dgm:chPref val="0"/>
          <dgm:bulletEnabled val="1"/>
        </dgm:presLayoutVars>
      </dgm:prSet>
      <dgm:spPr/>
    </dgm:pt>
    <dgm:pt modelId="{AA51AC0F-D0C6-41DB-814E-4F52B6E7A957}" type="pres">
      <dgm:prSet presAssocID="{E9A67EA0-AC49-4E08-8E9E-9DF04164BB7F}" presName="parTxOnlySpace" presStyleCnt="0"/>
      <dgm:spPr/>
    </dgm:pt>
    <dgm:pt modelId="{D13C064A-7538-4D78-BB8B-F089CF27A976}" type="pres">
      <dgm:prSet presAssocID="{16423EC5-A480-4BE3-BF1B-3699572332D6}" presName="parTxOnly" presStyleLbl="node1" presStyleIdx="2" presStyleCnt="3">
        <dgm:presLayoutVars>
          <dgm:chMax val="0"/>
          <dgm:chPref val="0"/>
          <dgm:bulletEnabled val="1"/>
        </dgm:presLayoutVars>
      </dgm:prSet>
      <dgm:spPr/>
    </dgm:pt>
  </dgm:ptLst>
  <dgm:cxnLst>
    <dgm:cxn modelId="{284B6D27-F93C-4856-989A-900F3A6AC5B7}" type="presOf" srcId="{D96F2B88-9735-4ED9-81A8-B33240C1DC4C}" destId="{C7D1AE89-B87C-4285-96A0-483183FC5C25}" srcOrd="0" destOrd="0" presId="urn:microsoft.com/office/officeart/2005/8/layout/chevron1"/>
    <dgm:cxn modelId="{7255EE43-9504-43A5-B00D-D5E3DC702FA8}" srcId="{D96F2B88-9735-4ED9-81A8-B33240C1DC4C}" destId="{0E01B8AE-A70C-4176-BD5F-0447754BDCE5}" srcOrd="0" destOrd="0" parTransId="{07A4908A-3DAC-40F3-A85C-B8CA02F46C36}" sibTransId="{E65D9250-8E2E-495B-A376-C39DCFB7B8EB}"/>
    <dgm:cxn modelId="{E17ADE52-5355-4A50-9DB5-C28C80C20984}" srcId="{D96F2B88-9735-4ED9-81A8-B33240C1DC4C}" destId="{16423EC5-A480-4BE3-BF1B-3699572332D6}" srcOrd="2" destOrd="0" parTransId="{431AB4C3-5662-47BB-B0C2-F0A47AA426E5}" sibTransId="{0A119597-5A40-47F2-83E6-95B546EAC341}"/>
    <dgm:cxn modelId="{E528DE59-A1DA-489F-88B0-132821E7612E}" type="presOf" srcId="{16423EC5-A480-4BE3-BF1B-3699572332D6}" destId="{D13C064A-7538-4D78-BB8B-F089CF27A976}" srcOrd="0" destOrd="0" presId="urn:microsoft.com/office/officeart/2005/8/layout/chevron1"/>
    <dgm:cxn modelId="{7031507F-6A7B-497E-951A-4591475149A6}" type="presOf" srcId="{86CA1491-90F4-4034-A8B2-3D06C23AFEC3}" destId="{744398B8-A79D-4DBD-BE25-E91A9D94CC5E}" srcOrd="0" destOrd="0" presId="urn:microsoft.com/office/officeart/2005/8/layout/chevron1"/>
    <dgm:cxn modelId="{47B9CE98-ECDA-4265-B5E1-1445262C64F4}" srcId="{D96F2B88-9735-4ED9-81A8-B33240C1DC4C}" destId="{86CA1491-90F4-4034-A8B2-3D06C23AFEC3}" srcOrd="1" destOrd="0" parTransId="{9BBFF976-BA6E-424C-83B2-749BED156CCA}" sibTransId="{E9A67EA0-AC49-4E08-8E9E-9DF04164BB7F}"/>
    <dgm:cxn modelId="{91DCE9BE-EA3D-437B-AC19-25CA562C62ED}" type="presOf" srcId="{0E01B8AE-A70C-4176-BD5F-0447754BDCE5}" destId="{5A445115-53E0-4CD8-A4FB-D6DA67EF2423}" srcOrd="0" destOrd="0" presId="urn:microsoft.com/office/officeart/2005/8/layout/chevron1"/>
    <dgm:cxn modelId="{435A0ECC-A7FB-469A-82AA-D1BC90E55D20}" type="presParOf" srcId="{C7D1AE89-B87C-4285-96A0-483183FC5C25}" destId="{5A445115-53E0-4CD8-A4FB-D6DA67EF2423}" srcOrd="0" destOrd="0" presId="urn:microsoft.com/office/officeart/2005/8/layout/chevron1"/>
    <dgm:cxn modelId="{AD7756A8-0468-4BC0-9DF5-4F99A6BBC276}" type="presParOf" srcId="{C7D1AE89-B87C-4285-96A0-483183FC5C25}" destId="{893ACD55-8D27-44AE-A9E2-96527E5CC5DF}" srcOrd="1" destOrd="0" presId="urn:microsoft.com/office/officeart/2005/8/layout/chevron1"/>
    <dgm:cxn modelId="{AAD2F34F-1CF1-4673-8762-BF48F10C4F67}" type="presParOf" srcId="{C7D1AE89-B87C-4285-96A0-483183FC5C25}" destId="{744398B8-A79D-4DBD-BE25-E91A9D94CC5E}" srcOrd="2" destOrd="0" presId="urn:microsoft.com/office/officeart/2005/8/layout/chevron1"/>
    <dgm:cxn modelId="{46027888-80EB-45CE-B2F5-F7D19CAE4E75}" type="presParOf" srcId="{C7D1AE89-B87C-4285-96A0-483183FC5C25}" destId="{AA51AC0F-D0C6-41DB-814E-4F52B6E7A957}" srcOrd="3" destOrd="0" presId="urn:microsoft.com/office/officeart/2005/8/layout/chevron1"/>
    <dgm:cxn modelId="{77CA2121-C6F9-46E4-92FD-2CECAF973CB0}" type="presParOf" srcId="{C7D1AE89-B87C-4285-96A0-483183FC5C25}" destId="{D13C064A-7538-4D78-BB8B-F089CF27A976}" srcOrd="4" destOrd="0" presId="urn:microsoft.com/office/officeart/2005/8/layout/chevron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FB043BD-10D0-4D58-BC33-12A6F4F02D0E}" type="doc">
      <dgm:prSet loTypeId="urn:microsoft.com/office/officeart/2005/8/layout/chevron1" loCatId="process" qsTypeId="urn:microsoft.com/office/officeart/2005/8/quickstyle/simple1" qsCatId="simple" csTypeId="urn:microsoft.com/office/officeart/2005/8/colors/colorful5" csCatId="colorful" phldr="1"/>
      <dgm:spPr/>
    </dgm:pt>
    <dgm:pt modelId="{FC4E2EEA-9FF7-4BDE-931C-FF37A7E238E3}">
      <dgm:prSet phldrT="[Text]" custT="1"/>
      <dgm:spPr>
        <a:solidFill>
          <a:srgbClr val="AEC067"/>
        </a:solidFill>
        <a:ln>
          <a:solidFill>
            <a:srgbClr val="7F8C4A"/>
          </a:solidFill>
        </a:ln>
      </dgm:spPr>
      <dgm:t>
        <a:bodyPr/>
        <a:lstStyle/>
        <a:p>
          <a:r>
            <a:rPr lang="de-DE" sz="1600" dirty="0"/>
            <a:t>AUDOMAX</a:t>
          </a:r>
          <a:endParaRPr lang="en-US" sz="1600" dirty="0"/>
        </a:p>
      </dgm:t>
    </dgm:pt>
    <dgm:pt modelId="{B4236B6A-E438-4503-AD4C-15D68EEF359D}" type="parTrans" cxnId="{1856A605-053A-4B6F-8C3E-68E600FB031A}">
      <dgm:prSet/>
      <dgm:spPr/>
      <dgm:t>
        <a:bodyPr/>
        <a:lstStyle/>
        <a:p>
          <a:endParaRPr lang="en-US"/>
        </a:p>
      </dgm:t>
    </dgm:pt>
    <dgm:pt modelId="{4AD64735-0AB1-44B6-BBF7-0230BD9B3755}" type="sibTrans" cxnId="{1856A605-053A-4B6F-8C3E-68E600FB031A}">
      <dgm:prSet/>
      <dgm:spPr/>
      <dgm:t>
        <a:bodyPr/>
        <a:lstStyle/>
        <a:p>
          <a:endParaRPr lang="en-US"/>
        </a:p>
      </dgm:t>
    </dgm:pt>
    <dgm:pt modelId="{02BD00AA-E986-42AF-87E6-A4B8B4A4E5BC}">
      <dgm:prSet phldrT="[Text]" custT="1"/>
      <dgm:spPr>
        <a:solidFill>
          <a:srgbClr val="84B6A7"/>
        </a:solidFill>
        <a:ln>
          <a:solidFill>
            <a:srgbClr val="5F857A"/>
          </a:solidFill>
        </a:ln>
      </dgm:spPr>
      <dgm:t>
        <a:bodyPr/>
        <a:lstStyle/>
        <a:p>
          <a:r>
            <a:rPr lang="de-DE" sz="1600" dirty="0"/>
            <a:t>AURIX™</a:t>
          </a:r>
        </a:p>
        <a:p>
          <a:r>
            <a:rPr lang="de-DE" sz="1600" dirty="0"/>
            <a:t>TC2xx</a:t>
          </a:r>
          <a:endParaRPr lang="en-US" sz="1600" dirty="0"/>
        </a:p>
      </dgm:t>
    </dgm:pt>
    <dgm:pt modelId="{F1182796-5B76-497D-A3CB-12EB86C5E2AD}" type="parTrans" cxnId="{56C148C8-746D-40AB-8392-CC943A010301}">
      <dgm:prSet/>
      <dgm:spPr/>
      <dgm:t>
        <a:bodyPr/>
        <a:lstStyle/>
        <a:p>
          <a:endParaRPr lang="en-US"/>
        </a:p>
      </dgm:t>
    </dgm:pt>
    <dgm:pt modelId="{227547E0-2290-43C1-B025-17804AEC424C}" type="sibTrans" cxnId="{56C148C8-746D-40AB-8392-CC943A010301}">
      <dgm:prSet/>
      <dgm:spPr/>
      <dgm:t>
        <a:bodyPr/>
        <a:lstStyle/>
        <a:p>
          <a:endParaRPr lang="en-US"/>
        </a:p>
      </dgm:t>
    </dgm:pt>
    <dgm:pt modelId="{80CB77B4-840F-4ABE-9712-6184F1BE83DB}">
      <dgm:prSet phldrT="[Text]" custT="1"/>
      <dgm:spPr>
        <a:solidFill>
          <a:srgbClr val="AB377A"/>
        </a:solidFill>
        <a:ln>
          <a:solidFill>
            <a:srgbClr val="7D2658"/>
          </a:solidFill>
        </a:ln>
      </dgm:spPr>
      <dgm:t>
        <a:bodyPr/>
        <a:lstStyle/>
        <a:p>
          <a:r>
            <a:rPr lang="de-DE" sz="1600" dirty="0"/>
            <a:t>AURIX™</a:t>
          </a:r>
        </a:p>
        <a:p>
          <a:r>
            <a:rPr lang="de-DE" sz="1600" dirty="0"/>
            <a:t>TC3xx</a:t>
          </a:r>
          <a:endParaRPr lang="en-US" sz="1600" dirty="0"/>
        </a:p>
      </dgm:t>
    </dgm:pt>
    <dgm:pt modelId="{CDCD686B-3BA9-4C56-A143-3853F9B88334}" type="parTrans" cxnId="{1A2FF80B-C6FA-45B8-89A9-9A4D27D41A15}">
      <dgm:prSet/>
      <dgm:spPr/>
      <dgm:t>
        <a:bodyPr/>
        <a:lstStyle/>
        <a:p>
          <a:endParaRPr lang="en-US"/>
        </a:p>
      </dgm:t>
    </dgm:pt>
    <dgm:pt modelId="{B811D40F-C33D-4E1B-8D82-9BCBCF307B3C}" type="sibTrans" cxnId="{1A2FF80B-C6FA-45B8-89A9-9A4D27D41A15}">
      <dgm:prSet/>
      <dgm:spPr/>
      <dgm:t>
        <a:bodyPr/>
        <a:lstStyle/>
        <a:p>
          <a:endParaRPr lang="en-US"/>
        </a:p>
      </dgm:t>
    </dgm:pt>
    <dgm:pt modelId="{73088282-7881-4F59-8F0C-A904071C67FF}">
      <dgm:prSet phldrT="[Text]" custT="1"/>
      <dgm:spPr>
        <a:solidFill>
          <a:srgbClr val="EE813C"/>
        </a:solidFill>
        <a:ln>
          <a:solidFill>
            <a:srgbClr val="AF5D29"/>
          </a:solidFill>
        </a:ln>
      </dgm:spPr>
      <dgm:t>
        <a:bodyPr/>
        <a:lstStyle/>
        <a:p>
          <a:r>
            <a:rPr lang="de-DE" sz="1600" dirty="0"/>
            <a:t>AURIX ™</a:t>
          </a:r>
        </a:p>
        <a:p>
          <a:r>
            <a:rPr lang="de-DE" sz="1600" dirty="0"/>
            <a:t>TC4xx</a:t>
          </a:r>
          <a:endParaRPr lang="en-US" sz="1600" dirty="0"/>
        </a:p>
      </dgm:t>
    </dgm:pt>
    <dgm:pt modelId="{34880BAC-1F2D-49DC-871B-943FCA876FB2}" type="parTrans" cxnId="{66885018-7600-45B6-84D5-17B51099C86B}">
      <dgm:prSet/>
      <dgm:spPr/>
      <dgm:t>
        <a:bodyPr/>
        <a:lstStyle/>
        <a:p>
          <a:endParaRPr lang="en-US"/>
        </a:p>
      </dgm:t>
    </dgm:pt>
    <dgm:pt modelId="{63074484-C88C-4961-AEB7-9FD2317C113B}" type="sibTrans" cxnId="{66885018-7600-45B6-84D5-17B51099C86B}">
      <dgm:prSet/>
      <dgm:spPr/>
      <dgm:t>
        <a:bodyPr/>
        <a:lstStyle/>
        <a:p>
          <a:endParaRPr lang="en-US"/>
        </a:p>
      </dgm:t>
    </dgm:pt>
    <dgm:pt modelId="{022E057B-9BCF-4D6E-93C3-E118F234C558}" type="pres">
      <dgm:prSet presAssocID="{FFB043BD-10D0-4D58-BC33-12A6F4F02D0E}" presName="Name0" presStyleCnt="0">
        <dgm:presLayoutVars>
          <dgm:dir/>
          <dgm:animLvl val="lvl"/>
          <dgm:resizeHandles val="exact"/>
        </dgm:presLayoutVars>
      </dgm:prSet>
      <dgm:spPr/>
    </dgm:pt>
    <dgm:pt modelId="{2E3178B2-C07F-4CE0-976E-346ED6C7933A}" type="pres">
      <dgm:prSet presAssocID="{FC4E2EEA-9FF7-4BDE-931C-FF37A7E238E3}" presName="parTxOnly" presStyleLbl="node1" presStyleIdx="0" presStyleCnt="4">
        <dgm:presLayoutVars>
          <dgm:chMax val="0"/>
          <dgm:chPref val="0"/>
          <dgm:bulletEnabled val="1"/>
        </dgm:presLayoutVars>
      </dgm:prSet>
      <dgm:spPr/>
    </dgm:pt>
    <dgm:pt modelId="{324D6462-E6D9-4935-B826-053CABB57A61}" type="pres">
      <dgm:prSet presAssocID="{4AD64735-0AB1-44B6-BBF7-0230BD9B3755}" presName="parTxOnlySpace" presStyleCnt="0"/>
      <dgm:spPr/>
    </dgm:pt>
    <dgm:pt modelId="{F60ACAA8-CE41-484B-86BB-D5C88CC637CC}" type="pres">
      <dgm:prSet presAssocID="{02BD00AA-E986-42AF-87E6-A4B8B4A4E5BC}" presName="parTxOnly" presStyleLbl="node1" presStyleIdx="1" presStyleCnt="4">
        <dgm:presLayoutVars>
          <dgm:chMax val="0"/>
          <dgm:chPref val="0"/>
          <dgm:bulletEnabled val="1"/>
        </dgm:presLayoutVars>
      </dgm:prSet>
      <dgm:spPr/>
    </dgm:pt>
    <dgm:pt modelId="{76CBAAAE-EF20-476B-A187-0CD37700447C}" type="pres">
      <dgm:prSet presAssocID="{227547E0-2290-43C1-B025-17804AEC424C}" presName="parTxOnlySpace" presStyleCnt="0"/>
      <dgm:spPr/>
    </dgm:pt>
    <dgm:pt modelId="{0DB7963E-033D-44F0-AD2B-044D1C59664D}" type="pres">
      <dgm:prSet presAssocID="{80CB77B4-840F-4ABE-9712-6184F1BE83DB}" presName="parTxOnly" presStyleLbl="node1" presStyleIdx="2" presStyleCnt="4">
        <dgm:presLayoutVars>
          <dgm:chMax val="0"/>
          <dgm:chPref val="0"/>
          <dgm:bulletEnabled val="1"/>
        </dgm:presLayoutVars>
      </dgm:prSet>
      <dgm:spPr/>
    </dgm:pt>
    <dgm:pt modelId="{915E0B24-43D5-4F8A-8B03-A175EDC0A52C}" type="pres">
      <dgm:prSet presAssocID="{B811D40F-C33D-4E1B-8D82-9BCBCF307B3C}" presName="parTxOnlySpace" presStyleCnt="0"/>
      <dgm:spPr/>
    </dgm:pt>
    <dgm:pt modelId="{695C9CF8-88E5-489E-9557-BFC749F47D9A}" type="pres">
      <dgm:prSet presAssocID="{73088282-7881-4F59-8F0C-A904071C67FF}" presName="parTxOnly" presStyleLbl="node1" presStyleIdx="3" presStyleCnt="4">
        <dgm:presLayoutVars>
          <dgm:chMax val="0"/>
          <dgm:chPref val="0"/>
          <dgm:bulletEnabled val="1"/>
        </dgm:presLayoutVars>
      </dgm:prSet>
      <dgm:spPr/>
    </dgm:pt>
  </dgm:ptLst>
  <dgm:cxnLst>
    <dgm:cxn modelId="{1856A605-053A-4B6F-8C3E-68E600FB031A}" srcId="{FFB043BD-10D0-4D58-BC33-12A6F4F02D0E}" destId="{FC4E2EEA-9FF7-4BDE-931C-FF37A7E238E3}" srcOrd="0" destOrd="0" parTransId="{B4236B6A-E438-4503-AD4C-15D68EEF359D}" sibTransId="{4AD64735-0AB1-44B6-BBF7-0230BD9B3755}"/>
    <dgm:cxn modelId="{1A2FF80B-C6FA-45B8-89A9-9A4D27D41A15}" srcId="{FFB043BD-10D0-4D58-BC33-12A6F4F02D0E}" destId="{80CB77B4-840F-4ABE-9712-6184F1BE83DB}" srcOrd="2" destOrd="0" parTransId="{CDCD686B-3BA9-4C56-A143-3853F9B88334}" sibTransId="{B811D40F-C33D-4E1B-8D82-9BCBCF307B3C}"/>
    <dgm:cxn modelId="{00960716-916A-43C9-883A-CC94A1858BAA}" type="presOf" srcId="{FFB043BD-10D0-4D58-BC33-12A6F4F02D0E}" destId="{022E057B-9BCF-4D6E-93C3-E118F234C558}" srcOrd="0" destOrd="0" presId="urn:microsoft.com/office/officeart/2005/8/layout/chevron1"/>
    <dgm:cxn modelId="{66885018-7600-45B6-84D5-17B51099C86B}" srcId="{FFB043BD-10D0-4D58-BC33-12A6F4F02D0E}" destId="{73088282-7881-4F59-8F0C-A904071C67FF}" srcOrd="3" destOrd="0" parTransId="{34880BAC-1F2D-49DC-871B-943FCA876FB2}" sibTransId="{63074484-C88C-4961-AEB7-9FD2317C113B}"/>
    <dgm:cxn modelId="{E89F9A1B-BCC3-4976-8832-7AA1FD181434}" type="presOf" srcId="{FC4E2EEA-9FF7-4BDE-931C-FF37A7E238E3}" destId="{2E3178B2-C07F-4CE0-976E-346ED6C7933A}" srcOrd="0" destOrd="0" presId="urn:microsoft.com/office/officeart/2005/8/layout/chevron1"/>
    <dgm:cxn modelId="{8B70F442-22F3-4650-965C-F9670B3D967F}" type="presOf" srcId="{02BD00AA-E986-42AF-87E6-A4B8B4A4E5BC}" destId="{F60ACAA8-CE41-484B-86BB-D5C88CC637CC}" srcOrd="0" destOrd="0" presId="urn:microsoft.com/office/officeart/2005/8/layout/chevron1"/>
    <dgm:cxn modelId="{EDD0B2BE-6B6D-460B-98B3-E99A7EAFB6D7}" type="presOf" srcId="{80CB77B4-840F-4ABE-9712-6184F1BE83DB}" destId="{0DB7963E-033D-44F0-AD2B-044D1C59664D}" srcOrd="0" destOrd="0" presId="urn:microsoft.com/office/officeart/2005/8/layout/chevron1"/>
    <dgm:cxn modelId="{C3D507C8-BCEA-4AFE-B9B5-BA0C04C13D6B}" type="presOf" srcId="{73088282-7881-4F59-8F0C-A904071C67FF}" destId="{695C9CF8-88E5-489E-9557-BFC749F47D9A}" srcOrd="0" destOrd="0" presId="urn:microsoft.com/office/officeart/2005/8/layout/chevron1"/>
    <dgm:cxn modelId="{56C148C8-746D-40AB-8392-CC943A010301}" srcId="{FFB043BD-10D0-4D58-BC33-12A6F4F02D0E}" destId="{02BD00AA-E986-42AF-87E6-A4B8B4A4E5BC}" srcOrd="1" destOrd="0" parTransId="{F1182796-5B76-497D-A3CB-12EB86C5E2AD}" sibTransId="{227547E0-2290-43C1-B025-17804AEC424C}"/>
    <dgm:cxn modelId="{7426F4A3-3BD3-496D-96C1-FB4E36A3DD6F}" type="presParOf" srcId="{022E057B-9BCF-4D6E-93C3-E118F234C558}" destId="{2E3178B2-C07F-4CE0-976E-346ED6C7933A}" srcOrd="0" destOrd="0" presId="urn:microsoft.com/office/officeart/2005/8/layout/chevron1"/>
    <dgm:cxn modelId="{16CF0D94-C436-4510-AB6B-0A0EA6996A23}" type="presParOf" srcId="{022E057B-9BCF-4D6E-93C3-E118F234C558}" destId="{324D6462-E6D9-4935-B826-053CABB57A61}" srcOrd="1" destOrd="0" presId="urn:microsoft.com/office/officeart/2005/8/layout/chevron1"/>
    <dgm:cxn modelId="{62C0D0EA-427A-4BA2-A435-365F99E4C16A}" type="presParOf" srcId="{022E057B-9BCF-4D6E-93C3-E118F234C558}" destId="{F60ACAA8-CE41-484B-86BB-D5C88CC637CC}" srcOrd="2" destOrd="0" presId="urn:microsoft.com/office/officeart/2005/8/layout/chevron1"/>
    <dgm:cxn modelId="{6F7BC73B-DA26-4D6E-A623-D1FF0B2AE53E}" type="presParOf" srcId="{022E057B-9BCF-4D6E-93C3-E118F234C558}" destId="{76CBAAAE-EF20-476B-A187-0CD37700447C}" srcOrd="3" destOrd="0" presId="urn:microsoft.com/office/officeart/2005/8/layout/chevron1"/>
    <dgm:cxn modelId="{DC51E083-28EB-413D-9413-B0468EED6E73}" type="presParOf" srcId="{022E057B-9BCF-4D6E-93C3-E118F234C558}" destId="{0DB7963E-033D-44F0-AD2B-044D1C59664D}" srcOrd="4" destOrd="0" presId="urn:microsoft.com/office/officeart/2005/8/layout/chevron1"/>
    <dgm:cxn modelId="{0692FEAF-564A-4B3B-93BE-FEEA3624EE50}" type="presParOf" srcId="{022E057B-9BCF-4D6E-93C3-E118F234C558}" destId="{915E0B24-43D5-4F8A-8B03-A175EDC0A52C}" srcOrd="5" destOrd="0" presId="urn:microsoft.com/office/officeart/2005/8/layout/chevron1"/>
    <dgm:cxn modelId="{DCD1C558-3830-406D-BFFE-81E00DAEB0D1}" type="presParOf" srcId="{022E057B-9BCF-4D6E-93C3-E118F234C558}" destId="{695C9CF8-88E5-489E-9557-BFC749F47D9A}" srcOrd="6"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EB3E52-4B2F-4304-AC55-A6E2C6BA6331}">
      <dsp:nvSpPr>
        <dsp:cNvPr id="0" name=""/>
        <dsp:cNvSpPr/>
      </dsp:nvSpPr>
      <dsp:spPr>
        <a:xfrm>
          <a:off x="964" y="564202"/>
          <a:ext cx="1087678" cy="383495"/>
        </a:xfrm>
        <a:prstGeom prst="chevron">
          <a:avLst/>
        </a:prstGeom>
        <a:solidFill>
          <a:schemeClr val="tx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de-DE" sz="1400" kern="1200" dirty="0" err="1"/>
            <a:t>Audo</a:t>
          </a:r>
          <a:r>
            <a:rPr lang="de-DE" sz="1400" kern="1200" dirty="0"/>
            <a:t> 1</a:t>
          </a:r>
        </a:p>
      </dsp:txBody>
      <dsp:txXfrm>
        <a:off x="192712" y="564202"/>
        <a:ext cx="704183" cy="383495"/>
      </dsp:txXfrm>
    </dsp:sp>
    <dsp:sp modelId="{C710E0AB-4F44-46C0-89F4-D536E03FCCD7}">
      <dsp:nvSpPr>
        <dsp:cNvPr id="0" name=""/>
        <dsp:cNvSpPr/>
      </dsp:nvSpPr>
      <dsp:spPr>
        <a:xfrm>
          <a:off x="976139" y="564202"/>
          <a:ext cx="1102318" cy="383495"/>
        </a:xfrm>
        <a:prstGeom prst="chevron">
          <a:avLst/>
        </a:prstGeom>
        <a:solidFill>
          <a:schemeClr val="tx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de-DE" sz="1400" kern="1200" dirty="0" err="1"/>
            <a:t>Audo</a:t>
          </a:r>
          <a:r>
            <a:rPr lang="de-DE" sz="1400" kern="1200" dirty="0"/>
            <a:t> </a:t>
          </a:r>
          <a:br>
            <a:rPr lang="de-DE" sz="1400" kern="1200" dirty="0"/>
          </a:br>
          <a:r>
            <a:rPr lang="de-DE" sz="1400" kern="1200" dirty="0"/>
            <a:t>NG</a:t>
          </a:r>
        </a:p>
      </dsp:txBody>
      <dsp:txXfrm>
        <a:off x="1167887" y="564202"/>
        <a:ext cx="718823" cy="383495"/>
      </dsp:txXfrm>
    </dsp:sp>
    <dsp:sp modelId="{1801B3E9-0F58-416B-BB5E-54601213FE9F}">
      <dsp:nvSpPr>
        <dsp:cNvPr id="0" name=""/>
        <dsp:cNvSpPr/>
      </dsp:nvSpPr>
      <dsp:spPr>
        <a:xfrm>
          <a:off x="1999213" y="564202"/>
          <a:ext cx="1171864" cy="383495"/>
        </a:xfrm>
        <a:prstGeom prst="chevron">
          <a:avLst/>
        </a:prstGeom>
        <a:solidFill>
          <a:schemeClr val="tx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de-DE" sz="1400" kern="1200" dirty="0" err="1"/>
            <a:t>Audo</a:t>
          </a:r>
          <a:r>
            <a:rPr lang="de-DE" sz="1400" kern="1200" dirty="0"/>
            <a:t> </a:t>
          </a:r>
          <a:br>
            <a:rPr lang="de-DE" sz="1400" kern="1200" dirty="0"/>
          </a:br>
          <a:r>
            <a:rPr lang="de-DE" sz="1400" kern="1200" dirty="0"/>
            <a:t>Future</a:t>
          </a:r>
        </a:p>
      </dsp:txBody>
      <dsp:txXfrm>
        <a:off x="2190961" y="564202"/>
        <a:ext cx="788369" cy="38349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A445115-53E0-4CD8-A4FB-D6DA67EF2423}">
      <dsp:nvSpPr>
        <dsp:cNvPr id="0" name=""/>
        <dsp:cNvSpPr/>
      </dsp:nvSpPr>
      <dsp:spPr>
        <a:xfrm>
          <a:off x="1004" y="1087256"/>
          <a:ext cx="1223282" cy="489312"/>
        </a:xfrm>
        <a:prstGeom prst="chevron">
          <a:avLst/>
        </a:prstGeom>
        <a:solidFill>
          <a:schemeClr val="tx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de-DE" sz="1400" kern="1200"/>
            <a:t>AUDO MAX</a:t>
          </a:r>
          <a:endParaRPr lang="de-DE" sz="1400" kern="1200" dirty="0"/>
        </a:p>
      </dsp:txBody>
      <dsp:txXfrm>
        <a:off x="245660" y="1087256"/>
        <a:ext cx="733970" cy="489312"/>
      </dsp:txXfrm>
    </dsp:sp>
    <dsp:sp modelId="{744398B8-A79D-4DBD-BE25-E91A9D94CC5E}">
      <dsp:nvSpPr>
        <dsp:cNvPr id="0" name=""/>
        <dsp:cNvSpPr/>
      </dsp:nvSpPr>
      <dsp:spPr>
        <a:xfrm>
          <a:off x="1101957" y="1087256"/>
          <a:ext cx="1223282" cy="489312"/>
        </a:xfrm>
        <a:prstGeom prst="chevron">
          <a:avLst/>
        </a:prstGeom>
        <a:solidFill>
          <a:schemeClr val="tx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de-DE" sz="1400" kern="1200" dirty="0"/>
            <a:t>AURIX TC2xx</a:t>
          </a:r>
        </a:p>
      </dsp:txBody>
      <dsp:txXfrm>
        <a:off x="1346613" y="1087256"/>
        <a:ext cx="733970" cy="489312"/>
      </dsp:txXfrm>
    </dsp:sp>
    <dsp:sp modelId="{D13C064A-7538-4D78-BB8B-F089CF27A976}">
      <dsp:nvSpPr>
        <dsp:cNvPr id="0" name=""/>
        <dsp:cNvSpPr/>
      </dsp:nvSpPr>
      <dsp:spPr>
        <a:xfrm>
          <a:off x="2202911" y="1087256"/>
          <a:ext cx="1223282" cy="489312"/>
        </a:xfrm>
        <a:prstGeom prst="chevron">
          <a:avLst/>
        </a:prstGeom>
        <a:solidFill>
          <a:schemeClr val="tx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de-DE" sz="1400" kern="1200" dirty="0"/>
            <a:t>AURIX TC3xx</a:t>
          </a:r>
        </a:p>
      </dsp:txBody>
      <dsp:txXfrm>
        <a:off x="2447567" y="1087256"/>
        <a:ext cx="733970" cy="48931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E3178B2-C07F-4CE0-976E-346ED6C7933A}">
      <dsp:nvSpPr>
        <dsp:cNvPr id="0" name=""/>
        <dsp:cNvSpPr/>
      </dsp:nvSpPr>
      <dsp:spPr>
        <a:xfrm>
          <a:off x="3774" y="0"/>
          <a:ext cx="2197123" cy="864096"/>
        </a:xfrm>
        <a:prstGeom prst="chevron">
          <a:avLst/>
        </a:prstGeom>
        <a:solidFill>
          <a:srgbClr val="AEC067"/>
        </a:solidFill>
        <a:ln w="25400" cap="flat" cmpd="sng" algn="ctr">
          <a:solidFill>
            <a:srgbClr val="7F8C4A"/>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marL="0" lvl="0" indent="0" algn="ctr" defTabSz="711200">
            <a:lnSpc>
              <a:spcPct val="90000"/>
            </a:lnSpc>
            <a:spcBef>
              <a:spcPct val="0"/>
            </a:spcBef>
            <a:spcAft>
              <a:spcPct val="35000"/>
            </a:spcAft>
            <a:buNone/>
          </a:pPr>
          <a:r>
            <a:rPr lang="de-DE" sz="1600" kern="1200" dirty="0"/>
            <a:t>AUDOMAX</a:t>
          </a:r>
          <a:endParaRPr lang="en-US" sz="1600" kern="1200" dirty="0"/>
        </a:p>
      </dsp:txBody>
      <dsp:txXfrm>
        <a:off x="435822" y="0"/>
        <a:ext cx="1333027" cy="864096"/>
      </dsp:txXfrm>
    </dsp:sp>
    <dsp:sp modelId="{F60ACAA8-CE41-484B-86BB-D5C88CC637CC}">
      <dsp:nvSpPr>
        <dsp:cNvPr id="0" name=""/>
        <dsp:cNvSpPr/>
      </dsp:nvSpPr>
      <dsp:spPr>
        <a:xfrm>
          <a:off x="1981185" y="0"/>
          <a:ext cx="2197123" cy="864096"/>
        </a:xfrm>
        <a:prstGeom prst="chevron">
          <a:avLst/>
        </a:prstGeom>
        <a:solidFill>
          <a:srgbClr val="84B6A7"/>
        </a:solidFill>
        <a:ln w="25400" cap="flat" cmpd="sng" algn="ctr">
          <a:solidFill>
            <a:srgbClr val="5F857A"/>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marL="0" lvl="0" indent="0" algn="ctr" defTabSz="711200">
            <a:lnSpc>
              <a:spcPct val="90000"/>
            </a:lnSpc>
            <a:spcBef>
              <a:spcPct val="0"/>
            </a:spcBef>
            <a:spcAft>
              <a:spcPct val="35000"/>
            </a:spcAft>
            <a:buNone/>
          </a:pPr>
          <a:r>
            <a:rPr lang="de-DE" sz="1600" kern="1200" dirty="0"/>
            <a:t>AURIX™</a:t>
          </a:r>
        </a:p>
        <a:p>
          <a:pPr marL="0" lvl="0" indent="0" algn="ctr" defTabSz="711200">
            <a:lnSpc>
              <a:spcPct val="90000"/>
            </a:lnSpc>
            <a:spcBef>
              <a:spcPct val="0"/>
            </a:spcBef>
            <a:spcAft>
              <a:spcPct val="35000"/>
            </a:spcAft>
            <a:buNone/>
          </a:pPr>
          <a:r>
            <a:rPr lang="de-DE" sz="1600" kern="1200" dirty="0"/>
            <a:t>TC2xx</a:t>
          </a:r>
          <a:endParaRPr lang="en-US" sz="1600" kern="1200" dirty="0"/>
        </a:p>
      </dsp:txBody>
      <dsp:txXfrm>
        <a:off x="2413233" y="0"/>
        <a:ext cx="1333027" cy="864096"/>
      </dsp:txXfrm>
    </dsp:sp>
    <dsp:sp modelId="{0DB7963E-033D-44F0-AD2B-044D1C59664D}">
      <dsp:nvSpPr>
        <dsp:cNvPr id="0" name=""/>
        <dsp:cNvSpPr/>
      </dsp:nvSpPr>
      <dsp:spPr>
        <a:xfrm>
          <a:off x="3958595" y="0"/>
          <a:ext cx="2197123" cy="864096"/>
        </a:xfrm>
        <a:prstGeom prst="chevron">
          <a:avLst/>
        </a:prstGeom>
        <a:solidFill>
          <a:srgbClr val="AB377A"/>
        </a:solidFill>
        <a:ln w="25400" cap="flat" cmpd="sng" algn="ctr">
          <a:solidFill>
            <a:srgbClr val="7D2658"/>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marL="0" lvl="0" indent="0" algn="ctr" defTabSz="711200">
            <a:lnSpc>
              <a:spcPct val="90000"/>
            </a:lnSpc>
            <a:spcBef>
              <a:spcPct val="0"/>
            </a:spcBef>
            <a:spcAft>
              <a:spcPct val="35000"/>
            </a:spcAft>
            <a:buNone/>
          </a:pPr>
          <a:r>
            <a:rPr lang="de-DE" sz="1600" kern="1200" dirty="0"/>
            <a:t>AURIX™</a:t>
          </a:r>
        </a:p>
        <a:p>
          <a:pPr marL="0" lvl="0" indent="0" algn="ctr" defTabSz="711200">
            <a:lnSpc>
              <a:spcPct val="90000"/>
            </a:lnSpc>
            <a:spcBef>
              <a:spcPct val="0"/>
            </a:spcBef>
            <a:spcAft>
              <a:spcPct val="35000"/>
            </a:spcAft>
            <a:buNone/>
          </a:pPr>
          <a:r>
            <a:rPr lang="de-DE" sz="1600" kern="1200" dirty="0"/>
            <a:t>TC3xx</a:t>
          </a:r>
          <a:endParaRPr lang="en-US" sz="1600" kern="1200" dirty="0"/>
        </a:p>
      </dsp:txBody>
      <dsp:txXfrm>
        <a:off x="4390643" y="0"/>
        <a:ext cx="1333027" cy="864096"/>
      </dsp:txXfrm>
    </dsp:sp>
    <dsp:sp modelId="{695C9CF8-88E5-489E-9557-BFC749F47D9A}">
      <dsp:nvSpPr>
        <dsp:cNvPr id="0" name=""/>
        <dsp:cNvSpPr/>
      </dsp:nvSpPr>
      <dsp:spPr>
        <a:xfrm>
          <a:off x="5936006" y="0"/>
          <a:ext cx="2197123" cy="864096"/>
        </a:xfrm>
        <a:prstGeom prst="chevron">
          <a:avLst/>
        </a:prstGeom>
        <a:solidFill>
          <a:srgbClr val="EE813C"/>
        </a:solidFill>
        <a:ln w="25400" cap="flat" cmpd="sng" algn="ctr">
          <a:solidFill>
            <a:srgbClr val="AF5D29"/>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marL="0" lvl="0" indent="0" algn="ctr" defTabSz="711200">
            <a:lnSpc>
              <a:spcPct val="90000"/>
            </a:lnSpc>
            <a:spcBef>
              <a:spcPct val="0"/>
            </a:spcBef>
            <a:spcAft>
              <a:spcPct val="35000"/>
            </a:spcAft>
            <a:buNone/>
          </a:pPr>
          <a:r>
            <a:rPr lang="de-DE" sz="1600" kern="1200" dirty="0"/>
            <a:t>AURIX ™</a:t>
          </a:r>
        </a:p>
        <a:p>
          <a:pPr marL="0" lvl="0" indent="0" algn="ctr" defTabSz="711200">
            <a:lnSpc>
              <a:spcPct val="90000"/>
            </a:lnSpc>
            <a:spcBef>
              <a:spcPct val="0"/>
            </a:spcBef>
            <a:spcAft>
              <a:spcPct val="35000"/>
            </a:spcAft>
            <a:buNone/>
          </a:pPr>
          <a:r>
            <a:rPr lang="de-DE" sz="1600" kern="1200" dirty="0"/>
            <a:t>TC4xx</a:t>
          </a:r>
          <a:endParaRPr lang="en-US" sz="1600" kern="1200" dirty="0"/>
        </a:p>
      </dsp:txBody>
      <dsp:txXfrm>
        <a:off x="6368054" y="0"/>
        <a:ext cx="1333027" cy="864096"/>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34.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20.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7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52.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53.png"/></Relationships>
</file>

<file path=ppt/handoutMasters/_rels/handoutMaster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IFXSHAPE"/>
          <p:cNvSpPr>
            <a:spLocks noGrp="1" noChangeArrowheads="1"/>
          </p:cNvSpPr>
          <p:nvPr>
            <p:ph type="hdr" sz="quarter"/>
          </p:nvPr>
        </p:nvSpPr>
        <p:spPr bwMode="auto">
          <a:xfrm>
            <a:off x="453306" y="296863"/>
            <a:ext cx="4422857" cy="41772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defTabSz="955819">
              <a:defRPr sz="1200">
                <a:latin typeface="Tahoma" pitchFamily="34" charset="0"/>
              </a:defRPr>
            </a:lvl1pPr>
          </a:lstStyle>
          <a:p>
            <a:r>
              <a:rPr lang="fr-FR">
                <a:solidFill>
                  <a:srgbClr val="00214A"/>
                </a:solidFill>
                <a:latin typeface="Verdana" pitchFamily="34" charset="0"/>
              </a:rPr>
              <a:t>AURIX™ TC2xx</a:t>
            </a:r>
            <a:br>
              <a:rPr lang="fr-FR">
                <a:solidFill>
                  <a:srgbClr val="00214A"/>
                </a:solidFill>
                <a:latin typeface="Verdana" pitchFamily="34" charset="0"/>
              </a:rPr>
            </a:br>
            <a:r>
              <a:rPr lang="fr-FR">
                <a:solidFill>
                  <a:srgbClr val="00214A"/>
                </a:solidFill>
                <a:latin typeface="Verdana" pitchFamily="34" charset="0"/>
              </a:rPr>
              <a:t>Device Overview</a:t>
            </a:r>
            <a:endParaRPr lang="en-US" dirty="0">
              <a:solidFill>
                <a:srgbClr val="00214A"/>
              </a:solidFill>
              <a:latin typeface="Verdana" pitchFamily="34" charset="0"/>
            </a:endParaRPr>
          </a:p>
        </p:txBody>
      </p:sp>
      <p:pic>
        <p:nvPicPr>
          <p:cNvPr id="26" name="IFXSHAPE"/>
          <p:cNvPicPr>
            <a:picLocks noChangeAspect="1" noChangeArrowheads="1"/>
          </p:cNvPicPr>
          <p:nvPr/>
        </p:nvPicPr>
        <p:blipFill>
          <a:blip r:embed="rId2" cstate="print"/>
          <a:srcRect/>
          <a:stretch>
            <a:fillRect/>
          </a:stretch>
        </p:blipFill>
        <p:spPr bwMode="auto">
          <a:xfrm>
            <a:off x="5657072" y="295163"/>
            <a:ext cx="880886" cy="419422"/>
          </a:xfrm>
          <a:prstGeom prst="rect">
            <a:avLst/>
          </a:prstGeom>
          <a:noFill/>
          <a:ln w="9525">
            <a:noFill/>
            <a:miter lim="800000"/>
            <a:headEnd/>
            <a:tailEnd/>
          </a:ln>
          <a:effectLst/>
        </p:spPr>
      </p:pic>
      <p:sp>
        <p:nvSpPr>
          <p:cNvPr id="7" name="IFXSHAPE"/>
          <p:cNvSpPr>
            <a:spLocks noGrp="1"/>
          </p:cNvSpPr>
          <p:nvPr>
            <p:ph type="ftr" sz="quarter" idx="2"/>
          </p:nvPr>
        </p:nvSpPr>
        <p:spPr>
          <a:xfrm>
            <a:off x="1317625" y="9941842"/>
            <a:ext cx="4824413" cy="179611"/>
          </a:xfrm>
          <a:prstGeom prst="rect">
            <a:avLst/>
          </a:prstGeom>
        </p:spPr>
        <p:txBody>
          <a:bodyPr vert="horz" lIns="91440" tIns="45720" rIns="91440" bIns="45720" rtlCol="0" anchor="ctr"/>
          <a:lstStyle>
            <a:lvl1pPr algn="l">
              <a:defRPr sz="1200"/>
            </a:lvl1pPr>
          </a:lstStyle>
          <a:p>
            <a:pPr algn="ctr"/>
            <a:r>
              <a:rPr lang="en-US" sz="800">
                <a:latin typeface="Verdana" pitchFamily="34" charset="0"/>
                <a:ea typeface="Verdana" pitchFamily="34" charset="0"/>
                <a:cs typeface="Verdana" pitchFamily="34" charset="0"/>
              </a:rPr>
              <a:t>Copyright © Infineon Technologies AG 2019. All rights reserved.</a:t>
            </a:r>
          </a:p>
          <a:p>
            <a:pPr algn="ctr"/>
            <a:r>
              <a:rPr lang="en-US" sz="800" b="1">
                <a:solidFill>
                  <a:srgbClr val="E30034"/>
                </a:solidFill>
                <a:latin typeface="Verdana" pitchFamily="34" charset="0"/>
                <a:ea typeface="Verdana" pitchFamily="34" charset="0"/>
                <a:cs typeface="Verdana" pitchFamily="34" charset="0"/>
              </a:rPr>
              <a:t>confidential</a:t>
            </a:r>
            <a:endParaRPr lang="en-US" sz="800" b="1" dirty="0">
              <a:solidFill>
                <a:srgbClr val="E30034"/>
              </a:solidFill>
              <a:latin typeface="Verdana" pitchFamily="34" charset="0"/>
              <a:ea typeface="Verdana" pitchFamily="34" charset="0"/>
              <a:cs typeface="Verdana" pitchFamily="34" charset="0"/>
            </a:endParaRPr>
          </a:p>
        </p:txBody>
      </p:sp>
      <p:sp>
        <p:nvSpPr>
          <p:cNvPr id="9" name="IFXSHAPE"/>
          <p:cNvSpPr>
            <a:spLocks noGrp="1"/>
          </p:cNvSpPr>
          <p:nvPr>
            <p:ph type="dt" sz="quarter" idx="1"/>
          </p:nvPr>
        </p:nvSpPr>
        <p:spPr>
          <a:xfrm>
            <a:off x="453306" y="9941842"/>
            <a:ext cx="864319" cy="179611"/>
          </a:xfrm>
          <a:prstGeom prst="rect">
            <a:avLst/>
          </a:prstGeom>
        </p:spPr>
        <p:txBody>
          <a:bodyPr vert="horz" lIns="91440" tIns="45720" rIns="91440" bIns="45720" rtlCol="0" anchor="ctr"/>
          <a:lstStyle>
            <a:lvl1pPr algn="r">
              <a:defRPr sz="1200"/>
            </a:lvl1pPr>
          </a:lstStyle>
          <a:p>
            <a:pPr algn="l"/>
            <a:r>
              <a:rPr lang="en-US" sz="800">
                <a:latin typeface="Verdana" pitchFamily="34" charset="0"/>
                <a:ea typeface="Verdana" pitchFamily="34" charset="0"/>
                <a:cs typeface="Verdana" pitchFamily="34" charset="0"/>
              </a:rPr>
              <a:t>2019-03-26</a:t>
            </a:r>
          </a:p>
          <a:p>
            <a:pPr algn="l"/>
            <a:endParaRPr lang="en-US" sz="800">
              <a:latin typeface="Verdana" pitchFamily="34" charset="0"/>
              <a:ea typeface="Verdana" pitchFamily="34" charset="0"/>
              <a:cs typeface="Verdana" pitchFamily="34" charset="0"/>
            </a:endParaRPr>
          </a:p>
        </p:txBody>
      </p:sp>
      <p:sp>
        <p:nvSpPr>
          <p:cNvPr id="10" name="IFXSHAPE"/>
          <p:cNvSpPr>
            <a:spLocks noGrp="1"/>
          </p:cNvSpPr>
          <p:nvPr>
            <p:ph type="sldNum" sz="quarter" idx="3"/>
          </p:nvPr>
        </p:nvSpPr>
        <p:spPr>
          <a:xfrm>
            <a:off x="6142038" y="9941842"/>
            <a:ext cx="448737" cy="179611"/>
          </a:xfrm>
          <a:prstGeom prst="rect">
            <a:avLst/>
          </a:prstGeom>
        </p:spPr>
        <p:txBody>
          <a:bodyPr vert="horz" lIns="91440" tIns="45720" rIns="91440" bIns="45720" rtlCol="0" anchor="ctr"/>
          <a:lstStyle>
            <a:lvl1pPr algn="r">
              <a:defRPr sz="1200"/>
            </a:lvl1pPr>
          </a:lstStyle>
          <a:p>
            <a:fld id="{E4E31496-09B3-4392-A202-CEC15FC78CFB}" type="slidenum">
              <a:rPr lang="en-US" sz="800" smtClean="0">
                <a:latin typeface="Verdana" pitchFamily="34" charset="0"/>
                <a:ea typeface="Verdana" pitchFamily="34" charset="0"/>
                <a:cs typeface="Verdana" pitchFamily="34" charset="0"/>
              </a:rPr>
              <a:t>‹#›</a:t>
            </a:fld>
            <a:endParaRPr lang="en-US" sz="800">
              <a:latin typeface="Verdana" pitchFamily="34" charset="0"/>
              <a:ea typeface="Verdana" pitchFamily="34" charset="0"/>
              <a:cs typeface="Verdana" pitchFamily="34" charset="0"/>
            </a:endParaRPr>
          </a:p>
          <a:p>
            <a:endParaRPr lang="en-US" sz="800">
              <a:latin typeface="Verdana" pitchFamily="34" charset="0"/>
              <a:ea typeface="Verdana" pitchFamily="34" charset="0"/>
              <a:cs typeface="Verdana" pitchFamily="34" charset="0"/>
            </a:endParaRPr>
          </a:p>
        </p:txBody>
      </p:sp>
    </p:spTree>
    <p:extLst>
      <p:ext uri="{BB962C8B-B14F-4D97-AF65-F5344CB8AC3E}">
        <p14:creationId xmlns:p14="http://schemas.microsoft.com/office/powerpoint/2010/main" val="3594286928"/>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4996" name="IFXSHAPE"/>
          <p:cNvSpPr>
            <a:spLocks noGrp="1" noRot="1" noChangeAspect="1" noChangeArrowheads="1" noTextEdit="1"/>
          </p:cNvSpPr>
          <p:nvPr>
            <p:ph type="sldImg" idx="2"/>
          </p:nvPr>
        </p:nvSpPr>
        <p:spPr bwMode="auto">
          <a:xfrm>
            <a:off x="-165100" y="1012825"/>
            <a:ext cx="7429500" cy="4643438"/>
          </a:xfrm>
          <a:prstGeom prst="rect">
            <a:avLst/>
          </a:prstGeom>
          <a:noFill/>
          <a:ln w="9525">
            <a:solidFill>
              <a:srgbClr val="000000"/>
            </a:solidFill>
            <a:miter lim="800000"/>
            <a:headEnd/>
            <a:tailEnd/>
          </a:ln>
          <a:effectLst/>
        </p:spPr>
      </p:sp>
      <p:sp>
        <p:nvSpPr>
          <p:cNvPr id="84997" name="IFXSHAPE"/>
          <p:cNvSpPr>
            <a:spLocks noGrp="1" noChangeArrowheads="1"/>
          </p:cNvSpPr>
          <p:nvPr>
            <p:ph type="body" sz="quarter" idx="3"/>
          </p:nvPr>
        </p:nvSpPr>
        <p:spPr bwMode="auto">
          <a:xfrm>
            <a:off x="453306" y="5868498"/>
            <a:ext cx="6191968" cy="3672000"/>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p>
            <a:pPr lvl="0"/>
            <a:r>
              <a:rPr lang="en-US" dirty="0"/>
              <a:t>Enter Notes</a:t>
            </a:r>
          </a:p>
        </p:txBody>
      </p:sp>
      <p:sp>
        <p:nvSpPr>
          <p:cNvPr id="28" name="IFXSHAPE"/>
          <p:cNvSpPr>
            <a:spLocks noGrp="1" noChangeArrowheads="1"/>
          </p:cNvSpPr>
          <p:nvPr>
            <p:ph type="hdr" sz="quarter"/>
          </p:nvPr>
        </p:nvSpPr>
        <p:spPr bwMode="auto">
          <a:xfrm>
            <a:off x="454025" y="295163"/>
            <a:ext cx="4422857" cy="41942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defTabSz="955819">
              <a:defRPr sz="1200">
                <a:latin typeface="Verdana" pitchFamily="34" charset="0"/>
              </a:defRPr>
            </a:lvl1p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pic>
        <p:nvPicPr>
          <p:cNvPr id="32" name="IFXSHAPE"/>
          <p:cNvPicPr>
            <a:picLocks noChangeAspect="1" noChangeArrowheads="1"/>
          </p:cNvPicPr>
          <p:nvPr/>
        </p:nvPicPr>
        <p:blipFill>
          <a:blip r:embed="rId2" cstate="print"/>
          <a:srcRect/>
          <a:stretch>
            <a:fillRect/>
          </a:stretch>
        </p:blipFill>
        <p:spPr bwMode="auto">
          <a:xfrm>
            <a:off x="5657072" y="295163"/>
            <a:ext cx="880886" cy="419422"/>
          </a:xfrm>
          <a:prstGeom prst="rect">
            <a:avLst/>
          </a:prstGeom>
          <a:noFill/>
          <a:ln w="9525">
            <a:noFill/>
            <a:miter lim="800000"/>
            <a:headEnd/>
            <a:tailEnd/>
          </a:ln>
          <a:effectLst/>
        </p:spPr>
      </p:pic>
      <p:sp>
        <p:nvSpPr>
          <p:cNvPr id="10" name="IFXSHAPE"/>
          <p:cNvSpPr>
            <a:spLocks noGrp="1"/>
          </p:cNvSpPr>
          <p:nvPr>
            <p:ph type="ftr" sz="quarter" idx="4"/>
          </p:nvPr>
        </p:nvSpPr>
        <p:spPr>
          <a:xfrm>
            <a:off x="1317625" y="9940925"/>
            <a:ext cx="4824411" cy="144933"/>
          </a:xfrm>
          <a:prstGeom prst="rect">
            <a:avLst/>
          </a:prstGeom>
        </p:spPr>
        <p:txBody>
          <a:bodyPr vert="horz" lIns="91440" tIns="45720" rIns="91440" bIns="45720" rtlCol="0" anchor="ctr"/>
          <a:lstStyle>
            <a:lvl1pPr algn="ctr">
              <a:defRPr sz="800">
                <a:latin typeface="Verdana" pitchFamily="34" charset="0"/>
                <a:ea typeface="Verdana" pitchFamily="34" charset="0"/>
                <a:cs typeface="Verdana" pitchFamily="34" charset="0"/>
              </a:defRPr>
            </a:lvl1p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11" name="IFXSHAPE"/>
          <p:cNvSpPr>
            <a:spLocks noGrp="1"/>
          </p:cNvSpPr>
          <p:nvPr>
            <p:ph type="dt" idx="1"/>
          </p:nvPr>
        </p:nvSpPr>
        <p:spPr>
          <a:xfrm>
            <a:off x="453306" y="9940925"/>
            <a:ext cx="864320" cy="144933"/>
          </a:xfrm>
          <a:prstGeom prst="rect">
            <a:avLst/>
          </a:prstGeom>
        </p:spPr>
        <p:txBody>
          <a:bodyPr vert="horz" lIns="91440" tIns="45720" rIns="91440" bIns="45720" rtlCol="0" anchor="ctr"/>
          <a:lstStyle>
            <a:lvl1pPr algn="l">
              <a:defRPr sz="800">
                <a:latin typeface="Verdana" pitchFamily="34" charset="0"/>
                <a:ea typeface="Verdana" pitchFamily="34" charset="0"/>
                <a:cs typeface="Verdana" pitchFamily="34" charset="0"/>
              </a:defRPr>
            </a:lvl1pPr>
          </a:lstStyle>
          <a:p>
            <a:r>
              <a:rPr lang="en-US"/>
              <a:t>2019-03-26</a:t>
            </a:r>
          </a:p>
          <a:p>
            <a:endParaRPr lang="en-US"/>
          </a:p>
        </p:txBody>
      </p:sp>
      <p:sp>
        <p:nvSpPr>
          <p:cNvPr id="12" name="IFXSHAPE"/>
          <p:cNvSpPr>
            <a:spLocks noGrp="1"/>
          </p:cNvSpPr>
          <p:nvPr>
            <p:ph type="sldNum" sz="quarter" idx="5"/>
          </p:nvPr>
        </p:nvSpPr>
        <p:spPr>
          <a:xfrm>
            <a:off x="6142037" y="9940925"/>
            <a:ext cx="503237" cy="144933"/>
          </a:xfrm>
          <a:prstGeom prst="rect">
            <a:avLst/>
          </a:prstGeom>
        </p:spPr>
        <p:txBody>
          <a:bodyPr vert="horz" lIns="91440" tIns="45720" rIns="91440" bIns="45720" rtlCol="0" anchor="ctr"/>
          <a:lstStyle>
            <a:lvl1pPr algn="r">
              <a:defRPr sz="800">
                <a:latin typeface="Verdana" pitchFamily="34" charset="0"/>
                <a:ea typeface="Verdana" pitchFamily="34" charset="0"/>
                <a:cs typeface="Verdana" pitchFamily="34" charset="0"/>
              </a:defRPr>
            </a:lvl1pPr>
          </a:lstStyle>
          <a:p>
            <a:fld id="{CA528887-CB86-4983-88CF-8CFF76E06920}" type="slidenum">
              <a:rPr lang="en-US" smtClean="0"/>
              <a:t>‹#›</a:t>
            </a:fld>
            <a:endParaRPr lang="en-US"/>
          </a:p>
          <a:p>
            <a:endParaRPr lang="en-US"/>
          </a:p>
        </p:txBody>
      </p:sp>
    </p:spTree>
    <p:extLst>
      <p:ext uri="{BB962C8B-B14F-4D97-AF65-F5344CB8AC3E}">
        <p14:creationId xmlns:p14="http://schemas.microsoft.com/office/powerpoint/2010/main" val="123004185"/>
      </p:ext>
    </p:extLst>
  </p:cSld>
  <p:clrMap bg1="lt1" tx1="dk1" bg2="lt2" tx2="dk2" accent1="accent1" accent2="accent2" accent3="accent3" accent4="accent4" accent5="accent5" accent6="accent6" hlink="hlink" folHlink="folHlink"/>
  <p:hf/>
  <p:notesStyle>
    <a:lvl1pPr algn="l" rtl="0" fontAlgn="base">
      <a:spcBef>
        <a:spcPct val="30000"/>
      </a:spcBef>
      <a:spcAft>
        <a:spcPct val="0"/>
      </a:spcAft>
      <a:defRPr sz="1200" kern="1200">
        <a:solidFill>
          <a:srgbClr val="00214A"/>
        </a:solidFill>
        <a:latin typeface="Verdana" pitchFamily="34" charset="0"/>
        <a:ea typeface="+mn-ea"/>
        <a:cs typeface="+mn-cs"/>
      </a:defRPr>
    </a:lvl1pPr>
    <a:lvl2pPr marL="457200" algn="l" rtl="0" fontAlgn="base">
      <a:spcBef>
        <a:spcPct val="30000"/>
      </a:spcBef>
      <a:spcAft>
        <a:spcPct val="0"/>
      </a:spcAft>
      <a:defRPr sz="1200" kern="1200">
        <a:solidFill>
          <a:srgbClr val="00214A"/>
        </a:solidFill>
        <a:latin typeface="Verdana" pitchFamily="34" charset="0"/>
        <a:ea typeface="+mn-ea"/>
        <a:cs typeface="+mn-cs"/>
      </a:defRPr>
    </a:lvl2pPr>
    <a:lvl3pPr marL="914400" algn="l" rtl="0" fontAlgn="base">
      <a:spcBef>
        <a:spcPct val="30000"/>
      </a:spcBef>
      <a:spcAft>
        <a:spcPct val="0"/>
      </a:spcAft>
      <a:defRPr sz="1200" kern="1200">
        <a:solidFill>
          <a:srgbClr val="00214A"/>
        </a:solidFill>
        <a:latin typeface="Verdana" pitchFamily="34" charset="0"/>
        <a:ea typeface="+mn-ea"/>
        <a:cs typeface="+mn-cs"/>
      </a:defRPr>
    </a:lvl3pPr>
    <a:lvl4pPr marL="1371600" algn="l" rtl="0" fontAlgn="base">
      <a:spcBef>
        <a:spcPct val="30000"/>
      </a:spcBef>
      <a:spcAft>
        <a:spcPct val="0"/>
      </a:spcAft>
      <a:defRPr sz="1200" kern="1200">
        <a:solidFill>
          <a:srgbClr val="00214A"/>
        </a:solidFill>
        <a:latin typeface="Verdana" pitchFamily="34" charset="0"/>
        <a:ea typeface="+mn-ea"/>
        <a:cs typeface="+mn-cs"/>
      </a:defRPr>
    </a:lvl4pPr>
    <a:lvl5pPr marL="1828800" algn="l" rtl="0" fontAlgn="base">
      <a:spcBef>
        <a:spcPct val="30000"/>
      </a:spcBef>
      <a:spcAft>
        <a:spcPct val="0"/>
      </a:spcAft>
      <a:defRPr sz="1200" kern="1200">
        <a:solidFill>
          <a:srgbClr val="00214A"/>
        </a:solidFill>
        <a:latin typeface="Verdana"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Header Placeholder 3"/>
          <p:cNvSpPr>
            <a:spLocks noGrp="1"/>
          </p:cNvSpPr>
          <p:nvPr>
            <p:ph type="hdr" sz="quarter"/>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Footer Placeholder 4"/>
          <p:cNvSpPr>
            <a:spLocks noGrp="1"/>
          </p:cNvSpPr>
          <p:nvPr>
            <p:ph type="ftr" sz="quarter" idx="4"/>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Date Placeholder 5"/>
          <p:cNvSpPr>
            <a:spLocks noGrp="1"/>
          </p:cNvSpPr>
          <p:nvPr>
            <p:ph type="dt" idx="1"/>
          </p:nvPr>
        </p:nvSpPr>
        <p:spPr/>
        <p:txBody>
          <a:bodyPr/>
          <a:lstStyle/>
          <a:p>
            <a:r>
              <a:rPr lang="en-US"/>
              <a:t>2019-03-26</a:t>
            </a:r>
          </a:p>
          <a:p>
            <a:endParaRPr lang="en-US"/>
          </a:p>
        </p:txBody>
      </p:sp>
      <p:sp>
        <p:nvSpPr>
          <p:cNvPr id="7" name="Slide Number Placeholder 6"/>
          <p:cNvSpPr>
            <a:spLocks noGrp="1"/>
          </p:cNvSpPr>
          <p:nvPr>
            <p:ph type="sldNum" sz="quarter" idx="5"/>
          </p:nvPr>
        </p:nvSpPr>
        <p:spPr/>
        <p:txBody>
          <a:bodyPr/>
          <a:lstStyle/>
          <a:p>
            <a:fld id="{CA528887-CB86-4983-88CF-8CFF76E06920}" type="slidenum">
              <a:rPr lang="en-US" smtClean="0"/>
              <a:t>2</a:t>
            </a:fld>
            <a:endParaRPr lang="en-US"/>
          </a:p>
          <a:p>
            <a:endParaRPr lang="en-US"/>
          </a:p>
        </p:txBody>
      </p:sp>
    </p:spTree>
    <p:extLst>
      <p:ext uri="{BB962C8B-B14F-4D97-AF65-F5344CB8AC3E}">
        <p14:creationId xmlns:p14="http://schemas.microsoft.com/office/powerpoint/2010/main" val="4137216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IFXSHAPE"/>
          <p:cNvSpPr>
            <a:spLocks noGrp="1" noChangeArrowheads="1"/>
          </p:cNvSpPr>
          <p:nvPr>
            <p:ph type="sldNum" sz="quarter" idx="5"/>
          </p:nvPr>
        </p:nvSpPr>
        <p:spPr bwMode="auto">
          <a:xfrm>
            <a:off x="4021139" y="9720264"/>
            <a:ext cx="3076575" cy="51276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42816" indent="-285699" eaLnBrk="0" hangingPunct="0">
              <a:defRPr sz="2400">
                <a:solidFill>
                  <a:schemeClr val="tx1"/>
                </a:solidFill>
                <a:latin typeface="Arial" pitchFamily="34" charset="0"/>
                <a:ea typeface="Verdana" pitchFamily="34" charset="0"/>
                <a:cs typeface="Verdana" pitchFamily="34" charset="0"/>
              </a:defRPr>
            </a:lvl2pPr>
            <a:lvl3pPr marL="1142794" indent="-228558" eaLnBrk="0" hangingPunct="0">
              <a:defRPr sz="2400">
                <a:solidFill>
                  <a:schemeClr val="tx1"/>
                </a:solidFill>
                <a:latin typeface="Arial" pitchFamily="34" charset="0"/>
                <a:ea typeface="Verdana" pitchFamily="34" charset="0"/>
                <a:cs typeface="Verdana" pitchFamily="34" charset="0"/>
              </a:defRPr>
            </a:lvl3pPr>
            <a:lvl4pPr marL="1599913" indent="-228558" eaLnBrk="0" hangingPunct="0">
              <a:defRPr sz="2400">
                <a:solidFill>
                  <a:schemeClr val="tx1"/>
                </a:solidFill>
                <a:latin typeface="Arial" pitchFamily="34" charset="0"/>
                <a:ea typeface="Verdana" pitchFamily="34" charset="0"/>
                <a:cs typeface="Verdana" pitchFamily="34" charset="0"/>
              </a:defRPr>
            </a:lvl4pPr>
            <a:lvl5pPr marL="2057031" indent="-228558" eaLnBrk="0" hangingPunct="0">
              <a:defRPr sz="2400">
                <a:solidFill>
                  <a:schemeClr val="tx1"/>
                </a:solidFill>
                <a:latin typeface="Arial" pitchFamily="34" charset="0"/>
                <a:ea typeface="Verdana" pitchFamily="34" charset="0"/>
                <a:cs typeface="Verdana" pitchFamily="34" charset="0"/>
              </a:defRPr>
            </a:lvl5pPr>
            <a:lvl6pPr marL="2514149" indent="-228558"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267" indent="-228558"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8384" indent="-228558"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5503" indent="-228558"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buClr>
                <a:srgbClr val="800080"/>
              </a:buClr>
            </a:pPr>
            <a:fld id="{70C9D2EA-1CE8-4451-99CC-B94A9DD7CA1B}" type="slidenum">
              <a:rPr lang="de-DE" sz="800">
                <a:solidFill>
                  <a:srgbClr val="000000"/>
                </a:solidFill>
                <a:latin typeface="Tahoma" pitchFamily="34" charset="0"/>
              </a:rPr>
              <a:pPr eaLnBrk="1" hangingPunct="1">
                <a:buClr>
                  <a:srgbClr val="800080"/>
                </a:buClr>
              </a:pPr>
              <a:t>11</a:t>
            </a:fld>
            <a:endParaRPr lang="de-DE" sz="800">
              <a:solidFill>
                <a:srgbClr val="000000"/>
              </a:solidFill>
              <a:latin typeface="Tahoma" pitchFamily="34" charset="0"/>
            </a:endParaRPr>
          </a:p>
          <a:p>
            <a:pPr eaLnBrk="1" hangingPunct="1">
              <a:buClr>
                <a:srgbClr val="800080"/>
              </a:buClr>
            </a:pPr>
            <a:endParaRPr lang="de-DE" sz="800">
              <a:solidFill>
                <a:srgbClr val="000000"/>
              </a:solidFill>
              <a:latin typeface="Tahoma" pitchFamily="34" charset="0"/>
            </a:endParaRPr>
          </a:p>
        </p:txBody>
      </p:sp>
      <p:sp>
        <p:nvSpPr>
          <p:cNvPr id="11267" name="IFXSHAPE"/>
          <p:cNvSpPr>
            <a:spLocks noGrp="1" noRot="1" noChangeAspect="1" noChangeArrowheads="1" noTextEdit="1"/>
          </p:cNvSpPr>
          <p:nvPr>
            <p:ph type="sldImg"/>
          </p:nvPr>
        </p:nvSpPr>
        <p:spPr>
          <a:xfrm>
            <a:off x="492125" y="774700"/>
            <a:ext cx="6126163" cy="3830638"/>
          </a:xfrm>
          <a:ln/>
        </p:spPr>
      </p:sp>
      <p:sp>
        <p:nvSpPr>
          <p:cNvPr id="2" name="IFXSHAPE"/>
          <p:cNvSpPr>
            <a:spLocks noGrp="1"/>
          </p:cNvSpPr>
          <p:nvPr>
            <p:ph type="body" idx="1"/>
          </p:nvPr>
        </p:nvSpPr>
        <p:spPr/>
        <p:txBody>
          <a:bodyPr/>
          <a:lstStyle/>
          <a:p>
            <a:r>
              <a:rPr lang="en-US" dirty="0"/>
              <a:t>BGA416 from AMKOR –</a:t>
            </a:r>
            <a:r>
              <a:rPr lang="en-US" baseline="0" dirty="0"/>
              <a:t> should be ~50mpcs already (28mpcs out of 93mpcs total in late2012)</a:t>
            </a:r>
            <a:endParaRPr lang="en-US"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33363BCC-2DF6-42EC-AC99-82A39245A632}" type="slidenum">
              <a:rPr lang="en-US" smtClean="0"/>
              <a:t>107</a:t>
            </a:fld>
            <a:endParaRPr lang="en-US"/>
          </a:p>
          <a:p>
            <a:endParaRPr lang="en-US"/>
          </a:p>
        </p:txBody>
      </p:sp>
    </p:spTree>
    <p:extLst>
      <p:ext uri="{BB962C8B-B14F-4D97-AF65-F5344CB8AC3E}">
        <p14:creationId xmlns:p14="http://schemas.microsoft.com/office/powerpoint/2010/main" val="93693081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IFXSHAPE"/>
          <p:cNvSpPr>
            <a:spLocks noGrp="1" noChangeArrowheads="1"/>
          </p:cNvSpPr>
          <p:nvPr>
            <p:ph type="sldNum" sz="quarter" idx="5"/>
          </p:nvPr>
        </p:nvSpPr>
        <p:spPr>
          <a:noFill/>
        </p:spPr>
        <p:txBody>
          <a:bodyPr/>
          <a:lstStyle/>
          <a:p>
            <a:fld id="{B8E7D6CD-7D21-42B8-93CD-8C9F07B0B7C5}" type="slidenum">
              <a:rPr lang="de-DE" smtClean="0">
                <a:solidFill>
                  <a:prstClr val="black"/>
                </a:solidFill>
              </a:rPr>
              <a:t>108</a:t>
            </a:fld>
            <a:endParaRPr lang="de-DE">
              <a:solidFill>
                <a:prstClr val="black"/>
              </a:solidFill>
            </a:endParaRPr>
          </a:p>
          <a:p>
            <a:endParaRPr lang="de-DE">
              <a:solidFill>
                <a:prstClr val="black"/>
              </a:solidFill>
            </a:endParaRPr>
          </a:p>
        </p:txBody>
      </p:sp>
      <p:sp>
        <p:nvSpPr>
          <p:cNvPr id="114691" name="IFXSHAPE"/>
          <p:cNvSpPr>
            <a:spLocks noGrp="1" noRot="1" noChangeAspect="1" noChangeArrowheads="1" noTextEdit="1"/>
          </p:cNvSpPr>
          <p:nvPr>
            <p:ph type="sldImg"/>
          </p:nvPr>
        </p:nvSpPr>
        <p:spPr>
          <a:xfrm>
            <a:off x="-165100" y="1012825"/>
            <a:ext cx="7429500" cy="4643438"/>
          </a:xfrm>
          <a:ln/>
        </p:spPr>
      </p:sp>
      <p:sp>
        <p:nvSpPr>
          <p:cNvPr id="114692" name="IFXSHAPE"/>
          <p:cNvSpPr>
            <a:spLocks noGrp="1" noChangeArrowheads="1"/>
          </p:cNvSpPr>
          <p:nvPr>
            <p:ph type="body" idx="1"/>
          </p:nvPr>
        </p:nvSpPr>
        <p:spPr>
          <a:noFill/>
          <a:ln/>
        </p:spPr>
        <p:txBody>
          <a:bodyPr/>
          <a:lstStyle/>
          <a:p>
            <a:pPr eaLnBrk="1" hangingPunct="1"/>
            <a:r>
              <a:rPr lang="en-US" dirty="0"/>
              <a:t>Update 11/13: 4x series devices</a:t>
            </a:r>
          </a:p>
        </p:txBody>
      </p:sp>
    </p:spTree>
    <p:extLst>
      <p:ext uri="{BB962C8B-B14F-4D97-AF65-F5344CB8AC3E}">
        <p14:creationId xmlns:p14="http://schemas.microsoft.com/office/powerpoint/2010/main" val="71546510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IFXSHAPE"/>
          <p:cNvSpPr>
            <a:spLocks noGrp="1" noChangeArrowheads="1"/>
          </p:cNvSpPr>
          <p:nvPr>
            <p:ph type="sldNum" sz="quarter" idx="5"/>
          </p:nvPr>
        </p:nvSpPr>
        <p:spPr>
          <a:noFill/>
        </p:spPr>
        <p:txBody>
          <a:bodyPr/>
          <a:lstStyle/>
          <a:p>
            <a:fld id="{6CC93F1D-664F-4647-A1FA-65E0C2689487}" type="slidenum">
              <a:rPr lang="de-DE" smtClean="0">
                <a:solidFill>
                  <a:prstClr val="black"/>
                </a:solidFill>
              </a:rPr>
              <a:t>109</a:t>
            </a:fld>
            <a:endParaRPr lang="de-DE">
              <a:solidFill>
                <a:prstClr val="black"/>
              </a:solidFill>
            </a:endParaRPr>
          </a:p>
          <a:p>
            <a:endParaRPr lang="de-DE">
              <a:solidFill>
                <a:prstClr val="black"/>
              </a:solidFill>
            </a:endParaRPr>
          </a:p>
        </p:txBody>
      </p:sp>
      <p:sp>
        <p:nvSpPr>
          <p:cNvPr id="114691" name="IFXSHAPE"/>
          <p:cNvSpPr>
            <a:spLocks noGrp="1" noRot="1" noChangeAspect="1" noChangeArrowheads="1" noTextEdit="1"/>
          </p:cNvSpPr>
          <p:nvPr>
            <p:ph type="sldImg"/>
          </p:nvPr>
        </p:nvSpPr>
        <p:spPr>
          <a:xfrm>
            <a:off x="-165100" y="1012825"/>
            <a:ext cx="7429500" cy="4643438"/>
          </a:xfrm>
          <a:ln/>
        </p:spPr>
      </p:sp>
      <p:sp>
        <p:nvSpPr>
          <p:cNvPr id="114692" name="IFXSHAPE"/>
          <p:cNvSpPr>
            <a:spLocks noGrp="1" noChangeArrowheads="1"/>
          </p:cNvSpPr>
          <p:nvPr>
            <p:ph type="body" idx="1"/>
          </p:nvPr>
        </p:nvSpPr>
        <p:spPr>
          <a:noFill/>
          <a:ln/>
        </p:spPr>
        <p:txBody>
          <a:bodyPr/>
          <a:lstStyle/>
          <a:p>
            <a:pPr eaLnBrk="1" hangingPunct="1"/>
            <a:r>
              <a:rPr lang="en-US" dirty="0"/>
              <a:t>Update 11/13: 4x series devices</a:t>
            </a:r>
          </a:p>
        </p:txBody>
      </p:sp>
    </p:spTree>
    <p:extLst>
      <p:ext uri="{BB962C8B-B14F-4D97-AF65-F5344CB8AC3E}">
        <p14:creationId xmlns:p14="http://schemas.microsoft.com/office/powerpoint/2010/main" val="327512074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763588" y="1012825"/>
            <a:ext cx="5572125" cy="3482975"/>
          </a:xfrm>
        </p:spPr>
      </p:sp>
      <p:sp>
        <p:nvSpPr>
          <p:cNvPr id="3" name="IFXSHAPE"/>
          <p:cNvSpPr>
            <a:spLocks noGrp="1"/>
          </p:cNvSpPr>
          <p:nvPr>
            <p:ph type="body" idx="1"/>
          </p:nvPr>
        </p:nvSpPr>
        <p:spPr/>
        <p:txBody>
          <a:bodyPr/>
          <a:lstStyle/>
          <a:p>
            <a:endParaRPr lang="en-US" baseline="0" dirty="0"/>
          </a:p>
        </p:txBody>
      </p:sp>
      <p:sp>
        <p:nvSpPr>
          <p:cNvPr id="4" name="IFXSHAPE"/>
          <p:cNvSpPr>
            <a:spLocks noGrp="1"/>
          </p:cNvSpPr>
          <p:nvPr>
            <p:ph type="hdr" sz="quarter" idx="10"/>
          </p:nvPr>
        </p:nvSpPr>
        <p:spPr/>
        <p:txBody>
          <a:bodyPr/>
          <a:lstStyle/>
          <a:p>
            <a:r>
              <a:rPr lang="en-US">
                <a:solidFill>
                  <a:prstClr val="black"/>
                </a:solidFill>
              </a:rPr>
              <a:t>AURIX™ TC2xx</a:t>
            </a:r>
            <a:br>
              <a:rPr lang="en-US">
                <a:solidFill>
                  <a:prstClr val="black"/>
                </a:solidFill>
              </a:rPr>
            </a:br>
            <a:r>
              <a:rPr lang="en-US">
                <a:solidFill>
                  <a:prstClr val="black"/>
                </a:solidFill>
              </a:rPr>
              <a:t>Device Overview</a:t>
            </a:r>
            <a:endParaRPr lang="en-US" dirty="0">
              <a:solidFill>
                <a:prstClr val="black"/>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2163F792-930D-4094-BC3B-F71654A37CD7}" type="slidenum">
              <a:rPr lang="en-US" smtClean="0">
                <a:solidFill>
                  <a:prstClr val="black"/>
                </a:solidFill>
              </a:rPr>
              <a:pPr/>
              <a:t>111</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96869947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IFXSHAPE"/>
          <p:cNvSpPr>
            <a:spLocks noGrp="1" noRot="1" noChangeAspect="1" noTextEdit="1"/>
          </p:cNvSpPr>
          <p:nvPr>
            <p:ph type="sldImg"/>
          </p:nvPr>
        </p:nvSpPr>
        <p:spPr>
          <a:xfrm>
            <a:off x="-165100" y="1012825"/>
            <a:ext cx="7429500" cy="4643438"/>
          </a:xfrm>
          <a:ln/>
        </p:spPr>
      </p:sp>
      <p:sp>
        <p:nvSpPr>
          <p:cNvPr id="28675"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de-DE" altLang="de-DE" dirty="0" err="1"/>
              <a:t>What</a:t>
            </a:r>
            <a:r>
              <a:rPr lang="de-DE" altLang="de-DE" dirty="0"/>
              <a:t> do </a:t>
            </a:r>
            <a:r>
              <a:rPr lang="de-DE" altLang="de-DE" dirty="0" err="1"/>
              <a:t>you</a:t>
            </a:r>
            <a:r>
              <a:rPr lang="de-DE" altLang="de-DE" dirty="0"/>
              <a:t> </a:t>
            </a:r>
            <a:r>
              <a:rPr lang="de-DE" altLang="de-DE" dirty="0" err="1"/>
              <a:t>mean</a:t>
            </a:r>
            <a:r>
              <a:rPr lang="de-DE" altLang="de-DE" dirty="0"/>
              <a:t> </a:t>
            </a:r>
            <a:r>
              <a:rPr lang="de-DE" altLang="de-DE" dirty="0" err="1"/>
              <a:t>with</a:t>
            </a:r>
            <a:r>
              <a:rPr lang="de-DE" altLang="de-DE" dirty="0"/>
              <a:t> </a:t>
            </a:r>
            <a:r>
              <a:rPr lang="de-DE" altLang="de-DE" dirty="0" err="1"/>
              <a:t>short</a:t>
            </a:r>
            <a:r>
              <a:rPr lang="de-DE" altLang="de-DE" dirty="0"/>
              <a:t> </a:t>
            </a:r>
            <a:r>
              <a:rPr lang="de-DE" altLang="de-DE" dirty="0" err="1"/>
              <a:t>life</a:t>
            </a:r>
            <a:r>
              <a:rPr lang="de-DE" altLang="de-DE" dirty="0"/>
              <a:t> </a:t>
            </a:r>
            <a:r>
              <a:rPr lang="de-DE" altLang="de-DE" dirty="0" err="1"/>
              <a:t>cycles</a:t>
            </a:r>
            <a:r>
              <a:rPr lang="de-DE" altLang="de-DE" dirty="0"/>
              <a:t>? </a:t>
            </a:r>
          </a:p>
        </p:txBody>
      </p:sp>
      <p:sp>
        <p:nvSpPr>
          <p:cNvPr id="28676" name="IFXSHAPE"/>
          <p:cNvSpPr>
            <a:spLocks noGrp="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5597" eaLnBrk="0" hangingPunct="0">
              <a:defRPr sz="2400">
                <a:solidFill>
                  <a:schemeClr val="tx1"/>
                </a:solidFill>
                <a:latin typeface="Arial" pitchFamily="34" charset="0"/>
                <a:ea typeface="Verdana" pitchFamily="34" charset="0"/>
                <a:cs typeface="Verdana" pitchFamily="34" charset="0"/>
              </a:defRPr>
            </a:lvl1pPr>
            <a:lvl2pPr marL="742889" indent="-285727" defTabSz="955597" eaLnBrk="0" hangingPunct="0">
              <a:defRPr sz="2400">
                <a:solidFill>
                  <a:schemeClr val="tx1"/>
                </a:solidFill>
                <a:latin typeface="Arial" pitchFamily="34" charset="0"/>
                <a:ea typeface="Verdana" pitchFamily="34" charset="0"/>
                <a:cs typeface="Verdana" pitchFamily="34" charset="0"/>
              </a:defRPr>
            </a:lvl2pPr>
            <a:lvl3pPr marL="1142907" indent="-228581" defTabSz="955597" eaLnBrk="0" hangingPunct="0">
              <a:defRPr sz="2400">
                <a:solidFill>
                  <a:schemeClr val="tx1"/>
                </a:solidFill>
                <a:latin typeface="Arial" pitchFamily="34" charset="0"/>
                <a:ea typeface="Verdana" pitchFamily="34" charset="0"/>
                <a:cs typeface="Verdana" pitchFamily="34" charset="0"/>
              </a:defRPr>
            </a:lvl3pPr>
            <a:lvl4pPr marL="1600070" indent="-228581" defTabSz="955597" eaLnBrk="0" hangingPunct="0">
              <a:defRPr sz="2400">
                <a:solidFill>
                  <a:schemeClr val="tx1"/>
                </a:solidFill>
                <a:latin typeface="Arial" pitchFamily="34" charset="0"/>
                <a:ea typeface="Verdana" pitchFamily="34" charset="0"/>
                <a:cs typeface="Verdana" pitchFamily="34" charset="0"/>
              </a:defRPr>
            </a:lvl4pPr>
            <a:lvl5pPr marL="2057233" indent="-228581" defTabSz="955597" eaLnBrk="0" hangingPunct="0">
              <a:defRPr sz="2400">
                <a:solidFill>
                  <a:schemeClr val="tx1"/>
                </a:solidFill>
                <a:latin typeface="Arial" pitchFamily="34" charset="0"/>
                <a:ea typeface="Verdana" pitchFamily="34" charset="0"/>
                <a:cs typeface="Verdana" pitchFamily="34" charset="0"/>
              </a:defRPr>
            </a:lvl5pPr>
            <a:lvl6pPr marL="2514396" indent="-228581" defTabSz="955597"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559" indent="-228581" defTabSz="955597"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8721" indent="-228581" defTabSz="955597"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5884" indent="-228581" defTabSz="955597"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r>
              <a:rPr lang="de-DE" altLang="de-DE" sz="1200">
                <a:solidFill>
                  <a:srgbClr val="00214A"/>
                </a:solidFill>
                <a:latin typeface="Verdana" pitchFamily="34" charset="0"/>
              </a:rPr>
              <a:t>AURIX™ TC2xx</a:t>
            </a:r>
            <a:br>
              <a:rPr lang="de-DE" altLang="de-DE" sz="1200">
                <a:solidFill>
                  <a:srgbClr val="00214A"/>
                </a:solidFill>
                <a:latin typeface="Verdana" pitchFamily="34" charset="0"/>
              </a:rPr>
            </a:br>
            <a:r>
              <a:rPr lang="de-DE" altLang="de-DE" sz="1200">
                <a:solidFill>
                  <a:srgbClr val="00214A"/>
                </a:solidFill>
                <a:latin typeface="Verdana" pitchFamily="34" charset="0"/>
              </a:rPr>
              <a:t>Device Overview</a:t>
            </a:r>
            <a:endParaRPr lang="de-DE" altLang="de-DE" sz="1200" dirty="0">
              <a:solidFill>
                <a:srgbClr val="00214A"/>
              </a:solidFill>
              <a:latin typeface="Verdana" pitchFamily="34" charset="0"/>
            </a:endParaRPr>
          </a:p>
        </p:txBody>
      </p:sp>
      <p:sp>
        <p:nvSpPr>
          <p:cNvPr id="28677"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42889" indent="-285727" eaLnBrk="0" hangingPunct="0">
              <a:defRPr sz="2400">
                <a:solidFill>
                  <a:schemeClr val="tx1"/>
                </a:solidFill>
                <a:latin typeface="Arial" pitchFamily="34" charset="0"/>
                <a:ea typeface="Verdana" pitchFamily="34" charset="0"/>
                <a:cs typeface="Verdana" pitchFamily="34" charset="0"/>
              </a:defRPr>
            </a:lvl2pPr>
            <a:lvl3pPr marL="1142907" indent="-228581" eaLnBrk="0" hangingPunct="0">
              <a:defRPr sz="2400">
                <a:solidFill>
                  <a:schemeClr val="tx1"/>
                </a:solidFill>
                <a:latin typeface="Arial" pitchFamily="34" charset="0"/>
                <a:ea typeface="Verdana" pitchFamily="34" charset="0"/>
                <a:cs typeface="Verdana" pitchFamily="34" charset="0"/>
              </a:defRPr>
            </a:lvl3pPr>
            <a:lvl4pPr marL="1600070" indent="-228581" eaLnBrk="0" hangingPunct="0">
              <a:defRPr sz="2400">
                <a:solidFill>
                  <a:schemeClr val="tx1"/>
                </a:solidFill>
                <a:latin typeface="Arial" pitchFamily="34" charset="0"/>
                <a:ea typeface="Verdana" pitchFamily="34" charset="0"/>
                <a:cs typeface="Verdana" pitchFamily="34" charset="0"/>
              </a:defRPr>
            </a:lvl4pPr>
            <a:lvl5pPr marL="2057233" indent="-228581" eaLnBrk="0" hangingPunct="0">
              <a:defRPr sz="2400">
                <a:solidFill>
                  <a:schemeClr val="tx1"/>
                </a:solidFill>
                <a:latin typeface="Arial" pitchFamily="34" charset="0"/>
                <a:ea typeface="Verdana" pitchFamily="34" charset="0"/>
                <a:cs typeface="Verdana" pitchFamily="34" charset="0"/>
              </a:defRPr>
            </a:lvl5pPr>
            <a:lvl6pPr marL="2514396"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559"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8721"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5884"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r>
              <a:rPr lang="en-US" altLang="de-DE" sz="800">
                <a:solidFill>
                  <a:prstClr val="black"/>
                </a:solidFill>
                <a:latin typeface="Verdana" pitchFamily="34" charset="0"/>
              </a:rPr>
              <a:t>Copyright © Infineon Technologies AG 2019. All rights reserved.</a:t>
            </a:r>
          </a:p>
          <a:p>
            <a:pPr eaLnBrk="1" hangingPunct="1"/>
            <a:r>
              <a:rPr lang="en-US" altLang="de-DE" sz="800" b="1">
                <a:solidFill>
                  <a:srgbClr val="E30034"/>
                </a:solidFill>
                <a:latin typeface="Verdana" pitchFamily="34" charset="0"/>
              </a:rPr>
              <a:t>confidential</a:t>
            </a:r>
          </a:p>
        </p:txBody>
      </p:sp>
      <p:sp>
        <p:nvSpPr>
          <p:cNvPr id="28678"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42889" indent="-285727" eaLnBrk="0" hangingPunct="0">
              <a:defRPr sz="2400">
                <a:solidFill>
                  <a:schemeClr val="tx1"/>
                </a:solidFill>
                <a:latin typeface="Arial" pitchFamily="34" charset="0"/>
                <a:ea typeface="Verdana" pitchFamily="34" charset="0"/>
                <a:cs typeface="Verdana" pitchFamily="34" charset="0"/>
              </a:defRPr>
            </a:lvl2pPr>
            <a:lvl3pPr marL="1142907" indent="-228581" eaLnBrk="0" hangingPunct="0">
              <a:defRPr sz="2400">
                <a:solidFill>
                  <a:schemeClr val="tx1"/>
                </a:solidFill>
                <a:latin typeface="Arial" pitchFamily="34" charset="0"/>
                <a:ea typeface="Verdana" pitchFamily="34" charset="0"/>
                <a:cs typeface="Verdana" pitchFamily="34" charset="0"/>
              </a:defRPr>
            </a:lvl3pPr>
            <a:lvl4pPr marL="1600070" indent="-228581" eaLnBrk="0" hangingPunct="0">
              <a:defRPr sz="2400">
                <a:solidFill>
                  <a:schemeClr val="tx1"/>
                </a:solidFill>
                <a:latin typeface="Arial" pitchFamily="34" charset="0"/>
                <a:ea typeface="Verdana" pitchFamily="34" charset="0"/>
                <a:cs typeface="Verdana" pitchFamily="34" charset="0"/>
              </a:defRPr>
            </a:lvl4pPr>
            <a:lvl5pPr marL="2057233" indent="-228581" eaLnBrk="0" hangingPunct="0">
              <a:defRPr sz="2400">
                <a:solidFill>
                  <a:schemeClr val="tx1"/>
                </a:solidFill>
                <a:latin typeface="Arial" pitchFamily="34" charset="0"/>
                <a:ea typeface="Verdana" pitchFamily="34" charset="0"/>
                <a:cs typeface="Verdana" pitchFamily="34" charset="0"/>
              </a:defRPr>
            </a:lvl5pPr>
            <a:lvl6pPr marL="2514396"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559"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8721"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5884"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r>
              <a:rPr lang="en-US" altLang="de-DE" sz="800">
                <a:solidFill>
                  <a:prstClr val="black"/>
                </a:solidFill>
                <a:latin typeface="Verdana" pitchFamily="34" charset="0"/>
              </a:rPr>
              <a:t>2019-03-26</a:t>
            </a:r>
          </a:p>
          <a:p>
            <a:pPr eaLnBrk="1" hangingPunct="1"/>
            <a:endParaRPr lang="en-US" altLang="de-DE" sz="800">
              <a:solidFill>
                <a:prstClr val="black"/>
              </a:solidFill>
              <a:latin typeface="Verdana" pitchFamily="34" charset="0"/>
            </a:endParaRPr>
          </a:p>
        </p:txBody>
      </p:sp>
      <p:sp>
        <p:nvSpPr>
          <p:cNvPr id="28679"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42889" indent="-285727" eaLnBrk="0" hangingPunct="0">
              <a:defRPr sz="2400">
                <a:solidFill>
                  <a:schemeClr val="tx1"/>
                </a:solidFill>
                <a:latin typeface="Arial" pitchFamily="34" charset="0"/>
                <a:ea typeface="Verdana" pitchFamily="34" charset="0"/>
                <a:cs typeface="Verdana" pitchFamily="34" charset="0"/>
              </a:defRPr>
            </a:lvl2pPr>
            <a:lvl3pPr marL="1142907" indent="-228581" eaLnBrk="0" hangingPunct="0">
              <a:defRPr sz="2400">
                <a:solidFill>
                  <a:schemeClr val="tx1"/>
                </a:solidFill>
                <a:latin typeface="Arial" pitchFamily="34" charset="0"/>
                <a:ea typeface="Verdana" pitchFamily="34" charset="0"/>
                <a:cs typeface="Verdana" pitchFamily="34" charset="0"/>
              </a:defRPr>
            </a:lvl3pPr>
            <a:lvl4pPr marL="1600070" indent="-228581" eaLnBrk="0" hangingPunct="0">
              <a:defRPr sz="2400">
                <a:solidFill>
                  <a:schemeClr val="tx1"/>
                </a:solidFill>
                <a:latin typeface="Arial" pitchFamily="34" charset="0"/>
                <a:ea typeface="Verdana" pitchFamily="34" charset="0"/>
                <a:cs typeface="Verdana" pitchFamily="34" charset="0"/>
              </a:defRPr>
            </a:lvl4pPr>
            <a:lvl5pPr marL="2057233" indent="-228581" eaLnBrk="0" hangingPunct="0">
              <a:defRPr sz="2400">
                <a:solidFill>
                  <a:schemeClr val="tx1"/>
                </a:solidFill>
                <a:latin typeface="Arial" pitchFamily="34" charset="0"/>
                <a:ea typeface="Verdana" pitchFamily="34" charset="0"/>
                <a:cs typeface="Verdana" pitchFamily="34" charset="0"/>
              </a:defRPr>
            </a:lvl5pPr>
            <a:lvl6pPr marL="2514396"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559"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8721"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5884" indent="-228581"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fld id="{9019A92E-4899-4CD7-AE46-43B513EEBF32}" type="slidenum">
              <a:rPr lang="en-US" altLang="de-DE" sz="800" smtClean="0">
                <a:solidFill>
                  <a:prstClr val="black"/>
                </a:solidFill>
                <a:latin typeface="Verdana" pitchFamily="34" charset="0"/>
              </a:rPr>
              <a:pPr eaLnBrk="1" hangingPunct="1"/>
              <a:t>112</a:t>
            </a:fld>
            <a:endParaRPr lang="en-US" altLang="de-DE" sz="800">
              <a:solidFill>
                <a:prstClr val="black"/>
              </a:solidFill>
              <a:latin typeface="Verdana" pitchFamily="34" charset="0"/>
            </a:endParaRPr>
          </a:p>
          <a:p>
            <a:pPr eaLnBrk="1" hangingPunct="1"/>
            <a:endParaRPr lang="en-US" altLang="de-DE" sz="800">
              <a:solidFill>
                <a:prstClr val="black"/>
              </a:solidFill>
              <a:latin typeface="Verdana"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F73D8966-0FBA-4739-A951-2968586F3DA6}" type="slidenum">
              <a:rPr lang="en-US" smtClean="0"/>
              <a:t>113</a:t>
            </a:fld>
            <a:endParaRPr lang="en-US"/>
          </a:p>
          <a:p>
            <a:endParaRPr lang="en-US"/>
          </a:p>
        </p:txBody>
      </p:sp>
    </p:spTree>
    <p:extLst>
      <p:ext uri="{BB962C8B-B14F-4D97-AF65-F5344CB8AC3E}">
        <p14:creationId xmlns:p14="http://schemas.microsoft.com/office/powerpoint/2010/main" val="223586081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de-DE">
              <a:solidFill>
                <a:schemeClr val="tx1"/>
              </a:solidFill>
            </a:endParaRPr>
          </a:p>
        </p:txBody>
      </p:sp>
      <p:sp>
        <p:nvSpPr>
          <p:cNvPr id="4" name="IFXSHAPE"/>
          <p:cNvSpPr>
            <a:spLocks noGrp="1"/>
          </p:cNvSpPr>
          <p:nvPr>
            <p:ph type="hdr" sz="quarter" idx="10"/>
          </p:nvPr>
        </p:nvSpPr>
        <p:spPr/>
        <p:txBody>
          <a:bodyPr/>
          <a:lstStyle/>
          <a:p>
            <a:r>
              <a:rPr lang="fr-FR"/>
              <a:t>AURIX™ TC2xx</a:t>
            </a:r>
            <a:br>
              <a:rPr lang="fr-FR"/>
            </a:br>
            <a:r>
              <a:rPr lang="fr-FR"/>
              <a:t>Device Overview</a:t>
            </a:r>
            <a:endParaRPr lang="en-US" dirty="0"/>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81AF9688-7EA8-4FA4-AE3E-EFCE24BE4EC4}" type="slidenum">
              <a:rPr lang="en-US" smtClean="0"/>
              <a:t>114</a:t>
            </a:fld>
            <a:endParaRPr lang="en-US"/>
          </a:p>
          <a:p>
            <a:endParaRPr lang="en-US"/>
          </a:p>
        </p:txBody>
      </p:sp>
    </p:spTree>
    <p:extLst>
      <p:ext uri="{BB962C8B-B14F-4D97-AF65-F5344CB8AC3E}">
        <p14:creationId xmlns:p14="http://schemas.microsoft.com/office/powerpoint/2010/main" val="201994131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IFXSHAPE"/>
          <p:cNvSpPr>
            <a:spLocks noGrp="1" noRot="1" noChangeAspect="1" noTextEdit="1"/>
          </p:cNvSpPr>
          <p:nvPr>
            <p:ph type="sldImg"/>
          </p:nvPr>
        </p:nvSpPr>
        <p:spPr>
          <a:xfrm>
            <a:off x="-165100" y="1012825"/>
            <a:ext cx="7429500" cy="4643438"/>
          </a:xfrm>
          <a:ln/>
        </p:spPr>
      </p:sp>
      <p:sp>
        <p:nvSpPr>
          <p:cNvPr id="269315" name="IFXSHAPE"/>
          <p:cNvSpPr>
            <a:spLocks noGrp="1"/>
          </p:cNvSpPr>
          <p:nvPr>
            <p:ph type="body" idx="3"/>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e-DE" altLang="de-DE" dirty="0"/>
              <a:t>Truck OEM </a:t>
            </a:r>
            <a:r>
              <a:rPr lang="de-DE" altLang="de-DE" dirty="0" err="1"/>
              <a:t>develop</a:t>
            </a:r>
            <a:r>
              <a:rPr lang="de-DE" altLang="de-DE" dirty="0"/>
              <a:t> </a:t>
            </a:r>
            <a:r>
              <a:rPr lang="de-DE" altLang="de-DE" dirty="0" err="1"/>
              <a:t>software</a:t>
            </a:r>
            <a:r>
              <a:rPr lang="de-DE" altLang="de-DE" dirty="0"/>
              <a:t> </a:t>
            </a:r>
            <a:r>
              <a:rPr lang="de-DE" altLang="de-DE" dirty="0" err="1"/>
              <a:t>inhoues</a:t>
            </a:r>
            <a:r>
              <a:rPr lang="de-DE" altLang="de-DE" dirty="0"/>
              <a:t>. Tier1</a:t>
            </a:r>
            <a:r>
              <a:rPr lang="de-DE" altLang="de-DE" baseline="0" dirty="0"/>
              <a:t> </a:t>
            </a:r>
            <a:r>
              <a:rPr lang="de-DE" altLang="de-DE" baseline="0" dirty="0" err="1"/>
              <a:t>deliver</a:t>
            </a:r>
            <a:r>
              <a:rPr lang="de-DE" altLang="de-DE" baseline="0" dirty="0"/>
              <a:t> </a:t>
            </a:r>
            <a:r>
              <a:rPr lang="de-DE" altLang="de-DE" baseline="0" dirty="0" err="1"/>
              <a:t>only</a:t>
            </a:r>
            <a:r>
              <a:rPr lang="de-DE" altLang="de-DE" baseline="0" dirty="0"/>
              <a:t> </a:t>
            </a:r>
            <a:r>
              <a:rPr lang="de-DE" altLang="de-DE" baseline="0" dirty="0" err="1"/>
              <a:t>hardware</a:t>
            </a:r>
            <a:endParaRPr lang="de-DE" altLang="de-DE" dirty="0"/>
          </a:p>
          <a:p>
            <a:endParaRPr lang="de-DE" altLang="de-DE" dirty="0"/>
          </a:p>
          <a:p>
            <a:r>
              <a:rPr lang="de-DE" altLang="de-DE" b="1" dirty="0"/>
              <a:t>Engine </a:t>
            </a:r>
            <a:r>
              <a:rPr lang="de-DE" altLang="de-DE" b="1" dirty="0" err="1"/>
              <a:t>control</a:t>
            </a:r>
            <a:r>
              <a:rPr lang="de-DE" altLang="de-DE" b="1" dirty="0"/>
              <a:t> </a:t>
            </a:r>
            <a:r>
              <a:rPr lang="de-DE" altLang="de-DE" b="1" dirty="0" err="1"/>
              <a:t>unit</a:t>
            </a:r>
            <a:r>
              <a:rPr lang="de-DE" altLang="de-DE" b="1" dirty="0"/>
              <a:t> :</a:t>
            </a:r>
          </a:p>
          <a:p>
            <a:endParaRPr lang="de-DE" altLang="de-DE" dirty="0"/>
          </a:p>
          <a:p>
            <a:r>
              <a:rPr lang="de-DE" altLang="de-DE" dirty="0"/>
              <a:t>GTM </a:t>
            </a:r>
            <a:r>
              <a:rPr lang="de-DE" altLang="de-DE" dirty="0" err="1"/>
              <a:t>Timers</a:t>
            </a:r>
            <a:r>
              <a:rPr lang="de-DE" altLang="de-DE" dirty="0"/>
              <a:t> </a:t>
            </a:r>
            <a:r>
              <a:rPr lang="de-DE" altLang="de-DE" dirty="0" err="1"/>
              <a:t>for</a:t>
            </a:r>
            <a:r>
              <a:rPr lang="de-DE" altLang="de-DE" dirty="0"/>
              <a:t> </a:t>
            </a:r>
            <a:r>
              <a:rPr lang="de-DE" altLang="de-DE" dirty="0" err="1"/>
              <a:t>up</a:t>
            </a:r>
            <a:r>
              <a:rPr lang="de-DE" altLang="de-DE" dirty="0"/>
              <a:t> </a:t>
            </a:r>
            <a:r>
              <a:rPr lang="de-DE" altLang="de-DE" dirty="0" err="1"/>
              <a:t>to</a:t>
            </a:r>
            <a:r>
              <a:rPr lang="de-DE" altLang="de-DE" dirty="0"/>
              <a:t> 16 </a:t>
            </a:r>
            <a:r>
              <a:rPr lang="de-DE" altLang="de-DE" dirty="0" err="1"/>
              <a:t>cylinder</a:t>
            </a:r>
            <a:r>
              <a:rPr lang="de-DE" altLang="de-DE" baseline="0" dirty="0"/>
              <a:t> </a:t>
            </a:r>
            <a:r>
              <a:rPr lang="de-DE" altLang="de-DE" baseline="0" dirty="0" err="1"/>
              <a:t>control</a:t>
            </a:r>
            <a:endParaRPr lang="de-DE" altLang="de-DE" baseline="0" dirty="0"/>
          </a:p>
          <a:p>
            <a:r>
              <a:rPr lang="de-DE" altLang="de-DE" baseline="0" dirty="0"/>
              <a:t>DSADC </a:t>
            </a:r>
            <a:r>
              <a:rPr lang="de-DE" altLang="de-DE" baseline="0" dirty="0" err="1"/>
              <a:t>for</a:t>
            </a:r>
            <a:r>
              <a:rPr lang="de-DE" altLang="de-DE" baseline="0" dirty="0"/>
              <a:t> knock </a:t>
            </a:r>
            <a:r>
              <a:rPr lang="de-DE" altLang="de-DE" baseline="0" dirty="0" err="1"/>
              <a:t>detection</a:t>
            </a:r>
            <a:r>
              <a:rPr lang="de-DE" altLang="de-DE" baseline="0" dirty="0"/>
              <a:t>, in </a:t>
            </a:r>
            <a:r>
              <a:rPr lang="de-DE" altLang="de-DE" baseline="0" dirty="0" err="1"/>
              <a:t>cylinder</a:t>
            </a:r>
            <a:r>
              <a:rPr lang="de-DE" altLang="de-DE" baseline="0" dirty="0"/>
              <a:t> </a:t>
            </a:r>
            <a:r>
              <a:rPr lang="de-DE" altLang="de-DE" baseline="0" dirty="0" err="1"/>
              <a:t>pressure</a:t>
            </a:r>
            <a:r>
              <a:rPr lang="de-DE" altLang="de-DE" baseline="0" dirty="0"/>
              <a:t> </a:t>
            </a:r>
            <a:r>
              <a:rPr lang="de-DE" altLang="de-DE" baseline="0" dirty="0" err="1"/>
              <a:t>measurement</a:t>
            </a:r>
            <a:endParaRPr lang="de-DE" altLang="de-DE" baseline="0" dirty="0"/>
          </a:p>
          <a:p>
            <a:r>
              <a:rPr lang="de-DE" altLang="de-DE" baseline="0" dirty="0" err="1"/>
              <a:t>No</a:t>
            </a:r>
            <a:r>
              <a:rPr lang="de-DE" altLang="de-DE" baseline="0" dirty="0"/>
              <a:t> </a:t>
            </a:r>
            <a:r>
              <a:rPr lang="de-DE" altLang="de-DE" baseline="0" dirty="0" err="1"/>
              <a:t>painful</a:t>
            </a:r>
            <a:r>
              <a:rPr lang="de-DE" altLang="de-DE" baseline="0" dirty="0"/>
              <a:t> </a:t>
            </a:r>
            <a:r>
              <a:rPr lang="de-DE" altLang="de-DE" baseline="0" dirty="0" err="1"/>
              <a:t>optimization</a:t>
            </a:r>
            <a:r>
              <a:rPr lang="de-DE" altLang="de-DE" baseline="0" dirty="0"/>
              <a:t> </a:t>
            </a:r>
            <a:r>
              <a:rPr lang="de-DE" altLang="de-DE" baseline="0" dirty="0" err="1"/>
              <a:t>of</a:t>
            </a:r>
            <a:r>
              <a:rPr lang="de-DE" altLang="de-DE" baseline="0" dirty="0"/>
              <a:t> </a:t>
            </a:r>
            <a:r>
              <a:rPr lang="de-DE" altLang="de-DE" baseline="0" dirty="0" err="1"/>
              <a:t>code</a:t>
            </a:r>
            <a:r>
              <a:rPr lang="de-DE" altLang="de-DE" baseline="0" dirty="0"/>
              <a:t> </a:t>
            </a:r>
            <a:r>
              <a:rPr lang="de-DE" altLang="de-DE" baseline="0" dirty="0" err="1"/>
              <a:t>needed</a:t>
            </a:r>
            <a:endParaRPr lang="de-DE" altLang="de-DE" baseline="0" dirty="0"/>
          </a:p>
          <a:p>
            <a:endParaRPr lang="de-DE" altLang="de-DE" dirty="0"/>
          </a:p>
          <a:p>
            <a:r>
              <a:rPr lang="de-DE" altLang="de-DE" b="1" dirty="0"/>
              <a:t>Knorr Bremse :</a:t>
            </a:r>
          </a:p>
          <a:p>
            <a:pPr algn="ctr" eaLnBrk="0" hangingPunct="0"/>
            <a:r>
              <a:rPr lang="en-US" b="1" dirty="0">
                <a:ea typeface="Verdana" pitchFamily="34" charset="0"/>
                <a:cs typeface="Verdana" pitchFamily="34" charset="0"/>
              </a:rPr>
              <a:t>24V Braking Platform</a:t>
            </a:r>
            <a:br>
              <a:rPr lang="en-US" b="1" dirty="0">
                <a:ea typeface="Verdana" pitchFamily="34" charset="0"/>
                <a:cs typeface="Verdana" pitchFamily="34" charset="0"/>
              </a:rPr>
            </a:br>
            <a:r>
              <a:rPr lang="en-US" i="1" dirty="0">
                <a:ea typeface="Verdana" pitchFamily="34" charset="0"/>
                <a:cs typeface="Verdana" pitchFamily="34" charset="0"/>
              </a:rPr>
              <a:t>Required MCU features:</a:t>
            </a:r>
          </a:p>
          <a:p>
            <a:pPr algn="ctr" eaLnBrk="0" hangingPunct="0"/>
            <a:r>
              <a:rPr lang="en-US" i="1" dirty="0">
                <a:ea typeface="Verdana" pitchFamily="34" charset="0"/>
                <a:cs typeface="Verdana" pitchFamily="34" charset="0"/>
              </a:rPr>
              <a:t> </a:t>
            </a:r>
            <a:r>
              <a:rPr lang="en-US" dirty="0">
                <a:ea typeface="Verdana" pitchFamily="34" charset="0"/>
                <a:cs typeface="Verdana" pitchFamily="34" charset="0"/>
              </a:rPr>
              <a:t>Lockstep &amp; safety requirements</a:t>
            </a:r>
          </a:p>
          <a:p>
            <a:pPr algn="ctr" eaLnBrk="0" hangingPunct="0"/>
            <a:r>
              <a:rPr lang="en-US" i="1" dirty="0">
                <a:ea typeface="Verdana" pitchFamily="34" charset="0"/>
                <a:cs typeface="Verdana" pitchFamily="34" charset="0"/>
              </a:rPr>
              <a:t>Devices : </a:t>
            </a:r>
          </a:p>
          <a:p>
            <a:pPr algn="ctr" eaLnBrk="0" hangingPunct="0"/>
            <a:r>
              <a:rPr lang="en-US" dirty="0">
                <a:ea typeface="Verdana" pitchFamily="34" charset="0"/>
                <a:cs typeface="Verdana" pitchFamily="34" charset="0"/>
              </a:rPr>
              <a:t>TC265x, TC21x/TC22x/TC23x</a:t>
            </a:r>
          </a:p>
          <a:p>
            <a:pPr algn="ctr" eaLnBrk="0" hangingPunct="0"/>
            <a:endParaRPr lang="en-US" dirty="0">
              <a:ea typeface="Verdana" pitchFamily="34" charset="0"/>
              <a:cs typeface="Verdana" pitchFamily="34" charset="0"/>
            </a:endParaRPr>
          </a:p>
          <a:p>
            <a:pPr algn="ctr" eaLnBrk="0" hangingPunct="0"/>
            <a:r>
              <a:rPr lang="en-US" b="1" dirty="0">
                <a:ea typeface="Verdana" pitchFamily="34" charset="0"/>
                <a:cs typeface="Verdana" pitchFamily="34" charset="0"/>
              </a:rPr>
              <a:t>24V </a:t>
            </a:r>
            <a:r>
              <a:rPr lang="en-US" b="1" dirty="0" err="1">
                <a:ea typeface="Verdana" pitchFamily="34" charset="0"/>
                <a:cs typeface="Verdana" pitchFamily="34" charset="0"/>
              </a:rPr>
              <a:t>Gateyway</a:t>
            </a:r>
            <a:r>
              <a:rPr lang="en-US" b="1" dirty="0">
                <a:ea typeface="Verdana" pitchFamily="34" charset="0"/>
                <a:cs typeface="Verdana" pitchFamily="34" charset="0"/>
              </a:rPr>
              <a:t> Platform</a:t>
            </a:r>
            <a:endParaRPr lang="en-US" dirty="0">
              <a:ea typeface="Verdana" pitchFamily="34" charset="0"/>
              <a:cs typeface="Verdana" pitchFamily="34" charset="0"/>
            </a:endParaRPr>
          </a:p>
          <a:p>
            <a:pPr algn="ctr" eaLnBrk="0" hangingPunct="0"/>
            <a:r>
              <a:rPr lang="en-US" i="1" dirty="0">
                <a:ea typeface="Verdana" pitchFamily="34" charset="0"/>
                <a:cs typeface="Verdana" pitchFamily="34" charset="0"/>
              </a:rPr>
              <a:t>Required MCU features: </a:t>
            </a:r>
          </a:p>
          <a:p>
            <a:pPr algn="ctr" eaLnBrk="0" hangingPunct="0"/>
            <a:r>
              <a:rPr lang="en-US" dirty="0">
                <a:ea typeface="Verdana" pitchFamily="34" charset="0"/>
                <a:cs typeface="Verdana" pitchFamily="34" charset="0"/>
              </a:rPr>
              <a:t>high performance, RAM &amp; CAN FD</a:t>
            </a:r>
          </a:p>
          <a:p>
            <a:pPr algn="ctr" eaLnBrk="0" hangingPunct="0"/>
            <a:r>
              <a:rPr lang="en-US" i="1" dirty="0">
                <a:ea typeface="Verdana" pitchFamily="34" charset="0"/>
                <a:cs typeface="Verdana" pitchFamily="34" charset="0"/>
              </a:rPr>
              <a:t>Device</a:t>
            </a:r>
            <a:r>
              <a:rPr lang="en-US" dirty="0">
                <a:ea typeface="Verdana" pitchFamily="34" charset="0"/>
                <a:cs typeface="Verdana" pitchFamily="34" charset="0"/>
              </a:rPr>
              <a:t>: </a:t>
            </a:r>
          </a:p>
          <a:p>
            <a:pPr algn="ctr" eaLnBrk="0" hangingPunct="0"/>
            <a:r>
              <a:rPr lang="en-US" dirty="0">
                <a:ea typeface="Verdana" pitchFamily="34" charset="0"/>
                <a:cs typeface="Verdana" pitchFamily="34" charset="0"/>
              </a:rPr>
              <a:t>TC275</a:t>
            </a:r>
          </a:p>
          <a:p>
            <a:endParaRPr lang="de-DE" altLang="de-DE" dirty="0"/>
          </a:p>
          <a:p>
            <a:r>
              <a:rPr lang="de-DE" altLang="de-DE" b="1" dirty="0"/>
              <a:t>VOLVO Trucks:</a:t>
            </a:r>
          </a:p>
          <a:p>
            <a:pPr algn="ctr" eaLnBrk="0" hangingPunct="0"/>
            <a:r>
              <a:rPr lang="en-US" b="1" dirty="0">
                <a:ea typeface="Verdana" pitchFamily="34" charset="0"/>
                <a:cs typeface="Verdana" pitchFamily="34" charset="0"/>
              </a:rPr>
              <a:t>Engine &amp; Transmission Control Units</a:t>
            </a:r>
          </a:p>
          <a:p>
            <a:pPr algn="ctr" eaLnBrk="0" hangingPunct="0"/>
            <a:r>
              <a:rPr lang="en-US" dirty="0" err="1">
                <a:ea typeface="Verdana" pitchFamily="34" charset="0"/>
                <a:cs typeface="Verdana" pitchFamily="34" charset="0"/>
              </a:rPr>
              <a:t>Reuqired</a:t>
            </a:r>
            <a:r>
              <a:rPr lang="en-US" dirty="0">
                <a:ea typeface="Verdana" pitchFamily="34" charset="0"/>
                <a:cs typeface="Verdana" pitchFamily="34" charset="0"/>
              </a:rPr>
              <a:t> MCU features:</a:t>
            </a:r>
          </a:p>
          <a:p>
            <a:pPr algn="ctr" eaLnBrk="0" hangingPunct="0"/>
            <a:r>
              <a:rPr lang="en-US" dirty="0">
                <a:ea typeface="Verdana" pitchFamily="34" charset="0"/>
                <a:cs typeface="Verdana" pitchFamily="34" charset="0"/>
              </a:rPr>
              <a:t>Tailored Powertrain features</a:t>
            </a:r>
            <a:br>
              <a:rPr lang="en-US" dirty="0">
                <a:ea typeface="Verdana" pitchFamily="34" charset="0"/>
                <a:cs typeface="Verdana" pitchFamily="34" charset="0"/>
              </a:rPr>
            </a:br>
            <a:r>
              <a:rPr lang="en-US" dirty="0">
                <a:ea typeface="Verdana" pitchFamily="34" charset="0"/>
                <a:cs typeface="Verdana" pitchFamily="34" charset="0"/>
              </a:rPr>
              <a:t>,scalability in packages,</a:t>
            </a:r>
            <a:br>
              <a:rPr lang="en-US" dirty="0">
                <a:ea typeface="Verdana" pitchFamily="34" charset="0"/>
                <a:cs typeface="Verdana" pitchFamily="34" charset="0"/>
              </a:rPr>
            </a:br>
            <a:r>
              <a:rPr lang="en-US" dirty="0">
                <a:ea typeface="Verdana" pitchFamily="34" charset="0"/>
                <a:cs typeface="Verdana" pitchFamily="34" charset="0"/>
              </a:rPr>
              <a:t>2.7 Mb SRAM </a:t>
            </a:r>
          </a:p>
          <a:p>
            <a:pPr algn="ctr" eaLnBrk="0" hangingPunct="0"/>
            <a:r>
              <a:rPr lang="en-US" i="1" dirty="0">
                <a:ea typeface="Verdana" pitchFamily="34" charset="0"/>
                <a:cs typeface="Verdana" pitchFamily="34" charset="0"/>
              </a:rPr>
              <a:t>Devices:</a:t>
            </a:r>
          </a:p>
          <a:p>
            <a:pPr algn="ctr" eaLnBrk="0" hangingPunct="0"/>
            <a:r>
              <a:rPr lang="en-US" dirty="0">
                <a:ea typeface="Verdana" pitchFamily="34" charset="0"/>
                <a:cs typeface="Verdana" pitchFamily="34" charset="0"/>
              </a:rPr>
              <a:t>TC29x for high end markets</a:t>
            </a:r>
          </a:p>
          <a:p>
            <a:pPr algn="ctr" eaLnBrk="0" hangingPunct="0"/>
            <a:r>
              <a:rPr lang="en-US" dirty="0">
                <a:ea typeface="Verdana" pitchFamily="34" charset="0"/>
                <a:cs typeface="Verdana" pitchFamily="34" charset="0"/>
              </a:rPr>
              <a:t>TC27x for cost effective markets</a:t>
            </a:r>
          </a:p>
          <a:p>
            <a:pPr algn="ctr" eaLnBrk="0" hangingPunct="0"/>
            <a:endParaRPr lang="en-US" sz="1600" dirty="0">
              <a:ea typeface="Verdana" pitchFamily="34" charset="0"/>
              <a:cs typeface="Verdana" pitchFamily="34" charset="0"/>
            </a:endParaRPr>
          </a:p>
          <a:p>
            <a:r>
              <a:rPr lang="de-DE" altLang="de-DE" b="1" dirty="0"/>
              <a:t>MAN:</a:t>
            </a:r>
          </a:p>
          <a:p>
            <a:pPr algn="ctr" eaLnBrk="0" hangingPunct="0"/>
            <a:r>
              <a:rPr lang="en-US" b="1" dirty="0">
                <a:ea typeface="Verdana" pitchFamily="34" charset="0"/>
                <a:cs typeface="Verdana" pitchFamily="34" charset="0"/>
              </a:rPr>
              <a:t>Central Vehicle Manager/</a:t>
            </a:r>
            <a:br>
              <a:rPr lang="en-US" b="1" dirty="0">
                <a:ea typeface="Verdana" pitchFamily="34" charset="0"/>
                <a:cs typeface="Verdana" pitchFamily="34" charset="0"/>
              </a:rPr>
            </a:br>
            <a:r>
              <a:rPr lang="en-US" i="1" dirty="0">
                <a:ea typeface="Verdana" pitchFamily="34" charset="0"/>
                <a:cs typeface="Verdana" pitchFamily="34" charset="0"/>
              </a:rPr>
              <a:t>Required MCU features:</a:t>
            </a:r>
          </a:p>
          <a:p>
            <a:pPr algn="ctr" eaLnBrk="0" hangingPunct="0"/>
            <a:r>
              <a:rPr lang="en-US" i="1" dirty="0">
                <a:ea typeface="Verdana" pitchFamily="34" charset="0"/>
                <a:cs typeface="Verdana" pitchFamily="34" charset="0"/>
              </a:rPr>
              <a:t> </a:t>
            </a:r>
            <a:r>
              <a:rPr lang="en-US" dirty="0">
                <a:ea typeface="Verdana" pitchFamily="34" charset="0"/>
                <a:cs typeface="Verdana" pitchFamily="34" charset="0"/>
              </a:rPr>
              <a:t>Performance, I/O scalability, </a:t>
            </a:r>
            <a:r>
              <a:rPr lang="en-US" i="1" dirty="0">
                <a:ea typeface="Verdana" pitchFamily="34" charset="0"/>
                <a:cs typeface="Verdana" pitchFamily="34" charset="0"/>
              </a:rPr>
              <a:t>Device</a:t>
            </a:r>
            <a:r>
              <a:rPr lang="en-US" dirty="0">
                <a:ea typeface="Verdana" pitchFamily="34" charset="0"/>
                <a:cs typeface="Verdana" pitchFamily="34" charset="0"/>
              </a:rPr>
              <a:t>: </a:t>
            </a:r>
          </a:p>
          <a:p>
            <a:pPr algn="ctr" eaLnBrk="0" hangingPunct="0"/>
            <a:r>
              <a:rPr lang="en-US" dirty="0">
                <a:ea typeface="Verdana" pitchFamily="34" charset="0"/>
                <a:cs typeface="Verdana" pitchFamily="34" charset="0"/>
              </a:rPr>
              <a:t>TC297, TC277</a:t>
            </a:r>
          </a:p>
          <a:p>
            <a:endParaRPr lang="de-DE" altLang="de-DE" dirty="0"/>
          </a:p>
          <a:p>
            <a:endParaRPr lang="de-DE" altLang="de-DE" dirty="0"/>
          </a:p>
          <a:p>
            <a:endParaRPr lang="de-DE" altLang="de-DE" dirty="0"/>
          </a:p>
        </p:txBody>
      </p:sp>
      <p:sp>
        <p:nvSpPr>
          <p:cNvPr id="9" name="IFXSHAPE"/>
          <p:cNvSpPr>
            <a:spLocks noGrp="1"/>
          </p:cNvSpPr>
          <p:nvPr>
            <p:ph type="hdr" sz="quarter"/>
          </p:nvPr>
        </p:nvSpPr>
        <p:spPr/>
        <p:txBody>
          <a:bodyPr/>
          <a:lstStyle/>
          <a:p>
            <a:pPr>
              <a:defRPr/>
            </a:pPr>
            <a:r>
              <a:rPr lang="en-US">
                <a:solidFill>
                  <a:prstClr val="black"/>
                </a:solidFill>
              </a:rPr>
              <a:t>AURIX™ TC2xx</a:t>
            </a:r>
            <a:br>
              <a:rPr lang="en-US">
                <a:solidFill>
                  <a:prstClr val="black"/>
                </a:solidFill>
              </a:rPr>
            </a:br>
            <a:r>
              <a:rPr lang="en-US">
                <a:solidFill>
                  <a:prstClr val="black"/>
                </a:solidFill>
              </a:rPr>
              <a:t>Device Overview</a:t>
            </a:r>
            <a:endParaRPr lang="en-US" dirty="0">
              <a:solidFill>
                <a:prstClr val="black"/>
              </a:solidFill>
            </a:endParaRPr>
          </a:p>
        </p:txBody>
      </p:sp>
      <p:sp>
        <p:nvSpPr>
          <p:cNvPr id="269317"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200">
                <a:solidFill>
                  <a:srgbClr val="00214A"/>
                </a:solidFill>
                <a:latin typeface="Verdana" pitchFamily="34" charset="0"/>
                <a:ea typeface="Verdana" pitchFamily="34" charset="0"/>
                <a:cs typeface="Verdana" pitchFamily="34" charset="0"/>
              </a:defRPr>
            </a:lvl2pPr>
            <a:lvl3pPr marL="1142907" indent="-228581" eaLnBrk="0" hangingPunct="0">
              <a:spcBef>
                <a:spcPct val="30000"/>
              </a:spcBef>
              <a:defRPr sz="1200">
                <a:solidFill>
                  <a:srgbClr val="00214A"/>
                </a:solidFill>
                <a:latin typeface="Verdana" pitchFamily="34" charset="0"/>
                <a:ea typeface="Verdana" pitchFamily="34" charset="0"/>
                <a:cs typeface="Verdana" pitchFamily="34" charset="0"/>
              </a:defRPr>
            </a:lvl3pPr>
            <a:lvl4pPr marL="1600070" indent="-228581" eaLnBrk="0" hangingPunct="0">
              <a:spcBef>
                <a:spcPct val="30000"/>
              </a:spcBef>
              <a:defRPr sz="1200">
                <a:solidFill>
                  <a:srgbClr val="00214A"/>
                </a:solidFill>
                <a:latin typeface="Verdana" pitchFamily="34" charset="0"/>
                <a:ea typeface="Verdana" pitchFamily="34" charset="0"/>
                <a:cs typeface="Verdana" pitchFamily="34" charset="0"/>
              </a:defRPr>
            </a:lvl4pPr>
            <a:lvl5pPr marL="2057233" indent="-228581" eaLnBrk="0" hangingPunct="0">
              <a:spcBef>
                <a:spcPct val="30000"/>
              </a:spcBef>
              <a:defRPr sz="1200">
                <a:solidFill>
                  <a:srgbClr val="00214A"/>
                </a:solidFill>
                <a:latin typeface="Verdana" pitchFamily="34" charset="0"/>
                <a:ea typeface="Verdana" pitchFamily="34" charset="0"/>
                <a:cs typeface="Verdana" pitchFamily="34" charset="0"/>
              </a:defRPr>
            </a:lvl5pPr>
            <a:lvl6pPr marL="2514396"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559"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8721"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5884"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pitchFamily="34" charset="0"/>
              </a:rPr>
              <a:t>Copyright © Infineon Technologies AG 2019. All rights reserved.</a:t>
            </a:r>
          </a:p>
          <a:p>
            <a:pPr eaLnBrk="1" hangingPunct="1">
              <a:spcBef>
                <a:spcPct val="0"/>
              </a:spcBef>
            </a:pPr>
            <a:r>
              <a:rPr lang="en-US" altLang="de-DE" sz="800" b="1">
                <a:solidFill>
                  <a:srgbClr val="E30034"/>
                </a:solidFill>
                <a:cs typeface="Arial" pitchFamily="34" charset="0"/>
              </a:rPr>
              <a:t>confidential</a:t>
            </a:r>
          </a:p>
        </p:txBody>
      </p:sp>
      <p:sp>
        <p:nvSpPr>
          <p:cNvPr id="269318"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200">
                <a:solidFill>
                  <a:srgbClr val="00214A"/>
                </a:solidFill>
                <a:latin typeface="Verdana" pitchFamily="34" charset="0"/>
                <a:ea typeface="Verdana" pitchFamily="34" charset="0"/>
                <a:cs typeface="Verdana" pitchFamily="34" charset="0"/>
              </a:defRPr>
            </a:lvl2pPr>
            <a:lvl3pPr marL="1142907" indent="-228581" eaLnBrk="0" hangingPunct="0">
              <a:spcBef>
                <a:spcPct val="30000"/>
              </a:spcBef>
              <a:defRPr sz="1200">
                <a:solidFill>
                  <a:srgbClr val="00214A"/>
                </a:solidFill>
                <a:latin typeface="Verdana" pitchFamily="34" charset="0"/>
                <a:ea typeface="Verdana" pitchFamily="34" charset="0"/>
                <a:cs typeface="Verdana" pitchFamily="34" charset="0"/>
              </a:defRPr>
            </a:lvl3pPr>
            <a:lvl4pPr marL="1600070" indent="-228581" eaLnBrk="0" hangingPunct="0">
              <a:spcBef>
                <a:spcPct val="30000"/>
              </a:spcBef>
              <a:defRPr sz="1200">
                <a:solidFill>
                  <a:srgbClr val="00214A"/>
                </a:solidFill>
                <a:latin typeface="Verdana" pitchFamily="34" charset="0"/>
                <a:ea typeface="Verdana" pitchFamily="34" charset="0"/>
                <a:cs typeface="Verdana" pitchFamily="34" charset="0"/>
              </a:defRPr>
            </a:lvl4pPr>
            <a:lvl5pPr marL="2057233" indent="-228581" eaLnBrk="0" hangingPunct="0">
              <a:spcBef>
                <a:spcPct val="30000"/>
              </a:spcBef>
              <a:defRPr sz="1200">
                <a:solidFill>
                  <a:srgbClr val="00214A"/>
                </a:solidFill>
                <a:latin typeface="Verdana" pitchFamily="34" charset="0"/>
                <a:ea typeface="Verdana" pitchFamily="34" charset="0"/>
                <a:cs typeface="Verdana" pitchFamily="34" charset="0"/>
              </a:defRPr>
            </a:lvl5pPr>
            <a:lvl6pPr marL="2514396"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559"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8721"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5884"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800">
                <a:solidFill>
                  <a:srgbClr val="000000"/>
                </a:solidFill>
                <a:cs typeface="Arial" pitchFamily="34" charset="0"/>
              </a:rPr>
              <a:t>2019-03-26</a:t>
            </a:r>
          </a:p>
          <a:p>
            <a:pPr eaLnBrk="1" hangingPunct="1">
              <a:spcBef>
                <a:spcPct val="0"/>
              </a:spcBef>
            </a:pPr>
            <a:endParaRPr lang="en-US" altLang="de-DE" sz="800">
              <a:solidFill>
                <a:srgbClr val="000000"/>
              </a:solidFill>
              <a:cs typeface="Arial" pitchFamily="34" charset="0"/>
            </a:endParaRPr>
          </a:p>
        </p:txBody>
      </p:sp>
      <p:sp>
        <p:nvSpPr>
          <p:cNvPr id="269319"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200">
                <a:solidFill>
                  <a:srgbClr val="00214A"/>
                </a:solidFill>
                <a:latin typeface="Verdana" pitchFamily="34" charset="0"/>
                <a:ea typeface="Verdana" pitchFamily="34" charset="0"/>
                <a:cs typeface="Verdana" pitchFamily="34" charset="0"/>
              </a:defRPr>
            </a:lvl2pPr>
            <a:lvl3pPr marL="1142907" indent="-228581" eaLnBrk="0" hangingPunct="0">
              <a:spcBef>
                <a:spcPct val="30000"/>
              </a:spcBef>
              <a:defRPr sz="1200">
                <a:solidFill>
                  <a:srgbClr val="00214A"/>
                </a:solidFill>
                <a:latin typeface="Verdana" pitchFamily="34" charset="0"/>
                <a:ea typeface="Verdana" pitchFamily="34" charset="0"/>
                <a:cs typeface="Verdana" pitchFamily="34" charset="0"/>
              </a:defRPr>
            </a:lvl3pPr>
            <a:lvl4pPr marL="1600070" indent="-228581" eaLnBrk="0" hangingPunct="0">
              <a:spcBef>
                <a:spcPct val="30000"/>
              </a:spcBef>
              <a:defRPr sz="1200">
                <a:solidFill>
                  <a:srgbClr val="00214A"/>
                </a:solidFill>
                <a:latin typeface="Verdana" pitchFamily="34" charset="0"/>
                <a:ea typeface="Verdana" pitchFamily="34" charset="0"/>
                <a:cs typeface="Verdana" pitchFamily="34" charset="0"/>
              </a:defRPr>
            </a:lvl4pPr>
            <a:lvl5pPr marL="2057233" indent="-228581" eaLnBrk="0" hangingPunct="0">
              <a:spcBef>
                <a:spcPct val="30000"/>
              </a:spcBef>
              <a:defRPr sz="1200">
                <a:solidFill>
                  <a:srgbClr val="00214A"/>
                </a:solidFill>
                <a:latin typeface="Verdana" pitchFamily="34" charset="0"/>
                <a:ea typeface="Verdana" pitchFamily="34" charset="0"/>
                <a:cs typeface="Verdana" pitchFamily="34" charset="0"/>
              </a:defRPr>
            </a:lvl5pPr>
            <a:lvl6pPr marL="2514396"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559"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8721"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5884"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fld id="{AA7BFF74-80FC-4C2F-BCBA-F00606747BA6}" type="slidenum">
              <a:rPr lang="en-US" altLang="de-DE" sz="800" smtClean="0">
                <a:solidFill>
                  <a:srgbClr val="000000"/>
                </a:solidFill>
                <a:cs typeface="Arial" pitchFamily="34" charset="0"/>
              </a:rPr>
              <a:pPr eaLnBrk="1" hangingPunct="1">
                <a:spcBef>
                  <a:spcPct val="0"/>
                </a:spcBef>
              </a:pPr>
              <a:t>115</a:t>
            </a:fld>
            <a:endParaRPr lang="en-US" altLang="de-DE" sz="800">
              <a:solidFill>
                <a:srgbClr val="000000"/>
              </a:solidFill>
              <a:cs typeface="Arial" pitchFamily="34" charset="0"/>
            </a:endParaRPr>
          </a:p>
          <a:p>
            <a:pPr eaLnBrk="1" hangingPunct="1">
              <a:spcBef>
                <a:spcPct val="0"/>
              </a:spcBef>
            </a:pPr>
            <a:endParaRPr lang="en-US" altLang="de-DE" sz="800">
              <a:solidFill>
                <a:srgbClr val="000000"/>
              </a:solidFill>
              <a:cs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IFXSHAPE"/>
          <p:cNvSpPr>
            <a:spLocks noGrp="1" noRot="1" noChangeAspect="1" noTextEdit="1"/>
          </p:cNvSpPr>
          <p:nvPr>
            <p:ph type="sldImg"/>
          </p:nvPr>
        </p:nvSpPr>
        <p:spPr>
          <a:xfrm>
            <a:off x="-165100" y="1012825"/>
            <a:ext cx="7429500" cy="4643438"/>
          </a:xfrm>
          <a:ln/>
        </p:spPr>
      </p:sp>
      <p:sp>
        <p:nvSpPr>
          <p:cNvPr id="269315" name="IFXSHAPE"/>
          <p:cNvSpPr>
            <a:spLocks noGrp="1"/>
          </p:cNvSpPr>
          <p:nvPr>
            <p:ph type="body" idx="3"/>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e-DE" altLang="de-DE" dirty="0"/>
              <a:t>Truck OEM </a:t>
            </a:r>
            <a:r>
              <a:rPr lang="de-DE" altLang="de-DE" dirty="0" err="1"/>
              <a:t>develop</a:t>
            </a:r>
            <a:r>
              <a:rPr lang="de-DE" altLang="de-DE" dirty="0"/>
              <a:t> </a:t>
            </a:r>
            <a:r>
              <a:rPr lang="de-DE" altLang="de-DE" dirty="0" err="1"/>
              <a:t>software</a:t>
            </a:r>
            <a:r>
              <a:rPr lang="de-DE" altLang="de-DE" dirty="0"/>
              <a:t> </a:t>
            </a:r>
            <a:r>
              <a:rPr lang="de-DE" altLang="de-DE" dirty="0" err="1"/>
              <a:t>inhoues</a:t>
            </a:r>
            <a:r>
              <a:rPr lang="de-DE" altLang="de-DE" dirty="0"/>
              <a:t>. Tier1</a:t>
            </a:r>
            <a:r>
              <a:rPr lang="de-DE" altLang="de-DE" baseline="0" dirty="0"/>
              <a:t> </a:t>
            </a:r>
            <a:r>
              <a:rPr lang="de-DE" altLang="de-DE" baseline="0" dirty="0" err="1"/>
              <a:t>deliver</a:t>
            </a:r>
            <a:r>
              <a:rPr lang="de-DE" altLang="de-DE" baseline="0" dirty="0"/>
              <a:t> </a:t>
            </a:r>
            <a:r>
              <a:rPr lang="de-DE" altLang="de-DE" baseline="0" dirty="0" err="1"/>
              <a:t>only</a:t>
            </a:r>
            <a:r>
              <a:rPr lang="de-DE" altLang="de-DE" baseline="0" dirty="0"/>
              <a:t> </a:t>
            </a:r>
            <a:r>
              <a:rPr lang="de-DE" altLang="de-DE" baseline="0" dirty="0" err="1"/>
              <a:t>hardware</a:t>
            </a:r>
            <a:endParaRPr lang="de-DE" altLang="de-DE" dirty="0"/>
          </a:p>
          <a:p>
            <a:endParaRPr lang="de-DE" altLang="de-DE" dirty="0"/>
          </a:p>
          <a:p>
            <a:r>
              <a:rPr lang="de-DE" altLang="de-DE" b="1" dirty="0"/>
              <a:t>Engine </a:t>
            </a:r>
            <a:r>
              <a:rPr lang="de-DE" altLang="de-DE" b="1" dirty="0" err="1"/>
              <a:t>control</a:t>
            </a:r>
            <a:r>
              <a:rPr lang="de-DE" altLang="de-DE" b="1" dirty="0"/>
              <a:t> </a:t>
            </a:r>
            <a:r>
              <a:rPr lang="de-DE" altLang="de-DE" b="1" dirty="0" err="1"/>
              <a:t>unit</a:t>
            </a:r>
            <a:r>
              <a:rPr lang="de-DE" altLang="de-DE" b="1" dirty="0"/>
              <a:t> :</a:t>
            </a:r>
          </a:p>
          <a:p>
            <a:endParaRPr lang="de-DE" altLang="de-DE" dirty="0"/>
          </a:p>
          <a:p>
            <a:r>
              <a:rPr lang="de-DE" altLang="de-DE" dirty="0"/>
              <a:t>GTM </a:t>
            </a:r>
            <a:r>
              <a:rPr lang="de-DE" altLang="de-DE" dirty="0" err="1"/>
              <a:t>Timers</a:t>
            </a:r>
            <a:r>
              <a:rPr lang="de-DE" altLang="de-DE" dirty="0"/>
              <a:t> </a:t>
            </a:r>
            <a:r>
              <a:rPr lang="de-DE" altLang="de-DE" dirty="0" err="1"/>
              <a:t>for</a:t>
            </a:r>
            <a:r>
              <a:rPr lang="de-DE" altLang="de-DE" dirty="0"/>
              <a:t> </a:t>
            </a:r>
            <a:r>
              <a:rPr lang="de-DE" altLang="de-DE" dirty="0" err="1"/>
              <a:t>up</a:t>
            </a:r>
            <a:r>
              <a:rPr lang="de-DE" altLang="de-DE" dirty="0"/>
              <a:t> </a:t>
            </a:r>
            <a:r>
              <a:rPr lang="de-DE" altLang="de-DE" dirty="0" err="1"/>
              <a:t>to</a:t>
            </a:r>
            <a:r>
              <a:rPr lang="de-DE" altLang="de-DE" dirty="0"/>
              <a:t> 16 </a:t>
            </a:r>
            <a:r>
              <a:rPr lang="de-DE" altLang="de-DE" dirty="0" err="1"/>
              <a:t>cylinder</a:t>
            </a:r>
            <a:r>
              <a:rPr lang="de-DE" altLang="de-DE" baseline="0" dirty="0"/>
              <a:t> </a:t>
            </a:r>
            <a:r>
              <a:rPr lang="de-DE" altLang="de-DE" baseline="0" dirty="0" err="1"/>
              <a:t>control</a:t>
            </a:r>
            <a:endParaRPr lang="de-DE" altLang="de-DE" baseline="0" dirty="0"/>
          </a:p>
          <a:p>
            <a:r>
              <a:rPr lang="de-DE" altLang="de-DE" baseline="0" dirty="0"/>
              <a:t>DSADC </a:t>
            </a:r>
            <a:r>
              <a:rPr lang="de-DE" altLang="de-DE" baseline="0" dirty="0" err="1"/>
              <a:t>for</a:t>
            </a:r>
            <a:r>
              <a:rPr lang="de-DE" altLang="de-DE" baseline="0" dirty="0"/>
              <a:t> knock </a:t>
            </a:r>
            <a:r>
              <a:rPr lang="de-DE" altLang="de-DE" baseline="0" dirty="0" err="1"/>
              <a:t>detection</a:t>
            </a:r>
            <a:r>
              <a:rPr lang="de-DE" altLang="de-DE" baseline="0" dirty="0"/>
              <a:t>, in </a:t>
            </a:r>
            <a:r>
              <a:rPr lang="de-DE" altLang="de-DE" baseline="0" dirty="0" err="1"/>
              <a:t>cylinder</a:t>
            </a:r>
            <a:r>
              <a:rPr lang="de-DE" altLang="de-DE" baseline="0" dirty="0"/>
              <a:t> </a:t>
            </a:r>
            <a:r>
              <a:rPr lang="de-DE" altLang="de-DE" baseline="0" dirty="0" err="1"/>
              <a:t>pressure</a:t>
            </a:r>
            <a:r>
              <a:rPr lang="de-DE" altLang="de-DE" baseline="0" dirty="0"/>
              <a:t> </a:t>
            </a:r>
            <a:r>
              <a:rPr lang="de-DE" altLang="de-DE" baseline="0" dirty="0" err="1"/>
              <a:t>measurement</a:t>
            </a:r>
            <a:endParaRPr lang="de-DE" altLang="de-DE" baseline="0" dirty="0"/>
          </a:p>
          <a:p>
            <a:r>
              <a:rPr lang="de-DE" altLang="de-DE" baseline="0" dirty="0" err="1"/>
              <a:t>No</a:t>
            </a:r>
            <a:r>
              <a:rPr lang="de-DE" altLang="de-DE" baseline="0" dirty="0"/>
              <a:t> </a:t>
            </a:r>
            <a:r>
              <a:rPr lang="de-DE" altLang="de-DE" baseline="0" dirty="0" err="1"/>
              <a:t>painful</a:t>
            </a:r>
            <a:r>
              <a:rPr lang="de-DE" altLang="de-DE" baseline="0" dirty="0"/>
              <a:t> </a:t>
            </a:r>
            <a:r>
              <a:rPr lang="de-DE" altLang="de-DE" baseline="0" dirty="0" err="1"/>
              <a:t>optimization</a:t>
            </a:r>
            <a:r>
              <a:rPr lang="de-DE" altLang="de-DE" baseline="0" dirty="0"/>
              <a:t> </a:t>
            </a:r>
            <a:r>
              <a:rPr lang="de-DE" altLang="de-DE" baseline="0" dirty="0" err="1"/>
              <a:t>of</a:t>
            </a:r>
            <a:r>
              <a:rPr lang="de-DE" altLang="de-DE" baseline="0" dirty="0"/>
              <a:t> </a:t>
            </a:r>
            <a:r>
              <a:rPr lang="de-DE" altLang="de-DE" baseline="0" dirty="0" err="1"/>
              <a:t>code</a:t>
            </a:r>
            <a:r>
              <a:rPr lang="de-DE" altLang="de-DE" baseline="0" dirty="0"/>
              <a:t> </a:t>
            </a:r>
            <a:r>
              <a:rPr lang="de-DE" altLang="de-DE" baseline="0" dirty="0" err="1"/>
              <a:t>needed</a:t>
            </a:r>
            <a:endParaRPr lang="de-DE" altLang="de-DE" baseline="0" dirty="0"/>
          </a:p>
          <a:p>
            <a:endParaRPr lang="de-DE" altLang="de-DE" dirty="0"/>
          </a:p>
          <a:p>
            <a:r>
              <a:rPr lang="de-DE" altLang="de-DE" b="1" dirty="0"/>
              <a:t>Knorr Bremse :</a:t>
            </a:r>
          </a:p>
          <a:p>
            <a:pPr algn="ctr" eaLnBrk="0" hangingPunct="0"/>
            <a:r>
              <a:rPr lang="en-US" b="1" dirty="0">
                <a:ea typeface="Verdana" pitchFamily="34" charset="0"/>
                <a:cs typeface="Verdana" pitchFamily="34" charset="0"/>
              </a:rPr>
              <a:t>24V Braking Platform</a:t>
            </a:r>
            <a:br>
              <a:rPr lang="en-US" b="1" dirty="0">
                <a:ea typeface="Verdana" pitchFamily="34" charset="0"/>
                <a:cs typeface="Verdana" pitchFamily="34" charset="0"/>
              </a:rPr>
            </a:br>
            <a:r>
              <a:rPr lang="en-US" i="1" dirty="0">
                <a:ea typeface="Verdana" pitchFamily="34" charset="0"/>
                <a:cs typeface="Verdana" pitchFamily="34" charset="0"/>
              </a:rPr>
              <a:t>Required MCU features:</a:t>
            </a:r>
          </a:p>
          <a:p>
            <a:pPr algn="ctr" eaLnBrk="0" hangingPunct="0"/>
            <a:r>
              <a:rPr lang="en-US" i="1" dirty="0">
                <a:ea typeface="Verdana" pitchFamily="34" charset="0"/>
                <a:cs typeface="Verdana" pitchFamily="34" charset="0"/>
              </a:rPr>
              <a:t> </a:t>
            </a:r>
            <a:r>
              <a:rPr lang="en-US" dirty="0">
                <a:ea typeface="Verdana" pitchFamily="34" charset="0"/>
                <a:cs typeface="Verdana" pitchFamily="34" charset="0"/>
              </a:rPr>
              <a:t>Lockstep &amp; safety requirements</a:t>
            </a:r>
          </a:p>
          <a:p>
            <a:pPr algn="ctr" eaLnBrk="0" hangingPunct="0"/>
            <a:r>
              <a:rPr lang="en-US" i="1" dirty="0">
                <a:ea typeface="Verdana" pitchFamily="34" charset="0"/>
                <a:cs typeface="Verdana" pitchFamily="34" charset="0"/>
              </a:rPr>
              <a:t>Devices : </a:t>
            </a:r>
          </a:p>
          <a:p>
            <a:pPr algn="ctr" eaLnBrk="0" hangingPunct="0"/>
            <a:r>
              <a:rPr lang="en-US" dirty="0">
                <a:ea typeface="Verdana" pitchFamily="34" charset="0"/>
                <a:cs typeface="Verdana" pitchFamily="34" charset="0"/>
              </a:rPr>
              <a:t>TC265x, TC21x/TC22x/TC23x</a:t>
            </a:r>
          </a:p>
          <a:p>
            <a:pPr algn="ctr" eaLnBrk="0" hangingPunct="0"/>
            <a:endParaRPr lang="en-US" dirty="0">
              <a:ea typeface="Verdana" pitchFamily="34" charset="0"/>
              <a:cs typeface="Verdana" pitchFamily="34" charset="0"/>
            </a:endParaRPr>
          </a:p>
          <a:p>
            <a:pPr algn="ctr" eaLnBrk="0" hangingPunct="0"/>
            <a:r>
              <a:rPr lang="en-US" b="1" dirty="0">
                <a:ea typeface="Verdana" pitchFamily="34" charset="0"/>
                <a:cs typeface="Verdana" pitchFamily="34" charset="0"/>
              </a:rPr>
              <a:t>24V </a:t>
            </a:r>
            <a:r>
              <a:rPr lang="en-US" b="1" dirty="0" err="1">
                <a:ea typeface="Verdana" pitchFamily="34" charset="0"/>
                <a:cs typeface="Verdana" pitchFamily="34" charset="0"/>
              </a:rPr>
              <a:t>Gateyway</a:t>
            </a:r>
            <a:r>
              <a:rPr lang="en-US" b="1" dirty="0">
                <a:ea typeface="Verdana" pitchFamily="34" charset="0"/>
                <a:cs typeface="Verdana" pitchFamily="34" charset="0"/>
              </a:rPr>
              <a:t> Platform</a:t>
            </a:r>
            <a:endParaRPr lang="en-US" dirty="0">
              <a:ea typeface="Verdana" pitchFamily="34" charset="0"/>
              <a:cs typeface="Verdana" pitchFamily="34" charset="0"/>
            </a:endParaRPr>
          </a:p>
          <a:p>
            <a:pPr algn="ctr" eaLnBrk="0" hangingPunct="0"/>
            <a:r>
              <a:rPr lang="en-US" i="1" dirty="0">
                <a:ea typeface="Verdana" pitchFamily="34" charset="0"/>
                <a:cs typeface="Verdana" pitchFamily="34" charset="0"/>
              </a:rPr>
              <a:t>Required MCU features: </a:t>
            </a:r>
          </a:p>
          <a:p>
            <a:pPr algn="ctr" eaLnBrk="0" hangingPunct="0"/>
            <a:r>
              <a:rPr lang="en-US" dirty="0">
                <a:ea typeface="Verdana" pitchFamily="34" charset="0"/>
                <a:cs typeface="Verdana" pitchFamily="34" charset="0"/>
              </a:rPr>
              <a:t>high performance, RAM &amp; CAN FD</a:t>
            </a:r>
          </a:p>
          <a:p>
            <a:pPr algn="ctr" eaLnBrk="0" hangingPunct="0"/>
            <a:r>
              <a:rPr lang="en-US" i="1" dirty="0">
                <a:ea typeface="Verdana" pitchFamily="34" charset="0"/>
                <a:cs typeface="Verdana" pitchFamily="34" charset="0"/>
              </a:rPr>
              <a:t>Device</a:t>
            </a:r>
            <a:r>
              <a:rPr lang="en-US" dirty="0">
                <a:ea typeface="Verdana" pitchFamily="34" charset="0"/>
                <a:cs typeface="Verdana" pitchFamily="34" charset="0"/>
              </a:rPr>
              <a:t>: </a:t>
            </a:r>
          </a:p>
          <a:p>
            <a:pPr algn="ctr" eaLnBrk="0" hangingPunct="0"/>
            <a:r>
              <a:rPr lang="en-US" dirty="0">
                <a:ea typeface="Verdana" pitchFamily="34" charset="0"/>
                <a:cs typeface="Verdana" pitchFamily="34" charset="0"/>
              </a:rPr>
              <a:t>TC275</a:t>
            </a:r>
          </a:p>
          <a:p>
            <a:endParaRPr lang="de-DE" altLang="de-DE" dirty="0"/>
          </a:p>
          <a:p>
            <a:r>
              <a:rPr lang="de-DE" altLang="de-DE" b="1" dirty="0"/>
              <a:t>VOLVO Trucks:</a:t>
            </a:r>
          </a:p>
          <a:p>
            <a:pPr algn="ctr" eaLnBrk="0" hangingPunct="0"/>
            <a:r>
              <a:rPr lang="en-US" b="1" dirty="0">
                <a:ea typeface="Verdana" pitchFamily="34" charset="0"/>
                <a:cs typeface="Verdana" pitchFamily="34" charset="0"/>
              </a:rPr>
              <a:t>Engine &amp; Transmission Control Units</a:t>
            </a:r>
          </a:p>
          <a:p>
            <a:pPr algn="ctr" eaLnBrk="0" hangingPunct="0"/>
            <a:r>
              <a:rPr lang="en-US" dirty="0" err="1">
                <a:ea typeface="Verdana" pitchFamily="34" charset="0"/>
                <a:cs typeface="Verdana" pitchFamily="34" charset="0"/>
              </a:rPr>
              <a:t>Reuqired</a:t>
            </a:r>
            <a:r>
              <a:rPr lang="en-US" dirty="0">
                <a:ea typeface="Verdana" pitchFamily="34" charset="0"/>
                <a:cs typeface="Verdana" pitchFamily="34" charset="0"/>
              </a:rPr>
              <a:t> MCU features:</a:t>
            </a:r>
          </a:p>
          <a:p>
            <a:pPr algn="ctr" eaLnBrk="0" hangingPunct="0"/>
            <a:r>
              <a:rPr lang="en-US" dirty="0">
                <a:ea typeface="Verdana" pitchFamily="34" charset="0"/>
                <a:cs typeface="Verdana" pitchFamily="34" charset="0"/>
              </a:rPr>
              <a:t>Tailored Powertrain features</a:t>
            </a:r>
            <a:br>
              <a:rPr lang="en-US" dirty="0">
                <a:ea typeface="Verdana" pitchFamily="34" charset="0"/>
                <a:cs typeface="Verdana" pitchFamily="34" charset="0"/>
              </a:rPr>
            </a:br>
            <a:r>
              <a:rPr lang="en-US" dirty="0">
                <a:ea typeface="Verdana" pitchFamily="34" charset="0"/>
                <a:cs typeface="Verdana" pitchFamily="34" charset="0"/>
              </a:rPr>
              <a:t>,scalability in packages,</a:t>
            </a:r>
            <a:br>
              <a:rPr lang="en-US" dirty="0">
                <a:ea typeface="Verdana" pitchFamily="34" charset="0"/>
                <a:cs typeface="Verdana" pitchFamily="34" charset="0"/>
              </a:rPr>
            </a:br>
            <a:r>
              <a:rPr lang="en-US" dirty="0">
                <a:ea typeface="Verdana" pitchFamily="34" charset="0"/>
                <a:cs typeface="Verdana" pitchFamily="34" charset="0"/>
              </a:rPr>
              <a:t>2.7 Mb SRAM </a:t>
            </a:r>
          </a:p>
          <a:p>
            <a:pPr algn="ctr" eaLnBrk="0" hangingPunct="0"/>
            <a:r>
              <a:rPr lang="en-US" i="1" dirty="0">
                <a:ea typeface="Verdana" pitchFamily="34" charset="0"/>
                <a:cs typeface="Verdana" pitchFamily="34" charset="0"/>
              </a:rPr>
              <a:t>Devices:</a:t>
            </a:r>
          </a:p>
          <a:p>
            <a:pPr algn="ctr" eaLnBrk="0" hangingPunct="0"/>
            <a:r>
              <a:rPr lang="en-US" dirty="0">
                <a:ea typeface="Verdana" pitchFamily="34" charset="0"/>
                <a:cs typeface="Verdana" pitchFamily="34" charset="0"/>
              </a:rPr>
              <a:t>TC29x for high end markets</a:t>
            </a:r>
          </a:p>
          <a:p>
            <a:pPr algn="ctr" eaLnBrk="0" hangingPunct="0"/>
            <a:r>
              <a:rPr lang="en-US" dirty="0">
                <a:ea typeface="Verdana" pitchFamily="34" charset="0"/>
                <a:cs typeface="Verdana" pitchFamily="34" charset="0"/>
              </a:rPr>
              <a:t>TC27x for cost effective markets</a:t>
            </a:r>
          </a:p>
          <a:p>
            <a:pPr algn="ctr" eaLnBrk="0" hangingPunct="0"/>
            <a:endParaRPr lang="en-US" sz="1600" dirty="0">
              <a:ea typeface="Verdana" pitchFamily="34" charset="0"/>
              <a:cs typeface="Verdana" pitchFamily="34" charset="0"/>
            </a:endParaRPr>
          </a:p>
          <a:p>
            <a:r>
              <a:rPr lang="de-DE" altLang="de-DE" b="1" dirty="0"/>
              <a:t>MAN:</a:t>
            </a:r>
          </a:p>
          <a:p>
            <a:pPr algn="ctr" eaLnBrk="0" hangingPunct="0"/>
            <a:r>
              <a:rPr lang="en-US" b="1" dirty="0">
                <a:ea typeface="Verdana" pitchFamily="34" charset="0"/>
                <a:cs typeface="Verdana" pitchFamily="34" charset="0"/>
              </a:rPr>
              <a:t>Central Vehicle Manager/</a:t>
            </a:r>
            <a:br>
              <a:rPr lang="en-US" b="1" dirty="0">
                <a:ea typeface="Verdana" pitchFamily="34" charset="0"/>
                <a:cs typeface="Verdana" pitchFamily="34" charset="0"/>
              </a:rPr>
            </a:br>
            <a:r>
              <a:rPr lang="en-US" i="1" dirty="0">
                <a:ea typeface="Verdana" pitchFamily="34" charset="0"/>
                <a:cs typeface="Verdana" pitchFamily="34" charset="0"/>
              </a:rPr>
              <a:t>Required MCU features:</a:t>
            </a:r>
          </a:p>
          <a:p>
            <a:pPr algn="ctr" eaLnBrk="0" hangingPunct="0"/>
            <a:r>
              <a:rPr lang="en-US" i="1" dirty="0">
                <a:ea typeface="Verdana" pitchFamily="34" charset="0"/>
                <a:cs typeface="Verdana" pitchFamily="34" charset="0"/>
              </a:rPr>
              <a:t> </a:t>
            </a:r>
            <a:r>
              <a:rPr lang="en-US" dirty="0">
                <a:ea typeface="Verdana" pitchFamily="34" charset="0"/>
                <a:cs typeface="Verdana" pitchFamily="34" charset="0"/>
              </a:rPr>
              <a:t>Performance, I/O scalability, </a:t>
            </a:r>
            <a:r>
              <a:rPr lang="en-US" i="1" dirty="0">
                <a:ea typeface="Verdana" pitchFamily="34" charset="0"/>
                <a:cs typeface="Verdana" pitchFamily="34" charset="0"/>
              </a:rPr>
              <a:t>Device</a:t>
            </a:r>
            <a:r>
              <a:rPr lang="en-US" dirty="0">
                <a:ea typeface="Verdana" pitchFamily="34" charset="0"/>
                <a:cs typeface="Verdana" pitchFamily="34" charset="0"/>
              </a:rPr>
              <a:t>: </a:t>
            </a:r>
          </a:p>
          <a:p>
            <a:pPr algn="ctr" eaLnBrk="0" hangingPunct="0"/>
            <a:r>
              <a:rPr lang="en-US" dirty="0">
                <a:ea typeface="Verdana" pitchFamily="34" charset="0"/>
                <a:cs typeface="Verdana" pitchFamily="34" charset="0"/>
              </a:rPr>
              <a:t>TC297, TC277</a:t>
            </a:r>
          </a:p>
          <a:p>
            <a:endParaRPr lang="de-DE" altLang="de-DE" dirty="0"/>
          </a:p>
          <a:p>
            <a:endParaRPr lang="de-DE" altLang="de-DE" dirty="0"/>
          </a:p>
          <a:p>
            <a:endParaRPr lang="de-DE" altLang="de-DE" dirty="0"/>
          </a:p>
        </p:txBody>
      </p:sp>
      <p:sp>
        <p:nvSpPr>
          <p:cNvPr id="9" name="IFXSHAPE"/>
          <p:cNvSpPr>
            <a:spLocks noGrp="1"/>
          </p:cNvSpPr>
          <p:nvPr>
            <p:ph type="hdr" sz="quarter"/>
          </p:nvPr>
        </p:nvSpPr>
        <p:spPr/>
        <p:txBody>
          <a:bodyPr/>
          <a:lstStyle/>
          <a:p>
            <a:pPr>
              <a:defRPr/>
            </a:pPr>
            <a:r>
              <a:rPr lang="en-US">
                <a:solidFill>
                  <a:prstClr val="black"/>
                </a:solidFill>
              </a:rPr>
              <a:t>AURIX™ TC2xx</a:t>
            </a:r>
            <a:br>
              <a:rPr lang="en-US">
                <a:solidFill>
                  <a:prstClr val="black"/>
                </a:solidFill>
              </a:rPr>
            </a:br>
            <a:r>
              <a:rPr lang="en-US">
                <a:solidFill>
                  <a:prstClr val="black"/>
                </a:solidFill>
              </a:rPr>
              <a:t>Device Overview</a:t>
            </a:r>
            <a:endParaRPr lang="en-US" dirty="0">
              <a:solidFill>
                <a:prstClr val="black"/>
              </a:solidFill>
            </a:endParaRPr>
          </a:p>
        </p:txBody>
      </p:sp>
      <p:sp>
        <p:nvSpPr>
          <p:cNvPr id="269317"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200">
                <a:solidFill>
                  <a:srgbClr val="00214A"/>
                </a:solidFill>
                <a:latin typeface="Verdana" pitchFamily="34" charset="0"/>
                <a:ea typeface="Verdana" pitchFamily="34" charset="0"/>
                <a:cs typeface="Verdana" pitchFamily="34" charset="0"/>
              </a:defRPr>
            </a:lvl2pPr>
            <a:lvl3pPr marL="1142907" indent="-228581" eaLnBrk="0" hangingPunct="0">
              <a:spcBef>
                <a:spcPct val="30000"/>
              </a:spcBef>
              <a:defRPr sz="1200">
                <a:solidFill>
                  <a:srgbClr val="00214A"/>
                </a:solidFill>
                <a:latin typeface="Verdana" pitchFamily="34" charset="0"/>
                <a:ea typeface="Verdana" pitchFamily="34" charset="0"/>
                <a:cs typeface="Verdana" pitchFamily="34" charset="0"/>
              </a:defRPr>
            </a:lvl3pPr>
            <a:lvl4pPr marL="1600070" indent="-228581" eaLnBrk="0" hangingPunct="0">
              <a:spcBef>
                <a:spcPct val="30000"/>
              </a:spcBef>
              <a:defRPr sz="1200">
                <a:solidFill>
                  <a:srgbClr val="00214A"/>
                </a:solidFill>
                <a:latin typeface="Verdana" pitchFamily="34" charset="0"/>
                <a:ea typeface="Verdana" pitchFamily="34" charset="0"/>
                <a:cs typeface="Verdana" pitchFamily="34" charset="0"/>
              </a:defRPr>
            </a:lvl4pPr>
            <a:lvl5pPr marL="2057233" indent="-228581" eaLnBrk="0" hangingPunct="0">
              <a:spcBef>
                <a:spcPct val="30000"/>
              </a:spcBef>
              <a:defRPr sz="1200">
                <a:solidFill>
                  <a:srgbClr val="00214A"/>
                </a:solidFill>
                <a:latin typeface="Verdana" pitchFamily="34" charset="0"/>
                <a:ea typeface="Verdana" pitchFamily="34" charset="0"/>
                <a:cs typeface="Verdana" pitchFamily="34" charset="0"/>
              </a:defRPr>
            </a:lvl5pPr>
            <a:lvl6pPr marL="2514396"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559"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8721"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5884"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pitchFamily="34" charset="0"/>
              </a:rPr>
              <a:t>Copyright © Infineon Technologies AG 2019. All rights reserved.</a:t>
            </a:r>
          </a:p>
          <a:p>
            <a:pPr eaLnBrk="1" hangingPunct="1">
              <a:spcBef>
                <a:spcPct val="0"/>
              </a:spcBef>
            </a:pPr>
            <a:r>
              <a:rPr lang="en-US" altLang="de-DE" sz="800" b="1">
                <a:solidFill>
                  <a:srgbClr val="E30034"/>
                </a:solidFill>
                <a:cs typeface="Arial" pitchFamily="34" charset="0"/>
              </a:rPr>
              <a:t>confidential</a:t>
            </a:r>
          </a:p>
        </p:txBody>
      </p:sp>
      <p:sp>
        <p:nvSpPr>
          <p:cNvPr id="269318"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200">
                <a:solidFill>
                  <a:srgbClr val="00214A"/>
                </a:solidFill>
                <a:latin typeface="Verdana" pitchFamily="34" charset="0"/>
                <a:ea typeface="Verdana" pitchFamily="34" charset="0"/>
                <a:cs typeface="Verdana" pitchFamily="34" charset="0"/>
              </a:defRPr>
            </a:lvl2pPr>
            <a:lvl3pPr marL="1142907" indent="-228581" eaLnBrk="0" hangingPunct="0">
              <a:spcBef>
                <a:spcPct val="30000"/>
              </a:spcBef>
              <a:defRPr sz="1200">
                <a:solidFill>
                  <a:srgbClr val="00214A"/>
                </a:solidFill>
                <a:latin typeface="Verdana" pitchFamily="34" charset="0"/>
                <a:ea typeface="Verdana" pitchFamily="34" charset="0"/>
                <a:cs typeface="Verdana" pitchFamily="34" charset="0"/>
              </a:defRPr>
            </a:lvl3pPr>
            <a:lvl4pPr marL="1600070" indent="-228581" eaLnBrk="0" hangingPunct="0">
              <a:spcBef>
                <a:spcPct val="30000"/>
              </a:spcBef>
              <a:defRPr sz="1200">
                <a:solidFill>
                  <a:srgbClr val="00214A"/>
                </a:solidFill>
                <a:latin typeface="Verdana" pitchFamily="34" charset="0"/>
                <a:ea typeface="Verdana" pitchFamily="34" charset="0"/>
                <a:cs typeface="Verdana" pitchFamily="34" charset="0"/>
              </a:defRPr>
            </a:lvl4pPr>
            <a:lvl5pPr marL="2057233" indent="-228581" eaLnBrk="0" hangingPunct="0">
              <a:spcBef>
                <a:spcPct val="30000"/>
              </a:spcBef>
              <a:defRPr sz="1200">
                <a:solidFill>
                  <a:srgbClr val="00214A"/>
                </a:solidFill>
                <a:latin typeface="Verdana" pitchFamily="34" charset="0"/>
                <a:ea typeface="Verdana" pitchFamily="34" charset="0"/>
                <a:cs typeface="Verdana" pitchFamily="34" charset="0"/>
              </a:defRPr>
            </a:lvl5pPr>
            <a:lvl6pPr marL="2514396"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559"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8721"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5884"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800">
                <a:solidFill>
                  <a:srgbClr val="000000"/>
                </a:solidFill>
                <a:cs typeface="Arial" pitchFamily="34" charset="0"/>
              </a:rPr>
              <a:t>2019-03-26</a:t>
            </a:r>
          </a:p>
          <a:p>
            <a:pPr eaLnBrk="1" hangingPunct="1">
              <a:spcBef>
                <a:spcPct val="0"/>
              </a:spcBef>
            </a:pPr>
            <a:endParaRPr lang="en-US" altLang="de-DE" sz="800">
              <a:solidFill>
                <a:srgbClr val="000000"/>
              </a:solidFill>
              <a:cs typeface="Arial" pitchFamily="34" charset="0"/>
            </a:endParaRPr>
          </a:p>
        </p:txBody>
      </p:sp>
      <p:sp>
        <p:nvSpPr>
          <p:cNvPr id="269319"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200">
                <a:solidFill>
                  <a:srgbClr val="00214A"/>
                </a:solidFill>
                <a:latin typeface="Verdana" pitchFamily="34" charset="0"/>
                <a:ea typeface="Verdana" pitchFamily="34" charset="0"/>
                <a:cs typeface="Verdana" pitchFamily="34" charset="0"/>
              </a:defRPr>
            </a:lvl2pPr>
            <a:lvl3pPr marL="1142907" indent="-228581" eaLnBrk="0" hangingPunct="0">
              <a:spcBef>
                <a:spcPct val="30000"/>
              </a:spcBef>
              <a:defRPr sz="1200">
                <a:solidFill>
                  <a:srgbClr val="00214A"/>
                </a:solidFill>
                <a:latin typeface="Verdana" pitchFamily="34" charset="0"/>
                <a:ea typeface="Verdana" pitchFamily="34" charset="0"/>
                <a:cs typeface="Verdana" pitchFamily="34" charset="0"/>
              </a:defRPr>
            </a:lvl3pPr>
            <a:lvl4pPr marL="1600070" indent="-228581" eaLnBrk="0" hangingPunct="0">
              <a:spcBef>
                <a:spcPct val="30000"/>
              </a:spcBef>
              <a:defRPr sz="1200">
                <a:solidFill>
                  <a:srgbClr val="00214A"/>
                </a:solidFill>
                <a:latin typeface="Verdana" pitchFamily="34" charset="0"/>
                <a:ea typeface="Verdana" pitchFamily="34" charset="0"/>
                <a:cs typeface="Verdana" pitchFamily="34" charset="0"/>
              </a:defRPr>
            </a:lvl4pPr>
            <a:lvl5pPr marL="2057233" indent="-228581" eaLnBrk="0" hangingPunct="0">
              <a:spcBef>
                <a:spcPct val="30000"/>
              </a:spcBef>
              <a:defRPr sz="1200">
                <a:solidFill>
                  <a:srgbClr val="00214A"/>
                </a:solidFill>
                <a:latin typeface="Verdana" pitchFamily="34" charset="0"/>
                <a:ea typeface="Verdana" pitchFamily="34" charset="0"/>
                <a:cs typeface="Verdana" pitchFamily="34" charset="0"/>
              </a:defRPr>
            </a:lvl5pPr>
            <a:lvl6pPr marL="2514396"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559"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8721"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5884" indent="-228581"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fld id="{AA7BFF74-80FC-4C2F-BCBA-F00606747BA6}" type="slidenum">
              <a:rPr lang="en-US" altLang="de-DE" sz="800" smtClean="0">
                <a:solidFill>
                  <a:srgbClr val="000000"/>
                </a:solidFill>
                <a:cs typeface="Arial" pitchFamily="34" charset="0"/>
              </a:rPr>
              <a:pPr eaLnBrk="1" hangingPunct="1">
                <a:spcBef>
                  <a:spcPct val="0"/>
                </a:spcBef>
              </a:pPr>
              <a:t>116</a:t>
            </a:fld>
            <a:endParaRPr lang="en-US" altLang="de-DE" sz="800">
              <a:solidFill>
                <a:srgbClr val="000000"/>
              </a:solidFill>
              <a:cs typeface="Arial" pitchFamily="34" charset="0"/>
            </a:endParaRPr>
          </a:p>
          <a:p>
            <a:pPr eaLnBrk="1" hangingPunct="1">
              <a:spcBef>
                <a:spcPct val="0"/>
              </a:spcBef>
            </a:pPr>
            <a:endParaRPr lang="en-US" altLang="de-DE" sz="800">
              <a:solidFill>
                <a:srgbClr val="000000"/>
              </a:solidFill>
              <a:cs typeface="Arial"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IFXSHAPE"/>
          <p:cNvSpPr>
            <a:spLocks noGrp="1" noRot="1" noChangeAspect="1" noTextEdit="1"/>
          </p:cNvSpPr>
          <p:nvPr>
            <p:ph type="sldImg"/>
          </p:nvPr>
        </p:nvSpPr>
        <p:spPr>
          <a:xfrm>
            <a:off x="-165100" y="1012825"/>
            <a:ext cx="7429500" cy="4643438"/>
          </a:xfrm>
          <a:ln/>
        </p:spPr>
      </p:sp>
      <p:sp>
        <p:nvSpPr>
          <p:cNvPr id="292867"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e-DE" altLang="de-DE"/>
          </a:p>
        </p:txBody>
      </p:sp>
      <p:sp>
        <p:nvSpPr>
          <p:cNvPr id="4" name="IFXSHAPE"/>
          <p:cNvSpPr>
            <a:spLocks noGrp="1"/>
          </p:cNvSpPr>
          <p:nvPr>
            <p:ph type="hdr" sz="quarter"/>
          </p:nvPr>
        </p:nvSpPr>
        <p:spPr/>
        <p:txBody>
          <a:bodyPr/>
          <a:lstStyle/>
          <a:p>
            <a:pPr>
              <a:defRPr/>
            </a:pPr>
            <a:r>
              <a:rPr lang="en-US">
                <a:solidFill>
                  <a:prstClr val="black"/>
                </a:solidFill>
              </a:rPr>
              <a:t>AURIX™ TC2xx</a:t>
            </a:r>
            <a:br>
              <a:rPr lang="en-US">
                <a:solidFill>
                  <a:prstClr val="black"/>
                </a:solidFill>
              </a:rPr>
            </a:br>
            <a:r>
              <a:rPr lang="en-US">
                <a:solidFill>
                  <a:prstClr val="black"/>
                </a:solidFill>
              </a:rPr>
              <a:t>Device Overview</a:t>
            </a:r>
            <a:endParaRPr lang="en-US" dirty="0">
              <a:solidFill>
                <a:prstClr val="black"/>
              </a:solidFill>
            </a:endParaRPr>
          </a:p>
        </p:txBody>
      </p:sp>
      <p:sp>
        <p:nvSpPr>
          <p:cNvPr id="292869"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b="1">
                <a:solidFill>
                  <a:srgbClr val="000000"/>
                </a:solidFill>
                <a:cs typeface="Arial" pitchFamily="34" charset="0"/>
              </a:rPr>
              <a:t>Copyright © Infineon Technologies AG 2019. All rights reserved.</a:t>
            </a:r>
          </a:p>
          <a:p>
            <a:pPr eaLnBrk="1" hangingPunct="1">
              <a:spcBef>
                <a:spcPct val="0"/>
              </a:spcBef>
            </a:pPr>
            <a:r>
              <a:rPr lang="en-US" altLang="de-DE" sz="800" b="1">
                <a:solidFill>
                  <a:srgbClr val="E30034"/>
                </a:solidFill>
                <a:cs typeface="Arial" pitchFamily="34" charset="0"/>
              </a:rPr>
              <a:t>confidential</a:t>
            </a:r>
          </a:p>
        </p:txBody>
      </p:sp>
      <p:sp>
        <p:nvSpPr>
          <p:cNvPr id="292870"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800" b="1">
                <a:solidFill>
                  <a:srgbClr val="000000"/>
                </a:solidFill>
                <a:cs typeface="Arial" pitchFamily="34" charset="0"/>
              </a:rPr>
              <a:t>2019-03-26</a:t>
            </a:r>
          </a:p>
          <a:p>
            <a:pPr eaLnBrk="1" hangingPunct="1">
              <a:spcBef>
                <a:spcPct val="0"/>
              </a:spcBef>
            </a:pPr>
            <a:endParaRPr lang="en-US" altLang="de-DE" sz="800" b="1">
              <a:solidFill>
                <a:srgbClr val="000000"/>
              </a:solidFill>
              <a:cs typeface="Arial" pitchFamily="34" charset="0"/>
            </a:endParaRPr>
          </a:p>
        </p:txBody>
      </p:sp>
      <p:sp>
        <p:nvSpPr>
          <p:cNvPr id="292871"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fld id="{BEC802BD-DEE7-49E4-800D-1AEC6FBB9851}" type="slidenum">
              <a:rPr lang="en-US" altLang="de-DE" sz="800" smtClean="0">
                <a:solidFill>
                  <a:srgbClr val="000000"/>
                </a:solidFill>
                <a:cs typeface="Arial" pitchFamily="34" charset="0"/>
              </a:rPr>
              <a:pPr eaLnBrk="1" hangingPunct="1">
                <a:spcBef>
                  <a:spcPct val="0"/>
                </a:spcBef>
              </a:pPr>
              <a:t>117</a:t>
            </a:fld>
            <a:endParaRPr lang="en-US" altLang="de-DE" sz="800">
              <a:solidFill>
                <a:srgbClr val="000000"/>
              </a:solidFill>
              <a:cs typeface="Arial" pitchFamily="34" charset="0"/>
            </a:endParaRPr>
          </a:p>
          <a:p>
            <a:pPr eaLnBrk="1" hangingPunct="1">
              <a:spcBef>
                <a:spcPct val="0"/>
              </a:spcBef>
            </a:pPr>
            <a:endParaRPr lang="en-US" altLang="de-DE" sz="800">
              <a:solidFill>
                <a:srgbClr val="000000"/>
              </a:solidFill>
              <a:cs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GB"/>
          </a:p>
        </p:txBody>
      </p:sp>
      <p:sp>
        <p:nvSpPr>
          <p:cNvPr id="4" name="IFXSHAPE"/>
          <p:cNvSpPr>
            <a:spLocks noGrp="1"/>
          </p:cNvSpPr>
          <p:nvPr>
            <p:ph type="sldNum" sz="quarter" idx="10"/>
          </p:nvPr>
        </p:nvSpPr>
        <p:spPr/>
        <p:txBody>
          <a:bodyPr/>
          <a:lstStyle/>
          <a:p>
            <a:pPr>
              <a:defRPr/>
            </a:pPr>
            <a:fld id="{73FB95A9-CC02-447F-B456-7200878B647A}" type="slidenum">
              <a:rPr lang="de-DE" smtClean="0"/>
              <a:t>12</a:t>
            </a:fld>
            <a:endParaRPr lang="de-DE"/>
          </a:p>
          <a:p>
            <a:pPr>
              <a:defRPr/>
            </a:pPr>
            <a:endParaRPr lang="de-DE"/>
          </a:p>
        </p:txBody>
      </p:sp>
    </p:spTree>
    <p:extLst>
      <p:ext uri="{BB962C8B-B14F-4D97-AF65-F5344CB8AC3E}">
        <p14:creationId xmlns:p14="http://schemas.microsoft.com/office/powerpoint/2010/main" val="252509493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GB" dirty="0"/>
          </a:p>
        </p:txBody>
      </p:sp>
      <p:sp>
        <p:nvSpPr>
          <p:cNvPr id="4" name="IFXSHAPE"/>
          <p:cNvSpPr>
            <a:spLocks noGrp="1"/>
          </p:cNvSpPr>
          <p:nvPr>
            <p:ph type="sldNum" sz="quarter" idx="10"/>
          </p:nvPr>
        </p:nvSpPr>
        <p:spPr/>
        <p:txBody>
          <a:bodyPr/>
          <a:lstStyle/>
          <a:p>
            <a:pPr>
              <a:defRPr/>
            </a:pPr>
            <a:fld id="{BAD8720A-9AC0-4855-B443-1002FD8CB961}" type="slidenum">
              <a:rPr lang="de-DE" smtClean="0"/>
              <a:t>119</a:t>
            </a:fld>
            <a:endParaRPr lang="de-DE"/>
          </a:p>
          <a:p>
            <a:pPr>
              <a:defRPr/>
            </a:pPr>
            <a:endParaRPr lang="de-DE"/>
          </a:p>
        </p:txBody>
      </p:sp>
    </p:spTree>
    <p:extLst>
      <p:ext uri="{BB962C8B-B14F-4D97-AF65-F5344CB8AC3E}">
        <p14:creationId xmlns:p14="http://schemas.microsoft.com/office/powerpoint/2010/main" val="61017546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IFXSHAPE"/>
          <p:cNvSpPr>
            <a:spLocks noGrp="1" noRot="1" noChangeAspect="1" noTextEdit="1"/>
          </p:cNvSpPr>
          <p:nvPr>
            <p:ph type="sldImg"/>
          </p:nvPr>
        </p:nvSpPr>
        <p:spPr>
          <a:xfrm>
            <a:off x="-165100" y="1012825"/>
            <a:ext cx="7429500" cy="4643438"/>
          </a:xfrm>
          <a:ln/>
        </p:spPr>
      </p:sp>
      <p:sp>
        <p:nvSpPr>
          <p:cNvPr id="67587"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e-DE" altLang="de-DE"/>
          </a:p>
        </p:txBody>
      </p:sp>
      <p:sp>
        <p:nvSpPr>
          <p:cNvPr id="4" name="IFXSHAPE"/>
          <p:cNvSpPr>
            <a:spLocks noGrp="1"/>
          </p:cNvSpPr>
          <p:nvPr>
            <p:ph type="hdr" sz="quarter"/>
          </p:nvPr>
        </p:nvSpPr>
        <p:spPr/>
        <p:txBody>
          <a:bodyPr/>
          <a:lstStyle/>
          <a:p>
            <a:pPr>
              <a:defRPr/>
            </a:pPr>
            <a:r>
              <a:rPr lang="fr-FR">
                <a:solidFill>
                  <a:prstClr val="black"/>
                </a:solidFill>
              </a:rPr>
              <a:t>AURIX™ TC2xx</a:t>
            </a:r>
            <a:br>
              <a:rPr lang="fr-FR">
                <a:solidFill>
                  <a:prstClr val="black"/>
                </a:solidFill>
              </a:rPr>
            </a:br>
            <a:r>
              <a:rPr lang="fr-FR">
                <a:solidFill>
                  <a:prstClr val="black"/>
                </a:solidFill>
              </a:rPr>
              <a:t>Device Overview</a:t>
            </a:r>
            <a:endParaRPr lang="en-US">
              <a:solidFill>
                <a:prstClr val="black"/>
              </a:solidFill>
            </a:endParaRPr>
          </a:p>
        </p:txBody>
      </p:sp>
      <p:sp>
        <p:nvSpPr>
          <p:cNvPr id="67589"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charset="0"/>
              </a:rPr>
              <a:t>Copyright © Infineon Technologies AG 2019. All rights reserved.</a:t>
            </a:r>
          </a:p>
          <a:p>
            <a:pPr eaLnBrk="1" hangingPunct="1">
              <a:spcBef>
                <a:spcPct val="0"/>
              </a:spcBef>
            </a:pPr>
            <a:r>
              <a:rPr lang="en-US" altLang="de-DE" sz="800" b="1">
                <a:solidFill>
                  <a:srgbClr val="E30034"/>
                </a:solidFill>
                <a:cs typeface="Arial" charset="0"/>
              </a:rPr>
              <a:t>confidential</a:t>
            </a:r>
          </a:p>
        </p:txBody>
      </p:sp>
      <p:sp>
        <p:nvSpPr>
          <p:cNvPr id="67590"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charset="0"/>
              </a:rPr>
              <a:t>2019-03-26</a:t>
            </a:r>
          </a:p>
          <a:p>
            <a:pPr eaLnBrk="1" hangingPunct="1">
              <a:spcBef>
                <a:spcPct val="0"/>
              </a:spcBef>
            </a:pPr>
            <a:endParaRPr lang="en-US" altLang="de-DE" sz="800" b="1">
              <a:solidFill>
                <a:srgbClr val="B70D28"/>
              </a:solidFill>
              <a:cs typeface="Arial" charset="0"/>
            </a:endParaRPr>
          </a:p>
        </p:txBody>
      </p:sp>
      <p:sp>
        <p:nvSpPr>
          <p:cNvPr id="67591"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fld id="{45529E2F-3946-49A2-9BE4-74EC6FDDBF79}" type="slidenum">
              <a:rPr lang="en-US" altLang="de-DE" sz="800" smtClean="0">
                <a:solidFill>
                  <a:srgbClr val="000000"/>
                </a:solidFill>
                <a:cs typeface="Arial" charset="0"/>
              </a:rPr>
              <a:pPr eaLnBrk="1" hangingPunct="1">
                <a:spcBef>
                  <a:spcPct val="0"/>
                </a:spcBef>
              </a:pPr>
              <a:t>120</a:t>
            </a:fld>
            <a:endParaRPr lang="en-US" altLang="de-DE" sz="800">
              <a:solidFill>
                <a:srgbClr val="000000"/>
              </a:solidFill>
              <a:cs typeface="Arial" charset="0"/>
            </a:endParaRPr>
          </a:p>
          <a:p>
            <a:pPr eaLnBrk="1" hangingPunct="1">
              <a:spcBef>
                <a:spcPct val="0"/>
              </a:spcBef>
            </a:pPr>
            <a:endParaRPr lang="en-US" altLang="de-DE" sz="800">
              <a:solidFill>
                <a:srgbClr val="000000"/>
              </a:solidFill>
              <a:cs typeface="Arial"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b="1">
              <a:solidFill>
                <a:prstClr val="black"/>
              </a:solidFill>
            </a:endParaRPr>
          </a:p>
        </p:txBody>
      </p:sp>
      <p:sp>
        <p:nvSpPr>
          <p:cNvPr id="7" name="IFXSHAPE"/>
          <p:cNvSpPr>
            <a:spLocks noGrp="1"/>
          </p:cNvSpPr>
          <p:nvPr>
            <p:ph type="sldNum" sz="quarter" idx="13"/>
          </p:nvPr>
        </p:nvSpPr>
        <p:spPr/>
        <p:txBody>
          <a:bodyPr/>
          <a:lstStyle/>
          <a:p>
            <a:fld id="{AEC49AE8-6ABC-4105-B8A1-A627D7ED19BD}" type="slidenum">
              <a:rPr lang="en-US" smtClean="0">
                <a:solidFill>
                  <a:prstClr val="black"/>
                </a:solidFill>
              </a:rPr>
              <a:pPr/>
              <a:t>121</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232063938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7158F630-D5C0-453D-8B89-1560B51FE90B}" type="slidenum">
              <a:rPr lang="en-US" smtClean="0">
                <a:solidFill>
                  <a:prstClr val="black"/>
                </a:solidFill>
              </a:rPr>
              <a:pPr/>
              <a:t>122</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27432089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IFXSHAPE"/>
          <p:cNvSpPr>
            <a:spLocks noGrp="1" noRot="1" noChangeAspect="1" noTextEdit="1"/>
          </p:cNvSpPr>
          <p:nvPr>
            <p:ph type="sldImg"/>
          </p:nvPr>
        </p:nvSpPr>
        <p:spPr>
          <a:xfrm>
            <a:off x="-165100" y="1012825"/>
            <a:ext cx="7429500" cy="4643438"/>
          </a:xfrm>
          <a:ln/>
        </p:spPr>
      </p:sp>
      <p:sp>
        <p:nvSpPr>
          <p:cNvPr id="325635"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e-DE" altLang="de-DE"/>
          </a:p>
        </p:txBody>
      </p:sp>
      <p:sp>
        <p:nvSpPr>
          <p:cNvPr id="325636" name="IFXSHAPE"/>
          <p:cNvSpPr>
            <a:spLocks noGrp="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5675"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defTabSz="955675"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defTabSz="955675"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defTabSz="955675"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defTabSz="955675"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defTabSz="955675"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defTabSz="955675"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defTabSz="955675"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defTabSz="955675"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fr-FR" altLang="ja-JP">
                <a:solidFill>
                  <a:srgbClr val="000000"/>
                </a:solidFill>
                <a:ea typeface="MS PGothic" pitchFamily="34" charset="-128"/>
                <a:cs typeface="Arial" pitchFamily="34" charset="0"/>
              </a:rPr>
              <a:t>AURIX™ TC2xx</a:t>
            </a:r>
            <a:br>
              <a:rPr lang="fr-FR" altLang="ja-JP">
                <a:solidFill>
                  <a:srgbClr val="000000"/>
                </a:solidFill>
                <a:ea typeface="MS PGothic" pitchFamily="34" charset="-128"/>
                <a:cs typeface="Arial" pitchFamily="34" charset="0"/>
              </a:rPr>
            </a:br>
            <a:r>
              <a:rPr lang="fr-FR" altLang="ja-JP">
                <a:solidFill>
                  <a:srgbClr val="000000"/>
                </a:solidFill>
                <a:ea typeface="MS PGothic" pitchFamily="34" charset="-128"/>
                <a:cs typeface="Arial" pitchFamily="34" charset="0"/>
              </a:rPr>
              <a:t>Device Overview</a:t>
            </a:r>
            <a:endParaRPr lang="ja-JP" altLang="ja-JP">
              <a:solidFill>
                <a:srgbClr val="000000"/>
              </a:solidFill>
              <a:ea typeface="MS PGothic" pitchFamily="34" charset="-128"/>
              <a:cs typeface="Arial" pitchFamily="34" charset="0"/>
            </a:endParaRPr>
          </a:p>
        </p:txBody>
      </p:sp>
      <p:sp>
        <p:nvSpPr>
          <p:cNvPr id="325637"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pitchFamily="34" charset="0"/>
              </a:rPr>
              <a:t>Copyright © Infineon Technologies AG 2019. All rights reserved.</a:t>
            </a:r>
          </a:p>
          <a:p>
            <a:pPr eaLnBrk="1" hangingPunct="1">
              <a:spcBef>
                <a:spcPct val="0"/>
              </a:spcBef>
            </a:pPr>
            <a:r>
              <a:rPr lang="en-US" altLang="de-DE" sz="800" b="1">
                <a:solidFill>
                  <a:srgbClr val="E30034"/>
                </a:solidFill>
                <a:cs typeface="Arial" pitchFamily="34" charset="0"/>
              </a:rPr>
              <a:t>confidential</a:t>
            </a:r>
          </a:p>
        </p:txBody>
      </p:sp>
      <p:sp>
        <p:nvSpPr>
          <p:cNvPr id="325638"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b="0">
                <a:solidFill>
                  <a:srgbClr val="000000"/>
                </a:solidFill>
                <a:cs typeface="Arial" pitchFamily="34" charset="0"/>
              </a:rPr>
              <a:t>2019-03-26</a:t>
            </a:r>
          </a:p>
          <a:p>
            <a:pPr eaLnBrk="1" hangingPunct="1">
              <a:spcBef>
                <a:spcPct val="0"/>
              </a:spcBef>
            </a:pPr>
            <a:endParaRPr lang="en-US" altLang="de-DE" sz="800" b="0">
              <a:solidFill>
                <a:srgbClr val="B70D28"/>
              </a:solidFill>
              <a:cs typeface="Arial" pitchFamily="34" charset="0"/>
            </a:endParaRPr>
          </a:p>
        </p:txBody>
      </p:sp>
      <p:sp>
        <p:nvSpPr>
          <p:cNvPr id="325639"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fld id="{8DAAC9F4-3891-4A09-9B6B-642E8F1331B4}" type="slidenum">
              <a:rPr lang="en-US" altLang="de-DE" sz="800" smtClean="0">
                <a:solidFill>
                  <a:srgbClr val="000000"/>
                </a:solidFill>
                <a:cs typeface="Arial" pitchFamily="34" charset="0"/>
              </a:rPr>
              <a:t>123</a:t>
            </a:fld>
            <a:endParaRPr lang="en-US" altLang="de-DE" sz="800">
              <a:solidFill>
                <a:srgbClr val="000000"/>
              </a:solidFill>
              <a:cs typeface="Arial" pitchFamily="34" charset="0"/>
            </a:endParaRPr>
          </a:p>
          <a:p>
            <a:pPr eaLnBrk="1" hangingPunct="1">
              <a:spcBef>
                <a:spcPct val="0"/>
              </a:spcBef>
            </a:pPr>
            <a:endParaRPr lang="en-US" altLang="de-DE" sz="800">
              <a:solidFill>
                <a:srgbClr val="000000"/>
              </a:solidFill>
              <a:cs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6DA0738F-8BFC-46A7-BC37-0118B0129074}" type="slidenum">
              <a:rPr lang="en-US" smtClean="0"/>
              <a:t>124</a:t>
            </a:fld>
            <a:endParaRPr lang="en-US"/>
          </a:p>
          <a:p>
            <a:endParaRPr lang="en-US"/>
          </a:p>
        </p:txBody>
      </p:sp>
    </p:spTree>
    <p:extLst>
      <p:ext uri="{BB962C8B-B14F-4D97-AF65-F5344CB8AC3E}">
        <p14:creationId xmlns:p14="http://schemas.microsoft.com/office/powerpoint/2010/main" val="243518610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IFXSHAPE"/>
          <p:cNvSpPr>
            <a:spLocks noGrp="1" noRot="1" noChangeAspect="1" noTextEdit="1"/>
          </p:cNvSpPr>
          <p:nvPr>
            <p:ph type="sldImg"/>
          </p:nvPr>
        </p:nvSpPr>
        <p:spPr>
          <a:xfrm>
            <a:off x="-165100" y="1012825"/>
            <a:ext cx="7429500" cy="4643438"/>
          </a:xfrm>
          <a:ln/>
        </p:spPr>
      </p:sp>
      <p:sp>
        <p:nvSpPr>
          <p:cNvPr id="23555"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de-DE"/>
          </a:p>
        </p:txBody>
      </p:sp>
      <p:sp>
        <p:nvSpPr>
          <p:cNvPr id="23556" name="IFXSHAPE"/>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944961" eaLnBrk="0" hangingPunct="0">
              <a:spcBef>
                <a:spcPct val="30000"/>
              </a:spcBef>
              <a:defRPr sz="1300">
                <a:solidFill>
                  <a:schemeClr val="tx1"/>
                </a:solidFill>
                <a:latin typeface="Arial" charset="0"/>
              </a:defRPr>
            </a:lvl1pPr>
            <a:lvl2pPr marL="775863" indent="-298409" algn="l" defTabSz="944961" eaLnBrk="0" hangingPunct="0">
              <a:spcBef>
                <a:spcPct val="30000"/>
              </a:spcBef>
              <a:defRPr sz="1300">
                <a:solidFill>
                  <a:schemeClr val="tx1"/>
                </a:solidFill>
                <a:latin typeface="Arial" charset="0"/>
              </a:defRPr>
            </a:lvl2pPr>
            <a:lvl3pPr marL="1193635" indent="-238727" algn="l" defTabSz="944961" eaLnBrk="0" hangingPunct="0">
              <a:spcBef>
                <a:spcPct val="30000"/>
              </a:spcBef>
              <a:defRPr sz="1300">
                <a:solidFill>
                  <a:schemeClr val="tx1"/>
                </a:solidFill>
                <a:latin typeface="Arial" charset="0"/>
              </a:defRPr>
            </a:lvl3pPr>
            <a:lvl4pPr marL="1671089" indent="-238727" algn="l" defTabSz="944961" eaLnBrk="0" hangingPunct="0">
              <a:spcBef>
                <a:spcPct val="30000"/>
              </a:spcBef>
              <a:defRPr sz="1300">
                <a:solidFill>
                  <a:schemeClr val="tx1"/>
                </a:solidFill>
                <a:latin typeface="Arial" charset="0"/>
              </a:defRPr>
            </a:lvl4pPr>
            <a:lvl5pPr marL="2148543" indent="-238727" algn="l" defTabSz="944961" eaLnBrk="0" hangingPunct="0">
              <a:spcBef>
                <a:spcPct val="30000"/>
              </a:spcBef>
              <a:defRPr sz="1300">
                <a:solidFill>
                  <a:schemeClr val="tx1"/>
                </a:solidFill>
                <a:latin typeface="Arial" charset="0"/>
              </a:defRPr>
            </a:lvl5pPr>
            <a:lvl6pPr marL="2625997" indent="-238727" defTabSz="944961" eaLnBrk="0" fontAlgn="base" hangingPunct="0">
              <a:spcBef>
                <a:spcPct val="30000"/>
              </a:spcBef>
              <a:spcAft>
                <a:spcPct val="0"/>
              </a:spcAft>
              <a:defRPr sz="1300">
                <a:solidFill>
                  <a:schemeClr val="tx1"/>
                </a:solidFill>
                <a:latin typeface="Arial" charset="0"/>
              </a:defRPr>
            </a:lvl6pPr>
            <a:lvl7pPr marL="3103451" indent="-238727" defTabSz="944961" eaLnBrk="0" fontAlgn="base" hangingPunct="0">
              <a:spcBef>
                <a:spcPct val="30000"/>
              </a:spcBef>
              <a:spcAft>
                <a:spcPct val="0"/>
              </a:spcAft>
              <a:defRPr sz="1300">
                <a:solidFill>
                  <a:schemeClr val="tx1"/>
                </a:solidFill>
                <a:latin typeface="Arial" charset="0"/>
              </a:defRPr>
            </a:lvl7pPr>
            <a:lvl8pPr marL="3580905" indent="-238727" defTabSz="944961" eaLnBrk="0" fontAlgn="base" hangingPunct="0">
              <a:spcBef>
                <a:spcPct val="30000"/>
              </a:spcBef>
              <a:spcAft>
                <a:spcPct val="0"/>
              </a:spcAft>
              <a:defRPr sz="1300">
                <a:solidFill>
                  <a:schemeClr val="tx1"/>
                </a:solidFill>
                <a:latin typeface="Arial" charset="0"/>
              </a:defRPr>
            </a:lvl8pPr>
            <a:lvl9pPr marL="4058359" indent="-238727" defTabSz="944961" eaLnBrk="0" fontAlgn="base" hangingPunct="0">
              <a:spcBef>
                <a:spcPct val="30000"/>
              </a:spcBef>
              <a:spcAft>
                <a:spcPct val="0"/>
              </a:spcAft>
              <a:defRPr sz="1300">
                <a:solidFill>
                  <a:schemeClr val="tx1"/>
                </a:solidFill>
                <a:latin typeface="Arial" charset="0"/>
              </a:defRPr>
            </a:lvl9pPr>
          </a:lstStyle>
          <a:p>
            <a:pPr algn="r" eaLnBrk="1" hangingPunct="1">
              <a:spcBef>
                <a:spcPct val="0"/>
              </a:spcBef>
            </a:pPr>
            <a:fld id="{957B20DF-80B7-4F1C-BEA4-77DA553D79E3}" type="slidenum">
              <a:rPr lang="de-DE" altLang="de-DE" smtClean="0"/>
              <a:pPr algn="r" eaLnBrk="1" hangingPunct="1">
                <a:spcBef>
                  <a:spcPct val="0"/>
                </a:spcBef>
              </a:pPr>
              <a:t>125</a:t>
            </a:fld>
            <a:endParaRPr lang="de-DE" altLang="de-DE"/>
          </a:p>
          <a:p>
            <a:pPr algn="r" eaLnBrk="1" hangingPunct="1">
              <a:spcBef>
                <a:spcPct val="0"/>
              </a:spcBef>
            </a:pPr>
            <a:endParaRPr lang="de-DE" altLang="de-DE"/>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IFXSHAPE"/>
          <p:cNvSpPr>
            <a:spLocks noGrp="1" noRot="1" noChangeAspect="1" noTextEdit="1"/>
          </p:cNvSpPr>
          <p:nvPr>
            <p:ph type="sldImg"/>
          </p:nvPr>
        </p:nvSpPr>
        <p:spPr>
          <a:xfrm>
            <a:off x="-165100" y="1012825"/>
            <a:ext cx="7429500" cy="4643438"/>
          </a:xfrm>
          <a:ln/>
        </p:spPr>
      </p:sp>
      <p:sp>
        <p:nvSpPr>
          <p:cNvPr id="24579"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de-DE"/>
          </a:p>
        </p:txBody>
      </p:sp>
      <p:sp>
        <p:nvSpPr>
          <p:cNvPr id="24580" name="IFXSHAPE"/>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944961" eaLnBrk="0" hangingPunct="0">
              <a:spcBef>
                <a:spcPct val="30000"/>
              </a:spcBef>
              <a:defRPr sz="1300">
                <a:solidFill>
                  <a:schemeClr val="tx1"/>
                </a:solidFill>
                <a:latin typeface="Arial" charset="0"/>
              </a:defRPr>
            </a:lvl1pPr>
            <a:lvl2pPr marL="775863" indent="-298409" algn="l" defTabSz="944961" eaLnBrk="0" hangingPunct="0">
              <a:spcBef>
                <a:spcPct val="30000"/>
              </a:spcBef>
              <a:defRPr sz="1300">
                <a:solidFill>
                  <a:schemeClr val="tx1"/>
                </a:solidFill>
                <a:latin typeface="Arial" charset="0"/>
              </a:defRPr>
            </a:lvl2pPr>
            <a:lvl3pPr marL="1193635" indent="-238727" algn="l" defTabSz="944961" eaLnBrk="0" hangingPunct="0">
              <a:spcBef>
                <a:spcPct val="30000"/>
              </a:spcBef>
              <a:defRPr sz="1300">
                <a:solidFill>
                  <a:schemeClr val="tx1"/>
                </a:solidFill>
                <a:latin typeface="Arial" charset="0"/>
              </a:defRPr>
            </a:lvl3pPr>
            <a:lvl4pPr marL="1671089" indent="-238727" algn="l" defTabSz="944961" eaLnBrk="0" hangingPunct="0">
              <a:spcBef>
                <a:spcPct val="30000"/>
              </a:spcBef>
              <a:defRPr sz="1300">
                <a:solidFill>
                  <a:schemeClr val="tx1"/>
                </a:solidFill>
                <a:latin typeface="Arial" charset="0"/>
              </a:defRPr>
            </a:lvl4pPr>
            <a:lvl5pPr marL="2148543" indent="-238727" algn="l" defTabSz="944961" eaLnBrk="0" hangingPunct="0">
              <a:spcBef>
                <a:spcPct val="30000"/>
              </a:spcBef>
              <a:defRPr sz="1300">
                <a:solidFill>
                  <a:schemeClr val="tx1"/>
                </a:solidFill>
                <a:latin typeface="Arial" charset="0"/>
              </a:defRPr>
            </a:lvl5pPr>
            <a:lvl6pPr marL="2625997" indent="-238727" defTabSz="944961" eaLnBrk="0" fontAlgn="base" hangingPunct="0">
              <a:spcBef>
                <a:spcPct val="30000"/>
              </a:spcBef>
              <a:spcAft>
                <a:spcPct val="0"/>
              </a:spcAft>
              <a:defRPr sz="1300">
                <a:solidFill>
                  <a:schemeClr val="tx1"/>
                </a:solidFill>
                <a:latin typeface="Arial" charset="0"/>
              </a:defRPr>
            </a:lvl6pPr>
            <a:lvl7pPr marL="3103451" indent="-238727" defTabSz="944961" eaLnBrk="0" fontAlgn="base" hangingPunct="0">
              <a:spcBef>
                <a:spcPct val="30000"/>
              </a:spcBef>
              <a:spcAft>
                <a:spcPct val="0"/>
              </a:spcAft>
              <a:defRPr sz="1300">
                <a:solidFill>
                  <a:schemeClr val="tx1"/>
                </a:solidFill>
                <a:latin typeface="Arial" charset="0"/>
              </a:defRPr>
            </a:lvl7pPr>
            <a:lvl8pPr marL="3580905" indent="-238727" defTabSz="944961" eaLnBrk="0" fontAlgn="base" hangingPunct="0">
              <a:spcBef>
                <a:spcPct val="30000"/>
              </a:spcBef>
              <a:spcAft>
                <a:spcPct val="0"/>
              </a:spcAft>
              <a:defRPr sz="1300">
                <a:solidFill>
                  <a:schemeClr val="tx1"/>
                </a:solidFill>
                <a:latin typeface="Arial" charset="0"/>
              </a:defRPr>
            </a:lvl8pPr>
            <a:lvl9pPr marL="4058359" indent="-238727" defTabSz="944961" eaLnBrk="0" fontAlgn="base" hangingPunct="0">
              <a:spcBef>
                <a:spcPct val="30000"/>
              </a:spcBef>
              <a:spcAft>
                <a:spcPct val="0"/>
              </a:spcAft>
              <a:defRPr sz="1300">
                <a:solidFill>
                  <a:schemeClr val="tx1"/>
                </a:solidFill>
                <a:latin typeface="Arial" charset="0"/>
              </a:defRPr>
            </a:lvl9pPr>
          </a:lstStyle>
          <a:p>
            <a:pPr algn="r" eaLnBrk="1" hangingPunct="1">
              <a:spcBef>
                <a:spcPct val="0"/>
              </a:spcBef>
            </a:pPr>
            <a:fld id="{2A0FD0E6-B4C0-4B66-9B0C-433CED358B16}" type="slidenum">
              <a:rPr lang="de-DE" altLang="de-DE" smtClean="0"/>
              <a:pPr algn="r" eaLnBrk="1" hangingPunct="1">
                <a:spcBef>
                  <a:spcPct val="0"/>
                </a:spcBef>
              </a:pPr>
              <a:t>126</a:t>
            </a:fld>
            <a:endParaRPr lang="de-DE" altLang="de-DE"/>
          </a:p>
          <a:p>
            <a:pPr algn="r" eaLnBrk="1" hangingPunct="1">
              <a:spcBef>
                <a:spcPct val="0"/>
              </a:spcBef>
            </a:pPr>
            <a:endParaRPr lang="de-DE" altLang="de-DE"/>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128</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253951451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IFXSHAPE"/>
          <p:cNvSpPr>
            <a:spLocks noGrp="1" noRot="1" noChangeAspect="1" noChangeArrowheads="1" noTextEdit="1"/>
          </p:cNvSpPr>
          <p:nvPr>
            <p:ph type="sldImg"/>
          </p:nvPr>
        </p:nvSpPr>
        <p:spPr>
          <a:xfrm>
            <a:off x="488950" y="774700"/>
            <a:ext cx="6121400" cy="3827463"/>
          </a:xfrm>
          <a:ln cap="flat"/>
        </p:spPr>
      </p:sp>
      <p:sp>
        <p:nvSpPr>
          <p:cNvPr id="83971" name="IFXSHAPE"/>
          <p:cNvSpPr>
            <a:spLocks noGrp="1" noChangeArrowheads="1"/>
          </p:cNvSpPr>
          <p:nvPr>
            <p:ph type="body" idx="1"/>
          </p:nvPr>
        </p:nvSpPr>
        <p:spPr>
          <a:xfrm>
            <a:off x="946350" y="4861644"/>
            <a:ext cx="5206603" cy="4605173"/>
          </a:xfrm>
          <a:noFill/>
          <a:ln w="9525"/>
        </p:spPr>
        <p:txBody>
          <a:bodyPr lIns="95038" tIns="47519" rIns="95038" bIns="47519"/>
          <a:lstStyle/>
          <a:p>
            <a:pPr eaLnBrk="1" hangingPunct="1"/>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9889" name="IFXSHAPE"/>
          <p:cNvSpPr>
            <a:spLocks noGrp="1" noRot="1" noChangeAspect="1" noTextEdit="1"/>
          </p:cNvSpPr>
          <p:nvPr>
            <p:ph type="sldImg"/>
          </p:nvPr>
        </p:nvSpPr>
        <p:spPr>
          <a:xfrm>
            <a:off x="479425" y="973138"/>
            <a:ext cx="6137275" cy="3836987"/>
          </a:xfrm>
          <a:ln/>
        </p:spPr>
      </p:sp>
      <p:sp>
        <p:nvSpPr>
          <p:cNvPr id="3749890" name="IFXSHAPE"/>
          <p:cNvSpPr>
            <a:spLocks noGrp="1"/>
          </p:cNvSpPr>
          <p:nvPr>
            <p:ph type="body" idx="1"/>
          </p:nvPr>
        </p:nvSpPr>
        <p:spPr bwMode="auto">
          <a:xfrm>
            <a:off x="708921" y="4863256"/>
            <a:ext cx="5681461" cy="4605172"/>
          </a:xfrm>
          <a:prstGeom prst="rect">
            <a:avLst/>
          </a:prstGeom>
          <a:noFill/>
          <a:ln>
            <a:solidFill>
              <a:srgbClr val="000000"/>
            </a:solidFill>
            <a:miter lim="800000"/>
            <a:headEnd/>
            <a:tailEnd/>
          </a:ln>
        </p:spPr>
        <p:txBody>
          <a:bodyPr lIns="95476" tIns="47738" rIns="95476" bIns="47738"/>
          <a:lstStyle/>
          <a:p>
            <a:pPr eaLnBrk="1" hangingPunct="1"/>
            <a:r>
              <a:rPr lang="de-DE"/>
              <a:t>Application integration?</a:t>
            </a:r>
          </a:p>
          <a:p>
            <a:pPr eaLnBrk="1" hangingPunct="1"/>
            <a:r>
              <a:rPr lang="de-DE"/>
              <a:t>Voltage regulator?benefits?</a:t>
            </a:r>
          </a:p>
        </p:txBody>
      </p:sp>
      <p:sp>
        <p:nvSpPr>
          <p:cNvPr id="3749891" name="IFXSHAPE"/>
          <p:cNvSpPr txBox="1">
            <a:spLocks noGrp="1"/>
          </p:cNvSpPr>
          <p:nvPr/>
        </p:nvSpPr>
        <p:spPr bwMode="auto">
          <a:xfrm>
            <a:off x="4021141" y="9721673"/>
            <a:ext cx="3076476" cy="511327"/>
          </a:xfrm>
          <a:prstGeom prst="rect">
            <a:avLst/>
          </a:prstGeom>
          <a:noFill/>
          <a:ln w="9525">
            <a:noFill/>
            <a:miter lim="800000"/>
            <a:headEnd/>
            <a:tailEnd/>
          </a:ln>
        </p:spPr>
        <p:txBody>
          <a:bodyPr lIns="94520" tIns="47260" rIns="94520" bIns="47260"/>
          <a:lstStyle/>
          <a:p>
            <a:pPr defTabSz="914125">
              <a:spcBef>
                <a:spcPct val="50000"/>
              </a:spcBef>
            </a:pPr>
            <a:fld id="{2549D555-4209-41C6-A1CF-1E5158FCDAEF}" type="slidenum">
              <a:rPr lang="de-DE" sz="1600">
                <a:solidFill>
                  <a:srgbClr val="000000"/>
                </a:solidFill>
              </a:rPr>
              <a:pPr defTabSz="914125">
                <a:spcBef>
                  <a:spcPct val="50000"/>
                </a:spcBef>
              </a:pPr>
              <a:t>13</a:t>
            </a:fld>
            <a:endParaRPr lang="de-DE" sz="1600">
              <a:solidFill>
                <a:srgbClr val="000000"/>
              </a:solidFill>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IFXSHAPE"/>
          <p:cNvSpPr>
            <a:spLocks noGrp="1" noRot="1" noChangeAspect="1" noTextEdit="1"/>
          </p:cNvSpPr>
          <p:nvPr>
            <p:ph type="sldImg"/>
          </p:nvPr>
        </p:nvSpPr>
        <p:spPr>
          <a:xfrm>
            <a:off x="-165100" y="1012825"/>
            <a:ext cx="7429500" cy="4643438"/>
          </a:xfrm>
          <a:ln/>
        </p:spPr>
      </p:sp>
      <p:sp>
        <p:nvSpPr>
          <p:cNvPr id="211971" name="IFXSHAPE"/>
          <p:cNvSpPr>
            <a:spLocks noGrp="1"/>
          </p:cNvSpPr>
          <p:nvPr>
            <p:ph type="body" idx="1"/>
          </p:nvPr>
        </p:nvSpPr>
        <p:spPr>
          <a:noFill/>
          <a:ln w="9525"/>
        </p:spPr>
        <p:txBody>
          <a:bodyPr/>
          <a:lstStyle/>
          <a:p>
            <a:endParaRPr lang="de-DE"/>
          </a:p>
        </p:txBody>
      </p:sp>
      <p:sp>
        <p:nvSpPr>
          <p:cNvPr id="4" name="IFXSHAPE"/>
          <p:cNvSpPr>
            <a:spLocks noGrp="1"/>
          </p:cNvSpPr>
          <p:nvPr>
            <p:ph type="hdr" sz="quarter"/>
          </p:nvPr>
        </p:nvSpPr>
        <p:spPr>
          <a:xfrm>
            <a:off x="557075" y="248471"/>
            <a:ext cx="4422858" cy="239766"/>
          </a:xfrm>
          <a:prstGeom prst="rect">
            <a:avLst/>
          </a:prstGeom>
        </p:spPr>
        <p:txBody>
          <a:bodyPr lIns="93791" tIns="46895" rIns="93791" bIns="46895"/>
          <a:lstStyle/>
          <a:p>
            <a:r>
              <a:rPr lang="fr-FR" sz="1000">
                <a:solidFill>
                  <a:srgbClr val="00214A"/>
                </a:solidFill>
              </a:rPr>
              <a:t>AURIX™ TC2xx</a:t>
            </a:r>
            <a:br>
              <a:rPr lang="fr-FR" sz="1000">
                <a:solidFill>
                  <a:srgbClr val="00214A"/>
                </a:solidFill>
              </a:rPr>
            </a:br>
            <a:r>
              <a:rPr lang="fr-FR" sz="1000">
                <a:solidFill>
                  <a:srgbClr val="00214A"/>
                </a:solidFill>
              </a:rPr>
              <a:t>Device Overview</a:t>
            </a:r>
            <a:endParaRPr lang="en-US" sz="1000" dirty="0">
              <a:solidFill>
                <a:srgbClr val="00214A"/>
              </a:solidFill>
            </a:endParaRPr>
          </a:p>
        </p:txBody>
      </p:sp>
      <p:sp>
        <p:nvSpPr>
          <p:cNvPr id="5" name="IFXSHAPE"/>
          <p:cNvSpPr>
            <a:spLocks noGrp="1"/>
          </p:cNvSpPr>
          <p:nvPr>
            <p:ph type="dt" sz="quarter" idx="1"/>
          </p:nvPr>
        </p:nvSpPr>
        <p:spPr>
          <a:xfrm>
            <a:off x="557074" y="389327"/>
            <a:ext cx="4422858" cy="239766"/>
          </a:xfrm>
          <a:prstGeom prst="rect">
            <a:avLst/>
          </a:prstGeom>
        </p:spPr>
        <p:txBody>
          <a:bodyPr lIns="93791" tIns="46895" rIns="93791" bIns="46895"/>
          <a:lstStyle/>
          <a:p>
            <a:pPr algn="l"/>
            <a:r>
              <a:rPr lang="de-DE" sz="1000">
                <a:solidFill>
                  <a:srgbClr val="00214A"/>
                </a:solidFill>
              </a:rPr>
              <a:t>2019-03-26</a:t>
            </a:r>
          </a:p>
          <a:p>
            <a:pPr algn="l"/>
            <a:endParaRPr lang="en-US" sz="1000" dirty="0">
              <a:solidFill>
                <a:srgbClr val="00214A"/>
              </a:solidFill>
            </a:endParaRPr>
          </a:p>
        </p:txBody>
      </p:sp>
      <p:sp>
        <p:nvSpPr>
          <p:cNvPr id="6" name="IFXSHAPE"/>
          <p:cNvSpPr>
            <a:spLocks noGrp="1"/>
          </p:cNvSpPr>
          <p:nvPr>
            <p:ph type="ftr" sz="quarter" idx="4"/>
          </p:nvPr>
        </p:nvSpPr>
        <p:spPr>
          <a:xfrm>
            <a:off x="550200" y="9723588"/>
            <a:ext cx="5991988" cy="235385"/>
          </a:xfrm>
          <a:prstGeom prst="rect">
            <a:avLst/>
          </a:prstGeom>
        </p:spPr>
        <p:txBody>
          <a:bodyPr lIns="93791" tIns="46895" rIns="93791" bIns="46895"/>
          <a:lstStyle/>
          <a:p>
            <a:r>
              <a:rPr lang="en-US" sz="1000">
                <a:solidFill>
                  <a:srgbClr val="00214A"/>
                </a:solidFill>
              </a:rPr>
              <a:t>Copyright © Infineon Technologies AG 2019. All rights reserved.</a:t>
            </a:r>
          </a:p>
          <a:p>
            <a:r>
              <a:rPr lang="en-US" sz="1000" b="1">
                <a:solidFill>
                  <a:srgbClr val="E30034"/>
                </a:solidFill>
              </a:rPr>
              <a:t>confidential</a:t>
            </a:r>
            <a:endParaRPr lang="en-US" sz="1000" b="1" dirty="0">
              <a:solidFill>
                <a:srgbClr val="E30034"/>
              </a:solidFill>
            </a:endParaRPr>
          </a:p>
        </p:txBody>
      </p:sp>
      <p:sp>
        <p:nvSpPr>
          <p:cNvPr id="7" name="IFXSHAPE"/>
          <p:cNvSpPr>
            <a:spLocks noGrp="1"/>
          </p:cNvSpPr>
          <p:nvPr>
            <p:ph type="sldNum" sz="quarter" idx="5"/>
          </p:nvPr>
        </p:nvSpPr>
        <p:spPr>
          <a:xfrm>
            <a:off x="557074" y="507498"/>
            <a:ext cx="4422858" cy="239766"/>
          </a:xfrm>
          <a:prstGeom prst="rect">
            <a:avLst/>
          </a:prstGeom>
        </p:spPr>
        <p:txBody>
          <a:bodyPr lIns="93791" tIns="46895" rIns="93791" bIns="46895"/>
          <a:lstStyle/>
          <a:p>
            <a:pPr algn="l"/>
            <a:fld id="{4F1C43DE-003B-4C74-B211-28B71E1F2A0A}" type="slidenum">
              <a:rPr lang="en-US" sz="1000" smtClean="0">
                <a:solidFill>
                  <a:srgbClr val="00214A"/>
                </a:solidFill>
              </a:rPr>
              <a:pPr algn="l"/>
              <a:t>130</a:t>
            </a:fld>
            <a:endParaRPr lang="en-US" sz="1000">
              <a:solidFill>
                <a:srgbClr val="00214A"/>
              </a:solidFill>
            </a:endParaRPr>
          </a:p>
          <a:p>
            <a:pPr algn="l"/>
            <a:endParaRPr lang="en-US" sz="1000" dirty="0">
              <a:solidFill>
                <a:srgbClr val="00214A"/>
              </a:solidFill>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IFXSHAPE"/>
          <p:cNvSpPr>
            <a:spLocks noGrp="1" noRot="1" noChangeAspect="1" noTextEdit="1"/>
          </p:cNvSpPr>
          <p:nvPr>
            <p:ph type="sldImg"/>
          </p:nvPr>
        </p:nvSpPr>
        <p:spPr>
          <a:xfrm>
            <a:off x="-165100" y="1012825"/>
            <a:ext cx="7429500" cy="4643438"/>
          </a:xfrm>
          <a:ln/>
        </p:spPr>
      </p:sp>
      <p:sp>
        <p:nvSpPr>
          <p:cNvPr id="176131"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e-DE" dirty="0"/>
              <a:t>CMM L3 Prozess? Software </a:t>
            </a:r>
            <a:r>
              <a:rPr lang="de-DE" dirty="0" err="1"/>
              <a:t>Entwicklungs</a:t>
            </a:r>
            <a:r>
              <a:rPr lang="de-DE" baseline="0" dirty="0"/>
              <a:t> </a:t>
            </a:r>
            <a:r>
              <a:rPr lang="de-DE" baseline="0" dirty="0" err="1"/>
              <a:t>Quali</a:t>
            </a:r>
            <a:r>
              <a:rPr lang="de-DE" baseline="0" dirty="0"/>
              <a:t> Standard</a:t>
            </a:r>
          </a:p>
          <a:p>
            <a:endParaRPr lang="de-DE" dirty="0"/>
          </a:p>
          <a:p>
            <a:r>
              <a:rPr lang="de-DE" dirty="0"/>
              <a:t>Non</a:t>
            </a:r>
            <a:r>
              <a:rPr lang="de-DE" baseline="0" dirty="0"/>
              <a:t> </a:t>
            </a:r>
            <a:r>
              <a:rPr lang="de-DE" baseline="0" dirty="0" err="1"/>
              <a:t>Standardized</a:t>
            </a:r>
            <a:r>
              <a:rPr lang="de-DE" baseline="0" dirty="0"/>
              <a:t> Module - </a:t>
            </a:r>
          </a:p>
          <a:p>
            <a:r>
              <a:rPr lang="de-DE" baseline="0" dirty="0" err="1"/>
              <a:t>Autosar</a:t>
            </a:r>
            <a:r>
              <a:rPr lang="de-DE" baseline="0" dirty="0"/>
              <a:t> (</a:t>
            </a:r>
            <a:r>
              <a:rPr lang="de-DE" baseline="0" dirty="0" err="1"/>
              <a:t>BasicSoftWare</a:t>
            </a:r>
            <a:r>
              <a:rPr lang="de-DE" baseline="0" dirty="0"/>
              <a:t>) Suite?</a:t>
            </a:r>
          </a:p>
          <a:p>
            <a:endParaRPr lang="de-DE" baseline="0" dirty="0"/>
          </a:p>
          <a:p>
            <a:endParaRPr lang="de-DE" baseline="0" dirty="0"/>
          </a:p>
          <a:p>
            <a:r>
              <a:rPr lang="de-DE" baseline="0" dirty="0"/>
              <a:t>Wir bieten die blau vorgehobenen MCAL Treiber an</a:t>
            </a:r>
          </a:p>
          <a:p>
            <a:r>
              <a:rPr lang="de-DE" baseline="0" dirty="0"/>
              <a:t>Aufgeteilt in die einzelnen Module</a:t>
            </a:r>
          </a:p>
          <a:p>
            <a:r>
              <a:rPr lang="de-DE" baseline="0" dirty="0"/>
              <a:t>Für unsere </a:t>
            </a:r>
            <a:r>
              <a:rPr lang="de-DE" baseline="0" dirty="0" err="1"/>
              <a:t>Micros</a:t>
            </a:r>
            <a:r>
              <a:rPr lang="de-DE" baseline="0" dirty="0"/>
              <a:t> unterstützen wir </a:t>
            </a:r>
            <a:r>
              <a:rPr lang="de-DE" baseline="0" dirty="0" err="1"/>
              <a:t>Autosar</a:t>
            </a:r>
            <a:r>
              <a:rPr lang="de-DE" baseline="0" dirty="0"/>
              <a:t> V3.2 und V4.0 an</a:t>
            </a:r>
          </a:p>
          <a:p>
            <a:r>
              <a:rPr lang="de-DE" baseline="0" dirty="0"/>
              <a:t>Zusätzlich </a:t>
            </a:r>
            <a:r>
              <a:rPr lang="de-DE" baseline="0" dirty="0" err="1"/>
              <a:t>complex</a:t>
            </a:r>
            <a:r>
              <a:rPr lang="de-DE" baseline="0" dirty="0"/>
              <a:t> </a:t>
            </a:r>
            <a:r>
              <a:rPr lang="de-DE" baseline="0" dirty="0" err="1"/>
              <a:t>driver</a:t>
            </a:r>
            <a:r>
              <a:rPr lang="de-DE" baseline="0" dirty="0"/>
              <a:t> für nicht standardisierte Module</a:t>
            </a:r>
          </a:p>
          <a:p>
            <a:r>
              <a:rPr lang="de-DE" baseline="0" dirty="0" err="1"/>
              <a:t>Autosar</a:t>
            </a:r>
            <a:r>
              <a:rPr lang="de-DE" baseline="0" dirty="0"/>
              <a:t> Basic Software ist zu beziehen über unsere Partner -&gt; hier auch noch ETAS einfügen</a:t>
            </a:r>
          </a:p>
        </p:txBody>
      </p:sp>
      <p:sp>
        <p:nvSpPr>
          <p:cNvPr id="4" name="IFXSHAPE"/>
          <p:cNvSpPr>
            <a:spLocks noGrp="1"/>
          </p:cNvSpPr>
          <p:nvPr>
            <p:ph type="hdr" sz="quarter"/>
          </p:nvPr>
        </p:nvSpPr>
        <p:spPr/>
        <p:txBody>
          <a:bodyPr/>
          <a:lstStyle/>
          <a:p>
            <a:pPr>
              <a:defRPr/>
            </a:pPr>
            <a:r>
              <a:rPr lang="fr-FR">
                <a:solidFill>
                  <a:prstClr val="black"/>
                </a:solidFill>
              </a:rPr>
              <a:t>AURIX™ TC2xx</a:t>
            </a:r>
            <a:br>
              <a:rPr lang="fr-FR">
                <a:solidFill>
                  <a:prstClr val="black"/>
                </a:solidFill>
              </a:rPr>
            </a:br>
            <a:r>
              <a:rPr lang="fr-FR">
                <a:solidFill>
                  <a:prstClr val="black"/>
                </a:solidFill>
              </a:rPr>
              <a:t>Device Overview</a:t>
            </a:r>
            <a:endParaRPr lang="en-US">
              <a:solidFill>
                <a:prstClr val="black"/>
              </a:solidFill>
            </a:endParaRPr>
          </a:p>
        </p:txBody>
      </p:sp>
      <p:sp>
        <p:nvSpPr>
          <p:cNvPr id="176133"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800">
                <a:solidFill>
                  <a:srgbClr val="000000"/>
                </a:solidFill>
                <a:cs typeface="Arial" pitchFamily="34" charset="0"/>
              </a:rPr>
              <a:t>2019-03-26</a:t>
            </a:r>
          </a:p>
          <a:p>
            <a:pPr eaLnBrk="1" hangingPunct="1">
              <a:spcBef>
                <a:spcPct val="0"/>
              </a:spcBef>
            </a:pPr>
            <a:endParaRPr lang="en-US" altLang="de-DE" sz="800" b="1">
              <a:solidFill>
                <a:srgbClr val="B70D28"/>
              </a:solidFill>
              <a:cs typeface="Arial" pitchFamily="34" charset="0"/>
            </a:endParaRPr>
          </a:p>
        </p:txBody>
      </p:sp>
      <p:sp>
        <p:nvSpPr>
          <p:cNvPr id="176134"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pitchFamily="34" charset="0"/>
              </a:rPr>
              <a:t>Copyright © Infineon Technologies AG 2019. All rights reserved.</a:t>
            </a:r>
          </a:p>
          <a:p>
            <a:pPr eaLnBrk="1" hangingPunct="1">
              <a:spcBef>
                <a:spcPct val="0"/>
              </a:spcBef>
            </a:pPr>
            <a:r>
              <a:rPr lang="en-US" altLang="de-DE" sz="800" b="1">
                <a:solidFill>
                  <a:srgbClr val="E30034"/>
                </a:solidFill>
                <a:cs typeface="Arial" pitchFamily="34" charset="0"/>
              </a:rPr>
              <a:t>confidential</a:t>
            </a:r>
          </a:p>
        </p:txBody>
      </p:sp>
      <p:sp>
        <p:nvSpPr>
          <p:cNvPr id="176135"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rgbClr val="00214A"/>
                </a:solidFill>
                <a:latin typeface="Verdana" pitchFamily="34" charset="0"/>
                <a:ea typeface="Verdana" pitchFamily="34" charset="0"/>
                <a:cs typeface="Verdana" pitchFamily="34" charset="0"/>
              </a:defRPr>
            </a:lvl1pPr>
            <a:lvl2pPr marL="742950" indent="-285750" eaLnBrk="0" hangingPunct="0">
              <a:spcBef>
                <a:spcPct val="30000"/>
              </a:spcBef>
              <a:defRPr sz="1200">
                <a:solidFill>
                  <a:srgbClr val="00214A"/>
                </a:solidFill>
                <a:latin typeface="Verdana" pitchFamily="34" charset="0"/>
                <a:ea typeface="Verdana" pitchFamily="34" charset="0"/>
                <a:cs typeface="Verdana" pitchFamily="34" charset="0"/>
              </a:defRPr>
            </a:lvl2pPr>
            <a:lvl3pPr marL="1143000" indent="-228600" eaLnBrk="0" hangingPunct="0">
              <a:spcBef>
                <a:spcPct val="30000"/>
              </a:spcBef>
              <a:defRPr sz="1200">
                <a:solidFill>
                  <a:srgbClr val="00214A"/>
                </a:solidFill>
                <a:latin typeface="Verdana" pitchFamily="34" charset="0"/>
                <a:ea typeface="Verdana" pitchFamily="34" charset="0"/>
                <a:cs typeface="Verdana" pitchFamily="34" charset="0"/>
              </a:defRPr>
            </a:lvl3pPr>
            <a:lvl4pPr marL="1600200" indent="-228600" eaLnBrk="0" hangingPunct="0">
              <a:spcBef>
                <a:spcPct val="30000"/>
              </a:spcBef>
              <a:defRPr sz="1200">
                <a:solidFill>
                  <a:srgbClr val="00214A"/>
                </a:solidFill>
                <a:latin typeface="Verdana" pitchFamily="34" charset="0"/>
                <a:ea typeface="Verdana" pitchFamily="34" charset="0"/>
                <a:cs typeface="Verdana" pitchFamily="34" charset="0"/>
              </a:defRPr>
            </a:lvl4pPr>
            <a:lvl5pPr marL="2057400" indent="-228600" eaLnBrk="0" hangingPunct="0">
              <a:spcBef>
                <a:spcPct val="30000"/>
              </a:spcBef>
              <a:defRPr sz="1200">
                <a:solidFill>
                  <a:srgbClr val="00214A"/>
                </a:solidFill>
                <a:latin typeface="Verdana" pitchFamily="34" charset="0"/>
                <a:ea typeface="Verdana" pitchFamily="34" charset="0"/>
                <a:cs typeface="Verdana" pitchFamily="34" charset="0"/>
              </a:defRPr>
            </a:lvl5pPr>
            <a:lvl6pPr marL="25146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6pPr>
            <a:lvl7pPr marL="29718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7pPr>
            <a:lvl8pPr marL="34290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8pPr>
            <a:lvl9pPr marL="3886200" indent="-228600" eaLnBrk="0" fontAlgn="base" hangingPunct="0">
              <a:spcBef>
                <a:spcPct val="30000"/>
              </a:spcBef>
              <a:spcAft>
                <a:spcPct val="0"/>
              </a:spcAft>
              <a:defRPr sz="1200">
                <a:solidFill>
                  <a:srgbClr val="00214A"/>
                </a:solidFill>
                <a:latin typeface="Verdana" pitchFamily="34" charset="0"/>
                <a:ea typeface="Verdana" pitchFamily="34" charset="0"/>
                <a:cs typeface="Verdana" pitchFamily="34" charset="0"/>
              </a:defRPr>
            </a:lvl9pPr>
          </a:lstStyle>
          <a:p>
            <a:pPr eaLnBrk="1" hangingPunct="1">
              <a:spcBef>
                <a:spcPct val="0"/>
              </a:spcBef>
            </a:pPr>
            <a:fld id="{22D50972-EA43-41FC-88EF-ADF3831CB541}" type="slidenum">
              <a:rPr lang="en-US" altLang="de-DE" sz="800" smtClean="0">
                <a:solidFill>
                  <a:srgbClr val="000000"/>
                </a:solidFill>
                <a:cs typeface="Arial" pitchFamily="34" charset="0"/>
              </a:rPr>
              <a:pPr eaLnBrk="1" hangingPunct="1">
                <a:spcBef>
                  <a:spcPct val="0"/>
                </a:spcBef>
              </a:pPr>
              <a:t>131</a:t>
            </a:fld>
            <a:endParaRPr lang="en-US" altLang="de-DE" sz="800">
              <a:solidFill>
                <a:srgbClr val="000000"/>
              </a:solidFill>
              <a:cs typeface="Arial" pitchFamily="34" charset="0"/>
            </a:endParaRPr>
          </a:p>
          <a:p>
            <a:pPr eaLnBrk="1" hangingPunct="1">
              <a:spcBef>
                <a:spcPct val="0"/>
              </a:spcBef>
            </a:pPr>
            <a:endParaRPr lang="en-US" altLang="de-DE" sz="800">
              <a:solidFill>
                <a:srgbClr val="000000"/>
              </a:solidFill>
              <a:cs typeface="Arial"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868F73EC-2703-4711-B019-FA5CDE1A699E}" type="slidenum">
              <a:rPr lang="en-US" smtClean="0">
                <a:solidFill>
                  <a:prstClr val="black"/>
                </a:solidFill>
              </a:rPr>
              <a:pPr/>
              <a:t>132</a:t>
            </a:fld>
            <a:endParaRPr lang="en-US">
              <a:solidFill>
                <a:prstClr val="black"/>
              </a:solidFill>
            </a:endParaRPr>
          </a:p>
          <a:p>
            <a:endParaRPr lang="en-US">
              <a:solidFill>
                <a:prstClr val="black"/>
              </a:solidFill>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C9F3B4C3-8973-4CEF-9CBB-925BB57EEC09}" type="slidenum">
              <a:rPr lang="en-US" smtClean="0">
                <a:solidFill>
                  <a:prstClr val="black"/>
                </a:solidFill>
              </a:rPr>
              <a:pPr/>
              <a:t>133</a:t>
            </a:fld>
            <a:endParaRPr lang="en-US">
              <a:solidFill>
                <a:prstClr val="black"/>
              </a:solidFill>
            </a:endParaRPr>
          </a:p>
          <a:p>
            <a:endParaRPr lang="en-US">
              <a:solidFill>
                <a:prstClr val="black"/>
              </a:solidFill>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IFXSHAPE"/>
          <p:cNvSpPr>
            <a:spLocks noGrp="1" noRot="1" noChangeAspect="1" noChangeArrowheads="1" noTextEdit="1"/>
          </p:cNvSpPr>
          <p:nvPr>
            <p:ph type="sldImg"/>
          </p:nvPr>
        </p:nvSpPr>
        <p:spPr>
          <a:xfrm>
            <a:off x="-333375" y="992188"/>
            <a:ext cx="7772400" cy="4857750"/>
          </a:xfrm>
          <a:ln/>
        </p:spPr>
      </p:sp>
      <p:sp>
        <p:nvSpPr>
          <p:cNvPr id="83971" name="IFXSHAPE"/>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135</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122897391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136</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20395834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137</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20395834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138</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20395834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139</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6215777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Header Placeholder 3"/>
          <p:cNvSpPr>
            <a:spLocks noGrp="1"/>
          </p:cNvSpPr>
          <p:nvPr>
            <p:ph type="hdr" sz="quarter"/>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Footer Placeholder 4"/>
          <p:cNvSpPr>
            <a:spLocks noGrp="1"/>
          </p:cNvSpPr>
          <p:nvPr>
            <p:ph type="ftr" sz="quarter" idx="4"/>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Date Placeholder 5"/>
          <p:cNvSpPr>
            <a:spLocks noGrp="1"/>
          </p:cNvSpPr>
          <p:nvPr>
            <p:ph type="dt" idx="1"/>
          </p:nvPr>
        </p:nvSpPr>
        <p:spPr/>
        <p:txBody>
          <a:bodyPr/>
          <a:lstStyle/>
          <a:p>
            <a:r>
              <a:rPr lang="en-US"/>
              <a:t>2019-03-26</a:t>
            </a:r>
          </a:p>
          <a:p>
            <a:endParaRPr lang="en-US"/>
          </a:p>
        </p:txBody>
      </p:sp>
      <p:sp>
        <p:nvSpPr>
          <p:cNvPr id="7" name="Slide Number Placeholder 6"/>
          <p:cNvSpPr>
            <a:spLocks noGrp="1"/>
          </p:cNvSpPr>
          <p:nvPr>
            <p:ph type="sldNum" sz="quarter" idx="5"/>
          </p:nvPr>
        </p:nvSpPr>
        <p:spPr/>
        <p:txBody>
          <a:bodyPr/>
          <a:lstStyle/>
          <a:p>
            <a:fld id="{CA528887-CB86-4983-88CF-8CFF76E06920}" type="slidenum">
              <a:rPr lang="en-US" smtClean="0"/>
              <a:t>14</a:t>
            </a:fld>
            <a:endParaRPr lang="en-US"/>
          </a:p>
          <a:p>
            <a:endParaRPr lang="en-US"/>
          </a:p>
        </p:txBody>
      </p:sp>
    </p:spTree>
    <p:extLst>
      <p:ext uri="{BB962C8B-B14F-4D97-AF65-F5344CB8AC3E}">
        <p14:creationId xmlns:p14="http://schemas.microsoft.com/office/powerpoint/2010/main" val="223432243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en-US">
                <a:solidFill>
                  <a:srgbClr val="00214A"/>
                </a:solidFill>
              </a:rPr>
              <a:t>AURIX™ TC2xx</a:t>
            </a:r>
            <a:br>
              <a:rPr lang="en-US">
                <a:solidFill>
                  <a:srgbClr val="00214A"/>
                </a:solidFill>
              </a:rPr>
            </a:br>
            <a:r>
              <a:rPr lang="en-US">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B5B7858F-4F2D-4D07-B76C-1B5D7FBD6418}" type="slidenum">
              <a:rPr lang="en-US" smtClean="0">
                <a:solidFill>
                  <a:prstClr val="black"/>
                </a:solidFill>
              </a:rPr>
              <a:pPr/>
              <a:t>140</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62301319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en-US">
                <a:solidFill>
                  <a:srgbClr val="00214A"/>
                </a:solidFill>
              </a:rPr>
              <a:t>AURIX™ TC2xx</a:t>
            </a:r>
            <a:br>
              <a:rPr lang="en-US">
                <a:solidFill>
                  <a:srgbClr val="00214A"/>
                </a:solidFill>
              </a:rPr>
            </a:br>
            <a:r>
              <a:rPr lang="en-US">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1A5E1CB4-6977-43BF-ACA9-CC28B9D6A559}" type="slidenum">
              <a:rPr lang="en-US" smtClean="0"/>
              <a:pPr/>
              <a:t>141</a:t>
            </a:fld>
            <a:endParaRPr lang="en-US"/>
          </a:p>
          <a:p>
            <a:endParaRPr lang="en-US"/>
          </a:p>
        </p:txBody>
      </p:sp>
    </p:spTree>
    <p:extLst>
      <p:ext uri="{BB962C8B-B14F-4D97-AF65-F5344CB8AC3E}">
        <p14:creationId xmlns:p14="http://schemas.microsoft.com/office/powerpoint/2010/main" val="152263171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en-US">
                <a:solidFill>
                  <a:srgbClr val="00214A"/>
                </a:solidFill>
              </a:rPr>
              <a:t>AURIX™ TC2xx</a:t>
            </a:r>
            <a:br>
              <a:rPr lang="en-US">
                <a:solidFill>
                  <a:srgbClr val="00214A"/>
                </a:solidFill>
              </a:rPr>
            </a:br>
            <a:r>
              <a:rPr lang="en-US">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BA61B6D3-86A6-472C-A4B9-FB23A56ABC82}" type="slidenum">
              <a:rPr lang="en-US" smtClean="0">
                <a:solidFill>
                  <a:prstClr val="black"/>
                </a:solidFill>
              </a:rPr>
              <a:pPr/>
              <a:t>142</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309518805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pPr>
              <a:defRPr/>
            </a:pPr>
            <a:r>
              <a:rPr lang="en-US">
                <a:solidFill>
                  <a:prstClr val="black"/>
                </a:solidFill>
              </a:rPr>
              <a:t>AURIX™ TC2xx</a:t>
            </a:r>
            <a:br>
              <a:rPr lang="en-US">
                <a:solidFill>
                  <a:prstClr val="black"/>
                </a:solidFill>
              </a:rPr>
            </a:br>
            <a:r>
              <a:rPr lang="en-US">
                <a:solidFill>
                  <a:prstClr val="black"/>
                </a:solidFill>
              </a:rPr>
              <a:t>Device Overview</a:t>
            </a:r>
          </a:p>
        </p:txBody>
      </p:sp>
      <p:sp>
        <p:nvSpPr>
          <p:cNvPr id="5" name="IFXSHAPE"/>
          <p:cNvSpPr>
            <a:spLocks noGrp="1"/>
          </p:cNvSpPr>
          <p:nvPr>
            <p:ph type="dt" sz="quarter" idx="11"/>
          </p:nvPr>
        </p:nvSpPr>
        <p:spPr/>
        <p:txBody>
          <a:bodyPr/>
          <a:lstStyle/>
          <a:p>
            <a:pPr>
              <a:defRPr/>
            </a:pPr>
            <a:r>
              <a:rPr lang="de-DE">
                <a:solidFill>
                  <a:prstClr val="black"/>
                </a:solidFill>
              </a:rPr>
              <a:t>2019-03-26</a:t>
            </a:r>
          </a:p>
          <a:p>
            <a:pPr>
              <a:defRPr/>
            </a:pPr>
            <a:endParaRPr lang="en-US" b="1">
              <a:solidFill>
                <a:prstClr val="black"/>
              </a:solidFill>
            </a:endParaRPr>
          </a:p>
        </p:txBody>
      </p:sp>
      <p:sp>
        <p:nvSpPr>
          <p:cNvPr id="6" name="IFXSHAPE"/>
          <p:cNvSpPr>
            <a:spLocks noGrp="1"/>
          </p:cNvSpPr>
          <p:nvPr>
            <p:ph type="ftr" sz="quarter" idx="12"/>
          </p:nvPr>
        </p:nvSpPr>
        <p:spPr>
          <a:xfrm>
            <a:off x="0" y="9720675"/>
            <a:ext cx="3077137" cy="512303"/>
          </a:xfrm>
          <a:prstGeom prst="rect">
            <a:avLst/>
          </a:prstGeom>
        </p:spPr>
        <p:txBody>
          <a:bodyPr/>
          <a:lstStyle/>
          <a:p>
            <a:pPr>
              <a:defRPr/>
            </a:pPr>
            <a:r>
              <a:rPr lang="en-US">
                <a:solidFill>
                  <a:prstClr val="black"/>
                </a:solidFill>
              </a:rPr>
              <a:t>Copyright © Infineon Technologies AG 2019. All rights reserved.</a:t>
            </a:r>
          </a:p>
          <a:p>
            <a:pPr>
              <a:defRPr/>
            </a:pPr>
            <a:r>
              <a:rPr lang="en-US" b="1">
                <a:solidFill>
                  <a:srgbClr val="E30034"/>
                </a:solidFill>
              </a:rPr>
              <a:t>confidential</a:t>
            </a:r>
          </a:p>
        </p:txBody>
      </p:sp>
      <p:sp>
        <p:nvSpPr>
          <p:cNvPr id="7" name="IFXSHAPE"/>
          <p:cNvSpPr>
            <a:spLocks noGrp="1"/>
          </p:cNvSpPr>
          <p:nvPr>
            <p:ph type="sldNum" sz="quarter" idx="13"/>
          </p:nvPr>
        </p:nvSpPr>
        <p:spPr>
          <a:xfrm>
            <a:off x="4020506" y="9720675"/>
            <a:ext cx="3077137" cy="512303"/>
          </a:xfrm>
          <a:prstGeom prst="rect">
            <a:avLst/>
          </a:prstGeom>
        </p:spPr>
        <p:txBody>
          <a:bodyPr/>
          <a:lstStyle/>
          <a:p>
            <a:pPr>
              <a:defRPr/>
            </a:pPr>
            <a:fld id="{0FEDEF0F-893E-4B3B-9C74-EC48681AC9C5}" type="slidenum">
              <a:rPr lang="en-US" smtClean="0">
                <a:solidFill>
                  <a:prstClr val="black"/>
                </a:solidFill>
              </a:rPr>
              <a:pPr>
                <a:defRPr/>
              </a:pPr>
              <a:t>143</a:t>
            </a:fld>
            <a:endParaRPr lang="en-US">
              <a:solidFill>
                <a:prstClr val="black"/>
              </a:solidFill>
            </a:endParaRPr>
          </a:p>
          <a:p>
            <a:pPr>
              <a:defRPr/>
            </a:pPr>
            <a:endParaRPr lang="en-US">
              <a:solidFill>
                <a:prstClr val="black"/>
              </a:solidFill>
            </a:endParaRPr>
          </a:p>
        </p:txBody>
      </p:sp>
    </p:spTree>
    <p:extLst>
      <p:ext uri="{BB962C8B-B14F-4D97-AF65-F5344CB8AC3E}">
        <p14:creationId xmlns:p14="http://schemas.microsoft.com/office/powerpoint/2010/main" val="407569721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en-US">
                <a:solidFill>
                  <a:srgbClr val="00214A"/>
                </a:solidFill>
              </a:rPr>
              <a:t>AURIX™ TC2xx</a:t>
            </a:r>
            <a:br>
              <a:rPr lang="en-US">
                <a:solidFill>
                  <a:srgbClr val="00214A"/>
                </a:solidFill>
              </a:rPr>
            </a:br>
            <a:r>
              <a:rPr lang="en-US">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46B8C936-4FCD-41CC-9D0E-CB8BCDABA01E}" type="slidenum">
              <a:rPr lang="en-US" smtClean="0">
                <a:solidFill>
                  <a:prstClr val="black"/>
                </a:solidFill>
              </a:rPr>
              <a:pPr/>
              <a:t>144</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183794393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b="1" dirty="0"/>
          </a:p>
        </p:txBody>
      </p:sp>
      <p:sp>
        <p:nvSpPr>
          <p:cNvPr id="7" name="IFXSHAPE"/>
          <p:cNvSpPr>
            <a:spLocks noGrp="1"/>
          </p:cNvSpPr>
          <p:nvPr>
            <p:ph type="sldNum" sz="quarter" idx="13"/>
          </p:nvPr>
        </p:nvSpPr>
        <p:spPr/>
        <p:txBody>
          <a:bodyPr/>
          <a:lstStyle/>
          <a:p>
            <a:fld id="{532C3CF4-2071-46E4-A116-612664D6A6C5}" type="slidenum">
              <a:rPr lang="en-US" smtClean="0"/>
              <a:t>145</a:t>
            </a:fld>
            <a:endParaRPr lang="en-US"/>
          </a:p>
          <a:p>
            <a:endParaRPr lang="en-US"/>
          </a:p>
        </p:txBody>
      </p:sp>
    </p:spTree>
    <p:extLst>
      <p:ext uri="{BB962C8B-B14F-4D97-AF65-F5344CB8AC3E}">
        <p14:creationId xmlns:p14="http://schemas.microsoft.com/office/powerpoint/2010/main" val="39217835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IFXSHAPE"/>
          <p:cNvSpPr>
            <a:spLocks noGrp="1" noRot="1" noChangeAspect="1" noTextEdit="1"/>
          </p:cNvSpPr>
          <p:nvPr>
            <p:ph type="sldImg"/>
          </p:nvPr>
        </p:nvSpPr>
        <p:spPr>
          <a:xfrm>
            <a:off x="-333375" y="992188"/>
            <a:ext cx="7772400" cy="4857750"/>
          </a:xfrm>
          <a:ln/>
        </p:spPr>
      </p:sp>
      <p:sp>
        <p:nvSpPr>
          <p:cNvPr id="30723"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
        <p:nvSpPr>
          <p:cNvPr id="30724" name="IFXSHAPE"/>
          <p:cNvSpPr>
            <a:spLocks noGrp="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5675" eaLnBrk="0" hangingPunct="0">
              <a:defRPr sz="2400">
                <a:solidFill>
                  <a:schemeClr val="tx1"/>
                </a:solidFill>
                <a:latin typeface="Arial" pitchFamily="34" charset="0"/>
                <a:ea typeface="Verdana" pitchFamily="34" charset="0"/>
                <a:cs typeface="Verdana" pitchFamily="34" charset="0"/>
              </a:defRPr>
            </a:lvl1pPr>
            <a:lvl2pPr marL="742950" indent="-285750" defTabSz="955675" eaLnBrk="0" hangingPunct="0">
              <a:defRPr sz="2400">
                <a:solidFill>
                  <a:schemeClr val="tx1"/>
                </a:solidFill>
                <a:latin typeface="Arial" pitchFamily="34" charset="0"/>
                <a:ea typeface="Verdana" pitchFamily="34" charset="0"/>
                <a:cs typeface="Verdana" pitchFamily="34" charset="0"/>
              </a:defRPr>
            </a:lvl2pPr>
            <a:lvl3pPr marL="1143000" indent="-228600" defTabSz="955675" eaLnBrk="0" hangingPunct="0">
              <a:defRPr sz="2400">
                <a:solidFill>
                  <a:schemeClr val="tx1"/>
                </a:solidFill>
                <a:latin typeface="Arial" pitchFamily="34" charset="0"/>
                <a:ea typeface="Verdana" pitchFamily="34" charset="0"/>
                <a:cs typeface="Verdana" pitchFamily="34" charset="0"/>
              </a:defRPr>
            </a:lvl3pPr>
            <a:lvl4pPr marL="1600200" indent="-228600" defTabSz="955675" eaLnBrk="0" hangingPunct="0">
              <a:defRPr sz="2400">
                <a:solidFill>
                  <a:schemeClr val="tx1"/>
                </a:solidFill>
                <a:latin typeface="Arial" pitchFamily="34" charset="0"/>
                <a:ea typeface="Verdana" pitchFamily="34" charset="0"/>
                <a:cs typeface="Verdana" pitchFamily="34" charset="0"/>
              </a:defRPr>
            </a:lvl4pPr>
            <a:lvl5pPr marL="2057400" indent="-228600" defTabSz="955675" eaLnBrk="0" hangingPunct="0">
              <a:defRPr sz="2400">
                <a:solidFill>
                  <a:schemeClr val="tx1"/>
                </a:solidFill>
                <a:latin typeface="Arial" pitchFamily="34" charset="0"/>
                <a:ea typeface="Verdana" pitchFamily="34" charset="0"/>
                <a:cs typeface="Verdana" pitchFamily="34" charset="0"/>
              </a:defRPr>
            </a:lvl5pPr>
            <a:lvl6pPr marL="2514600" indent="-228600" defTabSz="955675"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defTabSz="955675"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defTabSz="955675"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defTabSz="955675"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r>
              <a:rPr lang="en-US" altLang="de-DE" sz="1100">
                <a:solidFill>
                  <a:srgbClr val="00214A"/>
                </a:solidFill>
                <a:latin typeface="Verdana" pitchFamily="34" charset="0"/>
              </a:rPr>
              <a:t>AURIX™ TC2xx</a:t>
            </a:r>
            <a:br>
              <a:rPr lang="en-US" altLang="de-DE" sz="1100">
                <a:solidFill>
                  <a:srgbClr val="00214A"/>
                </a:solidFill>
                <a:latin typeface="Verdana" pitchFamily="34" charset="0"/>
              </a:rPr>
            </a:br>
            <a:r>
              <a:rPr lang="en-US" altLang="de-DE" sz="1100">
                <a:solidFill>
                  <a:srgbClr val="00214A"/>
                </a:solidFill>
                <a:latin typeface="Verdana" pitchFamily="34" charset="0"/>
              </a:rPr>
              <a:t>Device Overview</a:t>
            </a:r>
          </a:p>
        </p:txBody>
      </p:sp>
      <p:sp>
        <p:nvSpPr>
          <p:cNvPr id="30725"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r>
              <a:rPr lang="de-DE" altLang="de-DE" sz="1100">
                <a:solidFill>
                  <a:srgbClr val="00214A"/>
                </a:solidFill>
                <a:latin typeface="Verdana" pitchFamily="34" charset="0"/>
              </a:rPr>
              <a:t>2019-03-26</a:t>
            </a:r>
          </a:p>
          <a:p>
            <a:pPr eaLnBrk="1" hangingPunct="1"/>
            <a:endParaRPr lang="en-US" altLang="de-DE" sz="1100" b="1">
              <a:solidFill>
                <a:srgbClr val="B70D28"/>
              </a:solidFill>
              <a:latin typeface="Verdana" pitchFamily="34" charset="0"/>
            </a:endParaRPr>
          </a:p>
        </p:txBody>
      </p:sp>
      <p:sp>
        <p:nvSpPr>
          <p:cNvPr id="30726"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r>
              <a:rPr lang="en-US" altLang="de-DE" sz="1100">
                <a:solidFill>
                  <a:srgbClr val="00214A"/>
                </a:solidFill>
                <a:latin typeface="Verdana" pitchFamily="34" charset="0"/>
              </a:rPr>
              <a:t>Copyright © Infineon Technologies AG 2019. All rights reserved.</a:t>
            </a:r>
          </a:p>
          <a:p>
            <a:pPr eaLnBrk="1" hangingPunct="1"/>
            <a:r>
              <a:rPr lang="en-US" altLang="de-DE" sz="1100" b="1">
                <a:solidFill>
                  <a:srgbClr val="E30034"/>
                </a:solidFill>
                <a:latin typeface="Verdana" pitchFamily="34" charset="0"/>
              </a:rPr>
              <a:t>confidential</a:t>
            </a:r>
          </a:p>
        </p:txBody>
      </p:sp>
      <p:sp>
        <p:nvSpPr>
          <p:cNvPr id="30727"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algn="l" eaLnBrk="1" hangingPunct="1"/>
            <a:fld id="{FB35B651-A474-4141-879C-3958A7FDFCC3}" type="slidenum">
              <a:rPr lang="en-US" altLang="de-DE" sz="1100" smtClean="0">
                <a:solidFill>
                  <a:srgbClr val="00214A"/>
                </a:solidFill>
                <a:latin typeface="Verdana" pitchFamily="34" charset="0"/>
              </a:rPr>
              <a:pPr algn="l" eaLnBrk="1" hangingPunct="1"/>
              <a:t>15</a:t>
            </a:fld>
            <a:endParaRPr lang="en-US" altLang="de-DE" sz="1100">
              <a:solidFill>
                <a:srgbClr val="00214A"/>
              </a:solidFill>
              <a:latin typeface="Verdana" pitchFamily="34" charset="0"/>
            </a:endParaRPr>
          </a:p>
          <a:p>
            <a:pPr algn="l" eaLnBrk="1" hangingPunct="1"/>
            <a:endParaRPr lang="en-US" altLang="de-DE" sz="1100">
              <a:solidFill>
                <a:srgbClr val="00214A"/>
              </a:solidFill>
              <a:latin typeface="Verdana"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en-US">
                <a:solidFill>
                  <a:srgbClr val="00214A"/>
                </a:solidFill>
              </a:rPr>
              <a:t>AURIX™ TC2xx</a:t>
            </a:r>
            <a:br>
              <a:rPr lang="en-US">
                <a:solidFill>
                  <a:srgbClr val="00214A"/>
                </a:solidFill>
              </a:rPr>
            </a:br>
            <a:r>
              <a:rPr lang="en-US">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b="1">
              <a:solidFill>
                <a:prstClr val="black"/>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16</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33175196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IFXSHAPE"/>
          <p:cNvSpPr>
            <a:spLocks noGrp="1" noChangeArrowheads="1"/>
          </p:cNvSpPr>
          <p:nvPr>
            <p:ph type="sldNum" sz="quarter" idx="5"/>
          </p:nvPr>
        </p:nvSpPr>
        <p:spPr>
          <a:noFill/>
        </p:spPr>
        <p:txBody>
          <a:bodyPr/>
          <a:lstStyle/>
          <a:p>
            <a:fld id="{3A286DCA-04D7-4416-ADB9-07CBFD2C5BA1}" type="slidenum">
              <a:rPr lang="de-DE" smtClean="0">
                <a:solidFill>
                  <a:prstClr val="black"/>
                </a:solidFill>
              </a:rPr>
              <a:t>18</a:t>
            </a:fld>
            <a:endParaRPr lang="de-DE">
              <a:solidFill>
                <a:prstClr val="black"/>
              </a:solidFill>
            </a:endParaRPr>
          </a:p>
          <a:p>
            <a:endParaRPr lang="de-DE">
              <a:solidFill>
                <a:prstClr val="black"/>
              </a:solidFill>
            </a:endParaRPr>
          </a:p>
        </p:txBody>
      </p:sp>
      <p:sp>
        <p:nvSpPr>
          <p:cNvPr id="115715" name="IFXSHAPE"/>
          <p:cNvSpPr>
            <a:spLocks noGrp="1" noRot="1" noChangeAspect="1" noChangeArrowheads="1" noTextEdit="1"/>
          </p:cNvSpPr>
          <p:nvPr>
            <p:ph type="sldImg"/>
          </p:nvPr>
        </p:nvSpPr>
        <p:spPr>
          <a:xfrm>
            <a:off x="-165100" y="1012825"/>
            <a:ext cx="7429500" cy="4643438"/>
          </a:xfrm>
          <a:ln/>
        </p:spPr>
      </p:sp>
      <p:sp>
        <p:nvSpPr>
          <p:cNvPr id="115716" name="IFXSHAPE"/>
          <p:cNvSpPr>
            <a:spLocks noGrp="1" noChangeArrowheads="1"/>
          </p:cNvSpPr>
          <p:nvPr>
            <p:ph type="body" idx="1"/>
          </p:nvPr>
        </p:nvSpPr>
        <p:spPr>
          <a:noFill/>
          <a:ln/>
        </p:spPr>
        <p:txBody>
          <a:bodyPr/>
          <a:lstStyle/>
          <a:p>
            <a:pPr marL="185662" indent="-185662"/>
            <a:r>
              <a:rPr lang="en-US" sz="1500" b="1" dirty="0"/>
              <a:t>Temp. Range</a:t>
            </a:r>
          </a:p>
          <a:p>
            <a:pPr algn="l"/>
            <a:r>
              <a:rPr lang="en-US" sz="1500" b="1" dirty="0"/>
              <a:t>B   </a:t>
            </a:r>
            <a:r>
              <a:rPr lang="en-US" sz="1500" dirty="0"/>
              <a:t> </a:t>
            </a:r>
            <a:r>
              <a:rPr lang="en-US" dirty="0"/>
              <a:t>0°C -   +70 °C</a:t>
            </a:r>
          </a:p>
          <a:p>
            <a:pPr algn="l"/>
            <a:r>
              <a:rPr lang="en-US" sz="1500" b="1" dirty="0"/>
              <a:t>K</a:t>
            </a:r>
            <a:r>
              <a:rPr lang="en-US" sz="1500" dirty="0"/>
              <a:t> </a:t>
            </a:r>
            <a:r>
              <a:rPr lang="en-US" dirty="0"/>
              <a:t>-40°C - +125 °C</a:t>
            </a:r>
          </a:p>
          <a:p>
            <a:pPr algn="l"/>
            <a:r>
              <a:rPr lang="en-US" sz="1500" b="1" dirty="0"/>
              <a:t>L </a:t>
            </a:r>
            <a:r>
              <a:rPr lang="en-US" dirty="0"/>
              <a:t>-40°C -  &gt;+125°C</a:t>
            </a:r>
          </a:p>
          <a:p>
            <a:pPr eaLnBrk="1" hangingPunct="1"/>
            <a:endParaRPr lang="en-US"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IFXSHAPE"/>
          <p:cNvSpPr>
            <a:spLocks noGrp="1" noRot="1" noChangeAspect="1" noTextEdit="1"/>
          </p:cNvSpPr>
          <p:nvPr>
            <p:ph type="sldImg"/>
          </p:nvPr>
        </p:nvSpPr>
        <p:spPr>
          <a:xfrm>
            <a:off x="-333375" y="992188"/>
            <a:ext cx="7770813" cy="4857750"/>
          </a:xfrm>
          <a:ln/>
        </p:spPr>
      </p:sp>
      <p:sp>
        <p:nvSpPr>
          <p:cNvPr id="295939"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
        <p:nvSpPr>
          <p:cNvPr id="74756" name="IFXSHAPE"/>
          <p:cNvSpPr>
            <a:spLocks noGrp="1"/>
          </p:cNvSpPr>
          <p:nvPr>
            <p:ph type="hdr" sz="quarter"/>
          </p:nvPr>
        </p:nvSpPr>
        <p:spPr/>
        <p:txBody>
          <a:bodyPr/>
          <a:lstStyle/>
          <a:p>
            <a:pPr defTabSz="955126">
              <a:defRPr/>
            </a:pPr>
            <a:r>
              <a:rPr lang="fr-FR">
                <a:solidFill>
                  <a:srgbClr val="000000"/>
                </a:solidFill>
              </a:rPr>
              <a:t>AURIX™ TC2xx</a:t>
            </a:r>
            <a:br>
              <a:rPr lang="fr-FR">
                <a:solidFill>
                  <a:srgbClr val="000000"/>
                </a:solidFill>
              </a:rPr>
            </a:br>
            <a:r>
              <a:rPr lang="fr-FR">
                <a:solidFill>
                  <a:srgbClr val="000000"/>
                </a:solidFill>
              </a:rPr>
              <a:t>Device Overview</a:t>
            </a:r>
            <a:endParaRPr lang="en-US" dirty="0">
              <a:solidFill>
                <a:srgbClr val="000000"/>
              </a:solidFill>
            </a:endParaRPr>
          </a:p>
        </p:txBody>
      </p:sp>
      <p:sp>
        <p:nvSpPr>
          <p:cNvPr id="295941"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600">
                <a:solidFill>
                  <a:srgbClr val="000000"/>
                </a:solidFill>
                <a:cs typeface="Arial" pitchFamily="34" charset="0"/>
              </a:rPr>
              <a:t>2019-03-26</a:t>
            </a:r>
          </a:p>
          <a:p>
            <a:pPr eaLnBrk="1" hangingPunct="1">
              <a:spcBef>
                <a:spcPct val="0"/>
              </a:spcBef>
            </a:pPr>
            <a:endParaRPr lang="en-US" altLang="de-DE" sz="600">
              <a:solidFill>
                <a:srgbClr val="B70D28"/>
              </a:solidFill>
              <a:cs typeface="Arial" pitchFamily="34" charset="0"/>
            </a:endParaRPr>
          </a:p>
        </p:txBody>
      </p:sp>
      <p:sp>
        <p:nvSpPr>
          <p:cNvPr id="295942" name="IFXSHAPE"/>
          <p:cNvSpPr>
            <a:spLocks noGrp="1"/>
          </p:cNvSpPr>
          <p:nvPr>
            <p:ph type="ftr" sz="quarter" idx="4"/>
          </p:nvPr>
        </p:nvSpPr>
        <p:spPr bwMode="auto">
          <a:xfrm>
            <a:off x="3"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600">
                <a:solidFill>
                  <a:srgbClr val="000000"/>
                </a:solidFill>
                <a:cs typeface="Arial" pitchFamily="34" charset="0"/>
              </a:rPr>
              <a:t>Copyright © Infineon Technologies AG 2019. All rights reserved.</a:t>
            </a:r>
          </a:p>
          <a:p>
            <a:pPr eaLnBrk="1" hangingPunct="1">
              <a:spcBef>
                <a:spcPct val="0"/>
              </a:spcBef>
            </a:pPr>
            <a:r>
              <a:rPr lang="en-US" altLang="de-DE" sz="600" b="1">
                <a:solidFill>
                  <a:srgbClr val="E30034"/>
                </a:solidFill>
                <a:cs typeface="Arial" pitchFamily="34" charset="0"/>
              </a:rPr>
              <a:t>confidential</a:t>
            </a:r>
          </a:p>
        </p:txBody>
      </p:sp>
      <p:sp>
        <p:nvSpPr>
          <p:cNvPr id="295943" name="IFXSHAPE"/>
          <p:cNvSpPr>
            <a:spLocks noGrp="1"/>
          </p:cNvSpPr>
          <p:nvPr>
            <p:ph type="sldNum" sz="quarter" idx="5"/>
          </p:nvPr>
        </p:nvSpPr>
        <p:spPr bwMode="auto">
          <a:xfrm>
            <a:off x="4021140"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C364E432-DD96-4ABB-8B78-7576A10CF6E4}" type="slidenum">
              <a:rPr lang="en-US" altLang="de-DE" sz="600">
                <a:solidFill>
                  <a:srgbClr val="000000"/>
                </a:solidFill>
                <a:cs typeface="Arial" pitchFamily="34" charset="0"/>
              </a:rPr>
              <a:pPr eaLnBrk="1" hangingPunct="1">
                <a:spcBef>
                  <a:spcPct val="0"/>
                </a:spcBef>
              </a:pPr>
              <a:t>19</a:t>
            </a:fld>
            <a:endParaRPr lang="en-US" altLang="de-DE" sz="600">
              <a:solidFill>
                <a:srgbClr val="000000"/>
              </a:solidFill>
              <a:cs typeface="Arial" pitchFamily="34" charset="0"/>
            </a:endParaRPr>
          </a:p>
          <a:p>
            <a:pPr eaLnBrk="1" hangingPunct="1">
              <a:spcBef>
                <a:spcPct val="0"/>
              </a:spcBef>
            </a:pPr>
            <a:endParaRPr lang="en-US" altLang="de-DE" sz="600">
              <a:solidFill>
                <a:srgbClr val="000000"/>
              </a:solidFill>
              <a:cs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IFXSHAPE"/>
          <p:cNvSpPr>
            <a:spLocks noGrp="1" noRot="1" noChangeAspect="1" noTextEdit="1"/>
          </p:cNvSpPr>
          <p:nvPr>
            <p:ph type="sldImg"/>
          </p:nvPr>
        </p:nvSpPr>
        <p:spPr>
          <a:xfrm>
            <a:off x="-333375" y="992188"/>
            <a:ext cx="7770813" cy="4857750"/>
          </a:xfrm>
          <a:ln/>
        </p:spPr>
      </p:sp>
      <p:sp>
        <p:nvSpPr>
          <p:cNvPr id="295939"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
        <p:nvSpPr>
          <p:cNvPr id="74756" name="IFXSHAPE"/>
          <p:cNvSpPr>
            <a:spLocks noGrp="1"/>
          </p:cNvSpPr>
          <p:nvPr>
            <p:ph type="hdr" sz="quarter"/>
          </p:nvPr>
        </p:nvSpPr>
        <p:spPr/>
        <p:txBody>
          <a:bodyPr/>
          <a:lstStyle/>
          <a:p>
            <a:pPr defTabSz="955126">
              <a:defRPr/>
            </a:pPr>
            <a:r>
              <a:rPr lang="fr-FR">
                <a:solidFill>
                  <a:srgbClr val="000000"/>
                </a:solidFill>
              </a:rPr>
              <a:t>AURIX™ TC2xx</a:t>
            </a:r>
            <a:br>
              <a:rPr lang="fr-FR">
                <a:solidFill>
                  <a:srgbClr val="000000"/>
                </a:solidFill>
              </a:rPr>
            </a:br>
            <a:r>
              <a:rPr lang="fr-FR">
                <a:solidFill>
                  <a:srgbClr val="000000"/>
                </a:solidFill>
              </a:rPr>
              <a:t>Device Overview</a:t>
            </a:r>
            <a:endParaRPr lang="en-US" dirty="0">
              <a:solidFill>
                <a:srgbClr val="000000"/>
              </a:solidFill>
            </a:endParaRPr>
          </a:p>
        </p:txBody>
      </p:sp>
      <p:sp>
        <p:nvSpPr>
          <p:cNvPr id="295941"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600">
                <a:solidFill>
                  <a:srgbClr val="000000"/>
                </a:solidFill>
                <a:cs typeface="Arial" pitchFamily="34" charset="0"/>
              </a:rPr>
              <a:t>2019-03-26</a:t>
            </a:r>
          </a:p>
          <a:p>
            <a:pPr eaLnBrk="1" hangingPunct="1">
              <a:spcBef>
                <a:spcPct val="0"/>
              </a:spcBef>
            </a:pPr>
            <a:endParaRPr lang="en-US" altLang="de-DE" sz="600">
              <a:solidFill>
                <a:srgbClr val="B70D28"/>
              </a:solidFill>
              <a:cs typeface="Arial" pitchFamily="34" charset="0"/>
            </a:endParaRPr>
          </a:p>
        </p:txBody>
      </p:sp>
      <p:sp>
        <p:nvSpPr>
          <p:cNvPr id="295942" name="IFXSHAPE"/>
          <p:cNvSpPr>
            <a:spLocks noGrp="1"/>
          </p:cNvSpPr>
          <p:nvPr>
            <p:ph type="ftr" sz="quarter" idx="4"/>
          </p:nvPr>
        </p:nvSpPr>
        <p:spPr bwMode="auto">
          <a:xfrm>
            <a:off x="3"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600">
                <a:solidFill>
                  <a:srgbClr val="000000"/>
                </a:solidFill>
                <a:cs typeface="Arial" pitchFamily="34" charset="0"/>
              </a:rPr>
              <a:t>Copyright © Infineon Technologies AG 2019. All rights reserved.</a:t>
            </a:r>
          </a:p>
          <a:p>
            <a:pPr eaLnBrk="1" hangingPunct="1">
              <a:spcBef>
                <a:spcPct val="0"/>
              </a:spcBef>
            </a:pPr>
            <a:r>
              <a:rPr lang="en-US" altLang="de-DE" sz="600" b="1">
                <a:solidFill>
                  <a:srgbClr val="E30034"/>
                </a:solidFill>
                <a:cs typeface="Arial" pitchFamily="34" charset="0"/>
              </a:rPr>
              <a:t>confidential</a:t>
            </a:r>
          </a:p>
        </p:txBody>
      </p:sp>
      <p:sp>
        <p:nvSpPr>
          <p:cNvPr id="295943" name="IFXSHAPE"/>
          <p:cNvSpPr>
            <a:spLocks noGrp="1"/>
          </p:cNvSpPr>
          <p:nvPr>
            <p:ph type="sldNum" sz="quarter" idx="5"/>
          </p:nvPr>
        </p:nvSpPr>
        <p:spPr bwMode="auto">
          <a:xfrm>
            <a:off x="4021140"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C364E432-DD96-4ABB-8B78-7576A10CF6E4}" type="slidenum">
              <a:rPr lang="en-US" altLang="de-DE" sz="600">
                <a:solidFill>
                  <a:srgbClr val="000000"/>
                </a:solidFill>
                <a:cs typeface="Arial" pitchFamily="34" charset="0"/>
              </a:rPr>
              <a:pPr eaLnBrk="1" hangingPunct="1">
                <a:spcBef>
                  <a:spcPct val="0"/>
                </a:spcBef>
              </a:pPr>
              <a:t>20</a:t>
            </a:fld>
            <a:endParaRPr lang="en-US" altLang="de-DE" sz="600">
              <a:solidFill>
                <a:srgbClr val="000000"/>
              </a:solidFill>
              <a:cs typeface="Arial" pitchFamily="34" charset="0"/>
            </a:endParaRPr>
          </a:p>
          <a:p>
            <a:pPr eaLnBrk="1" hangingPunct="1">
              <a:spcBef>
                <a:spcPct val="0"/>
              </a:spcBef>
            </a:pPr>
            <a:endParaRPr lang="en-US" altLang="de-DE" sz="600">
              <a:solidFill>
                <a:srgbClr val="000000"/>
              </a:solidFill>
              <a:cs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IFXSHAPE"/>
          <p:cNvSpPr>
            <a:spLocks noGrp="1" noChangeArrowheads="1"/>
          </p:cNvSpPr>
          <p:nvPr>
            <p:ph type="sldNum" sz="quarter" idx="4294967295"/>
          </p:nvPr>
        </p:nvSpPr>
        <p:spPr bwMode="auto">
          <a:xfrm>
            <a:off x="4022726" y="9720263"/>
            <a:ext cx="3074988" cy="512762"/>
          </a:xfrm>
          <a:prstGeom prst="rect">
            <a:avLst/>
          </a:prstGeom>
          <a:noFill/>
          <a:ln>
            <a:miter lim="800000"/>
            <a:headEnd/>
            <a:tailEnd/>
          </a:ln>
        </p:spPr>
        <p:txBody>
          <a:bodyPr lIns="92930" tIns="46465" rIns="92930" bIns="46465"/>
          <a:lstStyle/>
          <a:p>
            <a:fld id="{762F015C-FEE0-4230-8321-ADB5CF85EAD2}" type="slidenum">
              <a:rPr lang="de-DE" smtClean="0">
                <a:solidFill>
                  <a:srgbClr val="000000"/>
                </a:solidFill>
              </a:rPr>
              <a:t>21</a:t>
            </a:fld>
            <a:endParaRPr lang="de-DE">
              <a:solidFill>
                <a:srgbClr val="000000"/>
              </a:solidFill>
            </a:endParaRPr>
          </a:p>
          <a:p>
            <a:endParaRPr lang="de-DE">
              <a:solidFill>
                <a:srgbClr val="000000"/>
              </a:solidFill>
            </a:endParaRPr>
          </a:p>
        </p:txBody>
      </p:sp>
      <p:sp>
        <p:nvSpPr>
          <p:cNvPr id="111619" name="IFXSHAPE"/>
          <p:cNvSpPr>
            <a:spLocks noGrp="1" noRot="1" noChangeAspect="1" noChangeArrowheads="1" noTextEdit="1"/>
          </p:cNvSpPr>
          <p:nvPr>
            <p:ph type="sldImg"/>
          </p:nvPr>
        </p:nvSpPr>
        <p:spPr>
          <a:xfrm>
            <a:off x="-165100" y="1012825"/>
            <a:ext cx="7429500" cy="4643438"/>
          </a:xfrm>
          <a:ln/>
        </p:spPr>
      </p:sp>
      <p:sp>
        <p:nvSpPr>
          <p:cNvPr id="111620" name="IFXSHAPE"/>
          <p:cNvSpPr>
            <a:spLocks noGrp="1" noChangeArrowheads="1"/>
          </p:cNvSpPr>
          <p:nvPr>
            <p:ph type="body" idx="1"/>
          </p:nvPr>
        </p:nvSpPr>
        <p:spPr>
          <a:noFill/>
          <a:ln/>
        </p:spPr>
        <p:txBody>
          <a:bodyPr/>
          <a:lstStyle/>
          <a:p>
            <a:pPr eaLnBrk="1" hangingPunct="1"/>
            <a:r>
              <a:rPr lang="en-US" dirty="0"/>
              <a:t>Update 11/13: 4x series devices</a:t>
            </a:r>
            <a:endParaRPr lang="de-DE" dirty="0">
              <a:cs typeface="Arial" pitchFamily="34" charset="0"/>
            </a:endParaRPr>
          </a:p>
        </p:txBody>
      </p:sp>
    </p:spTree>
    <p:extLst>
      <p:ext uri="{BB962C8B-B14F-4D97-AF65-F5344CB8AC3E}">
        <p14:creationId xmlns:p14="http://schemas.microsoft.com/office/powerpoint/2010/main" val="16756620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Header Placeholder 3"/>
          <p:cNvSpPr>
            <a:spLocks noGrp="1"/>
          </p:cNvSpPr>
          <p:nvPr>
            <p:ph type="hdr" sz="quarter"/>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Footer Placeholder 4"/>
          <p:cNvSpPr>
            <a:spLocks noGrp="1"/>
          </p:cNvSpPr>
          <p:nvPr>
            <p:ph type="ftr" sz="quarter" idx="4"/>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Date Placeholder 5"/>
          <p:cNvSpPr>
            <a:spLocks noGrp="1"/>
          </p:cNvSpPr>
          <p:nvPr>
            <p:ph type="dt" idx="1"/>
          </p:nvPr>
        </p:nvSpPr>
        <p:spPr/>
        <p:txBody>
          <a:bodyPr/>
          <a:lstStyle/>
          <a:p>
            <a:r>
              <a:rPr lang="en-US"/>
              <a:t>2019-03-26</a:t>
            </a:r>
          </a:p>
          <a:p>
            <a:endParaRPr lang="en-US"/>
          </a:p>
        </p:txBody>
      </p:sp>
      <p:sp>
        <p:nvSpPr>
          <p:cNvPr id="7" name="Slide Number Placeholder 6"/>
          <p:cNvSpPr>
            <a:spLocks noGrp="1"/>
          </p:cNvSpPr>
          <p:nvPr>
            <p:ph type="sldNum" sz="quarter" idx="5"/>
          </p:nvPr>
        </p:nvSpPr>
        <p:spPr/>
        <p:txBody>
          <a:bodyPr/>
          <a:lstStyle/>
          <a:p>
            <a:fld id="{CA528887-CB86-4983-88CF-8CFF76E06920}" type="slidenum">
              <a:rPr lang="en-US" smtClean="0"/>
              <a:t>3</a:t>
            </a:fld>
            <a:endParaRPr lang="en-US"/>
          </a:p>
          <a:p>
            <a:endParaRPr lang="en-US"/>
          </a:p>
        </p:txBody>
      </p:sp>
    </p:spTree>
    <p:extLst>
      <p:ext uri="{BB962C8B-B14F-4D97-AF65-F5344CB8AC3E}">
        <p14:creationId xmlns:p14="http://schemas.microsoft.com/office/powerpoint/2010/main" val="32053317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IFXSHAPE"/>
          <p:cNvSpPr>
            <a:spLocks noGrp="1" noChangeArrowheads="1"/>
          </p:cNvSpPr>
          <p:nvPr>
            <p:ph type="hdr" sz="quarter"/>
          </p:nvPr>
        </p:nvSpPr>
        <p:spPr>
          <a:ln/>
        </p:spPr>
        <p:txBody>
          <a:bodyPr/>
          <a:lstStyle/>
          <a:p>
            <a:r>
              <a:rPr lang="fr-FR">
                <a:solidFill>
                  <a:srgbClr val="1F497D"/>
                </a:solidFill>
              </a:rPr>
              <a:t>AURIX™ TC2xx</a:t>
            </a:r>
            <a:br>
              <a:rPr lang="fr-FR">
                <a:solidFill>
                  <a:srgbClr val="1F497D"/>
                </a:solidFill>
              </a:rPr>
            </a:br>
            <a:r>
              <a:rPr lang="fr-FR">
                <a:solidFill>
                  <a:srgbClr val="1F497D"/>
                </a:solidFill>
              </a:rPr>
              <a:t>Device Overview</a:t>
            </a:r>
            <a:endParaRPr lang="en-US">
              <a:solidFill>
                <a:srgbClr val="1F497D"/>
              </a:solidFill>
            </a:endParaRPr>
          </a:p>
        </p:txBody>
      </p:sp>
      <p:sp>
        <p:nvSpPr>
          <p:cNvPr id="5" name="IFXSHAPE"/>
          <p:cNvSpPr>
            <a:spLocks noGrp="1" noChangeArrowheads="1"/>
          </p:cNvSpPr>
          <p:nvPr>
            <p:ph type="dt" sz="quarter" idx="1"/>
          </p:nvPr>
        </p:nvSpPr>
        <p:spPr>
          <a:ln/>
        </p:spPr>
        <p:txBody>
          <a:bodyPr/>
          <a:lstStyle/>
          <a:p>
            <a:r>
              <a:rPr lang="en-US">
                <a:solidFill>
                  <a:srgbClr val="1F497D"/>
                </a:solidFill>
              </a:rPr>
              <a:t>2019-03-26</a:t>
            </a:r>
          </a:p>
          <a:p>
            <a:endParaRPr lang="en-US" dirty="0">
              <a:solidFill>
                <a:srgbClr val="1F497D"/>
              </a:solidFill>
            </a:endParaRPr>
          </a:p>
        </p:txBody>
      </p:sp>
      <p:sp>
        <p:nvSpPr>
          <p:cNvPr id="664578" name="IFXSHAPE"/>
          <p:cNvSpPr>
            <a:spLocks noGrp="1" noRot="1" noChangeAspect="1" noChangeArrowheads="1" noTextEdit="1"/>
          </p:cNvSpPr>
          <p:nvPr>
            <p:ph type="sldImg"/>
          </p:nvPr>
        </p:nvSpPr>
        <p:spPr>
          <a:xfrm>
            <a:off x="-165100" y="1012825"/>
            <a:ext cx="7429500" cy="4643438"/>
          </a:xfrm>
          <a:ln/>
        </p:spPr>
      </p:sp>
      <p:sp>
        <p:nvSpPr>
          <p:cNvPr id="664579" name="IFXSHAPE"/>
          <p:cNvSpPr>
            <a:spLocks noGrp="1" noChangeArrowheads="1"/>
          </p:cNvSpPr>
          <p:nvPr>
            <p:ph type="body" idx="1"/>
          </p:nvPr>
        </p:nvSpPr>
        <p:spPr/>
        <p:txBody>
          <a:bodyPr/>
          <a:lstStyle/>
          <a:p>
            <a:endParaRPr lang="de-DE" dirty="0"/>
          </a:p>
        </p:txBody>
      </p:sp>
    </p:spTree>
    <p:extLst>
      <p:ext uri="{BB962C8B-B14F-4D97-AF65-F5344CB8AC3E}">
        <p14:creationId xmlns:p14="http://schemas.microsoft.com/office/powerpoint/2010/main" val="11903342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IFXSHAPE"/>
          <p:cNvSpPr>
            <a:spLocks noGrp="1" noRot="1" noChangeAspect="1" noTextEdit="1"/>
          </p:cNvSpPr>
          <p:nvPr>
            <p:ph type="sldImg"/>
          </p:nvPr>
        </p:nvSpPr>
        <p:spPr>
          <a:xfrm>
            <a:off x="-333375" y="992188"/>
            <a:ext cx="7770813" cy="4857750"/>
          </a:xfrm>
          <a:ln/>
        </p:spPr>
      </p:sp>
      <p:sp>
        <p:nvSpPr>
          <p:cNvPr id="295939"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
        <p:nvSpPr>
          <p:cNvPr id="74756" name="IFXSHAPE"/>
          <p:cNvSpPr>
            <a:spLocks noGrp="1"/>
          </p:cNvSpPr>
          <p:nvPr>
            <p:ph type="hdr" sz="quarter"/>
          </p:nvPr>
        </p:nvSpPr>
        <p:spPr/>
        <p:txBody>
          <a:bodyPr/>
          <a:lstStyle/>
          <a:p>
            <a:pPr defTabSz="955126">
              <a:defRPr/>
            </a:pPr>
            <a:r>
              <a:rPr lang="fr-FR">
                <a:solidFill>
                  <a:srgbClr val="000000"/>
                </a:solidFill>
              </a:rPr>
              <a:t>AURIX™ TC2xx</a:t>
            </a:r>
            <a:br>
              <a:rPr lang="fr-FR">
                <a:solidFill>
                  <a:srgbClr val="000000"/>
                </a:solidFill>
              </a:rPr>
            </a:br>
            <a:r>
              <a:rPr lang="fr-FR">
                <a:solidFill>
                  <a:srgbClr val="000000"/>
                </a:solidFill>
              </a:rPr>
              <a:t>Device Overview</a:t>
            </a:r>
            <a:endParaRPr lang="en-US" dirty="0">
              <a:solidFill>
                <a:srgbClr val="000000"/>
              </a:solidFill>
            </a:endParaRPr>
          </a:p>
        </p:txBody>
      </p:sp>
      <p:sp>
        <p:nvSpPr>
          <p:cNvPr id="295941"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600">
                <a:solidFill>
                  <a:srgbClr val="000000"/>
                </a:solidFill>
                <a:cs typeface="Arial" pitchFamily="34" charset="0"/>
              </a:rPr>
              <a:t>2019-03-26</a:t>
            </a:r>
          </a:p>
          <a:p>
            <a:pPr eaLnBrk="1" hangingPunct="1">
              <a:spcBef>
                <a:spcPct val="0"/>
              </a:spcBef>
            </a:pPr>
            <a:endParaRPr lang="en-US" altLang="de-DE" sz="600">
              <a:solidFill>
                <a:srgbClr val="B70D28"/>
              </a:solidFill>
              <a:cs typeface="Arial" pitchFamily="34" charset="0"/>
            </a:endParaRPr>
          </a:p>
        </p:txBody>
      </p:sp>
      <p:sp>
        <p:nvSpPr>
          <p:cNvPr id="295942" name="IFXSHAPE"/>
          <p:cNvSpPr>
            <a:spLocks noGrp="1"/>
          </p:cNvSpPr>
          <p:nvPr>
            <p:ph type="ftr" sz="quarter" idx="4"/>
          </p:nvPr>
        </p:nvSpPr>
        <p:spPr bwMode="auto">
          <a:xfrm>
            <a:off x="3"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600">
                <a:solidFill>
                  <a:srgbClr val="000000"/>
                </a:solidFill>
                <a:cs typeface="Arial" pitchFamily="34" charset="0"/>
              </a:rPr>
              <a:t>Copyright © Infineon Technologies AG 2019. All rights reserved.</a:t>
            </a:r>
          </a:p>
          <a:p>
            <a:pPr eaLnBrk="1" hangingPunct="1">
              <a:spcBef>
                <a:spcPct val="0"/>
              </a:spcBef>
            </a:pPr>
            <a:r>
              <a:rPr lang="en-US" altLang="de-DE" sz="600" b="1">
                <a:solidFill>
                  <a:srgbClr val="E30034"/>
                </a:solidFill>
                <a:cs typeface="Arial" pitchFamily="34" charset="0"/>
              </a:rPr>
              <a:t>confidential</a:t>
            </a:r>
          </a:p>
        </p:txBody>
      </p:sp>
      <p:sp>
        <p:nvSpPr>
          <p:cNvPr id="295943" name="IFXSHAPE"/>
          <p:cNvSpPr>
            <a:spLocks noGrp="1"/>
          </p:cNvSpPr>
          <p:nvPr>
            <p:ph type="sldNum" sz="quarter" idx="5"/>
          </p:nvPr>
        </p:nvSpPr>
        <p:spPr bwMode="auto">
          <a:xfrm>
            <a:off x="4021140"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C364E432-DD96-4ABB-8B78-7576A10CF6E4}" type="slidenum">
              <a:rPr lang="en-US" altLang="de-DE" sz="600">
                <a:solidFill>
                  <a:srgbClr val="000000"/>
                </a:solidFill>
                <a:cs typeface="Arial" pitchFamily="34" charset="0"/>
              </a:rPr>
              <a:pPr eaLnBrk="1" hangingPunct="1">
                <a:spcBef>
                  <a:spcPct val="0"/>
                </a:spcBef>
              </a:pPr>
              <a:t>23</a:t>
            </a:fld>
            <a:endParaRPr lang="en-US" altLang="de-DE" sz="600">
              <a:solidFill>
                <a:srgbClr val="000000"/>
              </a:solidFill>
              <a:cs typeface="Arial" pitchFamily="34" charset="0"/>
            </a:endParaRPr>
          </a:p>
          <a:p>
            <a:pPr eaLnBrk="1" hangingPunct="1">
              <a:spcBef>
                <a:spcPct val="0"/>
              </a:spcBef>
            </a:pPr>
            <a:endParaRPr lang="en-US" altLang="de-DE" sz="600">
              <a:solidFill>
                <a:srgbClr val="000000"/>
              </a:solidFill>
              <a:cs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IFXSHAPE"/>
          <p:cNvSpPr>
            <a:spLocks noGrp="1" noRot="1" noChangeAspect="1" noTextEdit="1"/>
          </p:cNvSpPr>
          <p:nvPr>
            <p:ph type="sldImg"/>
          </p:nvPr>
        </p:nvSpPr>
        <p:spPr>
          <a:xfrm>
            <a:off x="-333375" y="992188"/>
            <a:ext cx="7770813" cy="4857750"/>
          </a:xfrm>
          <a:ln/>
        </p:spPr>
      </p:sp>
      <p:sp>
        <p:nvSpPr>
          <p:cNvPr id="295939"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
        <p:nvSpPr>
          <p:cNvPr id="74756" name="IFXSHAPE"/>
          <p:cNvSpPr>
            <a:spLocks noGrp="1"/>
          </p:cNvSpPr>
          <p:nvPr>
            <p:ph type="hdr" sz="quarter"/>
          </p:nvPr>
        </p:nvSpPr>
        <p:spPr/>
        <p:txBody>
          <a:bodyPr/>
          <a:lstStyle/>
          <a:p>
            <a:pPr defTabSz="955126">
              <a:defRPr/>
            </a:pPr>
            <a:r>
              <a:rPr lang="fr-FR">
                <a:solidFill>
                  <a:srgbClr val="000000"/>
                </a:solidFill>
              </a:rPr>
              <a:t>AURIX™ TC2xx</a:t>
            </a:r>
            <a:br>
              <a:rPr lang="fr-FR">
                <a:solidFill>
                  <a:srgbClr val="000000"/>
                </a:solidFill>
              </a:rPr>
            </a:br>
            <a:r>
              <a:rPr lang="fr-FR">
                <a:solidFill>
                  <a:srgbClr val="000000"/>
                </a:solidFill>
              </a:rPr>
              <a:t>Device Overview</a:t>
            </a:r>
            <a:endParaRPr lang="en-US" dirty="0">
              <a:solidFill>
                <a:srgbClr val="000000"/>
              </a:solidFill>
            </a:endParaRPr>
          </a:p>
        </p:txBody>
      </p:sp>
      <p:sp>
        <p:nvSpPr>
          <p:cNvPr id="295941"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600">
                <a:solidFill>
                  <a:srgbClr val="000000"/>
                </a:solidFill>
                <a:cs typeface="Arial" pitchFamily="34" charset="0"/>
              </a:rPr>
              <a:t>2019-03-26</a:t>
            </a:r>
          </a:p>
          <a:p>
            <a:pPr eaLnBrk="1" hangingPunct="1">
              <a:spcBef>
                <a:spcPct val="0"/>
              </a:spcBef>
            </a:pPr>
            <a:endParaRPr lang="en-US" altLang="de-DE" sz="600">
              <a:solidFill>
                <a:srgbClr val="B70D28"/>
              </a:solidFill>
              <a:cs typeface="Arial" pitchFamily="34" charset="0"/>
            </a:endParaRPr>
          </a:p>
        </p:txBody>
      </p:sp>
      <p:sp>
        <p:nvSpPr>
          <p:cNvPr id="295942" name="IFXSHAPE"/>
          <p:cNvSpPr>
            <a:spLocks noGrp="1"/>
          </p:cNvSpPr>
          <p:nvPr>
            <p:ph type="ftr" sz="quarter" idx="4"/>
          </p:nvPr>
        </p:nvSpPr>
        <p:spPr bwMode="auto">
          <a:xfrm>
            <a:off x="3"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600">
                <a:solidFill>
                  <a:srgbClr val="000000"/>
                </a:solidFill>
                <a:cs typeface="Arial" pitchFamily="34" charset="0"/>
              </a:rPr>
              <a:t>Copyright © Infineon Technologies AG 2019. All rights reserved.</a:t>
            </a:r>
          </a:p>
          <a:p>
            <a:pPr eaLnBrk="1" hangingPunct="1">
              <a:spcBef>
                <a:spcPct val="0"/>
              </a:spcBef>
            </a:pPr>
            <a:r>
              <a:rPr lang="en-US" altLang="de-DE" sz="600" b="1">
                <a:solidFill>
                  <a:srgbClr val="E30034"/>
                </a:solidFill>
                <a:cs typeface="Arial" pitchFamily="34" charset="0"/>
              </a:rPr>
              <a:t>confidential</a:t>
            </a:r>
          </a:p>
        </p:txBody>
      </p:sp>
      <p:sp>
        <p:nvSpPr>
          <p:cNvPr id="295943" name="IFXSHAPE"/>
          <p:cNvSpPr>
            <a:spLocks noGrp="1"/>
          </p:cNvSpPr>
          <p:nvPr>
            <p:ph type="sldNum" sz="quarter" idx="5"/>
          </p:nvPr>
        </p:nvSpPr>
        <p:spPr bwMode="auto">
          <a:xfrm>
            <a:off x="4021140"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C364E432-DD96-4ABB-8B78-7576A10CF6E4}" type="slidenum">
              <a:rPr lang="en-US" altLang="de-DE" sz="600">
                <a:solidFill>
                  <a:srgbClr val="000000"/>
                </a:solidFill>
                <a:cs typeface="Arial" pitchFamily="34" charset="0"/>
              </a:rPr>
              <a:pPr eaLnBrk="1" hangingPunct="1">
                <a:spcBef>
                  <a:spcPct val="0"/>
                </a:spcBef>
              </a:pPr>
              <a:t>24</a:t>
            </a:fld>
            <a:endParaRPr lang="en-US" altLang="de-DE" sz="600">
              <a:solidFill>
                <a:srgbClr val="000000"/>
              </a:solidFill>
              <a:cs typeface="Arial" pitchFamily="34" charset="0"/>
            </a:endParaRPr>
          </a:p>
          <a:p>
            <a:pPr eaLnBrk="1" hangingPunct="1">
              <a:spcBef>
                <a:spcPct val="0"/>
              </a:spcBef>
            </a:pPr>
            <a:endParaRPr lang="en-US" altLang="de-DE" sz="600">
              <a:solidFill>
                <a:srgbClr val="000000"/>
              </a:solidFill>
              <a:cs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333375" y="992188"/>
            <a:ext cx="7772400" cy="4857750"/>
          </a:xfrm>
        </p:spPr>
      </p:sp>
      <p:sp>
        <p:nvSpPr>
          <p:cNvPr id="3" name="IFXSHAPE"/>
          <p:cNvSpPr>
            <a:spLocks noGrp="1"/>
          </p:cNvSpPr>
          <p:nvPr>
            <p:ph type="body" idx="1"/>
          </p:nvPr>
        </p:nvSpPr>
        <p:spPr/>
        <p:txBody>
          <a:bodyPr>
            <a:normAutofit/>
          </a:bodyPr>
          <a:lstStyle/>
          <a:p>
            <a:endParaRPr lang="en-US"/>
          </a:p>
        </p:txBody>
      </p:sp>
      <p:sp>
        <p:nvSpPr>
          <p:cNvPr id="4" name="IFXSHAPE"/>
          <p:cNvSpPr>
            <a:spLocks noGrp="1"/>
          </p:cNvSpPr>
          <p:nvPr>
            <p:ph type="hdr" sz="quarter" idx="10"/>
          </p:nvPr>
        </p:nvSpPr>
        <p:spPr/>
        <p:txBody>
          <a:bodyPr/>
          <a:lstStyle/>
          <a:p>
            <a:r>
              <a:rPr lang="fr-FR" sz="1000">
                <a:solidFill>
                  <a:srgbClr val="00214A"/>
                </a:solidFill>
              </a:rPr>
              <a:t>AURIX™ TC2xx</a:t>
            </a:r>
            <a:br>
              <a:rPr lang="fr-FR" sz="1000">
                <a:solidFill>
                  <a:srgbClr val="00214A"/>
                </a:solidFill>
              </a:rPr>
            </a:br>
            <a:r>
              <a:rPr lang="fr-FR" sz="1000">
                <a:solidFill>
                  <a:srgbClr val="00214A"/>
                </a:solidFill>
              </a:rPr>
              <a:t>Device Overview</a:t>
            </a:r>
            <a:endParaRPr lang="en-US" sz="1000" dirty="0">
              <a:solidFill>
                <a:srgbClr val="00214A"/>
              </a:solidFill>
            </a:endParaRPr>
          </a:p>
        </p:txBody>
      </p:sp>
      <p:sp>
        <p:nvSpPr>
          <p:cNvPr id="5" name="IFXSHAPE"/>
          <p:cNvSpPr>
            <a:spLocks noGrp="1"/>
          </p:cNvSpPr>
          <p:nvPr>
            <p:ph type="dt" sz="quarter" idx="11"/>
          </p:nvPr>
        </p:nvSpPr>
        <p:spPr/>
        <p:txBody>
          <a:bodyPr/>
          <a:lstStyle/>
          <a:p>
            <a:pPr algn="l"/>
            <a:r>
              <a:rPr lang="de-DE" sz="1000">
                <a:solidFill>
                  <a:srgbClr val="00214A"/>
                </a:solidFill>
              </a:rPr>
              <a:t>2019-03-26</a:t>
            </a:r>
          </a:p>
          <a:p>
            <a:pPr algn="l"/>
            <a:endParaRPr lang="en-US" sz="1000" dirty="0">
              <a:solidFill>
                <a:srgbClr val="00214A"/>
              </a:solidFill>
            </a:endParaRPr>
          </a:p>
        </p:txBody>
      </p:sp>
      <p:sp>
        <p:nvSpPr>
          <p:cNvPr id="6" name="IFXSHAPE"/>
          <p:cNvSpPr>
            <a:spLocks noGrp="1"/>
          </p:cNvSpPr>
          <p:nvPr>
            <p:ph type="ftr" sz="quarter" idx="12"/>
          </p:nvPr>
        </p:nvSpPr>
        <p:spPr/>
        <p:txBody>
          <a:bodyPr/>
          <a:lstStyle/>
          <a:p>
            <a:r>
              <a:rPr lang="en-US" sz="1000">
                <a:solidFill>
                  <a:srgbClr val="00214A"/>
                </a:solidFill>
              </a:rPr>
              <a:t>Copyright © Infineon Technologies AG 2019. All rights reserved.</a:t>
            </a:r>
          </a:p>
          <a:p>
            <a:r>
              <a:rPr lang="en-US" sz="1000" b="1">
                <a:solidFill>
                  <a:srgbClr val="E30034"/>
                </a:solidFill>
              </a:rPr>
              <a:t>confidential</a:t>
            </a:r>
          </a:p>
        </p:txBody>
      </p:sp>
      <p:sp>
        <p:nvSpPr>
          <p:cNvPr id="7" name="IFXSHAPE"/>
          <p:cNvSpPr>
            <a:spLocks noGrp="1"/>
          </p:cNvSpPr>
          <p:nvPr>
            <p:ph type="sldNum" sz="quarter" idx="13"/>
          </p:nvPr>
        </p:nvSpPr>
        <p:spPr/>
        <p:txBody>
          <a:bodyPr/>
          <a:lstStyle/>
          <a:p>
            <a:pPr algn="l"/>
            <a:fld id="{7AEFE9C4-430D-42C3-A01F-BC92FC02CDEA}" type="slidenum">
              <a:rPr lang="en-US" sz="1000" smtClean="0">
                <a:solidFill>
                  <a:srgbClr val="00214A"/>
                </a:solidFill>
              </a:rPr>
              <a:t>25</a:t>
            </a:fld>
            <a:endParaRPr lang="en-US" sz="1000">
              <a:solidFill>
                <a:srgbClr val="00214A"/>
              </a:solidFill>
            </a:endParaRPr>
          </a:p>
          <a:p>
            <a:pPr algn="l"/>
            <a:endParaRPr lang="en-US" sz="1000">
              <a:solidFill>
                <a:srgbClr val="00214A"/>
              </a:solidFill>
            </a:endParaRPr>
          </a:p>
        </p:txBody>
      </p:sp>
    </p:spTree>
    <p:extLst>
      <p:ext uri="{BB962C8B-B14F-4D97-AF65-F5344CB8AC3E}">
        <p14:creationId xmlns:p14="http://schemas.microsoft.com/office/powerpoint/2010/main" val="258529081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IFXSHAPE"/>
          <p:cNvSpPr>
            <a:spLocks noGrp="1" noRot="1" noChangeAspect="1" noTextEdit="1"/>
          </p:cNvSpPr>
          <p:nvPr>
            <p:ph type="sldImg"/>
          </p:nvPr>
        </p:nvSpPr>
        <p:spPr>
          <a:xfrm>
            <a:off x="-333375" y="992188"/>
            <a:ext cx="7770813" cy="4857750"/>
          </a:xfrm>
          <a:ln/>
        </p:spPr>
      </p:sp>
      <p:sp>
        <p:nvSpPr>
          <p:cNvPr id="295939"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
        <p:nvSpPr>
          <p:cNvPr id="74756" name="IFXSHAPE"/>
          <p:cNvSpPr>
            <a:spLocks noGrp="1"/>
          </p:cNvSpPr>
          <p:nvPr>
            <p:ph type="hdr" sz="quarter"/>
          </p:nvPr>
        </p:nvSpPr>
        <p:spPr/>
        <p:txBody>
          <a:bodyPr/>
          <a:lstStyle/>
          <a:p>
            <a:pPr defTabSz="955126">
              <a:defRPr/>
            </a:pPr>
            <a:r>
              <a:rPr lang="fr-FR">
                <a:solidFill>
                  <a:srgbClr val="000000"/>
                </a:solidFill>
              </a:rPr>
              <a:t>AURIX™ TC2xx</a:t>
            </a:r>
            <a:br>
              <a:rPr lang="fr-FR">
                <a:solidFill>
                  <a:srgbClr val="000000"/>
                </a:solidFill>
              </a:rPr>
            </a:br>
            <a:r>
              <a:rPr lang="fr-FR">
                <a:solidFill>
                  <a:srgbClr val="000000"/>
                </a:solidFill>
              </a:rPr>
              <a:t>Device Overview</a:t>
            </a:r>
            <a:endParaRPr lang="en-US" dirty="0">
              <a:solidFill>
                <a:srgbClr val="000000"/>
              </a:solidFill>
            </a:endParaRPr>
          </a:p>
        </p:txBody>
      </p:sp>
      <p:sp>
        <p:nvSpPr>
          <p:cNvPr id="295941"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600">
                <a:solidFill>
                  <a:srgbClr val="000000"/>
                </a:solidFill>
                <a:cs typeface="Arial" pitchFamily="34" charset="0"/>
              </a:rPr>
              <a:t>2019-03-26</a:t>
            </a:r>
          </a:p>
          <a:p>
            <a:pPr eaLnBrk="1" hangingPunct="1">
              <a:spcBef>
                <a:spcPct val="0"/>
              </a:spcBef>
            </a:pPr>
            <a:endParaRPr lang="en-US" altLang="de-DE" sz="600">
              <a:solidFill>
                <a:srgbClr val="B70D28"/>
              </a:solidFill>
              <a:cs typeface="Arial" pitchFamily="34" charset="0"/>
            </a:endParaRPr>
          </a:p>
        </p:txBody>
      </p:sp>
      <p:sp>
        <p:nvSpPr>
          <p:cNvPr id="295942" name="IFXSHAPE"/>
          <p:cNvSpPr>
            <a:spLocks noGrp="1"/>
          </p:cNvSpPr>
          <p:nvPr>
            <p:ph type="ftr" sz="quarter" idx="4"/>
          </p:nvPr>
        </p:nvSpPr>
        <p:spPr bwMode="auto">
          <a:xfrm>
            <a:off x="3"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600">
                <a:solidFill>
                  <a:srgbClr val="000000"/>
                </a:solidFill>
                <a:cs typeface="Arial" pitchFamily="34" charset="0"/>
              </a:rPr>
              <a:t>Copyright © Infineon Technologies AG 2019. All rights reserved.</a:t>
            </a:r>
          </a:p>
          <a:p>
            <a:pPr eaLnBrk="1" hangingPunct="1">
              <a:spcBef>
                <a:spcPct val="0"/>
              </a:spcBef>
            </a:pPr>
            <a:r>
              <a:rPr lang="en-US" altLang="de-DE" sz="600" b="1">
                <a:solidFill>
                  <a:srgbClr val="E30034"/>
                </a:solidFill>
                <a:cs typeface="Arial" pitchFamily="34" charset="0"/>
              </a:rPr>
              <a:t>confidential</a:t>
            </a:r>
          </a:p>
        </p:txBody>
      </p:sp>
      <p:sp>
        <p:nvSpPr>
          <p:cNvPr id="295943" name="IFXSHAPE"/>
          <p:cNvSpPr>
            <a:spLocks noGrp="1"/>
          </p:cNvSpPr>
          <p:nvPr>
            <p:ph type="sldNum" sz="quarter" idx="5"/>
          </p:nvPr>
        </p:nvSpPr>
        <p:spPr bwMode="auto">
          <a:xfrm>
            <a:off x="4021140"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C364E432-DD96-4ABB-8B78-7576A10CF6E4}" type="slidenum">
              <a:rPr lang="en-US" altLang="de-DE" sz="600">
                <a:solidFill>
                  <a:srgbClr val="000000"/>
                </a:solidFill>
                <a:cs typeface="Arial" pitchFamily="34" charset="0"/>
              </a:rPr>
              <a:pPr eaLnBrk="1" hangingPunct="1">
                <a:spcBef>
                  <a:spcPct val="0"/>
                </a:spcBef>
              </a:pPr>
              <a:t>26</a:t>
            </a:fld>
            <a:endParaRPr lang="en-US" altLang="de-DE" sz="600">
              <a:solidFill>
                <a:srgbClr val="000000"/>
              </a:solidFill>
              <a:cs typeface="Arial" pitchFamily="34" charset="0"/>
            </a:endParaRPr>
          </a:p>
          <a:p>
            <a:pPr eaLnBrk="1" hangingPunct="1">
              <a:spcBef>
                <a:spcPct val="0"/>
              </a:spcBef>
            </a:pPr>
            <a:endParaRPr lang="en-US" altLang="de-DE" sz="600">
              <a:solidFill>
                <a:srgbClr val="000000"/>
              </a:solidFill>
              <a:cs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GB"/>
          </a:p>
        </p:txBody>
      </p:sp>
      <p:sp>
        <p:nvSpPr>
          <p:cNvPr id="4" name="IFXSHAPE"/>
          <p:cNvSpPr>
            <a:spLocks noGrp="1"/>
          </p:cNvSpPr>
          <p:nvPr>
            <p:ph type="sldNum" sz="quarter" idx="10"/>
          </p:nvPr>
        </p:nvSpPr>
        <p:spPr/>
        <p:txBody>
          <a:bodyPr/>
          <a:lstStyle/>
          <a:p>
            <a:pPr>
              <a:defRPr/>
            </a:pPr>
            <a:fld id="{78F194A1-3A80-4F6D-ABAD-E8A2C138EA8D}" type="slidenum">
              <a:rPr lang="de-DE" smtClean="0"/>
              <a:t>27</a:t>
            </a:fld>
            <a:endParaRPr lang="de-DE"/>
          </a:p>
          <a:p>
            <a:pPr>
              <a:defRPr/>
            </a:pPr>
            <a:endParaRPr lang="de-DE"/>
          </a:p>
        </p:txBody>
      </p:sp>
    </p:spTree>
    <p:extLst>
      <p:ext uri="{BB962C8B-B14F-4D97-AF65-F5344CB8AC3E}">
        <p14:creationId xmlns:p14="http://schemas.microsoft.com/office/powerpoint/2010/main" val="132194896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CA528887-CB86-4983-88CF-8CFF76E06920}" type="slidenum">
              <a:rPr lang="en-US" smtClean="0"/>
              <a:t>28</a:t>
            </a:fld>
            <a:endParaRPr lang="en-US"/>
          </a:p>
          <a:p>
            <a:endParaRPr lang="en-US"/>
          </a:p>
        </p:txBody>
      </p:sp>
    </p:spTree>
    <p:extLst>
      <p:ext uri="{BB962C8B-B14F-4D97-AF65-F5344CB8AC3E}">
        <p14:creationId xmlns:p14="http://schemas.microsoft.com/office/powerpoint/2010/main" val="200046658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pPr marL="0" lvl="1" defTabSz="914324">
              <a:defRPr/>
            </a:pPr>
            <a:r>
              <a:rPr lang="en-US" dirty="0"/>
              <a:t>Note: Up to 8MBaud covered by CAN FD in Automation specification CiA601</a:t>
            </a:r>
          </a:p>
          <a:p>
            <a:pPr marL="0" lvl="1" defTabSz="914324">
              <a:defRPr/>
            </a:pPr>
            <a:endParaRPr lang="en-US" dirty="0"/>
          </a:p>
          <a:p>
            <a:pPr marL="0" lvl="1" defTabSz="914324">
              <a:defRPr/>
            </a:pPr>
            <a:r>
              <a:rPr lang="en-US" dirty="0"/>
              <a:t>Factor 4/11 shows the total improvement of data throughput (payload + higher</a:t>
            </a:r>
            <a:r>
              <a:rPr lang="en-US" baseline="0" dirty="0"/>
              <a:t> date rate)</a:t>
            </a:r>
            <a:endParaRPr lang="en-US" dirty="0"/>
          </a:p>
          <a:p>
            <a:endParaRPr lang="en-GB" dirty="0"/>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dirty="0">
              <a:solidFill>
                <a:prstClr val="black"/>
              </a:solidFill>
            </a:endParaRPr>
          </a:p>
        </p:txBody>
      </p:sp>
      <p:sp>
        <p:nvSpPr>
          <p:cNvPr id="7" name="IFXSHAPE"/>
          <p:cNvSpPr>
            <a:spLocks noGrp="1"/>
          </p:cNvSpPr>
          <p:nvPr>
            <p:ph type="sldNum" sz="quarter" idx="13"/>
          </p:nvPr>
        </p:nvSpPr>
        <p:spPr/>
        <p:txBody>
          <a:bodyPr/>
          <a:lstStyle/>
          <a:p>
            <a:fld id="{00E1B980-92CF-410B-8E08-105D92E5BAFC}" type="slidenum">
              <a:rPr lang="en-US" smtClean="0">
                <a:solidFill>
                  <a:prstClr val="black"/>
                </a:solidFill>
              </a:rPr>
              <a:t>29</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353311952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1A5E1CB4-6977-43BF-ACA9-CC28B9D6A559}" type="slidenum">
              <a:rPr lang="en-US" smtClean="0"/>
              <a:pPr/>
              <a:t>30</a:t>
            </a:fld>
            <a:endParaRPr lang="en-US"/>
          </a:p>
          <a:p>
            <a:endParaRPr lang="en-US"/>
          </a:p>
        </p:txBody>
      </p:sp>
    </p:spTree>
    <p:extLst>
      <p:ext uri="{BB962C8B-B14F-4D97-AF65-F5344CB8AC3E}">
        <p14:creationId xmlns:p14="http://schemas.microsoft.com/office/powerpoint/2010/main" val="27631490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r>
              <a:rPr lang="en-US" dirty="0" err="1"/>
              <a:t>Programm</a:t>
            </a:r>
            <a:r>
              <a:rPr lang="en-US" dirty="0"/>
              <a:t> Flash</a:t>
            </a:r>
            <a:r>
              <a:rPr lang="en-US" baseline="0" dirty="0"/>
              <a:t> vs Data Flash (</a:t>
            </a:r>
            <a:r>
              <a:rPr lang="en-US" baseline="0" dirty="0" err="1"/>
              <a:t>EEProm</a:t>
            </a:r>
            <a:r>
              <a:rPr lang="en-US" baseline="0" dirty="0"/>
              <a:t> emulated by data flash) 1k </a:t>
            </a:r>
            <a:r>
              <a:rPr lang="en-US" baseline="0" dirty="0" err="1"/>
              <a:t>cyles</a:t>
            </a:r>
            <a:r>
              <a:rPr lang="en-US" baseline="0" dirty="0"/>
              <a:t> vs. 125k</a:t>
            </a:r>
          </a:p>
          <a:p>
            <a:r>
              <a:rPr lang="en-US" baseline="0" dirty="0" err="1"/>
              <a:t>Pflash</a:t>
            </a:r>
            <a:r>
              <a:rPr lang="en-US" baseline="0" dirty="0"/>
              <a:t> is faster (around 7 clocks) than </a:t>
            </a:r>
            <a:r>
              <a:rPr lang="en-US" baseline="0" dirty="0" err="1"/>
              <a:t>Dflash</a:t>
            </a:r>
            <a:r>
              <a:rPr lang="en-US" baseline="0" dirty="0"/>
              <a:t> (around 10 clocks ) </a:t>
            </a:r>
          </a:p>
          <a:p>
            <a:r>
              <a:rPr lang="en-US" dirty="0"/>
              <a:t>SRI 300</a:t>
            </a:r>
            <a:r>
              <a:rPr lang="en-US" baseline="0" dirty="0"/>
              <a:t> MHz 64 bits </a:t>
            </a:r>
            <a:r>
              <a:rPr lang="en-US" baseline="0" dirty="0" err="1"/>
              <a:t>breit</a:t>
            </a:r>
            <a:endParaRPr lang="en-US" baseline="0" dirty="0"/>
          </a:p>
          <a:p>
            <a:r>
              <a:rPr lang="en-US" baseline="0" dirty="0"/>
              <a:t>PRB max. 100 </a:t>
            </a:r>
            <a:r>
              <a:rPr lang="en-US" baseline="0"/>
              <a:t>mhz</a:t>
            </a:r>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37D03A91-4A53-43C1-A4AF-429E578FC377}" type="slidenum">
              <a:rPr lang="en-US" smtClean="0"/>
              <a:t>32</a:t>
            </a:fld>
            <a:endParaRPr lang="en-US"/>
          </a:p>
          <a:p>
            <a:endParaRPr lang="en-US"/>
          </a:p>
        </p:txBody>
      </p:sp>
    </p:spTree>
    <p:extLst>
      <p:ext uri="{BB962C8B-B14F-4D97-AF65-F5344CB8AC3E}">
        <p14:creationId xmlns:p14="http://schemas.microsoft.com/office/powerpoint/2010/main" val="39770627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dirty="0"/>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3512BC60-5ACF-4A96-9AF2-CE8C9F02AB0A}" type="slidenum">
              <a:rPr lang="en-US" smtClean="0">
                <a:solidFill>
                  <a:prstClr val="black"/>
                </a:solidFill>
              </a:rPr>
              <a:pPr/>
              <a:t>4</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334876104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IFXSHAPE"/>
          <p:cNvSpPr>
            <a:spLocks noGrp="1" noChangeArrowheads="1"/>
          </p:cNvSpPr>
          <p:nvPr>
            <p:ph type="sldNum" sz="quarter" idx="5"/>
          </p:nvPr>
        </p:nvSpPr>
        <p:spPr>
          <a:noFill/>
        </p:spPr>
        <p:txBody>
          <a:bodyPr/>
          <a:lstStyle/>
          <a:p>
            <a:fld id="{5073278C-6FA7-400B-AC4A-3BDA3C257729}" type="slidenum">
              <a:rPr lang="de-DE" smtClean="0"/>
              <a:t>33</a:t>
            </a:fld>
            <a:endParaRPr lang="de-DE"/>
          </a:p>
          <a:p>
            <a:endParaRPr lang="de-DE"/>
          </a:p>
        </p:txBody>
      </p:sp>
      <p:sp>
        <p:nvSpPr>
          <p:cNvPr id="121859" name="IFXSHAPE"/>
          <p:cNvSpPr>
            <a:spLocks noGrp="1" noRot="1" noChangeAspect="1" noChangeArrowheads="1" noTextEdit="1"/>
          </p:cNvSpPr>
          <p:nvPr>
            <p:ph type="sldImg"/>
          </p:nvPr>
        </p:nvSpPr>
        <p:spPr>
          <a:xfrm>
            <a:off x="-165100" y="1012825"/>
            <a:ext cx="7429500" cy="4643438"/>
          </a:xfrm>
          <a:ln/>
        </p:spPr>
      </p:sp>
      <p:sp>
        <p:nvSpPr>
          <p:cNvPr id="121860" name="IFXSHAPE"/>
          <p:cNvSpPr>
            <a:spLocks noGrp="1" noChangeArrowheads="1"/>
          </p:cNvSpPr>
          <p:nvPr>
            <p:ph type="body" idx="1"/>
          </p:nvPr>
        </p:nvSpPr>
        <p:spPr>
          <a:noFill/>
          <a:ln/>
        </p:spPr>
        <p:txBody>
          <a:bodyPr/>
          <a:lstStyle/>
          <a:p>
            <a:pPr algn="l"/>
            <a:endParaRPr lang="en-US" sz="1300" dirty="0">
              <a:solidFill>
                <a:srgbClr val="FF0000"/>
              </a:solidFil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IFXSHAPE"/>
          <p:cNvSpPr>
            <a:spLocks noGrp="1" noChangeArrowheads="1"/>
          </p:cNvSpPr>
          <p:nvPr>
            <p:ph type="sldNum" sz="quarter" idx="5"/>
          </p:nvPr>
        </p:nvSpPr>
        <p:spPr>
          <a:noFill/>
        </p:spPr>
        <p:txBody>
          <a:bodyPr/>
          <a:lstStyle/>
          <a:p>
            <a:fld id="{58917D56-EC8C-492E-88CA-2FDA5E0213A3}" type="slidenum">
              <a:rPr lang="de-DE" smtClean="0"/>
              <a:t>34</a:t>
            </a:fld>
            <a:endParaRPr lang="de-DE"/>
          </a:p>
          <a:p>
            <a:endParaRPr lang="de-DE"/>
          </a:p>
        </p:txBody>
      </p:sp>
      <p:sp>
        <p:nvSpPr>
          <p:cNvPr id="129027" name="IFXSHAPE"/>
          <p:cNvSpPr>
            <a:spLocks noGrp="1" noRot="1" noChangeAspect="1" noChangeArrowheads="1" noTextEdit="1"/>
          </p:cNvSpPr>
          <p:nvPr>
            <p:ph type="sldImg"/>
          </p:nvPr>
        </p:nvSpPr>
        <p:spPr>
          <a:xfrm>
            <a:off x="-165100" y="1012825"/>
            <a:ext cx="7429500" cy="4643438"/>
          </a:xfrm>
          <a:ln/>
        </p:spPr>
      </p:sp>
      <p:sp>
        <p:nvSpPr>
          <p:cNvPr id="129028" name="IFXSHAPE"/>
          <p:cNvSpPr>
            <a:spLocks noGrp="1" noChangeArrowheads="1"/>
          </p:cNvSpPr>
          <p:nvPr>
            <p:ph type="body" idx="1"/>
          </p:nvPr>
        </p:nvSpPr>
        <p:spPr>
          <a:noFill/>
          <a:ln/>
        </p:spPr>
        <p:txBody>
          <a:bodyPr/>
          <a:lstStyle/>
          <a:p>
            <a:pPr algn="l"/>
            <a:endParaRPr lang="en-US" sz="1300" dirty="0">
              <a:solidFill>
                <a:srgbClr val="FF0000"/>
              </a:solidFill>
            </a:endParaRPr>
          </a:p>
        </p:txBody>
      </p:sp>
    </p:spTree>
    <p:extLst>
      <p:ext uri="{BB962C8B-B14F-4D97-AF65-F5344CB8AC3E}">
        <p14:creationId xmlns:p14="http://schemas.microsoft.com/office/powerpoint/2010/main" val="147586093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IFXSHAPE"/>
          <p:cNvSpPr>
            <a:spLocks noGrp="1" noChangeArrowheads="1"/>
          </p:cNvSpPr>
          <p:nvPr>
            <p:ph type="sldNum" sz="quarter" idx="5"/>
          </p:nvPr>
        </p:nvSpPr>
        <p:spPr>
          <a:noFill/>
        </p:spPr>
        <p:txBody>
          <a:bodyPr/>
          <a:lstStyle/>
          <a:p>
            <a:fld id="{43187257-7968-4E90-89EE-C9D51470E4DD}" type="slidenum">
              <a:rPr lang="de-DE" smtClean="0"/>
              <a:t>35</a:t>
            </a:fld>
            <a:endParaRPr lang="de-DE"/>
          </a:p>
          <a:p>
            <a:endParaRPr lang="de-DE"/>
          </a:p>
        </p:txBody>
      </p:sp>
      <p:sp>
        <p:nvSpPr>
          <p:cNvPr id="137219" name="IFXSHAPE"/>
          <p:cNvSpPr>
            <a:spLocks noGrp="1" noRot="1" noChangeAspect="1" noChangeArrowheads="1" noTextEdit="1"/>
          </p:cNvSpPr>
          <p:nvPr>
            <p:ph type="sldImg"/>
          </p:nvPr>
        </p:nvSpPr>
        <p:spPr>
          <a:xfrm>
            <a:off x="-165100" y="1012825"/>
            <a:ext cx="7429500" cy="4643438"/>
          </a:xfrm>
          <a:ln/>
        </p:spPr>
      </p:sp>
      <p:sp>
        <p:nvSpPr>
          <p:cNvPr id="137220" name="IFXSHAPE"/>
          <p:cNvSpPr>
            <a:spLocks noGrp="1" noChangeArrowheads="1"/>
          </p:cNvSpPr>
          <p:nvPr>
            <p:ph type="body" idx="1"/>
          </p:nvPr>
        </p:nvSpPr>
        <p:spPr>
          <a:noFill/>
          <a:ln/>
        </p:spPr>
        <p:txBody>
          <a:bodyPr/>
          <a:lstStyle/>
          <a:p>
            <a:pPr algn="l"/>
            <a:endParaRPr lang="en-US" sz="1900" dirty="0">
              <a:solidFill>
                <a:srgbClr val="FF0000"/>
              </a:solidFill>
            </a:endParaRPr>
          </a:p>
        </p:txBody>
      </p:sp>
    </p:spTree>
    <p:extLst>
      <p:ext uri="{BB962C8B-B14F-4D97-AF65-F5344CB8AC3E}">
        <p14:creationId xmlns:p14="http://schemas.microsoft.com/office/powerpoint/2010/main" val="251887720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IFXSHAPE"/>
          <p:cNvSpPr>
            <a:spLocks noGrp="1" noChangeArrowheads="1"/>
          </p:cNvSpPr>
          <p:nvPr>
            <p:ph type="sldNum" sz="quarter" idx="5"/>
          </p:nvPr>
        </p:nvSpPr>
        <p:spPr/>
        <p:txBody>
          <a:bodyPr/>
          <a:lstStyle/>
          <a:p>
            <a:pPr>
              <a:defRPr/>
            </a:pPr>
            <a:fld id="{3B7DF2BE-ADC8-4136-A006-A77324D8F441}" type="slidenum">
              <a:rPr lang="de-DE" smtClean="0">
                <a:solidFill>
                  <a:prstClr val="black"/>
                </a:solidFill>
              </a:rPr>
              <a:t>36</a:t>
            </a:fld>
            <a:endParaRPr lang="de-DE">
              <a:solidFill>
                <a:prstClr val="black"/>
              </a:solidFill>
            </a:endParaRPr>
          </a:p>
          <a:p>
            <a:pPr>
              <a:defRPr/>
            </a:pPr>
            <a:endParaRPr lang="de-DE">
              <a:solidFill>
                <a:prstClr val="black"/>
              </a:solidFill>
            </a:endParaRPr>
          </a:p>
        </p:txBody>
      </p:sp>
      <p:sp>
        <p:nvSpPr>
          <p:cNvPr id="30723" name="IFXSHAPE"/>
          <p:cNvSpPr>
            <a:spLocks noGrp="1" noRot="1" noChangeAspect="1" noChangeArrowheads="1" noTextEdit="1"/>
          </p:cNvSpPr>
          <p:nvPr>
            <p:ph type="sldImg"/>
          </p:nvPr>
        </p:nvSpPr>
        <p:spPr>
          <a:xfrm>
            <a:off x="-165100" y="1012825"/>
            <a:ext cx="7429500" cy="4643438"/>
          </a:xfrm>
          <a:ln/>
        </p:spPr>
      </p:sp>
      <p:sp>
        <p:nvSpPr>
          <p:cNvPr id="30724" name="IFXSHAPE"/>
          <p:cNvSpPr>
            <a:spLocks noGrp="1" noChangeArrowheads="1"/>
          </p:cNvSpPr>
          <p:nvPr>
            <p:ph type="body" idx="1"/>
          </p:nvPr>
        </p:nvSpPr>
        <p:spPr>
          <a:noFill/>
          <a:ln/>
        </p:spPr>
        <p:txBody>
          <a:bodyPr/>
          <a:lstStyle/>
          <a:p>
            <a:pPr defTabSz="954908">
              <a:defRPr/>
            </a:pPr>
            <a:r>
              <a:rPr lang="de-DE" b="0" dirty="0"/>
              <a:t>Updates</a:t>
            </a:r>
          </a:p>
          <a:p>
            <a:pPr defTabSz="954908">
              <a:defRPr/>
            </a:pPr>
            <a:r>
              <a:rPr lang="de-DE" b="0" dirty="0"/>
              <a:t>- Fußnoten aktualisiert</a:t>
            </a:r>
          </a:p>
        </p:txBody>
      </p:sp>
    </p:spTree>
    <p:extLst>
      <p:ext uri="{BB962C8B-B14F-4D97-AF65-F5344CB8AC3E}">
        <p14:creationId xmlns:p14="http://schemas.microsoft.com/office/powerpoint/2010/main" val="109245941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IFXSHAPE"/>
          <p:cNvSpPr>
            <a:spLocks noGrp="1" noChangeArrowheads="1"/>
          </p:cNvSpPr>
          <p:nvPr>
            <p:ph type="sldNum" sz="quarter" idx="5"/>
          </p:nvPr>
        </p:nvSpPr>
        <p:spPr/>
        <p:txBody>
          <a:bodyPr/>
          <a:lstStyle/>
          <a:p>
            <a:pPr>
              <a:defRPr/>
            </a:pPr>
            <a:fld id="{60EC5326-AA7A-47C3-AB91-212BD3D84881}" type="slidenum">
              <a:rPr lang="de-DE" smtClean="0">
                <a:solidFill>
                  <a:prstClr val="black"/>
                </a:solidFill>
              </a:rPr>
              <a:t>37</a:t>
            </a:fld>
            <a:endParaRPr lang="de-DE">
              <a:solidFill>
                <a:prstClr val="black"/>
              </a:solidFill>
            </a:endParaRPr>
          </a:p>
          <a:p>
            <a:pPr>
              <a:defRPr/>
            </a:pPr>
            <a:endParaRPr lang="de-DE">
              <a:solidFill>
                <a:prstClr val="black"/>
              </a:solidFill>
            </a:endParaRPr>
          </a:p>
        </p:txBody>
      </p:sp>
      <p:sp>
        <p:nvSpPr>
          <p:cNvPr id="31747" name="IFXSHAPE"/>
          <p:cNvSpPr>
            <a:spLocks noGrp="1" noRot="1" noChangeAspect="1" noChangeArrowheads="1" noTextEdit="1"/>
          </p:cNvSpPr>
          <p:nvPr>
            <p:ph type="sldImg"/>
          </p:nvPr>
        </p:nvSpPr>
        <p:spPr>
          <a:xfrm>
            <a:off x="-165100" y="1012825"/>
            <a:ext cx="7429500" cy="4643438"/>
          </a:xfrm>
          <a:ln/>
        </p:spPr>
      </p:sp>
      <p:sp>
        <p:nvSpPr>
          <p:cNvPr id="31748" name="IFXSHAPE"/>
          <p:cNvSpPr>
            <a:spLocks noGrp="1" noChangeArrowheads="1"/>
          </p:cNvSpPr>
          <p:nvPr>
            <p:ph type="body" idx="1"/>
          </p:nvPr>
        </p:nvSpPr>
        <p:spPr>
          <a:noFill/>
          <a:ln/>
        </p:spPr>
        <p:txBody>
          <a:bodyPr/>
          <a:lstStyle/>
          <a:p>
            <a:pPr defTabSz="954908">
              <a:defRPr/>
            </a:pPr>
            <a:r>
              <a:rPr lang="de-DE" b="0" dirty="0"/>
              <a:t>Updates</a:t>
            </a:r>
          </a:p>
          <a:p>
            <a:pPr defTabSz="954908">
              <a:defRPr/>
            </a:pPr>
            <a:r>
              <a:rPr lang="de-DE" b="0" dirty="0"/>
              <a:t>- Fußnoten aktualisiert</a:t>
            </a:r>
          </a:p>
          <a:p>
            <a:pPr defTabSz="954908">
              <a:defRPr/>
            </a:pPr>
            <a:endParaRPr lang="en-US" sz="1300" dirty="0">
              <a:solidFill>
                <a:srgbClr val="FF0000"/>
              </a:solidFill>
              <a:sym typeface="Wingdings" pitchFamily="2" charset="2"/>
            </a:endParaRPr>
          </a:p>
        </p:txBody>
      </p:sp>
    </p:spTree>
    <p:extLst>
      <p:ext uri="{BB962C8B-B14F-4D97-AF65-F5344CB8AC3E}">
        <p14:creationId xmlns:p14="http://schemas.microsoft.com/office/powerpoint/2010/main" val="8641626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IFXSHAPE"/>
          <p:cNvSpPr>
            <a:spLocks noGrp="1" noChangeArrowheads="1"/>
          </p:cNvSpPr>
          <p:nvPr>
            <p:ph type="sldNum" sz="quarter" idx="5"/>
          </p:nvPr>
        </p:nvSpPr>
        <p:spPr/>
        <p:txBody>
          <a:bodyPr/>
          <a:lstStyle/>
          <a:p>
            <a:pPr>
              <a:defRPr/>
            </a:pPr>
            <a:fld id="{C03514E3-E1B9-4937-BC87-6A74F05078A4}" type="slidenum">
              <a:rPr lang="de-DE" smtClean="0">
                <a:solidFill>
                  <a:srgbClr val="000000"/>
                </a:solidFill>
                <a:latin typeface="Tahoma" pitchFamily="34" charset="0"/>
              </a:rPr>
              <a:t>38</a:t>
            </a:fld>
            <a:endParaRPr lang="de-DE">
              <a:solidFill>
                <a:srgbClr val="000000"/>
              </a:solidFill>
              <a:latin typeface="Tahoma" pitchFamily="34" charset="0"/>
            </a:endParaRPr>
          </a:p>
          <a:p>
            <a:pPr>
              <a:defRPr/>
            </a:pPr>
            <a:endParaRPr lang="de-DE">
              <a:solidFill>
                <a:srgbClr val="000000"/>
              </a:solidFill>
              <a:latin typeface="Tahoma" pitchFamily="34" charset="0"/>
            </a:endParaRPr>
          </a:p>
        </p:txBody>
      </p:sp>
      <p:sp>
        <p:nvSpPr>
          <p:cNvPr id="32771" name="IFXSHAPE"/>
          <p:cNvSpPr>
            <a:spLocks noGrp="1" noRot="1" noChangeAspect="1" noChangeArrowheads="1" noTextEdit="1"/>
          </p:cNvSpPr>
          <p:nvPr>
            <p:ph type="sldImg"/>
          </p:nvPr>
        </p:nvSpPr>
        <p:spPr>
          <a:xfrm>
            <a:off x="-165100" y="1012825"/>
            <a:ext cx="7429500" cy="4643438"/>
          </a:xfrm>
          <a:ln/>
        </p:spPr>
      </p:sp>
      <p:sp>
        <p:nvSpPr>
          <p:cNvPr id="32772" name="IFXSHAPE"/>
          <p:cNvSpPr>
            <a:spLocks noGrp="1" noChangeArrowheads="1"/>
          </p:cNvSpPr>
          <p:nvPr>
            <p:ph type="body" idx="1"/>
          </p:nvPr>
        </p:nvSpPr>
        <p:spPr>
          <a:noFill/>
          <a:ln/>
        </p:spPr>
        <p:txBody>
          <a:bodyPr/>
          <a:lstStyle/>
          <a:p>
            <a:pPr defTabSz="954908">
              <a:defRPr/>
            </a:pPr>
            <a:r>
              <a:rPr lang="de-DE" b="0" dirty="0"/>
              <a:t>Updates</a:t>
            </a:r>
          </a:p>
          <a:p>
            <a:pPr defTabSz="954908">
              <a:defRPr/>
            </a:pPr>
            <a:r>
              <a:rPr lang="de-DE" b="0" dirty="0"/>
              <a:t>- Fußnoten aktualisiert</a:t>
            </a:r>
          </a:p>
          <a:p>
            <a:pPr eaLnBrk="1" hangingPunct="1"/>
            <a:endParaRPr lang="de-DE" dirty="0"/>
          </a:p>
        </p:txBody>
      </p:sp>
    </p:spTree>
    <p:extLst>
      <p:ext uri="{BB962C8B-B14F-4D97-AF65-F5344CB8AC3E}">
        <p14:creationId xmlns:p14="http://schemas.microsoft.com/office/powerpoint/2010/main" val="10442490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826CA7BF-5986-4F33-B4BA-E7D843794CF7}" type="slidenum">
              <a:rPr lang="en-US" smtClean="0"/>
              <a:t>39</a:t>
            </a:fld>
            <a:endParaRPr lang="en-US"/>
          </a:p>
          <a:p>
            <a:endParaRPr lang="en-US"/>
          </a:p>
        </p:txBody>
      </p:sp>
    </p:spTree>
    <p:extLst>
      <p:ext uri="{BB962C8B-B14F-4D97-AF65-F5344CB8AC3E}">
        <p14:creationId xmlns:p14="http://schemas.microsoft.com/office/powerpoint/2010/main" val="388642569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IFXSHAPE"/>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9E366D72-8066-42D1-BF9A-678563D9CC6E}" type="slidenum">
              <a:rPr lang="de-DE" altLang="de-DE" sz="800" smtClean="0">
                <a:solidFill>
                  <a:prstClr val="black"/>
                </a:solidFill>
                <a:cs typeface="Arial" pitchFamily="34" charset="0"/>
              </a:rPr>
              <a:t>40</a:t>
            </a:fld>
            <a:endParaRPr lang="de-DE" altLang="de-DE" sz="800">
              <a:solidFill>
                <a:prstClr val="black"/>
              </a:solidFill>
              <a:cs typeface="Arial" pitchFamily="34" charset="0"/>
            </a:endParaRPr>
          </a:p>
          <a:p>
            <a:pPr eaLnBrk="1" hangingPunct="1">
              <a:spcBef>
                <a:spcPct val="0"/>
              </a:spcBef>
            </a:pPr>
            <a:endParaRPr lang="de-DE" altLang="de-DE" sz="800">
              <a:solidFill>
                <a:prstClr val="black"/>
              </a:solidFill>
              <a:cs typeface="Arial" pitchFamily="34" charset="0"/>
            </a:endParaRPr>
          </a:p>
        </p:txBody>
      </p:sp>
      <p:sp>
        <p:nvSpPr>
          <p:cNvPr id="200707" name="IFXSHAPE"/>
          <p:cNvSpPr>
            <a:spLocks noGrp="1" noRot="1" noChangeAspect="1" noChangeArrowheads="1" noTextEdit="1"/>
          </p:cNvSpPr>
          <p:nvPr>
            <p:ph type="sldImg"/>
          </p:nvPr>
        </p:nvSpPr>
        <p:spPr>
          <a:xfrm>
            <a:off x="-165100" y="1012825"/>
            <a:ext cx="7429500" cy="4643438"/>
          </a:xfrm>
          <a:ln/>
        </p:spPr>
      </p:sp>
      <p:sp>
        <p:nvSpPr>
          <p:cNvPr id="200708" name="IFXSHAPE"/>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Tree>
    <p:extLst>
      <p:ext uri="{BB962C8B-B14F-4D97-AF65-F5344CB8AC3E}">
        <p14:creationId xmlns:p14="http://schemas.microsoft.com/office/powerpoint/2010/main" val="25519832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IFXSHAPE"/>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77B43178-BF62-4549-B1A2-E8C6371893DB}" type="slidenum">
              <a:rPr lang="de-DE" altLang="de-DE" sz="800" smtClean="0">
                <a:solidFill>
                  <a:prstClr val="black"/>
                </a:solidFill>
                <a:cs typeface="Arial" pitchFamily="34" charset="0"/>
              </a:rPr>
              <a:t>41</a:t>
            </a:fld>
            <a:endParaRPr lang="de-DE" altLang="de-DE" sz="800">
              <a:solidFill>
                <a:prstClr val="black"/>
              </a:solidFill>
              <a:cs typeface="Arial" pitchFamily="34" charset="0"/>
            </a:endParaRPr>
          </a:p>
          <a:p>
            <a:pPr eaLnBrk="1" hangingPunct="1">
              <a:spcBef>
                <a:spcPct val="0"/>
              </a:spcBef>
            </a:pPr>
            <a:endParaRPr lang="de-DE" altLang="de-DE" sz="800">
              <a:solidFill>
                <a:prstClr val="black"/>
              </a:solidFill>
              <a:cs typeface="Arial" pitchFamily="34" charset="0"/>
            </a:endParaRPr>
          </a:p>
        </p:txBody>
      </p:sp>
      <p:sp>
        <p:nvSpPr>
          <p:cNvPr id="201731" name="IFXSHAPE"/>
          <p:cNvSpPr>
            <a:spLocks noGrp="1" noRot="1" noChangeAspect="1" noChangeArrowheads="1" noTextEdit="1"/>
          </p:cNvSpPr>
          <p:nvPr>
            <p:ph type="sldImg"/>
          </p:nvPr>
        </p:nvSpPr>
        <p:spPr>
          <a:xfrm>
            <a:off x="-165100" y="1012825"/>
            <a:ext cx="7429500" cy="4643438"/>
          </a:xfrm>
          <a:ln/>
        </p:spPr>
      </p:sp>
      <p:sp>
        <p:nvSpPr>
          <p:cNvPr id="201732" name="IFXSHAPE"/>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Tree>
    <p:extLst>
      <p:ext uri="{BB962C8B-B14F-4D97-AF65-F5344CB8AC3E}">
        <p14:creationId xmlns:p14="http://schemas.microsoft.com/office/powerpoint/2010/main" val="5934513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IFXSHAPE"/>
          <p:cNvSpPr>
            <a:spLocks noGrp="1" noChangeArrowheads="1"/>
          </p:cNvSpPr>
          <p:nvPr>
            <p:ph type="sldNum" sz="quarter" idx="5"/>
          </p:nvPr>
        </p:nvSpPr>
        <p:spPr bwMode="auto">
          <a:xfrm>
            <a:off x="4022725" y="9720263"/>
            <a:ext cx="3074988" cy="5127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5475" tIns="47737" rIns="95475" bIns="477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50BEBF86-92D3-4E30-98F6-63879E4D562D}" type="slidenum">
              <a:rPr lang="de-DE" altLang="de-DE" sz="800" smtClean="0">
                <a:solidFill>
                  <a:prstClr val="black"/>
                </a:solidFill>
                <a:cs typeface="Arial" pitchFamily="34" charset="0"/>
              </a:rPr>
              <a:t>42</a:t>
            </a:fld>
            <a:endParaRPr lang="de-DE" altLang="de-DE" sz="800">
              <a:solidFill>
                <a:prstClr val="black"/>
              </a:solidFill>
              <a:cs typeface="Arial" pitchFamily="34" charset="0"/>
            </a:endParaRPr>
          </a:p>
          <a:p>
            <a:pPr eaLnBrk="1" hangingPunct="1">
              <a:spcBef>
                <a:spcPct val="0"/>
              </a:spcBef>
            </a:pPr>
            <a:endParaRPr lang="de-DE" altLang="de-DE" sz="800">
              <a:solidFill>
                <a:prstClr val="black"/>
              </a:solidFill>
              <a:cs typeface="Arial" pitchFamily="34" charset="0"/>
            </a:endParaRPr>
          </a:p>
        </p:txBody>
      </p:sp>
      <p:sp>
        <p:nvSpPr>
          <p:cNvPr id="204803" name="IFXSHAPE"/>
          <p:cNvSpPr>
            <a:spLocks noGrp="1" noRot="1" noChangeAspect="1" noChangeArrowheads="1" noTextEdit="1"/>
          </p:cNvSpPr>
          <p:nvPr>
            <p:ph type="sldImg"/>
          </p:nvPr>
        </p:nvSpPr>
        <p:spPr>
          <a:xfrm>
            <a:off x="-165100" y="1012825"/>
            <a:ext cx="7429500" cy="4643438"/>
          </a:xfrm>
          <a:ln/>
        </p:spPr>
      </p:sp>
      <p:sp>
        <p:nvSpPr>
          <p:cNvPr id="204804" name="IFXSHAPE"/>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Tree>
    <p:extLst>
      <p:ext uri="{BB962C8B-B14F-4D97-AF65-F5344CB8AC3E}">
        <p14:creationId xmlns:p14="http://schemas.microsoft.com/office/powerpoint/2010/main" val="4510360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dirty="0"/>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5</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285926192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IFXSHAPE"/>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B186FC5E-51B6-4098-A44D-93A7932AC874}" type="slidenum">
              <a:rPr lang="de-DE" altLang="de-DE" sz="800" smtClean="0">
                <a:solidFill>
                  <a:srgbClr val="000000"/>
                </a:solidFill>
                <a:cs typeface="Arial" pitchFamily="34" charset="0"/>
              </a:rPr>
              <a:t>43</a:t>
            </a:fld>
            <a:endParaRPr lang="de-DE" altLang="de-DE" sz="800">
              <a:solidFill>
                <a:srgbClr val="000000"/>
              </a:solidFill>
              <a:cs typeface="Arial" pitchFamily="34" charset="0"/>
            </a:endParaRPr>
          </a:p>
          <a:p>
            <a:pPr eaLnBrk="1" hangingPunct="1">
              <a:spcBef>
                <a:spcPct val="0"/>
              </a:spcBef>
            </a:pPr>
            <a:endParaRPr lang="de-DE" altLang="de-DE" sz="800">
              <a:solidFill>
                <a:srgbClr val="000000"/>
              </a:solidFill>
              <a:cs typeface="Arial" pitchFamily="34" charset="0"/>
            </a:endParaRPr>
          </a:p>
        </p:txBody>
      </p:sp>
      <p:sp>
        <p:nvSpPr>
          <p:cNvPr id="206851" name="IFXSHAPE"/>
          <p:cNvSpPr>
            <a:spLocks noGrp="1" noRot="1" noChangeAspect="1" noChangeArrowheads="1" noTextEdit="1"/>
          </p:cNvSpPr>
          <p:nvPr>
            <p:ph type="sldImg"/>
          </p:nvPr>
        </p:nvSpPr>
        <p:spPr>
          <a:xfrm>
            <a:off x="-165100" y="1012825"/>
            <a:ext cx="7429500" cy="4643438"/>
          </a:xfrm>
          <a:ln/>
        </p:spPr>
      </p:sp>
      <p:sp>
        <p:nvSpPr>
          <p:cNvPr id="206852" name="IFXSHAPE"/>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Tree>
    <p:extLst>
      <p:ext uri="{BB962C8B-B14F-4D97-AF65-F5344CB8AC3E}">
        <p14:creationId xmlns:p14="http://schemas.microsoft.com/office/powerpoint/2010/main" val="230647808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IFXSHAPE"/>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954393C1-281F-4E68-A67D-82B4ED59CDEC}" type="slidenum">
              <a:rPr lang="de-DE" altLang="de-DE" sz="800" smtClean="0">
                <a:solidFill>
                  <a:srgbClr val="000000"/>
                </a:solidFill>
                <a:cs typeface="Arial" pitchFamily="34" charset="0"/>
              </a:rPr>
              <a:t>44</a:t>
            </a:fld>
            <a:endParaRPr lang="de-DE" altLang="de-DE" sz="800">
              <a:solidFill>
                <a:srgbClr val="000000"/>
              </a:solidFill>
              <a:cs typeface="Arial" pitchFamily="34" charset="0"/>
            </a:endParaRPr>
          </a:p>
          <a:p>
            <a:pPr eaLnBrk="1" hangingPunct="1">
              <a:spcBef>
                <a:spcPct val="0"/>
              </a:spcBef>
            </a:pPr>
            <a:endParaRPr lang="de-DE" altLang="de-DE" sz="800">
              <a:solidFill>
                <a:srgbClr val="000000"/>
              </a:solidFill>
              <a:cs typeface="Arial" pitchFamily="34" charset="0"/>
            </a:endParaRPr>
          </a:p>
        </p:txBody>
      </p:sp>
      <p:sp>
        <p:nvSpPr>
          <p:cNvPr id="206851" name="IFXSHAPE"/>
          <p:cNvSpPr>
            <a:spLocks noGrp="1" noRot="1" noChangeAspect="1" noChangeArrowheads="1" noTextEdit="1"/>
          </p:cNvSpPr>
          <p:nvPr>
            <p:ph type="sldImg"/>
          </p:nvPr>
        </p:nvSpPr>
        <p:spPr>
          <a:xfrm>
            <a:off x="-165100" y="1012825"/>
            <a:ext cx="7429500" cy="4643438"/>
          </a:xfrm>
          <a:ln/>
        </p:spPr>
      </p:sp>
      <p:sp>
        <p:nvSpPr>
          <p:cNvPr id="206852" name="IFXSHAPE"/>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Tree>
    <p:extLst>
      <p:ext uri="{BB962C8B-B14F-4D97-AF65-F5344CB8AC3E}">
        <p14:creationId xmlns:p14="http://schemas.microsoft.com/office/powerpoint/2010/main" val="160029782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r>
              <a:rPr lang="de-DE" dirty="0"/>
              <a:t>Update 11/13:</a:t>
            </a:r>
            <a:r>
              <a:rPr lang="de-DE" baseline="0" dirty="0"/>
              <a:t> 4x SRAM </a:t>
            </a:r>
            <a:r>
              <a:rPr lang="de-DE" baseline="0" dirty="0" err="1"/>
              <a:t>increased</a:t>
            </a:r>
            <a:endParaRPr lang="de-DE" baseline="0" dirty="0"/>
          </a:p>
          <a:p>
            <a:endParaRPr lang="de-DE" dirty="0"/>
          </a:p>
          <a:p>
            <a:r>
              <a:rPr lang="de-DE" dirty="0" err="1"/>
              <a:t>No</a:t>
            </a:r>
            <a:r>
              <a:rPr lang="de-DE" dirty="0"/>
              <a:t> separate </a:t>
            </a:r>
            <a:r>
              <a:rPr lang="de-DE" dirty="0" err="1"/>
              <a:t>Overlay</a:t>
            </a:r>
            <a:r>
              <a:rPr lang="de-DE" dirty="0"/>
              <a:t> SRAM – all </a:t>
            </a:r>
            <a:r>
              <a:rPr lang="de-DE" dirty="0" err="1"/>
              <a:t>available</a:t>
            </a:r>
            <a:r>
              <a:rPr lang="de-DE" dirty="0"/>
              <a:t> SRAM / EMEM / ext RAM </a:t>
            </a:r>
            <a:r>
              <a:rPr lang="de-DE" dirty="0" err="1"/>
              <a:t>can</a:t>
            </a:r>
            <a:r>
              <a:rPr lang="de-DE" dirty="0"/>
              <a:t> </a:t>
            </a:r>
            <a:r>
              <a:rPr lang="de-DE" dirty="0" err="1"/>
              <a:t>be</a:t>
            </a:r>
            <a:r>
              <a:rPr lang="de-DE" dirty="0"/>
              <a:t> </a:t>
            </a:r>
            <a:r>
              <a:rPr lang="de-DE" dirty="0" err="1"/>
              <a:t>used</a:t>
            </a:r>
            <a:r>
              <a:rPr lang="de-DE" dirty="0"/>
              <a:t> </a:t>
            </a:r>
            <a:r>
              <a:rPr lang="de-DE" dirty="0" err="1"/>
              <a:t>as</a:t>
            </a:r>
            <a:r>
              <a:rPr lang="de-DE" dirty="0"/>
              <a:t> </a:t>
            </a:r>
            <a:r>
              <a:rPr lang="de-DE" dirty="0" err="1"/>
              <a:t>overlay</a:t>
            </a:r>
            <a:r>
              <a:rPr lang="de-DE" dirty="0"/>
              <a:t> </a:t>
            </a:r>
            <a:r>
              <a:rPr lang="de-DE" dirty="0" err="1"/>
              <a:t>for</a:t>
            </a:r>
            <a:r>
              <a:rPr lang="de-DE" dirty="0"/>
              <a:t> Flash </a:t>
            </a:r>
            <a:r>
              <a:rPr lang="de-DE" dirty="0" err="1"/>
              <a:t>accesses</a:t>
            </a:r>
            <a:endParaRPr lang="de-DE" dirty="0"/>
          </a:p>
          <a:p>
            <a:r>
              <a:rPr lang="de-DE" dirty="0"/>
              <a:t>Standby</a:t>
            </a:r>
            <a:r>
              <a:rPr lang="de-DE" baseline="0" dirty="0"/>
              <a:t> RAM: DMI </a:t>
            </a:r>
            <a:r>
              <a:rPr lang="de-DE" baseline="0" dirty="0" err="1"/>
              <a:t>of</a:t>
            </a:r>
            <a:r>
              <a:rPr lang="de-DE" baseline="0" dirty="0"/>
              <a:t> Core 0</a:t>
            </a:r>
          </a:p>
          <a:p>
            <a:endParaRPr lang="de-DE" baseline="0" dirty="0"/>
          </a:p>
          <a:p>
            <a:r>
              <a:rPr lang="de-DE" baseline="0" dirty="0"/>
              <a:t>TC26x:</a:t>
            </a:r>
            <a:r>
              <a:rPr lang="de-DE" sz="1300" dirty="0">
                <a:solidFill>
                  <a:schemeClr val="tx1"/>
                </a:solidFill>
                <a:latin typeface="Arial" charset="0"/>
              </a:rPr>
              <a:t>2MB: 10,2%</a:t>
            </a:r>
            <a:r>
              <a:rPr lang="de-DE" dirty="0"/>
              <a:t> </a:t>
            </a:r>
            <a:r>
              <a:rPr lang="de-DE" sz="1300" dirty="0">
                <a:solidFill>
                  <a:schemeClr val="tx1"/>
                </a:solidFill>
                <a:latin typeface="Arial" charset="0"/>
              </a:rPr>
              <a:t>2.5MB: 8,1%</a:t>
            </a:r>
            <a:r>
              <a:rPr lang="de-DE" dirty="0"/>
              <a:t> </a:t>
            </a:r>
            <a:endParaRPr lang="de-DE" baseline="0" dirty="0"/>
          </a:p>
          <a:p>
            <a:endParaRPr lang="de-DE" baseline="0" dirty="0"/>
          </a:p>
        </p:txBody>
      </p:sp>
      <p:sp>
        <p:nvSpPr>
          <p:cNvPr id="4" name="IFXSHAPE"/>
          <p:cNvSpPr>
            <a:spLocks noGrp="1"/>
          </p:cNvSpPr>
          <p:nvPr>
            <p:ph type="sldNum" sz="quarter" idx="10"/>
          </p:nvPr>
        </p:nvSpPr>
        <p:spPr/>
        <p:txBody>
          <a:bodyPr/>
          <a:lstStyle/>
          <a:p>
            <a:pPr>
              <a:defRPr/>
            </a:pPr>
            <a:fld id="{F6C35DEB-A683-4ED1-A0B5-4412191045C4}" type="slidenum">
              <a:rPr lang="de-DE" smtClean="0"/>
              <a:t>45</a:t>
            </a:fld>
            <a:endParaRPr lang="de-DE"/>
          </a:p>
          <a:p>
            <a:pPr>
              <a:defRPr/>
            </a:pPr>
            <a:endParaRPr lang="de-DE"/>
          </a:p>
        </p:txBody>
      </p:sp>
    </p:spTree>
    <p:extLst>
      <p:ext uri="{BB962C8B-B14F-4D97-AF65-F5344CB8AC3E}">
        <p14:creationId xmlns:p14="http://schemas.microsoft.com/office/powerpoint/2010/main" val="97913063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en-US" dirty="0"/>
          </a:p>
        </p:txBody>
      </p:sp>
      <p:sp>
        <p:nvSpPr>
          <p:cNvPr id="4" name="IFXSHAPE"/>
          <p:cNvSpPr>
            <a:spLocks noGrp="1"/>
          </p:cNvSpPr>
          <p:nvPr>
            <p:ph type="sldNum" sz="quarter" idx="10"/>
          </p:nvPr>
        </p:nvSpPr>
        <p:spPr/>
        <p:txBody>
          <a:bodyPr/>
          <a:lstStyle/>
          <a:p>
            <a:pPr>
              <a:defRPr/>
            </a:pPr>
            <a:fld id="{D2F07444-A9E2-4552-B8AE-D24AE3249477}" type="slidenum">
              <a:rPr lang="de-DE" smtClean="0"/>
              <a:t>46</a:t>
            </a:fld>
            <a:endParaRPr lang="de-DE"/>
          </a:p>
          <a:p>
            <a:pPr>
              <a:defRPr/>
            </a:pPr>
            <a:endParaRPr lang="de-DE"/>
          </a:p>
        </p:txBody>
      </p:sp>
    </p:spTree>
    <p:extLst>
      <p:ext uri="{BB962C8B-B14F-4D97-AF65-F5344CB8AC3E}">
        <p14:creationId xmlns:p14="http://schemas.microsoft.com/office/powerpoint/2010/main" val="327537042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en-US" dirty="0"/>
          </a:p>
        </p:txBody>
      </p:sp>
      <p:sp>
        <p:nvSpPr>
          <p:cNvPr id="4" name="IFXSHAPE"/>
          <p:cNvSpPr>
            <a:spLocks noGrp="1"/>
          </p:cNvSpPr>
          <p:nvPr>
            <p:ph type="sldNum" sz="quarter" idx="10"/>
          </p:nvPr>
        </p:nvSpPr>
        <p:spPr/>
        <p:txBody>
          <a:bodyPr/>
          <a:lstStyle/>
          <a:p>
            <a:pPr>
              <a:defRPr/>
            </a:pPr>
            <a:fld id="{2C6D27E8-86AF-49B7-AFE5-E6F810F5828E}" type="slidenum">
              <a:rPr lang="de-DE" smtClean="0"/>
              <a:t>47</a:t>
            </a:fld>
            <a:endParaRPr lang="de-DE"/>
          </a:p>
          <a:p>
            <a:pPr>
              <a:defRPr/>
            </a:pPr>
            <a:endParaRPr lang="de-DE"/>
          </a:p>
        </p:txBody>
      </p:sp>
    </p:spTree>
    <p:extLst>
      <p:ext uri="{BB962C8B-B14F-4D97-AF65-F5344CB8AC3E}">
        <p14:creationId xmlns:p14="http://schemas.microsoft.com/office/powerpoint/2010/main" val="22916945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IFXSHAPE"/>
          <p:cNvSpPr>
            <a:spLocks noGrp="1" noChangeArrowheads="1"/>
          </p:cNvSpPr>
          <p:nvPr>
            <p:ph type="sldNum" sz="quarter" idx="4294967295"/>
          </p:nvPr>
        </p:nvSpPr>
        <p:spPr bwMode="auto">
          <a:xfrm>
            <a:off x="4020727" y="9722557"/>
            <a:ext cx="3076917" cy="510422"/>
          </a:xfrm>
          <a:prstGeom prst="rect">
            <a:avLst/>
          </a:prstGeom>
          <a:noFill/>
          <a:ln>
            <a:miter lim="800000"/>
            <a:headEnd/>
            <a:tailEnd/>
          </a:ln>
        </p:spPr>
        <p:txBody>
          <a:bodyPr lIns="91423" tIns="45711" rIns="91423" bIns="45711"/>
          <a:lstStyle/>
          <a:p>
            <a:pPr defTabSz="914589">
              <a:spcBef>
                <a:spcPct val="50000"/>
              </a:spcBef>
            </a:pPr>
            <a:fld id="{8F8FB750-2153-4940-A34A-3FE1D64EB440}" type="slidenum">
              <a:rPr lang="de-DE" smtClean="0">
                <a:solidFill>
                  <a:srgbClr val="000000"/>
                </a:solidFill>
              </a:rPr>
              <a:t>48</a:t>
            </a:fld>
            <a:endParaRPr lang="de-DE">
              <a:solidFill>
                <a:srgbClr val="000000"/>
              </a:solidFill>
            </a:endParaRPr>
          </a:p>
          <a:p>
            <a:pPr defTabSz="914589">
              <a:spcBef>
                <a:spcPct val="50000"/>
              </a:spcBef>
            </a:pPr>
            <a:endParaRPr lang="de-DE" dirty="0">
              <a:solidFill>
                <a:srgbClr val="000000"/>
              </a:solidFill>
            </a:endParaRPr>
          </a:p>
        </p:txBody>
      </p:sp>
      <p:sp>
        <p:nvSpPr>
          <p:cNvPr id="612354" name="IFXSHAPE"/>
          <p:cNvSpPr>
            <a:spLocks noGrp="1" noRot="1" noChangeAspect="1" noChangeArrowheads="1" noTextEdit="1"/>
          </p:cNvSpPr>
          <p:nvPr>
            <p:ph type="sldImg"/>
          </p:nvPr>
        </p:nvSpPr>
        <p:spPr>
          <a:xfrm>
            <a:off x="-333375" y="992188"/>
            <a:ext cx="7772400" cy="4857750"/>
          </a:xfrm>
          <a:ln/>
        </p:spPr>
      </p:sp>
      <p:sp>
        <p:nvSpPr>
          <p:cNvPr id="612355" name="IFXSHAPE"/>
          <p:cNvSpPr>
            <a:spLocks noGrp="1" noChangeArrowheads="1"/>
          </p:cNvSpPr>
          <p:nvPr>
            <p:ph type="body" idx="1"/>
          </p:nvPr>
        </p:nvSpPr>
        <p:spPr>
          <a:noFill/>
          <a:ln/>
        </p:spPr>
        <p:txBody>
          <a:bodyPr/>
          <a:lstStyle/>
          <a:p>
            <a:pPr eaLnBrk="1" hangingPunct="1"/>
            <a:endParaRPr lang="de-DE" dirty="0">
              <a:cs typeface="Arial" charset="0"/>
            </a:endParaRPr>
          </a:p>
        </p:txBody>
      </p:sp>
    </p:spTree>
    <p:extLst>
      <p:ext uri="{BB962C8B-B14F-4D97-AF65-F5344CB8AC3E}">
        <p14:creationId xmlns:p14="http://schemas.microsoft.com/office/powerpoint/2010/main" val="162224898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IFXSHAPE"/>
          <p:cNvSpPr>
            <a:spLocks noGrp="1" noChangeArrowheads="1"/>
          </p:cNvSpPr>
          <p:nvPr>
            <p:ph type="sldNum" sz="quarter" idx="5"/>
          </p:nvPr>
        </p:nvSpPr>
        <p:spPr>
          <a:noFill/>
        </p:spPr>
        <p:txBody>
          <a:bodyPr/>
          <a:lstStyle/>
          <a:p>
            <a:fld id="{8F9CE2FB-6526-4033-B680-6DDAA641FCB5}" type="slidenum">
              <a:rPr lang="de-DE" smtClean="0">
                <a:solidFill>
                  <a:prstClr val="black"/>
                </a:solidFill>
              </a:rPr>
              <a:t>49</a:t>
            </a:fld>
            <a:endParaRPr lang="de-DE">
              <a:solidFill>
                <a:prstClr val="black"/>
              </a:solidFill>
            </a:endParaRPr>
          </a:p>
          <a:p>
            <a:endParaRPr lang="de-DE">
              <a:solidFill>
                <a:prstClr val="black"/>
              </a:solidFill>
            </a:endParaRPr>
          </a:p>
        </p:txBody>
      </p:sp>
      <p:sp>
        <p:nvSpPr>
          <p:cNvPr id="168963" name="IFXSHAPE"/>
          <p:cNvSpPr>
            <a:spLocks noGrp="1" noRot="1" noChangeAspect="1" noChangeArrowheads="1" noTextEdit="1"/>
          </p:cNvSpPr>
          <p:nvPr>
            <p:ph type="sldImg"/>
          </p:nvPr>
        </p:nvSpPr>
        <p:spPr>
          <a:xfrm>
            <a:off x="-165100" y="1012825"/>
            <a:ext cx="7429500" cy="4643438"/>
          </a:xfrm>
          <a:ln/>
        </p:spPr>
      </p:sp>
      <p:sp>
        <p:nvSpPr>
          <p:cNvPr id="168964" name="IFXSHAPE"/>
          <p:cNvSpPr>
            <a:spLocks noGrp="1" noChangeArrowheads="1"/>
          </p:cNvSpPr>
          <p:nvPr>
            <p:ph type="body" idx="1"/>
          </p:nvPr>
        </p:nvSpPr>
        <p:spPr>
          <a:noFill/>
          <a:ln/>
        </p:spPr>
        <p:txBody>
          <a:bodyPr/>
          <a:lstStyle/>
          <a:p>
            <a:pPr rtl="0" eaLnBrk="1" fontAlgn="base" latinLnBrk="0" hangingPunct="1"/>
            <a:endParaRPr lang="en-US" sz="1300" dirty="0">
              <a:solidFill>
                <a:schemeClr val="tx1"/>
              </a:solidFill>
              <a:latin typeface="Arial" charset="0"/>
            </a:endParaRPr>
          </a:p>
        </p:txBody>
      </p:sp>
    </p:spTree>
    <p:extLst>
      <p:ext uri="{BB962C8B-B14F-4D97-AF65-F5344CB8AC3E}">
        <p14:creationId xmlns:p14="http://schemas.microsoft.com/office/powerpoint/2010/main" val="409080351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IFXSHAPE"/>
          <p:cNvSpPr>
            <a:spLocks noGrp="1" noChangeArrowheads="1"/>
          </p:cNvSpPr>
          <p:nvPr>
            <p:ph type="sldNum" sz="quarter" idx="5"/>
          </p:nvPr>
        </p:nvSpPr>
        <p:spPr/>
        <p:txBody>
          <a:bodyPr/>
          <a:lstStyle/>
          <a:p>
            <a:pPr>
              <a:defRPr/>
            </a:pPr>
            <a:fld id="{76E3269A-BE4A-46C7-89E8-9F47C381C3E3}" type="slidenum">
              <a:rPr lang="de-DE" smtClean="0">
                <a:solidFill>
                  <a:prstClr val="black"/>
                </a:solidFill>
                <a:latin typeface="Tahoma" pitchFamily="34" charset="0"/>
              </a:rPr>
              <a:t>50</a:t>
            </a:fld>
            <a:endParaRPr lang="de-DE">
              <a:solidFill>
                <a:prstClr val="black"/>
              </a:solidFill>
              <a:latin typeface="Tahoma" pitchFamily="34" charset="0"/>
            </a:endParaRPr>
          </a:p>
          <a:p>
            <a:pPr>
              <a:defRPr/>
            </a:pPr>
            <a:endParaRPr lang="de-DE">
              <a:solidFill>
                <a:prstClr val="black"/>
              </a:solidFill>
              <a:latin typeface="Tahoma" pitchFamily="34" charset="0"/>
            </a:endParaRPr>
          </a:p>
        </p:txBody>
      </p:sp>
      <p:sp>
        <p:nvSpPr>
          <p:cNvPr id="34819" name="IFXSHAPE"/>
          <p:cNvSpPr>
            <a:spLocks noGrp="1" noRot="1" noChangeAspect="1" noChangeArrowheads="1" noTextEdit="1"/>
          </p:cNvSpPr>
          <p:nvPr>
            <p:ph type="sldImg"/>
          </p:nvPr>
        </p:nvSpPr>
        <p:spPr>
          <a:xfrm>
            <a:off x="-165100" y="1012825"/>
            <a:ext cx="7429500" cy="4643438"/>
          </a:xfrm>
          <a:ln/>
        </p:spPr>
      </p:sp>
      <p:sp>
        <p:nvSpPr>
          <p:cNvPr id="34820" name="IFXSHAPE"/>
          <p:cNvSpPr>
            <a:spLocks noGrp="1" noChangeArrowheads="1"/>
          </p:cNvSpPr>
          <p:nvPr>
            <p:ph type="body" idx="1"/>
          </p:nvPr>
        </p:nvSpPr>
        <p:spPr>
          <a:noFill/>
          <a:ln/>
        </p:spPr>
        <p:txBody>
          <a:bodyPr/>
          <a:lstStyle/>
          <a:p>
            <a:pPr eaLnBrk="1" hangingPunct="1"/>
            <a:endParaRPr lang="de-DE" dirty="0">
              <a:solidFill>
                <a:schemeClr val="tx1"/>
              </a:solidFill>
              <a:latin typeface="Arial" charset="0"/>
            </a:endParaRPr>
          </a:p>
        </p:txBody>
      </p:sp>
    </p:spTree>
    <p:extLst>
      <p:ext uri="{BB962C8B-B14F-4D97-AF65-F5344CB8AC3E}">
        <p14:creationId xmlns:p14="http://schemas.microsoft.com/office/powerpoint/2010/main" val="14837332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sldNum" sz="quarter" idx="10"/>
          </p:nvPr>
        </p:nvSpPr>
        <p:spPr/>
        <p:txBody>
          <a:bodyPr/>
          <a:lstStyle/>
          <a:p>
            <a:pPr>
              <a:defRPr/>
            </a:pPr>
            <a:fld id="{0F23556E-5A91-4177-A9DB-FBCD96C0D15A}" type="slidenum">
              <a:rPr lang="de-DE" smtClean="0"/>
              <a:t>52</a:t>
            </a:fld>
            <a:endParaRPr lang="de-DE"/>
          </a:p>
          <a:p>
            <a:pPr>
              <a:defRPr/>
            </a:pPr>
            <a:endParaRPr lang="de-DE"/>
          </a:p>
        </p:txBody>
      </p:sp>
    </p:spTree>
    <p:extLst>
      <p:ext uri="{BB962C8B-B14F-4D97-AF65-F5344CB8AC3E}">
        <p14:creationId xmlns:p14="http://schemas.microsoft.com/office/powerpoint/2010/main" val="275115112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dirty="0"/>
          </a:p>
        </p:txBody>
      </p:sp>
      <p:sp>
        <p:nvSpPr>
          <p:cNvPr id="4" name="IFXSHAPE"/>
          <p:cNvSpPr>
            <a:spLocks noGrp="1"/>
          </p:cNvSpPr>
          <p:nvPr>
            <p:ph type="sldNum" sz="quarter" idx="10"/>
          </p:nvPr>
        </p:nvSpPr>
        <p:spPr/>
        <p:txBody>
          <a:bodyPr/>
          <a:lstStyle/>
          <a:p>
            <a:pPr>
              <a:defRPr/>
            </a:pPr>
            <a:fld id="{FEB00220-34EB-4E65-AC76-CDA86A84381E}" type="slidenum">
              <a:rPr lang="de-DE" smtClean="0"/>
              <a:t>53</a:t>
            </a:fld>
            <a:endParaRPr lang="de-DE"/>
          </a:p>
          <a:p>
            <a:pPr>
              <a:defRPr/>
            </a:pPr>
            <a:endParaRPr lang="de-DE"/>
          </a:p>
        </p:txBody>
      </p:sp>
    </p:spTree>
    <p:extLst>
      <p:ext uri="{BB962C8B-B14F-4D97-AF65-F5344CB8AC3E}">
        <p14:creationId xmlns:p14="http://schemas.microsoft.com/office/powerpoint/2010/main" val="40023452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IFXSHAPE"/>
          <p:cNvSpPr>
            <a:spLocks noGrp="1" noRot="1" noChangeAspect="1" noTextEdit="1"/>
          </p:cNvSpPr>
          <p:nvPr>
            <p:ph type="sldImg"/>
          </p:nvPr>
        </p:nvSpPr>
        <p:spPr>
          <a:xfrm>
            <a:off x="17463" y="1003300"/>
            <a:ext cx="5381625" cy="3363913"/>
          </a:xfrm>
          <a:ln>
            <a:solidFill>
              <a:srgbClr val="00214A"/>
            </a:solidFill>
          </a:ln>
        </p:spPr>
      </p:sp>
      <p:sp>
        <p:nvSpPr>
          <p:cNvPr id="73731" name="IFXSHAPE"/>
          <p:cNvSpPr>
            <a:spLocks noGrp="1"/>
          </p:cNvSpPr>
          <p:nvPr>
            <p:ph type="body" sz="quarter" idx="3"/>
          </p:nvPr>
        </p:nvSpPr>
        <p:spPr>
          <a:xfrm>
            <a:off x="434976" y="4527553"/>
            <a:ext cx="6210300" cy="501332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184275" lvl="1" indent="-184275" defTabSz="993822">
              <a:spcBef>
                <a:spcPct val="0"/>
              </a:spcBef>
              <a:spcAft>
                <a:spcPts val="311"/>
              </a:spcAft>
              <a:buClr>
                <a:schemeClr val="accent1"/>
              </a:buClr>
              <a:buFont typeface="Wingdings" pitchFamily="2" charset="2"/>
              <a:buChar char="n"/>
              <a:tabLst>
                <a:tab pos="3926461" algn="l"/>
              </a:tabLst>
            </a:pPr>
            <a:endParaRPr lang="en-US" altLang="de-DE"/>
          </a:p>
        </p:txBody>
      </p:sp>
      <p:sp>
        <p:nvSpPr>
          <p:cNvPr id="73732" name="IFXSHAPE"/>
          <p:cNvSpPr>
            <a:spLocks noGrp="1"/>
          </p:cNvSpPr>
          <p:nvPr>
            <p:ph type="ftr" sz="quarter" idx="4"/>
          </p:nvPr>
        </p:nvSpPr>
        <p:spPr bwMode="auto">
          <a:xfrm>
            <a:off x="550866" y="9723440"/>
            <a:ext cx="5991225" cy="2349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37097" indent="-283499" eaLnBrk="0" hangingPunct="0">
              <a:defRPr sz="2400">
                <a:solidFill>
                  <a:schemeClr val="tx1"/>
                </a:solidFill>
                <a:latin typeface="Arial" pitchFamily="34" charset="0"/>
                <a:ea typeface="Verdana" pitchFamily="34" charset="0"/>
                <a:cs typeface="Verdana" pitchFamily="34" charset="0"/>
              </a:defRPr>
            </a:lvl2pPr>
            <a:lvl3pPr marL="1133996" indent="-226800" eaLnBrk="0" hangingPunct="0">
              <a:defRPr sz="2400">
                <a:solidFill>
                  <a:schemeClr val="tx1"/>
                </a:solidFill>
                <a:latin typeface="Arial" pitchFamily="34" charset="0"/>
                <a:ea typeface="Verdana" pitchFamily="34" charset="0"/>
                <a:cs typeface="Verdana" pitchFamily="34" charset="0"/>
              </a:defRPr>
            </a:lvl3pPr>
            <a:lvl4pPr marL="1587595" indent="-226800" eaLnBrk="0" hangingPunct="0">
              <a:defRPr sz="2400">
                <a:solidFill>
                  <a:schemeClr val="tx1"/>
                </a:solidFill>
                <a:latin typeface="Arial" pitchFamily="34" charset="0"/>
                <a:ea typeface="Verdana" pitchFamily="34" charset="0"/>
                <a:cs typeface="Verdana" pitchFamily="34" charset="0"/>
              </a:defRPr>
            </a:lvl4pPr>
            <a:lvl5pPr marL="2041194" indent="-226800" eaLnBrk="0" hangingPunct="0">
              <a:defRPr sz="2400">
                <a:solidFill>
                  <a:schemeClr val="tx1"/>
                </a:solidFill>
                <a:latin typeface="Arial" pitchFamily="34" charset="0"/>
                <a:ea typeface="Verdana" pitchFamily="34" charset="0"/>
                <a:cs typeface="Verdana" pitchFamily="34" charset="0"/>
              </a:defRPr>
            </a:lvl5pPr>
            <a:lvl6pPr marL="2494791"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48391"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01989"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55588"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r>
              <a:rPr lang="en-US" altLang="de-DE" sz="1000">
                <a:solidFill>
                  <a:srgbClr val="00214A"/>
                </a:solidFill>
                <a:latin typeface="Verdana" pitchFamily="34" charset="0"/>
                <a:cs typeface="Arial" pitchFamily="34" charset="0"/>
              </a:rPr>
              <a:t>Copyright © Infineon Technologies AG 2019. All rights reserved.</a:t>
            </a:r>
          </a:p>
          <a:p>
            <a:pPr eaLnBrk="1" hangingPunct="1"/>
            <a:r>
              <a:rPr lang="en-US" altLang="de-DE" sz="1000" b="1">
                <a:solidFill>
                  <a:srgbClr val="E30034"/>
                </a:solidFill>
                <a:latin typeface="Verdana" pitchFamily="34" charset="0"/>
                <a:cs typeface="Arial" pitchFamily="34" charset="0"/>
              </a:rPr>
              <a:t>confidential</a:t>
            </a:r>
          </a:p>
        </p:txBody>
      </p:sp>
      <p:sp>
        <p:nvSpPr>
          <p:cNvPr id="133125" name="IFXSHAPE"/>
          <p:cNvSpPr>
            <a:spLocks noGrp="1"/>
          </p:cNvSpPr>
          <p:nvPr>
            <p:ph type="hdr" sz="quarter"/>
          </p:nvPr>
        </p:nvSpPr>
        <p:spPr>
          <a:xfrm>
            <a:off x="454027" y="249240"/>
            <a:ext cx="4422775" cy="239712"/>
          </a:xfrm>
        </p:spPr>
        <p:txBody>
          <a:bodyPr/>
          <a:lstStyle/>
          <a:p>
            <a:pPr defTabSz="948146">
              <a:defRPr/>
            </a:pPr>
            <a:r>
              <a:rPr lang="fr-FR" sz="1000">
                <a:solidFill>
                  <a:prstClr val="black"/>
                </a:solidFill>
              </a:rPr>
              <a:t>AURIX™ TC2xx</a:t>
            </a:r>
            <a:br>
              <a:rPr lang="fr-FR" sz="1000">
                <a:solidFill>
                  <a:prstClr val="black"/>
                </a:solidFill>
              </a:rPr>
            </a:br>
            <a:r>
              <a:rPr lang="fr-FR" sz="1000">
                <a:solidFill>
                  <a:prstClr val="black"/>
                </a:solidFill>
              </a:rPr>
              <a:t>Device Overview</a:t>
            </a:r>
            <a:endParaRPr lang="en-US" sz="1000" dirty="0">
              <a:solidFill>
                <a:prstClr val="black"/>
              </a:solidFill>
            </a:endParaRPr>
          </a:p>
        </p:txBody>
      </p:sp>
      <p:sp>
        <p:nvSpPr>
          <p:cNvPr id="73734" name="IFXSHAPE"/>
          <p:cNvSpPr>
            <a:spLocks noGrp="1"/>
          </p:cNvSpPr>
          <p:nvPr>
            <p:ph type="dt" sz="quarter" idx="1"/>
          </p:nvPr>
        </p:nvSpPr>
        <p:spPr bwMode="auto">
          <a:xfrm>
            <a:off x="454027" y="388939"/>
            <a:ext cx="4422775" cy="2397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numCol="1" anchor="t"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37097" indent="-283499" eaLnBrk="0" hangingPunct="0">
              <a:defRPr sz="2400">
                <a:solidFill>
                  <a:schemeClr val="tx1"/>
                </a:solidFill>
                <a:latin typeface="Arial" pitchFamily="34" charset="0"/>
                <a:ea typeface="Verdana" pitchFamily="34" charset="0"/>
                <a:cs typeface="Verdana" pitchFamily="34" charset="0"/>
              </a:defRPr>
            </a:lvl2pPr>
            <a:lvl3pPr marL="1133996" indent="-226800" eaLnBrk="0" hangingPunct="0">
              <a:defRPr sz="2400">
                <a:solidFill>
                  <a:schemeClr val="tx1"/>
                </a:solidFill>
                <a:latin typeface="Arial" pitchFamily="34" charset="0"/>
                <a:ea typeface="Verdana" pitchFamily="34" charset="0"/>
                <a:cs typeface="Verdana" pitchFamily="34" charset="0"/>
              </a:defRPr>
            </a:lvl3pPr>
            <a:lvl4pPr marL="1587595" indent="-226800" eaLnBrk="0" hangingPunct="0">
              <a:defRPr sz="2400">
                <a:solidFill>
                  <a:schemeClr val="tx1"/>
                </a:solidFill>
                <a:latin typeface="Arial" pitchFamily="34" charset="0"/>
                <a:ea typeface="Verdana" pitchFamily="34" charset="0"/>
                <a:cs typeface="Verdana" pitchFamily="34" charset="0"/>
              </a:defRPr>
            </a:lvl4pPr>
            <a:lvl5pPr marL="2041194" indent="-226800" eaLnBrk="0" hangingPunct="0">
              <a:defRPr sz="2400">
                <a:solidFill>
                  <a:schemeClr val="tx1"/>
                </a:solidFill>
                <a:latin typeface="Arial" pitchFamily="34" charset="0"/>
                <a:ea typeface="Verdana" pitchFamily="34" charset="0"/>
                <a:cs typeface="Verdana" pitchFamily="34" charset="0"/>
              </a:defRPr>
            </a:lvl5pPr>
            <a:lvl6pPr marL="2494791"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48391"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01989"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55588"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r>
              <a:rPr lang="de-DE" altLang="de-DE" sz="1000">
                <a:solidFill>
                  <a:srgbClr val="00214A"/>
                </a:solidFill>
                <a:latin typeface="Verdana" pitchFamily="34" charset="0"/>
                <a:cs typeface="Arial" pitchFamily="34" charset="0"/>
              </a:rPr>
              <a:t>2019-03-26</a:t>
            </a:r>
          </a:p>
          <a:p>
            <a:pPr eaLnBrk="1" hangingPunct="1"/>
            <a:endParaRPr lang="en-US" altLang="de-DE" sz="1000">
              <a:solidFill>
                <a:srgbClr val="00214A"/>
              </a:solidFill>
              <a:latin typeface="Verdana" pitchFamily="34" charset="0"/>
              <a:cs typeface="Arial" pitchFamily="34" charset="0"/>
            </a:endParaRPr>
          </a:p>
        </p:txBody>
      </p:sp>
      <p:sp>
        <p:nvSpPr>
          <p:cNvPr id="73735" name="IFXSHAPE"/>
          <p:cNvSpPr>
            <a:spLocks noGrp="1"/>
          </p:cNvSpPr>
          <p:nvPr>
            <p:ph type="sldNum" sz="quarter" idx="5"/>
          </p:nvPr>
        </p:nvSpPr>
        <p:spPr bwMode="auto">
          <a:xfrm>
            <a:off x="454027" y="508006"/>
            <a:ext cx="4422775" cy="2397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numCol="1" anchor="t" anchorCtr="0" compatLnSpc="1">
            <a:prstTxWarp prst="textNoShape">
              <a:avLst/>
            </a:prstTxWarp>
          </a:bodyPr>
          <a:lstStyle>
            <a:lvl1pPr eaLnBrk="0" hangingPunct="0">
              <a:defRPr sz="2400">
                <a:solidFill>
                  <a:schemeClr val="tx1"/>
                </a:solidFill>
                <a:latin typeface="Arial" pitchFamily="34" charset="0"/>
                <a:ea typeface="Verdana" pitchFamily="34" charset="0"/>
                <a:cs typeface="Verdana" pitchFamily="34" charset="0"/>
              </a:defRPr>
            </a:lvl1pPr>
            <a:lvl2pPr marL="737097" indent="-283499" eaLnBrk="0" hangingPunct="0">
              <a:defRPr sz="2400">
                <a:solidFill>
                  <a:schemeClr val="tx1"/>
                </a:solidFill>
                <a:latin typeface="Arial" pitchFamily="34" charset="0"/>
                <a:ea typeface="Verdana" pitchFamily="34" charset="0"/>
                <a:cs typeface="Verdana" pitchFamily="34" charset="0"/>
              </a:defRPr>
            </a:lvl2pPr>
            <a:lvl3pPr marL="1133996" indent="-226800" eaLnBrk="0" hangingPunct="0">
              <a:defRPr sz="2400">
                <a:solidFill>
                  <a:schemeClr val="tx1"/>
                </a:solidFill>
                <a:latin typeface="Arial" pitchFamily="34" charset="0"/>
                <a:ea typeface="Verdana" pitchFamily="34" charset="0"/>
                <a:cs typeface="Verdana" pitchFamily="34" charset="0"/>
              </a:defRPr>
            </a:lvl3pPr>
            <a:lvl4pPr marL="1587595" indent="-226800" eaLnBrk="0" hangingPunct="0">
              <a:defRPr sz="2400">
                <a:solidFill>
                  <a:schemeClr val="tx1"/>
                </a:solidFill>
                <a:latin typeface="Arial" pitchFamily="34" charset="0"/>
                <a:ea typeface="Verdana" pitchFamily="34" charset="0"/>
                <a:cs typeface="Verdana" pitchFamily="34" charset="0"/>
              </a:defRPr>
            </a:lvl4pPr>
            <a:lvl5pPr marL="2041194" indent="-226800" eaLnBrk="0" hangingPunct="0">
              <a:defRPr sz="2400">
                <a:solidFill>
                  <a:schemeClr val="tx1"/>
                </a:solidFill>
                <a:latin typeface="Arial" pitchFamily="34" charset="0"/>
                <a:ea typeface="Verdana" pitchFamily="34" charset="0"/>
                <a:cs typeface="Verdana" pitchFamily="34" charset="0"/>
              </a:defRPr>
            </a:lvl5pPr>
            <a:lvl6pPr marL="2494791"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48391"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01989"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55588" indent="-2268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algn="l" eaLnBrk="1" hangingPunct="1"/>
            <a:fld id="{B26F0E11-4C74-44EF-84FE-D4584516510A}" type="slidenum">
              <a:rPr lang="en-US" altLang="de-DE" sz="1000">
                <a:solidFill>
                  <a:srgbClr val="00214A"/>
                </a:solidFill>
                <a:latin typeface="Verdana" pitchFamily="34" charset="0"/>
                <a:cs typeface="Arial" pitchFamily="34" charset="0"/>
              </a:rPr>
              <a:pPr algn="l" eaLnBrk="1" hangingPunct="1"/>
              <a:t>6</a:t>
            </a:fld>
            <a:endParaRPr lang="en-US" altLang="de-DE" sz="1000">
              <a:solidFill>
                <a:srgbClr val="00214A"/>
              </a:solidFill>
              <a:latin typeface="Verdana" pitchFamily="34" charset="0"/>
              <a:cs typeface="Arial" pitchFamily="34" charset="0"/>
            </a:endParaRPr>
          </a:p>
          <a:p>
            <a:pPr algn="l" eaLnBrk="1" hangingPunct="1"/>
            <a:endParaRPr lang="en-US" altLang="de-DE" sz="1000">
              <a:solidFill>
                <a:srgbClr val="00214A"/>
              </a:solidFill>
              <a:latin typeface="Verdana" pitchFamily="34" charset="0"/>
              <a:cs typeface="Arial"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CA528887-CB86-4983-88CF-8CFF76E06920}" type="slidenum">
              <a:rPr lang="en-US" smtClean="0"/>
              <a:t>54</a:t>
            </a:fld>
            <a:endParaRPr lang="en-US"/>
          </a:p>
          <a:p>
            <a:endParaRPr lang="en-US"/>
          </a:p>
        </p:txBody>
      </p:sp>
    </p:spTree>
    <p:extLst>
      <p:ext uri="{BB962C8B-B14F-4D97-AF65-F5344CB8AC3E}">
        <p14:creationId xmlns:p14="http://schemas.microsoft.com/office/powerpoint/2010/main" val="241284327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IFXSHAPE"/>
          <p:cNvSpPr>
            <a:spLocks noGrp="1" noRot="1" noChangeAspect="1" noTextEdit="1"/>
          </p:cNvSpPr>
          <p:nvPr>
            <p:ph type="sldImg"/>
          </p:nvPr>
        </p:nvSpPr>
        <p:spPr>
          <a:xfrm>
            <a:off x="-165100" y="1012825"/>
            <a:ext cx="7429500" cy="4643438"/>
          </a:xfrm>
          <a:ln/>
        </p:spPr>
      </p:sp>
      <p:sp>
        <p:nvSpPr>
          <p:cNvPr id="270339"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e-DE" altLang="de-DE"/>
          </a:p>
        </p:txBody>
      </p:sp>
      <p:sp>
        <p:nvSpPr>
          <p:cNvPr id="4" name="IFXSHAPE"/>
          <p:cNvSpPr>
            <a:spLocks noGrp="1"/>
          </p:cNvSpPr>
          <p:nvPr>
            <p:ph type="hdr" sz="quarter"/>
          </p:nvPr>
        </p:nvSpPr>
        <p:spPr/>
        <p:txBody>
          <a:bodyPr/>
          <a:lstStyle/>
          <a:p>
            <a:pPr>
              <a:defRPr/>
            </a:pPr>
            <a:r>
              <a:rPr lang="fr-FR">
                <a:solidFill>
                  <a:prstClr val="black"/>
                </a:solidFill>
              </a:rPr>
              <a:t>AURIX™ TC2xx</a:t>
            </a:r>
            <a:br>
              <a:rPr lang="fr-FR">
                <a:solidFill>
                  <a:prstClr val="black"/>
                </a:solidFill>
              </a:rPr>
            </a:br>
            <a:r>
              <a:rPr lang="fr-FR">
                <a:solidFill>
                  <a:prstClr val="black"/>
                </a:solidFill>
              </a:rPr>
              <a:t>Device Overview</a:t>
            </a:r>
            <a:endParaRPr lang="en-US">
              <a:solidFill>
                <a:prstClr val="black"/>
              </a:solidFill>
            </a:endParaRPr>
          </a:p>
        </p:txBody>
      </p:sp>
      <p:sp>
        <p:nvSpPr>
          <p:cNvPr id="270341"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pitchFamily="34" charset="0"/>
              </a:rPr>
              <a:t>Copyright © Infineon Technologies AG 2019. All rights reserved.</a:t>
            </a:r>
          </a:p>
          <a:p>
            <a:pPr eaLnBrk="1" hangingPunct="1">
              <a:spcBef>
                <a:spcPct val="0"/>
              </a:spcBef>
            </a:pPr>
            <a:r>
              <a:rPr lang="en-US" altLang="de-DE" sz="800" b="1">
                <a:solidFill>
                  <a:srgbClr val="E30034"/>
                </a:solidFill>
                <a:cs typeface="Arial" pitchFamily="34" charset="0"/>
              </a:rPr>
              <a:t>confidential</a:t>
            </a:r>
          </a:p>
        </p:txBody>
      </p:sp>
      <p:sp>
        <p:nvSpPr>
          <p:cNvPr id="270342"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pitchFamily="34" charset="0"/>
              </a:rPr>
              <a:t>2019-03-26</a:t>
            </a:r>
          </a:p>
          <a:p>
            <a:pPr eaLnBrk="1" hangingPunct="1">
              <a:spcBef>
                <a:spcPct val="0"/>
              </a:spcBef>
            </a:pPr>
            <a:endParaRPr lang="en-US" altLang="de-DE" sz="800" b="1">
              <a:solidFill>
                <a:srgbClr val="B70D28"/>
              </a:solidFill>
              <a:cs typeface="Arial" pitchFamily="34" charset="0"/>
            </a:endParaRPr>
          </a:p>
        </p:txBody>
      </p:sp>
      <p:sp>
        <p:nvSpPr>
          <p:cNvPr id="270343"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8C8FAABF-9C67-4D7A-B73D-D2BDAB87176E}" type="slidenum">
              <a:rPr lang="en-US" altLang="de-DE" sz="800" smtClean="0">
                <a:solidFill>
                  <a:srgbClr val="000000"/>
                </a:solidFill>
                <a:cs typeface="Arial" pitchFamily="34" charset="0"/>
              </a:rPr>
              <a:t>55</a:t>
            </a:fld>
            <a:endParaRPr lang="en-US" altLang="de-DE" sz="800">
              <a:solidFill>
                <a:srgbClr val="000000"/>
              </a:solidFill>
              <a:cs typeface="Arial" pitchFamily="34" charset="0"/>
            </a:endParaRPr>
          </a:p>
          <a:p>
            <a:pPr eaLnBrk="1" hangingPunct="1">
              <a:spcBef>
                <a:spcPct val="0"/>
              </a:spcBef>
            </a:pPr>
            <a:endParaRPr lang="en-US" altLang="de-DE" sz="800">
              <a:solidFill>
                <a:srgbClr val="000000"/>
              </a:solidFill>
              <a:cs typeface="Arial"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r>
              <a:rPr lang="de-DE" dirty="0"/>
              <a:t>(Schirmnorm/</a:t>
            </a:r>
            <a:r>
              <a:rPr lang="de-DE" dirty="0" err="1"/>
              <a:t>umbrella</a:t>
            </a:r>
            <a:r>
              <a:rPr lang="de-DE" dirty="0"/>
              <a:t> norm) Basis</a:t>
            </a:r>
            <a:r>
              <a:rPr lang="de-DE" baseline="0" dirty="0"/>
              <a:t> IEC 61508 für elektronische und elektrische </a:t>
            </a:r>
            <a:r>
              <a:rPr lang="de-DE" baseline="0" dirty="0" err="1"/>
              <a:t>systeme</a:t>
            </a:r>
            <a:r>
              <a:rPr lang="de-DE" baseline="0" dirty="0"/>
              <a:t> (E/E) im generellen das </a:t>
            </a:r>
            <a:r>
              <a:rPr lang="de-DE" baseline="0" dirty="0" err="1"/>
              <a:t>thema</a:t>
            </a:r>
            <a:r>
              <a:rPr lang="de-DE" baseline="0" dirty="0"/>
              <a:t> </a:t>
            </a:r>
            <a:r>
              <a:rPr lang="de-DE" baseline="0" dirty="0" err="1"/>
              <a:t>sicherheit</a:t>
            </a:r>
            <a:r>
              <a:rPr lang="de-DE" baseline="0" dirty="0"/>
              <a:t> definiert</a:t>
            </a:r>
          </a:p>
          <a:p>
            <a:r>
              <a:rPr lang="de-DE" baseline="0" dirty="0"/>
              <a:t>Sehr allgemein gehalten geht nicht auf einzelne </a:t>
            </a:r>
            <a:r>
              <a:rPr lang="de-DE" baseline="0" dirty="0" err="1"/>
              <a:t>themen</a:t>
            </a:r>
            <a:r>
              <a:rPr lang="de-DE" baseline="0" dirty="0"/>
              <a:t> ein.</a:t>
            </a:r>
          </a:p>
          <a:p>
            <a:r>
              <a:rPr lang="de-DE" baseline="0" dirty="0"/>
              <a:t>Davon abgeleitet die einzelnen </a:t>
            </a:r>
            <a:r>
              <a:rPr lang="de-DE" baseline="0" dirty="0" err="1"/>
              <a:t>safety</a:t>
            </a:r>
            <a:r>
              <a:rPr lang="de-DE" baseline="0" dirty="0"/>
              <a:t> </a:t>
            </a:r>
            <a:r>
              <a:rPr lang="de-DE" baseline="0" dirty="0" err="1"/>
              <a:t>standards</a:t>
            </a:r>
            <a:endParaRPr lang="de-DE" baseline="0" dirty="0"/>
          </a:p>
          <a:p>
            <a:endParaRPr lang="de-DE" dirty="0"/>
          </a:p>
        </p:txBody>
      </p:sp>
      <p:sp>
        <p:nvSpPr>
          <p:cNvPr id="4" name="IFXSHAPE"/>
          <p:cNvSpPr>
            <a:spLocks noGrp="1"/>
          </p:cNvSpPr>
          <p:nvPr>
            <p:ph type="hdr" sz="quarter" idx="10"/>
          </p:nvPr>
        </p:nvSpPr>
        <p:spPr/>
        <p:txBody>
          <a:bodyPr/>
          <a:lstStyle/>
          <a:p>
            <a:r>
              <a:rPr lang="en-US">
                <a:solidFill>
                  <a:srgbClr val="00214A"/>
                </a:solidFill>
              </a:rPr>
              <a:t>AURIX™ TC2xx</a:t>
            </a:r>
            <a:br>
              <a:rPr lang="en-US">
                <a:solidFill>
                  <a:srgbClr val="00214A"/>
                </a:solidFill>
              </a:rPr>
            </a:br>
            <a:r>
              <a:rPr lang="en-US">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F768B152-FC25-436F-BD1E-DB16F79499F3}" type="slidenum">
              <a:rPr lang="en-US" smtClean="0">
                <a:solidFill>
                  <a:prstClr val="black"/>
                </a:solidFill>
              </a:rPr>
              <a:pPr/>
              <a:t>56</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349908240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r>
              <a:rPr lang="de-DE" dirty="0"/>
              <a:t>(Schirmnorm/</a:t>
            </a:r>
            <a:r>
              <a:rPr lang="de-DE" dirty="0" err="1"/>
              <a:t>umbrella</a:t>
            </a:r>
            <a:r>
              <a:rPr lang="de-DE" dirty="0"/>
              <a:t> norm) Basis</a:t>
            </a:r>
            <a:r>
              <a:rPr lang="de-DE" baseline="0" dirty="0"/>
              <a:t> IEC 61508 für elektronische und elektrische </a:t>
            </a:r>
            <a:r>
              <a:rPr lang="de-DE" baseline="0" dirty="0" err="1"/>
              <a:t>systeme</a:t>
            </a:r>
            <a:r>
              <a:rPr lang="de-DE" baseline="0" dirty="0"/>
              <a:t> (E/E) im generellen das </a:t>
            </a:r>
            <a:r>
              <a:rPr lang="de-DE" baseline="0" dirty="0" err="1"/>
              <a:t>thema</a:t>
            </a:r>
            <a:r>
              <a:rPr lang="de-DE" baseline="0" dirty="0"/>
              <a:t> </a:t>
            </a:r>
            <a:r>
              <a:rPr lang="de-DE" baseline="0" dirty="0" err="1"/>
              <a:t>sicherheit</a:t>
            </a:r>
            <a:r>
              <a:rPr lang="de-DE" baseline="0" dirty="0"/>
              <a:t> definiert</a:t>
            </a:r>
          </a:p>
          <a:p>
            <a:r>
              <a:rPr lang="de-DE" baseline="0" dirty="0"/>
              <a:t>Sehr allgemein gehalten geht nicht auf einzelne </a:t>
            </a:r>
            <a:r>
              <a:rPr lang="de-DE" baseline="0" dirty="0" err="1"/>
              <a:t>themen</a:t>
            </a:r>
            <a:r>
              <a:rPr lang="de-DE" baseline="0" dirty="0"/>
              <a:t> ein.</a:t>
            </a:r>
          </a:p>
          <a:p>
            <a:r>
              <a:rPr lang="de-DE" baseline="0" dirty="0"/>
              <a:t>Davon abgeleitet die einzelnen </a:t>
            </a:r>
            <a:r>
              <a:rPr lang="de-DE" baseline="0" dirty="0" err="1"/>
              <a:t>safety</a:t>
            </a:r>
            <a:r>
              <a:rPr lang="de-DE" baseline="0" dirty="0"/>
              <a:t> </a:t>
            </a:r>
            <a:r>
              <a:rPr lang="de-DE" baseline="0" dirty="0" err="1"/>
              <a:t>standards</a:t>
            </a:r>
            <a:endParaRPr lang="de-DE" baseline="0"/>
          </a:p>
          <a:p>
            <a:endParaRPr lang="de-DE" dirty="0"/>
          </a:p>
        </p:txBody>
      </p:sp>
      <p:sp>
        <p:nvSpPr>
          <p:cNvPr id="4" name="IFXSHAPE"/>
          <p:cNvSpPr>
            <a:spLocks noGrp="1"/>
          </p:cNvSpPr>
          <p:nvPr>
            <p:ph type="hdr" sz="quarter" idx="10"/>
          </p:nvPr>
        </p:nvSpPr>
        <p:spPr/>
        <p:txBody>
          <a:bodyPr/>
          <a:lstStyle/>
          <a:p>
            <a:r>
              <a:rPr lang="en-US">
                <a:solidFill>
                  <a:srgbClr val="00214A"/>
                </a:solidFill>
              </a:rPr>
              <a:t>AURIX™ TC2xx</a:t>
            </a:r>
            <a:br>
              <a:rPr lang="en-US">
                <a:solidFill>
                  <a:srgbClr val="00214A"/>
                </a:solidFill>
              </a:rPr>
            </a:br>
            <a:r>
              <a:rPr lang="en-US">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53ECFF63-0019-4FF5-A4EA-472670C31BF4}" type="slidenum">
              <a:rPr lang="en-US" smtClean="0">
                <a:solidFill>
                  <a:prstClr val="black"/>
                </a:solidFill>
              </a:rPr>
              <a:pPr/>
              <a:t>57</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349908240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pPr defTabSz="954829">
              <a:defRPr/>
            </a:pPr>
            <a:r>
              <a:rPr lang="en-GB" baseline="0" dirty="0">
                <a:sym typeface="Wingdings" panose="05000000000000000000" pitchFamily="2" charset="2"/>
              </a:rPr>
              <a:t>Message “AURIX safety architecture covers all safety relevant elements – much more than the lockstep CPU”</a:t>
            </a:r>
          </a:p>
          <a:p>
            <a:pPr defTabSz="954829">
              <a:defRPr/>
            </a:pPr>
            <a:endParaRPr lang="en-GB" baseline="0" dirty="0">
              <a:sym typeface="Wingdings" panose="05000000000000000000" pitchFamily="2" charset="2"/>
            </a:endParaRPr>
          </a:p>
          <a:p>
            <a:pPr defTabSz="954829">
              <a:defRPr/>
            </a:pPr>
            <a:r>
              <a:rPr lang="en-GB" baseline="0" dirty="0">
                <a:sym typeface="Wingdings" panose="05000000000000000000" pitchFamily="2" charset="2"/>
              </a:rPr>
              <a:t>Dependability:= </a:t>
            </a:r>
          </a:p>
          <a:p>
            <a:pPr defTabSz="954829">
              <a:defRPr/>
            </a:pPr>
            <a:endParaRPr lang="en-GB" baseline="0" dirty="0">
              <a:sym typeface="Wingdings" panose="05000000000000000000" pitchFamily="2" charset="2"/>
            </a:endParaRPr>
          </a:p>
          <a:p>
            <a:pPr defTabSz="954829">
              <a:defRPr/>
            </a:pPr>
            <a:r>
              <a:rPr lang="en-GB" baseline="0" dirty="0">
                <a:sym typeface="Wingdings" panose="05000000000000000000" pitchFamily="2" charset="2"/>
              </a:rPr>
              <a:t>OBD Feedback 7/10/14</a:t>
            </a:r>
          </a:p>
          <a:p>
            <a:r>
              <a:rPr lang="en-GB" dirty="0"/>
              <a:t>- </a:t>
            </a:r>
            <a:r>
              <a:rPr lang="en-GB" dirty="0" err="1"/>
              <a:t>Passt</a:t>
            </a:r>
            <a:r>
              <a:rPr lang="en-GB" dirty="0"/>
              <a:t>.</a:t>
            </a:r>
            <a:r>
              <a:rPr lang="en-GB" baseline="0" dirty="0"/>
              <a:t> </a:t>
            </a:r>
            <a:r>
              <a:rPr lang="en-GB" baseline="0" dirty="0" err="1"/>
              <a:t>Evtl</a:t>
            </a:r>
            <a:r>
              <a:rPr lang="en-GB" baseline="0" dirty="0"/>
              <a:t> </a:t>
            </a:r>
            <a:r>
              <a:rPr lang="en-GB" baseline="0" dirty="0" err="1"/>
              <a:t>erweitern</a:t>
            </a:r>
            <a:r>
              <a:rPr lang="en-GB" baseline="0" dirty="0"/>
              <a:t> </a:t>
            </a:r>
            <a:r>
              <a:rPr lang="en-GB" baseline="0" dirty="0" err="1"/>
              <a:t>mit</a:t>
            </a:r>
            <a:r>
              <a:rPr lang="en-GB" baseline="0" dirty="0"/>
              <a:t> den </a:t>
            </a:r>
            <a:r>
              <a:rPr lang="en-GB" baseline="0" dirty="0" err="1"/>
              <a:t>Beispiel</a:t>
            </a:r>
            <a:r>
              <a:rPr lang="en-GB" baseline="0" dirty="0"/>
              <a:t> / </a:t>
            </a:r>
            <a:r>
              <a:rPr lang="en-GB" baseline="0" dirty="0" err="1"/>
              <a:t>Flussdiagramm</a:t>
            </a:r>
            <a:endParaRPr lang="en-GB" dirty="0"/>
          </a:p>
        </p:txBody>
      </p:sp>
      <p:sp>
        <p:nvSpPr>
          <p:cNvPr id="4" name="IFXSHAPE"/>
          <p:cNvSpPr>
            <a:spLocks noGrp="1"/>
          </p:cNvSpPr>
          <p:nvPr>
            <p:ph type="sldNum" sz="quarter" idx="10"/>
          </p:nvPr>
        </p:nvSpPr>
        <p:spPr/>
        <p:txBody>
          <a:bodyPr/>
          <a:lstStyle/>
          <a:p>
            <a:pPr>
              <a:defRPr/>
            </a:pPr>
            <a:fld id="{3F1BC27C-7665-4BC2-B64C-06C343B60618}" type="slidenum">
              <a:rPr lang="de-DE" smtClean="0">
                <a:solidFill>
                  <a:prstClr val="black"/>
                </a:solidFill>
              </a:rPr>
              <a:pPr>
                <a:defRPr/>
              </a:pPr>
              <a:t>58</a:t>
            </a:fld>
            <a:endParaRPr lang="de-DE">
              <a:solidFill>
                <a:prstClr val="black"/>
              </a:solidFill>
            </a:endParaRPr>
          </a:p>
          <a:p>
            <a:pPr>
              <a:defRPr/>
            </a:pPr>
            <a:endParaRPr lang="de-DE">
              <a:solidFill>
                <a:prstClr val="black"/>
              </a:solidFill>
            </a:endParaRPr>
          </a:p>
        </p:txBody>
      </p:sp>
    </p:spTree>
    <p:extLst>
      <p:ext uri="{BB962C8B-B14F-4D97-AF65-F5344CB8AC3E}">
        <p14:creationId xmlns:p14="http://schemas.microsoft.com/office/powerpoint/2010/main" val="427569148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IFXSHAPE"/>
          <p:cNvSpPr>
            <a:spLocks noGrp="1" noChangeArrowheads="1"/>
          </p:cNvSpPr>
          <p:nvPr>
            <p:ph type="sldNum" sz="quarter" idx="5"/>
          </p:nvPr>
        </p:nvSpPr>
        <p:spPr/>
        <p:txBody>
          <a:bodyPr/>
          <a:lstStyle/>
          <a:p>
            <a:pPr>
              <a:defRPr/>
            </a:pPr>
            <a:fld id="{F5ACB5B3-8842-4748-8960-4FBCAE752761}" type="slidenum">
              <a:rPr lang="de-DE" smtClean="0">
                <a:solidFill>
                  <a:prstClr val="black"/>
                </a:solidFill>
                <a:latin typeface="Tahoma" pitchFamily="34" charset="0"/>
              </a:rPr>
              <a:t>59</a:t>
            </a:fld>
            <a:endParaRPr lang="de-DE">
              <a:solidFill>
                <a:prstClr val="black"/>
              </a:solidFill>
              <a:latin typeface="Tahoma" pitchFamily="34" charset="0"/>
            </a:endParaRPr>
          </a:p>
          <a:p>
            <a:pPr>
              <a:defRPr/>
            </a:pPr>
            <a:endParaRPr lang="de-DE">
              <a:solidFill>
                <a:prstClr val="black"/>
              </a:solidFill>
              <a:latin typeface="Tahoma" pitchFamily="34" charset="0"/>
            </a:endParaRPr>
          </a:p>
        </p:txBody>
      </p:sp>
      <p:sp>
        <p:nvSpPr>
          <p:cNvPr id="8195" name="IFXSHAPE"/>
          <p:cNvSpPr>
            <a:spLocks noGrp="1" noRot="1" noChangeAspect="1" noChangeArrowheads="1" noTextEdit="1"/>
          </p:cNvSpPr>
          <p:nvPr>
            <p:ph type="sldImg"/>
          </p:nvPr>
        </p:nvSpPr>
        <p:spPr>
          <a:xfrm>
            <a:off x="476250" y="971550"/>
            <a:ext cx="6142038" cy="3840163"/>
          </a:xfrm>
          <a:ln/>
        </p:spPr>
      </p:sp>
      <p:sp>
        <p:nvSpPr>
          <p:cNvPr id="8196" name="IFXSHAPE"/>
          <p:cNvSpPr>
            <a:spLocks noGrp="1" noChangeArrowheads="1"/>
          </p:cNvSpPr>
          <p:nvPr>
            <p:ph type="body" idx="1"/>
          </p:nvPr>
        </p:nvSpPr>
        <p:spPr>
          <a:xfrm>
            <a:off x="555853" y="5117306"/>
            <a:ext cx="6036355" cy="4349006"/>
          </a:xfrm>
          <a:noFill/>
          <a:ln/>
        </p:spPr>
        <p:txBody>
          <a:bodyPr/>
          <a:lstStyle/>
          <a:p>
            <a:pPr eaLnBrk="1" hangingPunct="1"/>
            <a:r>
              <a:rPr lang="de-DE" dirty="0"/>
              <a:t>SBST: SW </a:t>
            </a:r>
            <a:r>
              <a:rPr lang="de-DE" dirty="0" err="1"/>
              <a:t>Based</a:t>
            </a:r>
            <a:r>
              <a:rPr lang="de-DE" dirty="0"/>
              <a:t> </a:t>
            </a:r>
            <a:r>
              <a:rPr lang="de-DE" dirty="0" err="1"/>
              <a:t>Selftest</a:t>
            </a:r>
            <a:endParaRPr lang="de-DE" dirty="0"/>
          </a:p>
          <a:p>
            <a:pPr eaLnBrk="1" hangingPunct="1"/>
            <a:r>
              <a:rPr lang="de-DE" sz="1300" dirty="0">
                <a:solidFill>
                  <a:schemeClr val="tx1"/>
                </a:solidFill>
              </a:rPr>
              <a:t>Single Point Fault </a:t>
            </a:r>
            <a:r>
              <a:rPr lang="de-DE" sz="1300" dirty="0" err="1">
                <a:solidFill>
                  <a:schemeClr val="tx1"/>
                </a:solidFill>
              </a:rPr>
              <a:t>Metric</a:t>
            </a:r>
            <a:r>
              <a:rPr lang="de-DE" sz="1300" dirty="0">
                <a:solidFill>
                  <a:schemeClr val="tx1"/>
                </a:solidFill>
              </a:rPr>
              <a:t> -&gt; </a:t>
            </a:r>
            <a:r>
              <a:rPr lang="de-DE" sz="1300" dirty="0" err="1">
                <a:solidFill>
                  <a:schemeClr val="tx1"/>
                </a:solidFill>
              </a:rPr>
              <a:t>Safety</a:t>
            </a:r>
            <a:r>
              <a:rPr lang="de-DE" sz="1300" dirty="0">
                <a:solidFill>
                  <a:schemeClr val="tx1"/>
                </a:solidFill>
              </a:rPr>
              <a:t> </a:t>
            </a:r>
            <a:r>
              <a:rPr lang="de-DE" sz="1300" dirty="0" err="1">
                <a:solidFill>
                  <a:schemeClr val="tx1"/>
                </a:solidFill>
              </a:rPr>
              <a:t>goal</a:t>
            </a:r>
            <a:r>
              <a:rPr lang="de-DE" sz="1300" dirty="0">
                <a:solidFill>
                  <a:schemeClr val="tx1"/>
                </a:solidFill>
              </a:rPr>
              <a:t> </a:t>
            </a:r>
            <a:r>
              <a:rPr lang="de-DE" sz="1300" dirty="0" err="1">
                <a:solidFill>
                  <a:schemeClr val="tx1"/>
                </a:solidFill>
              </a:rPr>
              <a:t>is</a:t>
            </a:r>
            <a:r>
              <a:rPr lang="de-DE" sz="1300" dirty="0">
                <a:solidFill>
                  <a:schemeClr val="tx1"/>
                </a:solidFill>
              </a:rPr>
              <a:t> </a:t>
            </a:r>
            <a:r>
              <a:rPr lang="de-DE" sz="1300" dirty="0" err="1">
                <a:solidFill>
                  <a:schemeClr val="tx1"/>
                </a:solidFill>
              </a:rPr>
              <a:t>violated</a:t>
            </a:r>
            <a:r>
              <a:rPr lang="de-DE" sz="1300" dirty="0">
                <a:solidFill>
                  <a:schemeClr val="tx1"/>
                </a:solidFill>
              </a:rPr>
              <a:t> in </a:t>
            </a:r>
            <a:r>
              <a:rPr lang="de-DE" sz="1300" dirty="0" err="1">
                <a:solidFill>
                  <a:schemeClr val="tx1"/>
                </a:solidFill>
              </a:rPr>
              <a:t>every</a:t>
            </a:r>
            <a:r>
              <a:rPr lang="de-DE" sz="1300" dirty="0">
                <a:solidFill>
                  <a:schemeClr val="tx1"/>
                </a:solidFill>
              </a:rPr>
              <a:t> </a:t>
            </a:r>
            <a:r>
              <a:rPr lang="de-DE" sz="1300" dirty="0" err="1">
                <a:solidFill>
                  <a:schemeClr val="tx1"/>
                </a:solidFill>
              </a:rPr>
              <a:t>case</a:t>
            </a:r>
            <a:endParaRPr lang="de-DE" sz="1300" dirty="0">
              <a:solidFill>
                <a:schemeClr val="tx1"/>
              </a:solidFill>
            </a:endParaRPr>
          </a:p>
          <a:p>
            <a:pPr defTabSz="954908">
              <a:defRPr/>
            </a:pPr>
            <a:r>
              <a:rPr lang="de-DE" sz="1300" dirty="0">
                <a:solidFill>
                  <a:schemeClr val="tx1"/>
                </a:solidFill>
              </a:rPr>
              <a:t>Latent Fault </a:t>
            </a:r>
            <a:r>
              <a:rPr lang="de-DE" sz="1300" dirty="0" err="1">
                <a:solidFill>
                  <a:schemeClr val="tx1"/>
                </a:solidFill>
              </a:rPr>
              <a:t>Metric</a:t>
            </a:r>
            <a:r>
              <a:rPr lang="de-DE" sz="1300" dirty="0">
                <a:solidFill>
                  <a:schemeClr val="tx1"/>
                </a:solidFill>
              </a:rPr>
              <a:t> -&gt; </a:t>
            </a:r>
            <a:r>
              <a:rPr lang="de-DE" sz="1300" dirty="0" err="1">
                <a:solidFill>
                  <a:schemeClr val="tx1"/>
                </a:solidFill>
              </a:rPr>
              <a:t>Safety</a:t>
            </a:r>
            <a:r>
              <a:rPr lang="de-DE" sz="1300" dirty="0">
                <a:solidFill>
                  <a:schemeClr val="tx1"/>
                </a:solidFill>
              </a:rPr>
              <a:t> </a:t>
            </a:r>
            <a:r>
              <a:rPr lang="de-DE" sz="1300" dirty="0" err="1">
                <a:solidFill>
                  <a:schemeClr val="tx1"/>
                </a:solidFill>
              </a:rPr>
              <a:t>goal</a:t>
            </a:r>
            <a:r>
              <a:rPr lang="de-DE" sz="1300" dirty="0">
                <a:solidFill>
                  <a:schemeClr val="tx1"/>
                </a:solidFill>
              </a:rPr>
              <a:t> </a:t>
            </a:r>
            <a:r>
              <a:rPr lang="de-DE" sz="1300" dirty="0" err="1">
                <a:solidFill>
                  <a:schemeClr val="tx1"/>
                </a:solidFill>
              </a:rPr>
              <a:t>is</a:t>
            </a:r>
            <a:r>
              <a:rPr lang="de-DE" sz="1300" dirty="0">
                <a:solidFill>
                  <a:schemeClr val="tx1"/>
                </a:solidFill>
              </a:rPr>
              <a:t> </a:t>
            </a:r>
            <a:r>
              <a:rPr lang="de-DE" sz="1300" dirty="0" err="1">
                <a:solidFill>
                  <a:schemeClr val="tx1"/>
                </a:solidFill>
              </a:rPr>
              <a:t>violated</a:t>
            </a:r>
            <a:r>
              <a:rPr lang="de-DE" sz="1300" dirty="0">
                <a:solidFill>
                  <a:schemeClr val="tx1"/>
                </a:solidFill>
              </a:rPr>
              <a:t> in </a:t>
            </a:r>
            <a:r>
              <a:rPr lang="de-DE" sz="1300" dirty="0" err="1">
                <a:solidFill>
                  <a:schemeClr val="tx1"/>
                </a:solidFill>
              </a:rPr>
              <a:t>combination</a:t>
            </a:r>
            <a:r>
              <a:rPr lang="de-DE" sz="1300" dirty="0">
                <a:solidFill>
                  <a:schemeClr val="tx1"/>
                </a:solidFill>
              </a:rPr>
              <a:t> </a:t>
            </a:r>
            <a:r>
              <a:rPr lang="de-DE" sz="1300" dirty="0" err="1">
                <a:solidFill>
                  <a:schemeClr val="tx1"/>
                </a:solidFill>
              </a:rPr>
              <a:t>with</a:t>
            </a:r>
            <a:r>
              <a:rPr lang="de-DE" sz="1300" dirty="0">
                <a:solidFill>
                  <a:schemeClr val="tx1"/>
                </a:solidFill>
              </a:rPr>
              <a:t> 2nd fault </a:t>
            </a:r>
            <a:endParaRPr lang="de-DE" dirty="0"/>
          </a:p>
          <a:p>
            <a:pPr eaLnBrk="1" hangingPunct="1"/>
            <a:endParaRPr lang="de-DE" dirty="0"/>
          </a:p>
        </p:txBody>
      </p:sp>
    </p:spTree>
    <p:extLst>
      <p:ext uri="{BB962C8B-B14F-4D97-AF65-F5344CB8AC3E}">
        <p14:creationId xmlns:p14="http://schemas.microsoft.com/office/powerpoint/2010/main" val="287657810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IFXSHAPE"/>
          <p:cNvSpPr>
            <a:spLocks noGrp="1" noRot="1" noChangeAspect="1" noTextEdit="1"/>
          </p:cNvSpPr>
          <p:nvPr>
            <p:ph type="sldImg"/>
          </p:nvPr>
        </p:nvSpPr>
        <p:spPr>
          <a:xfrm>
            <a:off x="-165100" y="1012825"/>
            <a:ext cx="7429500" cy="4643438"/>
          </a:xfrm>
          <a:ln/>
        </p:spPr>
      </p:sp>
      <p:sp>
        <p:nvSpPr>
          <p:cNvPr id="277507"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e-DE" altLang="de-DE"/>
          </a:p>
        </p:txBody>
      </p:sp>
      <p:sp>
        <p:nvSpPr>
          <p:cNvPr id="4" name="IFXSHAPE"/>
          <p:cNvSpPr>
            <a:spLocks noGrp="1"/>
          </p:cNvSpPr>
          <p:nvPr>
            <p:ph type="hdr" sz="quarter"/>
          </p:nvPr>
        </p:nvSpPr>
        <p:spPr/>
        <p:txBody>
          <a:bodyPr/>
          <a:lstStyle/>
          <a:p>
            <a:pPr>
              <a:defRPr/>
            </a:pPr>
            <a:r>
              <a:rPr lang="fr-FR">
                <a:solidFill>
                  <a:prstClr val="black"/>
                </a:solidFill>
              </a:rPr>
              <a:t>AURIX™ TC2xx</a:t>
            </a:r>
            <a:br>
              <a:rPr lang="fr-FR">
                <a:solidFill>
                  <a:prstClr val="black"/>
                </a:solidFill>
              </a:rPr>
            </a:br>
            <a:r>
              <a:rPr lang="fr-FR">
                <a:solidFill>
                  <a:prstClr val="black"/>
                </a:solidFill>
              </a:rPr>
              <a:t>Device Overview</a:t>
            </a:r>
            <a:endParaRPr lang="en-US" dirty="0">
              <a:solidFill>
                <a:prstClr val="black"/>
              </a:solidFill>
            </a:endParaRPr>
          </a:p>
        </p:txBody>
      </p:sp>
      <p:sp>
        <p:nvSpPr>
          <p:cNvPr id="277509"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1302" indent="-284139" eaLnBrk="0" hangingPunct="0">
              <a:spcBef>
                <a:spcPct val="30000"/>
              </a:spcBef>
              <a:defRPr sz="1100">
                <a:solidFill>
                  <a:srgbClr val="00214A"/>
                </a:solidFill>
                <a:latin typeface="Verdana" pitchFamily="34" charset="0"/>
                <a:ea typeface="Verdana" pitchFamily="34" charset="0"/>
                <a:cs typeface="Verdana" pitchFamily="34" charset="0"/>
              </a:defRPr>
            </a:lvl2pPr>
            <a:lvl3pPr marL="1141319" indent="-226994" eaLnBrk="0" hangingPunct="0">
              <a:spcBef>
                <a:spcPct val="30000"/>
              </a:spcBef>
              <a:defRPr sz="1100">
                <a:solidFill>
                  <a:srgbClr val="00214A"/>
                </a:solidFill>
                <a:latin typeface="Verdana" pitchFamily="34" charset="0"/>
                <a:ea typeface="Verdana" pitchFamily="34" charset="0"/>
                <a:cs typeface="Verdana" pitchFamily="34" charset="0"/>
              </a:defRPr>
            </a:lvl3pPr>
            <a:lvl4pPr marL="1598481" indent="-226994" eaLnBrk="0" hangingPunct="0">
              <a:spcBef>
                <a:spcPct val="30000"/>
              </a:spcBef>
              <a:defRPr sz="1100">
                <a:solidFill>
                  <a:srgbClr val="00214A"/>
                </a:solidFill>
                <a:latin typeface="Verdana" pitchFamily="34" charset="0"/>
                <a:ea typeface="Verdana" pitchFamily="34" charset="0"/>
                <a:cs typeface="Verdana" pitchFamily="34" charset="0"/>
              </a:defRPr>
            </a:lvl4pPr>
            <a:lvl5pPr marL="2055643" indent="-226994" eaLnBrk="0" hangingPunct="0">
              <a:spcBef>
                <a:spcPct val="30000"/>
              </a:spcBef>
              <a:defRPr sz="1100">
                <a:solidFill>
                  <a:srgbClr val="00214A"/>
                </a:solidFill>
                <a:latin typeface="Verdana" pitchFamily="34" charset="0"/>
                <a:ea typeface="Verdana" pitchFamily="34" charset="0"/>
                <a:cs typeface="Verdana" pitchFamily="34" charset="0"/>
              </a:defRPr>
            </a:lvl5pPr>
            <a:lvl6pPr marL="2512805"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69967"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7129"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4292"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charset="0"/>
              </a:rPr>
              <a:t>Copyright © Infineon Technologies AG 2019. All rights reserved.</a:t>
            </a:r>
          </a:p>
          <a:p>
            <a:pPr eaLnBrk="1" hangingPunct="1">
              <a:spcBef>
                <a:spcPct val="0"/>
              </a:spcBef>
            </a:pPr>
            <a:r>
              <a:rPr lang="en-US" altLang="de-DE" sz="800" b="1">
                <a:solidFill>
                  <a:srgbClr val="E30034"/>
                </a:solidFill>
                <a:cs typeface="Arial" charset="0"/>
              </a:rPr>
              <a:t>confidential</a:t>
            </a:r>
          </a:p>
        </p:txBody>
      </p:sp>
      <p:sp>
        <p:nvSpPr>
          <p:cNvPr id="277510"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1302" indent="-284139" eaLnBrk="0" hangingPunct="0">
              <a:spcBef>
                <a:spcPct val="30000"/>
              </a:spcBef>
              <a:defRPr sz="1100">
                <a:solidFill>
                  <a:srgbClr val="00214A"/>
                </a:solidFill>
                <a:latin typeface="Verdana" pitchFamily="34" charset="0"/>
                <a:ea typeface="Verdana" pitchFamily="34" charset="0"/>
                <a:cs typeface="Verdana" pitchFamily="34" charset="0"/>
              </a:defRPr>
            </a:lvl2pPr>
            <a:lvl3pPr marL="1141319" indent="-226994" eaLnBrk="0" hangingPunct="0">
              <a:spcBef>
                <a:spcPct val="30000"/>
              </a:spcBef>
              <a:defRPr sz="1100">
                <a:solidFill>
                  <a:srgbClr val="00214A"/>
                </a:solidFill>
                <a:latin typeface="Verdana" pitchFamily="34" charset="0"/>
                <a:ea typeface="Verdana" pitchFamily="34" charset="0"/>
                <a:cs typeface="Verdana" pitchFamily="34" charset="0"/>
              </a:defRPr>
            </a:lvl3pPr>
            <a:lvl4pPr marL="1598481" indent="-226994" eaLnBrk="0" hangingPunct="0">
              <a:spcBef>
                <a:spcPct val="30000"/>
              </a:spcBef>
              <a:defRPr sz="1100">
                <a:solidFill>
                  <a:srgbClr val="00214A"/>
                </a:solidFill>
                <a:latin typeface="Verdana" pitchFamily="34" charset="0"/>
                <a:ea typeface="Verdana" pitchFamily="34" charset="0"/>
                <a:cs typeface="Verdana" pitchFamily="34" charset="0"/>
              </a:defRPr>
            </a:lvl4pPr>
            <a:lvl5pPr marL="2055643" indent="-226994" eaLnBrk="0" hangingPunct="0">
              <a:spcBef>
                <a:spcPct val="30000"/>
              </a:spcBef>
              <a:defRPr sz="1100">
                <a:solidFill>
                  <a:srgbClr val="00214A"/>
                </a:solidFill>
                <a:latin typeface="Verdana" pitchFamily="34" charset="0"/>
                <a:ea typeface="Verdana" pitchFamily="34" charset="0"/>
                <a:cs typeface="Verdana" pitchFamily="34" charset="0"/>
              </a:defRPr>
            </a:lvl5pPr>
            <a:lvl6pPr marL="2512805"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69967"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7129"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4292"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charset="0"/>
              </a:rPr>
              <a:t>2019-03-26</a:t>
            </a:r>
          </a:p>
          <a:p>
            <a:pPr eaLnBrk="1" hangingPunct="1">
              <a:spcBef>
                <a:spcPct val="0"/>
              </a:spcBef>
            </a:pPr>
            <a:endParaRPr lang="en-US" altLang="de-DE" sz="800" b="1">
              <a:solidFill>
                <a:srgbClr val="B70D28"/>
              </a:solidFill>
              <a:cs typeface="Arial" charset="0"/>
            </a:endParaRPr>
          </a:p>
        </p:txBody>
      </p:sp>
      <p:sp>
        <p:nvSpPr>
          <p:cNvPr id="277511"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1302" indent="-284139" eaLnBrk="0" hangingPunct="0">
              <a:spcBef>
                <a:spcPct val="30000"/>
              </a:spcBef>
              <a:defRPr sz="1100">
                <a:solidFill>
                  <a:srgbClr val="00214A"/>
                </a:solidFill>
                <a:latin typeface="Verdana" pitchFamily="34" charset="0"/>
                <a:ea typeface="Verdana" pitchFamily="34" charset="0"/>
                <a:cs typeface="Verdana" pitchFamily="34" charset="0"/>
              </a:defRPr>
            </a:lvl2pPr>
            <a:lvl3pPr marL="1141319" indent="-226994" eaLnBrk="0" hangingPunct="0">
              <a:spcBef>
                <a:spcPct val="30000"/>
              </a:spcBef>
              <a:defRPr sz="1100">
                <a:solidFill>
                  <a:srgbClr val="00214A"/>
                </a:solidFill>
                <a:latin typeface="Verdana" pitchFamily="34" charset="0"/>
                <a:ea typeface="Verdana" pitchFamily="34" charset="0"/>
                <a:cs typeface="Verdana" pitchFamily="34" charset="0"/>
              </a:defRPr>
            </a:lvl3pPr>
            <a:lvl4pPr marL="1598481" indent="-226994" eaLnBrk="0" hangingPunct="0">
              <a:spcBef>
                <a:spcPct val="30000"/>
              </a:spcBef>
              <a:defRPr sz="1100">
                <a:solidFill>
                  <a:srgbClr val="00214A"/>
                </a:solidFill>
                <a:latin typeface="Verdana" pitchFamily="34" charset="0"/>
                <a:ea typeface="Verdana" pitchFamily="34" charset="0"/>
                <a:cs typeface="Verdana" pitchFamily="34" charset="0"/>
              </a:defRPr>
            </a:lvl4pPr>
            <a:lvl5pPr marL="2055643" indent="-226994" eaLnBrk="0" hangingPunct="0">
              <a:spcBef>
                <a:spcPct val="30000"/>
              </a:spcBef>
              <a:defRPr sz="1100">
                <a:solidFill>
                  <a:srgbClr val="00214A"/>
                </a:solidFill>
                <a:latin typeface="Verdana" pitchFamily="34" charset="0"/>
                <a:ea typeface="Verdana" pitchFamily="34" charset="0"/>
                <a:cs typeface="Verdana" pitchFamily="34" charset="0"/>
              </a:defRPr>
            </a:lvl5pPr>
            <a:lvl6pPr marL="2512805"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69967"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7129"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4292" indent="-226994"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18ED8031-EE7A-4CFD-80BB-6300ED040541}" type="slidenum">
              <a:rPr lang="en-US" altLang="de-DE" sz="800">
                <a:solidFill>
                  <a:srgbClr val="000000"/>
                </a:solidFill>
                <a:cs typeface="Arial" charset="0"/>
              </a:rPr>
              <a:pPr eaLnBrk="1" hangingPunct="1">
                <a:spcBef>
                  <a:spcPct val="0"/>
                </a:spcBef>
              </a:pPr>
              <a:t>60</a:t>
            </a:fld>
            <a:endParaRPr lang="en-US" altLang="de-DE" sz="800">
              <a:solidFill>
                <a:srgbClr val="000000"/>
              </a:solidFill>
              <a:cs typeface="Arial" charset="0"/>
            </a:endParaRPr>
          </a:p>
          <a:p>
            <a:pPr eaLnBrk="1" hangingPunct="1">
              <a:spcBef>
                <a:spcPct val="0"/>
              </a:spcBef>
            </a:pPr>
            <a:endParaRPr lang="en-US" altLang="de-DE" sz="800">
              <a:solidFill>
                <a:srgbClr val="000000"/>
              </a:solidFill>
              <a:cs typeface="Arial"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GB"/>
          </a:p>
        </p:txBody>
      </p:sp>
      <p:sp>
        <p:nvSpPr>
          <p:cNvPr id="4" name="IFXSHAPE"/>
          <p:cNvSpPr>
            <a:spLocks noGrp="1"/>
          </p:cNvSpPr>
          <p:nvPr>
            <p:ph type="sldNum" sz="quarter" idx="10"/>
          </p:nvPr>
        </p:nvSpPr>
        <p:spPr/>
        <p:txBody>
          <a:bodyPr/>
          <a:lstStyle/>
          <a:p>
            <a:pPr>
              <a:defRPr/>
            </a:pPr>
            <a:fld id="{363B6A82-263A-46E3-BDAE-C1975D8BF7AB}" type="slidenum">
              <a:rPr lang="de-DE" smtClean="0">
                <a:solidFill>
                  <a:prstClr val="black"/>
                </a:solidFill>
              </a:rPr>
              <a:pPr>
                <a:defRPr/>
              </a:pPr>
              <a:t>61</a:t>
            </a:fld>
            <a:endParaRPr lang="de-DE">
              <a:solidFill>
                <a:prstClr val="black"/>
              </a:solidFill>
            </a:endParaRPr>
          </a:p>
          <a:p>
            <a:pPr>
              <a:defRPr/>
            </a:pPr>
            <a:endParaRPr lang="de-DE">
              <a:solidFill>
                <a:prstClr val="black"/>
              </a:solidFill>
            </a:endParaRPr>
          </a:p>
        </p:txBody>
      </p:sp>
    </p:spTree>
    <p:extLst>
      <p:ext uri="{BB962C8B-B14F-4D97-AF65-F5344CB8AC3E}">
        <p14:creationId xmlns:p14="http://schemas.microsoft.com/office/powerpoint/2010/main" val="173677279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de-DE">
              <a:solidFill>
                <a:schemeClr val="tx1"/>
              </a:solidFill>
            </a:endParaRPr>
          </a:p>
        </p:txBody>
      </p:sp>
      <p:sp>
        <p:nvSpPr>
          <p:cNvPr id="4" name="IFXSHAPE"/>
          <p:cNvSpPr>
            <a:spLocks noGrp="1"/>
          </p:cNvSpPr>
          <p:nvPr>
            <p:ph type="hdr" sz="quarter" idx="10"/>
          </p:nvPr>
        </p:nvSpPr>
        <p:spPr/>
        <p:txBody>
          <a:bodyPr/>
          <a:lstStyle/>
          <a:p>
            <a:r>
              <a:rPr lang="en-US">
                <a:solidFill>
                  <a:prstClr val="black"/>
                </a:solidFill>
              </a:rPr>
              <a:t>AURIX™ TC2xx</a:t>
            </a:r>
            <a:br>
              <a:rPr lang="en-US">
                <a:solidFill>
                  <a:prstClr val="black"/>
                </a:solidFill>
              </a:rPr>
            </a:br>
            <a:r>
              <a:rPr lang="en-US">
                <a:solidFill>
                  <a:prstClr val="black"/>
                </a:solidFill>
              </a:rPr>
              <a:t>Device Overview</a:t>
            </a:r>
            <a:endParaRPr lang="en-US" dirty="0">
              <a:solidFill>
                <a:prstClr val="black"/>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CCDF73DB-9B86-4848-8756-8261B9F74BEF}" type="slidenum">
              <a:rPr lang="en-US" smtClean="0">
                <a:solidFill>
                  <a:prstClr val="black"/>
                </a:solidFill>
              </a:rPr>
              <a:pPr/>
              <a:t>62</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28148762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GB"/>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b="1">
              <a:solidFill>
                <a:srgbClr val="B70D28"/>
              </a:solidFill>
            </a:endParaRPr>
          </a:p>
        </p:txBody>
      </p:sp>
      <p:sp>
        <p:nvSpPr>
          <p:cNvPr id="7" name="IFXSHAPE"/>
          <p:cNvSpPr>
            <a:spLocks noGrp="1"/>
          </p:cNvSpPr>
          <p:nvPr>
            <p:ph type="sldNum" sz="quarter" idx="13"/>
          </p:nvPr>
        </p:nvSpPr>
        <p:spPr/>
        <p:txBody>
          <a:bodyPr/>
          <a:lstStyle/>
          <a:p>
            <a:fld id="{390ADF04-70A6-4F96-83A0-2F1E9E9D9F39}" type="slidenum">
              <a:rPr lang="en-US" smtClean="0">
                <a:solidFill>
                  <a:prstClr val="black"/>
                </a:solidFill>
              </a:rPr>
              <a:t>63</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30435999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800100" y="1012825"/>
            <a:ext cx="5499100" cy="3438525"/>
          </a:xfrm>
        </p:spPr>
      </p:sp>
      <p:sp>
        <p:nvSpPr>
          <p:cNvPr id="3" name="IFXSHAPE"/>
          <p:cNvSpPr>
            <a:spLocks noGrp="1"/>
          </p:cNvSpPr>
          <p:nvPr>
            <p:ph type="body" idx="1"/>
          </p:nvPr>
        </p:nvSpPr>
        <p:spPr/>
        <p:txBody>
          <a:bodyPr/>
          <a:lstStyle/>
          <a:p>
            <a:endParaRPr lang="en-US" dirty="0"/>
          </a:p>
        </p:txBody>
      </p:sp>
      <p:sp>
        <p:nvSpPr>
          <p:cNvPr id="4" name="IFXSHAPE"/>
          <p:cNvSpPr>
            <a:spLocks noGrp="1"/>
          </p:cNvSpPr>
          <p:nvPr>
            <p:ph type="hdr" sz="quarter" idx="10"/>
          </p:nvPr>
        </p:nvSpPr>
        <p:spPr/>
        <p:txBody>
          <a:bodyPr/>
          <a:lstStyle/>
          <a:p>
            <a:r>
              <a:rPr lang="en-US">
                <a:solidFill>
                  <a:prstClr val="black"/>
                </a:solidFill>
              </a:rPr>
              <a:t>AURIX™ TC2xx</a:t>
            </a:r>
            <a:br>
              <a:rPr lang="en-US">
                <a:solidFill>
                  <a:prstClr val="black"/>
                </a:solidFill>
              </a:rPr>
            </a:br>
            <a:r>
              <a:rPr lang="en-US">
                <a:solidFill>
                  <a:prstClr val="black"/>
                </a:solidFill>
              </a:rPr>
              <a:t>Device Overview</a:t>
            </a:r>
            <a:endParaRPr lang="en-US" dirty="0">
              <a:solidFill>
                <a:prstClr val="black"/>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5FBBE709-7B14-4CB6-B8A3-B4F871A70128}" type="slidenum">
              <a:rPr lang="en-US" smtClean="0">
                <a:solidFill>
                  <a:prstClr val="black"/>
                </a:solidFill>
              </a:rPr>
              <a:pPr/>
              <a:t>7</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405371156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de-DE">
              <a:solidFill>
                <a:schemeClr val="tx1"/>
              </a:solidFill>
            </a:endParaRPr>
          </a:p>
        </p:txBody>
      </p:sp>
      <p:sp>
        <p:nvSpPr>
          <p:cNvPr id="4" name="IFXSHAPE"/>
          <p:cNvSpPr>
            <a:spLocks noGrp="1"/>
          </p:cNvSpPr>
          <p:nvPr>
            <p:ph type="hdr" sz="quarter" idx="10"/>
          </p:nvPr>
        </p:nvSpPr>
        <p:spPr/>
        <p:txBody>
          <a:bodyPr/>
          <a:lstStyle/>
          <a:p>
            <a:r>
              <a:rPr lang="fr-FR"/>
              <a:t>AURIX™ TC2xx</a:t>
            </a:r>
            <a:br>
              <a:rPr lang="fr-FR"/>
            </a:br>
            <a:r>
              <a:rPr lang="fr-FR"/>
              <a:t>Device Overview</a:t>
            </a:r>
            <a:endParaRPr lang="en-US" dirty="0"/>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1A5E1CB4-6977-43BF-ACA9-CC28B9D6A559}" type="slidenum">
              <a:rPr lang="en-US" smtClean="0"/>
              <a:pPr/>
              <a:t>65</a:t>
            </a:fld>
            <a:endParaRPr lang="en-US"/>
          </a:p>
          <a:p>
            <a:endParaRPr lang="en-US"/>
          </a:p>
        </p:txBody>
      </p:sp>
    </p:spTree>
    <p:extLst>
      <p:ext uri="{BB962C8B-B14F-4D97-AF65-F5344CB8AC3E}">
        <p14:creationId xmlns:p14="http://schemas.microsoft.com/office/powerpoint/2010/main" val="32371733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333375" y="992188"/>
            <a:ext cx="7772400" cy="4857750"/>
          </a:xfrm>
        </p:spPr>
      </p:sp>
      <p:sp>
        <p:nvSpPr>
          <p:cNvPr id="3" name="IFXSHAPE"/>
          <p:cNvSpPr>
            <a:spLocks noGrp="1"/>
          </p:cNvSpPr>
          <p:nvPr>
            <p:ph type="body" idx="1"/>
          </p:nvPr>
        </p:nvSpPr>
        <p:spPr/>
        <p:txBody>
          <a:bodyPr>
            <a:normAutofit lnSpcReduction="10000"/>
          </a:bodyPr>
          <a:lstStyle/>
          <a:p>
            <a:pPr marL="0" marR="0" indent="0" algn="l" defTabSz="914400" rtl="0" eaLnBrk="1" fontAlgn="base" latinLnBrk="0" hangingPunct="1">
              <a:lnSpc>
                <a:spcPct val="100000"/>
              </a:lnSpc>
              <a:spcBef>
                <a:spcPts val="600"/>
              </a:spcBef>
              <a:spcAft>
                <a:spcPct val="0"/>
              </a:spcAft>
              <a:buClrTx/>
              <a:buSzTx/>
              <a:buFontTx/>
              <a:buNone/>
              <a:tabLst/>
              <a:defRPr/>
            </a:pPr>
            <a:r>
              <a:rPr lang="en-US" sz="1200" b="1" dirty="0"/>
              <a:t>Text and Story Telling </a:t>
            </a:r>
          </a:p>
          <a:p>
            <a:pPr marL="0" marR="0" indent="0" algn="l" defTabSz="914400" rtl="0" eaLnBrk="1" fontAlgn="base" latinLnBrk="0" hangingPunct="1">
              <a:lnSpc>
                <a:spcPct val="100000"/>
              </a:lnSpc>
              <a:spcBef>
                <a:spcPts val="600"/>
              </a:spcBef>
              <a:spcAft>
                <a:spcPct val="0"/>
              </a:spcAft>
              <a:buClrTx/>
              <a:buSzTx/>
              <a:buFontTx/>
              <a:buNone/>
              <a:tabLst/>
              <a:defRPr/>
            </a:pPr>
            <a:endParaRPr lang="en-US" sz="1200" b="1" dirty="0"/>
          </a:p>
          <a:p>
            <a:pPr marL="0" marR="0" indent="0" algn="l" defTabSz="914400" rtl="0" eaLnBrk="1" fontAlgn="base" latinLnBrk="0" hangingPunct="1">
              <a:lnSpc>
                <a:spcPct val="100000"/>
              </a:lnSpc>
              <a:spcBef>
                <a:spcPts val="600"/>
              </a:spcBef>
              <a:spcAft>
                <a:spcPct val="0"/>
              </a:spcAft>
              <a:buClrTx/>
              <a:buSzTx/>
              <a:buFontTx/>
              <a:buNone/>
              <a:tabLst/>
              <a:defRPr/>
            </a:pPr>
            <a:r>
              <a:rPr lang="en-US" sz="1200" b="1" dirty="0"/>
              <a:t>IFX</a:t>
            </a:r>
            <a:r>
              <a:rPr lang="en-US" sz="1200" b="1" baseline="0" dirty="0"/>
              <a:t> ATV MC – Security Roadmap</a:t>
            </a:r>
          </a:p>
          <a:p>
            <a:pPr marL="0" marR="0" indent="0" algn="l" defTabSz="914400" rtl="0" eaLnBrk="1" fontAlgn="base" latinLnBrk="0" hangingPunct="1">
              <a:lnSpc>
                <a:spcPct val="100000"/>
              </a:lnSpc>
              <a:spcBef>
                <a:spcPts val="600"/>
              </a:spcBef>
              <a:spcAft>
                <a:spcPct val="0"/>
              </a:spcAft>
              <a:buClrTx/>
              <a:buSzTx/>
              <a:buFontTx/>
              <a:buNone/>
              <a:tabLst/>
              <a:defRPr/>
            </a:pPr>
            <a:endParaRPr lang="en-US" sz="1200" b="1" baseline="0" dirty="0"/>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MC will support the following  automotive Security Generations</a:t>
            </a:r>
          </a:p>
          <a:p>
            <a:pPr marL="0" marR="0" indent="0" algn="l" defTabSz="914400" rtl="0" eaLnBrk="1" fontAlgn="base" latinLnBrk="0" hangingPunct="1">
              <a:lnSpc>
                <a:spcPct val="100000"/>
              </a:lnSpc>
              <a:spcBef>
                <a:spcPts val="600"/>
              </a:spcBef>
              <a:spcAft>
                <a:spcPct val="0"/>
              </a:spcAft>
              <a:buClrTx/>
              <a:buSzTx/>
              <a:buFontTx/>
              <a:buNone/>
              <a:tabLst/>
              <a:defRPr/>
            </a:pPr>
            <a:endParaRPr lang="en-US" sz="1200" b="0" baseline="0" dirty="0"/>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1.) legacy SHE with TC179x (AUDO MAX) for Design in Phases from SOP2011-2013</a:t>
            </a:r>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2.) medium EVITA specification with full 2/4/8MB derivative portfolio supporting HSM AURIX 65nm  Generation beyond SOP 2014</a:t>
            </a:r>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3.) full EVITA (including HW accelerators for RSA1028 and ECC256) for the next 40nm technology µC node AURIX PLUS beyond SOP 2018</a:t>
            </a:r>
          </a:p>
          <a:p>
            <a:pPr marL="0" marR="0" indent="0" algn="l" defTabSz="914400" rtl="0" eaLnBrk="1" fontAlgn="base" latinLnBrk="0" hangingPunct="1">
              <a:lnSpc>
                <a:spcPct val="100000"/>
              </a:lnSpc>
              <a:spcBef>
                <a:spcPts val="600"/>
              </a:spcBef>
              <a:spcAft>
                <a:spcPct val="0"/>
              </a:spcAft>
              <a:buClrTx/>
              <a:buSzTx/>
              <a:buFontTx/>
              <a:buNone/>
              <a:tabLst/>
              <a:defRPr/>
            </a:pPr>
            <a:endParaRPr lang="en-US" sz="1200" b="0" baseline="0" dirty="0"/>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please further note, that IFX ATV MC is committed also to enable backwards compatibility to SHE by offering the HSM SHE emulation starting in the AURIX generation in 2015</a:t>
            </a:r>
          </a:p>
        </p:txBody>
      </p:sp>
      <p:sp>
        <p:nvSpPr>
          <p:cNvPr id="4" name="IFXSHAPE"/>
          <p:cNvSpPr>
            <a:spLocks noGrp="1"/>
          </p:cNvSpPr>
          <p:nvPr>
            <p:ph type="hdr" sz="quarter" idx="10"/>
          </p:nvPr>
        </p:nvSpPr>
        <p:spPr/>
        <p:txBody>
          <a:bodyPr/>
          <a:lstStyle/>
          <a:p>
            <a:r>
              <a:rPr lang="fr-FR" sz="1100">
                <a:solidFill>
                  <a:srgbClr val="00214A"/>
                </a:solidFill>
              </a:rPr>
              <a:t>AURIX™ TC2xx</a:t>
            </a:r>
            <a:br>
              <a:rPr lang="fr-FR" sz="1100">
                <a:solidFill>
                  <a:srgbClr val="00214A"/>
                </a:solidFill>
              </a:rPr>
            </a:br>
            <a:r>
              <a:rPr lang="fr-FR" sz="1100">
                <a:solidFill>
                  <a:srgbClr val="00214A"/>
                </a:solidFill>
              </a:rPr>
              <a:t>Device Overview</a:t>
            </a:r>
            <a:endParaRPr lang="en-US" sz="1100" dirty="0">
              <a:solidFill>
                <a:srgbClr val="00214A"/>
              </a:solidFill>
            </a:endParaRPr>
          </a:p>
        </p:txBody>
      </p:sp>
      <p:sp>
        <p:nvSpPr>
          <p:cNvPr id="5" name="IFXSHAPE"/>
          <p:cNvSpPr>
            <a:spLocks noGrp="1"/>
          </p:cNvSpPr>
          <p:nvPr>
            <p:ph type="dt" sz="quarter" idx="11"/>
          </p:nvPr>
        </p:nvSpPr>
        <p:spPr/>
        <p:txBody>
          <a:bodyPr/>
          <a:lstStyle/>
          <a:p>
            <a:pPr algn="l"/>
            <a:r>
              <a:rPr lang="de-DE" sz="1100">
                <a:solidFill>
                  <a:srgbClr val="00214A"/>
                </a:solidFill>
              </a:rPr>
              <a:t>2019-03-26</a:t>
            </a:r>
          </a:p>
          <a:p>
            <a:pPr algn="l"/>
            <a:endParaRPr lang="en-US" sz="1100" b="1" dirty="0">
              <a:solidFill>
                <a:srgbClr val="B70D28"/>
              </a:solidFill>
            </a:endParaRPr>
          </a:p>
        </p:txBody>
      </p:sp>
      <p:sp>
        <p:nvSpPr>
          <p:cNvPr id="6" name="IFXSHAPE"/>
          <p:cNvSpPr>
            <a:spLocks noGrp="1"/>
          </p:cNvSpPr>
          <p:nvPr>
            <p:ph type="ftr" sz="quarter" idx="12"/>
          </p:nvPr>
        </p:nvSpPr>
        <p:spPr/>
        <p:txBody>
          <a:bodyPr/>
          <a:lstStyle/>
          <a:p>
            <a:r>
              <a:rPr lang="en-US" sz="1100">
                <a:solidFill>
                  <a:srgbClr val="00214A"/>
                </a:solidFill>
              </a:rPr>
              <a:t>Copyright © Infineon Technologies AG 2019. All rights reserved.</a:t>
            </a:r>
          </a:p>
          <a:p>
            <a:r>
              <a:rPr lang="en-US" sz="1100" b="1">
                <a:solidFill>
                  <a:srgbClr val="E30034"/>
                </a:solidFill>
              </a:rPr>
              <a:t>confidential</a:t>
            </a:r>
            <a:endParaRPr lang="en-US" sz="1100" b="1" dirty="0">
              <a:solidFill>
                <a:srgbClr val="E30034"/>
              </a:solidFill>
            </a:endParaRPr>
          </a:p>
        </p:txBody>
      </p:sp>
      <p:sp>
        <p:nvSpPr>
          <p:cNvPr id="7" name="IFXSHAPE"/>
          <p:cNvSpPr>
            <a:spLocks noGrp="1"/>
          </p:cNvSpPr>
          <p:nvPr>
            <p:ph type="sldNum" sz="quarter" idx="13"/>
          </p:nvPr>
        </p:nvSpPr>
        <p:spPr/>
        <p:txBody>
          <a:bodyPr/>
          <a:lstStyle/>
          <a:p>
            <a:pPr algn="l"/>
            <a:fld id="{137434EB-0033-4462-BE8B-B569388E75D8}" type="slidenum">
              <a:rPr lang="en-US" sz="1100" smtClean="0">
                <a:solidFill>
                  <a:srgbClr val="00214A"/>
                </a:solidFill>
              </a:rPr>
              <a:pPr algn="l"/>
              <a:t>66</a:t>
            </a:fld>
            <a:endParaRPr lang="en-US" sz="1100">
              <a:solidFill>
                <a:srgbClr val="00214A"/>
              </a:solidFill>
            </a:endParaRPr>
          </a:p>
          <a:p>
            <a:pPr algn="l"/>
            <a:endParaRPr lang="en-US" sz="1100" dirty="0">
              <a:solidFill>
                <a:srgbClr val="00214A"/>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333375" y="992188"/>
            <a:ext cx="7772400" cy="4857750"/>
          </a:xfrm>
        </p:spPr>
      </p:sp>
      <p:sp>
        <p:nvSpPr>
          <p:cNvPr id="3" name="IFXSHAPE"/>
          <p:cNvSpPr>
            <a:spLocks noGrp="1"/>
          </p:cNvSpPr>
          <p:nvPr>
            <p:ph type="body" idx="1"/>
          </p:nvPr>
        </p:nvSpPr>
        <p:spPr/>
        <p:txBody>
          <a:bodyPr>
            <a:normAutofit lnSpcReduction="10000"/>
          </a:bodyPr>
          <a:lstStyle/>
          <a:p>
            <a:pPr marL="0" marR="0" indent="0" algn="l" defTabSz="914400" rtl="0" eaLnBrk="1" fontAlgn="base" latinLnBrk="0" hangingPunct="1">
              <a:lnSpc>
                <a:spcPct val="100000"/>
              </a:lnSpc>
              <a:spcBef>
                <a:spcPts val="600"/>
              </a:spcBef>
              <a:spcAft>
                <a:spcPct val="0"/>
              </a:spcAft>
              <a:buClrTx/>
              <a:buSzTx/>
              <a:buFontTx/>
              <a:buNone/>
              <a:tabLst/>
              <a:defRPr/>
            </a:pPr>
            <a:r>
              <a:rPr lang="en-US" sz="1200" b="1" dirty="0"/>
              <a:t>Text and Story Telling </a:t>
            </a:r>
          </a:p>
          <a:p>
            <a:pPr marL="0" marR="0" indent="0" algn="l" defTabSz="914400" rtl="0" eaLnBrk="1" fontAlgn="base" latinLnBrk="0" hangingPunct="1">
              <a:lnSpc>
                <a:spcPct val="100000"/>
              </a:lnSpc>
              <a:spcBef>
                <a:spcPts val="600"/>
              </a:spcBef>
              <a:spcAft>
                <a:spcPct val="0"/>
              </a:spcAft>
              <a:buClrTx/>
              <a:buSzTx/>
              <a:buFontTx/>
              <a:buNone/>
              <a:tabLst/>
              <a:defRPr/>
            </a:pPr>
            <a:endParaRPr lang="en-US" sz="1200" b="1" dirty="0"/>
          </a:p>
          <a:p>
            <a:pPr marL="0" marR="0" indent="0" algn="l" defTabSz="914400" rtl="0" eaLnBrk="1" fontAlgn="base" latinLnBrk="0" hangingPunct="1">
              <a:lnSpc>
                <a:spcPct val="100000"/>
              </a:lnSpc>
              <a:spcBef>
                <a:spcPts val="600"/>
              </a:spcBef>
              <a:spcAft>
                <a:spcPct val="0"/>
              </a:spcAft>
              <a:buClrTx/>
              <a:buSzTx/>
              <a:buFontTx/>
              <a:buNone/>
              <a:tabLst/>
              <a:defRPr/>
            </a:pPr>
            <a:r>
              <a:rPr lang="en-US" sz="1200" b="1" dirty="0"/>
              <a:t>IFX</a:t>
            </a:r>
            <a:r>
              <a:rPr lang="en-US" sz="1200" b="1" baseline="0" dirty="0"/>
              <a:t> ATV MC – Security Roadmap</a:t>
            </a:r>
          </a:p>
          <a:p>
            <a:pPr marL="0" marR="0" indent="0" algn="l" defTabSz="914400" rtl="0" eaLnBrk="1" fontAlgn="base" latinLnBrk="0" hangingPunct="1">
              <a:lnSpc>
                <a:spcPct val="100000"/>
              </a:lnSpc>
              <a:spcBef>
                <a:spcPts val="600"/>
              </a:spcBef>
              <a:spcAft>
                <a:spcPct val="0"/>
              </a:spcAft>
              <a:buClrTx/>
              <a:buSzTx/>
              <a:buFontTx/>
              <a:buNone/>
              <a:tabLst/>
              <a:defRPr/>
            </a:pPr>
            <a:endParaRPr lang="en-US" sz="1200" b="1" baseline="0" dirty="0"/>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MC will support the following  automotive Security Generations</a:t>
            </a:r>
          </a:p>
          <a:p>
            <a:pPr marL="0" marR="0" indent="0" algn="l" defTabSz="914400" rtl="0" eaLnBrk="1" fontAlgn="base" latinLnBrk="0" hangingPunct="1">
              <a:lnSpc>
                <a:spcPct val="100000"/>
              </a:lnSpc>
              <a:spcBef>
                <a:spcPts val="600"/>
              </a:spcBef>
              <a:spcAft>
                <a:spcPct val="0"/>
              </a:spcAft>
              <a:buClrTx/>
              <a:buSzTx/>
              <a:buFontTx/>
              <a:buNone/>
              <a:tabLst/>
              <a:defRPr/>
            </a:pPr>
            <a:endParaRPr lang="en-US" sz="1200" b="0" baseline="0" dirty="0"/>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1.) legacy SHE with TC179x (AUDO MAX) for Design in Phases from SOP2011-2013</a:t>
            </a:r>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2.) medium EVITA specification with full 2/4/8MB derivative portfolio supporting HSM AURIX 65nm  Generation beyond SOP 2014</a:t>
            </a:r>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3.) full EVITA (including HW accelerators for RSA1028 and ECC256) for the next 40nm technology µC node AURIX PLUS beyond SOP 2018</a:t>
            </a:r>
          </a:p>
          <a:p>
            <a:pPr marL="0" marR="0" indent="0" algn="l" defTabSz="914400" rtl="0" eaLnBrk="1" fontAlgn="base" latinLnBrk="0" hangingPunct="1">
              <a:lnSpc>
                <a:spcPct val="100000"/>
              </a:lnSpc>
              <a:spcBef>
                <a:spcPts val="600"/>
              </a:spcBef>
              <a:spcAft>
                <a:spcPct val="0"/>
              </a:spcAft>
              <a:buClrTx/>
              <a:buSzTx/>
              <a:buFontTx/>
              <a:buNone/>
              <a:tabLst/>
              <a:defRPr/>
            </a:pPr>
            <a:endParaRPr lang="en-US" sz="1200" b="0" baseline="0" dirty="0"/>
          </a:p>
          <a:p>
            <a:pPr marL="0" marR="0" indent="0" algn="l" defTabSz="914400" rtl="0" eaLnBrk="1" fontAlgn="base" latinLnBrk="0" hangingPunct="1">
              <a:lnSpc>
                <a:spcPct val="100000"/>
              </a:lnSpc>
              <a:spcBef>
                <a:spcPts val="600"/>
              </a:spcBef>
              <a:spcAft>
                <a:spcPct val="0"/>
              </a:spcAft>
              <a:buClrTx/>
              <a:buSzTx/>
              <a:buFontTx/>
              <a:buNone/>
              <a:tabLst/>
              <a:defRPr/>
            </a:pPr>
            <a:r>
              <a:rPr lang="en-US" sz="1200" b="0" baseline="0" dirty="0"/>
              <a:t>please further note, that IFX ATV MC is committed also to enable backwards compatibility to SHE by offering the HSM SHE emulation starting in the AURIX generation in 2015</a:t>
            </a:r>
          </a:p>
        </p:txBody>
      </p:sp>
      <p:sp>
        <p:nvSpPr>
          <p:cNvPr id="4" name="IFXSHAPE"/>
          <p:cNvSpPr>
            <a:spLocks noGrp="1"/>
          </p:cNvSpPr>
          <p:nvPr>
            <p:ph type="hdr" sz="quarter" idx="10"/>
          </p:nvPr>
        </p:nvSpPr>
        <p:spPr/>
        <p:txBody>
          <a:bodyPr/>
          <a:lstStyle/>
          <a:p>
            <a:r>
              <a:rPr lang="fr-FR" sz="1100">
                <a:solidFill>
                  <a:srgbClr val="00214A"/>
                </a:solidFill>
              </a:rPr>
              <a:t>AURIX™ TC2xx</a:t>
            </a:r>
            <a:br>
              <a:rPr lang="fr-FR" sz="1100">
                <a:solidFill>
                  <a:srgbClr val="00214A"/>
                </a:solidFill>
              </a:rPr>
            </a:br>
            <a:r>
              <a:rPr lang="fr-FR" sz="1100">
                <a:solidFill>
                  <a:srgbClr val="00214A"/>
                </a:solidFill>
              </a:rPr>
              <a:t>Device Overview</a:t>
            </a:r>
            <a:endParaRPr lang="en-US" sz="1100" dirty="0">
              <a:solidFill>
                <a:srgbClr val="00214A"/>
              </a:solidFill>
            </a:endParaRPr>
          </a:p>
        </p:txBody>
      </p:sp>
      <p:sp>
        <p:nvSpPr>
          <p:cNvPr id="5" name="IFXSHAPE"/>
          <p:cNvSpPr>
            <a:spLocks noGrp="1"/>
          </p:cNvSpPr>
          <p:nvPr>
            <p:ph type="dt" sz="quarter" idx="11"/>
          </p:nvPr>
        </p:nvSpPr>
        <p:spPr/>
        <p:txBody>
          <a:bodyPr/>
          <a:lstStyle/>
          <a:p>
            <a:pPr algn="l"/>
            <a:r>
              <a:rPr lang="de-DE" sz="1100">
                <a:solidFill>
                  <a:srgbClr val="00214A"/>
                </a:solidFill>
              </a:rPr>
              <a:t>2019-03-26</a:t>
            </a:r>
          </a:p>
          <a:p>
            <a:pPr algn="l"/>
            <a:endParaRPr lang="en-US" sz="1100" b="1" dirty="0">
              <a:solidFill>
                <a:srgbClr val="B70D28"/>
              </a:solidFill>
            </a:endParaRPr>
          </a:p>
        </p:txBody>
      </p:sp>
      <p:sp>
        <p:nvSpPr>
          <p:cNvPr id="6" name="IFXSHAPE"/>
          <p:cNvSpPr>
            <a:spLocks noGrp="1"/>
          </p:cNvSpPr>
          <p:nvPr>
            <p:ph type="ftr" sz="quarter" idx="12"/>
          </p:nvPr>
        </p:nvSpPr>
        <p:spPr/>
        <p:txBody>
          <a:bodyPr/>
          <a:lstStyle/>
          <a:p>
            <a:r>
              <a:rPr lang="en-US" sz="1100">
                <a:solidFill>
                  <a:srgbClr val="00214A"/>
                </a:solidFill>
              </a:rPr>
              <a:t>Copyright © Infineon Technologies AG 2019. All rights reserved.</a:t>
            </a:r>
          </a:p>
          <a:p>
            <a:r>
              <a:rPr lang="en-US" sz="1100" b="1">
                <a:solidFill>
                  <a:srgbClr val="E30034"/>
                </a:solidFill>
              </a:rPr>
              <a:t>confidential</a:t>
            </a:r>
            <a:endParaRPr lang="en-US" sz="1100" b="1" dirty="0">
              <a:solidFill>
                <a:srgbClr val="E30034"/>
              </a:solidFill>
            </a:endParaRPr>
          </a:p>
        </p:txBody>
      </p:sp>
      <p:sp>
        <p:nvSpPr>
          <p:cNvPr id="7" name="IFXSHAPE"/>
          <p:cNvSpPr>
            <a:spLocks noGrp="1"/>
          </p:cNvSpPr>
          <p:nvPr>
            <p:ph type="sldNum" sz="quarter" idx="13"/>
          </p:nvPr>
        </p:nvSpPr>
        <p:spPr/>
        <p:txBody>
          <a:bodyPr/>
          <a:lstStyle/>
          <a:p>
            <a:pPr algn="l"/>
            <a:fld id="{C7EC8063-A66C-46D5-B3DF-5B7C39FC4885}" type="slidenum">
              <a:rPr lang="en-US" sz="1100" smtClean="0">
                <a:solidFill>
                  <a:srgbClr val="00214A"/>
                </a:solidFill>
              </a:rPr>
              <a:t>67</a:t>
            </a:fld>
            <a:endParaRPr lang="en-US" sz="1100" dirty="0">
              <a:solidFill>
                <a:srgbClr val="00214A"/>
              </a:solidFill>
            </a:endParaRPr>
          </a:p>
          <a:p>
            <a:pPr algn="l"/>
            <a:endParaRPr lang="en-US" sz="1100" dirty="0">
              <a:solidFill>
                <a:srgbClr val="00214A"/>
              </a:solidFil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dirty="0"/>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1A5E1CB4-6977-43BF-ACA9-CC28B9D6A559}" type="slidenum">
              <a:rPr lang="en-US" smtClean="0"/>
              <a:pPr/>
              <a:t>68</a:t>
            </a:fld>
            <a:endParaRPr lang="en-US"/>
          </a:p>
          <a:p>
            <a:endParaRPr lang="en-US"/>
          </a:p>
        </p:txBody>
      </p:sp>
    </p:spTree>
    <p:extLst>
      <p:ext uri="{BB962C8B-B14F-4D97-AF65-F5344CB8AC3E}">
        <p14:creationId xmlns:p14="http://schemas.microsoft.com/office/powerpoint/2010/main" val="271082648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pPr defTabSz="914326">
              <a:spcBef>
                <a:spcPts val="600"/>
              </a:spcBef>
              <a:defRPr/>
            </a:pPr>
            <a:r>
              <a:rPr lang="en-US" b="1" dirty="0"/>
              <a:t>Text and Story Telling </a:t>
            </a:r>
          </a:p>
          <a:p>
            <a:pPr defTabSz="914326">
              <a:spcBef>
                <a:spcPts val="600"/>
              </a:spcBef>
              <a:defRPr/>
            </a:pPr>
            <a:endParaRPr lang="en-US" b="1" dirty="0"/>
          </a:p>
          <a:p>
            <a:pPr defTabSz="914326">
              <a:spcBef>
                <a:spcPts val="600"/>
              </a:spcBef>
              <a:defRPr/>
            </a:pPr>
            <a:r>
              <a:rPr lang="en-US" b="1" dirty="0"/>
              <a:t>Secure Platform</a:t>
            </a:r>
          </a:p>
          <a:p>
            <a:pPr defTabSz="914326">
              <a:spcBef>
                <a:spcPts val="600"/>
              </a:spcBef>
              <a:defRPr/>
            </a:pPr>
            <a:r>
              <a:rPr lang="en-US"/>
              <a:t>as </a:t>
            </a:r>
            <a:r>
              <a:rPr lang="en-US" dirty="0"/>
              <a:t>explained before, the HSM offers </a:t>
            </a:r>
            <a:r>
              <a:rPr lang="en-US"/>
              <a:t>a 'trusted Execution Environment' </a:t>
            </a:r>
            <a:r>
              <a:rPr lang="en-US" dirty="0"/>
              <a:t>which can host pure OEM owned Security SW.</a:t>
            </a:r>
          </a:p>
          <a:p>
            <a:pPr defTabSz="914326">
              <a:spcBef>
                <a:spcPts val="600"/>
              </a:spcBef>
              <a:defRPr/>
            </a:pPr>
            <a:endParaRPr lang="en-US" dirty="0"/>
          </a:p>
          <a:p>
            <a:pPr defTabSz="914326">
              <a:spcBef>
                <a:spcPts val="600"/>
              </a:spcBef>
              <a:defRPr/>
            </a:pPr>
            <a:r>
              <a:rPr lang="en-US" dirty="0"/>
              <a:t>this makes it beneficial to host on the one hand side OEM dedicated Security Applications (as an OEM differentiator), and on the other hand side prevents the unattended occurrence of malware or viruses</a:t>
            </a:r>
          </a:p>
          <a:p>
            <a:pPr defTabSz="914326">
              <a:spcBef>
                <a:spcPts val="600"/>
              </a:spcBef>
              <a:defRPr/>
            </a:pPr>
            <a:endParaRPr lang="en-US" dirty="0"/>
          </a:p>
          <a:p>
            <a:pPr defTabSz="914326">
              <a:spcBef>
                <a:spcPts val="600"/>
              </a:spcBef>
              <a:defRPr/>
            </a:pPr>
            <a:r>
              <a:rPr lang="en-US" dirty="0"/>
              <a:t>The AURIX Benefit in that context is, that this HSM SW can be completely encapsulated on dedicated protected FLASH resources.</a:t>
            </a:r>
          </a:p>
          <a:p>
            <a:pPr defTabSz="914326">
              <a:spcBef>
                <a:spcPts val="600"/>
              </a:spcBef>
              <a:defRPr/>
            </a:pPr>
            <a:r>
              <a:rPr lang="en-US" dirty="0"/>
              <a:t>In this way, the </a:t>
            </a:r>
            <a:r>
              <a:rPr lang="en-US" dirty="0" err="1"/>
              <a:t>TriCore</a:t>
            </a:r>
            <a:r>
              <a:rPr lang="en-US" dirty="0"/>
              <a:t> Application SW will have no chance to jeopardize the authenticity of the HSM original OEM HSM SW.</a:t>
            </a:r>
          </a:p>
          <a:p>
            <a:pPr>
              <a:spcBef>
                <a:spcPts val="600"/>
              </a:spcBef>
            </a:pPr>
            <a:endParaRPr lang="en-US" dirty="0"/>
          </a:p>
        </p:txBody>
      </p:sp>
      <p:sp>
        <p:nvSpPr>
          <p:cNvPr id="12" name="IFXSHAPE"/>
          <p:cNvSpPr>
            <a:spLocks noGrp="1"/>
          </p:cNvSpPr>
          <p:nvPr>
            <p:ph type="hdr" sz="quarter"/>
          </p:nvPr>
        </p:nvSpPr>
        <p:spPr>
          <a:xfrm>
            <a:off x="454025" y="295163"/>
            <a:ext cx="4422857" cy="419422"/>
          </a:xfrm>
        </p:spPr>
        <p:txBody>
          <a:bodyPr/>
          <a:lstStyle/>
          <a:p>
            <a:r>
              <a:rPr lang="fr-FR"/>
              <a:t>AURIX™ TC2xx</a:t>
            </a:r>
            <a:br>
              <a:rPr lang="fr-FR"/>
            </a:br>
            <a:r>
              <a:rPr lang="fr-FR"/>
              <a:t>Device Overview</a:t>
            </a:r>
            <a:endParaRPr lang="en-US" dirty="0"/>
          </a:p>
        </p:txBody>
      </p:sp>
      <p:sp>
        <p:nvSpPr>
          <p:cNvPr id="13" name="IFXSHAPE"/>
          <p:cNvSpPr>
            <a:spLocks noGrp="1"/>
          </p:cNvSpPr>
          <p:nvPr>
            <p:ph type="ftr" sz="quarter" idx="4"/>
          </p:nvPr>
        </p:nvSpPr>
        <p:spPr>
          <a:xfrm>
            <a:off x="1317625" y="9940925"/>
            <a:ext cx="4824411" cy="144933"/>
          </a:xfrm>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14" name="IFXSHAPE"/>
          <p:cNvSpPr>
            <a:spLocks noGrp="1"/>
          </p:cNvSpPr>
          <p:nvPr>
            <p:ph type="dt" idx="1"/>
          </p:nvPr>
        </p:nvSpPr>
        <p:spPr>
          <a:xfrm>
            <a:off x="453306" y="9940925"/>
            <a:ext cx="1116124" cy="144933"/>
          </a:xfrm>
        </p:spPr>
        <p:txBody>
          <a:bodyPr/>
          <a:lstStyle/>
          <a:p>
            <a:r>
              <a:rPr lang="en-US"/>
              <a:t>2019-03-26</a:t>
            </a:r>
          </a:p>
          <a:p>
            <a:endParaRPr lang="en-US"/>
          </a:p>
        </p:txBody>
      </p:sp>
      <p:sp>
        <p:nvSpPr>
          <p:cNvPr id="15" name="IFXSHAPE"/>
          <p:cNvSpPr>
            <a:spLocks noGrp="1"/>
          </p:cNvSpPr>
          <p:nvPr>
            <p:ph type="sldNum" sz="quarter" idx="5"/>
          </p:nvPr>
        </p:nvSpPr>
        <p:spPr>
          <a:xfrm>
            <a:off x="6142037" y="9940925"/>
            <a:ext cx="503237" cy="144933"/>
          </a:xfrm>
        </p:spPr>
        <p:txBody>
          <a:bodyPr/>
          <a:lstStyle/>
          <a:p>
            <a:fld id="{6925897C-67DB-4943-A0F9-1F4027956122}" type="slidenum">
              <a:rPr lang="en-US" smtClean="0"/>
              <a:t>69</a:t>
            </a:fld>
            <a:endParaRPr lang="en-US"/>
          </a:p>
          <a:p>
            <a:endParaRPr lang="en-US"/>
          </a:p>
        </p:txBody>
      </p:sp>
    </p:spTree>
    <p:extLst>
      <p:ext uri="{BB962C8B-B14F-4D97-AF65-F5344CB8AC3E}">
        <p14:creationId xmlns:p14="http://schemas.microsoft.com/office/powerpoint/2010/main" val="410126154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b="1">
              <a:solidFill>
                <a:srgbClr val="B70D28"/>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70</a:t>
            </a:fld>
            <a:endParaRPr lang="en-US">
              <a:solidFill>
                <a:prstClr val="black"/>
              </a:solidFill>
            </a:endParaRPr>
          </a:p>
          <a:p>
            <a:endParaRPr lang="en-US">
              <a:solidFill>
                <a:prstClr val="black"/>
              </a:solidFil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b="1">
              <a:solidFill>
                <a:srgbClr val="B70D28"/>
              </a:solidFill>
            </a:endParaRPr>
          </a:p>
        </p:txBody>
      </p:sp>
      <p:sp>
        <p:nvSpPr>
          <p:cNvPr id="7" name="IFXSHAPE"/>
          <p:cNvSpPr>
            <a:spLocks noGrp="1"/>
          </p:cNvSpPr>
          <p:nvPr>
            <p:ph type="sldNum" sz="quarter" idx="13"/>
          </p:nvPr>
        </p:nvSpPr>
        <p:spPr/>
        <p:txBody>
          <a:bodyPr/>
          <a:lstStyle/>
          <a:p>
            <a:fld id="{15485510-DC55-40C3-99CF-D39327687A3B}" type="slidenum">
              <a:rPr lang="en-US" smtClean="0">
                <a:solidFill>
                  <a:prstClr val="black"/>
                </a:solidFill>
              </a:rPr>
              <a:pPr/>
              <a:t>71</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90007170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IFXSHAPE"/>
          <p:cNvSpPr>
            <a:spLocks noGrp="1" noRot="1" noChangeAspect="1" noTextEdit="1"/>
          </p:cNvSpPr>
          <p:nvPr>
            <p:ph type="sldImg"/>
          </p:nvPr>
        </p:nvSpPr>
        <p:spPr>
          <a:xfrm>
            <a:off x="-165100" y="1012825"/>
            <a:ext cx="7429500" cy="4643438"/>
          </a:xfrm>
          <a:ln/>
        </p:spPr>
      </p:sp>
      <p:sp>
        <p:nvSpPr>
          <p:cNvPr id="297987"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de-DE"/>
              <a:t>FEE: Flash EEPROM Emulation</a:t>
            </a:r>
          </a:p>
          <a:p>
            <a:r>
              <a:rPr lang="en-US" altLang="de-DE"/>
              <a:t>FLS: Flash Treiber</a:t>
            </a:r>
          </a:p>
        </p:txBody>
      </p:sp>
      <p:sp>
        <p:nvSpPr>
          <p:cNvPr id="4" name="IFXSHAPE"/>
          <p:cNvSpPr>
            <a:spLocks noGrp="1"/>
          </p:cNvSpPr>
          <p:nvPr>
            <p:ph type="hdr" sz="quarter"/>
          </p:nvPr>
        </p:nvSpPr>
        <p:spPr/>
        <p:txBody>
          <a:bodyPr/>
          <a:lstStyle/>
          <a:p>
            <a:pPr>
              <a:defRPr/>
            </a:pPr>
            <a:r>
              <a:rPr lang="fr-FR">
                <a:solidFill>
                  <a:prstClr val="black"/>
                </a:solidFill>
              </a:rPr>
              <a:t>AURIX™ TC2xx</a:t>
            </a:r>
            <a:br>
              <a:rPr lang="fr-FR">
                <a:solidFill>
                  <a:prstClr val="black"/>
                </a:solidFill>
              </a:rPr>
            </a:br>
            <a:r>
              <a:rPr lang="fr-FR">
                <a:solidFill>
                  <a:prstClr val="black"/>
                </a:solidFill>
              </a:rPr>
              <a:t>Device Overview</a:t>
            </a:r>
            <a:endParaRPr lang="en-US">
              <a:solidFill>
                <a:prstClr val="black"/>
              </a:solidFill>
            </a:endParaRPr>
          </a:p>
        </p:txBody>
      </p:sp>
      <p:sp>
        <p:nvSpPr>
          <p:cNvPr id="5" name="IFXSHAPE"/>
          <p:cNvSpPr>
            <a:spLocks noGrp="1"/>
          </p:cNvSpPr>
          <p:nvPr>
            <p:ph type="dt" sz="quarter" idx="1"/>
          </p:nvPr>
        </p:nvSpPr>
        <p:spPr/>
        <p:txBody>
          <a:bodyPr/>
          <a:lstStyle/>
          <a:p>
            <a:pPr>
              <a:defRPr/>
            </a:pPr>
            <a:r>
              <a:rPr lang="de-DE">
                <a:solidFill>
                  <a:prstClr val="black"/>
                </a:solidFill>
              </a:rPr>
              <a:t>2019-03-26</a:t>
            </a:r>
          </a:p>
          <a:p>
            <a:pPr>
              <a:defRPr/>
            </a:pPr>
            <a:endParaRPr lang="en-US">
              <a:solidFill>
                <a:prstClr val="black"/>
              </a:solidFill>
            </a:endParaRPr>
          </a:p>
        </p:txBody>
      </p:sp>
      <p:sp>
        <p:nvSpPr>
          <p:cNvPr id="6" name="IFXSHAPE"/>
          <p:cNvSpPr>
            <a:spLocks noGrp="1"/>
          </p:cNvSpPr>
          <p:nvPr>
            <p:ph type="ftr" sz="quarter" idx="4"/>
          </p:nvPr>
        </p:nvSpPr>
        <p:spPr/>
        <p:txBody>
          <a:bodyPr/>
          <a:lstStyle/>
          <a:p>
            <a:pPr>
              <a:defRPr/>
            </a:pPr>
            <a:r>
              <a:rPr lang="en-US">
                <a:solidFill>
                  <a:prstClr val="black"/>
                </a:solidFill>
              </a:rPr>
              <a:t>Copyright © Infineon Technologies AG 2019. All rights reserved.</a:t>
            </a:r>
          </a:p>
          <a:p>
            <a:pPr>
              <a:defRPr/>
            </a:pPr>
            <a:r>
              <a:rPr lang="en-US" b="1">
                <a:solidFill>
                  <a:srgbClr val="E30034"/>
                </a:solidFill>
              </a:rPr>
              <a:t>confidential</a:t>
            </a:r>
          </a:p>
        </p:txBody>
      </p:sp>
      <p:sp>
        <p:nvSpPr>
          <p:cNvPr id="7" name="IFXSHAPE"/>
          <p:cNvSpPr>
            <a:spLocks noGrp="1"/>
          </p:cNvSpPr>
          <p:nvPr>
            <p:ph type="sldNum" sz="quarter" idx="5"/>
          </p:nvPr>
        </p:nvSpPr>
        <p:spPr/>
        <p:txBody>
          <a:bodyPr/>
          <a:lstStyle/>
          <a:p>
            <a:pPr>
              <a:defRPr/>
            </a:pPr>
            <a:fld id="{9911CC67-516C-41A7-A942-F367600AF2B7}" type="slidenum">
              <a:rPr lang="en-US" smtClean="0">
                <a:solidFill>
                  <a:prstClr val="black"/>
                </a:solidFill>
              </a:rPr>
              <a:pPr>
                <a:defRPr/>
              </a:pPr>
              <a:t>72</a:t>
            </a:fld>
            <a:endParaRPr lang="en-US">
              <a:solidFill>
                <a:prstClr val="black"/>
              </a:solidFill>
            </a:endParaRPr>
          </a:p>
          <a:p>
            <a:pPr>
              <a:defRPr/>
            </a:pPr>
            <a:endParaRPr lang="en-US">
              <a:solidFill>
                <a:prstClr val="black"/>
              </a:solidFil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3513" y="1012825"/>
            <a:ext cx="7426326" cy="4641850"/>
          </a:xfrm>
        </p:spPr>
      </p:sp>
      <p:sp>
        <p:nvSpPr>
          <p:cNvPr id="3" name="IFXSHAPE"/>
          <p:cNvSpPr>
            <a:spLocks noGrp="1"/>
          </p:cNvSpPr>
          <p:nvPr>
            <p:ph type="body" idx="1"/>
          </p:nvPr>
        </p:nvSpPr>
        <p:spPr/>
        <p:txBody>
          <a:bodyPr>
            <a:normAutofit/>
          </a:bodyPr>
          <a:lstStyle/>
          <a:p>
            <a:endParaRPr lang="en-GB" dirty="0"/>
          </a:p>
        </p:txBody>
      </p:sp>
      <p:sp>
        <p:nvSpPr>
          <p:cNvPr id="4" name="IFXSHAPE"/>
          <p:cNvSpPr>
            <a:spLocks noGrp="1"/>
          </p:cNvSpPr>
          <p:nvPr>
            <p:ph type="hdr" sz="quarter" idx="10"/>
          </p:nvPr>
        </p:nvSpPr>
        <p:spPr>
          <a:xfrm>
            <a:off x="0" y="1"/>
            <a:ext cx="3076575" cy="511175"/>
          </a:xfrm>
          <a:prstGeom prst="rect">
            <a:avLst/>
          </a:prstGeom>
        </p:spPr>
        <p:txBody>
          <a:bodyPr lIns="91030" tIns="45515" rIns="91030" bIns="45515"/>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a:xfrm>
            <a:off x="0" y="9721850"/>
            <a:ext cx="3076575" cy="511175"/>
          </a:xfrm>
          <a:prstGeom prst="rect">
            <a:avLst/>
          </a:prstGeom>
        </p:spPr>
        <p:txBody>
          <a:bodyPr lIns="91030" tIns="45515" rIns="91030" bIns="45515"/>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a:xfrm>
            <a:off x="4021140" y="1"/>
            <a:ext cx="3076575" cy="511175"/>
          </a:xfrm>
          <a:prstGeom prst="rect">
            <a:avLst/>
          </a:prstGeom>
        </p:spPr>
        <p:txBody>
          <a:bodyPr lIns="91030" tIns="45515" rIns="91030" bIns="45515"/>
          <a:lstStyle/>
          <a:p>
            <a:r>
              <a:rPr lang="en-US">
                <a:solidFill>
                  <a:prstClr val="black"/>
                </a:solidFill>
              </a:rPr>
              <a:t>2019-03-26</a:t>
            </a:r>
          </a:p>
          <a:p>
            <a:endParaRPr lang="en-US" b="1">
              <a:solidFill>
                <a:srgbClr val="B70D28"/>
              </a:solidFill>
            </a:endParaRPr>
          </a:p>
        </p:txBody>
      </p:sp>
      <p:sp>
        <p:nvSpPr>
          <p:cNvPr id="7" name="IFXSHAPE"/>
          <p:cNvSpPr>
            <a:spLocks noGrp="1"/>
          </p:cNvSpPr>
          <p:nvPr>
            <p:ph type="sldNum" sz="quarter" idx="13"/>
          </p:nvPr>
        </p:nvSpPr>
        <p:spPr>
          <a:xfrm>
            <a:off x="4021140" y="9721850"/>
            <a:ext cx="3076575" cy="511175"/>
          </a:xfrm>
          <a:prstGeom prst="rect">
            <a:avLst/>
          </a:prstGeom>
        </p:spPr>
        <p:txBody>
          <a:bodyPr lIns="91030" tIns="45515" rIns="91030" bIns="45515"/>
          <a:lstStyle/>
          <a:p>
            <a:fld id="{1A5E1CB4-6977-43BF-ACA9-CC28B9D6A559}" type="slidenum">
              <a:rPr lang="en-US" smtClean="0">
                <a:solidFill>
                  <a:prstClr val="black"/>
                </a:solidFill>
              </a:rPr>
              <a:pPr/>
              <a:t>73</a:t>
            </a:fld>
            <a:endParaRPr lang="en-US">
              <a:solidFill>
                <a:prstClr val="black"/>
              </a:solidFill>
            </a:endParaRPr>
          </a:p>
          <a:p>
            <a:endParaRPr lang="en-US">
              <a:solidFill>
                <a:prstClr val="black"/>
              </a:solidFil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solidFill>
                  <a:prstClr val="black"/>
                </a:solidFill>
              </a:rPr>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solidFill>
                  <a:prstClr val="black"/>
                </a:solidFill>
              </a:rPr>
              <a:t>2019-03-26</a:t>
            </a:r>
          </a:p>
          <a:p>
            <a:endParaRPr lang="en-US">
              <a:solidFill>
                <a:prstClr val="black"/>
              </a:solidFill>
            </a:endParaRPr>
          </a:p>
        </p:txBody>
      </p:sp>
      <p:sp>
        <p:nvSpPr>
          <p:cNvPr id="7" name="IFXSHAPE"/>
          <p:cNvSpPr>
            <a:spLocks noGrp="1"/>
          </p:cNvSpPr>
          <p:nvPr>
            <p:ph type="sldNum" sz="quarter" idx="13"/>
          </p:nvPr>
        </p:nvSpPr>
        <p:spPr/>
        <p:txBody>
          <a:bodyPr/>
          <a:lstStyle/>
          <a:p>
            <a:fld id="{1A5E1CB4-6977-43BF-ACA9-CC28B9D6A559}" type="slidenum">
              <a:rPr lang="en-US" smtClean="0">
                <a:solidFill>
                  <a:prstClr val="black"/>
                </a:solidFill>
              </a:rPr>
              <a:pPr/>
              <a:t>74</a:t>
            </a:fld>
            <a:endParaRPr lang="en-US">
              <a:solidFill>
                <a:prstClr val="black"/>
              </a:solidFill>
            </a:endParaRPr>
          </a:p>
          <a:p>
            <a:endParaRPr lang="en-US">
              <a:solidFill>
                <a:prstClr val="black"/>
              </a:solidFill>
            </a:endParaRPr>
          </a:p>
        </p:txBody>
      </p:sp>
    </p:spTree>
    <p:extLst>
      <p:ext uri="{BB962C8B-B14F-4D97-AF65-F5344CB8AC3E}">
        <p14:creationId xmlns:p14="http://schemas.microsoft.com/office/powerpoint/2010/main" val="12450795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IFXSHAPE"/>
          <p:cNvSpPr>
            <a:spLocks noGrp="1" noRot="1" noChangeAspect="1" noTextEdit="1"/>
          </p:cNvSpPr>
          <p:nvPr>
            <p:ph type="sldImg"/>
          </p:nvPr>
        </p:nvSpPr>
        <p:spPr>
          <a:xfrm>
            <a:off x="-165100" y="1012825"/>
            <a:ext cx="7429500" cy="4643438"/>
          </a:xfrm>
          <a:ln/>
        </p:spPr>
      </p:sp>
      <p:sp>
        <p:nvSpPr>
          <p:cNvPr id="268291" name="IFXSHAPE"/>
          <p:cNvSpPr>
            <a:spLocks noGrp="1"/>
          </p:cNvSpPr>
          <p:nvPr>
            <p:ph type="body" idx="3"/>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Clr>
                <a:srgbClr val="B70D28"/>
              </a:buClr>
              <a:buFont typeface="Arial"/>
              <a:buChar char="›"/>
            </a:pPr>
            <a:r>
              <a:rPr lang="en-US" altLang="ja-JP" sz="1200" b="0" dirty="0">
                <a:solidFill>
                  <a:srgbClr val="000000"/>
                </a:solidFill>
                <a:ea typeface="MS PGothic" pitchFamily="34" charset="-128"/>
              </a:rPr>
              <a:t>Infineon reached levels </a:t>
            </a:r>
            <a:r>
              <a:rPr lang="en-US" altLang="ja-JP" sz="1200" b="1" dirty="0">
                <a:solidFill>
                  <a:srgbClr val="000000"/>
                </a:solidFill>
                <a:ea typeface="MS PGothic" pitchFamily="34" charset="-128"/>
              </a:rPr>
              <a:t>of below 1ppm for overall MCU portfolio </a:t>
            </a:r>
            <a:r>
              <a:rPr lang="en-US" altLang="ja-JP" sz="1200" b="0" dirty="0">
                <a:solidFill>
                  <a:srgbClr val="000000"/>
                </a:solidFill>
                <a:ea typeface="MS PGothic" pitchFamily="34" charset="-128"/>
              </a:rPr>
              <a:t>as well as for leading edge 32bit controllers</a:t>
            </a:r>
          </a:p>
        </p:txBody>
      </p:sp>
      <p:sp>
        <p:nvSpPr>
          <p:cNvPr id="9" name="IFXSHAPE"/>
          <p:cNvSpPr>
            <a:spLocks noGrp="1"/>
          </p:cNvSpPr>
          <p:nvPr>
            <p:ph type="hdr" sz="quarter"/>
          </p:nvPr>
        </p:nvSpPr>
        <p:spPr/>
        <p:txBody>
          <a:bodyPr/>
          <a:lstStyle/>
          <a:p>
            <a:pPr>
              <a:defRPr/>
            </a:pPr>
            <a:r>
              <a:rPr lang="fr-FR">
                <a:solidFill>
                  <a:prstClr val="black"/>
                </a:solidFill>
              </a:rPr>
              <a:t>AURIX™ TC2xx</a:t>
            </a:r>
            <a:br>
              <a:rPr lang="fr-FR">
                <a:solidFill>
                  <a:prstClr val="black"/>
                </a:solidFill>
              </a:rPr>
            </a:br>
            <a:r>
              <a:rPr lang="fr-FR">
                <a:solidFill>
                  <a:prstClr val="black"/>
                </a:solidFill>
              </a:rPr>
              <a:t>Device Overview</a:t>
            </a:r>
            <a:endParaRPr lang="en-US" dirty="0">
              <a:solidFill>
                <a:prstClr val="black"/>
              </a:solidFill>
            </a:endParaRPr>
          </a:p>
        </p:txBody>
      </p:sp>
      <p:sp>
        <p:nvSpPr>
          <p:cNvPr id="268293" name="IFXSHAPE"/>
          <p:cNvSpPr>
            <a:spLocks noGrp="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800">
                <a:solidFill>
                  <a:srgbClr val="000000"/>
                </a:solidFill>
                <a:cs typeface="Arial" charset="0"/>
              </a:rPr>
              <a:t>Copyright © Infineon Technologies AG 2019. All rights reserved.</a:t>
            </a:r>
          </a:p>
          <a:p>
            <a:pPr eaLnBrk="1" hangingPunct="1">
              <a:spcBef>
                <a:spcPct val="0"/>
              </a:spcBef>
            </a:pPr>
            <a:r>
              <a:rPr lang="en-US" altLang="de-DE" sz="800" b="1">
                <a:solidFill>
                  <a:srgbClr val="E30034"/>
                </a:solidFill>
                <a:cs typeface="Arial" charset="0"/>
              </a:rPr>
              <a:t>confidential</a:t>
            </a:r>
          </a:p>
        </p:txBody>
      </p:sp>
      <p:sp>
        <p:nvSpPr>
          <p:cNvPr id="268294"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800">
                <a:solidFill>
                  <a:srgbClr val="000000"/>
                </a:solidFill>
                <a:cs typeface="Arial" charset="0"/>
              </a:rPr>
              <a:t>2019-03-26</a:t>
            </a:r>
          </a:p>
          <a:p>
            <a:pPr eaLnBrk="1" hangingPunct="1">
              <a:spcBef>
                <a:spcPct val="0"/>
              </a:spcBef>
            </a:pPr>
            <a:endParaRPr lang="en-US" altLang="de-DE" sz="800">
              <a:solidFill>
                <a:srgbClr val="000000"/>
              </a:solidFill>
              <a:cs typeface="Arial" charset="0"/>
            </a:endParaRPr>
          </a:p>
        </p:txBody>
      </p:sp>
      <p:sp>
        <p:nvSpPr>
          <p:cNvPr id="268295" name="IFXSHAPE"/>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42889" indent="-285727" eaLnBrk="0" hangingPunct="0">
              <a:spcBef>
                <a:spcPct val="30000"/>
              </a:spcBef>
              <a:defRPr sz="1100">
                <a:solidFill>
                  <a:srgbClr val="00214A"/>
                </a:solidFill>
                <a:latin typeface="Verdana" pitchFamily="34" charset="0"/>
                <a:ea typeface="Verdana" pitchFamily="34" charset="0"/>
                <a:cs typeface="Verdana" pitchFamily="34" charset="0"/>
              </a:defRPr>
            </a:lvl2pPr>
            <a:lvl3pPr marL="1142906" indent="-228582" eaLnBrk="0" hangingPunct="0">
              <a:spcBef>
                <a:spcPct val="30000"/>
              </a:spcBef>
              <a:defRPr sz="1100">
                <a:solidFill>
                  <a:srgbClr val="00214A"/>
                </a:solidFill>
                <a:latin typeface="Verdana" pitchFamily="34" charset="0"/>
                <a:ea typeface="Verdana" pitchFamily="34" charset="0"/>
                <a:cs typeface="Verdana" pitchFamily="34" charset="0"/>
              </a:defRPr>
            </a:lvl3pPr>
            <a:lvl4pPr marL="1600068" indent="-228582" eaLnBrk="0" hangingPunct="0">
              <a:spcBef>
                <a:spcPct val="30000"/>
              </a:spcBef>
              <a:defRPr sz="1100">
                <a:solidFill>
                  <a:srgbClr val="00214A"/>
                </a:solidFill>
                <a:latin typeface="Verdana" pitchFamily="34" charset="0"/>
                <a:ea typeface="Verdana" pitchFamily="34" charset="0"/>
                <a:cs typeface="Verdana" pitchFamily="34" charset="0"/>
              </a:defRPr>
            </a:lvl4pPr>
            <a:lvl5pPr marL="2057230" indent="-228582" eaLnBrk="0" hangingPunct="0">
              <a:spcBef>
                <a:spcPct val="30000"/>
              </a:spcBef>
              <a:defRPr sz="1100">
                <a:solidFill>
                  <a:srgbClr val="00214A"/>
                </a:solidFill>
                <a:latin typeface="Verdana" pitchFamily="34" charset="0"/>
                <a:ea typeface="Verdana" pitchFamily="34" charset="0"/>
                <a:cs typeface="Verdana" pitchFamily="34" charset="0"/>
              </a:defRPr>
            </a:lvl5pPr>
            <a:lvl6pPr marL="2514392"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971555"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428717"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885879" indent="-228582"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EF2329C2-16F0-4C61-88EF-993A2244CA7F}" type="slidenum">
              <a:rPr lang="en-US" altLang="de-DE" sz="800" smtClean="0">
                <a:solidFill>
                  <a:srgbClr val="000000"/>
                </a:solidFill>
                <a:cs typeface="Arial" charset="0"/>
              </a:rPr>
              <a:t>8</a:t>
            </a:fld>
            <a:endParaRPr lang="en-US" altLang="de-DE" sz="800">
              <a:solidFill>
                <a:srgbClr val="000000"/>
              </a:solidFill>
              <a:cs typeface="Arial" charset="0"/>
            </a:endParaRPr>
          </a:p>
          <a:p>
            <a:pPr eaLnBrk="1" hangingPunct="1">
              <a:spcBef>
                <a:spcPct val="0"/>
              </a:spcBef>
            </a:pPr>
            <a:endParaRPr lang="en-US" altLang="de-DE" sz="800">
              <a:solidFill>
                <a:srgbClr val="000000"/>
              </a:solidFill>
              <a:cs typeface="Arial"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r>
              <a:rPr lang="en-US" sz="1300" dirty="0"/>
              <a:t>Energy Efficiency for Combustion Engine Vehicles (from brochure)</a:t>
            </a:r>
          </a:p>
          <a:p>
            <a:r>
              <a:rPr lang="en-US" sz="1300" dirty="0"/>
              <a:t>Electronic automotive components are key to raising fuel efficiency levels and cutting emissions. The latest environment protection agency standards – Euro 5 and Euro 6 for passenger cars and Euro 3 and Euro 4 for motorcycles – are driving developments in advanced engine management. </a:t>
            </a:r>
            <a:r>
              <a:rPr lang="en-US" sz="1300" dirty="0" err="1"/>
              <a:t>TriCore</a:t>
            </a:r>
            <a:r>
              <a:rPr lang="en-US" sz="1300" dirty="0"/>
              <a:t>™-based products can be found in improved combustion technologies such as Homogeneous Charge Compression Ignition (HCCI) as well as in direct injection, smart turbocharger and valve actuation applications. They are also ideal for a range of innovative transmission technologies such as Double Clutch Transmission (DCT) and modern Continuous Variable Transmission (CVT).</a:t>
            </a:r>
            <a:endParaRPr lang="en-US" dirty="0"/>
          </a:p>
        </p:txBody>
      </p:sp>
      <p:sp>
        <p:nvSpPr>
          <p:cNvPr id="4" name="IFXSHAPE"/>
          <p:cNvSpPr>
            <a:spLocks noGrp="1"/>
          </p:cNvSpPr>
          <p:nvPr>
            <p:ph type="hdr" sz="quarter" idx="10"/>
          </p:nvPr>
        </p:nvSpPr>
        <p:spPr/>
        <p:txBody>
          <a:bodyPr/>
          <a:lstStyle/>
          <a:p>
            <a:pPr>
              <a:defRPr/>
            </a:pPr>
            <a:r>
              <a:rPr lang="fr-FR">
                <a:solidFill>
                  <a:prstClr val="black"/>
                </a:solidFill>
              </a:rPr>
              <a:t>AURIX™ TC2xx</a:t>
            </a:r>
            <a:br>
              <a:rPr lang="fr-FR">
                <a:solidFill>
                  <a:prstClr val="black"/>
                </a:solidFill>
              </a:rPr>
            </a:br>
            <a:r>
              <a:rPr lang="fr-FR">
                <a:solidFill>
                  <a:prstClr val="black"/>
                </a:solidFill>
              </a:rPr>
              <a:t>Device Overview</a:t>
            </a:r>
            <a:endParaRPr lang="en-US">
              <a:solidFill>
                <a:prstClr val="black"/>
              </a:solidFill>
            </a:endParaRPr>
          </a:p>
        </p:txBody>
      </p:sp>
      <p:sp>
        <p:nvSpPr>
          <p:cNvPr id="5" name="IFXSHAPE"/>
          <p:cNvSpPr>
            <a:spLocks noGrp="1"/>
          </p:cNvSpPr>
          <p:nvPr>
            <p:ph type="dt" sz="quarter" idx="11"/>
          </p:nvPr>
        </p:nvSpPr>
        <p:spPr/>
        <p:txBody>
          <a:bodyPr/>
          <a:lstStyle/>
          <a:p>
            <a:pPr>
              <a:defRPr/>
            </a:pPr>
            <a:r>
              <a:rPr lang="de-DE">
                <a:solidFill>
                  <a:prstClr val="black"/>
                </a:solidFill>
              </a:rPr>
              <a:t>2019-03-26</a:t>
            </a:r>
          </a:p>
          <a:p>
            <a:pPr>
              <a:defRPr/>
            </a:pPr>
            <a:endParaRPr lang="en-US" dirty="0">
              <a:solidFill>
                <a:prstClr val="black"/>
              </a:solidFill>
            </a:endParaRPr>
          </a:p>
        </p:txBody>
      </p:sp>
      <p:sp>
        <p:nvSpPr>
          <p:cNvPr id="6" name="IFXSHAPE"/>
          <p:cNvSpPr>
            <a:spLocks noGrp="1"/>
          </p:cNvSpPr>
          <p:nvPr>
            <p:ph type="ftr" sz="quarter" idx="12"/>
          </p:nvPr>
        </p:nvSpPr>
        <p:spPr/>
        <p:txBody>
          <a:bodyPr/>
          <a:lstStyle/>
          <a:p>
            <a:pPr>
              <a:defRPr/>
            </a:pPr>
            <a:r>
              <a:rPr lang="en-US">
                <a:solidFill>
                  <a:prstClr val="black"/>
                </a:solidFill>
              </a:rPr>
              <a:t>Copyright © Infineon Technologies AG 2019. All rights reserved.</a:t>
            </a:r>
          </a:p>
          <a:p>
            <a:pPr>
              <a:defRPr/>
            </a:pPr>
            <a:r>
              <a:rPr lang="en-US" b="1">
                <a:solidFill>
                  <a:srgbClr val="E30034"/>
                </a:solidFill>
              </a:rPr>
              <a:t>confidential</a:t>
            </a:r>
          </a:p>
        </p:txBody>
      </p:sp>
      <p:sp>
        <p:nvSpPr>
          <p:cNvPr id="7" name="IFXSHAPE"/>
          <p:cNvSpPr>
            <a:spLocks noGrp="1"/>
          </p:cNvSpPr>
          <p:nvPr>
            <p:ph type="sldNum" sz="quarter" idx="13"/>
          </p:nvPr>
        </p:nvSpPr>
        <p:spPr/>
        <p:txBody>
          <a:bodyPr/>
          <a:lstStyle/>
          <a:p>
            <a:pPr>
              <a:defRPr/>
            </a:pPr>
            <a:fld id="{36F9B8D0-85F9-44B9-B903-85FB12AF892E}" type="slidenum">
              <a:rPr lang="en-US" smtClean="0">
                <a:solidFill>
                  <a:prstClr val="black"/>
                </a:solidFill>
              </a:rPr>
              <a:t>76</a:t>
            </a:fld>
            <a:endParaRPr lang="en-US">
              <a:solidFill>
                <a:prstClr val="black"/>
              </a:solidFill>
            </a:endParaRPr>
          </a:p>
          <a:p>
            <a:pPr>
              <a:defRPr/>
            </a:pPr>
            <a:endParaRPr lang="en-US">
              <a:solidFill>
                <a:prstClr val="black"/>
              </a:solidFill>
            </a:endParaRPr>
          </a:p>
        </p:txBody>
      </p:sp>
    </p:spTree>
    <p:extLst>
      <p:ext uri="{BB962C8B-B14F-4D97-AF65-F5344CB8AC3E}">
        <p14:creationId xmlns:p14="http://schemas.microsoft.com/office/powerpoint/2010/main" val="355190841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r>
              <a:rPr lang="en-US" sz="1300" dirty="0"/>
              <a:t>Energy Efficiency for Combustion Engine Vehicles (from brochure)</a:t>
            </a:r>
          </a:p>
          <a:p>
            <a:r>
              <a:rPr lang="en-US" sz="1300" dirty="0"/>
              <a:t>Electronic automotive components are key to raising fuel efficiency levels and cutting emissions. The latest environment protection agency standards – Euro 5 and Euro 6 for passenger cars and Euro 3 and Euro 4 for motorcycles – are driving developments in advanced engine management. </a:t>
            </a:r>
            <a:r>
              <a:rPr lang="en-US" sz="1300" dirty="0" err="1"/>
              <a:t>TriCore</a:t>
            </a:r>
            <a:r>
              <a:rPr lang="en-US" sz="1300" dirty="0"/>
              <a:t>™-based products can be found in improved combustion technologies such as Homogeneous Charge Compression Ignition (HCCI) as well as in direct injection, smart turbocharger and valve actuation applications. They are also ideal for a range of innovative transmission technologies such as Double Clutch Transmission (DCT) and modern Continuous Variable Transmission (CVT).</a:t>
            </a:r>
            <a:endParaRPr lang="en-US" dirty="0"/>
          </a:p>
        </p:txBody>
      </p:sp>
      <p:sp>
        <p:nvSpPr>
          <p:cNvPr id="4" name="IFXSHAPE"/>
          <p:cNvSpPr>
            <a:spLocks noGrp="1"/>
          </p:cNvSpPr>
          <p:nvPr>
            <p:ph type="hdr" sz="quarter" idx="10"/>
          </p:nvPr>
        </p:nvSpPr>
        <p:spPr/>
        <p:txBody>
          <a:bodyPr/>
          <a:lstStyle/>
          <a:p>
            <a:pPr>
              <a:defRPr/>
            </a:pPr>
            <a:r>
              <a:rPr lang="fr-FR">
                <a:solidFill>
                  <a:prstClr val="black"/>
                </a:solidFill>
              </a:rPr>
              <a:t>AURIX™ TC2xx</a:t>
            </a:r>
            <a:br>
              <a:rPr lang="fr-FR">
                <a:solidFill>
                  <a:prstClr val="black"/>
                </a:solidFill>
              </a:rPr>
            </a:br>
            <a:r>
              <a:rPr lang="fr-FR">
                <a:solidFill>
                  <a:prstClr val="black"/>
                </a:solidFill>
              </a:rPr>
              <a:t>Device Overview</a:t>
            </a:r>
            <a:endParaRPr lang="en-US">
              <a:solidFill>
                <a:prstClr val="black"/>
              </a:solidFill>
            </a:endParaRPr>
          </a:p>
        </p:txBody>
      </p:sp>
      <p:sp>
        <p:nvSpPr>
          <p:cNvPr id="5" name="IFXSHAPE"/>
          <p:cNvSpPr>
            <a:spLocks noGrp="1"/>
          </p:cNvSpPr>
          <p:nvPr>
            <p:ph type="dt" sz="quarter" idx="11"/>
          </p:nvPr>
        </p:nvSpPr>
        <p:spPr/>
        <p:txBody>
          <a:bodyPr/>
          <a:lstStyle/>
          <a:p>
            <a:pPr>
              <a:defRPr/>
            </a:pPr>
            <a:r>
              <a:rPr lang="de-DE">
                <a:solidFill>
                  <a:prstClr val="black"/>
                </a:solidFill>
              </a:rPr>
              <a:t>2019-03-26</a:t>
            </a:r>
          </a:p>
          <a:p>
            <a:pPr>
              <a:defRPr/>
            </a:pPr>
            <a:endParaRPr lang="en-US" dirty="0">
              <a:solidFill>
                <a:prstClr val="black"/>
              </a:solidFill>
            </a:endParaRPr>
          </a:p>
        </p:txBody>
      </p:sp>
      <p:sp>
        <p:nvSpPr>
          <p:cNvPr id="6" name="IFXSHAPE"/>
          <p:cNvSpPr>
            <a:spLocks noGrp="1"/>
          </p:cNvSpPr>
          <p:nvPr>
            <p:ph type="ftr" sz="quarter" idx="12"/>
          </p:nvPr>
        </p:nvSpPr>
        <p:spPr/>
        <p:txBody>
          <a:bodyPr/>
          <a:lstStyle/>
          <a:p>
            <a:pPr>
              <a:defRPr/>
            </a:pPr>
            <a:r>
              <a:rPr lang="en-US">
                <a:solidFill>
                  <a:prstClr val="black"/>
                </a:solidFill>
              </a:rPr>
              <a:t>Copyright © Infineon Technologies AG 2019. All rights reserved.</a:t>
            </a:r>
          </a:p>
          <a:p>
            <a:pPr>
              <a:defRPr/>
            </a:pPr>
            <a:r>
              <a:rPr lang="en-US" b="1">
                <a:solidFill>
                  <a:srgbClr val="E30034"/>
                </a:solidFill>
              </a:rPr>
              <a:t>confidential</a:t>
            </a:r>
          </a:p>
        </p:txBody>
      </p:sp>
      <p:sp>
        <p:nvSpPr>
          <p:cNvPr id="7" name="IFXSHAPE"/>
          <p:cNvSpPr>
            <a:spLocks noGrp="1"/>
          </p:cNvSpPr>
          <p:nvPr>
            <p:ph type="sldNum" sz="quarter" idx="13"/>
          </p:nvPr>
        </p:nvSpPr>
        <p:spPr/>
        <p:txBody>
          <a:bodyPr/>
          <a:lstStyle/>
          <a:p>
            <a:pPr>
              <a:defRPr/>
            </a:pPr>
            <a:fld id="{1D9DC59E-4E5A-412C-A27E-1AEB229F94AD}" type="slidenum">
              <a:rPr lang="en-US" smtClean="0">
                <a:solidFill>
                  <a:prstClr val="black"/>
                </a:solidFill>
              </a:rPr>
              <a:t>77</a:t>
            </a:fld>
            <a:endParaRPr lang="en-US">
              <a:solidFill>
                <a:prstClr val="black"/>
              </a:solidFill>
            </a:endParaRPr>
          </a:p>
          <a:p>
            <a:pPr>
              <a:defRPr/>
            </a:pPr>
            <a:endParaRPr lang="en-US">
              <a:solidFill>
                <a:prstClr val="black"/>
              </a:solidFill>
            </a:endParaRPr>
          </a:p>
        </p:txBody>
      </p:sp>
    </p:spTree>
    <p:extLst>
      <p:ext uri="{BB962C8B-B14F-4D97-AF65-F5344CB8AC3E}">
        <p14:creationId xmlns:p14="http://schemas.microsoft.com/office/powerpoint/2010/main" val="279686856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dirty="0"/>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dirty="0"/>
          </a:p>
        </p:txBody>
      </p:sp>
      <p:sp>
        <p:nvSpPr>
          <p:cNvPr id="7" name="IFXSHAPE"/>
          <p:cNvSpPr>
            <a:spLocks noGrp="1"/>
          </p:cNvSpPr>
          <p:nvPr>
            <p:ph type="sldNum" sz="quarter" idx="13"/>
          </p:nvPr>
        </p:nvSpPr>
        <p:spPr/>
        <p:txBody>
          <a:bodyPr/>
          <a:lstStyle/>
          <a:p>
            <a:fld id="{CA528887-CB86-4983-88CF-8CFF76E06920}" type="slidenum">
              <a:rPr lang="en-US" smtClean="0"/>
              <a:t>78</a:t>
            </a:fld>
            <a:endParaRPr lang="en-US"/>
          </a:p>
          <a:p>
            <a:endParaRPr lang="en-US"/>
          </a:p>
        </p:txBody>
      </p:sp>
    </p:spTree>
    <p:extLst>
      <p:ext uri="{BB962C8B-B14F-4D97-AF65-F5344CB8AC3E}">
        <p14:creationId xmlns:p14="http://schemas.microsoft.com/office/powerpoint/2010/main" val="53561534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de-DE" dirty="0"/>
          </a:p>
        </p:txBody>
      </p:sp>
      <p:sp>
        <p:nvSpPr>
          <p:cNvPr id="4" name="IFXSHAPE"/>
          <p:cNvSpPr>
            <a:spLocks noGrp="1"/>
          </p:cNvSpPr>
          <p:nvPr>
            <p:ph type="hdr" sz="quarter" idx="10"/>
          </p:nvPr>
        </p:nvSpPr>
        <p:spPr/>
        <p:txBody>
          <a:bodyPr/>
          <a:lstStyle/>
          <a:p>
            <a:r>
              <a:rPr lang="fr-FR"/>
              <a:t>AURIX™ TC2xx</a:t>
            </a:r>
            <a:br>
              <a:rPr lang="fr-FR"/>
            </a:br>
            <a:r>
              <a:rPr lang="fr-FR"/>
              <a:t>Device Overview</a:t>
            </a:r>
            <a:endParaRPr lang="en-US" dirty="0"/>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1C6E216A-DDF3-410A-8F9B-4B85A0D7E8DB}" type="slidenum">
              <a:rPr lang="en-US" smtClean="0"/>
              <a:t>80</a:t>
            </a:fld>
            <a:endParaRPr lang="en-US"/>
          </a:p>
          <a:p>
            <a:endParaRPr lang="en-US"/>
          </a:p>
        </p:txBody>
      </p:sp>
    </p:spTree>
    <p:extLst>
      <p:ext uri="{BB962C8B-B14F-4D97-AF65-F5344CB8AC3E}">
        <p14:creationId xmlns:p14="http://schemas.microsoft.com/office/powerpoint/2010/main" val="138177740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1A5E1CB4-6977-43BF-ACA9-CC28B9D6A559}" type="slidenum">
              <a:rPr lang="en-US" smtClean="0"/>
              <a:pPr/>
              <a:t>81</a:t>
            </a:fld>
            <a:endParaRPr lang="en-US"/>
          </a:p>
          <a:p>
            <a:endParaRPr lang="en-US"/>
          </a:p>
        </p:txBody>
      </p:sp>
    </p:spTree>
    <p:extLst>
      <p:ext uri="{BB962C8B-B14F-4D97-AF65-F5344CB8AC3E}">
        <p14:creationId xmlns:p14="http://schemas.microsoft.com/office/powerpoint/2010/main" val="127846042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r>
              <a:rPr lang="en-US" sz="1300" dirty="0"/>
              <a:t>Energy Efficiency for Combustion Engine Vehicles (from brochure)</a:t>
            </a:r>
          </a:p>
          <a:p>
            <a:r>
              <a:rPr lang="en-US" sz="1300" dirty="0"/>
              <a:t>Electronic automotive components are key to raising fuel efficiency levels and cutting emissions. The latest environment protection agency standards – Euro 5 and Euro 6 for passenger cars and Euro 3 and Euro 4 for motorcycles – are driving developments in advanced engine management. </a:t>
            </a:r>
            <a:r>
              <a:rPr lang="en-US" sz="1300" dirty="0" err="1"/>
              <a:t>TriCore</a:t>
            </a:r>
            <a:r>
              <a:rPr lang="en-US" sz="1300" dirty="0"/>
              <a:t>™-based products can be found in improved combustion technologies such as Homogeneous Charge Compression Ignition (HCCI) as well as in direct injection, smart turbocharger and valve actuation applications. They are also ideal for a range of innovative transmission technologies such as Double Clutch Transmission (DCT) and modern Continuous Variable Transmission (CVT).</a:t>
            </a:r>
            <a:endParaRPr lang="en-US" dirty="0"/>
          </a:p>
        </p:txBody>
      </p:sp>
      <p:sp>
        <p:nvSpPr>
          <p:cNvPr id="4" name="IFXSHAPE"/>
          <p:cNvSpPr>
            <a:spLocks noGrp="1"/>
          </p:cNvSpPr>
          <p:nvPr>
            <p:ph type="hdr" sz="quarter" idx="10"/>
          </p:nvPr>
        </p:nvSpPr>
        <p:spPr/>
        <p:txBody>
          <a:bodyPr/>
          <a:lstStyle/>
          <a:p>
            <a:pPr>
              <a:defRPr/>
            </a:pPr>
            <a:r>
              <a:rPr lang="fr-FR">
                <a:solidFill>
                  <a:prstClr val="black"/>
                </a:solidFill>
              </a:rPr>
              <a:t>AURIX™ TC2xx</a:t>
            </a:r>
            <a:br>
              <a:rPr lang="fr-FR">
                <a:solidFill>
                  <a:prstClr val="black"/>
                </a:solidFill>
              </a:rPr>
            </a:br>
            <a:r>
              <a:rPr lang="fr-FR">
                <a:solidFill>
                  <a:prstClr val="black"/>
                </a:solidFill>
              </a:rPr>
              <a:t>Device Overview</a:t>
            </a:r>
            <a:endParaRPr lang="en-US">
              <a:solidFill>
                <a:prstClr val="black"/>
              </a:solidFill>
            </a:endParaRPr>
          </a:p>
        </p:txBody>
      </p:sp>
      <p:sp>
        <p:nvSpPr>
          <p:cNvPr id="5" name="IFXSHAPE"/>
          <p:cNvSpPr>
            <a:spLocks noGrp="1"/>
          </p:cNvSpPr>
          <p:nvPr>
            <p:ph type="dt" sz="quarter" idx="11"/>
          </p:nvPr>
        </p:nvSpPr>
        <p:spPr/>
        <p:txBody>
          <a:bodyPr/>
          <a:lstStyle/>
          <a:p>
            <a:pPr>
              <a:defRPr/>
            </a:pPr>
            <a:r>
              <a:rPr lang="de-DE">
                <a:solidFill>
                  <a:prstClr val="black"/>
                </a:solidFill>
              </a:rPr>
              <a:t>2019-03-26</a:t>
            </a:r>
          </a:p>
          <a:p>
            <a:pPr>
              <a:defRPr/>
            </a:pPr>
            <a:endParaRPr lang="en-US" dirty="0">
              <a:solidFill>
                <a:prstClr val="black"/>
              </a:solidFill>
            </a:endParaRPr>
          </a:p>
        </p:txBody>
      </p:sp>
      <p:sp>
        <p:nvSpPr>
          <p:cNvPr id="6" name="IFXSHAPE"/>
          <p:cNvSpPr>
            <a:spLocks noGrp="1"/>
          </p:cNvSpPr>
          <p:nvPr>
            <p:ph type="ftr" sz="quarter" idx="12"/>
          </p:nvPr>
        </p:nvSpPr>
        <p:spPr/>
        <p:txBody>
          <a:bodyPr/>
          <a:lstStyle/>
          <a:p>
            <a:pPr>
              <a:defRPr/>
            </a:pPr>
            <a:r>
              <a:rPr lang="en-US">
                <a:solidFill>
                  <a:prstClr val="black"/>
                </a:solidFill>
              </a:rPr>
              <a:t>Copyright © Infineon Technologies AG 2019. All rights reserved.</a:t>
            </a:r>
          </a:p>
          <a:p>
            <a:pPr>
              <a:defRPr/>
            </a:pPr>
            <a:r>
              <a:rPr lang="en-US" b="1">
                <a:solidFill>
                  <a:srgbClr val="E30034"/>
                </a:solidFill>
              </a:rPr>
              <a:t>confidential</a:t>
            </a:r>
          </a:p>
        </p:txBody>
      </p:sp>
      <p:sp>
        <p:nvSpPr>
          <p:cNvPr id="7" name="IFXSHAPE"/>
          <p:cNvSpPr>
            <a:spLocks noGrp="1"/>
          </p:cNvSpPr>
          <p:nvPr>
            <p:ph type="sldNum" sz="quarter" idx="13"/>
          </p:nvPr>
        </p:nvSpPr>
        <p:spPr/>
        <p:txBody>
          <a:bodyPr/>
          <a:lstStyle/>
          <a:p>
            <a:pPr>
              <a:defRPr/>
            </a:pPr>
            <a:fld id="{8A92EC91-48C9-4C0D-8DC8-1F8D788563FB}" type="slidenum">
              <a:rPr lang="en-US" smtClean="0">
                <a:solidFill>
                  <a:prstClr val="black"/>
                </a:solidFill>
              </a:rPr>
              <a:t>82</a:t>
            </a:fld>
            <a:endParaRPr lang="en-US">
              <a:solidFill>
                <a:prstClr val="black"/>
              </a:solidFill>
            </a:endParaRPr>
          </a:p>
          <a:p>
            <a:pPr>
              <a:defRPr/>
            </a:pPr>
            <a:endParaRPr lang="en-US">
              <a:solidFill>
                <a:prstClr val="black"/>
              </a:solidFill>
            </a:endParaRPr>
          </a:p>
        </p:txBody>
      </p:sp>
    </p:spTree>
    <p:extLst>
      <p:ext uri="{BB962C8B-B14F-4D97-AF65-F5344CB8AC3E}">
        <p14:creationId xmlns:p14="http://schemas.microsoft.com/office/powerpoint/2010/main" val="26391847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dirty="0"/>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dirty="0"/>
          </a:p>
        </p:txBody>
      </p:sp>
      <p:sp>
        <p:nvSpPr>
          <p:cNvPr id="7" name="IFXSHAPE"/>
          <p:cNvSpPr>
            <a:spLocks noGrp="1"/>
          </p:cNvSpPr>
          <p:nvPr>
            <p:ph type="sldNum" sz="quarter" idx="13"/>
          </p:nvPr>
        </p:nvSpPr>
        <p:spPr/>
        <p:txBody>
          <a:bodyPr/>
          <a:lstStyle/>
          <a:p>
            <a:fld id="{CA528887-CB86-4983-88CF-8CFF76E06920}" type="slidenum">
              <a:rPr lang="en-US" smtClean="0"/>
              <a:t>83</a:t>
            </a:fld>
            <a:endParaRPr lang="en-US"/>
          </a:p>
          <a:p>
            <a:endParaRPr lang="en-US"/>
          </a:p>
        </p:txBody>
      </p:sp>
    </p:spTree>
    <p:extLst>
      <p:ext uri="{BB962C8B-B14F-4D97-AF65-F5344CB8AC3E}">
        <p14:creationId xmlns:p14="http://schemas.microsoft.com/office/powerpoint/2010/main" val="189076239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dirty="0"/>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dirty="0"/>
          </a:p>
        </p:txBody>
      </p:sp>
      <p:sp>
        <p:nvSpPr>
          <p:cNvPr id="7" name="IFXSHAPE"/>
          <p:cNvSpPr>
            <a:spLocks noGrp="1"/>
          </p:cNvSpPr>
          <p:nvPr>
            <p:ph type="sldNum" sz="quarter" idx="13"/>
          </p:nvPr>
        </p:nvSpPr>
        <p:spPr/>
        <p:txBody>
          <a:bodyPr/>
          <a:lstStyle/>
          <a:p>
            <a:fld id="{CA528887-CB86-4983-88CF-8CFF76E06920}" type="slidenum">
              <a:rPr lang="en-US" smtClean="0"/>
              <a:t>84</a:t>
            </a:fld>
            <a:endParaRPr lang="en-US"/>
          </a:p>
          <a:p>
            <a:endParaRPr lang="en-US"/>
          </a:p>
        </p:txBody>
      </p:sp>
    </p:spTree>
    <p:extLst>
      <p:ext uri="{BB962C8B-B14F-4D97-AF65-F5344CB8AC3E}">
        <p14:creationId xmlns:p14="http://schemas.microsoft.com/office/powerpoint/2010/main" val="189076239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de-DE"/>
          </a:p>
        </p:txBody>
      </p:sp>
      <p:sp>
        <p:nvSpPr>
          <p:cNvPr id="4" name="IFXSHAPE"/>
          <p:cNvSpPr>
            <a:spLocks noGrp="1"/>
          </p:cNvSpPr>
          <p:nvPr>
            <p:ph type="hdr" sz="quarter" idx="10"/>
          </p:nvPr>
        </p:nvSpPr>
        <p:spPr/>
        <p:txBody>
          <a:bodyPr/>
          <a:lstStyle/>
          <a:p>
            <a:r>
              <a:rPr lang="fr-FR"/>
              <a:t>AURIX™ TC2xx</a:t>
            </a:r>
            <a:br>
              <a:rPr lang="fr-FR"/>
            </a:br>
            <a:r>
              <a:rPr lang="fr-FR"/>
              <a:t>Device Overview</a:t>
            </a:r>
            <a:endParaRPr lang="en-US" dirty="0"/>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ED64411A-3260-401F-87D7-E0E186C6F7AB}" type="slidenum">
              <a:rPr lang="en-US" smtClean="0"/>
              <a:t>85</a:t>
            </a:fld>
            <a:endParaRPr lang="en-US"/>
          </a:p>
          <a:p>
            <a:endParaRPr lang="en-US"/>
          </a:p>
        </p:txBody>
      </p:sp>
    </p:spTree>
    <p:extLst>
      <p:ext uri="{BB962C8B-B14F-4D97-AF65-F5344CB8AC3E}">
        <p14:creationId xmlns:p14="http://schemas.microsoft.com/office/powerpoint/2010/main" val="281487626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1A5E1CB4-6977-43BF-ACA9-CC28B9D6A559}" type="slidenum">
              <a:rPr lang="en-US" smtClean="0"/>
              <a:pPr/>
              <a:t>86</a:t>
            </a:fld>
            <a:endParaRPr lang="en-US"/>
          </a:p>
          <a:p>
            <a:endParaRPr lang="en-US"/>
          </a:p>
        </p:txBody>
      </p:sp>
    </p:spTree>
    <p:extLst>
      <p:ext uri="{BB962C8B-B14F-4D97-AF65-F5344CB8AC3E}">
        <p14:creationId xmlns:p14="http://schemas.microsoft.com/office/powerpoint/2010/main" val="33787932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GB"/>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CA528887-CB86-4983-88CF-8CFF76E06920}" type="slidenum">
              <a:rPr lang="en-US" smtClean="0"/>
              <a:t>9</a:t>
            </a:fld>
            <a:endParaRPr lang="en-US"/>
          </a:p>
          <a:p>
            <a:endParaRPr lang="en-US"/>
          </a:p>
        </p:txBody>
      </p:sp>
    </p:spTree>
    <p:extLst>
      <p:ext uri="{BB962C8B-B14F-4D97-AF65-F5344CB8AC3E}">
        <p14:creationId xmlns:p14="http://schemas.microsoft.com/office/powerpoint/2010/main" val="19359855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dirty="0"/>
          </a:p>
        </p:txBody>
      </p:sp>
      <p:sp>
        <p:nvSpPr>
          <p:cNvPr id="7" name="IFXSHAPE"/>
          <p:cNvSpPr>
            <a:spLocks noGrp="1"/>
          </p:cNvSpPr>
          <p:nvPr>
            <p:ph type="sldNum" sz="quarter" idx="13"/>
          </p:nvPr>
        </p:nvSpPr>
        <p:spPr/>
        <p:txBody>
          <a:bodyPr/>
          <a:lstStyle/>
          <a:p>
            <a:fld id="{CA528887-CB86-4983-88CF-8CFF76E06920}" type="slidenum">
              <a:rPr lang="en-US" smtClean="0"/>
              <a:t>87</a:t>
            </a:fld>
            <a:endParaRPr lang="en-US"/>
          </a:p>
          <a:p>
            <a:endParaRPr lang="en-US"/>
          </a:p>
        </p:txBody>
      </p:sp>
    </p:spTree>
    <p:extLst>
      <p:ext uri="{BB962C8B-B14F-4D97-AF65-F5344CB8AC3E}">
        <p14:creationId xmlns:p14="http://schemas.microsoft.com/office/powerpoint/2010/main" val="341616033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dirty="0"/>
          </a:p>
        </p:txBody>
      </p:sp>
      <p:sp>
        <p:nvSpPr>
          <p:cNvPr id="7" name="IFXSHAPE"/>
          <p:cNvSpPr>
            <a:spLocks noGrp="1"/>
          </p:cNvSpPr>
          <p:nvPr>
            <p:ph type="sldNum" sz="quarter" idx="13"/>
          </p:nvPr>
        </p:nvSpPr>
        <p:spPr/>
        <p:txBody>
          <a:bodyPr/>
          <a:lstStyle/>
          <a:p>
            <a:fld id="{CA528887-CB86-4983-88CF-8CFF76E06920}" type="slidenum">
              <a:rPr lang="en-US" smtClean="0"/>
              <a:t>88</a:t>
            </a:fld>
            <a:endParaRPr lang="en-US"/>
          </a:p>
          <a:p>
            <a:endParaRPr lang="en-US"/>
          </a:p>
        </p:txBody>
      </p:sp>
    </p:spTree>
    <p:extLst>
      <p:ext uri="{BB962C8B-B14F-4D97-AF65-F5344CB8AC3E}">
        <p14:creationId xmlns:p14="http://schemas.microsoft.com/office/powerpoint/2010/main" val="341616033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GB"/>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CA528887-CB86-4983-88CF-8CFF76E06920}" type="slidenum">
              <a:rPr lang="en-US" smtClean="0"/>
              <a:t>89</a:t>
            </a:fld>
            <a:endParaRPr lang="en-US"/>
          </a:p>
          <a:p>
            <a:endParaRPr lang="en-US"/>
          </a:p>
        </p:txBody>
      </p:sp>
    </p:spTree>
    <p:extLst>
      <p:ext uri="{BB962C8B-B14F-4D97-AF65-F5344CB8AC3E}">
        <p14:creationId xmlns:p14="http://schemas.microsoft.com/office/powerpoint/2010/main" val="247297248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8" name="IFXSHAPE"/>
          <p:cNvSpPr>
            <a:spLocks noGrp="1"/>
          </p:cNvSpPr>
          <p:nvPr>
            <p:ph type="body" idx="3"/>
          </p:nvPr>
        </p:nvSpPr>
        <p:spPr>
          <a:xfrm>
            <a:off x="453307" y="5868498"/>
            <a:ext cx="6191967" cy="3672000"/>
          </a:xfrm>
        </p:spPr>
        <p:txBody>
          <a:bodyPr>
            <a:normAutofit/>
          </a:bodyPr>
          <a:lstStyle/>
          <a:p>
            <a:endParaRPr lang="de-DE">
              <a:solidFill>
                <a:schemeClr val="tx1"/>
              </a:solidFill>
            </a:endParaRPr>
          </a:p>
        </p:txBody>
      </p:sp>
      <p:sp>
        <p:nvSpPr>
          <p:cNvPr id="9" name="IFXSHAPE"/>
          <p:cNvSpPr>
            <a:spLocks noGrp="1"/>
          </p:cNvSpPr>
          <p:nvPr>
            <p:ph type="hdr" sz="quarter"/>
          </p:nvPr>
        </p:nvSpPr>
        <p:spPr>
          <a:xfrm>
            <a:off x="454025" y="295164"/>
            <a:ext cx="4422857" cy="419422"/>
          </a:xfrm>
        </p:spPr>
        <p:txBody>
          <a:bodyPr/>
          <a:lstStyle/>
          <a:p>
            <a:r>
              <a:rPr lang="fr-FR"/>
              <a:t>AURIX™ TC2xx</a:t>
            </a:r>
            <a:br>
              <a:rPr lang="fr-FR"/>
            </a:br>
            <a:r>
              <a:rPr lang="fr-FR"/>
              <a:t>Device Overview</a:t>
            </a:r>
            <a:endParaRPr lang="en-US" dirty="0"/>
          </a:p>
        </p:txBody>
      </p:sp>
      <p:sp>
        <p:nvSpPr>
          <p:cNvPr id="10" name="IFXSHAPE"/>
          <p:cNvSpPr>
            <a:spLocks noGrp="1"/>
          </p:cNvSpPr>
          <p:nvPr>
            <p:ph type="ftr" sz="quarter" idx="4"/>
          </p:nvPr>
        </p:nvSpPr>
        <p:spPr>
          <a:xfrm>
            <a:off x="1317627" y="9940925"/>
            <a:ext cx="4824411" cy="144935"/>
          </a:xfrm>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11" name="IFXSHAPE"/>
          <p:cNvSpPr>
            <a:spLocks noGrp="1"/>
          </p:cNvSpPr>
          <p:nvPr>
            <p:ph type="dt" idx="1"/>
          </p:nvPr>
        </p:nvSpPr>
        <p:spPr>
          <a:xfrm>
            <a:off x="453306" y="9940925"/>
            <a:ext cx="864320" cy="144935"/>
          </a:xfrm>
        </p:spPr>
        <p:txBody>
          <a:bodyPr/>
          <a:lstStyle/>
          <a:p>
            <a:r>
              <a:rPr lang="en-US"/>
              <a:t>2019-03-26</a:t>
            </a:r>
          </a:p>
          <a:p>
            <a:endParaRPr lang="en-US"/>
          </a:p>
        </p:txBody>
      </p:sp>
      <p:sp>
        <p:nvSpPr>
          <p:cNvPr id="12" name="IFXSHAPE"/>
          <p:cNvSpPr>
            <a:spLocks noGrp="1"/>
          </p:cNvSpPr>
          <p:nvPr>
            <p:ph type="sldNum" sz="quarter" idx="5"/>
          </p:nvPr>
        </p:nvSpPr>
        <p:spPr>
          <a:xfrm>
            <a:off x="6142038" y="9940925"/>
            <a:ext cx="503237" cy="144935"/>
          </a:xfrm>
        </p:spPr>
        <p:txBody>
          <a:bodyPr/>
          <a:lstStyle/>
          <a:p>
            <a:fld id="{25C89A0B-EF83-401E-8D6D-1D368CA4ABE3}" type="slidenum">
              <a:rPr lang="en-US" smtClean="0"/>
              <a:t>90</a:t>
            </a:fld>
            <a:endParaRPr lang="en-US"/>
          </a:p>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de-DE"/>
          </a:p>
        </p:txBody>
      </p:sp>
      <p:sp>
        <p:nvSpPr>
          <p:cNvPr id="4" name="IFXSHAPE"/>
          <p:cNvSpPr>
            <a:spLocks noGrp="1"/>
          </p:cNvSpPr>
          <p:nvPr>
            <p:ph type="hdr" sz="quarter" idx="10"/>
          </p:nvPr>
        </p:nvSpPr>
        <p:spPr/>
        <p:txBody>
          <a:bodyPr/>
          <a:lstStyle/>
          <a:p>
            <a:r>
              <a:rPr lang="fr-FR"/>
              <a:t>AURIX™ TC2xx</a:t>
            </a:r>
            <a:br>
              <a:rPr lang="fr-FR"/>
            </a:br>
            <a:r>
              <a:rPr lang="fr-FR"/>
              <a:t>Device Overview</a:t>
            </a:r>
            <a:endParaRPr lang="en-US" dirty="0"/>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0D15ACBA-5681-44FA-847F-5BBA01897C67}" type="slidenum">
              <a:rPr lang="en-US" smtClean="0"/>
              <a:t>91</a:t>
            </a:fld>
            <a:endParaRPr lang="en-US"/>
          </a:p>
          <a:p>
            <a:endParaRPr lang="en-US"/>
          </a:p>
        </p:txBody>
      </p:sp>
    </p:spTree>
    <p:extLst>
      <p:ext uri="{BB962C8B-B14F-4D97-AF65-F5344CB8AC3E}">
        <p14:creationId xmlns:p14="http://schemas.microsoft.com/office/powerpoint/2010/main" val="281487626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dirty="0"/>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FC96EF9D-6DE9-463C-A394-8C37264A6954}" type="slidenum">
              <a:rPr lang="en-US" smtClean="0"/>
              <a:t>92</a:t>
            </a:fld>
            <a:endParaRPr lang="en-US"/>
          </a:p>
          <a:p>
            <a:endParaRPr lang="en-US"/>
          </a:p>
        </p:txBody>
      </p:sp>
    </p:spTree>
    <p:extLst>
      <p:ext uri="{BB962C8B-B14F-4D97-AF65-F5344CB8AC3E}">
        <p14:creationId xmlns:p14="http://schemas.microsoft.com/office/powerpoint/2010/main" val="88737191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07303C46-5092-4694-972B-F67E85D91645}" type="slidenum">
              <a:rPr lang="en-US" smtClean="0"/>
              <a:t>93</a:t>
            </a:fld>
            <a:endParaRPr lang="en-US"/>
          </a:p>
          <a:p>
            <a:endParaRPr lang="en-US"/>
          </a:p>
        </p:txBody>
      </p:sp>
    </p:spTree>
    <p:extLst>
      <p:ext uri="{BB962C8B-B14F-4D97-AF65-F5344CB8AC3E}">
        <p14:creationId xmlns:p14="http://schemas.microsoft.com/office/powerpoint/2010/main" val="423008229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pPr>
              <a:buFont typeface="Arial" panose="020B0604020202020204" pitchFamily="34" charset="0"/>
              <a:buChar char="•"/>
            </a:pPr>
            <a:r>
              <a:rPr lang="en-US" dirty="0"/>
              <a:t>Topology: 8 phases, 100KHz PWM freq. for 48v (3KW)</a:t>
            </a:r>
          </a:p>
          <a:p>
            <a:pPr>
              <a:buFont typeface="Arial" panose="020B0604020202020204" pitchFamily="34" charset="0"/>
              <a:buChar char="•"/>
            </a:pPr>
            <a:r>
              <a:rPr lang="en-US" dirty="0"/>
              <a:t>First version running</a:t>
            </a:r>
          </a:p>
          <a:p>
            <a:pPr>
              <a:buFont typeface="Arial" panose="020B0604020202020204" pitchFamily="34" charset="0"/>
              <a:buChar char="•"/>
            </a:pPr>
            <a:r>
              <a:rPr lang="en-US" dirty="0"/>
              <a:t>Official documentation not yet available. Only documentation for internal use.</a:t>
            </a:r>
          </a:p>
          <a:p>
            <a:pPr>
              <a:buFont typeface="Arial" panose="020B0604020202020204" pitchFamily="34" charset="0"/>
              <a:buChar char="•"/>
            </a:pPr>
            <a:r>
              <a:rPr lang="en-US" dirty="0"/>
              <a:t>Update of the demonstrator planned for august 2017 which will include:</a:t>
            </a:r>
          </a:p>
          <a:p>
            <a:pPr lvl="1"/>
            <a:r>
              <a:rPr lang="en-US" dirty="0"/>
              <a:t>Able to turn on-off phases</a:t>
            </a:r>
          </a:p>
          <a:p>
            <a:pPr lvl="1"/>
            <a:r>
              <a:rPr lang="en-US" dirty="0"/>
              <a:t>Moving control to MCS</a:t>
            </a:r>
          </a:p>
          <a:p>
            <a:endParaRPr lang="en-US" dirty="0"/>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45BEA00F-40DF-4431-846A-508FD3F36755}" type="slidenum">
              <a:rPr lang="en-US" smtClean="0"/>
              <a:t>94</a:t>
            </a:fld>
            <a:endParaRPr lang="en-US"/>
          </a:p>
          <a:p>
            <a:endParaRPr lang="en-US"/>
          </a:p>
        </p:txBody>
      </p:sp>
    </p:spTree>
    <p:extLst>
      <p:ext uri="{BB962C8B-B14F-4D97-AF65-F5344CB8AC3E}">
        <p14:creationId xmlns:p14="http://schemas.microsoft.com/office/powerpoint/2010/main" val="275819525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de-DE"/>
          </a:p>
        </p:txBody>
      </p:sp>
      <p:sp>
        <p:nvSpPr>
          <p:cNvPr id="4" name="IFXSHAPE"/>
          <p:cNvSpPr>
            <a:spLocks noGrp="1"/>
          </p:cNvSpPr>
          <p:nvPr>
            <p:ph type="hdr" sz="quarter" idx="10"/>
          </p:nvPr>
        </p:nvSpPr>
        <p:spPr/>
        <p:txBody>
          <a:bodyPr/>
          <a:lstStyle/>
          <a:p>
            <a:r>
              <a:rPr lang="fr-FR"/>
              <a:t>AURIX™ TC2xx</a:t>
            </a:r>
            <a:br>
              <a:rPr lang="fr-FR"/>
            </a:br>
            <a:r>
              <a:rPr lang="fr-FR"/>
              <a:t>Device Overview</a:t>
            </a:r>
            <a:endParaRPr lang="en-US" dirty="0"/>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C3816EE9-1423-4AD8-8FC5-C926CBD44DFB}" type="slidenum">
              <a:rPr lang="en-US" smtClean="0"/>
              <a:t>95</a:t>
            </a:fld>
            <a:endParaRPr lang="en-US"/>
          </a:p>
          <a:p>
            <a:endParaRPr lang="en-US"/>
          </a:p>
        </p:txBody>
      </p:sp>
    </p:spTree>
    <p:extLst>
      <p:ext uri="{BB962C8B-B14F-4D97-AF65-F5344CB8AC3E}">
        <p14:creationId xmlns:p14="http://schemas.microsoft.com/office/powerpoint/2010/main" val="281487626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86F68EAF-885D-4BE9-A2A8-6ED106D944F6}" type="slidenum">
              <a:rPr lang="en-US" smtClean="0"/>
              <a:t>96</a:t>
            </a:fld>
            <a:endParaRPr lang="en-US"/>
          </a:p>
          <a:p>
            <a:endParaRPr lang="en-US"/>
          </a:p>
        </p:txBody>
      </p:sp>
    </p:spTree>
    <p:extLst>
      <p:ext uri="{BB962C8B-B14F-4D97-AF65-F5344CB8AC3E}">
        <p14:creationId xmlns:p14="http://schemas.microsoft.com/office/powerpoint/2010/main" val="20483136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IFXSHAPE"/>
          <p:cNvSpPr>
            <a:spLocks noGrp="1" noRot="1" noChangeAspect="1" noChangeArrowheads="1" noTextEdit="1"/>
          </p:cNvSpPr>
          <p:nvPr>
            <p:ph type="sldImg"/>
          </p:nvPr>
        </p:nvSpPr>
        <p:spPr>
          <a:xfrm>
            <a:off x="492125" y="774700"/>
            <a:ext cx="6116638" cy="3824288"/>
          </a:xfrm>
          <a:ln/>
        </p:spPr>
      </p:sp>
      <p:sp>
        <p:nvSpPr>
          <p:cNvPr id="29699" name="IFXSHAPE"/>
          <p:cNvSpPr>
            <a:spLocks noGrp="1" noChangeArrowheads="1"/>
          </p:cNvSpPr>
          <p:nvPr>
            <p:ph type="body" idx="1"/>
          </p:nvPr>
        </p:nvSpPr>
        <p:spPr>
          <a:xfrm>
            <a:off x="523875" y="5121276"/>
            <a:ext cx="59690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dirty="0"/>
          </a:p>
        </p:txBody>
      </p:sp>
      <p:sp>
        <p:nvSpPr>
          <p:cNvPr id="7" name="IFXSHAPE"/>
          <p:cNvSpPr>
            <a:spLocks noGrp="1"/>
          </p:cNvSpPr>
          <p:nvPr>
            <p:ph type="sldNum" sz="quarter" idx="13"/>
          </p:nvPr>
        </p:nvSpPr>
        <p:spPr/>
        <p:txBody>
          <a:bodyPr/>
          <a:lstStyle/>
          <a:p>
            <a:fld id="{0D905D75-C575-4700-BFA2-6365EE86DF49}" type="slidenum">
              <a:rPr lang="en-US" smtClean="0"/>
              <a:t>97</a:t>
            </a:fld>
            <a:endParaRPr lang="en-US"/>
          </a:p>
          <a:p>
            <a:endParaRPr lang="en-US"/>
          </a:p>
        </p:txBody>
      </p:sp>
    </p:spTree>
    <p:extLst>
      <p:ext uri="{BB962C8B-B14F-4D97-AF65-F5344CB8AC3E}">
        <p14:creationId xmlns:p14="http://schemas.microsoft.com/office/powerpoint/2010/main" val="201795862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1A5E1CB4-6977-43BF-ACA9-CC28B9D6A559}" type="slidenum">
              <a:rPr lang="en-US" smtClean="0"/>
              <a:pPr/>
              <a:t>98</a:t>
            </a:fld>
            <a:endParaRPr lang="en-US"/>
          </a:p>
          <a:p>
            <a:endParaRPr lang="en-US"/>
          </a:p>
        </p:txBody>
      </p:sp>
    </p:spTree>
    <p:extLst>
      <p:ext uri="{BB962C8B-B14F-4D97-AF65-F5344CB8AC3E}">
        <p14:creationId xmlns:p14="http://schemas.microsoft.com/office/powerpoint/2010/main" val="337879326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IFXSHAPE"/>
          <p:cNvSpPr>
            <a:spLocks noGrp="1" noRot="1" noChangeAspect="1" noTextEdit="1"/>
          </p:cNvSpPr>
          <p:nvPr>
            <p:ph type="sldImg"/>
          </p:nvPr>
        </p:nvSpPr>
        <p:spPr>
          <a:xfrm>
            <a:off x="-333375" y="992188"/>
            <a:ext cx="7770813" cy="4857750"/>
          </a:xfrm>
          <a:ln/>
        </p:spPr>
      </p:sp>
      <p:sp>
        <p:nvSpPr>
          <p:cNvPr id="295939" name="IFXSHAPE"/>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de-DE"/>
          </a:p>
        </p:txBody>
      </p:sp>
      <p:sp>
        <p:nvSpPr>
          <p:cNvPr id="74756" name="IFXSHAPE"/>
          <p:cNvSpPr>
            <a:spLocks noGrp="1"/>
          </p:cNvSpPr>
          <p:nvPr>
            <p:ph type="hdr" sz="quarter"/>
          </p:nvPr>
        </p:nvSpPr>
        <p:spPr/>
        <p:txBody>
          <a:bodyPr/>
          <a:lstStyle/>
          <a:p>
            <a:pPr defTabSz="955126">
              <a:defRPr/>
            </a:pPr>
            <a:r>
              <a:rPr lang="fr-FR">
                <a:solidFill>
                  <a:srgbClr val="000000"/>
                </a:solidFill>
              </a:rPr>
              <a:t>AURIX™ TC2xx</a:t>
            </a:r>
            <a:br>
              <a:rPr lang="fr-FR">
                <a:solidFill>
                  <a:srgbClr val="000000"/>
                </a:solidFill>
              </a:rPr>
            </a:br>
            <a:r>
              <a:rPr lang="fr-FR">
                <a:solidFill>
                  <a:srgbClr val="000000"/>
                </a:solidFill>
              </a:rPr>
              <a:t>Device Overview</a:t>
            </a:r>
            <a:endParaRPr lang="en-US" dirty="0">
              <a:solidFill>
                <a:srgbClr val="000000"/>
              </a:solidFill>
            </a:endParaRPr>
          </a:p>
        </p:txBody>
      </p:sp>
      <p:sp>
        <p:nvSpPr>
          <p:cNvPr id="295941" name="IFXSHAPE"/>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de-DE" altLang="de-DE" sz="600">
                <a:solidFill>
                  <a:srgbClr val="000000"/>
                </a:solidFill>
                <a:cs typeface="Arial" pitchFamily="34" charset="0"/>
              </a:rPr>
              <a:t>2019-03-26</a:t>
            </a:r>
          </a:p>
          <a:p>
            <a:pPr eaLnBrk="1" hangingPunct="1">
              <a:spcBef>
                <a:spcPct val="0"/>
              </a:spcBef>
            </a:pPr>
            <a:endParaRPr lang="en-US" altLang="de-DE" sz="600">
              <a:solidFill>
                <a:srgbClr val="B70D28"/>
              </a:solidFill>
              <a:cs typeface="Arial" pitchFamily="34" charset="0"/>
            </a:endParaRPr>
          </a:p>
        </p:txBody>
      </p:sp>
      <p:sp>
        <p:nvSpPr>
          <p:cNvPr id="295942" name="IFXSHAPE"/>
          <p:cNvSpPr>
            <a:spLocks noGrp="1"/>
          </p:cNvSpPr>
          <p:nvPr>
            <p:ph type="ftr" sz="quarter" idx="4"/>
          </p:nvPr>
        </p:nvSpPr>
        <p:spPr bwMode="auto">
          <a:xfrm>
            <a:off x="3"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r>
              <a:rPr lang="en-US" altLang="de-DE" sz="600">
                <a:solidFill>
                  <a:srgbClr val="000000"/>
                </a:solidFill>
                <a:cs typeface="Arial" pitchFamily="34" charset="0"/>
              </a:rPr>
              <a:t>Copyright © Infineon Technologies AG 2019. All rights reserved.</a:t>
            </a:r>
          </a:p>
          <a:p>
            <a:pPr eaLnBrk="1" hangingPunct="1">
              <a:spcBef>
                <a:spcPct val="0"/>
              </a:spcBef>
            </a:pPr>
            <a:r>
              <a:rPr lang="en-US" altLang="de-DE" sz="600" b="1">
                <a:solidFill>
                  <a:srgbClr val="E30034"/>
                </a:solidFill>
                <a:cs typeface="Arial" pitchFamily="34" charset="0"/>
              </a:rPr>
              <a:t>confidential</a:t>
            </a:r>
          </a:p>
        </p:txBody>
      </p:sp>
      <p:sp>
        <p:nvSpPr>
          <p:cNvPr id="295943" name="IFXSHAPE"/>
          <p:cNvSpPr>
            <a:spLocks noGrp="1"/>
          </p:cNvSpPr>
          <p:nvPr>
            <p:ph type="sldNum" sz="quarter" idx="5"/>
          </p:nvPr>
        </p:nvSpPr>
        <p:spPr bwMode="auto">
          <a:xfrm>
            <a:off x="4021140" y="9721854"/>
            <a:ext cx="3076575" cy="5111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8278" tIns="44137" rIns="88278" bIns="44137" numCol="1" anchorCtr="0" compatLnSpc="1">
            <a:prstTxWarp prst="textNoShape">
              <a:avLst/>
            </a:prstTxWarp>
          </a:bodyPr>
          <a:lstStyle>
            <a:lvl1pPr eaLnBrk="0" hangingPunct="0">
              <a:spcBef>
                <a:spcPct val="30000"/>
              </a:spcBef>
              <a:defRPr sz="1100">
                <a:solidFill>
                  <a:srgbClr val="00214A"/>
                </a:solidFill>
                <a:latin typeface="Verdana" pitchFamily="34" charset="0"/>
                <a:ea typeface="Verdana" pitchFamily="34" charset="0"/>
                <a:cs typeface="Verdana" pitchFamily="34" charset="0"/>
              </a:defRPr>
            </a:lvl1pPr>
            <a:lvl2pPr marL="715884" indent="-274396" eaLnBrk="0" hangingPunct="0">
              <a:spcBef>
                <a:spcPct val="30000"/>
              </a:spcBef>
              <a:defRPr sz="1100">
                <a:solidFill>
                  <a:srgbClr val="00214A"/>
                </a:solidFill>
                <a:latin typeface="Verdana" pitchFamily="34" charset="0"/>
                <a:ea typeface="Verdana" pitchFamily="34" charset="0"/>
                <a:cs typeface="Verdana" pitchFamily="34" charset="0"/>
              </a:defRPr>
            </a:lvl2pPr>
            <a:lvl3pPr marL="1102184" indent="-219210" eaLnBrk="0" hangingPunct="0">
              <a:spcBef>
                <a:spcPct val="30000"/>
              </a:spcBef>
              <a:defRPr sz="1100">
                <a:solidFill>
                  <a:srgbClr val="00214A"/>
                </a:solidFill>
                <a:latin typeface="Verdana" pitchFamily="34" charset="0"/>
                <a:ea typeface="Verdana" pitchFamily="34" charset="0"/>
                <a:cs typeface="Verdana" pitchFamily="34" charset="0"/>
              </a:defRPr>
            </a:lvl3pPr>
            <a:lvl4pPr marL="1543670" indent="-219210" eaLnBrk="0" hangingPunct="0">
              <a:spcBef>
                <a:spcPct val="30000"/>
              </a:spcBef>
              <a:defRPr sz="1100">
                <a:solidFill>
                  <a:srgbClr val="00214A"/>
                </a:solidFill>
                <a:latin typeface="Verdana" pitchFamily="34" charset="0"/>
                <a:ea typeface="Verdana" pitchFamily="34" charset="0"/>
                <a:cs typeface="Verdana" pitchFamily="34" charset="0"/>
              </a:defRPr>
            </a:lvl4pPr>
            <a:lvl5pPr marL="1985158" indent="-219210" eaLnBrk="0" hangingPunct="0">
              <a:spcBef>
                <a:spcPct val="30000"/>
              </a:spcBef>
              <a:defRPr sz="1100">
                <a:solidFill>
                  <a:srgbClr val="00214A"/>
                </a:solidFill>
                <a:latin typeface="Verdana" pitchFamily="34" charset="0"/>
                <a:ea typeface="Verdana" pitchFamily="34" charset="0"/>
                <a:cs typeface="Verdana" pitchFamily="34" charset="0"/>
              </a:defRPr>
            </a:lvl5pPr>
            <a:lvl6pPr marL="2426645"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6pPr>
            <a:lvl7pPr marL="2868131"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7pPr>
            <a:lvl8pPr marL="3309618"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8pPr>
            <a:lvl9pPr marL="3751106" indent="-219210" eaLnBrk="0" fontAlgn="base" hangingPunct="0">
              <a:spcBef>
                <a:spcPct val="30000"/>
              </a:spcBef>
              <a:spcAft>
                <a:spcPct val="0"/>
              </a:spcAft>
              <a:defRPr sz="1100">
                <a:solidFill>
                  <a:srgbClr val="00214A"/>
                </a:solidFill>
                <a:latin typeface="Verdana" pitchFamily="34" charset="0"/>
                <a:ea typeface="Verdana" pitchFamily="34" charset="0"/>
                <a:cs typeface="Verdana" pitchFamily="34" charset="0"/>
              </a:defRPr>
            </a:lvl9pPr>
          </a:lstStyle>
          <a:p>
            <a:pPr eaLnBrk="1" hangingPunct="1">
              <a:spcBef>
                <a:spcPct val="0"/>
              </a:spcBef>
            </a:pPr>
            <a:fld id="{C364E432-DD96-4ABB-8B78-7576A10CF6E4}" type="slidenum">
              <a:rPr lang="en-US" altLang="de-DE" sz="600">
                <a:solidFill>
                  <a:srgbClr val="000000"/>
                </a:solidFill>
                <a:cs typeface="Arial" pitchFamily="34" charset="0"/>
              </a:rPr>
              <a:pPr eaLnBrk="1" hangingPunct="1">
                <a:spcBef>
                  <a:spcPct val="0"/>
                </a:spcBef>
              </a:pPr>
              <a:t>99</a:t>
            </a:fld>
            <a:endParaRPr lang="en-US" altLang="de-DE" sz="600">
              <a:solidFill>
                <a:srgbClr val="000000"/>
              </a:solidFill>
              <a:cs typeface="Arial" pitchFamily="34" charset="0"/>
            </a:endParaRPr>
          </a:p>
          <a:p>
            <a:pPr eaLnBrk="1" hangingPunct="1">
              <a:spcBef>
                <a:spcPct val="0"/>
              </a:spcBef>
            </a:pPr>
            <a:endParaRPr lang="en-US" altLang="de-DE" sz="600">
              <a:solidFill>
                <a:srgbClr val="000000"/>
              </a:solidFill>
              <a:cs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normAutofit/>
          </a:bodyPr>
          <a:lstStyle/>
          <a:p>
            <a:endParaRPr lang="de-DE"/>
          </a:p>
        </p:txBody>
      </p:sp>
      <p:sp>
        <p:nvSpPr>
          <p:cNvPr id="4" name="IFXSHAPE"/>
          <p:cNvSpPr>
            <a:spLocks noGrp="1"/>
          </p:cNvSpPr>
          <p:nvPr>
            <p:ph type="hdr" sz="quarter" idx="10"/>
          </p:nvPr>
        </p:nvSpPr>
        <p:spPr/>
        <p:txBody>
          <a:bodyPr/>
          <a:lstStyle/>
          <a:p>
            <a:r>
              <a:rPr lang="fr-FR"/>
              <a:t>AURIX™ TC2xx</a:t>
            </a:r>
            <a:br>
              <a:rPr lang="fr-FR"/>
            </a:br>
            <a:r>
              <a:rPr lang="fr-FR"/>
              <a:t>Device Overview</a:t>
            </a:r>
            <a:endParaRPr lang="en-US" dirty="0"/>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5929F677-7888-419A-9544-28C8FA6137EC}" type="slidenum">
              <a:rPr lang="en-US" smtClean="0"/>
              <a:t>100</a:t>
            </a:fld>
            <a:endParaRPr lang="en-US"/>
          </a:p>
          <a:p>
            <a:endParaRPr lang="en-US"/>
          </a:p>
        </p:txBody>
      </p:sp>
    </p:spTree>
    <p:extLst>
      <p:ext uri="{BB962C8B-B14F-4D97-AF65-F5344CB8AC3E}">
        <p14:creationId xmlns:p14="http://schemas.microsoft.com/office/powerpoint/2010/main" val="281487626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IFXSHAPE"/>
          <p:cNvSpPr>
            <a:spLocks noGrp="1" noChangeArrowheads="1"/>
          </p:cNvSpPr>
          <p:nvPr>
            <p:ph type="sldNum" sz="quarter" idx="5"/>
          </p:nvPr>
        </p:nvSpPr>
        <p:spPr>
          <a:xfrm>
            <a:off x="4021142" y="9721854"/>
            <a:ext cx="3076575" cy="511175"/>
          </a:xfrm>
          <a:prstGeom prst="rect">
            <a:avLst/>
          </a:prstGeom>
          <a:noFill/>
        </p:spPr>
        <p:txBody>
          <a:bodyPr lIns="91420" tIns="45710" rIns="91420" bIns="45710"/>
          <a:lstStyle/>
          <a:p>
            <a:fld id="{77D3402B-BF6B-49FD-BBF3-A1C2B503EDAD}" type="slidenum">
              <a:rPr lang="de-DE" smtClean="0">
                <a:solidFill>
                  <a:prstClr val="black"/>
                </a:solidFill>
              </a:rPr>
              <a:t>101</a:t>
            </a:fld>
            <a:endParaRPr lang="de-DE">
              <a:solidFill>
                <a:prstClr val="black"/>
              </a:solidFill>
            </a:endParaRPr>
          </a:p>
          <a:p>
            <a:endParaRPr lang="de-DE">
              <a:solidFill>
                <a:prstClr val="black"/>
              </a:solidFill>
            </a:endParaRPr>
          </a:p>
        </p:txBody>
      </p:sp>
      <p:sp>
        <p:nvSpPr>
          <p:cNvPr id="121859" name="IFXSHAPE"/>
          <p:cNvSpPr>
            <a:spLocks noGrp="1" noRot="1" noChangeAspect="1" noChangeArrowheads="1" noTextEdit="1"/>
          </p:cNvSpPr>
          <p:nvPr>
            <p:ph type="sldImg"/>
          </p:nvPr>
        </p:nvSpPr>
        <p:spPr>
          <a:xfrm>
            <a:off x="-165100" y="1012825"/>
            <a:ext cx="7429500" cy="4643438"/>
          </a:xfrm>
          <a:ln/>
        </p:spPr>
      </p:sp>
      <p:sp>
        <p:nvSpPr>
          <p:cNvPr id="121860" name="IFXSHAPE"/>
          <p:cNvSpPr>
            <a:spLocks noGrp="1" noChangeArrowheads="1"/>
          </p:cNvSpPr>
          <p:nvPr>
            <p:ph type="body" idx="1"/>
          </p:nvPr>
        </p:nvSpPr>
        <p:spPr>
          <a:noFill/>
          <a:ln/>
        </p:spPr>
        <p:txBody>
          <a:bodyPr/>
          <a:lstStyle/>
          <a:p>
            <a:pPr algn="l"/>
            <a:r>
              <a:rPr lang="en-US" sz="1900" dirty="0">
                <a:solidFill>
                  <a:srgbClr val="FF0000"/>
                </a:solidFill>
              </a:rPr>
              <a:t>Update: </a:t>
            </a:r>
          </a:p>
          <a:p>
            <a:pPr marL="238675" indent="-238675" defTabSz="954697">
              <a:buFontTx/>
              <a:buAutoNum type="arabicParenR"/>
              <a:defRPr/>
            </a:pPr>
            <a:r>
              <a:rPr lang="en-US" dirty="0">
                <a:solidFill>
                  <a:srgbClr val="FF0000"/>
                </a:solidFill>
              </a:rPr>
              <a:t>Bare Die </a:t>
            </a:r>
            <a:r>
              <a:rPr lang="en-US" dirty="0" err="1">
                <a:solidFill>
                  <a:srgbClr val="FF0000"/>
                </a:solidFill>
              </a:rPr>
              <a:t>Tj</a:t>
            </a:r>
            <a:r>
              <a:rPr lang="en-US" dirty="0">
                <a:solidFill>
                  <a:srgbClr val="FF0000"/>
                </a:solidFill>
              </a:rPr>
              <a:t> max 170</a:t>
            </a:r>
          </a:p>
          <a:p>
            <a:pPr marL="238675" indent="-238675">
              <a:buAutoNum type="arabicParenR"/>
            </a:pPr>
            <a:r>
              <a:rPr lang="en-US" dirty="0">
                <a:solidFill>
                  <a:srgbClr val="FF0000"/>
                </a:solidFill>
              </a:rPr>
              <a:t>BMU REMOVED</a:t>
            </a:r>
          </a:p>
          <a:p>
            <a:pPr marL="238675" indent="-238675">
              <a:buAutoNum type="arabicParenR"/>
            </a:pPr>
            <a:r>
              <a:rPr lang="en-US" dirty="0">
                <a:solidFill>
                  <a:srgbClr val="FF0000"/>
                </a:solidFill>
              </a:rPr>
              <a:t>Flash Architecture</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C3C4CD9A-0569-4130-A486-86B6538E234E}" type="slidenum">
              <a:rPr lang="en-US" smtClean="0"/>
              <a:t>102</a:t>
            </a:fld>
            <a:endParaRPr lang="en-US"/>
          </a:p>
          <a:p>
            <a:endParaRPr lang="en-US"/>
          </a:p>
        </p:txBody>
      </p:sp>
    </p:spTree>
    <p:extLst>
      <p:ext uri="{BB962C8B-B14F-4D97-AF65-F5344CB8AC3E}">
        <p14:creationId xmlns:p14="http://schemas.microsoft.com/office/powerpoint/2010/main" val="24323372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6B77DF7F-E2D8-4F2C-9616-7E1092913F04}" type="slidenum">
              <a:rPr lang="en-US" smtClean="0"/>
              <a:t>103</a:t>
            </a:fld>
            <a:endParaRPr lang="en-US"/>
          </a:p>
          <a:p>
            <a:endParaRPr lang="en-US"/>
          </a:p>
        </p:txBody>
      </p:sp>
    </p:spTree>
    <p:extLst>
      <p:ext uri="{BB962C8B-B14F-4D97-AF65-F5344CB8AC3E}">
        <p14:creationId xmlns:p14="http://schemas.microsoft.com/office/powerpoint/2010/main" val="80771390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6FD83CF5-DFDA-483A-BE4C-FD5B7A341436}" type="slidenum">
              <a:rPr lang="en-US" smtClean="0"/>
              <a:t>104</a:t>
            </a:fld>
            <a:endParaRPr lang="en-US"/>
          </a:p>
          <a:p>
            <a:endParaRPr lang="en-US"/>
          </a:p>
        </p:txBody>
      </p:sp>
    </p:spTree>
    <p:extLst>
      <p:ext uri="{BB962C8B-B14F-4D97-AF65-F5344CB8AC3E}">
        <p14:creationId xmlns:p14="http://schemas.microsoft.com/office/powerpoint/2010/main" val="80771390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en-US"/>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70C110A0-BE36-4A36-B0B8-CD1085D89F48}" type="slidenum">
              <a:rPr lang="en-US" smtClean="0"/>
              <a:t>105</a:t>
            </a:fld>
            <a:endParaRPr lang="en-US"/>
          </a:p>
          <a:p>
            <a:endParaRPr lang="en-US"/>
          </a:p>
        </p:txBody>
      </p:sp>
    </p:spTree>
    <p:extLst>
      <p:ext uri="{BB962C8B-B14F-4D97-AF65-F5344CB8AC3E}">
        <p14:creationId xmlns:p14="http://schemas.microsoft.com/office/powerpoint/2010/main" val="78907412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FXSHAPE"/>
          <p:cNvSpPr>
            <a:spLocks noGrp="1" noRot="1" noChangeAspect="1"/>
          </p:cNvSpPr>
          <p:nvPr>
            <p:ph type="sldImg"/>
          </p:nvPr>
        </p:nvSpPr>
        <p:spPr>
          <a:xfrm>
            <a:off x="-165100" y="1012825"/>
            <a:ext cx="7429500" cy="4643438"/>
          </a:xfrm>
        </p:spPr>
      </p:sp>
      <p:sp>
        <p:nvSpPr>
          <p:cNvPr id="3" name="IFXSHAPE"/>
          <p:cNvSpPr>
            <a:spLocks noGrp="1"/>
          </p:cNvSpPr>
          <p:nvPr>
            <p:ph type="body" idx="1"/>
          </p:nvPr>
        </p:nvSpPr>
        <p:spPr/>
        <p:txBody>
          <a:bodyPr/>
          <a:lstStyle/>
          <a:p>
            <a:endParaRPr lang="de-DE"/>
          </a:p>
        </p:txBody>
      </p:sp>
      <p:sp>
        <p:nvSpPr>
          <p:cNvPr id="4" name="IFXSHAPE"/>
          <p:cNvSpPr>
            <a:spLocks noGrp="1"/>
          </p:cNvSpPr>
          <p:nvPr>
            <p:ph type="hdr" sz="quarter" idx="10"/>
          </p:nvPr>
        </p:nvSpPr>
        <p:spPr/>
        <p:txBody>
          <a:bodyPr/>
          <a:lstStyle/>
          <a:p>
            <a:r>
              <a:rPr lang="fr-FR">
                <a:solidFill>
                  <a:srgbClr val="00214A"/>
                </a:solidFill>
              </a:rPr>
              <a:t>AURIX™ TC2xx</a:t>
            </a:r>
            <a:br>
              <a:rPr lang="fr-FR">
                <a:solidFill>
                  <a:srgbClr val="00214A"/>
                </a:solidFill>
              </a:rPr>
            </a:br>
            <a:r>
              <a:rPr lang="fr-FR">
                <a:solidFill>
                  <a:srgbClr val="00214A"/>
                </a:solidFill>
              </a:rPr>
              <a:t>Device Overview</a:t>
            </a:r>
            <a:endParaRPr lang="en-US" dirty="0">
              <a:solidFill>
                <a:srgbClr val="00214A"/>
              </a:solidFill>
            </a:endParaRPr>
          </a:p>
        </p:txBody>
      </p:sp>
      <p:sp>
        <p:nvSpPr>
          <p:cNvPr id="5" name="IFXSHAPE"/>
          <p:cNvSpPr>
            <a:spLocks noGrp="1"/>
          </p:cNvSpPr>
          <p:nvPr>
            <p:ph type="ftr" sz="quarter" idx="11"/>
          </p:nvPr>
        </p:nvSpPr>
        <p:spPr/>
        <p:txBody>
          <a:bodyPr/>
          <a:lstStyle/>
          <a:p>
            <a:r>
              <a:rPr lang="en-US"/>
              <a:t>Copyright © Infineon Technologies AG 2019. All rights reserved.</a:t>
            </a:r>
          </a:p>
          <a:p>
            <a:r>
              <a:rPr lang="en-US" b="1">
                <a:solidFill>
                  <a:srgbClr val="E30034"/>
                </a:solidFill>
              </a:rPr>
              <a:t>confidential</a:t>
            </a:r>
            <a:endParaRPr lang="en-US" b="1" dirty="0">
              <a:solidFill>
                <a:srgbClr val="E30034"/>
              </a:solidFill>
            </a:endParaRPr>
          </a:p>
        </p:txBody>
      </p:sp>
      <p:sp>
        <p:nvSpPr>
          <p:cNvPr id="6" name="IFXSHAPE"/>
          <p:cNvSpPr>
            <a:spLocks noGrp="1"/>
          </p:cNvSpPr>
          <p:nvPr>
            <p:ph type="dt" idx="12"/>
          </p:nvPr>
        </p:nvSpPr>
        <p:spPr/>
        <p:txBody>
          <a:bodyPr/>
          <a:lstStyle/>
          <a:p>
            <a:r>
              <a:rPr lang="en-US"/>
              <a:t>2019-03-26</a:t>
            </a:r>
          </a:p>
          <a:p>
            <a:endParaRPr lang="en-US"/>
          </a:p>
        </p:txBody>
      </p:sp>
      <p:sp>
        <p:nvSpPr>
          <p:cNvPr id="7" name="IFXSHAPE"/>
          <p:cNvSpPr>
            <a:spLocks noGrp="1"/>
          </p:cNvSpPr>
          <p:nvPr>
            <p:ph type="sldNum" sz="quarter" idx="13"/>
          </p:nvPr>
        </p:nvSpPr>
        <p:spPr/>
        <p:txBody>
          <a:bodyPr/>
          <a:lstStyle/>
          <a:p>
            <a:fld id="{8122A572-D9DE-4DDC-B477-A4849D12E0EB}" type="slidenum">
              <a:rPr lang="en-US" smtClean="0"/>
              <a:t>106</a:t>
            </a:fld>
            <a:endParaRPr lang="en-US"/>
          </a:p>
          <a:p>
            <a:endParaRPr lang="en-US"/>
          </a:p>
        </p:txBody>
      </p:sp>
    </p:spTree>
    <p:extLst>
      <p:ext uri="{BB962C8B-B14F-4D97-AF65-F5344CB8AC3E}">
        <p14:creationId xmlns:p14="http://schemas.microsoft.com/office/powerpoint/2010/main" val="468763906"/>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tags" Target="../tags/tag13.xml"/><Relationship Id="rId13" Type="http://schemas.openxmlformats.org/officeDocument/2006/relationships/image" Target="../media/image3.png"/><Relationship Id="rId3" Type="http://schemas.openxmlformats.org/officeDocument/2006/relationships/tags" Target="../tags/tag8.xml"/><Relationship Id="rId7" Type="http://schemas.openxmlformats.org/officeDocument/2006/relationships/tags" Target="../tags/tag12.xml"/><Relationship Id="rId12" Type="http://schemas.openxmlformats.org/officeDocument/2006/relationships/image" Target="../media/image2.jpg"/><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tags" Target="../tags/tag11.xml"/><Relationship Id="rId11" Type="http://schemas.openxmlformats.org/officeDocument/2006/relationships/slideMaster" Target="../slideMasters/slideMaster1.xml"/><Relationship Id="rId5" Type="http://schemas.openxmlformats.org/officeDocument/2006/relationships/tags" Target="../tags/tag10.xml"/><Relationship Id="rId10" Type="http://schemas.openxmlformats.org/officeDocument/2006/relationships/tags" Target="../tags/tag15.xml"/><Relationship Id="rId4" Type="http://schemas.openxmlformats.org/officeDocument/2006/relationships/tags" Target="../tags/tag9.xml"/><Relationship Id="rId9" Type="http://schemas.openxmlformats.org/officeDocument/2006/relationships/tags" Target="../tags/tag14.xml"/></Relationships>
</file>

<file path=ppt/slideLayouts/_rels/slideLayout10.xml.rels><?xml version="1.0" encoding="UTF-8" standalone="yes"?>
<Relationships xmlns="http://schemas.openxmlformats.org/package/2006/relationships"><Relationship Id="rId8" Type="http://schemas.openxmlformats.org/officeDocument/2006/relationships/tags" Target="../tags/tag102.xml"/><Relationship Id="rId13" Type="http://schemas.openxmlformats.org/officeDocument/2006/relationships/tags" Target="../tags/tag107.xml"/><Relationship Id="rId3" Type="http://schemas.openxmlformats.org/officeDocument/2006/relationships/tags" Target="../tags/tag97.xml"/><Relationship Id="rId7" Type="http://schemas.openxmlformats.org/officeDocument/2006/relationships/tags" Target="../tags/tag101.xml"/><Relationship Id="rId12" Type="http://schemas.openxmlformats.org/officeDocument/2006/relationships/tags" Target="../tags/tag106.xml"/><Relationship Id="rId2" Type="http://schemas.openxmlformats.org/officeDocument/2006/relationships/tags" Target="../tags/tag96.xml"/><Relationship Id="rId1" Type="http://schemas.openxmlformats.org/officeDocument/2006/relationships/tags" Target="../tags/tag95.xml"/><Relationship Id="rId6" Type="http://schemas.openxmlformats.org/officeDocument/2006/relationships/tags" Target="../tags/tag100.xml"/><Relationship Id="rId11" Type="http://schemas.openxmlformats.org/officeDocument/2006/relationships/tags" Target="../tags/tag105.xml"/><Relationship Id="rId5" Type="http://schemas.openxmlformats.org/officeDocument/2006/relationships/tags" Target="../tags/tag99.xml"/><Relationship Id="rId10" Type="http://schemas.openxmlformats.org/officeDocument/2006/relationships/tags" Target="../tags/tag104.xml"/><Relationship Id="rId4" Type="http://schemas.openxmlformats.org/officeDocument/2006/relationships/tags" Target="../tags/tag98.xml"/><Relationship Id="rId9" Type="http://schemas.openxmlformats.org/officeDocument/2006/relationships/tags" Target="../tags/tag103.xml"/><Relationship Id="rId14"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8" Type="http://schemas.openxmlformats.org/officeDocument/2006/relationships/tags" Target="../tags/tag115.xml"/><Relationship Id="rId13" Type="http://schemas.openxmlformats.org/officeDocument/2006/relationships/tags" Target="../tags/tag120.xml"/><Relationship Id="rId3" Type="http://schemas.openxmlformats.org/officeDocument/2006/relationships/tags" Target="../tags/tag110.xml"/><Relationship Id="rId7" Type="http://schemas.openxmlformats.org/officeDocument/2006/relationships/tags" Target="../tags/tag114.xml"/><Relationship Id="rId12" Type="http://schemas.openxmlformats.org/officeDocument/2006/relationships/tags" Target="../tags/tag119.xml"/><Relationship Id="rId2" Type="http://schemas.openxmlformats.org/officeDocument/2006/relationships/tags" Target="../tags/tag109.xml"/><Relationship Id="rId1" Type="http://schemas.openxmlformats.org/officeDocument/2006/relationships/tags" Target="../tags/tag108.xml"/><Relationship Id="rId6" Type="http://schemas.openxmlformats.org/officeDocument/2006/relationships/tags" Target="../tags/tag113.xml"/><Relationship Id="rId11" Type="http://schemas.openxmlformats.org/officeDocument/2006/relationships/tags" Target="../tags/tag118.xml"/><Relationship Id="rId5" Type="http://schemas.openxmlformats.org/officeDocument/2006/relationships/tags" Target="../tags/tag112.xml"/><Relationship Id="rId10" Type="http://schemas.openxmlformats.org/officeDocument/2006/relationships/tags" Target="../tags/tag117.xml"/><Relationship Id="rId4" Type="http://schemas.openxmlformats.org/officeDocument/2006/relationships/tags" Target="../tags/tag111.xml"/><Relationship Id="rId9" Type="http://schemas.openxmlformats.org/officeDocument/2006/relationships/tags" Target="../tags/tag116.xml"/><Relationship Id="rId14"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8" Type="http://schemas.openxmlformats.org/officeDocument/2006/relationships/tags" Target="../tags/tag128.xml"/><Relationship Id="rId13" Type="http://schemas.openxmlformats.org/officeDocument/2006/relationships/tags" Target="../tags/tag133.xml"/><Relationship Id="rId3" Type="http://schemas.openxmlformats.org/officeDocument/2006/relationships/tags" Target="../tags/tag123.xml"/><Relationship Id="rId7" Type="http://schemas.openxmlformats.org/officeDocument/2006/relationships/tags" Target="../tags/tag127.xml"/><Relationship Id="rId12" Type="http://schemas.openxmlformats.org/officeDocument/2006/relationships/tags" Target="../tags/tag132.xml"/><Relationship Id="rId2" Type="http://schemas.openxmlformats.org/officeDocument/2006/relationships/tags" Target="../tags/tag122.xml"/><Relationship Id="rId1" Type="http://schemas.openxmlformats.org/officeDocument/2006/relationships/tags" Target="../tags/tag121.xml"/><Relationship Id="rId6" Type="http://schemas.openxmlformats.org/officeDocument/2006/relationships/tags" Target="../tags/tag126.xml"/><Relationship Id="rId11" Type="http://schemas.openxmlformats.org/officeDocument/2006/relationships/tags" Target="../tags/tag131.xml"/><Relationship Id="rId5" Type="http://schemas.openxmlformats.org/officeDocument/2006/relationships/tags" Target="../tags/tag125.xml"/><Relationship Id="rId10" Type="http://schemas.openxmlformats.org/officeDocument/2006/relationships/tags" Target="../tags/tag130.xml"/><Relationship Id="rId4" Type="http://schemas.openxmlformats.org/officeDocument/2006/relationships/tags" Target="../tags/tag124.xml"/><Relationship Id="rId9" Type="http://schemas.openxmlformats.org/officeDocument/2006/relationships/tags" Target="../tags/tag129.xml"/><Relationship Id="rId14"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8" Type="http://schemas.openxmlformats.org/officeDocument/2006/relationships/tags" Target="../tags/tag141.xml"/><Relationship Id="rId13" Type="http://schemas.openxmlformats.org/officeDocument/2006/relationships/tags" Target="../tags/tag146.xml"/><Relationship Id="rId3" Type="http://schemas.openxmlformats.org/officeDocument/2006/relationships/tags" Target="../tags/tag136.xml"/><Relationship Id="rId7" Type="http://schemas.openxmlformats.org/officeDocument/2006/relationships/tags" Target="../tags/tag140.xml"/><Relationship Id="rId12" Type="http://schemas.openxmlformats.org/officeDocument/2006/relationships/tags" Target="../tags/tag145.xml"/><Relationship Id="rId2" Type="http://schemas.openxmlformats.org/officeDocument/2006/relationships/tags" Target="../tags/tag135.xml"/><Relationship Id="rId1" Type="http://schemas.openxmlformats.org/officeDocument/2006/relationships/tags" Target="../tags/tag134.xml"/><Relationship Id="rId6" Type="http://schemas.openxmlformats.org/officeDocument/2006/relationships/tags" Target="../tags/tag139.xml"/><Relationship Id="rId11" Type="http://schemas.openxmlformats.org/officeDocument/2006/relationships/tags" Target="../tags/tag144.xml"/><Relationship Id="rId5" Type="http://schemas.openxmlformats.org/officeDocument/2006/relationships/tags" Target="../tags/tag138.xml"/><Relationship Id="rId10" Type="http://schemas.openxmlformats.org/officeDocument/2006/relationships/tags" Target="../tags/tag143.xml"/><Relationship Id="rId4" Type="http://schemas.openxmlformats.org/officeDocument/2006/relationships/tags" Target="../tags/tag137.xml"/><Relationship Id="rId9" Type="http://schemas.openxmlformats.org/officeDocument/2006/relationships/tags" Target="../tags/tag142.xml"/><Relationship Id="rId14"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8" Type="http://schemas.openxmlformats.org/officeDocument/2006/relationships/tags" Target="../tags/tag154.xml"/><Relationship Id="rId13" Type="http://schemas.openxmlformats.org/officeDocument/2006/relationships/tags" Target="../tags/tag159.xml"/><Relationship Id="rId3" Type="http://schemas.openxmlformats.org/officeDocument/2006/relationships/tags" Target="../tags/tag149.xml"/><Relationship Id="rId7" Type="http://schemas.openxmlformats.org/officeDocument/2006/relationships/tags" Target="../tags/tag153.xml"/><Relationship Id="rId12" Type="http://schemas.openxmlformats.org/officeDocument/2006/relationships/tags" Target="../tags/tag158.xml"/><Relationship Id="rId2" Type="http://schemas.openxmlformats.org/officeDocument/2006/relationships/tags" Target="../tags/tag148.xml"/><Relationship Id="rId1" Type="http://schemas.openxmlformats.org/officeDocument/2006/relationships/tags" Target="../tags/tag147.xml"/><Relationship Id="rId6" Type="http://schemas.openxmlformats.org/officeDocument/2006/relationships/tags" Target="../tags/tag152.xml"/><Relationship Id="rId11" Type="http://schemas.openxmlformats.org/officeDocument/2006/relationships/tags" Target="../tags/tag157.xml"/><Relationship Id="rId5" Type="http://schemas.openxmlformats.org/officeDocument/2006/relationships/tags" Target="../tags/tag151.xml"/><Relationship Id="rId10" Type="http://schemas.openxmlformats.org/officeDocument/2006/relationships/tags" Target="../tags/tag156.xml"/><Relationship Id="rId4" Type="http://schemas.openxmlformats.org/officeDocument/2006/relationships/tags" Target="../tags/tag150.xml"/><Relationship Id="rId9" Type="http://schemas.openxmlformats.org/officeDocument/2006/relationships/tags" Target="../tags/tag155.xml"/><Relationship Id="rId14"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8" Type="http://schemas.openxmlformats.org/officeDocument/2006/relationships/tags" Target="../tags/tag167.xml"/><Relationship Id="rId13" Type="http://schemas.openxmlformats.org/officeDocument/2006/relationships/tags" Target="../tags/tag172.xml"/><Relationship Id="rId3" Type="http://schemas.openxmlformats.org/officeDocument/2006/relationships/tags" Target="../tags/tag162.xml"/><Relationship Id="rId7" Type="http://schemas.openxmlformats.org/officeDocument/2006/relationships/tags" Target="../tags/tag166.xml"/><Relationship Id="rId12" Type="http://schemas.openxmlformats.org/officeDocument/2006/relationships/tags" Target="../tags/tag171.xml"/><Relationship Id="rId2" Type="http://schemas.openxmlformats.org/officeDocument/2006/relationships/tags" Target="../tags/tag161.xml"/><Relationship Id="rId1" Type="http://schemas.openxmlformats.org/officeDocument/2006/relationships/tags" Target="../tags/tag160.xml"/><Relationship Id="rId6" Type="http://schemas.openxmlformats.org/officeDocument/2006/relationships/tags" Target="../tags/tag165.xml"/><Relationship Id="rId11" Type="http://schemas.openxmlformats.org/officeDocument/2006/relationships/tags" Target="../tags/tag170.xml"/><Relationship Id="rId5" Type="http://schemas.openxmlformats.org/officeDocument/2006/relationships/tags" Target="../tags/tag164.xml"/><Relationship Id="rId10" Type="http://schemas.openxmlformats.org/officeDocument/2006/relationships/tags" Target="../tags/tag169.xml"/><Relationship Id="rId4" Type="http://schemas.openxmlformats.org/officeDocument/2006/relationships/tags" Target="../tags/tag163.xml"/><Relationship Id="rId9" Type="http://schemas.openxmlformats.org/officeDocument/2006/relationships/tags" Target="../tags/tag168.xml"/><Relationship Id="rId14"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8" Type="http://schemas.openxmlformats.org/officeDocument/2006/relationships/tags" Target="../tags/tag180.xml"/><Relationship Id="rId13" Type="http://schemas.openxmlformats.org/officeDocument/2006/relationships/slideMaster" Target="../slideMasters/slideMaster1.xml"/><Relationship Id="rId3" Type="http://schemas.openxmlformats.org/officeDocument/2006/relationships/tags" Target="../tags/tag175.xml"/><Relationship Id="rId7" Type="http://schemas.openxmlformats.org/officeDocument/2006/relationships/tags" Target="../tags/tag179.xml"/><Relationship Id="rId12" Type="http://schemas.openxmlformats.org/officeDocument/2006/relationships/tags" Target="../tags/tag184.xml"/><Relationship Id="rId2" Type="http://schemas.openxmlformats.org/officeDocument/2006/relationships/tags" Target="../tags/tag174.xml"/><Relationship Id="rId1" Type="http://schemas.openxmlformats.org/officeDocument/2006/relationships/tags" Target="../tags/tag173.xml"/><Relationship Id="rId6" Type="http://schemas.openxmlformats.org/officeDocument/2006/relationships/tags" Target="../tags/tag178.xml"/><Relationship Id="rId11" Type="http://schemas.openxmlformats.org/officeDocument/2006/relationships/tags" Target="../tags/tag183.xml"/><Relationship Id="rId5" Type="http://schemas.openxmlformats.org/officeDocument/2006/relationships/tags" Target="../tags/tag177.xml"/><Relationship Id="rId10" Type="http://schemas.openxmlformats.org/officeDocument/2006/relationships/tags" Target="../tags/tag182.xml"/><Relationship Id="rId4" Type="http://schemas.openxmlformats.org/officeDocument/2006/relationships/tags" Target="../tags/tag176.xml"/><Relationship Id="rId9" Type="http://schemas.openxmlformats.org/officeDocument/2006/relationships/tags" Target="../tags/tag181.xml"/></Relationships>
</file>

<file path=ppt/slideLayouts/_rels/slideLayout17.xml.rels><?xml version="1.0" encoding="UTF-8" standalone="yes"?>
<Relationships xmlns="http://schemas.openxmlformats.org/package/2006/relationships"><Relationship Id="rId3" Type="http://schemas.openxmlformats.org/officeDocument/2006/relationships/tags" Target="../tags/tag187.xml"/><Relationship Id="rId2" Type="http://schemas.openxmlformats.org/officeDocument/2006/relationships/tags" Target="../tags/tag186.xml"/><Relationship Id="rId1" Type="http://schemas.openxmlformats.org/officeDocument/2006/relationships/tags" Target="../tags/tag185.xml"/><Relationship Id="rId5" Type="http://schemas.openxmlformats.org/officeDocument/2006/relationships/slideMaster" Target="../slideMasters/slideMaster1.xml"/><Relationship Id="rId4" Type="http://schemas.openxmlformats.org/officeDocument/2006/relationships/tags" Target="../tags/tag188.xml"/></Relationships>
</file>

<file path=ppt/slideLayouts/_rels/slideLayout18.xml.rels><?xml version="1.0" encoding="UTF-8" standalone="yes"?>
<Relationships xmlns="http://schemas.openxmlformats.org/package/2006/relationships"><Relationship Id="rId3" Type="http://schemas.openxmlformats.org/officeDocument/2006/relationships/tags" Target="../tags/tag191.xml"/><Relationship Id="rId7" Type="http://schemas.openxmlformats.org/officeDocument/2006/relationships/image" Target="../media/image6.png"/><Relationship Id="rId2" Type="http://schemas.openxmlformats.org/officeDocument/2006/relationships/tags" Target="../tags/tag190.xml"/><Relationship Id="rId1" Type="http://schemas.openxmlformats.org/officeDocument/2006/relationships/tags" Target="../tags/tag189.xml"/><Relationship Id="rId6" Type="http://schemas.openxmlformats.org/officeDocument/2006/relationships/slideMaster" Target="../slideMasters/slideMaster1.xml"/><Relationship Id="rId5" Type="http://schemas.openxmlformats.org/officeDocument/2006/relationships/tags" Target="../tags/tag193.xml"/><Relationship Id="rId4" Type="http://schemas.openxmlformats.org/officeDocument/2006/relationships/tags" Target="../tags/tag192.xml"/></Relationships>
</file>

<file path=ppt/slideLayouts/_rels/slideLayout2.xml.rels><?xml version="1.0" encoding="UTF-8" standalone="yes"?>
<Relationships xmlns="http://schemas.openxmlformats.org/package/2006/relationships"><Relationship Id="rId8" Type="http://schemas.openxmlformats.org/officeDocument/2006/relationships/tags" Target="../tags/tag23.xml"/><Relationship Id="rId3" Type="http://schemas.openxmlformats.org/officeDocument/2006/relationships/tags" Target="../tags/tag18.xml"/><Relationship Id="rId7" Type="http://schemas.openxmlformats.org/officeDocument/2006/relationships/tags" Target="../tags/tag22.xml"/><Relationship Id="rId12" Type="http://schemas.openxmlformats.org/officeDocument/2006/relationships/image" Target="../media/image3.png"/><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tags" Target="../tags/tag21.xml"/><Relationship Id="rId11" Type="http://schemas.openxmlformats.org/officeDocument/2006/relationships/image" Target="../media/image4.jpg"/><Relationship Id="rId5" Type="http://schemas.openxmlformats.org/officeDocument/2006/relationships/tags" Target="../tags/tag20.xml"/><Relationship Id="rId10" Type="http://schemas.openxmlformats.org/officeDocument/2006/relationships/slideMaster" Target="../slideMasters/slideMaster1.xml"/><Relationship Id="rId4" Type="http://schemas.openxmlformats.org/officeDocument/2006/relationships/tags" Target="../tags/tag19.xml"/><Relationship Id="rId9" Type="http://schemas.openxmlformats.org/officeDocument/2006/relationships/tags" Target="../tags/tag24.xml"/></Relationships>
</file>

<file path=ppt/slideLayouts/_rels/slideLayout3.xml.rels><?xml version="1.0" encoding="UTF-8" standalone="yes"?>
<Relationships xmlns="http://schemas.openxmlformats.org/package/2006/relationships"><Relationship Id="rId8" Type="http://schemas.openxmlformats.org/officeDocument/2006/relationships/tags" Target="../tags/tag32.xml"/><Relationship Id="rId3" Type="http://schemas.openxmlformats.org/officeDocument/2006/relationships/tags" Target="../tags/tag27.xml"/><Relationship Id="rId7" Type="http://schemas.openxmlformats.org/officeDocument/2006/relationships/tags" Target="../tags/tag31.xml"/><Relationship Id="rId12" Type="http://schemas.openxmlformats.org/officeDocument/2006/relationships/image" Target="../media/image3.png"/><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tags" Target="../tags/tag30.xml"/><Relationship Id="rId11" Type="http://schemas.openxmlformats.org/officeDocument/2006/relationships/slideMaster" Target="../slideMasters/slideMaster1.xml"/><Relationship Id="rId5" Type="http://schemas.openxmlformats.org/officeDocument/2006/relationships/tags" Target="../tags/tag29.xml"/><Relationship Id="rId10" Type="http://schemas.openxmlformats.org/officeDocument/2006/relationships/tags" Target="../tags/tag34.xml"/><Relationship Id="rId4" Type="http://schemas.openxmlformats.org/officeDocument/2006/relationships/tags" Target="../tags/tag28.xml"/><Relationship Id="rId9" Type="http://schemas.openxmlformats.org/officeDocument/2006/relationships/tags" Target="../tags/tag33.xml"/></Relationships>
</file>

<file path=ppt/slideLayouts/_rels/slideLayout4.xml.rels><?xml version="1.0" encoding="UTF-8" standalone="yes"?>
<Relationships xmlns="http://schemas.openxmlformats.org/package/2006/relationships"><Relationship Id="rId8" Type="http://schemas.openxmlformats.org/officeDocument/2006/relationships/tags" Target="../tags/tag42.xml"/><Relationship Id="rId13" Type="http://schemas.openxmlformats.org/officeDocument/2006/relationships/tags" Target="../tags/tag47.xml"/><Relationship Id="rId3" Type="http://schemas.openxmlformats.org/officeDocument/2006/relationships/tags" Target="../tags/tag37.xml"/><Relationship Id="rId7" Type="http://schemas.openxmlformats.org/officeDocument/2006/relationships/tags" Target="../tags/tag41.xml"/><Relationship Id="rId12" Type="http://schemas.openxmlformats.org/officeDocument/2006/relationships/tags" Target="../tags/tag46.xml"/><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tags" Target="../tags/tag40.xml"/><Relationship Id="rId11" Type="http://schemas.openxmlformats.org/officeDocument/2006/relationships/tags" Target="../tags/tag45.xml"/><Relationship Id="rId5" Type="http://schemas.openxmlformats.org/officeDocument/2006/relationships/tags" Target="../tags/tag39.xml"/><Relationship Id="rId10" Type="http://schemas.openxmlformats.org/officeDocument/2006/relationships/tags" Target="../tags/tag44.xml"/><Relationship Id="rId4" Type="http://schemas.openxmlformats.org/officeDocument/2006/relationships/tags" Target="../tags/tag38.xml"/><Relationship Id="rId9" Type="http://schemas.openxmlformats.org/officeDocument/2006/relationships/tags" Target="../tags/tag43.xml"/><Relationship Id="rId14"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8" Type="http://schemas.openxmlformats.org/officeDocument/2006/relationships/tags" Target="../tags/tag55.xml"/><Relationship Id="rId13" Type="http://schemas.openxmlformats.org/officeDocument/2006/relationships/tags" Target="../tags/tag60.xml"/><Relationship Id="rId3" Type="http://schemas.openxmlformats.org/officeDocument/2006/relationships/tags" Target="../tags/tag50.xml"/><Relationship Id="rId7" Type="http://schemas.openxmlformats.org/officeDocument/2006/relationships/tags" Target="../tags/tag54.xml"/><Relationship Id="rId12" Type="http://schemas.openxmlformats.org/officeDocument/2006/relationships/tags" Target="../tags/tag59.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tags" Target="../tags/tag53.xml"/><Relationship Id="rId11" Type="http://schemas.openxmlformats.org/officeDocument/2006/relationships/tags" Target="../tags/tag58.xml"/><Relationship Id="rId5" Type="http://schemas.openxmlformats.org/officeDocument/2006/relationships/tags" Target="../tags/tag52.xml"/><Relationship Id="rId10" Type="http://schemas.openxmlformats.org/officeDocument/2006/relationships/tags" Target="../tags/tag57.xml"/><Relationship Id="rId4" Type="http://schemas.openxmlformats.org/officeDocument/2006/relationships/tags" Target="../tags/tag51.xml"/><Relationship Id="rId9" Type="http://schemas.openxmlformats.org/officeDocument/2006/relationships/tags" Target="../tags/tag56.xml"/><Relationship Id="rId14"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8" Type="http://schemas.openxmlformats.org/officeDocument/2006/relationships/tags" Target="../tags/tag68.xml"/><Relationship Id="rId13" Type="http://schemas.openxmlformats.org/officeDocument/2006/relationships/tags" Target="../tags/tag73.xml"/><Relationship Id="rId3" Type="http://schemas.openxmlformats.org/officeDocument/2006/relationships/tags" Target="../tags/tag63.xml"/><Relationship Id="rId7" Type="http://schemas.openxmlformats.org/officeDocument/2006/relationships/tags" Target="../tags/tag67.xml"/><Relationship Id="rId12" Type="http://schemas.openxmlformats.org/officeDocument/2006/relationships/tags" Target="../tags/tag72.xml"/><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tags" Target="../tags/tag66.xml"/><Relationship Id="rId11" Type="http://schemas.openxmlformats.org/officeDocument/2006/relationships/tags" Target="../tags/tag71.xml"/><Relationship Id="rId5" Type="http://schemas.openxmlformats.org/officeDocument/2006/relationships/tags" Target="../tags/tag65.xml"/><Relationship Id="rId10" Type="http://schemas.openxmlformats.org/officeDocument/2006/relationships/tags" Target="../tags/tag70.xml"/><Relationship Id="rId4" Type="http://schemas.openxmlformats.org/officeDocument/2006/relationships/tags" Target="../tags/tag64.xml"/><Relationship Id="rId9" Type="http://schemas.openxmlformats.org/officeDocument/2006/relationships/tags" Target="../tags/tag69.xml"/><Relationship Id="rId14"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tags" Target="../tags/tag76.xml"/><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slideMaster" Target="../slideMasters/slideMaster1.xml"/><Relationship Id="rId5" Type="http://schemas.openxmlformats.org/officeDocument/2006/relationships/tags" Target="../tags/tag78.xml"/><Relationship Id="rId4" Type="http://schemas.openxmlformats.org/officeDocument/2006/relationships/tags" Target="../tags/tag77.xml"/></Relationships>
</file>

<file path=ppt/slideLayouts/_rels/slideLayout8.xml.rels><?xml version="1.0" encoding="UTF-8" standalone="yes"?>
<Relationships xmlns="http://schemas.openxmlformats.org/package/2006/relationships"><Relationship Id="rId3" Type="http://schemas.openxmlformats.org/officeDocument/2006/relationships/tags" Target="../tags/tag81.xml"/><Relationship Id="rId2" Type="http://schemas.openxmlformats.org/officeDocument/2006/relationships/tags" Target="../tags/tag80.xml"/><Relationship Id="rId1" Type="http://schemas.openxmlformats.org/officeDocument/2006/relationships/tags" Target="../tags/tag79.xml"/><Relationship Id="rId5" Type="http://schemas.openxmlformats.org/officeDocument/2006/relationships/image" Target="../media/image5.png"/><Relationship Id="rId4"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8" Type="http://schemas.openxmlformats.org/officeDocument/2006/relationships/tags" Target="../tags/tag89.xml"/><Relationship Id="rId13" Type="http://schemas.openxmlformats.org/officeDocument/2006/relationships/tags" Target="../tags/tag94.xml"/><Relationship Id="rId3" Type="http://schemas.openxmlformats.org/officeDocument/2006/relationships/tags" Target="../tags/tag84.xml"/><Relationship Id="rId7" Type="http://schemas.openxmlformats.org/officeDocument/2006/relationships/tags" Target="../tags/tag88.xml"/><Relationship Id="rId12" Type="http://schemas.openxmlformats.org/officeDocument/2006/relationships/tags" Target="../tags/tag93.xml"/><Relationship Id="rId2" Type="http://schemas.openxmlformats.org/officeDocument/2006/relationships/tags" Target="../tags/tag83.xml"/><Relationship Id="rId1" Type="http://schemas.openxmlformats.org/officeDocument/2006/relationships/tags" Target="../tags/tag82.xml"/><Relationship Id="rId6" Type="http://schemas.openxmlformats.org/officeDocument/2006/relationships/tags" Target="../tags/tag87.xml"/><Relationship Id="rId11" Type="http://schemas.openxmlformats.org/officeDocument/2006/relationships/tags" Target="../tags/tag92.xml"/><Relationship Id="rId5" Type="http://schemas.openxmlformats.org/officeDocument/2006/relationships/tags" Target="../tags/tag86.xml"/><Relationship Id="rId10" Type="http://schemas.openxmlformats.org/officeDocument/2006/relationships/tags" Target="../tags/tag91.xml"/><Relationship Id="rId4" Type="http://schemas.openxmlformats.org/officeDocument/2006/relationships/tags" Target="../tags/tag85.xml"/><Relationship Id="rId9" Type="http://schemas.openxmlformats.org/officeDocument/2006/relationships/tags" Target="../tags/tag90.xml"/><Relationship Id="rId14"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Presentation title 1">
    <p:bg>
      <p:bgPr>
        <a:solidFill>
          <a:schemeClr val="bg1"/>
        </a:solidFill>
        <a:effectLst/>
      </p:bgPr>
    </p:bg>
    <p:spTree>
      <p:nvGrpSpPr>
        <p:cNvPr id="1" name=""/>
        <p:cNvGrpSpPr/>
        <p:nvPr/>
      </p:nvGrpSpPr>
      <p:grpSpPr>
        <a:xfrm>
          <a:off x="0" y="0"/>
          <a:ext cx="0" cy="0"/>
          <a:chOff x="0" y="0"/>
          <a:chExt cx="0" cy="0"/>
        </a:xfrm>
      </p:grpSpPr>
      <p:sp>
        <p:nvSpPr>
          <p:cNvPr id="2" name="LOGO PROTECTION" hidden="1">
            <a:extLst>
              <a:ext uri="{FF2B5EF4-FFF2-40B4-BE49-F238E27FC236}">
                <a16:creationId xmlns:a16="http://schemas.microsoft.com/office/drawing/2014/main" id="{C9728897-8803-46FB-B4C3-EE9B9AEE75C0}"/>
              </a:ext>
            </a:extLst>
          </p:cNvPr>
          <p:cNvSpPr/>
          <p:nvPr userDrawn="1">
            <p:custDataLst>
              <p:tags r:id="rId1"/>
            </p:custDataLst>
          </p:nvPr>
        </p:nvSpPr>
        <p:spPr bwMode="auto">
          <a:xfrm>
            <a:off x="8654752" y="5517232"/>
            <a:ext cx="1908212" cy="936103"/>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46" name="Background White">
            <a:extLst>
              <a:ext uri="{FF2B5EF4-FFF2-40B4-BE49-F238E27FC236}">
                <a16:creationId xmlns:a16="http://schemas.microsoft.com/office/drawing/2014/main" id="{FCB96766-B726-4C1E-8CB0-2534547DB76F}"/>
              </a:ext>
            </a:extLst>
          </p:cNvPr>
          <p:cNvSpPr/>
          <p:nvPr userDrawn="1"/>
        </p:nvSpPr>
        <p:spPr bwMode="auto">
          <a:xfrm>
            <a:off x="0" y="0"/>
            <a:ext cx="10972800" cy="6858000"/>
          </a:xfrm>
          <a:prstGeom prst="rect">
            <a:avLst/>
          </a:prstGeom>
          <a:solidFill>
            <a:schemeClr val="bg1"/>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7" name="Crystal Picture Placeholder">
            <a:extLst>
              <a:ext uri="{FF2B5EF4-FFF2-40B4-BE49-F238E27FC236}">
                <a16:creationId xmlns:a16="http://schemas.microsoft.com/office/drawing/2014/main" id="{DB5652D2-D05F-2458-E7DC-D9EF5A496FDA}"/>
              </a:ext>
            </a:extLst>
          </p:cNvPr>
          <p:cNvSpPr>
            <a:spLocks noGrp="1"/>
          </p:cNvSpPr>
          <p:nvPr>
            <p:ph type="pic" sz="quarter" idx="15"/>
          </p:nvPr>
        </p:nvSpPr>
        <p:spPr>
          <a:xfrm>
            <a:off x="3" y="3"/>
            <a:ext cx="10972799" cy="3743997"/>
          </a:xfrm>
          <a:custGeom>
            <a:avLst/>
            <a:gdLst>
              <a:gd name="connsiteX0" fmla="*/ 0 w 12191999"/>
              <a:gd name="connsiteY0" fmla="*/ 0 h 3743997"/>
              <a:gd name="connsiteX1" fmla="*/ 12191999 w 12191999"/>
              <a:gd name="connsiteY1" fmla="*/ 0 h 3743997"/>
              <a:gd name="connsiteX2" fmla="*/ 12191999 w 12191999"/>
              <a:gd name="connsiteY2" fmla="*/ 3726156 h 3743997"/>
              <a:gd name="connsiteX3" fmla="*/ 3063660 w 12191999"/>
              <a:gd name="connsiteY3" fmla="*/ 2179105 h 3743997"/>
              <a:gd name="connsiteX4" fmla="*/ 387 w 12191999"/>
              <a:gd name="connsiteY4" fmla="*/ 3726157 h 3743997"/>
              <a:gd name="connsiteX5" fmla="*/ 387 w 12191999"/>
              <a:gd name="connsiteY5" fmla="*/ 3743997 h 3743997"/>
              <a:gd name="connsiteX6" fmla="*/ 0 w 12191999"/>
              <a:gd name="connsiteY6" fmla="*/ 3743997 h 374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999" h="3743997">
                <a:moveTo>
                  <a:pt x="0" y="0"/>
                </a:moveTo>
                <a:lnTo>
                  <a:pt x="12191999" y="0"/>
                </a:lnTo>
                <a:lnTo>
                  <a:pt x="12191999" y="3726156"/>
                </a:lnTo>
                <a:lnTo>
                  <a:pt x="3063660" y="2179105"/>
                </a:lnTo>
                <a:lnTo>
                  <a:pt x="387" y="3726157"/>
                </a:lnTo>
                <a:lnTo>
                  <a:pt x="387" y="3743997"/>
                </a:lnTo>
                <a:lnTo>
                  <a:pt x="0" y="3743997"/>
                </a:lnTo>
                <a:close/>
              </a:path>
            </a:pathLst>
          </a:custGeom>
          <a:blipFill>
            <a:blip r:embed="rId12"/>
            <a:stretch>
              <a:fillRect/>
            </a:stretch>
          </a:blipFill>
        </p:spPr>
        <p:txBody>
          <a:bodyPr wrap="square" tIns="1296000">
            <a:noAutofit/>
          </a:bodyPr>
          <a:lstStyle>
            <a:lvl1pPr marL="0" indent="0" algn="ctr">
              <a:buNone/>
              <a:defRPr/>
            </a:lvl1pPr>
          </a:lstStyle>
          <a:p>
            <a:r>
              <a:rPr lang="en-US"/>
              <a:t>Click icon to add picture</a:t>
            </a:r>
            <a:endParaRPr lang="de-DE"/>
          </a:p>
        </p:txBody>
      </p:sp>
      <p:sp>
        <p:nvSpPr>
          <p:cNvPr id="17" name="Subtitle">
            <a:extLst>
              <a:ext uri="{FF2B5EF4-FFF2-40B4-BE49-F238E27FC236}">
                <a16:creationId xmlns:a16="http://schemas.microsoft.com/office/drawing/2014/main" id="{D5F81AFE-25AA-4B3E-BB1D-750550308F68}"/>
              </a:ext>
            </a:extLst>
          </p:cNvPr>
          <p:cNvSpPr>
            <a:spLocks noGrp="1"/>
          </p:cNvSpPr>
          <p:nvPr>
            <p:ph type="subTitle" idx="1" hasCustomPrompt="1"/>
          </p:nvPr>
        </p:nvSpPr>
        <p:spPr>
          <a:xfrm>
            <a:off x="558000" y="5662800"/>
            <a:ext cx="7632000" cy="615553"/>
          </a:xfrm>
          <a:prstGeom prst="rect">
            <a:avLst/>
          </a:prstGeom>
        </p:spPr>
        <p:txBody>
          <a:bodyPr vert="horz" wrap="square" lIns="0" tIns="0" rIns="0" bIns="0" rtlCol="0" anchor="b" anchorCtr="0">
            <a:noAutofit/>
          </a:bodyPr>
          <a:lstStyle>
            <a:lvl1pPr marL="0" indent="0" algn="l">
              <a:spcAft>
                <a:spcPts val="0"/>
              </a:spcAft>
              <a:buFontTx/>
              <a:buNone/>
              <a:defRPr lang="en-GB" baseline="0" noProof="0" dirty="0">
                <a:latin typeface="+mn-lt"/>
                <a:ea typeface="+mn-ea"/>
                <a:cs typeface="+mn-cs"/>
              </a:defRPr>
            </a:lvl1pPr>
            <a:lvl2pPr marL="548640" indent="0" algn="ctr">
              <a:buNone/>
              <a:defRPr>
                <a:solidFill>
                  <a:schemeClr val="tx1">
                    <a:tint val="75000"/>
                  </a:schemeClr>
                </a:solidFill>
              </a:defRPr>
            </a:lvl2pPr>
            <a:lvl3pPr marL="1097280" indent="0" algn="ctr">
              <a:buNone/>
              <a:defRPr>
                <a:solidFill>
                  <a:schemeClr val="tx1">
                    <a:tint val="75000"/>
                  </a:schemeClr>
                </a:solidFill>
              </a:defRPr>
            </a:lvl3pPr>
            <a:lvl4pPr marL="1645920" indent="0" algn="ctr">
              <a:buNone/>
              <a:defRPr>
                <a:solidFill>
                  <a:schemeClr val="tx1">
                    <a:tint val="75000"/>
                  </a:schemeClr>
                </a:solidFill>
              </a:defRPr>
            </a:lvl4pPr>
            <a:lvl5pPr marL="2194560" indent="0" algn="ctr">
              <a:buNone/>
              <a:defRPr>
                <a:solidFill>
                  <a:schemeClr val="tx1">
                    <a:tint val="75000"/>
                  </a:schemeClr>
                </a:solidFill>
              </a:defRPr>
            </a:lvl5pPr>
            <a:lvl6pPr marL="2743200" indent="0" algn="ctr">
              <a:buNone/>
              <a:defRPr>
                <a:solidFill>
                  <a:schemeClr val="tx1">
                    <a:tint val="75000"/>
                  </a:schemeClr>
                </a:solidFill>
              </a:defRPr>
            </a:lvl6pPr>
            <a:lvl7pPr marL="3291840" indent="0" algn="ctr">
              <a:buNone/>
              <a:defRPr>
                <a:solidFill>
                  <a:schemeClr val="tx1">
                    <a:tint val="75000"/>
                  </a:schemeClr>
                </a:solidFill>
              </a:defRPr>
            </a:lvl7pPr>
            <a:lvl8pPr marL="3840480" indent="0" algn="ctr">
              <a:buNone/>
              <a:defRPr>
                <a:solidFill>
                  <a:schemeClr val="tx1">
                    <a:tint val="75000"/>
                  </a:schemeClr>
                </a:solidFill>
              </a:defRPr>
            </a:lvl8pPr>
            <a:lvl9pPr marL="4389120" indent="0" algn="ctr">
              <a:buNone/>
              <a:defRPr>
                <a:solidFill>
                  <a:schemeClr val="tx1">
                    <a:tint val="75000"/>
                  </a:schemeClr>
                </a:solidFill>
              </a:defRPr>
            </a:lvl9pPr>
          </a:lstStyle>
          <a:p>
            <a:pPr lvl="0"/>
            <a:r>
              <a:rPr lang="en-US" noProof="0" dirty="0"/>
              <a:t>Author (department)</a:t>
            </a:r>
            <a:br>
              <a:rPr lang="en-US" noProof="0" dirty="0"/>
            </a:br>
            <a:r>
              <a:rPr lang="en-US" noProof="0" dirty="0"/>
              <a:t>Date</a:t>
            </a:r>
          </a:p>
        </p:txBody>
      </p:sp>
      <p:sp>
        <p:nvSpPr>
          <p:cNvPr id="15" name="Title">
            <a:extLst>
              <a:ext uri="{FF2B5EF4-FFF2-40B4-BE49-F238E27FC236}">
                <a16:creationId xmlns:a16="http://schemas.microsoft.com/office/drawing/2014/main" id="{9AD71B2A-50C1-49B9-B4EA-23DD52530176}"/>
              </a:ext>
            </a:extLst>
          </p:cNvPr>
          <p:cNvSpPr>
            <a:spLocks noGrp="1"/>
          </p:cNvSpPr>
          <p:nvPr>
            <p:ph type="ctrTitle" hasCustomPrompt="1"/>
            <p:custDataLst>
              <p:tags r:id="rId2"/>
            </p:custDataLst>
          </p:nvPr>
        </p:nvSpPr>
        <p:spPr>
          <a:xfrm>
            <a:off x="556419" y="4194804"/>
            <a:ext cx="7633581" cy="1107996"/>
          </a:xfrm>
        </p:spPr>
        <p:txBody>
          <a:bodyPr lIns="0" tIns="0" rIns="0" bIns="0" anchor="b">
            <a:normAutofit/>
          </a:bodyPr>
          <a:lstStyle>
            <a:lvl1pPr algn="l">
              <a:defRPr sz="3600" baseline="0">
                <a:latin typeface="+mj-lt"/>
                <a:ea typeface="+mj-ea"/>
                <a:cs typeface="+mj-cs"/>
              </a:defRPr>
            </a:lvl1pPr>
          </a:lstStyle>
          <a:p>
            <a:r>
              <a:rPr lang="en-US" noProof="0" dirty="0"/>
              <a:t>Please type in title</a:t>
            </a:r>
          </a:p>
        </p:txBody>
      </p:sp>
      <p:sp>
        <p:nvSpPr>
          <p:cNvPr id="5" name="empower_classification_attention_placeholder" hidden="1">
            <a:extLst>
              <a:ext uri="{FF2B5EF4-FFF2-40B4-BE49-F238E27FC236}">
                <a16:creationId xmlns:a16="http://schemas.microsoft.com/office/drawing/2014/main" id="{4C0813C8-3BA2-414A-8621-C2CFFDB3C08D}"/>
              </a:ext>
            </a:extLst>
          </p:cNvPr>
          <p:cNvSpPr txBox="1"/>
          <p:nvPr userDrawn="1">
            <p:custDataLst>
              <p:tags r:id="rId3"/>
            </p:custDataLst>
          </p:nvPr>
        </p:nvSpPr>
        <p:spPr bwMode="auto">
          <a:xfrm>
            <a:off x="4802200" y="6489701"/>
            <a:ext cx="1368401" cy="288925"/>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9" name="empower_classification_placeholder" hidden="1">
            <a:extLst>
              <a:ext uri="{FF2B5EF4-FFF2-40B4-BE49-F238E27FC236}">
                <a16:creationId xmlns:a16="http://schemas.microsoft.com/office/drawing/2014/main" id="{67B82B94-F4B2-43F2-86E9-5F8A4F43A486}"/>
              </a:ext>
            </a:extLst>
          </p:cNvPr>
          <p:cNvSpPr txBox="1"/>
          <p:nvPr userDrawn="1">
            <p:custDataLst>
              <p:tags r:id="rId4"/>
            </p:custDataLst>
          </p:nvPr>
        </p:nvSpPr>
        <p:spPr bwMode="auto">
          <a:xfrm>
            <a:off x="4802400" y="6489701"/>
            <a:ext cx="1368000" cy="288925"/>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dirty="0">
                <a:solidFill>
                  <a:schemeClr val="tx1"/>
                </a:solidFill>
                <a:latin typeface="+mn-lt"/>
                <a:ea typeface="+mn-ea"/>
                <a:cs typeface="+mn-cs"/>
              </a:rPr>
              <a:t>restricted</a:t>
            </a:r>
          </a:p>
        </p:txBody>
      </p:sp>
      <p:sp>
        <p:nvSpPr>
          <p:cNvPr id="10" name="empower_document_placeholder" hidden="1">
            <a:extLst>
              <a:ext uri="{FF2B5EF4-FFF2-40B4-BE49-F238E27FC236}">
                <a16:creationId xmlns:a16="http://schemas.microsoft.com/office/drawing/2014/main" id="{9FA65B83-B64F-4079-993C-B6AE2286A4C3}"/>
              </a:ext>
            </a:extLst>
          </p:cNvPr>
          <p:cNvSpPr txBox="1"/>
          <p:nvPr userDrawn="1">
            <p:custDataLst>
              <p:tags r:id="rId5"/>
            </p:custDataLst>
          </p:nvPr>
        </p:nvSpPr>
        <p:spPr bwMode="auto">
          <a:xfrm>
            <a:off x="556419" y="6489701"/>
            <a:ext cx="3240087" cy="287672"/>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[Owner:   Doc ID:   Vers.: ]</a:t>
            </a:r>
            <a:endParaRPr lang="en-US" sz="800" kern="0" baseline="0" noProof="0" dirty="0">
              <a:solidFill>
                <a:schemeClr val="tx1"/>
              </a:solidFill>
              <a:latin typeface="+mn-lt"/>
              <a:ea typeface="+mn-ea"/>
              <a:cs typeface="+mn-cs"/>
            </a:endParaRPr>
          </a:p>
        </p:txBody>
      </p:sp>
      <p:sp>
        <p:nvSpPr>
          <p:cNvPr id="11" name="empower_draft_placeholder" hidden="1">
            <a:extLst>
              <a:ext uri="{FF2B5EF4-FFF2-40B4-BE49-F238E27FC236}">
                <a16:creationId xmlns:a16="http://schemas.microsoft.com/office/drawing/2014/main" id="{F38CEF11-81EC-4740-8E65-4C03555E54C4}"/>
              </a:ext>
            </a:extLst>
          </p:cNvPr>
          <p:cNvSpPr txBox="1"/>
          <p:nvPr userDrawn="1">
            <p:custDataLst>
              <p:tags r:id="rId6"/>
            </p:custDataLst>
          </p:nvPr>
        </p:nvSpPr>
        <p:spPr bwMode="auto">
          <a:xfrm>
            <a:off x="3796506" y="6489373"/>
            <a:ext cx="576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21" name="MIO_AGENDA_IGNORE_NAVIGATION" hidden="1">
            <a:extLst>
              <a:ext uri="{FF2B5EF4-FFF2-40B4-BE49-F238E27FC236}">
                <a16:creationId xmlns:a16="http://schemas.microsoft.com/office/drawing/2014/main" id="{CB79D148-1528-4662-8C84-FD9244FFA7B8}"/>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22" name="MIO_AGENDA_IGNORE_CHAPTER_REFERENCE" hidden="1">
            <a:extLst>
              <a:ext uri="{FF2B5EF4-FFF2-40B4-BE49-F238E27FC236}">
                <a16:creationId xmlns:a16="http://schemas.microsoft.com/office/drawing/2014/main" id="{A1E94250-6EA5-4F49-A193-8A383B909D40}"/>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3" name="Date Placeholder 2" hidden="1">
            <a:extLst>
              <a:ext uri="{FF2B5EF4-FFF2-40B4-BE49-F238E27FC236}">
                <a16:creationId xmlns:a16="http://schemas.microsoft.com/office/drawing/2014/main" id="{877D76DE-EDAF-49C6-86D1-FD3FD21D8EEC}"/>
              </a:ext>
            </a:extLst>
          </p:cNvPr>
          <p:cNvSpPr>
            <a:spLocks noGrp="1"/>
          </p:cNvSpPr>
          <p:nvPr>
            <p:ph type="dt" sz="half" idx="10"/>
            <p:custDataLst>
              <p:tags r:id="rId7"/>
            </p:custDataLst>
          </p:nvPr>
        </p:nvSpPr>
        <p:spPr/>
        <p:txBody>
          <a:bodyPr/>
          <a:lstStyle/>
          <a:p>
            <a:r>
              <a:rPr lang="en-US"/>
              <a:t> </a:t>
            </a:r>
            <a:endParaRPr lang="en-US" b="1"/>
          </a:p>
        </p:txBody>
      </p:sp>
      <p:sp>
        <p:nvSpPr>
          <p:cNvPr id="4" name="Footer Placeholder 3" hidden="1">
            <a:extLst>
              <a:ext uri="{FF2B5EF4-FFF2-40B4-BE49-F238E27FC236}">
                <a16:creationId xmlns:a16="http://schemas.microsoft.com/office/drawing/2014/main" id="{8DAE4B2D-5B1C-48F2-8FBE-79F25E2A0B1D}"/>
              </a:ext>
            </a:extLst>
          </p:cNvPr>
          <p:cNvSpPr>
            <a:spLocks noGrp="1"/>
          </p:cNvSpPr>
          <p:nvPr>
            <p:ph type="ftr" sz="quarter" idx="11"/>
            <p:custDataLst>
              <p:tags r:id="rId8"/>
            </p:custDataLst>
          </p:nvPr>
        </p:nvSpPr>
        <p:spPr/>
        <p:txBody>
          <a:bodyPr/>
          <a:lstStyle/>
          <a:p>
            <a:r>
              <a:rPr lang="en-US"/>
              <a:t> </a:t>
            </a:r>
          </a:p>
        </p:txBody>
      </p:sp>
      <p:sp>
        <p:nvSpPr>
          <p:cNvPr id="12" name="Slide Number Placeholder 11" hidden="1">
            <a:extLst>
              <a:ext uri="{FF2B5EF4-FFF2-40B4-BE49-F238E27FC236}">
                <a16:creationId xmlns:a16="http://schemas.microsoft.com/office/drawing/2014/main" id="{300C9B6B-B20E-4210-8337-31C6F41C417C}"/>
              </a:ext>
            </a:extLst>
          </p:cNvPr>
          <p:cNvSpPr>
            <a:spLocks noGrp="1"/>
          </p:cNvSpPr>
          <p:nvPr>
            <p:ph type="sldNum" sz="quarter" idx="12"/>
            <p:custDataLst>
              <p:tags r:id="rId9"/>
            </p:custDataLst>
          </p:nvPr>
        </p:nvSpPr>
        <p:spPr/>
        <p:txBody>
          <a:bodyPr/>
          <a:lstStyle/>
          <a:p>
            <a:r>
              <a:rPr lang="en-US"/>
              <a:t> </a:t>
            </a:r>
          </a:p>
        </p:txBody>
      </p:sp>
      <p:sp>
        <p:nvSpPr>
          <p:cNvPr id="6" name="MIO_Placeholder_Mapping" hidden="1">
            <a:extLst>
              <a:ext uri="{FF2B5EF4-FFF2-40B4-BE49-F238E27FC236}">
                <a16:creationId xmlns:a16="http://schemas.microsoft.com/office/drawing/2014/main" id="{95C37836-A524-46DE-A11D-9E0BAEA59A84}"/>
              </a:ext>
            </a:extLst>
          </p:cNvPr>
          <p:cNvSpPr/>
          <p:nvPr userDrawn="1">
            <p:custDataLst>
              <p:tags r:id="rId10"/>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pic>
        <p:nvPicPr>
          <p:cNvPr id="14" name="LOGO">
            <a:extLst>
              <a:ext uri="{FF2B5EF4-FFF2-40B4-BE49-F238E27FC236}">
                <a16:creationId xmlns:a16="http://schemas.microsoft.com/office/drawing/2014/main" id="{44D7C5D5-6760-44E1-8944-0E0D7B1EDB9F}"/>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8758194" y="5608162"/>
            <a:ext cx="1681935" cy="735566"/>
          </a:xfrm>
          <a:prstGeom prst="rect">
            <a:avLst/>
          </a:prstGeom>
        </p:spPr>
      </p:pic>
    </p:spTree>
    <p:extLst>
      <p:ext uri="{BB962C8B-B14F-4D97-AF65-F5344CB8AC3E}">
        <p14:creationId xmlns:p14="http://schemas.microsoft.com/office/powerpoint/2010/main" val="2670143071"/>
      </p:ext>
    </p:extLst>
  </p:cSld>
  <p:clrMapOvr>
    <a:masterClrMapping/>
  </p:clrMapOvr>
  <p:hf sldNum="0" hdr="0" ftr="0"/>
  <p:extLst mod="1">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txAndTwoObj" preserve="1">
  <p:cSld name="Row | 2 columns">
    <p:spTree>
      <p:nvGrpSpPr>
        <p:cNvPr id="1" name=""/>
        <p:cNvGrpSpPr/>
        <p:nvPr/>
      </p:nvGrpSpPr>
      <p:grpSpPr>
        <a:xfrm>
          <a:off x="0" y="0"/>
          <a:ext cx="0" cy="0"/>
          <a:chOff x="0" y="0"/>
          <a:chExt cx="0" cy="0"/>
        </a:xfrm>
      </p:grpSpPr>
      <p:sp>
        <p:nvSpPr>
          <p:cNvPr id="6" name="empower_additionalText_placeholder" hidden="1">
            <a:extLst>
              <a:ext uri="{FF2B5EF4-FFF2-40B4-BE49-F238E27FC236}">
                <a16:creationId xmlns:a16="http://schemas.microsoft.com/office/drawing/2014/main" id="{D0808135-7FC0-9B1B-C361-ED1BE78D2FBC}"/>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8" name="empower_document_placeholder" hidden="1">
            <a:extLst>
              <a:ext uri="{FF2B5EF4-FFF2-40B4-BE49-F238E27FC236}">
                <a16:creationId xmlns:a16="http://schemas.microsoft.com/office/drawing/2014/main" id="{1535FE62-8AA2-E798-54C4-53C97B9CB828}"/>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10" name="empower_proprietary_placeholder" hidden="1">
            <a:extLst>
              <a:ext uri="{FF2B5EF4-FFF2-40B4-BE49-F238E27FC236}">
                <a16:creationId xmlns:a16="http://schemas.microsoft.com/office/drawing/2014/main" id="{A2903BD4-8D05-4365-6C99-1C6CE479810B}"/>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14" name="empower_draft_placeholder" hidden="1">
            <a:extLst>
              <a:ext uri="{FF2B5EF4-FFF2-40B4-BE49-F238E27FC236}">
                <a16:creationId xmlns:a16="http://schemas.microsoft.com/office/drawing/2014/main" id="{05B7FD3F-BD6D-5D78-8D35-9731175E3DA3}"/>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15" name="empower_footer_placeholder">
            <a:extLst>
              <a:ext uri="{FF2B5EF4-FFF2-40B4-BE49-F238E27FC236}">
                <a16:creationId xmlns:a16="http://schemas.microsoft.com/office/drawing/2014/main" id="{12FDF465-BA31-48DE-2140-B5B2B6869069}"/>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17" name="empower_classification_attention_placeholder" hidden="1">
            <a:extLst>
              <a:ext uri="{FF2B5EF4-FFF2-40B4-BE49-F238E27FC236}">
                <a16:creationId xmlns:a16="http://schemas.microsoft.com/office/drawing/2014/main" id="{627B8150-BC36-99E3-1F95-DBC1D868151F}"/>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21" name="empower_classification_placeholder" hidden="1">
            <a:extLst>
              <a:ext uri="{FF2B5EF4-FFF2-40B4-BE49-F238E27FC236}">
                <a16:creationId xmlns:a16="http://schemas.microsoft.com/office/drawing/2014/main" id="{09437AED-25F0-27A8-C22B-675E700D9235}"/>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23" name="empower_date_placeholder">
            <a:extLst>
              <a:ext uri="{FF2B5EF4-FFF2-40B4-BE49-F238E27FC236}">
                <a16:creationId xmlns:a16="http://schemas.microsoft.com/office/drawing/2014/main" id="{585833AA-DC7A-A138-F65B-562AD13DAA4A}"/>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7" name="Content Top"/>
          <p:cNvSpPr>
            <a:spLocks noGrp="1"/>
          </p:cNvSpPr>
          <p:nvPr>
            <p:ph sz="quarter" idx="13" hasCustomPrompt="1"/>
          </p:nvPr>
        </p:nvSpPr>
        <p:spPr>
          <a:xfrm>
            <a:off x="302400" y="1268412"/>
            <a:ext cx="10368000" cy="2304000"/>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Content Bottom Left"/>
          <p:cNvSpPr>
            <a:spLocks noGrp="1"/>
          </p:cNvSpPr>
          <p:nvPr>
            <p:ph sz="quarter" idx="14" hasCustomPrompt="1"/>
          </p:nvPr>
        </p:nvSpPr>
        <p:spPr>
          <a:xfrm>
            <a:off x="302400" y="3860801"/>
            <a:ext cx="5112000" cy="2520950"/>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Bottom Right"/>
          <p:cNvSpPr>
            <a:spLocks noGrp="1"/>
          </p:cNvSpPr>
          <p:nvPr>
            <p:ph sz="quarter" idx="15" hasCustomPrompt="1"/>
          </p:nvPr>
        </p:nvSpPr>
        <p:spPr>
          <a:xfrm>
            <a:off x="5558400" y="3860801"/>
            <a:ext cx="5112000" cy="2520950"/>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E7EDB8AD-EA3D-4CB8-ACA5-941C54F04F51}"/>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noProof="0">
              <a:latin typeface="+mn-lt"/>
              <a:ea typeface="+mn-ea"/>
              <a:cs typeface="+mn-cs"/>
            </a:endParaRPr>
          </a:p>
        </p:txBody>
      </p:sp>
      <p:sp>
        <p:nvSpPr>
          <p:cNvPr id="4" name="Date Placeholder 3" hidden="1">
            <a:extLst>
              <a:ext uri="{FF2B5EF4-FFF2-40B4-BE49-F238E27FC236}">
                <a16:creationId xmlns:a16="http://schemas.microsoft.com/office/drawing/2014/main" id="{0C194976-BB2C-4F15-BB1C-28D2FDD66062}"/>
              </a:ext>
            </a:extLst>
          </p:cNvPr>
          <p:cNvSpPr>
            <a:spLocks noGrp="1"/>
          </p:cNvSpPr>
          <p:nvPr>
            <p:ph type="dt" sz="half" idx="16"/>
            <p:custDataLst>
              <p:tags r:id="rId10"/>
            </p:custDataLst>
          </p:nvPr>
        </p:nvSpPr>
        <p:spPr/>
        <p:txBody>
          <a:bodyPr/>
          <a:lstStyle/>
          <a:p>
            <a:r>
              <a:rPr lang="en-US"/>
              <a:t> </a:t>
            </a:r>
            <a:endParaRPr lang="en-US" b="1"/>
          </a:p>
        </p:txBody>
      </p:sp>
      <p:sp>
        <p:nvSpPr>
          <p:cNvPr id="12" name="Footer Placeholder 11" hidden="1">
            <a:extLst>
              <a:ext uri="{FF2B5EF4-FFF2-40B4-BE49-F238E27FC236}">
                <a16:creationId xmlns:a16="http://schemas.microsoft.com/office/drawing/2014/main" id="{463D483C-438B-4825-989F-F73DED593815}"/>
              </a:ext>
            </a:extLst>
          </p:cNvPr>
          <p:cNvSpPr>
            <a:spLocks noGrp="1"/>
          </p:cNvSpPr>
          <p:nvPr>
            <p:ph type="ftr" sz="quarter" idx="17"/>
            <p:custDataLst>
              <p:tags r:id="rId11"/>
            </p:custDataLst>
          </p:nvPr>
        </p:nvSpPr>
        <p:spPr/>
        <p:txBody>
          <a:bodyPr/>
          <a:lstStyle/>
          <a:p>
            <a:r>
              <a:rPr lang="en-US"/>
              <a:t> </a:t>
            </a:r>
          </a:p>
        </p:txBody>
      </p:sp>
      <p:sp>
        <p:nvSpPr>
          <p:cNvPr id="13" name="Slide Number Placeholder 12" hidden="1">
            <a:extLst>
              <a:ext uri="{FF2B5EF4-FFF2-40B4-BE49-F238E27FC236}">
                <a16:creationId xmlns:a16="http://schemas.microsoft.com/office/drawing/2014/main" id="{70B09A54-FAC8-4D12-8404-D88F6DC24470}"/>
              </a:ext>
            </a:extLst>
          </p:cNvPr>
          <p:cNvSpPr>
            <a:spLocks noGrp="1"/>
          </p:cNvSpPr>
          <p:nvPr>
            <p:ph type="sldNum" sz="quarter" idx="18"/>
            <p:custDataLst>
              <p:tags r:id="rId12"/>
            </p:custDataLst>
          </p:nvPr>
        </p:nvSpPr>
        <p:spPr/>
        <p:txBody>
          <a:bodyPr/>
          <a:lstStyle/>
          <a:p>
            <a:r>
              <a:rPr lang="en-US"/>
              <a:t> </a:t>
            </a:r>
          </a:p>
        </p:txBody>
      </p:sp>
      <p:sp>
        <p:nvSpPr>
          <p:cNvPr id="5" name="MIO_Placeholder_Mapping" hidden="1">
            <a:extLst>
              <a:ext uri="{FF2B5EF4-FFF2-40B4-BE49-F238E27FC236}">
                <a16:creationId xmlns:a16="http://schemas.microsoft.com/office/drawing/2014/main" id="{BDFD2B7D-23F5-42FE-B524-FBE9FF870E29}"/>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748429636"/>
      </p:ext>
    </p:extLst>
  </p:cSld>
  <p:clrMapOvr>
    <a:masterClrMapping/>
  </p:clrMapOvr>
  <p:hf hdr="0"/>
  <p:extLst>
    <p:ext uri="{DCECCB84-F9BA-43D5-87BE-67443E8EF086}">
      <p15:sldGuideLst xmlns:p15="http://schemas.microsoft.com/office/powerpoint/2012/main">
        <p15:guide id="1" orient="horz" pos="2251">
          <p15:clr>
            <a:srgbClr val="FBAE40"/>
          </p15:clr>
        </p15:guide>
        <p15:guide id="2" orient="horz" pos="799">
          <p15:clr>
            <a:srgbClr val="FBAE40"/>
          </p15:clr>
        </p15:guide>
        <p15:guide id="3" orient="horz" pos="2432">
          <p15:clr>
            <a:srgbClr val="FBAE40"/>
          </p15:clr>
        </p15:guide>
        <p15:guide id="4" orient="horz" pos="4020">
          <p15:clr>
            <a:srgbClr val="FBAE40"/>
          </p15:clr>
        </p15:guide>
        <p15:guide id="5" pos="3411">
          <p15:clr>
            <a:srgbClr val="FBAE40"/>
          </p15:clr>
        </p15:guide>
        <p15:guide id="6" pos="190">
          <p15:clr>
            <a:srgbClr val="FBAE40"/>
          </p15:clr>
        </p15:guide>
        <p15:guide id="7" pos="3501">
          <p15:clr>
            <a:srgbClr val="FBAE40"/>
          </p15:clr>
        </p15:guide>
        <p15:guide id="8" pos="6722">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xOverObj" preserve="1">
  <p:cSld name="Row | 2 columns | row">
    <p:spTree>
      <p:nvGrpSpPr>
        <p:cNvPr id="1" name=""/>
        <p:cNvGrpSpPr/>
        <p:nvPr/>
      </p:nvGrpSpPr>
      <p:grpSpPr>
        <a:xfrm>
          <a:off x="0" y="0"/>
          <a:ext cx="0" cy="0"/>
          <a:chOff x="0" y="0"/>
          <a:chExt cx="0" cy="0"/>
        </a:xfrm>
      </p:grpSpPr>
      <p:sp>
        <p:nvSpPr>
          <p:cNvPr id="6" name="empower_additionalText_placeholder" hidden="1">
            <a:extLst>
              <a:ext uri="{FF2B5EF4-FFF2-40B4-BE49-F238E27FC236}">
                <a16:creationId xmlns:a16="http://schemas.microsoft.com/office/drawing/2014/main" id="{886D920F-170E-4074-33BA-775D63E14523}"/>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8" name="empower_document_placeholder" hidden="1">
            <a:extLst>
              <a:ext uri="{FF2B5EF4-FFF2-40B4-BE49-F238E27FC236}">
                <a16:creationId xmlns:a16="http://schemas.microsoft.com/office/drawing/2014/main" id="{72983C95-5AF3-9BDF-BE3C-7E118EA1EEB3}"/>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10" name="empower_proprietary_placeholder" hidden="1">
            <a:extLst>
              <a:ext uri="{FF2B5EF4-FFF2-40B4-BE49-F238E27FC236}">
                <a16:creationId xmlns:a16="http://schemas.microsoft.com/office/drawing/2014/main" id="{3A648AA3-7F8E-4774-A672-93EC4EF7DE56}"/>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15" name="empower_draft_placeholder" hidden="1">
            <a:extLst>
              <a:ext uri="{FF2B5EF4-FFF2-40B4-BE49-F238E27FC236}">
                <a16:creationId xmlns:a16="http://schemas.microsoft.com/office/drawing/2014/main" id="{86BF3E9A-6924-BC38-002F-E41E12956627}"/>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16" name="empower_footer_placeholder">
            <a:extLst>
              <a:ext uri="{FF2B5EF4-FFF2-40B4-BE49-F238E27FC236}">
                <a16:creationId xmlns:a16="http://schemas.microsoft.com/office/drawing/2014/main" id="{42D35A67-351E-29F7-DD5E-6D0831078360}"/>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18" name="empower_classification_attention_placeholder" hidden="1">
            <a:extLst>
              <a:ext uri="{FF2B5EF4-FFF2-40B4-BE49-F238E27FC236}">
                <a16:creationId xmlns:a16="http://schemas.microsoft.com/office/drawing/2014/main" id="{C1E0D0D3-A562-60C9-A3CF-A251F49FBCF9}"/>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22" name="empower_classification_placeholder" hidden="1">
            <a:extLst>
              <a:ext uri="{FF2B5EF4-FFF2-40B4-BE49-F238E27FC236}">
                <a16:creationId xmlns:a16="http://schemas.microsoft.com/office/drawing/2014/main" id="{E10F58CC-BBDA-FC1E-2DD2-659E5BABB177}"/>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24" name="empower_date_placeholder">
            <a:extLst>
              <a:ext uri="{FF2B5EF4-FFF2-40B4-BE49-F238E27FC236}">
                <a16:creationId xmlns:a16="http://schemas.microsoft.com/office/drawing/2014/main" id="{DFE71A90-8E6B-EB55-22B3-C1F6769EAE47}"/>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7" name="Content Top"/>
          <p:cNvSpPr>
            <a:spLocks noGrp="1"/>
          </p:cNvSpPr>
          <p:nvPr>
            <p:ph sz="quarter" idx="13" hasCustomPrompt="1"/>
          </p:nvPr>
        </p:nvSpPr>
        <p:spPr>
          <a:xfrm>
            <a:off x="302400" y="1268413"/>
            <a:ext cx="10369152" cy="1224000"/>
          </a:xfrm>
          <a:prstGeom prst="rect">
            <a:avLst/>
          </a:prstGeom>
        </p:spPr>
        <p:txBody>
          <a:bodyPr/>
          <a:lstStyle>
            <a:lvl1pPr>
              <a:spcAft>
                <a:spcPts val="0"/>
              </a:spcAft>
              <a:defRPr>
                <a:latin typeface="+mn-lt"/>
                <a:ea typeface="+mn-ea"/>
                <a:cs typeface="+mn-cs"/>
              </a:defRPr>
            </a:lvl1pPr>
            <a:lvl2pPr>
              <a:spcAft>
                <a:spcPts val="0"/>
              </a:spcAft>
              <a:defRPr>
                <a:latin typeface="+mn-lt"/>
                <a:ea typeface="+mn-ea"/>
                <a:cs typeface="+mn-cs"/>
              </a:defRPr>
            </a:lvl2pPr>
            <a:lvl3pPr>
              <a:spcAft>
                <a:spcPts val="0"/>
              </a:spcAft>
              <a:defRPr>
                <a:latin typeface="+mn-lt"/>
                <a:ea typeface="+mn-ea"/>
                <a:cs typeface="+mn-cs"/>
              </a:defRPr>
            </a:lvl3pPr>
          </a:lstStyle>
          <a:p>
            <a:pPr lvl="0"/>
            <a:r>
              <a:rPr lang="en-US" noProof="0"/>
              <a:t>Click to edit text</a:t>
            </a:r>
          </a:p>
          <a:p>
            <a:pPr lvl="1"/>
            <a:r>
              <a:rPr lang="en-US" noProof="0"/>
              <a:t>Second level</a:t>
            </a:r>
          </a:p>
          <a:p>
            <a:pPr lvl="2"/>
            <a:r>
              <a:rPr lang="en-US" noProof="0"/>
              <a:t>Third level</a:t>
            </a:r>
          </a:p>
        </p:txBody>
      </p:sp>
      <p:sp>
        <p:nvSpPr>
          <p:cNvPr id="9" name="Content Center Left"/>
          <p:cNvSpPr>
            <a:spLocks noGrp="1"/>
          </p:cNvSpPr>
          <p:nvPr>
            <p:ph sz="quarter" idx="14" hasCustomPrompt="1"/>
          </p:nvPr>
        </p:nvSpPr>
        <p:spPr>
          <a:xfrm>
            <a:off x="302400" y="2780931"/>
            <a:ext cx="5112000" cy="1979981"/>
          </a:xfrm>
          <a:prstGeom prst="rect">
            <a:avLst/>
          </a:prstGeom>
        </p:spPr>
        <p:txBody>
          <a:bodyPr/>
          <a:lstStyle>
            <a:lvl1pPr>
              <a:spcAft>
                <a:spcPts val="0"/>
              </a:spcAft>
              <a:defRPr>
                <a:latin typeface="+mn-lt"/>
                <a:ea typeface="+mn-ea"/>
                <a:cs typeface="+mn-cs"/>
              </a:defRPr>
            </a:lvl1pPr>
            <a:lvl2pPr>
              <a:spcAft>
                <a:spcPts val="0"/>
              </a:spcAft>
              <a:defRPr>
                <a:latin typeface="+mn-lt"/>
                <a:ea typeface="+mn-ea"/>
                <a:cs typeface="+mn-cs"/>
              </a:defRPr>
            </a:lvl2pPr>
            <a:lvl3pPr>
              <a:spcAft>
                <a:spcPts val="0"/>
              </a:spcAft>
              <a:defRPr>
                <a:latin typeface="+mn-lt"/>
                <a:ea typeface="+mn-ea"/>
                <a:cs typeface="+mn-cs"/>
              </a:defRPr>
            </a:lvl3pPr>
            <a:lvl4pPr>
              <a:spcAft>
                <a:spcPts val="0"/>
              </a:spcAft>
              <a:defRPr>
                <a:latin typeface="+mn-lt"/>
                <a:ea typeface="+mn-ea"/>
                <a:cs typeface="+mn-cs"/>
              </a:defRPr>
            </a:lvl4pPr>
            <a:lvl5pPr>
              <a:spcAft>
                <a:spcPts val="0"/>
              </a:spcAft>
              <a:defRPr>
                <a:latin typeface="+mn-lt"/>
                <a:ea typeface="+mn-ea"/>
                <a:cs typeface="+mn-cs"/>
              </a:defRPr>
            </a:lvl5pPr>
          </a:lstStyle>
          <a:p>
            <a:pPr lvl="0"/>
            <a:r>
              <a:rPr lang="en-US" noProof="0" dirty="0"/>
              <a:t>Click to edit text</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1" name="Content Center Right"/>
          <p:cNvSpPr>
            <a:spLocks noGrp="1"/>
          </p:cNvSpPr>
          <p:nvPr>
            <p:ph sz="quarter" idx="15" hasCustomPrompt="1"/>
          </p:nvPr>
        </p:nvSpPr>
        <p:spPr>
          <a:xfrm>
            <a:off x="5558400" y="2780932"/>
            <a:ext cx="5112000" cy="1980000"/>
          </a:xfrm>
          <a:prstGeom prst="rect">
            <a:avLst/>
          </a:prstGeom>
        </p:spPr>
        <p:txBody>
          <a:bodyPr/>
          <a:lstStyle>
            <a:lvl1pPr>
              <a:spcAft>
                <a:spcPts val="0"/>
              </a:spcAft>
              <a:defRPr>
                <a:latin typeface="+mn-lt"/>
                <a:ea typeface="+mn-ea"/>
                <a:cs typeface="+mn-cs"/>
              </a:defRPr>
            </a:lvl1pPr>
            <a:lvl2pPr>
              <a:spcAft>
                <a:spcPts val="0"/>
              </a:spcAft>
              <a:defRPr>
                <a:latin typeface="+mn-lt"/>
                <a:ea typeface="+mn-ea"/>
                <a:cs typeface="+mn-cs"/>
              </a:defRPr>
            </a:lvl2pPr>
            <a:lvl3pPr>
              <a:spcAft>
                <a:spcPts val="0"/>
              </a:spcAft>
              <a:defRPr>
                <a:latin typeface="+mn-lt"/>
                <a:ea typeface="+mn-ea"/>
                <a:cs typeface="+mn-cs"/>
              </a:defRPr>
            </a:lvl3pPr>
            <a:lvl4pPr>
              <a:spcAft>
                <a:spcPts val="0"/>
              </a:spcAft>
              <a:defRPr>
                <a:latin typeface="+mn-lt"/>
                <a:ea typeface="+mn-ea"/>
                <a:cs typeface="+mn-cs"/>
              </a:defRPr>
            </a:lvl4pPr>
            <a:lvl5pPr>
              <a:spcAft>
                <a:spcPts val="0"/>
              </a:spcAft>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Bottom"/>
          <p:cNvSpPr>
            <a:spLocks noGrp="1"/>
          </p:cNvSpPr>
          <p:nvPr>
            <p:ph sz="quarter" idx="16" hasCustomPrompt="1"/>
          </p:nvPr>
        </p:nvSpPr>
        <p:spPr>
          <a:xfrm>
            <a:off x="302400" y="5085186"/>
            <a:ext cx="10369152" cy="1296566"/>
          </a:xfrm>
          <a:prstGeom prst="rect">
            <a:avLst/>
          </a:prstGeom>
        </p:spPr>
        <p:txBody>
          <a:bodyPr/>
          <a:lstStyle>
            <a:lvl1pPr>
              <a:spcAft>
                <a:spcPts val="0"/>
              </a:spcAft>
              <a:defRPr>
                <a:latin typeface="+mn-lt"/>
                <a:ea typeface="+mn-ea"/>
                <a:cs typeface="+mn-cs"/>
              </a:defRPr>
            </a:lvl1pPr>
            <a:lvl2pPr>
              <a:spcAft>
                <a:spcPts val="0"/>
              </a:spcAft>
              <a:defRPr>
                <a:latin typeface="+mn-lt"/>
                <a:ea typeface="+mn-ea"/>
                <a:cs typeface="+mn-cs"/>
              </a:defRPr>
            </a:lvl2pPr>
            <a:lvl3pPr>
              <a:spcAft>
                <a:spcPts val="0"/>
              </a:spcAft>
              <a:defRPr>
                <a:latin typeface="+mn-lt"/>
                <a:ea typeface="+mn-ea"/>
                <a:cs typeface="+mn-cs"/>
              </a:defRPr>
            </a:lvl3pPr>
          </a:lstStyle>
          <a:p>
            <a:pPr lvl="0"/>
            <a:r>
              <a:rPr lang="en-US" noProof="0"/>
              <a:t>Click to edit text</a:t>
            </a:r>
          </a:p>
          <a:p>
            <a:pPr lvl="1"/>
            <a:r>
              <a:rPr lang="en-US" noProof="0"/>
              <a:t>Second level</a:t>
            </a:r>
          </a:p>
          <a:p>
            <a:pPr lvl="2"/>
            <a:r>
              <a:rPr lang="en-US" noProof="0"/>
              <a:t>Third level</a:t>
            </a: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52D691CE-A47F-45EE-BAF6-AEEEE962C046}"/>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noProof="0">
              <a:latin typeface="+mn-lt"/>
              <a:ea typeface="+mn-ea"/>
              <a:cs typeface="+mn-cs"/>
            </a:endParaRPr>
          </a:p>
        </p:txBody>
      </p:sp>
      <p:sp>
        <p:nvSpPr>
          <p:cNvPr id="4" name="Date Placeholder 3" hidden="1">
            <a:extLst>
              <a:ext uri="{FF2B5EF4-FFF2-40B4-BE49-F238E27FC236}">
                <a16:creationId xmlns:a16="http://schemas.microsoft.com/office/drawing/2014/main" id="{B3FCC9EC-1F11-4114-9754-4BD8E6AB3F81}"/>
              </a:ext>
            </a:extLst>
          </p:cNvPr>
          <p:cNvSpPr>
            <a:spLocks noGrp="1"/>
          </p:cNvSpPr>
          <p:nvPr>
            <p:ph type="dt" sz="half" idx="17"/>
            <p:custDataLst>
              <p:tags r:id="rId10"/>
            </p:custDataLst>
          </p:nvPr>
        </p:nvSpPr>
        <p:spPr/>
        <p:txBody>
          <a:bodyPr/>
          <a:lstStyle/>
          <a:p>
            <a:r>
              <a:rPr lang="en-US"/>
              <a:t> </a:t>
            </a:r>
            <a:endParaRPr lang="en-US" b="1"/>
          </a:p>
        </p:txBody>
      </p:sp>
      <p:sp>
        <p:nvSpPr>
          <p:cNvPr id="12" name="Footer Placeholder 11" hidden="1">
            <a:extLst>
              <a:ext uri="{FF2B5EF4-FFF2-40B4-BE49-F238E27FC236}">
                <a16:creationId xmlns:a16="http://schemas.microsoft.com/office/drawing/2014/main" id="{1B429379-7C5F-40E0-99CE-44AE96C2A061}"/>
              </a:ext>
            </a:extLst>
          </p:cNvPr>
          <p:cNvSpPr>
            <a:spLocks noGrp="1"/>
          </p:cNvSpPr>
          <p:nvPr>
            <p:ph type="ftr" sz="quarter" idx="18"/>
            <p:custDataLst>
              <p:tags r:id="rId11"/>
            </p:custDataLst>
          </p:nvPr>
        </p:nvSpPr>
        <p:spPr/>
        <p:txBody>
          <a:bodyPr/>
          <a:lstStyle/>
          <a:p>
            <a:r>
              <a:rPr lang="en-US"/>
              <a:t> </a:t>
            </a:r>
          </a:p>
        </p:txBody>
      </p:sp>
      <p:sp>
        <p:nvSpPr>
          <p:cNvPr id="14" name="Slide Number Placeholder 13" hidden="1">
            <a:extLst>
              <a:ext uri="{FF2B5EF4-FFF2-40B4-BE49-F238E27FC236}">
                <a16:creationId xmlns:a16="http://schemas.microsoft.com/office/drawing/2014/main" id="{31175E56-BAA1-4930-8203-4F5F5C985B41}"/>
              </a:ext>
            </a:extLst>
          </p:cNvPr>
          <p:cNvSpPr>
            <a:spLocks noGrp="1"/>
          </p:cNvSpPr>
          <p:nvPr>
            <p:ph type="sldNum" sz="quarter" idx="19"/>
            <p:custDataLst>
              <p:tags r:id="rId12"/>
            </p:custDataLst>
          </p:nvPr>
        </p:nvSpPr>
        <p:spPr/>
        <p:txBody>
          <a:bodyPr/>
          <a:lstStyle/>
          <a:p>
            <a:r>
              <a:rPr lang="en-US"/>
              <a:t> </a:t>
            </a:r>
          </a:p>
        </p:txBody>
      </p:sp>
      <p:sp>
        <p:nvSpPr>
          <p:cNvPr id="5" name="MIO_Placeholder_Mapping" hidden="1">
            <a:extLst>
              <a:ext uri="{FF2B5EF4-FFF2-40B4-BE49-F238E27FC236}">
                <a16:creationId xmlns:a16="http://schemas.microsoft.com/office/drawing/2014/main" id="{ED85B872-C308-4E3D-9059-5BB7C89E66F7}"/>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3996356864"/>
      </p:ext>
    </p:extLst>
  </p:cSld>
  <p:clrMapOvr>
    <a:masterClrMapping/>
  </p:clrMapOvr>
  <p:hf hdr="0"/>
  <p:extLst>
    <p:ext uri="{DCECCB84-F9BA-43D5-87BE-67443E8EF086}">
      <p15:sldGuideLst xmlns:p15="http://schemas.microsoft.com/office/powerpoint/2012/main">
        <p15:guide id="1" orient="horz" pos="1752">
          <p15:clr>
            <a:srgbClr val="FBAE40"/>
          </p15:clr>
        </p15:guide>
        <p15:guide id="2" pos="3501">
          <p15:clr>
            <a:srgbClr val="FBAE40"/>
          </p15:clr>
        </p15:guide>
        <p15:guide id="3" pos="3411">
          <p15:clr>
            <a:srgbClr val="FBAE40"/>
          </p15:clr>
        </p15:guide>
        <p15:guide id="4" pos="190">
          <p15:clr>
            <a:srgbClr val="FBAE40"/>
          </p15:clr>
        </p15:guide>
        <p15:guide id="5" pos="6722">
          <p15:clr>
            <a:srgbClr val="FBAE40"/>
          </p15:clr>
        </p15:guide>
        <p15:guide id="6" orient="horz" pos="799">
          <p15:clr>
            <a:srgbClr val="FBAE40"/>
          </p15:clr>
        </p15:guide>
        <p15:guide id="7" orient="horz" pos="1570">
          <p15:clr>
            <a:srgbClr val="FBAE40"/>
          </p15:clr>
        </p15:guide>
        <p15:guide id="8" orient="horz" pos="2999">
          <p15:clr>
            <a:srgbClr val="FBAE40"/>
          </p15:clr>
        </p15:guide>
        <p15:guide id="9" orient="horz" pos="3203">
          <p15:clr>
            <a:srgbClr val="FBAE40"/>
          </p15:clr>
        </p15:guide>
        <p15:guide id="10" orient="horz" pos="402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AndTx" preserve="1">
  <p:cSld name="3 columns">
    <p:spTree>
      <p:nvGrpSpPr>
        <p:cNvPr id="1" name=""/>
        <p:cNvGrpSpPr/>
        <p:nvPr/>
      </p:nvGrpSpPr>
      <p:grpSpPr>
        <a:xfrm>
          <a:off x="0" y="0"/>
          <a:ext cx="0" cy="0"/>
          <a:chOff x="0" y="0"/>
          <a:chExt cx="0" cy="0"/>
        </a:xfrm>
      </p:grpSpPr>
      <p:sp>
        <p:nvSpPr>
          <p:cNvPr id="6" name="empower_additionalText_placeholder" hidden="1">
            <a:extLst>
              <a:ext uri="{FF2B5EF4-FFF2-40B4-BE49-F238E27FC236}">
                <a16:creationId xmlns:a16="http://schemas.microsoft.com/office/drawing/2014/main" id="{0720FE6C-AAE4-1FCA-1439-AC65E0EC1DEA}"/>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8" name="empower_document_placeholder" hidden="1">
            <a:extLst>
              <a:ext uri="{FF2B5EF4-FFF2-40B4-BE49-F238E27FC236}">
                <a16:creationId xmlns:a16="http://schemas.microsoft.com/office/drawing/2014/main" id="{17BDB101-30E2-CD55-71C4-6849AAD1BCAF}"/>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10" name="empower_proprietary_placeholder" hidden="1">
            <a:extLst>
              <a:ext uri="{FF2B5EF4-FFF2-40B4-BE49-F238E27FC236}">
                <a16:creationId xmlns:a16="http://schemas.microsoft.com/office/drawing/2014/main" id="{C88C1B08-52F3-1C05-8D97-8D709EEAC2A5}"/>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14" name="empower_draft_placeholder" hidden="1">
            <a:extLst>
              <a:ext uri="{FF2B5EF4-FFF2-40B4-BE49-F238E27FC236}">
                <a16:creationId xmlns:a16="http://schemas.microsoft.com/office/drawing/2014/main" id="{B83A4D7B-B9E1-1AF4-D500-C18427CB6236}"/>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15" name="empower_footer_placeholder">
            <a:extLst>
              <a:ext uri="{FF2B5EF4-FFF2-40B4-BE49-F238E27FC236}">
                <a16:creationId xmlns:a16="http://schemas.microsoft.com/office/drawing/2014/main" id="{694525D9-11C5-32A9-E56E-B044492DED2E}"/>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17" name="empower_classification_attention_placeholder" hidden="1">
            <a:extLst>
              <a:ext uri="{FF2B5EF4-FFF2-40B4-BE49-F238E27FC236}">
                <a16:creationId xmlns:a16="http://schemas.microsoft.com/office/drawing/2014/main" id="{DF66F3E5-70BE-2D2E-265B-93CF51625CB2}"/>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21" name="empower_classification_placeholder" hidden="1">
            <a:extLst>
              <a:ext uri="{FF2B5EF4-FFF2-40B4-BE49-F238E27FC236}">
                <a16:creationId xmlns:a16="http://schemas.microsoft.com/office/drawing/2014/main" id="{61D4694E-B477-815E-610C-48F43E63D0FD}"/>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23" name="empower_date_placeholder">
            <a:extLst>
              <a:ext uri="{FF2B5EF4-FFF2-40B4-BE49-F238E27FC236}">
                <a16:creationId xmlns:a16="http://schemas.microsoft.com/office/drawing/2014/main" id="{09C380B7-DA84-8798-A5BA-2E673EAD394C}"/>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7" name="Content Left"/>
          <p:cNvSpPr>
            <a:spLocks noGrp="1"/>
          </p:cNvSpPr>
          <p:nvPr>
            <p:ph sz="quarter" idx="13" hasCustomPrompt="1"/>
          </p:nvPr>
        </p:nvSpPr>
        <p:spPr>
          <a:xfrm>
            <a:off x="302400" y="1268414"/>
            <a:ext cx="3384000" cy="5113337"/>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Content Center"/>
          <p:cNvSpPr>
            <a:spLocks noGrp="1"/>
          </p:cNvSpPr>
          <p:nvPr>
            <p:ph sz="quarter" idx="14" hasCustomPrompt="1"/>
          </p:nvPr>
        </p:nvSpPr>
        <p:spPr>
          <a:xfrm>
            <a:off x="3830638" y="1268414"/>
            <a:ext cx="3311525" cy="5113337"/>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Right"/>
          <p:cNvSpPr>
            <a:spLocks noGrp="1"/>
          </p:cNvSpPr>
          <p:nvPr>
            <p:ph sz="quarter" idx="15" hasCustomPrompt="1"/>
          </p:nvPr>
        </p:nvSpPr>
        <p:spPr>
          <a:xfrm>
            <a:off x="7286626" y="1268414"/>
            <a:ext cx="3384550" cy="5113337"/>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0985F2B8-C50D-49CF-B3A1-A45CA60DACD3}"/>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noProof="0">
              <a:latin typeface="+mn-lt"/>
              <a:ea typeface="+mn-ea"/>
              <a:cs typeface="+mn-cs"/>
            </a:endParaRPr>
          </a:p>
        </p:txBody>
      </p:sp>
      <p:sp>
        <p:nvSpPr>
          <p:cNvPr id="4" name="Date Placeholder 3" hidden="1">
            <a:extLst>
              <a:ext uri="{FF2B5EF4-FFF2-40B4-BE49-F238E27FC236}">
                <a16:creationId xmlns:a16="http://schemas.microsoft.com/office/drawing/2014/main" id="{25C619BC-1192-4BC0-89D3-A2D911590562}"/>
              </a:ext>
            </a:extLst>
          </p:cNvPr>
          <p:cNvSpPr>
            <a:spLocks noGrp="1"/>
          </p:cNvSpPr>
          <p:nvPr>
            <p:ph type="dt" sz="half" idx="16"/>
            <p:custDataLst>
              <p:tags r:id="rId10"/>
            </p:custDataLst>
          </p:nvPr>
        </p:nvSpPr>
        <p:spPr/>
        <p:txBody>
          <a:bodyPr/>
          <a:lstStyle/>
          <a:p>
            <a:r>
              <a:rPr lang="en-US"/>
              <a:t> </a:t>
            </a:r>
            <a:endParaRPr lang="en-US" b="1"/>
          </a:p>
        </p:txBody>
      </p:sp>
      <p:sp>
        <p:nvSpPr>
          <p:cNvPr id="12" name="Footer Placeholder 11" hidden="1">
            <a:extLst>
              <a:ext uri="{FF2B5EF4-FFF2-40B4-BE49-F238E27FC236}">
                <a16:creationId xmlns:a16="http://schemas.microsoft.com/office/drawing/2014/main" id="{30586970-1C0C-4382-B351-CAA393234053}"/>
              </a:ext>
            </a:extLst>
          </p:cNvPr>
          <p:cNvSpPr>
            <a:spLocks noGrp="1"/>
          </p:cNvSpPr>
          <p:nvPr>
            <p:ph type="ftr" sz="quarter" idx="17"/>
            <p:custDataLst>
              <p:tags r:id="rId11"/>
            </p:custDataLst>
          </p:nvPr>
        </p:nvSpPr>
        <p:spPr/>
        <p:txBody>
          <a:bodyPr/>
          <a:lstStyle/>
          <a:p>
            <a:r>
              <a:rPr lang="en-US"/>
              <a:t> </a:t>
            </a:r>
          </a:p>
        </p:txBody>
      </p:sp>
      <p:sp>
        <p:nvSpPr>
          <p:cNvPr id="13" name="Slide Number Placeholder 12" hidden="1">
            <a:extLst>
              <a:ext uri="{FF2B5EF4-FFF2-40B4-BE49-F238E27FC236}">
                <a16:creationId xmlns:a16="http://schemas.microsoft.com/office/drawing/2014/main" id="{C3E8915C-7420-4DE9-9FA3-E04428D08263}"/>
              </a:ext>
            </a:extLst>
          </p:cNvPr>
          <p:cNvSpPr>
            <a:spLocks noGrp="1"/>
          </p:cNvSpPr>
          <p:nvPr>
            <p:ph type="sldNum" sz="quarter" idx="18"/>
            <p:custDataLst>
              <p:tags r:id="rId12"/>
            </p:custDataLst>
          </p:nvPr>
        </p:nvSpPr>
        <p:spPr/>
        <p:txBody>
          <a:bodyPr/>
          <a:lstStyle/>
          <a:p>
            <a:r>
              <a:rPr lang="en-US"/>
              <a:t> </a:t>
            </a:r>
          </a:p>
        </p:txBody>
      </p:sp>
      <p:sp>
        <p:nvSpPr>
          <p:cNvPr id="5" name="MIO_Placeholder_Mapping" hidden="1">
            <a:extLst>
              <a:ext uri="{FF2B5EF4-FFF2-40B4-BE49-F238E27FC236}">
                <a16:creationId xmlns:a16="http://schemas.microsoft.com/office/drawing/2014/main" id="{6BE401F6-A69E-41BE-B0CF-47077E254DD4}"/>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221304602"/>
      </p:ext>
    </p:extLst>
  </p:cSld>
  <p:clrMapOvr>
    <a:masterClrMapping/>
  </p:clrMapOvr>
  <p:hf hdr="0"/>
  <p:extLst>
    <p:ext uri="{DCECCB84-F9BA-43D5-87BE-67443E8EF086}">
      <p15:sldGuideLst xmlns:p15="http://schemas.microsoft.com/office/powerpoint/2012/main">
        <p15:guide id="1" orient="horz" pos="799">
          <p15:clr>
            <a:srgbClr val="FBAE40"/>
          </p15:clr>
        </p15:guide>
        <p15:guide id="2" orient="horz" pos="4020">
          <p15:clr>
            <a:srgbClr val="FBAE40"/>
          </p15:clr>
        </p15:guide>
        <p15:guide id="3" pos="2322">
          <p15:clr>
            <a:srgbClr val="FBAE40"/>
          </p15:clr>
        </p15:guide>
        <p15:guide id="4" pos="190">
          <p15:clr>
            <a:srgbClr val="FBAE40"/>
          </p15:clr>
        </p15:guide>
        <p15:guide id="5" pos="6722">
          <p15:clr>
            <a:srgbClr val="FBAE40"/>
          </p15:clr>
        </p15:guide>
        <p15:guide id="6" pos="4590">
          <p15:clr>
            <a:srgbClr val="FBAE40"/>
          </p15:clr>
        </p15:guide>
        <p15:guide id="7" pos="4499">
          <p15:clr>
            <a:srgbClr val="FBAE40"/>
          </p15:clr>
        </p15:guide>
        <p15:guide id="8" pos="2413">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type="objOverTx" preserve="1">
  <p:cSld name="Row | 3 columns">
    <p:spTree>
      <p:nvGrpSpPr>
        <p:cNvPr id="1" name=""/>
        <p:cNvGrpSpPr/>
        <p:nvPr/>
      </p:nvGrpSpPr>
      <p:grpSpPr>
        <a:xfrm>
          <a:off x="0" y="0"/>
          <a:ext cx="0" cy="0"/>
          <a:chOff x="0" y="0"/>
          <a:chExt cx="0" cy="0"/>
        </a:xfrm>
      </p:grpSpPr>
      <p:sp>
        <p:nvSpPr>
          <p:cNvPr id="6" name="empower_additionalText_placeholder" hidden="1">
            <a:extLst>
              <a:ext uri="{FF2B5EF4-FFF2-40B4-BE49-F238E27FC236}">
                <a16:creationId xmlns:a16="http://schemas.microsoft.com/office/drawing/2014/main" id="{35145616-BDFF-CEF3-FB4B-93299200F5BE}"/>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8" name="empower_document_placeholder" hidden="1">
            <a:extLst>
              <a:ext uri="{FF2B5EF4-FFF2-40B4-BE49-F238E27FC236}">
                <a16:creationId xmlns:a16="http://schemas.microsoft.com/office/drawing/2014/main" id="{EE02756B-2350-2380-5DDC-500F6222C15B}"/>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10" name="empower_proprietary_placeholder" hidden="1">
            <a:extLst>
              <a:ext uri="{FF2B5EF4-FFF2-40B4-BE49-F238E27FC236}">
                <a16:creationId xmlns:a16="http://schemas.microsoft.com/office/drawing/2014/main" id="{46A6EB23-8A15-47EF-4C8D-663E537D6861}"/>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15" name="empower_draft_placeholder" hidden="1">
            <a:extLst>
              <a:ext uri="{FF2B5EF4-FFF2-40B4-BE49-F238E27FC236}">
                <a16:creationId xmlns:a16="http://schemas.microsoft.com/office/drawing/2014/main" id="{6BEA7E23-0FC7-288B-55BB-6BCA7B940F93}"/>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16" name="empower_footer_placeholder">
            <a:extLst>
              <a:ext uri="{FF2B5EF4-FFF2-40B4-BE49-F238E27FC236}">
                <a16:creationId xmlns:a16="http://schemas.microsoft.com/office/drawing/2014/main" id="{F22CCE2A-E69D-4584-0858-C1CBC144F13B}"/>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18" name="empower_classification_attention_placeholder" hidden="1">
            <a:extLst>
              <a:ext uri="{FF2B5EF4-FFF2-40B4-BE49-F238E27FC236}">
                <a16:creationId xmlns:a16="http://schemas.microsoft.com/office/drawing/2014/main" id="{5BBEE5A3-0D0E-EFD2-26D4-6ABDDB542136}"/>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22" name="empower_classification_placeholder" hidden="1">
            <a:extLst>
              <a:ext uri="{FF2B5EF4-FFF2-40B4-BE49-F238E27FC236}">
                <a16:creationId xmlns:a16="http://schemas.microsoft.com/office/drawing/2014/main" id="{61FB0025-E7EC-492D-C3E7-EDDE3E50BD33}"/>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24" name="empower_date_placeholder">
            <a:extLst>
              <a:ext uri="{FF2B5EF4-FFF2-40B4-BE49-F238E27FC236}">
                <a16:creationId xmlns:a16="http://schemas.microsoft.com/office/drawing/2014/main" id="{93FE9955-240D-CE7B-D4B4-5EB9CCBC6715}"/>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7" name="Contentt Top"/>
          <p:cNvSpPr>
            <a:spLocks noGrp="1"/>
          </p:cNvSpPr>
          <p:nvPr>
            <p:ph sz="quarter" idx="13" hasCustomPrompt="1"/>
          </p:nvPr>
        </p:nvSpPr>
        <p:spPr>
          <a:xfrm>
            <a:off x="302400" y="1268414"/>
            <a:ext cx="10369152" cy="1368425"/>
          </a:xfrm>
          <a:prstGeom prst="rect">
            <a:avLst/>
          </a:prstGeom>
        </p:spPr>
        <p:txBody>
          <a:bodyPr/>
          <a:lstStyle>
            <a:lvl1pPr>
              <a:spcAft>
                <a:spcPts val="0"/>
              </a:spcAft>
              <a:defRPr>
                <a:latin typeface="+mn-lt"/>
                <a:ea typeface="+mn-ea"/>
                <a:cs typeface="+mn-cs"/>
              </a:defRPr>
            </a:lvl1pPr>
            <a:lvl2pPr>
              <a:spcAft>
                <a:spcPts val="0"/>
              </a:spcAft>
              <a:defRPr>
                <a:latin typeface="+mn-lt"/>
                <a:ea typeface="+mn-ea"/>
                <a:cs typeface="+mn-cs"/>
              </a:defRPr>
            </a:lvl2pPr>
            <a:lvl3pPr>
              <a:spcAft>
                <a:spcPts val="0"/>
              </a:spcAft>
              <a:defRPr>
                <a:latin typeface="+mn-lt"/>
                <a:ea typeface="+mn-ea"/>
                <a:cs typeface="+mn-cs"/>
              </a:defRPr>
            </a:lvl3pPr>
          </a:lstStyle>
          <a:p>
            <a:pPr lvl="0"/>
            <a:r>
              <a:rPr lang="en-US" noProof="0"/>
              <a:t>Click to edit text</a:t>
            </a:r>
          </a:p>
          <a:p>
            <a:pPr lvl="1"/>
            <a:r>
              <a:rPr lang="en-US" noProof="0"/>
              <a:t>Second level</a:t>
            </a:r>
          </a:p>
          <a:p>
            <a:pPr lvl="2"/>
            <a:r>
              <a:rPr lang="en-US" noProof="0"/>
              <a:t>Third level</a:t>
            </a:r>
          </a:p>
        </p:txBody>
      </p:sp>
      <p:sp>
        <p:nvSpPr>
          <p:cNvPr id="9" name="Content Left"/>
          <p:cNvSpPr>
            <a:spLocks noGrp="1"/>
          </p:cNvSpPr>
          <p:nvPr>
            <p:ph sz="quarter" idx="14" hasCustomPrompt="1"/>
          </p:nvPr>
        </p:nvSpPr>
        <p:spPr>
          <a:xfrm>
            <a:off x="302400" y="2781300"/>
            <a:ext cx="3384000" cy="3600451"/>
          </a:xfrm>
          <a:prstGeom prst="rect">
            <a:avLst/>
          </a:prstGeom>
        </p:spPr>
        <p:txBody>
          <a:bodyPr/>
          <a:lstStyle>
            <a:lvl1pPr>
              <a:spcAft>
                <a:spcPts val="0"/>
              </a:spcAft>
              <a:defRPr>
                <a:latin typeface="+mn-lt"/>
                <a:ea typeface="+mn-ea"/>
                <a:cs typeface="+mn-cs"/>
              </a:defRPr>
            </a:lvl1pPr>
            <a:lvl2pPr>
              <a:spcAft>
                <a:spcPts val="0"/>
              </a:spcAft>
              <a:defRPr>
                <a:latin typeface="+mn-lt"/>
                <a:ea typeface="+mn-ea"/>
                <a:cs typeface="+mn-cs"/>
              </a:defRPr>
            </a:lvl2pPr>
            <a:lvl3pPr>
              <a:spcAft>
                <a:spcPts val="0"/>
              </a:spcAft>
              <a:defRPr>
                <a:latin typeface="+mn-lt"/>
                <a:ea typeface="+mn-ea"/>
                <a:cs typeface="+mn-cs"/>
              </a:defRPr>
            </a:lvl3pPr>
            <a:lvl4pPr>
              <a:spcAft>
                <a:spcPts val="0"/>
              </a:spcAft>
              <a:defRPr>
                <a:latin typeface="+mn-lt"/>
                <a:ea typeface="+mn-ea"/>
                <a:cs typeface="+mn-cs"/>
              </a:defRPr>
            </a:lvl4pPr>
            <a:lvl5pPr>
              <a:spcAft>
                <a:spcPts val="0"/>
              </a:spcAft>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Center"/>
          <p:cNvSpPr>
            <a:spLocks noGrp="1"/>
          </p:cNvSpPr>
          <p:nvPr>
            <p:ph sz="quarter" idx="15" hasCustomPrompt="1"/>
          </p:nvPr>
        </p:nvSpPr>
        <p:spPr>
          <a:xfrm>
            <a:off x="3830976" y="2781300"/>
            <a:ext cx="3312000" cy="3600451"/>
          </a:xfrm>
          <a:prstGeom prst="rect">
            <a:avLst/>
          </a:prstGeom>
        </p:spPr>
        <p:txBody>
          <a:bodyPr/>
          <a:lstStyle>
            <a:lvl1pPr>
              <a:spcAft>
                <a:spcPts val="0"/>
              </a:spcAft>
              <a:defRPr>
                <a:latin typeface="+mn-lt"/>
                <a:ea typeface="+mn-ea"/>
                <a:cs typeface="+mn-cs"/>
              </a:defRPr>
            </a:lvl1pPr>
            <a:lvl2pPr>
              <a:spcAft>
                <a:spcPts val="0"/>
              </a:spcAft>
              <a:defRPr>
                <a:latin typeface="+mn-lt"/>
                <a:ea typeface="+mn-ea"/>
                <a:cs typeface="+mn-cs"/>
              </a:defRPr>
            </a:lvl2pPr>
            <a:lvl3pPr>
              <a:spcAft>
                <a:spcPts val="0"/>
              </a:spcAft>
              <a:defRPr>
                <a:latin typeface="+mn-lt"/>
                <a:ea typeface="+mn-ea"/>
                <a:cs typeface="+mn-cs"/>
              </a:defRPr>
            </a:lvl3pPr>
            <a:lvl4pPr>
              <a:spcAft>
                <a:spcPts val="0"/>
              </a:spcAft>
              <a:defRPr>
                <a:latin typeface="+mn-lt"/>
                <a:ea typeface="+mn-ea"/>
                <a:cs typeface="+mn-cs"/>
              </a:defRPr>
            </a:lvl4pPr>
            <a:lvl5pPr>
              <a:spcAft>
                <a:spcPts val="0"/>
              </a:spcAft>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Right"/>
          <p:cNvSpPr>
            <a:spLocks noGrp="1"/>
          </p:cNvSpPr>
          <p:nvPr>
            <p:ph sz="quarter" idx="16" hasCustomPrompt="1"/>
          </p:nvPr>
        </p:nvSpPr>
        <p:spPr>
          <a:xfrm>
            <a:off x="7287552" y="2781300"/>
            <a:ext cx="3384000" cy="3600451"/>
          </a:xfrm>
          <a:prstGeom prst="rect">
            <a:avLst/>
          </a:prstGeom>
        </p:spPr>
        <p:txBody>
          <a:bodyPr/>
          <a:lstStyle>
            <a:lvl1pPr>
              <a:spcAft>
                <a:spcPts val="0"/>
              </a:spcAft>
              <a:defRPr>
                <a:latin typeface="+mn-lt"/>
                <a:ea typeface="+mn-ea"/>
                <a:cs typeface="+mn-cs"/>
              </a:defRPr>
            </a:lvl1pPr>
            <a:lvl2pPr>
              <a:spcAft>
                <a:spcPts val="0"/>
              </a:spcAft>
              <a:defRPr>
                <a:latin typeface="+mn-lt"/>
                <a:ea typeface="+mn-ea"/>
                <a:cs typeface="+mn-cs"/>
              </a:defRPr>
            </a:lvl2pPr>
            <a:lvl3pPr>
              <a:spcAft>
                <a:spcPts val="0"/>
              </a:spcAft>
              <a:defRPr>
                <a:latin typeface="+mn-lt"/>
                <a:ea typeface="+mn-ea"/>
                <a:cs typeface="+mn-cs"/>
              </a:defRPr>
            </a:lvl3pPr>
            <a:lvl4pPr>
              <a:spcAft>
                <a:spcPts val="0"/>
              </a:spcAft>
              <a:defRPr>
                <a:latin typeface="+mn-lt"/>
                <a:ea typeface="+mn-ea"/>
                <a:cs typeface="+mn-cs"/>
              </a:defRPr>
            </a:lvl4pPr>
            <a:lvl5pPr>
              <a:spcAft>
                <a:spcPts val="0"/>
              </a:spcAft>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CAE71240-75BD-40FA-82DF-D1E460A4291F}"/>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noProof="0">
              <a:latin typeface="+mn-lt"/>
              <a:ea typeface="+mn-ea"/>
              <a:cs typeface="+mn-cs"/>
            </a:endParaRPr>
          </a:p>
        </p:txBody>
      </p:sp>
      <p:sp>
        <p:nvSpPr>
          <p:cNvPr id="4" name="Date Placeholder 3" hidden="1">
            <a:extLst>
              <a:ext uri="{FF2B5EF4-FFF2-40B4-BE49-F238E27FC236}">
                <a16:creationId xmlns:a16="http://schemas.microsoft.com/office/drawing/2014/main" id="{455A8E95-C7D8-4E32-BF73-F70CEEB9A4C9}"/>
              </a:ext>
            </a:extLst>
          </p:cNvPr>
          <p:cNvSpPr>
            <a:spLocks noGrp="1"/>
          </p:cNvSpPr>
          <p:nvPr>
            <p:ph type="dt" sz="half" idx="17"/>
            <p:custDataLst>
              <p:tags r:id="rId10"/>
            </p:custDataLst>
          </p:nvPr>
        </p:nvSpPr>
        <p:spPr/>
        <p:txBody>
          <a:bodyPr/>
          <a:lstStyle/>
          <a:p>
            <a:r>
              <a:rPr lang="en-US"/>
              <a:t> </a:t>
            </a:r>
            <a:endParaRPr lang="en-US" b="1"/>
          </a:p>
        </p:txBody>
      </p:sp>
      <p:sp>
        <p:nvSpPr>
          <p:cNvPr id="12" name="Footer Placeholder 11" hidden="1">
            <a:extLst>
              <a:ext uri="{FF2B5EF4-FFF2-40B4-BE49-F238E27FC236}">
                <a16:creationId xmlns:a16="http://schemas.microsoft.com/office/drawing/2014/main" id="{62C66BE8-37BE-407E-9E92-0F05F4E41277}"/>
              </a:ext>
            </a:extLst>
          </p:cNvPr>
          <p:cNvSpPr>
            <a:spLocks noGrp="1"/>
          </p:cNvSpPr>
          <p:nvPr>
            <p:ph type="ftr" sz="quarter" idx="18"/>
            <p:custDataLst>
              <p:tags r:id="rId11"/>
            </p:custDataLst>
          </p:nvPr>
        </p:nvSpPr>
        <p:spPr/>
        <p:txBody>
          <a:bodyPr/>
          <a:lstStyle/>
          <a:p>
            <a:r>
              <a:rPr lang="en-US"/>
              <a:t> </a:t>
            </a:r>
          </a:p>
        </p:txBody>
      </p:sp>
      <p:sp>
        <p:nvSpPr>
          <p:cNvPr id="14" name="Slide Number Placeholder 13" hidden="1">
            <a:extLst>
              <a:ext uri="{FF2B5EF4-FFF2-40B4-BE49-F238E27FC236}">
                <a16:creationId xmlns:a16="http://schemas.microsoft.com/office/drawing/2014/main" id="{AAB4A26D-FC0D-4D24-BF83-580B4CCA5EB9}"/>
              </a:ext>
            </a:extLst>
          </p:cNvPr>
          <p:cNvSpPr>
            <a:spLocks noGrp="1"/>
          </p:cNvSpPr>
          <p:nvPr>
            <p:ph type="sldNum" sz="quarter" idx="19"/>
            <p:custDataLst>
              <p:tags r:id="rId12"/>
            </p:custDataLst>
          </p:nvPr>
        </p:nvSpPr>
        <p:spPr/>
        <p:txBody>
          <a:bodyPr/>
          <a:lstStyle/>
          <a:p>
            <a:r>
              <a:rPr lang="en-US"/>
              <a:t> </a:t>
            </a:r>
          </a:p>
        </p:txBody>
      </p:sp>
      <p:sp>
        <p:nvSpPr>
          <p:cNvPr id="5" name="MIO_Placeholder_Mapping" hidden="1">
            <a:extLst>
              <a:ext uri="{FF2B5EF4-FFF2-40B4-BE49-F238E27FC236}">
                <a16:creationId xmlns:a16="http://schemas.microsoft.com/office/drawing/2014/main" id="{744219C9-A1E9-4199-97CA-B3694991CF73}"/>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1614252026"/>
      </p:ext>
    </p:extLst>
  </p:cSld>
  <p:clrMapOvr>
    <a:masterClrMapping/>
  </p:clrMapOvr>
  <p:hf hdr="0"/>
  <p:extLst>
    <p:ext uri="{DCECCB84-F9BA-43D5-87BE-67443E8EF086}">
      <p15:sldGuideLst xmlns:p15="http://schemas.microsoft.com/office/powerpoint/2012/main">
        <p15:guide id="1" orient="horz" pos="799">
          <p15:clr>
            <a:srgbClr val="FBAE40"/>
          </p15:clr>
        </p15:guide>
        <p15:guide id="2" orient="horz" pos="4020">
          <p15:clr>
            <a:srgbClr val="FBAE40"/>
          </p15:clr>
        </p15:guide>
        <p15:guide id="3" orient="horz" pos="1661">
          <p15:clr>
            <a:srgbClr val="FBAE40"/>
          </p15:clr>
        </p15:guide>
        <p15:guide id="4" orient="horz" pos="1752">
          <p15:clr>
            <a:srgbClr val="FBAE40"/>
          </p15:clr>
        </p15:guide>
        <p15:guide id="5" pos="6722">
          <p15:clr>
            <a:srgbClr val="FBAE40"/>
          </p15:clr>
        </p15:guide>
        <p15:guide id="6" pos="190">
          <p15:clr>
            <a:srgbClr val="FBAE40"/>
          </p15:clr>
        </p15:guide>
        <p15:guide id="7" pos="2322">
          <p15:clr>
            <a:srgbClr val="FBAE40"/>
          </p15:clr>
        </p15:guide>
        <p15:guide id="8" pos="2413">
          <p15:clr>
            <a:srgbClr val="FBAE40"/>
          </p15:clr>
        </p15:guide>
        <p15:guide id="9" pos="4499">
          <p15:clr>
            <a:srgbClr val="FBAE40"/>
          </p15:clr>
        </p15:guide>
        <p15:guide id="10" pos="459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type="txAndMedia" preserve="1">
  <p:cSld name="4 columns">
    <p:spTree>
      <p:nvGrpSpPr>
        <p:cNvPr id="1" name=""/>
        <p:cNvGrpSpPr/>
        <p:nvPr/>
      </p:nvGrpSpPr>
      <p:grpSpPr>
        <a:xfrm>
          <a:off x="0" y="0"/>
          <a:ext cx="0" cy="0"/>
          <a:chOff x="0" y="0"/>
          <a:chExt cx="0" cy="0"/>
        </a:xfrm>
      </p:grpSpPr>
      <p:sp>
        <p:nvSpPr>
          <p:cNvPr id="6" name="empower_additionalText_placeholder" hidden="1">
            <a:extLst>
              <a:ext uri="{FF2B5EF4-FFF2-40B4-BE49-F238E27FC236}">
                <a16:creationId xmlns:a16="http://schemas.microsoft.com/office/drawing/2014/main" id="{19FBA10B-87ED-284B-1E8C-DCCF04013FA3}"/>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8" name="empower_document_placeholder" hidden="1">
            <a:extLst>
              <a:ext uri="{FF2B5EF4-FFF2-40B4-BE49-F238E27FC236}">
                <a16:creationId xmlns:a16="http://schemas.microsoft.com/office/drawing/2014/main" id="{3A781925-EBDE-95D4-2D88-F398A62CF224}"/>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10" name="empower_proprietary_placeholder" hidden="1">
            <a:extLst>
              <a:ext uri="{FF2B5EF4-FFF2-40B4-BE49-F238E27FC236}">
                <a16:creationId xmlns:a16="http://schemas.microsoft.com/office/drawing/2014/main" id="{18A1DA33-10B1-31C6-4F3E-733C3C091AC8}"/>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14" name="empower_draft_placeholder" hidden="1">
            <a:extLst>
              <a:ext uri="{FF2B5EF4-FFF2-40B4-BE49-F238E27FC236}">
                <a16:creationId xmlns:a16="http://schemas.microsoft.com/office/drawing/2014/main" id="{2D620F21-05BF-F95B-C14A-4352541CBB74}"/>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16" name="empower_footer_placeholder">
            <a:extLst>
              <a:ext uri="{FF2B5EF4-FFF2-40B4-BE49-F238E27FC236}">
                <a16:creationId xmlns:a16="http://schemas.microsoft.com/office/drawing/2014/main" id="{3C3B0BC4-9820-4929-E06D-9A548402BF43}"/>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18" name="empower_classification_attention_placeholder" hidden="1">
            <a:extLst>
              <a:ext uri="{FF2B5EF4-FFF2-40B4-BE49-F238E27FC236}">
                <a16:creationId xmlns:a16="http://schemas.microsoft.com/office/drawing/2014/main" id="{D70F906E-1503-413A-59C1-C381F5AD64E9}"/>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22" name="empower_classification_placeholder" hidden="1">
            <a:extLst>
              <a:ext uri="{FF2B5EF4-FFF2-40B4-BE49-F238E27FC236}">
                <a16:creationId xmlns:a16="http://schemas.microsoft.com/office/drawing/2014/main" id="{16CAF0EA-03C5-94C8-FE92-5F872D45247A}"/>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24" name="empower_date_placeholder">
            <a:extLst>
              <a:ext uri="{FF2B5EF4-FFF2-40B4-BE49-F238E27FC236}">
                <a16:creationId xmlns:a16="http://schemas.microsoft.com/office/drawing/2014/main" id="{19DD8F3B-975A-D07F-2CF9-CE445AE20FED}"/>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4" name="Content Left">
            <a:extLst>
              <a:ext uri="{FF2B5EF4-FFF2-40B4-BE49-F238E27FC236}">
                <a16:creationId xmlns:a16="http://schemas.microsoft.com/office/drawing/2014/main" id="{BD9CC625-482D-40A1-B6FE-DF727324B6A3}"/>
              </a:ext>
            </a:extLst>
          </p:cNvPr>
          <p:cNvSpPr>
            <a:spLocks noGrp="1"/>
          </p:cNvSpPr>
          <p:nvPr>
            <p:ph sz="quarter" idx="20" hasCustomPrompt="1"/>
          </p:nvPr>
        </p:nvSpPr>
        <p:spPr>
          <a:xfrm>
            <a:off x="302400" y="1268414"/>
            <a:ext cx="2520000" cy="5113338"/>
          </a:xfr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Content Center Left">
            <a:extLst>
              <a:ext uri="{FF2B5EF4-FFF2-40B4-BE49-F238E27FC236}">
                <a16:creationId xmlns:a16="http://schemas.microsoft.com/office/drawing/2014/main" id="{76DF5687-C750-4C1B-B84C-64CFD3BDB990}"/>
              </a:ext>
            </a:extLst>
          </p:cNvPr>
          <p:cNvSpPr>
            <a:spLocks noGrp="1"/>
          </p:cNvSpPr>
          <p:nvPr>
            <p:ph sz="quarter" idx="21" hasCustomPrompt="1"/>
          </p:nvPr>
        </p:nvSpPr>
        <p:spPr>
          <a:xfrm>
            <a:off x="2965450" y="1268414"/>
            <a:ext cx="2449513" cy="5113338"/>
          </a:xfr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Content Center Right">
            <a:extLst>
              <a:ext uri="{FF2B5EF4-FFF2-40B4-BE49-F238E27FC236}">
                <a16:creationId xmlns:a16="http://schemas.microsoft.com/office/drawing/2014/main" id="{92A74BE3-1DB2-4955-9442-723C3700D6B5}"/>
              </a:ext>
            </a:extLst>
          </p:cNvPr>
          <p:cNvSpPr>
            <a:spLocks noGrp="1"/>
          </p:cNvSpPr>
          <p:nvPr>
            <p:ph sz="quarter" idx="22" hasCustomPrompt="1"/>
          </p:nvPr>
        </p:nvSpPr>
        <p:spPr>
          <a:xfrm>
            <a:off x="5557838" y="1268414"/>
            <a:ext cx="2449512" cy="5113338"/>
          </a:xfr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Content Right">
            <a:extLst>
              <a:ext uri="{FF2B5EF4-FFF2-40B4-BE49-F238E27FC236}">
                <a16:creationId xmlns:a16="http://schemas.microsoft.com/office/drawing/2014/main" id="{3D2A6EE3-D0C1-48DA-B616-CD1850403CE1}"/>
              </a:ext>
            </a:extLst>
          </p:cNvPr>
          <p:cNvSpPr>
            <a:spLocks noGrp="1"/>
          </p:cNvSpPr>
          <p:nvPr>
            <p:ph sz="quarter" idx="23" hasCustomPrompt="1"/>
          </p:nvPr>
        </p:nvSpPr>
        <p:spPr>
          <a:xfrm>
            <a:off x="8150226" y="1268414"/>
            <a:ext cx="2520950" cy="5113338"/>
          </a:xfr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00CE1A28-616A-4199-912D-86ED4148C1F9}"/>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noProof="0">
              <a:latin typeface="+mn-lt"/>
              <a:ea typeface="+mn-ea"/>
              <a:cs typeface="+mn-cs"/>
            </a:endParaRPr>
          </a:p>
        </p:txBody>
      </p:sp>
      <p:sp>
        <p:nvSpPr>
          <p:cNvPr id="5" name="Date Placeholder 4" hidden="1">
            <a:extLst>
              <a:ext uri="{FF2B5EF4-FFF2-40B4-BE49-F238E27FC236}">
                <a16:creationId xmlns:a16="http://schemas.microsoft.com/office/drawing/2014/main" id="{F8CE3617-1542-47C1-8BF2-60D211485CF5}"/>
              </a:ext>
            </a:extLst>
          </p:cNvPr>
          <p:cNvSpPr>
            <a:spLocks noGrp="1"/>
          </p:cNvSpPr>
          <p:nvPr>
            <p:ph type="dt" sz="half" idx="24"/>
            <p:custDataLst>
              <p:tags r:id="rId10"/>
            </p:custDataLst>
          </p:nvPr>
        </p:nvSpPr>
        <p:spPr/>
        <p:txBody>
          <a:bodyPr/>
          <a:lstStyle/>
          <a:p>
            <a:r>
              <a:rPr lang="en-US"/>
              <a:t> </a:t>
            </a:r>
            <a:endParaRPr lang="en-US" b="1"/>
          </a:p>
        </p:txBody>
      </p:sp>
      <p:sp>
        <p:nvSpPr>
          <p:cNvPr id="11" name="Footer Placeholder 10" hidden="1">
            <a:extLst>
              <a:ext uri="{FF2B5EF4-FFF2-40B4-BE49-F238E27FC236}">
                <a16:creationId xmlns:a16="http://schemas.microsoft.com/office/drawing/2014/main" id="{40EA8B41-A171-46E5-AC6B-E379DCBA1819}"/>
              </a:ext>
            </a:extLst>
          </p:cNvPr>
          <p:cNvSpPr>
            <a:spLocks noGrp="1"/>
          </p:cNvSpPr>
          <p:nvPr>
            <p:ph type="ftr" sz="quarter" idx="25"/>
            <p:custDataLst>
              <p:tags r:id="rId11"/>
            </p:custDataLst>
          </p:nvPr>
        </p:nvSpPr>
        <p:spPr/>
        <p:txBody>
          <a:bodyPr/>
          <a:lstStyle/>
          <a:p>
            <a:r>
              <a:rPr lang="en-US"/>
              <a:t> </a:t>
            </a:r>
          </a:p>
        </p:txBody>
      </p:sp>
      <p:sp>
        <p:nvSpPr>
          <p:cNvPr id="13" name="Slide Number Placeholder 12" hidden="1">
            <a:extLst>
              <a:ext uri="{FF2B5EF4-FFF2-40B4-BE49-F238E27FC236}">
                <a16:creationId xmlns:a16="http://schemas.microsoft.com/office/drawing/2014/main" id="{915B184B-E102-4EA1-9DB3-DDE6CBF61025}"/>
              </a:ext>
            </a:extLst>
          </p:cNvPr>
          <p:cNvSpPr>
            <a:spLocks noGrp="1"/>
          </p:cNvSpPr>
          <p:nvPr>
            <p:ph type="sldNum" sz="quarter" idx="26"/>
            <p:custDataLst>
              <p:tags r:id="rId12"/>
            </p:custDataLst>
          </p:nvPr>
        </p:nvSpPr>
        <p:spPr/>
        <p:txBody>
          <a:bodyPr/>
          <a:lstStyle/>
          <a:p>
            <a:r>
              <a:rPr lang="en-US"/>
              <a:t> </a:t>
            </a:r>
          </a:p>
        </p:txBody>
      </p:sp>
      <p:sp>
        <p:nvSpPr>
          <p:cNvPr id="7" name="MIO_Placeholder_Mapping" hidden="1">
            <a:extLst>
              <a:ext uri="{FF2B5EF4-FFF2-40B4-BE49-F238E27FC236}">
                <a16:creationId xmlns:a16="http://schemas.microsoft.com/office/drawing/2014/main" id="{F6F71A7B-BDB2-45F0-BD03-1E9F3835C333}"/>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3682705659"/>
      </p:ext>
    </p:extLst>
  </p:cSld>
  <p:clrMapOvr>
    <a:masterClrMapping/>
  </p:clrMapOvr>
  <p:hf hdr="0"/>
  <p:extLst>
    <p:ext uri="{DCECCB84-F9BA-43D5-87BE-67443E8EF086}">
      <p15:sldGuideLst xmlns:p15="http://schemas.microsoft.com/office/powerpoint/2012/main">
        <p15:guide id="1" pos="3501">
          <p15:clr>
            <a:srgbClr val="FBAE40"/>
          </p15:clr>
        </p15:guide>
        <p15:guide id="2" pos="3411">
          <p15:clr>
            <a:srgbClr val="FBAE40"/>
          </p15:clr>
        </p15:guide>
        <p15:guide id="3" pos="1868">
          <p15:clr>
            <a:srgbClr val="FBAE40"/>
          </p15:clr>
        </p15:guide>
        <p15:guide id="4" pos="1778">
          <p15:clr>
            <a:srgbClr val="FBAE40"/>
          </p15:clr>
        </p15:guide>
        <p15:guide id="5" pos="5044">
          <p15:clr>
            <a:srgbClr val="FBAE40"/>
          </p15:clr>
        </p15:guide>
        <p15:guide id="6" pos="5134">
          <p15:clr>
            <a:srgbClr val="FBAE40"/>
          </p15:clr>
        </p15:guide>
        <p15:guide id="7" pos="6722">
          <p15:clr>
            <a:srgbClr val="FBAE40"/>
          </p15:clr>
        </p15:guide>
        <p15:guide id="8" pos="190">
          <p15:clr>
            <a:srgbClr val="FBAE40"/>
          </p15:clr>
        </p15:guide>
        <p15:guide id="9" orient="horz" pos="799">
          <p15:clr>
            <a:srgbClr val="FBAE40"/>
          </p15:clr>
        </p15:guide>
        <p15:guide id="10" orient="horz" pos="402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OverTx" preserve="1">
  <p:cSld name="Row | 4 columns">
    <p:spTree>
      <p:nvGrpSpPr>
        <p:cNvPr id="1" name=""/>
        <p:cNvGrpSpPr/>
        <p:nvPr/>
      </p:nvGrpSpPr>
      <p:grpSpPr>
        <a:xfrm>
          <a:off x="0" y="0"/>
          <a:ext cx="0" cy="0"/>
          <a:chOff x="0" y="0"/>
          <a:chExt cx="0" cy="0"/>
        </a:xfrm>
      </p:grpSpPr>
      <p:sp>
        <p:nvSpPr>
          <p:cNvPr id="15" name="empower_additionalText_placeholder" hidden="1">
            <a:extLst>
              <a:ext uri="{FF2B5EF4-FFF2-40B4-BE49-F238E27FC236}">
                <a16:creationId xmlns:a16="http://schemas.microsoft.com/office/drawing/2014/main" id="{0A81DB1D-385C-E48C-6A5A-F5E87AF12929}"/>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17" name="empower_document_placeholder" hidden="1">
            <a:extLst>
              <a:ext uri="{FF2B5EF4-FFF2-40B4-BE49-F238E27FC236}">
                <a16:creationId xmlns:a16="http://schemas.microsoft.com/office/drawing/2014/main" id="{B5CDE9BC-CB5A-8DDA-6A8F-A1EE1CB509B3}"/>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19" name="empower_proprietary_placeholder" hidden="1">
            <a:extLst>
              <a:ext uri="{FF2B5EF4-FFF2-40B4-BE49-F238E27FC236}">
                <a16:creationId xmlns:a16="http://schemas.microsoft.com/office/drawing/2014/main" id="{544BF8E3-179A-5800-679B-23DE9009C17B}"/>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21" name="empower_draft_placeholder" hidden="1">
            <a:extLst>
              <a:ext uri="{FF2B5EF4-FFF2-40B4-BE49-F238E27FC236}">
                <a16:creationId xmlns:a16="http://schemas.microsoft.com/office/drawing/2014/main" id="{CF8AE2F3-8AD3-374C-459A-8311EBDFC888}"/>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22" name="empower_footer_placeholder">
            <a:extLst>
              <a:ext uri="{FF2B5EF4-FFF2-40B4-BE49-F238E27FC236}">
                <a16:creationId xmlns:a16="http://schemas.microsoft.com/office/drawing/2014/main" id="{8F389F7D-CE48-CE23-4B37-186EC4B19D2F}"/>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23" name="empower_classification_attention_placeholder" hidden="1">
            <a:extLst>
              <a:ext uri="{FF2B5EF4-FFF2-40B4-BE49-F238E27FC236}">
                <a16:creationId xmlns:a16="http://schemas.microsoft.com/office/drawing/2014/main" id="{063E4CB8-4C76-7305-F8DD-1FD34DFAC160}"/>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25" name="empower_classification_placeholder" hidden="1">
            <a:extLst>
              <a:ext uri="{FF2B5EF4-FFF2-40B4-BE49-F238E27FC236}">
                <a16:creationId xmlns:a16="http://schemas.microsoft.com/office/drawing/2014/main" id="{5A248A9F-BD0C-9CB8-42B2-C400DA47D8C7}"/>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26" name="empower_date_placeholder">
            <a:extLst>
              <a:ext uri="{FF2B5EF4-FFF2-40B4-BE49-F238E27FC236}">
                <a16:creationId xmlns:a16="http://schemas.microsoft.com/office/drawing/2014/main" id="{296370F3-AA8E-7A3B-AE81-6EF093DEDD13}"/>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4" name="Content Top">
            <a:extLst>
              <a:ext uri="{FF2B5EF4-FFF2-40B4-BE49-F238E27FC236}">
                <a16:creationId xmlns:a16="http://schemas.microsoft.com/office/drawing/2014/main" id="{CED7309F-2A0B-4559-AC76-A63256A6D02E}"/>
              </a:ext>
            </a:extLst>
          </p:cNvPr>
          <p:cNvSpPr>
            <a:spLocks noGrp="1"/>
          </p:cNvSpPr>
          <p:nvPr>
            <p:ph sz="quarter" idx="21" hasCustomPrompt="1"/>
          </p:nvPr>
        </p:nvSpPr>
        <p:spPr>
          <a:xfrm>
            <a:off x="300990" y="1268414"/>
            <a:ext cx="10369152" cy="1368425"/>
          </a:xfr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stStyle>
          <a:p>
            <a:pPr lvl="0"/>
            <a:r>
              <a:rPr lang="en-US" noProof="0"/>
              <a:t>Click to edit text</a:t>
            </a:r>
          </a:p>
          <a:p>
            <a:pPr lvl="1"/>
            <a:r>
              <a:rPr lang="en-US" noProof="0"/>
              <a:t>Second level</a:t>
            </a:r>
          </a:p>
          <a:p>
            <a:pPr lvl="2"/>
            <a:r>
              <a:rPr lang="en-US" noProof="0"/>
              <a:t>Third level</a:t>
            </a:r>
          </a:p>
        </p:txBody>
      </p:sp>
      <p:sp>
        <p:nvSpPr>
          <p:cNvPr id="12" name="Content Left">
            <a:extLst>
              <a:ext uri="{FF2B5EF4-FFF2-40B4-BE49-F238E27FC236}">
                <a16:creationId xmlns:a16="http://schemas.microsoft.com/office/drawing/2014/main" id="{2A937184-1D80-4C80-AA74-1276CE1DC22A}"/>
              </a:ext>
            </a:extLst>
          </p:cNvPr>
          <p:cNvSpPr>
            <a:spLocks noGrp="1"/>
          </p:cNvSpPr>
          <p:nvPr>
            <p:ph sz="quarter" idx="22" hasCustomPrompt="1"/>
          </p:nvPr>
        </p:nvSpPr>
        <p:spPr>
          <a:xfrm>
            <a:off x="302400" y="2781300"/>
            <a:ext cx="2520000" cy="3600451"/>
          </a:xfr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6" name="Content Center Left">
            <a:extLst>
              <a:ext uri="{FF2B5EF4-FFF2-40B4-BE49-F238E27FC236}">
                <a16:creationId xmlns:a16="http://schemas.microsoft.com/office/drawing/2014/main" id="{05593613-1B2D-4F34-852F-FAE805617F55}"/>
              </a:ext>
            </a:extLst>
          </p:cNvPr>
          <p:cNvSpPr>
            <a:spLocks noGrp="1"/>
          </p:cNvSpPr>
          <p:nvPr>
            <p:ph sz="quarter" idx="23" hasCustomPrompt="1"/>
          </p:nvPr>
        </p:nvSpPr>
        <p:spPr>
          <a:xfrm>
            <a:off x="2966400" y="2781300"/>
            <a:ext cx="2448000" cy="3600451"/>
          </a:xfr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 name="Content Center Right">
            <a:extLst>
              <a:ext uri="{FF2B5EF4-FFF2-40B4-BE49-F238E27FC236}">
                <a16:creationId xmlns:a16="http://schemas.microsoft.com/office/drawing/2014/main" id="{9DC166AD-260E-4CD6-A1C7-FC20A3F83D6D}"/>
              </a:ext>
            </a:extLst>
          </p:cNvPr>
          <p:cNvSpPr>
            <a:spLocks noGrp="1"/>
          </p:cNvSpPr>
          <p:nvPr>
            <p:ph sz="quarter" idx="24" hasCustomPrompt="1"/>
          </p:nvPr>
        </p:nvSpPr>
        <p:spPr>
          <a:xfrm>
            <a:off x="5558400" y="2781300"/>
            <a:ext cx="2448000" cy="3600451"/>
          </a:xfr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0" name="Content Right">
            <a:extLst>
              <a:ext uri="{FF2B5EF4-FFF2-40B4-BE49-F238E27FC236}">
                <a16:creationId xmlns:a16="http://schemas.microsoft.com/office/drawing/2014/main" id="{973C53DD-CE8C-43B6-A631-4F1F33C591CD}"/>
              </a:ext>
            </a:extLst>
          </p:cNvPr>
          <p:cNvSpPr>
            <a:spLocks noGrp="1"/>
          </p:cNvSpPr>
          <p:nvPr>
            <p:ph sz="quarter" idx="25" hasCustomPrompt="1"/>
          </p:nvPr>
        </p:nvSpPr>
        <p:spPr>
          <a:xfrm>
            <a:off x="8150400" y="2781300"/>
            <a:ext cx="2520000" cy="3600451"/>
          </a:xfr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666497B1-E7DE-4DF7-ADD5-65D95A1A4A58}"/>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noProof="0">
              <a:latin typeface="+mn-lt"/>
              <a:ea typeface="+mn-ea"/>
              <a:cs typeface="+mn-cs"/>
            </a:endParaRPr>
          </a:p>
        </p:txBody>
      </p:sp>
      <p:sp>
        <p:nvSpPr>
          <p:cNvPr id="5" name="Date Placeholder 4" hidden="1">
            <a:extLst>
              <a:ext uri="{FF2B5EF4-FFF2-40B4-BE49-F238E27FC236}">
                <a16:creationId xmlns:a16="http://schemas.microsoft.com/office/drawing/2014/main" id="{FD4C9EAE-6240-4BF5-8E6D-EA7DC779DF95}"/>
              </a:ext>
            </a:extLst>
          </p:cNvPr>
          <p:cNvSpPr>
            <a:spLocks noGrp="1"/>
          </p:cNvSpPr>
          <p:nvPr>
            <p:ph type="dt" sz="half" idx="26"/>
            <p:custDataLst>
              <p:tags r:id="rId10"/>
            </p:custDataLst>
          </p:nvPr>
        </p:nvSpPr>
        <p:spPr/>
        <p:txBody>
          <a:bodyPr/>
          <a:lstStyle/>
          <a:p>
            <a:r>
              <a:rPr lang="en-US"/>
              <a:t> </a:t>
            </a:r>
            <a:endParaRPr lang="en-US" b="1"/>
          </a:p>
        </p:txBody>
      </p:sp>
      <p:sp>
        <p:nvSpPr>
          <p:cNvPr id="11" name="Footer Placeholder 10" hidden="1">
            <a:extLst>
              <a:ext uri="{FF2B5EF4-FFF2-40B4-BE49-F238E27FC236}">
                <a16:creationId xmlns:a16="http://schemas.microsoft.com/office/drawing/2014/main" id="{6790D42E-0B59-49C3-BB0F-7F6FB27429F8}"/>
              </a:ext>
            </a:extLst>
          </p:cNvPr>
          <p:cNvSpPr>
            <a:spLocks noGrp="1"/>
          </p:cNvSpPr>
          <p:nvPr>
            <p:ph type="ftr" sz="quarter" idx="27"/>
            <p:custDataLst>
              <p:tags r:id="rId11"/>
            </p:custDataLst>
          </p:nvPr>
        </p:nvSpPr>
        <p:spPr/>
        <p:txBody>
          <a:bodyPr/>
          <a:lstStyle/>
          <a:p>
            <a:r>
              <a:rPr lang="en-US"/>
              <a:t> </a:t>
            </a:r>
          </a:p>
        </p:txBody>
      </p:sp>
      <p:sp>
        <p:nvSpPr>
          <p:cNvPr id="13" name="Slide Number Placeholder 12" hidden="1">
            <a:extLst>
              <a:ext uri="{FF2B5EF4-FFF2-40B4-BE49-F238E27FC236}">
                <a16:creationId xmlns:a16="http://schemas.microsoft.com/office/drawing/2014/main" id="{40625342-9C19-4D2C-BAF2-C7A34998127B}"/>
              </a:ext>
            </a:extLst>
          </p:cNvPr>
          <p:cNvSpPr>
            <a:spLocks noGrp="1"/>
          </p:cNvSpPr>
          <p:nvPr>
            <p:ph type="sldNum" sz="quarter" idx="28"/>
            <p:custDataLst>
              <p:tags r:id="rId12"/>
            </p:custDataLst>
          </p:nvPr>
        </p:nvSpPr>
        <p:spPr/>
        <p:txBody>
          <a:bodyPr/>
          <a:lstStyle/>
          <a:p>
            <a:r>
              <a:rPr lang="en-US"/>
              <a:t> </a:t>
            </a:r>
          </a:p>
        </p:txBody>
      </p:sp>
      <p:sp>
        <p:nvSpPr>
          <p:cNvPr id="6" name="MIO_Placeholder_Mapping" hidden="1">
            <a:extLst>
              <a:ext uri="{FF2B5EF4-FFF2-40B4-BE49-F238E27FC236}">
                <a16:creationId xmlns:a16="http://schemas.microsoft.com/office/drawing/2014/main" id="{3042326C-F56B-46EA-A8CA-D88735960785}"/>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4253310141"/>
      </p:ext>
    </p:extLst>
  </p:cSld>
  <p:clrMapOvr>
    <a:masterClrMapping/>
  </p:clrMapOvr>
  <p:hf hdr="0"/>
  <p:extLst>
    <p:ext uri="{DCECCB84-F9BA-43D5-87BE-67443E8EF086}">
      <p15:sldGuideLst xmlns:p15="http://schemas.microsoft.com/office/powerpoint/2012/main">
        <p15:guide id="1" pos="3411">
          <p15:clr>
            <a:srgbClr val="FBAE40"/>
          </p15:clr>
        </p15:guide>
        <p15:guide id="2" orient="horz" pos="1752">
          <p15:clr>
            <a:srgbClr val="FBAE40"/>
          </p15:clr>
        </p15:guide>
        <p15:guide id="3" orient="horz" pos="4020">
          <p15:clr>
            <a:srgbClr val="FBAE40"/>
          </p15:clr>
        </p15:guide>
        <p15:guide id="4" orient="horz" pos="1661">
          <p15:clr>
            <a:srgbClr val="FBAE40"/>
          </p15:clr>
        </p15:guide>
        <p15:guide id="5" orient="horz" pos="799">
          <p15:clr>
            <a:srgbClr val="FBAE40"/>
          </p15:clr>
        </p15:guide>
        <p15:guide id="6" pos="6722">
          <p15:clr>
            <a:srgbClr val="FBAE40"/>
          </p15:clr>
        </p15:guide>
        <p15:guide id="7" pos="190">
          <p15:clr>
            <a:srgbClr val="FBAE40"/>
          </p15:clr>
        </p15:guide>
        <p15:guide id="8" pos="1778">
          <p15:clr>
            <a:srgbClr val="FBAE40"/>
          </p15:clr>
        </p15:guide>
        <p15:guide id="9" pos="1868">
          <p15:clr>
            <a:srgbClr val="FBAE40"/>
          </p15:clr>
        </p15:guide>
        <p15:guide id="10" pos="3501">
          <p15:clr>
            <a:srgbClr val="FBAE40"/>
          </p15:clr>
        </p15:guide>
        <p15:guide id="11" pos="5044">
          <p15:clr>
            <a:srgbClr val="FBAE40"/>
          </p15:clr>
        </p15:guide>
        <p15:guide id="12" pos="513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Empty">
    <p:spTree>
      <p:nvGrpSpPr>
        <p:cNvPr id="1" name=""/>
        <p:cNvGrpSpPr/>
        <p:nvPr/>
      </p:nvGrpSpPr>
      <p:grpSpPr>
        <a:xfrm>
          <a:off x="0" y="0"/>
          <a:ext cx="0" cy="0"/>
          <a:chOff x="0" y="0"/>
          <a:chExt cx="0" cy="0"/>
        </a:xfrm>
      </p:grpSpPr>
      <p:sp>
        <p:nvSpPr>
          <p:cNvPr id="2" name="empower_additionalText_placeholder" hidden="1">
            <a:extLst>
              <a:ext uri="{FF2B5EF4-FFF2-40B4-BE49-F238E27FC236}">
                <a16:creationId xmlns:a16="http://schemas.microsoft.com/office/drawing/2014/main" id="{8BDE9BE7-7865-FE9E-C3DB-A07196D7F7CD}"/>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5" name="empower_document_placeholder" hidden="1">
            <a:extLst>
              <a:ext uri="{FF2B5EF4-FFF2-40B4-BE49-F238E27FC236}">
                <a16:creationId xmlns:a16="http://schemas.microsoft.com/office/drawing/2014/main" id="{C59E3F1B-6DD7-5BB5-048D-D57992744390}"/>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6" name="empower_proprietary_placeholder" hidden="1">
            <a:extLst>
              <a:ext uri="{FF2B5EF4-FFF2-40B4-BE49-F238E27FC236}">
                <a16:creationId xmlns:a16="http://schemas.microsoft.com/office/drawing/2014/main" id="{16708CBD-4301-86E7-DD2D-69404ED0A759}"/>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7" name="empower_draft_placeholder" hidden="1">
            <a:extLst>
              <a:ext uri="{FF2B5EF4-FFF2-40B4-BE49-F238E27FC236}">
                <a16:creationId xmlns:a16="http://schemas.microsoft.com/office/drawing/2014/main" id="{0E72ED5A-84CE-56C8-47CF-A5DA05AFEC21}"/>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10" name="empower_footer_placeholder">
            <a:extLst>
              <a:ext uri="{FF2B5EF4-FFF2-40B4-BE49-F238E27FC236}">
                <a16:creationId xmlns:a16="http://schemas.microsoft.com/office/drawing/2014/main" id="{BF43DFCF-2136-CB8B-E5B5-4315558160EF}"/>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11" name="empower_classification_attention_placeholder" hidden="1">
            <a:extLst>
              <a:ext uri="{FF2B5EF4-FFF2-40B4-BE49-F238E27FC236}">
                <a16:creationId xmlns:a16="http://schemas.microsoft.com/office/drawing/2014/main" id="{FACB160D-E80A-C361-3386-D95290ABB815}"/>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13" name="empower_classification_placeholder" hidden="1">
            <a:extLst>
              <a:ext uri="{FF2B5EF4-FFF2-40B4-BE49-F238E27FC236}">
                <a16:creationId xmlns:a16="http://schemas.microsoft.com/office/drawing/2014/main" id="{C26E5F06-C72E-06FC-BB71-BC427630D097}"/>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17" name="empower_date_placeholder">
            <a:extLst>
              <a:ext uri="{FF2B5EF4-FFF2-40B4-BE49-F238E27FC236}">
                <a16:creationId xmlns:a16="http://schemas.microsoft.com/office/drawing/2014/main" id="{902CB262-5258-EFB1-CFE4-05020FBDBCC4}"/>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3" name="Date Placeholder 2" hidden="1">
            <a:extLst>
              <a:ext uri="{FF2B5EF4-FFF2-40B4-BE49-F238E27FC236}">
                <a16:creationId xmlns:a16="http://schemas.microsoft.com/office/drawing/2014/main" id="{CEA13006-439C-46D5-8F0B-8939267D03DB}"/>
              </a:ext>
            </a:extLst>
          </p:cNvPr>
          <p:cNvSpPr>
            <a:spLocks noGrp="1"/>
          </p:cNvSpPr>
          <p:nvPr>
            <p:ph type="dt" sz="half" idx="10"/>
            <p:custDataLst>
              <p:tags r:id="rId9"/>
            </p:custDataLst>
          </p:nvPr>
        </p:nvSpPr>
        <p:spPr/>
        <p:txBody>
          <a:bodyPr/>
          <a:lstStyle/>
          <a:p>
            <a:r>
              <a:rPr lang="en-US"/>
              <a:t> </a:t>
            </a:r>
            <a:endParaRPr lang="en-US" b="1"/>
          </a:p>
        </p:txBody>
      </p:sp>
      <p:sp>
        <p:nvSpPr>
          <p:cNvPr id="8" name="Footer Placeholder 7" hidden="1">
            <a:extLst>
              <a:ext uri="{FF2B5EF4-FFF2-40B4-BE49-F238E27FC236}">
                <a16:creationId xmlns:a16="http://schemas.microsoft.com/office/drawing/2014/main" id="{36A3EA01-1E50-447E-9D73-EDC982E40E50}"/>
              </a:ext>
            </a:extLst>
          </p:cNvPr>
          <p:cNvSpPr>
            <a:spLocks noGrp="1"/>
          </p:cNvSpPr>
          <p:nvPr>
            <p:ph type="ftr" sz="quarter" idx="11"/>
            <p:custDataLst>
              <p:tags r:id="rId10"/>
            </p:custDataLst>
          </p:nvPr>
        </p:nvSpPr>
        <p:spPr/>
        <p:txBody>
          <a:bodyPr/>
          <a:lstStyle/>
          <a:p>
            <a:r>
              <a:rPr lang="en-US"/>
              <a:t> </a:t>
            </a:r>
          </a:p>
        </p:txBody>
      </p:sp>
      <p:sp>
        <p:nvSpPr>
          <p:cNvPr id="9" name="Slide Number Placeholder 8" hidden="1">
            <a:extLst>
              <a:ext uri="{FF2B5EF4-FFF2-40B4-BE49-F238E27FC236}">
                <a16:creationId xmlns:a16="http://schemas.microsoft.com/office/drawing/2014/main" id="{72349B96-FBAF-4585-93B6-0CE384491769}"/>
              </a:ext>
            </a:extLst>
          </p:cNvPr>
          <p:cNvSpPr>
            <a:spLocks noGrp="1"/>
          </p:cNvSpPr>
          <p:nvPr>
            <p:ph type="sldNum" sz="quarter" idx="12"/>
            <p:custDataLst>
              <p:tags r:id="rId11"/>
            </p:custDataLst>
          </p:nvPr>
        </p:nvSpPr>
        <p:spPr/>
        <p:txBody>
          <a:bodyPr/>
          <a:lstStyle/>
          <a:p>
            <a:r>
              <a:rPr lang="en-US"/>
              <a:t> </a:t>
            </a:r>
          </a:p>
        </p:txBody>
      </p:sp>
      <p:sp>
        <p:nvSpPr>
          <p:cNvPr id="4" name="MIO_Placeholder_Mapping" hidden="1">
            <a:extLst>
              <a:ext uri="{FF2B5EF4-FFF2-40B4-BE49-F238E27FC236}">
                <a16:creationId xmlns:a16="http://schemas.microsoft.com/office/drawing/2014/main" id="{7D98851C-1057-437C-A588-EEF32A6DDD52}"/>
              </a:ext>
            </a:extLst>
          </p:cNvPr>
          <p:cNvSpPr/>
          <p:nvPr userDrawn="1">
            <p:custDataLst>
              <p:tags r:id="rId12"/>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26374408"/>
      </p:ext>
    </p:extLst>
  </p:cSld>
  <p:clrMapOvr>
    <a:masterClrMapping/>
  </p:clrMapOvr>
  <p:hf hdr="0"/>
  <p:extLst>
    <p:ext uri="{DCECCB84-F9BA-43D5-87BE-67443E8EF086}">
      <p15:sldGuideLst xmlns:p15="http://schemas.microsoft.com/office/powerpoint/2012/main">
        <p15:guide id="1" orient="horz" pos="799">
          <p15:clr>
            <a:srgbClr val="FBAE40"/>
          </p15:clr>
        </p15:guide>
        <p15:guide id="2" pos="190">
          <p15:clr>
            <a:srgbClr val="FBAE40"/>
          </p15:clr>
        </p15:guide>
        <p15:guide id="3" orient="horz" pos="4020">
          <p15:clr>
            <a:srgbClr val="FBAE40"/>
          </p15:clr>
        </p15:guide>
        <p15:guide id="4" pos="6722">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Fullpic">
    <p:spTree>
      <p:nvGrpSpPr>
        <p:cNvPr id="1" name=""/>
        <p:cNvGrpSpPr/>
        <p:nvPr/>
      </p:nvGrpSpPr>
      <p:grpSpPr>
        <a:xfrm>
          <a:off x="0" y="0"/>
          <a:ext cx="0" cy="0"/>
          <a:chOff x="0" y="0"/>
          <a:chExt cx="0" cy="0"/>
        </a:xfrm>
      </p:grpSpPr>
      <p:sp>
        <p:nvSpPr>
          <p:cNvPr id="9" name="Bildplatzhalter">
            <a:extLst>
              <a:ext uri="{FF2B5EF4-FFF2-40B4-BE49-F238E27FC236}">
                <a16:creationId xmlns:a16="http://schemas.microsoft.com/office/drawing/2014/main" id="{768E21D1-9F8F-4763-92D1-49980DD8432F}"/>
              </a:ext>
            </a:extLst>
          </p:cNvPr>
          <p:cNvSpPr>
            <a:spLocks noGrp="1"/>
          </p:cNvSpPr>
          <p:nvPr>
            <p:ph type="pic" sz="quarter" idx="12"/>
          </p:nvPr>
        </p:nvSpPr>
        <p:spPr>
          <a:xfrm>
            <a:off x="0" y="0"/>
            <a:ext cx="10972800" cy="6858000"/>
          </a:xfrm>
          <a:solidFill>
            <a:srgbClr val="DCD5D7"/>
          </a:solidFill>
        </p:spPr>
        <p:txBody>
          <a:bodyPr tIns="0" bIns="792000" anchor="ctr" anchorCtr="0"/>
          <a:lstStyle>
            <a:lvl1pPr algn="ctr">
              <a:buNone/>
              <a:defRPr baseline="0">
                <a:latin typeface="+mn-lt"/>
              </a:defRPr>
            </a:lvl1pPr>
          </a:lstStyle>
          <a:p>
            <a:r>
              <a:rPr lang="en-US" noProof="0"/>
              <a:t>Click icon to add picture</a:t>
            </a:r>
          </a:p>
        </p:txBody>
      </p:sp>
      <p:sp>
        <p:nvSpPr>
          <p:cNvPr id="11" name="MIO_AGENDA_IGNORE_NAVIGATION" hidden="1">
            <a:extLst>
              <a:ext uri="{FF2B5EF4-FFF2-40B4-BE49-F238E27FC236}">
                <a16:creationId xmlns:a16="http://schemas.microsoft.com/office/drawing/2014/main" id="{8744BF5A-DBA8-4BB4-8358-0D4753A1BC34}"/>
              </a:ext>
            </a:extLst>
          </p:cNvPr>
          <p:cNvSpPr/>
          <p:nvPr userDrawn="1"/>
        </p:nvSpPr>
        <p:spPr bwMode="auto">
          <a:xfrm>
            <a:off x="10754972"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12" name="MIO_AGENDA_IGNORE_CHAPTER_REFERENCE" hidden="1">
            <a:extLst>
              <a:ext uri="{FF2B5EF4-FFF2-40B4-BE49-F238E27FC236}">
                <a16:creationId xmlns:a16="http://schemas.microsoft.com/office/drawing/2014/main" id="{593F5051-BBE5-4C56-B8B8-721BBCBA8F95}"/>
              </a:ext>
            </a:extLst>
          </p:cNvPr>
          <p:cNvSpPr/>
          <p:nvPr userDrawn="1"/>
        </p:nvSpPr>
        <p:spPr bwMode="auto">
          <a:xfrm>
            <a:off x="10754972"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4" name="Date Placeholder 3" hidden="1">
            <a:extLst>
              <a:ext uri="{FF2B5EF4-FFF2-40B4-BE49-F238E27FC236}">
                <a16:creationId xmlns:a16="http://schemas.microsoft.com/office/drawing/2014/main" id="{EED4E8E7-7097-43A6-BF15-11A9E2CE5F29}"/>
              </a:ext>
            </a:extLst>
          </p:cNvPr>
          <p:cNvSpPr>
            <a:spLocks noGrp="1"/>
          </p:cNvSpPr>
          <p:nvPr>
            <p:ph type="dt" sz="half" idx="13"/>
            <p:custDataLst>
              <p:tags r:id="rId1"/>
            </p:custDataLst>
          </p:nvPr>
        </p:nvSpPr>
        <p:spPr/>
        <p:txBody>
          <a:bodyPr/>
          <a:lstStyle/>
          <a:p>
            <a:r>
              <a:rPr lang="en-US"/>
              <a:t> </a:t>
            </a:r>
            <a:endParaRPr lang="en-US" b="1"/>
          </a:p>
        </p:txBody>
      </p:sp>
      <p:sp>
        <p:nvSpPr>
          <p:cNvPr id="5" name="Footer Placeholder 4" hidden="1">
            <a:extLst>
              <a:ext uri="{FF2B5EF4-FFF2-40B4-BE49-F238E27FC236}">
                <a16:creationId xmlns:a16="http://schemas.microsoft.com/office/drawing/2014/main" id="{9215377E-4FDC-4AE3-BB5E-F44966A93A3D}"/>
              </a:ext>
            </a:extLst>
          </p:cNvPr>
          <p:cNvSpPr>
            <a:spLocks noGrp="1"/>
          </p:cNvSpPr>
          <p:nvPr>
            <p:ph type="ftr" sz="quarter" idx="14"/>
            <p:custDataLst>
              <p:tags r:id="rId2"/>
            </p:custDataLst>
          </p:nvPr>
        </p:nvSpPr>
        <p:spPr/>
        <p:txBody>
          <a:bodyPr/>
          <a:lstStyle/>
          <a:p>
            <a:r>
              <a:rPr lang="en-US"/>
              <a:t> </a:t>
            </a:r>
          </a:p>
        </p:txBody>
      </p:sp>
      <p:sp>
        <p:nvSpPr>
          <p:cNvPr id="7" name="Slide Number Placeholder 6" hidden="1">
            <a:extLst>
              <a:ext uri="{FF2B5EF4-FFF2-40B4-BE49-F238E27FC236}">
                <a16:creationId xmlns:a16="http://schemas.microsoft.com/office/drawing/2014/main" id="{4AEEB2B8-A17D-4601-BE0E-78106F4C7E9D}"/>
              </a:ext>
            </a:extLst>
          </p:cNvPr>
          <p:cNvSpPr>
            <a:spLocks noGrp="1"/>
          </p:cNvSpPr>
          <p:nvPr>
            <p:ph type="sldNum" sz="quarter" idx="15"/>
            <p:custDataLst>
              <p:tags r:id="rId3"/>
            </p:custDataLst>
          </p:nvPr>
        </p:nvSpPr>
        <p:spPr/>
        <p:txBody>
          <a:bodyPr/>
          <a:lstStyle/>
          <a:p>
            <a:r>
              <a:rPr lang="en-US"/>
              <a:t> </a:t>
            </a:r>
          </a:p>
        </p:txBody>
      </p:sp>
      <p:sp>
        <p:nvSpPr>
          <p:cNvPr id="2" name="MIO_Placeholder_Mapping" hidden="1">
            <a:extLst>
              <a:ext uri="{FF2B5EF4-FFF2-40B4-BE49-F238E27FC236}">
                <a16:creationId xmlns:a16="http://schemas.microsoft.com/office/drawing/2014/main" id="{46ECB642-4128-4BF8-8F8F-0F36E6B3F85D}"/>
              </a:ext>
            </a:extLst>
          </p:cNvPr>
          <p:cNvSpPr/>
          <p:nvPr userDrawn="1">
            <p:custDataLst>
              <p:tags r:id="rId4"/>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45665366"/>
      </p:ext>
    </p:extLst>
  </p:cSld>
  <p:clrMapOvr>
    <a:masterClrMapping/>
  </p:clrMapOvr>
  <p:hf sldNum="0" hdr="0" dt="0"/>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type="objOnly" preserve="1">
  <p:cSld name="Final">
    <p:spTree>
      <p:nvGrpSpPr>
        <p:cNvPr id="1" name=""/>
        <p:cNvGrpSpPr/>
        <p:nvPr/>
      </p:nvGrpSpPr>
      <p:grpSpPr>
        <a:xfrm>
          <a:off x="0" y="0"/>
          <a:ext cx="0" cy="0"/>
          <a:chOff x="0" y="0"/>
          <a:chExt cx="0" cy="0"/>
        </a:xfrm>
      </p:grpSpPr>
      <p:sp>
        <p:nvSpPr>
          <p:cNvPr id="12" name="Background White">
            <a:extLst>
              <a:ext uri="{FF2B5EF4-FFF2-40B4-BE49-F238E27FC236}">
                <a16:creationId xmlns:a16="http://schemas.microsoft.com/office/drawing/2014/main" id="{94F4E5C8-5CA8-4F40-BC7E-16EC1AE676BF}"/>
              </a:ext>
            </a:extLst>
          </p:cNvPr>
          <p:cNvSpPr/>
          <p:nvPr userDrawn="1"/>
        </p:nvSpPr>
        <p:spPr bwMode="auto">
          <a:xfrm>
            <a:off x="0" y="0"/>
            <a:ext cx="10972800" cy="6858000"/>
          </a:xfrm>
          <a:prstGeom prst="rect">
            <a:avLst/>
          </a:prstGeom>
          <a:solidFill>
            <a:schemeClr val="bg1"/>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2" name="LOGO PROTECTION" hidden="1">
            <a:extLst>
              <a:ext uri="{FF2B5EF4-FFF2-40B4-BE49-F238E27FC236}">
                <a16:creationId xmlns:a16="http://schemas.microsoft.com/office/drawing/2014/main" id="{D6BB3BF4-5336-4A17-AAE3-7AA8116486B7}"/>
              </a:ext>
            </a:extLst>
          </p:cNvPr>
          <p:cNvSpPr/>
          <p:nvPr userDrawn="1">
            <p:custDataLst>
              <p:tags r:id="rId1"/>
            </p:custDataLst>
          </p:nvPr>
        </p:nvSpPr>
        <p:spPr bwMode="auto">
          <a:xfrm>
            <a:off x="2498068" y="2008506"/>
            <a:ext cx="5976664" cy="2912996"/>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14" name="MIO_AGENDA_LAST_SLIDE" hidden="1">
            <a:extLst>
              <a:ext uri="{FF2B5EF4-FFF2-40B4-BE49-F238E27FC236}">
                <a16:creationId xmlns:a16="http://schemas.microsoft.com/office/drawing/2014/main" id="{ECFA2B1D-2212-413A-A46B-F88E0E8D7A76}"/>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15" name="MIO_AGENDA_IGNORE_NAVIGATION" hidden="1">
            <a:extLst>
              <a:ext uri="{FF2B5EF4-FFF2-40B4-BE49-F238E27FC236}">
                <a16:creationId xmlns:a16="http://schemas.microsoft.com/office/drawing/2014/main" id="{A8B0928F-80FD-4955-AC79-A88FBDFE3024}"/>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16" name="MIO_AGENDA_IGNORE_CHAPTER_REFERENCE" hidden="1">
            <a:extLst>
              <a:ext uri="{FF2B5EF4-FFF2-40B4-BE49-F238E27FC236}">
                <a16:creationId xmlns:a16="http://schemas.microsoft.com/office/drawing/2014/main" id="{6A937E7A-F0F7-41A9-8250-2E1AAD01F57E}"/>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3" name="Date Placeholder 2" hidden="1">
            <a:extLst>
              <a:ext uri="{FF2B5EF4-FFF2-40B4-BE49-F238E27FC236}">
                <a16:creationId xmlns:a16="http://schemas.microsoft.com/office/drawing/2014/main" id="{A6DB9A0E-6F60-4B6E-8BD8-856D33C6AF2F}"/>
              </a:ext>
            </a:extLst>
          </p:cNvPr>
          <p:cNvSpPr>
            <a:spLocks noGrp="1"/>
          </p:cNvSpPr>
          <p:nvPr>
            <p:ph type="dt" sz="half" idx="10"/>
            <p:custDataLst>
              <p:tags r:id="rId2"/>
            </p:custDataLst>
          </p:nvPr>
        </p:nvSpPr>
        <p:spPr/>
        <p:txBody>
          <a:bodyPr/>
          <a:lstStyle/>
          <a:p>
            <a:r>
              <a:rPr lang="en-US"/>
              <a:t> </a:t>
            </a:r>
            <a:endParaRPr lang="en-US" b="1"/>
          </a:p>
        </p:txBody>
      </p:sp>
      <p:sp>
        <p:nvSpPr>
          <p:cNvPr id="5" name="Footer Placeholder 4" hidden="1">
            <a:extLst>
              <a:ext uri="{FF2B5EF4-FFF2-40B4-BE49-F238E27FC236}">
                <a16:creationId xmlns:a16="http://schemas.microsoft.com/office/drawing/2014/main" id="{DA543087-8E23-45F3-BBE6-E8CEF239ADE1}"/>
              </a:ext>
            </a:extLst>
          </p:cNvPr>
          <p:cNvSpPr>
            <a:spLocks noGrp="1"/>
          </p:cNvSpPr>
          <p:nvPr>
            <p:ph type="ftr" sz="quarter" idx="11"/>
            <p:custDataLst>
              <p:tags r:id="rId3"/>
            </p:custDataLst>
          </p:nvPr>
        </p:nvSpPr>
        <p:spPr/>
        <p:txBody>
          <a:bodyPr/>
          <a:lstStyle/>
          <a:p>
            <a:r>
              <a:rPr lang="en-US"/>
              <a:t> </a:t>
            </a:r>
          </a:p>
        </p:txBody>
      </p:sp>
      <p:sp>
        <p:nvSpPr>
          <p:cNvPr id="13" name="Slide Number Placeholder 12" hidden="1">
            <a:extLst>
              <a:ext uri="{FF2B5EF4-FFF2-40B4-BE49-F238E27FC236}">
                <a16:creationId xmlns:a16="http://schemas.microsoft.com/office/drawing/2014/main" id="{9563CBBC-1DD0-468F-ACD1-6DEAEA722A6F}"/>
              </a:ext>
            </a:extLst>
          </p:cNvPr>
          <p:cNvSpPr>
            <a:spLocks noGrp="1"/>
          </p:cNvSpPr>
          <p:nvPr>
            <p:ph type="sldNum" sz="quarter" idx="12"/>
            <p:custDataLst>
              <p:tags r:id="rId4"/>
            </p:custDataLst>
          </p:nvPr>
        </p:nvSpPr>
        <p:spPr/>
        <p:txBody>
          <a:bodyPr/>
          <a:lstStyle/>
          <a:p>
            <a:r>
              <a:rPr lang="en-US"/>
              <a:t> </a:t>
            </a:r>
          </a:p>
        </p:txBody>
      </p:sp>
      <p:sp>
        <p:nvSpPr>
          <p:cNvPr id="4" name="MIO_Placeholder_Mapping" hidden="1">
            <a:extLst>
              <a:ext uri="{FF2B5EF4-FFF2-40B4-BE49-F238E27FC236}">
                <a16:creationId xmlns:a16="http://schemas.microsoft.com/office/drawing/2014/main" id="{433077B3-04F6-4C61-BFA8-CEF66ACDC6F9}"/>
              </a:ext>
            </a:extLst>
          </p:cNvPr>
          <p:cNvSpPr/>
          <p:nvPr userDrawn="1">
            <p:custDataLst>
              <p:tags r:id="rId5"/>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pic>
        <p:nvPicPr>
          <p:cNvPr id="8" name="LOGO">
            <a:extLst>
              <a:ext uri="{FF2B5EF4-FFF2-40B4-BE49-F238E27FC236}">
                <a16:creationId xmlns:a16="http://schemas.microsoft.com/office/drawing/2014/main" id="{4B275D43-8364-4A74-94C3-5BA9D22FFEF9}"/>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3510574" y="2564904"/>
            <a:ext cx="3951658" cy="1728192"/>
          </a:xfrm>
          <a:prstGeom prst="rect">
            <a:avLst/>
          </a:prstGeom>
        </p:spPr>
      </p:pic>
    </p:spTree>
    <p:extLst>
      <p:ext uri="{BB962C8B-B14F-4D97-AF65-F5344CB8AC3E}">
        <p14:creationId xmlns:p14="http://schemas.microsoft.com/office/powerpoint/2010/main" val="2637236295"/>
      </p:ext>
    </p:extLst>
  </p:cSld>
  <p:clrMapOvr>
    <a:masterClrMapping/>
  </p:clrMapOvr>
  <p:hf sldNum="0" hdr="0" ftr="0" dt="0"/>
  <p:extLst mod="1">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resentation title 2">
    <p:bg>
      <p:bgPr>
        <a:solidFill>
          <a:schemeClr val="bg1"/>
        </a:solidFill>
        <a:effectLst/>
      </p:bgPr>
    </p:bg>
    <p:spTree>
      <p:nvGrpSpPr>
        <p:cNvPr id="1" name=""/>
        <p:cNvGrpSpPr/>
        <p:nvPr/>
      </p:nvGrpSpPr>
      <p:grpSpPr>
        <a:xfrm>
          <a:off x="0" y="0"/>
          <a:ext cx="0" cy="0"/>
          <a:chOff x="0" y="0"/>
          <a:chExt cx="0" cy="0"/>
        </a:xfrm>
      </p:grpSpPr>
      <p:sp>
        <p:nvSpPr>
          <p:cNvPr id="2" name="LOGO PROTECTION" hidden="1">
            <a:extLst>
              <a:ext uri="{FF2B5EF4-FFF2-40B4-BE49-F238E27FC236}">
                <a16:creationId xmlns:a16="http://schemas.microsoft.com/office/drawing/2014/main" id="{C9728897-8803-46FB-B4C3-EE9B9AEE75C0}"/>
              </a:ext>
            </a:extLst>
          </p:cNvPr>
          <p:cNvSpPr/>
          <p:nvPr userDrawn="1">
            <p:custDataLst>
              <p:tags r:id="rId1"/>
            </p:custDataLst>
          </p:nvPr>
        </p:nvSpPr>
        <p:spPr bwMode="auto">
          <a:xfrm>
            <a:off x="8654752" y="5517232"/>
            <a:ext cx="1908212" cy="936103"/>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46" name="Background White">
            <a:extLst>
              <a:ext uri="{FF2B5EF4-FFF2-40B4-BE49-F238E27FC236}">
                <a16:creationId xmlns:a16="http://schemas.microsoft.com/office/drawing/2014/main" id="{FCB96766-B726-4C1E-8CB0-2534547DB76F}"/>
              </a:ext>
            </a:extLst>
          </p:cNvPr>
          <p:cNvSpPr/>
          <p:nvPr userDrawn="1"/>
        </p:nvSpPr>
        <p:spPr bwMode="auto">
          <a:xfrm>
            <a:off x="0" y="0"/>
            <a:ext cx="10972800" cy="6858000"/>
          </a:xfrm>
          <a:prstGeom prst="rect">
            <a:avLst/>
          </a:prstGeom>
          <a:solidFill>
            <a:schemeClr val="bg1"/>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8" name="Crystal Picture Placeholder">
            <a:extLst>
              <a:ext uri="{FF2B5EF4-FFF2-40B4-BE49-F238E27FC236}">
                <a16:creationId xmlns:a16="http://schemas.microsoft.com/office/drawing/2014/main" id="{D86010DD-CD91-EA0F-4608-4350C2B2A4A3}"/>
              </a:ext>
            </a:extLst>
          </p:cNvPr>
          <p:cNvSpPr>
            <a:spLocks noGrp="1"/>
          </p:cNvSpPr>
          <p:nvPr>
            <p:ph type="pic" sz="quarter" idx="22"/>
          </p:nvPr>
        </p:nvSpPr>
        <p:spPr>
          <a:xfrm>
            <a:off x="-1" y="0"/>
            <a:ext cx="4684642" cy="6858000"/>
          </a:xfrm>
          <a:custGeom>
            <a:avLst/>
            <a:gdLst>
              <a:gd name="connsiteX0" fmla="*/ 0 w 5205158"/>
              <a:gd name="connsiteY0" fmla="*/ 0 h 6858000"/>
              <a:gd name="connsiteX1" fmla="*/ 4377139 w 5205158"/>
              <a:gd name="connsiteY1" fmla="*/ 0 h 6858000"/>
              <a:gd name="connsiteX2" fmla="*/ 5205158 w 5205158"/>
              <a:gd name="connsiteY2" fmla="*/ 1713978 h 6858000"/>
              <a:gd name="connsiteX3" fmla="*/ 4370092 w 5205158"/>
              <a:gd name="connsiteY3" fmla="*/ 6858000 h 6858000"/>
              <a:gd name="connsiteX4" fmla="*/ 0 w 520515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158" h="6858000">
                <a:moveTo>
                  <a:pt x="0" y="0"/>
                </a:moveTo>
                <a:lnTo>
                  <a:pt x="4377139" y="0"/>
                </a:lnTo>
                <a:lnTo>
                  <a:pt x="5205158" y="1713978"/>
                </a:lnTo>
                <a:lnTo>
                  <a:pt x="4370092" y="6858000"/>
                </a:lnTo>
                <a:lnTo>
                  <a:pt x="0" y="6858000"/>
                </a:lnTo>
                <a:close/>
              </a:path>
            </a:pathLst>
          </a:custGeom>
          <a:blipFill>
            <a:blip r:embed="rId11"/>
            <a:stretch>
              <a:fillRect/>
            </a:stretch>
          </a:blipFill>
        </p:spPr>
        <p:txBody>
          <a:bodyPr wrap="square" tIns="2700000">
            <a:noAutofit/>
          </a:bodyPr>
          <a:lstStyle>
            <a:lvl1pPr marL="0" indent="0" algn="ctr" rtl="0">
              <a:buNone/>
              <a:defRPr/>
            </a:lvl1pPr>
          </a:lstStyle>
          <a:p>
            <a:r>
              <a:rPr lang="en-US"/>
              <a:t>Click icon to add picture</a:t>
            </a:r>
            <a:endParaRPr lang="de-DE" dirty="0"/>
          </a:p>
        </p:txBody>
      </p:sp>
      <p:sp>
        <p:nvSpPr>
          <p:cNvPr id="15" name="Title">
            <a:extLst>
              <a:ext uri="{FF2B5EF4-FFF2-40B4-BE49-F238E27FC236}">
                <a16:creationId xmlns:a16="http://schemas.microsoft.com/office/drawing/2014/main" id="{9AD71B2A-50C1-49B9-B4EA-23DD52530176}"/>
              </a:ext>
            </a:extLst>
          </p:cNvPr>
          <p:cNvSpPr>
            <a:spLocks noGrp="1"/>
          </p:cNvSpPr>
          <p:nvPr>
            <p:ph type="ctrTitle" hasCustomPrompt="1"/>
            <p:custDataLst>
              <p:tags r:id="rId2"/>
            </p:custDataLst>
          </p:nvPr>
        </p:nvSpPr>
        <p:spPr>
          <a:xfrm>
            <a:off x="5227200" y="1756800"/>
            <a:ext cx="5184000" cy="1674000"/>
          </a:xfrm>
        </p:spPr>
        <p:txBody>
          <a:bodyPr lIns="0" tIns="0" rIns="0" bIns="0" anchor="b">
            <a:normAutofit/>
          </a:bodyPr>
          <a:lstStyle>
            <a:lvl1pPr algn="l">
              <a:defRPr sz="3600" baseline="0">
                <a:latin typeface="+mj-lt"/>
                <a:ea typeface="+mj-ea"/>
                <a:cs typeface="+mj-cs"/>
              </a:defRPr>
            </a:lvl1pPr>
          </a:lstStyle>
          <a:p>
            <a:r>
              <a:rPr lang="en-US" noProof="0" dirty="0"/>
              <a:t>Please type in title</a:t>
            </a:r>
          </a:p>
        </p:txBody>
      </p:sp>
      <p:sp>
        <p:nvSpPr>
          <p:cNvPr id="17" name="Subtitle">
            <a:extLst>
              <a:ext uri="{FF2B5EF4-FFF2-40B4-BE49-F238E27FC236}">
                <a16:creationId xmlns:a16="http://schemas.microsoft.com/office/drawing/2014/main" id="{D5F81AFE-25AA-4B3E-BB1D-750550308F68}"/>
              </a:ext>
            </a:extLst>
          </p:cNvPr>
          <p:cNvSpPr>
            <a:spLocks noGrp="1"/>
          </p:cNvSpPr>
          <p:nvPr>
            <p:ph type="subTitle" idx="1" hasCustomPrompt="1"/>
          </p:nvPr>
        </p:nvSpPr>
        <p:spPr>
          <a:xfrm>
            <a:off x="5227200" y="3790800"/>
            <a:ext cx="5184000" cy="615552"/>
          </a:xfrm>
          <a:prstGeom prst="rect">
            <a:avLst/>
          </a:prstGeom>
        </p:spPr>
        <p:txBody>
          <a:bodyPr vert="horz" wrap="square" lIns="0" tIns="0" rIns="0" bIns="0" rtlCol="0" anchor="b" anchorCtr="0">
            <a:noAutofit/>
          </a:bodyPr>
          <a:lstStyle>
            <a:lvl1pPr marL="0" indent="0" algn="l">
              <a:spcAft>
                <a:spcPts val="0"/>
              </a:spcAft>
              <a:buFontTx/>
              <a:buNone/>
              <a:defRPr lang="en-GB" baseline="0" noProof="0" dirty="0">
                <a:latin typeface="+mn-lt"/>
                <a:ea typeface="+mn-ea"/>
                <a:cs typeface="+mn-cs"/>
              </a:defRPr>
            </a:lvl1pPr>
            <a:lvl2pPr marL="548640" indent="0" algn="ctr">
              <a:buNone/>
              <a:defRPr>
                <a:solidFill>
                  <a:schemeClr val="tx1">
                    <a:tint val="75000"/>
                  </a:schemeClr>
                </a:solidFill>
              </a:defRPr>
            </a:lvl2pPr>
            <a:lvl3pPr marL="1097280" indent="0" algn="ctr">
              <a:buNone/>
              <a:defRPr>
                <a:solidFill>
                  <a:schemeClr val="tx1">
                    <a:tint val="75000"/>
                  </a:schemeClr>
                </a:solidFill>
              </a:defRPr>
            </a:lvl3pPr>
            <a:lvl4pPr marL="1645920" indent="0" algn="ctr">
              <a:buNone/>
              <a:defRPr>
                <a:solidFill>
                  <a:schemeClr val="tx1">
                    <a:tint val="75000"/>
                  </a:schemeClr>
                </a:solidFill>
              </a:defRPr>
            </a:lvl4pPr>
            <a:lvl5pPr marL="2194560" indent="0" algn="ctr">
              <a:buNone/>
              <a:defRPr>
                <a:solidFill>
                  <a:schemeClr val="tx1">
                    <a:tint val="75000"/>
                  </a:schemeClr>
                </a:solidFill>
              </a:defRPr>
            </a:lvl5pPr>
            <a:lvl6pPr marL="2743200" indent="0" algn="ctr">
              <a:buNone/>
              <a:defRPr>
                <a:solidFill>
                  <a:schemeClr val="tx1">
                    <a:tint val="75000"/>
                  </a:schemeClr>
                </a:solidFill>
              </a:defRPr>
            </a:lvl6pPr>
            <a:lvl7pPr marL="3291840" indent="0" algn="ctr">
              <a:buNone/>
              <a:defRPr>
                <a:solidFill>
                  <a:schemeClr val="tx1">
                    <a:tint val="75000"/>
                  </a:schemeClr>
                </a:solidFill>
              </a:defRPr>
            </a:lvl7pPr>
            <a:lvl8pPr marL="3840480" indent="0" algn="ctr">
              <a:buNone/>
              <a:defRPr>
                <a:solidFill>
                  <a:schemeClr val="tx1">
                    <a:tint val="75000"/>
                  </a:schemeClr>
                </a:solidFill>
              </a:defRPr>
            </a:lvl8pPr>
            <a:lvl9pPr marL="4389120" indent="0" algn="ctr">
              <a:buNone/>
              <a:defRPr>
                <a:solidFill>
                  <a:schemeClr val="tx1">
                    <a:tint val="75000"/>
                  </a:schemeClr>
                </a:solidFill>
              </a:defRPr>
            </a:lvl9pPr>
          </a:lstStyle>
          <a:p>
            <a:pPr lvl="0"/>
            <a:r>
              <a:rPr lang="en-US" noProof="0" dirty="0"/>
              <a:t>Author (department)</a:t>
            </a:r>
            <a:br>
              <a:rPr lang="en-US" noProof="0" dirty="0"/>
            </a:br>
            <a:r>
              <a:rPr lang="en-US" noProof="0" dirty="0"/>
              <a:t>Date</a:t>
            </a:r>
          </a:p>
        </p:txBody>
      </p:sp>
      <p:sp>
        <p:nvSpPr>
          <p:cNvPr id="5" name="empower_classification_attention_placeholder" hidden="1">
            <a:extLst>
              <a:ext uri="{FF2B5EF4-FFF2-40B4-BE49-F238E27FC236}">
                <a16:creationId xmlns:a16="http://schemas.microsoft.com/office/drawing/2014/main" id="{4C0813C8-3BA2-414A-8621-C2CFFDB3C08D}"/>
              </a:ext>
            </a:extLst>
          </p:cNvPr>
          <p:cNvSpPr txBox="1"/>
          <p:nvPr userDrawn="1">
            <p:custDataLst>
              <p:tags r:id="rId3"/>
            </p:custDataLst>
          </p:nvPr>
        </p:nvSpPr>
        <p:spPr bwMode="auto">
          <a:xfrm>
            <a:off x="5227200" y="6489701"/>
            <a:ext cx="1368401" cy="288925"/>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9" name="empower_classification_placeholder" hidden="1">
            <a:extLst>
              <a:ext uri="{FF2B5EF4-FFF2-40B4-BE49-F238E27FC236}">
                <a16:creationId xmlns:a16="http://schemas.microsoft.com/office/drawing/2014/main" id="{67B82B94-F4B2-43F2-86E9-5F8A4F43A486}"/>
              </a:ext>
            </a:extLst>
          </p:cNvPr>
          <p:cNvSpPr txBox="1"/>
          <p:nvPr userDrawn="1">
            <p:custDataLst>
              <p:tags r:id="rId4"/>
            </p:custDataLst>
          </p:nvPr>
        </p:nvSpPr>
        <p:spPr bwMode="auto">
          <a:xfrm>
            <a:off x="5227200" y="6489701"/>
            <a:ext cx="1368000" cy="288925"/>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dirty="0">
                <a:solidFill>
                  <a:schemeClr val="tx1"/>
                </a:solidFill>
                <a:latin typeface="+mn-lt"/>
                <a:ea typeface="+mn-ea"/>
                <a:cs typeface="+mn-cs"/>
              </a:rPr>
              <a:t>restricted</a:t>
            </a:r>
          </a:p>
        </p:txBody>
      </p:sp>
      <p:sp>
        <p:nvSpPr>
          <p:cNvPr id="10" name="empower_document_placeholder" hidden="1">
            <a:extLst>
              <a:ext uri="{FF2B5EF4-FFF2-40B4-BE49-F238E27FC236}">
                <a16:creationId xmlns:a16="http://schemas.microsoft.com/office/drawing/2014/main" id="{9FA65B83-B64F-4079-993C-B6AE2286A4C3}"/>
              </a:ext>
            </a:extLst>
          </p:cNvPr>
          <p:cNvSpPr txBox="1"/>
          <p:nvPr userDrawn="1">
            <p:custDataLst>
              <p:tags r:id="rId5"/>
            </p:custDataLst>
          </p:nvPr>
        </p:nvSpPr>
        <p:spPr bwMode="auto">
          <a:xfrm>
            <a:off x="7171113" y="6489701"/>
            <a:ext cx="3240087" cy="287672"/>
          </a:xfrm>
          <a:prstGeom prst="rect">
            <a:avLst/>
          </a:prstGeom>
          <a:noFill/>
          <a:ln w="9525">
            <a:noFill/>
            <a:miter lim="800000"/>
            <a:headEnd/>
            <a:tailEnd/>
          </a:ln>
          <a:effectLst/>
        </p:spPr>
        <p:txBody>
          <a:bodyPr wrap="none" lIns="0" tIns="0" rIns="0" bIns="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[Owner:   Doc ID:   Vers.: ]</a:t>
            </a:r>
            <a:endParaRPr lang="en-US" sz="800" kern="0" baseline="0" noProof="0" dirty="0">
              <a:solidFill>
                <a:schemeClr val="tx1"/>
              </a:solidFill>
              <a:latin typeface="+mn-lt"/>
              <a:ea typeface="+mn-ea"/>
              <a:cs typeface="+mn-cs"/>
            </a:endParaRPr>
          </a:p>
        </p:txBody>
      </p:sp>
      <p:sp>
        <p:nvSpPr>
          <p:cNvPr id="11" name="empower_draft_placeholder" hidden="1">
            <a:extLst>
              <a:ext uri="{FF2B5EF4-FFF2-40B4-BE49-F238E27FC236}">
                <a16:creationId xmlns:a16="http://schemas.microsoft.com/office/drawing/2014/main" id="{F38CEF11-81EC-4740-8E65-4C03555E54C4}"/>
              </a:ext>
            </a:extLst>
          </p:cNvPr>
          <p:cNvSpPr txBox="1"/>
          <p:nvPr userDrawn="1">
            <p:custDataLst>
              <p:tags r:id="rId6"/>
            </p:custDataLst>
          </p:nvPr>
        </p:nvSpPr>
        <p:spPr bwMode="auto">
          <a:xfrm>
            <a:off x="6717600" y="6489373"/>
            <a:ext cx="576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21" name="MIO_AGENDA_IGNORE_NAVIGATION" hidden="1">
            <a:extLst>
              <a:ext uri="{FF2B5EF4-FFF2-40B4-BE49-F238E27FC236}">
                <a16:creationId xmlns:a16="http://schemas.microsoft.com/office/drawing/2014/main" id="{CB79D148-1528-4662-8C84-FD9244FFA7B8}"/>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22" name="MIO_AGENDA_IGNORE_CHAPTER_REFERENCE" hidden="1">
            <a:extLst>
              <a:ext uri="{FF2B5EF4-FFF2-40B4-BE49-F238E27FC236}">
                <a16:creationId xmlns:a16="http://schemas.microsoft.com/office/drawing/2014/main" id="{A1E94250-6EA5-4F49-A193-8A383B909D40}"/>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3" name="Date Placeholder 2" hidden="1">
            <a:extLst>
              <a:ext uri="{FF2B5EF4-FFF2-40B4-BE49-F238E27FC236}">
                <a16:creationId xmlns:a16="http://schemas.microsoft.com/office/drawing/2014/main" id="{877D76DE-EDAF-49C6-86D1-FD3FD21D8EEC}"/>
              </a:ext>
            </a:extLst>
          </p:cNvPr>
          <p:cNvSpPr>
            <a:spLocks noGrp="1"/>
          </p:cNvSpPr>
          <p:nvPr>
            <p:ph type="dt" sz="half" idx="10"/>
            <p:custDataLst>
              <p:tags r:id="rId7"/>
            </p:custDataLst>
          </p:nvPr>
        </p:nvSpPr>
        <p:spPr/>
        <p:txBody>
          <a:bodyPr/>
          <a:lstStyle/>
          <a:p>
            <a:r>
              <a:rPr lang="en-US"/>
              <a:t> </a:t>
            </a:r>
            <a:endParaRPr lang="en-US" b="1"/>
          </a:p>
        </p:txBody>
      </p:sp>
      <p:sp>
        <p:nvSpPr>
          <p:cNvPr id="4" name="Footer Placeholder 3" hidden="1">
            <a:extLst>
              <a:ext uri="{FF2B5EF4-FFF2-40B4-BE49-F238E27FC236}">
                <a16:creationId xmlns:a16="http://schemas.microsoft.com/office/drawing/2014/main" id="{8DAE4B2D-5B1C-48F2-8FBE-79F25E2A0B1D}"/>
              </a:ext>
            </a:extLst>
          </p:cNvPr>
          <p:cNvSpPr>
            <a:spLocks noGrp="1"/>
          </p:cNvSpPr>
          <p:nvPr>
            <p:ph type="ftr" sz="quarter" idx="11"/>
            <p:custDataLst>
              <p:tags r:id="rId8"/>
            </p:custDataLst>
          </p:nvPr>
        </p:nvSpPr>
        <p:spPr/>
        <p:txBody>
          <a:bodyPr/>
          <a:lstStyle/>
          <a:p>
            <a:r>
              <a:rPr lang="en-US"/>
              <a:t> </a:t>
            </a:r>
          </a:p>
        </p:txBody>
      </p:sp>
      <p:sp>
        <p:nvSpPr>
          <p:cNvPr id="12" name="Slide Number Placeholder 11" hidden="1">
            <a:extLst>
              <a:ext uri="{FF2B5EF4-FFF2-40B4-BE49-F238E27FC236}">
                <a16:creationId xmlns:a16="http://schemas.microsoft.com/office/drawing/2014/main" id="{300C9B6B-B20E-4210-8337-31C6F41C417C}"/>
              </a:ext>
            </a:extLst>
          </p:cNvPr>
          <p:cNvSpPr>
            <a:spLocks noGrp="1"/>
          </p:cNvSpPr>
          <p:nvPr>
            <p:ph type="sldNum" sz="quarter" idx="12"/>
            <p:custDataLst>
              <p:tags r:id="rId9"/>
            </p:custDataLst>
          </p:nvPr>
        </p:nvSpPr>
        <p:spPr/>
        <p:txBody>
          <a:bodyPr/>
          <a:lstStyle/>
          <a:p>
            <a:r>
              <a:rPr lang="en-US"/>
              <a:t> </a:t>
            </a:r>
          </a:p>
        </p:txBody>
      </p:sp>
      <p:pic>
        <p:nvPicPr>
          <p:cNvPr id="19" name="LOGO">
            <a:extLst>
              <a:ext uri="{FF2B5EF4-FFF2-40B4-BE49-F238E27FC236}">
                <a16:creationId xmlns:a16="http://schemas.microsoft.com/office/drawing/2014/main" id="{D5384E1A-A1A6-44EC-B472-1E5C109DFD10}"/>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8758194" y="5608162"/>
            <a:ext cx="1681935" cy="735566"/>
          </a:xfrm>
          <a:prstGeom prst="rect">
            <a:avLst/>
          </a:prstGeom>
        </p:spPr>
      </p:pic>
    </p:spTree>
    <p:extLst>
      <p:ext uri="{BB962C8B-B14F-4D97-AF65-F5344CB8AC3E}">
        <p14:creationId xmlns:p14="http://schemas.microsoft.com/office/powerpoint/2010/main" val="3166844479"/>
      </p:ext>
    </p:extLst>
  </p:cSld>
  <p:clrMapOvr>
    <a:masterClrMapping/>
  </p:clrMapOvr>
  <p:hf sldNum="0" hdr="0" ftr="0"/>
  <p:extLst mod="1">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Presentation title 3">
    <p:bg>
      <p:bgPr>
        <a:solidFill>
          <a:schemeClr val="bg1"/>
        </a:solidFill>
        <a:effectLst/>
      </p:bgPr>
    </p:bg>
    <p:spTree>
      <p:nvGrpSpPr>
        <p:cNvPr id="1" name=""/>
        <p:cNvGrpSpPr/>
        <p:nvPr/>
      </p:nvGrpSpPr>
      <p:grpSpPr>
        <a:xfrm>
          <a:off x="0" y="0"/>
          <a:ext cx="0" cy="0"/>
          <a:chOff x="0" y="0"/>
          <a:chExt cx="0" cy="0"/>
        </a:xfrm>
      </p:grpSpPr>
      <p:sp>
        <p:nvSpPr>
          <p:cNvPr id="2" name="LOGO PROTECTION" hidden="1">
            <a:extLst>
              <a:ext uri="{FF2B5EF4-FFF2-40B4-BE49-F238E27FC236}">
                <a16:creationId xmlns:a16="http://schemas.microsoft.com/office/drawing/2014/main" id="{ABBD0DF8-54E3-434C-A5AF-3FD17EFBA3EC}"/>
              </a:ext>
            </a:extLst>
          </p:cNvPr>
          <p:cNvSpPr/>
          <p:nvPr userDrawn="1">
            <p:custDataLst>
              <p:tags r:id="rId1"/>
            </p:custDataLst>
          </p:nvPr>
        </p:nvSpPr>
        <p:spPr bwMode="auto">
          <a:xfrm>
            <a:off x="8654752" y="5517232"/>
            <a:ext cx="1908212" cy="936103"/>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3" name="Background White">
            <a:extLst>
              <a:ext uri="{FF2B5EF4-FFF2-40B4-BE49-F238E27FC236}">
                <a16:creationId xmlns:a16="http://schemas.microsoft.com/office/drawing/2014/main" id="{A5FD9530-697E-48A1-A066-FE5BA32773D5}"/>
              </a:ext>
            </a:extLst>
          </p:cNvPr>
          <p:cNvSpPr/>
          <p:nvPr userDrawn="1"/>
        </p:nvSpPr>
        <p:spPr bwMode="auto">
          <a:xfrm>
            <a:off x="0" y="0"/>
            <a:ext cx="10972800" cy="6858000"/>
          </a:xfrm>
          <a:prstGeom prst="rect">
            <a:avLst/>
          </a:prstGeom>
          <a:solidFill>
            <a:schemeClr val="bg1"/>
          </a:solidFill>
          <a:ln w="9525">
            <a:noFill/>
            <a:miter lim="800000"/>
            <a:headEnd/>
            <a:tailEnd/>
          </a:ln>
        </p:spPr>
        <p:txBody>
          <a:bodyPr wrap="square" lIns="86400" tIns="86400" rIns="86400" bIns="86400" rtlCol="0" anchor="ctr"/>
          <a:lstStyle/>
          <a:p>
            <a:pPr algn="ctr" eaLnBrk="0" hangingPunct="0"/>
            <a:endParaRPr lang="en-US" sz="1920" baseline="0" noProof="0">
              <a:latin typeface="+mn-lt"/>
              <a:ea typeface="+mn-ea"/>
              <a:cs typeface="+mn-cs"/>
            </a:endParaRPr>
          </a:p>
        </p:txBody>
      </p:sp>
      <p:sp>
        <p:nvSpPr>
          <p:cNvPr id="4" name="Crystal Shape">
            <a:extLst>
              <a:ext uri="{FF2B5EF4-FFF2-40B4-BE49-F238E27FC236}">
                <a16:creationId xmlns:a16="http://schemas.microsoft.com/office/drawing/2014/main" id="{2513F820-07DB-4655-4BDF-EDA52FF51DBF}"/>
              </a:ext>
            </a:extLst>
          </p:cNvPr>
          <p:cNvSpPr/>
          <p:nvPr userDrawn="1"/>
        </p:nvSpPr>
        <p:spPr bwMode="auto">
          <a:xfrm>
            <a:off x="2" y="2"/>
            <a:ext cx="10972799" cy="3932241"/>
          </a:xfrm>
          <a:custGeom>
            <a:avLst/>
            <a:gdLst>
              <a:gd name="connsiteX0" fmla="*/ 0 w 12191999"/>
              <a:gd name="connsiteY0" fmla="*/ 0 h 3932241"/>
              <a:gd name="connsiteX1" fmla="*/ 12191999 w 12191999"/>
              <a:gd name="connsiteY1" fmla="*/ 0 h 3932241"/>
              <a:gd name="connsiteX2" fmla="*/ 12191999 w 12191999"/>
              <a:gd name="connsiteY2" fmla="*/ 3726156 h 3932241"/>
              <a:gd name="connsiteX3" fmla="*/ 3063660 w 12191999"/>
              <a:gd name="connsiteY3" fmla="*/ 2179105 h 3932241"/>
              <a:gd name="connsiteX4" fmla="*/ 387 w 12191999"/>
              <a:gd name="connsiteY4" fmla="*/ 3726157 h 3932241"/>
              <a:gd name="connsiteX5" fmla="*/ 387 w 12191999"/>
              <a:gd name="connsiteY5" fmla="*/ 3932241 h 3932241"/>
              <a:gd name="connsiteX6" fmla="*/ 0 w 12191999"/>
              <a:gd name="connsiteY6" fmla="*/ 3932241 h 393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999" h="3932241">
                <a:moveTo>
                  <a:pt x="0" y="0"/>
                </a:moveTo>
                <a:lnTo>
                  <a:pt x="12191999" y="0"/>
                </a:lnTo>
                <a:lnTo>
                  <a:pt x="12191999" y="3726156"/>
                </a:lnTo>
                <a:lnTo>
                  <a:pt x="3063660" y="2179105"/>
                </a:lnTo>
                <a:lnTo>
                  <a:pt x="387" y="3726157"/>
                </a:lnTo>
                <a:lnTo>
                  <a:pt x="387" y="3932241"/>
                </a:lnTo>
                <a:lnTo>
                  <a:pt x="0" y="3932241"/>
                </a:lnTo>
                <a:close/>
              </a:path>
            </a:pathLst>
          </a:custGeom>
          <a:solidFill>
            <a:srgbClr val="0A8276"/>
          </a:solidFill>
          <a:ln w="9525">
            <a:noFill/>
            <a:miter lim="800000"/>
            <a:headEnd/>
            <a:tailEnd/>
          </a:ln>
        </p:spPr>
        <p:txBody>
          <a:bodyPr wrap="square" lIns="72000" tIns="72000" rIns="72000" bIns="72000" rtlCol="0" anchor="ctr">
            <a:noAutofit/>
          </a:bodyPr>
          <a:lstStyle/>
          <a:p>
            <a:pPr algn="ctr" defTabSz="576000" rtl="0" eaLnBrk="0" hangingPunct="0">
              <a:lnSpc>
                <a:spcPct val="120000"/>
              </a:lnSpc>
            </a:pPr>
            <a:endParaRPr lang="de-DE" sz="1600" baseline="0" dirty="0">
              <a:solidFill>
                <a:schemeClr val="bg1"/>
              </a:solidFill>
              <a:latin typeface="+mn-lt"/>
              <a:ea typeface="+mn-ea"/>
              <a:cs typeface="+mn-cs"/>
            </a:endParaRPr>
          </a:p>
        </p:txBody>
      </p:sp>
      <p:sp>
        <p:nvSpPr>
          <p:cNvPr id="48" name="Subtitle"/>
          <p:cNvSpPr>
            <a:spLocks noGrp="1"/>
          </p:cNvSpPr>
          <p:nvPr>
            <p:ph type="subTitle" idx="1" hasCustomPrompt="1"/>
          </p:nvPr>
        </p:nvSpPr>
        <p:spPr>
          <a:xfrm>
            <a:off x="558000" y="5662800"/>
            <a:ext cx="7632000" cy="615553"/>
          </a:xfrm>
          <a:prstGeom prst="rect">
            <a:avLst/>
          </a:prstGeom>
        </p:spPr>
        <p:txBody>
          <a:bodyPr vert="horz" wrap="square" lIns="0" tIns="0" rIns="0" bIns="0" rtlCol="0" anchor="b" anchorCtr="0">
            <a:noAutofit/>
          </a:bodyPr>
          <a:lstStyle>
            <a:lvl1pPr marL="0" indent="0" algn="l">
              <a:spcAft>
                <a:spcPts val="0"/>
              </a:spcAft>
              <a:buFontTx/>
              <a:buNone/>
              <a:defRPr lang="en-GB" baseline="0" noProof="0" dirty="0">
                <a:latin typeface="+mn-lt"/>
                <a:ea typeface="+mn-ea"/>
                <a:cs typeface="+mn-cs"/>
              </a:defRPr>
            </a:lvl1pPr>
            <a:lvl2pPr marL="548640" indent="0" algn="ctr">
              <a:buNone/>
              <a:defRPr>
                <a:solidFill>
                  <a:schemeClr val="tx1">
                    <a:tint val="75000"/>
                  </a:schemeClr>
                </a:solidFill>
              </a:defRPr>
            </a:lvl2pPr>
            <a:lvl3pPr marL="1097280" indent="0" algn="ctr">
              <a:buNone/>
              <a:defRPr>
                <a:solidFill>
                  <a:schemeClr val="tx1">
                    <a:tint val="75000"/>
                  </a:schemeClr>
                </a:solidFill>
              </a:defRPr>
            </a:lvl3pPr>
            <a:lvl4pPr marL="1645920" indent="0" algn="ctr">
              <a:buNone/>
              <a:defRPr>
                <a:solidFill>
                  <a:schemeClr val="tx1">
                    <a:tint val="75000"/>
                  </a:schemeClr>
                </a:solidFill>
              </a:defRPr>
            </a:lvl4pPr>
            <a:lvl5pPr marL="2194560" indent="0" algn="ctr">
              <a:buNone/>
              <a:defRPr>
                <a:solidFill>
                  <a:schemeClr val="tx1">
                    <a:tint val="75000"/>
                  </a:schemeClr>
                </a:solidFill>
              </a:defRPr>
            </a:lvl5pPr>
            <a:lvl6pPr marL="2743200" indent="0" algn="ctr">
              <a:buNone/>
              <a:defRPr>
                <a:solidFill>
                  <a:schemeClr val="tx1">
                    <a:tint val="75000"/>
                  </a:schemeClr>
                </a:solidFill>
              </a:defRPr>
            </a:lvl6pPr>
            <a:lvl7pPr marL="3291840" indent="0" algn="ctr">
              <a:buNone/>
              <a:defRPr>
                <a:solidFill>
                  <a:schemeClr val="tx1">
                    <a:tint val="75000"/>
                  </a:schemeClr>
                </a:solidFill>
              </a:defRPr>
            </a:lvl7pPr>
            <a:lvl8pPr marL="3840480" indent="0" algn="ctr">
              <a:buNone/>
              <a:defRPr>
                <a:solidFill>
                  <a:schemeClr val="tx1">
                    <a:tint val="75000"/>
                  </a:schemeClr>
                </a:solidFill>
              </a:defRPr>
            </a:lvl8pPr>
            <a:lvl9pPr marL="4389120" indent="0" algn="ctr">
              <a:buNone/>
              <a:defRPr>
                <a:solidFill>
                  <a:schemeClr val="tx1">
                    <a:tint val="75000"/>
                  </a:schemeClr>
                </a:solidFill>
              </a:defRPr>
            </a:lvl9pPr>
          </a:lstStyle>
          <a:p>
            <a:pPr lvl="0"/>
            <a:r>
              <a:rPr lang="en-US" noProof="0" dirty="0"/>
              <a:t>Author (department)</a:t>
            </a:r>
            <a:br>
              <a:rPr lang="en-US" noProof="0" dirty="0"/>
            </a:br>
            <a:r>
              <a:rPr lang="en-US" noProof="0" dirty="0"/>
              <a:t>Date</a:t>
            </a:r>
          </a:p>
        </p:txBody>
      </p:sp>
      <p:sp>
        <p:nvSpPr>
          <p:cNvPr id="15" name="Title">
            <a:extLst>
              <a:ext uri="{FF2B5EF4-FFF2-40B4-BE49-F238E27FC236}">
                <a16:creationId xmlns:a16="http://schemas.microsoft.com/office/drawing/2014/main" id="{A42E294B-4A18-467A-B1E3-360CBAAF9BDC}"/>
              </a:ext>
            </a:extLst>
          </p:cNvPr>
          <p:cNvSpPr>
            <a:spLocks noGrp="1"/>
          </p:cNvSpPr>
          <p:nvPr>
            <p:ph type="title" hasCustomPrompt="1"/>
            <p:custDataLst>
              <p:tags r:id="rId2"/>
            </p:custDataLst>
          </p:nvPr>
        </p:nvSpPr>
        <p:spPr>
          <a:xfrm>
            <a:off x="554936" y="4194804"/>
            <a:ext cx="7632000" cy="1107996"/>
          </a:xfrm>
        </p:spPr>
        <p:txBody>
          <a:bodyPr lIns="0" tIns="0" rIns="0" bIns="0" anchor="b">
            <a:normAutofit/>
          </a:bodyPr>
          <a:lstStyle>
            <a:lvl1pPr algn="l">
              <a:defRPr sz="3600" baseline="0"/>
            </a:lvl1pPr>
          </a:lstStyle>
          <a:p>
            <a:r>
              <a:rPr lang="en-US" noProof="0" dirty="0"/>
              <a:t>Please type in title</a:t>
            </a:r>
          </a:p>
        </p:txBody>
      </p:sp>
      <p:sp>
        <p:nvSpPr>
          <p:cNvPr id="6" name="empower_classification_attention_placeholder" hidden="1">
            <a:extLst>
              <a:ext uri="{FF2B5EF4-FFF2-40B4-BE49-F238E27FC236}">
                <a16:creationId xmlns:a16="http://schemas.microsoft.com/office/drawing/2014/main" id="{6D11E8E2-E9B6-F3D8-8ACD-B8611D5B0348}"/>
              </a:ext>
            </a:extLst>
          </p:cNvPr>
          <p:cNvSpPr txBox="1"/>
          <p:nvPr userDrawn="1">
            <p:custDataLst>
              <p:tags r:id="rId3"/>
            </p:custDataLst>
          </p:nvPr>
        </p:nvSpPr>
        <p:spPr bwMode="auto">
          <a:xfrm>
            <a:off x="4802200" y="6489701"/>
            <a:ext cx="1368401" cy="288925"/>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7" name="empower_classification_placeholder" hidden="1">
            <a:extLst>
              <a:ext uri="{FF2B5EF4-FFF2-40B4-BE49-F238E27FC236}">
                <a16:creationId xmlns:a16="http://schemas.microsoft.com/office/drawing/2014/main" id="{4A86A38A-4FF9-DC40-6992-9BAA6067E048}"/>
              </a:ext>
            </a:extLst>
          </p:cNvPr>
          <p:cNvSpPr txBox="1"/>
          <p:nvPr userDrawn="1">
            <p:custDataLst>
              <p:tags r:id="rId4"/>
            </p:custDataLst>
          </p:nvPr>
        </p:nvSpPr>
        <p:spPr bwMode="auto">
          <a:xfrm>
            <a:off x="4802400" y="6489701"/>
            <a:ext cx="1368000" cy="288925"/>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dirty="0">
                <a:solidFill>
                  <a:schemeClr val="tx1"/>
                </a:solidFill>
                <a:latin typeface="+mn-lt"/>
                <a:ea typeface="+mn-ea"/>
                <a:cs typeface="+mn-cs"/>
              </a:rPr>
              <a:t>restricted</a:t>
            </a:r>
          </a:p>
        </p:txBody>
      </p:sp>
      <p:sp>
        <p:nvSpPr>
          <p:cNvPr id="14" name="empower_document_placeholder" hidden="1">
            <a:extLst>
              <a:ext uri="{FF2B5EF4-FFF2-40B4-BE49-F238E27FC236}">
                <a16:creationId xmlns:a16="http://schemas.microsoft.com/office/drawing/2014/main" id="{8793A993-8381-CDFB-773D-6C03D0EB48B0}"/>
              </a:ext>
            </a:extLst>
          </p:cNvPr>
          <p:cNvSpPr txBox="1"/>
          <p:nvPr userDrawn="1">
            <p:custDataLst>
              <p:tags r:id="rId5"/>
            </p:custDataLst>
          </p:nvPr>
        </p:nvSpPr>
        <p:spPr bwMode="auto">
          <a:xfrm>
            <a:off x="556419" y="6489701"/>
            <a:ext cx="3240087" cy="287672"/>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[Owner:   Doc ID:   Vers.: ]</a:t>
            </a:r>
          </a:p>
        </p:txBody>
      </p:sp>
      <p:sp>
        <p:nvSpPr>
          <p:cNvPr id="16" name="empower_draft_placeholder" hidden="1">
            <a:extLst>
              <a:ext uri="{FF2B5EF4-FFF2-40B4-BE49-F238E27FC236}">
                <a16:creationId xmlns:a16="http://schemas.microsoft.com/office/drawing/2014/main" id="{46EE38A3-794E-185F-1C25-C935FE8E9D6F}"/>
              </a:ext>
            </a:extLst>
          </p:cNvPr>
          <p:cNvSpPr txBox="1"/>
          <p:nvPr userDrawn="1">
            <p:custDataLst>
              <p:tags r:id="rId6"/>
            </p:custDataLst>
          </p:nvPr>
        </p:nvSpPr>
        <p:spPr bwMode="auto">
          <a:xfrm>
            <a:off x="3796506" y="6489373"/>
            <a:ext cx="576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24" name="MIO_AGENDA_IGNORE_NAVIGATION" hidden="1">
            <a:extLst>
              <a:ext uri="{FF2B5EF4-FFF2-40B4-BE49-F238E27FC236}">
                <a16:creationId xmlns:a16="http://schemas.microsoft.com/office/drawing/2014/main" id="{3B6A4543-D892-4534-82F2-15D6BE47CDA4}"/>
              </a:ext>
            </a:extLst>
          </p:cNvPr>
          <p:cNvSpPr/>
          <p:nvPr userDrawn="1"/>
        </p:nvSpPr>
        <p:spPr bwMode="auto">
          <a:xfrm>
            <a:off x="10763423"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25" name="MIO_AGENDA_IGNORE_CHAPTER_REFERENCE" hidden="1">
            <a:extLst>
              <a:ext uri="{FF2B5EF4-FFF2-40B4-BE49-F238E27FC236}">
                <a16:creationId xmlns:a16="http://schemas.microsoft.com/office/drawing/2014/main" id="{5D7A81D8-A0F6-4E23-90CD-D11F29C096C3}"/>
              </a:ext>
            </a:extLst>
          </p:cNvPr>
          <p:cNvSpPr/>
          <p:nvPr userDrawn="1"/>
        </p:nvSpPr>
        <p:spPr bwMode="auto">
          <a:xfrm>
            <a:off x="10763423"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11" name="Date Placeholder 10" hidden="1">
            <a:extLst>
              <a:ext uri="{FF2B5EF4-FFF2-40B4-BE49-F238E27FC236}">
                <a16:creationId xmlns:a16="http://schemas.microsoft.com/office/drawing/2014/main" id="{80EEC4AB-C60E-44C1-A0D6-EF2700B74F72}"/>
              </a:ext>
            </a:extLst>
          </p:cNvPr>
          <p:cNvSpPr>
            <a:spLocks noGrp="1"/>
          </p:cNvSpPr>
          <p:nvPr>
            <p:ph type="dt" sz="half" idx="14"/>
            <p:custDataLst>
              <p:tags r:id="rId7"/>
            </p:custDataLst>
          </p:nvPr>
        </p:nvSpPr>
        <p:spPr/>
        <p:txBody>
          <a:bodyPr/>
          <a:lstStyle/>
          <a:p>
            <a:r>
              <a:rPr lang="en-US"/>
              <a:t> </a:t>
            </a:r>
            <a:endParaRPr lang="en-US" b="1"/>
          </a:p>
        </p:txBody>
      </p:sp>
      <p:sp>
        <p:nvSpPr>
          <p:cNvPr id="12" name="Footer Placeholder 11" hidden="1">
            <a:extLst>
              <a:ext uri="{FF2B5EF4-FFF2-40B4-BE49-F238E27FC236}">
                <a16:creationId xmlns:a16="http://schemas.microsoft.com/office/drawing/2014/main" id="{24D6A628-1118-41D6-A5D6-397504D03B60}"/>
              </a:ext>
            </a:extLst>
          </p:cNvPr>
          <p:cNvSpPr>
            <a:spLocks noGrp="1"/>
          </p:cNvSpPr>
          <p:nvPr>
            <p:ph type="ftr" sz="quarter" idx="15"/>
            <p:custDataLst>
              <p:tags r:id="rId8"/>
            </p:custDataLst>
          </p:nvPr>
        </p:nvSpPr>
        <p:spPr/>
        <p:txBody>
          <a:bodyPr/>
          <a:lstStyle/>
          <a:p>
            <a:r>
              <a:rPr lang="en-US"/>
              <a:t> </a:t>
            </a:r>
          </a:p>
        </p:txBody>
      </p:sp>
      <p:sp>
        <p:nvSpPr>
          <p:cNvPr id="13" name="Slide Number Placeholder 12" hidden="1">
            <a:extLst>
              <a:ext uri="{FF2B5EF4-FFF2-40B4-BE49-F238E27FC236}">
                <a16:creationId xmlns:a16="http://schemas.microsoft.com/office/drawing/2014/main" id="{DB3B7FB2-9A4C-449D-AF78-B8CA9AAC8215}"/>
              </a:ext>
            </a:extLst>
          </p:cNvPr>
          <p:cNvSpPr>
            <a:spLocks noGrp="1"/>
          </p:cNvSpPr>
          <p:nvPr>
            <p:ph type="sldNum" sz="quarter" idx="16"/>
            <p:custDataLst>
              <p:tags r:id="rId9"/>
            </p:custDataLst>
          </p:nvPr>
        </p:nvSpPr>
        <p:spPr/>
        <p:txBody>
          <a:bodyPr/>
          <a:lstStyle/>
          <a:p>
            <a:r>
              <a:rPr lang="en-US"/>
              <a:t> </a:t>
            </a:r>
          </a:p>
        </p:txBody>
      </p:sp>
      <p:sp>
        <p:nvSpPr>
          <p:cNvPr id="5" name="MIO_Placeholder_Mapping" hidden="1">
            <a:extLst>
              <a:ext uri="{FF2B5EF4-FFF2-40B4-BE49-F238E27FC236}">
                <a16:creationId xmlns:a16="http://schemas.microsoft.com/office/drawing/2014/main" id="{6DBD6BF0-AC07-4553-8D23-D92F7E5BCC31}"/>
              </a:ext>
            </a:extLst>
          </p:cNvPr>
          <p:cNvSpPr/>
          <p:nvPr userDrawn="1">
            <p:custDataLst>
              <p:tags r:id="rId10"/>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pic>
        <p:nvPicPr>
          <p:cNvPr id="19" name="LOGO">
            <a:extLst>
              <a:ext uri="{FF2B5EF4-FFF2-40B4-BE49-F238E27FC236}">
                <a16:creationId xmlns:a16="http://schemas.microsoft.com/office/drawing/2014/main" id="{774AC447-48BD-47DC-8ACC-B0BEA93049C4}"/>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8758194" y="5608162"/>
            <a:ext cx="1681935" cy="735566"/>
          </a:xfrm>
          <a:prstGeom prst="rect">
            <a:avLst/>
          </a:prstGeom>
        </p:spPr>
      </p:pic>
    </p:spTree>
    <p:extLst>
      <p:ext uri="{BB962C8B-B14F-4D97-AF65-F5344CB8AC3E}">
        <p14:creationId xmlns:p14="http://schemas.microsoft.com/office/powerpoint/2010/main" val="2204045487"/>
      </p:ext>
    </p:extLst>
  </p:cSld>
  <p:clrMapOvr>
    <a:masterClrMapping/>
  </p:clrMapOvr>
  <p:hf sldNum="0" hdr="0" ftr="0"/>
  <p:extLst mod="1">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4" name="empower_additionalText_placeholder" hidden="1">
            <a:extLst>
              <a:ext uri="{FF2B5EF4-FFF2-40B4-BE49-F238E27FC236}">
                <a16:creationId xmlns:a16="http://schemas.microsoft.com/office/drawing/2014/main" id="{FC0F6CF2-4850-4F61-BF72-BB4FFB9FE2A6}"/>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5" name="empower_document_placeholder" hidden="1">
            <a:extLst>
              <a:ext uri="{FF2B5EF4-FFF2-40B4-BE49-F238E27FC236}">
                <a16:creationId xmlns:a16="http://schemas.microsoft.com/office/drawing/2014/main" id="{40CA70D6-B7A6-4280-839E-E62BB3293BA6}"/>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13" name="empower_proprietary_placeholder" hidden="1">
            <a:extLst>
              <a:ext uri="{FF2B5EF4-FFF2-40B4-BE49-F238E27FC236}">
                <a16:creationId xmlns:a16="http://schemas.microsoft.com/office/drawing/2014/main" id="{F34D4CC6-E04B-440C-8149-9AB45A325531}"/>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15" name="empower_draft_placeholder" hidden="1">
            <a:extLst>
              <a:ext uri="{FF2B5EF4-FFF2-40B4-BE49-F238E27FC236}">
                <a16:creationId xmlns:a16="http://schemas.microsoft.com/office/drawing/2014/main" id="{1DCB7EC7-8D98-4962-8795-2BEEE0EC15A1}"/>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17" name="empower_footer_placeholder">
            <a:extLst>
              <a:ext uri="{FF2B5EF4-FFF2-40B4-BE49-F238E27FC236}">
                <a16:creationId xmlns:a16="http://schemas.microsoft.com/office/drawing/2014/main" id="{154AA40B-67B1-441C-B6B8-E0EA686FAA24}"/>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19" name="empower_classification_attention_placeholder" hidden="1">
            <a:extLst>
              <a:ext uri="{FF2B5EF4-FFF2-40B4-BE49-F238E27FC236}">
                <a16:creationId xmlns:a16="http://schemas.microsoft.com/office/drawing/2014/main" id="{0FDA6613-0A4E-4BAB-927F-BE3291FAB944}"/>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21" name="empower_classification_placeholder" hidden="1">
            <a:extLst>
              <a:ext uri="{FF2B5EF4-FFF2-40B4-BE49-F238E27FC236}">
                <a16:creationId xmlns:a16="http://schemas.microsoft.com/office/drawing/2014/main" id="{2157157E-42F1-4B4E-8481-EDFD30F64433}"/>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23" name="empower_date_placeholder">
            <a:extLst>
              <a:ext uri="{FF2B5EF4-FFF2-40B4-BE49-F238E27FC236}">
                <a16:creationId xmlns:a16="http://schemas.microsoft.com/office/drawing/2014/main" id="{EA2AF8D2-78DF-414B-93B7-EAC4108BC055}"/>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95ACB19C-A9BB-4D64-AABC-CD7BB4315EA4}"/>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9" name="Date Placeholder 8" hidden="1">
            <a:extLst>
              <a:ext uri="{FF2B5EF4-FFF2-40B4-BE49-F238E27FC236}">
                <a16:creationId xmlns:a16="http://schemas.microsoft.com/office/drawing/2014/main" id="{B2860158-C96B-443F-95BD-14C1F2BC6279}"/>
              </a:ext>
            </a:extLst>
          </p:cNvPr>
          <p:cNvSpPr>
            <a:spLocks noGrp="1"/>
          </p:cNvSpPr>
          <p:nvPr>
            <p:ph type="dt" sz="half" idx="10"/>
            <p:custDataLst>
              <p:tags r:id="rId10"/>
            </p:custDataLst>
          </p:nvPr>
        </p:nvSpPr>
        <p:spPr/>
        <p:txBody>
          <a:bodyPr/>
          <a:lstStyle/>
          <a:p>
            <a:r>
              <a:rPr lang="en-US"/>
              <a:t> </a:t>
            </a:r>
            <a:endParaRPr lang="en-US" b="1"/>
          </a:p>
        </p:txBody>
      </p:sp>
      <p:sp>
        <p:nvSpPr>
          <p:cNvPr id="10" name="Footer Placeholder 9" hidden="1">
            <a:extLst>
              <a:ext uri="{FF2B5EF4-FFF2-40B4-BE49-F238E27FC236}">
                <a16:creationId xmlns:a16="http://schemas.microsoft.com/office/drawing/2014/main" id="{6B9183A8-024C-40A4-8AA4-31E3390CD8EC}"/>
              </a:ext>
            </a:extLst>
          </p:cNvPr>
          <p:cNvSpPr>
            <a:spLocks noGrp="1"/>
          </p:cNvSpPr>
          <p:nvPr>
            <p:ph type="ftr" sz="quarter" idx="11"/>
            <p:custDataLst>
              <p:tags r:id="rId11"/>
            </p:custDataLst>
          </p:nvPr>
        </p:nvSpPr>
        <p:spPr/>
        <p:txBody>
          <a:bodyPr/>
          <a:lstStyle/>
          <a:p>
            <a:r>
              <a:rPr lang="en-US"/>
              <a:t> </a:t>
            </a:r>
          </a:p>
        </p:txBody>
      </p:sp>
      <p:sp>
        <p:nvSpPr>
          <p:cNvPr id="11" name="Slide Number Placeholder 10" hidden="1">
            <a:extLst>
              <a:ext uri="{FF2B5EF4-FFF2-40B4-BE49-F238E27FC236}">
                <a16:creationId xmlns:a16="http://schemas.microsoft.com/office/drawing/2014/main" id="{F65889F9-2F60-450C-9E80-9234537E2727}"/>
              </a:ext>
            </a:extLst>
          </p:cNvPr>
          <p:cNvSpPr>
            <a:spLocks noGrp="1"/>
          </p:cNvSpPr>
          <p:nvPr>
            <p:ph type="sldNum" sz="quarter" idx="12"/>
            <p:custDataLst>
              <p:tags r:id="rId12"/>
            </p:custDataLst>
          </p:nvPr>
        </p:nvSpPr>
        <p:spPr/>
        <p:txBody>
          <a:bodyPr/>
          <a:lstStyle/>
          <a:p>
            <a:r>
              <a:rPr lang="en-US"/>
              <a:t> </a:t>
            </a:r>
          </a:p>
        </p:txBody>
      </p:sp>
      <p:sp>
        <p:nvSpPr>
          <p:cNvPr id="6" name="MIO_Placeholder_Mapping" hidden="1">
            <a:extLst>
              <a:ext uri="{FF2B5EF4-FFF2-40B4-BE49-F238E27FC236}">
                <a16:creationId xmlns:a16="http://schemas.microsoft.com/office/drawing/2014/main" id="{927F74CB-24D2-4DCC-A9E3-50EB9030B320}"/>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2431701431"/>
      </p:ext>
    </p:extLst>
  </p:cSld>
  <p:clrMapOvr>
    <a:masterClrMapping/>
  </p:clrMapOvr>
  <p:hf hdr="0"/>
  <p:extLst>
    <p:ext uri="{DCECCB84-F9BA-43D5-87BE-67443E8EF086}">
      <p15:sldGuideLst xmlns:p15="http://schemas.microsoft.com/office/powerpoint/2012/main">
        <p15:guide id="1" pos="190">
          <p15:clr>
            <a:srgbClr val="FBAE40"/>
          </p15:clr>
        </p15:guide>
        <p15:guide id="2" pos="6722">
          <p15:clr>
            <a:srgbClr val="FBAE40"/>
          </p15:clr>
        </p15:guide>
        <p15:guide id="3" orient="horz" pos="799">
          <p15:clr>
            <a:srgbClr val="FBAE40"/>
          </p15:clr>
        </p15:guide>
        <p15:guide id="4" orient="horz" pos="4020">
          <p15:clr>
            <a:srgbClr val="FBAE40"/>
          </p15:clr>
        </p15:guide>
        <p15:guide id="6" pos="6912">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 content">
    <p:spTree>
      <p:nvGrpSpPr>
        <p:cNvPr id="1" name=""/>
        <p:cNvGrpSpPr/>
        <p:nvPr/>
      </p:nvGrpSpPr>
      <p:grpSpPr>
        <a:xfrm>
          <a:off x="0" y="0"/>
          <a:ext cx="0" cy="0"/>
          <a:chOff x="0" y="0"/>
          <a:chExt cx="0" cy="0"/>
        </a:xfrm>
      </p:grpSpPr>
      <p:sp>
        <p:nvSpPr>
          <p:cNvPr id="6" name="empower_additionalText_placeholder" hidden="1">
            <a:extLst>
              <a:ext uri="{FF2B5EF4-FFF2-40B4-BE49-F238E27FC236}">
                <a16:creationId xmlns:a16="http://schemas.microsoft.com/office/drawing/2014/main" id="{2999C636-1898-8CF3-B2BE-B678EB10E393}"/>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8" name="empower_document_placeholder" hidden="1">
            <a:extLst>
              <a:ext uri="{FF2B5EF4-FFF2-40B4-BE49-F238E27FC236}">
                <a16:creationId xmlns:a16="http://schemas.microsoft.com/office/drawing/2014/main" id="{3C8BCF30-A002-D9CF-0379-B41E1A7EA320}"/>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9" name="empower_proprietary_placeholder" hidden="1">
            <a:extLst>
              <a:ext uri="{FF2B5EF4-FFF2-40B4-BE49-F238E27FC236}">
                <a16:creationId xmlns:a16="http://schemas.microsoft.com/office/drawing/2014/main" id="{5B03F274-29C2-B1E1-F20F-D2C90478C243}"/>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12" name="empower_draft_placeholder" hidden="1">
            <a:extLst>
              <a:ext uri="{FF2B5EF4-FFF2-40B4-BE49-F238E27FC236}">
                <a16:creationId xmlns:a16="http://schemas.microsoft.com/office/drawing/2014/main" id="{EF4644B7-CD1A-8FE1-0C08-A75E251EAF58}"/>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13" name="empower_footer_placeholder">
            <a:extLst>
              <a:ext uri="{FF2B5EF4-FFF2-40B4-BE49-F238E27FC236}">
                <a16:creationId xmlns:a16="http://schemas.microsoft.com/office/drawing/2014/main" id="{3F012ABC-74BB-CD33-0048-70E48F803DED}"/>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15" name="empower_classification_attention_placeholder" hidden="1">
            <a:extLst>
              <a:ext uri="{FF2B5EF4-FFF2-40B4-BE49-F238E27FC236}">
                <a16:creationId xmlns:a16="http://schemas.microsoft.com/office/drawing/2014/main" id="{931CFAD5-0E4A-CA7C-C7E2-D4F60767470E}"/>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19" name="empower_classification_placeholder" hidden="1">
            <a:extLst>
              <a:ext uri="{FF2B5EF4-FFF2-40B4-BE49-F238E27FC236}">
                <a16:creationId xmlns:a16="http://schemas.microsoft.com/office/drawing/2014/main" id="{B6643684-1CEF-B1B0-A7A5-61AECFD0AE68}"/>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21" name="empower_date_placeholder">
            <a:extLst>
              <a:ext uri="{FF2B5EF4-FFF2-40B4-BE49-F238E27FC236}">
                <a16:creationId xmlns:a16="http://schemas.microsoft.com/office/drawing/2014/main" id="{ACA789C4-9107-5C6C-85DF-D8C61D931B21}"/>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7" name="Content"/>
          <p:cNvSpPr>
            <a:spLocks noGrp="1"/>
          </p:cNvSpPr>
          <p:nvPr>
            <p:ph sz="quarter" idx="13" hasCustomPrompt="1"/>
          </p:nvPr>
        </p:nvSpPr>
        <p:spPr>
          <a:xfrm>
            <a:off x="302400" y="1268414"/>
            <a:ext cx="10368000" cy="5113337"/>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CBCFE1DB-537B-4EC9-BCF9-BCEA3A25E4B1}"/>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noProof="0">
              <a:latin typeface="+mn-lt"/>
              <a:ea typeface="+mn-ea"/>
              <a:cs typeface="+mn-cs"/>
            </a:endParaRPr>
          </a:p>
        </p:txBody>
      </p:sp>
      <p:sp>
        <p:nvSpPr>
          <p:cNvPr id="4" name="Date Placeholder 3" hidden="1">
            <a:extLst>
              <a:ext uri="{FF2B5EF4-FFF2-40B4-BE49-F238E27FC236}">
                <a16:creationId xmlns:a16="http://schemas.microsoft.com/office/drawing/2014/main" id="{FCDDE762-194D-484F-A113-0B26FFA1AAD0}"/>
              </a:ext>
            </a:extLst>
          </p:cNvPr>
          <p:cNvSpPr>
            <a:spLocks noGrp="1"/>
          </p:cNvSpPr>
          <p:nvPr>
            <p:ph type="dt" sz="half" idx="14"/>
            <p:custDataLst>
              <p:tags r:id="rId10"/>
            </p:custDataLst>
          </p:nvPr>
        </p:nvSpPr>
        <p:spPr/>
        <p:txBody>
          <a:bodyPr/>
          <a:lstStyle/>
          <a:p>
            <a:r>
              <a:rPr lang="en-US"/>
              <a:t> </a:t>
            </a:r>
            <a:endParaRPr lang="en-US" b="1"/>
          </a:p>
        </p:txBody>
      </p:sp>
      <p:sp>
        <p:nvSpPr>
          <p:cNvPr id="10" name="Footer Placeholder 9" hidden="1">
            <a:extLst>
              <a:ext uri="{FF2B5EF4-FFF2-40B4-BE49-F238E27FC236}">
                <a16:creationId xmlns:a16="http://schemas.microsoft.com/office/drawing/2014/main" id="{8DA75BBB-2186-49FE-8449-CC976F258918}"/>
              </a:ext>
            </a:extLst>
          </p:cNvPr>
          <p:cNvSpPr>
            <a:spLocks noGrp="1"/>
          </p:cNvSpPr>
          <p:nvPr>
            <p:ph type="ftr" sz="quarter" idx="15"/>
            <p:custDataLst>
              <p:tags r:id="rId11"/>
            </p:custDataLst>
          </p:nvPr>
        </p:nvSpPr>
        <p:spPr/>
        <p:txBody>
          <a:bodyPr/>
          <a:lstStyle/>
          <a:p>
            <a:r>
              <a:rPr lang="en-US"/>
              <a:t> </a:t>
            </a:r>
          </a:p>
        </p:txBody>
      </p:sp>
      <p:sp>
        <p:nvSpPr>
          <p:cNvPr id="11" name="Slide Number Placeholder 10" hidden="1">
            <a:extLst>
              <a:ext uri="{FF2B5EF4-FFF2-40B4-BE49-F238E27FC236}">
                <a16:creationId xmlns:a16="http://schemas.microsoft.com/office/drawing/2014/main" id="{E0F1D2FB-F767-448E-9A2B-50343A17AF52}"/>
              </a:ext>
            </a:extLst>
          </p:cNvPr>
          <p:cNvSpPr>
            <a:spLocks noGrp="1"/>
          </p:cNvSpPr>
          <p:nvPr>
            <p:ph type="sldNum" sz="quarter" idx="16"/>
            <p:custDataLst>
              <p:tags r:id="rId12"/>
            </p:custDataLst>
          </p:nvPr>
        </p:nvSpPr>
        <p:spPr/>
        <p:txBody>
          <a:bodyPr/>
          <a:lstStyle/>
          <a:p>
            <a:r>
              <a:rPr lang="en-US"/>
              <a:t> </a:t>
            </a:r>
          </a:p>
        </p:txBody>
      </p:sp>
      <p:sp>
        <p:nvSpPr>
          <p:cNvPr id="5" name="MIO_Placeholder_Mapping" hidden="1">
            <a:extLst>
              <a:ext uri="{FF2B5EF4-FFF2-40B4-BE49-F238E27FC236}">
                <a16:creationId xmlns:a16="http://schemas.microsoft.com/office/drawing/2014/main" id="{EE215D14-5C84-4532-B1C3-1E74A3C0CDDD}"/>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1951644105"/>
      </p:ext>
    </p:extLst>
  </p:cSld>
  <p:clrMapOvr>
    <a:masterClrMapping/>
  </p:clrMapOvr>
  <p:hf hdr="0"/>
  <p:extLst>
    <p:ext uri="{DCECCB84-F9BA-43D5-87BE-67443E8EF086}">
      <p15:sldGuideLst xmlns:p15="http://schemas.microsoft.com/office/powerpoint/2012/main">
        <p15:guide id="1" pos="190">
          <p15:clr>
            <a:srgbClr val="FBAE40"/>
          </p15:clr>
        </p15:guide>
        <p15:guide id="2" pos="6722">
          <p15:clr>
            <a:srgbClr val="FBAE40"/>
          </p15:clr>
        </p15:guide>
        <p15:guide id="3" orient="horz" pos="799">
          <p15:clr>
            <a:srgbClr val="FBAE40"/>
          </p15:clr>
        </p15:guide>
        <p15:guide id="4" orient="horz" pos="402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2 contents">
    <p:spTree>
      <p:nvGrpSpPr>
        <p:cNvPr id="1" name=""/>
        <p:cNvGrpSpPr/>
        <p:nvPr/>
      </p:nvGrpSpPr>
      <p:grpSpPr>
        <a:xfrm>
          <a:off x="0" y="0"/>
          <a:ext cx="0" cy="0"/>
          <a:chOff x="0" y="0"/>
          <a:chExt cx="0" cy="0"/>
        </a:xfrm>
      </p:grpSpPr>
      <p:sp>
        <p:nvSpPr>
          <p:cNvPr id="24" name="empower_additionalText_placeholder" hidden="1">
            <a:extLst>
              <a:ext uri="{FF2B5EF4-FFF2-40B4-BE49-F238E27FC236}">
                <a16:creationId xmlns:a16="http://schemas.microsoft.com/office/drawing/2014/main" id="{33D7C1F3-94F1-6EFA-A85F-891484246818}"/>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26" name="empower_document_placeholder" hidden="1">
            <a:extLst>
              <a:ext uri="{FF2B5EF4-FFF2-40B4-BE49-F238E27FC236}">
                <a16:creationId xmlns:a16="http://schemas.microsoft.com/office/drawing/2014/main" id="{F1EC3E29-B73A-5A7A-568B-D10202B60A23}"/>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27" name="empower_proprietary_placeholder" hidden="1">
            <a:extLst>
              <a:ext uri="{FF2B5EF4-FFF2-40B4-BE49-F238E27FC236}">
                <a16:creationId xmlns:a16="http://schemas.microsoft.com/office/drawing/2014/main" id="{8E03947D-B1D0-448F-BE23-9F040F5082D0}"/>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28" name="empower_draft_placeholder" hidden="1">
            <a:extLst>
              <a:ext uri="{FF2B5EF4-FFF2-40B4-BE49-F238E27FC236}">
                <a16:creationId xmlns:a16="http://schemas.microsoft.com/office/drawing/2014/main" id="{B6A1A932-0779-E754-17DD-825170C30654}"/>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29" name="empower_footer_placeholder">
            <a:extLst>
              <a:ext uri="{FF2B5EF4-FFF2-40B4-BE49-F238E27FC236}">
                <a16:creationId xmlns:a16="http://schemas.microsoft.com/office/drawing/2014/main" id="{FD0708DC-76A9-98B0-4D01-3CC12D751DFA}"/>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30" name="empower_classification_attention_placeholder" hidden="1">
            <a:extLst>
              <a:ext uri="{FF2B5EF4-FFF2-40B4-BE49-F238E27FC236}">
                <a16:creationId xmlns:a16="http://schemas.microsoft.com/office/drawing/2014/main" id="{F7B48093-9524-4664-B0FD-969C1A0716D3}"/>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31" name="empower_classification_placeholder" hidden="1">
            <a:extLst>
              <a:ext uri="{FF2B5EF4-FFF2-40B4-BE49-F238E27FC236}">
                <a16:creationId xmlns:a16="http://schemas.microsoft.com/office/drawing/2014/main" id="{0EFA95B4-F352-0494-7384-AEC4E0F2B3FA}"/>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32" name="empower_date_placeholder">
            <a:extLst>
              <a:ext uri="{FF2B5EF4-FFF2-40B4-BE49-F238E27FC236}">
                <a16:creationId xmlns:a16="http://schemas.microsoft.com/office/drawing/2014/main" id="{57433103-1CB6-3B0F-0113-0F992AAA3BD7}"/>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7" name="Content Left"/>
          <p:cNvSpPr>
            <a:spLocks noGrp="1"/>
          </p:cNvSpPr>
          <p:nvPr>
            <p:ph sz="quarter" idx="13" hasCustomPrompt="1"/>
          </p:nvPr>
        </p:nvSpPr>
        <p:spPr>
          <a:xfrm>
            <a:off x="302400" y="1268414"/>
            <a:ext cx="5112000" cy="5113337"/>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Content Right"/>
          <p:cNvSpPr>
            <a:spLocks noGrp="1"/>
          </p:cNvSpPr>
          <p:nvPr>
            <p:ph sz="quarter" idx="14" hasCustomPrompt="1"/>
          </p:nvPr>
        </p:nvSpPr>
        <p:spPr>
          <a:xfrm>
            <a:off x="5557837" y="1268414"/>
            <a:ext cx="5113337" cy="5113337"/>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F808B4FE-8056-43CB-A187-2C8DD05A0D35}"/>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noProof="0">
              <a:latin typeface="+mn-lt"/>
              <a:ea typeface="+mn-ea"/>
              <a:cs typeface="+mn-cs"/>
            </a:endParaRPr>
          </a:p>
        </p:txBody>
      </p:sp>
      <p:sp>
        <p:nvSpPr>
          <p:cNvPr id="4" name="Date Placeholder 3" hidden="1">
            <a:extLst>
              <a:ext uri="{FF2B5EF4-FFF2-40B4-BE49-F238E27FC236}">
                <a16:creationId xmlns:a16="http://schemas.microsoft.com/office/drawing/2014/main" id="{845F380F-28B6-45AD-AEEA-200D873D5E9A}"/>
              </a:ext>
            </a:extLst>
          </p:cNvPr>
          <p:cNvSpPr>
            <a:spLocks noGrp="1"/>
          </p:cNvSpPr>
          <p:nvPr>
            <p:ph type="dt" sz="half" idx="15"/>
            <p:custDataLst>
              <p:tags r:id="rId10"/>
            </p:custDataLst>
          </p:nvPr>
        </p:nvSpPr>
        <p:spPr/>
        <p:txBody>
          <a:bodyPr/>
          <a:lstStyle/>
          <a:p>
            <a:r>
              <a:rPr lang="en-US"/>
              <a:t> </a:t>
            </a:r>
            <a:endParaRPr lang="en-US" b="1"/>
          </a:p>
        </p:txBody>
      </p:sp>
      <p:sp>
        <p:nvSpPr>
          <p:cNvPr id="11" name="Footer Placeholder 10" hidden="1">
            <a:extLst>
              <a:ext uri="{FF2B5EF4-FFF2-40B4-BE49-F238E27FC236}">
                <a16:creationId xmlns:a16="http://schemas.microsoft.com/office/drawing/2014/main" id="{05B32F5C-3125-4631-98D5-FFB7072B2F38}"/>
              </a:ext>
            </a:extLst>
          </p:cNvPr>
          <p:cNvSpPr>
            <a:spLocks noGrp="1"/>
          </p:cNvSpPr>
          <p:nvPr>
            <p:ph type="ftr" sz="quarter" idx="16"/>
            <p:custDataLst>
              <p:tags r:id="rId11"/>
            </p:custDataLst>
          </p:nvPr>
        </p:nvSpPr>
        <p:spPr/>
        <p:txBody>
          <a:bodyPr/>
          <a:lstStyle/>
          <a:p>
            <a:r>
              <a:rPr lang="en-US"/>
              <a:t> </a:t>
            </a:r>
          </a:p>
        </p:txBody>
      </p:sp>
      <p:sp>
        <p:nvSpPr>
          <p:cNvPr id="12" name="Slide Number Placeholder 11" hidden="1">
            <a:extLst>
              <a:ext uri="{FF2B5EF4-FFF2-40B4-BE49-F238E27FC236}">
                <a16:creationId xmlns:a16="http://schemas.microsoft.com/office/drawing/2014/main" id="{9ED60882-CB23-4B73-A5CE-5F074D21CEBB}"/>
              </a:ext>
            </a:extLst>
          </p:cNvPr>
          <p:cNvSpPr>
            <a:spLocks noGrp="1"/>
          </p:cNvSpPr>
          <p:nvPr>
            <p:ph type="sldNum" sz="quarter" idx="17"/>
            <p:custDataLst>
              <p:tags r:id="rId12"/>
            </p:custDataLst>
          </p:nvPr>
        </p:nvSpPr>
        <p:spPr/>
        <p:txBody>
          <a:bodyPr/>
          <a:lstStyle/>
          <a:p>
            <a:r>
              <a:rPr lang="en-US"/>
              <a:t> </a:t>
            </a:r>
          </a:p>
        </p:txBody>
      </p:sp>
      <p:sp>
        <p:nvSpPr>
          <p:cNvPr id="5" name="MIO_Placeholder_Mapping" hidden="1">
            <a:extLst>
              <a:ext uri="{FF2B5EF4-FFF2-40B4-BE49-F238E27FC236}">
                <a16:creationId xmlns:a16="http://schemas.microsoft.com/office/drawing/2014/main" id="{F8968E9B-BC5A-4C64-9D62-EAD4E1B4B48A}"/>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2176909960"/>
      </p:ext>
    </p:extLst>
  </p:cSld>
  <p:clrMapOvr>
    <a:masterClrMapping/>
  </p:clrMapOvr>
  <p:hf hdr="0"/>
  <p:extLst>
    <p:ext uri="{DCECCB84-F9BA-43D5-87BE-67443E8EF086}">
      <p15:sldGuideLst xmlns:p15="http://schemas.microsoft.com/office/powerpoint/2012/main">
        <p15:guide id="1" pos="6722">
          <p15:clr>
            <a:srgbClr val="FBAE40"/>
          </p15:clr>
        </p15:guide>
        <p15:guide id="2" pos="190">
          <p15:clr>
            <a:srgbClr val="FBAE40"/>
          </p15:clr>
        </p15:guide>
        <p15:guide id="3" pos="3411">
          <p15:clr>
            <a:srgbClr val="FBAE40"/>
          </p15:clr>
        </p15:guide>
        <p15:guide id="4" pos="3501">
          <p15:clr>
            <a:srgbClr val="FBAE40"/>
          </p15:clr>
        </p15:guide>
        <p15:guide id="5" orient="horz" pos="4020">
          <p15:clr>
            <a:srgbClr val="FBAE40"/>
          </p15:clr>
        </p15:guide>
        <p15:guide id="6" orient="horz" pos="799">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1">
    <p:spTree>
      <p:nvGrpSpPr>
        <p:cNvPr id="1" name=""/>
        <p:cNvGrpSpPr/>
        <p:nvPr/>
      </p:nvGrpSpPr>
      <p:grpSpPr>
        <a:xfrm>
          <a:off x="0" y="0"/>
          <a:ext cx="0" cy="0"/>
          <a:chOff x="0" y="0"/>
          <a:chExt cx="0" cy="0"/>
        </a:xfrm>
      </p:grpSpPr>
      <p:sp>
        <p:nvSpPr>
          <p:cNvPr id="2" name="Background White"/>
          <p:cNvSpPr/>
          <p:nvPr userDrawn="1"/>
        </p:nvSpPr>
        <p:spPr bwMode="auto">
          <a:xfrm>
            <a:off x="0" y="810000"/>
            <a:ext cx="10972800" cy="6048000"/>
          </a:xfrm>
          <a:prstGeom prst="rect">
            <a:avLst/>
          </a:prstGeom>
          <a:solidFill>
            <a:schemeClr val="bg1"/>
          </a:solidFill>
          <a:ln w="9525">
            <a:noFill/>
            <a:miter lim="800000"/>
            <a:headEnd/>
            <a:tailEnd/>
          </a:ln>
        </p:spPr>
        <p:txBody>
          <a:bodyPr wrap="square" lIns="86400" tIns="86400" rIns="86400" bIns="86400" rtlCol="0" anchor="ctr"/>
          <a:lstStyle/>
          <a:p>
            <a:pPr algn="ctr" eaLnBrk="0" hangingPunct="0"/>
            <a:endParaRPr lang="en-US" sz="1920" baseline="0" noProof="0">
              <a:latin typeface="+mn-lt"/>
              <a:ea typeface="+mn-ea"/>
              <a:cs typeface="+mn-cs"/>
            </a:endParaRPr>
          </a:p>
        </p:txBody>
      </p:sp>
      <p:sp>
        <p:nvSpPr>
          <p:cNvPr id="8" name="Crystal Shape">
            <a:extLst>
              <a:ext uri="{FF2B5EF4-FFF2-40B4-BE49-F238E27FC236}">
                <a16:creationId xmlns:a16="http://schemas.microsoft.com/office/drawing/2014/main" id="{9BCF1974-2852-ABA3-37A9-9ABBA02781DA}"/>
              </a:ext>
            </a:extLst>
          </p:cNvPr>
          <p:cNvSpPr/>
          <p:nvPr userDrawn="1"/>
        </p:nvSpPr>
        <p:spPr>
          <a:xfrm rot="5400000">
            <a:off x="783176" y="-790433"/>
            <a:ext cx="6877803" cy="8444155"/>
          </a:xfrm>
          <a:custGeom>
            <a:avLst/>
            <a:gdLst>
              <a:gd name="connsiteX0" fmla="*/ 0 w 6877803"/>
              <a:gd name="connsiteY0" fmla="*/ 8444155 h 8444155"/>
              <a:gd name="connsiteX1" fmla="*/ 7258 w 6877803"/>
              <a:gd name="connsiteY1" fmla="*/ 727876 h 8444155"/>
              <a:gd name="connsiteX2" fmla="*/ 1733554 w 6877803"/>
              <a:gd name="connsiteY2" fmla="*/ 0 h 8444155"/>
              <a:gd name="connsiteX3" fmla="*/ 6877801 w 6877803"/>
              <a:gd name="connsiteY3" fmla="*/ 1136852 h 8444155"/>
              <a:gd name="connsiteX4" fmla="*/ 6877803 w 6877803"/>
              <a:gd name="connsiteY4" fmla="*/ 8444155 h 8444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7803" h="8444155">
                <a:moveTo>
                  <a:pt x="0" y="8444155"/>
                </a:moveTo>
                <a:lnTo>
                  <a:pt x="7258" y="727876"/>
                </a:lnTo>
                <a:lnTo>
                  <a:pt x="1733554" y="0"/>
                </a:lnTo>
                <a:lnTo>
                  <a:pt x="6877801" y="1136852"/>
                </a:lnTo>
                <a:lnTo>
                  <a:pt x="6877803" y="8444155"/>
                </a:lnTo>
                <a:close/>
              </a:path>
            </a:pathLst>
          </a:custGeom>
          <a:solidFill>
            <a:srgbClr val="0A8276"/>
          </a:solidFill>
          <a:ln w="11542" cap="flat">
            <a:noFill/>
            <a:prstDash val="solid"/>
            <a:miter/>
          </a:ln>
        </p:spPr>
        <p:txBody>
          <a:bodyPr wrap="square" rtlCol="0" anchor="ctr">
            <a:noAutofit/>
          </a:bodyPr>
          <a:lstStyle/>
          <a:p>
            <a:endParaRPr lang="de-DE"/>
          </a:p>
        </p:txBody>
      </p:sp>
      <p:sp>
        <p:nvSpPr>
          <p:cNvPr id="5" name="Title">
            <a:extLst>
              <a:ext uri="{FF2B5EF4-FFF2-40B4-BE49-F238E27FC236}">
                <a16:creationId xmlns:a16="http://schemas.microsoft.com/office/drawing/2014/main" id="{B7E0739B-0864-48AE-BFCD-0A268069FB2F}"/>
              </a:ext>
            </a:extLst>
          </p:cNvPr>
          <p:cNvSpPr>
            <a:spLocks noGrp="1"/>
          </p:cNvSpPr>
          <p:nvPr>
            <p:ph type="title" hasCustomPrompt="1"/>
          </p:nvPr>
        </p:nvSpPr>
        <p:spPr>
          <a:xfrm>
            <a:off x="301151" y="2134800"/>
            <a:ext cx="7309485" cy="684077"/>
          </a:xfrm>
        </p:spPr>
        <p:txBody>
          <a:bodyPr lIns="0" tIns="0" rIns="0" bIns="0"/>
          <a:lstStyle>
            <a:lvl1pPr>
              <a:defRPr sz="3200" baseline="0">
                <a:solidFill>
                  <a:schemeClr val="bg1"/>
                </a:solidFill>
              </a:defRPr>
            </a:lvl1pPr>
          </a:lstStyle>
          <a:p>
            <a:r>
              <a:rPr lang="en-US" noProof="0"/>
              <a:t>Click to enter Section</a:t>
            </a:r>
          </a:p>
        </p:txBody>
      </p:sp>
      <p:sp>
        <p:nvSpPr>
          <p:cNvPr id="3" name="LOGO PROTECTION" hidden="1">
            <a:extLst>
              <a:ext uri="{FF2B5EF4-FFF2-40B4-BE49-F238E27FC236}">
                <a16:creationId xmlns:a16="http://schemas.microsoft.com/office/drawing/2014/main" id="{A8334D31-9B32-4202-BFBE-5921979788B2}"/>
              </a:ext>
            </a:extLst>
          </p:cNvPr>
          <p:cNvSpPr/>
          <p:nvPr userDrawn="1">
            <p:custDataLst>
              <p:tags r:id="rId1"/>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22" name="MIO_AGENDA_IGNORE_NAVIGATION" hidden="1">
            <a:extLst>
              <a:ext uri="{FF2B5EF4-FFF2-40B4-BE49-F238E27FC236}">
                <a16:creationId xmlns:a16="http://schemas.microsoft.com/office/drawing/2014/main" id="{EF0FCE44-F98C-4EF8-99E2-8FE3FC1675AE}"/>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21" name="MIO_AGENDA_IGNORE_CHAPTER_REFERENCE" hidden="1">
            <a:extLst>
              <a:ext uri="{FF2B5EF4-FFF2-40B4-BE49-F238E27FC236}">
                <a16:creationId xmlns:a16="http://schemas.microsoft.com/office/drawing/2014/main" id="{AF4AAEE9-AEFF-4196-A009-F39FD50D7629}"/>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4" name="Date Placeholder 3" hidden="1">
            <a:extLst>
              <a:ext uri="{FF2B5EF4-FFF2-40B4-BE49-F238E27FC236}">
                <a16:creationId xmlns:a16="http://schemas.microsoft.com/office/drawing/2014/main" id="{C5F041A3-BA00-4110-8881-BAE38119E9EA}"/>
              </a:ext>
            </a:extLst>
          </p:cNvPr>
          <p:cNvSpPr>
            <a:spLocks noGrp="1"/>
          </p:cNvSpPr>
          <p:nvPr>
            <p:ph type="dt" sz="half" idx="10"/>
            <p:custDataLst>
              <p:tags r:id="rId2"/>
            </p:custDataLst>
          </p:nvPr>
        </p:nvSpPr>
        <p:spPr/>
        <p:txBody>
          <a:bodyPr/>
          <a:lstStyle/>
          <a:p>
            <a:r>
              <a:rPr lang="en-US"/>
              <a:t> </a:t>
            </a:r>
            <a:endParaRPr lang="en-US" b="1"/>
          </a:p>
        </p:txBody>
      </p:sp>
      <p:sp>
        <p:nvSpPr>
          <p:cNvPr id="15" name="Footer Placeholder 14" hidden="1">
            <a:extLst>
              <a:ext uri="{FF2B5EF4-FFF2-40B4-BE49-F238E27FC236}">
                <a16:creationId xmlns:a16="http://schemas.microsoft.com/office/drawing/2014/main" id="{63ADB5C9-8A2E-4A96-A853-7F6847BC96FB}"/>
              </a:ext>
            </a:extLst>
          </p:cNvPr>
          <p:cNvSpPr>
            <a:spLocks noGrp="1"/>
          </p:cNvSpPr>
          <p:nvPr>
            <p:ph type="ftr" sz="quarter" idx="11"/>
            <p:custDataLst>
              <p:tags r:id="rId3"/>
            </p:custDataLst>
          </p:nvPr>
        </p:nvSpPr>
        <p:spPr/>
        <p:txBody>
          <a:bodyPr/>
          <a:lstStyle/>
          <a:p>
            <a:r>
              <a:rPr lang="en-US"/>
              <a:t> </a:t>
            </a:r>
          </a:p>
        </p:txBody>
      </p:sp>
      <p:sp>
        <p:nvSpPr>
          <p:cNvPr id="17" name="Slide Number Placeholder 16" hidden="1">
            <a:extLst>
              <a:ext uri="{FF2B5EF4-FFF2-40B4-BE49-F238E27FC236}">
                <a16:creationId xmlns:a16="http://schemas.microsoft.com/office/drawing/2014/main" id="{CC7AEF16-B553-4A0E-B9E7-852AD21CDFA3}"/>
              </a:ext>
            </a:extLst>
          </p:cNvPr>
          <p:cNvSpPr>
            <a:spLocks noGrp="1"/>
          </p:cNvSpPr>
          <p:nvPr>
            <p:ph type="sldNum" sz="quarter" idx="12"/>
            <p:custDataLst>
              <p:tags r:id="rId4"/>
            </p:custDataLst>
          </p:nvPr>
        </p:nvSpPr>
        <p:spPr/>
        <p:txBody>
          <a:bodyPr/>
          <a:lstStyle/>
          <a:p>
            <a:r>
              <a:rPr lang="en-US"/>
              <a:t> </a:t>
            </a:r>
          </a:p>
        </p:txBody>
      </p:sp>
      <p:sp>
        <p:nvSpPr>
          <p:cNvPr id="6" name="MIO_Placeholder_Mapping" hidden="1">
            <a:extLst>
              <a:ext uri="{FF2B5EF4-FFF2-40B4-BE49-F238E27FC236}">
                <a16:creationId xmlns:a16="http://schemas.microsoft.com/office/drawing/2014/main" id="{E61B651F-8AE0-43F6-8FEA-471F745B7787}"/>
              </a:ext>
            </a:extLst>
          </p:cNvPr>
          <p:cNvSpPr/>
          <p:nvPr userDrawn="1">
            <p:custDataLst>
              <p:tags r:id="rId5"/>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2408987345"/>
      </p:ext>
    </p:extLst>
  </p:cSld>
  <p:clrMapOvr>
    <a:masterClrMapping/>
  </p:clrMapOvr>
  <p:hf sldNum="0" hdr="0" ftr="0" dt="0"/>
  <p:extLst>
    <p:ext uri="{DCECCB84-F9BA-43D5-87BE-67443E8EF086}">
      <p15:sldGuideLst xmlns:p15="http://schemas.microsoft.com/office/powerpoint/2012/main">
        <p15:guide id="1" pos="4794">
          <p15:clr>
            <a:srgbClr val="FBAE40"/>
          </p15:clr>
        </p15:guide>
        <p15:guide id="2" pos="190">
          <p15:clr>
            <a:srgbClr val="FBAE40"/>
          </p15:clr>
        </p15:guide>
        <p15:guide id="3" orient="horz" pos="1774">
          <p15:clr>
            <a:srgbClr val="FBAE40"/>
          </p15:clr>
        </p15:guide>
        <p15:guide id="4" orient="horz" pos="13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Section 2">
    <p:spTree>
      <p:nvGrpSpPr>
        <p:cNvPr id="1" name=""/>
        <p:cNvGrpSpPr/>
        <p:nvPr/>
      </p:nvGrpSpPr>
      <p:grpSpPr>
        <a:xfrm>
          <a:off x="0" y="0"/>
          <a:ext cx="0" cy="0"/>
          <a:chOff x="0" y="0"/>
          <a:chExt cx="0" cy="0"/>
        </a:xfrm>
      </p:grpSpPr>
      <p:sp>
        <p:nvSpPr>
          <p:cNvPr id="2" name="Background White"/>
          <p:cNvSpPr/>
          <p:nvPr userDrawn="1"/>
        </p:nvSpPr>
        <p:spPr bwMode="auto">
          <a:xfrm>
            <a:off x="0" y="810000"/>
            <a:ext cx="10972800" cy="6048000"/>
          </a:xfrm>
          <a:prstGeom prst="rect">
            <a:avLst/>
          </a:prstGeom>
          <a:solidFill>
            <a:schemeClr val="bg1"/>
          </a:solidFill>
          <a:ln w="9525">
            <a:noFill/>
            <a:miter lim="800000"/>
            <a:headEnd/>
            <a:tailEnd/>
          </a:ln>
        </p:spPr>
        <p:txBody>
          <a:bodyPr wrap="square" lIns="86400" tIns="86400" rIns="86400" bIns="86400" rtlCol="0" anchor="ctr"/>
          <a:lstStyle/>
          <a:p>
            <a:pPr algn="ctr" eaLnBrk="0" hangingPunct="0"/>
            <a:endParaRPr lang="en-US" sz="1920" baseline="0" noProof="0">
              <a:latin typeface="+mn-lt"/>
              <a:ea typeface="+mn-ea"/>
              <a:cs typeface="+mn-cs"/>
            </a:endParaRPr>
          </a:p>
        </p:txBody>
      </p:sp>
      <p:sp>
        <p:nvSpPr>
          <p:cNvPr id="12" name="Crystal Shape">
            <a:extLst>
              <a:ext uri="{FF2B5EF4-FFF2-40B4-BE49-F238E27FC236}">
                <a16:creationId xmlns:a16="http://schemas.microsoft.com/office/drawing/2014/main" id="{87156DF5-8539-CF3A-D24D-B58EF7416F5C}"/>
              </a:ext>
            </a:extLst>
          </p:cNvPr>
          <p:cNvSpPr/>
          <p:nvPr userDrawn="1"/>
        </p:nvSpPr>
        <p:spPr>
          <a:xfrm rot="16200000">
            <a:off x="5791969" y="1670708"/>
            <a:ext cx="6857999" cy="3516584"/>
          </a:xfrm>
          <a:custGeom>
            <a:avLst/>
            <a:gdLst>
              <a:gd name="connsiteX0" fmla="*/ 6857999 w 6857999"/>
              <a:gd name="connsiteY0" fmla="*/ 1129077 h 3516584"/>
              <a:gd name="connsiteX1" fmla="*/ 6857999 w 6857999"/>
              <a:gd name="connsiteY1" fmla="*/ 3516584 h 3516584"/>
              <a:gd name="connsiteX2" fmla="*/ 0 w 6857999"/>
              <a:gd name="connsiteY2" fmla="*/ 3516584 h 3516584"/>
              <a:gd name="connsiteX3" fmla="*/ 0 w 6857999"/>
              <a:gd name="connsiteY3" fmla="*/ 729579 h 3516584"/>
              <a:gd name="connsiteX4" fmla="*/ 1748945 w 6857999"/>
              <a:gd name="connsiteY4" fmla="*/ 0 h 3516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999" h="3516584">
                <a:moveTo>
                  <a:pt x="6857999" y="1129077"/>
                </a:moveTo>
                <a:lnTo>
                  <a:pt x="6857999" y="3516584"/>
                </a:lnTo>
                <a:lnTo>
                  <a:pt x="0" y="3516584"/>
                </a:lnTo>
                <a:lnTo>
                  <a:pt x="0" y="729579"/>
                </a:lnTo>
                <a:lnTo>
                  <a:pt x="1748945" y="0"/>
                </a:lnTo>
                <a:close/>
              </a:path>
            </a:pathLst>
          </a:custGeom>
          <a:solidFill>
            <a:srgbClr val="0A8276"/>
          </a:solidFill>
          <a:ln w="11542" cap="flat">
            <a:noFill/>
            <a:prstDash val="solid"/>
            <a:miter/>
          </a:ln>
        </p:spPr>
        <p:txBody>
          <a:bodyPr wrap="square" rtlCol="0" anchor="ctr">
            <a:noAutofit/>
          </a:bodyPr>
          <a:lstStyle/>
          <a:p>
            <a:endParaRPr lang="de-DE" dirty="0"/>
          </a:p>
        </p:txBody>
      </p:sp>
      <p:sp>
        <p:nvSpPr>
          <p:cNvPr id="5" name="Title">
            <a:extLst>
              <a:ext uri="{FF2B5EF4-FFF2-40B4-BE49-F238E27FC236}">
                <a16:creationId xmlns:a16="http://schemas.microsoft.com/office/drawing/2014/main" id="{B7E0739B-0864-48AE-BFCD-0A268069FB2F}"/>
              </a:ext>
            </a:extLst>
          </p:cNvPr>
          <p:cNvSpPr>
            <a:spLocks noGrp="1"/>
          </p:cNvSpPr>
          <p:nvPr>
            <p:ph type="title" hasCustomPrompt="1"/>
          </p:nvPr>
        </p:nvSpPr>
        <p:spPr>
          <a:xfrm>
            <a:off x="301151" y="2134800"/>
            <a:ext cx="7309485" cy="684077"/>
          </a:xfrm>
        </p:spPr>
        <p:txBody>
          <a:bodyPr lIns="0" tIns="0" rIns="0" bIns="0"/>
          <a:lstStyle>
            <a:lvl1pPr>
              <a:defRPr sz="3200" baseline="0">
                <a:solidFill>
                  <a:schemeClr val="tx2"/>
                </a:solidFill>
              </a:defRPr>
            </a:lvl1pPr>
          </a:lstStyle>
          <a:p>
            <a:r>
              <a:rPr lang="en-US" noProof="0"/>
              <a:t>Click to enter Section</a:t>
            </a:r>
          </a:p>
        </p:txBody>
      </p:sp>
      <p:sp>
        <p:nvSpPr>
          <p:cNvPr id="22" name="MIO_AGENDA_IGNORE_NAVIGATION" hidden="1">
            <a:extLst>
              <a:ext uri="{FF2B5EF4-FFF2-40B4-BE49-F238E27FC236}">
                <a16:creationId xmlns:a16="http://schemas.microsoft.com/office/drawing/2014/main" id="{EF0FCE44-F98C-4EF8-99E2-8FE3FC1675AE}"/>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21" name="MIO_AGENDA_IGNORE_CHAPTER_REFERENCE" hidden="1">
            <a:extLst>
              <a:ext uri="{FF2B5EF4-FFF2-40B4-BE49-F238E27FC236}">
                <a16:creationId xmlns:a16="http://schemas.microsoft.com/office/drawing/2014/main" id="{AF4AAEE9-AEFF-4196-A009-F39FD50D7629}"/>
              </a:ext>
            </a:extLst>
          </p:cNvPr>
          <p:cNvSpPr/>
          <p:nvPr userDrawn="1"/>
        </p:nvSpPr>
        <p:spPr bwMode="auto">
          <a:xfrm>
            <a:off x="10756776" y="116632"/>
            <a:ext cx="216024" cy="216024"/>
          </a:xfrm>
          <a:prstGeom prst="noSmoking">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baseline="0" noProof="0">
              <a:latin typeface="+mn-lt"/>
              <a:ea typeface="+mn-ea"/>
              <a:cs typeface="+mn-cs"/>
            </a:endParaRPr>
          </a:p>
        </p:txBody>
      </p:sp>
      <p:sp>
        <p:nvSpPr>
          <p:cNvPr id="4" name="Date Placeholder 3" hidden="1">
            <a:extLst>
              <a:ext uri="{FF2B5EF4-FFF2-40B4-BE49-F238E27FC236}">
                <a16:creationId xmlns:a16="http://schemas.microsoft.com/office/drawing/2014/main" id="{C5F041A3-BA00-4110-8881-BAE38119E9EA}"/>
              </a:ext>
            </a:extLst>
          </p:cNvPr>
          <p:cNvSpPr>
            <a:spLocks noGrp="1"/>
          </p:cNvSpPr>
          <p:nvPr>
            <p:ph type="dt" sz="half" idx="10"/>
            <p:custDataLst>
              <p:tags r:id="rId1"/>
            </p:custDataLst>
          </p:nvPr>
        </p:nvSpPr>
        <p:spPr/>
        <p:txBody>
          <a:bodyPr/>
          <a:lstStyle/>
          <a:p>
            <a:r>
              <a:rPr lang="en-US"/>
              <a:t> </a:t>
            </a:r>
            <a:endParaRPr lang="en-US" b="1"/>
          </a:p>
        </p:txBody>
      </p:sp>
      <p:sp>
        <p:nvSpPr>
          <p:cNvPr id="15" name="Footer Placeholder 14" hidden="1">
            <a:extLst>
              <a:ext uri="{FF2B5EF4-FFF2-40B4-BE49-F238E27FC236}">
                <a16:creationId xmlns:a16="http://schemas.microsoft.com/office/drawing/2014/main" id="{63ADB5C9-8A2E-4A96-A853-7F6847BC96FB}"/>
              </a:ext>
            </a:extLst>
          </p:cNvPr>
          <p:cNvSpPr>
            <a:spLocks noGrp="1"/>
          </p:cNvSpPr>
          <p:nvPr>
            <p:ph type="ftr" sz="quarter" idx="11"/>
            <p:custDataLst>
              <p:tags r:id="rId2"/>
            </p:custDataLst>
          </p:nvPr>
        </p:nvSpPr>
        <p:spPr/>
        <p:txBody>
          <a:bodyPr/>
          <a:lstStyle/>
          <a:p>
            <a:r>
              <a:rPr lang="en-US"/>
              <a:t> </a:t>
            </a:r>
          </a:p>
        </p:txBody>
      </p:sp>
      <p:sp>
        <p:nvSpPr>
          <p:cNvPr id="17" name="Slide Number Placeholder 16" hidden="1">
            <a:extLst>
              <a:ext uri="{FF2B5EF4-FFF2-40B4-BE49-F238E27FC236}">
                <a16:creationId xmlns:a16="http://schemas.microsoft.com/office/drawing/2014/main" id="{CC7AEF16-B553-4A0E-B9E7-852AD21CDFA3}"/>
              </a:ext>
            </a:extLst>
          </p:cNvPr>
          <p:cNvSpPr>
            <a:spLocks noGrp="1"/>
          </p:cNvSpPr>
          <p:nvPr>
            <p:ph type="sldNum" sz="quarter" idx="12"/>
            <p:custDataLst>
              <p:tags r:id="rId3"/>
            </p:custDataLst>
          </p:nvPr>
        </p:nvSpPr>
        <p:spPr/>
        <p:txBody>
          <a:bodyPr/>
          <a:lstStyle/>
          <a:p>
            <a:r>
              <a:rPr lang="en-US"/>
              <a:t> </a:t>
            </a:r>
          </a:p>
        </p:txBody>
      </p:sp>
      <p:pic>
        <p:nvPicPr>
          <p:cNvPr id="6" name="LOGO">
            <a:extLst>
              <a:ext uri="{FF2B5EF4-FFF2-40B4-BE49-F238E27FC236}">
                <a16:creationId xmlns:a16="http://schemas.microsoft.com/office/drawing/2014/main" id="{BF3D1184-C388-4CA5-9AD5-14369335CA1F}"/>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9551062" y="207020"/>
            <a:ext cx="1120252" cy="489924"/>
          </a:xfrm>
          <a:prstGeom prst="rect">
            <a:avLst/>
          </a:prstGeom>
        </p:spPr>
      </p:pic>
    </p:spTree>
    <p:extLst>
      <p:ext uri="{BB962C8B-B14F-4D97-AF65-F5344CB8AC3E}">
        <p14:creationId xmlns:p14="http://schemas.microsoft.com/office/powerpoint/2010/main" val="4072077262"/>
      </p:ext>
    </p:extLst>
  </p:cSld>
  <p:clrMapOvr>
    <a:masterClrMapping/>
  </p:clrMapOvr>
  <p:hf sldNum="0" hdr="0" ftr="0" dt="0"/>
  <p:extLst mod="1">
    <p:ext uri="{DCECCB84-F9BA-43D5-87BE-67443E8EF086}">
      <p15:sldGuideLst xmlns:p15="http://schemas.microsoft.com/office/powerpoint/2012/main">
        <p15:guide id="1" pos="4794">
          <p15:clr>
            <a:srgbClr val="FBAE40"/>
          </p15:clr>
        </p15:guide>
        <p15:guide id="2" pos="190">
          <p15:clr>
            <a:srgbClr val="FBAE40"/>
          </p15:clr>
        </p15:guide>
        <p15:guide id="3" orient="horz" pos="1774">
          <p15:clr>
            <a:srgbClr val="FBAE40"/>
          </p15:clr>
        </p15:guide>
        <p15:guide id="4" orient="horz" pos="13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fourObj" preserve="1">
  <p:cSld name="4 contents">
    <p:spTree>
      <p:nvGrpSpPr>
        <p:cNvPr id="1" name=""/>
        <p:cNvGrpSpPr/>
        <p:nvPr/>
      </p:nvGrpSpPr>
      <p:grpSpPr>
        <a:xfrm>
          <a:off x="0" y="0"/>
          <a:ext cx="0" cy="0"/>
          <a:chOff x="0" y="0"/>
          <a:chExt cx="0" cy="0"/>
        </a:xfrm>
      </p:grpSpPr>
      <p:sp>
        <p:nvSpPr>
          <p:cNvPr id="6" name="empower_additionalText_placeholder" hidden="1">
            <a:extLst>
              <a:ext uri="{FF2B5EF4-FFF2-40B4-BE49-F238E27FC236}">
                <a16:creationId xmlns:a16="http://schemas.microsoft.com/office/drawing/2014/main" id="{27BB50A5-669C-8B82-8A4A-2724EE9CBFF4}"/>
              </a:ext>
            </a:extLst>
          </p:cNvPr>
          <p:cNvSpPr txBox="1"/>
          <p:nvPr userDrawn="1">
            <p:custDataLst>
              <p:tags r:id="rId1"/>
            </p:custDataLst>
          </p:nvPr>
        </p:nvSpPr>
        <p:spPr bwMode="auto">
          <a:xfrm rot="16200000">
            <a:off x="9969747" y="2010028"/>
            <a:ext cx="1727202" cy="251319"/>
          </a:xfrm>
          <a:prstGeom prst="rect">
            <a:avLst/>
          </a:prstGeom>
          <a:noFill/>
          <a:ln w="9525">
            <a:noFill/>
            <a:miter lim="800000"/>
            <a:headEnd/>
            <a:tailEnd/>
          </a:ln>
          <a:effectLst/>
        </p:spPr>
        <p:txBody>
          <a:bodyPr wrap="square" lIns="72000" tIns="72000" rIns="72000" bIns="72000" rtlCol="0" anchor="ctr" anchorCtr="0">
            <a:noAutofit/>
          </a:bodyPr>
          <a:lstStyle/>
          <a:p>
            <a:pPr marL="0" marR="0" indent="0" algn="r" defTabSz="914400" rtl="0" eaLnBrk="0" fontAlgn="auto" latinLnBrk="0" hangingPunct="0">
              <a:spcBef>
                <a:spcPts val="0"/>
              </a:spcBef>
              <a:spcAft>
                <a:spcPts val="300"/>
              </a:spcAft>
              <a:buClr>
                <a:schemeClr val="accent1"/>
              </a:buClr>
              <a:buSzTx/>
              <a:buFont typeface="Arial" panose="020B0604020202020204" pitchFamily="34" charset="0"/>
              <a:buNone/>
              <a:tabLst/>
            </a:pPr>
            <a:endParaRPr lang="en-US" sz="700" b="1" kern="0" baseline="0" noProof="0">
              <a:solidFill>
                <a:schemeClr val="tx1"/>
              </a:solidFill>
              <a:latin typeface="+mn-lt"/>
              <a:ea typeface="+mn-ea"/>
              <a:cs typeface="+mn-cs"/>
            </a:endParaRPr>
          </a:p>
        </p:txBody>
      </p:sp>
      <p:sp>
        <p:nvSpPr>
          <p:cNvPr id="8" name="empower_document_placeholder" hidden="1">
            <a:extLst>
              <a:ext uri="{FF2B5EF4-FFF2-40B4-BE49-F238E27FC236}">
                <a16:creationId xmlns:a16="http://schemas.microsoft.com/office/drawing/2014/main" id="{B96EDEE9-4055-CE95-7AAA-27AA4F927DC8}"/>
              </a:ext>
            </a:extLst>
          </p:cNvPr>
          <p:cNvSpPr txBox="1"/>
          <p:nvPr userDrawn="1">
            <p:custDataLst>
              <p:tags r:id="rId2"/>
            </p:custDataLst>
          </p:nvPr>
        </p:nvSpPr>
        <p:spPr bwMode="auto">
          <a:xfrm rot="16200000">
            <a:off x="9537101" y="4960337"/>
            <a:ext cx="2592000" cy="250825"/>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700" kern="0" baseline="0" noProof="0">
                <a:solidFill>
                  <a:schemeClr val="tx1"/>
                </a:solidFill>
                <a:latin typeface="+mn-lt"/>
                <a:ea typeface="+mn-ea"/>
                <a:cs typeface="+mn-cs"/>
              </a:rPr>
              <a:t>[Owner:   Doc ID:   Vers.: ]</a:t>
            </a:r>
          </a:p>
        </p:txBody>
      </p:sp>
      <p:sp>
        <p:nvSpPr>
          <p:cNvPr id="10" name="empower_proprietary_placeholder" hidden="1">
            <a:extLst>
              <a:ext uri="{FF2B5EF4-FFF2-40B4-BE49-F238E27FC236}">
                <a16:creationId xmlns:a16="http://schemas.microsoft.com/office/drawing/2014/main" id="{B6028795-BA17-0EF1-DE3F-26C0AEF77CF0}"/>
              </a:ext>
            </a:extLst>
          </p:cNvPr>
          <p:cNvSpPr txBox="1"/>
          <p:nvPr userDrawn="1">
            <p:custDataLst>
              <p:tags r:id="rId3"/>
            </p:custDataLst>
          </p:nvPr>
        </p:nvSpPr>
        <p:spPr bwMode="auto">
          <a:xfrm>
            <a:off x="8546650" y="6562800"/>
            <a:ext cx="97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Infineon Proprietary</a:t>
            </a:r>
          </a:p>
        </p:txBody>
      </p:sp>
      <p:sp>
        <p:nvSpPr>
          <p:cNvPr id="15" name="empower_draft_placeholder" hidden="1">
            <a:extLst>
              <a:ext uri="{FF2B5EF4-FFF2-40B4-BE49-F238E27FC236}">
                <a16:creationId xmlns:a16="http://schemas.microsoft.com/office/drawing/2014/main" id="{78BE0F0E-24B6-6BFA-79AA-7DF83C21AC04}"/>
              </a:ext>
            </a:extLst>
          </p:cNvPr>
          <p:cNvSpPr txBox="1"/>
          <p:nvPr userDrawn="1">
            <p:custDataLst>
              <p:tags r:id="rId4"/>
            </p:custDataLst>
          </p:nvPr>
        </p:nvSpPr>
        <p:spPr bwMode="auto">
          <a:xfrm>
            <a:off x="7863360" y="6562800"/>
            <a:ext cx="360362"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 DRAFT -</a:t>
            </a:r>
            <a:endParaRPr lang="en-US" sz="800" b="1" kern="0" baseline="0" noProof="0" dirty="0">
              <a:solidFill>
                <a:schemeClr val="tx2"/>
              </a:solidFill>
              <a:latin typeface="+mn-lt"/>
              <a:ea typeface="+mn-ea"/>
              <a:cs typeface="+mn-cs"/>
            </a:endParaRPr>
          </a:p>
        </p:txBody>
      </p:sp>
      <p:sp>
        <p:nvSpPr>
          <p:cNvPr id="16" name="empower_footer_placeholder">
            <a:extLst>
              <a:ext uri="{FF2B5EF4-FFF2-40B4-BE49-F238E27FC236}">
                <a16:creationId xmlns:a16="http://schemas.microsoft.com/office/drawing/2014/main" id="{5307742A-ECDA-B268-D1EB-D6236675EF4D}"/>
              </a:ext>
            </a:extLst>
          </p:cNvPr>
          <p:cNvSpPr txBox="1"/>
          <p:nvPr userDrawn="1">
            <p:custDataLst>
              <p:tags r:id="rId5"/>
            </p:custDataLst>
          </p:nvPr>
        </p:nvSpPr>
        <p:spPr bwMode="auto">
          <a:xfrm>
            <a:off x="3938229" y="6562800"/>
            <a:ext cx="3096343" cy="288000"/>
          </a:xfrm>
          <a:prstGeom prst="rect">
            <a:avLst/>
          </a:prstGeom>
          <a:noFill/>
          <a:ln w="9525">
            <a:noFill/>
            <a:miter lim="800000"/>
            <a:headEnd/>
            <a:tailEnd/>
          </a:ln>
          <a:effectLst/>
        </p:spPr>
        <p:txBody>
          <a:bodyPr wrap="none" lIns="0" tIns="0" rIns="0" bIns="0" rtlCol="0" anchor="ctr" anchorCtr="0">
            <a:noAutofit/>
          </a:bodyPr>
          <a:lstStyle/>
          <a:p>
            <a:pPr marL="0" marR="0" indent="0" algn="ctr"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Copyright © Infineon Technologies AG 2023. All rights reserved.</a:t>
            </a:r>
          </a:p>
        </p:txBody>
      </p:sp>
      <p:sp>
        <p:nvSpPr>
          <p:cNvPr id="18" name="empower_classification_attention_placeholder" hidden="1">
            <a:extLst>
              <a:ext uri="{FF2B5EF4-FFF2-40B4-BE49-F238E27FC236}">
                <a16:creationId xmlns:a16="http://schemas.microsoft.com/office/drawing/2014/main" id="{B0328A04-3E10-0D87-0C6C-5D671E56CD1E}"/>
              </a:ext>
            </a:extLst>
          </p:cNvPr>
          <p:cNvSpPr txBox="1"/>
          <p:nvPr userDrawn="1">
            <p:custDataLst>
              <p:tags r:id="rId6"/>
            </p:custDataLst>
          </p:nvPr>
        </p:nvSpPr>
        <p:spPr bwMode="auto">
          <a:xfrm>
            <a:off x="1201738" y="6562800"/>
            <a:ext cx="971855"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2"/>
                </a:solidFill>
                <a:latin typeface="+mn-lt"/>
                <a:ea typeface="+mn-ea"/>
                <a:cs typeface="+mn-cs"/>
              </a:rPr>
              <a:t>No Marking</a:t>
            </a:r>
          </a:p>
        </p:txBody>
      </p:sp>
      <p:sp>
        <p:nvSpPr>
          <p:cNvPr id="22" name="empower_classification_placeholder" hidden="1">
            <a:extLst>
              <a:ext uri="{FF2B5EF4-FFF2-40B4-BE49-F238E27FC236}">
                <a16:creationId xmlns:a16="http://schemas.microsoft.com/office/drawing/2014/main" id="{008921F0-C1C4-4638-F55A-C575FFD64268}"/>
              </a:ext>
            </a:extLst>
          </p:cNvPr>
          <p:cNvSpPr txBox="1"/>
          <p:nvPr userDrawn="1">
            <p:custDataLst>
              <p:tags r:id="rId7"/>
            </p:custDataLst>
          </p:nvPr>
        </p:nvSpPr>
        <p:spPr bwMode="auto">
          <a:xfrm>
            <a:off x="1201738" y="6562800"/>
            <a:ext cx="973251" cy="288000"/>
          </a:xfrm>
          <a:prstGeom prst="rect">
            <a:avLst/>
          </a:prstGeom>
          <a:noFill/>
          <a:ln w="9525">
            <a:noFill/>
            <a:miter lim="800000"/>
            <a:headEnd/>
            <a:tailEnd/>
          </a:ln>
          <a:effectLst/>
        </p:spPr>
        <p:txBody>
          <a:bodyPr wrap="none" lIns="0" tIns="0" rIns="0" bIns="0" rtlCol="0" anchor="ctr" anchorCtr="0">
            <a:noAutofit/>
          </a:bodyPr>
          <a:lstStyle/>
          <a:p>
            <a:pPr marL="0" marR="0" indent="0" algn="l"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b="1" kern="0" baseline="0" noProof="0">
                <a:solidFill>
                  <a:schemeClr val="tx1"/>
                </a:solidFill>
                <a:latin typeface="+mn-lt"/>
                <a:ea typeface="+mn-ea"/>
                <a:cs typeface="+mn-cs"/>
              </a:rPr>
              <a:t>restricted</a:t>
            </a:r>
          </a:p>
        </p:txBody>
      </p:sp>
      <p:sp>
        <p:nvSpPr>
          <p:cNvPr id="24" name="empower_date_placeholder">
            <a:extLst>
              <a:ext uri="{FF2B5EF4-FFF2-40B4-BE49-F238E27FC236}">
                <a16:creationId xmlns:a16="http://schemas.microsoft.com/office/drawing/2014/main" id="{C2E9C761-139E-BFCC-07A0-EA0EFDC8F1CF}"/>
              </a:ext>
            </a:extLst>
          </p:cNvPr>
          <p:cNvSpPr txBox="1"/>
          <p:nvPr userDrawn="1">
            <p:custDataLst>
              <p:tags r:id="rId8"/>
            </p:custDataLst>
          </p:nvPr>
        </p:nvSpPr>
        <p:spPr bwMode="auto">
          <a:xfrm>
            <a:off x="302400" y="6562800"/>
            <a:ext cx="612000" cy="288000"/>
          </a:xfrm>
          <a:prstGeom prst="rect">
            <a:avLst/>
          </a:prstGeom>
          <a:noFill/>
          <a:ln w="9525">
            <a:noFill/>
            <a:miter lim="800000"/>
            <a:headEnd/>
            <a:tailEnd/>
          </a:ln>
          <a:effectLst/>
        </p:spPr>
        <p:txBody>
          <a:bodyPr wrap="none" lIns="0" tIns="0" rIns="0" bIns="0" rtlCol="0" anchor="ctr" anchorCtr="0">
            <a:noAutofit/>
          </a:bodyPr>
          <a:lstStyle/>
          <a:p>
            <a:pPr marL="0" marR="0" indent="0" defTabSz="914400" rtl="0" eaLnBrk="0" fontAlgn="auto" latinLnBrk="0" hangingPunct="0">
              <a:spcBef>
                <a:spcPts val="0"/>
              </a:spcBef>
              <a:spcAft>
                <a:spcPts val="300"/>
              </a:spcAft>
              <a:buClr>
                <a:schemeClr val="accent1"/>
              </a:buClr>
              <a:buSzTx/>
              <a:buFont typeface="Arial" panose="020B0604020202020204" pitchFamily="34" charset="0"/>
              <a:buNone/>
              <a:tabLst/>
            </a:pPr>
            <a:r>
              <a:rPr lang="en-US" sz="800" kern="0" baseline="0" noProof="0">
                <a:solidFill>
                  <a:schemeClr val="tx1"/>
                </a:solidFill>
                <a:latin typeface="+mn-lt"/>
                <a:ea typeface="+mn-ea"/>
                <a:cs typeface="+mn-cs"/>
              </a:rPr>
              <a:t>18 Mrz 2023</a:t>
            </a:r>
            <a:endParaRPr lang="en-US" sz="800" kern="0" baseline="0" noProof="0" dirty="0">
              <a:solidFill>
                <a:schemeClr val="tx1"/>
              </a:solidFill>
              <a:latin typeface="+mn-lt"/>
              <a:ea typeface="+mn-ea"/>
              <a:cs typeface="+mn-cs"/>
            </a:endParaRPr>
          </a:p>
        </p:txBody>
      </p:sp>
      <p:sp>
        <p:nvSpPr>
          <p:cNvPr id="7" name="Content Top Left"/>
          <p:cNvSpPr>
            <a:spLocks noGrp="1"/>
          </p:cNvSpPr>
          <p:nvPr>
            <p:ph sz="quarter" idx="13" hasCustomPrompt="1"/>
          </p:nvPr>
        </p:nvSpPr>
        <p:spPr>
          <a:xfrm>
            <a:off x="302400" y="1268412"/>
            <a:ext cx="5112000" cy="2305051"/>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Content Top Right"/>
          <p:cNvSpPr>
            <a:spLocks noGrp="1"/>
          </p:cNvSpPr>
          <p:nvPr>
            <p:ph sz="quarter" idx="14" hasCustomPrompt="1"/>
          </p:nvPr>
        </p:nvSpPr>
        <p:spPr>
          <a:xfrm>
            <a:off x="5558400" y="1268412"/>
            <a:ext cx="5112000" cy="2304000"/>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Bottom Left"/>
          <p:cNvSpPr>
            <a:spLocks noGrp="1"/>
          </p:cNvSpPr>
          <p:nvPr>
            <p:ph sz="quarter" idx="15" hasCustomPrompt="1"/>
          </p:nvPr>
        </p:nvSpPr>
        <p:spPr>
          <a:xfrm>
            <a:off x="302400" y="3860801"/>
            <a:ext cx="5112000" cy="2520950"/>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Bottom Right"/>
          <p:cNvSpPr>
            <a:spLocks noGrp="1"/>
          </p:cNvSpPr>
          <p:nvPr>
            <p:ph sz="quarter" idx="16" hasCustomPrompt="1"/>
          </p:nvPr>
        </p:nvSpPr>
        <p:spPr>
          <a:xfrm>
            <a:off x="5558400" y="3860801"/>
            <a:ext cx="5112000" cy="2520950"/>
          </a:xfrm>
          <a:prstGeom prst="rect">
            <a:avLst/>
          </a:prstGeom>
        </p:spPr>
        <p:txBody>
          <a:bodyPr/>
          <a:lstStyle>
            <a:lvl1pPr>
              <a:defRPr>
                <a:latin typeface="+mn-lt"/>
                <a:ea typeface="+mn-ea"/>
                <a:cs typeface="+mn-cs"/>
              </a:defRPr>
            </a:lvl1pPr>
            <a:lvl2pPr>
              <a:defRPr>
                <a:latin typeface="+mn-lt"/>
                <a:ea typeface="+mn-ea"/>
                <a:cs typeface="+mn-cs"/>
              </a:defRPr>
            </a:lvl2pPr>
            <a:lvl3pPr>
              <a:defRPr>
                <a:latin typeface="+mn-lt"/>
                <a:ea typeface="+mn-ea"/>
                <a:cs typeface="+mn-cs"/>
              </a:defRPr>
            </a:lvl3pPr>
            <a:lvl4pPr>
              <a:defRPr>
                <a:latin typeface="+mn-lt"/>
                <a:ea typeface="+mn-ea"/>
                <a:cs typeface="+mn-cs"/>
              </a:defRPr>
            </a:lvl4pPr>
            <a:lvl5pPr>
              <a:defRPr>
                <a:latin typeface="+mn-lt"/>
                <a:ea typeface="+mn-ea"/>
                <a:cs typeface="+mn-cs"/>
              </a:defRPr>
            </a:lvl5pPr>
          </a:lstStyle>
          <a:p>
            <a:pPr lvl="0"/>
            <a:r>
              <a:rPr lang="en-US" noProof="0"/>
              <a:t>Click to edit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p:cNvSpPr>
            <a:spLocks noGrp="1"/>
          </p:cNvSpPr>
          <p:nvPr>
            <p:ph type="title" hasCustomPrompt="1"/>
          </p:nvPr>
        </p:nvSpPr>
        <p:spPr>
          <a:xfrm>
            <a:off x="301824" y="188720"/>
            <a:ext cx="8640000" cy="720000"/>
          </a:xfrm>
          <a:prstGeom prst="rect">
            <a:avLst/>
          </a:prstGeom>
        </p:spPr>
        <p:txBody>
          <a:bodyPr/>
          <a:lstStyle>
            <a:lvl1pPr>
              <a:defRPr baseline="0"/>
            </a:lvl1pPr>
          </a:lstStyle>
          <a:p>
            <a:r>
              <a:rPr lang="en-US" noProof="0"/>
              <a:t>Click to edit title</a:t>
            </a:r>
          </a:p>
        </p:txBody>
      </p:sp>
      <p:sp>
        <p:nvSpPr>
          <p:cNvPr id="3" name="LOGO PROTECTION" hidden="1">
            <a:extLst>
              <a:ext uri="{FF2B5EF4-FFF2-40B4-BE49-F238E27FC236}">
                <a16:creationId xmlns:a16="http://schemas.microsoft.com/office/drawing/2014/main" id="{1962C4F3-E681-4A17-9CB0-DA55252D8009}"/>
              </a:ext>
            </a:extLst>
          </p:cNvPr>
          <p:cNvSpPr/>
          <p:nvPr userDrawn="1">
            <p:custDataLst>
              <p:tags r:id="rId9"/>
            </p:custDataLst>
          </p:nvPr>
        </p:nvSpPr>
        <p:spPr bwMode="auto">
          <a:xfrm>
            <a:off x="9122804" y="1"/>
            <a:ext cx="1849996" cy="836712"/>
          </a:xfrm>
          <a:prstGeom prst="rect">
            <a:avLst/>
          </a:prstGeom>
          <a:solidFill>
            <a:schemeClr val="accent3">
              <a:alpha val="50000"/>
            </a:schemeClr>
          </a:solidFill>
          <a:ln w="9525">
            <a:noFill/>
            <a:miter lim="800000"/>
            <a:headEnd/>
            <a:tailEnd/>
          </a:ln>
        </p:spPr>
        <p:txBody>
          <a:bodyPr wrap="square" lIns="72000" tIns="72000" rIns="72000" bIns="72000" rtlCol="0" anchor="ctr"/>
          <a:lstStyle/>
          <a:p>
            <a:pPr algn="ctr" eaLnBrk="0" hangingPunct="0"/>
            <a:endParaRPr lang="en-US" sz="1600" noProof="0">
              <a:latin typeface="+mn-lt"/>
              <a:ea typeface="+mn-ea"/>
              <a:cs typeface="+mn-cs"/>
            </a:endParaRPr>
          </a:p>
        </p:txBody>
      </p:sp>
      <p:sp>
        <p:nvSpPr>
          <p:cNvPr id="4" name="Date Placeholder 3" hidden="1">
            <a:extLst>
              <a:ext uri="{FF2B5EF4-FFF2-40B4-BE49-F238E27FC236}">
                <a16:creationId xmlns:a16="http://schemas.microsoft.com/office/drawing/2014/main" id="{006AB35A-0EFA-4331-9D35-1DB4EA53977E}"/>
              </a:ext>
            </a:extLst>
          </p:cNvPr>
          <p:cNvSpPr>
            <a:spLocks noGrp="1"/>
          </p:cNvSpPr>
          <p:nvPr>
            <p:ph type="dt" sz="half" idx="17"/>
            <p:custDataLst>
              <p:tags r:id="rId10"/>
            </p:custDataLst>
          </p:nvPr>
        </p:nvSpPr>
        <p:spPr/>
        <p:txBody>
          <a:bodyPr/>
          <a:lstStyle/>
          <a:p>
            <a:r>
              <a:rPr lang="en-US"/>
              <a:t> </a:t>
            </a:r>
            <a:endParaRPr lang="en-US" b="1"/>
          </a:p>
        </p:txBody>
      </p:sp>
      <p:sp>
        <p:nvSpPr>
          <p:cNvPr id="12" name="Footer Placeholder 11" hidden="1">
            <a:extLst>
              <a:ext uri="{FF2B5EF4-FFF2-40B4-BE49-F238E27FC236}">
                <a16:creationId xmlns:a16="http://schemas.microsoft.com/office/drawing/2014/main" id="{7FF06527-8E36-4111-ADD1-F7AFEC84981F}"/>
              </a:ext>
            </a:extLst>
          </p:cNvPr>
          <p:cNvSpPr>
            <a:spLocks noGrp="1"/>
          </p:cNvSpPr>
          <p:nvPr>
            <p:ph type="ftr" sz="quarter" idx="18"/>
            <p:custDataLst>
              <p:tags r:id="rId11"/>
            </p:custDataLst>
          </p:nvPr>
        </p:nvSpPr>
        <p:spPr/>
        <p:txBody>
          <a:bodyPr/>
          <a:lstStyle/>
          <a:p>
            <a:r>
              <a:rPr lang="en-US"/>
              <a:t> </a:t>
            </a:r>
          </a:p>
        </p:txBody>
      </p:sp>
      <p:sp>
        <p:nvSpPr>
          <p:cNvPr id="14" name="Slide Number Placeholder 13" hidden="1">
            <a:extLst>
              <a:ext uri="{FF2B5EF4-FFF2-40B4-BE49-F238E27FC236}">
                <a16:creationId xmlns:a16="http://schemas.microsoft.com/office/drawing/2014/main" id="{38A1031F-3135-4ABA-8E01-421035E5A933}"/>
              </a:ext>
            </a:extLst>
          </p:cNvPr>
          <p:cNvSpPr>
            <a:spLocks noGrp="1"/>
          </p:cNvSpPr>
          <p:nvPr>
            <p:ph type="sldNum" sz="quarter" idx="19"/>
            <p:custDataLst>
              <p:tags r:id="rId12"/>
            </p:custDataLst>
          </p:nvPr>
        </p:nvSpPr>
        <p:spPr/>
        <p:txBody>
          <a:bodyPr/>
          <a:lstStyle/>
          <a:p>
            <a:r>
              <a:rPr lang="en-US"/>
              <a:t> </a:t>
            </a:r>
          </a:p>
        </p:txBody>
      </p:sp>
      <p:sp>
        <p:nvSpPr>
          <p:cNvPr id="5" name="MIO_Placeholder_Mapping" hidden="1">
            <a:extLst>
              <a:ext uri="{FF2B5EF4-FFF2-40B4-BE49-F238E27FC236}">
                <a16:creationId xmlns:a16="http://schemas.microsoft.com/office/drawing/2014/main" id="{0F515058-FC7D-4A04-8B35-F8542A66BC20}"/>
              </a:ext>
            </a:extLst>
          </p:cNvPr>
          <p:cNvSpPr/>
          <p:nvPr userDrawn="1">
            <p:custDataLst>
              <p:tags r:id="rId13"/>
            </p:custDataLst>
          </p:nvPr>
        </p:nvSpPr>
        <p:spPr bwMode="auto">
          <a:xfrm>
            <a:off x="0" y="0"/>
            <a:ext cx="0" cy="0"/>
          </a:xfrm>
          <a:prstGeom prst="rect">
            <a:avLst/>
          </a:prstGeom>
          <a:solidFill>
            <a:schemeClr val="tx2"/>
          </a:solidFill>
          <a:ln w="9525">
            <a:noFill/>
            <a:miter lim="800000"/>
            <a:headEnd/>
            <a:tailEnd/>
          </a:ln>
        </p:spPr>
        <p:txBody>
          <a:bodyPr wrap="square" lIns="72000" tIns="72000" rIns="72000" bIns="72000" rtlCol="0" anchor="ctr"/>
          <a:lstStyle/>
          <a:p>
            <a:pPr algn="ctr" defTabSz="576000" eaLnBrk="0" hangingPunct="0">
              <a:lnSpc>
                <a:spcPct val="120000"/>
              </a:lnSpc>
            </a:pPr>
            <a:endParaRPr lang="de-DE" sz="1600" dirty="0">
              <a:solidFill>
                <a:schemeClr val="bg1"/>
              </a:solidFill>
              <a:latin typeface="+mn-lt"/>
              <a:ea typeface="+mn-ea"/>
              <a:cs typeface="+mn-cs"/>
            </a:endParaRPr>
          </a:p>
        </p:txBody>
      </p:sp>
    </p:spTree>
    <p:extLst>
      <p:ext uri="{BB962C8B-B14F-4D97-AF65-F5344CB8AC3E}">
        <p14:creationId xmlns:p14="http://schemas.microsoft.com/office/powerpoint/2010/main" val="2212477051"/>
      </p:ext>
    </p:extLst>
  </p:cSld>
  <p:clrMapOvr>
    <a:masterClrMapping/>
  </p:clrMapOvr>
  <p:hf hdr="0"/>
  <p:extLst>
    <p:ext uri="{DCECCB84-F9BA-43D5-87BE-67443E8EF086}">
      <p15:sldGuideLst xmlns:p15="http://schemas.microsoft.com/office/powerpoint/2012/main">
        <p15:guide id="1" pos="6722">
          <p15:clr>
            <a:srgbClr val="FBAE40"/>
          </p15:clr>
        </p15:guide>
        <p15:guide id="2" pos="190">
          <p15:clr>
            <a:srgbClr val="FBAE40"/>
          </p15:clr>
        </p15:guide>
        <p15:guide id="3" pos="3411">
          <p15:clr>
            <a:srgbClr val="FBAE40"/>
          </p15:clr>
        </p15:guide>
        <p15:guide id="4" pos="3501">
          <p15:clr>
            <a:srgbClr val="FBAE40"/>
          </p15:clr>
        </p15:guide>
        <p15:guide id="5" orient="horz" pos="2251">
          <p15:clr>
            <a:srgbClr val="FBAE40"/>
          </p15:clr>
        </p15:guide>
        <p15:guide id="6" orient="horz" pos="799">
          <p15:clr>
            <a:srgbClr val="FBAE40"/>
          </p15:clr>
        </p15:guide>
        <p15:guide id="7" orient="horz" pos="4020">
          <p15:clr>
            <a:srgbClr val="FBAE40"/>
          </p15:clr>
        </p15:guide>
        <p15:guide id="8" orient="horz" pos="2432">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ags" Target="../tags/tag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ags" Target="../tags/tag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ags" Target="../tags/tag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ags" Target="../tags/tag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blackWhite">
      <p:bgPr>
        <a:solidFill>
          <a:schemeClr val="bg1"/>
        </a:solidFill>
        <a:effectLst/>
      </p:bgPr>
    </p:bg>
    <p:spTree>
      <p:nvGrpSpPr>
        <p:cNvPr id="1" name=""/>
        <p:cNvGrpSpPr/>
        <p:nvPr/>
      </p:nvGrpSpPr>
      <p:grpSpPr>
        <a:xfrm>
          <a:off x="0" y="0"/>
          <a:ext cx="0" cy="0"/>
          <a:chOff x="0" y="0"/>
          <a:chExt cx="0" cy="0"/>
        </a:xfrm>
      </p:grpSpPr>
      <p:sp>
        <p:nvSpPr>
          <p:cNvPr id="4" name="Footer Placeholder" hidden="1">
            <a:extLst>
              <a:ext uri="{FF2B5EF4-FFF2-40B4-BE49-F238E27FC236}">
                <a16:creationId xmlns:a16="http://schemas.microsoft.com/office/drawing/2014/main" id="{F1EFEA91-FDD2-456F-87D7-A7A375593F85}"/>
              </a:ext>
            </a:extLst>
          </p:cNvPr>
          <p:cNvSpPr>
            <a:spLocks noGrp="1"/>
          </p:cNvSpPr>
          <p:nvPr>
            <p:ph type="ftr" sz="quarter" idx="3"/>
            <p:custDataLst>
              <p:tags r:id="rId20"/>
            </p:custDataLst>
          </p:nvPr>
        </p:nvSpPr>
        <p:spPr>
          <a:xfrm>
            <a:off x="10972800" y="6858000"/>
            <a:ext cx="0" cy="0"/>
          </a:xfrm>
          <a:prstGeom prst="rect">
            <a:avLst/>
          </a:prstGeom>
        </p:spPr>
        <p:txBody>
          <a:bodyPr vert="horz" wrap="none" lIns="0" tIns="0" rIns="0" bIns="0" rtlCol="0" anchor="b">
            <a:noAutofit/>
          </a:bodyPr>
          <a:lstStyle>
            <a:lvl1pPr algn="ctr" fontAlgn="t">
              <a:buClr>
                <a:schemeClr val="accent2"/>
              </a:buClr>
              <a:defRPr sz="100" b="0">
                <a:noFill/>
                <a:latin typeface="+mn-lt"/>
                <a:ea typeface="+mn-ea"/>
              </a:defRPr>
            </a:lvl1pPr>
          </a:lstStyle>
          <a:p>
            <a:r>
              <a:rPr lang="en-US"/>
              <a:t> </a:t>
            </a:r>
          </a:p>
        </p:txBody>
      </p:sp>
      <p:sp>
        <p:nvSpPr>
          <p:cNvPr id="2" name="Slide Number Placeholder" hidden="1">
            <a:extLst>
              <a:ext uri="{FF2B5EF4-FFF2-40B4-BE49-F238E27FC236}">
                <a16:creationId xmlns:a16="http://schemas.microsoft.com/office/drawing/2014/main" id="{397256F6-B23E-44A7-8399-213995311A85}"/>
              </a:ext>
            </a:extLst>
          </p:cNvPr>
          <p:cNvSpPr>
            <a:spLocks noGrp="1"/>
          </p:cNvSpPr>
          <p:nvPr>
            <p:ph type="sldNum" sz="quarter" idx="4"/>
            <p:custDataLst>
              <p:tags r:id="rId21"/>
            </p:custDataLst>
          </p:nvPr>
        </p:nvSpPr>
        <p:spPr>
          <a:xfrm>
            <a:off x="10972800" y="6858000"/>
            <a:ext cx="0" cy="0"/>
          </a:xfrm>
          <a:prstGeom prst="rect">
            <a:avLst/>
          </a:prstGeom>
        </p:spPr>
        <p:txBody>
          <a:bodyPr vert="horz" wrap="none" lIns="0" tIns="0" rIns="0" bIns="0" rtlCol="0" anchor="b">
            <a:noAutofit/>
          </a:bodyPr>
          <a:lstStyle>
            <a:lvl1pPr algn="r" fontAlgn="t">
              <a:buClr>
                <a:srgbClr val="928285"/>
              </a:buClr>
              <a:defRPr sz="100" b="0">
                <a:noFill/>
                <a:latin typeface="+mn-lt"/>
                <a:ea typeface="+mn-ea"/>
                <a:cs typeface="+mn-cs"/>
              </a:defRPr>
            </a:lvl1pPr>
          </a:lstStyle>
          <a:p>
            <a:r>
              <a:rPr lang="en-US"/>
              <a:t> </a:t>
            </a:r>
          </a:p>
        </p:txBody>
      </p:sp>
      <p:sp>
        <p:nvSpPr>
          <p:cNvPr id="30" name="Title"/>
          <p:cNvSpPr>
            <a:spLocks noGrp="1"/>
          </p:cNvSpPr>
          <p:nvPr>
            <p:ph type="title"/>
          </p:nvPr>
        </p:nvSpPr>
        <p:spPr>
          <a:xfrm>
            <a:off x="302400" y="188720"/>
            <a:ext cx="8640000" cy="720000"/>
          </a:xfrm>
          <a:prstGeom prst="rect">
            <a:avLst/>
          </a:prstGeom>
        </p:spPr>
        <p:txBody>
          <a:bodyPr vert="horz" lIns="0" tIns="0" rIns="0" bIns="10800" rtlCol="0" anchor="b" anchorCtr="0">
            <a:noAutofit/>
          </a:bodyPr>
          <a:lstStyle/>
          <a:p>
            <a:r>
              <a:rPr lang="en-US" noProof="0" dirty="0"/>
              <a:t>Click to edit title</a:t>
            </a:r>
          </a:p>
        </p:txBody>
      </p:sp>
      <p:sp>
        <p:nvSpPr>
          <p:cNvPr id="31" name="Content"/>
          <p:cNvSpPr>
            <a:spLocks noGrp="1"/>
          </p:cNvSpPr>
          <p:nvPr>
            <p:ph type="body" idx="1"/>
          </p:nvPr>
        </p:nvSpPr>
        <p:spPr>
          <a:xfrm>
            <a:off x="302400" y="1268414"/>
            <a:ext cx="10368916" cy="5113337"/>
          </a:xfrm>
          <a:prstGeom prst="rect">
            <a:avLst/>
          </a:prstGeom>
        </p:spPr>
        <p:txBody>
          <a:bodyPr vert="horz" lIns="0" tIns="0" rIns="0" bIns="0" rtlCol="0">
            <a:noAutofit/>
          </a:bodyPr>
          <a:lstStyle/>
          <a:p>
            <a:pPr lvl="0"/>
            <a:r>
              <a:rPr lang="en-US" noProof="0" dirty="0"/>
              <a:t>Click to edit text</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a:p>
            <a:pPr lvl="5"/>
            <a:r>
              <a:rPr lang="en-US" noProof="0" dirty="0"/>
              <a:t>Sixth level</a:t>
            </a:r>
          </a:p>
          <a:p>
            <a:pPr lvl="6"/>
            <a:r>
              <a:rPr lang="en-US" noProof="0" dirty="0"/>
              <a:t>Seventh level</a:t>
            </a:r>
          </a:p>
          <a:p>
            <a:pPr lvl="7"/>
            <a:r>
              <a:rPr lang="en-US" noProof="0" dirty="0"/>
              <a:t>Eighth level</a:t>
            </a:r>
          </a:p>
          <a:p>
            <a:pPr lvl="8"/>
            <a:r>
              <a:rPr lang="en-US" noProof="0" dirty="0"/>
              <a:t>Ninth level</a:t>
            </a:r>
          </a:p>
        </p:txBody>
      </p:sp>
      <p:sp>
        <p:nvSpPr>
          <p:cNvPr id="3" name="Date Placeholder" hidden="1">
            <a:extLst>
              <a:ext uri="{FF2B5EF4-FFF2-40B4-BE49-F238E27FC236}">
                <a16:creationId xmlns:a16="http://schemas.microsoft.com/office/drawing/2014/main" id="{37FB5A22-C6F5-4FC5-9C97-FACE59312190}"/>
              </a:ext>
            </a:extLst>
          </p:cNvPr>
          <p:cNvSpPr>
            <a:spLocks noGrp="1"/>
          </p:cNvSpPr>
          <p:nvPr>
            <p:ph type="dt" sz="half" idx="2"/>
            <p:custDataLst>
              <p:tags r:id="rId22"/>
            </p:custDataLst>
          </p:nvPr>
        </p:nvSpPr>
        <p:spPr>
          <a:xfrm>
            <a:off x="10972800" y="6858000"/>
            <a:ext cx="0" cy="0"/>
          </a:xfrm>
          <a:prstGeom prst="rect">
            <a:avLst/>
          </a:prstGeom>
        </p:spPr>
        <p:txBody>
          <a:bodyPr vert="horz" wrap="none" lIns="0" tIns="0" rIns="0" bIns="0" rtlCol="0" anchor="b">
            <a:noAutofit/>
          </a:bodyPr>
          <a:lstStyle>
            <a:lvl1pPr algn="l" fontAlgn="t">
              <a:buClr>
                <a:schemeClr val="accent2"/>
              </a:buClr>
              <a:defRPr sz="100" b="0">
                <a:noFill/>
                <a:latin typeface="+mn-lt"/>
                <a:ea typeface="+mn-ea"/>
              </a:defRPr>
            </a:lvl1pPr>
          </a:lstStyle>
          <a:p>
            <a:r>
              <a:rPr lang="en-US"/>
              <a:t> </a:t>
            </a:r>
            <a:endParaRPr lang="en-US" b="1"/>
          </a:p>
        </p:txBody>
      </p:sp>
      <p:sp>
        <p:nvSpPr>
          <p:cNvPr id="5" name="empower - DO NOT DELETE!!!" hidden="1"/>
          <p:cNvSpPr/>
          <p:nvPr>
            <p:custDataLst>
              <p:tags r:id="rId23"/>
            </p:custDataLst>
          </p:nvPr>
        </p:nvSpPr>
        <p:spPr bwMode="auto">
          <a:xfrm>
            <a:off x="0" y="0"/>
            <a:ext cx="0" cy="0"/>
          </a:xfrm>
          <a:prstGeom prst="ellipse">
            <a:avLst/>
          </a:prstGeom>
          <a:solidFill>
            <a:schemeClr val="accent4"/>
          </a:solidFill>
          <a:ln w="9525">
            <a:noFill/>
            <a:miter lim="800000"/>
            <a:headEnd/>
            <a:tailEnd/>
          </a:ln>
        </p:spPr>
        <p:txBody>
          <a:bodyPr wrap="square" lIns="72000" tIns="72000" rIns="72000" bIns="72000" rtlCol="0" anchor="ctr"/>
          <a:lstStyle/>
          <a:p>
            <a:pPr algn="ctr" eaLnBrk="0" hangingPunct="0"/>
            <a:endParaRPr lang="en-US" sz="1600" dirty="0">
              <a:latin typeface="+mn-lt"/>
              <a:ea typeface="+mn-ea"/>
              <a:cs typeface="+mn-cs"/>
            </a:endParaRPr>
          </a:p>
        </p:txBody>
      </p:sp>
      <p:sp>
        <p:nvSpPr>
          <p:cNvPr id="6" name="Fixed Page Placeholder">
            <a:extLst>
              <a:ext uri="{FF2B5EF4-FFF2-40B4-BE49-F238E27FC236}">
                <a16:creationId xmlns:a16="http://schemas.microsoft.com/office/drawing/2014/main" id="{E753510F-FED6-4A67-ADA6-83E9CB841C6E}"/>
              </a:ext>
            </a:extLst>
          </p:cNvPr>
          <p:cNvSpPr txBox="1"/>
          <p:nvPr/>
        </p:nvSpPr>
        <p:spPr bwMode="auto">
          <a:xfrm>
            <a:off x="10325673" y="6562800"/>
            <a:ext cx="345643" cy="288000"/>
          </a:xfrm>
          <a:prstGeom prst="rect">
            <a:avLst/>
          </a:prstGeom>
          <a:noFill/>
          <a:ln w="9525">
            <a:noFill/>
            <a:miter lim="800000"/>
            <a:headEnd/>
            <a:tailEnd/>
          </a:ln>
          <a:effectLst/>
        </p:spPr>
        <p:txBody>
          <a:bodyPr wrap="square" lIns="0" tIns="0" rIns="0" bIns="0" rtlCol="0" anchor="ctr" anchorCtr="0">
            <a:noAutofit/>
          </a:bodyPr>
          <a:lstStyle/>
          <a:p>
            <a:pPr marL="0" marR="0" indent="0" algn="r" defTabSz="914400" eaLnBrk="0" fontAlgn="auto" latinLnBrk="0" hangingPunct="0">
              <a:spcBef>
                <a:spcPts val="0"/>
              </a:spcBef>
              <a:spcAft>
                <a:spcPts val="300"/>
              </a:spcAft>
              <a:buClr>
                <a:schemeClr val="accent1"/>
              </a:buClr>
              <a:buSzTx/>
              <a:buFontTx/>
              <a:buNone/>
              <a:tabLst/>
            </a:pPr>
            <a:fld id="{1132C91C-5369-4079-9FDD-6CF14137FA1B}" type="slidenum">
              <a:rPr lang="de-DE" sz="800" kern="0">
                <a:solidFill>
                  <a:schemeClr val="tx1"/>
                </a:solidFill>
                <a:latin typeface="+mn-lt"/>
                <a:ea typeface="+mn-ea"/>
                <a:cs typeface="+mn-cs"/>
              </a:rPr>
              <a:pPr marL="0" marR="0" indent="0" algn="r" defTabSz="914400" eaLnBrk="0" fontAlgn="auto" latinLnBrk="0" hangingPunct="0">
                <a:spcBef>
                  <a:spcPts val="0"/>
                </a:spcBef>
                <a:spcAft>
                  <a:spcPts val="300"/>
                </a:spcAft>
                <a:buClr>
                  <a:schemeClr val="accent1"/>
                </a:buClr>
                <a:buSzTx/>
                <a:buFontTx/>
                <a:buNone/>
                <a:tabLst/>
              </a:pPr>
              <a:t>‹#›</a:t>
            </a:fld>
            <a:endParaRPr lang="de-DE" sz="800" kern="0" dirty="0">
              <a:solidFill>
                <a:schemeClr val="tx1"/>
              </a:solidFill>
              <a:latin typeface="+mn-lt"/>
              <a:ea typeface="+mn-ea"/>
              <a:cs typeface="+mn-cs"/>
            </a:endParaRPr>
          </a:p>
        </p:txBody>
      </p:sp>
      <p:pic>
        <p:nvPicPr>
          <p:cNvPr id="8" name="LOGO">
            <a:extLst>
              <a:ext uri="{FF2B5EF4-FFF2-40B4-BE49-F238E27FC236}">
                <a16:creationId xmlns:a16="http://schemas.microsoft.com/office/drawing/2014/main" id="{17C5F62A-4FA5-4714-9A9C-C1556B205C4A}"/>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9551062" y="207020"/>
            <a:ext cx="1120254" cy="489924"/>
          </a:xfrm>
          <a:prstGeom prst="rect">
            <a:avLst/>
          </a:prstGeom>
        </p:spPr>
      </p:pic>
    </p:spTree>
    <p:extLst>
      <p:ext uri="{BB962C8B-B14F-4D97-AF65-F5344CB8AC3E}">
        <p14:creationId xmlns:p14="http://schemas.microsoft.com/office/powerpoint/2010/main" val="1195245966"/>
      </p:ext>
    </p:extLst>
  </p:cSld>
  <p:clrMap bg1="lt1" tx1="dk1" bg2="lt2" tx2="dk2" accent1="accent1" accent2="accent2" accent3="accent3" accent4="accent4" accent5="accent5" accent6="accent6" hlink="hlink" folHlink="folHlink"/>
  <p:sldLayoutIdLst>
    <p:sldLayoutId id="2147484060" r:id="rId1"/>
    <p:sldLayoutId id="2147484061" r:id="rId2"/>
    <p:sldLayoutId id="2147484062" r:id="rId3"/>
    <p:sldLayoutId id="2147484063" r:id="rId4"/>
    <p:sldLayoutId id="2147484064" r:id="rId5"/>
    <p:sldLayoutId id="2147484065" r:id="rId6"/>
    <p:sldLayoutId id="2147484066" r:id="rId7"/>
    <p:sldLayoutId id="2147484067" r:id="rId8"/>
    <p:sldLayoutId id="2147484068" r:id="rId9"/>
    <p:sldLayoutId id="2147484069" r:id="rId10"/>
    <p:sldLayoutId id="2147484070" r:id="rId11"/>
    <p:sldLayoutId id="2147484071" r:id="rId12"/>
    <p:sldLayoutId id="2147484072" r:id="rId13"/>
    <p:sldLayoutId id="2147484073" r:id="rId14"/>
    <p:sldLayoutId id="2147484074" r:id="rId15"/>
    <p:sldLayoutId id="2147484075" r:id="rId16"/>
    <p:sldLayoutId id="2147484076" r:id="rId17"/>
    <p:sldLayoutId id="2147484077" r:id="rId18"/>
  </p:sldLayoutIdLst>
  <p:hf hdr="0"/>
  <p:txStyles>
    <p:titleStyle>
      <a:lvl1pPr algn="l" defTabSz="576000" rtl="0" eaLnBrk="1" fontAlgn="base" hangingPunct="1">
        <a:spcBef>
          <a:spcPct val="0"/>
        </a:spcBef>
        <a:spcAft>
          <a:spcPct val="0"/>
        </a:spcAft>
        <a:buClr>
          <a:schemeClr val="tx1"/>
        </a:buClr>
        <a:buFontTx/>
        <a:buNone/>
        <a:defRPr sz="2400" b="1" baseline="0">
          <a:solidFill>
            <a:schemeClr val="tx2"/>
          </a:solidFill>
          <a:latin typeface="+mj-lt"/>
          <a:ea typeface="+mj-ea"/>
          <a:cs typeface="+mj-cs"/>
        </a:defRPr>
      </a:lvl1pPr>
      <a:lvl2pPr algn="l" rtl="0" eaLnBrk="1" fontAlgn="base" hangingPunct="1">
        <a:spcBef>
          <a:spcPct val="0"/>
        </a:spcBef>
        <a:spcAft>
          <a:spcPct val="0"/>
        </a:spcAft>
        <a:defRPr sz="3120" b="1">
          <a:solidFill>
            <a:schemeClr val="tx2"/>
          </a:solidFill>
          <a:latin typeface="Arial" charset="0"/>
        </a:defRPr>
      </a:lvl2pPr>
      <a:lvl3pPr algn="l" rtl="0" eaLnBrk="1" fontAlgn="base" hangingPunct="1">
        <a:spcBef>
          <a:spcPct val="0"/>
        </a:spcBef>
        <a:spcAft>
          <a:spcPct val="0"/>
        </a:spcAft>
        <a:defRPr sz="3120" b="1">
          <a:solidFill>
            <a:schemeClr val="tx2"/>
          </a:solidFill>
          <a:latin typeface="Arial" charset="0"/>
        </a:defRPr>
      </a:lvl3pPr>
      <a:lvl4pPr algn="l" rtl="0" eaLnBrk="1" fontAlgn="base" hangingPunct="1">
        <a:spcBef>
          <a:spcPct val="0"/>
        </a:spcBef>
        <a:spcAft>
          <a:spcPct val="0"/>
        </a:spcAft>
        <a:defRPr sz="3120" b="1">
          <a:solidFill>
            <a:schemeClr val="tx2"/>
          </a:solidFill>
          <a:latin typeface="Arial" charset="0"/>
        </a:defRPr>
      </a:lvl4pPr>
      <a:lvl5pPr algn="l" rtl="0" eaLnBrk="1" fontAlgn="base" hangingPunct="1">
        <a:spcBef>
          <a:spcPct val="0"/>
        </a:spcBef>
        <a:spcAft>
          <a:spcPct val="0"/>
        </a:spcAft>
        <a:defRPr sz="3120" b="1">
          <a:solidFill>
            <a:schemeClr val="tx2"/>
          </a:solidFill>
          <a:latin typeface="Arial" charset="0"/>
        </a:defRPr>
      </a:lvl5pPr>
      <a:lvl6pPr marL="548640" algn="l" rtl="0" eaLnBrk="1" fontAlgn="base" hangingPunct="1">
        <a:spcBef>
          <a:spcPct val="0"/>
        </a:spcBef>
        <a:spcAft>
          <a:spcPct val="0"/>
        </a:spcAft>
        <a:defRPr sz="3120" b="1">
          <a:solidFill>
            <a:schemeClr val="tx2"/>
          </a:solidFill>
          <a:latin typeface="Arial" charset="0"/>
        </a:defRPr>
      </a:lvl6pPr>
      <a:lvl7pPr marL="1097280" algn="l" rtl="0" eaLnBrk="1" fontAlgn="base" hangingPunct="1">
        <a:spcBef>
          <a:spcPct val="0"/>
        </a:spcBef>
        <a:spcAft>
          <a:spcPct val="0"/>
        </a:spcAft>
        <a:defRPr sz="3120" b="1">
          <a:solidFill>
            <a:schemeClr val="tx2"/>
          </a:solidFill>
          <a:latin typeface="Arial" charset="0"/>
        </a:defRPr>
      </a:lvl7pPr>
      <a:lvl8pPr marL="1645920" algn="l" rtl="0" eaLnBrk="1" fontAlgn="base" hangingPunct="1">
        <a:spcBef>
          <a:spcPct val="0"/>
        </a:spcBef>
        <a:spcAft>
          <a:spcPct val="0"/>
        </a:spcAft>
        <a:defRPr sz="3120" b="1">
          <a:solidFill>
            <a:schemeClr val="tx2"/>
          </a:solidFill>
          <a:latin typeface="Arial" charset="0"/>
        </a:defRPr>
      </a:lvl8pPr>
      <a:lvl9pPr marL="2194560" algn="l" rtl="0" eaLnBrk="1" fontAlgn="base" hangingPunct="1">
        <a:spcBef>
          <a:spcPct val="0"/>
        </a:spcBef>
        <a:spcAft>
          <a:spcPct val="0"/>
        </a:spcAft>
        <a:defRPr sz="3120" b="1">
          <a:solidFill>
            <a:schemeClr val="tx2"/>
          </a:solidFill>
          <a:latin typeface="Arial" charset="0"/>
        </a:defRPr>
      </a:lvl9pPr>
    </p:titleStyle>
    <p:bodyStyle>
      <a:lvl1pPr marL="252000" indent="-252000" algn="l" defTabSz="576000" rtl="0" eaLnBrk="1" fontAlgn="base" hangingPunct="1">
        <a:lnSpc>
          <a:spcPct val="120000"/>
        </a:lnSpc>
        <a:spcBef>
          <a:spcPts val="0"/>
        </a:spcBef>
        <a:spcAft>
          <a:spcPts val="0"/>
        </a:spcAft>
        <a:buClr>
          <a:schemeClr val="accent1"/>
        </a:buClr>
        <a:buSzPct val="100000"/>
        <a:buFont typeface="Arial" panose="020B0604020202020204" pitchFamily="34" charset="0"/>
        <a:buChar char="‒"/>
        <a:defRPr sz="1800" baseline="0">
          <a:solidFill>
            <a:schemeClr val="tx1"/>
          </a:solidFill>
          <a:latin typeface="+mn-lt"/>
          <a:ea typeface="+mn-ea"/>
          <a:cs typeface="+mn-cs"/>
        </a:defRPr>
      </a:lvl1pPr>
      <a:lvl2pPr marL="504000" indent="-252000" algn="l" defTabSz="576000" rtl="0" eaLnBrk="1" fontAlgn="base" hangingPunct="1">
        <a:lnSpc>
          <a:spcPct val="120000"/>
        </a:lnSpc>
        <a:spcBef>
          <a:spcPts val="0"/>
        </a:spcBef>
        <a:spcAft>
          <a:spcPts val="0"/>
        </a:spcAft>
        <a:buClr>
          <a:schemeClr val="accent1"/>
        </a:buClr>
        <a:buSzPct val="100000"/>
        <a:buFont typeface="Arial" panose="020B0604020202020204" pitchFamily="34" charset="0"/>
        <a:buChar char="‒"/>
        <a:defRPr sz="1600">
          <a:solidFill>
            <a:schemeClr val="tx1"/>
          </a:solidFill>
          <a:latin typeface="+mn-lt"/>
          <a:cs typeface="+mn-cs"/>
        </a:defRPr>
      </a:lvl2pPr>
      <a:lvl3pPr marL="756000" indent="-252000" algn="l" defTabSz="576000" rtl="0" eaLnBrk="1" fontAlgn="base" hangingPunct="1">
        <a:lnSpc>
          <a:spcPct val="120000"/>
        </a:lnSpc>
        <a:spcBef>
          <a:spcPts val="0"/>
        </a:spcBef>
        <a:spcAft>
          <a:spcPts val="0"/>
        </a:spcAft>
        <a:buClr>
          <a:schemeClr val="accent1"/>
        </a:buClr>
        <a:buSzPct val="100000"/>
        <a:buFont typeface="Arial" panose="020B0604020202020204" pitchFamily="34" charset="0"/>
        <a:buChar char="‒"/>
        <a:defRPr sz="1400" baseline="0">
          <a:solidFill>
            <a:schemeClr val="tx1"/>
          </a:solidFill>
          <a:latin typeface="+mn-lt"/>
          <a:cs typeface="+mn-cs"/>
        </a:defRPr>
      </a:lvl3pPr>
      <a:lvl4pPr marL="1008000" indent="-252000" algn="l" defTabSz="576000" rtl="0" eaLnBrk="1" fontAlgn="base" hangingPunct="1">
        <a:lnSpc>
          <a:spcPct val="120000"/>
        </a:lnSpc>
        <a:spcBef>
          <a:spcPts val="0"/>
        </a:spcBef>
        <a:spcAft>
          <a:spcPts val="0"/>
        </a:spcAft>
        <a:buClr>
          <a:schemeClr val="accent1"/>
        </a:buClr>
        <a:buSzPct val="100000"/>
        <a:buFont typeface="Arial" panose="020B0604020202020204" pitchFamily="34" charset="0"/>
        <a:buChar char="‒"/>
        <a:defRPr sz="1400" baseline="0">
          <a:solidFill>
            <a:schemeClr val="tx1"/>
          </a:solidFill>
          <a:latin typeface="+mn-lt"/>
          <a:cs typeface="+mn-cs"/>
        </a:defRPr>
      </a:lvl4pPr>
      <a:lvl5pPr marL="1260000" indent="-252000" algn="l" defTabSz="576000" rtl="0" eaLnBrk="1" fontAlgn="base" hangingPunct="1">
        <a:lnSpc>
          <a:spcPct val="120000"/>
        </a:lnSpc>
        <a:spcBef>
          <a:spcPts val="0"/>
        </a:spcBef>
        <a:spcAft>
          <a:spcPts val="0"/>
        </a:spcAft>
        <a:buClr>
          <a:schemeClr val="accent1"/>
        </a:buClr>
        <a:buSzPct val="100000"/>
        <a:buFont typeface="Arial" panose="020B0604020202020204" pitchFamily="34" charset="0"/>
        <a:buChar char="‒"/>
        <a:defRPr sz="1400" baseline="0">
          <a:solidFill>
            <a:schemeClr val="tx1"/>
          </a:solidFill>
          <a:latin typeface="+mn-lt"/>
          <a:cs typeface="+mn-cs"/>
        </a:defRPr>
      </a:lvl5pPr>
      <a:lvl6pPr marL="1260000" indent="-252000" algn="l" defTabSz="576000" rtl="0" eaLnBrk="1" fontAlgn="base" hangingPunct="1">
        <a:lnSpc>
          <a:spcPct val="120000"/>
        </a:lnSpc>
        <a:spcBef>
          <a:spcPts val="0"/>
        </a:spcBef>
        <a:spcAft>
          <a:spcPts val="0"/>
        </a:spcAft>
        <a:buClr>
          <a:schemeClr val="accent1"/>
        </a:buClr>
        <a:buFont typeface="Arial" panose="020B0604020202020204" pitchFamily="34" charset="0"/>
        <a:buChar char="‒"/>
        <a:defRPr sz="1400" baseline="0">
          <a:solidFill>
            <a:schemeClr val="tx1"/>
          </a:solidFill>
          <a:latin typeface="+mn-lt"/>
          <a:cs typeface="+mn-cs"/>
        </a:defRPr>
      </a:lvl6pPr>
      <a:lvl7pPr marL="1260000" indent="-252000" algn="l" defTabSz="576000" rtl="0" eaLnBrk="1" fontAlgn="base" hangingPunct="1">
        <a:lnSpc>
          <a:spcPct val="120000"/>
        </a:lnSpc>
        <a:spcBef>
          <a:spcPts val="0"/>
        </a:spcBef>
        <a:spcAft>
          <a:spcPct val="0"/>
        </a:spcAft>
        <a:buClr>
          <a:schemeClr val="accent1"/>
        </a:buClr>
        <a:buFont typeface="Arial" panose="020B0604020202020204" pitchFamily="34" charset="0"/>
        <a:buChar char="‒"/>
        <a:defRPr sz="1400">
          <a:solidFill>
            <a:schemeClr val="tx1"/>
          </a:solidFill>
          <a:latin typeface="+mn-lt"/>
          <a:cs typeface="+mn-cs"/>
        </a:defRPr>
      </a:lvl7pPr>
      <a:lvl8pPr marL="1260000" indent="-252000" algn="l" defTabSz="576000" rtl="0" eaLnBrk="1" fontAlgn="base" hangingPunct="1">
        <a:lnSpc>
          <a:spcPct val="120000"/>
        </a:lnSpc>
        <a:spcBef>
          <a:spcPts val="0"/>
        </a:spcBef>
        <a:spcAft>
          <a:spcPct val="0"/>
        </a:spcAft>
        <a:buClr>
          <a:schemeClr val="accent1"/>
        </a:buClr>
        <a:buFont typeface="Arial" panose="020B0604020202020204" pitchFamily="34" charset="0"/>
        <a:buChar char="‒"/>
        <a:defRPr sz="1400">
          <a:solidFill>
            <a:schemeClr val="tx1"/>
          </a:solidFill>
          <a:latin typeface="+mn-lt"/>
          <a:cs typeface="+mn-cs"/>
        </a:defRPr>
      </a:lvl8pPr>
      <a:lvl9pPr marL="1260000" indent="-252000" algn="l" defTabSz="576000" rtl="0" eaLnBrk="1" fontAlgn="base" hangingPunct="1">
        <a:lnSpc>
          <a:spcPct val="120000"/>
        </a:lnSpc>
        <a:spcBef>
          <a:spcPts val="0"/>
        </a:spcBef>
        <a:spcAft>
          <a:spcPct val="0"/>
        </a:spcAft>
        <a:buClr>
          <a:schemeClr val="accent1"/>
        </a:buClr>
        <a:buFont typeface="Arial" panose="020B0604020202020204" pitchFamily="34" charset="0"/>
        <a:buChar char="‒"/>
        <a:defRPr sz="1400">
          <a:solidFill>
            <a:schemeClr val="tx1"/>
          </a:solidFill>
          <a:latin typeface="+mn-lt"/>
          <a:cs typeface="+mn-cs"/>
        </a:defRPr>
      </a:lvl9pPr>
    </p:bodyStyle>
    <p:otherStyle>
      <a:defPPr>
        <a:defRPr lang="de-DE"/>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notesSlide" Target="../notesSlides/notesSlide93.xml"/><Relationship Id="rId7" Type="http://schemas.microsoft.com/office/2007/relationships/hdphoto" Target="../media/hdphoto1.wdp"/><Relationship Id="rId12" Type="http://schemas.openxmlformats.org/officeDocument/2006/relationships/image" Target="../media/image129.png"/><Relationship Id="rId2" Type="http://schemas.openxmlformats.org/officeDocument/2006/relationships/slideLayout" Target="../slideLayouts/slideLayout4.xml"/><Relationship Id="rId1" Type="http://schemas.openxmlformats.org/officeDocument/2006/relationships/tags" Target="../tags/tag539.xml"/><Relationship Id="rId6" Type="http://schemas.openxmlformats.org/officeDocument/2006/relationships/image" Target="../media/image124.png"/><Relationship Id="rId11" Type="http://schemas.openxmlformats.org/officeDocument/2006/relationships/image" Target="../media/image128.png"/><Relationship Id="rId5" Type="http://schemas.openxmlformats.org/officeDocument/2006/relationships/image" Target="../media/image123.png"/><Relationship Id="rId10" Type="http://schemas.openxmlformats.org/officeDocument/2006/relationships/image" Target="../media/image127.png"/><Relationship Id="rId4" Type="http://schemas.openxmlformats.org/officeDocument/2006/relationships/image" Target="../media/image122.png"/><Relationship Id="rId9" Type="http://schemas.openxmlformats.org/officeDocument/2006/relationships/image" Target="../media/image126.png"/></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95.xml"/><Relationship Id="rId1" Type="http://schemas.openxmlformats.org/officeDocument/2006/relationships/slideLayout" Target="../slideLayouts/slideLayout4.xml"/><Relationship Id="rId4" Type="http://schemas.openxmlformats.org/officeDocument/2006/relationships/image" Target="../media/image180.png"/></Relationships>
</file>

<file path=ppt/slides/_rels/slide103.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96.xml"/><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97.xml"/><Relationship Id="rId1" Type="http://schemas.openxmlformats.org/officeDocument/2006/relationships/slideLayout" Target="../slideLayouts/slideLayout4.xml"/><Relationship Id="rId5" Type="http://schemas.openxmlformats.org/officeDocument/2006/relationships/image" Target="../media/image183.png"/><Relationship Id="rId4" Type="http://schemas.openxmlformats.org/officeDocument/2006/relationships/image" Target="../media/image182.png"/></Relationships>
</file>

<file path=ppt/slides/_rels/slide105.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98.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181.png"/><Relationship Id="rId7" Type="http://schemas.openxmlformats.org/officeDocument/2006/relationships/image" Target="../media/image186.png"/><Relationship Id="rId2" Type="http://schemas.openxmlformats.org/officeDocument/2006/relationships/notesSlide" Target="../notesSlides/notesSlide99.xml"/><Relationship Id="rId1" Type="http://schemas.openxmlformats.org/officeDocument/2006/relationships/slideLayout" Target="../slideLayouts/slideLayout4.xml"/><Relationship Id="rId6" Type="http://schemas.openxmlformats.org/officeDocument/2006/relationships/image" Target="../media/image185.png"/><Relationship Id="rId5" Type="http://schemas.microsoft.com/office/2007/relationships/hdphoto" Target="../media/hdphoto3.wdp"/><Relationship Id="rId4" Type="http://schemas.openxmlformats.org/officeDocument/2006/relationships/image" Target="../media/image184.png"/></Relationships>
</file>

<file path=ppt/slides/_rels/slide107.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00.xml"/><Relationship Id="rId1" Type="http://schemas.openxmlformats.org/officeDocument/2006/relationships/slideLayout" Target="../slideLayouts/slideLayout4.xml"/><Relationship Id="rId6" Type="http://schemas.openxmlformats.org/officeDocument/2006/relationships/image" Target="../media/image186.png"/><Relationship Id="rId5" Type="http://schemas.openxmlformats.org/officeDocument/2006/relationships/image" Target="../media/image183.png"/><Relationship Id="rId4" Type="http://schemas.openxmlformats.org/officeDocument/2006/relationships/image" Target="../media/image182.png"/></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41.png"/><Relationship Id="rId7" Type="http://schemas.openxmlformats.org/officeDocument/2006/relationships/image" Target="../media/image45.jpeg"/><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44.jpeg"/><Relationship Id="rId11" Type="http://schemas.openxmlformats.org/officeDocument/2006/relationships/image" Target="../media/image49.jpeg"/><Relationship Id="rId5" Type="http://schemas.openxmlformats.org/officeDocument/2006/relationships/image" Target="../media/image43.jpeg"/><Relationship Id="rId10" Type="http://schemas.openxmlformats.org/officeDocument/2006/relationships/image" Target="../media/image48.jpeg"/><Relationship Id="rId4" Type="http://schemas.openxmlformats.org/officeDocument/2006/relationships/image" Target="../media/image42.jpeg"/><Relationship Id="rId9" Type="http://schemas.openxmlformats.org/officeDocument/2006/relationships/image" Target="../media/image47.jpeg"/></Relationships>
</file>

<file path=ppt/slides/_rels/slide110.xml.rels><?xml version="1.0" encoding="UTF-8" standalone="yes"?>
<Relationships xmlns="http://schemas.openxmlformats.org/package/2006/relationships"><Relationship Id="rId13" Type="http://schemas.openxmlformats.org/officeDocument/2006/relationships/tags" Target="../tags/tag552.xml"/><Relationship Id="rId18" Type="http://schemas.openxmlformats.org/officeDocument/2006/relationships/tags" Target="../tags/tag557.xml"/><Relationship Id="rId26" Type="http://schemas.openxmlformats.org/officeDocument/2006/relationships/tags" Target="../tags/tag565.xml"/><Relationship Id="rId39" Type="http://schemas.openxmlformats.org/officeDocument/2006/relationships/slide" Target="slide127.xml"/><Relationship Id="rId21" Type="http://schemas.openxmlformats.org/officeDocument/2006/relationships/tags" Target="../tags/tag560.xml"/><Relationship Id="rId34" Type="http://schemas.openxmlformats.org/officeDocument/2006/relationships/tags" Target="../tags/tag573.xml"/><Relationship Id="rId7" Type="http://schemas.openxmlformats.org/officeDocument/2006/relationships/tags" Target="../tags/tag546.xml"/><Relationship Id="rId12" Type="http://schemas.openxmlformats.org/officeDocument/2006/relationships/tags" Target="../tags/tag551.xml"/><Relationship Id="rId17" Type="http://schemas.openxmlformats.org/officeDocument/2006/relationships/tags" Target="../tags/tag556.xml"/><Relationship Id="rId25" Type="http://schemas.openxmlformats.org/officeDocument/2006/relationships/tags" Target="../tags/tag564.xml"/><Relationship Id="rId33" Type="http://schemas.openxmlformats.org/officeDocument/2006/relationships/tags" Target="../tags/tag572.xml"/><Relationship Id="rId38" Type="http://schemas.openxmlformats.org/officeDocument/2006/relationships/slide" Target="slide118.xml"/><Relationship Id="rId2" Type="http://schemas.openxmlformats.org/officeDocument/2006/relationships/tags" Target="../tags/tag541.xml"/><Relationship Id="rId16" Type="http://schemas.openxmlformats.org/officeDocument/2006/relationships/tags" Target="../tags/tag555.xml"/><Relationship Id="rId20" Type="http://schemas.openxmlformats.org/officeDocument/2006/relationships/tags" Target="../tags/tag559.xml"/><Relationship Id="rId29" Type="http://schemas.openxmlformats.org/officeDocument/2006/relationships/tags" Target="../tags/tag568.xml"/><Relationship Id="rId1" Type="http://schemas.openxmlformats.org/officeDocument/2006/relationships/tags" Target="../tags/tag540.xml"/><Relationship Id="rId6" Type="http://schemas.openxmlformats.org/officeDocument/2006/relationships/tags" Target="../tags/tag545.xml"/><Relationship Id="rId11" Type="http://schemas.openxmlformats.org/officeDocument/2006/relationships/tags" Target="../tags/tag550.xml"/><Relationship Id="rId24" Type="http://schemas.openxmlformats.org/officeDocument/2006/relationships/tags" Target="../tags/tag563.xml"/><Relationship Id="rId32" Type="http://schemas.openxmlformats.org/officeDocument/2006/relationships/tags" Target="../tags/tag571.xml"/><Relationship Id="rId37" Type="http://schemas.openxmlformats.org/officeDocument/2006/relationships/slide" Target="slide110.xml"/><Relationship Id="rId5" Type="http://schemas.openxmlformats.org/officeDocument/2006/relationships/tags" Target="../tags/tag544.xml"/><Relationship Id="rId15" Type="http://schemas.openxmlformats.org/officeDocument/2006/relationships/tags" Target="../tags/tag554.xml"/><Relationship Id="rId23" Type="http://schemas.openxmlformats.org/officeDocument/2006/relationships/tags" Target="../tags/tag562.xml"/><Relationship Id="rId28" Type="http://schemas.openxmlformats.org/officeDocument/2006/relationships/tags" Target="../tags/tag567.xml"/><Relationship Id="rId36" Type="http://schemas.openxmlformats.org/officeDocument/2006/relationships/slideLayout" Target="../slideLayouts/slideLayout4.xml"/><Relationship Id="rId10" Type="http://schemas.openxmlformats.org/officeDocument/2006/relationships/tags" Target="../tags/tag549.xml"/><Relationship Id="rId19" Type="http://schemas.openxmlformats.org/officeDocument/2006/relationships/tags" Target="../tags/tag558.xml"/><Relationship Id="rId31" Type="http://schemas.openxmlformats.org/officeDocument/2006/relationships/tags" Target="../tags/tag570.xml"/><Relationship Id="rId4" Type="http://schemas.openxmlformats.org/officeDocument/2006/relationships/tags" Target="../tags/tag543.xml"/><Relationship Id="rId9" Type="http://schemas.openxmlformats.org/officeDocument/2006/relationships/tags" Target="../tags/tag548.xml"/><Relationship Id="rId14" Type="http://schemas.openxmlformats.org/officeDocument/2006/relationships/tags" Target="../tags/tag553.xml"/><Relationship Id="rId22" Type="http://schemas.openxmlformats.org/officeDocument/2006/relationships/tags" Target="../tags/tag561.xml"/><Relationship Id="rId27" Type="http://schemas.openxmlformats.org/officeDocument/2006/relationships/tags" Target="../tags/tag566.xml"/><Relationship Id="rId30" Type="http://schemas.openxmlformats.org/officeDocument/2006/relationships/tags" Target="../tags/tag569.xml"/><Relationship Id="rId35" Type="http://schemas.openxmlformats.org/officeDocument/2006/relationships/tags" Target="../tags/tag574.xml"/><Relationship Id="rId8" Type="http://schemas.openxmlformats.org/officeDocument/2006/relationships/tags" Target="../tags/tag547.xml"/><Relationship Id="rId3" Type="http://schemas.openxmlformats.org/officeDocument/2006/relationships/tags" Target="../tags/tag542.xml"/></Relationships>
</file>

<file path=ppt/slides/_rels/slide111.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03.xml"/><Relationship Id="rId1" Type="http://schemas.openxmlformats.org/officeDocument/2006/relationships/slideLayout" Target="../slideLayouts/slideLayout4.xml"/><Relationship Id="rId5" Type="http://schemas.openxmlformats.org/officeDocument/2006/relationships/image" Target="../media/image189.png"/><Relationship Id="rId4" Type="http://schemas.openxmlformats.org/officeDocument/2006/relationships/image" Target="../media/image188.png"/></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4.xml"/><Relationship Id="rId1" Type="http://schemas.openxmlformats.org/officeDocument/2006/relationships/tags" Target="../tags/tag575.xml"/></Relationships>
</file>

<file path=ppt/slides/_rels/slide113.xml.rels><?xml version="1.0" encoding="UTF-8" standalone="yes"?>
<Relationships xmlns="http://schemas.openxmlformats.org/package/2006/relationships"><Relationship Id="rId8" Type="http://schemas.openxmlformats.org/officeDocument/2006/relationships/image" Target="../media/image195.png"/><Relationship Id="rId3" Type="http://schemas.openxmlformats.org/officeDocument/2006/relationships/image" Target="../media/image190.jpg"/><Relationship Id="rId7" Type="http://schemas.openxmlformats.org/officeDocument/2006/relationships/image" Target="../media/image194.png"/><Relationship Id="rId2" Type="http://schemas.openxmlformats.org/officeDocument/2006/relationships/notesSlide" Target="../notesSlides/notesSlide105.xml"/><Relationship Id="rId1" Type="http://schemas.openxmlformats.org/officeDocument/2006/relationships/slideLayout" Target="../slideLayouts/slideLayout4.xml"/><Relationship Id="rId6" Type="http://schemas.openxmlformats.org/officeDocument/2006/relationships/image" Target="../media/image193.png"/><Relationship Id="rId11" Type="http://schemas.openxmlformats.org/officeDocument/2006/relationships/image" Target="../media/image198.png"/><Relationship Id="rId5" Type="http://schemas.openxmlformats.org/officeDocument/2006/relationships/image" Target="../media/image192.png"/><Relationship Id="rId10" Type="http://schemas.openxmlformats.org/officeDocument/2006/relationships/image" Target="../media/image197.png"/><Relationship Id="rId4" Type="http://schemas.openxmlformats.org/officeDocument/2006/relationships/image" Target="../media/image191.png"/><Relationship Id="rId9" Type="http://schemas.openxmlformats.org/officeDocument/2006/relationships/image" Target="../media/image196.png"/></Relationships>
</file>

<file path=ppt/slides/_rels/slide114.xml.rels><?xml version="1.0" encoding="UTF-8" standalone="yes"?>
<Relationships xmlns="http://schemas.openxmlformats.org/package/2006/relationships"><Relationship Id="rId8" Type="http://schemas.openxmlformats.org/officeDocument/2006/relationships/image" Target="../media/image203.jpeg"/><Relationship Id="rId13" Type="http://schemas.openxmlformats.org/officeDocument/2006/relationships/image" Target="../media/image208.png"/><Relationship Id="rId18" Type="http://schemas.openxmlformats.org/officeDocument/2006/relationships/image" Target="../media/image213.png"/><Relationship Id="rId26" Type="http://schemas.openxmlformats.org/officeDocument/2006/relationships/image" Target="../media/image219.png"/><Relationship Id="rId3" Type="http://schemas.openxmlformats.org/officeDocument/2006/relationships/notesSlide" Target="../notesSlides/notesSlide106.xml"/><Relationship Id="rId21" Type="http://schemas.openxmlformats.org/officeDocument/2006/relationships/image" Target="../media/image215.jpeg"/><Relationship Id="rId7" Type="http://schemas.openxmlformats.org/officeDocument/2006/relationships/image" Target="../media/image202.jpeg"/><Relationship Id="rId12" Type="http://schemas.openxmlformats.org/officeDocument/2006/relationships/image" Target="../media/image207.png"/><Relationship Id="rId17" Type="http://schemas.openxmlformats.org/officeDocument/2006/relationships/image" Target="../media/image212.png"/><Relationship Id="rId25" Type="http://schemas.openxmlformats.org/officeDocument/2006/relationships/image" Target="../media/image218.png"/><Relationship Id="rId2" Type="http://schemas.openxmlformats.org/officeDocument/2006/relationships/slideLayout" Target="../slideLayouts/slideLayout4.xml"/><Relationship Id="rId16" Type="http://schemas.openxmlformats.org/officeDocument/2006/relationships/image" Target="../media/image211.jpeg"/><Relationship Id="rId20" Type="http://schemas.openxmlformats.org/officeDocument/2006/relationships/chart" Target="../charts/chart4.xml"/><Relationship Id="rId1" Type="http://schemas.openxmlformats.org/officeDocument/2006/relationships/tags" Target="../tags/tag576.xml"/><Relationship Id="rId6" Type="http://schemas.openxmlformats.org/officeDocument/2006/relationships/image" Target="../media/image201.jpeg"/><Relationship Id="rId11" Type="http://schemas.openxmlformats.org/officeDocument/2006/relationships/image" Target="../media/image206.jpeg"/><Relationship Id="rId24" Type="http://schemas.openxmlformats.org/officeDocument/2006/relationships/image" Target="../media/image217.png"/><Relationship Id="rId5" Type="http://schemas.openxmlformats.org/officeDocument/2006/relationships/image" Target="../media/image200.jpeg"/><Relationship Id="rId15" Type="http://schemas.openxmlformats.org/officeDocument/2006/relationships/image" Target="../media/image210.png"/><Relationship Id="rId23" Type="http://schemas.openxmlformats.org/officeDocument/2006/relationships/image" Target="../media/image216.png"/><Relationship Id="rId28" Type="http://schemas.openxmlformats.org/officeDocument/2006/relationships/image" Target="../media/image221.png"/><Relationship Id="rId10" Type="http://schemas.openxmlformats.org/officeDocument/2006/relationships/image" Target="../media/image205.jpeg"/><Relationship Id="rId19" Type="http://schemas.openxmlformats.org/officeDocument/2006/relationships/image" Target="../media/image214.jpeg"/><Relationship Id="rId4" Type="http://schemas.openxmlformats.org/officeDocument/2006/relationships/image" Target="../media/image199.png"/><Relationship Id="rId9" Type="http://schemas.openxmlformats.org/officeDocument/2006/relationships/image" Target="../media/image204.jpeg"/><Relationship Id="rId14" Type="http://schemas.openxmlformats.org/officeDocument/2006/relationships/image" Target="../media/image209.png"/><Relationship Id="rId22" Type="http://schemas.openxmlformats.org/officeDocument/2006/relationships/chart" Target="../charts/chart5.xml"/><Relationship Id="rId27" Type="http://schemas.openxmlformats.org/officeDocument/2006/relationships/image" Target="../media/image220.png"/></Relationships>
</file>

<file path=ppt/slides/_rels/slide115.xml.rels><?xml version="1.0" encoding="UTF-8" standalone="yes"?>
<Relationships xmlns="http://schemas.openxmlformats.org/package/2006/relationships"><Relationship Id="rId8" Type="http://schemas.openxmlformats.org/officeDocument/2006/relationships/image" Target="../media/image224.png"/><Relationship Id="rId13" Type="http://schemas.openxmlformats.org/officeDocument/2006/relationships/image" Target="../media/image227.png"/><Relationship Id="rId18" Type="http://schemas.openxmlformats.org/officeDocument/2006/relationships/image" Target="../media/image232.png"/><Relationship Id="rId3" Type="http://schemas.openxmlformats.org/officeDocument/2006/relationships/notesSlide" Target="../notesSlides/notesSlide107.xml"/><Relationship Id="rId21" Type="http://schemas.openxmlformats.org/officeDocument/2006/relationships/image" Target="../media/image235.png"/><Relationship Id="rId7" Type="http://schemas.openxmlformats.org/officeDocument/2006/relationships/image" Target="../media/image37.jpeg"/><Relationship Id="rId12" Type="http://schemas.openxmlformats.org/officeDocument/2006/relationships/image" Target="../media/image226.png"/><Relationship Id="rId17" Type="http://schemas.openxmlformats.org/officeDocument/2006/relationships/image" Target="../media/image231.png"/><Relationship Id="rId2" Type="http://schemas.openxmlformats.org/officeDocument/2006/relationships/slideLayout" Target="../slideLayouts/slideLayout4.xml"/><Relationship Id="rId16" Type="http://schemas.openxmlformats.org/officeDocument/2006/relationships/image" Target="../media/image230.png"/><Relationship Id="rId20" Type="http://schemas.openxmlformats.org/officeDocument/2006/relationships/image" Target="../media/image234.png"/><Relationship Id="rId1" Type="http://schemas.openxmlformats.org/officeDocument/2006/relationships/tags" Target="../tags/tag577.xml"/><Relationship Id="rId6" Type="http://schemas.openxmlformats.org/officeDocument/2006/relationships/image" Target="../media/image36.jpeg"/><Relationship Id="rId11" Type="http://schemas.openxmlformats.org/officeDocument/2006/relationships/image" Target="../media/image225.png"/><Relationship Id="rId5" Type="http://schemas.openxmlformats.org/officeDocument/2006/relationships/image" Target="../media/image223.jpeg"/><Relationship Id="rId15" Type="http://schemas.openxmlformats.org/officeDocument/2006/relationships/image" Target="../media/image229.png"/><Relationship Id="rId10" Type="http://schemas.openxmlformats.org/officeDocument/2006/relationships/image" Target="../media/image39.jpeg"/><Relationship Id="rId19" Type="http://schemas.openxmlformats.org/officeDocument/2006/relationships/image" Target="../media/image233.png"/><Relationship Id="rId4" Type="http://schemas.openxmlformats.org/officeDocument/2006/relationships/image" Target="../media/image222.png"/><Relationship Id="rId9" Type="http://schemas.openxmlformats.org/officeDocument/2006/relationships/image" Target="../media/image38.jpeg"/><Relationship Id="rId14" Type="http://schemas.openxmlformats.org/officeDocument/2006/relationships/image" Target="../media/image228.png"/></Relationships>
</file>

<file path=ppt/slides/_rels/slide116.xml.rels><?xml version="1.0" encoding="UTF-8" standalone="yes"?>
<Relationships xmlns="http://schemas.openxmlformats.org/package/2006/relationships"><Relationship Id="rId8" Type="http://schemas.openxmlformats.org/officeDocument/2006/relationships/image" Target="../media/image38.jpeg"/><Relationship Id="rId13" Type="http://schemas.openxmlformats.org/officeDocument/2006/relationships/image" Target="../media/image239.png"/><Relationship Id="rId18" Type="http://schemas.openxmlformats.org/officeDocument/2006/relationships/image" Target="../media/image244.png"/><Relationship Id="rId3" Type="http://schemas.openxmlformats.org/officeDocument/2006/relationships/notesSlide" Target="../notesSlides/notesSlide108.xml"/><Relationship Id="rId7" Type="http://schemas.openxmlformats.org/officeDocument/2006/relationships/image" Target="../media/image224.png"/><Relationship Id="rId12" Type="http://schemas.openxmlformats.org/officeDocument/2006/relationships/image" Target="../media/image238.jpeg"/><Relationship Id="rId17" Type="http://schemas.openxmlformats.org/officeDocument/2006/relationships/image" Target="../media/image243.png"/><Relationship Id="rId2" Type="http://schemas.openxmlformats.org/officeDocument/2006/relationships/slideLayout" Target="../slideLayouts/slideLayout4.xml"/><Relationship Id="rId16" Type="http://schemas.openxmlformats.org/officeDocument/2006/relationships/image" Target="../media/image242.png"/><Relationship Id="rId20" Type="http://schemas.openxmlformats.org/officeDocument/2006/relationships/image" Target="../media/image246.png"/><Relationship Id="rId1" Type="http://schemas.openxmlformats.org/officeDocument/2006/relationships/tags" Target="../tags/tag578.xml"/><Relationship Id="rId6" Type="http://schemas.openxmlformats.org/officeDocument/2006/relationships/image" Target="../media/image37.jpeg"/><Relationship Id="rId11" Type="http://schemas.openxmlformats.org/officeDocument/2006/relationships/image" Target="../media/image237.png"/><Relationship Id="rId5" Type="http://schemas.openxmlformats.org/officeDocument/2006/relationships/image" Target="../media/image36.jpeg"/><Relationship Id="rId15" Type="http://schemas.openxmlformats.org/officeDocument/2006/relationships/image" Target="../media/image241.png"/><Relationship Id="rId10" Type="http://schemas.openxmlformats.org/officeDocument/2006/relationships/image" Target="../media/image236.jpeg"/><Relationship Id="rId19" Type="http://schemas.openxmlformats.org/officeDocument/2006/relationships/image" Target="../media/image245.png"/><Relationship Id="rId4" Type="http://schemas.openxmlformats.org/officeDocument/2006/relationships/image" Target="../media/image223.jpeg"/><Relationship Id="rId9" Type="http://schemas.openxmlformats.org/officeDocument/2006/relationships/image" Target="../media/image39.jpeg"/><Relationship Id="rId14" Type="http://schemas.openxmlformats.org/officeDocument/2006/relationships/image" Target="../media/image240.png"/></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3" Type="http://schemas.openxmlformats.org/officeDocument/2006/relationships/tags" Target="../tags/tag591.xml"/><Relationship Id="rId18" Type="http://schemas.openxmlformats.org/officeDocument/2006/relationships/tags" Target="../tags/tag596.xml"/><Relationship Id="rId26" Type="http://schemas.openxmlformats.org/officeDocument/2006/relationships/tags" Target="../tags/tag604.xml"/><Relationship Id="rId39" Type="http://schemas.openxmlformats.org/officeDocument/2006/relationships/slide" Target="slide127.xml"/><Relationship Id="rId21" Type="http://schemas.openxmlformats.org/officeDocument/2006/relationships/tags" Target="../tags/tag599.xml"/><Relationship Id="rId34" Type="http://schemas.openxmlformats.org/officeDocument/2006/relationships/tags" Target="../tags/tag612.xml"/><Relationship Id="rId7" Type="http://schemas.openxmlformats.org/officeDocument/2006/relationships/tags" Target="../tags/tag585.xml"/><Relationship Id="rId12" Type="http://schemas.openxmlformats.org/officeDocument/2006/relationships/tags" Target="../tags/tag590.xml"/><Relationship Id="rId17" Type="http://schemas.openxmlformats.org/officeDocument/2006/relationships/tags" Target="../tags/tag595.xml"/><Relationship Id="rId25" Type="http://schemas.openxmlformats.org/officeDocument/2006/relationships/tags" Target="../tags/tag603.xml"/><Relationship Id="rId33" Type="http://schemas.openxmlformats.org/officeDocument/2006/relationships/tags" Target="../tags/tag611.xml"/><Relationship Id="rId38" Type="http://schemas.openxmlformats.org/officeDocument/2006/relationships/slide" Target="slide118.xml"/><Relationship Id="rId2" Type="http://schemas.openxmlformats.org/officeDocument/2006/relationships/tags" Target="../tags/tag580.xml"/><Relationship Id="rId16" Type="http://schemas.openxmlformats.org/officeDocument/2006/relationships/tags" Target="../tags/tag594.xml"/><Relationship Id="rId20" Type="http://schemas.openxmlformats.org/officeDocument/2006/relationships/tags" Target="../tags/tag598.xml"/><Relationship Id="rId29" Type="http://schemas.openxmlformats.org/officeDocument/2006/relationships/tags" Target="../tags/tag607.xml"/><Relationship Id="rId1" Type="http://schemas.openxmlformats.org/officeDocument/2006/relationships/tags" Target="../tags/tag579.xml"/><Relationship Id="rId6" Type="http://schemas.openxmlformats.org/officeDocument/2006/relationships/tags" Target="../tags/tag584.xml"/><Relationship Id="rId11" Type="http://schemas.openxmlformats.org/officeDocument/2006/relationships/tags" Target="../tags/tag589.xml"/><Relationship Id="rId24" Type="http://schemas.openxmlformats.org/officeDocument/2006/relationships/tags" Target="../tags/tag602.xml"/><Relationship Id="rId32" Type="http://schemas.openxmlformats.org/officeDocument/2006/relationships/tags" Target="../tags/tag610.xml"/><Relationship Id="rId37" Type="http://schemas.openxmlformats.org/officeDocument/2006/relationships/slide" Target="slide110.xml"/><Relationship Id="rId5" Type="http://schemas.openxmlformats.org/officeDocument/2006/relationships/tags" Target="../tags/tag583.xml"/><Relationship Id="rId15" Type="http://schemas.openxmlformats.org/officeDocument/2006/relationships/tags" Target="../tags/tag593.xml"/><Relationship Id="rId23" Type="http://schemas.openxmlformats.org/officeDocument/2006/relationships/tags" Target="../tags/tag601.xml"/><Relationship Id="rId28" Type="http://schemas.openxmlformats.org/officeDocument/2006/relationships/tags" Target="../tags/tag606.xml"/><Relationship Id="rId36" Type="http://schemas.openxmlformats.org/officeDocument/2006/relationships/slideLayout" Target="../slideLayouts/slideLayout4.xml"/><Relationship Id="rId10" Type="http://schemas.openxmlformats.org/officeDocument/2006/relationships/tags" Target="../tags/tag588.xml"/><Relationship Id="rId19" Type="http://schemas.openxmlformats.org/officeDocument/2006/relationships/tags" Target="../tags/tag597.xml"/><Relationship Id="rId31" Type="http://schemas.openxmlformats.org/officeDocument/2006/relationships/tags" Target="../tags/tag609.xml"/><Relationship Id="rId4" Type="http://schemas.openxmlformats.org/officeDocument/2006/relationships/tags" Target="../tags/tag582.xml"/><Relationship Id="rId9" Type="http://schemas.openxmlformats.org/officeDocument/2006/relationships/tags" Target="../tags/tag587.xml"/><Relationship Id="rId14" Type="http://schemas.openxmlformats.org/officeDocument/2006/relationships/tags" Target="../tags/tag592.xml"/><Relationship Id="rId22" Type="http://schemas.openxmlformats.org/officeDocument/2006/relationships/tags" Target="../tags/tag600.xml"/><Relationship Id="rId27" Type="http://schemas.openxmlformats.org/officeDocument/2006/relationships/tags" Target="../tags/tag605.xml"/><Relationship Id="rId30" Type="http://schemas.openxmlformats.org/officeDocument/2006/relationships/tags" Target="../tags/tag608.xml"/><Relationship Id="rId35" Type="http://schemas.openxmlformats.org/officeDocument/2006/relationships/tags" Target="../tags/tag613.xml"/><Relationship Id="rId8" Type="http://schemas.openxmlformats.org/officeDocument/2006/relationships/tags" Target="../tags/tag586.xml"/><Relationship Id="rId3" Type="http://schemas.openxmlformats.org/officeDocument/2006/relationships/tags" Target="../tags/tag581.xml"/></Relationships>
</file>

<file path=ppt/slides/_rels/slide119.xml.rels><?xml version="1.0" encoding="UTF-8" standalone="yes"?>
<Relationships xmlns="http://schemas.openxmlformats.org/package/2006/relationships"><Relationship Id="rId8" Type="http://schemas.openxmlformats.org/officeDocument/2006/relationships/tags" Target="../tags/tag620.xml"/><Relationship Id="rId13" Type="http://schemas.openxmlformats.org/officeDocument/2006/relationships/tags" Target="../tags/tag625.xml"/><Relationship Id="rId18" Type="http://schemas.openxmlformats.org/officeDocument/2006/relationships/tags" Target="../tags/tag630.xml"/><Relationship Id="rId3" Type="http://schemas.openxmlformats.org/officeDocument/2006/relationships/tags" Target="../tags/tag615.xml"/><Relationship Id="rId21" Type="http://schemas.openxmlformats.org/officeDocument/2006/relationships/notesSlide" Target="../notesSlides/notesSlide110.xml"/><Relationship Id="rId7" Type="http://schemas.openxmlformats.org/officeDocument/2006/relationships/tags" Target="../tags/tag619.xml"/><Relationship Id="rId12" Type="http://schemas.openxmlformats.org/officeDocument/2006/relationships/tags" Target="../tags/tag624.xml"/><Relationship Id="rId17" Type="http://schemas.openxmlformats.org/officeDocument/2006/relationships/tags" Target="../tags/tag629.xml"/><Relationship Id="rId2" Type="http://schemas.openxmlformats.org/officeDocument/2006/relationships/tags" Target="../tags/tag614.xml"/><Relationship Id="rId16" Type="http://schemas.openxmlformats.org/officeDocument/2006/relationships/tags" Target="../tags/tag628.xml"/><Relationship Id="rId20" Type="http://schemas.openxmlformats.org/officeDocument/2006/relationships/slideLayout" Target="../slideLayouts/slideLayout4.xml"/><Relationship Id="rId1" Type="http://schemas.openxmlformats.org/officeDocument/2006/relationships/vmlDrawing" Target="../drawings/vmlDrawing4.vml"/><Relationship Id="rId6" Type="http://schemas.openxmlformats.org/officeDocument/2006/relationships/tags" Target="../tags/tag618.xml"/><Relationship Id="rId11" Type="http://schemas.openxmlformats.org/officeDocument/2006/relationships/tags" Target="../tags/tag623.xml"/><Relationship Id="rId5" Type="http://schemas.openxmlformats.org/officeDocument/2006/relationships/tags" Target="../tags/tag617.xml"/><Relationship Id="rId15" Type="http://schemas.openxmlformats.org/officeDocument/2006/relationships/tags" Target="../tags/tag627.xml"/><Relationship Id="rId10" Type="http://schemas.openxmlformats.org/officeDocument/2006/relationships/tags" Target="../tags/tag622.xml"/><Relationship Id="rId19" Type="http://schemas.openxmlformats.org/officeDocument/2006/relationships/tags" Target="../tags/tag631.xml"/><Relationship Id="rId4" Type="http://schemas.openxmlformats.org/officeDocument/2006/relationships/tags" Target="../tags/tag616.xml"/><Relationship Id="rId9" Type="http://schemas.openxmlformats.org/officeDocument/2006/relationships/tags" Target="../tags/tag621.xml"/><Relationship Id="rId14" Type="http://schemas.openxmlformats.org/officeDocument/2006/relationships/tags" Target="../tags/tag626.xml"/><Relationship Id="rId22" Type="http://schemas.openxmlformats.org/officeDocument/2006/relationships/oleObject" Target="../embeddings/oleObject4.bin"/></Relationships>
</file>

<file path=ppt/slides/_rels/slide1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1.xml"/><Relationship Id="rId1" Type="http://schemas.openxmlformats.org/officeDocument/2006/relationships/slideLayout" Target="../slideLayouts/slideLayout4.xml"/><Relationship Id="rId5" Type="http://schemas.openxmlformats.org/officeDocument/2006/relationships/image" Target="../media/image43.jpeg"/><Relationship Id="rId4" Type="http://schemas.openxmlformats.org/officeDocument/2006/relationships/image" Target="../media/image41.png"/></Relationships>
</file>

<file path=ppt/slides/_rels/slide120.xml.rels><?xml version="1.0" encoding="UTF-8" standalone="yes"?>
<Relationships xmlns="http://schemas.openxmlformats.org/package/2006/relationships"><Relationship Id="rId8" Type="http://schemas.openxmlformats.org/officeDocument/2006/relationships/slideLayout" Target="../slideLayouts/slideLayout5.xml"/><Relationship Id="rId3" Type="http://schemas.openxmlformats.org/officeDocument/2006/relationships/tags" Target="../tags/tag634.xml"/><Relationship Id="rId7" Type="http://schemas.openxmlformats.org/officeDocument/2006/relationships/tags" Target="../tags/tag638.xml"/><Relationship Id="rId2" Type="http://schemas.openxmlformats.org/officeDocument/2006/relationships/tags" Target="../tags/tag633.xml"/><Relationship Id="rId1" Type="http://schemas.openxmlformats.org/officeDocument/2006/relationships/tags" Target="../tags/tag632.xml"/><Relationship Id="rId6" Type="http://schemas.openxmlformats.org/officeDocument/2006/relationships/tags" Target="../tags/tag637.xml"/><Relationship Id="rId11" Type="http://schemas.openxmlformats.org/officeDocument/2006/relationships/image" Target="../media/image247.png"/><Relationship Id="rId5" Type="http://schemas.openxmlformats.org/officeDocument/2006/relationships/tags" Target="../tags/tag636.xml"/><Relationship Id="rId10" Type="http://schemas.openxmlformats.org/officeDocument/2006/relationships/chart" Target="../charts/chart6.xml"/><Relationship Id="rId4" Type="http://schemas.openxmlformats.org/officeDocument/2006/relationships/tags" Target="../tags/tag635.xml"/><Relationship Id="rId9" Type="http://schemas.openxmlformats.org/officeDocument/2006/relationships/notesSlide" Target="../notesSlides/notesSlide111.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113.xml"/><Relationship Id="rId1" Type="http://schemas.openxmlformats.org/officeDocument/2006/relationships/slideLayout" Target="../slideLayouts/slideLayout4.xml"/><Relationship Id="rId4" Type="http://schemas.openxmlformats.org/officeDocument/2006/relationships/image" Target="../media/image249.png"/></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115.xml"/><Relationship Id="rId1" Type="http://schemas.openxmlformats.org/officeDocument/2006/relationships/slideLayout" Target="../slideLayouts/slideLayout4.xml"/><Relationship Id="rId4" Type="http://schemas.openxmlformats.org/officeDocument/2006/relationships/image" Target="../media/image251.png"/></Relationships>
</file>

<file path=ppt/slides/_rels/slide125.xml.rels><?xml version="1.0" encoding="UTF-8" standalone="yes"?>
<Relationships xmlns="http://schemas.openxmlformats.org/package/2006/relationships"><Relationship Id="rId8" Type="http://schemas.openxmlformats.org/officeDocument/2006/relationships/tags" Target="../tags/tag645.xml"/><Relationship Id="rId13" Type="http://schemas.openxmlformats.org/officeDocument/2006/relationships/slideLayout" Target="../slideLayouts/slideLayout5.xml"/><Relationship Id="rId3" Type="http://schemas.openxmlformats.org/officeDocument/2006/relationships/tags" Target="../tags/tag640.xml"/><Relationship Id="rId7" Type="http://schemas.openxmlformats.org/officeDocument/2006/relationships/tags" Target="../tags/tag644.xml"/><Relationship Id="rId12" Type="http://schemas.openxmlformats.org/officeDocument/2006/relationships/tags" Target="../tags/tag649.xml"/><Relationship Id="rId17" Type="http://schemas.openxmlformats.org/officeDocument/2006/relationships/image" Target="../media/image252.emf"/><Relationship Id="rId2" Type="http://schemas.openxmlformats.org/officeDocument/2006/relationships/tags" Target="../tags/tag639.xml"/><Relationship Id="rId16" Type="http://schemas.openxmlformats.org/officeDocument/2006/relationships/oleObject" Target="../embeddings/oleObject6.bin"/><Relationship Id="rId1" Type="http://schemas.openxmlformats.org/officeDocument/2006/relationships/vmlDrawing" Target="../drawings/vmlDrawing5.vml"/><Relationship Id="rId6" Type="http://schemas.openxmlformats.org/officeDocument/2006/relationships/tags" Target="../tags/tag643.xml"/><Relationship Id="rId11" Type="http://schemas.openxmlformats.org/officeDocument/2006/relationships/tags" Target="../tags/tag648.xml"/><Relationship Id="rId5" Type="http://schemas.openxmlformats.org/officeDocument/2006/relationships/tags" Target="../tags/tag642.xml"/><Relationship Id="rId15" Type="http://schemas.openxmlformats.org/officeDocument/2006/relationships/oleObject" Target="../embeddings/oleObject5.bin"/><Relationship Id="rId10" Type="http://schemas.openxmlformats.org/officeDocument/2006/relationships/tags" Target="../tags/tag647.xml"/><Relationship Id="rId4" Type="http://schemas.openxmlformats.org/officeDocument/2006/relationships/tags" Target="../tags/tag641.xml"/><Relationship Id="rId9" Type="http://schemas.openxmlformats.org/officeDocument/2006/relationships/tags" Target="../tags/tag646.xml"/><Relationship Id="rId14" Type="http://schemas.openxmlformats.org/officeDocument/2006/relationships/notesSlide" Target="../notesSlides/notesSlide116.xml"/></Relationships>
</file>

<file path=ppt/slides/_rels/slide126.xml.rels><?xml version="1.0" encoding="UTF-8" standalone="yes"?>
<Relationships xmlns="http://schemas.openxmlformats.org/package/2006/relationships"><Relationship Id="rId8" Type="http://schemas.openxmlformats.org/officeDocument/2006/relationships/tags" Target="../tags/tag656.xml"/><Relationship Id="rId13" Type="http://schemas.openxmlformats.org/officeDocument/2006/relationships/oleObject" Target="../embeddings/oleObject7.bin"/><Relationship Id="rId3" Type="http://schemas.openxmlformats.org/officeDocument/2006/relationships/tags" Target="../tags/tag651.xml"/><Relationship Id="rId7" Type="http://schemas.openxmlformats.org/officeDocument/2006/relationships/tags" Target="../tags/tag655.xml"/><Relationship Id="rId12" Type="http://schemas.openxmlformats.org/officeDocument/2006/relationships/notesSlide" Target="../notesSlides/notesSlide117.xml"/><Relationship Id="rId2" Type="http://schemas.openxmlformats.org/officeDocument/2006/relationships/tags" Target="../tags/tag650.xml"/><Relationship Id="rId1" Type="http://schemas.openxmlformats.org/officeDocument/2006/relationships/vmlDrawing" Target="../drawings/vmlDrawing6.vml"/><Relationship Id="rId6" Type="http://schemas.openxmlformats.org/officeDocument/2006/relationships/tags" Target="../tags/tag654.xml"/><Relationship Id="rId11" Type="http://schemas.openxmlformats.org/officeDocument/2006/relationships/slideLayout" Target="../slideLayouts/slideLayout5.xml"/><Relationship Id="rId5" Type="http://schemas.openxmlformats.org/officeDocument/2006/relationships/tags" Target="../tags/tag653.xml"/><Relationship Id="rId15" Type="http://schemas.openxmlformats.org/officeDocument/2006/relationships/image" Target="../media/image253.png"/><Relationship Id="rId10" Type="http://schemas.openxmlformats.org/officeDocument/2006/relationships/tags" Target="../tags/tag658.xml"/><Relationship Id="rId4" Type="http://schemas.openxmlformats.org/officeDocument/2006/relationships/tags" Target="../tags/tag652.xml"/><Relationship Id="rId9" Type="http://schemas.openxmlformats.org/officeDocument/2006/relationships/tags" Target="../tags/tag657.xml"/><Relationship Id="rId14" Type="http://schemas.openxmlformats.org/officeDocument/2006/relationships/oleObject" Target="../embeddings/oleObject8.bin"/></Relationships>
</file>

<file path=ppt/slides/_rels/slide127.xml.rels><?xml version="1.0" encoding="UTF-8" standalone="yes"?>
<Relationships xmlns="http://schemas.openxmlformats.org/package/2006/relationships"><Relationship Id="rId13" Type="http://schemas.openxmlformats.org/officeDocument/2006/relationships/tags" Target="../tags/tag671.xml"/><Relationship Id="rId18" Type="http://schemas.openxmlformats.org/officeDocument/2006/relationships/tags" Target="../tags/tag676.xml"/><Relationship Id="rId26" Type="http://schemas.openxmlformats.org/officeDocument/2006/relationships/tags" Target="../tags/tag684.xml"/><Relationship Id="rId39" Type="http://schemas.openxmlformats.org/officeDocument/2006/relationships/slide" Target="slide127.xml"/><Relationship Id="rId21" Type="http://schemas.openxmlformats.org/officeDocument/2006/relationships/tags" Target="../tags/tag679.xml"/><Relationship Id="rId34" Type="http://schemas.openxmlformats.org/officeDocument/2006/relationships/tags" Target="../tags/tag692.xml"/><Relationship Id="rId7" Type="http://schemas.openxmlformats.org/officeDocument/2006/relationships/tags" Target="../tags/tag665.xml"/><Relationship Id="rId12" Type="http://schemas.openxmlformats.org/officeDocument/2006/relationships/tags" Target="../tags/tag670.xml"/><Relationship Id="rId17" Type="http://schemas.openxmlformats.org/officeDocument/2006/relationships/tags" Target="../tags/tag675.xml"/><Relationship Id="rId25" Type="http://schemas.openxmlformats.org/officeDocument/2006/relationships/tags" Target="../tags/tag683.xml"/><Relationship Id="rId33" Type="http://schemas.openxmlformats.org/officeDocument/2006/relationships/tags" Target="../tags/tag691.xml"/><Relationship Id="rId38" Type="http://schemas.openxmlformats.org/officeDocument/2006/relationships/slide" Target="slide118.xml"/><Relationship Id="rId2" Type="http://schemas.openxmlformats.org/officeDocument/2006/relationships/tags" Target="../tags/tag660.xml"/><Relationship Id="rId16" Type="http://schemas.openxmlformats.org/officeDocument/2006/relationships/tags" Target="../tags/tag674.xml"/><Relationship Id="rId20" Type="http://schemas.openxmlformats.org/officeDocument/2006/relationships/tags" Target="../tags/tag678.xml"/><Relationship Id="rId29" Type="http://schemas.openxmlformats.org/officeDocument/2006/relationships/tags" Target="../tags/tag687.xml"/><Relationship Id="rId1" Type="http://schemas.openxmlformats.org/officeDocument/2006/relationships/tags" Target="../tags/tag659.xml"/><Relationship Id="rId6" Type="http://schemas.openxmlformats.org/officeDocument/2006/relationships/tags" Target="../tags/tag664.xml"/><Relationship Id="rId11" Type="http://schemas.openxmlformats.org/officeDocument/2006/relationships/tags" Target="../tags/tag669.xml"/><Relationship Id="rId24" Type="http://schemas.openxmlformats.org/officeDocument/2006/relationships/tags" Target="../tags/tag682.xml"/><Relationship Id="rId32" Type="http://schemas.openxmlformats.org/officeDocument/2006/relationships/tags" Target="../tags/tag690.xml"/><Relationship Id="rId37" Type="http://schemas.openxmlformats.org/officeDocument/2006/relationships/slide" Target="slide110.xml"/><Relationship Id="rId5" Type="http://schemas.openxmlformats.org/officeDocument/2006/relationships/tags" Target="../tags/tag663.xml"/><Relationship Id="rId15" Type="http://schemas.openxmlformats.org/officeDocument/2006/relationships/tags" Target="../tags/tag673.xml"/><Relationship Id="rId23" Type="http://schemas.openxmlformats.org/officeDocument/2006/relationships/tags" Target="../tags/tag681.xml"/><Relationship Id="rId28" Type="http://schemas.openxmlformats.org/officeDocument/2006/relationships/tags" Target="../tags/tag686.xml"/><Relationship Id="rId36" Type="http://schemas.openxmlformats.org/officeDocument/2006/relationships/slideLayout" Target="../slideLayouts/slideLayout4.xml"/><Relationship Id="rId10" Type="http://schemas.openxmlformats.org/officeDocument/2006/relationships/tags" Target="../tags/tag668.xml"/><Relationship Id="rId19" Type="http://schemas.openxmlformats.org/officeDocument/2006/relationships/tags" Target="../tags/tag677.xml"/><Relationship Id="rId31" Type="http://schemas.openxmlformats.org/officeDocument/2006/relationships/tags" Target="../tags/tag689.xml"/><Relationship Id="rId4" Type="http://schemas.openxmlformats.org/officeDocument/2006/relationships/tags" Target="../tags/tag662.xml"/><Relationship Id="rId9" Type="http://schemas.openxmlformats.org/officeDocument/2006/relationships/tags" Target="../tags/tag667.xml"/><Relationship Id="rId14" Type="http://schemas.openxmlformats.org/officeDocument/2006/relationships/tags" Target="../tags/tag672.xml"/><Relationship Id="rId22" Type="http://schemas.openxmlformats.org/officeDocument/2006/relationships/tags" Target="../tags/tag680.xml"/><Relationship Id="rId27" Type="http://schemas.openxmlformats.org/officeDocument/2006/relationships/tags" Target="../tags/tag685.xml"/><Relationship Id="rId30" Type="http://schemas.openxmlformats.org/officeDocument/2006/relationships/tags" Target="../tags/tag688.xml"/><Relationship Id="rId35" Type="http://schemas.openxmlformats.org/officeDocument/2006/relationships/tags" Target="../tags/tag693.xml"/><Relationship Id="rId8" Type="http://schemas.openxmlformats.org/officeDocument/2006/relationships/tags" Target="../tags/tag666.xml"/><Relationship Id="rId3" Type="http://schemas.openxmlformats.org/officeDocument/2006/relationships/tags" Target="../tags/tag661.xml"/></Relationships>
</file>

<file path=ppt/slides/_rels/slide128.xml.rels><?xml version="1.0" encoding="UTF-8" standalone="yes"?>
<Relationships xmlns="http://schemas.openxmlformats.org/package/2006/relationships"><Relationship Id="rId8" Type="http://schemas.openxmlformats.org/officeDocument/2006/relationships/image" Target="../media/image258.png"/><Relationship Id="rId13" Type="http://schemas.openxmlformats.org/officeDocument/2006/relationships/image" Target="../media/image263.png"/><Relationship Id="rId18" Type="http://schemas.openxmlformats.org/officeDocument/2006/relationships/image" Target="../media/image268.png"/><Relationship Id="rId26" Type="http://schemas.openxmlformats.org/officeDocument/2006/relationships/image" Target="../media/image276.png"/><Relationship Id="rId3" Type="http://schemas.openxmlformats.org/officeDocument/2006/relationships/hyperlink" Target="http://www.synopsys.co.jp/" TargetMode="External"/><Relationship Id="rId21" Type="http://schemas.openxmlformats.org/officeDocument/2006/relationships/image" Target="../media/image271.png"/><Relationship Id="rId7" Type="http://schemas.openxmlformats.org/officeDocument/2006/relationships/image" Target="../media/image257.jpeg"/><Relationship Id="rId12" Type="http://schemas.openxmlformats.org/officeDocument/2006/relationships/image" Target="../media/image262.png"/><Relationship Id="rId17" Type="http://schemas.openxmlformats.org/officeDocument/2006/relationships/image" Target="../media/image267.jpeg"/><Relationship Id="rId25" Type="http://schemas.openxmlformats.org/officeDocument/2006/relationships/image" Target="../media/image275.png"/><Relationship Id="rId2" Type="http://schemas.openxmlformats.org/officeDocument/2006/relationships/notesSlide" Target="../notesSlides/notesSlide118.xml"/><Relationship Id="rId16" Type="http://schemas.openxmlformats.org/officeDocument/2006/relationships/image" Target="../media/image266.png"/><Relationship Id="rId20" Type="http://schemas.openxmlformats.org/officeDocument/2006/relationships/image" Target="../media/image270.jpeg"/><Relationship Id="rId29" Type="http://schemas.openxmlformats.org/officeDocument/2006/relationships/image" Target="../media/image279.png"/><Relationship Id="rId1" Type="http://schemas.openxmlformats.org/officeDocument/2006/relationships/slideLayout" Target="../slideLayouts/slideLayout4.xml"/><Relationship Id="rId6" Type="http://schemas.openxmlformats.org/officeDocument/2006/relationships/image" Target="../media/image256.gif"/><Relationship Id="rId11" Type="http://schemas.openxmlformats.org/officeDocument/2006/relationships/image" Target="../media/image261.jpeg"/><Relationship Id="rId24" Type="http://schemas.openxmlformats.org/officeDocument/2006/relationships/image" Target="../media/image274.png"/><Relationship Id="rId32" Type="http://schemas.openxmlformats.org/officeDocument/2006/relationships/image" Target="../media/image282.png"/><Relationship Id="rId5" Type="http://schemas.openxmlformats.org/officeDocument/2006/relationships/image" Target="../media/image255.png"/><Relationship Id="rId15" Type="http://schemas.openxmlformats.org/officeDocument/2006/relationships/image" Target="../media/image265.jpeg"/><Relationship Id="rId23" Type="http://schemas.openxmlformats.org/officeDocument/2006/relationships/image" Target="../media/image273.png"/><Relationship Id="rId28" Type="http://schemas.openxmlformats.org/officeDocument/2006/relationships/image" Target="../media/image278.jpeg"/><Relationship Id="rId10" Type="http://schemas.openxmlformats.org/officeDocument/2006/relationships/image" Target="../media/image260.jpeg"/><Relationship Id="rId19" Type="http://schemas.openxmlformats.org/officeDocument/2006/relationships/image" Target="../media/image269.png"/><Relationship Id="rId31" Type="http://schemas.openxmlformats.org/officeDocument/2006/relationships/image" Target="../media/image281.png"/><Relationship Id="rId4" Type="http://schemas.openxmlformats.org/officeDocument/2006/relationships/image" Target="../media/image254.png"/><Relationship Id="rId9" Type="http://schemas.openxmlformats.org/officeDocument/2006/relationships/image" Target="../media/image259.png"/><Relationship Id="rId14" Type="http://schemas.openxmlformats.org/officeDocument/2006/relationships/image" Target="../media/image264.png"/><Relationship Id="rId22" Type="http://schemas.openxmlformats.org/officeDocument/2006/relationships/image" Target="../media/image272.png"/><Relationship Id="rId27" Type="http://schemas.openxmlformats.org/officeDocument/2006/relationships/image" Target="../media/image277.png"/><Relationship Id="rId30" Type="http://schemas.openxmlformats.org/officeDocument/2006/relationships/image" Target="../media/image280.png"/></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4.xml"/><Relationship Id="rId1" Type="http://schemas.openxmlformats.org/officeDocument/2006/relationships/tags" Target="../tags/tag694.xml"/></Relationships>
</file>

<file path=ppt/slides/_rels/slide1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2.xml"/><Relationship Id="rId1" Type="http://schemas.openxmlformats.org/officeDocument/2006/relationships/slideLayout" Target="../slideLayouts/slideLayout4.xml"/><Relationship Id="rId4" Type="http://schemas.openxmlformats.org/officeDocument/2006/relationships/image" Target="../media/image52.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32.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122.xml"/><Relationship Id="rId1" Type="http://schemas.openxmlformats.org/officeDocument/2006/relationships/slideLayout" Target="../slideLayouts/slideLayout4.xml"/><Relationship Id="rId6" Type="http://schemas.openxmlformats.org/officeDocument/2006/relationships/image" Target="../media/image286.png"/><Relationship Id="rId5" Type="http://schemas.openxmlformats.org/officeDocument/2006/relationships/hyperlink" Target="http://free-entry-toolchain.hightec-rt.com/" TargetMode="External"/><Relationship Id="rId4" Type="http://schemas.openxmlformats.org/officeDocument/2006/relationships/image" Target="../media/image285.png"/></Relationships>
</file>

<file path=ppt/slides/_rels/slide133.xml.rels><?xml version="1.0" encoding="UTF-8" standalone="yes"?>
<Relationships xmlns="http://schemas.openxmlformats.org/package/2006/relationships"><Relationship Id="rId3" Type="http://schemas.openxmlformats.org/officeDocument/2006/relationships/hyperlink" Target="https://go.altium.com/pin-mapper-license-request-tasking" TargetMode="External"/><Relationship Id="rId2" Type="http://schemas.openxmlformats.org/officeDocument/2006/relationships/notesSlide" Target="../notesSlides/notesSlide123.xml"/><Relationship Id="rId1" Type="http://schemas.openxmlformats.org/officeDocument/2006/relationships/slideLayout" Target="../slideLayouts/slideLayout4.xml"/><Relationship Id="rId4" Type="http://schemas.openxmlformats.org/officeDocument/2006/relationships/image" Target="../media/image287.jpeg"/></Relationships>
</file>

<file path=ppt/slides/_rels/slide134.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124.xml"/><Relationship Id="rId1" Type="http://schemas.openxmlformats.org/officeDocument/2006/relationships/slideLayout" Target="../slideLayouts/slideLayout4.xml"/><Relationship Id="rId6" Type="http://schemas.openxmlformats.org/officeDocument/2006/relationships/hyperlink" Target="http://www.infineon.com/memtool" TargetMode="External"/><Relationship Id="rId5" Type="http://schemas.openxmlformats.org/officeDocument/2006/relationships/image" Target="../media/image286.png"/><Relationship Id="rId4" Type="http://schemas.openxmlformats.org/officeDocument/2006/relationships/image" Target="../media/image289.jpeg"/></Relationships>
</file>

<file path=ppt/slides/_rels/slide135.xml.rels><?xml version="1.0" encoding="UTF-8" standalone="yes"?>
<Relationships xmlns="http://schemas.openxmlformats.org/package/2006/relationships"><Relationship Id="rId8" Type="http://schemas.openxmlformats.org/officeDocument/2006/relationships/image" Target="../media/image295.png"/><Relationship Id="rId3" Type="http://schemas.openxmlformats.org/officeDocument/2006/relationships/image" Target="../media/image290.png"/><Relationship Id="rId7" Type="http://schemas.openxmlformats.org/officeDocument/2006/relationships/image" Target="../media/image294.png"/><Relationship Id="rId2" Type="http://schemas.openxmlformats.org/officeDocument/2006/relationships/notesSlide" Target="../notesSlides/notesSlide125.xml"/><Relationship Id="rId1" Type="http://schemas.openxmlformats.org/officeDocument/2006/relationships/slideLayout" Target="../slideLayouts/slideLayout4.xml"/><Relationship Id="rId6" Type="http://schemas.openxmlformats.org/officeDocument/2006/relationships/image" Target="../media/image293.png"/><Relationship Id="rId5" Type="http://schemas.openxmlformats.org/officeDocument/2006/relationships/image" Target="../media/image292.png"/><Relationship Id="rId4" Type="http://schemas.openxmlformats.org/officeDocument/2006/relationships/image" Target="../media/image291.png"/><Relationship Id="rId9" Type="http://schemas.openxmlformats.org/officeDocument/2006/relationships/image" Target="../media/image296.png"/></Relationships>
</file>

<file path=ppt/slides/_rels/slide136.xml.rels><?xml version="1.0" encoding="UTF-8" standalone="yes"?>
<Relationships xmlns="http://schemas.openxmlformats.org/package/2006/relationships"><Relationship Id="rId8" Type="http://schemas.openxmlformats.org/officeDocument/2006/relationships/image" Target="../media/image302.png"/><Relationship Id="rId13" Type="http://schemas.openxmlformats.org/officeDocument/2006/relationships/image" Target="../media/image305.png"/><Relationship Id="rId3" Type="http://schemas.openxmlformats.org/officeDocument/2006/relationships/image" Target="../media/image297.png"/><Relationship Id="rId7" Type="http://schemas.openxmlformats.org/officeDocument/2006/relationships/image" Target="../media/image301.png"/><Relationship Id="rId12" Type="http://schemas.openxmlformats.org/officeDocument/2006/relationships/image" Target="../media/image304.png"/><Relationship Id="rId17" Type="http://schemas.openxmlformats.org/officeDocument/2006/relationships/image" Target="../media/image280.png"/><Relationship Id="rId2" Type="http://schemas.openxmlformats.org/officeDocument/2006/relationships/notesSlide" Target="../notesSlides/notesSlide126.xml"/><Relationship Id="rId16" Type="http://schemas.openxmlformats.org/officeDocument/2006/relationships/image" Target="../media/image279.png"/><Relationship Id="rId1" Type="http://schemas.openxmlformats.org/officeDocument/2006/relationships/slideLayout" Target="../slideLayouts/slideLayout4.xml"/><Relationship Id="rId6" Type="http://schemas.openxmlformats.org/officeDocument/2006/relationships/image" Target="../media/image300.png"/><Relationship Id="rId11" Type="http://schemas.openxmlformats.org/officeDocument/2006/relationships/image" Target="../media/image256.gif"/><Relationship Id="rId5" Type="http://schemas.openxmlformats.org/officeDocument/2006/relationships/image" Target="../media/image299.png"/><Relationship Id="rId15" Type="http://schemas.openxmlformats.org/officeDocument/2006/relationships/image" Target="../media/image307.png"/><Relationship Id="rId10" Type="http://schemas.openxmlformats.org/officeDocument/2006/relationships/image" Target="../media/image272.png"/><Relationship Id="rId4" Type="http://schemas.openxmlformats.org/officeDocument/2006/relationships/image" Target="../media/image298.png"/><Relationship Id="rId9" Type="http://schemas.openxmlformats.org/officeDocument/2006/relationships/image" Target="../media/image303.png"/><Relationship Id="rId14" Type="http://schemas.openxmlformats.org/officeDocument/2006/relationships/image" Target="../media/image306.jpeg"/></Relationships>
</file>

<file path=ppt/slides/_rels/slide137.xml.rels><?xml version="1.0" encoding="UTF-8" standalone="yes"?>
<Relationships xmlns="http://schemas.openxmlformats.org/package/2006/relationships"><Relationship Id="rId3" Type="http://schemas.openxmlformats.org/officeDocument/2006/relationships/image" Target="../media/image308.png"/><Relationship Id="rId7" Type="http://schemas.openxmlformats.org/officeDocument/2006/relationships/image" Target="../media/image310.jpeg"/><Relationship Id="rId2" Type="http://schemas.openxmlformats.org/officeDocument/2006/relationships/notesSlide" Target="../notesSlides/notesSlide127.xml"/><Relationship Id="rId1" Type="http://schemas.openxmlformats.org/officeDocument/2006/relationships/slideLayout" Target="../slideLayouts/slideLayout4.xml"/><Relationship Id="rId6" Type="http://schemas.openxmlformats.org/officeDocument/2006/relationships/image" Target="../media/image299.png"/><Relationship Id="rId5" Type="http://schemas.openxmlformats.org/officeDocument/2006/relationships/image" Target="../media/image300.png"/><Relationship Id="rId4" Type="http://schemas.openxmlformats.org/officeDocument/2006/relationships/image" Target="../media/image309.png"/></Relationships>
</file>

<file path=ppt/slides/_rels/slide138.xml.rels><?xml version="1.0" encoding="UTF-8" standalone="yes"?>
<Relationships xmlns="http://schemas.openxmlformats.org/package/2006/relationships"><Relationship Id="rId3" Type="http://schemas.openxmlformats.org/officeDocument/2006/relationships/image" Target="../media/image300.png"/><Relationship Id="rId7" Type="http://schemas.openxmlformats.org/officeDocument/2006/relationships/image" Target="../media/image302.png"/><Relationship Id="rId2" Type="http://schemas.openxmlformats.org/officeDocument/2006/relationships/notesSlide" Target="../notesSlides/notesSlide128.xml"/><Relationship Id="rId1" Type="http://schemas.openxmlformats.org/officeDocument/2006/relationships/slideLayout" Target="../slideLayouts/slideLayout4.xml"/><Relationship Id="rId6" Type="http://schemas.openxmlformats.org/officeDocument/2006/relationships/image" Target="../media/image313.jpeg"/><Relationship Id="rId5" Type="http://schemas.openxmlformats.org/officeDocument/2006/relationships/image" Target="../media/image312.jpeg"/><Relationship Id="rId4" Type="http://schemas.openxmlformats.org/officeDocument/2006/relationships/image" Target="../media/image311.png"/></Relationships>
</file>

<file path=ppt/slides/_rels/slide139.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129.xml"/><Relationship Id="rId1" Type="http://schemas.openxmlformats.org/officeDocument/2006/relationships/slideLayout" Target="../slideLayouts/slideLayout4.xml"/><Relationship Id="rId5" Type="http://schemas.openxmlformats.org/officeDocument/2006/relationships/image" Target="../media/image316.jpeg"/><Relationship Id="rId4" Type="http://schemas.openxmlformats.org/officeDocument/2006/relationships/image" Target="../media/image315.png"/></Relationships>
</file>

<file path=ppt/slides/_rels/slide14.xml.rels><?xml version="1.0" encoding="UTF-8" standalone="yes"?>
<Relationships xmlns="http://schemas.openxmlformats.org/package/2006/relationships"><Relationship Id="rId13" Type="http://schemas.openxmlformats.org/officeDocument/2006/relationships/tags" Target="../tags/tag278.xml"/><Relationship Id="rId18" Type="http://schemas.openxmlformats.org/officeDocument/2006/relationships/tags" Target="../tags/tag283.xml"/><Relationship Id="rId26" Type="http://schemas.openxmlformats.org/officeDocument/2006/relationships/tags" Target="../tags/tag291.xml"/><Relationship Id="rId39" Type="http://schemas.openxmlformats.org/officeDocument/2006/relationships/slide" Target="slide14.xml"/><Relationship Id="rId21" Type="http://schemas.openxmlformats.org/officeDocument/2006/relationships/tags" Target="../tags/tag286.xml"/><Relationship Id="rId34" Type="http://schemas.openxmlformats.org/officeDocument/2006/relationships/tags" Target="../tags/tag299.xml"/><Relationship Id="rId42" Type="http://schemas.openxmlformats.org/officeDocument/2006/relationships/slide" Target="slide51.xml"/><Relationship Id="rId7" Type="http://schemas.openxmlformats.org/officeDocument/2006/relationships/tags" Target="../tags/tag272.xml"/><Relationship Id="rId2" Type="http://schemas.openxmlformats.org/officeDocument/2006/relationships/tags" Target="../tags/tag267.xml"/><Relationship Id="rId16" Type="http://schemas.openxmlformats.org/officeDocument/2006/relationships/tags" Target="../tags/tag281.xml"/><Relationship Id="rId29" Type="http://schemas.openxmlformats.org/officeDocument/2006/relationships/tags" Target="../tags/tag294.xml"/><Relationship Id="rId1" Type="http://schemas.openxmlformats.org/officeDocument/2006/relationships/tags" Target="../tags/tag266.xml"/><Relationship Id="rId6" Type="http://schemas.openxmlformats.org/officeDocument/2006/relationships/tags" Target="../tags/tag271.xml"/><Relationship Id="rId11" Type="http://schemas.openxmlformats.org/officeDocument/2006/relationships/tags" Target="../tags/tag276.xml"/><Relationship Id="rId24" Type="http://schemas.openxmlformats.org/officeDocument/2006/relationships/tags" Target="../tags/tag289.xml"/><Relationship Id="rId32" Type="http://schemas.openxmlformats.org/officeDocument/2006/relationships/tags" Target="../tags/tag297.xml"/><Relationship Id="rId37" Type="http://schemas.openxmlformats.org/officeDocument/2006/relationships/notesSlide" Target="../notesSlides/notesSlide13.xml"/><Relationship Id="rId40" Type="http://schemas.openxmlformats.org/officeDocument/2006/relationships/slide" Target="slide17.xml"/><Relationship Id="rId45" Type="http://schemas.openxmlformats.org/officeDocument/2006/relationships/slide" Target="slide118.xml"/><Relationship Id="rId5" Type="http://schemas.openxmlformats.org/officeDocument/2006/relationships/tags" Target="../tags/tag270.xml"/><Relationship Id="rId15" Type="http://schemas.openxmlformats.org/officeDocument/2006/relationships/tags" Target="../tags/tag280.xml"/><Relationship Id="rId23" Type="http://schemas.openxmlformats.org/officeDocument/2006/relationships/tags" Target="../tags/tag288.xml"/><Relationship Id="rId28" Type="http://schemas.openxmlformats.org/officeDocument/2006/relationships/tags" Target="../tags/tag293.xml"/><Relationship Id="rId36" Type="http://schemas.openxmlformats.org/officeDocument/2006/relationships/slideLayout" Target="../slideLayouts/slideLayout4.xml"/><Relationship Id="rId10" Type="http://schemas.openxmlformats.org/officeDocument/2006/relationships/tags" Target="../tags/tag275.xml"/><Relationship Id="rId19" Type="http://schemas.openxmlformats.org/officeDocument/2006/relationships/tags" Target="../tags/tag284.xml"/><Relationship Id="rId31" Type="http://schemas.openxmlformats.org/officeDocument/2006/relationships/tags" Target="../tags/tag296.xml"/><Relationship Id="rId44" Type="http://schemas.openxmlformats.org/officeDocument/2006/relationships/slide" Target="slide110.xml"/><Relationship Id="rId4" Type="http://schemas.openxmlformats.org/officeDocument/2006/relationships/tags" Target="../tags/tag269.xml"/><Relationship Id="rId9" Type="http://schemas.openxmlformats.org/officeDocument/2006/relationships/tags" Target="../tags/tag274.xml"/><Relationship Id="rId14" Type="http://schemas.openxmlformats.org/officeDocument/2006/relationships/tags" Target="../tags/tag279.xml"/><Relationship Id="rId22" Type="http://schemas.openxmlformats.org/officeDocument/2006/relationships/tags" Target="../tags/tag287.xml"/><Relationship Id="rId27" Type="http://schemas.openxmlformats.org/officeDocument/2006/relationships/tags" Target="../tags/tag292.xml"/><Relationship Id="rId30" Type="http://schemas.openxmlformats.org/officeDocument/2006/relationships/tags" Target="../tags/tag295.xml"/><Relationship Id="rId35" Type="http://schemas.openxmlformats.org/officeDocument/2006/relationships/tags" Target="../tags/tag300.xml"/><Relationship Id="rId43" Type="http://schemas.openxmlformats.org/officeDocument/2006/relationships/slide" Target="slide79.xml"/><Relationship Id="rId8" Type="http://schemas.openxmlformats.org/officeDocument/2006/relationships/tags" Target="../tags/tag273.xml"/><Relationship Id="rId3" Type="http://schemas.openxmlformats.org/officeDocument/2006/relationships/tags" Target="../tags/tag268.xml"/><Relationship Id="rId12" Type="http://schemas.openxmlformats.org/officeDocument/2006/relationships/tags" Target="../tags/tag277.xml"/><Relationship Id="rId17" Type="http://schemas.openxmlformats.org/officeDocument/2006/relationships/tags" Target="../tags/tag282.xml"/><Relationship Id="rId25" Type="http://schemas.openxmlformats.org/officeDocument/2006/relationships/tags" Target="../tags/tag290.xml"/><Relationship Id="rId33" Type="http://schemas.openxmlformats.org/officeDocument/2006/relationships/tags" Target="../tags/tag298.xml"/><Relationship Id="rId38" Type="http://schemas.openxmlformats.org/officeDocument/2006/relationships/slide" Target="slide3.xml"/><Relationship Id="rId46" Type="http://schemas.openxmlformats.org/officeDocument/2006/relationships/slide" Target="slide127.xml"/><Relationship Id="rId20" Type="http://schemas.openxmlformats.org/officeDocument/2006/relationships/tags" Target="../tags/tag285.xml"/><Relationship Id="rId41" Type="http://schemas.openxmlformats.org/officeDocument/2006/relationships/slide" Target="slide31.xml"/></Relationships>
</file>

<file path=ppt/slides/_rels/slide140.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130.xml"/><Relationship Id="rId1" Type="http://schemas.openxmlformats.org/officeDocument/2006/relationships/slideLayout" Target="../slideLayouts/slideLayout4.xml"/><Relationship Id="rId5" Type="http://schemas.openxmlformats.org/officeDocument/2006/relationships/image" Target="../media/image319.png"/><Relationship Id="rId4" Type="http://schemas.openxmlformats.org/officeDocument/2006/relationships/image" Target="../media/image318.png"/></Relationships>
</file>

<file path=ppt/slides/_rels/slide141.xml.rels><?xml version="1.0" encoding="UTF-8" standalone="yes"?>
<Relationships xmlns="http://schemas.openxmlformats.org/package/2006/relationships"><Relationship Id="rId3" Type="http://schemas.openxmlformats.org/officeDocument/2006/relationships/hyperlink" Target="https://www.wirelesspowerconsortium.com/products/4699" TargetMode="External"/><Relationship Id="rId7" Type="http://schemas.openxmlformats.org/officeDocument/2006/relationships/image" Target="../media/image321.png"/><Relationship Id="rId2" Type="http://schemas.openxmlformats.org/officeDocument/2006/relationships/notesSlide" Target="../notesSlides/notesSlide131.xml"/><Relationship Id="rId1" Type="http://schemas.openxmlformats.org/officeDocument/2006/relationships/slideLayout" Target="../slideLayouts/slideLayout4.xml"/><Relationship Id="rId6" Type="http://schemas.openxmlformats.org/officeDocument/2006/relationships/image" Target="../media/image320.png"/><Relationship Id="rId5" Type="http://schemas.openxmlformats.org/officeDocument/2006/relationships/hyperlink" Target="https://www.infineon.com/cms/en/product/evaluation-boards/kit_aurix_tc21_sc/" TargetMode="External"/><Relationship Id="rId4" Type="http://schemas.openxmlformats.org/officeDocument/2006/relationships/hyperlink" Target="https://www.infineon.com/MyICPreg" TargetMode="External"/></Relationships>
</file>

<file path=ppt/slides/_rels/slide142.xml.rels><?xml version="1.0" encoding="UTF-8" standalone="yes"?>
<Relationships xmlns="http://schemas.openxmlformats.org/package/2006/relationships"><Relationship Id="rId8" Type="http://schemas.openxmlformats.org/officeDocument/2006/relationships/image" Target="../media/image327.png"/><Relationship Id="rId3" Type="http://schemas.openxmlformats.org/officeDocument/2006/relationships/image" Target="../media/image322.png"/><Relationship Id="rId7" Type="http://schemas.openxmlformats.org/officeDocument/2006/relationships/image" Target="../media/image326.jpeg"/><Relationship Id="rId2" Type="http://schemas.openxmlformats.org/officeDocument/2006/relationships/notesSlide" Target="../notesSlides/notesSlide132.xml"/><Relationship Id="rId1" Type="http://schemas.openxmlformats.org/officeDocument/2006/relationships/slideLayout" Target="../slideLayouts/slideLayout5.xml"/><Relationship Id="rId6" Type="http://schemas.openxmlformats.org/officeDocument/2006/relationships/image" Target="../media/image325.emf"/><Relationship Id="rId5" Type="http://schemas.openxmlformats.org/officeDocument/2006/relationships/image" Target="../media/image324.jpeg"/><Relationship Id="rId10" Type="http://schemas.openxmlformats.org/officeDocument/2006/relationships/image" Target="../media/image329.png"/><Relationship Id="rId4" Type="http://schemas.openxmlformats.org/officeDocument/2006/relationships/image" Target="../media/image323.jpeg"/><Relationship Id="rId9" Type="http://schemas.openxmlformats.org/officeDocument/2006/relationships/image" Target="../media/image328.png"/></Relationships>
</file>

<file path=ppt/slides/_rels/slide143.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133.xml"/><Relationship Id="rId1" Type="http://schemas.openxmlformats.org/officeDocument/2006/relationships/slideLayout" Target="../slideLayouts/slideLayout4.xml"/><Relationship Id="rId6" Type="http://schemas.openxmlformats.org/officeDocument/2006/relationships/image" Target="../media/image333.png"/><Relationship Id="rId5" Type="http://schemas.openxmlformats.org/officeDocument/2006/relationships/image" Target="../media/image332.png"/><Relationship Id="rId4" Type="http://schemas.openxmlformats.org/officeDocument/2006/relationships/image" Target="../media/image331.png"/></Relationships>
</file>

<file path=ppt/slides/_rels/slide144.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134.xml"/><Relationship Id="rId1" Type="http://schemas.openxmlformats.org/officeDocument/2006/relationships/slideLayout" Target="../slideLayouts/slideLayout4.xml"/><Relationship Id="rId4" Type="http://schemas.openxmlformats.org/officeDocument/2006/relationships/image" Target="../media/image335.jpeg"/></Relationships>
</file>

<file path=ppt/slides/_rels/slide145.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135.xml"/><Relationship Id="rId1" Type="http://schemas.openxmlformats.org/officeDocument/2006/relationships/slideLayout" Target="../slideLayouts/slideLayout4.xml"/><Relationship Id="rId5" Type="http://schemas.openxmlformats.org/officeDocument/2006/relationships/image" Target="../media/image338.jpeg"/><Relationship Id="rId4" Type="http://schemas.openxmlformats.org/officeDocument/2006/relationships/image" Target="../media/image337.jpe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3" Type="http://schemas.openxmlformats.org/officeDocument/2006/relationships/tags" Target="../tags/tag313.xml"/><Relationship Id="rId18" Type="http://schemas.openxmlformats.org/officeDocument/2006/relationships/tags" Target="../tags/tag318.xml"/><Relationship Id="rId26" Type="http://schemas.openxmlformats.org/officeDocument/2006/relationships/tags" Target="../tags/tag326.xml"/><Relationship Id="rId21" Type="http://schemas.openxmlformats.org/officeDocument/2006/relationships/tags" Target="../tags/tag321.xml"/><Relationship Id="rId34" Type="http://schemas.openxmlformats.org/officeDocument/2006/relationships/tags" Target="../tags/tag334.xml"/><Relationship Id="rId7" Type="http://schemas.openxmlformats.org/officeDocument/2006/relationships/tags" Target="../tags/tag307.xml"/><Relationship Id="rId12" Type="http://schemas.openxmlformats.org/officeDocument/2006/relationships/tags" Target="../tags/tag312.xml"/><Relationship Id="rId17" Type="http://schemas.openxmlformats.org/officeDocument/2006/relationships/tags" Target="../tags/tag317.xml"/><Relationship Id="rId25" Type="http://schemas.openxmlformats.org/officeDocument/2006/relationships/tags" Target="../tags/tag325.xml"/><Relationship Id="rId33" Type="http://schemas.openxmlformats.org/officeDocument/2006/relationships/tags" Target="../tags/tag333.xml"/><Relationship Id="rId2" Type="http://schemas.openxmlformats.org/officeDocument/2006/relationships/tags" Target="../tags/tag302.xml"/><Relationship Id="rId16" Type="http://schemas.openxmlformats.org/officeDocument/2006/relationships/tags" Target="../tags/tag316.xml"/><Relationship Id="rId20" Type="http://schemas.openxmlformats.org/officeDocument/2006/relationships/tags" Target="../tags/tag320.xml"/><Relationship Id="rId29" Type="http://schemas.openxmlformats.org/officeDocument/2006/relationships/tags" Target="../tags/tag329.xml"/><Relationship Id="rId1" Type="http://schemas.openxmlformats.org/officeDocument/2006/relationships/tags" Target="../tags/tag301.xml"/><Relationship Id="rId6" Type="http://schemas.openxmlformats.org/officeDocument/2006/relationships/tags" Target="../tags/tag306.xml"/><Relationship Id="rId11" Type="http://schemas.openxmlformats.org/officeDocument/2006/relationships/tags" Target="../tags/tag311.xml"/><Relationship Id="rId24" Type="http://schemas.openxmlformats.org/officeDocument/2006/relationships/tags" Target="../tags/tag324.xml"/><Relationship Id="rId32" Type="http://schemas.openxmlformats.org/officeDocument/2006/relationships/tags" Target="../tags/tag332.xml"/><Relationship Id="rId37" Type="http://schemas.openxmlformats.org/officeDocument/2006/relationships/slide" Target="slide17.xml"/><Relationship Id="rId5" Type="http://schemas.openxmlformats.org/officeDocument/2006/relationships/tags" Target="../tags/tag305.xml"/><Relationship Id="rId15" Type="http://schemas.openxmlformats.org/officeDocument/2006/relationships/tags" Target="../tags/tag315.xml"/><Relationship Id="rId23" Type="http://schemas.openxmlformats.org/officeDocument/2006/relationships/tags" Target="../tags/tag323.xml"/><Relationship Id="rId28" Type="http://schemas.openxmlformats.org/officeDocument/2006/relationships/tags" Target="../tags/tag328.xml"/><Relationship Id="rId36" Type="http://schemas.openxmlformats.org/officeDocument/2006/relationships/slideLayout" Target="../slideLayouts/slideLayout4.xml"/><Relationship Id="rId10" Type="http://schemas.openxmlformats.org/officeDocument/2006/relationships/tags" Target="../tags/tag310.xml"/><Relationship Id="rId19" Type="http://schemas.openxmlformats.org/officeDocument/2006/relationships/tags" Target="../tags/tag319.xml"/><Relationship Id="rId31" Type="http://schemas.openxmlformats.org/officeDocument/2006/relationships/tags" Target="../tags/tag331.xml"/><Relationship Id="rId4" Type="http://schemas.openxmlformats.org/officeDocument/2006/relationships/tags" Target="../tags/tag304.xml"/><Relationship Id="rId9" Type="http://schemas.openxmlformats.org/officeDocument/2006/relationships/tags" Target="../tags/tag309.xml"/><Relationship Id="rId14" Type="http://schemas.openxmlformats.org/officeDocument/2006/relationships/tags" Target="../tags/tag314.xml"/><Relationship Id="rId22" Type="http://schemas.openxmlformats.org/officeDocument/2006/relationships/tags" Target="../tags/tag322.xml"/><Relationship Id="rId27" Type="http://schemas.openxmlformats.org/officeDocument/2006/relationships/tags" Target="../tags/tag327.xml"/><Relationship Id="rId30" Type="http://schemas.openxmlformats.org/officeDocument/2006/relationships/tags" Target="../tags/tag330.xml"/><Relationship Id="rId35" Type="http://schemas.openxmlformats.org/officeDocument/2006/relationships/tags" Target="../tags/tag335.xml"/><Relationship Id="rId8" Type="http://schemas.openxmlformats.org/officeDocument/2006/relationships/tags" Target="../tags/tag308.xml"/><Relationship Id="rId3" Type="http://schemas.openxmlformats.org/officeDocument/2006/relationships/tags" Target="../tags/tag30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7.xml"/><Relationship Id="rId1" Type="http://schemas.openxmlformats.org/officeDocument/2006/relationships/slideLayout" Target="../slideLayouts/slideLayout4.xml"/><Relationship Id="rId5" Type="http://schemas.openxmlformats.org/officeDocument/2006/relationships/image" Target="../media/image57.png"/><Relationship Id="rId4" Type="http://schemas.openxmlformats.org/officeDocument/2006/relationships/image" Target="../media/image56.png"/></Relationships>
</file>

<file path=ppt/slides/_rels/slide2.xml.rels><?xml version="1.0" encoding="UTF-8" standalone="yes"?>
<Relationships xmlns="http://schemas.openxmlformats.org/package/2006/relationships"><Relationship Id="rId13" Type="http://schemas.openxmlformats.org/officeDocument/2006/relationships/tags" Target="../tags/tag206.xml"/><Relationship Id="rId18" Type="http://schemas.openxmlformats.org/officeDocument/2006/relationships/tags" Target="../tags/tag211.xml"/><Relationship Id="rId26" Type="http://schemas.openxmlformats.org/officeDocument/2006/relationships/tags" Target="../tags/tag219.xml"/><Relationship Id="rId39" Type="http://schemas.openxmlformats.org/officeDocument/2006/relationships/slide" Target="slide14.xml"/><Relationship Id="rId21" Type="http://schemas.openxmlformats.org/officeDocument/2006/relationships/tags" Target="../tags/tag214.xml"/><Relationship Id="rId34" Type="http://schemas.openxmlformats.org/officeDocument/2006/relationships/tags" Target="../tags/tag227.xml"/><Relationship Id="rId42" Type="http://schemas.openxmlformats.org/officeDocument/2006/relationships/slide" Target="slide51.xml"/><Relationship Id="rId7" Type="http://schemas.openxmlformats.org/officeDocument/2006/relationships/tags" Target="../tags/tag200.xml"/><Relationship Id="rId2" Type="http://schemas.openxmlformats.org/officeDocument/2006/relationships/tags" Target="../tags/tag195.xml"/><Relationship Id="rId16" Type="http://schemas.openxmlformats.org/officeDocument/2006/relationships/tags" Target="../tags/tag209.xml"/><Relationship Id="rId29" Type="http://schemas.openxmlformats.org/officeDocument/2006/relationships/tags" Target="../tags/tag222.xml"/><Relationship Id="rId1" Type="http://schemas.openxmlformats.org/officeDocument/2006/relationships/tags" Target="../tags/tag194.xml"/><Relationship Id="rId6" Type="http://schemas.openxmlformats.org/officeDocument/2006/relationships/tags" Target="../tags/tag199.xml"/><Relationship Id="rId11" Type="http://schemas.openxmlformats.org/officeDocument/2006/relationships/tags" Target="../tags/tag204.xml"/><Relationship Id="rId24" Type="http://schemas.openxmlformats.org/officeDocument/2006/relationships/tags" Target="../tags/tag217.xml"/><Relationship Id="rId32" Type="http://schemas.openxmlformats.org/officeDocument/2006/relationships/tags" Target="../tags/tag225.xml"/><Relationship Id="rId37" Type="http://schemas.openxmlformats.org/officeDocument/2006/relationships/notesSlide" Target="../notesSlides/notesSlide1.xml"/><Relationship Id="rId40" Type="http://schemas.openxmlformats.org/officeDocument/2006/relationships/slide" Target="slide17.xml"/><Relationship Id="rId45" Type="http://schemas.openxmlformats.org/officeDocument/2006/relationships/slide" Target="slide118.xml"/><Relationship Id="rId5" Type="http://schemas.openxmlformats.org/officeDocument/2006/relationships/tags" Target="../tags/tag198.xml"/><Relationship Id="rId15" Type="http://schemas.openxmlformats.org/officeDocument/2006/relationships/tags" Target="../tags/tag208.xml"/><Relationship Id="rId23" Type="http://schemas.openxmlformats.org/officeDocument/2006/relationships/tags" Target="../tags/tag216.xml"/><Relationship Id="rId28" Type="http://schemas.openxmlformats.org/officeDocument/2006/relationships/tags" Target="../tags/tag221.xml"/><Relationship Id="rId36" Type="http://schemas.openxmlformats.org/officeDocument/2006/relationships/slideLayout" Target="../slideLayouts/slideLayout4.xml"/><Relationship Id="rId10" Type="http://schemas.openxmlformats.org/officeDocument/2006/relationships/tags" Target="../tags/tag203.xml"/><Relationship Id="rId19" Type="http://schemas.openxmlformats.org/officeDocument/2006/relationships/tags" Target="../tags/tag212.xml"/><Relationship Id="rId31" Type="http://schemas.openxmlformats.org/officeDocument/2006/relationships/tags" Target="../tags/tag224.xml"/><Relationship Id="rId44" Type="http://schemas.openxmlformats.org/officeDocument/2006/relationships/slide" Target="slide110.xml"/><Relationship Id="rId4" Type="http://schemas.openxmlformats.org/officeDocument/2006/relationships/tags" Target="../tags/tag197.xml"/><Relationship Id="rId9" Type="http://schemas.openxmlformats.org/officeDocument/2006/relationships/tags" Target="../tags/tag202.xml"/><Relationship Id="rId14" Type="http://schemas.openxmlformats.org/officeDocument/2006/relationships/tags" Target="../tags/tag207.xml"/><Relationship Id="rId22" Type="http://schemas.openxmlformats.org/officeDocument/2006/relationships/tags" Target="../tags/tag215.xml"/><Relationship Id="rId27" Type="http://schemas.openxmlformats.org/officeDocument/2006/relationships/tags" Target="../tags/tag220.xml"/><Relationship Id="rId30" Type="http://schemas.openxmlformats.org/officeDocument/2006/relationships/tags" Target="../tags/tag223.xml"/><Relationship Id="rId35" Type="http://schemas.openxmlformats.org/officeDocument/2006/relationships/tags" Target="../tags/tag228.xml"/><Relationship Id="rId43" Type="http://schemas.openxmlformats.org/officeDocument/2006/relationships/slide" Target="slide79.xml"/><Relationship Id="rId8" Type="http://schemas.openxmlformats.org/officeDocument/2006/relationships/tags" Target="../tags/tag201.xml"/><Relationship Id="rId3" Type="http://schemas.openxmlformats.org/officeDocument/2006/relationships/tags" Target="../tags/tag196.xml"/><Relationship Id="rId12" Type="http://schemas.openxmlformats.org/officeDocument/2006/relationships/tags" Target="../tags/tag205.xml"/><Relationship Id="rId17" Type="http://schemas.openxmlformats.org/officeDocument/2006/relationships/tags" Target="../tags/tag210.xml"/><Relationship Id="rId25" Type="http://schemas.openxmlformats.org/officeDocument/2006/relationships/tags" Target="../tags/tag218.xml"/><Relationship Id="rId33" Type="http://schemas.openxmlformats.org/officeDocument/2006/relationships/tags" Target="../tags/tag226.xml"/><Relationship Id="rId38" Type="http://schemas.openxmlformats.org/officeDocument/2006/relationships/slide" Target="slide3.xml"/><Relationship Id="rId46" Type="http://schemas.openxmlformats.org/officeDocument/2006/relationships/slide" Target="slide127.xml"/><Relationship Id="rId20" Type="http://schemas.openxmlformats.org/officeDocument/2006/relationships/tags" Target="../tags/tag213.xml"/><Relationship Id="rId41" Type="http://schemas.openxmlformats.org/officeDocument/2006/relationships/slide" Target="slide3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1.xml"/><Relationship Id="rId1" Type="http://schemas.openxmlformats.org/officeDocument/2006/relationships/slideLayout" Target="../slideLayouts/slideLayout4.xml"/><Relationship Id="rId5" Type="http://schemas.openxmlformats.org/officeDocument/2006/relationships/image" Target="../media/image60.jpeg"/><Relationship Id="rId4" Type="http://schemas.openxmlformats.org/officeDocument/2006/relationships/image" Target="../media/image58.jpeg"/></Relationships>
</file>

<file path=ppt/slides/_rels/slide2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2.xml"/><Relationship Id="rId1" Type="http://schemas.openxmlformats.org/officeDocument/2006/relationships/slideLayout" Target="../slideLayouts/slideLayout4.xml"/><Relationship Id="rId5" Type="http://schemas.openxmlformats.org/officeDocument/2006/relationships/image" Target="../media/image60.jpeg"/><Relationship Id="rId4" Type="http://schemas.openxmlformats.org/officeDocument/2006/relationships/image" Target="../media/image58.jpeg"/></Relationships>
</file>

<file path=ppt/slides/_rels/slide2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3.xml"/><Relationship Id="rId1" Type="http://schemas.openxmlformats.org/officeDocument/2006/relationships/slideLayout" Target="../slideLayouts/slideLayout4.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26.xml"/><Relationship Id="rId1" Type="http://schemas.openxmlformats.org/officeDocument/2006/relationships/slideLayout" Target="../slideLayouts/slideLayout4.xml"/><Relationship Id="rId5" Type="http://schemas.openxmlformats.org/officeDocument/2006/relationships/image" Target="../media/image67.png"/><Relationship Id="rId4" Type="http://schemas.openxmlformats.org/officeDocument/2006/relationships/image" Target="../media/image66.jpeg"/></Relationships>
</file>

<file path=ppt/slides/_rels/slide2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7.xml"/><Relationship Id="rId1" Type="http://schemas.openxmlformats.org/officeDocument/2006/relationships/slideLayout" Target="../slideLayouts/slideLayout4.xml"/><Relationship Id="rId4" Type="http://schemas.openxmlformats.org/officeDocument/2006/relationships/image" Target="../media/image69.jpg"/></Relationships>
</file>

<file path=ppt/slides/_rels/slide3.xml.rels><?xml version="1.0" encoding="UTF-8" standalone="yes"?>
<Relationships xmlns="http://schemas.openxmlformats.org/package/2006/relationships"><Relationship Id="rId13" Type="http://schemas.openxmlformats.org/officeDocument/2006/relationships/tags" Target="../tags/tag241.xml"/><Relationship Id="rId18" Type="http://schemas.openxmlformats.org/officeDocument/2006/relationships/tags" Target="../tags/tag246.xml"/><Relationship Id="rId26" Type="http://schemas.openxmlformats.org/officeDocument/2006/relationships/tags" Target="../tags/tag254.xml"/><Relationship Id="rId39" Type="http://schemas.openxmlformats.org/officeDocument/2006/relationships/slide" Target="slide14.xml"/><Relationship Id="rId21" Type="http://schemas.openxmlformats.org/officeDocument/2006/relationships/tags" Target="../tags/tag249.xml"/><Relationship Id="rId34" Type="http://schemas.openxmlformats.org/officeDocument/2006/relationships/tags" Target="../tags/tag262.xml"/><Relationship Id="rId42" Type="http://schemas.openxmlformats.org/officeDocument/2006/relationships/slide" Target="slide51.xml"/><Relationship Id="rId7" Type="http://schemas.openxmlformats.org/officeDocument/2006/relationships/tags" Target="../tags/tag235.xml"/><Relationship Id="rId2" Type="http://schemas.openxmlformats.org/officeDocument/2006/relationships/tags" Target="../tags/tag230.xml"/><Relationship Id="rId16" Type="http://schemas.openxmlformats.org/officeDocument/2006/relationships/tags" Target="../tags/tag244.xml"/><Relationship Id="rId29" Type="http://schemas.openxmlformats.org/officeDocument/2006/relationships/tags" Target="../tags/tag257.xml"/><Relationship Id="rId1" Type="http://schemas.openxmlformats.org/officeDocument/2006/relationships/tags" Target="../tags/tag229.xml"/><Relationship Id="rId6" Type="http://schemas.openxmlformats.org/officeDocument/2006/relationships/tags" Target="../tags/tag234.xml"/><Relationship Id="rId11" Type="http://schemas.openxmlformats.org/officeDocument/2006/relationships/tags" Target="../tags/tag239.xml"/><Relationship Id="rId24" Type="http://schemas.openxmlformats.org/officeDocument/2006/relationships/tags" Target="../tags/tag252.xml"/><Relationship Id="rId32" Type="http://schemas.openxmlformats.org/officeDocument/2006/relationships/tags" Target="../tags/tag260.xml"/><Relationship Id="rId37" Type="http://schemas.openxmlformats.org/officeDocument/2006/relationships/notesSlide" Target="../notesSlides/notesSlide2.xml"/><Relationship Id="rId40" Type="http://schemas.openxmlformats.org/officeDocument/2006/relationships/slide" Target="slide17.xml"/><Relationship Id="rId45" Type="http://schemas.openxmlformats.org/officeDocument/2006/relationships/slide" Target="slide118.xml"/><Relationship Id="rId5" Type="http://schemas.openxmlformats.org/officeDocument/2006/relationships/tags" Target="../tags/tag233.xml"/><Relationship Id="rId15" Type="http://schemas.openxmlformats.org/officeDocument/2006/relationships/tags" Target="../tags/tag243.xml"/><Relationship Id="rId23" Type="http://schemas.openxmlformats.org/officeDocument/2006/relationships/tags" Target="../tags/tag251.xml"/><Relationship Id="rId28" Type="http://schemas.openxmlformats.org/officeDocument/2006/relationships/tags" Target="../tags/tag256.xml"/><Relationship Id="rId36" Type="http://schemas.openxmlformats.org/officeDocument/2006/relationships/slideLayout" Target="../slideLayouts/slideLayout4.xml"/><Relationship Id="rId10" Type="http://schemas.openxmlformats.org/officeDocument/2006/relationships/tags" Target="../tags/tag238.xml"/><Relationship Id="rId19" Type="http://schemas.openxmlformats.org/officeDocument/2006/relationships/tags" Target="../tags/tag247.xml"/><Relationship Id="rId31" Type="http://schemas.openxmlformats.org/officeDocument/2006/relationships/tags" Target="../tags/tag259.xml"/><Relationship Id="rId44" Type="http://schemas.openxmlformats.org/officeDocument/2006/relationships/slide" Target="slide110.xml"/><Relationship Id="rId4" Type="http://schemas.openxmlformats.org/officeDocument/2006/relationships/tags" Target="../tags/tag232.xml"/><Relationship Id="rId9" Type="http://schemas.openxmlformats.org/officeDocument/2006/relationships/tags" Target="../tags/tag237.xml"/><Relationship Id="rId14" Type="http://schemas.openxmlformats.org/officeDocument/2006/relationships/tags" Target="../tags/tag242.xml"/><Relationship Id="rId22" Type="http://schemas.openxmlformats.org/officeDocument/2006/relationships/tags" Target="../tags/tag250.xml"/><Relationship Id="rId27" Type="http://schemas.openxmlformats.org/officeDocument/2006/relationships/tags" Target="../tags/tag255.xml"/><Relationship Id="rId30" Type="http://schemas.openxmlformats.org/officeDocument/2006/relationships/tags" Target="../tags/tag258.xml"/><Relationship Id="rId35" Type="http://schemas.openxmlformats.org/officeDocument/2006/relationships/tags" Target="../tags/tag263.xml"/><Relationship Id="rId43" Type="http://schemas.openxmlformats.org/officeDocument/2006/relationships/slide" Target="slide79.xml"/><Relationship Id="rId8" Type="http://schemas.openxmlformats.org/officeDocument/2006/relationships/tags" Target="../tags/tag236.xml"/><Relationship Id="rId3" Type="http://schemas.openxmlformats.org/officeDocument/2006/relationships/tags" Target="../tags/tag231.xml"/><Relationship Id="rId12" Type="http://schemas.openxmlformats.org/officeDocument/2006/relationships/tags" Target="../tags/tag240.xml"/><Relationship Id="rId17" Type="http://schemas.openxmlformats.org/officeDocument/2006/relationships/tags" Target="../tags/tag245.xml"/><Relationship Id="rId25" Type="http://schemas.openxmlformats.org/officeDocument/2006/relationships/tags" Target="../tags/tag253.xml"/><Relationship Id="rId33" Type="http://schemas.openxmlformats.org/officeDocument/2006/relationships/tags" Target="../tags/tag261.xml"/><Relationship Id="rId38" Type="http://schemas.openxmlformats.org/officeDocument/2006/relationships/slide" Target="slide3.xml"/><Relationship Id="rId46" Type="http://schemas.openxmlformats.org/officeDocument/2006/relationships/slide" Target="slide127.xml"/><Relationship Id="rId20" Type="http://schemas.openxmlformats.org/officeDocument/2006/relationships/tags" Target="../tags/tag248.xml"/><Relationship Id="rId41" Type="http://schemas.openxmlformats.org/officeDocument/2006/relationships/slide" Target="slide3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3" Type="http://schemas.openxmlformats.org/officeDocument/2006/relationships/tags" Target="../tags/tag348.xml"/><Relationship Id="rId18" Type="http://schemas.openxmlformats.org/officeDocument/2006/relationships/tags" Target="../tags/tag353.xml"/><Relationship Id="rId26" Type="http://schemas.openxmlformats.org/officeDocument/2006/relationships/tags" Target="../tags/tag361.xml"/><Relationship Id="rId39" Type="http://schemas.openxmlformats.org/officeDocument/2006/relationships/slide" Target="slide17.xml"/><Relationship Id="rId21" Type="http://schemas.openxmlformats.org/officeDocument/2006/relationships/tags" Target="../tags/tag356.xml"/><Relationship Id="rId34" Type="http://schemas.openxmlformats.org/officeDocument/2006/relationships/tags" Target="../tags/tag369.xml"/><Relationship Id="rId42" Type="http://schemas.openxmlformats.org/officeDocument/2006/relationships/slide" Target="slide79.xml"/><Relationship Id="rId7" Type="http://schemas.openxmlformats.org/officeDocument/2006/relationships/tags" Target="../tags/tag342.xml"/><Relationship Id="rId2" Type="http://schemas.openxmlformats.org/officeDocument/2006/relationships/tags" Target="../tags/tag337.xml"/><Relationship Id="rId16" Type="http://schemas.openxmlformats.org/officeDocument/2006/relationships/tags" Target="../tags/tag351.xml"/><Relationship Id="rId29" Type="http://schemas.openxmlformats.org/officeDocument/2006/relationships/tags" Target="../tags/tag364.xml"/><Relationship Id="rId1" Type="http://schemas.openxmlformats.org/officeDocument/2006/relationships/tags" Target="../tags/tag336.xml"/><Relationship Id="rId6" Type="http://schemas.openxmlformats.org/officeDocument/2006/relationships/tags" Target="../tags/tag341.xml"/><Relationship Id="rId11" Type="http://schemas.openxmlformats.org/officeDocument/2006/relationships/tags" Target="../tags/tag346.xml"/><Relationship Id="rId24" Type="http://schemas.openxmlformats.org/officeDocument/2006/relationships/tags" Target="../tags/tag359.xml"/><Relationship Id="rId32" Type="http://schemas.openxmlformats.org/officeDocument/2006/relationships/tags" Target="../tags/tag367.xml"/><Relationship Id="rId37" Type="http://schemas.openxmlformats.org/officeDocument/2006/relationships/slide" Target="slide3.xml"/><Relationship Id="rId40" Type="http://schemas.openxmlformats.org/officeDocument/2006/relationships/slide" Target="slide31.xml"/><Relationship Id="rId45" Type="http://schemas.openxmlformats.org/officeDocument/2006/relationships/slide" Target="slide127.xml"/><Relationship Id="rId5" Type="http://schemas.openxmlformats.org/officeDocument/2006/relationships/tags" Target="../tags/tag340.xml"/><Relationship Id="rId15" Type="http://schemas.openxmlformats.org/officeDocument/2006/relationships/tags" Target="../tags/tag350.xml"/><Relationship Id="rId23" Type="http://schemas.openxmlformats.org/officeDocument/2006/relationships/tags" Target="../tags/tag358.xml"/><Relationship Id="rId28" Type="http://schemas.openxmlformats.org/officeDocument/2006/relationships/tags" Target="../tags/tag363.xml"/><Relationship Id="rId36" Type="http://schemas.openxmlformats.org/officeDocument/2006/relationships/slideLayout" Target="../slideLayouts/slideLayout4.xml"/><Relationship Id="rId10" Type="http://schemas.openxmlformats.org/officeDocument/2006/relationships/tags" Target="../tags/tag345.xml"/><Relationship Id="rId19" Type="http://schemas.openxmlformats.org/officeDocument/2006/relationships/tags" Target="../tags/tag354.xml"/><Relationship Id="rId31" Type="http://schemas.openxmlformats.org/officeDocument/2006/relationships/tags" Target="../tags/tag366.xml"/><Relationship Id="rId44" Type="http://schemas.openxmlformats.org/officeDocument/2006/relationships/slide" Target="slide118.xml"/><Relationship Id="rId4" Type="http://schemas.openxmlformats.org/officeDocument/2006/relationships/tags" Target="../tags/tag339.xml"/><Relationship Id="rId9" Type="http://schemas.openxmlformats.org/officeDocument/2006/relationships/tags" Target="../tags/tag344.xml"/><Relationship Id="rId14" Type="http://schemas.openxmlformats.org/officeDocument/2006/relationships/tags" Target="../tags/tag349.xml"/><Relationship Id="rId22" Type="http://schemas.openxmlformats.org/officeDocument/2006/relationships/tags" Target="../tags/tag357.xml"/><Relationship Id="rId27" Type="http://schemas.openxmlformats.org/officeDocument/2006/relationships/tags" Target="../tags/tag362.xml"/><Relationship Id="rId30" Type="http://schemas.openxmlformats.org/officeDocument/2006/relationships/tags" Target="../tags/tag365.xml"/><Relationship Id="rId35" Type="http://schemas.openxmlformats.org/officeDocument/2006/relationships/tags" Target="../tags/tag370.xml"/><Relationship Id="rId43" Type="http://schemas.openxmlformats.org/officeDocument/2006/relationships/slide" Target="slide110.xml"/><Relationship Id="rId8" Type="http://schemas.openxmlformats.org/officeDocument/2006/relationships/tags" Target="../tags/tag343.xml"/><Relationship Id="rId3" Type="http://schemas.openxmlformats.org/officeDocument/2006/relationships/tags" Target="../tags/tag338.xml"/><Relationship Id="rId12" Type="http://schemas.openxmlformats.org/officeDocument/2006/relationships/tags" Target="../tags/tag347.xml"/><Relationship Id="rId17" Type="http://schemas.openxmlformats.org/officeDocument/2006/relationships/tags" Target="../tags/tag352.xml"/><Relationship Id="rId25" Type="http://schemas.openxmlformats.org/officeDocument/2006/relationships/tags" Target="../tags/tag360.xml"/><Relationship Id="rId33" Type="http://schemas.openxmlformats.org/officeDocument/2006/relationships/tags" Target="../tags/tag368.xml"/><Relationship Id="rId38" Type="http://schemas.openxmlformats.org/officeDocument/2006/relationships/slide" Target="slide14.xml"/><Relationship Id="rId20" Type="http://schemas.openxmlformats.org/officeDocument/2006/relationships/tags" Target="../tags/tag355.xml"/><Relationship Id="rId41" Type="http://schemas.openxmlformats.org/officeDocument/2006/relationships/slide" Target="slide5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8" Type="http://schemas.openxmlformats.org/officeDocument/2006/relationships/diagramQuickStyle" Target="../diagrams/quickStyle1.xml"/><Relationship Id="rId13" Type="http://schemas.openxmlformats.org/officeDocument/2006/relationships/diagramQuickStyle" Target="../diagrams/quickStyle2.xml"/><Relationship Id="rId18" Type="http://schemas.openxmlformats.org/officeDocument/2006/relationships/image" Target="../media/image12.jpeg"/><Relationship Id="rId3" Type="http://schemas.openxmlformats.org/officeDocument/2006/relationships/chart" Target="../charts/chart1.xml"/><Relationship Id="rId7" Type="http://schemas.openxmlformats.org/officeDocument/2006/relationships/diagramLayout" Target="../diagrams/layout1.xml"/><Relationship Id="rId12" Type="http://schemas.openxmlformats.org/officeDocument/2006/relationships/diagramLayout" Target="../diagrams/layout2.xml"/><Relationship Id="rId17" Type="http://schemas.openxmlformats.org/officeDocument/2006/relationships/image" Target="../media/image11.jpeg"/><Relationship Id="rId2" Type="http://schemas.openxmlformats.org/officeDocument/2006/relationships/notesSlide" Target="../notesSlides/notesSlide3.xml"/><Relationship Id="rId16" Type="http://schemas.openxmlformats.org/officeDocument/2006/relationships/image" Target="../media/image10.emf"/><Relationship Id="rId1" Type="http://schemas.openxmlformats.org/officeDocument/2006/relationships/slideLayout" Target="../slideLayouts/slideLayout4.xml"/><Relationship Id="rId6" Type="http://schemas.openxmlformats.org/officeDocument/2006/relationships/diagramData" Target="../diagrams/data1.xml"/><Relationship Id="rId11" Type="http://schemas.openxmlformats.org/officeDocument/2006/relationships/diagramData" Target="../diagrams/data2.xml"/><Relationship Id="rId5" Type="http://schemas.openxmlformats.org/officeDocument/2006/relationships/image" Target="../media/image9.png"/><Relationship Id="rId15" Type="http://schemas.microsoft.com/office/2007/relationships/diagramDrawing" Target="../diagrams/drawing2.xml"/><Relationship Id="rId10" Type="http://schemas.microsoft.com/office/2007/relationships/diagramDrawing" Target="../diagrams/drawing1.xml"/><Relationship Id="rId19" Type="http://schemas.openxmlformats.org/officeDocument/2006/relationships/image" Target="../media/image13.jpeg"/><Relationship Id="rId4" Type="http://schemas.openxmlformats.org/officeDocument/2006/relationships/image" Target="../media/image8.jpeg"/><Relationship Id="rId9" Type="http://schemas.openxmlformats.org/officeDocument/2006/relationships/diagramColors" Target="../diagrams/colors1.xml"/><Relationship Id="rId14" Type="http://schemas.openxmlformats.org/officeDocument/2006/relationships/diagramColors" Target="../diagrams/colors2.xml"/></Relationships>
</file>

<file path=ppt/slides/_rels/slide4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7.xml"/><Relationship Id="rId1" Type="http://schemas.openxmlformats.org/officeDocument/2006/relationships/slideLayout" Target="../slideLayouts/slideLayout4.xml"/><Relationship Id="rId4" Type="http://schemas.openxmlformats.org/officeDocument/2006/relationships/image" Target="../media/image71.jpeg"/></Relationships>
</file>

<file path=ppt/slides/_rels/slide4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8.xml"/><Relationship Id="rId1" Type="http://schemas.openxmlformats.org/officeDocument/2006/relationships/slideLayout" Target="../slideLayouts/slideLayout4.xml"/><Relationship Id="rId4" Type="http://schemas.openxmlformats.org/officeDocument/2006/relationships/image" Target="../media/image70.png"/></Relationships>
</file>

<file path=ppt/slides/_rels/slide42.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9.xml"/><Relationship Id="rId1" Type="http://schemas.openxmlformats.org/officeDocument/2006/relationships/slideLayout" Target="../slideLayouts/slideLayout4.xml"/><Relationship Id="rId4" Type="http://schemas.openxmlformats.org/officeDocument/2006/relationships/image" Target="../media/image70.png"/></Relationships>
</file>

<file path=ppt/slides/_rels/slide4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0.xml"/><Relationship Id="rId1" Type="http://schemas.openxmlformats.org/officeDocument/2006/relationships/slideLayout" Target="../slideLayouts/slideLayout4.xml"/><Relationship Id="rId4" Type="http://schemas.openxmlformats.org/officeDocument/2006/relationships/image" Target="../media/image71.jpeg"/></Relationships>
</file>

<file path=ppt/slides/_rels/slide44.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72.emf"/><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7" Type="http://schemas.openxmlformats.org/officeDocument/2006/relationships/image" Target="../media/image16.jpe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chart" Target="../charts/chart3.xml"/><Relationship Id="rId5" Type="http://schemas.openxmlformats.org/officeDocument/2006/relationships/image" Target="../media/image15.png"/><Relationship Id="rId4" Type="http://schemas.openxmlformats.org/officeDocument/2006/relationships/image" Target="../media/image14.emf"/></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3" Type="http://schemas.openxmlformats.org/officeDocument/2006/relationships/tags" Target="../tags/tag383.xml"/><Relationship Id="rId18" Type="http://schemas.openxmlformats.org/officeDocument/2006/relationships/tags" Target="../tags/tag388.xml"/><Relationship Id="rId26" Type="http://schemas.openxmlformats.org/officeDocument/2006/relationships/tags" Target="../tags/tag396.xml"/><Relationship Id="rId21" Type="http://schemas.openxmlformats.org/officeDocument/2006/relationships/tags" Target="../tags/tag391.xml"/><Relationship Id="rId34" Type="http://schemas.openxmlformats.org/officeDocument/2006/relationships/tags" Target="../tags/tag404.xml"/><Relationship Id="rId7" Type="http://schemas.openxmlformats.org/officeDocument/2006/relationships/tags" Target="../tags/tag377.xml"/><Relationship Id="rId12" Type="http://schemas.openxmlformats.org/officeDocument/2006/relationships/tags" Target="../tags/tag382.xml"/><Relationship Id="rId17" Type="http://schemas.openxmlformats.org/officeDocument/2006/relationships/tags" Target="../tags/tag387.xml"/><Relationship Id="rId25" Type="http://schemas.openxmlformats.org/officeDocument/2006/relationships/tags" Target="../tags/tag395.xml"/><Relationship Id="rId33" Type="http://schemas.openxmlformats.org/officeDocument/2006/relationships/tags" Target="../tags/tag403.xml"/><Relationship Id="rId2" Type="http://schemas.openxmlformats.org/officeDocument/2006/relationships/tags" Target="../tags/tag372.xml"/><Relationship Id="rId16" Type="http://schemas.openxmlformats.org/officeDocument/2006/relationships/tags" Target="../tags/tag386.xml"/><Relationship Id="rId20" Type="http://schemas.openxmlformats.org/officeDocument/2006/relationships/tags" Target="../tags/tag390.xml"/><Relationship Id="rId29" Type="http://schemas.openxmlformats.org/officeDocument/2006/relationships/tags" Target="../tags/tag399.xml"/><Relationship Id="rId1" Type="http://schemas.openxmlformats.org/officeDocument/2006/relationships/tags" Target="../tags/tag371.xml"/><Relationship Id="rId6" Type="http://schemas.openxmlformats.org/officeDocument/2006/relationships/tags" Target="../tags/tag376.xml"/><Relationship Id="rId11" Type="http://schemas.openxmlformats.org/officeDocument/2006/relationships/tags" Target="../tags/tag381.xml"/><Relationship Id="rId24" Type="http://schemas.openxmlformats.org/officeDocument/2006/relationships/tags" Target="../tags/tag394.xml"/><Relationship Id="rId32" Type="http://schemas.openxmlformats.org/officeDocument/2006/relationships/tags" Target="../tags/tag402.xml"/><Relationship Id="rId37" Type="http://schemas.openxmlformats.org/officeDocument/2006/relationships/slide" Target="slide51.xml"/><Relationship Id="rId5" Type="http://schemas.openxmlformats.org/officeDocument/2006/relationships/tags" Target="../tags/tag375.xml"/><Relationship Id="rId15" Type="http://schemas.openxmlformats.org/officeDocument/2006/relationships/tags" Target="../tags/tag385.xml"/><Relationship Id="rId23" Type="http://schemas.openxmlformats.org/officeDocument/2006/relationships/tags" Target="../tags/tag393.xml"/><Relationship Id="rId28" Type="http://schemas.openxmlformats.org/officeDocument/2006/relationships/tags" Target="../tags/tag398.xml"/><Relationship Id="rId36" Type="http://schemas.openxmlformats.org/officeDocument/2006/relationships/slideLayout" Target="../slideLayouts/slideLayout4.xml"/><Relationship Id="rId10" Type="http://schemas.openxmlformats.org/officeDocument/2006/relationships/tags" Target="../tags/tag380.xml"/><Relationship Id="rId19" Type="http://schemas.openxmlformats.org/officeDocument/2006/relationships/tags" Target="../tags/tag389.xml"/><Relationship Id="rId31" Type="http://schemas.openxmlformats.org/officeDocument/2006/relationships/tags" Target="../tags/tag401.xml"/><Relationship Id="rId4" Type="http://schemas.openxmlformats.org/officeDocument/2006/relationships/tags" Target="../tags/tag374.xml"/><Relationship Id="rId9" Type="http://schemas.openxmlformats.org/officeDocument/2006/relationships/tags" Target="../tags/tag379.xml"/><Relationship Id="rId14" Type="http://schemas.openxmlformats.org/officeDocument/2006/relationships/tags" Target="../tags/tag384.xml"/><Relationship Id="rId22" Type="http://schemas.openxmlformats.org/officeDocument/2006/relationships/tags" Target="../tags/tag392.xml"/><Relationship Id="rId27" Type="http://schemas.openxmlformats.org/officeDocument/2006/relationships/tags" Target="../tags/tag397.xml"/><Relationship Id="rId30" Type="http://schemas.openxmlformats.org/officeDocument/2006/relationships/tags" Target="../tags/tag400.xml"/><Relationship Id="rId35" Type="http://schemas.openxmlformats.org/officeDocument/2006/relationships/tags" Target="../tags/tag405.xml"/><Relationship Id="rId8" Type="http://schemas.openxmlformats.org/officeDocument/2006/relationships/tags" Target="../tags/tag378.xml"/><Relationship Id="rId3" Type="http://schemas.openxmlformats.org/officeDocument/2006/relationships/tags" Target="../tags/tag373.xml"/></Relationships>
</file>

<file path=ppt/slides/_rels/slide5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1.xml"/><Relationship Id="rId1" Type="http://schemas.openxmlformats.org/officeDocument/2006/relationships/slideLayout" Target="../slideLayouts/slideLayout4.xml"/><Relationship Id="rId5" Type="http://schemas.openxmlformats.org/officeDocument/2006/relationships/image" Target="../media/image78.jpeg"/><Relationship Id="rId4" Type="http://schemas.openxmlformats.org/officeDocument/2006/relationships/image" Target="../media/image77.jpeg"/></Relationships>
</file>

<file path=ppt/slides/_rels/slide5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png"/><Relationship Id="rId18" Type="http://schemas.openxmlformats.org/officeDocument/2006/relationships/image" Target="../media/image32.png"/><Relationship Id="rId3" Type="http://schemas.openxmlformats.org/officeDocument/2006/relationships/image" Target="../media/image17.png"/><Relationship Id="rId7" Type="http://schemas.openxmlformats.org/officeDocument/2006/relationships/image" Target="../media/image21.png"/><Relationship Id="rId12" Type="http://schemas.openxmlformats.org/officeDocument/2006/relationships/image" Target="../media/image26.png"/><Relationship Id="rId17" Type="http://schemas.openxmlformats.org/officeDocument/2006/relationships/image" Target="../media/image31.png"/><Relationship Id="rId2" Type="http://schemas.openxmlformats.org/officeDocument/2006/relationships/notesSlide" Target="../notesSlides/notesSlide5.xml"/><Relationship Id="rId16" Type="http://schemas.openxmlformats.org/officeDocument/2006/relationships/image" Target="../media/image30.jpeg"/><Relationship Id="rId1" Type="http://schemas.openxmlformats.org/officeDocument/2006/relationships/slideLayout" Target="../slideLayouts/slideLayout4.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9.png"/><Relationship Id="rId15" Type="http://schemas.openxmlformats.org/officeDocument/2006/relationships/image" Target="../media/image29.png"/><Relationship Id="rId10" Type="http://schemas.openxmlformats.org/officeDocument/2006/relationships/image" Target="../media/image24.png"/><Relationship Id="rId19" Type="http://schemas.openxmlformats.org/officeDocument/2006/relationships/image" Target="../media/image33.jpeg"/><Relationship Id="rId4" Type="http://schemas.openxmlformats.org/officeDocument/2006/relationships/image" Target="../media/image18.png"/><Relationship Id="rId9" Type="http://schemas.openxmlformats.org/officeDocument/2006/relationships/image" Target="../media/image23.png"/><Relationship Id="rId14" Type="http://schemas.openxmlformats.org/officeDocument/2006/relationships/image" Target="../media/image28.jpeg"/></Relationships>
</file>

<file path=ppt/slides/_rels/slide6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6.xml"/><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7.xml"/><Relationship Id="rId1" Type="http://schemas.openxmlformats.org/officeDocument/2006/relationships/slideLayout" Target="../slideLayouts/slideLayout4.xml"/><Relationship Id="rId4" Type="http://schemas.openxmlformats.org/officeDocument/2006/relationships/image" Target="../media/image82.pn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4.xml"/><Relationship Id="rId1" Type="http://schemas.openxmlformats.org/officeDocument/2006/relationships/tags" Target="../tags/tag406.xml"/><Relationship Id="rId5" Type="http://schemas.openxmlformats.org/officeDocument/2006/relationships/image" Target="../media/image84.png"/><Relationship Id="rId4" Type="http://schemas.openxmlformats.org/officeDocument/2006/relationships/image" Target="../media/image83.png"/></Relationships>
</file>

<file path=ppt/slides/_rels/slide63.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image" Target="../media/image85.png"/><Relationship Id="rId7" Type="http://schemas.openxmlformats.org/officeDocument/2006/relationships/image" Target="../media/image89.png"/><Relationship Id="rId2" Type="http://schemas.openxmlformats.org/officeDocument/2006/relationships/notesSlide" Target="../notesSlides/notesSlide59.xml"/><Relationship Id="rId1" Type="http://schemas.openxmlformats.org/officeDocument/2006/relationships/slideLayout" Target="../slideLayouts/slideLayout4.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image" Target="../media/image86.png"/></Relationships>
</file>

<file path=ppt/slides/_rels/slide64.xml.rels><?xml version="1.0" encoding="UTF-8" standalone="yes"?>
<Relationships xmlns="http://schemas.openxmlformats.org/package/2006/relationships"><Relationship Id="rId13" Type="http://schemas.openxmlformats.org/officeDocument/2006/relationships/tags" Target="../tags/tag419.xml"/><Relationship Id="rId18" Type="http://schemas.openxmlformats.org/officeDocument/2006/relationships/tags" Target="../tags/tag424.xml"/><Relationship Id="rId26" Type="http://schemas.openxmlformats.org/officeDocument/2006/relationships/tags" Target="../tags/tag432.xml"/><Relationship Id="rId39" Type="http://schemas.openxmlformats.org/officeDocument/2006/relationships/slide" Target="slide17.xml"/><Relationship Id="rId21" Type="http://schemas.openxmlformats.org/officeDocument/2006/relationships/tags" Target="../tags/tag427.xml"/><Relationship Id="rId34" Type="http://schemas.openxmlformats.org/officeDocument/2006/relationships/tags" Target="../tags/tag440.xml"/><Relationship Id="rId42" Type="http://schemas.openxmlformats.org/officeDocument/2006/relationships/slide" Target="slide79.xml"/><Relationship Id="rId7" Type="http://schemas.openxmlformats.org/officeDocument/2006/relationships/tags" Target="../tags/tag413.xml"/><Relationship Id="rId2" Type="http://schemas.openxmlformats.org/officeDocument/2006/relationships/tags" Target="../tags/tag408.xml"/><Relationship Id="rId16" Type="http://schemas.openxmlformats.org/officeDocument/2006/relationships/tags" Target="../tags/tag422.xml"/><Relationship Id="rId29" Type="http://schemas.openxmlformats.org/officeDocument/2006/relationships/tags" Target="../tags/tag435.xml"/><Relationship Id="rId1" Type="http://schemas.openxmlformats.org/officeDocument/2006/relationships/tags" Target="../tags/tag407.xml"/><Relationship Id="rId6" Type="http://schemas.openxmlformats.org/officeDocument/2006/relationships/tags" Target="../tags/tag412.xml"/><Relationship Id="rId11" Type="http://schemas.openxmlformats.org/officeDocument/2006/relationships/tags" Target="../tags/tag417.xml"/><Relationship Id="rId24" Type="http://schemas.openxmlformats.org/officeDocument/2006/relationships/tags" Target="../tags/tag430.xml"/><Relationship Id="rId32" Type="http://schemas.openxmlformats.org/officeDocument/2006/relationships/tags" Target="../tags/tag438.xml"/><Relationship Id="rId37" Type="http://schemas.openxmlformats.org/officeDocument/2006/relationships/slide" Target="slide3.xml"/><Relationship Id="rId40" Type="http://schemas.openxmlformats.org/officeDocument/2006/relationships/slide" Target="slide31.xml"/><Relationship Id="rId45" Type="http://schemas.openxmlformats.org/officeDocument/2006/relationships/slide" Target="slide127.xml"/><Relationship Id="rId5" Type="http://schemas.openxmlformats.org/officeDocument/2006/relationships/tags" Target="../tags/tag411.xml"/><Relationship Id="rId15" Type="http://schemas.openxmlformats.org/officeDocument/2006/relationships/tags" Target="../tags/tag421.xml"/><Relationship Id="rId23" Type="http://schemas.openxmlformats.org/officeDocument/2006/relationships/tags" Target="../tags/tag429.xml"/><Relationship Id="rId28" Type="http://schemas.openxmlformats.org/officeDocument/2006/relationships/tags" Target="../tags/tag434.xml"/><Relationship Id="rId36" Type="http://schemas.openxmlformats.org/officeDocument/2006/relationships/slideLayout" Target="../slideLayouts/slideLayout4.xml"/><Relationship Id="rId10" Type="http://schemas.openxmlformats.org/officeDocument/2006/relationships/tags" Target="../tags/tag416.xml"/><Relationship Id="rId19" Type="http://schemas.openxmlformats.org/officeDocument/2006/relationships/tags" Target="../tags/tag425.xml"/><Relationship Id="rId31" Type="http://schemas.openxmlformats.org/officeDocument/2006/relationships/tags" Target="../tags/tag437.xml"/><Relationship Id="rId44" Type="http://schemas.openxmlformats.org/officeDocument/2006/relationships/slide" Target="slide118.xml"/><Relationship Id="rId4" Type="http://schemas.openxmlformats.org/officeDocument/2006/relationships/tags" Target="../tags/tag410.xml"/><Relationship Id="rId9" Type="http://schemas.openxmlformats.org/officeDocument/2006/relationships/tags" Target="../tags/tag415.xml"/><Relationship Id="rId14" Type="http://schemas.openxmlformats.org/officeDocument/2006/relationships/tags" Target="../tags/tag420.xml"/><Relationship Id="rId22" Type="http://schemas.openxmlformats.org/officeDocument/2006/relationships/tags" Target="../tags/tag428.xml"/><Relationship Id="rId27" Type="http://schemas.openxmlformats.org/officeDocument/2006/relationships/tags" Target="../tags/tag433.xml"/><Relationship Id="rId30" Type="http://schemas.openxmlformats.org/officeDocument/2006/relationships/tags" Target="../tags/tag436.xml"/><Relationship Id="rId35" Type="http://schemas.openxmlformats.org/officeDocument/2006/relationships/tags" Target="../tags/tag441.xml"/><Relationship Id="rId43" Type="http://schemas.openxmlformats.org/officeDocument/2006/relationships/slide" Target="slide110.xml"/><Relationship Id="rId8" Type="http://schemas.openxmlformats.org/officeDocument/2006/relationships/tags" Target="../tags/tag414.xml"/><Relationship Id="rId3" Type="http://schemas.openxmlformats.org/officeDocument/2006/relationships/tags" Target="../tags/tag409.xml"/><Relationship Id="rId12" Type="http://schemas.openxmlformats.org/officeDocument/2006/relationships/tags" Target="../tags/tag418.xml"/><Relationship Id="rId17" Type="http://schemas.openxmlformats.org/officeDocument/2006/relationships/tags" Target="../tags/tag423.xml"/><Relationship Id="rId25" Type="http://schemas.openxmlformats.org/officeDocument/2006/relationships/tags" Target="../tags/tag431.xml"/><Relationship Id="rId33" Type="http://schemas.openxmlformats.org/officeDocument/2006/relationships/tags" Target="../tags/tag439.xml"/><Relationship Id="rId38" Type="http://schemas.openxmlformats.org/officeDocument/2006/relationships/slide" Target="slide14.xml"/><Relationship Id="rId20" Type="http://schemas.openxmlformats.org/officeDocument/2006/relationships/tags" Target="../tags/tag426.xml"/><Relationship Id="rId41" Type="http://schemas.openxmlformats.org/officeDocument/2006/relationships/slide" Target="slide51.xml"/></Relationships>
</file>

<file path=ppt/slides/_rels/slide65.xml.rels><?xml version="1.0" encoding="UTF-8" standalone="yes"?>
<Relationships xmlns="http://schemas.openxmlformats.org/package/2006/relationships"><Relationship Id="rId13" Type="http://schemas.openxmlformats.org/officeDocument/2006/relationships/tags" Target="../tags/tag454.xml"/><Relationship Id="rId18" Type="http://schemas.openxmlformats.org/officeDocument/2006/relationships/tags" Target="../tags/tag459.xml"/><Relationship Id="rId26" Type="http://schemas.openxmlformats.org/officeDocument/2006/relationships/image" Target="../media/image94.png"/><Relationship Id="rId39" Type="http://schemas.openxmlformats.org/officeDocument/2006/relationships/image" Target="../media/image107.png"/><Relationship Id="rId21" Type="http://schemas.openxmlformats.org/officeDocument/2006/relationships/slideLayout" Target="../slideLayouts/slideLayout4.xml"/><Relationship Id="rId34" Type="http://schemas.openxmlformats.org/officeDocument/2006/relationships/image" Target="../media/image102.png"/><Relationship Id="rId7" Type="http://schemas.openxmlformats.org/officeDocument/2006/relationships/tags" Target="../tags/tag448.xml"/><Relationship Id="rId12" Type="http://schemas.openxmlformats.org/officeDocument/2006/relationships/tags" Target="../tags/tag453.xml"/><Relationship Id="rId17" Type="http://schemas.openxmlformats.org/officeDocument/2006/relationships/tags" Target="../tags/tag458.xml"/><Relationship Id="rId25" Type="http://schemas.openxmlformats.org/officeDocument/2006/relationships/image" Target="../media/image93.png"/><Relationship Id="rId33" Type="http://schemas.openxmlformats.org/officeDocument/2006/relationships/image" Target="../media/image101.png"/><Relationship Id="rId38" Type="http://schemas.openxmlformats.org/officeDocument/2006/relationships/image" Target="../media/image106.png"/><Relationship Id="rId2" Type="http://schemas.openxmlformats.org/officeDocument/2006/relationships/tags" Target="../tags/tag443.xml"/><Relationship Id="rId16" Type="http://schemas.openxmlformats.org/officeDocument/2006/relationships/tags" Target="../tags/tag457.xml"/><Relationship Id="rId20" Type="http://schemas.openxmlformats.org/officeDocument/2006/relationships/tags" Target="../tags/tag461.xml"/><Relationship Id="rId29" Type="http://schemas.openxmlformats.org/officeDocument/2006/relationships/image" Target="../media/image97.png"/><Relationship Id="rId1" Type="http://schemas.openxmlformats.org/officeDocument/2006/relationships/tags" Target="../tags/tag442.xml"/><Relationship Id="rId6" Type="http://schemas.openxmlformats.org/officeDocument/2006/relationships/tags" Target="../tags/tag447.xml"/><Relationship Id="rId11" Type="http://schemas.openxmlformats.org/officeDocument/2006/relationships/tags" Target="../tags/tag452.xml"/><Relationship Id="rId24" Type="http://schemas.openxmlformats.org/officeDocument/2006/relationships/image" Target="../media/image92.png"/><Relationship Id="rId32" Type="http://schemas.openxmlformats.org/officeDocument/2006/relationships/image" Target="../media/image100.png"/><Relationship Id="rId37" Type="http://schemas.openxmlformats.org/officeDocument/2006/relationships/image" Target="../media/image105.png"/><Relationship Id="rId40" Type="http://schemas.openxmlformats.org/officeDocument/2006/relationships/image" Target="../media/image108.png"/><Relationship Id="rId5" Type="http://schemas.openxmlformats.org/officeDocument/2006/relationships/tags" Target="../tags/tag446.xml"/><Relationship Id="rId15" Type="http://schemas.openxmlformats.org/officeDocument/2006/relationships/tags" Target="../tags/tag456.xml"/><Relationship Id="rId23" Type="http://schemas.openxmlformats.org/officeDocument/2006/relationships/image" Target="../media/image91.png"/><Relationship Id="rId28" Type="http://schemas.openxmlformats.org/officeDocument/2006/relationships/image" Target="../media/image96.png"/><Relationship Id="rId36" Type="http://schemas.openxmlformats.org/officeDocument/2006/relationships/image" Target="../media/image104.png"/><Relationship Id="rId10" Type="http://schemas.openxmlformats.org/officeDocument/2006/relationships/tags" Target="../tags/tag451.xml"/><Relationship Id="rId19" Type="http://schemas.openxmlformats.org/officeDocument/2006/relationships/tags" Target="../tags/tag460.xml"/><Relationship Id="rId31" Type="http://schemas.openxmlformats.org/officeDocument/2006/relationships/image" Target="../media/image99.png"/><Relationship Id="rId4" Type="http://schemas.openxmlformats.org/officeDocument/2006/relationships/tags" Target="../tags/tag445.xml"/><Relationship Id="rId9" Type="http://schemas.openxmlformats.org/officeDocument/2006/relationships/tags" Target="../tags/tag450.xml"/><Relationship Id="rId14" Type="http://schemas.openxmlformats.org/officeDocument/2006/relationships/tags" Target="../tags/tag455.xml"/><Relationship Id="rId22" Type="http://schemas.openxmlformats.org/officeDocument/2006/relationships/notesSlide" Target="../notesSlides/notesSlide60.xml"/><Relationship Id="rId27" Type="http://schemas.openxmlformats.org/officeDocument/2006/relationships/image" Target="../media/image95.png"/><Relationship Id="rId30" Type="http://schemas.openxmlformats.org/officeDocument/2006/relationships/image" Target="../media/image98.png"/><Relationship Id="rId35" Type="http://schemas.openxmlformats.org/officeDocument/2006/relationships/image" Target="../media/image103.png"/><Relationship Id="rId8" Type="http://schemas.openxmlformats.org/officeDocument/2006/relationships/tags" Target="../tags/tag449.xml"/><Relationship Id="rId3" Type="http://schemas.openxmlformats.org/officeDocument/2006/relationships/tags" Target="../tags/tag444.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1.xml"/><Relationship Id="rId7" Type="http://schemas.openxmlformats.org/officeDocument/2006/relationships/image" Target="../media/image112.jpeg"/><Relationship Id="rId2" Type="http://schemas.openxmlformats.org/officeDocument/2006/relationships/slideLayout" Target="../slideLayouts/slideLayout4.xml"/><Relationship Id="rId1" Type="http://schemas.openxmlformats.org/officeDocument/2006/relationships/tags" Target="../tags/tag462.xml"/><Relationship Id="rId6" Type="http://schemas.openxmlformats.org/officeDocument/2006/relationships/image" Target="../media/image111.emf"/><Relationship Id="rId5" Type="http://schemas.openxmlformats.org/officeDocument/2006/relationships/image" Target="../media/image110.png"/><Relationship Id="rId4" Type="http://schemas.openxmlformats.org/officeDocument/2006/relationships/image" Target="../media/image109.emf"/></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2.xml"/><Relationship Id="rId7" Type="http://schemas.openxmlformats.org/officeDocument/2006/relationships/image" Target="../media/image112.jpeg"/><Relationship Id="rId2" Type="http://schemas.openxmlformats.org/officeDocument/2006/relationships/slideLayout" Target="../slideLayouts/slideLayout4.xml"/><Relationship Id="rId1" Type="http://schemas.openxmlformats.org/officeDocument/2006/relationships/tags" Target="../tags/tag463.xml"/><Relationship Id="rId6" Type="http://schemas.openxmlformats.org/officeDocument/2006/relationships/image" Target="../media/image111.emf"/><Relationship Id="rId5" Type="http://schemas.openxmlformats.org/officeDocument/2006/relationships/image" Target="../media/image110.png"/><Relationship Id="rId4" Type="http://schemas.openxmlformats.org/officeDocument/2006/relationships/image" Target="../media/image109.emf"/></Relationships>
</file>

<file path=ppt/slides/_rels/slide6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113.emf"/><Relationship Id="rId2" Type="http://schemas.openxmlformats.org/officeDocument/2006/relationships/notesSlide" Target="../notesSlides/notesSlide64.xml"/><Relationship Id="rId1" Type="http://schemas.openxmlformats.org/officeDocument/2006/relationships/slideLayout" Target="../slideLayouts/slideLayout4.xml"/><Relationship Id="rId5" Type="http://schemas.openxmlformats.org/officeDocument/2006/relationships/image" Target="../media/image110.png"/><Relationship Id="rId4" Type="http://schemas.openxmlformats.org/officeDocument/2006/relationships/image" Target="../media/image114.emf"/></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4.xml"/><Relationship Id="rId7" Type="http://schemas.openxmlformats.org/officeDocument/2006/relationships/image" Target="../media/image35.png"/><Relationship Id="rId2" Type="http://schemas.openxmlformats.org/officeDocument/2006/relationships/tags" Target="../tags/tag264.xml"/><Relationship Id="rId1" Type="http://schemas.openxmlformats.org/officeDocument/2006/relationships/vmlDrawing" Target="../drawings/vmlDrawing1.vml"/><Relationship Id="rId6" Type="http://schemas.openxmlformats.org/officeDocument/2006/relationships/image" Target="../media/image34.emf"/><Relationship Id="rId5" Type="http://schemas.openxmlformats.org/officeDocument/2006/relationships/oleObject" Target="../embeddings/oleObject1.bin"/><Relationship Id="rId4" Type="http://schemas.openxmlformats.org/officeDocument/2006/relationships/notesSlide" Target="../notesSlides/notesSlide6.xml"/></Relationships>
</file>

<file path=ppt/slides/_rels/slide7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65.xml"/><Relationship Id="rId1" Type="http://schemas.openxmlformats.org/officeDocument/2006/relationships/slideLayout" Target="../slideLayouts/slideLayout16.xml"/></Relationships>
</file>

<file path=ppt/slides/_rels/slide71.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66.xml"/><Relationship Id="rId1" Type="http://schemas.openxmlformats.org/officeDocument/2006/relationships/slideLayout" Target="../slideLayouts/slideLayout4.xml"/><Relationship Id="rId5" Type="http://schemas.openxmlformats.org/officeDocument/2006/relationships/image" Target="../media/image118.jpeg"/><Relationship Id="rId4" Type="http://schemas.openxmlformats.org/officeDocument/2006/relationships/image" Target="../media/image117.jpeg"/></Relationships>
</file>

<file path=ppt/slides/_rels/slide72.xml.rels><?xml version="1.0" encoding="UTF-8" standalone="yes"?>
<Relationships xmlns="http://schemas.openxmlformats.org/package/2006/relationships"><Relationship Id="rId3" Type="http://schemas.openxmlformats.org/officeDocument/2006/relationships/image" Target="../media/image119.emf"/><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4.xml"/><Relationship Id="rId1" Type="http://schemas.openxmlformats.org/officeDocument/2006/relationships/vmlDrawing" Target="../drawings/vmlDrawing2.vml"/><Relationship Id="rId5" Type="http://schemas.openxmlformats.org/officeDocument/2006/relationships/image" Target="../media/image120.emf"/><Relationship Id="rId4" Type="http://schemas.openxmlformats.org/officeDocument/2006/relationships/oleObject" Target="../embeddings/oleObject2.bin"/></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3" Type="http://schemas.openxmlformats.org/officeDocument/2006/relationships/tags" Target="../tags/tag476.xml"/><Relationship Id="rId18" Type="http://schemas.openxmlformats.org/officeDocument/2006/relationships/tags" Target="../tags/tag481.xml"/><Relationship Id="rId26" Type="http://schemas.openxmlformats.org/officeDocument/2006/relationships/tags" Target="../tags/tag489.xml"/><Relationship Id="rId3" Type="http://schemas.openxmlformats.org/officeDocument/2006/relationships/tags" Target="../tags/tag466.xml"/><Relationship Id="rId21" Type="http://schemas.openxmlformats.org/officeDocument/2006/relationships/tags" Target="../tags/tag484.xml"/><Relationship Id="rId34" Type="http://schemas.openxmlformats.org/officeDocument/2006/relationships/tags" Target="../tags/tag497.xml"/><Relationship Id="rId7" Type="http://schemas.openxmlformats.org/officeDocument/2006/relationships/tags" Target="../tags/tag470.xml"/><Relationship Id="rId12" Type="http://schemas.openxmlformats.org/officeDocument/2006/relationships/tags" Target="../tags/tag475.xml"/><Relationship Id="rId17" Type="http://schemas.openxmlformats.org/officeDocument/2006/relationships/tags" Target="../tags/tag480.xml"/><Relationship Id="rId25" Type="http://schemas.openxmlformats.org/officeDocument/2006/relationships/tags" Target="../tags/tag488.xml"/><Relationship Id="rId33" Type="http://schemas.openxmlformats.org/officeDocument/2006/relationships/tags" Target="../tags/tag496.xml"/><Relationship Id="rId2" Type="http://schemas.openxmlformats.org/officeDocument/2006/relationships/tags" Target="../tags/tag465.xml"/><Relationship Id="rId16" Type="http://schemas.openxmlformats.org/officeDocument/2006/relationships/tags" Target="../tags/tag479.xml"/><Relationship Id="rId20" Type="http://schemas.openxmlformats.org/officeDocument/2006/relationships/tags" Target="../tags/tag483.xml"/><Relationship Id="rId29" Type="http://schemas.openxmlformats.org/officeDocument/2006/relationships/tags" Target="../tags/tag492.xml"/><Relationship Id="rId1" Type="http://schemas.openxmlformats.org/officeDocument/2006/relationships/tags" Target="../tags/tag464.xml"/><Relationship Id="rId6" Type="http://schemas.openxmlformats.org/officeDocument/2006/relationships/tags" Target="../tags/tag469.xml"/><Relationship Id="rId11" Type="http://schemas.openxmlformats.org/officeDocument/2006/relationships/tags" Target="../tags/tag474.xml"/><Relationship Id="rId24" Type="http://schemas.openxmlformats.org/officeDocument/2006/relationships/tags" Target="../tags/tag487.xml"/><Relationship Id="rId32" Type="http://schemas.openxmlformats.org/officeDocument/2006/relationships/tags" Target="../tags/tag495.xml"/><Relationship Id="rId5" Type="http://schemas.openxmlformats.org/officeDocument/2006/relationships/tags" Target="../tags/tag468.xml"/><Relationship Id="rId15" Type="http://schemas.openxmlformats.org/officeDocument/2006/relationships/tags" Target="../tags/tag478.xml"/><Relationship Id="rId23" Type="http://schemas.openxmlformats.org/officeDocument/2006/relationships/tags" Target="../tags/tag486.xml"/><Relationship Id="rId28" Type="http://schemas.openxmlformats.org/officeDocument/2006/relationships/tags" Target="../tags/tag491.xml"/><Relationship Id="rId36" Type="http://schemas.openxmlformats.org/officeDocument/2006/relationships/slideLayout" Target="../slideLayouts/slideLayout4.xml"/><Relationship Id="rId10" Type="http://schemas.openxmlformats.org/officeDocument/2006/relationships/tags" Target="../tags/tag473.xml"/><Relationship Id="rId19" Type="http://schemas.openxmlformats.org/officeDocument/2006/relationships/tags" Target="../tags/tag482.xml"/><Relationship Id="rId31" Type="http://schemas.openxmlformats.org/officeDocument/2006/relationships/tags" Target="../tags/tag494.xml"/><Relationship Id="rId4" Type="http://schemas.openxmlformats.org/officeDocument/2006/relationships/tags" Target="../tags/tag467.xml"/><Relationship Id="rId9" Type="http://schemas.openxmlformats.org/officeDocument/2006/relationships/tags" Target="../tags/tag472.xml"/><Relationship Id="rId14" Type="http://schemas.openxmlformats.org/officeDocument/2006/relationships/tags" Target="../tags/tag477.xml"/><Relationship Id="rId22" Type="http://schemas.openxmlformats.org/officeDocument/2006/relationships/tags" Target="../tags/tag485.xml"/><Relationship Id="rId27" Type="http://schemas.openxmlformats.org/officeDocument/2006/relationships/tags" Target="../tags/tag490.xml"/><Relationship Id="rId30" Type="http://schemas.openxmlformats.org/officeDocument/2006/relationships/tags" Target="../tags/tag493.xml"/><Relationship Id="rId35" Type="http://schemas.openxmlformats.org/officeDocument/2006/relationships/tags" Target="../tags/tag498.xml"/><Relationship Id="rId8" Type="http://schemas.openxmlformats.org/officeDocument/2006/relationships/tags" Target="../tags/tag47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3" Type="http://schemas.openxmlformats.org/officeDocument/2006/relationships/tags" Target="../tags/tag511.xml"/><Relationship Id="rId18" Type="http://schemas.openxmlformats.org/officeDocument/2006/relationships/tags" Target="../tags/tag516.xml"/><Relationship Id="rId26" Type="http://schemas.openxmlformats.org/officeDocument/2006/relationships/tags" Target="../tags/tag524.xml"/><Relationship Id="rId21" Type="http://schemas.openxmlformats.org/officeDocument/2006/relationships/tags" Target="../tags/tag519.xml"/><Relationship Id="rId34" Type="http://schemas.openxmlformats.org/officeDocument/2006/relationships/tags" Target="../tags/tag532.xml"/><Relationship Id="rId7" Type="http://schemas.openxmlformats.org/officeDocument/2006/relationships/tags" Target="../tags/tag505.xml"/><Relationship Id="rId12" Type="http://schemas.openxmlformats.org/officeDocument/2006/relationships/tags" Target="../tags/tag510.xml"/><Relationship Id="rId17" Type="http://schemas.openxmlformats.org/officeDocument/2006/relationships/tags" Target="../tags/tag515.xml"/><Relationship Id="rId25" Type="http://schemas.openxmlformats.org/officeDocument/2006/relationships/tags" Target="../tags/tag523.xml"/><Relationship Id="rId33" Type="http://schemas.openxmlformats.org/officeDocument/2006/relationships/tags" Target="../tags/tag531.xml"/><Relationship Id="rId2" Type="http://schemas.openxmlformats.org/officeDocument/2006/relationships/tags" Target="../tags/tag500.xml"/><Relationship Id="rId16" Type="http://schemas.openxmlformats.org/officeDocument/2006/relationships/tags" Target="../tags/tag514.xml"/><Relationship Id="rId20" Type="http://schemas.openxmlformats.org/officeDocument/2006/relationships/tags" Target="../tags/tag518.xml"/><Relationship Id="rId29" Type="http://schemas.openxmlformats.org/officeDocument/2006/relationships/tags" Target="../tags/tag527.xml"/><Relationship Id="rId1" Type="http://schemas.openxmlformats.org/officeDocument/2006/relationships/tags" Target="../tags/tag499.xml"/><Relationship Id="rId6" Type="http://schemas.openxmlformats.org/officeDocument/2006/relationships/tags" Target="../tags/tag504.xml"/><Relationship Id="rId11" Type="http://schemas.openxmlformats.org/officeDocument/2006/relationships/tags" Target="../tags/tag509.xml"/><Relationship Id="rId24" Type="http://schemas.openxmlformats.org/officeDocument/2006/relationships/tags" Target="../tags/tag522.xml"/><Relationship Id="rId32" Type="http://schemas.openxmlformats.org/officeDocument/2006/relationships/tags" Target="../tags/tag530.xml"/><Relationship Id="rId37" Type="http://schemas.openxmlformats.org/officeDocument/2006/relationships/slide" Target="slide79.xml"/><Relationship Id="rId5" Type="http://schemas.openxmlformats.org/officeDocument/2006/relationships/tags" Target="../tags/tag503.xml"/><Relationship Id="rId15" Type="http://schemas.openxmlformats.org/officeDocument/2006/relationships/tags" Target="../tags/tag513.xml"/><Relationship Id="rId23" Type="http://schemas.openxmlformats.org/officeDocument/2006/relationships/tags" Target="../tags/tag521.xml"/><Relationship Id="rId28" Type="http://schemas.openxmlformats.org/officeDocument/2006/relationships/tags" Target="../tags/tag526.xml"/><Relationship Id="rId36" Type="http://schemas.openxmlformats.org/officeDocument/2006/relationships/slideLayout" Target="../slideLayouts/slideLayout4.xml"/><Relationship Id="rId10" Type="http://schemas.openxmlformats.org/officeDocument/2006/relationships/tags" Target="../tags/tag508.xml"/><Relationship Id="rId19" Type="http://schemas.openxmlformats.org/officeDocument/2006/relationships/tags" Target="../tags/tag517.xml"/><Relationship Id="rId31" Type="http://schemas.openxmlformats.org/officeDocument/2006/relationships/tags" Target="../tags/tag529.xml"/><Relationship Id="rId4" Type="http://schemas.openxmlformats.org/officeDocument/2006/relationships/tags" Target="../tags/tag502.xml"/><Relationship Id="rId9" Type="http://schemas.openxmlformats.org/officeDocument/2006/relationships/tags" Target="../tags/tag507.xml"/><Relationship Id="rId14" Type="http://schemas.openxmlformats.org/officeDocument/2006/relationships/tags" Target="../tags/tag512.xml"/><Relationship Id="rId22" Type="http://schemas.openxmlformats.org/officeDocument/2006/relationships/tags" Target="../tags/tag520.xml"/><Relationship Id="rId27" Type="http://schemas.openxmlformats.org/officeDocument/2006/relationships/tags" Target="../tags/tag525.xml"/><Relationship Id="rId30" Type="http://schemas.openxmlformats.org/officeDocument/2006/relationships/tags" Target="../tags/tag528.xml"/><Relationship Id="rId35" Type="http://schemas.openxmlformats.org/officeDocument/2006/relationships/tags" Target="../tags/tag533.xml"/><Relationship Id="rId8" Type="http://schemas.openxmlformats.org/officeDocument/2006/relationships/tags" Target="../tags/tag506.xml"/><Relationship Id="rId3" Type="http://schemas.openxmlformats.org/officeDocument/2006/relationships/tags" Target="../tags/tag501.xml"/></Relationships>
</file>

<file path=ppt/slides/_rels/slide8.xml.rels><?xml version="1.0" encoding="UTF-8" standalone="yes"?>
<Relationships xmlns="http://schemas.openxmlformats.org/package/2006/relationships"><Relationship Id="rId8" Type="http://schemas.openxmlformats.org/officeDocument/2006/relationships/image" Target="../media/image39.jpeg"/><Relationship Id="rId3" Type="http://schemas.openxmlformats.org/officeDocument/2006/relationships/notesSlide" Target="../notesSlides/notesSlide7.xml"/><Relationship Id="rId7" Type="http://schemas.openxmlformats.org/officeDocument/2006/relationships/image" Target="../media/image38.jpeg"/><Relationship Id="rId2" Type="http://schemas.openxmlformats.org/officeDocument/2006/relationships/slideLayout" Target="../slideLayouts/slideLayout4.xml"/><Relationship Id="rId1" Type="http://schemas.openxmlformats.org/officeDocument/2006/relationships/tags" Target="../tags/tag265.xml"/><Relationship Id="rId6" Type="http://schemas.openxmlformats.org/officeDocument/2006/relationships/image" Target="../media/image37.jpeg"/><Relationship Id="rId5" Type="http://schemas.openxmlformats.org/officeDocument/2006/relationships/image" Target="../media/image36.jpeg"/><Relationship Id="rId4" Type="http://schemas.openxmlformats.org/officeDocument/2006/relationships/image" Target="../media/image11.jpeg"/><Relationship Id="rId9" Type="http://schemas.openxmlformats.org/officeDocument/2006/relationships/image" Target="../media/image40.png"/></Relationships>
</file>

<file path=ppt/slides/_rels/slide80.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notesSlide" Target="../notesSlides/notesSlide73.xml"/><Relationship Id="rId7" Type="http://schemas.microsoft.com/office/2007/relationships/hdphoto" Target="../media/hdphoto1.wdp"/><Relationship Id="rId12" Type="http://schemas.openxmlformats.org/officeDocument/2006/relationships/image" Target="../media/image129.png"/><Relationship Id="rId2" Type="http://schemas.openxmlformats.org/officeDocument/2006/relationships/slideLayout" Target="../slideLayouts/slideLayout4.xml"/><Relationship Id="rId1" Type="http://schemas.openxmlformats.org/officeDocument/2006/relationships/tags" Target="../tags/tag534.xml"/><Relationship Id="rId6" Type="http://schemas.openxmlformats.org/officeDocument/2006/relationships/image" Target="../media/image124.png"/><Relationship Id="rId11" Type="http://schemas.openxmlformats.org/officeDocument/2006/relationships/image" Target="../media/image128.png"/><Relationship Id="rId5" Type="http://schemas.openxmlformats.org/officeDocument/2006/relationships/image" Target="../media/image123.png"/><Relationship Id="rId10" Type="http://schemas.openxmlformats.org/officeDocument/2006/relationships/image" Target="../media/image127.png"/><Relationship Id="rId4" Type="http://schemas.openxmlformats.org/officeDocument/2006/relationships/image" Target="../media/image122.png"/><Relationship Id="rId9" Type="http://schemas.openxmlformats.org/officeDocument/2006/relationships/image" Target="../media/image126.png"/></Relationships>
</file>

<file path=ppt/slides/_rels/slide81.xml.rels><?xml version="1.0" encoding="UTF-8" standalone="yes"?>
<Relationships xmlns="http://schemas.openxmlformats.org/package/2006/relationships"><Relationship Id="rId8" Type="http://schemas.openxmlformats.org/officeDocument/2006/relationships/image" Target="../media/image135.jpeg"/><Relationship Id="rId13" Type="http://schemas.openxmlformats.org/officeDocument/2006/relationships/image" Target="../media/image140.jpeg"/><Relationship Id="rId18" Type="http://schemas.openxmlformats.org/officeDocument/2006/relationships/image" Target="../media/image145.jpeg"/><Relationship Id="rId26" Type="http://schemas.openxmlformats.org/officeDocument/2006/relationships/image" Target="../media/image153.png"/><Relationship Id="rId3" Type="http://schemas.openxmlformats.org/officeDocument/2006/relationships/image" Target="../media/image130.png"/><Relationship Id="rId21" Type="http://schemas.openxmlformats.org/officeDocument/2006/relationships/image" Target="../media/image148.jpeg"/><Relationship Id="rId7" Type="http://schemas.openxmlformats.org/officeDocument/2006/relationships/image" Target="../media/image134.jpeg"/><Relationship Id="rId12" Type="http://schemas.openxmlformats.org/officeDocument/2006/relationships/image" Target="../media/image139.jpeg"/><Relationship Id="rId17" Type="http://schemas.openxmlformats.org/officeDocument/2006/relationships/image" Target="../media/image144.jpeg"/><Relationship Id="rId25" Type="http://schemas.openxmlformats.org/officeDocument/2006/relationships/image" Target="../media/image152.png"/><Relationship Id="rId2" Type="http://schemas.openxmlformats.org/officeDocument/2006/relationships/notesSlide" Target="../notesSlides/notesSlide74.xml"/><Relationship Id="rId16" Type="http://schemas.openxmlformats.org/officeDocument/2006/relationships/image" Target="../media/image143.jpeg"/><Relationship Id="rId20" Type="http://schemas.openxmlformats.org/officeDocument/2006/relationships/image" Target="../media/image147.jpeg"/><Relationship Id="rId29" Type="http://schemas.openxmlformats.org/officeDocument/2006/relationships/image" Target="../media/image156.jpeg"/><Relationship Id="rId1" Type="http://schemas.openxmlformats.org/officeDocument/2006/relationships/slideLayout" Target="../slideLayouts/slideLayout4.xml"/><Relationship Id="rId6" Type="http://schemas.openxmlformats.org/officeDocument/2006/relationships/image" Target="../media/image133.jpeg"/><Relationship Id="rId11" Type="http://schemas.openxmlformats.org/officeDocument/2006/relationships/image" Target="../media/image138.jpeg"/><Relationship Id="rId24" Type="http://schemas.openxmlformats.org/officeDocument/2006/relationships/image" Target="../media/image151.png"/><Relationship Id="rId5" Type="http://schemas.openxmlformats.org/officeDocument/2006/relationships/image" Target="../media/image132.jpeg"/><Relationship Id="rId15" Type="http://schemas.openxmlformats.org/officeDocument/2006/relationships/image" Target="../media/image142.png"/><Relationship Id="rId23" Type="http://schemas.openxmlformats.org/officeDocument/2006/relationships/image" Target="../media/image150.png"/><Relationship Id="rId28" Type="http://schemas.openxmlformats.org/officeDocument/2006/relationships/image" Target="../media/image155.png"/><Relationship Id="rId10" Type="http://schemas.openxmlformats.org/officeDocument/2006/relationships/image" Target="../media/image137.jpeg"/><Relationship Id="rId19" Type="http://schemas.openxmlformats.org/officeDocument/2006/relationships/image" Target="../media/image146.jpeg"/><Relationship Id="rId31" Type="http://schemas.openxmlformats.org/officeDocument/2006/relationships/image" Target="../media/image158.jpeg"/><Relationship Id="rId4" Type="http://schemas.openxmlformats.org/officeDocument/2006/relationships/image" Target="../media/image131.jpeg"/><Relationship Id="rId9" Type="http://schemas.openxmlformats.org/officeDocument/2006/relationships/image" Target="../media/image136.png"/><Relationship Id="rId14" Type="http://schemas.openxmlformats.org/officeDocument/2006/relationships/image" Target="../media/image141.jpeg"/><Relationship Id="rId22" Type="http://schemas.openxmlformats.org/officeDocument/2006/relationships/image" Target="../media/image149.png"/><Relationship Id="rId27" Type="http://schemas.openxmlformats.org/officeDocument/2006/relationships/image" Target="../media/image154.jpeg"/><Relationship Id="rId30" Type="http://schemas.openxmlformats.org/officeDocument/2006/relationships/image" Target="../media/image157.png"/></Relationships>
</file>

<file path=ppt/slides/_rels/slide8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77.xml"/><Relationship Id="rId1" Type="http://schemas.openxmlformats.org/officeDocument/2006/relationships/slideLayout" Target="../slideLayouts/slideLayout4.xml"/><Relationship Id="rId4" Type="http://schemas.microsoft.com/office/2007/relationships/hdphoto" Target="../media/hdphoto2.wdp"/></Relationships>
</file>

<file path=ppt/slides/_rels/slide85.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notesSlide" Target="../notesSlides/notesSlide78.xml"/><Relationship Id="rId7" Type="http://schemas.microsoft.com/office/2007/relationships/hdphoto" Target="../media/hdphoto1.wdp"/><Relationship Id="rId12" Type="http://schemas.openxmlformats.org/officeDocument/2006/relationships/image" Target="../media/image129.png"/><Relationship Id="rId2" Type="http://schemas.openxmlformats.org/officeDocument/2006/relationships/slideLayout" Target="../slideLayouts/slideLayout4.xml"/><Relationship Id="rId1" Type="http://schemas.openxmlformats.org/officeDocument/2006/relationships/tags" Target="../tags/tag535.xml"/><Relationship Id="rId6" Type="http://schemas.openxmlformats.org/officeDocument/2006/relationships/image" Target="../media/image124.png"/><Relationship Id="rId11" Type="http://schemas.openxmlformats.org/officeDocument/2006/relationships/image" Target="../media/image128.png"/><Relationship Id="rId5" Type="http://schemas.openxmlformats.org/officeDocument/2006/relationships/image" Target="../media/image123.png"/><Relationship Id="rId10" Type="http://schemas.openxmlformats.org/officeDocument/2006/relationships/image" Target="../media/image127.png"/><Relationship Id="rId4" Type="http://schemas.openxmlformats.org/officeDocument/2006/relationships/image" Target="../media/image122.png"/><Relationship Id="rId9" Type="http://schemas.openxmlformats.org/officeDocument/2006/relationships/image" Target="../media/image126.png"/></Relationships>
</file>

<file path=ppt/slides/_rels/slide86.xml.rels><?xml version="1.0" encoding="UTF-8" standalone="yes"?>
<Relationships xmlns="http://schemas.openxmlformats.org/package/2006/relationships"><Relationship Id="rId3" Type="http://schemas.openxmlformats.org/officeDocument/2006/relationships/image" Target="../media/image161.emf"/><Relationship Id="rId2" Type="http://schemas.openxmlformats.org/officeDocument/2006/relationships/notesSlide" Target="../notesSlides/notesSlide79.xml"/><Relationship Id="rId1" Type="http://schemas.openxmlformats.org/officeDocument/2006/relationships/slideLayout" Target="../slideLayouts/slideLayout16.xml"/><Relationship Id="rId5" Type="http://schemas.openxmlformats.org/officeDocument/2006/relationships/image" Target="../media/image163.emf"/><Relationship Id="rId4" Type="http://schemas.openxmlformats.org/officeDocument/2006/relationships/image" Target="../media/image162.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82.xml"/><Relationship Id="rId1" Type="http://schemas.openxmlformats.org/officeDocument/2006/relationships/slideLayout" Target="../slideLayouts/slideLayout16.xml"/><Relationship Id="rId4" Type="http://schemas.openxmlformats.org/officeDocument/2006/relationships/image" Target="../media/image165.png"/></Relationships>
</file>

<file path=ppt/slides/_rels/slide9.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90.xml.rels><?xml version="1.0" encoding="UTF-8" standalone="yes"?>
<Relationships xmlns="http://schemas.openxmlformats.org/package/2006/relationships"><Relationship Id="rId8" Type="http://schemas.openxmlformats.org/officeDocument/2006/relationships/image" Target="../media/image164.png"/><Relationship Id="rId3" Type="http://schemas.openxmlformats.org/officeDocument/2006/relationships/notesSlide" Target="../notesSlides/notesSlide83.xml"/><Relationship Id="rId7" Type="http://schemas.openxmlformats.org/officeDocument/2006/relationships/image" Target="../media/image169.png"/><Relationship Id="rId2" Type="http://schemas.openxmlformats.org/officeDocument/2006/relationships/slideLayout" Target="../slideLayouts/slideLayout4.xml"/><Relationship Id="rId1" Type="http://schemas.openxmlformats.org/officeDocument/2006/relationships/tags" Target="../tags/tag536.xml"/><Relationship Id="rId6" Type="http://schemas.openxmlformats.org/officeDocument/2006/relationships/image" Target="../media/image168.png"/><Relationship Id="rId5" Type="http://schemas.openxmlformats.org/officeDocument/2006/relationships/image" Target="../media/image167.png"/><Relationship Id="rId4" Type="http://schemas.openxmlformats.org/officeDocument/2006/relationships/image" Target="../media/image166.jpeg"/><Relationship Id="rId9" Type="http://schemas.openxmlformats.org/officeDocument/2006/relationships/image" Target="../media/image165.png"/></Relationships>
</file>

<file path=ppt/slides/_rels/slide91.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notesSlide" Target="../notesSlides/notesSlide84.xml"/><Relationship Id="rId7" Type="http://schemas.microsoft.com/office/2007/relationships/hdphoto" Target="../media/hdphoto1.wdp"/><Relationship Id="rId12" Type="http://schemas.openxmlformats.org/officeDocument/2006/relationships/image" Target="../media/image129.png"/><Relationship Id="rId2" Type="http://schemas.openxmlformats.org/officeDocument/2006/relationships/slideLayout" Target="../slideLayouts/slideLayout4.xml"/><Relationship Id="rId1" Type="http://schemas.openxmlformats.org/officeDocument/2006/relationships/tags" Target="../tags/tag537.xml"/><Relationship Id="rId6" Type="http://schemas.openxmlformats.org/officeDocument/2006/relationships/image" Target="../media/image124.png"/><Relationship Id="rId11" Type="http://schemas.openxmlformats.org/officeDocument/2006/relationships/image" Target="../media/image128.png"/><Relationship Id="rId5" Type="http://schemas.openxmlformats.org/officeDocument/2006/relationships/image" Target="../media/image123.png"/><Relationship Id="rId10" Type="http://schemas.openxmlformats.org/officeDocument/2006/relationships/image" Target="../media/image127.png"/><Relationship Id="rId4" Type="http://schemas.openxmlformats.org/officeDocument/2006/relationships/image" Target="../media/image122.png"/><Relationship Id="rId9" Type="http://schemas.openxmlformats.org/officeDocument/2006/relationships/image" Target="../media/image126.png"/></Relationships>
</file>

<file path=ppt/slides/_rels/slide92.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85.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4.xml"/><Relationship Id="rId1" Type="http://schemas.openxmlformats.org/officeDocument/2006/relationships/vmlDrawing" Target="../drawings/vmlDrawing3.vml"/><Relationship Id="rId5" Type="http://schemas.openxmlformats.org/officeDocument/2006/relationships/image" Target="../media/image171.emf"/><Relationship Id="rId4" Type="http://schemas.openxmlformats.org/officeDocument/2006/relationships/oleObject" Target="../embeddings/oleObject3.bin"/></Relationships>
</file>

<file path=ppt/slides/_rels/slide94.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notesSlide" Target="../notesSlides/notesSlide88.xml"/><Relationship Id="rId7" Type="http://schemas.microsoft.com/office/2007/relationships/hdphoto" Target="../media/hdphoto1.wdp"/><Relationship Id="rId12" Type="http://schemas.openxmlformats.org/officeDocument/2006/relationships/image" Target="../media/image129.png"/><Relationship Id="rId2" Type="http://schemas.openxmlformats.org/officeDocument/2006/relationships/slideLayout" Target="../slideLayouts/slideLayout4.xml"/><Relationship Id="rId1" Type="http://schemas.openxmlformats.org/officeDocument/2006/relationships/tags" Target="../tags/tag538.xml"/><Relationship Id="rId6" Type="http://schemas.openxmlformats.org/officeDocument/2006/relationships/image" Target="../media/image124.png"/><Relationship Id="rId11" Type="http://schemas.openxmlformats.org/officeDocument/2006/relationships/image" Target="../media/image128.png"/><Relationship Id="rId5" Type="http://schemas.openxmlformats.org/officeDocument/2006/relationships/image" Target="../media/image123.png"/><Relationship Id="rId10" Type="http://schemas.openxmlformats.org/officeDocument/2006/relationships/image" Target="../media/image127.png"/><Relationship Id="rId4" Type="http://schemas.openxmlformats.org/officeDocument/2006/relationships/image" Target="../media/image122.png"/><Relationship Id="rId9" Type="http://schemas.openxmlformats.org/officeDocument/2006/relationships/image" Target="../media/image126.png"/></Relationships>
</file>

<file path=ppt/slides/_rels/slide96.xml.rels><?xml version="1.0" encoding="UTF-8" standalone="yes"?>
<Relationships xmlns="http://schemas.openxmlformats.org/package/2006/relationships"><Relationship Id="rId8" Type="http://schemas.openxmlformats.org/officeDocument/2006/relationships/image" Target="../media/image178.png"/><Relationship Id="rId3" Type="http://schemas.openxmlformats.org/officeDocument/2006/relationships/image" Target="../media/image173.png"/><Relationship Id="rId7" Type="http://schemas.openxmlformats.org/officeDocument/2006/relationships/image" Target="../media/image177.png"/><Relationship Id="rId2" Type="http://schemas.openxmlformats.org/officeDocument/2006/relationships/notesSlide" Target="../notesSlides/notesSlide89.xml"/><Relationship Id="rId1" Type="http://schemas.openxmlformats.org/officeDocument/2006/relationships/slideLayout" Target="../slideLayouts/slideLayout4.xml"/><Relationship Id="rId6" Type="http://schemas.openxmlformats.org/officeDocument/2006/relationships/image" Target="../media/image176.png"/><Relationship Id="rId5" Type="http://schemas.openxmlformats.org/officeDocument/2006/relationships/image" Target="../media/image175.png"/><Relationship Id="rId4" Type="http://schemas.openxmlformats.org/officeDocument/2006/relationships/image" Target="../media/image174.emf"/></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3" Type="http://schemas.openxmlformats.org/officeDocument/2006/relationships/image" Target="../media/image161.emf"/><Relationship Id="rId2" Type="http://schemas.openxmlformats.org/officeDocument/2006/relationships/notesSlide" Target="../notesSlides/notesSlide91.xml"/><Relationship Id="rId1" Type="http://schemas.openxmlformats.org/officeDocument/2006/relationships/slideLayout" Target="../slideLayouts/slideLayout16.xml"/><Relationship Id="rId5" Type="http://schemas.openxmlformats.org/officeDocument/2006/relationships/image" Target="../media/image163.emf"/><Relationship Id="rId4" Type="http://schemas.openxmlformats.org/officeDocument/2006/relationships/image" Target="../media/image162.png"/></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619359DC-C71D-4F74-B7DA-526E5CE298F8}"/>
              </a:ext>
            </a:extLst>
          </p:cNvPr>
          <p:cNvSpPr>
            <a:spLocks noGrp="1"/>
          </p:cNvSpPr>
          <p:nvPr>
            <p:ph type="pic" sz="quarter" idx="15"/>
          </p:nvPr>
        </p:nvSpPr>
        <p:spPr/>
      </p:sp>
      <p:sp>
        <p:nvSpPr>
          <p:cNvPr id="3" name="Subtitle 2">
            <a:extLst>
              <a:ext uri="{FF2B5EF4-FFF2-40B4-BE49-F238E27FC236}">
                <a16:creationId xmlns:a16="http://schemas.microsoft.com/office/drawing/2014/main" id="{683B234D-171C-4BA0-8503-DF5412E8254A}"/>
              </a:ext>
            </a:extLst>
          </p:cNvPr>
          <p:cNvSpPr>
            <a:spLocks noGrp="1"/>
          </p:cNvSpPr>
          <p:nvPr>
            <p:ph type="subTitle" idx="1"/>
          </p:nvPr>
        </p:nvSpPr>
        <p:spPr/>
        <p:txBody>
          <a:bodyPr/>
          <a:lstStyle/>
          <a:p>
            <a:r>
              <a:rPr lang="en-GB" dirty="0">
                <a:latin typeface="Verdana"/>
              </a:rPr>
              <a:t>IFAG ATV MC</a:t>
            </a:r>
          </a:p>
        </p:txBody>
      </p:sp>
      <p:sp>
        <p:nvSpPr>
          <p:cNvPr id="4" name="Title 3">
            <a:extLst>
              <a:ext uri="{FF2B5EF4-FFF2-40B4-BE49-F238E27FC236}">
                <a16:creationId xmlns:a16="http://schemas.microsoft.com/office/drawing/2014/main" id="{67E9B4BE-2BF0-4B23-8E68-456138D45F51}"/>
              </a:ext>
            </a:extLst>
          </p:cNvPr>
          <p:cNvSpPr>
            <a:spLocks noGrp="1"/>
          </p:cNvSpPr>
          <p:nvPr>
            <p:ph type="ctrTitle"/>
          </p:nvPr>
        </p:nvSpPr>
        <p:spPr/>
        <p:txBody>
          <a:bodyPr/>
          <a:lstStyle/>
          <a:p>
            <a:r>
              <a:rPr lang="de-DE" dirty="0">
                <a:solidFill>
                  <a:schemeClr val="tx1"/>
                </a:solidFill>
              </a:rPr>
              <a:t>AURIX™ TC2xx</a:t>
            </a:r>
            <a:br>
              <a:rPr lang="de-DE" dirty="0"/>
            </a:br>
            <a:r>
              <a:rPr lang="de-DE" dirty="0"/>
              <a:t>Product Overview</a:t>
            </a:r>
          </a:p>
        </p:txBody>
      </p:sp>
    </p:spTree>
    <p:extLst>
      <p:ext uri="{BB962C8B-B14F-4D97-AF65-F5344CB8AC3E}">
        <p14:creationId xmlns:p14="http://schemas.microsoft.com/office/powerpoint/2010/main" val="95229632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3" name="Text Box 23"/>
          <p:cNvSpPr txBox="1">
            <a:spLocks noChangeArrowheads="1"/>
          </p:cNvSpPr>
          <p:nvPr/>
        </p:nvSpPr>
        <p:spPr bwMode="auto">
          <a:xfrm>
            <a:off x="3726165" y="5538579"/>
            <a:ext cx="1889125" cy="2746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spcBef>
                <a:spcPct val="20000"/>
              </a:spcBef>
              <a:spcAft>
                <a:spcPct val="20000"/>
              </a:spcAft>
              <a:buClr>
                <a:srgbClr val="00214A"/>
              </a:buClr>
            </a:pPr>
            <a:r>
              <a:rPr lang="en-GB" altLang="de-DE" sz="1200" dirty="0">
                <a:solidFill>
                  <a:srgbClr val="000000"/>
                </a:solidFill>
                <a:latin typeface="Verdana" pitchFamily="34" charset="0"/>
              </a:rPr>
              <a:t>Technology Phase Out</a:t>
            </a:r>
          </a:p>
        </p:txBody>
      </p:sp>
      <p:sp>
        <p:nvSpPr>
          <p:cNvPr id="24584" name="Text Box 24"/>
          <p:cNvSpPr txBox="1">
            <a:spLocks noChangeArrowheads="1"/>
          </p:cNvSpPr>
          <p:nvPr/>
        </p:nvSpPr>
        <p:spPr bwMode="auto">
          <a:xfrm>
            <a:off x="3742066" y="5266503"/>
            <a:ext cx="2063750" cy="2746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spcBef>
                <a:spcPct val="20000"/>
              </a:spcBef>
              <a:spcAft>
                <a:spcPct val="20000"/>
              </a:spcAft>
              <a:buClr>
                <a:srgbClr val="00214A"/>
              </a:buClr>
            </a:pPr>
            <a:r>
              <a:rPr lang="en-GB" altLang="de-DE" sz="1200" dirty="0">
                <a:solidFill>
                  <a:srgbClr val="000000"/>
                </a:solidFill>
                <a:latin typeface="Verdana" pitchFamily="34" charset="0"/>
              </a:rPr>
              <a:t>Automotive Qualification</a:t>
            </a:r>
          </a:p>
        </p:txBody>
      </p:sp>
      <p:sp>
        <p:nvSpPr>
          <p:cNvPr id="24586" name="AutoShape 56"/>
          <p:cNvSpPr>
            <a:spLocks noChangeArrowheads="1"/>
          </p:cNvSpPr>
          <p:nvPr/>
        </p:nvSpPr>
        <p:spPr bwMode="auto">
          <a:xfrm>
            <a:off x="3572204" y="5549692"/>
            <a:ext cx="169862" cy="237604"/>
          </a:xfrm>
          <a:prstGeom prst="rtTriangle">
            <a:avLst/>
          </a:prstGeom>
          <a:solidFill>
            <a:srgbClr val="F1D4E5"/>
          </a:solidFill>
          <a:ln w="19050">
            <a:solidFill>
              <a:srgbClr val="80295C"/>
            </a:solidFill>
          </a:ln>
          <a:effectLst/>
        </p:spPr>
        <p:txBody>
          <a:bodyPr anchor="ctr">
            <a:noAutofit/>
          </a:bodyPr>
          <a:lstStyle/>
          <a:p>
            <a:pPr>
              <a:buClr>
                <a:srgbClr val="000000"/>
              </a:buClr>
            </a:pPr>
            <a:endParaRPr lang="en-GB" altLang="de-DE" dirty="0">
              <a:solidFill>
                <a:srgbClr val="00214A"/>
              </a:solidFill>
              <a:cs typeface="Arial" charset="0"/>
            </a:endParaRPr>
          </a:p>
        </p:txBody>
      </p:sp>
      <p:sp>
        <p:nvSpPr>
          <p:cNvPr id="24587" name="AutoShape 57"/>
          <p:cNvSpPr>
            <a:spLocks noChangeArrowheads="1"/>
          </p:cNvSpPr>
          <p:nvPr/>
        </p:nvSpPr>
        <p:spPr bwMode="auto">
          <a:xfrm>
            <a:off x="3532516" y="5301209"/>
            <a:ext cx="209550" cy="219075"/>
          </a:xfrm>
          <a:prstGeom prst="flowChartMerge">
            <a:avLst/>
          </a:prstGeom>
          <a:solidFill>
            <a:srgbClr val="EFF2E1"/>
          </a:solidFill>
          <a:ln w="12700">
            <a:solidFill>
              <a:srgbClr val="CED9A4"/>
            </a:solidFill>
          </a:ln>
          <a:effectLst/>
        </p:spPr>
        <p:txBody>
          <a:bodyPr wrap="none" anchor="ctr">
            <a:noAutofit/>
          </a:bodyPr>
          <a:lstStyle/>
          <a:p>
            <a:pPr>
              <a:buClr>
                <a:srgbClr val="000000"/>
              </a:buClr>
            </a:pPr>
            <a:endParaRPr lang="en-GB" altLang="de-DE" dirty="0">
              <a:solidFill>
                <a:srgbClr val="00214A"/>
              </a:solidFill>
              <a:cs typeface="Arial" charset="0"/>
            </a:endParaRPr>
          </a:p>
        </p:txBody>
      </p:sp>
      <p:sp>
        <p:nvSpPr>
          <p:cNvPr id="24591" name="Text Box 19"/>
          <p:cNvSpPr txBox="1">
            <a:spLocks noChangeArrowheads="1"/>
          </p:cNvSpPr>
          <p:nvPr/>
        </p:nvSpPr>
        <p:spPr bwMode="auto">
          <a:xfrm>
            <a:off x="1050338" y="1507458"/>
            <a:ext cx="1843774" cy="307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C9 0.22/0.25um</a:t>
            </a:r>
          </a:p>
        </p:txBody>
      </p:sp>
      <p:sp>
        <p:nvSpPr>
          <p:cNvPr id="24595" name="Text Box 25"/>
          <p:cNvSpPr txBox="1">
            <a:spLocks noChangeArrowheads="1"/>
          </p:cNvSpPr>
          <p:nvPr/>
        </p:nvSpPr>
        <p:spPr bwMode="auto">
          <a:xfrm>
            <a:off x="1022350" y="2131733"/>
            <a:ext cx="1770036" cy="307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C11FLA, 130nm</a:t>
            </a:r>
          </a:p>
        </p:txBody>
      </p:sp>
      <p:sp>
        <p:nvSpPr>
          <p:cNvPr id="24597" name="Text Box 27"/>
          <p:cNvSpPr txBox="1">
            <a:spLocks noChangeArrowheads="1"/>
          </p:cNvSpPr>
          <p:nvPr/>
        </p:nvSpPr>
        <p:spPr bwMode="auto">
          <a:xfrm>
            <a:off x="1022350" y="2832068"/>
            <a:ext cx="1625766" cy="307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L90FLA, 90nm</a:t>
            </a:r>
          </a:p>
        </p:txBody>
      </p:sp>
      <p:sp>
        <p:nvSpPr>
          <p:cNvPr id="24601" name="Text Box 32"/>
          <p:cNvSpPr txBox="1">
            <a:spLocks noChangeArrowheads="1"/>
          </p:cNvSpPr>
          <p:nvPr/>
        </p:nvSpPr>
        <p:spPr bwMode="auto">
          <a:xfrm>
            <a:off x="1022350" y="4119262"/>
            <a:ext cx="1641796" cy="307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C65FLA, 65nm</a:t>
            </a:r>
          </a:p>
        </p:txBody>
      </p:sp>
      <p:sp>
        <p:nvSpPr>
          <p:cNvPr id="24621" name="Text Box 32"/>
          <p:cNvSpPr txBox="1">
            <a:spLocks noChangeArrowheads="1"/>
          </p:cNvSpPr>
          <p:nvPr/>
        </p:nvSpPr>
        <p:spPr bwMode="auto">
          <a:xfrm>
            <a:off x="1022350" y="4827332"/>
            <a:ext cx="1641796" cy="307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C40FLA, 40nm</a:t>
            </a:r>
          </a:p>
        </p:txBody>
      </p:sp>
      <p:sp>
        <p:nvSpPr>
          <p:cNvPr id="13" name="TextBox 12"/>
          <p:cNvSpPr txBox="1"/>
          <p:nvPr/>
        </p:nvSpPr>
        <p:spPr bwMode="auto">
          <a:xfrm rot="16200000">
            <a:off x="2628727" y="4753552"/>
            <a:ext cx="934551"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rgbClr val="B70D28"/>
              </a:buClr>
            </a:pPr>
            <a:r>
              <a:rPr lang="en-GB" sz="1400" kern="0" dirty="0">
                <a:solidFill>
                  <a:srgbClr val="000000"/>
                </a:solidFill>
                <a:latin typeface="Verdana" pitchFamily="34" charset="0"/>
                <a:ea typeface="Verdana" pitchFamily="34" charset="0"/>
              </a:rPr>
              <a:t>Multi-Core</a:t>
            </a:r>
          </a:p>
        </p:txBody>
      </p:sp>
      <p:sp>
        <p:nvSpPr>
          <p:cNvPr id="77" name="TextBox 76"/>
          <p:cNvSpPr txBox="1"/>
          <p:nvPr/>
        </p:nvSpPr>
        <p:spPr bwMode="auto">
          <a:xfrm rot="16200000">
            <a:off x="2567812" y="2863972"/>
            <a:ext cx="1056379"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rgbClr val="B70D28"/>
              </a:buClr>
            </a:pPr>
            <a:r>
              <a:rPr lang="en-GB" sz="1400" kern="0" dirty="0">
                <a:solidFill>
                  <a:srgbClr val="000000"/>
                </a:solidFill>
                <a:latin typeface="Verdana" pitchFamily="34" charset="0"/>
                <a:ea typeface="Verdana" pitchFamily="34" charset="0"/>
              </a:rPr>
              <a:t>Single-Core</a:t>
            </a:r>
          </a:p>
        </p:txBody>
      </p:sp>
      <p:sp>
        <p:nvSpPr>
          <p:cNvPr id="80" name="Line 9"/>
          <p:cNvSpPr>
            <a:spLocks noChangeShapeType="1"/>
          </p:cNvSpPr>
          <p:nvPr/>
        </p:nvSpPr>
        <p:spPr bwMode="auto">
          <a:xfrm>
            <a:off x="9343200" y="1281498"/>
            <a:ext cx="0" cy="4679156"/>
          </a:xfrm>
          <a:prstGeom prst="line">
            <a:avLst/>
          </a:prstGeom>
          <a:noFill/>
          <a:ln w="12700">
            <a:solidFill>
              <a:srgbClr val="E9E6E6"/>
            </a:solidFill>
            <a:prstDash val="sysDot"/>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endParaRPr>
          </a:p>
        </p:txBody>
      </p:sp>
      <p:sp>
        <p:nvSpPr>
          <p:cNvPr id="24579" name="Text Box 12"/>
          <p:cNvSpPr txBox="1">
            <a:spLocks noChangeArrowheads="1"/>
          </p:cNvSpPr>
          <p:nvPr/>
        </p:nvSpPr>
        <p:spPr bwMode="auto">
          <a:xfrm>
            <a:off x="7725530" y="6275062"/>
            <a:ext cx="697627" cy="307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2020</a:t>
            </a:r>
            <a:endParaRPr lang="en-GB" altLang="de-DE" sz="2000" b="1" dirty="0">
              <a:solidFill>
                <a:srgbClr val="000000"/>
              </a:solidFill>
              <a:latin typeface="Verdana" pitchFamily="34" charset="0"/>
            </a:endParaRPr>
          </a:p>
        </p:txBody>
      </p:sp>
      <p:sp>
        <p:nvSpPr>
          <p:cNvPr id="24580" name="Text Box 13"/>
          <p:cNvSpPr txBox="1">
            <a:spLocks noChangeArrowheads="1"/>
          </p:cNvSpPr>
          <p:nvPr/>
        </p:nvSpPr>
        <p:spPr bwMode="auto">
          <a:xfrm>
            <a:off x="4269129" y="6276648"/>
            <a:ext cx="573418"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2005</a:t>
            </a:r>
            <a:endParaRPr lang="en-GB" altLang="de-DE" sz="2000" b="1" dirty="0">
              <a:solidFill>
                <a:srgbClr val="000000"/>
              </a:solidFill>
              <a:latin typeface="Verdana" pitchFamily="34" charset="0"/>
            </a:endParaRPr>
          </a:p>
        </p:txBody>
      </p:sp>
      <p:sp>
        <p:nvSpPr>
          <p:cNvPr id="24581" name="Text Box 14"/>
          <p:cNvSpPr txBox="1">
            <a:spLocks noChangeArrowheads="1"/>
          </p:cNvSpPr>
          <p:nvPr/>
        </p:nvSpPr>
        <p:spPr bwMode="auto">
          <a:xfrm>
            <a:off x="5449617" y="6276648"/>
            <a:ext cx="573418"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2010</a:t>
            </a:r>
            <a:endParaRPr lang="en-GB" altLang="de-DE" sz="2000" b="1" dirty="0">
              <a:solidFill>
                <a:srgbClr val="000000"/>
              </a:solidFill>
              <a:latin typeface="Verdana" pitchFamily="34" charset="0"/>
            </a:endParaRPr>
          </a:p>
        </p:txBody>
      </p:sp>
      <p:sp>
        <p:nvSpPr>
          <p:cNvPr id="24582" name="Text Box 15"/>
          <p:cNvSpPr txBox="1">
            <a:spLocks noChangeArrowheads="1"/>
          </p:cNvSpPr>
          <p:nvPr/>
        </p:nvSpPr>
        <p:spPr bwMode="auto">
          <a:xfrm>
            <a:off x="6598205" y="6276648"/>
            <a:ext cx="573418"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2015</a:t>
            </a:r>
            <a:endParaRPr lang="en-GB" altLang="de-DE" sz="2000" b="1" dirty="0">
              <a:solidFill>
                <a:srgbClr val="000000"/>
              </a:solidFill>
              <a:latin typeface="Verdana" pitchFamily="34" charset="0"/>
            </a:endParaRPr>
          </a:p>
        </p:txBody>
      </p:sp>
      <p:sp>
        <p:nvSpPr>
          <p:cNvPr id="24641" name="Line 6"/>
          <p:cNvSpPr>
            <a:spLocks noChangeShapeType="1"/>
          </p:cNvSpPr>
          <p:nvPr/>
        </p:nvSpPr>
        <p:spPr bwMode="auto">
          <a:xfrm>
            <a:off x="4549741" y="1281498"/>
            <a:ext cx="0" cy="4669890"/>
          </a:xfrm>
          <a:prstGeom prst="line">
            <a:avLst/>
          </a:prstGeom>
          <a:noFill/>
          <a:ln w="12700">
            <a:solidFill>
              <a:srgbClr val="E9E6E6"/>
            </a:solidFill>
            <a:prstDash val="sysDot"/>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endParaRPr>
          </a:p>
        </p:txBody>
      </p:sp>
      <p:sp>
        <p:nvSpPr>
          <p:cNvPr id="24642" name="Line 7"/>
          <p:cNvSpPr>
            <a:spLocks noChangeShapeType="1"/>
          </p:cNvSpPr>
          <p:nvPr/>
        </p:nvSpPr>
        <p:spPr bwMode="auto">
          <a:xfrm>
            <a:off x="5734718" y="1281498"/>
            <a:ext cx="0" cy="4669890"/>
          </a:xfrm>
          <a:prstGeom prst="line">
            <a:avLst/>
          </a:prstGeom>
          <a:noFill/>
          <a:ln w="12700">
            <a:solidFill>
              <a:srgbClr val="E9E6E6"/>
            </a:solidFill>
            <a:prstDash val="sysDot"/>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endParaRPr>
          </a:p>
        </p:txBody>
      </p:sp>
      <p:sp>
        <p:nvSpPr>
          <p:cNvPr id="24643" name="Line 8"/>
          <p:cNvSpPr>
            <a:spLocks noChangeShapeType="1"/>
          </p:cNvSpPr>
          <p:nvPr/>
        </p:nvSpPr>
        <p:spPr bwMode="auto">
          <a:xfrm>
            <a:off x="6861416" y="1281498"/>
            <a:ext cx="0" cy="4669890"/>
          </a:xfrm>
          <a:prstGeom prst="line">
            <a:avLst/>
          </a:prstGeom>
          <a:noFill/>
          <a:ln w="12700">
            <a:solidFill>
              <a:srgbClr val="E9E6E6"/>
            </a:solidFill>
            <a:prstDash val="sysDot"/>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endParaRPr>
          </a:p>
        </p:txBody>
      </p:sp>
      <p:sp>
        <p:nvSpPr>
          <p:cNvPr id="24644" name="Line 9"/>
          <p:cNvSpPr>
            <a:spLocks noChangeShapeType="1"/>
          </p:cNvSpPr>
          <p:nvPr/>
        </p:nvSpPr>
        <p:spPr bwMode="auto">
          <a:xfrm>
            <a:off x="8104668" y="1281498"/>
            <a:ext cx="0" cy="4679156"/>
          </a:xfrm>
          <a:prstGeom prst="line">
            <a:avLst/>
          </a:prstGeom>
          <a:noFill/>
          <a:ln w="12700">
            <a:solidFill>
              <a:srgbClr val="E9E6E6"/>
            </a:solidFill>
            <a:prstDash val="sysDot"/>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endParaRPr>
          </a:p>
        </p:txBody>
      </p:sp>
      <p:sp>
        <p:nvSpPr>
          <p:cNvPr id="81" name="Text Box 12"/>
          <p:cNvSpPr txBox="1">
            <a:spLocks noChangeArrowheads="1"/>
          </p:cNvSpPr>
          <p:nvPr/>
        </p:nvSpPr>
        <p:spPr bwMode="auto">
          <a:xfrm>
            <a:off x="8959456" y="6275062"/>
            <a:ext cx="697627" cy="307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2025</a:t>
            </a:r>
            <a:endParaRPr lang="en-GB" altLang="de-DE" sz="2000" b="1" dirty="0">
              <a:solidFill>
                <a:srgbClr val="000000"/>
              </a:solidFill>
              <a:latin typeface="Verdana" pitchFamily="34" charset="0"/>
            </a:endParaRPr>
          </a:p>
        </p:txBody>
      </p:sp>
      <p:cxnSp>
        <p:nvCxnSpPr>
          <p:cNvPr id="9" name="Straight Connector 8"/>
          <p:cNvCxnSpPr/>
          <p:nvPr/>
        </p:nvCxnSpPr>
        <p:spPr>
          <a:xfrm flipH="1" flipV="1">
            <a:off x="6850774" y="2426258"/>
            <a:ext cx="10642" cy="3519125"/>
          </a:xfrm>
          <a:prstGeom prst="line">
            <a:avLst/>
          </a:prstGeom>
          <a:ln w="19050">
            <a:solidFill>
              <a:srgbClr val="AB377A"/>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24592" name="Rectangle 20"/>
          <p:cNvSpPr>
            <a:spLocks noChangeArrowheads="1"/>
          </p:cNvSpPr>
          <p:nvPr/>
        </p:nvSpPr>
        <p:spPr bwMode="auto">
          <a:xfrm>
            <a:off x="3531683" y="1431017"/>
            <a:ext cx="842556" cy="180000"/>
          </a:xfrm>
          <a:prstGeom prst="rect">
            <a:avLst/>
          </a:prstGeom>
          <a:gradFill flip="none" rotWithShape="0">
            <a:gsLst>
              <a:gs pos="100000">
                <a:srgbClr val="C8E1FC"/>
              </a:gs>
              <a:gs pos="0">
                <a:srgbClr val="D2D8D2"/>
              </a:gs>
              <a:gs pos="100000">
                <a:srgbClr val="C8E1FC"/>
              </a:gs>
            </a:gsLst>
            <a:lin ang="0" scaled="1"/>
            <a:tileRect/>
          </a:gradFill>
          <a:ln>
            <a:solidFill>
              <a:srgbClr val="075AB5"/>
            </a:solidFill>
          </a:ln>
          <a:effectLst/>
        </p:spPr>
        <p:txBody>
          <a:bodyPr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593" name="Rectangle 21"/>
          <p:cNvSpPr>
            <a:spLocks noChangeArrowheads="1"/>
          </p:cNvSpPr>
          <p:nvPr/>
        </p:nvSpPr>
        <p:spPr bwMode="auto">
          <a:xfrm>
            <a:off x="4374240" y="1431017"/>
            <a:ext cx="4365269" cy="180000"/>
          </a:xfrm>
          <a:prstGeom prst="rect">
            <a:avLst/>
          </a:prstGeom>
          <a:solidFill>
            <a:srgbClr val="C8E1FC"/>
          </a:solidFill>
          <a:ln>
            <a:solidFill>
              <a:srgbClr val="075AB5"/>
            </a:solidFill>
          </a:ln>
          <a:effectLst/>
        </p:spPr>
        <p:txBody>
          <a:bodyPr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594" name="AutoShape 22"/>
          <p:cNvSpPr>
            <a:spLocks noChangeArrowheads="1"/>
          </p:cNvSpPr>
          <p:nvPr/>
        </p:nvSpPr>
        <p:spPr bwMode="auto">
          <a:xfrm>
            <a:off x="8736453" y="1432604"/>
            <a:ext cx="145986" cy="180000"/>
          </a:xfrm>
          <a:prstGeom prst="rtTriangle">
            <a:avLst/>
          </a:prstGeom>
          <a:solidFill>
            <a:srgbClr val="F1D4E5"/>
          </a:solidFill>
          <a:ln w="19050">
            <a:solidFill>
              <a:srgbClr val="80295C"/>
            </a:solidFill>
          </a:ln>
          <a:effectLst/>
        </p:spPr>
        <p:txBody>
          <a:bodyPr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596" name="Rectangle 26"/>
          <p:cNvSpPr>
            <a:spLocks noChangeArrowheads="1"/>
          </p:cNvSpPr>
          <p:nvPr/>
        </p:nvSpPr>
        <p:spPr bwMode="auto">
          <a:xfrm>
            <a:off x="3973249" y="2527796"/>
            <a:ext cx="504178" cy="180000"/>
          </a:xfrm>
          <a:prstGeom prst="rect">
            <a:avLst/>
          </a:prstGeom>
          <a:gradFill flip="none" rotWithShape="1">
            <a:gsLst>
              <a:gs pos="0">
                <a:srgbClr val="D3CDCD"/>
              </a:gs>
              <a:gs pos="100000">
                <a:srgbClr val="CED9A4"/>
              </a:gs>
            </a:gsLst>
            <a:lin ang="0" scaled="1"/>
            <a:tileRect/>
          </a:gradFill>
          <a:ln>
            <a:solidFill>
              <a:srgbClr val="7F8C4A"/>
            </a:solidFill>
          </a:ln>
          <a:effectLst/>
        </p:spPr>
        <p:txBody>
          <a:bodyPr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598" name="Rectangle 28"/>
          <p:cNvSpPr>
            <a:spLocks noChangeArrowheads="1"/>
          </p:cNvSpPr>
          <p:nvPr/>
        </p:nvSpPr>
        <p:spPr bwMode="auto">
          <a:xfrm>
            <a:off x="5023937" y="3211852"/>
            <a:ext cx="695730" cy="180000"/>
          </a:xfrm>
          <a:prstGeom prst="rect">
            <a:avLst/>
          </a:prstGeom>
          <a:gradFill flip="none" rotWithShape="1">
            <a:gsLst>
              <a:gs pos="0">
                <a:srgbClr val="D3CDCD"/>
              </a:gs>
              <a:gs pos="100000">
                <a:srgbClr val="CED9A4"/>
              </a:gs>
            </a:gsLst>
            <a:lin ang="0" scaled="1"/>
            <a:tileRect/>
          </a:gradFill>
          <a:ln>
            <a:solidFill>
              <a:srgbClr val="7F8C4A"/>
            </a:solidFill>
          </a:ln>
          <a:effectLst/>
        </p:spPr>
        <p:txBody>
          <a:bodyPr anchor="ctr">
            <a:noAutofit/>
          </a:bodyPr>
          <a:lstStyle/>
          <a:p>
            <a:pPr>
              <a:buClr>
                <a:srgbClr val="000000"/>
              </a:buClr>
            </a:pPr>
            <a:endParaRPr lang="en-GB" altLang="de-DE" dirty="0">
              <a:solidFill>
                <a:srgbClr val="00214A"/>
              </a:solidFill>
              <a:cs typeface="Arial" charset="0"/>
            </a:endParaRPr>
          </a:p>
        </p:txBody>
      </p:sp>
      <p:sp>
        <p:nvSpPr>
          <p:cNvPr id="24599" name="Rectangle 29"/>
          <p:cNvSpPr>
            <a:spLocks noChangeArrowheads="1"/>
          </p:cNvSpPr>
          <p:nvPr/>
        </p:nvSpPr>
        <p:spPr bwMode="auto">
          <a:xfrm>
            <a:off x="5719667" y="3211852"/>
            <a:ext cx="3035038" cy="180000"/>
          </a:xfrm>
          <a:prstGeom prst="rect">
            <a:avLst/>
          </a:prstGeom>
          <a:solidFill>
            <a:srgbClr val="CED9A4"/>
          </a:solidFill>
          <a:ln>
            <a:solidFill>
              <a:srgbClr val="7F8C4A"/>
            </a:solidFill>
          </a:ln>
          <a:effectLst/>
        </p:spPr>
        <p:txBody>
          <a:bodyPr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600" name="AutoShape 30"/>
          <p:cNvSpPr>
            <a:spLocks noChangeArrowheads="1"/>
          </p:cNvSpPr>
          <p:nvPr/>
        </p:nvSpPr>
        <p:spPr bwMode="auto">
          <a:xfrm>
            <a:off x="5798579" y="3211852"/>
            <a:ext cx="178947" cy="180000"/>
          </a:xfrm>
          <a:prstGeom prst="flowChartMerge">
            <a:avLst/>
          </a:prstGeom>
          <a:solidFill>
            <a:srgbClr val="EFF2E1"/>
          </a:solidFill>
          <a:ln w="12700">
            <a:solidFill>
              <a:srgbClr val="CED9A4"/>
            </a:solidFill>
          </a:ln>
          <a:effectLst/>
        </p:spPr>
        <p:txBody>
          <a:bodyPr wrap="none"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602" name="Rectangle 33"/>
          <p:cNvSpPr>
            <a:spLocks noChangeArrowheads="1"/>
          </p:cNvSpPr>
          <p:nvPr/>
        </p:nvSpPr>
        <p:spPr bwMode="auto">
          <a:xfrm>
            <a:off x="5859077" y="4270616"/>
            <a:ext cx="779943" cy="180000"/>
          </a:xfrm>
          <a:prstGeom prst="rect">
            <a:avLst/>
          </a:prstGeom>
          <a:gradFill flip="none" rotWithShape="1">
            <a:gsLst>
              <a:gs pos="0">
                <a:srgbClr val="D3CDCD"/>
              </a:gs>
              <a:gs pos="100000">
                <a:srgbClr val="B5D3CA"/>
              </a:gs>
            </a:gsLst>
            <a:lin ang="0" scaled="1"/>
            <a:tileRect/>
          </a:gradFill>
          <a:ln>
            <a:solidFill>
              <a:srgbClr val="5F857A"/>
            </a:solidFill>
          </a:ln>
          <a:effectLst/>
        </p:spPr>
        <p:txBody>
          <a:bodyPr anchor="ctr">
            <a:noAutofit/>
          </a:bodyPr>
          <a:lstStyle/>
          <a:p>
            <a:pPr>
              <a:buClr>
                <a:srgbClr val="000000"/>
              </a:buClr>
            </a:pPr>
            <a:endParaRPr lang="en-GB" altLang="de-DE" dirty="0">
              <a:solidFill>
                <a:srgbClr val="00214A"/>
              </a:solidFill>
              <a:cs typeface="Arial" charset="0"/>
            </a:endParaRPr>
          </a:p>
        </p:txBody>
      </p:sp>
      <p:sp>
        <p:nvSpPr>
          <p:cNvPr id="24607" name="Rectangle 39"/>
          <p:cNvSpPr>
            <a:spLocks noChangeArrowheads="1"/>
          </p:cNvSpPr>
          <p:nvPr/>
        </p:nvSpPr>
        <p:spPr bwMode="auto">
          <a:xfrm>
            <a:off x="7028875" y="1454329"/>
            <a:ext cx="758221" cy="1692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ctr">
              <a:spcBef>
                <a:spcPct val="20000"/>
              </a:spcBef>
              <a:spcAft>
                <a:spcPct val="20000"/>
              </a:spcAft>
              <a:buClr>
                <a:srgbClr val="00214A"/>
              </a:buClr>
            </a:pPr>
            <a:r>
              <a:rPr lang="en-GB" altLang="de-DE" sz="1100" b="1" dirty="0">
                <a:latin typeface="Verdana" pitchFamily="34" charset="0"/>
              </a:rPr>
              <a:t>DRESDEN</a:t>
            </a:r>
          </a:p>
        </p:txBody>
      </p:sp>
      <p:sp>
        <p:nvSpPr>
          <p:cNvPr id="24608" name="Rectangle 40"/>
          <p:cNvSpPr>
            <a:spLocks noChangeArrowheads="1"/>
          </p:cNvSpPr>
          <p:nvPr/>
        </p:nvSpPr>
        <p:spPr bwMode="auto">
          <a:xfrm>
            <a:off x="7425789" y="3215546"/>
            <a:ext cx="758221" cy="1692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ctr">
              <a:spcBef>
                <a:spcPct val="20000"/>
              </a:spcBef>
              <a:spcAft>
                <a:spcPct val="20000"/>
              </a:spcAft>
              <a:buClr>
                <a:srgbClr val="00214A"/>
              </a:buClr>
            </a:pPr>
            <a:r>
              <a:rPr lang="en-GB" altLang="de-DE" sz="1100" b="1" dirty="0">
                <a:latin typeface="Verdana" pitchFamily="34" charset="0"/>
              </a:rPr>
              <a:t>DRESDEN</a:t>
            </a:r>
          </a:p>
        </p:txBody>
      </p:sp>
      <p:sp>
        <p:nvSpPr>
          <p:cNvPr id="24613" name="Rectangle 61"/>
          <p:cNvSpPr>
            <a:spLocks noChangeArrowheads="1"/>
          </p:cNvSpPr>
          <p:nvPr/>
        </p:nvSpPr>
        <p:spPr bwMode="auto">
          <a:xfrm>
            <a:off x="3531683" y="1707242"/>
            <a:ext cx="5207827" cy="180000"/>
          </a:xfrm>
          <a:prstGeom prst="rect">
            <a:avLst/>
          </a:prstGeom>
          <a:solidFill>
            <a:srgbClr val="C8E1FC"/>
          </a:solidFill>
          <a:ln>
            <a:solidFill>
              <a:srgbClr val="075AB5"/>
            </a:solidFill>
          </a:ln>
          <a:effectLst/>
        </p:spPr>
        <p:txBody>
          <a:bodyPr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616" name="Text Box 65"/>
          <p:cNvSpPr txBox="1">
            <a:spLocks noChangeArrowheads="1"/>
          </p:cNvSpPr>
          <p:nvPr/>
        </p:nvSpPr>
        <p:spPr bwMode="auto">
          <a:xfrm>
            <a:off x="7191582" y="1711019"/>
            <a:ext cx="432811" cy="1692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nchorCtr="0">
            <a:spAutoFit/>
          </a:bodyPr>
          <a:lstStyle>
            <a:defPPr>
              <a:defRPr lang="en-US"/>
            </a:defPPr>
            <a:lvl1pPr algn="ctr" eaLnBrk="0" hangingPunct="0">
              <a:spcBef>
                <a:spcPct val="20000"/>
              </a:spcBef>
              <a:spcAft>
                <a:spcPct val="20000"/>
              </a:spcAft>
              <a:buClr>
                <a:srgbClr val="00214A"/>
              </a:buClr>
              <a:defRPr sz="1100" b="1">
                <a:solidFill>
                  <a:srgbClr val="FFFFFF"/>
                </a:solidFill>
                <a:latin typeface="Verdana" pitchFamily="34" charset="0"/>
                <a:cs typeface="Arial" charset="0"/>
              </a:defRPr>
            </a:lvl1pPr>
            <a:lvl2pPr marL="742950" indent="-285750" eaLnBrk="0" hangingPunct="0">
              <a:defRPr>
                <a:latin typeface="Arial" charset="0"/>
                <a:cs typeface="Arial" charset="0"/>
              </a:defRPr>
            </a:lvl2pPr>
            <a:lvl3pPr marL="1143000" indent="-228600" eaLnBrk="0" hangingPunct="0">
              <a:defRPr>
                <a:latin typeface="Arial" charset="0"/>
                <a:cs typeface="Arial" charset="0"/>
              </a:defRPr>
            </a:lvl3pPr>
            <a:lvl4pPr marL="1600200" indent="-228600" eaLnBrk="0" hangingPunct="0">
              <a:defRPr>
                <a:latin typeface="Arial" charset="0"/>
                <a:cs typeface="Arial" charset="0"/>
              </a:defRPr>
            </a:lvl4pPr>
            <a:lvl5pPr marL="2057400" indent="-228600" eaLnBrk="0" hangingPunct="0">
              <a:defRPr>
                <a:latin typeface="Arial" charset="0"/>
                <a:cs typeface="Arial" charset="0"/>
              </a:defRPr>
            </a:lvl5pPr>
            <a:lvl6pPr marL="2514600" indent="-228600" eaLnBrk="0" fontAlgn="base" hangingPunct="0">
              <a:spcBef>
                <a:spcPct val="0"/>
              </a:spcBef>
              <a:spcAft>
                <a:spcPct val="0"/>
              </a:spcAft>
              <a:defRPr>
                <a:latin typeface="Arial" charset="0"/>
                <a:cs typeface="Arial" charset="0"/>
              </a:defRPr>
            </a:lvl6pPr>
            <a:lvl7pPr marL="2971800" indent="-228600" eaLnBrk="0" fontAlgn="base" hangingPunct="0">
              <a:spcBef>
                <a:spcPct val="0"/>
              </a:spcBef>
              <a:spcAft>
                <a:spcPct val="0"/>
              </a:spcAft>
              <a:defRPr>
                <a:latin typeface="Arial" charset="0"/>
                <a:cs typeface="Arial" charset="0"/>
              </a:defRPr>
            </a:lvl7pPr>
            <a:lvl8pPr marL="3429000" indent="-228600" eaLnBrk="0" fontAlgn="base" hangingPunct="0">
              <a:spcBef>
                <a:spcPct val="0"/>
              </a:spcBef>
              <a:spcAft>
                <a:spcPct val="0"/>
              </a:spcAft>
              <a:defRPr>
                <a:latin typeface="Arial" charset="0"/>
                <a:cs typeface="Arial" charset="0"/>
              </a:defRPr>
            </a:lvl8pPr>
            <a:lvl9pPr marL="3886200" indent="-228600" eaLnBrk="0" fontAlgn="base" hangingPunct="0">
              <a:spcBef>
                <a:spcPct val="0"/>
              </a:spcBef>
              <a:spcAft>
                <a:spcPct val="0"/>
              </a:spcAft>
              <a:defRPr>
                <a:latin typeface="Arial" charset="0"/>
                <a:cs typeface="Arial" charset="0"/>
              </a:defRPr>
            </a:lvl9pPr>
          </a:lstStyle>
          <a:p>
            <a:r>
              <a:rPr lang="en-GB" altLang="de-DE" dirty="0">
                <a:solidFill>
                  <a:schemeClr val="tx1"/>
                </a:solidFill>
              </a:rPr>
              <a:t>TSMC</a:t>
            </a:r>
          </a:p>
        </p:txBody>
      </p:sp>
      <p:sp>
        <p:nvSpPr>
          <p:cNvPr id="24617" name="Rectangle 66"/>
          <p:cNvSpPr>
            <a:spLocks noChangeArrowheads="1"/>
          </p:cNvSpPr>
          <p:nvPr/>
        </p:nvSpPr>
        <p:spPr bwMode="auto">
          <a:xfrm>
            <a:off x="5882750" y="3485253"/>
            <a:ext cx="3993055" cy="180000"/>
          </a:xfrm>
          <a:prstGeom prst="rect">
            <a:avLst/>
          </a:prstGeom>
          <a:solidFill>
            <a:srgbClr val="CED9A4"/>
          </a:solidFill>
          <a:ln>
            <a:solidFill>
              <a:srgbClr val="7F8C4A"/>
            </a:solidFill>
          </a:ln>
          <a:effectLst/>
        </p:spPr>
        <p:txBody>
          <a:bodyPr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619" name="Text Box 68"/>
          <p:cNvSpPr txBox="1">
            <a:spLocks noChangeArrowheads="1"/>
          </p:cNvSpPr>
          <p:nvPr/>
        </p:nvSpPr>
        <p:spPr bwMode="auto">
          <a:xfrm>
            <a:off x="7150877" y="3476672"/>
            <a:ext cx="1308051" cy="1692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0" tIns="0" rIns="0" bIns="0"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ctr" eaLnBrk="1" hangingPunct="1">
              <a:spcBef>
                <a:spcPct val="50000"/>
              </a:spcBef>
              <a:buClr>
                <a:srgbClr val="00214A"/>
              </a:buClr>
            </a:pPr>
            <a:r>
              <a:rPr lang="en-GB" altLang="de-DE" sz="1100" b="1" dirty="0">
                <a:latin typeface="Verdana" pitchFamily="34" charset="0"/>
              </a:rPr>
              <a:t>2</a:t>
            </a:r>
            <a:r>
              <a:rPr lang="en-GB" altLang="de-DE" sz="1100" b="1" baseline="30000" dirty="0">
                <a:latin typeface="Verdana" pitchFamily="34" charset="0"/>
              </a:rPr>
              <a:t>nd</a:t>
            </a:r>
            <a:r>
              <a:rPr lang="en-GB" altLang="de-DE" sz="1100" b="1" dirty="0">
                <a:latin typeface="Verdana" pitchFamily="34" charset="0"/>
              </a:rPr>
              <a:t> Source TSMC</a:t>
            </a:r>
          </a:p>
        </p:txBody>
      </p:sp>
      <p:sp>
        <p:nvSpPr>
          <p:cNvPr id="24626" name="Rectangle 66"/>
          <p:cNvSpPr>
            <a:spLocks noChangeArrowheads="1"/>
          </p:cNvSpPr>
          <p:nvPr/>
        </p:nvSpPr>
        <p:spPr bwMode="auto">
          <a:xfrm>
            <a:off x="6487732" y="4563216"/>
            <a:ext cx="3388073" cy="180000"/>
          </a:xfrm>
          <a:prstGeom prst="rect">
            <a:avLst/>
          </a:prstGeom>
          <a:gradFill flip="none" rotWithShape="0">
            <a:gsLst>
              <a:gs pos="0">
                <a:srgbClr val="D3CDCD"/>
              </a:gs>
              <a:gs pos="27000">
                <a:srgbClr val="B5D3CA"/>
              </a:gs>
              <a:gs pos="22000">
                <a:srgbClr val="B5D3CA"/>
              </a:gs>
            </a:gsLst>
            <a:lin ang="0" scaled="1"/>
            <a:tileRect/>
          </a:gradFill>
          <a:ln>
            <a:solidFill>
              <a:srgbClr val="5F857A"/>
            </a:solidFill>
          </a:ln>
          <a:effectLst/>
        </p:spPr>
        <p:txBody>
          <a:bodyPr wrap="none" lIns="0" tIns="0" rIns="0" bIns="0"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627" name="AutoShape 67"/>
          <p:cNvSpPr>
            <a:spLocks noChangeArrowheads="1"/>
          </p:cNvSpPr>
          <p:nvPr/>
        </p:nvSpPr>
        <p:spPr bwMode="auto">
          <a:xfrm>
            <a:off x="7230807" y="4573266"/>
            <a:ext cx="177177" cy="179220"/>
          </a:xfrm>
          <a:prstGeom prst="flowChartMerge">
            <a:avLst/>
          </a:prstGeom>
          <a:solidFill>
            <a:srgbClr val="EFF2E1"/>
          </a:solidFill>
          <a:ln w="12700">
            <a:solidFill>
              <a:srgbClr val="CED9A4"/>
            </a:solidFill>
          </a:ln>
          <a:effectLst/>
        </p:spPr>
        <p:txBody>
          <a:bodyPr wrap="none" anchor="ctr">
            <a:noAutofit/>
          </a:bodyPr>
          <a:lstStyle/>
          <a:p>
            <a:pPr>
              <a:buClr>
                <a:srgbClr val="000000"/>
              </a:buClr>
            </a:pPr>
            <a:endParaRPr lang="en-GB" altLang="de-DE" dirty="0">
              <a:solidFill>
                <a:srgbClr val="00214A"/>
              </a:solidFill>
              <a:cs typeface="Arial" charset="0"/>
            </a:endParaRPr>
          </a:p>
        </p:txBody>
      </p:sp>
      <p:sp>
        <p:nvSpPr>
          <p:cNvPr id="24628" name="Text Box 68"/>
          <p:cNvSpPr txBox="1">
            <a:spLocks noChangeArrowheads="1"/>
          </p:cNvSpPr>
          <p:nvPr/>
        </p:nvSpPr>
        <p:spPr bwMode="auto">
          <a:xfrm>
            <a:off x="7790657" y="4564159"/>
            <a:ext cx="1947649" cy="1692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0" tIns="0" rIns="0" bIns="0"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ctr" eaLnBrk="1" hangingPunct="1">
              <a:spcBef>
                <a:spcPct val="50000"/>
              </a:spcBef>
              <a:buClr>
                <a:srgbClr val="00214A"/>
              </a:buClr>
            </a:pPr>
            <a:r>
              <a:rPr lang="en-GB" altLang="de-DE" sz="1100" b="1" dirty="0">
                <a:latin typeface="Verdana" pitchFamily="34" charset="0"/>
              </a:rPr>
              <a:t>2</a:t>
            </a:r>
            <a:r>
              <a:rPr lang="en-GB" altLang="de-DE" sz="1100" b="1" baseline="30000" dirty="0">
                <a:latin typeface="Verdana" pitchFamily="34" charset="0"/>
              </a:rPr>
              <a:t>nd</a:t>
            </a:r>
            <a:r>
              <a:rPr lang="en-GB" altLang="de-DE" sz="1100" b="1" dirty="0">
                <a:latin typeface="Verdana" pitchFamily="34" charset="0"/>
              </a:rPr>
              <a:t> Source Fab14/Fab12</a:t>
            </a:r>
          </a:p>
        </p:txBody>
      </p:sp>
      <p:sp>
        <p:nvSpPr>
          <p:cNvPr id="24629" name="Rectangle 66"/>
          <p:cNvSpPr>
            <a:spLocks noChangeArrowheads="1"/>
          </p:cNvSpPr>
          <p:nvPr/>
        </p:nvSpPr>
        <p:spPr bwMode="auto">
          <a:xfrm>
            <a:off x="7124278" y="5549692"/>
            <a:ext cx="2754611" cy="180000"/>
          </a:xfrm>
          <a:prstGeom prst="rect">
            <a:avLst/>
          </a:prstGeom>
          <a:gradFill flip="none" rotWithShape="0">
            <a:gsLst>
              <a:gs pos="0">
                <a:srgbClr val="D3CDCD"/>
              </a:gs>
              <a:gs pos="22000">
                <a:srgbClr val="D67EB1"/>
              </a:gs>
            </a:gsLst>
            <a:lin ang="0" scaled="1"/>
            <a:tileRect/>
          </a:gradFill>
          <a:ln>
            <a:solidFill>
              <a:srgbClr val="7D2658"/>
            </a:solidFill>
          </a:ln>
          <a:effectLst/>
        </p:spPr>
        <p:txBody>
          <a:bodyPr wrap="none" lIns="0" tIns="0" rIns="0" bIns="0" anchor="ctr">
            <a:noAutofit/>
          </a:bodyPr>
          <a:lstStyle/>
          <a:p>
            <a:pPr>
              <a:buClr>
                <a:srgbClr val="000000"/>
              </a:buClr>
            </a:pPr>
            <a:endParaRPr lang="en-GB" altLang="de-DE" dirty="0">
              <a:solidFill>
                <a:srgbClr val="00214A"/>
              </a:solidFill>
              <a:cs typeface="Arial" charset="0"/>
            </a:endParaRPr>
          </a:p>
        </p:txBody>
      </p:sp>
      <p:sp>
        <p:nvSpPr>
          <p:cNvPr id="88" name="Rectangle 33"/>
          <p:cNvSpPr>
            <a:spLocks noChangeArrowheads="1"/>
          </p:cNvSpPr>
          <p:nvPr/>
        </p:nvSpPr>
        <p:spPr bwMode="auto">
          <a:xfrm>
            <a:off x="7490359" y="5232159"/>
            <a:ext cx="2385446" cy="180000"/>
          </a:xfrm>
          <a:prstGeom prst="rect">
            <a:avLst/>
          </a:prstGeom>
          <a:solidFill>
            <a:srgbClr val="84B6A7"/>
          </a:solidFill>
          <a:ln>
            <a:noFill/>
          </a:ln>
          <a:effectLst/>
        </p:spPr>
        <p:txBody>
          <a:bodyPr wrap="none"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622" name="Rectangle 33"/>
          <p:cNvSpPr>
            <a:spLocks noChangeArrowheads="1"/>
          </p:cNvSpPr>
          <p:nvPr/>
        </p:nvSpPr>
        <p:spPr bwMode="auto">
          <a:xfrm>
            <a:off x="6813896" y="5232159"/>
            <a:ext cx="3064993" cy="180000"/>
          </a:xfrm>
          <a:prstGeom prst="rect">
            <a:avLst/>
          </a:prstGeom>
          <a:gradFill flip="none" rotWithShape="0">
            <a:gsLst>
              <a:gs pos="0">
                <a:srgbClr val="D3CDCD"/>
              </a:gs>
              <a:gs pos="22000">
                <a:srgbClr val="D67EB1"/>
              </a:gs>
            </a:gsLst>
            <a:lin ang="0" scaled="1"/>
            <a:tileRect/>
          </a:gradFill>
          <a:ln>
            <a:solidFill>
              <a:srgbClr val="7D2658"/>
            </a:solidFill>
          </a:ln>
          <a:effectLst/>
        </p:spPr>
        <p:txBody>
          <a:bodyPr wrap="none" lIns="0" tIns="0" rIns="0" bIns="0" anchor="ctr">
            <a:noAutofit/>
          </a:bodyPr>
          <a:lstStyle/>
          <a:p>
            <a:pPr>
              <a:buClr>
                <a:srgbClr val="000000"/>
              </a:buClr>
            </a:pPr>
            <a:endParaRPr lang="en-GB" altLang="de-DE" dirty="0">
              <a:solidFill>
                <a:srgbClr val="00214A"/>
              </a:solidFill>
              <a:cs typeface="Arial" charset="0"/>
            </a:endParaRPr>
          </a:p>
        </p:txBody>
      </p:sp>
      <p:sp>
        <p:nvSpPr>
          <p:cNvPr id="83" name="AutoShape 67"/>
          <p:cNvSpPr>
            <a:spLocks noChangeArrowheads="1"/>
          </p:cNvSpPr>
          <p:nvPr/>
        </p:nvSpPr>
        <p:spPr bwMode="auto">
          <a:xfrm>
            <a:off x="7949798" y="5549692"/>
            <a:ext cx="154870" cy="171000"/>
          </a:xfrm>
          <a:prstGeom prst="flowChartMerge">
            <a:avLst/>
          </a:prstGeom>
          <a:solidFill>
            <a:srgbClr val="EFF2E1"/>
          </a:solidFill>
          <a:ln w="12700">
            <a:solidFill>
              <a:srgbClr val="CED9A4"/>
            </a:solidFill>
          </a:ln>
          <a:effectLst/>
        </p:spPr>
        <p:txBody>
          <a:bodyPr wrap="none" anchor="ctr">
            <a:noAutofit/>
          </a:bodyPr>
          <a:lstStyle/>
          <a:p>
            <a:pPr>
              <a:buClr>
                <a:srgbClr val="000000"/>
              </a:buClr>
            </a:pPr>
            <a:endParaRPr lang="en-GB" altLang="de-DE" dirty="0">
              <a:solidFill>
                <a:srgbClr val="00214A"/>
              </a:solidFill>
              <a:cs typeface="Arial" charset="0"/>
            </a:endParaRPr>
          </a:p>
        </p:txBody>
      </p:sp>
      <p:sp>
        <p:nvSpPr>
          <p:cNvPr id="24630" name="Text Box 68"/>
          <p:cNvSpPr txBox="1">
            <a:spLocks noChangeArrowheads="1"/>
          </p:cNvSpPr>
          <p:nvPr/>
        </p:nvSpPr>
        <p:spPr bwMode="auto">
          <a:xfrm>
            <a:off x="8238239" y="5541111"/>
            <a:ext cx="1599797" cy="1692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none" lIns="0" tIns="0" rIns="0" bIns="0"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ctr" eaLnBrk="1" hangingPunct="1">
              <a:spcBef>
                <a:spcPct val="50000"/>
              </a:spcBef>
              <a:buClr>
                <a:srgbClr val="00214A"/>
              </a:buClr>
            </a:pPr>
            <a:r>
              <a:rPr lang="en-GB" altLang="de-DE" sz="1100" b="1" dirty="0">
                <a:latin typeface="Verdana" pitchFamily="34" charset="0"/>
              </a:rPr>
              <a:t>2</a:t>
            </a:r>
            <a:r>
              <a:rPr lang="en-GB" altLang="de-DE" sz="1100" b="1" baseline="30000" dirty="0">
                <a:latin typeface="Verdana" pitchFamily="34" charset="0"/>
              </a:rPr>
              <a:t>nd</a:t>
            </a:r>
            <a:r>
              <a:rPr lang="en-GB" altLang="de-DE" sz="1100" b="1" dirty="0">
                <a:latin typeface="Verdana" pitchFamily="34" charset="0"/>
              </a:rPr>
              <a:t> Source SIN/DRS</a:t>
            </a:r>
          </a:p>
        </p:txBody>
      </p:sp>
      <p:sp>
        <p:nvSpPr>
          <p:cNvPr id="87" name="Rectangle 33"/>
          <p:cNvSpPr>
            <a:spLocks noChangeArrowheads="1"/>
          </p:cNvSpPr>
          <p:nvPr/>
        </p:nvSpPr>
        <p:spPr bwMode="auto">
          <a:xfrm>
            <a:off x="6644718" y="4270616"/>
            <a:ext cx="3231088" cy="180000"/>
          </a:xfrm>
          <a:prstGeom prst="rect">
            <a:avLst/>
          </a:prstGeom>
          <a:solidFill>
            <a:srgbClr val="B5D3CA"/>
          </a:solidFill>
          <a:ln>
            <a:solidFill>
              <a:srgbClr val="5F857A"/>
            </a:solidFill>
          </a:ln>
          <a:effectLst/>
        </p:spPr>
        <p:txBody>
          <a:bodyPr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603" name="AutoShape 34"/>
          <p:cNvSpPr>
            <a:spLocks noChangeArrowheads="1"/>
          </p:cNvSpPr>
          <p:nvPr/>
        </p:nvSpPr>
        <p:spPr bwMode="auto">
          <a:xfrm>
            <a:off x="6549545" y="4270616"/>
            <a:ext cx="178947" cy="180000"/>
          </a:xfrm>
          <a:prstGeom prst="flowChartMerge">
            <a:avLst/>
          </a:prstGeom>
          <a:solidFill>
            <a:srgbClr val="EFF2E1"/>
          </a:solidFill>
          <a:ln w="12700">
            <a:solidFill>
              <a:srgbClr val="CED9A4"/>
            </a:solidFill>
          </a:ln>
          <a:effectLst/>
        </p:spPr>
        <p:txBody>
          <a:bodyPr wrap="none" anchor="ctr">
            <a:noAutofit/>
          </a:bodyPr>
          <a:lstStyle/>
          <a:p>
            <a:pPr>
              <a:buClr>
                <a:srgbClr val="000000"/>
              </a:buClr>
            </a:pPr>
            <a:endParaRPr lang="en-GB" altLang="de-DE" dirty="0">
              <a:solidFill>
                <a:srgbClr val="00214A"/>
              </a:solidFill>
              <a:cs typeface="Arial" charset="0"/>
            </a:endParaRPr>
          </a:p>
        </p:txBody>
      </p:sp>
      <p:sp>
        <p:nvSpPr>
          <p:cNvPr id="24606" name="Rectangle 37"/>
          <p:cNvSpPr>
            <a:spLocks noChangeArrowheads="1"/>
          </p:cNvSpPr>
          <p:nvPr/>
        </p:nvSpPr>
        <p:spPr bwMode="auto">
          <a:xfrm>
            <a:off x="8183557" y="4279240"/>
            <a:ext cx="432811" cy="1692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ctr">
              <a:spcBef>
                <a:spcPct val="20000"/>
              </a:spcBef>
              <a:spcAft>
                <a:spcPct val="20000"/>
              </a:spcAft>
              <a:buClr>
                <a:srgbClr val="00214A"/>
              </a:buClr>
            </a:pPr>
            <a:r>
              <a:rPr lang="en-GB" altLang="de-DE" sz="1100" b="1" dirty="0">
                <a:latin typeface="Verdana" pitchFamily="34" charset="0"/>
              </a:rPr>
              <a:t>TSMC</a:t>
            </a:r>
          </a:p>
        </p:txBody>
      </p:sp>
      <p:sp>
        <p:nvSpPr>
          <p:cNvPr id="24623" name="AutoShape 34"/>
          <p:cNvSpPr>
            <a:spLocks noChangeArrowheads="1"/>
          </p:cNvSpPr>
          <p:nvPr/>
        </p:nvSpPr>
        <p:spPr bwMode="auto">
          <a:xfrm>
            <a:off x="7410987" y="5232159"/>
            <a:ext cx="178947" cy="180000"/>
          </a:xfrm>
          <a:prstGeom prst="flowChartMerge">
            <a:avLst/>
          </a:prstGeom>
          <a:solidFill>
            <a:srgbClr val="EFF2E1"/>
          </a:solidFill>
          <a:ln w="12700">
            <a:solidFill>
              <a:srgbClr val="CED9A4"/>
            </a:solidFill>
          </a:ln>
          <a:effectLst/>
        </p:spPr>
        <p:txBody>
          <a:bodyPr wrap="none" anchor="ctr">
            <a:noAutofit/>
          </a:bodyPr>
          <a:lstStyle/>
          <a:p>
            <a:pPr>
              <a:buClr>
                <a:srgbClr val="000000"/>
              </a:buClr>
            </a:pPr>
            <a:endParaRPr lang="en-GB" altLang="de-DE" dirty="0">
              <a:solidFill>
                <a:srgbClr val="00214A"/>
              </a:solidFill>
              <a:cs typeface="Arial" charset="0"/>
            </a:endParaRPr>
          </a:p>
        </p:txBody>
      </p:sp>
      <p:sp>
        <p:nvSpPr>
          <p:cNvPr id="24624" name="Rectangle 37"/>
          <p:cNvSpPr>
            <a:spLocks noChangeArrowheads="1"/>
          </p:cNvSpPr>
          <p:nvPr/>
        </p:nvSpPr>
        <p:spPr bwMode="auto">
          <a:xfrm>
            <a:off x="8372088" y="5240783"/>
            <a:ext cx="1332096" cy="1692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ctr">
              <a:spcBef>
                <a:spcPct val="20000"/>
              </a:spcBef>
              <a:spcAft>
                <a:spcPct val="20000"/>
              </a:spcAft>
              <a:buClr>
                <a:srgbClr val="00214A"/>
              </a:buClr>
            </a:pPr>
            <a:r>
              <a:rPr lang="en-GB" altLang="de-DE" sz="1100" b="1" dirty="0">
                <a:latin typeface="Verdana" pitchFamily="34" charset="0"/>
              </a:rPr>
              <a:t>Global Foundries</a:t>
            </a:r>
          </a:p>
        </p:txBody>
      </p:sp>
      <p:sp>
        <p:nvSpPr>
          <p:cNvPr id="89" name="Rectangle 26"/>
          <p:cNvSpPr>
            <a:spLocks noChangeArrowheads="1"/>
          </p:cNvSpPr>
          <p:nvPr/>
        </p:nvSpPr>
        <p:spPr bwMode="auto">
          <a:xfrm>
            <a:off x="4474794" y="2527796"/>
            <a:ext cx="4264713" cy="180000"/>
          </a:xfrm>
          <a:prstGeom prst="rect">
            <a:avLst/>
          </a:prstGeom>
          <a:solidFill>
            <a:srgbClr val="CED9A4"/>
          </a:solidFill>
          <a:ln>
            <a:solidFill>
              <a:srgbClr val="7F8C4A"/>
            </a:solidFill>
          </a:ln>
          <a:effectLst/>
        </p:spPr>
        <p:txBody>
          <a:bodyPr anchor="ctr">
            <a:no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eaLnBrk="1" hangingPunct="1">
              <a:buClr>
                <a:srgbClr val="000000"/>
              </a:buClr>
            </a:pPr>
            <a:endParaRPr lang="en-GB" altLang="de-DE" dirty="0">
              <a:solidFill>
                <a:srgbClr val="00214A"/>
              </a:solidFill>
            </a:endParaRPr>
          </a:p>
        </p:txBody>
      </p:sp>
      <p:sp>
        <p:nvSpPr>
          <p:cNvPr id="24604" name="AutoShape 35"/>
          <p:cNvSpPr>
            <a:spLocks noChangeArrowheads="1"/>
          </p:cNvSpPr>
          <p:nvPr/>
        </p:nvSpPr>
        <p:spPr bwMode="auto">
          <a:xfrm>
            <a:off x="4381313" y="2527796"/>
            <a:ext cx="178947" cy="180000"/>
          </a:xfrm>
          <a:prstGeom prst="flowChartMerge">
            <a:avLst/>
          </a:prstGeom>
          <a:solidFill>
            <a:srgbClr val="EFF2E1"/>
          </a:solidFill>
          <a:ln w="12700">
            <a:solidFill>
              <a:srgbClr val="CED9A4"/>
            </a:solidFill>
          </a:ln>
          <a:effectLst/>
        </p:spPr>
        <p:txBody>
          <a:bodyPr wrap="none" anchor="ctr">
            <a:noAutofit/>
          </a:bodyPr>
          <a:lstStyle/>
          <a:p>
            <a:pPr>
              <a:buClr>
                <a:srgbClr val="000000"/>
              </a:buClr>
            </a:pPr>
            <a:endParaRPr lang="en-GB" altLang="de-DE" dirty="0">
              <a:solidFill>
                <a:srgbClr val="00214A"/>
              </a:solidFill>
              <a:cs typeface="Arial" charset="0"/>
            </a:endParaRPr>
          </a:p>
        </p:txBody>
      </p:sp>
      <p:sp>
        <p:nvSpPr>
          <p:cNvPr id="24605" name="Rectangle 36"/>
          <p:cNvSpPr>
            <a:spLocks noChangeArrowheads="1"/>
          </p:cNvSpPr>
          <p:nvPr/>
        </p:nvSpPr>
        <p:spPr bwMode="auto">
          <a:xfrm>
            <a:off x="7425791" y="2539794"/>
            <a:ext cx="758221" cy="1692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ctr">
              <a:spcBef>
                <a:spcPct val="20000"/>
              </a:spcBef>
              <a:spcAft>
                <a:spcPct val="20000"/>
              </a:spcAft>
              <a:buClr>
                <a:srgbClr val="00214A"/>
              </a:buClr>
            </a:pPr>
            <a:r>
              <a:rPr lang="en-GB" altLang="de-DE" sz="1100" b="1" dirty="0">
                <a:latin typeface="Verdana" pitchFamily="34" charset="0"/>
              </a:rPr>
              <a:t>DRESDEN</a:t>
            </a:r>
          </a:p>
        </p:txBody>
      </p:sp>
      <p:sp>
        <p:nvSpPr>
          <p:cNvPr id="91" name="Rectangle 66"/>
          <p:cNvSpPr>
            <a:spLocks noChangeArrowheads="1"/>
          </p:cNvSpPr>
          <p:nvPr/>
        </p:nvSpPr>
        <p:spPr bwMode="auto">
          <a:xfrm>
            <a:off x="5884589" y="3485253"/>
            <a:ext cx="567267" cy="180000"/>
          </a:xfrm>
          <a:prstGeom prst="rect">
            <a:avLst/>
          </a:prstGeom>
          <a:gradFill flip="none" rotWithShape="1">
            <a:gsLst>
              <a:gs pos="0">
                <a:srgbClr val="D3CDCD"/>
              </a:gs>
              <a:gs pos="100000">
                <a:srgbClr val="CED9A4"/>
              </a:gs>
            </a:gsLst>
            <a:lin ang="0" scaled="1"/>
            <a:tileRect/>
          </a:gradFill>
          <a:ln>
            <a:solidFill>
              <a:srgbClr val="7F8C4A"/>
            </a:solidFill>
          </a:ln>
          <a:effectLst/>
        </p:spPr>
        <p:txBody>
          <a:bodyPr anchor="ctr">
            <a:noAutofit/>
          </a:bodyPr>
          <a:lstStyle/>
          <a:p>
            <a:pPr>
              <a:buClr>
                <a:srgbClr val="000000"/>
              </a:buClr>
            </a:pPr>
            <a:endParaRPr lang="en-GB" altLang="de-DE" dirty="0">
              <a:solidFill>
                <a:srgbClr val="00214A"/>
              </a:solidFill>
              <a:cs typeface="Arial" charset="0"/>
            </a:endParaRPr>
          </a:p>
        </p:txBody>
      </p:sp>
      <p:sp>
        <p:nvSpPr>
          <p:cNvPr id="24618" name="AutoShape 67"/>
          <p:cNvSpPr>
            <a:spLocks noChangeArrowheads="1"/>
          </p:cNvSpPr>
          <p:nvPr/>
        </p:nvSpPr>
        <p:spPr bwMode="auto">
          <a:xfrm>
            <a:off x="6395669" y="3485253"/>
            <a:ext cx="153875" cy="171000"/>
          </a:xfrm>
          <a:prstGeom prst="flowChartMerge">
            <a:avLst/>
          </a:prstGeom>
          <a:solidFill>
            <a:srgbClr val="EFF2E1"/>
          </a:solidFill>
          <a:ln w="12700">
            <a:solidFill>
              <a:srgbClr val="CED9A4"/>
            </a:solidFill>
          </a:ln>
          <a:effectLst/>
        </p:spPr>
        <p:txBody>
          <a:bodyPr wrap="none" anchor="ctr">
            <a:noAutofit/>
          </a:bodyPr>
          <a:lstStyle/>
          <a:p>
            <a:pPr>
              <a:buClr>
                <a:srgbClr val="000000"/>
              </a:buClr>
            </a:pPr>
            <a:endParaRPr lang="en-GB" altLang="de-DE" dirty="0">
              <a:solidFill>
                <a:srgbClr val="00214A"/>
              </a:solidFill>
              <a:cs typeface="Arial" charset="0"/>
            </a:endParaRPr>
          </a:p>
        </p:txBody>
      </p:sp>
      <p:sp>
        <p:nvSpPr>
          <p:cNvPr id="90" name="AutoShape 22"/>
          <p:cNvSpPr>
            <a:spLocks noChangeArrowheads="1"/>
          </p:cNvSpPr>
          <p:nvPr/>
        </p:nvSpPr>
        <p:spPr bwMode="auto">
          <a:xfrm>
            <a:off x="8728000" y="2529276"/>
            <a:ext cx="145986" cy="180000"/>
          </a:xfrm>
          <a:prstGeom prst="rtTriangle">
            <a:avLst/>
          </a:prstGeom>
          <a:solidFill>
            <a:srgbClr val="F1D4E5"/>
          </a:solidFill>
          <a:ln w="19050">
            <a:solidFill>
              <a:srgbClr val="80295C"/>
            </a:solidFill>
          </a:ln>
          <a:effectLst/>
        </p:spPr>
        <p:txBody>
          <a:bodyPr anchor="ctr">
            <a:noAutofit/>
          </a:bodyPr>
          <a:lstStyle/>
          <a:p>
            <a:pPr>
              <a:buClr>
                <a:srgbClr val="000000"/>
              </a:buClr>
            </a:pPr>
            <a:endParaRPr lang="en-GB" altLang="de-DE" dirty="0">
              <a:solidFill>
                <a:srgbClr val="00214A"/>
              </a:solidFill>
              <a:cs typeface="Arial" charset="0"/>
            </a:endParaRPr>
          </a:p>
        </p:txBody>
      </p:sp>
      <p:sp>
        <p:nvSpPr>
          <p:cNvPr id="180300" name="Rectangle 45"/>
          <p:cNvSpPr>
            <a:spLocks noChangeArrowheads="1"/>
          </p:cNvSpPr>
          <p:nvPr/>
        </p:nvSpPr>
        <p:spPr bwMode="auto">
          <a:xfrm>
            <a:off x="3326161" y="1023146"/>
            <a:ext cx="2696875" cy="288000"/>
          </a:xfrm>
          <a:prstGeom prst="rect">
            <a:avLst/>
          </a:prstGeom>
          <a:solidFill>
            <a:srgbClr val="3792F7"/>
          </a:solidFill>
          <a:ln w="12700" algn="ctr">
            <a:solidFill>
              <a:srgbClr val="075AB5"/>
            </a:solidFill>
            <a:miter lim="800000"/>
            <a:headEnd/>
            <a:tailEnd/>
          </a:ln>
          <a:effectLst/>
        </p:spPr>
        <p:txBody>
          <a:bodyPr lIns="90000" tIns="46800" rIns="90000" bIns="46800" anchor="ctr"/>
          <a:lstStyle/>
          <a:p>
            <a:pPr eaLnBrk="0" hangingPunct="0">
              <a:buClr>
                <a:srgbClr val="00214A"/>
              </a:buClr>
              <a:defRPr/>
            </a:pPr>
            <a:r>
              <a:rPr lang="en-GB" sz="1400" b="1" dirty="0">
                <a:solidFill>
                  <a:srgbClr val="FFFFFF"/>
                </a:solidFill>
                <a:latin typeface="Verdana"/>
              </a:rPr>
              <a:t>XC166 &amp; XC800 families</a:t>
            </a:r>
          </a:p>
        </p:txBody>
      </p:sp>
      <p:sp>
        <p:nvSpPr>
          <p:cNvPr id="180298" name="Rectangle 48"/>
          <p:cNvSpPr>
            <a:spLocks noChangeArrowheads="1"/>
          </p:cNvSpPr>
          <p:nvPr/>
        </p:nvSpPr>
        <p:spPr bwMode="auto">
          <a:xfrm>
            <a:off x="3326161" y="2131732"/>
            <a:ext cx="4263773" cy="288000"/>
          </a:xfrm>
          <a:prstGeom prst="rect">
            <a:avLst/>
          </a:prstGeom>
          <a:solidFill>
            <a:srgbClr val="AEC067"/>
          </a:solidFill>
          <a:ln w="12700" algn="ctr">
            <a:solidFill>
              <a:srgbClr val="7F8C4A"/>
            </a:solidFill>
            <a:miter lim="800000"/>
            <a:headEnd/>
            <a:tailEnd/>
          </a:ln>
          <a:effectLst/>
        </p:spPr>
        <p:txBody>
          <a:bodyPr lIns="90000" tIns="46800" rIns="90000" bIns="46800" anchor="ctr"/>
          <a:lstStyle/>
          <a:p>
            <a:pPr eaLnBrk="0" hangingPunct="0">
              <a:buClr>
                <a:srgbClr val="00214A"/>
              </a:buClr>
              <a:defRPr/>
            </a:pPr>
            <a:r>
              <a:rPr lang="en-GB" sz="1400" b="1" dirty="0">
                <a:solidFill>
                  <a:srgbClr val="FFFFFF"/>
                </a:solidFill>
                <a:latin typeface="Verdana"/>
              </a:rPr>
              <a:t>AUDO-NG / AUDO-F &amp; XC2000 families </a:t>
            </a:r>
          </a:p>
        </p:txBody>
      </p:sp>
      <p:sp>
        <p:nvSpPr>
          <p:cNvPr id="180296" name="Rectangle 51"/>
          <p:cNvSpPr>
            <a:spLocks noChangeArrowheads="1"/>
          </p:cNvSpPr>
          <p:nvPr/>
        </p:nvSpPr>
        <p:spPr bwMode="auto">
          <a:xfrm>
            <a:off x="3326161" y="2834592"/>
            <a:ext cx="4263773" cy="288000"/>
          </a:xfrm>
          <a:prstGeom prst="rect">
            <a:avLst/>
          </a:prstGeom>
          <a:solidFill>
            <a:srgbClr val="AEC067"/>
          </a:solidFill>
          <a:ln w="12700" algn="ctr">
            <a:solidFill>
              <a:srgbClr val="7F8C4A"/>
            </a:solidFill>
            <a:miter lim="800000"/>
            <a:headEnd/>
            <a:tailEnd/>
          </a:ln>
          <a:effectLst/>
        </p:spPr>
        <p:txBody>
          <a:bodyPr lIns="18000" tIns="46800" rIns="18000" bIns="46800" anchor="ctr"/>
          <a:lstStyle/>
          <a:p>
            <a:pPr eaLnBrk="0" hangingPunct="0">
              <a:lnSpc>
                <a:spcPct val="90000"/>
              </a:lnSpc>
              <a:buClr>
                <a:srgbClr val="00214A"/>
              </a:buClr>
              <a:defRPr/>
            </a:pPr>
            <a:r>
              <a:rPr lang="en-GB" sz="1400" b="1" dirty="0">
                <a:solidFill>
                  <a:srgbClr val="FFFFFF"/>
                </a:solidFill>
                <a:latin typeface="Verdana"/>
              </a:rPr>
              <a:t> AUDO-Max TC1700 family</a:t>
            </a:r>
          </a:p>
        </p:txBody>
      </p:sp>
      <p:sp>
        <p:nvSpPr>
          <p:cNvPr id="180294" name="Rectangle 54"/>
          <p:cNvSpPr>
            <a:spLocks noChangeArrowheads="1"/>
          </p:cNvSpPr>
          <p:nvPr/>
        </p:nvSpPr>
        <p:spPr bwMode="auto">
          <a:xfrm>
            <a:off x="3326160" y="3888390"/>
            <a:ext cx="4742936" cy="288000"/>
          </a:xfrm>
          <a:prstGeom prst="rect">
            <a:avLst/>
          </a:prstGeom>
          <a:solidFill>
            <a:srgbClr val="84B6A7"/>
          </a:solidFill>
          <a:ln w="12700" algn="ctr">
            <a:solidFill>
              <a:srgbClr val="5F857A"/>
            </a:solidFill>
            <a:miter lim="800000"/>
            <a:headEnd/>
            <a:tailEnd/>
          </a:ln>
          <a:effectLst/>
        </p:spPr>
        <p:txBody>
          <a:bodyPr lIns="90000" tIns="46800" rIns="90000" bIns="46800" anchor="ctr"/>
          <a:lstStyle/>
          <a:p>
            <a:pPr eaLnBrk="0" hangingPunct="0">
              <a:lnSpc>
                <a:spcPts val="1300"/>
              </a:lnSpc>
              <a:buClr>
                <a:srgbClr val="00214A"/>
              </a:buClr>
              <a:defRPr/>
            </a:pPr>
            <a:r>
              <a:rPr lang="en-GB" sz="1400" b="1" dirty="0">
                <a:solidFill>
                  <a:srgbClr val="FFFFFF"/>
                </a:solidFill>
                <a:latin typeface="Verdana"/>
              </a:rPr>
              <a:t>AURIX™ - TC2xx family (in prod./qual.)</a:t>
            </a:r>
          </a:p>
        </p:txBody>
      </p:sp>
      <p:sp>
        <p:nvSpPr>
          <p:cNvPr id="180292" name="Rectangle 54"/>
          <p:cNvSpPr>
            <a:spLocks noChangeArrowheads="1"/>
          </p:cNvSpPr>
          <p:nvPr/>
        </p:nvSpPr>
        <p:spPr bwMode="auto">
          <a:xfrm>
            <a:off x="3326160" y="4824494"/>
            <a:ext cx="4742936" cy="288000"/>
          </a:xfrm>
          <a:prstGeom prst="rect">
            <a:avLst/>
          </a:prstGeom>
          <a:solidFill>
            <a:srgbClr val="AB377A"/>
          </a:solidFill>
          <a:ln w="12700" algn="ctr">
            <a:solidFill>
              <a:srgbClr val="7D2658"/>
            </a:solidFill>
            <a:miter lim="800000"/>
            <a:headEnd/>
            <a:tailEnd/>
          </a:ln>
          <a:effectLst/>
        </p:spPr>
        <p:txBody>
          <a:bodyPr lIns="90000" tIns="46800" rIns="90000" bIns="46800" anchor="ctr"/>
          <a:lstStyle/>
          <a:p>
            <a:pPr eaLnBrk="0" hangingPunct="0">
              <a:lnSpc>
                <a:spcPts val="1300"/>
              </a:lnSpc>
              <a:buClr>
                <a:srgbClr val="00214A"/>
              </a:buClr>
              <a:defRPr/>
            </a:pPr>
            <a:r>
              <a:rPr lang="en-GB" sz="1400" b="1" dirty="0">
                <a:solidFill>
                  <a:srgbClr val="FFFFFF"/>
                </a:solidFill>
                <a:latin typeface="Verdana"/>
              </a:rPr>
              <a:t>AURIX™ 2G – TC3xx family (in development)</a:t>
            </a:r>
          </a:p>
        </p:txBody>
      </p:sp>
      <p:sp>
        <p:nvSpPr>
          <p:cNvPr id="86" name="AutoShape 22"/>
          <p:cNvSpPr>
            <a:spLocks noChangeArrowheads="1"/>
          </p:cNvSpPr>
          <p:nvPr/>
        </p:nvSpPr>
        <p:spPr bwMode="auto">
          <a:xfrm>
            <a:off x="8739648" y="1707242"/>
            <a:ext cx="145986" cy="180000"/>
          </a:xfrm>
          <a:prstGeom prst="rtTriangle">
            <a:avLst/>
          </a:prstGeom>
          <a:solidFill>
            <a:srgbClr val="F1D4E5"/>
          </a:solidFill>
          <a:ln w="19050">
            <a:solidFill>
              <a:srgbClr val="80295C"/>
            </a:solidFill>
          </a:ln>
          <a:effectLst/>
        </p:spPr>
        <p:txBody>
          <a:bodyPr anchor="ctr">
            <a:noAutofit/>
          </a:bodyPr>
          <a:lstStyle/>
          <a:p>
            <a:pPr>
              <a:buClr>
                <a:srgbClr val="000000"/>
              </a:buClr>
            </a:pPr>
            <a:endParaRPr lang="en-GB" altLang="de-DE" dirty="0">
              <a:solidFill>
                <a:srgbClr val="00214A"/>
              </a:solidFill>
              <a:cs typeface="Arial" charset="0"/>
            </a:endParaRPr>
          </a:p>
        </p:txBody>
      </p:sp>
      <p:sp>
        <p:nvSpPr>
          <p:cNvPr id="93" name="Text Box 32"/>
          <p:cNvSpPr txBox="1">
            <a:spLocks noChangeArrowheads="1"/>
          </p:cNvSpPr>
          <p:nvPr/>
        </p:nvSpPr>
        <p:spPr bwMode="auto">
          <a:xfrm>
            <a:off x="1021904" y="5972516"/>
            <a:ext cx="1625766" cy="307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nchorCtr="0">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buClr>
                <a:srgbClr val="00214A"/>
              </a:buClr>
            </a:pPr>
            <a:r>
              <a:rPr lang="en-GB" altLang="de-DE" sz="1400" b="1" dirty="0">
                <a:solidFill>
                  <a:srgbClr val="000000"/>
                </a:solidFill>
                <a:latin typeface="Verdana" pitchFamily="34" charset="0"/>
              </a:rPr>
              <a:t>C2xFLA, 2xnm</a:t>
            </a:r>
          </a:p>
        </p:txBody>
      </p:sp>
      <p:sp>
        <p:nvSpPr>
          <p:cNvPr id="94" name="Rectangle 66"/>
          <p:cNvSpPr>
            <a:spLocks noChangeArrowheads="1"/>
          </p:cNvSpPr>
          <p:nvPr/>
        </p:nvSpPr>
        <p:spPr bwMode="auto">
          <a:xfrm>
            <a:off x="7319394" y="6057312"/>
            <a:ext cx="2559494" cy="180000"/>
          </a:xfrm>
          <a:prstGeom prst="rect">
            <a:avLst/>
          </a:prstGeom>
          <a:gradFill flip="none" rotWithShape="0">
            <a:gsLst>
              <a:gs pos="0">
                <a:srgbClr val="D3CDCD"/>
              </a:gs>
              <a:gs pos="84000">
                <a:srgbClr val="F5B38A"/>
              </a:gs>
            </a:gsLst>
            <a:lin ang="0" scaled="1"/>
            <a:tileRect/>
          </a:gradFill>
          <a:ln>
            <a:solidFill>
              <a:srgbClr val="AF5D29"/>
            </a:solidFill>
          </a:ln>
          <a:effectLst/>
        </p:spPr>
        <p:txBody>
          <a:bodyPr wrap="none" lIns="0" tIns="0" rIns="0" bIns="0" anchor="ctr">
            <a:noAutofit/>
          </a:bodyPr>
          <a:lstStyle/>
          <a:p>
            <a:pPr algn="r">
              <a:buClr>
                <a:srgbClr val="000000"/>
              </a:buClr>
            </a:pPr>
            <a:r>
              <a:rPr lang="en-GB" altLang="de-DE" sz="1400" b="1" dirty="0">
                <a:cs typeface="Arial" charset="0"/>
              </a:rPr>
              <a:t>In development </a:t>
            </a:r>
          </a:p>
        </p:txBody>
      </p:sp>
      <p:sp>
        <p:nvSpPr>
          <p:cNvPr id="95" name="Rectangle 54"/>
          <p:cNvSpPr>
            <a:spLocks noChangeArrowheads="1"/>
          </p:cNvSpPr>
          <p:nvPr/>
        </p:nvSpPr>
        <p:spPr bwMode="auto">
          <a:xfrm>
            <a:off x="3326161" y="6001409"/>
            <a:ext cx="1516387" cy="288165"/>
          </a:xfrm>
          <a:prstGeom prst="rect">
            <a:avLst/>
          </a:prstGeom>
          <a:solidFill>
            <a:srgbClr val="EE813C"/>
          </a:solidFill>
          <a:ln w="12700" algn="ctr">
            <a:solidFill>
              <a:srgbClr val="AF5D29"/>
            </a:solidFill>
            <a:miter lim="800000"/>
            <a:headEnd/>
            <a:tailEnd/>
          </a:ln>
          <a:effectLst/>
        </p:spPr>
        <p:txBody>
          <a:bodyPr lIns="90000" tIns="46800" rIns="90000" bIns="46800" anchor="ctr"/>
          <a:lstStyle/>
          <a:p>
            <a:pPr eaLnBrk="0" hangingPunct="0">
              <a:lnSpc>
                <a:spcPts val="1300"/>
              </a:lnSpc>
              <a:buClr>
                <a:srgbClr val="00214A"/>
              </a:buClr>
              <a:defRPr/>
            </a:pPr>
            <a:r>
              <a:rPr lang="en-GB" sz="1400" b="1" dirty="0">
                <a:solidFill>
                  <a:srgbClr val="FFFFFF"/>
                </a:solidFill>
                <a:latin typeface="Verdana"/>
              </a:rPr>
              <a:t>AURIX™ 3G </a:t>
            </a:r>
          </a:p>
        </p:txBody>
      </p:sp>
      <p:sp>
        <p:nvSpPr>
          <p:cNvPr id="2" name="Striped Right Arrow 1"/>
          <p:cNvSpPr/>
          <p:nvPr/>
        </p:nvSpPr>
        <p:spPr bwMode="auto">
          <a:xfrm rot="16200000" flipH="1">
            <a:off x="921913" y="4127675"/>
            <a:ext cx="3836789" cy="468449"/>
          </a:xfrm>
          <a:prstGeom prst="stripedRightArrow">
            <a:avLst/>
          </a:prstGeom>
          <a:solidFill>
            <a:srgbClr val="84B6A7"/>
          </a:solidFill>
          <a:ln w="9525">
            <a:noFill/>
            <a:miter lim="800000"/>
            <a:headEnd/>
            <a:tailEnd/>
          </a:ln>
          <a:effectLst/>
        </p:spPr>
        <p:txBody>
          <a:bodyPr wrap="square" lIns="72000" tIns="72000" rIns="72000" bIns="72000" rtlCol="0" anchor="ctr"/>
          <a:lstStyle/>
          <a:p>
            <a:pPr algn="ctr" eaLnBrk="0" hangingPunct="0">
              <a:buClr>
                <a:srgbClr val="00214A"/>
              </a:buClr>
            </a:pPr>
            <a:r>
              <a:rPr lang="en-GB" sz="1200" dirty="0">
                <a:solidFill>
                  <a:srgbClr val="000000"/>
                </a:solidFill>
                <a:latin typeface="Verdana"/>
                <a:ea typeface="Verdana" pitchFamily="34" charset="0"/>
              </a:rPr>
              <a:t>32-bit TriCore microcontroller</a:t>
            </a:r>
          </a:p>
        </p:txBody>
      </p:sp>
      <p:sp>
        <p:nvSpPr>
          <p:cNvPr id="76" name="Title 1"/>
          <p:cNvSpPr>
            <a:spLocks noGrp="1"/>
          </p:cNvSpPr>
          <p:nvPr>
            <p:ph type="title" hasCustomPrompt="1"/>
          </p:nvPr>
        </p:nvSpPr>
        <p:spPr/>
        <p:txBody>
          <a:bodyPr/>
          <a:lstStyle/>
          <a:p>
            <a:pPr>
              <a:buClr>
                <a:srgbClr val="000000"/>
              </a:buClr>
            </a:pPr>
            <a:r>
              <a:rPr dirty="0"/>
              <a:t>Flash Technology Process Roadmap</a:t>
            </a:r>
            <a:br>
              <a:rPr dirty="0"/>
            </a:br>
            <a:r>
              <a:rPr dirty="0">
                <a:solidFill>
                  <a:srgbClr val="589482"/>
                </a:solidFill>
              </a:rPr>
              <a:t>Second Source Concept secures continuous supply</a:t>
            </a:r>
            <a:endParaRPr lang="en-GB" sz="1800" dirty="0">
              <a:solidFill>
                <a:srgbClr val="589482"/>
              </a:solidFill>
            </a:endParaRPr>
          </a:p>
        </p:txBody>
      </p:sp>
      <p:sp>
        <p:nvSpPr>
          <p:cNvPr id="3" name="Footer Placeholder 2">
            <a:extLst>
              <a:ext uri="{FF2B5EF4-FFF2-40B4-BE49-F238E27FC236}">
                <a16:creationId xmlns:a16="http://schemas.microsoft.com/office/drawing/2014/main" id="{19D6CEF3-BB8C-48F2-BD6F-FFD049ED4921}"/>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AB43C2F4-0CE0-4E58-8864-8E24B5C00032}"/>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17A2234B-FD1F-4BE3-A22E-349924B27D99}"/>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259749052"/>
      </p:ext>
    </p:extLst>
  </p:cSld>
  <p:clrMapOvr>
    <a:masterClrMapping/>
  </p:clrMapOvr>
  <p:transition spd="slow"/>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el 10"/>
          <p:cNvSpPr>
            <a:spLocks noGrp="1"/>
          </p:cNvSpPr>
          <p:nvPr>
            <p:ph type="title" hasCustomPrompt="1"/>
          </p:nvPr>
        </p:nvSpPr>
        <p:spPr/>
        <p:txBody>
          <a:bodyPr/>
          <a:lstStyle/>
          <a:p>
            <a:r>
              <a:rPr dirty="0"/>
              <a:t>E-mobility: </a:t>
            </a:r>
            <a:r>
              <a:rPr lang="de-DE" dirty="0"/>
              <a:t>AURIX</a:t>
            </a:r>
            <a:r>
              <a:rPr lang="de-DE" baseline="30000" dirty="0"/>
              <a:t>TM</a:t>
            </a:r>
            <a:r>
              <a:rPr dirty="0"/>
              <a:t> is an essential part of electrification, driving every e-application</a:t>
            </a:r>
            <a:endParaRPr lang="en-GB" dirty="0"/>
          </a:p>
        </p:txBody>
      </p:sp>
      <p:sp>
        <p:nvSpPr>
          <p:cNvPr id="26" name="Rechteck 25"/>
          <p:cNvSpPr/>
          <p:nvPr/>
        </p:nvSpPr>
        <p:spPr bwMode="auto">
          <a:xfrm>
            <a:off x="5198364" y="1268414"/>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Main Inverter</a:t>
            </a:r>
          </a:p>
          <a:p>
            <a:pPr eaLnBrk="0" hangingPunct="0"/>
            <a:r>
              <a:rPr lang="en-GB" sz="900" dirty="0">
                <a:latin typeface="+mn-lt"/>
                <a:ea typeface="Verdana" pitchFamily="34" charset="0"/>
                <a:cs typeface="Verdana" pitchFamily="34" charset="0"/>
              </a:rPr>
              <a:t>The inverter not only drives the electric motor, but is also used for regenerative braking and feeding energy back to the battery.</a:t>
            </a:r>
          </a:p>
        </p:txBody>
      </p:sp>
      <p:sp>
        <p:nvSpPr>
          <p:cNvPr id="28" name="Rechteck 27"/>
          <p:cNvSpPr/>
          <p:nvPr/>
        </p:nvSpPr>
        <p:spPr bwMode="auto">
          <a:xfrm>
            <a:off x="5198364" y="1955802"/>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DC/DC Converter</a:t>
            </a:r>
          </a:p>
          <a:p>
            <a:pPr eaLnBrk="0" hangingPunct="0"/>
            <a:r>
              <a:rPr lang="en-GB" sz="900" dirty="0">
                <a:latin typeface="+mn-lt"/>
                <a:ea typeface="Verdana" pitchFamily="34" charset="0"/>
                <a:cs typeface="Verdana" pitchFamily="34" charset="0"/>
              </a:rPr>
              <a:t>The DC/DC converter charges the conventional 12 V power supply net from the high-voltage battery and replaces the former belt driven alternator.</a:t>
            </a:r>
          </a:p>
        </p:txBody>
      </p:sp>
      <p:sp>
        <p:nvSpPr>
          <p:cNvPr id="29" name="Rechteck 28"/>
          <p:cNvSpPr/>
          <p:nvPr/>
        </p:nvSpPr>
        <p:spPr bwMode="auto">
          <a:xfrm>
            <a:off x="5198364" y="2643189"/>
            <a:ext cx="4609212" cy="812918"/>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Auxiliary Inverters/Converters</a:t>
            </a:r>
          </a:p>
          <a:p>
            <a:pPr eaLnBrk="0" hangingPunct="0"/>
            <a:r>
              <a:rPr lang="en-GB" sz="900" dirty="0">
                <a:latin typeface="+mn-lt"/>
                <a:ea typeface="Verdana" pitchFamily="34" charset="0"/>
                <a:cs typeface="Verdana" pitchFamily="34" charset="0"/>
              </a:rPr>
              <a:t>Instead of being belt-driven, auxiliaries like water pump, HVAC Compressor, PTC Heater, etc. also have to be driven by electric power. Inverters are needed to drive them smart and energy-efficient.</a:t>
            </a:r>
          </a:p>
        </p:txBody>
      </p:sp>
      <p:sp>
        <p:nvSpPr>
          <p:cNvPr id="30" name="Rechteck 29"/>
          <p:cNvSpPr/>
          <p:nvPr/>
        </p:nvSpPr>
        <p:spPr bwMode="auto">
          <a:xfrm>
            <a:off x="5198364" y="3495077"/>
            <a:ext cx="4609212" cy="1151781"/>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Battery Management</a:t>
            </a:r>
          </a:p>
          <a:p>
            <a:pPr eaLnBrk="0" hangingPunct="0"/>
            <a:r>
              <a:rPr lang="en-GB" sz="900" dirty="0">
                <a:latin typeface="+mn-lt"/>
                <a:ea typeface="Verdana" pitchFamily="34" charset="0"/>
                <a:cs typeface="Verdana" pitchFamily="34" charset="0"/>
              </a:rPr>
              <a:t>The battery management system controls battery state during charging and discharging. Intelligent functionality is needed to extend the battery lifetime, which has a considerable impact on the total cost of ownership. The State of Health (</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 (SoC) and Depth of Discharge (DoD) of the battery is permanently monitored.</a:t>
            </a:r>
          </a:p>
        </p:txBody>
      </p:sp>
      <p:sp>
        <p:nvSpPr>
          <p:cNvPr id="31" name="Rechteck 30"/>
          <p:cNvSpPr/>
          <p:nvPr/>
        </p:nvSpPr>
        <p:spPr bwMode="auto">
          <a:xfrm>
            <a:off x="5198364" y="4685827"/>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On-board Charger</a:t>
            </a:r>
          </a:p>
          <a:p>
            <a:pPr eaLnBrk="0" hangingPunct="0"/>
            <a:r>
              <a:rPr lang="en-GB" sz="900" dirty="0">
                <a:latin typeface="+mn-lt"/>
                <a:ea typeface="Verdana" pitchFamily="34" charset="0"/>
                <a:cs typeface="Verdana" pitchFamily="34" charset="0"/>
              </a:rPr>
              <a:t>The battery block is charged via an AC/DC converter module. In the example shown here, an on-board unit charges the battery. Off-board and inductive charging solutions are also available.</a:t>
            </a:r>
          </a:p>
        </p:txBody>
      </p:sp>
      <p:sp>
        <p:nvSpPr>
          <p:cNvPr id="32" name="Rechteck 31"/>
          <p:cNvSpPr/>
          <p:nvPr/>
        </p:nvSpPr>
        <p:spPr bwMode="auto">
          <a:xfrm>
            <a:off x="5198364" y="5373216"/>
            <a:ext cx="4609212" cy="1008112"/>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HCU &amp; Domain</a:t>
            </a:r>
          </a:p>
          <a:p>
            <a:pPr eaLnBrk="0" hangingPunct="0"/>
            <a:r>
              <a:rPr lang="en-GB" sz="900" dirty="0">
                <a:latin typeface="+mn-lt"/>
                <a:ea typeface="Verdana" pitchFamily="34" charset="0"/>
                <a:cs typeface="Verdana" pitchFamily="34" charset="0"/>
              </a:rPr>
              <a:t>In case of a hybrid car, Hybrid Control Unit or Vehicle Control Unit handle the inter-communication between sub-modules e.g. engine &amp; hybrid motors inside a Hybrid EV. It can also serve as central gateway for Powertrain domain in the E/E architecture to ensure security communication between other domains.</a:t>
            </a:r>
          </a:p>
        </p:txBody>
      </p:sp>
      <p:pic>
        <p:nvPicPr>
          <p:cNvPr id="36" name="Grafik 3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65921" y="1958146"/>
            <a:ext cx="3418109" cy="3127039"/>
          </a:xfrm>
          <a:prstGeom prst="rect">
            <a:avLst/>
          </a:prstGeom>
        </p:spPr>
      </p:pic>
      <p:pic>
        <p:nvPicPr>
          <p:cNvPr id="37" name="Grafik 3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47409" y="2922786"/>
            <a:ext cx="180000" cy="180000"/>
          </a:xfrm>
          <a:prstGeom prst="rect">
            <a:avLst/>
          </a:prstGeom>
        </p:spPr>
      </p:pic>
      <p:pic>
        <p:nvPicPr>
          <p:cNvPr id="39" name="Grafik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902224" y="3065661"/>
            <a:ext cx="180000" cy="180000"/>
          </a:xfrm>
          <a:prstGeom prst="rect">
            <a:avLst/>
          </a:prstGeom>
        </p:spPr>
      </p:pic>
      <p:pic>
        <p:nvPicPr>
          <p:cNvPr id="40" name="Grafik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27409" y="3467595"/>
            <a:ext cx="180000" cy="180000"/>
          </a:xfrm>
          <a:prstGeom prst="rect">
            <a:avLst/>
          </a:prstGeom>
        </p:spPr>
      </p:pic>
      <p:pic>
        <p:nvPicPr>
          <p:cNvPr id="41" name="Grafik 4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09296" y="3769230"/>
            <a:ext cx="180000" cy="180000"/>
          </a:xfrm>
          <a:prstGeom prst="rect">
            <a:avLst/>
          </a:prstGeom>
        </p:spPr>
      </p:pic>
      <p:pic>
        <p:nvPicPr>
          <p:cNvPr id="42" name="Grafik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69092" y="3969080"/>
            <a:ext cx="180000" cy="180000"/>
          </a:xfrm>
          <a:prstGeom prst="rect">
            <a:avLst/>
          </a:prstGeom>
        </p:spPr>
      </p:pic>
      <p:pic>
        <p:nvPicPr>
          <p:cNvPr id="43" name="Grafik 4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22988" y="4357420"/>
            <a:ext cx="180000" cy="180000"/>
          </a:xfrm>
          <a:prstGeom prst="rect">
            <a:avLst/>
          </a:prstGeom>
        </p:spPr>
      </p:pic>
      <p:cxnSp>
        <p:nvCxnSpPr>
          <p:cNvPr id="44" name="Gewinkelte Verbindung 43"/>
          <p:cNvCxnSpPr>
            <a:stCxn id="24" idx="1"/>
            <a:endCxn id="43" idx="3"/>
          </p:cNvCxnSpPr>
          <p:nvPr/>
        </p:nvCxnSpPr>
        <p:spPr>
          <a:xfrm rot="10800000" flipV="1">
            <a:off x="2402988" y="1458370"/>
            <a:ext cx="2612944" cy="2989050"/>
          </a:xfrm>
          <a:prstGeom prst="bentConnector3">
            <a:avLst>
              <a:gd name="adj1" fmla="val 23827"/>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47" name="Gewinkelte Verbindung 46"/>
          <p:cNvCxnSpPr>
            <a:stCxn id="22" idx="1"/>
            <a:endCxn id="41" idx="3"/>
          </p:cNvCxnSpPr>
          <p:nvPr/>
        </p:nvCxnSpPr>
        <p:spPr>
          <a:xfrm rot="10800000" flipV="1">
            <a:off x="1989296" y="2138644"/>
            <a:ext cx="3026636" cy="1720586"/>
          </a:xfrm>
          <a:prstGeom prst="bentConnector3">
            <a:avLst>
              <a:gd name="adj1" fmla="val 26032"/>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3" name="Gewinkelte Verbindung 52"/>
          <p:cNvCxnSpPr>
            <a:stCxn id="33" idx="1"/>
            <a:endCxn id="42" idx="2"/>
          </p:cNvCxnSpPr>
          <p:nvPr/>
        </p:nvCxnSpPr>
        <p:spPr>
          <a:xfrm rot="10800000" flipV="1">
            <a:off x="2359092" y="2833146"/>
            <a:ext cx="2656840" cy="1315934"/>
          </a:xfrm>
          <a:prstGeom prst="bentConnector4">
            <a:avLst>
              <a:gd name="adj1" fmla="val 6659"/>
              <a:gd name="adj2" fmla="val 106861"/>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8" name="Gewinkelte Verbindung 57"/>
          <p:cNvCxnSpPr>
            <a:stCxn id="21" idx="1"/>
            <a:endCxn id="39" idx="3"/>
          </p:cNvCxnSpPr>
          <p:nvPr/>
        </p:nvCxnSpPr>
        <p:spPr>
          <a:xfrm rot="10800000">
            <a:off x="4082224" y="3155663"/>
            <a:ext cx="933708" cy="526881"/>
          </a:xfrm>
          <a:prstGeom prst="bentConnector3">
            <a:avLst>
              <a:gd name="adj1" fmla="val 32718"/>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2" name="Gewinkelte Verbindung 61"/>
          <p:cNvCxnSpPr>
            <a:stCxn id="25" idx="1"/>
            <a:endCxn id="37" idx="3"/>
          </p:cNvCxnSpPr>
          <p:nvPr/>
        </p:nvCxnSpPr>
        <p:spPr>
          <a:xfrm rot="10800000">
            <a:off x="2827411" y="3012788"/>
            <a:ext cx="2188523" cy="1868487"/>
          </a:xfrm>
          <a:prstGeom prst="bentConnector3">
            <a:avLst>
              <a:gd name="adj1" fmla="val 2085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6" name="Gewinkelte Verbindung 65"/>
          <p:cNvCxnSpPr>
            <a:stCxn id="23" idx="1"/>
            <a:endCxn id="40" idx="3"/>
          </p:cNvCxnSpPr>
          <p:nvPr/>
        </p:nvCxnSpPr>
        <p:spPr>
          <a:xfrm rot="10800000">
            <a:off x="3007411" y="3557595"/>
            <a:ext cx="2008523" cy="2005578"/>
          </a:xfrm>
          <a:prstGeom prst="bentConnector3">
            <a:avLst>
              <a:gd name="adj1" fmla="val 4693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5198368" y="764704"/>
            <a:ext cx="4609212" cy="5616624"/>
            <a:chOff x="4283968" y="764704"/>
            <a:chExt cx="4609212" cy="5616624"/>
          </a:xfrm>
        </p:grpSpPr>
        <p:grpSp>
          <p:nvGrpSpPr>
            <p:cNvPr id="34" name="Group 33"/>
            <p:cNvGrpSpPr/>
            <p:nvPr/>
          </p:nvGrpSpPr>
          <p:grpSpPr>
            <a:xfrm>
              <a:off x="4283968" y="1268413"/>
              <a:ext cx="4609212" cy="5112915"/>
              <a:chOff x="4283964" y="1268413"/>
              <a:chExt cx="4609212" cy="5112915"/>
            </a:xfrm>
          </p:grpSpPr>
          <p:sp>
            <p:nvSpPr>
              <p:cNvPr id="35" name="Rechteck 25"/>
              <p:cNvSpPr/>
              <p:nvPr/>
            </p:nvSpPr>
            <p:spPr bwMode="auto">
              <a:xfrm>
                <a:off x="4283964" y="1268413"/>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latin typeface="Arial" panose="020B0604020202020204" pitchFamily="34" charset="0"/>
                    <a:ea typeface="Verdana" pitchFamily="34" charset="0"/>
                    <a:cs typeface="Arial" panose="020B0604020202020204" pitchFamily="34" charset="0"/>
                  </a:rPr>
                  <a:t>AURIX</a:t>
                </a:r>
                <a:r>
                  <a:rPr lang="en-GB" sz="1050" b="1" baseline="30000" dirty="0">
                    <a:latin typeface="Arial" panose="020B0604020202020204" pitchFamily="34" charset="0"/>
                    <a:ea typeface="Verdana" pitchFamily="34" charset="0"/>
                    <a:cs typeface="Arial" panose="020B0604020202020204" pitchFamily="34" charset="0"/>
                  </a:rPr>
                  <a:t>TM</a:t>
                </a:r>
                <a:r>
                  <a:rPr lang="en-GB" sz="1050" b="1" dirty="0">
                    <a:latin typeface="Arial" panose="020B0604020202020204" pitchFamily="34" charset="0"/>
                    <a:ea typeface="Verdana" pitchFamily="34" charset="0"/>
                    <a:cs typeface="Arial" panose="020B0604020202020204" pitchFamily="34" charset="0"/>
                  </a:rPr>
                  <a:t> for Main Inverter</a:t>
                </a:r>
              </a:p>
              <a:p>
                <a:pPr eaLnBrk="0" hangingPunct="0"/>
                <a:r>
                  <a:rPr lang="en-GB" sz="900" dirty="0">
                    <a:latin typeface="+mn-lt"/>
                    <a:ea typeface="Verdana" pitchFamily="34" charset="0"/>
                    <a:cs typeface="Verdana" pitchFamily="34" charset="0"/>
                  </a:rPr>
                  <a:t>Performs torque management &amp; rotor positioning for efficient motor control </a:t>
                </a:r>
              </a:p>
            </p:txBody>
          </p:sp>
          <p:sp>
            <p:nvSpPr>
              <p:cNvPr id="38" name="Rechteck 27"/>
              <p:cNvSpPr/>
              <p:nvPr/>
            </p:nvSpPr>
            <p:spPr bwMode="auto">
              <a:xfrm>
                <a:off x="4283964" y="1955801"/>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DC/DC Converter</a:t>
                </a:r>
              </a:p>
              <a:p>
                <a:pPr eaLnBrk="0" hangingPunct="0"/>
                <a:r>
                  <a:rPr lang="en-GB" sz="900" dirty="0">
                    <a:latin typeface="+mn-lt"/>
                    <a:ea typeface="Verdana" pitchFamily="34" charset="0"/>
                    <a:cs typeface="Verdana" pitchFamily="34" charset="0"/>
                  </a:rPr>
                  <a:t>Handles the communication to AUTOSAR stack as well as execute control loops for multiple phases (up to 8)</a:t>
                </a:r>
              </a:p>
            </p:txBody>
          </p:sp>
          <p:sp>
            <p:nvSpPr>
              <p:cNvPr id="45" name="Rechteck 28"/>
              <p:cNvSpPr/>
              <p:nvPr/>
            </p:nvSpPr>
            <p:spPr bwMode="auto">
              <a:xfrm>
                <a:off x="4283964" y="2643189"/>
                <a:ext cx="4609212" cy="812918"/>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Auxiliary Inverters/Converters</a:t>
                </a:r>
              </a:p>
              <a:p>
                <a:pPr eaLnBrk="0" hangingPunct="0"/>
                <a:r>
                  <a:rPr lang="en-GB" sz="900" dirty="0">
                    <a:latin typeface="+mn-lt"/>
                    <a:ea typeface="Verdana" pitchFamily="34" charset="0"/>
                    <a:cs typeface="Verdana" pitchFamily="34" charset="0"/>
                  </a:rPr>
                  <a:t>Drives water pump, HVAC Compressor, PTC Heater as well as thermal management for more efficient energy use</a:t>
                </a:r>
              </a:p>
            </p:txBody>
          </p:sp>
          <p:sp>
            <p:nvSpPr>
              <p:cNvPr id="46" name="Rechteck 29"/>
              <p:cNvSpPr/>
              <p:nvPr/>
            </p:nvSpPr>
            <p:spPr bwMode="auto">
              <a:xfrm>
                <a:off x="4283964" y="3495076"/>
                <a:ext cx="4609212" cy="1151781"/>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Battery Management</a:t>
                </a:r>
              </a:p>
              <a:p>
                <a:pPr eaLnBrk="0" hangingPunct="0"/>
                <a:r>
                  <a:rPr lang="en-GB" sz="900" dirty="0">
                    <a:latin typeface="+mn-lt"/>
                    <a:ea typeface="Verdana" pitchFamily="34" charset="0"/>
                    <a:cs typeface="Verdana" pitchFamily="34" charset="0"/>
                  </a:rPr>
                  <a:t>Monitors and reacts on State of Health(</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Charge(SoC) and Depth of Discharge (DoD) with the assistance of balancing ASICs; It prevents illegal manipulation both on system &amp; battery packs via encrypted data-flow; It monitors system safety through SPI enabled ring topology. </a:t>
                </a:r>
              </a:p>
            </p:txBody>
          </p:sp>
          <p:sp>
            <p:nvSpPr>
              <p:cNvPr id="48" name="Rechteck 30"/>
              <p:cNvSpPr/>
              <p:nvPr/>
            </p:nvSpPr>
            <p:spPr bwMode="auto">
              <a:xfrm>
                <a:off x="4283964" y="4685826"/>
                <a:ext cx="4609212" cy="648419"/>
              </a:xfrm>
              <a:prstGeom prst="rect">
                <a:avLst/>
              </a:prstGeom>
              <a:solidFill>
                <a:srgbClr val="D67EB1"/>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On-board Charger</a:t>
                </a:r>
              </a:p>
              <a:p>
                <a:pPr eaLnBrk="0" hangingPunct="0"/>
                <a:r>
                  <a:rPr lang="en-GB" sz="900" dirty="0">
                    <a:latin typeface="+mn-lt"/>
                    <a:ea typeface="Verdana" pitchFamily="34" charset="0"/>
                    <a:cs typeface="Verdana" pitchFamily="34" charset="0"/>
                  </a:rPr>
                  <a:t>Ensures galvanic insulation between mains and HV-battery,</a:t>
                </a:r>
              </a:p>
              <a:p>
                <a:pPr eaLnBrk="0" hangingPunct="0"/>
                <a:r>
                  <a:rPr lang="en-GB" sz="900" dirty="0">
                    <a:latin typeface="+mn-lt"/>
                    <a:ea typeface="Verdana" pitchFamily="34" charset="0"/>
                    <a:cs typeface="Verdana" pitchFamily="34" charset="0"/>
                  </a:rPr>
                  <a:t>As well as secure charge-billing, enables various power classes for flexible charging times</a:t>
                </a:r>
              </a:p>
            </p:txBody>
          </p:sp>
          <p:sp>
            <p:nvSpPr>
              <p:cNvPr id="49" name="Rechteck 31"/>
              <p:cNvSpPr/>
              <p:nvPr/>
            </p:nvSpPr>
            <p:spPr bwMode="auto">
              <a:xfrm>
                <a:off x="4283964" y="5373216"/>
                <a:ext cx="4609212" cy="1008112"/>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HCU &amp; Domain Control</a:t>
                </a:r>
              </a:p>
              <a:p>
                <a:pPr eaLnBrk="0" hangingPunct="0"/>
                <a:r>
                  <a:rPr lang="en-GB" sz="900" dirty="0">
                    <a:latin typeface="+mn-lt"/>
                    <a:ea typeface="Verdana" pitchFamily="34" charset="0"/>
                    <a:cs typeface="Verdana" pitchFamily="34" charset="0"/>
                  </a:rPr>
                  <a:t>handle the inter-communication between sub-modules e.g. engine &amp; hybrid motors inside a Hybrid EV. Ensure secure communication &amp; Software Over the Air(SOTA) as central gateway for Powertrain domain in the E/E architecture</a:t>
                </a:r>
              </a:p>
            </p:txBody>
          </p:sp>
        </p:grpSp>
        <p:pic>
          <p:nvPicPr>
            <p:cNvPr id="2" name="Picture 1"/>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7486255" y="764704"/>
              <a:ext cx="1259632" cy="762409"/>
            </a:xfrm>
            <a:prstGeom prst="rect">
              <a:avLst/>
            </a:prstGeom>
          </p:spPr>
        </p:pic>
      </p:grpSp>
      <p:pic>
        <p:nvPicPr>
          <p:cNvPr id="24" name="Grafik 2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015933" y="1260730"/>
            <a:ext cx="395281" cy="395281"/>
          </a:xfrm>
          <a:prstGeom prst="rect">
            <a:avLst/>
          </a:prstGeom>
        </p:spPr>
      </p:pic>
      <p:pic>
        <p:nvPicPr>
          <p:cNvPr id="21" name="Grafik 2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015933" y="3484902"/>
            <a:ext cx="393085" cy="395281"/>
          </a:xfrm>
          <a:prstGeom prst="rect">
            <a:avLst/>
          </a:prstGeom>
        </p:spPr>
      </p:pic>
      <p:pic>
        <p:nvPicPr>
          <p:cNvPr id="22" name="Grafik 2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1941004"/>
            <a:ext cx="393085" cy="395281"/>
          </a:xfrm>
          <a:prstGeom prst="rect">
            <a:avLst/>
          </a:prstGeom>
        </p:spPr>
      </p:pic>
      <p:pic>
        <p:nvPicPr>
          <p:cNvPr id="23" name="Grafik 2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015933" y="5365533"/>
            <a:ext cx="395281" cy="395281"/>
          </a:xfrm>
          <a:prstGeom prst="rect">
            <a:avLst/>
          </a:prstGeom>
        </p:spPr>
      </p:pic>
      <p:pic>
        <p:nvPicPr>
          <p:cNvPr id="25" name="Grafik 2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015933" y="4678143"/>
            <a:ext cx="406261" cy="406261"/>
          </a:xfrm>
          <a:prstGeom prst="rect">
            <a:avLst/>
          </a:prstGeom>
        </p:spPr>
      </p:pic>
      <p:pic>
        <p:nvPicPr>
          <p:cNvPr id="33" name="Grafik 3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2635506"/>
            <a:ext cx="393085" cy="395281"/>
          </a:xfrm>
          <a:prstGeom prst="rect">
            <a:avLst/>
          </a:prstGeom>
        </p:spPr>
      </p:pic>
      <p:sp>
        <p:nvSpPr>
          <p:cNvPr id="3" name="Footer Placeholder 2">
            <a:extLst>
              <a:ext uri="{FF2B5EF4-FFF2-40B4-BE49-F238E27FC236}">
                <a16:creationId xmlns:a16="http://schemas.microsoft.com/office/drawing/2014/main" id="{713D2F51-F9EB-4CAE-8B5A-AD7F74843E7D}"/>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C85EBAA2-E3EC-4CC7-B0DB-4DCBF689BF79}"/>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5AD81DE8-E16A-4B00-B214-F72EEA965AE9}"/>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1513201717"/>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 name="Flussdiagramm: Prozess 22"/>
          <p:cNvSpPr/>
          <p:nvPr/>
        </p:nvSpPr>
        <p:spPr bwMode="auto">
          <a:xfrm>
            <a:off x="5636059" y="2152118"/>
            <a:ext cx="549215" cy="468342"/>
          </a:xfrm>
          <a:prstGeom prst="flowChartProcess">
            <a:avLst/>
          </a:prstGeom>
          <a:solidFill>
            <a:srgbClr val="D67EB1"/>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cxnSp>
        <p:nvCxnSpPr>
          <p:cNvPr id="230" name="Gerade Verbindung mit Pfeil 193"/>
          <p:cNvCxnSpPr/>
          <p:nvPr/>
        </p:nvCxnSpPr>
        <p:spPr bwMode="auto">
          <a:xfrm>
            <a:off x="6409533" y="2165955"/>
            <a:ext cx="0" cy="2593692"/>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grpSp>
        <p:nvGrpSpPr>
          <p:cNvPr id="204" name="Group 203"/>
          <p:cNvGrpSpPr/>
          <p:nvPr/>
        </p:nvGrpSpPr>
        <p:grpSpPr>
          <a:xfrm>
            <a:off x="6341320" y="1162894"/>
            <a:ext cx="1008114" cy="936104"/>
            <a:chOff x="5355512" y="1058022"/>
            <a:chExt cx="1008114" cy="936104"/>
          </a:xfrm>
          <a:solidFill>
            <a:srgbClr val="D67EB1"/>
          </a:solidFill>
        </p:grpSpPr>
        <p:sp>
          <p:nvSpPr>
            <p:cNvPr id="198" name="Rechteck 15"/>
            <p:cNvSpPr/>
            <p:nvPr/>
          </p:nvSpPr>
          <p:spPr bwMode="auto">
            <a:xfrm>
              <a:off x="5355512" y="1058022"/>
              <a:ext cx="1008112" cy="936104"/>
            </a:xfrm>
            <a:prstGeom prst="rect">
              <a:avLst/>
            </a:prstGeom>
            <a:grp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cxnSp>
          <p:nvCxnSpPr>
            <p:cNvPr id="200" name="Gerade Verbindung 19"/>
            <p:cNvCxnSpPr/>
            <p:nvPr/>
          </p:nvCxnSpPr>
          <p:spPr bwMode="auto">
            <a:xfrm>
              <a:off x="5355512" y="1217503"/>
              <a:ext cx="1008114" cy="0"/>
            </a:xfrm>
            <a:prstGeom prst="line">
              <a:avLst/>
            </a:prstGeom>
            <a:grpFill/>
            <a:ln w="9525" cap="flat" cmpd="sng" algn="ctr">
              <a:solidFill>
                <a:srgbClr val="87A5D2"/>
              </a:solidFill>
              <a:prstDash val="solid"/>
              <a:round/>
              <a:headEnd type="none" w="med" len="med"/>
              <a:tailEnd type="none" w="med" len="med"/>
            </a:ln>
            <a:effectLst/>
          </p:spPr>
        </p:cxnSp>
      </p:grpSp>
      <p:sp>
        <p:nvSpPr>
          <p:cNvPr id="2" name="Pfeil nach links und rechts 1"/>
          <p:cNvSpPr/>
          <p:nvPr/>
        </p:nvSpPr>
        <p:spPr bwMode="auto">
          <a:xfrm>
            <a:off x="4647206" y="4743152"/>
            <a:ext cx="5220000" cy="108000"/>
          </a:xfrm>
          <a:custGeom>
            <a:avLst/>
            <a:gdLst>
              <a:gd name="connsiteX0" fmla="*/ 0 w 4538936"/>
              <a:gd name="connsiteY0" fmla="*/ 72008 h 144016"/>
              <a:gd name="connsiteX1" fmla="*/ 72008 w 4538936"/>
              <a:gd name="connsiteY1" fmla="*/ 0 h 144016"/>
              <a:gd name="connsiteX2" fmla="*/ 72008 w 4538936"/>
              <a:gd name="connsiteY2" fmla="*/ 36004 h 144016"/>
              <a:gd name="connsiteX3" fmla="*/ 4466928 w 4538936"/>
              <a:gd name="connsiteY3" fmla="*/ 36004 h 144016"/>
              <a:gd name="connsiteX4" fmla="*/ 4466928 w 4538936"/>
              <a:gd name="connsiteY4" fmla="*/ 0 h 144016"/>
              <a:gd name="connsiteX5" fmla="*/ 4538936 w 4538936"/>
              <a:gd name="connsiteY5" fmla="*/ 72008 h 144016"/>
              <a:gd name="connsiteX6" fmla="*/ 4466928 w 4538936"/>
              <a:gd name="connsiteY6" fmla="*/ 144016 h 144016"/>
              <a:gd name="connsiteX7" fmla="*/ 4466928 w 4538936"/>
              <a:gd name="connsiteY7" fmla="*/ 108012 h 144016"/>
              <a:gd name="connsiteX8" fmla="*/ 72008 w 4538936"/>
              <a:gd name="connsiteY8" fmla="*/ 108012 h 144016"/>
              <a:gd name="connsiteX9" fmla="*/ 72008 w 4538936"/>
              <a:gd name="connsiteY9" fmla="*/ 144016 h 144016"/>
              <a:gd name="connsiteX10" fmla="*/ 0 w 4538936"/>
              <a:gd name="connsiteY10" fmla="*/ 72008 h 144016"/>
              <a:gd name="connsiteX0" fmla="*/ 0 w 4616428"/>
              <a:gd name="connsiteY0" fmla="*/ 79757 h 144016"/>
              <a:gd name="connsiteX1" fmla="*/ 149500 w 4616428"/>
              <a:gd name="connsiteY1" fmla="*/ 0 h 144016"/>
              <a:gd name="connsiteX2" fmla="*/ 149500 w 4616428"/>
              <a:gd name="connsiteY2" fmla="*/ 36004 h 144016"/>
              <a:gd name="connsiteX3" fmla="*/ 4544420 w 4616428"/>
              <a:gd name="connsiteY3" fmla="*/ 36004 h 144016"/>
              <a:gd name="connsiteX4" fmla="*/ 4544420 w 4616428"/>
              <a:gd name="connsiteY4" fmla="*/ 0 h 144016"/>
              <a:gd name="connsiteX5" fmla="*/ 4616428 w 4616428"/>
              <a:gd name="connsiteY5" fmla="*/ 72008 h 144016"/>
              <a:gd name="connsiteX6" fmla="*/ 4544420 w 4616428"/>
              <a:gd name="connsiteY6" fmla="*/ 144016 h 144016"/>
              <a:gd name="connsiteX7" fmla="*/ 4544420 w 4616428"/>
              <a:gd name="connsiteY7" fmla="*/ 108012 h 144016"/>
              <a:gd name="connsiteX8" fmla="*/ 149500 w 4616428"/>
              <a:gd name="connsiteY8" fmla="*/ 108012 h 144016"/>
              <a:gd name="connsiteX9" fmla="*/ 149500 w 4616428"/>
              <a:gd name="connsiteY9" fmla="*/ 144016 h 144016"/>
              <a:gd name="connsiteX10" fmla="*/ 0 w 4616428"/>
              <a:gd name="connsiteY10" fmla="*/ 79757 h 144016"/>
              <a:gd name="connsiteX0" fmla="*/ 0 w 4717167"/>
              <a:gd name="connsiteY0" fmla="*/ 79757 h 144016"/>
              <a:gd name="connsiteX1" fmla="*/ 149500 w 4717167"/>
              <a:gd name="connsiteY1" fmla="*/ 0 h 144016"/>
              <a:gd name="connsiteX2" fmla="*/ 149500 w 4717167"/>
              <a:gd name="connsiteY2" fmla="*/ 36004 h 144016"/>
              <a:gd name="connsiteX3" fmla="*/ 4544420 w 4717167"/>
              <a:gd name="connsiteY3" fmla="*/ 36004 h 144016"/>
              <a:gd name="connsiteX4" fmla="*/ 4544420 w 4717167"/>
              <a:gd name="connsiteY4" fmla="*/ 0 h 144016"/>
              <a:gd name="connsiteX5" fmla="*/ 4717167 w 4717167"/>
              <a:gd name="connsiteY5" fmla="*/ 72008 h 144016"/>
              <a:gd name="connsiteX6" fmla="*/ 4544420 w 4717167"/>
              <a:gd name="connsiteY6" fmla="*/ 144016 h 144016"/>
              <a:gd name="connsiteX7" fmla="*/ 4544420 w 4717167"/>
              <a:gd name="connsiteY7" fmla="*/ 108012 h 144016"/>
              <a:gd name="connsiteX8" fmla="*/ 149500 w 4717167"/>
              <a:gd name="connsiteY8" fmla="*/ 108012 h 144016"/>
              <a:gd name="connsiteX9" fmla="*/ 149500 w 4717167"/>
              <a:gd name="connsiteY9" fmla="*/ 144016 h 144016"/>
              <a:gd name="connsiteX10" fmla="*/ 0 w 4717167"/>
              <a:gd name="connsiteY10" fmla="*/ 79757 h 144016"/>
              <a:gd name="connsiteX0" fmla="*/ 0 w 4670672"/>
              <a:gd name="connsiteY0" fmla="*/ 79757 h 144016"/>
              <a:gd name="connsiteX1" fmla="*/ 149500 w 4670672"/>
              <a:gd name="connsiteY1" fmla="*/ 0 h 144016"/>
              <a:gd name="connsiteX2" fmla="*/ 149500 w 4670672"/>
              <a:gd name="connsiteY2" fmla="*/ 36004 h 144016"/>
              <a:gd name="connsiteX3" fmla="*/ 4544420 w 4670672"/>
              <a:gd name="connsiteY3" fmla="*/ 36004 h 144016"/>
              <a:gd name="connsiteX4" fmla="*/ 4544420 w 4670672"/>
              <a:gd name="connsiteY4" fmla="*/ 0 h 144016"/>
              <a:gd name="connsiteX5" fmla="*/ 4670672 w 4670672"/>
              <a:gd name="connsiteY5" fmla="*/ 72008 h 144016"/>
              <a:gd name="connsiteX6" fmla="*/ 4544420 w 4670672"/>
              <a:gd name="connsiteY6" fmla="*/ 144016 h 144016"/>
              <a:gd name="connsiteX7" fmla="*/ 4544420 w 4670672"/>
              <a:gd name="connsiteY7" fmla="*/ 108012 h 144016"/>
              <a:gd name="connsiteX8" fmla="*/ 149500 w 4670672"/>
              <a:gd name="connsiteY8" fmla="*/ 108012 h 144016"/>
              <a:gd name="connsiteX9" fmla="*/ 149500 w 4670672"/>
              <a:gd name="connsiteY9" fmla="*/ 144016 h 144016"/>
              <a:gd name="connsiteX10" fmla="*/ 0 w 4670672"/>
              <a:gd name="connsiteY10" fmla="*/ 79757 h 144016"/>
              <a:gd name="connsiteX0" fmla="*/ 0 w 4631926"/>
              <a:gd name="connsiteY0" fmla="*/ 79757 h 144016"/>
              <a:gd name="connsiteX1" fmla="*/ 110754 w 4631926"/>
              <a:gd name="connsiteY1" fmla="*/ 0 h 144016"/>
              <a:gd name="connsiteX2" fmla="*/ 110754 w 4631926"/>
              <a:gd name="connsiteY2" fmla="*/ 36004 h 144016"/>
              <a:gd name="connsiteX3" fmla="*/ 4505674 w 4631926"/>
              <a:gd name="connsiteY3" fmla="*/ 36004 h 144016"/>
              <a:gd name="connsiteX4" fmla="*/ 4505674 w 4631926"/>
              <a:gd name="connsiteY4" fmla="*/ 0 h 144016"/>
              <a:gd name="connsiteX5" fmla="*/ 4631926 w 4631926"/>
              <a:gd name="connsiteY5" fmla="*/ 72008 h 144016"/>
              <a:gd name="connsiteX6" fmla="*/ 4505674 w 4631926"/>
              <a:gd name="connsiteY6" fmla="*/ 144016 h 144016"/>
              <a:gd name="connsiteX7" fmla="*/ 4505674 w 4631926"/>
              <a:gd name="connsiteY7" fmla="*/ 108012 h 144016"/>
              <a:gd name="connsiteX8" fmla="*/ 110754 w 4631926"/>
              <a:gd name="connsiteY8" fmla="*/ 108012 h 144016"/>
              <a:gd name="connsiteX9" fmla="*/ 110754 w 4631926"/>
              <a:gd name="connsiteY9" fmla="*/ 144016 h 144016"/>
              <a:gd name="connsiteX10" fmla="*/ 0 w 4631926"/>
              <a:gd name="connsiteY10" fmla="*/ 79757 h 1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31926" h="144016">
                <a:moveTo>
                  <a:pt x="0" y="79757"/>
                </a:moveTo>
                <a:lnTo>
                  <a:pt x="110754" y="0"/>
                </a:lnTo>
                <a:lnTo>
                  <a:pt x="110754" y="36004"/>
                </a:lnTo>
                <a:lnTo>
                  <a:pt x="4505674" y="36004"/>
                </a:lnTo>
                <a:lnTo>
                  <a:pt x="4505674" y="0"/>
                </a:lnTo>
                <a:lnTo>
                  <a:pt x="4631926" y="72008"/>
                </a:lnTo>
                <a:lnTo>
                  <a:pt x="4505674" y="144016"/>
                </a:lnTo>
                <a:lnTo>
                  <a:pt x="4505674" y="108012"/>
                </a:lnTo>
                <a:lnTo>
                  <a:pt x="110754" y="108012"/>
                </a:lnTo>
                <a:lnTo>
                  <a:pt x="110754" y="144016"/>
                </a:lnTo>
                <a:lnTo>
                  <a:pt x="0" y="79757"/>
                </a:lnTo>
                <a:close/>
              </a:path>
            </a:pathLst>
          </a:custGeom>
          <a:solidFill>
            <a:schemeClr val="bg1">
              <a:lumMod val="65000"/>
            </a:scheme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endParaRPr lang="en-GB" sz="2000" dirty="0">
              <a:solidFill>
                <a:srgbClr val="00214A"/>
              </a:solidFill>
              <a:cs typeface="Arial" pitchFamily="34" charset="0"/>
            </a:endParaRPr>
          </a:p>
        </p:txBody>
      </p:sp>
      <p:sp>
        <p:nvSpPr>
          <p:cNvPr id="16" name="Rechteck 15"/>
          <p:cNvSpPr/>
          <p:nvPr/>
        </p:nvSpPr>
        <p:spPr bwMode="auto">
          <a:xfrm>
            <a:off x="6171611" y="1229851"/>
            <a:ext cx="1008112" cy="936104"/>
          </a:xfrm>
          <a:prstGeom prst="rect">
            <a:avLst/>
          </a:prstGeom>
          <a:solidFill>
            <a:srgbClr val="C8D8E6"/>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17" name="Textfeld 16"/>
          <p:cNvSpPr txBox="1"/>
          <p:nvPr/>
        </p:nvSpPr>
        <p:spPr>
          <a:xfrm>
            <a:off x="6177613" y="1373868"/>
            <a:ext cx="1008114" cy="830997"/>
          </a:xfrm>
          <a:prstGeom prst="rect">
            <a:avLst/>
          </a:prstGeom>
          <a:solidFill>
            <a:schemeClr val="tx2">
              <a:lumMod val="60000"/>
              <a:lumOff val="40000"/>
            </a:schemeClr>
          </a:solidFill>
          <a:effectLst/>
        </p:spPr>
        <p:txBody>
          <a:bodyPr wrap="square" rtlCol="0">
            <a:spAutoFit/>
          </a:bodyPr>
          <a:lstStyle/>
          <a:p>
            <a:pPr algn="ctr">
              <a:buClr>
                <a:srgbClr val="000000"/>
              </a:buClr>
            </a:pPr>
            <a:r>
              <a:rPr lang="en-GB" sz="800" dirty="0">
                <a:solidFill>
                  <a:srgbClr val="00214A"/>
                </a:solidFill>
                <a:latin typeface="Arial" pitchFamily="34" charset="0"/>
                <a:cs typeface="Arial" pitchFamily="34" charset="0"/>
              </a:rPr>
              <a:t>TC 1.6P</a:t>
            </a:r>
          </a:p>
          <a:p>
            <a:pPr algn="ctr">
              <a:buClr>
                <a:srgbClr val="000000"/>
              </a:buClr>
            </a:pPr>
            <a:r>
              <a:rPr lang="en-GB" sz="800" dirty="0">
                <a:solidFill>
                  <a:srgbClr val="00214A"/>
                </a:solidFill>
                <a:latin typeface="Arial" pitchFamily="34" charset="0"/>
                <a:cs typeface="Arial" pitchFamily="34" charset="0"/>
              </a:rPr>
              <a:t>CPU0</a:t>
            </a:r>
          </a:p>
          <a:p>
            <a:pPr algn="ctr">
              <a:buClr>
                <a:srgbClr val="000000"/>
              </a:buClr>
            </a:pPr>
            <a:endParaRPr lang="en-GB" sz="200" dirty="0">
              <a:solidFill>
                <a:srgbClr val="00214A"/>
              </a:solidFill>
              <a:latin typeface="Arial" pitchFamily="34" charset="0"/>
              <a:cs typeface="Arial" pitchFamily="34" charset="0"/>
            </a:endParaRPr>
          </a:p>
          <a:p>
            <a:pPr algn="ctr">
              <a:buClr>
                <a:srgbClr val="000000"/>
              </a:buClr>
            </a:pPr>
            <a:r>
              <a:rPr lang="en-GB" sz="600" dirty="0">
                <a:solidFill>
                  <a:srgbClr val="00214A"/>
                </a:solidFill>
                <a:latin typeface="Arial" pitchFamily="34" charset="0"/>
                <a:cs typeface="Arial" pitchFamily="34" charset="0"/>
              </a:rPr>
              <a:t>FPU</a:t>
            </a:r>
          </a:p>
          <a:p>
            <a:pPr algn="ctr">
              <a:buClr>
                <a:srgbClr val="000000"/>
              </a:buClr>
            </a:pPr>
            <a:r>
              <a:rPr lang="en-GB" sz="600" dirty="0">
                <a:solidFill>
                  <a:srgbClr val="00214A"/>
                </a:solidFill>
                <a:latin typeface="Arial" pitchFamily="34" charset="0"/>
                <a:cs typeface="Arial" pitchFamily="34" charset="0"/>
              </a:rPr>
              <a:t>64KB PSPR</a:t>
            </a:r>
          </a:p>
          <a:p>
            <a:pPr algn="ctr">
              <a:buClr>
                <a:srgbClr val="000000"/>
              </a:buClr>
            </a:pPr>
            <a:r>
              <a:rPr lang="en-GB" sz="600" dirty="0">
                <a:solidFill>
                  <a:srgbClr val="00214A"/>
                </a:solidFill>
                <a:latin typeface="Arial" pitchFamily="34" charset="0"/>
                <a:cs typeface="Arial" pitchFamily="34" charset="0"/>
              </a:rPr>
              <a:t>32KB PCACHE</a:t>
            </a:r>
          </a:p>
          <a:p>
            <a:pPr algn="ctr">
              <a:buClr>
                <a:srgbClr val="000000"/>
              </a:buClr>
            </a:pPr>
            <a:r>
              <a:rPr lang="en-GB" sz="600" dirty="0">
                <a:solidFill>
                  <a:srgbClr val="00214A"/>
                </a:solidFill>
                <a:latin typeface="Arial" pitchFamily="34" charset="0"/>
                <a:cs typeface="Arial" pitchFamily="34" charset="0"/>
              </a:rPr>
              <a:t>192KB DSPR</a:t>
            </a:r>
          </a:p>
          <a:p>
            <a:pPr algn="ctr">
              <a:buClr>
                <a:srgbClr val="000000"/>
              </a:buClr>
            </a:pPr>
            <a:r>
              <a:rPr lang="en-GB" sz="600" dirty="0">
                <a:solidFill>
                  <a:srgbClr val="00214A"/>
                </a:solidFill>
                <a:latin typeface="Arial" pitchFamily="34" charset="0"/>
                <a:cs typeface="Arial" pitchFamily="34" charset="0"/>
              </a:rPr>
              <a:t>16KB DCACHE</a:t>
            </a:r>
          </a:p>
        </p:txBody>
      </p:sp>
      <p:cxnSp>
        <p:nvCxnSpPr>
          <p:cNvPr id="20" name="Gerade Verbindung 19"/>
          <p:cNvCxnSpPr/>
          <p:nvPr/>
        </p:nvCxnSpPr>
        <p:spPr bwMode="auto">
          <a:xfrm>
            <a:off x="6171611" y="1392507"/>
            <a:ext cx="1008114" cy="0"/>
          </a:xfrm>
          <a:prstGeom prst="line">
            <a:avLst/>
          </a:prstGeom>
          <a:solidFill>
            <a:schemeClr val="accent2"/>
          </a:solidFill>
          <a:ln w="9525" cap="flat" cmpd="sng" algn="ctr">
            <a:solidFill>
              <a:srgbClr val="87A5D2"/>
            </a:solidFill>
            <a:prstDash val="solid"/>
            <a:round/>
            <a:headEnd type="none" w="med" len="med"/>
            <a:tailEnd type="none" w="med" len="med"/>
          </a:ln>
          <a:effectLst/>
        </p:spPr>
      </p:cxnSp>
      <p:sp>
        <p:nvSpPr>
          <p:cNvPr id="21" name="Textfeld 20"/>
          <p:cNvSpPr txBox="1"/>
          <p:nvPr/>
        </p:nvSpPr>
        <p:spPr>
          <a:xfrm>
            <a:off x="6177613" y="1207938"/>
            <a:ext cx="1002992" cy="200055"/>
          </a:xfrm>
          <a:prstGeom prst="rect">
            <a:avLst/>
          </a:prstGeom>
          <a:solidFill>
            <a:schemeClr val="tx2">
              <a:lumMod val="60000"/>
              <a:lumOff val="40000"/>
            </a:schemeClr>
          </a:solidFill>
          <a:effectLst/>
        </p:spPr>
        <p:txBody>
          <a:bodyPr wrap="square" rtlCol="0">
            <a:spAutoFit/>
          </a:bodyPr>
          <a:lstStyle/>
          <a:p>
            <a:pPr algn="ctr">
              <a:buClr>
                <a:srgbClr val="000000"/>
              </a:buClr>
            </a:pPr>
            <a:r>
              <a:rPr lang="en-GB" sz="700" dirty="0">
                <a:solidFill>
                  <a:srgbClr val="00214A"/>
                </a:solidFill>
                <a:cs typeface="Arial" pitchFamily="34" charset="0"/>
              </a:rPr>
              <a:t>Checker Core</a:t>
            </a:r>
          </a:p>
        </p:txBody>
      </p:sp>
      <p:sp>
        <p:nvSpPr>
          <p:cNvPr id="23" name="Flussdiagramm: Prozess 22"/>
          <p:cNvSpPr/>
          <p:nvPr/>
        </p:nvSpPr>
        <p:spPr bwMode="auto">
          <a:xfrm>
            <a:off x="5011295" y="2257986"/>
            <a:ext cx="1098430" cy="468342"/>
          </a:xfrm>
          <a:prstGeom prst="flowChartProcess">
            <a:avLst/>
          </a:prstGeom>
          <a:solidFill>
            <a:schemeClr val="tx2">
              <a:lumMod val="60000"/>
              <a:lumOff val="40000"/>
            </a:schemeClr>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27" name="Textfeld 26"/>
          <p:cNvSpPr txBox="1"/>
          <p:nvPr/>
        </p:nvSpPr>
        <p:spPr>
          <a:xfrm>
            <a:off x="5018276" y="2384435"/>
            <a:ext cx="545724" cy="215444"/>
          </a:xfrm>
          <a:prstGeom prst="rect">
            <a:avLst/>
          </a:prstGeom>
          <a:noFill/>
          <a:effectLst/>
        </p:spPr>
        <p:txBody>
          <a:bodyPr wrap="square" rtlCol="0">
            <a:spAutoFit/>
          </a:bodyPr>
          <a:lstStyle/>
          <a:p>
            <a:pPr algn="ctr">
              <a:buClr>
                <a:srgbClr val="000000"/>
              </a:buClr>
            </a:pPr>
            <a:r>
              <a:rPr lang="en-GB" sz="800" dirty="0" err="1">
                <a:solidFill>
                  <a:srgbClr val="00214A"/>
                </a:solidFill>
                <a:cs typeface="Arial" pitchFamily="34" charset="0"/>
              </a:rPr>
              <a:t>DFlash</a:t>
            </a:r>
            <a:endParaRPr lang="en-GB" sz="800" dirty="0">
              <a:solidFill>
                <a:srgbClr val="00214A"/>
              </a:solidFill>
              <a:cs typeface="Arial" pitchFamily="34" charset="0"/>
            </a:endParaRPr>
          </a:p>
        </p:txBody>
      </p:sp>
      <p:cxnSp>
        <p:nvCxnSpPr>
          <p:cNvPr id="29" name="Gerade Verbindung 28"/>
          <p:cNvCxnSpPr/>
          <p:nvPr/>
        </p:nvCxnSpPr>
        <p:spPr bwMode="auto">
          <a:xfrm>
            <a:off x="5564000" y="2257986"/>
            <a:ext cx="0" cy="468342"/>
          </a:xfrm>
          <a:prstGeom prst="line">
            <a:avLst/>
          </a:prstGeom>
          <a:solidFill>
            <a:schemeClr val="accent2"/>
          </a:solidFill>
          <a:ln w="9525" cap="flat" cmpd="sng" algn="ctr">
            <a:solidFill>
              <a:srgbClr val="87A5D2"/>
            </a:solidFill>
            <a:prstDash val="solid"/>
            <a:round/>
            <a:headEnd type="none" w="med" len="med"/>
            <a:tailEnd type="none" w="med" len="med"/>
          </a:ln>
          <a:effectLst/>
        </p:spPr>
      </p:cxnSp>
      <p:sp>
        <p:nvSpPr>
          <p:cNvPr id="46" name="Textfeld 45"/>
          <p:cNvSpPr txBox="1"/>
          <p:nvPr/>
        </p:nvSpPr>
        <p:spPr>
          <a:xfrm>
            <a:off x="5564000" y="2384435"/>
            <a:ext cx="545724" cy="215444"/>
          </a:xfrm>
          <a:prstGeom prst="rect">
            <a:avLst/>
          </a:prstGeom>
          <a:noFill/>
          <a:effectLst/>
        </p:spPr>
        <p:txBody>
          <a:bodyPr wrap="square" rtlCol="0">
            <a:spAutoFit/>
          </a:bodyPr>
          <a:lstStyle/>
          <a:p>
            <a:pPr algn="ctr">
              <a:buClr>
                <a:srgbClr val="000000"/>
              </a:buClr>
            </a:pPr>
            <a:r>
              <a:rPr lang="en-GB" sz="800" dirty="0" err="1">
                <a:solidFill>
                  <a:srgbClr val="00214A"/>
                </a:solidFill>
                <a:cs typeface="Arial" pitchFamily="34" charset="0"/>
              </a:rPr>
              <a:t>PFlash</a:t>
            </a:r>
            <a:endParaRPr lang="en-GB" sz="800" dirty="0">
              <a:solidFill>
                <a:srgbClr val="00214A"/>
              </a:solidFill>
              <a:cs typeface="Arial" pitchFamily="34" charset="0"/>
            </a:endParaRPr>
          </a:p>
        </p:txBody>
      </p:sp>
      <p:sp>
        <p:nvSpPr>
          <p:cNvPr id="30" name="Flussdiagramm: Prozess 29"/>
          <p:cNvSpPr/>
          <p:nvPr/>
        </p:nvSpPr>
        <p:spPr bwMode="auto">
          <a:xfrm>
            <a:off x="7224072" y="2257986"/>
            <a:ext cx="413509" cy="468342"/>
          </a:xfrm>
          <a:prstGeom prst="flowChartProcess">
            <a:avLst/>
          </a:prstGeom>
          <a:solidFill>
            <a:srgbClr val="D67EB1"/>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48" name="Textfeld 47"/>
          <p:cNvSpPr txBox="1"/>
          <p:nvPr/>
        </p:nvSpPr>
        <p:spPr>
          <a:xfrm>
            <a:off x="7219518" y="2387814"/>
            <a:ext cx="418062" cy="215444"/>
          </a:xfrm>
          <a:prstGeom prst="rect">
            <a:avLst/>
          </a:prstGeom>
          <a:noFill/>
          <a:effectLst/>
        </p:spPr>
        <p:txBody>
          <a:bodyPr wrap="square" rtlCol="0">
            <a:spAutoFit/>
          </a:bodyPr>
          <a:lstStyle/>
          <a:p>
            <a:pPr algn="ctr">
              <a:buClr>
                <a:srgbClr val="000000"/>
              </a:buClr>
            </a:pPr>
            <a:r>
              <a:rPr lang="en-GB" sz="800" dirty="0">
                <a:solidFill>
                  <a:srgbClr val="00214A"/>
                </a:solidFill>
                <a:cs typeface="Arial" pitchFamily="34" charset="0"/>
              </a:rPr>
              <a:t>LMU</a:t>
            </a:r>
          </a:p>
        </p:txBody>
      </p:sp>
      <p:sp>
        <p:nvSpPr>
          <p:cNvPr id="73" name="Flussdiagramm: Prozess 72"/>
          <p:cNvSpPr/>
          <p:nvPr/>
        </p:nvSpPr>
        <p:spPr bwMode="auto">
          <a:xfrm>
            <a:off x="8420704" y="3342622"/>
            <a:ext cx="413509" cy="468342"/>
          </a:xfrm>
          <a:prstGeom prst="flowChartProcess">
            <a:avLst/>
          </a:prstGeom>
          <a:solidFill>
            <a:srgbClr val="D67EB1"/>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74" name="Textfeld 73"/>
          <p:cNvSpPr txBox="1"/>
          <p:nvPr/>
        </p:nvSpPr>
        <p:spPr>
          <a:xfrm>
            <a:off x="8353942" y="3450433"/>
            <a:ext cx="539500" cy="215444"/>
          </a:xfrm>
          <a:prstGeom prst="rect">
            <a:avLst/>
          </a:prstGeom>
          <a:noFill/>
          <a:effectLst/>
        </p:spPr>
        <p:txBody>
          <a:bodyPr wrap="square" rtlCol="0">
            <a:spAutoFit/>
          </a:bodyPr>
          <a:lstStyle/>
          <a:p>
            <a:pPr algn="ctr">
              <a:buClr>
                <a:srgbClr val="000000"/>
              </a:buClr>
            </a:pPr>
            <a:r>
              <a:rPr lang="en-GB" sz="800" dirty="0">
                <a:solidFill>
                  <a:srgbClr val="00214A"/>
                </a:solidFill>
                <a:cs typeface="Arial" pitchFamily="34" charset="0"/>
              </a:rPr>
              <a:t>DMA</a:t>
            </a:r>
          </a:p>
        </p:txBody>
      </p:sp>
      <p:sp>
        <p:nvSpPr>
          <p:cNvPr id="75" name="Flussdiagramm: Prozess 74"/>
          <p:cNvSpPr/>
          <p:nvPr/>
        </p:nvSpPr>
        <p:spPr bwMode="auto">
          <a:xfrm>
            <a:off x="8907664" y="3342622"/>
            <a:ext cx="413509" cy="46834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76" name="Textfeld 75"/>
          <p:cNvSpPr txBox="1"/>
          <p:nvPr/>
        </p:nvSpPr>
        <p:spPr>
          <a:xfrm>
            <a:off x="8846881" y="3400518"/>
            <a:ext cx="539500" cy="338554"/>
          </a:xfrm>
          <a:prstGeom prst="rect">
            <a:avLst/>
          </a:prstGeom>
          <a:noFill/>
          <a:effectLst/>
        </p:spPr>
        <p:txBody>
          <a:bodyPr wrap="square" rtlCol="0">
            <a:spAutoFit/>
          </a:bodyPr>
          <a:lstStyle/>
          <a:p>
            <a:pPr algn="ctr">
              <a:buClr>
                <a:srgbClr val="000000"/>
              </a:buClr>
            </a:pPr>
            <a:r>
              <a:rPr lang="en-GB" sz="800" dirty="0">
                <a:solidFill>
                  <a:srgbClr val="00214A"/>
                </a:solidFill>
                <a:cs typeface="Arial" pitchFamily="34" charset="0"/>
              </a:rPr>
              <a:t>SFI</a:t>
            </a:r>
          </a:p>
          <a:p>
            <a:pPr algn="ctr">
              <a:buClr>
                <a:srgbClr val="000000"/>
              </a:buClr>
            </a:pPr>
            <a:r>
              <a:rPr lang="en-GB" sz="800" dirty="0">
                <a:solidFill>
                  <a:srgbClr val="00214A"/>
                </a:solidFill>
                <a:cs typeface="Arial" pitchFamily="34" charset="0"/>
              </a:rPr>
              <a:t>Bridge</a:t>
            </a:r>
          </a:p>
        </p:txBody>
      </p:sp>
      <p:sp>
        <p:nvSpPr>
          <p:cNvPr id="79" name="Flussdiagramm: Prozess 78"/>
          <p:cNvSpPr/>
          <p:nvPr/>
        </p:nvSpPr>
        <p:spPr bwMode="auto">
          <a:xfrm>
            <a:off x="9390724" y="3342622"/>
            <a:ext cx="413509" cy="46834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80" name="Textfeld 79"/>
          <p:cNvSpPr txBox="1"/>
          <p:nvPr/>
        </p:nvSpPr>
        <p:spPr>
          <a:xfrm>
            <a:off x="9336508" y="3407928"/>
            <a:ext cx="539500" cy="338554"/>
          </a:xfrm>
          <a:prstGeom prst="rect">
            <a:avLst/>
          </a:prstGeom>
          <a:noFill/>
          <a:effectLst/>
        </p:spPr>
        <p:txBody>
          <a:bodyPr wrap="square" rtlCol="0">
            <a:spAutoFit/>
          </a:bodyPr>
          <a:lstStyle/>
          <a:p>
            <a:pPr algn="ctr">
              <a:buClr>
                <a:srgbClr val="000000"/>
              </a:buClr>
            </a:pPr>
            <a:r>
              <a:rPr lang="en-GB" sz="800" dirty="0">
                <a:solidFill>
                  <a:srgbClr val="00214A"/>
                </a:solidFill>
                <a:cs typeface="Arial" pitchFamily="34" charset="0"/>
              </a:rPr>
              <a:t>HSSL</a:t>
            </a:r>
          </a:p>
          <a:p>
            <a:pPr algn="ctr">
              <a:buClr>
                <a:srgbClr val="000000"/>
              </a:buClr>
            </a:pPr>
            <a:r>
              <a:rPr lang="en-GB" sz="800" dirty="0">
                <a:solidFill>
                  <a:srgbClr val="00214A"/>
                </a:solidFill>
                <a:cs typeface="Arial" pitchFamily="34" charset="0"/>
              </a:rPr>
              <a:t>HSCT</a:t>
            </a:r>
          </a:p>
        </p:txBody>
      </p:sp>
      <p:sp>
        <p:nvSpPr>
          <p:cNvPr id="128" name="Flussdiagramm: Prozess 127"/>
          <p:cNvSpPr/>
          <p:nvPr/>
        </p:nvSpPr>
        <p:spPr bwMode="auto">
          <a:xfrm>
            <a:off x="6093857" y="3936069"/>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130" name="Textfeld 129"/>
          <p:cNvSpPr txBox="1"/>
          <p:nvPr/>
        </p:nvSpPr>
        <p:spPr>
          <a:xfrm>
            <a:off x="6071991" y="3969906"/>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cs typeface="Arial" pitchFamily="34" charset="0"/>
              </a:rPr>
              <a:t>MSC</a:t>
            </a:r>
          </a:p>
        </p:txBody>
      </p:sp>
      <p:sp>
        <p:nvSpPr>
          <p:cNvPr id="133" name="Flussdiagramm: Prozess 132"/>
          <p:cNvSpPr/>
          <p:nvPr/>
        </p:nvSpPr>
        <p:spPr bwMode="auto">
          <a:xfrm>
            <a:off x="6487984" y="3936069"/>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134" name="Textfeld 133"/>
          <p:cNvSpPr txBox="1"/>
          <p:nvPr/>
        </p:nvSpPr>
        <p:spPr>
          <a:xfrm>
            <a:off x="6465242" y="3969906"/>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cs typeface="Arial" pitchFamily="34" charset="0"/>
              </a:rPr>
              <a:t>FCE</a:t>
            </a:r>
          </a:p>
        </p:txBody>
      </p:sp>
      <p:sp>
        <p:nvSpPr>
          <p:cNvPr id="135" name="Flussdiagramm: Prozess 134"/>
          <p:cNvSpPr/>
          <p:nvPr/>
        </p:nvSpPr>
        <p:spPr bwMode="auto">
          <a:xfrm>
            <a:off x="6810050" y="3931360"/>
            <a:ext cx="252769" cy="649212"/>
          </a:xfrm>
          <a:prstGeom prst="flowChartProcess">
            <a:avLst/>
          </a:prstGeom>
          <a:solidFill>
            <a:schemeClr val="tx2">
              <a:lumMod val="60000"/>
              <a:lumOff val="40000"/>
            </a:schemeClr>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136" name="Textfeld 135"/>
          <p:cNvSpPr txBox="1"/>
          <p:nvPr/>
        </p:nvSpPr>
        <p:spPr>
          <a:xfrm>
            <a:off x="6782545" y="3965197"/>
            <a:ext cx="307777" cy="581538"/>
          </a:xfrm>
          <a:prstGeom prst="rect">
            <a:avLst/>
          </a:prstGeom>
          <a:solidFill>
            <a:schemeClr val="accent5">
              <a:lumMod val="60000"/>
              <a:lumOff val="40000"/>
            </a:schemeClr>
          </a:solidFill>
          <a:effectLst/>
        </p:spPr>
        <p:txBody>
          <a:bodyPr vert="vert270" wrap="square" rtlCol="0">
            <a:spAutoFit/>
          </a:bodyPr>
          <a:lstStyle/>
          <a:p>
            <a:pPr algn="ctr">
              <a:buClr>
                <a:srgbClr val="000000"/>
              </a:buClr>
            </a:pPr>
            <a:r>
              <a:rPr lang="en-GB" sz="800" dirty="0">
                <a:solidFill>
                  <a:srgbClr val="00214A"/>
                </a:solidFill>
                <a:cs typeface="Arial" pitchFamily="34" charset="0"/>
              </a:rPr>
              <a:t>HSM</a:t>
            </a:r>
          </a:p>
        </p:txBody>
      </p:sp>
      <p:cxnSp>
        <p:nvCxnSpPr>
          <p:cNvPr id="50183" name="Gerade Verbindung mit Pfeil 50182"/>
          <p:cNvCxnSpPr/>
          <p:nvPr/>
        </p:nvCxnSpPr>
        <p:spPr bwMode="auto">
          <a:xfrm>
            <a:off x="5291138" y="2726328"/>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38" name="Gerade Verbindung mit Pfeil 137"/>
          <p:cNvCxnSpPr/>
          <p:nvPr/>
        </p:nvCxnSpPr>
        <p:spPr bwMode="auto">
          <a:xfrm>
            <a:off x="5836862" y="2726328"/>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39" name="Gerade Verbindung mit Pfeil 138"/>
          <p:cNvCxnSpPr/>
          <p:nvPr/>
        </p:nvCxnSpPr>
        <p:spPr bwMode="auto">
          <a:xfrm>
            <a:off x="7428549" y="2724117"/>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44" name="Gerade Verbindung mit Pfeil 143"/>
          <p:cNvCxnSpPr/>
          <p:nvPr/>
        </p:nvCxnSpPr>
        <p:spPr bwMode="auto">
          <a:xfrm>
            <a:off x="4974013" y="4585036"/>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45" name="Gerade Verbindung mit Pfeil 144"/>
          <p:cNvCxnSpPr/>
          <p:nvPr/>
        </p:nvCxnSpPr>
        <p:spPr bwMode="auto">
          <a:xfrm>
            <a:off x="5294334" y="4588541"/>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46" name="Gerade Verbindung mit Pfeil 145"/>
          <p:cNvCxnSpPr/>
          <p:nvPr/>
        </p:nvCxnSpPr>
        <p:spPr bwMode="auto">
          <a:xfrm>
            <a:off x="5609666" y="4588541"/>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50" name="Gerade Verbindung mit Pfeil 149"/>
          <p:cNvCxnSpPr/>
          <p:nvPr/>
        </p:nvCxnSpPr>
        <p:spPr bwMode="auto">
          <a:xfrm>
            <a:off x="6225879" y="4580836"/>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51" name="Gerade Verbindung mit Pfeil 150"/>
          <p:cNvCxnSpPr/>
          <p:nvPr/>
        </p:nvCxnSpPr>
        <p:spPr bwMode="auto">
          <a:xfrm>
            <a:off x="6617556" y="4578371"/>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52" name="Gerade Verbindung mit Pfeil 151"/>
          <p:cNvCxnSpPr/>
          <p:nvPr/>
        </p:nvCxnSpPr>
        <p:spPr bwMode="auto">
          <a:xfrm>
            <a:off x="6936433" y="4579498"/>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67" name="Gerade Verbindung mit Pfeil 166"/>
          <p:cNvCxnSpPr/>
          <p:nvPr/>
        </p:nvCxnSpPr>
        <p:spPr bwMode="auto">
          <a:xfrm>
            <a:off x="9606258" y="3803592"/>
            <a:ext cx="2016" cy="958575"/>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80" name="Gerade Verbindung mit Pfeil 179"/>
          <p:cNvCxnSpPr/>
          <p:nvPr/>
        </p:nvCxnSpPr>
        <p:spPr bwMode="auto">
          <a:xfrm>
            <a:off x="9124900" y="2957799"/>
            <a:ext cx="1" cy="360000"/>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89" name="Gerade Verbindung mit Pfeil 188"/>
          <p:cNvCxnSpPr/>
          <p:nvPr/>
        </p:nvCxnSpPr>
        <p:spPr bwMode="auto">
          <a:xfrm>
            <a:off x="8647436" y="2972456"/>
            <a:ext cx="1" cy="360000"/>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90" name="Gerade Verbindung mit Pfeil 189"/>
          <p:cNvCxnSpPr/>
          <p:nvPr/>
        </p:nvCxnSpPr>
        <p:spPr bwMode="auto">
          <a:xfrm>
            <a:off x="9616740" y="2966775"/>
            <a:ext cx="1" cy="360000"/>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94" name="Gerade Verbindung mit Pfeil 193"/>
          <p:cNvCxnSpPr>
            <a:stCxn id="16" idx="2"/>
          </p:cNvCxnSpPr>
          <p:nvPr/>
        </p:nvCxnSpPr>
        <p:spPr bwMode="auto">
          <a:xfrm>
            <a:off x="6675667" y="2165955"/>
            <a:ext cx="0" cy="750910"/>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50205" name="Gewinkelte Verbindung 50204"/>
          <p:cNvCxnSpPr>
            <a:stCxn id="17" idx="1"/>
          </p:cNvCxnSpPr>
          <p:nvPr/>
        </p:nvCxnSpPr>
        <p:spPr bwMode="auto">
          <a:xfrm rot="10800000" flipV="1">
            <a:off x="5836874" y="1789366"/>
            <a:ext cx="340741" cy="468618"/>
          </a:xfrm>
          <a:prstGeom prst="bentConnector2">
            <a:avLst/>
          </a:prstGeom>
          <a:solidFill>
            <a:schemeClr val="accent2"/>
          </a:solidFill>
          <a:ln w="15875" cap="flat" cmpd="sng" algn="ctr">
            <a:solidFill>
              <a:srgbClr val="87A5D2"/>
            </a:solidFill>
            <a:prstDash val="solid"/>
            <a:round/>
            <a:headEnd type="stealth" w="med" len="med"/>
            <a:tailEnd type="stealth"/>
          </a:ln>
          <a:effectLst/>
        </p:spPr>
      </p:cxnSp>
      <p:cxnSp>
        <p:nvCxnSpPr>
          <p:cNvPr id="199" name="Gewinkelte Verbindung 198"/>
          <p:cNvCxnSpPr>
            <a:endCxn id="48" idx="1"/>
          </p:cNvCxnSpPr>
          <p:nvPr/>
        </p:nvCxnSpPr>
        <p:spPr bwMode="auto">
          <a:xfrm rot="16200000" flipH="1">
            <a:off x="6928908" y="2204925"/>
            <a:ext cx="329581" cy="251641"/>
          </a:xfrm>
          <a:prstGeom prst="bentConnector2">
            <a:avLst/>
          </a:prstGeom>
          <a:solidFill>
            <a:schemeClr val="accent2"/>
          </a:solidFill>
          <a:ln w="15875" cap="flat" cmpd="sng" algn="ctr">
            <a:solidFill>
              <a:srgbClr val="87A5D2"/>
            </a:solidFill>
            <a:prstDash val="solid"/>
            <a:round/>
            <a:headEnd type="stealth" w="med" len="med"/>
            <a:tailEnd type="stealth"/>
          </a:ln>
          <a:effectLst/>
        </p:spPr>
      </p:cxnSp>
      <p:sp>
        <p:nvSpPr>
          <p:cNvPr id="170" name="Flussdiagramm: Prozess 169"/>
          <p:cNvSpPr/>
          <p:nvPr/>
        </p:nvSpPr>
        <p:spPr bwMode="auto">
          <a:xfrm>
            <a:off x="4856697" y="3936069"/>
            <a:ext cx="252769" cy="649212"/>
          </a:xfrm>
          <a:prstGeom prst="flowChartProcess">
            <a:avLst/>
          </a:prstGeom>
          <a:solidFill>
            <a:schemeClr val="tx2">
              <a:lumMod val="60000"/>
              <a:lumOff val="40000"/>
            </a:schemeClr>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171" name="Textfeld 170"/>
          <p:cNvSpPr txBox="1"/>
          <p:nvPr/>
        </p:nvSpPr>
        <p:spPr>
          <a:xfrm>
            <a:off x="4829192" y="3969906"/>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cs typeface="Arial" pitchFamily="34" charset="0"/>
              </a:rPr>
              <a:t>Port</a:t>
            </a:r>
          </a:p>
        </p:txBody>
      </p:sp>
      <p:sp>
        <p:nvSpPr>
          <p:cNvPr id="172" name="Flussdiagramm: Prozess 171"/>
          <p:cNvSpPr/>
          <p:nvPr/>
        </p:nvSpPr>
        <p:spPr bwMode="auto">
          <a:xfrm>
            <a:off x="5167952" y="3931551"/>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173" name="Textfeld 172"/>
          <p:cNvSpPr txBox="1"/>
          <p:nvPr/>
        </p:nvSpPr>
        <p:spPr>
          <a:xfrm>
            <a:off x="5140447" y="3965388"/>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cs typeface="Arial" pitchFamily="34" charset="0"/>
              </a:rPr>
              <a:t>IOM</a:t>
            </a:r>
          </a:p>
        </p:txBody>
      </p:sp>
      <p:sp>
        <p:nvSpPr>
          <p:cNvPr id="174" name="Flussdiagramm: Prozess 173"/>
          <p:cNvSpPr/>
          <p:nvPr/>
        </p:nvSpPr>
        <p:spPr bwMode="auto">
          <a:xfrm>
            <a:off x="5475729" y="3931551"/>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175" name="Textfeld 174"/>
          <p:cNvSpPr txBox="1"/>
          <p:nvPr/>
        </p:nvSpPr>
        <p:spPr>
          <a:xfrm>
            <a:off x="5452367" y="3969906"/>
            <a:ext cx="307777" cy="581538"/>
          </a:xfrm>
          <a:prstGeom prst="rect">
            <a:avLst/>
          </a:prstGeom>
          <a:solidFill>
            <a:schemeClr val="tx2">
              <a:lumMod val="60000"/>
              <a:lumOff val="40000"/>
            </a:schemeClr>
          </a:solidFill>
          <a:effectLst/>
        </p:spPr>
        <p:txBody>
          <a:bodyPr vert="vert270" wrap="square" rtlCol="0">
            <a:spAutoFit/>
          </a:bodyPr>
          <a:lstStyle/>
          <a:p>
            <a:pPr algn="ctr">
              <a:buClr>
                <a:srgbClr val="000000"/>
              </a:buClr>
            </a:pPr>
            <a:r>
              <a:rPr lang="en-GB" sz="800" dirty="0">
                <a:solidFill>
                  <a:srgbClr val="00214A"/>
                </a:solidFill>
                <a:cs typeface="Arial" pitchFamily="34" charset="0"/>
              </a:rPr>
              <a:t>SCU</a:t>
            </a:r>
          </a:p>
        </p:txBody>
      </p:sp>
      <p:cxnSp>
        <p:nvCxnSpPr>
          <p:cNvPr id="176" name="Gerade Verbindung mit Pfeil 175"/>
          <p:cNvCxnSpPr/>
          <p:nvPr/>
        </p:nvCxnSpPr>
        <p:spPr bwMode="auto">
          <a:xfrm>
            <a:off x="9116534" y="3801073"/>
            <a:ext cx="2016" cy="958575"/>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77" name="Gerade Verbindung mit Pfeil 176"/>
          <p:cNvCxnSpPr/>
          <p:nvPr/>
        </p:nvCxnSpPr>
        <p:spPr bwMode="auto">
          <a:xfrm>
            <a:off x="8645145" y="3806007"/>
            <a:ext cx="2016" cy="958575"/>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sp>
        <p:nvSpPr>
          <p:cNvPr id="12" name="Textfeld 11"/>
          <p:cNvSpPr txBox="1"/>
          <p:nvPr/>
        </p:nvSpPr>
        <p:spPr>
          <a:xfrm>
            <a:off x="6750418" y="2925524"/>
            <a:ext cx="1815952" cy="215444"/>
          </a:xfrm>
          <a:prstGeom prst="rect">
            <a:avLst/>
          </a:prstGeom>
          <a:noFill/>
          <a:effectLst/>
        </p:spPr>
        <p:txBody>
          <a:bodyPr wrap="square" rtlCol="0">
            <a:spAutoFit/>
          </a:bodyPr>
          <a:lstStyle/>
          <a:p>
            <a:pPr>
              <a:buClr>
                <a:srgbClr val="000000"/>
              </a:buClr>
            </a:pPr>
            <a:r>
              <a:rPr lang="en-GB" sz="800" dirty="0">
                <a:solidFill>
                  <a:srgbClr val="00214A"/>
                </a:solidFill>
                <a:cs typeface="Arial" pitchFamily="34" charset="0"/>
              </a:rPr>
              <a:t>System Resource Interconnect</a:t>
            </a:r>
          </a:p>
        </p:txBody>
      </p:sp>
      <p:sp>
        <p:nvSpPr>
          <p:cNvPr id="22" name="Pfeil nach links und rechts 1"/>
          <p:cNvSpPr/>
          <p:nvPr/>
        </p:nvSpPr>
        <p:spPr bwMode="auto">
          <a:xfrm>
            <a:off x="4658888" y="2887251"/>
            <a:ext cx="5220000" cy="108000"/>
          </a:xfrm>
          <a:custGeom>
            <a:avLst/>
            <a:gdLst>
              <a:gd name="connsiteX0" fmla="*/ 0 w 4538936"/>
              <a:gd name="connsiteY0" fmla="*/ 72008 h 144016"/>
              <a:gd name="connsiteX1" fmla="*/ 72008 w 4538936"/>
              <a:gd name="connsiteY1" fmla="*/ 0 h 144016"/>
              <a:gd name="connsiteX2" fmla="*/ 72008 w 4538936"/>
              <a:gd name="connsiteY2" fmla="*/ 36004 h 144016"/>
              <a:gd name="connsiteX3" fmla="*/ 4466928 w 4538936"/>
              <a:gd name="connsiteY3" fmla="*/ 36004 h 144016"/>
              <a:gd name="connsiteX4" fmla="*/ 4466928 w 4538936"/>
              <a:gd name="connsiteY4" fmla="*/ 0 h 144016"/>
              <a:gd name="connsiteX5" fmla="*/ 4538936 w 4538936"/>
              <a:gd name="connsiteY5" fmla="*/ 72008 h 144016"/>
              <a:gd name="connsiteX6" fmla="*/ 4466928 w 4538936"/>
              <a:gd name="connsiteY6" fmla="*/ 144016 h 144016"/>
              <a:gd name="connsiteX7" fmla="*/ 4466928 w 4538936"/>
              <a:gd name="connsiteY7" fmla="*/ 108012 h 144016"/>
              <a:gd name="connsiteX8" fmla="*/ 72008 w 4538936"/>
              <a:gd name="connsiteY8" fmla="*/ 108012 h 144016"/>
              <a:gd name="connsiteX9" fmla="*/ 72008 w 4538936"/>
              <a:gd name="connsiteY9" fmla="*/ 144016 h 144016"/>
              <a:gd name="connsiteX10" fmla="*/ 0 w 4538936"/>
              <a:gd name="connsiteY10" fmla="*/ 72008 h 144016"/>
              <a:gd name="connsiteX0" fmla="*/ 0 w 4616428"/>
              <a:gd name="connsiteY0" fmla="*/ 79757 h 144016"/>
              <a:gd name="connsiteX1" fmla="*/ 149500 w 4616428"/>
              <a:gd name="connsiteY1" fmla="*/ 0 h 144016"/>
              <a:gd name="connsiteX2" fmla="*/ 149500 w 4616428"/>
              <a:gd name="connsiteY2" fmla="*/ 36004 h 144016"/>
              <a:gd name="connsiteX3" fmla="*/ 4544420 w 4616428"/>
              <a:gd name="connsiteY3" fmla="*/ 36004 h 144016"/>
              <a:gd name="connsiteX4" fmla="*/ 4544420 w 4616428"/>
              <a:gd name="connsiteY4" fmla="*/ 0 h 144016"/>
              <a:gd name="connsiteX5" fmla="*/ 4616428 w 4616428"/>
              <a:gd name="connsiteY5" fmla="*/ 72008 h 144016"/>
              <a:gd name="connsiteX6" fmla="*/ 4544420 w 4616428"/>
              <a:gd name="connsiteY6" fmla="*/ 144016 h 144016"/>
              <a:gd name="connsiteX7" fmla="*/ 4544420 w 4616428"/>
              <a:gd name="connsiteY7" fmla="*/ 108012 h 144016"/>
              <a:gd name="connsiteX8" fmla="*/ 149500 w 4616428"/>
              <a:gd name="connsiteY8" fmla="*/ 108012 h 144016"/>
              <a:gd name="connsiteX9" fmla="*/ 149500 w 4616428"/>
              <a:gd name="connsiteY9" fmla="*/ 144016 h 144016"/>
              <a:gd name="connsiteX10" fmla="*/ 0 w 4616428"/>
              <a:gd name="connsiteY10" fmla="*/ 79757 h 144016"/>
              <a:gd name="connsiteX0" fmla="*/ 0 w 4717167"/>
              <a:gd name="connsiteY0" fmla="*/ 79757 h 144016"/>
              <a:gd name="connsiteX1" fmla="*/ 149500 w 4717167"/>
              <a:gd name="connsiteY1" fmla="*/ 0 h 144016"/>
              <a:gd name="connsiteX2" fmla="*/ 149500 w 4717167"/>
              <a:gd name="connsiteY2" fmla="*/ 36004 h 144016"/>
              <a:gd name="connsiteX3" fmla="*/ 4544420 w 4717167"/>
              <a:gd name="connsiteY3" fmla="*/ 36004 h 144016"/>
              <a:gd name="connsiteX4" fmla="*/ 4544420 w 4717167"/>
              <a:gd name="connsiteY4" fmla="*/ 0 h 144016"/>
              <a:gd name="connsiteX5" fmla="*/ 4717167 w 4717167"/>
              <a:gd name="connsiteY5" fmla="*/ 72008 h 144016"/>
              <a:gd name="connsiteX6" fmla="*/ 4544420 w 4717167"/>
              <a:gd name="connsiteY6" fmla="*/ 144016 h 144016"/>
              <a:gd name="connsiteX7" fmla="*/ 4544420 w 4717167"/>
              <a:gd name="connsiteY7" fmla="*/ 108012 h 144016"/>
              <a:gd name="connsiteX8" fmla="*/ 149500 w 4717167"/>
              <a:gd name="connsiteY8" fmla="*/ 108012 h 144016"/>
              <a:gd name="connsiteX9" fmla="*/ 149500 w 4717167"/>
              <a:gd name="connsiteY9" fmla="*/ 144016 h 144016"/>
              <a:gd name="connsiteX10" fmla="*/ 0 w 4717167"/>
              <a:gd name="connsiteY10" fmla="*/ 79757 h 144016"/>
              <a:gd name="connsiteX0" fmla="*/ 0 w 4670672"/>
              <a:gd name="connsiteY0" fmla="*/ 79757 h 144016"/>
              <a:gd name="connsiteX1" fmla="*/ 149500 w 4670672"/>
              <a:gd name="connsiteY1" fmla="*/ 0 h 144016"/>
              <a:gd name="connsiteX2" fmla="*/ 149500 w 4670672"/>
              <a:gd name="connsiteY2" fmla="*/ 36004 h 144016"/>
              <a:gd name="connsiteX3" fmla="*/ 4544420 w 4670672"/>
              <a:gd name="connsiteY3" fmla="*/ 36004 h 144016"/>
              <a:gd name="connsiteX4" fmla="*/ 4544420 w 4670672"/>
              <a:gd name="connsiteY4" fmla="*/ 0 h 144016"/>
              <a:gd name="connsiteX5" fmla="*/ 4670672 w 4670672"/>
              <a:gd name="connsiteY5" fmla="*/ 72008 h 144016"/>
              <a:gd name="connsiteX6" fmla="*/ 4544420 w 4670672"/>
              <a:gd name="connsiteY6" fmla="*/ 144016 h 144016"/>
              <a:gd name="connsiteX7" fmla="*/ 4544420 w 4670672"/>
              <a:gd name="connsiteY7" fmla="*/ 108012 h 144016"/>
              <a:gd name="connsiteX8" fmla="*/ 149500 w 4670672"/>
              <a:gd name="connsiteY8" fmla="*/ 108012 h 144016"/>
              <a:gd name="connsiteX9" fmla="*/ 149500 w 4670672"/>
              <a:gd name="connsiteY9" fmla="*/ 144016 h 144016"/>
              <a:gd name="connsiteX10" fmla="*/ 0 w 4670672"/>
              <a:gd name="connsiteY10" fmla="*/ 79757 h 144016"/>
              <a:gd name="connsiteX0" fmla="*/ 0 w 4631926"/>
              <a:gd name="connsiteY0" fmla="*/ 79757 h 144016"/>
              <a:gd name="connsiteX1" fmla="*/ 110754 w 4631926"/>
              <a:gd name="connsiteY1" fmla="*/ 0 h 144016"/>
              <a:gd name="connsiteX2" fmla="*/ 110754 w 4631926"/>
              <a:gd name="connsiteY2" fmla="*/ 36004 h 144016"/>
              <a:gd name="connsiteX3" fmla="*/ 4505674 w 4631926"/>
              <a:gd name="connsiteY3" fmla="*/ 36004 h 144016"/>
              <a:gd name="connsiteX4" fmla="*/ 4505674 w 4631926"/>
              <a:gd name="connsiteY4" fmla="*/ 0 h 144016"/>
              <a:gd name="connsiteX5" fmla="*/ 4631926 w 4631926"/>
              <a:gd name="connsiteY5" fmla="*/ 72008 h 144016"/>
              <a:gd name="connsiteX6" fmla="*/ 4505674 w 4631926"/>
              <a:gd name="connsiteY6" fmla="*/ 144016 h 144016"/>
              <a:gd name="connsiteX7" fmla="*/ 4505674 w 4631926"/>
              <a:gd name="connsiteY7" fmla="*/ 108012 h 144016"/>
              <a:gd name="connsiteX8" fmla="*/ 110754 w 4631926"/>
              <a:gd name="connsiteY8" fmla="*/ 108012 h 144016"/>
              <a:gd name="connsiteX9" fmla="*/ 110754 w 4631926"/>
              <a:gd name="connsiteY9" fmla="*/ 144016 h 144016"/>
              <a:gd name="connsiteX10" fmla="*/ 0 w 4631926"/>
              <a:gd name="connsiteY10" fmla="*/ 79757 h 14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31926" h="144016">
                <a:moveTo>
                  <a:pt x="0" y="79757"/>
                </a:moveTo>
                <a:lnTo>
                  <a:pt x="110754" y="0"/>
                </a:lnTo>
                <a:lnTo>
                  <a:pt x="110754" y="36004"/>
                </a:lnTo>
                <a:lnTo>
                  <a:pt x="4505674" y="36004"/>
                </a:lnTo>
                <a:lnTo>
                  <a:pt x="4505674" y="0"/>
                </a:lnTo>
                <a:lnTo>
                  <a:pt x="4631926" y="72008"/>
                </a:lnTo>
                <a:lnTo>
                  <a:pt x="4505674" y="144016"/>
                </a:lnTo>
                <a:lnTo>
                  <a:pt x="4505674" y="108012"/>
                </a:lnTo>
                <a:lnTo>
                  <a:pt x="110754" y="108012"/>
                </a:lnTo>
                <a:lnTo>
                  <a:pt x="110754" y="144016"/>
                </a:lnTo>
                <a:lnTo>
                  <a:pt x="0" y="79757"/>
                </a:lnTo>
                <a:close/>
              </a:path>
            </a:pathLst>
          </a:custGeom>
          <a:solidFill>
            <a:schemeClr val="bg1">
              <a:lumMod val="65000"/>
            </a:scheme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endParaRPr lang="en-GB" sz="2000" dirty="0">
              <a:solidFill>
                <a:srgbClr val="00214A"/>
              </a:solidFill>
              <a:cs typeface="Arial" pitchFamily="34" charset="0"/>
            </a:endParaRPr>
          </a:p>
        </p:txBody>
      </p:sp>
      <p:sp>
        <p:nvSpPr>
          <p:cNvPr id="218" name="Textfeld 47"/>
          <p:cNvSpPr txBox="1"/>
          <p:nvPr/>
        </p:nvSpPr>
        <p:spPr>
          <a:xfrm rot="16200000">
            <a:off x="6982366" y="1559468"/>
            <a:ext cx="548939" cy="215444"/>
          </a:xfrm>
          <a:prstGeom prst="rect">
            <a:avLst/>
          </a:prstGeom>
          <a:noFill/>
          <a:effectLst/>
        </p:spPr>
        <p:txBody>
          <a:bodyPr wrap="square" rtlCol="0">
            <a:spAutoFit/>
          </a:bodyPr>
          <a:lstStyle/>
          <a:p>
            <a:pPr algn="ctr">
              <a:buClr>
                <a:srgbClr val="000000"/>
              </a:buClr>
            </a:pPr>
            <a:r>
              <a:rPr lang="en-GB" sz="800" dirty="0">
                <a:solidFill>
                  <a:srgbClr val="00214A"/>
                </a:solidFill>
                <a:cs typeface="Arial" pitchFamily="34" charset="0"/>
              </a:rPr>
              <a:t>CPU1</a:t>
            </a:r>
          </a:p>
        </p:txBody>
      </p:sp>
      <p:sp>
        <p:nvSpPr>
          <p:cNvPr id="233" name="Title 232"/>
          <p:cNvSpPr>
            <a:spLocks noGrp="1"/>
          </p:cNvSpPr>
          <p:nvPr>
            <p:ph type="title" hasCustomPrompt="1"/>
          </p:nvPr>
        </p:nvSpPr>
        <p:spPr/>
        <p:txBody>
          <a:bodyPr/>
          <a:lstStyle/>
          <a:p>
            <a:pPr>
              <a:buClr>
                <a:srgbClr val="000000"/>
              </a:buClr>
            </a:pPr>
            <a:r>
              <a:rPr>
                <a:solidFill>
                  <a:srgbClr val="000000"/>
                </a:solidFill>
              </a:rPr>
              <a:t>AURIX™ - Software Mapping for OBC</a:t>
            </a:r>
            <a:br>
              <a:rPr/>
            </a:br>
            <a:r>
              <a:rPr>
                <a:solidFill>
                  <a:srgbClr val="589482"/>
                </a:solidFill>
              </a:rPr>
              <a:t>Success story of SW mapping in 2 cores</a:t>
            </a:r>
            <a:endParaRPr lang="en-GB" sz="1800" dirty="0">
              <a:solidFill>
                <a:srgbClr val="589482"/>
              </a:solidFill>
            </a:endParaRPr>
          </a:p>
        </p:txBody>
      </p:sp>
      <p:sp>
        <p:nvSpPr>
          <p:cNvPr id="118" name="Flussdiagramm: Prozess 117"/>
          <p:cNvSpPr/>
          <p:nvPr/>
        </p:nvSpPr>
        <p:spPr bwMode="auto">
          <a:xfrm>
            <a:off x="8187788" y="2257986"/>
            <a:ext cx="413509" cy="46834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cs typeface="Arial" pitchFamily="34" charset="0"/>
            </a:endParaRPr>
          </a:p>
        </p:txBody>
      </p:sp>
      <p:sp>
        <p:nvSpPr>
          <p:cNvPr id="119" name="Textfeld 118"/>
          <p:cNvSpPr txBox="1"/>
          <p:nvPr/>
        </p:nvSpPr>
        <p:spPr>
          <a:xfrm>
            <a:off x="8174440" y="2387814"/>
            <a:ext cx="413509" cy="215444"/>
          </a:xfrm>
          <a:prstGeom prst="rect">
            <a:avLst/>
          </a:prstGeom>
          <a:noFill/>
          <a:effectLst/>
        </p:spPr>
        <p:txBody>
          <a:bodyPr wrap="square" rtlCol="0">
            <a:spAutoFit/>
          </a:bodyPr>
          <a:lstStyle/>
          <a:p>
            <a:pPr algn="ctr">
              <a:buClr>
                <a:srgbClr val="000000"/>
              </a:buClr>
            </a:pPr>
            <a:r>
              <a:rPr lang="en-GB" sz="800" dirty="0">
                <a:solidFill>
                  <a:srgbClr val="00214A"/>
                </a:solidFill>
                <a:cs typeface="Arial" pitchFamily="34" charset="0"/>
              </a:rPr>
              <a:t>DAM</a:t>
            </a:r>
          </a:p>
        </p:txBody>
      </p:sp>
      <p:cxnSp>
        <p:nvCxnSpPr>
          <p:cNvPr id="120" name="Gerade Verbindung mit Pfeil 119"/>
          <p:cNvCxnSpPr/>
          <p:nvPr/>
        </p:nvCxnSpPr>
        <p:spPr bwMode="auto">
          <a:xfrm>
            <a:off x="8397354" y="2724117"/>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sp>
        <p:nvSpPr>
          <p:cNvPr id="121" name="Text Box 201"/>
          <p:cNvSpPr txBox="1">
            <a:spLocks noChangeArrowheads="1"/>
          </p:cNvSpPr>
          <p:nvPr/>
        </p:nvSpPr>
        <p:spPr bwMode="auto">
          <a:xfrm>
            <a:off x="4718422" y="5704806"/>
            <a:ext cx="1239442" cy="246221"/>
          </a:xfrm>
          <a:prstGeom prst="rect">
            <a:avLst/>
          </a:prstGeom>
          <a:noFill/>
          <a:ln w="9525" algn="ctr">
            <a:noFill/>
            <a:miter lim="800000"/>
            <a:headEnd/>
            <a:tailEnd/>
          </a:ln>
          <a:effectLst/>
        </p:spPr>
        <p:txBody>
          <a:bodyPr wrap="none">
            <a:spAutoFit/>
          </a:bodyPr>
          <a:lstStyle/>
          <a:p>
            <a:pPr>
              <a:buClr>
                <a:srgbClr val="000000"/>
              </a:buClr>
            </a:pPr>
            <a:r>
              <a:rPr lang="en-GB" sz="1000" b="1" dirty="0">
                <a:solidFill>
                  <a:srgbClr val="00214A"/>
                </a:solidFill>
                <a:cs typeface="Arial" pitchFamily="34" charset="0"/>
              </a:rPr>
              <a:t>Package Variants</a:t>
            </a:r>
          </a:p>
        </p:txBody>
      </p:sp>
      <p:sp>
        <p:nvSpPr>
          <p:cNvPr id="122" name="Line 202"/>
          <p:cNvSpPr>
            <a:spLocks noChangeShapeType="1"/>
          </p:cNvSpPr>
          <p:nvPr/>
        </p:nvSpPr>
        <p:spPr bwMode="auto">
          <a:xfrm>
            <a:off x="4765675" y="5949280"/>
            <a:ext cx="5113338" cy="0"/>
          </a:xfrm>
          <a:prstGeom prst="line">
            <a:avLst/>
          </a:prstGeom>
          <a:noFill/>
          <a:ln w="19050">
            <a:solidFill>
              <a:srgbClr val="87A5D2"/>
            </a:solidFill>
            <a:round/>
            <a:headEnd/>
            <a:tailEnd/>
          </a:ln>
        </p:spPr>
        <p:txBody>
          <a:bodyPr wrap="none" anchor="ctr">
            <a:noAutofit/>
          </a:bodyPr>
          <a:lstStyle/>
          <a:p>
            <a:pPr algn="ctr"/>
            <a:endParaRPr lang="en-GB" sz="2000" dirty="0">
              <a:solidFill>
                <a:srgbClr val="00214A"/>
              </a:solidFill>
              <a:cs typeface="Arial" pitchFamily="34" charset="0"/>
            </a:endParaRPr>
          </a:p>
        </p:txBody>
      </p:sp>
      <p:sp>
        <p:nvSpPr>
          <p:cNvPr id="123" name="Rectangle 399"/>
          <p:cNvSpPr>
            <a:spLocks noChangeArrowheads="1"/>
          </p:cNvSpPr>
          <p:nvPr/>
        </p:nvSpPr>
        <p:spPr bwMode="auto">
          <a:xfrm>
            <a:off x="4838329" y="6053551"/>
            <a:ext cx="772169" cy="451610"/>
          </a:xfrm>
          <a:prstGeom prst="rect">
            <a:avLst/>
          </a:prstGeom>
          <a:solidFill>
            <a:srgbClr val="E9E6E6"/>
          </a:solidFill>
          <a:ln w="9525">
            <a:noFill/>
            <a:miter lim="800000"/>
            <a:headEnd/>
            <a:tailEnd/>
          </a:ln>
          <a:effectLst>
            <a:prstShdw prst="shdw17" dist="17961" dir="2700000">
              <a:srgbClr val="8C8A8A"/>
            </a:prstShdw>
          </a:effectLst>
        </p:spPr>
        <p:txBody>
          <a:bodyPr wrap="none" anchor="ctr"/>
          <a:lstStyle/>
          <a:p>
            <a:pPr algn="ctr">
              <a:buClr>
                <a:srgbClr val="000000"/>
              </a:buClr>
              <a:defRPr/>
            </a:pPr>
            <a:r>
              <a:rPr lang="en-GB" sz="800" b="1" dirty="0">
                <a:solidFill>
                  <a:srgbClr val="00214A"/>
                </a:solidFill>
                <a:cs typeface="Arial" pitchFamily="34" charset="0"/>
              </a:rPr>
              <a:t>T/LQFP 144</a:t>
            </a:r>
            <a:endParaRPr lang="en-GB" sz="800" dirty="0">
              <a:solidFill>
                <a:srgbClr val="00214A"/>
              </a:solidFill>
              <a:cs typeface="Arial" pitchFamily="34" charset="0"/>
            </a:endParaRPr>
          </a:p>
        </p:txBody>
      </p:sp>
      <p:sp>
        <p:nvSpPr>
          <p:cNvPr id="124" name="Rectangle 399"/>
          <p:cNvSpPr>
            <a:spLocks noChangeArrowheads="1"/>
          </p:cNvSpPr>
          <p:nvPr/>
        </p:nvSpPr>
        <p:spPr bwMode="auto">
          <a:xfrm>
            <a:off x="5774433" y="6048333"/>
            <a:ext cx="772169" cy="451610"/>
          </a:xfrm>
          <a:prstGeom prst="rect">
            <a:avLst/>
          </a:prstGeom>
          <a:solidFill>
            <a:srgbClr val="E9E6E6"/>
          </a:solidFill>
          <a:ln w="9525">
            <a:noFill/>
            <a:miter lim="800000"/>
            <a:headEnd/>
            <a:tailEnd/>
          </a:ln>
          <a:effectLst>
            <a:prstShdw prst="shdw17" dist="17961" dir="2700000">
              <a:srgbClr val="8C8A8A"/>
            </a:prstShdw>
          </a:effectLst>
        </p:spPr>
        <p:txBody>
          <a:bodyPr wrap="none" anchor="ctr"/>
          <a:lstStyle/>
          <a:p>
            <a:pPr algn="ctr">
              <a:buClr>
                <a:srgbClr val="000000"/>
              </a:buClr>
              <a:defRPr/>
            </a:pPr>
            <a:r>
              <a:rPr lang="en-GB" sz="800" b="1" dirty="0">
                <a:solidFill>
                  <a:srgbClr val="00214A"/>
                </a:solidFill>
                <a:cs typeface="Arial" pitchFamily="34" charset="0"/>
              </a:rPr>
              <a:t>LQFP 176</a:t>
            </a:r>
            <a:endParaRPr lang="en-GB" sz="800" dirty="0">
              <a:solidFill>
                <a:srgbClr val="00214A"/>
              </a:solidFill>
              <a:cs typeface="Arial" pitchFamily="34" charset="0"/>
            </a:endParaRPr>
          </a:p>
        </p:txBody>
      </p:sp>
      <p:sp>
        <p:nvSpPr>
          <p:cNvPr id="125" name="Rectangle 399"/>
          <p:cNvSpPr>
            <a:spLocks noChangeArrowheads="1"/>
          </p:cNvSpPr>
          <p:nvPr/>
        </p:nvSpPr>
        <p:spPr bwMode="auto">
          <a:xfrm>
            <a:off x="6717331" y="6048333"/>
            <a:ext cx="772169" cy="451610"/>
          </a:xfrm>
          <a:prstGeom prst="rect">
            <a:avLst/>
          </a:prstGeom>
          <a:solidFill>
            <a:srgbClr val="E9E6E6"/>
          </a:solidFill>
          <a:ln w="9525">
            <a:noFill/>
            <a:miter lim="800000"/>
            <a:headEnd/>
            <a:tailEnd/>
          </a:ln>
          <a:effectLst>
            <a:prstShdw prst="shdw17" dist="17961" dir="2700000">
              <a:srgbClr val="8C8A8A"/>
            </a:prstShdw>
          </a:effectLst>
        </p:spPr>
        <p:txBody>
          <a:bodyPr wrap="none" anchor="ctr"/>
          <a:lstStyle/>
          <a:p>
            <a:pPr algn="ctr">
              <a:buClr>
                <a:srgbClr val="000000"/>
              </a:buClr>
              <a:defRPr/>
            </a:pPr>
            <a:r>
              <a:rPr lang="en-GB" sz="800" b="1" dirty="0">
                <a:solidFill>
                  <a:srgbClr val="00214A"/>
                </a:solidFill>
                <a:cs typeface="Arial" pitchFamily="34" charset="0"/>
              </a:rPr>
              <a:t>LFBGA 292</a:t>
            </a:r>
            <a:endParaRPr lang="en-GB" sz="800" dirty="0">
              <a:solidFill>
                <a:srgbClr val="00214A"/>
              </a:solidFill>
              <a:cs typeface="Arial" pitchFamily="34" charset="0"/>
            </a:endParaRPr>
          </a:p>
        </p:txBody>
      </p:sp>
      <p:sp>
        <p:nvSpPr>
          <p:cNvPr id="143" name="Textfeld 5"/>
          <p:cNvSpPr txBox="1"/>
          <p:nvPr/>
        </p:nvSpPr>
        <p:spPr bwMode="auto">
          <a:xfrm>
            <a:off x="7368372" y="6352220"/>
            <a:ext cx="2942564" cy="161583"/>
          </a:xfrm>
          <a:prstGeom prst="rect">
            <a:avLst/>
          </a:prstGeom>
          <a:noFill/>
          <a:ln w="9525">
            <a:no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B70D28"/>
              </a:buClr>
            </a:pPr>
            <a:r>
              <a:rPr lang="en-GB" sz="1050" b="1" i="1" kern="0" dirty="0">
                <a:solidFill>
                  <a:srgbClr val="C00000"/>
                </a:solidFill>
                <a:latin typeface="Verdana" pitchFamily="34" charset="0"/>
                <a:ea typeface="Verdana" pitchFamily="34" charset="0"/>
              </a:rPr>
              <a:t>preliminary - subject to change</a:t>
            </a:r>
          </a:p>
        </p:txBody>
      </p:sp>
      <p:sp>
        <p:nvSpPr>
          <p:cNvPr id="132" name="Rectangle 131"/>
          <p:cNvSpPr/>
          <p:nvPr/>
        </p:nvSpPr>
        <p:spPr>
          <a:xfrm>
            <a:off x="1103535" y="6093296"/>
            <a:ext cx="2896947" cy="338554"/>
          </a:xfrm>
          <a:prstGeom prst="rect">
            <a:avLst/>
          </a:prstGeom>
          <a:effectLst/>
        </p:spPr>
        <p:txBody>
          <a:bodyPr wrap="none">
            <a:spAutoFit/>
          </a:bodyPr>
          <a:lstStyle/>
          <a:p>
            <a:pPr defTabSz="865188">
              <a:spcBef>
                <a:spcPts val="0"/>
              </a:spcBef>
              <a:spcAft>
                <a:spcPts val="0"/>
              </a:spcAft>
              <a:buClr>
                <a:srgbClr val="E30034"/>
              </a:buClr>
              <a:defRPr/>
            </a:pPr>
            <a:r>
              <a:rPr lang="en-GB" sz="800" b="1" dirty="0">
                <a:solidFill>
                  <a:srgbClr val="E30034">
                    <a:lumMod val="50000"/>
                  </a:srgbClr>
                </a:solidFill>
                <a:latin typeface="Verdana" pitchFamily="34" charset="0"/>
                <a:cs typeface="Arial" pitchFamily="34" charset="0"/>
              </a:rPr>
              <a:t>High temperature devices available on request</a:t>
            </a:r>
          </a:p>
          <a:p>
            <a:pPr defTabSz="865188">
              <a:spcBef>
                <a:spcPts val="0"/>
              </a:spcBef>
              <a:spcAft>
                <a:spcPts val="0"/>
              </a:spcAft>
              <a:buClr>
                <a:srgbClr val="E30034"/>
              </a:buClr>
              <a:defRPr/>
            </a:pPr>
            <a:r>
              <a:rPr lang="en-GB" sz="800" b="1" dirty="0">
                <a:solidFill>
                  <a:srgbClr val="E30034">
                    <a:lumMod val="50000"/>
                  </a:srgbClr>
                </a:solidFill>
                <a:latin typeface="Verdana" pitchFamily="34" charset="0"/>
                <a:cs typeface="Arial" pitchFamily="34" charset="0"/>
              </a:rPr>
              <a:t>2 Cores with 196kB DSPR</a:t>
            </a:r>
          </a:p>
        </p:txBody>
      </p:sp>
      <p:sp>
        <p:nvSpPr>
          <p:cNvPr id="141" name="Flussdiagramm: Prozess 72"/>
          <p:cNvSpPr/>
          <p:nvPr/>
        </p:nvSpPr>
        <p:spPr bwMode="auto">
          <a:xfrm>
            <a:off x="7953212" y="3339189"/>
            <a:ext cx="413509" cy="468342"/>
          </a:xfrm>
          <a:prstGeom prst="flowChartProcess">
            <a:avLst/>
          </a:prstGeom>
          <a:solidFill>
            <a:schemeClr val="tx2">
              <a:lumMod val="60000"/>
              <a:lumOff val="40000"/>
            </a:schemeClr>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r>
              <a:rPr lang="en-GB" sz="800" dirty="0">
                <a:solidFill>
                  <a:srgbClr val="00214A"/>
                </a:solidFill>
                <a:latin typeface="Arial" pitchFamily="34" charset="0"/>
                <a:cs typeface="Arial" pitchFamily="34" charset="0"/>
              </a:rPr>
              <a:t>ETH MAC</a:t>
            </a:r>
          </a:p>
        </p:txBody>
      </p:sp>
      <p:cxnSp>
        <p:nvCxnSpPr>
          <p:cNvPr id="147" name="Gerade Verbindung mit Pfeil 188"/>
          <p:cNvCxnSpPr/>
          <p:nvPr/>
        </p:nvCxnSpPr>
        <p:spPr bwMode="auto">
          <a:xfrm>
            <a:off x="8179944" y="2969023"/>
            <a:ext cx="1" cy="360000"/>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148" name="Gerade Verbindung mit Pfeil 176"/>
          <p:cNvCxnSpPr/>
          <p:nvPr/>
        </p:nvCxnSpPr>
        <p:spPr bwMode="auto">
          <a:xfrm>
            <a:off x="8177653" y="3802574"/>
            <a:ext cx="2016" cy="958575"/>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sp>
        <p:nvSpPr>
          <p:cNvPr id="153" name="Flussdiagramm: Prozess 87"/>
          <p:cNvSpPr/>
          <p:nvPr/>
        </p:nvSpPr>
        <p:spPr bwMode="auto">
          <a:xfrm>
            <a:off x="4865833" y="5146912"/>
            <a:ext cx="253822" cy="514336"/>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154" name="Textfeld 88"/>
          <p:cNvSpPr txBox="1"/>
          <p:nvPr/>
        </p:nvSpPr>
        <p:spPr>
          <a:xfrm>
            <a:off x="4838329" y="5113311"/>
            <a:ext cx="281327" cy="581538"/>
          </a:xfrm>
          <a:prstGeom prst="rect">
            <a:avLst/>
          </a:prstGeom>
          <a:solidFill>
            <a:srgbClr val="D67EB1"/>
          </a:solidFill>
          <a:ln w="9525" cap="flat" cmpd="sng" algn="ctr">
            <a:solidFill>
              <a:srgbClr val="87A5D2"/>
            </a:solidFill>
            <a:prstDash val="solid"/>
            <a:round/>
            <a:headEnd type="none" w="med" len="med"/>
            <a:tailEnd type="none" w="med" len="med"/>
          </a:ln>
          <a:effectLst/>
        </p:spPr>
        <p:txBody>
          <a:bodyPr vert="vert270" wrap="square" lIns="91440" tIns="45720" rIns="91440" bIns="45720" numCol="1" rtlCol="0" anchor="ctr" anchorCtr="0" compatLnSpc="1">
            <a:prstTxWarp prst="textNoShape">
              <a:avLst/>
            </a:prstTxWarp>
            <a:noAutofit/>
          </a:bodyPr>
          <a:lstStyle>
            <a:defPPr>
              <a:defRPr lang="en-US"/>
            </a:defPPr>
            <a:lvl1pPr algn="ctr">
              <a:buClr>
                <a:srgbClr val="000000"/>
              </a:buClr>
              <a:defRPr sz="2000">
                <a:solidFill>
                  <a:srgbClr val="00214A"/>
                </a:solidFill>
                <a:cs typeface="Arial" pitchFamily="34" charset="0"/>
              </a:defRPr>
            </a:lvl1pPr>
          </a:lstStyle>
          <a:p>
            <a:r>
              <a:rPr lang="en-GB" sz="700" dirty="0"/>
              <a:t>Prim ADC</a:t>
            </a:r>
          </a:p>
        </p:txBody>
      </p:sp>
      <p:sp>
        <p:nvSpPr>
          <p:cNvPr id="155" name="Flussdiagramm: Prozess 89"/>
          <p:cNvSpPr/>
          <p:nvPr/>
        </p:nvSpPr>
        <p:spPr bwMode="auto">
          <a:xfrm>
            <a:off x="5119656" y="5146912"/>
            <a:ext cx="247325" cy="514336"/>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168" name="Flussdiagramm: Prozess 90"/>
          <p:cNvSpPr/>
          <p:nvPr/>
        </p:nvSpPr>
        <p:spPr bwMode="auto">
          <a:xfrm>
            <a:off x="5366981" y="5146912"/>
            <a:ext cx="258213" cy="514336"/>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169" name="Flussdiagramm: Prozess 50175"/>
          <p:cNvSpPr/>
          <p:nvPr/>
        </p:nvSpPr>
        <p:spPr bwMode="auto">
          <a:xfrm>
            <a:off x="4865833" y="5012036"/>
            <a:ext cx="759360" cy="134876"/>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179" name="Textfeld 94"/>
          <p:cNvSpPr txBox="1"/>
          <p:nvPr/>
        </p:nvSpPr>
        <p:spPr>
          <a:xfrm>
            <a:off x="5342198" y="5113311"/>
            <a:ext cx="307777" cy="581538"/>
          </a:xfrm>
          <a:prstGeom prst="rect">
            <a:avLst/>
          </a:prstGeom>
          <a:solidFill>
            <a:srgbClr val="D67EB1"/>
          </a:solidFill>
          <a:effectLst/>
        </p:spPr>
        <p:txBody>
          <a:bodyPr vert="vert270" wrap="square" rtlCol="0">
            <a:spAutoFit/>
          </a:bodyPr>
          <a:lstStyle/>
          <a:p>
            <a:pPr algn="ctr">
              <a:buClr>
                <a:srgbClr val="000000"/>
              </a:buClr>
            </a:pPr>
            <a:r>
              <a:rPr lang="en-GB" sz="800" dirty="0">
                <a:solidFill>
                  <a:srgbClr val="00214A"/>
                </a:solidFill>
              </a:rPr>
              <a:t>FCOMP</a:t>
            </a:r>
          </a:p>
        </p:txBody>
      </p:sp>
      <p:sp>
        <p:nvSpPr>
          <p:cNvPr id="181" name="Textfeld 96"/>
          <p:cNvSpPr txBox="1"/>
          <p:nvPr/>
        </p:nvSpPr>
        <p:spPr>
          <a:xfrm>
            <a:off x="5092152" y="5146912"/>
            <a:ext cx="307777" cy="547937"/>
          </a:xfrm>
          <a:prstGeom prst="rect">
            <a:avLst/>
          </a:prstGeom>
          <a:solidFill>
            <a:schemeClr val="tx2">
              <a:lumMod val="60000"/>
              <a:lumOff val="40000"/>
            </a:schemeClr>
          </a:solidFill>
          <a:effectLst/>
        </p:spPr>
        <p:txBody>
          <a:bodyPr vert="vert270" wrap="square" rtlCol="0">
            <a:spAutoFit/>
          </a:bodyPr>
          <a:lstStyle/>
          <a:p>
            <a:pPr algn="ctr">
              <a:buClr>
                <a:srgbClr val="000000"/>
              </a:buClr>
            </a:pPr>
            <a:r>
              <a:rPr lang="en-GB" sz="800" dirty="0">
                <a:solidFill>
                  <a:srgbClr val="00214A"/>
                </a:solidFill>
              </a:rPr>
              <a:t>Sec ADC</a:t>
            </a:r>
          </a:p>
        </p:txBody>
      </p:sp>
      <p:sp>
        <p:nvSpPr>
          <p:cNvPr id="182" name="Flussdiagramm: Prozess 97"/>
          <p:cNvSpPr/>
          <p:nvPr/>
        </p:nvSpPr>
        <p:spPr bwMode="auto">
          <a:xfrm>
            <a:off x="5690277"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183" name="Textfeld 98"/>
          <p:cNvSpPr txBox="1"/>
          <p:nvPr/>
        </p:nvSpPr>
        <p:spPr>
          <a:xfrm>
            <a:off x="5662053" y="5045873"/>
            <a:ext cx="307777" cy="581538"/>
          </a:xfrm>
          <a:prstGeom prst="rect">
            <a:avLst/>
          </a:prstGeom>
          <a:solidFill>
            <a:srgbClr val="D67EB1"/>
          </a:solidFill>
          <a:effectLst/>
        </p:spPr>
        <p:txBody>
          <a:bodyPr vert="vert270" wrap="square" rtlCol="0">
            <a:spAutoFit/>
          </a:bodyPr>
          <a:lstStyle/>
          <a:p>
            <a:pPr algn="ctr">
              <a:buClr>
                <a:srgbClr val="000000"/>
              </a:buClr>
            </a:pPr>
            <a:r>
              <a:rPr lang="en-GB" sz="800" dirty="0">
                <a:solidFill>
                  <a:srgbClr val="00214A"/>
                </a:solidFill>
              </a:rPr>
              <a:t>EDS ADC</a:t>
            </a:r>
          </a:p>
        </p:txBody>
      </p:sp>
      <p:sp>
        <p:nvSpPr>
          <p:cNvPr id="184" name="Flussdiagramm: Prozess 99"/>
          <p:cNvSpPr/>
          <p:nvPr/>
        </p:nvSpPr>
        <p:spPr bwMode="auto">
          <a:xfrm>
            <a:off x="6000456"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185" name="Textfeld 100"/>
          <p:cNvSpPr txBox="1"/>
          <p:nvPr/>
        </p:nvSpPr>
        <p:spPr>
          <a:xfrm>
            <a:off x="5969830" y="5045873"/>
            <a:ext cx="307777" cy="581538"/>
          </a:xfrm>
          <a:prstGeom prst="rect">
            <a:avLst/>
          </a:prstGeom>
          <a:solidFill>
            <a:srgbClr val="D67EB1"/>
          </a:solidFill>
          <a:effectLst/>
        </p:spPr>
        <p:txBody>
          <a:bodyPr vert="vert270" wrap="square" rtlCol="0">
            <a:spAutoFit/>
          </a:bodyPr>
          <a:lstStyle/>
          <a:p>
            <a:pPr algn="ctr">
              <a:buClr>
                <a:srgbClr val="000000"/>
              </a:buClr>
            </a:pPr>
            <a:r>
              <a:rPr lang="en-GB" sz="800" dirty="0">
                <a:solidFill>
                  <a:srgbClr val="00214A"/>
                </a:solidFill>
              </a:rPr>
              <a:t>GTM</a:t>
            </a:r>
          </a:p>
        </p:txBody>
      </p:sp>
      <p:sp>
        <p:nvSpPr>
          <p:cNvPr id="186" name="Flussdiagramm: Prozess 101"/>
          <p:cNvSpPr/>
          <p:nvPr/>
        </p:nvSpPr>
        <p:spPr bwMode="auto">
          <a:xfrm>
            <a:off x="6915585"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187" name="Textfeld 102"/>
          <p:cNvSpPr txBox="1"/>
          <p:nvPr/>
        </p:nvSpPr>
        <p:spPr>
          <a:xfrm>
            <a:off x="6888080" y="5045873"/>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rPr>
              <a:t>STM</a:t>
            </a:r>
          </a:p>
        </p:txBody>
      </p:sp>
      <p:sp>
        <p:nvSpPr>
          <p:cNvPr id="188" name="Flussdiagramm: Prozess 103"/>
          <p:cNvSpPr/>
          <p:nvPr/>
        </p:nvSpPr>
        <p:spPr bwMode="auto">
          <a:xfrm>
            <a:off x="6607523"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05" name="Textfeld 104"/>
          <p:cNvSpPr txBox="1"/>
          <p:nvPr/>
        </p:nvSpPr>
        <p:spPr>
          <a:xfrm>
            <a:off x="6580018" y="5045873"/>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rPr>
              <a:t>GPT</a:t>
            </a:r>
          </a:p>
        </p:txBody>
      </p:sp>
      <p:sp>
        <p:nvSpPr>
          <p:cNvPr id="206" name="Flussdiagramm: Prozess 105"/>
          <p:cNvSpPr/>
          <p:nvPr/>
        </p:nvSpPr>
        <p:spPr bwMode="auto">
          <a:xfrm>
            <a:off x="6302185"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07" name="Textfeld 106"/>
          <p:cNvSpPr txBox="1"/>
          <p:nvPr/>
        </p:nvSpPr>
        <p:spPr>
          <a:xfrm>
            <a:off x="6274680" y="5045873"/>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rPr>
              <a:t>CCU6</a:t>
            </a:r>
          </a:p>
        </p:txBody>
      </p:sp>
      <p:sp>
        <p:nvSpPr>
          <p:cNvPr id="208" name="Flussdiagramm: Prozess 107"/>
          <p:cNvSpPr/>
          <p:nvPr/>
        </p:nvSpPr>
        <p:spPr bwMode="auto">
          <a:xfrm>
            <a:off x="7223362"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09" name="Textfeld 108"/>
          <p:cNvSpPr txBox="1"/>
          <p:nvPr/>
        </p:nvSpPr>
        <p:spPr>
          <a:xfrm>
            <a:off x="7195857" y="5045873"/>
            <a:ext cx="307777" cy="581538"/>
          </a:xfrm>
          <a:prstGeom prst="rect">
            <a:avLst/>
          </a:prstGeom>
          <a:solidFill>
            <a:schemeClr val="tx2">
              <a:lumMod val="60000"/>
              <a:lumOff val="40000"/>
            </a:schemeClr>
          </a:solidFill>
          <a:effectLst/>
        </p:spPr>
        <p:txBody>
          <a:bodyPr vert="vert270" wrap="square" rtlCol="0">
            <a:spAutoFit/>
          </a:bodyPr>
          <a:lstStyle/>
          <a:p>
            <a:pPr algn="ctr">
              <a:buClr>
                <a:srgbClr val="000000"/>
              </a:buClr>
            </a:pPr>
            <a:r>
              <a:rPr lang="en-GB" sz="800" dirty="0">
                <a:solidFill>
                  <a:srgbClr val="00214A"/>
                </a:solidFill>
              </a:rPr>
              <a:t>ERAY</a:t>
            </a:r>
          </a:p>
        </p:txBody>
      </p:sp>
      <p:sp>
        <p:nvSpPr>
          <p:cNvPr id="211" name="Flussdiagramm: Prozess 109"/>
          <p:cNvSpPr/>
          <p:nvPr/>
        </p:nvSpPr>
        <p:spPr bwMode="auto">
          <a:xfrm>
            <a:off x="7533544" y="5012036"/>
            <a:ext cx="252769" cy="649212"/>
          </a:xfrm>
          <a:prstGeom prst="flowChartProcess">
            <a:avLst/>
          </a:prstGeom>
          <a:solidFill>
            <a:schemeClr val="tx2">
              <a:lumMod val="60000"/>
              <a:lumOff val="40000"/>
            </a:schemeClr>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14" name="Textfeld 110"/>
          <p:cNvSpPr txBox="1"/>
          <p:nvPr/>
        </p:nvSpPr>
        <p:spPr>
          <a:xfrm>
            <a:off x="7506039" y="5045873"/>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rPr>
              <a:t>MCM CAN</a:t>
            </a:r>
          </a:p>
        </p:txBody>
      </p:sp>
      <p:sp>
        <p:nvSpPr>
          <p:cNvPr id="215" name="Flussdiagramm: Prozess 111"/>
          <p:cNvSpPr/>
          <p:nvPr/>
        </p:nvSpPr>
        <p:spPr bwMode="auto">
          <a:xfrm>
            <a:off x="8146020"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16" name="Textfeld 112"/>
          <p:cNvSpPr txBox="1"/>
          <p:nvPr/>
        </p:nvSpPr>
        <p:spPr>
          <a:xfrm>
            <a:off x="8118515" y="5045873"/>
            <a:ext cx="307777" cy="581538"/>
          </a:xfrm>
          <a:prstGeom prst="rect">
            <a:avLst/>
          </a:prstGeom>
          <a:solidFill>
            <a:schemeClr val="tx2">
              <a:lumMod val="60000"/>
              <a:lumOff val="40000"/>
            </a:schemeClr>
          </a:solidFill>
          <a:effectLst/>
        </p:spPr>
        <p:txBody>
          <a:bodyPr vert="vert270" wrap="square" rtlCol="0">
            <a:spAutoFit/>
          </a:bodyPr>
          <a:lstStyle/>
          <a:p>
            <a:pPr algn="ctr">
              <a:buClr>
                <a:srgbClr val="000000"/>
              </a:buClr>
            </a:pPr>
            <a:r>
              <a:rPr lang="en-GB" sz="800" dirty="0">
                <a:solidFill>
                  <a:srgbClr val="00214A"/>
                </a:solidFill>
              </a:rPr>
              <a:t>QSPI</a:t>
            </a:r>
          </a:p>
        </p:txBody>
      </p:sp>
      <p:sp>
        <p:nvSpPr>
          <p:cNvPr id="217" name="Flussdiagramm: Prozess 113"/>
          <p:cNvSpPr/>
          <p:nvPr/>
        </p:nvSpPr>
        <p:spPr bwMode="auto">
          <a:xfrm>
            <a:off x="7838243"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19" name="Textfeld 114"/>
          <p:cNvSpPr txBox="1"/>
          <p:nvPr/>
        </p:nvSpPr>
        <p:spPr>
          <a:xfrm>
            <a:off x="7810738" y="5045873"/>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rPr>
              <a:t>ASC LIN</a:t>
            </a:r>
          </a:p>
        </p:txBody>
      </p:sp>
      <p:sp>
        <p:nvSpPr>
          <p:cNvPr id="220" name="Flussdiagramm: Prozess 115"/>
          <p:cNvSpPr/>
          <p:nvPr/>
        </p:nvSpPr>
        <p:spPr bwMode="auto">
          <a:xfrm>
            <a:off x="9388446"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21" name="Textfeld 116"/>
          <p:cNvSpPr txBox="1"/>
          <p:nvPr/>
        </p:nvSpPr>
        <p:spPr>
          <a:xfrm>
            <a:off x="9360941" y="5045873"/>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rPr>
              <a:t>SENT</a:t>
            </a:r>
            <a:endParaRPr lang="en-GB" sz="600" dirty="0">
              <a:solidFill>
                <a:srgbClr val="00214A"/>
              </a:solidFill>
            </a:endParaRPr>
          </a:p>
        </p:txBody>
      </p:sp>
      <p:sp>
        <p:nvSpPr>
          <p:cNvPr id="222" name="Flussdiagramm: Prozess 115"/>
          <p:cNvSpPr/>
          <p:nvPr/>
        </p:nvSpPr>
        <p:spPr bwMode="auto">
          <a:xfrm>
            <a:off x="8459254"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23" name="Textfeld 116"/>
          <p:cNvSpPr txBox="1"/>
          <p:nvPr/>
        </p:nvSpPr>
        <p:spPr>
          <a:xfrm>
            <a:off x="8431749" y="5045873"/>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rPr>
              <a:t>I2C</a:t>
            </a:r>
            <a:endParaRPr lang="en-GB" sz="600" dirty="0">
              <a:solidFill>
                <a:srgbClr val="00214A"/>
              </a:solidFill>
            </a:endParaRPr>
          </a:p>
        </p:txBody>
      </p:sp>
      <p:sp>
        <p:nvSpPr>
          <p:cNvPr id="224" name="Flussdiagramm: Prozess 115"/>
          <p:cNvSpPr/>
          <p:nvPr/>
        </p:nvSpPr>
        <p:spPr bwMode="auto">
          <a:xfrm>
            <a:off x="8772892"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25" name="Textfeld 116"/>
          <p:cNvSpPr txBox="1"/>
          <p:nvPr/>
        </p:nvSpPr>
        <p:spPr>
          <a:xfrm>
            <a:off x="8745387" y="5048364"/>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rPr>
              <a:t>PSI5</a:t>
            </a:r>
            <a:endParaRPr lang="en-GB" sz="600" dirty="0">
              <a:solidFill>
                <a:srgbClr val="00214A"/>
              </a:solidFill>
            </a:endParaRPr>
          </a:p>
        </p:txBody>
      </p:sp>
      <p:sp>
        <p:nvSpPr>
          <p:cNvPr id="226" name="Flussdiagramm: Prozess 115"/>
          <p:cNvSpPr/>
          <p:nvPr/>
        </p:nvSpPr>
        <p:spPr bwMode="auto">
          <a:xfrm>
            <a:off x="9080669" y="5012036"/>
            <a:ext cx="252769" cy="649212"/>
          </a:xfrm>
          <a:prstGeom prst="flowChartProcess">
            <a:avLst/>
          </a:prstGeom>
          <a:solidFill>
            <a:srgbClr val="C8D8E6"/>
          </a:solidFill>
          <a:ln w="9525" cap="flat" cmpd="sng" algn="ctr">
            <a:solidFill>
              <a:srgbClr val="87A5D2"/>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algn="ctr">
              <a:buClr>
                <a:srgbClr val="000000"/>
              </a:buClr>
            </a:pPr>
            <a:endParaRPr lang="en-GB" sz="2000" dirty="0">
              <a:solidFill>
                <a:srgbClr val="00214A"/>
              </a:solidFill>
              <a:latin typeface="Verdana" pitchFamily="34" charset="0"/>
            </a:endParaRPr>
          </a:p>
        </p:txBody>
      </p:sp>
      <p:sp>
        <p:nvSpPr>
          <p:cNvPr id="227" name="Textfeld 116"/>
          <p:cNvSpPr txBox="1"/>
          <p:nvPr/>
        </p:nvSpPr>
        <p:spPr>
          <a:xfrm>
            <a:off x="9053164" y="5045873"/>
            <a:ext cx="307777" cy="581538"/>
          </a:xfrm>
          <a:prstGeom prst="rect">
            <a:avLst/>
          </a:prstGeom>
          <a:noFill/>
          <a:effectLst/>
        </p:spPr>
        <p:txBody>
          <a:bodyPr vert="vert270" wrap="square" rtlCol="0">
            <a:spAutoFit/>
          </a:bodyPr>
          <a:lstStyle/>
          <a:p>
            <a:pPr algn="ctr">
              <a:buClr>
                <a:srgbClr val="000000"/>
              </a:buClr>
            </a:pPr>
            <a:r>
              <a:rPr lang="en-GB" sz="800" dirty="0">
                <a:solidFill>
                  <a:srgbClr val="00214A"/>
                </a:solidFill>
              </a:rPr>
              <a:t>PSI5S</a:t>
            </a:r>
            <a:endParaRPr lang="en-GB" sz="600" dirty="0">
              <a:solidFill>
                <a:srgbClr val="00214A"/>
              </a:solidFill>
            </a:endParaRPr>
          </a:p>
        </p:txBody>
      </p:sp>
      <p:cxnSp>
        <p:nvCxnSpPr>
          <p:cNvPr id="228" name="Gerade Verbindung mit Pfeil 155"/>
          <p:cNvCxnSpPr/>
          <p:nvPr/>
        </p:nvCxnSpPr>
        <p:spPr bwMode="auto">
          <a:xfrm>
            <a:off x="5250595" y="4816609"/>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29" name="Gerade Verbindung mit Pfeil 156"/>
          <p:cNvCxnSpPr/>
          <p:nvPr/>
        </p:nvCxnSpPr>
        <p:spPr bwMode="auto">
          <a:xfrm>
            <a:off x="5820387" y="4816609"/>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31" name="Gerade Verbindung mit Pfeil 157"/>
          <p:cNvCxnSpPr/>
          <p:nvPr/>
        </p:nvCxnSpPr>
        <p:spPr bwMode="auto">
          <a:xfrm>
            <a:off x="6126929" y="4819288"/>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32" name="Gerade Verbindung mit Pfeil 158"/>
          <p:cNvCxnSpPr/>
          <p:nvPr/>
        </p:nvCxnSpPr>
        <p:spPr bwMode="auto">
          <a:xfrm>
            <a:off x="7038584" y="4819288"/>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34" name="Gerade Verbindung mit Pfeil 159"/>
          <p:cNvCxnSpPr/>
          <p:nvPr/>
        </p:nvCxnSpPr>
        <p:spPr bwMode="auto">
          <a:xfrm>
            <a:off x="6739009" y="4819288"/>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35" name="Gerade Verbindung mit Pfeil 160"/>
          <p:cNvCxnSpPr/>
          <p:nvPr/>
        </p:nvCxnSpPr>
        <p:spPr bwMode="auto">
          <a:xfrm>
            <a:off x="6431679" y="4819288"/>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36" name="Gerade Verbindung mit Pfeil 161"/>
          <p:cNvCxnSpPr/>
          <p:nvPr/>
        </p:nvCxnSpPr>
        <p:spPr bwMode="auto">
          <a:xfrm>
            <a:off x="7349744" y="4819288"/>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37" name="Gerade Verbindung mit Pfeil 162"/>
          <p:cNvCxnSpPr/>
          <p:nvPr/>
        </p:nvCxnSpPr>
        <p:spPr bwMode="auto">
          <a:xfrm>
            <a:off x="7667834" y="4816609"/>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38" name="Gerade Verbindung mit Pfeil 163"/>
          <p:cNvCxnSpPr/>
          <p:nvPr/>
        </p:nvCxnSpPr>
        <p:spPr bwMode="auto">
          <a:xfrm>
            <a:off x="8269220" y="4816609"/>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39" name="Gerade Verbindung mit Pfeil 164"/>
          <p:cNvCxnSpPr/>
          <p:nvPr/>
        </p:nvCxnSpPr>
        <p:spPr bwMode="auto">
          <a:xfrm>
            <a:off x="7957685" y="4819288"/>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40" name="Gerade Verbindung mit Pfeil 165"/>
          <p:cNvCxnSpPr/>
          <p:nvPr/>
        </p:nvCxnSpPr>
        <p:spPr bwMode="auto">
          <a:xfrm>
            <a:off x="9514828" y="4816609"/>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41" name="Gerade Verbindung mit Pfeil 165"/>
          <p:cNvCxnSpPr/>
          <p:nvPr/>
        </p:nvCxnSpPr>
        <p:spPr bwMode="auto">
          <a:xfrm>
            <a:off x="8585636" y="4816609"/>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42" name="Gerade Verbindung mit Pfeil 165"/>
          <p:cNvCxnSpPr/>
          <p:nvPr/>
        </p:nvCxnSpPr>
        <p:spPr bwMode="auto">
          <a:xfrm>
            <a:off x="8899274" y="4819100"/>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cxnSp>
        <p:nvCxnSpPr>
          <p:cNvPr id="243" name="Gerade Verbindung mit Pfeil 165"/>
          <p:cNvCxnSpPr/>
          <p:nvPr/>
        </p:nvCxnSpPr>
        <p:spPr bwMode="auto">
          <a:xfrm>
            <a:off x="9203393" y="4816609"/>
            <a:ext cx="0" cy="192748"/>
          </a:xfrm>
          <a:prstGeom prst="straightConnector1">
            <a:avLst/>
          </a:prstGeom>
          <a:solidFill>
            <a:schemeClr val="accent2"/>
          </a:solidFill>
          <a:ln w="15875" cap="rnd" cmpd="sng" algn="ctr">
            <a:solidFill>
              <a:srgbClr val="87A5D2"/>
            </a:solidFill>
            <a:prstDash val="solid"/>
            <a:round/>
            <a:headEnd type="stealth" w="med" len="med"/>
            <a:tailEnd type="stealth"/>
          </a:ln>
          <a:effectLst/>
        </p:spPr>
      </p:cxnSp>
      <p:sp>
        <p:nvSpPr>
          <p:cNvPr id="244" name="Textfeld 177"/>
          <p:cNvSpPr txBox="1"/>
          <p:nvPr/>
        </p:nvSpPr>
        <p:spPr>
          <a:xfrm>
            <a:off x="7270848" y="4596146"/>
            <a:ext cx="1815952" cy="215444"/>
          </a:xfrm>
          <a:prstGeom prst="rect">
            <a:avLst/>
          </a:prstGeom>
          <a:noFill/>
          <a:effectLst/>
        </p:spPr>
        <p:txBody>
          <a:bodyPr wrap="square" rtlCol="0">
            <a:spAutoFit/>
          </a:bodyPr>
          <a:lstStyle/>
          <a:p>
            <a:pPr>
              <a:buClr>
                <a:srgbClr val="000000"/>
              </a:buClr>
            </a:pPr>
            <a:r>
              <a:rPr lang="en-GB" sz="800" dirty="0">
                <a:solidFill>
                  <a:srgbClr val="00214A"/>
                </a:solidFill>
              </a:rPr>
              <a:t>System Peripheral Bus</a:t>
            </a:r>
          </a:p>
        </p:txBody>
      </p:sp>
      <p:sp>
        <p:nvSpPr>
          <p:cNvPr id="178" name="Textfeld 50176"/>
          <p:cNvSpPr txBox="1"/>
          <p:nvPr/>
        </p:nvSpPr>
        <p:spPr>
          <a:xfrm>
            <a:off x="4856697" y="4971752"/>
            <a:ext cx="768497" cy="215444"/>
          </a:xfrm>
          <a:prstGeom prst="rect">
            <a:avLst/>
          </a:prstGeom>
          <a:noFill/>
          <a:effectLst/>
        </p:spPr>
        <p:txBody>
          <a:bodyPr wrap="square" rtlCol="0">
            <a:spAutoFit/>
          </a:bodyPr>
          <a:lstStyle/>
          <a:p>
            <a:pPr algn="ctr">
              <a:buClr>
                <a:srgbClr val="000000"/>
              </a:buClr>
            </a:pPr>
            <a:r>
              <a:rPr lang="en-GB" sz="800" dirty="0">
                <a:solidFill>
                  <a:srgbClr val="00214A"/>
                </a:solidFill>
              </a:rPr>
              <a:t>EVADC</a:t>
            </a:r>
          </a:p>
        </p:txBody>
      </p:sp>
      <p:sp>
        <p:nvSpPr>
          <p:cNvPr id="3" name="TextBox 2"/>
          <p:cNvSpPr txBox="1"/>
          <p:nvPr/>
        </p:nvSpPr>
        <p:spPr bwMode="auto">
          <a:xfrm>
            <a:off x="1045959" y="1377405"/>
            <a:ext cx="3811941" cy="2423740"/>
          </a:xfrm>
          <a:prstGeom prst="rect">
            <a:avLst/>
          </a:prstGeom>
          <a:noFill/>
          <a:ln w="9525">
            <a:noFill/>
            <a:miter lim="800000"/>
            <a:headEnd/>
            <a:tailEnd/>
          </a:ln>
          <a:effectLst/>
        </p:spPr>
        <p:txBody>
          <a:bodyPr wrap="none" lIns="0" tIns="0" rIns="0" bIns="0" rtlCol="0" anchor="ctr" anchorCtr="0">
            <a:spAutoFit/>
          </a:bodyPr>
          <a:lstStyle/>
          <a:p>
            <a:pPr marL="285750" indent="-285750" eaLnBrk="0" fontAlgn="auto" hangingPunct="0">
              <a:spcBef>
                <a:spcPts val="0"/>
              </a:spcBef>
              <a:spcAft>
                <a:spcPts val="300"/>
              </a:spcAft>
              <a:buClr>
                <a:schemeClr val="accent1"/>
              </a:buClr>
              <a:buFont typeface="Arial" panose="020B0604020202020204" pitchFamily="34" charset="0"/>
              <a:buChar char="›"/>
            </a:pPr>
            <a:r>
              <a:rPr lang="en-GB" sz="1400" b="1" kern="0" dirty="0">
                <a:latin typeface="Verdana" pitchFamily="34" charset="0"/>
                <a:ea typeface="Verdana" pitchFamily="34" charset="0"/>
                <a:cs typeface="Verdana" pitchFamily="34" charset="0"/>
              </a:rPr>
              <a:t>Three “separated SW Domains”</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err="1">
                <a:solidFill>
                  <a:schemeClr val="tx2"/>
                </a:solidFill>
                <a:latin typeface="Verdana" pitchFamily="34" charset="0"/>
                <a:ea typeface="Verdana" pitchFamily="34" charset="0"/>
                <a:cs typeface="Verdana" pitchFamily="34" charset="0"/>
              </a:rPr>
              <a:t>Autosar</a:t>
            </a:r>
            <a:r>
              <a:rPr lang="en-GB" sz="1400" kern="0" dirty="0">
                <a:solidFill>
                  <a:schemeClr val="tx2"/>
                </a:solidFill>
                <a:latin typeface="Verdana" pitchFamily="34" charset="0"/>
                <a:ea typeface="Verdana" pitchFamily="34" charset="0"/>
                <a:cs typeface="Verdana" pitchFamily="34" charset="0"/>
              </a:rPr>
              <a:t> with communication and </a:t>
            </a:r>
            <a:br>
              <a:rPr lang="en-GB" sz="1400" kern="0" dirty="0">
                <a:solidFill>
                  <a:schemeClr val="tx2"/>
                </a:solidFill>
                <a:latin typeface="Verdana" pitchFamily="34" charset="0"/>
                <a:ea typeface="Verdana" pitchFamily="34" charset="0"/>
                <a:cs typeface="Verdana" pitchFamily="34" charset="0"/>
              </a:rPr>
            </a:br>
            <a:r>
              <a:rPr lang="en-GB" sz="1400" kern="0" dirty="0">
                <a:solidFill>
                  <a:schemeClr val="tx2"/>
                </a:solidFill>
                <a:latin typeface="Verdana" pitchFamily="34" charset="0"/>
                <a:ea typeface="Verdana" pitchFamily="34" charset="0"/>
                <a:cs typeface="Verdana" pitchFamily="34" charset="0"/>
              </a:rPr>
              <a:t>initialization</a:t>
            </a:r>
          </a:p>
          <a:p>
            <a:pPr marL="742950" lvl="1"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Ensure compatibility and </a:t>
            </a:r>
            <a:br>
              <a:rPr lang="en-GB" sz="1400" kern="0" dirty="0">
                <a:latin typeface="Verdana" pitchFamily="34" charset="0"/>
                <a:ea typeface="Verdana" pitchFamily="34" charset="0"/>
                <a:cs typeface="Verdana" pitchFamily="34" charset="0"/>
              </a:rPr>
            </a:br>
            <a:r>
              <a:rPr lang="en-GB" sz="1400" kern="0" dirty="0">
                <a:latin typeface="Verdana" pitchFamily="34" charset="0"/>
                <a:ea typeface="Verdana" pitchFamily="34" charset="0"/>
                <a:cs typeface="Verdana" pitchFamily="34" charset="0"/>
              </a:rPr>
              <a:t>conformance to standards</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a:solidFill>
                  <a:srgbClr val="D67EB1"/>
                </a:solidFill>
                <a:latin typeface="Verdana" pitchFamily="34" charset="0"/>
                <a:ea typeface="Verdana" pitchFamily="34" charset="0"/>
                <a:cs typeface="Verdana" pitchFamily="34" charset="0"/>
              </a:rPr>
              <a:t>Non-</a:t>
            </a:r>
            <a:r>
              <a:rPr lang="en-GB" sz="1400" kern="0" dirty="0" err="1">
                <a:solidFill>
                  <a:srgbClr val="D67EB1"/>
                </a:solidFill>
                <a:latin typeface="Verdana" pitchFamily="34" charset="0"/>
                <a:ea typeface="Verdana" pitchFamily="34" charset="0"/>
                <a:cs typeface="Verdana" pitchFamily="34" charset="0"/>
              </a:rPr>
              <a:t>Autosar</a:t>
            </a:r>
            <a:r>
              <a:rPr lang="en-GB" sz="1400" kern="0" dirty="0">
                <a:solidFill>
                  <a:srgbClr val="D67EB1"/>
                </a:solidFill>
                <a:latin typeface="Verdana" pitchFamily="34" charset="0"/>
                <a:ea typeface="Verdana" pitchFamily="34" charset="0"/>
                <a:cs typeface="Verdana" pitchFamily="34" charset="0"/>
              </a:rPr>
              <a:t> with DC/DC &amp; PFC control</a:t>
            </a:r>
          </a:p>
          <a:p>
            <a:pPr marL="742950" lvl="1"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Ensure fast real-time control</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a:solidFill>
                  <a:srgbClr val="FFA34F"/>
                </a:solidFill>
                <a:latin typeface="Verdana" pitchFamily="34" charset="0"/>
                <a:ea typeface="Verdana" pitchFamily="34" charset="0"/>
                <a:cs typeface="Verdana" pitchFamily="34" charset="0"/>
              </a:rPr>
              <a:t>Security Domain in HSM </a:t>
            </a:r>
          </a:p>
          <a:p>
            <a:pPr marL="742950" lvl="1"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Key handling</a:t>
            </a:r>
          </a:p>
          <a:p>
            <a:pPr marL="742950" lvl="1"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Encryption/decryption</a:t>
            </a:r>
          </a:p>
        </p:txBody>
      </p:sp>
      <p:sp>
        <p:nvSpPr>
          <p:cNvPr id="4" name="TextBox 3"/>
          <p:cNvSpPr txBox="1"/>
          <p:nvPr/>
        </p:nvSpPr>
        <p:spPr bwMode="auto">
          <a:xfrm>
            <a:off x="1068114" y="3993500"/>
            <a:ext cx="3577903" cy="2716128"/>
          </a:xfrm>
          <a:prstGeom prst="rect">
            <a:avLst/>
          </a:prstGeom>
          <a:noFill/>
          <a:ln w="9525">
            <a:noFill/>
            <a:miter lim="800000"/>
            <a:headEnd/>
            <a:tailEnd/>
          </a:ln>
          <a:effectLst/>
        </p:spPr>
        <p:txBody>
          <a:bodyPr wrap="none" lIns="0" tIns="0" rIns="0" bIns="0" rtlCol="0" anchor="ctr" anchorCtr="0">
            <a:spAutoFit/>
          </a:bodyPr>
          <a:lstStyle/>
          <a:p>
            <a:pPr marL="285750" indent="-285750" eaLnBrk="0" fontAlgn="auto" hangingPunct="0">
              <a:spcBef>
                <a:spcPts val="0"/>
              </a:spcBef>
              <a:spcAft>
                <a:spcPts val="300"/>
              </a:spcAft>
              <a:buClr>
                <a:schemeClr val="accent1"/>
              </a:buClr>
              <a:buFont typeface="Arial" panose="020B0604020202020204" pitchFamily="34" charset="0"/>
              <a:buChar char="›"/>
            </a:pPr>
            <a:r>
              <a:rPr lang="en-GB" sz="1400" b="1" kern="0" dirty="0">
                <a:latin typeface="Verdana" pitchFamily="34" charset="0"/>
                <a:ea typeface="Verdana" pitchFamily="34" charset="0"/>
                <a:cs typeface="Verdana" pitchFamily="34" charset="0"/>
              </a:rPr>
              <a:t>Advantages:</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Highest possible integration</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One MCU covering whole application</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Statically separated by </a:t>
            </a:r>
            <a:br>
              <a:rPr lang="en-GB" sz="1400" kern="0" dirty="0">
                <a:latin typeface="Verdana" pitchFamily="34" charset="0"/>
                <a:ea typeface="Verdana" pitchFamily="34" charset="0"/>
                <a:cs typeface="Verdana" pitchFamily="34" charset="0"/>
              </a:rPr>
            </a:br>
            <a:r>
              <a:rPr lang="en-GB" sz="1400" kern="0" dirty="0">
                <a:latin typeface="Verdana" pitchFamily="34" charset="0"/>
                <a:ea typeface="Verdana" pitchFamily="34" charset="0"/>
                <a:cs typeface="Verdana" pitchFamily="34" charset="0"/>
              </a:rPr>
              <a:t>hardware measures</a:t>
            </a:r>
          </a:p>
          <a:p>
            <a:pPr marL="742950" lvl="1"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Eases SW development</a:t>
            </a:r>
          </a:p>
          <a:p>
            <a:pPr marL="742950" lvl="1"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Eases safety concept</a:t>
            </a:r>
          </a:p>
          <a:p>
            <a:pPr marL="742950" lvl="1"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Eases Security concept</a:t>
            </a:r>
          </a:p>
          <a:p>
            <a:pPr marL="742950" lvl="1" indent="-285750" eaLnBrk="0" fontAlgn="auto" hangingPunct="0">
              <a:spcBef>
                <a:spcPts val="0"/>
              </a:spcBef>
              <a:spcAft>
                <a:spcPts val="300"/>
              </a:spcAft>
              <a:buClr>
                <a:schemeClr val="accent1"/>
              </a:buClr>
              <a:buFont typeface="Arial" panose="020B0604020202020204" pitchFamily="34" charset="0"/>
              <a:buChar char="›"/>
            </a:pPr>
            <a:endParaRPr lang="en-GB" sz="1400" kern="0" dirty="0">
              <a:latin typeface="Verdana" pitchFamily="34" charset="0"/>
              <a:ea typeface="Verdana" pitchFamily="34" charset="0"/>
              <a:cs typeface="Verdana" pitchFamily="34" charset="0"/>
            </a:endParaRPr>
          </a:p>
          <a:p>
            <a:pPr marL="742950" lvl="1" indent="-285750" eaLnBrk="0" fontAlgn="auto" hangingPunct="0">
              <a:spcBef>
                <a:spcPts val="0"/>
              </a:spcBef>
              <a:spcAft>
                <a:spcPts val="300"/>
              </a:spcAft>
              <a:buClr>
                <a:schemeClr val="accent1"/>
              </a:buClr>
              <a:buFont typeface="Arial" panose="020B0604020202020204" pitchFamily="34" charset="0"/>
              <a:buChar char="›"/>
            </a:pPr>
            <a:endParaRPr lang="en-GB" sz="1400" kern="0" dirty="0">
              <a:latin typeface="Verdana" pitchFamily="34" charset="0"/>
              <a:ea typeface="Verdana" pitchFamily="34" charset="0"/>
              <a:cs typeface="Verdana" pitchFamily="34" charset="0"/>
            </a:endParaRPr>
          </a:p>
          <a:p>
            <a:pPr marL="285750" indent="-285750" eaLnBrk="0" fontAlgn="auto" hangingPunct="0">
              <a:spcBef>
                <a:spcPts val="0"/>
              </a:spcBef>
              <a:spcAft>
                <a:spcPts val="300"/>
              </a:spcAft>
              <a:buClr>
                <a:schemeClr val="accent1"/>
              </a:buClr>
              <a:buFont typeface="Arial" panose="020B0604020202020204" pitchFamily="34" charset="0"/>
              <a:buChar char="›"/>
            </a:pPr>
            <a:endParaRPr lang="en-GB" sz="1400" kern="0" dirty="0">
              <a:latin typeface="Verdana" pitchFamily="34" charset="0"/>
              <a:ea typeface="Verdana" pitchFamily="34" charset="0"/>
              <a:cs typeface="Verdana" pitchFamily="34" charset="0"/>
            </a:endParaRPr>
          </a:p>
        </p:txBody>
      </p:sp>
      <p:sp>
        <p:nvSpPr>
          <p:cNvPr id="5" name="Footer Placeholder 4">
            <a:extLst>
              <a:ext uri="{FF2B5EF4-FFF2-40B4-BE49-F238E27FC236}">
                <a16:creationId xmlns:a16="http://schemas.microsoft.com/office/drawing/2014/main" id="{774967D1-E8BC-4E54-AB4B-7425AA7AEE9C}"/>
              </a:ext>
            </a:extLst>
          </p:cNvPr>
          <p:cNvSpPr>
            <a:spLocks noGrp="1"/>
          </p:cNvSpPr>
          <p:nvPr>
            <p:ph type="ftr" sz="quarter" idx="16"/>
          </p:nvPr>
        </p:nvSpPr>
        <p:spPr/>
        <p:txBody>
          <a:bodyPr/>
          <a:lstStyle/>
          <a:p>
            <a:r>
              <a:rPr lang="en-US"/>
              <a:t> </a:t>
            </a:r>
          </a:p>
        </p:txBody>
      </p:sp>
      <p:sp>
        <p:nvSpPr>
          <p:cNvPr id="6" name="Date Placeholder 5">
            <a:extLst>
              <a:ext uri="{FF2B5EF4-FFF2-40B4-BE49-F238E27FC236}">
                <a16:creationId xmlns:a16="http://schemas.microsoft.com/office/drawing/2014/main" id="{03DA5B52-B002-4D39-BFEC-A8F370DBB2E8}"/>
              </a:ext>
            </a:extLst>
          </p:cNvPr>
          <p:cNvSpPr>
            <a:spLocks noGrp="1"/>
          </p:cNvSpPr>
          <p:nvPr>
            <p:ph type="dt" sz="half" idx="15"/>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6076EB03-60DA-4B1E-AAA8-A9A497196EB1}"/>
              </a:ext>
            </a:extLst>
          </p:cNvPr>
          <p:cNvSpPr>
            <a:spLocks noGrp="1"/>
          </p:cNvSpPr>
          <p:nvPr>
            <p:ph type="sldNum" sz="quarter" idx="17"/>
          </p:nvPr>
        </p:nvSpPr>
        <p:spPr/>
        <p:txBody>
          <a:bodyPr/>
          <a:lstStyle/>
          <a:p>
            <a:r>
              <a:rPr lang="en-US"/>
              <a:t> </a:t>
            </a:r>
          </a:p>
        </p:txBody>
      </p:sp>
    </p:spTree>
    <p:extLst>
      <p:ext uri="{BB962C8B-B14F-4D97-AF65-F5344CB8AC3E}">
        <p14:creationId xmlns:p14="http://schemas.microsoft.com/office/powerpoint/2010/main" val="1044526267"/>
      </p:ext>
    </p:extLst>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Rectangle 104"/>
          <p:cNvSpPr/>
          <p:nvPr/>
        </p:nvSpPr>
        <p:spPr bwMode="auto">
          <a:xfrm>
            <a:off x="1021904" y="1115498"/>
            <a:ext cx="2376264" cy="5188836"/>
          </a:xfrm>
          <a:prstGeom prst="rect">
            <a:avLst/>
          </a:prstGeom>
          <a:solidFill>
            <a:schemeClr val="accent2">
              <a:lumMod val="40000"/>
              <a:lumOff val="6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2057" name="Rectangle 2056"/>
          <p:cNvSpPr/>
          <p:nvPr/>
        </p:nvSpPr>
        <p:spPr bwMode="auto">
          <a:xfrm>
            <a:off x="3398168" y="1120485"/>
            <a:ext cx="6480720" cy="5188836"/>
          </a:xfrm>
          <a:prstGeom prst="rect">
            <a:avLst/>
          </a:prstGeom>
          <a:solidFill>
            <a:schemeClr val="bg2"/>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2" name="Title 1"/>
          <p:cNvSpPr>
            <a:spLocks noGrp="1"/>
          </p:cNvSpPr>
          <p:nvPr>
            <p:ph type="title" hasCustomPrompt="1"/>
          </p:nvPr>
        </p:nvSpPr>
        <p:spPr/>
        <p:txBody>
          <a:bodyPr/>
          <a:lstStyle/>
          <a:p>
            <a:r>
              <a:t>Infrastructure General Diagram</a:t>
            </a:r>
          </a:p>
        </p:txBody>
      </p:sp>
      <p:pic>
        <p:nvPicPr>
          <p:cNvPr id="10" name="Picture 4"/>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742021" y="1412778"/>
            <a:ext cx="1944826" cy="10499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4"/>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742021" y="2185994"/>
            <a:ext cx="1944826" cy="10499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 name="Picture 4"/>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766004" y="3009703"/>
            <a:ext cx="1944826" cy="10499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 name="Picture 4"/>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5621223" y="3752454"/>
            <a:ext cx="1809395" cy="8875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4" name="Group 23"/>
          <p:cNvGrpSpPr/>
          <p:nvPr/>
        </p:nvGrpSpPr>
        <p:grpSpPr>
          <a:xfrm>
            <a:off x="1070592" y="1226434"/>
            <a:ext cx="673600" cy="1023665"/>
            <a:chOff x="1352580" y="843558"/>
            <a:chExt cx="360040" cy="362998"/>
          </a:xfrm>
        </p:grpSpPr>
        <p:cxnSp>
          <p:nvCxnSpPr>
            <p:cNvPr id="25" name="Straight Connector 24"/>
            <p:cNvCxnSpPr/>
            <p:nvPr/>
          </p:nvCxnSpPr>
          <p:spPr>
            <a:xfrm flipV="1">
              <a:off x="1467258" y="843558"/>
              <a:ext cx="63611" cy="360614"/>
            </a:xfrm>
            <a:prstGeom prst="line">
              <a:avLst/>
            </a:prstGeom>
            <a:ln w="19050">
              <a:solidFill>
                <a:schemeClr val="bg2">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530869" y="857342"/>
              <a:ext cx="55509" cy="349214"/>
            </a:xfrm>
            <a:prstGeom prst="line">
              <a:avLst/>
            </a:prstGeom>
            <a:ln w="19050">
              <a:solidFill>
                <a:schemeClr val="bg2">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352580" y="987574"/>
              <a:ext cx="360040" cy="0"/>
            </a:xfrm>
            <a:prstGeom prst="line">
              <a:avLst/>
            </a:prstGeom>
            <a:ln w="19050">
              <a:solidFill>
                <a:schemeClr val="bg2">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1352580" y="915566"/>
              <a:ext cx="178289" cy="72008"/>
            </a:xfrm>
            <a:prstGeom prst="line">
              <a:avLst/>
            </a:prstGeom>
            <a:ln w="19050">
              <a:solidFill>
                <a:schemeClr val="bg2">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544663" y="915566"/>
              <a:ext cx="153997" cy="72008"/>
            </a:xfrm>
            <a:prstGeom prst="line">
              <a:avLst/>
            </a:prstGeom>
            <a:ln w="19050">
              <a:solidFill>
                <a:schemeClr val="bg2">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1475656" y="1089774"/>
              <a:ext cx="97392" cy="58390"/>
            </a:xfrm>
            <a:prstGeom prst="line">
              <a:avLst/>
            </a:prstGeom>
            <a:ln w="19050">
              <a:solidFill>
                <a:schemeClr val="bg2">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1480083" y="1031949"/>
              <a:ext cx="88538" cy="58390"/>
            </a:xfrm>
            <a:prstGeom prst="line">
              <a:avLst/>
            </a:prstGeom>
            <a:ln w="19050">
              <a:solidFill>
                <a:schemeClr val="bg2">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1400996" y="973557"/>
              <a:ext cx="0" cy="87587"/>
            </a:xfrm>
            <a:prstGeom prst="line">
              <a:avLst/>
            </a:prstGeom>
            <a:ln w="19050">
              <a:solidFill>
                <a:schemeClr val="bg2">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1649800" y="973614"/>
              <a:ext cx="0" cy="87587"/>
            </a:xfrm>
            <a:prstGeom prst="line">
              <a:avLst/>
            </a:prstGeom>
            <a:ln w="19050">
              <a:solidFill>
                <a:schemeClr val="bg2">
                  <a:lumMod val="75000"/>
                </a:schemeClr>
              </a:solidFill>
              <a:tailEnd type="none"/>
            </a:ln>
          </p:spPr>
          <p:style>
            <a:lnRef idx="1">
              <a:schemeClr val="accent1"/>
            </a:lnRef>
            <a:fillRef idx="0">
              <a:schemeClr val="accent1"/>
            </a:fillRef>
            <a:effectRef idx="0">
              <a:schemeClr val="accent1"/>
            </a:effectRef>
            <a:fontRef idx="minor">
              <a:schemeClr val="tx1"/>
            </a:fontRef>
          </p:style>
        </p:cxnSp>
      </p:grpSp>
      <p:cxnSp>
        <p:nvCxnSpPr>
          <p:cNvPr id="39" name="Straight Connector 38"/>
          <p:cNvCxnSpPr/>
          <p:nvPr/>
        </p:nvCxnSpPr>
        <p:spPr>
          <a:xfrm flipV="1">
            <a:off x="3924613" y="2676127"/>
            <a:ext cx="3289981" cy="16189"/>
          </a:xfrm>
          <a:prstGeom prst="line">
            <a:avLst/>
          </a:prstGeom>
          <a:ln w="762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5198370" y="4232432"/>
            <a:ext cx="387407" cy="0"/>
          </a:xfrm>
          <a:prstGeom prst="line">
            <a:avLst/>
          </a:prstGeom>
          <a:ln w="762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pic>
        <p:nvPicPr>
          <p:cNvPr id="2050" name="Picture 2"/>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88737" y="3224694"/>
            <a:ext cx="695325" cy="1943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49" name="Straight Connector 48"/>
          <p:cNvCxnSpPr/>
          <p:nvPr/>
        </p:nvCxnSpPr>
        <p:spPr>
          <a:xfrm>
            <a:off x="4406282" y="3848389"/>
            <a:ext cx="264605" cy="0"/>
          </a:xfrm>
          <a:prstGeom prst="line">
            <a:avLst/>
          </a:prstGeom>
          <a:ln w="762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V="1">
            <a:off x="4421801" y="2676127"/>
            <a:ext cx="0" cy="1188919"/>
          </a:xfrm>
          <a:prstGeom prst="line">
            <a:avLst/>
          </a:prstGeom>
          <a:ln w="762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7174820" y="1937744"/>
            <a:ext cx="567203" cy="0"/>
          </a:xfrm>
          <a:prstGeom prst="line">
            <a:avLst/>
          </a:prstGeom>
          <a:ln w="381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7180923" y="2696261"/>
            <a:ext cx="567203" cy="0"/>
          </a:xfrm>
          <a:prstGeom prst="line">
            <a:avLst/>
          </a:prstGeom>
          <a:ln w="381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7191556" y="3560357"/>
            <a:ext cx="567203" cy="0"/>
          </a:xfrm>
          <a:prstGeom prst="line">
            <a:avLst/>
          </a:prstGeom>
          <a:ln w="381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7193326" y="1944417"/>
            <a:ext cx="0" cy="1615941"/>
          </a:xfrm>
          <a:prstGeom prst="line">
            <a:avLst/>
          </a:prstGeom>
          <a:ln w="762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bwMode="auto">
          <a:xfrm>
            <a:off x="7262732" y="1508086"/>
            <a:ext cx="397545"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3kW</a:t>
            </a:r>
          </a:p>
        </p:txBody>
      </p:sp>
      <p:sp>
        <p:nvSpPr>
          <p:cNvPr id="61" name="TextBox 60"/>
          <p:cNvSpPr txBox="1"/>
          <p:nvPr/>
        </p:nvSpPr>
        <p:spPr bwMode="auto">
          <a:xfrm>
            <a:off x="7297235" y="2315576"/>
            <a:ext cx="397545"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3kW</a:t>
            </a:r>
          </a:p>
        </p:txBody>
      </p:sp>
      <p:sp>
        <p:nvSpPr>
          <p:cNvPr id="62" name="TextBox 61"/>
          <p:cNvSpPr txBox="1"/>
          <p:nvPr/>
        </p:nvSpPr>
        <p:spPr bwMode="auto">
          <a:xfrm>
            <a:off x="7307868" y="3176875"/>
            <a:ext cx="397545"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3kW</a:t>
            </a:r>
          </a:p>
        </p:txBody>
      </p:sp>
      <p:sp>
        <p:nvSpPr>
          <p:cNvPr id="60" name="Left-Right Arrow 59"/>
          <p:cNvSpPr/>
          <p:nvPr/>
        </p:nvSpPr>
        <p:spPr bwMode="auto">
          <a:xfrm>
            <a:off x="6145107" y="2417947"/>
            <a:ext cx="709447" cy="504799"/>
          </a:xfrm>
          <a:prstGeom prst="leftRightArrow">
            <a:avLst/>
          </a:prstGeom>
          <a:solidFill>
            <a:schemeClr val="accent4"/>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64" name="TextBox 63"/>
          <p:cNvSpPr txBox="1"/>
          <p:nvPr/>
        </p:nvSpPr>
        <p:spPr bwMode="auto">
          <a:xfrm>
            <a:off x="5986867" y="1875046"/>
            <a:ext cx="1025922" cy="469359"/>
          </a:xfrm>
          <a:prstGeom prst="rect">
            <a:avLst/>
          </a:prstGeom>
          <a:noFill/>
          <a:ln w="9525">
            <a:noFill/>
            <a:miter lim="800000"/>
            <a:headEnd/>
            <a:tailEnd/>
          </a:ln>
          <a:effectLst/>
        </p:spPr>
        <p:txBody>
          <a:bodyPr wrap="none" lIns="0" tIns="0" rIns="0" bIns="0" rtlCol="0" anchor="ctr" anchorCtr="0">
            <a:spAutoFit/>
          </a:bodyPr>
          <a:lstStyle/>
          <a:p>
            <a:pPr algn="ct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0 - 4MW</a:t>
            </a:r>
          </a:p>
          <a:p>
            <a:pPr algn="ct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per module</a:t>
            </a:r>
          </a:p>
        </p:txBody>
      </p:sp>
      <p:sp>
        <p:nvSpPr>
          <p:cNvPr id="2048" name="Down Arrow 2047"/>
          <p:cNvSpPr/>
          <p:nvPr/>
        </p:nvSpPr>
        <p:spPr bwMode="auto">
          <a:xfrm>
            <a:off x="4221299" y="2950386"/>
            <a:ext cx="401007" cy="672075"/>
          </a:xfrm>
          <a:prstGeom prst="downArrow">
            <a:avLst/>
          </a:prstGeom>
          <a:solidFill>
            <a:schemeClr val="accent4"/>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67" name="TextBox 66"/>
          <p:cNvSpPr txBox="1"/>
          <p:nvPr/>
        </p:nvSpPr>
        <p:spPr bwMode="auto">
          <a:xfrm>
            <a:off x="4622306" y="2938706"/>
            <a:ext cx="625171"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350kW</a:t>
            </a:r>
          </a:p>
        </p:txBody>
      </p:sp>
      <p:sp>
        <p:nvSpPr>
          <p:cNvPr id="2049" name="Rectangle 2048"/>
          <p:cNvSpPr/>
          <p:nvPr/>
        </p:nvSpPr>
        <p:spPr bwMode="auto">
          <a:xfrm>
            <a:off x="4577666" y="5167794"/>
            <a:ext cx="2780945" cy="408788"/>
          </a:xfrm>
          <a:prstGeom prst="rect">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fast charging</a:t>
            </a:r>
          </a:p>
        </p:txBody>
      </p:sp>
      <p:sp>
        <p:nvSpPr>
          <p:cNvPr id="69" name="Rectangle 68"/>
          <p:cNvSpPr/>
          <p:nvPr/>
        </p:nvSpPr>
        <p:spPr bwMode="auto">
          <a:xfrm>
            <a:off x="7407567" y="5167793"/>
            <a:ext cx="2471323" cy="408788"/>
          </a:xfrm>
          <a:prstGeom prst="rect">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on board charging</a:t>
            </a:r>
          </a:p>
        </p:txBody>
      </p:sp>
      <p:sp>
        <p:nvSpPr>
          <p:cNvPr id="71" name="TextBox 70"/>
          <p:cNvSpPr txBox="1"/>
          <p:nvPr/>
        </p:nvSpPr>
        <p:spPr bwMode="auto">
          <a:xfrm>
            <a:off x="3431146" y="1251433"/>
            <a:ext cx="1263166" cy="507831"/>
          </a:xfrm>
          <a:prstGeom prst="rect">
            <a:avLst/>
          </a:prstGeom>
          <a:noFill/>
          <a:ln w="9525">
            <a:noFill/>
            <a:miter lim="800000"/>
            <a:headEnd/>
            <a:tailEnd/>
          </a:ln>
          <a:effectLst/>
        </p:spPr>
        <p:txBody>
          <a:bodyPr wrap="none" lIns="0" tIns="0" rIns="0" bIns="0" rtlCol="0" anchor="ctr" anchorCtr="0">
            <a:spAutoFit/>
          </a:bodyPr>
          <a:lstStyle/>
          <a:p>
            <a:pPr algn="ctr" eaLnBrk="0" fontAlgn="auto" hangingPunct="0">
              <a:spcBef>
                <a:spcPts val="0"/>
              </a:spcBef>
              <a:spcAft>
                <a:spcPts val="0"/>
              </a:spcAft>
              <a:buClr>
                <a:schemeClr val="accent1"/>
              </a:buClr>
            </a:pPr>
            <a:r>
              <a:rPr lang="en-GB" sz="1100" kern="0" dirty="0">
                <a:latin typeface="Verdana" pitchFamily="34" charset="0"/>
                <a:ea typeface="Verdana" pitchFamily="34" charset="0"/>
                <a:cs typeface="Verdana" pitchFamily="34" charset="0"/>
              </a:rPr>
              <a:t>control, payment </a:t>
            </a:r>
          </a:p>
          <a:p>
            <a:pPr algn="ctr" eaLnBrk="0" fontAlgn="auto" hangingPunct="0">
              <a:spcBef>
                <a:spcPts val="0"/>
              </a:spcBef>
              <a:spcAft>
                <a:spcPts val="0"/>
              </a:spcAft>
              <a:buClr>
                <a:schemeClr val="accent1"/>
              </a:buClr>
            </a:pPr>
            <a:r>
              <a:rPr lang="en-GB" sz="1100" kern="0" dirty="0">
                <a:latin typeface="Verdana" pitchFamily="34" charset="0"/>
                <a:ea typeface="Verdana" pitchFamily="34" charset="0"/>
                <a:cs typeface="Verdana" pitchFamily="34" charset="0"/>
              </a:rPr>
              <a:t>&amp;</a:t>
            </a:r>
          </a:p>
          <a:p>
            <a:pPr algn="ctr" eaLnBrk="0" fontAlgn="auto" hangingPunct="0">
              <a:spcBef>
                <a:spcPts val="0"/>
              </a:spcBef>
              <a:spcAft>
                <a:spcPts val="0"/>
              </a:spcAft>
              <a:buClr>
                <a:schemeClr val="accent1"/>
              </a:buClr>
            </a:pPr>
            <a:r>
              <a:rPr lang="en-GB" sz="1100" kern="0" dirty="0">
                <a:latin typeface="Verdana" pitchFamily="34" charset="0"/>
                <a:ea typeface="Verdana" pitchFamily="34" charset="0"/>
                <a:cs typeface="Verdana" pitchFamily="34" charset="0"/>
              </a:rPr>
              <a:t>balancing unit</a:t>
            </a:r>
          </a:p>
        </p:txBody>
      </p:sp>
      <p:grpSp>
        <p:nvGrpSpPr>
          <p:cNvPr id="81" name="Group 80"/>
          <p:cNvGrpSpPr/>
          <p:nvPr/>
        </p:nvGrpSpPr>
        <p:grpSpPr>
          <a:xfrm>
            <a:off x="8438730" y="3420294"/>
            <a:ext cx="437325" cy="524612"/>
            <a:chOff x="1313329" y="3507854"/>
            <a:chExt cx="640287" cy="576064"/>
          </a:xfrm>
          <a:solidFill>
            <a:schemeClr val="bg2">
              <a:lumMod val="50000"/>
            </a:schemeClr>
          </a:solidFill>
        </p:grpSpPr>
        <p:sp>
          <p:nvSpPr>
            <p:cNvPr id="82" name="Block Arc 81"/>
            <p:cNvSpPr/>
            <p:nvPr/>
          </p:nvSpPr>
          <p:spPr bwMode="auto">
            <a:xfrm>
              <a:off x="1313329" y="3507854"/>
              <a:ext cx="640287" cy="576064"/>
            </a:xfrm>
            <a:prstGeom prst="blockArc">
              <a:avLst>
                <a:gd name="adj1" fmla="val 11689812"/>
                <a:gd name="adj2" fmla="val 20721385"/>
                <a:gd name="adj3" fmla="val 9610"/>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3" name="Block Arc 82"/>
            <p:cNvSpPr/>
            <p:nvPr/>
          </p:nvSpPr>
          <p:spPr bwMode="auto">
            <a:xfrm>
              <a:off x="1430078" y="3651870"/>
              <a:ext cx="411874" cy="396045"/>
            </a:xfrm>
            <a:prstGeom prst="blockArc">
              <a:avLst>
                <a:gd name="adj1" fmla="val 11568129"/>
                <a:gd name="adj2" fmla="val 20856603"/>
                <a:gd name="adj3" fmla="val 13158"/>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4" name="Block Arc 83"/>
            <p:cNvSpPr/>
            <p:nvPr/>
          </p:nvSpPr>
          <p:spPr bwMode="auto">
            <a:xfrm>
              <a:off x="1531775" y="3795886"/>
              <a:ext cx="208480" cy="193410"/>
            </a:xfrm>
            <a:prstGeom prst="blockArc">
              <a:avLst>
                <a:gd name="adj1" fmla="val 10800000"/>
                <a:gd name="adj2" fmla="val 21587627"/>
                <a:gd name="adj3" fmla="val 21701"/>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5" name="Oval 84"/>
            <p:cNvSpPr/>
            <p:nvPr/>
          </p:nvSpPr>
          <p:spPr bwMode="auto">
            <a:xfrm>
              <a:off x="1591390" y="3902675"/>
              <a:ext cx="89249" cy="72008"/>
            </a:xfrm>
            <a:prstGeom prst="ellipse">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nvGrpSpPr>
          <p:cNvPr id="86" name="Group 85"/>
          <p:cNvGrpSpPr/>
          <p:nvPr/>
        </p:nvGrpSpPr>
        <p:grpSpPr>
          <a:xfrm>
            <a:off x="4669747" y="3656370"/>
            <a:ext cx="528623" cy="577073"/>
            <a:chOff x="1313329" y="3507854"/>
            <a:chExt cx="640287" cy="576064"/>
          </a:xfrm>
          <a:solidFill>
            <a:schemeClr val="bg2">
              <a:lumMod val="50000"/>
            </a:schemeClr>
          </a:solidFill>
        </p:grpSpPr>
        <p:sp>
          <p:nvSpPr>
            <p:cNvPr id="87" name="Block Arc 86"/>
            <p:cNvSpPr/>
            <p:nvPr/>
          </p:nvSpPr>
          <p:spPr bwMode="auto">
            <a:xfrm>
              <a:off x="1313329" y="3507854"/>
              <a:ext cx="640287" cy="576064"/>
            </a:xfrm>
            <a:prstGeom prst="blockArc">
              <a:avLst>
                <a:gd name="adj1" fmla="val 11689812"/>
                <a:gd name="adj2" fmla="val 20721385"/>
                <a:gd name="adj3" fmla="val 9610"/>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8" name="Block Arc 87"/>
            <p:cNvSpPr/>
            <p:nvPr/>
          </p:nvSpPr>
          <p:spPr bwMode="auto">
            <a:xfrm>
              <a:off x="1430078" y="3651870"/>
              <a:ext cx="411874" cy="396045"/>
            </a:xfrm>
            <a:prstGeom prst="blockArc">
              <a:avLst>
                <a:gd name="adj1" fmla="val 11568129"/>
                <a:gd name="adj2" fmla="val 20856603"/>
                <a:gd name="adj3" fmla="val 13158"/>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9" name="Block Arc 88"/>
            <p:cNvSpPr/>
            <p:nvPr/>
          </p:nvSpPr>
          <p:spPr bwMode="auto">
            <a:xfrm>
              <a:off x="1531775" y="3795886"/>
              <a:ext cx="208480" cy="193410"/>
            </a:xfrm>
            <a:prstGeom prst="blockArc">
              <a:avLst>
                <a:gd name="adj1" fmla="val 10800000"/>
                <a:gd name="adj2" fmla="val 21587627"/>
                <a:gd name="adj3" fmla="val 21701"/>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0" name="Oval 89"/>
            <p:cNvSpPr/>
            <p:nvPr/>
          </p:nvSpPr>
          <p:spPr bwMode="auto">
            <a:xfrm>
              <a:off x="1591390" y="3902675"/>
              <a:ext cx="89249" cy="72008"/>
            </a:xfrm>
            <a:prstGeom prst="ellipse">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nvGrpSpPr>
          <p:cNvPr id="91" name="Group 90"/>
          <p:cNvGrpSpPr/>
          <p:nvPr/>
        </p:nvGrpSpPr>
        <p:grpSpPr>
          <a:xfrm>
            <a:off x="8433453" y="2600251"/>
            <a:ext cx="437325" cy="524612"/>
            <a:chOff x="1313329" y="3507854"/>
            <a:chExt cx="640287" cy="576064"/>
          </a:xfrm>
          <a:solidFill>
            <a:schemeClr val="bg2">
              <a:lumMod val="50000"/>
            </a:schemeClr>
          </a:solidFill>
        </p:grpSpPr>
        <p:sp>
          <p:nvSpPr>
            <p:cNvPr id="92" name="Block Arc 91"/>
            <p:cNvSpPr/>
            <p:nvPr/>
          </p:nvSpPr>
          <p:spPr bwMode="auto">
            <a:xfrm>
              <a:off x="1313329" y="3507854"/>
              <a:ext cx="640287" cy="576064"/>
            </a:xfrm>
            <a:prstGeom prst="blockArc">
              <a:avLst>
                <a:gd name="adj1" fmla="val 11689812"/>
                <a:gd name="adj2" fmla="val 20721385"/>
                <a:gd name="adj3" fmla="val 9610"/>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3" name="Block Arc 92"/>
            <p:cNvSpPr/>
            <p:nvPr/>
          </p:nvSpPr>
          <p:spPr bwMode="auto">
            <a:xfrm>
              <a:off x="1430078" y="3651870"/>
              <a:ext cx="411874" cy="396045"/>
            </a:xfrm>
            <a:prstGeom prst="blockArc">
              <a:avLst>
                <a:gd name="adj1" fmla="val 11568129"/>
                <a:gd name="adj2" fmla="val 20856603"/>
                <a:gd name="adj3" fmla="val 13158"/>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4" name="Block Arc 93"/>
            <p:cNvSpPr/>
            <p:nvPr/>
          </p:nvSpPr>
          <p:spPr bwMode="auto">
            <a:xfrm>
              <a:off x="1531775" y="3795886"/>
              <a:ext cx="208480" cy="193410"/>
            </a:xfrm>
            <a:prstGeom prst="blockArc">
              <a:avLst>
                <a:gd name="adj1" fmla="val 10800000"/>
                <a:gd name="adj2" fmla="val 21587627"/>
                <a:gd name="adj3" fmla="val 21701"/>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5" name="Oval 94"/>
            <p:cNvSpPr/>
            <p:nvPr/>
          </p:nvSpPr>
          <p:spPr bwMode="auto">
            <a:xfrm>
              <a:off x="1591390" y="3902675"/>
              <a:ext cx="89249" cy="72008"/>
            </a:xfrm>
            <a:prstGeom prst="ellipse">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nvGrpSpPr>
          <p:cNvPr id="96" name="Group 95"/>
          <p:cNvGrpSpPr/>
          <p:nvPr/>
        </p:nvGrpSpPr>
        <p:grpSpPr>
          <a:xfrm>
            <a:off x="8433453" y="1787607"/>
            <a:ext cx="437325" cy="524612"/>
            <a:chOff x="1313329" y="3507854"/>
            <a:chExt cx="640287" cy="576064"/>
          </a:xfrm>
          <a:solidFill>
            <a:schemeClr val="bg2">
              <a:lumMod val="50000"/>
            </a:schemeClr>
          </a:solidFill>
        </p:grpSpPr>
        <p:sp>
          <p:nvSpPr>
            <p:cNvPr id="97" name="Block Arc 96"/>
            <p:cNvSpPr/>
            <p:nvPr/>
          </p:nvSpPr>
          <p:spPr bwMode="auto">
            <a:xfrm>
              <a:off x="1313329" y="3507854"/>
              <a:ext cx="640287" cy="576064"/>
            </a:xfrm>
            <a:prstGeom prst="blockArc">
              <a:avLst>
                <a:gd name="adj1" fmla="val 11689812"/>
                <a:gd name="adj2" fmla="val 20721385"/>
                <a:gd name="adj3" fmla="val 9610"/>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8" name="Block Arc 97"/>
            <p:cNvSpPr/>
            <p:nvPr/>
          </p:nvSpPr>
          <p:spPr bwMode="auto">
            <a:xfrm>
              <a:off x="1430078" y="3651870"/>
              <a:ext cx="411874" cy="396045"/>
            </a:xfrm>
            <a:prstGeom prst="blockArc">
              <a:avLst>
                <a:gd name="adj1" fmla="val 11568129"/>
                <a:gd name="adj2" fmla="val 20856603"/>
                <a:gd name="adj3" fmla="val 13158"/>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9" name="Block Arc 98"/>
            <p:cNvSpPr/>
            <p:nvPr/>
          </p:nvSpPr>
          <p:spPr bwMode="auto">
            <a:xfrm>
              <a:off x="1531775" y="3795886"/>
              <a:ext cx="208480" cy="193410"/>
            </a:xfrm>
            <a:prstGeom prst="blockArc">
              <a:avLst>
                <a:gd name="adj1" fmla="val 10800000"/>
                <a:gd name="adj2" fmla="val 21587627"/>
                <a:gd name="adj3" fmla="val 21701"/>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00" name="Oval 99"/>
            <p:cNvSpPr/>
            <p:nvPr/>
          </p:nvSpPr>
          <p:spPr bwMode="auto">
            <a:xfrm>
              <a:off x="1591390" y="3902675"/>
              <a:ext cx="89249" cy="72008"/>
            </a:xfrm>
            <a:prstGeom prst="ellipse">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sp>
        <p:nvSpPr>
          <p:cNvPr id="102" name="TextBox 101"/>
          <p:cNvSpPr txBox="1"/>
          <p:nvPr/>
        </p:nvSpPr>
        <p:spPr bwMode="auto">
          <a:xfrm>
            <a:off x="1146854" y="3061171"/>
            <a:ext cx="876843"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0 - 13MW</a:t>
            </a:r>
          </a:p>
        </p:txBody>
      </p:sp>
      <p:sp>
        <p:nvSpPr>
          <p:cNvPr id="2058" name="TextBox 2057"/>
          <p:cNvSpPr txBox="1"/>
          <p:nvPr/>
        </p:nvSpPr>
        <p:spPr bwMode="auto">
          <a:xfrm>
            <a:off x="5999623" y="5961958"/>
            <a:ext cx="3879267"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local protected network (wired or wireless)</a:t>
            </a:r>
          </a:p>
        </p:txBody>
      </p:sp>
      <p:sp>
        <p:nvSpPr>
          <p:cNvPr id="106" name="TextBox 105"/>
          <p:cNvSpPr txBox="1"/>
          <p:nvPr/>
        </p:nvSpPr>
        <p:spPr bwMode="auto">
          <a:xfrm>
            <a:off x="1093912" y="5961958"/>
            <a:ext cx="2255426"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global protected network</a:t>
            </a:r>
          </a:p>
        </p:txBody>
      </p:sp>
      <p:sp>
        <p:nvSpPr>
          <p:cNvPr id="2059" name="Oval 2058"/>
          <p:cNvSpPr/>
          <p:nvPr/>
        </p:nvSpPr>
        <p:spPr bwMode="auto">
          <a:xfrm>
            <a:off x="9044729" y="1163615"/>
            <a:ext cx="479760" cy="682676"/>
          </a:xfrm>
          <a:prstGeom prst="ellipse">
            <a:avLst/>
          </a:prstGeom>
          <a:solidFill>
            <a:schemeClr val="accent4"/>
          </a:solidFill>
          <a:ln w="9525">
            <a:noFill/>
            <a:miter lim="800000"/>
            <a:headEnd/>
            <a:tailEnd/>
          </a:ln>
          <a:scene3d>
            <a:camera prst="orthographicFront"/>
            <a:lightRig rig="threePt" dir="t"/>
          </a:scene3d>
          <a:sp3d>
            <a:bevelT prst="relaxedInset"/>
          </a:sp3d>
        </p:spPr>
        <p:txBody>
          <a:bodyPr wrap="square" lIns="72000" tIns="72000" rIns="72000" bIns="72000" rtlCol="0" anchor="ctr"/>
          <a:lstStyle/>
          <a:p>
            <a:pPr algn="ctr" eaLnBrk="0" hangingPunct="0"/>
            <a:r>
              <a:rPr lang="en-GB" sz="1600" dirty="0">
                <a:latin typeface="+mn-lt"/>
                <a:ea typeface="Verdana" pitchFamily="34" charset="0"/>
                <a:cs typeface="Verdana" pitchFamily="34" charset="0"/>
              </a:rPr>
              <a:t>$</a:t>
            </a:r>
          </a:p>
        </p:txBody>
      </p:sp>
      <p:sp>
        <p:nvSpPr>
          <p:cNvPr id="108" name="Oval 107"/>
          <p:cNvSpPr/>
          <p:nvPr/>
        </p:nvSpPr>
        <p:spPr bwMode="auto">
          <a:xfrm>
            <a:off x="6868907" y="3441341"/>
            <a:ext cx="479760" cy="682676"/>
          </a:xfrm>
          <a:prstGeom prst="ellipse">
            <a:avLst/>
          </a:prstGeom>
          <a:solidFill>
            <a:schemeClr val="accent4"/>
          </a:solidFill>
          <a:ln w="9525">
            <a:noFill/>
            <a:miter lim="800000"/>
            <a:headEnd/>
            <a:tailEnd/>
          </a:ln>
          <a:scene3d>
            <a:camera prst="orthographicFront"/>
            <a:lightRig rig="threePt" dir="t"/>
          </a:scene3d>
          <a:sp3d>
            <a:bevelT prst="relaxedInset"/>
          </a:sp3d>
        </p:spPr>
        <p:txBody>
          <a:bodyPr wrap="square" lIns="72000" tIns="72000" rIns="72000" bIns="72000" rtlCol="0" anchor="ctr"/>
          <a:lstStyle/>
          <a:p>
            <a:pPr algn="ctr" eaLnBrk="0" hangingPunct="0"/>
            <a:r>
              <a:rPr lang="en-GB" sz="1600" dirty="0">
                <a:latin typeface="+mn-lt"/>
                <a:ea typeface="Verdana" pitchFamily="34" charset="0"/>
                <a:cs typeface="Verdana" pitchFamily="34" charset="0"/>
              </a:rPr>
              <a:t>$</a:t>
            </a:r>
          </a:p>
        </p:txBody>
      </p:sp>
      <p:sp>
        <p:nvSpPr>
          <p:cNvPr id="109" name="Oval 108"/>
          <p:cNvSpPr/>
          <p:nvPr/>
        </p:nvSpPr>
        <p:spPr bwMode="auto">
          <a:xfrm>
            <a:off x="1585274" y="1165218"/>
            <a:ext cx="479760" cy="682676"/>
          </a:xfrm>
          <a:prstGeom prst="ellipse">
            <a:avLst/>
          </a:prstGeom>
          <a:solidFill>
            <a:schemeClr val="accent4"/>
          </a:solidFill>
          <a:ln w="9525">
            <a:noFill/>
            <a:miter lim="800000"/>
            <a:headEnd/>
            <a:tailEnd/>
          </a:ln>
          <a:scene3d>
            <a:camera prst="orthographicFront"/>
            <a:lightRig rig="threePt" dir="t"/>
          </a:scene3d>
          <a:sp3d>
            <a:bevelT prst="relaxedInset"/>
          </a:sp3d>
        </p:spPr>
        <p:txBody>
          <a:bodyPr wrap="square" lIns="72000" tIns="72000" rIns="72000" bIns="72000" rtlCol="0" anchor="ctr"/>
          <a:lstStyle/>
          <a:p>
            <a:pPr algn="ctr" eaLnBrk="0" hangingPunct="0"/>
            <a:r>
              <a:rPr lang="en-GB" sz="1600" dirty="0">
                <a:latin typeface="+mn-lt"/>
                <a:ea typeface="Verdana" pitchFamily="34" charset="0"/>
                <a:cs typeface="Verdana" pitchFamily="34" charset="0"/>
              </a:rPr>
              <a:t>$</a:t>
            </a:r>
          </a:p>
        </p:txBody>
      </p:sp>
      <p:sp>
        <p:nvSpPr>
          <p:cNvPr id="110" name="Left-Right Arrow 109"/>
          <p:cNvSpPr/>
          <p:nvPr/>
        </p:nvSpPr>
        <p:spPr bwMode="auto">
          <a:xfrm>
            <a:off x="7238344" y="1738267"/>
            <a:ext cx="440511" cy="379263"/>
          </a:xfrm>
          <a:prstGeom prst="leftRightArrow">
            <a:avLst/>
          </a:prstGeom>
          <a:solidFill>
            <a:schemeClr val="accent4"/>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11" name="Left-Right Arrow 110"/>
          <p:cNvSpPr/>
          <p:nvPr/>
        </p:nvSpPr>
        <p:spPr bwMode="auto">
          <a:xfrm>
            <a:off x="7214594" y="2490519"/>
            <a:ext cx="440511" cy="379263"/>
          </a:xfrm>
          <a:prstGeom prst="leftRightArrow">
            <a:avLst/>
          </a:prstGeom>
          <a:solidFill>
            <a:schemeClr val="accent4"/>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12" name="Left-Right Arrow 111"/>
          <p:cNvSpPr/>
          <p:nvPr/>
        </p:nvSpPr>
        <p:spPr bwMode="auto">
          <a:xfrm>
            <a:off x="7257126" y="3364658"/>
            <a:ext cx="440511" cy="379263"/>
          </a:xfrm>
          <a:prstGeom prst="leftRightArrow">
            <a:avLst/>
          </a:prstGeom>
          <a:solidFill>
            <a:schemeClr val="accent4"/>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2060" name="Right Arrow 2059"/>
          <p:cNvSpPr/>
          <p:nvPr/>
        </p:nvSpPr>
        <p:spPr bwMode="auto">
          <a:xfrm>
            <a:off x="5264638" y="4017594"/>
            <a:ext cx="318126" cy="406596"/>
          </a:xfrm>
          <a:prstGeom prst="rightArrow">
            <a:avLst/>
          </a:prstGeom>
          <a:solidFill>
            <a:schemeClr val="accent4"/>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cxnSp>
        <p:nvCxnSpPr>
          <p:cNvPr id="103" name="Straight Connector 102"/>
          <p:cNvCxnSpPr/>
          <p:nvPr/>
        </p:nvCxnSpPr>
        <p:spPr>
          <a:xfrm>
            <a:off x="1381946" y="2696013"/>
            <a:ext cx="1719459" cy="35393"/>
          </a:xfrm>
          <a:prstGeom prst="line">
            <a:avLst/>
          </a:prstGeom>
          <a:ln w="762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sp>
        <p:nvSpPr>
          <p:cNvPr id="101" name="Left-Right Arrow 100"/>
          <p:cNvSpPr/>
          <p:nvPr/>
        </p:nvSpPr>
        <p:spPr bwMode="auto">
          <a:xfrm>
            <a:off x="1478126" y="2421291"/>
            <a:ext cx="586320" cy="504799"/>
          </a:xfrm>
          <a:prstGeom prst="leftRightArrow">
            <a:avLst/>
          </a:prstGeom>
          <a:solidFill>
            <a:schemeClr val="accent4"/>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cxnSp>
        <p:nvCxnSpPr>
          <p:cNvPr id="104" name="Straight Connector 103"/>
          <p:cNvCxnSpPr/>
          <p:nvPr/>
        </p:nvCxnSpPr>
        <p:spPr>
          <a:xfrm flipV="1">
            <a:off x="2750096" y="1767621"/>
            <a:ext cx="0" cy="2126780"/>
          </a:xfrm>
          <a:prstGeom prst="line">
            <a:avLst/>
          </a:prstGeom>
          <a:ln w="76200">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sp>
        <p:nvSpPr>
          <p:cNvPr id="107" name="TextBox 106"/>
          <p:cNvSpPr txBox="1"/>
          <p:nvPr/>
        </p:nvSpPr>
        <p:spPr bwMode="auto">
          <a:xfrm>
            <a:off x="2348494" y="4035431"/>
            <a:ext cx="876843"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inner ring</a:t>
            </a:r>
          </a:p>
        </p:txBody>
      </p:sp>
      <p:grpSp>
        <p:nvGrpSpPr>
          <p:cNvPr id="7" name="Group 6"/>
          <p:cNvGrpSpPr/>
          <p:nvPr/>
        </p:nvGrpSpPr>
        <p:grpSpPr>
          <a:xfrm>
            <a:off x="3101405" y="1892830"/>
            <a:ext cx="584797" cy="1706803"/>
            <a:chOff x="1722721" y="1419622"/>
            <a:chExt cx="584797" cy="1280102"/>
          </a:xfrm>
        </p:grpSpPr>
        <p:grpSp>
          <p:nvGrpSpPr>
            <p:cNvPr id="34" name="Group 33"/>
            <p:cNvGrpSpPr/>
            <p:nvPr/>
          </p:nvGrpSpPr>
          <p:grpSpPr>
            <a:xfrm>
              <a:off x="1722721" y="1419622"/>
              <a:ext cx="576064" cy="551724"/>
              <a:chOff x="1835696" y="1419622"/>
              <a:chExt cx="296416" cy="288032"/>
            </a:xfrm>
          </p:grpSpPr>
          <p:sp>
            <p:nvSpPr>
              <p:cNvPr id="35" name="Block Arc 34"/>
              <p:cNvSpPr/>
              <p:nvPr/>
            </p:nvSpPr>
            <p:spPr bwMode="auto">
              <a:xfrm rot="16200000">
                <a:off x="1835696" y="1419622"/>
                <a:ext cx="288032" cy="288032"/>
              </a:xfrm>
              <a:prstGeom prst="blockArc">
                <a:avLst>
                  <a:gd name="adj1" fmla="val 10800000"/>
                  <a:gd name="adj2" fmla="val 0"/>
                  <a:gd name="adj3" fmla="val 15079"/>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36" name="Block Arc 35"/>
              <p:cNvSpPr/>
              <p:nvPr/>
            </p:nvSpPr>
            <p:spPr bwMode="auto">
              <a:xfrm rot="5400000" flipH="1">
                <a:off x="1844080" y="1419622"/>
                <a:ext cx="288032" cy="288032"/>
              </a:xfrm>
              <a:prstGeom prst="blockArc">
                <a:avLst>
                  <a:gd name="adj1" fmla="val 10800000"/>
                  <a:gd name="adj2" fmla="val 0"/>
                  <a:gd name="adj3" fmla="val 15079"/>
                </a:avLst>
              </a:prstGeom>
              <a:solidFill>
                <a:schemeClr val="bg2"/>
              </a:solidFill>
              <a:ln w="9525">
                <a:solidFill>
                  <a:schemeClr val="tx1"/>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37" name="Freeform 36"/>
              <p:cNvSpPr/>
              <p:nvPr/>
            </p:nvSpPr>
            <p:spPr bwMode="auto">
              <a:xfrm>
                <a:off x="1954504" y="1484957"/>
                <a:ext cx="67185" cy="157362"/>
              </a:xfrm>
              <a:custGeom>
                <a:avLst/>
                <a:gdLst>
                  <a:gd name="connsiteX0" fmla="*/ 127000 w 317500"/>
                  <a:gd name="connsiteY0" fmla="*/ 0 h 841375"/>
                  <a:gd name="connsiteX1" fmla="*/ 250825 w 317500"/>
                  <a:gd name="connsiteY1" fmla="*/ 3175 h 841375"/>
                  <a:gd name="connsiteX2" fmla="*/ 107950 w 317500"/>
                  <a:gd name="connsiteY2" fmla="*/ 346075 h 841375"/>
                  <a:gd name="connsiteX3" fmla="*/ 317500 w 317500"/>
                  <a:gd name="connsiteY3" fmla="*/ 269875 h 841375"/>
                  <a:gd name="connsiteX4" fmla="*/ 209550 w 317500"/>
                  <a:gd name="connsiteY4" fmla="*/ 679450 h 841375"/>
                  <a:gd name="connsiteX5" fmla="*/ 247650 w 317500"/>
                  <a:gd name="connsiteY5" fmla="*/ 679450 h 841375"/>
                  <a:gd name="connsiteX6" fmla="*/ 149225 w 317500"/>
                  <a:gd name="connsiteY6" fmla="*/ 841375 h 841375"/>
                  <a:gd name="connsiteX7" fmla="*/ 92075 w 317500"/>
                  <a:gd name="connsiteY7" fmla="*/ 676275 h 841375"/>
                  <a:gd name="connsiteX8" fmla="*/ 123825 w 317500"/>
                  <a:gd name="connsiteY8" fmla="*/ 679450 h 841375"/>
                  <a:gd name="connsiteX9" fmla="*/ 200025 w 317500"/>
                  <a:gd name="connsiteY9" fmla="*/ 425450 h 841375"/>
                  <a:gd name="connsiteX10" fmla="*/ 0 w 317500"/>
                  <a:gd name="connsiteY10" fmla="*/ 508000 h 841375"/>
                  <a:gd name="connsiteX11" fmla="*/ 127000 w 317500"/>
                  <a:gd name="connsiteY11" fmla="*/ 0 h 84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500" h="841375">
                    <a:moveTo>
                      <a:pt x="127000" y="0"/>
                    </a:moveTo>
                    <a:lnTo>
                      <a:pt x="250825" y="3175"/>
                    </a:lnTo>
                    <a:lnTo>
                      <a:pt x="107950" y="346075"/>
                    </a:lnTo>
                    <a:lnTo>
                      <a:pt x="317500" y="269875"/>
                    </a:lnTo>
                    <a:lnTo>
                      <a:pt x="209550" y="679450"/>
                    </a:lnTo>
                    <a:lnTo>
                      <a:pt x="247650" y="679450"/>
                    </a:lnTo>
                    <a:lnTo>
                      <a:pt x="149225" y="841375"/>
                    </a:lnTo>
                    <a:lnTo>
                      <a:pt x="92075" y="676275"/>
                    </a:lnTo>
                    <a:lnTo>
                      <a:pt x="123825" y="679450"/>
                    </a:lnTo>
                    <a:lnTo>
                      <a:pt x="200025" y="425450"/>
                    </a:lnTo>
                    <a:lnTo>
                      <a:pt x="0" y="508000"/>
                    </a:lnTo>
                    <a:lnTo>
                      <a:pt x="127000" y="0"/>
                    </a:lnTo>
                    <a:close/>
                  </a:path>
                </a:pathLst>
              </a:custGeom>
              <a:solidFill>
                <a:schemeClr val="bg1">
                  <a:lumMod val="6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nvGrpSpPr>
            <p:cNvPr id="113" name="Group 112"/>
            <p:cNvGrpSpPr/>
            <p:nvPr/>
          </p:nvGrpSpPr>
          <p:grpSpPr>
            <a:xfrm>
              <a:off x="1722721" y="1668724"/>
              <a:ext cx="576064" cy="551724"/>
              <a:chOff x="1835696" y="1419622"/>
              <a:chExt cx="296416" cy="288032"/>
            </a:xfrm>
          </p:grpSpPr>
          <p:sp>
            <p:nvSpPr>
              <p:cNvPr id="114" name="Block Arc 113"/>
              <p:cNvSpPr/>
              <p:nvPr/>
            </p:nvSpPr>
            <p:spPr bwMode="auto">
              <a:xfrm rot="16200000">
                <a:off x="1835696" y="1419622"/>
                <a:ext cx="288032" cy="288032"/>
              </a:xfrm>
              <a:prstGeom prst="blockArc">
                <a:avLst>
                  <a:gd name="adj1" fmla="val 10800000"/>
                  <a:gd name="adj2" fmla="val 0"/>
                  <a:gd name="adj3" fmla="val 15079"/>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15" name="Block Arc 114"/>
              <p:cNvSpPr/>
              <p:nvPr/>
            </p:nvSpPr>
            <p:spPr bwMode="auto">
              <a:xfrm rot="5400000" flipH="1">
                <a:off x="1844080" y="1419622"/>
                <a:ext cx="288032" cy="288032"/>
              </a:xfrm>
              <a:prstGeom prst="blockArc">
                <a:avLst>
                  <a:gd name="adj1" fmla="val 10800000"/>
                  <a:gd name="adj2" fmla="val 0"/>
                  <a:gd name="adj3" fmla="val 15079"/>
                </a:avLst>
              </a:prstGeom>
              <a:solidFill>
                <a:schemeClr val="bg2"/>
              </a:solidFill>
              <a:ln w="9525">
                <a:solidFill>
                  <a:schemeClr val="tx1"/>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16" name="Freeform 115"/>
              <p:cNvSpPr/>
              <p:nvPr/>
            </p:nvSpPr>
            <p:spPr bwMode="auto">
              <a:xfrm>
                <a:off x="1954504" y="1484957"/>
                <a:ext cx="67185" cy="157362"/>
              </a:xfrm>
              <a:custGeom>
                <a:avLst/>
                <a:gdLst>
                  <a:gd name="connsiteX0" fmla="*/ 127000 w 317500"/>
                  <a:gd name="connsiteY0" fmla="*/ 0 h 841375"/>
                  <a:gd name="connsiteX1" fmla="*/ 250825 w 317500"/>
                  <a:gd name="connsiteY1" fmla="*/ 3175 h 841375"/>
                  <a:gd name="connsiteX2" fmla="*/ 107950 w 317500"/>
                  <a:gd name="connsiteY2" fmla="*/ 346075 h 841375"/>
                  <a:gd name="connsiteX3" fmla="*/ 317500 w 317500"/>
                  <a:gd name="connsiteY3" fmla="*/ 269875 h 841375"/>
                  <a:gd name="connsiteX4" fmla="*/ 209550 w 317500"/>
                  <a:gd name="connsiteY4" fmla="*/ 679450 h 841375"/>
                  <a:gd name="connsiteX5" fmla="*/ 247650 w 317500"/>
                  <a:gd name="connsiteY5" fmla="*/ 679450 h 841375"/>
                  <a:gd name="connsiteX6" fmla="*/ 149225 w 317500"/>
                  <a:gd name="connsiteY6" fmla="*/ 841375 h 841375"/>
                  <a:gd name="connsiteX7" fmla="*/ 92075 w 317500"/>
                  <a:gd name="connsiteY7" fmla="*/ 676275 h 841375"/>
                  <a:gd name="connsiteX8" fmla="*/ 123825 w 317500"/>
                  <a:gd name="connsiteY8" fmla="*/ 679450 h 841375"/>
                  <a:gd name="connsiteX9" fmla="*/ 200025 w 317500"/>
                  <a:gd name="connsiteY9" fmla="*/ 425450 h 841375"/>
                  <a:gd name="connsiteX10" fmla="*/ 0 w 317500"/>
                  <a:gd name="connsiteY10" fmla="*/ 508000 h 841375"/>
                  <a:gd name="connsiteX11" fmla="*/ 127000 w 317500"/>
                  <a:gd name="connsiteY11" fmla="*/ 0 h 84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500" h="841375">
                    <a:moveTo>
                      <a:pt x="127000" y="0"/>
                    </a:moveTo>
                    <a:lnTo>
                      <a:pt x="250825" y="3175"/>
                    </a:lnTo>
                    <a:lnTo>
                      <a:pt x="107950" y="346075"/>
                    </a:lnTo>
                    <a:lnTo>
                      <a:pt x="317500" y="269875"/>
                    </a:lnTo>
                    <a:lnTo>
                      <a:pt x="209550" y="679450"/>
                    </a:lnTo>
                    <a:lnTo>
                      <a:pt x="247650" y="679450"/>
                    </a:lnTo>
                    <a:lnTo>
                      <a:pt x="149225" y="841375"/>
                    </a:lnTo>
                    <a:lnTo>
                      <a:pt x="92075" y="676275"/>
                    </a:lnTo>
                    <a:lnTo>
                      <a:pt x="123825" y="679450"/>
                    </a:lnTo>
                    <a:lnTo>
                      <a:pt x="200025" y="425450"/>
                    </a:lnTo>
                    <a:lnTo>
                      <a:pt x="0" y="508000"/>
                    </a:lnTo>
                    <a:lnTo>
                      <a:pt x="127000" y="0"/>
                    </a:lnTo>
                    <a:close/>
                  </a:path>
                </a:pathLst>
              </a:custGeom>
              <a:solidFill>
                <a:schemeClr val="bg1">
                  <a:lumMod val="6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nvGrpSpPr>
            <p:cNvPr id="117" name="Group 116"/>
            <p:cNvGrpSpPr/>
            <p:nvPr/>
          </p:nvGrpSpPr>
          <p:grpSpPr>
            <a:xfrm>
              <a:off x="1731454" y="1907490"/>
              <a:ext cx="576064" cy="551724"/>
              <a:chOff x="1835696" y="1419622"/>
              <a:chExt cx="296416" cy="288032"/>
            </a:xfrm>
          </p:grpSpPr>
          <p:sp>
            <p:nvSpPr>
              <p:cNvPr id="118" name="Block Arc 117"/>
              <p:cNvSpPr/>
              <p:nvPr/>
            </p:nvSpPr>
            <p:spPr bwMode="auto">
              <a:xfrm rot="16200000">
                <a:off x="1835696" y="1419622"/>
                <a:ext cx="288032" cy="288032"/>
              </a:xfrm>
              <a:prstGeom prst="blockArc">
                <a:avLst>
                  <a:gd name="adj1" fmla="val 10800000"/>
                  <a:gd name="adj2" fmla="val 0"/>
                  <a:gd name="adj3" fmla="val 15079"/>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19" name="Block Arc 118"/>
              <p:cNvSpPr/>
              <p:nvPr/>
            </p:nvSpPr>
            <p:spPr bwMode="auto">
              <a:xfrm rot="5400000" flipH="1">
                <a:off x="1844080" y="1419622"/>
                <a:ext cx="288032" cy="288032"/>
              </a:xfrm>
              <a:prstGeom prst="blockArc">
                <a:avLst>
                  <a:gd name="adj1" fmla="val 10800000"/>
                  <a:gd name="adj2" fmla="val 0"/>
                  <a:gd name="adj3" fmla="val 15079"/>
                </a:avLst>
              </a:prstGeom>
              <a:solidFill>
                <a:schemeClr val="bg2"/>
              </a:solidFill>
              <a:ln w="9525">
                <a:solidFill>
                  <a:schemeClr val="tx1"/>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20" name="Freeform 119"/>
              <p:cNvSpPr/>
              <p:nvPr/>
            </p:nvSpPr>
            <p:spPr bwMode="auto">
              <a:xfrm>
                <a:off x="1954504" y="1484957"/>
                <a:ext cx="67185" cy="157362"/>
              </a:xfrm>
              <a:custGeom>
                <a:avLst/>
                <a:gdLst>
                  <a:gd name="connsiteX0" fmla="*/ 127000 w 317500"/>
                  <a:gd name="connsiteY0" fmla="*/ 0 h 841375"/>
                  <a:gd name="connsiteX1" fmla="*/ 250825 w 317500"/>
                  <a:gd name="connsiteY1" fmla="*/ 3175 h 841375"/>
                  <a:gd name="connsiteX2" fmla="*/ 107950 w 317500"/>
                  <a:gd name="connsiteY2" fmla="*/ 346075 h 841375"/>
                  <a:gd name="connsiteX3" fmla="*/ 317500 w 317500"/>
                  <a:gd name="connsiteY3" fmla="*/ 269875 h 841375"/>
                  <a:gd name="connsiteX4" fmla="*/ 209550 w 317500"/>
                  <a:gd name="connsiteY4" fmla="*/ 679450 h 841375"/>
                  <a:gd name="connsiteX5" fmla="*/ 247650 w 317500"/>
                  <a:gd name="connsiteY5" fmla="*/ 679450 h 841375"/>
                  <a:gd name="connsiteX6" fmla="*/ 149225 w 317500"/>
                  <a:gd name="connsiteY6" fmla="*/ 841375 h 841375"/>
                  <a:gd name="connsiteX7" fmla="*/ 92075 w 317500"/>
                  <a:gd name="connsiteY7" fmla="*/ 676275 h 841375"/>
                  <a:gd name="connsiteX8" fmla="*/ 123825 w 317500"/>
                  <a:gd name="connsiteY8" fmla="*/ 679450 h 841375"/>
                  <a:gd name="connsiteX9" fmla="*/ 200025 w 317500"/>
                  <a:gd name="connsiteY9" fmla="*/ 425450 h 841375"/>
                  <a:gd name="connsiteX10" fmla="*/ 0 w 317500"/>
                  <a:gd name="connsiteY10" fmla="*/ 508000 h 841375"/>
                  <a:gd name="connsiteX11" fmla="*/ 127000 w 317500"/>
                  <a:gd name="connsiteY11" fmla="*/ 0 h 84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500" h="841375">
                    <a:moveTo>
                      <a:pt x="127000" y="0"/>
                    </a:moveTo>
                    <a:lnTo>
                      <a:pt x="250825" y="3175"/>
                    </a:lnTo>
                    <a:lnTo>
                      <a:pt x="107950" y="346075"/>
                    </a:lnTo>
                    <a:lnTo>
                      <a:pt x="317500" y="269875"/>
                    </a:lnTo>
                    <a:lnTo>
                      <a:pt x="209550" y="679450"/>
                    </a:lnTo>
                    <a:lnTo>
                      <a:pt x="247650" y="679450"/>
                    </a:lnTo>
                    <a:lnTo>
                      <a:pt x="149225" y="841375"/>
                    </a:lnTo>
                    <a:lnTo>
                      <a:pt x="92075" y="676275"/>
                    </a:lnTo>
                    <a:lnTo>
                      <a:pt x="123825" y="679450"/>
                    </a:lnTo>
                    <a:lnTo>
                      <a:pt x="200025" y="425450"/>
                    </a:lnTo>
                    <a:lnTo>
                      <a:pt x="0" y="508000"/>
                    </a:lnTo>
                    <a:lnTo>
                      <a:pt x="127000" y="0"/>
                    </a:lnTo>
                    <a:close/>
                  </a:path>
                </a:pathLst>
              </a:custGeom>
              <a:solidFill>
                <a:schemeClr val="bg1">
                  <a:lumMod val="6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nvGrpSpPr>
            <p:cNvPr id="121" name="Group 120"/>
            <p:cNvGrpSpPr/>
            <p:nvPr/>
          </p:nvGrpSpPr>
          <p:grpSpPr>
            <a:xfrm>
              <a:off x="1728698" y="2148000"/>
              <a:ext cx="576064" cy="551724"/>
              <a:chOff x="1835696" y="1419622"/>
              <a:chExt cx="296416" cy="288032"/>
            </a:xfrm>
          </p:grpSpPr>
          <p:sp>
            <p:nvSpPr>
              <p:cNvPr id="122" name="Block Arc 121"/>
              <p:cNvSpPr/>
              <p:nvPr/>
            </p:nvSpPr>
            <p:spPr bwMode="auto">
              <a:xfrm rot="16200000">
                <a:off x="1835696" y="1419622"/>
                <a:ext cx="288032" cy="288032"/>
              </a:xfrm>
              <a:prstGeom prst="blockArc">
                <a:avLst>
                  <a:gd name="adj1" fmla="val 10800000"/>
                  <a:gd name="adj2" fmla="val 0"/>
                  <a:gd name="adj3" fmla="val 15079"/>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23" name="Block Arc 122"/>
              <p:cNvSpPr/>
              <p:nvPr/>
            </p:nvSpPr>
            <p:spPr bwMode="auto">
              <a:xfrm rot="5400000" flipH="1">
                <a:off x="1844080" y="1419622"/>
                <a:ext cx="288032" cy="288032"/>
              </a:xfrm>
              <a:prstGeom prst="blockArc">
                <a:avLst>
                  <a:gd name="adj1" fmla="val 10800000"/>
                  <a:gd name="adj2" fmla="val 0"/>
                  <a:gd name="adj3" fmla="val 15079"/>
                </a:avLst>
              </a:prstGeom>
              <a:solidFill>
                <a:schemeClr val="bg2"/>
              </a:solidFill>
              <a:ln w="9525">
                <a:solidFill>
                  <a:schemeClr val="tx1"/>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24" name="Freeform 123"/>
              <p:cNvSpPr/>
              <p:nvPr/>
            </p:nvSpPr>
            <p:spPr bwMode="auto">
              <a:xfrm>
                <a:off x="1954504" y="1484957"/>
                <a:ext cx="67185" cy="157362"/>
              </a:xfrm>
              <a:custGeom>
                <a:avLst/>
                <a:gdLst>
                  <a:gd name="connsiteX0" fmla="*/ 127000 w 317500"/>
                  <a:gd name="connsiteY0" fmla="*/ 0 h 841375"/>
                  <a:gd name="connsiteX1" fmla="*/ 250825 w 317500"/>
                  <a:gd name="connsiteY1" fmla="*/ 3175 h 841375"/>
                  <a:gd name="connsiteX2" fmla="*/ 107950 w 317500"/>
                  <a:gd name="connsiteY2" fmla="*/ 346075 h 841375"/>
                  <a:gd name="connsiteX3" fmla="*/ 317500 w 317500"/>
                  <a:gd name="connsiteY3" fmla="*/ 269875 h 841375"/>
                  <a:gd name="connsiteX4" fmla="*/ 209550 w 317500"/>
                  <a:gd name="connsiteY4" fmla="*/ 679450 h 841375"/>
                  <a:gd name="connsiteX5" fmla="*/ 247650 w 317500"/>
                  <a:gd name="connsiteY5" fmla="*/ 679450 h 841375"/>
                  <a:gd name="connsiteX6" fmla="*/ 149225 w 317500"/>
                  <a:gd name="connsiteY6" fmla="*/ 841375 h 841375"/>
                  <a:gd name="connsiteX7" fmla="*/ 92075 w 317500"/>
                  <a:gd name="connsiteY7" fmla="*/ 676275 h 841375"/>
                  <a:gd name="connsiteX8" fmla="*/ 123825 w 317500"/>
                  <a:gd name="connsiteY8" fmla="*/ 679450 h 841375"/>
                  <a:gd name="connsiteX9" fmla="*/ 200025 w 317500"/>
                  <a:gd name="connsiteY9" fmla="*/ 425450 h 841375"/>
                  <a:gd name="connsiteX10" fmla="*/ 0 w 317500"/>
                  <a:gd name="connsiteY10" fmla="*/ 508000 h 841375"/>
                  <a:gd name="connsiteX11" fmla="*/ 127000 w 317500"/>
                  <a:gd name="connsiteY11" fmla="*/ 0 h 84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500" h="841375">
                    <a:moveTo>
                      <a:pt x="127000" y="0"/>
                    </a:moveTo>
                    <a:lnTo>
                      <a:pt x="250825" y="3175"/>
                    </a:lnTo>
                    <a:lnTo>
                      <a:pt x="107950" y="346075"/>
                    </a:lnTo>
                    <a:lnTo>
                      <a:pt x="317500" y="269875"/>
                    </a:lnTo>
                    <a:lnTo>
                      <a:pt x="209550" y="679450"/>
                    </a:lnTo>
                    <a:lnTo>
                      <a:pt x="247650" y="679450"/>
                    </a:lnTo>
                    <a:lnTo>
                      <a:pt x="149225" y="841375"/>
                    </a:lnTo>
                    <a:lnTo>
                      <a:pt x="92075" y="676275"/>
                    </a:lnTo>
                    <a:lnTo>
                      <a:pt x="123825" y="679450"/>
                    </a:lnTo>
                    <a:lnTo>
                      <a:pt x="200025" y="425450"/>
                    </a:lnTo>
                    <a:lnTo>
                      <a:pt x="0" y="508000"/>
                    </a:lnTo>
                    <a:lnTo>
                      <a:pt x="127000" y="0"/>
                    </a:lnTo>
                    <a:close/>
                  </a:path>
                </a:pathLst>
              </a:custGeom>
              <a:solidFill>
                <a:schemeClr val="bg1">
                  <a:lumMod val="6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grpSp>
        <p:nvGrpSpPr>
          <p:cNvPr id="6" name="Group 5"/>
          <p:cNvGrpSpPr/>
          <p:nvPr/>
        </p:nvGrpSpPr>
        <p:grpSpPr>
          <a:xfrm>
            <a:off x="3743407" y="1963224"/>
            <a:ext cx="518859" cy="1638112"/>
            <a:chOff x="2398893" y="1472418"/>
            <a:chExt cx="518859" cy="1228584"/>
          </a:xfrm>
        </p:grpSpPr>
        <p:grpSp>
          <p:nvGrpSpPr>
            <p:cNvPr id="5" name="Group 4"/>
            <p:cNvGrpSpPr/>
            <p:nvPr/>
          </p:nvGrpSpPr>
          <p:grpSpPr>
            <a:xfrm>
              <a:off x="2408065" y="1472418"/>
              <a:ext cx="509687" cy="527063"/>
              <a:chOff x="2305491" y="1376316"/>
              <a:chExt cx="678394" cy="701521"/>
            </a:xfrm>
          </p:grpSpPr>
          <p:sp>
            <p:nvSpPr>
              <p:cNvPr id="2051" name="Rectangle 2050"/>
              <p:cNvSpPr/>
              <p:nvPr/>
            </p:nvSpPr>
            <p:spPr bwMode="auto">
              <a:xfrm>
                <a:off x="2305491" y="1376316"/>
                <a:ext cx="678394" cy="701521"/>
              </a:xfrm>
              <a:prstGeom prst="rect">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nvGrpSpPr>
              <p:cNvPr id="2056" name="Group 2055"/>
              <p:cNvGrpSpPr/>
              <p:nvPr/>
            </p:nvGrpSpPr>
            <p:grpSpPr>
              <a:xfrm>
                <a:off x="2316022" y="1488226"/>
                <a:ext cx="640287" cy="576064"/>
                <a:chOff x="1313329" y="3507854"/>
                <a:chExt cx="640287" cy="576064"/>
              </a:xfrm>
              <a:solidFill>
                <a:schemeClr val="bg1"/>
              </a:solidFill>
            </p:grpSpPr>
            <p:sp>
              <p:nvSpPr>
                <p:cNvPr id="2052" name="Block Arc 2051"/>
                <p:cNvSpPr/>
                <p:nvPr/>
              </p:nvSpPr>
              <p:spPr bwMode="auto">
                <a:xfrm>
                  <a:off x="1313329" y="3507854"/>
                  <a:ext cx="640287" cy="576064"/>
                </a:xfrm>
                <a:prstGeom prst="blockArc">
                  <a:avLst>
                    <a:gd name="adj1" fmla="val 11689812"/>
                    <a:gd name="adj2" fmla="val 20721385"/>
                    <a:gd name="adj3" fmla="val 9610"/>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74" name="Block Arc 73"/>
                <p:cNvSpPr/>
                <p:nvPr/>
              </p:nvSpPr>
              <p:spPr bwMode="auto">
                <a:xfrm>
                  <a:off x="1430078" y="3651870"/>
                  <a:ext cx="411874" cy="396045"/>
                </a:xfrm>
                <a:prstGeom prst="blockArc">
                  <a:avLst>
                    <a:gd name="adj1" fmla="val 11568129"/>
                    <a:gd name="adj2" fmla="val 20856603"/>
                    <a:gd name="adj3" fmla="val 13158"/>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75" name="Block Arc 74"/>
                <p:cNvSpPr/>
                <p:nvPr/>
              </p:nvSpPr>
              <p:spPr bwMode="auto">
                <a:xfrm>
                  <a:off x="1531775" y="3795886"/>
                  <a:ext cx="208480" cy="193410"/>
                </a:xfrm>
                <a:prstGeom prst="blockArc">
                  <a:avLst>
                    <a:gd name="adj1" fmla="val 10800000"/>
                    <a:gd name="adj2" fmla="val 21587627"/>
                    <a:gd name="adj3" fmla="val 21701"/>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2053" name="Oval 2052"/>
                <p:cNvSpPr/>
                <p:nvPr/>
              </p:nvSpPr>
              <p:spPr bwMode="auto">
                <a:xfrm>
                  <a:off x="1591390" y="3902675"/>
                  <a:ext cx="89249" cy="72008"/>
                </a:xfrm>
                <a:prstGeom prst="ellipse">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grpSp>
          <p:nvGrpSpPr>
            <p:cNvPr id="125" name="Group 124"/>
            <p:cNvGrpSpPr/>
            <p:nvPr/>
          </p:nvGrpSpPr>
          <p:grpSpPr>
            <a:xfrm>
              <a:off x="2404226" y="1688442"/>
              <a:ext cx="509687" cy="527063"/>
              <a:chOff x="2305491" y="1376316"/>
              <a:chExt cx="678394" cy="701521"/>
            </a:xfrm>
          </p:grpSpPr>
          <p:sp>
            <p:nvSpPr>
              <p:cNvPr id="126" name="Rectangle 125"/>
              <p:cNvSpPr/>
              <p:nvPr/>
            </p:nvSpPr>
            <p:spPr bwMode="auto">
              <a:xfrm>
                <a:off x="2305491" y="1376316"/>
                <a:ext cx="678394" cy="701521"/>
              </a:xfrm>
              <a:prstGeom prst="rect">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nvGrpSpPr>
              <p:cNvPr id="127" name="Group 126"/>
              <p:cNvGrpSpPr/>
              <p:nvPr/>
            </p:nvGrpSpPr>
            <p:grpSpPr>
              <a:xfrm>
                <a:off x="2316022" y="1488226"/>
                <a:ext cx="640287" cy="576064"/>
                <a:chOff x="1313329" y="3507854"/>
                <a:chExt cx="640287" cy="576064"/>
              </a:xfrm>
              <a:solidFill>
                <a:schemeClr val="bg1"/>
              </a:solidFill>
            </p:grpSpPr>
            <p:sp>
              <p:nvSpPr>
                <p:cNvPr id="128" name="Block Arc 127"/>
                <p:cNvSpPr/>
                <p:nvPr/>
              </p:nvSpPr>
              <p:spPr bwMode="auto">
                <a:xfrm>
                  <a:off x="1313329" y="3507854"/>
                  <a:ext cx="640287" cy="576064"/>
                </a:xfrm>
                <a:prstGeom prst="blockArc">
                  <a:avLst>
                    <a:gd name="adj1" fmla="val 11689812"/>
                    <a:gd name="adj2" fmla="val 20721385"/>
                    <a:gd name="adj3" fmla="val 9610"/>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29" name="Block Arc 128"/>
                <p:cNvSpPr/>
                <p:nvPr/>
              </p:nvSpPr>
              <p:spPr bwMode="auto">
                <a:xfrm>
                  <a:off x="1430078" y="3651870"/>
                  <a:ext cx="411874" cy="396045"/>
                </a:xfrm>
                <a:prstGeom prst="blockArc">
                  <a:avLst>
                    <a:gd name="adj1" fmla="val 11568129"/>
                    <a:gd name="adj2" fmla="val 20856603"/>
                    <a:gd name="adj3" fmla="val 13158"/>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30" name="Block Arc 129"/>
                <p:cNvSpPr/>
                <p:nvPr/>
              </p:nvSpPr>
              <p:spPr bwMode="auto">
                <a:xfrm>
                  <a:off x="1531775" y="3795886"/>
                  <a:ext cx="208480" cy="193410"/>
                </a:xfrm>
                <a:prstGeom prst="blockArc">
                  <a:avLst>
                    <a:gd name="adj1" fmla="val 10800000"/>
                    <a:gd name="adj2" fmla="val 21587627"/>
                    <a:gd name="adj3" fmla="val 21701"/>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31" name="Oval 130"/>
                <p:cNvSpPr/>
                <p:nvPr/>
              </p:nvSpPr>
              <p:spPr bwMode="auto">
                <a:xfrm>
                  <a:off x="1591390" y="3902675"/>
                  <a:ext cx="89249" cy="72008"/>
                </a:xfrm>
                <a:prstGeom prst="ellipse">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grpSp>
          <p:nvGrpSpPr>
            <p:cNvPr id="132" name="Group 131"/>
            <p:cNvGrpSpPr/>
            <p:nvPr/>
          </p:nvGrpSpPr>
          <p:grpSpPr>
            <a:xfrm>
              <a:off x="2398893" y="1904466"/>
              <a:ext cx="509687" cy="527063"/>
              <a:chOff x="2305491" y="1376316"/>
              <a:chExt cx="678394" cy="701521"/>
            </a:xfrm>
          </p:grpSpPr>
          <p:sp>
            <p:nvSpPr>
              <p:cNvPr id="133" name="Rectangle 132"/>
              <p:cNvSpPr/>
              <p:nvPr/>
            </p:nvSpPr>
            <p:spPr bwMode="auto">
              <a:xfrm>
                <a:off x="2305491" y="1376316"/>
                <a:ext cx="678394" cy="701521"/>
              </a:xfrm>
              <a:prstGeom prst="rect">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nvGrpSpPr>
              <p:cNvPr id="134" name="Group 133"/>
              <p:cNvGrpSpPr/>
              <p:nvPr/>
            </p:nvGrpSpPr>
            <p:grpSpPr>
              <a:xfrm>
                <a:off x="2316022" y="1488226"/>
                <a:ext cx="640287" cy="576064"/>
                <a:chOff x="1313329" y="3507854"/>
                <a:chExt cx="640287" cy="576064"/>
              </a:xfrm>
              <a:solidFill>
                <a:schemeClr val="bg1"/>
              </a:solidFill>
            </p:grpSpPr>
            <p:sp>
              <p:nvSpPr>
                <p:cNvPr id="135" name="Block Arc 134"/>
                <p:cNvSpPr/>
                <p:nvPr/>
              </p:nvSpPr>
              <p:spPr bwMode="auto">
                <a:xfrm>
                  <a:off x="1313329" y="3507854"/>
                  <a:ext cx="640287" cy="576064"/>
                </a:xfrm>
                <a:prstGeom prst="blockArc">
                  <a:avLst>
                    <a:gd name="adj1" fmla="val 11689812"/>
                    <a:gd name="adj2" fmla="val 20721385"/>
                    <a:gd name="adj3" fmla="val 9610"/>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36" name="Block Arc 135"/>
                <p:cNvSpPr/>
                <p:nvPr/>
              </p:nvSpPr>
              <p:spPr bwMode="auto">
                <a:xfrm>
                  <a:off x="1430078" y="3651870"/>
                  <a:ext cx="411874" cy="396045"/>
                </a:xfrm>
                <a:prstGeom prst="blockArc">
                  <a:avLst>
                    <a:gd name="adj1" fmla="val 11568129"/>
                    <a:gd name="adj2" fmla="val 20856603"/>
                    <a:gd name="adj3" fmla="val 13158"/>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37" name="Block Arc 136"/>
                <p:cNvSpPr/>
                <p:nvPr/>
              </p:nvSpPr>
              <p:spPr bwMode="auto">
                <a:xfrm>
                  <a:off x="1531775" y="3795886"/>
                  <a:ext cx="208480" cy="193410"/>
                </a:xfrm>
                <a:prstGeom prst="blockArc">
                  <a:avLst>
                    <a:gd name="adj1" fmla="val 10800000"/>
                    <a:gd name="adj2" fmla="val 21587627"/>
                    <a:gd name="adj3" fmla="val 21701"/>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38" name="Oval 137"/>
                <p:cNvSpPr/>
                <p:nvPr/>
              </p:nvSpPr>
              <p:spPr bwMode="auto">
                <a:xfrm>
                  <a:off x="1591390" y="3902675"/>
                  <a:ext cx="89249" cy="72008"/>
                </a:xfrm>
                <a:prstGeom prst="ellipse">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grpSp>
          <p:nvGrpSpPr>
            <p:cNvPr id="139" name="Group 138"/>
            <p:cNvGrpSpPr/>
            <p:nvPr/>
          </p:nvGrpSpPr>
          <p:grpSpPr>
            <a:xfrm>
              <a:off x="2402479" y="2173939"/>
              <a:ext cx="509687" cy="527063"/>
              <a:chOff x="2305491" y="1376316"/>
              <a:chExt cx="678394" cy="701521"/>
            </a:xfrm>
          </p:grpSpPr>
          <p:sp>
            <p:nvSpPr>
              <p:cNvPr id="140" name="Rectangle 139"/>
              <p:cNvSpPr/>
              <p:nvPr/>
            </p:nvSpPr>
            <p:spPr bwMode="auto">
              <a:xfrm>
                <a:off x="2305491" y="1376316"/>
                <a:ext cx="678394" cy="701521"/>
              </a:xfrm>
              <a:prstGeom prst="rect">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nvGrpSpPr>
              <p:cNvPr id="141" name="Group 140"/>
              <p:cNvGrpSpPr/>
              <p:nvPr/>
            </p:nvGrpSpPr>
            <p:grpSpPr>
              <a:xfrm>
                <a:off x="2316022" y="1488226"/>
                <a:ext cx="640287" cy="576064"/>
                <a:chOff x="1313329" y="3507854"/>
                <a:chExt cx="640287" cy="576064"/>
              </a:xfrm>
              <a:solidFill>
                <a:schemeClr val="bg1"/>
              </a:solidFill>
            </p:grpSpPr>
            <p:sp>
              <p:nvSpPr>
                <p:cNvPr id="142" name="Block Arc 141"/>
                <p:cNvSpPr/>
                <p:nvPr/>
              </p:nvSpPr>
              <p:spPr bwMode="auto">
                <a:xfrm>
                  <a:off x="1313329" y="3507854"/>
                  <a:ext cx="640287" cy="576064"/>
                </a:xfrm>
                <a:prstGeom prst="blockArc">
                  <a:avLst>
                    <a:gd name="adj1" fmla="val 11689812"/>
                    <a:gd name="adj2" fmla="val 20721385"/>
                    <a:gd name="adj3" fmla="val 9610"/>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43" name="Block Arc 142"/>
                <p:cNvSpPr/>
                <p:nvPr/>
              </p:nvSpPr>
              <p:spPr bwMode="auto">
                <a:xfrm>
                  <a:off x="1430078" y="3651870"/>
                  <a:ext cx="411874" cy="396045"/>
                </a:xfrm>
                <a:prstGeom prst="blockArc">
                  <a:avLst>
                    <a:gd name="adj1" fmla="val 11568129"/>
                    <a:gd name="adj2" fmla="val 20856603"/>
                    <a:gd name="adj3" fmla="val 13158"/>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44" name="Block Arc 143"/>
                <p:cNvSpPr/>
                <p:nvPr/>
              </p:nvSpPr>
              <p:spPr bwMode="auto">
                <a:xfrm>
                  <a:off x="1531775" y="3795886"/>
                  <a:ext cx="208480" cy="193410"/>
                </a:xfrm>
                <a:prstGeom prst="blockArc">
                  <a:avLst>
                    <a:gd name="adj1" fmla="val 10800000"/>
                    <a:gd name="adj2" fmla="val 21587627"/>
                    <a:gd name="adj3" fmla="val 21701"/>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45" name="Oval 144"/>
                <p:cNvSpPr/>
                <p:nvPr/>
              </p:nvSpPr>
              <p:spPr bwMode="auto">
                <a:xfrm>
                  <a:off x="1591390" y="3902675"/>
                  <a:ext cx="89249" cy="72008"/>
                </a:xfrm>
                <a:prstGeom prst="ellipse">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grpSp>
      <p:grpSp>
        <p:nvGrpSpPr>
          <p:cNvPr id="146" name="Group 145"/>
          <p:cNvGrpSpPr/>
          <p:nvPr/>
        </p:nvGrpSpPr>
        <p:grpSpPr>
          <a:xfrm>
            <a:off x="2151380" y="2386816"/>
            <a:ext cx="463352" cy="638864"/>
            <a:chOff x="2305491" y="1376316"/>
            <a:chExt cx="678394" cy="701521"/>
          </a:xfrm>
        </p:grpSpPr>
        <p:sp>
          <p:nvSpPr>
            <p:cNvPr id="147" name="Rectangle 146"/>
            <p:cNvSpPr/>
            <p:nvPr/>
          </p:nvSpPr>
          <p:spPr bwMode="auto">
            <a:xfrm>
              <a:off x="2305491" y="1376316"/>
              <a:ext cx="678394" cy="701521"/>
            </a:xfrm>
            <a:prstGeom prst="rect">
              <a:avLst/>
            </a:prstGeom>
            <a:solidFill>
              <a:schemeClr val="bg2">
                <a:lumMod val="5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nvGrpSpPr>
            <p:cNvPr id="148" name="Group 147"/>
            <p:cNvGrpSpPr/>
            <p:nvPr/>
          </p:nvGrpSpPr>
          <p:grpSpPr>
            <a:xfrm>
              <a:off x="2316022" y="1488226"/>
              <a:ext cx="640287" cy="576064"/>
              <a:chOff x="1313329" y="3507854"/>
              <a:chExt cx="640287" cy="576064"/>
            </a:xfrm>
            <a:solidFill>
              <a:schemeClr val="bg1"/>
            </a:solidFill>
          </p:grpSpPr>
          <p:sp>
            <p:nvSpPr>
              <p:cNvPr id="149" name="Block Arc 148"/>
              <p:cNvSpPr/>
              <p:nvPr/>
            </p:nvSpPr>
            <p:spPr bwMode="auto">
              <a:xfrm>
                <a:off x="1313329" y="3507854"/>
                <a:ext cx="640287" cy="576064"/>
              </a:xfrm>
              <a:prstGeom prst="blockArc">
                <a:avLst>
                  <a:gd name="adj1" fmla="val 11689812"/>
                  <a:gd name="adj2" fmla="val 20721385"/>
                  <a:gd name="adj3" fmla="val 9610"/>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50" name="Block Arc 149"/>
              <p:cNvSpPr/>
              <p:nvPr/>
            </p:nvSpPr>
            <p:spPr bwMode="auto">
              <a:xfrm>
                <a:off x="1430078" y="3651870"/>
                <a:ext cx="411874" cy="396045"/>
              </a:xfrm>
              <a:prstGeom prst="blockArc">
                <a:avLst>
                  <a:gd name="adj1" fmla="val 11568129"/>
                  <a:gd name="adj2" fmla="val 20856603"/>
                  <a:gd name="adj3" fmla="val 13158"/>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51" name="Block Arc 150"/>
              <p:cNvSpPr/>
              <p:nvPr/>
            </p:nvSpPr>
            <p:spPr bwMode="auto">
              <a:xfrm>
                <a:off x="1531775" y="3795886"/>
                <a:ext cx="208480" cy="193410"/>
              </a:xfrm>
              <a:prstGeom prst="blockArc">
                <a:avLst>
                  <a:gd name="adj1" fmla="val 10800000"/>
                  <a:gd name="adj2" fmla="val 21587627"/>
                  <a:gd name="adj3" fmla="val 21701"/>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52" name="Oval 151"/>
              <p:cNvSpPr/>
              <p:nvPr/>
            </p:nvSpPr>
            <p:spPr bwMode="auto">
              <a:xfrm>
                <a:off x="1591390" y="3902675"/>
                <a:ext cx="89249" cy="72008"/>
              </a:xfrm>
              <a:prstGeom prst="ellipse">
                <a:avLst/>
              </a:prstGeom>
              <a:grp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grpSp>
      <p:sp>
        <p:nvSpPr>
          <p:cNvPr id="3" name="Footer Placeholder 2">
            <a:extLst>
              <a:ext uri="{FF2B5EF4-FFF2-40B4-BE49-F238E27FC236}">
                <a16:creationId xmlns:a16="http://schemas.microsoft.com/office/drawing/2014/main" id="{21220090-4907-4552-9F41-D9B88009D083}"/>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C99E663D-0C98-44EA-9E91-B3E0B839734C}"/>
              </a:ext>
            </a:extLst>
          </p:cNvPr>
          <p:cNvSpPr>
            <a:spLocks noGrp="1"/>
          </p:cNvSpPr>
          <p:nvPr>
            <p:ph type="dt" sz="half" idx="10"/>
          </p:nvPr>
        </p:nvSpPr>
        <p:spPr/>
        <p:txBody>
          <a:bodyPr/>
          <a:lstStyle/>
          <a:p>
            <a:r>
              <a:rPr lang="en-US"/>
              <a:t> </a:t>
            </a:r>
            <a:endParaRPr lang="en-US" b="1"/>
          </a:p>
        </p:txBody>
      </p:sp>
      <p:sp>
        <p:nvSpPr>
          <p:cNvPr id="8" name="Slide Number Placeholder 7">
            <a:extLst>
              <a:ext uri="{FF2B5EF4-FFF2-40B4-BE49-F238E27FC236}">
                <a16:creationId xmlns:a16="http://schemas.microsoft.com/office/drawing/2014/main" id="{11884193-D336-4268-A5E1-DEB03F67D0C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224621753"/>
      </p:ext>
    </p:extLst>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Fast charging solutions</a:t>
            </a:r>
          </a:p>
        </p:txBody>
      </p:sp>
      <p:grpSp>
        <p:nvGrpSpPr>
          <p:cNvPr id="3" name="Group 2"/>
          <p:cNvGrpSpPr/>
          <p:nvPr/>
        </p:nvGrpSpPr>
        <p:grpSpPr>
          <a:xfrm>
            <a:off x="949896" y="986298"/>
            <a:ext cx="9057530" cy="1963307"/>
            <a:chOff x="35496" y="739723"/>
            <a:chExt cx="9057530" cy="1472480"/>
          </a:xfrm>
        </p:grpSpPr>
        <p:sp>
          <p:nvSpPr>
            <p:cNvPr id="100" name="Rectangle 99"/>
            <p:cNvSpPr/>
            <p:nvPr/>
          </p:nvSpPr>
          <p:spPr bwMode="auto">
            <a:xfrm>
              <a:off x="47371" y="739723"/>
              <a:ext cx="9045655" cy="1472480"/>
            </a:xfrm>
            <a:prstGeom prst="rect">
              <a:avLst/>
            </a:prstGeom>
            <a:solidFill>
              <a:schemeClr val="bg1">
                <a:lumMod val="7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 name="Rounded Rectangle 8"/>
            <p:cNvSpPr/>
            <p:nvPr/>
          </p:nvSpPr>
          <p:spPr bwMode="auto">
            <a:xfrm>
              <a:off x="2285314" y="1047556"/>
              <a:ext cx="158841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PFC</a:t>
              </a:r>
            </a:p>
            <a:p>
              <a:pPr algn="ctr" eaLnBrk="0" hangingPunct="0"/>
              <a:r>
                <a:rPr lang="en-GB" sz="1600" dirty="0">
                  <a:solidFill>
                    <a:schemeClr val="bg1"/>
                  </a:solidFill>
                  <a:latin typeface="+mn-lt"/>
                  <a:ea typeface="Verdana" pitchFamily="34" charset="0"/>
                  <a:cs typeface="Verdana" pitchFamily="34" charset="0"/>
                </a:rPr>
                <a:t>Power Factor Correction</a:t>
              </a:r>
            </a:p>
          </p:txBody>
        </p:sp>
        <p:sp>
          <p:nvSpPr>
            <p:cNvPr id="10" name="Rounded Rectangle 9"/>
            <p:cNvSpPr/>
            <p:nvPr/>
          </p:nvSpPr>
          <p:spPr bwMode="auto">
            <a:xfrm>
              <a:off x="4716017" y="1047526"/>
              <a:ext cx="163654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DC </a:t>
              </a:r>
              <a:r>
                <a:rPr lang="en-GB" sz="1600" dirty="0" err="1">
                  <a:solidFill>
                    <a:schemeClr val="bg1"/>
                  </a:solidFill>
                  <a:latin typeface="+mn-lt"/>
                  <a:ea typeface="Verdana" pitchFamily="34" charset="0"/>
                  <a:cs typeface="Verdana" pitchFamily="34" charset="0"/>
                </a:rPr>
                <a:t>DC</a:t>
              </a:r>
              <a:endParaRPr lang="en-GB" sz="1600" dirty="0">
                <a:solidFill>
                  <a:schemeClr val="bg1"/>
                </a:solidFill>
                <a:latin typeface="+mn-lt"/>
                <a:ea typeface="Verdana" pitchFamily="34" charset="0"/>
                <a:cs typeface="Verdana" pitchFamily="34" charset="0"/>
              </a:endParaRPr>
            </a:p>
            <a:p>
              <a:pPr algn="ctr" eaLnBrk="0" hangingPunct="0"/>
              <a:r>
                <a:rPr lang="en-GB" sz="1600" dirty="0">
                  <a:solidFill>
                    <a:schemeClr val="bg1"/>
                  </a:solidFill>
                  <a:latin typeface="+mn-lt"/>
                  <a:ea typeface="Verdana" pitchFamily="34" charset="0"/>
                  <a:cs typeface="Verdana" pitchFamily="34" charset="0"/>
                </a:rPr>
                <a:t>Isolated</a:t>
              </a:r>
            </a:p>
          </p:txBody>
        </p:sp>
        <p:pic>
          <p:nvPicPr>
            <p:cNvPr id="13" name="Picture 3"/>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236297" y="1063285"/>
              <a:ext cx="1503998" cy="10435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6" name="Straight Connector 15"/>
            <p:cNvCxnSpPr/>
            <p:nvPr/>
          </p:nvCxnSpPr>
          <p:spPr>
            <a:xfrm>
              <a:off x="1386066" y="1583153"/>
              <a:ext cx="885285" cy="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1733771" y="1434051"/>
              <a:ext cx="321556" cy="298202"/>
              <a:chOff x="395536" y="2561580"/>
              <a:chExt cx="321556" cy="298202"/>
            </a:xfrm>
          </p:grpSpPr>
          <p:cxnSp>
            <p:nvCxnSpPr>
              <p:cNvPr id="18" name="Straight Connector 17"/>
              <p:cNvCxnSpPr/>
              <p:nvPr/>
            </p:nvCxnSpPr>
            <p:spPr>
              <a:xfrm flipH="1">
                <a:off x="395536"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573768"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84652"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22" name="TextBox 21"/>
            <p:cNvSpPr txBox="1"/>
            <p:nvPr/>
          </p:nvSpPr>
          <p:spPr bwMode="auto">
            <a:xfrm>
              <a:off x="1530489" y="1169978"/>
              <a:ext cx="665247"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400Vac</a:t>
              </a:r>
            </a:p>
          </p:txBody>
        </p:sp>
        <p:cxnSp>
          <p:nvCxnSpPr>
            <p:cNvPr id="29" name="Straight Connector 28"/>
            <p:cNvCxnSpPr>
              <a:stCxn id="9" idx="3"/>
              <a:endCxn id="10" idx="1"/>
            </p:cNvCxnSpPr>
            <p:nvPr/>
          </p:nvCxnSpPr>
          <p:spPr>
            <a:xfrm flipV="1">
              <a:off x="3873729" y="1583123"/>
              <a:ext cx="842288" cy="3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bwMode="auto">
            <a:xfrm>
              <a:off x="3991248" y="1239632"/>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690Vdc</a:t>
              </a:r>
            </a:p>
          </p:txBody>
        </p:sp>
        <p:cxnSp>
          <p:nvCxnSpPr>
            <p:cNvPr id="41" name="Straight Connector 40"/>
            <p:cNvCxnSpPr>
              <a:stCxn id="10" idx="3"/>
              <a:endCxn id="13" idx="1"/>
            </p:cNvCxnSpPr>
            <p:nvPr/>
          </p:nvCxnSpPr>
          <p:spPr>
            <a:xfrm>
              <a:off x="6352562" y="1583123"/>
              <a:ext cx="883735" cy="1957"/>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bwMode="auto">
            <a:xfrm>
              <a:off x="6489492" y="1266585"/>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200Vdc</a:t>
              </a:r>
            </a:p>
          </p:txBody>
        </p:sp>
        <p:sp>
          <p:nvSpPr>
            <p:cNvPr id="55" name="TextBox 54"/>
            <p:cNvSpPr txBox="1"/>
            <p:nvPr/>
          </p:nvSpPr>
          <p:spPr bwMode="auto">
            <a:xfrm>
              <a:off x="3917433" y="1719024"/>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58" name="TextBox 57"/>
            <p:cNvSpPr txBox="1"/>
            <p:nvPr/>
          </p:nvSpPr>
          <p:spPr bwMode="auto">
            <a:xfrm>
              <a:off x="6388945" y="1711683"/>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102" name="Chord 101"/>
            <p:cNvSpPr/>
            <p:nvPr/>
          </p:nvSpPr>
          <p:spPr bwMode="auto">
            <a:xfrm>
              <a:off x="35496" y="805909"/>
              <a:ext cx="580641" cy="541705"/>
            </a:xfrm>
            <a:prstGeom prst="chord">
              <a:avLst>
                <a:gd name="adj1" fmla="val 16075122"/>
                <a:gd name="adj2" fmla="val 5400000"/>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endParaRPr lang="en-GB" sz="1600" dirty="0">
                <a:solidFill>
                  <a:schemeClr val="bg1"/>
                </a:solidFill>
                <a:latin typeface="+mn-lt"/>
                <a:ea typeface="Verdana" pitchFamily="34" charset="0"/>
                <a:cs typeface="Verdana" pitchFamily="34" charset="0"/>
              </a:endParaRPr>
            </a:p>
          </p:txBody>
        </p:sp>
        <p:sp>
          <p:nvSpPr>
            <p:cNvPr id="103" name="Round Single Corner Rectangle 102"/>
            <p:cNvSpPr/>
            <p:nvPr/>
          </p:nvSpPr>
          <p:spPr bwMode="auto">
            <a:xfrm>
              <a:off x="42300" y="814995"/>
              <a:ext cx="356692" cy="539063"/>
            </a:xfrm>
            <a:prstGeom prst="round1Rect">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1</a:t>
              </a:r>
            </a:p>
          </p:txBody>
        </p:sp>
      </p:grpSp>
      <p:grpSp>
        <p:nvGrpSpPr>
          <p:cNvPr id="4" name="Group 3"/>
          <p:cNvGrpSpPr/>
          <p:nvPr/>
        </p:nvGrpSpPr>
        <p:grpSpPr>
          <a:xfrm>
            <a:off x="969203" y="3031213"/>
            <a:ext cx="9045655" cy="3409587"/>
            <a:chOff x="54801" y="2273409"/>
            <a:chExt cx="9045655" cy="2557190"/>
          </a:xfrm>
        </p:grpSpPr>
        <p:sp>
          <p:nvSpPr>
            <p:cNvPr id="101" name="Rectangle 100"/>
            <p:cNvSpPr/>
            <p:nvPr/>
          </p:nvSpPr>
          <p:spPr bwMode="auto">
            <a:xfrm>
              <a:off x="54801" y="2273409"/>
              <a:ext cx="9045655" cy="2557190"/>
            </a:xfrm>
            <a:prstGeom prst="rect">
              <a:avLst/>
            </a:prstGeom>
            <a:solidFill>
              <a:schemeClr val="bg1">
                <a:lumMod val="7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59" name="Rounded Rectangle 58"/>
            <p:cNvSpPr/>
            <p:nvPr/>
          </p:nvSpPr>
          <p:spPr bwMode="auto">
            <a:xfrm>
              <a:off x="2285313" y="2519339"/>
              <a:ext cx="158841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PFC</a:t>
              </a:r>
            </a:p>
            <a:p>
              <a:pPr algn="ctr" eaLnBrk="0" hangingPunct="0"/>
              <a:r>
                <a:rPr lang="en-GB" sz="1600" dirty="0">
                  <a:solidFill>
                    <a:schemeClr val="bg1"/>
                  </a:solidFill>
                  <a:latin typeface="+mn-lt"/>
                  <a:ea typeface="Verdana" pitchFamily="34" charset="0"/>
                  <a:cs typeface="Verdana" pitchFamily="34" charset="0"/>
                </a:rPr>
                <a:t>Power Factor Correction</a:t>
              </a:r>
            </a:p>
          </p:txBody>
        </p:sp>
        <p:sp>
          <p:nvSpPr>
            <p:cNvPr id="60" name="Rounded Rectangle 59"/>
            <p:cNvSpPr/>
            <p:nvPr/>
          </p:nvSpPr>
          <p:spPr bwMode="auto">
            <a:xfrm>
              <a:off x="4716016" y="2519309"/>
              <a:ext cx="163654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DC </a:t>
              </a:r>
              <a:r>
                <a:rPr lang="en-GB" sz="1600" dirty="0" err="1">
                  <a:solidFill>
                    <a:schemeClr val="bg1"/>
                  </a:solidFill>
                  <a:latin typeface="+mn-lt"/>
                  <a:ea typeface="Verdana" pitchFamily="34" charset="0"/>
                  <a:cs typeface="Verdana" pitchFamily="34" charset="0"/>
                </a:rPr>
                <a:t>DC</a:t>
              </a:r>
              <a:endParaRPr lang="en-GB" sz="1600" dirty="0">
                <a:solidFill>
                  <a:schemeClr val="bg1"/>
                </a:solidFill>
                <a:latin typeface="+mn-lt"/>
                <a:ea typeface="Verdana" pitchFamily="34" charset="0"/>
                <a:cs typeface="Verdana" pitchFamily="34" charset="0"/>
              </a:endParaRPr>
            </a:p>
            <a:p>
              <a:pPr algn="ctr" eaLnBrk="0" hangingPunct="0"/>
              <a:r>
                <a:rPr lang="en-GB" sz="1600" dirty="0">
                  <a:solidFill>
                    <a:schemeClr val="bg1"/>
                  </a:solidFill>
                  <a:latin typeface="+mn-lt"/>
                  <a:ea typeface="Verdana" pitchFamily="34" charset="0"/>
                  <a:cs typeface="Verdana" pitchFamily="34" charset="0"/>
                </a:rPr>
                <a:t>Non Isolated</a:t>
              </a:r>
            </a:p>
          </p:txBody>
        </p:sp>
        <p:pic>
          <p:nvPicPr>
            <p:cNvPr id="61" name="Picture 3"/>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236296" y="2535068"/>
              <a:ext cx="1503998" cy="10435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62" name="Straight Connector 61"/>
            <p:cNvCxnSpPr/>
            <p:nvPr/>
          </p:nvCxnSpPr>
          <p:spPr>
            <a:xfrm>
              <a:off x="1386065" y="3054936"/>
              <a:ext cx="885285" cy="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63" name="Group 62"/>
            <p:cNvGrpSpPr/>
            <p:nvPr/>
          </p:nvGrpSpPr>
          <p:grpSpPr>
            <a:xfrm>
              <a:off x="1733770" y="2905834"/>
              <a:ext cx="321556" cy="298202"/>
              <a:chOff x="395536" y="2561580"/>
              <a:chExt cx="321556" cy="298202"/>
            </a:xfrm>
          </p:grpSpPr>
          <p:cxnSp>
            <p:nvCxnSpPr>
              <p:cNvPr id="64" name="Straight Connector 63"/>
              <p:cNvCxnSpPr/>
              <p:nvPr/>
            </p:nvCxnSpPr>
            <p:spPr>
              <a:xfrm flipH="1">
                <a:off x="395536"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573768"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H="1">
                <a:off x="484652"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67" name="TextBox 66"/>
            <p:cNvSpPr txBox="1"/>
            <p:nvPr/>
          </p:nvSpPr>
          <p:spPr bwMode="auto">
            <a:xfrm>
              <a:off x="1523993" y="2641761"/>
              <a:ext cx="665247"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400Vac</a:t>
              </a:r>
            </a:p>
          </p:txBody>
        </p:sp>
        <p:cxnSp>
          <p:nvCxnSpPr>
            <p:cNvPr id="68" name="Straight Connector 67"/>
            <p:cNvCxnSpPr>
              <a:stCxn id="59" idx="3"/>
              <a:endCxn id="60" idx="1"/>
            </p:cNvCxnSpPr>
            <p:nvPr/>
          </p:nvCxnSpPr>
          <p:spPr>
            <a:xfrm flipV="1">
              <a:off x="3873728" y="3054906"/>
              <a:ext cx="842288" cy="3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bwMode="auto">
            <a:xfrm>
              <a:off x="3991247" y="2711415"/>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690Vdc</a:t>
              </a:r>
            </a:p>
          </p:txBody>
        </p:sp>
        <p:cxnSp>
          <p:nvCxnSpPr>
            <p:cNvPr id="70" name="Straight Connector 69"/>
            <p:cNvCxnSpPr>
              <a:stCxn id="60" idx="3"/>
              <a:endCxn id="61" idx="1"/>
            </p:cNvCxnSpPr>
            <p:nvPr/>
          </p:nvCxnSpPr>
          <p:spPr>
            <a:xfrm>
              <a:off x="6352561" y="3054906"/>
              <a:ext cx="883735" cy="1957"/>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bwMode="auto">
            <a:xfrm>
              <a:off x="6489491" y="2738368"/>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200Vdc</a:t>
              </a:r>
            </a:p>
          </p:txBody>
        </p:sp>
        <p:sp>
          <p:nvSpPr>
            <p:cNvPr id="72" name="TextBox 71"/>
            <p:cNvSpPr txBox="1"/>
            <p:nvPr/>
          </p:nvSpPr>
          <p:spPr bwMode="auto">
            <a:xfrm>
              <a:off x="3917432" y="3190807"/>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73" name="TextBox 72"/>
            <p:cNvSpPr txBox="1"/>
            <p:nvPr/>
          </p:nvSpPr>
          <p:spPr bwMode="auto">
            <a:xfrm>
              <a:off x="6388944" y="3183466"/>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74" name="Rounded Rectangle 73"/>
            <p:cNvSpPr/>
            <p:nvPr/>
          </p:nvSpPr>
          <p:spPr bwMode="auto">
            <a:xfrm>
              <a:off x="2291809" y="3691526"/>
              <a:ext cx="158841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PFC</a:t>
              </a:r>
            </a:p>
            <a:p>
              <a:pPr algn="ctr" eaLnBrk="0" hangingPunct="0"/>
              <a:r>
                <a:rPr lang="en-GB" sz="1600" dirty="0">
                  <a:solidFill>
                    <a:schemeClr val="bg1"/>
                  </a:solidFill>
                  <a:latin typeface="+mn-lt"/>
                  <a:ea typeface="Verdana" pitchFamily="34" charset="0"/>
                  <a:cs typeface="Verdana" pitchFamily="34" charset="0"/>
                </a:rPr>
                <a:t>Power Factor Correction</a:t>
              </a:r>
            </a:p>
          </p:txBody>
        </p:sp>
        <p:sp>
          <p:nvSpPr>
            <p:cNvPr id="75" name="Rounded Rectangle 74"/>
            <p:cNvSpPr/>
            <p:nvPr/>
          </p:nvSpPr>
          <p:spPr bwMode="auto">
            <a:xfrm>
              <a:off x="4722512" y="3691496"/>
              <a:ext cx="163654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DC </a:t>
              </a:r>
              <a:r>
                <a:rPr lang="en-GB" sz="1600" dirty="0" err="1">
                  <a:solidFill>
                    <a:schemeClr val="bg1"/>
                  </a:solidFill>
                  <a:latin typeface="+mn-lt"/>
                  <a:ea typeface="Verdana" pitchFamily="34" charset="0"/>
                  <a:cs typeface="Verdana" pitchFamily="34" charset="0"/>
                </a:rPr>
                <a:t>DC</a:t>
              </a:r>
              <a:endParaRPr lang="en-GB" sz="1600" dirty="0">
                <a:solidFill>
                  <a:schemeClr val="bg1"/>
                </a:solidFill>
                <a:latin typeface="+mn-lt"/>
                <a:ea typeface="Verdana" pitchFamily="34" charset="0"/>
                <a:cs typeface="Verdana" pitchFamily="34" charset="0"/>
              </a:endParaRPr>
            </a:p>
            <a:p>
              <a:pPr algn="ctr" eaLnBrk="0" hangingPunct="0"/>
              <a:r>
                <a:rPr lang="en-GB" sz="1600" dirty="0">
                  <a:solidFill>
                    <a:schemeClr val="bg1"/>
                  </a:solidFill>
                  <a:latin typeface="+mn-lt"/>
                  <a:ea typeface="Verdana" pitchFamily="34" charset="0"/>
                  <a:cs typeface="Verdana" pitchFamily="34" charset="0"/>
                </a:rPr>
                <a:t>Non Isolated</a:t>
              </a:r>
            </a:p>
          </p:txBody>
        </p:sp>
        <p:pic>
          <p:nvPicPr>
            <p:cNvPr id="76" name="Picture 3"/>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242792" y="3707255"/>
              <a:ext cx="1503998" cy="10435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77" name="Straight Connector 76"/>
            <p:cNvCxnSpPr/>
            <p:nvPr/>
          </p:nvCxnSpPr>
          <p:spPr>
            <a:xfrm>
              <a:off x="1392561" y="4227123"/>
              <a:ext cx="885285" cy="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1740266" y="4078021"/>
              <a:ext cx="321556" cy="298202"/>
              <a:chOff x="395536" y="2561580"/>
              <a:chExt cx="321556" cy="298202"/>
            </a:xfrm>
          </p:grpSpPr>
          <p:cxnSp>
            <p:nvCxnSpPr>
              <p:cNvPr id="79" name="Straight Connector 78"/>
              <p:cNvCxnSpPr/>
              <p:nvPr/>
            </p:nvCxnSpPr>
            <p:spPr>
              <a:xfrm flipH="1">
                <a:off x="395536"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flipH="1">
                <a:off x="573768"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84652"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82" name="TextBox 81"/>
            <p:cNvSpPr txBox="1"/>
            <p:nvPr/>
          </p:nvSpPr>
          <p:spPr bwMode="auto">
            <a:xfrm>
              <a:off x="1530489" y="3813949"/>
              <a:ext cx="665247"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400Vac</a:t>
              </a:r>
            </a:p>
          </p:txBody>
        </p:sp>
        <p:cxnSp>
          <p:nvCxnSpPr>
            <p:cNvPr id="83" name="Straight Connector 82"/>
            <p:cNvCxnSpPr>
              <a:stCxn id="74" idx="3"/>
              <a:endCxn id="75" idx="1"/>
            </p:cNvCxnSpPr>
            <p:nvPr/>
          </p:nvCxnSpPr>
          <p:spPr>
            <a:xfrm flipV="1">
              <a:off x="3880224" y="4227093"/>
              <a:ext cx="842288" cy="3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bwMode="auto">
            <a:xfrm>
              <a:off x="3997743" y="3883603"/>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690Vdc</a:t>
              </a:r>
            </a:p>
          </p:txBody>
        </p:sp>
        <p:cxnSp>
          <p:nvCxnSpPr>
            <p:cNvPr id="85" name="Straight Connector 84"/>
            <p:cNvCxnSpPr>
              <a:stCxn id="75" idx="3"/>
              <a:endCxn id="76" idx="1"/>
            </p:cNvCxnSpPr>
            <p:nvPr/>
          </p:nvCxnSpPr>
          <p:spPr>
            <a:xfrm>
              <a:off x="6359057" y="4227093"/>
              <a:ext cx="883735" cy="1957"/>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86" name="TextBox 85"/>
            <p:cNvSpPr txBox="1"/>
            <p:nvPr/>
          </p:nvSpPr>
          <p:spPr bwMode="auto">
            <a:xfrm>
              <a:off x="6495987" y="3910555"/>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200Vdc</a:t>
              </a:r>
            </a:p>
          </p:txBody>
        </p:sp>
        <p:sp>
          <p:nvSpPr>
            <p:cNvPr id="87" name="TextBox 86"/>
            <p:cNvSpPr txBox="1"/>
            <p:nvPr/>
          </p:nvSpPr>
          <p:spPr bwMode="auto">
            <a:xfrm>
              <a:off x="3923928" y="4362994"/>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88" name="TextBox 87"/>
            <p:cNvSpPr txBox="1"/>
            <p:nvPr/>
          </p:nvSpPr>
          <p:spPr bwMode="auto">
            <a:xfrm>
              <a:off x="6395440" y="4355653"/>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92" name="Rounded Rectangle 91"/>
            <p:cNvSpPr/>
            <p:nvPr/>
          </p:nvSpPr>
          <p:spPr bwMode="auto">
            <a:xfrm rot="16200000">
              <a:off x="25799" y="3312862"/>
              <a:ext cx="2243411" cy="656303"/>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Isolated Transformer</a:t>
              </a:r>
            </a:p>
          </p:txBody>
        </p:sp>
        <p:cxnSp>
          <p:nvCxnSpPr>
            <p:cNvPr id="93" name="Straight Connector 92"/>
            <p:cNvCxnSpPr/>
            <p:nvPr/>
          </p:nvCxnSpPr>
          <p:spPr>
            <a:xfrm>
              <a:off x="281772" y="3687370"/>
              <a:ext cx="549693" cy="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94" name="Group 93"/>
            <p:cNvGrpSpPr/>
            <p:nvPr/>
          </p:nvGrpSpPr>
          <p:grpSpPr>
            <a:xfrm>
              <a:off x="412087" y="3538268"/>
              <a:ext cx="321556" cy="298202"/>
              <a:chOff x="395536" y="2561580"/>
              <a:chExt cx="321556" cy="298202"/>
            </a:xfrm>
          </p:grpSpPr>
          <p:cxnSp>
            <p:nvCxnSpPr>
              <p:cNvPr id="95" name="Straight Connector 94"/>
              <p:cNvCxnSpPr/>
              <p:nvPr/>
            </p:nvCxnSpPr>
            <p:spPr>
              <a:xfrm flipH="1">
                <a:off x="395536"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H="1">
                <a:off x="573768"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flipH="1">
                <a:off x="484652"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98" name="TextBox 97"/>
            <p:cNvSpPr txBox="1"/>
            <p:nvPr/>
          </p:nvSpPr>
          <p:spPr bwMode="auto">
            <a:xfrm>
              <a:off x="122364" y="3240281"/>
              <a:ext cx="657231"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10kVac</a:t>
              </a:r>
            </a:p>
          </p:txBody>
        </p:sp>
        <p:sp>
          <p:nvSpPr>
            <p:cNvPr id="99" name="TextBox 98"/>
            <p:cNvSpPr txBox="1"/>
            <p:nvPr/>
          </p:nvSpPr>
          <p:spPr bwMode="auto">
            <a:xfrm>
              <a:off x="98345" y="3977191"/>
              <a:ext cx="657231"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20kVac</a:t>
              </a:r>
            </a:p>
          </p:txBody>
        </p:sp>
        <p:sp>
          <p:nvSpPr>
            <p:cNvPr id="104" name="Chord 103"/>
            <p:cNvSpPr/>
            <p:nvPr/>
          </p:nvSpPr>
          <p:spPr bwMode="auto">
            <a:xfrm>
              <a:off x="54801" y="2369121"/>
              <a:ext cx="580641" cy="541705"/>
            </a:xfrm>
            <a:prstGeom prst="chord">
              <a:avLst>
                <a:gd name="adj1" fmla="val 16075122"/>
                <a:gd name="adj2" fmla="val 5400000"/>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endParaRPr lang="en-GB" sz="1600" dirty="0">
                <a:solidFill>
                  <a:schemeClr val="bg1"/>
                </a:solidFill>
                <a:latin typeface="+mn-lt"/>
                <a:ea typeface="Verdana" pitchFamily="34" charset="0"/>
                <a:cs typeface="Verdana" pitchFamily="34" charset="0"/>
              </a:endParaRPr>
            </a:p>
          </p:txBody>
        </p:sp>
        <p:sp>
          <p:nvSpPr>
            <p:cNvPr id="105" name="Round Single Corner Rectangle 104"/>
            <p:cNvSpPr/>
            <p:nvPr/>
          </p:nvSpPr>
          <p:spPr bwMode="auto">
            <a:xfrm>
              <a:off x="61605" y="2378207"/>
              <a:ext cx="356692" cy="539063"/>
            </a:xfrm>
            <a:prstGeom prst="round1Rect">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2</a:t>
              </a:r>
            </a:p>
          </p:txBody>
        </p:sp>
      </p:grpSp>
      <p:sp>
        <p:nvSpPr>
          <p:cNvPr id="5" name="Footer Placeholder 4">
            <a:extLst>
              <a:ext uri="{FF2B5EF4-FFF2-40B4-BE49-F238E27FC236}">
                <a16:creationId xmlns:a16="http://schemas.microsoft.com/office/drawing/2014/main" id="{36376F65-943D-4ED6-A923-03BE2BD76609}"/>
              </a:ext>
            </a:extLst>
          </p:cNvPr>
          <p:cNvSpPr>
            <a:spLocks noGrp="1"/>
          </p:cNvSpPr>
          <p:nvPr>
            <p:ph type="ftr" sz="quarter" idx="11"/>
          </p:nvPr>
        </p:nvSpPr>
        <p:spPr/>
        <p:txBody>
          <a:bodyPr/>
          <a:lstStyle/>
          <a:p>
            <a:r>
              <a:rPr lang="en-US"/>
              <a:t> </a:t>
            </a:r>
          </a:p>
        </p:txBody>
      </p:sp>
      <p:sp>
        <p:nvSpPr>
          <p:cNvPr id="6" name="Date Placeholder 5">
            <a:extLst>
              <a:ext uri="{FF2B5EF4-FFF2-40B4-BE49-F238E27FC236}">
                <a16:creationId xmlns:a16="http://schemas.microsoft.com/office/drawing/2014/main" id="{4C442B52-CA47-4F89-9DD3-7A066F959064}"/>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8BE3D993-BCB0-42AD-9168-D62BA45F422C}"/>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536446477"/>
      </p:ext>
    </p:extLst>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Fast charging solutions- three phase</a:t>
            </a:r>
          </a:p>
        </p:txBody>
      </p:sp>
      <p:grpSp>
        <p:nvGrpSpPr>
          <p:cNvPr id="3" name="Group 2"/>
          <p:cNvGrpSpPr/>
          <p:nvPr/>
        </p:nvGrpSpPr>
        <p:grpSpPr>
          <a:xfrm>
            <a:off x="949896" y="986298"/>
            <a:ext cx="9057530" cy="1963307"/>
            <a:chOff x="35496" y="739723"/>
            <a:chExt cx="9057530" cy="1472480"/>
          </a:xfrm>
        </p:grpSpPr>
        <p:sp>
          <p:nvSpPr>
            <p:cNvPr id="100" name="Rectangle 99"/>
            <p:cNvSpPr/>
            <p:nvPr/>
          </p:nvSpPr>
          <p:spPr bwMode="auto">
            <a:xfrm>
              <a:off x="47371" y="739723"/>
              <a:ext cx="9045655" cy="1472480"/>
            </a:xfrm>
            <a:prstGeom prst="rect">
              <a:avLst/>
            </a:prstGeom>
            <a:solidFill>
              <a:schemeClr val="bg1">
                <a:lumMod val="7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 name="Rounded Rectangle 8"/>
            <p:cNvSpPr/>
            <p:nvPr/>
          </p:nvSpPr>
          <p:spPr bwMode="auto">
            <a:xfrm>
              <a:off x="2285314" y="1047556"/>
              <a:ext cx="158841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PFC</a:t>
              </a:r>
            </a:p>
            <a:p>
              <a:pPr algn="ctr" eaLnBrk="0" hangingPunct="0"/>
              <a:r>
                <a:rPr lang="en-GB" sz="1600" dirty="0">
                  <a:solidFill>
                    <a:schemeClr val="bg1"/>
                  </a:solidFill>
                  <a:latin typeface="+mn-lt"/>
                  <a:ea typeface="Verdana" pitchFamily="34" charset="0"/>
                  <a:cs typeface="Verdana" pitchFamily="34" charset="0"/>
                </a:rPr>
                <a:t>Power Factor Correction</a:t>
              </a:r>
            </a:p>
          </p:txBody>
        </p:sp>
        <p:sp>
          <p:nvSpPr>
            <p:cNvPr id="10" name="Rounded Rectangle 9"/>
            <p:cNvSpPr/>
            <p:nvPr/>
          </p:nvSpPr>
          <p:spPr bwMode="auto">
            <a:xfrm>
              <a:off x="4716017" y="1047526"/>
              <a:ext cx="163654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DC </a:t>
              </a:r>
              <a:r>
                <a:rPr lang="en-GB" sz="1600" dirty="0" err="1">
                  <a:solidFill>
                    <a:schemeClr val="bg1"/>
                  </a:solidFill>
                  <a:latin typeface="+mn-lt"/>
                  <a:ea typeface="Verdana" pitchFamily="34" charset="0"/>
                  <a:cs typeface="Verdana" pitchFamily="34" charset="0"/>
                </a:rPr>
                <a:t>DC</a:t>
              </a:r>
              <a:endParaRPr lang="en-GB" sz="1600" dirty="0">
                <a:solidFill>
                  <a:schemeClr val="bg1"/>
                </a:solidFill>
                <a:latin typeface="+mn-lt"/>
                <a:ea typeface="Verdana" pitchFamily="34" charset="0"/>
                <a:cs typeface="Verdana" pitchFamily="34" charset="0"/>
              </a:endParaRPr>
            </a:p>
            <a:p>
              <a:pPr algn="ctr" eaLnBrk="0" hangingPunct="0"/>
              <a:r>
                <a:rPr lang="en-GB" sz="1600" dirty="0">
                  <a:solidFill>
                    <a:schemeClr val="bg1"/>
                  </a:solidFill>
                  <a:latin typeface="+mn-lt"/>
                  <a:ea typeface="Verdana" pitchFamily="34" charset="0"/>
                  <a:cs typeface="Verdana" pitchFamily="34" charset="0"/>
                </a:rPr>
                <a:t>Isolated</a:t>
              </a:r>
            </a:p>
          </p:txBody>
        </p:sp>
        <p:pic>
          <p:nvPicPr>
            <p:cNvPr id="13" name="Picture 3"/>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236297" y="1063285"/>
              <a:ext cx="1503998" cy="10435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6" name="Straight Connector 15"/>
            <p:cNvCxnSpPr/>
            <p:nvPr/>
          </p:nvCxnSpPr>
          <p:spPr>
            <a:xfrm>
              <a:off x="1386066" y="1583153"/>
              <a:ext cx="885285" cy="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1733771" y="1434051"/>
              <a:ext cx="321556" cy="298202"/>
              <a:chOff x="395536" y="2561580"/>
              <a:chExt cx="321556" cy="298202"/>
            </a:xfrm>
          </p:grpSpPr>
          <p:cxnSp>
            <p:nvCxnSpPr>
              <p:cNvPr id="18" name="Straight Connector 17"/>
              <p:cNvCxnSpPr/>
              <p:nvPr/>
            </p:nvCxnSpPr>
            <p:spPr>
              <a:xfrm flipH="1">
                <a:off x="395536"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573768"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84652"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22" name="TextBox 21"/>
            <p:cNvSpPr txBox="1"/>
            <p:nvPr/>
          </p:nvSpPr>
          <p:spPr bwMode="auto">
            <a:xfrm>
              <a:off x="1530489" y="1169978"/>
              <a:ext cx="665247"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400Vac</a:t>
              </a:r>
            </a:p>
          </p:txBody>
        </p:sp>
        <p:cxnSp>
          <p:nvCxnSpPr>
            <p:cNvPr id="29" name="Straight Connector 28"/>
            <p:cNvCxnSpPr>
              <a:stCxn id="9" idx="3"/>
              <a:endCxn id="10" idx="1"/>
            </p:cNvCxnSpPr>
            <p:nvPr/>
          </p:nvCxnSpPr>
          <p:spPr>
            <a:xfrm flipV="1">
              <a:off x="3873729" y="1583123"/>
              <a:ext cx="842288" cy="3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bwMode="auto">
            <a:xfrm>
              <a:off x="3991248" y="1239632"/>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690Vdc</a:t>
              </a:r>
            </a:p>
          </p:txBody>
        </p:sp>
        <p:cxnSp>
          <p:nvCxnSpPr>
            <p:cNvPr id="41" name="Straight Connector 40"/>
            <p:cNvCxnSpPr>
              <a:stCxn id="10" idx="3"/>
              <a:endCxn id="13" idx="1"/>
            </p:cNvCxnSpPr>
            <p:nvPr/>
          </p:nvCxnSpPr>
          <p:spPr>
            <a:xfrm>
              <a:off x="6352562" y="1583123"/>
              <a:ext cx="883735" cy="1957"/>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bwMode="auto">
            <a:xfrm>
              <a:off x="6489492" y="1266585"/>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200Vdc</a:t>
              </a:r>
            </a:p>
          </p:txBody>
        </p:sp>
        <p:sp>
          <p:nvSpPr>
            <p:cNvPr id="55" name="TextBox 54"/>
            <p:cNvSpPr txBox="1"/>
            <p:nvPr/>
          </p:nvSpPr>
          <p:spPr bwMode="auto">
            <a:xfrm>
              <a:off x="3917433" y="1719024"/>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58" name="TextBox 57"/>
            <p:cNvSpPr txBox="1"/>
            <p:nvPr/>
          </p:nvSpPr>
          <p:spPr bwMode="auto">
            <a:xfrm>
              <a:off x="6388945" y="1711683"/>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102" name="Chord 101"/>
            <p:cNvSpPr/>
            <p:nvPr/>
          </p:nvSpPr>
          <p:spPr bwMode="auto">
            <a:xfrm>
              <a:off x="35496" y="805909"/>
              <a:ext cx="580641" cy="541705"/>
            </a:xfrm>
            <a:prstGeom prst="chord">
              <a:avLst>
                <a:gd name="adj1" fmla="val 16075122"/>
                <a:gd name="adj2" fmla="val 5400000"/>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endParaRPr lang="en-GB" sz="1600" dirty="0">
                <a:solidFill>
                  <a:schemeClr val="bg1"/>
                </a:solidFill>
                <a:latin typeface="+mn-lt"/>
                <a:ea typeface="Verdana" pitchFamily="34" charset="0"/>
                <a:cs typeface="Verdana" pitchFamily="34" charset="0"/>
              </a:endParaRPr>
            </a:p>
          </p:txBody>
        </p:sp>
        <p:sp>
          <p:nvSpPr>
            <p:cNvPr id="103" name="Round Single Corner Rectangle 102"/>
            <p:cNvSpPr/>
            <p:nvPr/>
          </p:nvSpPr>
          <p:spPr bwMode="auto">
            <a:xfrm>
              <a:off x="42300" y="814995"/>
              <a:ext cx="356692" cy="539063"/>
            </a:xfrm>
            <a:prstGeom prst="round1Rect">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1</a:t>
              </a:r>
            </a:p>
          </p:txBody>
        </p:sp>
      </p:grpSp>
      <p:sp>
        <p:nvSpPr>
          <p:cNvPr id="106" name="Rectangle 105"/>
          <p:cNvSpPr/>
          <p:nvPr/>
        </p:nvSpPr>
        <p:spPr>
          <a:xfrm>
            <a:off x="1118965" y="3108504"/>
            <a:ext cx="3248289" cy="338554"/>
          </a:xfrm>
          <a:prstGeom prst="rect">
            <a:avLst/>
          </a:prstGeom>
        </p:spPr>
        <p:txBody>
          <a:bodyPr wrap="square">
            <a:spAutoFit/>
          </a:bodyPr>
          <a:lstStyle/>
          <a:p>
            <a:r>
              <a:rPr lang="en-GB" sz="1600" b="1" dirty="0"/>
              <a:t>Vienna Rectifier</a:t>
            </a:r>
            <a:endParaRPr lang="en-GB" sz="1600" dirty="0"/>
          </a:p>
        </p:txBody>
      </p:sp>
      <p:sp>
        <p:nvSpPr>
          <p:cNvPr id="107" name="Rectangle 106"/>
          <p:cNvSpPr/>
          <p:nvPr/>
        </p:nvSpPr>
        <p:spPr>
          <a:xfrm>
            <a:off x="4838330" y="3101667"/>
            <a:ext cx="3248289" cy="338554"/>
          </a:xfrm>
          <a:prstGeom prst="rect">
            <a:avLst/>
          </a:prstGeom>
        </p:spPr>
        <p:txBody>
          <a:bodyPr wrap="square">
            <a:spAutoFit/>
          </a:bodyPr>
          <a:lstStyle/>
          <a:p>
            <a:r>
              <a:rPr lang="en-GB" sz="1600" b="1" dirty="0"/>
              <a:t>Voltage Source Inverter</a:t>
            </a:r>
            <a:endParaRPr lang="en-GB" sz="1600" dirty="0"/>
          </a:p>
        </p:txBody>
      </p:sp>
      <p:sp>
        <p:nvSpPr>
          <p:cNvPr id="108" name="Rectangle 107"/>
          <p:cNvSpPr/>
          <p:nvPr/>
        </p:nvSpPr>
        <p:spPr bwMode="auto">
          <a:xfrm>
            <a:off x="7317224" y="3988238"/>
            <a:ext cx="2575543" cy="960107"/>
          </a:xfrm>
          <a:prstGeom prst="rect">
            <a:avLst/>
          </a:prstGeom>
          <a:solidFill>
            <a:schemeClr val="bg1">
              <a:lumMod val="65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Unidirectional</a:t>
            </a:r>
          </a:p>
        </p:txBody>
      </p:sp>
      <p:sp>
        <p:nvSpPr>
          <p:cNvPr id="109" name="TextBox 108"/>
          <p:cNvSpPr txBox="1"/>
          <p:nvPr/>
        </p:nvSpPr>
        <p:spPr bwMode="auto">
          <a:xfrm>
            <a:off x="4887365" y="5761736"/>
            <a:ext cx="3047309" cy="46935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Silicon Carbide MOS</a:t>
            </a:r>
          </a:p>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Insulated Gate Bipolar Transistor </a:t>
            </a:r>
          </a:p>
        </p:txBody>
      </p:sp>
      <p:pic>
        <p:nvPicPr>
          <p:cNvPr id="110" name="Picture 3"/>
          <p:cNvPicPr>
            <a:picLocks noChangeAspect="1" noChangeArrowheads="1"/>
          </p:cNvPicPr>
          <p:nvPr/>
        </p:nvPicPr>
        <p:blipFill>
          <a:blip r:embed="rId4">
            <a:clrChange>
              <a:clrFrom>
                <a:srgbClr val="FFFFCC"/>
              </a:clrFrom>
              <a:clrTo>
                <a:srgbClr val="FFFFCC">
                  <a:alpha val="0"/>
                </a:srgbClr>
              </a:clrTo>
            </a:clrChange>
            <a:extLst>
              <a:ext uri="{28A0092B-C50C-407E-A947-70E740481C1C}">
                <a14:useLocalDpi xmlns:a14="http://schemas.microsoft.com/office/drawing/2010/main" val="0"/>
              </a:ext>
            </a:extLst>
          </a:blip>
          <a:srcRect/>
          <a:stretch>
            <a:fillRect/>
          </a:stretch>
        </p:blipFill>
        <p:spPr bwMode="auto">
          <a:xfrm>
            <a:off x="4921514" y="3717033"/>
            <a:ext cx="1979214" cy="17228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 name="TextBox 110"/>
          <p:cNvSpPr txBox="1"/>
          <p:nvPr/>
        </p:nvSpPr>
        <p:spPr bwMode="auto">
          <a:xfrm>
            <a:off x="1313171" y="5842428"/>
            <a:ext cx="1819409"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Super Junction MOS</a:t>
            </a:r>
          </a:p>
        </p:txBody>
      </p:sp>
      <p:pic>
        <p:nvPicPr>
          <p:cNvPr id="113" name="Picture 2"/>
          <p:cNvPicPr>
            <a:picLocks noChangeAspect="1" noChangeArrowheads="1"/>
          </p:cNvPicPr>
          <p:nvPr/>
        </p:nvPicPr>
        <p:blipFill>
          <a:blip r:embed="rId5">
            <a:clrChange>
              <a:clrFrom>
                <a:srgbClr val="FFFFCC"/>
              </a:clrFrom>
              <a:clrTo>
                <a:srgbClr val="FFFFCC">
                  <a:alpha val="0"/>
                </a:srgbClr>
              </a:clrTo>
            </a:clrChange>
            <a:extLst>
              <a:ext uri="{28A0092B-C50C-407E-A947-70E740481C1C}">
                <a14:useLocalDpi xmlns:a14="http://schemas.microsoft.com/office/drawing/2010/main" val="0"/>
              </a:ext>
            </a:extLst>
          </a:blip>
          <a:srcRect/>
          <a:stretch>
            <a:fillRect/>
          </a:stretch>
        </p:blipFill>
        <p:spPr bwMode="auto">
          <a:xfrm>
            <a:off x="1233048" y="3710866"/>
            <a:ext cx="2144529" cy="16414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Footer Placeholder 3">
            <a:extLst>
              <a:ext uri="{FF2B5EF4-FFF2-40B4-BE49-F238E27FC236}">
                <a16:creationId xmlns:a16="http://schemas.microsoft.com/office/drawing/2014/main" id="{5C5F62C1-1855-48A8-BC61-9509DFFE09B2}"/>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FC12CAB1-C208-44B6-A729-A938E516A044}"/>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9B9F3471-6740-4D3F-924F-148F9DFF9F67}"/>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800968594"/>
      </p:ext>
    </p:extLst>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On board charging solutions</a:t>
            </a:r>
          </a:p>
        </p:txBody>
      </p:sp>
      <p:grpSp>
        <p:nvGrpSpPr>
          <p:cNvPr id="4" name="Group 3"/>
          <p:cNvGrpSpPr/>
          <p:nvPr/>
        </p:nvGrpSpPr>
        <p:grpSpPr>
          <a:xfrm>
            <a:off x="949896" y="1220756"/>
            <a:ext cx="9057530" cy="1963307"/>
            <a:chOff x="35496" y="1131590"/>
            <a:chExt cx="9057530" cy="1472480"/>
          </a:xfrm>
        </p:grpSpPr>
        <p:sp>
          <p:nvSpPr>
            <p:cNvPr id="10" name="Rectangle 9"/>
            <p:cNvSpPr/>
            <p:nvPr/>
          </p:nvSpPr>
          <p:spPr bwMode="auto">
            <a:xfrm>
              <a:off x="47371" y="1131590"/>
              <a:ext cx="9045655" cy="1472480"/>
            </a:xfrm>
            <a:prstGeom prst="rect">
              <a:avLst/>
            </a:prstGeom>
            <a:solidFill>
              <a:schemeClr val="bg1">
                <a:lumMod val="7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1" name="Rounded Rectangle 10"/>
            <p:cNvSpPr/>
            <p:nvPr/>
          </p:nvSpPr>
          <p:spPr bwMode="auto">
            <a:xfrm>
              <a:off x="2285314" y="1439423"/>
              <a:ext cx="158841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PFC</a:t>
              </a:r>
            </a:p>
            <a:p>
              <a:pPr algn="ctr" eaLnBrk="0" hangingPunct="0"/>
              <a:r>
                <a:rPr lang="en-GB" sz="1600" dirty="0">
                  <a:solidFill>
                    <a:schemeClr val="bg1"/>
                  </a:solidFill>
                  <a:latin typeface="+mn-lt"/>
                  <a:ea typeface="Verdana" pitchFamily="34" charset="0"/>
                  <a:cs typeface="Verdana" pitchFamily="34" charset="0"/>
                </a:rPr>
                <a:t>Power Factor Correction</a:t>
              </a:r>
            </a:p>
          </p:txBody>
        </p:sp>
        <p:sp>
          <p:nvSpPr>
            <p:cNvPr id="12" name="Rounded Rectangle 11"/>
            <p:cNvSpPr/>
            <p:nvPr/>
          </p:nvSpPr>
          <p:spPr bwMode="auto">
            <a:xfrm>
              <a:off x="4716017" y="1439393"/>
              <a:ext cx="163654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DC </a:t>
              </a:r>
              <a:r>
                <a:rPr lang="en-GB" sz="1600" dirty="0" err="1">
                  <a:solidFill>
                    <a:schemeClr val="bg1"/>
                  </a:solidFill>
                  <a:latin typeface="+mn-lt"/>
                  <a:ea typeface="Verdana" pitchFamily="34" charset="0"/>
                  <a:cs typeface="Verdana" pitchFamily="34" charset="0"/>
                </a:rPr>
                <a:t>DC</a:t>
              </a:r>
              <a:endParaRPr lang="en-GB" sz="1600" dirty="0">
                <a:solidFill>
                  <a:schemeClr val="bg1"/>
                </a:solidFill>
                <a:latin typeface="+mn-lt"/>
                <a:ea typeface="Verdana" pitchFamily="34" charset="0"/>
                <a:cs typeface="Verdana" pitchFamily="34" charset="0"/>
              </a:endParaRPr>
            </a:p>
            <a:p>
              <a:pPr algn="ctr" eaLnBrk="0" hangingPunct="0"/>
              <a:r>
                <a:rPr lang="en-GB" sz="1600" dirty="0">
                  <a:solidFill>
                    <a:schemeClr val="bg1"/>
                  </a:solidFill>
                  <a:latin typeface="+mn-lt"/>
                  <a:ea typeface="Verdana" pitchFamily="34" charset="0"/>
                  <a:cs typeface="Verdana" pitchFamily="34" charset="0"/>
                </a:rPr>
                <a:t>Isolated</a:t>
              </a:r>
            </a:p>
          </p:txBody>
        </p:sp>
        <p:pic>
          <p:nvPicPr>
            <p:cNvPr id="13" name="Picture 3"/>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236297" y="1455152"/>
              <a:ext cx="1503998" cy="10435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4" name="Straight Connector 13"/>
            <p:cNvCxnSpPr/>
            <p:nvPr/>
          </p:nvCxnSpPr>
          <p:spPr>
            <a:xfrm>
              <a:off x="1386066" y="1975020"/>
              <a:ext cx="885285" cy="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bwMode="auto">
            <a:xfrm>
              <a:off x="1530489" y="1622395"/>
              <a:ext cx="665247"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230Vac</a:t>
              </a:r>
            </a:p>
          </p:txBody>
        </p:sp>
        <p:cxnSp>
          <p:nvCxnSpPr>
            <p:cNvPr id="20" name="Straight Connector 19"/>
            <p:cNvCxnSpPr>
              <a:stCxn id="11" idx="3"/>
              <a:endCxn id="12" idx="1"/>
            </p:cNvCxnSpPr>
            <p:nvPr/>
          </p:nvCxnSpPr>
          <p:spPr>
            <a:xfrm flipV="1">
              <a:off x="3873729" y="1974990"/>
              <a:ext cx="842288" cy="3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bwMode="auto">
            <a:xfrm>
              <a:off x="3991248" y="1631499"/>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390Vdc</a:t>
              </a:r>
            </a:p>
          </p:txBody>
        </p:sp>
        <p:cxnSp>
          <p:nvCxnSpPr>
            <p:cNvPr id="22" name="Straight Connector 21"/>
            <p:cNvCxnSpPr>
              <a:stCxn id="12" idx="3"/>
              <a:endCxn id="13" idx="1"/>
            </p:cNvCxnSpPr>
            <p:nvPr/>
          </p:nvCxnSpPr>
          <p:spPr>
            <a:xfrm>
              <a:off x="6352562" y="1974990"/>
              <a:ext cx="883735" cy="1957"/>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bwMode="auto">
            <a:xfrm>
              <a:off x="6489492" y="1658452"/>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200Vdc</a:t>
              </a:r>
            </a:p>
          </p:txBody>
        </p:sp>
        <p:sp>
          <p:nvSpPr>
            <p:cNvPr id="24" name="TextBox 23"/>
            <p:cNvSpPr txBox="1"/>
            <p:nvPr/>
          </p:nvSpPr>
          <p:spPr bwMode="auto">
            <a:xfrm>
              <a:off x="3917433" y="2110891"/>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-420Vdc</a:t>
              </a:r>
            </a:p>
          </p:txBody>
        </p:sp>
        <p:sp>
          <p:nvSpPr>
            <p:cNvPr id="25" name="TextBox 24"/>
            <p:cNvSpPr txBox="1"/>
            <p:nvPr/>
          </p:nvSpPr>
          <p:spPr bwMode="auto">
            <a:xfrm>
              <a:off x="6388945" y="2103550"/>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26" name="Chord 25"/>
            <p:cNvSpPr/>
            <p:nvPr/>
          </p:nvSpPr>
          <p:spPr bwMode="auto">
            <a:xfrm>
              <a:off x="35496" y="1197776"/>
              <a:ext cx="580641" cy="541705"/>
            </a:xfrm>
            <a:prstGeom prst="chord">
              <a:avLst>
                <a:gd name="adj1" fmla="val 16075122"/>
                <a:gd name="adj2" fmla="val 5400000"/>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endParaRPr lang="en-GB" sz="1600" dirty="0">
                <a:solidFill>
                  <a:schemeClr val="bg1"/>
                </a:solidFill>
                <a:latin typeface="+mn-lt"/>
                <a:ea typeface="Verdana" pitchFamily="34" charset="0"/>
                <a:cs typeface="Verdana" pitchFamily="34" charset="0"/>
              </a:endParaRPr>
            </a:p>
          </p:txBody>
        </p:sp>
        <p:sp>
          <p:nvSpPr>
            <p:cNvPr id="27" name="Round Single Corner Rectangle 26"/>
            <p:cNvSpPr/>
            <p:nvPr/>
          </p:nvSpPr>
          <p:spPr bwMode="auto">
            <a:xfrm>
              <a:off x="42300" y="1206862"/>
              <a:ext cx="356692" cy="539063"/>
            </a:xfrm>
            <a:prstGeom prst="round1Rect">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1</a:t>
              </a:r>
            </a:p>
          </p:txBody>
        </p:sp>
      </p:grpSp>
      <p:grpSp>
        <p:nvGrpSpPr>
          <p:cNvPr id="5" name="Group 4"/>
          <p:cNvGrpSpPr/>
          <p:nvPr/>
        </p:nvGrpSpPr>
        <p:grpSpPr>
          <a:xfrm>
            <a:off x="949896" y="3279416"/>
            <a:ext cx="9057530" cy="1963307"/>
            <a:chOff x="35496" y="2675585"/>
            <a:chExt cx="9057530" cy="1472480"/>
          </a:xfrm>
        </p:grpSpPr>
        <p:sp>
          <p:nvSpPr>
            <p:cNvPr id="28" name="Rectangle 27"/>
            <p:cNvSpPr/>
            <p:nvPr/>
          </p:nvSpPr>
          <p:spPr bwMode="auto">
            <a:xfrm>
              <a:off x="47371" y="2675585"/>
              <a:ext cx="9045655" cy="1472480"/>
            </a:xfrm>
            <a:prstGeom prst="rect">
              <a:avLst/>
            </a:prstGeom>
            <a:solidFill>
              <a:schemeClr val="bg1">
                <a:lumMod val="7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29" name="Rounded Rectangle 28"/>
            <p:cNvSpPr/>
            <p:nvPr/>
          </p:nvSpPr>
          <p:spPr bwMode="auto">
            <a:xfrm>
              <a:off x="2285314" y="2983418"/>
              <a:ext cx="158841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PFC</a:t>
              </a:r>
            </a:p>
            <a:p>
              <a:pPr algn="ctr" eaLnBrk="0" hangingPunct="0"/>
              <a:r>
                <a:rPr lang="en-GB" sz="1600" dirty="0">
                  <a:solidFill>
                    <a:schemeClr val="bg1"/>
                  </a:solidFill>
                  <a:latin typeface="+mn-lt"/>
                  <a:ea typeface="Verdana" pitchFamily="34" charset="0"/>
                  <a:cs typeface="Verdana" pitchFamily="34" charset="0"/>
                </a:rPr>
                <a:t>Power Factor Correction</a:t>
              </a:r>
            </a:p>
          </p:txBody>
        </p:sp>
        <p:sp>
          <p:nvSpPr>
            <p:cNvPr id="30" name="Rounded Rectangle 29"/>
            <p:cNvSpPr/>
            <p:nvPr/>
          </p:nvSpPr>
          <p:spPr bwMode="auto">
            <a:xfrm>
              <a:off x="4716017" y="2983388"/>
              <a:ext cx="163654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DC </a:t>
              </a:r>
              <a:r>
                <a:rPr lang="en-GB" sz="1600" dirty="0" err="1">
                  <a:solidFill>
                    <a:schemeClr val="bg1"/>
                  </a:solidFill>
                  <a:latin typeface="+mn-lt"/>
                  <a:ea typeface="Verdana" pitchFamily="34" charset="0"/>
                  <a:cs typeface="Verdana" pitchFamily="34" charset="0"/>
                </a:rPr>
                <a:t>DC</a:t>
              </a:r>
              <a:endParaRPr lang="en-GB" sz="1600" dirty="0">
                <a:solidFill>
                  <a:schemeClr val="bg1"/>
                </a:solidFill>
                <a:latin typeface="+mn-lt"/>
                <a:ea typeface="Verdana" pitchFamily="34" charset="0"/>
                <a:cs typeface="Verdana" pitchFamily="34" charset="0"/>
              </a:endParaRPr>
            </a:p>
            <a:p>
              <a:pPr algn="ctr" eaLnBrk="0" hangingPunct="0"/>
              <a:r>
                <a:rPr lang="en-GB" sz="1600" dirty="0">
                  <a:solidFill>
                    <a:schemeClr val="bg1"/>
                  </a:solidFill>
                  <a:latin typeface="+mn-lt"/>
                  <a:ea typeface="Verdana" pitchFamily="34" charset="0"/>
                  <a:cs typeface="Verdana" pitchFamily="34" charset="0"/>
                </a:rPr>
                <a:t>Isolated</a:t>
              </a:r>
            </a:p>
          </p:txBody>
        </p:sp>
        <p:pic>
          <p:nvPicPr>
            <p:cNvPr id="31" name="Picture 3"/>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236297" y="2999147"/>
              <a:ext cx="1503998" cy="10435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32" name="Straight Connector 31"/>
            <p:cNvCxnSpPr/>
            <p:nvPr/>
          </p:nvCxnSpPr>
          <p:spPr>
            <a:xfrm>
              <a:off x="1386066" y="3519015"/>
              <a:ext cx="885285" cy="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733771" y="3369913"/>
              <a:ext cx="321556" cy="298202"/>
              <a:chOff x="395536" y="2561580"/>
              <a:chExt cx="321556" cy="298202"/>
            </a:xfrm>
          </p:grpSpPr>
          <p:cxnSp>
            <p:nvCxnSpPr>
              <p:cNvPr id="34" name="Straight Connector 33"/>
              <p:cNvCxnSpPr/>
              <p:nvPr/>
            </p:nvCxnSpPr>
            <p:spPr>
              <a:xfrm flipH="1">
                <a:off x="395536"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a:off x="573768"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84652"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7" name="TextBox 36"/>
            <p:cNvSpPr txBox="1"/>
            <p:nvPr/>
          </p:nvSpPr>
          <p:spPr bwMode="auto">
            <a:xfrm>
              <a:off x="1530489" y="3105840"/>
              <a:ext cx="665247"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400Vac</a:t>
              </a:r>
            </a:p>
          </p:txBody>
        </p:sp>
        <p:cxnSp>
          <p:nvCxnSpPr>
            <p:cNvPr id="38" name="Straight Connector 37"/>
            <p:cNvCxnSpPr>
              <a:stCxn id="29" idx="3"/>
              <a:endCxn id="30" idx="1"/>
            </p:cNvCxnSpPr>
            <p:nvPr/>
          </p:nvCxnSpPr>
          <p:spPr>
            <a:xfrm flipV="1">
              <a:off x="3873729" y="3518985"/>
              <a:ext cx="842288" cy="3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bwMode="auto">
            <a:xfrm>
              <a:off x="3991248" y="3175494"/>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690Vdc</a:t>
              </a:r>
            </a:p>
          </p:txBody>
        </p:sp>
        <p:cxnSp>
          <p:nvCxnSpPr>
            <p:cNvPr id="40" name="Straight Connector 39"/>
            <p:cNvCxnSpPr>
              <a:stCxn id="30" idx="3"/>
              <a:endCxn id="31" idx="1"/>
            </p:cNvCxnSpPr>
            <p:nvPr/>
          </p:nvCxnSpPr>
          <p:spPr>
            <a:xfrm>
              <a:off x="6352562" y="3518985"/>
              <a:ext cx="883735" cy="1957"/>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bwMode="auto">
            <a:xfrm>
              <a:off x="6489492" y="3202447"/>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200Vdc</a:t>
              </a:r>
            </a:p>
          </p:txBody>
        </p:sp>
        <p:sp>
          <p:nvSpPr>
            <p:cNvPr id="42" name="TextBox 41"/>
            <p:cNvSpPr txBox="1"/>
            <p:nvPr/>
          </p:nvSpPr>
          <p:spPr bwMode="auto">
            <a:xfrm>
              <a:off x="3917433" y="3654886"/>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43" name="TextBox 42"/>
            <p:cNvSpPr txBox="1"/>
            <p:nvPr/>
          </p:nvSpPr>
          <p:spPr bwMode="auto">
            <a:xfrm>
              <a:off x="6388945" y="3647545"/>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44" name="Chord 43"/>
            <p:cNvSpPr/>
            <p:nvPr/>
          </p:nvSpPr>
          <p:spPr bwMode="auto">
            <a:xfrm>
              <a:off x="35496" y="2741771"/>
              <a:ext cx="580641" cy="541705"/>
            </a:xfrm>
            <a:prstGeom prst="chord">
              <a:avLst>
                <a:gd name="adj1" fmla="val 16075122"/>
                <a:gd name="adj2" fmla="val 5400000"/>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endParaRPr lang="en-GB" sz="1600" dirty="0">
                <a:solidFill>
                  <a:schemeClr val="bg1"/>
                </a:solidFill>
                <a:latin typeface="+mn-lt"/>
                <a:ea typeface="Verdana" pitchFamily="34" charset="0"/>
                <a:cs typeface="Verdana" pitchFamily="34" charset="0"/>
              </a:endParaRPr>
            </a:p>
          </p:txBody>
        </p:sp>
        <p:sp>
          <p:nvSpPr>
            <p:cNvPr id="45" name="Round Single Corner Rectangle 44"/>
            <p:cNvSpPr/>
            <p:nvPr/>
          </p:nvSpPr>
          <p:spPr bwMode="auto">
            <a:xfrm>
              <a:off x="42300" y="2750857"/>
              <a:ext cx="356692" cy="539063"/>
            </a:xfrm>
            <a:prstGeom prst="round1Rect">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2</a:t>
              </a:r>
            </a:p>
          </p:txBody>
        </p:sp>
      </p:grpSp>
      <p:sp>
        <p:nvSpPr>
          <p:cNvPr id="46" name="Rectangle 45"/>
          <p:cNvSpPr/>
          <p:nvPr/>
        </p:nvSpPr>
        <p:spPr bwMode="auto">
          <a:xfrm>
            <a:off x="949896" y="5637248"/>
            <a:ext cx="9073008" cy="915955"/>
          </a:xfrm>
          <a:prstGeom prst="rect">
            <a:avLst/>
          </a:prstGeom>
          <a:solidFill>
            <a:schemeClr val="accent6"/>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The On board charger must be bidirectional</a:t>
            </a:r>
          </a:p>
          <a:p>
            <a:pPr algn="ctr" eaLnBrk="0" hangingPunct="0"/>
            <a:r>
              <a:rPr lang="en-GB" sz="1600" dirty="0">
                <a:solidFill>
                  <a:schemeClr val="bg1"/>
                </a:solidFill>
                <a:latin typeface="+mn-lt"/>
                <a:ea typeface="Verdana" pitchFamily="34" charset="0"/>
                <a:cs typeface="Verdana" pitchFamily="34" charset="0"/>
              </a:rPr>
              <a:t>The protected communication must be enabled</a:t>
            </a:r>
          </a:p>
        </p:txBody>
      </p:sp>
      <p:sp>
        <p:nvSpPr>
          <p:cNvPr id="3" name="Footer Placeholder 2">
            <a:extLst>
              <a:ext uri="{FF2B5EF4-FFF2-40B4-BE49-F238E27FC236}">
                <a16:creationId xmlns:a16="http://schemas.microsoft.com/office/drawing/2014/main" id="{03C63BBD-FCE5-4288-A0A9-0246EEB6BF06}"/>
              </a:ext>
            </a:extLst>
          </p:cNvPr>
          <p:cNvSpPr>
            <a:spLocks noGrp="1"/>
          </p:cNvSpPr>
          <p:nvPr>
            <p:ph type="ftr" sz="quarter" idx="11"/>
          </p:nvPr>
        </p:nvSpPr>
        <p:spPr/>
        <p:txBody>
          <a:bodyPr/>
          <a:lstStyle/>
          <a:p>
            <a:r>
              <a:rPr lang="en-US"/>
              <a:t> </a:t>
            </a:r>
          </a:p>
        </p:txBody>
      </p:sp>
      <p:sp>
        <p:nvSpPr>
          <p:cNvPr id="6" name="Date Placeholder 5">
            <a:extLst>
              <a:ext uri="{FF2B5EF4-FFF2-40B4-BE49-F238E27FC236}">
                <a16:creationId xmlns:a16="http://schemas.microsoft.com/office/drawing/2014/main" id="{243D3F2E-4FDF-43D2-A299-7A61D8524FC6}"/>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24922531-E968-4209-9C11-14F508E753D9}"/>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048585906"/>
      </p:ext>
    </p:extLst>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On board charging solutions – single phase</a:t>
            </a:r>
          </a:p>
        </p:txBody>
      </p:sp>
      <p:grpSp>
        <p:nvGrpSpPr>
          <p:cNvPr id="7" name="Group 6"/>
          <p:cNvGrpSpPr/>
          <p:nvPr/>
        </p:nvGrpSpPr>
        <p:grpSpPr>
          <a:xfrm>
            <a:off x="949896" y="986298"/>
            <a:ext cx="9057530" cy="1963307"/>
            <a:chOff x="35496" y="739723"/>
            <a:chExt cx="9057530" cy="1472480"/>
          </a:xfrm>
        </p:grpSpPr>
        <p:sp>
          <p:nvSpPr>
            <p:cNvPr id="8" name="Rectangle 7"/>
            <p:cNvSpPr/>
            <p:nvPr/>
          </p:nvSpPr>
          <p:spPr bwMode="auto">
            <a:xfrm>
              <a:off x="47371" y="739723"/>
              <a:ext cx="9045655" cy="1472480"/>
            </a:xfrm>
            <a:prstGeom prst="rect">
              <a:avLst/>
            </a:prstGeom>
            <a:solidFill>
              <a:schemeClr val="bg1">
                <a:lumMod val="7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 name="Rounded Rectangle 8"/>
            <p:cNvSpPr/>
            <p:nvPr/>
          </p:nvSpPr>
          <p:spPr bwMode="auto">
            <a:xfrm>
              <a:off x="2285314" y="1047556"/>
              <a:ext cx="1588415" cy="1071194"/>
            </a:xfrm>
            <a:prstGeom prst="roundRect">
              <a:avLst/>
            </a:prstGeom>
            <a:solidFill>
              <a:schemeClr val="accent2"/>
            </a:solidFill>
            <a:ln w="57150">
              <a:solidFill>
                <a:schemeClr val="bg1"/>
              </a:solid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PFC</a:t>
              </a:r>
            </a:p>
            <a:p>
              <a:pPr algn="ctr" eaLnBrk="0" hangingPunct="0"/>
              <a:r>
                <a:rPr lang="en-GB" sz="1600" dirty="0">
                  <a:solidFill>
                    <a:schemeClr val="bg1"/>
                  </a:solidFill>
                  <a:latin typeface="+mn-lt"/>
                  <a:ea typeface="Verdana" pitchFamily="34" charset="0"/>
                  <a:cs typeface="Verdana" pitchFamily="34" charset="0"/>
                </a:rPr>
                <a:t>Power Factor Correction</a:t>
              </a:r>
            </a:p>
          </p:txBody>
        </p:sp>
        <p:sp>
          <p:nvSpPr>
            <p:cNvPr id="10" name="Rounded Rectangle 9"/>
            <p:cNvSpPr/>
            <p:nvPr/>
          </p:nvSpPr>
          <p:spPr bwMode="auto">
            <a:xfrm>
              <a:off x="4716017" y="1047526"/>
              <a:ext cx="163654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DC </a:t>
              </a:r>
              <a:r>
                <a:rPr lang="en-GB" sz="1600" dirty="0" err="1">
                  <a:solidFill>
                    <a:schemeClr val="bg1"/>
                  </a:solidFill>
                  <a:latin typeface="+mn-lt"/>
                  <a:ea typeface="Verdana" pitchFamily="34" charset="0"/>
                  <a:cs typeface="Verdana" pitchFamily="34" charset="0"/>
                </a:rPr>
                <a:t>DC</a:t>
              </a:r>
              <a:endParaRPr lang="en-GB" sz="1600" dirty="0">
                <a:solidFill>
                  <a:schemeClr val="bg1"/>
                </a:solidFill>
                <a:latin typeface="+mn-lt"/>
                <a:ea typeface="Verdana" pitchFamily="34" charset="0"/>
                <a:cs typeface="Verdana" pitchFamily="34" charset="0"/>
              </a:endParaRPr>
            </a:p>
            <a:p>
              <a:pPr algn="ctr" eaLnBrk="0" hangingPunct="0"/>
              <a:r>
                <a:rPr lang="en-GB" sz="1600" dirty="0">
                  <a:solidFill>
                    <a:schemeClr val="bg1"/>
                  </a:solidFill>
                  <a:latin typeface="+mn-lt"/>
                  <a:ea typeface="Verdana" pitchFamily="34" charset="0"/>
                  <a:cs typeface="Verdana" pitchFamily="34" charset="0"/>
                </a:rPr>
                <a:t>Isolated</a:t>
              </a:r>
            </a:p>
          </p:txBody>
        </p:sp>
        <p:pic>
          <p:nvPicPr>
            <p:cNvPr id="11" name="Picture 3"/>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236297" y="1063285"/>
              <a:ext cx="1503998" cy="10435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2" name="Straight Connector 11"/>
            <p:cNvCxnSpPr/>
            <p:nvPr/>
          </p:nvCxnSpPr>
          <p:spPr>
            <a:xfrm>
              <a:off x="1386066" y="1583153"/>
              <a:ext cx="885285" cy="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1822887" y="1434051"/>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bwMode="auto">
            <a:xfrm>
              <a:off x="1530489" y="1169978"/>
              <a:ext cx="665247"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230Vac</a:t>
              </a:r>
            </a:p>
          </p:txBody>
        </p:sp>
        <p:cxnSp>
          <p:nvCxnSpPr>
            <p:cNvPr id="15" name="Straight Connector 14"/>
            <p:cNvCxnSpPr>
              <a:stCxn id="9" idx="3"/>
              <a:endCxn id="10" idx="1"/>
            </p:cNvCxnSpPr>
            <p:nvPr/>
          </p:nvCxnSpPr>
          <p:spPr>
            <a:xfrm flipV="1">
              <a:off x="3873729" y="1583123"/>
              <a:ext cx="842288" cy="3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bwMode="auto">
            <a:xfrm>
              <a:off x="3991248" y="1239632"/>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390Vdc</a:t>
              </a:r>
            </a:p>
          </p:txBody>
        </p:sp>
        <p:cxnSp>
          <p:nvCxnSpPr>
            <p:cNvPr id="17" name="Straight Connector 16"/>
            <p:cNvCxnSpPr>
              <a:stCxn id="10" idx="3"/>
              <a:endCxn id="11" idx="1"/>
            </p:cNvCxnSpPr>
            <p:nvPr/>
          </p:nvCxnSpPr>
          <p:spPr>
            <a:xfrm>
              <a:off x="6352562" y="1583123"/>
              <a:ext cx="883735" cy="1957"/>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bwMode="auto">
            <a:xfrm>
              <a:off x="6489492" y="1266585"/>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200Vdc</a:t>
              </a:r>
            </a:p>
          </p:txBody>
        </p:sp>
        <p:sp>
          <p:nvSpPr>
            <p:cNvPr id="19" name="TextBox 18"/>
            <p:cNvSpPr txBox="1"/>
            <p:nvPr/>
          </p:nvSpPr>
          <p:spPr bwMode="auto">
            <a:xfrm>
              <a:off x="3917433" y="1719024"/>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-420Vdc</a:t>
              </a:r>
            </a:p>
          </p:txBody>
        </p:sp>
        <p:sp>
          <p:nvSpPr>
            <p:cNvPr id="20" name="TextBox 19"/>
            <p:cNvSpPr txBox="1"/>
            <p:nvPr/>
          </p:nvSpPr>
          <p:spPr bwMode="auto">
            <a:xfrm>
              <a:off x="6388945" y="1711683"/>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21" name="Chord 20"/>
            <p:cNvSpPr/>
            <p:nvPr/>
          </p:nvSpPr>
          <p:spPr bwMode="auto">
            <a:xfrm>
              <a:off x="35496" y="805909"/>
              <a:ext cx="580641" cy="541705"/>
            </a:xfrm>
            <a:prstGeom prst="chord">
              <a:avLst>
                <a:gd name="adj1" fmla="val 16075122"/>
                <a:gd name="adj2" fmla="val 5400000"/>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endParaRPr lang="en-GB" sz="1600" dirty="0">
                <a:solidFill>
                  <a:schemeClr val="bg1"/>
                </a:solidFill>
                <a:latin typeface="+mn-lt"/>
                <a:ea typeface="Verdana" pitchFamily="34" charset="0"/>
                <a:cs typeface="Verdana" pitchFamily="34" charset="0"/>
              </a:endParaRPr>
            </a:p>
          </p:txBody>
        </p:sp>
        <p:sp>
          <p:nvSpPr>
            <p:cNvPr id="22" name="Round Single Corner Rectangle 21"/>
            <p:cNvSpPr/>
            <p:nvPr/>
          </p:nvSpPr>
          <p:spPr bwMode="auto">
            <a:xfrm>
              <a:off x="42300" y="814995"/>
              <a:ext cx="356692" cy="539063"/>
            </a:xfrm>
            <a:prstGeom prst="round1Rect">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1</a:t>
              </a:r>
            </a:p>
          </p:txBody>
        </p:sp>
      </p:grpSp>
      <p:pic>
        <p:nvPicPr>
          <p:cNvPr id="26" name="Picture 3"/>
          <p:cNvPicPr>
            <a:picLocks noChangeAspect="1" noChangeArrowheads="1"/>
          </p:cNvPicPr>
          <p:nvPr/>
        </p:nvPicPr>
        <p:blipFill rotWithShape="1">
          <a:blip r:embed="rId4">
            <a:clrChange>
              <a:clrFrom>
                <a:srgbClr val="FFFFCC"/>
              </a:clrFrom>
              <a:clrTo>
                <a:srgbClr val="FFFFCC">
                  <a:alpha val="0"/>
                </a:srgbClr>
              </a:clrTo>
            </a:clrChange>
            <a:biLevel thresh="75000"/>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rcRect l="68217" t="-3097" r="672" b="3097"/>
          <a:stretch/>
        </p:blipFill>
        <p:spPr bwMode="auto">
          <a:xfrm>
            <a:off x="4942263" y="3558955"/>
            <a:ext cx="2017173" cy="181867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70637" y="3717034"/>
            <a:ext cx="3119620" cy="19031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7" name="Rectangle 26"/>
          <p:cNvSpPr/>
          <p:nvPr/>
        </p:nvSpPr>
        <p:spPr>
          <a:xfrm>
            <a:off x="1118965" y="3108504"/>
            <a:ext cx="3248289" cy="338554"/>
          </a:xfrm>
          <a:prstGeom prst="rect">
            <a:avLst/>
          </a:prstGeom>
        </p:spPr>
        <p:txBody>
          <a:bodyPr wrap="square">
            <a:spAutoFit/>
          </a:bodyPr>
          <a:lstStyle/>
          <a:p>
            <a:r>
              <a:rPr lang="en-GB" sz="1600" b="1" dirty="0"/>
              <a:t>Triangular Current Mode (TCM)</a:t>
            </a:r>
            <a:endParaRPr lang="en-GB" sz="1600" dirty="0"/>
          </a:p>
        </p:txBody>
      </p:sp>
      <p:sp>
        <p:nvSpPr>
          <p:cNvPr id="29" name="Rectangle 28"/>
          <p:cNvSpPr/>
          <p:nvPr/>
        </p:nvSpPr>
        <p:spPr>
          <a:xfrm>
            <a:off x="4838330" y="3101667"/>
            <a:ext cx="3248289" cy="338554"/>
          </a:xfrm>
          <a:prstGeom prst="rect">
            <a:avLst/>
          </a:prstGeom>
        </p:spPr>
        <p:txBody>
          <a:bodyPr wrap="square">
            <a:spAutoFit/>
          </a:bodyPr>
          <a:lstStyle/>
          <a:p>
            <a:r>
              <a:rPr lang="en-GB" sz="1600" b="1" dirty="0"/>
              <a:t>Totem Pole PFC</a:t>
            </a:r>
            <a:endParaRPr lang="en-GB" sz="1600" dirty="0"/>
          </a:p>
        </p:txBody>
      </p:sp>
      <p:sp>
        <p:nvSpPr>
          <p:cNvPr id="28" name="TextBox 27"/>
          <p:cNvSpPr txBox="1"/>
          <p:nvPr/>
        </p:nvSpPr>
        <p:spPr bwMode="auto">
          <a:xfrm>
            <a:off x="1313171" y="5910595"/>
            <a:ext cx="1819409"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Super Junction MOS</a:t>
            </a:r>
          </a:p>
        </p:txBody>
      </p:sp>
      <p:sp>
        <p:nvSpPr>
          <p:cNvPr id="31" name="TextBox 30"/>
          <p:cNvSpPr txBox="1"/>
          <p:nvPr/>
        </p:nvSpPr>
        <p:spPr bwMode="auto">
          <a:xfrm>
            <a:off x="4934156" y="5614046"/>
            <a:ext cx="3047309" cy="723275"/>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Silicon Carbide MOS</a:t>
            </a:r>
          </a:p>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Gallium Nitride HEMT</a:t>
            </a:r>
          </a:p>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Insulated Gate Bipolar Transistor </a:t>
            </a:r>
          </a:p>
        </p:txBody>
      </p:sp>
      <p:sp>
        <p:nvSpPr>
          <p:cNvPr id="30" name="Rectangle 29"/>
          <p:cNvSpPr/>
          <p:nvPr/>
        </p:nvSpPr>
        <p:spPr bwMode="auto">
          <a:xfrm>
            <a:off x="7317224" y="3988238"/>
            <a:ext cx="2575543" cy="960107"/>
          </a:xfrm>
          <a:prstGeom prst="rect">
            <a:avLst/>
          </a:prstGeom>
          <a:solidFill>
            <a:schemeClr val="bg1">
              <a:lumMod val="65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Bidirectional</a:t>
            </a:r>
          </a:p>
        </p:txBody>
      </p:sp>
      <p:pic>
        <p:nvPicPr>
          <p:cNvPr id="33"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80841" y="3909885"/>
            <a:ext cx="345154" cy="4437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74609" y="4713470"/>
            <a:ext cx="345154" cy="4437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Footer Placeholder 2">
            <a:extLst>
              <a:ext uri="{FF2B5EF4-FFF2-40B4-BE49-F238E27FC236}">
                <a16:creationId xmlns:a16="http://schemas.microsoft.com/office/drawing/2014/main" id="{CFC0E09B-29D8-4CBB-8D16-B85230707ACB}"/>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F6D365EA-0BF1-4D0D-8512-1F321C4BB016}"/>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5FB5BCD9-EAAB-4437-ADC1-25575DD0CC52}"/>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506408340"/>
      </p:ext>
    </p:extLst>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On board charging solutions – three phase</a:t>
            </a:r>
          </a:p>
        </p:txBody>
      </p:sp>
      <p:sp>
        <p:nvSpPr>
          <p:cNvPr id="27" name="Rectangle 26"/>
          <p:cNvSpPr/>
          <p:nvPr/>
        </p:nvSpPr>
        <p:spPr>
          <a:xfrm>
            <a:off x="1118965" y="3108504"/>
            <a:ext cx="3248289" cy="338554"/>
          </a:xfrm>
          <a:prstGeom prst="rect">
            <a:avLst/>
          </a:prstGeom>
        </p:spPr>
        <p:txBody>
          <a:bodyPr wrap="square">
            <a:spAutoFit/>
          </a:bodyPr>
          <a:lstStyle/>
          <a:p>
            <a:r>
              <a:rPr lang="en-GB" sz="1600" b="1" dirty="0"/>
              <a:t>T-Type Inverter</a:t>
            </a:r>
            <a:endParaRPr lang="en-GB" sz="1600" dirty="0"/>
          </a:p>
        </p:txBody>
      </p:sp>
      <p:sp>
        <p:nvSpPr>
          <p:cNvPr id="29" name="Rectangle 28"/>
          <p:cNvSpPr/>
          <p:nvPr/>
        </p:nvSpPr>
        <p:spPr>
          <a:xfrm>
            <a:off x="4830401" y="3140968"/>
            <a:ext cx="3248289" cy="338554"/>
          </a:xfrm>
          <a:prstGeom prst="rect">
            <a:avLst/>
          </a:prstGeom>
        </p:spPr>
        <p:txBody>
          <a:bodyPr wrap="square">
            <a:spAutoFit/>
          </a:bodyPr>
          <a:lstStyle/>
          <a:p>
            <a:r>
              <a:rPr lang="en-GB" sz="1600" b="1" dirty="0"/>
              <a:t>Voltage Source Inverter</a:t>
            </a:r>
            <a:endParaRPr lang="en-GB" sz="1600" dirty="0"/>
          </a:p>
        </p:txBody>
      </p:sp>
      <p:sp>
        <p:nvSpPr>
          <p:cNvPr id="28" name="TextBox 27"/>
          <p:cNvSpPr txBox="1"/>
          <p:nvPr/>
        </p:nvSpPr>
        <p:spPr bwMode="auto">
          <a:xfrm>
            <a:off x="1313171" y="5715473"/>
            <a:ext cx="3047309" cy="46935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Silicon Carbide MOS</a:t>
            </a:r>
          </a:p>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Insulated Gate Bipolar Transistor </a:t>
            </a:r>
          </a:p>
        </p:txBody>
      </p:sp>
      <p:sp>
        <p:nvSpPr>
          <p:cNvPr id="31" name="TextBox 30"/>
          <p:cNvSpPr txBox="1"/>
          <p:nvPr/>
        </p:nvSpPr>
        <p:spPr bwMode="auto">
          <a:xfrm>
            <a:off x="4887365" y="5761736"/>
            <a:ext cx="3047309" cy="46935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Silicon Carbide MOS</a:t>
            </a:r>
          </a:p>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Insulated Gate Bipolar Transistor </a:t>
            </a:r>
          </a:p>
        </p:txBody>
      </p:sp>
      <p:grpSp>
        <p:nvGrpSpPr>
          <p:cNvPr id="32" name="Group 31"/>
          <p:cNvGrpSpPr/>
          <p:nvPr/>
        </p:nvGrpSpPr>
        <p:grpSpPr>
          <a:xfrm>
            <a:off x="954741" y="1003610"/>
            <a:ext cx="9057530" cy="1963307"/>
            <a:chOff x="35496" y="2675585"/>
            <a:chExt cx="9057530" cy="1472480"/>
          </a:xfrm>
        </p:grpSpPr>
        <p:sp>
          <p:nvSpPr>
            <p:cNvPr id="33" name="Rectangle 32"/>
            <p:cNvSpPr/>
            <p:nvPr/>
          </p:nvSpPr>
          <p:spPr bwMode="auto">
            <a:xfrm>
              <a:off x="47371" y="2675585"/>
              <a:ext cx="9045655" cy="1472480"/>
            </a:xfrm>
            <a:prstGeom prst="rect">
              <a:avLst/>
            </a:prstGeom>
            <a:solidFill>
              <a:schemeClr val="bg1">
                <a:lumMod val="7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34" name="Rounded Rectangle 33"/>
            <p:cNvSpPr/>
            <p:nvPr/>
          </p:nvSpPr>
          <p:spPr bwMode="auto">
            <a:xfrm>
              <a:off x="2285314" y="2983418"/>
              <a:ext cx="1588415" cy="1071194"/>
            </a:xfrm>
            <a:prstGeom prst="roundRect">
              <a:avLst/>
            </a:prstGeom>
            <a:solidFill>
              <a:schemeClr val="accent2"/>
            </a:solidFill>
            <a:ln w="38100">
              <a:solidFill>
                <a:schemeClr val="bg1"/>
              </a:solid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PFC</a:t>
              </a:r>
            </a:p>
            <a:p>
              <a:pPr algn="ctr" eaLnBrk="0" hangingPunct="0"/>
              <a:r>
                <a:rPr lang="en-GB" sz="1600" dirty="0">
                  <a:solidFill>
                    <a:schemeClr val="bg1"/>
                  </a:solidFill>
                  <a:latin typeface="+mn-lt"/>
                  <a:ea typeface="Verdana" pitchFamily="34" charset="0"/>
                  <a:cs typeface="Verdana" pitchFamily="34" charset="0"/>
                </a:rPr>
                <a:t>Power Factor Correction</a:t>
              </a:r>
            </a:p>
          </p:txBody>
        </p:sp>
        <p:sp>
          <p:nvSpPr>
            <p:cNvPr id="35" name="Rounded Rectangle 34"/>
            <p:cNvSpPr/>
            <p:nvPr/>
          </p:nvSpPr>
          <p:spPr bwMode="auto">
            <a:xfrm>
              <a:off x="4716017" y="2983388"/>
              <a:ext cx="1636545" cy="1071194"/>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DC </a:t>
              </a:r>
              <a:r>
                <a:rPr lang="en-GB" sz="1600" dirty="0" err="1">
                  <a:solidFill>
                    <a:schemeClr val="bg1"/>
                  </a:solidFill>
                  <a:latin typeface="+mn-lt"/>
                  <a:ea typeface="Verdana" pitchFamily="34" charset="0"/>
                  <a:cs typeface="Verdana" pitchFamily="34" charset="0"/>
                </a:rPr>
                <a:t>DC</a:t>
              </a:r>
              <a:endParaRPr lang="en-GB" sz="1600" dirty="0">
                <a:solidFill>
                  <a:schemeClr val="bg1"/>
                </a:solidFill>
                <a:latin typeface="+mn-lt"/>
                <a:ea typeface="Verdana" pitchFamily="34" charset="0"/>
                <a:cs typeface="Verdana" pitchFamily="34" charset="0"/>
              </a:endParaRPr>
            </a:p>
            <a:p>
              <a:pPr algn="ctr" eaLnBrk="0" hangingPunct="0"/>
              <a:r>
                <a:rPr lang="en-GB" sz="1600" dirty="0">
                  <a:solidFill>
                    <a:schemeClr val="bg1"/>
                  </a:solidFill>
                  <a:latin typeface="+mn-lt"/>
                  <a:ea typeface="Verdana" pitchFamily="34" charset="0"/>
                  <a:cs typeface="Verdana" pitchFamily="34" charset="0"/>
                </a:rPr>
                <a:t>Isolated</a:t>
              </a:r>
            </a:p>
          </p:txBody>
        </p:sp>
        <p:pic>
          <p:nvPicPr>
            <p:cNvPr id="36" name="Picture 3"/>
            <p:cNvPicPr>
              <a:picLocks noChangeAspect="1" noChangeArrowheads="1"/>
            </p:cNvPicPr>
            <p:nvPr/>
          </p:nvPicPr>
          <p:blipFill>
            <a:blip r:embed="rId3" cstate="print">
              <a:clrChange>
                <a:clrFrom>
                  <a:srgbClr val="928285"/>
                </a:clrFrom>
                <a:clrTo>
                  <a:srgbClr val="928285">
                    <a:alpha val="0"/>
                  </a:srgbClr>
                </a:clrTo>
              </a:clrChange>
              <a:duotone>
                <a:prstClr val="black"/>
                <a:schemeClr val="accent2">
                  <a:tint val="45000"/>
                  <a:satMod val="400000"/>
                </a:schemeClr>
              </a:duotone>
              <a:extLst>
                <a:ext uri="{28A0092B-C50C-407E-A947-70E740481C1C}">
                  <a14:useLocalDpi xmlns:a14="http://schemas.microsoft.com/office/drawing/2010/main" val="0"/>
                </a:ext>
              </a:extLst>
            </a:blip>
            <a:srcRect/>
            <a:stretch>
              <a:fillRect/>
            </a:stretch>
          </p:blipFill>
          <p:spPr bwMode="auto">
            <a:xfrm>
              <a:off x="7236297" y="2999147"/>
              <a:ext cx="1503998" cy="10435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37" name="Straight Connector 36"/>
            <p:cNvCxnSpPr/>
            <p:nvPr/>
          </p:nvCxnSpPr>
          <p:spPr>
            <a:xfrm>
              <a:off x="1386066" y="3519015"/>
              <a:ext cx="885285" cy="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nvGrpSpPr>
            <p:cNvPr id="38" name="Group 37"/>
            <p:cNvGrpSpPr/>
            <p:nvPr/>
          </p:nvGrpSpPr>
          <p:grpSpPr>
            <a:xfrm>
              <a:off x="1733771" y="3369913"/>
              <a:ext cx="321556" cy="298202"/>
              <a:chOff x="395536" y="2561580"/>
              <a:chExt cx="321556" cy="298202"/>
            </a:xfrm>
          </p:grpSpPr>
          <p:cxnSp>
            <p:nvCxnSpPr>
              <p:cNvPr id="48" name="Straight Connector 47"/>
              <p:cNvCxnSpPr/>
              <p:nvPr/>
            </p:nvCxnSpPr>
            <p:spPr>
              <a:xfrm flipH="1">
                <a:off x="395536"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a:off x="573768"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H="1">
                <a:off x="484652" y="2561580"/>
                <a:ext cx="143324" cy="298202"/>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bwMode="auto">
            <a:xfrm>
              <a:off x="1530489" y="3105840"/>
              <a:ext cx="665247"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400Vac</a:t>
              </a:r>
            </a:p>
          </p:txBody>
        </p:sp>
        <p:cxnSp>
          <p:nvCxnSpPr>
            <p:cNvPr id="40" name="Straight Connector 39"/>
            <p:cNvCxnSpPr>
              <a:stCxn id="34" idx="3"/>
              <a:endCxn id="35" idx="1"/>
            </p:cNvCxnSpPr>
            <p:nvPr/>
          </p:nvCxnSpPr>
          <p:spPr>
            <a:xfrm flipV="1">
              <a:off x="3873729" y="3518985"/>
              <a:ext cx="842288" cy="30"/>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bwMode="auto">
            <a:xfrm>
              <a:off x="3991248" y="3175494"/>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690Vdc</a:t>
              </a:r>
            </a:p>
          </p:txBody>
        </p:sp>
        <p:cxnSp>
          <p:nvCxnSpPr>
            <p:cNvPr id="42" name="Straight Connector 41"/>
            <p:cNvCxnSpPr>
              <a:stCxn id="35" idx="3"/>
              <a:endCxn id="36" idx="1"/>
            </p:cNvCxnSpPr>
            <p:nvPr/>
          </p:nvCxnSpPr>
          <p:spPr>
            <a:xfrm>
              <a:off x="6352562" y="3518985"/>
              <a:ext cx="883735" cy="1957"/>
            </a:xfrm>
            <a:prstGeom prst="line">
              <a:avLst/>
            </a:prstGeom>
            <a:ln w="762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bwMode="auto">
            <a:xfrm>
              <a:off x="6489492" y="3202447"/>
              <a:ext cx="670055"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200Vdc</a:t>
              </a:r>
            </a:p>
          </p:txBody>
        </p:sp>
        <p:sp>
          <p:nvSpPr>
            <p:cNvPr id="44" name="TextBox 43"/>
            <p:cNvSpPr txBox="1"/>
            <p:nvPr/>
          </p:nvSpPr>
          <p:spPr bwMode="auto">
            <a:xfrm>
              <a:off x="3917433" y="3654886"/>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45" name="TextBox 44"/>
            <p:cNvSpPr txBox="1"/>
            <p:nvPr/>
          </p:nvSpPr>
          <p:spPr bwMode="auto">
            <a:xfrm>
              <a:off x="6388945" y="3647545"/>
              <a:ext cx="751809" cy="161583"/>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-900Vdc</a:t>
              </a:r>
            </a:p>
          </p:txBody>
        </p:sp>
        <p:sp>
          <p:nvSpPr>
            <p:cNvPr id="46" name="Chord 45"/>
            <p:cNvSpPr/>
            <p:nvPr/>
          </p:nvSpPr>
          <p:spPr bwMode="auto">
            <a:xfrm>
              <a:off x="35496" y="2741771"/>
              <a:ext cx="580641" cy="541705"/>
            </a:xfrm>
            <a:prstGeom prst="chord">
              <a:avLst>
                <a:gd name="adj1" fmla="val 16075122"/>
                <a:gd name="adj2" fmla="val 5400000"/>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endParaRPr lang="en-GB" sz="1600" dirty="0">
                <a:solidFill>
                  <a:schemeClr val="bg1"/>
                </a:solidFill>
                <a:latin typeface="+mn-lt"/>
                <a:ea typeface="Verdana" pitchFamily="34" charset="0"/>
                <a:cs typeface="Verdana" pitchFamily="34" charset="0"/>
              </a:endParaRPr>
            </a:p>
          </p:txBody>
        </p:sp>
        <p:sp>
          <p:nvSpPr>
            <p:cNvPr id="47" name="Round Single Corner Rectangle 46"/>
            <p:cNvSpPr/>
            <p:nvPr/>
          </p:nvSpPr>
          <p:spPr bwMode="auto">
            <a:xfrm>
              <a:off x="42300" y="2750857"/>
              <a:ext cx="356692" cy="539063"/>
            </a:xfrm>
            <a:prstGeom prst="round1Rect">
              <a:avLst/>
            </a:prstGeom>
            <a:solidFill>
              <a:schemeClr val="bg1">
                <a:lumMod val="50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2</a:t>
              </a:r>
            </a:p>
          </p:txBody>
        </p:sp>
      </p:grpSp>
      <p:pic>
        <p:nvPicPr>
          <p:cNvPr id="51" name="Picture 3"/>
          <p:cNvPicPr>
            <a:picLocks noChangeAspect="1" noChangeArrowheads="1"/>
          </p:cNvPicPr>
          <p:nvPr/>
        </p:nvPicPr>
        <p:blipFill>
          <a:blip r:embed="rId4">
            <a:clrChange>
              <a:clrFrom>
                <a:srgbClr val="FFFFCC"/>
              </a:clrFrom>
              <a:clrTo>
                <a:srgbClr val="FFFFCC">
                  <a:alpha val="0"/>
                </a:srgbClr>
              </a:clrTo>
            </a:clrChange>
            <a:extLst>
              <a:ext uri="{28A0092B-C50C-407E-A947-70E740481C1C}">
                <a14:useLocalDpi xmlns:a14="http://schemas.microsoft.com/office/drawing/2010/main" val="0"/>
              </a:ext>
            </a:extLst>
          </a:blip>
          <a:srcRect/>
          <a:stretch>
            <a:fillRect/>
          </a:stretch>
        </p:blipFill>
        <p:spPr bwMode="auto">
          <a:xfrm>
            <a:off x="4921514" y="3717033"/>
            <a:ext cx="1979214" cy="17228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 name="Group 2"/>
          <p:cNvGrpSpPr/>
          <p:nvPr/>
        </p:nvGrpSpPr>
        <p:grpSpPr>
          <a:xfrm>
            <a:off x="1233048" y="3710866"/>
            <a:ext cx="2144529" cy="1641449"/>
            <a:chOff x="363496" y="2771370"/>
            <a:chExt cx="2358982" cy="1489616"/>
          </a:xfrm>
        </p:grpSpPr>
        <p:pic>
          <p:nvPicPr>
            <p:cNvPr id="52" name="Picture 2"/>
            <p:cNvPicPr>
              <a:picLocks noChangeAspect="1" noChangeArrowheads="1"/>
            </p:cNvPicPr>
            <p:nvPr/>
          </p:nvPicPr>
          <p:blipFill>
            <a:blip r:embed="rId5">
              <a:clrChange>
                <a:clrFrom>
                  <a:srgbClr val="FFFFCC"/>
                </a:clrFrom>
                <a:clrTo>
                  <a:srgbClr val="FFFFCC">
                    <a:alpha val="0"/>
                  </a:srgbClr>
                </a:clrTo>
              </a:clrChange>
              <a:extLst>
                <a:ext uri="{28A0092B-C50C-407E-A947-70E740481C1C}">
                  <a14:useLocalDpi xmlns:a14="http://schemas.microsoft.com/office/drawing/2010/main" val="0"/>
                </a:ext>
              </a:extLst>
            </a:blip>
            <a:srcRect/>
            <a:stretch>
              <a:fillRect/>
            </a:stretch>
          </p:blipFill>
          <p:spPr bwMode="auto">
            <a:xfrm>
              <a:off x="363496" y="2771370"/>
              <a:ext cx="2358982" cy="14896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098"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4834" y="2872298"/>
              <a:ext cx="259773" cy="2755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4"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41634" y="2881818"/>
              <a:ext cx="259773" cy="2755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5"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65141" y="2872298"/>
              <a:ext cx="259773" cy="2755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4834" y="3931692"/>
              <a:ext cx="259773" cy="2755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7"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46694" y="3931152"/>
              <a:ext cx="259773" cy="2755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8"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73351" y="3939902"/>
              <a:ext cx="259773" cy="2755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60" name="Rectangle 59"/>
          <p:cNvSpPr/>
          <p:nvPr/>
        </p:nvSpPr>
        <p:spPr bwMode="auto">
          <a:xfrm>
            <a:off x="7317224" y="3988238"/>
            <a:ext cx="2575543" cy="960107"/>
          </a:xfrm>
          <a:prstGeom prst="rect">
            <a:avLst/>
          </a:prstGeom>
          <a:solidFill>
            <a:schemeClr val="bg1">
              <a:lumMod val="65000"/>
            </a:schemeClr>
          </a:solidFill>
          <a:ln w="9525">
            <a:noFill/>
            <a:miter lim="800000"/>
            <a:headEnd/>
            <a:tailEnd/>
          </a:ln>
        </p:spPr>
        <p:txBody>
          <a:bodyPr wrap="square" lIns="72000" tIns="72000" rIns="72000" bIns="72000" rtlCol="0" anchor="ctr"/>
          <a:lstStyle/>
          <a:p>
            <a:pPr algn="ctr" eaLnBrk="0" hangingPunct="0"/>
            <a:r>
              <a:rPr lang="en-GB" sz="1600" dirty="0">
                <a:solidFill>
                  <a:schemeClr val="bg1"/>
                </a:solidFill>
                <a:latin typeface="+mn-lt"/>
                <a:ea typeface="Verdana" pitchFamily="34" charset="0"/>
                <a:cs typeface="Verdana" pitchFamily="34" charset="0"/>
              </a:rPr>
              <a:t>Bidirectional</a:t>
            </a:r>
          </a:p>
        </p:txBody>
      </p:sp>
      <p:sp>
        <p:nvSpPr>
          <p:cNvPr id="4" name="Footer Placeholder 3">
            <a:extLst>
              <a:ext uri="{FF2B5EF4-FFF2-40B4-BE49-F238E27FC236}">
                <a16:creationId xmlns:a16="http://schemas.microsoft.com/office/drawing/2014/main" id="{F4A36776-6834-4CE4-B16C-25CA2E09CF4F}"/>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E4A9DAF1-0D4A-49B3-B0C7-8B4BE1371614}"/>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444172B0-B884-4D92-A616-F8E87B8E27F1}"/>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806590415"/>
      </p:ext>
    </p:extLst>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0164" name="Group 4"/>
          <p:cNvGraphicFramePr>
            <a:graphicFrameLocks noGrp="1"/>
          </p:cNvGraphicFramePr>
          <p:nvPr/>
        </p:nvGraphicFramePr>
        <p:xfrm>
          <a:off x="1889360" y="1279744"/>
          <a:ext cx="7299593" cy="3833816"/>
        </p:xfrm>
        <a:graphic>
          <a:graphicData uri="http://schemas.openxmlformats.org/drawingml/2006/table">
            <a:tbl>
              <a:tblPr/>
              <a:tblGrid>
                <a:gridCol w="985780">
                  <a:extLst>
                    <a:ext uri="{9D8B030D-6E8A-4147-A177-3AD203B41FA5}">
                      <a16:colId xmlns:a16="http://schemas.microsoft.com/office/drawing/2014/main" val="20000"/>
                    </a:ext>
                  </a:extLst>
                </a:gridCol>
                <a:gridCol w="790228">
                  <a:extLst>
                    <a:ext uri="{9D8B030D-6E8A-4147-A177-3AD203B41FA5}">
                      <a16:colId xmlns:a16="http://schemas.microsoft.com/office/drawing/2014/main" val="20001"/>
                    </a:ext>
                  </a:extLst>
                </a:gridCol>
                <a:gridCol w="791832">
                  <a:extLst>
                    <a:ext uri="{9D8B030D-6E8A-4147-A177-3AD203B41FA5}">
                      <a16:colId xmlns:a16="http://schemas.microsoft.com/office/drawing/2014/main" val="20002"/>
                    </a:ext>
                  </a:extLst>
                </a:gridCol>
                <a:gridCol w="790229">
                  <a:extLst>
                    <a:ext uri="{9D8B030D-6E8A-4147-A177-3AD203B41FA5}">
                      <a16:colId xmlns:a16="http://schemas.microsoft.com/office/drawing/2014/main" val="20003"/>
                    </a:ext>
                  </a:extLst>
                </a:gridCol>
                <a:gridCol w="787020">
                  <a:extLst>
                    <a:ext uri="{9D8B030D-6E8A-4147-A177-3AD203B41FA5}">
                      <a16:colId xmlns:a16="http://schemas.microsoft.com/office/drawing/2014/main" val="20004"/>
                    </a:ext>
                  </a:extLst>
                </a:gridCol>
                <a:gridCol w="788627">
                  <a:extLst>
                    <a:ext uri="{9D8B030D-6E8A-4147-A177-3AD203B41FA5}">
                      <a16:colId xmlns:a16="http://schemas.microsoft.com/office/drawing/2014/main" val="20005"/>
                    </a:ext>
                  </a:extLst>
                </a:gridCol>
                <a:gridCol w="788627">
                  <a:extLst>
                    <a:ext uri="{9D8B030D-6E8A-4147-A177-3AD203B41FA5}">
                      <a16:colId xmlns:a16="http://schemas.microsoft.com/office/drawing/2014/main" val="20006"/>
                    </a:ext>
                  </a:extLst>
                </a:gridCol>
                <a:gridCol w="787022">
                  <a:extLst>
                    <a:ext uri="{9D8B030D-6E8A-4147-A177-3AD203B41FA5}">
                      <a16:colId xmlns:a16="http://schemas.microsoft.com/office/drawing/2014/main" val="20007"/>
                    </a:ext>
                  </a:extLst>
                </a:gridCol>
                <a:gridCol w="790228">
                  <a:extLst>
                    <a:ext uri="{9D8B030D-6E8A-4147-A177-3AD203B41FA5}">
                      <a16:colId xmlns:a16="http://schemas.microsoft.com/office/drawing/2014/main" val="20008"/>
                    </a:ext>
                  </a:extLst>
                </a:gridCol>
              </a:tblGrid>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9x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8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chemeClr val="bg1"/>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1"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7x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4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6x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2.5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1"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3x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2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2x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1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1x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512 KB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47688">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2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TQFP-80</a:t>
                      </a: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TQFP-100</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1100" b="0" i="0" u="none" strike="noStrike" cap="none" normalizeH="0" baseline="0" dirty="0">
                          <a:ln>
                            <a:noFill/>
                          </a:ln>
                          <a:solidFill>
                            <a:schemeClr val="tx1"/>
                          </a:solidFill>
                          <a:effectLst/>
                          <a:latin typeface="Verdana" pitchFamily="34" charset="0"/>
                        </a:rPr>
                        <a:t>LQFP-144</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TQFP-144</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LQFP-176</a:t>
                      </a:r>
                      <a:br>
                        <a:rPr kumimoji="0" lang="en-GB" sz="1100" b="0" i="0" u="none" strike="noStrike" cap="none" normalizeH="0" baseline="0" dirty="0">
                          <a:ln>
                            <a:noFill/>
                          </a:ln>
                          <a:solidFill>
                            <a:schemeClr val="tx1"/>
                          </a:solidFill>
                          <a:effectLst/>
                          <a:latin typeface="Verdana" pitchFamily="34" charset="0"/>
                        </a:rPr>
                      </a:br>
                      <a:endParaRPr kumimoji="0" lang="en-GB" sz="1100" b="0" i="0" u="none" strike="noStrike" cap="none" normalizeH="0" baseline="0" dirty="0">
                        <a:ln>
                          <a:noFill/>
                        </a:ln>
                        <a:solidFill>
                          <a:schemeClr val="tx1"/>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LFBGA-292</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BGA-416</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LFBGA-516 </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Bare </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Die</a:t>
                      </a: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6"/>
                  </a:ext>
                </a:extLst>
              </a:tr>
            </a:tbl>
          </a:graphicData>
        </a:graphic>
      </p:graphicFrame>
      <p:sp>
        <p:nvSpPr>
          <p:cNvPr id="42092" name="Rectangle 77"/>
          <p:cNvSpPr>
            <a:spLocks noChangeArrowheads="1"/>
          </p:cNvSpPr>
          <p:nvPr/>
        </p:nvSpPr>
        <p:spPr bwMode="auto">
          <a:xfrm>
            <a:off x="8422741" y="1858640"/>
            <a:ext cx="701675" cy="466726"/>
          </a:xfrm>
          <a:prstGeom prst="rect">
            <a:avLst/>
          </a:prstGeom>
          <a:solidFill>
            <a:srgbClr val="87A5D2"/>
          </a:solidFill>
          <a:ln w="9525" algn="ctr">
            <a:noFill/>
            <a:miter lim="800000"/>
            <a:headEnd/>
            <a:tailEnd/>
          </a:ln>
          <a:effectLst>
            <a:prstShdw prst="shdw17" dist="17961" dir="2700000">
              <a:srgbClr val="78828A"/>
            </a:prstShdw>
          </a:effectLst>
        </p:spPr>
        <p:txBody>
          <a:bodyPr lIns="0" rIns="0" anchor="ctr" anchorCtr="1"/>
          <a:lstStyle/>
          <a:p>
            <a:pPr eaLnBrk="0" hangingPunct="0">
              <a:buClr>
                <a:schemeClr val="tx1"/>
              </a:buClr>
            </a:pPr>
            <a:r>
              <a:rPr lang="en-GB" sz="900" b="1" dirty="0">
                <a:solidFill>
                  <a:srgbClr val="00214A"/>
                </a:solidFill>
                <a:latin typeface="Verdana"/>
                <a:cs typeface="Arial" charset="0"/>
              </a:rPr>
              <a:t>TC</a:t>
            </a:r>
            <a:r>
              <a:rPr lang="en-GB" sz="900" b="1" dirty="0">
                <a:solidFill>
                  <a:srgbClr val="B70D28"/>
                </a:solidFill>
                <a:latin typeface="Verdana"/>
                <a:cs typeface="Arial" charset="0"/>
              </a:rPr>
              <a:t>270</a:t>
            </a:r>
            <a:r>
              <a:rPr lang="en-GB" sz="900" b="1" dirty="0">
                <a:solidFill>
                  <a:srgbClr val="00214A"/>
                </a:solidFill>
                <a:latin typeface="Verdana"/>
                <a:cs typeface="Arial" charset="0"/>
              </a:rPr>
              <a:t>T</a:t>
            </a:r>
          </a:p>
          <a:p>
            <a:pPr eaLnBrk="0" hangingPunct="0">
              <a:buClr>
                <a:schemeClr val="tx1"/>
              </a:buClr>
            </a:pPr>
            <a:r>
              <a:rPr lang="en-GB" sz="900" dirty="0">
                <a:latin typeface="Verdana"/>
                <a:cs typeface="Arial" charset="0"/>
              </a:rPr>
              <a:t>200 MHz</a:t>
            </a:r>
          </a:p>
        </p:txBody>
      </p:sp>
      <p:sp>
        <p:nvSpPr>
          <p:cNvPr id="42093" name="Rectangle 77"/>
          <p:cNvSpPr>
            <a:spLocks noChangeArrowheads="1"/>
          </p:cNvSpPr>
          <p:nvPr/>
        </p:nvSpPr>
        <p:spPr bwMode="auto">
          <a:xfrm>
            <a:off x="8422741" y="2401563"/>
            <a:ext cx="701675" cy="466726"/>
          </a:xfrm>
          <a:prstGeom prst="rect">
            <a:avLst/>
          </a:prstGeom>
          <a:solidFill>
            <a:srgbClr val="87A5D2">
              <a:alpha val="70195"/>
            </a:srgbClr>
          </a:solidFill>
          <a:ln w="9525" algn="ctr">
            <a:noFill/>
            <a:miter lim="800000"/>
            <a:headEnd/>
            <a:tailEnd/>
          </a:ln>
          <a:effectLst>
            <a:prstShdw prst="shdw17" dist="17961" dir="2700000">
              <a:srgbClr val="78828A"/>
            </a:prstShdw>
          </a:effectLst>
        </p:spPr>
        <p:txBody>
          <a:bodyPr lIns="0" rIns="0" anchor="ctr" anchorCtr="1"/>
          <a:lstStyle/>
          <a:p>
            <a:pPr eaLnBrk="0" hangingPunct="0">
              <a:buClr>
                <a:schemeClr val="tx1"/>
              </a:buClr>
            </a:pPr>
            <a:r>
              <a:rPr lang="en-GB" sz="900" b="1" dirty="0">
                <a:solidFill>
                  <a:srgbClr val="00214A"/>
                </a:solidFill>
                <a:latin typeface="Verdana"/>
                <a:cs typeface="Arial" charset="0"/>
              </a:rPr>
              <a:t>TC</a:t>
            </a:r>
            <a:r>
              <a:rPr lang="en-GB" sz="900" b="1" dirty="0">
                <a:solidFill>
                  <a:srgbClr val="B70D28"/>
                </a:solidFill>
                <a:latin typeface="Verdana"/>
                <a:cs typeface="Arial" charset="0"/>
              </a:rPr>
              <a:t>260</a:t>
            </a:r>
            <a:r>
              <a:rPr lang="en-GB" sz="900" b="1" dirty="0">
                <a:solidFill>
                  <a:srgbClr val="00214A"/>
                </a:solidFill>
                <a:latin typeface="Verdana"/>
                <a:cs typeface="Arial" charset="0"/>
              </a:rPr>
              <a:t>D</a:t>
            </a:r>
          </a:p>
          <a:p>
            <a:pPr eaLnBrk="0" hangingPunct="0">
              <a:buClr>
                <a:schemeClr val="tx1"/>
              </a:buClr>
            </a:pPr>
            <a:r>
              <a:rPr lang="en-GB" sz="900" dirty="0">
                <a:latin typeface="Verdana"/>
                <a:cs typeface="Arial" charset="0"/>
              </a:rPr>
              <a:t>200 MHz</a:t>
            </a:r>
          </a:p>
        </p:txBody>
      </p:sp>
      <p:sp>
        <p:nvSpPr>
          <p:cNvPr id="42095" name="Rectangle 77"/>
          <p:cNvSpPr>
            <a:spLocks noChangeArrowheads="1"/>
          </p:cNvSpPr>
          <p:nvPr/>
        </p:nvSpPr>
        <p:spPr bwMode="auto">
          <a:xfrm>
            <a:off x="2914328" y="4057668"/>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212</a:t>
            </a:r>
            <a:r>
              <a:rPr lang="en-GB" sz="900" b="1" dirty="0">
                <a:solidFill>
                  <a:schemeClr val="bg1"/>
                </a:solidFill>
                <a:latin typeface="Verdana"/>
                <a:cs typeface="Arial" charset="0"/>
              </a:rPr>
              <a:t>L/S</a:t>
            </a:r>
          </a:p>
          <a:p>
            <a:pPr algn="ctr" eaLnBrk="0" hangingPunct="0">
              <a:buClr>
                <a:schemeClr val="tx1"/>
              </a:buClr>
            </a:pPr>
            <a:r>
              <a:rPr lang="en-GB" sz="900" dirty="0">
                <a:solidFill>
                  <a:schemeClr val="bg1"/>
                </a:solidFill>
                <a:latin typeface="Verdana"/>
                <a:cs typeface="Arial" charset="0"/>
              </a:rPr>
              <a:t>133 MHz</a:t>
            </a:r>
          </a:p>
        </p:txBody>
      </p:sp>
      <p:sp>
        <p:nvSpPr>
          <p:cNvPr id="42096" name="Rectangle 77"/>
          <p:cNvSpPr>
            <a:spLocks noChangeArrowheads="1"/>
          </p:cNvSpPr>
          <p:nvPr/>
        </p:nvSpPr>
        <p:spPr bwMode="auto">
          <a:xfrm>
            <a:off x="3708483" y="3502745"/>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223</a:t>
            </a:r>
            <a:r>
              <a:rPr lang="en-GB" sz="900" b="1" dirty="0">
                <a:solidFill>
                  <a:schemeClr val="bg1"/>
                </a:solidFill>
                <a:latin typeface="Verdana"/>
                <a:cs typeface="Arial" charset="0"/>
              </a:rPr>
              <a:t>L/S</a:t>
            </a:r>
          </a:p>
          <a:p>
            <a:pPr algn="ctr" eaLnBrk="0" hangingPunct="0">
              <a:buClr>
                <a:schemeClr val="tx1"/>
              </a:buClr>
            </a:pPr>
            <a:r>
              <a:rPr lang="en-GB" sz="900" dirty="0">
                <a:solidFill>
                  <a:schemeClr val="bg1"/>
                </a:solidFill>
                <a:latin typeface="Verdana"/>
                <a:cs typeface="Arial" charset="0"/>
              </a:rPr>
              <a:t>133 MHz</a:t>
            </a:r>
          </a:p>
        </p:txBody>
      </p:sp>
      <p:sp>
        <p:nvSpPr>
          <p:cNvPr id="42097" name="Rectangle 77"/>
          <p:cNvSpPr>
            <a:spLocks noChangeArrowheads="1"/>
          </p:cNvSpPr>
          <p:nvPr/>
        </p:nvSpPr>
        <p:spPr bwMode="auto">
          <a:xfrm>
            <a:off x="3708483" y="2966103"/>
            <a:ext cx="701675" cy="466726"/>
          </a:xfrm>
          <a:prstGeom prst="rect">
            <a:avLst/>
          </a:prstGeom>
          <a:solidFill>
            <a:schemeClr val="bg2">
              <a:lumMod val="2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latin typeface="Verdana"/>
                <a:cs typeface="Arial" charset="0"/>
              </a:rPr>
              <a:t>TC</a:t>
            </a:r>
            <a:r>
              <a:rPr lang="en-GB" sz="900" b="1" dirty="0">
                <a:solidFill>
                  <a:srgbClr val="FFFF00"/>
                </a:solidFill>
                <a:latin typeface="Verdana"/>
                <a:cs typeface="Arial" charset="0"/>
              </a:rPr>
              <a:t>233</a:t>
            </a:r>
            <a:r>
              <a:rPr lang="en-GB" sz="900" b="1" dirty="0">
                <a:latin typeface="Verdana"/>
                <a:cs typeface="Arial" charset="0"/>
              </a:rPr>
              <a:t>L</a:t>
            </a:r>
          </a:p>
          <a:p>
            <a:pPr eaLnBrk="0" hangingPunct="0">
              <a:buClr>
                <a:schemeClr val="tx1"/>
              </a:buClr>
            </a:pPr>
            <a:r>
              <a:rPr lang="en-GB" sz="900" dirty="0">
                <a:latin typeface="Verdana"/>
                <a:cs typeface="Arial" charset="0"/>
              </a:rPr>
              <a:t>200 MHz</a:t>
            </a:r>
          </a:p>
        </p:txBody>
      </p:sp>
      <p:sp>
        <p:nvSpPr>
          <p:cNvPr id="42098" name="Rectangle 77"/>
          <p:cNvSpPr>
            <a:spLocks noChangeArrowheads="1"/>
          </p:cNvSpPr>
          <p:nvPr/>
        </p:nvSpPr>
        <p:spPr bwMode="auto">
          <a:xfrm>
            <a:off x="4500966" y="2966103"/>
            <a:ext cx="701675" cy="466726"/>
          </a:xfrm>
          <a:prstGeom prst="rect">
            <a:avLst/>
          </a:prstGeom>
          <a:solidFill>
            <a:schemeClr val="bg2">
              <a:lumMod val="2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latin typeface="Verdana"/>
                <a:cs typeface="Arial" charset="0"/>
              </a:rPr>
              <a:t>TC</a:t>
            </a:r>
            <a:r>
              <a:rPr lang="en-GB" sz="900" b="1" dirty="0">
                <a:solidFill>
                  <a:srgbClr val="FFFF00"/>
                </a:solidFill>
                <a:latin typeface="Verdana"/>
                <a:cs typeface="Arial" charset="0"/>
              </a:rPr>
              <a:t>234</a:t>
            </a:r>
            <a:r>
              <a:rPr lang="en-GB" sz="900" b="1" dirty="0">
                <a:latin typeface="Verdana"/>
                <a:cs typeface="Arial" charset="0"/>
              </a:rPr>
              <a:t>L</a:t>
            </a:r>
          </a:p>
          <a:p>
            <a:pPr eaLnBrk="0" hangingPunct="0">
              <a:buClr>
                <a:schemeClr val="tx1"/>
              </a:buClr>
            </a:pPr>
            <a:r>
              <a:rPr lang="en-GB" sz="900" dirty="0">
                <a:latin typeface="Verdana"/>
                <a:cs typeface="Arial" charset="0"/>
              </a:rPr>
              <a:t>200 MHz</a:t>
            </a:r>
          </a:p>
        </p:txBody>
      </p:sp>
      <p:sp>
        <p:nvSpPr>
          <p:cNvPr id="42112" name="Rectangle 77"/>
          <p:cNvSpPr>
            <a:spLocks noChangeArrowheads="1"/>
          </p:cNvSpPr>
          <p:nvPr/>
        </p:nvSpPr>
        <p:spPr bwMode="auto">
          <a:xfrm>
            <a:off x="4500966" y="3507921"/>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224</a:t>
            </a:r>
            <a:r>
              <a:rPr lang="en-GB" sz="900" b="1" dirty="0">
                <a:solidFill>
                  <a:schemeClr val="bg1"/>
                </a:solidFill>
                <a:latin typeface="Verdana"/>
                <a:cs typeface="Arial" charset="0"/>
              </a:rPr>
              <a:t>L/S</a:t>
            </a:r>
          </a:p>
          <a:p>
            <a:pPr algn="ctr" eaLnBrk="0" hangingPunct="0">
              <a:buClr>
                <a:schemeClr val="tx1"/>
              </a:buClr>
            </a:pPr>
            <a:r>
              <a:rPr lang="en-GB" sz="900" dirty="0">
                <a:solidFill>
                  <a:schemeClr val="bg1"/>
                </a:solidFill>
                <a:latin typeface="Verdana"/>
                <a:cs typeface="Arial" charset="0"/>
              </a:rPr>
              <a:t>133 MHz</a:t>
            </a:r>
          </a:p>
        </p:txBody>
      </p:sp>
      <p:sp>
        <p:nvSpPr>
          <p:cNvPr id="55" name="Rectangle 77"/>
          <p:cNvSpPr>
            <a:spLocks noChangeArrowheads="1"/>
          </p:cNvSpPr>
          <p:nvPr/>
        </p:nvSpPr>
        <p:spPr bwMode="auto">
          <a:xfrm>
            <a:off x="3709986" y="4064097"/>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213</a:t>
            </a:r>
            <a:r>
              <a:rPr lang="en-GB" sz="900" b="1" dirty="0">
                <a:solidFill>
                  <a:schemeClr val="bg1"/>
                </a:solidFill>
                <a:latin typeface="Verdana"/>
                <a:cs typeface="Arial" charset="0"/>
              </a:rPr>
              <a:t>L/S</a:t>
            </a:r>
          </a:p>
          <a:p>
            <a:pPr algn="ctr" eaLnBrk="0" hangingPunct="0">
              <a:buClr>
                <a:schemeClr val="tx1"/>
              </a:buClr>
            </a:pPr>
            <a:r>
              <a:rPr lang="en-GB" sz="900" dirty="0">
                <a:solidFill>
                  <a:schemeClr val="bg1"/>
                </a:solidFill>
                <a:latin typeface="Verdana"/>
                <a:cs typeface="Arial" charset="0"/>
              </a:rPr>
              <a:t>133 MHz</a:t>
            </a:r>
          </a:p>
        </p:txBody>
      </p:sp>
      <p:sp>
        <p:nvSpPr>
          <p:cNvPr id="35" name="Rectangle 77"/>
          <p:cNvSpPr>
            <a:spLocks noChangeArrowheads="1"/>
          </p:cNvSpPr>
          <p:nvPr/>
        </p:nvSpPr>
        <p:spPr bwMode="auto">
          <a:xfrm>
            <a:off x="6081377" y="1867201"/>
            <a:ext cx="701675" cy="466726"/>
          </a:xfrm>
          <a:prstGeom prst="rect">
            <a:avLst/>
          </a:prstGeom>
          <a:ln>
            <a:headEnd/>
            <a:tailEnd/>
          </a:ln>
        </p:spPr>
        <p:style>
          <a:lnRef idx="0">
            <a:schemeClr val="accent5"/>
          </a:lnRef>
          <a:fillRef idx="3">
            <a:schemeClr val="accent5"/>
          </a:fillRef>
          <a:effectRef idx="3">
            <a:schemeClr val="accent5"/>
          </a:effectRef>
          <a:fontRef idx="minor">
            <a:schemeClr val="lt1"/>
          </a:fontRef>
        </p:style>
        <p:txBody>
          <a:bodyPr lIns="0" rIns="0" anchor="ctr" anchorCtr="1"/>
          <a:lstStyle/>
          <a:p>
            <a:pPr eaLnBrk="0" hangingPunct="0">
              <a:buClr>
                <a:schemeClr val="tx1"/>
              </a:buClr>
              <a:defRPr/>
            </a:pPr>
            <a:r>
              <a:rPr lang="en-GB" sz="900" b="1" dirty="0">
                <a:solidFill>
                  <a:schemeClr val="bg1"/>
                </a:solidFill>
                <a:latin typeface="Verdana"/>
                <a:cs typeface="Arial" charset="0"/>
              </a:rPr>
              <a:t>TC</a:t>
            </a:r>
            <a:r>
              <a:rPr lang="en-GB" sz="900" b="1" dirty="0">
                <a:solidFill>
                  <a:srgbClr val="FFFF00"/>
                </a:solidFill>
                <a:latin typeface="Verdana"/>
                <a:cs typeface="Arial" charset="0"/>
              </a:rPr>
              <a:t>277</a:t>
            </a:r>
            <a:r>
              <a:rPr lang="en-GB" sz="900" b="1" dirty="0">
                <a:solidFill>
                  <a:schemeClr val="bg1"/>
                </a:solidFill>
                <a:latin typeface="Verdana"/>
                <a:cs typeface="Arial" charset="0"/>
              </a:rPr>
              <a:t>T</a:t>
            </a:r>
          </a:p>
          <a:p>
            <a:pPr eaLnBrk="0" hangingPunct="0">
              <a:buClr>
                <a:schemeClr val="tx1"/>
              </a:buClr>
              <a:defRPr/>
            </a:pPr>
            <a:r>
              <a:rPr lang="en-GB" sz="900" dirty="0">
                <a:solidFill>
                  <a:schemeClr val="bg1"/>
                </a:solidFill>
                <a:latin typeface="Verdana"/>
                <a:cs typeface="Arial" charset="0"/>
              </a:rPr>
              <a:t>200 MHz</a:t>
            </a:r>
          </a:p>
        </p:txBody>
      </p:sp>
      <p:sp>
        <p:nvSpPr>
          <p:cNvPr id="36" name="Rectangle 77"/>
          <p:cNvSpPr>
            <a:spLocks noChangeArrowheads="1"/>
          </p:cNvSpPr>
          <p:nvPr/>
        </p:nvSpPr>
        <p:spPr bwMode="auto">
          <a:xfrm>
            <a:off x="5288914" y="1867201"/>
            <a:ext cx="701675" cy="466726"/>
          </a:xfrm>
          <a:prstGeom prst="rect">
            <a:avLst/>
          </a:prstGeom>
          <a:ln>
            <a:headEnd/>
            <a:tailEnd/>
          </a:ln>
        </p:spPr>
        <p:style>
          <a:lnRef idx="0">
            <a:schemeClr val="accent5"/>
          </a:lnRef>
          <a:fillRef idx="3">
            <a:schemeClr val="accent5"/>
          </a:fillRef>
          <a:effectRef idx="3">
            <a:schemeClr val="accent5"/>
          </a:effectRef>
          <a:fontRef idx="minor">
            <a:schemeClr val="lt1"/>
          </a:fontRef>
        </p:style>
        <p:txBody>
          <a:bodyPr lIns="0" rIns="0" anchor="ctr" anchorCtr="1"/>
          <a:lstStyle/>
          <a:p>
            <a:pPr eaLnBrk="0" hangingPunct="0">
              <a:buClr>
                <a:schemeClr val="tx1"/>
              </a:buClr>
              <a:defRPr/>
            </a:pPr>
            <a:r>
              <a:rPr lang="en-GB" sz="900" b="1" dirty="0">
                <a:solidFill>
                  <a:schemeClr val="bg1"/>
                </a:solidFill>
                <a:latin typeface="Verdana"/>
                <a:cs typeface="Arial" charset="0"/>
              </a:rPr>
              <a:t>TC</a:t>
            </a:r>
            <a:r>
              <a:rPr lang="en-GB" sz="900" b="1" dirty="0">
                <a:solidFill>
                  <a:srgbClr val="FFFF00"/>
                </a:solidFill>
                <a:latin typeface="Verdana"/>
                <a:cs typeface="Arial" charset="0"/>
              </a:rPr>
              <a:t>275</a:t>
            </a:r>
            <a:r>
              <a:rPr lang="en-GB" sz="900" b="1" dirty="0">
                <a:solidFill>
                  <a:schemeClr val="bg1"/>
                </a:solidFill>
                <a:latin typeface="Verdana"/>
                <a:cs typeface="Arial" charset="0"/>
              </a:rPr>
              <a:t>T</a:t>
            </a:r>
          </a:p>
          <a:p>
            <a:pPr eaLnBrk="0" hangingPunct="0">
              <a:buClr>
                <a:schemeClr val="tx1"/>
              </a:buClr>
              <a:defRPr/>
            </a:pPr>
            <a:r>
              <a:rPr lang="en-GB" sz="900" dirty="0">
                <a:solidFill>
                  <a:schemeClr val="bg1"/>
                </a:solidFill>
                <a:latin typeface="Verdana"/>
                <a:cs typeface="Arial" charset="0"/>
              </a:rPr>
              <a:t>200 MHz</a:t>
            </a:r>
          </a:p>
        </p:txBody>
      </p:sp>
      <p:sp>
        <p:nvSpPr>
          <p:cNvPr id="37" name="Rectangle 115"/>
          <p:cNvSpPr>
            <a:spLocks noChangeArrowheads="1"/>
          </p:cNvSpPr>
          <p:nvPr/>
        </p:nvSpPr>
        <p:spPr bwMode="auto">
          <a:xfrm>
            <a:off x="3038128" y="1436688"/>
            <a:ext cx="2168232" cy="861774"/>
          </a:xfrm>
          <a:prstGeom prst="rect">
            <a:avLst/>
          </a:prstGeom>
          <a:ln>
            <a:headEnd/>
            <a:tailEnd/>
          </a:ln>
        </p:spPr>
        <p:style>
          <a:lnRef idx="1">
            <a:schemeClr val="accent5"/>
          </a:lnRef>
          <a:fillRef idx="2">
            <a:schemeClr val="accent5"/>
          </a:fillRef>
          <a:effectRef idx="1">
            <a:schemeClr val="accent5"/>
          </a:effectRef>
          <a:fontRef idx="minor">
            <a:schemeClr val="dk1"/>
          </a:fontRef>
        </p:style>
        <p:txBody>
          <a:bodyPr wrap="square">
            <a:spAutoFit/>
          </a:bodyPr>
          <a:lstStyle/>
          <a:p>
            <a:pPr marL="177800" indent="-177800" fontAlgn="auto">
              <a:spcBef>
                <a:spcPts val="0"/>
              </a:spcBef>
              <a:spcAft>
                <a:spcPts val="0"/>
              </a:spcAft>
              <a:buClr>
                <a:srgbClr val="B70D28"/>
              </a:buClr>
              <a:defRPr/>
            </a:pPr>
            <a:r>
              <a:rPr lang="en-GB" sz="1000" b="1" kern="0" dirty="0">
                <a:latin typeface="Verdana"/>
                <a:cs typeface="Arial" charset="0"/>
              </a:rPr>
              <a:t>Hybrid Control</a:t>
            </a:r>
          </a:p>
          <a:p>
            <a:pPr marL="177800" indent="-177800" fontAlgn="auto">
              <a:spcBef>
                <a:spcPts val="0"/>
              </a:spcBef>
              <a:spcAft>
                <a:spcPts val="0"/>
              </a:spcAft>
              <a:buFont typeface="Arial"/>
              <a:buChar char="›"/>
              <a:defRPr/>
            </a:pPr>
            <a:r>
              <a:rPr lang="en-GB" sz="1000" kern="0" dirty="0">
                <a:latin typeface="Verdana"/>
                <a:cs typeface="Arial" charset="0"/>
              </a:rPr>
              <a:t>Torque management and communication</a:t>
            </a:r>
          </a:p>
          <a:p>
            <a:pPr marL="177800" indent="-177800" fontAlgn="auto">
              <a:spcBef>
                <a:spcPts val="0"/>
              </a:spcBef>
              <a:spcAft>
                <a:spcPts val="0"/>
              </a:spcAft>
              <a:buFont typeface="Arial"/>
              <a:buChar char="›"/>
              <a:defRPr/>
            </a:pPr>
            <a:r>
              <a:rPr lang="en-GB" sz="1000" kern="0" dirty="0">
                <a:latin typeface="Verdana"/>
                <a:cs typeface="Arial" charset="0"/>
              </a:rPr>
              <a:t>Tailored Multi Drive PWM generation</a:t>
            </a:r>
          </a:p>
        </p:txBody>
      </p:sp>
      <p:sp>
        <p:nvSpPr>
          <p:cNvPr id="38" name="Rectangle 77"/>
          <p:cNvSpPr>
            <a:spLocks noChangeArrowheads="1"/>
          </p:cNvSpPr>
          <p:nvPr/>
        </p:nvSpPr>
        <p:spPr bwMode="auto">
          <a:xfrm>
            <a:off x="5286389" y="2416776"/>
            <a:ext cx="701675" cy="466726"/>
          </a:xfrm>
          <a:prstGeom prst="rect">
            <a:avLst/>
          </a:prstGeom>
          <a:ln>
            <a:headEnd/>
            <a:tailEnd/>
          </a:ln>
        </p:spPr>
        <p:style>
          <a:lnRef idx="0">
            <a:schemeClr val="accent3"/>
          </a:lnRef>
          <a:fillRef idx="3">
            <a:schemeClr val="accent3"/>
          </a:fillRef>
          <a:effectRef idx="3">
            <a:schemeClr val="accent3"/>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265</a:t>
            </a:r>
            <a:r>
              <a:rPr lang="en-GB" sz="900" b="1" dirty="0">
                <a:solidFill>
                  <a:schemeClr val="bg1"/>
                </a:solidFill>
                <a:latin typeface="Verdana"/>
                <a:cs typeface="Arial" charset="0"/>
              </a:rPr>
              <a:t>D</a:t>
            </a:r>
          </a:p>
          <a:p>
            <a:pPr eaLnBrk="0" hangingPunct="0">
              <a:buClr>
                <a:schemeClr val="tx1"/>
              </a:buClr>
            </a:pPr>
            <a:r>
              <a:rPr lang="en-GB" sz="900" dirty="0">
                <a:latin typeface="Verdana"/>
                <a:cs typeface="Arial" charset="0"/>
              </a:rPr>
              <a:t>200 MHz</a:t>
            </a:r>
          </a:p>
        </p:txBody>
      </p:sp>
      <p:sp>
        <p:nvSpPr>
          <p:cNvPr id="39" name="Rectangle 77"/>
          <p:cNvSpPr>
            <a:spLocks noChangeArrowheads="1"/>
          </p:cNvSpPr>
          <p:nvPr/>
        </p:nvSpPr>
        <p:spPr bwMode="auto">
          <a:xfrm>
            <a:off x="4498388" y="2416776"/>
            <a:ext cx="701675" cy="466726"/>
          </a:xfrm>
          <a:prstGeom prst="rect">
            <a:avLst/>
          </a:prstGeom>
          <a:ln>
            <a:headEnd/>
            <a:tailEnd/>
          </a:ln>
        </p:spPr>
        <p:style>
          <a:lnRef idx="0">
            <a:schemeClr val="accent3"/>
          </a:lnRef>
          <a:fillRef idx="3">
            <a:schemeClr val="accent3"/>
          </a:fillRef>
          <a:effectRef idx="3">
            <a:schemeClr val="accent3"/>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264</a:t>
            </a:r>
            <a:r>
              <a:rPr lang="en-GB" sz="900" b="1" dirty="0">
                <a:solidFill>
                  <a:schemeClr val="bg1"/>
                </a:solidFill>
                <a:latin typeface="Verdana"/>
                <a:cs typeface="Arial" charset="0"/>
              </a:rPr>
              <a:t>D</a:t>
            </a:r>
          </a:p>
          <a:p>
            <a:pPr eaLnBrk="0" hangingPunct="0">
              <a:buClr>
                <a:schemeClr val="tx1"/>
              </a:buClr>
            </a:pPr>
            <a:r>
              <a:rPr lang="en-GB" sz="900" dirty="0">
                <a:latin typeface="Verdana"/>
                <a:cs typeface="Arial" charset="0"/>
              </a:rPr>
              <a:t>200 MHz</a:t>
            </a:r>
          </a:p>
        </p:txBody>
      </p:sp>
      <p:sp>
        <p:nvSpPr>
          <p:cNvPr id="40" name="Rectangle 104"/>
          <p:cNvSpPr>
            <a:spLocks noChangeArrowheads="1"/>
          </p:cNvSpPr>
          <p:nvPr/>
        </p:nvSpPr>
        <p:spPr bwMode="auto">
          <a:xfrm>
            <a:off x="6989503" y="3050953"/>
            <a:ext cx="3041298" cy="400110"/>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wrap="square">
            <a:spAutoFit/>
          </a:bodyPr>
          <a:lstStyle/>
          <a:p>
            <a:pPr marL="177800" indent="-177800" fontAlgn="auto">
              <a:spcBef>
                <a:spcPts val="0"/>
              </a:spcBef>
              <a:spcAft>
                <a:spcPts val="0"/>
              </a:spcAft>
              <a:buClr>
                <a:srgbClr val="B70D28"/>
              </a:buClr>
              <a:defRPr/>
            </a:pPr>
            <a:r>
              <a:rPr lang="en-GB" sz="1000" b="1" kern="0" dirty="0">
                <a:latin typeface="Verdana"/>
                <a:cs typeface="Arial" charset="0"/>
              </a:rPr>
              <a:t>Basic E-Motor Drive</a:t>
            </a:r>
          </a:p>
          <a:p>
            <a:pPr marL="177800" indent="-177800" fontAlgn="auto">
              <a:spcBef>
                <a:spcPts val="0"/>
              </a:spcBef>
              <a:spcAft>
                <a:spcPts val="0"/>
              </a:spcAft>
              <a:buFont typeface="Arial"/>
              <a:buChar char="›"/>
              <a:defRPr/>
            </a:pPr>
            <a:r>
              <a:rPr lang="en-GB" sz="1000" kern="0" dirty="0">
                <a:latin typeface="Verdana"/>
                <a:cs typeface="Arial" charset="0"/>
              </a:rPr>
              <a:t>3-phase PMSM or BLDC Motor drive</a:t>
            </a:r>
          </a:p>
        </p:txBody>
      </p:sp>
      <p:sp>
        <p:nvSpPr>
          <p:cNvPr id="41" name="Rectangle 77"/>
          <p:cNvSpPr>
            <a:spLocks noChangeArrowheads="1"/>
          </p:cNvSpPr>
          <p:nvPr/>
        </p:nvSpPr>
        <p:spPr bwMode="auto">
          <a:xfrm>
            <a:off x="7650328" y="1323975"/>
            <a:ext cx="701675" cy="466726"/>
          </a:xfrm>
          <a:prstGeom prst="rect">
            <a:avLst/>
          </a:prstGeom>
          <a:ln>
            <a:headEnd/>
            <a:tailEnd/>
          </a:ln>
        </p:spPr>
        <p:style>
          <a:lnRef idx="0">
            <a:schemeClr val="accent6"/>
          </a:lnRef>
          <a:fillRef idx="3">
            <a:schemeClr val="accent6"/>
          </a:fillRef>
          <a:effectRef idx="3">
            <a:schemeClr val="accent6"/>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299</a:t>
            </a:r>
            <a:r>
              <a:rPr lang="en-GB" sz="900" b="1" dirty="0">
                <a:solidFill>
                  <a:schemeClr val="bg1"/>
                </a:solidFill>
                <a:latin typeface="Verdana"/>
                <a:cs typeface="Arial" charset="0"/>
              </a:rPr>
              <a:t>T</a:t>
            </a:r>
          </a:p>
          <a:p>
            <a:pPr eaLnBrk="0" hangingPunct="0">
              <a:buClr>
                <a:schemeClr val="tx1"/>
              </a:buClr>
            </a:pPr>
            <a:r>
              <a:rPr lang="en-GB" sz="900" dirty="0">
                <a:solidFill>
                  <a:schemeClr val="bg1"/>
                </a:solidFill>
                <a:latin typeface="Verdana"/>
                <a:cs typeface="Arial" charset="0"/>
              </a:rPr>
              <a:t>300 MHz</a:t>
            </a:r>
          </a:p>
        </p:txBody>
      </p:sp>
      <p:sp>
        <p:nvSpPr>
          <p:cNvPr id="42" name="Rectangle 119"/>
          <p:cNvSpPr>
            <a:spLocks noChangeArrowheads="1"/>
          </p:cNvSpPr>
          <p:nvPr/>
        </p:nvSpPr>
        <p:spPr bwMode="auto">
          <a:xfrm>
            <a:off x="6990162" y="1851528"/>
            <a:ext cx="3068238" cy="1131050"/>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wrap="square">
            <a:noAutofit/>
          </a:bodyPr>
          <a:lstStyle/>
          <a:p>
            <a:pPr marL="177800" indent="-177800" fontAlgn="auto">
              <a:spcBef>
                <a:spcPts val="0"/>
              </a:spcBef>
              <a:spcAft>
                <a:spcPts val="0"/>
              </a:spcAft>
              <a:buClr>
                <a:srgbClr val="B70D28"/>
              </a:buClr>
              <a:defRPr/>
            </a:pPr>
            <a:r>
              <a:rPr lang="en-GB" sz="1000" b="1" kern="0" dirty="0">
                <a:latin typeface="Verdana"/>
                <a:cs typeface="Arial" charset="0"/>
              </a:rPr>
              <a:t>Integrated Hybrid Control</a:t>
            </a:r>
          </a:p>
          <a:p>
            <a:pPr marL="177800" indent="-177800" fontAlgn="auto">
              <a:spcBef>
                <a:spcPts val="0"/>
              </a:spcBef>
              <a:spcAft>
                <a:spcPts val="0"/>
              </a:spcAft>
              <a:buClr>
                <a:srgbClr val="00214A"/>
              </a:buClr>
              <a:buFont typeface="Arial"/>
              <a:buChar char="›"/>
              <a:defRPr/>
            </a:pPr>
            <a:r>
              <a:rPr lang="en-GB" sz="1000" kern="0" dirty="0">
                <a:latin typeface="Verdana"/>
                <a:cs typeface="Arial" charset="0"/>
              </a:rPr>
              <a:t>Torque management &amp; Net Communication</a:t>
            </a:r>
          </a:p>
          <a:p>
            <a:pPr marL="177800" indent="-177800" fontAlgn="auto">
              <a:spcBef>
                <a:spcPts val="0"/>
              </a:spcBef>
              <a:spcAft>
                <a:spcPts val="0"/>
              </a:spcAft>
              <a:buClr>
                <a:srgbClr val="00214A"/>
              </a:buClr>
              <a:buFont typeface="Arial"/>
              <a:buChar char="›"/>
              <a:defRPr/>
            </a:pPr>
            <a:r>
              <a:rPr lang="en-GB" sz="1000" kern="0" dirty="0">
                <a:latin typeface="Verdana"/>
                <a:cs typeface="Arial" charset="0"/>
              </a:rPr>
              <a:t>3-phase e-drive control for PMSM FOC &amp; Resolver Interface</a:t>
            </a:r>
          </a:p>
          <a:p>
            <a:pPr marL="177800" indent="-177800" fontAlgn="auto">
              <a:spcBef>
                <a:spcPts val="0"/>
              </a:spcBef>
              <a:spcAft>
                <a:spcPts val="0"/>
              </a:spcAft>
              <a:buClr>
                <a:srgbClr val="00214A"/>
              </a:buClr>
              <a:buFont typeface="Arial"/>
              <a:buChar char="›"/>
              <a:defRPr/>
            </a:pPr>
            <a:r>
              <a:rPr lang="en-GB" sz="1000" kern="0" dirty="0" err="1">
                <a:latin typeface="Verdana"/>
                <a:cs typeface="Arial" charset="0"/>
              </a:rPr>
              <a:t>MultiCore</a:t>
            </a:r>
            <a:r>
              <a:rPr lang="en-GB" sz="1000" kern="0" dirty="0">
                <a:latin typeface="Verdana"/>
                <a:cs typeface="Arial" charset="0"/>
              </a:rPr>
              <a:t> Architecture with superior multi motor control performance</a:t>
            </a:r>
          </a:p>
        </p:txBody>
      </p:sp>
      <p:sp>
        <p:nvSpPr>
          <p:cNvPr id="43" name="Rectangle 77"/>
          <p:cNvSpPr>
            <a:spLocks noChangeArrowheads="1"/>
          </p:cNvSpPr>
          <p:nvPr/>
        </p:nvSpPr>
        <p:spPr bwMode="auto">
          <a:xfrm>
            <a:off x="6865201" y="1323975"/>
            <a:ext cx="701675" cy="466726"/>
          </a:xfrm>
          <a:prstGeom prst="rect">
            <a:avLst/>
          </a:prstGeom>
          <a:ln>
            <a:headEnd/>
            <a:tailEnd/>
          </a:ln>
        </p:spPr>
        <p:style>
          <a:lnRef idx="0">
            <a:schemeClr val="accent6"/>
          </a:lnRef>
          <a:fillRef idx="3">
            <a:schemeClr val="accent6"/>
          </a:fillRef>
          <a:effectRef idx="3">
            <a:schemeClr val="accent6"/>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298</a:t>
            </a:r>
            <a:r>
              <a:rPr lang="en-GB" sz="900" b="1" dirty="0">
                <a:solidFill>
                  <a:schemeClr val="bg1"/>
                </a:solidFill>
                <a:latin typeface="Verdana"/>
                <a:cs typeface="Arial" charset="0"/>
              </a:rPr>
              <a:t>T</a:t>
            </a:r>
          </a:p>
          <a:p>
            <a:pPr eaLnBrk="0" hangingPunct="0">
              <a:buClr>
                <a:schemeClr val="tx1"/>
              </a:buClr>
            </a:pPr>
            <a:r>
              <a:rPr lang="en-GB" sz="900" dirty="0">
                <a:solidFill>
                  <a:schemeClr val="bg1"/>
                </a:solidFill>
                <a:latin typeface="Verdana"/>
                <a:cs typeface="Arial" charset="0"/>
              </a:rPr>
              <a:t>300 MHz</a:t>
            </a:r>
          </a:p>
        </p:txBody>
      </p:sp>
      <p:sp>
        <p:nvSpPr>
          <p:cNvPr id="44" name="Rectangle 77"/>
          <p:cNvSpPr>
            <a:spLocks noChangeArrowheads="1"/>
          </p:cNvSpPr>
          <p:nvPr/>
        </p:nvSpPr>
        <p:spPr bwMode="auto">
          <a:xfrm>
            <a:off x="6082564" y="1323975"/>
            <a:ext cx="701675" cy="466726"/>
          </a:xfrm>
          <a:prstGeom prst="rect">
            <a:avLst/>
          </a:prstGeom>
          <a:ln>
            <a:headEnd/>
            <a:tailEnd/>
          </a:ln>
        </p:spPr>
        <p:style>
          <a:lnRef idx="0">
            <a:schemeClr val="accent6"/>
          </a:lnRef>
          <a:fillRef idx="3">
            <a:schemeClr val="accent6"/>
          </a:fillRef>
          <a:effectRef idx="3">
            <a:schemeClr val="accent6"/>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297</a:t>
            </a:r>
            <a:r>
              <a:rPr lang="en-GB" sz="900" b="1" dirty="0">
                <a:solidFill>
                  <a:schemeClr val="bg1"/>
                </a:solidFill>
                <a:latin typeface="Verdana"/>
                <a:cs typeface="Arial" charset="0"/>
              </a:rPr>
              <a:t>T</a:t>
            </a:r>
          </a:p>
          <a:p>
            <a:pPr eaLnBrk="0" hangingPunct="0">
              <a:buClr>
                <a:schemeClr val="tx1"/>
              </a:buClr>
            </a:pPr>
            <a:r>
              <a:rPr lang="en-GB" sz="900" dirty="0">
                <a:solidFill>
                  <a:schemeClr val="bg1"/>
                </a:solidFill>
                <a:latin typeface="Verdana"/>
                <a:cs typeface="Arial" charset="0"/>
              </a:rPr>
              <a:t>300 MHz</a:t>
            </a:r>
          </a:p>
        </p:txBody>
      </p:sp>
      <p:sp>
        <p:nvSpPr>
          <p:cNvPr id="46" name="Rectangle 119"/>
          <p:cNvSpPr>
            <a:spLocks noChangeArrowheads="1"/>
          </p:cNvSpPr>
          <p:nvPr/>
        </p:nvSpPr>
        <p:spPr bwMode="auto">
          <a:xfrm>
            <a:off x="5260436" y="5589300"/>
            <a:ext cx="3513138" cy="707886"/>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spAutoFit/>
          </a:bodyPr>
          <a:lstStyle/>
          <a:p>
            <a:pPr marL="177800" indent="-177800" fontAlgn="auto">
              <a:spcBef>
                <a:spcPts val="0"/>
              </a:spcBef>
              <a:spcAft>
                <a:spcPts val="0"/>
              </a:spcAft>
              <a:buClr>
                <a:srgbClr val="B70D28"/>
              </a:buClr>
              <a:defRPr/>
            </a:pPr>
            <a:r>
              <a:rPr lang="en-GB" sz="1000" b="1" kern="0" dirty="0">
                <a:latin typeface="Verdana"/>
                <a:cs typeface="Arial" charset="0"/>
              </a:rPr>
              <a:t>Note: </a:t>
            </a:r>
            <a:r>
              <a:rPr lang="en-GB" sz="1000" kern="0" dirty="0">
                <a:latin typeface="Verdana"/>
                <a:cs typeface="Arial" charset="0"/>
              </a:rPr>
              <a:t>Divers OEM (H)EV inverter topologies may integrate:</a:t>
            </a:r>
          </a:p>
          <a:p>
            <a:pPr marL="177800" indent="-177800" fontAlgn="auto">
              <a:spcBef>
                <a:spcPts val="0"/>
              </a:spcBef>
              <a:spcAft>
                <a:spcPts val="0"/>
              </a:spcAft>
              <a:buClr>
                <a:srgbClr val="00214A"/>
              </a:buClr>
              <a:buFont typeface="Arial"/>
              <a:buChar char="›"/>
              <a:defRPr/>
            </a:pPr>
            <a:r>
              <a:rPr lang="en-GB" sz="1000" kern="0" dirty="0">
                <a:latin typeface="Verdana"/>
                <a:cs typeface="Arial" charset="0"/>
              </a:rPr>
              <a:t>DC/DC Control Functions</a:t>
            </a:r>
          </a:p>
          <a:p>
            <a:pPr marL="177800" indent="-177800" fontAlgn="auto">
              <a:spcBef>
                <a:spcPts val="0"/>
              </a:spcBef>
              <a:spcAft>
                <a:spcPts val="0"/>
              </a:spcAft>
              <a:buClr>
                <a:srgbClr val="00214A"/>
              </a:buClr>
              <a:buFont typeface="Arial"/>
              <a:buChar char="›"/>
              <a:defRPr/>
            </a:pPr>
            <a:r>
              <a:rPr lang="en-GB" sz="1000" kern="0" dirty="0">
                <a:latin typeface="Verdana"/>
                <a:cs typeface="Arial" charset="0"/>
              </a:rPr>
              <a:t>Charge Control Functions</a:t>
            </a:r>
          </a:p>
        </p:txBody>
      </p:sp>
      <p:sp>
        <p:nvSpPr>
          <p:cNvPr id="34" name="Rectangle 104"/>
          <p:cNvSpPr>
            <a:spLocks noChangeArrowheads="1"/>
          </p:cNvSpPr>
          <p:nvPr/>
        </p:nvSpPr>
        <p:spPr bwMode="auto">
          <a:xfrm>
            <a:off x="6990164" y="3542993"/>
            <a:ext cx="3031977" cy="400110"/>
          </a:xfrm>
          <a:prstGeom prst="rect">
            <a:avLst/>
          </a:prstGeom>
          <a:ln>
            <a:headEnd/>
            <a:tailEnd/>
          </a:ln>
        </p:spPr>
        <p:style>
          <a:lnRef idx="1">
            <a:schemeClr val="dk1"/>
          </a:lnRef>
          <a:fillRef idx="2">
            <a:schemeClr val="dk1"/>
          </a:fillRef>
          <a:effectRef idx="1">
            <a:schemeClr val="dk1"/>
          </a:effectRef>
          <a:fontRef idx="minor">
            <a:schemeClr val="dk1"/>
          </a:fontRef>
        </p:style>
        <p:txBody>
          <a:bodyPr wrap="square">
            <a:spAutoFit/>
          </a:bodyPr>
          <a:lstStyle/>
          <a:p>
            <a:pPr marL="177800" indent="-177800" fontAlgn="auto">
              <a:spcBef>
                <a:spcPts val="0"/>
              </a:spcBef>
              <a:spcAft>
                <a:spcPts val="0"/>
              </a:spcAft>
              <a:buClr>
                <a:srgbClr val="B70D28"/>
              </a:buClr>
              <a:defRPr/>
            </a:pPr>
            <a:r>
              <a:rPr lang="en-GB" sz="1000" b="1" kern="0" dirty="0">
                <a:latin typeface="Verdana"/>
                <a:cs typeface="Arial" charset="0"/>
              </a:rPr>
              <a:t>48V E-Motor control</a:t>
            </a:r>
          </a:p>
          <a:p>
            <a:pPr marL="177800" indent="-177800" fontAlgn="auto">
              <a:spcBef>
                <a:spcPts val="0"/>
              </a:spcBef>
              <a:spcAft>
                <a:spcPts val="0"/>
              </a:spcAft>
              <a:buFont typeface="Arial"/>
              <a:buChar char="›"/>
              <a:defRPr/>
            </a:pPr>
            <a:r>
              <a:rPr lang="en-GB" sz="1000" kern="0" dirty="0">
                <a:latin typeface="Verdana"/>
                <a:cs typeface="Arial" charset="0"/>
              </a:rPr>
              <a:t>Motor control for. 48V, micro Hybrid</a:t>
            </a:r>
          </a:p>
        </p:txBody>
      </p:sp>
      <p:sp>
        <p:nvSpPr>
          <p:cNvPr id="57" name="Rectangle 77"/>
          <p:cNvSpPr>
            <a:spLocks noChangeArrowheads="1"/>
          </p:cNvSpPr>
          <p:nvPr/>
        </p:nvSpPr>
        <p:spPr bwMode="auto">
          <a:xfrm>
            <a:off x="6073771" y="2412650"/>
            <a:ext cx="701675" cy="466726"/>
          </a:xfrm>
          <a:prstGeom prst="rect">
            <a:avLst/>
          </a:prstGeom>
          <a:ln>
            <a:headEnd/>
            <a:tailEnd/>
          </a:ln>
        </p:spPr>
        <p:style>
          <a:lnRef idx="0">
            <a:schemeClr val="accent3"/>
          </a:lnRef>
          <a:fillRef idx="3">
            <a:schemeClr val="accent3"/>
          </a:fillRef>
          <a:effectRef idx="3">
            <a:schemeClr val="accent3"/>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267</a:t>
            </a:r>
            <a:r>
              <a:rPr lang="en-GB" sz="900" b="1" dirty="0">
                <a:solidFill>
                  <a:schemeClr val="bg1"/>
                </a:solidFill>
                <a:latin typeface="Verdana"/>
                <a:cs typeface="Arial" charset="0"/>
              </a:rPr>
              <a:t>D</a:t>
            </a:r>
          </a:p>
          <a:p>
            <a:pPr eaLnBrk="0" hangingPunct="0">
              <a:buClr>
                <a:schemeClr val="tx1"/>
              </a:buClr>
            </a:pPr>
            <a:r>
              <a:rPr lang="en-GB" sz="900" dirty="0">
                <a:solidFill>
                  <a:schemeClr val="bg1"/>
                </a:solidFill>
                <a:latin typeface="Verdana"/>
                <a:cs typeface="Arial" charset="0"/>
              </a:rPr>
              <a:t>200 MHz</a:t>
            </a:r>
          </a:p>
        </p:txBody>
      </p:sp>
      <p:sp>
        <p:nvSpPr>
          <p:cNvPr id="58" name="Rectangle 77"/>
          <p:cNvSpPr>
            <a:spLocks noChangeArrowheads="1"/>
          </p:cNvSpPr>
          <p:nvPr/>
        </p:nvSpPr>
        <p:spPr bwMode="auto">
          <a:xfrm>
            <a:off x="6076996" y="2966471"/>
            <a:ext cx="701675" cy="466726"/>
          </a:xfrm>
          <a:prstGeom prst="rect">
            <a:avLst/>
          </a:prstGeom>
          <a:solidFill>
            <a:schemeClr val="bg2">
              <a:lumMod val="2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effectLst>
                  <a:outerShdw blurRad="38100" dist="38100" dir="2700000" algn="tl">
                    <a:srgbClr val="000000">
                      <a:alpha val="43137"/>
                    </a:srgbClr>
                  </a:outerShdw>
                </a:effectLst>
                <a:latin typeface="Verdana"/>
                <a:cs typeface="Arial" charset="0"/>
              </a:rPr>
              <a:t>TC</a:t>
            </a:r>
            <a:r>
              <a:rPr lang="en-GB" sz="900" b="1" dirty="0">
                <a:solidFill>
                  <a:srgbClr val="FFFF00"/>
                </a:solidFill>
                <a:effectLst>
                  <a:outerShdw blurRad="38100" dist="38100" dir="2700000" algn="tl">
                    <a:srgbClr val="000000">
                      <a:alpha val="43137"/>
                    </a:srgbClr>
                  </a:outerShdw>
                </a:effectLst>
                <a:latin typeface="Verdana"/>
                <a:cs typeface="Arial" charset="0"/>
              </a:rPr>
              <a:t>237</a:t>
            </a:r>
            <a:r>
              <a:rPr lang="en-GB" sz="900" b="1" dirty="0">
                <a:solidFill>
                  <a:schemeClr val="bg1"/>
                </a:solidFill>
                <a:effectLst>
                  <a:outerShdw blurRad="38100" dist="38100" dir="2700000" algn="tl">
                    <a:srgbClr val="000000">
                      <a:alpha val="43137"/>
                    </a:srgbClr>
                  </a:outerShdw>
                </a:effectLst>
                <a:latin typeface="Verdana"/>
                <a:cs typeface="Arial" charset="0"/>
              </a:rPr>
              <a:t>L</a:t>
            </a:r>
          </a:p>
          <a:p>
            <a:pPr eaLnBrk="0" hangingPunct="0">
              <a:buClr>
                <a:schemeClr val="tx1"/>
              </a:buClr>
            </a:pPr>
            <a:r>
              <a:rPr lang="en-GB" sz="900" dirty="0">
                <a:solidFill>
                  <a:schemeClr val="bg1"/>
                </a:solidFill>
                <a:effectLst>
                  <a:outerShdw blurRad="38100" dist="38100" dir="2700000" algn="tl">
                    <a:srgbClr val="000000">
                      <a:alpha val="43137"/>
                    </a:srgbClr>
                  </a:outerShdw>
                </a:effectLst>
                <a:latin typeface="Verdana"/>
                <a:cs typeface="Arial" charset="0"/>
              </a:rPr>
              <a:t>200 MHz</a:t>
            </a:r>
          </a:p>
        </p:txBody>
      </p:sp>
      <p:sp>
        <p:nvSpPr>
          <p:cNvPr id="29" name="Rectangle 77"/>
          <p:cNvSpPr>
            <a:spLocks noChangeArrowheads="1"/>
          </p:cNvSpPr>
          <p:nvPr/>
        </p:nvSpPr>
        <p:spPr bwMode="auto">
          <a:xfrm>
            <a:off x="2914328" y="3507857"/>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222</a:t>
            </a:r>
            <a:r>
              <a:rPr lang="en-GB" sz="900" b="1" dirty="0">
                <a:solidFill>
                  <a:schemeClr val="bg1"/>
                </a:solidFill>
                <a:latin typeface="Verdana"/>
                <a:cs typeface="Arial" charset="0"/>
              </a:rPr>
              <a:t>L/S</a:t>
            </a:r>
          </a:p>
          <a:p>
            <a:pPr algn="ctr" eaLnBrk="0" hangingPunct="0">
              <a:buClr>
                <a:schemeClr val="tx1"/>
              </a:buClr>
            </a:pPr>
            <a:r>
              <a:rPr lang="en-GB" sz="900" dirty="0">
                <a:solidFill>
                  <a:schemeClr val="bg1"/>
                </a:solidFill>
                <a:latin typeface="Verdana"/>
                <a:cs typeface="Arial" charset="0"/>
              </a:rPr>
              <a:t>133 MHz</a:t>
            </a:r>
          </a:p>
        </p:txBody>
      </p:sp>
      <p:sp>
        <p:nvSpPr>
          <p:cNvPr id="30" name="Rectangle 77"/>
          <p:cNvSpPr>
            <a:spLocks noChangeArrowheads="1"/>
          </p:cNvSpPr>
          <p:nvPr/>
        </p:nvSpPr>
        <p:spPr bwMode="auto">
          <a:xfrm>
            <a:off x="4503464" y="4062716"/>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214</a:t>
            </a:r>
            <a:r>
              <a:rPr lang="en-GB" sz="900" b="1" dirty="0">
                <a:solidFill>
                  <a:schemeClr val="bg1"/>
                </a:solidFill>
                <a:latin typeface="Verdana"/>
                <a:cs typeface="Arial" charset="0"/>
              </a:rPr>
              <a:t>L/S</a:t>
            </a:r>
          </a:p>
          <a:p>
            <a:pPr algn="ctr" eaLnBrk="0" hangingPunct="0">
              <a:buClr>
                <a:schemeClr val="tx1"/>
              </a:buClr>
            </a:pPr>
            <a:r>
              <a:rPr lang="en-GB" sz="900" dirty="0">
                <a:solidFill>
                  <a:schemeClr val="bg1"/>
                </a:solidFill>
                <a:latin typeface="Verdana"/>
                <a:cs typeface="Arial" charset="0"/>
              </a:rPr>
              <a:t>133 MHz</a:t>
            </a:r>
          </a:p>
        </p:txBody>
      </p:sp>
      <p:sp>
        <p:nvSpPr>
          <p:cNvPr id="3" name="Title 2"/>
          <p:cNvSpPr>
            <a:spLocks noGrp="1"/>
          </p:cNvSpPr>
          <p:nvPr>
            <p:ph type="title" hasCustomPrompt="1"/>
          </p:nvPr>
        </p:nvSpPr>
        <p:spPr/>
        <p:txBody>
          <a:bodyPr/>
          <a:lstStyle/>
          <a:p>
            <a:r>
              <a:t>AURIX™ Family </a:t>
            </a:r>
            <a:br>
              <a:rPr/>
            </a:br>
            <a:r>
              <a:rPr>
                <a:solidFill>
                  <a:schemeClr val="tx2">
                    <a:lumMod val="50000"/>
                  </a:schemeClr>
                </a:solidFill>
              </a:rPr>
              <a:t>(H)EV Control</a:t>
            </a:r>
          </a:p>
        </p:txBody>
      </p:sp>
      <p:sp>
        <p:nvSpPr>
          <p:cNvPr id="2" name="Footer Placeholder 1">
            <a:extLst>
              <a:ext uri="{FF2B5EF4-FFF2-40B4-BE49-F238E27FC236}">
                <a16:creationId xmlns:a16="http://schemas.microsoft.com/office/drawing/2014/main" id="{06EC0AD9-66AB-4673-B287-DC255B6C66E4}"/>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DDB8D17A-AC86-4AAF-80E1-247731759DE0}"/>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DEFED16E-BBD2-4476-8094-4893F2E05A67}"/>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65494669"/>
      </p:ext>
    </p:extLst>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0164" name="Group 4"/>
          <p:cNvGraphicFramePr>
            <a:graphicFrameLocks noGrp="1"/>
          </p:cNvGraphicFramePr>
          <p:nvPr/>
        </p:nvGraphicFramePr>
        <p:xfrm>
          <a:off x="1889360" y="1279744"/>
          <a:ext cx="7299593" cy="3833816"/>
        </p:xfrm>
        <a:graphic>
          <a:graphicData uri="http://schemas.openxmlformats.org/drawingml/2006/table">
            <a:tbl>
              <a:tblPr/>
              <a:tblGrid>
                <a:gridCol w="985780">
                  <a:extLst>
                    <a:ext uri="{9D8B030D-6E8A-4147-A177-3AD203B41FA5}">
                      <a16:colId xmlns:a16="http://schemas.microsoft.com/office/drawing/2014/main" val="20000"/>
                    </a:ext>
                  </a:extLst>
                </a:gridCol>
                <a:gridCol w="790228">
                  <a:extLst>
                    <a:ext uri="{9D8B030D-6E8A-4147-A177-3AD203B41FA5}">
                      <a16:colId xmlns:a16="http://schemas.microsoft.com/office/drawing/2014/main" val="20001"/>
                    </a:ext>
                  </a:extLst>
                </a:gridCol>
                <a:gridCol w="791832">
                  <a:extLst>
                    <a:ext uri="{9D8B030D-6E8A-4147-A177-3AD203B41FA5}">
                      <a16:colId xmlns:a16="http://schemas.microsoft.com/office/drawing/2014/main" val="20002"/>
                    </a:ext>
                  </a:extLst>
                </a:gridCol>
                <a:gridCol w="790229">
                  <a:extLst>
                    <a:ext uri="{9D8B030D-6E8A-4147-A177-3AD203B41FA5}">
                      <a16:colId xmlns:a16="http://schemas.microsoft.com/office/drawing/2014/main" val="20003"/>
                    </a:ext>
                  </a:extLst>
                </a:gridCol>
                <a:gridCol w="787020">
                  <a:extLst>
                    <a:ext uri="{9D8B030D-6E8A-4147-A177-3AD203B41FA5}">
                      <a16:colId xmlns:a16="http://schemas.microsoft.com/office/drawing/2014/main" val="20004"/>
                    </a:ext>
                  </a:extLst>
                </a:gridCol>
                <a:gridCol w="788627">
                  <a:extLst>
                    <a:ext uri="{9D8B030D-6E8A-4147-A177-3AD203B41FA5}">
                      <a16:colId xmlns:a16="http://schemas.microsoft.com/office/drawing/2014/main" val="20005"/>
                    </a:ext>
                  </a:extLst>
                </a:gridCol>
                <a:gridCol w="788627">
                  <a:extLst>
                    <a:ext uri="{9D8B030D-6E8A-4147-A177-3AD203B41FA5}">
                      <a16:colId xmlns:a16="http://schemas.microsoft.com/office/drawing/2014/main" val="20006"/>
                    </a:ext>
                  </a:extLst>
                </a:gridCol>
                <a:gridCol w="787022">
                  <a:extLst>
                    <a:ext uri="{9D8B030D-6E8A-4147-A177-3AD203B41FA5}">
                      <a16:colId xmlns:a16="http://schemas.microsoft.com/office/drawing/2014/main" val="20007"/>
                    </a:ext>
                  </a:extLst>
                </a:gridCol>
                <a:gridCol w="790228">
                  <a:extLst>
                    <a:ext uri="{9D8B030D-6E8A-4147-A177-3AD203B41FA5}">
                      <a16:colId xmlns:a16="http://schemas.microsoft.com/office/drawing/2014/main" val="20008"/>
                    </a:ext>
                  </a:extLst>
                </a:gridCol>
              </a:tblGrid>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9x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8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chemeClr val="bg1"/>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1"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7x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4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6x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2.5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1"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3x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2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2x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1 MB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47688">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1x Series</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up to 512 KB</a:t>
                      </a: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0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ysDot"/>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47688">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200" b="0" i="0" u="none" strike="noStrike" cap="none" normalizeH="0" baseline="0" dirty="0">
                        <a:ln>
                          <a:noFill/>
                        </a:ln>
                        <a:solidFill>
                          <a:srgbClr val="00214A"/>
                        </a:solidFill>
                        <a:effectLst/>
                        <a:latin typeface="Verdana" pitchFamily="34" charset="0"/>
                      </a:endParaRPr>
                    </a:p>
                  </a:txBody>
                  <a:tcPr marL="0" marR="0" marT="46800" marB="4680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TQFP-80</a:t>
                      </a:r>
                    </a:p>
                  </a:txBody>
                  <a:tcPr marL="0" marR="0" marT="46800" marB="468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TQFP-100</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1100" b="0" i="0" u="none" strike="noStrike" cap="none" normalizeH="0" baseline="0" dirty="0">
                          <a:ln>
                            <a:noFill/>
                          </a:ln>
                          <a:solidFill>
                            <a:schemeClr val="tx1"/>
                          </a:solidFill>
                          <a:effectLst/>
                          <a:latin typeface="Verdana" pitchFamily="34" charset="0"/>
                        </a:rPr>
                        <a:t>LQFP-144</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TQFP-144</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LQFP-176</a:t>
                      </a:r>
                      <a:br>
                        <a:rPr kumimoji="0" lang="en-GB" sz="1100" b="0" i="0" u="none" strike="noStrike" cap="none" normalizeH="0" baseline="0" dirty="0">
                          <a:ln>
                            <a:noFill/>
                          </a:ln>
                          <a:solidFill>
                            <a:schemeClr val="tx1"/>
                          </a:solidFill>
                          <a:effectLst/>
                          <a:latin typeface="Verdana" pitchFamily="34" charset="0"/>
                        </a:rPr>
                      </a:br>
                      <a:endParaRPr kumimoji="0" lang="en-GB" sz="1100" b="0" i="0" u="none" strike="noStrike" cap="none" normalizeH="0" baseline="0" dirty="0">
                        <a:ln>
                          <a:noFill/>
                        </a:ln>
                        <a:solidFill>
                          <a:schemeClr val="tx1"/>
                        </a:solidFill>
                        <a:effectLst/>
                        <a:latin typeface="Verdana" pitchFamily="34" charset="0"/>
                      </a:endParaRP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LFBGA-292</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BGA-416</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LFBGA-516 </a:t>
                      </a:r>
                    </a:p>
                  </a:txBody>
                  <a:tcPr marL="0" marR="0" marT="46800" marB="46800" anchor="ctr" anchorCtr="1"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Bare </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Die</a:t>
                      </a:r>
                    </a:p>
                  </a:txBody>
                  <a:tcPr marL="0" marR="0" marT="46800" marB="4680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rgbClr val="00214A"/>
                      </a:solid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6"/>
                  </a:ext>
                </a:extLst>
              </a:tr>
            </a:tbl>
          </a:graphicData>
        </a:graphic>
      </p:graphicFrame>
      <p:sp>
        <p:nvSpPr>
          <p:cNvPr id="42092" name="Rectangle 77"/>
          <p:cNvSpPr>
            <a:spLocks noChangeArrowheads="1"/>
          </p:cNvSpPr>
          <p:nvPr/>
        </p:nvSpPr>
        <p:spPr bwMode="auto">
          <a:xfrm>
            <a:off x="8437981" y="1866258"/>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270</a:t>
            </a:r>
            <a:r>
              <a:rPr lang="en-GB" sz="900" b="1" dirty="0">
                <a:solidFill>
                  <a:schemeClr val="bg1"/>
                </a:solidFill>
                <a:latin typeface="Verdana"/>
                <a:cs typeface="Arial" charset="0"/>
              </a:rPr>
              <a:t>T</a:t>
            </a:r>
          </a:p>
          <a:p>
            <a:pPr eaLnBrk="0" hangingPunct="0">
              <a:buClr>
                <a:schemeClr val="tx1"/>
              </a:buClr>
            </a:pPr>
            <a:r>
              <a:rPr lang="en-GB" sz="900" dirty="0">
                <a:latin typeface="Verdana"/>
                <a:cs typeface="Arial" charset="0"/>
              </a:rPr>
              <a:t>200 MHz</a:t>
            </a:r>
          </a:p>
        </p:txBody>
      </p:sp>
      <p:sp>
        <p:nvSpPr>
          <p:cNvPr id="42093" name="Rectangle 77"/>
          <p:cNvSpPr>
            <a:spLocks noChangeArrowheads="1"/>
          </p:cNvSpPr>
          <p:nvPr/>
        </p:nvSpPr>
        <p:spPr bwMode="auto">
          <a:xfrm>
            <a:off x="8437981" y="2409183"/>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260</a:t>
            </a:r>
            <a:r>
              <a:rPr lang="en-GB" sz="900" b="1" dirty="0">
                <a:solidFill>
                  <a:schemeClr val="bg1"/>
                </a:solidFill>
                <a:latin typeface="Verdana"/>
                <a:cs typeface="Arial" charset="0"/>
              </a:rPr>
              <a:t>D</a:t>
            </a:r>
          </a:p>
          <a:p>
            <a:pPr eaLnBrk="0" hangingPunct="0">
              <a:buClr>
                <a:schemeClr val="tx1"/>
              </a:buClr>
            </a:pPr>
            <a:r>
              <a:rPr lang="en-GB" sz="900" dirty="0">
                <a:latin typeface="Verdana"/>
                <a:cs typeface="Arial" charset="0"/>
              </a:rPr>
              <a:t>200 MHz</a:t>
            </a:r>
          </a:p>
        </p:txBody>
      </p:sp>
      <p:sp>
        <p:nvSpPr>
          <p:cNvPr id="42095" name="Rectangle 77"/>
          <p:cNvSpPr>
            <a:spLocks noChangeArrowheads="1"/>
          </p:cNvSpPr>
          <p:nvPr/>
        </p:nvSpPr>
        <p:spPr bwMode="auto">
          <a:xfrm>
            <a:off x="2914945" y="4052480"/>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212</a:t>
            </a:r>
            <a:r>
              <a:rPr lang="en-GB" sz="900" b="1" dirty="0">
                <a:solidFill>
                  <a:schemeClr val="bg1"/>
                </a:solidFill>
                <a:latin typeface="Verdana"/>
                <a:cs typeface="Arial" charset="0"/>
              </a:rPr>
              <a:t>L/S</a:t>
            </a:r>
          </a:p>
          <a:p>
            <a:pPr algn="ctr" eaLnBrk="0" hangingPunct="0">
              <a:buClr>
                <a:schemeClr val="tx1"/>
              </a:buClr>
            </a:pPr>
            <a:r>
              <a:rPr lang="en-GB" sz="900" dirty="0">
                <a:latin typeface="Verdana"/>
                <a:cs typeface="Arial" charset="0"/>
              </a:rPr>
              <a:t>133 MHz</a:t>
            </a:r>
          </a:p>
        </p:txBody>
      </p:sp>
      <p:sp>
        <p:nvSpPr>
          <p:cNvPr id="42096" name="Rectangle 77"/>
          <p:cNvSpPr>
            <a:spLocks noChangeArrowheads="1"/>
          </p:cNvSpPr>
          <p:nvPr/>
        </p:nvSpPr>
        <p:spPr bwMode="auto">
          <a:xfrm>
            <a:off x="3707865" y="3506412"/>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223</a:t>
            </a:r>
            <a:r>
              <a:rPr lang="en-GB" sz="900" b="1" dirty="0">
                <a:solidFill>
                  <a:schemeClr val="bg1"/>
                </a:solidFill>
                <a:latin typeface="Verdana"/>
                <a:cs typeface="Arial" charset="0"/>
              </a:rPr>
              <a:t>L/S</a:t>
            </a:r>
          </a:p>
          <a:p>
            <a:pPr algn="ctr" eaLnBrk="0" hangingPunct="0">
              <a:buClr>
                <a:schemeClr val="tx1"/>
              </a:buClr>
            </a:pPr>
            <a:r>
              <a:rPr lang="en-GB" sz="900" dirty="0">
                <a:latin typeface="Verdana"/>
                <a:cs typeface="Arial" charset="0"/>
              </a:rPr>
              <a:t>133 MHz</a:t>
            </a:r>
          </a:p>
        </p:txBody>
      </p:sp>
      <p:sp>
        <p:nvSpPr>
          <p:cNvPr id="42097" name="Rectangle 77"/>
          <p:cNvSpPr>
            <a:spLocks noChangeArrowheads="1"/>
          </p:cNvSpPr>
          <p:nvPr/>
        </p:nvSpPr>
        <p:spPr bwMode="auto">
          <a:xfrm>
            <a:off x="3700245" y="2968535"/>
            <a:ext cx="701675" cy="466726"/>
          </a:xfrm>
          <a:prstGeom prst="rect">
            <a:avLst/>
          </a:prstGeom>
          <a:solidFill>
            <a:schemeClr val="bg2">
              <a:lumMod val="2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233</a:t>
            </a:r>
            <a:r>
              <a:rPr lang="en-GB" sz="900" b="1" dirty="0">
                <a:solidFill>
                  <a:schemeClr val="bg1"/>
                </a:solidFill>
                <a:latin typeface="Verdana"/>
                <a:cs typeface="Arial" charset="0"/>
              </a:rPr>
              <a:t>L</a:t>
            </a:r>
          </a:p>
          <a:p>
            <a:pPr eaLnBrk="0" hangingPunct="0">
              <a:buClr>
                <a:schemeClr val="tx1"/>
              </a:buClr>
            </a:pPr>
            <a:r>
              <a:rPr lang="en-GB" sz="900" dirty="0">
                <a:latin typeface="Verdana"/>
                <a:cs typeface="Arial" charset="0"/>
              </a:rPr>
              <a:t>200 MHz</a:t>
            </a:r>
          </a:p>
        </p:txBody>
      </p:sp>
      <p:sp>
        <p:nvSpPr>
          <p:cNvPr id="42098" name="Rectangle 77"/>
          <p:cNvSpPr>
            <a:spLocks noChangeArrowheads="1"/>
          </p:cNvSpPr>
          <p:nvPr/>
        </p:nvSpPr>
        <p:spPr bwMode="auto">
          <a:xfrm>
            <a:off x="4492728" y="2968535"/>
            <a:ext cx="701675" cy="466726"/>
          </a:xfrm>
          <a:prstGeom prst="rect">
            <a:avLst/>
          </a:prstGeom>
          <a:solidFill>
            <a:schemeClr val="bg2">
              <a:lumMod val="2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234</a:t>
            </a:r>
            <a:r>
              <a:rPr lang="en-GB" sz="900" b="1" dirty="0">
                <a:solidFill>
                  <a:schemeClr val="bg1"/>
                </a:solidFill>
                <a:latin typeface="Verdana"/>
                <a:cs typeface="Arial" charset="0"/>
              </a:rPr>
              <a:t>L</a:t>
            </a:r>
          </a:p>
          <a:p>
            <a:pPr eaLnBrk="0" hangingPunct="0">
              <a:buClr>
                <a:schemeClr val="tx1"/>
              </a:buClr>
            </a:pPr>
            <a:r>
              <a:rPr lang="en-GB" sz="900" dirty="0">
                <a:latin typeface="Verdana"/>
                <a:cs typeface="Arial" charset="0"/>
              </a:rPr>
              <a:t>200 MHz</a:t>
            </a:r>
          </a:p>
        </p:txBody>
      </p:sp>
      <p:sp>
        <p:nvSpPr>
          <p:cNvPr id="42112" name="Rectangle 77"/>
          <p:cNvSpPr>
            <a:spLocks noChangeArrowheads="1"/>
          </p:cNvSpPr>
          <p:nvPr/>
        </p:nvSpPr>
        <p:spPr bwMode="auto">
          <a:xfrm>
            <a:off x="4500346" y="3511587"/>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224</a:t>
            </a:r>
            <a:r>
              <a:rPr lang="en-GB" sz="900" b="1" dirty="0">
                <a:solidFill>
                  <a:schemeClr val="bg1"/>
                </a:solidFill>
                <a:latin typeface="Verdana"/>
                <a:cs typeface="Arial" charset="0"/>
              </a:rPr>
              <a:t>L/S</a:t>
            </a:r>
          </a:p>
          <a:p>
            <a:pPr algn="ctr" eaLnBrk="0" hangingPunct="0">
              <a:buClr>
                <a:schemeClr val="tx1"/>
              </a:buClr>
            </a:pPr>
            <a:r>
              <a:rPr lang="en-GB" sz="900" dirty="0">
                <a:latin typeface="Verdana"/>
                <a:cs typeface="Arial" charset="0"/>
              </a:rPr>
              <a:t>133 MHz</a:t>
            </a:r>
          </a:p>
        </p:txBody>
      </p:sp>
      <p:sp>
        <p:nvSpPr>
          <p:cNvPr id="55" name="Rectangle 77"/>
          <p:cNvSpPr>
            <a:spLocks noChangeArrowheads="1"/>
          </p:cNvSpPr>
          <p:nvPr/>
        </p:nvSpPr>
        <p:spPr bwMode="auto">
          <a:xfrm>
            <a:off x="3701129" y="4051287"/>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213</a:t>
            </a:r>
            <a:r>
              <a:rPr lang="en-GB" sz="900" b="1" dirty="0">
                <a:solidFill>
                  <a:schemeClr val="bg1"/>
                </a:solidFill>
                <a:latin typeface="Verdana"/>
                <a:cs typeface="Arial" charset="0"/>
              </a:rPr>
              <a:t>L/S</a:t>
            </a:r>
          </a:p>
          <a:p>
            <a:pPr algn="ctr" eaLnBrk="0" hangingPunct="0">
              <a:buClr>
                <a:schemeClr val="tx1"/>
              </a:buClr>
            </a:pPr>
            <a:r>
              <a:rPr lang="en-GB" sz="900" dirty="0">
                <a:latin typeface="Verdana"/>
                <a:cs typeface="Arial" charset="0"/>
              </a:rPr>
              <a:t>133 MHz</a:t>
            </a:r>
          </a:p>
        </p:txBody>
      </p:sp>
      <p:sp>
        <p:nvSpPr>
          <p:cNvPr id="38" name="Rectangle 77"/>
          <p:cNvSpPr>
            <a:spLocks noChangeArrowheads="1"/>
          </p:cNvSpPr>
          <p:nvPr/>
        </p:nvSpPr>
        <p:spPr bwMode="auto">
          <a:xfrm>
            <a:off x="5285153" y="2415540"/>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265</a:t>
            </a:r>
            <a:r>
              <a:rPr lang="en-GB" sz="900" b="1" dirty="0">
                <a:solidFill>
                  <a:schemeClr val="bg1"/>
                </a:solidFill>
                <a:latin typeface="Verdana"/>
                <a:cs typeface="Arial" charset="0"/>
              </a:rPr>
              <a:t>D</a:t>
            </a:r>
          </a:p>
          <a:p>
            <a:pPr eaLnBrk="0" hangingPunct="0">
              <a:buClr>
                <a:schemeClr val="tx1"/>
              </a:buClr>
            </a:pPr>
            <a:r>
              <a:rPr lang="en-GB" sz="900" dirty="0">
                <a:latin typeface="Verdana"/>
                <a:cs typeface="Arial" charset="0"/>
              </a:rPr>
              <a:t>200 MHz</a:t>
            </a:r>
          </a:p>
        </p:txBody>
      </p:sp>
      <p:sp>
        <p:nvSpPr>
          <p:cNvPr id="39" name="Rectangle 77"/>
          <p:cNvSpPr>
            <a:spLocks noChangeArrowheads="1"/>
          </p:cNvSpPr>
          <p:nvPr/>
        </p:nvSpPr>
        <p:spPr bwMode="auto">
          <a:xfrm>
            <a:off x="4506007" y="2415540"/>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264</a:t>
            </a:r>
            <a:r>
              <a:rPr lang="en-GB" sz="900" b="1" dirty="0">
                <a:solidFill>
                  <a:schemeClr val="bg1"/>
                </a:solidFill>
                <a:latin typeface="Verdana"/>
                <a:cs typeface="Arial" charset="0"/>
              </a:rPr>
              <a:t>D</a:t>
            </a:r>
          </a:p>
          <a:p>
            <a:pPr eaLnBrk="0" hangingPunct="0">
              <a:buClr>
                <a:schemeClr val="tx1"/>
              </a:buClr>
            </a:pPr>
            <a:r>
              <a:rPr lang="en-GB" sz="900" dirty="0">
                <a:latin typeface="Verdana"/>
                <a:cs typeface="Arial" charset="0"/>
              </a:rPr>
              <a:t>200 MHz</a:t>
            </a:r>
          </a:p>
        </p:txBody>
      </p:sp>
      <p:sp>
        <p:nvSpPr>
          <p:cNvPr id="41" name="Rectangle 77"/>
          <p:cNvSpPr>
            <a:spLocks noChangeArrowheads="1"/>
          </p:cNvSpPr>
          <p:nvPr/>
        </p:nvSpPr>
        <p:spPr bwMode="auto">
          <a:xfrm>
            <a:off x="7648474" y="1316355"/>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299</a:t>
            </a:r>
            <a:r>
              <a:rPr lang="en-GB" sz="900" b="1" dirty="0">
                <a:solidFill>
                  <a:schemeClr val="bg1"/>
                </a:solidFill>
                <a:latin typeface="Verdana"/>
                <a:cs typeface="Arial" charset="0"/>
              </a:rPr>
              <a:t>T</a:t>
            </a:r>
          </a:p>
          <a:p>
            <a:pPr eaLnBrk="0" hangingPunct="0">
              <a:buClr>
                <a:schemeClr val="tx1"/>
              </a:buClr>
            </a:pPr>
            <a:r>
              <a:rPr lang="en-GB" sz="900" dirty="0">
                <a:latin typeface="Verdana"/>
                <a:cs typeface="Arial" charset="0"/>
              </a:rPr>
              <a:t>300 MHz</a:t>
            </a:r>
          </a:p>
        </p:txBody>
      </p:sp>
      <p:sp>
        <p:nvSpPr>
          <p:cNvPr id="43" name="Rectangle 77"/>
          <p:cNvSpPr>
            <a:spLocks noChangeArrowheads="1"/>
          </p:cNvSpPr>
          <p:nvPr/>
        </p:nvSpPr>
        <p:spPr bwMode="auto">
          <a:xfrm>
            <a:off x="6865201" y="1316355"/>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298</a:t>
            </a:r>
            <a:r>
              <a:rPr lang="en-GB" sz="900" b="1" dirty="0">
                <a:solidFill>
                  <a:schemeClr val="bg1"/>
                </a:solidFill>
                <a:latin typeface="Verdana"/>
                <a:cs typeface="Arial" charset="0"/>
              </a:rPr>
              <a:t>T</a:t>
            </a:r>
          </a:p>
          <a:p>
            <a:pPr eaLnBrk="0" hangingPunct="0">
              <a:buClr>
                <a:schemeClr val="tx1"/>
              </a:buClr>
            </a:pPr>
            <a:r>
              <a:rPr lang="en-GB" sz="900" dirty="0">
                <a:latin typeface="Verdana"/>
                <a:cs typeface="Arial" charset="0"/>
              </a:rPr>
              <a:t>300 MHz</a:t>
            </a:r>
          </a:p>
        </p:txBody>
      </p:sp>
      <p:sp>
        <p:nvSpPr>
          <p:cNvPr id="44" name="Rectangle 77"/>
          <p:cNvSpPr>
            <a:spLocks noChangeArrowheads="1"/>
          </p:cNvSpPr>
          <p:nvPr/>
        </p:nvSpPr>
        <p:spPr bwMode="auto">
          <a:xfrm>
            <a:off x="6082564" y="1323975"/>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297</a:t>
            </a:r>
            <a:r>
              <a:rPr lang="en-GB" sz="900" b="1" dirty="0">
                <a:solidFill>
                  <a:schemeClr val="bg1"/>
                </a:solidFill>
                <a:latin typeface="Verdana"/>
                <a:cs typeface="Arial" charset="0"/>
              </a:rPr>
              <a:t>T</a:t>
            </a:r>
          </a:p>
          <a:p>
            <a:pPr eaLnBrk="0" hangingPunct="0">
              <a:buClr>
                <a:schemeClr val="tx1"/>
              </a:buClr>
            </a:pPr>
            <a:r>
              <a:rPr lang="en-GB" sz="900" dirty="0">
                <a:solidFill>
                  <a:schemeClr val="bg1"/>
                </a:solidFill>
                <a:latin typeface="Verdana"/>
                <a:cs typeface="Arial" charset="0"/>
              </a:rPr>
              <a:t>300 MHz</a:t>
            </a:r>
          </a:p>
        </p:txBody>
      </p:sp>
      <p:sp>
        <p:nvSpPr>
          <p:cNvPr id="57" name="Rectangle 77"/>
          <p:cNvSpPr>
            <a:spLocks noChangeArrowheads="1"/>
          </p:cNvSpPr>
          <p:nvPr/>
        </p:nvSpPr>
        <p:spPr bwMode="auto">
          <a:xfrm>
            <a:off x="6079537" y="2413268"/>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267</a:t>
            </a:r>
            <a:r>
              <a:rPr lang="en-GB" sz="900" b="1" dirty="0">
                <a:solidFill>
                  <a:schemeClr val="bg1"/>
                </a:solidFill>
                <a:latin typeface="Verdana"/>
                <a:cs typeface="Arial" charset="0"/>
              </a:rPr>
              <a:t>D</a:t>
            </a:r>
          </a:p>
          <a:p>
            <a:pPr eaLnBrk="0" hangingPunct="0">
              <a:buClr>
                <a:schemeClr val="tx1"/>
              </a:buClr>
            </a:pPr>
            <a:r>
              <a:rPr lang="en-GB" sz="900" dirty="0">
                <a:latin typeface="Verdana"/>
                <a:cs typeface="Arial" charset="0"/>
              </a:rPr>
              <a:t>200 MHz</a:t>
            </a:r>
          </a:p>
        </p:txBody>
      </p:sp>
      <p:sp>
        <p:nvSpPr>
          <p:cNvPr id="58" name="Rectangle 77"/>
          <p:cNvSpPr>
            <a:spLocks noChangeArrowheads="1"/>
          </p:cNvSpPr>
          <p:nvPr/>
        </p:nvSpPr>
        <p:spPr bwMode="auto">
          <a:xfrm>
            <a:off x="6074524" y="2953044"/>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237</a:t>
            </a:r>
            <a:r>
              <a:rPr lang="en-GB" sz="900" b="1" dirty="0">
                <a:solidFill>
                  <a:schemeClr val="bg1"/>
                </a:solidFill>
                <a:latin typeface="Verdana"/>
                <a:cs typeface="Arial" charset="0"/>
              </a:rPr>
              <a:t>L</a:t>
            </a:r>
          </a:p>
          <a:p>
            <a:pPr eaLnBrk="0" hangingPunct="0">
              <a:buClr>
                <a:schemeClr val="tx1"/>
              </a:buClr>
            </a:pPr>
            <a:r>
              <a:rPr lang="en-GB" sz="900" dirty="0">
                <a:solidFill>
                  <a:schemeClr val="bg1"/>
                </a:solidFill>
                <a:latin typeface="Verdana"/>
                <a:cs typeface="Arial" charset="0"/>
              </a:rPr>
              <a:t>200 MHz</a:t>
            </a:r>
          </a:p>
        </p:txBody>
      </p:sp>
      <p:sp>
        <p:nvSpPr>
          <p:cNvPr id="29" name="Rectangle 77"/>
          <p:cNvSpPr>
            <a:spLocks noChangeArrowheads="1"/>
          </p:cNvSpPr>
          <p:nvPr/>
        </p:nvSpPr>
        <p:spPr bwMode="auto">
          <a:xfrm>
            <a:off x="2914945" y="3509670"/>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222</a:t>
            </a:r>
            <a:r>
              <a:rPr lang="en-GB" sz="900" b="1" dirty="0">
                <a:solidFill>
                  <a:schemeClr val="bg1"/>
                </a:solidFill>
                <a:latin typeface="Verdana"/>
                <a:cs typeface="Arial" charset="0"/>
              </a:rPr>
              <a:t>L/S</a:t>
            </a:r>
          </a:p>
          <a:p>
            <a:pPr algn="ctr" eaLnBrk="0" hangingPunct="0">
              <a:buClr>
                <a:schemeClr val="tx1"/>
              </a:buClr>
            </a:pPr>
            <a:r>
              <a:rPr lang="en-GB" sz="900" dirty="0">
                <a:latin typeface="Verdana"/>
                <a:cs typeface="Arial" charset="0"/>
              </a:rPr>
              <a:t>133 MHz</a:t>
            </a:r>
          </a:p>
        </p:txBody>
      </p:sp>
      <p:sp>
        <p:nvSpPr>
          <p:cNvPr id="30" name="Rectangle 77"/>
          <p:cNvSpPr>
            <a:spLocks noChangeArrowheads="1"/>
          </p:cNvSpPr>
          <p:nvPr/>
        </p:nvSpPr>
        <p:spPr bwMode="auto">
          <a:xfrm>
            <a:off x="4495223" y="4056908"/>
            <a:ext cx="701675" cy="466726"/>
          </a:xfrm>
          <a:prstGeom prst="rect">
            <a:avLst/>
          </a:prstGeom>
          <a:solidFill>
            <a:schemeClr val="bg1">
              <a:lumMod val="65000"/>
            </a:schemeClr>
          </a:solidFill>
          <a:ln>
            <a:headEnd/>
            <a:tailEnd/>
          </a:ln>
        </p:spPr>
        <p:style>
          <a:lnRef idx="0">
            <a:schemeClr val="accent2"/>
          </a:lnRef>
          <a:fillRef idx="3">
            <a:schemeClr val="accent2"/>
          </a:fillRef>
          <a:effectRef idx="3">
            <a:schemeClr val="accent2"/>
          </a:effectRef>
          <a:fontRef idx="minor">
            <a:schemeClr val="lt1"/>
          </a:fontRef>
        </p:style>
        <p:txBody>
          <a:bodyPr lIns="0" rIns="0" anchor="ctr" anchorCtr="1"/>
          <a:lstStyle/>
          <a:p>
            <a:pPr algn="ctr" eaLnBrk="0" hangingPunct="0">
              <a:buClr>
                <a:schemeClr val="tx1"/>
              </a:buClr>
            </a:pPr>
            <a:r>
              <a:rPr lang="en-GB" sz="900" b="1" dirty="0">
                <a:solidFill>
                  <a:schemeClr val="bg1"/>
                </a:solidFill>
                <a:latin typeface="Verdana"/>
                <a:cs typeface="Arial" charset="0"/>
              </a:rPr>
              <a:t>TC</a:t>
            </a:r>
            <a:r>
              <a:rPr lang="en-GB" sz="900" b="1" dirty="0">
                <a:solidFill>
                  <a:srgbClr val="FFFF00"/>
                </a:solidFill>
                <a:latin typeface="Verdana"/>
                <a:cs typeface="Arial" charset="0"/>
              </a:rPr>
              <a:t>214</a:t>
            </a:r>
            <a:r>
              <a:rPr lang="en-GB" sz="900" b="1" dirty="0">
                <a:solidFill>
                  <a:schemeClr val="bg1"/>
                </a:solidFill>
                <a:latin typeface="Verdana"/>
                <a:cs typeface="Arial" charset="0"/>
              </a:rPr>
              <a:t>L/S</a:t>
            </a:r>
          </a:p>
          <a:p>
            <a:pPr algn="ctr" eaLnBrk="0" hangingPunct="0">
              <a:buClr>
                <a:schemeClr val="tx1"/>
              </a:buClr>
            </a:pPr>
            <a:r>
              <a:rPr lang="en-GB" sz="900" dirty="0">
                <a:latin typeface="Verdana"/>
                <a:cs typeface="Arial" charset="0"/>
              </a:rPr>
              <a:t>133 MHz</a:t>
            </a:r>
          </a:p>
        </p:txBody>
      </p:sp>
      <p:sp>
        <p:nvSpPr>
          <p:cNvPr id="32" name="Rectangle 115"/>
          <p:cNvSpPr>
            <a:spLocks noChangeArrowheads="1"/>
          </p:cNvSpPr>
          <p:nvPr/>
        </p:nvSpPr>
        <p:spPr bwMode="auto">
          <a:xfrm>
            <a:off x="6882658" y="3573016"/>
            <a:ext cx="2204142" cy="861774"/>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wrap="square">
            <a:spAutoFit/>
          </a:bodyPr>
          <a:lstStyle/>
          <a:p>
            <a:pPr marL="177800" indent="-177800" fontAlgn="auto">
              <a:spcBef>
                <a:spcPts val="0"/>
              </a:spcBef>
              <a:spcAft>
                <a:spcPts val="0"/>
              </a:spcAft>
              <a:buClr>
                <a:srgbClr val="B70D28"/>
              </a:buClr>
              <a:defRPr/>
            </a:pPr>
            <a:r>
              <a:rPr lang="en-GB" sz="1000" b="1" kern="0" dirty="0">
                <a:latin typeface="Verdana"/>
                <a:cs typeface="Arial" charset="0"/>
              </a:rPr>
              <a:t>DCDC Control</a:t>
            </a:r>
          </a:p>
          <a:p>
            <a:pPr marL="177800" indent="-177800" fontAlgn="auto">
              <a:spcBef>
                <a:spcPts val="0"/>
              </a:spcBef>
              <a:spcAft>
                <a:spcPts val="0"/>
              </a:spcAft>
              <a:buFont typeface="Arial"/>
              <a:buChar char="›"/>
              <a:defRPr/>
            </a:pPr>
            <a:r>
              <a:rPr lang="en-GB" sz="1000" kern="0" dirty="0">
                <a:latin typeface="Verdana"/>
                <a:cs typeface="Arial" charset="0"/>
              </a:rPr>
              <a:t>HV-12V</a:t>
            </a:r>
          </a:p>
          <a:p>
            <a:pPr marL="177800" indent="-177800" fontAlgn="auto">
              <a:spcBef>
                <a:spcPts val="0"/>
              </a:spcBef>
              <a:spcAft>
                <a:spcPts val="0"/>
              </a:spcAft>
              <a:buFont typeface="Arial"/>
              <a:buChar char="›"/>
              <a:defRPr/>
            </a:pPr>
            <a:r>
              <a:rPr lang="en-GB" sz="1000" kern="0" dirty="0">
                <a:latin typeface="Verdana"/>
                <a:cs typeface="Arial" charset="0"/>
              </a:rPr>
              <a:t>HV-LV e.g. Motor/BMS</a:t>
            </a:r>
          </a:p>
          <a:p>
            <a:pPr marL="177800" indent="-177800" fontAlgn="auto">
              <a:spcBef>
                <a:spcPts val="0"/>
              </a:spcBef>
              <a:spcAft>
                <a:spcPts val="0"/>
              </a:spcAft>
              <a:buFont typeface="Arial"/>
              <a:buChar char="›"/>
              <a:defRPr/>
            </a:pPr>
            <a:r>
              <a:rPr lang="en-GB" sz="1000" kern="0" dirty="0">
                <a:latin typeface="Verdana"/>
                <a:cs typeface="Arial" charset="0"/>
              </a:rPr>
              <a:t>48V-12V</a:t>
            </a:r>
          </a:p>
          <a:p>
            <a:pPr marL="177800" indent="-177800" fontAlgn="auto">
              <a:spcBef>
                <a:spcPts val="0"/>
              </a:spcBef>
              <a:spcAft>
                <a:spcPts val="0"/>
              </a:spcAft>
              <a:buFont typeface="Arial"/>
              <a:buChar char="›"/>
              <a:defRPr/>
            </a:pPr>
            <a:r>
              <a:rPr lang="en-GB" sz="1000" kern="0" dirty="0">
                <a:latin typeface="Verdana"/>
                <a:cs typeface="Arial" charset="0"/>
              </a:rPr>
              <a:t>Board net stabilization</a:t>
            </a:r>
          </a:p>
        </p:txBody>
      </p:sp>
      <p:sp>
        <p:nvSpPr>
          <p:cNvPr id="37" name="Rectangle 77"/>
          <p:cNvSpPr>
            <a:spLocks noChangeArrowheads="1"/>
          </p:cNvSpPr>
          <p:nvPr/>
        </p:nvSpPr>
        <p:spPr bwMode="auto">
          <a:xfrm>
            <a:off x="6073139" y="1866584"/>
            <a:ext cx="701675" cy="466726"/>
          </a:xfrm>
          <a:prstGeom prst="rect">
            <a:avLst/>
          </a:prstGeom>
          <a:ln>
            <a:headEnd/>
            <a:tailEnd/>
          </a:ln>
        </p:spPr>
        <p:style>
          <a:lnRef idx="0">
            <a:schemeClr val="accent5"/>
          </a:lnRef>
          <a:fillRef idx="3">
            <a:schemeClr val="accent5"/>
          </a:fillRef>
          <a:effectRef idx="3">
            <a:schemeClr val="accent5"/>
          </a:effectRef>
          <a:fontRef idx="minor">
            <a:schemeClr val="lt1"/>
          </a:fontRef>
        </p:style>
        <p:txBody>
          <a:bodyPr lIns="0" rIns="0" anchor="ctr" anchorCtr="1"/>
          <a:lstStyle/>
          <a:p>
            <a:pPr eaLnBrk="0" hangingPunct="0">
              <a:buClr>
                <a:schemeClr val="tx1"/>
              </a:buClr>
              <a:defRPr/>
            </a:pPr>
            <a:r>
              <a:rPr lang="en-GB" sz="900" b="1" dirty="0">
                <a:solidFill>
                  <a:schemeClr val="bg1"/>
                </a:solidFill>
                <a:latin typeface="Verdana"/>
                <a:cs typeface="Arial" charset="0"/>
              </a:rPr>
              <a:t>TC</a:t>
            </a:r>
            <a:r>
              <a:rPr lang="en-GB" sz="900" b="1" dirty="0">
                <a:solidFill>
                  <a:srgbClr val="FFFF00"/>
                </a:solidFill>
                <a:latin typeface="Verdana"/>
                <a:cs typeface="Arial" charset="0"/>
              </a:rPr>
              <a:t>277</a:t>
            </a:r>
            <a:r>
              <a:rPr lang="en-GB" sz="900" b="1" dirty="0">
                <a:solidFill>
                  <a:schemeClr val="bg1"/>
                </a:solidFill>
                <a:latin typeface="Verdana"/>
                <a:cs typeface="Arial" charset="0"/>
              </a:rPr>
              <a:t>T</a:t>
            </a:r>
          </a:p>
          <a:p>
            <a:pPr eaLnBrk="0" hangingPunct="0">
              <a:buClr>
                <a:schemeClr val="tx1"/>
              </a:buClr>
              <a:defRPr/>
            </a:pPr>
            <a:r>
              <a:rPr lang="en-GB" sz="900" dirty="0">
                <a:latin typeface="Verdana"/>
                <a:cs typeface="Arial" charset="0"/>
              </a:rPr>
              <a:t>200 MHz</a:t>
            </a:r>
          </a:p>
        </p:txBody>
      </p:sp>
      <p:sp>
        <p:nvSpPr>
          <p:cNvPr id="40" name="Rectangle 77"/>
          <p:cNvSpPr>
            <a:spLocks noChangeArrowheads="1"/>
          </p:cNvSpPr>
          <p:nvPr/>
        </p:nvSpPr>
        <p:spPr bwMode="auto">
          <a:xfrm>
            <a:off x="5288914" y="1866584"/>
            <a:ext cx="701675" cy="466726"/>
          </a:xfrm>
          <a:prstGeom prst="rect">
            <a:avLst/>
          </a:prstGeom>
          <a:ln>
            <a:headEnd/>
            <a:tailEnd/>
          </a:ln>
        </p:spPr>
        <p:style>
          <a:lnRef idx="0">
            <a:schemeClr val="accent5"/>
          </a:lnRef>
          <a:fillRef idx="3">
            <a:schemeClr val="accent5"/>
          </a:fillRef>
          <a:effectRef idx="3">
            <a:schemeClr val="accent5"/>
          </a:effectRef>
          <a:fontRef idx="minor">
            <a:schemeClr val="lt1"/>
          </a:fontRef>
        </p:style>
        <p:txBody>
          <a:bodyPr lIns="0" rIns="0" anchor="ctr" anchorCtr="1"/>
          <a:lstStyle/>
          <a:p>
            <a:pPr eaLnBrk="0" hangingPunct="0">
              <a:buClr>
                <a:schemeClr val="tx1"/>
              </a:buClr>
              <a:defRPr/>
            </a:pPr>
            <a:r>
              <a:rPr lang="en-GB" sz="900" b="1" dirty="0">
                <a:solidFill>
                  <a:schemeClr val="bg1"/>
                </a:solidFill>
                <a:latin typeface="Verdana"/>
                <a:cs typeface="Arial" charset="0"/>
              </a:rPr>
              <a:t>TC</a:t>
            </a:r>
            <a:r>
              <a:rPr lang="en-GB" sz="900" b="1" dirty="0">
                <a:solidFill>
                  <a:srgbClr val="FFFF00"/>
                </a:solidFill>
                <a:latin typeface="Verdana"/>
                <a:cs typeface="Arial" charset="0"/>
              </a:rPr>
              <a:t>275</a:t>
            </a:r>
            <a:r>
              <a:rPr lang="en-GB" sz="900" b="1" dirty="0">
                <a:solidFill>
                  <a:schemeClr val="bg1"/>
                </a:solidFill>
                <a:latin typeface="Verdana"/>
                <a:cs typeface="Arial" charset="0"/>
              </a:rPr>
              <a:t>T</a:t>
            </a:r>
          </a:p>
          <a:p>
            <a:pPr eaLnBrk="0" hangingPunct="0">
              <a:buClr>
                <a:schemeClr val="tx1"/>
              </a:buClr>
              <a:defRPr/>
            </a:pPr>
            <a:r>
              <a:rPr lang="en-GB" sz="900" dirty="0">
                <a:latin typeface="Verdana"/>
                <a:cs typeface="Arial" charset="0"/>
              </a:rPr>
              <a:t>200 MHz</a:t>
            </a:r>
          </a:p>
        </p:txBody>
      </p:sp>
      <p:sp>
        <p:nvSpPr>
          <p:cNvPr id="46" name="Rectangle 115"/>
          <p:cNvSpPr>
            <a:spLocks noChangeArrowheads="1"/>
          </p:cNvSpPr>
          <p:nvPr/>
        </p:nvSpPr>
        <p:spPr bwMode="auto">
          <a:xfrm>
            <a:off x="2973740" y="1806560"/>
            <a:ext cx="2168232" cy="553998"/>
          </a:xfrm>
          <a:prstGeom prst="rect">
            <a:avLst/>
          </a:prstGeom>
          <a:ln>
            <a:headEnd/>
            <a:tailEnd/>
          </a:ln>
        </p:spPr>
        <p:style>
          <a:lnRef idx="1">
            <a:schemeClr val="accent5"/>
          </a:lnRef>
          <a:fillRef idx="2">
            <a:schemeClr val="accent5"/>
          </a:fillRef>
          <a:effectRef idx="1">
            <a:schemeClr val="accent5"/>
          </a:effectRef>
          <a:fontRef idx="minor">
            <a:schemeClr val="dk1"/>
          </a:fontRef>
        </p:style>
        <p:txBody>
          <a:bodyPr wrap="square">
            <a:spAutoFit/>
          </a:bodyPr>
          <a:lstStyle/>
          <a:p>
            <a:pPr marL="177800" indent="-177800" fontAlgn="auto">
              <a:spcBef>
                <a:spcPts val="0"/>
              </a:spcBef>
              <a:spcAft>
                <a:spcPts val="0"/>
              </a:spcAft>
              <a:buClr>
                <a:srgbClr val="B70D28"/>
              </a:buClr>
              <a:defRPr/>
            </a:pPr>
            <a:r>
              <a:rPr lang="en-GB" sz="1000" b="1" kern="0" dirty="0">
                <a:solidFill>
                  <a:schemeClr val="tx1"/>
                </a:solidFill>
                <a:latin typeface="Verdana"/>
                <a:cs typeface="Arial" charset="0"/>
              </a:rPr>
              <a:t>DCDC Control</a:t>
            </a:r>
          </a:p>
          <a:p>
            <a:pPr marL="177800" indent="-177800" fontAlgn="auto">
              <a:spcBef>
                <a:spcPts val="0"/>
              </a:spcBef>
              <a:spcAft>
                <a:spcPts val="0"/>
              </a:spcAft>
              <a:buFont typeface="Arial"/>
              <a:buChar char="›"/>
              <a:defRPr/>
            </a:pPr>
            <a:r>
              <a:rPr lang="en-GB" sz="1000" kern="0" dirty="0">
                <a:solidFill>
                  <a:schemeClr val="tx1"/>
                </a:solidFill>
                <a:latin typeface="Verdana"/>
                <a:cs typeface="Arial" charset="0"/>
              </a:rPr>
              <a:t>(H)EV Integrated DCDC control</a:t>
            </a:r>
          </a:p>
        </p:txBody>
      </p:sp>
      <p:sp>
        <p:nvSpPr>
          <p:cNvPr id="3" name="Title 2"/>
          <p:cNvSpPr>
            <a:spLocks noGrp="1"/>
          </p:cNvSpPr>
          <p:nvPr>
            <p:ph type="title" hasCustomPrompt="1"/>
          </p:nvPr>
        </p:nvSpPr>
        <p:spPr/>
        <p:txBody>
          <a:bodyPr/>
          <a:lstStyle/>
          <a:p>
            <a:r>
              <a:t>AURIX™ Family </a:t>
            </a:r>
            <a:br>
              <a:rPr/>
            </a:br>
            <a:r>
              <a:rPr>
                <a:solidFill>
                  <a:schemeClr val="tx2">
                    <a:lumMod val="50000"/>
                  </a:schemeClr>
                </a:solidFill>
              </a:rPr>
              <a:t>(H)EV DC-DC</a:t>
            </a:r>
          </a:p>
        </p:txBody>
      </p:sp>
      <p:sp>
        <p:nvSpPr>
          <p:cNvPr id="2" name="Footer Placeholder 1">
            <a:extLst>
              <a:ext uri="{FF2B5EF4-FFF2-40B4-BE49-F238E27FC236}">
                <a16:creationId xmlns:a16="http://schemas.microsoft.com/office/drawing/2014/main" id="{1F27EB04-9F66-4561-AED5-043685F18CCC}"/>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888AB8BA-47F1-4128-9C55-9C508F38E6A4}"/>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4627CC69-8851-4DEC-84D1-3E77AF96E3B6}"/>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946680292"/>
      </p:ext>
    </p:extLst>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124"/>
          <p:cNvSpPr>
            <a:spLocks noChangeArrowheads="1"/>
          </p:cNvSpPr>
          <p:nvPr/>
        </p:nvSpPr>
        <p:spPr bwMode="auto">
          <a:xfrm>
            <a:off x="5558979" y="1643064"/>
            <a:ext cx="4424363" cy="4378325"/>
          </a:xfrm>
          <a:prstGeom prst="rect">
            <a:avLst/>
          </a:prstGeom>
          <a:noFill/>
          <a:ln w="9525" algn="ctr">
            <a:solidFill>
              <a:srgbClr val="84B6A7"/>
            </a:solidFill>
            <a:round/>
            <a:headEnd/>
            <a:tailEnd/>
          </a:ln>
          <a:effectLst/>
          <a:extLst>
            <a:ext uri="{909E8E84-426E-40DD-AFC4-6F175D3DCCD1}">
              <a14:hiddenFill xmlns:a14="http://schemas.microsoft.com/office/drawing/2010/main">
                <a:solidFill>
                  <a:srgbClr val="FFFFFF"/>
                </a:solidFill>
              </a14:hiddenFill>
            </a:ext>
          </a:extLst>
        </p:spPr>
        <p:txBody>
          <a:bodyPr wrap="none" anchor="ctr">
            <a:noAutofit/>
          </a:bodyPr>
          <a:lstStyle/>
          <a:p>
            <a:pPr algn="ctr">
              <a:buClr>
                <a:srgbClr val="00214A"/>
              </a:buClr>
            </a:pPr>
            <a:endParaRPr lang="en-GB" sz="2000" dirty="0">
              <a:solidFill>
                <a:srgbClr val="00214A"/>
              </a:solidFill>
              <a:latin typeface="Arial" pitchFamily="34" charset="0"/>
              <a:ea typeface="Verdana" pitchFamily="34" charset="0"/>
            </a:endParaRPr>
          </a:p>
        </p:txBody>
      </p:sp>
      <p:sp>
        <p:nvSpPr>
          <p:cNvPr id="6147" name="Freeform 3"/>
          <p:cNvSpPr>
            <a:spLocks/>
          </p:cNvSpPr>
          <p:nvPr/>
        </p:nvSpPr>
        <p:spPr bwMode="auto">
          <a:xfrm>
            <a:off x="7533828" y="3179764"/>
            <a:ext cx="160338" cy="168275"/>
          </a:xfrm>
          <a:custGeom>
            <a:avLst/>
            <a:gdLst>
              <a:gd name="T0" fmla="*/ 2147483647 w 573"/>
              <a:gd name="T1" fmla="*/ 2147483647 h 615"/>
              <a:gd name="T2" fmla="*/ 2147483647 w 573"/>
              <a:gd name="T3" fmla="*/ 2147483647 h 615"/>
              <a:gd name="T4" fmla="*/ 2147483647 w 573"/>
              <a:gd name="T5" fmla="*/ 2147483647 h 615"/>
              <a:gd name="T6" fmla="*/ 2147483647 w 573"/>
              <a:gd name="T7" fmla="*/ 2147483647 h 615"/>
              <a:gd name="T8" fmla="*/ 2147483647 w 573"/>
              <a:gd name="T9" fmla="*/ 2147483647 h 615"/>
              <a:gd name="T10" fmla="*/ 2147483647 w 573"/>
              <a:gd name="T11" fmla="*/ 2147483647 h 615"/>
              <a:gd name="T12" fmla="*/ 2147483647 w 573"/>
              <a:gd name="T13" fmla="*/ 2147483647 h 615"/>
              <a:gd name="T14" fmla="*/ 2147483647 w 573"/>
              <a:gd name="T15" fmla="*/ 2147483647 h 615"/>
              <a:gd name="T16" fmla="*/ 2147483647 w 573"/>
              <a:gd name="T17" fmla="*/ 2147483647 h 615"/>
              <a:gd name="T18" fmla="*/ 2147483647 w 573"/>
              <a:gd name="T19" fmla="*/ 2147483647 h 615"/>
              <a:gd name="T20" fmla="*/ 2147483647 w 573"/>
              <a:gd name="T21" fmla="*/ 2147483647 h 615"/>
              <a:gd name="T22" fmla="*/ 2147483647 w 573"/>
              <a:gd name="T23" fmla="*/ 2147483647 h 615"/>
              <a:gd name="T24" fmla="*/ 2147483647 w 573"/>
              <a:gd name="T25" fmla="*/ 2147483647 h 615"/>
              <a:gd name="T26" fmla="*/ 2147483647 w 573"/>
              <a:gd name="T27" fmla="*/ 2147483647 h 615"/>
              <a:gd name="T28" fmla="*/ 2147483647 w 573"/>
              <a:gd name="T29" fmla="*/ 2147483647 h 615"/>
              <a:gd name="T30" fmla="*/ 2147483647 w 573"/>
              <a:gd name="T31" fmla="*/ 2147483647 h 615"/>
              <a:gd name="T32" fmla="*/ 2147483647 w 573"/>
              <a:gd name="T33" fmla="*/ 2147483647 h 615"/>
              <a:gd name="T34" fmla="*/ 2147483647 w 573"/>
              <a:gd name="T35" fmla="*/ 2147483647 h 615"/>
              <a:gd name="T36" fmla="*/ 2147483647 w 573"/>
              <a:gd name="T37" fmla="*/ 2147483647 h 615"/>
              <a:gd name="T38" fmla="*/ 2147483647 w 573"/>
              <a:gd name="T39" fmla="*/ 2147483647 h 615"/>
              <a:gd name="T40" fmla="*/ 2147483647 w 573"/>
              <a:gd name="T41" fmla="*/ 2147483647 h 615"/>
              <a:gd name="T42" fmla="*/ 2147483647 w 573"/>
              <a:gd name="T43" fmla="*/ 2147483647 h 615"/>
              <a:gd name="T44" fmla="*/ 2147483647 w 573"/>
              <a:gd name="T45" fmla="*/ 2147483647 h 615"/>
              <a:gd name="T46" fmla="*/ 2147483647 w 573"/>
              <a:gd name="T47" fmla="*/ 2147483647 h 615"/>
              <a:gd name="T48" fmla="*/ 2147483647 w 573"/>
              <a:gd name="T49" fmla="*/ 2147483647 h 615"/>
              <a:gd name="T50" fmla="*/ 2147483647 w 573"/>
              <a:gd name="T51" fmla="*/ 2147483647 h 615"/>
              <a:gd name="T52" fmla="*/ 2147483647 w 573"/>
              <a:gd name="T53" fmla="*/ 2147483647 h 615"/>
              <a:gd name="T54" fmla="*/ 2147483647 w 573"/>
              <a:gd name="T55" fmla="*/ 2147483647 h 615"/>
              <a:gd name="T56" fmla="*/ 2147483647 w 573"/>
              <a:gd name="T57" fmla="*/ 2147483647 h 615"/>
              <a:gd name="T58" fmla="*/ 2147483647 w 573"/>
              <a:gd name="T59" fmla="*/ 2147483647 h 615"/>
              <a:gd name="T60" fmla="*/ 2147483647 w 573"/>
              <a:gd name="T61" fmla="*/ 2147483647 h 615"/>
              <a:gd name="T62" fmla="*/ 2147483647 w 573"/>
              <a:gd name="T63" fmla="*/ 2147483647 h 615"/>
              <a:gd name="T64" fmla="*/ 2147483647 w 573"/>
              <a:gd name="T65" fmla="*/ 2147483647 h 615"/>
              <a:gd name="T66" fmla="*/ 2147483647 w 573"/>
              <a:gd name="T67" fmla="*/ 2147483647 h 615"/>
              <a:gd name="T68" fmla="*/ 0 w 573"/>
              <a:gd name="T69" fmla="*/ 2147483647 h 615"/>
              <a:gd name="T70" fmla="*/ 2147483647 w 573"/>
              <a:gd name="T71" fmla="*/ 2147483647 h 615"/>
              <a:gd name="T72" fmla="*/ 2147483647 w 573"/>
              <a:gd name="T73" fmla="*/ 2147483647 h 615"/>
              <a:gd name="T74" fmla="*/ 2147483647 w 573"/>
              <a:gd name="T75" fmla="*/ 2147483647 h 615"/>
              <a:gd name="T76" fmla="*/ 2147483647 w 573"/>
              <a:gd name="T77" fmla="*/ 2147483647 h 615"/>
              <a:gd name="T78" fmla="*/ 2147483647 w 573"/>
              <a:gd name="T79" fmla="*/ 2147483647 h 615"/>
              <a:gd name="T80" fmla="*/ 2147483647 w 573"/>
              <a:gd name="T81" fmla="*/ 2147483647 h 615"/>
              <a:gd name="T82" fmla="*/ 2147483647 w 573"/>
              <a:gd name="T83" fmla="*/ 2147483647 h 615"/>
              <a:gd name="T84" fmla="*/ 2147483647 w 573"/>
              <a:gd name="T85" fmla="*/ 2147483647 h 615"/>
              <a:gd name="T86" fmla="*/ 2147483647 w 573"/>
              <a:gd name="T87" fmla="*/ 2147483647 h 6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3"/>
              <a:gd name="T133" fmla="*/ 0 h 615"/>
              <a:gd name="T134" fmla="*/ 573 w 573"/>
              <a:gd name="T135" fmla="*/ 615 h 6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3" h="615">
                <a:moveTo>
                  <a:pt x="225" y="102"/>
                </a:moveTo>
                <a:lnTo>
                  <a:pt x="153" y="90"/>
                </a:lnTo>
                <a:lnTo>
                  <a:pt x="153" y="48"/>
                </a:lnTo>
                <a:lnTo>
                  <a:pt x="177" y="42"/>
                </a:lnTo>
                <a:lnTo>
                  <a:pt x="198" y="21"/>
                </a:lnTo>
                <a:lnTo>
                  <a:pt x="234" y="24"/>
                </a:lnTo>
                <a:lnTo>
                  <a:pt x="264" y="0"/>
                </a:lnTo>
                <a:lnTo>
                  <a:pt x="375" y="3"/>
                </a:lnTo>
                <a:lnTo>
                  <a:pt x="312" y="30"/>
                </a:lnTo>
                <a:lnTo>
                  <a:pt x="306" y="75"/>
                </a:lnTo>
                <a:lnTo>
                  <a:pt x="324" y="96"/>
                </a:lnTo>
                <a:lnTo>
                  <a:pt x="360" y="69"/>
                </a:lnTo>
                <a:lnTo>
                  <a:pt x="402" y="69"/>
                </a:lnTo>
                <a:lnTo>
                  <a:pt x="432" y="87"/>
                </a:lnTo>
                <a:lnTo>
                  <a:pt x="411" y="114"/>
                </a:lnTo>
                <a:lnTo>
                  <a:pt x="393" y="138"/>
                </a:lnTo>
                <a:lnTo>
                  <a:pt x="387" y="162"/>
                </a:lnTo>
                <a:lnTo>
                  <a:pt x="363" y="177"/>
                </a:lnTo>
                <a:lnTo>
                  <a:pt x="348" y="195"/>
                </a:lnTo>
                <a:lnTo>
                  <a:pt x="393" y="204"/>
                </a:lnTo>
                <a:lnTo>
                  <a:pt x="408" y="228"/>
                </a:lnTo>
                <a:lnTo>
                  <a:pt x="417" y="252"/>
                </a:lnTo>
                <a:lnTo>
                  <a:pt x="432" y="279"/>
                </a:lnTo>
                <a:lnTo>
                  <a:pt x="456" y="312"/>
                </a:lnTo>
                <a:lnTo>
                  <a:pt x="498" y="351"/>
                </a:lnTo>
                <a:lnTo>
                  <a:pt x="534" y="384"/>
                </a:lnTo>
                <a:lnTo>
                  <a:pt x="540" y="402"/>
                </a:lnTo>
                <a:lnTo>
                  <a:pt x="531" y="420"/>
                </a:lnTo>
                <a:lnTo>
                  <a:pt x="501" y="438"/>
                </a:lnTo>
                <a:lnTo>
                  <a:pt x="567" y="444"/>
                </a:lnTo>
                <a:lnTo>
                  <a:pt x="573" y="489"/>
                </a:lnTo>
                <a:lnTo>
                  <a:pt x="558" y="537"/>
                </a:lnTo>
                <a:lnTo>
                  <a:pt x="564" y="594"/>
                </a:lnTo>
                <a:lnTo>
                  <a:pt x="549" y="558"/>
                </a:lnTo>
                <a:lnTo>
                  <a:pt x="465" y="564"/>
                </a:lnTo>
                <a:lnTo>
                  <a:pt x="420" y="564"/>
                </a:lnTo>
                <a:lnTo>
                  <a:pt x="402" y="579"/>
                </a:lnTo>
                <a:lnTo>
                  <a:pt x="369" y="552"/>
                </a:lnTo>
                <a:lnTo>
                  <a:pt x="339" y="579"/>
                </a:lnTo>
                <a:lnTo>
                  <a:pt x="333" y="615"/>
                </a:lnTo>
                <a:lnTo>
                  <a:pt x="309" y="612"/>
                </a:lnTo>
                <a:lnTo>
                  <a:pt x="285" y="576"/>
                </a:lnTo>
                <a:lnTo>
                  <a:pt x="270" y="609"/>
                </a:lnTo>
                <a:lnTo>
                  <a:pt x="261" y="573"/>
                </a:lnTo>
                <a:lnTo>
                  <a:pt x="279" y="552"/>
                </a:lnTo>
                <a:lnTo>
                  <a:pt x="288" y="513"/>
                </a:lnTo>
                <a:lnTo>
                  <a:pt x="273" y="492"/>
                </a:lnTo>
                <a:lnTo>
                  <a:pt x="291" y="459"/>
                </a:lnTo>
                <a:lnTo>
                  <a:pt x="300" y="423"/>
                </a:lnTo>
                <a:lnTo>
                  <a:pt x="324" y="387"/>
                </a:lnTo>
                <a:lnTo>
                  <a:pt x="360" y="387"/>
                </a:lnTo>
                <a:lnTo>
                  <a:pt x="378" y="360"/>
                </a:lnTo>
                <a:lnTo>
                  <a:pt x="363" y="330"/>
                </a:lnTo>
                <a:lnTo>
                  <a:pt x="339" y="324"/>
                </a:lnTo>
                <a:lnTo>
                  <a:pt x="315" y="279"/>
                </a:lnTo>
                <a:lnTo>
                  <a:pt x="297" y="297"/>
                </a:lnTo>
                <a:lnTo>
                  <a:pt x="270" y="336"/>
                </a:lnTo>
                <a:lnTo>
                  <a:pt x="261" y="354"/>
                </a:lnTo>
                <a:lnTo>
                  <a:pt x="264" y="378"/>
                </a:lnTo>
                <a:lnTo>
                  <a:pt x="279" y="402"/>
                </a:lnTo>
                <a:lnTo>
                  <a:pt x="261" y="429"/>
                </a:lnTo>
                <a:lnTo>
                  <a:pt x="222" y="447"/>
                </a:lnTo>
                <a:lnTo>
                  <a:pt x="162" y="468"/>
                </a:lnTo>
                <a:lnTo>
                  <a:pt x="153" y="486"/>
                </a:lnTo>
                <a:lnTo>
                  <a:pt x="126" y="495"/>
                </a:lnTo>
                <a:lnTo>
                  <a:pt x="96" y="492"/>
                </a:lnTo>
                <a:lnTo>
                  <a:pt x="60" y="507"/>
                </a:lnTo>
                <a:lnTo>
                  <a:pt x="24" y="519"/>
                </a:lnTo>
                <a:lnTo>
                  <a:pt x="9" y="492"/>
                </a:lnTo>
                <a:lnTo>
                  <a:pt x="0" y="459"/>
                </a:lnTo>
                <a:lnTo>
                  <a:pt x="27" y="453"/>
                </a:lnTo>
                <a:lnTo>
                  <a:pt x="48" y="429"/>
                </a:lnTo>
                <a:lnTo>
                  <a:pt x="42" y="402"/>
                </a:lnTo>
                <a:lnTo>
                  <a:pt x="24" y="396"/>
                </a:lnTo>
                <a:lnTo>
                  <a:pt x="27" y="348"/>
                </a:lnTo>
                <a:lnTo>
                  <a:pt x="69" y="324"/>
                </a:lnTo>
                <a:lnTo>
                  <a:pt x="99" y="321"/>
                </a:lnTo>
                <a:lnTo>
                  <a:pt x="111" y="288"/>
                </a:lnTo>
                <a:lnTo>
                  <a:pt x="135" y="249"/>
                </a:lnTo>
                <a:lnTo>
                  <a:pt x="165" y="234"/>
                </a:lnTo>
                <a:lnTo>
                  <a:pt x="186" y="249"/>
                </a:lnTo>
                <a:lnTo>
                  <a:pt x="213" y="258"/>
                </a:lnTo>
                <a:lnTo>
                  <a:pt x="261" y="270"/>
                </a:lnTo>
                <a:lnTo>
                  <a:pt x="267" y="240"/>
                </a:lnTo>
                <a:lnTo>
                  <a:pt x="252" y="192"/>
                </a:lnTo>
                <a:lnTo>
                  <a:pt x="255" y="150"/>
                </a:lnTo>
                <a:lnTo>
                  <a:pt x="261" y="126"/>
                </a:lnTo>
                <a:lnTo>
                  <a:pt x="240" y="117"/>
                </a:lnTo>
                <a:lnTo>
                  <a:pt x="225" y="102"/>
                </a:lnTo>
                <a:close/>
              </a:path>
            </a:pathLst>
          </a:custGeom>
          <a:solidFill>
            <a:srgbClr val="D1D1D1"/>
          </a:solidFill>
          <a:ln w="9525" cap="rnd" cmpd="sng">
            <a:solidFill>
              <a:srgbClr val="C0C0C0"/>
            </a:solidFill>
            <a:prstDash val="solid"/>
            <a:round/>
            <a:headEnd type="none" w="sm" len="sm"/>
            <a:tailEnd type="none" w="sm" len="sm"/>
          </a:ln>
        </p:spPr>
        <p:txBody>
          <a:bodyPr>
            <a:noAutofit/>
          </a:bodyPr>
          <a:lstStyle/>
          <a:p>
            <a:endParaRPr lang="en-GB" dirty="0">
              <a:solidFill>
                <a:srgbClr val="00214A"/>
              </a:solidFill>
              <a:latin typeface="Arial" pitchFamily="34" charset="0"/>
              <a:ea typeface="Verdana" pitchFamily="34" charset="0"/>
            </a:endParaRPr>
          </a:p>
        </p:txBody>
      </p:sp>
      <p:grpSp>
        <p:nvGrpSpPr>
          <p:cNvPr id="6148" name="Group 112"/>
          <p:cNvGrpSpPr>
            <a:grpSpLocks/>
          </p:cNvGrpSpPr>
          <p:nvPr/>
        </p:nvGrpSpPr>
        <p:grpSpPr bwMode="auto">
          <a:xfrm>
            <a:off x="5558979" y="2640014"/>
            <a:ext cx="4424363" cy="2643187"/>
            <a:chOff x="67082" y="2252985"/>
            <a:chExt cx="6707187" cy="3344540"/>
          </a:xfrm>
        </p:grpSpPr>
        <p:grpSp>
          <p:nvGrpSpPr>
            <p:cNvPr id="6258" name="Group 4"/>
            <p:cNvGrpSpPr>
              <a:grpSpLocks/>
            </p:cNvGrpSpPr>
            <p:nvPr/>
          </p:nvGrpSpPr>
          <p:grpSpPr bwMode="auto">
            <a:xfrm>
              <a:off x="67082" y="2522538"/>
              <a:ext cx="6707187" cy="3074987"/>
              <a:chOff x="-3652" y="1537"/>
              <a:chExt cx="3853" cy="1869"/>
            </a:xfrm>
          </p:grpSpPr>
          <p:sp>
            <p:nvSpPr>
              <p:cNvPr id="6260" name="Freeform 5"/>
              <p:cNvSpPr>
                <a:spLocks/>
              </p:cNvSpPr>
              <p:nvPr/>
            </p:nvSpPr>
            <p:spPr bwMode="auto">
              <a:xfrm>
                <a:off x="-1406" y="2829"/>
                <a:ext cx="104" cy="188"/>
              </a:xfrm>
              <a:custGeom>
                <a:avLst/>
                <a:gdLst>
                  <a:gd name="T0" fmla="*/ 14 w 108"/>
                  <a:gd name="T1" fmla="*/ 2 h 233"/>
                  <a:gd name="T2" fmla="*/ 18 w 108"/>
                  <a:gd name="T3" fmla="*/ 2 h 233"/>
                  <a:gd name="T4" fmla="*/ 18 w 108"/>
                  <a:gd name="T5" fmla="*/ 2 h 233"/>
                  <a:gd name="T6" fmla="*/ 18 w 108"/>
                  <a:gd name="T7" fmla="*/ 2 h 233"/>
                  <a:gd name="T8" fmla="*/ 22 w 108"/>
                  <a:gd name="T9" fmla="*/ 2 h 233"/>
                  <a:gd name="T10" fmla="*/ 22 w 108"/>
                  <a:gd name="T11" fmla="*/ 2 h 233"/>
                  <a:gd name="T12" fmla="*/ 22 w 108"/>
                  <a:gd name="T13" fmla="*/ 2 h 233"/>
                  <a:gd name="T14" fmla="*/ 25 w 108"/>
                  <a:gd name="T15" fmla="*/ 2 h 233"/>
                  <a:gd name="T16" fmla="*/ 25 w 108"/>
                  <a:gd name="T17" fmla="*/ 2 h 233"/>
                  <a:gd name="T18" fmla="*/ 28 w 108"/>
                  <a:gd name="T19" fmla="*/ 2 h 233"/>
                  <a:gd name="T20" fmla="*/ 31 w 108"/>
                  <a:gd name="T21" fmla="*/ 2 h 233"/>
                  <a:gd name="T22" fmla="*/ 31 w 108"/>
                  <a:gd name="T23" fmla="*/ 2 h 233"/>
                  <a:gd name="T24" fmla="*/ 31 w 108"/>
                  <a:gd name="T25" fmla="*/ 0 h 233"/>
                  <a:gd name="T26" fmla="*/ 33 w 108"/>
                  <a:gd name="T27" fmla="*/ 0 h 233"/>
                  <a:gd name="T28" fmla="*/ 33 w 108"/>
                  <a:gd name="T29" fmla="*/ 2 h 233"/>
                  <a:gd name="T30" fmla="*/ 35 w 108"/>
                  <a:gd name="T31" fmla="*/ 2 h 233"/>
                  <a:gd name="T32" fmla="*/ 35 w 108"/>
                  <a:gd name="T33" fmla="*/ 2 h 233"/>
                  <a:gd name="T34" fmla="*/ 35 w 108"/>
                  <a:gd name="T35" fmla="*/ 2 h 233"/>
                  <a:gd name="T36" fmla="*/ 35 w 108"/>
                  <a:gd name="T37" fmla="*/ 2 h 233"/>
                  <a:gd name="T38" fmla="*/ 33 w 108"/>
                  <a:gd name="T39" fmla="*/ 2 h 233"/>
                  <a:gd name="T40" fmla="*/ 33 w 108"/>
                  <a:gd name="T41" fmla="*/ 2 h 233"/>
                  <a:gd name="T42" fmla="*/ 31 w 108"/>
                  <a:gd name="T43" fmla="*/ 2 h 233"/>
                  <a:gd name="T44" fmla="*/ 31 w 108"/>
                  <a:gd name="T45" fmla="*/ 2 h 233"/>
                  <a:gd name="T46" fmla="*/ 31 w 108"/>
                  <a:gd name="T47" fmla="*/ 2 h 233"/>
                  <a:gd name="T48" fmla="*/ 31 w 108"/>
                  <a:gd name="T49" fmla="*/ 2 h 233"/>
                  <a:gd name="T50" fmla="*/ 28 w 108"/>
                  <a:gd name="T51" fmla="*/ 2 h 233"/>
                  <a:gd name="T52" fmla="*/ 28 w 108"/>
                  <a:gd name="T53" fmla="*/ 2 h 233"/>
                  <a:gd name="T54" fmla="*/ 25 w 108"/>
                  <a:gd name="T55" fmla="*/ 2 h 233"/>
                  <a:gd name="T56" fmla="*/ 25 w 108"/>
                  <a:gd name="T57" fmla="*/ 2 h 233"/>
                  <a:gd name="T58" fmla="*/ 18 w 108"/>
                  <a:gd name="T59" fmla="*/ 2 h 233"/>
                  <a:gd name="T60" fmla="*/ 18 w 108"/>
                  <a:gd name="T61" fmla="*/ 2 h 233"/>
                  <a:gd name="T62" fmla="*/ 14 w 108"/>
                  <a:gd name="T63" fmla="*/ 2 h 233"/>
                  <a:gd name="T64" fmla="*/ 13 w 108"/>
                  <a:gd name="T65" fmla="*/ 2 h 233"/>
                  <a:gd name="T66" fmla="*/ 13 w 108"/>
                  <a:gd name="T67" fmla="*/ 2 h 233"/>
                  <a:gd name="T68" fmla="*/ 13 w 108"/>
                  <a:gd name="T69" fmla="*/ 2 h 233"/>
                  <a:gd name="T70" fmla="*/ 13 w 108"/>
                  <a:gd name="T71" fmla="*/ 2 h 233"/>
                  <a:gd name="T72" fmla="*/ 13 w 108"/>
                  <a:gd name="T73" fmla="*/ 2 h 233"/>
                  <a:gd name="T74" fmla="*/ 8 w 108"/>
                  <a:gd name="T75" fmla="*/ 2 h 233"/>
                  <a:gd name="T76" fmla="*/ 8 w 108"/>
                  <a:gd name="T77" fmla="*/ 2 h 233"/>
                  <a:gd name="T78" fmla="*/ 8 w 108"/>
                  <a:gd name="T79" fmla="*/ 2 h 233"/>
                  <a:gd name="T80" fmla="*/ 0 w 108"/>
                  <a:gd name="T81" fmla="*/ 2 h 233"/>
                  <a:gd name="T82" fmla="*/ 0 w 108"/>
                  <a:gd name="T83" fmla="*/ 2 h 233"/>
                  <a:gd name="T84" fmla="*/ 0 w 108"/>
                  <a:gd name="T85" fmla="*/ 2 h 233"/>
                  <a:gd name="T86" fmla="*/ 0 w 108"/>
                  <a:gd name="T87" fmla="*/ 2 h 233"/>
                  <a:gd name="T88" fmla="*/ 0 w 108"/>
                  <a:gd name="T89" fmla="*/ 2 h 233"/>
                  <a:gd name="T90" fmla="*/ 8 w 108"/>
                  <a:gd name="T91" fmla="*/ 2 h 233"/>
                  <a:gd name="T92" fmla="*/ 13 w 108"/>
                  <a:gd name="T93" fmla="*/ 2 h 233"/>
                  <a:gd name="T94" fmla="*/ 8 w 108"/>
                  <a:gd name="T95" fmla="*/ 2 h 233"/>
                  <a:gd name="T96" fmla="*/ 8 w 108"/>
                  <a:gd name="T97" fmla="*/ 2 h 233"/>
                  <a:gd name="T98" fmla="*/ 8 w 108"/>
                  <a:gd name="T99" fmla="*/ 2 h 233"/>
                  <a:gd name="T100" fmla="*/ 13 w 108"/>
                  <a:gd name="T101" fmla="*/ 2 h 233"/>
                  <a:gd name="T102" fmla="*/ 13 w 108"/>
                  <a:gd name="T103" fmla="*/ 2 h 233"/>
                  <a:gd name="T104" fmla="*/ 14 w 108"/>
                  <a:gd name="T105" fmla="*/ 2 h 23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8"/>
                  <a:gd name="T160" fmla="*/ 0 h 233"/>
                  <a:gd name="T161" fmla="*/ 108 w 108"/>
                  <a:gd name="T162" fmla="*/ 233 h 23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8" h="233">
                    <a:moveTo>
                      <a:pt x="49" y="69"/>
                    </a:moveTo>
                    <a:lnTo>
                      <a:pt x="57" y="60"/>
                    </a:lnTo>
                    <a:lnTo>
                      <a:pt x="57" y="52"/>
                    </a:lnTo>
                    <a:lnTo>
                      <a:pt x="57" y="60"/>
                    </a:lnTo>
                    <a:lnTo>
                      <a:pt x="65" y="52"/>
                    </a:lnTo>
                    <a:lnTo>
                      <a:pt x="65" y="43"/>
                    </a:lnTo>
                    <a:lnTo>
                      <a:pt x="65" y="34"/>
                    </a:lnTo>
                    <a:lnTo>
                      <a:pt x="74" y="34"/>
                    </a:lnTo>
                    <a:lnTo>
                      <a:pt x="74" y="26"/>
                    </a:lnTo>
                    <a:lnTo>
                      <a:pt x="82" y="26"/>
                    </a:lnTo>
                    <a:lnTo>
                      <a:pt x="90" y="26"/>
                    </a:lnTo>
                    <a:lnTo>
                      <a:pt x="90" y="17"/>
                    </a:lnTo>
                    <a:lnTo>
                      <a:pt x="90" y="0"/>
                    </a:lnTo>
                    <a:lnTo>
                      <a:pt x="99" y="0"/>
                    </a:lnTo>
                    <a:lnTo>
                      <a:pt x="99" y="9"/>
                    </a:lnTo>
                    <a:lnTo>
                      <a:pt x="107" y="17"/>
                    </a:lnTo>
                    <a:lnTo>
                      <a:pt x="107" y="26"/>
                    </a:lnTo>
                    <a:lnTo>
                      <a:pt x="107" y="60"/>
                    </a:lnTo>
                    <a:lnTo>
                      <a:pt x="107" y="69"/>
                    </a:lnTo>
                    <a:lnTo>
                      <a:pt x="99" y="69"/>
                    </a:lnTo>
                    <a:lnTo>
                      <a:pt x="99" y="60"/>
                    </a:lnTo>
                    <a:lnTo>
                      <a:pt x="90" y="69"/>
                    </a:lnTo>
                    <a:lnTo>
                      <a:pt x="90" y="79"/>
                    </a:lnTo>
                    <a:lnTo>
                      <a:pt x="90" y="95"/>
                    </a:lnTo>
                    <a:lnTo>
                      <a:pt x="90" y="112"/>
                    </a:lnTo>
                    <a:lnTo>
                      <a:pt x="82" y="120"/>
                    </a:lnTo>
                    <a:lnTo>
                      <a:pt x="82" y="137"/>
                    </a:lnTo>
                    <a:lnTo>
                      <a:pt x="74" y="137"/>
                    </a:lnTo>
                    <a:lnTo>
                      <a:pt x="74" y="146"/>
                    </a:lnTo>
                    <a:lnTo>
                      <a:pt x="57" y="180"/>
                    </a:lnTo>
                    <a:lnTo>
                      <a:pt x="57" y="189"/>
                    </a:lnTo>
                    <a:lnTo>
                      <a:pt x="49" y="206"/>
                    </a:lnTo>
                    <a:lnTo>
                      <a:pt x="40" y="215"/>
                    </a:lnTo>
                    <a:lnTo>
                      <a:pt x="32" y="223"/>
                    </a:lnTo>
                    <a:lnTo>
                      <a:pt x="24" y="223"/>
                    </a:lnTo>
                    <a:lnTo>
                      <a:pt x="24" y="232"/>
                    </a:lnTo>
                    <a:lnTo>
                      <a:pt x="17" y="232"/>
                    </a:lnTo>
                    <a:lnTo>
                      <a:pt x="8" y="232"/>
                    </a:lnTo>
                    <a:lnTo>
                      <a:pt x="8" y="223"/>
                    </a:lnTo>
                    <a:lnTo>
                      <a:pt x="8" y="206"/>
                    </a:lnTo>
                    <a:lnTo>
                      <a:pt x="0" y="198"/>
                    </a:lnTo>
                    <a:lnTo>
                      <a:pt x="0" y="189"/>
                    </a:lnTo>
                    <a:lnTo>
                      <a:pt x="0" y="180"/>
                    </a:lnTo>
                    <a:lnTo>
                      <a:pt x="0" y="172"/>
                    </a:lnTo>
                    <a:lnTo>
                      <a:pt x="0" y="163"/>
                    </a:lnTo>
                    <a:lnTo>
                      <a:pt x="8" y="146"/>
                    </a:lnTo>
                    <a:lnTo>
                      <a:pt x="17" y="137"/>
                    </a:lnTo>
                    <a:lnTo>
                      <a:pt x="8" y="120"/>
                    </a:lnTo>
                    <a:lnTo>
                      <a:pt x="8" y="112"/>
                    </a:lnTo>
                    <a:lnTo>
                      <a:pt x="8" y="95"/>
                    </a:lnTo>
                    <a:lnTo>
                      <a:pt x="17" y="79"/>
                    </a:lnTo>
                    <a:lnTo>
                      <a:pt x="24" y="69"/>
                    </a:lnTo>
                    <a:lnTo>
                      <a:pt x="49" y="69"/>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61" name="Freeform 6"/>
              <p:cNvSpPr>
                <a:spLocks/>
              </p:cNvSpPr>
              <p:nvPr/>
            </p:nvSpPr>
            <p:spPr bwMode="auto">
              <a:xfrm>
                <a:off x="-3652" y="1588"/>
                <a:ext cx="1066" cy="1768"/>
              </a:xfrm>
              <a:custGeom>
                <a:avLst/>
                <a:gdLst>
                  <a:gd name="T0" fmla="*/ 46 w 1170"/>
                  <a:gd name="T1" fmla="*/ 69 h 1854"/>
                  <a:gd name="T2" fmla="*/ 53 w 1170"/>
                  <a:gd name="T3" fmla="*/ 66 h 1854"/>
                  <a:gd name="T4" fmla="*/ 59 w 1170"/>
                  <a:gd name="T5" fmla="*/ 49 h 1854"/>
                  <a:gd name="T6" fmla="*/ 61 w 1170"/>
                  <a:gd name="T7" fmla="*/ 56 h 1854"/>
                  <a:gd name="T8" fmla="*/ 61 w 1170"/>
                  <a:gd name="T9" fmla="*/ 88 h 1854"/>
                  <a:gd name="T10" fmla="*/ 56 w 1170"/>
                  <a:gd name="T11" fmla="*/ 92 h 1854"/>
                  <a:gd name="T12" fmla="*/ 56 w 1170"/>
                  <a:gd name="T13" fmla="*/ 106 h 1854"/>
                  <a:gd name="T14" fmla="*/ 54 w 1170"/>
                  <a:gd name="T15" fmla="*/ 106 h 1854"/>
                  <a:gd name="T16" fmla="*/ 46 w 1170"/>
                  <a:gd name="T17" fmla="*/ 120 h 1854"/>
                  <a:gd name="T18" fmla="*/ 42 w 1170"/>
                  <a:gd name="T19" fmla="*/ 128 h 1854"/>
                  <a:gd name="T20" fmla="*/ 42 w 1170"/>
                  <a:gd name="T21" fmla="*/ 142 h 1854"/>
                  <a:gd name="T22" fmla="*/ 37 w 1170"/>
                  <a:gd name="T23" fmla="*/ 169 h 1854"/>
                  <a:gd name="T24" fmla="*/ 32 w 1170"/>
                  <a:gd name="T25" fmla="*/ 152 h 1854"/>
                  <a:gd name="T26" fmla="*/ 29 w 1170"/>
                  <a:gd name="T27" fmla="*/ 154 h 1854"/>
                  <a:gd name="T28" fmla="*/ 24 w 1170"/>
                  <a:gd name="T29" fmla="*/ 170 h 1854"/>
                  <a:gd name="T30" fmla="*/ 26 w 1170"/>
                  <a:gd name="T31" fmla="*/ 194 h 1854"/>
                  <a:gd name="T32" fmla="*/ 29 w 1170"/>
                  <a:gd name="T33" fmla="*/ 195 h 1854"/>
                  <a:gd name="T34" fmla="*/ 32 w 1170"/>
                  <a:gd name="T35" fmla="*/ 221 h 1854"/>
                  <a:gd name="T36" fmla="*/ 38 w 1170"/>
                  <a:gd name="T37" fmla="*/ 224 h 1854"/>
                  <a:gd name="T38" fmla="*/ 42 w 1170"/>
                  <a:gd name="T39" fmla="*/ 226 h 1854"/>
                  <a:gd name="T40" fmla="*/ 50 w 1170"/>
                  <a:gd name="T41" fmla="*/ 224 h 1854"/>
                  <a:gd name="T42" fmla="*/ 56 w 1170"/>
                  <a:gd name="T43" fmla="*/ 243 h 1854"/>
                  <a:gd name="T44" fmla="*/ 61 w 1170"/>
                  <a:gd name="T45" fmla="*/ 263 h 1854"/>
                  <a:gd name="T46" fmla="*/ 71 w 1170"/>
                  <a:gd name="T47" fmla="*/ 277 h 1854"/>
                  <a:gd name="T48" fmla="*/ 67 w 1170"/>
                  <a:gd name="T49" fmla="*/ 319 h 1854"/>
                  <a:gd name="T50" fmla="*/ 61 w 1170"/>
                  <a:gd name="T51" fmla="*/ 359 h 1854"/>
                  <a:gd name="T52" fmla="*/ 56 w 1170"/>
                  <a:gd name="T53" fmla="*/ 377 h 1854"/>
                  <a:gd name="T54" fmla="*/ 55 w 1170"/>
                  <a:gd name="T55" fmla="*/ 396 h 1854"/>
                  <a:gd name="T56" fmla="*/ 54 w 1170"/>
                  <a:gd name="T57" fmla="*/ 416 h 1854"/>
                  <a:gd name="T58" fmla="*/ 55 w 1170"/>
                  <a:gd name="T59" fmla="*/ 445 h 1854"/>
                  <a:gd name="T60" fmla="*/ 51 w 1170"/>
                  <a:gd name="T61" fmla="*/ 439 h 1854"/>
                  <a:gd name="T62" fmla="*/ 46 w 1170"/>
                  <a:gd name="T63" fmla="*/ 418 h 1854"/>
                  <a:gd name="T64" fmla="*/ 46 w 1170"/>
                  <a:gd name="T65" fmla="*/ 383 h 1854"/>
                  <a:gd name="T66" fmla="*/ 42 w 1170"/>
                  <a:gd name="T67" fmla="*/ 323 h 1854"/>
                  <a:gd name="T68" fmla="*/ 34 w 1170"/>
                  <a:gd name="T69" fmla="*/ 280 h 1854"/>
                  <a:gd name="T70" fmla="*/ 35 w 1170"/>
                  <a:gd name="T71" fmla="*/ 254 h 1854"/>
                  <a:gd name="T72" fmla="*/ 32 w 1170"/>
                  <a:gd name="T73" fmla="*/ 230 h 1854"/>
                  <a:gd name="T74" fmla="*/ 26 w 1170"/>
                  <a:gd name="T75" fmla="*/ 209 h 1854"/>
                  <a:gd name="T76" fmla="*/ 17 w 1170"/>
                  <a:gd name="T77" fmla="*/ 195 h 1854"/>
                  <a:gd name="T78" fmla="*/ 15 w 1170"/>
                  <a:gd name="T79" fmla="*/ 161 h 1854"/>
                  <a:gd name="T80" fmla="*/ 14 w 1170"/>
                  <a:gd name="T81" fmla="*/ 161 h 1854"/>
                  <a:gd name="T82" fmla="*/ 13 w 1170"/>
                  <a:gd name="T83" fmla="*/ 161 h 1854"/>
                  <a:gd name="T84" fmla="*/ 11 w 1170"/>
                  <a:gd name="T85" fmla="*/ 124 h 1854"/>
                  <a:gd name="T86" fmla="*/ 14 w 1170"/>
                  <a:gd name="T87" fmla="*/ 96 h 1854"/>
                  <a:gd name="T88" fmla="*/ 18 w 1170"/>
                  <a:gd name="T89" fmla="*/ 75 h 1854"/>
                  <a:gd name="T90" fmla="*/ 18 w 1170"/>
                  <a:gd name="T91" fmla="*/ 58 h 1854"/>
                  <a:gd name="T92" fmla="*/ 18 w 1170"/>
                  <a:gd name="T93" fmla="*/ 39 h 1854"/>
                  <a:gd name="T94" fmla="*/ 13 w 1170"/>
                  <a:gd name="T95" fmla="*/ 30 h 1854"/>
                  <a:gd name="T96" fmla="*/ 5 w 1170"/>
                  <a:gd name="T97" fmla="*/ 45 h 1854"/>
                  <a:gd name="T98" fmla="*/ 6 w 1170"/>
                  <a:gd name="T99" fmla="*/ 31 h 1854"/>
                  <a:gd name="T100" fmla="*/ 11 w 1170"/>
                  <a:gd name="T101" fmla="*/ 20 h 1854"/>
                  <a:gd name="T102" fmla="*/ 13 w 1170"/>
                  <a:gd name="T103" fmla="*/ 13 h 1854"/>
                  <a:gd name="T104" fmla="*/ 15 w 1170"/>
                  <a:gd name="T105" fmla="*/ 10 h 1854"/>
                  <a:gd name="T106" fmla="*/ 26 w 1170"/>
                  <a:gd name="T107" fmla="*/ 10 h 1854"/>
                  <a:gd name="T108" fmla="*/ 35 w 1170"/>
                  <a:gd name="T109" fmla="*/ 10 h 1854"/>
                  <a:gd name="T110" fmla="*/ 41 w 1170"/>
                  <a:gd name="T111" fmla="*/ 20 h 1854"/>
                  <a:gd name="T112" fmla="*/ 46 w 1170"/>
                  <a:gd name="T113" fmla="*/ 20 h 1854"/>
                  <a:gd name="T114" fmla="*/ 51 w 1170"/>
                  <a:gd name="T115" fmla="*/ 26 h 1854"/>
                  <a:gd name="T116" fmla="*/ 56 w 1170"/>
                  <a:gd name="T117" fmla="*/ 10 h 1854"/>
                  <a:gd name="T118" fmla="*/ 55 w 1170"/>
                  <a:gd name="T119" fmla="*/ 23 h 1854"/>
                  <a:gd name="T120" fmla="*/ 56 w 1170"/>
                  <a:gd name="T121" fmla="*/ 29 h 1854"/>
                  <a:gd name="T122" fmla="*/ 51 w 1170"/>
                  <a:gd name="T123" fmla="*/ 38 h 18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70"/>
                  <a:gd name="T187" fmla="*/ 0 h 1854"/>
                  <a:gd name="T188" fmla="*/ 1170 w 1170"/>
                  <a:gd name="T189" fmla="*/ 1854 h 18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70" h="1854">
                    <a:moveTo>
                      <a:pt x="742" y="198"/>
                    </a:moveTo>
                    <a:lnTo>
                      <a:pt x="727" y="212"/>
                    </a:lnTo>
                    <a:lnTo>
                      <a:pt x="719" y="212"/>
                    </a:lnTo>
                    <a:lnTo>
                      <a:pt x="712" y="219"/>
                    </a:lnTo>
                    <a:lnTo>
                      <a:pt x="719" y="226"/>
                    </a:lnTo>
                    <a:lnTo>
                      <a:pt x="719" y="233"/>
                    </a:lnTo>
                    <a:lnTo>
                      <a:pt x="719" y="248"/>
                    </a:lnTo>
                    <a:lnTo>
                      <a:pt x="712" y="255"/>
                    </a:lnTo>
                    <a:lnTo>
                      <a:pt x="719" y="255"/>
                    </a:lnTo>
                    <a:lnTo>
                      <a:pt x="727" y="255"/>
                    </a:lnTo>
                    <a:lnTo>
                      <a:pt x="734" y="262"/>
                    </a:lnTo>
                    <a:lnTo>
                      <a:pt x="742" y="269"/>
                    </a:lnTo>
                    <a:lnTo>
                      <a:pt x="750" y="269"/>
                    </a:lnTo>
                    <a:lnTo>
                      <a:pt x="757" y="276"/>
                    </a:lnTo>
                    <a:lnTo>
                      <a:pt x="765" y="283"/>
                    </a:lnTo>
                    <a:lnTo>
                      <a:pt x="773" y="283"/>
                    </a:lnTo>
                    <a:lnTo>
                      <a:pt x="788" y="283"/>
                    </a:lnTo>
                    <a:lnTo>
                      <a:pt x="796" y="283"/>
                    </a:lnTo>
                    <a:lnTo>
                      <a:pt x="788" y="290"/>
                    </a:lnTo>
                    <a:lnTo>
                      <a:pt x="788" y="297"/>
                    </a:lnTo>
                    <a:lnTo>
                      <a:pt x="780" y="304"/>
                    </a:lnTo>
                    <a:lnTo>
                      <a:pt x="780" y="311"/>
                    </a:lnTo>
                    <a:lnTo>
                      <a:pt x="773" y="311"/>
                    </a:lnTo>
                    <a:lnTo>
                      <a:pt x="780" y="333"/>
                    </a:lnTo>
                    <a:lnTo>
                      <a:pt x="780" y="340"/>
                    </a:lnTo>
                    <a:lnTo>
                      <a:pt x="796" y="340"/>
                    </a:lnTo>
                    <a:lnTo>
                      <a:pt x="803" y="325"/>
                    </a:lnTo>
                    <a:lnTo>
                      <a:pt x="819" y="297"/>
                    </a:lnTo>
                    <a:lnTo>
                      <a:pt x="826" y="297"/>
                    </a:lnTo>
                    <a:lnTo>
                      <a:pt x="842" y="290"/>
                    </a:lnTo>
                    <a:lnTo>
                      <a:pt x="849" y="283"/>
                    </a:lnTo>
                    <a:lnTo>
                      <a:pt x="864" y="276"/>
                    </a:lnTo>
                    <a:lnTo>
                      <a:pt x="864" y="262"/>
                    </a:lnTo>
                    <a:lnTo>
                      <a:pt x="864" y="241"/>
                    </a:lnTo>
                    <a:lnTo>
                      <a:pt x="864" y="233"/>
                    </a:lnTo>
                    <a:lnTo>
                      <a:pt x="872" y="233"/>
                    </a:lnTo>
                    <a:lnTo>
                      <a:pt x="880" y="233"/>
                    </a:lnTo>
                    <a:lnTo>
                      <a:pt x="887" y="226"/>
                    </a:lnTo>
                    <a:lnTo>
                      <a:pt x="895" y="219"/>
                    </a:lnTo>
                    <a:lnTo>
                      <a:pt x="895" y="212"/>
                    </a:lnTo>
                    <a:lnTo>
                      <a:pt x="903" y="212"/>
                    </a:lnTo>
                    <a:lnTo>
                      <a:pt x="903" y="205"/>
                    </a:lnTo>
                    <a:lnTo>
                      <a:pt x="910" y="198"/>
                    </a:lnTo>
                    <a:lnTo>
                      <a:pt x="918" y="198"/>
                    </a:lnTo>
                    <a:lnTo>
                      <a:pt x="941" y="205"/>
                    </a:lnTo>
                    <a:lnTo>
                      <a:pt x="949" y="205"/>
                    </a:lnTo>
                    <a:lnTo>
                      <a:pt x="956" y="198"/>
                    </a:lnTo>
                    <a:lnTo>
                      <a:pt x="956" y="205"/>
                    </a:lnTo>
                    <a:lnTo>
                      <a:pt x="964" y="212"/>
                    </a:lnTo>
                    <a:lnTo>
                      <a:pt x="972" y="212"/>
                    </a:lnTo>
                    <a:lnTo>
                      <a:pt x="979" y="219"/>
                    </a:lnTo>
                    <a:lnTo>
                      <a:pt x="972" y="233"/>
                    </a:lnTo>
                    <a:lnTo>
                      <a:pt x="972" y="241"/>
                    </a:lnTo>
                    <a:lnTo>
                      <a:pt x="972" y="248"/>
                    </a:lnTo>
                    <a:lnTo>
                      <a:pt x="972" y="255"/>
                    </a:lnTo>
                    <a:lnTo>
                      <a:pt x="979" y="255"/>
                    </a:lnTo>
                    <a:lnTo>
                      <a:pt x="987" y="255"/>
                    </a:lnTo>
                    <a:lnTo>
                      <a:pt x="994" y="255"/>
                    </a:lnTo>
                    <a:lnTo>
                      <a:pt x="994" y="248"/>
                    </a:lnTo>
                    <a:lnTo>
                      <a:pt x="1010" y="241"/>
                    </a:lnTo>
                    <a:lnTo>
                      <a:pt x="1017" y="233"/>
                    </a:lnTo>
                    <a:lnTo>
                      <a:pt x="1017" y="226"/>
                    </a:lnTo>
                    <a:lnTo>
                      <a:pt x="1025" y="233"/>
                    </a:lnTo>
                    <a:lnTo>
                      <a:pt x="1017" y="233"/>
                    </a:lnTo>
                    <a:lnTo>
                      <a:pt x="1017" y="241"/>
                    </a:lnTo>
                    <a:lnTo>
                      <a:pt x="1025" y="276"/>
                    </a:lnTo>
                    <a:lnTo>
                      <a:pt x="1017" y="290"/>
                    </a:lnTo>
                    <a:lnTo>
                      <a:pt x="1025" y="297"/>
                    </a:lnTo>
                    <a:lnTo>
                      <a:pt x="1025" y="304"/>
                    </a:lnTo>
                    <a:lnTo>
                      <a:pt x="1040" y="311"/>
                    </a:lnTo>
                    <a:lnTo>
                      <a:pt x="1040" y="318"/>
                    </a:lnTo>
                    <a:lnTo>
                      <a:pt x="1048" y="318"/>
                    </a:lnTo>
                    <a:lnTo>
                      <a:pt x="1056" y="325"/>
                    </a:lnTo>
                    <a:lnTo>
                      <a:pt x="1063" y="325"/>
                    </a:lnTo>
                    <a:lnTo>
                      <a:pt x="1056" y="333"/>
                    </a:lnTo>
                    <a:lnTo>
                      <a:pt x="1056" y="340"/>
                    </a:lnTo>
                    <a:lnTo>
                      <a:pt x="1048" y="347"/>
                    </a:lnTo>
                    <a:lnTo>
                      <a:pt x="1040" y="347"/>
                    </a:lnTo>
                    <a:lnTo>
                      <a:pt x="1017" y="354"/>
                    </a:lnTo>
                    <a:lnTo>
                      <a:pt x="1002" y="361"/>
                    </a:lnTo>
                    <a:lnTo>
                      <a:pt x="987" y="368"/>
                    </a:lnTo>
                    <a:lnTo>
                      <a:pt x="979" y="368"/>
                    </a:lnTo>
                    <a:lnTo>
                      <a:pt x="949" y="368"/>
                    </a:lnTo>
                    <a:lnTo>
                      <a:pt x="926" y="368"/>
                    </a:lnTo>
                    <a:lnTo>
                      <a:pt x="910" y="368"/>
                    </a:lnTo>
                    <a:lnTo>
                      <a:pt x="903" y="375"/>
                    </a:lnTo>
                    <a:lnTo>
                      <a:pt x="895" y="382"/>
                    </a:lnTo>
                    <a:lnTo>
                      <a:pt x="887" y="382"/>
                    </a:lnTo>
                    <a:lnTo>
                      <a:pt x="880" y="389"/>
                    </a:lnTo>
                    <a:lnTo>
                      <a:pt x="872" y="396"/>
                    </a:lnTo>
                    <a:lnTo>
                      <a:pt x="857" y="403"/>
                    </a:lnTo>
                    <a:lnTo>
                      <a:pt x="857" y="410"/>
                    </a:lnTo>
                    <a:lnTo>
                      <a:pt x="864" y="403"/>
                    </a:lnTo>
                    <a:lnTo>
                      <a:pt x="895" y="389"/>
                    </a:lnTo>
                    <a:lnTo>
                      <a:pt x="903" y="382"/>
                    </a:lnTo>
                    <a:lnTo>
                      <a:pt x="910" y="382"/>
                    </a:lnTo>
                    <a:lnTo>
                      <a:pt x="918" y="382"/>
                    </a:lnTo>
                    <a:lnTo>
                      <a:pt x="926" y="389"/>
                    </a:lnTo>
                    <a:lnTo>
                      <a:pt x="926" y="396"/>
                    </a:lnTo>
                    <a:lnTo>
                      <a:pt x="926" y="403"/>
                    </a:lnTo>
                    <a:lnTo>
                      <a:pt x="910" y="396"/>
                    </a:lnTo>
                    <a:lnTo>
                      <a:pt x="910" y="403"/>
                    </a:lnTo>
                    <a:lnTo>
                      <a:pt x="918" y="403"/>
                    </a:lnTo>
                    <a:lnTo>
                      <a:pt x="918" y="410"/>
                    </a:lnTo>
                    <a:lnTo>
                      <a:pt x="918" y="417"/>
                    </a:lnTo>
                    <a:lnTo>
                      <a:pt x="910" y="417"/>
                    </a:lnTo>
                    <a:lnTo>
                      <a:pt x="910" y="425"/>
                    </a:lnTo>
                    <a:lnTo>
                      <a:pt x="918" y="432"/>
                    </a:lnTo>
                    <a:lnTo>
                      <a:pt x="933" y="432"/>
                    </a:lnTo>
                    <a:lnTo>
                      <a:pt x="941" y="432"/>
                    </a:lnTo>
                    <a:lnTo>
                      <a:pt x="949" y="439"/>
                    </a:lnTo>
                    <a:lnTo>
                      <a:pt x="941" y="439"/>
                    </a:lnTo>
                    <a:lnTo>
                      <a:pt x="933" y="446"/>
                    </a:lnTo>
                    <a:lnTo>
                      <a:pt x="918" y="446"/>
                    </a:lnTo>
                    <a:lnTo>
                      <a:pt x="910" y="446"/>
                    </a:lnTo>
                    <a:lnTo>
                      <a:pt x="903" y="453"/>
                    </a:lnTo>
                    <a:lnTo>
                      <a:pt x="895" y="460"/>
                    </a:lnTo>
                    <a:lnTo>
                      <a:pt x="887" y="460"/>
                    </a:lnTo>
                    <a:lnTo>
                      <a:pt x="880" y="453"/>
                    </a:lnTo>
                    <a:lnTo>
                      <a:pt x="880" y="446"/>
                    </a:lnTo>
                    <a:lnTo>
                      <a:pt x="887" y="446"/>
                    </a:lnTo>
                    <a:lnTo>
                      <a:pt x="910" y="439"/>
                    </a:lnTo>
                    <a:lnTo>
                      <a:pt x="918" y="432"/>
                    </a:lnTo>
                    <a:lnTo>
                      <a:pt x="910" y="432"/>
                    </a:lnTo>
                    <a:lnTo>
                      <a:pt x="895" y="439"/>
                    </a:lnTo>
                    <a:lnTo>
                      <a:pt x="887" y="432"/>
                    </a:lnTo>
                    <a:lnTo>
                      <a:pt x="880" y="439"/>
                    </a:lnTo>
                    <a:lnTo>
                      <a:pt x="872" y="439"/>
                    </a:lnTo>
                    <a:lnTo>
                      <a:pt x="872" y="446"/>
                    </a:lnTo>
                    <a:lnTo>
                      <a:pt x="864" y="446"/>
                    </a:lnTo>
                    <a:lnTo>
                      <a:pt x="857" y="446"/>
                    </a:lnTo>
                    <a:lnTo>
                      <a:pt x="849" y="446"/>
                    </a:lnTo>
                    <a:lnTo>
                      <a:pt x="849" y="453"/>
                    </a:lnTo>
                    <a:lnTo>
                      <a:pt x="834" y="460"/>
                    </a:lnTo>
                    <a:lnTo>
                      <a:pt x="826" y="460"/>
                    </a:lnTo>
                    <a:lnTo>
                      <a:pt x="819" y="467"/>
                    </a:lnTo>
                    <a:lnTo>
                      <a:pt x="819" y="474"/>
                    </a:lnTo>
                    <a:lnTo>
                      <a:pt x="826" y="474"/>
                    </a:lnTo>
                    <a:lnTo>
                      <a:pt x="826" y="481"/>
                    </a:lnTo>
                    <a:lnTo>
                      <a:pt x="819" y="488"/>
                    </a:lnTo>
                    <a:lnTo>
                      <a:pt x="811" y="488"/>
                    </a:lnTo>
                    <a:lnTo>
                      <a:pt x="788" y="488"/>
                    </a:lnTo>
                    <a:lnTo>
                      <a:pt x="780" y="488"/>
                    </a:lnTo>
                    <a:lnTo>
                      <a:pt x="773" y="495"/>
                    </a:lnTo>
                    <a:lnTo>
                      <a:pt x="773" y="509"/>
                    </a:lnTo>
                    <a:lnTo>
                      <a:pt x="757" y="517"/>
                    </a:lnTo>
                    <a:lnTo>
                      <a:pt x="750" y="524"/>
                    </a:lnTo>
                    <a:lnTo>
                      <a:pt x="742" y="517"/>
                    </a:lnTo>
                    <a:lnTo>
                      <a:pt x="734" y="517"/>
                    </a:lnTo>
                    <a:lnTo>
                      <a:pt x="742" y="524"/>
                    </a:lnTo>
                    <a:lnTo>
                      <a:pt x="742" y="538"/>
                    </a:lnTo>
                    <a:lnTo>
                      <a:pt x="734" y="538"/>
                    </a:lnTo>
                    <a:lnTo>
                      <a:pt x="727" y="545"/>
                    </a:lnTo>
                    <a:lnTo>
                      <a:pt x="727" y="538"/>
                    </a:lnTo>
                    <a:lnTo>
                      <a:pt x="727" y="531"/>
                    </a:lnTo>
                    <a:lnTo>
                      <a:pt x="727" y="517"/>
                    </a:lnTo>
                    <a:lnTo>
                      <a:pt x="727" y="509"/>
                    </a:lnTo>
                    <a:lnTo>
                      <a:pt x="719" y="524"/>
                    </a:lnTo>
                    <a:lnTo>
                      <a:pt x="719" y="531"/>
                    </a:lnTo>
                    <a:lnTo>
                      <a:pt x="712" y="531"/>
                    </a:lnTo>
                    <a:lnTo>
                      <a:pt x="712" y="538"/>
                    </a:lnTo>
                    <a:lnTo>
                      <a:pt x="719" y="538"/>
                    </a:lnTo>
                    <a:lnTo>
                      <a:pt x="719" y="545"/>
                    </a:lnTo>
                    <a:lnTo>
                      <a:pt x="712" y="552"/>
                    </a:lnTo>
                    <a:lnTo>
                      <a:pt x="719" y="552"/>
                    </a:lnTo>
                    <a:lnTo>
                      <a:pt x="719" y="559"/>
                    </a:lnTo>
                    <a:lnTo>
                      <a:pt x="727" y="559"/>
                    </a:lnTo>
                    <a:lnTo>
                      <a:pt x="719" y="559"/>
                    </a:lnTo>
                    <a:lnTo>
                      <a:pt x="719" y="566"/>
                    </a:lnTo>
                    <a:lnTo>
                      <a:pt x="712" y="566"/>
                    </a:lnTo>
                    <a:lnTo>
                      <a:pt x="704" y="580"/>
                    </a:lnTo>
                    <a:lnTo>
                      <a:pt x="696" y="580"/>
                    </a:lnTo>
                    <a:lnTo>
                      <a:pt x="689" y="580"/>
                    </a:lnTo>
                    <a:lnTo>
                      <a:pt x="681" y="587"/>
                    </a:lnTo>
                    <a:lnTo>
                      <a:pt x="673" y="594"/>
                    </a:lnTo>
                    <a:lnTo>
                      <a:pt x="666" y="594"/>
                    </a:lnTo>
                    <a:lnTo>
                      <a:pt x="658" y="601"/>
                    </a:lnTo>
                    <a:lnTo>
                      <a:pt x="650" y="608"/>
                    </a:lnTo>
                    <a:lnTo>
                      <a:pt x="635" y="616"/>
                    </a:lnTo>
                    <a:lnTo>
                      <a:pt x="627" y="616"/>
                    </a:lnTo>
                    <a:lnTo>
                      <a:pt x="620" y="623"/>
                    </a:lnTo>
                    <a:lnTo>
                      <a:pt x="620" y="630"/>
                    </a:lnTo>
                    <a:lnTo>
                      <a:pt x="620" y="637"/>
                    </a:lnTo>
                    <a:lnTo>
                      <a:pt x="620" y="658"/>
                    </a:lnTo>
                    <a:lnTo>
                      <a:pt x="620" y="679"/>
                    </a:lnTo>
                    <a:lnTo>
                      <a:pt x="620" y="686"/>
                    </a:lnTo>
                    <a:lnTo>
                      <a:pt x="620" y="700"/>
                    </a:lnTo>
                    <a:lnTo>
                      <a:pt x="612" y="715"/>
                    </a:lnTo>
                    <a:lnTo>
                      <a:pt x="604" y="715"/>
                    </a:lnTo>
                    <a:lnTo>
                      <a:pt x="604" y="708"/>
                    </a:lnTo>
                    <a:lnTo>
                      <a:pt x="597" y="708"/>
                    </a:lnTo>
                    <a:lnTo>
                      <a:pt x="597" y="700"/>
                    </a:lnTo>
                    <a:lnTo>
                      <a:pt x="589" y="693"/>
                    </a:lnTo>
                    <a:lnTo>
                      <a:pt x="597" y="693"/>
                    </a:lnTo>
                    <a:lnTo>
                      <a:pt x="589" y="679"/>
                    </a:lnTo>
                    <a:lnTo>
                      <a:pt x="589" y="672"/>
                    </a:lnTo>
                    <a:lnTo>
                      <a:pt x="589" y="665"/>
                    </a:lnTo>
                    <a:lnTo>
                      <a:pt x="597" y="665"/>
                    </a:lnTo>
                    <a:lnTo>
                      <a:pt x="589" y="665"/>
                    </a:lnTo>
                    <a:lnTo>
                      <a:pt x="589" y="658"/>
                    </a:lnTo>
                    <a:lnTo>
                      <a:pt x="589" y="644"/>
                    </a:lnTo>
                    <a:lnTo>
                      <a:pt x="589" y="637"/>
                    </a:lnTo>
                    <a:lnTo>
                      <a:pt x="582" y="637"/>
                    </a:lnTo>
                    <a:lnTo>
                      <a:pt x="566" y="637"/>
                    </a:lnTo>
                    <a:lnTo>
                      <a:pt x="559" y="637"/>
                    </a:lnTo>
                    <a:lnTo>
                      <a:pt x="551" y="630"/>
                    </a:lnTo>
                    <a:lnTo>
                      <a:pt x="536" y="630"/>
                    </a:lnTo>
                    <a:lnTo>
                      <a:pt x="528" y="630"/>
                    </a:lnTo>
                    <a:lnTo>
                      <a:pt x="520" y="630"/>
                    </a:lnTo>
                    <a:lnTo>
                      <a:pt x="513" y="630"/>
                    </a:lnTo>
                    <a:lnTo>
                      <a:pt x="505" y="630"/>
                    </a:lnTo>
                    <a:lnTo>
                      <a:pt x="505" y="637"/>
                    </a:lnTo>
                    <a:lnTo>
                      <a:pt x="513" y="637"/>
                    </a:lnTo>
                    <a:lnTo>
                      <a:pt x="520" y="637"/>
                    </a:lnTo>
                    <a:lnTo>
                      <a:pt x="520" y="644"/>
                    </a:lnTo>
                    <a:lnTo>
                      <a:pt x="520" y="651"/>
                    </a:lnTo>
                    <a:lnTo>
                      <a:pt x="520" y="658"/>
                    </a:lnTo>
                    <a:lnTo>
                      <a:pt x="513" y="651"/>
                    </a:lnTo>
                    <a:lnTo>
                      <a:pt x="505" y="644"/>
                    </a:lnTo>
                    <a:lnTo>
                      <a:pt x="497" y="644"/>
                    </a:lnTo>
                    <a:lnTo>
                      <a:pt x="490" y="644"/>
                    </a:lnTo>
                    <a:lnTo>
                      <a:pt x="482" y="637"/>
                    </a:lnTo>
                    <a:lnTo>
                      <a:pt x="474" y="637"/>
                    </a:lnTo>
                    <a:lnTo>
                      <a:pt x="467" y="637"/>
                    </a:lnTo>
                    <a:lnTo>
                      <a:pt x="459" y="637"/>
                    </a:lnTo>
                    <a:lnTo>
                      <a:pt x="451" y="637"/>
                    </a:lnTo>
                    <a:lnTo>
                      <a:pt x="444" y="637"/>
                    </a:lnTo>
                    <a:lnTo>
                      <a:pt x="444" y="644"/>
                    </a:lnTo>
                    <a:lnTo>
                      <a:pt x="436" y="651"/>
                    </a:lnTo>
                    <a:lnTo>
                      <a:pt x="429" y="651"/>
                    </a:lnTo>
                    <a:lnTo>
                      <a:pt x="421" y="658"/>
                    </a:lnTo>
                    <a:lnTo>
                      <a:pt x="421" y="665"/>
                    </a:lnTo>
                    <a:lnTo>
                      <a:pt x="413" y="665"/>
                    </a:lnTo>
                    <a:lnTo>
                      <a:pt x="406" y="672"/>
                    </a:lnTo>
                    <a:lnTo>
                      <a:pt x="398" y="679"/>
                    </a:lnTo>
                    <a:lnTo>
                      <a:pt x="390" y="679"/>
                    </a:lnTo>
                    <a:lnTo>
                      <a:pt x="390" y="686"/>
                    </a:lnTo>
                    <a:lnTo>
                      <a:pt x="390" y="693"/>
                    </a:lnTo>
                    <a:lnTo>
                      <a:pt x="390" y="700"/>
                    </a:lnTo>
                    <a:lnTo>
                      <a:pt x="390" y="708"/>
                    </a:lnTo>
                    <a:lnTo>
                      <a:pt x="383" y="715"/>
                    </a:lnTo>
                    <a:lnTo>
                      <a:pt x="383" y="722"/>
                    </a:lnTo>
                    <a:lnTo>
                      <a:pt x="375" y="729"/>
                    </a:lnTo>
                    <a:lnTo>
                      <a:pt x="375" y="743"/>
                    </a:lnTo>
                    <a:lnTo>
                      <a:pt x="375" y="750"/>
                    </a:lnTo>
                    <a:lnTo>
                      <a:pt x="375" y="771"/>
                    </a:lnTo>
                    <a:lnTo>
                      <a:pt x="383" y="792"/>
                    </a:lnTo>
                    <a:lnTo>
                      <a:pt x="383" y="800"/>
                    </a:lnTo>
                    <a:lnTo>
                      <a:pt x="390" y="800"/>
                    </a:lnTo>
                    <a:lnTo>
                      <a:pt x="398" y="800"/>
                    </a:lnTo>
                    <a:lnTo>
                      <a:pt x="406" y="807"/>
                    </a:lnTo>
                    <a:lnTo>
                      <a:pt x="413" y="807"/>
                    </a:lnTo>
                    <a:lnTo>
                      <a:pt x="421" y="800"/>
                    </a:lnTo>
                    <a:lnTo>
                      <a:pt x="429" y="800"/>
                    </a:lnTo>
                    <a:lnTo>
                      <a:pt x="436" y="807"/>
                    </a:lnTo>
                    <a:lnTo>
                      <a:pt x="444" y="800"/>
                    </a:lnTo>
                    <a:lnTo>
                      <a:pt x="444" y="792"/>
                    </a:lnTo>
                    <a:lnTo>
                      <a:pt x="451" y="792"/>
                    </a:lnTo>
                    <a:lnTo>
                      <a:pt x="451" y="785"/>
                    </a:lnTo>
                    <a:lnTo>
                      <a:pt x="459" y="771"/>
                    </a:lnTo>
                    <a:lnTo>
                      <a:pt x="459" y="764"/>
                    </a:lnTo>
                    <a:lnTo>
                      <a:pt x="467" y="764"/>
                    </a:lnTo>
                    <a:lnTo>
                      <a:pt x="482" y="764"/>
                    </a:lnTo>
                    <a:lnTo>
                      <a:pt x="497" y="764"/>
                    </a:lnTo>
                    <a:lnTo>
                      <a:pt x="505" y="764"/>
                    </a:lnTo>
                    <a:lnTo>
                      <a:pt x="513" y="764"/>
                    </a:lnTo>
                    <a:lnTo>
                      <a:pt x="505" y="771"/>
                    </a:lnTo>
                    <a:lnTo>
                      <a:pt x="497" y="778"/>
                    </a:lnTo>
                    <a:lnTo>
                      <a:pt x="497" y="785"/>
                    </a:lnTo>
                    <a:lnTo>
                      <a:pt x="497" y="792"/>
                    </a:lnTo>
                    <a:lnTo>
                      <a:pt x="497" y="807"/>
                    </a:lnTo>
                    <a:lnTo>
                      <a:pt x="490" y="807"/>
                    </a:lnTo>
                    <a:lnTo>
                      <a:pt x="482" y="800"/>
                    </a:lnTo>
                    <a:lnTo>
                      <a:pt x="482" y="807"/>
                    </a:lnTo>
                    <a:lnTo>
                      <a:pt x="482" y="814"/>
                    </a:lnTo>
                    <a:lnTo>
                      <a:pt x="474" y="828"/>
                    </a:lnTo>
                    <a:lnTo>
                      <a:pt x="467" y="835"/>
                    </a:lnTo>
                    <a:lnTo>
                      <a:pt x="474" y="842"/>
                    </a:lnTo>
                    <a:lnTo>
                      <a:pt x="482" y="842"/>
                    </a:lnTo>
                    <a:lnTo>
                      <a:pt x="497" y="842"/>
                    </a:lnTo>
                    <a:lnTo>
                      <a:pt x="513" y="842"/>
                    </a:lnTo>
                    <a:lnTo>
                      <a:pt x="520" y="842"/>
                    </a:lnTo>
                    <a:lnTo>
                      <a:pt x="520" y="849"/>
                    </a:lnTo>
                    <a:lnTo>
                      <a:pt x="528" y="856"/>
                    </a:lnTo>
                    <a:lnTo>
                      <a:pt x="528" y="849"/>
                    </a:lnTo>
                    <a:lnTo>
                      <a:pt x="528" y="856"/>
                    </a:lnTo>
                    <a:lnTo>
                      <a:pt x="528" y="870"/>
                    </a:lnTo>
                    <a:lnTo>
                      <a:pt x="520" y="920"/>
                    </a:lnTo>
                    <a:lnTo>
                      <a:pt x="520" y="927"/>
                    </a:lnTo>
                    <a:lnTo>
                      <a:pt x="528" y="934"/>
                    </a:lnTo>
                    <a:lnTo>
                      <a:pt x="536" y="934"/>
                    </a:lnTo>
                    <a:lnTo>
                      <a:pt x="543" y="941"/>
                    </a:lnTo>
                    <a:lnTo>
                      <a:pt x="551" y="941"/>
                    </a:lnTo>
                    <a:lnTo>
                      <a:pt x="574" y="934"/>
                    </a:lnTo>
                    <a:lnTo>
                      <a:pt x="582" y="934"/>
                    </a:lnTo>
                    <a:lnTo>
                      <a:pt x="589" y="941"/>
                    </a:lnTo>
                    <a:lnTo>
                      <a:pt x="597" y="955"/>
                    </a:lnTo>
                    <a:lnTo>
                      <a:pt x="604" y="962"/>
                    </a:lnTo>
                    <a:lnTo>
                      <a:pt x="612" y="962"/>
                    </a:lnTo>
                    <a:lnTo>
                      <a:pt x="604" y="955"/>
                    </a:lnTo>
                    <a:lnTo>
                      <a:pt x="612" y="948"/>
                    </a:lnTo>
                    <a:lnTo>
                      <a:pt x="620" y="941"/>
                    </a:lnTo>
                    <a:lnTo>
                      <a:pt x="620" y="934"/>
                    </a:lnTo>
                    <a:lnTo>
                      <a:pt x="627" y="927"/>
                    </a:lnTo>
                    <a:lnTo>
                      <a:pt x="635" y="920"/>
                    </a:lnTo>
                    <a:lnTo>
                      <a:pt x="643" y="913"/>
                    </a:lnTo>
                    <a:lnTo>
                      <a:pt x="643" y="920"/>
                    </a:lnTo>
                    <a:lnTo>
                      <a:pt x="658" y="913"/>
                    </a:lnTo>
                    <a:lnTo>
                      <a:pt x="666" y="913"/>
                    </a:lnTo>
                    <a:lnTo>
                      <a:pt x="673" y="906"/>
                    </a:lnTo>
                    <a:lnTo>
                      <a:pt x="681" y="906"/>
                    </a:lnTo>
                    <a:lnTo>
                      <a:pt x="689" y="899"/>
                    </a:lnTo>
                    <a:lnTo>
                      <a:pt x="696" y="899"/>
                    </a:lnTo>
                    <a:lnTo>
                      <a:pt x="696" y="906"/>
                    </a:lnTo>
                    <a:lnTo>
                      <a:pt x="689" y="913"/>
                    </a:lnTo>
                    <a:lnTo>
                      <a:pt x="689" y="920"/>
                    </a:lnTo>
                    <a:lnTo>
                      <a:pt x="681" y="934"/>
                    </a:lnTo>
                    <a:lnTo>
                      <a:pt x="681" y="941"/>
                    </a:lnTo>
                    <a:lnTo>
                      <a:pt x="689" y="941"/>
                    </a:lnTo>
                    <a:lnTo>
                      <a:pt x="696" y="941"/>
                    </a:lnTo>
                    <a:lnTo>
                      <a:pt x="696" y="934"/>
                    </a:lnTo>
                    <a:lnTo>
                      <a:pt x="696" y="927"/>
                    </a:lnTo>
                    <a:lnTo>
                      <a:pt x="696" y="920"/>
                    </a:lnTo>
                    <a:lnTo>
                      <a:pt x="704" y="913"/>
                    </a:lnTo>
                    <a:lnTo>
                      <a:pt x="704" y="906"/>
                    </a:lnTo>
                    <a:lnTo>
                      <a:pt x="712" y="913"/>
                    </a:lnTo>
                    <a:lnTo>
                      <a:pt x="712" y="920"/>
                    </a:lnTo>
                    <a:lnTo>
                      <a:pt x="719" y="920"/>
                    </a:lnTo>
                    <a:lnTo>
                      <a:pt x="727" y="927"/>
                    </a:lnTo>
                    <a:lnTo>
                      <a:pt x="734" y="934"/>
                    </a:lnTo>
                    <a:lnTo>
                      <a:pt x="742" y="934"/>
                    </a:lnTo>
                    <a:lnTo>
                      <a:pt x="757" y="934"/>
                    </a:lnTo>
                    <a:lnTo>
                      <a:pt x="780" y="934"/>
                    </a:lnTo>
                    <a:lnTo>
                      <a:pt x="788" y="927"/>
                    </a:lnTo>
                    <a:lnTo>
                      <a:pt x="796" y="927"/>
                    </a:lnTo>
                    <a:lnTo>
                      <a:pt x="803" y="927"/>
                    </a:lnTo>
                    <a:lnTo>
                      <a:pt x="811" y="934"/>
                    </a:lnTo>
                    <a:lnTo>
                      <a:pt x="803" y="934"/>
                    </a:lnTo>
                    <a:lnTo>
                      <a:pt x="811" y="941"/>
                    </a:lnTo>
                    <a:lnTo>
                      <a:pt x="819" y="941"/>
                    </a:lnTo>
                    <a:lnTo>
                      <a:pt x="826" y="948"/>
                    </a:lnTo>
                    <a:lnTo>
                      <a:pt x="826" y="955"/>
                    </a:lnTo>
                    <a:lnTo>
                      <a:pt x="842" y="962"/>
                    </a:lnTo>
                    <a:lnTo>
                      <a:pt x="857" y="976"/>
                    </a:lnTo>
                    <a:lnTo>
                      <a:pt x="857" y="969"/>
                    </a:lnTo>
                    <a:lnTo>
                      <a:pt x="857" y="983"/>
                    </a:lnTo>
                    <a:lnTo>
                      <a:pt x="864" y="991"/>
                    </a:lnTo>
                    <a:lnTo>
                      <a:pt x="872" y="991"/>
                    </a:lnTo>
                    <a:lnTo>
                      <a:pt x="880" y="991"/>
                    </a:lnTo>
                    <a:lnTo>
                      <a:pt x="903" y="998"/>
                    </a:lnTo>
                    <a:lnTo>
                      <a:pt x="918" y="1005"/>
                    </a:lnTo>
                    <a:lnTo>
                      <a:pt x="933" y="1012"/>
                    </a:lnTo>
                    <a:lnTo>
                      <a:pt x="941" y="1019"/>
                    </a:lnTo>
                    <a:lnTo>
                      <a:pt x="949" y="1026"/>
                    </a:lnTo>
                    <a:lnTo>
                      <a:pt x="949" y="1033"/>
                    </a:lnTo>
                    <a:lnTo>
                      <a:pt x="956" y="1047"/>
                    </a:lnTo>
                    <a:lnTo>
                      <a:pt x="964" y="1061"/>
                    </a:lnTo>
                    <a:lnTo>
                      <a:pt x="956" y="1068"/>
                    </a:lnTo>
                    <a:lnTo>
                      <a:pt x="941" y="1083"/>
                    </a:lnTo>
                    <a:lnTo>
                      <a:pt x="933" y="1090"/>
                    </a:lnTo>
                    <a:lnTo>
                      <a:pt x="933" y="1097"/>
                    </a:lnTo>
                    <a:lnTo>
                      <a:pt x="941" y="1097"/>
                    </a:lnTo>
                    <a:lnTo>
                      <a:pt x="949" y="1097"/>
                    </a:lnTo>
                    <a:lnTo>
                      <a:pt x="956" y="1104"/>
                    </a:lnTo>
                    <a:lnTo>
                      <a:pt x="964" y="1104"/>
                    </a:lnTo>
                    <a:lnTo>
                      <a:pt x="972" y="1104"/>
                    </a:lnTo>
                    <a:lnTo>
                      <a:pt x="979" y="1097"/>
                    </a:lnTo>
                    <a:lnTo>
                      <a:pt x="987" y="1097"/>
                    </a:lnTo>
                    <a:lnTo>
                      <a:pt x="994" y="1090"/>
                    </a:lnTo>
                    <a:lnTo>
                      <a:pt x="1002" y="1097"/>
                    </a:lnTo>
                    <a:lnTo>
                      <a:pt x="1017" y="1097"/>
                    </a:lnTo>
                    <a:lnTo>
                      <a:pt x="1025" y="1104"/>
                    </a:lnTo>
                    <a:lnTo>
                      <a:pt x="1033" y="1111"/>
                    </a:lnTo>
                    <a:lnTo>
                      <a:pt x="1033" y="1118"/>
                    </a:lnTo>
                    <a:lnTo>
                      <a:pt x="1040" y="1125"/>
                    </a:lnTo>
                    <a:lnTo>
                      <a:pt x="1040" y="1118"/>
                    </a:lnTo>
                    <a:lnTo>
                      <a:pt x="1048" y="1111"/>
                    </a:lnTo>
                    <a:lnTo>
                      <a:pt x="1056" y="1118"/>
                    </a:lnTo>
                    <a:lnTo>
                      <a:pt x="1063" y="1118"/>
                    </a:lnTo>
                    <a:lnTo>
                      <a:pt x="1102" y="1125"/>
                    </a:lnTo>
                    <a:lnTo>
                      <a:pt x="1117" y="1132"/>
                    </a:lnTo>
                    <a:lnTo>
                      <a:pt x="1124" y="1146"/>
                    </a:lnTo>
                    <a:lnTo>
                      <a:pt x="1140" y="1153"/>
                    </a:lnTo>
                    <a:lnTo>
                      <a:pt x="1155" y="1153"/>
                    </a:lnTo>
                    <a:lnTo>
                      <a:pt x="1163" y="1153"/>
                    </a:lnTo>
                    <a:lnTo>
                      <a:pt x="1163" y="1160"/>
                    </a:lnTo>
                    <a:lnTo>
                      <a:pt x="1170" y="1182"/>
                    </a:lnTo>
                    <a:lnTo>
                      <a:pt x="1163" y="1196"/>
                    </a:lnTo>
                    <a:lnTo>
                      <a:pt x="1155" y="1210"/>
                    </a:lnTo>
                    <a:lnTo>
                      <a:pt x="1147" y="1217"/>
                    </a:lnTo>
                    <a:lnTo>
                      <a:pt x="1140" y="1231"/>
                    </a:lnTo>
                    <a:lnTo>
                      <a:pt x="1140" y="1238"/>
                    </a:lnTo>
                    <a:lnTo>
                      <a:pt x="1132" y="1252"/>
                    </a:lnTo>
                    <a:lnTo>
                      <a:pt x="1124" y="1259"/>
                    </a:lnTo>
                    <a:lnTo>
                      <a:pt x="1117" y="1267"/>
                    </a:lnTo>
                    <a:lnTo>
                      <a:pt x="1117" y="1274"/>
                    </a:lnTo>
                    <a:lnTo>
                      <a:pt x="1117" y="1288"/>
                    </a:lnTo>
                    <a:lnTo>
                      <a:pt x="1117" y="1309"/>
                    </a:lnTo>
                    <a:lnTo>
                      <a:pt x="1117" y="1323"/>
                    </a:lnTo>
                    <a:lnTo>
                      <a:pt x="1117" y="1330"/>
                    </a:lnTo>
                    <a:lnTo>
                      <a:pt x="1117" y="1337"/>
                    </a:lnTo>
                    <a:lnTo>
                      <a:pt x="1117" y="1351"/>
                    </a:lnTo>
                    <a:lnTo>
                      <a:pt x="1109" y="1358"/>
                    </a:lnTo>
                    <a:lnTo>
                      <a:pt x="1109" y="1366"/>
                    </a:lnTo>
                    <a:lnTo>
                      <a:pt x="1102" y="1380"/>
                    </a:lnTo>
                    <a:lnTo>
                      <a:pt x="1094" y="1387"/>
                    </a:lnTo>
                    <a:lnTo>
                      <a:pt x="1086" y="1401"/>
                    </a:lnTo>
                    <a:lnTo>
                      <a:pt x="1079" y="1401"/>
                    </a:lnTo>
                    <a:lnTo>
                      <a:pt x="1056" y="1408"/>
                    </a:lnTo>
                    <a:lnTo>
                      <a:pt x="1048" y="1415"/>
                    </a:lnTo>
                    <a:lnTo>
                      <a:pt x="1033" y="1422"/>
                    </a:lnTo>
                    <a:lnTo>
                      <a:pt x="1025" y="1429"/>
                    </a:lnTo>
                    <a:lnTo>
                      <a:pt x="1017" y="1436"/>
                    </a:lnTo>
                    <a:lnTo>
                      <a:pt x="1017" y="1458"/>
                    </a:lnTo>
                    <a:lnTo>
                      <a:pt x="1017" y="1479"/>
                    </a:lnTo>
                    <a:lnTo>
                      <a:pt x="1017" y="1486"/>
                    </a:lnTo>
                    <a:lnTo>
                      <a:pt x="1010" y="1486"/>
                    </a:lnTo>
                    <a:lnTo>
                      <a:pt x="1002" y="1500"/>
                    </a:lnTo>
                    <a:lnTo>
                      <a:pt x="1002" y="1507"/>
                    </a:lnTo>
                    <a:lnTo>
                      <a:pt x="1002" y="1514"/>
                    </a:lnTo>
                    <a:lnTo>
                      <a:pt x="1002" y="1521"/>
                    </a:lnTo>
                    <a:lnTo>
                      <a:pt x="994" y="1528"/>
                    </a:lnTo>
                    <a:lnTo>
                      <a:pt x="994" y="1535"/>
                    </a:lnTo>
                    <a:lnTo>
                      <a:pt x="987" y="1550"/>
                    </a:lnTo>
                    <a:lnTo>
                      <a:pt x="979" y="1557"/>
                    </a:lnTo>
                    <a:lnTo>
                      <a:pt x="972" y="1571"/>
                    </a:lnTo>
                    <a:lnTo>
                      <a:pt x="964" y="1571"/>
                    </a:lnTo>
                    <a:lnTo>
                      <a:pt x="956" y="1578"/>
                    </a:lnTo>
                    <a:lnTo>
                      <a:pt x="941" y="1571"/>
                    </a:lnTo>
                    <a:lnTo>
                      <a:pt x="933" y="1564"/>
                    </a:lnTo>
                    <a:lnTo>
                      <a:pt x="926" y="1557"/>
                    </a:lnTo>
                    <a:lnTo>
                      <a:pt x="918" y="1564"/>
                    </a:lnTo>
                    <a:lnTo>
                      <a:pt x="918" y="1571"/>
                    </a:lnTo>
                    <a:lnTo>
                      <a:pt x="926" y="1578"/>
                    </a:lnTo>
                    <a:lnTo>
                      <a:pt x="933" y="1578"/>
                    </a:lnTo>
                    <a:lnTo>
                      <a:pt x="941" y="1585"/>
                    </a:lnTo>
                    <a:lnTo>
                      <a:pt x="941" y="1592"/>
                    </a:lnTo>
                    <a:lnTo>
                      <a:pt x="949" y="1592"/>
                    </a:lnTo>
                    <a:lnTo>
                      <a:pt x="949" y="1599"/>
                    </a:lnTo>
                    <a:lnTo>
                      <a:pt x="956" y="1599"/>
                    </a:lnTo>
                    <a:lnTo>
                      <a:pt x="949" y="1606"/>
                    </a:lnTo>
                    <a:lnTo>
                      <a:pt x="949" y="1613"/>
                    </a:lnTo>
                    <a:lnTo>
                      <a:pt x="941" y="1620"/>
                    </a:lnTo>
                    <a:lnTo>
                      <a:pt x="941" y="1627"/>
                    </a:lnTo>
                    <a:lnTo>
                      <a:pt x="933" y="1627"/>
                    </a:lnTo>
                    <a:lnTo>
                      <a:pt x="918" y="1634"/>
                    </a:lnTo>
                    <a:lnTo>
                      <a:pt x="903" y="1634"/>
                    </a:lnTo>
                    <a:lnTo>
                      <a:pt x="895" y="1642"/>
                    </a:lnTo>
                    <a:lnTo>
                      <a:pt x="895" y="1649"/>
                    </a:lnTo>
                    <a:lnTo>
                      <a:pt x="895" y="1656"/>
                    </a:lnTo>
                    <a:lnTo>
                      <a:pt x="895" y="1663"/>
                    </a:lnTo>
                    <a:lnTo>
                      <a:pt x="887" y="1663"/>
                    </a:lnTo>
                    <a:lnTo>
                      <a:pt x="880" y="1670"/>
                    </a:lnTo>
                    <a:lnTo>
                      <a:pt x="872" y="1663"/>
                    </a:lnTo>
                    <a:lnTo>
                      <a:pt x="872" y="1670"/>
                    </a:lnTo>
                    <a:lnTo>
                      <a:pt x="872" y="1677"/>
                    </a:lnTo>
                    <a:lnTo>
                      <a:pt x="880" y="1677"/>
                    </a:lnTo>
                    <a:lnTo>
                      <a:pt x="880" y="1684"/>
                    </a:lnTo>
                    <a:lnTo>
                      <a:pt x="887" y="1684"/>
                    </a:lnTo>
                    <a:lnTo>
                      <a:pt x="880" y="1691"/>
                    </a:lnTo>
                    <a:lnTo>
                      <a:pt x="880" y="1712"/>
                    </a:lnTo>
                    <a:lnTo>
                      <a:pt x="880" y="1719"/>
                    </a:lnTo>
                    <a:lnTo>
                      <a:pt x="880" y="1726"/>
                    </a:lnTo>
                    <a:lnTo>
                      <a:pt x="872" y="1726"/>
                    </a:lnTo>
                    <a:lnTo>
                      <a:pt x="880" y="1733"/>
                    </a:lnTo>
                    <a:lnTo>
                      <a:pt x="880" y="1741"/>
                    </a:lnTo>
                    <a:lnTo>
                      <a:pt x="887" y="1748"/>
                    </a:lnTo>
                    <a:lnTo>
                      <a:pt x="895" y="1748"/>
                    </a:lnTo>
                    <a:lnTo>
                      <a:pt x="903" y="1748"/>
                    </a:lnTo>
                    <a:lnTo>
                      <a:pt x="903" y="1769"/>
                    </a:lnTo>
                    <a:lnTo>
                      <a:pt x="895" y="1776"/>
                    </a:lnTo>
                    <a:lnTo>
                      <a:pt x="895" y="1790"/>
                    </a:lnTo>
                    <a:lnTo>
                      <a:pt x="903" y="1804"/>
                    </a:lnTo>
                    <a:lnTo>
                      <a:pt x="895" y="1811"/>
                    </a:lnTo>
                    <a:lnTo>
                      <a:pt x="903" y="1818"/>
                    </a:lnTo>
                    <a:lnTo>
                      <a:pt x="903" y="1825"/>
                    </a:lnTo>
                    <a:lnTo>
                      <a:pt x="903" y="1833"/>
                    </a:lnTo>
                    <a:lnTo>
                      <a:pt x="895" y="1833"/>
                    </a:lnTo>
                    <a:lnTo>
                      <a:pt x="887" y="1840"/>
                    </a:lnTo>
                    <a:lnTo>
                      <a:pt x="895" y="1854"/>
                    </a:lnTo>
                    <a:lnTo>
                      <a:pt x="887" y="1854"/>
                    </a:lnTo>
                    <a:lnTo>
                      <a:pt x="880" y="1854"/>
                    </a:lnTo>
                    <a:lnTo>
                      <a:pt x="880" y="1847"/>
                    </a:lnTo>
                    <a:lnTo>
                      <a:pt x="887" y="1840"/>
                    </a:lnTo>
                    <a:lnTo>
                      <a:pt x="887" y="1833"/>
                    </a:lnTo>
                    <a:lnTo>
                      <a:pt x="880" y="1833"/>
                    </a:lnTo>
                    <a:lnTo>
                      <a:pt x="872" y="1833"/>
                    </a:lnTo>
                    <a:lnTo>
                      <a:pt x="864" y="1840"/>
                    </a:lnTo>
                    <a:lnTo>
                      <a:pt x="857" y="1833"/>
                    </a:lnTo>
                    <a:lnTo>
                      <a:pt x="857" y="1825"/>
                    </a:lnTo>
                    <a:lnTo>
                      <a:pt x="864" y="1825"/>
                    </a:lnTo>
                    <a:lnTo>
                      <a:pt x="864" y="1818"/>
                    </a:lnTo>
                    <a:lnTo>
                      <a:pt x="857" y="1818"/>
                    </a:lnTo>
                    <a:lnTo>
                      <a:pt x="849" y="1811"/>
                    </a:lnTo>
                    <a:lnTo>
                      <a:pt x="849" y="1818"/>
                    </a:lnTo>
                    <a:lnTo>
                      <a:pt x="849" y="1825"/>
                    </a:lnTo>
                    <a:lnTo>
                      <a:pt x="842" y="1818"/>
                    </a:lnTo>
                    <a:lnTo>
                      <a:pt x="834" y="1804"/>
                    </a:lnTo>
                    <a:lnTo>
                      <a:pt x="826" y="1804"/>
                    </a:lnTo>
                    <a:lnTo>
                      <a:pt x="819" y="1797"/>
                    </a:lnTo>
                    <a:lnTo>
                      <a:pt x="819" y="1790"/>
                    </a:lnTo>
                    <a:lnTo>
                      <a:pt x="819" y="1783"/>
                    </a:lnTo>
                    <a:lnTo>
                      <a:pt x="819" y="1776"/>
                    </a:lnTo>
                    <a:lnTo>
                      <a:pt x="811" y="1769"/>
                    </a:lnTo>
                    <a:lnTo>
                      <a:pt x="819" y="1762"/>
                    </a:lnTo>
                    <a:lnTo>
                      <a:pt x="803" y="1762"/>
                    </a:lnTo>
                    <a:lnTo>
                      <a:pt x="803" y="1755"/>
                    </a:lnTo>
                    <a:lnTo>
                      <a:pt x="803" y="1748"/>
                    </a:lnTo>
                    <a:lnTo>
                      <a:pt x="796" y="1748"/>
                    </a:lnTo>
                    <a:lnTo>
                      <a:pt x="788" y="1748"/>
                    </a:lnTo>
                    <a:lnTo>
                      <a:pt x="788" y="1733"/>
                    </a:lnTo>
                    <a:lnTo>
                      <a:pt x="780" y="1733"/>
                    </a:lnTo>
                    <a:lnTo>
                      <a:pt x="788" y="1726"/>
                    </a:lnTo>
                    <a:lnTo>
                      <a:pt x="788" y="1733"/>
                    </a:lnTo>
                    <a:lnTo>
                      <a:pt x="796" y="1733"/>
                    </a:lnTo>
                    <a:lnTo>
                      <a:pt x="803" y="1733"/>
                    </a:lnTo>
                    <a:lnTo>
                      <a:pt x="803" y="1726"/>
                    </a:lnTo>
                    <a:lnTo>
                      <a:pt x="796" y="1705"/>
                    </a:lnTo>
                    <a:lnTo>
                      <a:pt x="796" y="1691"/>
                    </a:lnTo>
                    <a:lnTo>
                      <a:pt x="796" y="1684"/>
                    </a:lnTo>
                    <a:lnTo>
                      <a:pt x="788" y="1684"/>
                    </a:lnTo>
                    <a:lnTo>
                      <a:pt x="780" y="1684"/>
                    </a:lnTo>
                    <a:lnTo>
                      <a:pt x="773" y="1677"/>
                    </a:lnTo>
                    <a:lnTo>
                      <a:pt x="765" y="1656"/>
                    </a:lnTo>
                    <a:lnTo>
                      <a:pt x="765" y="1642"/>
                    </a:lnTo>
                    <a:lnTo>
                      <a:pt x="757" y="1620"/>
                    </a:lnTo>
                    <a:lnTo>
                      <a:pt x="757" y="1606"/>
                    </a:lnTo>
                    <a:lnTo>
                      <a:pt x="757" y="1599"/>
                    </a:lnTo>
                    <a:lnTo>
                      <a:pt x="757" y="1585"/>
                    </a:lnTo>
                    <a:lnTo>
                      <a:pt x="750" y="1571"/>
                    </a:lnTo>
                    <a:lnTo>
                      <a:pt x="750" y="1564"/>
                    </a:lnTo>
                    <a:lnTo>
                      <a:pt x="750" y="1535"/>
                    </a:lnTo>
                    <a:lnTo>
                      <a:pt x="750" y="1528"/>
                    </a:lnTo>
                    <a:lnTo>
                      <a:pt x="742" y="1507"/>
                    </a:lnTo>
                    <a:lnTo>
                      <a:pt x="742" y="1500"/>
                    </a:lnTo>
                    <a:lnTo>
                      <a:pt x="734" y="1458"/>
                    </a:lnTo>
                    <a:lnTo>
                      <a:pt x="734" y="1443"/>
                    </a:lnTo>
                    <a:lnTo>
                      <a:pt x="734" y="1429"/>
                    </a:lnTo>
                    <a:lnTo>
                      <a:pt x="727" y="1422"/>
                    </a:lnTo>
                    <a:lnTo>
                      <a:pt x="727" y="1415"/>
                    </a:lnTo>
                    <a:lnTo>
                      <a:pt x="727" y="1408"/>
                    </a:lnTo>
                    <a:lnTo>
                      <a:pt x="719" y="1373"/>
                    </a:lnTo>
                    <a:lnTo>
                      <a:pt x="712" y="1351"/>
                    </a:lnTo>
                    <a:lnTo>
                      <a:pt x="712" y="1344"/>
                    </a:lnTo>
                    <a:lnTo>
                      <a:pt x="704" y="1337"/>
                    </a:lnTo>
                    <a:lnTo>
                      <a:pt x="696" y="1330"/>
                    </a:lnTo>
                    <a:lnTo>
                      <a:pt x="681" y="1316"/>
                    </a:lnTo>
                    <a:lnTo>
                      <a:pt x="673" y="1316"/>
                    </a:lnTo>
                    <a:lnTo>
                      <a:pt x="658" y="1309"/>
                    </a:lnTo>
                    <a:lnTo>
                      <a:pt x="650" y="1302"/>
                    </a:lnTo>
                    <a:lnTo>
                      <a:pt x="643" y="1295"/>
                    </a:lnTo>
                    <a:lnTo>
                      <a:pt x="635" y="1288"/>
                    </a:lnTo>
                    <a:lnTo>
                      <a:pt x="620" y="1267"/>
                    </a:lnTo>
                    <a:lnTo>
                      <a:pt x="612" y="1252"/>
                    </a:lnTo>
                    <a:lnTo>
                      <a:pt x="604" y="1238"/>
                    </a:lnTo>
                    <a:lnTo>
                      <a:pt x="597" y="1217"/>
                    </a:lnTo>
                    <a:lnTo>
                      <a:pt x="582" y="1203"/>
                    </a:lnTo>
                    <a:lnTo>
                      <a:pt x="574" y="1182"/>
                    </a:lnTo>
                    <a:lnTo>
                      <a:pt x="566" y="1175"/>
                    </a:lnTo>
                    <a:lnTo>
                      <a:pt x="551" y="1167"/>
                    </a:lnTo>
                    <a:lnTo>
                      <a:pt x="551" y="1160"/>
                    </a:lnTo>
                    <a:lnTo>
                      <a:pt x="551" y="1146"/>
                    </a:lnTo>
                    <a:lnTo>
                      <a:pt x="551" y="1132"/>
                    </a:lnTo>
                    <a:lnTo>
                      <a:pt x="559" y="1125"/>
                    </a:lnTo>
                    <a:lnTo>
                      <a:pt x="566" y="1125"/>
                    </a:lnTo>
                    <a:lnTo>
                      <a:pt x="566" y="1118"/>
                    </a:lnTo>
                    <a:lnTo>
                      <a:pt x="559" y="1118"/>
                    </a:lnTo>
                    <a:lnTo>
                      <a:pt x="551" y="1118"/>
                    </a:lnTo>
                    <a:lnTo>
                      <a:pt x="551" y="1111"/>
                    </a:lnTo>
                    <a:lnTo>
                      <a:pt x="551" y="1097"/>
                    </a:lnTo>
                    <a:lnTo>
                      <a:pt x="551" y="1083"/>
                    </a:lnTo>
                    <a:lnTo>
                      <a:pt x="566" y="1075"/>
                    </a:lnTo>
                    <a:lnTo>
                      <a:pt x="566" y="1068"/>
                    </a:lnTo>
                    <a:lnTo>
                      <a:pt x="574" y="1068"/>
                    </a:lnTo>
                    <a:lnTo>
                      <a:pt x="574" y="1061"/>
                    </a:lnTo>
                    <a:lnTo>
                      <a:pt x="574" y="1054"/>
                    </a:lnTo>
                    <a:lnTo>
                      <a:pt x="582" y="1047"/>
                    </a:lnTo>
                    <a:lnTo>
                      <a:pt x="589" y="1040"/>
                    </a:lnTo>
                    <a:lnTo>
                      <a:pt x="597" y="1026"/>
                    </a:lnTo>
                    <a:lnTo>
                      <a:pt x="597" y="1005"/>
                    </a:lnTo>
                    <a:lnTo>
                      <a:pt x="597" y="976"/>
                    </a:lnTo>
                    <a:lnTo>
                      <a:pt x="589" y="969"/>
                    </a:lnTo>
                    <a:lnTo>
                      <a:pt x="589" y="955"/>
                    </a:lnTo>
                    <a:lnTo>
                      <a:pt x="589" y="948"/>
                    </a:lnTo>
                    <a:lnTo>
                      <a:pt x="582" y="948"/>
                    </a:lnTo>
                    <a:lnTo>
                      <a:pt x="566" y="948"/>
                    </a:lnTo>
                    <a:lnTo>
                      <a:pt x="566" y="955"/>
                    </a:lnTo>
                    <a:lnTo>
                      <a:pt x="566" y="962"/>
                    </a:lnTo>
                    <a:lnTo>
                      <a:pt x="559" y="962"/>
                    </a:lnTo>
                    <a:lnTo>
                      <a:pt x="551" y="962"/>
                    </a:lnTo>
                    <a:lnTo>
                      <a:pt x="543" y="955"/>
                    </a:lnTo>
                    <a:lnTo>
                      <a:pt x="536" y="955"/>
                    </a:lnTo>
                    <a:lnTo>
                      <a:pt x="528" y="948"/>
                    </a:lnTo>
                    <a:lnTo>
                      <a:pt x="520" y="948"/>
                    </a:lnTo>
                    <a:lnTo>
                      <a:pt x="513" y="941"/>
                    </a:lnTo>
                    <a:lnTo>
                      <a:pt x="505" y="941"/>
                    </a:lnTo>
                    <a:lnTo>
                      <a:pt x="505" y="934"/>
                    </a:lnTo>
                    <a:lnTo>
                      <a:pt x="490" y="934"/>
                    </a:lnTo>
                    <a:lnTo>
                      <a:pt x="490" y="920"/>
                    </a:lnTo>
                    <a:lnTo>
                      <a:pt x="490" y="913"/>
                    </a:lnTo>
                    <a:lnTo>
                      <a:pt x="490" y="906"/>
                    </a:lnTo>
                    <a:lnTo>
                      <a:pt x="482" y="906"/>
                    </a:lnTo>
                    <a:lnTo>
                      <a:pt x="474" y="892"/>
                    </a:lnTo>
                    <a:lnTo>
                      <a:pt x="474" y="884"/>
                    </a:lnTo>
                    <a:lnTo>
                      <a:pt x="467" y="884"/>
                    </a:lnTo>
                    <a:lnTo>
                      <a:pt x="459" y="884"/>
                    </a:lnTo>
                    <a:lnTo>
                      <a:pt x="451" y="877"/>
                    </a:lnTo>
                    <a:lnTo>
                      <a:pt x="444" y="870"/>
                    </a:lnTo>
                    <a:lnTo>
                      <a:pt x="429" y="870"/>
                    </a:lnTo>
                    <a:lnTo>
                      <a:pt x="429" y="863"/>
                    </a:lnTo>
                    <a:lnTo>
                      <a:pt x="421" y="863"/>
                    </a:lnTo>
                    <a:lnTo>
                      <a:pt x="421" y="856"/>
                    </a:lnTo>
                    <a:lnTo>
                      <a:pt x="413" y="849"/>
                    </a:lnTo>
                    <a:lnTo>
                      <a:pt x="398" y="842"/>
                    </a:lnTo>
                    <a:lnTo>
                      <a:pt x="398" y="835"/>
                    </a:lnTo>
                    <a:lnTo>
                      <a:pt x="390" y="828"/>
                    </a:lnTo>
                    <a:lnTo>
                      <a:pt x="383" y="828"/>
                    </a:lnTo>
                    <a:lnTo>
                      <a:pt x="352" y="835"/>
                    </a:lnTo>
                    <a:lnTo>
                      <a:pt x="344" y="835"/>
                    </a:lnTo>
                    <a:lnTo>
                      <a:pt x="329" y="828"/>
                    </a:lnTo>
                    <a:lnTo>
                      <a:pt x="321" y="828"/>
                    </a:lnTo>
                    <a:lnTo>
                      <a:pt x="314" y="821"/>
                    </a:lnTo>
                    <a:lnTo>
                      <a:pt x="306" y="814"/>
                    </a:lnTo>
                    <a:lnTo>
                      <a:pt x="283" y="807"/>
                    </a:lnTo>
                    <a:lnTo>
                      <a:pt x="276" y="800"/>
                    </a:lnTo>
                    <a:lnTo>
                      <a:pt x="268" y="785"/>
                    </a:lnTo>
                    <a:lnTo>
                      <a:pt x="260" y="778"/>
                    </a:lnTo>
                    <a:lnTo>
                      <a:pt x="253" y="771"/>
                    </a:lnTo>
                    <a:lnTo>
                      <a:pt x="253" y="764"/>
                    </a:lnTo>
                    <a:lnTo>
                      <a:pt x="260" y="757"/>
                    </a:lnTo>
                    <a:lnTo>
                      <a:pt x="268" y="757"/>
                    </a:lnTo>
                    <a:lnTo>
                      <a:pt x="268" y="750"/>
                    </a:lnTo>
                    <a:lnTo>
                      <a:pt x="260" y="743"/>
                    </a:lnTo>
                    <a:lnTo>
                      <a:pt x="260" y="729"/>
                    </a:lnTo>
                    <a:lnTo>
                      <a:pt x="253" y="708"/>
                    </a:lnTo>
                    <a:lnTo>
                      <a:pt x="245" y="700"/>
                    </a:lnTo>
                    <a:lnTo>
                      <a:pt x="245" y="686"/>
                    </a:lnTo>
                    <a:lnTo>
                      <a:pt x="245" y="679"/>
                    </a:lnTo>
                    <a:lnTo>
                      <a:pt x="245" y="672"/>
                    </a:lnTo>
                    <a:lnTo>
                      <a:pt x="245" y="665"/>
                    </a:lnTo>
                    <a:lnTo>
                      <a:pt x="237" y="644"/>
                    </a:lnTo>
                    <a:lnTo>
                      <a:pt x="237" y="637"/>
                    </a:lnTo>
                    <a:lnTo>
                      <a:pt x="230" y="623"/>
                    </a:lnTo>
                    <a:lnTo>
                      <a:pt x="230" y="601"/>
                    </a:lnTo>
                    <a:lnTo>
                      <a:pt x="230" y="594"/>
                    </a:lnTo>
                    <a:lnTo>
                      <a:pt x="222" y="587"/>
                    </a:lnTo>
                    <a:lnTo>
                      <a:pt x="222" y="580"/>
                    </a:lnTo>
                    <a:lnTo>
                      <a:pt x="214" y="587"/>
                    </a:lnTo>
                    <a:lnTo>
                      <a:pt x="214" y="594"/>
                    </a:lnTo>
                    <a:lnTo>
                      <a:pt x="207" y="601"/>
                    </a:lnTo>
                    <a:lnTo>
                      <a:pt x="207" y="616"/>
                    </a:lnTo>
                    <a:lnTo>
                      <a:pt x="214" y="630"/>
                    </a:lnTo>
                    <a:lnTo>
                      <a:pt x="214" y="637"/>
                    </a:lnTo>
                    <a:lnTo>
                      <a:pt x="214" y="651"/>
                    </a:lnTo>
                    <a:lnTo>
                      <a:pt x="214" y="672"/>
                    </a:lnTo>
                    <a:lnTo>
                      <a:pt x="222" y="672"/>
                    </a:lnTo>
                    <a:lnTo>
                      <a:pt x="222" y="679"/>
                    </a:lnTo>
                    <a:lnTo>
                      <a:pt x="222" y="686"/>
                    </a:lnTo>
                    <a:lnTo>
                      <a:pt x="222" y="693"/>
                    </a:lnTo>
                    <a:lnTo>
                      <a:pt x="214" y="700"/>
                    </a:lnTo>
                    <a:lnTo>
                      <a:pt x="222" y="700"/>
                    </a:lnTo>
                    <a:lnTo>
                      <a:pt x="222" y="708"/>
                    </a:lnTo>
                    <a:lnTo>
                      <a:pt x="230" y="715"/>
                    </a:lnTo>
                    <a:lnTo>
                      <a:pt x="230" y="722"/>
                    </a:lnTo>
                    <a:lnTo>
                      <a:pt x="230" y="729"/>
                    </a:lnTo>
                    <a:lnTo>
                      <a:pt x="222" y="729"/>
                    </a:lnTo>
                    <a:lnTo>
                      <a:pt x="214" y="729"/>
                    </a:lnTo>
                    <a:lnTo>
                      <a:pt x="214" y="722"/>
                    </a:lnTo>
                    <a:lnTo>
                      <a:pt x="214" y="708"/>
                    </a:lnTo>
                    <a:lnTo>
                      <a:pt x="207" y="693"/>
                    </a:lnTo>
                    <a:lnTo>
                      <a:pt x="207" y="679"/>
                    </a:lnTo>
                    <a:lnTo>
                      <a:pt x="199" y="672"/>
                    </a:lnTo>
                    <a:lnTo>
                      <a:pt x="191" y="665"/>
                    </a:lnTo>
                    <a:lnTo>
                      <a:pt x="191" y="658"/>
                    </a:lnTo>
                    <a:lnTo>
                      <a:pt x="184" y="651"/>
                    </a:lnTo>
                    <a:lnTo>
                      <a:pt x="184" y="644"/>
                    </a:lnTo>
                    <a:lnTo>
                      <a:pt x="199" y="644"/>
                    </a:lnTo>
                    <a:lnTo>
                      <a:pt x="199" y="637"/>
                    </a:lnTo>
                    <a:lnTo>
                      <a:pt x="191" y="630"/>
                    </a:lnTo>
                    <a:lnTo>
                      <a:pt x="191" y="623"/>
                    </a:lnTo>
                    <a:lnTo>
                      <a:pt x="191" y="616"/>
                    </a:lnTo>
                    <a:lnTo>
                      <a:pt x="191" y="587"/>
                    </a:lnTo>
                    <a:lnTo>
                      <a:pt x="191" y="573"/>
                    </a:lnTo>
                    <a:lnTo>
                      <a:pt x="191" y="566"/>
                    </a:lnTo>
                    <a:lnTo>
                      <a:pt x="191" y="552"/>
                    </a:lnTo>
                    <a:lnTo>
                      <a:pt x="176" y="545"/>
                    </a:lnTo>
                    <a:lnTo>
                      <a:pt x="169" y="538"/>
                    </a:lnTo>
                    <a:lnTo>
                      <a:pt x="176" y="517"/>
                    </a:lnTo>
                    <a:lnTo>
                      <a:pt x="176" y="509"/>
                    </a:lnTo>
                    <a:lnTo>
                      <a:pt x="176" y="502"/>
                    </a:lnTo>
                    <a:lnTo>
                      <a:pt x="176" y="495"/>
                    </a:lnTo>
                    <a:lnTo>
                      <a:pt x="176" y="488"/>
                    </a:lnTo>
                    <a:lnTo>
                      <a:pt x="184" y="495"/>
                    </a:lnTo>
                    <a:lnTo>
                      <a:pt x="184" y="488"/>
                    </a:lnTo>
                    <a:lnTo>
                      <a:pt x="184" y="481"/>
                    </a:lnTo>
                    <a:lnTo>
                      <a:pt x="176" y="481"/>
                    </a:lnTo>
                    <a:lnTo>
                      <a:pt x="184" y="474"/>
                    </a:lnTo>
                    <a:lnTo>
                      <a:pt x="184" y="460"/>
                    </a:lnTo>
                    <a:lnTo>
                      <a:pt x="191" y="453"/>
                    </a:lnTo>
                    <a:lnTo>
                      <a:pt x="191" y="446"/>
                    </a:lnTo>
                    <a:lnTo>
                      <a:pt x="207" y="425"/>
                    </a:lnTo>
                    <a:lnTo>
                      <a:pt x="207" y="417"/>
                    </a:lnTo>
                    <a:lnTo>
                      <a:pt x="214" y="410"/>
                    </a:lnTo>
                    <a:lnTo>
                      <a:pt x="222" y="403"/>
                    </a:lnTo>
                    <a:lnTo>
                      <a:pt x="230" y="396"/>
                    </a:lnTo>
                    <a:lnTo>
                      <a:pt x="237" y="389"/>
                    </a:lnTo>
                    <a:lnTo>
                      <a:pt x="245" y="382"/>
                    </a:lnTo>
                    <a:lnTo>
                      <a:pt x="253" y="368"/>
                    </a:lnTo>
                    <a:lnTo>
                      <a:pt x="260" y="354"/>
                    </a:lnTo>
                    <a:lnTo>
                      <a:pt x="268" y="347"/>
                    </a:lnTo>
                    <a:lnTo>
                      <a:pt x="268" y="333"/>
                    </a:lnTo>
                    <a:lnTo>
                      <a:pt x="276" y="333"/>
                    </a:lnTo>
                    <a:lnTo>
                      <a:pt x="283" y="333"/>
                    </a:lnTo>
                    <a:lnTo>
                      <a:pt x="283" y="340"/>
                    </a:lnTo>
                    <a:lnTo>
                      <a:pt x="283" y="347"/>
                    </a:lnTo>
                    <a:lnTo>
                      <a:pt x="291" y="347"/>
                    </a:lnTo>
                    <a:lnTo>
                      <a:pt x="291" y="340"/>
                    </a:lnTo>
                    <a:lnTo>
                      <a:pt x="299" y="333"/>
                    </a:lnTo>
                    <a:lnTo>
                      <a:pt x="299" y="318"/>
                    </a:lnTo>
                    <a:lnTo>
                      <a:pt x="299" y="311"/>
                    </a:lnTo>
                    <a:lnTo>
                      <a:pt x="291" y="297"/>
                    </a:lnTo>
                    <a:lnTo>
                      <a:pt x="283" y="297"/>
                    </a:lnTo>
                    <a:lnTo>
                      <a:pt x="283" y="290"/>
                    </a:lnTo>
                    <a:lnTo>
                      <a:pt x="283" y="283"/>
                    </a:lnTo>
                    <a:lnTo>
                      <a:pt x="291" y="290"/>
                    </a:lnTo>
                    <a:lnTo>
                      <a:pt x="299" y="283"/>
                    </a:lnTo>
                    <a:lnTo>
                      <a:pt x="291" y="276"/>
                    </a:lnTo>
                    <a:lnTo>
                      <a:pt x="299" y="269"/>
                    </a:lnTo>
                    <a:lnTo>
                      <a:pt x="306" y="269"/>
                    </a:lnTo>
                    <a:lnTo>
                      <a:pt x="299" y="262"/>
                    </a:lnTo>
                    <a:lnTo>
                      <a:pt x="299" y="255"/>
                    </a:lnTo>
                    <a:lnTo>
                      <a:pt x="291" y="255"/>
                    </a:lnTo>
                    <a:lnTo>
                      <a:pt x="291" y="248"/>
                    </a:lnTo>
                    <a:lnTo>
                      <a:pt x="299" y="248"/>
                    </a:lnTo>
                    <a:lnTo>
                      <a:pt x="306" y="248"/>
                    </a:lnTo>
                    <a:lnTo>
                      <a:pt x="306" y="241"/>
                    </a:lnTo>
                    <a:lnTo>
                      <a:pt x="314" y="241"/>
                    </a:lnTo>
                    <a:lnTo>
                      <a:pt x="314" y="233"/>
                    </a:lnTo>
                    <a:lnTo>
                      <a:pt x="306" y="233"/>
                    </a:lnTo>
                    <a:lnTo>
                      <a:pt x="314" y="226"/>
                    </a:lnTo>
                    <a:lnTo>
                      <a:pt x="314" y="219"/>
                    </a:lnTo>
                    <a:lnTo>
                      <a:pt x="314" y="212"/>
                    </a:lnTo>
                    <a:lnTo>
                      <a:pt x="321" y="198"/>
                    </a:lnTo>
                    <a:lnTo>
                      <a:pt x="321" y="177"/>
                    </a:lnTo>
                    <a:lnTo>
                      <a:pt x="314" y="184"/>
                    </a:lnTo>
                    <a:lnTo>
                      <a:pt x="314" y="177"/>
                    </a:lnTo>
                    <a:lnTo>
                      <a:pt x="299" y="177"/>
                    </a:lnTo>
                    <a:lnTo>
                      <a:pt x="291" y="177"/>
                    </a:lnTo>
                    <a:lnTo>
                      <a:pt x="299" y="170"/>
                    </a:lnTo>
                    <a:lnTo>
                      <a:pt x="306" y="163"/>
                    </a:lnTo>
                    <a:lnTo>
                      <a:pt x="306" y="156"/>
                    </a:lnTo>
                    <a:lnTo>
                      <a:pt x="291" y="163"/>
                    </a:lnTo>
                    <a:lnTo>
                      <a:pt x="291" y="156"/>
                    </a:lnTo>
                    <a:lnTo>
                      <a:pt x="283" y="149"/>
                    </a:lnTo>
                    <a:lnTo>
                      <a:pt x="276" y="149"/>
                    </a:lnTo>
                    <a:lnTo>
                      <a:pt x="260" y="149"/>
                    </a:lnTo>
                    <a:lnTo>
                      <a:pt x="253" y="134"/>
                    </a:lnTo>
                    <a:lnTo>
                      <a:pt x="245" y="134"/>
                    </a:lnTo>
                    <a:lnTo>
                      <a:pt x="237" y="142"/>
                    </a:lnTo>
                    <a:lnTo>
                      <a:pt x="237" y="149"/>
                    </a:lnTo>
                    <a:lnTo>
                      <a:pt x="214" y="149"/>
                    </a:lnTo>
                    <a:lnTo>
                      <a:pt x="207" y="149"/>
                    </a:lnTo>
                    <a:lnTo>
                      <a:pt x="199" y="149"/>
                    </a:lnTo>
                    <a:lnTo>
                      <a:pt x="207" y="142"/>
                    </a:lnTo>
                    <a:lnTo>
                      <a:pt x="214" y="134"/>
                    </a:lnTo>
                    <a:lnTo>
                      <a:pt x="222" y="134"/>
                    </a:lnTo>
                    <a:lnTo>
                      <a:pt x="222" y="127"/>
                    </a:lnTo>
                    <a:lnTo>
                      <a:pt x="214" y="127"/>
                    </a:lnTo>
                    <a:lnTo>
                      <a:pt x="207" y="127"/>
                    </a:lnTo>
                    <a:lnTo>
                      <a:pt x="191" y="134"/>
                    </a:lnTo>
                    <a:lnTo>
                      <a:pt x="184" y="142"/>
                    </a:lnTo>
                    <a:lnTo>
                      <a:pt x="169" y="142"/>
                    </a:lnTo>
                    <a:lnTo>
                      <a:pt x="161" y="149"/>
                    </a:lnTo>
                    <a:lnTo>
                      <a:pt x="146" y="156"/>
                    </a:lnTo>
                    <a:lnTo>
                      <a:pt x="130" y="156"/>
                    </a:lnTo>
                    <a:lnTo>
                      <a:pt x="115" y="170"/>
                    </a:lnTo>
                    <a:lnTo>
                      <a:pt x="92" y="177"/>
                    </a:lnTo>
                    <a:lnTo>
                      <a:pt x="77" y="177"/>
                    </a:lnTo>
                    <a:lnTo>
                      <a:pt x="54" y="184"/>
                    </a:lnTo>
                    <a:lnTo>
                      <a:pt x="46" y="184"/>
                    </a:lnTo>
                    <a:lnTo>
                      <a:pt x="46" y="191"/>
                    </a:lnTo>
                    <a:lnTo>
                      <a:pt x="39" y="184"/>
                    </a:lnTo>
                    <a:lnTo>
                      <a:pt x="23" y="184"/>
                    </a:lnTo>
                    <a:lnTo>
                      <a:pt x="8" y="184"/>
                    </a:lnTo>
                    <a:lnTo>
                      <a:pt x="0" y="177"/>
                    </a:lnTo>
                    <a:lnTo>
                      <a:pt x="16" y="177"/>
                    </a:lnTo>
                    <a:lnTo>
                      <a:pt x="23" y="177"/>
                    </a:lnTo>
                    <a:lnTo>
                      <a:pt x="46" y="177"/>
                    </a:lnTo>
                    <a:lnTo>
                      <a:pt x="54" y="177"/>
                    </a:lnTo>
                    <a:lnTo>
                      <a:pt x="61" y="177"/>
                    </a:lnTo>
                    <a:lnTo>
                      <a:pt x="77" y="170"/>
                    </a:lnTo>
                    <a:lnTo>
                      <a:pt x="92" y="163"/>
                    </a:lnTo>
                    <a:lnTo>
                      <a:pt x="107" y="156"/>
                    </a:lnTo>
                    <a:lnTo>
                      <a:pt x="115" y="156"/>
                    </a:lnTo>
                    <a:lnTo>
                      <a:pt x="123" y="149"/>
                    </a:lnTo>
                    <a:lnTo>
                      <a:pt x="138" y="142"/>
                    </a:lnTo>
                    <a:lnTo>
                      <a:pt x="123" y="142"/>
                    </a:lnTo>
                    <a:lnTo>
                      <a:pt x="115" y="142"/>
                    </a:lnTo>
                    <a:lnTo>
                      <a:pt x="107" y="142"/>
                    </a:lnTo>
                    <a:lnTo>
                      <a:pt x="107" y="134"/>
                    </a:lnTo>
                    <a:lnTo>
                      <a:pt x="115" y="127"/>
                    </a:lnTo>
                    <a:lnTo>
                      <a:pt x="107" y="127"/>
                    </a:lnTo>
                    <a:lnTo>
                      <a:pt x="100" y="127"/>
                    </a:lnTo>
                    <a:lnTo>
                      <a:pt x="107" y="120"/>
                    </a:lnTo>
                    <a:lnTo>
                      <a:pt x="107" y="106"/>
                    </a:lnTo>
                    <a:lnTo>
                      <a:pt x="115" y="106"/>
                    </a:lnTo>
                    <a:lnTo>
                      <a:pt x="123" y="106"/>
                    </a:lnTo>
                    <a:lnTo>
                      <a:pt x="130" y="113"/>
                    </a:lnTo>
                    <a:lnTo>
                      <a:pt x="138" y="113"/>
                    </a:lnTo>
                    <a:lnTo>
                      <a:pt x="138" y="106"/>
                    </a:lnTo>
                    <a:lnTo>
                      <a:pt x="130" y="99"/>
                    </a:lnTo>
                    <a:lnTo>
                      <a:pt x="123" y="99"/>
                    </a:lnTo>
                    <a:lnTo>
                      <a:pt x="138" y="92"/>
                    </a:lnTo>
                    <a:lnTo>
                      <a:pt x="146" y="85"/>
                    </a:lnTo>
                    <a:lnTo>
                      <a:pt x="153" y="78"/>
                    </a:lnTo>
                    <a:lnTo>
                      <a:pt x="169" y="78"/>
                    </a:lnTo>
                    <a:lnTo>
                      <a:pt x="184" y="85"/>
                    </a:lnTo>
                    <a:lnTo>
                      <a:pt x="191" y="92"/>
                    </a:lnTo>
                    <a:lnTo>
                      <a:pt x="199" y="85"/>
                    </a:lnTo>
                    <a:lnTo>
                      <a:pt x="207" y="78"/>
                    </a:lnTo>
                    <a:lnTo>
                      <a:pt x="214" y="78"/>
                    </a:lnTo>
                    <a:lnTo>
                      <a:pt x="222" y="78"/>
                    </a:lnTo>
                    <a:lnTo>
                      <a:pt x="222" y="71"/>
                    </a:lnTo>
                    <a:lnTo>
                      <a:pt x="214" y="71"/>
                    </a:lnTo>
                    <a:lnTo>
                      <a:pt x="207" y="71"/>
                    </a:lnTo>
                    <a:lnTo>
                      <a:pt x="199" y="78"/>
                    </a:lnTo>
                    <a:lnTo>
                      <a:pt x="191" y="71"/>
                    </a:lnTo>
                    <a:lnTo>
                      <a:pt x="184" y="71"/>
                    </a:lnTo>
                    <a:lnTo>
                      <a:pt x="184" y="64"/>
                    </a:lnTo>
                    <a:lnTo>
                      <a:pt x="184" y="57"/>
                    </a:lnTo>
                    <a:lnTo>
                      <a:pt x="191" y="57"/>
                    </a:lnTo>
                    <a:lnTo>
                      <a:pt x="199" y="57"/>
                    </a:lnTo>
                    <a:lnTo>
                      <a:pt x="207" y="50"/>
                    </a:lnTo>
                    <a:lnTo>
                      <a:pt x="199" y="42"/>
                    </a:lnTo>
                    <a:lnTo>
                      <a:pt x="207" y="42"/>
                    </a:lnTo>
                    <a:lnTo>
                      <a:pt x="222" y="42"/>
                    </a:lnTo>
                    <a:lnTo>
                      <a:pt x="230" y="42"/>
                    </a:lnTo>
                    <a:lnTo>
                      <a:pt x="237" y="42"/>
                    </a:lnTo>
                    <a:lnTo>
                      <a:pt x="245" y="42"/>
                    </a:lnTo>
                    <a:lnTo>
                      <a:pt x="237" y="50"/>
                    </a:lnTo>
                    <a:lnTo>
                      <a:pt x="245" y="50"/>
                    </a:lnTo>
                    <a:lnTo>
                      <a:pt x="253" y="57"/>
                    </a:lnTo>
                    <a:lnTo>
                      <a:pt x="253" y="50"/>
                    </a:lnTo>
                    <a:lnTo>
                      <a:pt x="260" y="50"/>
                    </a:lnTo>
                    <a:lnTo>
                      <a:pt x="268" y="50"/>
                    </a:lnTo>
                    <a:lnTo>
                      <a:pt x="268" y="42"/>
                    </a:lnTo>
                    <a:lnTo>
                      <a:pt x="260" y="35"/>
                    </a:lnTo>
                    <a:lnTo>
                      <a:pt x="253" y="28"/>
                    </a:lnTo>
                    <a:lnTo>
                      <a:pt x="260" y="28"/>
                    </a:lnTo>
                    <a:lnTo>
                      <a:pt x="260" y="21"/>
                    </a:lnTo>
                    <a:lnTo>
                      <a:pt x="268" y="21"/>
                    </a:lnTo>
                    <a:lnTo>
                      <a:pt x="276" y="14"/>
                    </a:lnTo>
                    <a:lnTo>
                      <a:pt x="291" y="21"/>
                    </a:lnTo>
                    <a:lnTo>
                      <a:pt x="306" y="21"/>
                    </a:lnTo>
                    <a:lnTo>
                      <a:pt x="321" y="14"/>
                    </a:lnTo>
                    <a:lnTo>
                      <a:pt x="337" y="7"/>
                    </a:lnTo>
                    <a:lnTo>
                      <a:pt x="352" y="7"/>
                    </a:lnTo>
                    <a:lnTo>
                      <a:pt x="375" y="7"/>
                    </a:lnTo>
                    <a:lnTo>
                      <a:pt x="383" y="7"/>
                    </a:lnTo>
                    <a:lnTo>
                      <a:pt x="390" y="0"/>
                    </a:lnTo>
                    <a:lnTo>
                      <a:pt x="398" y="7"/>
                    </a:lnTo>
                    <a:lnTo>
                      <a:pt x="398" y="14"/>
                    </a:lnTo>
                    <a:lnTo>
                      <a:pt x="413" y="14"/>
                    </a:lnTo>
                    <a:lnTo>
                      <a:pt x="421" y="14"/>
                    </a:lnTo>
                    <a:lnTo>
                      <a:pt x="429" y="21"/>
                    </a:lnTo>
                    <a:lnTo>
                      <a:pt x="444" y="28"/>
                    </a:lnTo>
                    <a:lnTo>
                      <a:pt x="451" y="28"/>
                    </a:lnTo>
                    <a:lnTo>
                      <a:pt x="467" y="28"/>
                    </a:lnTo>
                    <a:lnTo>
                      <a:pt x="474" y="35"/>
                    </a:lnTo>
                    <a:lnTo>
                      <a:pt x="490" y="50"/>
                    </a:lnTo>
                    <a:lnTo>
                      <a:pt x="497" y="57"/>
                    </a:lnTo>
                    <a:lnTo>
                      <a:pt x="505" y="50"/>
                    </a:lnTo>
                    <a:lnTo>
                      <a:pt x="513" y="50"/>
                    </a:lnTo>
                    <a:lnTo>
                      <a:pt x="513" y="42"/>
                    </a:lnTo>
                    <a:lnTo>
                      <a:pt x="520" y="42"/>
                    </a:lnTo>
                    <a:lnTo>
                      <a:pt x="528" y="42"/>
                    </a:lnTo>
                    <a:lnTo>
                      <a:pt x="528" y="50"/>
                    </a:lnTo>
                    <a:lnTo>
                      <a:pt x="559" y="42"/>
                    </a:lnTo>
                    <a:lnTo>
                      <a:pt x="574" y="50"/>
                    </a:lnTo>
                    <a:lnTo>
                      <a:pt x="574" y="42"/>
                    </a:lnTo>
                    <a:lnTo>
                      <a:pt x="582" y="42"/>
                    </a:lnTo>
                    <a:lnTo>
                      <a:pt x="589" y="42"/>
                    </a:lnTo>
                    <a:lnTo>
                      <a:pt x="589" y="50"/>
                    </a:lnTo>
                    <a:lnTo>
                      <a:pt x="589" y="57"/>
                    </a:lnTo>
                    <a:lnTo>
                      <a:pt x="597" y="50"/>
                    </a:lnTo>
                    <a:lnTo>
                      <a:pt x="604" y="50"/>
                    </a:lnTo>
                    <a:lnTo>
                      <a:pt x="612" y="50"/>
                    </a:lnTo>
                    <a:lnTo>
                      <a:pt x="604" y="57"/>
                    </a:lnTo>
                    <a:lnTo>
                      <a:pt x="620" y="57"/>
                    </a:lnTo>
                    <a:lnTo>
                      <a:pt x="635" y="57"/>
                    </a:lnTo>
                    <a:lnTo>
                      <a:pt x="635" y="64"/>
                    </a:lnTo>
                    <a:lnTo>
                      <a:pt x="635" y="71"/>
                    </a:lnTo>
                    <a:lnTo>
                      <a:pt x="650" y="71"/>
                    </a:lnTo>
                    <a:lnTo>
                      <a:pt x="666" y="78"/>
                    </a:lnTo>
                    <a:lnTo>
                      <a:pt x="666" y="85"/>
                    </a:lnTo>
                    <a:lnTo>
                      <a:pt x="658" y="78"/>
                    </a:lnTo>
                    <a:lnTo>
                      <a:pt x="658" y="85"/>
                    </a:lnTo>
                    <a:lnTo>
                      <a:pt x="666" y="92"/>
                    </a:lnTo>
                    <a:lnTo>
                      <a:pt x="681" y="92"/>
                    </a:lnTo>
                    <a:lnTo>
                      <a:pt x="696" y="85"/>
                    </a:lnTo>
                    <a:lnTo>
                      <a:pt x="704" y="92"/>
                    </a:lnTo>
                    <a:lnTo>
                      <a:pt x="704" y="99"/>
                    </a:lnTo>
                    <a:lnTo>
                      <a:pt x="712" y="99"/>
                    </a:lnTo>
                    <a:lnTo>
                      <a:pt x="712" y="92"/>
                    </a:lnTo>
                    <a:lnTo>
                      <a:pt x="712" y="85"/>
                    </a:lnTo>
                    <a:lnTo>
                      <a:pt x="719" y="85"/>
                    </a:lnTo>
                    <a:lnTo>
                      <a:pt x="742" y="85"/>
                    </a:lnTo>
                    <a:lnTo>
                      <a:pt x="734" y="85"/>
                    </a:lnTo>
                    <a:lnTo>
                      <a:pt x="719" y="85"/>
                    </a:lnTo>
                    <a:lnTo>
                      <a:pt x="712" y="78"/>
                    </a:lnTo>
                    <a:lnTo>
                      <a:pt x="719" y="78"/>
                    </a:lnTo>
                    <a:lnTo>
                      <a:pt x="742" y="78"/>
                    </a:lnTo>
                    <a:lnTo>
                      <a:pt x="750" y="85"/>
                    </a:lnTo>
                    <a:lnTo>
                      <a:pt x="757" y="92"/>
                    </a:lnTo>
                    <a:lnTo>
                      <a:pt x="765" y="99"/>
                    </a:lnTo>
                    <a:lnTo>
                      <a:pt x="773" y="99"/>
                    </a:lnTo>
                    <a:lnTo>
                      <a:pt x="780" y="99"/>
                    </a:lnTo>
                    <a:lnTo>
                      <a:pt x="788" y="106"/>
                    </a:lnTo>
                    <a:lnTo>
                      <a:pt x="796" y="99"/>
                    </a:lnTo>
                    <a:lnTo>
                      <a:pt x="803" y="99"/>
                    </a:lnTo>
                    <a:lnTo>
                      <a:pt x="811" y="92"/>
                    </a:lnTo>
                    <a:lnTo>
                      <a:pt x="811" y="99"/>
                    </a:lnTo>
                    <a:lnTo>
                      <a:pt x="819" y="99"/>
                    </a:lnTo>
                    <a:lnTo>
                      <a:pt x="811" y="106"/>
                    </a:lnTo>
                    <a:lnTo>
                      <a:pt x="803" y="113"/>
                    </a:lnTo>
                    <a:lnTo>
                      <a:pt x="811" y="113"/>
                    </a:lnTo>
                    <a:lnTo>
                      <a:pt x="811" y="106"/>
                    </a:lnTo>
                    <a:lnTo>
                      <a:pt x="819" y="106"/>
                    </a:lnTo>
                    <a:lnTo>
                      <a:pt x="826" y="106"/>
                    </a:lnTo>
                    <a:lnTo>
                      <a:pt x="834" y="99"/>
                    </a:lnTo>
                    <a:lnTo>
                      <a:pt x="849" y="99"/>
                    </a:lnTo>
                    <a:lnTo>
                      <a:pt x="849" y="92"/>
                    </a:lnTo>
                    <a:lnTo>
                      <a:pt x="842" y="85"/>
                    </a:lnTo>
                    <a:lnTo>
                      <a:pt x="849" y="85"/>
                    </a:lnTo>
                    <a:lnTo>
                      <a:pt x="849" y="78"/>
                    </a:lnTo>
                    <a:lnTo>
                      <a:pt x="849" y="71"/>
                    </a:lnTo>
                    <a:lnTo>
                      <a:pt x="857" y="64"/>
                    </a:lnTo>
                    <a:lnTo>
                      <a:pt x="872" y="57"/>
                    </a:lnTo>
                    <a:lnTo>
                      <a:pt x="880" y="57"/>
                    </a:lnTo>
                    <a:lnTo>
                      <a:pt x="887" y="57"/>
                    </a:lnTo>
                    <a:lnTo>
                      <a:pt x="887" y="50"/>
                    </a:lnTo>
                    <a:lnTo>
                      <a:pt x="895" y="42"/>
                    </a:lnTo>
                    <a:lnTo>
                      <a:pt x="903" y="35"/>
                    </a:lnTo>
                    <a:lnTo>
                      <a:pt x="918" y="28"/>
                    </a:lnTo>
                    <a:lnTo>
                      <a:pt x="926" y="28"/>
                    </a:lnTo>
                    <a:lnTo>
                      <a:pt x="933" y="35"/>
                    </a:lnTo>
                    <a:lnTo>
                      <a:pt x="941" y="35"/>
                    </a:lnTo>
                    <a:lnTo>
                      <a:pt x="933" y="42"/>
                    </a:lnTo>
                    <a:lnTo>
                      <a:pt x="926" y="42"/>
                    </a:lnTo>
                    <a:lnTo>
                      <a:pt x="918" y="50"/>
                    </a:lnTo>
                    <a:lnTo>
                      <a:pt x="910" y="50"/>
                    </a:lnTo>
                    <a:lnTo>
                      <a:pt x="903" y="50"/>
                    </a:lnTo>
                    <a:lnTo>
                      <a:pt x="895" y="57"/>
                    </a:lnTo>
                    <a:lnTo>
                      <a:pt x="887" y="64"/>
                    </a:lnTo>
                    <a:lnTo>
                      <a:pt x="887" y="78"/>
                    </a:lnTo>
                    <a:lnTo>
                      <a:pt x="880" y="85"/>
                    </a:lnTo>
                    <a:lnTo>
                      <a:pt x="887" y="85"/>
                    </a:lnTo>
                    <a:lnTo>
                      <a:pt x="880" y="92"/>
                    </a:lnTo>
                    <a:lnTo>
                      <a:pt x="887" y="99"/>
                    </a:lnTo>
                    <a:lnTo>
                      <a:pt x="895" y="92"/>
                    </a:lnTo>
                    <a:lnTo>
                      <a:pt x="895" y="99"/>
                    </a:lnTo>
                    <a:lnTo>
                      <a:pt x="880" y="113"/>
                    </a:lnTo>
                    <a:lnTo>
                      <a:pt x="887" y="120"/>
                    </a:lnTo>
                    <a:lnTo>
                      <a:pt x="895" y="120"/>
                    </a:lnTo>
                    <a:lnTo>
                      <a:pt x="903" y="113"/>
                    </a:lnTo>
                    <a:lnTo>
                      <a:pt x="910" y="113"/>
                    </a:lnTo>
                    <a:lnTo>
                      <a:pt x="918" y="106"/>
                    </a:lnTo>
                    <a:lnTo>
                      <a:pt x="926" y="99"/>
                    </a:lnTo>
                    <a:lnTo>
                      <a:pt x="933" y="92"/>
                    </a:lnTo>
                    <a:lnTo>
                      <a:pt x="941" y="92"/>
                    </a:lnTo>
                    <a:lnTo>
                      <a:pt x="949" y="92"/>
                    </a:lnTo>
                    <a:lnTo>
                      <a:pt x="949" y="99"/>
                    </a:lnTo>
                    <a:lnTo>
                      <a:pt x="956" y="99"/>
                    </a:lnTo>
                    <a:lnTo>
                      <a:pt x="949" y="106"/>
                    </a:lnTo>
                    <a:lnTo>
                      <a:pt x="941" y="113"/>
                    </a:lnTo>
                    <a:lnTo>
                      <a:pt x="941" y="120"/>
                    </a:lnTo>
                    <a:lnTo>
                      <a:pt x="933" y="127"/>
                    </a:lnTo>
                    <a:lnTo>
                      <a:pt x="918" y="134"/>
                    </a:lnTo>
                    <a:lnTo>
                      <a:pt x="910" y="134"/>
                    </a:lnTo>
                    <a:lnTo>
                      <a:pt x="903" y="142"/>
                    </a:lnTo>
                    <a:lnTo>
                      <a:pt x="880" y="134"/>
                    </a:lnTo>
                    <a:lnTo>
                      <a:pt x="872" y="142"/>
                    </a:lnTo>
                    <a:lnTo>
                      <a:pt x="857" y="142"/>
                    </a:lnTo>
                    <a:lnTo>
                      <a:pt x="849" y="142"/>
                    </a:lnTo>
                    <a:lnTo>
                      <a:pt x="842" y="134"/>
                    </a:lnTo>
                    <a:lnTo>
                      <a:pt x="834" y="134"/>
                    </a:lnTo>
                    <a:lnTo>
                      <a:pt x="842" y="142"/>
                    </a:lnTo>
                    <a:lnTo>
                      <a:pt x="849" y="149"/>
                    </a:lnTo>
                    <a:lnTo>
                      <a:pt x="857" y="149"/>
                    </a:lnTo>
                    <a:lnTo>
                      <a:pt x="864" y="149"/>
                    </a:lnTo>
                    <a:lnTo>
                      <a:pt x="864" y="156"/>
                    </a:lnTo>
                    <a:lnTo>
                      <a:pt x="857" y="156"/>
                    </a:lnTo>
                    <a:lnTo>
                      <a:pt x="834" y="163"/>
                    </a:lnTo>
                    <a:lnTo>
                      <a:pt x="819" y="163"/>
                    </a:lnTo>
                    <a:lnTo>
                      <a:pt x="811" y="163"/>
                    </a:lnTo>
                    <a:lnTo>
                      <a:pt x="796" y="170"/>
                    </a:lnTo>
                    <a:lnTo>
                      <a:pt x="788" y="170"/>
                    </a:lnTo>
                    <a:lnTo>
                      <a:pt x="780" y="177"/>
                    </a:lnTo>
                    <a:lnTo>
                      <a:pt x="773" y="177"/>
                    </a:lnTo>
                    <a:lnTo>
                      <a:pt x="757" y="184"/>
                    </a:lnTo>
                    <a:lnTo>
                      <a:pt x="757" y="191"/>
                    </a:lnTo>
                    <a:lnTo>
                      <a:pt x="742" y="198"/>
                    </a:lnTo>
                    <a:close/>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62" name="Freeform 7"/>
              <p:cNvSpPr>
                <a:spLocks/>
              </p:cNvSpPr>
              <p:nvPr/>
            </p:nvSpPr>
            <p:spPr bwMode="auto">
              <a:xfrm>
                <a:off x="-2231" y="1553"/>
                <a:ext cx="2145" cy="1579"/>
              </a:xfrm>
              <a:custGeom>
                <a:avLst/>
                <a:gdLst>
                  <a:gd name="T0" fmla="*/ 141 w 2281"/>
                  <a:gd name="T1" fmla="*/ 2 h 1943"/>
                  <a:gd name="T2" fmla="*/ 124 w 2281"/>
                  <a:gd name="T3" fmla="*/ 2 h 1943"/>
                  <a:gd name="T4" fmla="*/ 125 w 2281"/>
                  <a:gd name="T5" fmla="*/ 2 h 1943"/>
                  <a:gd name="T6" fmla="*/ 149 w 2281"/>
                  <a:gd name="T7" fmla="*/ 2 h 1943"/>
                  <a:gd name="T8" fmla="*/ 178 w 2281"/>
                  <a:gd name="T9" fmla="*/ 2 h 1943"/>
                  <a:gd name="T10" fmla="*/ 157 w 2281"/>
                  <a:gd name="T11" fmla="*/ 2 h 1943"/>
                  <a:gd name="T12" fmla="*/ 179 w 2281"/>
                  <a:gd name="T13" fmla="*/ 2 h 1943"/>
                  <a:gd name="T14" fmla="*/ 211 w 2281"/>
                  <a:gd name="T15" fmla="*/ 2 h 1943"/>
                  <a:gd name="T16" fmla="*/ 229 w 2281"/>
                  <a:gd name="T17" fmla="*/ 2 h 1943"/>
                  <a:gd name="T18" fmla="*/ 256 w 2281"/>
                  <a:gd name="T19" fmla="*/ 2 h 1943"/>
                  <a:gd name="T20" fmla="*/ 276 w 2281"/>
                  <a:gd name="T21" fmla="*/ 2 h 1943"/>
                  <a:gd name="T22" fmla="*/ 286 w 2281"/>
                  <a:gd name="T23" fmla="*/ 2 h 1943"/>
                  <a:gd name="T24" fmla="*/ 292 w 2281"/>
                  <a:gd name="T25" fmla="*/ 2 h 1943"/>
                  <a:gd name="T26" fmla="*/ 290 w 2281"/>
                  <a:gd name="T27" fmla="*/ 2 h 1943"/>
                  <a:gd name="T28" fmla="*/ 308 w 2281"/>
                  <a:gd name="T29" fmla="*/ 2 h 1943"/>
                  <a:gd name="T30" fmla="*/ 315 w 2281"/>
                  <a:gd name="T31" fmla="*/ 2 h 1943"/>
                  <a:gd name="T32" fmla="*/ 301 w 2281"/>
                  <a:gd name="T33" fmla="*/ 2 h 1943"/>
                  <a:gd name="T34" fmla="*/ 323 w 2281"/>
                  <a:gd name="T35" fmla="*/ 2 h 1943"/>
                  <a:gd name="T36" fmla="*/ 321 w 2281"/>
                  <a:gd name="T37" fmla="*/ 2 h 1943"/>
                  <a:gd name="T38" fmla="*/ 313 w 2281"/>
                  <a:gd name="T39" fmla="*/ 2 h 1943"/>
                  <a:gd name="T40" fmla="*/ 323 w 2281"/>
                  <a:gd name="T41" fmla="*/ 2 h 1943"/>
                  <a:gd name="T42" fmla="*/ 337 w 2281"/>
                  <a:gd name="T43" fmla="*/ 2 h 1943"/>
                  <a:gd name="T44" fmla="*/ 354 w 2281"/>
                  <a:gd name="T45" fmla="*/ 2 h 1943"/>
                  <a:gd name="T46" fmla="*/ 343 w 2281"/>
                  <a:gd name="T47" fmla="*/ 2 h 1943"/>
                  <a:gd name="T48" fmla="*/ 349 w 2281"/>
                  <a:gd name="T49" fmla="*/ 2 h 1943"/>
                  <a:gd name="T50" fmla="*/ 349 w 2281"/>
                  <a:gd name="T51" fmla="*/ 2 h 1943"/>
                  <a:gd name="T52" fmla="*/ 290 w 2281"/>
                  <a:gd name="T53" fmla="*/ 2 h 1943"/>
                  <a:gd name="T54" fmla="*/ 260 w 2281"/>
                  <a:gd name="T55" fmla="*/ 2 h 1943"/>
                  <a:gd name="T56" fmla="*/ 220 w 2281"/>
                  <a:gd name="T57" fmla="*/ 2 h 1943"/>
                  <a:gd name="T58" fmla="*/ 197 w 2281"/>
                  <a:gd name="T59" fmla="*/ 2 h 1943"/>
                  <a:gd name="T60" fmla="*/ 179 w 2281"/>
                  <a:gd name="T61" fmla="*/ 2 h 1943"/>
                  <a:gd name="T62" fmla="*/ 173 w 2281"/>
                  <a:gd name="T63" fmla="*/ 2 h 1943"/>
                  <a:gd name="T64" fmla="*/ 168 w 2281"/>
                  <a:gd name="T65" fmla="*/ 2 h 1943"/>
                  <a:gd name="T66" fmla="*/ 164 w 2281"/>
                  <a:gd name="T67" fmla="*/ 2 h 1943"/>
                  <a:gd name="T68" fmla="*/ 149 w 2281"/>
                  <a:gd name="T69" fmla="*/ 2 h 1943"/>
                  <a:gd name="T70" fmla="*/ 120 w 2281"/>
                  <a:gd name="T71" fmla="*/ 2 h 1943"/>
                  <a:gd name="T72" fmla="*/ 118 w 2281"/>
                  <a:gd name="T73" fmla="*/ 2 h 1943"/>
                  <a:gd name="T74" fmla="*/ 92 w 2281"/>
                  <a:gd name="T75" fmla="*/ 2 h 1943"/>
                  <a:gd name="T76" fmla="*/ 63 w 2281"/>
                  <a:gd name="T77" fmla="*/ 2 h 1943"/>
                  <a:gd name="T78" fmla="*/ 77 w 2281"/>
                  <a:gd name="T79" fmla="*/ 2 h 1943"/>
                  <a:gd name="T80" fmla="*/ 92 w 2281"/>
                  <a:gd name="T81" fmla="*/ 2 h 1943"/>
                  <a:gd name="T82" fmla="*/ 92 w 2281"/>
                  <a:gd name="T83" fmla="*/ 2 h 1943"/>
                  <a:gd name="T84" fmla="*/ 71 w 2281"/>
                  <a:gd name="T85" fmla="*/ 2 h 1943"/>
                  <a:gd name="T86" fmla="*/ 59 w 2281"/>
                  <a:gd name="T87" fmla="*/ 2 h 1943"/>
                  <a:gd name="T88" fmla="*/ 37 w 2281"/>
                  <a:gd name="T89" fmla="*/ 2 h 1943"/>
                  <a:gd name="T90" fmla="*/ 24 w 2281"/>
                  <a:gd name="T91" fmla="*/ 2 h 1943"/>
                  <a:gd name="T92" fmla="*/ 52 w 2281"/>
                  <a:gd name="T93" fmla="*/ 2 h 1943"/>
                  <a:gd name="T94" fmla="*/ 84 w 2281"/>
                  <a:gd name="T95" fmla="*/ 2 h 1943"/>
                  <a:gd name="T96" fmla="*/ 76 w 2281"/>
                  <a:gd name="T97" fmla="*/ 2 h 1943"/>
                  <a:gd name="T98" fmla="*/ 95 w 2281"/>
                  <a:gd name="T99" fmla="*/ 2 h 1943"/>
                  <a:gd name="T100" fmla="*/ 111 w 2281"/>
                  <a:gd name="T101" fmla="*/ 2 h 1943"/>
                  <a:gd name="T102" fmla="*/ 103 w 2281"/>
                  <a:gd name="T103" fmla="*/ 2 h 1943"/>
                  <a:gd name="T104" fmla="*/ 68 w 2281"/>
                  <a:gd name="T105" fmla="*/ 2 h 1943"/>
                  <a:gd name="T106" fmla="*/ 32 w 2281"/>
                  <a:gd name="T107" fmla="*/ 2 h 1943"/>
                  <a:gd name="T108" fmla="*/ 8 w 2281"/>
                  <a:gd name="T109" fmla="*/ 2 h 1943"/>
                  <a:gd name="T110" fmla="*/ 22 w 2281"/>
                  <a:gd name="T111" fmla="*/ 2 h 1943"/>
                  <a:gd name="T112" fmla="*/ 63 w 2281"/>
                  <a:gd name="T113" fmla="*/ 2 h 1943"/>
                  <a:gd name="T114" fmla="*/ 72 w 2281"/>
                  <a:gd name="T115" fmla="*/ 3 h 1943"/>
                  <a:gd name="T116" fmla="*/ 82 w 2281"/>
                  <a:gd name="T117" fmla="*/ 4 h 1943"/>
                  <a:gd name="T118" fmla="*/ 117 w 2281"/>
                  <a:gd name="T119" fmla="*/ 4 h 1943"/>
                  <a:gd name="T120" fmla="*/ 137 w 2281"/>
                  <a:gd name="T121" fmla="*/ 3 h 1943"/>
                  <a:gd name="T122" fmla="*/ 140 w 2281"/>
                  <a:gd name="T123" fmla="*/ 3 h 194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81"/>
                  <a:gd name="T187" fmla="*/ 0 h 1943"/>
                  <a:gd name="T188" fmla="*/ 2281 w 2281"/>
                  <a:gd name="T189" fmla="*/ 1943 h 194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81" h="1943">
                    <a:moveTo>
                      <a:pt x="1005" y="1241"/>
                    </a:moveTo>
                    <a:lnTo>
                      <a:pt x="1014" y="1224"/>
                    </a:lnTo>
                    <a:lnTo>
                      <a:pt x="1023" y="1207"/>
                    </a:lnTo>
                    <a:lnTo>
                      <a:pt x="1023" y="1180"/>
                    </a:lnTo>
                    <a:lnTo>
                      <a:pt x="1031" y="1180"/>
                    </a:lnTo>
                    <a:lnTo>
                      <a:pt x="1031" y="1172"/>
                    </a:lnTo>
                    <a:lnTo>
                      <a:pt x="1031" y="1163"/>
                    </a:lnTo>
                    <a:lnTo>
                      <a:pt x="1031" y="1155"/>
                    </a:lnTo>
                    <a:lnTo>
                      <a:pt x="1023" y="1155"/>
                    </a:lnTo>
                    <a:lnTo>
                      <a:pt x="1014" y="1155"/>
                    </a:lnTo>
                    <a:lnTo>
                      <a:pt x="1005" y="1155"/>
                    </a:lnTo>
                    <a:lnTo>
                      <a:pt x="1005" y="1163"/>
                    </a:lnTo>
                    <a:lnTo>
                      <a:pt x="988" y="1163"/>
                    </a:lnTo>
                    <a:lnTo>
                      <a:pt x="971" y="1163"/>
                    </a:lnTo>
                    <a:lnTo>
                      <a:pt x="962" y="1172"/>
                    </a:lnTo>
                    <a:lnTo>
                      <a:pt x="953" y="1172"/>
                    </a:lnTo>
                    <a:lnTo>
                      <a:pt x="945" y="1172"/>
                    </a:lnTo>
                    <a:lnTo>
                      <a:pt x="936" y="1172"/>
                    </a:lnTo>
                    <a:lnTo>
                      <a:pt x="927" y="1172"/>
                    </a:lnTo>
                    <a:lnTo>
                      <a:pt x="919" y="1172"/>
                    </a:lnTo>
                    <a:lnTo>
                      <a:pt x="910" y="1163"/>
                    </a:lnTo>
                    <a:lnTo>
                      <a:pt x="901" y="1163"/>
                    </a:lnTo>
                    <a:lnTo>
                      <a:pt x="901" y="1155"/>
                    </a:lnTo>
                    <a:lnTo>
                      <a:pt x="901" y="1146"/>
                    </a:lnTo>
                    <a:lnTo>
                      <a:pt x="901" y="1136"/>
                    </a:lnTo>
                    <a:lnTo>
                      <a:pt x="884" y="1128"/>
                    </a:lnTo>
                    <a:lnTo>
                      <a:pt x="884" y="1119"/>
                    </a:lnTo>
                    <a:lnTo>
                      <a:pt x="875" y="1111"/>
                    </a:lnTo>
                    <a:lnTo>
                      <a:pt x="858" y="1102"/>
                    </a:lnTo>
                    <a:lnTo>
                      <a:pt x="849" y="1094"/>
                    </a:lnTo>
                    <a:lnTo>
                      <a:pt x="840" y="1084"/>
                    </a:lnTo>
                    <a:lnTo>
                      <a:pt x="840" y="1067"/>
                    </a:lnTo>
                    <a:lnTo>
                      <a:pt x="832" y="1050"/>
                    </a:lnTo>
                    <a:lnTo>
                      <a:pt x="814" y="1041"/>
                    </a:lnTo>
                    <a:lnTo>
                      <a:pt x="814" y="1031"/>
                    </a:lnTo>
                    <a:lnTo>
                      <a:pt x="806" y="1023"/>
                    </a:lnTo>
                    <a:lnTo>
                      <a:pt x="806" y="1006"/>
                    </a:lnTo>
                    <a:lnTo>
                      <a:pt x="806" y="997"/>
                    </a:lnTo>
                    <a:lnTo>
                      <a:pt x="806" y="989"/>
                    </a:lnTo>
                    <a:lnTo>
                      <a:pt x="797" y="979"/>
                    </a:lnTo>
                    <a:lnTo>
                      <a:pt x="788" y="970"/>
                    </a:lnTo>
                    <a:lnTo>
                      <a:pt x="780" y="962"/>
                    </a:lnTo>
                    <a:lnTo>
                      <a:pt x="780" y="953"/>
                    </a:lnTo>
                    <a:lnTo>
                      <a:pt x="780" y="945"/>
                    </a:lnTo>
                    <a:lnTo>
                      <a:pt x="771" y="936"/>
                    </a:lnTo>
                    <a:lnTo>
                      <a:pt x="762" y="936"/>
                    </a:lnTo>
                    <a:lnTo>
                      <a:pt x="762" y="926"/>
                    </a:lnTo>
                    <a:lnTo>
                      <a:pt x="754" y="901"/>
                    </a:lnTo>
                    <a:lnTo>
                      <a:pt x="736" y="884"/>
                    </a:lnTo>
                    <a:lnTo>
                      <a:pt x="728" y="865"/>
                    </a:lnTo>
                    <a:lnTo>
                      <a:pt x="719" y="857"/>
                    </a:lnTo>
                    <a:lnTo>
                      <a:pt x="728" y="848"/>
                    </a:lnTo>
                    <a:lnTo>
                      <a:pt x="736" y="857"/>
                    </a:lnTo>
                    <a:lnTo>
                      <a:pt x="745" y="865"/>
                    </a:lnTo>
                    <a:lnTo>
                      <a:pt x="754" y="884"/>
                    </a:lnTo>
                    <a:lnTo>
                      <a:pt x="762" y="884"/>
                    </a:lnTo>
                    <a:lnTo>
                      <a:pt x="762" y="874"/>
                    </a:lnTo>
                    <a:lnTo>
                      <a:pt x="762" y="865"/>
                    </a:lnTo>
                    <a:lnTo>
                      <a:pt x="771" y="857"/>
                    </a:lnTo>
                    <a:lnTo>
                      <a:pt x="771" y="865"/>
                    </a:lnTo>
                    <a:lnTo>
                      <a:pt x="771" y="874"/>
                    </a:lnTo>
                    <a:lnTo>
                      <a:pt x="771" y="884"/>
                    </a:lnTo>
                    <a:lnTo>
                      <a:pt x="780" y="901"/>
                    </a:lnTo>
                    <a:lnTo>
                      <a:pt x="797" y="918"/>
                    </a:lnTo>
                    <a:lnTo>
                      <a:pt x="797" y="926"/>
                    </a:lnTo>
                    <a:lnTo>
                      <a:pt x="797" y="936"/>
                    </a:lnTo>
                    <a:lnTo>
                      <a:pt x="806" y="945"/>
                    </a:lnTo>
                    <a:lnTo>
                      <a:pt x="814" y="953"/>
                    </a:lnTo>
                    <a:lnTo>
                      <a:pt x="832" y="962"/>
                    </a:lnTo>
                    <a:lnTo>
                      <a:pt x="832" y="970"/>
                    </a:lnTo>
                    <a:lnTo>
                      <a:pt x="840" y="997"/>
                    </a:lnTo>
                    <a:lnTo>
                      <a:pt x="849" y="1014"/>
                    </a:lnTo>
                    <a:lnTo>
                      <a:pt x="858" y="1014"/>
                    </a:lnTo>
                    <a:lnTo>
                      <a:pt x="867" y="1023"/>
                    </a:lnTo>
                    <a:lnTo>
                      <a:pt x="867" y="1050"/>
                    </a:lnTo>
                    <a:lnTo>
                      <a:pt x="875" y="1058"/>
                    </a:lnTo>
                    <a:lnTo>
                      <a:pt x="884" y="1067"/>
                    </a:lnTo>
                    <a:lnTo>
                      <a:pt x="893" y="1075"/>
                    </a:lnTo>
                    <a:lnTo>
                      <a:pt x="901" y="1094"/>
                    </a:lnTo>
                    <a:lnTo>
                      <a:pt x="901" y="1111"/>
                    </a:lnTo>
                    <a:lnTo>
                      <a:pt x="910" y="1119"/>
                    </a:lnTo>
                    <a:lnTo>
                      <a:pt x="901" y="1119"/>
                    </a:lnTo>
                    <a:lnTo>
                      <a:pt x="910" y="1128"/>
                    </a:lnTo>
                    <a:lnTo>
                      <a:pt x="910" y="1136"/>
                    </a:lnTo>
                    <a:lnTo>
                      <a:pt x="919" y="1146"/>
                    </a:lnTo>
                    <a:lnTo>
                      <a:pt x="927" y="1136"/>
                    </a:lnTo>
                    <a:lnTo>
                      <a:pt x="927" y="1128"/>
                    </a:lnTo>
                    <a:lnTo>
                      <a:pt x="936" y="1128"/>
                    </a:lnTo>
                    <a:lnTo>
                      <a:pt x="953" y="1128"/>
                    </a:lnTo>
                    <a:lnTo>
                      <a:pt x="962" y="1128"/>
                    </a:lnTo>
                    <a:lnTo>
                      <a:pt x="971" y="1119"/>
                    </a:lnTo>
                    <a:lnTo>
                      <a:pt x="979" y="1119"/>
                    </a:lnTo>
                    <a:lnTo>
                      <a:pt x="997" y="1119"/>
                    </a:lnTo>
                    <a:lnTo>
                      <a:pt x="1023" y="1102"/>
                    </a:lnTo>
                    <a:lnTo>
                      <a:pt x="1031" y="1094"/>
                    </a:lnTo>
                    <a:lnTo>
                      <a:pt x="1040" y="1084"/>
                    </a:lnTo>
                    <a:lnTo>
                      <a:pt x="1040" y="1075"/>
                    </a:lnTo>
                    <a:lnTo>
                      <a:pt x="1057" y="1075"/>
                    </a:lnTo>
                    <a:lnTo>
                      <a:pt x="1075" y="1067"/>
                    </a:lnTo>
                    <a:lnTo>
                      <a:pt x="1083" y="1058"/>
                    </a:lnTo>
                    <a:lnTo>
                      <a:pt x="1083" y="1050"/>
                    </a:lnTo>
                    <a:lnTo>
                      <a:pt x="1092" y="1050"/>
                    </a:lnTo>
                    <a:lnTo>
                      <a:pt x="1101" y="1041"/>
                    </a:lnTo>
                    <a:lnTo>
                      <a:pt x="1109" y="1031"/>
                    </a:lnTo>
                    <a:lnTo>
                      <a:pt x="1118" y="1031"/>
                    </a:lnTo>
                    <a:lnTo>
                      <a:pt x="1109" y="1023"/>
                    </a:lnTo>
                    <a:lnTo>
                      <a:pt x="1109" y="1014"/>
                    </a:lnTo>
                    <a:lnTo>
                      <a:pt x="1109" y="1006"/>
                    </a:lnTo>
                    <a:lnTo>
                      <a:pt x="1118" y="1006"/>
                    </a:lnTo>
                    <a:lnTo>
                      <a:pt x="1118" y="997"/>
                    </a:lnTo>
                    <a:lnTo>
                      <a:pt x="1135" y="989"/>
                    </a:lnTo>
                    <a:lnTo>
                      <a:pt x="1135" y="970"/>
                    </a:lnTo>
                    <a:lnTo>
                      <a:pt x="1135" y="962"/>
                    </a:lnTo>
                    <a:lnTo>
                      <a:pt x="1118" y="953"/>
                    </a:lnTo>
                    <a:lnTo>
                      <a:pt x="1109" y="945"/>
                    </a:lnTo>
                    <a:lnTo>
                      <a:pt x="1092" y="936"/>
                    </a:lnTo>
                    <a:lnTo>
                      <a:pt x="1092" y="926"/>
                    </a:lnTo>
                    <a:lnTo>
                      <a:pt x="1083" y="918"/>
                    </a:lnTo>
                    <a:lnTo>
                      <a:pt x="1083" y="909"/>
                    </a:lnTo>
                    <a:lnTo>
                      <a:pt x="1075" y="909"/>
                    </a:lnTo>
                    <a:lnTo>
                      <a:pt x="1075" y="918"/>
                    </a:lnTo>
                    <a:lnTo>
                      <a:pt x="1066" y="918"/>
                    </a:lnTo>
                    <a:lnTo>
                      <a:pt x="1057" y="926"/>
                    </a:lnTo>
                    <a:lnTo>
                      <a:pt x="1057" y="936"/>
                    </a:lnTo>
                    <a:lnTo>
                      <a:pt x="1040" y="945"/>
                    </a:lnTo>
                    <a:lnTo>
                      <a:pt x="1023" y="945"/>
                    </a:lnTo>
                    <a:lnTo>
                      <a:pt x="1005" y="936"/>
                    </a:lnTo>
                    <a:lnTo>
                      <a:pt x="1014" y="926"/>
                    </a:lnTo>
                    <a:lnTo>
                      <a:pt x="1005" y="918"/>
                    </a:lnTo>
                    <a:lnTo>
                      <a:pt x="1005" y="909"/>
                    </a:lnTo>
                    <a:lnTo>
                      <a:pt x="997" y="918"/>
                    </a:lnTo>
                    <a:lnTo>
                      <a:pt x="988" y="909"/>
                    </a:lnTo>
                    <a:lnTo>
                      <a:pt x="979" y="901"/>
                    </a:lnTo>
                    <a:lnTo>
                      <a:pt x="971" y="901"/>
                    </a:lnTo>
                    <a:lnTo>
                      <a:pt x="962" y="874"/>
                    </a:lnTo>
                    <a:lnTo>
                      <a:pt x="953" y="865"/>
                    </a:lnTo>
                    <a:lnTo>
                      <a:pt x="945" y="848"/>
                    </a:lnTo>
                    <a:lnTo>
                      <a:pt x="945" y="840"/>
                    </a:lnTo>
                    <a:lnTo>
                      <a:pt x="962" y="840"/>
                    </a:lnTo>
                    <a:lnTo>
                      <a:pt x="979" y="840"/>
                    </a:lnTo>
                    <a:lnTo>
                      <a:pt x="988" y="848"/>
                    </a:lnTo>
                    <a:lnTo>
                      <a:pt x="997" y="865"/>
                    </a:lnTo>
                    <a:lnTo>
                      <a:pt x="1005" y="874"/>
                    </a:lnTo>
                    <a:lnTo>
                      <a:pt x="1014" y="884"/>
                    </a:lnTo>
                    <a:lnTo>
                      <a:pt x="1023" y="884"/>
                    </a:lnTo>
                    <a:lnTo>
                      <a:pt x="1023" y="892"/>
                    </a:lnTo>
                    <a:lnTo>
                      <a:pt x="1040" y="901"/>
                    </a:lnTo>
                    <a:lnTo>
                      <a:pt x="1049" y="901"/>
                    </a:lnTo>
                    <a:lnTo>
                      <a:pt x="1066" y="901"/>
                    </a:lnTo>
                    <a:lnTo>
                      <a:pt x="1075" y="892"/>
                    </a:lnTo>
                    <a:lnTo>
                      <a:pt x="1092" y="901"/>
                    </a:lnTo>
                    <a:lnTo>
                      <a:pt x="1092" y="909"/>
                    </a:lnTo>
                    <a:lnTo>
                      <a:pt x="1101" y="918"/>
                    </a:lnTo>
                    <a:lnTo>
                      <a:pt x="1127" y="918"/>
                    </a:lnTo>
                    <a:lnTo>
                      <a:pt x="1144" y="918"/>
                    </a:lnTo>
                    <a:lnTo>
                      <a:pt x="1170" y="926"/>
                    </a:lnTo>
                    <a:lnTo>
                      <a:pt x="1187" y="926"/>
                    </a:lnTo>
                    <a:lnTo>
                      <a:pt x="1205" y="926"/>
                    </a:lnTo>
                    <a:lnTo>
                      <a:pt x="1222" y="918"/>
                    </a:lnTo>
                    <a:lnTo>
                      <a:pt x="1231" y="926"/>
                    </a:lnTo>
                    <a:lnTo>
                      <a:pt x="1239" y="926"/>
                    </a:lnTo>
                    <a:lnTo>
                      <a:pt x="1248" y="945"/>
                    </a:lnTo>
                    <a:lnTo>
                      <a:pt x="1265" y="953"/>
                    </a:lnTo>
                    <a:lnTo>
                      <a:pt x="1273" y="962"/>
                    </a:lnTo>
                    <a:lnTo>
                      <a:pt x="1291" y="970"/>
                    </a:lnTo>
                    <a:lnTo>
                      <a:pt x="1283" y="970"/>
                    </a:lnTo>
                    <a:lnTo>
                      <a:pt x="1265" y="970"/>
                    </a:lnTo>
                    <a:lnTo>
                      <a:pt x="1283" y="989"/>
                    </a:lnTo>
                    <a:lnTo>
                      <a:pt x="1291" y="997"/>
                    </a:lnTo>
                    <a:lnTo>
                      <a:pt x="1299" y="997"/>
                    </a:lnTo>
                    <a:lnTo>
                      <a:pt x="1309" y="997"/>
                    </a:lnTo>
                    <a:lnTo>
                      <a:pt x="1317" y="997"/>
                    </a:lnTo>
                    <a:lnTo>
                      <a:pt x="1317" y="989"/>
                    </a:lnTo>
                    <a:lnTo>
                      <a:pt x="1325" y="979"/>
                    </a:lnTo>
                    <a:lnTo>
                      <a:pt x="1335" y="970"/>
                    </a:lnTo>
                    <a:lnTo>
                      <a:pt x="1335" y="989"/>
                    </a:lnTo>
                    <a:lnTo>
                      <a:pt x="1335" y="1023"/>
                    </a:lnTo>
                    <a:lnTo>
                      <a:pt x="1335" y="1031"/>
                    </a:lnTo>
                    <a:lnTo>
                      <a:pt x="1343" y="1041"/>
                    </a:lnTo>
                    <a:lnTo>
                      <a:pt x="1351" y="1075"/>
                    </a:lnTo>
                    <a:lnTo>
                      <a:pt x="1361" y="1094"/>
                    </a:lnTo>
                    <a:lnTo>
                      <a:pt x="1369" y="1119"/>
                    </a:lnTo>
                    <a:lnTo>
                      <a:pt x="1369" y="1128"/>
                    </a:lnTo>
                    <a:lnTo>
                      <a:pt x="1377" y="1155"/>
                    </a:lnTo>
                    <a:lnTo>
                      <a:pt x="1387" y="1172"/>
                    </a:lnTo>
                    <a:lnTo>
                      <a:pt x="1395" y="1180"/>
                    </a:lnTo>
                    <a:lnTo>
                      <a:pt x="1395" y="1189"/>
                    </a:lnTo>
                    <a:lnTo>
                      <a:pt x="1403" y="1207"/>
                    </a:lnTo>
                    <a:lnTo>
                      <a:pt x="1413" y="1207"/>
                    </a:lnTo>
                    <a:lnTo>
                      <a:pt x="1421" y="1216"/>
                    </a:lnTo>
                    <a:lnTo>
                      <a:pt x="1421" y="1207"/>
                    </a:lnTo>
                    <a:lnTo>
                      <a:pt x="1431" y="1207"/>
                    </a:lnTo>
                    <a:lnTo>
                      <a:pt x="1439" y="1199"/>
                    </a:lnTo>
                    <a:lnTo>
                      <a:pt x="1439" y="1189"/>
                    </a:lnTo>
                    <a:lnTo>
                      <a:pt x="1439" y="1180"/>
                    </a:lnTo>
                    <a:lnTo>
                      <a:pt x="1447" y="1180"/>
                    </a:lnTo>
                    <a:lnTo>
                      <a:pt x="1457" y="1172"/>
                    </a:lnTo>
                    <a:lnTo>
                      <a:pt x="1457" y="1155"/>
                    </a:lnTo>
                    <a:lnTo>
                      <a:pt x="1457" y="1128"/>
                    </a:lnTo>
                    <a:lnTo>
                      <a:pt x="1457" y="1102"/>
                    </a:lnTo>
                    <a:lnTo>
                      <a:pt x="1457" y="1094"/>
                    </a:lnTo>
                    <a:lnTo>
                      <a:pt x="1465" y="1084"/>
                    </a:lnTo>
                    <a:lnTo>
                      <a:pt x="1473" y="1075"/>
                    </a:lnTo>
                    <a:lnTo>
                      <a:pt x="1499" y="1050"/>
                    </a:lnTo>
                    <a:lnTo>
                      <a:pt x="1509" y="1041"/>
                    </a:lnTo>
                    <a:lnTo>
                      <a:pt x="1517" y="1023"/>
                    </a:lnTo>
                    <a:lnTo>
                      <a:pt x="1525" y="1014"/>
                    </a:lnTo>
                    <a:lnTo>
                      <a:pt x="1535" y="1006"/>
                    </a:lnTo>
                    <a:lnTo>
                      <a:pt x="1543" y="997"/>
                    </a:lnTo>
                    <a:lnTo>
                      <a:pt x="1551" y="989"/>
                    </a:lnTo>
                    <a:lnTo>
                      <a:pt x="1561" y="989"/>
                    </a:lnTo>
                    <a:lnTo>
                      <a:pt x="1569" y="989"/>
                    </a:lnTo>
                    <a:lnTo>
                      <a:pt x="1587" y="989"/>
                    </a:lnTo>
                    <a:lnTo>
                      <a:pt x="1587" y="979"/>
                    </a:lnTo>
                    <a:lnTo>
                      <a:pt x="1595" y="979"/>
                    </a:lnTo>
                    <a:lnTo>
                      <a:pt x="1595" y="970"/>
                    </a:lnTo>
                    <a:lnTo>
                      <a:pt x="1595" y="962"/>
                    </a:lnTo>
                    <a:lnTo>
                      <a:pt x="1603" y="962"/>
                    </a:lnTo>
                    <a:lnTo>
                      <a:pt x="1613" y="962"/>
                    </a:lnTo>
                    <a:lnTo>
                      <a:pt x="1613" y="970"/>
                    </a:lnTo>
                    <a:lnTo>
                      <a:pt x="1613" y="989"/>
                    </a:lnTo>
                    <a:lnTo>
                      <a:pt x="1629" y="989"/>
                    </a:lnTo>
                    <a:lnTo>
                      <a:pt x="1639" y="1006"/>
                    </a:lnTo>
                    <a:lnTo>
                      <a:pt x="1647" y="1014"/>
                    </a:lnTo>
                    <a:lnTo>
                      <a:pt x="1665" y="1031"/>
                    </a:lnTo>
                    <a:lnTo>
                      <a:pt x="1665" y="1050"/>
                    </a:lnTo>
                    <a:lnTo>
                      <a:pt x="1665" y="1067"/>
                    </a:lnTo>
                    <a:lnTo>
                      <a:pt x="1681" y="1067"/>
                    </a:lnTo>
                    <a:lnTo>
                      <a:pt x="1691" y="1067"/>
                    </a:lnTo>
                    <a:lnTo>
                      <a:pt x="1699" y="1058"/>
                    </a:lnTo>
                    <a:lnTo>
                      <a:pt x="1699" y="1050"/>
                    </a:lnTo>
                    <a:lnTo>
                      <a:pt x="1707" y="1050"/>
                    </a:lnTo>
                    <a:lnTo>
                      <a:pt x="1707" y="1058"/>
                    </a:lnTo>
                    <a:lnTo>
                      <a:pt x="1707" y="1075"/>
                    </a:lnTo>
                    <a:lnTo>
                      <a:pt x="1716" y="1102"/>
                    </a:lnTo>
                    <a:lnTo>
                      <a:pt x="1725" y="1111"/>
                    </a:lnTo>
                    <a:lnTo>
                      <a:pt x="1733" y="1111"/>
                    </a:lnTo>
                    <a:lnTo>
                      <a:pt x="1733" y="1119"/>
                    </a:lnTo>
                    <a:lnTo>
                      <a:pt x="1733" y="1136"/>
                    </a:lnTo>
                    <a:lnTo>
                      <a:pt x="1742" y="1146"/>
                    </a:lnTo>
                    <a:lnTo>
                      <a:pt x="1733" y="1172"/>
                    </a:lnTo>
                    <a:lnTo>
                      <a:pt x="1742" y="1172"/>
                    </a:lnTo>
                    <a:lnTo>
                      <a:pt x="1742" y="1189"/>
                    </a:lnTo>
                    <a:lnTo>
                      <a:pt x="1742" y="1207"/>
                    </a:lnTo>
                    <a:lnTo>
                      <a:pt x="1751" y="1207"/>
                    </a:lnTo>
                    <a:lnTo>
                      <a:pt x="1751" y="1216"/>
                    </a:lnTo>
                    <a:lnTo>
                      <a:pt x="1759" y="1224"/>
                    </a:lnTo>
                    <a:lnTo>
                      <a:pt x="1768" y="1224"/>
                    </a:lnTo>
                    <a:lnTo>
                      <a:pt x="1768" y="1233"/>
                    </a:lnTo>
                    <a:lnTo>
                      <a:pt x="1768" y="1241"/>
                    </a:lnTo>
                    <a:lnTo>
                      <a:pt x="1777" y="1251"/>
                    </a:lnTo>
                    <a:lnTo>
                      <a:pt x="1777" y="1260"/>
                    </a:lnTo>
                    <a:lnTo>
                      <a:pt x="1794" y="1294"/>
                    </a:lnTo>
                    <a:lnTo>
                      <a:pt x="1803" y="1304"/>
                    </a:lnTo>
                    <a:lnTo>
                      <a:pt x="1811" y="1321"/>
                    </a:lnTo>
                    <a:lnTo>
                      <a:pt x="1820" y="1329"/>
                    </a:lnTo>
                    <a:lnTo>
                      <a:pt x="1829" y="1329"/>
                    </a:lnTo>
                    <a:lnTo>
                      <a:pt x="1837" y="1321"/>
                    </a:lnTo>
                    <a:lnTo>
                      <a:pt x="1829" y="1312"/>
                    </a:lnTo>
                    <a:lnTo>
                      <a:pt x="1829" y="1285"/>
                    </a:lnTo>
                    <a:lnTo>
                      <a:pt x="1829" y="1277"/>
                    </a:lnTo>
                    <a:lnTo>
                      <a:pt x="1829" y="1260"/>
                    </a:lnTo>
                    <a:lnTo>
                      <a:pt x="1820" y="1260"/>
                    </a:lnTo>
                    <a:lnTo>
                      <a:pt x="1811" y="1241"/>
                    </a:lnTo>
                    <a:lnTo>
                      <a:pt x="1785" y="1224"/>
                    </a:lnTo>
                    <a:lnTo>
                      <a:pt x="1777" y="1216"/>
                    </a:lnTo>
                    <a:lnTo>
                      <a:pt x="1768" y="1199"/>
                    </a:lnTo>
                    <a:lnTo>
                      <a:pt x="1759" y="1180"/>
                    </a:lnTo>
                    <a:lnTo>
                      <a:pt x="1751" y="1180"/>
                    </a:lnTo>
                    <a:lnTo>
                      <a:pt x="1751" y="1172"/>
                    </a:lnTo>
                    <a:lnTo>
                      <a:pt x="1751" y="1163"/>
                    </a:lnTo>
                    <a:lnTo>
                      <a:pt x="1759" y="1155"/>
                    </a:lnTo>
                    <a:lnTo>
                      <a:pt x="1759" y="1146"/>
                    </a:lnTo>
                    <a:lnTo>
                      <a:pt x="1759" y="1128"/>
                    </a:lnTo>
                    <a:lnTo>
                      <a:pt x="1759" y="1119"/>
                    </a:lnTo>
                    <a:lnTo>
                      <a:pt x="1759" y="1111"/>
                    </a:lnTo>
                    <a:lnTo>
                      <a:pt x="1768" y="1111"/>
                    </a:lnTo>
                    <a:lnTo>
                      <a:pt x="1777" y="1119"/>
                    </a:lnTo>
                    <a:lnTo>
                      <a:pt x="1777" y="1128"/>
                    </a:lnTo>
                    <a:lnTo>
                      <a:pt x="1794" y="1136"/>
                    </a:lnTo>
                    <a:lnTo>
                      <a:pt x="1811" y="1146"/>
                    </a:lnTo>
                    <a:lnTo>
                      <a:pt x="1811" y="1155"/>
                    </a:lnTo>
                    <a:lnTo>
                      <a:pt x="1829" y="1155"/>
                    </a:lnTo>
                    <a:lnTo>
                      <a:pt x="1837" y="1163"/>
                    </a:lnTo>
                    <a:lnTo>
                      <a:pt x="1837" y="1172"/>
                    </a:lnTo>
                    <a:lnTo>
                      <a:pt x="1846" y="1172"/>
                    </a:lnTo>
                    <a:lnTo>
                      <a:pt x="1846" y="1180"/>
                    </a:lnTo>
                    <a:lnTo>
                      <a:pt x="1846" y="1199"/>
                    </a:lnTo>
                    <a:lnTo>
                      <a:pt x="1837" y="1207"/>
                    </a:lnTo>
                    <a:lnTo>
                      <a:pt x="1846" y="1207"/>
                    </a:lnTo>
                    <a:lnTo>
                      <a:pt x="1855" y="1199"/>
                    </a:lnTo>
                    <a:lnTo>
                      <a:pt x="1863" y="1189"/>
                    </a:lnTo>
                    <a:lnTo>
                      <a:pt x="1863" y="1180"/>
                    </a:lnTo>
                    <a:lnTo>
                      <a:pt x="1863" y="1172"/>
                    </a:lnTo>
                    <a:lnTo>
                      <a:pt x="1872" y="1163"/>
                    </a:lnTo>
                    <a:lnTo>
                      <a:pt x="1881" y="1163"/>
                    </a:lnTo>
                    <a:lnTo>
                      <a:pt x="1889" y="1155"/>
                    </a:lnTo>
                    <a:lnTo>
                      <a:pt x="1898" y="1146"/>
                    </a:lnTo>
                    <a:lnTo>
                      <a:pt x="1898" y="1136"/>
                    </a:lnTo>
                    <a:lnTo>
                      <a:pt x="1907" y="1128"/>
                    </a:lnTo>
                    <a:lnTo>
                      <a:pt x="1898" y="1119"/>
                    </a:lnTo>
                    <a:lnTo>
                      <a:pt x="1898" y="1111"/>
                    </a:lnTo>
                    <a:lnTo>
                      <a:pt x="1889" y="1094"/>
                    </a:lnTo>
                    <a:lnTo>
                      <a:pt x="1881" y="1084"/>
                    </a:lnTo>
                    <a:lnTo>
                      <a:pt x="1881" y="1075"/>
                    </a:lnTo>
                    <a:lnTo>
                      <a:pt x="1872" y="1067"/>
                    </a:lnTo>
                    <a:lnTo>
                      <a:pt x="1863" y="1058"/>
                    </a:lnTo>
                    <a:lnTo>
                      <a:pt x="1837" y="1031"/>
                    </a:lnTo>
                    <a:lnTo>
                      <a:pt x="1837" y="1023"/>
                    </a:lnTo>
                    <a:lnTo>
                      <a:pt x="1837" y="1014"/>
                    </a:lnTo>
                    <a:lnTo>
                      <a:pt x="1837" y="1006"/>
                    </a:lnTo>
                    <a:lnTo>
                      <a:pt x="1837" y="997"/>
                    </a:lnTo>
                    <a:lnTo>
                      <a:pt x="1837" y="979"/>
                    </a:lnTo>
                    <a:lnTo>
                      <a:pt x="1837" y="970"/>
                    </a:lnTo>
                    <a:lnTo>
                      <a:pt x="1855" y="962"/>
                    </a:lnTo>
                    <a:lnTo>
                      <a:pt x="1872" y="962"/>
                    </a:lnTo>
                    <a:lnTo>
                      <a:pt x="1881" y="962"/>
                    </a:lnTo>
                    <a:lnTo>
                      <a:pt x="1881" y="970"/>
                    </a:lnTo>
                    <a:lnTo>
                      <a:pt x="1889" y="979"/>
                    </a:lnTo>
                    <a:lnTo>
                      <a:pt x="1889" y="989"/>
                    </a:lnTo>
                    <a:lnTo>
                      <a:pt x="1889" y="979"/>
                    </a:lnTo>
                    <a:lnTo>
                      <a:pt x="1898" y="970"/>
                    </a:lnTo>
                    <a:lnTo>
                      <a:pt x="1907" y="962"/>
                    </a:lnTo>
                    <a:lnTo>
                      <a:pt x="1915" y="962"/>
                    </a:lnTo>
                    <a:lnTo>
                      <a:pt x="1924" y="962"/>
                    </a:lnTo>
                    <a:lnTo>
                      <a:pt x="1933" y="953"/>
                    </a:lnTo>
                    <a:lnTo>
                      <a:pt x="1933" y="945"/>
                    </a:lnTo>
                    <a:lnTo>
                      <a:pt x="1941" y="945"/>
                    </a:lnTo>
                    <a:lnTo>
                      <a:pt x="1941" y="953"/>
                    </a:lnTo>
                    <a:lnTo>
                      <a:pt x="1950" y="953"/>
                    </a:lnTo>
                    <a:lnTo>
                      <a:pt x="1959" y="945"/>
                    </a:lnTo>
                    <a:lnTo>
                      <a:pt x="1967" y="945"/>
                    </a:lnTo>
                    <a:lnTo>
                      <a:pt x="1976" y="936"/>
                    </a:lnTo>
                    <a:lnTo>
                      <a:pt x="1985" y="918"/>
                    </a:lnTo>
                    <a:lnTo>
                      <a:pt x="1993" y="892"/>
                    </a:lnTo>
                    <a:lnTo>
                      <a:pt x="2011" y="848"/>
                    </a:lnTo>
                    <a:lnTo>
                      <a:pt x="2011" y="840"/>
                    </a:lnTo>
                    <a:lnTo>
                      <a:pt x="2011" y="831"/>
                    </a:lnTo>
                    <a:lnTo>
                      <a:pt x="2011" y="821"/>
                    </a:lnTo>
                    <a:lnTo>
                      <a:pt x="2011" y="813"/>
                    </a:lnTo>
                    <a:lnTo>
                      <a:pt x="2011" y="804"/>
                    </a:lnTo>
                    <a:lnTo>
                      <a:pt x="2011" y="796"/>
                    </a:lnTo>
                    <a:lnTo>
                      <a:pt x="2002" y="796"/>
                    </a:lnTo>
                    <a:lnTo>
                      <a:pt x="1993" y="796"/>
                    </a:lnTo>
                    <a:lnTo>
                      <a:pt x="2002" y="787"/>
                    </a:lnTo>
                    <a:lnTo>
                      <a:pt x="2002" y="779"/>
                    </a:lnTo>
                    <a:lnTo>
                      <a:pt x="1993" y="779"/>
                    </a:lnTo>
                    <a:lnTo>
                      <a:pt x="1985" y="779"/>
                    </a:lnTo>
                    <a:lnTo>
                      <a:pt x="1985" y="769"/>
                    </a:lnTo>
                    <a:lnTo>
                      <a:pt x="1993" y="769"/>
                    </a:lnTo>
                    <a:lnTo>
                      <a:pt x="2002" y="769"/>
                    </a:lnTo>
                    <a:lnTo>
                      <a:pt x="1993" y="760"/>
                    </a:lnTo>
                    <a:lnTo>
                      <a:pt x="1985" y="760"/>
                    </a:lnTo>
                    <a:lnTo>
                      <a:pt x="1976" y="752"/>
                    </a:lnTo>
                    <a:lnTo>
                      <a:pt x="1967" y="743"/>
                    </a:lnTo>
                    <a:lnTo>
                      <a:pt x="1950" y="726"/>
                    </a:lnTo>
                    <a:lnTo>
                      <a:pt x="1933" y="717"/>
                    </a:lnTo>
                    <a:lnTo>
                      <a:pt x="1941" y="708"/>
                    </a:lnTo>
                    <a:lnTo>
                      <a:pt x="1950" y="699"/>
                    </a:lnTo>
                    <a:lnTo>
                      <a:pt x="1967" y="691"/>
                    </a:lnTo>
                    <a:lnTo>
                      <a:pt x="1976" y="691"/>
                    </a:lnTo>
                    <a:lnTo>
                      <a:pt x="1976" y="682"/>
                    </a:lnTo>
                    <a:lnTo>
                      <a:pt x="1967" y="682"/>
                    </a:lnTo>
                    <a:lnTo>
                      <a:pt x="1950" y="682"/>
                    </a:lnTo>
                    <a:lnTo>
                      <a:pt x="1941" y="674"/>
                    </a:lnTo>
                    <a:lnTo>
                      <a:pt x="1941" y="682"/>
                    </a:lnTo>
                    <a:lnTo>
                      <a:pt x="1933" y="682"/>
                    </a:lnTo>
                    <a:lnTo>
                      <a:pt x="1924" y="682"/>
                    </a:lnTo>
                    <a:lnTo>
                      <a:pt x="1924" y="674"/>
                    </a:lnTo>
                    <a:lnTo>
                      <a:pt x="1915" y="664"/>
                    </a:lnTo>
                    <a:lnTo>
                      <a:pt x="1907" y="674"/>
                    </a:lnTo>
                    <a:lnTo>
                      <a:pt x="1898" y="674"/>
                    </a:lnTo>
                    <a:lnTo>
                      <a:pt x="1889" y="664"/>
                    </a:lnTo>
                    <a:lnTo>
                      <a:pt x="1898" y="655"/>
                    </a:lnTo>
                    <a:lnTo>
                      <a:pt x="1907" y="647"/>
                    </a:lnTo>
                    <a:lnTo>
                      <a:pt x="1915" y="621"/>
                    </a:lnTo>
                    <a:lnTo>
                      <a:pt x="1924" y="613"/>
                    </a:lnTo>
                    <a:lnTo>
                      <a:pt x="1933" y="613"/>
                    </a:lnTo>
                    <a:lnTo>
                      <a:pt x="1941" y="621"/>
                    </a:lnTo>
                    <a:lnTo>
                      <a:pt x="1941" y="638"/>
                    </a:lnTo>
                    <a:lnTo>
                      <a:pt x="1941" y="647"/>
                    </a:lnTo>
                    <a:lnTo>
                      <a:pt x="1950" y="647"/>
                    </a:lnTo>
                    <a:lnTo>
                      <a:pt x="1959" y="638"/>
                    </a:lnTo>
                    <a:lnTo>
                      <a:pt x="1967" y="638"/>
                    </a:lnTo>
                    <a:lnTo>
                      <a:pt x="1976" y="638"/>
                    </a:lnTo>
                    <a:lnTo>
                      <a:pt x="1985" y="638"/>
                    </a:lnTo>
                    <a:lnTo>
                      <a:pt x="1985" y="630"/>
                    </a:lnTo>
                    <a:lnTo>
                      <a:pt x="1993" y="630"/>
                    </a:lnTo>
                    <a:lnTo>
                      <a:pt x="1993" y="647"/>
                    </a:lnTo>
                    <a:lnTo>
                      <a:pt x="1993" y="655"/>
                    </a:lnTo>
                    <a:lnTo>
                      <a:pt x="1993" y="664"/>
                    </a:lnTo>
                    <a:lnTo>
                      <a:pt x="2002" y="674"/>
                    </a:lnTo>
                    <a:lnTo>
                      <a:pt x="2011" y="664"/>
                    </a:lnTo>
                    <a:lnTo>
                      <a:pt x="2020" y="674"/>
                    </a:lnTo>
                    <a:lnTo>
                      <a:pt x="2028" y="691"/>
                    </a:lnTo>
                    <a:lnTo>
                      <a:pt x="2037" y="708"/>
                    </a:lnTo>
                    <a:lnTo>
                      <a:pt x="2037" y="717"/>
                    </a:lnTo>
                    <a:lnTo>
                      <a:pt x="2037" y="726"/>
                    </a:lnTo>
                    <a:lnTo>
                      <a:pt x="2046" y="726"/>
                    </a:lnTo>
                    <a:lnTo>
                      <a:pt x="2046" y="717"/>
                    </a:lnTo>
                    <a:lnTo>
                      <a:pt x="2054" y="708"/>
                    </a:lnTo>
                    <a:lnTo>
                      <a:pt x="2063" y="699"/>
                    </a:lnTo>
                    <a:lnTo>
                      <a:pt x="2072" y="699"/>
                    </a:lnTo>
                    <a:lnTo>
                      <a:pt x="2072" y="691"/>
                    </a:lnTo>
                    <a:lnTo>
                      <a:pt x="2063" y="682"/>
                    </a:lnTo>
                    <a:lnTo>
                      <a:pt x="2054" y="674"/>
                    </a:lnTo>
                    <a:lnTo>
                      <a:pt x="2037" y="655"/>
                    </a:lnTo>
                    <a:lnTo>
                      <a:pt x="2028" y="647"/>
                    </a:lnTo>
                    <a:lnTo>
                      <a:pt x="2011" y="647"/>
                    </a:lnTo>
                    <a:lnTo>
                      <a:pt x="2011" y="630"/>
                    </a:lnTo>
                    <a:lnTo>
                      <a:pt x="2020" y="621"/>
                    </a:lnTo>
                    <a:lnTo>
                      <a:pt x="2020" y="613"/>
                    </a:lnTo>
                    <a:lnTo>
                      <a:pt x="2020" y="603"/>
                    </a:lnTo>
                    <a:lnTo>
                      <a:pt x="2028" y="603"/>
                    </a:lnTo>
                    <a:lnTo>
                      <a:pt x="2028" y="594"/>
                    </a:lnTo>
                    <a:lnTo>
                      <a:pt x="2028" y="586"/>
                    </a:lnTo>
                    <a:lnTo>
                      <a:pt x="2028" y="577"/>
                    </a:lnTo>
                    <a:lnTo>
                      <a:pt x="2028" y="569"/>
                    </a:lnTo>
                    <a:lnTo>
                      <a:pt x="2037" y="560"/>
                    </a:lnTo>
                    <a:lnTo>
                      <a:pt x="2046" y="569"/>
                    </a:lnTo>
                    <a:lnTo>
                      <a:pt x="2054" y="569"/>
                    </a:lnTo>
                    <a:lnTo>
                      <a:pt x="2063" y="569"/>
                    </a:lnTo>
                    <a:lnTo>
                      <a:pt x="2063" y="560"/>
                    </a:lnTo>
                    <a:lnTo>
                      <a:pt x="2072" y="542"/>
                    </a:lnTo>
                    <a:lnTo>
                      <a:pt x="2080" y="498"/>
                    </a:lnTo>
                    <a:lnTo>
                      <a:pt x="2080" y="455"/>
                    </a:lnTo>
                    <a:lnTo>
                      <a:pt x="2054" y="420"/>
                    </a:lnTo>
                    <a:lnTo>
                      <a:pt x="2046" y="403"/>
                    </a:lnTo>
                    <a:lnTo>
                      <a:pt x="2046" y="393"/>
                    </a:lnTo>
                    <a:lnTo>
                      <a:pt x="2028" y="384"/>
                    </a:lnTo>
                    <a:lnTo>
                      <a:pt x="2028" y="376"/>
                    </a:lnTo>
                    <a:lnTo>
                      <a:pt x="2020" y="376"/>
                    </a:lnTo>
                    <a:lnTo>
                      <a:pt x="2020" y="367"/>
                    </a:lnTo>
                    <a:lnTo>
                      <a:pt x="2011" y="367"/>
                    </a:lnTo>
                    <a:lnTo>
                      <a:pt x="2002" y="367"/>
                    </a:lnTo>
                    <a:lnTo>
                      <a:pt x="1993" y="359"/>
                    </a:lnTo>
                    <a:lnTo>
                      <a:pt x="1985" y="359"/>
                    </a:lnTo>
                    <a:lnTo>
                      <a:pt x="1985" y="367"/>
                    </a:lnTo>
                    <a:lnTo>
                      <a:pt x="1976" y="367"/>
                    </a:lnTo>
                    <a:lnTo>
                      <a:pt x="1976" y="359"/>
                    </a:lnTo>
                    <a:lnTo>
                      <a:pt x="1967" y="359"/>
                    </a:lnTo>
                    <a:lnTo>
                      <a:pt x="1959" y="359"/>
                    </a:lnTo>
                    <a:lnTo>
                      <a:pt x="1950" y="359"/>
                    </a:lnTo>
                    <a:lnTo>
                      <a:pt x="1941" y="350"/>
                    </a:lnTo>
                    <a:lnTo>
                      <a:pt x="1933" y="350"/>
                    </a:lnTo>
                    <a:lnTo>
                      <a:pt x="1933" y="341"/>
                    </a:lnTo>
                    <a:lnTo>
                      <a:pt x="1941" y="332"/>
                    </a:lnTo>
                    <a:lnTo>
                      <a:pt x="1941" y="323"/>
                    </a:lnTo>
                    <a:lnTo>
                      <a:pt x="1950" y="315"/>
                    </a:lnTo>
                    <a:lnTo>
                      <a:pt x="1950" y="306"/>
                    </a:lnTo>
                    <a:lnTo>
                      <a:pt x="1950" y="298"/>
                    </a:lnTo>
                    <a:lnTo>
                      <a:pt x="1950" y="288"/>
                    </a:lnTo>
                    <a:lnTo>
                      <a:pt x="1959" y="280"/>
                    </a:lnTo>
                    <a:lnTo>
                      <a:pt x="1967" y="271"/>
                    </a:lnTo>
                    <a:lnTo>
                      <a:pt x="1976" y="271"/>
                    </a:lnTo>
                    <a:lnTo>
                      <a:pt x="1993" y="271"/>
                    </a:lnTo>
                    <a:lnTo>
                      <a:pt x="2011" y="271"/>
                    </a:lnTo>
                    <a:lnTo>
                      <a:pt x="2020" y="262"/>
                    </a:lnTo>
                    <a:lnTo>
                      <a:pt x="2028" y="254"/>
                    </a:lnTo>
                    <a:lnTo>
                      <a:pt x="2046" y="254"/>
                    </a:lnTo>
                    <a:lnTo>
                      <a:pt x="2054" y="254"/>
                    </a:lnTo>
                    <a:lnTo>
                      <a:pt x="2046" y="262"/>
                    </a:lnTo>
                    <a:lnTo>
                      <a:pt x="2054" y="271"/>
                    </a:lnTo>
                    <a:lnTo>
                      <a:pt x="2063" y="262"/>
                    </a:lnTo>
                    <a:lnTo>
                      <a:pt x="2080" y="254"/>
                    </a:lnTo>
                    <a:lnTo>
                      <a:pt x="2072" y="254"/>
                    </a:lnTo>
                    <a:lnTo>
                      <a:pt x="2063" y="245"/>
                    </a:lnTo>
                    <a:lnTo>
                      <a:pt x="2063" y="227"/>
                    </a:lnTo>
                    <a:lnTo>
                      <a:pt x="2063" y="218"/>
                    </a:lnTo>
                    <a:lnTo>
                      <a:pt x="2063" y="210"/>
                    </a:lnTo>
                    <a:lnTo>
                      <a:pt x="2072" y="201"/>
                    </a:lnTo>
                    <a:lnTo>
                      <a:pt x="2080" y="201"/>
                    </a:lnTo>
                    <a:lnTo>
                      <a:pt x="2089" y="201"/>
                    </a:lnTo>
                    <a:lnTo>
                      <a:pt x="2089" y="210"/>
                    </a:lnTo>
                    <a:lnTo>
                      <a:pt x="2098" y="218"/>
                    </a:lnTo>
                    <a:lnTo>
                      <a:pt x="2106" y="218"/>
                    </a:lnTo>
                    <a:lnTo>
                      <a:pt x="2115" y="210"/>
                    </a:lnTo>
                    <a:lnTo>
                      <a:pt x="2115" y="201"/>
                    </a:lnTo>
                    <a:lnTo>
                      <a:pt x="2106" y="183"/>
                    </a:lnTo>
                    <a:lnTo>
                      <a:pt x="2115" y="183"/>
                    </a:lnTo>
                    <a:lnTo>
                      <a:pt x="2124" y="183"/>
                    </a:lnTo>
                    <a:lnTo>
                      <a:pt x="2124" y="193"/>
                    </a:lnTo>
                    <a:lnTo>
                      <a:pt x="2132" y="201"/>
                    </a:lnTo>
                    <a:lnTo>
                      <a:pt x="2132" y="210"/>
                    </a:lnTo>
                    <a:lnTo>
                      <a:pt x="2141" y="210"/>
                    </a:lnTo>
                    <a:lnTo>
                      <a:pt x="2132" y="227"/>
                    </a:lnTo>
                    <a:lnTo>
                      <a:pt x="2132" y="236"/>
                    </a:lnTo>
                    <a:lnTo>
                      <a:pt x="2132" y="254"/>
                    </a:lnTo>
                    <a:lnTo>
                      <a:pt x="2132" y="262"/>
                    </a:lnTo>
                    <a:lnTo>
                      <a:pt x="2124" y="280"/>
                    </a:lnTo>
                    <a:lnTo>
                      <a:pt x="2132" y="280"/>
                    </a:lnTo>
                    <a:lnTo>
                      <a:pt x="2132" y="288"/>
                    </a:lnTo>
                    <a:lnTo>
                      <a:pt x="2132" y="298"/>
                    </a:lnTo>
                    <a:lnTo>
                      <a:pt x="2141" y="306"/>
                    </a:lnTo>
                    <a:lnTo>
                      <a:pt x="2150" y="315"/>
                    </a:lnTo>
                    <a:lnTo>
                      <a:pt x="2167" y="332"/>
                    </a:lnTo>
                    <a:lnTo>
                      <a:pt x="2176" y="332"/>
                    </a:lnTo>
                    <a:lnTo>
                      <a:pt x="2176" y="341"/>
                    </a:lnTo>
                    <a:lnTo>
                      <a:pt x="2184" y="350"/>
                    </a:lnTo>
                    <a:lnTo>
                      <a:pt x="2193" y="359"/>
                    </a:lnTo>
                    <a:lnTo>
                      <a:pt x="2210" y="376"/>
                    </a:lnTo>
                    <a:lnTo>
                      <a:pt x="2219" y="384"/>
                    </a:lnTo>
                    <a:lnTo>
                      <a:pt x="2236" y="393"/>
                    </a:lnTo>
                    <a:lnTo>
                      <a:pt x="2236" y="384"/>
                    </a:lnTo>
                    <a:lnTo>
                      <a:pt x="2228" y="359"/>
                    </a:lnTo>
                    <a:lnTo>
                      <a:pt x="2236" y="350"/>
                    </a:lnTo>
                    <a:lnTo>
                      <a:pt x="2228" y="341"/>
                    </a:lnTo>
                    <a:lnTo>
                      <a:pt x="2219" y="323"/>
                    </a:lnTo>
                    <a:lnTo>
                      <a:pt x="2219" y="315"/>
                    </a:lnTo>
                    <a:lnTo>
                      <a:pt x="2219" y="306"/>
                    </a:lnTo>
                    <a:lnTo>
                      <a:pt x="2210" y="306"/>
                    </a:lnTo>
                    <a:lnTo>
                      <a:pt x="2202" y="288"/>
                    </a:lnTo>
                    <a:lnTo>
                      <a:pt x="2210" y="288"/>
                    </a:lnTo>
                    <a:lnTo>
                      <a:pt x="2219" y="288"/>
                    </a:lnTo>
                    <a:lnTo>
                      <a:pt x="2219" y="280"/>
                    </a:lnTo>
                    <a:lnTo>
                      <a:pt x="2210" y="280"/>
                    </a:lnTo>
                    <a:lnTo>
                      <a:pt x="2193" y="271"/>
                    </a:lnTo>
                    <a:lnTo>
                      <a:pt x="2193" y="262"/>
                    </a:lnTo>
                    <a:lnTo>
                      <a:pt x="2184" y="254"/>
                    </a:lnTo>
                    <a:lnTo>
                      <a:pt x="2176" y="254"/>
                    </a:lnTo>
                    <a:lnTo>
                      <a:pt x="2167" y="262"/>
                    </a:lnTo>
                    <a:lnTo>
                      <a:pt x="2167" y="254"/>
                    </a:lnTo>
                    <a:lnTo>
                      <a:pt x="2176" y="245"/>
                    </a:lnTo>
                    <a:lnTo>
                      <a:pt x="2176" y="236"/>
                    </a:lnTo>
                    <a:lnTo>
                      <a:pt x="2167" y="236"/>
                    </a:lnTo>
                    <a:lnTo>
                      <a:pt x="2158" y="236"/>
                    </a:lnTo>
                    <a:lnTo>
                      <a:pt x="2158" y="227"/>
                    </a:lnTo>
                    <a:lnTo>
                      <a:pt x="2167" y="227"/>
                    </a:lnTo>
                    <a:lnTo>
                      <a:pt x="2176" y="227"/>
                    </a:lnTo>
                    <a:lnTo>
                      <a:pt x="2176" y="218"/>
                    </a:lnTo>
                    <a:lnTo>
                      <a:pt x="2184" y="227"/>
                    </a:lnTo>
                    <a:lnTo>
                      <a:pt x="2193" y="218"/>
                    </a:lnTo>
                    <a:lnTo>
                      <a:pt x="2219" y="218"/>
                    </a:lnTo>
                    <a:lnTo>
                      <a:pt x="2219" y="183"/>
                    </a:lnTo>
                    <a:lnTo>
                      <a:pt x="2228" y="175"/>
                    </a:lnTo>
                    <a:lnTo>
                      <a:pt x="2236" y="166"/>
                    </a:lnTo>
                    <a:lnTo>
                      <a:pt x="2245" y="166"/>
                    </a:lnTo>
                    <a:lnTo>
                      <a:pt x="2245" y="157"/>
                    </a:lnTo>
                    <a:lnTo>
                      <a:pt x="2228" y="149"/>
                    </a:lnTo>
                    <a:lnTo>
                      <a:pt x="2219" y="140"/>
                    </a:lnTo>
                    <a:lnTo>
                      <a:pt x="2202" y="140"/>
                    </a:lnTo>
                    <a:lnTo>
                      <a:pt x="2193" y="140"/>
                    </a:lnTo>
                    <a:lnTo>
                      <a:pt x="2193" y="131"/>
                    </a:lnTo>
                    <a:lnTo>
                      <a:pt x="2202" y="131"/>
                    </a:lnTo>
                    <a:lnTo>
                      <a:pt x="2210" y="131"/>
                    </a:lnTo>
                    <a:lnTo>
                      <a:pt x="2202" y="122"/>
                    </a:lnTo>
                    <a:lnTo>
                      <a:pt x="2193" y="114"/>
                    </a:lnTo>
                    <a:lnTo>
                      <a:pt x="2193" y="105"/>
                    </a:lnTo>
                    <a:lnTo>
                      <a:pt x="2202" y="105"/>
                    </a:lnTo>
                    <a:lnTo>
                      <a:pt x="2210" y="105"/>
                    </a:lnTo>
                    <a:lnTo>
                      <a:pt x="2210" y="114"/>
                    </a:lnTo>
                    <a:lnTo>
                      <a:pt x="2219" y="122"/>
                    </a:lnTo>
                    <a:lnTo>
                      <a:pt x="2228" y="122"/>
                    </a:lnTo>
                    <a:lnTo>
                      <a:pt x="2236" y="122"/>
                    </a:lnTo>
                    <a:lnTo>
                      <a:pt x="2254" y="122"/>
                    </a:lnTo>
                    <a:lnTo>
                      <a:pt x="2262" y="131"/>
                    </a:lnTo>
                    <a:lnTo>
                      <a:pt x="2271" y="122"/>
                    </a:lnTo>
                    <a:lnTo>
                      <a:pt x="2280" y="122"/>
                    </a:lnTo>
                    <a:lnTo>
                      <a:pt x="2280" y="114"/>
                    </a:lnTo>
                    <a:lnTo>
                      <a:pt x="2271" y="114"/>
                    </a:lnTo>
                    <a:lnTo>
                      <a:pt x="2280" y="105"/>
                    </a:lnTo>
                    <a:lnTo>
                      <a:pt x="2271" y="96"/>
                    </a:lnTo>
                    <a:lnTo>
                      <a:pt x="2271" y="88"/>
                    </a:lnTo>
                    <a:lnTo>
                      <a:pt x="2254" y="88"/>
                    </a:lnTo>
                    <a:lnTo>
                      <a:pt x="2245" y="88"/>
                    </a:lnTo>
                    <a:lnTo>
                      <a:pt x="2236" y="88"/>
                    </a:lnTo>
                    <a:lnTo>
                      <a:pt x="2228" y="78"/>
                    </a:lnTo>
                    <a:lnTo>
                      <a:pt x="2219" y="88"/>
                    </a:lnTo>
                    <a:lnTo>
                      <a:pt x="2219" y="96"/>
                    </a:lnTo>
                    <a:lnTo>
                      <a:pt x="2219" y="88"/>
                    </a:lnTo>
                    <a:lnTo>
                      <a:pt x="2210" y="88"/>
                    </a:lnTo>
                    <a:lnTo>
                      <a:pt x="2202" y="78"/>
                    </a:lnTo>
                    <a:lnTo>
                      <a:pt x="2176" y="78"/>
                    </a:lnTo>
                    <a:lnTo>
                      <a:pt x="2158" y="70"/>
                    </a:lnTo>
                    <a:lnTo>
                      <a:pt x="2124" y="70"/>
                    </a:lnTo>
                    <a:lnTo>
                      <a:pt x="2072" y="61"/>
                    </a:lnTo>
                    <a:lnTo>
                      <a:pt x="2063" y="61"/>
                    </a:lnTo>
                    <a:lnTo>
                      <a:pt x="2037" y="70"/>
                    </a:lnTo>
                    <a:lnTo>
                      <a:pt x="2020" y="70"/>
                    </a:lnTo>
                    <a:lnTo>
                      <a:pt x="2011" y="70"/>
                    </a:lnTo>
                    <a:lnTo>
                      <a:pt x="2020" y="70"/>
                    </a:lnTo>
                    <a:lnTo>
                      <a:pt x="2028" y="78"/>
                    </a:lnTo>
                    <a:lnTo>
                      <a:pt x="2037" y="78"/>
                    </a:lnTo>
                    <a:lnTo>
                      <a:pt x="2037" y="88"/>
                    </a:lnTo>
                    <a:lnTo>
                      <a:pt x="2028" y="88"/>
                    </a:lnTo>
                    <a:lnTo>
                      <a:pt x="2011" y="78"/>
                    </a:lnTo>
                    <a:lnTo>
                      <a:pt x="1993" y="78"/>
                    </a:lnTo>
                    <a:lnTo>
                      <a:pt x="1967" y="78"/>
                    </a:lnTo>
                    <a:lnTo>
                      <a:pt x="1950" y="78"/>
                    </a:lnTo>
                    <a:lnTo>
                      <a:pt x="1924" y="88"/>
                    </a:lnTo>
                    <a:lnTo>
                      <a:pt x="1915" y="78"/>
                    </a:lnTo>
                    <a:lnTo>
                      <a:pt x="1907" y="78"/>
                    </a:lnTo>
                    <a:lnTo>
                      <a:pt x="1881" y="70"/>
                    </a:lnTo>
                    <a:lnTo>
                      <a:pt x="1837" y="70"/>
                    </a:lnTo>
                    <a:lnTo>
                      <a:pt x="1820" y="70"/>
                    </a:lnTo>
                    <a:lnTo>
                      <a:pt x="1794" y="70"/>
                    </a:lnTo>
                    <a:lnTo>
                      <a:pt x="1794" y="61"/>
                    </a:lnTo>
                    <a:lnTo>
                      <a:pt x="1794" y="52"/>
                    </a:lnTo>
                    <a:lnTo>
                      <a:pt x="1785" y="52"/>
                    </a:lnTo>
                    <a:lnTo>
                      <a:pt x="1777" y="52"/>
                    </a:lnTo>
                    <a:lnTo>
                      <a:pt x="1768" y="52"/>
                    </a:lnTo>
                    <a:lnTo>
                      <a:pt x="1751" y="61"/>
                    </a:lnTo>
                    <a:lnTo>
                      <a:pt x="1742" y="61"/>
                    </a:lnTo>
                    <a:lnTo>
                      <a:pt x="1733" y="61"/>
                    </a:lnTo>
                    <a:lnTo>
                      <a:pt x="1716" y="61"/>
                    </a:lnTo>
                    <a:lnTo>
                      <a:pt x="1707" y="61"/>
                    </a:lnTo>
                    <a:lnTo>
                      <a:pt x="1699" y="70"/>
                    </a:lnTo>
                    <a:lnTo>
                      <a:pt x="1707" y="70"/>
                    </a:lnTo>
                    <a:lnTo>
                      <a:pt x="1707" y="78"/>
                    </a:lnTo>
                    <a:lnTo>
                      <a:pt x="1699" y="88"/>
                    </a:lnTo>
                    <a:lnTo>
                      <a:pt x="1691" y="88"/>
                    </a:lnTo>
                    <a:lnTo>
                      <a:pt x="1673" y="88"/>
                    </a:lnTo>
                    <a:lnTo>
                      <a:pt x="1665" y="96"/>
                    </a:lnTo>
                    <a:lnTo>
                      <a:pt x="1655" y="88"/>
                    </a:lnTo>
                    <a:lnTo>
                      <a:pt x="1647" y="88"/>
                    </a:lnTo>
                    <a:lnTo>
                      <a:pt x="1647" y="78"/>
                    </a:lnTo>
                    <a:lnTo>
                      <a:pt x="1639" y="78"/>
                    </a:lnTo>
                    <a:lnTo>
                      <a:pt x="1639" y="88"/>
                    </a:lnTo>
                    <a:lnTo>
                      <a:pt x="1639" y="96"/>
                    </a:lnTo>
                    <a:lnTo>
                      <a:pt x="1621" y="88"/>
                    </a:lnTo>
                    <a:lnTo>
                      <a:pt x="1603" y="78"/>
                    </a:lnTo>
                    <a:lnTo>
                      <a:pt x="1587" y="61"/>
                    </a:lnTo>
                    <a:lnTo>
                      <a:pt x="1569" y="52"/>
                    </a:lnTo>
                    <a:lnTo>
                      <a:pt x="1561" y="52"/>
                    </a:lnTo>
                    <a:lnTo>
                      <a:pt x="1543" y="61"/>
                    </a:lnTo>
                    <a:lnTo>
                      <a:pt x="1543" y="70"/>
                    </a:lnTo>
                    <a:lnTo>
                      <a:pt x="1551" y="78"/>
                    </a:lnTo>
                    <a:lnTo>
                      <a:pt x="1543" y="78"/>
                    </a:lnTo>
                    <a:lnTo>
                      <a:pt x="1509" y="78"/>
                    </a:lnTo>
                    <a:lnTo>
                      <a:pt x="1499" y="78"/>
                    </a:lnTo>
                    <a:lnTo>
                      <a:pt x="1491" y="70"/>
                    </a:lnTo>
                    <a:lnTo>
                      <a:pt x="1483" y="61"/>
                    </a:lnTo>
                    <a:lnTo>
                      <a:pt x="1457" y="61"/>
                    </a:lnTo>
                    <a:lnTo>
                      <a:pt x="1439" y="70"/>
                    </a:lnTo>
                    <a:lnTo>
                      <a:pt x="1431" y="70"/>
                    </a:lnTo>
                    <a:lnTo>
                      <a:pt x="1421" y="70"/>
                    </a:lnTo>
                    <a:lnTo>
                      <a:pt x="1403" y="61"/>
                    </a:lnTo>
                    <a:lnTo>
                      <a:pt x="1395" y="70"/>
                    </a:lnTo>
                    <a:lnTo>
                      <a:pt x="1387" y="70"/>
                    </a:lnTo>
                    <a:lnTo>
                      <a:pt x="1395" y="70"/>
                    </a:lnTo>
                    <a:lnTo>
                      <a:pt x="1395" y="61"/>
                    </a:lnTo>
                    <a:lnTo>
                      <a:pt x="1403" y="52"/>
                    </a:lnTo>
                    <a:lnTo>
                      <a:pt x="1387" y="35"/>
                    </a:lnTo>
                    <a:lnTo>
                      <a:pt x="1377" y="26"/>
                    </a:lnTo>
                    <a:lnTo>
                      <a:pt x="1361" y="17"/>
                    </a:lnTo>
                    <a:lnTo>
                      <a:pt x="1343" y="17"/>
                    </a:lnTo>
                    <a:lnTo>
                      <a:pt x="1325" y="17"/>
                    </a:lnTo>
                    <a:lnTo>
                      <a:pt x="1317" y="26"/>
                    </a:lnTo>
                    <a:lnTo>
                      <a:pt x="1317" y="17"/>
                    </a:lnTo>
                    <a:lnTo>
                      <a:pt x="1309" y="17"/>
                    </a:lnTo>
                    <a:lnTo>
                      <a:pt x="1299" y="17"/>
                    </a:lnTo>
                    <a:lnTo>
                      <a:pt x="1291" y="9"/>
                    </a:lnTo>
                    <a:lnTo>
                      <a:pt x="1283" y="0"/>
                    </a:lnTo>
                    <a:lnTo>
                      <a:pt x="1273" y="0"/>
                    </a:lnTo>
                    <a:lnTo>
                      <a:pt x="1273" y="9"/>
                    </a:lnTo>
                    <a:lnTo>
                      <a:pt x="1265" y="17"/>
                    </a:lnTo>
                    <a:lnTo>
                      <a:pt x="1265" y="26"/>
                    </a:lnTo>
                    <a:lnTo>
                      <a:pt x="1265" y="35"/>
                    </a:lnTo>
                    <a:lnTo>
                      <a:pt x="1257" y="44"/>
                    </a:lnTo>
                    <a:lnTo>
                      <a:pt x="1239" y="35"/>
                    </a:lnTo>
                    <a:lnTo>
                      <a:pt x="1231" y="35"/>
                    </a:lnTo>
                    <a:lnTo>
                      <a:pt x="1222" y="44"/>
                    </a:lnTo>
                    <a:lnTo>
                      <a:pt x="1213" y="44"/>
                    </a:lnTo>
                    <a:lnTo>
                      <a:pt x="1196" y="44"/>
                    </a:lnTo>
                    <a:lnTo>
                      <a:pt x="1170" y="61"/>
                    </a:lnTo>
                    <a:lnTo>
                      <a:pt x="1161" y="61"/>
                    </a:lnTo>
                    <a:lnTo>
                      <a:pt x="1170" y="70"/>
                    </a:lnTo>
                    <a:lnTo>
                      <a:pt x="1179" y="78"/>
                    </a:lnTo>
                    <a:lnTo>
                      <a:pt x="1170" y="78"/>
                    </a:lnTo>
                    <a:lnTo>
                      <a:pt x="1144" y="78"/>
                    </a:lnTo>
                    <a:lnTo>
                      <a:pt x="1135" y="78"/>
                    </a:lnTo>
                    <a:lnTo>
                      <a:pt x="1127" y="78"/>
                    </a:lnTo>
                    <a:lnTo>
                      <a:pt x="1127" y="88"/>
                    </a:lnTo>
                    <a:lnTo>
                      <a:pt x="1127" y="96"/>
                    </a:lnTo>
                    <a:lnTo>
                      <a:pt x="1135" y="105"/>
                    </a:lnTo>
                    <a:lnTo>
                      <a:pt x="1161" y="105"/>
                    </a:lnTo>
                    <a:lnTo>
                      <a:pt x="1170" y="114"/>
                    </a:lnTo>
                    <a:lnTo>
                      <a:pt x="1170" y="131"/>
                    </a:lnTo>
                    <a:lnTo>
                      <a:pt x="1170" y="140"/>
                    </a:lnTo>
                    <a:lnTo>
                      <a:pt x="1161" y="122"/>
                    </a:lnTo>
                    <a:lnTo>
                      <a:pt x="1144" y="114"/>
                    </a:lnTo>
                    <a:lnTo>
                      <a:pt x="1135" y="105"/>
                    </a:lnTo>
                    <a:lnTo>
                      <a:pt x="1118" y="105"/>
                    </a:lnTo>
                    <a:lnTo>
                      <a:pt x="1109" y="105"/>
                    </a:lnTo>
                    <a:lnTo>
                      <a:pt x="1101" y="105"/>
                    </a:lnTo>
                    <a:lnTo>
                      <a:pt x="1101" y="114"/>
                    </a:lnTo>
                    <a:lnTo>
                      <a:pt x="1109" y="114"/>
                    </a:lnTo>
                    <a:lnTo>
                      <a:pt x="1118" y="122"/>
                    </a:lnTo>
                    <a:lnTo>
                      <a:pt x="1127" y="122"/>
                    </a:lnTo>
                    <a:lnTo>
                      <a:pt x="1127" y="131"/>
                    </a:lnTo>
                    <a:lnTo>
                      <a:pt x="1118" y="131"/>
                    </a:lnTo>
                    <a:lnTo>
                      <a:pt x="1109" y="131"/>
                    </a:lnTo>
                    <a:lnTo>
                      <a:pt x="1092" y="122"/>
                    </a:lnTo>
                    <a:lnTo>
                      <a:pt x="1092" y="114"/>
                    </a:lnTo>
                    <a:lnTo>
                      <a:pt x="1083" y="105"/>
                    </a:lnTo>
                    <a:lnTo>
                      <a:pt x="1083" y="96"/>
                    </a:lnTo>
                    <a:lnTo>
                      <a:pt x="1075" y="105"/>
                    </a:lnTo>
                    <a:lnTo>
                      <a:pt x="1083" y="105"/>
                    </a:lnTo>
                    <a:lnTo>
                      <a:pt x="1083" y="114"/>
                    </a:lnTo>
                    <a:lnTo>
                      <a:pt x="1083" y="122"/>
                    </a:lnTo>
                    <a:lnTo>
                      <a:pt x="1075" y="122"/>
                    </a:lnTo>
                    <a:lnTo>
                      <a:pt x="1083" y="131"/>
                    </a:lnTo>
                    <a:lnTo>
                      <a:pt x="1092" y="131"/>
                    </a:lnTo>
                    <a:lnTo>
                      <a:pt x="1092" y="140"/>
                    </a:lnTo>
                    <a:lnTo>
                      <a:pt x="1101" y="149"/>
                    </a:lnTo>
                    <a:lnTo>
                      <a:pt x="1101" y="157"/>
                    </a:lnTo>
                    <a:lnTo>
                      <a:pt x="1118" y="166"/>
                    </a:lnTo>
                    <a:lnTo>
                      <a:pt x="1135" y="157"/>
                    </a:lnTo>
                    <a:lnTo>
                      <a:pt x="1144" y="166"/>
                    </a:lnTo>
                    <a:lnTo>
                      <a:pt x="1153" y="175"/>
                    </a:lnTo>
                    <a:lnTo>
                      <a:pt x="1153" y="183"/>
                    </a:lnTo>
                    <a:lnTo>
                      <a:pt x="1153" y="193"/>
                    </a:lnTo>
                    <a:lnTo>
                      <a:pt x="1144" y="183"/>
                    </a:lnTo>
                    <a:lnTo>
                      <a:pt x="1144" y="175"/>
                    </a:lnTo>
                    <a:lnTo>
                      <a:pt x="1135" y="166"/>
                    </a:lnTo>
                    <a:lnTo>
                      <a:pt x="1118" y="166"/>
                    </a:lnTo>
                    <a:lnTo>
                      <a:pt x="1118" y="175"/>
                    </a:lnTo>
                    <a:lnTo>
                      <a:pt x="1118" y="183"/>
                    </a:lnTo>
                    <a:lnTo>
                      <a:pt x="1118" y="193"/>
                    </a:lnTo>
                    <a:lnTo>
                      <a:pt x="1118" y="201"/>
                    </a:lnTo>
                    <a:lnTo>
                      <a:pt x="1109" y="210"/>
                    </a:lnTo>
                    <a:lnTo>
                      <a:pt x="1101" y="210"/>
                    </a:lnTo>
                    <a:lnTo>
                      <a:pt x="1092" y="218"/>
                    </a:lnTo>
                    <a:lnTo>
                      <a:pt x="1075" y="210"/>
                    </a:lnTo>
                    <a:lnTo>
                      <a:pt x="1066" y="210"/>
                    </a:lnTo>
                    <a:lnTo>
                      <a:pt x="1075" y="201"/>
                    </a:lnTo>
                    <a:lnTo>
                      <a:pt x="1083" y="201"/>
                    </a:lnTo>
                    <a:lnTo>
                      <a:pt x="1092" y="201"/>
                    </a:lnTo>
                    <a:lnTo>
                      <a:pt x="1101" y="201"/>
                    </a:lnTo>
                    <a:lnTo>
                      <a:pt x="1109" y="201"/>
                    </a:lnTo>
                    <a:lnTo>
                      <a:pt x="1109" y="193"/>
                    </a:lnTo>
                    <a:lnTo>
                      <a:pt x="1101" y="175"/>
                    </a:lnTo>
                    <a:lnTo>
                      <a:pt x="1101" y="166"/>
                    </a:lnTo>
                    <a:lnTo>
                      <a:pt x="1092" y="166"/>
                    </a:lnTo>
                    <a:lnTo>
                      <a:pt x="1066" y="140"/>
                    </a:lnTo>
                    <a:lnTo>
                      <a:pt x="1057" y="131"/>
                    </a:lnTo>
                    <a:lnTo>
                      <a:pt x="1066" y="122"/>
                    </a:lnTo>
                    <a:lnTo>
                      <a:pt x="1066" y="114"/>
                    </a:lnTo>
                    <a:lnTo>
                      <a:pt x="1057" y="114"/>
                    </a:lnTo>
                    <a:lnTo>
                      <a:pt x="1040" y="105"/>
                    </a:lnTo>
                    <a:lnTo>
                      <a:pt x="1031" y="105"/>
                    </a:lnTo>
                    <a:lnTo>
                      <a:pt x="1023" y="96"/>
                    </a:lnTo>
                    <a:lnTo>
                      <a:pt x="1014" y="105"/>
                    </a:lnTo>
                    <a:lnTo>
                      <a:pt x="1023" y="114"/>
                    </a:lnTo>
                    <a:lnTo>
                      <a:pt x="1014" y="131"/>
                    </a:lnTo>
                    <a:lnTo>
                      <a:pt x="1023" y="140"/>
                    </a:lnTo>
                    <a:lnTo>
                      <a:pt x="1023" y="149"/>
                    </a:lnTo>
                    <a:lnTo>
                      <a:pt x="1031" y="157"/>
                    </a:lnTo>
                    <a:lnTo>
                      <a:pt x="1040" y="166"/>
                    </a:lnTo>
                    <a:lnTo>
                      <a:pt x="1049" y="166"/>
                    </a:lnTo>
                    <a:lnTo>
                      <a:pt x="1049" y="175"/>
                    </a:lnTo>
                    <a:lnTo>
                      <a:pt x="1049" y="183"/>
                    </a:lnTo>
                    <a:lnTo>
                      <a:pt x="1040" y="183"/>
                    </a:lnTo>
                    <a:lnTo>
                      <a:pt x="1014" y="175"/>
                    </a:lnTo>
                    <a:lnTo>
                      <a:pt x="997" y="175"/>
                    </a:lnTo>
                    <a:lnTo>
                      <a:pt x="997" y="166"/>
                    </a:lnTo>
                    <a:lnTo>
                      <a:pt x="988" y="157"/>
                    </a:lnTo>
                    <a:lnTo>
                      <a:pt x="971" y="157"/>
                    </a:lnTo>
                    <a:lnTo>
                      <a:pt x="962" y="157"/>
                    </a:lnTo>
                    <a:lnTo>
                      <a:pt x="953" y="157"/>
                    </a:lnTo>
                    <a:lnTo>
                      <a:pt x="953" y="166"/>
                    </a:lnTo>
                    <a:lnTo>
                      <a:pt x="953" y="175"/>
                    </a:lnTo>
                    <a:lnTo>
                      <a:pt x="962" y="175"/>
                    </a:lnTo>
                    <a:lnTo>
                      <a:pt x="971" y="175"/>
                    </a:lnTo>
                    <a:lnTo>
                      <a:pt x="971" y="183"/>
                    </a:lnTo>
                    <a:lnTo>
                      <a:pt x="962" y="193"/>
                    </a:lnTo>
                    <a:lnTo>
                      <a:pt x="953" y="193"/>
                    </a:lnTo>
                    <a:lnTo>
                      <a:pt x="953" y="183"/>
                    </a:lnTo>
                    <a:lnTo>
                      <a:pt x="945" y="175"/>
                    </a:lnTo>
                    <a:lnTo>
                      <a:pt x="936" y="183"/>
                    </a:lnTo>
                    <a:lnTo>
                      <a:pt x="910" y="183"/>
                    </a:lnTo>
                    <a:lnTo>
                      <a:pt x="901" y="193"/>
                    </a:lnTo>
                    <a:lnTo>
                      <a:pt x="893" y="193"/>
                    </a:lnTo>
                    <a:lnTo>
                      <a:pt x="901" y="183"/>
                    </a:lnTo>
                    <a:lnTo>
                      <a:pt x="901" y="175"/>
                    </a:lnTo>
                    <a:lnTo>
                      <a:pt x="884" y="183"/>
                    </a:lnTo>
                    <a:lnTo>
                      <a:pt x="858" y="193"/>
                    </a:lnTo>
                    <a:lnTo>
                      <a:pt x="840" y="201"/>
                    </a:lnTo>
                    <a:lnTo>
                      <a:pt x="823" y="210"/>
                    </a:lnTo>
                    <a:lnTo>
                      <a:pt x="814" y="201"/>
                    </a:lnTo>
                    <a:lnTo>
                      <a:pt x="814" y="183"/>
                    </a:lnTo>
                    <a:lnTo>
                      <a:pt x="797" y="175"/>
                    </a:lnTo>
                    <a:lnTo>
                      <a:pt x="788" y="183"/>
                    </a:lnTo>
                    <a:lnTo>
                      <a:pt x="797" y="183"/>
                    </a:lnTo>
                    <a:lnTo>
                      <a:pt x="797" y="193"/>
                    </a:lnTo>
                    <a:lnTo>
                      <a:pt x="806" y="201"/>
                    </a:lnTo>
                    <a:lnTo>
                      <a:pt x="806" y="218"/>
                    </a:lnTo>
                    <a:lnTo>
                      <a:pt x="788" y="218"/>
                    </a:lnTo>
                    <a:lnTo>
                      <a:pt x="780" y="218"/>
                    </a:lnTo>
                    <a:lnTo>
                      <a:pt x="771" y="227"/>
                    </a:lnTo>
                    <a:lnTo>
                      <a:pt x="771" y="236"/>
                    </a:lnTo>
                    <a:lnTo>
                      <a:pt x="762" y="236"/>
                    </a:lnTo>
                    <a:lnTo>
                      <a:pt x="762" y="245"/>
                    </a:lnTo>
                    <a:lnTo>
                      <a:pt x="762" y="254"/>
                    </a:lnTo>
                    <a:lnTo>
                      <a:pt x="745" y="245"/>
                    </a:lnTo>
                    <a:lnTo>
                      <a:pt x="728" y="245"/>
                    </a:lnTo>
                    <a:lnTo>
                      <a:pt x="728" y="254"/>
                    </a:lnTo>
                    <a:lnTo>
                      <a:pt x="736" y="254"/>
                    </a:lnTo>
                    <a:lnTo>
                      <a:pt x="736" y="262"/>
                    </a:lnTo>
                    <a:lnTo>
                      <a:pt x="719" y="262"/>
                    </a:lnTo>
                    <a:lnTo>
                      <a:pt x="710" y="254"/>
                    </a:lnTo>
                    <a:lnTo>
                      <a:pt x="702" y="245"/>
                    </a:lnTo>
                    <a:lnTo>
                      <a:pt x="693" y="236"/>
                    </a:lnTo>
                    <a:lnTo>
                      <a:pt x="693" y="227"/>
                    </a:lnTo>
                    <a:lnTo>
                      <a:pt x="693" y="218"/>
                    </a:lnTo>
                    <a:lnTo>
                      <a:pt x="684" y="210"/>
                    </a:lnTo>
                    <a:lnTo>
                      <a:pt x="693" y="218"/>
                    </a:lnTo>
                    <a:lnTo>
                      <a:pt x="710" y="218"/>
                    </a:lnTo>
                    <a:lnTo>
                      <a:pt x="719" y="218"/>
                    </a:lnTo>
                    <a:lnTo>
                      <a:pt x="728" y="227"/>
                    </a:lnTo>
                    <a:lnTo>
                      <a:pt x="745" y="227"/>
                    </a:lnTo>
                    <a:lnTo>
                      <a:pt x="754" y="218"/>
                    </a:lnTo>
                    <a:lnTo>
                      <a:pt x="762" y="210"/>
                    </a:lnTo>
                    <a:lnTo>
                      <a:pt x="754" y="201"/>
                    </a:lnTo>
                    <a:lnTo>
                      <a:pt x="754" y="183"/>
                    </a:lnTo>
                    <a:lnTo>
                      <a:pt x="745" y="183"/>
                    </a:lnTo>
                    <a:lnTo>
                      <a:pt x="736" y="175"/>
                    </a:lnTo>
                    <a:lnTo>
                      <a:pt x="719" y="175"/>
                    </a:lnTo>
                    <a:lnTo>
                      <a:pt x="710" y="175"/>
                    </a:lnTo>
                    <a:lnTo>
                      <a:pt x="676" y="166"/>
                    </a:lnTo>
                    <a:lnTo>
                      <a:pt x="667" y="166"/>
                    </a:lnTo>
                    <a:lnTo>
                      <a:pt x="658" y="157"/>
                    </a:lnTo>
                    <a:lnTo>
                      <a:pt x="650" y="166"/>
                    </a:lnTo>
                    <a:lnTo>
                      <a:pt x="641" y="166"/>
                    </a:lnTo>
                    <a:lnTo>
                      <a:pt x="632" y="166"/>
                    </a:lnTo>
                    <a:lnTo>
                      <a:pt x="641" y="157"/>
                    </a:lnTo>
                    <a:lnTo>
                      <a:pt x="650" y="149"/>
                    </a:lnTo>
                    <a:lnTo>
                      <a:pt x="641" y="149"/>
                    </a:lnTo>
                    <a:lnTo>
                      <a:pt x="632" y="149"/>
                    </a:lnTo>
                    <a:lnTo>
                      <a:pt x="624" y="140"/>
                    </a:lnTo>
                    <a:lnTo>
                      <a:pt x="615" y="140"/>
                    </a:lnTo>
                    <a:lnTo>
                      <a:pt x="615" y="149"/>
                    </a:lnTo>
                    <a:lnTo>
                      <a:pt x="606" y="149"/>
                    </a:lnTo>
                    <a:lnTo>
                      <a:pt x="606" y="140"/>
                    </a:lnTo>
                    <a:lnTo>
                      <a:pt x="598" y="149"/>
                    </a:lnTo>
                    <a:lnTo>
                      <a:pt x="589" y="149"/>
                    </a:lnTo>
                    <a:lnTo>
                      <a:pt x="589" y="140"/>
                    </a:lnTo>
                    <a:lnTo>
                      <a:pt x="580" y="149"/>
                    </a:lnTo>
                    <a:lnTo>
                      <a:pt x="572" y="149"/>
                    </a:lnTo>
                    <a:lnTo>
                      <a:pt x="564" y="149"/>
                    </a:lnTo>
                    <a:lnTo>
                      <a:pt x="564" y="157"/>
                    </a:lnTo>
                    <a:lnTo>
                      <a:pt x="546" y="157"/>
                    </a:lnTo>
                    <a:lnTo>
                      <a:pt x="538" y="166"/>
                    </a:lnTo>
                    <a:lnTo>
                      <a:pt x="528" y="166"/>
                    </a:lnTo>
                    <a:lnTo>
                      <a:pt x="520" y="175"/>
                    </a:lnTo>
                    <a:lnTo>
                      <a:pt x="512" y="183"/>
                    </a:lnTo>
                    <a:lnTo>
                      <a:pt x="502" y="193"/>
                    </a:lnTo>
                    <a:lnTo>
                      <a:pt x="502" y="201"/>
                    </a:lnTo>
                    <a:lnTo>
                      <a:pt x="494" y="210"/>
                    </a:lnTo>
                    <a:lnTo>
                      <a:pt x="494" y="218"/>
                    </a:lnTo>
                    <a:lnTo>
                      <a:pt x="486" y="227"/>
                    </a:lnTo>
                    <a:lnTo>
                      <a:pt x="468" y="245"/>
                    </a:lnTo>
                    <a:lnTo>
                      <a:pt x="450" y="245"/>
                    </a:lnTo>
                    <a:lnTo>
                      <a:pt x="434" y="262"/>
                    </a:lnTo>
                    <a:lnTo>
                      <a:pt x="434" y="271"/>
                    </a:lnTo>
                    <a:lnTo>
                      <a:pt x="424" y="280"/>
                    </a:lnTo>
                    <a:lnTo>
                      <a:pt x="408" y="280"/>
                    </a:lnTo>
                    <a:lnTo>
                      <a:pt x="390" y="288"/>
                    </a:lnTo>
                    <a:lnTo>
                      <a:pt x="382" y="298"/>
                    </a:lnTo>
                    <a:lnTo>
                      <a:pt x="382" y="306"/>
                    </a:lnTo>
                    <a:lnTo>
                      <a:pt x="372" y="315"/>
                    </a:lnTo>
                    <a:lnTo>
                      <a:pt x="364" y="332"/>
                    </a:lnTo>
                    <a:lnTo>
                      <a:pt x="372" y="332"/>
                    </a:lnTo>
                    <a:lnTo>
                      <a:pt x="372" y="341"/>
                    </a:lnTo>
                    <a:lnTo>
                      <a:pt x="372" y="359"/>
                    </a:lnTo>
                    <a:lnTo>
                      <a:pt x="390" y="367"/>
                    </a:lnTo>
                    <a:lnTo>
                      <a:pt x="408" y="359"/>
                    </a:lnTo>
                    <a:lnTo>
                      <a:pt x="416" y="359"/>
                    </a:lnTo>
                    <a:lnTo>
                      <a:pt x="424" y="341"/>
                    </a:lnTo>
                    <a:lnTo>
                      <a:pt x="434" y="341"/>
                    </a:lnTo>
                    <a:lnTo>
                      <a:pt x="434" y="332"/>
                    </a:lnTo>
                    <a:lnTo>
                      <a:pt x="442" y="350"/>
                    </a:lnTo>
                    <a:lnTo>
                      <a:pt x="450" y="359"/>
                    </a:lnTo>
                    <a:lnTo>
                      <a:pt x="460" y="367"/>
                    </a:lnTo>
                    <a:lnTo>
                      <a:pt x="460" y="376"/>
                    </a:lnTo>
                    <a:lnTo>
                      <a:pt x="468" y="384"/>
                    </a:lnTo>
                    <a:lnTo>
                      <a:pt x="476" y="393"/>
                    </a:lnTo>
                    <a:lnTo>
                      <a:pt x="476" y="403"/>
                    </a:lnTo>
                    <a:lnTo>
                      <a:pt x="486" y="411"/>
                    </a:lnTo>
                    <a:lnTo>
                      <a:pt x="486" y="403"/>
                    </a:lnTo>
                    <a:lnTo>
                      <a:pt x="494" y="403"/>
                    </a:lnTo>
                    <a:lnTo>
                      <a:pt x="502" y="403"/>
                    </a:lnTo>
                    <a:lnTo>
                      <a:pt x="502" y="393"/>
                    </a:lnTo>
                    <a:lnTo>
                      <a:pt x="512" y="403"/>
                    </a:lnTo>
                    <a:lnTo>
                      <a:pt x="520" y="393"/>
                    </a:lnTo>
                    <a:lnTo>
                      <a:pt x="512" y="376"/>
                    </a:lnTo>
                    <a:lnTo>
                      <a:pt x="520" y="359"/>
                    </a:lnTo>
                    <a:lnTo>
                      <a:pt x="528" y="350"/>
                    </a:lnTo>
                    <a:lnTo>
                      <a:pt x="528" y="341"/>
                    </a:lnTo>
                    <a:lnTo>
                      <a:pt x="528" y="332"/>
                    </a:lnTo>
                    <a:lnTo>
                      <a:pt x="538" y="332"/>
                    </a:lnTo>
                    <a:lnTo>
                      <a:pt x="538" y="323"/>
                    </a:lnTo>
                    <a:lnTo>
                      <a:pt x="538" y="315"/>
                    </a:lnTo>
                    <a:lnTo>
                      <a:pt x="528" y="315"/>
                    </a:lnTo>
                    <a:lnTo>
                      <a:pt x="520" y="298"/>
                    </a:lnTo>
                    <a:lnTo>
                      <a:pt x="528" y="280"/>
                    </a:lnTo>
                    <a:lnTo>
                      <a:pt x="546" y="271"/>
                    </a:lnTo>
                    <a:lnTo>
                      <a:pt x="554" y="262"/>
                    </a:lnTo>
                    <a:lnTo>
                      <a:pt x="572" y="254"/>
                    </a:lnTo>
                    <a:lnTo>
                      <a:pt x="572" y="236"/>
                    </a:lnTo>
                    <a:lnTo>
                      <a:pt x="580" y="236"/>
                    </a:lnTo>
                    <a:lnTo>
                      <a:pt x="589" y="236"/>
                    </a:lnTo>
                    <a:lnTo>
                      <a:pt x="589" y="245"/>
                    </a:lnTo>
                    <a:lnTo>
                      <a:pt x="589" y="254"/>
                    </a:lnTo>
                    <a:lnTo>
                      <a:pt x="580" y="262"/>
                    </a:lnTo>
                    <a:lnTo>
                      <a:pt x="572" y="280"/>
                    </a:lnTo>
                    <a:lnTo>
                      <a:pt x="564" y="280"/>
                    </a:lnTo>
                    <a:lnTo>
                      <a:pt x="564" y="288"/>
                    </a:lnTo>
                    <a:lnTo>
                      <a:pt x="564" y="306"/>
                    </a:lnTo>
                    <a:lnTo>
                      <a:pt x="564" y="323"/>
                    </a:lnTo>
                    <a:lnTo>
                      <a:pt x="564" y="332"/>
                    </a:lnTo>
                    <a:lnTo>
                      <a:pt x="572" y="332"/>
                    </a:lnTo>
                    <a:lnTo>
                      <a:pt x="589" y="341"/>
                    </a:lnTo>
                    <a:lnTo>
                      <a:pt x="606" y="332"/>
                    </a:lnTo>
                    <a:lnTo>
                      <a:pt x="624" y="332"/>
                    </a:lnTo>
                    <a:lnTo>
                      <a:pt x="650" y="332"/>
                    </a:lnTo>
                    <a:lnTo>
                      <a:pt x="650" y="341"/>
                    </a:lnTo>
                    <a:lnTo>
                      <a:pt x="632" y="341"/>
                    </a:lnTo>
                    <a:lnTo>
                      <a:pt x="624" y="341"/>
                    </a:lnTo>
                    <a:lnTo>
                      <a:pt x="606" y="341"/>
                    </a:lnTo>
                    <a:lnTo>
                      <a:pt x="598" y="350"/>
                    </a:lnTo>
                    <a:lnTo>
                      <a:pt x="589" y="350"/>
                    </a:lnTo>
                    <a:lnTo>
                      <a:pt x="589" y="359"/>
                    </a:lnTo>
                    <a:lnTo>
                      <a:pt x="589" y="367"/>
                    </a:lnTo>
                    <a:lnTo>
                      <a:pt x="598" y="367"/>
                    </a:lnTo>
                    <a:lnTo>
                      <a:pt x="598" y="376"/>
                    </a:lnTo>
                    <a:lnTo>
                      <a:pt x="598" y="384"/>
                    </a:lnTo>
                    <a:lnTo>
                      <a:pt x="589" y="393"/>
                    </a:lnTo>
                    <a:lnTo>
                      <a:pt x="580" y="384"/>
                    </a:lnTo>
                    <a:lnTo>
                      <a:pt x="572" y="376"/>
                    </a:lnTo>
                    <a:lnTo>
                      <a:pt x="564" y="384"/>
                    </a:lnTo>
                    <a:lnTo>
                      <a:pt x="564" y="393"/>
                    </a:lnTo>
                    <a:lnTo>
                      <a:pt x="564" y="403"/>
                    </a:lnTo>
                    <a:lnTo>
                      <a:pt x="564" y="420"/>
                    </a:lnTo>
                    <a:lnTo>
                      <a:pt x="564" y="428"/>
                    </a:lnTo>
                    <a:lnTo>
                      <a:pt x="554" y="428"/>
                    </a:lnTo>
                    <a:lnTo>
                      <a:pt x="546" y="428"/>
                    </a:lnTo>
                    <a:lnTo>
                      <a:pt x="538" y="428"/>
                    </a:lnTo>
                    <a:lnTo>
                      <a:pt x="528" y="428"/>
                    </a:lnTo>
                    <a:lnTo>
                      <a:pt x="520" y="420"/>
                    </a:lnTo>
                    <a:lnTo>
                      <a:pt x="512" y="428"/>
                    </a:lnTo>
                    <a:lnTo>
                      <a:pt x="502" y="437"/>
                    </a:lnTo>
                    <a:lnTo>
                      <a:pt x="494" y="446"/>
                    </a:lnTo>
                    <a:lnTo>
                      <a:pt x="476" y="437"/>
                    </a:lnTo>
                    <a:lnTo>
                      <a:pt x="468" y="428"/>
                    </a:lnTo>
                    <a:lnTo>
                      <a:pt x="450" y="428"/>
                    </a:lnTo>
                    <a:lnTo>
                      <a:pt x="434" y="420"/>
                    </a:lnTo>
                    <a:lnTo>
                      <a:pt x="424" y="411"/>
                    </a:lnTo>
                    <a:lnTo>
                      <a:pt x="424" y="403"/>
                    </a:lnTo>
                    <a:lnTo>
                      <a:pt x="434" y="393"/>
                    </a:lnTo>
                    <a:lnTo>
                      <a:pt x="442" y="393"/>
                    </a:lnTo>
                    <a:lnTo>
                      <a:pt x="442" y="384"/>
                    </a:lnTo>
                    <a:lnTo>
                      <a:pt x="442" y="376"/>
                    </a:lnTo>
                    <a:lnTo>
                      <a:pt x="434" y="367"/>
                    </a:lnTo>
                    <a:lnTo>
                      <a:pt x="424" y="376"/>
                    </a:lnTo>
                    <a:lnTo>
                      <a:pt x="408" y="384"/>
                    </a:lnTo>
                    <a:lnTo>
                      <a:pt x="408" y="393"/>
                    </a:lnTo>
                    <a:lnTo>
                      <a:pt x="408" y="403"/>
                    </a:lnTo>
                    <a:lnTo>
                      <a:pt x="408" y="411"/>
                    </a:lnTo>
                    <a:lnTo>
                      <a:pt x="416" y="411"/>
                    </a:lnTo>
                    <a:lnTo>
                      <a:pt x="416" y="420"/>
                    </a:lnTo>
                    <a:lnTo>
                      <a:pt x="416" y="428"/>
                    </a:lnTo>
                    <a:lnTo>
                      <a:pt x="408" y="437"/>
                    </a:lnTo>
                    <a:lnTo>
                      <a:pt x="398" y="437"/>
                    </a:lnTo>
                    <a:lnTo>
                      <a:pt x="390" y="437"/>
                    </a:lnTo>
                    <a:lnTo>
                      <a:pt x="382" y="437"/>
                    </a:lnTo>
                    <a:lnTo>
                      <a:pt x="372" y="437"/>
                    </a:lnTo>
                    <a:lnTo>
                      <a:pt x="372" y="455"/>
                    </a:lnTo>
                    <a:lnTo>
                      <a:pt x="364" y="464"/>
                    </a:lnTo>
                    <a:lnTo>
                      <a:pt x="364" y="455"/>
                    </a:lnTo>
                    <a:lnTo>
                      <a:pt x="364" y="446"/>
                    </a:lnTo>
                    <a:lnTo>
                      <a:pt x="356" y="446"/>
                    </a:lnTo>
                    <a:lnTo>
                      <a:pt x="346" y="455"/>
                    </a:lnTo>
                    <a:lnTo>
                      <a:pt x="356" y="464"/>
                    </a:lnTo>
                    <a:lnTo>
                      <a:pt x="346" y="464"/>
                    </a:lnTo>
                    <a:lnTo>
                      <a:pt x="346" y="472"/>
                    </a:lnTo>
                    <a:lnTo>
                      <a:pt x="338" y="472"/>
                    </a:lnTo>
                    <a:lnTo>
                      <a:pt x="320" y="481"/>
                    </a:lnTo>
                    <a:lnTo>
                      <a:pt x="312" y="481"/>
                    </a:lnTo>
                    <a:lnTo>
                      <a:pt x="312" y="489"/>
                    </a:lnTo>
                    <a:lnTo>
                      <a:pt x="304" y="489"/>
                    </a:lnTo>
                    <a:lnTo>
                      <a:pt x="294" y="508"/>
                    </a:lnTo>
                    <a:lnTo>
                      <a:pt x="286" y="508"/>
                    </a:lnTo>
                    <a:lnTo>
                      <a:pt x="278" y="508"/>
                    </a:lnTo>
                    <a:lnTo>
                      <a:pt x="268" y="498"/>
                    </a:lnTo>
                    <a:lnTo>
                      <a:pt x="268" y="508"/>
                    </a:lnTo>
                    <a:lnTo>
                      <a:pt x="268" y="516"/>
                    </a:lnTo>
                    <a:lnTo>
                      <a:pt x="260" y="516"/>
                    </a:lnTo>
                    <a:lnTo>
                      <a:pt x="242" y="508"/>
                    </a:lnTo>
                    <a:lnTo>
                      <a:pt x="234" y="516"/>
                    </a:lnTo>
                    <a:lnTo>
                      <a:pt x="242" y="525"/>
                    </a:lnTo>
                    <a:lnTo>
                      <a:pt x="250" y="533"/>
                    </a:lnTo>
                    <a:lnTo>
                      <a:pt x="260" y="533"/>
                    </a:lnTo>
                    <a:lnTo>
                      <a:pt x="260" y="542"/>
                    </a:lnTo>
                    <a:lnTo>
                      <a:pt x="250" y="542"/>
                    </a:lnTo>
                    <a:lnTo>
                      <a:pt x="260" y="550"/>
                    </a:lnTo>
                    <a:lnTo>
                      <a:pt x="268" y="560"/>
                    </a:lnTo>
                    <a:lnTo>
                      <a:pt x="268" y="594"/>
                    </a:lnTo>
                    <a:lnTo>
                      <a:pt x="260" y="603"/>
                    </a:lnTo>
                    <a:lnTo>
                      <a:pt x="250" y="613"/>
                    </a:lnTo>
                    <a:lnTo>
                      <a:pt x="216" y="603"/>
                    </a:lnTo>
                    <a:lnTo>
                      <a:pt x="190" y="603"/>
                    </a:lnTo>
                    <a:lnTo>
                      <a:pt x="172" y="594"/>
                    </a:lnTo>
                    <a:lnTo>
                      <a:pt x="164" y="603"/>
                    </a:lnTo>
                    <a:lnTo>
                      <a:pt x="164" y="621"/>
                    </a:lnTo>
                    <a:lnTo>
                      <a:pt x="164" y="638"/>
                    </a:lnTo>
                    <a:lnTo>
                      <a:pt x="156" y="647"/>
                    </a:lnTo>
                    <a:lnTo>
                      <a:pt x="156" y="664"/>
                    </a:lnTo>
                    <a:lnTo>
                      <a:pt x="146" y="682"/>
                    </a:lnTo>
                    <a:lnTo>
                      <a:pt x="146" y="691"/>
                    </a:lnTo>
                    <a:lnTo>
                      <a:pt x="156" y="699"/>
                    </a:lnTo>
                    <a:lnTo>
                      <a:pt x="156" y="717"/>
                    </a:lnTo>
                    <a:lnTo>
                      <a:pt x="164" y="717"/>
                    </a:lnTo>
                    <a:lnTo>
                      <a:pt x="172" y="717"/>
                    </a:lnTo>
                    <a:lnTo>
                      <a:pt x="182" y="726"/>
                    </a:lnTo>
                    <a:lnTo>
                      <a:pt x="190" y="726"/>
                    </a:lnTo>
                    <a:lnTo>
                      <a:pt x="198" y="726"/>
                    </a:lnTo>
                    <a:lnTo>
                      <a:pt x="208" y="726"/>
                    </a:lnTo>
                    <a:lnTo>
                      <a:pt x="216" y="726"/>
                    </a:lnTo>
                    <a:lnTo>
                      <a:pt x="216" y="717"/>
                    </a:lnTo>
                    <a:lnTo>
                      <a:pt x="224" y="717"/>
                    </a:lnTo>
                    <a:lnTo>
                      <a:pt x="234" y="717"/>
                    </a:lnTo>
                    <a:lnTo>
                      <a:pt x="242" y="726"/>
                    </a:lnTo>
                    <a:lnTo>
                      <a:pt x="250" y="726"/>
                    </a:lnTo>
                    <a:lnTo>
                      <a:pt x="250" y="717"/>
                    </a:lnTo>
                    <a:lnTo>
                      <a:pt x="278" y="691"/>
                    </a:lnTo>
                    <a:lnTo>
                      <a:pt x="278" y="682"/>
                    </a:lnTo>
                    <a:lnTo>
                      <a:pt x="278" y="674"/>
                    </a:lnTo>
                    <a:lnTo>
                      <a:pt x="286" y="655"/>
                    </a:lnTo>
                    <a:lnTo>
                      <a:pt x="294" y="647"/>
                    </a:lnTo>
                    <a:lnTo>
                      <a:pt x="304" y="638"/>
                    </a:lnTo>
                    <a:lnTo>
                      <a:pt x="312" y="638"/>
                    </a:lnTo>
                    <a:lnTo>
                      <a:pt x="320" y="630"/>
                    </a:lnTo>
                    <a:lnTo>
                      <a:pt x="330" y="613"/>
                    </a:lnTo>
                    <a:lnTo>
                      <a:pt x="346" y="613"/>
                    </a:lnTo>
                    <a:lnTo>
                      <a:pt x="356" y="613"/>
                    </a:lnTo>
                    <a:lnTo>
                      <a:pt x="364" y="613"/>
                    </a:lnTo>
                    <a:lnTo>
                      <a:pt x="372" y="613"/>
                    </a:lnTo>
                    <a:lnTo>
                      <a:pt x="390" y="603"/>
                    </a:lnTo>
                    <a:lnTo>
                      <a:pt x="398" y="603"/>
                    </a:lnTo>
                    <a:lnTo>
                      <a:pt x="416" y="594"/>
                    </a:lnTo>
                    <a:lnTo>
                      <a:pt x="424" y="603"/>
                    </a:lnTo>
                    <a:lnTo>
                      <a:pt x="424" y="613"/>
                    </a:lnTo>
                    <a:lnTo>
                      <a:pt x="442" y="630"/>
                    </a:lnTo>
                    <a:lnTo>
                      <a:pt x="460" y="638"/>
                    </a:lnTo>
                    <a:lnTo>
                      <a:pt x="476" y="647"/>
                    </a:lnTo>
                    <a:lnTo>
                      <a:pt x="486" y="655"/>
                    </a:lnTo>
                    <a:lnTo>
                      <a:pt x="512" y="682"/>
                    </a:lnTo>
                    <a:lnTo>
                      <a:pt x="512" y="691"/>
                    </a:lnTo>
                    <a:lnTo>
                      <a:pt x="502" y="699"/>
                    </a:lnTo>
                    <a:lnTo>
                      <a:pt x="502" y="708"/>
                    </a:lnTo>
                    <a:lnTo>
                      <a:pt x="512" y="708"/>
                    </a:lnTo>
                    <a:lnTo>
                      <a:pt x="528" y="699"/>
                    </a:lnTo>
                    <a:lnTo>
                      <a:pt x="528" y="691"/>
                    </a:lnTo>
                    <a:lnTo>
                      <a:pt x="538" y="682"/>
                    </a:lnTo>
                    <a:lnTo>
                      <a:pt x="528" y="682"/>
                    </a:lnTo>
                    <a:lnTo>
                      <a:pt x="520" y="674"/>
                    </a:lnTo>
                    <a:lnTo>
                      <a:pt x="528" y="664"/>
                    </a:lnTo>
                    <a:lnTo>
                      <a:pt x="538" y="664"/>
                    </a:lnTo>
                    <a:lnTo>
                      <a:pt x="538" y="674"/>
                    </a:lnTo>
                    <a:lnTo>
                      <a:pt x="546" y="664"/>
                    </a:lnTo>
                    <a:lnTo>
                      <a:pt x="538" y="655"/>
                    </a:lnTo>
                    <a:lnTo>
                      <a:pt x="528" y="655"/>
                    </a:lnTo>
                    <a:lnTo>
                      <a:pt x="520" y="655"/>
                    </a:lnTo>
                    <a:lnTo>
                      <a:pt x="512" y="647"/>
                    </a:lnTo>
                    <a:lnTo>
                      <a:pt x="512" y="638"/>
                    </a:lnTo>
                    <a:lnTo>
                      <a:pt x="502" y="638"/>
                    </a:lnTo>
                    <a:lnTo>
                      <a:pt x="494" y="630"/>
                    </a:lnTo>
                    <a:lnTo>
                      <a:pt x="476" y="621"/>
                    </a:lnTo>
                    <a:lnTo>
                      <a:pt x="476" y="613"/>
                    </a:lnTo>
                    <a:lnTo>
                      <a:pt x="476" y="603"/>
                    </a:lnTo>
                    <a:lnTo>
                      <a:pt x="468" y="603"/>
                    </a:lnTo>
                    <a:lnTo>
                      <a:pt x="460" y="594"/>
                    </a:lnTo>
                    <a:lnTo>
                      <a:pt x="460" y="577"/>
                    </a:lnTo>
                    <a:lnTo>
                      <a:pt x="460" y="569"/>
                    </a:lnTo>
                    <a:lnTo>
                      <a:pt x="468" y="569"/>
                    </a:lnTo>
                    <a:lnTo>
                      <a:pt x="476" y="569"/>
                    </a:lnTo>
                    <a:lnTo>
                      <a:pt x="476" y="577"/>
                    </a:lnTo>
                    <a:lnTo>
                      <a:pt x="486" y="586"/>
                    </a:lnTo>
                    <a:lnTo>
                      <a:pt x="494" y="586"/>
                    </a:lnTo>
                    <a:lnTo>
                      <a:pt x="494" y="594"/>
                    </a:lnTo>
                    <a:lnTo>
                      <a:pt x="502" y="594"/>
                    </a:lnTo>
                    <a:lnTo>
                      <a:pt x="512" y="603"/>
                    </a:lnTo>
                    <a:lnTo>
                      <a:pt x="528" y="613"/>
                    </a:lnTo>
                    <a:lnTo>
                      <a:pt x="538" y="621"/>
                    </a:lnTo>
                    <a:lnTo>
                      <a:pt x="546" y="630"/>
                    </a:lnTo>
                    <a:lnTo>
                      <a:pt x="554" y="647"/>
                    </a:lnTo>
                    <a:lnTo>
                      <a:pt x="554" y="655"/>
                    </a:lnTo>
                    <a:lnTo>
                      <a:pt x="564" y="664"/>
                    </a:lnTo>
                    <a:lnTo>
                      <a:pt x="564" y="682"/>
                    </a:lnTo>
                    <a:lnTo>
                      <a:pt x="572" y="691"/>
                    </a:lnTo>
                    <a:lnTo>
                      <a:pt x="580" y="699"/>
                    </a:lnTo>
                    <a:lnTo>
                      <a:pt x="580" y="708"/>
                    </a:lnTo>
                    <a:lnTo>
                      <a:pt x="572" y="717"/>
                    </a:lnTo>
                    <a:lnTo>
                      <a:pt x="580" y="726"/>
                    </a:lnTo>
                    <a:lnTo>
                      <a:pt x="589" y="726"/>
                    </a:lnTo>
                    <a:lnTo>
                      <a:pt x="589" y="735"/>
                    </a:lnTo>
                    <a:lnTo>
                      <a:pt x="598" y="735"/>
                    </a:lnTo>
                    <a:lnTo>
                      <a:pt x="606" y="735"/>
                    </a:lnTo>
                    <a:lnTo>
                      <a:pt x="598" y="717"/>
                    </a:lnTo>
                    <a:lnTo>
                      <a:pt x="606" y="708"/>
                    </a:lnTo>
                    <a:lnTo>
                      <a:pt x="598" y="691"/>
                    </a:lnTo>
                    <a:lnTo>
                      <a:pt x="598" y="682"/>
                    </a:lnTo>
                    <a:lnTo>
                      <a:pt x="589" y="682"/>
                    </a:lnTo>
                    <a:lnTo>
                      <a:pt x="598" y="682"/>
                    </a:lnTo>
                    <a:lnTo>
                      <a:pt x="606" y="674"/>
                    </a:lnTo>
                    <a:lnTo>
                      <a:pt x="606" y="664"/>
                    </a:lnTo>
                    <a:lnTo>
                      <a:pt x="624" y="664"/>
                    </a:lnTo>
                    <a:lnTo>
                      <a:pt x="632" y="664"/>
                    </a:lnTo>
                    <a:lnTo>
                      <a:pt x="641" y="664"/>
                    </a:lnTo>
                    <a:lnTo>
                      <a:pt x="641" y="674"/>
                    </a:lnTo>
                    <a:lnTo>
                      <a:pt x="632" y="674"/>
                    </a:lnTo>
                    <a:lnTo>
                      <a:pt x="641" y="682"/>
                    </a:lnTo>
                    <a:lnTo>
                      <a:pt x="641" y="691"/>
                    </a:lnTo>
                    <a:lnTo>
                      <a:pt x="641" y="699"/>
                    </a:lnTo>
                    <a:lnTo>
                      <a:pt x="641" y="708"/>
                    </a:lnTo>
                    <a:lnTo>
                      <a:pt x="650" y="708"/>
                    </a:lnTo>
                    <a:lnTo>
                      <a:pt x="658" y="726"/>
                    </a:lnTo>
                    <a:lnTo>
                      <a:pt x="667" y="726"/>
                    </a:lnTo>
                    <a:lnTo>
                      <a:pt x="676" y="735"/>
                    </a:lnTo>
                    <a:lnTo>
                      <a:pt x="693" y="735"/>
                    </a:lnTo>
                    <a:lnTo>
                      <a:pt x="702" y="735"/>
                    </a:lnTo>
                    <a:lnTo>
                      <a:pt x="710" y="726"/>
                    </a:lnTo>
                    <a:lnTo>
                      <a:pt x="719" y="726"/>
                    </a:lnTo>
                    <a:lnTo>
                      <a:pt x="719" y="735"/>
                    </a:lnTo>
                    <a:lnTo>
                      <a:pt x="728" y="743"/>
                    </a:lnTo>
                    <a:lnTo>
                      <a:pt x="736" y="743"/>
                    </a:lnTo>
                    <a:lnTo>
                      <a:pt x="754" y="735"/>
                    </a:lnTo>
                    <a:lnTo>
                      <a:pt x="771" y="735"/>
                    </a:lnTo>
                    <a:lnTo>
                      <a:pt x="780" y="735"/>
                    </a:lnTo>
                    <a:lnTo>
                      <a:pt x="771" y="752"/>
                    </a:lnTo>
                    <a:lnTo>
                      <a:pt x="771" y="779"/>
                    </a:lnTo>
                    <a:lnTo>
                      <a:pt x="771" y="787"/>
                    </a:lnTo>
                    <a:lnTo>
                      <a:pt x="762" y="796"/>
                    </a:lnTo>
                    <a:lnTo>
                      <a:pt x="762" y="813"/>
                    </a:lnTo>
                    <a:lnTo>
                      <a:pt x="754" y="821"/>
                    </a:lnTo>
                    <a:lnTo>
                      <a:pt x="745" y="821"/>
                    </a:lnTo>
                    <a:lnTo>
                      <a:pt x="728" y="821"/>
                    </a:lnTo>
                    <a:lnTo>
                      <a:pt x="710" y="813"/>
                    </a:lnTo>
                    <a:lnTo>
                      <a:pt x="702" y="821"/>
                    </a:lnTo>
                    <a:lnTo>
                      <a:pt x="693" y="831"/>
                    </a:lnTo>
                    <a:lnTo>
                      <a:pt x="676" y="831"/>
                    </a:lnTo>
                    <a:lnTo>
                      <a:pt x="667" y="831"/>
                    </a:lnTo>
                    <a:lnTo>
                      <a:pt x="658" y="821"/>
                    </a:lnTo>
                    <a:lnTo>
                      <a:pt x="641" y="821"/>
                    </a:lnTo>
                    <a:lnTo>
                      <a:pt x="632" y="813"/>
                    </a:lnTo>
                    <a:lnTo>
                      <a:pt x="624" y="813"/>
                    </a:lnTo>
                    <a:lnTo>
                      <a:pt x="606" y="804"/>
                    </a:lnTo>
                    <a:lnTo>
                      <a:pt x="598" y="796"/>
                    </a:lnTo>
                    <a:lnTo>
                      <a:pt x="589" y="796"/>
                    </a:lnTo>
                    <a:lnTo>
                      <a:pt x="580" y="796"/>
                    </a:lnTo>
                    <a:lnTo>
                      <a:pt x="564" y="796"/>
                    </a:lnTo>
                    <a:lnTo>
                      <a:pt x="554" y="804"/>
                    </a:lnTo>
                    <a:lnTo>
                      <a:pt x="564" y="813"/>
                    </a:lnTo>
                    <a:lnTo>
                      <a:pt x="564" y="831"/>
                    </a:lnTo>
                    <a:lnTo>
                      <a:pt x="554" y="840"/>
                    </a:lnTo>
                    <a:lnTo>
                      <a:pt x="538" y="831"/>
                    </a:lnTo>
                    <a:lnTo>
                      <a:pt x="512" y="821"/>
                    </a:lnTo>
                    <a:lnTo>
                      <a:pt x="502" y="813"/>
                    </a:lnTo>
                    <a:lnTo>
                      <a:pt x="494" y="804"/>
                    </a:lnTo>
                    <a:lnTo>
                      <a:pt x="460" y="796"/>
                    </a:lnTo>
                    <a:lnTo>
                      <a:pt x="424" y="796"/>
                    </a:lnTo>
                    <a:lnTo>
                      <a:pt x="416" y="787"/>
                    </a:lnTo>
                    <a:lnTo>
                      <a:pt x="416" y="779"/>
                    </a:lnTo>
                    <a:lnTo>
                      <a:pt x="434" y="760"/>
                    </a:lnTo>
                    <a:lnTo>
                      <a:pt x="434" y="752"/>
                    </a:lnTo>
                    <a:lnTo>
                      <a:pt x="424" y="743"/>
                    </a:lnTo>
                    <a:lnTo>
                      <a:pt x="434" y="735"/>
                    </a:lnTo>
                    <a:lnTo>
                      <a:pt x="434" y="726"/>
                    </a:lnTo>
                    <a:lnTo>
                      <a:pt x="416" y="735"/>
                    </a:lnTo>
                    <a:lnTo>
                      <a:pt x="416" y="726"/>
                    </a:lnTo>
                    <a:lnTo>
                      <a:pt x="408" y="726"/>
                    </a:lnTo>
                    <a:lnTo>
                      <a:pt x="398" y="726"/>
                    </a:lnTo>
                    <a:lnTo>
                      <a:pt x="390" y="726"/>
                    </a:lnTo>
                    <a:lnTo>
                      <a:pt x="382" y="726"/>
                    </a:lnTo>
                    <a:lnTo>
                      <a:pt x="372" y="726"/>
                    </a:lnTo>
                    <a:lnTo>
                      <a:pt x="356" y="726"/>
                    </a:lnTo>
                    <a:lnTo>
                      <a:pt x="346" y="726"/>
                    </a:lnTo>
                    <a:lnTo>
                      <a:pt x="330" y="726"/>
                    </a:lnTo>
                    <a:lnTo>
                      <a:pt x="320" y="735"/>
                    </a:lnTo>
                    <a:lnTo>
                      <a:pt x="304" y="735"/>
                    </a:lnTo>
                    <a:lnTo>
                      <a:pt x="286" y="735"/>
                    </a:lnTo>
                    <a:lnTo>
                      <a:pt x="278" y="743"/>
                    </a:lnTo>
                    <a:lnTo>
                      <a:pt x="260" y="752"/>
                    </a:lnTo>
                    <a:lnTo>
                      <a:pt x="250" y="752"/>
                    </a:lnTo>
                    <a:lnTo>
                      <a:pt x="234" y="743"/>
                    </a:lnTo>
                    <a:lnTo>
                      <a:pt x="216" y="752"/>
                    </a:lnTo>
                    <a:lnTo>
                      <a:pt x="198" y="743"/>
                    </a:lnTo>
                    <a:lnTo>
                      <a:pt x="198" y="735"/>
                    </a:lnTo>
                    <a:lnTo>
                      <a:pt x="190" y="743"/>
                    </a:lnTo>
                    <a:lnTo>
                      <a:pt x="182" y="760"/>
                    </a:lnTo>
                    <a:lnTo>
                      <a:pt x="172" y="760"/>
                    </a:lnTo>
                    <a:lnTo>
                      <a:pt x="172" y="769"/>
                    </a:lnTo>
                    <a:lnTo>
                      <a:pt x="164" y="769"/>
                    </a:lnTo>
                    <a:lnTo>
                      <a:pt x="164" y="779"/>
                    </a:lnTo>
                    <a:lnTo>
                      <a:pt x="156" y="779"/>
                    </a:lnTo>
                    <a:lnTo>
                      <a:pt x="146" y="779"/>
                    </a:lnTo>
                    <a:lnTo>
                      <a:pt x="138" y="787"/>
                    </a:lnTo>
                    <a:lnTo>
                      <a:pt x="130" y="796"/>
                    </a:lnTo>
                    <a:lnTo>
                      <a:pt x="130" y="821"/>
                    </a:lnTo>
                    <a:lnTo>
                      <a:pt x="120" y="848"/>
                    </a:lnTo>
                    <a:lnTo>
                      <a:pt x="104" y="857"/>
                    </a:lnTo>
                    <a:lnTo>
                      <a:pt x="86" y="874"/>
                    </a:lnTo>
                    <a:lnTo>
                      <a:pt x="52" y="909"/>
                    </a:lnTo>
                    <a:lnTo>
                      <a:pt x="52" y="918"/>
                    </a:lnTo>
                    <a:lnTo>
                      <a:pt x="43" y="926"/>
                    </a:lnTo>
                    <a:lnTo>
                      <a:pt x="34" y="936"/>
                    </a:lnTo>
                    <a:lnTo>
                      <a:pt x="34" y="945"/>
                    </a:lnTo>
                    <a:lnTo>
                      <a:pt x="34" y="953"/>
                    </a:lnTo>
                    <a:lnTo>
                      <a:pt x="17" y="970"/>
                    </a:lnTo>
                    <a:lnTo>
                      <a:pt x="8" y="989"/>
                    </a:lnTo>
                    <a:lnTo>
                      <a:pt x="26" y="989"/>
                    </a:lnTo>
                    <a:lnTo>
                      <a:pt x="17" y="1058"/>
                    </a:lnTo>
                    <a:lnTo>
                      <a:pt x="8" y="1075"/>
                    </a:lnTo>
                    <a:lnTo>
                      <a:pt x="0" y="1084"/>
                    </a:lnTo>
                    <a:lnTo>
                      <a:pt x="0" y="1094"/>
                    </a:lnTo>
                    <a:lnTo>
                      <a:pt x="0" y="1102"/>
                    </a:lnTo>
                    <a:lnTo>
                      <a:pt x="8" y="1102"/>
                    </a:lnTo>
                    <a:lnTo>
                      <a:pt x="17" y="1102"/>
                    </a:lnTo>
                    <a:lnTo>
                      <a:pt x="8" y="1119"/>
                    </a:lnTo>
                    <a:lnTo>
                      <a:pt x="8" y="1128"/>
                    </a:lnTo>
                    <a:lnTo>
                      <a:pt x="8" y="1136"/>
                    </a:lnTo>
                    <a:lnTo>
                      <a:pt x="17" y="1136"/>
                    </a:lnTo>
                    <a:lnTo>
                      <a:pt x="26" y="1136"/>
                    </a:lnTo>
                    <a:lnTo>
                      <a:pt x="26" y="1146"/>
                    </a:lnTo>
                    <a:lnTo>
                      <a:pt x="52" y="1172"/>
                    </a:lnTo>
                    <a:lnTo>
                      <a:pt x="52" y="1180"/>
                    </a:lnTo>
                    <a:lnTo>
                      <a:pt x="60" y="1207"/>
                    </a:lnTo>
                    <a:lnTo>
                      <a:pt x="78" y="1224"/>
                    </a:lnTo>
                    <a:lnTo>
                      <a:pt x="86" y="1233"/>
                    </a:lnTo>
                    <a:lnTo>
                      <a:pt x="120" y="1260"/>
                    </a:lnTo>
                    <a:lnTo>
                      <a:pt x="138" y="1260"/>
                    </a:lnTo>
                    <a:lnTo>
                      <a:pt x="156" y="1260"/>
                    </a:lnTo>
                    <a:lnTo>
                      <a:pt x="182" y="1251"/>
                    </a:lnTo>
                    <a:lnTo>
                      <a:pt x="198" y="1251"/>
                    </a:lnTo>
                    <a:lnTo>
                      <a:pt x="208" y="1260"/>
                    </a:lnTo>
                    <a:lnTo>
                      <a:pt x="224" y="1260"/>
                    </a:lnTo>
                    <a:lnTo>
                      <a:pt x="242" y="1260"/>
                    </a:lnTo>
                    <a:lnTo>
                      <a:pt x="242" y="1251"/>
                    </a:lnTo>
                    <a:lnTo>
                      <a:pt x="260" y="1251"/>
                    </a:lnTo>
                    <a:lnTo>
                      <a:pt x="278" y="1251"/>
                    </a:lnTo>
                    <a:lnTo>
                      <a:pt x="294" y="1241"/>
                    </a:lnTo>
                    <a:lnTo>
                      <a:pt x="304" y="1241"/>
                    </a:lnTo>
                    <a:lnTo>
                      <a:pt x="312" y="1233"/>
                    </a:lnTo>
                    <a:lnTo>
                      <a:pt x="330" y="1241"/>
                    </a:lnTo>
                    <a:lnTo>
                      <a:pt x="338" y="1251"/>
                    </a:lnTo>
                    <a:lnTo>
                      <a:pt x="346" y="1260"/>
                    </a:lnTo>
                    <a:lnTo>
                      <a:pt x="346" y="1268"/>
                    </a:lnTo>
                    <a:lnTo>
                      <a:pt x="338" y="1268"/>
                    </a:lnTo>
                    <a:lnTo>
                      <a:pt x="356" y="1268"/>
                    </a:lnTo>
                    <a:lnTo>
                      <a:pt x="372" y="1268"/>
                    </a:lnTo>
                    <a:lnTo>
                      <a:pt x="382" y="1260"/>
                    </a:lnTo>
                    <a:lnTo>
                      <a:pt x="390" y="1260"/>
                    </a:lnTo>
                    <a:lnTo>
                      <a:pt x="398" y="1268"/>
                    </a:lnTo>
                    <a:lnTo>
                      <a:pt x="390" y="1277"/>
                    </a:lnTo>
                    <a:lnTo>
                      <a:pt x="398" y="1277"/>
                    </a:lnTo>
                    <a:lnTo>
                      <a:pt x="398" y="1285"/>
                    </a:lnTo>
                    <a:lnTo>
                      <a:pt x="398" y="1304"/>
                    </a:lnTo>
                    <a:lnTo>
                      <a:pt x="398" y="1312"/>
                    </a:lnTo>
                    <a:lnTo>
                      <a:pt x="398" y="1321"/>
                    </a:lnTo>
                    <a:lnTo>
                      <a:pt x="398" y="1329"/>
                    </a:lnTo>
                    <a:lnTo>
                      <a:pt x="390" y="1346"/>
                    </a:lnTo>
                    <a:lnTo>
                      <a:pt x="382" y="1365"/>
                    </a:lnTo>
                    <a:lnTo>
                      <a:pt x="390" y="1365"/>
                    </a:lnTo>
                    <a:lnTo>
                      <a:pt x="390" y="1373"/>
                    </a:lnTo>
                    <a:lnTo>
                      <a:pt x="390" y="1382"/>
                    </a:lnTo>
                    <a:lnTo>
                      <a:pt x="398" y="1382"/>
                    </a:lnTo>
                    <a:lnTo>
                      <a:pt x="408" y="1399"/>
                    </a:lnTo>
                    <a:lnTo>
                      <a:pt x="424" y="1407"/>
                    </a:lnTo>
                    <a:lnTo>
                      <a:pt x="442" y="1434"/>
                    </a:lnTo>
                    <a:lnTo>
                      <a:pt x="442" y="1443"/>
                    </a:lnTo>
                    <a:lnTo>
                      <a:pt x="450" y="1451"/>
                    </a:lnTo>
                    <a:lnTo>
                      <a:pt x="450" y="1460"/>
                    </a:lnTo>
                    <a:lnTo>
                      <a:pt x="450" y="1470"/>
                    </a:lnTo>
                    <a:lnTo>
                      <a:pt x="460" y="1478"/>
                    </a:lnTo>
                    <a:lnTo>
                      <a:pt x="460" y="1495"/>
                    </a:lnTo>
                    <a:lnTo>
                      <a:pt x="460" y="1504"/>
                    </a:lnTo>
                    <a:lnTo>
                      <a:pt x="460" y="1522"/>
                    </a:lnTo>
                    <a:lnTo>
                      <a:pt x="460" y="1531"/>
                    </a:lnTo>
                    <a:lnTo>
                      <a:pt x="468" y="1539"/>
                    </a:lnTo>
                    <a:lnTo>
                      <a:pt x="460" y="1556"/>
                    </a:lnTo>
                    <a:lnTo>
                      <a:pt x="450" y="1565"/>
                    </a:lnTo>
                    <a:lnTo>
                      <a:pt x="442" y="1609"/>
                    </a:lnTo>
                    <a:lnTo>
                      <a:pt x="434" y="1617"/>
                    </a:lnTo>
                    <a:lnTo>
                      <a:pt x="434" y="1636"/>
                    </a:lnTo>
                    <a:lnTo>
                      <a:pt x="434" y="1644"/>
                    </a:lnTo>
                    <a:lnTo>
                      <a:pt x="450" y="1680"/>
                    </a:lnTo>
                    <a:lnTo>
                      <a:pt x="476" y="1714"/>
                    </a:lnTo>
                    <a:lnTo>
                      <a:pt x="486" y="1732"/>
                    </a:lnTo>
                    <a:lnTo>
                      <a:pt x="476" y="1741"/>
                    </a:lnTo>
                    <a:lnTo>
                      <a:pt x="486" y="1766"/>
                    </a:lnTo>
                    <a:lnTo>
                      <a:pt x="486" y="1775"/>
                    </a:lnTo>
                    <a:lnTo>
                      <a:pt x="486" y="1793"/>
                    </a:lnTo>
                    <a:lnTo>
                      <a:pt x="494" y="1802"/>
                    </a:lnTo>
                    <a:lnTo>
                      <a:pt x="494" y="1819"/>
                    </a:lnTo>
                    <a:lnTo>
                      <a:pt x="512" y="1827"/>
                    </a:lnTo>
                    <a:lnTo>
                      <a:pt x="512" y="1837"/>
                    </a:lnTo>
                    <a:lnTo>
                      <a:pt x="520" y="1846"/>
                    </a:lnTo>
                    <a:lnTo>
                      <a:pt x="520" y="1854"/>
                    </a:lnTo>
                    <a:lnTo>
                      <a:pt x="520" y="1863"/>
                    </a:lnTo>
                    <a:lnTo>
                      <a:pt x="528" y="1880"/>
                    </a:lnTo>
                    <a:lnTo>
                      <a:pt x="538" y="1898"/>
                    </a:lnTo>
                    <a:lnTo>
                      <a:pt x="528" y="1907"/>
                    </a:lnTo>
                    <a:lnTo>
                      <a:pt x="528" y="1915"/>
                    </a:lnTo>
                    <a:lnTo>
                      <a:pt x="538" y="1924"/>
                    </a:lnTo>
                    <a:lnTo>
                      <a:pt x="546" y="1924"/>
                    </a:lnTo>
                    <a:lnTo>
                      <a:pt x="546" y="1932"/>
                    </a:lnTo>
                    <a:lnTo>
                      <a:pt x="554" y="1942"/>
                    </a:lnTo>
                    <a:lnTo>
                      <a:pt x="572" y="1932"/>
                    </a:lnTo>
                    <a:lnTo>
                      <a:pt x="589" y="1932"/>
                    </a:lnTo>
                    <a:lnTo>
                      <a:pt x="598" y="1932"/>
                    </a:lnTo>
                    <a:lnTo>
                      <a:pt x="606" y="1924"/>
                    </a:lnTo>
                    <a:lnTo>
                      <a:pt x="632" y="1924"/>
                    </a:lnTo>
                    <a:lnTo>
                      <a:pt x="641" y="1924"/>
                    </a:lnTo>
                    <a:lnTo>
                      <a:pt x="676" y="1907"/>
                    </a:lnTo>
                    <a:lnTo>
                      <a:pt x="684" y="1898"/>
                    </a:lnTo>
                    <a:lnTo>
                      <a:pt x="693" y="1890"/>
                    </a:lnTo>
                    <a:lnTo>
                      <a:pt x="728" y="1846"/>
                    </a:lnTo>
                    <a:lnTo>
                      <a:pt x="745" y="1827"/>
                    </a:lnTo>
                    <a:lnTo>
                      <a:pt x="745" y="1819"/>
                    </a:lnTo>
                    <a:lnTo>
                      <a:pt x="754" y="1810"/>
                    </a:lnTo>
                    <a:lnTo>
                      <a:pt x="745" y="1802"/>
                    </a:lnTo>
                    <a:lnTo>
                      <a:pt x="745" y="1793"/>
                    </a:lnTo>
                    <a:lnTo>
                      <a:pt x="754" y="1785"/>
                    </a:lnTo>
                    <a:lnTo>
                      <a:pt x="762" y="1775"/>
                    </a:lnTo>
                    <a:lnTo>
                      <a:pt x="780" y="1775"/>
                    </a:lnTo>
                    <a:lnTo>
                      <a:pt x="788" y="1766"/>
                    </a:lnTo>
                    <a:lnTo>
                      <a:pt x="788" y="1758"/>
                    </a:lnTo>
                    <a:lnTo>
                      <a:pt x="780" y="1749"/>
                    </a:lnTo>
                    <a:lnTo>
                      <a:pt x="788" y="1749"/>
                    </a:lnTo>
                    <a:lnTo>
                      <a:pt x="788" y="1741"/>
                    </a:lnTo>
                    <a:lnTo>
                      <a:pt x="788" y="1722"/>
                    </a:lnTo>
                    <a:lnTo>
                      <a:pt x="780" y="1705"/>
                    </a:lnTo>
                    <a:lnTo>
                      <a:pt x="780" y="1697"/>
                    </a:lnTo>
                    <a:lnTo>
                      <a:pt x="780" y="1688"/>
                    </a:lnTo>
                    <a:lnTo>
                      <a:pt x="788" y="1680"/>
                    </a:lnTo>
                    <a:lnTo>
                      <a:pt x="788" y="1670"/>
                    </a:lnTo>
                    <a:lnTo>
                      <a:pt x="806" y="1670"/>
                    </a:lnTo>
                    <a:lnTo>
                      <a:pt x="814" y="1653"/>
                    </a:lnTo>
                    <a:lnTo>
                      <a:pt x="832" y="1653"/>
                    </a:lnTo>
                    <a:lnTo>
                      <a:pt x="849" y="1636"/>
                    </a:lnTo>
                    <a:lnTo>
                      <a:pt x="867" y="1627"/>
                    </a:lnTo>
                    <a:lnTo>
                      <a:pt x="875" y="1617"/>
                    </a:lnTo>
                    <a:lnTo>
                      <a:pt x="875" y="1609"/>
                    </a:lnTo>
                    <a:lnTo>
                      <a:pt x="875" y="1600"/>
                    </a:lnTo>
                    <a:lnTo>
                      <a:pt x="867" y="1592"/>
                    </a:lnTo>
                    <a:lnTo>
                      <a:pt x="875" y="1575"/>
                    </a:lnTo>
                    <a:lnTo>
                      <a:pt x="867" y="1556"/>
                    </a:lnTo>
                    <a:lnTo>
                      <a:pt x="867" y="1548"/>
                    </a:lnTo>
                    <a:lnTo>
                      <a:pt x="867" y="1539"/>
                    </a:lnTo>
                    <a:lnTo>
                      <a:pt x="858" y="1531"/>
                    </a:lnTo>
                    <a:lnTo>
                      <a:pt x="858" y="1522"/>
                    </a:lnTo>
                    <a:lnTo>
                      <a:pt x="858" y="1504"/>
                    </a:lnTo>
                    <a:lnTo>
                      <a:pt x="849" y="1487"/>
                    </a:lnTo>
                    <a:lnTo>
                      <a:pt x="849" y="1470"/>
                    </a:lnTo>
                    <a:lnTo>
                      <a:pt x="858" y="1460"/>
                    </a:lnTo>
                    <a:lnTo>
                      <a:pt x="849" y="1451"/>
                    </a:lnTo>
                    <a:lnTo>
                      <a:pt x="840" y="1443"/>
                    </a:lnTo>
                    <a:lnTo>
                      <a:pt x="849" y="1434"/>
                    </a:lnTo>
                    <a:lnTo>
                      <a:pt x="867" y="1417"/>
                    </a:lnTo>
                    <a:lnTo>
                      <a:pt x="867" y="1399"/>
                    </a:lnTo>
                    <a:lnTo>
                      <a:pt x="875" y="1390"/>
                    </a:lnTo>
                    <a:lnTo>
                      <a:pt x="884" y="1382"/>
                    </a:lnTo>
                    <a:lnTo>
                      <a:pt x="893" y="1373"/>
                    </a:lnTo>
                    <a:lnTo>
                      <a:pt x="910" y="1355"/>
                    </a:lnTo>
                    <a:lnTo>
                      <a:pt x="919" y="1338"/>
                    </a:lnTo>
                    <a:lnTo>
                      <a:pt x="927" y="1329"/>
                    </a:lnTo>
                    <a:lnTo>
                      <a:pt x="945" y="1329"/>
                    </a:lnTo>
                    <a:lnTo>
                      <a:pt x="962" y="1312"/>
                    </a:lnTo>
                    <a:lnTo>
                      <a:pt x="962" y="1304"/>
                    </a:lnTo>
                    <a:lnTo>
                      <a:pt x="971" y="1304"/>
                    </a:lnTo>
                    <a:lnTo>
                      <a:pt x="979" y="1294"/>
                    </a:lnTo>
                    <a:lnTo>
                      <a:pt x="988" y="1277"/>
                    </a:lnTo>
                    <a:lnTo>
                      <a:pt x="997" y="1260"/>
                    </a:lnTo>
                    <a:lnTo>
                      <a:pt x="1005" y="1251"/>
                    </a:lnTo>
                    <a:lnTo>
                      <a:pt x="1005" y="1241"/>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63" name="Freeform 8"/>
              <p:cNvSpPr>
                <a:spLocks/>
              </p:cNvSpPr>
              <p:nvPr/>
            </p:nvSpPr>
            <p:spPr bwMode="auto">
              <a:xfrm>
                <a:off x="-645" y="2584"/>
                <a:ext cx="167" cy="168"/>
              </a:xfrm>
              <a:custGeom>
                <a:avLst/>
                <a:gdLst>
                  <a:gd name="T0" fmla="*/ 15 w 177"/>
                  <a:gd name="T1" fmla="*/ 2 h 206"/>
                  <a:gd name="T2" fmla="*/ 15 w 177"/>
                  <a:gd name="T3" fmla="*/ 2 h 206"/>
                  <a:gd name="T4" fmla="*/ 15 w 177"/>
                  <a:gd name="T5" fmla="*/ 2 h 206"/>
                  <a:gd name="T6" fmla="*/ 17 w 177"/>
                  <a:gd name="T7" fmla="*/ 2 h 206"/>
                  <a:gd name="T8" fmla="*/ 18 w 177"/>
                  <a:gd name="T9" fmla="*/ 2 h 206"/>
                  <a:gd name="T10" fmla="*/ 20 w 177"/>
                  <a:gd name="T11" fmla="*/ 2 h 206"/>
                  <a:gd name="T12" fmla="*/ 20 w 177"/>
                  <a:gd name="T13" fmla="*/ 2 h 206"/>
                  <a:gd name="T14" fmla="*/ 22 w 177"/>
                  <a:gd name="T15" fmla="*/ 2 h 206"/>
                  <a:gd name="T16" fmla="*/ 23 w 177"/>
                  <a:gd name="T17" fmla="*/ 2 h 206"/>
                  <a:gd name="T18" fmla="*/ 23 w 177"/>
                  <a:gd name="T19" fmla="*/ 2 h 206"/>
                  <a:gd name="T20" fmla="*/ 26 w 177"/>
                  <a:gd name="T21" fmla="*/ 2 h 206"/>
                  <a:gd name="T22" fmla="*/ 28 w 177"/>
                  <a:gd name="T23" fmla="*/ 2 h 206"/>
                  <a:gd name="T24" fmla="*/ 29 w 177"/>
                  <a:gd name="T25" fmla="*/ 2 h 206"/>
                  <a:gd name="T26" fmla="*/ 28 w 177"/>
                  <a:gd name="T27" fmla="*/ 2 h 206"/>
                  <a:gd name="T28" fmla="*/ 29 w 177"/>
                  <a:gd name="T29" fmla="*/ 2 h 206"/>
                  <a:gd name="T30" fmla="*/ 31 w 177"/>
                  <a:gd name="T31" fmla="*/ 2 h 206"/>
                  <a:gd name="T32" fmla="*/ 31 w 177"/>
                  <a:gd name="T33" fmla="*/ 2 h 206"/>
                  <a:gd name="T34" fmla="*/ 31 w 177"/>
                  <a:gd name="T35" fmla="*/ 2 h 206"/>
                  <a:gd name="T36" fmla="*/ 29 w 177"/>
                  <a:gd name="T37" fmla="*/ 2 h 206"/>
                  <a:gd name="T38" fmla="*/ 29 w 177"/>
                  <a:gd name="T39" fmla="*/ 2 h 206"/>
                  <a:gd name="T40" fmla="*/ 28 w 177"/>
                  <a:gd name="T41" fmla="*/ 2 h 206"/>
                  <a:gd name="T42" fmla="*/ 26 w 177"/>
                  <a:gd name="T43" fmla="*/ 2 h 206"/>
                  <a:gd name="T44" fmla="*/ 26 w 177"/>
                  <a:gd name="T45" fmla="*/ 2 h 206"/>
                  <a:gd name="T46" fmla="*/ 26 w 177"/>
                  <a:gd name="T47" fmla="*/ 2 h 206"/>
                  <a:gd name="T48" fmla="*/ 25 w 177"/>
                  <a:gd name="T49" fmla="*/ 2 h 206"/>
                  <a:gd name="T50" fmla="*/ 23 w 177"/>
                  <a:gd name="T51" fmla="*/ 2 h 206"/>
                  <a:gd name="T52" fmla="*/ 22 w 177"/>
                  <a:gd name="T53" fmla="*/ 2 h 206"/>
                  <a:gd name="T54" fmla="*/ 23 w 177"/>
                  <a:gd name="T55" fmla="*/ 2 h 206"/>
                  <a:gd name="T56" fmla="*/ 21 w 177"/>
                  <a:gd name="T57" fmla="*/ 2 h 206"/>
                  <a:gd name="T58" fmla="*/ 18 w 177"/>
                  <a:gd name="T59" fmla="*/ 2 h 206"/>
                  <a:gd name="T60" fmla="*/ 17 w 177"/>
                  <a:gd name="T61" fmla="*/ 2 h 206"/>
                  <a:gd name="T62" fmla="*/ 15 w 177"/>
                  <a:gd name="T63" fmla="*/ 2 h 206"/>
                  <a:gd name="T64" fmla="*/ 14 w 177"/>
                  <a:gd name="T65" fmla="*/ 2 h 206"/>
                  <a:gd name="T66" fmla="*/ 11 w 177"/>
                  <a:gd name="T67" fmla="*/ 2 h 206"/>
                  <a:gd name="T68" fmla="*/ 10 w 177"/>
                  <a:gd name="T69" fmla="*/ 2 h 206"/>
                  <a:gd name="T70" fmla="*/ 8 w 177"/>
                  <a:gd name="T71" fmla="*/ 2 h 206"/>
                  <a:gd name="T72" fmla="*/ 8 w 177"/>
                  <a:gd name="T73" fmla="*/ 2 h 206"/>
                  <a:gd name="T74" fmla="*/ 8 w 177"/>
                  <a:gd name="T75" fmla="*/ 0 h 206"/>
                  <a:gd name="T76" fmla="*/ 8 w 177"/>
                  <a:gd name="T77" fmla="*/ 0 h 206"/>
                  <a:gd name="T78" fmla="*/ 0 w 177"/>
                  <a:gd name="T79" fmla="*/ 0 h 206"/>
                  <a:gd name="T80" fmla="*/ 0 w 177"/>
                  <a:gd name="T81" fmla="*/ 2 h 206"/>
                  <a:gd name="T82" fmla="*/ 8 w 177"/>
                  <a:gd name="T83" fmla="*/ 2 h 206"/>
                  <a:gd name="T84" fmla="*/ 8 w 177"/>
                  <a:gd name="T85" fmla="*/ 2 h 206"/>
                  <a:gd name="T86" fmla="*/ 8 w 177"/>
                  <a:gd name="T87" fmla="*/ 2 h 206"/>
                  <a:gd name="T88" fmla="*/ 8 w 177"/>
                  <a:gd name="T89" fmla="*/ 2 h 206"/>
                  <a:gd name="T90" fmla="*/ 8 w 177"/>
                  <a:gd name="T91" fmla="*/ 2 h 206"/>
                  <a:gd name="T92" fmla="*/ 8 w 177"/>
                  <a:gd name="T93" fmla="*/ 2 h 206"/>
                  <a:gd name="T94" fmla="*/ 10 w 177"/>
                  <a:gd name="T95" fmla="*/ 2 h 206"/>
                  <a:gd name="T96" fmla="*/ 10 w 177"/>
                  <a:gd name="T97" fmla="*/ 2 h 206"/>
                  <a:gd name="T98" fmla="*/ 11 w 177"/>
                  <a:gd name="T99" fmla="*/ 2 h 206"/>
                  <a:gd name="T100" fmla="*/ 14 w 177"/>
                  <a:gd name="T101" fmla="*/ 2 h 206"/>
                  <a:gd name="T102" fmla="*/ 15 w 177"/>
                  <a:gd name="T103" fmla="*/ 2 h 206"/>
                  <a:gd name="T104" fmla="*/ 15 w 177"/>
                  <a:gd name="T105" fmla="*/ 2 h 2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7"/>
                  <a:gd name="T160" fmla="*/ 0 h 206"/>
                  <a:gd name="T161" fmla="*/ 177 w 177"/>
                  <a:gd name="T162" fmla="*/ 206 h 2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7" h="206">
                    <a:moveTo>
                      <a:pt x="83" y="120"/>
                    </a:moveTo>
                    <a:lnTo>
                      <a:pt x="83" y="137"/>
                    </a:lnTo>
                    <a:lnTo>
                      <a:pt x="83" y="145"/>
                    </a:lnTo>
                    <a:lnTo>
                      <a:pt x="92" y="154"/>
                    </a:lnTo>
                    <a:lnTo>
                      <a:pt x="99" y="154"/>
                    </a:lnTo>
                    <a:lnTo>
                      <a:pt x="109" y="162"/>
                    </a:lnTo>
                    <a:lnTo>
                      <a:pt x="109" y="171"/>
                    </a:lnTo>
                    <a:lnTo>
                      <a:pt x="125" y="179"/>
                    </a:lnTo>
                    <a:lnTo>
                      <a:pt x="133" y="188"/>
                    </a:lnTo>
                    <a:lnTo>
                      <a:pt x="133" y="196"/>
                    </a:lnTo>
                    <a:lnTo>
                      <a:pt x="150" y="196"/>
                    </a:lnTo>
                    <a:lnTo>
                      <a:pt x="159" y="205"/>
                    </a:lnTo>
                    <a:lnTo>
                      <a:pt x="167" y="196"/>
                    </a:lnTo>
                    <a:lnTo>
                      <a:pt x="159" y="171"/>
                    </a:lnTo>
                    <a:lnTo>
                      <a:pt x="167" y="162"/>
                    </a:lnTo>
                    <a:lnTo>
                      <a:pt x="176" y="154"/>
                    </a:lnTo>
                    <a:lnTo>
                      <a:pt x="176" y="145"/>
                    </a:lnTo>
                    <a:lnTo>
                      <a:pt x="176" y="137"/>
                    </a:lnTo>
                    <a:lnTo>
                      <a:pt x="167" y="137"/>
                    </a:lnTo>
                    <a:lnTo>
                      <a:pt x="167" y="127"/>
                    </a:lnTo>
                    <a:lnTo>
                      <a:pt x="159" y="120"/>
                    </a:lnTo>
                    <a:lnTo>
                      <a:pt x="150" y="127"/>
                    </a:lnTo>
                    <a:lnTo>
                      <a:pt x="150" y="137"/>
                    </a:lnTo>
                    <a:lnTo>
                      <a:pt x="150" y="127"/>
                    </a:lnTo>
                    <a:lnTo>
                      <a:pt x="143" y="110"/>
                    </a:lnTo>
                    <a:lnTo>
                      <a:pt x="133" y="110"/>
                    </a:lnTo>
                    <a:lnTo>
                      <a:pt x="125" y="103"/>
                    </a:lnTo>
                    <a:lnTo>
                      <a:pt x="133" y="94"/>
                    </a:lnTo>
                    <a:lnTo>
                      <a:pt x="117" y="85"/>
                    </a:lnTo>
                    <a:lnTo>
                      <a:pt x="99" y="78"/>
                    </a:lnTo>
                    <a:lnTo>
                      <a:pt x="92" y="60"/>
                    </a:lnTo>
                    <a:lnTo>
                      <a:pt x="83" y="60"/>
                    </a:lnTo>
                    <a:lnTo>
                      <a:pt x="76" y="51"/>
                    </a:lnTo>
                    <a:lnTo>
                      <a:pt x="66" y="34"/>
                    </a:lnTo>
                    <a:lnTo>
                      <a:pt x="59" y="34"/>
                    </a:lnTo>
                    <a:lnTo>
                      <a:pt x="51" y="26"/>
                    </a:lnTo>
                    <a:lnTo>
                      <a:pt x="43" y="9"/>
                    </a:lnTo>
                    <a:lnTo>
                      <a:pt x="26" y="0"/>
                    </a:lnTo>
                    <a:lnTo>
                      <a:pt x="9" y="0"/>
                    </a:lnTo>
                    <a:lnTo>
                      <a:pt x="0" y="0"/>
                    </a:lnTo>
                    <a:lnTo>
                      <a:pt x="0" y="9"/>
                    </a:lnTo>
                    <a:lnTo>
                      <a:pt x="17" y="26"/>
                    </a:lnTo>
                    <a:lnTo>
                      <a:pt x="26" y="34"/>
                    </a:lnTo>
                    <a:lnTo>
                      <a:pt x="43" y="43"/>
                    </a:lnTo>
                    <a:lnTo>
                      <a:pt x="43" y="60"/>
                    </a:lnTo>
                    <a:lnTo>
                      <a:pt x="51" y="60"/>
                    </a:lnTo>
                    <a:lnTo>
                      <a:pt x="51" y="68"/>
                    </a:lnTo>
                    <a:lnTo>
                      <a:pt x="59" y="78"/>
                    </a:lnTo>
                    <a:lnTo>
                      <a:pt x="59" y="85"/>
                    </a:lnTo>
                    <a:lnTo>
                      <a:pt x="66" y="94"/>
                    </a:lnTo>
                    <a:lnTo>
                      <a:pt x="76" y="103"/>
                    </a:lnTo>
                    <a:lnTo>
                      <a:pt x="83" y="110"/>
                    </a:lnTo>
                    <a:lnTo>
                      <a:pt x="83" y="12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64" name="Freeform 9"/>
              <p:cNvSpPr>
                <a:spLocks/>
              </p:cNvSpPr>
              <p:nvPr/>
            </p:nvSpPr>
            <p:spPr bwMode="auto">
              <a:xfrm>
                <a:off x="-463" y="2598"/>
                <a:ext cx="2" cy="2"/>
              </a:xfrm>
              <a:custGeom>
                <a:avLst/>
                <a:gdLst>
                  <a:gd name="T0" fmla="*/ 1 w 3"/>
                  <a:gd name="T1" fmla="*/ 0 h 3"/>
                  <a:gd name="T2" fmla="*/ 0 w 3"/>
                  <a:gd name="T3" fmla="*/ 1 h 3"/>
                  <a:gd name="T4" fmla="*/ 1 w 3"/>
                  <a:gd name="T5" fmla="*/ 1 h 3"/>
                  <a:gd name="T6" fmla="*/ 1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2" y="0"/>
                    </a:moveTo>
                    <a:lnTo>
                      <a:pt x="0" y="2"/>
                    </a:lnTo>
                    <a:lnTo>
                      <a:pt x="2" y="2"/>
                    </a:lnTo>
                    <a:lnTo>
                      <a:pt x="2"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65" name="Freeform 10"/>
              <p:cNvSpPr>
                <a:spLocks/>
              </p:cNvSpPr>
              <p:nvPr/>
            </p:nvSpPr>
            <p:spPr bwMode="auto">
              <a:xfrm>
                <a:off x="-381" y="2765"/>
                <a:ext cx="14" cy="1"/>
              </a:xfrm>
              <a:custGeom>
                <a:avLst/>
                <a:gdLst>
                  <a:gd name="T0" fmla="*/ 0 w 13"/>
                  <a:gd name="T1" fmla="*/ 1 h 2"/>
                  <a:gd name="T2" fmla="*/ 6 w 13"/>
                  <a:gd name="T3" fmla="*/ 1 h 2"/>
                  <a:gd name="T4" fmla="*/ 104 w 13"/>
                  <a:gd name="T5" fmla="*/ 1 h 2"/>
                  <a:gd name="T6" fmla="*/ 6 w 13"/>
                  <a:gd name="T7" fmla="*/ 1 h 2"/>
                  <a:gd name="T8" fmla="*/ 0 w 13"/>
                  <a:gd name="T9" fmla="*/ 0 h 2"/>
                  <a:gd name="T10" fmla="*/ 0 w 13"/>
                  <a:gd name="T11" fmla="*/ 1 h 2"/>
                  <a:gd name="T12" fmla="*/ 0 60000 65536"/>
                  <a:gd name="T13" fmla="*/ 0 60000 65536"/>
                  <a:gd name="T14" fmla="*/ 0 60000 65536"/>
                  <a:gd name="T15" fmla="*/ 0 60000 65536"/>
                  <a:gd name="T16" fmla="*/ 0 60000 65536"/>
                  <a:gd name="T17" fmla="*/ 0 60000 65536"/>
                  <a:gd name="T18" fmla="*/ 0 w 13"/>
                  <a:gd name="T19" fmla="*/ 0 h 2"/>
                  <a:gd name="T20" fmla="*/ 13 w 13"/>
                  <a:gd name="T21" fmla="*/ 2 h 2"/>
                </a:gdLst>
                <a:ahLst/>
                <a:cxnLst>
                  <a:cxn ang="T12">
                    <a:pos x="T0" y="T1"/>
                  </a:cxn>
                  <a:cxn ang="T13">
                    <a:pos x="T2" y="T3"/>
                  </a:cxn>
                  <a:cxn ang="T14">
                    <a:pos x="T4" y="T5"/>
                  </a:cxn>
                  <a:cxn ang="T15">
                    <a:pos x="T6" y="T7"/>
                  </a:cxn>
                  <a:cxn ang="T16">
                    <a:pos x="T8" y="T9"/>
                  </a:cxn>
                  <a:cxn ang="T17">
                    <a:pos x="T10" y="T11"/>
                  </a:cxn>
                </a:cxnLst>
                <a:rect l="T18" t="T19" r="T20" b="T21"/>
                <a:pathLst>
                  <a:path w="13" h="2">
                    <a:moveTo>
                      <a:pt x="0" y="1"/>
                    </a:moveTo>
                    <a:lnTo>
                      <a:pt x="6" y="1"/>
                    </a:lnTo>
                    <a:lnTo>
                      <a:pt x="12" y="1"/>
                    </a:lnTo>
                    <a:lnTo>
                      <a:pt x="6" y="1"/>
                    </a:lnTo>
                    <a:lnTo>
                      <a:pt x="0" y="0"/>
                    </a:lnTo>
                    <a:lnTo>
                      <a:pt x="0" y="1"/>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66" name="Freeform 11"/>
              <p:cNvSpPr>
                <a:spLocks/>
              </p:cNvSpPr>
              <p:nvPr/>
            </p:nvSpPr>
            <p:spPr bwMode="auto">
              <a:xfrm>
                <a:off x="-300" y="2643"/>
                <a:ext cx="85" cy="101"/>
              </a:xfrm>
              <a:custGeom>
                <a:avLst/>
                <a:gdLst>
                  <a:gd name="T0" fmla="*/ 11 w 91"/>
                  <a:gd name="T1" fmla="*/ 2 h 126"/>
                  <a:gd name="T2" fmla="*/ 11 w 91"/>
                  <a:gd name="T3" fmla="*/ 2 h 126"/>
                  <a:gd name="T4" fmla="*/ 12 w 91"/>
                  <a:gd name="T5" fmla="*/ 2 h 126"/>
                  <a:gd name="T6" fmla="*/ 12 w 91"/>
                  <a:gd name="T7" fmla="*/ 0 h 126"/>
                  <a:gd name="T8" fmla="*/ 11 w 91"/>
                  <a:gd name="T9" fmla="*/ 2 h 126"/>
                  <a:gd name="T10" fmla="*/ 9 w 91"/>
                  <a:gd name="T11" fmla="*/ 2 h 126"/>
                  <a:gd name="T12" fmla="*/ 7 w 91"/>
                  <a:gd name="T13" fmla="*/ 2 h 126"/>
                  <a:gd name="T14" fmla="*/ 7 w 91"/>
                  <a:gd name="T15" fmla="*/ 2 h 126"/>
                  <a:gd name="T16" fmla="*/ 7 w 91"/>
                  <a:gd name="T17" fmla="*/ 2 h 126"/>
                  <a:gd name="T18" fmla="*/ 7 w 91"/>
                  <a:gd name="T19" fmla="*/ 2 h 126"/>
                  <a:gd name="T20" fmla="*/ 7 w 91"/>
                  <a:gd name="T21" fmla="*/ 2 h 126"/>
                  <a:gd name="T22" fmla="*/ 7 w 91"/>
                  <a:gd name="T23" fmla="*/ 2 h 126"/>
                  <a:gd name="T24" fmla="*/ 7 w 91"/>
                  <a:gd name="T25" fmla="*/ 2 h 126"/>
                  <a:gd name="T26" fmla="*/ 7 w 91"/>
                  <a:gd name="T27" fmla="*/ 2 h 126"/>
                  <a:gd name="T28" fmla="*/ 7 w 91"/>
                  <a:gd name="T29" fmla="*/ 2 h 126"/>
                  <a:gd name="T30" fmla="*/ 0 w 91"/>
                  <a:gd name="T31" fmla="*/ 2 h 126"/>
                  <a:gd name="T32" fmla="*/ 0 w 91"/>
                  <a:gd name="T33" fmla="*/ 2 h 126"/>
                  <a:gd name="T34" fmla="*/ 7 w 91"/>
                  <a:gd name="T35" fmla="*/ 2 h 126"/>
                  <a:gd name="T36" fmla="*/ 7 w 91"/>
                  <a:gd name="T37" fmla="*/ 2 h 126"/>
                  <a:gd name="T38" fmla="*/ 7 w 91"/>
                  <a:gd name="T39" fmla="*/ 2 h 126"/>
                  <a:gd name="T40" fmla="*/ 7 w 91"/>
                  <a:gd name="T41" fmla="*/ 2 h 126"/>
                  <a:gd name="T42" fmla="*/ 7 w 91"/>
                  <a:gd name="T43" fmla="*/ 2 h 126"/>
                  <a:gd name="T44" fmla="*/ 7 w 91"/>
                  <a:gd name="T45" fmla="*/ 2 h 126"/>
                  <a:gd name="T46" fmla="*/ 7 w 91"/>
                  <a:gd name="T47" fmla="*/ 2 h 126"/>
                  <a:gd name="T48" fmla="*/ 7 w 91"/>
                  <a:gd name="T49" fmla="*/ 2 h 126"/>
                  <a:gd name="T50" fmla="*/ 7 w 91"/>
                  <a:gd name="T51" fmla="*/ 2 h 126"/>
                  <a:gd name="T52" fmla="*/ 7 w 91"/>
                  <a:gd name="T53" fmla="*/ 2 h 126"/>
                  <a:gd name="T54" fmla="*/ 7 w 91"/>
                  <a:gd name="T55" fmla="*/ 2 h 126"/>
                  <a:gd name="T56" fmla="*/ 7 w 91"/>
                  <a:gd name="T57" fmla="*/ 2 h 126"/>
                  <a:gd name="T58" fmla="*/ 7 w 91"/>
                  <a:gd name="T59" fmla="*/ 2 h 126"/>
                  <a:gd name="T60" fmla="*/ 7 w 91"/>
                  <a:gd name="T61" fmla="*/ 2 h 126"/>
                  <a:gd name="T62" fmla="*/ 7 w 91"/>
                  <a:gd name="T63" fmla="*/ 2 h 126"/>
                  <a:gd name="T64" fmla="*/ 7 w 91"/>
                  <a:gd name="T65" fmla="*/ 2 h 126"/>
                  <a:gd name="T66" fmla="*/ 7 w 91"/>
                  <a:gd name="T67" fmla="*/ 2 h 126"/>
                  <a:gd name="T68" fmla="*/ 7 w 91"/>
                  <a:gd name="T69" fmla="*/ 2 h 126"/>
                  <a:gd name="T70" fmla="*/ 7 w 91"/>
                  <a:gd name="T71" fmla="*/ 2 h 126"/>
                  <a:gd name="T72" fmla="*/ 7 w 91"/>
                  <a:gd name="T73" fmla="*/ 2 h 126"/>
                  <a:gd name="T74" fmla="*/ 7 w 91"/>
                  <a:gd name="T75" fmla="*/ 2 h 126"/>
                  <a:gd name="T76" fmla="*/ 7 w 91"/>
                  <a:gd name="T77" fmla="*/ 2 h 126"/>
                  <a:gd name="T78" fmla="*/ 7 w 91"/>
                  <a:gd name="T79" fmla="*/ 2 h 126"/>
                  <a:gd name="T80" fmla="*/ 7 w 91"/>
                  <a:gd name="T81" fmla="*/ 2 h 126"/>
                  <a:gd name="T82" fmla="*/ 7 w 91"/>
                  <a:gd name="T83" fmla="*/ 2 h 126"/>
                  <a:gd name="T84" fmla="*/ 7 w 91"/>
                  <a:gd name="T85" fmla="*/ 2 h 126"/>
                  <a:gd name="T86" fmla="*/ 7 w 91"/>
                  <a:gd name="T87" fmla="*/ 2 h 126"/>
                  <a:gd name="T88" fmla="*/ 7 w 91"/>
                  <a:gd name="T89" fmla="*/ 2 h 126"/>
                  <a:gd name="T90" fmla="*/ 7 w 91"/>
                  <a:gd name="T91" fmla="*/ 2 h 126"/>
                  <a:gd name="T92" fmla="*/ 7 w 91"/>
                  <a:gd name="T93" fmla="*/ 2 h 126"/>
                  <a:gd name="T94" fmla="*/ 7 w 91"/>
                  <a:gd name="T95" fmla="*/ 2 h 126"/>
                  <a:gd name="T96" fmla="*/ 7 w 91"/>
                  <a:gd name="T97" fmla="*/ 2 h 126"/>
                  <a:gd name="T98" fmla="*/ 11 w 91"/>
                  <a:gd name="T99" fmla="*/ 2 h 1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1"/>
                  <a:gd name="T151" fmla="*/ 0 h 126"/>
                  <a:gd name="T152" fmla="*/ 91 w 91"/>
                  <a:gd name="T153" fmla="*/ 126 h 1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1" h="126">
                    <a:moveTo>
                      <a:pt x="82" y="24"/>
                    </a:moveTo>
                    <a:lnTo>
                      <a:pt x="82" y="17"/>
                    </a:lnTo>
                    <a:lnTo>
                      <a:pt x="90" y="8"/>
                    </a:lnTo>
                    <a:lnTo>
                      <a:pt x="90" y="0"/>
                    </a:lnTo>
                    <a:lnTo>
                      <a:pt x="82" y="8"/>
                    </a:lnTo>
                    <a:lnTo>
                      <a:pt x="73" y="8"/>
                    </a:lnTo>
                    <a:lnTo>
                      <a:pt x="40" y="8"/>
                    </a:lnTo>
                    <a:lnTo>
                      <a:pt x="33" y="8"/>
                    </a:lnTo>
                    <a:lnTo>
                      <a:pt x="17" y="17"/>
                    </a:lnTo>
                    <a:lnTo>
                      <a:pt x="8" y="24"/>
                    </a:lnTo>
                    <a:lnTo>
                      <a:pt x="17" y="33"/>
                    </a:lnTo>
                    <a:lnTo>
                      <a:pt x="17" y="40"/>
                    </a:lnTo>
                    <a:lnTo>
                      <a:pt x="8" y="50"/>
                    </a:lnTo>
                    <a:lnTo>
                      <a:pt x="8" y="58"/>
                    </a:lnTo>
                    <a:lnTo>
                      <a:pt x="8" y="66"/>
                    </a:lnTo>
                    <a:lnTo>
                      <a:pt x="0" y="74"/>
                    </a:lnTo>
                    <a:lnTo>
                      <a:pt x="0" y="84"/>
                    </a:lnTo>
                    <a:lnTo>
                      <a:pt x="8" y="91"/>
                    </a:lnTo>
                    <a:lnTo>
                      <a:pt x="8" y="108"/>
                    </a:lnTo>
                    <a:lnTo>
                      <a:pt x="8" y="117"/>
                    </a:lnTo>
                    <a:lnTo>
                      <a:pt x="17" y="125"/>
                    </a:lnTo>
                    <a:lnTo>
                      <a:pt x="25" y="125"/>
                    </a:lnTo>
                    <a:lnTo>
                      <a:pt x="25" y="108"/>
                    </a:lnTo>
                    <a:lnTo>
                      <a:pt x="25" y="91"/>
                    </a:lnTo>
                    <a:lnTo>
                      <a:pt x="17" y="84"/>
                    </a:lnTo>
                    <a:lnTo>
                      <a:pt x="25" y="84"/>
                    </a:lnTo>
                    <a:lnTo>
                      <a:pt x="33" y="84"/>
                    </a:lnTo>
                    <a:lnTo>
                      <a:pt x="33" y="100"/>
                    </a:lnTo>
                    <a:lnTo>
                      <a:pt x="33" y="108"/>
                    </a:lnTo>
                    <a:lnTo>
                      <a:pt x="40" y="108"/>
                    </a:lnTo>
                    <a:lnTo>
                      <a:pt x="50" y="108"/>
                    </a:lnTo>
                    <a:lnTo>
                      <a:pt x="57" y="100"/>
                    </a:lnTo>
                    <a:lnTo>
                      <a:pt x="50" y="91"/>
                    </a:lnTo>
                    <a:lnTo>
                      <a:pt x="50" y="84"/>
                    </a:lnTo>
                    <a:lnTo>
                      <a:pt x="40" y="84"/>
                    </a:lnTo>
                    <a:lnTo>
                      <a:pt x="40" y="74"/>
                    </a:lnTo>
                    <a:lnTo>
                      <a:pt x="33" y="66"/>
                    </a:lnTo>
                    <a:lnTo>
                      <a:pt x="33" y="58"/>
                    </a:lnTo>
                    <a:lnTo>
                      <a:pt x="40" y="50"/>
                    </a:lnTo>
                    <a:lnTo>
                      <a:pt x="50" y="40"/>
                    </a:lnTo>
                    <a:lnTo>
                      <a:pt x="57" y="40"/>
                    </a:lnTo>
                    <a:lnTo>
                      <a:pt x="65" y="40"/>
                    </a:lnTo>
                    <a:lnTo>
                      <a:pt x="57" y="40"/>
                    </a:lnTo>
                    <a:lnTo>
                      <a:pt x="50" y="40"/>
                    </a:lnTo>
                    <a:lnTo>
                      <a:pt x="40" y="40"/>
                    </a:lnTo>
                    <a:lnTo>
                      <a:pt x="33" y="40"/>
                    </a:lnTo>
                    <a:lnTo>
                      <a:pt x="25" y="40"/>
                    </a:lnTo>
                    <a:lnTo>
                      <a:pt x="25" y="24"/>
                    </a:lnTo>
                    <a:lnTo>
                      <a:pt x="57" y="24"/>
                    </a:lnTo>
                    <a:lnTo>
                      <a:pt x="82" y="2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67" name="Freeform 12"/>
              <p:cNvSpPr>
                <a:spLocks/>
              </p:cNvSpPr>
              <p:nvPr/>
            </p:nvSpPr>
            <p:spPr bwMode="auto">
              <a:xfrm>
                <a:off x="-151" y="3289"/>
                <a:ext cx="46" cy="47"/>
              </a:xfrm>
              <a:custGeom>
                <a:avLst/>
                <a:gdLst>
                  <a:gd name="T0" fmla="*/ 8 w 47"/>
                  <a:gd name="T1" fmla="*/ 0 h 57"/>
                  <a:gd name="T2" fmla="*/ 0 w 47"/>
                  <a:gd name="T3" fmla="*/ 0 h 57"/>
                  <a:gd name="T4" fmla="*/ 0 w 47"/>
                  <a:gd name="T5" fmla="*/ 2 h 57"/>
                  <a:gd name="T6" fmla="*/ 0 w 47"/>
                  <a:gd name="T7" fmla="*/ 2 h 57"/>
                  <a:gd name="T8" fmla="*/ 0 w 47"/>
                  <a:gd name="T9" fmla="*/ 2 h 57"/>
                  <a:gd name="T10" fmla="*/ 8 w 47"/>
                  <a:gd name="T11" fmla="*/ 2 h 57"/>
                  <a:gd name="T12" fmla="*/ 15 w 47"/>
                  <a:gd name="T13" fmla="*/ 2 h 57"/>
                  <a:gd name="T14" fmla="*/ 23 w 47"/>
                  <a:gd name="T15" fmla="*/ 2 h 57"/>
                  <a:gd name="T16" fmla="*/ 23 w 47"/>
                  <a:gd name="T17" fmla="*/ 2 h 57"/>
                  <a:gd name="T18" fmla="*/ 23 w 47"/>
                  <a:gd name="T19" fmla="*/ 2 h 57"/>
                  <a:gd name="T20" fmla="*/ 23 w 47"/>
                  <a:gd name="T21" fmla="*/ 2 h 57"/>
                  <a:gd name="T22" fmla="*/ 23 w 47"/>
                  <a:gd name="T23" fmla="*/ 2 h 57"/>
                  <a:gd name="T24" fmla="*/ 23 w 47"/>
                  <a:gd name="T25" fmla="*/ 2 h 57"/>
                  <a:gd name="T26" fmla="*/ 23 w 47"/>
                  <a:gd name="T27" fmla="*/ 0 h 57"/>
                  <a:gd name="T28" fmla="*/ 23 w 47"/>
                  <a:gd name="T29" fmla="*/ 2 h 57"/>
                  <a:gd name="T30" fmla="*/ 15 w 47"/>
                  <a:gd name="T31" fmla="*/ 2 h 57"/>
                  <a:gd name="T32" fmla="*/ 8 w 47"/>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57"/>
                  <a:gd name="T53" fmla="*/ 47 w 4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57">
                    <a:moveTo>
                      <a:pt x="8" y="0"/>
                    </a:moveTo>
                    <a:lnTo>
                      <a:pt x="0" y="0"/>
                    </a:lnTo>
                    <a:lnTo>
                      <a:pt x="0" y="16"/>
                    </a:lnTo>
                    <a:lnTo>
                      <a:pt x="0" y="25"/>
                    </a:lnTo>
                    <a:lnTo>
                      <a:pt x="0" y="32"/>
                    </a:lnTo>
                    <a:lnTo>
                      <a:pt x="8" y="56"/>
                    </a:lnTo>
                    <a:lnTo>
                      <a:pt x="15" y="47"/>
                    </a:lnTo>
                    <a:lnTo>
                      <a:pt x="24" y="47"/>
                    </a:lnTo>
                    <a:lnTo>
                      <a:pt x="24" y="41"/>
                    </a:lnTo>
                    <a:lnTo>
                      <a:pt x="31" y="32"/>
                    </a:lnTo>
                    <a:lnTo>
                      <a:pt x="38" y="25"/>
                    </a:lnTo>
                    <a:lnTo>
                      <a:pt x="46" y="16"/>
                    </a:lnTo>
                    <a:lnTo>
                      <a:pt x="46" y="9"/>
                    </a:lnTo>
                    <a:lnTo>
                      <a:pt x="46" y="0"/>
                    </a:lnTo>
                    <a:lnTo>
                      <a:pt x="24" y="9"/>
                    </a:lnTo>
                    <a:lnTo>
                      <a:pt x="15" y="9"/>
                    </a:lnTo>
                    <a:lnTo>
                      <a:pt x="8"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68" name="Freeform 13"/>
              <p:cNvSpPr>
                <a:spLocks/>
              </p:cNvSpPr>
              <p:nvPr/>
            </p:nvSpPr>
            <p:spPr bwMode="auto">
              <a:xfrm>
                <a:off x="-463" y="2829"/>
                <a:ext cx="560" cy="439"/>
              </a:xfrm>
              <a:custGeom>
                <a:avLst/>
                <a:gdLst>
                  <a:gd name="T0" fmla="*/ 66 w 598"/>
                  <a:gd name="T1" fmla="*/ 2 h 541"/>
                  <a:gd name="T2" fmla="*/ 59 w 598"/>
                  <a:gd name="T3" fmla="*/ 2 h 541"/>
                  <a:gd name="T4" fmla="*/ 52 w 598"/>
                  <a:gd name="T5" fmla="*/ 2 h 541"/>
                  <a:gd name="T6" fmla="*/ 51 w 598"/>
                  <a:gd name="T7" fmla="*/ 2 h 541"/>
                  <a:gd name="T8" fmla="*/ 45 w 598"/>
                  <a:gd name="T9" fmla="*/ 2 h 541"/>
                  <a:gd name="T10" fmla="*/ 44 w 598"/>
                  <a:gd name="T11" fmla="*/ 2 h 541"/>
                  <a:gd name="T12" fmla="*/ 44 w 598"/>
                  <a:gd name="T13" fmla="*/ 2 h 541"/>
                  <a:gd name="T14" fmla="*/ 42 w 598"/>
                  <a:gd name="T15" fmla="*/ 2 h 541"/>
                  <a:gd name="T16" fmla="*/ 45 w 598"/>
                  <a:gd name="T17" fmla="*/ 2 h 541"/>
                  <a:gd name="T18" fmla="*/ 40 w 598"/>
                  <a:gd name="T19" fmla="*/ 2 h 541"/>
                  <a:gd name="T20" fmla="*/ 37 w 598"/>
                  <a:gd name="T21" fmla="*/ 2 h 541"/>
                  <a:gd name="T22" fmla="*/ 34 w 598"/>
                  <a:gd name="T23" fmla="*/ 2 h 541"/>
                  <a:gd name="T24" fmla="*/ 27 w 598"/>
                  <a:gd name="T25" fmla="*/ 2 h 541"/>
                  <a:gd name="T26" fmla="*/ 19 w 598"/>
                  <a:gd name="T27" fmla="*/ 2 h 541"/>
                  <a:gd name="T28" fmla="*/ 13 w 598"/>
                  <a:gd name="T29" fmla="*/ 2 h 541"/>
                  <a:gd name="T30" fmla="*/ 7 w 598"/>
                  <a:gd name="T31" fmla="*/ 2 h 541"/>
                  <a:gd name="T32" fmla="*/ 7 w 598"/>
                  <a:gd name="T33" fmla="*/ 2 h 541"/>
                  <a:gd name="T34" fmla="*/ 7 w 598"/>
                  <a:gd name="T35" fmla="*/ 2 h 541"/>
                  <a:gd name="T36" fmla="*/ 7 w 598"/>
                  <a:gd name="T37" fmla="*/ 2 h 541"/>
                  <a:gd name="T38" fmla="*/ 7 w 598"/>
                  <a:gd name="T39" fmla="*/ 2 h 541"/>
                  <a:gd name="T40" fmla="*/ 7 w 598"/>
                  <a:gd name="T41" fmla="*/ 2 h 541"/>
                  <a:gd name="T42" fmla="*/ 13 w 598"/>
                  <a:gd name="T43" fmla="*/ 2 h 541"/>
                  <a:gd name="T44" fmla="*/ 20 w 598"/>
                  <a:gd name="T45" fmla="*/ 2 h 541"/>
                  <a:gd name="T46" fmla="*/ 24 w 598"/>
                  <a:gd name="T47" fmla="*/ 2 h 541"/>
                  <a:gd name="T48" fmla="*/ 28 w 598"/>
                  <a:gd name="T49" fmla="*/ 2 h 541"/>
                  <a:gd name="T50" fmla="*/ 29 w 598"/>
                  <a:gd name="T51" fmla="*/ 2 h 541"/>
                  <a:gd name="T52" fmla="*/ 33 w 598"/>
                  <a:gd name="T53" fmla="*/ 2 h 541"/>
                  <a:gd name="T54" fmla="*/ 40 w 598"/>
                  <a:gd name="T55" fmla="*/ 2 h 541"/>
                  <a:gd name="T56" fmla="*/ 44 w 598"/>
                  <a:gd name="T57" fmla="*/ 2 h 541"/>
                  <a:gd name="T58" fmla="*/ 46 w 598"/>
                  <a:gd name="T59" fmla="*/ 2 h 541"/>
                  <a:gd name="T60" fmla="*/ 51 w 598"/>
                  <a:gd name="T61" fmla="*/ 2 h 541"/>
                  <a:gd name="T62" fmla="*/ 54 w 598"/>
                  <a:gd name="T63" fmla="*/ 2 h 541"/>
                  <a:gd name="T64" fmla="*/ 61 w 598"/>
                  <a:gd name="T65" fmla="*/ 2 h 541"/>
                  <a:gd name="T66" fmla="*/ 56 w 598"/>
                  <a:gd name="T67" fmla="*/ 2 h 541"/>
                  <a:gd name="T68" fmla="*/ 59 w 598"/>
                  <a:gd name="T69" fmla="*/ 2 h 541"/>
                  <a:gd name="T70" fmla="*/ 65 w 598"/>
                  <a:gd name="T71" fmla="*/ 2 h 541"/>
                  <a:gd name="T72" fmla="*/ 67 w 598"/>
                  <a:gd name="T73" fmla="*/ 2 h 541"/>
                  <a:gd name="T74" fmla="*/ 70 w 598"/>
                  <a:gd name="T75" fmla="*/ 2 h 541"/>
                  <a:gd name="T76" fmla="*/ 74 w 598"/>
                  <a:gd name="T77" fmla="*/ 2 h 541"/>
                  <a:gd name="T78" fmla="*/ 74 w 598"/>
                  <a:gd name="T79" fmla="*/ 2 h 541"/>
                  <a:gd name="T80" fmla="*/ 76 w 598"/>
                  <a:gd name="T81" fmla="*/ 2 h 541"/>
                  <a:gd name="T82" fmla="*/ 78 w 598"/>
                  <a:gd name="T83" fmla="*/ 2 h 541"/>
                  <a:gd name="T84" fmla="*/ 80 w 598"/>
                  <a:gd name="T85" fmla="*/ 2 h 541"/>
                  <a:gd name="T86" fmla="*/ 82 w 598"/>
                  <a:gd name="T87" fmla="*/ 2 h 541"/>
                  <a:gd name="T88" fmla="*/ 82 w 598"/>
                  <a:gd name="T89" fmla="*/ 2 h 541"/>
                  <a:gd name="T90" fmla="*/ 82 w 598"/>
                  <a:gd name="T91" fmla="*/ 2 h 541"/>
                  <a:gd name="T92" fmla="*/ 74 w 598"/>
                  <a:gd name="T93" fmla="*/ 2 h 541"/>
                  <a:gd name="T94" fmla="*/ 67 w 598"/>
                  <a:gd name="T95" fmla="*/ 2 h 5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8"/>
                  <a:gd name="T145" fmla="*/ 0 h 541"/>
                  <a:gd name="T146" fmla="*/ 598 w 598"/>
                  <a:gd name="T147" fmla="*/ 541 h 5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8" h="541">
                    <a:moveTo>
                      <a:pt x="484" y="453"/>
                    </a:moveTo>
                    <a:lnTo>
                      <a:pt x="484" y="461"/>
                    </a:lnTo>
                    <a:lnTo>
                      <a:pt x="484" y="470"/>
                    </a:lnTo>
                    <a:lnTo>
                      <a:pt x="476" y="479"/>
                    </a:lnTo>
                    <a:lnTo>
                      <a:pt x="457" y="496"/>
                    </a:lnTo>
                    <a:lnTo>
                      <a:pt x="450" y="506"/>
                    </a:lnTo>
                    <a:lnTo>
                      <a:pt x="442" y="513"/>
                    </a:lnTo>
                    <a:lnTo>
                      <a:pt x="424" y="513"/>
                    </a:lnTo>
                    <a:lnTo>
                      <a:pt x="407" y="513"/>
                    </a:lnTo>
                    <a:lnTo>
                      <a:pt x="398" y="523"/>
                    </a:lnTo>
                    <a:lnTo>
                      <a:pt x="390" y="530"/>
                    </a:lnTo>
                    <a:lnTo>
                      <a:pt x="372" y="530"/>
                    </a:lnTo>
                    <a:lnTo>
                      <a:pt x="364" y="540"/>
                    </a:lnTo>
                    <a:lnTo>
                      <a:pt x="364" y="530"/>
                    </a:lnTo>
                    <a:lnTo>
                      <a:pt x="364" y="523"/>
                    </a:lnTo>
                    <a:lnTo>
                      <a:pt x="364" y="530"/>
                    </a:lnTo>
                    <a:lnTo>
                      <a:pt x="346" y="530"/>
                    </a:lnTo>
                    <a:lnTo>
                      <a:pt x="338" y="523"/>
                    </a:lnTo>
                    <a:lnTo>
                      <a:pt x="329" y="513"/>
                    </a:lnTo>
                    <a:lnTo>
                      <a:pt x="321" y="506"/>
                    </a:lnTo>
                    <a:lnTo>
                      <a:pt x="312" y="506"/>
                    </a:lnTo>
                    <a:lnTo>
                      <a:pt x="302" y="496"/>
                    </a:lnTo>
                    <a:lnTo>
                      <a:pt x="312" y="487"/>
                    </a:lnTo>
                    <a:lnTo>
                      <a:pt x="312" y="479"/>
                    </a:lnTo>
                    <a:lnTo>
                      <a:pt x="312" y="470"/>
                    </a:lnTo>
                    <a:lnTo>
                      <a:pt x="321" y="470"/>
                    </a:lnTo>
                    <a:lnTo>
                      <a:pt x="312" y="461"/>
                    </a:lnTo>
                    <a:lnTo>
                      <a:pt x="312" y="453"/>
                    </a:lnTo>
                    <a:lnTo>
                      <a:pt x="312" y="445"/>
                    </a:lnTo>
                    <a:lnTo>
                      <a:pt x="302" y="453"/>
                    </a:lnTo>
                    <a:lnTo>
                      <a:pt x="295" y="453"/>
                    </a:lnTo>
                    <a:lnTo>
                      <a:pt x="302" y="445"/>
                    </a:lnTo>
                    <a:lnTo>
                      <a:pt x="312" y="435"/>
                    </a:lnTo>
                    <a:lnTo>
                      <a:pt x="321" y="428"/>
                    </a:lnTo>
                    <a:lnTo>
                      <a:pt x="321" y="418"/>
                    </a:lnTo>
                    <a:lnTo>
                      <a:pt x="321" y="410"/>
                    </a:lnTo>
                    <a:lnTo>
                      <a:pt x="312" y="428"/>
                    </a:lnTo>
                    <a:lnTo>
                      <a:pt x="302" y="428"/>
                    </a:lnTo>
                    <a:lnTo>
                      <a:pt x="295" y="428"/>
                    </a:lnTo>
                    <a:lnTo>
                      <a:pt x="285" y="435"/>
                    </a:lnTo>
                    <a:lnTo>
                      <a:pt x="285" y="445"/>
                    </a:lnTo>
                    <a:lnTo>
                      <a:pt x="277" y="428"/>
                    </a:lnTo>
                    <a:lnTo>
                      <a:pt x="277" y="418"/>
                    </a:lnTo>
                    <a:lnTo>
                      <a:pt x="268" y="410"/>
                    </a:lnTo>
                    <a:lnTo>
                      <a:pt x="268" y="401"/>
                    </a:lnTo>
                    <a:lnTo>
                      <a:pt x="259" y="392"/>
                    </a:lnTo>
                    <a:lnTo>
                      <a:pt x="251" y="392"/>
                    </a:lnTo>
                    <a:lnTo>
                      <a:pt x="242" y="384"/>
                    </a:lnTo>
                    <a:lnTo>
                      <a:pt x="233" y="375"/>
                    </a:lnTo>
                    <a:lnTo>
                      <a:pt x="207" y="384"/>
                    </a:lnTo>
                    <a:lnTo>
                      <a:pt x="199" y="384"/>
                    </a:lnTo>
                    <a:lnTo>
                      <a:pt x="190" y="392"/>
                    </a:lnTo>
                    <a:lnTo>
                      <a:pt x="173" y="392"/>
                    </a:lnTo>
                    <a:lnTo>
                      <a:pt x="156" y="401"/>
                    </a:lnTo>
                    <a:lnTo>
                      <a:pt x="140" y="410"/>
                    </a:lnTo>
                    <a:lnTo>
                      <a:pt x="130" y="410"/>
                    </a:lnTo>
                    <a:lnTo>
                      <a:pt x="130" y="418"/>
                    </a:lnTo>
                    <a:lnTo>
                      <a:pt x="122" y="418"/>
                    </a:lnTo>
                    <a:lnTo>
                      <a:pt x="113" y="418"/>
                    </a:lnTo>
                    <a:lnTo>
                      <a:pt x="86" y="418"/>
                    </a:lnTo>
                    <a:lnTo>
                      <a:pt x="78" y="418"/>
                    </a:lnTo>
                    <a:lnTo>
                      <a:pt x="70" y="418"/>
                    </a:lnTo>
                    <a:lnTo>
                      <a:pt x="52" y="418"/>
                    </a:lnTo>
                    <a:lnTo>
                      <a:pt x="52" y="428"/>
                    </a:lnTo>
                    <a:lnTo>
                      <a:pt x="44" y="435"/>
                    </a:lnTo>
                    <a:lnTo>
                      <a:pt x="26" y="435"/>
                    </a:lnTo>
                    <a:lnTo>
                      <a:pt x="17" y="428"/>
                    </a:lnTo>
                    <a:lnTo>
                      <a:pt x="9" y="428"/>
                    </a:lnTo>
                    <a:lnTo>
                      <a:pt x="0" y="418"/>
                    </a:lnTo>
                    <a:lnTo>
                      <a:pt x="0" y="410"/>
                    </a:lnTo>
                    <a:lnTo>
                      <a:pt x="9" y="401"/>
                    </a:lnTo>
                    <a:lnTo>
                      <a:pt x="17" y="401"/>
                    </a:lnTo>
                    <a:lnTo>
                      <a:pt x="26" y="384"/>
                    </a:lnTo>
                    <a:lnTo>
                      <a:pt x="26" y="375"/>
                    </a:lnTo>
                    <a:lnTo>
                      <a:pt x="26" y="321"/>
                    </a:lnTo>
                    <a:lnTo>
                      <a:pt x="26" y="287"/>
                    </a:lnTo>
                    <a:lnTo>
                      <a:pt x="26" y="280"/>
                    </a:lnTo>
                    <a:lnTo>
                      <a:pt x="44" y="280"/>
                    </a:lnTo>
                    <a:lnTo>
                      <a:pt x="44" y="270"/>
                    </a:lnTo>
                    <a:lnTo>
                      <a:pt x="44" y="261"/>
                    </a:lnTo>
                    <a:lnTo>
                      <a:pt x="34" y="253"/>
                    </a:lnTo>
                    <a:lnTo>
                      <a:pt x="34" y="236"/>
                    </a:lnTo>
                    <a:lnTo>
                      <a:pt x="44" y="209"/>
                    </a:lnTo>
                    <a:lnTo>
                      <a:pt x="52" y="200"/>
                    </a:lnTo>
                    <a:lnTo>
                      <a:pt x="60" y="200"/>
                    </a:lnTo>
                    <a:lnTo>
                      <a:pt x="60" y="209"/>
                    </a:lnTo>
                    <a:lnTo>
                      <a:pt x="70" y="192"/>
                    </a:lnTo>
                    <a:lnTo>
                      <a:pt x="86" y="183"/>
                    </a:lnTo>
                    <a:lnTo>
                      <a:pt x="96" y="175"/>
                    </a:lnTo>
                    <a:lnTo>
                      <a:pt x="104" y="175"/>
                    </a:lnTo>
                    <a:lnTo>
                      <a:pt x="130" y="175"/>
                    </a:lnTo>
                    <a:lnTo>
                      <a:pt x="140" y="165"/>
                    </a:lnTo>
                    <a:lnTo>
                      <a:pt x="147" y="165"/>
                    </a:lnTo>
                    <a:lnTo>
                      <a:pt x="156" y="165"/>
                    </a:lnTo>
                    <a:lnTo>
                      <a:pt x="165" y="156"/>
                    </a:lnTo>
                    <a:lnTo>
                      <a:pt x="173" y="148"/>
                    </a:lnTo>
                    <a:lnTo>
                      <a:pt x="181" y="139"/>
                    </a:lnTo>
                    <a:lnTo>
                      <a:pt x="190" y="139"/>
                    </a:lnTo>
                    <a:lnTo>
                      <a:pt x="190" y="130"/>
                    </a:lnTo>
                    <a:lnTo>
                      <a:pt x="199" y="114"/>
                    </a:lnTo>
                    <a:lnTo>
                      <a:pt x="207" y="122"/>
                    </a:lnTo>
                    <a:lnTo>
                      <a:pt x="216" y="122"/>
                    </a:lnTo>
                    <a:lnTo>
                      <a:pt x="216" y="114"/>
                    </a:lnTo>
                    <a:lnTo>
                      <a:pt x="207" y="114"/>
                    </a:lnTo>
                    <a:lnTo>
                      <a:pt x="216" y="106"/>
                    </a:lnTo>
                    <a:lnTo>
                      <a:pt x="225" y="106"/>
                    </a:lnTo>
                    <a:lnTo>
                      <a:pt x="225" y="97"/>
                    </a:lnTo>
                    <a:lnTo>
                      <a:pt x="233" y="79"/>
                    </a:lnTo>
                    <a:lnTo>
                      <a:pt x="242" y="79"/>
                    </a:lnTo>
                    <a:lnTo>
                      <a:pt x="259" y="70"/>
                    </a:lnTo>
                    <a:lnTo>
                      <a:pt x="277" y="61"/>
                    </a:lnTo>
                    <a:lnTo>
                      <a:pt x="285" y="61"/>
                    </a:lnTo>
                    <a:lnTo>
                      <a:pt x="285" y="70"/>
                    </a:lnTo>
                    <a:lnTo>
                      <a:pt x="285" y="79"/>
                    </a:lnTo>
                    <a:lnTo>
                      <a:pt x="295" y="79"/>
                    </a:lnTo>
                    <a:lnTo>
                      <a:pt x="312" y="79"/>
                    </a:lnTo>
                    <a:lnTo>
                      <a:pt x="312" y="70"/>
                    </a:lnTo>
                    <a:lnTo>
                      <a:pt x="312" y="61"/>
                    </a:lnTo>
                    <a:lnTo>
                      <a:pt x="321" y="53"/>
                    </a:lnTo>
                    <a:lnTo>
                      <a:pt x="329" y="44"/>
                    </a:lnTo>
                    <a:lnTo>
                      <a:pt x="329" y="35"/>
                    </a:lnTo>
                    <a:lnTo>
                      <a:pt x="346" y="35"/>
                    </a:lnTo>
                    <a:lnTo>
                      <a:pt x="355" y="35"/>
                    </a:lnTo>
                    <a:lnTo>
                      <a:pt x="364" y="27"/>
                    </a:lnTo>
                    <a:lnTo>
                      <a:pt x="372" y="27"/>
                    </a:lnTo>
                    <a:lnTo>
                      <a:pt x="381" y="27"/>
                    </a:lnTo>
                    <a:lnTo>
                      <a:pt x="381" y="35"/>
                    </a:lnTo>
                    <a:lnTo>
                      <a:pt x="390" y="35"/>
                    </a:lnTo>
                    <a:lnTo>
                      <a:pt x="407" y="27"/>
                    </a:lnTo>
                    <a:lnTo>
                      <a:pt x="416" y="35"/>
                    </a:lnTo>
                    <a:lnTo>
                      <a:pt x="424" y="27"/>
                    </a:lnTo>
                    <a:lnTo>
                      <a:pt x="432" y="35"/>
                    </a:lnTo>
                    <a:lnTo>
                      <a:pt x="424" y="44"/>
                    </a:lnTo>
                    <a:lnTo>
                      <a:pt x="416" y="44"/>
                    </a:lnTo>
                    <a:lnTo>
                      <a:pt x="407" y="53"/>
                    </a:lnTo>
                    <a:lnTo>
                      <a:pt x="398" y="70"/>
                    </a:lnTo>
                    <a:lnTo>
                      <a:pt x="398" y="79"/>
                    </a:lnTo>
                    <a:lnTo>
                      <a:pt x="398" y="97"/>
                    </a:lnTo>
                    <a:lnTo>
                      <a:pt x="407" y="97"/>
                    </a:lnTo>
                    <a:lnTo>
                      <a:pt x="424" y="114"/>
                    </a:lnTo>
                    <a:lnTo>
                      <a:pt x="432" y="114"/>
                    </a:lnTo>
                    <a:lnTo>
                      <a:pt x="442" y="122"/>
                    </a:lnTo>
                    <a:lnTo>
                      <a:pt x="450" y="130"/>
                    </a:lnTo>
                    <a:lnTo>
                      <a:pt x="457" y="130"/>
                    </a:lnTo>
                    <a:lnTo>
                      <a:pt x="467" y="130"/>
                    </a:lnTo>
                    <a:lnTo>
                      <a:pt x="467" y="122"/>
                    </a:lnTo>
                    <a:lnTo>
                      <a:pt x="476" y="106"/>
                    </a:lnTo>
                    <a:lnTo>
                      <a:pt x="484" y="87"/>
                    </a:lnTo>
                    <a:lnTo>
                      <a:pt x="493" y="61"/>
                    </a:lnTo>
                    <a:lnTo>
                      <a:pt x="501" y="35"/>
                    </a:lnTo>
                    <a:lnTo>
                      <a:pt x="501" y="27"/>
                    </a:lnTo>
                    <a:lnTo>
                      <a:pt x="501" y="17"/>
                    </a:lnTo>
                    <a:lnTo>
                      <a:pt x="511" y="10"/>
                    </a:lnTo>
                    <a:lnTo>
                      <a:pt x="519" y="0"/>
                    </a:lnTo>
                    <a:lnTo>
                      <a:pt x="519" y="10"/>
                    </a:lnTo>
                    <a:lnTo>
                      <a:pt x="527" y="10"/>
                    </a:lnTo>
                    <a:lnTo>
                      <a:pt x="527" y="17"/>
                    </a:lnTo>
                    <a:lnTo>
                      <a:pt x="527" y="27"/>
                    </a:lnTo>
                    <a:lnTo>
                      <a:pt x="527" y="35"/>
                    </a:lnTo>
                    <a:lnTo>
                      <a:pt x="527" y="44"/>
                    </a:lnTo>
                    <a:lnTo>
                      <a:pt x="527" y="61"/>
                    </a:lnTo>
                    <a:lnTo>
                      <a:pt x="537" y="70"/>
                    </a:lnTo>
                    <a:lnTo>
                      <a:pt x="545" y="79"/>
                    </a:lnTo>
                    <a:lnTo>
                      <a:pt x="545" y="87"/>
                    </a:lnTo>
                    <a:lnTo>
                      <a:pt x="545" y="106"/>
                    </a:lnTo>
                    <a:lnTo>
                      <a:pt x="545" y="130"/>
                    </a:lnTo>
                    <a:lnTo>
                      <a:pt x="553" y="165"/>
                    </a:lnTo>
                    <a:lnTo>
                      <a:pt x="553" y="175"/>
                    </a:lnTo>
                    <a:lnTo>
                      <a:pt x="563" y="183"/>
                    </a:lnTo>
                    <a:lnTo>
                      <a:pt x="571" y="192"/>
                    </a:lnTo>
                    <a:lnTo>
                      <a:pt x="571" y="200"/>
                    </a:lnTo>
                    <a:lnTo>
                      <a:pt x="571" y="209"/>
                    </a:lnTo>
                    <a:lnTo>
                      <a:pt x="571" y="226"/>
                    </a:lnTo>
                    <a:lnTo>
                      <a:pt x="571" y="236"/>
                    </a:lnTo>
                    <a:lnTo>
                      <a:pt x="580" y="236"/>
                    </a:lnTo>
                    <a:lnTo>
                      <a:pt x="588" y="244"/>
                    </a:lnTo>
                    <a:lnTo>
                      <a:pt x="588" y="253"/>
                    </a:lnTo>
                    <a:lnTo>
                      <a:pt x="580" y="261"/>
                    </a:lnTo>
                    <a:lnTo>
                      <a:pt x="588" y="270"/>
                    </a:lnTo>
                    <a:lnTo>
                      <a:pt x="588" y="280"/>
                    </a:lnTo>
                    <a:lnTo>
                      <a:pt x="597" y="287"/>
                    </a:lnTo>
                    <a:lnTo>
                      <a:pt x="588" y="314"/>
                    </a:lnTo>
                    <a:lnTo>
                      <a:pt x="588" y="331"/>
                    </a:lnTo>
                    <a:lnTo>
                      <a:pt x="588" y="340"/>
                    </a:lnTo>
                    <a:lnTo>
                      <a:pt x="571" y="348"/>
                    </a:lnTo>
                    <a:lnTo>
                      <a:pt x="563" y="365"/>
                    </a:lnTo>
                    <a:lnTo>
                      <a:pt x="545" y="384"/>
                    </a:lnTo>
                    <a:lnTo>
                      <a:pt x="527" y="428"/>
                    </a:lnTo>
                    <a:lnTo>
                      <a:pt x="519" y="435"/>
                    </a:lnTo>
                    <a:lnTo>
                      <a:pt x="501" y="435"/>
                    </a:lnTo>
                    <a:lnTo>
                      <a:pt x="493" y="445"/>
                    </a:lnTo>
                    <a:lnTo>
                      <a:pt x="484" y="453"/>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69" name="Freeform 14"/>
              <p:cNvSpPr>
                <a:spLocks/>
              </p:cNvSpPr>
              <p:nvPr/>
            </p:nvSpPr>
            <p:spPr bwMode="auto">
              <a:xfrm>
                <a:off x="-449" y="2559"/>
                <a:ext cx="145" cy="164"/>
              </a:xfrm>
              <a:custGeom>
                <a:avLst/>
                <a:gdLst>
                  <a:gd name="T0" fmla="*/ 30 w 152"/>
                  <a:gd name="T1" fmla="*/ 0 h 201"/>
                  <a:gd name="T2" fmla="*/ 34 w 152"/>
                  <a:gd name="T3" fmla="*/ 2 h 201"/>
                  <a:gd name="T4" fmla="*/ 37 w 152"/>
                  <a:gd name="T5" fmla="*/ 2 h 201"/>
                  <a:gd name="T6" fmla="*/ 32 w 152"/>
                  <a:gd name="T7" fmla="*/ 2 h 201"/>
                  <a:gd name="T8" fmla="*/ 30 w 152"/>
                  <a:gd name="T9" fmla="*/ 2 h 201"/>
                  <a:gd name="T10" fmla="*/ 29 w 152"/>
                  <a:gd name="T11" fmla="*/ 2 h 201"/>
                  <a:gd name="T12" fmla="*/ 32 w 152"/>
                  <a:gd name="T13" fmla="*/ 2 h 201"/>
                  <a:gd name="T14" fmla="*/ 34 w 152"/>
                  <a:gd name="T15" fmla="*/ 2 h 201"/>
                  <a:gd name="T16" fmla="*/ 30 w 152"/>
                  <a:gd name="T17" fmla="*/ 2 h 201"/>
                  <a:gd name="T18" fmla="*/ 32 w 152"/>
                  <a:gd name="T19" fmla="*/ 2 h 201"/>
                  <a:gd name="T20" fmla="*/ 37 w 152"/>
                  <a:gd name="T21" fmla="*/ 2 h 201"/>
                  <a:gd name="T22" fmla="*/ 32 w 152"/>
                  <a:gd name="T23" fmla="*/ 2 h 201"/>
                  <a:gd name="T24" fmla="*/ 32 w 152"/>
                  <a:gd name="T25" fmla="*/ 2 h 201"/>
                  <a:gd name="T26" fmla="*/ 29 w 152"/>
                  <a:gd name="T27" fmla="*/ 2 h 201"/>
                  <a:gd name="T28" fmla="*/ 29 w 152"/>
                  <a:gd name="T29" fmla="*/ 2 h 201"/>
                  <a:gd name="T30" fmla="*/ 29 w 152"/>
                  <a:gd name="T31" fmla="*/ 2 h 201"/>
                  <a:gd name="T32" fmla="*/ 29 w 152"/>
                  <a:gd name="T33" fmla="*/ 2 h 201"/>
                  <a:gd name="T34" fmla="*/ 26 w 152"/>
                  <a:gd name="T35" fmla="*/ 2 h 201"/>
                  <a:gd name="T36" fmla="*/ 22 w 152"/>
                  <a:gd name="T37" fmla="*/ 2 h 201"/>
                  <a:gd name="T38" fmla="*/ 20 w 152"/>
                  <a:gd name="T39" fmla="*/ 2 h 201"/>
                  <a:gd name="T40" fmla="*/ 14 w 152"/>
                  <a:gd name="T41" fmla="*/ 2 h 201"/>
                  <a:gd name="T42" fmla="*/ 11 w 152"/>
                  <a:gd name="T43" fmla="*/ 2 h 201"/>
                  <a:gd name="T44" fmla="*/ 10 w 152"/>
                  <a:gd name="T45" fmla="*/ 2 h 201"/>
                  <a:gd name="T46" fmla="*/ 10 w 152"/>
                  <a:gd name="T47" fmla="*/ 2 h 201"/>
                  <a:gd name="T48" fmla="*/ 10 w 152"/>
                  <a:gd name="T49" fmla="*/ 2 h 201"/>
                  <a:gd name="T50" fmla="*/ 8 w 152"/>
                  <a:gd name="T51" fmla="*/ 2 h 201"/>
                  <a:gd name="T52" fmla="*/ 0 w 152"/>
                  <a:gd name="T53" fmla="*/ 2 h 201"/>
                  <a:gd name="T54" fmla="*/ 10 w 152"/>
                  <a:gd name="T55" fmla="*/ 2 h 201"/>
                  <a:gd name="T56" fmla="*/ 10 w 152"/>
                  <a:gd name="T57" fmla="*/ 2 h 201"/>
                  <a:gd name="T58" fmla="*/ 10 w 152"/>
                  <a:gd name="T59" fmla="*/ 2 h 201"/>
                  <a:gd name="T60" fmla="*/ 20 w 152"/>
                  <a:gd name="T61" fmla="*/ 2 h 201"/>
                  <a:gd name="T62" fmla="*/ 24 w 152"/>
                  <a:gd name="T63" fmla="*/ 2 h 201"/>
                  <a:gd name="T64" fmla="*/ 27 w 152"/>
                  <a:gd name="T65" fmla="*/ 2 h 201"/>
                  <a:gd name="T66" fmla="*/ 27 w 152"/>
                  <a:gd name="T67" fmla="*/ 0 h 2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2"/>
                  <a:gd name="T103" fmla="*/ 0 h 201"/>
                  <a:gd name="T104" fmla="*/ 152 w 152"/>
                  <a:gd name="T105" fmla="*/ 201 h 2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2" h="201">
                    <a:moveTo>
                      <a:pt x="119" y="0"/>
                    </a:moveTo>
                    <a:lnTo>
                      <a:pt x="126" y="0"/>
                    </a:lnTo>
                    <a:lnTo>
                      <a:pt x="136" y="9"/>
                    </a:lnTo>
                    <a:lnTo>
                      <a:pt x="143" y="17"/>
                    </a:lnTo>
                    <a:lnTo>
                      <a:pt x="151" y="17"/>
                    </a:lnTo>
                    <a:lnTo>
                      <a:pt x="151" y="26"/>
                    </a:lnTo>
                    <a:lnTo>
                      <a:pt x="143" y="26"/>
                    </a:lnTo>
                    <a:lnTo>
                      <a:pt x="136" y="26"/>
                    </a:lnTo>
                    <a:lnTo>
                      <a:pt x="143" y="36"/>
                    </a:lnTo>
                    <a:lnTo>
                      <a:pt x="126" y="43"/>
                    </a:lnTo>
                    <a:lnTo>
                      <a:pt x="119" y="43"/>
                    </a:lnTo>
                    <a:lnTo>
                      <a:pt x="119" y="52"/>
                    </a:lnTo>
                    <a:lnTo>
                      <a:pt x="126" y="62"/>
                    </a:lnTo>
                    <a:lnTo>
                      <a:pt x="136" y="70"/>
                    </a:lnTo>
                    <a:lnTo>
                      <a:pt x="136" y="78"/>
                    </a:lnTo>
                    <a:lnTo>
                      <a:pt x="143" y="78"/>
                    </a:lnTo>
                    <a:lnTo>
                      <a:pt x="136" y="88"/>
                    </a:lnTo>
                    <a:lnTo>
                      <a:pt x="126" y="78"/>
                    </a:lnTo>
                    <a:lnTo>
                      <a:pt x="126" y="88"/>
                    </a:lnTo>
                    <a:lnTo>
                      <a:pt x="136" y="96"/>
                    </a:lnTo>
                    <a:lnTo>
                      <a:pt x="143" y="106"/>
                    </a:lnTo>
                    <a:lnTo>
                      <a:pt x="151" y="106"/>
                    </a:lnTo>
                    <a:lnTo>
                      <a:pt x="143" y="106"/>
                    </a:lnTo>
                    <a:lnTo>
                      <a:pt x="136" y="113"/>
                    </a:lnTo>
                    <a:lnTo>
                      <a:pt x="126" y="122"/>
                    </a:lnTo>
                    <a:lnTo>
                      <a:pt x="136" y="130"/>
                    </a:lnTo>
                    <a:lnTo>
                      <a:pt x="126" y="138"/>
                    </a:lnTo>
                    <a:lnTo>
                      <a:pt x="119" y="148"/>
                    </a:lnTo>
                    <a:lnTo>
                      <a:pt x="109" y="157"/>
                    </a:lnTo>
                    <a:lnTo>
                      <a:pt x="119" y="157"/>
                    </a:lnTo>
                    <a:lnTo>
                      <a:pt x="119" y="164"/>
                    </a:lnTo>
                    <a:lnTo>
                      <a:pt x="119" y="174"/>
                    </a:lnTo>
                    <a:lnTo>
                      <a:pt x="119" y="183"/>
                    </a:lnTo>
                    <a:lnTo>
                      <a:pt x="119" y="191"/>
                    </a:lnTo>
                    <a:lnTo>
                      <a:pt x="109" y="191"/>
                    </a:lnTo>
                    <a:lnTo>
                      <a:pt x="101" y="191"/>
                    </a:lnTo>
                    <a:lnTo>
                      <a:pt x="93" y="200"/>
                    </a:lnTo>
                    <a:lnTo>
                      <a:pt x="84" y="191"/>
                    </a:lnTo>
                    <a:lnTo>
                      <a:pt x="84" y="183"/>
                    </a:lnTo>
                    <a:lnTo>
                      <a:pt x="76" y="183"/>
                    </a:lnTo>
                    <a:lnTo>
                      <a:pt x="68" y="174"/>
                    </a:lnTo>
                    <a:lnTo>
                      <a:pt x="58" y="174"/>
                    </a:lnTo>
                    <a:lnTo>
                      <a:pt x="58" y="183"/>
                    </a:lnTo>
                    <a:lnTo>
                      <a:pt x="51" y="191"/>
                    </a:lnTo>
                    <a:lnTo>
                      <a:pt x="51" y="183"/>
                    </a:lnTo>
                    <a:lnTo>
                      <a:pt x="42" y="174"/>
                    </a:lnTo>
                    <a:lnTo>
                      <a:pt x="33" y="174"/>
                    </a:lnTo>
                    <a:lnTo>
                      <a:pt x="25" y="174"/>
                    </a:lnTo>
                    <a:lnTo>
                      <a:pt x="17" y="164"/>
                    </a:lnTo>
                    <a:lnTo>
                      <a:pt x="17" y="157"/>
                    </a:lnTo>
                    <a:lnTo>
                      <a:pt x="17" y="138"/>
                    </a:lnTo>
                    <a:lnTo>
                      <a:pt x="8" y="130"/>
                    </a:lnTo>
                    <a:lnTo>
                      <a:pt x="0" y="122"/>
                    </a:lnTo>
                    <a:lnTo>
                      <a:pt x="0" y="113"/>
                    </a:lnTo>
                    <a:lnTo>
                      <a:pt x="8" y="88"/>
                    </a:lnTo>
                    <a:lnTo>
                      <a:pt x="25" y="88"/>
                    </a:lnTo>
                    <a:lnTo>
                      <a:pt x="33" y="96"/>
                    </a:lnTo>
                    <a:lnTo>
                      <a:pt x="42" y="96"/>
                    </a:lnTo>
                    <a:lnTo>
                      <a:pt x="42" y="88"/>
                    </a:lnTo>
                    <a:lnTo>
                      <a:pt x="42" y="78"/>
                    </a:lnTo>
                    <a:lnTo>
                      <a:pt x="68" y="62"/>
                    </a:lnTo>
                    <a:lnTo>
                      <a:pt x="76" y="62"/>
                    </a:lnTo>
                    <a:lnTo>
                      <a:pt x="76" y="52"/>
                    </a:lnTo>
                    <a:lnTo>
                      <a:pt x="93" y="26"/>
                    </a:lnTo>
                    <a:lnTo>
                      <a:pt x="101" y="26"/>
                    </a:lnTo>
                    <a:lnTo>
                      <a:pt x="109" y="26"/>
                    </a:lnTo>
                    <a:lnTo>
                      <a:pt x="119" y="0"/>
                    </a:lnTo>
                    <a:lnTo>
                      <a:pt x="109" y="0"/>
                    </a:lnTo>
                    <a:lnTo>
                      <a:pt x="119"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0" name="Freeform 15"/>
              <p:cNvSpPr>
                <a:spLocks/>
              </p:cNvSpPr>
              <p:nvPr/>
            </p:nvSpPr>
            <p:spPr bwMode="auto">
              <a:xfrm>
                <a:off x="-290" y="2575"/>
                <a:ext cx="11" cy="4"/>
              </a:xfrm>
              <a:custGeom>
                <a:avLst/>
                <a:gdLst>
                  <a:gd name="T0" fmla="*/ 6 w 12"/>
                  <a:gd name="T1" fmla="*/ 0 h 4"/>
                  <a:gd name="T2" fmla="*/ 0 w 12"/>
                  <a:gd name="T3" fmla="*/ 0 h 4"/>
                  <a:gd name="T4" fmla="*/ 0 w 12"/>
                  <a:gd name="T5" fmla="*/ 3 h 4"/>
                  <a:gd name="T6" fmla="*/ 6 w 12"/>
                  <a:gd name="T7" fmla="*/ 3 h 4"/>
                  <a:gd name="T8" fmla="*/ 6 w 12"/>
                  <a:gd name="T9" fmla="*/ 3 h 4"/>
                  <a:gd name="T10" fmla="*/ 6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6" y="0"/>
                    </a:moveTo>
                    <a:lnTo>
                      <a:pt x="0" y="0"/>
                    </a:lnTo>
                    <a:lnTo>
                      <a:pt x="0" y="3"/>
                    </a:lnTo>
                    <a:lnTo>
                      <a:pt x="6" y="3"/>
                    </a:lnTo>
                    <a:lnTo>
                      <a:pt x="11" y="3"/>
                    </a:lnTo>
                    <a:lnTo>
                      <a:pt x="6"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1" name="Freeform 16"/>
              <p:cNvSpPr>
                <a:spLocks/>
              </p:cNvSpPr>
              <p:nvPr/>
            </p:nvSpPr>
            <p:spPr bwMode="auto">
              <a:xfrm>
                <a:off x="-284" y="2569"/>
                <a:ext cx="12" cy="4"/>
              </a:xfrm>
              <a:custGeom>
                <a:avLst/>
                <a:gdLst>
                  <a:gd name="T0" fmla="*/ 11 w 12"/>
                  <a:gd name="T1" fmla="*/ 0 h 5"/>
                  <a:gd name="T2" fmla="*/ 6 w 12"/>
                  <a:gd name="T3" fmla="*/ 0 h 5"/>
                  <a:gd name="T4" fmla="*/ 0 w 12"/>
                  <a:gd name="T5" fmla="*/ 2 h 5"/>
                  <a:gd name="T6" fmla="*/ 6 w 12"/>
                  <a:gd name="T7" fmla="*/ 2 h 5"/>
                  <a:gd name="T8" fmla="*/ 11 w 12"/>
                  <a:gd name="T9" fmla="*/ 2 h 5"/>
                  <a:gd name="T10" fmla="*/ 11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11" y="0"/>
                    </a:moveTo>
                    <a:lnTo>
                      <a:pt x="6" y="0"/>
                    </a:lnTo>
                    <a:lnTo>
                      <a:pt x="0" y="4"/>
                    </a:lnTo>
                    <a:lnTo>
                      <a:pt x="6" y="4"/>
                    </a:lnTo>
                    <a:lnTo>
                      <a:pt x="11" y="4"/>
                    </a:lnTo>
                    <a:lnTo>
                      <a:pt x="11"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2" name="Freeform 17"/>
              <p:cNvSpPr>
                <a:spLocks/>
              </p:cNvSpPr>
              <p:nvPr/>
            </p:nvSpPr>
            <p:spPr bwMode="auto">
              <a:xfrm>
                <a:off x="-268" y="2559"/>
                <a:ext cx="7" cy="5"/>
              </a:xfrm>
              <a:custGeom>
                <a:avLst/>
                <a:gdLst>
                  <a:gd name="T0" fmla="*/ 93850 w 5"/>
                  <a:gd name="T1" fmla="*/ 0 h 4"/>
                  <a:gd name="T2" fmla="*/ 0 w 5"/>
                  <a:gd name="T3" fmla="*/ 0 h 4"/>
                  <a:gd name="T4" fmla="*/ 93850 w 5"/>
                  <a:gd name="T5" fmla="*/ 2173 h 4"/>
                  <a:gd name="T6" fmla="*/ 93850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4" y="0"/>
                    </a:moveTo>
                    <a:lnTo>
                      <a:pt x="0" y="0"/>
                    </a:lnTo>
                    <a:lnTo>
                      <a:pt x="4" y="3"/>
                    </a:lnTo>
                    <a:lnTo>
                      <a:pt x="4"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3" name="Freeform 18"/>
              <p:cNvSpPr>
                <a:spLocks/>
              </p:cNvSpPr>
              <p:nvPr/>
            </p:nvSpPr>
            <p:spPr bwMode="auto">
              <a:xfrm>
                <a:off x="-268" y="2512"/>
                <a:ext cx="71" cy="61"/>
              </a:xfrm>
              <a:custGeom>
                <a:avLst/>
                <a:gdLst>
                  <a:gd name="T0" fmla="*/ 0 w 74"/>
                  <a:gd name="T1" fmla="*/ 2 h 75"/>
                  <a:gd name="T2" fmla="*/ 0 w 74"/>
                  <a:gd name="T3" fmla="*/ 2 h 75"/>
                  <a:gd name="T4" fmla="*/ 8 w 74"/>
                  <a:gd name="T5" fmla="*/ 2 h 75"/>
                  <a:gd name="T6" fmla="*/ 12 w 74"/>
                  <a:gd name="T7" fmla="*/ 2 h 75"/>
                  <a:gd name="T8" fmla="*/ 12 w 74"/>
                  <a:gd name="T9" fmla="*/ 2 h 75"/>
                  <a:gd name="T10" fmla="*/ 12 w 74"/>
                  <a:gd name="T11" fmla="*/ 2 h 75"/>
                  <a:gd name="T12" fmla="*/ 12 w 74"/>
                  <a:gd name="T13" fmla="*/ 2 h 75"/>
                  <a:gd name="T14" fmla="*/ 12 w 74"/>
                  <a:gd name="T15" fmla="*/ 2 h 75"/>
                  <a:gd name="T16" fmla="*/ 12 w 74"/>
                  <a:gd name="T17" fmla="*/ 2 h 75"/>
                  <a:gd name="T18" fmla="*/ 20 w 74"/>
                  <a:gd name="T19" fmla="*/ 2 h 75"/>
                  <a:gd name="T20" fmla="*/ 17 w 74"/>
                  <a:gd name="T21" fmla="*/ 2 h 75"/>
                  <a:gd name="T22" fmla="*/ 20 w 74"/>
                  <a:gd name="T23" fmla="*/ 2 h 75"/>
                  <a:gd name="T24" fmla="*/ 23 w 74"/>
                  <a:gd name="T25" fmla="*/ 2 h 75"/>
                  <a:gd name="T26" fmla="*/ 23 w 74"/>
                  <a:gd name="T27" fmla="*/ 2 h 75"/>
                  <a:gd name="T28" fmla="*/ 23 w 74"/>
                  <a:gd name="T29" fmla="*/ 2 h 75"/>
                  <a:gd name="T30" fmla="*/ 23 w 74"/>
                  <a:gd name="T31" fmla="*/ 2 h 75"/>
                  <a:gd name="T32" fmla="*/ 23 w 74"/>
                  <a:gd name="T33" fmla="*/ 2 h 75"/>
                  <a:gd name="T34" fmla="*/ 17 w 74"/>
                  <a:gd name="T35" fmla="*/ 0 h 75"/>
                  <a:gd name="T36" fmla="*/ 12 w 74"/>
                  <a:gd name="T37" fmla="*/ 2 h 75"/>
                  <a:gd name="T38" fmla="*/ 12 w 74"/>
                  <a:gd name="T39" fmla="*/ 2 h 75"/>
                  <a:gd name="T40" fmla="*/ 12 w 74"/>
                  <a:gd name="T41" fmla="*/ 2 h 75"/>
                  <a:gd name="T42" fmla="*/ 12 w 74"/>
                  <a:gd name="T43" fmla="*/ 2 h 75"/>
                  <a:gd name="T44" fmla="*/ 12 w 74"/>
                  <a:gd name="T45" fmla="*/ 2 h 75"/>
                  <a:gd name="T46" fmla="*/ 8 w 74"/>
                  <a:gd name="T47" fmla="*/ 2 h 75"/>
                  <a:gd name="T48" fmla="*/ 0 w 74"/>
                  <a:gd name="T49" fmla="*/ 2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75"/>
                  <a:gd name="T77" fmla="*/ 74 w 7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75">
                    <a:moveTo>
                      <a:pt x="0" y="40"/>
                    </a:moveTo>
                    <a:lnTo>
                      <a:pt x="0" y="49"/>
                    </a:lnTo>
                    <a:lnTo>
                      <a:pt x="8" y="49"/>
                    </a:lnTo>
                    <a:lnTo>
                      <a:pt x="16" y="40"/>
                    </a:lnTo>
                    <a:lnTo>
                      <a:pt x="25" y="40"/>
                    </a:lnTo>
                    <a:lnTo>
                      <a:pt x="41" y="40"/>
                    </a:lnTo>
                    <a:lnTo>
                      <a:pt x="32" y="49"/>
                    </a:lnTo>
                    <a:lnTo>
                      <a:pt x="41" y="58"/>
                    </a:lnTo>
                    <a:lnTo>
                      <a:pt x="41" y="65"/>
                    </a:lnTo>
                    <a:lnTo>
                      <a:pt x="65" y="74"/>
                    </a:lnTo>
                    <a:lnTo>
                      <a:pt x="57" y="49"/>
                    </a:lnTo>
                    <a:lnTo>
                      <a:pt x="65" y="58"/>
                    </a:lnTo>
                    <a:lnTo>
                      <a:pt x="73" y="58"/>
                    </a:lnTo>
                    <a:lnTo>
                      <a:pt x="73" y="49"/>
                    </a:lnTo>
                    <a:lnTo>
                      <a:pt x="73" y="33"/>
                    </a:lnTo>
                    <a:lnTo>
                      <a:pt x="73" y="15"/>
                    </a:lnTo>
                    <a:lnTo>
                      <a:pt x="73" y="9"/>
                    </a:lnTo>
                    <a:lnTo>
                      <a:pt x="57" y="0"/>
                    </a:lnTo>
                    <a:lnTo>
                      <a:pt x="48" y="9"/>
                    </a:lnTo>
                    <a:lnTo>
                      <a:pt x="48" y="15"/>
                    </a:lnTo>
                    <a:lnTo>
                      <a:pt x="32" y="24"/>
                    </a:lnTo>
                    <a:lnTo>
                      <a:pt x="25" y="15"/>
                    </a:lnTo>
                    <a:lnTo>
                      <a:pt x="16" y="24"/>
                    </a:lnTo>
                    <a:lnTo>
                      <a:pt x="8" y="33"/>
                    </a:lnTo>
                    <a:lnTo>
                      <a:pt x="0" y="4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4" name="Freeform 19"/>
              <p:cNvSpPr>
                <a:spLocks/>
              </p:cNvSpPr>
              <p:nvPr/>
            </p:nvSpPr>
            <p:spPr bwMode="auto">
              <a:xfrm>
                <a:off x="-316" y="2382"/>
                <a:ext cx="94" cy="103"/>
              </a:xfrm>
              <a:custGeom>
                <a:avLst/>
                <a:gdLst>
                  <a:gd name="T0" fmla="*/ 7 w 100"/>
                  <a:gd name="T1" fmla="*/ 0 h 128"/>
                  <a:gd name="T2" fmla="*/ 0 w 100"/>
                  <a:gd name="T3" fmla="*/ 2 h 128"/>
                  <a:gd name="T4" fmla="*/ 7 w 100"/>
                  <a:gd name="T5" fmla="*/ 2 h 128"/>
                  <a:gd name="T6" fmla="*/ 7 w 100"/>
                  <a:gd name="T7" fmla="*/ 2 h 128"/>
                  <a:gd name="T8" fmla="*/ 7 w 100"/>
                  <a:gd name="T9" fmla="*/ 2 h 128"/>
                  <a:gd name="T10" fmla="*/ 0 w 100"/>
                  <a:gd name="T11" fmla="*/ 2 h 128"/>
                  <a:gd name="T12" fmla="*/ 0 w 100"/>
                  <a:gd name="T13" fmla="*/ 2 h 128"/>
                  <a:gd name="T14" fmla="*/ 7 w 100"/>
                  <a:gd name="T15" fmla="*/ 2 h 128"/>
                  <a:gd name="T16" fmla="*/ 8 w 100"/>
                  <a:gd name="T17" fmla="*/ 2 h 128"/>
                  <a:gd name="T18" fmla="*/ 8 w 100"/>
                  <a:gd name="T19" fmla="*/ 2 h 128"/>
                  <a:gd name="T20" fmla="*/ 8 w 100"/>
                  <a:gd name="T21" fmla="*/ 2 h 128"/>
                  <a:gd name="T22" fmla="*/ 8 w 100"/>
                  <a:gd name="T23" fmla="*/ 2 h 128"/>
                  <a:gd name="T24" fmla="*/ 8 w 100"/>
                  <a:gd name="T25" fmla="*/ 2 h 128"/>
                  <a:gd name="T26" fmla="*/ 8 w 100"/>
                  <a:gd name="T27" fmla="*/ 2 h 128"/>
                  <a:gd name="T28" fmla="*/ 8 w 100"/>
                  <a:gd name="T29" fmla="*/ 2 h 128"/>
                  <a:gd name="T30" fmla="*/ 12 w 100"/>
                  <a:gd name="T31" fmla="*/ 2 h 128"/>
                  <a:gd name="T32" fmla="*/ 12 w 100"/>
                  <a:gd name="T33" fmla="*/ 2 h 128"/>
                  <a:gd name="T34" fmla="*/ 8 w 100"/>
                  <a:gd name="T35" fmla="*/ 2 h 128"/>
                  <a:gd name="T36" fmla="*/ 12 w 100"/>
                  <a:gd name="T37" fmla="*/ 2 h 128"/>
                  <a:gd name="T38" fmla="*/ 15 w 100"/>
                  <a:gd name="T39" fmla="*/ 2 h 128"/>
                  <a:gd name="T40" fmla="*/ 15 w 100"/>
                  <a:gd name="T41" fmla="*/ 2 h 128"/>
                  <a:gd name="T42" fmla="*/ 17 w 100"/>
                  <a:gd name="T43" fmla="*/ 2 h 128"/>
                  <a:gd name="T44" fmla="*/ 15 w 100"/>
                  <a:gd name="T45" fmla="*/ 2 h 128"/>
                  <a:gd name="T46" fmla="*/ 15 w 100"/>
                  <a:gd name="T47" fmla="*/ 2 h 128"/>
                  <a:gd name="T48" fmla="*/ 14 w 100"/>
                  <a:gd name="T49" fmla="*/ 2 h 128"/>
                  <a:gd name="T50" fmla="*/ 12 w 100"/>
                  <a:gd name="T51" fmla="*/ 2 h 128"/>
                  <a:gd name="T52" fmla="*/ 12 w 100"/>
                  <a:gd name="T53" fmla="*/ 2 h 128"/>
                  <a:gd name="T54" fmla="*/ 10 w 100"/>
                  <a:gd name="T55" fmla="*/ 2 h 128"/>
                  <a:gd name="T56" fmla="*/ 8 w 100"/>
                  <a:gd name="T57" fmla="*/ 2 h 128"/>
                  <a:gd name="T58" fmla="*/ 8 w 100"/>
                  <a:gd name="T59" fmla="*/ 2 h 128"/>
                  <a:gd name="T60" fmla="*/ 8 w 100"/>
                  <a:gd name="T61" fmla="*/ 2 h 128"/>
                  <a:gd name="T62" fmla="*/ 8 w 100"/>
                  <a:gd name="T63" fmla="*/ 2 h 128"/>
                  <a:gd name="T64" fmla="*/ 8 w 100"/>
                  <a:gd name="T65" fmla="*/ 2 h 128"/>
                  <a:gd name="T66" fmla="*/ 8 w 100"/>
                  <a:gd name="T67" fmla="*/ 2 h 128"/>
                  <a:gd name="T68" fmla="*/ 8 w 100"/>
                  <a:gd name="T69" fmla="*/ 2 h 128"/>
                  <a:gd name="T70" fmla="*/ 8 w 100"/>
                  <a:gd name="T71" fmla="*/ 2 h 128"/>
                  <a:gd name="T72" fmla="*/ 8 w 100"/>
                  <a:gd name="T73" fmla="*/ 0 h 128"/>
                  <a:gd name="T74" fmla="*/ 7 w 100"/>
                  <a:gd name="T75" fmla="*/ 0 h 1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0"/>
                  <a:gd name="T115" fmla="*/ 0 h 128"/>
                  <a:gd name="T116" fmla="*/ 100 w 100"/>
                  <a:gd name="T117" fmla="*/ 128 h 1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0" h="128">
                    <a:moveTo>
                      <a:pt x="7" y="0"/>
                    </a:moveTo>
                    <a:lnTo>
                      <a:pt x="0" y="7"/>
                    </a:lnTo>
                    <a:lnTo>
                      <a:pt x="7" y="16"/>
                    </a:lnTo>
                    <a:lnTo>
                      <a:pt x="7" y="25"/>
                    </a:lnTo>
                    <a:lnTo>
                      <a:pt x="7" y="33"/>
                    </a:lnTo>
                    <a:lnTo>
                      <a:pt x="0" y="41"/>
                    </a:lnTo>
                    <a:lnTo>
                      <a:pt x="0" y="59"/>
                    </a:lnTo>
                    <a:lnTo>
                      <a:pt x="7" y="59"/>
                    </a:lnTo>
                    <a:lnTo>
                      <a:pt x="16" y="67"/>
                    </a:lnTo>
                    <a:lnTo>
                      <a:pt x="16" y="85"/>
                    </a:lnTo>
                    <a:lnTo>
                      <a:pt x="24" y="85"/>
                    </a:lnTo>
                    <a:lnTo>
                      <a:pt x="41" y="85"/>
                    </a:lnTo>
                    <a:lnTo>
                      <a:pt x="49" y="92"/>
                    </a:lnTo>
                    <a:lnTo>
                      <a:pt x="57" y="101"/>
                    </a:lnTo>
                    <a:lnTo>
                      <a:pt x="57" y="110"/>
                    </a:lnTo>
                    <a:lnTo>
                      <a:pt x="74" y="118"/>
                    </a:lnTo>
                    <a:lnTo>
                      <a:pt x="74" y="110"/>
                    </a:lnTo>
                    <a:lnTo>
                      <a:pt x="57" y="85"/>
                    </a:lnTo>
                    <a:lnTo>
                      <a:pt x="74" y="101"/>
                    </a:lnTo>
                    <a:lnTo>
                      <a:pt x="91" y="118"/>
                    </a:lnTo>
                    <a:lnTo>
                      <a:pt x="91" y="127"/>
                    </a:lnTo>
                    <a:lnTo>
                      <a:pt x="99" y="118"/>
                    </a:lnTo>
                    <a:lnTo>
                      <a:pt x="91" y="118"/>
                    </a:lnTo>
                    <a:lnTo>
                      <a:pt x="91" y="101"/>
                    </a:lnTo>
                    <a:lnTo>
                      <a:pt x="82" y="101"/>
                    </a:lnTo>
                    <a:lnTo>
                      <a:pt x="74" y="85"/>
                    </a:lnTo>
                    <a:lnTo>
                      <a:pt x="74" y="75"/>
                    </a:lnTo>
                    <a:lnTo>
                      <a:pt x="66" y="75"/>
                    </a:lnTo>
                    <a:lnTo>
                      <a:pt x="49" y="75"/>
                    </a:lnTo>
                    <a:lnTo>
                      <a:pt x="41" y="75"/>
                    </a:lnTo>
                    <a:lnTo>
                      <a:pt x="32" y="59"/>
                    </a:lnTo>
                    <a:lnTo>
                      <a:pt x="32" y="51"/>
                    </a:lnTo>
                    <a:lnTo>
                      <a:pt x="32" y="33"/>
                    </a:lnTo>
                    <a:lnTo>
                      <a:pt x="41" y="25"/>
                    </a:lnTo>
                    <a:lnTo>
                      <a:pt x="32" y="16"/>
                    </a:lnTo>
                    <a:lnTo>
                      <a:pt x="24" y="7"/>
                    </a:lnTo>
                    <a:lnTo>
                      <a:pt x="24" y="0"/>
                    </a:lnTo>
                    <a:lnTo>
                      <a:pt x="7"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5" name="Freeform 20"/>
              <p:cNvSpPr>
                <a:spLocks/>
              </p:cNvSpPr>
              <p:nvPr/>
            </p:nvSpPr>
            <p:spPr bwMode="auto">
              <a:xfrm>
                <a:off x="-290" y="2461"/>
                <a:ext cx="18" cy="17"/>
              </a:xfrm>
              <a:custGeom>
                <a:avLst/>
                <a:gdLst>
                  <a:gd name="T0" fmla="*/ 5 w 20"/>
                  <a:gd name="T1" fmla="*/ 2 h 22"/>
                  <a:gd name="T2" fmla="*/ 5 w 20"/>
                  <a:gd name="T3" fmla="*/ 2 h 22"/>
                  <a:gd name="T4" fmla="*/ 5 w 20"/>
                  <a:gd name="T5" fmla="*/ 2 h 22"/>
                  <a:gd name="T6" fmla="*/ 5 w 20"/>
                  <a:gd name="T7" fmla="*/ 2 h 22"/>
                  <a:gd name="T8" fmla="*/ 5 w 20"/>
                  <a:gd name="T9" fmla="*/ 2 h 22"/>
                  <a:gd name="T10" fmla="*/ 0 w 20"/>
                  <a:gd name="T11" fmla="*/ 0 h 22"/>
                  <a:gd name="T12" fmla="*/ 0 w 20"/>
                  <a:gd name="T13" fmla="*/ 2 h 22"/>
                  <a:gd name="T14" fmla="*/ 5 w 20"/>
                  <a:gd name="T15" fmla="*/ 2 h 22"/>
                  <a:gd name="T16" fmla="*/ 5 w 20"/>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2"/>
                  <a:gd name="T29" fmla="*/ 20 w 20"/>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2">
                    <a:moveTo>
                      <a:pt x="7" y="21"/>
                    </a:moveTo>
                    <a:lnTo>
                      <a:pt x="12" y="21"/>
                    </a:lnTo>
                    <a:lnTo>
                      <a:pt x="19" y="21"/>
                    </a:lnTo>
                    <a:lnTo>
                      <a:pt x="12" y="8"/>
                    </a:lnTo>
                    <a:lnTo>
                      <a:pt x="7" y="8"/>
                    </a:lnTo>
                    <a:lnTo>
                      <a:pt x="0" y="0"/>
                    </a:lnTo>
                    <a:lnTo>
                      <a:pt x="0" y="8"/>
                    </a:lnTo>
                    <a:lnTo>
                      <a:pt x="7" y="13"/>
                    </a:lnTo>
                    <a:lnTo>
                      <a:pt x="7" y="21"/>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6" name="Freeform 21"/>
              <p:cNvSpPr>
                <a:spLocks/>
              </p:cNvSpPr>
              <p:nvPr/>
            </p:nvSpPr>
            <p:spPr bwMode="auto">
              <a:xfrm>
                <a:off x="-274" y="2482"/>
                <a:ext cx="17" cy="18"/>
              </a:xfrm>
              <a:custGeom>
                <a:avLst/>
                <a:gdLst>
                  <a:gd name="T0" fmla="*/ 3 w 20"/>
                  <a:gd name="T1" fmla="*/ 2 h 23"/>
                  <a:gd name="T2" fmla="*/ 3 w 20"/>
                  <a:gd name="T3" fmla="*/ 2 h 23"/>
                  <a:gd name="T4" fmla="*/ 3 w 20"/>
                  <a:gd name="T5" fmla="*/ 2 h 23"/>
                  <a:gd name="T6" fmla="*/ 3 w 20"/>
                  <a:gd name="T7" fmla="*/ 2 h 23"/>
                  <a:gd name="T8" fmla="*/ 3 w 20"/>
                  <a:gd name="T9" fmla="*/ 0 h 23"/>
                  <a:gd name="T10" fmla="*/ 3 w 20"/>
                  <a:gd name="T11" fmla="*/ 0 h 23"/>
                  <a:gd name="T12" fmla="*/ 0 w 20"/>
                  <a:gd name="T13" fmla="*/ 2 h 23"/>
                  <a:gd name="T14" fmla="*/ 3 w 20"/>
                  <a:gd name="T15" fmla="*/ 2 h 23"/>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23"/>
                  <a:gd name="T26" fmla="*/ 20 w 20"/>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23">
                    <a:moveTo>
                      <a:pt x="7" y="22"/>
                    </a:moveTo>
                    <a:lnTo>
                      <a:pt x="12" y="22"/>
                    </a:lnTo>
                    <a:lnTo>
                      <a:pt x="12" y="14"/>
                    </a:lnTo>
                    <a:lnTo>
                      <a:pt x="19" y="8"/>
                    </a:lnTo>
                    <a:lnTo>
                      <a:pt x="12" y="0"/>
                    </a:lnTo>
                    <a:lnTo>
                      <a:pt x="7" y="0"/>
                    </a:lnTo>
                    <a:lnTo>
                      <a:pt x="0" y="8"/>
                    </a:lnTo>
                    <a:lnTo>
                      <a:pt x="7" y="22"/>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7" name="Freeform 22"/>
              <p:cNvSpPr>
                <a:spLocks/>
              </p:cNvSpPr>
              <p:nvPr/>
            </p:nvSpPr>
            <p:spPr bwMode="auto">
              <a:xfrm>
                <a:off x="-259" y="2498"/>
                <a:ext cx="11" cy="16"/>
              </a:xfrm>
              <a:custGeom>
                <a:avLst/>
                <a:gdLst>
                  <a:gd name="T0" fmla="*/ 0 w 13"/>
                  <a:gd name="T1" fmla="*/ 2 h 20"/>
                  <a:gd name="T2" fmla="*/ 0 w 13"/>
                  <a:gd name="T3" fmla="*/ 2 h 20"/>
                  <a:gd name="T4" fmla="*/ 3 w 13"/>
                  <a:gd name="T5" fmla="*/ 2 h 20"/>
                  <a:gd name="T6" fmla="*/ 3 w 13"/>
                  <a:gd name="T7" fmla="*/ 2 h 20"/>
                  <a:gd name="T8" fmla="*/ 3 w 13"/>
                  <a:gd name="T9" fmla="*/ 2 h 20"/>
                  <a:gd name="T10" fmla="*/ 3 w 13"/>
                  <a:gd name="T11" fmla="*/ 0 h 20"/>
                  <a:gd name="T12" fmla="*/ 3 w 13"/>
                  <a:gd name="T13" fmla="*/ 0 h 20"/>
                  <a:gd name="T14" fmla="*/ 3 w 13"/>
                  <a:gd name="T15" fmla="*/ 2 h 20"/>
                  <a:gd name="T16" fmla="*/ 0 w 13"/>
                  <a:gd name="T17" fmla="*/ 2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0"/>
                  <a:gd name="T29" fmla="*/ 13 w 13"/>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0">
                    <a:moveTo>
                      <a:pt x="0" y="13"/>
                    </a:moveTo>
                    <a:lnTo>
                      <a:pt x="0" y="19"/>
                    </a:lnTo>
                    <a:lnTo>
                      <a:pt x="6" y="19"/>
                    </a:lnTo>
                    <a:lnTo>
                      <a:pt x="12" y="13"/>
                    </a:lnTo>
                    <a:lnTo>
                      <a:pt x="12" y="6"/>
                    </a:lnTo>
                    <a:lnTo>
                      <a:pt x="12" y="0"/>
                    </a:lnTo>
                    <a:lnTo>
                      <a:pt x="6" y="0"/>
                    </a:lnTo>
                    <a:lnTo>
                      <a:pt x="6" y="6"/>
                    </a:lnTo>
                    <a:lnTo>
                      <a:pt x="0" y="13"/>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8" name="Freeform 23"/>
              <p:cNvSpPr>
                <a:spLocks/>
              </p:cNvSpPr>
              <p:nvPr/>
            </p:nvSpPr>
            <p:spPr bwMode="auto">
              <a:xfrm>
                <a:off x="-330" y="2490"/>
                <a:ext cx="26" cy="45"/>
              </a:xfrm>
              <a:custGeom>
                <a:avLst/>
                <a:gdLst>
                  <a:gd name="T0" fmla="*/ 13 w 27"/>
                  <a:gd name="T1" fmla="*/ 2 h 55"/>
                  <a:gd name="T2" fmla="*/ 13 w 27"/>
                  <a:gd name="T3" fmla="*/ 0 h 55"/>
                  <a:gd name="T4" fmla="*/ 13 w 27"/>
                  <a:gd name="T5" fmla="*/ 2 h 55"/>
                  <a:gd name="T6" fmla="*/ 13 w 27"/>
                  <a:gd name="T7" fmla="*/ 2 h 55"/>
                  <a:gd name="T8" fmla="*/ 7 w 27"/>
                  <a:gd name="T9" fmla="*/ 2 h 55"/>
                  <a:gd name="T10" fmla="*/ 0 w 27"/>
                  <a:gd name="T11" fmla="*/ 2 h 55"/>
                  <a:gd name="T12" fmla="*/ 0 w 27"/>
                  <a:gd name="T13" fmla="*/ 2 h 55"/>
                  <a:gd name="T14" fmla="*/ 0 w 27"/>
                  <a:gd name="T15" fmla="*/ 2 h 55"/>
                  <a:gd name="T16" fmla="*/ 7 w 27"/>
                  <a:gd name="T17" fmla="*/ 2 h 55"/>
                  <a:gd name="T18" fmla="*/ 7 w 27"/>
                  <a:gd name="T19" fmla="*/ 2 h 55"/>
                  <a:gd name="T20" fmla="*/ 13 w 27"/>
                  <a:gd name="T21" fmla="*/ 2 h 55"/>
                  <a:gd name="T22" fmla="*/ 13 w 27"/>
                  <a:gd name="T23" fmla="*/ 2 h 55"/>
                  <a:gd name="T24" fmla="*/ 13 w 27"/>
                  <a:gd name="T25" fmla="*/ 2 h 55"/>
                  <a:gd name="T26" fmla="*/ 13 w 27"/>
                  <a:gd name="T27" fmla="*/ 2 h 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55"/>
                  <a:gd name="T44" fmla="*/ 27 w 27"/>
                  <a:gd name="T45" fmla="*/ 55 h 5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55">
                    <a:moveTo>
                      <a:pt x="26" y="9"/>
                    </a:moveTo>
                    <a:lnTo>
                      <a:pt x="20" y="0"/>
                    </a:lnTo>
                    <a:lnTo>
                      <a:pt x="20" y="15"/>
                    </a:lnTo>
                    <a:lnTo>
                      <a:pt x="13" y="23"/>
                    </a:lnTo>
                    <a:lnTo>
                      <a:pt x="7" y="32"/>
                    </a:lnTo>
                    <a:lnTo>
                      <a:pt x="0" y="39"/>
                    </a:lnTo>
                    <a:lnTo>
                      <a:pt x="0" y="45"/>
                    </a:lnTo>
                    <a:lnTo>
                      <a:pt x="0" y="54"/>
                    </a:lnTo>
                    <a:lnTo>
                      <a:pt x="7" y="54"/>
                    </a:lnTo>
                    <a:lnTo>
                      <a:pt x="7" y="39"/>
                    </a:lnTo>
                    <a:lnTo>
                      <a:pt x="13" y="32"/>
                    </a:lnTo>
                    <a:lnTo>
                      <a:pt x="20" y="32"/>
                    </a:lnTo>
                    <a:lnTo>
                      <a:pt x="26" y="23"/>
                    </a:lnTo>
                    <a:lnTo>
                      <a:pt x="26" y="9"/>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79" name="Freeform 24"/>
              <p:cNvSpPr>
                <a:spLocks/>
              </p:cNvSpPr>
              <p:nvPr/>
            </p:nvSpPr>
            <p:spPr bwMode="auto">
              <a:xfrm>
                <a:off x="-233" y="2135"/>
                <a:ext cx="18" cy="19"/>
              </a:xfrm>
              <a:custGeom>
                <a:avLst/>
                <a:gdLst>
                  <a:gd name="T0" fmla="*/ 9 w 19"/>
                  <a:gd name="T1" fmla="*/ 0 h 22"/>
                  <a:gd name="T2" fmla="*/ 0 w 19"/>
                  <a:gd name="T3" fmla="*/ 0 h 22"/>
                  <a:gd name="T4" fmla="*/ 0 w 19"/>
                  <a:gd name="T5" fmla="*/ 3 h 22"/>
                  <a:gd name="T6" fmla="*/ 0 w 19"/>
                  <a:gd name="T7" fmla="*/ 3 h 22"/>
                  <a:gd name="T8" fmla="*/ 7 w 19"/>
                  <a:gd name="T9" fmla="*/ 3 h 22"/>
                  <a:gd name="T10" fmla="*/ 9 w 19"/>
                  <a:gd name="T11" fmla="*/ 3 h 22"/>
                  <a:gd name="T12" fmla="*/ 9 w 19"/>
                  <a:gd name="T13" fmla="*/ 3 h 22"/>
                  <a:gd name="T14" fmla="*/ 9 w 19"/>
                  <a:gd name="T15" fmla="*/ 3 h 22"/>
                  <a:gd name="T16" fmla="*/ 9 w 19"/>
                  <a:gd name="T17" fmla="*/ 0 h 22"/>
                  <a:gd name="T18" fmla="*/ 9 w 19"/>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2"/>
                  <a:gd name="T32" fmla="*/ 19 w 19"/>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2">
                    <a:moveTo>
                      <a:pt x="11" y="0"/>
                    </a:moveTo>
                    <a:lnTo>
                      <a:pt x="0" y="0"/>
                    </a:lnTo>
                    <a:lnTo>
                      <a:pt x="0" y="8"/>
                    </a:lnTo>
                    <a:lnTo>
                      <a:pt x="0" y="13"/>
                    </a:lnTo>
                    <a:lnTo>
                      <a:pt x="7" y="21"/>
                    </a:lnTo>
                    <a:lnTo>
                      <a:pt x="11" y="13"/>
                    </a:lnTo>
                    <a:lnTo>
                      <a:pt x="18" y="13"/>
                    </a:lnTo>
                    <a:lnTo>
                      <a:pt x="18" y="8"/>
                    </a:lnTo>
                    <a:lnTo>
                      <a:pt x="18" y="0"/>
                    </a:lnTo>
                    <a:lnTo>
                      <a:pt x="11"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0" name="Freeform 25"/>
              <p:cNvSpPr>
                <a:spLocks/>
              </p:cNvSpPr>
              <p:nvPr/>
            </p:nvSpPr>
            <p:spPr bwMode="auto">
              <a:xfrm>
                <a:off x="47" y="3320"/>
                <a:ext cx="154" cy="86"/>
              </a:xfrm>
              <a:custGeom>
                <a:avLst/>
                <a:gdLst>
                  <a:gd name="T0" fmla="*/ 0 w 162"/>
                  <a:gd name="T1" fmla="*/ 2 h 106"/>
                  <a:gd name="T2" fmla="*/ 9 w 162"/>
                  <a:gd name="T3" fmla="*/ 2 h 106"/>
                  <a:gd name="T4" fmla="*/ 10 w 162"/>
                  <a:gd name="T5" fmla="*/ 2 h 106"/>
                  <a:gd name="T6" fmla="*/ 10 w 162"/>
                  <a:gd name="T7" fmla="*/ 2 h 106"/>
                  <a:gd name="T8" fmla="*/ 13 w 162"/>
                  <a:gd name="T9" fmla="*/ 2 h 106"/>
                  <a:gd name="T10" fmla="*/ 15 w 162"/>
                  <a:gd name="T11" fmla="*/ 2 h 106"/>
                  <a:gd name="T12" fmla="*/ 18 w 162"/>
                  <a:gd name="T13" fmla="*/ 2 h 106"/>
                  <a:gd name="T14" fmla="*/ 20 w 162"/>
                  <a:gd name="T15" fmla="*/ 2 h 106"/>
                  <a:gd name="T16" fmla="*/ 22 w 162"/>
                  <a:gd name="T17" fmla="*/ 2 h 106"/>
                  <a:gd name="T18" fmla="*/ 23 w 162"/>
                  <a:gd name="T19" fmla="*/ 2 h 106"/>
                  <a:gd name="T20" fmla="*/ 25 w 162"/>
                  <a:gd name="T21" fmla="*/ 2 h 106"/>
                  <a:gd name="T22" fmla="*/ 26 w 162"/>
                  <a:gd name="T23" fmla="*/ 2 h 106"/>
                  <a:gd name="T24" fmla="*/ 28 w 162"/>
                  <a:gd name="T25" fmla="*/ 2 h 106"/>
                  <a:gd name="T26" fmla="*/ 29 w 162"/>
                  <a:gd name="T27" fmla="*/ 2 h 106"/>
                  <a:gd name="T28" fmla="*/ 35 w 162"/>
                  <a:gd name="T29" fmla="*/ 2 h 106"/>
                  <a:gd name="T30" fmla="*/ 35 w 162"/>
                  <a:gd name="T31" fmla="*/ 2 h 106"/>
                  <a:gd name="T32" fmla="*/ 35 w 162"/>
                  <a:gd name="T33" fmla="*/ 2 h 106"/>
                  <a:gd name="T34" fmla="*/ 33 w 162"/>
                  <a:gd name="T35" fmla="*/ 2 h 106"/>
                  <a:gd name="T36" fmla="*/ 33 w 162"/>
                  <a:gd name="T37" fmla="*/ 2 h 106"/>
                  <a:gd name="T38" fmla="*/ 33 w 162"/>
                  <a:gd name="T39" fmla="*/ 0 h 106"/>
                  <a:gd name="T40" fmla="*/ 31 w 162"/>
                  <a:gd name="T41" fmla="*/ 0 h 106"/>
                  <a:gd name="T42" fmla="*/ 29 w 162"/>
                  <a:gd name="T43" fmla="*/ 2 h 106"/>
                  <a:gd name="T44" fmla="*/ 29 w 162"/>
                  <a:gd name="T45" fmla="*/ 2 h 106"/>
                  <a:gd name="T46" fmla="*/ 28 w 162"/>
                  <a:gd name="T47" fmla="*/ 2 h 106"/>
                  <a:gd name="T48" fmla="*/ 25 w 162"/>
                  <a:gd name="T49" fmla="*/ 2 h 106"/>
                  <a:gd name="T50" fmla="*/ 23 w 162"/>
                  <a:gd name="T51" fmla="*/ 2 h 106"/>
                  <a:gd name="T52" fmla="*/ 22 w 162"/>
                  <a:gd name="T53" fmla="*/ 2 h 106"/>
                  <a:gd name="T54" fmla="*/ 18 w 162"/>
                  <a:gd name="T55" fmla="*/ 2 h 106"/>
                  <a:gd name="T56" fmla="*/ 15 w 162"/>
                  <a:gd name="T57" fmla="*/ 2 h 106"/>
                  <a:gd name="T58" fmla="*/ 10 w 162"/>
                  <a:gd name="T59" fmla="*/ 2 h 106"/>
                  <a:gd name="T60" fmla="*/ 10 w 162"/>
                  <a:gd name="T61" fmla="*/ 2 h 106"/>
                  <a:gd name="T62" fmla="*/ 10 w 162"/>
                  <a:gd name="T63" fmla="*/ 2 h 106"/>
                  <a:gd name="T64" fmla="*/ 10 w 162"/>
                  <a:gd name="T65" fmla="*/ 2 h 106"/>
                  <a:gd name="T66" fmla="*/ 9 w 162"/>
                  <a:gd name="T67" fmla="*/ 2 h 106"/>
                  <a:gd name="T68" fmla="*/ 0 w 162"/>
                  <a:gd name="T69" fmla="*/ 2 h 106"/>
                  <a:gd name="T70" fmla="*/ 0 w 162"/>
                  <a:gd name="T71" fmla="*/ 2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2"/>
                  <a:gd name="T109" fmla="*/ 0 h 106"/>
                  <a:gd name="T110" fmla="*/ 162 w 162"/>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2" h="106">
                    <a:moveTo>
                      <a:pt x="0" y="97"/>
                    </a:moveTo>
                    <a:lnTo>
                      <a:pt x="9" y="105"/>
                    </a:lnTo>
                    <a:lnTo>
                      <a:pt x="26" y="105"/>
                    </a:lnTo>
                    <a:lnTo>
                      <a:pt x="43" y="105"/>
                    </a:lnTo>
                    <a:lnTo>
                      <a:pt x="59" y="97"/>
                    </a:lnTo>
                    <a:lnTo>
                      <a:pt x="67" y="89"/>
                    </a:lnTo>
                    <a:lnTo>
                      <a:pt x="77" y="80"/>
                    </a:lnTo>
                    <a:lnTo>
                      <a:pt x="84" y="73"/>
                    </a:lnTo>
                    <a:lnTo>
                      <a:pt x="94" y="73"/>
                    </a:lnTo>
                    <a:lnTo>
                      <a:pt x="102" y="64"/>
                    </a:lnTo>
                    <a:lnTo>
                      <a:pt x="110" y="56"/>
                    </a:lnTo>
                    <a:lnTo>
                      <a:pt x="118" y="56"/>
                    </a:lnTo>
                    <a:lnTo>
                      <a:pt x="128" y="56"/>
                    </a:lnTo>
                    <a:lnTo>
                      <a:pt x="135" y="48"/>
                    </a:lnTo>
                    <a:lnTo>
                      <a:pt x="161" y="32"/>
                    </a:lnTo>
                    <a:lnTo>
                      <a:pt x="161" y="24"/>
                    </a:lnTo>
                    <a:lnTo>
                      <a:pt x="161" y="16"/>
                    </a:lnTo>
                    <a:lnTo>
                      <a:pt x="152" y="16"/>
                    </a:lnTo>
                    <a:lnTo>
                      <a:pt x="152" y="8"/>
                    </a:lnTo>
                    <a:lnTo>
                      <a:pt x="152" y="0"/>
                    </a:lnTo>
                    <a:lnTo>
                      <a:pt x="144" y="0"/>
                    </a:lnTo>
                    <a:lnTo>
                      <a:pt x="135" y="8"/>
                    </a:lnTo>
                    <a:lnTo>
                      <a:pt x="135" y="16"/>
                    </a:lnTo>
                    <a:lnTo>
                      <a:pt x="128" y="16"/>
                    </a:lnTo>
                    <a:lnTo>
                      <a:pt x="110" y="32"/>
                    </a:lnTo>
                    <a:lnTo>
                      <a:pt x="102" y="32"/>
                    </a:lnTo>
                    <a:lnTo>
                      <a:pt x="94" y="39"/>
                    </a:lnTo>
                    <a:lnTo>
                      <a:pt x="77" y="48"/>
                    </a:lnTo>
                    <a:lnTo>
                      <a:pt x="67" y="56"/>
                    </a:lnTo>
                    <a:lnTo>
                      <a:pt x="51" y="56"/>
                    </a:lnTo>
                    <a:lnTo>
                      <a:pt x="43" y="56"/>
                    </a:lnTo>
                    <a:lnTo>
                      <a:pt x="34" y="64"/>
                    </a:lnTo>
                    <a:lnTo>
                      <a:pt x="26" y="80"/>
                    </a:lnTo>
                    <a:lnTo>
                      <a:pt x="9" y="80"/>
                    </a:lnTo>
                    <a:lnTo>
                      <a:pt x="0" y="89"/>
                    </a:lnTo>
                    <a:lnTo>
                      <a:pt x="0" y="97"/>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1" name="Freeform 26"/>
              <p:cNvSpPr>
                <a:spLocks/>
              </p:cNvSpPr>
              <p:nvPr/>
            </p:nvSpPr>
            <p:spPr bwMode="auto">
              <a:xfrm>
                <a:off x="47" y="3275"/>
                <a:ext cx="3" cy="11"/>
              </a:xfrm>
              <a:custGeom>
                <a:avLst/>
                <a:gdLst>
                  <a:gd name="T0" fmla="*/ 0 w 3"/>
                  <a:gd name="T1" fmla="*/ 0 h 13"/>
                  <a:gd name="T2" fmla="*/ 0 w 3"/>
                  <a:gd name="T3" fmla="*/ 3 h 13"/>
                  <a:gd name="T4" fmla="*/ 2 w 3"/>
                  <a:gd name="T5" fmla="*/ 3 h 13"/>
                  <a:gd name="T6" fmla="*/ 2 w 3"/>
                  <a:gd name="T7" fmla="*/ 3 h 13"/>
                  <a:gd name="T8" fmla="*/ 2 w 3"/>
                  <a:gd name="T9" fmla="*/ 0 h 13"/>
                  <a:gd name="T10" fmla="*/ 0 w 3"/>
                  <a:gd name="T11" fmla="*/ 0 h 13"/>
                  <a:gd name="T12" fmla="*/ 0 60000 65536"/>
                  <a:gd name="T13" fmla="*/ 0 60000 65536"/>
                  <a:gd name="T14" fmla="*/ 0 60000 65536"/>
                  <a:gd name="T15" fmla="*/ 0 60000 65536"/>
                  <a:gd name="T16" fmla="*/ 0 60000 65536"/>
                  <a:gd name="T17" fmla="*/ 0 60000 65536"/>
                  <a:gd name="T18" fmla="*/ 0 w 3"/>
                  <a:gd name="T19" fmla="*/ 0 h 13"/>
                  <a:gd name="T20" fmla="*/ 3 w 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 h="13">
                    <a:moveTo>
                      <a:pt x="0" y="0"/>
                    </a:moveTo>
                    <a:lnTo>
                      <a:pt x="0" y="7"/>
                    </a:lnTo>
                    <a:lnTo>
                      <a:pt x="2" y="12"/>
                    </a:lnTo>
                    <a:lnTo>
                      <a:pt x="2" y="7"/>
                    </a:lnTo>
                    <a:lnTo>
                      <a:pt x="2" y="0"/>
                    </a:lnTo>
                    <a:lnTo>
                      <a:pt x="0"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2" name="Freeform 27"/>
              <p:cNvSpPr>
                <a:spLocks/>
              </p:cNvSpPr>
              <p:nvPr/>
            </p:nvSpPr>
            <p:spPr bwMode="auto">
              <a:xfrm>
                <a:off x="-60" y="3172"/>
                <a:ext cx="28" cy="2"/>
              </a:xfrm>
              <a:custGeom>
                <a:avLst/>
                <a:gdLst>
                  <a:gd name="T0" fmla="*/ 7 w 30"/>
                  <a:gd name="T1" fmla="*/ 0 h 2"/>
                  <a:gd name="T2" fmla="*/ 7 w 30"/>
                  <a:gd name="T3" fmla="*/ 0 h 2"/>
                  <a:gd name="T4" fmla="*/ 7 w 30"/>
                  <a:gd name="T5" fmla="*/ 0 h 2"/>
                  <a:gd name="T6" fmla="*/ 0 w 30"/>
                  <a:gd name="T7" fmla="*/ 0 h 2"/>
                  <a:gd name="T8" fmla="*/ 7 w 30"/>
                  <a:gd name="T9" fmla="*/ 1 h 2"/>
                  <a:gd name="T10" fmla="*/ 7 w 30"/>
                  <a:gd name="T11" fmla="*/ 1 h 2"/>
                  <a:gd name="T12" fmla="*/ 7 w 30"/>
                  <a:gd name="T13" fmla="*/ 1 h 2"/>
                  <a:gd name="T14" fmla="*/ 7 w 30"/>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
                  <a:gd name="T26" fmla="*/ 30 w 30"/>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
                    <a:moveTo>
                      <a:pt x="29" y="0"/>
                    </a:moveTo>
                    <a:lnTo>
                      <a:pt x="22" y="0"/>
                    </a:lnTo>
                    <a:lnTo>
                      <a:pt x="7" y="0"/>
                    </a:lnTo>
                    <a:lnTo>
                      <a:pt x="0" y="0"/>
                    </a:lnTo>
                    <a:lnTo>
                      <a:pt x="7" y="1"/>
                    </a:lnTo>
                    <a:lnTo>
                      <a:pt x="15" y="1"/>
                    </a:lnTo>
                    <a:lnTo>
                      <a:pt x="22" y="1"/>
                    </a:lnTo>
                    <a:lnTo>
                      <a:pt x="29"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3" name="Freeform 28"/>
              <p:cNvSpPr>
                <a:spLocks/>
              </p:cNvSpPr>
              <p:nvPr/>
            </p:nvSpPr>
            <p:spPr bwMode="auto">
              <a:xfrm>
                <a:off x="-497" y="2757"/>
                <a:ext cx="130" cy="28"/>
              </a:xfrm>
              <a:custGeom>
                <a:avLst/>
                <a:gdLst>
                  <a:gd name="T0" fmla="*/ 0 w 136"/>
                  <a:gd name="T1" fmla="*/ 2 h 35"/>
                  <a:gd name="T2" fmla="*/ 11 w 136"/>
                  <a:gd name="T3" fmla="*/ 2 h 35"/>
                  <a:gd name="T4" fmla="*/ 11 w 136"/>
                  <a:gd name="T5" fmla="*/ 2 h 35"/>
                  <a:gd name="T6" fmla="*/ 11 w 136"/>
                  <a:gd name="T7" fmla="*/ 2 h 35"/>
                  <a:gd name="T8" fmla="*/ 11 w 136"/>
                  <a:gd name="T9" fmla="*/ 2 h 35"/>
                  <a:gd name="T10" fmla="*/ 12 w 136"/>
                  <a:gd name="T11" fmla="*/ 2 h 35"/>
                  <a:gd name="T12" fmla="*/ 21 w 136"/>
                  <a:gd name="T13" fmla="*/ 2 h 35"/>
                  <a:gd name="T14" fmla="*/ 23 w 136"/>
                  <a:gd name="T15" fmla="*/ 2 h 35"/>
                  <a:gd name="T16" fmla="*/ 26 w 136"/>
                  <a:gd name="T17" fmla="*/ 2 h 35"/>
                  <a:gd name="T18" fmla="*/ 29 w 136"/>
                  <a:gd name="T19" fmla="*/ 2 h 35"/>
                  <a:gd name="T20" fmla="*/ 33 w 136"/>
                  <a:gd name="T21" fmla="*/ 2 h 35"/>
                  <a:gd name="T22" fmla="*/ 34 w 136"/>
                  <a:gd name="T23" fmla="*/ 2 h 35"/>
                  <a:gd name="T24" fmla="*/ 34 w 136"/>
                  <a:gd name="T25" fmla="*/ 2 h 35"/>
                  <a:gd name="T26" fmla="*/ 29 w 136"/>
                  <a:gd name="T27" fmla="*/ 2 h 35"/>
                  <a:gd name="T28" fmla="*/ 26 w 136"/>
                  <a:gd name="T29" fmla="*/ 2 h 35"/>
                  <a:gd name="T30" fmla="*/ 23 w 136"/>
                  <a:gd name="T31" fmla="*/ 2 h 35"/>
                  <a:gd name="T32" fmla="*/ 23 w 136"/>
                  <a:gd name="T33" fmla="*/ 0 h 35"/>
                  <a:gd name="T34" fmla="*/ 21 w 136"/>
                  <a:gd name="T35" fmla="*/ 2 h 35"/>
                  <a:gd name="T36" fmla="*/ 19 w 136"/>
                  <a:gd name="T37" fmla="*/ 2 h 35"/>
                  <a:gd name="T38" fmla="*/ 16 w 136"/>
                  <a:gd name="T39" fmla="*/ 2 h 35"/>
                  <a:gd name="T40" fmla="*/ 11 w 136"/>
                  <a:gd name="T41" fmla="*/ 2 h 35"/>
                  <a:gd name="T42" fmla="*/ 11 w 136"/>
                  <a:gd name="T43" fmla="*/ 2 h 35"/>
                  <a:gd name="T44" fmla="*/ 11 w 136"/>
                  <a:gd name="T45" fmla="*/ 0 h 35"/>
                  <a:gd name="T46" fmla="*/ 11 w 136"/>
                  <a:gd name="T47" fmla="*/ 0 h 35"/>
                  <a:gd name="T48" fmla="*/ 8 w 136"/>
                  <a:gd name="T49" fmla="*/ 2 h 35"/>
                  <a:gd name="T50" fmla="*/ 0 w 136"/>
                  <a:gd name="T51" fmla="*/ 2 h 35"/>
                  <a:gd name="T52" fmla="*/ 0 w 136"/>
                  <a:gd name="T53" fmla="*/ 2 h 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6"/>
                  <a:gd name="T82" fmla="*/ 0 h 35"/>
                  <a:gd name="T83" fmla="*/ 136 w 136"/>
                  <a:gd name="T84" fmla="*/ 35 h 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6" h="35">
                    <a:moveTo>
                      <a:pt x="0" y="14"/>
                    </a:moveTo>
                    <a:lnTo>
                      <a:pt x="17" y="14"/>
                    </a:lnTo>
                    <a:lnTo>
                      <a:pt x="17" y="22"/>
                    </a:lnTo>
                    <a:lnTo>
                      <a:pt x="33" y="22"/>
                    </a:lnTo>
                    <a:lnTo>
                      <a:pt x="42" y="22"/>
                    </a:lnTo>
                    <a:lnTo>
                      <a:pt x="51" y="27"/>
                    </a:lnTo>
                    <a:lnTo>
                      <a:pt x="76" y="27"/>
                    </a:lnTo>
                    <a:lnTo>
                      <a:pt x="84" y="27"/>
                    </a:lnTo>
                    <a:lnTo>
                      <a:pt x="93" y="27"/>
                    </a:lnTo>
                    <a:lnTo>
                      <a:pt x="110" y="27"/>
                    </a:lnTo>
                    <a:lnTo>
                      <a:pt x="127" y="34"/>
                    </a:lnTo>
                    <a:lnTo>
                      <a:pt x="135" y="34"/>
                    </a:lnTo>
                    <a:lnTo>
                      <a:pt x="135" y="27"/>
                    </a:lnTo>
                    <a:lnTo>
                      <a:pt x="110" y="14"/>
                    </a:lnTo>
                    <a:lnTo>
                      <a:pt x="93" y="8"/>
                    </a:lnTo>
                    <a:lnTo>
                      <a:pt x="84" y="8"/>
                    </a:lnTo>
                    <a:lnTo>
                      <a:pt x="84" y="0"/>
                    </a:lnTo>
                    <a:lnTo>
                      <a:pt x="76" y="8"/>
                    </a:lnTo>
                    <a:lnTo>
                      <a:pt x="68" y="8"/>
                    </a:lnTo>
                    <a:lnTo>
                      <a:pt x="59" y="14"/>
                    </a:lnTo>
                    <a:lnTo>
                      <a:pt x="42" y="8"/>
                    </a:lnTo>
                    <a:lnTo>
                      <a:pt x="33" y="8"/>
                    </a:lnTo>
                    <a:lnTo>
                      <a:pt x="33" y="0"/>
                    </a:lnTo>
                    <a:lnTo>
                      <a:pt x="17" y="0"/>
                    </a:lnTo>
                    <a:lnTo>
                      <a:pt x="8" y="8"/>
                    </a:lnTo>
                    <a:lnTo>
                      <a:pt x="0" y="8"/>
                    </a:lnTo>
                    <a:lnTo>
                      <a:pt x="0" y="1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4" name="Freeform 29"/>
              <p:cNvSpPr>
                <a:spLocks/>
              </p:cNvSpPr>
              <p:nvPr/>
            </p:nvSpPr>
            <p:spPr bwMode="auto">
              <a:xfrm>
                <a:off x="-357" y="2778"/>
                <a:ext cx="3" cy="4"/>
              </a:xfrm>
              <a:custGeom>
                <a:avLst/>
                <a:gdLst>
                  <a:gd name="T0" fmla="*/ 1 w 5"/>
                  <a:gd name="T1" fmla="*/ 0 h 5"/>
                  <a:gd name="T2" fmla="*/ 0 w 5"/>
                  <a:gd name="T3" fmla="*/ 2 h 5"/>
                  <a:gd name="T4" fmla="*/ 1 w 5"/>
                  <a:gd name="T5" fmla="*/ 2 h 5"/>
                  <a:gd name="T6" fmla="*/ 1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4" y="0"/>
                    </a:moveTo>
                    <a:lnTo>
                      <a:pt x="0" y="4"/>
                    </a:lnTo>
                    <a:lnTo>
                      <a:pt x="4" y="4"/>
                    </a:lnTo>
                    <a:lnTo>
                      <a:pt x="4"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5" name="Freeform 30"/>
              <p:cNvSpPr>
                <a:spLocks/>
              </p:cNvSpPr>
              <p:nvPr/>
            </p:nvSpPr>
            <p:spPr bwMode="auto">
              <a:xfrm>
                <a:off x="-259" y="2030"/>
                <a:ext cx="111" cy="116"/>
              </a:xfrm>
              <a:custGeom>
                <a:avLst/>
                <a:gdLst>
                  <a:gd name="T0" fmla="*/ 13 w 118"/>
                  <a:gd name="T1" fmla="*/ 2 h 142"/>
                  <a:gd name="T2" fmla="*/ 10 w 118"/>
                  <a:gd name="T3" fmla="*/ 2 h 142"/>
                  <a:gd name="T4" fmla="*/ 10 w 118"/>
                  <a:gd name="T5" fmla="*/ 2 h 142"/>
                  <a:gd name="T6" fmla="*/ 9 w 118"/>
                  <a:gd name="T7" fmla="*/ 2 h 142"/>
                  <a:gd name="T8" fmla="*/ 8 w 118"/>
                  <a:gd name="T9" fmla="*/ 2 h 142"/>
                  <a:gd name="T10" fmla="*/ 9 w 118"/>
                  <a:gd name="T11" fmla="*/ 2 h 142"/>
                  <a:gd name="T12" fmla="*/ 9 w 118"/>
                  <a:gd name="T13" fmla="*/ 2 h 142"/>
                  <a:gd name="T14" fmla="*/ 8 w 118"/>
                  <a:gd name="T15" fmla="*/ 2 h 142"/>
                  <a:gd name="T16" fmla="*/ 8 w 118"/>
                  <a:gd name="T17" fmla="*/ 2 h 142"/>
                  <a:gd name="T18" fmla="*/ 8 w 118"/>
                  <a:gd name="T19" fmla="*/ 2 h 142"/>
                  <a:gd name="T20" fmla="*/ 8 w 118"/>
                  <a:gd name="T21" fmla="*/ 2 h 142"/>
                  <a:gd name="T22" fmla="*/ 8 w 118"/>
                  <a:gd name="T23" fmla="*/ 2 h 142"/>
                  <a:gd name="T24" fmla="*/ 8 w 118"/>
                  <a:gd name="T25" fmla="*/ 2 h 142"/>
                  <a:gd name="T26" fmla="*/ 8 w 118"/>
                  <a:gd name="T27" fmla="*/ 2 h 142"/>
                  <a:gd name="T28" fmla="*/ 8 w 118"/>
                  <a:gd name="T29" fmla="*/ 2 h 142"/>
                  <a:gd name="T30" fmla="*/ 0 w 118"/>
                  <a:gd name="T31" fmla="*/ 2 h 142"/>
                  <a:gd name="T32" fmla="*/ 8 w 118"/>
                  <a:gd name="T33" fmla="*/ 2 h 142"/>
                  <a:gd name="T34" fmla="*/ 8 w 118"/>
                  <a:gd name="T35" fmla="*/ 2 h 142"/>
                  <a:gd name="T36" fmla="*/ 8 w 118"/>
                  <a:gd name="T37" fmla="*/ 2 h 142"/>
                  <a:gd name="T38" fmla="*/ 8 w 118"/>
                  <a:gd name="T39" fmla="*/ 2 h 142"/>
                  <a:gd name="T40" fmla="*/ 8 w 118"/>
                  <a:gd name="T41" fmla="*/ 2 h 142"/>
                  <a:gd name="T42" fmla="*/ 9 w 118"/>
                  <a:gd name="T43" fmla="*/ 2 h 142"/>
                  <a:gd name="T44" fmla="*/ 9 w 118"/>
                  <a:gd name="T45" fmla="*/ 2 h 142"/>
                  <a:gd name="T46" fmla="*/ 10 w 118"/>
                  <a:gd name="T47" fmla="*/ 2 h 142"/>
                  <a:gd name="T48" fmla="*/ 13 w 118"/>
                  <a:gd name="T49" fmla="*/ 2 h 142"/>
                  <a:gd name="T50" fmla="*/ 13 w 118"/>
                  <a:gd name="T51" fmla="*/ 2 h 142"/>
                  <a:gd name="T52" fmla="*/ 13 w 118"/>
                  <a:gd name="T53" fmla="*/ 2 h 142"/>
                  <a:gd name="T54" fmla="*/ 10 w 118"/>
                  <a:gd name="T55" fmla="*/ 2 h 142"/>
                  <a:gd name="T56" fmla="*/ 13 w 118"/>
                  <a:gd name="T57" fmla="*/ 2 h 142"/>
                  <a:gd name="T58" fmla="*/ 14 w 118"/>
                  <a:gd name="T59" fmla="*/ 2 h 142"/>
                  <a:gd name="T60" fmla="*/ 14 w 118"/>
                  <a:gd name="T61" fmla="*/ 2 h 142"/>
                  <a:gd name="T62" fmla="*/ 16 w 118"/>
                  <a:gd name="T63" fmla="*/ 2 h 142"/>
                  <a:gd name="T64" fmla="*/ 16 w 118"/>
                  <a:gd name="T65" fmla="*/ 2 h 142"/>
                  <a:gd name="T66" fmla="*/ 17 w 118"/>
                  <a:gd name="T67" fmla="*/ 2 h 142"/>
                  <a:gd name="T68" fmla="*/ 17 w 118"/>
                  <a:gd name="T69" fmla="*/ 2 h 142"/>
                  <a:gd name="T70" fmla="*/ 19 w 118"/>
                  <a:gd name="T71" fmla="*/ 2 h 142"/>
                  <a:gd name="T72" fmla="*/ 20 w 118"/>
                  <a:gd name="T73" fmla="*/ 2 h 142"/>
                  <a:gd name="T74" fmla="*/ 19 w 118"/>
                  <a:gd name="T75" fmla="*/ 2 h 142"/>
                  <a:gd name="T76" fmla="*/ 19 w 118"/>
                  <a:gd name="T77" fmla="*/ 2 h 142"/>
                  <a:gd name="T78" fmla="*/ 17 w 118"/>
                  <a:gd name="T79" fmla="*/ 2 h 142"/>
                  <a:gd name="T80" fmla="*/ 17 w 118"/>
                  <a:gd name="T81" fmla="*/ 2 h 142"/>
                  <a:gd name="T82" fmla="*/ 17 w 118"/>
                  <a:gd name="T83" fmla="*/ 2 h 142"/>
                  <a:gd name="T84" fmla="*/ 17 w 118"/>
                  <a:gd name="T85" fmla="*/ 2 h 142"/>
                  <a:gd name="T86" fmla="*/ 17 w 118"/>
                  <a:gd name="T87" fmla="*/ 2 h 142"/>
                  <a:gd name="T88" fmla="*/ 16 w 118"/>
                  <a:gd name="T89" fmla="*/ 2 h 142"/>
                  <a:gd name="T90" fmla="*/ 14 w 118"/>
                  <a:gd name="T91" fmla="*/ 2 h 142"/>
                  <a:gd name="T92" fmla="*/ 14 w 118"/>
                  <a:gd name="T93" fmla="*/ 2 h 142"/>
                  <a:gd name="T94" fmla="*/ 13 w 118"/>
                  <a:gd name="T95" fmla="*/ 0 h 142"/>
                  <a:gd name="T96" fmla="*/ 10 w 118"/>
                  <a:gd name="T97" fmla="*/ 0 h 142"/>
                  <a:gd name="T98" fmla="*/ 10 w 118"/>
                  <a:gd name="T99" fmla="*/ 2 h 142"/>
                  <a:gd name="T100" fmla="*/ 9 w 118"/>
                  <a:gd name="T101" fmla="*/ 2 h 142"/>
                  <a:gd name="T102" fmla="*/ 9 w 118"/>
                  <a:gd name="T103" fmla="*/ 2 h 142"/>
                  <a:gd name="T104" fmla="*/ 10 w 118"/>
                  <a:gd name="T105" fmla="*/ 2 h 142"/>
                  <a:gd name="T106" fmla="*/ 13 w 118"/>
                  <a:gd name="T107" fmla="*/ 2 h 142"/>
                  <a:gd name="T108" fmla="*/ 13 w 118"/>
                  <a:gd name="T109" fmla="*/ 2 h 1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8"/>
                  <a:gd name="T166" fmla="*/ 0 h 142"/>
                  <a:gd name="T167" fmla="*/ 118 w 118"/>
                  <a:gd name="T168" fmla="*/ 142 h 1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8" h="142">
                    <a:moveTo>
                      <a:pt x="76" y="83"/>
                    </a:moveTo>
                    <a:lnTo>
                      <a:pt x="66" y="83"/>
                    </a:lnTo>
                    <a:lnTo>
                      <a:pt x="66" y="76"/>
                    </a:lnTo>
                    <a:lnTo>
                      <a:pt x="59" y="66"/>
                    </a:lnTo>
                    <a:lnTo>
                      <a:pt x="51" y="76"/>
                    </a:lnTo>
                    <a:lnTo>
                      <a:pt x="59" y="83"/>
                    </a:lnTo>
                    <a:lnTo>
                      <a:pt x="59" y="100"/>
                    </a:lnTo>
                    <a:lnTo>
                      <a:pt x="51" y="107"/>
                    </a:lnTo>
                    <a:lnTo>
                      <a:pt x="51" y="100"/>
                    </a:lnTo>
                    <a:lnTo>
                      <a:pt x="41" y="100"/>
                    </a:lnTo>
                    <a:lnTo>
                      <a:pt x="34" y="107"/>
                    </a:lnTo>
                    <a:lnTo>
                      <a:pt x="25" y="107"/>
                    </a:lnTo>
                    <a:lnTo>
                      <a:pt x="8" y="107"/>
                    </a:lnTo>
                    <a:lnTo>
                      <a:pt x="17" y="116"/>
                    </a:lnTo>
                    <a:lnTo>
                      <a:pt x="8" y="124"/>
                    </a:lnTo>
                    <a:lnTo>
                      <a:pt x="0" y="124"/>
                    </a:lnTo>
                    <a:lnTo>
                      <a:pt x="8" y="133"/>
                    </a:lnTo>
                    <a:lnTo>
                      <a:pt x="8" y="124"/>
                    </a:lnTo>
                    <a:lnTo>
                      <a:pt x="17" y="124"/>
                    </a:lnTo>
                    <a:lnTo>
                      <a:pt x="34" y="116"/>
                    </a:lnTo>
                    <a:lnTo>
                      <a:pt x="51" y="116"/>
                    </a:lnTo>
                    <a:lnTo>
                      <a:pt x="59" y="116"/>
                    </a:lnTo>
                    <a:lnTo>
                      <a:pt x="59" y="124"/>
                    </a:lnTo>
                    <a:lnTo>
                      <a:pt x="66" y="133"/>
                    </a:lnTo>
                    <a:lnTo>
                      <a:pt x="76" y="141"/>
                    </a:lnTo>
                    <a:lnTo>
                      <a:pt x="76" y="133"/>
                    </a:lnTo>
                    <a:lnTo>
                      <a:pt x="76" y="116"/>
                    </a:lnTo>
                    <a:lnTo>
                      <a:pt x="66" y="107"/>
                    </a:lnTo>
                    <a:lnTo>
                      <a:pt x="76" y="107"/>
                    </a:lnTo>
                    <a:lnTo>
                      <a:pt x="83" y="107"/>
                    </a:lnTo>
                    <a:lnTo>
                      <a:pt x="83" y="116"/>
                    </a:lnTo>
                    <a:lnTo>
                      <a:pt x="92" y="116"/>
                    </a:lnTo>
                    <a:lnTo>
                      <a:pt x="92" y="107"/>
                    </a:lnTo>
                    <a:lnTo>
                      <a:pt x="100" y="107"/>
                    </a:lnTo>
                    <a:lnTo>
                      <a:pt x="100" y="116"/>
                    </a:lnTo>
                    <a:lnTo>
                      <a:pt x="109" y="107"/>
                    </a:lnTo>
                    <a:lnTo>
                      <a:pt x="117" y="100"/>
                    </a:lnTo>
                    <a:lnTo>
                      <a:pt x="109" y="83"/>
                    </a:lnTo>
                    <a:lnTo>
                      <a:pt x="109" y="76"/>
                    </a:lnTo>
                    <a:lnTo>
                      <a:pt x="100" y="76"/>
                    </a:lnTo>
                    <a:lnTo>
                      <a:pt x="100" y="66"/>
                    </a:lnTo>
                    <a:lnTo>
                      <a:pt x="100" y="59"/>
                    </a:lnTo>
                    <a:lnTo>
                      <a:pt x="100" y="51"/>
                    </a:lnTo>
                    <a:lnTo>
                      <a:pt x="100" y="34"/>
                    </a:lnTo>
                    <a:lnTo>
                      <a:pt x="92" y="25"/>
                    </a:lnTo>
                    <a:lnTo>
                      <a:pt x="83" y="17"/>
                    </a:lnTo>
                    <a:lnTo>
                      <a:pt x="83" y="8"/>
                    </a:lnTo>
                    <a:lnTo>
                      <a:pt x="76" y="0"/>
                    </a:lnTo>
                    <a:lnTo>
                      <a:pt x="66" y="0"/>
                    </a:lnTo>
                    <a:lnTo>
                      <a:pt x="66" y="8"/>
                    </a:lnTo>
                    <a:lnTo>
                      <a:pt x="59" y="8"/>
                    </a:lnTo>
                    <a:lnTo>
                      <a:pt x="59" y="25"/>
                    </a:lnTo>
                    <a:lnTo>
                      <a:pt x="66" y="34"/>
                    </a:lnTo>
                    <a:lnTo>
                      <a:pt x="76" y="41"/>
                    </a:lnTo>
                    <a:lnTo>
                      <a:pt x="76" y="83"/>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6" name="Freeform 31"/>
              <p:cNvSpPr>
                <a:spLocks/>
              </p:cNvSpPr>
              <p:nvPr/>
            </p:nvSpPr>
            <p:spPr bwMode="auto">
              <a:xfrm>
                <a:off x="-241" y="1866"/>
                <a:ext cx="68" cy="61"/>
              </a:xfrm>
              <a:custGeom>
                <a:avLst/>
                <a:gdLst>
                  <a:gd name="T0" fmla="*/ 7 w 73"/>
                  <a:gd name="T1" fmla="*/ 0 h 75"/>
                  <a:gd name="T2" fmla="*/ 0 w 73"/>
                  <a:gd name="T3" fmla="*/ 0 h 75"/>
                  <a:gd name="T4" fmla="*/ 7 w 73"/>
                  <a:gd name="T5" fmla="*/ 2 h 75"/>
                  <a:gd name="T6" fmla="*/ 7 w 73"/>
                  <a:gd name="T7" fmla="*/ 2 h 75"/>
                  <a:gd name="T8" fmla="*/ 7 w 73"/>
                  <a:gd name="T9" fmla="*/ 2 h 75"/>
                  <a:gd name="T10" fmla="*/ 7 w 73"/>
                  <a:gd name="T11" fmla="*/ 2 h 75"/>
                  <a:gd name="T12" fmla="*/ 7 w 73"/>
                  <a:gd name="T13" fmla="*/ 2 h 75"/>
                  <a:gd name="T14" fmla="*/ 7 w 73"/>
                  <a:gd name="T15" fmla="*/ 2 h 75"/>
                  <a:gd name="T16" fmla="*/ 7 w 73"/>
                  <a:gd name="T17" fmla="*/ 2 h 75"/>
                  <a:gd name="T18" fmla="*/ 7 w 73"/>
                  <a:gd name="T19" fmla="*/ 2 h 75"/>
                  <a:gd name="T20" fmla="*/ 7 w 73"/>
                  <a:gd name="T21" fmla="*/ 2 h 75"/>
                  <a:gd name="T22" fmla="*/ 7 w 73"/>
                  <a:gd name="T23" fmla="*/ 2 h 75"/>
                  <a:gd name="T24" fmla="*/ 7 w 73"/>
                  <a:gd name="T25" fmla="*/ 2 h 75"/>
                  <a:gd name="T26" fmla="*/ 7 w 73"/>
                  <a:gd name="T27" fmla="*/ 2 h 75"/>
                  <a:gd name="T28" fmla="*/ 7 w 73"/>
                  <a:gd name="T29" fmla="*/ 2 h 75"/>
                  <a:gd name="T30" fmla="*/ 7 w 73"/>
                  <a:gd name="T31" fmla="*/ 2 h 75"/>
                  <a:gd name="T32" fmla="*/ 7 w 73"/>
                  <a:gd name="T33" fmla="*/ 2 h 75"/>
                  <a:gd name="T34" fmla="*/ 7 w 73"/>
                  <a:gd name="T35" fmla="*/ 2 h 75"/>
                  <a:gd name="T36" fmla="*/ 7 w 73"/>
                  <a:gd name="T37" fmla="*/ 2 h 75"/>
                  <a:gd name="T38" fmla="*/ 8 w 73"/>
                  <a:gd name="T39" fmla="*/ 2 h 75"/>
                  <a:gd name="T40" fmla="*/ 8 w 73"/>
                  <a:gd name="T41" fmla="*/ 2 h 75"/>
                  <a:gd name="T42" fmla="*/ 7 w 73"/>
                  <a:gd name="T43" fmla="*/ 2 h 75"/>
                  <a:gd name="T44" fmla="*/ 7 w 73"/>
                  <a:gd name="T45" fmla="*/ 2 h 75"/>
                  <a:gd name="T46" fmla="*/ 7 w 73"/>
                  <a:gd name="T47" fmla="*/ 2 h 75"/>
                  <a:gd name="T48" fmla="*/ 7 w 73"/>
                  <a:gd name="T49" fmla="*/ 0 h 75"/>
                  <a:gd name="T50" fmla="*/ 7 w 73"/>
                  <a:gd name="T51" fmla="*/ 0 h 7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3"/>
                  <a:gd name="T79" fmla="*/ 0 h 75"/>
                  <a:gd name="T80" fmla="*/ 73 w 73"/>
                  <a:gd name="T81" fmla="*/ 75 h 7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3" h="75">
                    <a:moveTo>
                      <a:pt x="8" y="0"/>
                    </a:moveTo>
                    <a:lnTo>
                      <a:pt x="0" y="0"/>
                    </a:lnTo>
                    <a:lnTo>
                      <a:pt x="8" y="9"/>
                    </a:lnTo>
                    <a:lnTo>
                      <a:pt x="15" y="16"/>
                    </a:lnTo>
                    <a:lnTo>
                      <a:pt x="24" y="24"/>
                    </a:lnTo>
                    <a:lnTo>
                      <a:pt x="32" y="33"/>
                    </a:lnTo>
                    <a:lnTo>
                      <a:pt x="24" y="40"/>
                    </a:lnTo>
                    <a:lnTo>
                      <a:pt x="24" y="49"/>
                    </a:lnTo>
                    <a:lnTo>
                      <a:pt x="15" y="58"/>
                    </a:lnTo>
                    <a:lnTo>
                      <a:pt x="24" y="65"/>
                    </a:lnTo>
                    <a:lnTo>
                      <a:pt x="32" y="74"/>
                    </a:lnTo>
                    <a:lnTo>
                      <a:pt x="40" y="74"/>
                    </a:lnTo>
                    <a:lnTo>
                      <a:pt x="32" y="65"/>
                    </a:lnTo>
                    <a:lnTo>
                      <a:pt x="32" y="58"/>
                    </a:lnTo>
                    <a:lnTo>
                      <a:pt x="40" y="58"/>
                    </a:lnTo>
                    <a:lnTo>
                      <a:pt x="48" y="58"/>
                    </a:lnTo>
                    <a:lnTo>
                      <a:pt x="57" y="58"/>
                    </a:lnTo>
                    <a:lnTo>
                      <a:pt x="64" y="58"/>
                    </a:lnTo>
                    <a:lnTo>
                      <a:pt x="64" y="40"/>
                    </a:lnTo>
                    <a:lnTo>
                      <a:pt x="72" y="33"/>
                    </a:lnTo>
                    <a:lnTo>
                      <a:pt x="72" y="24"/>
                    </a:lnTo>
                    <a:lnTo>
                      <a:pt x="64" y="16"/>
                    </a:lnTo>
                    <a:lnTo>
                      <a:pt x="57" y="16"/>
                    </a:lnTo>
                    <a:lnTo>
                      <a:pt x="48" y="16"/>
                    </a:lnTo>
                    <a:lnTo>
                      <a:pt x="15" y="0"/>
                    </a:lnTo>
                    <a:lnTo>
                      <a:pt x="8"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7" name="Freeform 32"/>
              <p:cNvSpPr>
                <a:spLocks/>
              </p:cNvSpPr>
              <p:nvPr/>
            </p:nvSpPr>
            <p:spPr bwMode="auto">
              <a:xfrm>
                <a:off x="-168" y="1858"/>
                <a:ext cx="11" cy="10"/>
              </a:xfrm>
              <a:custGeom>
                <a:avLst/>
                <a:gdLst>
                  <a:gd name="T0" fmla="*/ 0 w 12"/>
                  <a:gd name="T1" fmla="*/ 2 h 13"/>
                  <a:gd name="T2" fmla="*/ 6 w 12"/>
                  <a:gd name="T3" fmla="*/ 2 h 13"/>
                  <a:gd name="T4" fmla="*/ 6 w 12"/>
                  <a:gd name="T5" fmla="*/ 2 h 13"/>
                  <a:gd name="T6" fmla="*/ 6 w 12"/>
                  <a:gd name="T7" fmla="*/ 2 h 13"/>
                  <a:gd name="T8" fmla="*/ 6 w 12"/>
                  <a:gd name="T9" fmla="*/ 0 h 13"/>
                  <a:gd name="T10" fmla="*/ 6 w 12"/>
                  <a:gd name="T11" fmla="*/ 2 h 13"/>
                  <a:gd name="T12" fmla="*/ 0 w 12"/>
                  <a:gd name="T13" fmla="*/ 2 h 13"/>
                  <a:gd name="T14" fmla="*/ 0 w 12"/>
                  <a:gd name="T15" fmla="*/ 2 h 13"/>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3"/>
                  <a:gd name="T26" fmla="*/ 12 w 12"/>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3">
                    <a:moveTo>
                      <a:pt x="0" y="12"/>
                    </a:moveTo>
                    <a:lnTo>
                      <a:pt x="6" y="12"/>
                    </a:lnTo>
                    <a:lnTo>
                      <a:pt x="11" y="12"/>
                    </a:lnTo>
                    <a:lnTo>
                      <a:pt x="11" y="6"/>
                    </a:lnTo>
                    <a:lnTo>
                      <a:pt x="11" y="0"/>
                    </a:lnTo>
                    <a:lnTo>
                      <a:pt x="6" y="6"/>
                    </a:lnTo>
                    <a:lnTo>
                      <a:pt x="0" y="6"/>
                    </a:lnTo>
                    <a:lnTo>
                      <a:pt x="0" y="12"/>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8" name="Freeform 33"/>
              <p:cNvSpPr>
                <a:spLocks/>
              </p:cNvSpPr>
              <p:nvPr/>
            </p:nvSpPr>
            <p:spPr bwMode="auto">
              <a:xfrm>
                <a:off x="-151" y="1843"/>
                <a:ext cx="13" cy="11"/>
              </a:xfrm>
              <a:custGeom>
                <a:avLst/>
                <a:gdLst>
                  <a:gd name="T0" fmla="*/ 6 w 13"/>
                  <a:gd name="T1" fmla="*/ 0 h 12"/>
                  <a:gd name="T2" fmla="*/ 0 w 13"/>
                  <a:gd name="T3" fmla="*/ 6 h 12"/>
                  <a:gd name="T4" fmla="*/ 0 w 13"/>
                  <a:gd name="T5" fmla="*/ 6 h 12"/>
                  <a:gd name="T6" fmla="*/ 6 w 13"/>
                  <a:gd name="T7" fmla="*/ 6 h 12"/>
                  <a:gd name="T8" fmla="*/ 12 w 13"/>
                  <a:gd name="T9" fmla="*/ 6 h 12"/>
                  <a:gd name="T10" fmla="*/ 12 w 13"/>
                  <a:gd name="T11" fmla="*/ 0 h 12"/>
                  <a:gd name="T12" fmla="*/ 6 w 13"/>
                  <a:gd name="T13" fmla="*/ 0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6" y="0"/>
                    </a:moveTo>
                    <a:lnTo>
                      <a:pt x="0" y="6"/>
                    </a:lnTo>
                    <a:lnTo>
                      <a:pt x="0" y="11"/>
                    </a:lnTo>
                    <a:lnTo>
                      <a:pt x="6" y="11"/>
                    </a:lnTo>
                    <a:lnTo>
                      <a:pt x="12" y="6"/>
                    </a:lnTo>
                    <a:lnTo>
                      <a:pt x="12" y="0"/>
                    </a:lnTo>
                    <a:lnTo>
                      <a:pt x="6"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89" name="Freeform 34"/>
              <p:cNvSpPr>
                <a:spLocks/>
              </p:cNvSpPr>
              <p:nvPr/>
            </p:nvSpPr>
            <p:spPr bwMode="auto">
              <a:xfrm>
                <a:off x="-330" y="1730"/>
                <a:ext cx="100" cy="124"/>
              </a:xfrm>
              <a:custGeom>
                <a:avLst/>
                <a:gdLst>
                  <a:gd name="T0" fmla="*/ 6 w 108"/>
                  <a:gd name="T1" fmla="*/ 2 h 153"/>
                  <a:gd name="T2" fmla="*/ 0 w 108"/>
                  <a:gd name="T3" fmla="*/ 0 h 153"/>
                  <a:gd name="T4" fmla="*/ 0 w 108"/>
                  <a:gd name="T5" fmla="*/ 2 h 153"/>
                  <a:gd name="T6" fmla="*/ 0 w 108"/>
                  <a:gd name="T7" fmla="*/ 2 h 153"/>
                  <a:gd name="T8" fmla="*/ 6 w 108"/>
                  <a:gd name="T9" fmla="*/ 2 h 153"/>
                  <a:gd name="T10" fmla="*/ 6 w 108"/>
                  <a:gd name="T11" fmla="*/ 2 h 153"/>
                  <a:gd name="T12" fmla="*/ 6 w 108"/>
                  <a:gd name="T13" fmla="*/ 2 h 153"/>
                  <a:gd name="T14" fmla="*/ 6 w 108"/>
                  <a:gd name="T15" fmla="*/ 2 h 153"/>
                  <a:gd name="T16" fmla="*/ 6 w 108"/>
                  <a:gd name="T17" fmla="*/ 2 h 153"/>
                  <a:gd name="T18" fmla="*/ 6 w 108"/>
                  <a:gd name="T19" fmla="*/ 2 h 153"/>
                  <a:gd name="T20" fmla="*/ 6 w 108"/>
                  <a:gd name="T21" fmla="*/ 2 h 153"/>
                  <a:gd name="T22" fmla="*/ 7 w 108"/>
                  <a:gd name="T23" fmla="*/ 2 h 153"/>
                  <a:gd name="T24" fmla="*/ 7 w 108"/>
                  <a:gd name="T25" fmla="*/ 2 h 153"/>
                  <a:gd name="T26" fmla="*/ 8 w 108"/>
                  <a:gd name="T27" fmla="*/ 2 h 153"/>
                  <a:gd name="T28" fmla="*/ 9 w 108"/>
                  <a:gd name="T29" fmla="*/ 2 h 153"/>
                  <a:gd name="T30" fmla="*/ 9 w 108"/>
                  <a:gd name="T31" fmla="*/ 2 h 153"/>
                  <a:gd name="T32" fmla="*/ 10 w 108"/>
                  <a:gd name="T33" fmla="*/ 2 h 153"/>
                  <a:gd name="T34" fmla="*/ 11 w 108"/>
                  <a:gd name="T35" fmla="*/ 2 h 153"/>
                  <a:gd name="T36" fmla="*/ 11 w 108"/>
                  <a:gd name="T37" fmla="*/ 2 h 153"/>
                  <a:gd name="T38" fmla="*/ 11 w 108"/>
                  <a:gd name="T39" fmla="*/ 2 h 153"/>
                  <a:gd name="T40" fmla="*/ 10 w 108"/>
                  <a:gd name="T41" fmla="*/ 2 h 153"/>
                  <a:gd name="T42" fmla="*/ 9 w 108"/>
                  <a:gd name="T43" fmla="*/ 2 h 153"/>
                  <a:gd name="T44" fmla="*/ 7 w 108"/>
                  <a:gd name="T45" fmla="*/ 2 h 153"/>
                  <a:gd name="T46" fmla="*/ 7 w 108"/>
                  <a:gd name="T47" fmla="*/ 2 h 153"/>
                  <a:gd name="T48" fmla="*/ 6 w 108"/>
                  <a:gd name="T49" fmla="*/ 2 h 153"/>
                  <a:gd name="T50" fmla="*/ 7 w 108"/>
                  <a:gd name="T51" fmla="*/ 2 h 153"/>
                  <a:gd name="T52" fmla="*/ 8 w 108"/>
                  <a:gd name="T53" fmla="*/ 2 h 153"/>
                  <a:gd name="T54" fmla="*/ 9 w 108"/>
                  <a:gd name="T55" fmla="*/ 2 h 153"/>
                  <a:gd name="T56" fmla="*/ 6 w 108"/>
                  <a:gd name="T57" fmla="*/ 2 h 153"/>
                  <a:gd name="T58" fmla="*/ 6 w 108"/>
                  <a:gd name="T59" fmla="*/ 2 h 153"/>
                  <a:gd name="T60" fmla="*/ 6 w 108"/>
                  <a:gd name="T61" fmla="*/ 2 h 153"/>
                  <a:gd name="T62" fmla="*/ 6 w 108"/>
                  <a:gd name="T63" fmla="*/ 2 h 153"/>
                  <a:gd name="T64" fmla="*/ 6 w 108"/>
                  <a:gd name="T65" fmla="*/ 2 h 153"/>
                  <a:gd name="T66" fmla="*/ 6 w 108"/>
                  <a:gd name="T67" fmla="*/ 2 h 153"/>
                  <a:gd name="T68" fmla="*/ 6 w 108"/>
                  <a:gd name="T69" fmla="*/ 0 h 153"/>
                  <a:gd name="T70" fmla="*/ 6 w 108"/>
                  <a:gd name="T71" fmla="*/ 2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8"/>
                  <a:gd name="T109" fmla="*/ 0 h 153"/>
                  <a:gd name="T110" fmla="*/ 108 w 108"/>
                  <a:gd name="T111" fmla="*/ 153 h 1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8" h="153">
                    <a:moveTo>
                      <a:pt x="8" y="9"/>
                    </a:moveTo>
                    <a:lnTo>
                      <a:pt x="0" y="0"/>
                    </a:lnTo>
                    <a:lnTo>
                      <a:pt x="0" y="9"/>
                    </a:lnTo>
                    <a:lnTo>
                      <a:pt x="0" y="17"/>
                    </a:lnTo>
                    <a:lnTo>
                      <a:pt x="8" y="25"/>
                    </a:lnTo>
                    <a:lnTo>
                      <a:pt x="8" y="33"/>
                    </a:lnTo>
                    <a:lnTo>
                      <a:pt x="17" y="40"/>
                    </a:lnTo>
                    <a:lnTo>
                      <a:pt x="24" y="50"/>
                    </a:lnTo>
                    <a:lnTo>
                      <a:pt x="32" y="59"/>
                    </a:lnTo>
                    <a:lnTo>
                      <a:pt x="40" y="66"/>
                    </a:lnTo>
                    <a:lnTo>
                      <a:pt x="49" y="85"/>
                    </a:lnTo>
                    <a:lnTo>
                      <a:pt x="74" y="118"/>
                    </a:lnTo>
                    <a:lnTo>
                      <a:pt x="74" y="126"/>
                    </a:lnTo>
                    <a:lnTo>
                      <a:pt x="82" y="135"/>
                    </a:lnTo>
                    <a:lnTo>
                      <a:pt x="90" y="143"/>
                    </a:lnTo>
                    <a:lnTo>
                      <a:pt x="90" y="152"/>
                    </a:lnTo>
                    <a:lnTo>
                      <a:pt x="99" y="143"/>
                    </a:lnTo>
                    <a:lnTo>
                      <a:pt x="107" y="152"/>
                    </a:lnTo>
                    <a:lnTo>
                      <a:pt x="107" y="143"/>
                    </a:lnTo>
                    <a:lnTo>
                      <a:pt x="107" y="135"/>
                    </a:lnTo>
                    <a:lnTo>
                      <a:pt x="99" y="135"/>
                    </a:lnTo>
                    <a:lnTo>
                      <a:pt x="90" y="126"/>
                    </a:lnTo>
                    <a:lnTo>
                      <a:pt x="74" y="118"/>
                    </a:lnTo>
                    <a:lnTo>
                      <a:pt x="74" y="110"/>
                    </a:lnTo>
                    <a:lnTo>
                      <a:pt x="65" y="101"/>
                    </a:lnTo>
                    <a:lnTo>
                      <a:pt x="74" y="101"/>
                    </a:lnTo>
                    <a:lnTo>
                      <a:pt x="82" y="101"/>
                    </a:lnTo>
                    <a:lnTo>
                      <a:pt x="90" y="101"/>
                    </a:lnTo>
                    <a:lnTo>
                      <a:pt x="57" y="76"/>
                    </a:lnTo>
                    <a:lnTo>
                      <a:pt x="32" y="50"/>
                    </a:lnTo>
                    <a:lnTo>
                      <a:pt x="24" y="25"/>
                    </a:lnTo>
                    <a:lnTo>
                      <a:pt x="17" y="25"/>
                    </a:lnTo>
                    <a:lnTo>
                      <a:pt x="8" y="25"/>
                    </a:lnTo>
                    <a:lnTo>
                      <a:pt x="8" y="9"/>
                    </a:lnTo>
                    <a:lnTo>
                      <a:pt x="8" y="0"/>
                    </a:lnTo>
                    <a:lnTo>
                      <a:pt x="8" y="9"/>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0" name="Freeform 35"/>
              <p:cNvSpPr>
                <a:spLocks/>
              </p:cNvSpPr>
              <p:nvPr/>
            </p:nvSpPr>
            <p:spPr bwMode="auto">
              <a:xfrm>
                <a:off x="-151" y="1772"/>
                <a:ext cx="3" cy="8"/>
              </a:xfrm>
              <a:custGeom>
                <a:avLst/>
                <a:gdLst>
                  <a:gd name="T0" fmla="*/ 2 w 3"/>
                  <a:gd name="T1" fmla="*/ 0 h 8"/>
                  <a:gd name="T2" fmla="*/ 0 w 3"/>
                  <a:gd name="T3" fmla="*/ 0 h 8"/>
                  <a:gd name="T4" fmla="*/ 0 w 3"/>
                  <a:gd name="T5" fmla="*/ 4 h 8"/>
                  <a:gd name="T6" fmla="*/ 2 w 3"/>
                  <a:gd name="T7" fmla="*/ 7 h 8"/>
                  <a:gd name="T8" fmla="*/ 2 w 3"/>
                  <a:gd name="T9" fmla="*/ 4 h 8"/>
                  <a:gd name="T10" fmla="*/ 2 w 3"/>
                  <a:gd name="T11" fmla="*/ 0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2" y="0"/>
                    </a:moveTo>
                    <a:lnTo>
                      <a:pt x="0" y="0"/>
                    </a:lnTo>
                    <a:lnTo>
                      <a:pt x="0" y="4"/>
                    </a:lnTo>
                    <a:lnTo>
                      <a:pt x="2" y="7"/>
                    </a:lnTo>
                    <a:lnTo>
                      <a:pt x="2" y="4"/>
                    </a:lnTo>
                    <a:lnTo>
                      <a:pt x="2"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1" name="Freeform 36"/>
              <p:cNvSpPr>
                <a:spLocks/>
              </p:cNvSpPr>
              <p:nvPr/>
            </p:nvSpPr>
            <p:spPr bwMode="auto">
              <a:xfrm>
                <a:off x="-151" y="1786"/>
                <a:ext cx="3" cy="8"/>
              </a:xfrm>
              <a:custGeom>
                <a:avLst/>
                <a:gdLst>
                  <a:gd name="T0" fmla="*/ 2 w 3"/>
                  <a:gd name="T1" fmla="*/ 0 h 10"/>
                  <a:gd name="T2" fmla="*/ 0 w 3"/>
                  <a:gd name="T3" fmla="*/ 2 h 10"/>
                  <a:gd name="T4" fmla="*/ 2 w 3"/>
                  <a:gd name="T5" fmla="*/ 2 h 10"/>
                  <a:gd name="T6" fmla="*/ 2 w 3"/>
                  <a:gd name="T7" fmla="*/ 2 h 10"/>
                  <a:gd name="T8" fmla="*/ 2 w 3"/>
                  <a:gd name="T9" fmla="*/ 0 h 10"/>
                  <a:gd name="T10" fmla="*/ 0 60000 65536"/>
                  <a:gd name="T11" fmla="*/ 0 60000 65536"/>
                  <a:gd name="T12" fmla="*/ 0 60000 65536"/>
                  <a:gd name="T13" fmla="*/ 0 60000 65536"/>
                  <a:gd name="T14" fmla="*/ 0 60000 65536"/>
                  <a:gd name="T15" fmla="*/ 0 w 3"/>
                  <a:gd name="T16" fmla="*/ 0 h 10"/>
                  <a:gd name="T17" fmla="*/ 3 w 3"/>
                  <a:gd name="T18" fmla="*/ 10 h 10"/>
                </a:gdLst>
                <a:ahLst/>
                <a:cxnLst>
                  <a:cxn ang="T10">
                    <a:pos x="T0" y="T1"/>
                  </a:cxn>
                  <a:cxn ang="T11">
                    <a:pos x="T2" y="T3"/>
                  </a:cxn>
                  <a:cxn ang="T12">
                    <a:pos x="T4" y="T5"/>
                  </a:cxn>
                  <a:cxn ang="T13">
                    <a:pos x="T6" y="T7"/>
                  </a:cxn>
                  <a:cxn ang="T14">
                    <a:pos x="T8" y="T9"/>
                  </a:cxn>
                </a:cxnLst>
                <a:rect l="T15" t="T16" r="T17" b="T18"/>
                <a:pathLst>
                  <a:path w="3" h="10">
                    <a:moveTo>
                      <a:pt x="2" y="0"/>
                    </a:moveTo>
                    <a:lnTo>
                      <a:pt x="0" y="5"/>
                    </a:lnTo>
                    <a:lnTo>
                      <a:pt x="2" y="9"/>
                    </a:lnTo>
                    <a:lnTo>
                      <a:pt x="2" y="5"/>
                    </a:lnTo>
                    <a:lnTo>
                      <a:pt x="2"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2" name="Freeform 37"/>
              <p:cNvSpPr>
                <a:spLocks/>
              </p:cNvSpPr>
              <p:nvPr/>
            </p:nvSpPr>
            <p:spPr bwMode="auto">
              <a:xfrm>
                <a:off x="-1086" y="1537"/>
                <a:ext cx="1091" cy="900"/>
              </a:xfrm>
              <a:custGeom>
                <a:avLst/>
                <a:gdLst>
                  <a:gd name="T0" fmla="*/ 0 w 1161"/>
                  <a:gd name="T1" fmla="*/ 2 h 1108"/>
                  <a:gd name="T2" fmla="*/ 0 w 1161"/>
                  <a:gd name="T3" fmla="*/ 0 h 1108"/>
                  <a:gd name="T4" fmla="*/ 179 w 1161"/>
                  <a:gd name="T5" fmla="*/ 0 h 1108"/>
                  <a:gd name="T6" fmla="*/ 179 w 1161"/>
                  <a:gd name="T7" fmla="*/ 2 h 1108"/>
                  <a:gd name="T8" fmla="*/ 0 w 1161"/>
                  <a:gd name="T9" fmla="*/ 2 h 1108"/>
                  <a:gd name="T10" fmla="*/ 0 60000 65536"/>
                  <a:gd name="T11" fmla="*/ 0 60000 65536"/>
                  <a:gd name="T12" fmla="*/ 0 60000 65536"/>
                  <a:gd name="T13" fmla="*/ 0 60000 65536"/>
                  <a:gd name="T14" fmla="*/ 0 60000 65536"/>
                  <a:gd name="T15" fmla="*/ 0 w 1161"/>
                  <a:gd name="T16" fmla="*/ 0 h 1108"/>
                  <a:gd name="T17" fmla="*/ 1161 w 1161"/>
                  <a:gd name="T18" fmla="*/ 1108 h 1108"/>
                </a:gdLst>
                <a:ahLst/>
                <a:cxnLst>
                  <a:cxn ang="T10">
                    <a:pos x="T0" y="T1"/>
                  </a:cxn>
                  <a:cxn ang="T11">
                    <a:pos x="T2" y="T3"/>
                  </a:cxn>
                  <a:cxn ang="T12">
                    <a:pos x="T4" y="T5"/>
                  </a:cxn>
                  <a:cxn ang="T13">
                    <a:pos x="T6" y="T7"/>
                  </a:cxn>
                  <a:cxn ang="T14">
                    <a:pos x="T8" y="T9"/>
                  </a:cxn>
                </a:cxnLst>
                <a:rect l="T15" t="T16" r="T17" b="T18"/>
                <a:pathLst>
                  <a:path w="1161" h="1108">
                    <a:moveTo>
                      <a:pt x="0" y="1107"/>
                    </a:moveTo>
                    <a:lnTo>
                      <a:pt x="0" y="0"/>
                    </a:lnTo>
                    <a:lnTo>
                      <a:pt x="1160" y="0"/>
                    </a:lnTo>
                    <a:lnTo>
                      <a:pt x="1160" y="1107"/>
                    </a:lnTo>
                    <a:lnTo>
                      <a:pt x="0" y="11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3" name="Freeform 38"/>
              <p:cNvSpPr>
                <a:spLocks/>
              </p:cNvSpPr>
              <p:nvPr/>
            </p:nvSpPr>
            <p:spPr bwMode="auto">
              <a:xfrm>
                <a:off x="-1086" y="1537"/>
                <a:ext cx="1091" cy="900"/>
              </a:xfrm>
              <a:custGeom>
                <a:avLst/>
                <a:gdLst>
                  <a:gd name="T0" fmla="*/ 0 w 1161"/>
                  <a:gd name="T1" fmla="*/ 2 h 1108"/>
                  <a:gd name="T2" fmla="*/ 0 w 1161"/>
                  <a:gd name="T3" fmla="*/ 0 h 1108"/>
                  <a:gd name="T4" fmla="*/ 179 w 1161"/>
                  <a:gd name="T5" fmla="*/ 0 h 1108"/>
                  <a:gd name="T6" fmla="*/ 179 w 1161"/>
                  <a:gd name="T7" fmla="*/ 2 h 1108"/>
                  <a:gd name="T8" fmla="*/ 0 w 1161"/>
                  <a:gd name="T9" fmla="*/ 2 h 1108"/>
                  <a:gd name="T10" fmla="*/ 0 60000 65536"/>
                  <a:gd name="T11" fmla="*/ 0 60000 65536"/>
                  <a:gd name="T12" fmla="*/ 0 60000 65536"/>
                  <a:gd name="T13" fmla="*/ 0 60000 65536"/>
                  <a:gd name="T14" fmla="*/ 0 60000 65536"/>
                  <a:gd name="T15" fmla="*/ 0 w 1161"/>
                  <a:gd name="T16" fmla="*/ 0 h 1108"/>
                  <a:gd name="T17" fmla="*/ 1161 w 1161"/>
                  <a:gd name="T18" fmla="*/ 1108 h 1108"/>
                </a:gdLst>
                <a:ahLst/>
                <a:cxnLst>
                  <a:cxn ang="T10">
                    <a:pos x="T0" y="T1"/>
                  </a:cxn>
                  <a:cxn ang="T11">
                    <a:pos x="T2" y="T3"/>
                  </a:cxn>
                  <a:cxn ang="T12">
                    <a:pos x="T4" y="T5"/>
                  </a:cxn>
                  <a:cxn ang="T13">
                    <a:pos x="T6" y="T7"/>
                  </a:cxn>
                  <a:cxn ang="T14">
                    <a:pos x="T8" y="T9"/>
                  </a:cxn>
                </a:cxnLst>
                <a:rect l="T15" t="T16" r="T17" b="T18"/>
                <a:pathLst>
                  <a:path w="1161" h="1108">
                    <a:moveTo>
                      <a:pt x="0" y="1107"/>
                    </a:moveTo>
                    <a:lnTo>
                      <a:pt x="0" y="0"/>
                    </a:lnTo>
                    <a:lnTo>
                      <a:pt x="1160" y="0"/>
                    </a:lnTo>
                    <a:lnTo>
                      <a:pt x="1160" y="1107"/>
                    </a:lnTo>
                    <a:lnTo>
                      <a:pt x="0" y="11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4" name="Freeform 39"/>
              <p:cNvSpPr>
                <a:spLocks/>
              </p:cNvSpPr>
              <p:nvPr/>
            </p:nvSpPr>
            <p:spPr bwMode="auto">
              <a:xfrm>
                <a:off x="-2933" y="1613"/>
                <a:ext cx="53" cy="7"/>
              </a:xfrm>
              <a:custGeom>
                <a:avLst/>
                <a:gdLst>
                  <a:gd name="T0" fmla="*/ 9 w 56"/>
                  <a:gd name="T1" fmla="*/ 1 h 10"/>
                  <a:gd name="T2" fmla="*/ 9 w 56"/>
                  <a:gd name="T3" fmla="*/ 1 h 10"/>
                  <a:gd name="T4" fmla="*/ 7 w 56"/>
                  <a:gd name="T5" fmla="*/ 1 h 10"/>
                  <a:gd name="T6" fmla="*/ 0 w 56"/>
                  <a:gd name="T7" fmla="*/ 0 h 10"/>
                  <a:gd name="T8" fmla="*/ 7 w 56"/>
                  <a:gd name="T9" fmla="*/ 0 h 10"/>
                  <a:gd name="T10" fmla="*/ 9 w 56"/>
                  <a:gd name="T11" fmla="*/ 0 h 10"/>
                  <a:gd name="T12" fmla="*/ 9 w 56"/>
                  <a:gd name="T13" fmla="*/ 0 h 10"/>
                  <a:gd name="T14" fmla="*/ 9 w 56"/>
                  <a:gd name="T15" fmla="*/ 0 h 10"/>
                  <a:gd name="T16" fmla="*/ 10 w 56"/>
                  <a:gd name="T17" fmla="*/ 0 h 10"/>
                  <a:gd name="T18" fmla="*/ 9 w 56"/>
                  <a:gd name="T19" fmla="*/ 1 h 10"/>
                  <a:gd name="T20" fmla="*/ 9 w 56"/>
                  <a:gd name="T21" fmla="*/ 1 h 10"/>
                  <a:gd name="T22" fmla="*/ 9 w 56"/>
                  <a:gd name="T23" fmla="*/ 1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0"/>
                  <a:gd name="T38" fmla="*/ 56 w 56"/>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0">
                    <a:moveTo>
                      <a:pt x="28" y="5"/>
                    </a:moveTo>
                    <a:lnTo>
                      <a:pt x="13" y="9"/>
                    </a:lnTo>
                    <a:lnTo>
                      <a:pt x="7" y="5"/>
                    </a:lnTo>
                    <a:lnTo>
                      <a:pt x="0" y="0"/>
                    </a:lnTo>
                    <a:lnTo>
                      <a:pt x="7" y="0"/>
                    </a:lnTo>
                    <a:lnTo>
                      <a:pt x="21" y="0"/>
                    </a:lnTo>
                    <a:lnTo>
                      <a:pt x="28" y="0"/>
                    </a:lnTo>
                    <a:lnTo>
                      <a:pt x="42" y="0"/>
                    </a:lnTo>
                    <a:lnTo>
                      <a:pt x="55" y="0"/>
                    </a:lnTo>
                    <a:lnTo>
                      <a:pt x="48" y="5"/>
                    </a:lnTo>
                    <a:lnTo>
                      <a:pt x="34" y="9"/>
                    </a:lnTo>
                    <a:lnTo>
                      <a:pt x="28" y="5"/>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5" name="Freeform 40"/>
              <p:cNvSpPr>
                <a:spLocks/>
              </p:cNvSpPr>
              <p:nvPr/>
            </p:nvSpPr>
            <p:spPr bwMode="auto">
              <a:xfrm>
                <a:off x="-2904" y="1619"/>
                <a:ext cx="81" cy="23"/>
              </a:xfrm>
              <a:custGeom>
                <a:avLst/>
                <a:gdLst>
                  <a:gd name="T0" fmla="*/ 0 w 86"/>
                  <a:gd name="T1" fmla="*/ 3 h 27"/>
                  <a:gd name="T2" fmla="*/ 7 w 86"/>
                  <a:gd name="T3" fmla="*/ 3 h 27"/>
                  <a:gd name="T4" fmla="*/ 8 w 86"/>
                  <a:gd name="T5" fmla="*/ 3 h 27"/>
                  <a:gd name="T6" fmla="*/ 8 w 86"/>
                  <a:gd name="T7" fmla="*/ 3 h 27"/>
                  <a:gd name="T8" fmla="*/ 8 w 86"/>
                  <a:gd name="T9" fmla="*/ 3 h 27"/>
                  <a:gd name="T10" fmla="*/ 8 w 86"/>
                  <a:gd name="T11" fmla="*/ 3 h 27"/>
                  <a:gd name="T12" fmla="*/ 0 w 86"/>
                  <a:gd name="T13" fmla="*/ 3 h 27"/>
                  <a:gd name="T14" fmla="*/ 8 w 86"/>
                  <a:gd name="T15" fmla="*/ 3 h 27"/>
                  <a:gd name="T16" fmla="*/ 8 w 86"/>
                  <a:gd name="T17" fmla="*/ 3 h 27"/>
                  <a:gd name="T18" fmla="*/ 8 w 86"/>
                  <a:gd name="T19" fmla="*/ 3 h 27"/>
                  <a:gd name="T20" fmla="*/ 10 w 86"/>
                  <a:gd name="T21" fmla="*/ 3 h 27"/>
                  <a:gd name="T22" fmla="*/ 12 w 86"/>
                  <a:gd name="T23" fmla="*/ 3 h 27"/>
                  <a:gd name="T24" fmla="*/ 13 w 86"/>
                  <a:gd name="T25" fmla="*/ 3 h 27"/>
                  <a:gd name="T26" fmla="*/ 15 w 86"/>
                  <a:gd name="T27" fmla="*/ 3 h 27"/>
                  <a:gd name="T28" fmla="*/ 13 w 86"/>
                  <a:gd name="T29" fmla="*/ 3 h 27"/>
                  <a:gd name="T30" fmla="*/ 12 w 86"/>
                  <a:gd name="T31" fmla="*/ 3 h 27"/>
                  <a:gd name="T32" fmla="*/ 12 w 86"/>
                  <a:gd name="T33" fmla="*/ 3 h 27"/>
                  <a:gd name="T34" fmla="*/ 13 w 86"/>
                  <a:gd name="T35" fmla="*/ 3 h 27"/>
                  <a:gd name="T36" fmla="*/ 12 w 86"/>
                  <a:gd name="T37" fmla="*/ 0 h 27"/>
                  <a:gd name="T38" fmla="*/ 10 w 86"/>
                  <a:gd name="T39" fmla="*/ 3 h 27"/>
                  <a:gd name="T40" fmla="*/ 8 w 86"/>
                  <a:gd name="T41" fmla="*/ 3 h 27"/>
                  <a:gd name="T42" fmla="*/ 8 w 86"/>
                  <a:gd name="T43" fmla="*/ 3 h 27"/>
                  <a:gd name="T44" fmla="*/ 8 w 86"/>
                  <a:gd name="T45" fmla="*/ 3 h 27"/>
                  <a:gd name="T46" fmla="*/ 8 w 86"/>
                  <a:gd name="T47" fmla="*/ 3 h 27"/>
                  <a:gd name="T48" fmla="*/ 8 w 86"/>
                  <a:gd name="T49" fmla="*/ 3 h 27"/>
                  <a:gd name="T50" fmla="*/ 8 w 86"/>
                  <a:gd name="T51" fmla="*/ 3 h 27"/>
                  <a:gd name="T52" fmla="*/ 8 w 86"/>
                  <a:gd name="T53" fmla="*/ 3 h 27"/>
                  <a:gd name="T54" fmla="*/ 7 w 86"/>
                  <a:gd name="T55" fmla="*/ 3 h 27"/>
                  <a:gd name="T56" fmla="*/ 0 w 86"/>
                  <a:gd name="T57" fmla="*/ 3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6"/>
                  <a:gd name="T88" fmla="*/ 0 h 27"/>
                  <a:gd name="T89" fmla="*/ 86 w 86"/>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6" h="27">
                    <a:moveTo>
                      <a:pt x="0" y="14"/>
                    </a:moveTo>
                    <a:lnTo>
                      <a:pt x="7" y="14"/>
                    </a:lnTo>
                    <a:lnTo>
                      <a:pt x="14" y="14"/>
                    </a:lnTo>
                    <a:lnTo>
                      <a:pt x="28" y="20"/>
                    </a:lnTo>
                    <a:lnTo>
                      <a:pt x="21" y="20"/>
                    </a:lnTo>
                    <a:lnTo>
                      <a:pt x="14" y="20"/>
                    </a:lnTo>
                    <a:lnTo>
                      <a:pt x="0" y="20"/>
                    </a:lnTo>
                    <a:lnTo>
                      <a:pt x="21" y="26"/>
                    </a:lnTo>
                    <a:lnTo>
                      <a:pt x="35" y="26"/>
                    </a:lnTo>
                    <a:lnTo>
                      <a:pt x="50" y="20"/>
                    </a:lnTo>
                    <a:lnTo>
                      <a:pt x="64" y="26"/>
                    </a:lnTo>
                    <a:lnTo>
                      <a:pt x="71" y="20"/>
                    </a:lnTo>
                    <a:lnTo>
                      <a:pt x="78" y="20"/>
                    </a:lnTo>
                    <a:lnTo>
                      <a:pt x="85" y="14"/>
                    </a:lnTo>
                    <a:lnTo>
                      <a:pt x="78" y="14"/>
                    </a:lnTo>
                    <a:lnTo>
                      <a:pt x="71" y="14"/>
                    </a:lnTo>
                    <a:lnTo>
                      <a:pt x="71" y="7"/>
                    </a:lnTo>
                    <a:lnTo>
                      <a:pt x="78" y="7"/>
                    </a:lnTo>
                    <a:lnTo>
                      <a:pt x="71" y="0"/>
                    </a:lnTo>
                    <a:lnTo>
                      <a:pt x="64" y="7"/>
                    </a:lnTo>
                    <a:lnTo>
                      <a:pt x="57" y="7"/>
                    </a:lnTo>
                    <a:lnTo>
                      <a:pt x="57" y="14"/>
                    </a:lnTo>
                    <a:lnTo>
                      <a:pt x="50" y="14"/>
                    </a:lnTo>
                    <a:lnTo>
                      <a:pt x="43" y="14"/>
                    </a:lnTo>
                    <a:lnTo>
                      <a:pt x="35" y="7"/>
                    </a:lnTo>
                    <a:lnTo>
                      <a:pt x="21" y="7"/>
                    </a:lnTo>
                    <a:lnTo>
                      <a:pt x="14" y="7"/>
                    </a:lnTo>
                    <a:lnTo>
                      <a:pt x="7" y="14"/>
                    </a:lnTo>
                    <a:lnTo>
                      <a:pt x="0" y="1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6" name="Freeform 41"/>
              <p:cNvSpPr>
                <a:spLocks/>
              </p:cNvSpPr>
              <p:nvPr/>
            </p:nvSpPr>
            <p:spPr bwMode="auto">
              <a:xfrm>
                <a:off x="-2988" y="1654"/>
                <a:ext cx="123" cy="62"/>
              </a:xfrm>
              <a:custGeom>
                <a:avLst/>
                <a:gdLst>
                  <a:gd name="T0" fmla="*/ 7 w 132"/>
                  <a:gd name="T1" fmla="*/ 2 h 76"/>
                  <a:gd name="T2" fmla="*/ 7 w 132"/>
                  <a:gd name="T3" fmla="*/ 2 h 76"/>
                  <a:gd name="T4" fmla="*/ 7 w 132"/>
                  <a:gd name="T5" fmla="*/ 2 h 76"/>
                  <a:gd name="T6" fmla="*/ 7 w 132"/>
                  <a:gd name="T7" fmla="*/ 2 h 76"/>
                  <a:gd name="T8" fmla="*/ 7 w 132"/>
                  <a:gd name="T9" fmla="*/ 2 h 76"/>
                  <a:gd name="T10" fmla="*/ 7 w 132"/>
                  <a:gd name="T11" fmla="*/ 2 h 76"/>
                  <a:gd name="T12" fmla="*/ 7 w 132"/>
                  <a:gd name="T13" fmla="*/ 2 h 76"/>
                  <a:gd name="T14" fmla="*/ 7 w 132"/>
                  <a:gd name="T15" fmla="*/ 2 h 76"/>
                  <a:gd name="T16" fmla="*/ 7 w 132"/>
                  <a:gd name="T17" fmla="*/ 2 h 76"/>
                  <a:gd name="T18" fmla="*/ 7 w 132"/>
                  <a:gd name="T19" fmla="*/ 2 h 76"/>
                  <a:gd name="T20" fmla="*/ 7 w 132"/>
                  <a:gd name="T21" fmla="*/ 2 h 76"/>
                  <a:gd name="T22" fmla="*/ 8 w 132"/>
                  <a:gd name="T23" fmla="*/ 2 h 76"/>
                  <a:gd name="T24" fmla="*/ 9 w 132"/>
                  <a:gd name="T25" fmla="*/ 2 h 76"/>
                  <a:gd name="T26" fmla="*/ 13 w 132"/>
                  <a:gd name="T27" fmla="*/ 2 h 76"/>
                  <a:gd name="T28" fmla="*/ 13 w 132"/>
                  <a:gd name="T29" fmla="*/ 2 h 76"/>
                  <a:gd name="T30" fmla="*/ 12 w 132"/>
                  <a:gd name="T31" fmla="*/ 2 h 76"/>
                  <a:gd name="T32" fmla="*/ 15 w 132"/>
                  <a:gd name="T33" fmla="*/ 2 h 76"/>
                  <a:gd name="T34" fmla="*/ 16 w 132"/>
                  <a:gd name="T35" fmla="*/ 2 h 76"/>
                  <a:gd name="T36" fmla="*/ 15 w 132"/>
                  <a:gd name="T37" fmla="*/ 2 h 76"/>
                  <a:gd name="T38" fmla="*/ 15 w 132"/>
                  <a:gd name="T39" fmla="*/ 2 h 76"/>
                  <a:gd name="T40" fmla="*/ 16 w 132"/>
                  <a:gd name="T41" fmla="*/ 2 h 76"/>
                  <a:gd name="T42" fmla="*/ 16 w 132"/>
                  <a:gd name="T43" fmla="*/ 0 h 76"/>
                  <a:gd name="T44" fmla="*/ 14 w 132"/>
                  <a:gd name="T45" fmla="*/ 2 h 76"/>
                  <a:gd name="T46" fmla="*/ 12 w 132"/>
                  <a:gd name="T47" fmla="*/ 2 h 76"/>
                  <a:gd name="T48" fmla="*/ 10 w 132"/>
                  <a:gd name="T49" fmla="*/ 2 h 76"/>
                  <a:gd name="T50" fmla="*/ 9 w 132"/>
                  <a:gd name="T51" fmla="*/ 2 h 76"/>
                  <a:gd name="T52" fmla="*/ 7 w 132"/>
                  <a:gd name="T53" fmla="*/ 2 h 76"/>
                  <a:gd name="T54" fmla="*/ 7 w 132"/>
                  <a:gd name="T55" fmla="*/ 2 h 76"/>
                  <a:gd name="T56" fmla="*/ 7 w 132"/>
                  <a:gd name="T57" fmla="*/ 2 h 76"/>
                  <a:gd name="T58" fmla="*/ 7 w 132"/>
                  <a:gd name="T59" fmla="*/ 0 h 76"/>
                  <a:gd name="T60" fmla="*/ 7 w 132"/>
                  <a:gd name="T61" fmla="*/ 2 h 76"/>
                  <a:gd name="T62" fmla="*/ 7 w 132"/>
                  <a:gd name="T63" fmla="*/ 2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2"/>
                  <a:gd name="T97" fmla="*/ 0 h 76"/>
                  <a:gd name="T98" fmla="*/ 132 w 132"/>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2" h="76">
                    <a:moveTo>
                      <a:pt x="29" y="14"/>
                    </a:moveTo>
                    <a:lnTo>
                      <a:pt x="36" y="22"/>
                    </a:lnTo>
                    <a:lnTo>
                      <a:pt x="29" y="22"/>
                    </a:lnTo>
                    <a:lnTo>
                      <a:pt x="22" y="22"/>
                    </a:lnTo>
                    <a:lnTo>
                      <a:pt x="14" y="22"/>
                    </a:lnTo>
                    <a:lnTo>
                      <a:pt x="22" y="29"/>
                    </a:lnTo>
                    <a:lnTo>
                      <a:pt x="29" y="29"/>
                    </a:lnTo>
                    <a:lnTo>
                      <a:pt x="44" y="29"/>
                    </a:lnTo>
                    <a:lnTo>
                      <a:pt x="44" y="37"/>
                    </a:lnTo>
                    <a:lnTo>
                      <a:pt x="51" y="45"/>
                    </a:lnTo>
                    <a:lnTo>
                      <a:pt x="44" y="45"/>
                    </a:lnTo>
                    <a:lnTo>
                      <a:pt x="29" y="37"/>
                    </a:lnTo>
                    <a:lnTo>
                      <a:pt x="14" y="37"/>
                    </a:lnTo>
                    <a:lnTo>
                      <a:pt x="7" y="37"/>
                    </a:lnTo>
                    <a:lnTo>
                      <a:pt x="0" y="45"/>
                    </a:lnTo>
                    <a:lnTo>
                      <a:pt x="7" y="45"/>
                    </a:lnTo>
                    <a:lnTo>
                      <a:pt x="14" y="52"/>
                    </a:lnTo>
                    <a:lnTo>
                      <a:pt x="7" y="60"/>
                    </a:lnTo>
                    <a:lnTo>
                      <a:pt x="14" y="60"/>
                    </a:lnTo>
                    <a:lnTo>
                      <a:pt x="29" y="60"/>
                    </a:lnTo>
                    <a:lnTo>
                      <a:pt x="36" y="52"/>
                    </a:lnTo>
                    <a:lnTo>
                      <a:pt x="51" y="52"/>
                    </a:lnTo>
                    <a:lnTo>
                      <a:pt x="66" y="52"/>
                    </a:lnTo>
                    <a:lnTo>
                      <a:pt x="72" y="52"/>
                    </a:lnTo>
                    <a:lnTo>
                      <a:pt x="80" y="52"/>
                    </a:lnTo>
                    <a:lnTo>
                      <a:pt x="80" y="60"/>
                    </a:lnTo>
                    <a:lnTo>
                      <a:pt x="87" y="67"/>
                    </a:lnTo>
                    <a:lnTo>
                      <a:pt x="102" y="75"/>
                    </a:lnTo>
                    <a:lnTo>
                      <a:pt x="109" y="67"/>
                    </a:lnTo>
                    <a:lnTo>
                      <a:pt x="102" y="67"/>
                    </a:lnTo>
                    <a:lnTo>
                      <a:pt x="102" y="60"/>
                    </a:lnTo>
                    <a:lnTo>
                      <a:pt x="95" y="60"/>
                    </a:lnTo>
                    <a:lnTo>
                      <a:pt x="102" y="60"/>
                    </a:lnTo>
                    <a:lnTo>
                      <a:pt x="117" y="60"/>
                    </a:lnTo>
                    <a:lnTo>
                      <a:pt x="124" y="60"/>
                    </a:lnTo>
                    <a:lnTo>
                      <a:pt x="131" y="52"/>
                    </a:lnTo>
                    <a:lnTo>
                      <a:pt x="124" y="52"/>
                    </a:lnTo>
                    <a:lnTo>
                      <a:pt x="117" y="45"/>
                    </a:lnTo>
                    <a:lnTo>
                      <a:pt x="109" y="45"/>
                    </a:lnTo>
                    <a:lnTo>
                      <a:pt x="117" y="29"/>
                    </a:lnTo>
                    <a:lnTo>
                      <a:pt x="124" y="29"/>
                    </a:lnTo>
                    <a:lnTo>
                      <a:pt x="124" y="22"/>
                    </a:lnTo>
                    <a:lnTo>
                      <a:pt x="124" y="7"/>
                    </a:lnTo>
                    <a:lnTo>
                      <a:pt x="124" y="0"/>
                    </a:lnTo>
                    <a:lnTo>
                      <a:pt x="117" y="7"/>
                    </a:lnTo>
                    <a:lnTo>
                      <a:pt x="109" y="7"/>
                    </a:lnTo>
                    <a:lnTo>
                      <a:pt x="102" y="22"/>
                    </a:lnTo>
                    <a:lnTo>
                      <a:pt x="95" y="22"/>
                    </a:lnTo>
                    <a:lnTo>
                      <a:pt x="95" y="14"/>
                    </a:lnTo>
                    <a:lnTo>
                      <a:pt x="87" y="14"/>
                    </a:lnTo>
                    <a:lnTo>
                      <a:pt x="87" y="7"/>
                    </a:lnTo>
                    <a:lnTo>
                      <a:pt x="80" y="14"/>
                    </a:lnTo>
                    <a:lnTo>
                      <a:pt x="72" y="22"/>
                    </a:lnTo>
                    <a:lnTo>
                      <a:pt x="66" y="22"/>
                    </a:lnTo>
                    <a:lnTo>
                      <a:pt x="72" y="14"/>
                    </a:lnTo>
                    <a:lnTo>
                      <a:pt x="66" y="7"/>
                    </a:lnTo>
                    <a:lnTo>
                      <a:pt x="58" y="14"/>
                    </a:lnTo>
                    <a:lnTo>
                      <a:pt x="58" y="7"/>
                    </a:lnTo>
                    <a:lnTo>
                      <a:pt x="58" y="0"/>
                    </a:lnTo>
                    <a:lnTo>
                      <a:pt x="51" y="0"/>
                    </a:lnTo>
                    <a:lnTo>
                      <a:pt x="44" y="7"/>
                    </a:lnTo>
                    <a:lnTo>
                      <a:pt x="36" y="7"/>
                    </a:lnTo>
                    <a:lnTo>
                      <a:pt x="29" y="7"/>
                    </a:lnTo>
                    <a:lnTo>
                      <a:pt x="29" y="1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7" name="Freeform 42"/>
              <p:cNvSpPr>
                <a:spLocks/>
              </p:cNvSpPr>
              <p:nvPr/>
            </p:nvSpPr>
            <p:spPr bwMode="auto">
              <a:xfrm>
                <a:off x="-3011" y="1633"/>
                <a:ext cx="81" cy="37"/>
              </a:xfrm>
              <a:custGeom>
                <a:avLst/>
                <a:gdLst>
                  <a:gd name="T0" fmla="*/ 8 w 86"/>
                  <a:gd name="T1" fmla="*/ 0 h 44"/>
                  <a:gd name="T2" fmla="*/ 8 w 86"/>
                  <a:gd name="T3" fmla="*/ 3 h 44"/>
                  <a:gd name="T4" fmla="*/ 8 w 86"/>
                  <a:gd name="T5" fmla="*/ 3 h 44"/>
                  <a:gd name="T6" fmla="*/ 8 w 86"/>
                  <a:gd name="T7" fmla="*/ 3 h 44"/>
                  <a:gd name="T8" fmla="*/ 7 w 86"/>
                  <a:gd name="T9" fmla="*/ 3 h 44"/>
                  <a:gd name="T10" fmla="*/ 0 w 86"/>
                  <a:gd name="T11" fmla="*/ 3 h 44"/>
                  <a:gd name="T12" fmla="*/ 0 w 86"/>
                  <a:gd name="T13" fmla="*/ 3 h 44"/>
                  <a:gd name="T14" fmla="*/ 7 w 86"/>
                  <a:gd name="T15" fmla="*/ 3 h 44"/>
                  <a:gd name="T16" fmla="*/ 8 w 86"/>
                  <a:gd name="T17" fmla="*/ 3 h 44"/>
                  <a:gd name="T18" fmla="*/ 8 w 86"/>
                  <a:gd name="T19" fmla="*/ 3 h 44"/>
                  <a:gd name="T20" fmla="*/ 8 w 86"/>
                  <a:gd name="T21" fmla="*/ 3 h 44"/>
                  <a:gd name="T22" fmla="*/ 8 w 86"/>
                  <a:gd name="T23" fmla="*/ 3 h 44"/>
                  <a:gd name="T24" fmla="*/ 10 w 86"/>
                  <a:gd name="T25" fmla="*/ 3 h 44"/>
                  <a:gd name="T26" fmla="*/ 15 w 86"/>
                  <a:gd name="T27" fmla="*/ 3 h 44"/>
                  <a:gd name="T28" fmla="*/ 15 w 86"/>
                  <a:gd name="T29" fmla="*/ 3 h 44"/>
                  <a:gd name="T30" fmla="*/ 12 w 86"/>
                  <a:gd name="T31" fmla="*/ 3 h 44"/>
                  <a:gd name="T32" fmla="*/ 10 w 86"/>
                  <a:gd name="T33" fmla="*/ 3 h 44"/>
                  <a:gd name="T34" fmla="*/ 10 w 86"/>
                  <a:gd name="T35" fmla="*/ 0 h 44"/>
                  <a:gd name="T36" fmla="*/ 8 w 86"/>
                  <a:gd name="T37" fmla="*/ 0 h 44"/>
                  <a:gd name="T38" fmla="*/ 8 w 86"/>
                  <a:gd name="T39" fmla="*/ 0 h 44"/>
                  <a:gd name="T40" fmla="*/ 8 w 86"/>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44"/>
                  <a:gd name="T65" fmla="*/ 86 w 86"/>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44">
                    <a:moveTo>
                      <a:pt x="43" y="0"/>
                    </a:moveTo>
                    <a:lnTo>
                      <a:pt x="29" y="8"/>
                    </a:lnTo>
                    <a:lnTo>
                      <a:pt x="22" y="14"/>
                    </a:lnTo>
                    <a:lnTo>
                      <a:pt x="14" y="14"/>
                    </a:lnTo>
                    <a:lnTo>
                      <a:pt x="7" y="22"/>
                    </a:lnTo>
                    <a:lnTo>
                      <a:pt x="0" y="22"/>
                    </a:lnTo>
                    <a:lnTo>
                      <a:pt x="0" y="35"/>
                    </a:lnTo>
                    <a:lnTo>
                      <a:pt x="7" y="43"/>
                    </a:lnTo>
                    <a:lnTo>
                      <a:pt x="22" y="43"/>
                    </a:lnTo>
                    <a:lnTo>
                      <a:pt x="29" y="35"/>
                    </a:lnTo>
                    <a:lnTo>
                      <a:pt x="43" y="29"/>
                    </a:lnTo>
                    <a:lnTo>
                      <a:pt x="57" y="22"/>
                    </a:lnTo>
                    <a:lnTo>
                      <a:pt x="65" y="22"/>
                    </a:lnTo>
                    <a:lnTo>
                      <a:pt x="85" y="14"/>
                    </a:lnTo>
                    <a:lnTo>
                      <a:pt x="85" y="8"/>
                    </a:lnTo>
                    <a:lnTo>
                      <a:pt x="71" y="8"/>
                    </a:lnTo>
                    <a:lnTo>
                      <a:pt x="65" y="8"/>
                    </a:lnTo>
                    <a:lnTo>
                      <a:pt x="65" y="0"/>
                    </a:lnTo>
                    <a:lnTo>
                      <a:pt x="57" y="0"/>
                    </a:lnTo>
                    <a:lnTo>
                      <a:pt x="50" y="0"/>
                    </a:lnTo>
                    <a:lnTo>
                      <a:pt x="43"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8" name="Freeform 43"/>
              <p:cNvSpPr>
                <a:spLocks/>
              </p:cNvSpPr>
              <p:nvPr/>
            </p:nvSpPr>
            <p:spPr bwMode="auto">
              <a:xfrm>
                <a:off x="-3003" y="2392"/>
                <a:ext cx="73" cy="24"/>
              </a:xfrm>
              <a:custGeom>
                <a:avLst/>
                <a:gdLst>
                  <a:gd name="T0" fmla="*/ 7 w 78"/>
                  <a:gd name="T1" fmla="*/ 3 h 28"/>
                  <a:gd name="T2" fmla="*/ 7 w 78"/>
                  <a:gd name="T3" fmla="*/ 3 h 28"/>
                  <a:gd name="T4" fmla="*/ 7 w 78"/>
                  <a:gd name="T5" fmla="*/ 3 h 28"/>
                  <a:gd name="T6" fmla="*/ 7 w 78"/>
                  <a:gd name="T7" fmla="*/ 3 h 28"/>
                  <a:gd name="T8" fmla="*/ 7 w 78"/>
                  <a:gd name="T9" fmla="*/ 3 h 28"/>
                  <a:gd name="T10" fmla="*/ 0 w 78"/>
                  <a:gd name="T11" fmla="*/ 3 h 28"/>
                  <a:gd name="T12" fmla="*/ 7 w 78"/>
                  <a:gd name="T13" fmla="*/ 3 h 28"/>
                  <a:gd name="T14" fmla="*/ 7 w 78"/>
                  <a:gd name="T15" fmla="*/ 3 h 28"/>
                  <a:gd name="T16" fmla="*/ 7 w 78"/>
                  <a:gd name="T17" fmla="*/ 3 h 28"/>
                  <a:gd name="T18" fmla="*/ 7 w 78"/>
                  <a:gd name="T19" fmla="*/ 3 h 28"/>
                  <a:gd name="T20" fmla="*/ 8 w 78"/>
                  <a:gd name="T21" fmla="*/ 3 h 28"/>
                  <a:gd name="T22" fmla="*/ 11 w 78"/>
                  <a:gd name="T23" fmla="*/ 3 h 28"/>
                  <a:gd name="T24" fmla="*/ 11 w 78"/>
                  <a:gd name="T25" fmla="*/ 3 h 28"/>
                  <a:gd name="T26" fmla="*/ 10 w 78"/>
                  <a:gd name="T27" fmla="*/ 3 h 28"/>
                  <a:gd name="T28" fmla="*/ 8 w 78"/>
                  <a:gd name="T29" fmla="*/ 3 h 28"/>
                  <a:gd name="T30" fmla="*/ 7 w 78"/>
                  <a:gd name="T31" fmla="*/ 3 h 28"/>
                  <a:gd name="T32" fmla="*/ 7 w 78"/>
                  <a:gd name="T33" fmla="*/ 0 h 28"/>
                  <a:gd name="T34" fmla="*/ 7 w 78"/>
                  <a:gd name="T35" fmla="*/ 3 h 28"/>
                  <a:gd name="T36" fmla="*/ 7 w 78"/>
                  <a:gd name="T37" fmla="*/ 0 h 28"/>
                  <a:gd name="T38" fmla="*/ 7 w 78"/>
                  <a:gd name="T39" fmla="*/ 3 h 28"/>
                  <a:gd name="T40" fmla="*/ 7 w 78"/>
                  <a:gd name="T41" fmla="*/ 3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8"/>
                  <a:gd name="T64" fmla="*/ 0 h 28"/>
                  <a:gd name="T65" fmla="*/ 78 w 78"/>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8" h="28">
                    <a:moveTo>
                      <a:pt x="35" y="7"/>
                    </a:moveTo>
                    <a:lnTo>
                      <a:pt x="28" y="14"/>
                    </a:lnTo>
                    <a:lnTo>
                      <a:pt x="21" y="14"/>
                    </a:lnTo>
                    <a:lnTo>
                      <a:pt x="14" y="14"/>
                    </a:lnTo>
                    <a:lnTo>
                      <a:pt x="7" y="14"/>
                    </a:lnTo>
                    <a:lnTo>
                      <a:pt x="0" y="20"/>
                    </a:lnTo>
                    <a:lnTo>
                      <a:pt x="7" y="20"/>
                    </a:lnTo>
                    <a:lnTo>
                      <a:pt x="28" y="20"/>
                    </a:lnTo>
                    <a:lnTo>
                      <a:pt x="43" y="27"/>
                    </a:lnTo>
                    <a:lnTo>
                      <a:pt x="49" y="20"/>
                    </a:lnTo>
                    <a:lnTo>
                      <a:pt x="63" y="27"/>
                    </a:lnTo>
                    <a:lnTo>
                      <a:pt x="77" y="27"/>
                    </a:lnTo>
                    <a:lnTo>
                      <a:pt x="77" y="20"/>
                    </a:lnTo>
                    <a:lnTo>
                      <a:pt x="70" y="20"/>
                    </a:lnTo>
                    <a:lnTo>
                      <a:pt x="63" y="7"/>
                    </a:lnTo>
                    <a:lnTo>
                      <a:pt x="57" y="7"/>
                    </a:lnTo>
                    <a:lnTo>
                      <a:pt x="49" y="0"/>
                    </a:lnTo>
                    <a:lnTo>
                      <a:pt x="43" y="7"/>
                    </a:lnTo>
                    <a:lnTo>
                      <a:pt x="28" y="0"/>
                    </a:lnTo>
                    <a:lnTo>
                      <a:pt x="21" y="7"/>
                    </a:lnTo>
                    <a:lnTo>
                      <a:pt x="35" y="7"/>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99" name="Freeform 44"/>
              <p:cNvSpPr>
                <a:spLocks/>
              </p:cNvSpPr>
              <p:nvPr/>
            </p:nvSpPr>
            <p:spPr bwMode="auto">
              <a:xfrm>
                <a:off x="-2988" y="2374"/>
                <a:ext cx="16" cy="1"/>
              </a:xfrm>
              <a:custGeom>
                <a:avLst/>
                <a:gdLst>
                  <a:gd name="T0" fmla="*/ 3 w 19"/>
                  <a:gd name="T1" fmla="*/ 0 h 2"/>
                  <a:gd name="T2" fmla="*/ 3 w 19"/>
                  <a:gd name="T3" fmla="*/ 0 h 2"/>
                  <a:gd name="T4" fmla="*/ 0 w 19"/>
                  <a:gd name="T5" fmla="*/ 1 h 2"/>
                  <a:gd name="T6" fmla="*/ 3 w 19"/>
                  <a:gd name="T7" fmla="*/ 1 h 2"/>
                  <a:gd name="T8" fmla="*/ 3 w 19"/>
                  <a:gd name="T9" fmla="*/ 1 h 2"/>
                  <a:gd name="T10" fmla="*/ 3 w 19"/>
                  <a:gd name="T11" fmla="*/ 1 h 2"/>
                  <a:gd name="T12" fmla="*/ 3 w 19"/>
                  <a:gd name="T13" fmla="*/ 0 h 2"/>
                  <a:gd name="T14" fmla="*/ 0 60000 65536"/>
                  <a:gd name="T15" fmla="*/ 0 60000 65536"/>
                  <a:gd name="T16" fmla="*/ 0 60000 65536"/>
                  <a:gd name="T17" fmla="*/ 0 60000 65536"/>
                  <a:gd name="T18" fmla="*/ 0 60000 65536"/>
                  <a:gd name="T19" fmla="*/ 0 60000 65536"/>
                  <a:gd name="T20" fmla="*/ 0 60000 65536"/>
                  <a:gd name="T21" fmla="*/ 0 w 19"/>
                  <a:gd name="T22" fmla="*/ 0 h 2"/>
                  <a:gd name="T23" fmla="*/ 19 w 19"/>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
                    <a:moveTo>
                      <a:pt x="12" y="0"/>
                    </a:moveTo>
                    <a:lnTo>
                      <a:pt x="6" y="0"/>
                    </a:lnTo>
                    <a:lnTo>
                      <a:pt x="0" y="1"/>
                    </a:lnTo>
                    <a:lnTo>
                      <a:pt x="6" y="1"/>
                    </a:lnTo>
                    <a:lnTo>
                      <a:pt x="12" y="1"/>
                    </a:lnTo>
                    <a:lnTo>
                      <a:pt x="18" y="1"/>
                    </a:lnTo>
                    <a:lnTo>
                      <a:pt x="12" y="0"/>
                    </a:lnTo>
                  </a:path>
                </a:pathLst>
              </a:custGeom>
              <a:solidFill>
                <a:srgbClr val="CDE6F6"/>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300" name="Freeform 45"/>
              <p:cNvSpPr>
                <a:spLocks/>
              </p:cNvSpPr>
              <p:nvPr/>
            </p:nvSpPr>
            <p:spPr bwMode="auto">
              <a:xfrm>
                <a:off x="-3096" y="2358"/>
                <a:ext cx="2" cy="10"/>
              </a:xfrm>
              <a:custGeom>
                <a:avLst/>
                <a:gdLst>
                  <a:gd name="T0" fmla="*/ 1 w 3"/>
                  <a:gd name="T1" fmla="*/ 0 h 11"/>
                  <a:gd name="T2" fmla="*/ 0 w 3"/>
                  <a:gd name="T3" fmla="*/ 5 h 11"/>
                  <a:gd name="T4" fmla="*/ 0 w 3"/>
                  <a:gd name="T5" fmla="*/ 5 h 11"/>
                  <a:gd name="T6" fmla="*/ 1 w 3"/>
                  <a:gd name="T7" fmla="*/ 5 h 11"/>
                  <a:gd name="T8" fmla="*/ 1 w 3"/>
                  <a:gd name="T9" fmla="*/ 0 h 11"/>
                  <a:gd name="T10" fmla="*/ 0 60000 65536"/>
                  <a:gd name="T11" fmla="*/ 0 60000 65536"/>
                  <a:gd name="T12" fmla="*/ 0 60000 65536"/>
                  <a:gd name="T13" fmla="*/ 0 60000 65536"/>
                  <a:gd name="T14" fmla="*/ 0 60000 65536"/>
                  <a:gd name="T15" fmla="*/ 0 w 3"/>
                  <a:gd name="T16" fmla="*/ 0 h 11"/>
                  <a:gd name="T17" fmla="*/ 3 w 3"/>
                  <a:gd name="T18" fmla="*/ 11 h 11"/>
                </a:gdLst>
                <a:ahLst/>
                <a:cxnLst>
                  <a:cxn ang="T10">
                    <a:pos x="T0" y="T1"/>
                  </a:cxn>
                  <a:cxn ang="T11">
                    <a:pos x="T2" y="T3"/>
                  </a:cxn>
                  <a:cxn ang="T12">
                    <a:pos x="T4" y="T5"/>
                  </a:cxn>
                  <a:cxn ang="T13">
                    <a:pos x="T6" y="T7"/>
                  </a:cxn>
                  <a:cxn ang="T14">
                    <a:pos x="T8" y="T9"/>
                  </a:cxn>
                </a:cxnLst>
                <a:rect l="T15" t="T16" r="T17" b="T18"/>
                <a:pathLst>
                  <a:path w="3" h="11">
                    <a:moveTo>
                      <a:pt x="2" y="0"/>
                    </a:moveTo>
                    <a:lnTo>
                      <a:pt x="0" y="6"/>
                    </a:lnTo>
                    <a:lnTo>
                      <a:pt x="0" y="10"/>
                    </a:lnTo>
                    <a:lnTo>
                      <a:pt x="2" y="6"/>
                    </a:lnTo>
                    <a:lnTo>
                      <a:pt x="2"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301" name="Freeform 46"/>
              <p:cNvSpPr>
                <a:spLocks/>
              </p:cNvSpPr>
              <p:nvPr/>
            </p:nvSpPr>
            <p:spPr bwMode="auto">
              <a:xfrm>
                <a:off x="-3110" y="2339"/>
                <a:ext cx="117" cy="49"/>
              </a:xfrm>
              <a:custGeom>
                <a:avLst/>
                <a:gdLst>
                  <a:gd name="T0" fmla="*/ 8 w 124"/>
                  <a:gd name="T1" fmla="*/ 0 h 61"/>
                  <a:gd name="T2" fmla="*/ 7 w 124"/>
                  <a:gd name="T3" fmla="*/ 2 h 61"/>
                  <a:gd name="T4" fmla="*/ 0 w 124"/>
                  <a:gd name="T5" fmla="*/ 2 h 61"/>
                  <a:gd name="T6" fmla="*/ 0 w 124"/>
                  <a:gd name="T7" fmla="*/ 2 h 61"/>
                  <a:gd name="T8" fmla="*/ 8 w 124"/>
                  <a:gd name="T9" fmla="*/ 2 h 61"/>
                  <a:gd name="T10" fmla="*/ 8 w 124"/>
                  <a:gd name="T11" fmla="*/ 2 h 61"/>
                  <a:gd name="T12" fmla="*/ 8 w 124"/>
                  <a:gd name="T13" fmla="*/ 2 h 61"/>
                  <a:gd name="T14" fmla="*/ 8 w 124"/>
                  <a:gd name="T15" fmla="*/ 2 h 61"/>
                  <a:gd name="T16" fmla="*/ 9 w 124"/>
                  <a:gd name="T17" fmla="*/ 2 h 61"/>
                  <a:gd name="T18" fmla="*/ 11 w 124"/>
                  <a:gd name="T19" fmla="*/ 2 h 61"/>
                  <a:gd name="T20" fmla="*/ 13 w 124"/>
                  <a:gd name="T21" fmla="*/ 2 h 61"/>
                  <a:gd name="T22" fmla="*/ 13 w 124"/>
                  <a:gd name="T23" fmla="*/ 2 h 61"/>
                  <a:gd name="T24" fmla="*/ 13 w 124"/>
                  <a:gd name="T25" fmla="*/ 2 h 61"/>
                  <a:gd name="T26" fmla="*/ 15 w 124"/>
                  <a:gd name="T27" fmla="*/ 2 h 61"/>
                  <a:gd name="T28" fmla="*/ 15 w 124"/>
                  <a:gd name="T29" fmla="*/ 2 h 61"/>
                  <a:gd name="T30" fmla="*/ 13 w 124"/>
                  <a:gd name="T31" fmla="*/ 2 h 61"/>
                  <a:gd name="T32" fmla="*/ 15 w 124"/>
                  <a:gd name="T33" fmla="*/ 2 h 61"/>
                  <a:gd name="T34" fmla="*/ 16 w 124"/>
                  <a:gd name="T35" fmla="*/ 2 h 61"/>
                  <a:gd name="T36" fmla="*/ 19 w 124"/>
                  <a:gd name="T37" fmla="*/ 2 h 61"/>
                  <a:gd name="T38" fmla="*/ 20 w 124"/>
                  <a:gd name="T39" fmla="*/ 2 h 61"/>
                  <a:gd name="T40" fmla="*/ 21 w 124"/>
                  <a:gd name="T41" fmla="*/ 2 h 61"/>
                  <a:gd name="T42" fmla="*/ 22 w 124"/>
                  <a:gd name="T43" fmla="*/ 2 h 61"/>
                  <a:gd name="T44" fmla="*/ 22 w 124"/>
                  <a:gd name="T45" fmla="*/ 2 h 61"/>
                  <a:gd name="T46" fmla="*/ 21 w 124"/>
                  <a:gd name="T47" fmla="*/ 2 h 61"/>
                  <a:gd name="T48" fmla="*/ 19 w 124"/>
                  <a:gd name="T49" fmla="*/ 2 h 61"/>
                  <a:gd name="T50" fmla="*/ 18 w 124"/>
                  <a:gd name="T51" fmla="*/ 2 h 61"/>
                  <a:gd name="T52" fmla="*/ 15 w 124"/>
                  <a:gd name="T53" fmla="*/ 2 h 61"/>
                  <a:gd name="T54" fmla="*/ 11 w 124"/>
                  <a:gd name="T55" fmla="*/ 2 h 61"/>
                  <a:gd name="T56" fmla="*/ 8 w 124"/>
                  <a:gd name="T57" fmla="*/ 2 h 61"/>
                  <a:gd name="T58" fmla="*/ 8 w 124"/>
                  <a:gd name="T59" fmla="*/ 2 h 61"/>
                  <a:gd name="T60" fmla="*/ 8 w 124"/>
                  <a:gd name="T61" fmla="*/ 0 h 6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4"/>
                  <a:gd name="T94" fmla="*/ 0 h 61"/>
                  <a:gd name="T95" fmla="*/ 124 w 124"/>
                  <a:gd name="T96" fmla="*/ 61 h 6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4" h="61">
                    <a:moveTo>
                      <a:pt x="22" y="0"/>
                    </a:moveTo>
                    <a:lnTo>
                      <a:pt x="7" y="15"/>
                    </a:lnTo>
                    <a:lnTo>
                      <a:pt x="0" y="15"/>
                    </a:lnTo>
                    <a:lnTo>
                      <a:pt x="0" y="23"/>
                    </a:lnTo>
                    <a:lnTo>
                      <a:pt x="14" y="15"/>
                    </a:lnTo>
                    <a:lnTo>
                      <a:pt x="29" y="15"/>
                    </a:lnTo>
                    <a:lnTo>
                      <a:pt x="36" y="23"/>
                    </a:lnTo>
                    <a:lnTo>
                      <a:pt x="44" y="31"/>
                    </a:lnTo>
                    <a:lnTo>
                      <a:pt x="58" y="23"/>
                    </a:lnTo>
                    <a:lnTo>
                      <a:pt x="65" y="31"/>
                    </a:lnTo>
                    <a:lnTo>
                      <a:pt x="73" y="31"/>
                    </a:lnTo>
                    <a:lnTo>
                      <a:pt x="73" y="37"/>
                    </a:lnTo>
                    <a:lnTo>
                      <a:pt x="73" y="45"/>
                    </a:lnTo>
                    <a:lnTo>
                      <a:pt x="80" y="45"/>
                    </a:lnTo>
                    <a:lnTo>
                      <a:pt x="80" y="52"/>
                    </a:lnTo>
                    <a:lnTo>
                      <a:pt x="73" y="60"/>
                    </a:lnTo>
                    <a:lnTo>
                      <a:pt x="80" y="60"/>
                    </a:lnTo>
                    <a:lnTo>
                      <a:pt x="87" y="60"/>
                    </a:lnTo>
                    <a:lnTo>
                      <a:pt x="101" y="60"/>
                    </a:lnTo>
                    <a:lnTo>
                      <a:pt x="109" y="60"/>
                    </a:lnTo>
                    <a:lnTo>
                      <a:pt x="116" y="60"/>
                    </a:lnTo>
                    <a:lnTo>
                      <a:pt x="123" y="60"/>
                    </a:lnTo>
                    <a:lnTo>
                      <a:pt x="123" y="52"/>
                    </a:lnTo>
                    <a:lnTo>
                      <a:pt x="116" y="45"/>
                    </a:lnTo>
                    <a:lnTo>
                      <a:pt x="101" y="45"/>
                    </a:lnTo>
                    <a:lnTo>
                      <a:pt x="94" y="37"/>
                    </a:lnTo>
                    <a:lnTo>
                      <a:pt x="80" y="23"/>
                    </a:lnTo>
                    <a:lnTo>
                      <a:pt x="65" y="15"/>
                    </a:lnTo>
                    <a:lnTo>
                      <a:pt x="50" y="15"/>
                    </a:lnTo>
                    <a:lnTo>
                      <a:pt x="29" y="8"/>
                    </a:lnTo>
                    <a:lnTo>
                      <a:pt x="22"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302" name="Freeform 47"/>
              <p:cNvSpPr>
                <a:spLocks/>
              </p:cNvSpPr>
              <p:nvPr/>
            </p:nvSpPr>
            <p:spPr bwMode="auto">
              <a:xfrm>
                <a:off x="-1149" y="2444"/>
                <a:ext cx="1154" cy="35"/>
              </a:xfrm>
              <a:custGeom>
                <a:avLst/>
                <a:gdLst>
                  <a:gd name="T0" fmla="*/ 194 w 1227"/>
                  <a:gd name="T1" fmla="*/ 0 h 43"/>
                  <a:gd name="T2" fmla="*/ 185 w 1227"/>
                  <a:gd name="T3" fmla="*/ 2 h 43"/>
                  <a:gd name="T4" fmla="*/ 0 w 1227"/>
                  <a:gd name="T5" fmla="*/ 2 h 43"/>
                  <a:gd name="T6" fmla="*/ 10 w 1227"/>
                  <a:gd name="T7" fmla="*/ 0 h 43"/>
                  <a:gd name="T8" fmla="*/ 194 w 1227"/>
                  <a:gd name="T9" fmla="*/ 0 h 43"/>
                  <a:gd name="T10" fmla="*/ 0 60000 65536"/>
                  <a:gd name="T11" fmla="*/ 0 60000 65536"/>
                  <a:gd name="T12" fmla="*/ 0 60000 65536"/>
                  <a:gd name="T13" fmla="*/ 0 60000 65536"/>
                  <a:gd name="T14" fmla="*/ 0 60000 65536"/>
                  <a:gd name="T15" fmla="*/ 0 w 1227"/>
                  <a:gd name="T16" fmla="*/ 0 h 43"/>
                  <a:gd name="T17" fmla="*/ 1227 w 1227"/>
                  <a:gd name="T18" fmla="*/ 43 h 43"/>
                </a:gdLst>
                <a:ahLst/>
                <a:cxnLst>
                  <a:cxn ang="T10">
                    <a:pos x="T0" y="T1"/>
                  </a:cxn>
                  <a:cxn ang="T11">
                    <a:pos x="T2" y="T3"/>
                  </a:cxn>
                  <a:cxn ang="T12">
                    <a:pos x="T4" y="T5"/>
                  </a:cxn>
                  <a:cxn ang="T13">
                    <a:pos x="T6" y="T7"/>
                  </a:cxn>
                  <a:cxn ang="T14">
                    <a:pos x="T8" y="T9"/>
                  </a:cxn>
                </a:cxnLst>
                <a:rect l="T15" t="T16" r="T17" b="T18"/>
                <a:pathLst>
                  <a:path w="1227" h="43">
                    <a:moveTo>
                      <a:pt x="1226" y="0"/>
                    </a:moveTo>
                    <a:lnTo>
                      <a:pt x="1161" y="42"/>
                    </a:lnTo>
                    <a:lnTo>
                      <a:pt x="0" y="42"/>
                    </a:lnTo>
                    <a:lnTo>
                      <a:pt x="66" y="0"/>
                    </a:lnTo>
                    <a:lnTo>
                      <a:pt x="12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303" name="Rectangle 48"/>
              <p:cNvSpPr>
                <a:spLocks noChangeArrowheads="1"/>
              </p:cNvSpPr>
              <p:nvPr/>
            </p:nvSpPr>
            <p:spPr bwMode="auto">
              <a:xfrm>
                <a:off x="-148" y="1746"/>
                <a:ext cx="340" cy="1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lgn="ctr">
                    <a:solidFill>
                      <a:srgbClr val="000000"/>
                    </a:solidFill>
                    <a:miter lim="800000"/>
                    <a:headEnd type="none" w="sm" len="sm"/>
                    <a:tailEnd type="none" w="sm" len="sm"/>
                  </a14:hiddenLine>
                </a:ext>
              </a:extLst>
            </p:spPr>
            <p:txBody>
              <a:bodyPr>
                <a:noAutofit/>
              </a:bodyPr>
              <a:lstStyle/>
              <a:p>
                <a:pPr>
                  <a:buClr>
                    <a:srgbClr val="000000"/>
                  </a:buClr>
                </a:pPr>
                <a:endParaRPr lang="en-GB" dirty="0">
                  <a:solidFill>
                    <a:srgbClr val="000000"/>
                  </a:solidFill>
                  <a:latin typeface="Arial" pitchFamily="34" charset="0"/>
                  <a:ea typeface="Verdana" pitchFamily="34" charset="0"/>
                  <a:cs typeface="Arial" pitchFamily="34" charset="0"/>
                </a:endParaRPr>
              </a:p>
            </p:txBody>
          </p:sp>
          <p:sp>
            <p:nvSpPr>
              <p:cNvPr id="6304" name="Freeform 49"/>
              <p:cNvSpPr>
                <a:spLocks/>
              </p:cNvSpPr>
              <p:nvPr/>
            </p:nvSpPr>
            <p:spPr bwMode="auto">
              <a:xfrm>
                <a:off x="-2777" y="1765"/>
                <a:ext cx="21" cy="10"/>
              </a:xfrm>
              <a:custGeom>
                <a:avLst/>
                <a:gdLst>
                  <a:gd name="T0" fmla="*/ 3 w 25"/>
                  <a:gd name="T1" fmla="*/ 0 h 11"/>
                  <a:gd name="T2" fmla="*/ 3 w 25"/>
                  <a:gd name="T3" fmla="*/ 0 h 11"/>
                  <a:gd name="T4" fmla="*/ 3 w 25"/>
                  <a:gd name="T5" fmla="*/ 0 h 11"/>
                  <a:gd name="T6" fmla="*/ 3 w 25"/>
                  <a:gd name="T7" fmla="*/ 5 h 11"/>
                  <a:gd name="T8" fmla="*/ 3 w 25"/>
                  <a:gd name="T9" fmla="*/ 5 h 11"/>
                  <a:gd name="T10" fmla="*/ 0 w 25"/>
                  <a:gd name="T11" fmla="*/ 5 h 11"/>
                  <a:gd name="T12" fmla="*/ 3 w 25"/>
                  <a:gd name="T13" fmla="*/ 5 h 11"/>
                  <a:gd name="T14" fmla="*/ 3 w 25"/>
                  <a:gd name="T15" fmla="*/ 5 h 11"/>
                  <a:gd name="T16" fmla="*/ 3 w 25"/>
                  <a:gd name="T17" fmla="*/ 5 h 11"/>
                  <a:gd name="T18" fmla="*/ 3 w 25"/>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1"/>
                  <a:gd name="T32" fmla="*/ 25 w 2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1">
                    <a:moveTo>
                      <a:pt x="24" y="0"/>
                    </a:moveTo>
                    <a:lnTo>
                      <a:pt x="18" y="0"/>
                    </a:lnTo>
                    <a:lnTo>
                      <a:pt x="12" y="0"/>
                    </a:lnTo>
                    <a:lnTo>
                      <a:pt x="12" y="6"/>
                    </a:lnTo>
                    <a:lnTo>
                      <a:pt x="6" y="6"/>
                    </a:lnTo>
                    <a:lnTo>
                      <a:pt x="0" y="10"/>
                    </a:lnTo>
                    <a:lnTo>
                      <a:pt x="6" y="10"/>
                    </a:lnTo>
                    <a:lnTo>
                      <a:pt x="12" y="10"/>
                    </a:lnTo>
                    <a:lnTo>
                      <a:pt x="18" y="6"/>
                    </a:lnTo>
                    <a:lnTo>
                      <a:pt x="24"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305" name="Freeform 50"/>
              <p:cNvSpPr>
                <a:spLocks/>
              </p:cNvSpPr>
              <p:nvPr/>
            </p:nvSpPr>
            <p:spPr bwMode="auto">
              <a:xfrm>
                <a:off x="-2772" y="1738"/>
                <a:ext cx="45" cy="23"/>
              </a:xfrm>
              <a:custGeom>
                <a:avLst/>
                <a:gdLst>
                  <a:gd name="T0" fmla="*/ 7 w 48"/>
                  <a:gd name="T1" fmla="*/ 2 h 28"/>
                  <a:gd name="T2" fmla="*/ 0 w 48"/>
                  <a:gd name="T3" fmla="*/ 2 h 28"/>
                  <a:gd name="T4" fmla="*/ 7 w 48"/>
                  <a:gd name="T5" fmla="*/ 2 h 28"/>
                  <a:gd name="T6" fmla="*/ 7 w 48"/>
                  <a:gd name="T7" fmla="*/ 2 h 28"/>
                  <a:gd name="T8" fmla="*/ 8 w 48"/>
                  <a:gd name="T9" fmla="*/ 2 h 28"/>
                  <a:gd name="T10" fmla="*/ 8 w 48"/>
                  <a:gd name="T11" fmla="*/ 2 h 28"/>
                  <a:gd name="T12" fmla="*/ 8 w 48"/>
                  <a:gd name="T13" fmla="*/ 2 h 28"/>
                  <a:gd name="T14" fmla="*/ 8 w 48"/>
                  <a:gd name="T15" fmla="*/ 2 h 28"/>
                  <a:gd name="T16" fmla="*/ 8 w 48"/>
                  <a:gd name="T17" fmla="*/ 2 h 28"/>
                  <a:gd name="T18" fmla="*/ 8 w 48"/>
                  <a:gd name="T19" fmla="*/ 2 h 28"/>
                  <a:gd name="T20" fmla="*/ 8 w 48"/>
                  <a:gd name="T21" fmla="*/ 2 h 28"/>
                  <a:gd name="T22" fmla="*/ 8 w 48"/>
                  <a:gd name="T23" fmla="*/ 2 h 28"/>
                  <a:gd name="T24" fmla="*/ 8 w 48"/>
                  <a:gd name="T25" fmla="*/ 2 h 28"/>
                  <a:gd name="T26" fmla="*/ 8 w 48"/>
                  <a:gd name="T27" fmla="*/ 0 h 28"/>
                  <a:gd name="T28" fmla="*/ 8 w 48"/>
                  <a:gd name="T29" fmla="*/ 0 h 28"/>
                  <a:gd name="T30" fmla="*/ 8 w 48"/>
                  <a:gd name="T31" fmla="*/ 2 h 28"/>
                  <a:gd name="T32" fmla="*/ 7 w 48"/>
                  <a:gd name="T33" fmla="*/ 2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8"/>
                  <a:gd name="T53" fmla="*/ 48 w 4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8">
                    <a:moveTo>
                      <a:pt x="7" y="14"/>
                    </a:moveTo>
                    <a:lnTo>
                      <a:pt x="0" y="20"/>
                    </a:lnTo>
                    <a:lnTo>
                      <a:pt x="7" y="20"/>
                    </a:lnTo>
                    <a:lnTo>
                      <a:pt x="7" y="27"/>
                    </a:lnTo>
                    <a:lnTo>
                      <a:pt x="14" y="20"/>
                    </a:lnTo>
                    <a:lnTo>
                      <a:pt x="21" y="20"/>
                    </a:lnTo>
                    <a:lnTo>
                      <a:pt x="21" y="14"/>
                    </a:lnTo>
                    <a:lnTo>
                      <a:pt x="26" y="20"/>
                    </a:lnTo>
                    <a:lnTo>
                      <a:pt x="33" y="20"/>
                    </a:lnTo>
                    <a:lnTo>
                      <a:pt x="40" y="27"/>
                    </a:lnTo>
                    <a:lnTo>
                      <a:pt x="47" y="20"/>
                    </a:lnTo>
                    <a:lnTo>
                      <a:pt x="40" y="14"/>
                    </a:lnTo>
                    <a:lnTo>
                      <a:pt x="26" y="7"/>
                    </a:lnTo>
                    <a:lnTo>
                      <a:pt x="26" y="0"/>
                    </a:lnTo>
                    <a:lnTo>
                      <a:pt x="21" y="0"/>
                    </a:lnTo>
                    <a:lnTo>
                      <a:pt x="14" y="7"/>
                    </a:lnTo>
                    <a:lnTo>
                      <a:pt x="7" y="1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306" name="Freeform 51"/>
              <p:cNvSpPr>
                <a:spLocks/>
              </p:cNvSpPr>
              <p:nvPr/>
            </p:nvSpPr>
            <p:spPr bwMode="auto">
              <a:xfrm>
                <a:off x="-320" y="2288"/>
                <a:ext cx="28" cy="52"/>
              </a:xfrm>
              <a:custGeom>
                <a:avLst/>
                <a:gdLst>
                  <a:gd name="T0" fmla="*/ 0 w 36"/>
                  <a:gd name="T1" fmla="*/ 0 h 68"/>
                  <a:gd name="T2" fmla="*/ 2 w 36"/>
                  <a:gd name="T3" fmla="*/ 2 h 68"/>
                  <a:gd name="T4" fmla="*/ 2 w 36"/>
                  <a:gd name="T5" fmla="*/ 2 h 68"/>
                  <a:gd name="T6" fmla="*/ 2 w 36"/>
                  <a:gd name="T7" fmla="*/ 2 h 68"/>
                  <a:gd name="T8" fmla="*/ 0 w 36"/>
                  <a:gd name="T9" fmla="*/ 0 h 68"/>
                  <a:gd name="T10" fmla="*/ 0 60000 65536"/>
                  <a:gd name="T11" fmla="*/ 0 60000 65536"/>
                  <a:gd name="T12" fmla="*/ 0 60000 65536"/>
                  <a:gd name="T13" fmla="*/ 0 60000 65536"/>
                  <a:gd name="T14" fmla="*/ 0 60000 65536"/>
                  <a:gd name="T15" fmla="*/ 0 w 36"/>
                  <a:gd name="T16" fmla="*/ 0 h 68"/>
                  <a:gd name="T17" fmla="*/ 36 w 36"/>
                  <a:gd name="T18" fmla="*/ 68 h 68"/>
                </a:gdLst>
                <a:ahLst/>
                <a:cxnLst>
                  <a:cxn ang="T10">
                    <a:pos x="T0" y="T1"/>
                  </a:cxn>
                  <a:cxn ang="T11">
                    <a:pos x="T2" y="T3"/>
                  </a:cxn>
                  <a:cxn ang="T12">
                    <a:pos x="T4" y="T5"/>
                  </a:cxn>
                  <a:cxn ang="T13">
                    <a:pos x="T6" y="T7"/>
                  </a:cxn>
                  <a:cxn ang="T14">
                    <a:pos x="T8" y="T9"/>
                  </a:cxn>
                </a:cxnLst>
                <a:rect l="T15" t="T16" r="T17" b="T18"/>
                <a:pathLst>
                  <a:path w="36" h="68">
                    <a:moveTo>
                      <a:pt x="0" y="0"/>
                    </a:moveTo>
                    <a:lnTo>
                      <a:pt x="36" y="12"/>
                    </a:lnTo>
                    <a:lnTo>
                      <a:pt x="36" y="44"/>
                    </a:lnTo>
                    <a:lnTo>
                      <a:pt x="12" y="68"/>
                    </a:lnTo>
                    <a:lnTo>
                      <a:pt x="0" y="0"/>
                    </a:lnTo>
                    <a:close/>
                  </a:path>
                </a:pathLst>
              </a:custGeom>
              <a:solidFill>
                <a:schemeClr val="bg2"/>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noAutofit/>
              </a:bodyPr>
              <a:lstStyle/>
              <a:p>
                <a:endParaRPr lang="en-GB" dirty="0">
                  <a:solidFill>
                    <a:srgbClr val="00214A"/>
                  </a:solidFill>
                  <a:latin typeface="Arial" pitchFamily="34" charset="0"/>
                  <a:ea typeface="Verdana" pitchFamily="34" charset="0"/>
                </a:endParaRPr>
              </a:p>
            </p:txBody>
          </p:sp>
        </p:grpSp>
        <p:sp>
          <p:nvSpPr>
            <p:cNvPr id="6259" name="Freeform 126"/>
            <p:cNvSpPr>
              <a:spLocks/>
            </p:cNvSpPr>
            <p:nvPr/>
          </p:nvSpPr>
          <p:spPr bwMode="auto">
            <a:xfrm>
              <a:off x="1603782" y="2252985"/>
              <a:ext cx="1335087" cy="815975"/>
            </a:xfrm>
            <a:custGeom>
              <a:avLst/>
              <a:gdLst>
                <a:gd name="T0" fmla="*/ 2147483647 w 756"/>
                <a:gd name="T1" fmla="*/ 2147483647 h 1023"/>
                <a:gd name="T2" fmla="*/ 2147483647 w 756"/>
                <a:gd name="T3" fmla="*/ 2147483647 h 1023"/>
                <a:gd name="T4" fmla="*/ 2147483647 w 756"/>
                <a:gd name="T5" fmla="*/ 2147483647 h 1023"/>
                <a:gd name="T6" fmla="*/ 2147483647 w 756"/>
                <a:gd name="T7" fmla="*/ 2147483647 h 1023"/>
                <a:gd name="T8" fmla="*/ 2147483647 w 756"/>
                <a:gd name="T9" fmla="*/ 2147483647 h 1023"/>
                <a:gd name="T10" fmla="*/ 2147483647 w 756"/>
                <a:gd name="T11" fmla="*/ 2147483647 h 1023"/>
                <a:gd name="T12" fmla="*/ 2147483647 w 756"/>
                <a:gd name="T13" fmla="*/ 2147483647 h 1023"/>
                <a:gd name="T14" fmla="*/ 2147483647 w 756"/>
                <a:gd name="T15" fmla="*/ 2147483647 h 1023"/>
                <a:gd name="T16" fmla="*/ 2147483647 w 756"/>
                <a:gd name="T17" fmla="*/ 2147483647 h 1023"/>
                <a:gd name="T18" fmla="*/ 2147483647 w 756"/>
                <a:gd name="T19" fmla="*/ 2147483647 h 1023"/>
                <a:gd name="T20" fmla="*/ 2147483647 w 756"/>
                <a:gd name="T21" fmla="*/ 2147483647 h 1023"/>
                <a:gd name="T22" fmla="*/ 2147483647 w 756"/>
                <a:gd name="T23" fmla="*/ 2147483647 h 1023"/>
                <a:gd name="T24" fmla="*/ 2147483647 w 756"/>
                <a:gd name="T25" fmla="*/ 2147483647 h 1023"/>
                <a:gd name="T26" fmla="*/ 2147483647 w 756"/>
                <a:gd name="T27" fmla="*/ 2147483647 h 1023"/>
                <a:gd name="T28" fmla="*/ 2147483647 w 756"/>
                <a:gd name="T29" fmla="*/ 2147483647 h 1023"/>
                <a:gd name="T30" fmla="*/ 2147483647 w 756"/>
                <a:gd name="T31" fmla="*/ 2147483647 h 1023"/>
                <a:gd name="T32" fmla="*/ 2147483647 w 756"/>
                <a:gd name="T33" fmla="*/ 2147483647 h 1023"/>
                <a:gd name="T34" fmla="*/ 2147483647 w 756"/>
                <a:gd name="T35" fmla="*/ 2147483647 h 1023"/>
                <a:gd name="T36" fmla="*/ 2147483647 w 756"/>
                <a:gd name="T37" fmla="*/ 2147483647 h 1023"/>
                <a:gd name="T38" fmla="*/ 2147483647 w 756"/>
                <a:gd name="T39" fmla="*/ 2147483647 h 1023"/>
                <a:gd name="T40" fmla="*/ 2147483647 w 756"/>
                <a:gd name="T41" fmla="*/ 2147483647 h 1023"/>
                <a:gd name="T42" fmla="*/ 2147483647 w 756"/>
                <a:gd name="T43" fmla="*/ 2147483647 h 1023"/>
                <a:gd name="T44" fmla="*/ 2147483647 w 756"/>
                <a:gd name="T45" fmla="*/ 2147483647 h 1023"/>
                <a:gd name="T46" fmla="*/ 2147483647 w 756"/>
                <a:gd name="T47" fmla="*/ 2147483647 h 1023"/>
                <a:gd name="T48" fmla="*/ 2147483647 w 756"/>
                <a:gd name="T49" fmla="*/ 2147483647 h 1023"/>
                <a:gd name="T50" fmla="*/ 2147483647 w 756"/>
                <a:gd name="T51" fmla="*/ 2147483647 h 1023"/>
                <a:gd name="T52" fmla="*/ 2147483647 w 756"/>
                <a:gd name="T53" fmla="*/ 2147483647 h 1023"/>
                <a:gd name="T54" fmla="*/ 2147483647 w 756"/>
                <a:gd name="T55" fmla="*/ 2147483647 h 1023"/>
                <a:gd name="T56" fmla="*/ 2147483647 w 756"/>
                <a:gd name="T57" fmla="*/ 2147483647 h 1023"/>
                <a:gd name="T58" fmla="*/ 2147483647 w 756"/>
                <a:gd name="T59" fmla="*/ 2147483647 h 1023"/>
                <a:gd name="T60" fmla="*/ 2147483647 w 756"/>
                <a:gd name="T61" fmla="*/ 2147483647 h 1023"/>
                <a:gd name="T62" fmla="*/ 2147483647 w 756"/>
                <a:gd name="T63" fmla="*/ 2147483647 h 1023"/>
                <a:gd name="T64" fmla="*/ 2147483647 w 756"/>
                <a:gd name="T65" fmla="*/ 2147483647 h 1023"/>
                <a:gd name="T66" fmla="*/ 2147483647 w 756"/>
                <a:gd name="T67" fmla="*/ 2147483647 h 1023"/>
                <a:gd name="T68" fmla="*/ 2147483647 w 756"/>
                <a:gd name="T69" fmla="*/ 2147483647 h 1023"/>
                <a:gd name="T70" fmla="*/ 2147483647 w 756"/>
                <a:gd name="T71" fmla="*/ 2147483647 h 1023"/>
                <a:gd name="T72" fmla="*/ 2147483647 w 756"/>
                <a:gd name="T73" fmla="*/ 2147483647 h 1023"/>
                <a:gd name="T74" fmla="*/ 2147483647 w 756"/>
                <a:gd name="T75" fmla="*/ 0 h 1023"/>
                <a:gd name="T76" fmla="*/ 2147483647 w 756"/>
                <a:gd name="T77" fmla="*/ 2147483647 h 1023"/>
                <a:gd name="T78" fmla="*/ 2147483647 w 756"/>
                <a:gd name="T79" fmla="*/ 2147483647 h 1023"/>
                <a:gd name="T80" fmla="*/ 2147483647 w 756"/>
                <a:gd name="T81" fmla="*/ 2147483647 h 1023"/>
                <a:gd name="T82" fmla="*/ 2147483647 w 756"/>
                <a:gd name="T83" fmla="*/ 2147483647 h 1023"/>
                <a:gd name="T84" fmla="*/ 2147483647 w 756"/>
                <a:gd name="T85" fmla="*/ 2147483647 h 1023"/>
                <a:gd name="T86" fmla="*/ 2147483647 w 756"/>
                <a:gd name="T87" fmla="*/ 2147483647 h 10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56"/>
                <a:gd name="T133" fmla="*/ 0 h 1023"/>
                <a:gd name="T134" fmla="*/ 756 w 756"/>
                <a:gd name="T135" fmla="*/ 1023 h 10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56" h="1023">
                  <a:moveTo>
                    <a:pt x="0" y="409"/>
                  </a:moveTo>
                  <a:lnTo>
                    <a:pt x="26" y="420"/>
                  </a:lnTo>
                  <a:lnTo>
                    <a:pt x="39" y="417"/>
                  </a:lnTo>
                  <a:lnTo>
                    <a:pt x="39" y="440"/>
                  </a:lnTo>
                  <a:lnTo>
                    <a:pt x="65" y="451"/>
                  </a:lnTo>
                  <a:lnTo>
                    <a:pt x="26" y="469"/>
                  </a:lnTo>
                  <a:lnTo>
                    <a:pt x="59" y="487"/>
                  </a:lnTo>
                  <a:lnTo>
                    <a:pt x="51" y="498"/>
                  </a:lnTo>
                  <a:lnTo>
                    <a:pt x="59" y="510"/>
                  </a:lnTo>
                  <a:lnTo>
                    <a:pt x="90" y="515"/>
                  </a:lnTo>
                  <a:lnTo>
                    <a:pt x="98" y="510"/>
                  </a:lnTo>
                  <a:lnTo>
                    <a:pt x="142" y="510"/>
                  </a:lnTo>
                  <a:lnTo>
                    <a:pt x="186" y="533"/>
                  </a:lnTo>
                  <a:lnTo>
                    <a:pt x="186" y="547"/>
                  </a:lnTo>
                  <a:lnTo>
                    <a:pt x="206" y="581"/>
                  </a:lnTo>
                  <a:lnTo>
                    <a:pt x="206" y="604"/>
                  </a:lnTo>
                  <a:lnTo>
                    <a:pt x="220" y="617"/>
                  </a:lnTo>
                  <a:lnTo>
                    <a:pt x="215" y="662"/>
                  </a:lnTo>
                  <a:lnTo>
                    <a:pt x="220" y="675"/>
                  </a:lnTo>
                  <a:lnTo>
                    <a:pt x="220" y="690"/>
                  </a:lnTo>
                  <a:lnTo>
                    <a:pt x="220" y="701"/>
                  </a:lnTo>
                  <a:lnTo>
                    <a:pt x="235" y="701"/>
                  </a:lnTo>
                  <a:lnTo>
                    <a:pt x="246" y="690"/>
                  </a:lnTo>
                  <a:lnTo>
                    <a:pt x="253" y="707"/>
                  </a:lnTo>
                  <a:lnTo>
                    <a:pt x="263" y="720"/>
                  </a:lnTo>
                  <a:lnTo>
                    <a:pt x="274" y="730"/>
                  </a:lnTo>
                  <a:lnTo>
                    <a:pt x="235" y="725"/>
                  </a:lnTo>
                  <a:lnTo>
                    <a:pt x="226" y="737"/>
                  </a:lnTo>
                  <a:lnTo>
                    <a:pt x="226" y="760"/>
                  </a:lnTo>
                  <a:lnTo>
                    <a:pt x="246" y="771"/>
                  </a:lnTo>
                  <a:lnTo>
                    <a:pt x="260" y="765"/>
                  </a:lnTo>
                  <a:lnTo>
                    <a:pt x="274" y="753"/>
                  </a:lnTo>
                  <a:lnTo>
                    <a:pt x="284" y="771"/>
                  </a:lnTo>
                  <a:lnTo>
                    <a:pt x="274" y="794"/>
                  </a:lnTo>
                  <a:lnTo>
                    <a:pt x="260" y="794"/>
                  </a:lnTo>
                  <a:lnTo>
                    <a:pt x="246" y="807"/>
                  </a:lnTo>
                  <a:lnTo>
                    <a:pt x="246" y="865"/>
                  </a:lnTo>
                  <a:lnTo>
                    <a:pt x="260" y="883"/>
                  </a:lnTo>
                  <a:lnTo>
                    <a:pt x="263" y="917"/>
                  </a:lnTo>
                  <a:lnTo>
                    <a:pt x="300" y="989"/>
                  </a:lnTo>
                  <a:lnTo>
                    <a:pt x="310" y="1006"/>
                  </a:lnTo>
                  <a:lnTo>
                    <a:pt x="337" y="1006"/>
                  </a:lnTo>
                  <a:lnTo>
                    <a:pt x="362" y="1023"/>
                  </a:lnTo>
                  <a:lnTo>
                    <a:pt x="369" y="1018"/>
                  </a:lnTo>
                  <a:lnTo>
                    <a:pt x="381" y="975"/>
                  </a:lnTo>
                  <a:lnTo>
                    <a:pt x="381" y="958"/>
                  </a:lnTo>
                  <a:lnTo>
                    <a:pt x="399" y="940"/>
                  </a:lnTo>
                  <a:lnTo>
                    <a:pt x="407" y="912"/>
                  </a:lnTo>
                  <a:lnTo>
                    <a:pt x="399" y="894"/>
                  </a:lnTo>
                  <a:lnTo>
                    <a:pt x="407" y="894"/>
                  </a:lnTo>
                  <a:lnTo>
                    <a:pt x="412" y="883"/>
                  </a:lnTo>
                  <a:lnTo>
                    <a:pt x="445" y="883"/>
                  </a:lnTo>
                  <a:lnTo>
                    <a:pt x="457" y="865"/>
                  </a:lnTo>
                  <a:lnTo>
                    <a:pt x="517" y="807"/>
                  </a:lnTo>
                  <a:lnTo>
                    <a:pt x="531" y="807"/>
                  </a:lnTo>
                  <a:lnTo>
                    <a:pt x="563" y="794"/>
                  </a:lnTo>
                  <a:lnTo>
                    <a:pt x="615" y="760"/>
                  </a:lnTo>
                  <a:lnTo>
                    <a:pt x="620" y="743"/>
                  </a:lnTo>
                  <a:lnTo>
                    <a:pt x="596" y="737"/>
                  </a:lnTo>
                  <a:lnTo>
                    <a:pt x="575" y="743"/>
                  </a:lnTo>
                  <a:lnTo>
                    <a:pt x="575" y="737"/>
                  </a:lnTo>
                  <a:lnTo>
                    <a:pt x="596" y="725"/>
                  </a:lnTo>
                  <a:lnTo>
                    <a:pt x="581" y="707"/>
                  </a:lnTo>
                  <a:lnTo>
                    <a:pt x="602" y="701"/>
                  </a:lnTo>
                  <a:lnTo>
                    <a:pt x="605" y="730"/>
                  </a:lnTo>
                  <a:lnTo>
                    <a:pt x="615" y="737"/>
                  </a:lnTo>
                  <a:lnTo>
                    <a:pt x="635" y="730"/>
                  </a:lnTo>
                  <a:lnTo>
                    <a:pt x="635" y="701"/>
                  </a:lnTo>
                  <a:lnTo>
                    <a:pt x="602" y="662"/>
                  </a:lnTo>
                  <a:lnTo>
                    <a:pt x="635" y="675"/>
                  </a:lnTo>
                  <a:lnTo>
                    <a:pt x="635" y="644"/>
                  </a:lnTo>
                  <a:lnTo>
                    <a:pt x="615" y="639"/>
                  </a:lnTo>
                  <a:lnTo>
                    <a:pt x="639" y="627"/>
                  </a:lnTo>
                  <a:lnTo>
                    <a:pt x="644" y="627"/>
                  </a:lnTo>
                  <a:lnTo>
                    <a:pt x="644" y="610"/>
                  </a:lnTo>
                  <a:lnTo>
                    <a:pt x="639" y="604"/>
                  </a:lnTo>
                  <a:lnTo>
                    <a:pt x="659" y="598"/>
                  </a:lnTo>
                  <a:lnTo>
                    <a:pt x="672" y="573"/>
                  </a:lnTo>
                  <a:lnTo>
                    <a:pt x="652" y="573"/>
                  </a:lnTo>
                  <a:lnTo>
                    <a:pt x="659" y="551"/>
                  </a:lnTo>
                  <a:lnTo>
                    <a:pt x="652" y="510"/>
                  </a:lnTo>
                  <a:lnTo>
                    <a:pt x="639" y="502"/>
                  </a:lnTo>
                  <a:lnTo>
                    <a:pt x="639" y="479"/>
                  </a:lnTo>
                  <a:lnTo>
                    <a:pt x="644" y="475"/>
                  </a:lnTo>
                  <a:lnTo>
                    <a:pt x="672" y="479"/>
                  </a:lnTo>
                  <a:lnTo>
                    <a:pt x="678" y="469"/>
                  </a:lnTo>
                  <a:lnTo>
                    <a:pt x="659" y="417"/>
                  </a:lnTo>
                  <a:lnTo>
                    <a:pt x="659" y="391"/>
                  </a:lnTo>
                  <a:lnTo>
                    <a:pt x="659" y="363"/>
                  </a:lnTo>
                  <a:lnTo>
                    <a:pt x="711" y="262"/>
                  </a:lnTo>
                  <a:lnTo>
                    <a:pt x="756" y="200"/>
                  </a:lnTo>
                  <a:lnTo>
                    <a:pt x="737" y="177"/>
                  </a:lnTo>
                  <a:lnTo>
                    <a:pt x="698" y="165"/>
                  </a:lnTo>
                  <a:lnTo>
                    <a:pt x="678" y="194"/>
                  </a:lnTo>
                  <a:lnTo>
                    <a:pt x="659" y="188"/>
                  </a:lnTo>
                  <a:lnTo>
                    <a:pt x="620" y="222"/>
                  </a:lnTo>
                  <a:lnTo>
                    <a:pt x="596" y="233"/>
                  </a:lnTo>
                  <a:lnTo>
                    <a:pt x="605" y="200"/>
                  </a:lnTo>
                  <a:lnTo>
                    <a:pt x="639" y="165"/>
                  </a:lnTo>
                  <a:lnTo>
                    <a:pt x="635" y="142"/>
                  </a:lnTo>
                  <a:lnTo>
                    <a:pt x="605" y="153"/>
                  </a:lnTo>
                  <a:lnTo>
                    <a:pt x="605" y="170"/>
                  </a:lnTo>
                  <a:lnTo>
                    <a:pt x="596" y="177"/>
                  </a:lnTo>
                  <a:lnTo>
                    <a:pt x="596" y="142"/>
                  </a:lnTo>
                  <a:lnTo>
                    <a:pt x="531" y="142"/>
                  </a:lnTo>
                  <a:lnTo>
                    <a:pt x="556" y="129"/>
                  </a:lnTo>
                  <a:lnTo>
                    <a:pt x="581" y="135"/>
                  </a:lnTo>
                  <a:lnTo>
                    <a:pt x="635" y="124"/>
                  </a:lnTo>
                  <a:lnTo>
                    <a:pt x="652" y="101"/>
                  </a:lnTo>
                  <a:lnTo>
                    <a:pt x="635" y="76"/>
                  </a:lnTo>
                  <a:lnTo>
                    <a:pt x="605" y="65"/>
                  </a:lnTo>
                  <a:lnTo>
                    <a:pt x="596" y="41"/>
                  </a:lnTo>
                  <a:lnTo>
                    <a:pt x="563" y="13"/>
                  </a:lnTo>
                  <a:lnTo>
                    <a:pt x="457" y="0"/>
                  </a:lnTo>
                  <a:lnTo>
                    <a:pt x="362" y="41"/>
                  </a:lnTo>
                  <a:lnTo>
                    <a:pt x="330" y="76"/>
                  </a:lnTo>
                  <a:lnTo>
                    <a:pt x="323" y="113"/>
                  </a:lnTo>
                  <a:lnTo>
                    <a:pt x="284" y="113"/>
                  </a:lnTo>
                  <a:lnTo>
                    <a:pt x="274" y="153"/>
                  </a:lnTo>
                  <a:lnTo>
                    <a:pt x="235" y="124"/>
                  </a:lnTo>
                  <a:lnTo>
                    <a:pt x="175" y="142"/>
                  </a:lnTo>
                  <a:lnTo>
                    <a:pt x="142" y="170"/>
                  </a:lnTo>
                  <a:lnTo>
                    <a:pt x="147" y="194"/>
                  </a:lnTo>
                  <a:lnTo>
                    <a:pt x="142" y="216"/>
                  </a:lnTo>
                  <a:lnTo>
                    <a:pt x="116" y="216"/>
                  </a:lnTo>
                  <a:lnTo>
                    <a:pt x="78" y="256"/>
                  </a:lnTo>
                  <a:lnTo>
                    <a:pt x="70" y="291"/>
                  </a:lnTo>
                  <a:lnTo>
                    <a:pt x="105" y="291"/>
                  </a:lnTo>
                  <a:lnTo>
                    <a:pt x="109" y="315"/>
                  </a:lnTo>
                  <a:lnTo>
                    <a:pt x="98" y="346"/>
                  </a:lnTo>
                  <a:lnTo>
                    <a:pt x="59" y="356"/>
                  </a:lnTo>
                  <a:lnTo>
                    <a:pt x="11" y="379"/>
                  </a:lnTo>
                  <a:lnTo>
                    <a:pt x="0" y="409"/>
                  </a:lnTo>
                  <a:close/>
                </a:path>
              </a:pathLst>
            </a:custGeom>
            <a:solidFill>
              <a:srgbClr val="D2D2D2"/>
            </a:solidFill>
            <a:ln>
              <a:noFill/>
            </a:ln>
            <a:extLst>
              <a:ext uri="{91240B29-F687-4F45-9708-019B960494DF}">
                <a14:hiddenLine xmlns:a14="http://schemas.microsoft.com/office/drawing/2010/main" w="3175">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grpSp>
      <p:sp>
        <p:nvSpPr>
          <p:cNvPr id="6149" name="Freeform 128"/>
          <p:cNvSpPr>
            <a:spLocks/>
          </p:cNvSpPr>
          <p:nvPr/>
        </p:nvSpPr>
        <p:spPr bwMode="auto">
          <a:xfrm>
            <a:off x="6771617" y="4055664"/>
            <a:ext cx="20638" cy="1587"/>
          </a:xfrm>
          <a:custGeom>
            <a:avLst/>
            <a:gdLst>
              <a:gd name="T0" fmla="*/ 13035 w 19"/>
              <a:gd name="T1" fmla="*/ 0 h 2"/>
              <a:gd name="T2" fmla="*/ 6517 w 19"/>
              <a:gd name="T3" fmla="*/ 0 h 2"/>
              <a:gd name="T4" fmla="*/ 0 w 19"/>
              <a:gd name="T5" fmla="*/ 794 h 2"/>
              <a:gd name="T6" fmla="*/ 6517 w 19"/>
              <a:gd name="T7" fmla="*/ 794 h 2"/>
              <a:gd name="T8" fmla="*/ 13035 w 19"/>
              <a:gd name="T9" fmla="*/ 794 h 2"/>
              <a:gd name="T10" fmla="*/ 19552 w 19"/>
              <a:gd name="T11" fmla="*/ 794 h 2"/>
              <a:gd name="T12" fmla="*/ 13035 w 19"/>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
                <a:moveTo>
                  <a:pt x="12" y="0"/>
                </a:moveTo>
                <a:lnTo>
                  <a:pt x="6" y="0"/>
                </a:lnTo>
                <a:lnTo>
                  <a:pt x="0" y="1"/>
                </a:lnTo>
                <a:lnTo>
                  <a:pt x="6" y="1"/>
                </a:lnTo>
                <a:lnTo>
                  <a:pt x="12" y="1"/>
                </a:lnTo>
                <a:lnTo>
                  <a:pt x="18" y="1"/>
                </a:lnTo>
                <a:lnTo>
                  <a:pt x="12" y="0"/>
                </a:lnTo>
              </a:path>
            </a:pathLst>
          </a:custGeom>
          <a:solidFill>
            <a:srgbClr val="CDE6F6"/>
          </a:solidFill>
          <a:ln>
            <a:noFill/>
          </a:ln>
          <a:effectLst>
            <a:outerShdw dist="107763" dir="2700000" algn="ctr" rotWithShape="0">
              <a:schemeClr val="bg2"/>
            </a:outerShdw>
          </a:effectLst>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150" name="Freeform 129"/>
          <p:cNvSpPr>
            <a:spLocks/>
          </p:cNvSpPr>
          <p:nvPr/>
        </p:nvSpPr>
        <p:spPr bwMode="auto">
          <a:xfrm>
            <a:off x="6970056" y="4462063"/>
            <a:ext cx="1587" cy="12700"/>
          </a:xfrm>
          <a:custGeom>
            <a:avLst/>
            <a:gdLst>
              <a:gd name="T0" fmla="*/ 2147483647 w 3"/>
              <a:gd name="T1" fmla="*/ 0 h 11"/>
              <a:gd name="T2" fmla="*/ 0 w 3"/>
              <a:gd name="T3" fmla="*/ 2147483647 h 11"/>
              <a:gd name="T4" fmla="*/ 0 w 3"/>
              <a:gd name="T5" fmla="*/ 2147483647 h 11"/>
              <a:gd name="T6" fmla="*/ 2147483647 w 3"/>
              <a:gd name="T7" fmla="*/ 2147483647 h 11"/>
              <a:gd name="T8" fmla="*/ 2147483647 w 3"/>
              <a:gd name="T9" fmla="*/ 0 h 11"/>
              <a:gd name="T10" fmla="*/ 0 60000 65536"/>
              <a:gd name="T11" fmla="*/ 0 60000 65536"/>
              <a:gd name="T12" fmla="*/ 0 60000 65536"/>
              <a:gd name="T13" fmla="*/ 0 60000 65536"/>
              <a:gd name="T14" fmla="*/ 0 60000 65536"/>
              <a:gd name="T15" fmla="*/ 0 w 3"/>
              <a:gd name="T16" fmla="*/ 0 h 11"/>
              <a:gd name="T17" fmla="*/ 3 w 3"/>
              <a:gd name="T18" fmla="*/ 11 h 11"/>
            </a:gdLst>
            <a:ahLst/>
            <a:cxnLst>
              <a:cxn ang="T10">
                <a:pos x="T0" y="T1"/>
              </a:cxn>
              <a:cxn ang="T11">
                <a:pos x="T2" y="T3"/>
              </a:cxn>
              <a:cxn ang="T12">
                <a:pos x="T4" y="T5"/>
              </a:cxn>
              <a:cxn ang="T13">
                <a:pos x="T6" y="T7"/>
              </a:cxn>
              <a:cxn ang="T14">
                <a:pos x="T8" y="T9"/>
              </a:cxn>
            </a:cxnLst>
            <a:rect l="T15" t="T16" r="T17" b="T18"/>
            <a:pathLst>
              <a:path w="3" h="11">
                <a:moveTo>
                  <a:pt x="2" y="0"/>
                </a:moveTo>
                <a:lnTo>
                  <a:pt x="0" y="6"/>
                </a:lnTo>
                <a:lnTo>
                  <a:pt x="0" y="10"/>
                </a:lnTo>
                <a:lnTo>
                  <a:pt x="2" y="6"/>
                </a:lnTo>
                <a:lnTo>
                  <a:pt x="2"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151" name="Line 169"/>
          <p:cNvSpPr>
            <a:spLocks noChangeShapeType="1"/>
          </p:cNvSpPr>
          <p:nvPr/>
        </p:nvSpPr>
        <p:spPr bwMode="auto">
          <a:xfrm flipH="1">
            <a:off x="8981628" y="4194175"/>
            <a:ext cx="109538" cy="706438"/>
          </a:xfrm>
          <a:prstGeom prst="line">
            <a:avLst/>
          </a:prstGeom>
          <a:noFill/>
          <a:ln w="12700">
            <a:solidFill>
              <a:srgbClr val="D67EB1"/>
            </a:solidFill>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latin typeface="Arial" pitchFamily="34" charset="0"/>
              <a:ea typeface="Verdana" pitchFamily="34" charset="0"/>
            </a:endParaRPr>
          </a:p>
        </p:txBody>
      </p:sp>
      <p:sp>
        <p:nvSpPr>
          <p:cNvPr id="6152" name="Line 172"/>
          <p:cNvSpPr>
            <a:spLocks noChangeShapeType="1"/>
          </p:cNvSpPr>
          <p:nvPr/>
        </p:nvSpPr>
        <p:spPr bwMode="auto">
          <a:xfrm flipV="1">
            <a:off x="7613998" y="3832224"/>
            <a:ext cx="1709076" cy="163730"/>
          </a:xfrm>
          <a:prstGeom prst="line">
            <a:avLst/>
          </a:prstGeom>
          <a:noFill/>
          <a:ln w="12700">
            <a:solidFill>
              <a:srgbClr val="F5B38A"/>
            </a:solidFill>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latin typeface="Arial" pitchFamily="34" charset="0"/>
              <a:ea typeface="Verdana" pitchFamily="34" charset="0"/>
            </a:endParaRPr>
          </a:p>
        </p:txBody>
      </p:sp>
      <p:sp>
        <p:nvSpPr>
          <p:cNvPr id="6153" name="Line 176"/>
          <p:cNvSpPr>
            <a:spLocks noChangeShapeType="1"/>
          </p:cNvSpPr>
          <p:nvPr/>
        </p:nvSpPr>
        <p:spPr bwMode="auto">
          <a:xfrm flipH="1" flipV="1">
            <a:off x="8896697" y="3320478"/>
            <a:ext cx="473184" cy="333153"/>
          </a:xfrm>
          <a:prstGeom prst="line">
            <a:avLst/>
          </a:prstGeom>
          <a:noFill/>
          <a:ln w="12700">
            <a:solidFill>
              <a:srgbClr val="F5B38A"/>
            </a:solidFill>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latin typeface="Arial" pitchFamily="34" charset="0"/>
              <a:ea typeface="Verdana" pitchFamily="34" charset="0"/>
            </a:endParaRPr>
          </a:p>
        </p:txBody>
      </p:sp>
      <p:sp>
        <p:nvSpPr>
          <p:cNvPr id="109" name="Oval 67"/>
          <p:cNvSpPr>
            <a:spLocks noChangeArrowheads="1"/>
          </p:cNvSpPr>
          <p:nvPr/>
        </p:nvSpPr>
        <p:spPr bwMode="auto">
          <a:xfrm rot="1568203">
            <a:off x="9311144" y="3570551"/>
            <a:ext cx="131763" cy="136525"/>
          </a:xfrm>
          <a:prstGeom prst="ellipse">
            <a:avLst/>
          </a:prstGeom>
          <a:solidFill>
            <a:srgbClr val="F5B38A"/>
          </a:solidFill>
          <a:ln w="12700" cmpd="sng" algn="ctr">
            <a:solidFill>
              <a:srgbClr val="F5B38A"/>
            </a:solidFill>
            <a:round/>
            <a:headEnd/>
            <a:tailEnd/>
          </a:ln>
          <a:effectLst/>
        </p:spPr>
        <p:txBody>
          <a:bodyPr wrap="none" anchor="ctr">
            <a:noAutofit/>
          </a:bodyPr>
          <a:lstStyle/>
          <a:p>
            <a:pPr fontAlgn="auto">
              <a:spcBef>
                <a:spcPts val="0"/>
              </a:spcBef>
              <a:spcAft>
                <a:spcPts val="0"/>
              </a:spcAft>
              <a:buClr>
                <a:srgbClr val="000000"/>
              </a:buClr>
              <a:defRPr/>
            </a:pPr>
            <a:endParaRPr lang="en-GB" sz="1800" kern="0" dirty="0">
              <a:solidFill>
                <a:srgbClr val="000000"/>
              </a:solidFill>
              <a:ea typeface="Verdana" pitchFamily="34" charset="0"/>
              <a:cs typeface="Arial" charset="0"/>
            </a:endParaRPr>
          </a:p>
        </p:txBody>
      </p:sp>
      <p:sp>
        <p:nvSpPr>
          <p:cNvPr id="86" name="Oval 67"/>
          <p:cNvSpPr>
            <a:spLocks noChangeArrowheads="1"/>
          </p:cNvSpPr>
          <p:nvPr/>
        </p:nvSpPr>
        <p:spPr bwMode="auto">
          <a:xfrm rot="1568203">
            <a:off x="9038779" y="4122739"/>
            <a:ext cx="131763" cy="136525"/>
          </a:xfrm>
          <a:prstGeom prst="ellipse">
            <a:avLst/>
          </a:prstGeom>
          <a:solidFill>
            <a:srgbClr val="D67EB1"/>
          </a:solidFill>
          <a:ln w="9525" algn="ctr">
            <a:solidFill>
              <a:srgbClr val="D67EB1"/>
            </a:solidFill>
            <a:round/>
            <a:headEnd/>
            <a:tailEnd/>
          </a:ln>
          <a:effectLst/>
        </p:spPr>
        <p:txBody>
          <a:bodyPr wrap="none" anchor="ctr">
            <a:noAutofit/>
          </a:bodyPr>
          <a:lstStyle/>
          <a:p>
            <a:pPr fontAlgn="auto">
              <a:spcBef>
                <a:spcPts val="0"/>
              </a:spcBef>
              <a:spcAft>
                <a:spcPts val="0"/>
              </a:spcAft>
              <a:buClr>
                <a:srgbClr val="000000"/>
              </a:buClr>
              <a:defRPr/>
            </a:pPr>
            <a:endParaRPr lang="en-GB" sz="1800" kern="0" dirty="0">
              <a:solidFill>
                <a:srgbClr val="000000"/>
              </a:solidFill>
              <a:ea typeface="Verdana" pitchFamily="34" charset="0"/>
              <a:cs typeface="Arial" charset="0"/>
            </a:endParaRPr>
          </a:p>
        </p:txBody>
      </p:sp>
      <p:sp>
        <p:nvSpPr>
          <p:cNvPr id="6159" name="Rectangle 76"/>
          <p:cNvSpPr>
            <a:spLocks noChangeArrowheads="1"/>
          </p:cNvSpPr>
          <p:nvPr/>
        </p:nvSpPr>
        <p:spPr bwMode="auto">
          <a:xfrm>
            <a:off x="1021904" y="1643064"/>
            <a:ext cx="4430712" cy="4378325"/>
          </a:xfrm>
          <a:prstGeom prst="rect">
            <a:avLst/>
          </a:prstGeom>
          <a:noFill/>
          <a:ln w="9525" algn="ctr">
            <a:solidFill>
              <a:srgbClr val="84B6A7"/>
            </a:solidFill>
            <a:round/>
            <a:headEnd/>
            <a:tailEnd/>
          </a:ln>
          <a:effectLst/>
          <a:extLst>
            <a:ext uri="{909E8E84-426E-40DD-AFC4-6F175D3DCCD1}">
              <a14:hiddenFill xmlns:a14="http://schemas.microsoft.com/office/drawing/2010/main">
                <a:solidFill>
                  <a:srgbClr val="FFFFFF"/>
                </a:solidFill>
              </a14:hiddenFill>
            </a:ext>
          </a:extLst>
        </p:spPr>
        <p:txBody>
          <a:bodyPr wrap="none" anchor="ctr">
            <a:noAutofit/>
          </a:bodyPr>
          <a:lstStyle/>
          <a:p>
            <a:pPr algn="ctr">
              <a:buClr>
                <a:srgbClr val="00214A"/>
              </a:buClr>
            </a:pPr>
            <a:endParaRPr lang="en-GB" sz="2000" dirty="0">
              <a:solidFill>
                <a:srgbClr val="00214A"/>
              </a:solidFill>
              <a:latin typeface="Arial" pitchFamily="34" charset="0"/>
              <a:ea typeface="Verdana" pitchFamily="34" charset="0"/>
            </a:endParaRPr>
          </a:p>
        </p:txBody>
      </p:sp>
      <p:sp>
        <p:nvSpPr>
          <p:cNvPr id="6160" name="Freeform 3"/>
          <p:cNvSpPr>
            <a:spLocks/>
          </p:cNvSpPr>
          <p:nvPr/>
        </p:nvSpPr>
        <p:spPr bwMode="auto">
          <a:xfrm>
            <a:off x="2999930" y="3179764"/>
            <a:ext cx="160337" cy="168275"/>
          </a:xfrm>
          <a:custGeom>
            <a:avLst/>
            <a:gdLst>
              <a:gd name="T0" fmla="*/ 2147483647 w 573"/>
              <a:gd name="T1" fmla="*/ 2147483647 h 615"/>
              <a:gd name="T2" fmla="*/ 2147483647 w 573"/>
              <a:gd name="T3" fmla="*/ 2147483647 h 615"/>
              <a:gd name="T4" fmla="*/ 2147483647 w 573"/>
              <a:gd name="T5" fmla="*/ 2147483647 h 615"/>
              <a:gd name="T6" fmla="*/ 2147483647 w 573"/>
              <a:gd name="T7" fmla="*/ 2147483647 h 615"/>
              <a:gd name="T8" fmla="*/ 2147483647 w 573"/>
              <a:gd name="T9" fmla="*/ 2147483647 h 615"/>
              <a:gd name="T10" fmla="*/ 2147483647 w 573"/>
              <a:gd name="T11" fmla="*/ 2147483647 h 615"/>
              <a:gd name="T12" fmla="*/ 2147483647 w 573"/>
              <a:gd name="T13" fmla="*/ 2147483647 h 615"/>
              <a:gd name="T14" fmla="*/ 2147483647 w 573"/>
              <a:gd name="T15" fmla="*/ 2147483647 h 615"/>
              <a:gd name="T16" fmla="*/ 2147483647 w 573"/>
              <a:gd name="T17" fmla="*/ 2147483647 h 615"/>
              <a:gd name="T18" fmla="*/ 2147483647 w 573"/>
              <a:gd name="T19" fmla="*/ 2147483647 h 615"/>
              <a:gd name="T20" fmla="*/ 2147483647 w 573"/>
              <a:gd name="T21" fmla="*/ 2147483647 h 615"/>
              <a:gd name="T22" fmla="*/ 2147483647 w 573"/>
              <a:gd name="T23" fmla="*/ 2147483647 h 615"/>
              <a:gd name="T24" fmla="*/ 2147483647 w 573"/>
              <a:gd name="T25" fmla="*/ 2147483647 h 615"/>
              <a:gd name="T26" fmla="*/ 2147483647 w 573"/>
              <a:gd name="T27" fmla="*/ 2147483647 h 615"/>
              <a:gd name="T28" fmla="*/ 2147483647 w 573"/>
              <a:gd name="T29" fmla="*/ 2147483647 h 615"/>
              <a:gd name="T30" fmla="*/ 2147483647 w 573"/>
              <a:gd name="T31" fmla="*/ 2147483647 h 615"/>
              <a:gd name="T32" fmla="*/ 2147483647 w 573"/>
              <a:gd name="T33" fmla="*/ 2147483647 h 615"/>
              <a:gd name="T34" fmla="*/ 2147483647 w 573"/>
              <a:gd name="T35" fmla="*/ 2147483647 h 615"/>
              <a:gd name="T36" fmla="*/ 2147483647 w 573"/>
              <a:gd name="T37" fmla="*/ 2147483647 h 615"/>
              <a:gd name="T38" fmla="*/ 2147483647 w 573"/>
              <a:gd name="T39" fmla="*/ 2147483647 h 615"/>
              <a:gd name="T40" fmla="*/ 2147483647 w 573"/>
              <a:gd name="T41" fmla="*/ 2147483647 h 615"/>
              <a:gd name="T42" fmla="*/ 2147483647 w 573"/>
              <a:gd name="T43" fmla="*/ 2147483647 h 615"/>
              <a:gd name="T44" fmla="*/ 2147483647 w 573"/>
              <a:gd name="T45" fmla="*/ 2147483647 h 615"/>
              <a:gd name="T46" fmla="*/ 2147483647 w 573"/>
              <a:gd name="T47" fmla="*/ 2147483647 h 615"/>
              <a:gd name="T48" fmla="*/ 2147483647 w 573"/>
              <a:gd name="T49" fmla="*/ 2147483647 h 615"/>
              <a:gd name="T50" fmla="*/ 2147483647 w 573"/>
              <a:gd name="T51" fmla="*/ 2147483647 h 615"/>
              <a:gd name="T52" fmla="*/ 2147483647 w 573"/>
              <a:gd name="T53" fmla="*/ 2147483647 h 615"/>
              <a:gd name="T54" fmla="*/ 2147483647 w 573"/>
              <a:gd name="T55" fmla="*/ 2147483647 h 615"/>
              <a:gd name="T56" fmla="*/ 2147483647 w 573"/>
              <a:gd name="T57" fmla="*/ 2147483647 h 615"/>
              <a:gd name="T58" fmla="*/ 2147483647 w 573"/>
              <a:gd name="T59" fmla="*/ 2147483647 h 615"/>
              <a:gd name="T60" fmla="*/ 2147483647 w 573"/>
              <a:gd name="T61" fmla="*/ 2147483647 h 615"/>
              <a:gd name="T62" fmla="*/ 2147483647 w 573"/>
              <a:gd name="T63" fmla="*/ 2147483647 h 615"/>
              <a:gd name="T64" fmla="*/ 2147483647 w 573"/>
              <a:gd name="T65" fmla="*/ 2147483647 h 615"/>
              <a:gd name="T66" fmla="*/ 2147483647 w 573"/>
              <a:gd name="T67" fmla="*/ 2147483647 h 615"/>
              <a:gd name="T68" fmla="*/ 0 w 573"/>
              <a:gd name="T69" fmla="*/ 2147483647 h 615"/>
              <a:gd name="T70" fmla="*/ 2147483647 w 573"/>
              <a:gd name="T71" fmla="*/ 2147483647 h 615"/>
              <a:gd name="T72" fmla="*/ 2147483647 w 573"/>
              <a:gd name="T73" fmla="*/ 2147483647 h 615"/>
              <a:gd name="T74" fmla="*/ 2147483647 w 573"/>
              <a:gd name="T75" fmla="*/ 2147483647 h 615"/>
              <a:gd name="T76" fmla="*/ 2147483647 w 573"/>
              <a:gd name="T77" fmla="*/ 2147483647 h 615"/>
              <a:gd name="T78" fmla="*/ 2147483647 w 573"/>
              <a:gd name="T79" fmla="*/ 2147483647 h 615"/>
              <a:gd name="T80" fmla="*/ 2147483647 w 573"/>
              <a:gd name="T81" fmla="*/ 2147483647 h 615"/>
              <a:gd name="T82" fmla="*/ 2147483647 w 573"/>
              <a:gd name="T83" fmla="*/ 2147483647 h 615"/>
              <a:gd name="T84" fmla="*/ 2147483647 w 573"/>
              <a:gd name="T85" fmla="*/ 2147483647 h 615"/>
              <a:gd name="T86" fmla="*/ 2147483647 w 573"/>
              <a:gd name="T87" fmla="*/ 2147483647 h 6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3"/>
              <a:gd name="T133" fmla="*/ 0 h 615"/>
              <a:gd name="T134" fmla="*/ 573 w 573"/>
              <a:gd name="T135" fmla="*/ 615 h 6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3" h="615">
                <a:moveTo>
                  <a:pt x="225" y="102"/>
                </a:moveTo>
                <a:lnTo>
                  <a:pt x="153" y="90"/>
                </a:lnTo>
                <a:lnTo>
                  <a:pt x="153" y="48"/>
                </a:lnTo>
                <a:lnTo>
                  <a:pt x="177" y="42"/>
                </a:lnTo>
                <a:lnTo>
                  <a:pt x="198" y="21"/>
                </a:lnTo>
                <a:lnTo>
                  <a:pt x="234" y="24"/>
                </a:lnTo>
                <a:lnTo>
                  <a:pt x="264" y="0"/>
                </a:lnTo>
                <a:lnTo>
                  <a:pt x="375" y="3"/>
                </a:lnTo>
                <a:lnTo>
                  <a:pt x="312" y="30"/>
                </a:lnTo>
                <a:lnTo>
                  <a:pt x="306" y="75"/>
                </a:lnTo>
                <a:lnTo>
                  <a:pt x="324" y="96"/>
                </a:lnTo>
                <a:lnTo>
                  <a:pt x="360" y="69"/>
                </a:lnTo>
                <a:lnTo>
                  <a:pt x="402" y="69"/>
                </a:lnTo>
                <a:lnTo>
                  <a:pt x="432" y="87"/>
                </a:lnTo>
                <a:lnTo>
                  <a:pt x="411" y="114"/>
                </a:lnTo>
                <a:lnTo>
                  <a:pt x="393" y="138"/>
                </a:lnTo>
                <a:lnTo>
                  <a:pt x="387" y="162"/>
                </a:lnTo>
                <a:lnTo>
                  <a:pt x="363" y="177"/>
                </a:lnTo>
                <a:lnTo>
                  <a:pt x="348" y="195"/>
                </a:lnTo>
                <a:lnTo>
                  <a:pt x="393" y="204"/>
                </a:lnTo>
                <a:lnTo>
                  <a:pt x="408" y="228"/>
                </a:lnTo>
                <a:lnTo>
                  <a:pt x="417" y="252"/>
                </a:lnTo>
                <a:lnTo>
                  <a:pt x="432" y="279"/>
                </a:lnTo>
                <a:lnTo>
                  <a:pt x="456" y="312"/>
                </a:lnTo>
                <a:lnTo>
                  <a:pt x="498" y="351"/>
                </a:lnTo>
                <a:lnTo>
                  <a:pt x="534" y="384"/>
                </a:lnTo>
                <a:lnTo>
                  <a:pt x="540" y="402"/>
                </a:lnTo>
                <a:lnTo>
                  <a:pt x="531" y="420"/>
                </a:lnTo>
                <a:lnTo>
                  <a:pt x="501" y="438"/>
                </a:lnTo>
                <a:lnTo>
                  <a:pt x="567" y="444"/>
                </a:lnTo>
                <a:lnTo>
                  <a:pt x="573" y="489"/>
                </a:lnTo>
                <a:lnTo>
                  <a:pt x="558" y="537"/>
                </a:lnTo>
                <a:lnTo>
                  <a:pt x="564" y="594"/>
                </a:lnTo>
                <a:lnTo>
                  <a:pt x="549" y="558"/>
                </a:lnTo>
                <a:lnTo>
                  <a:pt x="465" y="564"/>
                </a:lnTo>
                <a:lnTo>
                  <a:pt x="420" y="564"/>
                </a:lnTo>
                <a:lnTo>
                  <a:pt x="402" y="579"/>
                </a:lnTo>
                <a:lnTo>
                  <a:pt x="369" y="552"/>
                </a:lnTo>
                <a:lnTo>
                  <a:pt x="339" y="579"/>
                </a:lnTo>
                <a:lnTo>
                  <a:pt x="333" y="615"/>
                </a:lnTo>
                <a:lnTo>
                  <a:pt x="309" y="612"/>
                </a:lnTo>
                <a:lnTo>
                  <a:pt x="285" y="576"/>
                </a:lnTo>
                <a:lnTo>
                  <a:pt x="270" y="609"/>
                </a:lnTo>
                <a:lnTo>
                  <a:pt x="261" y="573"/>
                </a:lnTo>
                <a:lnTo>
                  <a:pt x="279" y="552"/>
                </a:lnTo>
                <a:lnTo>
                  <a:pt x="288" y="513"/>
                </a:lnTo>
                <a:lnTo>
                  <a:pt x="273" y="492"/>
                </a:lnTo>
                <a:lnTo>
                  <a:pt x="291" y="459"/>
                </a:lnTo>
                <a:lnTo>
                  <a:pt x="300" y="423"/>
                </a:lnTo>
                <a:lnTo>
                  <a:pt x="324" y="387"/>
                </a:lnTo>
                <a:lnTo>
                  <a:pt x="360" y="387"/>
                </a:lnTo>
                <a:lnTo>
                  <a:pt x="378" y="360"/>
                </a:lnTo>
                <a:lnTo>
                  <a:pt x="363" y="330"/>
                </a:lnTo>
                <a:lnTo>
                  <a:pt x="339" y="324"/>
                </a:lnTo>
                <a:lnTo>
                  <a:pt x="315" y="279"/>
                </a:lnTo>
                <a:lnTo>
                  <a:pt x="297" y="297"/>
                </a:lnTo>
                <a:lnTo>
                  <a:pt x="270" y="336"/>
                </a:lnTo>
                <a:lnTo>
                  <a:pt x="261" y="354"/>
                </a:lnTo>
                <a:lnTo>
                  <a:pt x="264" y="378"/>
                </a:lnTo>
                <a:lnTo>
                  <a:pt x="279" y="402"/>
                </a:lnTo>
                <a:lnTo>
                  <a:pt x="261" y="429"/>
                </a:lnTo>
                <a:lnTo>
                  <a:pt x="222" y="447"/>
                </a:lnTo>
                <a:lnTo>
                  <a:pt x="162" y="468"/>
                </a:lnTo>
                <a:lnTo>
                  <a:pt x="153" y="486"/>
                </a:lnTo>
                <a:lnTo>
                  <a:pt x="126" y="495"/>
                </a:lnTo>
                <a:lnTo>
                  <a:pt x="96" y="492"/>
                </a:lnTo>
                <a:lnTo>
                  <a:pt x="60" y="507"/>
                </a:lnTo>
                <a:lnTo>
                  <a:pt x="24" y="519"/>
                </a:lnTo>
                <a:lnTo>
                  <a:pt x="9" y="492"/>
                </a:lnTo>
                <a:lnTo>
                  <a:pt x="0" y="459"/>
                </a:lnTo>
                <a:lnTo>
                  <a:pt x="27" y="453"/>
                </a:lnTo>
                <a:lnTo>
                  <a:pt x="48" y="429"/>
                </a:lnTo>
                <a:lnTo>
                  <a:pt x="42" y="402"/>
                </a:lnTo>
                <a:lnTo>
                  <a:pt x="24" y="396"/>
                </a:lnTo>
                <a:lnTo>
                  <a:pt x="27" y="348"/>
                </a:lnTo>
                <a:lnTo>
                  <a:pt x="69" y="324"/>
                </a:lnTo>
                <a:lnTo>
                  <a:pt x="99" y="321"/>
                </a:lnTo>
                <a:lnTo>
                  <a:pt x="111" y="288"/>
                </a:lnTo>
                <a:lnTo>
                  <a:pt x="135" y="249"/>
                </a:lnTo>
                <a:lnTo>
                  <a:pt x="165" y="234"/>
                </a:lnTo>
                <a:lnTo>
                  <a:pt x="186" y="249"/>
                </a:lnTo>
                <a:lnTo>
                  <a:pt x="213" y="258"/>
                </a:lnTo>
                <a:lnTo>
                  <a:pt x="261" y="270"/>
                </a:lnTo>
                <a:lnTo>
                  <a:pt x="267" y="240"/>
                </a:lnTo>
                <a:lnTo>
                  <a:pt x="252" y="192"/>
                </a:lnTo>
                <a:lnTo>
                  <a:pt x="255" y="150"/>
                </a:lnTo>
                <a:lnTo>
                  <a:pt x="261" y="126"/>
                </a:lnTo>
                <a:lnTo>
                  <a:pt x="240" y="117"/>
                </a:lnTo>
                <a:lnTo>
                  <a:pt x="225" y="102"/>
                </a:lnTo>
                <a:close/>
              </a:path>
            </a:pathLst>
          </a:custGeom>
          <a:solidFill>
            <a:srgbClr val="D1D1D1"/>
          </a:solidFill>
          <a:ln w="9525" cap="rnd" cmpd="sng">
            <a:solidFill>
              <a:srgbClr val="C0C0C0"/>
            </a:solidFill>
            <a:prstDash val="solid"/>
            <a:round/>
            <a:headEnd type="none" w="sm" len="sm"/>
            <a:tailEnd type="none" w="sm" len="sm"/>
          </a:ln>
        </p:spPr>
        <p:txBody>
          <a:bodyPr>
            <a:noAutofit/>
          </a:bodyPr>
          <a:lstStyle/>
          <a:p>
            <a:endParaRPr lang="en-GB" dirty="0">
              <a:solidFill>
                <a:srgbClr val="00214A"/>
              </a:solidFill>
              <a:latin typeface="Arial" pitchFamily="34" charset="0"/>
              <a:ea typeface="Verdana" pitchFamily="34" charset="0"/>
            </a:endParaRPr>
          </a:p>
        </p:txBody>
      </p:sp>
      <p:grpSp>
        <p:nvGrpSpPr>
          <p:cNvPr id="6161" name="Group 112"/>
          <p:cNvGrpSpPr>
            <a:grpSpLocks/>
          </p:cNvGrpSpPr>
          <p:nvPr/>
        </p:nvGrpSpPr>
        <p:grpSpPr bwMode="auto">
          <a:xfrm>
            <a:off x="1021904" y="2640014"/>
            <a:ext cx="4430712" cy="2643187"/>
            <a:chOff x="67082" y="2252985"/>
            <a:chExt cx="6707187" cy="3344540"/>
          </a:xfrm>
        </p:grpSpPr>
        <p:grpSp>
          <p:nvGrpSpPr>
            <p:cNvPr id="6209" name="Group 4"/>
            <p:cNvGrpSpPr>
              <a:grpSpLocks/>
            </p:cNvGrpSpPr>
            <p:nvPr/>
          </p:nvGrpSpPr>
          <p:grpSpPr bwMode="auto">
            <a:xfrm>
              <a:off x="67082" y="2522538"/>
              <a:ext cx="6707187" cy="3074987"/>
              <a:chOff x="-3652" y="1537"/>
              <a:chExt cx="3853" cy="1869"/>
            </a:xfrm>
          </p:grpSpPr>
          <p:sp>
            <p:nvSpPr>
              <p:cNvPr id="6211" name="Freeform 5"/>
              <p:cNvSpPr>
                <a:spLocks/>
              </p:cNvSpPr>
              <p:nvPr/>
            </p:nvSpPr>
            <p:spPr bwMode="auto">
              <a:xfrm>
                <a:off x="-1406" y="2829"/>
                <a:ext cx="104" cy="188"/>
              </a:xfrm>
              <a:custGeom>
                <a:avLst/>
                <a:gdLst>
                  <a:gd name="T0" fmla="*/ 14 w 108"/>
                  <a:gd name="T1" fmla="*/ 2 h 233"/>
                  <a:gd name="T2" fmla="*/ 18 w 108"/>
                  <a:gd name="T3" fmla="*/ 2 h 233"/>
                  <a:gd name="T4" fmla="*/ 18 w 108"/>
                  <a:gd name="T5" fmla="*/ 2 h 233"/>
                  <a:gd name="T6" fmla="*/ 18 w 108"/>
                  <a:gd name="T7" fmla="*/ 2 h 233"/>
                  <a:gd name="T8" fmla="*/ 22 w 108"/>
                  <a:gd name="T9" fmla="*/ 2 h 233"/>
                  <a:gd name="T10" fmla="*/ 22 w 108"/>
                  <a:gd name="T11" fmla="*/ 2 h 233"/>
                  <a:gd name="T12" fmla="*/ 22 w 108"/>
                  <a:gd name="T13" fmla="*/ 2 h 233"/>
                  <a:gd name="T14" fmla="*/ 25 w 108"/>
                  <a:gd name="T15" fmla="*/ 2 h 233"/>
                  <a:gd name="T16" fmla="*/ 25 w 108"/>
                  <a:gd name="T17" fmla="*/ 2 h 233"/>
                  <a:gd name="T18" fmla="*/ 28 w 108"/>
                  <a:gd name="T19" fmla="*/ 2 h 233"/>
                  <a:gd name="T20" fmla="*/ 31 w 108"/>
                  <a:gd name="T21" fmla="*/ 2 h 233"/>
                  <a:gd name="T22" fmla="*/ 31 w 108"/>
                  <a:gd name="T23" fmla="*/ 2 h 233"/>
                  <a:gd name="T24" fmla="*/ 31 w 108"/>
                  <a:gd name="T25" fmla="*/ 0 h 233"/>
                  <a:gd name="T26" fmla="*/ 33 w 108"/>
                  <a:gd name="T27" fmla="*/ 0 h 233"/>
                  <a:gd name="T28" fmla="*/ 33 w 108"/>
                  <a:gd name="T29" fmla="*/ 2 h 233"/>
                  <a:gd name="T30" fmla="*/ 35 w 108"/>
                  <a:gd name="T31" fmla="*/ 2 h 233"/>
                  <a:gd name="T32" fmla="*/ 35 w 108"/>
                  <a:gd name="T33" fmla="*/ 2 h 233"/>
                  <a:gd name="T34" fmla="*/ 35 w 108"/>
                  <a:gd name="T35" fmla="*/ 2 h 233"/>
                  <a:gd name="T36" fmla="*/ 35 w 108"/>
                  <a:gd name="T37" fmla="*/ 2 h 233"/>
                  <a:gd name="T38" fmla="*/ 33 w 108"/>
                  <a:gd name="T39" fmla="*/ 2 h 233"/>
                  <a:gd name="T40" fmla="*/ 33 w 108"/>
                  <a:gd name="T41" fmla="*/ 2 h 233"/>
                  <a:gd name="T42" fmla="*/ 31 w 108"/>
                  <a:gd name="T43" fmla="*/ 2 h 233"/>
                  <a:gd name="T44" fmla="*/ 31 w 108"/>
                  <a:gd name="T45" fmla="*/ 2 h 233"/>
                  <a:gd name="T46" fmla="*/ 31 w 108"/>
                  <a:gd name="T47" fmla="*/ 2 h 233"/>
                  <a:gd name="T48" fmla="*/ 31 w 108"/>
                  <a:gd name="T49" fmla="*/ 2 h 233"/>
                  <a:gd name="T50" fmla="*/ 28 w 108"/>
                  <a:gd name="T51" fmla="*/ 2 h 233"/>
                  <a:gd name="T52" fmla="*/ 28 w 108"/>
                  <a:gd name="T53" fmla="*/ 2 h 233"/>
                  <a:gd name="T54" fmla="*/ 25 w 108"/>
                  <a:gd name="T55" fmla="*/ 2 h 233"/>
                  <a:gd name="T56" fmla="*/ 25 w 108"/>
                  <a:gd name="T57" fmla="*/ 2 h 233"/>
                  <a:gd name="T58" fmla="*/ 18 w 108"/>
                  <a:gd name="T59" fmla="*/ 2 h 233"/>
                  <a:gd name="T60" fmla="*/ 18 w 108"/>
                  <a:gd name="T61" fmla="*/ 2 h 233"/>
                  <a:gd name="T62" fmla="*/ 14 w 108"/>
                  <a:gd name="T63" fmla="*/ 2 h 233"/>
                  <a:gd name="T64" fmla="*/ 13 w 108"/>
                  <a:gd name="T65" fmla="*/ 2 h 233"/>
                  <a:gd name="T66" fmla="*/ 13 w 108"/>
                  <a:gd name="T67" fmla="*/ 2 h 233"/>
                  <a:gd name="T68" fmla="*/ 13 w 108"/>
                  <a:gd name="T69" fmla="*/ 2 h 233"/>
                  <a:gd name="T70" fmla="*/ 13 w 108"/>
                  <a:gd name="T71" fmla="*/ 2 h 233"/>
                  <a:gd name="T72" fmla="*/ 13 w 108"/>
                  <a:gd name="T73" fmla="*/ 2 h 233"/>
                  <a:gd name="T74" fmla="*/ 8 w 108"/>
                  <a:gd name="T75" fmla="*/ 2 h 233"/>
                  <a:gd name="T76" fmla="*/ 8 w 108"/>
                  <a:gd name="T77" fmla="*/ 2 h 233"/>
                  <a:gd name="T78" fmla="*/ 8 w 108"/>
                  <a:gd name="T79" fmla="*/ 2 h 233"/>
                  <a:gd name="T80" fmla="*/ 0 w 108"/>
                  <a:gd name="T81" fmla="*/ 2 h 233"/>
                  <a:gd name="T82" fmla="*/ 0 w 108"/>
                  <a:gd name="T83" fmla="*/ 2 h 233"/>
                  <a:gd name="T84" fmla="*/ 0 w 108"/>
                  <a:gd name="T85" fmla="*/ 2 h 233"/>
                  <a:gd name="T86" fmla="*/ 0 w 108"/>
                  <a:gd name="T87" fmla="*/ 2 h 233"/>
                  <a:gd name="T88" fmla="*/ 0 w 108"/>
                  <a:gd name="T89" fmla="*/ 2 h 233"/>
                  <a:gd name="T90" fmla="*/ 8 w 108"/>
                  <a:gd name="T91" fmla="*/ 2 h 233"/>
                  <a:gd name="T92" fmla="*/ 13 w 108"/>
                  <a:gd name="T93" fmla="*/ 2 h 233"/>
                  <a:gd name="T94" fmla="*/ 8 w 108"/>
                  <a:gd name="T95" fmla="*/ 2 h 233"/>
                  <a:gd name="T96" fmla="*/ 8 w 108"/>
                  <a:gd name="T97" fmla="*/ 2 h 233"/>
                  <a:gd name="T98" fmla="*/ 8 w 108"/>
                  <a:gd name="T99" fmla="*/ 2 h 233"/>
                  <a:gd name="T100" fmla="*/ 13 w 108"/>
                  <a:gd name="T101" fmla="*/ 2 h 233"/>
                  <a:gd name="T102" fmla="*/ 13 w 108"/>
                  <a:gd name="T103" fmla="*/ 2 h 233"/>
                  <a:gd name="T104" fmla="*/ 14 w 108"/>
                  <a:gd name="T105" fmla="*/ 2 h 23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8"/>
                  <a:gd name="T160" fmla="*/ 0 h 233"/>
                  <a:gd name="T161" fmla="*/ 108 w 108"/>
                  <a:gd name="T162" fmla="*/ 233 h 23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8" h="233">
                    <a:moveTo>
                      <a:pt x="49" y="69"/>
                    </a:moveTo>
                    <a:lnTo>
                      <a:pt x="57" y="60"/>
                    </a:lnTo>
                    <a:lnTo>
                      <a:pt x="57" y="52"/>
                    </a:lnTo>
                    <a:lnTo>
                      <a:pt x="57" y="60"/>
                    </a:lnTo>
                    <a:lnTo>
                      <a:pt x="65" y="52"/>
                    </a:lnTo>
                    <a:lnTo>
                      <a:pt x="65" y="43"/>
                    </a:lnTo>
                    <a:lnTo>
                      <a:pt x="65" y="34"/>
                    </a:lnTo>
                    <a:lnTo>
                      <a:pt x="74" y="34"/>
                    </a:lnTo>
                    <a:lnTo>
                      <a:pt x="74" y="26"/>
                    </a:lnTo>
                    <a:lnTo>
                      <a:pt x="82" y="26"/>
                    </a:lnTo>
                    <a:lnTo>
                      <a:pt x="90" y="26"/>
                    </a:lnTo>
                    <a:lnTo>
                      <a:pt x="90" y="17"/>
                    </a:lnTo>
                    <a:lnTo>
                      <a:pt x="90" y="0"/>
                    </a:lnTo>
                    <a:lnTo>
                      <a:pt x="99" y="0"/>
                    </a:lnTo>
                    <a:lnTo>
                      <a:pt x="99" y="9"/>
                    </a:lnTo>
                    <a:lnTo>
                      <a:pt x="107" y="17"/>
                    </a:lnTo>
                    <a:lnTo>
                      <a:pt x="107" y="26"/>
                    </a:lnTo>
                    <a:lnTo>
                      <a:pt x="107" y="60"/>
                    </a:lnTo>
                    <a:lnTo>
                      <a:pt x="107" y="69"/>
                    </a:lnTo>
                    <a:lnTo>
                      <a:pt x="99" y="69"/>
                    </a:lnTo>
                    <a:lnTo>
                      <a:pt x="99" y="60"/>
                    </a:lnTo>
                    <a:lnTo>
                      <a:pt x="90" y="69"/>
                    </a:lnTo>
                    <a:lnTo>
                      <a:pt x="90" y="79"/>
                    </a:lnTo>
                    <a:lnTo>
                      <a:pt x="90" y="95"/>
                    </a:lnTo>
                    <a:lnTo>
                      <a:pt x="90" y="112"/>
                    </a:lnTo>
                    <a:lnTo>
                      <a:pt x="82" y="120"/>
                    </a:lnTo>
                    <a:lnTo>
                      <a:pt x="82" y="137"/>
                    </a:lnTo>
                    <a:lnTo>
                      <a:pt x="74" y="137"/>
                    </a:lnTo>
                    <a:lnTo>
                      <a:pt x="74" y="146"/>
                    </a:lnTo>
                    <a:lnTo>
                      <a:pt x="57" y="180"/>
                    </a:lnTo>
                    <a:lnTo>
                      <a:pt x="57" y="189"/>
                    </a:lnTo>
                    <a:lnTo>
                      <a:pt x="49" y="206"/>
                    </a:lnTo>
                    <a:lnTo>
                      <a:pt x="40" y="215"/>
                    </a:lnTo>
                    <a:lnTo>
                      <a:pt x="32" y="223"/>
                    </a:lnTo>
                    <a:lnTo>
                      <a:pt x="24" y="223"/>
                    </a:lnTo>
                    <a:lnTo>
                      <a:pt x="24" y="232"/>
                    </a:lnTo>
                    <a:lnTo>
                      <a:pt x="17" y="232"/>
                    </a:lnTo>
                    <a:lnTo>
                      <a:pt x="8" y="232"/>
                    </a:lnTo>
                    <a:lnTo>
                      <a:pt x="8" y="223"/>
                    </a:lnTo>
                    <a:lnTo>
                      <a:pt x="8" y="206"/>
                    </a:lnTo>
                    <a:lnTo>
                      <a:pt x="0" y="198"/>
                    </a:lnTo>
                    <a:lnTo>
                      <a:pt x="0" y="189"/>
                    </a:lnTo>
                    <a:lnTo>
                      <a:pt x="0" y="180"/>
                    </a:lnTo>
                    <a:lnTo>
                      <a:pt x="0" y="172"/>
                    </a:lnTo>
                    <a:lnTo>
                      <a:pt x="0" y="163"/>
                    </a:lnTo>
                    <a:lnTo>
                      <a:pt x="8" y="146"/>
                    </a:lnTo>
                    <a:lnTo>
                      <a:pt x="17" y="137"/>
                    </a:lnTo>
                    <a:lnTo>
                      <a:pt x="8" y="120"/>
                    </a:lnTo>
                    <a:lnTo>
                      <a:pt x="8" y="112"/>
                    </a:lnTo>
                    <a:lnTo>
                      <a:pt x="8" y="95"/>
                    </a:lnTo>
                    <a:lnTo>
                      <a:pt x="17" y="79"/>
                    </a:lnTo>
                    <a:lnTo>
                      <a:pt x="24" y="69"/>
                    </a:lnTo>
                    <a:lnTo>
                      <a:pt x="49" y="69"/>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12" name="Freeform 6"/>
              <p:cNvSpPr>
                <a:spLocks/>
              </p:cNvSpPr>
              <p:nvPr/>
            </p:nvSpPr>
            <p:spPr bwMode="auto">
              <a:xfrm>
                <a:off x="-3652" y="1588"/>
                <a:ext cx="1066" cy="1768"/>
              </a:xfrm>
              <a:custGeom>
                <a:avLst/>
                <a:gdLst>
                  <a:gd name="T0" fmla="*/ 46 w 1170"/>
                  <a:gd name="T1" fmla="*/ 69 h 1854"/>
                  <a:gd name="T2" fmla="*/ 53 w 1170"/>
                  <a:gd name="T3" fmla="*/ 66 h 1854"/>
                  <a:gd name="T4" fmla="*/ 59 w 1170"/>
                  <a:gd name="T5" fmla="*/ 49 h 1854"/>
                  <a:gd name="T6" fmla="*/ 61 w 1170"/>
                  <a:gd name="T7" fmla="*/ 56 h 1854"/>
                  <a:gd name="T8" fmla="*/ 61 w 1170"/>
                  <a:gd name="T9" fmla="*/ 88 h 1854"/>
                  <a:gd name="T10" fmla="*/ 56 w 1170"/>
                  <a:gd name="T11" fmla="*/ 92 h 1854"/>
                  <a:gd name="T12" fmla="*/ 56 w 1170"/>
                  <a:gd name="T13" fmla="*/ 106 h 1854"/>
                  <a:gd name="T14" fmla="*/ 54 w 1170"/>
                  <a:gd name="T15" fmla="*/ 106 h 1854"/>
                  <a:gd name="T16" fmla="*/ 46 w 1170"/>
                  <a:gd name="T17" fmla="*/ 120 h 1854"/>
                  <a:gd name="T18" fmla="*/ 42 w 1170"/>
                  <a:gd name="T19" fmla="*/ 128 h 1854"/>
                  <a:gd name="T20" fmla="*/ 42 w 1170"/>
                  <a:gd name="T21" fmla="*/ 142 h 1854"/>
                  <a:gd name="T22" fmla="*/ 37 w 1170"/>
                  <a:gd name="T23" fmla="*/ 169 h 1854"/>
                  <a:gd name="T24" fmla="*/ 32 w 1170"/>
                  <a:gd name="T25" fmla="*/ 152 h 1854"/>
                  <a:gd name="T26" fmla="*/ 29 w 1170"/>
                  <a:gd name="T27" fmla="*/ 154 h 1854"/>
                  <a:gd name="T28" fmla="*/ 24 w 1170"/>
                  <a:gd name="T29" fmla="*/ 170 h 1854"/>
                  <a:gd name="T30" fmla="*/ 26 w 1170"/>
                  <a:gd name="T31" fmla="*/ 194 h 1854"/>
                  <a:gd name="T32" fmla="*/ 29 w 1170"/>
                  <a:gd name="T33" fmla="*/ 195 h 1854"/>
                  <a:gd name="T34" fmla="*/ 32 w 1170"/>
                  <a:gd name="T35" fmla="*/ 221 h 1854"/>
                  <a:gd name="T36" fmla="*/ 38 w 1170"/>
                  <a:gd name="T37" fmla="*/ 224 h 1854"/>
                  <a:gd name="T38" fmla="*/ 42 w 1170"/>
                  <a:gd name="T39" fmla="*/ 226 h 1854"/>
                  <a:gd name="T40" fmla="*/ 50 w 1170"/>
                  <a:gd name="T41" fmla="*/ 224 h 1854"/>
                  <a:gd name="T42" fmla="*/ 56 w 1170"/>
                  <a:gd name="T43" fmla="*/ 243 h 1854"/>
                  <a:gd name="T44" fmla="*/ 61 w 1170"/>
                  <a:gd name="T45" fmla="*/ 263 h 1854"/>
                  <a:gd name="T46" fmla="*/ 71 w 1170"/>
                  <a:gd name="T47" fmla="*/ 277 h 1854"/>
                  <a:gd name="T48" fmla="*/ 67 w 1170"/>
                  <a:gd name="T49" fmla="*/ 319 h 1854"/>
                  <a:gd name="T50" fmla="*/ 61 w 1170"/>
                  <a:gd name="T51" fmla="*/ 359 h 1854"/>
                  <a:gd name="T52" fmla="*/ 56 w 1170"/>
                  <a:gd name="T53" fmla="*/ 377 h 1854"/>
                  <a:gd name="T54" fmla="*/ 55 w 1170"/>
                  <a:gd name="T55" fmla="*/ 396 h 1854"/>
                  <a:gd name="T56" fmla="*/ 54 w 1170"/>
                  <a:gd name="T57" fmla="*/ 416 h 1854"/>
                  <a:gd name="T58" fmla="*/ 55 w 1170"/>
                  <a:gd name="T59" fmla="*/ 445 h 1854"/>
                  <a:gd name="T60" fmla="*/ 51 w 1170"/>
                  <a:gd name="T61" fmla="*/ 439 h 1854"/>
                  <a:gd name="T62" fmla="*/ 46 w 1170"/>
                  <a:gd name="T63" fmla="*/ 418 h 1854"/>
                  <a:gd name="T64" fmla="*/ 46 w 1170"/>
                  <a:gd name="T65" fmla="*/ 383 h 1854"/>
                  <a:gd name="T66" fmla="*/ 42 w 1170"/>
                  <a:gd name="T67" fmla="*/ 323 h 1854"/>
                  <a:gd name="T68" fmla="*/ 34 w 1170"/>
                  <a:gd name="T69" fmla="*/ 280 h 1854"/>
                  <a:gd name="T70" fmla="*/ 35 w 1170"/>
                  <a:gd name="T71" fmla="*/ 254 h 1854"/>
                  <a:gd name="T72" fmla="*/ 32 w 1170"/>
                  <a:gd name="T73" fmla="*/ 230 h 1854"/>
                  <a:gd name="T74" fmla="*/ 26 w 1170"/>
                  <a:gd name="T75" fmla="*/ 209 h 1854"/>
                  <a:gd name="T76" fmla="*/ 17 w 1170"/>
                  <a:gd name="T77" fmla="*/ 195 h 1854"/>
                  <a:gd name="T78" fmla="*/ 15 w 1170"/>
                  <a:gd name="T79" fmla="*/ 161 h 1854"/>
                  <a:gd name="T80" fmla="*/ 14 w 1170"/>
                  <a:gd name="T81" fmla="*/ 161 h 1854"/>
                  <a:gd name="T82" fmla="*/ 13 w 1170"/>
                  <a:gd name="T83" fmla="*/ 161 h 1854"/>
                  <a:gd name="T84" fmla="*/ 11 w 1170"/>
                  <a:gd name="T85" fmla="*/ 124 h 1854"/>
                  <a:gd name="T86" fmla="*/ 14 w 1170"/>
                  <a:gd name="T87" fmla="*/ 96 h 1854"/>
                  <a:gd name="T88" fmla="*/ 18 w 1170"/>
                  <a:gd name="T89" fmla="*/ 75 h 1854"/>
                  <a:gd name="T90" fmla="*/ 18 w 1170"/>
                  <a:gd name="T91" fmla="*/ 58 h 1854"/>
                  <a:gd name="T92" fmla="*/ 18 w 1170"/>
                  <a:gd name="T93" fmla="*/ 39 h 1854"/>
                  <a:gd name="T94" fmla="*/ 13 w 1170"/>
                  <a:gd name="T95" fmla="*/ 30 h 1854"/>
                  <a:gd name="T96" fmla="*/ 5 w 1170"/>
                  <a:gd name="T97" fmla="*/ 45 h 1854"/>
                  <a:gd name="T98" fmla="*/ 6 w 1170"/>
                  <a:gd name="T99" fmla="*/ 31 h 1854"/>
                  <a:gd name="T100" fmla="*/ 11 w 1170"/>
                  <a:gd name="T101" fmla="*/ 20 h 1854"/>
                  <a:gd name="T102" fmla="*/ 13 w 1170"/>
                  <a:gd name="T103" fmla="*/ 13 h 1854"/>
                  <a:gd name="T104" fmla="*/ 15 w 1170"/>
                  <a:gd name="T105" fmla="*/ 10 h 1854"/>
                  <a:gd name="T106" fmla="*/ 26 w 1170"/>
                  <a:gd name="T107" fmla="*/ 10 h 1854"/>
                  <a:gd name="T108" fmla="*/ 35 w 1170"/>
                  <a:gd name="T109" fmla="*/ 10 h 1854"/>
                  <a:gd name="T110" fmla="*/ 41 w 1170"/>
                  <a:gd name="T111" fmla="*/ 20 h 1854"/>
                  <a:gd name="T112" fmla="*/ 46 w 1170"/>
                  <a:gd name="T113" fmla="*/ 20 h 1854"/>
                  <a:gd name="T114" fmla="*/ 51 w 1170"/>
                  <a:gd name="T115" fmla="*/ 26 h 1854"/>
                  <a:gd name="T116" fmla="*/ 56 w 1170"/>
                  <a:gd name="T117" fmla="*/ 10 h 1854"/>
                  <a:gd name="T118" fmla="*/ 55 w 1170"/>
                  <a:gd name="T119" fmla="*/ 23 h 1854"/>
                  <a:gd name="T120" fmla="*/ 56 w 1170"/>
                  <a:gd name="T121" fmla="*/ 29 h 1854"/>
                  <a:gd name="T122" fmla="*/ 51 w 1170"/>
                  <a:gd name="T123" fmla="*/ 38 h 18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70"/>
                  <a:gd name="T187" fmla="*/ 0 h 1854"/>
                  <a:gd name="T188" fmla="*/ 1170 w 1170"/>
                  <a:gd name="T189" fmla="*/ 1854 h 18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70" h="1854">
                    <a:moveTo>
                      <a:pt x="742" y="198"/>
                    </a:moveTo>
                    <a:lnTo>
                      <a:pt x="727" y="212"/>
                    </a:lnTo>
                    <a:lnTo>
                      <a:pt x="719" y="212"/>
                    </a:lnTo>
                    <a:lnTo>
                      <a:pt x="712" y="219"/>
                    </a:lnTo>
                    <a:lnTo>
                      <a:pt x="719" y="226"/>
                    </a:lnTo>
                    <a:lnTo>
                      <a:pt x="719" y="233"/>
                    </a:lnTo>
                    <a:lnTo>
                      <a:pt x="719" y="248"/>
                    </a:lnTo>
                    <a:lnTo>
                      <a:pt x="712" y="255"/>
                    </a:lnTo>
                    <a:lnTo>
                      <a:pt x="719" y="255"/>
                    </a:lnTo>
                    <a:lnTo>
                      <a:pt x="727" y="255"/>
                    </a:lnTo>
                    <a:lnTo>
                      <a:pt x="734" y="262"/>
                    </a:lnTo>
                    <a:lnTo>
                      <a:pt x="742" y="269"/>
                    </a:lnTo>
                    <a:lnTo>
                      <a:pt x="750" y="269"/>
                    </a:lnTo>
                    <a:lnTo>
                      <a:pt x="757" y="276"/>
                    </a:lnTo>
                    <a:lnTo>
                      <a:pt x="765" y="283"/>
                    </a:lnTo>
                    <a:lnTo>
                      <a:pt x="773" y="283"/>
                    </a:lnTo>
                    <a:lnTo>
                      <a:pt x="788" y="283"/>
                    </a:lnTo>
                    <a:lnTo>
                      <a:pt x="796" y="283"/>
                    </a:lnTo>
                    <a:lnTo>
                      <a:pt x="788" y="290"/>
                    </a:lnTo>
                    <a:lnTo>
                      <a:pt x="788" y="297"/>
                    </a:lnTo>
                    <a:lnTo>
                      <a:pt x="780" y="304"/>
                    </a:lnTo>
                    <a:lnTo>
                      <a:pt x="780" y="311"/>
                    </a:lnTo>
                    <a:lnTo>
                      <a:pt x="773" y="311"/>
                    </a:lnTo>
                    <a:lnTo>
                      <a:pt x="780" y="333"/>
                    </a:lnTo>
                    <a:lnTo>
                      <a:pt x="780" y="340"/>
                    </a:lnTo>
                    <a:lnTo>
                      <a:pt x="796" y="340"/>
                    </a:lnTo>
                    <a:lnTo>
                      <a:pt x="803" y="325"/>
                    </a:lnTo>
                    <a:lnTo>
                      <a:pt x="819" y="297"/>
                    </a:lnTo>
                    <a:lnTo>
                      <a:pt x="826" y="297"/>
                    </a:lnTo>
                    <a:lnTo>
                      <a:pt x="842" y="290"/>
                    </a:lnTo>
                    <a:lnTo>
                      <a:pt x="849" y="283"/>
                    </a:lnTo>
                    <a:lnTo>
                      <a:pt x="864" y="276"/>
                    </a:lnTo>
                    <a:lnTo>
                      <a:pt x="864" y="262"/>
                    </a:lnTo>
                    <a:lnTo>
                      <a:pt x="864" y="241"/>
                    </a:lnTo>
                    <a:lnTo>
                      <a:pt x="864" y="233"/>
                    </a:lnTo>
                    <a:lnTo>
                      <a:pt x="872" y="233"/>
                    </a:lnTo>
                    <a:lnTo>
                      <a:pt x="880" y="233"/>
                    </a:lnTo>
                    <a:lnTo>
                      <a:pt x="887" y="226"/>
                    </a:lnTo>
                    <a:lnTo>
                      <a:pt x="895" y="219"/>
                    </a:lnTo>
                    <a:lnTo>
                      <a:pt x="895" y="212"/>
                    </a:lnTo>
                    <a:lnTo>
                      <a:pt x="903" y="212"/>
                    </a:lnTo>
                    <a:lnTo>
                      <a:pt x="903" y="205"/>
                    </a:lnTo>
                    <a:lnTo>
                      <a:pt x="910" y="198"/>
                    </a:lnTo>
                    <a:lnTo>
                      <a:pt x="918" y="198"/>
                    </a:lnTo>
                    <a:lnTo>
                      <a:pt x="941" y="205"/>
                    </a:lnTo>
                    <a:lnTo>
                      <a:pt x="949" y="205"/>
                    </a:lnTo>
                    <a:lnTo>
                      <a:pt x="956" y="198"/>
                    </a:lnTo>
                    <a:lnTo>
                      <a:pt x="956" y="205"/>
                    </a:lnTo>
                    <a:lnTo>
                      <a:pt x="964" y="212"/>
                    </a:lnTo>
                    <a:lnTo>
                      <a:pt x="972" y="212"/>
                    </a:lnTo>
                    <a:lnTo>
                      <a:pt x="979" y="219"/>
                    </a:lnTo>
                    <a:lnTo>
                      <a:pt x="972" y="233"/>
                    </a:lnTo>
                    <a:lnTo>
                      <a:pt x="972" y="241"/>
                    </a:lnTo>
                    <a:lnTo>
                      <a:pt x="972" y="248"/>
                    </a:lnTo>
                    <a:lnTo>
                      <a:pt x="972" y="255"/>
                    </a:lnTo>
                    <a:lnTo>
                      <a:pt x="979" y="255"/>
                    </a:lnTo>
                    <a:lnTo>
                      <a:pt x="987" y="255"/>
                    </a:lnTo>
                    <a:lnTo>
                      <a:pt x="994" y="255"/>
                    </a:lnTo>
                    <a:lnTo>
                      <a:pt x="994" y="248"/>
                    </a:lnTo>
                    <a:lnTo>
                      <a:pt x="1010" y="241"/>
                    </a:lnTo>
                    <a:lnTo>
                      <a:pt x="1017" y="233"/>
                    </a:lnTo>
                    <a:lnTo>
                      <a:pt x="1017" y="226"/>
                    </a:lnTo>
                    <a:lnTo>
                      <a:pt x="1025" y="233"/>
                    </a:lnTo>
                    <a:lnTo>
                      <a:pt x="1017" y="233"/>
                    </a:lnTo>
                    <a:lnTo>
                      <a:pt x="1017" y="241"/>
                    </a:lnTo>
                    <a:lnTo>
                      <a:pt x="1025" y="276"/>
                    </a:lnTo>
                    <a:lnTo>
                      <a:pt x="1017" y="290"/>
                    </a:lnTo>
                    <a:lnTo>
                      <a:pt x="1025" y="297"/>
                    </a:lnTo>
                    <a:lnTo>
                      <a:pt x="1025" y="304"/>
                    </a:lnTo>
                    <a:lnTo>
                      <a:pt x="1040" y="311"/>
                    </a:lnTo>
                    <a:lnTo>
                      <a:pt x="1040" y="318"/>
                    </a:lnTo>
                    <a:lnTo>
                      <a:pt x="1048" y="318"/>
                    </a:lnTo>
                    <a:lnTo>
                      <a:pt x="1056" y="325"/>
                    </a:lnTo>
                    <a:lnTo>
                      <a:pt x="1063" y="325"/>
                    </a:lnTo>
                    <a:lnTo>
                      <a:pt x="1056" y="333"/>
                    </a:lnTo>
                    <a:lnTo>
                      <a:pt x="1056" y="340"/>
                    </a:lnTo>
                    <a:lnTo>
                      <a:pt x="1048" y="347"/>
                    </a:lnTo>
                    <a:lnTo>
                      <a:pt x="1040" y="347"/>
                    </a:lnTo>
                    <a:lnTo>
                      <a:pt x="1017" y="354"/>
                    </a:lnTo>
                    <a:lnTo>
                      <a:pt x="1002" y="361"/>
                    </a:lnTo>
                    <a:lnTo>
                      <a:pt x="987" y="368"/>
                    </a:lnTo>
                    <a:lnTo>
                      <a:pt x="979" y="368"/>
                    </a:lnTo>
                    <a:lnTo>
                      <a:pt x="949" y="368"/>
                    </a:lnTo>
                    <a:lnTo>
                      <a:pt x="926" y="368"/>
                    </a:lnTo>
                    <a:lnTo>
                      <a:pt x="910" y="368"/>
                    </a:lnTo>
                    <a:lnTo>
                      <a:pt x="903" y="375"/>
                    </a:lnTo>
                    <a:lnTo>
                      <a:pt x="895" y="382"/>
                    </a:lnTo>
                    <a:lnTo>
                      <a:pt x="887" y="382"/>
                    </a:lnTo>
                    <a:lnTo>
                      <a:pt x="880" y="389"/>
                    </a:lnTo>
                    <a:lnTo>
                      <a:pt x="872" y="396"/>
                    </a:lnTo>
                    <a:lnTo>
                      <a:pt x="857" y="403"/>
                    </a:lnTo>
                    <a:lnTo>
                      <a:pt x="857" y="410"/>
                    </a:lnTo>
                    <a:lnTo>
                      <a:pt x="864" y="403"/>
                    </a:lnTo>
                    <a:lnTo>
                      <a:pt x="895" y="389"/>
                    </a:lnTo>
                    <a:lnTo>
                      <a:pt x="903" y="382"/>
                    </a:lnTo>
                    <a:lnTo>
                      <a:pt x="910" y="382"/>
                    </a:lnTo>
                    <a:lnTo>
                      <a:pt x="918" y="382"/>
                    </a:lnTo>
                    <a:lnTo>
                      <a:pt x="926" y="389"/>
                    </a:lnTo>
                    <a:lnTo>
                      <a:pt x="926" y="396"/>
                    </a:lnTo>
                    <a:lnTo>
                      <a:pt x="926" y="403"/>
                    </a:lnTo>
                    <a:lnTo>
                      <a:pt x="910" y="396"/>
                    </a:lnTo>
                    <a:lnTo>
                      <a:pt x="910" y="403"/>
                    </a:lnTo>
                    <a:lnTo>
                      <a:pt x="918" y="403"/>
                    </a:lnTo>
                    <a:lnTo>
                      <a:pt x="918" y="410"/>
                    </a:lnTo>
                    <a:lnTo>
                      <a:pt x="918" y="417"/>
                    </a:lnTo>
                    <a:lnTo>
                      <a:pt x="910" y="417"/>
                    </a:lnTo>
                    <a:lnTo>
                      <a:pt x="910" y="425"/>
                    </a:lnTo>
                    <a:lnTo>
                      <a:pt x="918" y="432"/>
                    </a:lnTo>
                    <a:lnTo>
                      <a:pt x="933" y="432"/>
                    </a:lnTo>
                    <a:lnTo>
                      <a:pt x="941" y="432"/>
                    </a:lnTo>
                    <a:lnTo>
                      <a:pt x="949" y="439"/>
                    </a:lnTo>
                    <a:lnTo>
                      <a:pt x="941" y="439"/>
                    </a:lnTo>
                    <a:lnTo>
                      <a:pt x="933" y="446"/>
                    </a:lnTo>
                    <a:lnTo>
                      <a:pt x="918" y="446"/>
                    </a:lnTo>
                    <a:lnTo>
                      <a:pt x="910" y="446"/>
                    </a:lnTo>
                    <a:lnTo>
                      <a:pt x="903" y="453"/>
                    </a:lnTo>
                    <a:lnTo>
                      <a:pt x="895" y="460"/>
                    </a:lnTo>
                    <a:lnTo>
                      <a:pt x="887" y="460"/>
                    </a:lnTo>
                    <a:lnTo>
                      <a:pt x="880" y="453"/>
                    </a:lnTo>
                    <a:lnTo>
                      <a:pt x="880" y="446"/>
                    </a:lnTo>
                    <a:lnTo>
                      <a:pt x="887" y="446"/>
                    </a:lnTo>
                    <a:lnTo>
                      <a:pt x="910" y="439"/>
                    </a:lnTo>
                    <a:lnTo>
                      <a:pt x="918" y="432"/>
                    </a:lnTo>
                    <a:lnTo>
                      <a:pt x="910" y="432"/>
                    </a:lnTo>
                    <a:lnTo>
                      <a:pt x="895" y="439"/>
                    </a:lnTo>
                    <a:lnTo>
                      <a:pt x="887" y="432"/>
                    </a:lnTo>
                    <a:lnTo>
                      <a:pt x="880" y="439"/>
                    </a:lnTo>
                    <a:lnTo>
                      <a:pt x="872" y="439"/>
                    </a:lnTo>
                    <a:lnTo>
                      <a:pt x="872" y="446"/>
                    </a:lnTo>
                    <a:lnTo>
                      <a:pt x="864" y="446"/>
                    </a:lnTo>
                    <a:lnTo>
                      <a:pt x="857" y="446"/>
                    </a:lnTo>
                    <a:lnTo>
                      <a:pt x="849" y="446"/>
                    </a:lnTo>
                    <a:lnTo>
                      <a:pt x="849" y="453"/>
                    </a:lnTo>
                    <a:lnTo>
                      <a:pt x="834" y="460"/>
                    </a:lnTo>
                    <a:lnTo>
                      <a:pt x="826" y="460"/>
                    </a:lnTo>
                    <a:lnTo>
                      <a:pt x="819" y="467"/>
                    </a:lnTo>
                    <a:lnTo>
                      <a:pt x="819" y="474"/>
                    </a:lnTo>
                    <a:lnTo>
                      <a:pt x="826" y="474"/>
                    </a:lnTo>
                    <a:lnTo>
                      <a:pt x="826" y="481"/>
                    </a:lnTo>
                    <a:lnTo>
                      <a:pt x="819" y="488"/>
                    </a:lnTo>
                    <a:lnTo>
                      <a:pt x="811" y="488"/>
                    </a:lnTo>
                    <a:lnTo>
                      <a:pt x="788" y="488"/>
                    </a:lnTo>
                    <a:lnTo>
                      <a:pt x="780" y="488"/>
                    </a:lnTo>
                    <a:lnTo>
                      <a:pt x="773" y="495"/>
                    </a:lnTo>
                    <a:lnTo>
                      <a:pt x="773" y="509"/>
                    </a:lnTo>
                    <a:lnTo>
                      <a:pt x="757" y="517"/>
                    </a:lnTo>
                    <a:lnTo>
                      <a:pt x="750" y="524"/>
                    </a:lnTo>
                    <a:lnTo>
                      <a:pt x="742" y="517"/>
                    </a:lnTo>
                    <a:lnTo>
                      <a:pt x="734" y="517"/>
                    </a:lnTo>
                    <a:lnTo>
                      <a:pt x="742" y="524"/>
                    </a:lnTo>
                    <a:lnTo>
                      <a:pt x="742" y="538"/>
                    </a:lnTo>
                    <a:lnTo>
                      <a:pt x="734" y="538"/>
                    </a:lnTo>
                    <a:lnTo>
                      <a:pt x="727" y="545"/>
                    </a:lnTo>
                    <a:lnTo>
                      <a:pt x="727" y="538"/>
                    </a:lnTo>
                    <a:lnTo>
                      <a:pt x="727" y="531"/>
                    </a:lnTo>
                    <a:lnTo>
                      <a:pt x="727" y="517"/>
                    </a:lnTo>
                    <a:lnTo>
                      <a:pt x="727" y="509"/>
                    </a:lnTo>
                    <a:lnTo>
                      <a:pt x="719" y="524"/>
                    </a:lnTo>
                    <a:lnTo>
                      <a:pt x="719" y="531"/>
                    </a:lnTo>
                    <a:lnTo>
                      <a:pt x="712" y="531"/>
                    </a:lnTo>
                    <a:lnTo>
                      <a:pt x="712" y="538"/>
                    </a:lnTo>
                    <a:lnTo>
                      <a:pt x="719" y="538"/>
                    </a:lnTo>
                    <a:lnTo>
                      <a:pt x="719" y="545"/>
                    </a:lnTo>
                    <a:lnTo>
                      <a:pt x="712" y="552"/>
                    </a:lnTo>
                    <a:lnTo>
                      <a:pt x="719" y="552"/>
                    </a:lnTo>
                    <a:lnTo>
                      <a:pt x="719" y="559"/>
                    </a:lnTo>
                    <a:lnTo>
                      <a:pt x="727" y="559"/>
                    </a:lnTo>
                    <a:lnTo>
                      <a:pt x="719" y="559"/>
                    </a:lnTo>
                    <a:lnTo>
                      <a:pt x="719" y="566"/>
                    </a:lnTo>
                    <a:lnTo>
                      <a:pt x="712" y="566"/>
                    </a:lnTo>
                    <a:lnTo>
                      <a:pt x="704" y="580"/>
                    </a:lnTo>
                    <a:lnTo>
                      <a:pt x="696" y="580"/>
                    </a:lnTo>
                    <a:lnTo>
                      <a:pt x="689" y="580"/>
                    </a:lnTo>
                    <a:lnTo>
                      <a:pt x="681" y="587"/>
                    </a:lnTo>
                    <a:lnTo>
                      <a:pt x="673" y="594"/>
                    </a:lnTo>
                    <a:lnTo>
                      <a:pt x="666" y="594"/>
                    </a:lnTo>
                    <a:lnTo>
                      <a:pt x="658" y="601"/>
                    </a:lnTo>
                    <a:lnTo>
                      <a:pt x="650" y="608"/>
                    </a:lnTo>
                    <a:lnTo>
                      <a:pt x="635" y="616"/>
                    </a:lnTo>
                    <a:lnTo>
                      <a:pt x="627" y="616"/>
                    </a:lnTo>
                    <a:lnTo>
                      <a:pt x="620" y="623"/>
                    </a:lnTo>
                    <a:lnTo>
                      <a:pt x="620" y="630"/>
                    </a:lnTo>
                    <a:lnTo>
                      <a:pt x="620" y="637"/>
                    </a:lnTo>
                    <a:lnTo>
                      <a:pt x="620" y="658"/>
                    </a:lnTo>
                    <a:lnTo>
                      <a:pt x="620" y="679"/>
                    </a:lnTo>
                    <a:lnTo>
                      <a:pt x="620" y="686"/>
                    </a:lnTo>
                    <a:lnTo>
                      <a:pt x="620" y="700"/>
                    </a:lnTo>
                    <a:lnTo>
                      <a:pt x="612" y="715"/>
                    </a:lnTo>
                    <a:lnTo>
                      <a:pt x="604" y="715"/>
                    </a:lnTo>
                    <a:lnTo>
                      <a:pt x="604" y="708"/>
                    </a:lnTo>
                    <a:lnTo>
                      <a:pt x="597" y="708"/>
                    </a:lnTo>
                    <a:lnTo>
                      <a:pt x="597" y="700"/>
                    </a:lnTo>
                    <a:lnTo>
                      <a:pt x="589" y="693"/>
                    </a:lnTo>
                    <a:lnTo>
                      <a:pt x="597" y="693"/>
                    </a:lnTo>
                    <a:lnTo>
                      <a:pt x="589" y="679"/>
                    </a:lnTo>
                    <a:lnTo>
                      <a:pt x="589" y="672"/>
                    </a:lnTo>
                    <a:lnTo>
                      <a:pt x="589" y="665"/>
                    </a:lnTo>
                    <a:lnTo>
                      <a:pt x="597" y="665"/>
                    </a:lnTo>
                    <a:lnTo>
                      <a:pt x="589" y="665"/>
                    </a:lnTo>
                    <a:lnTo>
                      <a:pt x="589" y="658"/>
                    </a:lnTo>
                    <a:lnTo>
                      <a:pt x="589" y="644"/>
                    </a:lnTo>
                    <a:lnTo>
                      <a:pt x="589" y="637"/>
                    </a:lnTo>
                    <a:lnTo>
                      <a:pt x="582" y="637"/>
                    </a:lnTo>
                    <a:lnTo>
                      <a:pt x="566" y="637"/>
                    </a:lnTo>
                    <a:lnTo>
                      <a:pt x="559" y="637"/>
                    </a:lnTo>
                    <a:lnTo>
                      <a:pt x="551" y="630"/>
                    </a:lnTo>
                    <a:lnTo>
                      <a:pt x="536" y="630"/>
                    </a:lnTo>
                    <a:lnTo>
                      <a:pt x="528" y="630"/>
                    </a:lnTo>
                    <a:lnTo>
                      <a:pt x="520" y="630"/>
                    </a:lnTo>
                    <a:lnTo>
                      <a:pt x="513" y="630"/>
                    </a:lnTo>
                    <a:lnTo>
                      <a:pt x="505" y="630"/>
                    </a:lnTo>
                    <a:lnTo>
                      <a:pt x="505" y="637"/>
                    </a:lnTo>
                    <a:lnTo>
                      <a:pt x="513" y="637"/>
                    </a:lnTo>
                    <a:lnTo>
                      <a:pt x="520" y="637"/>
                    </a:lnTo>
                    <a:lnTo>
                      <a:pt x="520" y="644"/>
                    </a:lnTo>
                    <a:lnTo>
                      <a:pt x="520" y="651"/>
                    </a:lnTo>
                    <a:lnTo>
                      <a:pt x="520" y="658"/>
                    </a:lnTo>
                    <a:lnTo>
                      <a:pt x="513" y="651"/>
                    </a:lnTo>
                    <a:lnTo>
                      <a:pt x="505" y="644"/>
                    </a:lnTo>
                    <a:lnTo>
                      <a:pt x="497" y="644"/>
                    </a:lnTo>
                    <a:lnTo>
                      <a:pt x="490" y="644"/>
                    </a:lnTo>
                    <a:lnTo>
                      <a:pt x="482" y="637"/>
                    </a:lnTo>
                    <a:lnTo>
                      <a:pt x="474" y="637"/>
                    </a:lnTo>
                    <a:lnTo>
                      <a:pt x="467" y="637"/>
                    </a:lnTo>
                    <a:lnTo>
                      <a:pt x="459" y="637"/>
                    </a:lnTo>
                    <a:lnTo>
                      <a:pt x="451" y="637"/>
                    </a:lnTo>
                    <a:lnTo>
                      <a:pt x="444" y="637"/>
                    </a:lnTo>
                    <a:lnTo>
                      <a:pt x="444" y="644"/>
                    </a:lnTo>
                    <a:lnTo>
                      <a:pt x="436" y="651"/>
                    </a:lnTo>
                    <a:lnTo>
                      <a:pt x="429" y="651"/>
                    </a:lnTo>
                    <a:lnTo>
                      <a:pt x="421" y="658"/>
                    </a:lnTo>
                    <a:lnTo>
                      <a:pt x="421" y="665"/>
                    </a:lnTo>
                    <a:lnTo>
                      <a:pt x="413" y="665"/>
                    </a:lnTo>
                    <a:lnTo>
                      <a:pt x="406" y="672"/>
                    </a:lnTo>
                    <a:lnTo>
                      <a:pt x="398" y="679"/>
                    </a:lnTo>
                    <a:lnTo>
                      <a:pt x="390" y="679"/>
                    </a:lnTo>
                    <a:lnTo>
                      <a:pt x="390" y="686"/>
                    </a:lnTo>
                    <a:lnTo>
                      <a:pt x="390" y="693"/>
                    </a:lnTo>
                    <a:lnTo>
                      <a:pt x="390" y="700"/>
                    </a:lnTo>
                    <a:lnTo>
                      <a:pt x="390" y="708"/>
                    </a:lnTo>
                    <a:lnTo>
                      <a:pt x="383" y="715"/>
                    </a:lnTo>
                    <a:lnTo>
                      <a:pt x="383" y="722"/>
                    </a:lnTo>
                    <a:lnTo>
                      <a:pt x="375" y="729"/>
                    </a:lnTo>
                    <a:lnTo>
                      <a:pt x="375" y="743"/>
                    </a:lnTo>
                    <a:lnTo>
                      <a:pt x="375" y="750"/>
                    </a:lnTo>
                    <a:lnTo>
                      <a:pt x="375" y="771"/>
                    </a:lnTo>
                    <a:lnTo>
                      <a:pt x="383" y="792"/>
                    </a:lnTo>
                    <a:lnTo>
                      <a:pt x="383" y="800"/>
                    </a:lnTo>
                    <a:lnTo>
                      <a:pt x="390" y="800"/>
                    </a:lnTo>
                    <a:lnTo>
                      <a:pt x="398" y="800"/>
                    </a:lnTo>
                    <a:lnTo>
                      <a:pt x="406" y="807"/>
                    </a:lnTo>
                    <a:lnTo>
                      <a:pt x="413" y="807"/>
                    </a:lnTo>
                    <a:lnTo>
                      <a:pt x="421" y="800"/>
                    </a:lnTo>
                    <a:lnTo>
                      <a:pt x="429" y="800"/>
                    </a:lnTo>
                    <a:lnTo>
                      <a:pt x="436" y="807"/>
                    </a:lnTo>
                    <a:lnTo>
                      <a:pt x="444" y="800"/>
                    </a:lnTo>
                    <a:lnTo>
                      <a:pt x="444" y="792"/>
                    </a:lnTo>
                    <a:lnTo>
                      <a:pt x="451" y="792"/>
                    </a:lnTo>
                    <a:lnTo>
                      <a:pt x="451" y="785"/>
                    </a:lnTo>
                    <a:lnTo>
                      <a:pt x="459" y="771"/>
                    </a:lnTo>
                    <a:lnTo>
                      <a:pt x="459" y="764"/>
                    </a:lnTo>
                    <a:lnTo>
                      <a:pt x="467" y="764"/>
                    </a:lnTo>
                    <a:lnTo>
                      <a:pt x="482" y="764"/>
                    </a:lnTo>
                    <a:lnTo>
                      <a:pt x="497" y="764"/>
                    </a:lnTo>
                    <a:lnTo>
                      <a:pt x="505" y="764"/>
                    </a:lnTo>
                    <a:lnTo>
                      <a:pt x="513" y="764"/>
                    </a:lnTo>
                    <a:lnTo>
                      <a:pt x="505" y="771"/>
                    </a:lnTo>
                    <a:lnTo>
                      <a:pt x="497" y="778"/>
                    </a:lnTo>
                    <a:lnTo>
                      <a:pt x="497" y="785"/>
                    </a:lnTo>
                    <a:lnTo>
                      <a:pt x="497" y="792"/>
                    </a:lnTo>
                    <a:lnTo>
                      <a:pt x="497" y="807"/>
                    </a:lnTo>
                    <a:lnTo>
                      <a:pt x="490" y="807"/>
                    </a:lnTo>
                    <a:lnTo>
                      <a:pt x="482" y="800"/>
                    </a:lnTo>
                    <a:lnTo>
                      <a:pt x="482" y="807"/>
                    </a:lnTo>
                    <a:lnTo>
                      <a:pt x="482" y="814"/>
                    </a:lnTo>
                    <a:lnTo>
                      <a:pt x="474" y="828"/>
                    </a:lnTo>
                    <a:lnTo>
                      <a:pt x="467" y="835"/>
                    </a:lnTo>
                    <a:lnTo>
                      <a:pt x="474" y="842"/>
                    </a:lnTo>
                    <a:lnTo>
                      <a:pt x="482" y="842"/>
                    </a:lnTo>
                    <a:lnTo>
                      <a:pt x="497" y="842"/>
                    </a:lnTo>
                    <a:lnTo>
                      <a:pt x="513" y="842"/>
                    </a:lnTo>
                    <a:lnTo>
                      <a:pt x="520" y="842"/>
                    </a:lnTo>
                    <a:lnTo>
                      <a:pt x="520" y="849"/>
                    </a:lnTo>
                    <a:lnTo>
                      <a:pt x="528" y="856"/>
                    </a:lnTo>
                    <a:lnTo>
                      <a:pt x="528" y="849"/>
                    </a:lnTo>
                    <a:lnTo>
                      <a:pt x="528" y="856"/>
                    </a:lnTo>
                    <a:lnTo>
                      <a:pt x="528" y="870"/>
                    </a:lnTo>
                    <a:lnTo>
                      <a:pt x="520" y="920"/>
                    </a:lnTo>
                    <a:lnTo>
                      <a:pt x="520" y="927"/>
                    </a:lnTo>
                    <a:lnTo>
                      <a:pt x="528" y="934"/>
                    </a:lnTo>
                    <a:lnTo>
                      <a:pt x="536" y="934"/>
                    </a:lnTo>
                    <a:lnTo>
                      <a:pt x="543" y="941"/>
                    </a:lnTo>
                    <a:lnTo>
                      <a:pt x="551" y="941"/>
                    </a:lnTo>
                    <a:lnTo>
                      <a:pt x="574" y="934"/>
                    </a:lnTo>
                    <a:lnTo>
                      <a:pt x="582" y="934"/>
                    </a:lnTo>
                    <a:lnTo>
                      <a:pt x="589" y="941"/>
                    </a:lnTo>
                    <a:lnTo>
                      <a:pt x="597" y="955"/>
                    </a:lnTo>
                    <a:lnTo>
                      <a:pt x="604" y="962"/>
                    </a:lnTo>
                    <a:lnTo>
                      <a:pt x="612" y="962"/>
                    </a:lnTo>
                    <a:lnTo>
                      <a:pt x="604" y="955"/>
                    </a:lnTo>
                    <a:lnTo>
                      <a:pt x="612" y="948"/>
                    </a:lnTo>
                    <a:lnTo>
                      <a:pt x="620" y="941"/>
                    </a:lnTo>
                    <a:lnTo>
                      <a:pt x="620" y="934"/>
                    </a:lnTo>
                    <a:lnTo>
                      <a:pt x="627" y="927"/>
                    </a:lnTo>
                    <a:lnTo>
                      <a:pt x="635" y="920"/>
                    </a:lnTo>
                    <a:lnTo>
                      <a:pt x="643" y="913"/>
                    </a:lnTo>
                    <a:lnTo>
                      <a:pt x="643" y="920"/>
                    </a:lnTo>
                    <a:lnTo>
                      <a:pt x="658" y="913"/>
                    </a:lnTo>
                    <a:lnTo>
                      <a:pt x="666" y="913"/>
                    </a:lnTo>
                    <a:lnTo>
                      <a:pt x="673" y="906"/>
                    </a:lnTo>
                    <a:lnTo>
                      <a:pt x="681" y="906"/>
                    </a:lnTo>
                    <a:lnTo>
                      <a:pt x="689" y="899"/>
                    </a:lnTo>
                    <a:lnTo>
                      <a:pt x="696" y="899"/>
                    </a:lnTo>
                    <a:lnTo>
                      <a:pt x="696" y="906"/>
                    </a:lnTo>
                    <a:lnTo>
                      <a:pt x="689" y="913"/>
                    </a:lnTo>
                    <a:lnTo>
                      <a:pt x="689" y="920"/>
                    </a:lnTo>
                    <a:lnTo>
                      <a:pt x="681" y="934"/>
                    </a:lnTo>
                    <a:lnTo>
                      <a:pt x="681" y="941"/>
                    </a:lnTo>
                    <a:lnTo>
                      <a:pt x="689" y="941"/>
                    </a:lnTo>
                    <a:lnTo>
                      <a:pt x="696" y="941"/>
                    </a:lnTo>
                    <a:lnTo>
                      <a:pt x="696" y="934"/>
                    </a:lnTo>
                    <a:lnTo>
                      <a:pt x="696" y="927"/>
                    </a:lnTo>
                    <a:lnTo>
                      <a:pt x="696" y="920"/>
                    </a:lnTo>
                    <a:lnTo>
                      <a:pt x="704" y="913"/>
                    </a:lnTo>
                    <a:lnTo>
                      <a:pt x="704" y="906"/>
                    </a:lnTo>
                    <a:lnTo>
                      <a:pt x="712" y="913"/>
                    </a:lnTo>
                    <a:lnTo>
                      <a:pt x="712" y="920"/>
                    </a:lnTo>
                    <a:lnTo>
                      <a:pt x="719" y="920"/>
                    </a:lnTo>
                    <a:lnTo>
                      <a:pt x="727" y="927"/>
                    </a:lnTo>
                    <a:lnTo>
                      <a:pt x="734" y="934"/>
                    </a:lnTo>
                    <a:lnTo>
                      <a:pt x="742" y="934"/>
                    </a:lnTo>
                    <a:lnTo>
                      <a:pt x="757" y="934"/>
                    </a:lnTo>
                    <a:lnTo>
                      <a:pt x="780" y="934"/>
                    </a:lnTo>
                    <a:lnTo>
                      <a:pt x="788" y="927"/>
                    </a:lnTo>
                    <a:lnTo>
                      <a:pt x="796" y="927"/>
                    </a:lnTo>
                    <a:lnTo>
                      <a:pt x="803" y="927"/>
                    </a:lnTo>
                    <a:lnTo>
                      <a:pt x="811" y="934"/>
                    </a:lnTo>
                    <a:lnTo>
                      <a:pt x="803" y="934"/>
                    </a:lnTo>
                    <a:lnTo>
                      <a:pt x="811" y="941"/>
                    </a:lnTo>
                    <a:lnTo>
                      <a:pt x="819" y="941"/>
                    </a:lnTo>
                    <a:lnTo>
                      <a:pt x="826" y="948"/>
                    </a:lnTo>
                    <a:lnTo>
                      <a:pt x="826" y="955"/>
                    </a:lnTo>
                    <a:lnTo>
                      <a:pt x="842" y="962"/>
                    </a:lnTo>
                    <a:lnTo>
                      <a:pt x="857" y="976"/>
                    </a:lnTo>
                    <a:lnTo>
                      <a:pt x="857" y="969"/>
                    </a:lnTo>
                    <a:lnTo>
                      <a:pt x="857" y="983"/>
                    </a:lnTo>
                    <a:lnTo>
                      <a:pt x="864" y="991"/>
                    </a:lnTo>
                    <a:lnTo>
                      <a:pt x="872" y="991"/>
                    </a:lnTo>
                    <a:lnTo>
                      <a:pt x="880" y="991"/>
                    </a:lnTo>
                    <a:lnTo>
                      <a:pt x="903" y="998"/>
                    </a:lnTo>
                    <a:lnTo>
                      <a:pt x="918" y="1005"/>
                    </a:lnTo>
                    <a:lnTo>
                      <a:pt x="933" y="1012"/>
                    </a:lnTo>
                    <a:lnTo>
                      <a:pt x="941" y="1019"/>
                    </a:lnTo>
                    <a:lnTo>
                      <a:pt x="949" y="1026"/>
                    </a:lnTo>
                    <a:lnTo>
                      <a:pt x="949" y="1033"/>
                    </a:lnTo>
                    <a:lnTo>
                      <a:pt x="956" y="1047"/>
                    </a:lnTo>
                    <a:lnTo>
                      <a:pt x="964" y="1061"/>
                    </a:lnTo>
                    <a:lnTo>
                      <a:pt x="956" y="1068"/>
                    </a:lnTo>
                    <a:lnTo>
                      <a:pt x="941" y="1083"/>
                    </a:lnTo>
                    <a:lnTo>
                      <a:pt x="933" y="1090"/>
                    </a:lnTo>
                    <a:lnTo>
                      <a:pt x="933" y="1097"/>
                    </a:lnTo>
                    <a:lnTo>
                      <a:pt x="941" y="1097"/>
                    </a:lnTo>
                    <a:lnTo>
                      <a:pt x="949" y="1097"/>
                    </a:lnTo>
                    <a:lnTo>
                      <a:pt x="956" y="1104"/>
                    </a:lnTo>
                    <a:lnTo>
                      <a:pt x="964" y="1104"/>
                    </a:lnTo>
                    <a:lnTo>
                      <a:pt x="972" y="1104"/>
                    </a:lnTo>
                    <a:lnTo>
                      <a:pt x="979" y="1097"/>
                    </a:lnTo>
                    <a:lnTo>
                      <a:pt x="987" y="1097"/>
                    </a:lnTo>
                    <a:lnTo>
                      <a:pt x="994" y="1090"/>
                    </a:lnTo>
                    <a:lnTo>
                      <a:pt x="1002" y="1097"/>
                    </a:lnTo>
                    <a:lnTo>
                      <a:pt x="1017" y="1097"/>
                    </a:lnTo>
                    <a:lnTo>
                      <a:pt x="1025" y="1104"/>
                    </a:lnTo>
                    <a:lnTo>
                      <a:pt x="1033" y="1111"/>
                    </a:lnTo>
                    <a:lnTo>
                      <a:pt x="1033" y="1118"/>
                    </a:lnTo>
                    <a:lnTo>
                      <a:pt x="1040" y="1125"/>
                    </a:lnTo>
                    <a:lnTo>
                      <a:pt x="1040" y="1118"/>
                    </a:lnTo>
                    <a:lnTo>
                      <a:pt x="1048" y="1111"/>
                    </a:lnTo>
                    <a:lnTo>
                      <a:pt x="1056" y="1118"/>
                    </a:lnTo>
                    <a:lnTo>
                      <a:pt x="1063" y="1118"/>
                    </a:lnTo>
                    <a:lnTo>
                      <a:pt x="1102" y="1125"/>
                    </a:lnTo>
                    <a:lnTo>
                      <a:pt x="1117" y="1132"/>
                    </a:lnTo>
                    <a:lnTo>
                      <a:pt x="1124" y="1146"/>
                    </a:lnTo>
                    <a:lnTo>
                      <a:pt x="1140" y="1153"/>
                    </a:lnTo>
                    <a:lnTo>
                      <a:pt x="1155" y="1153"/>
                    </a:lnTo>
                    <a:lnTo>
                      <a:pt x="1163" y="1153"/>
                    </a:lnTo>
                    <a:lnTo>
                      <a:pt x="1163" y="1160"/>
                    </a:lnTo>
                    <a:lnTo>
                      <a:pt x="1170" y="1182"/>
                    </a:lnTo>
                    <a:lnTo>
                      <a:pt x="1163" y="1196"/>
                    </a:lnTo>
                    <a:lnTo>
                      <a:pt x="1155" y="1210"/>
                    </a:lnTo>
                    <a:lnTo>
                      <a:pt x="1147" y="1217"/>
                    </a:lnTo>
                    <a:lnTo>
                      <a:pt x="1140" y="1231"/>
                    </a:lnTo>
                    <a:lnTo>
                      <a:pt x="1140" y="1238"/>
                    </a:lnTo>
                    <a:lnTo>
                      <a:pt x="1132" y="1252"/>
                    </a:lnTo>
                    <a:lnTo>
                      <a:pt x="1124" y="1259"/>
                    </a:lnTo>
                    <a:lnTo>
                      <a:pt x="1117" y="1267"/>
                    </a:lnTo>
                    <a:lnTo>
                      <a:pt x="1117" y="1274"/>
                    </a:lnTo>
                    <a:lnTo>
                      <a:pt x="1117" y="1288"/>
                    </a:lnTo>
                    <a:lnTo>
                      <a:pt x="1117" y="1309"/>
                    </a:lnTo>
                    <a:lnTo>
                      <a:pt x="1117" y="1323"/>
                    </a:lnTo>
                    <a:lnTo>
                      <a:pt x="1117" y="1330"/>
                    </a:lnTo>
                    <a:lnTo>
                      <a:pt x="1117" y="1337"/>
                    </a:lnTo>
                    <a:lnTo>
                      <a:pt x="1117" y="1351"/>
                    </a:lnTo>
                    <a:lnTo>
                      <a:pt x="1109" y="1358"/>
                    </a:lnTo>
                    <a:lnTo>
                      <a:pt x="1109" y="1366"/>
                    </a:lnTo>
                    <a:lnTo>
                      <a:pt x="1102" y="1380"/>
                    </a:lnTo>
                    <a:lnTo>
                      <a:pt x="1094" y="1387"/>
                    </a:lnTo>
                    <a:lnTo>
                      <a:pt x="1086" y="1401"/>
                    </a:lnTo>
                    <a:lnTo>
                      <a:pt x="1079" y="1401"/>
                    </a:lnTo>
                    <a:lnTo>
                      <a:pt x="1056" y="1408"/>
                    </a:lnTo>
                    <a:lnTo>
                      <a:pt x="1048" y="1415"/>
                    </a:lnTo>
                    <a:lnTo>
                      <a:pt x="1033" y="1422"/>
                    </a:lnTo>
                    <a:lnTo>
                      <a:pt x="1025" y="1429"/>
                    </a:lnTo>
                    <a:lnTo>
                      <a:pt x="1017" y="1436"/>
                    </a:lnTo>
                    <a:lnTo>
                      <a:pt x="1017" y="1458"/>
                    </a:lnTo>
                    <a:lnTo>
                      <a:pt x="1017" y="1479"/>
                    </a:lnTo>
                    <a:lnTo>
                      <a:pt x="1017" y="1486"/>
                    </a:lnTo>
                    <a:lnTo>
                      <a:pt x="1010" y="1486"/>
                    </a:lnTo>
                    <a:lnTo>
                      <a:pt x="1002" y="1500"/>
                    </a:lnTo>
                    <a:lnTo>
                      <a:pt x="1002" y="1507"/>
                    </a:lnTo>
                    <a:lnTo>
                      <a:pt x="1002" y="1514"/>
                    </a:lnTo>
                    <a:lnTo>
                      <a:pt x="1002" y="1521"/>
                    </a:lnTo>
                    <a:lnTo>
                      <a:pt x="994" y="1528"/>
                    </a:lnTo>
                    <a:lnTo>
                      <a:pt x="994" y="1535"/>
                    </a:lnTo>
                    <a:lnTo>
                      <a:pt x="987" y="1550"/>
                    </a:lnTo>
                    <a:lnTo>
                      <a:pt x="979" y="1557"/>
                    </a:lnTo>
                    <a:lnTo>
                      <a:pt x="972" y="1571"/>
                    </a:lnTo>
                    <a:lnTo>
                      <a:pt x="964" y="1571"/>
                    </a:lnTo>
                    <a:lnTo>
                      <a:pt x="956" y="1578"/>
                    </a:lnTo>
                    <a:lnTo>
                      <a:pt x="941" y="1571"/>
                    </a:lnTo>
                    <a:lnTo>
                      <a:pt x="933" y="1564"/>
                    </a:lnTo>
                    <a:lnTo>
                      <a:pt x="926" y="1557"/>
                    </a:lnTo>
                    <a:lnTo>
                      <a:pt x="918" y="1564"/>
                    </a:lnTo>
                    <a:lnTo>
                      <a:pt x="918" y="1571"/>
                    </a:lnTo>
                    <a:lnTo>
                      <a:pt x="926" y="1578"/>
                    </a:lnTo>
                    <a:lnTo>
                      <a:pt x="933" y="1578"/>
                    </a:lnTo>
                    <a:lnTo>
                      <a:pt x="941" y="1585"/>
                    </a:lnTo>
                    <a:lnTo>
                      <a:pt x="941" y="1592"/>
                    </a:lnTo>
                    <a:lnTo>
                      <a:pt x="949" y="1592"/>
                    </a:lnTo>
                    <a:lnTo>
                      <a:pt x="949" y="1599"/>
                    </a:lnTo>
                    <a:lnTo>
                      <a:pt x="956" y="1599"/>
                    </a:lnTo>
                    <a:lnTo>
                      <a:pt x="949" y="1606"/>
                    </a:lnTo>
                    <a:lnTo>
                      <a:pt x="949" y="1613"/>
                    </a:lnTo>
                    <a:lnTo>
                      <a:pt x="941" y="1620"/>
                    </a:lnTo>
                    <a:lnTo>
                      <a:pt x="941" y="1627"/>
                    </a:lnTo>
                    <a:lnTo>
                      <a:pt x="933" y="1627"/>
                    </a:lnTo>
                    <a:lnTo>
                      <a:pt x="918" y="1634"/>
                    </a:lnTo>
                    <a:lnTo>
                      <a:pt x="903" y="1634"/>
                    </a:lnTo>
                    <a:lnTo>
                      <a:pt x="895" y="1642"/>
                    </a:lnTo>
                    <a:lnTo>
                      <a:pt x="895" y="1649"/>
                    </a:lnTo>
                    <a:lnTo>
                      <a:pt x="895" y="1656"/>
                    </a:lnTo>
                    <a:lnTo>
                      <a:pt x="895" y="1663"/>
                    </a:lnTo>
                    <a:lnTo>
                      <a:pt x="887" y="1663"/>
                    </a:lnTo>
                    <a:lnTo>
                      <a:pt x="880" y="1670"/>
                    </a:lnTo>
                    <a:lnTo>
                      <a:pt x="872" y="1663"/>
                    </a:lnTo>
                    <a:lnTo>
                      <a:pt x="872" y="1670"/>
                    </a:lnTo>
                    <a:lnTo>
                      <a:pt x="872" y="1677"/>
                    </a:lnTo>
                    <a:lnTo>
                      <a:pt x="880" y="1677"/>
                    </a:lnTo>
                    <a:lnTo>
                      <a:pt x="880" y="1684"/>
                    </a:lnTo>
                    <a:lnTo>
                      <a:pt x="887" y="1684"/>
                    </a:lnTo>
                    <a:lnTo>
                      <a:pt x="880" y="1691"/>
                    </a:lnTo>
                    <a:lnTo>
                      <a:pt x="880" y="1712"/>
                    </a:lnTo>
                    <a:lnTo>
                      <a:pt x="880" y="1719"/>
                    </a:lnTo>
                    <a:lnTo>
                      <a:pt x="880" y="1726"/>
                    </a:lnTo>
                    <a:lnTo>
                      <a:pt x="872" y="1726"/>
                    </a:lnTo>
                    <a:lnTo>
                      <a:pt x="880" y="1733"/>
                    </a:lnTo>
                    <a:lnTo>
                      <a:pt x="880" y="1741"/>
                    </a:lnTo>
                    <a:lnTo>
                      <a:pt x="887" y="1748"/>
                    </a:lnTo>
                    <a:lnTo>
                      <a:pt x="895" y="1748"/>
                    </a:lnTo>
                    <a:lnTo>
                      <a:pt x="903" y="1748"/>
                    </a:lnTo>
                    <a:lnTo>
                      <a:pt x="903" y="1769"/>
                    </a:lnTo>
                    <a:lnTo>
                      <a:pt x="895" y="1776"/>
                    </a:lnTo>
                    <a:lnTo>
                      <a:pt x="895" y="1790"/>
                    </a:lnTo>
                    <a:lnTo>
                      <a:pt x="903" y="1804"/>
                    </a:lnTo>
                    <a:lnTo>
                      <a:pt x="895" y="1811"/>
                    </a:lnTo>
                    <a:lnTo>
                      <a:pt x="903" y="1818"/>
                    </a:lnTo>
                    <a:lnTo>
                      <a:pt x="903" y="1825"/>
                    </a:lnTo>
                    <a:lnTo>
                      <a:pt x="903" y="1833"/>
                    </a:lnTo>
                    <a:lnTo>
                      <a:pt x="895" y="1833"/>
                    </a:lnTo>
                    <a:lnTo>
                      <a:pt x="887" y="1840"/>
                    </a:lnTo>
                    <a:lnTo>
                      <a:pt x="895" y="1854"/>
                    </a:lnTo>
                    <a:lnTo>
                      <a:pt x="887" y="1854"/>
                    </a:lnTo>
                    <a:lnTo>
                      <a:pt x="880" y="1854"/>
                    </a:lnTo>
                    <a:lnTo>
                      <a:pt x="880" y="1847"/>
                    </a:lnTo>
                    <a:lnTo>
                      <a:pt x="887" y="1840"/>
                    </a:lnTo>
                    <a:lnTo>
                      <a:pt x="887" y="1833"/>
                    </a:lnTo>
                    <a:lnTo>
                      <a:pt x="880" y="1833"/>
                    </a:lnTo>
                    <a:lnTo>
                      <a:pt x="872" y="1833"/>
                    </a:lnTo>
                    <a:lnTo>
                      <a:pt x="864" y="1840"/>
                    </a:lnTo>
                    <a:lnTo>
                      <a:pt x="857" y="1833"/>
                    </a:lnTo>
                    <a:lnTo>
                      <a:pt x="857" y="1825"/>
                    </a:lnTo>
                    <a:lnTo>
                      <a:pt x="864" y="1825"/>
                    </a:lnTo>
                    <a:lnTo>
                      <a:pt x="864" y="1818"/>
                    </a:lnTo>
                    <a:lnTo>
                      <a:pt x="857" y="1818"/>
                    </a:lnTo>
                    <a:lnTo>
                      <a:pt x="849" y="1811"/>
                    </a:lnTo>
                    <a:lnTo>
                      <a:pt x="849" y="1818"/>
                    </a:lnTo>
                    <a:lnTo>
                      <a:pt x="849" y="1825"/>
                    </a:lnTo>
                    <a:lnTo>
                      <a:pt x="842" y="1818"/>
                    </a:lnTo>
                    <a:lnTo>
                      <a:pt x="834" y="1804"/>
                    </a:lnTo>
                    <a:lnTo>
                      <a:pt x="826" y="1804"/>
                    </a:lnTo>
                    <a:lnTo>
                      <a:pt x="819" y="1797"/>
                    </a:lnTo>
                    <a:lnTo>
                      <a:pt x="819" y="1790"/>
                    </a:lnTo>
                    <a:lnTo>
                      <a:pt x="819" y="1783"/>
                    </a:lnTo>
                    <a:lnTo>
                      <a:pt x="819" y="1776"/>
                    </a:lnTo>
                    <a:lnTo>
                      <a:pt x="811" y="1769"/>
                    </a:lnTo>
                    <a:lnTo>
                      <a:pt x="819" y="1762"/>
                    </a:lnTo>
                    <a:lnTo>
                      <a:pt x="803" y="1762"/>
                    </a:lnTo>
                    <a:lnTo>
                      <a:pt x="803" y="1755"/>
                    </a:lnTo>
                    <a:lnTo>
                      <a:pt x="803" y="1748"/>
                    </a:lnTo>
                    <a:lnTo>
                      <a:pt x="796" y="1748"/>
                    </a:lnTo>
                    <a:lnTo>
                      <a:pt x="788" y="1748"/>
                    </a:lnTo>
                    <a:lnTo>
                      <a:pt x="788" y="1733"/>
                    </a:lnTo>
                    <a:lnTo>
                      <a:pt x="780" y="1733"/>
                    </a:lnTo>
                    <a:lnTo>
                      <a:pt x="788" y="1726"/>
                    </a:lnTo>
                    <a:lnTo>
                      <a:pt x="788" y="1733"/>
                    </a:lnTo>
                    <a:lnTo>
                      <a:pt x="796" y="1733"/>
                    </a:lnTo>
                    <a:lnTo>
                      <a:pt x="803" y="1733"/>
                    </a:lnTo>
                    <a:lnTo>
                      <a:pt x="803" y="1726"/>
                    </a:lnTo>
                    <a:lnTo>
                      <a:pt x="796" y="1705"/>
                    </a:lnTo>
                    <a:lnTo>
                      <a:pt x="796" y="1691"/>
                    </a:lnTo>
                    <a:lnTo>
                      <a:pt x="796" y="1684"/>
                    </a:lnTo>
                    <a:lnTo>
                      <a:pt x="788" y="1684"/>
                    </a:lnTo>
                    <a:lnTo>
                      <a:pt x="780" y="1684"/>
                    </a:lnTo>
                    <a:lnTo>
                      <a:pt x="773" y="1677"/>
                    </a:lnTo>
                    <a:lnTo>
                      <a:pt x="765" y="1656"/>
                    </a:lnTo>
                    <a:lnTo>
                      <a:pt x="765" y="1642"/>
                    </a:lnTo>
                    <a:lnTo>
                      <a:pt x="757" y="1620"/>
                    </a:lnTo>
                    <a:lnTo>
                      <a:pt x="757" y="1606"/>
                    </a:lnTo>
                    <a:lnTo>
                      <a:pt x="757" y="1599"/>
                    </a:lnTo>
                    <a:lnTo>
                      <a:pt x="757" y="1585"/>
                    </a:lnTo>
                    <a:lnTo>
                      <a:pt x="750" y="1571"/>
                    </a:lnTo>
                    <a:lnTo>
                      <a:pt x="750" y="1564"/>
                    </a:lnTo>
                    <a:lnTo>
                      <a:pt x="750" y="1535"/>
                    </a:lnTo>
                    <a:lnTo>
                      <a:pt x="750" y="1528"/>
                    </a:lnTo>
                    <a:lnTo>
                      <a:pt x="742" y="1507"/>
                    </a:lnTo>
                    <a:lnTo>
                      <a:pt x="742" y="1500"/>
                    </a:lnTo>
                    <a:lnTo>
                      <a:pt x="734" y="1458"/>
                    </a:lnTo>
                    <a:lnTo>
                      <a:pt x="734" y="1443"/>
                    </a:lnTo>
                    <a:lnTo>
                      <a:pt x="734" y="1429"/>
                    </a:lnTo>
                    <a:lnTo>
                      <a:pt x="727" y="1422"/>
                    </a:lnTo>
                    <a:lnTo>
                      <a:pt x="727" y="1415"/>
                    </a:lnTo>
                    <a:lnTo>
                      <a:pt x="727" y="1408"/>
                    </a:lnTo>
                    <a:lnTo>
                      <a:pt x="719" y="1373"/>
                    </a:lnTo>
                    <a:lnTo>
                      <a:pt x="712" y="1351"/>
                    </a:lnTo>
                    <a:lnTo>
                      <a:pt x="712" y="1344"/>
                    </a:lnTo>
                    <a:lnTo>
                      <a:pt x="704" y="1337"/>
                    </a:lnTo>
                    <a:lnTo>
                      <a:pt x="696" y="1330"/>
                    </a:lnTo>
                    <a:lnTo>
                      <a:pt x="681" y="1316"/>
                    </a:lnTo>
                    <a:lnTo>
                      <a:pt x="673" y="1316"/>
                    </a:lnTo>
                    <a:lnTo>
                      <a:pt x="658" y="1309"/>
                    </a:lnTo>
                    <a:lnTo>
                      <a:pt x="650" y="1302"/>
                    </a:lnTo>
                    <a:lnTo>
                      <a:pt x="643" y="1295"/>
                    </a:lnTo>
                    <a:lnTo>
                      <a:pt x="635" y="1288"/>
                    </a:lnTo>
                    <a:lnTo>
                      <a:pt x="620" y="1267"/>
                    </a:lnTo>
                    <a:lnTo>
                      <a:pt x="612" y="1252"/>
                    </a:lnTo>
                    <a:lnTo>
                      <a:pt x="604" y="1238"/>
                    </a:lnTo>
                    <a:lnTo>
                      <a:pt x="597" y="1217"/>
                    </a:lnTo>
                    <a:lnTo>
                      <a:pt x="582" y="1203"/>
                    </a:lnTo>
                    <a:lnTo>
                      <a:pt x="574" y="1182"/>
                    </a:lnTo>
                    <a:lnTo>
                      <a:pt x="566" y="1175"/>
                    </a:lnTo>
                    <a:lnTo>
                      <a:pt x="551" y="1167"/>
                    </a:lnTo>
                    <a:lnTo>
                      <a:pt x="551" y="1160"/>
                    </a:lnTo>
                    <a:lnTo>
                      <a:pt x="551" y="1146"/>
                    </a:lnTo>
                    <a:lnTo>
                      <a:pt x="551" y="1132"/>
                    </a:lnTo>
                    <a:lnTo>
                      <a:pt x="559" y="1125"/>
                    </a:lnTo>
                    <a:lnTo>
                      <a:pt x="566" y="1125"/>
                    </a:lnTo>
                    <a:lnTo>
                      <a:pt x="566" y="1118"/>
                    </a:lnTo>
                    <a:lnTo>
                      <a:pt x="559" y="1118"/>
                    </a:lnTo>
                    <a:lnTo>
                      <a:pt x="551" y="1118"/>
                    </a:lnTo>
                    <a:lnTo>
                      <a:pt x="551" y="1111"/>
                    </a:lnTo>
                    <a:lnTo>
                      <a:pt x="551" y="1097"/>
                    </a:lnTo>
                    <a:lnTo>
                      <a:pt x="551" y="1083"/>
                    </a:lnTo>
                    <a:lnTo>
                      <a:pt x="566" y="1075"/>
                    </a:lnTo>
                    <a:lnTo>
                      <a:pt x="566" y="1068"/>
                    </a:lnTo>
                    <a:lnTo>
                      <a:pt x="574" y="1068"/>
                    </a:lnTo>
                    <a:lnTo>
                      <a:pt x="574" y="1061"/>
                    </a:lnTo>
                    <a:lnTo>
                      <a:pt x="574" y="1054"/>
                    </a:lnTo>
                    <a:lnTo>
                      <a:pt x="582" y="1047"/>
                    </a:lnTo>
                    <a:lnTo>
                      <a:pt x="589" y="1040"/>
                    </a:lnTo>
                    <a:lnTo>
                      <a:pt x="597" y="1026"/>
                    </a:lnTo>
                    <a:lnTo>
                      <a:pt x="597" y="1005"/>
                    </a:lnTo>
                    <a:lnTo>
                      <a:pt x="597" y="976"/>
                    </a:lnTo>
                    <a:lnTo>
                      <a:pt x="589" y="969"/>
                    </a:lnTo>
                    <a:lnTo>
                      <a:pt x="589" y="955"/>
                    </a:lnTo>
                    <a:lnTo>
                      <a:pt x="589" y="948"/>
                    </a:lnTo>
                    <a:lnTo>
                      <a:pt x="582" y="948"/>
                    </a:lnTo>
                    <a:lnTo>
                      <a:pt x="566" y="948"/>
                    </a:lnTo>
                    <a:lnTo>
                      <a:pt x="566" y="955"/>
                    </a:lnTo>
                    <a:lnTo>
                      <a:pt x="566" y="962"/>
                    </a:lnTo>
                    <a:lnTo>
                      <a:pt x="559" y="962"/>
                    </a:lnTo>
                    <a:lnTo>
                      <a:pt x="551" y="962"/>
                    </a:lnTo>
                    <a:lnTo>
                      <a:pt x="543" y="955"/>
                    </a:lnTo>
                    <a:lnTo>
                      <a:pt x="536" y="955"/>
                    </a:lnTo>
                    <a:lnTo>
                      <a:pt x="528" y="948"/>
                    </a:lnTo>
                    <a:lnTo>
                      <a:pt x="520" y="948"/>
                    </a:lnTo>
                    <a:lnTo>
                      <a:pt x="513" y="941"/>
                    </a:lnTo>
                    <a:lnTo>
                      <a:pt x="505" y="941"/>
                    </a:lnTo>
                    <a:lnTo>
                      <a:pt x="505" y="934"/>
                    </a:lnTo>
                    <a:lnTo>
                      <a:pt x="490" y="934"/>
                    </a:lnTo>
                    <a:lnTo>
                      <a:pt x="490" y="920"/>
                    </a:lnTo>
                    <a:lnTo>
                      <a:pt x="490" y="913"/>
                    </a:lnTo>
                    <a:lnTo>
                      <a:pt x="490" y="906"/>
                    </a:lnTo>
                    <a:lnTo>
                      <a:pt x="482" y="906"/>
                    </a:lnTo>
                    <a:lnTo>
                      <a:pt x="474" y="892"/>
                    </a:lnTo>
                    <a:lnTo>
                      <a:pt x="474" y="884"/>
                    </a:lnTo>
                    <a:lnTo>
                      <a:pt x="467" y="884"/>
                    </a:lnTo>
                    <a:lnTo>
                      <a:pt x="459" y="884"/>
                    </a:lnTo>
                    <a:lnTo>
                      <a:pt x="451" y="877"/>
                    </a:lnTo>
                    <a:lnTo>
                      <a:pt x="444" y="870"/>
                    </a:lnTo>
                    <a:lnTo>
                      <a:pt x="429" y="870"/>
                    </a:lnTo>
                    <a:lnTo>
                      <a:pt x="429" y="863"/>
                    </a:lnTo>
                    <a:lnTo>
                      <a:pt x="421" y="863"/>
                    </a:lnTo>
                    <a:lnTo>
                      <a:pt x="421" y="856"/>
                    </a:lnTo>
                    <a:lnTo>
                      <a:pt x="413" y="849"/>
                    </a:lnTo>
                    <a:lnTo>
                      <a:pt x="398" y="842"/>
                    </a:lnTo>
                    <a:lnTo>
                      <a:pt x="398" y="835"/>
                    </a:lnTo>
                    <a:lnTo>
                      <a:pt x="390" y="828"/>
                    </a:lnTo>
                    <a:lnTo>
                      <a:pt x="383" y="828"/>
                    </a:lnTo>
                    <a:lnTo>
                      <a:pt x="352" y="835"/>
                    </a:lnTo>
                    <a:lnTo>
                      <a:pt x="344" y="835"/>
                    </a:lnTo>
                    <a:lnTo>
                      <a:pt x="329" y="828"/>
                    </a:lnTo>
                    <a:lnTo>
                      <a:pt x="321" y="828"/>
                    </a:lnTo>
                    <a:lnTo>
                      <a:pt x="314" y="821"/>
                    </a:lnTo>
                    <a:lnTo>
                      <a:pt x="306" y="814"/>
                    </a:lnTo>
                    <a:lnTo>
                      <a:pt x="283" y="807"/>
                    </a:lnTo>
                    <a:lnTo>
                      <a:pt x="276" y="800"/>
                    </a:lnTo>
                    <a:lnTo>
                      <a:pt x="268" y="785"/>
                    </a:lnTo>
                    <a:lnTo>
                      <a:pt x="260" y="778"/>
                    </a:lnTo>
                    <a:lnTo>
                      <a:pt x="253" y="771"/>
                    </a:lnTo>
                    <a:lnTo>
                      <a:pt x="253" y="764"/>
                    </a:lnTo>
                    <a:lnTo>
                      <a:pt x="260" y="757"/>
                    </a:lnTo>
                    <a:lnTo>
                      <a:pt x="268" y="757"/>
                    </a:lnTo>
                    <a:lnTo>
                      <a:pt x="268" y="750"/>
                    </a:lnTo>
                    <a:lnTo>
                      <a:pt x="260" y="743"/>
                    </a:lnTo>
                    <a:lnTo>
                      <a:pt x="260" y="729"/>
                    </a:lnTo>
                    <a:lnTo>
                      <a:pt x="253" y="708"/>
                    </a:lnTo>
                    <a:lnTo>
                      <a:pt x="245" y="700"/>
                    </a:lnTo>
                    <a:lnTo>
                      <a:pt x="245" y="686"/>
                    </a:lnTo>
                    <a:lnTo>
                      <a:pt x="245" y="679"/>
                    </a:lnTo>
                    <a:lnTo>
                      <a:pt x="245" y="672"/>
                    </a:lnTo>
                    <a:lnTo>
                      <a:pt x="245" y="665"/>
                    </a:lnTo>
                    <a:lnTo>
                      <a:pt x="237" y="644"/>
                    </a:lnTo>
                    <a:lnTo>
                      <a:pt x="237" y="637"/>
                    </a:lnTo>
                    <a:lnTo>
                      <a:pt x="230" y="623"/>
                    </a:lnTo>
                    <a:lnTo>
                      <a:pt x="230" y="601"/>
                    </a:lnTo>
                    <a:lnTo>
                      <a:pt x="230" y="594"/>
                    </a:lnTo>
                    <a:lnTo>
                      <a:pt x="222" y="587"/>
                    </a:lnTo>
                    <a:lnTo>
                      <a:pt x="222" y="580"/>
                    </a:lnTo>
                    <a:lnTo>
                      <a:pt x="214" y="587"/>
                    </a:lnTo>
                    <a:lnTo>
                      <a:pt x="214" y="594"/>
                    </a:lnTo>
                    <a:lnTo>
                      <a:pt x="207" y="601"/>
                    </a:lnTo>
                    <a:lnTo>
                      <a:pt x="207" y="616"/>
                    </a:lnTo>
                    <a:lnTo>
                      <a:pt x="214" y="630"/>
                    </a:lnTo>
                    <a:lnTo>
                      <a:pt x="214" y="637"/>
                    </a:lnTo>
                    <a:lnTo>
                      <a:pt x="214" y="651"/>
                    </a:lnTo>
                    <a:lnTo>
                      <a:pt x="214" y="672"/>
                    </a:lnTo>
                    <a:lnTo>
                      <a:pt x="222" y="672"/>
                    </a:lnTo>
                    <a:lnTo>
                      <a:pt x="222" y="679"/>
                    </a:lnTo>
                    <a:lnTo>
                      <a:pt x="222" y="686"/>
                    </a:lnTo>
                    <a:lnTo>
                      <a:pt x="222" y="693"/>
                    </a:lnTo>
                    <a:lnTo>
                      <a:pt x="214" y="700"/>
                    </a:lnTo>
                    <a:lnTo>
                      <a:pt x="222" y="700"/>
                    </a:lnTo>
                    <a:lnTo>
                      <a:pt x="222" y="708"/>
                    </a:lnTo>
                    <a:lnTo>
                      <a:pt x="230" y="715"/>
                    </a:lnTo>
                    <a:lnTo>
                      <a:pt x="230" y="722"/>
                    </a:lnTo>
                    <a:lnTo>
                      <a:pt x="230" y="729"/>
                    </a:lnTo>
                    <a:lnTo>
                      <a:pt x="222" y="729"/>
                    </a:lnTo>
                    <a:lnTo>
                      <a:pt x="214" y="729"/>
                    </a:lnTo>
                    <a:lnTo>
                      <a:pt x="214" y="722"/>
                    </a:lnTo>
                    <a:lnTo>
                      <a:pt x="214" y="708"/>
                    </a:lnTo>
                    <a:lnTo>
                      <a:pt x="207" y="693"/>
                    </a:lnTo>
                    <a:lnTo>
                      <a:pt x="207" y="679"/>
                    </a:lnTo>
                    <a:lnTo>
                      <a:pt x="199" y="672"/>
                    </a:lnTo>
                    <a:lnTo>
                      <a:pt x="191" y="665"/>
                    </a:lnTo>
                    <a:lnTo>
                      <a:pt x="191" y="658"/>
                    </a:lnTo>
                    <a:lnTo>
                      <a:pt x="184" y="651"/>
                    </a:lnTo>
                    <a:lnTo>
                      <a:pt x="184" y="644"/>
                    </a:lnTo>
                    <a:lnTo>
                      <a:pt x="199" y="644"/>
                    </a:lnTo>
                    <a:lnTo>
                      <a:pt x="199" y="637"/>
                    </a:lnTo>
                    <a:lnTo>
                      <a:pt x="191" y="630"/>
                    </a:lnTo>
                    <a:lnTo>
                      <a:pt x="191" y="623"/>
                    </a:lnTo>
                    <a:lnTo>
                      <a:pt x="191" y="616"/>
                    </a:lnTo>
                    <a:lnTo>
                      <a:pt x="191" y="587"/>
                    </a:lnTo>
                    <a:lnTo>
                      <a:pt x="191" y="573"/>
                    </a:lnTo>
                    <a:lnTo>
                      <a:pt x="191" y="566"/>
                    </a:lnTo>
                    <a:lnTo>
                      <a:pt x="191" y="552"/>
                    </a:lnTo>
                    <a:lnTo>
                      <a:pt x="176" y="545"/>
                    </a:lnTo>
                    <a:lnTo>
                      <a:pt x="169" y="538"/>
                    </a:lnTo>
                    <a:lnTo>
                      <a:pt x="176" y="517"/>
                    </a:lnTo>
                    <a:lnTo>
                      <a:pt x="176" y="509"/>
                    </a:lnTo>
                    <a:lnTo>
                      <a:pt x="176" y="502"/>
                    </a:lnTo>
                    <a:lnTo>
                      <a:pt x="176" y="495"/>
                    </a:lnTo>
                    <a:lnTo>
                      <a:pt x="176" y="488"/>
                    </a:lnTo>
                    <a:lnTo>
                      <a:pt x="184" y="495"/>
                    </a:lnTo>
                    <a:lnTo>
                      <a:pt x="184" y="488"/>
                    </a:lnTo>
                    <a:lnTo>
                      <a:pt x="184" y="481"/>
                    </a:lnTo>
                    <a:lnTo>
                      <a:pt x="176" y="481"/>
                    </a:lnTo>
                    <a:lnTo>
                      <a:pt x="184" y="474"/>
                    </a:lnTo>
                    <a:lnTo>
                      <a:pt x="184" y="460"/>
                    </a:lnTo>
                    <a:lnTo>
                      <a:pt x="191" y="453"/>
                    </a:lnTo>
                    <a:lnTo>
                      <a:pt x="191" y="446"/>
                    </a:lnTo>
                    <a:lnTo>
                      <a:pt x="207" y="425"/>
                    </a:lnTo>
                    <a:lnTo>
                      <a:pt x="207" y="417"/>
                    </a:lnTo>
                    <a:lnTo>
                      <a:pt x="214" y="410"/>
                    </a:lnTo>
                    <a:lnTo>
                      <a:pt x="222" y="403"/>
                    </a:lnTo>
                    <a:lnTo>
                      <a:pt x="230" y="396"/>
                    </a:lnTo>
                    <a:lnTo>
                      <a:pt x="237" y="389"/>
                    </a:lnTo>
                    <a:lnTo>
                      <a:pt x="245" y="382"/>
                    </a:lnTo>
                    <a:lnTo>
                      <a:pt x="253" y="368"/>
                    </a:lnTo>
                    <a:lnTo>
                      <a:pt x="260" y="354"/>
                    </a:lnTo>
                    <a:lnTo>
                      <a:pt x="268" y="347"/>
                    </a:lnTo>
                    <a:lnTo>
                      <a:pt x="268" y="333"/>
                    </a:lnTo>
                    <a:lnTo>
                      <a:pt x="276" y="333"/>
                    </a:lnTo>
                    <a:lnTo>
                      <a:pt x="283" y="333"/>
                    </a:lnTo>
                    <a:lnTo>
                      <a:pt x="283" y="340"/>
                    </a:lnTo>
                    <a:lnTo>
                      <a:pt x="283" y="347"/>
                    </a:lnTo>
                    <a:lnTo>
                      <a:pt x="291" y="347"/>
                    </a:lnTo>
                    <a:lnTo>
                      <a:pt x="291" y="340"/>
                    </a:lnTo>
                    <a:lnTo>
                      <a:pt x="299" y="333"/>
                    </a:lnTo>
                    <a:lnTo>
                      <a:pt x="299" y="318"/>
                    </a:lnTo>
                    <a:lnTo>
                      <a:pt x="299" y="311"/>
                    </a:lnTo>
                    <a:lnTo>
                      <a:pt x="291" y="297"/>
                    </a:lnTo>
                    <a:lnTo>
                      <a:pt x="283" y="297"/>
                    </a:lnTo>
                    <a:lnTo>
                      <a:pt x="283" y="290"/>
                    </a:lnTo>
                    <a:lnTo>
                      <a:pt x="283" y="283"/>
                    </a:lnTo>
                    <a:lnTo>
                      <a:pt x="291" y="290"/>
                    </a:lnTo>
                    <a:lnTo>
                      <a:pt x="299" y="283"/>
                    </a:lnTo>
                    <a:lnTo>
                      <a:pt x="291" y="276"/>
                    </a:lnTo>
                    <a:lnTo>
                      <a:pt x="299" y="269"/>
                    </a:lnTo>
                    <a:lnTo>
                      <a:pt x="306" y="269"/>
                    </a:lnTo>
                    <a:lnTo>
                      <a:pt x="299" y="262"/>
                    </a:lnTo>
                    <a:lnTo>
                      <a:pt x="299" y="255"/>
                    </a:lnTo>
                    <a:lnTo>
                      <a:pt x="291" y="255"/>
                    </a:lnTo>
                    <a:lnTo>
                      <a:pt x="291" y="248"/>
                    </a:lnTo>
                    <a:lnTo>
                      <a:pt x="299" y="248"/>
                    </a:lnTo>
                    <a:lnTo>
                      <a:pt x="306" y="248"/>
                    </a:lnTo>
                    <a:lnTo>
                      <a:pt x="306" y="241"/>
                    </a:lnTo>
                    <a:lnTo>
                      <a:pt x="314" y="241"/>
                    </a:lnTo>
                    <a:lnTo>
                      <a:pt x="314" y="233"/>
                    </a:lnTo>
                    <a:lnTo>
                      <a:pt x="306" y="233"/>
                    </a:lnTo>
                    <a:lnTo>
                      <a:pt x="314" y="226"/>
                    </a:lnTo>
                    <a:lnTo>
                      <a:pt x="314" y="219"/>
                    </a:lnTo>
                    <a:lnTo>
                      <a:pt x="314" y="212"/>
                    </a:lnTo>
                    <a:lnTo>
                      <a:pt x="321" y="198"/>
                    </a:lnTo>
                    <a:lnTo>
                      <a:pt x="321" y="177"/>
                    </a:lnTo>
                    <a:lnTo>
                      <a:pt x="314" y="184"/>
                    </a:lnTo>
                    <a:lnTo>
                      <a:pt x="314" y="177"/>
                    </a:lnTo>
                    <a:lnTo>
                      <a:pt x="299" y="177"/>
                    </a:lnTo>
                    <a:lnTo>
                      <a:pt x="291" y="177"/>
                    </a:lnTo>
                    <a:lnTo>
                      <a:pt x="299" y="170"/>
                    </a:lnTo>
                    <a:lnTo>
                      <a:pt x="306" y="163"/>
                    </a:lnTo>
                    <a:lnTo>
                      <a:pt x="306" y="156"/>
                    </a:lnTo>
                    <a:lnTo>
                      <a:pt x="291" y="163"/>
                    </a:lnTo>
                    <a:lnTo>
                      <a:pt x="291" y="156"/>
                    </a:lnTo>
                    <a:lnTo>
                      <a:pt x="283" y="149"/>
                    </a:lnTo>
                    <a:lnTo>
                      <a:pt x="276" y="149"/>
                    </a:lnTo>
                    <a:lnTo>
                      <a:pt x="260" y="149"/>
                    </a:lnTo>
                    <a:lnTo>
                      <a:pt x="253" y="134"/>
                    </a:lnTo>
                    <a:lnTo>
                      <a:pt x="245" y="134"/>
                    </a:lnTo>
                    <a:lnTo>
                      <a:pt x="237" y="142"/>
                    </a:lnTo>
                    <a:lnTo>
                      <a:pt x="237" y="149"/>
                    </a:lnTo>
                    <a:lnTo>
                      <a:pt x="214" y="149"/>
                    </a:lnTo>
                    <a:lnTo>
                      <a:pt x="207" y="149"/>
                    </a:lnTo>
                    <a:lnTo>
                      <a:pt x="199" y="149"/>
                    </a:lnTo>
                    <a:lnTo>
                      <a:pt x="207" y="142"/>
                    </a:lnTo>
                    <a:lnTo>
                      <a:pt x="214" y="134"/>
                    </a:lnTo>
                    <a:lnTo>
                      <a:pt x="222" y="134"/>
                    </a:lnTo>
                    <a:lnTo>
                      <a:pt x="222" y="127"/>
                    </a:lnTo>
                    <a:lnTo>
                      <a:pt x="214" y="127"/>
                    </a:lnTo>
                    <a:lnTo>
                      <a:pt x="207" y="127"/>
                    </a:lnTo>
                    <a:lnTo>
                      <a:pt x="191" y="134"/>
                    </a:lnTo>
                    <a:lnTo>
                      <a:pt x="184" y="142"/>
                    </a:lnTo>
                    <a:lnTo>
                      <a:pt x="169" y="142"/>
                    </a:lnTo>
                    <a:lnTo>
                      <a:pt x="161" y="149"/>
                    </a:lnTo>
                    <a:lnTo>
                      <a:pt x="146" y="156"/>
                    </a:lnTo>
                    <a:lnTo>
                      <a:pt x="130" y="156"/>
                    </a:lnTo>
                    <a:lnTo>
                      <a:pt x="115" y="170"/>
                    </a:lnTo>
                    <a:lnTo>
                      <a:pt x="92" y="177"/>
                    </a:lnTo>
                    <a:lnTo>
                      <a:pt x="77" y="177"/>
                    </a:lnTo>
                    <a:lnTo>
                      <a:pt x="54" y="184"/>
                    </a:lnTo>
                    <a:lnTo>
                      <a:pt x="46" y="184"/>
                    </a:lnTo>
                    <a:lnTo>
                      <a:pt x="46" y="191"/>
                    </a:lnTo>
                    <a:lnTo>
                      <a:pt x="39" y="184"/>
                    </a:lnTo>
                    <a:lnTo>
                      <a:pt x="23" y="184"/>
                    </a:lnTo>
                    <a:lnTo>
                      <a:pt x="8" y="184"/>
                    </a:lnTo>
                    <a:lnTo>
                      <a:pt x="0" y="177"/>
                    </a:lnTo>
                    <a:lnTo>
                      <a:pt x="16" y="177"/>
                    </a:lnTo>
                    <a:lnTo>
                      <a:pt x="23" y="177"/>
                    </a:lnTo>
                    <a:lnTo>
                      <a:pt x="46" y="177"/>
                    </a:lnTo>
                    <a:lnTo>
                      <a:pt x="54" y="177"/>
                    </a:lnTo>
                    <a:lnTo>
                      <a:pt x="61" y="177"/>
                    </a:lnTo>
                    <a:lnTo>
                      <a:pt x="77" y="170"/>
                    </a:lnTo>
                    <a:lnTo>
                      <a:pt x="92" y="163"/>
                    </a:lnTo>
                    <a:lnTo>
                      <a:pt x="107" y="156"/>
                    </a:lnTo>
                    <a:lnTo>
                      <a:pt x="115" y="156"/>
                    </a:lnTo>
                    <a:lnTo>
                      <a:pt x="123" y="149"/>
                    </a:lnTo>
                    <a:lnTo>
                      <a:pt x="138" y="142"/>
                    </a:lnTo>
                    <a:lnTo>
                      <a:pt x="123" y="142"/>
                    </a:lnTo>
                    <a:lnTo>
                      <a:pt x="115" y="142"/>
                    </a:lnTo>
                    <a:lnTo>
                      <a:pt x="107" y="142"/>
                    </a:lnTo>
                    <a:lnTo>
                      <a:pt x="107" y="134"/>
                    </a:lnTo>
                    <a:lnTo>
                      <a:pt x="115" y="127"/>
                    </a:lnTo>
                    <a:lnTo>
                      <a:pt x="107" y="127"/>
                    </a:lnTo>
                    <a:lnTo>
                      <a:pt x="100" y="127"/>
                    </a:lnTo>
                    <a:lnTo>
                      <a:pt x="107" y="120"/>
                    </a:lnTo>
                    <a:lnTo>
                      <a:pt x="107" y="106"/>
                    </a:lnTo>
                    <a:lnTo>
                      <a:pt x="115" y="106"/>
                    </a:lnTo>
                    <a:lnTo>
                      <a:pt x="123" y="106"/>
                    </a:lnTo>
                    <a:lnTo>
                      <a:pt x="130" y="113"/>
                    </a:lnTo>
                    <a:lnTo>
                      <a:pt x="138" y="113"/>
                    </a:lnTo>
                    <a:lnTo>
                      <a:pt x="138" y="106"/>
                    </a:lnTo>
                    <a:lnTo>
                      <a:pt x="130" y="99"/>
                    </a:lnTo>
                    <a:lnTo>
                      <a:pt x="123" y="99"/>
                    </a:lnTo>
                    <a:lnTo>
                      <a:pt x="138" y="92"/>
                    </a:lnTo>
                    <a:lnTo>
                      <a:pt x="146" y="85"/>
                    </a:lnTo>
                    <a:lnTo>
                      <a:pt x="153" y="78"/>
                    </a:lnTo>
                    <a:lnTo>
                      <a:pt x="169" y="78"/>
                    </a:lnTo>
                    <a:lnTo>
                      <a:pt x="184" y="85"/>
                    </a:lnTo>
                    <a:lnTo>
                      <a:pt x="191" y="92"/>
                    </a:lnTo>
                    <a:lnTo>
                      <a:pt x="199" y="85"/>
                    </a:lnTo>
                    <a:lnTo>
                      <a:pt x="207" y="78"/>
                    </a:lnTo>
                    <a:lnTo>
                      <a:pt x="214" y="78"/>
                    </a:lnTo>
                    <a:lnTo>
                      <a:pt x="222" y="78"/>
                    </a:lnTo>
                    <a:lnTo>
                      <a:pt x="222" y="71"/>
                    </a:lnTo>
                    <a:lnTo>
                      <a:pt x="214" y="71"/>
                    </a:lnTo>
                    <a:lnTo>
                      <a:pt x="207" y="71"/>
                    </a:lnTo>
                    <a:lnTo>
                      <a:pt x="199" y="78"/>
                    </a:lnTo>
                    <a:lnTo>
                      <a:pt x="191" y="71"/>
                    </a:lnTo>
                    <a:lnTo>
                      <a:pt x="184" y="71"/>
                    </a:lnTo>
                    <a:lnTo>
                      <a:pt x="184" y="64"/>
                    </a:lnTo>
                    <a:lnTo>
                      <a:pt x="184" y="57"/>
                    </a:lnTo>
                    <a:lnTo>
                      <a:pt x="191" y="57"/>
                    </a:lnTo>
                    <a:lnTo>
                      <a:pt x="199" y="57"/>
                    </a:lnTo>
                    <a:lnTo>
                      <a:pt x="207" y="50"/>
                    </a:lnTo>
                    <a:lnTo>
                      <a:pt x="199" y="42"/>
                    </a:lnTo>
                    <a:lnTo>
                      <a:pt x="207" y="42"/>
                    </a:lnTo>
                    <a:lnTo>
                      <a:pt x="222" y="42"/>
                    </a:lnTo>
                    <a:lnTo>
                      <a:pt x="230" y="42"/>
                    </a:lnTo>
                    <a:lnTo>
                      <a:pt x="237" y="42"/>
                    </a:lnTo>
                    <a:lnTo>
                      <a:pt x="245" y="42"/>
                    </a:lnTo>
                    <a:lnTo>
                      <a:pt x="237" y="50"/>
                    </a:lnTo>
                    <a:lnTo>
                      <a:pt x="245" y="50"/>
                    </a:lnTo>
                    <a:lnTo>
                      <a:pt x="253" y="57"/>
                    </a:lnTo>
                    <a:lnTo>
                      <a:pt x="253" y="50"/>
                    </a:lnTo>
                    <a:lnTo>
                      <a:pt x="260" y="50"/>
                    </a:lnTo>
                    <a:lnTo>
                      <a:pt x="268" y="50"/>
                    </a:lnTo>
                    <a:lnTo>
                      <a:pt x="268" y="42"/>
                    </a:lnTo>
                    <a:lnTo>
                      <a:pt x="260" y="35"/>
                    </a:lnTo>
                    <a:lnTo>
                      <a:pt x="253" y="28"/>
                    </a:lnTo>
                    <a:lnTo>
                      <a:pt x="260" y="28"/>
                    </a:lnTo>
                    <a:lnTo>
                      <a:pt x="260" y="21"/>
                    </a:lnTo>
                    <a:lnTo>
                      <a:pt x="268" y="21"/>
                    </a:lnTo>
                    <a:lnTo>
                      <a:pt x="276" y="14"/>
                    </a:lnTo>
                    <a:lnTo>
                      <a:pt x="291" y="21"/>
                    </a:lnTo>
                    <a:lnTo>
                      <a:pt x="306" y="21"/>
                    </a:lnTo>
                    <a:lnTo>
                      <a:pt x="321" y="14"/>
                    </a:lnTo>
                    <a:lnTo>
                      <a:pt x="337" y="7"/>
                    </a:lnTo>
                    <a:lnTo>
                      <a:pt x="352" y="7"/>
                    </a:lnTo>
                    <a:lnTo>
                      <a:pt x="375" y="7"/>
                    </a:lnTo>
                    <a:lnTo>
                      <a:pt x="383" y="7"/>
                    </a:lnTo>
                    <a:lnTo>
                      <a:pt x="390" y="0"/>
                    </a:lnTo>
                    <a:lnTo>
                      <a:pt x="398" y="7"/>
                    </a:lnTo>
                    <a:lnTo>
                      <a:pt x="398" y="14"/>
                    </a:lnTo>
                    <a:lnTo>
                      <a:pt x="413" y="14"/>
                    </a:lnTo>
                    <a:lnTo>
                      <a:pt x="421" y="14"/>
                    </a:lnTo>
                    <a:lnTo>
                      <a:pt x="429" y="21"/>
                    </a:lnTo>
                    <a:lnTo>
                      <a:pt x="444" y="28"/>
                    </a:lnTo>
                    <a:lnTo>
                      <a:pt x="451" y="28"/>
                    </a:lnTo>
                    <a:lnTo>
                      <a:pt x="467" y="28"/>
                    </a:lnTo>
                    <a:lnTo>
                      <a:pt x="474" y="35"/>
                    </a:lnTo>
                    <a:lnTo>
                      <a:pt x="490" y="50"/>
                    </a:lnTo>
                    <a:lnTo>
                      <a:pt x="497" y="57"/>
                    </a:lnTo>
                    <a:lnTo>
                      <a:pt x="505" y="50"/>
                    </a:lnTo>
                    <a:lnTo>
                      <a:pt x="513" y="50"/>
                    </a:lnTo>
                    <a:lnTo>
                      <a:pt x="513" y="42"/>
                    </a:lnTo>
                    <a:lnTo>
                      <a:pt x="520" y="42"/>
                    </a:lnTo>
                    <a:lnTo>
                      <a:pt x="528" y="42"/>
                    </a:lnTo>
                    <a:lnTo>
                      <a:pt x="528" y="50"/>
                    </a:lnTo>
                    <a:lnTo>
                      <a:pt x="559" y="42"/>
                    </a:lnTo>
                    <a:lnTo>
                      <a:pt x="574" y="50"/>
                    </a:lnTo>
                    <a:lnTo>
                      <a:pt x="574" y="42"/>
                    </a:lnTo>
                    <a:lnTo>
                      <a:pt x="582" y="42"/>
                    </a:lnTo>
                    <a:lnTo>
                      <a:pt x="589" y="42"/>
                    </a:lnTo>
                    <a:lnTo>
                      <a:pt x="589" y="50"/>
                    </a:lnTo>
                    <a:lnTo>
                      <a:pt x="589" y="57"/>
                    </a:lnTo>
                    <a:lnTo>
                      <a:pt x="597" y="50"/>
                    </a:lnTo>
                    <a:lnTo>
                      <a:pt x="604" y="50"/>
                    </a:lnTo>
                    <a:lnTo>
                      <a:pt x="612" y="50"/>
                    </a:lnTo>
                    <a:lnTo>
                      <a:pt x="604" y="57"/>
                    </a:lnTo>
                    <a:lnTo>
                      <a:pt x="620" y="57"/>
                    </a:lnTo>
                    <a:lnTo>
                      <a:pt x="635" y="57"/>
                    </a:lnTo>
                    <a:lnTo>
                      <a:pt x="635" y="64"/>
                    </a:lnTo>
                    <a:lnTo>
                      <a:pt x="635" y="71"/>
                    </a:lnTo>
                    <a:lnTo>
                      <a:pt x="650" y="71"/>
                    </a:lnTo>
                    <a:lnTo>
                      <a:pt x="666" y="78"/>
                    </a:lnTo>
                    <a:lnTo>
                      <a:pt x="666" y="85"/>
                    </a:lnTo>
                    <a:lnTo>
                      <a:pt x="658" y="78"/>
                    </a:lnTo>
                    <a:lnTo>
                      <a:pt x="658" y="85"/>
                    </a:lnTo>
                    <a:lnTo>
                      <a:pt x="666" y="92"/>
                    </a:lnTo>
                    <a:lnTo>
                      <a:pt x="681" y="92"/>
                    </a:lnTo>
                    <a:lnTo>
                      <a:pt x="696" y="85"/>
                    </a:lnTo>
                    <a:lnTo>
                      <a:pt x="704" y="92"/>
                    </a:lnTo>
                    <a:lnTo>
                      <a:pt x="704" y="99"/>
                    </a:lnTo>
                    <a:lnTo>
                      <a:pt x="712" y="99"/>
                    </a:lnTo>
                    <a:lnTo>
                      <a:pt x="712" y="92"/>
                    </a:lnTo>
                    <a:lnTo>
                      <a:pt x="712" y="85"/>
                    </a:lnTo>
                    <a:lnTo>
                      <a:pt x="719" y="85"/>
                    </a:lnTo>
                    <a:lnTo>
                      <a:pt x="742" y="85"/>
                    </a:lnTo>
                    <a:lnTo>
                      <a:pt x="734" y="85"/>
                    </a:lnTo>
                    <a:lnTo>
                      <a:pt x="719" y="85"/>
                    </a:lnTo>
                    <a:lnTo>
                      <a:pt x="712" y="78"/>
                    </a:lnTo>
                    <a:lnTo>
                      <a:pt x="719" y="78"/>
                    </a:lnTo>
                    <a:lnTo>
                      <a:pt x="742" y="78"/>
                    </a:lnTo>
                    <a:lnTo>
                      <a:pt x="750" y="85"/>
                    </a:lnTo>
                    <a:lnTo>
                      <a:pt x="757" y="92"/>
                    </a:lnTo>
                    <a:lnTo>
                      <a:pt x="765" y="99"/>
                    </a:lnTo>
                    <a:lnTo>
                      <a:pt x="773" y="99"/>
                    </a:lnTo>
                    <a:lnTo>
                      <a:pt x="780" y="99"/>
                    </a:lnTo>
                    <a:lnTo>
                      <a:pt x="788" y="106"/>
                    </a:lnTo>
                    <a:lnTo>
                      <a:pt x="796" y="99"/>
                    </a:lnTo>
                    <a:lnTo>
                      <a:pt x="803" y="99"/>
                    </a:lnTo>
                    <a:lnTo>
                      <a:pt x="811" y="92"/>
                    </a:lnTo>
                    <a:lnTo>
                      <a:pt x="811" y="99"/>
                    </a:lnTo>
                    <a:lnTo>
                      <a:pt x="819" y="99"/>
                    </a:lnTo>
                    <a:lnTo>
                      <a:pt x="811" y="106"/>
                    </a:lnTo>
                    <a:lnTo>
                      <a:pt x="803" y="113"/>
                    </a:lnTo>
                    <a:lnTo>
                      <a:pt x="811" y="113"/>
                    </a:lnTo>
                    <a:lnTo>
                      <a:pt x="811" y="106"/>
                    </a:lnTo>
                    <a:lnTo>
                      <a:pt x="819" y="106"/>
                    </a:lnTo>
                    <a:lnTo>
                      <a:pt x="826" y="106"/>
                    </a:lnTo>
                    <a:lnTo>
                      <a:pt x="834" y="99"/>
                    </a:lnTo>
                    <a:lnTo>
                      <a:pt x="849" y="99"/>
                    </a:lnTo>
                    <a:lnTo>
                      <a:pt x="849" y="92"/>
                    </a:lnTo>
                    <a:lnTo>
                      <a:pt x="842" y="85"/>
                    </a:lnTo>
                    <a:lnTo>
                      <a:pt x="849" y="85"/>
                    </a:lnTo>
                    <a:lnTo>
                      <a:pt x="849" y="78"/>
                    </a:lnTo>
                    <a:lnTo>
                      <a:pt x="849" y="71"/>
                    </a:lnTo>
                    <a:lnTo>
                      <a:pt x="857" y="64"/>
                    </a:lnTo>
                    <a:lnTo>
                      <a:pt x="872" y="57"/>
                    </a:lnTo>
                    <a:lnTo>
                      <a:pt x="880" y="57"/>
                    </a:lnTo>
                    <a:lnTo>
                      <a:pt x="887" y="57"/>
                    </a:lnTo>
                    <a:lnTo>
                      <a:pt x="887" y="50"/>
                    </a:lnTo>
                    <a:lnTo>
                      <a:pt x="895" y="42"/>
                    </a:lnTo>
                    <a:lnTo>
                      <a:pt x="903" y="35"/>
                    </a:lnTo>
                    <a:lnTo>
                      <a:pt x="918" y="28"/>
                    </a:lnTo>
                    <a:lnTo>
                      <a:pt x="926" y="28"/>
                    </a:lnTo>
                    <a:lnTo>
                      <a:pt x="933" y="35"/>
                    </a:lnTo>
                    <a:lnTo>
                      <a:pt x="941" y="35"/>
                    </a:lnTo>
                    <a:lnTo>
                      <a:pt x="933" y="42"/>
                    </a:lnTo>
                    <a:lnTo>
                      <a:pt x="926" y="42"/>
                    </a:lnTo>
                    <a:lnTo>
                      <a:pt x="918" y="50"/>
                    </a:lnTo>
                    <a:lnTo>
                      <a:pt x="910" y="50"/>
                    </a:lnTo>
                    <a:lnTo>
                      <a:pt x="903" y="50"/>
                    </a:lnTo>
                    <a:lnTo>
                      <a:pt x="895" y="57"/>
                    </a:lnTo>
                    <a:lnTo>
                      <a:pt x="887" y="64"/>
                    </a:lnTo>
                    <a:lnTo>
                      <a:pt x="887" y="78"/>
                    </a:lnTo>
                    <a:lnTo>
                      <a:pt x="880" y="85"/>
                    </a:lnTo>
                    <a:lnTo>
                      <a:pt x="887" y="85"/>
                    </a:lnTo>
                    <a:lnTo>
                      <a:pt x="880" y="92"/>
                    </a:lnTo>
                    <a:lnTo>
                      <a:pt x="887" y="99"/>
                    </a:lnTo>
                    <a:lnTo>
                      <a:pt x="895" y="92"/>
                    </a:lnTo>
                    <a:lnTo>
                      <a:pt x="895" y="99"/>
                    </a:lnTo>
                    <a:lnTo>
                      <a:pt x="880" y="113"/>
                    </a:lnTo>
                    <a:lnTo>
                      <a:pt x="887" y="120"/>
                    </a:lnTo>
                    <a:lnTo>
                      <a:pt x="895" y="120"/>
                    </a:lnTo>
                    <a:lnTo>
                      <a:pt x="903" y="113"/>
                    </a:lnTo>
                    <a:lnTo>
                      <a:pt x="910" y="113"/>
                    </a:lnTo>
                    <a:lnTo>
                      <a:pt x="918" y="106"/>
                    </a:lnTo>
                    <a:lnTo>
                      <a:pt x="926" y="99"/>
                    </a:lnTo>
                    <a:lnTo>
                      <a:pt x="933" y="92"/>
                    </a:lnTo>
                    <a:lnTo>
                      <a:pt x="941" y="92"/>
                    </a:lnTo>
                    <a:lnTo>
                      <a:pt x="949" y="92"/>
                    </a:lnTo>
                    <a:lnTo>
                      <a:pt x="949" y="99"/>
                    </a:lnTo>
                    <a:lnTo>
                      <a:pt x="956" y="99"/>
                    </a:lnTo>
                    <a:lnTo>
                      <a:pt x="949" y="106"/>
                    </a:lnTo>
                    <a:lnTo>
                      <a:pt x="941" y="113"/>
                    </a:lnTo>
                    <a:lnTo>
                      <a:pt x="941" y="120"/>
                    </a:lnTo>
                    <a:lnTo>
                      <a:pt x="933" y="127"/>
                    </a:lnTo>
                    <a:lnTo>
                      <a:pt x="918" y="134"/>
                    </a:lnTo>
                    <a:lnTo>
                      <a:pt x="910" y="134"/>
                    </a:lnTo>
                    <a:lnTo>
                      <a:pt x="903" y="142"/>
                    </a:lnTo>
                    <a:lnTo>
                      <a:pt x="880" y="134"/>
                    </a:lnTo>
                    <a:lnTo>
                      <a:pt x="872" y="142"/>
                    </a:lnTo>
                    <a:lnTo>
                      <a:pt x="857" y="142"/>
                    </a:lnTo>
                    <a:lnTo>
                      <a:pt x="849" y="142"/>
                    </a:lnTo>
                    <a:lnTo>
                      <a:pt x="842" y="134"/>
                    </a:lnTo>
                    <a:lnTo>
                      <a:pt x="834" y="134"/>
                    </a:lnTo>
                    <a:lnTo>
                      <a:pt x="842" y="142"/>
                    </a:lnTo>
                    <a:lnTo>
                      <a:pt x="849" y="149"/>
                    </a:lnTo>
                    <a:lnTo>
                      <a:pt x="857" y="149"/>
                    </a:lnTo>
                    <a:lnTo>
                      <a:pt x="864" y="149"/>
                    </a:lnTo>
                    <a:lnTo>
                      <a:pt x="864" y="156"/>
                    </a:lnTo>
                    <a:lnTo>
                      <a:pt x="857" y="156"/>
                    </a:lnTo>
                    <a:lnTo>
                      <a:pt x="834" y="163"/>
                    </a:lnTo>
                    <a:lnTo>
                      <a:pt x="819" y="163"/>
                    </a:lnTo>
                    <a:lnTo>
                      <a:pt x="811" y="163"/>
                    </a:lnTo>
                    <a:lnTo>
                      <a:pt x="796" y="170"/>
                    </a:lnTo>
                    <a:lnTo>
                      <a:pt x="788" y="170"/>
                    </a:lnTo>
                    <a:lnTo>
                      <a:pt x="780" y="177"/>
                    </a:lnTo>
                    <a:lnTo>
                      <a:pt x="773" y="177"/>
                    </a:lnTo>
                    <a:lnTo>
                      <a:pt x="757" y="184"/>
                    </a:lnTo>
                    <a:lnTo>
                      <a:pt x="757" y="191"/>
                    </a:lnTo>
                    <a:lnTo>
                      <a:pt x="742" y="198"/>
                    </a:lnTo>
                    <a:close/>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13" name="Freeform 7"/>
              <p:cNvSpPr>
                <a:spLocks/>
              </p:cNvSpPr>
              <p:nvPr/>
            </p:nvSpPr>
            <p:spPr bwMode="auto">
              <a:xfrm>
                <a:off x="-2231" y="1553"/>
                <a:ext cx="2145" cy="1579"/>
              </a:xfrm>
              <a:custGeom>
                <a:avLst/>
                <a:gdLst>
                  <a:gd name="T0" fmla="*/ 141 w 2281"/>
                  <a:gd name="T1" fmla="*/ 2 h 1943"/>
                  <a:gd name="T2" fmla="*/ 124 w 2281"/>
                  <a:gd name="T3" fmla="*/ 2 h 1943"/>
                  <a:gd name="T4" fmla="*/ 125 w 2281"/>
                  <a:gd name="T5" fmla="*/ 2 h 1943"/>
                  <a:gd name="T6" fmla="*/ 149 w 2281"/>
                  <a:gd name="T7" fmla="*/ 2 h 1943"/>
                  <a:gd name="T8" fmla="*/ 178 w 2281"/>
                  <a:gd name="T9" fmla="*/ 2 h 1943"/>
                  <a:gd name="T10" fmla="*/ 157 w 2281"/>
                  <a:gd name="T11" fmla="*/ 2 h 1943"/>
                  <a:gd name="T12" fmla="*/ 179 w 2281"/>
                  <a:gd name="T13" fmla="*/ 2 h 1943"/>
                  <a:gd name="T14" fmla="*/ 211 w 2281"/>
                  <a:gd name="T15" fmla="*/ 2 h 1943"/>
                  <a:gd name="T16" fmla="*/ 229 w 2281"/>
                  <a:gd name="T17" fmla="*/ 2 h 1943"/>
                  <a:gd name="T18" fmla="*/ 256 w 2281"/>
                  <a:gd name="T19" fmla="*/ 2 h 1943"/>
                  <a:gd name="T20" fmla="*/ 276 w 2281"/>
                  <a:gd name="T21" fmla="*/ 2 h 1943"/>
                  <a:gd name="T22" fmla="*/ 286 w 2281"/>
                  <a:gd name="T23" fmla="*/ 2 h 1943"/>
                  <a:gd name="T24" fmla="*/ 292 w 2281"/>
                  <a:gd name="T25" fmla="*/ 2 h 1943"/>
                  <a:gd name="T26" fmla="*/ 290 w 2281"/>
                  <a:gd name="T27" fmla="*/ 2 h 1943"/>
                  <a:gd name="T28" fmla="*/ 308 w 2281"/>
                  <a:gd name="T29" fmla="*/ 2 h 1943"/>
                  <a:gd name="T30" fmla="*/ 315 w 2281"/>
                  <a:gd name="T31" fmla="*/ 2 h 1943"/>
                  <a:gd name="T32" fmla="*/ 301 w 2281"/>
                  <a:gd name="T33" fmla="*/ 2 h 1943"/>
                  <a:gd name="T34" fmla="*/ 323 w 2281"/>
                  <a:gd name="T35" fmla="*/ 2 h 1943"/>
                  <a:gd name="T36" fmla="*/ 321 w 2281"/>
                  <a:gd name="T37" fmla="*/ 2 h 1943"/>
                  <a:gd name="T38" fmla="*/ 313 w 2281"/>
                  <a:gd name="T39" fmla="*/ 2 h 1943"/>
                  <a:gd name="T40" fmla="*/ 323 w 2281"/>
                  <a:gd name="T41" fmla="*/ 2 h 1943"/>
                  <a:gd name="T42" fmla="*/ 337 w 2281"/>
                  <a:gd name="T43" fmla="*/ 2 h 1943"/>
                  <a:gd name="T44" fmla="*/ 354 w 2281"/>
                  <a:gd name="T45" fmla="*/ 2 h 1943"/>
                  <a:gd name="T46" fmla="*/ 343 w 2281"/>
                  <a:gd name="T47" fmla="*/ 2 h 1943"/>
                  <a:gd name="T48" fmla="*/ 349 w 2281"/>
                  <a:gd name="T49" fmla="*/ 2 h 1943"/>
                  <a:gd name="T50" fmla="*/ 349 w 2281"/>
                  <a:gd name="T51" fmla="*/ 2 h 1943"/>
                  <a:gd name="T52" fmla="*/ 290 w 2281"/>
                  <a:gd name="T53" fmla="*/ 2 h 1943"/>
                  <a:gd name="T54" fmla="*/ 260 w 2281"/>
                  <a:gd name="T55" fmla="*/ 2 h 1943"/>
                  <a:gd name="T56" fmla="*/ 220 w 2281"/>
                  <a:gd name="T57" fmla="*/ 2 h 1943"/>
                  <a:gd name="T58" fmla="*/ 197 w 2281"/>
                  <a:gd name="T59" fmla="*/ 2 h 1943"/>
                  <a:gd name="T60" fmla="*/ 179 w 2281"/>
                  <a:gd name="T61" fmla="*/ 2 h 1943"/>
                  <a:gd name="T62" fmla="*/ 173 w 2281"/>
                  <a:gd name="T63" fmla="*/ 2 h 1943"/>
                  <a:gd name="T64" fmla="*/ 168 w 2281"/>
                  <a:gd name="T65" fmla="*/ 2 h 1943"/>
                  <a:gd name="T66" fmla="*/ 164 w 2281"/>
                  <a:gd name="T67" fmla="*/ 2 h 1943"/>
                  <a:gd name="T68" fmla="*/ 149 w 2281"/>
                  <a:gd name="T69" fmla="*/ 2 h 1943"/>
                  <a:gd name="T70" fmla="*/ 120 w 2281"/>
                  <a:gd name="T71" fmla="*/ 2 h 1943"/>
                  <a:gd name="T72" fmla="*/ 118 w 2281"/>
                  <a:gd name="T73" fmla="*/ 2 h 1943"/>
                  <a:gd name="T74" fmla="*/ 92 w 2281"/>
                  <a:gd name="T75" fmla="*/ 2 h 1943"/>
                  <a:gd name="T76" fmla="*/ 63 w 2281"/>
                  <a:gd name="T77" fmla="*/ 2 h 1943"/>
                  <a:gd name="T78" fmla="*/ 77 w 2281"/>
                  <a:gd name="T79" fmla="*/ 2 h 1943"/>
                  <a:gd name="T80" fmla="*/ 92 w 2281"/>
                  <a:gd name="T81" fmla="*/ 2 h 1943"/>
                  <a:gd name="T82" fmla="*/ 92 w 2281"/>
                  <a:gd name="T83" fmla="*/ 2 h 1943"/>
                  <a:gd name="T84" fmla="*/ 71 w 2281"/>
                  <a:gd name="T85" fmla="*/ 2 h 1943"/>
                  <a:gd name="T86" fmla="*/ 59 w 2281"/>
                  <a:gd name="T87" fmla="*/ 2 h 1943"/>
                  <a:gd name="T88" fmla="*/ 37 w 2281"/>
                  <a:gd name="T89" fmla="*/ 2 h 1943"/>
                  <a:gd name="T90" fmla="*/ 24 w 2281"/>
                  <a:gd name="T91" fmla="*/ 2 h 1943"/>
                  <a:gd name="T92" fmla="*/ 52 w 2281"/>
                  <a:gd name="T93" fmla="*/ 2 h 1943"/>
                  <a:gd name="T94" fmla="*/ 84 w 2281"/>
                  <a:gd name="T95" fmla="*/ 2 h 1943"/>
                  <a:gd name="T96" fmla="*/ 76 w 2281"/>
                  <a:gd name="T97" fmla="*/ 2 h 1943"/>
                  <a:gd name="T98" fmla="*/ 95 w 2281"/>
                  <a:gd name="T99" fmla="*/ 2 h 1943"/>
                  <a:gd name="T100" fmla="*/ 111 w 2281"/>
                  <a:gd name="T101" fmla="*/ 2 h 1943"/>
                  <a:gd name="T102" fmla="*/ 103 w 2281"/>
                  <a:gd name="T103" fmla="*/ 2 h 1943"/>
                  <a:gd name="T104" fmla="*/ 68 w 2281"/>
                  <a:gd name="T105" fmla="*/ 2 h 1943"/>
                  <a:gd name="T106" fmla="*/ 32 w 2281"/>
                  <a:gd name="T107" fmla="*/ 2 h 1943"/>
                  <a:gd name="T108" fmla="*/ 8 w 2281"/>
                  <a:gd name="T109" fmla="*/ 2 h 1943"/>
                  <a:gd name="T110" fmla="*/ 22 w 2281"/>
                  <a:gd name="T111" fmla="*/ 2 h 1943"/>
                  <a:gd name="T112" fmla="*/ 63 w 2281"/>
                  <a:gd name="T113" fmla="*/ 2 h 1943"/>
                  <a:gd name="T114" fmla="*/ 72 w 2281"/>
                  <a:gd name="T115" fmla="*/ 3 h 1943"/>
                  <a:gd name="T116" fmla="*/ 82 w 2281"/>
                  <a:gd name="T117" fmla="*/ 4 h 1943"/>
                  <a:gd name="T118" fmla="*/ 117 w 2281"/>
                  <a:gd name="T119" fmla="*/ 4 h 1943"/>
                  <a:gd name="T120" fmla="*/ 137 w 2281"/>
                  <a:gd name="T121" fmla="*/ 3 h 1943"/>
                  <a:gd name="T122" fmla="*/ 140 w 2281"/>
                  <a:gd name="T123" fmla="*/ 3 h 194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81"/>
                  <a:gd name="T187" fmla="*/ 0 h 1943"/>
                  <a:gd name="T188" fmla="*/ 2281 w 2281"/>
                  <a:gd name="T189" fmla="*/ 1943 h 194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81" h="1943">
                    <a:moveTo>
                      <a:pt x="1005" y="1241"/>
                    </a:moveTo>
                    <a:lnTo>
                      <a:pt x="1014" y="1224"/>
                    </a:lnTo>
                    <a:lnTo>
                      <a:pt x="1023" y="1207"/>
                    </a:lnTo>
                    <a:lnTo>
                      <a:pt x="1023" y="1180"/>
                    </a:lnTo>
                    <a:lnTo>
                      <a:pt x="1031" y="1180"/>
                    </a:lnTo>
                    <a:lnTo>
                      <a:pt x="1031" y="1172"/>
                    </a:lnTo>
                    <a:lnTo>
                      <a:pt x="1031" y="1163"/>
                    </a:lnTo>
                    <a:lnTo>
                      <a:pt x="1031" y="1155"/>
                    </a:lnTo>
                    <a:lnTo>
                      <a:pt x="1023" y="1155"/>
                    </a:lnTo>
                    <a:lnTo>
                      <a:pt x="1014" y="1155"/>
                    </a:lnTo>
                    <a:lnTo>
                      <a:pt x="1005" y="1155"/>
                    </a:lnTo>
                    <a:lnTo>
                      <a:pt x="1005" y="1163"/>
                    </a:lnTo>
                    <a:lnTo>
                      <a:pt x="988" y="1163"/>
                    </a:lnTo>
                    <a:lnTo>
                      <a:pt x="971" y="1163"/>
                    </a:lnTo>
                    <a:lnTo>
                      <a:pt x="962" y="1172"/>
                    </a:lnTo>
                    <a:lnTo>
                      <a:pt x="953" y="1172"/>
                    </a:lnTo>
                    <a:lnTo>
                      <a:pt x="945" y="1172"/>
                    </a:lnTo>
                    <a:lnTo>
                      <a:pt x="936" y="1172"/>
                    </a:lnTo>
                    <a:lnTo>
                      <a:pt x="927" y="1172"/>
                    </a:lnTo>
                    <a:lnTo>
                      <a:pt x="919" y="1172"/>
                    </a:lnTo>
                    <a:lnTo>
                      <a:pt x="910" y="1163"/>
                    </a:lnTo>
                    <a:lnTo>
                      <a:pt x="901" y="1163"/>
                    </a:lnTo>
                    <a:lnTo>
                      <a:pt x="901" y="1155"/>
                    </a:lnTo>
                    <a:lnTo>
                      <a:pt x="901" y="1146"/>
                    </a:lnTo>
                    <a:lnTo>
                      <a:pt x="901" y="1136"/>
                    </a:lnTo>
                    <a:lnTo>
                      <a:pt x="884" y="1128"/>
                    </a:lnTo>
                    <a:lnTo>
                      <a:pt x="884" y="1119"/>
                    </a:lnTo>
                    <a:lnTo>
                      <a:pt x="875" y="1111"/>
                    </a:lnTo>
                    <a:lnTo>
                      <a:pt x="858" y="1102"/>
                    </a:lnTo>
                    <a:lnTo>
                      <a:pt x="849" y="1094"/>
                    </a:lnTo>
                    <a:lnTo>
                      <a:pt x="840" y="1084"/>
                    </a:lnTo>
                    <a:lnTo>
                      <a:pt x="840" y="1067"/>
                    </a:lnTo>
                    <a:lnTo>
                      <a:pt x="832" y="1050"/>
                    </a:lnTo>
                    <a:lnTo>
                      <a:pt x="814" y="1041"/>
                    </a:lnTo>
                    <a:lnTo>
                      <a:pt x="814" y="1031"/>
                    </a:lnTo>
                    <a:lnTo>
                      <a:pt x="806" y="1023"/>
                    </a:lnTo>
                    <a:lnTo>
                      <a:pt x="806" y="1006"/>
                    </a:lnTo>
                    <a:lnTo>
                      <a:pt x="806" y="997"/>
                    </a:lnTo>
                    <a:lnTo>
                      <a:pt x="806" y="989"/>
                    </a:lnTo>
                    <a:lnTo>
                      <a:pt x="797" y="979"/>
                    </a:lnTo>
                    <a:lnTo>
                      <a:pt x="788" y="970"/>
                    </a:lnTo>
                    <a:lnTo>
                      <a:pt x="780" y="962"/>
                    </a:lnTo>
                    <a:lnTo>
                      <a:pt x="780" y="953"/>
                    </a:lnTo>
                    <a:lnTo>
                      <a:pt x="780" y="945"/>
                    </a:lnTo>
                    <a:lnTo>
                      <a:pt x="771" y="936"/>
                    </a:lnTo>
                    <a:lnTo>
                      <a:pt x="762" y="936"/>
                    </a:lnTo>
                    <a:lnTo>
                      <a:pt x="762" y="926"/>
                    </a:lnTo>
                    <a:lnTo>
                      <a:pt x="754" y="901"/>
                    </a:lnTo>
                    <a:lnTo>
                      <a:pt x="736" y="884"/>
                    </a:lnTo>
                    <a:lnTo>
                      <a:pt x="728" y="865"/>
                    </a:lnTo>
                    <a:lnTo>
                      <a:pt x="719" y="857"/>
                    </a:lnTo>
                    <a:lnTo>
                      <a:pt x="728" y="848"/>
                    </a:lnTo>
                    <a:lnTo>
                      <a:pt x="736" y="857"/>
                    </a:lnTo>
                    <a:lnTo>
                      <a:pt x="745" y="865"/>
                    </a:lnTo>
                    <a:lnTo>
                      <a:pt x="754" y="884"/>
                    </a:lnTo>
                    <a:lnTo>
                      <a:pt x="762" y="884"/>
                    </a:lnTo>
                    <a:lnTo>
                      <a:pt x="762" y="874"/>
                    </a:lnTo>
                    <a:lnTo>
                      <a:pt x="762" y="865"/>
                    </a:lnTo>
                    <a:lnTo>
                      <a:pt x="771" y="857"/>
                    </a:lnTo>
                    <a:lnTo>
                      <a:pt x="771" y="865"/>
                    </a:lnTo>
                    <a:lnTo>
                      <a:pt x="771" y="874"/>
                    </a:lnTo>
                    <a:lnTo>
                      <a:pt x="771" y="884"/>
                    </a:lnTo>
                    <a:lnTo>
                      <a:pt x="780" y="901"/>
                    </a:lnTo>
                    <a:lnTo>
                      <a:pt x="797" y="918"/>
                    </a:lnTo>
                    <a:lnTo>
                      <a:pt x="797" y="926"/>
                    </a:lnTo>
                    <a:lnTo>
                      <a:pt x="797" y="936"/>
                    </a:lnTo>
                    <a:lnTo>
                      <a:pt x="806" y="945"/>
                    </a:lnTo>
                    <a:lnTo>
                      <a:pt x="814" y="953"/>
                    </a:lnTo>
                    <a:lnTo>
                      <a:pt x="832" y="962"/>
                    </a:lnTo>
                    <a:lnTo>
                      <a:pt x="832" y="970"/>
                    </a:lnTo>
                    <a:lnTo>
                      <a:pt x="840" y="997"/>
                    </a:lnTo>
                    <a:lnTo>
                      <a:pt x="849" y="1014"/>
                    </a:lnTo>
                    <a:lnTo>
                      <a:pt x="858" y="1014"/>
                    </a:lnTo>
                    <a:lnTo>
                      <a:pt x="867" y="1023"/>
                    </a:lnTo>
                    <a:lnTo>
                      <a:pt x="867" y="1050"/>
                    </a:lnTo>
                    <a:lnTo>
                      <a:pt x="875" y="1058"/>
                    </a:lnTo>
                    <a:lnTo>
                      <a:pt x="884" y="1067"/>
                    </a:lnTo>
                    <a:lnTo>
                      <a:pt x="893" y="1075"/>
                    </a:lnTo>
                    <a:lnTo>
                      <a:pt x="901" y="1094"/>
                    </a:lnTo>
                    <a:lnTo>
                      <a:pt x="901" y="1111"/>
                    </a:lnTo>
                    <a:lnTo>
                      <a:pt x="910" y="1119"/>
                    </a:lnTo>
                    <a:lnTo>
                      <a:pt x="901" y="1119"/>
                    </a:lnTo>
                    <a:lnTo>
                      <a:pt x="910" y="1128"/>
                    </a:lnTo>
                    <a:lnTo>
                      <a:pt x="910" y="1136"/>
                    </a:lnTo>
                    <a:lnTo>
                      <a:pt x="919" y="1146"/>
                    </a:lnTo>
                    <a:lnTo>
                      <a:pt x="927" y="1136"/>
                    </a:lnTo>
                    <a:lnTo>
                      <a:pt x="927" y="1128"/>
                    </a:lnTo>
                    <a:lnTo>
                      <a:pt x="936" y="1128"/>
                    </a:lnTo>
                    <a:lnTo>
                      <a:pt x="953" y="1128"/>
                    </a:lnTo>
                    <a:lnTo>
                      <a:pt x="962" y="1128"/>
                    </a:lnTo>
                    <a:lnTo>
                      <a:pt x="971" y="1119"/>
                    </a:lnTo>
                    <a:lnTo>
                      <a:pt x="979" y="1119"/>
                    </a:lnTo>
                    <a:lnTo>
                      <a:pt x="997" y="1119"/>
                    </a:lnTo>
                    <a:lnTo>
                      <a:pt x="1023" y="1102"/>
                    </a:lnTo>
                    <a:lnTo>
                      <a:pt x="1031" y="1094"/>
                    </a:lnTo>
                    <a:lnTo>
                      <a:pt x="1040" y="1084"/>
                    </a:lnTo>
                    <a:lnTo>
                      <a:pt x="1040" y="1075"/>
                    </a:lnTo>
                    <a:lnTo>
                      <a:pt x="1057" y="1075"/>
                    </a:lnTo>
                    <a:lnTo>
                      <a:pt x="1075" y="1067"/>
                    </a:lnTo>
                    <a:lnTo>
                      <a:pt x="1083" y="1058"/>
                    </a:lnTo>
                    <a:lnTo>
                      <a:pt x="1083" y="1050"/>
                    </a:lnTo>
                    <a:lnTo>
                      <a:pt x="1092" y="1050"/>
                    </a:lnTo>
                    <a:lnTo>
                      <a:pt x="1101" y="1041"/>
                    </a:lnTo>
                    <a:lnTo>
                      <a:pt x="1109" y="1031"/>
                    </a:lnTo>
                    <a:lnTo>
                      <a:pt x="1118" y="1031"/>
                    </a:lnTo>
                    <a:lnTo>
                      <a:pt x="1109" y="1023"/>
                    </a:lnTo>
                    <a:lnTo>
                      <a:pt x="1109" y="1014"/>
                    </a:lnTo>
                    <a:lnTo>
                      <a:pt x="1109" y="1006"/>
                    </a:lnTo>
                    <a:lnTo>
                      <a:pt x="1118" y="1006"/>
                    </a:lnTo>
                    <a:lnTo>
                      <a:pt x="1118" y="997"/>
                    </a:lnTo>
                    <a:lnTo>
                      <a:pt x="1135" y="989"/>
                    </a:lnTo>
                    <a:lnTo>
                      <a:pt x="1135" y="970"/>
                    </a:lnTo>
                    <a:lnTo>
                      <a:pt x="1135" y="962"/>
                    </a:lnTo>
                    <a:lnTo>
                      <a:pt x="1118" y="953"/>
                    </a:lnTo>
                    <a:lnTo>
                      <a:pt x="1109" y="945"/>
                    </a:lnTo>
                    <a:lnTo>
                      <a:pt x="1092" y="936"/>
                    </a:lnTo>
                    <a:lnTo>
                      <a:pt x="1092" y="926"/>
                    </a:lnTo>
                    <a:lnTo>
                      <a:pt x="1083" y="918"/>
                    </a:lnTo>
                    <a:lnTo>
                      <a:pt x="1083" y="909"/>
                    </a:lnTo>
                    <a:lnTo>
                      <a:pt x="1075" y="909"/>
                    </a:lnTo>
                    <a:lnTo>
                      <a:pt x="1075" y="918"/>
                    </a:lnTo>
                    <a:lnTo>
                      <a:pt x="1066" y="918"/>
                    </a:lnTo>
                    <a:lnTo>
                      <a:pt x="1057" y="926"/>
                    </a:lnTo>
                    <a:lnTo>
                      <a:pt x="1057" y="936"/>
                    </a:lnTo>
                    <a:lnTo>
                      <a:pt x="1040" y="945"/>
                    </a:lnTo>
                    <a:lnTo>
                      <a:pt x="1023" y="945"/>
                    </a:lnTo>
                    <a:lnTo>
                      <a:pt x="1005" y="936"/>
                    </a:lnTo>
                    <a:lnTo>
                      <a:pt x="1014" y="926"/>
                    </a:lnTo>
                    <a:lnTo>
                      <a:pt x="1005" y="918"/>
                    </a:lnTo>
                    <a:lnTo>
                      <a:pt x="1005" y="909"/>
                    </a:lnTo>
                    <a:lnTo>
                      <a:pt x="997" y="918"/>
                    </a:lnTo>
                    <a:lnTo>
                      <a:pt x="988" y="909"/>
                    </a:lnTo>
                    <a:lnTo>
                      <a:pt x="979" y="901"/>
                    </a:lnTo>
                    <a:lnTo>
                      <a:pt x="971" y="901"/>
                    </a:lnTo>
                    <a:lnTo>
                      <a:pt x="962" y="874"/>
                    </a:lnTo>
                    <a:lnTo>
                      <a:pt x="953" y="865"/>
                    </a:lnTo>
                    <a:lnTo>
                      <a:pt x="945" y="848"/>
                    </a:lnTo>
                    <a:lnTo>
                      <a:pt x="945" y="840"/>
                    </a:lnTo>
                    <a:lnTo>
                      <a:pt x="962" y="840"/>
                    </a:lnTo>
                    <a:lnTo>
                      <a:pt x="979" y="840"/>
                    </a:lnTo>
                    <a:lnTo>
                      <a:pt x="988" y="848"/>
                    </a:lnTo>
                    <a:lnTo>
                      <a:pt x="997" y="865"/>
                    </a:lnTo>
                    <a:lnTo>
                      <a:pt x="1005" y="874"/>
                    </a:lnTo>
                    <a:lnTo>
                      <a:pt x="1014" y="884"/>
                    </a:lnTo>
                    <a:lnTo>
                      <a:pt x="1023" y="884"/>
                    </a:lnTo>
                    <a:lnTo>
                      <a:pt x="1023" y="892"/>
                    </a:lnTo>
                    <a:lnTo>
                      <a:pt x="1040" y="901"/>
                    </a:lnTo>
                    <a:lnTo>
                      <a:pt x="1049" y="901"/>
                    </a:lnTo>
                    <a:lnTo>
                      <a:pt x="1066" y="901"/>
                    </a:lnTo>
                    <a:lnTo>
                      <a:pt x="1075" y="892"/>
                    </a:lnTo>
                    <a:lnTo>
                      <a:pt x="1092" y="901"/>
                    </a:lnTo>
                    <a:lnTo>
                      <a:pt x="1092" y="909"/>
                    </a:lnTo>
                    <a:lnTo>
                      <a:pt x="1101" y="918"/>
                    </a:lnTo>
                    <a:lnTo>
                      <a:pt x="1127" y="918"/>
                    </a:lnTo>
                    <a:lnTo>
                      <a:pt x="1144" y="918"/>
                    </a:lnTo>
                    <a:lnTo>
                      <a:pt x="1170" y="926"/>
                    </a:lnTo>
                    <a:lnTo>
                      <a:pt x="1187" y="926"/>
                    </a:lnTo>
                    <a:lnTo>
                      <a:pt x="1205" y="926"/>
                    </a:lnTo>
                    <a:lnTo>
                      <a:pt x="1222" y="918"/>
                    </a:lnTo>
                    <a:lnTo>
                      <a:pt x="1231" y="926"/>
                    </a:lnTo>
                    <a:lnTo>
                      <a:pt x="1239" y="926"/>
                    </a:lnTo>
                    <a:lnTo>
                      <a:pt x="1248" y="945"/>
                    </a:lnTo>
                    <a:lnTo>
                      <a:pt x="1265" y="953"/>
                    </a:lnTo>
                    <a:lnTo>
                      <a:pt x="1273" y="962"/>
                    </a:lnTo>
                    <a:lnTo>
                      <a:pt x="1291" y="970"/>
                    </a:lnTo>
                    <a:lnTo>
                      <a:pt x="1283" y="970"/>
                    </a:lnTo>
                    <a:lnTo>
                      <a:pt x="1265" y="970"/>
                    </a:lnTo>
                    <a:lnTo>
                      <a:pt x="1283" y="989"/>
                    </a:lnTo>
                    <a:lnTo>
                      <a:pt x="1291" y="997"/>
                    </a:lnTo>
                    <a:lnTo>
                      <a:pt x="1299" y="997"/>
                    </a:lnTo>
                    <a:lnTo>
                      <a:pt x="1309" y="997"/>
                    </a:lnTo>
                    <a:lnTo>
                      <a:pt x="1317" y="997"/>
                    </a:lnTo>
                    <a:lnTo>
                      <a:pt x="1317" y="989"/>
                    </a:lnTo>
                    <a:lnTo>
                      <a:pt x="1325" y="979"/>
                    </a:lnTo>
                    <a:lnTo>
                      <a:pt x="1335" y="970"/>
                    </a:lnTo>
                    <a:lnTo>
                      <a:pt x="1335" y="989"/>
                    </a:lnTo>
                    <a:lnTo>
                      <a:pt x="1335" y="1023"/>
                    </a:lnTo>
                    <a:lnTo>
                      <a:pt x="1335" y="1031"/>
                    </a:lnTo>
                    <a:lnTo>
                      <a:pt x="1343" y="1041"/>
                    </a:lnTo>
                    <a:lnTo>
                      <a:pt x="1351" y="1075"/>
                    </a:lnTo>
                    <a:lnTo>
                      <a:pt x="1361" y="1094"/>
                    </a:lnTo>
                    <a:lnTo>
                      <a:pt x="1369" y="1119"/>
                    </a:lnTo>
                    <a:lnTo>
                      <a:pt x="1369" y="1128"/>
                    </a:lnTo>
                    <a:lnTo>
                      <a:pt x="1377" y="1155"/>
                    </a:lnTo>
                    <a:lnTo>
                      <a:pt x="1387" y="1172"/>
                    </a:lnTo>
                    <a:lnTo>
                      <a:pt x="1395" y="1180"/>
                    </a:lnTo>
                    <a:lnTo>
                      <a:pt x="1395" y="1189"/>
                    </a:lnTo>
                    <a:lnTo>
                      <a:pt x="1403" y="1207"/>
                    </a:lnTo>
                    <a:lnTo>
                      <a:pt x="1413" y="1207"/>
                    </a:lnTo>
                    <a:lnTo>
                      <a:pt x="1421" y="1216"/>
                    </a:lnTo>
                    <a:lnTo>
                      <a:pt x="1421" y="1207"/>
                    </a:lnTo>
                    <a:lnTo>
                      <a:pt x="1431" y="1207"/>
                    </a:lnTo>
                    <a:lnTo>
                      <a:pt x="1439" y="1199"/>
                    </a:lnTo>
                    <a:lnTo>
                      <a:pt x="1439" y="1189"/>
                    </a:lnTo>
                    <a:lnTo>
                      <a:pt x="1439" y="1180"/>
                    </a:lnTo>
                    <a:lnTo>
                      <a:pt x="1447" y="1180"/>
                    </a:lnTo>
                    <a:lnTo>
                      <a:pt x="1457" y="1172"/>
                    </a:lnTo>
                    <a:lnTo>
                      <a:pt x="1457" y="1155"/>
                    </a:lnTo>
                    <a:lnTo>
                      <a:pt x="1457" y="1128"/>
                    </a:lnTo>
                    <a:lnTo>
                      <a:pt x="1457" y="1102"/>
                    </a:lnTo>
                    <a:lnTo>
                      <a:pt x="1457" y="1094"/>
                    </a:lnTo>
                    <a:lnTo>
                      <a:pt x="1465" y="1084"/>
                    </a:lnTo>
                    <a:lnTo>
                      <a:pt x="1473" y="1075"/>
                    </a:lnTo>
                    <a:lnTo>
                      <a:pt x="1499" y="1050"/>
                    </a:lnTo>
                    <a:lnTo>
                      <a:pt x="1509" y="1041"/>
                    </a:lnTo>
                    <a:lnTo>
                      <a:pt x="1517" y="1023"/>
                    </a:lnTo>
                    <a:lnTo>
                      <a:pt x="1525" y="1014"/>
                    </a:lnTo>
                    <a:lnTo>
                      <a:pt x="1535" y="1006"/>
                    </a:lnTo>
                    <a:lnTo>
                      <a:pt x="1543" y="997"/>
                    </a:lnTo>
                    <a:lnTo>
                      <a:pt x="1551" y="989"/>
                    </a:lnTo>
                    <a:lnTo>
                      <a:pt x="1561" y="989"/>
                    </a:lnTo>
                    <a:lnTo>
                      <a:pt x="1569" y="989"/>
                    </a:lnTo>
                    <a:lnTo>
                      <a:pt x="1587" y="989"/>
                    </a:lnTo>
                    <a:lnTo>
                      <a:pt x="1587" y="979"/>
                    </a:lnTo>
                    <a:lnTo>
                      <a:pt x="1595" y="979"/>
                    </a:lnTo>
                    <a:lnTo>
                      <a:pt x="1595" y="970"/>
                    </a:lnTo>
                    <a:lnTo>
                      <a:pt x="1595" y="962"/>
                    </a:lnTo>
                    <a:lnTo>
                      <a:pt x="1603" y="962"/>
                    </a:lnTo>
                    <a:lnTo>
                      <a:pt x="1613" y="962"/>
                    </a:lnTo>
                    <a:lnTo>
                      <a:pt x="1613" y="970"/>
                    </a:lnTo>
                    <a:lnTo>
                      <a:pt x="1613" y="989"/>
                    </a:lnTo>
                    <a:lnTo>
                      <a:pt x="1629" y="989"/>
                    </a:lnTo>
                    <a:lnTo>
                      <a:pt x="1639" y="1006"/>
                    </a:lnTo>
                    <a:lnTo>
                      <a:pt x="1647" y="1014"/>
                    </a:lnTo>
                    <a:lnTo>
                      <a:pt x="1665" y="1031"/>
                    </a:lnTo>
                    <a:lnTo>
                      <a:pt x="1665" y="1050"/>
                    </a:lnTo>
                    <a:lnTo>
                      <a:pt x="1665" y="1067"/>
                    </a:lnTo>
                    <a:lnTo>
                      <a:pt x="1681" y="1067"/>
                    </a:lnTo>
                    <a:lnTo>
                      <a:pt x="1691" y="1067"/>
                    </a:lnTo>
                    <a:lnTo>
                      <a:pt x="1699" y="1058"/>
                    </a:lnTo>
                    <a:lnTo>
                      <a:pt x="1699" y="1050"/>
                    </a:lnTo>
                    <a:lnTo>
                      <a:pt x="1707" y="1050"/>
                    </a:lnTo>
                    <a:lnTo>
                      <a:pt x="1707" y="1058"/>
                    </a:lnTo>
                    <a:lnTo>
                      <a:pt x="1707" y="1075"/>
                    </a:lnTo>
                    <a:lnTo>
                      <a:pt x="1716" y="1102"/>
                    </a:lnTo>
                    <a:lnTo>
                      <a:pt x="1725" y="1111"/>
                    </a:lnTo>
                    <a:lnTo>
                      <a:pt x="1733" y="1111"/>
                    </a:lnTo>
                    <a:lnTo>
                      <a:pt x="1733" y="1119"/>
                    </a:lnTo>
                    <a:lnTo>
                      <a:pt x="1733" y="1136"/>
                    </a:lnTo>
                    <a:lnTo>
                      <a:pt x="1742" y="1146"/>
                    </a:lnTo>
                    <a:lnTo>
                      <a:pt x="1733" y="1172"/>
                    </a:lnTo>
                    <a:lnTo>
                      <a:pt x="1742" y="1172"/>
                    </a:lnTo>
                    <a:lnTo>
                      <a:pt x="1742" y="1189"/>
                    </a:lnTo>
                    <a:lnTo>
                      <a:pt x="1742" y="1207"/>
                    </a:lnTo>
                    <a:lnTo>
                      <a:pt x="1751" y="1207"/>
                    </a:lnTo>
                    <a:lnTo>
                      <a:pt x="1751" y="1216"/>
                    </a:lnTo>
                    <a:lnTo>
                      <a:pt x="1759" y="1224"/>
                    </a:lnTo>
                    <a:lnTo>
                      <a:pt x="1768" y="1224"/>
                    </a:lnTo>
                    <a:lnTo>
                      <a:pt x="1768" y="1233"/>
                    </a:lnTo>
                    <a:lnTo>
                      <a:pt x="1768" y="1241"/>
                    </a:lnTo>
                    <a:lnTo>
                      <a:pt x="1777" y="1251"/>
                    </a:lnTo>
                    <a:lnTo>
                      <a:pt x="1777" y="1260"/>
                    </a:lnTo>
                    <a:lnTo>
                      <a:pt x="1794" y="1294"/>
                    </a:lnTo>
                    <a:lnTo>
                      <a:pt x="1803" y="1304"/>
                    </a:lnTo>
                    <a:lnTo>
                      <a:pt x="1811" y="1321"/>
                    </a:lnTo>
                    <a:lnTo>
                      <a:pt x="1820" y="1329"/>
                    </a:lnTo>
                    <a:lnTo>
                      <a:pt x="1829" y="1329"/>
                    </a:lnTo>
                    <a:lnTo>
                      <a:pt x="1837" y="1321"/>
                    </a:lnTo>
                    <a:lnTo>
                      <a:pt x="1829" y="1312"/>
                    </a:lnTo>
                    <a:lnTo>
                      <a:pt x="1829" y="1285"/>
                    </a:lnTo>
                    <a:lnTo>
                      <a:pt x="1829" y="1277"/>
                    </a:lnTo>
                    <a:lnTo>
                      <a:pt x="1829" y="1260"/>
                    </a:lnTo>
                    <a:lnTo>
                      <a:pt x="1820" y="1260"/>
                    </a:lnTo>
                    <a:lnTo>
                      <a:pt x="1811" y="1241"/>
                    </a:lnTo>
                    <a:lnTo>
                      <a:pt x="1785" y="1224"/>
                    </a:lnTo>
                    <a:lnTo>
                      <a:pt x="1777" y="1216"/>
                    </a:lnTo>
                    <a:lnTo>
                      <a:pt x="1768" y="1199"/>
                    </a:lnTo>
                    <a:lnTo>
                      <a:pt x="1759" y="1180"/>
                    </a:lnTo>
                    <a:lnTo>
                      <a:pt x="1751" y="1180"/>
                    </a:lnTo>
                    <a:lnTo>
                      <a:pt x="1751" y="1172"/>
                    </a:lnTo>
                    <a:lnTo>
                      <a:pt x="1751" y="1163"/>
                    </a:lnTo>
                    <a:lnTo>
                      <a:pt x="1759" y="1155"/>
                    </a:lnTo>
                    <a:lnTo>
                      <a:pt x="1759" y="1146"/>
                    </a:lnTo>
                    <a:lnTo>
                      <a:pt x="1759" y="1128"/>
                    </a:lnTo>
                    <a:lnTo>
                      <a:pt x="1759" y="1119"/>
                    </a:lnTo>
                    <a:lnTo>
                      <a:pt x="1759" y="1111"/>
                    </a:lnTo>
                    <a:lnTo>
                      <a:pt x="1768" y="1111"/>
                    </a:lnTo>
                    <a:lnTo>
                      <a:pt x="1777" y="1119"/>
                    </a:lnTo>
                    <a:lnTo>
                      <a:pt x="1777" y="1128"/>
                    </a:lnTo>
                    <a:lnTo>
                      <a:pt x="1794" y="1136"/>
                    </a:lnTo>
                    <a:lnTo>
                      <a:pt x="1811" y="1146"/>
                    </a:lnTo>
                    <a:lnTo>
                      <a:pt x="1811" y="1155"/>
                    </a:lnTo>
                    <a:lnTo>
                      <a:pt x="1829" y="1155"/>
                    </a:lnTo>
                    <a:lnTo>
                      <a:pt x="1837" y="1163"/>
                    </a:lnTo>
                    <a:lnTo>
                      <a:pt x="1837" y="1172"/>
                    </a:lnTo>
                    <a:lnTo>
                      <a:pt x="1846" y="1172"/>
                    </a:lnTo>
                    <a:lnTo>
                      <a:pt x="1846" y="1180"/>
                    </a:lnTo>
                    <a:lnTo>
                      <a:pt x="1846" y="1199"/>
                    </a:lnTo>
                    <a:lnTo>
                      <a:pt x="1837" y="1207"/>
                    </a:lnTo>
                    <a:lnTo>
                      <a:pt x="1846" y="1207"/>
                    </a:lnTo>
                    <a:lnTo>
                      <a:pt x="1855" y="1199"/>
                    </a:lnTo>
                    <a:lnTo>
                      <a:pt x="1863" y="1189"/>
                    </a:lnTo>
                    <a:lnTo>
                      <a:pt x="1863" y="1180"/>
                    </a:lnTo>
                    <a:lnTo>
                      <a:pt x="1863" y="1172"/>
                    </a:lnTo>
                    <a:lnTo>
                      <a:pt x="1872" y="1163"/>
                    </a:lnTo>
                    <a:lnTo>
                      <a:pt x="1881" y="1163"/>
                    </a:lnTo>
                    <a:lnTo>
                      <a:pt x="1889" y="1155"/>
                    </a:lnTo>
                    <a:lnTo>
                      <a:pt x="1898" y="1146"/>
                    </a:lnTo>
                    <a:lnTo>
                      <a:pt x="1898" y="1136"/>
                    </a:lnTo>
                    <a:lnTo>
                      <a:pt x="1907" y="1128"/>
                    </a:lnTo>
                    <a:lnTo>
                      <a:pt x="1898" y="1119"/>
                    </a:lnTo>
                    <a:lnTo>
                      <a:pt x="1898" y="1111"/>
                    </a:lnTo>
                    <a:lnTo>
                      <a:pt x="1889" y="1094"/>
                    </a:lnTo>
                    <a:lnTo>
                      <a:pt x="1881" y="1084"/>
                    </a:lnTo>
                    <a:lnTo>
                      <a:pt x="1881" y="1075"/>
                    </a:lnTo>
                    <a:lnTo>
                      <a:pt x="1872" y="1067"/>
                    </a:lnTo>
                    <a:lnTo>
                      <a:pt x="1863" y="1058"/>
                    </a:lnTo>
                    <a:lnTo>
                      <a:pt x="1837" y="1031"/>
                    </a:lnTo>
                    <a:lnTo>
                      <a:pt x="1837" y="1023"/>
                    </a:lnTo>
                    <a:lnTo>
                      <a:pt x="1837" y="1014"/>
                    </a:lnTo>
                    <a:lnTo>
                      <a:pt x="1837" y="1006"/>
                    </a:lnTo>
                    <a:lnTo>
                      <a:pt x="1837" y="997"/>
                    </a:lnTo>
                    <a:lnTo>
                      <a:pt x="1837" y="979"/>
                    </a:lnTo>
                    <a:lnTo>
                      <a:pt x="1837" y="970"/>
                    </a:lnTo>
                    <a:lnTo>
                      <a:pt x="1855" y="962"/>
                    </a:lnTo>
                    <a:lnTo>
                      <a:pt x="1872" y="962"/>
                    </a:lnTo>
                    <a:lnTo>
                      <a:pt x="1881" y="962"/>
                    </a:lnTo>
                    <a:lnTo>
                      <a:pt x="1881" y="970"/>
                    </a:lnTo>
                    <a:lnTo>
                      <a:pt x="1889" y="979"/>
                    </a:lnTo>
                    <a:lnTo>
                      <a:pt x="1889" y="989"/>
                    </a:lnTo>
                    <a:lnTo>
                      <a:pt x="1889" y="979"/>
                    </a:lnTo>
                    <a:lnTo>
                      <a:pt x="1898" y="970"/>
                    </a:lnTo>
                    <a:lnTo>
                      <a:pt x="1907" y="962"/>
                    </a:lnTo>
                    <a:lnTo>
                      <a:pt x="1915" y="962"/>
                    </a:lnTo>
                    <a:lnTo>
                      <a:pt x="1924" y="962"/>
                    </a:lnTo>
                    <a:lnTo>
                      <a:pt x="1933" y="953"/>
                    </a:lnTo>
                    <a:lnTo>
                      <a:pt x="1933" y="945"/>
                    </a:lnTo>
                    <a:lnTo>
                      <a:pt x="1941" y="945"/>
                    </a:lnTo>
                    <a:lnTo>
                      <a:pt x="1941" y="953"/>
                    </a:lnTo>
                    <a:lnTo>
                      <a:pt x="1950" y="953"/>
                    </a:lnTo>
                    <a:lnTo>
                      <a:pt x="1959" y="945"/>
                    </a:lnTo>
                    <a:lnTo>
                      <a:pt x="1967" y="945"/>
                    </a:lnTo>
                    <a:lnTo>
                      <a:pt x="1976" y="936"/>
                    </a:lnTo>
                    <a:lnTo>
                      <a:pt x="1985" y="918"/>
                    </a:lnTo>
                    <a:lnTo>
                      <a:pt x="1993" y="892"/>
                    </a:lnTo>
                    <a:lnTo>
                      <a:pt x="2011" y="848"/>
                    </a:lnTo>
                    <a:lnTo>
                      <a:pt x="2011" y="840"/>
                    </a:lnTo>
                    <a:lnTo>
                      <a:pt x="2011" y="831"/>
                    </a:lnTo>
                    <a:lnTo>
                      <a:pt x="2011" y="821"/>
                    </a:lnTo>
                    <a:lnTo>
                      <a:pt x="2011" y="813"/>
                    </a:lnTo>
                    <a:lnTo>
                      <a:pt x="2011" y="804"/>
                    </a:lnTo>
                    <a:lnTo>
                      <a:pt x="2011" y="796"/>
                    </a:lnTo>
                    <a:lnTo>
                      <a:pt x="2002" y="796"/>
                    </a:lnTo>
                    <a:lnTo>
                      <a:pt x="1993" y="796"/>
                    </a:lnTo>
                    <a:lnTo>
                      <a:pt x="2002" y="787"/>
                    </a:lnTo>
                    <a:lnTo>
                      <a:pt x="2002" y="779"/>
                    </a:lnTo>
                    <a:lnTo>
                      <a:pt x="1993" y="779"/>
                    </a:lnTo>
                    <a:lnTo>
                      <a:pt x="1985" y="779"/>
                    </a:lnTo>
                    <a:lnTo>
                      <a:pt x="1985" y="769"/>
                    </a:lnTo>
                    <a:lnTo>
                      <a:pt x="1993" y="769"/>
                    </a:lnTo>
                    <a:lnTo>
                      <a:pt x="2002" y="769"/>
                    </a:lnTo>
                    <a:lnTo>
                      <a:pt x="1993" y="760"/>
                    </a:lnTo>
                    <a:lnTo>
                      <a:pt x="1985" y="760"/>
                    </a:lnTo>
                    <a:lnTo>
                      <a:pt x="1976" y="752"/>
                    </a:lnTo>
                    <a:lnTo>
                      <a:pt x="1967" y="743"/>
                    </a:lnTo>
                    <a:lnTo>
                      <a:pt x="1950" y="726"/>
                    </a:lnTo>
                    <a:lnTo>
                      <a:pt x="1933" y="717"/>
                    </a:lnTo>
                    <a:lnTo>
                      <a:pt x="1941" y="708"/>
                    </a:lnTo>
                    <a:lnTo>
                      <a:pt x="1950" y="699"/>
                    </a:lnTo>
                    <a:lnTo>
                      <a:pt x="1967" y="691"/>
                    </a:lnTo>
                    <a:lnTo>
                      <a:pt x="1976" y="691"/>
                    </a:lnTo>
                    <a:lnTo>
                      <a:pt x="1976" y="682"/>
                    </a:lnTo>
                    <a:lnTo>
                      <a:pt x="1967" y="682"/>
                    </a:lnTo>
                    <a:lnTo>
                      <a:pt x="1950" y="682"/>
                    </a:lnTo>
                    <a:lnTo>
                      <a:pt x="1941" y="674"/>
                    </a:lnTo>
                    <a:lnTo>
                      <a:pt x="1941" y="682"/>
                    </a:lnTo>
                    <a:lnTo>
                      <a:pt x="1933" y="682"/>
                    </a:lnTo>
                    <a:lnTo>
                      <a:pt x="1924" y="682"/>
                    </a:lnTo>
                    <a:lnTo>
                      <a:pt x="1924" y="674"/>
                    </a:lnTo>
                    <a:lnTo>
                      <a:pt x="1915" y="664"/>
                    </a:lnTo>
                    <a:lnTo>
                      <a:pt x="1907" y="674"/>
                    </a:lnTo>
                    <a:lnTo>
                      <a:pt x="1898" y="674"/>
                    </a:lnTo>
                    <a:lnTo>
                      <a:pt x="1889" y="664"/>
                    </a:lnTo>
                    <a:lnTo>
                      <a:pt x="1898" y="655"/>
                    </a:lnTo>
                    <a:lnTo>
                      <a:pt x="1907" y="647"/>
                    </a:lnTo>
                    <a:lnTo>
                      <a:pt x="1915" y="621"/>
                    </a:lnTo>
                    <a:lnTo>
                      <a:pt x="1924" y="613"/>
                    </a:lnTo>
                    <a:lnTo>
                      <a:pt x="1933" y="613"/>
                    </a:lnTo>
                    <a:lnTo>
                      <a:pt x="1941" y="621"/>
                    </a:lnTo>
                    <a:lnTo>
                      <a:pt x="1941" y="638"/>
                    </a:lnTo>
                    <a:lnTo>
                      <a:pt x="1941" y="647"/>
                    </a:lnTo>
                    <a:lnTo>
                      <a:pt x="1950" y="647"/>
                    </a:lnTo>
                    <a:lnTo>
                      <a:pt x="1959" y="638"/>
                    </a:lnTo>
                    <a:lnTo>
                      <a:pt x="1967" y="638"/>
                    </a:lnTo>
                    <a:lnTo>
                      <a:pt x="1976" y="638"/>
                    </a:lnTo>
                    <a:lnTo>
                      <a:pt x="1985" y="638"/>
                    </a:lnTo>
                    <a:lnTo>
                      <a:pt x="1985" y="630"/>
                    </a:lnTo>
                    <a:lnTo>
                      <a:pt x="1993" y="630"/>
                    </a:lnTo>
                    <a:lnTo>
                      <a:pt x="1993" y="647"/>
                    </a:lnTo>
                    <a:lnTo>
                      <a:pt x="1993" y="655"/>
                    </a:lnTo>
                    <a:lnTo>
                      <a:pt x="1993" y="664"/>
                    </a:lnTo>
                    <a:lnTo>
                      <a:pt x="2002" y="674"/>
                    </a:lnTo>
                    <a:lnTo>
                      <a:pt x="2011" y="664"/>
                    </a:lnTo>
                    <a:lnTo>
                      <a:pt x="2020" y="674"/>
                    </a:lnTo>
                    <a:lnTo>
                      <a:pt x="2028" y="691"/>
                    </a:lnTo>
                    <a:lnTo>
                      <a:pt x="2037" y="708"/>
                    </a:lnTo>
                    <a:lnTo>
                      <a:pt x="2037" y="717"/>
                    </a:lnTo>
                    <a:lnTo>
                      <a:pt x="2037" y="726"/>
                    </a:lnTo>
                    <a:lnTo>
                      <a:pt x="2046" y="726"/>
                    </a:lnTo>
                    <a:lnTo>
                      <a:pt x="2046" y="717"/>
                    </a:lnTo>
                    <a:lnTo>
                      <a:pt x="2054" y="708"/>
                    </a:lnTo>
                    <a:lnTo>
                      <a:pt x="2063" y="699"/>
                    </a:lnTo>
                    <a:lnTo>
                      <a:pt x="2072" y="699"/>
                    </a:lnTo>
                    <a:lnTo>
                      <a:pt x="2072" y="691"/>
                    </a:lnTo>
                    <a:lnTo>
                      <a:pt x="2063" y="682"/>
                    </a:lnTo>
                    <a:lnTo>
                      <a:pt x="2054" y="674"/>
                    </a:lnTo>
                    <a:lnTo>
                      <a:pt x="2037" y="655"/>
                    </a:lnTo>
                    <a:lnTo>
                      <a:pt x="2028" y="647"/>
                    </a:lnTo>
                    <a:lnTo>
                      <a:pt x="2011" y="647"/>
                    </a:lnTo>
                    <a:lnTo>
                      <a:pt x="2011" y="630"/>
                    </a:lnTo>
                    <a:lnTo>
                      <a:pt x="2020" y="621"/>
                    </a:lnTo>
                    <a:lnTo>
                      <a:pt x="2020" y="613"/>
                    </a:lnTo>
                    <a:lnTo>
                      <a:pt x="2020" y="603"/>
                    </a:lnTo>
                    <a:lnTo>
                      <a:pt x="2028" y="603"/>
                    </a:lnTo>
                    <a:lnTo>
                      <a:pt x="2028" y="594"/>
                    </a:lnTo>
                    <a:lnTo>
                      <a:pt x="2028" y="586"/>
                    </a:lnTo>
                    <a:lnTo>
                      <a:pt x="2028" y="577"/>
                    </a:lnTo>
                    <a:lnTo>
                      <a:pt x="2028" y="569"/>
                    </a:lnTo>
                    <a:lnTo>
                      <a:pt x="2037" y="560"/>
                    </a:lnTo>
                    <a:lnTo>
                      <a:pt x="2046" y="569"/>
                    </a:lnTo>
                    <a:lnTo>
                      <a:pt x="2054" y="569"/>
                    </a:lnTo>
                    <a:lnTo>
                      <a:pt x="2063" y="569"/>
                    </a:lnTo>
                    <a:lnTo>
                      <a:pt x="2063" y="560"/>
                    </a:lnTo>
                    <a:lnTo>
                      <a:pt x="2072" y="542"/>
                    </a:lnTo>
                    <a:lnTo>
                      <a:pt x="2080" y="498"/>
                    </a:lnTo>
                    <a:lnTo>
                      <a:pt x="2080" y="455"/>
                    </a:lnTo>
                    <a:lnTo>
                      <a:pt x="2054" y="420"/>
                    </a:lnTo>
                    <a:lnTo>
                      <a:pt x="2046" y="403"/>
                    </a:lnTo>
                    <a:lnTo>
                      <a:pt x="2046" y="393"/>
                    </a:lnTo>
                    <a:lnTo>
                      <a:pt x="2028" y="384"/>
                    </a:lnTo>
                    <a:lnTo>
                      <a:pt x="2028" y="376"/>
                    </a:lnTo>
                    <a:lnTo>
                      <a:pt x="2020" y="376"/>
                    </a:lnTo>
                    <a:lnTo>
                      <a:pt x="2020" y="367"/>
                    </a:lnTo>
                    <a:lnTo>
                      <a:pt x="2011" y="367"/>
                    </a:lnTo>
                    <a:lnTo>
                      <a:pt x="2002" y="367"/>
                    </a:lnTo>
                    <a:lnTo>
                      <a:pt x="1993" y="359"/>
                    </a:lnTo>
                    <a:lnTo>
                      <a:pt x="1985" y="359"/>
                    </a:lnTo>
                    <a:lnTo>
                      <a:pt x="1985" y="367"/>
                    </a:lnTo>
                    <a:lnTo>
                      <a:pt x="1976" y="367"/>
                    </a:lnTo>
                    <a:lnTo>
                      <a:pt x="1976" y="359"/>
                    </a:lnTo>
                    <a:lnTo>
                      <a:pt x="1967" y="359"/>
                    </a:lnTo>
                    <a:lnTo>
                      <a:pt x="1959" y="359"/>
                    </a:lnTo>
                    <a:lnTo>
                      <a:pt x="1950" y="359"/>
                    </a:lnTo>
                    <a:lnTo>
                      <a:pt x="1941" y="350"/>
                    </a:lnTo>
                    <a:lnTo>
                      <a:pt x="1933" y="350"/>
                    </a:lnTo>
                    <a:lnTo>
                      <a:pt x="1933" y="341"/>
                    </a:lnTo>
                    <a:lnTo>
                      <a:pt x="1941" y="332"/>
                    </a:lnTo>
                    <a:lnTo>
                      <a:pt x="1941" y="323"/>
                    </a:lnTo>
                    <a:lnTo>
                      <a:pt x="1950" y="315"/>
                    </a:lnTo>
                    <a:lnTo>
                      <a:pt x="1950" y="306"/>
                    </a:lnTo>
                    <a:lnTo>
                      <a:pt x="1950" y="298"/>
                    </a:lnTo>
                    <a:lnTo>
                      <a:pt x="1950" y="288"/>
                    </a:lnTo>
                    <a:lnTo>
                      <a:pt x="1959" y="280"/>
                    </a:lnTo>
                    <a:lnTo>
                      <a:pt x="1967" y="271"/>
                    </a:lnTo>
                    <a:lnTo>
                      <a:pt x="1976" y="271"/>
                    </a:lnTo>
                    <a:lnTo>
                      <a:pt x="1993" y="271"/>
                    </a:lnTo>
                    <a:lnTo>
                      <a:pt x="2011" y="271"/>
                    </a:lnTo>
                    <a:lnTo>
                      <a:pt x="2020" y="262"/>
                    </a:lnTo>
                    <a:lnTo>
                      <a:pt x="2028" y="254"/>
                    </a:lnTo>
                    <a:lnTo>
                      <a:pt x="2046" y="254"/>
                    </a:lnTo>
                    <a:lnTo>
                      <a:pt x="2054" y="254"/>
                    </a:lnTo>
                    <a:lnTo>
                      <a:pt x="2046" y="262"/>
                    </a:lnTo>
                    <a:lnTo>
                      <a:pt x="2054" y="271"/>
                    </a:lnTo>
                    <a:lnTo>
                      <a:pt x="2063" y="262"/>
                    </a:lnTo>
                    <a:lnTo>
                      <a:pt x="2080" y="254"/>
                    </a:lnTo>
                    <a:lnTo>
                      <a:pt x="2072" y="254"/>
                    </a:lnTo>
                    <a:lnTo>
                      <a:pt x="2063" y="245"/>
                    </a:lnTo>
                    <a:lnTo>
                      <a:pt x="2063" y="227"/>
                    </a:lnTo>
                    <a:lnTo>
                      <a:pt x="2063" y="218"/>
                    </a:lnTo>
                    <a:lnTo>
                      <a:pt x="2063" y="210"/>
                    </a:lnTo>
                    <a:lnTo>
                      <a:pt x="2072" y="201"/>
                    </a:lnTo>
                    <a:lnTo>
                      <a:pt x="2080" y="201"/>
                    </a:lnTo>
                    <a:lnTo>
                      <a:pt x="2089" y="201"/>
                    </a:lnTo>
                    <a:lnTo>
                      <a:pt x="2089" y="210"/>
                    </a:lnTo>
                    <a:lnTo>
                      <a:pt x="2098" y="218"/>
                    </a:lnTo>
                    <a:lnTo>
                      <a:pt x="2106" y="218"/>
                    </a:lnTo>
                    <a:lnTo>
                      <a:pt x="2115" y="210"/>
                    </a:lnTo>
                    <a:lnTo>
                      <a:pt x="2115" y="201"/>
                    </a:lnTo>
                    <a:lnTo>
                      <a:pt x="2106" y="183"/>
                    </a:lnTo>
                    <a:lnTo>
                      <a:pt x="2115" y="183"/>
                    </a:lnTo>
                    <a:lnTo>
                      <a:pt x="2124" y="183"/>
                    </a:lnTo>
                    <a:lnTo>
                      <a:pt x="2124" y="193"/>
                    </a:lnTo>
                    <a:lnTo>
                      <a:pt x="2132" y="201"/>
                    </a:lnTo>
                    <a:lnTo>
                      <a:pt x="2132" y="210"/>
                    </a:lnTo>
                    <a:lnTo>
                      <a:pt x="2141" y="210"/>
                    </a:lnTo>
                    <a:lnTo>
                      <a:pt x="2132" y="227"/>
                    </a:lnTo>
                    <a:lnTo>
                      <a:pt x="2132" y="236"/>
                    </a:lnTo>
                    <a:lnTo>
                      <a:pt x="2132" y="254"/>
                    </a:lnTo>
                    <a:lnTo>
                      <a:pt x="2132" y="262"/>
                    </a:lnTo>
                    <a:lnTo>
                      <a:pt x="2124" y="280"/>
                    </a:lnTo>
                    <a:lnTo>
                      <a:pt x="2132" y="280"/>
                    </a:lnTo>
                    <a:lnTo>
                      <a:pt x="2132" y="288"/>
                    </a:lnTo>
                    <a:lnTo>
                      <a:pt x="2132" y="298"/>
                    </a:lnTo>
                    <a:lnTo>
                      <a:pt x="2141" y="306"/>
                    </a:lnTo>
                    <a:lnTo>
                      <a:pt x="2150" y="315"/>
                    </a:lnTo>
                    <a:lnTo>
                      <a:pt x="2167" y="332"/>
                    </a:lnTo>
                    <a:lnTo>
                      <a:pt x="2176" y="332"/>
                    </a:lnTo>
                    <a:lnTo>
                      <a:pt x="2176" y="341"/>
                    </a:lnTo>
                    <a:lnTo>
                      <a:pt x="2184" y="350"/>
                    </a:lnTo>
                    <a:lnTo>
                      <a:pt x="2193" y="359"/>
                    </a:lnTo>
                    <a:lnTo>
                      <a:pt x="2210" y="376"/>
                    </a:lnTo>
                    <a:lnTo>
                      <a:pt x="2219" y="384"/>
                    </a:lnTo>
                    <a:lnTo>
                      <a:pt x="2236" y="393"/>
                    </a:lnTo>
                    <a:lnTo>
                      <a:pt x="2236" y="384"/>
                    </a:lnTo>
                    <a:lnTo>
                      <a:pt x="2228" y="359"/>
                    </a:lnTo>
                    <a:lnTo>
                      <a:pt x="2236" y="350"/>
                    </a:lnTo>
                    <a:lnTo>
                      <a:pt x="2228" y="341"/>
                    </a:lnTo>
                    <a:lnTo>
                      <a:pt x="2219" y="323"/>
                    </a:lnTo>
                    <a:lnTo>
                      <a:pt x="2219" y="315"/>
                    </a:lnTo>
                    <a:lnTo>
                      <a:pt x="2219" y="306"/>
                    </a:lnTo>
                    <a:lnTo>
                      <a:pt x="2210" y="306"/>
                    </a:lnTo>
                    <a:lnTo>
                      <a:pt x="2202" y="288"/>
                    </a:lnTo>
                    <a:lnTo>
                      <a:pt x="2210" y="288"/>
                    </a:lnTo>
                    <a:lnTo>
                      <a:pt x="2219" y="288"/>
                    </a:lnTo>
                    <a:lnTo>
                      <a:pt x="2219" y="280"/>
                    </a:lnTo>
                    <a:lnTo>
                      <a:pt x="2210" y="280"/>
                    </a:lnTo>
                    <a:lnTo>
                      <a:pt x="2193" y="271"/>
                    </a:lnTo>
                    <a:lnTo>
                      <a:pt x="2193" y="262"/>
                    </a:lnTo>
                    <a:lnTo>
                      <a:pt x="2184" y="254"/>
                    </a:lnTo>
                    <a:lnTo>
                      <a:pt x="2176" y="254"/>
                    </a:lnTo>
                    <a:lnTo>
                      <a:pt x="2167" y="262"/>
                    </a:lnTo>
                    <a:lnTo>
                      <a:pt x="2167" y="254"/>
                    </a:lnTo>
                    <a:lnTo>
                      <a:pt x="2176" y="245"/>
                    </a:lnTo>
                    <a:lnTo>
                      <a:pt x="2176" y="236"/>
                    </a:lnTo>
                    <a:lnTo>
                      <a:pt x="2167" y="236"/>
                    </a:lnTo>
                    <a:lnTo>
                      <a:pt x="2158" y="236"/>
                    </a:lnTo>
                    <a:lnTo>
                      <a:pt x="2158" y="227"/>
                    </a:lnTo>
                    <a:lnTo>
                      <a:pt x="2167" y="227"/>
                    </a:lnTo>
                    <a:lnTo>
                      <a:pt x="2176" y="227"/>
                    </a:lnTo>
                    <a:lnTo>
                      <a:pt x="2176" y="218"/>
                    </a:lnTo>
                    <a:lnTo>
                      <a:pt x="2184" y="227"/>
                    </a:lnTo>
                    <a:lnTo>
                      <a:pt x="2193" y="218"/>
                    </a:lnTo>
                    <a:lnTo>
                      <a:pt x="2219" y="218"/>
                    </a:lnTo>
                    <a:lnTo>
                      <a:pt x="2219" y="183"/>
                    </a:lnTo>
                    <a:lnTo>
                      <a:pt x="2228" y="175"/>
                    </a:lnTo>
                    <a:lnTo>
                      <a:pt x="2236" y="166"/>
                    </a:lnTo>
                    <a:lnTo>
                      <a:pt x="2245" y="166"/>
                    </a:lnTo>
                    <a:lnTo>
                      <a:pt x="2245" y="157"/>
                    </a:lnTo>
                    <a:lnTo>
                      <a:pt x="2228" y="149"/>
                    </a:lnTo>
                    <a:lnTo>
                      <a:pt x="2219" y="140"/>
                    </a:lnTo>
                    <a:lnTo>
                      <a:pt x="2202" y="140"/>
                    </a:lnTo>
                    <a:lnTo>
                      <a:pt x="2193" y="140"/>
                    </a:lnTo>
                    <a:lnTo>
                      <a:pt x="2193" y="131"/>
                    </a:lnTo>
                    <a:lnTo>
                      <a:pt x="2202" y="131"/>
                    </a:lnTo>
                    <a:lnTo>
                      <a:pt x="2210" y="131"/>
                    </a:lnTo>
                    <a:lnTo>
                      <a:pt x="2202" y="122"/>
                    </a:lnTo>
                    <a:lnTo>
                      <a:pt x="2193" y="114"/>
                    </a:lnTo>
                    <a:lnTo>
                      <a:pt x="2193" y="105"/>
                    </a:lnTo>
                    <a:lnTo>
                      <a:pt x="2202" y="105"/>
                    </a:lnTo>
                    <a:lnTo>
                      <a:pt x="2210" y="105"/>
                    </a:lnTo>
                    <a:lnTo>
                      <a:pt x="2210" y="114"/>
                    </a:lnTo>
                    <a:lnTo>
                      <a:pt x="2219" y="122"/>
                    </a:lnTo>
                    <a:lnTo>
                      <a:pt x="2228" y="122"/>
                    </a:lnTo>
                    <a:lnTo>
                      <a:pt x="2236" y="122"/>
                    </a:lnTo>
                    <a:lnTo>
                      <a:pt x="2254" y="122"/>
                    </a:lnTo>
                    <a:lnTo>
                      <a:pt x="2262" y="131"/>
                    </a:lnTo>
                    <a:lnTo>
                      <a:pt x="2271" y="122"/>
                    </a:lnTo>
                    <a:lnTo>
                      <a:pt x="2280" y="122"/>
                    </a:lnTo>
                    <a:lnTo>
                      <a:pt x="2280" y="114"/>
                    </a:lnTo>
                    <a:lnTo>
                      <a:pt x="2271" y="114"/>
                    </a:lnTo>
                    <a:lnTo>
                      <a:pt x="2280" y="105"/>
                    </a:lnTo>
                    <a:lnTo>
                      <a:pt x="2271" y="96"/>
                    </a:lnTo>
                    <a:lnTo>
                      <a:pt x="2271" y="88"/>
                    </a:lnTo>
                    <a:lnTo>
                      <a:pt x="2254" y="88"/>
                    </a:lnTo>
                    <a:lnTo>
                      <a:pt x="2245" y="88"/>
                    </a:lnTo>
                    <a:lnTo>
                      <a:pt x="2236" y="88"/>
                    </a:lnTo>
                    <a:lnTo>
                      <a:pt x="2228" y="78"/>
                    </a:lnTo>
                    <a:lnTo>
                      <a:pt x="2219" y="88"/>
                    </a:lnTo>
                    <a:lnTo>
                      <a:pt x="2219" y="96"/>
                    </a:lnTo>
                    <a:lnTo>
                      <a:pt x="2219" y="88"/>
                    </a:lnTo>
                    <a:lnTo>
                      <a:pt x="2210" y="88"/>
                    </a:lnTo>
                    <a:lnTo>
                      <a:pt x="2202" y="78"/>
                    </a:lnTo>
                    <a:lnTo>
                      <a:pt x="2176" y="78"/>
                    </a:lnTo>
                    <a:lnTo>
                      <a:pt x="2158" y="70"/>
                    </a:lnTo>
                    <a:lnTo>
                      <a:pt x="2124" y="70"/>
                    </a:lnTo>
                    <a:lnTo>
                      <a:pt x="2072" y="61"/>
                    </a:lnTo>
                    <a:lnTo>
                      <a:pt x="2063" y="61"/>
                    </a:lnTo>
                    <a:lnTo>
                      <a:pt x="2037" y="70"/>
                    </a:lnTo>
                    <a:lnTo>
                      <a:pt x="2020" y="70"/>
                    </a:lnTo>
                    <a:lnTo>
                      <a:pt x="2011" y="70"/>
                    </a:lnTo>
                    <a:lnTo>
                      <a:pt x="2020" y="70"/>
                    </a:lnTo>
                    <a:lnTo>
                      <a:pt x="2028" y="78"/>
                    </a:lnTo>
                    <a:lnTo>
                      <a:pt x="2037" y="78"/>
                    </a:lnTo>
                    <a:lnTo>
                      <a:pt x="2037" y="88"/>
                    </a:lnTo>
                    <a:lnTo>
                      <a:pt x="2028" y="88"/>
                    </a:lnTo>
                    <a:lnTo>
                      <a:pt x="2011" y="78"/>
                    </a:lnTo>
                    <a:lnTo>
                      <a:pt x="1993" y="78"/>
                    </a:lnTo>
                    <a:lnTo>
                      <a:pt x="1967" y="78"/>
                    </a:lnTo>
                    <a:lnTo>
                      <a:pt x="1950" y="78"/>
                    </a:lnTo>
                    <a:lnTo>
                      <a:pt x="1924" y="88"/>
                    </a:lnTo>
                    <a:lnTo>
                      <a:pt x="1915" y="78"/>
                    </a:lnTo>
                    <a:lnTo>
                      <a:pt x="1907" y="78"/>
                    </a:lnTo>
                    <a:lnTo>
                      <a:pt x="1881" y="70"/>
                    </a:lnTo>
                    <a:lnTo>
                      <a:pt x="1837" y="70"/>
                    </a:lnTo>
                    <a:lnTo>
                      <a:pt x="1820" y="70"/>
                    </a:lnTo>
                    <a:lnTo>
                      <a:pt x="1794" y="70"/>
                    </a:lnTo>
                    <a:lnTo>
                      <a:pt x="1794" y="61"/>
                    </a:lnTo>
                    <a:lnTo>
                      <a:pt x="1794" y="52"/>
                    </a:lnTo>
                    <a:lnTo>
                      <a:pt x="1785" y="52"/>
                    </a:lnTo>
                    <a:lnTo>
                      <a:pt x="1777" y="52"/>
                    </a:lnTo>
                    <a:lnTo>
                      <a:pt x="1768" y="52"/>
                    </a:lnTo>
                    <a:lnTo>
                      <a:pt x="1751" y="61"/>
                    </a:lnTo>
                    <a:lnTo>
                      <a:pt x="1742" y="61"/>
                    </a:lnTo>
                    <a:lnTo>
                      <a:pt x="1733" y="61"/>
                    </a:lnTo>
                    <a:lnTo>
                      <a:pt x="1716" y="61"/>
                    </a:lnTo>
                    <a:lnTo>
                      <a:pt x="1707" y="61"/>
                    </a:lnTo>
                    <a:lnTo>
                      <a:pt x="1699" y="70"/>
                    </a:lnTo>
                    <a:lnTo>
                      <a:pt x="1707" y="70"/>
                    </a:lnTo>
                    <a:lnTo>
                      <a:pt x="1707" y="78"/>
                    </a:lnTo>
                    <a:lnTo>
                      <a:pt x="1699" y="88"/>
                    </a:lnTo>
                    <a:lnTo>
                      <a:pt x="1691" y="88"/>
                    </a:lnTo>
                    <a:lnTo>
                      <a:pt x="1673" y="88"/>
                    </a:lnTo>
                    <a:lnTo>
                      <a:pt x="1665" y="96"/>
                    </a:lnTo>
                    <a:lnTo>
                      <a:pt x="1655" y="88"/>
                    </a:lnTo>
                    <a:lnTo>
                      <a:pt x="1647" y="88"/>
                    </a:lnTo>
                    <a:lnTo>
                      <a:pt x="1647" y="78"/>
                    </a:lnTo>
                    <a:lnTo>
                      <a:pt x="1639" y="78"/>
                    </a:lnTo>
                    <a:lnTo>
                      <a:pt x="1639" y="88"/>
                    </a:lnTo>
                    <a:lnTo>
                      <a:pt x="1639" y="96"/>
                    </a:lnTo>
                    <a:lnTo>
                      <a:pt x="1621" y="88"/>
                    </a:lnTo>
                    <a:lnTo>
                      <a:pt x="1603" y="78"/>
                    </a:lnTo>
                    <a:lnTo>
                      <a:pt x="1587" y="61"/>
                    </a:lnTo>
                    <a:lnTo>
                      <a:pt x="1569" y="52"/>
                    </a:lnTo>
                    <a:lnTo>
                      <a:pt x="1561" y="52"/>
                    </a:lnTo>
                    <a:lnTo>
                      <a:pt x="1543" y="61"/>
                    </a:lnTo>
                    <a:lnTo>
                      <a:pt x="1543" y="70"/>
                    </a:lnTo>
                    <a:lnTo>
                      <a:pt x="1551" y="78"/>
                    </a:lnTo>
                    <a:lnTo>
                      <a:pt x="1543" y="78"/>
                    </a:lnTo>
                    <a:lnTo>
                      <a:pt x="1509" y="78"/>
                    </a:lnTo>
                    <a:lnTo>
                      <a:pt x="1499" y="78"/>
                    </a:lnTo>
                    <a:lnTo>
                      <a:pt x="1491" y="70"/>
                    </a:lnTo>
                    <a:lnTo>
                      <a:pt x="1483" y="61"/>
                    </a:lnTo>
                    <a:lnTo>
                      <a:pt x="1457" y="61"/>
                    </a:lnTo>
                    <a:lnTo>
                      <a:pt x="1439" y="70"/>
                    </a:lnTo>
                    <a:lnTo>
                      <a:pt x="1431" y="70"/>
                    </a:lnTo>
                    <a:lnTo>
                      <a:pt x="1421" y="70"/>
                    </a:lnTo>
                    <a:lnTo>
                      <a:pt x="1403" y="61"/>
                    </a:lnTo>
                    <a:lnTo>
                      <a:pt x="1395" y="70"/>
                    </a:lnTo>
                    <a:lnTo>
                      <a:pt x="1387" y="70"/>
                    </a:lnTo>
                    <a:lnTo>
                      <a:pt x="1395" y="70"/>
                    </a:lnTo>
                    <a:lnTo>
                      <a:pt x="1395" y="61"/>
                    </a:lnTo>
                    <a:lnTo>
                      <a:pt x="1403" y="52"/>
                    </a:lnTo>
                    <a:lnTo>
                      <a:pt x="1387" y="35"/>
                    </a:lnTo>
                    <a:lnTo>
                      <a:pt x="1377" y="26"/>
                    </a:lnTo>
                    <a:lnTo>
                      <a:pt x="1361" y="17"/>
                    </a:lnTo>
                    <a:lnTo>
                      <a:pt x="1343" y="17"/>
                    </a:lnTo>
                    <a:lnTo>
                      <a:pt x="1325" y="17"/>
                    </a:lnTo>
                    <a:lnTo>
                      <a:pt x="1317" y="26"/>
                    </a:lnTo>
                    <a:lnTo>
                      <a:pt x="1317" y="17"/>
                    </a:lnTo>
                    <a:lnTo>
                      <a:pt x="1309" y="17"/>
                    </a:lnTo>
                    <a:lnTo>
                      <a:pt x="1299" y="17"/>
                    </a:lnTo>
                    <a:lnTo>
                      <a:pt x="1291" y="9"/>
                    </a:lnTo>
                    <a:lnTo>
                      <a:pt x="1283" y="0"/>
                    </a:lnTo>
                    <a:lnTo>
                      <a:pt x="1273" y="0"/>
                    </a:lnTo>
                    <a:lnTo>
                      <a:pt x="1273" y="9"/>
                    </a:lnTo>
                    <a:lnTo>
                      <a:pt x="1265" y="17"/>
                    </a:lnTo>
                    <a:lnTo>
                      <a:pt x="1265" y="26"/>
                    </a:lnTo>
                    <a:lnTo>
                      <a:pt x="1265" y="35"/>
                    </a:lnTo>
                    <a:lnTo>
                      <a:pt x="1257" y="44"/>
                    </a:lnTo>
                    <a:lnTo>
                      <a:pt x="1239" y="35"/>
                    </a:lnTo>
                    <a:lnTo>
                      <a:pt x="1231" y="35"/>
                    </a:lnTo>
                    <a:lnTo>
                      <a:pt x="1222" y="44"/>
                    </a:lnTo>
                    <a:lnTo>
                      <a:pt x="1213" y="44"/>
                    </a:lnTo>
                    <a:lnTo>
                      <a:pt x="1196" y="44"/>
                    </a:lnTo>
                    <a:lnTo>
                      <a:pt x="1170" y="61"/>
                    </a:lnTo>
                    <a:lnTo>
                      <a:pt x="1161" y="61"/>
                    </a:lnTo>
                    <a:lnTo>
                      <a:pt x="1170" y="70"/>
                    </a:lnTo>
                    <a:lnTo>
                      <a:pt x="1179" y="78"/>
                    </a:lnTo>
                    <a:lnTo>
                      <a:pt x="1170" y="78"/>
                    </a:lnTo>
                    <a:lnTo>
                      <a:pt x="1144" y="78"/>
                    </a:lnTo>
                    <a:lnTo>
                      <a:pt x="1135" y="78"/>
                    </a:lnTo>
                    <a:lnTo>
                      <a:pt x="1127" y="78"/>
                    </a:lnTo>
                    <a:lnTo>
                      <a:pt x="1127" y="88"/>
                    </a:lnTo>
                    <a:lnTo>
                      <a:pt x="1127" y="96"/>
                    </a:lnTo>
                    <a:lnTo>
                      <a:pt x="1135" y="105"/>
                    </a:lnTo>
                    <a:lnTo>
                      <a:pt x="1161" y="105"/>
                    </a:lnTo>
                    <a:lnTo>
                      <a:pt x="1170" y="114"/>
                    </a:lnTo>
                    <a:lnTo>
                      <a:pt x="1170" y="131"/>
                    </a:lnTo>
                    <a:lnTo>
                      <a:pt x="1170" y="140"/>
                    </a:lnTo>
                    <a:lnTo>
                      <a:pt x="1161" y="122"/>
                    </a:lnTo>
                    <a:lnTo>
                      <a:pt x="1144" y="114"/>
                    </a:lnTo>
                    <a:lnTo>
                      <a:pt x="1135" y="105"/>
                    </a:lnTo>
                    <a:lnTo>
                      <a:pt x="1118" y="105"/>
                    </a:lnTo>
                    <a:lnTo>
                      <a:pt x="1109" y="105"/>
                    </a:lnTo>
                    <a:lnTo>
                      <a:pt x="1101" y="105"/>
                    </a:lnTo>
                    <a:lnTo>
                      <a:pt x="1101" y="114"/>
                    </a:lnTo>
                    <a:lnTo>
                      <a:pt x="1109" y="114"/>
                    </a:lnTo>
                    <a:lnTo>
                      <a:pt x="1118" y="122"/>
                    </a:lnTo>
                    <a:lnTo>
                      <a:pt x="1127" y="122"/>
                    </a:lnTo>
                    <a:lnTo>
                      <a:pt x="1127" y="131"/>
                    </a:lnTo>
                    <a:lnTo>
                      <a:pt x="1118" y="131"/>
                    </a:lnTo>
                    <a:lnTo>
                      <a:pt x="1109" y="131"/>
                    </a:lnTo>
                    <a:lnTo>
                      <a:pt x="1092" y="122"/>
                    </a:lnTo>
                    <a:lnTo>
                      <a:pt x="1092" y="114"/>
                    </a:lnTo>
                    <a:lnTo>
                      <a:pt x="1083" y="105"/>
                    </a:lnTo>
                    <a:lnTo>
                      <a:pt x="1083" y="96"/>
                    </a:lnTo>
                    <a:lnTo>
                      <a:pt x="1075" y="105"/>
                    </a:lnTo>
                    <a:lnTo>
                      <a:pt x="1083" y="105"/>
                    </a:lnTo>
                    <a:lnTo>
                      <a:pt x="1083" y="114"/>
                    </a:lnTo>
                    <a:lnTo>
                      <a:pt x="1083" y="122"/>
                    </a:lnTo>
                    <a:lnTo>
                      <a:pt x="1075" y="122"/>
                    </a:lnTo>
                    <a:lnTo>
                      <a:pt x="1083" y="131"/>
                    </a:lnTo>
                    <a:lnTo>
                      <a:pt x="1092" y="131"/>
                    </a:lnTo>
                    <a:lnTo>
                      <a:pt x="1092" y="140"/>
                    </a:lnTo>
                    <a:lnTo>
                      <a:pt x="1101" y="149"/>
                    </a:lnTo>
                    <a:lnTo>
                      <a:pt x="1101" y="157"/>
                    </a:lnTo>
                    <a:lnTo>
                      <a:pt x="1118" y="166"/>
                    </a:lnTo>
                    <a:lnTo>
                      <a:pt x="1135" y="157"/>
                    </a:lnTo>
                    <a:lnTo>
                      <a:pt x="1144" y="166"/>
                    </a:lnTo>
                    <a:lnTo>
                      <a:pt x="1153" y="175"/>
                    </a:lnTo>
                    <a:lnTo>
                      <a:pt x="1153" y="183"/>
                    </a:lnTo>
                    <a:lnTo>
                      <a:pt x="1153" y="193"/>
                    </a:lnTo>
                    <a:lnTo>
                      <a:pt x="1144" y="183"/>
                    </a:lnTo>
                    <a:lnTo>
                      <a:pt x="1144" y="175"/>
                    </a:lnTo>
                    <a:lnTo>
                      <a:pt x="1135" y="166"/>
                    </a:lnTo>
                    <a:lnTo>
                      <a:pt x="1118" y="166"/>
                    </a:lnTo>
                    <a:lnTo>
                      <a:pt x="1118" y="175"/>
                    </a:lnTo>
                    <a:lnTo>
                      <a:pt x="1118" y="183"/>
                    </a:lnTo>
                    <a:lnTo>
                      <a:pt x="1118" y="193"/>
                    </a:lnTo>
                    <a:lnTo>
                      <a:pt x="1118" y="201"/>
                    </a:lnTo>
                    <a:lnTo>
                      <a:pt x="1109" y="210"/>
                    </a:lnTo>
                    <a:lnTo>
                      <a:pt x="1101" y="210"/>
                    </a:lnTo>
                    <a:lnTo>
                      <a:pt x="1092" y="218"/>
                    </a:lnTo>
                    <a:lnTo>
                      <a:pt x="1075" y="210"/>
                    </a:lnTo>
                    <a:lnTo>
                      <a:pt x="1066" y="210"/>
                    </a:lnTo>
                    <a:lnTo>
                      <a:pt x="1075" y="201"/>
                    </a:lnTo>
                    <a:lnTo>
                      <a:pt x="1083" y="201"/>
                    </a:lnTo>
                    <a:lnTo>
                      <a:pt x="1092" y="201"/>
                    </a:lnTo>
                    <a:lnTo>
                      <a:pt x="1101" y="201"/>
                    </a:lnTo>
                    <a:lnTo>
                      <a:pt x="1109" y="201"/>
                    </a:lnTo>
                    <a:lnTo>
                      <a:pt x="1109" y="193"/>
                    </a:lnTo>
                    <a:lnTo>
                      <a:pt x="1101" y="175"/>
                    </a:lnTo>
                    <a:lnTo>
                      <a:pt x="1101" y="166"/>
                    </a:lnTo>
                    <a:lnTo>
                      <a:pt x="1092" y="166"/>
                    </a:lnTo>
                    <a:lnTo>
                      <a:pt x="1066" y="140"/>
                    </a:lnTo>
                    <a:lnTo>
                      <a:pt x="1057" y="131"/>
                    </a:lnTo>
                    <a:lnTo>
                      <a:pt x="1066" y="122"/>
                    </a:lnTo>
                    <a:lnTo>
                      <a:pt x="1066" y="114"/>
                    </a:lnTo>
                    <a:lnTo>
                      <a:pt x="1057" y="114"/>
                    </a:lnTo>
                    <a:lnTo>
                      <a:pt x="1040" y="105"/>
                    </a:lnTo>
                    <a:lnTo>
                      <a:pt x="1031" y="105"/>
                    </a:lnTo>
                    <a:lnTo>
                      <a:pt x="1023" y="96"/>
                    </a:lnTo>
                    <a:lnTo>
                      <a:pt x="1014" y="105"/>
                    </a:lnTo>
                    <a:lnTo>
                      <a:pt x="1023" y="114"/>
                    </a:lnTo>
                    <a:lnTo>
                      <a:pt x="1014" y="131"/>
                    </a:lnTo>
                    <a:lnTo>
                      <a:pt x="1023" y="140"/>
                    </a:lnTo>
                    <a:lnTo>
                      <a:pt x="1023" y="149"/>
                    </a:lnTo>
                    <a:lnTo>
                      <a:pt x="1031" y="157"/>
                    </a:lnTo>
                    <a:lnTo>
                      <a:pt x="1040" y="166"/>
                    </a:lnTo>
                    <a:lnTo>
                      <a:pt x="1049" y="166"/>
                    </a:lnTo>
                    <a:lnTo>
                      <a:pt x="1049" y="175"/>
                    </a:lnTo>
                    <a:lnTo>
                      <a:pt x="1049" y="183"/>
                    </a:lnTo>
                    <a:lnTo>
                      <a:pt x="1040" y="183"/>
                    </a:lnTo>
                    <a:lnTo>
                      <a:pt x="1014" y="175"/>
                    </a:lnTo>
                    <a:lnTo>
                      <a:pt x="997" y="175"/>
                    </a:lnTo>
                    <a:lnTo>
                      <a:pt x="997" y="166"/>
                    </a:lnTo>
                    <a:lnTo>
                      <a:pt x="988" y="157"/>
                    </a:lnTo>
                    <a:lnTo>
                      <a:pt x="971" y="157"/>
                    </a:lnTo>
                    <a:lnTo>
                      <a:pt x="962" y="157"/>
                    </a:lnTo>
                    <a:lnTo>
                      <a:pt x="953" y="157"/>
                    </a:lnTo>
                    <a:lnTo>
                      <a:pt x="953" y="166"/>
                    </a:lnTo>
                    <a:lnTo>
                      <a:pt x="953" y="175"/>
                    </a:lnTo>
                    <a:lnTo>
                      <a:pt x="962" y="175"/>
                    </a:lnTo>
                    <a:lnTo>
                      <a:pt x="971" y="175"/>
                    </a:lnTo>
                    <a:lnTo>
                      <a:pt x="971" y="183"/>
                    </a:lnTo>
                    <a:lnTo>
                      <a:pt x="962" y="193"/>
                    </a:lnTo>
                    <a:lnTo>
                      <a:pt x="953" y="193"/>
                    </a:lnTo>
                    <a:lnTo>
                      <a:pt x="953" y="183"/>
                    </a:lnTo>
                    <a:lnTo>
                      <a:pt x="945" y="175"/>
                    </a:lnTo>
                    <a:lnTo>
                      <a:pt x="936" y="183"/>
                    </a:lnTo>
                    <a:lnTo>
                      <a:pt x="910" y="183"/>
                    </a:lnTo>
                    <a:lnTo>
                      <a:pt x="901" y="193"/>
                    </a:lnTo>
                    <a:lnTo>
                      <a:pt x="893" y="193"/>
                    </a:lnTo>
                    <a:lnTo>
                      <a:pt x="901" y="183"/>
                    </a:lnTo>
                    <a:lnTo>
                      <a:pt x="901" y="175"/>
                    </a:lnTo>
                    <a:lnTo>
                      <a:pt x="884" y="183"/>
                    </a:lnTo>
                    <a:lnTo>
                      <a:pt x="858" y="193"/>
                    </a:lnTo>
                    <a:lnTo>
                      <a:pt x="840" y="201"/>
                    </a:lnTo>
                    <a:lnTo>
                      <a:pt x="823" y="210"/>
                    </a:lnTo>
                    <a:lnTo>
                      <a:pt x="814" y="201"/>
                    </a:lnTo>
                    <a:lnTo>
                      <a:pt x="814" y="183"/>
                    </a:lnTo>
                    <a:lnTo>
                      <a:pt x="797" y="175"/>
                    </a:lnTo>
                    <a:lnTo>
                      <a:pt x="788" y="183"/>
                    </a:lnTo>
                    <a:lnTo>
                      <a:pt x="797" y="183"/>
                    </a:lnTo>
                    <a:lnTo>
                      <a:pt x="797" y="193"/>
                    </a:lnTo>
                    <a:lnTo>
                      <a:pt x="806" y="201"/>
                    </a:lnTo>
                    <a:lnTo>
                      <a:pt x="806" y="218"/>
                    </a:lnTo>
                    <a:lnTo>
                      <a:pt x="788" y="218"/>
                    </a:lnTo>
                    <a:lnTo>
                      <a:pt x="780" y="218"/>
                    </a:lnTo>
                    <a:lnTo>
                      <a:pt x="771" y="227"/>
                    </a:lnTo>
                    <a:lnTo>
                      <a:pt x="771" y="236"/>
                    </a:lnTo>
                    <a:lnTo>
                      <a:pt x="762" y="236"/>
                    </a:lnTo>
                    <a:lnTo>
                      <a:pt x="762" y="245"/>
                    </a:lnTo>
                    <a:lnTo>
                      <a:pt x="762" y="254"/>
                    </a:lnTo>
                    <a:lnTo>
                      <a:pt x="745" y="245"/>
                    </a:lnTo>
                    <a:lnTo>
                      <a:pt x="728" y="245"/>
                    </a:lnTo>
                    <a:lnTo>
                      <a:pt x="728" y="254"/>
                    </a:lnTo>
                    <a:lnTo>
                      <a:pt x="736" y="254"/>
                    </a:lnTo>
                    <a:lnTo>
                      <a:pt x="736" y="262"/>
                    </a:lnTo>
                    <a:lnTo>
                      <a:pt x="719" y="262"/>
                    </a:lnTo>
                    <a:lnTo>
                      <a:pt x="710" y="254"/>
                    </a:lnTo>
                    <a:lnTo>
                      <a:pt x="702" y="245"/>
                    </a:lnTo>
                    <a:lnTo>
                      <a:pt x="693" y="236"/>
                    </a:lnTo>
                    <a:lnTo>
                      <a:pt x="693" y="227"/>
                    </a:lnTo>
                    <a:lnTo>
                      <a:pt x="693" y="218"/>
                    </a:lnTo>
                    <a:lnTo>
                      <a:pt x="684" y="210"/>
                    </a:lnTo>
                    <a:lnTo>
                      <a:pt x="693" y="218"/>
                    </a:lnTo>
                    <a:lnTo>
                      <a:pt x="710" y="218"/>
                    </a:lnTo>
                    <a:lnTo>
                      <a:pt x="719" y="218"/>
                    </a:lnTo>
                    <a:lnTo>
                      <a:pt x="728" y="227"/>
                    </a:lnTo>
                    <a:lnTo>
                      <a:pt x="745" y="227"/>
                    </a:lnTo>
                    <a:lnTo>
                      <a:pt x="754" y="218"/>
                    </a:lnTo>
                    <a:lnTo>
                      <a:pt x="762" y="210"/>
                    </a:lnTo>
                    <a:lnTo>
                      <a:pt x="754" y="201"/>
                    </a:lnTo>
                    <a:lnTo>
                      <a:pt x="754" y="183"/>
                    </a:lnTo>
                    <a:lnTo>
                      <a:pt x="745" y="183"/>
                    </a:lnTo>
                    <a:lnTo>
                      <a:pt x="736" y="175"/>
                    </a:lnTo>
                    <a:lnTo>
                      <a:pt x="719" y="175"/>
                    </a:lnTo>
                    <a:lnTo>
                      <a:pt x="710" y="175"/>
                    </a:lnTo>
                    <a:lnTo>
                      <a:pt x="676" y="166"/>
                    </a:lnTo>
                    <a:lnTo>
                      <a:pt x="667" y="166"/>
                    </a:lnTo>
                    <a:lnTo>
                      <a:pt x="658" y="157"/>
                    </a:lnTo>
                    <a:lnTo>
                      <a:pt x="650" y="166"/>
                    </a:lnTo>
                    <a:lnTo>
                      <a:pt x="641" y="166"/>
                    </a:lnTo>
                    <a:lnTo>
                      <a:pt x="632" y="166"/>
                    </a:lnTo>
                    <a:lnTo>
                      <a:pt x="641" y="157"/>
                    </a:lnTo>
                    <a:lnTo>
                      <a:pt x="650" y="149"/>
                    </a:lnTo>
                    <a:lnTo>
                      <a:pt x="641" y="149"/>
                    </a:lnTo>
                    <a:lnTo>
                      <a:pt x="632" y="149"/>
                    </a:lnTo>
                    <a:lnTo>
                      <a:pt x="624" y="140"/>
                    </a:lnTo>
                    <a:lnTo>
                      <a:pt x="615" y="140"/>
                    </a:lnTo>
                    <a:lnTo>
                      <a:pt x="615" y="149"/>
                    </a:lnTo>
                    <a:lnTo>
                      <a:pt x="606" y="149"/>
                    </a:lnTo>
                    <a:lnTo>
                      <a:pt x="606" y="140"/>
                    </a:lnTo>
                    <a:lnTo>
                      <a:pt x="598" y="149"/>
                    </a:lnTo>
                    <a:lnTo>
                      <a:pt x="589" y="149"/>
                    </a:lnTo>
                    <a:lnTo>
                      <a:pt x="589" y="140"/>
                    </a:lnTo>
                    <a:lnTo>
                      <a:pt x="580" y="149"/>
                    </a:lnTo>
                    <a:lnTo>
                      <a:pt x="572" y="149"/>
                    </a:lnTo>
                    <a:lnTo>
                      <a:pt x="564" y="149"/>
                    </a:lnTo>
                    <a:lnTo>
                      <a:pt x="564" y="157"/>
                    </a:lnTo>
                    <a:lnTo>
                      <a:pt x="546" y="157"/>
                    </a:lnTo>
                    <a:lnTo>
                      <a:pt x="538" y="166"/>
                    </a:lnTo>
                    <a:lnTo>
                      <a:pt x="528" y="166"/>
                    </a:lnTo>
                    <a:lnTo>
                      <a:pt x="520" y="175"/>
                    </a:lnTo>
                    <a:lnTo>
                      <a:pt x="512" y="183"/>
                    </a:lnTo>
                    <a:lnTo>
                      <a:pt x="502" y="193"/>
                    </a:lnTo>
                    <a:lnTo>
                      <a:pt x="502" y="201"/>
                    </a:lnTo>
                    <a:lnTo>
                      <a:pt x="494" y="210"/>
                    </a:lnTo>
                    <a:lnTo>
                      <a:pt x="494" y="218"/>
                    </a:lnTo>
                    <a:lnTo>
                      <a:pt x="486" y="227"/>
                    </a:lnTo>
                    <a:lnTo>
                      <a:pt x="468" y="245"/>
                    </a:lnTo>
                    <a:lnTo>
                      <a:pt x="450" y="245"/>
                    </a:lnTo>
                    <a:lnTo>
                      <a:pt x="434" y="262"/>
                    </a:lnTo>
                    <a:lnTo>
                      <a:pt x="434" y="271"/>
                    </a:lnTo>
                    <a:lnTo>
                      <a:pt x="424" y="280"/>
                    </a:lnTo>
                    <a:lnTo>
                      <a:pt x="408" y="280"/>
                    </a:lnTo>
                    <a:lnTo>
                      <a:pt x="390" y="288"/>
                    </a:lnTo>
                    <a:lnTo>
                      <a:pt x="382" y="298"/>
                    </a:lnTo>
                    <a:lnTo>
                      <a:pt x="382" y="306"/>
                    </a:lnTo>
                    <a:lnTo>
                      <a:pt x="372" y="315"/>
                    </a:lnTo>
                    <a:lnTo>
                      <a:pt x="364" y="332"/>
                    </a:lnTo>
                    <a:lnTo>
                      <a:pt x="372" y="332"/>
                    </a:lnTo>
                    <a:lnTo>
                      <a:pt x="372" y="341"/>
                    </a:lnTo>
                    <a:lnTo>
                      <a:pt x="372" y="359"/>
                    </a:lnTo>
                    <a:lnTo>
                      <a:pt x="390" y="367"/>
                    </a:lnTo>
                    <a:lnTo>
                      <a:pt x="408" y="359"/>
                    </a:lnTo>
                    <a:lnTo>
                      <a:pt x="416" y="359"/>
                    </a:lnTo>
                    <a:lnTo>
                      <a:pt x="424" y="341"/>
                    </a:lnTo>
                    <a:lnTo>
                      <a:pt x="434" y="341"/>
                    </a:lnTo>
                    <a:lnTo>
                      <a:pt x="434" y="332"/>
                    </a:lnTo>
                    <a:lnTo>
                      <a:pt x="442" y="350"/>
                    </a:lnTo>
                    <a:lnTo>
                      <a:pt x="450" y="359"/>
                    </a:lnTo>
                    <a:lnTo>
                      <a:pt x="460" y="367"/>
                    </a:lnTo>
                    <a:lnTo>
                      <a:pt x="460" y="376"/>
                    </a:lnTo>
                    <a:lnTo>
                      <a:pt x="468" y="384"/>
                    </a:lnTo>
                    <a:lnTo>
                      <a:pt x="476" y="393"/>
                    </a:lnTo>
                    <a:lnTo>
                      <a:pt x="476" y="403"/>
                    </a:lnTo>
                    <a:lnTo>
                      <a:pt x="486" y="411"/>
                    </a:lnTo>
                    <a:lnTo>
                      <a:pt x="486" y="403"/>
                    </a:lnTo>
                    <a:lnTo>
                      <a:pt x="494" y="403"/>
                    </a:lnTo>
                    <a:lnTo>
                      <a:pt x="502" y="403"/>
                    </a:lnTo>
                    <a:lnTo>
                      <a:pt x="502" y="393"/>
                    </a:lnTo>
                    <a:lnTo>
                      <a:pt x="512" y="403"/>
                    </a:lnTo>
                    <a:lnTo>
                      <a:pt x="520" y="393"/>
                    </a:lnTo>
                    <a:lnTo>
                      <a:pt x="512" y="376"/>
                    </a:lnTo>
                    <a:lnTo>
                      <a:pt x="520" y="359"/>
                    </a:lnTo>
                    <a:lnTo>
                      <a:pt x="528" y="350"/>
                    </a:lnTo>
                    <a:lnTo>
                      <a:pt x="528" y="341"/>
                    </a:lnTo>
                    <a:lnTo>
                      <a:pt x="528" y="332"/>
                    </a:lnTo>
                    <a:lnTo>
                      <a:pt x="538" y="332"/>
                    </a:lnTo>
                    <a:lnTo>
                      <a:pt x="538" y="323"/>
                    </a:lnTo>
                    <a:lnTo>
                      <a:pt x="538" y="315"/>
                    </a:lnTo>
                    <a:lnTo>
                      <a:pt x="528" y="315"/>
                    </a:lnTo>
                    <a:lnTo>
                      <a:pt x="520" y="298"/>
                    </a:lnTo>
                    <a:lnTo>
                      <a:pt x="528" y="280"/>
                    </a:lnTo>
                    <a:lnTo>
                      <a:pt x="546" y="271"/>
                    </a:lnTo>
                    <a:lnTo>
                      <a:pt x="554" y="262"/>
                    </a:lnTo>
                    <a:lnTo>
                      <a:pt x="572" y="254"/>
                    </a:lnTo>
                    <a:lnTo>
                      <a:pt x="572" y="236"/>
                    </a:lnTo>
                    <a:lnTo>
                      <a:pt x="580" y="236"/>
                    </a:lnTo>
                    <a:lnTo>
                      <a:pt x="589" y="236"/>
                    </a:lnTo>
                    <a:lnTo>
                      <a:pt x="589" y="245"/>
                    </a:lnTo>
                    <a:lnTo>
                      <a:pt x="589" y="254"/>
                    </a:lnTo>
                    <a:lnTo>
                      <a:pt x="580" y="262"/>
                    </a:lnTo>
                    <a:lnTo>
                      <a:pt x="572" y="280"/>
                    </a:lnTo>
                    <a:lnTo>
                      <a:pt x="564" y="280"/>
                    </a:lnTo>
                    <a:lnTo>
                      <a:pt x="564" y="288"/>
                    </a:lnTo>
                    <a:lnTo>
                      <a:pt x="564" y="306"/>
                    </a:lnTo>
                    <a:lnTo>
                      <a:pt x="564" y="323"/>
                    </a:lnTo>
                    <a:lnTo>
                      <a:pt x="564" y="332"/>
                    </a:lnTo>
                    <a:lnTo>
                      <a:pt x="572" y="332"/>
                    </a:lnTo>
                    <a:lnTo>
                      <a:pt x="589" y="341"/>
                    </a:lnTo>
                    <a:lnTo>
                      <a:pt x="606" y="332"/>
                    </a:lnTo>
                    <a:lnTo>
                      <a:pt x="624" y="332"/>
                    </a:lnTo>
                    <a:lnTo>
                      <a:pt x="650" y="332"/>
                    </a:lnTo>
                    <a:lnTo>
                      <a:pt x="650" y="341"/>
                    </a:lnTo>
                    <a:lnTo>
                      <a:pt x="632" y="341"/>
                    </a:lnTo>
                    <a:lnTo>
                      <a:pt x="624" y="341"/>
                    </a:lnTo>
                    <a:lnTo>
                      <a:pt x="606" y="341"/>
                    </a:lnTo>
                    <a:lnTo>
                      <a:pt x="598" y="350"/>
                    </a:lnTo>
                    <a:lnTo>
                      <a:pt x="589" y="350"/>
                    </a:lnTo>
                    <a:lnTo>
                      <a:pt x="589" y="359"/>
                    </a:lnTo>
                    <a:lnTo>
                      <a:pt x="589" y="367"/>
                    </a:lnTo>
                    <a:lnTo>
                      <a:pt x="598" y="367"/>
                    </a:lnTo>
                    <a:lnTo>
                      <a:pt x="598" y="376"/>
                    </a:lnTo>
                    <a:lnTo>
                      <a:pt x="598" y="384"/>
                    </a:lnTo>
                    <a:lnTo>
                      <a:pt x="589" y="393"/>
                    </a:lnTo>
                    <a:lnTo>
                      <a:pt x="580" y="384"/>
                    </a:lnTo>
                    <a:lnTo>
                      <a:pt x="572" y="376"/>
                    </a:lnTo>
                    <a:lnTo>
                      <a:pt x="564" y="384"/>
                    </a:lnTo>
                    <a:lnTo>
                      <a:pt x="564" y="393"/>
                    </a:lnTo>
                    <a:lnTo>
                      <a:pt x="564" y="403"/>
                    </a:lnTo>
                    <a:lnTo>
                      <a:pt x="564" y="420"/>
                    </a:lnTo>
                    <a:lnTo>
                      <a:pt x="564" y="428"/>
                    </a:lnTo>
                    <a:lnTo>
                      <a:pt x="554" y="428"/>
                    </a:lnTo>
                    <a:lnTo>
                      <a:pt x="546" y="428"/>
                    </a:lnTo>
                    <a:lnTo>
                      <a:pt x="538" y="428"/>
                    </a:lnTo>
                    <a:lnTo>
                      <a:pt x="528" y="428"/>
                    </a:lnTo>
                    <a:lnTo>
                      <a:pt x="520" y="420"/>
                    </a:lnTo>
                    <a:lnTo>
                      <a:pt x="512" y="428"/>
                    </a:lnTo>
                    <a:lnTo>
                      <a:pt x="502" y="437"/>
                    </a:lnTo>
                    <a:lnTo>
                      <a:pt x="494" y="446"/>
                    </a:lnTo>
                    <a:lnTo>
                      <a:pt x="476" y="437"/>
                    </a:lnTo>
                    <a:lnTo>
                      <a:pt x="468" y="428"/>
                    </a:lnTo>
                    <a:lnTo>
                      <a:pt x="450" y="428"/>
                    </a:lnTo>
                    <a:lnTo>
                      <a:pt x="434" y="420"/>
                    </a:lnTo>
                    <a:lnTo>
                      <a:pt x="424" y="411"/>
                    </a:lnTo>
                    <a:lnTo>
                      <a:pt x="424" y="403"/>
                    </a:lnTo>
                    <a:lnTo>
                      <a:pt x="434" y="393"/>
                    </a:lnTo>
                    <a:lnTo>
                      <a:pt x="442" y="393"/>
                    </a:lnTo>
                    <a:lnTo>
                      <a:pt x="442" y="384"/>
                    </a:lnTo>
                    <a:lnTo>
                      <a:pt x="442" y="376"/>
                    </a:lnTo>
                    <a:lnTo>
                      <a:pt x="434" y="367"/>
                    </a:lnTo>
                    <a:lnTo>
                      <a:pt x="424" y="376"/>
                    </a:lnTo>
                    <a:lnTo>
                      <a:pt x="408" y="384"/>
                    </a:lnTo>
                    <a:lnTo>
                      <a:pt x="408" y="393"/>
                    </a:lnTo>
                    <a:lnTo>
                      <a:pt x="408" y="403"/>
                    </a:lnTo>
                    <a:lnTo>
                      <a:pt x="408" y="411"/>
                    </a:lnTo>
                    <a:lnTo>
                      <a:pt x="416" y="411"/>
                    </a:lnTo>
                    <a:lnTo>
                      <a:pt x="416" y="420"/>
                    </a:lnTo>
                    <a:lnTo>
                      <a:pt x="416" y="428"/>
                    </a:lnTo>
                    <a:lnTo>
                      <a:pt x="408" y="437"/>
                    </a:lnTo>
                    <a:lnTo>
                      <a:pt x="398" y="437"/>
                    </a:lnTo>
                    <a:lnTo>
                      <a:pt x="390" y="437"/>
                    </a:lnTo>
                    <a:lnTo>
                      <a:pt x="382" y="437"/>
                    </a:lnTo>
                    <a:lnTo>
                      <a:pt x="372" y="437"/>
                    </a:lnTo>
                    <a:lnTo>
                      <a:pt x="372" y="455"/>
                    </a:lnTo>
                    <a:lnTo>
                      <a:pt x="364" y="464"/>
                    </a:lnTo>
                    <a:lnTo>
                      <a:pt x="364" y="455"/>
                    </a:lnTo>
                    <a:lnTo>
                      <a:pt x="364" y="446"/>
                    </a:lnTo>
                    <a:lnTo>
                      <a:pt x="356" y="446"/>
                    </a:lnTo>
                    <a:lnTo>
                      <a:pt x="346" y="455"/>
                    </a:lnTo>
                    <a:lnTo>
                      <a:pt x="356" y="464"/>
                    </a:lnTo>
                    <a:lnTo>
                      <a:pt x="346" y="464"/>
                    </a:lnTo>
                    <a:lnTo>
                      <a:pt x="346" y="472"/>
                    </a:lnTo>
                    <a:lnTo>
                      <a:pt x="338" y="472"/>
                    </a:lnTo>
                    <a:lnTo>
                      <a:pt x="320" y="481"/>
                    </a:lnTo>
                    <a:lnTo>
                      <a:pt x="312" y="481"/>
                    </a:lnTo>
                    <a:lnTo>
                      <a:pt x="312" y="489"/>
                    </a:lnTo>
                    <a:lnTo>
                      <a:pt x="304" y="489"/>
                    </a:lnTo>
                    <a:lnTo>
                      <a:pt x="294" y="508"/>
                    </a:lnTo>
                    <a:lnTo>
                      <a:pt x="286" y="508"/>
                    </a:lnTo>
                    <a:lnTo>
                      <a:pt x="278" y="508"/>
                    </a:lnTo>
                    <a:lnTo>
                      <a:pt x="268" y="498"/>
                    </a:lnTo>
                    <a:lnTo>
                      <a:pt x="268" y="508"/>
                    </a:lnTo>
                    <a:lnTo>
                      <a:pt x="268" y="516"/>
                    </a:lnTo>
                    <a:lnTo>
                      <a:pt x="260" y="516"/>
                    </a:lnTo>
                    <a:lnTo>
                      <a:pt x="242" y="508"/>
                    </a:lnTo>
                    <a:lnTo>
                      <a:pt x="234" y="516"/>
                    </a:lnTo>
                    <a:lnTo>
                      <a:pt x="242" y="525"/>
                    </a:lnTo>
                    <a:lnTo>
                      <a:pt x="250" y="533"/>
                    </a:lnTo>
                    <a:lnTo>
                      <a:pt x="260" y="533"/>
                    </a:lnTo>
                    <a:lnTo>
                      <a:pt x="260" y="542"/>
                    </a:lnTo>
                    <a:lnTo>
                      <a:pt x="250" y="542"/>
                    </a:lnTo>
                    <a:lnTo>
                      <a:pt x="260" y="550"/>
                    </a:lnTo>
                    <a:lnTo>
                      <a:pt x="268" y="560"/>
                    </a:lnTo>
                    <a:lnTo>
                      <a:pt x="268" y="594"/>
                    </a:lnTo>
                    <a:lnTo>
                      <a:pt x="260" y="603"/>
                    </a:lnTo>
                    <a:lnTo>
                      <a:pt x="250" y="613"/>
                    </a:lnTo>
                    <a:lnTo>
                      <a:pt x="216" y="603"/>
                    </a:lnTo>
                    <a:lnTo>
                      <a:pt x="190" y="603"/>
                    </a:lnTo>
                    <a:lnTo>
                      <a:pt x="172" y="594"/>
                    </a:lnTo>
                    <a:lnTo>
                      <a:pt x="164" y="603"/>
                    </a:lnTo>
                    <a:lnTo>
                      <a:pt x="164" y="621"/>
                    </a:lnTo>
                    <a:lnTo>
                      <a:pt x="164" y="638"/>
                    </a:lnTo>
                    <a:lnTo>
                      <a:pt x="156" y="647"/>
                    </a:lnTo>
                    <a:lnTo>
                      <a:pt x="156" y="664"/>
                    </a:lnTo>
                    <a:lnTo>
                      <a:pt x="146" y="682"/>
                    </a:lnTo>
                    <a:lnTo>
                      <a:pt x="146" y="691"/>
                    </a:lnTo>
                    <a:lnTo>
                      <a:pt x="156" y="699"/>
                    </a:lnTo>
                    <a:lnTo>
                      <a:pt x="156" y="717"/>
                    </a:lnTo>
                    <a:lnTo>
                      <a:pt x="164" y="717"/>
                    </a:lnTo>
                    <a:lnTo>
                      <a:pt x="172" y="717"/>
                    </a:lnTo>
                    <a:lnTo>
                      <a:pt x="182" y="726"/>
                    </a:lnTo>
                    <a:lnTo>
                      <a:pt x="190" y="726"/>
                    </a:lnTo>
                    <a:lnTo>
                      <a:pt x="198" y="726"/>
                    </a:lnTo>
                    <a:lnTo>
                      <a:pt x="208" y="726"/>
                    </a:lnTo>
                    <a:lnTo>
                      <a:pt x="216" y="726"/>
                    </a:lnTo>
                    <a:lnTo>
                      <a:pt x="216" y="717"/>
                    </a:lnTo>
                    <a:lnTo>
                      <a:pt x="224" y="717"/>
                    </a:lnTo>
                    <a:lnTo>
                      <a:pt x="234" y="717"/>
                    </a:lnTo>
                    <a:lnTo>
                      <a:pt x="242" y="726"/>
                    </a:lnTo>
                    <a:lnTo>
                      <a:pt x="250" y="726"/>
                    </a:lnTo>
                    <a:lnTo>
                      <a:pt x="250" y="717"/>
                    </a:lnTo>
                    <a:lnTo>
                      <a:pt x="278" y="691"/>
                    </a:lnTo>
                    <a:lnTo>
                      <a:pt x="278" y="682"/>
                    </a:lnTo>
                    <a:lnTo>
                      <a:pt x="278" y="674"/>
                    </a:lnTo>
                    <a:lnTo>
                      <a:pt x="286" y="655"/>
                    </a:lnTo>
                    <a:lnTo>
                      <a:pt x="294" y="647"/>
                    </a:lnTo>
                    <a:lnTo>
                      <a:pt x="304" y="638"/>
                    </a:lnTo>
                    <a:lnTo>
                      <a:pt x="312" y="638"/>
                    </a:lnTo>
                    <a:lnTo>
                      <a:pt x="320" y="630"/>
                    </a:lnTo>
                    <a:lnTo>
                      <a:pt x="330" y="613"/>
                    </a:lnTo>
                    <a:lnTo>
                      <a:pt x="346" y="613"/>
                    </a:lnTo>
                    <a:lnTo>
                      <a:pt x="356" y="613"/>
                    </a:lnTo>
                    <a:lnTo>
                      <a:pt x="364" y="613"/>
                    </a:lnTo>
                    <a:lnTo>
                      <a:pt x="372" y="613"/>
                    </a:lnTo>
                    <a:lnTo>
                      <a:pt x="390" y="603"/>
                    </a:lnTo>
                    <a:lnTo>
                      <a:pt x="398" y="603"/>
                    </a:lnTo>
                    <a:lnTo>
                      <a:pt x="416" y="594"/>
                    </a:lnTo>
                    <a:lnTo>
                      <a:pt x="424" y="603"/>
                    </a:lnTo>
                    <a:lnTo>
                      <a:pt x="424" y="613"/>
                    </a:lnTo>
                    <a:lnTo>
                      <a:pt x="442" y="630"/>
                    </a:lnTo>
                    <a:lnTo>
                      <a:pt x="460" y="638"/>
                    </a:lnTo>
                    <a:lnTo>
                      <a:pt x="476" y="647"/>
                    </a:lnTo>
                    <a:lnTo>
                      <a:pt x="486" y="655"/>
                    </a:lnTo>
                    <a:lnTo>
                      <a:pt x="512" y="682"/>
                    </a:lnTo>
                    <a:lnTo>
                      <a:pt x="512" y="691"/>
                    </a:lnTo>
                    <a:lnTo>
                      <a:pt x="502" y="699"/>
                    </a:lnTo>
                    <a:lnTo>
                      <a:pt x="502" y="708"/>
                    </a:lnTo>
                    <a:lnTo>
                      <a:pt x="512" y="708"/>
                    </a:lnTo>
                    <a:lnTo>
                      <a:pt x="528" y="699"/>
                    </a:lnTo>
                    <a:lnTo>
                      <a:pt x="528" y="691"/>
                    </a:lnTo>
                    <a:lnTo>
                      <a:pt x="538" y="682"/>
                    </a:lnTo>
                    <a:lnTo>
                      <a:pt x="528" y="682"/>
                    </a:lnTo>
                    <a:lnTo>
                      <a:pt x="520" y="674"/>
                    </a:lnTo>
                    <a:lnTo>
                      <a:pt x="528" y="664"/>
                    </a:lnTo>
                    <a:lnTo>
                      <a:pt x="538" y="664"/>
                    </a:lnTo>
                    <a:lnTo>
                      <a:pt x="538" y="674"/>
                    </a:lnTo>
                    <a:lnTo>
                      <a:pt x="546" y="664"/>
                    </a:lnTo>
                    <a:lnTo>
                      <a:pt x="538" y="655"/>
                    </a:lnTo>
                    <a:lnTo>
                      <a:pt x="528" y="655"/>
                    </a:lnTo>
                    <a:lnTo>
                      <a:pt x="520" y="655"/>
                    </a:lnTo>
                    <a:lnTo>
                      <a:pt x="512" y="647"/>
                    </a:lnTo>
                    <a:lnTo>
                      <a:pt x="512" y="638"/>
                    </a:lnTo>
                    <a:lnTo>
                      <a:pt x="502" y="638"/>
                    </a:lnTo>
                    <a:lnTo>
                      <a:pt x="494" y="630"/>
                    </a:lnTo>
                    <a:lnTo>
                      <a:pt x="476" y="621"/>
                    </a:lnTo>
                    <a:lnTo>
                      <a:pt x="476" y="613"/>
                    </a:lnTo>
                    <a:lnTo>
                      <a:pt x="476" y="603"/>
                    </a:lnTo>
                    <a:lnTo>
                      <a:pt x="468" y="603"/>
                    </a:lnTo>
                    <a:lnTo>
                      <a:pt x="460" y="594"/>
                    </a:lnTo>
                    <a:lnTo>
                      <a:pt x="460" y="577"/>
                    </a:lnTo>
                    <a:lnTo>
                      <a:pt x="460" y="569"/>
                    </a:lnTo>
                    <a:lnTo>
                      <a:pt x="468" y="569"/>
                    </a:lnTo>
                    <a:lnTo>
                      <a:pt x="476" y="569"/>
                    </a:lnTo>
                    <a:lnTo>
                      <a:pt x="476" y="577"/>
                    </a:lnTo>
                    <a:lnTo>
                      <a:pt x="486" y="586"/>
                    </a:lnTo>
                    <a:lnTo>
                      <a:pt x="494" y="586"/>
                    </a:lnTo>
                    <a:lnTo>
                      <a:pt x="494" y="594"/>
                    </a:lnTo>
                    <a:lnTo>
                      <a:pt x="502" y="594"/>
                    </a:lnTo>
                    <a:lnTo>
                      <a:pt x="512" y="603"/>
                    </a:lnTo>
                    <a:lnTo>
                      <a:pt x="528" y="613"/>
                    </a:lnTo>
                    <a:lnTo>
                      <a:pt x="538" y="621"/>
                    </a:lnTo>
                    <a:lnTo>
                      <a:pt x="546" y="630"/>
                    </a:lnTo>
                    <a:lnTo>
                      <a:pt x="554" y="647"/>
                    </a:lnTo>
                    <a:lnTo>
                      <a:pt x="554" y="655"/>
                    </a:lnTo>
                    <a:lnTo>
                      <a:pt x="564" y="664"/>
                    </a:lnTo>
                    <a:lnTo>
                      <a:pt x="564" y="682"/>
                    </a:lnTo>
                    <a:lnTo>
                      <a:pt x="572" y="691"/>
                    </a:lnTo>
                    <a:lnTo>
                      <a:pt x="580" y="699"/>
                    </a:lnTo>
                    <a:lnTo>
                      <a:pt x="580" y="708"/>
                    </a:lnTo>
                    <a:lnTo>
                      <a:pt x="572" y="717"/>
                    </a:lnTo>
                    <a:lnTo>
                      <a:pt x="580" y="726"/>
                    </a:lnTo>
                    <a:lnTo>
                      <a:pt x="589" y="726"/>
                    </a:lnTo>
                    <a:lnTo>
                      <a:pt x="589" y="735"/>
                    </a:lnTo>
                    <a:lnTo>
                      <a:pt x="598" y="735"/>
                    </a:lnTo>
                    <a:lnTo>
                      <a:pt x="606" y="735"/>
                    </a:lnTo>
                    <a:lnTo>
                      <a:pt x="598" y="717"/>
                    </a:lnTo>
                    <a:lnTo>
                      <a:pt x="606" y="708"/>
                    </a:lnTo>
                    <a:lnTo>
                      <a:pt x="598" y="691"/>
                    </a:lnTo>
                    <a:lnTo>
                      <a:pt x="598" y="682"/>
                    </a:lnTo>
                    <a:lnTo>
                      <a:pt x="589" y="682"/>
                    </a:lnTo>
                    <a:lnTo>
                      <a:pt x="598" y="682"/>
                    </a:lnTo>
                    <a:lnTo>
                      <a:pt x="606" y="674"/>
                    </a:lnTo>
                    <a:lnTo>
                      <a:pt x="606" y="664"/>
                    </a:lnTo>
                    <a:lnTo>
                      <a:pt x="624" y="664"/>
                    </a:lnTo>
                    <a:lnTo>
                      <a:pt x="632" y="664"/>
                    </a:lnTo>
                    <a:lnTo>
                      <a:pt x="641" y="664"/>
                    </a:lnTo>
                    <a:lnTo>
                      <a:pt x="641" y="674"/>
                    </a:lnTo>
                    <a:lnTo>
                      <a:pt x="632" y="674"/>
                    </a:lnTo>
                    <a:lnTo>
                      <a:pt x="641" y="682"/>
                    </a:lnTo>
                    <a:lnTo>
                      <a:pt x="641" y="691"/>
                    </a:lnTo>
                    <a:lnTo>
                      <a:pt x="641" y="699"/>
                    </a:lnTo>
                    <a:lnTo>
                      <a:pt x="641" y="708"/>
                    </a:lnTo>
                    <a:lnTo>
                      <a:pt x="650" y="708"/>
                    </a:lnTo>
                    <a:lnTo>
                      <a:pt x="658" y="726"/>
                    </a:lnTo>
                    <a:lnTo>
                      <a:pt x="667" y="726"/>
                    </a:lnTo>
                    <a:lnTo>
                      <a:pt x="676" y="735"/>
                    </a:lnTo>
                    <a:lnTo>
                      <a:pt x="693" y="735"/>
                    </a:lnTo>
                    <a:lnTo>
                      <a:pt x="702" y="735"/>
                    </a:lnTo>
                    <a:lnTo>
                      <a:pt x="710" y="726"/>
                    </a:lnTo>
                    <a:lnTo>
                      <a:pt x="719" y="726"/>
                    </a:lnTo>
                    <a:lnTo>
                      <a:pt x="719" y="735"/>
                    </a:lnTo>
                    <a:lnTo>
                      <a:pt x="728" y="743"/>
                    </a:lnTo>
                    <a:lnTo>
                      <a:pt x="736" y="743"/>
                    </a:lnTo>
                    <a:lnTo>
                      <a:pt x="754" y="735"/>
                    </a:lnTo>
                    <a:lnTo>
                      <a:pt x="771" y="735"/>
                    </a:lnTo>
                    <a:lnTo>
                      <a:pt x="780" y="735"/>
                    </a:lnTo>
                    <a:lnTo>
                      <a:pt x="771" y="752"/>
                    </a:lnTo>
                    <a:lnTo>
                      <a:pt x="771" y="779"/>
                    </a:lnTo>
                    <a:lnTo>
                      <a:pt x="771" y="787"/>
                    </a:lnTo>
                    <a:lnTo>
                      <a:pt x="762" y="796"/>
                    </a:lnTo>
                    <a:lnTo>
                      <a:pt x="762" y="813"/>
                    </a:lnTo>
                    <a:lnTo>
                      <a:pt x="754" y="821"/>
                    </a:lnTo>
                    <a:lnTo>
                      <a:pt x="745" y="821"/>
                    </a:lnTo>
                    <a:lnTo>
                      <a:pt x="728" y="821"/>
                    </a:lnTo>
                    <a:lnTo>
                      <a:pt x="710" y="813"/>
                    </a:lnTo>
                    <a:lnTo>
                      <a:pt x="702" y="821"/>
                    </a:lnTo>
                    <a:lnTo>
                      <a:pt x="693" y="831"/>
                    </a:lnTo>
                    <a:lnTo>
                      <a:pt x="676" y="831"/>
                    </a:lnTo>
                    <a:lnTo>
                      <a:pt x="667" y="831"/>
                    </a:lnTo>
                    <a:lnTo>
                      <a:pt x="658" y="821"/>
                    </a:lnTo>
                    <a:lnTo>
                      <a:pt x="641" y="821"/>
                    </a:lnTo>
                    <a:lnTo>
                      <a:pt x="632" y="813"/>
                    </a:lnTo>
                    <a:lnTo>
                      <a:pt x="624" y="813"/>
                    </a:lnTo>
                    <a:lnTo>
                      <a:pt x="606" y="804"/>
                    </a:lnTo>
                    <a:lnTo>
                      <a:pt x="598" y="796"/>
                    </a:lnTo>
                    <a:lnTo>
                      <a:pt x="589" y="796"/>
                    </a:lnTo>
                    <a:lnTo>
                      <a:pt x="580" y="796"/>
                    </a:lnTo>
                    <a:lnTo>
                      <a:pt x="564" y="796"/>
                    </a:lnTo>
                    <a:lnTo>
                      <a:pt x="554" y="804"/>
                    </a:lnTo>
                    <a:lnTo>
                      <a:pt x="564" y="813"/>
                    </a:lnTo>
                    <a:lnTo>
                      <a:pt x="564" y="831"/>
                    </a:lnTo>
                    <a:lnTo>
                      <a:pt x="554" y="840"/>
                    </a:lnTo>
                    <a:lnTo>
                      <a:pt x="538" y="831"/>
                    </a:lnTo>
                    <a:lnTo>
                      <a:pt x="512" y="821"/>
                    </a:lnTo>
                    <a:lnTo>
                      <a:pt x="502" y="813"/>
                    </a:lnTo>
                    <a:lnTo>
                      <a:pt x="494" y="804"/>
                    </a:lnTo>
                    <a:lnTo>
                      <a:pt x="460" y="796"/>
                    </a:lnTo>
                    <a:lnTo>
                      <a:pt x="424" y="796"/>
                    </a:lnTo>
                    <a:lnTo>
                      <a:pt x="416" y="787"/>
                    </a:lnTo>
                    <a:lnTo>
                      <a:pt x="416" y="779"/>
                    </a:lnTo>
                    <a:lnTo>
                      <a:pt x="434" y="760"/>
                    </a:lnTo>
                    <a:lnTo>
                      <a:pt x="434" y="752"/>
                    </a:lnTo>
                    <a:lnTo>
                      <a:pt x="424" y="743"/>
                    </a:lnTo>
                    <a:lnTo>
                      <a:pt x="434" y="735"/>
                    </a:lnTo>
                    <a:lnTo>
                      <a:pt x="434" y="726"/>
                    </a:lnTo>
                    <a:lnTo>
                      <a:pt x="416" y="735"/>
                    </a:lnTo>
                    <a:lnTo>
                      <a:pt x="416" y="726"/>
                    </a:lnTo>
                    <a:lnTo>
                      <a:pt x="408" y="726"/>
                    </a:lnTo>
                    <a:lnTo>
                      <a:pt x="398" y="726"/>
                    </a:lnTo>
                    <a:lnTo>
                      <a:pt x="390" y="726"/>
                    </a:lnTo>
                    <a:lnTo>
                      <a:pt x="382" y="726"/>
                    </a:lnTo>
                    <a:lnTo>
                      <a:pt x="372" y="726"/>
                    </a:lnTo>
                    <a:lnTo>
                      <a:pt x="356" y="726"/>
                    </a:lnTo>
                    <a:lnTo>
                      <a:pt x="346" y="726"/>
                    </a:lnTo>
                    <a:lnTo>
                      <a:pt x="330" y="726"/>
                    </a:lnTo>
                    <a:lnTo>
                      <a:pt x="320" y="735"/>
                    </a:lnTo>
                    <a:lnTo>
                      <a:pt x="304" y="735"/>
                    </a:lnTo>
                    <a:lnTo>
                      <a:pt x="286" y="735"/>
                    </a:lnTo>
                    <a:lnTo>
                      <a:pt x="278" y="743"/>
                    </a:lnTo>
                    <a:lnTo>
                      <a:pt x="260" y="752"/>
                    </a:lnTo>
                    <a:lnTo>
                      <a:pt x="250" y="752"/>
                    </a:lnTo>
                    <a:lnTo>
                      <a:pt x="234" y="743"/>
                    </a:lnTo>
                    <a:lnTo>
                      <a:pt x="216" y="752"/>
                    </a:lnTo>
                    <a:lnTo>
                      <a:pt x="198" y="743"/>
                    </a:lnTo>
                    <a:lnTo>
                      <a:pt x="198" y="735"/>
                    </a:lnTo>
                    <a:lnTo>
                      <a:pt x="190" y="743"/>
                    </a:lnTo>
                    <a:lnTo>
                      <a:pt x="182" y="760"/>
                    </a:lnTo>
                    <a:lnTo>
                      <a:pt x="172" y="760"/>
                    </a:lnTo>
                    <a:lnTo>
                      <a:pt x="172" y="769"/>
                    </a:lnTo>
                    <a:lnTo>
                      <a:pt x="164" y="769"/>
                    </a:lnTo>
                    <a:lnTo>
                      <a:pt x="164" y="779"/>
                    </a:lnTo>
                    <a:lnTo>
                      <a:pt x="156" y="779"/>
                    </a:lnTo>
                    <a:lnTo>
                      <a:pt x="146" y="779"/>
                    </a:lnTo>
                    <a:lnTo>
                      <a:pt x="138" y="787"/>
                    </a:lnTo>
                    <a:lnTo>
                      <a:pt x="130" y="796"/>
                    </a:lnTo>
                    <a:lnTo>
                      <a:pt x="130" y="821"/>
                    </a:lnTo>
                    <a:lnTo>
                      <a:pt x="120" y="848"/>
                    </a:lnTo>
                    <a:lnTo>
                      <a:pt x="104" y="857"/>
                    </a:lnTo>
                    <a:lnTo>
                      <a:pt x="86" y="874"/>
                    </a:lnTo>
                    <a:lnTo>
                      <a:pt x="52" y="909"/>
                    </a:lnTo>
                    <a:lnTo>
                      <a:pt x="52" y="918"/>
                    </a:lnTo>
                    <a:lnTo>
                      <a:pt x="43" y="926"/>
                    </a:lnTo>
                    <a:lnTo>
                      <a:pt x="34" y="936"/>
                    </a:lnTo>
                    <a:lnTo>
                      <a:pt x="34" y="945"/>
                    </a:lnTo>
                    <a:lnTo>
                      <a:pt x="34" y="953"/>
                    </a:lnTo>
                    <a:lnTo>
                      <a:pt x="17" y="970"/>
                    </a:lnTo>
                    <a:lnTo>
                      <a:pt x="8" y="989"/>
                    </a:lnTo>
                    <a:lnTo>
                      <a:pt x="26" y="989"/>
                    </a:lnTo>
                    <a:lnTo>
                      <a:pt x="17" y="1058"/>
                    </a:lnTo>
                    <a:lnTo>
                      <a:pt x="8" y="1075"/>
                    </a:lnTo>
                    <a:lnTo>
                      <a:pt x="0" y="1084"/>
                    </a:lnTo>
                    <a:lnTo>
                      <a:pt x="0" y="1094"/>
                    </a:lnTo>
                    <a:lnTo>
                      <a:pt x="0" y="1102"/>
                    </a:lnTo>
                    <a:lnTo>
                      <a:pt x="8" y="1102"/>
                    </a:lnTo>
                    <a:lnTo>
                      <a:pt x="17" y="1102"/>
                    </a:lnTo>
                    <a:lnTo>
                      <a:pt x="8" y="1119"/>
                    </a:lnTo>
                    <a:lnTo>
                      <a:pt x="8" y="1128"/>
                    </a:lnTo>
                    <a:lnTo>
                      <a:pt x="8" y="1136"/>
                    </a:lnTo>
                    <a:lnTo>
                      <a:pt x="17" y="1136"/>
                    </a:lnTo>
                    <a:lnTo>
                      <a:pt x="26" y="1136"/>
                    </a:lnTo>
                    <a:lnTo>
                      <a:pt x="26" y="1146"/>
                    </a:lnTo>
                    <a:lnTo>
                      <a:pt x="52" y="1172"/>
                    </a:lnTo>
                    <a:lnTo>
                      <a:pt x="52" y="1180"/>
                    </a:lnTo>
                    <a:lnTo>
                      <a:pt x="60" y="1207"/>
                    </a:lnTo>
                    <a:lnTo>
                      <a:pt x="78" y="1224"/>
                    </a:lnTo>
                    <a:lnTo>
                      <a:pt x="86" y="1233"/>
                    </a:lnTo>
                    <a:lnTo>
                      <a:pt x="120" y="1260"/>
                    </a:lnTo>
                    <a:lnTo>
                      <a:pt x="138" y="1260"/>
                    </a:lnTo>
                    <a:lnTo>
                      <a:pt x="156" y="1260"/>
                    </a:lnTo>
                    <a:lnTo>
                      <a:pt x="182" y="1251"/>
                    </a:lnTo>
                    <a:lnTo>
                      <a:pt x="198" y="1251"/>
                    </a:lnTo>
                    <a:lnTo>
                      <a:pt x="208" y="1260"/>
                    </a:lnTo>
                    <a:lnTo>
                      <a:pt x="224" y="1260"/>
                    </a:lnTo>
                    <a:lnTo>
                      <a:pt x="242" y="1260"/>
                    </a:lnTo>
                    <a:lnTo>
                      <a:pt x="242" y="1251"/>
                    </a:lnTo>
                    <a:lnTo>
                      <a:pt x="260" y="1251"/>
                    </a:lnTo>
                    <a:lnTo>
                      <a:pt x="278" y="1251"/>
                    </a:lnTo>
                    <a:lnTo>
                      <a:pt x="294" y="1241"/>
                    </a:lnTo>
                    <a:lnTo>
                      <a:pt x="304" y="1241"/>
                    </a:lnTo>
                    <a:lnTo>
                      <a:pt x="312" y="1233"/>
                    </a:lnTo>
                    <a:lnTo>
                      <a:pt x="330" y="1241"/>
                    </a:lnTo>
                    <a:lnTo>
                      <a:pt x="338" y="1251"/>
                    </a:lnTo>
                    <a:lnTo>
                      <a:pt x="346" y="1260"/>
                    </a:lnTo>
                    <a:lnTo>
                      <a:pt x="346" y="1268"/>
                    </a:lnTo>
                    <a:lnTo>
                      <a:pt x="338" y="1268"/>
                    </a:lnTo>
                    <a:lnTo>
                      <a:pt x="356" y="1268"/>
                    </a:lnTo>
                    <a:lnTo>
                      <a:pt x="372" y="1268"/>
                    </a:lnTo>
                    <a:lnTo>
                      <a:pt x="382" y="1260"/>
                    </a:lnTo>
                    <a:lnTo>
                      <a:pt x="390" y="1260"/>
                    </a:lnTo>
                    <a:lnTo>
                      <a:pt x="398" y="1268"/>
                    </a:lnTo>
                    <a:lnTo>
                      <a:pt x="390" y="1277"/>
                    </a:lnTo>
                    <a:lnTo>
                      <a:pt x="398" y="1277"/>
                    </a:lnTo>
                    <a:lnTo>
                      <a:pt x="398" y="1285"/>
                    </a:lnTo>
                    <a:lnTo>
                      <a:pt x="398" y="1304"/>
                    </a:lnTo>
                    <a:lnTo>
                      <a:pt x="398" y="1312"/>
                    </a:lnTo>
                    <a:lnTo>
                      <a:pt x="398" y="1321"/>
                    </a:lnTo>
                    <a:lnTo>
                      <a:pt x="398" y="1329"/>
                    </a:lnTo>
                    <a:lnTo>
                      <a:pt x="390" y="1346"/>
                    </a:lnTo>
                    <a:lnTo>
                      <a:pt x="382" y="1365"/>
                    </a:lnTo>
                    <a:lnTo>
                      <a:pt x="390" y="1365"/>
                    </a:lnTo>
                    <a:lnTo>
                      <a:pt x="390" y="1373"/>
                    </a:lnTo>
                    <a:lnTo>
                      <a:pt x="390" y="1382"/>
                    </a:lnTo>
                    <a:lnTo>
                      <a:pt x="398" y="1382"/>
                    </a:lnTo>
                    <a:lnTo>
                      <a:pt x="408" y="1399"/>
                    </a:lnTo>
                    <a:lnTo>
                      <a:pt x="424" y="1407"/>
                    </a:lnTo>
                    <a:lnTo>
                      <a:pt x="442" y="1434"/>
                    </a:lnTo>
                    <a:lnTo>
                      <a:pt x="442" y="1443"/>
                    </a:lnTo>
                    <a:lnTo>
                      <a:pt x="450" y="1451"/>
                    </a:lnTo>
                    <a:lnTo>
                      <a:pt x="450" y="1460"/>
                    </a:lnTo>
                    <a:lnTo>
                      <a:pt x="450" y="1470"/>
                    </a:lnTo>
                    <a:lnTo>
                      <a:pt x="460" y="1478"/>
                    </a:lnTo>
                    <a:lnTo>
                      <a:pt x="460" y="1495"/>
                    </a:lnTo>
                    <a:lnTo>
                      <a:pt x="460" y="1504"/>
                    </a:lnTo>
                    <a:lnTo>
                      <a:pt x="460" y="1522"/>
                    </a:lnTo>
                    <a:lnTo>
                      <a:pt x="460" y="1531"/>
                    </a:lnTo>
                    <a:lnTo>
                      <a:pt x="468" y="1539"/>
                    </a:lnTo>
                    <a:lnTo>
                      <a:pt x="460" y="1556"/>
                    </a:lnTo>
                    <a:lnTo>
                      <a:pt x="450" y="1565"/>
                    </a:lnTo>
                    <a:lnTo>
                      <a:pt x="442" y="1609"/>
                    </a:lnTo>
                    <a:lnTo>
                      <a:pt x="434" y="1617"/>
                    </a:lnTo>
                    <a:lnTo>
                      <a:pt x="434" y="1636"/>
                    </a:lnTo>
                    <a:lnTo>
                      <a:pt x="434" y="1644"/>
                    </a:lnTo>
                    <a:lnTo>
                      <a:pt x="450" y="1680"/>
                    </a:lnTo>
                    <a:lnTo>
                      <a:pt x="476" y="1714"/>
                    </a:lnTo>
                    <a:lnTo>
                      <a:pt x="486" y="1732"/>
                    </a:lnTo>
                    <a:lnTo>
                      <a:pt x="476" y="1741"/>
                    </a:lnTo>
                    <a:lnTo>
                      <a:pt x="486" y="1766"/>
                    </a:lnTo>
                    <a:lnTo>
                      <a:pt x="486" y="1775"/>
                    </a:lnTo>
                    <a:lnTo>
                      <a:pt x="486" y="1793"/>
                    </a:lnTo>
                    <a:lnTo>
                      <a:pt x="494" y="1802"/>
                    </a:lnTo>
                    <a:lnTo>
                      <a:pt x="494" y="1819"/>
                    </a:lnTo>
                    <a:lnTo>
                      <a:pt x="512" y="1827"/>
                    </a:lnTo>
                    <a:lnTo>
                      <a:pt x="512" y="1837"/>
                    </a:lnTo>
                    <a:lnTo>
                      <a:pt x="520" y="1846"/>
                    </a:lnTo>
                    <a:lnTo>
                      <a:pt x="520" y="1854"/>
                    </a:lnTo>
                    <a:lnTo>
                      <a:pt x="520" y="1863"/>
                    </a:lnTo>
                    <a:lnTo>
                      <a:pt x="528" y="1880"/>
                    </a:lnTo>
                    <a:lnTo>
                      <a:pt x="538" y="1898"/>
                    </a:lnTo>
                    <a:lnTo>
                      <a:pt x="528" y="1907"/>
                    </a:lnTo>
                    <a:lnTo>
                      <a:pt x="528" y="1915"/>
                    </a:lnTo>
                    <a:lnTo>
                      <a:pt x="538" y="1924"/>
                    </a:lnTo>
                    <a:lnTo>
                      <a:pt x="546" y="1924"/>
                    </a:lnTo>
                    <a:lnTo>
                      <a:pt x="546" y="1932"/>
                    </a:lnTo>
                    <a:lnTo>
                      <a:pt x="554" y="1942"/>
                    </a:lnTo>
                    <a:lnTo>
                      <a:pt x="572" y="1932"/>
                    </a:lnTo>
                    <a:lnTo>
                      <a:pt x="589" y="1932"/>
                    </a:lnTo>
                    <a:lnTo>
                      <a:pt x="598" y="1932"/>
                    </a:lnTo>
                    <a:lnTo>
                      <a:pt x="606" y="1924"/>
                    </a:lnTo>
                    <a:lnTo>
                      <a:pt x="632" y="1924"/>
                    </a:lnTo>
                    <a:lnTo>
                      <a:pt x="641" y="1924"/>
                    </a:lnTo>
                    <a:lnTo>
                      <a:pt x="676" y="1907"/>
                    </a:lnTo>
                    <a:lnTo>
                      <a:pt x="684" y="1898"/>
                    </a:lnTo>
                    <a:lnTo>
                      <a:pt x="693" y="1890"/>
                    </a:lnTo>
                    <a:lnTo>
                      <a:pt x="728" y="1846"/>
                    </a:lnTo>
                    <a:lnTo>
                      <a:pt x="745" y="1827"/>
                    </a:lnTo>
                    <a:lnTo>
                      <a:pt x="745" y="1819"/>
                    </a:lnTo>
                    <a:lnTo>
                      <a:pt x="754" y="1810"/>
                    </a:lnTo>
                    <a:lnTo>
                      <a:pt x="745" y="1802"/>
                    </a:lnTo>
                    <a:lnTo>
                      <a:pt x="745" y="1793"/>
                    </a:lnTo>
                    <a:lnTo>
                      <a:pt x="754" y="1785"/>
                    </a:lnTo>
                    <a:lnTo>
                      <a:pt x="762" y="1775"/>
                    </a:lnTo>
                    <a:lnTo>
                      <a:pt x="780" y="1775"/>
                    </a:lnTo>
                    <a:lnTo>
                      <a:pt x="788" y="1766"/>
                    </a:lnTo>
                    <a:lnTo>
                      <a:pt x="788" y="1758"/>
                    </a:lnTo>
                    <a:lnTo>
                      <a:pt x="780" y="1749"/>
                    </a:lnTo>
                    <a:lnTo>
                      <a:pt x="788" y="1749"/>
                    </a:lnTo>
                    <a:lnTo>
                      <a:pt x="788" y="1741"/>
                    </a:lnTo>
                    <a:lnTo>
                      <a:pt x="788" y="1722"/>
                    </a:lnTo>
                    <a:lnTo>
                      <a:pt x="780" y="1705"/>
                    </a:lnTo>
                    <a:lnTo>
                      <a:pt x="780" y="1697"/>
                    </a:lnTo>
                    <a:lnTo>
                      <a:pt x="780" y="1688"/>
                    </a:lnTo>
                    <a:lnTo>
                      <a:pt x="788" y="1680"/>
                    </a:lnTo>
                    <a:lnTo>
                      <a:pt x="788" y="1670"/>
                    </a:lnTo>
                    <a:lnTo>
                      <a:pt x="806" y="1670"/>
                    </a:lnTo>
                    <a:lnTo>
                      <a:pt x="814" y="1653"/>
                    </a:lnTo>
                    <a:lnTo>
                      <a:pt x="832" y="1653"/>
                    </a:lnTo>
                    <a:lnTo>
                      <a:pt x="849" y="1636"/>
                    </a:lnTo>
                    <a:lnTo>
                      <a:pt x="867" y="1627"/>
                    </a:lnTo>
                    <a:lnTo>
                      <a:pt x="875" y="1617"/>
                    </a:lnTo>
                    <a:lnTo>
                      <a:pt x="875" y="1609"/>
                    </a:lnTo>
                    <a:lnTo>
                      <a:pt x="875" y="1600"/>
                    </a:lnTo>
                    <a:lnTo>
                      <a:pt x="867" y="1592"/>
                    </a:lnTo>
                    <a:lnTo>
                      <a:pt x="875" y="1575"/>
                    </a:lnTo>
                    <a:lnTo>
                      <a:pt x="867" y="1556"/>
                    </a:lnTo>
                    <a:lnTo>
                      <a:pt x="867" y="1548"/>
                    </a:lnTo>
                    <a:lnTo>
                      <a:pt x="867" y="1539"/>
                    </a:lnTo>
                    <a:lnTo>
                      <a:pt x="858" y="1531"/>
                    </a:lnTo>
                    <a:lnTo>
                      <a:pt x="858" y="1522"/>
                    </a:lnTo>
                    <a:lnTo>
                      <a:pt x="858" y="1504"/>
                    </a:lnTo>
                    <a:lnTo>
                      <a:pt x="849" y="1487"/>
                    </a:lnTo>
                    <a:lnTo>
                      <a:pt x="849" y="1470"/>
                    </a:lnTo>
                    <a:lnTo>
                      <a:pt x="858" y="1460"/>
                    </a:lnTo>
                    <a:lnTo>
                      <a:pt x="849" y="1451"/>
                    </a:lnTo>
                    <a:lnTo>
                      <a:pt x="840" y="1443"/>
                    </a:lnTo>
                    <a:lnTo>
                      <a:pt x="849" y="1434"/>
                    </a:lnTo>
                    <a:lnTo>
                      <a:pt x="867" y="1417"/>
                    </a:lnTo>
                    <a:lnTo>
                      <a:pt x="867" y="1399"/>
                    </a:lnTo>
                    <a:lnTo>
                      <a:pt x="875" y="1390"/>
                    </a:lnTo>
                    <a:lnTo>
                      <a:pt x="884" y="1382"/>
                    </a:lnTo>
                    <a:lnTo>
                      <a:pt x="893" y="1373"/>
                    </a:lnTo>
                    <a:lnTo>
                      <a:pt x="910" y="1355"/>
                    </a:lnTo>
                    <a:lnTo>
                      <a:pt x="919" y="1338"/>
                    </a:lnTo>
                    <a:lnTo>
                      <a:pt x="927" y="1329"/>
                    </a:lnTo>
                    <a:lnTo>
                      <a:pt x="945" y="1329"/>
                    </a:lnTo>
                    <a:lnTo>
                      <a:pt x="962" y="1312"/>
                    </a:lnTo>
                    <a:lnTo>
                      <a:pt x="962" y="1304"/>
                    </a:lnTo>
                    <a:lnTo>
                      <a:pt x="971" y="1304"/>
                    </a:lnTo>
                    <a:lnTo>
                      <a:pt x="979" y="1294"/>
                    </a:lnTo>
                    <a:lnTo>
                      <a:pt x="988" y="1277"/>
                    </a:lnTo>
                    <a:lnTo>
                      <a:pt x="997" y="1260"/>
                    </a:lnTo>
                    <a:lnTo>
                      <a:pt x="1005" y="1251"/>
                    </a:lnTo>
                    <a:lnTo>
                      <a:pt x="1005" y="1241"/>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14" name="Freeform 8"/>
              <p:cNvSpPr>
                <a:spLocks/>
              </p:cNvSpPr>
              <p:nvPr/>
            </p:nvSpPr>
            <p:spPr bwMode="auto">
              <a:xfrm>
                <a:off x="-645" y="2584"/>
                <a:ext cx="167" cy="168"/>
              </a:xfrm>
              <a:custGeom>
                <a:avLst/>
                <a:gdLst>
                  <a:gd name="T0" fmla="*/ 15 w 177"/>
                  <a:gd name="T1" fmla="*/ 2 h 206"/>
                  <a:gd name="T2" fmla="*/ 15 w 177"/>
                  <a:gd name="T3" fmla="*/ 2 h 206"/>
                  <a:gd name="T4" fmla="*/ 15 w 177"/>
                  <a:gd name="T5" fmla="*/ 2 h 206"/>
                  <a:gd name="T6" fmla="*/ 17 w 177"/>
                  <a:gd name="T7" fmla="*/ 2 h 206"/>
                  <a:gd name="T8" fmla="*/ 18 w 177"/>
                  <a:gd name="T9" fmla="*/ 2 h 206"/>
                  <a:gd name="T10" fmla="*/ 20 w 177"/>
                  <a:gd name="T11" fmla="*/ 2 h 206"/>
                  <a:gd name="T12" fmla="*/ 20 w 177"/>
                  <a:gd name="T13" fmla="*/ 2 h 206"/>
                  <a:gd name="T14" fmla="*/ 22 w 177"/>
                  <a:gd name="T15" fmla="*/ 2 h 206"/>
                  <a:gd name="T16" fmla="*/ 23 w 177"/>
                  <a:gd name="T17" fmla="*/ 2 h 206"/>
                  <a:gd name="T18" fmla="*/ 23 w 177"/>
                  <a:gd name="T19" fmla="*/ 2 h 206"/>
                  <a:gd name="T20" fmla="*/ 26 w 177"/>
                  <a:gd name="T21" fmla="*/ 2 h 206"/>
                  <a:gd name="T22" fmla="*/ 28 w 177"/>
                  <a:gd name="T23" fmla="*/ 2 h 206"/>
                  <a:gd name="T24" fmla="*/ 29 w 177"/>
                  <a:gd name="T25" fmla="*/ 2 h 206"/>
                  <a:gd name="T26" fmla="*/ 28 w 177"/>
                  <a:gd name="T27" fmla="*/ 2 h 206"/>
                  <a:gd name="T28" fmla="*/ 29 w 177"/>
                  <a:gd name="T29" fmla="*/ 2 h 206"/>
                  <a:gd name="T30" fmla="*/ 31 w 177"/>
                  <a:gd name="T31" fmla="*/ 2 h 206"/>
                  <a:gd name="T32" fmla="*/ 31 w 177"/>
                  <a:gd name="T33" fmla="*/ 2 h 206"/>
                  <a:gd name="T34" fmla="*/ 31 w 177"/>
                  <a:gd name="T35" fmla="*/ 2 h 206"/>
                  <a:gd name="T36" fmla="*/ 29 w 177"/>
                  <a:gd name="T37" fmla="*/ 2 h 206"/>
                  <a:gd name="T38" fmla="*/ 29 w 177"/>
                  <a:gd name="T39" fmla="*/ 2 h 206"/>
                  <a:gd name="T40" fmla="*/ 28 w 177"/>
                  <a:gd name="T41" fmla="*/ 2 h 206"/>
                  <a:gd name="T42" fmla="*/ 26 w 177"/>
                  <a:gd name="T43" fmla="*/ 2 h 206"/>
                  <a:gd name="T44" fmla="*/ 26 w 177"/>
                  <a:gd name="T45" fmla="*/ 2 h 206"/>
                  <a:gd name="T46" fmla="*/ 26 w 177"/>
                  <a:gd name="T47" fmla="*/ 2 h 206"/>
                  <a:gd name="T48" fmla="*/ 25 w 177"/>
                  <a:gd name="T49" fmla="*/ 2 h 206"/>
                  <a:gd name="T50" fmla="*/ 23 w 177"/>
                  <a:gd name="T51" fmla="*/ 2 h 206"/>
                  <a:gd name="T52" fmla="*/ 22 w 177"/>
                  <a:gd name="T53" fmla="*/ 2 h 206"/>
                  <a:gd name="T54" fmla="*/ 23 w 177"/>
                  <a:gd name="T55" fmla="*/ 2 h 206"/>
                  <a:gd name="T56" fmla="*/ 21 w 177"/>
                  <a:gd name="T57" fmla="*/ 2 h 206"/>
                  <a:gd name="T58" fmla="*/ 18 w 177"/>
                  <a:gd name="T59" fmla="*/ 2 h 206"/>
                  <a:gd name="T60" fmla="*/ 17 w 177"/>
                  <a:gd name="T61" fmla="*/ 2 h 206"/>
                  <a:gd name="T62" fmla="*/ 15 w 177"/>
                  <a:gd name="T63" fmla="*/ 2 h 206"/>
                  <a:gd name="T64" fmla="*/ 14 w 177"/>
                  <a:gd name="T65" fmla="*/ 2 h 206"/>
                  <a:gd name="T66" fmla="*/ 11 w 177"/>
                  <a:gd name="T67" fmla="*/ 2 h 206"/>
                  <a:gd name="T68" fmla="*/ 10 w 177"/>
                  <a:gd name="T69" fmla="*/ 2 h 206"/>
                  <a:gd name="T70" fmla="*/ 8 w 177"/>
                  <a:gd name="T71" fmla="*/ 2 h 206"/>
                  <a:gd name="T72" fmla="*/ 8 w 177"/>
                  <a:gd name="T73" fmla="*/ 2 h 206"/>
                  <a:gd name="T74" fmla="*/ 8 w 177"/>
                  <a:gd name="T75" fmla="*/ 0 h 206"/>
                  <a:gd name="T76" fmla="*/ 8 w 177"/>
                  <a:gd name="T77" fmla="*/ 0 h 206"/>
                  <a:gd name="T78" fmla="*/ 0 w 177"/>
                  <a:gd name="T79" fmla="*/ 0 h 206"/>
                  <a:gd name="T80" fmla="*/ 0 w 177"/>
                  <a:gd name="T81" fmla="*/ 2 h 206"/>
                  <a:gd name="T82" fmla="*/ 8 w 177"/>
                  <a:gd name="T83" fmla="*/ 2 h 206"/>
                  <a:gd name="T84" fmla="*/ 8 w 177"/>
                  <a:gd name="T85" fmla="*/ 2 h 206"/>
                  <a:gd name="T86" fmla="*/ 8 w 177"/>
                  <a:gd name="T87" fmla="*/ 2 h 206"/>
                  <a:gd name="T88" fmla="*/ 8 w 177"/>
                  <a:gd name="T89" fmla="*/ 2 h 206"/>
                  <a:gd name="T90" fmla="*/ 8 w 177"/>
                  <a:gd name="T91" fmla="*/ 2 h 206"/>
                  <a:gd name="T92" fmla="*/ 8 w 177"/>
                  <a:gd name="T93" fmla="*/ 2 h 206"/>
                  <a:gd name="T94" fmla="*/ 10 w 177"/>
                  <a:gd name="T95" fmla="*/ 2 h 206"/>
                  <a:gd name="T96" fmla="*/ 10 w 177"/>
                  <a:gd name="T97" fmla="*/ 2 h 206"/>
                  <a:gd name="T98" fmla="*/ 11 w 177"/>
                  <a:gd name="T99" fmla="*/ 2 h 206"/>
                  <a:gd name="T100" fmla="*/ 14 w 177"/>
                  <a:gd name="T101" fmla="*/ 2 h 206"/>
                  <a:gd name="T102" fmla="*/ 15 w 177"/>
                  <a:gd name="T103" fmla="*/ 2 h 206"/>
                  <a:gd name="T104" fmla="*/ 15 w 177"/>
                  <a:gd name="T105" fmla="*/ 2 h 2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7"/>
                  <a:gd name="T160" fmla="*/ 0 h 206"/>
                  <a:gd name="T161" fmla="*/ 177 w 177"/>
                  <a:gd name="T162" fmla="*/ 206 h 2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7" h="206">
                    <a:moveTo>
                      <a:pt x="83" y="120"/>
                    </a:moveTo>
                    <a:lnTo>
                      <a:pt x="83" y="137"/>
                    </a:lnTo>
                    <a:lnTo>
                      <a:pt x="83" y="145"/>
                    </a:lnTo>
                    <a:lnTo>
                      <a:pt x="92" y="154"/>
                    </a:lnTo>
                    <a:lnTo>
                      <a:pt x="99" y="154"/>
                    </a:lnTo>
                    <a:lnTo>
                      <a:pt x="109" y="162"/>
                    </a:lnTo>
                    <a:lnTo>
                      <a:pt x="109" y="171"/>
                    </a:lnTo>
                    <a:lnTo>
                      <a:pt x="125" y="179"/>
                    </a:lnTo>
                    <a:lnTo>
                      <a:pt x="133" y="188"/>
                    </a:lnTo>
                    <a:lnTo>
                      <a:pt x="133" y="196"/>
                    </a:lnTo>
                    <a:lnTo>
                      <a:pt x="150" y="196"/>
                    </a:lnTo>
                    <a:lnTo>
                      <a:pt x="159" y="205"/>
                    </a:lnTo>
                    <a:lnTo>
                      <a:pt x="167" y="196"/>
                    </a:lnTo>
                    <a:lnTo>
                      <a:pt x="159" y="171"/>
                    </a:lnTo>
                    <a:lnTo>
                      <a:pt x="167" y="162"/>
                    </a:lnTo>
                    <a:lnTo>
                      <a:pt x="176" y="154"/>
                    </a:lnTo>
                    <a:lnTo>
                      <a:pt x="176" y="145"/>
                    </a:lnTo>
                    <a:lnTo>
                      <a:pt x="176" y="137"/>
                    </a:lnTo>
                    <a:lnTo>
                      <a:pt x="167" y="137"/>
                    </a:lnTo>
                    <a:lnTo>
                      <a:pt x="167" y="127"/>
                    </a:lnTo>
                    <a:lnTo>
                      <a:pt x="159" y="120"/>
                    </a:lnTo>
                    <a:lnTo>
                      <a:pt x="150" y="127"/>
                    </a:lnTo>
                    <a:lnTo>
                      <a:pt x="150" y="137"/>
                    </a:lnTo>
                    <a:lnTo>
                      <a:pt x="150" y="127"/>
                    </a:lnTo>
                    <a:lnTo>
                      <a:pt x="143" y="110"/>
                    </a:lnTo>
                    <a:lnTo>
                      <a:pt x="133" y="110"/>
                    </a:lnTo>
                    <a:lnTo>
                      <a:pt x="125" y="103"/>
                    </a:lnTo>
                    <a:lnTo>
                      <a:pt x="133" y="94"/>
                    </a:lnTo>
                    <a:lnTo>
                      <a:pt x="117" y="85"/>
                    </a:lnTo>
                    <a:lnTo>
                      <a:pt x="99" y="78"/>
                    </a:lnTo>
                    <a:lnTo>
                      <a:pt x="92" y="60"/>
                    </a:lnTo>
                    <a:lnTo>
                      <a:pt x="83" y="60"/>
                    </a:lnTo>
                    <a:lnTo>
                      <a:pt x="76" y="51"/>
                    </a:lnTo>
                    <a:lnTo>
                      <a:pt x="66" y="34"/>
                    </a:lnTo>
                    <a:lnTo>
                      <a:pt x="59" y="34"/>
                    </a:lnTo>
                    <a:lnTo>
                      <a:pt x="51" y="26"/>
                    </a:lnTo>
                    <a:lnTo>
                      <a:pt x="43" y="9"/>
                    </a:lnTo>
                    <a:lnTo>
                      <a:pt x="26" y="0"/>
                    </a:lnTo>
                    <a:lnTo>
                      <a:pt x="9" y="0"/>
                    </a:lnTo>
                    <a:lnTo>
                      <a:pt x="0" y="0"/>
                    </a:lnTo>
                    <a:lnTo>
                      <a:pt x="0" y="9"/>
                    </a:lnTo>
                    <a:lnTo>
                      <a:pt x="17" y="26"/>
                    </a:lnTo>
                    <a:lnTo>
                      <a:pt x="26" y="34"/>
                    </a:lnTo>
                    <a:lnTo>
                      <a:pt x="43" y="43"/>
                    </a:lnTo>
                    <a:lnTo>
                      <a:pt x="43" y="60"/>
                    </a:lnTo>
                    <a:lnTo>
                      <a:pt x="51" y="60"/>
                    </a:lnTo>
                    <a:lnTo>
                      <a:pt x="51" y="68"/>
                    </a:lnTo>
                    <a:lnTo>
                      <a:pt x="59" y="78"/>
                    </a:lnTo>
                    <a:lnTo>
                      <a:pt x="59" y="85"/>
                    </a:lnTo>
                    <a:lnTo>
                      <a:pt x="66" y="94"/>
                    </a:lnTo>
                    <a:lnTo>
                      <a:pt x="76" y="103"/>
                    </a:lnTo>
                    <a:lnTo>
                      <a:pt x="83" y="110"/>
                    </a:lnTo>
                    <a:lnTo>
                      <a:pt x="83" y="12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15" name="Freeform 9"/>
              <p:cNvSpPr>
                <a:spLocks/>
              </p:cNvSpPr>
              <p:nvPr/>
            </p:nvSpPr>
            <p:spPr bwMode="auto">
              <a:xfrm>
                <a:off x="-463" y="2598"/>
                <a:ext cx="2" cy="2"/>
              </a:xfrm>
              <a:custGeom>
                <a:avLst/>
                <a:gdLst>
                  <a:gd name="T0" fmla="*/ 1 w 3"/>
                  <a:gd name="T1" fmla="*/ 0 h 3"/>
                  <a:gd name="T2" fmla="*/ 0 w 3"/>
                  <a:gd name="T3" fmla="*/ 1 h 3"/>
                  <a:gd name="T4" fmla="*/ 1 w 3"/>
                  <a:gd name="T5" fmla="*/ 1 h 3"/>
                  <a:gd name="T6" fmla="*/ 1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2" y="0"/>
                    </a:moveTo>
                    <a:lnTo>
                      <a:pt x="0" y="2"/>
                    </a:lnTo>
                    <a:lnTo>
                      <a:pt x="2" y="2"/>
                    </a:lnTo>
                    <a:lnTo>
                      <a:pt x="2"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16" name="Freeform 10"/>
              <p:cNvSpPr>
                <a:spLocks/>
              </p:cNvSpPr>
              <p:nvPr/>
            </p:nvSpPr>
            <p:spPr bwMode="auto">
              <a:xfrm>
                <a:off x="-381" y="2765"/>
                <a:ext cx="14" cy="1"/>
              </a:xfrm>
              <a:custGeom>
                <a:avLst/>
                <a:gdLst>
                  <a:gd name="T0" fmla="*/ 0 w 13"/>
                  <a:gd name="T1" fmla="*/ 1 h 2"/>
                  <a:gd name="T2" fmla="*/ 6 w 13"/>
                  <a:gd name="T3" fmla="*/ 1 h 2"/>
                  <a:gd name="T4" fmla="*/ 104 w 13"/>
                  <a:gd name="T5" fmla="*/ 1 h 2"/>
                  <a:gd name="T6" fmla="*/ 6 w 13"/>
                  <a:gd name="T7" fmla="*/ 1 h 2"/>
                  <a:gd name="T8" fmla="*/ 0 w 13"/>
                  <a:gd name="T9" fmla="*/ 0 h 2"/>
                  <a:gd name="T10" fmla="*/ 0 w 13"/>
                  <a:gd name="T11" fmla="*/ 1 h 2"/>
                  <a:gd name="T12" fmla="*/ 0 60000 65536"/>
                  <a:gd name="T13" fmla="*/ 0 60000 65536"/>
                  <a:gd name="T14" fmla="*/ 0 60000 65536"/>
                  <a:gd name="T15" fmla="*/ 0 60000 65536"/>
                  <a:gd name="T16" fmla="*/ 0 60000 65536"/>
                  <a:gd name="T17" fmla="*/ 0 60000 65536"/>
                  <a:gd name="T18" fmla="*/ 0 w 13"/>
                  <a:gd name="T19" fmla="*/ 0 h 2"/>
                  <a:gd name="T20" fmla="*/ 13 w 13"/>
                  <a:gd name="T21" fmla="*/ 2 h 2"/>
                </a:gdLst>
                <a:ahLst/>
                <a:cxnLst>
                  <a:cxn ang="T12">
                    <a:pos x="T0" y="T1"/>
                  </a:cxn>
                  <a:cxn ang="T13">
                    <a:pos x="T2" y="T3"/>
                  </a:cxn>
                  <a:cxn ang="T14">
                    <a:pos x="T4" y="T5"/>
                  </a:cxn>
                  <a:cxn ang="T15">
                    <a:pos x="T6" y="T7"/>
                  </a:cxn>
                  <a:cxn ang="T16">
                    <a:pos x="T8" y="T9"/>
                  </a:cxn>
                  <a:cxn ang="T17">
                    <a:pos x="T10" y="T11"/>
                  </a:cxn>
                </a:cxnLst>
                <a:rect l="T18" t="T19" r="T20" b="T21"/>
                <a:pathLst>
                  <a:path w="13" h="2">
                    <a:moveTo>
                      <a:pt x="0" y="1"/>
                    </a:moveTo>
                    <a:lnTo>
                      <a:pt x="6" y="1"/>
                    </a:lnTo>
                    <a:lnTo>
                      <a:pt x="12" y="1"/>
                    </a:lnTo>
                    <a:lnTo>
                      <a:pt x="6" y="1"/>
                    </a:lnTo>
                    <a:lnTo>
                      <a:pt x="0" y="0"/>
                    </a:lnTo>
                    <a:lnTo>
                      <a:pt x="0" y="1"/>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17" name="Freeform 11"/>
              <p:cNvSpPr>
                <a:spLocks/>
              </p:cNvSpPr>
              <p:nvPr/>
            </p:nvSpPr>
            <p:spPr bwMode="auto">
              <a:xfrm>
                <a:off x="-300" y="2643"/>
                <a:ext cx="85" cy="101"/>
              </a:xfrm>
              <a:custGeom>
                <a:avLst/>
                <a:gdLst>
                  <a:gd name="T0" fmla="*/ 11 w 91"/>
                  <a:gd name="T1" fmla="*/ 2 h 126"/>
                  <a:gd name="T2" fmla="*/ 11 w 91"/>
                  <a:gd name="T3" fmla="*/ 2 h 126"/>
                  <a:gd name="T4" fmla="*/ 12 w 91"/>
                  <a:gd name="T5" fmla="*/ 2 h 126"/>
                  <a:gd name="T6" fmla="*/ 12 w 91"/>
                  <a:gd name="T7" fmla="*/ 0 h 126"/>
                  <a:gd name="T8" fmla="*/ 11 w 91"/>
                  <a:gd name="T9" fmla="*/ 2 h 126"/>
                  <a:gd name="T10" fmla="*/ 9 w 91"/>
                  <a:gd name="T11" fmla="*/ 2 h 126"/>
                  <a:gd name="T12" fmla="*/ 7 w 91"/>
                  <a:gd name="T13" fmla="*/ 2 h 126"/>
                  <a:gd name="T14" fmla="*/ 7 w 91"/>
                  <a:gd name="T15" fmla="*/ 2 h 126"/>
                  <a:gd name="T16" fmla="*/ 7 w 91"/>
                  <a:gd name="T17" fmla="*/ 2 h 126"/>
                  <a:gd name="T18" fmla="*/ 7 w 91"/>
                  <a:gd name="T19" fmla="*/ 2 h 126"/>
                  <a:gd name="T20" fmla="*/ 7 w 91"/>
                  <a:gd name="T21" fmla="*/ 2 h 126"/>
                  <a:gd name="T22" fmla="*/ 7 w 91"/>
                  <a:gd name="T23" fmla="*/ 2 h 126"/>
                  <a:gd name="T24" fmla="*/ 7 w 91"/>
                  <a:gd name="T25" fmla="*/ 2 h 126"/>
                  <a:gd name="T26" fmla="*/ 7 w 91"/>
                  <a:gd name="T27" fmla="*/ 2 h 126"/>
                  <a:gd name="T28" fmla="*/ 7 w 91"/>
                  <a:gd name="T29" fmla="*/ 2 h 126"/>
                  <a:gd name="T30" fmla="*/ 0 w 91"/>
                  <a:gd name="T31" fmla="*/ 2 h 126"/>
                  <a:gd name="T32" fmla="*/ 0 w 91"/>
                  <a:gd name="T33" fmla="*/ 2 h 126"/>
                  <a:gd name="T34" fmla="*/ 7 w 91"/>
                  <a:gd name="T35" fmla="*/ 2 h 126"/>
                  <a:gd name="T36" fmla="*/ 7 w 91"/>
                  <a:gd name="T37" fmla="*/ 2 h 126"/>
                  <a:gd name="T38" fmla="*/ 7 w 91"/>
                  <a:gd name="T39" fmla="*/ 2 h 126"/>
                  <a:gd name="T40" fmla="*/ 7 w 91"/>
                  <a:gd name="T41" fmla="*/ 2 h 126"/>
                  <a:gd name="T42" fmla="*/ 7 w 91"/>
                  <a:gd name="T43" fmla="*/ 2 h 126"/>
                  <a:gd name="T44" fmla="*/ 7 w 91"/>
                  <a:gd name="T45" fmla="*/ 2 h 126"/>
                  <a:gd name="T46" fmla="*/ 7 w 91"/>
                  <a:gd name="T47" fmla="*/ 2 h 126"/>
                  <a:gd name="T48" fmla="*/ 7 w 91"/>
                  <a:gd name="T49" fmla="*/ 2 h 126"/>
                  <a:gd name="T50" fmla="*/ 7 w 91"/>
                  <a:gd name="T51" fmla="*/ 2 h 126"/>
                  <a:gd name="T52" fmla="*/ 7 w 91"/>
                  <a:gd name="T53" fmla="*/ 2 h 126"/>
                  <a:gd name="T54" fmla="*/ 7 w 91"/>
                  <a:gd name="T55" fmla="*/ 2 h 126"/>
                  <a:gd name="T56" fmla="*/ 7 w 91"/>
                  <a:gd name="T57" fmla="*/ 2 h 126"/>
                  <a:gd name="T58" fmla="*/ 7 w 91"/>
                  <a:gd name="T59" fmla="*/ 2 h 126"/>
                  <a:gd name="T60" fmla="*/ 7 w 91"/>
                  <a:gd name="T61" fmla="*/ 2 h 126"/>
                  <a:gd name="T62" fmla="*/ 7 w 91"/>
                  <a:gd name="T63" fmla="*/ 2 h 126"/>
                  <a:gd name="T64" fmla="*/ 7 w 91"/>
                  <a:gd name="T65" fmla="*/ 2 h 126"/>
                  <a:gd name="T66" fmla="*/ 7 w 91"/>
                  <a:gd name="T67" fmla="*/ 2 h 126"/>
                  <a:gd name="T68" fmla="*/ 7 w 91"/>
                  <a:gd name="T69" fmla="*/ 2 h 126"/>
                  <a:gd name="T70" fmla="*/ 7 w 91"/>
                  <a:gd name="T71" fmla="*/ 2 h 126"/>
                  <a:gd name="T72" fmla="*/ 7 w 91"/>
                  <a:gd name="T73" fmla="*/ 2 h 126"/>
                  <a:gd name="T74" fmla="*/ 7 w 91"/>
                  <a:gd name="T75" fmla="*/ 2 h 126"/>
                  <a:gd name="T76" fmla="*/ 7 w 91"/>
                  <a:gd name="T77" fmla="*/ 2 h 126"/>
                  <a:gd name="T78" fmla="*/ 7 w 91"/>
                  <a:gd name="T79" fmla="*/ 2 h 126"/>
                  <a:gd name="T80" fmla="*/ 7 w 91"/>
                  <a:gd name="T81" fmla="*/ 2 h 126"/>
                  <a:gd name="T82" fmla="*/ 7 w 91"/>
                  <a:gd name="T83" fmla="*/ 2 h 126"/>
                  <a:gd name="T84" fmla="*/ 7 w 91"/>
                  <a:gd name="T85" fmla="*/ 2 h 126"/>
                  <a:gd name="T86" fmla="*/ 7 w 91"/>
                  <a:gd name="T87" fmla="*/ 2 h 126"/>
                  <a:gd name="T88" fmla="*/ 7 w 91"/>
                  <a:gd name="T89" fmla="*/ 2 h 126"/>
                  <a:gd name="T90" fmla="*/ 7 w 91"/>
                  <a:gd name="T91" fmla="*/ 2 h 126"/>
                  <a:gd name="T92" fmla="*/ 7 w 91"/>
                  <a:gd name="T93" fmla="*/ 2 h 126"/>
                  <a:gd name="T94" fmla="*/ 7 w 91"/>
                  <a:gd name="T95" fmla="*/ 2 h 126"/>
                  <a:gd name="T96" fmla="*/ 7 w 91"/>
                  <a:gd name="T97" fmla="*/ 2 h 126"/>
                  <a:gd name="T98" fmla="*/ 11 w 91"/>
                  <a:gd name="T99" fmla="*/ 2 h 1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1"/>
                  <a:gd name="T151" fmla="*/ 0 h 126"/>
                  <a:gd name="T152" fmla="*/ 91 w 91"/>
                  <a:gd name="T153" fmla="*/ 126 h 1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1" h="126">
                    <a:moveTo>
                      <a:pt x="82" y="24"/>
                    </a:moveTo>
                    <a:lnTo>
                      <a:pt x="82" y="17"/>
                    </a:lnTo>
                    <a:lnTo>
                      <a:pt x="90" y="8"/>
                    </a:lnTo>
                    <a:lnTo>
                      <a:pt x="90" y="0"/>
                    </a:lnTo>
                    <a:lnTo>
                      <a:pt x="82" y="8"/>
                    </a:lnTo>
                    <a:lnTo>
                      <a:pt x="73" y="8"/>
                    </a:lnTo>
                    <a:lnTo>
                      <a:pt x="40" y="8"/>
                    </a:lnTo>
                    <a:lnTo>
                      <a:pt x="33" y="8"/>
                    </a:lnTo>
                    <a:lnTo>
                      <a:pt x="17" y="17"/>
                    </a:lnTo>
                    <a:lnTo>
                      <a:pt x="8" y="24"/>
                    </a:lnTo>
                    <a:lnTo>
                      <a:pt x="17" y="33"/>
                    </a:lnTo>
                    <a:lnTo>
                      <a:pt x="17" y="40"/>
                    </a:lnTo>
                    <a:lnTo>
                      <a:pt x="8" y="50"/>
                    </a:lnTo>
                    <a:lnTo>
                      <a:pt x="8" y="58"/>
                    </a:lnTo>
                    <a:lnTo>
                      <a:pt x="8" y="66"/>
                    </a:lnTo>
                    <a:lnTo>
                      <a:pt x="0" y="74"/>
                    </a:lnTo>
                    <a:lnTo>
                      <a:pt x="0" y="84"/>
                    </a:lnTo>
                    <a:lnTo>
                      <a:pt x="8" y="91"/>
                    </a:lnTo>
                    <a:lnTo>
                      <a:pt x="8" y="108"/>
                    </a:lnTo>
                    <a:lnTo>
                      <a:pt x="8" y="117"/>
                    </a:lnTo>
                    <a:lnTo>
                      <a:pt x="17" y="125"/>
                    </a:lnTo>
                    <a:lnTo>
                      <a:pt x="25" y="125"/>
                    </a:lnTo>
                    <a:lnTo>
                      <a:pt x="25" y="108"/>
                    </a:lnTo>
                    <a:lnTo>
                      <a:pt x="25" y="91"/>
                    </a:lnTo>
                    <a:lnTo>
                      <a:pt x="17" y="84"/>
                    </a:lnTo>
                    <a:lnTo>
                      <a:pt x="25" y="84"/>
                    </a:lnTo>
                    <a:lnTo>
                      <a:pt x="33" y="84"/>
                    </a:lnTo>
                    <a:lnTo>
                      <a:pt x="33" y="100"/>
                    </a:lnTo>
                    <a:lnTo>
                      <a:pt x="33" y="108"/>
                    </a:lnTo>
                    <a:lnTo>
                      <a:pt x="40" y="108"/>
                    </a:lnTo>
                    <a:lnTo>
                      <a:pt x="50" y="108"/>
                    </a:lnTo>
                    <a:lnTo>
                      <a:pt x="57" y="100"/>
                    </a:lnTo>
                    <a:lnTo>
                      <a:pt x="50" y="91"/>
                    </a:lnTo>
                    <a:lnTo>
                      <a:pt x="50" y="84"/>
                    </a:lnTo>
                    <a:lnTo>
                      <a:pt x="40" y="84"/>
                    </a:lnTo>
                    <a:lnTo>
                      <a:pt x="40" y="74"/>
                    </a:lnTo>
                    <a:lnTo>
                      <a:pt x="33" y="66"/>
                    </a:lnTo>
                    <a:lnTo>
                      <a:pt x="33" y="58"/>
                    </a:lnTo>
                    <a:lnTo>
                      <a:pt x="40" y="50"/>
                    </a:lnTo>
                    <a:lnTo>
                      <a:pt x="50" y="40"/>
                    </a:lnTo>
                    <a:lnTo>
                      <a:pt x="57" y="40"/>
                    </a:lnTo>
                    <a:lnTo>
                      <a:pt x="65" y="40"/>
                    </a:lnTo>
                    <a:lnTo>
                      <a:pt x="57" y="40"/>
                    </a:lnTo>
                    <a:lnTo>
                      <a:pt x="50" y="40"/>
                    </a:lnTo>
                    <a:lnTo>
                      <a:pt x="40" y="40"/>
                    </a:lnTo>
                    <a:lnTo>
                      <a:pt x="33" y="40"/>
                    </a:lnTo>
                    <a:lnTo>
                      <a:pt x="25" y="40"/>
                    </a:lnTo>
                    <a:lnTo>
                      <a:pt x="25" y="24"/>
                    </a:lnTo>
                    <a:lnTo>
                      <a:pt x="57" y="24"/>
                    </a:lnTo>
                    <a:lnTo>
                      <a:pt x="82" y="2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18" name="Freeform 12"/>
              <p:cNvSpPr>
                <a:spLocks/>
              </p:cNvSpPr>
              <p:nvPr/>
            </p:nvSpPr>
            <p:spPr bwMode="auto">
              <a:xfrm>
                <a:off x="-151" y="3289"/>
                <a:ext cx="46" cy="47"/>
              </a:xfrm>
              <a:custGeom>
                <a:avLst/>
                <a:gdLst>
                  <a:gd name="T0" fmla="*/ 8 w 47"/>
                  <a:gd name="T1" fmla="*/ 0 h 57"/>
                  <a:gd name="T2" fmla="*/ 0 w 47"/>
                  <a:gd name="T3" fmla="*/ 0 h 57"/>
                  <a:gd name="T4" fmla="*/ 0 w 47"/>
                  <a:gd name="T5" fmla="*/ 2 h 57"/>
                  <a:gd name="T6" fmla="*/ 0 w 47"/>
                  <a:gd name="T7" fmla="*/ 2 h 57"/>
                  <a:gd name="T8" fmla="*/ 0 w 47"/>
                  <a:gd name="T9" fmla="*/ 2 h 57"/>
                  <a:gd name="T10" fmla="*/ 8 w 47"/>
                  <a:gd name="T11" fmla="*/ 2 h 57"/>
                  <a:gd name="T12" fmla="*/ 15 w 47"/>
                  <a:gd name="T13" fmla="*/ 2 h 57"/>
                  <a:gd name="T14" fmla="*/ 23 w 47"/>
                  <a:gd name="T15" fmla="*/ 2 h 57"/>
                  <a:gd name="T16" fmla="*/ 23 w 47"/>
                  <a:gd name="T17" fmla="*/ 2 h 57"/>
                  <a:gd name="T18" fmla="*/ 23 w 47"/>
                  <a:gd name="T19" fmla="*/ 2 h 57"/>
                  <a:gd name="T20" fmla="*/ 23 w 47"/>
                  <a:gd name="T21" fmla="*/ 2 h 57"/>
                  <a:gd name="T22" fmla="*/ 23 w 47"/>
                  <a:gd name="T23" fmla="*/ 2 h 57"/>
                  <a:gd name="T24" fmla="*/ 23 w 47"/>
                  <a:gd name="T25" fmla="*/ 2 h 57"/>
                  <a:gd name="T26" fmla="*/ 23 w 47"/>
                  <a:gd name="T27" fmla="*/ 0 h 57"/>
                  <a:gd name="T28" fmla="*/ 23 w 47"/>
                  <a:gd name="T29" fmla="*/ 2 h 57"/>
                  <a:gd name="T30" fmla="*/ 15 w 47"/>
                  <a:gd name="T31" fmla="*/ 2 h 57"/>
                  <a:gd name="T32" fmla="*/ 8 w 47"/>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57"/>
                  <a:gd name="T53" fmla="*/ 47 w 4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57">
                    <a:moveTo>
                      <a:pt x="8" y="0"/>
                    </a:moveTo>
                    <a:lnTo>
                      <a:pt x="0" y="0"/>
                    </a:lnTo>
                    <a:lnTo>
                      <a:pt x="0" y="16"/>
                    </a:lnTo>
                    <a:lnTo>
                      <a:pt x="0" y="25"/>
                    </a:lnTo>
                    <a:lnTo>
                      <a:pt x="0" y="32"/>
                    </a:lnTo>
                    <a:lnTo>
                      <a:pt x="8" y="56"/>
                    </a:lnTo>
                    <a:lnTo>
                      <a:pt x="15" y="47"/>
                    </a:lnTo>
                    <a:lnTo>
                      <a:pt x="24" y="47"/>
                    </a:lnTo>
                    <a:lnTo>
                      <a:pt x="24" y="41"/>
                    </a:lnTo>
                    <a:lnTo>
                      <a:pt x="31" y="32"/>
                    </a:lnTo>
                    <a:lnTo>
                      <a:pt x="38" y="25"/>
                    </a:lnTo>
                    <a:lnTo>
                      <a:pt x="46" y="16"/>
                    </a:lnTo>
                    <a:lnTo>
                      <a:pt x="46" y="9"/>
                    </a:lnTo>
                    <a:lnTo>
                      <a:pt x="46" y="0"/>
                    </a:lnTo>
                    <a:lnTo>
                      <a:pt x="24" y="9"/>
                    </a:lnTo>
                    <a:lnTo>
                      <a:pt x="15" y="9"/>
                    </a:lnTo>
                    <a:lnTo>
                      <a:pt x="8"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19" name="Freeform 13"/>
              <p:cNvSpPr>
                <a:spLocks/>
              </p:cNvSpPr>
              <p:nvPr/>
            </p:nvSpPr>
            <p:spPr bwMode="auto">
              <a:xfrm>
                <a:off x="-463" y="2829"/>
                <a:ext cx="560" cy="439"/>
              </a:xfrm>
              <a:custGeom>
                <a:avLst/>
                <a:gdLst>
                  <a:gd name="T0" fmla="*/ 66 w 598"/>
                  <a:gd name="T1" fmla="*/ 2 h 541"/>
                  <a:gd name="T2" fmla="*/ 59 w 598"/>
                  <a:gd name="T3" fmla="*/ 2 h 541"/>
                  <a:gd name="T4" fmla="*/ 52 w 598"/>
                  <a:gd name="T5" fmla="*/ 2 h 541"/>
                  <a:gd name="T6" fmla="*/ 51 w 598"/>
                  <a:gd name="T7" fmla="*/ 2 h 541"/>
                  <a:gd name="T8" fmla="*/ 45 w 598"/>
                  <a:gd name="T9" fmla="*/ 2 h 541"/>
                  <a:gd name="T10" fmla="*/ 44 w 598"/>
                  <a:gd name="T11" fmla="*/ 2 h 541"/>
                  <a:gd name="T12" fmla="*/ 44 w 598"/>
                  <a:gd name="T13" fmla="*/ 2 h 541"/>
                  <a:gd name="T14" fmla="*/ 42 w 598"/>
                  <a:gd name="T15" fmla="*/ 2 h 541"/>
                  <a:gd name="T16" fmla="*/ 45 w 598"/>
                  <a:gd name="T17" fmla="*/ 2 h 541"/>
                  <a:gd name="T18" fmla="*/ 40 w 598"/>
                  <a:gd name="T19" fmla="*/ 2 h 541"/>
                  <a:gd name="T20" fmla="*/ 37 w 598"/>
                  <a:gd name="T21" fmla="*/ 2 h 541"/>
                  <a:gd name="T22" fmla="*/ 34 w 598"/>
                  <a:gd name="T23" fmla="*/ 2 h 541"/>
                  <a:gd name="T24" fmla="*/ 27 w 598"/>
                  <a:gd name="T25" fmla="*/ 2 h 541"/>
                  <a:gd name="T26" fmla="*/ 19 w 598"/>
                  <a:gd name="T27" fmla="*/ 2 h 541"/>
                  <a:gd name="T28" fmla="*/ 13 w 598"/>
                  <a:gd name="T29" fmla="*/ 2 h 541"/>
                  <a:gd name="T30" fmla="*/ 7 w 598"/>
                  <a:gd name="T31" fmla="*/ 2 h 541"/>
                  <a:gd name="T32" fmla="*/ 7 w 598"/>
                  <a:gd name="T33" fmla="*/ 2 h 541"/>
                  <a:gd name="T34" fmla="*/ 7 w 598"/>
                  <a:gd name="T35" fmla="*/ 2 h 541"/>
                  <a:gd name="T36" fmla="*/ 7 w 598"/>
                  <a:gd name="T37" fmla="*/ 2 h 541"/>
                  <a:gd name="T38" fmla="*/ 7 w 598"/>
                  <a:gd name="T39" fmla="*/ 2 h 541"/>
                  <a:gd name="T40" fmla="*/ 7 w 598"/>
                  <a:gd name="T41" fmla="*/ 2 h 541"/>
                  <a:gd name="T42" fmla="*/ 13 w 598"/>
                  <a:gd name="T43" fmla="*/ 2 h 541"/>
                  <a:gd name="T44" fmla="*/ 20 w 598"/>
                  <a:gd name="T45" fmla="*/ 2 h 541"/>
                  <a:gd name="T46" fmla="*/ 24 w 598"/>
                  <a:gd name="T47" fmla="*/ 2 h 541"/>
                  <a:gd name="T48" fmla="*/ 28 w 598"/>
                  <a:gd name="T49" fmla="*/ 2 h 541"/>
                  <a:gd name="T50" fmla="*/ 29 w 598"/>
                  <a:gd name="T51" fmla="*/ 2 h 541"/>
                  <a:gd name="T52" fmla="*/ 33 w 598"/>
                  <a:gd name="T53" fmla="*/ 2 h 541"/>
                  <a:gd name="T54" fmla="*/ 40 w 598"/>
                  <a:gd name="T55" fmla="*/ 2 h 541"/>
                  <a:gd name="T56" fmla="*/ 44 w 598"/>
                  <a:gd name="T57" fmla="*/ 2 h 541"/>
                  <a:gd name="T58" fmla="*/ 46 w 598"/>
                  <a:gd name="T59" fmla="*/ 2 h 541"/>
                  <a:gd name="T60" fmla="*/ 51 w 598"/>
                  <a:gd name="T61" fmla="*/ 2 h 541"/>
                  <a:gd name="T62" fmla="*/ 54 w 598"/>
                  <a:gd name="T63" fmla="*/ 2 h 541"/>
                  <a:gd name="T64" fmla="*/ 61 w 598"/>
                  <a:gd name="T65" fmla="*/ 2 h 541"/>
                  <a:gd name="T66" fmla="*/ 56 w 598"/>
                  <a:gd name="T67" fmla="*/ 2 h 541"/>
                  <a:gd name="T68" fmla="*/ 59 w 598"/>
                  <a:gd name="T69" fmla="*/ 2 h 541"/>
                  <a:gd name="T70" fmla="*/ 65 w 598"/>
                  <a:gd name="T71" fmla="*/ 2 h 541"/>
                  <a:gd name="T72" fmla="*/ 67 w 598"/>
                  <a:gd name="T73" fmla="*/ 2 h 541"/>
                  <a:gd name="T74" fmla="*/ 70 w 598"/>
                  <a:gd name="T75" fmla="*/ 2 h 541"/>
                  <a:gd name="T76" fmla="*/ 74 w 598"/>
                  <a:gd name="T77" fmla="*/ 2 h 541"/>
                  <a:gd name="T78" fmla="*/ 74 w 598"/>
                  <a:gd name="T79" fmla="*/ 2 h 541"/>
                  <a:gd name="T80" fmla="*/ 76 w 598"/>
                  <a:gd name="T81" fmla="*/ 2 h 541"/>
                  <a:gd name="T82" fmla="*/ 78 w 598"/>
                  <a:gd name="T83" fmla="*/ 2 h 541"/>
                  <a:gd name="T84" fmla="*/ 80 w 598"/>
                  <a:gd name="T85" fmla="*/ 2 h 541"/>
                  <a:gd name="T86" fmla="*/ 82 w 598"/>
                  <a:gd name="T87" fmla="*/ 2 h 541"/>
                  <a:gd name="T88" fmla="*/ 82 w 598"/>
                  <a:gd name="T89" fmla="*/ 2 h 541"/>
                  <a:gd name="T90" fmla="*/ 82 w 598"/>
                  <a:gd name="T91" fmla="*/ 2 h 541"/>
                  <a:gd name="T92" fmla="*/ 74 w 598"/>
                  <a:gd name="T93" fmla="*/ 2 h 541"/>
                  <a:gd name="T94" fmla="*/ 67 w 598"/>
                  <a:gd name="T95" fmla="*/ 2 h 5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8"/>
                  <a:gd name="T145" fmla="*/ 0 h 541"/>
                  <a:gd name="T146" fmla="*/ 598 w 598"/>
                  <a:gd name="T147" fmla="*/ 541 h 5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8" h="541">
                    <a:moveTo>
                      <a:pt x="484" y="453"/>
                    </a:moveTo>
                    <a:lnTo>
                      <a:pt x="484" y="461"/>
                    </a:lnTo>
                    <a:lnTo>
                      <a:pt x="484" y="470"/>
                    </a:lnTo>
                    <a:lnTo>
                      <a:pt x="476" y="479"/>
                    </a:lnTo>
                    <a:lnTo>
                      <a:pt x="457" y="496"/>
                    </a:lnTo>
                    <a:lnTo>
                      <a:pt x="450" y="506"/>
                    </a:lnTo>
                    <a:lnTo>
                      <a:pt x="442" y="513"/>
                    </a:lnTo>
                    <a:lnTo>
                      <a:pt x="424" y="513"/>
                    </a:lnTo>
                    <a:lnTo>
                      <a:pt x="407" y="513"/>
                    </a:lnTo>
                    <a:lnTo>
                      <a:pt x="398" y="523"/>
                    </a:lnTo>
                    <a:lnTo>
                      <a:pt x="390" y="530"/>
                    </a:lnTo>
                    <a:lnTo>
                      <a:pt x="372" y="530"/>
                    </a:lnTo>
                    <a:lnTo>
                      <a:pt x="364" y="540"/>
                    </a:lnTo>
                    <a:lnTo>
                      <a:pt x="364" y="530"/>
                    </a:lnTo>
                    <a:lnTo>
                      <a:pt x="364" y="523"/>
                    </a:lnTo>
                    <a:lnTo>
                      <a:pt x="364" y="530"/>
                    </a:lnTo>
                    <a:lnTo>
                      <a:pt x="346" y="530"/>
                    </a:lnTo>
                    <a:lnTo>
                      <a:pt x="338" y="523"/>
                    </a:lnTo>
                    <a:lnTo>
                      <a:pt x="329" y="513"/>
                    </a:lnTo>
                    <a:lnTo>
                      <a:pt x="321" y="506"/>
                    </a:lnTo>
                    <a:lnTo>
                      <a:pt x="312" y="506"/>
                    </a:lnTo>
                    <a:lnTo>
                      <a:pt x="302" y="496"/>
                    </a:lnTo>
                    <a:lnTo>
                      <a:pt x="312" y="487"/>
                    </a:lnTo>
                    <a:lnTo>
                      <a:pt x="312" y="479"/>
                    </a:lnTo>
                    <a:lnTo>
                      <a:pt x="312" y="470"/>
                    </a:lnTo>
                    <a:lnTo>
                      <a:pt x="321" y="470"/>
                    </a:lnTo>
                    <a:lnTo>
                      <a:pt x="312" y="461"/>
                    </a:lnTo>
                    <a:lnTo>
                      <a:pt x="312" y="453"/>
                    </a:lnTo>
                    <a:lnTo>
                      <a:pt x="312" y="445"/>
                    </a:lnTo>
                    <a:lnTo>
                      <a:pt x="302" y="453"/>
                    </a:lnTo>
                    <a:lnTo>
                      <a:pt x="295" y="453"/>
                    </a:lnTo>
                    <a:lnTo>
                      <a:pt x="302" y="445"/>
                    </a:lnTo>
                    <a:lnTo>
                      <a:pt x="312" y="435"/>
                    </a:lnTo>
                    <a:lnTo>
                      <a:pt x="321" y="428"/>
                    </a:lnTo>
                    <a:lnTo>
                      <a:pt x="321" y="418"/>
                    </a:lnTo>
                    <a:lnTo>
                      <a:pt x="321" y="410"/>
                    </a:lnTo>
                    <a:lnTo>
                      <a:pt x="312" y="428"/>
                    </a:lnTo>
                    <a:lnTo>
                      <a:pt x="302" y="428"/>
                    </a:lnTo>
                    <a:lnTo>
                      <a:pt x="295" y="428"/>
                    </a:lnTo>
                    <a:lnTo>
                      <a:pt x="285" y="435"/>
                    </a:lnTo>
                    <a:lnTo>
                      <a:pt x="285" y="445"/>
                    </a:lnTo>
                    <a:lnTo>
                      <a:pt x="277" y="428"/>
                    </a:lnTo>
                    <a:lnTo>
                      <a:pt x="277" y="418"/>
                    </a:lnTo>
                    <a:lnTo>
                      <a:pt x="268" y="410"/>
                    </a:lnTo>
                    <a:lnTo>
                      <a:pt x="268" y="401"/>
                    </a:lnTo>
                    <a:lnTo>
                      <a:pt x="259" y="392"/>
                    </a:lnTo>
                    <a:lnTo>
                      <a:pt x="251" y="392"/>
                    </a:lnTo>
                    <a:lnTo>
                      <a:pt x="242" y="384"/>
                    </a:lnTo>
                    <a:lnTo>
                      <a:pt x="233" y="375"/>
                    </a:lnTo>
                    <a:lnTo>
                      <a:pt x="207" y="384"/>
                    </a:lnTo>
                    <a:lnTo>
                      <a:pt x="199" y="384"/>
                    </a:lnTo>
                    <a:lnTo>
                      <a:pt x="190" y="392"/>
                    </a:lnTo>
                    <a:lnTo>
                      <a:pt x="173" y="392"/>
                    </a:lnTo>
                    <a:lnTo>
                      <a:pt x="156" y="401"/>
                    </a:lnTo>
                    <a:lnTo>
                      <a:pt x="140" y="410"/>
                    </a:lnTo>
                    <a:lnTo>
                      <a:pt x="130" y="410"/>
                    </a:lnTo>
                    <a:lnTo>
                      <a:pt x="130" y="418"/>
                    </a:lnTo>
                    <a:lnTo>
                      <a:pt x="122" y="418"/>
                    </a:lnTo>
                    <a:lnTo>
                      <a:pt x="113" y="418"/>
                    </a:lnTo>
                    <a:lnTo>
                      <a:pt x="86" y="418"/>
                    </a:lnTo>
                    <a:lnTo>
                      <a:pt x="78" y="418"/>
                    </a:lnTo>
                    <a:lnTo>
                      <a:pt x="70" y="418"/>
                    </a:lnTo>
                    <a:lnTo>
                      <a:pt x="52" y="418"/>
                    </a:lnTo>
                    <a:lnTo>
                      <a:pt x="52" y="428"/>
                    </a:lnTo>
                    <a:lnTo>
                      <a:pt x="44" y="435"/>
                    </a:lnTo>
                    <a:lnTo>
                      <a:pt x="26" y="435"/>
                    </a:lnTo>
                    <a:lnTo>
                      <a:pt x="17" y="428"/>
                    </a:lnTo>
                    <a:lnTo>
                      <a:pt x="9" y="428"/>
                    </a:lnTo>
                    <a:lnTo>
                      <a:pt x="0" y="418"/>
                    </a:lnTo>
                    <a:lnTo>
                      <a:pt x="0" y="410"/>
                    </a:lnTo>
                    <a:lnTo>
                      <a:pt x="9" y="401"/>
                    </a:lnTo>
                    <a:lnTo>
                      <a:pt x="17" y="401"/>
                    </a:lnTo>
                    <a:lnTo>
                      <a:pt x="26" y="384"/>
                    </a:lnTo>
                    <a:lnTo>
                      <a:pt x="26" y="375"/>
                    </a:lnTo>
                    <a:lnTo>
                      <a:pt x="26" y="321"/>
                    </a:lnTo>
                    <a:lnTo>
                      <a:pt x="26" y="287"/>
                    </a:lnTo>
                    <a:lnTo>
                      <a:pt x="26" y="280"/>
                    </a:lnTo>
                    <a:lnTo>
                      <a:pt x="44" y="280"/>
                    </a:lnTo>
                    <a:lnTo>
                      <a:pt x="44" y="270"/>
                    </a:lnTo>
                    <a:lnTo>
                      <a:pt x="44" y="261"/>
                    </a:lnTo>
                    <a:lnTo>
                      <a:pt x="34" y="253"/>
                    </a:lnTo>
                    <a:lnTo>
                      <a:pt x="34" y="236"/>
                    </a:lnTo>
                    <a:lnTo>
                      <a:pt x="44" y="209"/>
                    </a:lnTo>
                    <a:lnTo>
                      <a:pt x="52" y="200"/>
                    </a:lnTo>
                    <a:lnTo>
                      <a:pt x="60" y="200"/>
                    </a:lnTo>
                    <a:lnTo>
                      <a:pt x="60" y="209"/>
                    </a:lnTo>
                    <a:lnTo>
                      <a:pt x="70" y="192"/>
                    </a:lnTo>
                    <a:lnTo>
                      <a:pt x="86" y="183"/>
                    </a:lnTo>
                    <a:lnTo>
                      <a:pt x="96" y="175"/>
                    </a:lnTo>
                    <a:lnTo>
                      <a:pt x="104" y="175"/>
                    </a:lnTo>
                    <a:lnTo>
                      <a:pt x="130" y="175"/>
                    </a:lnTo>
                    <a:lnTo>
                      <a:pt x="140" y="165"/>
                    </a:lnTo>
                    <a:lnTo>
                      <a:pt x="147" y="165"/>
                    </a:lnTo>
                    <a:lnTo>
                      <a:pt x="156" y="165"/>
                    </a:lnTo>
                    <a:lnTo>
                      <a:pt x="165" y="156"/>
                    </a:lnTo>
                    <a:lnTo>
                      <a:pt x="173" y="148"/>
                    </a:lnTo>
                    <a:lnTo>
                      <a:pt x="181" y="139"/>
                    </a:lnTo>
                    <a:lnTo>
                      <a:pt x="190" y="139"/>
                    </a:lnTo>
                    <a:lnTo>
                      <a:pt x="190" y="130"/>
                    </a:lnTo>
                    <a:lnTo>
                      <a:pt x="199" y="114"/>
                    </a:lnTo>
                    <a:lnTo>
                      <a:pt x="207" y="122"/>
                    </a:lnTo>
                    <a:lnTo>
                      <a:pt x="216" y="122"/>
                    </a:lnTo>
                    <a:lnTo>
                      <a:pt x="216" y="114"/>
                    </a:lnTo>
                    <a:lnTo>
                      <a:pt x="207" y="114"/>
                    </a:lnTo>
                    <a:lnTo>
                      <a:pt x="216" y="106"/>
                    </a:lnTo>
                    <a:lnTo>
                      <a:pt x="225" y="106"/>
                    </a:lnTo>
                    <a:lnTo>
                      <a:pt x="225" y="97"/>
                    </a:lnTo>
                    <a:lnTo>
                      <a:pt x="233" y="79"/>
                    </a:lnTo>
                    <a:lnTo>
                      <a:pt x="242" y="79"/>
                    </a:lnTo>
                    <a:lnTo>
                      <a:pt x="259" y="70"/>
                    </a:lnTo>
                    <a:lnTo>
                      <a:pt x="277" y="61"/>
                    </a:lnTo>
                    <a:lnTo>
                      <a:pt x="285" y="61"/>
                    </a:lnTo>
                    <a:lnTo>
                      <a:pt x="285" y="70"/>
                    </a:lnTo>
                    <a:lnTo>
                      <a:pt x="285" y="79"/>
                    </a:lnTo>
                    <a:lnTo>
                      <a:pt x="295" y="79"/>
                    </a:lnTo>
                    <a:lnTo>
                      <a:pt x="312" y="79"/>
                    </a:lnTo>
                    <a:lnTo>
                      <a:pt x="312" y="70"/>
                    </a:lnTo>
                    <a:lnTo>
                      <a:pt x="312" y="61"/>
                    </a:lnTo>
                    <a:lnTo>
                      <a:pt x="321" y="53"/>
                    </a:lnTo>
                    <a:lnTo>
                      <a:pt x="329" y="44"/>
                    </a:lnTo>
                    <a:lnTo>
                      <a:pt x="329" y="35"/>
                    </a:lnTo>
                    <a:lnTo>
                      <a:pt x="346" y="35"/>
                    </a:lnTo>
                    <a:lnTo>
                      <a:pt x="355" y="35"/>
                    </a:lnTo>
                    <a:lnTo>
                      <a:pt x="364" y="27"/>
                    </a:lnTo>
                    <a:lnTo>
                      <a:pt x="372" y="27"/>
                    </a:lnTo>
                    <a:lnTo>
                      <a:pt x="381" y="27"/>
                    </a:lnTo>
                    <a:lnTo>
                      <a:pt x="381" y="35"/>
                    </a:lnTo>
                    <a:lnTo>
                      <a:pt x="390" y="35"/>
                    </a:lnTo>
                    <a:lnTo>
                      <a:pt x="407" y="27"/>
                    </a:lnTo>
                    <a:lnTo>
                      <a:pt x="416" y="35"/>
                    </a:lnTo>
                    <a:lnTo>
                      <a:pt x="424" y="27"/>
                    </a:lnTo>
                    <a:lnTo>
                      <a:pt x="432" y="35"/>
                    </a:lnTo>
                    <a:lnTo>
                      <a:pt x="424" y="44"/>
                    </a:lnTo>
                    <a:lnTo>
                      <a:pt x="416" y="44"/>
                    </a:lnTo>
                    <a:lnTo>
                      <a:pt x="407" y="53"/>
                    </a:lnTo>
                    <a:lnTo>
                      <a:pt x="398" y="70"/>
                    </a:lnTo>
                    <a:lnTo>
                      <a:pt x="398" y="79"/>
                    </a:lnTo>
                    <a:lnTo>
                      <a:pt x="398" y="97"/>
                    </a:lnTo>
                    <a:lnTo>
                      <a:pt x="407" y="97"/>
                    </a:lnTo>
                    <a:lnTo>
                      <a:pt x="424" y="114"/>
                    </a:lnTo>
                    <a:lnTo>
                      <a:pt x="432" y="114"/>
                    </a:lnTo>
                    <a:lnTo>
                      <a:pt x="442" y="122"/>
                    </a:lnTo>
                    <a:lnTo>
                      <a:pt x="450" y="130"/>
                    </a:lnTo>
                    <a:lnTo>
                      <a:pt x="457" y="130"/>
                    </a:lnTo>
                    <a:lnTo>
                      <a:pt x="467" y="130"/>
                    </a:lnTo>
                    <a:lnTo>
                      <a:pt x="467" y="122"/>
                    </a:lnTo>
                    <a:lnTo>
                      <a:pt x="476" y="106"/>
                    </a:lnTo>
                    <a:lnTo>
                      <a:pt x="484" y="87"/>
                    </a:lnTo>
                    <a:lnTo>
                      <a:pt x="493" y="61"/>
                    </a:lnTo>
                    <a:lnTo>
                      <a:pt x="501" y="35"/>
                    </a:lnTo>
                    <a:lnTo>
                      <a:pt x="501" y="27"/>
                    </a:lnTo>
                    <a:lnTo>
                      <a:pt x="501" y="17"/>
                    </a:lnTo>
                    <a:lnTo>
                      <a:pt x="511" y="10"/>
                    </a:lnTo>
                    <a:lnTo>
                      <a:pt x="519" y="0"/>
                    </a:lnTo>
                    <a:lnTo>
                      <a:pt x="519" y="10"/>
                    </a:lnTo>
                    <a:lnTo>
                      <a:pt x="527" y="10"/>
                    </a:lnTo>
                    <a:lnTo>
                      <a:pt x="527" y="17"/>
                    </a:lnTo>
                    <a:lnTo>
                      <a:pt x="527" y="27"/>
                    </a:lnTo>
                    <a:lnTo>
                      <a:pt x="527" y="35"/>
                    </a:lnTo>
                    <a:lnTo>
                      <a:pt x="527" y="44"/>
                    </a:lnTo>
                    <a:lnTo>
                      <a:pt x="527" y="61"/>
                    </a:lnTo>
                    <a:lnTo>
                      <a:pt x="537" y="70"/>
                    </a:lnTo>
                    <a:lnTo>
                      <a:pt x="545" y="79"/>
                    </a:lnTo>
                    <a:lnTo>
                      <a:pt x="545" y="87"/>
                    </a:lnTo>
                    <a:lnTo>
                      <a:pt x="545" y="106"/>
                    </a:lnTo>
                    <a:lnTo>
                      <a:pt x="545" y="130"/>
                    </a:lnTo>
                    <a:lnTo>
                      <a:pt x="553" y="165"/>
                    </a:lnTo>
                    <a:lnTo>
                      <a:pt x="553" y="175"/>
                    </a:lnTo>
                    <a:lnTo>
                      <a:pt x="563" y="183"/>
                    </a:lnTo>
                    <a:lnTo>
                      <a:pt x="571" y="192"/>
                    </a:lnTo>
                    <a:lnTo>
                      <a:pt x="571" y="200"/>
                    </a:lnTo>
                    <a:lnTo>
                      <a:pt x="571" y="209"/>
                    </a:lnTo>
                    <a:lnTo>
                      <a:pt x="571" y="226"/>
                    </a:lnTo>
                    <a:lnTo>
                      <a:pt x="571" y="236"/>
                    </a:lnTo>
                    <a:lnTo>
                      <a:pt x="580" y="236"/>
                    </a:lnTo>
                    <a:lnTo>
                      <a:pt x="588" y="244"/>
                    </a:lnTo>
                    <a:lnTo>
                      <a:pt x="588" y="253"/>
                    </a:lnTo>
                    <a:lnTo>
                      <a:pt x="580" y="261"/>
                    </a:lnTo>
                    <a:lnTo>
                      <a:pt x="588" y="270"/>
                    </a:lnTo>
                    <a:lnTo>
                      <a:pt x="588" y="280"/>
                    </a:lnTo>
                    <a:lnTo>
                      <a:pt x="597" y="287"/>
                    </a:lnTo>
                    <a:lnTo>
                      <a:pt x="588" y="314"/>
                    </a:lnTo>
                    <a:lnTo>
                      <a:pt x="588" y="331"/>
                    </a:lnTo>
                    <a:lnTo>
                      <a:pt x="588" y="340"/>
                    </a:lnTo>
                    <a:lnTo>
                      <a:pt x="571" y="348"/>
                    </a:lnTo>
                    <a:lnTo>
                      <a:pt x="563" y="365"/>
                    </a:lnTo>
                    <a:lnTo>
                      <a:pt x="545" y="384"/>
                    </a:lnTo>
                    <a:lnTo>
                      <a:pt x="527" y="428"/>
                    </a:lnTo>
                    <a:lnTo>
                      <a:pt x="519" y="435"/>
                    </a:lnTo>
                    <a:lnTo>
                      <a:pt x="501" y="435"/>
                    </a:lnTo>
                    <a:lnTo>
                      <a:pt x="493" y="445"/>
                    </a:lnTo>
                    <a:lnTo>
                      <a:pt x="484" y="453"/>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0" name="Freeform 14"/>
              <p:cNvSpPr>
                <a:spLocks/>
              </p:cNvSpPr>
              <p:nvPr/>
            </p:nvSpPr>
            <p:spPr bwMode="auto">
              <a:xfrm>
                <a:off x="-449" y="2559"/>
                <a:ext cx="145" cy="164"/>
              </a:xfrm>
              <a:custGeom>
                <a:avLst/>
                <a:gdLst>
                  <a:gd name="T0" fmla="*/ 30 w 152"/>
                  <a:gd name="T1" fmla="*/ 0 h 201"/>
                  <a:gd name="T2" fmla="*/ 34 w 152"/>
                  <a:gd name="T3" fmla="*/ 2 h 201"/>
                  <a:gd name="T4" fmla="*/ 37 w 152"/>
                  <a:gd name="T5" fmla="*/ 2 h 201"/>
                  <a:gd name="T6" fmla="*/ 32 w 152"/>
                  <a:gd name="T7" fmla="*/ 2 h 201"/>
                  <a:gd name="T8" fmla="*/ 30 w 152"/>
                  <a:gd name="T9" fmla="*/ 2 h 201"/>
                  <a:gd name="T10" fmla="*/ 29 w 152"/>
                  <a:gd name="T11" fmla="*/ 2 h 201"/>
                  <a:gd name="T12" fmla="*/ 32 w 152"/>
                  <a:gd name="T13" fmla="*/ 2 h 201"/>
                  <a:gd name="T14" fmla="*/ 34 w 152"/>
                  <a:gd name="T15" fmla="*/ 2 h 201"/>
                  <a:gd name="T16" fmla="*/ 30 w 152"/>
                  <a:gd name="T17" fmla="*/ 2 h 201"/>
                  <a:gd name="T18" fmla="*/ 32 w 152"/>
                  <a:gd name="T19" fmla="*/ 2 h 201"/>
                  <a:gd name="T20" fmla="*/ 37 w 152"/>
                  <a:gd name="T21" fmla="*/ 2 h 201"/>
                  <a:gd name="T22" fmla="*/ 32 w 152"/>
                  <a:gd name="T23" fmla="*/ 2 h 201"/>
                  <a:gd name="T24" fmla="*/ 32 w 152"/>
                  <a:gd name="T25" fmla="*/ 2 h 201"/>
                  <a:gd name="T26" fmla="*/ 29 w 152"/>
                  <a:gd name="T27" fmla="*/ 2 h 201"/>
                  <a:gd name="T28" fmla="*/ 29 w 152"/>
                  <a:gd name="T29" fmla="*/ 2 h 201"/>
                  <a:gd name="T30" fmla="*/ 29 w 152"/>
                  <a:gd name="T31" fmla="*/ 2 h 201"/>
                  <a:gd name="T32" fmla="*/ 29 w 152"/>
                  <a:gd name="T33" fmla="*/ 2 h 201"/>
                  <a:gd name="T34" fmla="*/ 26 w 152"/>
                  <a:gd name="T35" fmla="*/ 2 h 201"/>
                  <a:gd name="T36" fmla="*/ 22 w 152"/>
                  <a:gd name="T37" fmla="*/ 2 h 201"/>
                  <a:gd name="T38" fmla="*/ 20 w 152"/>
                  <a:gd name="T39" fmla="*/ 2 h 201"/>
                  <a:gd name="T40" fmla="*/ 14 w 152"/>
                  <a:gd name="T41" fmla="*/ 2 h 201"/>
                  <a:gd name="T42" fmla="*/ 11 w 152"/>
                  <a:gd name="T43" fmla="*/ 2 h 201"/>
                  <a:gd name="T44" fmla="*/ 10 w 152"/>
                  <a:gd name="T45" fmla="*/ 2 h 201"/>
                  <a:gd name="T46" fmla="*/ 10 w 152"/>
                  <a:gd name="T47" fmla="*/ 2 h 201"/>
                  <a:gd name="T48" fmla="*/ 10 w 152"/>
                  <a:gd name="T49" fmla="*/ 2 h 201"/>
                  <a:gd name="T50" fmla="*/ 8 w 152"/>
                  <a:gd name="T51" fmla="*/ 2 h 201"/>
                  <a:gd name="T52" fmla="*/ 0 w 152"/>
                  <a:gd name="T53" fmla="*/ 2 h 201"/>
                  <a:gd name="T54" fmla="*/ 10 w 152"/>
                  <a:gd name="T55" fmla="*/ 2 h 201"/>
                  <a:gd name="T56" fmla="*/ 10 w 152"/>
                  <a:gd name="T57" fmla="*/ 2 h 201"/>
                  <a:gd name="T58" fmla="*/ 10 w 152"/>
                  <a:gd name="T59" fmla="*/ 2 h 201"/>
                  <a:gd name="T60" fmla="*/ 20 w 152"/>
                  <a:gd name="T61" fmla="*/ 2 h 201"/>
                  <a:gd name="T62" fmla="*/ 24 w 152"/>
                  <a:gd name="T63" fmla="*/ 2 h 201"/>
                  <a:gd name="T64" fmla="*/ 27 w 152"/>
                  <a:gd name="T65" fmla="*/ 2 h 201"/>
                  <a:gd name="T66" fmla="*/ 27 w 152"/>
                  <a:gd name="T67" fmla="*/ 0 h 2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2"/>
                  <a:gd name="T103" fmla="*/ 0 h 201"/>
                  <a:gd name="T104" fmla="*/ 152 w 152"/>
                  <a:gd name="T105" fmla="*/ 201 h 2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2" h="201">
                    <a:moveTo>
                      <a:pt x="119" y="0"/>
                    </a:moveTo>
                    <a:lnTo>
                      <a:pt x="126" y="0"/>
                    </a:lnTo>
                    <a:lnTo>
                      <a:pt x="136" y="9"/>
                    </a:lnTo>
                    <a:lnTo>
                      <a:pt x="143" y="17"/>
                    </a:lnTo>
                    <a:lnTo>
                      <a:pt x="151" y="17"/>
                    </a:lnTo>
                    <a:lnTo>
                      <a:pt x="151" y="26"/>
                    </a:lnTo>
                    <a:lnTo>
                      <a:pt x="143" y="26"/>
                    </a:lnTo>
                    <a:lnTo>
                      <a:pt x="136" y="26"/>
                    </a:lnTo>
                    <a:lnTo>
                      <a:pt x="143" y="36"/>
                    </a:lnTo>
                    <a:lnTo>
                      <a:pt x="126" y="43"/>
                    </a:lnTo>
                    <a:lnTo>
                      <a:pt x="119" y="43"/>
                    </a:lnTo>
                    <a:lnTo>
                      <a:pt x="119" y="52"/>
                    </a:lnTo>
                    <a:lnTo>
                      <a:pt x="126" y="62"/>
                    </a:lnTo>
                    <a:lnTo>
                      <a:pt x="136" y="70"/>
                    </a:lnTo>
                    <a:lnTo>
                      <a:pt x="136" y="78"/>
                    </a:lnTo>
                    <a:lnTo>
                      <a:pt x="143" y="78"/>
                    </a:lnTo>
                    <a:lnTo>
                      <a:pt x="136" y="88"/>
                    </a:lnTo>
                    <a:lnTo>
                      <a:pt x="126" y="78"/>
                    </a:lnTo>
                    <a:lnTo>
                      <a:pt x="126" y="88"/>
                    </a:lnTo>
                    <a:lnTo>
                      <a:pt x="136" y="96"/>
                    </a:lnTo>
                    <a:lnTo>
                      <a:pt x="143" y="106"/>
                    </a:lnTo>
                    <a:lnTo>
                      <a:pt x="151" y="106"/>
                    </a:lnTo>
                    <a:lnTo>
                      <a:pt x="143" y="106"/>
                    </a:lnTo>
                    <a:lnTo>
                      <a:pt x="136" y="113"/>
                    </a:lnTo>
                    <a:lnTo>
                      <a:pt x="126" y="122"/>
                    </a:lnTo>
                    <a:lnTo>
                      <a:pt x="136" y="130"/>
                    </a:lnTo>
                    <a:lnTo>
                      <a:pt x="126" y="138"/>
                    </a:lnTo>
                    <a:lnTo>
                      <a:pt x="119" y="148"/>
                    </a:lnTo>
                    <a:lnTo>
                      <a:pt x="109" y="157"/>
                    </a:lnTo>
                    <a:lnTo>
                      <a:pt x="119" y="157"/>
                    </a:lnTo>
                    <a:lnTo>
                      <a:pt x="119" y="164"/>
                    </a:lnTo>
                    <a:lnTo>
                      <a:pt x="119" y="174"/>
                    </a:lnTo>
                    <a:lnTo>
                      <a:pt x="119" y="183"/>
                    </a:lnTo>
                    <a:lnTo>
                      <a:pt x="119" y="191"/>
                    </a:lnTo>
                    <a:lnTo>
                      <a:pt x="109" y="191"/>
                    </a:lnTo>
                    <a:lnTo>
                      <a:pt x="101" y="191"/>
                    </a:lnTo>
                    <a:lnTo>
                      <a:pt x="93" y="200"/>
                    </a:lnTo>
                    <a:lnTo>
                      <a:pt x="84" y="191"/>
                    </a:lnTo>
                    <a:lnTo>
                      <a:pt x="84" y="183"/>
                    </a:lnTo>
                    <a:lnTo>
                      <a:pt x="76" y="183"/>
                    </a:lnTo>
                    <a:lnTo>
                      <a:pt x="68" y="174"/>
                    </a:lnTo>
                    <a:lnTo>
                      <a:pt x="58" y="174"/>
                    </a:lnTo>
                    <a:lnTo>
                      <a:pt x="58" y="183"/>
                    </a:lnTo>
                    <a:lnTo>
                      <a:pt x="51" y="191"/>
                    </a:lnTo>
                    <a:lnTo>
                      <a:pt x="51" y="183"/>
                    </a:lnTo>
                    <a:lnTo>
                      <a:pt x="42" y="174"/>
                    </a:lnTo>
                    <a:lnTo>
                      <a:pt x="33" y="174"/>
                    </a:lnTo>
                    <a:lnTo>
                      <a:pt x="25" y="174"/>
                    </a:lnTo>
                    <a:lnTo>
                      <a:pt x="17" y="164"/>
                    </a:lnTo>
                    <a:lnTo>
                      <a:pt x="17" y="157"/>
                    </a:lnTo>
                    <a:lnTo>
                      <a:pt x="17" y="138"/>
                    </a:lnTo>
                    <a:lnTo>
                      <a:pt x="8" y="130"/>
                    </a:lnTo>
                    <a:lnTo>
                      <a:pt x="0" y="122"/>
                    </a:lnTo>
                    <a:lnTo>
                      <a:pt x="0" y="113"/>
                    </a:lnTo>
                    <a:lnTo>
                      <a:pt x="8" y="88"/>
                    </a:lnTo>
                    <a:lnTo>
                      <a:pt x="25" y="88"/>
                    </a:lnTo>
                    <a:lnTo>
                      <a:pt x="33" y="96"/>
                    </a:lnTo>
                    <a:lnTo>
                      <a:pt x="42" y="96"/>
                    </a:lnTo>
                    <a:lnTo>
                      <a:pt x="42" y="88"/>
                    </a:lnTo>
                    <a:lnTo>
                      <a:pt x="42" y="78"/>
                    </a:lnTo>
                    <a:lnTo>
                      <a:pt x="68" y="62"/>
                    </a:lnTo>
                    <a:lnTo>
                      <a:pt x="76" y="62"/>
                    </a:lnTo>
                    <a:lnTo>
                      <a:pt x="76" y="52"/>
                    </a:lnTo>
                    <a:lnTo>
                      <a:pt x="93" y="26"/>
                    </a:lnTo>
                    <a:lnTo>
                      <a:pt x="101" y="26"/>
                    </a:lnTo>
                    <a:lnTo>
                      <a:pt x="109" y="26"/>
                    </a:lnTo>
                    <a:lnTo>
                      <a:pt x="119" y="0"/>
                    </a:lnTo>
                    <a:lnTo>
                      <a:pt x="109" y="0"/>
                    </a:lnTo>
                    <a:lnTo>
                      <a:pt x="119"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1" name="Freeform 15"/>
              <p:cNvSpPr>
                <a:spLocks/>
              </p:cNvSpPr>
              <p:nvPr/>
            </p:nvSpPr>
            <p:spPr bwMode="auto">
              <a:xfrm>
                <a:off x="-290" y="2575"/>
                <a:ext cx="11" cy="4"/>
              </a:xfrm>
              <a:custGeom>
                <a:avLst/>
                <a:gdLst>
                  <a:gd name="T0" fmla="*/ 6 w 12"/>
                  <a:gd name="T1" fmla="*/ 0 h 4"/>
                  <a:gd name="T2" fmla="*/ 0 w 12"/>
                  <a:gd name="T3" fmla="*/ 0 h 4"/>
                  <a:gd name="T4" fmla="*/ 0 w 12"/>
                  <a:gd name="T5" fmla="*/ 3 h 4"/>
                  <a:gd name="T6" fmla="*/ 6 w 12"/>
                  <a:gd name="T7" fmla="*/ 3 h 4"/>
                  <a:gd name="T8" fmla="*/ 6 w 12"/>
                  <a:gd name="T9" fmla="*/ 3 h 4"/>
                  <a:gd name="T10" fmla="*/ 6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6" y="0"/>
                    </a:moveTo>
                    <a:lnTo>
                      <a:pt x="0" y="0"/>
                    </a:lnTo>
                    <a:lnTo>
                      <a:pt x="0" y="3"/>
                    </a:lnTo>
                    <a:lnTo>
                      <a:pt x="6" y="3"/>
                    </a:lnTo>
                    <a:lnTo>
                      <a:pt x="11" y="3"/>
                    </a:lnTo>
                    <a:lnTo>
                      <a:pt x="6"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2" name="Freeform 16"/>
              <p:cNvSpPr>
                <a:spLocks/>
              </p:cNvSpPr>
              <p:nvPr/>
            </p:nvSpPr>
            <p:spPr bwMode="auto">
              <a:xfrm>
                <a:off x="-284" y="2569"/>
                <a:ext cx="12" cy="4"/>
              </a:xfrm>
              <a:custGeom>
                <a:avLst/>
                <a:gdLst>
                  <a:gd name="T0" fmla="*/ 11 w 12"/>
                  <a:gd name="T1" fmla="*/ 0 h 5"/>
                  <a:gd name="T2" fmla="*/ 6 w 12"/>
                  <a:gd name="T3" fmla="*/ 0 h 5"/>
                  <a:gd name="T4" fmla="*/ 0 w 12"/>
                  <a:gd name="T5" fmla="*/ 2 h 5"/>
                  <a:gd name="T6" fmla="*/ 6 w 12"/>
                  <a:gd name="T7" fmla="*/ 2 h 5"/>
                  <a:gd name="T8" fmla="*/ 11 w 12"/>
                  <a:gd name="T9" fmla="*/ 2 h 5"/>
                  <a:gd name="T10" fmla="*/ 11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11" y="0"/>
                    </a:moveTo>
                    <a:lnTo>
                      <a:pt x="6" y="0"/>
                    </a:lnTo>
                    <a:lnTo>
                      <a:pt x="0" y="4"/>
                    </a:lnTo>
                    <a:lnTo>
                      <a:pt x="6" y="4"/>
                    </a:lnTo>
                    <a:lnTo>
                      <a:pt x="11" y="4"/>
                    </a:lnTo>
                    <a:lnTo>
                      <a:pt x="11"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3" name="Freeform 17"/>
              <p:cNvSpPr>
                <a:spLocks/>
              </p:cNvSpPr>
              <p:nvPr/>
            </p:nvSpPr>
            <p:spPr bwMode="auto">
              <a:xfrm>
                <a:off x="-268" y="2559"/>
                <a:ext cx="7" cy="5"/>
              </a:xfrm>
              <a:custGeom>
                <a:avLst/>
                <a:gdLst>
                  <a:gd name="T0" fmla="*/ 93850 w 5"/>
                  <a:gd name="T1" fmla="*/ 0 h 4"/>
                  <a:gd name="T2" fmla="*/ 0 w 5"/>
                  <a:gd name="T3" fmla="*/ 0 h 4"/>
                  <a:gd name="T4" fmla="*/ 93850 w 5"/>
                  <a:gd name="T5" fmla="*/ 2173 h 4"/>
                  <a:gd name="T6" fmla="*/ 93850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4" y="0"/>
                    </a:moveTo>
                    <a:lnTo>
                      <a:pt x="0" y="0"/>
                    </a:lnTo>
                    <a:lnTo>
                      <a:pt x="4" y="3"/>
                    </a:lnTo>
                    <a:lnTo>
                      <a:pt x="4"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4" name="Freeform 18"/>
              <p:cNvSpPr>
                <a:spLocks/>
              </p:cNvSpPr>
              <p:nvPr/>
            </p:nvSpPr>
            <p:spPr bwMode="auto">
              <a:xfrm>
                <a:off x="-268" y="2512"/>
                <a:ext cx="71" cy="61"/>
              </a:xfrm>
              <a:custGeom>
                <a:avLst/>
                <a:gdLst>
                  <a:gd name="T0" fmla="*/ 0 w 74"/>
                  <a:gd name="T1" fmla="*/ 2 h 75"/>
                  <a:gd name="T2" fmla="*/ 0 w 74"/>
                  <a:gd name="T3" fmla="*/ 2 h 75"/>
                  <a:gd name="T4" fmla="*/ 8 w 74"/>
                  <a:gd name="T5" fmla="*/ 2 h 75"/>
                  <a:gd name="T6" fmla="*/ 12 w 74"/>
                  <a:gd name="T7" fmla="*/ 2 h 75"/>
                  <a:gd name="T8" fmla="*/ 12 w 74"/>
                  <a:gd name="T9" fmla="*/ 2 h 75"/>
                  <a:gd name="T10" fmla="*/ 12 w 74"/>
                  <a:gd name="T11" fmla="*/ 2 h 75"/>
                  <a:gd name="T12" fmla="*/ 12 w 74"/>
                  <a:gd name="T13" fmla="*/ 2 h 75"/>
                  <a:gd name="T14" fmla="*/ 12 w 74"/>
                  <a:gd name="T15" fmla="*/ 2 h 75"/>
                  <a:gd name="T16" fmla="*/ 12 w 74"/>
                  <a:gd name="T17" fmla="*/ 2 h 75"/>
                  <a:gd name="T18" fmla="*/ 20 w 74"/>
                  <a:gd name="T19" fmla="*/ 2 h 75"/>
                  <a:gd name="T20" fmla="*/ 17 w 74"/>
                  <a:gd name="T21" fmla="*/ 2 h 75"/>
                  <a:gd name="T22" fmla="*/ 20 w 74"/>
                  <a:gd name="T23" fmla="*/ 2 h 75"/>
                  <a:gd name="T24" fmla="*/ 23 w 74"/>
                  <a:gd name="T25" fmla="*/ 2 h 75"/>
                  <a:gd name="T26" fmla="*/ 23 w 74"/>
                  <a:gd name="T27" fmla="*/ 2 h 75"/>
                  <a:gd name="T28" fmla="*/ 23 w 74"/>
                  <a:gd name="T29" fmla="*/ 2 h 75"/>
                  <a:gd name="T30" fmla="*/ 23 w 74"/>
                  <a:gd name="T31" fmla="*/ 2 h 75"/>
                  <a:gd name="T32" fmla="*/ 23 w 74"/>
                  <a:gd name="T33" fmla="*/ 2 h 75"/>
                  <a:gd name="T34" fmla="*/ 17 w 74"/>
                  <a:gd name="T35" fmla="*/ 0 h 75"/>
                  <a:gd name="T36" fmla="*/ 12 w 74"/>
                  <a:gd name="T37" fmla="*/ 2 h 75"/>
                  <a:gd name="T38" fmla="*/ 12 w 74"/>
                  <a:gd name="T39" fmla="*/ 2 h 75"/>
                  <a:gd name="T40" fmla="*/ 12 w 74"/>
                  <a:gd name="T41" fmla="*/ 2 h 75"/>
                  <a:gd name="T42" fmla="*/ 12 w 74"/>
                  <a:gd name="T43" fmla="*/ 2 h 75"/>
                  <a:gd name="T44" fmla="*/ 12 w 74"/>
                  <a:gd name="T45" fmla="*/ 2 h 75"/>
                  <a:gd name="T46" fmla="*/ 8 w 74"/>
                  <a:gd name="T47" fmla="*/ 2 h 75"/>
                  <a:gd name="T48" fmla="*/ 0 w 74"/>
                  <a:gd name="T49" fmla="*/ 2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75"/>
                  <a:gd name="T77" fmla="*/ 74 w 74"/>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75">
                    <a:moveTo>
                      <a:pt x="0" y="40"/>
                    </a:moveTo>
                    <a:lnTo>
                      <a:pt x="0" y="49"/>
                    </a:lnTo>
                    <a:lnTo>
                      <a:pt x="8" y="49"/>
                    </a:lnTo>
                    <a:lnTo>
                      <a:pt x="16" y="40"/>
                    </a:lnTo>
                    <a:lnTo>
                      <a:pt x="25" y="40"/>
                    </a:lnTo>
                    <a:lnTo>
                      <a:pt x="41" y="40"/>
                    </a:lnTo>
                    <a:lnTo>
                      <a:pt x="32" y="49"/>
                    </a:lnTo>
                    <a:lnTo>
                      <a:pt x="41" y="58"/>
                    </a:lnTo>
                    <a:lnTo>
                      <a:pt x="41" y="65"/>
                    </a:lnTo>
                    <a:lnTo>
                      <a:pt x="65" y="74"/>
                    </a:lnTo>
                    <a:lnTo>
                      <a:pt x="57" y="49"/>
                    </a:lnTo>
                    <a:lnTo>
                      <a:pt x="65" y="58"/>
                    </a:lnTo>
                    <a:lnTo>
                      <a:pt x="73" y="58"/>
                    </a:lnTo>
                    <a:lnTo>
                      <a:pt x="73" y="49"/>
                    </a:lnTo>
                    <a:lnTo>
                      <a:pt x="73" y="33"/>
                    </a:lnTo>
                    <a:lnTo>
                      <a:pt x="73" y="15"/>
                    </a:lnTo>
                    <a:lnTo>
                      <a:pt x="73" y="9"/>
                    </a:lnTo>
                    <a:lnTo>
                      <a:pt x="57" y="0"/>
                    </a:lnTo>
                    <a:lnTo>
                      <a:pt x="48" y="9"/>
                    </a:lnTo>
                    <a:lnTo>
                      <a:pt x="48" y="15"/>
                    </a:lnTo>
                    <a:lnTo>
                      <a:pt x="32" y="24"/>
                    </a:lnTo>
                    <a:lnTo>
                      <a:pt x="25" y="15"/>
                    </a:lnTo>
                    <a:lnTo>
                      <a:pt x="16" y="24"/>
                    </a:lnTo>
                    <a:lnTo>
                      <a:pt x="8" y="33"/>
                    </a:lnTo>
                    <a:lnTo>
                      <a:pt x="0" y="4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5" name="Freeform 19"/>
              <p:cNvSpPr>
                <a:spLocks/>
              </p:cNvSpPr>
              <p:nvPr/>
            </p:nvSpPr>
            <p:spPr bwMode="auto">
              <a:xfrm>
                <a:off x="-316" y="2382"/>
                <a:ext cx="94" cy="103"/>
              </a:xfrm>
              <a:custGeom>
                <a:avLst/>
                <a:gdLst>
                  <a:gd name="T0" fmla="*/ 7 w 100"/>
                  <a:gd name="T1" fmla="*/ 0 h 128"/>
                  <a:gd name="T2" fmla="*/ 0 w 100"/>
                  <a:gd name="T3" fmla="*/ 2 h 128"/>
                  <a:gd name="T4" fmla="*/ 7 w 100"/>
                  <a:gd name="T5" fmla="*/ 2 h 128"/>
                  <a:gd name="T6" fmla="*/ 7 w 100"/>
                  <a:gd name="T7" fmla="*/ 2 h 128"/>
                  <a:gd name="T8" fmla="*/ 7 w 100"/>
                  <a:gd name="T9" fmla="*/ 2 h 128"/>
                  <a:gd name="T10" fmla="*/ 0 w 100"/>
                  <a:gd name="T11" fmla="*/ 2 h 128"/>
                  <a:gd name="T12" fmla="*/ 0 w 100"/>
                  <a:gd name="T13" fmla="*/ 2 h 128"/>
                  <a:gd name="T14" fmla="*/ 7 w 100"/>
                  <a:gd name="T15" fmla="*/ 2 h 128"/>
                  <a:gd name="T16" fmla="*/ 8 w 100"/>
                  <a:gd name="T17" fmla="*/ 2 h 128"/>
                  <a:gd name="T18" fmla="*/ 8 w 100"/>
                  <a:gd name="T19" fmla="*/ 2 h 128"/>
                  <a:gd name="T20" fmla="*/ 8 w 100"/>
                  <a:gd name="T21" fmla="*/ 2 h 128"/>
                  <a:gd name="T22" fmla="*/ 8 w 100"/>
                  <a:gd name="T23" fmla="*/ 2 h 128"/>
                  <a:gd name="T24" fmla="*/ 8 w 100"/>
                  <a:gd name="T25" fmla="*/ 2 h 128"/>
                  <a:gd name="T26" fmla="*/ 8 w 100"/>
                  <a:gd name="T27" fmla="*/ 2 h 128"/>
                  <a:gd name="T28" fmla="*/ 8 w 100"/>
                  <a:gd name="T29" fmla="*/ 2 h 128"/>
                  <a:gd name="T30" fmla="*/ 12 w 100"/>
                  <a:gd name="T31" fmla="*/ 2 h 128"/>
                  <a:gd name="T32" fmla="*/ 12 w 100"/>
                  <a:gd name="T33" fmla="*/ 2 h 128"/>
                  <a:gd name="T34" fmla="*/ 8 w 100"/>
                  <a:gd name="T35" fmla="*/ 2 h 128"/>
                  <a:gd name="T36" fmla="*/ 12 w 100"/>
                  <a:gd name="T37" fmla="*/ 2 h 128"/>
                  <a:gd name="T38" fmla="*/ 15 w 100"/>
                  <a:gd name="T39" fmla="*/ 2 h 128"/>
                  <a:gd name="T40" fmla="*/ 15 w 100"/>
                  <a:gd name="T41" fmla="*/ 2 h 128"/>
                  <a:gd name="T42" fmla="*/ 17 w 100"/>
                  <a:gd name="T43" fmla="*/ 2 h 128"/>
                  <a:gd name="T44" fmla="*/ 15 w 100"/>
                  <a:gd name="T45" fmla="*/ 2 h 128"/>
                  <a:gd name="T46" fmla="*/ 15 w 100"/>
                  <a:gd name="T47" fmla="*/ 2 h 128"/>
                  <a:gd name="T48" fmla="*/ 14 w 100"/>
                  <a:gd name="T49" fmla="*/ 2 h 128"/>
                  <a:gd name="T50" fmla="*/ 12 w 100"/>
                  <a:gd name="T51" fmla="*/ 2 h 128"/>
                  <a:gd name="T52" fmla="*/ 12 w 100"/>
                  <a:gd name="T53" fmla="*/ 2 h 128"/>
                  <a:gd name="T54" fmla="*/ 10 w 100"/>
                  <a:gd name="T55" fmla="*/ 2 h 128"/>
                  <a:gd name="T56" fmla="*/ 8 w 100"/>
                  <a:gd name="T57" fmla="*/ 2 h 128"/>
                  <a:gd name="T58" fmla="*/ 8 w 100"/>
                  <a:gd name="T59" fmla="*/ 2 h 128"/>
                  <a:gd name="T60" fmla="*/ 8 w 100"/>
                  <a:gd name="T61" fmla="*/ 2 h 128"/>
                  <a:gd name="T62" fmla="*/ 8 w 100"/>
                  <a:gd name="T63" fmla="*/ 2 h 128"/>
                  <a:gd name="T64" fmla="*/ 8 w 100"/>
                  <a:gd name="T65" fmla="*/ 2 h 128"/>
                  <a:gd name="T66" fmla="*/ 8 w 100"/>
                  <a:gd name="T67" fmla="*/ 2 h 128"/>
                  <a:gd name="T68" fmla="*/ 8 w 100"/>
                  <a:gd name="T69" fmla="*/ 2 h 128"/>
                  <a:gd name="T70" fmla="*/ 8 w 100"/>
                  <a:gd name="T71" fmla="*/ 2 h 128"/>
                  <a:gd name="T72" fmla="*/ 8 w 100"/>
                  <a:gd name="T73" fmla="*/ 0 h 128"/>
                  <a:gd name="T74" fmla="*/ 7 w 100"/>
                  <a:gd name="T75" fmla="*/ 0 h 1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0"/>
                  <a:gd name="T115" fmla="*/ 0 h 128"/>
                  <a:gd name="T116" fmla="*/ 100 w 100"/>
                  <a:gd name="T117" fmla="*/ 128 h 1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0" h="128">
                    <a:moveTo>
                      <a:pt x="7" y="0"/>
                    </a:moveTo>
                    <a:lnTo>
                      <a:pt x="0" y="7"/>
                    </a:lnTo>
                    <a:lnTo>
                      <a:pt x="7" y="16"/>
                    </a:lnTo>
                    <a:lnTo>
                      <a:pt x="7" y="25"/>
                    </a:lnTo>
                    <a:lnTo>
                      <a:pt x="7" y="33"/>
                    </a:lnTo>
                    <a:lnTo>
                      <a:pt x="0" y="41"/>
                    </a:lnTo>
                    <a:lnTo>
                      <a:pt x="0" y="59"/>
                    </a:lnTo>
                    <a:lnTo>
                      <a:pt x="7" y="59"/>
                    </a:lnTo>
                    <a:lnTo>
                      <a:pt x="16" y="67"/>
                    </a:lnTo>
                    <a:lnTo>
                      <a:pt x="16" y="85"/>
                    </a:lnTo>
                    <a:lnTo>
                      <a:pt x="24" y="85"/>
                    </a:lnTo>
                    <a:lnTo>
                      <a:pt x="41" y="85"/>
                    </a:lnTo>
                    <a:lnTo>
                      <a:pt x="49" y="92"/>
                    </a:lnTo>
                    <a:lnTo>
                      <a:pt x="57" y="101"/>
                    </a:lnTo>
                    <a:lnTo>
                      <a:pt x="57" y="110"/>
                    </a:lnTo>
                    <a:lnTo>
                      <a:pt x="74" y="118"/>
                    </a:lnTo>
                    <a:lnTo>
                      <a:pt x="74" y="110"/>
                    </a:lnTo>
                    <a:lnTo>
                      <a:pt x="57" y="85"/>
                    </a:lnTo>
                    <a:lnTo>
                      <a:pt x="74" y="101"/>
                    </a:lnTo>
                    <a:lnTo>
                      <a:pt x="91" y="118"/>
                    </a:lnTo>
                    <a:lnTo>
                      <a:pt x="91" y="127"/>
                    </a:lnTo>
                    <a:lnTo>
                      <a:pt x="99" y="118"/>
                    </a:lnTo>
                    <a:lnTo>
                      <a:pt x="91" y="118"/>
                    </a:lnTo>
                    <a:lnTo>
                      <a:pt x="91" y="101"/>
                    </a:lnTo>
                    <a:lnTo>
                      <a:pt x="82" y="101"/>
                    </a:lnTo>
                    <a:lnTo>
                      <a:pt x="74" y="85"/>
                    </a:lnTo>
                    <a:lnTo>
                      <a:pt x="74" y="75"/>
                    </a:lnTo>
                    <a:lnTo>
                      <a:pt x="66" y="75"/>
                    </a:lnTo>
                    <a:lnTo>
                      <a:pt x="49" y="75"/>
                    </a:lnTo>
                    <a:lnTo>
                      <a:pt x="41" y="75"/>
                    </a:lnTo>
                    <a:lnTo>
                      <a:pt x="32" y="59"/>
                    </a:lnTo>
                    <a:lnTo>
                      <a:pt x="32" y="51"/>
                    </a:lnTo>
                    <a:lnTo>
                      <a:pt x="32" y="33"/>
                    </a:lnTo>
                    <a:lnTo>
                      <a:pt x="41" y="25"/>
                    </a:lnTo>
                    <a:lnTo>
                      <a:pt x="32" y="16"/>
                    </a:lnTo>
                    <a:lnTo>
                      <a:pt x="24" y="7"/>
                    </a:lnTo>
                    <a:lnTo>
                      <a:pt x="24" y="0"/>
                    </a:lnTo>
                    <a:lnTo>
                      <a:pt x="7"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6" name="Freeform 20"/>
              <p:cNvSpPr>
                <a:spLocks/>
              </p:cNvSpPr>
              <p:nvPr/>
            </p:nvSpPr>
            <p:spPr bwMode="auto">
              <a:xfrm>
                <a:off x="-290" y="2461"/>
                <a:ext cx="18" cy="17"/>
              </a:xfrm>
              <a:custGeom>
                <a:avLst/>
                <a:gdLst>
                  <a:gd name="T0" fmla="*/ 5 w 20"/>
                  <a:gd name="T1" fmla="*/ 2 h 22"/>
                  <a:gd name="T2" fmla="*/ 5 w 20"/>
                  <a:gd name="T3" fmla="*/ 2 h 22"/>
                  <a:gd name="T4" fmla="*/ 5 w 20"/>
                  <a:gd name="T5" fmla="*/ 2 h 22"/>
                  <a:gd name="T6" fmla="*/ 5 w 20"/>
                  <a:gd name="T7" fmla="*/ 2 h 22"/>
                  <a:gd name="T8" fmla="*/ 5 w 20"/>
                  <a:gd name="T9" fmla="*/ 2 h 22"/>
                  <a:gd name="T10" fmla="*/ 0 w 20"/>
                  <a:gd name="T11" fmla="*/ 0 h 22"/>
                  <a:gd name="T12" fmla="*/ 0 w 20"/>
                  <a:gd name="T13" fmla="*/ 2 h 22"/>
                  <a:gd name="T14" fmla="*/ 5 w 20"/>
                  <a:gd name="T15" fmla="*/ 2 h 22"/>
                  <a:gd name="T16" fmla="*/ 5 w 20"/>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2"/>
                  <a:gd name="T29" fmla="*/ 20 w 20"/>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2">
                    <a:moveTo>
                      <a:pt x="7" y="21"/>
                    </a:moveTo>
                    <a:lnTo>
                      <a:pt x="12" y="21"/>
                    </a:lnTo>
                    <a:lnTo>
                      <a:pt x="19" y="21"/>
                    </a:lnTo>
                    <a:lnTo>
                      <a:pt x="12" y="8"/>
                    </a:lnTo>
                    <a:lnTo>
                      <a:pt x="7" y="8"/>
                    </a:lnTo>
                    <a:lnTo>
                      <a:pt x="0" y="0"/>
                    </a:lnTo>
                    <a:lnTo>
                      <a:pt x="0" y="8"/>
                    </a:lnTo>
                    <a:lnTo>
                      <a:pt x="7" y="13"/>
                    </a:lnTo>
                    <a:lnTo>
                      <a:pt x="7" y="21"/>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7" name="Freeform 21"/>
              <p:cNvSpPr>
                <a:spLocks/>
              </p:cNvSpPr>
              <p:nvPr/>
            </p:nvSpPr>
            <p:spPr bwMode="auto">
              <a:xfrm>
                <a:off x="-274" y="2482"/>
                <a:ext cx="17" cy="18"/>
              </a:xfrm>
              <a:custGeom>
                <a:avLst/>
                <a:gdLst>
                  <a:gd name="T0" fmla="*/ 3 w 20"/>
                  <a:gd name="T1" fmla="*/ 2 h 23"/>
                  <a:gd name="T2" fmla="*/ 3 w 20"/>
                  <a:gd name="T3" fmla="*/ 2 h 23"/>
                  <a:gd name="T4" fmla="*/ 3 w 20"/>
                  <a:gd name="T5" fmla="*/ 2 h 23"/>
                  <a:gd name="T6" fmla="*/ 3 w 20"/>
                  <a:gd name="T7" fmla="*/ 2 h 23"/>
                  <a:gd name="T8" fmla="*/ 3 w 20"/>
                  <a:gd name="T9" fmla="*/ 0 h 23"/>
                  <a:gd name="T10" fmla="*/ 3 w 20"/>
                  <a:gd name="T11" fmla="*/ 0 h 23"/>
                  <a:gd name="T12" fmla="*/ 0 w 20"/>
                  <a:gd name="T13" fmla="*/ 2 h 23"/>
                  <a:gd name="T14" fmla="*/ 3 w 20"/>
                  <a:gd name="T15" fmla="*/ 2 h 23"/>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23"/>
                  <a:gd name="T26" fmla="*/ 20 w 20"/>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23">
                    <a:moveTo>
                      <a:pt x="7" y="22"/>
                    </a:moveTo>
                    <a:lnTo>
                      <a:pt x="12" y="22"/>
                    </a:lnTo>
                    <a:lnTo>
                      <a:pt x="12" y="14"/>
                    </a:lnTo>
                    <a:lnTo>
                      <a:pt x="19" y="8"/>
                    </a:lnTo>
                    <a:lnTo>
                      <a:pt x="12" y="0"/>
                    </a:lnTo>
                    <a:lnTo>
                      <a:pt x="7" y="0"/>
                    </a:lnTo>
                    <a:lnTo>
                      <a:pt x="0" y="8"/>
                    </a:lnTo>
                    <a:lnTo>
                      <a:pt x="7" y="22"/>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8" name="Freeform 22"/>
              <p:cNvSpPr>
                <a:spLocks/>
              </p:cNvSpPr>
              <p:nvPr/>
            </p:nvSpPr>
            <p:spPr bwMode="auto">
              <a:xfrm>
                <a:off x="-259" y="2498"/>
                <a:ext cx="11" cy="16"/>
              </a:xfrm>
              <a:custGeom>
                <a:avLst/>
                <a:gdLst>
                  <a:gd name="T0" fmla="*/ 0 w 13"/>
                  <a:gd name="T1" fmla="*/ 2 h 20"/>
                  <a:gd name="T2" fmla="*/ 0 w 13"/>
                  <a:gd name="T3" fmla="*/ 2 h 20"/>
                  <a:gd name="T4" fmla="*/ 3 w 13"/>
                  <a:gd name="T5" fmla="*/ 2 h 20"/>
                  <a:gd name="T6" fmla="*/ 3 w 13"/>
                  <a:gd name="T7" fmla="*/ 2 h 20"/>
                  <a:gd name="T8" fmla="*/ 3 w 13"/>
                  <a:gd name="T9" fmla="*/ 2 h 20"/>
                  <a:gd name="T10" fmla="*/ 3 w 13"/>
                  <a:gd name="T11" fmla="*/ 0 h 20"/>
                  <a:gd name="T12" fmla="*/ 3 w 13"/>
                  <a:gd name="T13" fmla="*/ 0 h 20"/>
                  <a:gd name="T14" fmla="*/ 3 w 13"/>
                  <a:gd name="T15" fmla="*/ 2 h 20"/>
                  <a:gd name="T16" fmla="*/ 0 w 13"/>
                  <a:gd name="T17" fmla="*/ 2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0"/>
                  <a:gd name="T29" fmla="*/ 13 w 13"/>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0">
                    <a:moveTo>
                      <a:pt x="0" y="13"/>
                    </a:moveTo>
                    <a:lnTo>
                      <a:pt x="0" y="19"/>
                    </a:lnTo>
                    <a:lnTo>
                      <a:pt x="6" y="19"/>
                    </a:lnTo>
                    <a:lnTo>
                      <a:pt x="12" y="13"/>
                    </a:lnTo>
                    <a:lnTo>
                      <a:pt x="12" y="6"/>
                    </a:lnTo>
                    <a:lnTo>
                      <a:pt x="12" y="0"/>
                    </a:lnTo>
                    <a:lnTo>
                      <a:pt x="6" y="0"/>
                    </a:lnTo>
                    <a:lnTo>
                      <a:pt x="6" y="6"/>
                    </a:lnTo>
                    <a:lnTo>
                      <a:pt x="0" y="13"/>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29" name="Freeform 23"/>
              <p:cNvSpPr>
                <a:spLocks/>
              </p:cNvSpPr>
              <p:nvPr/>
            </p:nvSpPr>
            <p:spPr bwMode="auto">
              <a:xfrm>
                <a:off x="-330" y="2490"/>
                <a:ext cx="26" cy="45"/>
              </a:xfrm>
              <a:custGeom>
                <a:avLst/>
                <a:gdLst>
                  <a:gd name="T0" fmla="*/ 13 w 27"/>
                  <a:gd name="T1" fmla="*/ 2 h 55"/>
                  <a:gd name="T2" fmla="*/ 13 w 27"/>
                  <a:gd name="T3" fmla="*/ 0 h 55"/>
                  <a:gd name="T4" fmla="*/ 13 w 27"/>
                  <a:gd name="T5" fmla="*/ 2 h 55"/>
                  <a:gd name="T6" fmla="*/ 13 w 27"/>
                  <a:gd name="T7" fmla="*/ 2 h 55"/>
                  <a:gd name="T8" fmla="*/ 7 w 27"/>
                  <a:gd name="T9" fmla="*/ 2 h 55"/>
                  <a:gd name="T10" fmla="*/ 0 w 27"/>
                  <a:gd name="T11" fmla="*/ 2 h 55"/>
                  <a:gd name="T12" fmla="*/ 0 w 27"/>
                  <a:gd name="T13" fmla="*/ 2 h 55"/>
                  <a:gd name="T14" fmla="*/ 0 w 27"/>
                  <a:gd name="T15" fmla="*/ 2 h 55"/>
                  <a:gd name="T16" fmla="*/ 7 w 27"/>
                  <a:gd name="T17" fmla="*/ 2 h 55"/>
                  <a:gd name="T18" fmla="*/ 7 w 27"/>
                  <a:gd name="T19" fmla="*/ 2 h 55"/>
                  <a:gd name="T20" fmla="*/ 13 w 27"/>
                  <a:gd name="T21" fmla="*/ 2 h 55"/>
                  <a:gd name="T22" fmla="*/ 13 w 27"/>
                  <a:gd name="T23" fmla="*/ 2 h 55"/>
                  <a:gd name="T24" fmla="*/ 13 w 27"/>
                  <a:gd name="T25" fmla="*/ 2 h 55"/>
                  <a:gd name="T26" fmla="*/ 13 w 27"/>
                  <a:gd name="T27" fmla="*/ 2 h 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55"/>
                  <a:gd name="T44" fmla="*/ 27 w 27"/>
                  <a:gd name="T45" fmla="*/ 55 h 5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55">
                    <a:moveTo>
                      <a:pt x="26" y="9"/>
                    </a:moveTo>
                    <a:lnTo>
                      <a:pt x="20" y="0"/>
                    </a:lnTo>
                    <a:lnTo>
                      <a:pt x="20" y="15"/>
                    </a:lnTo>
                    <a:lnTo>
                      <a:pt x="13" y="23"/>
                    </a:lnTo>
                    <a:lnTo>
                      <a:pt x="7" y="32"/>
                    </a:lnTo>
                    <a:lnTo>
                      <a:pt x="0" y="39"/>
                    </a:lnTo>
                    <a:lnTo>
                      <a:pt x="0" y="45"/>
                    </a:lnTo>
                    <a:lnTo>
                      <a:pt x="0" y="54"/>
                    </a:lnTo>
                    <a:lnTo>
                      <a:pt x="7" y="54"/>
                    </a:lnTo>
                    <a:lnTo>
                      <a:pt x="7" y="39"/>
                    </a:lnTo>
                    <a:lnTo>
                      <a:pt x="13" y="32"/>
                    </a:lnTo>
                    <a:lnTo>
                      <a:pt x="20" y="32"/>
                    </a:lnTo>
                    <a:lnTo>
                      <a:pt x="26" y="23"/>
                    </a:lnTo>
                    <a:lnTo>
                      <a:pt x="26" y="9"/>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0" name="Freeform 24"/>
              <p:cNvSpPr>
                <a:spLocks/>
              </p:cNvSpPr>
              <p:nvPr/>
            </p:nvSpPr>
            <p:spPr bwMode="auto">
              <a:xfrm>
                <a:off x="-233" y="2135"/>
                <a:ext cx="18" cy="19"/>
              </a:xfrm>
              <a:custGeom>
                <a:avLst/>
                <a:gdLst>
                  <a:gd name="T0" fmla="*/ 9 w 19"/>
                  <a:gd name="T1" fmla="*/ 0 h 22"/>
                  <a:gd name="T2" fmla="*/ 0 w 19"/>
                  <a:gd name="T3" fmla="*/ 0 h 22"/>
                  <a:gd name="T4" fmla="*/ 0 w 19"/>
                  <a:gd name="T5" fmla="*/ 3 h 22"/>
                  <a:gd name="T6" fmla="*/ 0 w 19"/>
                  <a:gd name="T7" fmla="*/ 3 h 22"/>
                  <a:gd name="T8" fmla="*/ 7 w 19"/>
                  <a:gd name="T9" fmla="*/ 3 h 22"/>
                  <a:gd name="T10" fmla="*/ 9 w 19"/>
                  <a:gd name="T11" fmla="*/ 3 h 22"/>
                  <a:gd name="T12" fmla="*/ 9 w 19"/>
                  <a:gd name="T13" fmla="*/ 3 h 22"/>
                  <a:gd name="T14" fmla="*/ 9 w 19"/>
                  <a:gd name="T15" fmla="*/ 3 h 22"/>
                  <a:gd name="T16" fmla="*/ 9 w 19"/>
                  <a:gd name="T17" fmla="*/ 0 h 22"/>
                  <a:gd name="T18" fmla="*/ 9 w 19"/>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2"/>
                  <a:gd name="T32" fmla="*/ 19 w 19"/>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2">
                    <a:moveTo>
                      <a:pt x="11" y="0"/>
                    </a:moveTo>
                    <a:lnTo>
                      <a:pt x="0" y="0"/>
                    </a:lnTo>
                    <a:lnTo>
                      <a:pt x="0" y="8"/>
                    </a:lnTo>
                    <a:lnTo>
                      <a:pt x="0" y="13"/>
                    </a:lnTo>
                    <a:lnTo>
                      <a:pt x="7" y="21"/>
                    </a:lnTo>
                    <a:lnTo>
                      <a:pt x="11" y="13"/>
                    </a:lnTo>
                    <a:lnTo>
                      <a:pt x="18" y="13"/>
                    </a:lnTo>
                    <a:lnTo>
                      <a:pt x="18" y="8"/>
                    </a:lnTo>
                    <a:lnTo>
                      <a:pt x="18" y="0"/>
                    </a:lnTo>
                    <a:lnTo>
                      <a:pt x="11"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1" name="Freeform 25"/>
              <p:cNvSpPr>
                <a:spLocks/>
              </p:cNvSpPr>
              <p:nvPr/>
            </p:nvSpPr>
            <p:spPr bwMode="auto">
              <a:xfrm>
                <a:off x="47" y="3320"/>
                <a:ext cx="154" cy="86"/>
              </a:xfrm>
              <a:custGeom>
                <a:avLst/>
                <a:gdLst>
                  <a:gd name="T0" fmla="*/ 0 w 162"/>
                  <a:gd name="T1" fmla="*/ 2 h 106"/>
                  <a:gd name="T2" fmla="*/ 9 w 162"/>
                  <a:gd name="T3" fmla="*/ 2 h 106"/>
                  <a:gd name="T4" fmla="*/ 10 w 162"/>
                  <a:gd name="T5" fmla="*/ 2 h 106"/>
                  <a:gd name="T6" fmla="*/ 10 w 162"/>
                  <a:gd name="T7" fmla="*/ 2 h 106"/>
                  <a:gd name="T8" fmla="*/ 13 w 162"/>
                  <a:gd name="T9" fmla="*/ 2 h 106"/>
                  <a:gd name="T10" fmla="*/ 15 w 162"/>
                  <a:gd name="T11" fmla="*/ 2 h 106"/>
                  <a:gd name="T12" fmla="*/ 18 w 162"/>
                  <a:gd name="T13" fmla="*/ 2 h 106"/>
                  <a:gd name="T14" fmla="*/ 20 w 162"/>
                  <a:gd name="T15" fmla="*/ 2 h 106"/>
                  <a:gd name="T16" fmla="*/ 22 w 162"/>
                  <a:gd name="T17" fmla="*/ 2 h 106"/>
                  <a:gd name="T18" fmla="*/ 23 w 162"/>
                  <a:gd name="T19" fmla="*/ 2 h 106"/>
                  <a:gd name="T20" fmla="*/ 25 w 162"/>
                  <a:gd name="T21" fmla="*/ 2 h 106"/>
                  <a:gd name="T22" fmla="*/ 26 w 162"/>
                  <a:gd name="T23" fmla="*/ 2 h 106"/>
                  <a:gd name="T24" fmla="*/ 28 w 162"/>
                  <a:gd name="T25" fmla="*/ 2 h 106"/>
                  <a:gd name="T26" fmla="*/ 29 w 162"/>
                  <a:gd name="T27" fmla="*/ 2 h 106"/>
                  <a:gd name="T28" fmla="*/ 35 w 162"/>
                  <a:gd name="T29" fmla="*/ 2 h 106"/>
                  <a:gd name="T30" fmla="*/ 35 w 162"/>
                  <a:gd name="T31" fmla="*/ 2 h 106"/>
                  <a:gd name="T32" fmla="*/ 35 w 162"/>
                  <a:gd name="T33" fmla="*/ 2 h 106"/>
                  <a:gd name="T34" fmla="*/ 33 w 162"/>
                  <a:gd name="T35" fmla="*/ 2 h 106"/>
                  <a:gd name="T36" fmla="*/ 33 w 162"/>
                  <a:gd name="T37" fmla="*/ 2 h 106"/>
                  <a:gd name="T38" fmla="*/ 33 w 162"/>
                  <a:gd name="T39" fmla="*/ 0 h 106"/>
                  <a:gd name="T40" fmla="*/ 31 w 162"/>
                  <a:gd name="T41" fmla="*/ 0 h 106"/>
                  <a:gd name="T42" fmla="*/ 29 w 162"/>
                  <a:gd name="T43" fmla="*/ 2 h 106"/>
                  <a:gd name="T44" fmla="*/ 29 w 162"/>
                  <a:gd name="T45" fmla="*/ 2 h 106"/>
                  <a:gd name="T46" fmla="*/ 28 w 162"/>
                  <a:gd name="T47" fmla="*/ 2 h 106"/>
                  <a:gd name="T48" fmla="*/ 25 w 162"/>
                  <a:gd name="T49" fmla="*/ 2 h 106"/>
                  <a:gd name="T50" fmla="*/ 23 w 162"/>
                  <a:gd name="T51" fmla="*/ 2 h 106"/>
                  <a:gd name="T52" fmla="*/ 22 w 162"/>
                  <a:gd name="T53" fmla="*/ 2 h 106"/>
                  <a:gd name="T54" fmla="*/ 18 w 162"/>
                  <a:gd name="T55" fmla="*/ 2 h 106"/>
                  <a:gd name="T56" fmla="*/ 15 w 162"/>
                  <a:gd name="T57" fmla="*/ 2 h 106"/>
                  <a:gd name="T58" fmla="*/ 10 w 162"/>
                  <a:gd name="T59" fmla="*/ 2 h 106"/>
                  <a:gd name="T60" fmla="*/ 10 w 162"/>
                  <a:gd name="T61" fmla="*/ 2 h 106"/>
                  <a:gd name="T62" fmla="*/ 10 w 162"/>
                  <a:gd name="T63" fmla="*/ 2 h 106"/>
                  <a:gd name="T64" fmla="*/ 10 w 162"/>
                  <a:gd name="T65" fmla="*/ 2 h 106"/>
                  <a:gd name="T66" fmla="*/ 9 w 162"/>
                  <a:gd name="T67" fmla="*/ 2 h 106"/>
                  <a:gd name="T68" fmla="*/ 0 w 162"/>
                  <a:gd name="T69" fmla="*/ 2 h 106"/>
                  <a:gd name="T70" fmla="*/ 0 w 162"/>
                  <a:gd name="T71" fmla="*/ 2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2"/>
                  <a:gd name="T109" fmla="*/ 0 h 106"/>
                  <a:gd name="T110" fmla="*/ 162 w 162"/>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2" h="106">
                    <a:moveTo>
                      <a:pt x="0" y="97"/>
                    </a:moveTo>
                    <a:lnTo>
                      <a:pt x="9" y="105"/>
                    </a:lnTo>
                    <a:lnTo>
                      <a:pt x="26" y="105"/>
                    </a:lnTo>
                    <a:lnTo>
                      <a:pt x="43" y="105"/>
                    </a:lnTo>
                    <a:lnTo>
                      <a:pt x="59" y="97"/>
                    </a:lnTo>
                    <a:lnTo>
                      <a:pt x="67" y="89"/>
                    </a:lnTo>
                    <a:lnTo>
                      <a:pt x="77" y="80"/>
                    </a:lnTo>
                    <a:lnTo>
                      <a:pt x="84" y="73"/>
                    </a:lnTo>
                    <a:lnTo>
                      <a:pt x="94" y="73"/>
                    </a:lnTo>
                    <a:lnTo>
                      <a:pt x="102" y="64"/>
                    </a:lnTo>
                    <a:lnTo>
                      <a:pt x="110" y="56"/>
                    </a:lnTo>
                    <a:lnTo>
                      <a:pt x="118" y="56"/>
                    </a:lnTo>
                    <a:lnTo>
                      <a:pt x="128" y="56"/>
                    </a:lnTo>
                    <a:lnTo>
                      <a:pt x="135" y="48"/>
                    </a:lnTo>
                    <a:lnTo>
                      <a:pt x="161" y="32"/>
                    </a:lnTo>
                    <a:lnTo>
                      <a:pt x="161" y="24"/>
                    </a:lnTo>
                    <a:lnTo>
                      <a:pt x="161" y="16"/>
                    </a:lnTo>
                    <a:lnTo>
                      <a:pt x="152" y="16"/>
                    </a:lnTo>
                    <a:lnTo>
                      <a:pt x="152" y="8"/>
                    </a:lnTo>
                    <a:lnTo>
                      <a:pt x="152" y="0"/>
                    </a:lnTo>
                    <a:lnTo>
                      <a:pt x="144" y="0"/>
                    </a:lnTo>
                    <a:lnTo>
                      <a:pt x="135" y="8"/>
                    </a:lnTo>
                    <a:lnTo>
                      <a:pt x="135" y="16"/>
                    </a:lnTo>
                    <a:lnTo>
                      <a:pt x="128" y="16"/>
                    </a:lnTo>
                    <a:lnTo>
                      <a:pt x="110" y="32"/>
                    </a:lnTo>
                    <a:lnTo>
                      <a:pt x="102" y="32"/>
                    </a:lnTo>
                    <a:lnTo>
                      <a:pt x="94" y="39"/>
                    </a:lnTo>
                    <a:lnTo>
                      <a:pt x="77" y="48"/>
                    </a:lnTo>
                    <a:lnTo>
                      <a:pt x="67" y="56"/>
                    </a:lnTo>
                    <a:lnTo>
                      <a:pt x="51" y="56"/>
                    </a:lnTo>
                    <a:lnTo>
                      <a:pt x="43" y="56"/>
                    </a:lnTo>
                    <a:lnTo>
                      <a:pt x="34" y="64"/>
                    </a:lnTo>
                    <a:lnTo>
                      <a:pt x="26" y="80"/>
                    </a:lnTo>
                    <a:lnTo>
                      <a:pt x="9" y="80"/>
                    </a:lnTo>
                    <a:lnTo>
                      <a:pt x="0" y="89"/>
                    </a:lnTo>
                    <a:lnTo>
                      <a:pt x="0" y="97"/>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2" name="Freeform 26"/>
              <p:cNvSpPr>
                <a:spLocks/>
              </p:cNvSpPr>
              <p:nvPr/>
            </p:nvSpPr>
            <p:spPr bwMode="auto">
              <a:xfrm>
                <a:off x="47" y="3275"/>
                <a:ext cx="3" cy="11"/>
              </a:xfrm>
              <a:custGeom>
                <a:avLst/>
                <a:gdLst>
                  <a:gd name="T0" fmla="*/ 0 w 3"/>
                  <a:gd name="T1" fmla="*/ 0 h 13"/>
                  <a:gd name="T2" fmla="*/ 0 w 3"/>
                  <a:gd name="T3" fmla="*/ 3 h 13"/>
                  <a:gd name="T4" fmla="*/ 2 w 3"/>
                  <a:gd name="T5" fmla="*/ 3 h 13"/>
                  <a:gd name="T6" fmla="*/ 2 w 3"/>
                  <a:gd name="T7" fmla="*/ 3 h 13"/>
                  <a:gd name="T8" fmla="*/ 2 w 3"/>
                  <a:gd name="T9" fmla="*/ 0 h 13"/>
                  <a:gd name="T10" fmla="*/ 0 w 3"/>
                  <a:gd name="T11" fmla="*/ 0 h 13"/>
                  <a:gd name="T12" fmla="*/ 0 60000 65536"/>
                  <a:gd name="T13" fmla="*/ 0 60000 65536"/>
                  <a:gd name="T14" fmla="*/ 0 60000 65536"/>
                  <a:gd name="T15" fmla="*/ 0 60000 65536"/>
                  <a:gd name="T16" fmla="*/ 0 60000 65536"/>
                  <a:gd name="T17" fmla="*/ 0 60000 65536"/>
                  <a:gd name="T18" fmla="*/ 0 w 3"/>
                  <a:gd name="T19" fmla="*/ 0 h 13"/>
                  <a:gd name="T20" fmla="*/ 3 w 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 h="13">
                    <a:moveTo>
                      <a:pt x="0" y="0"/>
                    </a:moveTo>
                    <a:lnTo>
                      <a:pt x="0" y="7"/>
                    </a:lnTo>
                    <a:lnTo>
                      <a:pt x="2" y="12"/>
                    </a:lnTo>
                    <a:lnTo>
                      <a:pt x="2" y="7"/>
                    </a:lnTo>
                    <a:lnTo>
                      <a:pt x="2" y="0"/>
                    </a:lnTo>
                    <a:lnTo>
                      <a:pt x="0"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3" name="Freeform 27"/>
              <p:cNvSpPr>
                <a:spLocks/>
              </p:cNvSpPr>
              <p:nvPr/>
            </p:nvSpPr>
            <p:spPr bwMode="auto">
              <a:xfrm>
                <a:off x="-60" y="3172"/>
                <a:ext cx="28" cy="2"/>
              </a:xfrm>
              <a:custGeom>
                <a:avLst/>
                <a:gdLst>
                  <a:gd name="T0" fmla="*/ 7 w 30"/>
                  <a:gd name="T1" fmla="*/ 0 h 2"/>
                  <a:gd name="T2" fmla="*/ 7 w 30"/>
                  <a:gd name="T3" fmla="*/ 0 h 2"/>
                  <a:gd name="T4" fmla="*/ 7 w 30"/>
                  <a:gd name="T5" fmla="*/ 0 h 2"/>
                  <a:gd name="T6" fmla="*/ 0 w 30"/>
                  <a:gd name="T7" fmla="*/ 0 h 2"/>
                  <a:gd name="T8" fmla="*/ 7 w 30"/>
                  <a:gd name="T9" fmla="*/ 1 h 2"/>
                  <a:gd name="T10" fmla="*/ 7 w 30"/>
                  <a:gd name="T11" fmla="*/ 1 h 2"/>
                  <a:gd name="T12" fmla="*/ 7 w 30"/>
                  <a:gd name="T13" fmla="*/ 1 h 2"/>
                  <a:gd name="T14" fmla="*/ 7 w 30"/>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
                  <a:gd name="T26" fmla="*/ 30 w 30"/>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
                    <a:moveTo>
                      <a:pt x="29" y="0"/>
                    </a:moveTo>
                    <a:lnTo>
                      <a:pt x="22" y="0"/>
                    </a:lnTo>
                    <a:lnTo>
                      <a:pt x="7" y="0"/>
                    </a:lnTo>
                    <a:lnTo>
                      <a:pt x="0" y="0"/>
                    </a:lnTo>
                    <a:lnTo>
                      <a:pt x="7" y="1"/>
                    </a:lnTo>
                    <a:lnTo>
                      <a:pt x="15" y="1"/>
                    </a:lnTo>
                    <a:lnTo>
                      <a:pt x="22" y="1"/>
                    </a:lnTo>
                    <a:lnTo>
                      <a:pt x="29"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4" name="Freeform 28"/>
              <p:cNvSpPr>
                <a:spLocks/>
              </p:cNvSpPr>
              <p:nvPr/>
            </p:nvSpPr>
            <p:spPr bwMode="auto">
              <a:xfrm>
                <a:off x="-497" y="2757"/>
                <a:ext cx="130" cy="28"/>
              </a:xfrm>
              <a:custGeom>
                <a:avLst/>
                <a:gdLst>
                  <a:gd name="T0" fmla="*/ 0 w 136"/>
                  <a:gd name="T1" fmla="*/ 2 h 35"/>
                  <a:gd name="T2" fmla="*/ 11 w 136"/>
                  <a:gd name="T3" fmla="*/ 2 h 35"/>
                  <a:gd name="T4" fmla="*/ 11 w 136"/>
                  <a:gd name="T5" fmla="*/ 2 h 35"/>
                  <a:gd name="T6" fmla="*/ 11 w 136"/>
                  <a:gd name="T7" fmla="*/ 2 h 35"/>
                  <a:gd name="T8" fmla="*/ 11 w 136"/>
                  <a:gd name="T9" fmla="*/ 2 h 35"/>
                  <a:gd name="T10" fmla="*/ 12 w 136"/>
                  <a:gd name="T11" fmla="*/ 2 h 35"/>
                  <a:gd name="T12" fmla="*/ 21 w 136"/>
                  <a:gd name="T13" fmla="*/ 2 h 35"/>
                  <a:gd name="T14" fmla="*/ 23 w 136"/>
                  <a:gd name="T15" fmla="*/ 2 h 35"/>
                  <a:gd name="T16" fmla="*/ 26 w 136"/>
                  <a:gd name="T17" fmla="*/ 2 h 35"/>
                  <a:gd name="T18" fmla="*/ 29 w 136"/>
                  <a:gd name="T19" fmla="*/ 2 h 35"/>
                  <a:gd name="T20" fmla="*/ 33 w 136"/>
                  <a:gd name="T21" fmla="*/ 2 h 35"/>
                  <a:gd name="T22" fmla="*/ 34 w 136"/>
                  <a:gd name="T23" fmla="*/ 2 h 35"/>
                  <a:gd name="T24" fmla="*/ 34 w 136"/>
                  <a:gd name="T25" fmla="*/ 2 h 35"/>
                  <a:gd name="T26" fmla="*/ 29 w 136"/>
                  <a:gd name="T27" fmla="*/ 2 h 35"/>
                  <a:gd name="T28" fmla="*/ 26 w 136"/>
                  <a:gd name="T29" fmla="*/ 2 h 35"/>
                  <a:gd name="T30" fmla="*/ 23 w 136"/>
                  <a:gd name="T31" fmla="*/ 2 h 35"/>
                  <a:gd name="T32" fmla="*/ 23 w 136"/>
                  <a:gd name="T33" fmla="*/ 0 h 35"/>
                  <a:gd name="T34" fmla="*/ 21 w 136"/>
                  <a:gd name="T35" fmla="*/ 2 h 35"/>
                  <a:gd name="T36" fmla="*/ 19 w 136"/>
                  <a:gd name="T37" fmla="*/ 2 h 35"/>
                  <a:gd name="T38" fmla="*/ 16 w 136"/>
                  <a:gd name="T39" fmla="*/ 2 h 35"/>
                  <a:gd name="T40" fmla="*/ 11 w 136"/>
                  <a:gd name="T41" fmla="*/ 2 h 35"/>
                  <a:gd name="T42" fmla="*/ 11 w 136"/>
                  <a:gd name="T43" fmla="*/ 2 h 35"/>
                  <a:gd name="T44" fmla="*/ 11 w 136"/>
                  <a:gd name="T45" fmla="*/ 0 h 35"/>
                  <a:gd name="T46" fmla="*/ 11 w 136"/>
                  <a:gd name="T47" fmla="*/ 0 h 35"/>
                  <a:gd name="T48" fmla="*/ 8 w 136"/>
                  <a:gd name="T49" fmla="*/ 2 h 35"/>
                  <a:gd name="T50" fmla="*/ 0 w 136"/>
                  <a:gd name="T51" fmla="*/ 2 h 35"/>
                  <a:gd name="T52" fmla="*/ 0 w 136"/>
                  <a:gd name="T53" fmla="*/ 2 h 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6"/>
                  <a:gd name="T82" fmla="*/ 0 h 35"/>
                  <a:gd name="T83" fmla="*/ 136 w 136"/>
                  <a:gd name="T84" fmla="*/ 35 h 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6" h="35">
                    <a:moveTo>
                      <a:pt x="0" y="14"/>
                    </a:moveTo>
                    <a:lnTo>
                      <a:pt x="17" y="14"/>
                    </a:lnTo>
                    <a:lnTo>
                      <a:pt x="17" y="22"/>
                    </a:lnTo>
                    <a:lnTo>
                      <a:pt x="33" y="22"/>
                    </a:lnTo>
                    <a:lnTo>
                      <a:pt x="42" y="22"/>
                    </a:lnTo>
                    <a:lnTo>
                      <a:pt x="51" y="27"/>
                    </a:lnTo>
                    <a:lnTo>
                      <a:pt x="76" y="27"/>
                    </a:lnTo>
                    <a:lnTo>
                      <a:pt x="84" y="27"/>
                    </a:lnTo>
                    <a:lnTo>
                      <a:pt x="93" y="27"/>
                    </a:lnTo>
                    <a:lnTo>
                      <a:pt x="110" y="27"/>
                    </a:lnTo>
                    <a:lnTo>
                      <a:pt x="127" y="34"/>
                    </a:lnTo>
                    <a:lnTo>
                      <a:pt x="135" y="34"/>
                    </a:lnTo>
                    <a:lnTo>
                      <a:pt x="135" y="27"/>
                    </a:lnTo>
                    <a:lnTo>
                      <a:pt x="110" y="14"/>
                    </a:lnTo>
                    <a:lnTo>
                      <a:pt x="93" y="8"/>
                    </a:lnTo>
                    <a:lnTo>
                      <a:pt x="84" y="8"/>
                    </a:lnTo>
                    <a:lnTo>
                      <a:pt x="84" y="0"/>
                    </a:lnTo>
                    <a:lnTo>
                      <a:pt x="76" y="8"/>
                    </a:lnTo>
                    <a:lnTo>
                      <a:pt x="68" y="8"/>
                    </a:lnTo>
                    <a:lnTo>
                      <a:pt x="59" y="14"/>
                    </a:lnTo>
                    <a:lnTo>
                      <a:pt x="42" y="8"/>
                    </a:lnTo>
                    <a:lnTo>
                      <a:pt x="33" y="8"/>
                    </a:lnTo>
                    <a:lnTo>
                      <a:pt x="33" y="0"/>
                    </a:lnTo>
                    <a:lnTo>
                      <a:pt x="17" y="0"/>
                    </a:lnTo>
                    <a:lnTo>
                      <a:pt x="8" y="8"/>
                    </a:lnTo>
                    <a:lnTo>
                      <a:pt x="0" y="8"/>
                    </a:lnTo>
                    <a:lnTo>
                      <a:pt x="0" y="1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5" name="Freeform 29"/>
              <p:cNvSpPr>
                <a:spLocks/>
              </p:cNvSpPr>
              <p:nvPr/>
            </p:nvSpPr>
            <p:spPr bwMode="auto">
              <a:xfrm>
                <a:off x="-357" y="2778"/>
                <a:ext cx="3" cy="4"/>
              </a:xfrm>
              <a:custGeom>
                <a:avLst/>
                <a:gdLst>
                  <a:gd name="T0" fmla="*/ 1 w 5"/>
                  <a:gd name="T1" fmla="*/ 0 h 5"/>
                  <a:gd name="T2" fmla="*/ 0 w 5"/>
                  <a:gd name="T3" fmla="*/ 2 h 5"/>
                  <a:gd name="T4" fmla="*/ 1 w 5"/>
                  <a:gd name="T5" fmla="*/ 2 h 5"/>
                  <a:gd name="T6" fmla="*/ 1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4" y="0"/>
                    </a:moveTo>
                    <a:lnTo>
                      <a:pt x="0" y="4"/>
                    </a:lnTo>
                    <a:lnTo>
                      <a:pt x="4" y="4"/>
                    </a:lnTo>
                    <a:lnTo>
                      <a:pt x="4"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6" name="Freeform 30"/>
              <p:cNvSpPr>
                <a:spLocks/>
              </p:cNvSpPr>
              <p:nvPr/>
            </p:nvSpPr>
            <p:spPr bwMode="auto">
              <a:xfrm>
                <a:off x="-259" y="2030"/>
                <a:ext cx="111" cy="116"/>
              </a:xfrm>
              <a:custGeom>
                <a:avLst/>
                <a:gdLst>
                  <a:gd name="T0" fmla="*/ 13 w 118"/>
                  <a:gd name="T1" fmla="*/ 2 h 142"/>
                  <a:gd name="T2" fmla="*/ 10 w 118"/>
                  <a:gd name="T3" fmla="*/ 2 h 142"/>
                  <a:gd name="T4" fmla="*/ 10 w 118"/>
                  <a:gd name="T5" fmla="*/ 2 h 142"/>
                  <a:gd name="T6" fmla="*/ 9 w 118"/>
                  <a:gd name="T7" fmla="*/ 2 h 142"/>
                  <a:gd name="T8" fmla="*/ 8 w 118"/>
                  <a:gd name="T9" fmla="*/ 2 h 142"/>
                  <a:gd name="T10" fmla="*/ 9 w 118"/>
                  <a:gd name="T11" fmla="*/ 2 h 142"/>
                  <a:gd name="T12" fmla="*/ 9 w 118"/>
                  <a:gd name="T13" fmla="*/ 2 h 142"/>
                  <a:gd name="T14" fmla="*/ 8 w 118"/>
                  <a:gd name="T15" fmla="*/ 2 h 142"/>
                  <a:gd name="T16" fmla="*/ 8 w 118"/>
                  <a:gd name="T17" fmla="*/ 2 h 142"/>
                  <a:gd name="T18" fmla="*/ 8 w 118"/>
                  <a:gd name="T19" fmla="*/ 2 h 142"/>
                  <a:gd name="T20" fmla="*/ 8 w 118"/>
                  <a:gd name="T21" fmla="*/ 2 h 142"/>
                  <a:gd name="T22" fmla="*/ 8 w 118"/>
                  <a:gd name="T23" fmla="*/ 2 h 142"/>
                  <a:gd name="T24" fmla="*/ 8 w 118"/>
                  <a:gd name="T25" fmla="*/ 2 h 142"/>
                  <a:gd name="T26" fmla="*/ 8 w 118"/>
                  <a:gd name="T27" fmla="*/ 2 h 142"/>
                  <a:gd name="T28" fmla="*/ 8 w 118"/>
                  <a:gd name="T29" fmla="*/ 2 h 142"/>
                  <a:gd name="T30" fmla="*/ 0 w 118"/>
                  <a:gd name="T31" fmla="*/ 2 h 142"/>
                  <a:gd name="T32" fmla="*/ 8 w 118"/>
                  <a:gd name="T33" fmla="*/ 2 h 142"/>
                  <a:gd name="T34" fmla="*/ 8 w 118"/>
                  <a:gd name="T35" fmla="*/ 2 h 142"/>
                  <a:gd name="T36" fmla="*/ 8 w 118"/>
                  <a:gd name="T37" fmla="*/ 2 h 142"/>
                  <a:gd name="T38" fmla="*/ 8 w 118"/>
                  <a:gd name="T39" fmla="*/ 2 h 142"/>
                  <a:gd name="T40" fmla="*/ 8 w 118"/>
                  <a:gd name="T41" fmla="*/ 2 h 142"/>
                  <a:gd name="T42" fmla="*/ 9 w 118"/>
                  <a:gd name="T43" fmla="*/ 2 h 142"/>
                  <a:gd name="T44" fmla="*/ 9 w 118"/>
                  <a:gd name="T45" fmla="*/ 2 h 142"/>
                  <a:gd name="T46" fmla="*/ 10 w 118"/>
                  <a:gd name="T47" fmla="*/ 2 h 142"/>
                  <a:gd name="T48" fmla="*/ 13 w 118"/>
                  <a:gd name="T49" fmla="*/ 2 h 142"/>
                  <a:gd name="T50" fmla="*/ 13 w 118"/>
                  <a:gd name="T51" fmla="*/ 2 h 142"/>
                  <a:gd name="T52" fmla="*/ 13 w 118"/>
                  <a:gd name="T53" fmla="*/ 2 h 142"/>
                  <a:gd name="T54" fmla="*/ 10 w 118"/>
                  <a:gd name="T55" fmla="*/ 2 h 142"/>
                  <a:gd name="T56" fmla="*/ 13 w 118"/>
                  <a:gd name="T57" fmla="*/ 2 h 142"/>
                  <a:gd name="T58" fmla="*/ 14 w 118"/>
                  <a:gd name="T59" fmla="*/ 2 h 142"/>
                  <a:gd name="T60" fmla="*/ 14 w 118"/>
                  <a:gd name="T61" fmla="*/ 2 h 142"/>
                  <a:gd name="T62" fmla="*/ 16 w 118"/>
                  <a:gd name="T63" fmla="*/ 2 h 142"/>
                  <a:gd name="T64" fmla="*/ 16 w 118"/>
                  <a:gd name="T65" fmla="*/ 2 h 142"/>
                  <a:gd name="T66" fmla="*/ 17 w 118"/>
                  <a:gd name="T67" fmla="*/ 2 h 142"/>
                  <a:gd name="T68" fmla="*/ 17 w 118"/>
                  <a:gd name="T69" fmla="*/ 2 h 142"/>
                  <a:gd name="T70" fmla="*/ 19 w 118"/>
                  <a:gd name="T71" fmla="*/ 2 h 142"/>
                  <a:gd name="T72" fmla="*/ 20 w 118"/>
                  <a:gd name="T73" fmla="*/ 2 h 142"/>
                  <a:gd name="T74" fmla="*/ 19 w 118"/>
                  <a:gd name="T75" fmla="*/ 2 h 142"/>
                  <a:gd name="T76" fmla="*/ 19 w 118"/>
                  <a:gd name="T77" fmla="*/ 2 h 142"/>
                  <a:gd name="T78" fmla="*/ 17 w 118"/>
                  <a:gd name="T79" fmla="*/ 2 h 142"/>
                  <a:gd name="T80" fmla="*/ 17 w 118"/>
                  <a:gd name="T81" fmla="*/ 2 h 142"/>
                  <a:gd name="T82" fmla="*/ 17 w 118"/>
                  <a:gd name="T83" fmla="*/ 2 h 142"/>
                  <a:gd name="T84" fmla="*/ 17 w 118"/>
                  <a:gd name="T85" fmla="*/ 2 h 142"/>
                  <a:gd name="T86" fmla="*/ 17 w 118"/>
                  <a:gd name="T87" fmla="*/ 2 h 142"/>
                  <a:gd name="T88" fmla="*/ 16 w 118"/>
                  <a:gd name="T89" fmla="*/ 2 h 142"/>
                  <a:gd name="T90" fmla="*/ 14 w 118"/>
                  <a:gd name="T91" fmla="*/ 2 h 142"/>
                  <a:gd name="T92" fmla="*/ 14 w 118"/>
                  <a:gd name="T93" fmla="*/ 2 h 142"/>
                  <a:gd name="T94" fmla="*/ 13 w 118"/>
                  <a:gd name="T95" fmla="*/ 0 h 142"/>
                  <a:gd name="T96" fmla="*/ 10 w 118"/>
                  <a:gd name="T97" fmla="*/ 0 h 142"/>
                  <a:gd name="T98" fmla="*/ 10 w 118"/>
                  <a:gd name="T99" fmla="*/ 2 h 142"/>
                  <a:gd name="T100" fmla="*/ 9 w 118"/>
                  <a:gd name="T101" fmla="*/ 2 h 142"/>
                  <a:gd name="T102" fmla="*/ 9 w 118"/>
                  <a:gd name="T103" fmla="*/ 2 h 142"/>
                  <a:gd name="T104" fmla="*/ 10 w 118"/>
                  <a:gd name="T105" fmla="*/ 2 h 142"/>
                  <a:gd name="T106" fmla="*/ 13 w 118"/>
                  <a:gd name="T107" fmla="*/ 2 h 142"/>
                  <a:gd name="T108" fmla="*/ 13 w 118"/>
                  <a:gd name="T109" fmla="*/ 2 h 1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8"/>
                  <a:gd name="T166" fmla="*/ 0 h 142"/>
                  <a:gd name="T167" fmla="*/ 118 w 118"/>
                  <a:gd name="T168" fmla="*/ 142 h 1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8" h="142">
                    <a:moveTo>
                      <a:pt x="76" y="83"/>
                    </a:moveTo>
                    <a:lnTo>
                      <a:pt x="66" y="83"/>
                    </a:lnTo>
                    <a:lnTo>
                      <a:pt x="66" y="76"/>
                    </a:lnTo>
                    <a:lnTo>
                      <a:pt x="59" y="66"/>
                    </a:lnTo>
                    <a:lnTo>
                      <a:pt x="51" y="76"/>
                    </a:lnTo>
                    <a:lnTo>
                      <a:pt x="59" y="83"/>
                    </a:lnTo>
                    <a:lnTo>
                      <a:pt x="59" y="100"/>
                    </a:lnTo>
                    <a:lnTo>
                      <a:pt x="51" y="107"/>
                    </a:lnTo>
                    <a:lnTo>
                      <a:pt x="51" y="100"/>
                    </a:lnTo>
                    <a:lnTo>
                      <a:pt x="41" y="100"/>
                    </a:lnTo>
                    <a:lnTo>
                      <a:pt x="34" y="107"/>
                    </a:lnTo>
                    <a:lnTo>
                      <a:pt x="25" y="107"/>
                    </a:lnTo>
                    <a:lnTo>
                      <a:pt x="8" y="107"/>
                    </a:lnTo>
                    <a:lnTo>
                      <a:pt x="17" y="116"/>
                    </a:lnTo>
                    <a:lnTo>
                      <a:pt x="8" y="124"/>
                    </a:lnTo>
                    <a:lnTo>
                      <a:pt x="0" y="124"/>
                    </a:lnTo>
                    <a:lnTo>
                      <a:pt x="8" y="133"/>
                    </a:lnTo>
                    <a:lnTo>
                      <a:pt x="8" y="124"/>
                    </a:lnTo>
                    <a:lnTo>
                      <a:pt x="17" y="124"/>
                    </a:lnTo>
                    <a:lnTo>
                      <a:pt x="34" y="116"/>
                    </a:lnTo>
                    <a:lnTo>
                      <a:pt x="51" y="116"/>
                    </a:lnTo>
                    <a:lnTo>
                      <a:pt x="59" y="116"/>
                    </a:lnTo>
                    <a:lnTo>
                      <a:pt x="59" y="124"/>
                    </a:lnTo>
                    <a:lnTo>
                      <a:pt x="66" y="133"/>
                    </a:lnTo>
                    <a:lnTo>
                      <a:pt x="76" y="141"/>
                    </a:lnTo>
                    <a:lnTo>
                      <a:pt x="76" y="133"/>
                    </a:lnTo>
                    <a:lnTo>
                      <a:pt x="76" y="116"/>
                    </a:lnTo>
                    <a:lnTo>
                      <a:pt x="66" y="107"/>
                    </a:lnTo>
                    <a:lnTo>
                      <a:pt x="76" y="107"/>
                    </a:lnTo>
                    <a:lnTo>
                      <a:pt x="83" y="107"/>
                    </a:lnTo>
                    <a:lnTo>
                      <a:pt x="83" y="116"/>
                    </a:lnTo>
                    <a:lnTo>
                      <a:pt x="92" y="116"/>
                    </a:lnTo>
                    <a:lnTo>
                      <a:pt x="92" y="107"/>
                    </a:lnTo>
                    <a:lnTo>
                      <a:pt x="100" y="107"/>
                    </a:lnTo>
                    <a:lnTo>
                      <a:pt x="100" y="116"/>
                    </a:lnTo>
                    <a:lnTo>
                      <a:pt x="109" y="107"/>
                    </a:lnTo>
                    <a:lnTo>
                      <a:pt x="117" y="100"/>
                    </a:lnTo>
                    <a:lnTo>
                      <a:pt x="109" y="83"/>
                    </a:lnTo>
                    <a:lnTo>
                      <a:pt x="109" y="76"/>
                    </a:lnTo>
                    <a:lnTo>
                      <a:pt x="100" y="76"/>
                    </a:lnTo>
                    <a:lnTo>
                      <a:pt x="100" y="66"/>
                    </a:lnTo>
                    <a:lnTo>
                      <a:pt x="100" y="59"/>
                    </a:lnTo>
                    <a:lnTo>
                      <a:pt x="100" y="51"/>
                    </a:lnTo>
                    <a:lnTo>
                      <a:pt x="100" y="34"/>
                    </a:lnTo>
                    <a:lnTo>
                      <a:pt x="92" y="25"/>
                    </a:lnTo>
                    <a:lnTo>
                      <a:pt x="83" y="17"/>
                    </a:lnTo>
                    <a:lnTo>
                      <a:pt x="83" y="8"/>
                    </a:lnTo>
                    <a:lnTo>
                      <a:pt x="76" y="0"/>
                    </a:lnTo>
                    <a:lnTo>
                      <a:pt x="66" y="0"/>
                    </a:lnTo>
                    <a:lnTo>
                      <a:pt x="66" y="8"/>
                    </a:lnTo>
                    <a:lnTo>
                      <a:pt x="59" y="8"/>
                    </a:lnTo>
                    <a:lnTo>
                      <a:pt x="59" y="25"/>
                    </a:lnTo>
                    <a:lnTo>
                      <a:pt x="66" y="34"/>
                    </a:lnTo>
                    <a:lnTo>
                      <a:pt x="76" y="41"/>
                    </a:lnTo>
                    <a:lnTo>
                      <a:pt x="76" y="83"/>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7" name="Freeform 31"/>
              <p:cNvSpPr>
                <a:spLocks/>
              </p:cNvSpPr>
              <p:nvPr/>
            </p:nvSpPr>
            <p:spPr bwMode="auto">
              <a:xfrm>
                <a:off x="-241" y="1866"/>
                <a:ext cx="68" cy="61"/>
              </a:xfrm>
              <a:custGeom>
                <a:avLst/>
                <a:gdLst>
                  <a:gd name="T0" fmla="*/ 7 w 73"/>
                  <a:gd name="T1" fmla="*/ 0 h 75"/>
                  <a:gd name="T2" fmla="*/ 0 w 73"/>
                  <a:gd name="T3" fmla="*/ 0 h 75"/>
                  <a:gd name="T4" fmla="*/ 7 w 73"/>
                  <a:gd name="T5" fmla="*/ 2 h 75"/>
                  <a:gd name="T6" fmla="*/ 7 w 73"/>
                  <a:gd name="T7" fmla="*/ 2 h 75"/>
                  <a:gd name="T8" fmla="*/ 7 w 73"/>
                  <a:gd name="T9" fmla="*/ 2 h 75"/>
                  <a:gd name="T10" fmla="*/ 7 w 73"/>
                  <a:gd name="T11" fmla="*/ 2 h 75"/>
                  <a:gd name="T12" fmla="*/ 7 w 73"/>
                  <a:gd name="T13" fmla="*/ 2 h 75"/>
                  <a:gd name="T14" fmla="*/ 7 w 73"/>
                  <a:gd name="T15" fmla="*/ 2 h 75"/>
                  <a:gd name="T16" fmla="*/ 7 w 73"/>
                  <a:gd name="T17" fmla="*/ 2 h 75"/>
                  <a:gd name="T18" fmla="*/ 7 w 73"/>
                  <a:gd name="T19" fmla="*/ 2 h 75"/>
                  <a:gd name="T20" fmla="*/ 7 w 73"/>
                  <a:gd name="T21" fmla="*/ 2 h 75"/>
                  <a:gd name="T22" fmla="*/ 7 w 73"/>
                  <a:gd name="T23" fmla="*/ 2 h 75"/>
                  <a:gd name="T24" fmla="*/ 7 w 73"/>
                  <a:gd name="T25" fmla="*/ 2 h 75"/>
                  <a:gd name="T26" fmla="*/ 7 w 73"/>
                  <a:gd name="T27" fmla="*/ 2 h 75"/>
                  <a:gd name="T28" fmla="*/ 7 w 73"/>
                  <a:gd name="T29" fmla="*/ 2 h 75"/>
                  <a:gd name="T30" fmla="*/ 7 w 73"/>
                  <a:gd name="T31" fmla="*/ 2 h 75"/>
                  <a:gd name="T32" fmla="*/ 7 w 73"/>
                  <a:gd name="T33" fmla="*/ 2 h 75"/>
                  <a:gd name="T34" fmla="*/ 7 w 73"/>
                  <a:gd name="T35" fmla="*/ 2 h 75"/>
                  <a:gd name="T36" fmla="*/ 7 w 73"/>
                  <a:gd name="T37" fmla="*/ 2 h 75"/>
                  <a:gd name="T38" fmla="*/ 8 w 73"/>
                  <a:gd name="T39" fmla="*/ 2 h 75"/>
                  <a:gd name="T40" fmla="*/ 8 w 73"/>
                  <a:gd name="T41" fmla="*/ 2 h 75"/>
                  <a:gd name="T42" fmla="*/ 7 w 73"/>
                  <a:gd name="T43" fmla="*/ 2 h 75"/>
                  <a:gd name="T44" fmla="*/ 7 w 73"/>
                  <a:gd name="T45" fmla="*/ 2 h 75"/>
                  <a:gd name="T46" fmla="*/ 7 w 73"/>
                  <a:gd name="T47" fmla="*/ 2 h 75"/>
                  <a:gd name="T48" fmla="*/ 7 w 73"/>
                  <a:gd name="T49" fmla="*/ 0 h 75"/>
                  <a:gd name="T50" fmla="*/ 7 w 73"/>
                  <a:gd name="T51" fmla="*/ 0 h 7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3"/>
                  <a:gd name="T79" fmla="*/ 0 h 75"/>
                  <a:gd name="T80" fmla="*/ 73 w 73"/>
                  <a:gd name="T81" fmla="*/ 75 h 7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3" h="75">
                    <a:moveTo>
                      <a:pt x="8" y="0"/>
                    </a:moveTo>
                    <a:lnTo>
                      <a:pt x="0" y="0"/>
                    </a:lnTo>
                    <a:lnTo>
                      <a:pt x="8" y="9"/>
                    </a:lnTo>
                    <a:lnTo>
                      <a:pt x="15" y="16"/>
                    </a:lnTo>
                    <a:lnTo>
                      <a:pt x="24" y="24"/>
                    </a:lnTo>
                    <a:lnTo>
                      <a:pt x="32" y="33"/>
                    </a:lnTo>
                    <a:lnTo>
                      <a:pt x="24" y="40"/>
                    </a:lnTo>
                    <a:lnTo>
                      <a:pt x="24" y="49"/>
                    </a:lnTo>
                    <a:lnTo>
                      <a:pt x="15" y="58"/>
                    </a:lnTo>
                    <a:lnTo>
                      <a:pt x="24" y="65"/>
                    </a:lnTo>
                    <a:lnTo>
                      <a:pt x="32" y="74"/>
                    </a:lnTo>
                    <a:lnTo>
                      <a:pt x="40" y="74"/>
                    </a:lnTo>
                    <a:lnTo>
                      <a:pt x="32" y="65"/>
                    </a:lnTo>
                    <a:lnTo>
                      <a:pt x="32" y="58"/>
                    </a:lnTo>
                    <a:lnTo>
                      <a:pt x="40" y="58"/>
                    </a:lnTo>
                    <a:lnTo>
                      <a:pt x="48" y="58"/>
                    </a:lnTo>
                    <a:lnTo>
                      <a:pt x="57" y="58"/>
                    </a:lnTo>
                    <a:lnTo>
                      <a:pt x="64" y="58"/>
                    </a:lnTo>
                    <a:lnTo>
                      <a:pt x="64" y="40"/>
                    </a:lnTo>
                    <a:lnTo>
                      <a:pt x="72" y="33"/>
                    </a:lnTo>
                    <a:lnTo>
                      <a:pt x="72" y="24"/>
                    </a:lnTo>
                    <a:lnTo>
                      <a:pt x="64" y="16"/>
                    </a:lnTo>
                    <a:lnTo>
                      <a:pt x="57" y="16"/>
                    </a:lnTo>
                    <a:lnTo>
                      <a:pt x="48" y="16"/>
                    </a:lnTo>
                    <a:lnTo>
                      <a:pt x="15" y="0"/>
                    </a:lnTo>
                    <a:lnTo>
                      <a:pt x="8"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8" name="Freeform 32"/>
              <p:cNvSpPr>
                <a:spLocks/>
              </p:cNvSpPr>
              <p:nvPr/>
            </p:nvSpPr>
            <p:spPr bwMode="auto">
              <a:xfrm>
                <a:off x="-168" y="1858"/>
                <a:ext cx="11" cy="10"/>
              </a:xfrm>
              <a:custGeom>
                <a:avLst/>
                <a:gdLst>
                  <a:gd name="T0" fmla="*/ 0 w 12"/>
                  <a:gd name="T1" fmla="*/ 2 h 13"/>
                  <a:gd name="T2" fmla="*/ 6 w 12"/>
                  <a:gd name="T3" fmla="*/ 2 h 13"/>
                  <a:gd name="T4" fmla="*/ 6 w 12"/>
                  <a:gd name="T5" fmla="*/ 2 h 13"/>
                  <a:gd name="T6" fmla="*/ 6 w 12"/>
                  <a:gd name="T7" fmla="*/ 2 h 13"/>
                  <a:gd name="T8" fmla="*/ 6 w 12"/>
                  <a:gd name="T9" fmla="*/ 0 h 13"/>
                  <a:gd name="T10" fmla="*/ 6 w 12"/>
                  <a:gd name="T11" fmla="*/ 2 h 13"/>
                  <a:gd name="T12" fmla="*/ 0 w 12"/>
                  <a:gd name="T13" fmla="*/ 2 h 13"/>
                  <a:gd name="T14" fmla="*/ 0 w 12"/>
                  <a:gd name="T15" fmla="*/ 2 h 13"/>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3"/>
                  <a:gd name="T26" fmla="*/ 12 w 12"/>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3">
                    <a:moveTo>
                      <a:pt x="0" y="12"/>
                    </a:moveTo>
                    <a:lnTo>
                      <a:pt x="6" y="12"/>
                    </a:lnTo>
                    <a:lnTo>
                      <a:pt x="11" y="12"/>
                    </a:lnTo>
                    <a:lnTo>
                      <a:pt x="11" y="6"/>
                    </a:lnTo>
                    <a:lnTo>
                      <a:pt x="11" y="0"/>
                    </a:lnTo>
                    <a:lnTo>
                      <a:pt x="6" y="6"/>
                    </a:lnTo>
                    <a:lnTo>
                      <a:pt x="0" y="6"/>
                    </a:lnTo>
                    <a:lnTo>
                      <a:pt x="0" y="12"/>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39" name="Freeform 33"/>
              <p:cNvSpPr>
                <a:spLocks/>
              </p:cNvSpPr>
              <p:nvPr/>
            </p:nvSpPr>
            <p:spPr bwMode="auto">
              <a:xfrm>
                <a:off x="-151" y="1843"/>
                <a:ext cx="13" cy="11"/>
              </a:xfrm>
              <a:custGeom>
                <a:avLst/>
                <a:gdLst>
                  <a:gd name="T0" fmla="*/ 6 w 13"/>
                  <a:gd name="T1" fmla="*/ 0 h 12"/>
                  <a:gd name="T2" fmla="*/ 0 w 13"/>
                  <a:gd name="T3" fmla="*/ 6 h 12"/>
                  <a:gd name="T4" fmla="*/ 0 w 13"/>
                  <a:gd name="T5" fmla="*/ 6 h 12"/>
                  <a:gd name="T6" fmla="*/ 6 w 13"/>
                  <a:gd name="T7" fmla="*/ 6 h 12"/>
                  <a:gd name="T8" fmla="*/ 12 w 13"/>
                  <a:gd name="T9" fmla="*/ 6 h 12"/>
                  <a:gd name="T10" fmla="*/ 12 w 13"/>
                  <a:gd name="T11" fmla="*/ 0 h 12"/>
                  <a:gd name="T12" fmla="*/ 6 w 13"/>
                  <a:gd name="T13" fmla="*/ 0 h 12"/>
                  <a:gd name="T14" fmla="*/ 0 60000 65536"/>
                  <a:gd name="T15" fmla="*/ 0 60000 65536"/>
                  <a:gd name="T16" fmla="*/ 0 60000 65536"/>
                  <a:gd name="T17" fmla="*/ 0 60000 65536"/>
                  <a:gd name="T18" fmla="*/ 0 60000 65536"/>
                  <a:gd name="T19" fmla="*/ 0 60000 65536"/>
                  <a:gd name="T20" fmla="*/ 0 60000 65536"/>
                  <a:gd name="T21" fmla="*/ 0 w 13"/>
                  <a:gd name="T22" fmla="*/ 0 h 12"/>
                  <a:gd name="T23" fmla="*/ 13 w 13"/>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2">
                    <a:moveTo>
                      <a:pt x="6" y="0"/>
                    </a:moveTo>
                    <a:lnTo>
                      <a:pt x="0" y="6"/>
                    </a:lnTo>
                    <a:lnTo>
                      <a:pt x="0" y="11"/>
                    </a:lnTo>
                    <a:lnTo>
                      <a:pt x="6" y="11"/>
                    </a:lnTo>
                    <a:lnTo>
                      <a:pt x="12" y="6"/>
                    </a:lnTo>
                    <a:lnTo>
                      <a:pt x="12" y="0"/>
                    </a:lnTo>
                    <a:lnTo>
                      <a:pt x="6"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0" name="Freeform 34"/>
              <p:cNvSpPr>
                <a:spLocks/>
              </p:cNvSpPr>
              <p:nvPr/>
            </p:nvSpPr>
            <p:spPr bwMode="auto">
              <a:xfrm>
                <a:off x="-330" y="1730"/>
                <a:ext cx="100" cy="124"/>
              </a:xfrm>
              <a:custGeom>
                <a:avLst/>
                <a:gdLst>
                  <a:gd name="T0" fmla="*/ 6 w 108"/>
                  <a:gd name="T1" fmla="*/ 2 h 153"/>
                  <a:gd name="T2" fmla="*/ 0 w 108"/>
                  <a:gd name="T3" fmla="*/ 0 h 153"/>
                  <a:gd name="T4" fmla="*/ 0 w 108"/>
                  <a:gd name="T5" fmla="*/ 2 h 153"/>
                  <a:gd name="T6" fmla="*/ 0 w 108"/>
                  <a:gd name="T7" fmla="*/ 2 h 153"/>
                  <a:gd name="T8" fmla="*/ 6 w 108"/>
                  <a:gd name="T9" fmla="*/ 2 h 153"/>
                  <a:gd name="T10" fmla="*/ 6 w 108"/>
                  <a:gd name="T11" fmla="*/ 2 h 153"/>
                  <a:gd name="T12" fmla="*/ 6 w 108"/>
                  <a:gd name="T13" fmla="*/ 2 h 153"/>
                  <a:gd name="T14" fmla="*/ 6 w 108"/>
                  <a:gd name="T15" fmla="*/ 2 h 153"/>
                  <a:gd name="T16" fmla="*/ 6 w 108"/>
                  <a:gd name="T17" fmla="*/ 2 h 153"/>
                  <a:gd name="T18" fmla="*/ 6 w 108"/>
                  <a:gd name="T19" fmla="*/ 2 h 153"/>
                  <a:gd name="T20" fmla="*/ 6 w 108"/>
                  <a:gd name="T21" fmla="*/ 2 h 153"/>
                  <a:gd name="T22" fmla="*/ 7 w 108"/>
                  <a:gd name="T23" fmla="*/ 2 h 153"/>
                  <a:gd name="T24" fmla="*/ 7 w 108"/>
                  <a:gd name="T25" fmla="*/ 2 h 153"/>
                  <a:gd name="T26" fmla="*/ 8 w 108"/>
                  <a:gd name="T27" fmla="*/ 2 h 153"/>
                  <a:gd name="T28" fmla="*/ 9 w 108"/>
                  <a:gd name="T29" fmla="*/ 2 h 153"/>
                  <a:gd name="T30" fmla="*/ 9 w 108"/>
                  <a:gd name="T31" fmla="*/ 2 h 153"/>
                  <a:gd name="T32" fmla="*/ 10 w 108"/>
                  <a:gd name="T33" fmla="*/ 2 h 153"/>
                  <a:gd name="T34" fmla="*/ 11 w 108"/>
                  <a:gd name="T35" fmla="*/ 2 h 153"/>
                  <a:gd name="T36" fmla="*/ 11 w 108"/>
                  <a:gd name="T37" fmla="*/ 2 h 153"/>
                  <a:gd name="T38" fmla="*/ 11 w 108"/>
                  <a:gd name="T39" fmla="*/ 2 h 153"/>
                  <a:gd name="T40" fmla="*/ 10 w 108"/>
                  <a:gd name="T41" fmla="*/ 2 h 153"/>
                  <a:gd name="T42" fmla="*/ 9 w 108"/>
                  <a:gd name="T43" fmla="*/ 2 h 153"/>
                  <a:gd name="T44" fmla="*/ 7 w 108"/>
                  <a:gd name="T45" fmla="*/ 2 h 153"/>
                  <a:gd name="T46" fmla="*/ 7 w 108"/>
                  <a:gd name="T47" fmla="*/ 2 h 153"/>
                  <a:gd name="T48" fmla="*/ 6 w 108"/>
                  <a:gd name="T49" fmla="*/ 2 h 153"/>
                  <a:gd name="T50" fmla="*/ 7 w 108"/>
                  <a:gd name="T51" fmla="*/ 2 h 153"/>
                  <a:gd name="T52" fmla="*/ 8 w 108"/>
                  <a:gd name="T53" fmla="*/ 2 h 153"/>
                  <a:gd name="T54" fmla="*/ 9 w 108"/>
                  <a:gd name="T55" fmla="*/ 2 h 153"/>
                  <a:gd name="T56" fmla="*/ 6 w 108"/>
                  <a:gd name="T57" fmla="*/ 2 h 153"/>
                  <a:gd name="T58" fmla="*/ 6 w 108"/>
                  <a:gd name="T59" fmla="*/ 2 h 153"/>
                  <a:gd name="T60" fmla="*/ 6 w 108"/>
                  <a:gd name="T61" fmla="*/ 2 h 153"/>
                  <a:gd name="T62" fmla="*/ 6 w 108"/>
                  <a:gd name="T63" fmla="*/ 2 h 153"/>
                  <a:gd name="T64" fmla="*/ 6 w 108"/>
                  <a:gd name="T65" fmla="*/ 2 h 153"/>
                  <a:gd name="T66" fmla="*/ 6 w 108"/>
                  <a:gd name="T67" fmla="*/ 2 h 153"/>
                  <a:gd name="T68" fmla="*/ 6 w 108"/>
                  <a:gd name="T69" fmla="*/ 0 h 153"/>
                  <a:gd name="T70" fmla="*/ 6 w 108"/>
                  <a:gd name="T71" fmla="*/ 2 h 1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8"/>
                  <a:gd name="T109" fmla="*/ 0 h 153"/>
                  <a:gd name="T110" fmla="*/ 108 w 108"/>
                  <a:gd name="T111" fmla="*/ 153 h 1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8" h="153">
                    <a:moveTo>
                      <a:pt x="8" y="9"/>
                    </a:moveTo>
                    <a:lnTo>
                      <a:pt x="0" y="0"/>
                    </a:lnTo>
                    <a:lnTo>
                      <a:pt x="0" y="9"/>
                    </a:lnTo>
                    <a:lnTo>
                      <a:pt x="0" y="17"/>
                    </a:lnTo>
                    <a:lnTo>
                      <a:pt x="8" y="25"/>
                    </a:lnTo>
                    <a:lnTo>
                      <a:pt x="8" y="33"/>
                    </a:lnTo>
                    <a:lnTo>
                      <a:pt x="17" y="40"/>
                    </a:lnTo>
                    <a:lnTo>
                      <a:pt x="24" y="50"/>
                    </a:lnTo>
                    <a:lnTo>
                      <a:pt x="32" y="59"/>
                    </a:lnTo>
                    <a:lnTo>
                      <a:pt x="40" y="66"/>
                    </a:lnTo>
                    <a:lnTo>
                      <a:pt x="49" y="85"/>
                    </a:lnTo>
                    <a:lnTo>
                      <a:pt x="74" y="118"/>
                    </a:lnTo>
                    <a:lnTo>
                      <a:pt x="74" y="126"/>
                    </a:lnTo>
                    <a:lnTo>
                      <a:pt x="82" y="135"/>
                    </a:lnTo>
                    <a:lnTo>
                      <a:pt x="90" y="143"/>
                    </a:lnTo>
                    <a:lnTo>
                      <a:pt x="90" y="152"/>
                    </a:lnTo>
                    <a:lnTo>
                      <a:pt x="99" y="143"/>
                    </a:lnTo>
                    <a:lnTo>
                      <a:pt x="107" y="152"/>
                    </a:lnTo>
                    <a:lnTo>
                      <a:pt x="107" y="143"/>
                    </a:lnTo>
                    <a:lnTo>
                      <a:pt x="107" y="135"/>
                    </a:lnTo>
                    <a:lnTo>
                      <a:pt x="99" y="135"/>
                    </a:lnTo>
                    <a:lnTo>
                      <a:pt x="90" y="126"/>
                    </a:lnTo>
                    <a:lnTo>
                      <a:pt x="74" y="118"/>
                    </a:lnTo>
                    <a:lnTo>
                      <a:pt x="74" y="110"/>
                    </a:lnTo>
                    <a:lnTo>
                      <a:pt x="65" y="101"/>
                    </a:lnTo>
                    <a:lnTo>
                      <a:pt x="74" y="101"/>
                    </a:lnTo>
                    <a:lnTo>
                      <a:pt x="82" y="101"/>
                    </a:lnTo>
                    <a:lnTo>
                      <a:pt x="90" y="101"/>
                    </a:lnTo>
                    <a:lnTo>
                      <a:pt x="57" y="76"/>
                    </a:lnTo>
                    <a:lnTo>
                      <a:pt x="32" y="50"/>
                    </a:lnTo>
                    <a:lnTo>
                      <a:pt x="24" y="25"/>
                    </a:lnTo>
                    <a:lnTo>
                      <a:pt x="17" y="25"/>
                    </a:lnTo>
                    <a:lnTo>
                      <a:pt x="8" y="25"/>
                    </a:lnTo>
                    <a:lnTo>
                      <a:pt x="8" y="9"/>
                    </a:lnTo>
                    <a:lnTo>
                      <a:pt x="8" y="0"/>
                    </a:lnTo>
                    <a:lnTo>
                      <a:pt x="8" y="9"/>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1" name="Freeform 35"/>
              <p:cNvSpPr>
                <a:spLocks/>
              </p:cNvSpPr>
              <p:nvPr/>
            </p:nvSpPr>
            <p:spPr bwMode="auto">
              <a:xfrm>
                <a:off x="-151" y="1772"/>
                <a:ext cx="3" cy="8"/>
              </a:xfrm>
              <a:custGeom>
                <a:avLst/>
                <a:gdLst>
                  <a:gd name="T0" fmla="*/ 2 w 3"/>
                  <a:gd name="T1" fmla="*/ 0 h 8"/>
                  <a:gd name="T2" fmla="*/ 0 w 3"/>
                  <a:gd name="T3" fmla="*/ 0 h 8"/>
                  <a:gd name="T4" fmla="*/ 0 w 3"/>
                  <a:gd name="T5" fmla="*/ 4 h 8"/>
                  <a:gd name="T6" fmla="*/ 2 w 3"/>
                  <a:gd name="T7" fmla="*/ 7 h 8"/>
                  <a:gd name="T8" fmla="*/ 2 w 3"/>
                  <a:gd name="T9" fmla="*/ 4 h 8"/>
                  <a:gd name="T10" fmla="*/ 2 w 3"/>
                  <a:gd name="T11" fmla="*/ 0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2" y="0"/>
                    </a:moveTo>
                    <a:lnTo>
                      <a:pt x="0" y="0"/>
                    </a:lnTo>
                    <a:lnTo>
                      <a:pt x="0" y="4"/>
                    </a:lnTo>
                    <a:lnTo>
                      <a:pt x="2" y="7"/>
                    </a:lnTo>
                    <a:lnTo>
                      <a:pt x="2" y="4"/>
                    </a:lnTo>
                    <a:lnTo>
                      <a:pt x="2"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2" name="Freeform 36"/>
              <p:cNvSpPr>
                <a:spLocks/>
              </p:cNvSpPr>
              <p:nvPr/>
            </p:nvSpPr>
            <p:spPr bwMode="auto">
              <a:xfrm>
                <a:off x="-151" y="1786"/>
                <a:ext cx="3" cy="8"/>
              </a:xfrm>
              <a:custGeom>
                <a:avLst/>
                <a:gdLst>
                  <a:gd name="T0" fmla="*/ 2 w 3"/>
                  <a:gd name="T1" fmla="*/ 0 h 10"/>
                  <a:gd name="T2" fmla="*/ 0 w 3"/>
                  <a:gd name="T3" fmla="*/ 2 h 10"/>
                  <a:gd name="T4" fmla="*/ 2 w 3"/>
                  <a:gd name="T5" fmla="*/ 2 h 10"/>
                  <a:gd name="T6" fmla="*/ 2 w 3"/>
                  <a:gd name="T7" fmla="*/ 2 h 10"/>
                  <a:gd name="T8" fmla="*/ 2 w 3"/>
                  <a:gd name="T9" fmla="*/ 0 h 10"/>
                  <a:gd name="T10" fmla="*/ 0 60000 65536"/>
                  <a:gd name="T11" fmla="*/ 0 60000 65536"/>
                  <a:gd name="T12" fmla="*/ 0 60000 65536"/>
                  <a:gd name="T13" fmla="*/ 0 60000 65536"/>
                  <a:gd name="T14" fmla="*/ 0 60000 65536"/>
                  <a:gd name="T15" fmla="*/ 0 w 3"/>
                  <a:gd name="T16" fmla="*/ 0 h 10"/>
                  <a:gd name="T17" fmla="*/ 3 w 3"/>
                  <a:gd name="T18" fmla="*/ 10 h 10"/>
                </a:gdLst>
                <a:ahLst/>
                <a:cxnLst>
                  <a:cxn ang="T10">
                    <a:pos x="T0" y="T1"/>
                  </a:cxn>
                  <a:cxn ang="T11">
                    <a:pos x="T2" y="T3"/>
                  </a:cxn>
                  <a:cxn ang="T12">
                    <a:pos x="T4" y="T5"/>
                  </a:cxn>
                  <a:cxn ang="T13">
                    <a:pos x="T6" y="T7"/>
                  </a:cxn>
                  <a:cxn ang="T14">
                    <a:pos x="T8" y="T9"/>
                  </a:cxn>
                </a:cxnLst>
                <a:rect l="T15" t="T16" r="T17" b="T18"/>
                <a:pathLst>
                  <a:path w="3" h="10">
                    <a:moveTo>
                      <a:pt x="2" y="0"/>
                    </a:moveTo>
                    <a:lnTo>
                      <a:pt x="0" y="5"/>
                    </a:lnTo>
                    <a:lnTo>
                      <a:pt x="2" y="9"/>
                    </a:lnTo>
                    <a:lnTo>
                      <a:pt x="2" y="5"/>
                    </a:lnTo>
                    <a:lnTo>
                      <a:pt x="2" y="0"/>
                    </a:lnTo>
                  </a:path>
                </a:pathLst>
              </a:custGeom>
              <a:solidFill>
                <a:schemeClr val="bg2"/>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3" name="Freeform 37"/>
              <p:cNvSpPr>
                <a:spLocks/>
              </p:cNvSpPr>
              <p:nvPr/>
            </p:nvSpPr>
            <p:spPr bwMode="auto">
              <a:xfrm>
                <a:off x="-1086" y="1537"/>
                <a:ext cx="1091" cy="900"/>
              </a:xfrm>
              <a:custGeom>
                <a:avLst/>
                <a:gdLst>
                  <a:gd name="T0" fmla="*/ 0 w 1161"/>
                  <a:gd name="T1" fmla="*/ 2 h 1108"/>
                  <a:gd name="T2" fmla="*/ 0 w 1161"/>
                  <a:gd name="T3" fmla="*/ 0 h 1108"/>
                  <a:gd name="T4" fmla="*/ 179 w 1161"/>
                  <a:gd name="T5" fmla="*/ 0 h 1108"/>
                  <a:gd name="T6" fmla="*/ 179 w 1161"/>
                  <a:gd name="T7" fmla="*/ 2 h 1108"/>
                  <a:gd name="T8" fmla="*/ 0 w 1161"/>
                  <a:gd name="T9" fmla="*/ 2 h 1108"/>
                  <a:gd name="T10" fmla="*/ 0 60000 65536"/>
                  <a:gd name="T11" fmla="*/ 0 60000 65536"/>
                  <a:gd name="T12" fmla="*/ 0 60000 65536"/>
                  <a:gd name="T13" fmla="*/ 0 60000 65536"/>
                  <a:gd name="T14" fmla="*/ 0 60000 65536"/>
                  <a:gd name="T15" fmla="*/ 0 w 1161"/>
                  <a:gd name="T16" fmla="*/ 0 h 1108"/>
                  <a:gd name="T17" fmla="*/ 1161 w 1161"/>
                  <a:gd name="T18" fmla="*/ 1108 h 1108"/>
                </a:gdLst>
                <a:ahLst/>
                <a:cxnLst>
                  <a:cxn ang="T10">
                    <a:pos x="T0" y="T1"/>
                  </a:cxn>
                  <a:cxn ang="T11">
                    <a:pos x="T2" y="T3"/>
                  </a:cxn>
                  <a:cxn ang="T12">
                    <a:pos x="T4" y="T5"/>
                  </a:cxn>
                  <a:cxn ang="T13">
                    <a:pos x="T6" y="T7"/>
                  </a:cxn>
                  <a:cxn ang="T14">
                    <a:pos x="T8" y="T9"/>
                  </a:cxn>
                </a:cxnLst>
                <a:rect l="T15" t="T16" r="T17" b="T18"/>
                <a:pathLst>
                  <a:path w="1161" h="1108">
                    <a:moveTo>
                      <a:pt x="0" y="1107"/>
                    </a:moveTo>
                    <a:lnTo>
                      <a:pt x="0" y="0"/>
                    </a:lnTo>
                    <a:lnTo>
                      <a:pt x="1160" y="0"/>
                    </a:lnTo>
                    <a:lnTo>
                      <a:pt x="1160" y="1107"/>
                    </a:lnTo>
                    <a:lnTo>
                      <a:pt x="0" y="11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4" name="Freeform 38"/>
              <p:cNvSpPr>
                <a:spLocks/>
              </p:cNvSpPr>
              <p:nvPr/>
            </p:nvSpPr>
            <p:spPr bwMode="auto">
              <a:xfrm>
                <a:off x="-1086" y="1537"/>
                <a:ext cx="1091" cy="900"/>
              </a:xfrm>
              <a:custGeom>
                <a:avLst/>
                <a:gdLst>
                  <a:gd name="T0" fmla="*/ 0 w 1161"/>
                  <a:gd name="T1" fmla="*/ 2 h 1108"/>
                  <a:gd name="T2" fmla="*/ 0 w 1161"/>
                  <a:gd name="T3" fmla="*/ 0 h 1108"/>
                  <a:gd name="T4" fmla="*/ 179 w 1161"/>
                  <a:gd name="T5" fmla="*/ 0 h 1108"/>
                  <a:gd name="T6" fmla="*/ 179 w 1161"/>
                  <a:gd name="T7" fmla="*/ 2 h 1108"/>
                  <a:gd name="T8" fmla="*/ 0 w 1161"/>
                  <a:gd name="T9" fmla="*/ 2 h 1108"/>
                  <a:gd name="T10" fmla="*/ 0 60000 65536"/>
                  <a:gd name="T11" fmla="*/ 0 60000 65536"/>
                  <a:gd name="T12" fmla="*/ 0 60000 65536"/>
                  <a:gd name="T13" fmla="*/ 0 60000 65536"/>
                  <a:gd name="T14" fmla="*/ 0 60000 65536"/>
                  <a:gd name="T15" fmla="*/ 0 w 1161"/>
                  <a:gd name="T16" fmla="*/ 0 h 1108"/>
                  <a:gd name="T17" fmla="*/ 1161 w 1161"/>
                  <a:gd name="T18" fmla="*/ 1108 h 1108"/>
                </a:gdLst>
                <a:ahLst/>
                <a:cxnLst>
                  <a:cxn ang="T10">
                    <a:pos x="T0" y="T1"/>
                  </a:cxn>
                  <a:cxn ang="T11">
                    <a:pos x="T2" y="T3"/>
                  </a:cxn>
                  <a:cxn ang="T12">
                    <a:pos x="T4" y="T5"/>
                  </a:cxn>
                  <a:cxn ang="T13">
                    <a:pos x="T6" y="T7"/>
                  </a:cxn>
                  <a:cxn ang="T14">
                    <a:pos x="T8" y="T9"/>
                  </a:cxn>
                </a:cxnLst>
                <a:rect l="T15" t="T16" r="T17" b="T18"/>
                <a:pathLst>
                  <a:path w="1161" h="1108">
                    <a:moveTo>
                      <a:pt x="0" y="1107"/>
                    </a:moveTo>
                    <a:lnTo>
                      <a:pt x="0" y="0"/>
                    </a:lnTo>
                    <a:lnTo>
                      <a:pt x="1160" y="0"/>
                    </a:lnTo>
                    <a:lnTo>
                      <a:pt x="1160" y="1107"/>
                    </a:lnTo>
                    <a:lnTo>
                      <a:pt x="0" y="11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5" name="Freeform 39"/>
              <p:cNvSpPr>
                <a:spLocks/>
              </p:cNvSpPr>
              <p:nvPr/>
            </p:nvSpPr>
            <p:spPr bwMode="auto">
              <a:xfrm>
                <a:off x="-2933" y="1613"/>
                <a:ext cx="53" cy="7"/>
              </a:xfrm>
              <a:custGeom>
                <a:avLst/>
                <a:gdLst>
                  <a:gd name="T0" fmla="*/ 9 w 56"/>
                  <a:gd name="T1" fmla="*/ 1 h 10"/>
                  <a:gd name="T2" fmla="*/ 9 w 56"/>
                  <a:gd name="T3" fmla="*/ 1 h 10"/>
                  <a:gd name="T4" fmla="*/ 7 w 56"/>
                  <a:gd name="T5" fmla="*/ 1 h 10"/>
                  <a:gd name="T6" fmla="*/ 0 w 56"/>
                  <a:gd name="T7" fmla="*/ 0 h 10"/>
                  <a:gd name="T8" fmla="*/ 7 w 56"/>
                  <a:gd name="T9" fmla="*/ 0 h 10"/>
                  <a:gd name="T10" fmla="*/ 9 w 56"/>
                  <a:gd name="T11" fmla="*/ 0 h 10"/>
                  <a:gd name="T12" fmla="*/ 9 w 56"/>
                  <a:gd name="T13" fmla="*/ 0 h 10"/>
                  <a:gd name="T14" fmla="*/ 9 w 56"/>
                  <a:gd name="T15" fmla="*/ 0 h 10"/>
                  <a:gd name="T16" fmla="*/ 10 w 56"/>
                  <a:gd name="T17" fmla="*/ 0 h 10"/>
                  <a:gd name="T18" fmla="*/ 9 w 56"/>
                  <a:gd name="T19" fmla="*/ 1 h 10"/>
                  <a:gd name="T20" fmla="*/ 9 w 56"/>
                  <a:gd name="T21" fmla="*/ 1 h 10"/>
                  <a:gd name="T22" fmla="*/ 9 w 56"/>
                  <a:gd name="T23" fmla="*/ 1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
                  <a:gd name="T37" fmla="*/ 0 h 10"/>
                  <a:gd name="T38" fmla="*/ 56 w 56"/>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 h="10">
                    <a:moveTo>
                      <a:pt x="28" y="5"/>
                    </a:moveTo>
                    <a:lnTo>
                      <a:pt x="13" y="9"/>
                    </a:lnTo>
                    <a:lnTo>
                      <a:pt x="7" y="5"/>
                    </a:lnTo>
                    <a:lnTo>
                      <a:pt x="0" y="0"/>
                    </a:lnTo>
                    <a:lnTo>
                      <a:pt x="7" y="0"/>
                    </a:lnTo>
                    <a:lnTo>
                      <a:pt x="21" y="0"/>
                    </a:lnTo>
                    <a:lnTo>
                      <a:pt x="28" y="0"/>
                    </a:lnTo>
                    <a:lnTo>
                      <a:pt x="42" y="0"/>
                    </a:lnTo>
                    <a:lnTo>
                      <a:pt x="55" y="0"/>
                    </a:lnTo>
                    <a:lnTo>
                      <a:pt x="48" y="5"/>
                    </a:lnTo>
                    <a:lnTo>
                      <a:pt x="34" y="9"/>
                    </a:lnTo>
                    <a:lnTo>
                      <a:pt x="28" y="5"/>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6" name="Freeform 40"/>
              <p:cNvSpPr>
                <a:spLocks/>
              </p:cNvSpPr>
              <p:nvPr/>
            </p:nvSpPr>
            <p:spPr bwMode="auto">
              <a:xfrm>
                <a:off x="-2904" y="1619"/>
                <a:ext cx="81" cy="23"/>
              </a:xfrm>
              <a:custGeom>
                <a:avLst/>
                <a:gdLst>
                  <a:gd name="T0" fmla="*/ 0 w 86"/>
                  <a:gd name="T1" fmla="*/ 3 h 27"/>
                  <a:gd name="T2" fmla="*/ 7 w 86"/>
                  <a:gd name="T3" fmla="*/ 3 h 27"/>
                  <a:gd name="T4" fmla="*/ 8 w 86"/>
                  <a:gd name="T5" fmla="*/ 3 h 27"/>
                  <a:gd name="T6" fmla="*/ 8 w 86"/>
                  <a:gd name="T7" fmla="*/ 3 h 27"/>
                  <a:gd name="T8" fmla="*/ 8 w 86"/>
                  <a:gd name="T9" fmla="*/ 3 h 27"/>
                  <a:gd name="T10" fmla="*/ 8 w 86"/>
                  <a:gd name="T11" fmla="*/ 3 h 27"/>
                  <a:gd name="T12" fmla="*/ 0 w 86"/>
                  <a:gd name="T13" fmla="*/ 3 h 27"/>
                  <a:gd name="T14" fmla="*/ 8 w 86"/>
                  <a:gd name="T15" fmla="*/ 3 h 27"/>
                  <a:gd name="T16" fmla="*/ 8 w 86"/>
                  <a:gd name="T17" fmla="*/ 3 h 27"/>
                  <a:gd name="T18" fmla="*/ 8 w 86"/>
                  <a:gd name="T19" fmla="*/ 3 h 27"/>
                  <a:gd name="T20" fmla="*/ 10 w 86"/>
                  <a:gd name="T21" fmla="*/ 3 h 27"/>
                  <a:gd name="T22" fmla="*/ 12 w 86"/>
                  <a:gd name="T23" fmla="*/ 3 h 27"/>
                  <a:gd name="T24" fmla="*/ 13 w 86"/>
                  <a:gd name="T25" fmla="*/ 3 h 27"/>
                  <a:gd name="T26" fmla="*/ 15 w 86"/>
                  <a:gd name="T27" fmla="*/ 3 h 27"/>
                  <a:gd name="T28" fmla="*/ 13 w 86"/>
                  <a:gd name="T29" fmla="*/ 3 h 27"/>
                  <a:gd name="T30" fmla="*/ 12 w 86"/>
                  <a:gd name="T31" fmla="*/ 3 h 27"/>
                  <a:gd name="T32" fmla="*/ 12 w 86"/>
                  <a:gd name="T33" fmla="*/ 3 h 27"/>
                  <a:gd name="T34" fmla="*/ 13 w 86"/>
                  <a:gd name="T35" fmla="*/ 3 h 27"/>
                  <a:gd name="T36" fmla="*/ 12 w 86"/>
                  <a:gd name="T37" fmla="*/ 0 h 27"/>
                  <a:gd name="T38" fmla="*/ 10 w 86"/>
                  <a:gd name="T39" fmla="*/ 3 h 27"/>
                  <a:gd name="T40" fmla="*/ 8 w 86"/>
                  <a:gd name="T41" fmla="*/ 3 h 27"/>
                  <a:gd name="T42" fmla="*/ 8 w 86"/>
                  <a:gd name="T43" fmla="*/ 3 h 27"/>
                  <a:gd name="T44" fmla="*/ 8 w 86"/>
                  <a:gd name="T45" fmla="*/ 3 h 27"/>
                  <a:gd name="T46" fmla="*/ 8 w 86"/>
                  <a:gd name="T47" fmla="*/ 3 h 27"/>
                  <a:gd name="T48" fmla="*/ 8 w 86"/>
                  <a:gd name="T49" fmla="*/ 3 h 27"/>
                  <a:gd name="T50" fmla="*/ 8 w 86"/>
                  <a:gd name="T51" fmla="*/ 3 h 27"/>
                  <a:gd name="T52" fmla="*/ 8 w 86"/>
                  <a:gd name="T53" fmla="*/ 3 h 27"/>
                  <a:gd name="T54" fmla="*/ 7 w 86"/>
                  <a:gd name="T55" fmla="*/ 3 h 27"/>
                  <a:gd name="T56" fmla="*/ 0 w 86"/>
                  <a:gd name="T57" fmla="*/ 3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6"/>
                  <a:gd name="T88" fmla="*/ 0 h 27"/>
                  <a:gd name="T89" fmla="*/ 86 w 86"/>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6" h="27">
                    <a:moveTo>
                      <a:pt x="0" y="14"/>
                    </a:moveTo>
                    <a:lnTo>
                      <a:pt x="7" y="14"/>
                    </a:lnTo>
                    <a:lnTo>
                      <a:pt x="14" y="14"/>
                    </a:lnTo>
                    <a:lnTo>
                      <a:pt x="28" y="20"/>
                    </a:lnTo>
                    <a:lnTo>
                      <a:pt x="21" y="20"/>
                    </a:lnTo>
                    <a:lnTo>
                      <a:pt x="14" y="20"/>
                    </a:lnTo>
                    <a:lnTo>
                      <a:pt x="0" y="20"/>
                    </a:lnTo>
                    <a:lnTo>
                      <a:pt x="21" y="26"/>
                    </a:lnTo>
                    <a:lnTo>
                      <a:pt x="35" y="26"/>
                    </a:lnTo>
                    <a:lnTo>
                      <a:pt x="50" y="20"/>
                    </a:lnTo>
                    <a:lnTo>
                      <a:pt x="64" y="26"/>
                    </a:lnTo>
                    <a:lnTo>
                      <a:pt x="71" y="20"/>
                    </a:lnTo>
                    <a:lnTo>
                      <a:pt x="78" y="20"/>
                    </a:lnTo>
                    <a:lnTo>
                      <a:pt x="85" y="14"/>
                    </a:lnTo>
                    <a:lnTo>
                      <a:pt x="78" y="14"/>
                    </a:lnTo>
                    <a:lnTo>
                      <a:pt x="71" y="14"/>
                    </a:lnTo>
                    <a:lnTo>
                      <a:pt x="71" y="7"/>
                    </a:lnTo>
                    <a:lnTo>
                      <a:pt x="78" y="7"/>
                    </a:lnTo>
                    <a:lnTo>
                      <a:pt x="71" y="0"/>
                    </a:lnTo>
                    <a:lnTo>
                      <a:pt x="64" y="7"/>
                    </a:lnTo>
                    <a:lnTo>
                      <a:pt x="57" y="7"/>
                    </a:lnTo>
                    <a:lnTo>
                      <a:pt x="57" y="14"/>
                    </a:lnTo>
                    <a:lnTo>
                      <a:pt x="50" y="14"/>
                    </a:lnTo>
                    <a:lnTo>
                      <a:pt x="43" y="14"/>
                    </a:lnTo>
                    <a:lnTo>
                      <a:pt x="35" y="7"/>
                    </a:lnTo>
                    <a:lnTo>
                      <a:pt x="21" y="7"/>
                    </a:lnTo>
                    <a:lnTo>
                      <a:pt x="14" y="7"/>
                    </a:lnTo>
                    <a:lnTo>
                      <a:pt x="7" y="14"/>
                    </a:lnTo>
                    <a:lnTo>
                      <a:pt x="0" y="1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7" name="Freeform 41"/>
              <p:cNvSpPr>
                <a:spLocks/>
              </p:cNvSpPr>
              <p:nvPr/>
            </p:nvSpPr>
            <p:spPr bwMode="auto">
              <a:xfrm>
                <a:off x="-2988" y="1654"/>
                <a:ext cx="123" cy="62"/>
              </a:xfrm>
              <a:custGeom>
                <a:avLst/>
                <a:gdLst>
                  <a:gd name="T0" fmla="*/ 7 w 132"/>
                  <a:gd name="T1" fmla="*/ 2 h 76"/>
                  <a:gd name="T2" fmla="*/ 7 w 132"/>
                  <a:gd name="T3" fmla="*/ 2 h 76"/>
                  <a:gd name="T4" fmla="*/ 7 w 132"/>
                  <a:gd name="T5" fmla="*/ 2 h 76"/>
                  <a:gd name="T6" fmla="*/ 7 w 132"/>
                  <a:gd name="T7" fmla="*/ 2 h 76"/>
                  <a:gd name="T8" fmla="*/ 7 w 132"/>
                  <a:gd name="T9" fmla="*/ 2 h 76"/>
                  <a:gd name="T10" fmla="*/ 7 w 132"/>
                  <a:gd name="T11" fmla="*/ 2 h 76"/>
                  <a:gd name="T12" fmla="*/ 7 w 132"/>
                  <a:gd name="T13" fmla="*/ 2 h 76"/>
                  <a:gd name="T14" fmla="*/ 7 w 132"/>
                  <a:gd name="T15" fmla="*/ 2 h 76"/>
                  <a:gd name="T16" fmla="*/ 7 w 132"/>
                  <a:gd name="T17" fmla="*/ 2 h 76"/>
                  <a:gd name="T18" fmla="*/ 7 w 132"/>
                  <a:gd name="T19" fmla="*/ 2 h 76"/>
                  <a:gd name="T20" fmla="*/ 7 w 132"/>
                  <a:gd name="T21" fmla="*/ 2 h 76"/>
                  <a:gd name="T22" fmla="*/ 8 w 132"/>
                  <a:gd name="T23" fmla="*/ 2 h 76"/>
                  <a:gd name="T24" fmla="*/ 9 w 132"/>
                  <a:gd name="T25" fmla="*/ 2 h 76"/>
                  <a:gd name="T26" fmla="*/ 13 w 132"/>
                  <a:gd name="T27" fmla="*/ 2 h 76"/>
                  <a:gd name="T28" fmla="*/ 13 w 132"/>
                  <a:gd name="T29" fmla="*/ 2 h 76"/>
                  <a:gd name="T30" fmla="*/ 12 w 132"/>
                  <a:gd name="T31" fmla="*/ 2 h 76"/>
                  <a:gd name="T32" fmla="*/ 15 w 132"/>
                  <a:gd name="T33" fmla="*/ 2 h 76"/>
                  <a:gd name="T34" fmla="*/ 16 w 132"/>
                  <a:gd name="T35" fmla="*/ 2 h 76"/>
                  <a:gd name="T36" fmla="*/ 15 w 132"/>
                  <a:gd name="T37" fmla="*/ 2 h 76"/>
                  <a:gd name="T38" fmla="*/ 15 w 132"/>
                  <a:gd name="T39" fmla="*/ 2 h 76"/>
                  <a:gd name="T40" fmla="*/ 16 w 132"/>
                  <a:gd name="T41" fmla="*/ 2 h 76"/>
                  <a:gd name="T42" fmla="*/ 16 w 132"/>
                  <a:gd name="T43" fmla="*/ 0 h 76"/>
                  <a:gd name="T44" fmla="*/ 14 w 132"/>
                  <a:gd name="T45" fmla="*/ 2 h 76"/>
                  <a:gd name="T46" fmla="*/ 12 w 132"/>
                  <a:gd name="T47" fmla="*/ 2 h 76"/>
                  <a:gd name="T48" fmla="*/ 10 w 132"/>
                  <a:gd name="T49" fmla="*/ 2 h 76"/>
                  <a:gd name="T50" fmla="*/ 9 w 132"/>
                  <a:gd name="T51" fmla="*/ 2 h 76"/>
                  <a:gd name="T52" fmla="*/ 7 w 132"/>
                  <a:gd name="T53" fmla="*/ 2 h 76"/>
                  <a:gd name="T54" fmla="*/ 7 w 132"/>
                  <a:gd name="T55" fmla="*/ 2 h 76"/>
                  <a:gd name="T56" fmla="*/ 7 w 132"/>
                  <a:gd name="T57" fmla="*/ 2 h 76"/>
                  <a:gd name="T58" fmla="*/ 7 w 132"/>
                  <a:gd name="T59" fmla="*/ 0 h 76"/>
                  <a:gd name="T60" fmla="*/ 7 w 132"/>
                  <a:gd name="T61" fmla="*/ 2 h 76"/>
                  <a:gd name="T62" fmla="*/ 7 w 132"/>
                  <a:gd name="T63" fmla="*/ 2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2"/>
                  <a:gd name="T97" fmla="*/ 0 h 76"/>
                  <a:gd name="T98" fmla="*/ 132 w 132"/>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2" h="76">
                    <a:moveTo>
                      <a:pt x="29" y="14"/>
                    </a:moveTo>
                    <a:lnTo>
                      <a:pt x="36" y="22"/>
                    </a:lnTo>
                    <a:lnTo>
                      <a:pt x="29" y="22"/>
                    </a:lnTo>
                    <a:lnTo>
                      <a:pt x="22" y="22"/>
                    </a:lnTo>
                    <a:lnTo>
                      <a:pt x="14" y="22"/>
                    </a:lnTo>
                    <a:lnTo>
                      <a:pt x="22" y="29"/>
                    </a:lnTo>
                    <a:lnTo>
                      <a:pt x="29" y="29"/>
                    </a:lnTo>
                    <a:lnTo>
                      <a:pt x="44" y="29"/>
                    </a:lnTo>
                    <a:lnTo>
                      <a:pt x="44" y="37"/>
                    </a:lnTo>
                    <a:lnTo>
                      <a:pt x="51" y="45"/>
                    </a:lnTo>
                    <a:lnTo>
                      <a:pt x="44" y="45"/>
                    </a:lnTo>
                    <a:lnTo>
                      <a:pt x="29" y="37"/>
                    </a:lnTo>
                    <a:lnTo>
                      <a:pt x="14" y="37"/>
                    </a:lnTo>
                    <a:lnTo>
                      <a:pt x="7" y="37"/>
                    </a:lnTo>
                    <a:lnTo>
                      <a:pt x="0" y="45"/>
                    </a:lnTo>
                    <a:lnTo>
                      <a:pt x="7" y="45"/>
                    </a:lnTo>
                    <a:lnTo>
                      <a:pt x="14" y="52"/>
                    </a:lnTo>
                    <a:lnTo>
                      <a:pt x="7" y="60"/>
                    </a:lnTo>
                    <a:lnTo>
                      <a:pt x="14" y="60"/>
                    </a:lnTo>
                    <a:lnTo>
                      <a:pt x="29" y="60"/>
                    </a:lnTo>
                    <a:lnTo>
                      <a:pt x="36" y="52"/>
                    </a:lnTo>
                    <a:lnTo>
                      <a:pt x="51" y="52"/>
                    </a:lnTo>
                    <a:lnTo>
                      <a:pt x="66" y="52"/>
                    </a:lnTo>
                    <a:lnTo>
                      <a:pt x="72" y="52"/>
                    </a:lnTo>
                    <a:lnTo>
                      <a:pt x="80" y="52"/>
                    </a:lnTo>
                    <a:lnTo>
                      <a:pt x="80" y="60"/>
                    </a:lnTo>
                    <a:lnTo>
                      <a:pt x="87" y="67"/>
                    </a:lnTo>
                    <a:lnTo>
                      <a:pt x="102" y="75"/>
                    </a:lnTo>
                    <a:lnTo>
                      <a:pt x="109" y="67"/>
                    </a:lnTo>
                    <a:lnTo>
                      <a:pt x="102" y="67"/>
                    </a:lnTo>
                    <a:lnTo>
                      <a:pt x="102" y="60"/>
                    </a:lnTo>
                    <a:lnTo>
                      <a:pt x="95" y="60"/>
                    </a:lnTo>
                    <a:lnTo>
                      <a:pt x="102" y="60"/>
                    </a:lnTo>
                    <a:lnTo>
                      <a:pt x="117" y="60"/>
                    </a:lnTo>
                    <a:lnTo>
                      <a:pt x="124" y="60"/>
                    </a:lnTo>
                    <a:lnTo>
                      <a:pt x="131" y="52"/>
                    </a:lnTo>
                    <a:lnTo>
                      <a:pt x="124" y="52"/>
                    </a:lnTo>
                    <a:lnTo>
                      <a:pt x="117" y="45"/>
                    </a:lnTo>
                    <a:lnTo>
                      <a:pt x="109" y="45"/>
                    </a:lnTo>
                    <a:lnTo>
                      <a:pt x="117" y="29"/>
                    </a:lnTo>
                    <a:lnTo>
                      <a:pt x="124" y="29"/>
                    </a:lnTo>
                    <a:lnTo>
                      <a:pt x="124" y="22"/>
                    </a:lnTo>
                    <a:lnTo>
                      <a:pt x="124" y="7"/>
                    </a:lnTo>
                    <a:lnTo>
                      <a:pt x="124" y="0"/>
                    </a:lnTo>
                    <a:lnTo>
                      <a:pt x="117" y="7"/>
                    </a:lnTo>
                    <a:lnTo>
                      <a:pt x="109" y="7"/>
                    </a:lnTo>
                    <a:lnTo>
                      <a:pt x="102" y="22"/>
                    </a:lnTo>
                    <a:lnTo>
                      <a:pt x="95" y="22"/>
                    </a:lnTo>
                    <a:lnTo>
                      <a:pt x="95" y="14"/>
                    </a:lnTo>
                    <a:lnTo>
                      <a:pt x="87" y="14"/>
                    </a:lnTo>
                    <a:lnTo>
                      <a:pt x="87" y="7"/>
                    </a:lnTo>
                    <a:lnTo>
                      <a:pt x="80" y="14"/>
                    </a:lnTo>
                    <a:lnTo>
                      <a:pt x="72" y="22"/>
                    </a:lnTo>
                    <a:lnTo>
                      <a:pt x="66" y="22"/>
                    </a:lnTo>
                    <a:lnTo>
                      <a:pt x="72" y="14"/>
                    </a:lnTo>
                    <a:lnTo>
                      <a:pt x="66" y="7"/>
                    </a:lnTo>
                    <a:lnTo>
                      <a:pt x="58" y="14"/>
                    </a:lnTo>
                    <a:lnTo>
                      <a:pt x="58" y="7"/>
                    </a:lnTo>
                    <a:lnTo>
                      <a:pt x="58" y="0"/>
                    </a:lnTo>
                    <a:lnTo>
                      <a:pt x="51" y="0"/>
                    </a:lnTo>
                    <a:lnTo>
                      <a:pt x="44" y="7"/>
                    </a:lnTo>
                    <a:lnTo>
                      <a:pt x="36" y="7"/>
                    </a:lnTo>
                    <a:lnTo>
                      <a:pt x="29" y="7"/>
                    </a:lnTo>
                    <a:lnTo>
                      <a:pt x="29" y="1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8" name="Freeform 42"/>
              <p:cNvSpPr>
                <a:spLocks/>
              </p:cNvSpPr>
              <p:nvPr/>
            </p:nvSpPr>
            <p:spPr bwMode="auto">
              <a:xfrm>
                <a:off x="-3011" y="1633"/>
                <a:ext cx="81" cy="37"/>
              </a:xfrm>
              <a:custGeom>
                <a:avLst/>
                <a:gdLst>
                  <a:gd name="T0" fmla="*/ 8 w 86"/>
                  <a:gd name="T1" fmla="*/ 0 h 44"/>
                  <a:gd name="T2" fmla="*/ 8 w 86"/>
                  <a:gd name="T3" fmla="*/ 3 h 44"/>
                  <a:gd name="T4" fmla="*/ 8 w 86"/>
                  <a:gd name="T5" fmla="*/ 3 h 44"/>
                  <a:gd name="T6" fmla="*/ 8 w 86"/>
                  <a:gd name="T7" fmla="*/ 3 h 44"/>
                  <a:gd name="T8" fmla="*/ 7 w 86"/>
                  <a:gd name="T9" fmla="*/ 3 h 44"/>
                  <a:gd name="T10" fmla="*/ 0 w 86"/>
                  <a:gd name="T11" fmla="*/ 3 h 44"/>
                  <a:gd name="T12" fmla="*/ 0 w 86"/>
                  <a:gd name="T13" fmla="*/ 3 h 44"/>
                  <a:gd name="T14" fmla="*/ 7 w 86"/>
                  <a:gd name="T15" fmla="*/ 3 h 44"/>
                  <a:gd name="T16" fmla="*/ 8 w 86"/>
                  <a:gd name="T17" fmla="*/ 3 h 44"/>
                  <a:gd name="T18" fmla="*/ 8 w 86"/>
                  <a:gd name="T19" fmla="*/ 3 h 44"/>
                  <a:gd name="T20" fmla="*/ 8 w 86"/>
                  <a:gd name="T21" fmla="*/ 3 h 44"/>
                  <a:gd name="T22" fmla="*/ 8 w 86"/>
                  <a:gd name="T23" fmla="*/ 3 h 44"/>
                  <a:gd name="T24" fmla="*/ 10 w 86"/>
                  <a:gd name="T25" fmla="*/ 3 h 44"/>
                  <a:gd name="T26" fmla="*/ 15 w 86"/>
                  <a:gd name="T27" fmla="*/ 3 h 44"/>
                  <a:gd name="T28" fmla="*/ 15 w 86"/>
                  <a:gd name="T29" fmla="*/ 3 h 44"/>
                  <a:gd name="T30" fmla="*/ 12 w 86"/>
                  <a:gd name="T31" fmla="*/ 3 h 44"/>
                  <a:gd name="T32" fmla="*/ 10 w 86"/>
                  <a:gd name="T33" fmla="*/ 3 h 44"/>
                  <a:gd name="T34" fmla="*/ 10 w 86"/>
                  <a:gd name="T35" fmla="*/ 0 h 44"/>
                  <a:gd name="T36" fmla="*/ 8 w 86"/>
                  <a:gd name="T37" fmla="*/ 0 h 44"/>
                  <a:gd name="T38" fmla="*/ 8 w 86"/>
                  <a:gd name="T39" fmla="*/ 0 h 44"/>
                  <a:gd name="T40" fmla="*/ 8 w 86"/>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44"/>
                  <a:gd name="T65" fmla="*/ 86 w 86"/>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44">
                    <a:moveTo>
                      <a:pt x="43" y="0"/>
                    </a:moveTo>
                    <a:lnTo>
                      <a:pt x="29" y="8"/>
                    </a:lnTo>
                    <a:lnTo>
                      <a:pt x="22" y="14"/>
                    </a:lnTo>
                    <a:lnTo>
                      <a:pt x="14" y="14"/>
                    </a:lnTo>
                    <a:lnTo>
                      <a:pt x="7" y="22"/>
                    </a:lnTo>
                    <a:lnTo>
                      <a:pt x="0" y="22"/>
                    </a:lnTo>
                    <a:lnTo>
                      <a:pt x="0" y="35"/>
                    </a:lnTo>
                    <a:lnTo>
                      <a:pt x="7" y="43"/>
                    </a:lnTo>
                    <a:lnTo>
                      <a:pt x="22" y="43"/>
                    </a:lnTo>
                    <a:lnTo>
                      <a:pt x="29" y="35"/>
                    </a:lnTo>
                    <a:lnTo>
                      <a:pt x="43" y="29"/>
                    </a:lnTo>
                    <a:lnTo>
                      <a:pt x="57" y="22"/>
                    </a:lnTo>
                    <a:lnTo>
                      <a:pt x="65" y="22"/>
                    </a:lnTo>
                    <a:lnTo>
                      <a:pt x="85" y="14"/>
                    </a:lnTo>
                    <a:lnTo>
                      <a:pt x="85" y="8"/>
                    </a:lnTo>
                    <a:lnTo>
                      <a:pt x="71" y="8"/>
                    </a:lnTo>
                    <a:lnTo>
                      <a:pt x="65" y="8"/>
                    </a:lnTo>
                    <a:lnTo>
                      <a:pt x="65" y="0"/>
                    </a:lnTo>
                    <a:lnTo>
                      <a:pt x="57" y="0"/>
                    </a:lnTo>
                    <a:lnTo>
                      <a:pt x="50" y="0"/>
                    </a:lnTo>
                    <a:lnTo>
                      <a:pt x="43"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49" name="Freeform 43"/>
              <p:cNvSpPr>
                <a:spLocks/>
              </p:cNvSpPr>
              <p:nvPr/>
            </p:nvSpPr>
            <p:spPr bwMode="auto">
              <a:xfrm>
                <a:off x="-3003" y="2392"/>
                <a:ext cx="73" cy="24"/>
              </a:xfrm>
              <a:custGeom>
                <a:avLst/>
                <a:gdLst>
                  <a:gd name="T0" fmla="*/ 7 w 78"/>
                  <a:gd name="T1" fmla="*/ 3 h 28"/>
                  <a:gd name="T2" fmla="*/ 7 w 78"/>
                  <a:gd name="T3" fmla="*/ 3 h 28"/>
                  <a:gd name="T4" fmla="*/ 7 w 78"/>
                  <a:gd name="T5" fmla="*/ 3 h 28"/>
                  <a:gd name="T6" fmla="*/ 7 w 78"/>
                  <a:gd name="T7" fmla="*/ 3 h 28"/>
                  <a:gd name="T8" fmla="*/ 7 w 78"/>
                  <a:gd name="T9" fmla="*/ 3 h 28"/>
                  <a:gd name="T10" fmla="*/ 0 w 78"/>
                  <a:gd name="T11" fmla="*/ 3 h 28"/>
                  <a:gd name="T12" fmla="*/ 7 w 78"/>
                  <a:gd name="T13" fmla="*/ 3 h 28"/>
                  <a:gd name="T14" fmla="*/ 7 w 78"/>
                  <a:gd name="T15" fmla="*/ 3 h 28"/>
                  <a:gd name="T16" fmla="*/ 7 w 78"/>
                  <a:gd name="T17" fmla="*/ 3 h 28"/>
                  <a:gd name="T18" fmla="*/ 7 w 78"/>
                  <a:gd name="T19" fmla="*/ 3 h 28"/>
                  <a:gd name="T20" fmla="*/ 8 w 78"/>
                  <a:gd name="T21" fmla="*/ 3 h 28"/>
                  <a:gd name="T22" fmla="*/ 11 w 78"/>
                  <a:gd name="T23" fmla="*/ 3 h 28"/>
                  <a:gd name="T24" fmla="*/ 11 w 78"/>
                  <a:gd name="T25" fmla="*/ 3 h 28"/>
                  <a:gd name="T26" fmla="*/ 10 w 78"/>
                  <a:gd name="T27" fmla="*/ 3 h 28"/>
                  <a:gd name="T28" fmla="*/ 8 w 78"/>
                  <a:gd name="T29" fmla="*/ 3 h 28"/>
                  <a:gd name="T30" fmla="*/ 7 w 78"/>
                  <a:gd name="T31" fmla="*/ 3 h 28"/>
                  <a:gd name="T32" fmla="*/ 7 w 78"/>
                  <a:gd name="T33" fmla="*/ 0 h 28"/>
                  <a:gd name="T34" fmla="*/ 7 w 78"/>
                  <a:gd name="T35" fmla="*/ 3 h 28"/>
                  <a:gd name="T36" fmla="*/ 7 w 78"/>
                  <a:gd name="T37" fmla="*/ 0 h 28"/>
                  <a:gd name="T38" fmla="*/ 7 w 78"/>
                  <a:gd name="T39" fmla="*/ 3 h 28"/>
                  <a:gd name="T40" fmla="*/ 7 w 78"/>
                  <a:gd name="T41" fmla="*/ 3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8"/>
                  <a:gd name="T64" fmla="*/ 0 h 28"/>
                  <a:gd name="T65" fmla="*/ 78 w 78"/>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8" h="28">
                    <a:moveTo>
                      <a:pt x="35" y="7"/>
                    </a:moveTo>
                    <a:lnTo>
                      <a:pt x="28" y="14"/>
                    </a:lnTo>
                    <a:lnTo>
                      <a:pt x="21" y="14"/>
                    </a:lnTo>
                    <a:lnTo>
                      <a:pt x="14" y="14"/>
                    </a:lnTo>
                    <a:lnTo>
                      <a:pt x="7" y="14"/>
                    </a:lnTo>
                    <a:lnTo>
                      <a:pt x="0" y="20"/>
                    </a:lnTo>
                    <a:lnTo>
                      <a:pt x="7" y="20"/>
                    </a:lnTo>
                    <a:lnTo>
                      <a:pt x="28" y="20"/>
                    </a:lnTo>
                    <a:lnTo>
                      <a:pt x="43" y="27"/>
                    </a:lnTo>
                    <a:lnTo>
                      <a:pt x="49" y="20"/>
                    </a:lnTo>
                    <a:lnTo>
                      <a:pt x="63" y="27"/>
                    </a:lnTo>
                    <a:lnTo>
                      <a:pt x="77" y="27"/>
                    </a:lnTo>
                    <a:lnTo>
                      <a:pt x="77" y="20"/>
                    </a:lnTo>
                    <a:lnTo>
                      <a:pt x="70" y="20"/>
                    </a:lnTo>
                    <a:lnTo>
                      <a:pt x="63" y="7"/>
                    </a:lnTo>
                    <a:lnTo>
                      <a:pt x="57" y="7"/>
                    </a:lnTo>
                    <a:lnTo>
                      <a:pt x="49" y="0"/>
                    </a:lnTo>
                    <a:lnTo>
                      <a:pt x="43" y="7"/>
                    </a:lnTo>
                    <a:lnTo>
                      <a:pt x="28" y="0"/>
                    </a:lnTo>
                    <a:lnTo>
                      <a:pt x="21" y="7"/>
                    </a:lnTo>
                    <a:lnTo>
                      <a:pt x="35" y="7"/>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50" name="Freeform 44"/>
              <p:cNvSpPr>
                <a:spLocks/>
              </p:cNvSpPr>
              <p:nvPr/>
            </p:nvSpPr>
            <p:spPr bwMode="auto">
              <a:xfrm>
                <a:off x="-2988" y="2374"/>
                <a:ext cx="16" cy="1"/>
              </a:xfrm>
              <a:custGeom>
                <a:avLst/>
                <a:gdLst>
                  <a:gd name="T0" fmla="*/ 3 w 19"/>
                  <a:gd name="T1" fmla="*/ 0 h 2"/>
                  <a:gd name="T2" fmla="*/ 3 w 19"/>
                  <a:gd name="T3" fmla="*/ 0 h 2"/>
                  <a:gd name="T4" fmla="*/ 0 w 19"/>
                  <a:gd name="T5" fmla="*/ 1 h 2"/>
                  <a:gd name="T6" fmla="*/ 3 w 19"/>
                  <a:gd name="T7" fmla="*/ 1 h 2"/>
                  <a:gd name="T8" fmla="*/ 3 w 19"/>
                  <a:gd name="T9" fmla="*/ 1 h 2"/>
                  <a:gd name="T10" fmla="*/ 3 w 19"/>
                  <a:gd name="T11" fmla="*/ 1 h 2"/>
                  <a:gd name="T12" fmla="*/ 3 w 19"/>
                  <a:gd name="T13" fmla="*/ 0 h 2"/>
                  <a:gd name="T14" fmla="*/ 0 60000 65536"/>
                  <a:gd name="T15" fmla="*/ 0 60000 65536"/>
                  <a:gd name="T16" fmla="*/ 0 60000 65536"/>
                  <a:gd name="T17" fmla="*/ 0 60000 65536"/>
                  <a:gd name="T18" fmla="*/ 0 60000 65536"/>
                  <a:gd name="T19" fmla="*/ 0 60000 65536"/>
                  <a:gd name="T20" fmla="*/ 0 60000 65536"/>
                  <a:gd name="T21" fmla="*/ 0 w 19"/>
                  <a:gd name="T22" fmla="*/ 0 h 2"/>
                  <a:gd name="T23" fmla="*/ 19 w 19"/>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
                    <a:moveTo>
                      <a:pt x="12" y="0"/>
                    </a:moveTo>
                    <a:lnTo>
                      <a:pt x="6" y="0"/>
                    </a:lnTo>
                    <a:lnTo>
                      <a:pt x="0" y="1"/>
                    </a:lnTo>
                    <a:lnTo>
                      <a:pt x="6" y="1"/>
                    </a:lnTo>
                    <a:lnTo>
                      <a:pt x="12" y="1"/>
                    </a:lnTo>
                    <a:lnTo>
                      <a:pt x="18" y="1"/>
                    </a:lnTo>
                    <a:lnTo>
                      <a:pt x="12" y="0"/>
                    </a:lnTo>
                  </a:path>
                </a:pathLst>
              </a:custGeom>
              <a:solidFill>
                <a:srgbClr val="CDE6F6"/>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51" name="Freeform 45"/>
              <p:cNvSpPr>
                <a:spLocks/>
              </p:cNvSpPr>
              <p:nvPr/>
            </p:nvSpPr>
            <p:spPr bwMode="auto">
              <a:xfrm>
                <a:off x="-3096" y="2358"/>
                <a:ext cx="2" cy="10"/>
              </a:xfrm>
              <a:custGeom>
                <a:avLst/>
                <a:gdLst>
                  <a:gd name="T0" fmla="*/ 1 w 3"/>
                  <a:gd name="T1" fmla="*/ 0 h 11"/>
                  <a:gd name="T2" fmla="*/ 0 w 3"/>
                  <a:gd name="T3" fmla="*/ 5 h 11"/>
                  <a:gd name="T4" fmla="*/ 0 w 3"/>
                  <a:gd name="T5" fmla="*/ 5 h 11"/>
                  <a:gd name="T6" fmla="*/ 1 w 3"/>
                  <a:gd name="T7" fmla="*/ 5 h 11"/>
                  <a:gd name="T8" fmla="*/ 1 w 3"/>
                  <a:gd name="T9" fmla="*/ 0 h 11"/>
                  <a:gd name="T10" fmla="*/ 0 60000 65536"/>
                  <a:gd name="T11" fmla="*/ 0 60000 65536"/>
                  <a:gd name="T12" fmla="*/ 0 60000 65536"/>
                  <a:gd name="T13" fmla="*/ 0 60000 65536"/>
                  <a:gd name="T14" fmla="*/ 0 60000 65536"/>
                  <a:gd name="T15" fmla="*/ 0 w 3"/>
                  <a:gd name="T16" fmla="*/ 0 h 11"/>
                  <a:gd name="T17" fmla="*/ 3 w 3"/>
                  <a:gd name="T18" fmla="*/ 11 h 11"/>
                </a:gdLst>
                <a:ahLst/>
                <a:cxnLst>
                  <a:cxn ang="T10">
                    <a:pos x="T0" y="T1"/>
                  </a:cxn>
                  <a:cxn ang="T11">
                    <a:pos x="T2" y="T3"/>
                  </a:cxn>
                  <a:cxn ang="T12">
                    <a:pos x="T4" y="T5"/>
                  </a:cxn>
                  <a:cxn ang="T13">
                    <a:pos x="T6" y="T7"/>
                  </a:cxn>
                  <a:cxn ang="T14">
                    <a:pos x="T8" y="T9"/>
                  </a:cxn>
                </a:cxnLst>
                <a:rect l="T15" t="T16" r="T17" b="T18"/>
                <a:pathLst>
                  <a:path w="3" h="11">
                    <a:moveTo>
                      <a:pt x="2" y="0"/>
                    </a:moveTo>
                    <a:lnTo>
                      <a:pt x="0" y="6"/>
                    </a:lnTo>
                    <a:lnTo>
                      <a:pt x="0" y="10"/>
                    </a:lnTo>
                    <a:lnTo>
                      <a:pt x="2" y="6"/>
                    </a:lnTo>
                    <a:lnTo>
                      <a:pt x="2"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52" name="Freeform 46"/>
              <p:cNvSpPr>
                <a:spLocks/>
              </p:cNvSpPr>
              <p:nvPr/>
            </p:nvSpPr>
            <p:spPr bwMode="auto">
              <a:xfrm>
                <a:off x="-3110" y="2339"/>
                <a:ext cx="117" cy="49"/>
              </a:xfrm>
              <a:custGeom>
                <a:avLst/>
                <a:gdLst>
                  <a:gd name="T0" fmla="*/ 8 w 124"/>
                  <a:gd name="T1" fmla="*/ 0 h 61"/>
                  <a:gd name="T2" fmla="*/ 7 w 124"/>
                  <a:gd name="T3" fmla="*/ 2 h 61"/>
                  <a:gd name="T4" fmla="*/ 0 w 124"/>
                  <a:gd name="T5" fmla="*/ 2 h 61"/>
                  <a:gd name="T6" fmla="*/ 0 w 124"/>
                  <a:gd name="T7" fmla="*/ 2 h 61"/>
                  <a:gd name="T8" fmla="*/ 8 w 124"/>
                  <a:gd name="T9" fmla="*/ 2 h 61"/>
                  <a:gd name="T10" fmla="*/ 8 w 124"/>
                  <a:gd name="T11" fmla="*/ 2 h 61"/>
                  <a:gd name="T12" fmla="*/ 8 w 124"/>
                  <a:gd name="T13" fmla="*/ 2 h 61"/>
                  <a:gd name="T14" fmla="*/ 8 w 124"/>
                  <a:gd name="T15" fmla="*/ 2 h 61"/>
                  <a:gd name="T16" fmla="*/ 9 w 124"/>
                  <a:gd name="T17" fmla="*/ 2 h 61"/>
                  <a:gd name="T18" fmla="*/ 11 w 124"/>
                  <a:gd name="T19" fmla="*/ 2 h 61"/>
                  <a:gd name="T20" fmla="*/ 13 w 124"/>
                  <a:gd name="T21" fmla="*/ 2 h 61"/>
                  <a:gd name="T22" fmla="*/ 13 w 124"/>
                  <a:gd name="T23" fmla="*/ 2 h 61"/>
                  <a:gd name="T24" fmla="*/ 13 w 124"/>
                  <a:gd name="T25" fmla="*/ 2 h 61"/>
                  <a:gd name="T26" fmla="*/ 15 w 124"/>
                  <a:gd name="T27" fmla="*/ 2 h 61"/>
                  <a:gd name="T28" fmla="*/ 15 w 124"/>
                  <a:gd name="T29" fmla="*/ 2 h 61"/>
                  <a:gd name="T30" fmla="*/ 13 w 124"/>
                  <a:gd name="T31" fmla="*/ 2 h 61"/>
                  <a:gd name="T32" fmla="*/ 15 w 124"/>
                  <a:gd name="T33" fmla="*/ 2 h 61"/>
                  <a:gd name="T34" fmla="*/ 16 w 124"/>
                  <a:gd name="T35" fmla="*/ 2 h 61"/>
                  <a:gd name="T36" fmla="*/ 19 w 124"/>
                  <a:gd name="T37" fmla="*/ 2 h 61"/>
                  <a:gd name="T38" fmla="*/ 20 w 124"/>
                  <a:gd name="T39" fmla="*/ 2 h 61"/>
                  <a:gd name="T40" fmla="*/ 21 w 124"/>
                  <a:gd name="T41" fmla="*/ 2 h 61"/>
                  <a:gd name="T42" fmla="*/ 22 w 124"/>
                  <a:gd name="T43" fmla="*/ 2 h 61"/>
                  <a:gd name="T44" fmla="*/ 22 w 124"/>
                  <a:gd name="T45" fmla="*/ 2 h 61"/>
                  <a:gd name="T46" fmla="*/ 21 w 124"/>
                  <a:gd name="T47" fmla="*/ 2 h 61"/>
                  <a:gd name="T48" fmla="*/ 19 w 124"/>
                  <a:gd name="T49" fmla="*/ 2 h 61"/>
                  <a:gd name="T50" fmla="*/ 18 w 124"/>
                  <a:gd name="T51" fmla="*/ 2 h 61"/>
                  <a:gd name="T52" fmla="*/ 15 w 124"/>
                  <a:gd name="T53" fmla="*/ 2 h 61"/>
                  <a:gd name="T54" fmla="*/ 11 w 124"/>
                  <a:gd name="T55" fmla="*/ 2 h 61"/>
                  <a:gd name="T56" fmla="*/ 8 w 124"/>
                  <a:gd name="T57" fmla="*/ 2 h 61"/>
                  <a:gd name="T58" fmla="*/ 8 w 124"/>
                  <a:gd name="T59" fmla="*/ 2 h 61"/>
                  <a:gd name="T60" fmla="*/ 8 w 124"/>
                  <a:gd name="T61" fmla="*/ 0 h 6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4"/>
                  <a:gd name="T94" fmla="*/ 0 h 61"/>
                  <a:gd name="T95" fmla="*/ 124 w 124"/>
                  <a:gd name="T96" fmla="*/ 61 h 6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4" h="61">
                    <a:moveTo>
                      <a:pt x="22" y="0"/>
                    </a:moveTo>
                    <a:lnTo>
                      <a:pt x="7" y="15"/>
                    </a:lnTo>
                    <a:lnTo>
                      <a:pt x="0" y="15"/>
                    </a:lnTo>
                    <a:lnTo>
                      <a:pt x="0" y="23"/>
                    </a:lnTo>
                    <a:lnTo>
                      <a:pt x="14" y="15"/>
                    </a:lnTo>
                    <a:lnTo>
                      <a:pt x="29" y="15"/>
                    </a:lnTo>
                    <a:lnTo>
                      <a:pt x="36" y="23"/>
                    </a:lnTo>
                    <a:lnTo>
                      <a:pt x="44" y="31"/>
                    </a:lnTo>
                    <a:lnTo>
                      <a:pt x="58" y="23"/>
                    </a:lnTo>
                    <a:lnTo>
                      <a:pt x="65" y="31"/>
                    </a:lnTo>
                    <a:lnTo>
                      <a:pt x="73" y="31"/>
                    </a:lnTo>
                    <a:lnTo>
                      <a:pt x="73" y="37"/>
                    </a:lnTo>
                    <a:lnTo>
                      <a:pt x="73" y="45"/>
                    </a:lnTo>
                    <a:lnTo>
                      <a:pt x="80" y="45"/>
                    </a:lnTo>
                    <a:lnTo>
                      <a:pt x="80" y="52"/>
                    </a:lnTo>
                    <a:lnTo>
                      <a:pt x="73" y="60"/>
                    </a:lnTo>
                    <a:lnTo>
                      <a:pt x="80" y="60"/>
                    </a:lnTo>
                    <a:lnTo>
                      <a:pt x="87" y="60"/>
                    </a:lnTo>
                    <a:lnTo>
                      <a:pt x="101" y="60"/>
                    </a:lnTo>
                    <a:lnTo>
                      <a:pt x="109" y="60"/>
                    </a:lnTo>
                    <a:lnTo>
                      <a:pt x="116" y="60"/>
                    </a:lnTo>
                    <a:lnTo>
                      <a:pt x="123" y="60"/>
                    </a:lnTo>
                    <a:lnTo>
                      <a:pt x="123" y="52"/>
                    </a:lnTo>
                    <a:lnTo>
                      <a:pt x="116" y="45"/>
                    </a:lnTo>
                    <a:lnTo>
                      <a:pt x="101" y="45"/>
                    </a:lnTo>
                    <a:lnTo>
                      <a:pt x="94" y="37"/>
                    </a:lnTo>
                    <a:lnTo>
                      <a:pt x="80" y="23"/>
                    </a:lnTo>
                    <a:lnTo>
                      <a:pt x="65" y="15"/>
                    </a:lnTo>
                    <a:lnTo>
                      <a:pt x="50" y="15"/>
                    </a:lnTo>
                    <a:lnTo>
                      <a:pt x="29" y="8"/>
                    </a:lnTo>
                    <a:lnTo>
                      <a:pt x="22" y="0"/>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53" name="Freeform 47"/>
              <p:cNvSpPr>
                <a:spLocks/>
              </p:cNvSpPr>
              <p:nvPr/>
            </p:nvSpPr>
            <p:spPr bwMode="auto">
              <a:xfrm>
                <a:off x="-1149" y="2444"/>
                <a:ext cx="1154" cy="35"/>
              </a:xfrm>
              <a:custGeom>
                <a:avLst/>
                <a:gdLst>
                  <a:gd name="T0" fmla="*/ 194 w 1227"/>
                  <a:gd name="T1" fmla="*/ 0 h 43"/>
                  <a:gd name="T2" fmla="*/ 185 w 1227"/>
                  <a:gd name="T3" fmla="*/ 2 h 43"/>
                  <a:gd name="T4" fmla="*/ 0 w 1227"/>
                  <a:gd name="T5" fmla="*/ 2 h 43"/>
                  <a:gd name="T6" fmla="*/ 10 w 1227"/>
                  <a:gd name="T7" fmla="*/ 0 h 43"/>
                  <a:gd name="T8" fmla="*/ 194 w 1227"/>
                  <a:gd name="T9" fmla="*/ 0 h 43"/>
                  <a:gd name="T10" fmla="*/ 0 60000 65536"/>
                  <a:gd name="T11" fmla="*/ 0 60000 65536"/>
                  <a:gd name="T12" fmla="*/ 0 60000 65536"/>
                  <a:gd name="T13" fmla="*/ 0 60000 65536"/>
                  <a:gd name="T14" fmla="*/ 0 60000 65536"/>
                  <a:gd name="T15" fmla="*/ 0 w 1227"/>
                  <a:gd name="T16" fmla="*/ 0 h 43"/>
                  <a:gd name="T17" fmla="*/ 1227 w 1227"/>
                  <a:gd name="T18" fmla="*/ 43 h 43"/>
                </a:gdLst>
                <a:ahLst/>
                <a:cxnLst>
                  <a:cxn ang="T10">
                    <a:pos x="T0" y="T1"/>
                  </a:cxn>
                  <a:cxn ang="T11">
                    <a:pos x="T2" y="T3"/>
                  </a:cxn>
                  <a:cxn ang="T12">
                    <a:pos x="T4" y="T5"/>
                  </a:cxn>
                  <a:cxn ang="T13">
                    <a:pos x="T6" y="T7"/>
                  </a:cxn>
                  <a:cxn ang="T14">
                    <a:pos x="T8" y="T9"/>
                  </a:cxn>
                </a:cxnLst>
                <a:rect l="T15" t="T16" r="T17" b="T18"/>
                <a:pathLst>
                  <a:path w="1227" h="43">
                    <a:moveTo>
                      <a:pt x="1226" y="0"/>
                    </a:moveTo>
                    <a:lnTo>
                      <a:pt x="1161" y="42"/>
                    </a:lnTo>
                    <a:lnTo>
                      <a:pt x="0" y="42"/>
                    </a:lnTo>
                    <a:lnTo>
                      <a:pt x="66" y="0"/>
                    </a:lnTo>
                    <a:lnTo>
                      <a:pt x="12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54" name="Rectangle 48"/>
              <p:cNvSpPr>
                <a:spLocks noChangeArrowheads="1"/>
              </p:cNvSpPr>
              <p:nvPr/>
            </p:nvSpPr>
            <p:spPr bwMode="auto">
              <a:xfrm>
                <a:off x="-148" y="1746"/>
                <a:ext cx="340" cy="1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lgn="ctr">
                    <a:solidFill>
                      <a:srgbClr val="000000"/>
                    </a:solidFill>
                    <a:miter lim="800000"/>
                    <a:headEnd type="none" w="sm" len="sm"/>
                    <a:tailEnd type="none" w="sm" len="sm"/>
                  </a14:hiddenLine>
                </a:ext>
              </a:extLst>
            </p:spPr>
            <p:txBody>
              <a:bodyPr>
                <a:noAutofit/>
              </a:bodyPr>
              <a:lstStyle/>
              <a:p>
                <a:pPr>
                  <a:buClr>
                    <a:srgbClr val="000000"/>
                  </a:buClr>
                </a:pPr>
                <a:endParaRPr lang="en-GB" dirty="0">
                  <a:solidFill>
                    <a:srgbClr val="000000"/>
                  </a:solidFill>
                  <a:latin typeface="Arial" pitchFamily="34" charset="0"/>
                  <a:ea typeface="Verdana" pitchFamily="34" charset="0"/>
                  <a:cs typeface="Arial" pitchFamily="34" charset="0"/>
                </a:endParaRPr>
              </a:p>
            </p:txBody>
          </p:sp>
          <p:sp>
            <p:nvSpPr>
              <p:cNvPr id="6255" name="Freeform 49"/>
              <p:cNvSpPr>
                <a:spLocks/>
              </p:cNvSpPr>
              <p:nvPr/>
            </p:nvSpPr>
            <p:spPr bwMode="auto">
              <a:xfrm>
                <a:off x="-2777" y="1765"/>
                <a:ext cx="21" cy="10"/>
              </a:xfrm>
              <a:custGeom>
                <a:avLst/>
                <a:gdLst>
                  <a:gd name="T0" fmla="*/ 3 w 25"/>
                  <a:gd name="T1" fmla="*/ 0 h 11"/>
                  <a:gd name="T2" fmla="*/ 3 w 25"/>
                  <a:gd name="T3" fmla="*/ 0 h 11"/>
                  <a:gd name="T4" fmla="*/ 3 w 25"/>
                  <a:gd name="T5" fmla="*/ 0 h 11"/>
                  <a:gd name="T6" fmla="*/ 3 w 25"/>
                  <a:gd name="T7" fmla="*/ 5 h 11"/>
                  <a:gd name="T8" fmla="*/ 3 w 25"/>
                  <a:gd name="T9" fmla="*/ 5 h 11"/>
                  <a:gd name="T10" fmla="*/ 0 w 25"/>
                  <a:gd name="T11" fmla="*/ 5 h 11"/>
                  <a:gd name="T12" fmla="*/ 3 w 25"/>
                  <a:gd name="T13" fmla="*/ 5 h 11"/>
                  <a:gd name="T14" fmla="*/ 3 w 25"/>
                  <a:gd name="T15" fmla="*/ 5 h 11"/>
                  <a:gd name="T16" fmla="*/ 3 w 25"/>
                  <a:gd name="T17" fmla="*/ 5 h 11"/>
                  <a:gd name="T18" fmla="*/ 3 w 25"/>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1"/>
                  <a:gd name="T32" fmla="*/ 25 w 2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1">
                    <a:moveTo>
                      <a:pt x="24" y="0"/>
                    </a:moveTo>
                    <a:lnTo>
                      <a:pt x="18" y="0"/>
                    </a:lnTo>
                    <a:lnTo>
                      <a:pt x="12" y="0"/>
                    </a:lnTo>
                    <a:lnTo>
                      <a:pt x="12" y="6"/>
                    </a:lnTo>
                    <a:lnTo>
                      <a:pt x="6" y="6"/>
                    </a:lnTo>
                    <a:lnTo>
                      <a:pt x="0" y="10"/>
                    </a:lnTo>
                    <a:lnTo>
                      <a:pt x="6" y="10"/>
                    </a:lnTo>
                    <a:lnTo>
                      <a:pt x="12" y="10"/>
                    </a:lnTo>
                    <a:lnTo>
                      <a:pt x="18" y="6"/>
                    </a:lnTo>
                    <a:lnTo>
                      <a:pt x="24"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56" name="Freeform 50"/>
              <p:cNvSpPr>
                <a:spLocks/>
              </p:cNvSpPr>
              <p:nvPr/>
            </p:nvSpPr>
            <p:spPr bwMode="auto">
              <a:xfrm>
                <a:off x="-2772" y="1738"/>
                <a:ext cx="45" cy="23"/>
              </a:xfrm>
              <a:custGeom>
                <a:avLst/>
                <a:gdLst>
                  <a:gd name="T0" fmla="*/ 7 w 48"/>
                  <a:gd name="T1" fmla="*/ 2 h 28"/>
                  <a:gd name="T2" fmla="*/ 0 w 48"/>
                  <a:gd name="T3" fmla="*/ 2 h 28"/>
                  <a:gd name="T4" fmla="*/ 7 w 48"/>
                  <a:gd name="T5" fmla="*/ 2 h 28"/>
                  <a:gd name="T6" fmla="*/ 7 w 48"/>
                  <a:gd name="T7" fmla="*/ 2 h 28"/>
                  <a:gd name="T8" fmla="*/ 8 w 48"/>
                  <a:gd name="T9" fmla="*/ 2 h 28"/>
                  <a:gd name="T10" fmla="*/ 8 w 48"/>
                  <a:gd name="T11" fmla="*/ 2 h 28"/>
                  <a:gd name="T12" fmla="*/ 8 w 48"/>
                  <a:gd name="T13" fmla="*/ 2 h 28"/>
                  <a:gd name="T14" fmla="*/ 8 w 48"/>
                  <a:gd name="T15" fmla="*/ 2 h 28"/>
                  <a:gd name="T16" fmla="*/ 8 w 48"/>
                  <a:gd name="T17" fmla="*/ 2 h 28"/>
                  <a:gd name="T18" fmla="*/ 8 w 48"/>
                  <a:gd name="T19" fmla="*/ 2 h 28"/>
                  <a:gd name="T20" fmla="*/ 8 w 48"/>
                  <a:gd name="T21" fmla="*/ 2 h 28"/>
                  <a:gd name="T22" fmla="*/ 8 w 48"/>
                  <a:gd name="T23" fmla="*/ 2 h 28"/>
                  <a:gd name="T24" fmla="*/ 8 w 48"/>
                  <a:gd name="T25" fmla="*/ 2 h 28"/>
                  <a:gd name="T26" fmla="*/ 8 w 48"/>
                  <a:gd name="T27" fmla="*/ 0 h 28"/>
                  <a:gd name="T28" fmla="*/ 8 w 48"/>
                  <a:gd name="T29" fmla="*/ 0 h 28"/>
                  <a:gd name="T30" fmla="*/ 8 w 48"/>
                  <a:gd name="T31" fmla="*/ 2 h 28"/>
                  <a:gd name="T32" fmla="*/ 7 w 48"/>
                  <a:gd name="T33" fmla="*/ 2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8"/>
                  <a:gd name="T53" fmla="*/ 48 w 4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8">
                    <a:moveTo>
                      <a:pt x="7" y="14"/>
                    </a:moveTo>
                    <a:lnTo>
                      <a:pt x="0" y="20"/>
                    </a:lnTo>
                    <a:lnTo>
                      <a:pt x="7" y="20"/>
                    </a:lnTo>
                    <a:lnTo>
                      <a:pt x="7" y="27"/>
                    </a:lnTo>
                    <a:lnTo>
                      <a:pt x="14" y="20"/>
                    </a:lnTo>
                    <a:lnTo>
                      <a:pt x="21" y="20"/>
                    </a:lnTo>
                    <a:lnTo>
                      <a:pt x="21" y="14"/>
                    </a:lnTo>
                    <a:lnTo>
                      <a:pt x="26" y="20"/>
                    </a:lnTo>
                    <a:lnTo>
                      <a:pt x="33" y="20"/>
                    </a:lnTo>
                    <a:lnTo>
                      <a:pt x="40" y="27"/>
                    </a:lnTo>
                    <a:lnTo>
                      <a:pt x="47" y="20"/>
                    </a:lnTo>
                    <a:lnTo>
                      <a:pt x="40" y="14"/>
                    </a:lnTo>
                    <a:lnTo>
                      <a:pt x="26" y="7"/>
                    </a:lnTo>
                    <a:lnTo>
                      <a:pt x="26" y="0"/>
                    </a:lnTo>
                    <a:lnTo>
                      <a:pt x="21" y="0"/>
                    </a:lnTo>
                    <a:lnTo>
                      <a:pt x="14" y="7"/>
                    </a:lnTo>
                    <a:lnTo>
                      <a:pt x="7" y="14"/>
                    </a:lnTo>
                  </a:path>
                </a:pathLst>
              </a:custGeom>
              <a:solidFill>
                <a:srgbClr val="D1D1D1"/>
              </a:solidFill>
              <a:ln>
                <a:noFill/>
              </a:ln>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257" name="Freeform 51"/>
              <p:cNvSpPr>
                <a:spLocks/>
              </p:cNvSpPr>
              <p:nvPr/>
            </p:nvSpPr>
            <p:spPr bwMode="auto">
              <a:xfrm>
                <a:off x="-320" y="2288"/>
                <a:ext cx="28" cy="52"/>
              </a:xfrm>
              <a:custGeom>
                <a:avLst/>
                <a:gdLst>
                  <a:gd name="T0" fmla="*/ 0 w 36"/>
                  <a:gd name="T1" fmla="*/ 0 h 68"/>
                  <a:gd name="T2" fmla="*/ 2 w 36"/>
                  <a:gd name="T3" fmla="*/ 2 h 68"/>
                  <a:gd name="T4" fmla="*/ 2 w 36"/>
                  <a:gd name="T5" fmla="*/ 2 h 68"/>
                  <a:gd name="T6" fmla="*/ 2 w 36"/>
                  <a:gd name="T7" fmla="*/ 2 h 68"/>
                  <a:gd name="T8" fmla="*/ 0 w 36"/>
                  <a:gd name="T9" fmla="*/ 0 h 68"/>
                  <a:gd name="T10" fmla="*/ 0 60000 65536"/>
                  <a:gd name="T11" fmla="*/ 0 60000 65536"/>
                  <a:gd name="T12" fmla="*/ 0 60000 65536"/>
                  <a:gd name="T13" fmla="*/ 0 60000 65536"/>
                  <a:gd name="T14" fmla="*/ 0 60000 65536"/>
                  <a:gd name="T15" fmla="*/ 0 w 36"/>
                  <a:gd name="T16" fmla="*/ 0 h 68"/>
                  <a:gd name="T17" fmla="*/ 36 w 36"/>
                  <a:gd name="T18" fmla="*/ 68 h 68"/>
                </a:gdLst>
                <a:ahLst/>
                <a:cxnLst>
                  <a:cxn ang="T10">
                    <a:pos x="T0" y="T1"/>
                  </a:cxn>
                  <a:cxn ang="T11">
                    <a:pos x="T2" y="T3"/>
                  </a:cxn>
                  <a:cxn ang="T12">
                    <a:pos x="T4" y="T5"/>
                  </a:cxn>
                  <a:cxn ang="T13">
                    <a:pos x="T6" y="T7"/>
                  </a:cxn>
                  <a:cxn ang="T14">
                    <a:pos x="T8" y="T9"/>
                  </a:cxn>
                </a:cxnLst>
                <a:rect l="T15" t="T16" r="T17" b="T18"/>
                <a:pathLst>
                  <a:path w="36" h="68">
                    <a:moveTo>
                      <a:pt x="0" y="0"/>
                    </a:moveTo>
                    <a:lnTo>
                      <a:pt x="36" y="12"/>
                    </a:lnTo>
                    <a:lnTo>
                      <a:pt x="36" y="44"/>
                    </a:lnTo>
                    <a:lnTo>
                      <a:pt x="12" y="68"/>
                    </a:lnTo>
                    <a:lnTo>
                      <a:pt x="0" y="0"/>
                    </a:lnTo>
                    <a:close/>
                  </a:path>
                </a:pathLst>
              </a:custGeom>
              <a:solidFill>
                <a:schemeClr val="bg2"/>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noAutofit/>
              </a:bodyPr>
              <a:lstStyle/>
              <a:p>
                <a:endParaRPr lang="en-GB" dirty="0">
                  <a:solidFill>
                    <a:srgbClr val="00214A"/>
                  </a:solidFill>
                  <a:latin typeface="Arial" pitchFamily="34" charset="0"/>
                  <a:ea typeface="Verdana" pitchFamily="34" charset="0"/>
                </a:endParaRPr>
              </a:p>
            </p:txBody>
          </p:sp>
        </p:grpSp>
        <p:sp>
          <p:nvSpPr>
            <p:cNvPr id="6210" name="Freeform 126"/>
            <p:cNvSpPr>
              <a:spLocks/>
            </p:cNvSpPr>
            <p:nvPr/>
          </p:nvSpPr>
          <p:spPr bwMode="auto">
            <a:xfrm>
              <a:off x="1603782" y="2252985"/>
              <a:ext cx="1335087" cy="815975"/>
            </a:xfrm>
            <a:custGeom>
              <a:avLst/>
              <a:gdLst>
                <a:gd name="T0" fmla="*/ 2147483647 w 756"/>
                <a:gd name="T1" fmla="*/ 2147483647 h 1023"/>
                <a:gd name="T2" fmla="*/ 2147483647 w 756"/>
                <a:gd name="T3" fmla="*/ 2147483647 h 1023"/>
                <a:gd name="T4" fmla="*/ 2147483647 w 756"/>
                <a:gd name="T5" fmla="*/ 2147483647 h 1023"/>
                <a:gd name="T6" fmla="*/ 2147483647 w 756"/>
                <a:gd name="T7" fmla="*/ 2147483647 h 1023"/>
                <a:gd name="T8" fmla="*/ 2147483647 w 756"/>
                <a:gd name="T9" fmla="*/ 2147483647 h 1023"/>
                <a:gd name="T10" fmla="*/ 2147483647 w 756"/>
                <a:gd name="T11" fmla="*/ 2147483647 h 1023"/>
                <a:gd name="T12" fmla="*/ 2147483647 w 756"/>
                <a:gd name="T13" fmla="*/ 2147483647 h 1023"/>
                <a:gd name="T14" fmla="*/ 2147483647 w 756"/>
                <a:gd name="T15" fmla="*/ 2147483647 h 1023"/>
                <a:gd name="T16" fmla="*/ 2147483647 w 756"/>
                <a:gd name="T17" fmla="*/ 2147483647 h 1023"/>
                <a:gd name="T18" fmla="*/ 2147483647 w 756"/>
                <a:gd name="T19" fmla="*/ 2147483647 h 1023"/>
                <a:gd name="T20" fmla="*/ 2147483647 w 756"/>
                <a:gd name="T21" fmla="*/ 2147483647 h 1023"/>
                <a:gd name="T22" fmla="*/ 2147483647 w 756"/>
                <a:gd name="T23" fmla="*/ 2147483647 h 1023"/>
                <a:gd name="T24" fmla="*/ 2147483647 w 756"/>
                <a:gd name="T25" fmla="*/ 2147483647 h 1023"/>
                <a:gd name="T26" fmla="*/ 2147483647 w 756"/>
                <a:gd name="T27" fmla="*/ 2147483647 h 1023"/>
                <a:gd name="T28" fmla="*/ 2147483647 w 756"/>
                <a:gd name="T29" fmla="*/ 2147483647 h 1023"/>
                <a:gd name="T30" fmla="*/ 2147483647 w 756"/>
                <a:gd name="T31" fmla="*/ 2147483647 h 1023"/>
                <a:gd name="T32" fmla="*/ 2147483647 w 756"/>
                <a:gd name="T33" fmla="*/ 2147483647 h 1023"/>
                <a:gd name="T34" fmla="*/ 2147483647 w 756"/>
                <a:gd name="T35" fmla="*/ 2147483647 h 1023"/>
                <a:gd name="T36" fmla="*/ 2147483647 w 756"/>
                <a:gd name="T37" fmla="*/ 2147483647 h 1023"/>
                <a:gd name="T38" fmla="*/ 2147483647 w 756"/>
                <a:gd name="T39" fmla="*/ 2147483647 h 1023"/>
                <a:gd name="T40" fmla="*/ 2147483647 w 756"/>
                <a:gd name="T41" fmla="*/ 2147483647 h 1023"/>
                <a:gd name="T42" fmla="*/ 2147483647 w 756"/>
                <a:gd name="T43" fmla="*/ 2147483647 h 1023"/>
                <a:gd name="T44" fmla="*/ 2147483647 w 756"/>
                <a:gd name="T45" fmla="*/ 2147483647 h 1023"/>
                <a:gd name="T46" fmla="*/ 2147483647 w 756"/>
                <a:gd name="T47" fmla="*/ 2147483647 h 1023"/>
                <a:gd name="T48" fmla="*/ 2147483647 w 756"/>
                <a:gd name="T49" fmla="*/ 2147483647 h 1023"/>
                <a:gd name="T50" fmla="*/ 2147483647 w 756"/>
                <a:gd name="T51" fmla="*/ 2147483647 h 1023"/>
                <a:gd name="T52" fmla="*/ 2147483647 w 756"/>
                <a:gd name="T53" fmla="*/ 2147483647 h 1023"/>
                <a:gd name="T54" fmla="*/ 2147483647 w 756"/>
                <a:gd name="T55" fmla="*/ 2147483647 h 1023"/>
                <a:gd name="T56" fmla="*/ 2147483647 w 756"/>
                <a:gd name="T57" fmla="*/ 2147483647 h 1023"/>
                <a:gd name="T58" fmla="*/ 2147483647 w 756"/>
                <a:gd name="T59" fmla="*/ 2147483647 h 1023"/>
                <a:gd name="T60" fmla="*/ 2147483647 w 756"/>
                <a:gd name="T61" fmla="*/ 2147483647 h 1023"/>
                <a:gd name="T62" fmla="*/ 2147483647 w 756"/>
                <a:gd name="T63" fmla="*/ 2147483647 h 1023"/>
                <a:gd name="T64" fmla="*/ 2147483647 w 756"/>
                <a:gd name="T65" fmla="*/ 2147483647 h 1023"/>
                <a:gd name="T66" fmla="*/ 2147483647 w 756"/>
                <a:gd name="T67" fmla="*/ 2147483647 h 1023"/>
                <a:gd name="T68" fmla="*/ 2147483647 w 756"/>
                <a:gd name="T69" fmla="*/ 2147483647 h 1023"/>
                <a:gd name="T70" fmla="*/ 2147483647 w 756"/>
                <a:gd name="T71" fmla="*/ 2147483647 h 1023"/>
                <a:gd name="T72" fmla="*/ 2147483647 w 756"/>
                <a:gd name="T73" fmla="*/ 2147483647 h 1023"/>
                <a:gd name="T74" fmla="*/ 2147483647 w 756"/>
                <a:gd name="T75" fmla="*/ 0 h 1023"/>
                <a:gd name="T76" fmla="*/ 2147483647 w 756"/>
                <a:gd name="T77" fmla="*/ 2147483647 h 1023"/>
                <a:gd name="T78" fmla="*/ 2147483647 w 756"/>
                <a:gd name="T79" fmla="*/ 2147483647 h 1023"/>
                <a:gd name="T80" fmla="*/ 2147483647 w 756"/>
                <a:gd name="T81" fmla="*/ 2147483647 h 1023"/>
                <a:gd name="T82" fmla="*/ 2147483647 w 756"/>
                <a:gd name="T83" fmla="*/ 2147483647 h 1023"/>
                <a:gd name="T84" fmla="*/ 2147483647 w 756"/>
                <a:gd name="T85" fmla="*/ 2147483647 h 1023"/>
                <a:gd name="T86" fmla="*/ 2147483647 w 756"/>
                <a:gd name="T87" fmla="*/ 2147483647 h 10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56"/>
                <a:gd name="T133" fmla="*/ 0 h 1023"/>
                <a:gd name="T134" fmla="*/ 756 w 756"/>
                <a:gd name="T135" fmla="*/ 1023 h 10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56" h="1023">
                  <a:moveTo>
                    <a:pt x="0" y="409"/>
                  </a:moveTo>
                  <a:lnTo>
                    <a:pt x="26" y="420"/>
                  </a:lnTo>
                  <a:lnTo>
                    <a:pt x="39" y="417"/>
                  </a:lnTo>
                  <a:lnTo>
                    <a:pt x="39" y="440"/>
                  </a:lnTo>
                  <a:lnTo>
                    <a:pt x="65" y="451"/>
                  </a:lnTo>
                  <a:lnTo>
                    <a:pt x="26" y="469"/>
                  </a:lnTo>
                  <a:lnTo>
                    <a:pt x="59" y="487"/>
                  </a:lnTo>
                  <a:lnTo>
                    <a:pt x="51" y="498"/>
                  </a:lnTo>
                  <a:lnTo>
                    <a:pt x="59" y="510"/>
                  </a:lnTo>
                  <a:lnTo>
                    <a:pt x="90" y="515"/>
                  </a:lnTo>
                  <a:lnTo>
                    <a:pt x="98" y="510"/>
                  </a:lnTo>
                  <a:lnTo>
                    <a:pt x="142" y="510"/>
                  </a:lnTo>
                  <a:lnTo>
                    <a:pt x="186" y="533"/>
                  </a:lnTo>
                  <a:lnTo>
                    <a:pt x="186" y="547"/>
                  </a:lnTo>
                  <a:lnTo>
                    <a:pt x="206" y="581"/>
                  </a:lnTo>
                  <a:lnTo>
                    <a:pt x="206" y="604"/>
                  </a:lnTo>
                  <a:lnTo>
                    <a:pt x="220" y="617"/>
                  </a:lnTo>
                  <a:lnTo>
                    <a:pt x="215" y="662"/>
                  </a:lnTo>
                  <a:lnTo>
                    <a:pt x="220" y="675"/>
                  </a:lnTo>
                  <a:lnTo>
                    <a:pt x="220" y="690"/>
                  </a:lnTo>
                  <a:lnTo>
                    <a:pt x="220" y="701"/>
                  </a:lnTo>
                  <a:lnTo>
                    <a:pt x="235" y="701"/>
                  </a:lnTo>
                  <a:lnTo>
                    <a:pt x="246" y="690"/>
                  </a:lnTo>
                  <a:lnTo>
                    <a:pt x="253" y="707"/>
                  </a:lnTo>
                  <a:lnTo>
                    <a:pt x="263" y="720"/>
                  </a:lnTo>
                  <a:lnTo>
                    <a:pt x="274" y="730"/>
                  </a:lnTo>
                  <a:lnTo>
                    <a:pt x="235" y="725"/>
                  </a:lnTo>
                  <a:lnTo>
                    <a:pt x="226" y="737"/>
                  </a:lnTo>
                  <a:lnTo>
                    <a:pt x="226" y="760"/>
                  </a:lnTo>
                  <a:lnTo>
                    <a:pt x="246" y="771"/>
                  </a:lnTo>
                  <a:lnTo>
                    <a:pt x="260" y="765"/>
                  </a:lnTo>
                  <a:lnTo>
                    <a:pt x="274" y="753"/>
                  </a:lnTo>
                  <a:lnTo>
                    <a:pt x="284" y="771"/>
                  </a:lnTo>
                  <a:lnTo>
                    <a:pt x="274" y="794"/>
                  </a:lnTo>
                  <a:lnTo>
                    <a:pt x="260" y="794"/>
                  </a:lnTo>
                  <a:lnTo>
                    <a:pt x="246" y="807"/>
                  </a:lnTo>
                  <a:lnTo>
                    <a:pt x="246" y="865"/>
                  </a:lnTo>
                  <a:lnTo>
                    <a:pt x="260" y="883"/>
                  </a:lnTo>
                  <a:lnTo>
                    <a:pt x="263" y="917"/>
                  </a:lnTo>
                  <a:lnTo>
                    <a:pt x="300" y="989"/>
                  </a:lnTo>
                  <a:lnTo>
                    <a:pt x="310" y="1006"/>
                  </a:lnTo>
                  <a:lnTo>
                    <a:pt x="337" y="1006"/>
                  </a:lnTo>
                  <a:lnTo>
                    <a:pt x="362" y="1023"/>
                  </a:lnTo>
                  <a:lnTo>
                    <a:pt x="369" y="1018"/>
                  </a:lnTo>
                  <a:lnTo>
                    <a:pt x="381" y="975"/>
                  </a:lnTo>
                  <a:lnTo>
                    <a:pt x="381" y="958"/>
                  </a:lnTo>
                  <a:lnTo>
                    <a:pt x="399" y="940"/>
                  </a:lnTo>
                  <a:lnTo>
                    <a:pt x="407" y="912"/>
                  </a:lnTo>
                  <a:lnTo>
                    <a:pt x="399" y="894"/>
                  </a:lnTo>
                  <a:lnTo>
                    <a:pt x="407" y="894"/>
                  </a:lnTo>
                  <a:lnTo>
                    <a:pt x="412" y="883"/>
                  </a:lnTo>
                  <a:lnTo>
                    <a:pt x="445" y="883"/>
                  </a:lnTo>
                  <a:lnTo>
                    <a:pt x="457" y="865"/>
                  </a:lnTo>
                  <a:lnTo>
                    <a:pt x="517" y="807"/>
                  </a:lnTo>
                  <a:lnTo>
                    <a:pt x="531" y="807"/>
                  </a:lnTo>
                  <a:lnTo>
                    <a:pt x="563" y="794"/>
                  </a:lnTo>
                  <a:lnTo>
                    <a:pt x="615" y="760"/>
                  </a:lnTo>
                  <a:lnTo>
                    <a:pt x="620" y="743"/>
                  </a:lnTo>
                  <a:lnTo>
                    <a:pt x="596" y="737"/>
                  </a:lnTo>
                  <a:lnTo>
                    <a:pt x="575" y="743"/>
                  </a:lnTo>
                  <a:lnTo>
                    <a:pt x="575" y="737"/>
                  </a:lnTo>
                  <a:lnTo>
                    <a:pt x="596" y="725"/>
                  </a:lnTo>
                  <a:lnTo>
                    <a:pt x="581" y="707"/>
                  </a:lnTo>
                  <a:lnTo>
                    <a:pt x="602" y="701"/>
                  </a:lnTo>
                  <a:lnTo>
                    <a:pt x="605" y="730"/>
                  </a:lnTo>
                  <a:lnTo>
                    <a:pt x="615" y="737"/>
                  </a:lnTo>
                  <a:lnTo>
                    <a:pt x="635" y="730"/>
                  </a:lnTo>
                  <a:lnTo>
                    <a:pt x="635" y="701"/>
                  </a:lnTo>
                  <a:lnTo>
                    <a:pt x="602" y="662"/>
                  </a:lnTo>
                  <a:lnTo>
                    <a:pt x="635" y="675"/>
                  </a:lnTo>
                  <a:lnTo>
                    <a:pt x="635" y="644"/>
                  </a:lnTo>
                  <a:lnTo>
                    <a:pt x="615" y="639"/>
                  </a:lnTo>
                  <a:lnTo>
                    <a:pt x="639" y="627"/>
                  </a:lnTo>
                  <a:lnTo>
                    <a:pt x="644" y="627"/>
                  </a:lnTo>
                  <a:lnTo>
                    <a:pt x="644" y="610"/>
                  </a:lnTo>
                  <a:lnTo>
                    <a:pt x="639" y="604"/>
                  </a:lnTo>
                  <a:lnTo>
                    <a:pt x="659" y="598"/>
                  </a:lnTo>
                  <a:lnTo>
                    <a:pt x="672" y="573"/>
                  </a:lnTo>
                  <a:lnTo>
                    <a:pt x="652" y="573"/>
                  </a:lnTo>
                  <a:lnTo>
                    <a:pt x="659" y="551"/>
                  </a:lnTo>
                  <a:lnTo>
                    <a:pt x="652" y="510"/>
                  </a:lnTo>
                  <a:lnTo>
                    <a:pt x="639" y="502"/>
                  </a:lnTo>
                  <a:lnTo>
                    <a:pt x="639" y="479"/>
                  </a:lnTo>
                  <a:lnTo>
                    <a:pt x="644" y="475"/>
                  </a:lnTo>
                  <a:lnTo>
                    <a:pt x="672" y="479"/>
                  </a:lnTo>
                  <a:lnTo>
                    <a:pt x="678" y="469"/>
                  </a:lnTo>
                  <a:lnTo>
                    <a:pt x="659" y="417"/>
                  </a:lnTo>
                  <a:lnTo>
                    <a:pt x="659" y="391"/>
                  </a:lnTo>
                  <a:lnTo>
                    <a:pt x="659" y="363"/>
                  </a:lnTo>
                  <a:lnTo>
                    <a:pt x="711" y="262"/>
                  </a:lnTo>
                  <a:lnTo>
                    <a:pt x="756" y="200"/>
                  </a:lnTo>
                  <a:lnTo>
                    <a:pt x="737" y="177"/>
                  </a:lnTo>
                  <a:lnTo>
                    <a:pt x="698" y="165"/>
                  </a:lnTo>
                  <a:lnTo>
                    <a:pt x="678" y="194"/>
                  </a:lnTo>
                  <a:lnTo>
                    <a:pt x="659" y="188"/>
                  </a:lnTo>
                  <a:lnTo>
                    <a:pt x="620" y="222"/>
                  </a:lnTo>
                  <a:lnTo>
                    <a:pt x="596" y="233"/>
                  </a:lnTo>
                  <a:lnTo>
                    <a:pt x="605" y="200"/>
                  </a:lnTo>
                  <a:lnTo>
                    <a:pt x="639" y="165"/>
                  </a:lnTo>
                  <a:lnTo>
                    <a:pt x="635" y="142"/>
                  </a:lnTo>
                  <a:lnTo>
                    <a:pt x="605" y="153"/>
                  </a:lnTo>
                  <a:lnTo>
                    <a:pt x="605" y="170"/>
                  </a:lnTo>
                  <a:lnTo>
                    <a:pt x="596" y="177"/>
                  </a:lnTo>
                  <a:lnTo>
                    <a:pt x="596" y="142"/>
                  </a:lnTo>
                  <a:lnTo>
                    <a:pt x="531" y="142"/>
                  </a:lnTo>
                  <a:lnTo>
                    <a:pt x="556" y="129"/>
                  </a:lnTo>
                  <a:lnTo>
                    <a:pt x="581" y="135"/>
                  </a:lnTo>
                  <a:lnTo>
                    <a:pt x="635" y="124"/>
                  </a:lnTo>
                  <a:lnTo>
                    <a:pt x="652" y="101"/>
                  </a:lnTo>
                  <a:lnTo>
                    <a:pt x="635" y="76"/>
                  </a:lnTo>
                  <a:lnTo>
                    <a:pt x="605" y="65"/>
                  </a:lnTo>
                  <a:lnTo>
                    <a:pt x="596" y="41"/>
                  </a:lnTo>
                  <a:lnTo>
                    <a:pt x="563" y="13"/>
                  </a:lnTo>
                  <a:lnTo>
                    <a:pt x="457" y="0"/>
                  </a:lnTo>
                  <a:lnTo>
                    <a:pt x="362" y="41"/>
                  </a:lnTo>
                  <a:lnTo>
                    <a:pt x="330" y="76"/>
                  </a:lnTo>
                  <a:lnTo>
                    <a:pt x="323" y="113"/>
                  </a:lnTo>
                  <a:lnTo>
                    <a:pt x="284" y="113"/>
                  </a:lnTo>
                  <a:lnTo>
                    <a:pt x="274" y="153"/>
                  </a:lnTo>
                  <a:lnTo>
                    <a:pt x="235" y="124"/>
                  </a:lnTo>
                  <a:lnTo>
                    <a:pt x="175" y="142"/>
                  </a:lnTo>
                  <a:lnTo>
                    <a:pt x="142" y="170"/>
                  </a:lnTo>
                  <a:lnTo>
                    <a:pt x="147" y="194"/>
                  </a:lnTo>
                  <a:lnTo>
                    <a:pt x="142" y="216"/>
                  </a:lnTo>
                  <a:lnTo>
                    <a:pt x="116" y="216"/>
                  </a:lnTo>
                  <a:lnTo>
                    <a:pt x="78" y="256"/>
                  </a:lnTo>
                  <a:lnTo>
                    <a:pt x="70" y="291"/>
                  </a:lnTo>
                  <a:lnTo>
                    <a:pt x="105" y="291"/>
                  </a:lnTo>
                  <a:lnTo>
                    <a:pt x="109" y="315"/>
                  </a:lnTo>
                  <a:lnTo>
                    <a:pt x="98" y="346"/>
                  </a:lnTo>
                  <a:lnTo>
                    <a:pt x="59" y="356"/>
                  </a:lnTo>
                  <a:lnTo>
                    <a:pt x="11" y="379"/>
                  </a:lnTo>
                  <a:lnTo>
                    <a:pt x="0" y="409"/>
                  </a:lnTo>
                  <a:close/>
                </a:path>
              </a:pathLst>
            </a:custGeom>
            <a:solidFill>
              <a:srgbClr val="D2D2D2"/>
            </a:solidFill>
            <a:ln>
              <a:noFill/>
            </a:ln>
            <a:extLst>
              <a:ext uri="{91240B29-F687-4F45-9708-019B960494DF}">
                <a14:hiddenLine xmlns:a14="http://schemas.microsoft.com/office/drawing/2010/main" w="3175">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grpSp>
      <p:sp>
        <p:nvSpPr>
          <p:cNvPr id="6162" name="Freeform 128"/>
          <p:cNvSpPr>
            <a:spLocks/>
          </p:cNvSpPr>
          <p:nvPr/>
        </p:nvSpPr>
        <p:spPr bwMode="auto">
          <a:xfrm>
            <a:off x="1760091" y="3913189"/>
            <a:ext cx="20638" cy="1587"/>
          </a:xfrm>
          <a:custGeom>
            <a:avLst/>
            <a:gdLst>
              <a:gd name="T0" fmla="*/ 13035 w 19"/>
              <a:gd name="T1" fmla="*/ 0 h 2"/>
              <a:gd name="T2" fmla="*/ 6517 w 19"/>
              <a:gd name="T3" fmla="*/ 0 h 2"/>
              <a:gd name="T4" fmla="*/ 0 w 19"/>
              <a:gd name="T5" fmla="*/ 794 h 2"/>
              <a:gd name="T6" fmla="*/ 6517 w 19"/>
              <a:gd name="T7" fmla="*/ 794 h 2"/>
              <a:gd name="T8" fmla="*/ 13035 w 19"/>
              <a:gd name="T9" fmla="*/ 794 h 2"/>
              <a:gd name="T10" fmla="*/ 19552 w 19"/>
              <a:gd name="T11" fmla="*/ 794 h 2"/>
              <a:gd name="T12" fmla="*/ 13035 w 19"/>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
                <a:moveTo>
                  <a:pt x="12" y="0"/>
                </a:moveTo>
                <a:lnTo>
                  <a:pt x="6" y="0"/>
                </a:lnTo>
                <a:lnTo>
                  <a:pt x="0" y="1"/>
                </a:lnTo>
                <a:lnTo>
                  <a:pt x="6" y="1"/>
                </a:lnTo>
                <a:lnTo>
                  <a:pt x="12" y="1"/>
                </a:lnTo>
                <a:lnTo>
                  <a:pt x="18" y="1"/>
                </a:lnTo>
                <a:lnTo>
                  <a:pt x="12" y="0"/>
                </a:lnTo>
              </a:path>
            </a:pathLst>
          </a:custGeom>
          <a:solidFill>
            <a:srgbClr val="CDE6F6"/>
          </a:solidFill>
          <a:ln>
            <a:noFill/>
          </a:ln>
          <a:effectLst>
            <a:outerShdw dist="107763" dir="2700000" algn="ctr" rotWithShape="0">
              <a:schemeClr val="bg2"/>
            </a:outerShdw>
          </a:effectLst>
          <a:extLst>
            <a:ext uri="{91240B29-F687-4F45-9708-019B960494DF}">
              <a14:hiddenLine xmlns:a14="http://schemas.microsoft.com/office/drawing/2010/main" w="9525" cap="rnd" cmpd="sng">
                <a:solidFill>
                  <a:srgbClr val="000000"/>
                </a:solidFill>
                <a:prstDash val="solid"/>
                <a:round/>
                <a:headEnd type="none" w="sm" len="sm"/>
                <a:tailEnd type="none" w="sm" len="sm"/>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163" name="Freeform 129"/>
          <p:cNvSpPr>
            <a:spLocks/>
          </p:cNvSpPr>
          <p:nvPr/>
        </p:nvSpPr>
        <p:spPr bwMode="auto">
          <a:xfrm>
            <a:off x="1958530" y="4319588"/>
            <a:ext cx="1587" cy="12700"/>
          </a:xfrm>
          <a:custGeom>
            <a:avLst/>
            <a:gdLst>
              <a:gd name="T0" fmla="*/ 2147483647 w 3"/>
              <a:gd name="T1" fmla="*/ 0 h 11"/>
              <a:gd name="T2" fmla="*/ 0 w 3"/>
              <a:gd name="T3" fmla="*/ 2147483647 h 11"/>
              <a:gd name="T4" fmla="*/ 0 w 3"/>
              <a:gd name="T5" fmla="*/ 2147483647 h 11"/>
              <a:gd name="T6" fmla="*/ 2147483647 w 3"/>
              <a:gd name="T7" fmla="*/ 2147483647 h 11"/>
              <a:gd name="T8" fmla="*/ 2147483647 w 3"/>
              <a:gd name="T9" fmla="*/ 0 h 11"/>
              <a:gd name="T10" fmla="*/ 0 60000 65536"/>
              <a:gd name="T11" fmla="*/ 0 60000 65536"/>
              <a:gd name="T12" fmla="*/ 0 60000 65536"/>
              <a:gd name="T13" fmla="*/ 0 60000 65536"/>
              <a:gd name="T14" fmla="*/ 0 60000 65536"/>
              <a:gd name="T15" fmla="*/ 0 w 3"/>
              <a:gd name="T16" fmla="*/ 0 h 11"/>
              <a:gd name="T17" fmla="*/ 3 w 3"/>
              <a:gd name="T18" fmla="*/ 11 h 11"/>
            </a:gdLst>
            <a:ahLst/>
            <a:cxnLst>
              <a:cxn ang="T10">
                <a:pos x="T0" y="T1"/>
              </a:cxn>
              <a:cxn ang="T11">
                <a:pos x="T2" y="T3"/>
              </a:cxn>
              <a:cxn ang="T12">
                <a:pos x="T4" y="T5"/>
              </a:cxn>
              <a:cxn ang="T13">
                <a:pos x="T6" y="T7"/>
              </a:cxn>
              <a:cxn ang="T14">
                <a:pos x="T8" y="T9"/>
              </a:cxn>
            </a:cxnLst>
            <a:rect l="T15" t="T16" r="T17" b="T18"/>
            <a:pathLst>
              <a:path w="3" h="11">
                <a:moveTo>
                  <a:pt x="2" y="0"/>
                </a:moveTo>
                <a:lnTo>
                  <a:pt x="0" y="6"/>
                </a:lnTo>
                <a:lnTo>
                  <a:pt x="0" y="10"/>
                </a:lnTo>
                <a:lnTo>
                  <a:pt x="2" y="6"/>
                </a:lnTo>
                <a:lnTo>
                  <a:pt x="2" y="0"/>
                </a:lnTo>
              </a:path>
            </a:pathLst>
          </a:custGeom>
          <a:solidFill>
            <a:srgbClr val="00898C"/>
          </a:solidFill>
          <a:ln>
            <a:noFill/>
          </a:ln>
          <a:extLst>
            <a:ext uri="{91240B29-F687-4F45-9708-019B960494DF}">
              <a14:hiddenLine xmlns:a14="http://schemas.microsoft.com/office/drawing/2010/main" w="12700" cap="rnd">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endParaRPr>
          </a:p>
        </p:txBody>
      </p:sp>
      <p:sp>
        <p:nvSpPr>
          <p:cNvPr id="6164" name="Line 169"/>
          <p:cNvSpPr>
            <a:spLocks noChangeShapeType="1"/>
          </p:cNvSpPr>
          <p:nvPr/>
        </p:nvSpPr>
        <p:spPr bwMode="auto">
          <a:xfrm flipH="1">
            <a:off x="4858892" y="3025775"/>
            <a:ext cx="85725" cy="831850"/>
          </a:xfrm>
          <a:prstGeom prst="line">
            <a:avLst/>
          </a:prstGeom>
          <a:noFill/>
          <a:ln w="12700">
            <a:solidFill>
              <a:srgbClr val="B5D3CA"/>
            </a:solidFill>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latin typeface="Arial" pitchFamily="34" charset="0"/>
              <a:ea typeface="Verdana" pitchFamily="34" charset="0"/>
            </a:endParaRPr>
          </a:p>
        </p:txBody>
      </p:sp>
      <p:sp>
        <p:nvSpPr>
          <p:cNvPr id="6165" name="Rectangle 93"/>
          <p:cNvSpPr>
            <a:spLocks noChangeArrowheads="1"/>
          </p:cNvSpPr>
          <p:nvPr/>
        </p:nvSpPr>
        <p:spPr bwMode="auto">
          <a:xfrm>
            <a:off x="3234879" y="2092326"/>
            <a:ext cx="1092200" cy="461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buClr>
                <a:srgbClr val="00214A"/>
              </a:buClr>
            </a:pPr>
            <a:r>
              <a:rPr lang="en-GB" sz="1200" dirty="0">
                <a:solidFill>
                  <a:srgbClr val="000000"/>
                </a:solidFill>
                <a:latin typeface="Verdana" pitchFamily="34" charset="0"/>
                <a:ea typeface="Verdana" pitchFamily="34" charset="0"/>
                <a:cs typeface="Arial" pitchFamily="34" charset="0"/>
              </a:rPr>
              <a:t>90nm</a:t>
            </a:r>
          </a:p>
          <a:p>
            <a:pPr algn="ctr">
              <a:buClr>
                <a:srgbClr val="00214A"/>
              </a:buClr>
            </a:pPr>
            <a:r>
              <a:rPr lang="en-GB" sz="1200" dirty="0" err="1">
                <a:solidFill>
                  <a:srgbClr val="000000"/>
                </a:solidFill>
                <a:latin typeface="Verdana" pitchFamily="34" charset="0"/>
                <a:ea typeface="Verdana" pitchFamily="34" charset="0"/>
                <a:cs typeface="Arial" pitchFamily="34" charset="0"/>
              </a:rPr>
              <a:t>eFlash</a:t>
            </a:r>
            <a:endParaRPr lang="en-GB" sz="1200" dirty="0">
              <a:solidFill>
                <a:srgbClr val="000000"/>
              </a:solidFill>
              <a:latin typeface="Verdana" pitchFamily="34" charset="0"/>
              <a:ea typeface="Verdana" pitchFamily="34" charset="0"/>
              <a:cs typeface="Arial" pitchFamily="34" charset="0"/>
            </a:endParaRPr>
          </a:p>
        </p:txBody>
      </p:sp>
      <p:sp>
        <p:nvSpPr>
          <p:cNvPr id="6166" name="Line 169"/>
          <p:cNvSpPr>
            <a:spLocks noChangeShapeType="1"/>
          </p:cNvSpPr>
          <p:nvPr/>
        </p:nvSpPr>
        <p:spPr bwMode="auto">
          <a:xfrm flipH="1">
            <a:off x="4704905" y="3862389"/>
            <a:ext cx="160337" cy="669925"/>
          </a:xfrm>
          <a:prstGeom prst="line">
            <a:avLst/>
          </a:prstGeom>
          <a:noFill/>
          <a:ln w="12700">
            <a:solidFill>
              <a:srgbClr val="B5D3CA"/>
            </a:solidFill>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latin typeface="Arial" pitchFamily="34" charset="0"/>
              <a:ea typeface="Verdana" pitchFamily="34" charset="0"/>
            </a:endParaRPr>
          </a:p>
        </p:txBody>
      </p:sp>
      <p:pic>
        <p:nvPicPr>
          <p:cNvPr id="616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61967" y="4854576"/>
            <a:ext cx="1260475" cy="765175"/>
          </a:xfrm>
          <a:prstGeom prst="rect">
            <a:avLst/>
          </a:prstGeom>
          <a:solidFill>
            <a:schemeClr val="accent1"/>
          </a:solidFill>
          <a:ln w="12700">
            <a:solidFill>
              <a:srgbClr val="FFFFFF"/>
            </a:solidFill>
            <a:miter lim="800000"/>
            <a:headEnd/>
            <a:tailEnd/>
          </a:ln>
        </p:spPr>
      </p:pic>
      <p:sp>
        <p:nvSpPr>
          <p:cNvPr id="99" name="Oval 67"/>
          <p:cNvSpPr>
            <a:spLocks noChangeArrowheads="1"/>
          </p:cNvSpPr>
          <p:nvPr/>
        </p:nvSpPr>
        <p:spPr bwMode="auto">
          <a:xfrm rot="1568203">
            <a:off x="4798567" y="3795714"/>
            <a:ext cx="131763" cy="136525"/>
          </a:xfrm>
          <a:prstGeom prst="ellipse">
            <a:avLst/>
          </a:prstGeom>
          <a:solidFill>
            <a:srgbClr val="B5D3CA"/>
          </a:solidFill>
          <a:ln w="9525" algn="ctr">
            <a:noFill/>
            <a:round/>
            <a:headEnd/>
            <a:tailEnd/>
          </a:ln>
          <a:effectLst/>
        </p:spPr>
        <p:txBody>
          <a:bodyPr wrap="none" anchor="ctr">
            <a:noAutofit/>
          </a:bodyPr>
          <a:lstStyle/>
          <a:p>
            <a:pPr fontAlgn="auto">
              <a:spcBef>
                <a:spcPts val="0"/>
              </a:spcBef>
              <a:spcAft>
                <a:spcPts val="0"/>
              </a:spcAft>
              <a:buClr>
                <a:srgbClr val="000000"/>
              </a:buClr>
              <a:defRPr/>
            </a:pPr>
            <a:endParaRPr lang="en-GB" sz="1800" kern="0" dirty="0">
              <a:solidFill>
                <a:srgbClr val="000000"/>
              </a:solidFill>
              <a:ea typeface="Verdana" pitchFamily="34" charset="0"/>
              <a:cs typeface="Arial" charset="0"/>
            </a:endParaRPr>
          </a:p>
        </p:txBody>
      </p:sp>
      <p:sp>
        <p:nvSpPr>
          <p:cNvPr id="6169" name="Rectangle 100"/>
          <p:cNvSpPr>
            <a:spLocks noChangeArrowheads="1"/>
          </p:cNvSpPr>
          <p:nvPr/>
        </p:nvSpPr>
        <p:spPr bwMode="auto">
          <a:xfrm>
            <a:off x="3579366" y="3513138"/>
            <a:ext cx="1092200"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buClr>
                <a:srgbClr val="002060"/>
              </a:buClr>
            </a:pPr>
            <a:r>
              <a:rPr lang="en-GB" sz="1200" dirty="0">
                <a:solidFill>
                  <a:srgbClr val="002060"/>
                </a:solidFill>
                <a:latin typeface="Verdana" pitchFamily="34" charset="0"/>
                <a:ea typeface="Verdana" pitchFamily="34" charset="0"/>
                <a:cs typeface="Arial" pitchFamily="34" charset="0"/>
              </a:rPr>
              <a:t>65nm</a:t>
            </a:r>
          </a:p>
          <a:p>
            <a:pPr algn="ctr">
              <a:buClr>
                <a:srgbClr val="002060"/>
              </a:buClr>
            </a:pPr>
            <a:r>
              <a:rPr lang="en-GB" sz="1200" dirty="0" err="1">
                <a:solidFill>
                  <a:srgbClr val="002060"/>
                </a:solidFill>
                <a:latin typeface="Verdana" pitchFamily="34" charset="0"/>
                <a:ea typeface="Verdana" pitchFamily="34" charset="0"/>
                <a:cs typeface="Arial" pitchFamily="34" charset="0"/>
              </a:rPr>
              <a:t>eFlash</a:t>
            </a:r>
            <a:endParaRPr lang="en-GB" sz="1200" dirty="0">
              <a:solidFill>
                <a:srgbClr val="002060"/>
              </a:solidFill>
              <a:latin typeface="Verdana" pitchFamily="34" charset="0"/>
              <a:ea typeface="Verdana" pitchFamily="34" charset="0"/>
              <a:cs typeface="Arial" pitchFamily="34" charset="0"/>
            </a:endParaRPr>
          </a:p>
        </p:txBody>
      </p:sp>
      <p:sp>
        <p:nvSpPr>
          <p:cNvPr id="6170" name="Rectangle 113"/>
          <p:cNvSpPr>
            <a:spLocks noChangeArrowheads="1"/>
          </p:cNvSpPr>
          <p:nvPr/>
        </p:nvSpPr>
        <p:spPr bwMode="auto">
          <a:xfrm>
            <a:off x="7956104" y="2235201"/>
            <a:ext cx="1281113" cy="252413"/>
          </a:xfrm>
          <a:prstGeom prst="rect">
            <a:avLst/>
          </a:prstGeom>
          <a:solidFill>
            <a:srgbClr val="F5B38A"/>
          </a:solidFill>
          <a:ln w="12700" algn="ctr">
            <a:noFill/>
            <a:miter lim="800000"/>
            <a:headEnd/>
            <a:tailEnd/>
          </a:ln>
          <a:effectLst/>
        </p:spPr>
        <p:txBody>
          <a:bodyPr wrap="none" anchor="ctr" anchorCtr="1"/>
          <a:lstStyle/>
          <a:p>
            <a:pPr>
              <a:buClr>
                <a:srgbClr val="FFFFFF"/>
              </a:buClr>
            </a:pPr>
            <a:r>
              <a:rPr lang="en-GB" sz="1100" dirty="0">
                <a:latin typeface="Verdana" pitchFamily="34" charset="0"/>
                <a:ea typeface="Verdana" pitchFamily="34" charset="0"/>
                <a:cs typeface="Arial" pitchFamily="34" charset="0"/>
              </a:rPr>
              <a:t>AMKOR</a:t>
            </a:r>
          </a:p>
        </p:txBody>
      </p:sp>
      <p:sp>
        <p:nvSpPr>
          <p:cNvPr id="6171" name="Rectangle 108"/>
          <p:cNvSpPr>
            <a:spLocks noChangeArrowheads="1"/>
          </p:cNvSpPr>
          <p:nvPr/>
        </p:nvSpPr>
        <p:spPr bwMode="auto">
          <a:xfrm>
            <a:off x="6339817" y="3839763"/>
            <a:ext cx="1262063" cy="252412"/>
          </a:xfrm>
          <a:prstGeom prst="rect">
            <a:avLst/>
          </a:prstGeom>
          <a:solidFill>
            <a:srgbClr val="F5B38A"/>
          </a:solidFill>
          <a:ln w="12700" algn="ctr">
            <a:solidFill>
              <a:srgbClr val="FFFFFF"/>
            </a:solidFill>
            <a:miter lim="800000"/>
            <a:headEnd/>
            <a:tailEnd/>
          </a:ln>
          <a:effectLst/>
        </p:spPr>
        <p:txBody>
          <a:bodyPr wrap="none" anchor="ctr" anchorCtr="1"/>
          <a:lstStyle/>
          <a:p>
            <a:pPr>
              <a:buClr>
                <a:srgbClr val="FFFFFF"/>
              </a:buClr>
            </a:pPr>
            <a:r>
              <a:rPr lang="en-GB" sz="1100" dirty="0">
                <a:latin typeface="Verdana" pitchFamily="34" charset="0"/>
                <a:ea typeface="Verdana" pitchFamily="34" charset="0"/>
                <a:cs typeface="Arial" pitchFamily="34" charset="0"/>
              </a:rPr>
              <a:t>ASE</a:t>
            </a:r>
          </a:p>
        </p:txBody>
      </p:sp>
      <p:cxnSp>
        <p:nvCxnSpPr>
          <p:cNvPr id="6173" name="Straight Arrow Connector 168"/>
          <p:cNvCxnSpPr>
            <a:cxnSpLocks noChangeShapeType="1"/>
          </p:cNvCxnSpPr>
          <p:nvPr/>
        </p:nvCxnSpPr>
        <p:spPr bwMode="auto">
          <a:xfrm flipH="1" flipV="1">
            <a:off x="8611741" y="3348038"/>
            <a:ext cx="569912" cy="1346200"/>
          </a:xfrm>
          <a:prstGeom prst="straightConnector1">
            <a:avLst/>
          </a:prstGeom>
          <a:noFill/>
          <a:ln w="38100" algn="ctr">
            <a:solidFill>
              <a:srgbClr val="002E55"/>
            </a:solidFill>
            <a:round/>
            <a:headEnd type="triangle" w="med" len="med"/>
            <a:tailEnd type="triangle" w="med" len="med"/>
          </a:ln>
          <a:effectLst/>
          <a:extLst>
            <a:ext uri="{909E8E84-426E-40DD-AFC4-6F175D3DCCD1}">
              <a14:hiddenFill xmlns:a14="http://schemas.microsoft.com/office/drawing/2010/main">
                <a:noFill/>
              </a14:hiddenFill>
            </a:ext>
          </a:extLst>
        </p:spPr>
      </p:cxnSp>
      <p:cxnSp>
        <p:nvCxnSpPr>
          <p:cNvPr id="6174" name="Straight Arrow Connector 171"/>
          <p:cNvCxnSpPr>
            <a:cxnSpLocks noChangeShapeType="1"/>
          </p:cNvCxnSpPr>
          <p:nvPr/>
        </p:nvCxnSpPr>
        <p:spPr bwMode="auto">
          <a:xfrm>
            <a:off x="7613997" y="4356775"/>
            <a:ext cx="997744" cy="861339"/>
          </a:xfrm>
          <a:prstGeom prst="straightConnector1">
            <a:avLst/>
          </a:prstGeom>
          <a:noFill/>
          <a:ln w="38100" algn="ctr">
            <a:solidFill>
              <a:srgbClr val="002E55"/>
            </a:solidFill>
            <a:round/>
            <a:headEnd type="triangle" w="med" len="med"/>
            <a:tailEnd type="triangle" w="med" len="med"/>
          </a:ln>
          <a:effectLst/>
          <a:extLst>
            <a:ext uri="{909E8E84-426E-40DD-AFC4-6F175D3DCCD1}">
              <a14:hiddenFill xmlns:a14="http://schemas.microsoft.com/office/drawing/2010/main">
                <a:noFill/>
              </a14:hiddenFill>
            </a:ext>
          </a:extLst>
        </p:spPr>
      </p:cxnSp>
      <p:sp>
        <p:nvSpPr>
          <p:cNvPr id="6175" name="Rectangle 114"/>
          <p:cNvSpPr>
            <a:spLocks noChangeArrowheads="1"/>
          </p:cNvSpPr>
          <p:nvPr/>
        </p:nvSpPr>
        <p:spPr bwMode="auto">
          <a:xfrm>
            <a:off x="8694793" y="4786313"/>
            <a:ext cx="1248861" cy="252412"/>
          </a:xfrm>
          <a:prstGeom prst="rect">
            <a:avLst/>
          </a:prstGeom>
          <a:solidFill>
            <a:srgbClr val="D67EB1"/>
          </a:solidFill>
          <a:ln w="12700" algn="ctr">
            <a:solidFill>
              <a:srgbClr val="FFFFFF"/>
            </a:solidFill>
            <a:miter lim="800000"/>
            <a:headEnd/>
            <a:tailEnd/>
          </a:ln>
          <a:effectLst/>
        </p:spPr>
        <p:txBody>
          <a:bodyPr wrap="none" anchor="ctr" anchorCtr="1"/>
          <a:lstStyle/>
          <a:p>
            <a:pPr>
              <a:buClr>
                <a:srgbClr val="FFFFFF"/>
              </a:buClr>
            </a:pPr>
            <a:r>
              <a:rPr lang="en-GB" sz="1100" dirty="0">
                <a:solidFill>
                  <a:srgbClr val="000000"/>
                </a:solidFill>
                <a:latin typeface="Verdana" pitchFamily="34" charset="0"/>
                <a:ea typeface="Verdana" pitchFamily="34" charset="0"/>
                <a:cs typeface="Arial" pitchFamily="34" charset="0"/>
              </a:rPr>
              <a:t>Infineon</a:t>
            </a:r>
          </a:p>
        </p:txBody>
      </p:sp>
      <p:pic>
        <p:nvPicPr>
          <p:cNvPr id="6176" name="Picture 3" descr="C:\Users\verbeck\Desktop\Unbenannt.JPG"/>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88755" y="4846639"/>
            <a:ext cx="1258887" cy="763587"/>
          </a:xfrm>
          <a:prstGeom prst="rect">
            <a:avLst/>
          </a:prstGeom>
          <a:noFill/>
          <a:ln w="12700">
            <a:solidFill>
              <a:srgbClr val="FFFFFF"/>
            </a:solidFill>
            <a:miter lim="800000"/>
            <a:headEnd/>
            <a:tailEnd/>
          </a:ln>
          <a:extLst>
            <a:ext uri="{909E8E84-426E-40DD-AFC4-6F175D3DCCD1}">
              <a14:hiddenFill xmlns:a14="http://schemas.microsoft.com/office/drawing/2010/main">
                <a:solidFill>
                  <a:srgbClr val="FFFFFF"/>
                </a:solidFill>
              </a14:hiddenFill>
            </a:ext>
          </a:extLst>
        </p:spPr>
      </p:pic>
      <p:sp>
        <p:nvSpPr>
          <p:cNvPr id="179" name="Oval 71"/>
          <p:cNvSpPr>
            <a:spLocks noChangeArrowheads="1"/>
          </p:cNvSpPr>
          <p:nvPr/>
        </p:nvSpPr>
        <p:spPr bwMode="auto">
          <a:xfrm>
            <a:off x="4555680" y="4151314"/>
            <a:ext cx="149225" cy="142875"/>
          </a:xfrm>
          <a:prstGeom prst="ellipse">
            <a:avLst/>
          </a:prstGeom>
          <a:solidFill>
            <a:srgbClr val="B5D3CA"/>
          </a:solidFill>
          <a:ln w="9525" algn="ctr">
            <a:noFill/>
            <a:round/>
            <a:headEnd/>
            <a:tailEnd/>
          </a:ln>
          <a:effectLst/>
        </p:spPr>
        <p:txBody>
          <a:bodyPr wrap="none" lIns="91431" tIns="45715" rIns="91431" bIns="45715" anchor="ctr">
            <a:noAutofit/>
          </a:bodyPr>
          <a:lstStyle/>
          <a:p>
            <a:pPr fontAlgn="auto">
              <a:spcBef>
                <a:spcPts val="0"/>
              </a:spcBef>
              <a:spcAft>
                <a:spcPts val="0"/>
              </a:spcAft>
              <a:buClr>
                <a:srgbClr val="000000"/>
              </a:buClr>
              <a:defRPr/>
            </a:pPr>
            <a:endParaRPr lang="en-GB" sz="1800" kern="0" dirty="0">
              <a:solidFill>
                <a:srgbClr val="000000"/>
              </a:solidFill>
              <a:ea typeface="Verdana" pitchFamily="34" charset="0"/>
              <a:cs typeface="Arial" charset="0"/>
            </a:endParaRPr>
          </a:p>
        </p:txBody>
      </p:sp>
      <p:cxnSp>
        <p:nvCxnSpPr>
          <p:cNvPr id="6178" name="AutoShape 82"/>
          <p:cNvCxnSpPr>
            <a:cxnSpLocks noChangeShapeType="1"/>
            <a:stCxn id="179" idx="2"/>
          </p:cNvCxnSpPr>
          <p:nvPr/>
        </p:nvCxnSpPr>
        <p:spPr bwMode="auto">
          <a:xfrm flipH="1">
            <a:off x="3117405" y="4222751"/>
            <a:ext cx="1438275" cy="309563"/>
          </a:xfrm>
          <a:prstGeom prst="straightConnector1">
            <a:avLst/>
          </a:prstGeom>
          <a:noFill/>
          <a:ln w="12700">
            <a:solidFill>
              <a:srgbClr val="B5D3CA"/>
            </a:solidFill>
            <a:round/>
            <a:headEnd/>
            <a:tailEnd/>
          </a:ln>
          <a:effectLst/>
          <a:extLst>
            <a:ext uri="{909E8E84-426E-40DD-AFC4-6F175D3DCCD1}">
              <a14:hiddenFill xmlns:a14="http://schemas.microsoft.com/office/drawing/2010/main">
                <a:noFill/>
              </a14:hiddenFill>
            </a:ext>
          </a:extLst>
        </p:spPr>
      </p:cxnSp>
      <p:sp>
        <p:nvSpPr>
          <p:cNvPr id="6179" name="Rectangle 110"/>
          <p:cNvSpPr>
            <a:spLocks noChangeArrowheads="1"/>
          </p:cNvSpPr>
          <p:nvPr/>
        </p:nvSpPr>
        <p:spPr bwMode="auto">
          <a:xfrm>
            <a:off x="2488755" y="4600576"/>
            <a:ext cx="1258887" cy="252413"/>
          </a:xfrm>
          <a:prstGeom prst="rect">
            <a:avLst/>
          </a:prstGeom>
          <a:solidFill>
            <a:srgbClr val="B5D3CA"/>
          </a:solidFill>
          <a:ln w="12700" algn="ctr">
            <a:solidFill>
              <a:srgbClr val="FFFFFF"/>
            </a:solidFill>
            <a:miter lim="800000"/>
            <a:headEnd/>
            <a:tailEnd/>
          </a:ln>
          <a:effectLst/>
        </p:spPr>
        <p:txBody>
          <a:bodyPr wrap="none" anchor="ctr" anchorCtr="1"/>
          <a:lstStyle/>
          <a:p>
            <a:pPr>
              <a:buClr>
                <a:srgbClr val="FFFFFF"/>
              </a:buClr>
            </a:pPr>
            <a:r>
              <a:rPr lang="en-GB" sz="1100" dirty="0">
                <a:latin typeface="Verdana" pitchFamily="34" charset="0"/>
                <a:ea typeface="Verdana" pitchFamily="34" charset="0"/>
                <a:cs typeface="Arial" pitchFamily="34" charset="0"/>
              </a:rPr>
              <a:t>Global Foundries</a:t>
            </a:r>
          </a:p>
        </p:txBody>
      </p:sp>
      <p:sp>
        <p:nvSpPr>
          <p:cNvPr id="6180" name="Rectangle 113"/>
          <p:cNvSpPr>
            <a:spLocks noChangeArrowheads="1"/>
          </p:cNvSpPr>
          <p:nvPr/>
        </p:nvSpPr>
        <p:spPr bwMode="auto">
          <a:xfrm>
            <a:off x="2052192" y="1914526"/>
            <a:ext cx="1243013" cy="252413"/>
          </a:xfrm>
          <a:prstGeom prst="rect">
            <a:avLst/>
          </a:prstGeom>
          <a:solidFill>
            <a:srgbClr val="CED9A4"/>
          </a:solidFill>
          <a:ln w="12700" algn="ctr">
            <a:solidFill>
              <a:srgbClr val="FFFFFF"/>
            </a:solidFill>
            <a:miter lim="800000"/>
            <a:headEnd/>
            <a:tailEnd/>
          </a:ln>
          <a:effectLst/>
        </p:spPr>
        <p:txBody>
          <a:bodyPr wrap="none" anchor="ctr" anchorCtr="1"/>
          <a:lstStyle/>
          <a:p>
            <a:pPr>
              <a:buClr>
                <a:srgbClr val="FFFFFF"/>
              </a:buClr>
            </a:pPr>
            <a:r>
              <a:rPr lang="en-GB" sz="1100" dirty="0">
                <a:solidFill>
                  <a:srgbClr val="000000"/>
                </a:solidFill>
                <a:latin typeface="Verdana" pitchFamily="34" charset="0"/>
                <a:ea typeface="Verdana" pitchFamily="34" charset="0"/>
                <a:cs typeface="Arial" pitchFamily="34" charset="0"/>
              </a:rPr>
              <a:t>Infineon</a:t>
            </a:r>
          </a:p>
        </p:txBody>
      </p:sp>
      <p:sp>
        <p:nvSpPr>
          <p:cNvPr id="6181" name="Line 176"/>
          <p:cNvSpPr>
            <a:spLocks noChangeShapeType="1"/>
          </p:cNvSpPr>
          <p:nvPr/>
        </p:nvSpPr>
        <p:spPr bwMode="auto">
          <a:xfrm flipH="1" flipV="1">
            <a:off x="2766567" y="2978151"/>
            <a:ext cx="233363" cy="460375"/>
          </a:xfrm>
          <a:prstGeom prst="line">
            <a:avLst/>
          </a:prstGeom>
          <a:noFill/>
          <a:ln w="12700">
            <a:solidFill>
              <a:srgbClr val="CED9A4"/>
            </a:solidFill>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latin typeface="Arial" pitchFamily="34" charset="0"/>
              <a:ea typeface="Verdana" pitchFamily="34" charset="0"/>
            </a:endParaRPr>
          </a:p>
        </p:txBody>
      </p:sp>
      <p:sp>
        <p:nvSpPr>
          <p:cNvPr id="185" name="Oval 67"/>
          <p:cNvSpPr>
            <a:spLocks noChangeArrowheads="1"/>
          </p:cNvSpPr>
          <p:nvPr/>
        </p:nvSpPr>
        <p:spPr bwMode="auto">
          <a:xfrm rot="1568203">
            <a:off x="2941192" y="3392489"/>
            <a:ext cx="131763" cy="136525"/>
          </a:xfrm>
          <a:prstGeom prst="ellipse">
            <a:avLst/>
          </a:prstGeom>
          <a:solidFill>
            <a:srgbClr val="CED9A4"/>
          </a:solidFill>
          <a:ln w="12700" cmpd="sng" algn="ctr">
            <a:solidFill>
              <a:srgbClr val="92D050"/>
            </a:solidFill>
            <a:round/>
            <a:headEnd/>
            <a:tailEnd/>
          </a:ln>
          <a:effectLst/>
        </p:spPr>
        <p:txBody>
          <a:bodyPr wrap="none" anchor="ctr">
            <a:noAutofit/>
          </a:bodyPr>
          <a:lstStyle/>
          <a:p>
            <a:pPr fontAlgn="auto">
              <a:spcBef>
                <a:spcPts val="0"/>
              </a:spcBef>
              <a:spcAft>
                <a:spcPts val="0"/>
              </a:spcAft>
              <a:buClr>
                <a:srgbClr val="000000"/>
              </a:buClr>
              <a:defRPr/>
            </a:pPr>
            <a:endParaRPr lang="en-GB" sz="1800" kern="0" dirty="0">
              <a:solidFill>
                <a:srgbClr val="000000"/>
              </a:solidFill>
              <a:ea typeface="Verdana" pitchFamily="34" charset="0"/>
              <a:cs typeface="Arial" charset="0"/>
            </a:endParaRPr>
          </a:p>
        </p:txBody>
      </p:sp>
      <p:cxnSp>
        <p:nvCxnSpPr>
          <p:cNvPr id="6183" name="Straight Arrow Connector 185"/>
          <p:cNvCxnSpPr>
            <a:cxnSpLocks noChangeShapeType="1"/>
            <a:stCxn id="6185" idx="1"/>
          </p:cNvCxnSpPr>
          <p:nvPr/>
        </p:nvCxnSpPr>
        <p:spPr bwMode="auto">
          <a:xfrm flipH="1" flipV="1">
            <a:off x="3330129" y="2503488"/>
            <a:ext cx="823912" cy="273050"/>
          </a:xfrm>
          <a:prstGeom prst="straightConnector1">
            <a:avLst/>
          </a:prstGeom>
          <a:noFill/>
          <a:ln w="38100" algn="ctr">
            <a:solidFill>
              <a:srgbClr val="002E55"/>
            </a:solidFill>
            <a:round/>
            <a:headEnd type="triangle" w="med" len="med"/>
            <a:tailEnd type="triangle" w="med" len="med"/>
          </a:ln>
          <a:effectLst/>
          <a:extLst>
            <a:ext uri="{909E8E84-426E-40DD-AFC4-6F175D3DCCD1}">
              <a14:hiddenFill xmlns:a14="http://schemas.microsoft.com/office/drawing/2010/main">
                <a:noFill/>
              </a14:hiddenFill>
            </a:ext>
          </a:extLst>
        </p:spPr>
      </p:cxnSp>
      <p:sp>
        <p:nvSpPr>
          <p:cNvPr id="6184" name="Rectangle 110"/>
          <p:cNvSpPr>
            <a:spLocks noChangeArrowheads="1"/>
          </p:cNvSpPr>
          <p:nvPr/>
        </p:nvSpPr>
        <p:spPr bwMode="auto">
          <a:xfrm>
            <a:off x="4154042" y="2143126"/>
            <a:ext cx="1260475" cy="252413"/>
          </a:xfrm>
          <a:prstGeom prst="rect">
            <a:avLst/>
          </a:prstGeom>
          <a:solidFill>
            <a:srgbClr val="B5D3CA"/>
          </a:solidFill>
          <a:ln w="12700" algn="ctr">
            <a:solidFill>
              <a:srgbClr val="FFFFFF"/>
            </a:solidFill>
            <a:miter lim="800000"/>
            <a:headEnd/>
            <a:tailEnd/>
          </a:ln>
          <a:effectLst/>
        </p:spPr>
        <p:txBody>
          <a:bodyPr wrap="none" anchor="ctr" anchorCtr="1"/>
          <a:lstStyle/>
          <a:p>
            <a:pPr>
              <a:buClr>
                <a:srgbClr val="FFFFFF"/>
              </a:buClr>
            </a:pPr>
            <a:r>
              <a:rPr lang="en-GB" sz="1100" dirty="0">
                <a:latin typeface="Verdana" pitchFamily="34" charset="0"/>
                <a:ea typeface="Verdana" pitchFamily="34" charset="0"/>
                <a:cs typeface="Arial" pitchFamily="34" charset="0"/>
              </a:rPr>
              <a:t>TSMC</a:t>
            </a:r>
          </a:p>
        </p:txBody>
      </p:sp>
      <p:pic>
        <p:nvPicPr>
          <p:cNvPr id="6185" name="Picture 106" descr="TSMC - Empowering Innovation"/>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54042" y="2395539"/>
            <a:ext cx="1260475" cy="763587"/>
          </a:xfrm>
          <a:prstGeom prst="rect">
            <a:avLst/>
          </a:prstGeom>
          <a:noFill/>
          <a:ln w="12700" algn="ctr">
            <a:solidFill>
              <a:srgbClr val="FFFFFF"/>
            </a:solidFill>
            <a:miter lim="800000"/>
            <a:headEnd/>
            <a:tailEnd/>
          </a:ln>
          <a:extLst>
            <a:ext uri="{909E8E84-426E-40DD-AFC4-6F175D3DCCD1}">
              <a14:hiddenFill xmlns:a14="http://schemas.microsoft.com/office/drawing/2010/main">
                <a:solidFill>
                  <a:srgbClr val="FFFFFF"/>
                </a:solidFill>
              </a14:hiddenFill>
            </a:ext>
          </a:extLst>
        </p:spPr>
      </p:pic>
      <p:sp>
        <p:nvSpPr>
          <p:cNvPr id="6186" name="TextBox 195"/>
          <p:cNvSpPr txBox="1">
            <a:spLocks noChangeArrowheads="1"/>
          </p:cNvSpPr>
          <p:nvPr/>
        </p:nvSpPr>
        <p:spPr bwMode="auto">
          <a:xfrm>
            <a:off x="4141342" y="2911076"/>
            <a:ext cx="1273175" cy="246221"/>
          </a:xfrm>
          <a:prstGeom prst="rect">
            <a:avLst/>
          </a:prstGeom>
          <a:solidFill>
            <a:srgbClr val="3A6357">
              <a:alpha val="49000"/>
            </a:srgbClr>
          </a:solidFill>
          <a:ln>
            <a:noFill/>
          </a:ln>
          <a:effectLst/>
        </p:spPr>
        <p:txBody>
          <a:bodyPr wrap="square">
            <a:spAutoFit/>
          </a:bodyPr>
          <a:lstStyle>
            <a:defPPr>
              <a:defRPr lang="en-US"/>
            </a:defPPr>
            <a:lvl1pPr eaLnBrk="1" hangingPunct="1">
              <a:buClr>
                <a:srgbClr val="79092E"/>
              </a:buClr>
              <a:defRPr sz="1000">
                <a:solidFill>
                  <a:schemeClr val="bg1"/>
                </a:solidFill>
                <a:latin typeface="Verdana" pitchFamily="34" charset="0"/>
                <a:ea typeface="Verdana" pitchFamily="34" charset="0"/>
                <a:cs typeface="Verdana" pitchFamily="34" charset="0"/>
              </a:defRPr>
            </a:lvl1pPr>
            <a:lvl2pPr marL="742950" indent="-285750" eaLnBrk="0" hangingPunct="0">
              <a:defRPr>
                <a:latin typeface="Arial" pitchFamily="34" charset="0"/>
                <a:ea typeface="Verdana" pitchFamily="34" charset="0"/>
                <a:cs typeface="Verdana" pitchFamily="34" charset="0"/>
              </a:defRPr>
            </a:lvl2pPr>
            <a:lvl3pPr marL="1143000" indent="-228600" eaLnBrk="0" hangingPunct="0">
              <a:defRPr>
                <a:latin typeface="Arial" pitchFamily="34" charset="0"/>
                <a:ea typeface="Verdana" pitchFamily="34" charset="0"/>
                <a:cs typeface="Verdana" pitchFamily="34" charset="0"/>
              </a:defRPr>
            </a:lvl3pPr>
            <a:lvl4pPr marL="1600200" indent="-228600" eaLnBrk="0" hangingPunct="0">
              <a:defRPr>
                <a:latin typeface="Arial" pitchFamily="34" charset="0"/>
                <a:ea typeface="Verdana" pitchFamily="34" charset="0"/>
                <a:cs typeface="Verdana" pitchFamily="34" charset="0"/>
              </a:defRPr>
            </a:lvl4pPr>
            <a:lvl5pPr marL="2057400" indent="-228600" eaLnBrk="0" hangingPunct="0">
              <a:defRPr>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a:latin typeface="Arial" pitchFamily="34" charset="0"/>
                <a:ea typeface="Verdana" pitchFamily="34" charset="0"/>
                <a:cs typeface="Verdana" pitchFamily="34" charset="0"/>
              </a:defRPr>
            </a:lvl9pPr>
          </a:lstStyle>
          <a:p>
            <a:r>
              <a:rPr lang="en-GB" dirty="0">
                <a:solidFill>
                  <a:srgbClr val="FFFFFF"/>
                </a:solidFill>
              </a:rPr>
              <a:t>Hsinchu, Fab12</a:t>
            </a:r>
          </a:p>
        </p:txBody>
      </p:sp>
      <p:sp>
        <p:nvSpPr>
          <p:cNvPr id="6187" name="Rectangle 110"/>
          <p:cNvSpPr>
            <a:spLocks noChangeArrowheads="1"/>
          </p:cNvSpPr>
          <p:nvPr/>
        </p:nvSpPr>
        <p:spPr bwMode="auto">
          <a:xfrm>
            <a:off x="4061966" y="4597401"/>
            <a:ext cx="1260475" cy="252413"/>
          </a:xfrm>
          <a:prstGeom prst="rect">
            <a:avLst/>
          </a:prstGeom>
          <a:solidFill>
            <a:srgbClr val="B5D3CA"/>
          </a:solidFill>
          <a:ln w="12700" algn="ctr">
            <a:solidFill>
              <a:srgbClr val="FFFFFF"/>
            </a:solidFill>
            <a:miter lim="800000"/>
            <a:headEnd/>
            <a:tailEnd/>
          </a:ln>
          <a:effectLst/>
        </p:spPr>
        <p:txBody>
          <a:bodyPr wrap="none" anchor="ctr" anchorCtr="1"/>
          <a:lstStyle/>
          <a:p>
            <a:pPr>
              <a:buClr>
                <a:srgbClr val="FFFFFF"/>
              </a:buClr>
            </a:pPr>
            <a:r>
              <a:rPr lang="en-GB" sz="1100" dirty="0">
                <a:latin typeface="Verdana" pitchFamily="34" charset="0"/>
                <a:ea typeface="Verdana" pitchFamily="34" charset="0"/>
                <a:cs typeface="Arial" pitchFamily="34" charset="0"/>
              </a:rPr>
              <a:t>TSMC</a:t>
            </a:r>
          </a:p>
        </p:txBody>
      </p:sp>
      <p:sp>
        <p:nvSpPr>
          <p:cNvPr id="6189" name="TextBox 198"/>
          <p:cNvSpPr txBox="1">
            <a:spLocks noChangeArrowheads="1"/>
          </p:cNvSpPr>
          <p:nvPr/>
        </p:nvSpPr>
        <p:spPr bwMode="auto">
          <a:xfrm>
            <a:off x="4057204" y="5359348"/>
            <a:ext cx="1251841" cy="246221"/>
          </a:xfrm>
          <a:prstGeom prst="rect">
            <a:avLst/>
          </a:prstGeom>
          <a:solidFill>
            <a:srgbClr val="3A6357">
              <a:alpha val="49000"/>
            </a:srgbClr>
          </a:solidFill>
          <a:ln>
            <a:noFill/>
          </a:ln>
          <a:effectLst/>
        </p:spPr>
        <p:txBody>
          <a:bodyPr wrap="square">
            <a:spAutoFit/>
          </a:bodyPr>
          <a:lstStyle>
            <a:defPPr>
              <a:defRPr lang="en-US"/>
            </a:defPPr>
            <a:lvl1pPr eaLnBrk="1" hangingPunct="1">
              <a:buClr>
                <a:srgbClr val="79092E"/>
              </a:buClr>
              <a:defRPr sz="1000">
                <a:solidFill>
                  <a:schemeClr val="bg1"/>
                </a:solidFill>
                <a:latin typeface="Verdana" pitchFamily="34" charset="0"/>
                <a:ea typeface="Verdana" pitchFamily="34" charset="0"/>
                <a:cs typeface="Verdana" pitchFamily="34" charset="0"/>
              </a:defRPr>
            </a:lvl1pPr>
            <a:lvl2pPr marL="742950" indent="-285750" eaLnBrk="0" hangingPunct="0">
              <a:defRPr>
                <a:latin typeface="Arial" pitchFamily="34" charset="0"/>
                <a:ea typeface="Verdana" pitchFamily="34" charset="0"/>
                <a:cs typeface="Verdana" pitchFamily="34" charset="0"/>
              </a:defRPr>
            </a:lvl2pPr>
            <a:lvl3pPr marL="1143000" indent="-228600" eaLnBrk="0" hangingPunct="0">
              <a:defRPr>
                <a:latin typeface="Arial" pitchFamily="34" charset="0"/>
                <a:ea typeface="Verdana" pitchFamily="34" charset="0"/>
                <a:cs typeface="Verdana" pitchFamily="34" charset="0"/>
              </a:defRPr>
            </a:lvl3pPr>
            <a:lvl4pPr marL="1600200" indent="-228600" eaLnBrk="0" hangingPunct="0">
              <a:defRPr>
                <a:latin typeface="Arial" pitchFamily="34" charset="0"/>
                <a:ea typeface="Verdana" pitchFamily="34" charset="0"/>
                <a:cs typeface="Verdana" pitchFamily="34" charset="0"/>
              </a:defRPr>
            </a:lvl4pPr>
            <a:lvl5pPr marL="2057400" indent="-228600" eaLnBrk="0" hangingPunct="0">
              <a:defRPr>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a:latin typeface="Arial" pitchFamily="34" charset="0"/>
                <a:ea typeface="Verdana" pitchFamily="34" charset="0"/>
                <a:cs typeface="Verdana" pitchFamily="34" charset="0"/>
              </a:defRPr>
            </a:lvl9pPr>
          </a:lstStyle>
          <a:p>
            <a:r>
              <a:rPr lang="en-GB" dirty="0">
                <a:solidFill>
                  <a:srgbClr val="FFFFFF"/>
                </a:solidFill>
              </a:rPr>
              <a:t>Tainan, Fab14</a:t>
            </a:r>
          </a:p>
        </p:txBody>
      </p:sp>
      <p:cxnSp>
        <p:nvCxnSpPr>
          <p:cNvPr id="6190" name="Straight Arrow Connector 199"/>
          <p:cNvCxnSpPr>
            <a:cxnSpLocks noChangeShapeType="1"/>
          </p:cNvCxnSpPr>
          <p:nvPr/>
        </p:nvCxnSpPr>
        <p:spPr bwMode="auto">
          <a:xfrm flipV="1">
            <a:off x="4479479" y="3213101"/>
            <a:ext cx="82550" cy="1262063"/>
          </a:xfrm>
          <a:prstGeom prst="straightConnector1">
            <a:avLst/>
          </a:prstGeom>
          <a:noFill/>
          <a:ln w="38100" algn="ctr">
            <a:solidFill>
              <a:srgbClr val="002E55"/>
            </a:solidFill>
            <a:round/>
            <a:headEnd type="triangle" w="med" len="med"/>
            <a:tailEnd type="triangle" w="med" len="med"/>
          </a:ln>
          <a:effectLst/>
          <a:extLst>
            <a:ext uri="{909E8E84-426E-40DD-AFC4-6F175D3DCCD1}">
              <a14:hiddenFill xmlns:a14="http://schemas.microsoft.com/office/drawing/2010/main">
                <a:noFill/>
              </a14:hiddenFill>
            </a:ext>
          </a:extLst>
        </p:spPr>
      </p:cxnSp>
      <p:sp>
        <p:nvSpPr>
          <p:cNvPr id="203" name="Oval 71"/>
          <p:cNvSpPr>
            <a:spLocks noChangeArrowheads="1"/>
          </p:cNvSpPr>
          <p:nvPr/>
        </p:nvSpPr>
        <p:spPr bwMode="auto">
          <a:xfrm>
            <a:off x="2999930" y="3441701"/>
            <a:ext cx="149225" cy="142875"/>
          </a:xfrm>
          <a:prstGeom prst="ellipse">
            <a:avLst/>
          </a:prstGeom>
          <a:solidFill>
            <a:srgbClr val="B5D3CA"/>
          </a:solidFill>
          <a:ln w="9525" algn="ctr">
            <a:solidFill>
              <a:srgbClr val="B5D3CA"/>
            </a:solidFill>
            <a:round/>
            <a:headEnd/>
            <a:tailEnd/>
          </a:ln>
          <a:effectLst/>
        </p:spPr>
        <p:txBody>
          <a:bodyPr wrap="none" lIns="91431" tIns="45715" rIns="91431" bIns="45715" anchor="ctr">
            <a:noAutofit/>
          </a:bodyPr>
          <a:lstStyle/>
          <a:p>
            <a:pPr fontAlgn="auto">
              <a:spcBef>
                <a:spcPts val="0"/>
              </a:spcBef>
              <a:spcAft>
                <a:spcPts val="0"/>
              </a:spcAft>
              <a:buClr>
                <a:srgbClr val="000000"/>
              </a:buClr>
              <a:defRPr/>
            </a:pPr>
            <a:endParaRPr lang="en-GB" sz="1800" kern="0" dirty="0">
              <a:solidFill>
                <a:srgbClr val="000000"/>
              </a:solidFill>
              <a:ea typeface="Verdana" pitchFamily="34" charset="0"/>
              <a:cs typeface="Arial" charset="0"/>
            </a:endParaRPr>
          </a:p>
        </p:txBody>
      </p:sp>
      <p:cxnSp>
        <p:nvCxnSpPr>
          <p:cNvPr id="6192" name="AutoShape 82"/>
          <p:cNvCxnSpPr>
            <a:cxnSpLocks noChangeShapeType="1"/>
          </p:cNvCxnSpPr>
          <p:nvPr/>
        </p:nvCxnSpPr>
        <p:spPr bwMode="auto">
          <a:xfrm flipH="1">
            <a:off x="2496692" y="3533776"/>
            <a:ext cx="555625" cy="239713"/>
          </a:xfrm>
          <a:prstGeom prst="straightConnector1">
            <a:avLst/>
          </a:prstGeom>
          <a:noFill/>
          <a:ln w="12700">
            <a:solidFill>
              <a:srgbClr val="B5D3CA"/>
            </a:solidFill>
            <a:round/>
            <a:headEnd/>
            <a:tailEnd/>
          </a:ln>
          <a:effectLst/>
          <a:extLst>
            <a:ext uri="{909E8E84-426E-40DD-AFC4-6F175D3DCCD1}">
              <a14:hiddenFill xmlns:a14="http://schemas.microsoft.com/office/drawing/2010/main">
                <a:noFill/>
              </a14:hiddenFill>
            </a:ext>
          </a:extLst>
        </p:spPr>
      </p:cxnSp>
      <p:sp>
        <p:nvSpPr>
          <p:cNvPr id="6193" name="Rectangle 110"/>
          <p:cNvSpPr>
            <a:spLocks noChangeArrowheads="1"/>
          </p:cNvSpPr>
          <p:nvPr/>
        </p:nvSpPr>
        <p:spPr bwMode="auto">
          <a:xfrm>
            <a:off x="1153666" y="3179763"/>
            <a:ext cx="1257300" cy="252412"/>
          </a:xfrm>
          <a:prstGeom prst="rect">
            <a:avLst/>
          </a:prstGeom>
          <a:solidFill>
            <a:srgbClr val="B5D3CA"/>
          </a:solidFill>
          <a:ln w="12700" algn="ctr">
            <a:solidFill>
              <a:srgbClr val="FFFFFF"/>
            </a:solidFill>
            <a:miter lim="800000"/>
            <a:headEnd/>
            <a:tailEnd/>
          </a:ln>
          <a:effectLst/>
        </p:spPr>
        <p:txBody>
          <a:bodyPr wrap="none" anchor="ctr" anchorCtr="1"/>
          <a:lstStyle/>
          <a:p>
            <a:pPr>
              <a:buClr>
                <a:srgbClr val="FFFFFF"/>
              </a:buClr>
            </a:pPr>
            <a:r>
              <a:rPr lang="en-GB" sz="1100" dirty="0">
                <a:latin typeface="Verdana" pitchFamily="34" charset="0"/>
                <a:ea typeface="Verdana" pitchFamily="34" charset="0"/>
                <a:cs typeface="Arial" pitchFamily="34" charset="0"/>
              </a:rPr>
              <a:t>Global Foundries</a:t>
            </a:r>
          </a:p>
        </p:txBody>
      </p:sp>
      <p:sp>
        <p:nvSpPr>
          <p:cNvPr id="6194" name="Rectangle 212"/>
          <p:cNvSpPr>
            <a:spLocks noChangeArrowheads="1"/>
          </p:cNvSpPr>
          <p:nvPr/>
        </p:nvSpPr>
        <p:spPr bwMode="auto">
          <a:xfrm>
            <a:off x="1164780" y="4675188"/>
            <a:ext cx="1093787"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buClr>
                <a:srgbClr val="002060"/>
              </a:buClr>
            </a:pPr>
            <a:r>
              <a:rPr lang="en-GB" sz="1200" dirty="0">
                <a:solidFill>
                  <a:srgbClr val="002060"/>
                </a:solidFill>
                <a:latin typeface="Verdana" pitchFamily="34" charset="0"/>
                <a:ea typeface="Verdana" pitchFamily="34" charset="0"/>
                <a:cs typeface="Arial" pitchFamily="34" charset="0"/>
              </a:rPr>
              <a:t>40nm</a:t>
            </a:r>
          </a:p>
          <a:p>
            <a:pPr algn="ctr">
              <a:buClr>
                <a:srgbClr val="002060"/>
              </a:buClr>
            </a:pPr>
            <a:r>
              <a:rPr lang="en-GB" sz="1200" dirty="0" err="1">
                <a:solidFill>
                  <a:srgbClr val="002060"/>
                </a:solidFill>
                <a:latin typeface="Verdana" pitchFamily="34" charset="0"/>
                <a:ea typeface="Verdana" pitchFamily="34" charset="0"/>
                <a:cs typeface="Arial" pitchFamily="34" charset="0"/>
              </a:rPr>
              <a:t>eFlash</a:t>
            </a:r>
            <a:endParaRPr lang="en-GB" sz="1200" dirty="0">
              <a:solidFill>
                <a:srgbClr val="002060"/>
              </a:solidFill>
              <a:latin typeface="Verdana" pitchFamily="34" charset="0"/>
              <a:ea typeface="Verdana" pitchFamily="34" charset="0"/>
              <a:cs typeface="Arial" pitchFamily="34" charset="0"/>
            </a:endParaRPr>
          </a:p>
        </p:txBody>
      </p:sp>
      <p:cxnSp>
        <p:nvCxnSpPr>
          <p:cNvPr id="6195" name="Straight Arrow Connector 213"/>
          <p:cNvCxnSpPr>
            <a:cxnSpLocks noChangeShapeType="1"/>
          </p:cNvCxnSpPr>
          <p:nvPr/>
        </p:nvCxnSpPr>
        <p:spPr bwMode="auto">
          <a:xfrm flipH="1" flipV="1">
            <a:off x="1748979" y="4268788"/>
            <a:ext cx="660400" cy="1014412"/>
          </a:xfrm>
          <a:prstGeom prst="straightConnector1">
            <a:avLst/>
          </a:prstGeom>
          <a:noFill/>
          <a:ln w="38100" algn="ctr">
            <a:solidFill>
              <a:srgbClr val="002E55"/>
            </a:solidFill>
            <a:round/>
            <a:headEnd type="triangle" w="med" len="med"/>
            <a:tailEnd type="triangle" w="med" len="med"/>
          </a:ln>
          <a:effectLst/>
          <a:extLst>
            <a:ext uri="{909E8E84-426E-40DD-AFC4-6F175D3DCCD1}">
              <a14:hiddenFill xmlns:a14="http://schemas.microsoft.com/office/drawing/2010/main">
                <a:noFill/>
              </a14:hiddenFill>
            </a:ext>
          </a:extLst>
        </p:spPr>
      </p:cxnSp>
      <p:pic>
        <p:nvPicPr>
          <p:cNvPr id="6196" name="Picture 3" descr="C:\Users\verbeck\Desktop\Unbenannt.JPG"/>
          <p:cNvPicPr>
            <a:picLocks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50492" y="3441700"/>
            <a:ext cx="1260475" cy="76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97" name="TextBox 217"/>
          <p:cNvSpPr txBox="1">
            <a:spLocks noChangeArrowheads="1"/>
          </p:cNvSpPr>
          <p:nvPr/>
        </p:nvSpPr>
        <p:spPr bwMode="auto">
          <a:xfrm>
            <a:off x="1150491" y="3975101"/>
            <a:ext cx="1258888" cy="246063"/>
          </a:xfrm>
          <a:prstGeom prst="rect">
            <a:avLst/>
          </a:prstGeom>
          <a:solidFill>
            <a:srgbClr val="3A6357">
              <a:alpha val="49000"/>
            </a:srgbClr>
          </a:solidFill>
          <a:ln>
            <a:noFill/>
          </a:ln>
          <a:effectLst/>
        </p:spPr>
        <p:txBody>
          <a:bodyPr wrap="square">
            <a:spAutoFit/>
          </a:bodyP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buClr>
                <a:srgbClr val="79092E"/>
              </a:buClr>
            </a:pPr>
            <a:r>
              <a:rPr lang="en-GB" sz="1000" dirty="0">
                <a:solidFill>
                  <a:srgbClr val="FFFFFF"/>
                </a:solidFill>
                <a:latin typeface="Verdana" pitchFamily="34" charset="0"/>
              </a:rPr>
              <a:t>Dresden</a:t>
            </a:r>
          </a:p>
        </p:txBody>
      </p:sp>
      <p:sp>
        <p:nvSpPr>
          <p:cNvPr id="6198" name="TextBox 218"/>
          <p:cNvSpPr txBox="1">
            <a:spLocks noChangeArrowheads="1"/>
          </p:cNvSpPr>
          <p:nvPr/>
        </p:nvSpPr>
        <p:spPr bwMode="auto">
          <a:xfrm>
            <a:off x="2496691" y="5364163"/>
            <a:ext cx="1250950" cy="246062"/>
          </a:xfrm>
          <a:prstGeom prst="rect">
            <a:avLst/>
          </a:prstGeom>
          <a:solidFill>
            <a:srgbClr val="3A6357">
              <a:alpha val="49000"/>
            </a:srgbClr>
          </a:solidFill>
          <a:ln>
            <a:noFill/>
          </a:ln>
          <a:effectLst/>
        </p:spPr>
        <p:txBody>
          <a:bodyPr wrap="square">
            <a:spAutoFit/>
          </a:bodyPr>
          <a:lstStyle>
            <a:defPPr>
              <a:defRPr lang="en-US"/>
            </a:defPPr>
            <a:lvl1pPr eaLnBrk="1" hangingPunct="1">
              <a:buClr>
                <a:srgbClr val="79092E"/>
              </a:buClr>
              <a:defRPr sz="1000">
                <a:solidFill>
                  <a:schemeClr val="bg1"/>
                </a:solidFill>
                <a:latin typeface="Verdana" pitchFamily="34" charset="0"/>
                <a:ea typeface="Verdana" pitchFamily="34" charset="0"/>
                <a:cs typeface="Verdana" pitchFamily="34" charset="0"/>
              </a:defRPr>
            </a:lvl1pPr>
            <a:lvl2pPr marL="742950" indent="-285750" eaLnBrk="0" hangingPunct="0">
              <a:defRPr>
                <a:latin typeface="Arial" pitchFamily="34" charset="0"/>
                <a:ea typeface="Verdana" pitchFamily="34" charset="0"/>
                <a:cs typeface="Verdana" pitchFamily="34" charset="0"/>
              </a:defRPr>
            </a:lvl2pPr>
            <a:lvl3pPr marL="1143000" indent="-228600" eaLnBrk="0" hangingPunct="0">
              <a:defRPr>
                <a:latin typeface="Arial" pitchFamily="34" charset="0"/>
                <a:ea typeface="Verdana" pitchFamily="34" charset="0"/>
                <a:cs typeface="Verdana" pitchFamily="34" charset="0"/>
              </a:defRPr>
            </a:lvl3pPr>
            <a:lvl4pPr marL="1600200" indent="-228600" eaLnBrk="0" hangingPunct="0">
              <a:defRPr>
                <a:latin typeface="Arial" pitchFamily="34" charset="0"/>
                <a:ea typeface="Verdana" pitchFamily="34" charset="0"/>
                <a:cs typeface="Verdana" pitchFamily="34" charset="0"/>
              </a:defRPr>
            </a:lvl4pPr>
            <a:lvl5pPr marL="2057400" indent="-228600" eaLnBrk="0" hangingPunct="0">
              <a:defRPr>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a:latin typeface="Arial" pitchFamily="34" charset="0"/>
                <a:ea typeface="Verdana" pitchFamily="34" charset="0"/>
                <a:cs typeface="Verdana" pitchFamily="34" charset="0"/>
              </a:defRPr>
            </a:lvl9pPr>
          </a:lstStyle>
          <a:p>
            <a:r>
              <a:rPr lang="en-GB" dirty="0">
                <a:solidFill>
                  <a:srgbClr val="FFFFFF"/>
                </a:solidFill>
              </a:rPr>
              <a:t>Singapore</a:t>
            </a:r>
          </a:p>
        </p:txBody>
      </p:sp>
      <p:sp>
        <p:nvSpPr>
          <p:cNvPr id="6200" name="Text Box 18"/>
          <p:cNvSpPr>
            <a:spLocks noChangeArrowheads="1"/>
          </p:cNvSpPr>
          <p:nvPr/>
        </p:nvSpPr>
        <p:spPr bwMode="auto">
          <a:xfrm>
            <a:off x="5560566" y="1125538"/>
            <a:ext cx="4424362" cy="369332"/>
          </a:xfrm>
          <a:prstGeom prst="rect">
            <a:avLst/>
          </a:prstGeom>
          <a:solidFill>
            <a:srgbClr val="84B6A7"/>
          </a:solidFill>
          <a:ln>
            <a:noFill/>
          </a:ln>
          <a:effectLst/>
        </p:spPr>
        <p:txBody>
          <a:bodyPr>
            <a:spAutoFit/>
          </a:bodyPr>
          <a:lstStyle/>
          <a:p>
            <a:pPr algn="ctr" eaLnBrk="0" hangingPunct="0">
              <a:spcBef>
                <a:spcPct val="20000"/>
              </a:spcBef>
              <a:spcAft>
                <a:spcPct val="20000"/>
              </a:spcAft>
              <a:buClr>
                <a:srgbClr val="79092E"/>
              </a:buClr>
              <a:buFont typeface="Wingdings" pitchFamily="2" charset="2"/>
              <a:buNone/>
            </a:pPr>
            <a:r>
              <a:rPr lang="en-GB" sz="1800" b="1" dirty="0">
                <a:solidFill>
                  <a:srgbClr val="000000"/>
                </a:solidFill>
                <a:latin typeface="Verdana" pitchFamily="34" charset="0"/>
                <a:ea typeface="Verdana" pitchFamily="34" charset="0"/>
                <a:cs typeface="Arial" pitchFamily="34" charset="0"/>
              </a:rPr>
              <a:t>Backend Microcontroller</a:t>
            </a:r>
          </a:p>
        </p:txBody>
      </p:sp>
      <p:sp>
        <p:nvSpPr>
          <p:cNvPr id="6201" name="Text Box 18"/>
          <p:cNvSpPr>
            <a:spLocks noChangeArrowheads="1"/>
          </p:cNvSpPr>
          <p:nvPr/>
        </p:nvSpPr>
        <p:spPr bwMode="auto">
          <a:xfrm>
            <a:off x="1025079" y="1123950"/>
            <a:ext cx="4424362" cy="369332"/>
          </a:xfrm>
          <a:prstGeom prst="rect">
            <a:avLst/>
          </a:prstGeom>
          <a:solidFill>
            <a:srgbClr val="84B6A7"/>
          </a:solidFill>
          <a:ln>
            <a:noFill/>
          </a:ln>
          <a:effectLst/>
        </p:spPr>
        <p:txBody>
          <a:bodyPr>
            <a:spAutoFit/>
          </a:bodyPr>
          <a:lstStyle/>
          <a:p>
            <a:pPr algn="ctr" eaLnBrk="0" hangingPunct="0">
              <a:spcBef>
                <a:spcPct val="20000"/>
              </a:spcBef>
              <a:spcAft>
                <a:spcPct val="20000"/>
              </a:spcAft>
              <a:buClr>
                <a:srgbClr val="79092E"/>
              </a:buClr>
              <a:buFont typeface="Wingdings" pitchFamily="2" charset="2"/>
              <a:buNone/>
            </a:pPr>
            <a:r>
              <a:rPr lang="en-GB" sz="1800" b="1" dirty="0">
                <a:solidFill>
                  <a:srgbClr val="000000"/>
                </a:solidFill>
                <a:latin typeface="Verdana" pitchFamily="34" charset="0"/>
                <a:ea typeface="Verdana" pitchFamily="34" charset="0"/>
                <a:cs typeface="Arial" pitchFamily="34" charset="0"/>
              </a:rPr>
              <a:t>Frontend Microcontroller</a:t>
            </a:r>
          </a:p>
        </p:txBody>
      </p:sp>
      <p:pic>
        <p:nvPicPr>
          <p:cNvPr id="6205" name="Picture 1" descr="https://infineon.picturepark.com/Website/Download.aspx?DownloadToken=2e3e859d-3daa-4da6-8737-cd006804e3f1&amp;Purpose=AssetManage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052192" y="2181226"/>
            <a:ext cx="124301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07" name="Picture 134" descr="https://infineon.picturepark.com/Website/Download.aspx?DownloadToken=5a5bb513-b6e7-4f09-8db5-bad48fa33d51&amp;Purpose=AssetManage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344580" y="4106464"/>
            <a:ext cx="1257300" cy="839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08" name="Picture 135" descr="https://infineon.picturepark.com/Website/Download.aspx?DownloadToken=ef6dac5a-170d-4343-99f6-dd20b551c052&amp;Purpose=AssetManage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959278" y="2505076"/>
            <a:ext cx="1277938" cy="84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57"/>
          <p:cNvSpPr>
            <a:spLocks/>
          </p:cNvSpPr>
          <p:nvPr/>
        </p:nvSpPr>
        <p:spPr bwMode="auto">
          <a:xfrm>
            <a:off x="4123879" y="6196013"/>
            <a:ext cx="4762" cy="17462"/>
          </a:xfrm>
          <a:custGeom>
            <a:avLst/>
            <a:gdLst>
              <a:gd name="T0" fmla="*/ 0 w 3"/>
              <a:gd name="T1" fmla="*/ 0 h 13"/>
              <a:gd name="T2" fmla="*/ 0 w 3"/>
              <a:gd name="T3" fmla="*/ 2147483647 h 13"/>
              <a:gd name="T4" fmla="*/ 2147483647 w 3"/>
              <a:gd name="T5" fmla="*/ 2147483647 h 13"/>
              <a:gd name="T6" fmla="*/ 2147483647 w 3"/>
              <a:gd name="T7" fmla="*/ 2147483647 h 13"/>
              <a:gd name="T8" fmla="*/ 2147483647 w 3"/>
              <a:gd name="T9" fmla="*/ 0 h 13"/>
              <a:gd name="T10" fmla="*/ 0 w 3"/>
              <a:gd name="T11" fmla="*/ 0 h 13"/>
              <a:gd name="T12" fmla="*/ 0 60000 65536"/>
              <a:gd name="T13" fmla="*/ 0 60000 65536"/>
              <a:gd name="T14" fmla="*/ 0 60000 65536"/>
              <a:gd name="T15" fmla="*/ 0 60000 65536"/>
              <a:gd name="T16" fmla="*/ 0 60000 65536"/>
              <a:gd name="T17" fmla="*/ 0 60000 65536"/>
              <a:gd name="T18" fmla="*/ 0 w 3"/>
              <a:gd name="T19" fmla="*/ 0 h 13"/>
              <a:gd name="T20" fmla="*/ 3 w 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 h="13">
                <a:moveTo>
                  <a:pt x="0" y="0"/>
                </a:moveTo>
                <a:lnTo>
                  <a:pt x="0" y="7"/>
                </a:lnTo>
                <a:lnTo>
                  <a:pt x="2" y="12"/>
                </a:lnTo>
                <a:lnTo>
                  <a:pt x="2" y="7"/>
                </a:lnTo>
                <a:lnTo>
                  <a:pt x="2" y="0"/>
                </a:lnTo>
                <a:lnTo>
                  <a:pt x="0" y="0"/>
                </a:lnTo>
              </a:path>
            </a:pathLst>
          </a:custGeom>
          <a:solidFill>
            <a:srgbClr val="00898C"/>
          </a:solidFill>
          <a:ln w="12700" cap="rnd">
            <a:noFill/>
            <a:round/>
            <a:headEnd/>
            <a:tailEnd/>
          </a:ln>
        </p:spPr>
        <p:txBody>
          <a:bodyPr>
            <a:noAutofit/>
          </a:bodyPr>
          <a:lstStyle/>
          <a:p>
            <a:pPr fontAlgn="auto">
              <a:spcBef>
                <a:spcPts val="0"/>
              </a:spcBef>
              <a:spcAft>
                <a:spcPts val="0"/>
              </a:spcAft>
              <a:defRPr/>
            </a:pPr>
            <a:endParaRPr lang="en-GB" sz="1800" kern="0" dirty="0">
              <a:solidFill>
                <a:sysClr val="windowText" lastClr="000000"/>
              </a:solidFill>
              <a:ea typeface="Verdana" pitchFamily="34" charset="0"/>
              <a:cs typeface="Arial" charset="0"/>
            </a:endParaRPr>
          </a:p>
        </p:txBody>
      </p:sp>
      <p:sp>
        <p:nvSpPr>
          <p:cNvPr id="167" name="Textfeld 211"/>
          <p:cNvSpPr txBox="1">
            <a:spLocks noChangeArrowheads="1"/>
          </p:cNvSpPr>
          <p:nvPr/>
        </p:nvSpPr>
        <p:spPr bwMode="auto">
          <a:xfrm>
            <a:off x="1404938" y="6216440"/>
            <a:ext cx="876300"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1" tIns="45715" rIns="91431" bIns="45715">
            <a:spAutoFit/>
          </a:bodyP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spcBef>
                <a:spcPct val="50000"/>
              </a:spcBef>
              <a:buClr>
                <a:srgbClr val="00214A"/>
              </a:buClr>
            </a:pPr>
            <a:r>
              <a:rPr lang="en-GB" sz="1200" dirty="0">
                <a:solidFill>
                  <a:srgbClr val="000000"/>
                </a:solidFill>
                <a:latin typeface="Verdana" pitchFamily="34" charset="0"/>
                <a:cs typeface="Arial" pitchFamily="34" charset="0"/>
              </a:rPr>
              <a:t>Frontend</a:t>
            </a:r>
          </a:p>
        </p:txBody>
      </p:sp>
      <p:sp>
        <p:nvSpPr>
          <p:cNvPr id="168" name="Rechteck 212"/>
          <p:cNvSpPr>
            <a:spLocks noChangeArrowheads="1"/>
          </p:cNvSpPr>
          <p:nvPr/>
        </p:nvSpPr>
        <p:spPr bwMode="auto">
          <a:xfrm>
            <a:off x="1190625" y="6248189"/>
            <a:ext cx="285750" cy="214312"/>
          </a:xfrm>
          <a:prstGeom prst="rect">
            <a:avLst/>
          </a:prstGeom>
          <a:solidFill>
            <a:srgbClr val="CED9A4"/>
          </a:solidFill>
          <a:ln>
            <a:noFill/>
          </a:ln>
          <a:effectLst/>
        </p:spPr>
        <p:txBody>
          <a:bodyPr lIns="89991" tIns="46795" rIns="89991" bIns="46795" anchor="ctr">
            <a:noAutofit/>
          </a:bodyPr>
          <a:lstStyle/>
          <a:p>
            <a:pPr>
              <a:spcBef>
                <a:spcPct val="50000"/>
              </a:spcBef>
              <a:buClr>
                <a:srgbClr val="00214A"/>
              </a:buClr>
            </a:pPr>
            <a:endParaRPr lang="en-GB" sz="1600" dirty="0">
              <a:solidFill>
                <a:srgbClr val="00214A"/>
              </a:solidFill>
              <a:latin typeface="Arial" pitchFamily="34" charset="0"/>
              <a:ea typeface="Verdana" pitchFamily="34" charset="0"/>
              <a:cs typeface="Arial" pitchFamily="34" charset="0"/>
            </a:endParaRPr>
          </a:p>
        </p:txBody>
      </p:sp>
      <p:sp>
        <p:nvSpPr>
          <p:cNvPr id="173" name="Rechteck 213"/>
          <p:cNvSpPr>
            <a:spLocks noChangeArrowheads="1"/>
          </p:cNvSpPr>
          <p:nvPr/>
        </p:nvSpPr>
        <p:spPr bwMode="auto">
          <a:xfrm>
            <a:off x="2287588" y="6248189"/>
            <a:ext cx="285750" cy="214312"/>
          </a:xfrm>
          <a:prstGeom prst="rect">
            <a:avLst/>
          </a:prstGeom>
          <a:solidFill>
            <a:srgbClr val="B5D3CA"/>
          </a:solidFill>
          <a:ln>
            <a:noFill/>
          </a:ln>
          <a:effectLst/>
        </p:spPr>
        <p:txBody>
          <a:bodyPr lIns="89991" tIns="46795" rIns="89991" bIns="46795" anchor="ctr">
            <a:noAutofit/>
          </a:bodyPr>
          <a:lstStyle/>
          <a:p>
            <a:pPr>
              <a:spcBef>
                <a:spcPct val="50000"/>
              </a:spcBef>
              <a:buClr>
                <a:srgbClr val="00214A"/>
              </a:buClr>
            </a:pPr>
            <a:endParaRPr lang="en-GB" sz="1600" dirty="0">
              <a:solidFill>
                <a:srgbClr val="00214A"/>
              </a:solidFill>
              <a:latin typeface="Arial" pitchFamily="34" charset="0"/>
              <a:ea typeface="Verdana" pitchFamily="34" charset="0"/>
              <a:cs typeface="Arial" pitchFamily="34" charset="0"/>
            </a:endParaRPr>
          </a:p>
        </p:txBody>
      </p:sp>
      <p:sp>
        <p:nvSpPr>
          <p:cNvPr id="174" name="Textfeld 214"/>
          <p:cNvSpPr txBox="1">
            <a:spLocks noChangeArrowheads="1"/>
          </p:cNvSpPr>
          <p:nvPr/>
        </p:nvSpPr>
        <p:spPr bwMode="auto">
          <a:xfrm>
            <a:off x="2528889" y="6216440"/>
            <a:ext cx="1366837"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1" tIns="45715" rIns="91431" bIns="45715">
            <a:spAutoFit/>
          </a:bodyP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spcBef>
                <a:spcPct val="50000"/>
              </a:spcBef>
              <a:buClr>
                <a:srgbClr val="00214A"/>
              </a:buClr>
            </a:pPr>
            <a:r>
              <a:rPr lang="en-GB" sz="1200" dirty="0">
                <a:solidFill>
                  <a:srgbClr val="000000"/>
                </a:solidFill>
                <a:latin typeface="Verdana" pitchFamily="34" charset="0"/>
                <a:cs typeface="Arial" pitchFamily="34" charset="0"/>
              </a:rPr>
              <a:t>Silicon Foundry</a:t>
            </a:r>
          </a:p>
        </p:txBody>
      </p:sp>
      <p:pic>
        <p:nvPicPr>
          <p:cNvPr id="169" name="Picture 2" descr="C:\Users\schmoell\AppData\Local\Microsoft\Windows\Temporary Internet Files\Content.Outlook\YABYDARC\view02(crop-resize).jpg"/>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8694792" y="5061156"/>
            <a:ext cx="1248861" cy="746724"/>
          </a:xfrm>
          <a:prstGeom prst="rect">
            <a:avLst/>
          </a:prstGeom>
          <a:solidFill>
            <a:schemeClr val="accent3"/>
          </a:solidFill>
          <a:ln w="9525">
            <a:noFill/>
            <a:miter lim="800000"/>
            <a:headEnd/>
            <a:tailEnd/>
          </a:ln>
        </p:spPr>
      </p:pic>
      <p:sp>
        <p:nvSpPr>
          <p:cNvPr id="170" name="Rectangle 100"/>
          <p:cNvSpPr>
            <a:spLocks noChangeArrowheads="1"/>
          </p:cNvSpPr>
          <p:nvPr/>
        </p:nvSpPr>
        <p:spPr bwMode="auto">
          <a:xfrm rot="2436070">
            <a:off x="7508789" y="4734659"/>
            <a:ext cx="1092200"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buClr>
                <a:srgbClr val="002060"/>
              </a:buClr>
            </a:pPr>
            <a:r>
              <a:rPr lang="en-GB" sz="1200" dirty="0">
                <a:solidFill>
                  <a:srgbClr val="002060"/>
                </a:solidFill>
                <a:latin typeface="Verdana" pitchFamily="34" charset="0"/>
                <a:ea typeface="Verdana" pitchFamily="34" charset="0"/>
                <a:cs typeface="Arial" pitchFamily="34" charset="0"/>
              </a:rPr>
              <a:t>QFP</a:t>
            </a:r>
          </a:p>
        </p:txBody>
      </p:sp>
      <p:sp>
        <p:nvSpPr>
          <p:cNvPr id="171" name="Rectangle 100"/>
          <p:cNvSpPr>
            <a:spLocks noChangeArrowheads="1"/>
          </p:cNvSpPr>
          <p:nvPr/>
        </p:nvSpPr>
        <p:spPr bwMode="auto">
          <a:xfrm rot="4042409">
            <a:off x="8202763" y="3885277"/>
            <a:ext cx="1092200"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buClr>
                <a:srgbClr val="002060"/>
              </a:buClr>
            </a:pPr>
            <a:r>
              <a:rPr lang="en-GB" sz="1200" dirty="0">
                <a:solidFill>
                  <a:srgbClr val="002060"/>
                </a:solidFill>
                <a:latin typeface="Verdana" pitchFamily="34" charset="0"/>
                <a:ea typeface="Verdana" pitchFamily="34" charset="0"/>
                <a:cs typeface="Arial" pitchFamily="34" charset="0"/>
              </a:rPr>
              <a:t>BGA</a:t>
            </a:r>
          </a:p>
        </p:txBody>
      </p:sp>
      <p:sp>
        <p:nvSpPr>
          <p:cNvPr id="172" name="Oval 67"/>
          <p:cNvSpPr>
            <a:spLocks noChangeArrowheads="1"/>
          </p:cNvSpPr>
          <p:nvPr/>
        </p:nvSpPr>
        <p:spPr bwMode="auto">
          <a:xfrm rot="1568203">
            <a:off x="9274767" y="3774490"/>
            <a:ext cx="131763" cy="136525"/>
          </a:xfrm>
          <a:prstGeom prst="ellipse">
            <a:avLst/>
          </a:prstGeom>
          <a:solidFill>
            <a:srgbClr val="F5B38A"/>
          </a:solidFill>
          <a:ln w="12700" cmpd="sng" algn="ctr">
            <a:solidFill>
              <a:srgbClr val="F5B38A"/>
            </a:solidFill>
            <a:round/>
            <a:headEnd/>
            <a:tailEnd/>
          </a:ln>
          <a:effectLst/>
        </p:spPr>
        <p:txBody>
          <a:bodyPr wrap="none" anchor="ctr">
            <a:noAutofit/>
          </a:bodyPr>
          <a:lstStyle/>
          <a:p>
            <a:pPr fontAlgn="auto">
              <a:spcBef>
                <a:spcPts val="0"/>
              </a:spcBef>
              <a:spcAft>
                <a:spcPts val="0"/>
              </a:spcAft>
              <a:buClr>
                <a:srgbClr val="000000"/>
              </a:buClr>
              <a:defRPr/>
            </a:pPr>
            <a:endParaRPr lang="en-GB" sz="1800" kern="0" dirty="0">
              <a:solidFill>
                <a:srgbClr val="000000"/>
              </a:solidFill>
              <a:ea typeface="Verdana" pitchFamily="34" charset="0"/>
              <a:cs typeface="Arial" charset="0"/>
            </a:endParaRPr>
          </a:p>
        </p:txBody>
      </p:sp>
      <p:pic>
        <p:nvPicPr>
          <p:cNvPr id="175" name="Picture 96"/>
          <p:cNvPicPr>
            <a:picLocks noChangeAspect="1" noChangeArrowheads="1"/>
          </p:cNvPicPr>
          <p:nvPr/>
        </p:nvPicPr>
        <p:blipFill>
          <a:blip r:embed="rId11" cstate="email">
            <a:extLst>
              <a:ext uri="{28A0092B-C50C-407E-A947-70E740481C1C}">
                <a14:useLocalDpi xmlns:a14="http://schemas.microsoft.com/office/drawing/2010/main"/>
              </a:ext>
            </a:extLst>
          </a:blip>
          <a:srcRect/>
          <a:stretch>
            <a:fillRect/>
          </a:stretch>
        </p:blipFill>
        <p:spPr bwMode="auto">
          <a:xfrm>
            <a:off x="5891513" y="2397666"/>
            <a:ext cx="1238796" cy="818489"/>
          </a:xfrm>
          <a:prstGeom prst="rect">
            <a:avLst/>
          </a:prstGeom>
          <a:noFill/>
          <a:ln w="9525">
            <a:noFill/>
            <a:miter lim="800000"/>
            <a:headEnd/>
            <a:tailEnd/>
          </a:ln>
        </p:spPr>
      </p:pic>
      <p:sp>
        <p:nvSpPr>
          <p:cNvPr id="176" name="Rectangle 114"/>
          <p:cNvSpPr>
            <a:spLocks noChangeArrowheads="1"/>
          </p:cNvSpPr>
          <p:nvPr/>
        </p:nvSpPr>
        <p:spPr bwMode="auto">
          <a:xfrm>
            <a:off x="5881449" y="2127740"/>
            <a:ext cx="1248861" cy="252412"/>
          </a:xfrm>
          <a:prstGeom prst="rect">
            <a:avLst/>
          </a:prstGeom>
          <a:solidFill>
            <a:srgbClr val="D67EB1"/>
          </a:solidFill>
          <a:ln w="12700" algn="ctr">
            <a:solidFill>
              <a:srgbClr val="FFFFFF"/>
            </a:solidFill>
            <a:miter lim="800000"/>
            <a:headEnd/>
            <a:tailEnd/>
          </a:ln>
          <a:effectLst/>
        </p:spPr>
        <p:txBody>
          <a:bodyPr wrap="none" anchor="ctr" anchorCtr="1"/>
          <a:lstStyle/>
          <a:p>
            <a:pPr>
              <a:buClr>
                <a:srgbClr val="FFFFFF"/>
              </a:buClr>
            </a:pPr>
            <a:r>
              <a:rPr lang="en-GB" sz="1100" dirty="0">
                <a:solidFill>
                  <a:srgbClr val="000000"/>
                </a:solidFill>
                <a:latin typeface="Verdana" pitchFamily="34" charset="0"/>
                <a:ea typeface="Verdana" pitchFamily="34" charset="0"/>
                <a:cs typeface="Arial" pitchFamily="34" charset="0"/>
              </a:rPr>
              <a:t>Infineon</a:t>
            </a:r>
          </a:p>
        </p:txBody>
      </p:sp>
      <p:sp>
        <p:nvSpPr>
          <p:cNvPr id="177" name="Line 176"/>
          <p:cNvSpPr>
            <a:spLocks noChangeShapeType="1"/>
          </p:cNvSpPr>
          <p:nvPr/>
        </p:nvSpPr>
        <p:spPr bwMode="auto">
          <a:xfrm flipH="1" flipV="1">
            <a:off x="7138525" y="2999961"/>
            <a:ext cx="473184" cy="333153"/>
          </a:xfrm>
          <a:prstGeom prst="line">
            <a:avLst/>
          </a:prstGeom>
          <a:noFill/>
          <a:ln w="12700">
            <a:solidFill>
              <a:srgbClr val="D67EB1"/>
            </a:solidFill>
            <a:round/>
            <a:headEnd/>
            <a:tailEnd/>
          </a:ln>
          <a:extLst>
            <a:ext uri="{909E8E84-426E-40DD-AFC4-6F175D3DCCD1}">
              <a14:hiddenFill xmlns:a14="http://schemas.microsoft.com/office/drawing/2010/main">
                <a:noFill/>
              </a14:hiddenFill>
            </a:ext>
          </a:extLst>
        </p:spPr>
        <p:txBody>
          <a:bodyPr anchor="ctr">
            <a:noAutofit/>
          </a:bodyPr>
          <a:lstStyle/>
          <a:p>
            <a:endParaRPr lang="en-GB" dirty="0">
              <a:solidFill>
                <a:srgbClr val="00214A"/>
              </a:solidFill>
              <a:latin typeface="Arial" pitchFamily="34" charset="0"/>
              <a:ea typeface="Verdana" pitchFamily="34" charset="0"/>
            </a:endParaRPr>
          </a:p>
        </p:txBody>
      </p:sp>
      <p:sp>
        <p:nvSpPr>
          <p:cNvPr id="178" name="Oval 67"/>
          <p:cNvSpPr>
            <a:spLocks noChangeArrowheads="1"/>
          </p:cNvSpPr>
          <p:nvPr/>
        </p:nvSpPr>
        <p:spPr bwMode="auto">
          <a:xfrm rot="1568203">
            <a:off x="7552972" y="3285490"/>
            <a:ext cx="131763" cy="136525"/>
          </a:xfrm>
          <a:prstGeom prst="ellipse">
            <a:avLst/>
          </a:prstGeom>
          <a:solidFill>
            <a:srgbClr val="D67EB1"/>
          </a:solidFill>
          <a:ln w="12700" cmpd="sng" algn="ctr">
            <a:solidFill>
              <a:srgbClr val="D67EB1"/>
            </a:solidFill>
            <a:round/>
            <a:headEnd/>
            <a:tailEnd/>
          </a:ln>
          <a:effectLst/>
        </p:spPr>
        <p:txBody>
          <a:bodyPr wrap="none" anchor="ctr">
            <a:noAutofit/>
          </a:bodyPr>
          <a:lstStyle/>
          <a:p>
            <a:pPr fontAlgn="auto">
              <a:spcBef>
                <a:spcPts val="0"/>
              </a:spcBef>
              <a:spcAft>
                <a:spcPts val="0"/>
              </a:spcAft>
              <a:buClr>
                <a:srgbClr val="000000"/>
              </a:buClr>
              <a:defRPr/>
            </a:pPr>
            <a:endParaRPr lang="en-GB" sz="1800" kern="0" dirty="0">
              <a:solidFill>
                <a:srgbClr val="000000"/>
              </a:solidFill>
              <a:ea typeface="Verdana" pitchFamily="34" charset="0"/>
              <a:cs typeface="Arial" charset="0"/>
            </a:endParaRPr>
          </a:p>
        </p:txBody>
      </p:sp>
      <p:sp>
        <p:nvSpPr>
          <p:cNvPr id="180" name="Textfeld 211"/>
          <p:cNvSpPr txBox="1">
            <a:spLocks noChangeArrowheads="1"/>
          </p:cNvSpPr>
          <p:nvPr/>
        </p:nvSpPr>
        <p:spPr bwMode="auto">
          <a:xfrm>
            <a:off x="5810012" y="6216440"/>
            <a:ext cx="838801" cy="2769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1" tIns="45715" rIns="91431" bIns="45715">
            <a:spAutoFit/>
          </a:bodyP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spcBef>
                <a:spcPct val="50000"/>
              </a:spcBef>
              <a:buClr>
                <a:srgbClr val="00214A"/>
              </a:buClr>
            </a:pPr>
            <a:r>
              <a:rPr lang="en-GB" sz="1200" dirty="0">
                <a:solidFill>
                  <a:srgbClr val="000000"/>
                </a:solidFill>
                <a:latin typeface="Verdana" pitchFamily="34" charset="0"/>
                <a:cs typeface="Arial" pitchFamily="34" charset="0"/>
              </a:rPr>
              <a:t>Backend</a:t>
            </a:r>
          </a:p>
        </p:txBody>
      </p:sp>
      <p:sp>
        <p:nvSpPr>
          <p:cNvPr id="181" name="Rechteck 212"/>
          <p:cNvSpPr>
            <a:spLocks noChangeArrowheads="1"/>
          </p:cNvSpPr>
          <p:nvPr/>
        </p:nvSpPr>
        <p:spPr bwMode="auto">
          <a:xfrm>
            <a:off x="5595698" y="6248189"/>
            <a:ext cx="285750" cy="214312"/>
          </a:xfrm>
          <a:prstGeom prst="rect">
            <a:avLst/>
          </a:prstGeom>
          <a:solidFill>
            <a:srgbClr val="D67EB1"/>
          </a:solidFill>
          <a:ln>
            <a:noFill/>
          </a:ln>
          <a:effectLst/>
        </p:spPr>
        <p:txBody>
          <a:bodyPr lIns="89991" tIns="46795" rIns="89991" bIns="46795" anchor="ctr">
            <a:noAutofit/>
          </a:bodyPr>
          <a:lstStyle/>
          <a:p>
            <a:pPr>
              <a:spcBef>
                <a:spcPct val="50000"/>
              </a:spcBef>
              <a:buClr>
                <a:srgbClr val="00214A"/>
              </a:buClr>
            </a:pPr>
            <a:endParaRPr lang="en-GB" sz="1600" dirty="0">
              <a:solidFill>
                <a:srgbClr val="00214A"/>
              </a:solidFill>
              <a:latin typeface="Arial" pitchFamily="34" charset="0"/>
              <a:ea typeface="Verdana" pitchFamily="34" charset="0"/>
              <a:cs typeface="Arial" pitchFamily="34" charset="0"/>
            </a:endParaRPr>
          </a:p>
        </p:txBody>
      </p:sp>
      <p:sp>
        <p:nvSpPr>
          <p:cNvPr id="182" name="Freeform 57"/>
          <p:cNvSpPr>
            <a:spLocks/>
          </p:cNvSpPr>
          <p:nvPr/>
        </p:nvSpPr>
        <p:spPr bwMode="auto">
          <a:xfrm>
            <a:off x="8523771" y="6196013"/>
            <a:ext cx="4762" cy="17462"/>
          </a:xfrm>
          <a:custGeom>
            <a:avLst/>
            <a:gdLst>
              <a:gd name="T0" fmla="*/ 0 w 3"/>
              <a:gd name="T1" fmla="*/ 0 h 13"/>
              <a:gd name="T2" fmla="*/ 0 w 3"/>
              <a:gd name="T3" fmla="*/ 2147483647 h 13"/>
              <a:gd name="T4" fmla="*/ 2147483647 w 3"/>
              <a:gd name="T5" fmla="*/ 2147483647 h 13"/>
              <a:gd name="T6" fmla="*/ 2147483647 w 3"/>
              <a:gd name="T7" fmla="*/ 2147483647 h 13"/>
              <a:gd name="T8" fmla="*/ 2147483647 w 3"/>
              <a:gd name="T9" fmla="*/ 0 h 13"/>
              <a:gd name="T10" fmla="*/ 0 w 3"/>
              <a:gd name="T11" fmla="*/ 0 h 13"/>
              <a:gd name="T12" fmla="*/ 0 60000 65536"/>
              <a:gd name="T13" fmla="*/ 0 60000 65536"/>
              <a:gd name="T14" fmla="*/ 0 60000 65536"/>
              <a:gd name="T15" fmla="*/ 0 60000 65536"/>
              <a:gd name="T16" fmla="*/ 0 60000 65536"/>
              <a:gd name="T17" fmla="*/ 0 60000 65536"/>
              <a:gd name="T18" fmla="*/ 0 w 3"/>
              <a:gd name="T19" fmla="*/ 0 h 13"/>
              <a:gd name="T20" fmla="*/ 3 w 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 h="13">
                <a:moveTo>
                  <a:pt x="0" y="0"/>
                </a:moveTo>
                <a:lnTo>
                  <a:pt x="0" y="7"/>
                </a:lnTo>
                <a:lnTo>
                  <a:pt x="2" y="12"/>
                </a:lnTo>
                <a:lnTo>
                  <a:pt x="2" y="7"/>
                </a:lnTo>
                <a:lnTo>
                  <a:pt x="2" y="0"/>
                </a:lnTo>
                <a:lnTo>
                  <a:pt x="0" y="0"/>
                </a:lnTo>
              </a:path>
            </a:pathLst>
          </a:custGeom>
          <a:solidFill>
            <a:srgbClr val="00898C"/>
          </a:solidFill>
          <a:ln w="12700" cap="rnd">
            <a:noFill/>
            <a:round/>
            <a:headEnd/>
            <a:tailEnd/>
          </a:ln>
        </p:spPr>
        <p:txBody>
          <a:bodyPr>
            <a:noAutofit/>
          </a:bodyPr>
          <a:lstStyle/>
          <a:p>
            <a:pPr fontAlgn="auto">
              <a:spcBef>
                <a:spcPts val="0"/>
              </a:spcBef>
              <a:spcAft>
                <a:spcPts val="0"/>
              </a:spcAft>
              <a:defRPr/>
            </a:pPr>
            <a:endParaRPr lang="en-GB" sz="1800" kern="0" dirty="0">
              <a:solidFill>
                <a:sysClr val="windowText" lastClr="000000"/>
              </a:solidFill>
              <a:ea typeface="Verdana" pitchFamily="34" charset="0"/>
              <a:cs typeface="Arial" charset="0"/>
            </a:endParaRPr>
          </a:p>
        </p:txBody>
      </p:sp>
      <p:sp>
        <p:nvSpPr>
          <p:cNvPr id="183" name="Rechteck 213"/>
          <p:cNvSpPr>
            <a:spLocks noChangeArrowheads="1"/>
          </p:cNvSpPr>
          <p:nvPr/>
        </p:nvSpPr>
        <p:spPr bwMode="auto">
          <a:xfrm>
            <a:off x="6687480" y="6248189"/>
            <a:ext cx="285750" cy="214312"/>
          </a:xfrm>
          <a:prstGeom prst="rect">
            <a:avLst/>
          </a:prstGeom>
          <a:solidFill>
            <a:srgbClr val="F5B38A"/>
          </a:solidFill>
          <a:ln>
            <a:noFill/>
          </a:ln>
          <a:effectLst/>
        </p:spPr>
        <p:txBody>
          <a:bodyPr lIns="89991" tIns="46795" rIns="89991" bIns="46795" anchor="ctr">
            <a:noAutofit/>
          </a:bodyPr>
          <a:lstStyle/>
          <a:p>
            <a:pPr>
              <a:spcBef>
                <a:spcPct val="50000"/>
              </a:spcBef>
              <a:buClr>
                <a:srgbClr val="00214A"/>
              </a:buClr>
            </a:pPr>
            <a:endParaRPr lang="en-GB" sz="1600" dirty="0">
              <a:solidFill>
                <a:srgbClr val="00214A"/>
              </a:solidFill>
              <a:latin typeface="Arial" pitchFamily="34" charset="0"/>
              <a:ea typeface="Verdana" pitchFamily="34" charset="0"/>
              <a:cs typeface="Arial" pitchFamily="34" charset="0"/>
            </a:endParaRPr>
          </a:p>
        </p:txBody>
      </p:sp>
      <p:sp>
        <p:nvSpPr>
          <p:cNvPr id="184" name="Textfeld 214"/>
          <p:cNvSpPr txBox="1">
            <a:spLocks noChangeArrowheads="1"/>
          </p:cNvSpPr>
          <p:nvPr/>
        </p:nvSpPr>
        <p:spPr bwMode="auto">
          <a:xfrm>
            <a:off x="6928780" y="6216440"/>
            <a:ext cx="1456984" cy="2769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1" tIns="45715" rIns="91431" bIns="45715">
            <a:spAutoFit/>
          </a:bodyP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spcBef>
                <a:spcPct val="50000"/>
              </a:spcBef>
              <a:buClr>
                <a:srgbClr val="00214A"/>
              </a:buClr>
            </a:pPr>
            <a:r>
              <a:rPr lang="en-GB" sz="1200" dirty="0">
                <a:solidFill>
                  <a:srgbClr val="000000"/>
                </a:solidFill>
                <a:latin typeface="Verdana" pitchFamily="34" charset="0"/>
                <a:cs typeface="Arial" pitchFamily="34" charset="0"/>
              </a:rPr>
              <a:t>Backend Partner</a:t>
            </a:r>
          </a:p>
        </p:txBody>
      </p:sp>
      <p:sp>
        <p:nvSpPr>
          <p:cNvPr id="187" name="Rounded Rectangular Callout 186"/>
          <p:cNvSpPr/>
          <p:nvPr/>
        </p:nvSpPr>
        <p:spPr bwMode="auto">
          <a:xfrm>
            <a:off x="4614885" y="3553579"/>
            <a:ext cx="918802" cy="275947"/>
          </a:xfrm>
          <a:prstGeom prst="wedgeRectCallout">
            <a:avLst>
              <a:gd name="adj1" fmla="val -57265"/>
              <a:gd name="adj2" fmla="val 103921"/>
            </a:avLst>
          </a:prstGeom>
          <a:solidFill>
            <a:srgbClr val="84B6A7"/>
          </a:solidFill>
          <a:ln w="9525">
            <a:noFill/>
            <a:miter lim="800000"/>
            <a:headEnd/>
            <a:tailEnd/>
          </a:ln>
          <a:effectLst/>
        </p:spPr>
        <p:txBody>
          <a:bodyPr wrap="square" lIns="72000" tIns="72000" rIns="72000" bIns="72000" rtlCol="0" anchor="ctr"/>
          <a:lstStyle/>
          <a:p>
            <a:pPr algn="ctr" eaLnBrk="0" hangingPunct="0">
              <a:buClr>
                <a:srgbClr val="000000"/>
              </a:buClr>
            </a:pPr>
            <a:r>
              <a:rPr lang="en-GB" sz="1100" dirty="0">
                <a:solidFill>
                  <a:srgbClr val="FFFFFF"/>
                </a:solidFill>
                <a:latin typeface="Verdana"/>
                <a:ea typeface="Verdana" pitchFamily="34" charset="0"/>
              </a:rPr>
              <a:t>AURIX</a:t>
            </a:r>
          </a:p>
        </p:txBody>
      </p:sp>
      <p:sp>
        <p:nvSpPr>
          <p:cNvPr id="7" name="Rectangle 6"/>
          <p:cNvSpPr/>
          <p:nvPr/>
        </p:nvSpPr>
        <p:spPr bwMode="auto">
          <a:xfrm>
            <a:off x="6346131" y="4120780"/>
            <a:ext cx="1255749" cy="848482"/>
          </a:xfrm>
          <a:prstGeom prst="rect">
            <a:avLst/>
          </a:prstGeom>
          <a:solidFill>
            <a:srgbClr val="E9E6E6">
              <a:alpha val="50196"/>
            </a:srgb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00214A"/>
              </a:solidFill>
              <a:latin typeface="Verdana"/>
              <a:ea typeface="Verdana" pitchFamily="34" charset="0"/>
            </a:endParaRPr>
          </a:p>
        </p:txBody>
      </p:sp>
      <p:sp>
        <p:nvSpPr>
          <p:cNvPr id="190" name="Rectangle 189"/>
          <p:cNvSpPr/>
          <p:nvPr/>
        </p:nvSpPr>
        <p:spPr bwMode="auto">
          <a:xfrm>
            <a:off x="7970298" y="2505906"/>
            <a:ext cx="1255749" cy="848482"/>
          </a:xfrm>
          <a:prstGeom prst="rect">
            <a:avLst/>
          </a:prstGeom>
          <a:solidFill>
            <a:srgbClr val="E9E6E6">
              <a:alpha val="50196"/>
            </a:srgb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00214A"/>
              </a:solidFill>
              <a:latin typeface="Verdana"/>
              <a:ea typeface="Verdana" pitchFamily="34" charset="0"/>
            </a:endParaRPr>
          </a:p>
        </p:txBody>
      </p:sp>
      <p:sp>
        <p:nvSpPr>
          <p:cNvPr id="191" name="Rounded Rectangular Callout 186"/>
          <p:cNvSpPr/>
          <p:nvPr/>
        </p:nvSpPr>
        <p:spPr bwMode="auto">
          <a:xfrm>
            <a:off x="1221734" y="5192184"/>
            <a:ext cx="1065854" cy="275947"/>
          </a:xfrm>
          <a:prstGeom prst="wedgeRectCallout">
            <a:avLst>
              <a:gd name="adj1" fmla="val -15471"/>
              <a:gd name="adj2" fmla="val -85432"/>
            </a:avLst>
          </a:prstGeom>
          <a:solidFill>
            <a:srgbClr val="AB377A"/>
          </a:solidFill>
          <a:ln w="9525">
            <a:noFill/>
            <a:miter lim="800000"/>
            <a:headEnd/>
            <a:tailEnd/>
          </a:ln>
          <a:effectLst/>
        </p:spPr>
        <p:txBody>
          <a:bodyPr wrap="square" lIns="72000" tIns="72000" rIns="72000" bIns="72000" rtlCol="0" anchor="ctr"/>
          <a:lstStyle/>
          <a:p>
            <a:pPr algn="ctr" eaLnBrk="0" hangingPunct="0">
              <a:buClr>
                <a:srgbClr val="000000"/>
              </a:buClr>
            </a:pPr>
            <a:r>
              <a:rPr lang="en-GB" sz="1100" dirty="0">
                <a:solidFill>
                  <a:srgbClr val="FFFFFF"/>
                </a:solidFill>
                <a:latin typeface="Verdana"/>
                <a:ea typeface="Verdana" pitchFamily="34" charset="0"/>
              </a:rPr>
              <a:t>AURIX 2G</a:t>
            </a:r>
          </a:p>
        </p:txBody>
      </p:sp>
      <p:sp>
        <p:nvSpPr>
          <p:cNvPr id="186" name="Title 1"/>
          <p:cNvSpPr>
            <a:spLocks noGrp="1"/>
          </p:cNvSpPr>
          <p:nvPr>
            <p:ph type="title" hasCustomPrompt="1"/>
          </p:nvPr>
        </p:nvSpPr>
        <p:spPr/>
        <p:txBody>
          <a:bodyPr/>
          <a:lstStyle/>
          <a:p>
            <a:pPr>
              <a:buClr>
                <a:srgbClr val="000000"/>
              </a:buClr>
            </a:pPr>
            <a:r>
              <a:rPr dirty="0"/>
              <a:t>Infineon Automotive</a:t>
            </a:r>
            <a:br>
              <a:rPr dirty="0"/>
            </a:br>
            <a:r>
              <a:rPr dirty="0">
                <a:solidFill>
                  <a:srgbClr val="589482"/>
                </a:solidFill>
              </a:rPr>
              <a:t>Multi-Site Concept for Frontend Operations</a:t>
            </a:r>
            <a:endParaRPr lang="en-GB" sz="1800" dirty="0">
              <a:solidFill>
                <a:srgbClr val="589482"/>
              </a:solidFill>
            </a:endParaRPr>
          </a:p>
        </p:txBody>
      </p:sp>
      <p:sp>
        <p:nvSpPr>
          <p:cNvPr id="188" name="TextBox 217"/>
          <p:cNvSpPr txBox="1">
            <a:spLocks noChangeArrowheads="1"/>
          </p:cNvSpPr>
          <p:nvPr/>
        </p:nvSpPr>
        <p:spPr bwMode="auto">
          <a:xfrm>
            <a:off x="2055204" y="2613229"/>
            <a:ext cx="1258888" cy="246063"/>
          </a:xfrm>
          <a:prstGeom prst="rect">
            <a:avLst/>
          </a:prstGeom>
          <a:solidFill>
            <a:srgbClr val="3A6357">
              <a:alpha val="49000"/>
            </a:srgbClr>
          </a:solidFill>
          <a:ln>
            <a:noFill/>
          </a:ln>
          <a:effectLst/>
        </p:spPr>
        <p:txBody>
          <a:bodyPr wrap="square">
            <a:spAutoFit/>
          </a:bodyP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eaLnBrk="1" hangingPunct="1">
              <a:buClr>
                <a:srgbClr val="79092E"/>
              </a:buClr>
            </a:pPr>
            <a:r>
              <a:rPr lang="en-GB" sz="1000" dirty="0">
                <a:solidFill>
                  <a:srgbClr val="FFFFFF"/>
                </a:solidFill>
                <a:latin typeface="Verdana" pitchFamily="34" charset="0"/>
              </a:rPr>
              <a:t>Dresden</a:t>
            </a:r>
          </a:p>
        </p:txBody>
      </p:sp>
      <p:sp>
        <p:nvSpPr>
          <p:cNvPr id="189" name="TextBox 218"/>
          <p:cNvSpPr txBox="1">
            <a:spLocks noChangeArrowheads="1"/>
          </p:cNvSpPr>
          <p:nvPr/>
        </p:nvSpPr>
        <p:spPr bwMode="auto">
          <a:xfrm>
            <a:off x="5875418" y="2960961"/>
            <a:ext cx="1250950" cy="246062"/>
          </a:xfrm>
          <a:prstGeom prst="rect">
            <a:avLst/>
          </a:prstGeom>
          <a:solidFill>
            <a:srgbClr val="3A6357">
              <a:alpha val="49000"/>
            </a:srgbClr>
          </a:solidFill>
          <a:ln>
            <a:noFill/>
          </a:ln>
          <a:effectLst/>
        </p:spPr>
        <p:txBody>
          <a:bodyPr wrap="square">
            <a:spAutoFit/>
          </a:bodyPr>
          <a:lstStyle>
            <a:defPPr>
              <a:defRPr lang="en-US"/>
            </a:defPPr>
            <a:lvl1pPr eaLnBrk="1" hangingPunct="1">
              <a:buClr>
                <a:srgbClr val="79092E"/>
              </a:buClr>
              <a:defRPr sz="1000">
                <a:solidFill>
                  <a:schemeClr val="bg1"/>
                </a:solidFill>
                <a:latin typeface="Verdana" pitchFamily="34" charset="0"/>
                <a:ea typeface="Verdana" pitchFamily="34" charset="0"/>
                <a:cs typeface="Verdana" pitchFamily="34" charset="0"/>
              </a:defRPr>
            </a:lvl1pPr>
            <a:lvl2pPr marL="742950" indent="-285750" eaLnBrk="0" hangingPunct="0">
              <a:defRPr>
                <a:latin typeface="Arial" pitchFamily="34" charset="0"/>
                <a:ea typeface="Verdana" pitchFamily="34" charset="0"/>
                <a:cs typeface="Verdana" pitchFamily="34" charset="0"/>
              </a:defRPr>
            </a:lvl2pPr>
            <a:lvl3pPr marL="1143000" indent="-228600" eaLnBrk="0" hangingPunct="0">
              <a:defRPr>
                <a:latin typeface="Arial" pitchFamily="34" charset="0"/>
                <a:ea typeface="Verdana" pitchFamily="34" charset="0"/>
                <a:cs typeface="Verdana" pitchFamily="34" charset="0"/>
              </a:defRPr>
            </a:lvl3pPr>
            <a:lvl4pPr marL="1600200" indent="-228600" eaLnBrk="0" hangingPunct="0">
              <a:defRPr>
                <a:latin typeface="Arial" pitchFamily="34" charset="0"/>
                <a:ea typeface="Verdana" pitchFamily="34" charset="0"/>
                <a:cs typeface="Verdana" pitchFamily="34" charset="0"/>
              </a:defRPr>
            </a:lvl4pPr>
            <a:lvl5pPr marL="2057400" indent="-228600" eaLnBrk="0" hangingPunct="0">
              <a:defRPr>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a:latin typeface="Arial" pitchFamily="34" charset="0"/>
                <a:ea typeface="Verdana" pitchFamily="34" charset="0"/>
                <a:cs typeface="Verdana" pitchFamily="34" charset="0"/>
              </a:defRPr>
            </a:lvl9pPr>
          </a:lstStyle>
          <a:p>
            <a:r>
              <a:rPr lang="en-GB" dirty="0">
                <a:solidFill>
                  <a:srgbClr val="FFFFFF"/>
                </a:solidFill>
              </a:rPr>
              <a:t>Regensburg</a:t>
            </a:r>
          </a:p>
        </p:txBody>
      </p:sp>
      <p:sp>
        <p:nvSpPr>
          <p:cNvPr id="192" name="TextBox 218"/>
          <p:cNvSpPr txBox="1">
            <a:spLocks noChangeArrowheads="1"/>
          </p:cNvSpPr>
          <p:nvPr/>
        </p:nvSpPr>
        <p:spPr bwMode="auto">
          <a:xfrm>
            <a:off x="6346167" y="4700188"/>
            <a:ext cx="1250950" cy="246062"/>
          </a:xfrm>
          <a:prstGeom prst="rect">
            <a:avLst/>
          </a:prstGeom>
          <a:solidFill>
            <a:srgbClr val="3A6357">
              <a:alpha val="49000"/>
            </a:srgbClr>
          </a:solidFill>
          <a:ln>
            <a:noFill/>
          </a:ln>
          <a:effectLst/>
        </p:spPr>
        <p:txBody>
          <a:bodyPr wrap="square">
            <a:spAutoFit/>
          </a:bodyPr>
          <a:lstStyle>
            <a:defPPr>
              <a:defRPr lang="en-US"/>
            </a:defPPr>
            <a:lvl1pPr eaLnBrk="1" hangingPunct="1">
              <a:buClr>
                <a:srgbClr val="79092E"/>
              </a:buClr>
              <a:defRPr sz="1000">
                <a:solidFill>
                  <a:schemeClr val="bg1"/>
                </a:solidFill>
                <a:latin typeface="Verdana" pitchFamily="34" charset="0"/>
                <a:ea typeface="Verdana" pitchFamily="34" charset="0"/>
                <a:cs typeface="Verdana" pitchFamily="34" charset="0"/>
              </a:defRPr>
            </a:lvl1pPr>
            <a:lvl2pPr marL="742950" indent="-285750" eaLnBrk="0" hangingPunct="0">
              <a:defRPr>
                <a:latin typeface="Arial" pitchFamily="34" charset="0"/>
                <a:ea typeface="Verdana" pitchFamily="34" charset="0"/>
                <a:cs typeface="Verdana" pitchFamily="34" charset="0"/>
              </a:defRPr>
            </a:lvl2pPr>
            <a:lvl3pPr marL="1143000" indent="-228600" eaLnBrk="0" hangingPunct="0">
              <a:defRPr>
                <a:latin typeface="Arial" pitchFamily="34" charset="0"/>
                <a:ea typeface="Verdana" pitchFamily="34" charset="0"/>
                <a:cs typeface="Verdana" pitchFamily="34" charset="0"/>
              </a:defRPr>
            </a:lvl3pPr>
            <a:lvl4pPr marL="1600200" indent="-228600" eaLnBrk="0" hangingPunct="0">
              <a:defRPr>
                <a:latin typeface="Arial" pitchFamily="34" charset="0"/>
                <a:ea typeface="Verdana" pitchFamily="34" charset="0"/>
                <a:cs typeface="Verdana" pitchFamily="34" charset="0"/>
              </a:defRPr>
            </a:lvl4pPr>
            <a:lvl5pPr marL="2057400" indent="-228600" eaLnBrk="0" hangingPunct="0">
              <a:defRPr>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a:latin typeface="Arial" pitchFamily="34" charset="0"/>
                <a:ea typeface="Verdana" pitchFamily="34" charset="0"/>
                <a:cs typeface="Verdana" pitchFamily="34" charset="0"/>
              </a:defRPr>
            </a:lvl9pPr>
          </a:lstStyle>
          <a:p>
            <a:r>
              <a:rPr lang="en-GB" dirty="0">
                <a:solidFill>
                  <a:srgbClr val="FFFFFF"/>
                </a:solidFill>
              </a:rPr>
              <a:t>Taiwan</a:t>
            </a:r>
          </a:p>
        </p:txBody>
      </p:sp>
      <p:sp>
        <p:nvSpPr>
          <p:cNvPr id="193" name="TextBox 218"/>
          <p:cNvSpPr txBox="1">
            <a:spLocks noChangeArrowheads="1"/>
          </p:cNvSpPr>
          <p:nvPr/>
        </p:nvSpPr>
        <p:spPr bwMode="auto">
          <a:xfrm>
            <a:off x="7971074" y="3113361"/>
            <a:ext cx="1250950" cy="246062"/>
          </a:xfrm>
          <a:prstGeom prst="rect">
            <a:avLst/>
          </a:prstGeom>
          <a:solidFill>
            <a:srgbClr val="3A6357">
              <a:alpha val="49000"/>
            </a:srgbClr>
          </a:solidFill>
          <a:ln>
            <a:noFill/>
          </a:ln>
          <a:effectLst/>
        </p:spPr>
        <p:txBody>
          <a:bodyPr wrap="square">
            <a:spAutoFit/>
          </a:bodyPr>
          <a:lstStyle>
            <a:defPPr>
              <a:defRPr lang="en-US"/>
            </a:defPPr>
            <a:lvl1pPr eaLnBrk="1" hangingPunct="1">
              <a:buClr>
                <a:srgbClr val="79092E"/>
              </a:buClr>
              <a:defRPr sz="1000">
                <a:solidFill>
                  <a:schemeClr val="bg1"/>
                </a:solidFill>
                <a:latin typeface="Verdana" pitchFamily="34" charset="0"/>
                <a:ea typeface="Verdana" pitchFamily="34" charset="0"/>
                <a:cs typeface="Verdana" pitchFamily="34" charset="0"/>
              </a:defRPr>
            </a:lvl1pPr>
            <a:lvl2pPr marL="742950" indent="-285750" eaLnBrk="0" hangingPunct="0">
              <a:defRPr>
                <a:latin typeface="Arial" pitchFamily="34" charset="0"/>
                <a:ea typeface="Verdana" pitchFamily="34" charset="0"/>
                <a:cs typeface="Verdana" pitchFamily="34" charset="0"/>
              </a:defRPr>
            </a:lvl2pPr>
            <a:lvl3pPr marL="1143000" indent="-228600" eaLnBrk="0" hangingPunct="0">
              <a:defRPr>
                <a:latin typeface="Arial" pitchFamily="34" charset="0"/>
                <a:ea typeface="Verdana" pitchFamily="34" charset="0"/>
                <a:cs typeface="Verdana" pitchFamily="34" charset="0"/>
              </a:defRPr>
            </a:lvl3pPr>
            <a:lvl4pPr marL="1600200" indent="-228600" eaLnBrk="0" hangingPunct="0">
              <a:defRPr>
                <a:latin typeface="Arial" pitchFamily="34" charset="0"/>
                <a:ea typeface="Verdana" pitchFamily="34" charset="0"/>
                <a:cs typeface="Verdana" pitchFamily="34" charset="0"/>
              </a:defRPr>
            </a:lvl4pPr>
            <a:lvl5pPr marL="2057400" indent="-228600" eaLnBrk="0" hangingPunct="0">
              <a:defRPr>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a:latin typeface="Arial" pitchFamily="34" charset="0"/>
                <a:ea typeface="Verdana" pitchFamily="34" charset="0"/>
                <a:cs typeface="Verdana" pitchFamily="34" charset="0"/>
              </a:defRPr>
            </a:lvl9pPr>
          </a:lstStyle>
          <a:p>
            <a:r>
              <a:rPr lang="en-GB" dirty="0">
                <a:solidFill>
                  <a:srgbClr val="FFFFFF"/>
                </a:solidFill>
              </a:rPr>
              <a:t>South Korea</a:t>
            </a:r>
          </a:p>
        </p:txBody>
      </p:sp>
      <p:sp>
        <p:nvSpPr>
          <p:cNvPr id="194" name="TextBox 218"/>
          <p:cNvSpPr txBox="1">
            <a:spLocks noChangeArrowheads="1"/>
          </p:cNvSpPr>
          <p:nvPr/>
        </p:nvSpPr>
        <p:spPr bwMode="auto">
          <a:xfrm>
            <a:off x="8685086" y="5559202"/>
            <a:ext cx="1250950" cy="246062"/>
          </a:xfrm>
          <a:prstGeom prst="rect">
            <a:avLst/>
          </a:prstGeom>
          <a:solidFill>
            <a:srgbClr val="3A6357">
              <a:alpha val="49000"/>
            </a:srgbClr>
          </a:solidFill>
          <a:ln>
            <a:noFill/>
          </a:ln>
          <a:effectLst/>
        </p:spPr>
        <p:txBody>
          <a:bodyPr wrap="square">
            <a:spAutoFit/>
          </a:bodyPr>
          <a:lstStyle>
            <a:defPPr>
              <a:defRPr lang="en-US"/>
            </a:defPPr>
            <a:lvl1pPr eaLnBrk="1" hangingPunct="1">
              <a:buClr>
                <a:srgbClr val="79092E"/>
              </a:buClr>
              <a:defRPr sz="1000">
                <a:solidFill>
                  <a:schemeClr val="bg1"/>
                </a:solidFill>
                <a:latin typeface="Verdana" pitchFamily="34" charset="0"/>
                <a:ea typeface="Verdana" pitchFamily="34" charset="0"/>
                <a:cs typeface="Verdana" pitchFamily="34" charset="0"/>
              </a:defRPr>
            </a:lvl1pPr>
            <a:lvl2pPr marL="742950" indent="-285750" eaLnBrk="0" hangingPunct="0">
              <a:defRPr>
                <a:latin typeface="Arial" pitchFamily="34" charset="0"/>
                <a:ea typeface="Verdana" pitchFamily="34" charset="0"/>
                <a:cs typeface="Verdana" pitchFamily="34" charset="0"/>
              </a:defRPr>
            </a:lvl2pPr>
            <a:lvl3pPr marL="1143000" indent="-228600" eaLnBrk="0" hangingPunct="0">
              <a:defRPr>
                <a:latin typeface="Arial" pitchFamily="34" charset="0"/>
                <a:ea typeface="Verdana" pitchFamily="34" charset="0"/>
                <a:cs typeface="Verdana" pitchFamily="34" charset="0"/>
              </a:defRPr>
            </a:lvl3pPr>
            <a:lvl4pPr marL="1600200" indent="-228600" eaLnBrk="0" hangingPunct="0">
              <a:defRPr>
                <a:latin typeface="Arial" pitchFamily="34" charset="0"/>
                <a:ea typeface="Verdana" pitchFamily="34" charset="0"/>
                <a:cs typeface="Verdana" pitchFamily="34" charset="0"/>
              </a:defRPr>
            </a:lvl4pPr>
            <a:lvl5pPr marL="2057400" indent="-228600" eaLnBrk="0" hangingPunct="0">
              <a:defRPr>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a:latin typeface="Arial" pitchFamily="34" charset="0"/>
                <a:ea typeface="Verdana" pitchFamily="34" charset="0"/>
                <a:cs typeface="Verdana" pitchFamily="34" charset="0"/>
              </a:defRPr>
            </a:lvl9pPr>
          </a:lstStyle>
          <a:p>
            <a:r>
              <a:rPr lang="en-GB" dirty="0">
                <a:solidFill>
                  <a:srgbClr val="FFFFFF"/>
                </a:solidFill>
              </a:rPr>
              <a:t>Malacca</a:t>
            </a:r>
          </a:p>
        </p:txBody>
      </p:sp>
      <p:sp>
        <p:nvSpPr>
          <p:cNvPr id="195" name="Rectangle 100"/>
          <p:cNvSpPr>
            <a:spLocks noChangeArrowheads="1"/>
          </p:cNvSpPr>
          <p:nvPr/>
        </p:nvSpPr>
        <p:spPr bwMode="auto">
          <a:xfrm>
            <a:off x="8088964" y="2583812"/>
            <a:ext cx="1092200"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buClr>
                <a:srgbClr val="002060"/>
              </a:buClr>
            </a:pPr>
            <a:r>
              <a:rPr lang="en-GB" sz="1200" dirty="0">
                <a:solidFill>
                  <a:srgbClr val="002060"/>
                </a:solidFill>
                <a:latin typeface="Verdana" pitchFamily="34" charset="0"/>
                <a:ea typeface="Verdana" pitchFamily="34" charset="0"/>
                <a:cs typeface="Arial" pitchFamily="34" charset="0"/>
              </a:rPr>
              <a:t>Only C65nm</a:t>
            </a:r>
          </a:p>
        </p:txBody>
      </p:sp>
      <p:sp>
        <p:nvSpPr>
          <p:cNvPr id="196" name="Rectangle 100"/>
          <p:cNvSpPr>
            <a:spLocks noChangeArrowheads="1"/>
          </p:cNvSpPr>
          <p:nvPr/>
        </p:nvSpPr>
        <p:spPr bwMode="auto">
          <a:xfrm>
            <a:off x="8618611" y="5210196"/>
            <a:ext cx="1403185"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buClr>
                <a:srgbClr val="002060"/>
              </a:buClr>
            </a:pPr>
            <a:r>
              <a:rPr lang="en-GB" sz="1200" dirty="0">
                <a:solidFill>
                  <a:schemeClr val="bg1"/>
                </a:solidFill>
                <a:latin typeface="Verdana" pitchFamily="34" charset="0"/>
                <a:ea typeface="Verdana" pitchFamily="34" charset="0"/>
                <a:cs typeface="Arial" pitchFamily="34" charset="0"/>
              </a:rPr>
              <a:t>Only C65nm</a:t>
            </a:r>
          </a:p>
        </p:txBody>
      </p:sp>
      <p:sp>
        <p:nvSpPr>
          <p:cNvPr id="197" name="Rectangle 100"/>
          <p:cNvSpPr>
            <a:spLocks noChangeArrowheads="1"/>
          </p:cNvSpPr>
          <p:nvPr/>
        </p:nvSpPr>
        <p:spPr bwMode="auto">
          <a:xfrm>
            <a:off x="6200500" y="4160438"/>
            <a:ext cx="1522633"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buClr>
                <a:srgbClr val="002060"/>
              </a:buClr>
            </a:pPr>
            <a:r>
              <a:rPr lang="en-GB" sz="1200" dirty="0">
                <a:solidFill>
                  <a:srgbClr val="002060"/>
                </a:solidFill>
                <a:latin typeface="Verdana" pitchFamily="34" charset="0"/>
                <a:ea typeface="Verdana" pitchFamily="34" charset="0"/>
                <a:cs typeface="Arial" pitchFamily="34" charset="0"/>
              </a:rPr>
              <a:t>C65nm QFP</a:t>
            </a:r>
          </a:p>
          <a:p>
            <a:pPr algn="ctr">
              <a:buClr>
                <a:srgbClr val="002060"/>
              </a:buClr>
            </a:pPr>
            <a:r>
              <a:rPr lang="en-GB" sz="1200" dirty="0">
                <a:solidFill>
                  <a:srgbClr val="002060"/>
                </a:solidFill>
                <a:latin typeface="Verdana" pitchFamily="34" charset="0"/>
                <a:ea typeface="Verdana" pitchFamily="34" charset="0"/>
                <a:cs typeface="Arial" pitchFamily="34" charset="0"/>
              </a:rPr>
              <a:t>C40nm QFP/BGA (dual Fab)</a:t>
            </a:r>
          </a:p>
        </p:txBody>
      </p:sp>
      <p:sp>
        <p:nvSpPr>
          <p:cNvPr id="198" name="Rectangle 100"/>
          <p:cNvSpPr>
            <a:spLocks noChangeArrowheads="1"/>
          </p:cNvSpPr>
          <p:nvPr/>
        </p:nvSpPr>
        <p:spPr bwMode="auto">
          <a:xfrm>
            <a:off x="5624240" y="2340990"/>
            <a:ext cx="1773342"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buClr>
                <a:srgbClr val="002060"/>
              </a:buClr>
            </a:pPr>
            <a:r>
              <a:rPr lang="en-GB" sz="1200" dirty="0">
                <a:solidFill>
                  <a:srgbClr val="FFFFFF"/>
                </a:solidFill>
                <a:latin typeface="Verdana" pitchFamily="34" charset="0"/>
                <a:ea typeface="Verdana" pitchFamily="34" charset="0"/>
                <a:cs typeface="Arial" pitchFamily="34" charset="0"/>
              </a:rPr>
              <a:t>Only </a:t>
            </a:r>
          </a:p>
          <a:p>
            <a:pPr algn="ctr">
              <a:buClr>
                <a:srgbClr val="002060"/>
              </a:buClr>
            </a:pPr>
            <a:r>
              <a:rPr lang="en-GB" sz="1200" dirty="0">
                <a:solidFill>
                  <a:srgbClr val="FFFFFF"/>
                </a:solidFill>
                <a:latin typeface="Verdana" pitchFamily="34" charset="0"/>
                <a:ea typeface="Verdana" pitchFamily="34" charset="0"/>
                <a:cs typeface="Arial" pitchFamily="34" charset="0"/>
              </a:rPr>
              <a:t>C65nm </a:t>
            </a:r>
          </a:p>
          <a:p>
            <a:pPr algn="ctr">
              <a:buClr>
                <a:srgbClr val="002060"/>
              </a:buClr>
            </a:pPr>
            <a:r>
              <a:rPr lang="en-GB" sz="1200" dirty="0">
                <a:solidFill>
                  <a:srgbClr val="FFFFFF"/>
                </a:solidFill>
                <a:latin typeface="Verdana" pitchFamily="34" charset="0"/>
                <a:ea typeface="Verdana" pitchFamily="34" charset="0"/>
                <a:cs typeface="Arial" pitchFamily="34" charset="0"/>
              </a:rPr>
              <a:t>Bare die</a:t>
            </a:r>
          </a:p>
        </p:txBody>
      </p:sp>
      <p:sp>
        <p:nvSpPr>
          <p:cNvPr id="2" name="Footer Placeholder 1">
            <a:extLst>
              <a:ext uri="{FF2B5EF4-FFF2-40B4-BE49-F238E27FC236}">
                <a16:creationId xmlns:a16="http://schemas.microsoft.com/office/drawing/2014/main" id="{D603324E-53EF-4598-8B13-357ECB19F6B3}"/>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4B6C1BC5-C209-48B0-8C19-5DB4327946EE}"/>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5CBBA4F1-5421-4CBC-AC81-67688CED3438}"/>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1336607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8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9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63792D09-B02D-412E-8C71-67E7F070A9A9}"/>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 action="ppaction://noaction"/>
              <a:extLst>
                <a:ext uri="{FF2B5EF4-FFF2-40B4-BE49-F238E27FC236}">
                  <a16:creationId xmlns:a16="http://schemas.microsoft.com/office/drawing/2014/main" id="{F32789B6-DB8F-4166-8A07-FBBABF691361}"/>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 action="ppaction://noaction"/>
              <a:extLst>
                <a:ext uri="{FF2B5EF4-FFF2-40B4-BE49-F238E27FC236}">
                  <a16:creationId xmlns:a16="http://schemas.microsoft.com/office/drawing/2014/main" id="{B4F5BF94-35E7-454B-8C82-3D092996A22B}"/>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 action="ppaction://noaction"/>
              <a:extLst>
                <a:ext uri="{FF2B5EF4-FFF2-40B4-BE49-F238E27FC236}">
                  <a16:creationId xmlns:a16="http://schemas.microsoft.com/office/drawing/2014/main" id="{93695D7B-32AD-40F4-A950-10AE33BD7916}"/>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 action="ppaction://noaction"/>
              <a:extLst>
                <a:ext uri="{FF2B5EF4-FFF2-40B4-BE49-F238E27FC236}">
                  <a16:creationId xmlns:a16="http://schemas.microsoft.com/office/drawing/2014/main" id="{302C47A0-B168-4098-8C50-B4FAEEAEDD16}"/>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 action="ppaction://noaction"/>
              <a:extLst>
                <a:ext uri="{FF2B5EF4-FFF2-40B4-BE49-F238E27FC236}">
                  <a16:creationId xmlns:a16="http://schemas.microsoft.com/office/drawing/2014/main" id="{275B9338-384E-4E27-B44C-1B3022A5D47B}"/>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 action="ppaction://noaction"/>
              <a:extLst>
                <a:ext uri="{FF2B5EF4-FFF2-40B4-BE49-F238E27FC236}">
                  <a16:creationId xmlns:a16="http://schemas.microsoft.com/office/drawing/2014/main" id="{6A0B5540-C0DC-4EAB-B8FA-673C47321369}"/>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 action="ppaction://noaction"/>
              <a:extLst>
                <a:ext uri="{FF2B5EF4-FFF2-40B4-BE49-F238E27FC236}">
                  <a16:creationId xmlns:a16="http://schemas.microsoft.com/office/drawing/2014/main" id="{79D504A4-6D07-4EB5-A46D-08846CA58ABA}"/>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 action="ppaction://noaction"/>
              <a:extLst>
                <a:ext uri="{FF2B5EF4-FFF2-40B4-BE49-F238E27FC236}">
                  <a16:creationId xmlns:a16="http://schemas.microsoft.com/office/drawing/2014/main" id="{425C8246-C69F-4C3D-92D2-8243B7F93FEF}"/>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 action="ppaction://noaction"/>
              <a:extLst>
                <a:ext uri="{FF2B5EF4-FFF2-40B4-BE49-F238E27FC236}">
                  <a16:creationId xmlns:a16="http://schemas.microsoft.com/office/drawing/2014/main" id="{100AB9C2-57BC-4DF4-8541-B879619876C1}"/>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 action="ppaction://noaction"/>
              <a:extLst>
                <a:ext uri="{FF2B5EF4-FFF2-40B4-BE49-F238E27FC236}">
                  <a16:creationId xmlns:a16="http://schemas.microsoft.com/office/drawing/2014/main" id="{59AFD9C1-332A-4FAB-B73C-B7E2D650B5DE}"/>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 action="ppaction://noaction"/>
              <a:extLst>
                <a:ext uri="{FF2B5EF4-FFF2-40B4-BE49-F238E27FC236}">
                  <a16:creationId xmlns:a16="http://schemas.microsoft.com/office/drawing/2014/main" id="{E8FB2118-8330-4745-B39B-AE863B67416E}"/>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 action="ppaction://noaction"/>
              <a:extLst>
                <a:ext uri="{FF2B5EF4-FFF2-40B4-BE49-F238E27FC236}">
                  <a16:creationId xmlns:a16="http://schemas.microsoft.com/office/drawing/2014/main" id="{39E57B84-1074-4E41-A87A-799D4746C1A9}"/>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 action="ppaction://noaction"/>
              <a:extLst>
                <a:ext uri="{FF2B5EF4-FFF2-40B4-BE49-F238E27FC236}">
                  <a16:creationId xmlns:a16="http://schemas.microsoft.com/office/drawing/2014/main" id="{B7A31D3E-85B0-4938-9F9B-A1F7B662013C}"/>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 action="ppaction://noaction"/>
              <a:extLst>
                <a:ext uri="{FF2B5EF4-FFF2-40B4-BE49-F238E27FC236}">
                  <a16:creationId xmlns:a16="http://schemas.microsoft.com/office/drawing/2014/main" id="{6C90B8E6-ED89-453B-AA0F-479BA20BAE43}"/>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 action="ppaction://noaction"/>
              <a:extLst>
                <a:ext uri="{FF2B5EF4-FFF2-40B4-BE49-F238E27FC236}">
                  <a16:creationId xmlns:a16="http://schemas.microsoft.com/office/drawing/2014/main" id="{AAA52728-0F20-42F8-A59A-3D15ECAA1858}"/>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DFB21992-C49C-452B-A147-C5620A494986}"/>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ACB32054-DB57-482A-9BBC-05D900042816}"/>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03EC403C-2555-4D8F-BAA4-204FCF3D75A1}"/>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34C77011-E211-4737-B3A3-F404A97BBEAD}"/>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C8D106D2-305E-49F8-B5D7-846424CEEE97}"/>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9DCE5585-0139-4FCA-8484-7CD0D8D7149A}"/>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 action="ppaction://noaction"/>
              <a:extLst>
                <a:ext uri="{FF2B5EF4-FFF2-40B4-BE49-F238E27FC236}">
                  <a16:creationId xmlns:a16="http://schemas.microsoft.com/office/drawing/2014/main" id="{496B8FA2-07AE-49A6-A60D-0A3FBA7AA3D3}"/>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 action="ppaction://noaction"/>
              <a:extLst>
                <a:ext uri="{FF2B5EF4-FFF2-40B4-BE49-F238E27FC236}">
                  <a16:creationId xmlns:a16="http://schemas.microsoft.com/office/drawing/2014/main" id="{72919F4B-B2D0-40CC-BBCF-DA5F7B7D45A6}"/>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 action="ppaction://noaction"/>
              <a:extLst>
                <a:ext uri="{FF2B5EF4-FFF2-40B4-BE49-F238E27FC236}">
                  <a16:creationId xmlns:a16="http://schemas.microsoft.com/office/drawing/2014/main" id="{5CFE2449-67AB-4E25-B8D4-1420D3F3D2FA}"/>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rId37" action="ppaction://hlinksldjump"/>
              <a:extLst>
                <a:ext uri="{FF2B5EF4-FFF2-40B4-BE49-F238E27FC236}">
                  <a16:creationId xmlns:a16="http://schemas.microsoft.com/office/drawing/2014/main" id="{EEC269CA-18F4-4F50-8030-A24C1213B843}"/>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AURIX TC2xx CAV</a:t>
              </a:r>
              <a:endParaRPr lang="en-US" sz="1620" b="1" dirty="0">
                <a:solidFill>
                  <a:schemeClr val="tx2"/>
                </a:solidFill>
                <a:latin typeface="+mn-lt"/>
              </a:endParaRPr>
            </a:p>
          </p:txBody>
        </p:sp>
        <p:sp>
          <p:nvSpPr>
            <p:cNvPr id="31" name="MIO_AGENDA_ELEMENT_ELEMENTNUMBER_9">
              <a:hlinkClick r:id="rId37" action="ppaction://hlinksldjump"/>
              <a:extLst>
                <a:ext uri="{FF2B5EF4-FFF2-40B4-BE49-F238E27FC236}">
                  <a16:creationId xmlns:a16="http://schemas.microsoft.com/office/drawing/2014/main" id="{8C658D30-2EAB-469C-B7A3-4B6B9BC46335}"/>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rId37" action="ppaction://hlinksldjump"/>
              <a:extLst>
                <a:ext uri="{FF2B5EF4-FFF2-40B4-BE49-F238E27FC236}">
                  <a16:creationId xmlns:a16="http://schemas.microsoft.com/office/drawing/2014/main" id="{F569CF0F-B57B-474D-807D-3EB5B0AF1BB2}"/>
                </a:ext>
              </a:extLst>
            </p:cNvPr>
            <p:cNvSpPr txBox="1">
              <a:spLocks/>
            </p:cNvSpPr>
            <p:nvPr>
              <p:custDataLst>
                <p:tags r:id="rId29"/>
              </p:custDataLst>
            </p:nvPr>
          </p:nvSpPr>
          <p:spPr>
            <a:xfrm>
              <a:off x="9925408" y="5029951"/>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110</a:t>
              </a:r>
              <a:endParaRPr lang="en-US" sz="1620" b="1" dirty="0">
                <a:solidFill>
                  <a:schemeClr val="tx2"/>
                </a:solidFill>
                <a:latin typeface="+mn-lt"/>
                <a:cs typeface="Segoe UI Semibold" panose="020B0702040204020203" pitchFamily="34" charset="0"/>
              </a:endParaRPr>
            </a:p>
          </p:txBody>
        </p:sp>
        <p:sp>
          <p:nvSpPr>
            <p:cNvPr id="33" name="MIO_AGENDA_ELEMENT_TITEL_10">
              <a:hlinkClick r:id="rId38" action="ppaction://hlinksldjump"/>
              <a:extLst>
                <a:ext uri="{FF2B5EF4-FFF2-40B4-BE49-F238E27FC236}">
                  <a16:creationId xmlns:a16="http://schemas.microsoft.com/office/drawing/2014/main" id="{0FA2A789-C814-4B95-8EA7-420C8B8FA859}"/>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rId38" action="ppaction://hlinksldjump"/>
              <a:extLst>
                <a:ext uri="{FF2B5EF4-FFF2-40B4-BE49-F238E27FC236}">
                  <a16:creationId xmlns:a16="http://schemas.microsoft.com/office/drawing/2014/main" id="{2AF3B40C-2460-4B35-82CC-005C1D56E1D2}"/>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rId38" action="ppaction://hlinksldjump"/>
              <a:extLst>
                <a:ext uri="{FF2B5EF4-FFF2-40B4-BE49-F238E27FC236}">
                  <a16:creationId xmlns:a16="http://schemas.microsoft.com/office/drawing/2014/main" id="{22733E41-9AAC-457E-A75F-2EA267023431}"/>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rId39" action="ppaction://hlinksldjump"/>
              <a:extLst>
                <a:ext uri="{FF2B5EF4-FFF2-40B4-BE49-F238E27FC236}">
                  <a16:creationId xmlns:a16="http://schemas.microsoft.com/office/drawing/2014/main" id="{AEB91A7B-4654-4B1B-9AE0-8A74EE8F441F}"/>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rId39" action="ppaction://hlinksldjump"/>
              <a:extLst>
                <a:ext uri="{FF2B5EF4-FFF2-40B4-BE49-F238E27FC236}">
                  <a16:creationId xmlns:a16="http://schemas.microsoft.com/office/drawing/2014/main" id="{7AB0514E-0AE2-4A45-B2B0-A0BEFDA91B2C}"/>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rId39" action="ppaction://hlinksldjump"/>
              <a:extLst>
                <a:ext uri="{FF2B5EF4-FFF2-40B4-BE49-F238E27FC236}">
                  <a16:creationId xmlns:a16="http://schemas.microsoft.com/office/drawing/2014/main" id="{5EABA603-33B8-44DA-A438-8A3A58392028}"/>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12501970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hteck 69"/>
          <p:cNvSpPr/>
          <p:nvPr/>
        </p:nvSpPr>
        <p:spPr bwMode="auto">
          <a:xfrm>
            <a:off x="1165226" y="4215653"/>
            <a:ext cx="2737001" cy="594120"/>
          </a:xfrm>
          <a:prstGeom prst="rect">
            <a:avLst/>
          </a:prstGeom>
          <a:solidFill>
            <a:schemeClr val="accent3">
              <a:lumMod val="40000"/>
              <a:lumOff val="60000"/>
            </a:schemeClr>
          </a:solidFill>
          <a:ln>
            <a:noFill/>
          </a:ln>
          <a:effectLst/>
        </p:spPr>
        <p:txBody>
          <a:bodyPr vert="horz" wrap="square" lIns="108000" tIns="0" rIns="0" bIns="0" numCol="1" rtlCol="0" anchor="ctr" anchorCtr="0" compatLnSpc="1">
            <a:prstTxWarp prst="textNoShape">
              <a:avLst/>
            </a:prstTxWarp>
            <a:noAutofit/>
          </a:bodyPr>
          <a:lstStyle/>
          <a:p>
            <a:pPr>
              <a:spcBef>
                <a:spcPts val="0"/>
              </a:spcBef>
              <a:spcAft>
                <a:spcPts val="0"/>
              </a:spcAft>
              <a:buClr>
                <a:srgbClr val="E30034"/>
              </a:buClr>
              <a:buSzPct val="100000"/>
            </a:pPr>
            <a:r>
              <a:rPr lang="en-US" sz="1200">
                <a:solidFill>
                  <a:srgbClr val="000000"/>
                </a:solidFill>
                <a:latin typeface="Verdana" pitchFamily="34" charset="0"/>
              </a:rPr>
              <a:t>Powerful Energy Storage</a:t>
            </a:r>
          </a:p>
          <a:p>
            <a:pPr>
              <a:spcBef>
                <a:spcPts val="0"/>
              </a:spcBef>
              <a:spcAft>
                <a:spcPts val="0"/>
              </a:spcAft>
              <a:buClr>
                <a:srgbClr val="E30034"/>
              </a:buClr>
              <a:buSzPct val="100000"/>
            </a:pPr>
            <a:r>
              <a:rPr lang="en-US" sz="1200">
                <a:solidFill>
                  <a:srgbClr val="000000"/>
                </a:solidFill>
                <a:latin typeface="Verdana" pitchFamily="34" charset="0"/>
              </a:rPr>
              <a:t>Powertrain Redundancy</a:t>
            </a:r>
          </a:p>
        </p:txBody>
      </p:sp>
      <p:sp>
        <p:nvSpPr>
          <p:cNvPr id="30" name="Rechteck 29"/>
          <p:cNvSpPr/>
          <p:nvPr/>
        </p:nvSpPr>
        <p:spPr bwMode="auto">
          <a:xfrm>
            <a:off x="1165226" y="5164135"/>
            <a:ext cx="8642351" cy="1240901"/>
          </a:xfrm>
          <a:prstGeom prst="rect">
            <a:avLst/>
          </a:prstGeom>
          <a:solidFill>
            <a:schemeClr val="bg2"/>
          </a:solidFill>
          <a:ln w="9525">
            <a:noFill/>
            <a:miter lim="800000"/>
            <a:headEnd/>
            <a:tailEnd/>
          </a:ln>
        </p:spPr>
        <p:txBody>
          <a:bodyPr wrap="square" lIns="72000" tIns="72000" rIns="72000" bIns="72000" rtlCol="0" anchor="ctr"/>
          <a:lstStyle/>
          <a:p>
            <a:pPr algn="ctr" eaLnBrk="0" hangingPunct="0"/>
            <a:endParaRPr lang="de-DE" sz="1600" dirty="0">
              <a:solidFill>
                <a:srgbClr val="000000"/>
              </a:solidFill>
              <a:latin typeface="Verdana"/>
              <a:ea typeface="Verdana" pitchFamily="34" charset="0"/>
            </a:endParaRPr>
          </a:p>
        </p:txBody>
      </p:sp>
      <p:sp>
        <p:nvSpPr>
          <p:cNvPr id="22" name="Titel 21"/>
          <p:cNvSpPr>
            <a:spLocks noGrp="1"/>
          </p:cNvSpPr>
          <p:nvPr>
            <p:ph type="title" hasCustomPrompt="1"/>
          </p:nvPr>
        </p:nvSpPr>
        <p:spPr/>
        <p:txBody>
          <a:bodyPr/>
          <a:lstStyle/>
          <a:p>
            <a:r>
              <a:t>Megatrends to increase profitability of commercial vehicles and truck fleets</a:t>
            </a:r>
            <a:endParaRPr lang="en-US" dirty="0"/>
          </a:p>
        </p:txBody>
      </p:sp>
      <p:sp>
        <p:nvSpPr>
          <p:cNvPr id="2048" name="Rechteck 2047"/>
          <p:cNvSpPr/>
          <p:nvPr/>
        </p:nvSpPr>
        <p:spPr bwMode="auto">
          <a:xfrm>
            <a:off x="1165921" y="1220756"/>
            <a:ext cx="8641655" cy="408045"/>
          </a:xfrm>
          <a:prstGeom prst="rect">
            <a:avLst/>
          </a:prstGeom>
          <a:solidFill>
            <a:schemeClr val="accent6"/>
          </a:solidFill>
          <a:ln w="9525">
            <a:noFill/>
            <a:miter lim="800000"/>
            <a:headEnd/>
            <a:tailEnd/>
          </a:ln>
          <a:effectLst/>
        </p:spPr>
        <p:txBody>
          <a:bodyPr wrap="square" lIns="72000" tIns="72000" rIns="72000" bIns="72000" rtlCol="0" anchor="ctr"/>
          <a:lstStyle/>
          <a:p>
            <a:pPr algn="ctr" eaLnBrk="0" hangingPunct="0">
              <a:buClr>
                <a:srgbClr val="000000"/>
              </a:buClr>
            </a:pPr>
            <a:r>
              <a:rPr lang="en-US" sz="1600" dirty="0">
                <a:solidFill>
                  <a:srgbClr val="FFFFFF"/>
                </a:solidFill>
                <a:latin typeface="Verdana"/>
                <a:ea typeface="Verdana" pitchFamily="34" charset="0"/>
              </a:rPr>
              <a:t>Megatrends for Commercial Vehicles </a:t>
            </a:r>
          </a:p>
        </p:txBody>
      </p:sp>
      <p:sp>
        <p:nvSpPr>
          <p:cNvPr id="2052" name="Textfeld 2051"/>
          <p:cNvSpPr txBox="1"/>
          <p:nvPr/>
        </p:nvSpPr>
        <p:spPr bwMode="auto">
          <a:xfrm>
            <a:off x="2534075" y="5662603"/>
            <a:ext cx="1758421" cy="21544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US" sz="1400" kern="0" dirty="0">
                <a:solidFill>
                  <a:srgbClr val="000000"/>
                </a:solidFill>
                <a:latin typeface="Verdana" pitchFamily="34" charset="0"/>
                <a:ea typeface="Verdana" pitchFamily="34" charset="0"/>
              </a:rPr>
              <a:t>Functional Safety </a:t>
            </a:r>
          </a:p>
        </p:txBody>
      </p:sp>
      <p:sp>
        <p:nvSpPr>
          <p:cNvPr id="37" name="Textfeld 36"/>
          <p:cNvSpPr txBox="1"/>
          <p:nvPr/>
        </p:nvSpPr>
        <p:spPr bwMode="auto">
          <a:xfrm>
            <a:off x="1405794" y="5304612"/>
            <a:ext cx="1758421" cy="21544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US" sz="1400" kern="0" dirty="0">
                <a:solidFill>
                  <a:srgbClr val="000000"/>
                </a:solidFill>
                <a:latin typeface="Verdana" pitchFamily="34" charset="0"/>
                <a:ea typeface="Verdana" pitchFamily="34" charset="0"/>
              </a:rPr>
              <a:t>IT-Security </a:t>
            </a:r>
          </a:p>
        </p:txBody>
      </p:sp>
      <p:sp>
        <p:nvSpPr>
          <p:cNvPr id="38" name="Textfeld 37"/>
          <p:cNvSpPr txBox="1"/>
          <p:nvPr/>
        </p:nvSpPr>
        <p:spPr bwMode="auto">
          <a:xfrm>
            <a:off x="4736523" y="5842141"/>
            <a:ext cx="1481942" cy="430887"/>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US" sz="1400" kern="0">
                <a:solidFill>
                  <a:srgbClr val="000000"/>
                </a:solidFill>
                <a:latin typeface="Verdana" pitchFamily="34" charset="0"/>
                <a:ea typeface="Verdana" pitchFamily="34" charset="0"/>
              </a:rPr>
              <a:t>Increasing</a:t>
            </a:r>
            <a:br>
              <a:rPr lang="en-US" sz="1400" kern="0">
                <a:solidFill>
                  <a:srgbClr val="000000"/>
                </a:solidFill>
                <a:latin typeface="Verdana" pitchFamily="34" charset="0"/>
                <a:ea typeface="Verdana" pitchFamily="34" charset="0"/>
              </a:rPr>
            </a:br>
            <a:r>
              <a:rPr lang="en-US" sz="1400" kern="0">
                <a:solidFill>
                  <a:srgbClr val="000000"/>
                </a:solidFill>
                <a:latin typeface="Verdana" pitchFamily="34" charset="0"/>
                <a:ea typeface="Verdana" pitchFamily="34" charset="0"/>
              </a:rPr>
              <a:t>E/E complexity </a:t>
            </a:r>
            <a:endParaRPr lang="en-US" sz="1400" kern="0" dirty="0">
              <a:solidFill>
                <a:srgbClr val="000000"/>
              </a:solidFill>
              <a:latin typeface="Verdana" pitchFamily="34" charset="0"/>
              <a:ea typeface="Verdana" pitchFamily="34" charset="0"/>
            </a:endParaRPr>
          </a:p>
        </p:txBody>
      </p:sp>
      <p:sp>
        <p:nvSpPr>
          <p:cNvPr id="39" name="Textfeld 38"/>
          <p:cNvSpPr txBox="1"/>
          <p:nvPr/>
        </p:nvSpPr>
        <p:spPr bwMode="auto">
          <a:xfrm>
            <a:off x="1495584" y="6064043"/>
            <a:ext cx="1758421" cy="21544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US" sz="1400" kern="0" dirty="0">
                <a:solidFill>
                  <a:srgbClr val="000000"/>
                </a:solidFill>
                <a:latin typeface="Verdana" pitchFamily="34" charset="0"/>
                <a:ea typeface="Verdana" pitchFamily="34" charset="0"/>
              </a:rPr>
              <a:t>Energy distribution</a:t>
            </a:r>
          </a:p>
        </p:txBody>
      </p:sp>
      <p:sp>
        <p:nvSpPr>
          <p:cNvPr id="40" name="Textfeld 39"/>
          <p:cNvSpPr txBox="1"/>
          <p:nvPr/>
        </p:nvSpPr>
        <p:spPr bwMode="auto">
          <a:xfrm>
            <a:off x="8696548" y="5385894"/>
            <a:ext cx="1066739" cy="21544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US" sz="1400" kern="0" dirty="0">
                <a:solidFill>
                  <a:srgbClr val="000000"/>
                </a:solidFill>
                <a:latin typeface="Verdana" pitchFamily="34" charset="0"/>
                <a:ea typeface="Verdana" pitchFamily="34" charset="0"/>
              </a:rPr>
              <a:t>Diagnosis</a:t>
            </a:r>
          </a:p>
        </p:txBody>
      </p:sp>
      <p:sp>
        <p:nvSpPr>
          <p:cNvPr id="41" name="Textfeld 40"/>
          <p:cNvSpPr txBox="1"/>
          <p:nvPr/>
        </p:nvSpPr>
        <p:spPr bwMode="auto">
          <a:xfrm>
            <a:off x="8162172" y="5920414"/>
            <a:ext cx="1488194" cy="21544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US" sz="1400" kern="0" dirty="0">
                <a:solidFill>
                  <a:srgbClr val="000000"/>
                </a:solidFill>
                <a:latin typeface="Verdana" pitchFamily="34" charset="0"/>
                <a:ea typeface="Verdana" pitchFamily="34" charset="0"/>
              </a:rPr>
              <a:t>Fail operational </a:t>
            </a:r>
          </a:p>
        </p:txBody>
      </p:sp>
      <p:sp>
        <p:nvSpPr>
          <p:cNvPr id="42" name="Textfeld 41"/>
          <p:cNvSpPr txBox="1"/>
          <p:nvPr/>
        </p:nvSpPr>
        <p:spPr bwMode="auto">
          <a:xfrm>
            <a:off x="6547123" y="5525436"/>
            <a:ext cx="1387551" cy="430887"/>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US" sz="1400" kern="0">
                <a:solidFill>
                  <a:srgbClr val="000000"/>
                </a:solidFill>
                <a:latin typeface="Verdana" pitchFamily="34" charset="0"/>
                <a:ea typeface="Verdana" pitchFamily="34" charset="0"/>
              </a:rPr>
              <a:t>48 V </a:t>
            </a:r>
            <a:r>
              <a:rPr lang="en-US" sz="1400" kern="0" dirty="0">
                <a:solidFill>
                  <a:srgbClr val="000000"/>
                </a:solidFill>
                <a:latin typeface="Verdana" pitchFamily="34" charset="0"/>
                <a:ea typeface="Verdana" pitchFamily="34" charset="0"/>
              </a:rPr>
              <a:t>for recuperation</a:t>
            </a:r>
          </a:p>
        </p:txBody>
      </p:sp>
      <p:sp>
        <p:nvSpPr>
          <p:cNvPr id="53" name="Rechteck 52"/>
          <p:cNvSpPr/>
          <p:nvPr/>
        </p:nvSpPr>
        <p:spPr bwMode="auto">
          <a:xfrm>
            <a:off x="1165921" y="2986328"/>
            <a:ext cx="2736304" cy="988904"/>
          </a:xfrm>
          <a:prstGeom prst="rect">
            <a:avLst/>
          </a:prstGeom>
          <a:solidFill>
            <a:schemeClr val="bg2"/>
          </a:solidFill>
          <a:ln w="9525">
            <a:noFill/>
            <a:miter lim="800000"/>
            <a:headEnd/>
            <a:tailEnd/>
          </a:ln>
          <a:effectLst/>
        </p:spPr>
        <p:txBody>
          <a:bodyPr wrap="square" lIns="72000" tIns="72000" rIns="72000" bIns="72000" rtlCol="0" anchor="ctr" anchorCtr="0"/>
          <a:lstStyle/>
          <a:p>
            <a:pPr marL="171450" indent="-171450" eaLnBrk="0" hangingPunct="0">
              <a:spcBef>
                <a:spcPts val="0"/>
              </a:spcBef>
              <a:buClr>
                <a:srgbClr val="E30034"/>
              </a:buClr>
              <a:buSzPct val="120000"/>
              <a:buFont typeface="Arial" panose="020B0604020202020204" pitchFamily="34" charset="0"/>
              <a:buChar char="›"/>
            </a:pPr>
            <a:r>
              <a:rPr lang="en-US" sz="1200" dirty="0">
                <a:solidFill>
                  <a:srgbClr val="000000"/>
                </a:solidFill>
                <a:latin typeface="Verdana"/>
                <a:ea typeface="Verdana" pitchFamily="34" charset="0"/>
              </a:rPr>
              <a:t>Predictive Powertrain Control</a:t>
            </a:r>
          </a:p>
          <a:p>
            <a:pPr marL="171450" indent="-171450" eaLnBrk="0" hangingPunct="0">
              <a:spcBef>
                <a:spcPts val="0"/>
              </a:spcBef>
              <a:buClr>
                <a:srgbClr val="E30034"/>
              </a:buClr>
              <a:buSzPct val="120000"/>
              <a:buFont typeface="Arial" panose="020B0604020202020204" pitchFamily="34" charset="0"/>
              <a:buChar char="›"/>
            </a:pPr>
            <a:r>
              <a:rPr lang="en-US" sz="1200">
                <a:solidFill>
                  <a:srgbClr val="000000"/>
                </a:solidFill>
                <a:latin typeface="Verdana"/>
                <a:ea typeface="Verdana" pitchFamily="34" charset="0"/>
              </a:rPr>
              <a:t>Enhanced </a:t>
            </a:r>
            <a:r>
              <a:rPr lang="en-US" sz="1200" dirty="0">
                <a:solidFill>
                  <a:srgbClr val="000000"/>
                </a:solidFill>
                <a:latin typeface="Verdana"/>
                <a:ea typeface="Verdana" pitchFamily="34" charset="0"/>
              </a:rPr>
              <a:t>Energy Recuperation</a:t>
            </a:r>
          </a:p>
          <a:p>
            <a:pPr marL="171450" indent="-171450" eaLnBrk="0" hangingPunct="0">
              <a:spcBef>
                <a:spcPts val="0"/>
              </a:spcBef>
              <a:buClr>
                <a:srgbClr val="E30034"/>
              </a:buClr>
              <a:buSzPct val="120000"/>
              <a:buFont typeface="Arial" panose="020B0604020202020204" pitchFamily="34" charset="0"/>
              <a:buChar char="›"/>
            </a:pPr>
            <a:r>
              <a:rPr lang="en-US" sz="1200">
                <a:solidFill>
                  <a:srgbClr val="000000"/>
                </a:solidFill>
                <a:latin typeface="Verdana"/>
                <a:ea typeface="Verdana" pitchFamily="34" charset="0"/>
              </a:rPr>
              <a:t>Electrification </a:t>
            </a:r>
            <a:r>
              <a:rPr lang="en-US" sz="1200" dirty="0">
                <a:solidFill>
                  <a:srgbClr val="000000"/>
                </a:solidFill>
                <a:latin typeface="Verdana"/>
                <a:ea typeface="Verdana" pitchFamily="34" charset="0"/>
              </a:rPr>
              <a:t>of side loads</a:t>
            </a:r>
          </a:p>
          <a:p>
            <a:pPr marL="171450" indent="-171450" eaLnBrk="0" hangingPunct="0">
              <a:spcBef>
                <a:spcPts val="0"/>
              </a:spcBef>
              <a:buClr>
                <a:srgbClr val="E30034"/>
              </a:buClr>
              <a:buSzPct val="120000"/>
              <a:buFont typeface="Arial" panose="020B0604020202020204" pitchFamily="34" charset="0"/>
              <a:buChar char="›"/>
            </a:pPr>
            <a:r>
              <a:rPr lang="en-US" sz="1200">
                <a:solidFill>
                  <a:srgbClr val="000000"/>
                </a:solidFill>
                <a:latin typeface="Verdana"/>
                <a:ea typeface="Verdana" pitchFamily="34" charset="0"/>
              </a:rPr>
              <a:t>Electrification </a:t>
            </a:r>
            <a:r>
              <a:rPr lang="en-US" sz="1200" dirty="0">
                <a:solidFill>
                  <a:srgbClr val="000000"/>
                </a:solidFill>
                <a:latin typeface="Verdana"/>
                <a:ea typeface="Verdana" pitchFamily="34" charset="0"/>
              </a:rPr>
              <a:t>of Powertrain</a:t>
            </a:r>
          </a:p>
        </p:txBody>
      </p:sp>
      <p:sp>
        <p:nvSpPr>
          <p:cNvPr id="27" name="Gleichschenkliges Dreieck 26"/>
          <p:cNvSpPr/>
          <p:nvPr/>
        </p:nvSpPr>
        <p:spPr bwMode="auto">
          <a:xfrm rot="10800000">
            <a:off x="2174034" y="4000039"/>
            <a:ext cx="720078" cy="190756"/>
          </a:xfrm>
          <a:prstGeom prst="triangle">
            <a:avLst/>
          </a:prstGeom>
          <a:solidFill>
            <a:schemeClr val="accent2"/>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US" sz="1600" dirty="0">
              <a:solidFill>
                <a:srgbClr val="000000"/>
              </a:solidFill>
              <a:latin typeface="Verdana"/>
              <a:ea typeface="Verdana" pitchFamily="34" charset="0"/>
            </a:endParaRPr>
          </a:p>
        </p:txBody>
      </p:sp>
      <p:grpSp>
        <p:nvGrpSpPr>
          <p:cNvPr id="9" name="Gruppieren 8"/>
          <p:cNvGrpSpPr/>
          <p:nvPr/>
        </p:nvGrpSpPr>
        <p:grpSpPr>
          <a:xfrm>
            <a:off x="3668390" y="4877899"/>
            <a:ext cx="3618210" cy="855359"/>
            <a:chOff x="2753990" y="4501935"/>
            <a:chExt cx="3618210" cy="503477"/>
          </a:xfrm>
          <a:solidFill>
            <a:schemeClr val="accent3"/>
          </a:solidFill>
        </p:grpSpPr>
        <p:sp>
          <p:nvSpPr>
            <p:cNvPr id="2051" name="Gleichschenkliges Dreieck 2050"/>
            <p:cNvSpPr/>
            <p:nvPr/>
          </p:nvSpPr>
          <p:spPr bwMode="auto">
            <a:xfrm rot="10800000">
              <a:off x="2753990" y="4501935"/>
              <a:ext cx="3618210" cy="503477"/>
            </a:xfrm>
            <a:prstGeom prst="triangle">
              <a:avLst/>
            </a:prstGeom>
            <a:solidFill>
              <a:schemeClr val="accent6"/>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US" sz="1600" dirty="0">
                <a:solidFill>
                  <a:srgbClr val="FFFFFF"/>
                </a:solidFill>
                <a:latin typeface="Verdana"/>
                <a:ea typeface="Verdana" pitchFamily="34" charset="0"/>
              </a:endParaRPr>
            </a:p>
          </p:txBody>
        </p:sp>
        <p:sp>
          <p:nvSpPr>
            <p:cNvPr id="2053" name="Textfeld 2052"/>
            <p:cNvSpPr txBox="1"/>
            <p:nvPr/>
          </p:nvSpPr>
          <p:spPr bwMode="auto">
            <a:xfrm>
              <a:off x="3378094" y="4572675"/>
              <a:ext cx="2384405" cy="289859"/>
            </a:xfrm>
            <a:prstGeom prst="rect">
              <a:avLst/>
            </a:prstGeom>
            <a:noFill/>
            <a:ln w="9525">
              <a:no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E30034"/>
                </a:buClr>
              </a:pPr>
              <a:r>
                <a:rPr lang="en-US" sz="1600" kern="0" dirty="0">
                  <a:solidFill>
                    <a:srgbClr val="FFFFFF"/>
                  </a:solidFill>
                  <a:latin typeface="Verdana" pitchFamily="34" charset="0"/>
                  <a:ea typeface="Verdana" pitchFamily="34" charset="0"/>
                </a:rPr>
                <a:t>Challenges for truck OEMS</a:t>
              </a:r>
            </a:p>
          </p:txBody>
        </p:sp>
      </p:grpSp>
      <p:sp>
        <p:nvSpPr>
          <p:cNvPr id="44" name="Rechteck 43"/>
          <p:cNvSpPr/>
          <p:nvPr/>
        </p:nvSpPr>
        <p:spPr bwMode="auto">
          <a:xfrm>
            <a:off x="2605781" y="1663674"/>
            <a:ext cx="1296444" cy="1279876"/>
          </a:xfrm>
          <a:prstGeom prst="rect">
            <a:avLst/>
          </a:prstGeom>
          <a:solidFill>
            <a:schemeClr val="accent3"/>
          </a:solidFill>
          <a:ln>
            <a:noFill/>
          </a:ln>
          <a:effectLst/>
        </p:spPr>
        <p:txBody>
          <a:bodyPr vert="horz" wrap="square" lIns="108000" tIns="0" rIns="0" bIns="0" numCol="1" rtlCol="0" anchor="ctr" anchorCtr="0" compatLnSpc="1">
            <a:prstTxWarp prst="textNoShape">
              <a:avLst/>
            </a:prstTxWarp>
            <a:noAutofit/>
          </a:bodyPr>
          <a:lstStyle/>
          <a:p>
            <a:pPr>
              <a:spcBef>
                <a:spcPts val="0"/>
              </a:spcBef>
              <a:spcAft>
                <a:spcPts val="1200"/>
              </a:spcAft>
              <a:buClr>
                <a:srgbClr val="E30034"/>
              </a:buClr>
              <a:buSzPct val="100000"/>
            </a:pPr>
            <a:r>
              <a:rPr lang="en-US" sz="1400" dirty="0">
                <a:solidFill>
                  <a:srgbClr val="000000"/>
                </a:solidFill>
                <a:latin typeface="Verdana" pitchFamily="34" charset="0"/>
              </a:rPr>
              <a:t>FUEL EFFICENCY</a:t>
            </a:r>
          </a:p>
        </p:txBody>
      </p:sp>
      <p:sp>
        <p:nvSpPr>
          <p:cNvPr id="10" name="Rechteck 9"/>
          <p:cNvSpPr/>
          <p:nvPr/>
        </p:nvSpPr>
        <p:spPr bwMode="auto">
          <a:xfrm>
            <a:off x="1736543" y="1721216"/>
            <a:ext cx="2061390" cy="2017679"/>
          </a:xfrm>
          <a:prstGeom prst="rect">
            <a:avLst/>
          </a:prstGeom>
          <a:noFill/>
          <a:ln w="19050">
            <a:noFill/>
            <a:miter lim="800000"/>
            <a:headEnd/>
            <a:tailEnd/>
          </a:ln>
          <a:effectLst/>
        </p:spPr>
        <p:txBody>
          <a:bodyPr wrap="square" lIns="72000" tIns="72000" rIns="72000" bIns="72000" rtlCol="0" anchor="ctr">
            <a:noAutofit/>
          </a:bodyPr>
          <a:lstStyle/>
          <a:p>
            <a:pPr algn="ctr" eaLnBrk="0" hangingPunct="0">
              <a:buClr>
                <a:srgbClr val="000000"/>
              </a:buClr>
            </a:pPr>
            <a:endParaRPr lang="en-US" sz="1600" dirty="0">
              <a:solidFill>
                <a:srgbClr val="000000"/>
              </a:solidFill>
              <a:latin typeface="Verdana"/>
              <a:ea typeface="Verdana" pitchFamily="34" charset="0"/>
            </a:endParaRPr>
          </a:p>
        </p:txBody>
      </p:sp>
      <p:pic>
        <p:nvPicPr>
          <p:cNvPr id="21" name="Grafik 20"/>
          <p:cNvPicPr>
            <a:picLocks noChangeAspect="1"/>
          </p:cNvPicPr>
          <p:nvPr/>
        </p:nvPicPr>
        <p:blipFill rotWithShape="1">
          <a:blip r:embed="rId3" cstate="print">
            <a:extLst>
              <a:ext uri="{28A0092B-C50C-407E-A947-70E740481C1C}">
                <a14:useLocalDpi xmlns:a14="http://schemas.microsoft.com/office/drawing/2010/main" val="0"/>
              </a:ext>
            </a:extLst>
          </a:blip>
          <a:srcRect t="40719" r="40719"/>
          <a:stretch/>
        </p:blipFill>
        <p:spPr>
          <a:xfrm>
            <a:off x="4118248" y="1663673"/>
            <a:ext cx="1439861" cy="1279876"/>
          </a:xfrm>
          <a:prstGeom prst="rect">
            <a:avLst/>
          </a:prstGeom>
        </p:spPr>
      </p:pic>
      <p:pic>
        <p:nvPicPr>
          <p:cNvPr id="26" name="Grafik 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70575" y="1663675"/>
            <a:ext cx="1439861" cy="1279876"/>
          </a:xfrm>
          <a:prstGeom prst="rect">
            <a:avLst/>
          </a:prstGeom>
        </p:spPr>
      </p:pic>
      <p:pic>
        <p:nvPicPr>
          <p:cNvPr id="28" name="Grafik 27"/>
          <p:cNvPicPr>
            <a:picLocks noChangeAspect="1"/>
          </p:cNvPicPr>
          <p:nvPr/>
        </p:nvPicPr>
        <p:blipFill rotWithShape="1">
          <a:blip r:embed="rId5" cstate="print">
            <a:extLst>
              <a:ext uri="{28A0092B-C50C-407E-A947-70E740481C1C}">
                <a14:useLocalDpi xmlns:a14="http://schemas.microsoft.com/office/drawing/2010/main" val="0"/>
              </a:ext>
            </a:extLst>
          </a:blip>
          <a:srcRect l="28816" t="13134" b="16505"/>
          <a:stretch/>
        </p:blipFill>
        <p:spPr>
          <a:xfrm>
            <a:off x="1149079" y="1663676"/>
            <a:ext cx="1456702" cy="1279877"/>
          </a:xfrm>
          <a:prstGeom prst="rect">
            <a:avLst/>
          </a:prstGeom>
        </p:spPr>
      </p:pic>
      <p:sp>
        <p:nvSpPr>
          <p:cNvPr id="64" name="Rechteck 63"/>
          <p:cNvSpPr/>
          <p:nvPr/>
        </p:nvSpPr>
        <p:spPr bwMode="auto">
          <a:xfrm>
            <a:off x="4118248" y="2986328"/>
            <a:ext cx="2736304" cy="988904"/>
          </a:xfrm>
          <a:prstGeom prst="rect">
            <a:avLst/>
          </a:prstGeom>
          <a:solidFill>
            <a:schemeClr val="bg2"/>
          </a:solidFill>
          <a:ln w="9525">
            <a:noFill/>
            <a:miter lim="800000"/>
            <a:headEnd/>
            <a:tailEnd/>
          </a:ln>
          <a:effectLst/>
        </p:spPr>
        <p:txBody>
          <a:bodyPr wrap="square" lIns="72000" tIns="72000" rIns="72000" bIns="72000" rtlCol="0" anchor="ctr" anchorCtr="0"/>
          <a:lstStyle/>
          <a:p>
            <a:pPr marL="171450" indent="-171450" eaLnBrk="0" hangingPunct="0">
              <a:spcBef>
                <a:spcPts val="0"/>
              </a:spcBef>
              <a:buClr>
                <a:srgbClr val="E30034"/>
              </a:buClr>
              <a:buSzPct val="120000"/>
              <a:buFont typeface="Arial" panose="020B0604020202020204" pitchFamily="34" charset="0"/>
              <a:buChar char="›"/>
            </a:pPr>
            <a:r>
              <a:rPr lang="en-US" sz="1200">
                <a:solidFill>
                  <a:srgbClr val="000000"/>
                </a:solidFill>
                <a:latin typeface="Verdana"/>
                <a:ea typeface="Verdana" pitchFamily="34" charset="0"/>
              </a:rPr>
              <a:t>Enhanced Emergency Braking </a:t>
            </a:r>
          </a:p>
          <a:p>
            <a:pPr marL="171450" indent="-171450" eaLnBrk="0" hangingPunct="0">
              <a:spcBef>
                <a:spcPts val="0"/>
              </a:spcBef>
              <a:buClr>
                <a:srgbClr val="E30034"/>
              </a:buClr>
              <a:buSzPct val="120000"/>
              <a:buFont typeface="Arial" panose="020B0604020202020204" pitchFamily="34" charset="0"/>
              <a:buChar char="›"/>
            </a:pPr>
            <a:r>
              <a:rPr lang="en-US" sz="1200">
                <a:solidFill>
                  <a:srgbClr val="000000"/>
                </a:solidFill>
                <a:latin typeface="Verdana"/>
                <a:ea typeface="Verdana" pitchFamily="34" charset="0"/>
              </a:rPr>
              <a:t>Enhanced Highway Pilot</a:t>
            </a:r>
          </a:p>
          <a:p>
            <a:pPr marL="171450" indent="-171450" eaLnBrk="0" hangingPunct="0">
              <a:spcBef>
                <a:spcPts val="0"/>
              </a:spcBef>
              <a:buClr>
                <a:srgbClr val="E30034"/>
              </a:buClr>
              <a:buSzPct val="120000"/>
              <a:buFont typeface="Arial" panose="020B0604020202020204" pitchFamily="34" charset="0"/>
              <a:buChar char="›"/>
            </a:pPr>
            <a:r>
              <a:rPr lang="en-US" sz="1200">
                <a:solidFill>
                  <a:srgbClr val="000000"/>
                </a:solidFill>
                <a:latin typeface="Verdana"/>
                <a:ea typeface="Verdana" pitchFamily="34" charset="0"/>
              </a:rPr>
              <a:t>V2V – Platooning</a:t>
            </a:r>
          </a:p>
          <a:p>
            <a:pPr marL="171450" indent="-171450" eaLnBrk="0" hangingPunct="0">
              <a:spcBef>
                <a:spcPts val="0"/>
              </a:spcBef>
              <a:buClr>
                <a:srgbClr val="E30034"/>
              </a:buClr>
              <a:buSzPct val="120000"/>
              <a:buFont typeface="Arial" panose="020B0604020202020204" pitchFamily="34" charset="0"/>
              <a:buChar char="›"/>
            </a:pPr>
            <a:r>
              <a:rPr lang="en-US" sz="1200">
                <a:solidFill>
                  <a:srgbClr val="000000"/>
                </a:solidFill>
                <a:latin typeface="Verdana"/>
                <a:ea typeface="Verdana" pitchFamily="34" charset="0"/>
              </a:rPr>
              <a:t>Remote Control Maneuver</a:t>
            </a:r>
          </a:p>
        </p:txBody>
      </p:sp>
      <p:sp>
        <p:nvSpPr>
          <p:cNvPr id="65" name="Rechteck 64"/>
          <p:cNvSpPr/>
          <p:nvPr/>
        </p:nvSpPr>
        <p:spPr bwMode="auto">
          <a:xfrm>
            <a:off x="5558108" y="1663674"/>
            <a:ext cx="1296444" cy="1279876"/>
          </a:xfrm>
          <a:prstGeom prst="rect">
            <a:avLst/>
          </a:prstGeom>
          <a:solidFill>
            <a:schemeClr val="accent3"/>
          </a:solidFill>
          <a:ln>
            <a:noFill/>
          </a:ln>
          <a:effectLst/>
        </p:spPr>
        <p:txBody>
          <a:bodyPr vert="horz" wrap="square" lIns="108000" tIns="0" rIns="0" bIns="0" numCol="1" rtlCol="0" anchor="ctr" anchorCtr="0" compatLnSpc="1">
            <a:prstTxWarp prst="textNoShape">
              <a:avLst/>
            </a:prstTxWarp>
            <a:noAutofit/>
          </a:bodyPr>
          <a:lstStyle/>
          <a:p>
            <a:pPr>
              <a:spcBef>
                <a:spcPts val="0"/>
              </a:spcBef>
              <a:spcAft>
                <a:spcPts val="1200"/>
              </a:spcAft>
              <a:buClr>
                <a:srgbClr val="E30034"/>
              </a:buClr>
              <a:buSzPct val="100000"/>
            </a:pPr>
            <a:r>
              <a:rPr lang="en-US" sz="1400">
                <a:solidFill>
                  <a:srgbClr val="000000"/>
                </a:solidFill>
                <a:latin typeface="Verdana" pitchFamily="34" charset="0"/>
              </a:rPr>
              <a:t>SAFETY</a:t>
            </a:r>
            <a:br>
              <a:rPr lang="en-US" sz="1400">
                <a:solidFill>
                  <a:srgbClr val="000000"/>
                </a:solidFill>
                <a:latin typeface="Verdana" pitchFamily="34" charset="0"/>
              </a:rPr>
            </a:br>
            <a:r>
              <a:rPr lang="en-US" sz="1400">
                <a:solidFill>
                  <a:srgbClr val="000000"/>
                </a:solidFill>
                <a:latin typeface="Verdana" pitchFamily="34" charset="0"/>
              </a:rPr>
              <a:t>&amp; ADAS</a:t>
            </a:r>
          </a:p>
        </p:txBody>
      </p:sp>
      <p:sp>
        <p:nvSpPr>
          <p:cNvPr id="67" name="Rechteck 66"/>
          <p:cNvSpPr/>
          <p:nvPr/>
        </p:nvSpPr>
        <p:spPr bwMode="auto">
          <a:xfrm>
            <a:off x="7071270" y="2986328"/>
            <a:ext cx="2736304" cy="988904"/>
          </a:xfrm>
          <a:prstGeom prst="rect">
            <a:avLst/>
          </a:prstGeom>
          <a:solidFill>
            <a:schemeClr val="bg2"/>
          </a:solidFill>
          <a:ln w="9525">
            <a:noFill/>
            <a:miter lim="800000"/>
            <a:headEnd/>
            <a:tailEnd/>
          </a:ln>
          <a:effectLst/>
        </p:spPr>
        <p:txBody>
          <a:bodyPr wrap="square" lIns="72000" tIns="72000" rIns="72000" bIns="72000" rtlCol="0" anchor="ctr" anchorCtr="0"/>
          <a:lstStyle/>
          <a:p>
            <a:pPr marL="171450" indent="-171450" eaLnBrk="0" hangingPunct="0">
              <a:spcBef>
                <a:spcPts val="0"/>
              </a:spcBef>
              <a:buClr>
                <a:srgbClr val="E30034"/>
              </a:buClr>
              <a:buSzPct val="120000"/>
              <a:buFont typeface="Arial" panose="020B0604020202020204" pitchFamily="34" charset="0"/>
              <a:buChar char="›"/>
            </a:pPr>
            <a:r>
              <a:rPr lang="en-US" sz="1200">
                <a:solidFill>
                  <a:srgbClr val="000000"/>
                </a:solidFill>
                <a:latin typeface="Verdana"/>
                <a:ea typeface="Verdana" pitchFamily="34" charset="0"/>
              </a:rPr>
              <a:t>Networked Information, Navigation Info's</a:t>
            </a:r>
          </a:p>
          <a:p>
            <a:pPr marL="171450" indent="-171450" eaLnBrk="0" hangingPunct="0">
              <a:spcBef>
                <a:spcPts val="0"/>
              </a:spcBef>
              <a:buClr>
                <a:srgbClr val="E30034"/>
              </a:buClr>
              <a:buSzPct val="120000"/>
              <a:buFont typeface="Arial" panose="020B0604020202020204" pitchFamily="34" charset="0"/>
              <a:buChar char="›"/>
            </a:pPr>
            <a:r>
              <a:rPr lang="en-US" sz="1200">
                <a:solidFill>
                  <a:srgbClr val="000000"/>
                </a:solidFill>
                <a:latin typeface="Verdana"/>
                <a:ea typeface="Verdana" pitchFamily="34" charset="0"/>
              </a:rPr>
              <a:t>Vehicle to Infrastructure Connectivity</a:t>
            </a:r>
          </a:p>
        </p:txBody>
      </p:sp>
      <p:sp>
        <p:nvSpPr>
          <p:cNvPr id="68" name="Rechteck 67"/>
          <p:cNvSpPr/>
          <p:nvPr/>
        </p:nvSpPr>
        <p:spPr bwMode="auto">
          <a:xfrm>
            <a:off x="8511130" y="1663674"/>
            <a:ext cx="1296444" cy="1279876"/>
          </a:xfrm>
          <a:prstGeom prst="rect">
            <a:avLst/>
          </a:prstGeom>
          <a:solidFill>
            <a:schemeClr val="accent3"/>
          </a:solidFill>
          <a:ln>
            <a:noFill/>
          </a:ln>
          <a:effectLst/>
        </p:spPr>
        <p:txBody>
          <a:bodyPr vert="horz" wrap="square" lIns="108000" tIns="0" rIns="0" bIns="0" numCol="1" rtlCol="0" anchor="ctr" anchorCtr="0" compatLnSpc="1">
            <a:prstTxWarp prst="textNoShape">
              <a:avLst/>
            </a:prstTxWarp>
            <a:noAutofit/>
          </a:bodyPr>
          <a:lstStyle/>
          <a:p>
            <a:pPr>
              <a:spcBef>
                <a:spcPts val="0"/>
              </a:spcBef>
              <a:spcAft>
                <a:spcPts val="1200"/>
              </a:spcAft>
              <a:buClr>
                <a:srgbClr val="E30034"/>
              </a:buClr>
              <a:buSzPct val="100000"/>
            </a:pPr>
            <a:r>
              <a:rPr lang="en-US" sz="1400">
                <a:solidFill>
                  <a:srgbClr val="000000"/>
                </a:solidFill>
                <a:latin typeface="Verdana" pitchFamily="34" charset="0"/>
              </a:rPr>
              <a:t>CONNEC-</a:t>
            </a:r>
            <a:br>
              <a:rPr lang="en-US" sz="1400">
                <a:solidFill>
                  <a:srgbClr val="000000"/>
                </a:solidFill>
                <a:latin typeface="Verdana" pitchFamily="34" charset="0"/>
              </a:rPr>
            </a:br>
            <a:r>
              <a:rPr lang="en-US" sz="1400">
                <a:solidFill>
                  <a:srgbClr val="000000"/>
                </a:solidFill>
                <a:latin typeface="Verdana" pitchFamily="34" charset="0"/>
              </a:rPr>
              <a:t>TIVITY</a:t>
            </a:r>
          </a:p>
        </p:txBody>
      </p:sp>
      <p:sp>
        <p:nvSpPr>
          <p:cNvPr id="71" name="Rechteck 70"/>
          <p:cNvSpPr/>
          <p:nvPr/>
        </p:nvSpPr>
        <p:spPr bwMode="auto">
          <a:xfrm>
            <a:off x="4108995" y="4215653"/>
            <a:ext cx="2737001" cy="594120"/>
          </a:xfrm>
          <a:prstGeom prst="rect">
            <a:avLst/>
          </a:prstGeom>
          <a:solidFill>
            <a:schemeClr val="accent3">
              <a:lumMod val="40000"/>
              <a:lumOff val="60000"/>
            </a:schemeClr>
          </a:solidFill>
          <a:ln>
            <a:noFill/>
          </a:ln>
          <a:effectLst/>
        </p:spPr>
        <p:txBody>
          <a:bodyPr vert="horz" wrap="square" lIns="108000" tIns="0" rIns="0" bIns="0" numCol="1" rtlCol="0" anchor="ctr" anchorCtr="0" compatLnSpc="1">
            <a:prstTxWarp prst="textNoShape">
              <a:avLst/>
            </a:prstTxWarp>
            <a:noAutofit/>
          </a:bodyPr>
          <a:lstStyle/>
          <a:p>
            <a:pPr>
              <a:spcBef>
                <a:spcPts val="0"/>
              </a:spcBef>
              <a:spcAft>
                <a:spcPts val="0"/>
              </a:spcAft>
              <a:buClr>
                <a:srgbClr val="E30034"/>
              </a:buClr>
              <a:buSzPct val="100000"/>
            </a:pPr>
            <a:r>
              <a:rPr lang="en-US" sz="1200">
                <a:solidFill>
                  <a:srgbClr val="000000"/>
                </a:solidFill>
                <a:latin typeface="Verdana" pitchFamily="34" charset="0"/>
              </a:rPr>
              <a:t>Sensor Fusion</a:t>
            </a:r>
          </a:p>
          <a:p>
            <a:pPr>
              <a:spcBef>
                <a:spcPts val="0"/>
              </a:spcBef>
              <a:spcAft>
                <a:spcPts val="0"/>
              </a:spcAft>
              <a:buClr>
                <a:srgbClr val="E30034"/>
              </a:buClr>
              <a:buSzPct val="100000"/>
            </a:pPr>
            <a:r>
              <a:rPr lang="en-US" sz="1200">
                <a:solidFill>
                  <a:srgbClr val="000000"/>
                </a:solidFill>
                <a:latin typeface="Verdana" pitchFamily="34" charset="0"/>
              </a:rPr>
              <a:t>System Redundancy</a:t>
            </a:r>
          </a:p>
        </p:txBody>
      </p:sp>
      <p:sp>
        <p:nvSpPr>
          <p:cNvPr id="72" name="Gleichschenkliges Dreieck 71"/>
          <p:cNvSpPr/>
          <p:nvPr/>
        </p:nvSpPr>
        <p:spPr bwMode="auto">
          <a:xfrm rot="10800000">
            <a:off x="5117803" y="4000039"/>
            <a:ext cx="720078" cy="190756"/>
          </a:xfrm>
          <a:prstGeom prst="triangle">
            <a:avLst/>
          </a:prstGeom>
          <a:solidFill>
            <a:schemeClr val="accent2"/>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US" sz="1600" dirty="0">
              <a:solidFill>
                <a:srgbClr val="000000"/>
              </a:solidFill>
              <a:latin typeface="Verdana"/>
              <a:ea typeface="Verdana" pitchFamily="34" charset="0"/>
            </a:endParaRPr>
          </a:p>
        </p:txBody>
      </p:sp>
      <p:sp>
        <p:nvSpPr>
          <p:cNvPr id="73" name="Rechteck 72"/>
          <p:cNvSpPr/>
          <p:nvPr/>
        </p:nvSpPr>
        <p:spPr bwMode="auto">
          <a:xfrm>
            <a:off x="7070575" y="4215653"/>
            <a:ext cx="2737001" cy="594120"/>
          </a:xfrm>
          <a:prstGeom prst="rect">
            <a:avLst/>
          </a:prstGeom>
          <a:solidFill>
            <a:schemeClr val="accent3">
              <a:lumMod val="40000"/>
              <a:lumOff val="60000"/>
            </a:schemeClr>
          </a:solidFill>
          <a:ln>
            <a:noFill/>
          </a:ln>
          <a:effectLst/>
        </p:spPr>
        <p:txBody>
          <a:bodyPr vert="horz" wrap="square" lIns="108000" tIns="0" rIns="0" bIns="0" numCol="1" rtlCol="0" anchor="ctr" anchorCtr="0" compatLnSpc="1">
            <a:prstTxWarp prst="textNoShape">
              <a:avLst/>
            </a:prstTxWarp>
            <a:noAutofit/>
          </a:bodyPr>
          <a:lstStyle/>
          <a:p>
            <a:pPr>
              <a:spcBef>
                <a:spcPts val="0"/>
              </a:spcBef>
              <a:spcAft>
                <a:spcPts val="0"/>
              </a:spcAft>
              <a:buClr>
                <a:srgbClr val="E30034"/>
              </a:buClr>
              <a:buSzPct val="100000"/>
            </a:pPr>
            <a:r>
              <a:rPr lang="en-US" sz="1200">
                <a:solidFill>
                  <a:srgbClr val="000000"/>
                </a:solidFill>
                <a:latin typeface="Verdana" pitchFamily="34" charset="0"/>
              </a:rPr>
              <a:t>Increased Data Output &amp;</a:t>
            </a:r>
          </a:p>
          <a:p>
            <a:pPr>
              <a:spcBef>
                <a:spcPts val="0"/>
              </a:spcBef>
              <a:spcAft>
                <a:spcPts val="0"/>
              </a:spcAft>
              <a:buClr>
                <a:srgbClr val="E30034"/>
              </a:buClr>
              <a:buSzPct val="100000"/>
            </a:pPr>
            <a:r>
              <a:rPr lang="en-US" sz="1200">
                <a:solidFill>
                  <a:srgbClr val="000000"/>
                </a:solidFill>
                <a:latin typeface="Verdana" pitchFamily="34" charset="0"/>
              </a:rPr>
              <a:t>secure Data- and energy supply</a:t>
            </a:r>
          </a:p>
        </p:txBody>
      </p:sp>
      <p:sp>
        <p:nvSpPr>
          <p:cNvPr id="74" name="Gleichschenkliges Dreieck 73"/>
          <p:cNvSpPr/>
          <p:nvPr/>
        </p:nvSpPr>
        <p:spPr bwMode="auto">
          <a:xfrm rot="10800000">
            <a:off x="8079383" y="4000039"/>
            <a:ext cx="720078" cy="190756"/>
          </a:xfrm>
          <a:prstGeom prst="triangle">
            <a:avLst/>
          </a:prstGeom>
          <a:solidFill>
            <a:schemeClr val="accent2"/>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US" sz="1600" dirty="0">
              <a:solidFill>
                <a:srgbClr val="000000"/>
              </a:solidFill>
              <a:latin typeface="Verdana"/>
              <a:ea typeface="Verdana" pitchFamily="34" charset="0"/>
            </a:endParaRPr>
          </a:p>
        </p:txBody>
      </p:sp>
      <p:sp>
        <p:nvSpPr>
          <p:cNvPr id="34" name="Textfeld 41"/>
          <p:cNvSpPr txBox="1"/>
          <p:nvPr/>
        </p:nvSpPr>
        <p:spPr bwMode="auto">
          <a:xfrm>
            <a:off x="7554633" y="5258265"/>
            <a:ext cx="955803" cy="21544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US" sz="1400" kern="0" dirty="0">
                <a:solidFill>
                  <a:srgbClr val="000000"/>
                </a:solidFill>
                <a:latin typeface="Verdana" pitchFamily="34" charset="0"/>
                <a:ea typeface="Verdana" pitchFamily="34" charset="0"/>
              </a:rPr>
              <a:t>EHPS</a:t>
            </a:r>
          </a:p>
        </p:txBody>
      </p:sp>
      <p:sp>
        <p:nvSpPr>
          <p:cNvPr id="2" name="Footer Placeholder 1">
            <a:extLst>
              <a:ext uri="{FF2B5EF4-FFF2-40B4-BE49-F238E27FC236}">
                <a16:creationId xmlns:a16="http://schemas.microsoft.com/office/drawing/2014/main" id="{4AEDDF22-22D2-4071-93E8-8AF1F53F42CA}"/>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633570AF-9476-4E91-92F0-470F0EEA56DD}"/>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0BA4AFC6-ED6F-4C96-9273-2035AB459904}"/>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035749230"/>
      </p:ext>
    </p:extLst>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0" name="Title 31"/>
          <p:cNvSpPr>
            <a:spLocks noGrp="1"/>
          </p:cNvSpPr>
          <p:nvPr>
            <p:ph type="title" hasCustomPrompt="1"/>
          </p:nvPr>
        </p:nvSpPr>
        <p:spPr/>
        <p:txBody>
          <a:bodyPr/>
          <a:lstStyle/>
          <a:p>
            <a:r>
              <a:rPr lang="de-DE" dirty="0"/>
              <a:t>AURIX</a:t>
            </a:r>
            <a:r>
              <a:rPr lang="de-DE" baseline="30000" dirty="0"/>
              <a:t>TM</a:t>
            </a:r>
            <a:r>
              <a:rPr dirty="0"/>
              <a:t> </a:t>
            </a:r>
            <a:r>
              <a:rPr dirty="0" err="1"/>
              <a:t>adresses</a:t>
            </a:r>
            <a:r>
              <a:rPr dirty="0"/>
              <a:t> </a:t>
            </a:r>
            <a:br>
              <a:rPr dirty="0"/>
            </a:br>
            <a:r>
              <a:rPr dirty="0"/>
              <a:t>CAV Requirements and Challenges </a:t>
            </a:r>
            <a:endParaRPr lang="en-US" altLang="de-DE" dirty="0"/>
          </a:p>
        </p:txBody>
      </p:sp>
      <p:sp>
        <p:nvSpPr>
          <p:cNvPr id="22" name="Abgerundetes Rechteck 15"/>
          <p:cNvSpPr>
            <a:spLocks noChangeArrowheads="1"/>
          </p:cNvSpPr>
          <p:nvPr/>
        </p:nvSpPr>
        <p:spPr bwMode="auto">
          <a:xfrm>
            <a:off x="1169383" y="1124744"/>
            <a:ext cx="2777774" cy="648072"/>
          </a:xfrm>
          <a:prstGeom prst="roundRect">
            <a:avLst>
              <a:gd name="adj" fmla="val 14833"/>
            </a:avLst>
          </a:prstGeom>
          <a:solidFill>
            <a:schemeClr val="accent3">
              <a:lumMod val="75000"/>
            </a:schemeClr>
          </a:solidFill>
          <a:ln>
            <a:noFill/>
          </a:ln>
          <a:effectLst/>
        </p:spPr>
        <p:txBody>
          <a:bodyPr lIns="0" tIns="36000" rIns="0" bIns="36000" anchor="ctr"/>
          <a:lstStyle>
            <a:lvl1pPr marL="342900" indent="-342900" eaLnBrk="0" hangingPunct="0">
              <a:tabLst>
                <a:tab pos="8521700" algn="r"/>
              </a:tabLst>
              <a:defRPr sz="2400">
                <a:solidFill>
                  <a:schemeClr val="tx1"/>
                </a:solidFill>
                <a:latin typeface="Arial" charset="0"/>
                <a:cs typeface="Arial" charset="0"/>
              </a:defRPr>
            </a:lvl1pPr>
            <a:lvl2pPr eaLnBrk="0" hangingPunct="0">
              <a:tabLst>
                <a:tab pos="8521700" algn="r"/>
              </a:tabLst>
              <a:defRPr sz="2400">
                <a:solidFill>
                  <a:schemeClr val="tx1"/>
                </a:solidFill>
                <a:latin typeface="Arial" charset="0"/>
                <a:cs typeface="Arial" charset="0"/>
              </a:defRPr>
            </a:lvl2pPr>
            <a:lvl3pPr marL="1143000" indent="-228600" eaLnBrk="0" hangingPunct="0">
              <a:tabLst>
                <a:tab pos="8521700" algn="r"/>
              </a:tabLst>
              <a:defRPr sz="2400">
                <a:solidFill>
                  <a:schemeClr val="tx1"/>
                </a:solidFill>
                <a:latin typeface="Arial" charset="0"/>
                <a:cs typeface="Arial" charset="0"/>
              </a:defRPr>
            </a:lvl3pPr>
            <a:lvl4pPr marL="1600200" indent="-228600" eaLnBrk="0" hangingPunct="0">
              <a:tabLst>
                <a:tab pos="8521700" algn="r"/>
              </a:tabLst>
              <a:defRPr sz="2400">
                <a:solidFill>
                  <a:schemeClr val="tx1"/>
                </a:solidFill>
                <a:latin typeface="Arial" charset="0"/>
                <a:cs typeface="Arial" charset="0"/>
              </a:defRPr>
            </a:lvl4pPr>
            <a:lvl5pPr marL="2057400" indent="-228600" eaLnBrk="0" hangingPunct="0">
              <a:tabLst>
                <a:tab pos="8521700" algn="r"/>
              </a:tabLst>
              <a:defRPr sz="2400">
                <a:solidFill>
                  <a:schemeClr val="tx1"/>
                </a:solidFill>
                <a:latin typeface="Arial" charset="0"/>
                <a:cs typeface="Arial" charset="0"/>
              </a:defRPr>
            </a:lvl5pPr>
            <a:lvl6pPr marL="2514600" indent="-228600" eaLnBrk="0" fontAlgn="base" hangingPunct="0">
              <a:spcBef>
                <a:spcPct val="0"/>
              </a:spcBef>
              <a:spcAft>
                <a:spcPct val="0"/>
              </a:spcAft>
              <a:tabLst>
                <a:tab pos="8521700" algn="r"/>
              </a:tabLst>
              <a:defRPr sz="2400">
                <a:solidFill>
                  <a:schemeClr val="tx1"/>
                </a:solidFill>
                <a:latin typeface="Arial" charset="0"/>
                <a:cs typeface="Arial" charset="0"/>
              </a:defRPr>
            </a:lvl6pPr>
            <a:lvl7pPr marL="2971800" indent="-228600" eaLnBrk="0" fontAlgn="base" hangingPunct="0">
              <a:spcBef>
                <a:spcPct val="0"/>
              </a:spcBef>
              <a:spcAft>
                <a:spcPct val="0"/>
              </a:spcAft>
              <a:tabLst>
                <a:tab pos="8521700" algn="r"/>
              </a:tabLst>
              <a:defRPr sz="2400">
                <a:solidFill>
                  <a:schemeClr val="tx1"/>
                </a:solidFill>
                <a:latin typeface="Arial" charset="0"/>
                <a:cs typeface="Arial" charset="0"/>
              </a:defRPr>
            </a:lvl7pPr>
            <a:lvl8pPr marL="3429000" indent="-228600" eaLnBrk="0" fontAlgn="base" hangingPunct="0">
              <a:spcBef>
                <a:spcPct val="0"/>
              </a:spcBef>
              <a:spcAft>
                <a:spcPct val="0"/>
              </a:spcAft>
              <a:tabLst>
                <a:tab pos="8521700" algn="r"/>
              </a:tabLst>
              <a:defRPr sz="2400">
                <a:solidFill>
                  <a:schemeClr val="tx1"/>
                </a:solidFill>
                <a:latin typeface="Arial" charset="0"/>
                <a:cs typeface="Arial" charset="0"/>
              </a:defRPr>
            </a:lvl8pPr>
            <a:lvl9pPr marL="3886200" indent="-228600" eaLnBrk="0" fontAlgn="base" hangingPunct="0">
              <a:spcBef>
                <a:spcPct val="0"/>
              </a:spcBef>
              <a:spcAft>
                <a:spcPct val="0"/>
              </a:spcAft>
              <a:tabLst>
                <a:tab pos="8521700" algn="r"/>
              </a:tabLst>
              <a:defRPr sz="2400">
                <a:solidFill>
                  <a:schemeClr val="tx1"/>
                </a:solidFill>
                <a:latin typeface="Arial" charset="0"/>
                <a:cs typeface="Arial" charset="0"/>
              </a:defRPr>
            </a:lvl9pPr>
          </a:lstStyle>
          <a:p>
            <a:pPr marL="0" lvl="1" algn="ctr" eaLnBrk="1" hangingPunct="1">
              <a:spcAft>
                <a:spcPts val="1200"/>
              </a:spcAft>
              <a:buClr>
                <a:srgbClr val="B70D28"/>
              </a:buClr>
              <a:defRPr/>
            </a:pPr>
            <a:r>
              <a:rPr lang="en-US" altLang="de-DE" sz="1600" b="1" dirty="0">
                <a:solidFill>
                  <a:srgbClr val="FFFFFF"/>
                </a:solidFill>
                <a:latin typeface="Verdana" pitchFamily="34" charset="0"/>
              </a:rPr>
              <a:t>External Memory Extension</a:t>
            </a:r>
          </a:p>
        </p:txBody>
      </p:sp>
      <p:sp>
        <p:nvSpPr>
          <p:cNvPr id="23" name="Abgerundetes Rechteck 15"/>
          <p:cNvSpPr>
            <a:spLocks noChangeArrowheads="1"/>
          </p:cNvSpPr>
          <p:nvPr/>
        </p:nvSpPr>
        <p:spPr bwMode="auto">
          <a:xfrm>
            <a:off x="4113261" y="1124744"/>
            <a:ext cx="2777774" cy="648072"/>
          </a:xfrm>
          <a:prstGeom prst="roundRect">
            <a:avLst>
              <a:gd name="adj" fmla="val 14833"/>
            </a:avLst>
          </a:prstGeom>
          <a:solidFill>
            <a:schemeClr val="accent3">
              <a:lumMod val="75000"/>
            </a:schemeClr>
          </a:solidFill>
          <a:ln>
            <a:noFill/>
          </a:ln>
          <a:effectLst/>
        </p:spPr>
        <p:txBody>
          <a:bodyPr lIns="0" tIns="36000" rIns="0" bIns="36000" anchor="ctr"/>
          <a:lstStyle/>
          <a:p>
            <a:pPr marL="0" lvl="1" algn="ctr">
              <a:spcAft>
                <a:spcPts val="1200"/>
              </a:spcAft>
              <a:buClr>
                <a:srgbClr val="B70D28"/>
              </a:buClr>
              <a:tabLst>
                <a:tab pos="8521700" algn="r"/>
              </a:tabLst>
            </a:pPr>
            <a:r>
              <a:rPr lang="en-US" altLang="de-DE" sz="1600" b="1">
                <a:solidFill>
                  <a:srgbClr val="FFFFFF"/>
                </a:solidFill>
                <a:latin typeface="Verdana" pitchFamily="34" charset="0"/>
                <a:cs typeface="Arial" charset="0"/>
              </a:rPr>
              <a:t>Lots of IOs</a:t>
            </a:r>
            <a:endParaRPr lang="en-US" altLang="de-DE" sz="1600" b="1" dirty="0">
              <a:solidFill>
                <a:srgbClr val="FFFFFF"/>
              </a:solidFill>
              <a:latin typeface="Verdana" pitchFamily="34" charset="0"/>
              <a:cs typeface="Arial" charset="0"/>
            </a:endParaRPr>
          </a:p>
        </p:txBody>
      </p:sp>
      <p:sp>
        <p:nvSpPr>
          <p:cNvPr id="24" name="Abgerundetes Rechteck 15"/>
          <p:cNvSpPr>
            <a:spLocks noChangeArrowheads="1"/>
          </p:cNvSpPr>
          <p:nvPr/>
        </p:nvSpPr>
        <p:spPr bwMode="auto">
          <a:xfrm>
            <a:off x="7029801" y="1124744"/>
            <a:ext cx="2777774" cy="648072"/>
          </a:xfrm>
          <a:prstGeom prst="roundRect">
            <a:avLst>
              <a:gd name="adj" fmla="val 14833"/>
            </a:avLst>
          </a:prstGeom>
          <a:solidFill>
            <a:schemeClr val="accent3">
              <a:lumMod val="75000"/>
            </a:schemeClr>
          </a:solidFill>
          <a:ln>
            <a:noFill/>
          </a:ln>
          <a:effectLst/>
        </p:spPr>
        <p:txBody>
          <a:bodyPr lIns="0" tIns="36000" rIns="0" bIns="36000" anchor="ctr"/>
          <a:lstStyle/>
          <a:p>
            <a:pPr marL="0" lvl="1" algn="ctr">
              <a:spcAft>
                <a:spcPts val="1200"/>
              </a:spcAft>
              <a:buClr>
                <a:srgbClr val="B70D28"/>
              </a:buClr>
              <a:tabLst>
                <a:tab pos="8521700" algn="r"/>
              </a:tabLst>
            </a:pPr>
            <a:r>
              <a:rPr lang="en-US" altLang="de-DE" sz="1600" b="1">
                <a:solidFill>
                  <a:srgbClr val="FFFFFF"/>
                </a:solidFill>
                <a:latin typeface="Verdana" pitchFamily="34" charset="0"/>
                <a:cs typeface="Arial" charset="0"/>
              </a:rPr>
              <a:t>Safety</a:t>
            </a:r>
            <a:endParaRPr lang="en-US" altLang="de-DE" sz="1600" b="1" dirty="0">
              <a:solidFill>
                <a:srgbClr val="FFFFFF"/>
              </a:solidFill>
              <a:latin typeface="Verdana" pitchFamily="34" charset="0"/>
              <a:cs typeface="Arial" charset="0"/>
            </a:endParaRPr>
          </a:p>
        </p:txBody>
      </p:sp>
      <p:sp>
        <p:nvSpPr>
          <p:cNvPr id="25" name="Abgerundetes Rechteck 15"/>
          <p:cNvSpPr>
            <a:spLocks noChangeArrowheads="1"/>
          </p:cNvSpPr>
          <p:nvPr/>
        </p:nvSpPr>
        <p:spPr bwMode="auto">
          <a:xfrm>
            <a:off x="1165226" y="1844825"/>
            <a:ext cx="2781933" cy="1914531"/>
          </a:xfrm>
          <a:prstGeom prst="roundRect">
            <a:avLst>
              <a:gd name="adj" fmla="val 4167"/>
            </a:avLst>
          </a:prstGeom>
          <a:solidFill>
            <a:schemeClr val="tx2">
              <a:lumMod val="40000"/>
              <a:lumOff val="60000"/>
            </a:schemeClr>
          </a:solidFill>
          <a:ln>
            <a:noFill/>
          </a:ln>
        </p:spPr>
        <p:txBody>
          <a:bodyPr lIns="72000" tIns="36000" rIns="72000" bIns="36000"/>
          <a:lstStyle>
            <a:lvl1pPr marL="342900" indent="-342900" eaLnBrk="0" hangingPunct="0">
              <a:spcAft>
                <a:spcPts val="1200"/>
              </a:spcAft>
              <a:buClr>
                <a:schemeClr val="accent1"/>
              </a:buClr>
              <a:buFont typeface="Wingdings" pitchFamily="2" charset="2"/>
              <a:buChar char="n"/>
              <a:tabLst>
                <a:tab pos="8521700" algn="r"/>
              </a:tabLst>
              <a:defRPr sz="2000">
                <a:solidFill>
                  <a:schemeClr val="tx1"/>
                </a:solidFill>
                <a:latin typeface="Verdana" pitchFamily="34" charset="0"/>
                <a:ea typeface="Verdana" pitchFamily="34" charset="0"/>
                <a:cs typeface="Verdana" pitchFamily="34" charset="0"/>
              </a:defRPr>
            </a:lvl1pPr>
            <a:lvl2pPr eaLnBrk="0" hangingPunct="0">
              <a:spcAft>
                <a:spcPts val="900"/>
              </a:spcAft>
              <a:buClr>
                <a:schemeClr val="accent1"/>
              </a:buClr>
              <a:buSzPct val="80000"/>
              <a:buFont typeface="Wingdings" pitchFamily="2" charset="2"/>
              <a:buChar char="o"/>
              <a:tabLst>
                <a:tab pos="8521700" algn="r"/>
              </a:tabLst>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tabLst>
                <a:tab pos="8521700" algn="r"/>
              </a:tabLst>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tabLst>
                <a:tab pos="8521700" algn="r"/>
              </a:tabLst>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9pPr>
          </a:lstStyle>
          <a:p>
            <a:pPr fontAlgn="auto">
              <a:spcBef>
                <a:spcPts val="600"/>
              </a:spcBef>
              <a:spcAft>
                <a:spcPts val="600"/>
              </a:spcAft>
              <a:buClr>
                <a:srgbClr val="B70D28"/>
              </a:buClr>
              <a:buSzPct val="130000"/>
              <a:buFont typeface="Wingdings" pitchFamily="2" charset="2"/>
              <a:buChar char=""/>
              <a:defRPr/>
            </a:pPr>
            <a:r>
              <a:rPr lang="de-DE" sz="1500" kern="0" dirty="0">
                <a:solidFill>
                  <a:srgbClr val="00214A"/>
                </a:solidFill>
              </a:rPr>
              <a:t>Expensive </a:t>
            </a:r>
            <a:r>
              <a:rPr lang="de-DE" sz="1500" kern="0" dirty="0" err="1">
                <a:solidFill>
                  <a:srgbClr val="00214A"/>
                </a:solidFill>
              </a:rPr>
              <a:t>external</a:t>
            </a:r>
            <a:r>
              <a:rPr lang="de-DE" sz="1500" kern="0" dirty="0">
                <a:solidFill>
                  <a:srgbClr val="00214A"/>
                </a:solidFill>
              </a:rPr>
              <a:t> RAMs</a:t>
            </a:r>
          </a:p>
          <a:p>
            <a:pPr fontAlgn="auto">
              <a:spcBef>
                <a:spcPts val="600"/>
              </a:spcBef>
              <a:spcAft>
                <a:spcPts val="600"/>
              </a:spcAft>
              <a:buClr>
                <a:srgbClr val="B70D28"/>
              </a:buClr>
              <a:buSzPct val="130000"/>
              <a:buFont typeface="Wingdings" pitchFamily="2" charset="2"/>
              <a:buChar char=""/>
              <a:defRPr/>
            </a:pPr>
            <a:r>
              <a:rPr lang="en-US" sz="1500" kern="0" dirty="0">
                <a:solidFill>
                  <a:srgbClr val="00214A"/>
                </a:solidFill>
              </a:rPr>
              <a:t>Short life cycles </a:t>
            </a:r>
          </a:p>
          <a:p>
            <a:pPr fontAlgn="auto">
              <a:spcBef>
                <a:spcPts val="600"/>
              </a:spcBef>
              <a:spcAft>
                <a:spcPts val="600"/>
              </a:spcAft>
              <a:buClr>
                <a:srgbClr val="B70D28"/>
              </a:buClr>
              <a:buSzPct val="130000"/>
              <a:buFont typeface="Wingdings" pitchFamily="2" charset="2"/>
              <a:buChar char=""/>
              <a:defRPr/>
            </a:pPr>
            <a:r>
              <a:rPr lang="en-US" sz="1500" kern="0" dirty="0">
                <a:solidFill>
                  <a:srgbClr val="00214A"/>
                </a:solidFill>
              </a:rPr>
              <a:t>Design complexity</a:t>
            </a:r>
            <a:endParaRPr lang="de-DE" sz="1500" kern="0" dirty="0">
              <a:solidFill>
                <a:srgbClr val="00214A"/>
              </a:solidFill>
            </a:endParaRPr>
          </a:p>
          <a:p>
            <a:pPr fontAlgn="auto">
              <a:spcBef>
                <a:spcPts val="600"/>
              </a:spcBef>
              <a:spcAft>
                <a:spcPts val="600"/>
              </a:spcAft>
              <a:buClr>
                <a:srgbClr val="B70D28"/>
              </a:buClr>
              <a:buSzPct val="130000"/>
              <a:buFont typeface="Wingdings" pitchFamily="2" charset="2"/>
              <a:buChar char=""/>
              <a:defRPr/>
            </a:pPr>
            <a:r>
              <a:rPr lang="de-DE" sz="1500" kern="0" dirty="0" err="1">
                <a:solidFill>
                  <a:srgbClr val="00214A"/>
                </a:solidFill>
              </a:rPr>
              <a:t>No</a:t>
            </a:r>
            <a:r>
              <a:rPr lang="de-DE" sz="1500" kern="0" dirty="0">
                <a:solidFill>
                  <a:srgbClr val="00214A"/>
                </a:solidFill>
              </a:rPr>
              <a:t> </a:t>
            </a:r>
            <a:r>
              <a:rPr lang="de-DE" sz="1500" kern="0" dirty="0" err="1">
                <a:solidFill>
                  <a:srgbClr val="00214A"/>
                </a:solidFill>
              </a:rPr>
              <a:t>memory</a:t>
            </a:r>
            <a:r>
              <a:rPr lang="de-DE" sz="1500" kern="0" dirty="0">
                <a:solidFill>
                  <a:srgbClr val="00214A"/>
                </a:solidFill>
              </a:rPr>
              <a:t> </a:t>
            </a:r>
            <a:r>
              <a:rPr lang="de-DE" sz="1500" kern="0" dirty="0" err="1">
                <a:solidFill>
                  <a:srgbClr val="00214A"/>
                </a:solidFill>
              </a:rPr>
              <a:t>integrity</a:t>
            </a:r>
            <a:r>
              <a:rPr lang="de-DE" sz="1500" kern="0" dirty="0">
                <a:solidFill>
                  <a:srgbClr val="00214A"/>
                </a:solidFill>
              </a:rPr>
              <a:t> </a:t>
            </a:r>
            <a:r>
              <a:rPr lang="de-DE" sz="1500" kern="0" dirty="0" err="1">
                <a:solidFill>
                  <a:srgbClr val="00214A"/>
                </a:solidFill>
              </a:rPr>
              <a:t>support</a:t>
            </a:r>
            <a:endParaRPr lang="de-DE" sz="1500" kern="0" dirty="0">
              <a:solidFill>
                <a:srgbClr val="00214A"/>
              </a:solidFill>
            </a:endParaRPr>
          </a:p>
          <a:p>
            <a:pPr marL="285750" lvl="1" indent="-285750" eaLnBrk="1" hangingPunct="1">
              <a:spcBef>
                <a:spcPts val="600"/>
              </a:spcBef>
              <a:spcAft>
                <a:spcPct val="0"/>
              </a:spcAft>
              <a:buClr>
                <a:srgbClr val="B70D28"/>
              </a:buClr>
              <a:buSzPct val="130000"/>
              <a:buFont typeface="Wingdings" pitchFamily="2" charset="2"/>
              <a:buChar char=""/>
            </a:pPr>
            <a:endParaRPr lang="en-US" altLang="de-DE" sz="1500" dirty="0">
              <a:solidFill>
                <a:srgbClr val="00214A"/>
              </a:solidFill>
              <a:latin typeface="Verdana"/>
              <a:cs typeface="Arial" charset="0"/>
            </a:endParaRPr>
          </a:p>
        </p:txBody>
      </p:sp>
      <p:sp>
        <p:nvSpPr>
          <p:cNvPr id="26" name="Gleichschenkliges Dreieck 93"/>
          <p:cNvSpPr>
            <a:spLocks noChangeArrowheads="1"/>
          </p:cNvSpPr>
          <p:nvPr/>
        </p:nvSpPr>
        <p:spPr bwMode="auto">
          <a:xfrm flipV="1">
            <a:off x="1165222" y="3879583"/>
            <a:ext cx="2781934" cy="269623"/>
          </a:xfrm>
          <a:prstGeom prst="triangle">
            <a:avLst>
              <a:gd name="adj" fmla="val 50000"/>
            </a:avLst>
          </a:prstGeom>
          <a:solidFill>
            <a:schemeClr val="tx2">
              <a:lumMod val="75000"/>
            </a:schemeClr>
          </a:solidFill>
          <a:ln>
            <a:noFill/>
          </a:ln>
        </p:spPr>
        <p:txBody>
          <a:bodyPr lIns="72000" tIns="108000" rIns="18000" bIns="46800" anchor="ct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algn="ctr">
              <a:spcAft>
                <a:spcPts val="1200"/>
              </a:spcAft>
              <a:buClr>
                <a:srgbClr val="000000"/>
              </a:buClr>
            </a:pPr>
            <a:endParaRPr lang="de-DE" altLang="de-DE" sz="1600" b="1">
              <a:solidFill>
                <a:srgbClr val="FFFFFF"/>
              </a:solidFill>
              <a:latin typeface="Verdana" pitchFamily="34" charset="0"/>
            </a:endParaRPr>
          </a:p>
        </p:txBody>
      </p:sp>
      <p:sp>
        <p:nvSpPr>
          <p:cNvPr id="27" name="Abgerundetes Rechteck 15"/>
          <p:cNvSpPr>
            <a:spLocks noChangeArrowheads="1"/>
          </p:cNvSpPr>
          <p:nvPr/>
        </p:nvSpPr>
        <p:spPr bwMode="auto">
          <a:xfrm>
            <a:off x="4113263" y="1844825"/>
            <a:ext cx="2781933" cy="1914531"/>
          </a:xfrm>
          <a:prstGeom prst="roundRect">
            <a:avLst>
              <a:gd name="adj" fmla="val 4167"/>
            </a:avLst>
          </a:prstGeom>
          <a:solidFill>
            <a:schemeClr val="tx2">
              <a:lumMod val="40000"/>
              <a:lumOff val="60000"/>
            </a:schemeClr>
          </a:solidFill>
          <a:ln>
            <a:noFill/>
          </a:ln>
        </p:spPr>
        <p:txBody>
          <a:bodyPr lIns="72000" tIns="36000" rIns="72000" bIns="36000"/>
          <a:lstStyle/>
          <a:p>
            <a:pPr marL="342900" indent="-342900" eaLnBrk="0" fontAlgn="auto" hangingPunct="0">
              <a:spcBef>
                <a:spcPts val="600"/>
              </a:spcBef>
              <a:spcAft>
                <a:spcPts val="600"/>
              </a:spcAft>
              <a:buClr>
                <a:srgbClr val="B70D28"/>
              </a:buClr>
              <a:buSzPct val="130000"/>
              <a:buFont typeface="Wingdings" panose="05000000000000000000" pitchFamily="2" charset="2"/>
              <a:buChar char=""/>
              <a:tabLst>
                <a:tab pos="8521700" algn="r"/>
              </a:tabLst>
            </a:pPr>
            <a:r>
              <a:rPr lang="en-US" altLang="de-DE" sz="1500" kern="0" dirty="0">
                <a:solidFill>
                  <a:srgbClr val="00214A"/>
                </a:solidFill>
                <a:latin typeface="Verdana" pitchFamily="34" charset="0"/>
                <a:ea typeface="Verdana" pitchFamily="34" charset="0"/>
              </a:rPr>
              <a:t>Hundreds of valves, actuators and LEDs</a:t>
            </a:r>
          </a:p>
          <a:p>
            <a:pPr marL="342900" indent="-342900" eaLnBrk="0" fontAlgn="auto" hangingPunct="0">
              <a:spcBef>
                <a:spcPts val="600"/>
              </a:spcBef>
              <a:spcAft>
                <a:spcPts val="600"/>
              </a:spcAft>
              <a:buClr>
                <a:srgbClr val="B70D28"/>
              </a:buClr>
              <a:buSzPct val="130000"/>
              <a:buFont typeface="Wingdings" panose="05000000000000000000" pitchFamily="2" charset="2"/>
              <a:buChar char=""/>
              <a:tabLst>
                <a:tab pos="8521700" algn="r"/>
              </a:tabLst>
            </a:pPr>
            <a:r>
              <a:rPr lang="de-DE" altLang="de-DE" sz="1500" kern="0" dirty="0" err="1">
                <a:solidFill>
                  <a:srgbClr val="00214A"/>
                </a:solidFill>
                <a:latin typeface="Verdana" pitchFamily="34" charset="0"/>
                <a:ea typeface="Verdana" pitchFamily="34" charset="0"/>
              </a:rPr>
              <a:t>Many</a:t>
            </a:r>
            <a:r>
              <a:rPr lang="de-DE" altLang="de-DE" sz="1500" kern="0" dirty="0">
                <a:solidFill>
                  <a:srgbClr val="00214A"/>
                </a:solidFill>
                <a:latin typeface="Verdana" pitchFamily="34" charset="0"/>
                <a:ea typeface="Verdana" pitchFamily="34" charset="0"/>
              </a:rPr>
              <a:t> analog </a:t>
            </a:r>
            <a:r>
              <a:rPr lang="de-DE" altLang="de-DE" sz="1500" kern="0" dirty="0" err="1">
                <a:solidFill>
                  <a:srgbClr val="00214A"/>
                </a:solidFill>
                <a:latin typeface="Verdana" pitchFamily="34" charset="0"/>
                <a:ea typeface="Verdana" pitchFamily="34" charset="0"/>
              </a:rPr>
              <a:t>signals</a:t>
            </a:r>
            <a:r>
              <a:rPr lang="de-DE" altLang="de-DE" sz="1500" kern="0" dirty="0">
                <a:solidFill>
                  <a:srgbClr val="00214A"/>
                </a:solidFill>
                <a:latin typeface="Verdana" pitchFamily="34" charset="0"/>
                <a:ea typeface="Verdana" pitchFamily="34" charset="0"/>
              </a:rPr>
              <a:t> </a:t>
            </a:r>
            <a:r>
              <a:rPr lang="de-DE" altLang="de-DE" sz="1500" kern="0" dirty="0" err="1">
                <a:solidFill>
                  <a:srgbClr val="00214A"/>
                </a:solidFill>
                <a:latin typeface="Verdana" pitchFamily="34" charset="0"/>
                <a:ea typeface="Verdana" pitchFamily="34" charset="0"/>
              </a:rPr>
              <a:t>to</a:t>
            </a:r>
            <a:r>
              <a:rPr lang="de-DE" altLang="de-DE" sz="1500" kern="0" dirty="0">
                <a:solidFill>
                  <a:srgbClr val="00214A"/>
                </a:solidFill>
                <a:latin typeface="Verdana" pitchFamily="34" charset="0"/>
                <a:ea typeface="Verdana" pitchFamily="34" charset="0"/>
              </a:rPr>
              <a:t> </a:t>
            </a:r>
            <a:r>
              <a:rPr lang="de-DE" altLang="de-DE" sz="1500" kern="0" dirty="0" err="1">
                <a:solidFill>
                  <a:srgbClr val="00214A"/>
                </a:solidFill>
                <a:latin typeface="Verdana" pitchFamily="34" charset="0"/>
                <a:ea typeface="Verdana" pitchFamily="34" charset="0"/>
              </a:rPr>
              <a:t>be</a:t>
            </a:r>
            <a:r>
              <a:rPr lang="de-DE" altLang="de-DE" sz="1500" kern="0" dirty="0">
                <a:solidFill>
                  <a:srgbClr val="00214A"/>
                </a:solidFill>
                <a:latin typeface="Verdana" pitchFamily="34" charset="0"/>
                <a:ea typeface="Verdana" pitchFamily="34" charset="0"/>
              </a:rPr>
              <a:t> </a:t>
            </a:r>
            <a:r>
              <a:rPr lang="de-DE" altLang="de-DE" sz="1500" kern="0" dirty="0" err="1">
                <a:solidFill>
                  <a:srgbClr val="00214A"/>
                </a:solidFill>
                <a:latin typeface="Verdana" pitchFamily="34" charset="0"/>
                <a:ea typeface="Verdana" pitchFamily="34" charset="0"/>
              </a:rPr>
              <a:t>measured</a:t>
            </a:r>
            <a:endParaRPr lang="de-DE" altLang="de-DE" sz="1500" kern="0" dirty="0">
              <a:solidFill>
                <a:srgbClr val="00214A"/>
              </a:solidFill>
              <a:latin typeface="Verdana" pitchFamily="34" charset="0"/>
              <a:ea typeface="Verdana" pitchFamily="34" charset="0"/>
            </a:endParaRPr>
          </a:p>
          <a:p>
            <a:pPr marL="342900" indent="-342900" eaLnBrk="0" fontAlgn="auto" hangingPunct="0">
              <a:spcBef>
                <a:spcPts val="600"/>
              </a:spcBef>
              <a:spcAft>
                <a:spcPts val="600"/>
              </a:spcAft>
              <a:buClr>
                <a:srgbClr val="B70D28"/>
              </a:buClr>
              <a:buSzPct val="130000"/>
              <a:buFont typeface="Wingdings" panose="05000000000000000000" pitchFamily="2" charset="2"/>
              <a:buChar char=""/>
              <a:tabLst>
                <a:tab pos="8521700" algn="r"/>
              </a:tabLst>
            </a:pPr>
            <a:r>
              <a:rPr lang="de-DE" altLang="de-DE" sz="1500" kern="0" dirty="0">
                <a:solidFill>
                  <a:srgbClr val="00214A"/>
                </a:solidFill>
                <a:latin typeface="Verdana" pitchFamily="34" charset="0"/>
                <a:ea typeface="Verdana" pitchFamily="34" charset="0"/>
              </a:rPr>
              <a:t>Communication </a:t>
            </a:r>
            <a:r>
              <a:rPr lang="de-DE" altLang="de-DE" sz="1500" kern="0" dirty="0" err="1">
                <a:solidFill>
                  <a:srgbClr val="00214A"/>
                </a:solidFill>
                <a:latin typeface="Verdana" pitchFamily="34" charset="0"/>
                <a:ea typeface="Verdana" pitchFamily="34" charset="0"/>
              </a:rPr>
              <a:t>interfaces</a:t>
            </a:r>
            <a:r>
              <a:rPr lang="de-DE" altLang="de-DE" sz="1500" kern="0" dirty="0">
                <a:solidFill>
                  <a:srgbClr val="00214A"/>
                </a:solidFill>
                <a:latin typeface="Verdana" pitchFamily="34" charset="0"/>
                <a:ea typeface="Verdana" pitchFamily="34" charset="0"/>
              </a:rPr>
              <a:t> </a:t>
            </a:r>
            <a:endParaRPr lang="en-US" altLang="de-DE" sz="1500" kern="0" dirty="0">
              <a:solidFill>
                <a:srgbClr val="00214A"/>
              </a:solidFill>
              <a:latin typeface="Verdana" pitchFamily="34" charset="0"/>
              <a:ea typeface="Verdana" pitchFamily="34" charset="0"/>
            </a:endParaRPr>
          </a:p>
        </p:txBody>
      </p:sp>
      <p:sp>
        <p:nvSpPr>
          <p:cNvPr id="28" name="Gleichschenkliges Dreieck 93"/>
          <p:cNvSpPr>
            <a:spLocks noChangeArrowheads="1"/>
          </p:cNvSpPr>
          <p:nvPr/>
        </p:nvSpPr>
        <p:spPr bwMode="auto">
          <a:xfrm flipV="1">
            <a:off x="4109101" y="3861051"/>
            <a:ext cx="2781934" cy="269623"/>
          </a:xfrm>
          <a:prstGeom prst="triangle">
            <a:avLst>
              <a:gd name="adj" fmla="val 50000"/>
            </a:avLst>
          </a:prstGeom>
          <a:solidFill>
            <a:schemeClr val="tx2">
              <a:lumMod val="75000"/>
            </a:schemeClr>
          </a:solidFill>
          <a:ln>
            <a:noFill/>
          </a:ln>
        </p:spPr>
        <p:txBody>
          <a:bodyPr lIns="72000" tIns="108000" rIns="18000" bIns="46800" anchor="ct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algn="ctr">
              <a:spcAft>
                <a:spcPts val="1200"/>
              </a:spcAft>
              <a:buClr>
                <a:srgbClr val="000000"/>
              </a:buClr>
            </a:pPr>
            <a:endParaRPr lang="de-DE" altLang="de-DE" sz="1600" b="1">
              <a:solidFill>
                <a:srgbClr val="FFFFFF"/>
              </a:solidFill>
              <a:latin typeface="Verdana" pitchFamily="34" charset="0"/>
            </a:endParaRPr>
          </a:p>
        </p:txBody>
      </p:sp>
      <p:sp>
        <p:nvSpPr>
          <p:cNvPr id="29" name="Abgerundetes Rechteck 15"/>
          <p:cNvSpPr>
            <a:spLocks noChangeArrowheads="1"/>
          </p:cNvSpPr>
          <p:nvPr/>
        </p:nvSpPr>
        <p:spPr bwMode="auto">
          <a:xfrm>
            <a:off x="7029804" y="1844825"/>
            <a:ext cx="2781933" cy="1914531"/>
          </a:xfrm>
          <a:prstGeom prst="roundRect">
            <a:avLst>
              <a:gd name="adj" fmla="val 4167"/>
            </a:avLst>
          </a:prstGeom>
          <a:solidFill>
            <a:schemeClr val="tx2">
              <a:lumMod val="40000"/>
              <a:lumOff val="60000"/>
            </a:schemeClr>
          </a:solidFill>
          <a:ln>
            <a:noFill/>
          </a:ln>
        </p:spPr>
        <p:txBody>
          <a:bodyPr lIns="72000" tIns="36000" rIns="72000" bIns="36000"/>
          <a:lstStyle/>
          <a:p>
            <a:pPr marL="342900" indent="-342900" eaLnBrk="0" fontAlgn="auto" hangingPunct="0">
              <a:spcBef>
                <a:spcPts val="600"/>
              </a:spcBef>
              <a:spcAft>
                <a:spcPts val="600"/>
              </a:spcAft>
              <a:buClr>
                <a:srgbClr val="B70D28"/>
              </a:buClr>
              <a:buSzPct val="130000"/>
              <a:buFont typeface="Wingdings" panose="05000000000000000000" pitchFamily="2" charset="2"/>
              <a:buChar char=""/>
              <a:tabLst>
                <a:tab pos="8521700" algn="r"/>
              </a:tabLst>
            </a:pPr>
            <a:r>
              <a:rPr lang="de-DE" sz="1500" kern="0" dirty="0" err="1">
                <a:solidFill>
                  <a:srgbClr val="00214A"/>
                </a:solidFill>
                <a:latin typeface="Verdana" pitchFamily="34" charset="0"/>
                <a:ea typeface="Verdana" pitchFamily="34" charset="0"/>
              </a:rPr>
              <a:t>Increasingly</a:t>
            </a:r>
            <a:r>
              <a:rPr lang="de-DE" sz="1500" kern="0" dirty="0">
                <a:solidFill>
                  <a:srgbClr val="00214A"/>
                </a:solidFill>
                <a:latin typeface="Verdana" pitchFamily="34" charset="0"/>
                <a:ea typeface="Verdana" pitchFamily="34" charset="0"/>
              </a:rPr>
              <a:t> </a:t>
            </a:r>
            <a:r>
              <a:rPr lang="de-DE" sz="1500" kern="0" dirty="0" err="1">
                <a:solidFill>
                  <a:srgbClr val="00214A"/>
                </a:solidFill>
                <a:latin typeface="Verdana" pitchFamily="34" charset="0"/>
                <a:ea typeface="Verdana" pitchFamily="34" charset="0"/>
              </a:rPr>
              <a:t>rigurous</a:t>
            </a:r>
            <a:r>
              <a:rPr lang="de-DE" sz="1500" kern="0" dirty="0">
                <a:solidFill>
                  <a:srgbClr val="00214A"/>
                </a:solidFill>
                <a:latin typeface="Verdana" pitchFamily="34" charset="0"/>
                <a:ea typeface="Verdana" pitchFamily="34" charset="0"/>
              </a:rPr>
              <a:t> </a:t>
            </a:r>
            <a:r>
              <a:rPr lang="de-DE" sz="1500" kern="0" dirty="0" err="1">
                <a:solidFill>
                  <a:srgbClr val="00214A"/>
                </a:solidFill>
                <a:latin typeface="Verdana" pitchFamily="34" charset="0"/>
                <a:ea typeface="Verdana" pitchFamily="34" charset="0"/>
              </a:rPr>
              <a:t>safety</a:t>
            </a:r>
            <a:r>
              <a:rPr lang="de-DE" sz="1500" kern="0" dirty="0">
                <a:solidFill>
                  <a:srgbClr val="00214A"/>
                </a:solidFill>
                <a:latin typeface="Verdana" pitchFamily="34" charset="0"/>
                <a:ea typeface="Verdana" pitchFamily="34" charset="0"/>
              </a:rPr>
              <a:t> </a:t>
            </a:r>
            <a:r>
              <a:rPr lang="de-DE" sz="1500" kern="0" dirty="0" err="1">
                <a:solidFill>
                  <a:srgbClr val="00214A"/>
                </a:solidFill>
                <a:latin typeface="Verdana" pitchFamily="34" charset="0"/>
                <a:ea typeface="Verdana" pitchFamily="34" charset="0"/>
              </a:rPr>
              <a:t>standards</a:t>
            </a:r>
            <a:endParaRPr lang="de-DE" sz="1500" kern="0" dirty="0">
              <a:solidFill>
                <a:srgbClr val="00214A"/>
              </a:solidFill>
              <a:latin typeface="Verdana" pitchFamily="34" charset="0"/>
              <a:ea typeface="Verdana" pitchFamily="34" charset="0"/>
            </a:endParaRPr>
          </a:p>
          <a:p>
            <a:pPr marL="342900" indent="-342900" eaLnBrk="0" fontAlgn="auto" hangingPunct="0">
              <a:spcBef>
                <a:spcPts val="600"/>
              </a:spcBef>
              <a:spcAft>
                <a:spcPts val="600"/>
              </a:spcAft>
              <a:buClr>
                <a:srgbClr val="B70D28"/>
              </a:buClr>
              <a:buSzPct val="130000"/>
              <a:buFont typeface="Wingdings" panose="05000000000000000000" pitchFamily="2" charset="2"/>
              <a:buChar char=""/>
              <a:tabLst>
                <a:tab pos="8521700" algn="r"/>
              </a:tabLst>
            </a:pPr>
            <a:r>
              <a:rPr lang="de-DE" sz="1500" kern="0" dirty="0">
                <a:solidFill>
                  <a:srgbClr val="00214A"/>
                </a:solidFill>
                <a:latin typeface="Verdana" pitchFamily="34" charset="0"/>
                <a:ea typeface="Verdana" pitchFamily="34" charset="0"/>
              </a:rPr>
              <a:t>Expensive dual </a:t>
            </a:r>
            <a:r>
              <a:rPr lang="de-DE" sz="1500" kern="0" dirty="0" err="1">
                <a:solidFill>
                  <a:srgbClr val="00214A"/>
                </a:solidFill>
                <a:latin typeface="Verdana" pitchFamily="34" charset="0"/>
                <a:ea typeface="Verdana" pitchFamily="34" charset="0"/>
              </a:rPr>
              <a:t>channel</a:t>
            </a:r>
            <a:r>
              <a:rPr lang="de-DE" sz="1500" kern="0" dirty="0">
                <a:solidFill>
                  <a:srgbClr val="00214A"/>
                </a:solidFill>
                <a:latin typeface="Verdana" pitchFamily="34" charset="0"/>
                <a:ea typeface="Verdana" pitchFamily="34" charset="0"/>
              </a:rPr>
              <a:t> </a:t>
            </a:r>
            <a:r>
              <a:rPr lang="de-DE" sz="1500" kern="0" dirty="0" err="1">
                <a:solidFill>
                  <a:srgbClr val="00214A"/>
                </a:solidFill>
                <a:latin typeface="Verdana" pitchFamily="34" charset="0"/>
                <a:ea typeface="Verdana" pitchFamily="34" charset="0"/>
              </a:rPr>
              <a:t>approach</a:t>
            </a:r>
            <a:endParaRPr lang="de-DE" sz="1500" kern="0" dirty="0">
              <a:solidFill>
                <a:srgbClr val="00214A"/>
              </a:solidFill>
              <a:latin typeface="Verdana" pitchFamily="34" charset="0"/>
              <a:ea typeface="Verdana" pitchFamily="34" charset="0"/>
            </a:endParaRPr>
          </a:p>
          <a:p>
            <a:pPr marL="342900" indent="-342900" eaLnBrk="0" fontAlgn="auto" hangingPunct="0">
              <a:spcBef>
                <a:spcPts val="600"/>
              </a:spcBef>
              <a:spcAft>
                <a:spcPts val="600"/>
              </a:spcAft>
              <a:buClr>
                <a:srgbClr val="B70D28"/>
              </a:buClr>
              <a:buSzPct val="130000"/>
              <a:buFont typeface="Wingdings" panose="05000000000000000000" pitchFamily="2" charset="2"/>
              <a:buChar char=""/>
              <a:tabLst>
                <a:tab pos="8521700" algn="r"/>
              </a:tabLst>
            </a:pPr>
            <a:r>
              <a:rPr lang="de-DE" sz="1500" kern="0" dirty="0" err="1">
                <a:solidFill>
                  <a:srgbClr val="00214A"/>
                </a:solidFill>
                <a:latin typeface="Verdana" pitchFamily="34" charset="0"/>
                <a:ea typeface="Verdana" pitchFamily="34" charset="0"/>
              </a:rPr>
              <a:t>Tedious</a:t>
            </a:r>
            <a:r>
              <a:rPr lang="de-DE" sz="1500" kern="0" dirty="0">
                <a:solidFill>
                  <a:srgbClr val="00214A"/>
                </a:solidFill>
                <a:latin typeface="Verdana" pitchFamily="34" charset="0"/>
                <a:ea typeface="Verdana" pitchFamily="34" charset="0"/>
              </a:rPr>
              <a:t> </a:t>
            </a:r>
            <a:r>
              <a:rPr lang="de-DE" sz="1500" kern="0" dirty="0" err="1">
                <a:solidFill>
                  <a:srgbClr val="00214A"/>
                </a:solidFill>
                <a:latin typeface="Verdana" pitchFamily="34" charset="0"/>
                <a:ea typeface="Verdana" pitchFamily="34" charset="0"/>
              </a:rPr>
              <a:t>work</a:t>
            </a:r>
            <a:r>
              <a:rPr lang="de-DE" sz="1500" kern="0" dirty="0">
                <a:solidFill>
                  <a:srgbClr val="00214A"/>
                </a:solidFill>
                <a:latin typeface="Verdana" pitchFamily="34" charset="0"/>
                <a:ea typeface="Verdana" pitchFamily="34" charset="0"/>
              </a:rPr>
              <a:t> </a:t>
            </a:r>
            <a:r>
              <a:rPr lang="de-DE" sz="1500" kern="0" dirty="0" err="1">
                <a:solidFill>
                  <a:srgbClr val="00214A"/>
                </a:solidFill>
                <a:latin typeface="Verdana" pitchFamily="34" charset="0"/>
                <a:ea typeface="Verdana" pitchFamily="34" charset="0"/>
              </a:rPr>
              <a:t>until</a:t>
            </a:r>
            <a:r>
              <a:rPr lang="de-DE" sz="1500" kern="0" dirty="0">
                <a:solidFill>
                  <a:srgbClr val="00214A"/>
                </a:solidFill>
                <a:latin typeface="Verdana" pitchFamily="34" charset="0"/>
                <a:ea typeface="Verdana" pitchFamily="34" charset="0"/>
              </a:rPr>
              <a:t> </a:t>
            </a:r>
            <a:r>
              <a:rPr lang="de-DE" sz="1500" kern="0" dirty="0" err="1">
                <a:solidFill>
                  <a:srgbClr val="00214A"/>
                </a:solidFill>
                <a:latin typeface="Verdana" pitchFamily="34" charset="0"/>
                <a:ea typeface="Verdana" pitchFamily="34" charset="0"/>
              </a:rPr>
              <a:t>certification</a:t>
            </a:r>
            <a:endParaRPr lang="de-DE" sz="1500" kern="0" dirty="0">
              <a:solidFill>
                <a:srgbClr val="00214A"/>
              </a:solidFill>
              <a:latin typeface="Verdana" pitchFamily="34" charset="0"/>
              <a:ea typeface="Verdana" pitchFamily="34" charset="0"/>
            </a:endParaRPr>
          </a:p>
          <a:p>
            <a:pPr lvl="1"/>
            <a:endParaRPr lang="en-US" altLang="de-DE" dirty="0">
              <a:solidFill>
                <a:srgbClr val="000000"/>
              </a:solidFill>
            </a:endParaRPr>
          </a:p>
        </p:txBody>
      </p:sp>
      <p:sp>
        <p:nvSpPr>
          <p:cNvPr id="30" name="Gleichschenkliges Dreieck 93"/>
          <p:cNvSpPr>
            <a:spLocks noChangeArrowheads="1"/>
          </p:cNvSpPr>
          <p:nvPr/>
        </p:nvSpPr>
        <p:spPr bwMode="auto">
          <a:xfrm flipV="1">
            <a:off x="7029800" y="3879583"/>
            <a:ext cx="2781934" cy="269623"/>
          </a:xfrm>
          <a:prstGeom prst="triangle">
            <a:avLst>
              <a:gd name="adj" fmla="val 50000"/>
            </a:avLst>
          </a:prstGeom>
          <a:solidFill>
            <a:schemeClr val="tx2">
              <a:lumMod val="75000"/>
            </a:schemeClr>
          </a:solidFill>
          <a:ln>
            <a:noFill/>
          </a:ln>
        </p:spPr>
        <p:txBody>
          <a:bodyPr lIns="72000" tIns="108000" rIns="18000" bIns="46800" anchor="ctr"/>
          <a:lstStyle>
            <a:lvl1pPr eaLnBrk="0" hangingPunct="0">
              <a:defRPr sz="2400">
                <a:solidFill>
                  <a:schemeClr val="tx1"/>
                </a:solidFill>
                <a:latin typeface="Arial" pitchFamily="34" charset="0"/>
                <a:ea typeface="Verdana" pitchFamily="34" charset="0"/>
                <a:cs typeface="Verdana" pitchFamily="34" charset="0"/>
              </a:defRPr>
            </a:lvl1pPr>
            <a:lvl2pPr marL="742950" indent="-285750" eaLnBrk="0" hangingPunct="0">
              <a:defRPr sz="2400">
                <a:solidFill>
                  <a:schemeClr val="tx1"/>
                </a:solidFill>
                <a:latin typeface="Arial" pitchFamily="34" charset="0"/>
                <a:ea typeface="Verdana" pitchFamily="34" charset="0"/>
                <a:cs typeface="Verdana" pitchFamily="34" charset="0"/>
              </a:defRPr>
            </a:lvl2pPr>
            <a:lvl3pPr marL="1143000" indent="-228600" eaLnBrk="0" hangingPunct="0">
              <a:defRPr sz="2400">
                <a:solidFill>
                  <a:schemeClr val="tx1"/>
                </a:solidFill>
                <a:latin typeface="Arial" pitchFamily="34" charset="0"/>
                <a:ea typeface="Verdana" pitchFamily="34" charset="0"/>
                <a:cs typeface="Verdana" pitchFamily="34" charset="0"/>
              </a:defRPr>
            </a:lvl3pPr>
            <a:lvl4pPr marL="1600200" indent="-228600" eaLnBrk="0" hangingPunct="0">
              <a:defRPr sz="2400">
                <a:solidFill>
                  <a:schemeClr val="tx1"/>
                </a:solidFill>
                <a:latin typeface="Arial" pitchFamily="34" charset="0"/>
                <a:ea typeface="Verdana" pitchFamily="34" charset="0"/>
                <a:cs typeface="Verdana" pitchFamily="34" charset="0"/>
              </a:defRPr>
            </a:lvl4pPr>
            <a:lvl5pPr marL="2057400" indent="-228600" eaLnBrk="0" hangingPunct="0">
              <a:defRPr sz="2400">
                <a:solidFill>
                  <a:schemeClr val="tx1"/>
                </a:solidFill>
                <a:latin typeface="Arial" pitchFamily="34" charset="0"/>
                <a:ea typeface="Verdana" pitchFamily="34" charset="0"/>
                <a:cs typeface="Verdana" pitchFamily="34" charset="0"/>
              </a:defRPr>
            </a:lvl5pPr>
            <a:lvl6pPr marL="25146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6pPr>
            <a:lvl7pPr marL="29718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7pPr>
            <a:lvl8pPr marL="34290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8pPr>
            <a:lvl9pPr marL="3886200" indent="-228600" eaLnBrk="0" fontAlgn="base" hangingPunct="0">
              <a:spcBef>
                <a:spcPct val="0"/>
              </a:spcBef>
              <a:spcAft>
                <a:spcPct val="0"/>
              </a:spcAft>
              <a:defRPr sz="2400">
                <a:solidFill>
                  <a:schemeClr val="tx1"/>
                </a:solidFill>
                <a:latin typeface="Arial" pitchFamily="34" charset="0"/>
                <a:ea typeface="Verdana" pitchFamily="34" charset="0"/>
                <a:cs typeface="Verdana" pitchFamily="34" charset="0"/>
              </a:defRPr>
            </a:lvl9pPr>
          </a:lstStyle>
          <a:p>
            <a:pPr algn="ctr">
              <a:spcAft>
                <a:spcPts val="1200"/>
              </a:spcAft>
              <a:buClr>
                <a:srgbClr val="000000"/>
              </a:buClr>
            </a:pPr>
            <a:endParaRPr lang="de-DE" altLang="de-DE" sz="1600" b="1">
              <a:solidFill>
                <a:srgbClr val="FFFFFF"/>
              </a:solidFill>
              <a:latin typeface="Verdana" pitchFamily="34" charset="0"/>
            </a:endParaRPr>
          </a:p>
        </p:txBody>
      </p:sp>
      <p:sp>
        <p:nvSpPr>
          <p:cNvPr id="31" name="Abgerundetes Rechteck 15"/>
          <p:cNvSpPr>
            <a:spLocks noChangeArrowheads="1"/>
          </p:cNvSpPr>
          <p:nvPr/>
        </p:nvSpPr>
        <p:spPr bwMode="auto">
          <a:xfrm>
            <a:off x="1145345" y="4311630"/>
            <a:ext cx="2781933" cy="1914531"/>
          </a:xfrm>
          <a:prstGeom prst="roundRect">
            <a:avLst>
              <a:gd name="adj" fmla="val 4167"/>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72000" tIns="36000" rIns="72000" bIns="36000"/>
          <a:lstStyle/>
          <a:p>
            <a:pPr marL="144000" lvl="1" indent="-342900">
              <a:spcBef>
                <a:spcPts val="600"/>
              </a:spcBef>
              <a:buClr>
                <a:srgbClr val="84B6A7">
                  <a:lumMod val="50000"/>
                </a:srgbClr>
              </a:buClr>
              <a:buSzPct val="130000"/>
              <a:buFont typeface="Wingdings" pitchFamily="2" charset="2"/>
              <a:buChar char="ü"/>
              <a:tabLst>
                <a:tab pos="8521700" algn="r"/>
              </a:tabLst>
            </a:pPr>
            <a:endParaRPr lang="en-US" altLang="de-DE" sz="100" dirty="0">
              <a:solidFill>
                <a:srgbClr val="00214A"/>
              </a:solidFill>
              <a:latin typeface="Verdana"/>
              <a:ea typeface="Verdana" pitchFamily="34" charset="0"/>
              <a:cs typeface="Arial" charset="0"/>
            </a:endParaRPr>
          </a:p>
          <a:p>
            <a:pPr marL="144000" lvl="1" indent="-342900">
              <a:spcBef>
                <a:spcPts val="600"/>
              </a:spcBef>
              <a:buClr>
                <a:srgbClr val="84B6A7">
                  <a:lumMod val="50000"/>
                </a:srgbClr>
              </a:buClr>
              <a:buSzPct val="130000"/>
              <a:buFont typeface="Wingdings" pitchFamily="2" charset="2"/>
              <a:buChar char="ü"/>
              <a:tabLst>
                <a:tab pos="8521700" algn="r"/>
              </a:tabLst>
            </a:pPr>
            <a:r>
              <a:rPr lang="en-US" altLang="de-DE" sz="1600" dirty="0">
                <a:solidFill>
                  <a:srgbClr val="00214A"/>
                </a:solidFill>
                <a:latin typeface="Verdana"/>
                <a:ea typeface="Verdana" pitchFamily="34" charset="0"/>
                <a:cs typeface="Arial" charset="0"/>
              </a:rPr>
              <a:t>Special devices with  </a:t>
            </a:r>
            <a:br>
              <a:rPr lang="en-US" altLang="de-DE" sz="1600" dirty="0">
                <a:solidFill>
                  <a:srgbClr val="00214A"/>
                </a:solidFill>
                <a:latin typeface="Verdana"/>
                <a:ea typeface="Verdana" pitchFamily="34" charset="0"/>
                <a:cs typeface="Arial" charset="0"/>
              </a:rPr>
            </a:br>
            <a:r>
              <a:rPr lang="en-US" altLang="de-DE" sz="1600" dirty="0">
                <a:solidFill>
                  <a:srgbClr val="00214A"/>
                </a:solidFill>
                <a:latin typeface="Verdana"/>
                <a:ea typeface="Verdana" pitchFamily="34" charset="0"/>
                <a:cs typeface="Arial" charset="0"/>
              </a:rPr>
              <a:t>   extended SRAM </a:t>
            </a:r>
          </a:p>
          <a:p>
            <a:pPr marL="144000" lvl="1" indent="-285750">
              <a:spcBef>
                <a:spcPts val="600"/>
              </a:spcBef>
              <a:buClr>
                <a:srgbClr val="84B6A7">
                  <a:lumMod val="50000"/>
                </a:srgbClr>
              </a:buClr>
              <a:buSzPct val="130000"/>
              <a:buFont typeface="Arial" panose="020B0604020202020204" pitchFamily="34" charset="0"/>
              <a:buChar char="•"/>
              <a:tabLst>
                <a:tab pos="8521700" algn="r"/>
              </a:tabLst>
            </a:pPr>
            <a:endParaRPr lang="en-US" altLang="de-DE" sz="1600" dirty="0">
              <a:solidFill>
                <a:srgbClr val="00214A"/>
              </a:solidFill>
              <a:latin typeface="Verdana"/>
              <a:ea typeface="Verdana" pitchFamily="34" charset="0"/>
              <a:cs typeface="Arial" charset="0"/>
            </a:endParaRPr>
          </a:p>
          <a:p>
            <a:pPr marL="144000" lvl="1" indent="-342900">
              <a:spcBef>
                <a:spcPts val="600"/>
              </a:spcBef>
              <a:buClr>
                <a:srgbClr val="84B6A7">
                  <a:lumMod val="50000"/>
                </a:srgbClr>
              </a:buClr>
              <a:buSzPct val="130000"/>
              <a:buFont typeface="Wingdings" pitchFamily="2" charset="2"/>
              <a:buChar char="ü"/>
              <a:tabLst>
                <a:tab pos="8521700" algn="r"/>
              </a:tabLst>
            </a:pPr>
            <a:r>
              <a:rPr lang="en-US" altLang="de-DE" sz="1600" dirty="0">
                <a:solidFill>
                  <a:srgbClr val="00214A"/>
                </a:solidFill>
                <a:latin typeface="Verdana"/>
                <a:ea typeface="Verdana" pitchFamily="34" charset="0"/>
                <a:cs typeface="Arial" charset="0"/>
              </a:rPr>
              <a:t>Up to 2.7 MB SRAM</a:t>
            </a:r>
          </a:p>
          <a:p>
            <a:pPr marL="144000" lvl="1" indent="-342900">
              <a:spcBef>
                <a:spcPts val="600"/>
              </a:spcBef>
              <a:buClr>
                <a:srgbClr val="84B6A7">
                  <a:lumMod val="50000"/>
                </a:srgbClr>
              </a:buClr>
              <a:buSzPct val="130000"/>
              <a:buFont typeface="Wingdings" pitchFamily="2" charset="2"/>
              <a:buChar char="ü"/>
              <a:tabLst>
                <a:tab pos="8521700" algn="r"/>
              </a:tabLst>
            </a:pPr>
            <a:endParaRPr lang="en-US" altLang="de-DE" sz="1600" dirty="0">
              <a:solidFill>
                <a:srgbClr val="00214A"/>
              </a:solidFill>
              <a:latin typeface="Verdana"/>
              <a:ea typeface="Verdana" pitchFamily="34" charset="0"/>
              <a:cs typeface="Arial" charset="0"/>
            </a:endParaRPr>
          </a:p>
        </p:txBody>
      </p:sp>
      <p:sp>
        <p:nvSpPr>
          <p:cNvPr id="32" name="Abgerundetes Rechteck 15"/>
          <p:cNvSpPr>
            <a:spLocks noChangeArrowheads="1"/>
          </p:cNvSpPr>
          <p:nvPr/>
        </p:nvSpPr>
        <p:spPr bwMode="auto">
          <a:xfrm>
            <a:off x="4121515" y="4311630"/>
            <a:ext cx="2781933" cy="1914531"/>
          </a:xfrm>
          <a:prstGeom prst="roundRect">
            <a:avLst>
              <a:gd name="adj" fmla="val 4167"/>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72000" tIns="36000" rIns="72000" bIns="36000"/>
          <a:lstStyle/>
          <a:p>
            <a:pPr marL="342900" lvl="1" indent="-342900">
              <a:spcBef>
                <a:spcPts val="600"/>
              </a:spcBef>
              <a:buClr>
                <a:srgbClr val="84B6A7">
                  <a:lumMod val="50000"/>
                </a:srgbClr>
              </a:buClr>
              <a:buSzPct val="130000"/>
              <a:buFont typeface="Wingdings" pitchFamily="2" charset="2"/>
              <a:buChar char="ü"/>
              <a:tabLst>
                <a:tab pos="8521700" algn="r"/>
              </a:tabLst>
            </a:pPr>
            <a:endParaRPr lang="en-US" altLang="de-DE" sz="100" dirty="0">
              <a:solidFill>
                <a:srgbClr val="00214A"/>
              </a:solidFill>
              <a:latin typeface="Verdana"/>
              <a:ea typeface="Verdana" pitchFamily="34" charset="0"/>
              <a:cs typeface="Arial" charset="0"/>
            </a:endParaRPr>
          </a:p>
          <a:p>
            <a:pPr marL="342900" lvl="1" indent="-342900">
              <a:spcBef>
                <a:spcPts val="600"/>
              </a:spcBef>
              <a:buClr>
                <a:srgbClr val="84B6A7">
                  <a:lumMod val="50000"/>
                </a:srgbClr>
              </a:buClr>
              <a:buSzPct val="130000"/>
              <a:buFont typeface="Wingdings" pitchFamily="2" charset="2"/>
              <a:buChar char="ü"/>
              <a:tabLst>
                <a:tab pos="8521700" algn="r"/>
              </a:tabLst>
            </a:pPr>
            <a:r>
              <a:rPr lang="en-US" altLang="de-DE" sz="1600" dirty="0">
                <a:solidFill>
                  <a:srgbClr val="00214A"/>
                </a:solidFill>
                <a:latin typeface="Verdana"/>
                <a:ea typeface="Verdana" pitchFamily="34" charset="0"/>
                <a:cs typeface="Arial" charset="0"/>
              </a:rPr>
              <a:t>Different packages up to 516 pins</a:t>
            </a:r>
          </a:p>
          <a:p>
            <a:pPr marL="342900" lvl="1" indent="-342900">
              <a:spcBef>
                <a:spcPts val="600"/>
              </a:spcBef>
              <a:buClr>
                <a:srgbClr val="84B6A7">
                  <a:lumMod val="50000"/>
                </a:srgbClr>
              </a:buClr>
              <a:buSzPct val="130000"/>
              <a:buFont typeface="Wingdings" pitchFamily="2" charset="2"/>
              <a:buChar char="ü"/>
              <a:tabLst>
                <a:tab pos="8521700" algn="r"/>
              </a:tabLst>
            </a:pPr>
            <a:endParaRPr lang="en-US" altLang="de-DE" sz="1600" dirty="0">
              <a:solidFill>
                <a:srgbClr val="00214A"/>
              </a:solidFill>
              <a:latin typeface="Verdana"/>
              <a:ea typeface="Verdana" pitchFamily="34" charset="0"/>
              <a:cs typeface="Arial" charset="0"/>
            </a:endParaRPr>
          </a:p>
          <a:p>
            <a:pPr marL="342900" lvl="1" indent="-342900">
              <a:spcBef>
                <a:spcPts val="600"/>
              </a:spcBef>
              <a:buClr>
                <a:srgbClr val="84B6A7">
                  <a:lumMod val="50000"/>
                </a:srgbClr>
              </a:buClr>
              <a:buSzPct val="130000"/>
              <a:buFont typeface="Wingdings" pitchFamily="2" charset="2"/>
              <a:buChar char="ü"/>
              <a:tabLst>
                <a:tab pos="8521700" algn="r"/>
              </a:tabLst>
            </a:pPr>
            <a:r>
              <a:rPr lang="en-US" altLang="de-DE" sz="1600" dirty="0">
                <a:solidFill>
                  <a:srgbClr val="00214A"/>
                </a:solidFill>
                <a:latin typeface="Verdana"/>
                <a:ea typeface="Verdana" pitchFamily="34" charset="0"/>
                <a:cs typeface="Arial" charset="0"/>
              </a:rPr>
              <a:t>Multiple ADCs, </a:t>
            </a:r>
            <a:br>
              <a:rPr lang="en-US" altLang="de-DE" sz="1600" dirty="0">
                <a:solidFill>
                  <a:srgbClr val="00214A"/>
                </a:solidFill>
                <a:latin typeface="Verdana"/>
                <a:ea typeface="Verdana" pitchFamily="34" charset="0"/>
                <a:cs typeface="Arial" charset="0"/>
              </a:rPr>
            </a:br>
            <a:r>
              <a:rPr lang="en-US" altLang="de-DE" sz="1600" dirty="0">
                <a:solidFill>
                  <a:srgbClr val="00214A"/>
                </a:solidFill>
                <a:latin typeface="Verdana"/>
                <a:ea typeface="Verdana" pitchFamily="34" charset="0"/>
                <a:cs typeface="Arial" charset="0"/>
              </a:rPr>
              <a:t>communication interfaces</a:t>
            </a:r>
          </a:p>
          <a:p>
            <a:pPr marL="342900" lvl="1" indent="-342900">
              <a:spcBef>
                <a:spcPts val="600"/>
              </a:spcBef>
              <a:buClr>
                <a:srgbClr val="84B6A7">
                  <a:lumMod val="50000"/>
                </a:srgbClr>
              </a:buClr>
              <a:buSzPct val="130000"/>
              <a:buFont typeface="Wingdings" pitchFamily="2" charset="2"/>
              <a:buChar char="ü"/>
              <a:tabLst>
                <a:tab pos="8521700" algn="r"/>
              </a:tabLst>
            </a:pPr>
            <a:endParaRPr lang="en-US" altLang="de-DE" sz="1600" dirty="0">
              <a:solidFill>
                <a:srgbClr val="00214A"/>
              </a:solidFill>
              <a:latin typeface="Verdana"/>
              <a:ea typeface="Verdana" pitchFamily="34" charset="0"/>
              <a:cs typeface="Arial" charset="0"/>
            </a:endParaRPr>
          </a:p>
        </p:txBody>
      </p:sp>
      <p:sp>
        <p:nvSpPr>
          <p:cNvPr id="33" name="Abgerundetes Rechteck 15"/>
          <p:cNvSpPr>
            <a:spLocks noChangeArrowheads="1"/>
          </p:cNvSpPr>
          <p:nvPr/>
        </p:nvSpPr>
        <p:spPr bwMode="auto">
          <a:xfrm>
            <a:off x="7042214" y="4311630"/>
            <a:ext cx="2781933" cy="1914531"/>
          </a:xfrm>
          <a:prstGeom prst="roundRect">
            <a:avLst>
              <a:gd name="adj" fmla="val 4167"/>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72000" tIns="36000" rIns="72000" bIns="36000"/>
          <a:lstStyle/>
          <a:p>
            <a:pPr marL="342900" lvl="1" indent="-342900">
              <a:spcBef>
                <a:spcPts val="600"/>
              </a:spcBef>
              <a:buClr>
                <a:srgbClr val="84B6A7">
                  <a:lumMod val="50000"/>
                </a:srgbClr>
              </a:buClr>
              <a:buSzPct val="130000"/>
              <a:buFont typeface="Wingdings" pitchFamily="2" charset="2"/>
              <a:buChar char="ü"/>
              <a:tabLst>
                <a:tab pos="8521700" algn="r"/>
              </a:tabLst>
            </a:pPr>
            <a:endParaRPr lang="en-US" altLang="de-DE" sz="100" dirty="0">
              <a:solidFill>
                <a:srgbClr val="00214A"/>
              </a:solidFill>
              <a:latin typeface="Verdana"/>
              <a:ea typeface="Verdana" pitchFamily="34" charset="0"/>
              <a:cs typeface="Arial" charset="0"/>
            </a:endParaRPr>
          </a:p>
          <a:p>
            <a:pPr marL="342900" lvl="1" indent="-342900">
              <a:spcBef>
                <a:spcPts val="600"/>
              </a:spcBef>
              <a:buClr>
                <a:srgbClr val="84B6A7">
                  <a:lumMod val="50000"/>
                </a:srgbClr>
              </a:buClr>
              <a:buSzPct val="130000"/>
              <a:buFont typeface="Wingdings" pitchFamily="2" charset="2"/>
              <a:buChar char="ü"/>
              <a:tabLst>
                <a:tab pos="8521700" algn="r"/>
              </a:tabLst>
            </a:pPr>
            <a:r>
              <a:rPr lang="en-US" altLang="de-DE" sz="1600" dirty="0">
                <a:solidFill>
                  <a:srgbClr val="00214A"/>
                </a:solidFill>
                <a:latin typeface="Verdana"/>
                <a:ea typeface="Verdana" pitchFamily="34" charset="0"/>
                <a:cs typeface="Arial" charset="0"/>
              </a:rPr>
              <a:t>Family safety concept, IEC61508</a:t>
            </a:r>
          </a:p>
          <a:p>
            <a:pPr marL="342900" lvl="1" indent="-342900">
              <a:spcBef>
                <a:spcPts val="600"/>
              </a:spcBef>
              <a:buClr>
                <a:srgbClr val="84B6A7">
                  <a:lumMod val="50000"/>
                </a:srgbClr>
              </a:buClr>
              <a:buSzPct val="130000"/>
              <a:buFont typeface="Wingdings" pitchFamily="2" charset="2"/>
              <a:buChar char="ü"/>
              <a:tabLst>
                <a:tab pos="8521700" algn="r"/>
              </a:tabLst>
            </a:pPr>
            <a:endParaRPr lang="en-US" altLang="de-DE" sz="1600" dirty="0">
              <a:solidFill>
                <a:srgbClr val="00214A"/>
              </a:solidFill>
              <a:latin typeface="Verdana"/>
              <a:ea typeface="Verdana" pitchFamily="34" charset="0"/>
              <a:cs typeface="Arial" charset="0"/>
            </a:endParaRPr>
          </a:p>
          <a:p>
            <a:pPr marL="342900" lvl="1" indent="-342900">
              <a:spcBef>
                <a:spcPts val="600"/>
              </a:spcBef>
              <a:buClr>
                <a:srgbClr val="84B6A7">
                  <a:lumMod val="50000"/>
                </a:srgbClr>
              </a:buClr>
              <a:buSzPct val="130000"/>
              <a:buFont typeface="Wingdings" pitchFamily="2" charset="2"/>
              <a:buChar char="ü"/>
              <a:tabLst>
                <a:tab pos="8521700" algn="r"/>
              </a:tabLst>
            </a:pPr>
            <a:r>
              <a:rPr lang="en-US" altLang="de-DE" sz="1600" dirty="0">
                <a:solidFill>
                  <a:srgbClr val="00214A"/>
                </a:solidFill>
                <a:latin typeface="Verdana"/>
                <a:ea typeface="Verdana" pitchFamily="34" charset="0"/>
                <a:cs typeface="Arial" charset="0"/>
              </a:rPr>
              <a:t>Lockstep</a:t>
            </a:r>
          </a:p>
          <a:p>
            <a:pPr marL="342900" lvl="1" indent="-342900">
              <a:spcBef>
                <a:spcPts val="600"/>
              </a:spcBef>
              <a:buClr>
                <a:srgbClr val="84B6A7">
                  <a:lumMod val="50000"/>
                </a:srgbClr>
              </a:buClr>
              <a:buSzPct val="130000"/>
              <a:buFont typeface="Wingdings" pitchFamily="2" charset="2"/>
              <a:buChar char="ü"/>
              <a:tabLst>
                <a:tab pos="8521700" algn="r"/>
              </a:tabLst>
            </a:pPr>
            <a:endParaRPr lang="en-US" altLang="de-DE" sz="1600" dirty="0">
              <a:solidFill>
                <a:srgbClr val="00214A"/>
              </a:solidFill>
              <a:latin typeface="Verdana"/>
              <a:ea typeface="Verdana" pitchFamily="34" charset="0"/>
              <a:cs typeface="Arial" charset="0"/>
            </a:endParaRPr>
          </a:p>
          <a:p>
            <a:pPr marL="342900" lvl="1" indent="-342900">
              <a:spcBef>
                <a:spcPts val="600"/>
              </a:spcBef>
              <a:buClr>
                <a:srgbClr val="84B6A7">
                  <a:lumMod val="50000"/>
                </a:srgbClr>
              </a:buClr>
              <a:buSzPct val="130000"/>
              <a:buFont typeface="Wingdings" pitchFamily="2" charset="2"/>
              <a:buChar char="ü"/>
              <a:tabLst>
                <a:tab pos="8521700" algn="r"/>
              </a:tabLst>
            </a:pPr>
            <a:r>
              <a:rPr lang="en-US" altLang="de-DE" sz="1600" dirty="0">
                <a:solidFill>
                  <a:srgbClr val="00214A"/>
                </a:solidFill>
                <a:latin typeface="Verdana"/>
                <a:ea typeface="Verdana" pitchFamily="34" charset="0"/>
                <a:cs typeface="Arial" charset="0"/>
              </a:rPr>
              <a:t>Safety support </a:t>
            </a:r>
          </a:p>
          <a:p>
            <a:pPr marL="342900" lvl="1" indent="-342900">
              <a:spcBef>
                <a:spcPts val="600"/>
              </a:spcBef>
              <a:buClr>
                <a:srgbClr val="84B6A7">
                  <a:lumMod val="50000"/>
                </a:srgbClr>
              </a:buClr>
              <a:buSzPct val="130000"/>
              <a:buFont typeface="Wingdings" pitchFamily="2" charset="2"/>
              <a:buChar char="ü"/>
              <a:tabLst>
                <a:tab pos="8521700" algn="r"/>
              </a:tabLst>
            </a:pPr>
            <a:endParaRPr lang="en-US" altLang="de-DE" sz="1600" dirty="0">
              <a:solidFill>
                <a:srgbClr val="00214A"/>
              </a:solidFill>
              <a:latin typeface="Verdana"/>
              <a:ea typeface="Verdana" pitchFamily="34" charset="0"/>
              <a:cs typeface="Arial" charset="0"/>
            </a:endParaRPr>
          </a:p>
        </p:txBody>
      </p:sp>
      <p:sp>
        <p:nvSpPr>
          <p:cNvPr id="2" name="Footer Placeholder 1">
            <a:extLst>
              <a:ext uri="{FF2B5EF4-FFF2-40B4-BE49-F238E27FC236}">
                <a16:creationId xmlns:a16="http://schemas.microsoft.com/office/drawing/2014/main" id="{8CE82CEA-55BF-4A53-A27C-F2600B0E2672}"/>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01A7E2CB-AC4F-46E7-86AF-E9BF595DBF0E}"/>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39488B9B-55A4-484D-8355-967FD827FF58}"/>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2675345081"/>
      </p:ext>
    </p:extLst>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2902546" y="1844825"/>
            <a:ext cx="5968230" cy="3907405"/>
          </a:xfrm>
          <a:prstGeom prst="rect">
            <a:avLst/>
          </a:prstGeom>
        </p:spPr>
      </p:pic>
      <p:sp>
        <p:nvSpPr>
          <p:cNvPr id="6" name="Title 1"/>
          <p:cNvSpPr>
            <a:spLocks noGrp="1"/>
          </p:cNvSpPr>
          <p:nvPr>
            <p:ph type="title" hasCustomPrompt="1"/>
          </p:nvPr>
        </p:nvSpPr>
        <p:spPr/>
        <p:txBody>
          <a:bodyPr/>
          <a:lstStyle/>
          <a:p>
            <a:r>
              <a:rPr dirty="0"/>
              <a:t>Leading OEM </a:t>
            </a:r>
            <a:r>
              <a:rPr lang="de-DE" dirty="0"/>
              <a:t>AURIX</a:t>
            </a:r>
            <a:r>
              <a:rPr lang="de-DE" baseline="30000" dirty="0"/>
              <a:t>TM</a:t>
            </a:r>
            <a:r>
              <a:rPr dirty="0"/>
              <a:t> Fitments</a:t>
            </a:r>
            <a:br>
              <a:rPr dirty="0"/>
            </a:br>
            <a:r>
              <a:rPr dirty="0"/>
              <a:t>up to </a:t>
            </a:r>
            <a:r>
              <a:rPr dirty="0">
                <a:solidFill>
                  <a:schemeClr val="accent3"/>
                </a:solidFill>
                <a:effectLst>
                  <a:outerShdw blurRad="38100" dist="38100" dir="2700000" algn="tl">
                    <a:srgbClr val="000000">
                      <a:alpha val="43137"/>
                    </a:srgbClr>
                  </a:outerShdw>
                </a:effectLst>
              </a:rPr>
              <a:t>10</a:t>
            </a:r>
            <a:r>
              <a:rPr dirty="0"/>
              <a:t> </a:t>
            </a:r>
            <a:r>
              <a:rPr lang="de-DE" dirty="0"/>
              <a:t>AURIX</a:t>
            </a:r>
            <a:r>
              <a:rPr lang="de-DE" baseline="30000" dirty="0"/>
              <a:t>TM</a:t>
            </a:r>
            <a:r>
              <a:rPr dirty="0"/>
              <a:t> driving Powertrain &amp; E-mobility</a:t>
            </a:r>
            <a:endParaRPr lang="en-GB" sz="2000" dirty="0"/>
          </a:p>
        </p:txBody>
      </p:sp>
      <p:sp>
        <p:nvSpPr>
          <p:cNvPr id="31" name="TextBox 30"/>
          <p:cNvSpPr txBox="1"/>
          <p:nvPr/>
        </p:nvSpPr>
        <p:spPr bwMode="auto">
          <a:xfrm>
            <a:off x="3398169" y="1736086"/>
            <a:ext cx="1189397" cy="684803"/>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1400" kern="0" dirty="0">
                <a:solidFill>
                  <a:srgbClr val="00B0F0"/>
                </a:solidFill>
                <a:latin typeface="Verdana" pitchFamily="34" charset="0"/>
                <a:ea typeface="Verdana" pitchFamily="34" charset="0"/>
                <a:cs typeface="Verdana" pitchFamily="34" charset="0"/>
              </a:rPr>
              <a:t>Diesel Injection</a:t>
            </a:r>
          </a:p>
          <a:p>
            <a:pPr eaLnBrk="0" fontAlgn="auto" hangingPunct="0">
              <a:spcBef>
                <a:spcPts val="0"/>
              </a:spcBef>
              <a:spcAft>
                <a:spcPts val="300"/>
              </a:spcAft>
              <a:buClr>
                <a:schemeClr val="accent1"/>
              </a:buClr>
            </a:pPr>
            <a:r>
              <a:rPr lang="en-GB" sz="1400" kern="0" dirty="0">
                <a:solidFill>
                  <a:srgbClr val="00B0F0"/>
                </a:solidFill>
                <a:latin typeface="Verdana" pitchFamily="34" charset="0"/>
                <a:ea typeface="Verdana" pitchFamily="34" charset="0"/>
                <a:cs typeface="Verdana" pitchFamily="34" charset="0"/>
              </a:rPr>
              <a:t>4/6cyl.</a:t>
            </a:r>
          </a:p>
        </p:txBody>
      </p:sp>
      <p:sp>
        <p:nvSpPr>
          <p:cNvPr id="32" name="TextBox 31"/>
          <p:cNvSpPr txBox="1"/>
          <p:nvPr/>
        </p:nvSpPr>
        <p:spPr bwMode="auto">
          <a:xfrm>
            <a:off x="4887991" y="1774558"/>
            <a:ext cx="1147750" cy="646331"/>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1400" kern="0" dirty="0">
                <a:solidFill>
                  <a:schemeClr val="accent6"/>
                </a:solidFill>
                <a:latin typeface="Verdana" pitchFamily="34" charset="0"/>
                <a:ea typeface="Verdana" pitchFamily="34" charset="0"/>
                <a:cs typeface="Verdana" pitchFamily="34" charset="0"/>
              </a:rPr>
              <a:t>4cyl Gasoline Injection</a:t>
            </a:r>
          </a:p>
        </p:txBody>
      </p:sp>
      <p:sp>
        <p:nvSpPr>
          <p:cNvPr id="33" name="TextBox 32"/>
          <p:cNvSpPr txBox="1"/>
          <p:nvPr/>
        </p:nvSpPr>
        <p:spPr bwMode="auto">
          <a:xfrm>
            <a:off x="6218034" y="1794049"/>
            <a:ext cx="708527" cy="46935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kern="0" dirty="0">
                <a:solidFill>
                  <a:schemeClr val="accent6"/>
                </a:solidFill>
                <a:latin typeface="Verdana" pitchFamily="34" charset="0"/>
                <a:ea typeface="Verdana" pitchFamily="34" charset="0"/>
                <a:cs typeface="Verdana" pitchFamily="34" charset="0"/>
              </a:rPr>
              <a:t>DCT</a:t>
            </a:r>
          </a:p>
          <a:p>
            <a:pPr eaLnBrk="0" fontAlgn="auto" hangingPunct="0">
              <a:spcBef>
                <a:spcPts val="0"/>
              </a:spcBef>
              <a:spcAft>
                <a:spcPts val="300"/>
              </a:spcAft>
              <a:buClr>
                <a:schemeClr val="accent1"/>
              </a:buClr>
            </a:pPr>
            <a:r>
              <a:rPr lang="en-GB" sz="1400" kern="0" dirty="0">
                <a:solidFill>
                  <a:schemeClr val="accent6"/>
                </a:solidFill>
                <a:latin typeface="Verdana" pitchFamily="34" charset="0"/>
                <a:ea typeface="Verdana" pitchFamily="34" charset="0"/>
                <a:cs typeface="Verdana" pitchFamily="34" charset="0"/>
              </a:rPr>
              <a:t>9 speed</a:t>
            </a:r>
          </a:p>
        </p:txBody>
      </p:sp>
      <p:sp>
        <p:nvSpPr>
          <p:cNvPr id="34" name="TextBox 33"/>
          <p:cNvSpPr txBox="1"/>
          <p:nvPr/>
        </p:nvSpPr>
        <p:spPr bwMode="auto">
          <a:xfrm>
            <a:off x="7612503" y="4905018"/>
            <a:ext cx="973635" cy="900246"/>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1400" kern="0" dirty="0">
                <a:solidFill>
                  <a:schemeClr val="accent5"/>
                </a:solidFill>
                <a:latin typeface="Verdana" pitchFamily="34" charset="0"/>
                <a:ea typeface="Verdana" pitchFamily="34" charset="0"/>
                <a:cs typeface="Verdana" pitchFamily="34" charset="0"/>
              </a:rPr>
              <a:t>On Board Charger</a:t>
            </a:r>
          </a:p>
          <a:p>
            <a:pPr eaLnBrk="0" fontAlgn="auto" hangingPunct="0">
              <a:spcBef>
                <a:spcPts val="0"/>
              </a:spcBef>
              <a:spcAft>
                <a:spcPts val="300"/>
              </a:spcAft>
              <a:buClr>
                <a:schemeClr val="accent1"/>
              </a:buClr>
            </a:pPr>
            <a:r>
              <a:rPr lang="en-GB" sz="1400" kern="0" dirty="0">
                <a:solidFill>
                  <a:schemeClr val="accent5"/>
                </a:solidFill>
                <a:latin typeface="Verdana" pitchFamily="34" charset="0"/>
                <a:ea typeface="Verdana" pitchFamily="34" charset="0"/>
                <a:cs typeface="Verdana" pitchFamily="34" charset="0"/>
              </a:rPr>
              <a:t>3.6kw &amp; 11kw</a:t>
            </a:r>
          </a:p>
        </p:txBody>
      </p:sp>
      <p:sp>
        <p:nvSpPr>
          <p:cNvPr id="57" name="Oval 56"/>
          <p:cNvSpPr/>
          <p:nvPr/>
        </p:nvSpPr>
        <p:spPr bwMode="auto">
          <a:xfrm>
            <a:off x="3645088" y="3691782"/>
            <a:ext cx="288000" cy="288000"/>
          </a:xfrm>
          <a:prstGeom prst="ellipse">
            <a:avLst/>
          </a:prstGeom>
          <a:solidFill>
            <a:srgbClr val="00B0F0"/>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58" name="Oval 57"/>
          <p:cNvSpPr/>
          <p:nvPr/>
        </p:nvSpPr>
        <p:spPr bwMode="auto">
          <a:xfrm>
            <a:off x="3815935" y="3620457"/>
            <a:ext cx="288000" cy="288000"/>
          </a:xfrm>
          <a:prstGeom prst="ellipse">
            <a:avLst/>
          </a:prstGeom>
          <a:solidFill>
            <a:schemeClr val="accent6"/>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59" name="Oval 58"/>
          <p:cNvSpPr/>
          <p:nvPr/>
        </p:nvSpPr>
        <p:spPr bwMode="auto">
          <a:xfrm>
            <a:off x="4188339" y="3557942"/>
            <a:ext cx="288000" cy="288000"/>
          </a:xfrm>
          <a:prstGeom prst="ellipse">
            <a:avLst/>
          </a:prstGeom>
          <a:solidFill>
            <a:schemeClr val="accent6"/>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cxnSp>
        <p:nvCxnSpPr>
          <p:cNvPr id="62" name="Straight Arrow Connector 61"/>
          <p:cNvCxnSpPr>
            <a:stCxn id="31" idx="2"/>
            <a:endCxn id="57" idx="0"/>
          </p:cNvCxnSpPr>
          <p:nvPr/>
        </p:nvCxnSpPr>
        <p:spPr>
          <a:xfrm flipH="1">
            <a:off x="3789089" y="2420888"/>
            <a:ext cx="203779" cy="1270894"/>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stCxn id="32" idx="2"/>
            <a:endCxn id="58" idx="0"/>
          </p:cNvCxnSpPr>
          <p:nvPr/>
        </p:nvCxnSpPr>
        <p:spPr>
          <a:xfrm flipH="1">
            <a:off x="3959936" y="2420889"/>
            <a:ext cx="1501931" cy="1199569"/>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7" name="Oval 66"/>
          <p:cNvSpPr/>
          <p:nvPr/>
        </p:nvSpPr>
        <p:spPr bwMode="auto">
          <a:xfrm>
            <a:off x="6331707" y="3542505"/>
            <a:ext cx="288000" cy="288000"/>
          </a:xfrm>
          <a:prstGeom prst="ellipse">
            <a:avLst/>
          </a:prstGeom>
          <a:solidFill>
            <a:srgbClr val="00B0F0"/>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cxnSp>
        <p:nvCxnSpPr>
          <p:cNvPr id="69" name="Straight Arrow Connector 68"/>
          <p:cNvCxnSpPr>
            <a:stCxn id="67" idx="0"/>
            <a:endCxn id="43" idx="2"/>
          </p:cNvCxnSpPr>
          <p:nvPr/>
        </p:nvCxnSpPr>
        <p:spPr>
          <a:xfrm flipV="1">
            <a:off x="6475708" y="2437803"/>
            <a:ext cx="1550879" cy="1104703"/>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8" name="Oval 77"/>
          <p:cNvSpPr/>
          <p:nvPr/>
        </p:nvSpPr>
        <p:spPr bwMode="auto">
          <a:xfrm>
            <a:off x="7574632" y="3686005"/>
            <a:ext cx="288000" cy="288000"/>
          </a:xfrm>
          <a:prstGeom prst="ellipse">
            <a:avLst/>
          </a:prstGeom>
          <a:solidFill>
            <a:schemeClr val="accent6"/>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0" name="TextBox 79"/>
          <p:cNvSpPr txBox="1"/>
          <p:nvPr/>
        </p:nvSpPr>
        <p:spPr bwMode="auto">
          <a:xfrm>
            <a:off x="6229420" y="4941168"/>
            <a:ext cx="1201197" cy="86177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1400" kern="0" dirty="0">
                <a:solidFill>
                  <a:schemeClr val="accent6"/>
                </a:solidFill>
                <a:latin typeface="Verdana" pitchFamily="34" charset="0"/>
                <a:ea typeface="Verdana" pitchFamily="34" charset="0"/>
                <a:cs typeface="Verdana" pitchFamily="34" charset="0"/>
              </a:rPr>
              <a:t>48V &amp; HV Battery Management System</a:t>
            </a:r>
          </a:p>
        </p:txBody>
      </p:sp>
      <p:cxnSp>
        <p:nvCxnSpPr>
          <p:cNvPr id="81" name="Straight Arrow Connector 80"/>
          <p:cNvCxnSpPr>
            <a:stCxn id="78" idx="3"/>
          </p:cNvCxnSpPr>
          <p:nvPr/>
        </p:nvCxnSpPr>
        <p:spPr>
          <a:xfrm flipH="1">
            <a:off x="6810491" y="3931828"/>
            <a:ext cx="806318" cy="1009340"/>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4" name="Oval 83"/>
          <p:cNvSpPr/>
          <p:nvPr/>
        </p:nvSpPr>
        <p:spPr bwMode="auto">
          <a:xfrm>
            <a:off x="7699105" y="3182767"/>
            <a:ext cx="288000" cy="288000"/>
          </a:xfrm>
          <a:prstGeom prst="ellipse">
            <a:avLst/>
          </a:prstGeom>
          <a:solidFill>
            <a:schemeClr val="accent5"/>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cxnSp>
        <p:nvCxnSpPr>
          <p:cNvPr id="85" name="Straight Arrow Connector 84"/>
          <p:cNvCxnSpPr>
            <a:stCxn id="84" idx="5"/>
            <a:endCxn id="34" idx="0"/>
          </p:cNvCxnSpPr>
          <p:nvPr/>
        </p:nvCxnSpPr>
        <p:spPr>
          <a:xfrm>
            <a:off x="7944928" y="3428590"/>
            <a:ext cx="154392" cy="1476428"/>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3" name="Oval 92"/>
          <p:cNvSpPr/>
          <p:nvPr/>
        </p:nvSpPr>
        <p:spPr bwMode="auto">
          <a:xfrm>
            <a:off x="3547431" y="3344858"/>
            <a:ext cx="288000" cy="288000"/>
          </a:xfrm>
          <a:prstGeom prst="ellipse">
            <a:avLst/>
          </a:prstGeom>
          <a:solidFill>
            <a:schemeClr val="accent3"/>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cxnSp>
        <p:nvCxnSpPr>
          <p:cNvPr id="94" name="Straight Arrow Connector 93"/>
          <p:cNvCxnSpPr>
            <a:stCxn id="31" idx="2"/>
            <a:endCxn id="93" idx="0"/>
          </p:cNvCxnSpPr>
          <p:nvPr/>
        </p:nvCxnSpPr>
        <p:spPr>
          <a:xfrm flipH="1">
            <a:off x="3691431" y="2420888"/>
            <a:ext cx="301436" cy="923970"/>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8438728" y="1106742"/>
            <a:ext cx="1440160" cy="954107"/>
          </a:xfrm>
          <a:prstGeom prst="rect">
            <a:avLst/>
          </a:prstGeom>
          <a:solidFill>
            <a:schemeClr val="accent6"/>
          </a:solidFill>
          <a:ln>
            <a:solidFill>
              <a:schemeClr val="tx1"/>
            </a:solidFill>
          </a:ln>
        </p:spPr>
        <p:txBody>
          <a:bodyPr wrap="square" lIns="91440" tIns="45720" rIns="91440" bIns="45720">
            <a:spAutoFit/>
          </a:bodyPr>
          <a:lstStyle/>
          <a:p>
            <a:pPr algn="ctr"/>
            <a:r>
              <a:rPr lang="en-GB" sz="1600" b="1" dirty="0">
                <a:ln w="10541" cmpd="sng">
                  <a:solidFill>
                    <a:srgbClr val="7D7D7D">
                      <a:tint val="100000"/>
                      <a:shade val="100000"/>
                      <a:satMod val="110000"/>
                    </a:srgbClr>
                  </a:solidFill>
                  <a:prstDash val="solid"/>
                </a:ln>
                <a:solidFill>
                  <a:schemeClr val="bg1"/>
                </a:solidFill>
                <a:effectLst>
                  <a:outerShdw blurRad="38100" dist="38100" dir="2700000" algn="tl">
                    <a:srgbClr val="000000">
                      <a:alpha val="43137"/>
                    </a:srgbClr>
                  </a:outerShdw>
                </a:effectLst>
              </a:rPr>
              <a:t>confidential</a:t>
            </a:r>
          </a:p>
          <a:p>
            <a:pPr algn="ctr"/>
            <a:r>
              <a:rPr lang="en-GB" sz="2000" b="1" dirty="0">
                <a:ln w="10541" cmpd="sng">
                  <a:solidFill>
                    <a:srgbClr val="7D7D7D">
                      <a:tint val="100000"/>
                      <a:shade val="100000"/>
                      <a:satMod val="110000"/>
                    </a:srgbClr>
                  </a:solidFill>
                  <a:prstDash val="solid"/>
                </a:ln>
                <a:solidFill>
                  <a:schemeClr val="bg1"/>
                </a:solidFill>
                <a:effectLst>
                  <a:outerShdw blurRad="38100" dist="38100" dir="2700000" algn="tl">
                    <a:srgbClr val="000000">
                      <a:alpha val="43137"/>
                    </a:srgbClr>
                  </a:outerShdw>
                </a:effectLst>
              </a:rPr>
              <a:t>NOT for hand-out</a:t>
            </a:r>
          </a:p>
        </p:txBody>
      </p:sp>
      <p:sp>
        <p:nvSpPr>
          <p:cNvPr id="36" name="Rectangle 35"/>
          <p:cNvSpPr/>
          <p:nvPr/>
        </p:nvSpPr>
        <p:spPr bwMode="auto">
          <a:xfrm>
            <a:off x="1237928" y="2101541"/>
            <a:ext cx="1522980" cy="432938"/>
          </a:xfrm>
          <a:prstGeom prst="rect">
            <a:avLst/>
          </a:prstGeom>
          <a:gradFill flip="none" rotWithShape="1">
            <a:gsLst>
              <a:gs pos="0">
                <a:srgbClr val="00B0F0">
                  <a:tint val="66000"/>
                  <a:satMod val="160000"/>
                </a:srgbClr>
              </a:gs>
              <a:gs pos="50000">
                <a:srgbClr val="00B0F0">
                  <a:tint val="44500"/>
                  <a:satMod val="160000"/>
                </a:srgbClr>
              </a:gs>
              <a:gs pos="100000">
                <a:srgbClr val="00B0F0">
                  <a:tint val="23500"/>
                  <a:satMod val="160000"/>
                </a:srgbClr>
              </a:gs>
            </a:gsLst>
            <a:lin ang="5400000" scaled="1"/>
            <a:tileRect/>
          </a:gradFill>
          <a:ln w="9525">
            <a:noFill/>
            <a:miter lim="800000"/>
            <a:headEnd/>
            <a:tailEnd/>
          </a:ln>
        </p:spPr>
        <p:txBody>
          <a:bodyPr wrap="square" lIns="72000" tIns="72000" rIns="72000" bIns="72000" rtlCol="0" anchor="ctr"/>
          <a:lstStyle/>
          <a:p>
            <a:pPr algn="ctr" eaLnBrk="0" hangingPunct="0"/>
            <a:r>
              <a:rPr lang="en-GB" sz="1400" dirty="0">
                <a:latin typeface="+mn-lt"/>
                <a:ea typeface="Verdana" pitchFamily="34" charset="0"/>
                <a:cs typeface="Verdana" pitchFamily="34" charset="0"/>
              </a:rPr>
              <a:t>Traditional Powertrain </a:t>
            </a:r>
          </a:p>
        </p:txBody>
      </p:sp>
      <p:sp>
        <p:nvSpPr>
          <p:cNvPr id="73" name="Rectangle 72"/>
          <p:cNvSpPr/>
          <p:nvPr/>
        </p:nvSpPr>
        <p:spPr bwMode="auto">
          <a:xfrm>
            <a:off x="1247754" y="6035736"/>
            <a:ext cx="1513154" cy="375498"/>
          </a:xfrm>
          <a:prstGeom prst="rect">
            <a:avLst/>
          </a:prstGeom>
          <a:gradFill flip="none" rotWithShape="1">
            <a:gsLst>
              <a:gs pos="0">
                <a:schemeClr val="accent4">
                  <a:tint val="66000"/>
                  <a:satMod val="160000"/>
                </a:schemeClr>
              </a:gs>
              <a:gs pos="50000">
                <a:schemeClr val="accent4">
                  <a:tint val="44500"/>
                  <a:satMod val="160000"/>
                </a:schemeClr>
              </a:gs>
              <a:gs pos="100000">
                <a:schemeClr val="accent4">
                  <a:tint val="23500"/>
                  <a:satMod val="160000"/>
                </a:schemeClr>
              </a:gs>
            </a:gsLst>
            <a:lin ang="5400000" scaled="1"/>
            <a:tileRect/>
          </a:gradFill>
          <a:ln w="9525">
            <a:noFill/>
            <a:miter lim="800000"/>
            <a:headEnd/>
            <a:tailEnd/>
          </a:ln>
        </p:spPr>
        <p:txBody>
          <a:bodyPr wrap="square" lIns="72000" tIns="72000" rIns="72000" bIns="72000" rtlCol="0" anchor="ctr"/>
          <a:lstStyle/>
          <a:p>
            <a:pPr algn="ctr" eaLnBrk="0" hangingPunct="0"/>
            <a:r>
              <a:rPr lang="en-GB" sz="1400" dirty="0">
                <a:latin typeface="+mn-lt"/>
                <a:ea typeface="Verdana" pitchFamily="34" charset="0"/>
                <a:cs typeface="Verdana" pitchFamily="34" charset="0"/>
              </a:rPr>
              <a:t>E-Mobility</a:t>
            </a:r>
          </a:p>
        </p:txBody>
      </p:sp>
      <p:grpSp>
        <p:nvGrpSpPr>
          <p:cNvPr id="39" name="Group 38"/>
          <p:cNvGrpSpPr/>
          <p:nvPr/>
        </p:nvGrpSpPr>
        <p:grpSpPr>
          <a:xfrm>
            <a:off x="1319071" y="2765132"/>
            <a:ext cx="1230701" cy="2104028"/>
            <a:chOff x="538860" y="2837140"/>
            <a:chExt cx="1230701" cy="2104028"/>
          </a:xfrm>
        </p:grpSpPr>
        <p:sp>
          <p:nvSpPr>
            <p:cNvPr id="17" name="Oval 16"/>
            <p:cNvSpPr/>
            <p:nvPr/>
          </p:nvSpPr>
          <p:spPr bwMode="auto">
            <a:xfrm>
              <a:off x="539552" y="4650112"/>
              <a:ext cx="288000" cy="288000"/>
            </a:xfrm>
            <a:prstGeom prst="ellipse">
              <a:avLst/>
            </a:prstGeom>
            <a:solidFill>
              <a:srgbClr val="00B0F0"/>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42" name="TextBox 41"/>
            <p:cNvSpPr txBox="1"/>
            <p:nvPr/>
          </p:nvSpPr>
          <p:spPr bwMode="auto">
            <a:xfrm>
              <a:off x="1033782" y="4664169"/>
              <a:ext cx="735779" cy="27699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800" kern="0" dirty="0">
                  <a:latin typeface="Verdana" pitchFamily="34" charset="0"/>
                  <a:ea typeface="Verdana" pitchFamily="34" charset="0"/>
                  <a:cs typeface="Verdana" pitchFamily="34" charset="0"/>
                </a:rPr>
                <a:t>TC38x</a:t>
              </a:r>
            </a:p>
          </p:txBody>
        </p:sp>
        <p:sp>
          <p:nvSpPr>
            <p:cNvPr id="70" name="Oval 69"/>
            <p:cNvSpPr/>
            <p:nvPr/>
          </p:nvSpPr>
          <p:spPr bwMode="auto">
            <a:xfrm>
              <a:off x="539552" y="3905907"/>
              <a:ext cx="288000" cy="288000"/>
            </a:xfrm>
            <a:prstGeom prst="ellipse">
              <a:avLst/>
            </a:prstGeom>
            <a:solidFill>
              <a:schemeClr val="accent6"/>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71" name="TextBox 70"/>
            <p:cNvSpPr txBox="1"/>
            <p:nvPr/>
          </p:nvSpPr>
          <p:spPr bwMode="auto">
            <a:xfrm>
              <a:off x="1033782" y="3916948"/>
              <a:ext cx="735779" cy="27699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800" kern="0" dirty="0">
                  <a:latin typeface="Verdana" pitchFamily="34" charset="0"/>
                  <a:ea typeface="Verdana" pitchFamily="34" charset="0"/>
                  <a:cs typeface="Verdana" pitchFamily="34" charset="0"/>
                </a:rPr>
                <a:t>TC27x</a:t>
              </a:r>
            </a:p>
          </p:txBody>
        </p:sp>
        <p:sp>
          <p:nvSpPr>
            <p:cNvPr id="82" name="Oval 81"/>
            <p:cNvSpPr/>
            <p:nvPr/>
          </p:nvSpPr>
          <p:spPr bwMode="auto">
            <a:xfrm>
              <a:off x="539552" y="3212968"/>
              <a:ext cx="288000" cy="288000"/>
            </a:xfrm>
            <a:prstGeom prst="ellipse">
              <a:avLst/>
            </a:prstGeom>
            <a:solidFill>
              <a:schemeClr val="accent5"/>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3" name="TextBox 82"/>
            <p:cNvSpPr txBox="1"/>
            <p:nvPr/>
          </p:nvSpPr>
          <p:spPr bwMode="auto">
            <a:xfrm>
              <a:off x="1033782" y="3224009"/>
              <a:ext cx="735779" cy="27699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800" kern="0" dirty="0">
                  <a:latin typeface="Verdana" pitchFamily="34" charset="0"/>
                  <a:ea typeface="Verdana" pitchFamily="34" charset="0"/>
                  <a:cs typeface="Verdana" pitchFamily="34" charset="0"/>
                </a:rPr>
                <a:t>TC23x</a:t>
              </a:r>
            </a:p>
          </p:txBody>
        </p:sp>
        <p:sp>
          <p:nvSpPr>
            <p:cNvPr id="91" name="Oval 90"/>
            <p:cNvSpPr/>
            <p:nvPr/>
          </p:nvSpPr>
          <p:spPr bwMode="auto">
            <a:xfrm>
              <a:off x="539552" y="4284890"/>
              <a:ext cx="288000" cy="288000"/>
            </a:xfrm>
            <a:prstGeom prst="ellipse">
              <a:avLst/>
            </a:prstGeom>
            <a:solidFill>
              <a:schemeClr val="accent3"/>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2" name="TextBox 91"/>
            <p:cNvSpPr txBox="1"/>
            <p:nvPr/>
          </p:nvSpPr>
          <p:spPr bwMode="auto">
            <a:xfrm>
              <a:off x="1033782" y="4287088"/>
              <a:ext cx="735779" cy="27699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800" kern="0" dirty="0">
                  <a:latin typeface="Verdana" pitchFamily="34" charset="0"/>
                  <a:ea typeface="Verdana" pitchFamily="34" charset="0"/>
                  <a:cs typeface="Verdana" pitchFamily="34" charset="0"/>
                </a:rPr>
                <a:t>TC29x</a:t>
              </a:r>
            </a:p>
          </p:txBody>
        </p:sp>
        <p:sp>
          <p:nvSpPr>
            <p:cNvPr id="87" name="Oval 86"/>
            <p:cNvSpPr/>
            <p:nvPr/>
          </p:nvSpPr>
          <p:spPr bwMode="auto">
            <a:xfrm>
              <a:off x="538860" y="2837140"/>
              <a:ext cx="288000" cy="288000"/>
            </a:xfrm>
            <a:prstGeom prst="ellipse">
              <a:avLst/>
            </a:prstGeom>
            <a:solidFill>
              <a:srgbClr val="7030A0"/>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8" name="TextBox 87"/>
            <p:cNvSpPr txBox="1"/>
            <p:nvPr/>
          </p:nvSpPr>
          <p:spPr bwMode="auto">
            <a:xfrm>
              <a:off x="1033782" y="2848141"/>
              <a:ext cx="735779" cy="27699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800" kern="0" dirty="0">
                  <a:latin typeface="Verdana" pitchFamily="34" charset="0"/>
                  <a:ea typeface="Verdana" pitchFamily="34" charset="0"/>
                  <a:cs typeface="Verdana" pitchFamily="34" charset="0"/>
                </a:rPr>
                <a:t>TC21x</a:t>
              </a:r>
            </a:p>
          </p:txBody>
        </p:sp>
      </p:grpSp>
      <p:sp>
        <p:nvSpPr>
          <p:cNvPr id="89" name="Oval 88"/>
          <p:cNvSpPr/>
          <p:nvPr/>
        </p:nvSpPr>
        <p:spPr bwMode="auto">
          <a:xfrm>
            <a:off x="7656928" y="3362508"/>
            <a:ext cx="288000" cy="288000"/>
          </a:xfrm>
          <a:prstGeom prst="ellipse">
            <a:avLst/>
          </a:prstGeom>
          <a:solidFill>
            <a:srgbClr val="7030A0"/>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95" name="TextBox 94"/>
          <p:cNvSpPr txBox="1"/>
          <p:nvPr/>
        </p:nvSpPr>
        <p:spPr bwMode="auto">
          <a:xfrm>
            <a:off x="3398169" y="5048454"/>
            <a:ext cx="835459" cy="684803"/>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1400" kern="0" dirty="0">
                <a:solidFill>
                  <a:schemeClr val="accent6"/>
                </a:solidFill>
                <a:latin typeface="Verdana" pitchFamily="34" charset="0"/>
                <a:ea typeface="Verdana" pitchFamily="34" charset="0"/>
                <a:cs typeface="Verdana" pitchFamily="34" charset="0"/>
              </a:rPr>
              <a:t>HV</a:t>
            </a:r>
          </a:p>
          <a:p>
            <a:pPr eaLnBrk="0" fontAlgn="auto" hangingPunct="0">
              <a:spcBef>
                <a:spcPts val="0"/>
              </a:spcBef>
              <a:spcAft>
                <a:spcPts val="300"/>
              </a:spcAft>
              <a:buClr>
                <a:schemeClr val="accent1"/>
              </a:buClr>
            </a:pPr>
            <a:r>
              <a:rPr lang="en-GB" sz="1400" kern="0" dirty="0">
                <a:solidFill>
                  <a:schemeClr val="accent6"/>
                </a:solidFill>
                <a:latin typeface="Verdana" pitchFamily="34" charset="0"/>
                <a:ea typeface="Verdana" pitchFamily="34" charset="0"/>
                <a:cs typeface="Verdana" pitchFamily="34" charset="0"/>
              </a:rPr>
              <a:t>Inverter &amp; DCDC</a:t>
            </a:r>
          </a:p>
        </p:txBody>
      </p:sp>
      <p:sp>
        <p:nvSpPr>
          <p:cNvPr id="96" name="Oval 95"/>
          <p:cNvSpPr/>
          <p:nvPr/>
        </p:nvSpPr>
        <p:spPr bwMode="auto">
          <a:xfrm>
            <a:off x="3893336" y="3952216"/>
            <a:ext cx="288000" cy="288000"/>
          </a:xfrm>
          <a:prstGeom prst="ellipse">
            <a:avLst/>
          </a:prstGeom>
          <a:solidFill>
            <a:schemeClr val="accent6"/>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cxnSp>
        <p:nvCxnSpPr>
          <p:cNvPr id="97" name="Straight Arrow Connector 96"/>
          <p:cNvCxnSpPr>
            <a:stCxn id="95" idx="0"/>
            <a:endCxn id="96" idx="5"/>
          </p:cNvCxnSpPr>
          <p:nvPr/>
        </p:nvCxnSpPr>
        <p:spPr>
          <a:xfrm flipV="1">
            <a:off x="3815899" y="4198039"/>
            <a:ext cx="323261" cy="850414"/>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a:stCxn id="89" idx="4"/>
            <a:endCxn id="34" idx="0"/>
          </p:cNvCxnSpPr>
          <p:nvPr/>
        </p:nvCxnSpPr>
        <p:spPr>
          <a:xfrm>
            <a:off x="7800928" y="3650508"/>
            <a:ext cx="298392" cy="1254510"/>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Arrow Connector 109"/>
          <p:cNvCxnSpPr>
            <a:stCxn id="33" idx="2"/>
            <a:endCxn id="59" idx="0"/>
          </p:cNvCxnSpPr>
          <p:nvPr/>
        </p:nvCxnSpPr>
        <p:spPr>
          <a:xfrm flipH="1">
            <a:off x="4332339" y="2263408"/>
            <a:ext cx="2239958" cy="1294535"/>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a:stCxn id="96" idx="5"/>
            <a:endCxn id="64" idx="0"/>
          </p:cNvCxnSpPr>
          <p:nvPr/>
        </p:nvCxnSpPr>
        <p:spPr>
          <a:xfrm>
            <a:off x="4139160" y="4198040"/>
            <a:ext cx="1173905" cy="743129"/>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8" name="Picture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47754" y="5017954"/>
            <a:ext cx="1513154" cy="1017783"/>
          </a:xfrm>
          <a:prstGeom prst="rect">
            <a:avLst/>
          </a:prstGeom>
        </p:spPr>
      </p:pic>
      <p:pic>
        <p:nvPicPr>
          <p:cNvPr id="9" name="Picture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37928" y="1083759"/>
            <a:ext cx="1522980" cy="1017783"/>
          </a:xfrm>
          <a:prstGeom prst="rect">
            <a:avLst/>
          </a:prstGeom>
          <a:ln>
            <a:noFill/>
          </a:ln>
        </p:spPr>
      </p:pic>
      <p:pic>
        <p:nvPicPr>
          <p:cNvPr id="5" name="Picture 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33505" y="5885056"/>
            <a:ext cx="526179" cy="526179"/>
          </a:xfrm>
          <a:prstGeom prst="rect">
            <a:avLst/>
          </a:prstGeom>
        </p:spPr>
      </p:pic>
      <p:pic>
        <p:nvPicPr>
          <p:cNvPr id="7" name="Picture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670712" y="5885055"/>
            <a:ext cx="558825" cy="526180"/>
          </a:xfrm>
          <a:prstGeom prst="rect">
            <a:avLst/>
          </a:prstGeom>
        </p:spPr>
      </p:pic>
      <p:pic>
        <p:nvPicPr>
          <p:cNvPr id="11" name="Picture 10"/>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390141" y="1120206"/>
            <a:ext cx="537868" cy="537868"/>
          </a:xfrm>
          <a:prstGeom prst="rect">
            <a:avLst/>
          </a:prstGeom>
        </p:spPr>
      </p:pic>
      <p:pic>
        <p:nvPicPr>
          <p:cNvPr id="12" name="Picture 1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395985" y="5822972"/>
            <a:ext cx="526180" cy="526180"/>
          </a:xfrm>
          <a:prstGeom prst="rect">
            <a:avLst/>
          </a:prstGeom>
        </p:spPr>
      </p:pic>
      <p:pic>
        <p:nvPicPr>
          <p:cNvPr id="13" name="Picture 1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229420" y="1126050"/>
            <a:ext cx="514491" cy="526180"/>
          </a:xfrm>
          <a:prstGeom prst="rect">
            <a:avLst/>
          </a:prstGeom>
        </p:spPr>
      </p:pic>
      <p:pic>
        <p:nvPicPr>
          <p:cNvPr id="66" name="Picture 6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859508" y="1120206"/>
            <a:ext cx="537868" cy="537868"/>
          </a:xfrm>
          <a:prstGeom prst="rect">
            <a:avLst/>
          </a:prstGeom>
        </p:spPr>
      </p:pic>
      <p:grpSp>
        <p:nvGrpSpPr>
          <p:cNvPr id="18" name="Group 17"/>
          <p:cNvGrpSpPr/>
          <p:nvPr/>
        </p:nvGrpSpPr>
        <p:grpSpPr>
          <a:xfrm>
            <a:off x="4622304" y="4941168"/>
            <a:ext cx="1381520" cy="1440160"/>
            <a:chOff x="5364088" y="4941168"/>
            <a:chExt cx="1381520" cy="1440160"/>
          </a:xfrm>
        </p:grpSpPr>
        <p:sp>
          <p:nvSpPr>
            <p:cNvPr id="64" name="TextBox 63"/>
            <p:cNvSpPr txBox="1"/>
            <p:nvPr/>
          </p:nvSpPr>
          <p:spPr bwMode="auto">
            <a:xfrm>
              <a:off x="5364088" y="4941168"/>
              <a:ext cx="1381520" cy="86177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1400" kern="0" dirty="0">
                  <a:solidFill>
                    <a:schemeClr val="accent6"/>
                  </a:solidFill>
                  <a:latin typeface="Verdana" pitchFamily="34" charset="0"/>
                  <a:ea typeface="Verdana" pitchFamily="34" charset="0"/>
                  <a:cs typeface="Verdana" pitchFamily="34" charset="0"/>
                </a:rPr>
                <a:t>48V Integrated</a:t>
              </a:r>
              <a:r>
                <a:rPr lang="en-GB" sz="1400" kern="0" dirty="0">
                  <a:solidFill>
                    <a:schemeClr val="accent4"/>
                  </a:solidFill>
                  <a:latin typeface="Verdana" pitchFamily="34" charset="0"/>
                  <a:ea typeface="Verdana" pitchFamily="34" charset="0"/>
                  <a:cs typeface="Verdana" pitchFamily="34" charset="0"/>
                </a:rPr>
                <a:t>/Belt</a:t>
              </a:r>
              <a:r>
                <a:rPr lang="en-GB" sz="1400" kern="0" dirty="0">
                  <a:solidFill>
                    <a:schemeClr val="accent1"/>
                  </a:solidFill>
                  <a:latin typeface="Verdana" pitchFamily="34" charset="0"/>
                  <a:ea typeface="Verdana" pitchFamily="34" charset="0"/>
                  <a:cs typeface="Verdana" pitchFamily="34" charset="0"/>
                </a:rPr>
                <a:t> </a:t>
              </a:r>
              <a:r>
                <a:rPr lang="en-GB" sz="1400" kern="0" dirty="0">
                  <a:solidFill>
                    <a:schemeClr val="accent6"/>
                  </a:solidFill>
                  <a:latin typeface="Verdana" pitchFamily="34" charset="0"/>
                  <a:ea typeface="Verdana" pitchFamily="34" charset="0"/>
                  <a:cs typeface="Verdana" pitchFamily="34" charset="0"/>
                </a:rPr>
                <a:t>Starter Generator</a:t>
              </a:r>
            </a:p>
          </p:txBody>
        </p:sp>
        <p:pic>
          <p:nvPicPr>
            <p:cNvPr id="72" name="Picture 7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607136" y="5855149"/>
              <a:ext cx="526180" cy="526179"/>
            </a:xfrm>
            <a:prstGeom prst="rect">
              <a:avLst/>
            </a:prstGeom>
          </p:spPr>
        </p:pic>
      </p:grpSp>
      <p:grpSp>
        <p:nvGrpSpPr>
          <p:cNvPr id="25" name="Group 24"/>
          <p:cNvGrpSpPr/>
          <p:nvPr/>
        </p:nvGrpSpPr>
        <p:grpSpPr>
          <a:xfrm>
            <a:off x="7542436" y="1120206"/>
            <a:ext cx="968300" cy="1317596"/>
            <a:chOff x="5287411" y="1120206"/>
            <a:chExt cx="968300" cy="1317596"/>
          </a:xfrm>
        </p:grpSpPr>
        <p:grpSp>
          <p:nvGrpSpPr>
            <p:cNvPr id="24" name="Group 23"/>
            <p:cNvGrpSpPr/>
            <p:nvPr/>
          </p:nvGrpSpPr>
          <p:grpSpPr>
            <a:xfrm>
              <a:off x="5287411" y="1120206"/>
              <a:ext cx="968300" cy="1317596"/>
              <a:chOff x="5287411" y="1120206"/>
              <a:chExt cx="968300" cy="1317596"/>
            </a:xfrm>
          </p:grpSpPr>
          <p:sp>
            <p:nvSpPr>
              <p:cNvPr id="43" name="TextBox 42"/>
              <p:cNvSpPr txBox="1"/>
              <p:nvPr/>
            </p:nvSpPr>
            <p:spPr bwMode="auto">
              <a:xfrm>
                <a:off x="5287411" y="1791471"/>
                <a:ext cx="968300" cy="646331"/>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1400" kern="0" dirty="0">
                    <a:solidFill>
                      <a:srgbClr val="00B0F0"/>
                    </a:solidFill>
                    <a:latin typeface="Verdana" pitchFamily="34" charset="0"/>
                    <a:ea typeface="Verdana" pitchFamily="34" charset="0"/>
                    <a:cs typeface="Verdana" pitchFamily="34" charset="0"/>
                  </a:rPr>
                  <a:t>Central Powertrain Controller</a:t>
                </a:r>
              </a:p>
            </p:txBody>
          </p:sp>
          <p:pic>
            <p:nvPicPr>
              <p:cNvPr id="21" name="Picture 20"/>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308545" y="1120206"/>
                <a:ext cx="552771" cy="537868"/>
              </a:xfrm>
              <a:prstGeom prst="rect">
                <a:avLst/>
              </a:prstGeom>
            </p:spPr>
          </p:pic>
        </p:grpSp>
        <p:sp>
          <p:nvSpPr>
            <p:cNvPr id="22" name="Rectangle 21"/>
            <p:cNvSpPr/>
            <p:nvPr/>
          </p:nvSpPr>
          <p:spPr bwMode="auto">
            <a:xfrm>
              <a:off x="5357477" y="1124745"/>
              <a:ext cx="438659" cy="157628"/>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r>
                <a:rPr lang="en-GB" sz="500" b="1" dirty="0">
                  <a:solidFill>
                    <a:schemeClr val="bg1"/>
                  </a:solidFill>
                  <a:latin typeface="+mn-lt"/>
                  <a:ea typeface="Verdana" pitchFamily="34" charset="0"/>
                  <a:cs typeface="Verdana" pitchFamily="34" charset="0"/>
                </a:rPr>
                <a:t>Domain</a:t>
              </a:r>
            </a:p>
          </p:txBody>
        </p:sp>
      </p:grpSp>
      <p:sp>
        <p:nvSpPr>
          <p:cNvPr id="65" name="Oval 64"/>
          <p:cNvSpPr/>
          <p:nvPr/>
        </p:nvSpPr>
        <p:spPr bwMode="auto">
          <a:xfrm>
            <a:off x="3691431" y="3905915"/>
            <a:ext cx="288000" cy="288000"/>
          </a:xfrm>
          <a:prstGeom prst="ellipse">
            <a:avLst/>
          </a:prstGeom>
          <a:solidFill>
            <a:schemeClr val="accent6"/>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cxnSp>
        <p:nvCxnSpPr>
          <p:cNvPr id="68" name="Straight Arrow Connector 67"/>
          <p:cNvCxnSpPr>
            <a:endCxn id="65" idx="4"/>
          </p:cNvCxnSpPr>
          <p:nvPr/>
        </p:nvCxnSpPr>
        <p:spPr>
          <a:xfrm flipV="1">
            <a:off x="3815897" y="4193915"/>
            <a:ext cx="19534" cy="824038"/>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4" name="Oval 73"/>
          <p:cNvSpPr/>
          <p:nvPr/>
        </p:nvSpPr>
        <p:spPr bwMode="auto">
          <a:xfrm>
            <a:off x="1319070" y="3468680"/>
            <a:ext cx="288000" cy="288000"/>
          </a:xfrm>
          <a:prstGeom prst="ellipse">
            <a:avLst/>
          </a:prstGeom>
          <a:solidFill>
            <a:schemeClr val="accent4"/>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75" name="TextBox 74"/>
          <p:cNvSpPr txBox="1"/>
          <p:nvPr/>
        </p:nvSpPr>
        <p:spPr bwMode="auto">
          <a:xfrm>
            <a:off x="1813993" y="3496936"/>
            <a:ext cx="735779" cy="276999"/>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800" kern="0" dirty="0">
                <a:latin typeface="Verdana" pitchFamily="34" charset="0"/>
                <a:ea typeface="Verdana" pitchFamily="34" charset="0"/>
                <a:cs typeface="Verdana" pitchFamily="34" charset="0"/>
              </a:rPr>
              <a:t>TC26x</a:t>
            </a:r>
          </a:p>
        </p:txBody>
      </p:sp>
      <p:sp>
        <p:nvSpPr>
          <p:cNvPr id="76" name="Oval 75"/>
          <p:cNvSpPr/>
          <p:nvPr/>
        </p:nvSpPr>
        <p:spPr bwMode="auto">
          <a:xfrm>
            <a:off x="4188339" y="3869826"/>
            <a:ext cx="288000" cy="288000"/>
          </a:xfrm>
          <a:prstGeom prst="ellipse">
            <a:avLst/>
          </a:prstGeom>
          <a:solidFill>
            <a:schemeClr val="accent4"/>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cxnSp>
        <p:nvCxnSpPr>
          <p:cNvPr id="77" name="Straight Arrow Connector 76"/>
          <p:cNvCxnSpPr>
            <a:stCxn id="76" idx="4"/>
            <a:endCxn id="64" idx="0"/>
          </p:cNvCxnSpPr>
          <p:nvPr/>
        </p:nvCxnSpPr>
        <p:spPr>
          <a:xfrm>
            <a:off x="4332340" y="4157826"/>
            <a:ext cx="980725" cy="783342"/>
          </a:xfrm>
          <a:prstGeom prst="straightConnector1">
            <a:avLst/>
          </a:prstGeom>
          <a:ln w="3175">
            <a:solidFill>
              <a:schemeClr val="bg2">
                <a:lumMod val="2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539CE4B1-5099-4D36-B803-D662ED41AC12}"/>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D2F7BF4F-765F-4E69-B3CD-C3525EC73AD1}"/>
              </a:ext>
            </a:extLst>
          </p:cNvPr>
          <p:cNvSpPr>
            <a:spLocks noGrp="1"/>
          </p:cNvSpPr>
          <p:nvPr>
            <p:ph type="dt" sz="half" idx="10"/>
          </p:nvPr>
        </p:nvSpPr>
        <p:spPr/>
        <p:txBody>
          <a:bodyPr/>
          <a:lstStyle/>
          <a:p>
            <a:r>
              <a:rPr lang="en-US"/>
              <a:t> </a:t>
            </a:r>
            <a:endParaRPr lang="en-US" b="1"/>
          </a:p>
        </p:txBody>
      </p:sp>
      <p:sp>
        <p:nvSpPr>
          <p:cNvPr id="10" name="Slide Number Placeholder 9">
            <a:extLst>
              <a:ext uri="{FF2B5EF4-FFF2-40B4-BE49-F238E27FC236}">
                <a16:creationId xmlns:a16="http://schemas.microsoft.com/office/drawing/2014/main" id="{7568CC1C-AA25-4215-8518-94548BA3632E}"/>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447743123"/>
      </p:ext>
    </p:extLst>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4958" y="909460"/>
            <a:ext cx="9153443" cy="5643740"/>
          </a:xfrm>
          <a:prstGeom prst="rect">
            <a:avLst/>
          </a:prstGeom>
        </p:spPr>
      </p:pic>
      <p:sp>
        <p:nvSpPr>
          <p:cNvPr id="10" name="Rectangle 9"/>
          <p:cNvSpPr/>
          <p:nvPr/>
        </p:nvSpPr>
        <p:spPr bwMode="auto">
          <a:xfrm>
            <a:off x="904958" y="909460"/>
            <a:ext cx="9153443" cy="5643740"/>
          </a:xfrm>
          <a:prstGeom prst="rect">
            <a:avLst/>
          </a:prstGeom>
          <a:solidFill>
            <a:schemeClr val="bg1">
              <a:alpha val="7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58" name="Rounded Rectangle 57"/>
          <p:cNvSpPr/>
          <p:nvPr/>
        </p:nvSpPr>
        <p:spPr bwMode="auto">
          <a:xfrm>
            <a:off x="1093912" y="1124744"/>
            <a:ext cx="2746230" cy="2441268"/>
          </a:xfrm>
          <a:prstGeom prst="roundRect">
            <a:avLst/>
          </a:prstGeom>
          <a:solidFill>
            <a:schemeClr val="bg2"/>
          </a:solidFill>
          <a:ln w="9525">
            <a:solidFill>
              <a:schemeClr val="accent2"/>
            </a:solidFill>
            <a:miter lim="800000"/>
            <a:headEnd/>
            <a:tailEnd/>
          </a:ln>
          <a:effectLst>
            <a:outerShdw blurRad="50800" dist="38100" dir="2700000" algn="tl" rotWithShape="0">
              <a:prstClr val="black">
                <a:alpha val="40000"/>
              </a:prstClr>
            </a:outerShdw>
          </a:effectLst>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5" name="Title 4"/>
          <p:cNvSpPr>
            <a:spLocks noGrp="1"/>
          </p:cNvSpPr>
          <p:nvPr>
            <p:ph type="title" hasCustomPrompt="1"/>
          </p:nvPr>
        </p:nvSpPr>
        <p:spPr/>
        <p:txBody>
          <a:bodyPr/>
          <a:lstStyle/>
          <a:p>
            <a:r>
              <a:t>#1 Microcontroller Supplier in</a:t>
            </a:r>
            <a:br>
              <a:rPr/>
            </a:br>
            <a:r>
              <a:t>Powertrain Engine for Light Vehicles &amp; Trucks</a:t>
            </a:r>
          </a:p>
        </p:txBody>
      </p:sp>
      <p:pic>
        <p:nvPicPr>
          <p:cNvPr id="1026" name="Picture 2" descr="C:\Users\guezel\AppData\Local\Microsoft\Windows\Temporary Internet Files\Content.IE5\2MJZPDZZ\445236-1280x720.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7054" r="4496"/>
          <a:stretch/>
        </p:blipFill>
        <p:spPr bwMode="auto">
          <a:xfrm>
            <a:off x="3974232" y="2144284"/>
            <a:ext cx="1008108" cy="7282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8" name="Picture 4" descr="https://s-media-cache-ak0.pinimg.com/originals/06/6c/70/066c703f0829c57ada04e4f74d65ae73.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1741" t="3208" r="14689"/>
          <a:stretch/>
        </p:blipFill>
        <p:spPr bwMode="auto">
          <a:xfrm>
            <a:off x="5240408" y="2137907"/>
            <a:ext cx="1006549" cy="72760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30" name="Picture 6" descr="http://www.inautonews.com/wp-content/uploads/2014/07/Volvo-truck.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4340" r="4340"/>
          <a:stretch/>
        </p:blipFill>
        <p:spPr bwMode="auto">
          <a:xfrm>
            <a:off x="6494520" y="2156918"/>
            <a:ext cx="1008109" cy="72760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32" name="Picture 8" descr="https://www.automobil-produktion.de/assets/images/4/daimler-trucks1-8077f544.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9420" r="9345"/>
          <a:stretch/>
        </p:blipFill>
        <p:spPr bwMode="auto">
          <a:xfrm>
            <a:off x="7659850" y="2150858"/>
            <a:ext cx="1008108" cy="72760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40" name="Picture 16" descr="http://www.foton.com.ph/wp-content/uploads/2014/01/ETX340-6X4-Dump-Truck.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3333" r="3333"/>
          <a:stretch/>
        </p:blipFill>
        <p:spPr bwMode="auto">
          <a:xfrm>
            <a:off x="6494520" y="4743634"/>
            <a:ext cx="1008108" cy="72640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44" name="Picture 20" descr="https://i.wheelsage.org/pictures/d/dongfeng/kx/dongfeng_kx_1.jpe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333" r="3333"/>
          <a:stretch/>
        </p:blipFill>
        <p:spPr bwMode="auto">
          <a:xfrm>
            <a:off x="7669978" y="4743634"/>
            <a:ext cx="997980" cy="72640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46" name="Picture 22" descr="http://en.shacman086.com/imageRepository/05eadba5-31ae-4c78-8385-08196ad381b0.jpg"/>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9337" r="9337"/>
          <a:stretch/>
        </p:blipFill>
        <p:spPr bwMode="auto">
          <a:xfrm>
            <a:off x="8808172" y="4753957"/>
            <a:ext cx="1002464" cy="72708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50" name="Picture 26" descr="https://upload.wikimedia.org/wikipedia/de/thumb/9/9e/Logo_MAN.svg/2000px-Logo_MAN.svg.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992467" y="1505597"/>
            <a:ext cx="932870" cy="485259"/>
          </a:xfrm>
          <a:prstGeom prst="rect">
            <a:avLst/>
          </a:prstGeom>
          <a:noFill/>
          <a:extLst>
            <a:ext uri="{909E8E84-426E-40DD-AFC4-6F175D3DCCD1}">
              <a14:hiddenFill xmlns:a14="http://schemas.microsoft.com/office/drawing/2010/main">
                <a:solidFill>
                  <a:srgbClr val="FFFFFF"/>
                </a:solidFill>
              </a14:hiddenFill>
            </a:ext>
          </a:extLst>
        </p:spPr>
      </p:pic>
      <p:pic>
        <p:nvPicPr>
          <p:cNvPr id="1052" name="Picture 28" descr="https://seeklogo.com/images/S/Scania-logo-264C3E18C4-seeklogo.com.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305895" y="1508015"/>
            <a:ext cx="858699" cy="498045"/>
          </a:xfrm>
          <a:prstGeom prst="rect">
            <a:avLst/>
          </a:prstGeom>
          <a:noFill/>
          <a:extLst>
            <a:ext uri="{909E8E84-426E-40DD-AFC4-6F175D3DCCD1}">
              <a14:hiddenFill xmlns:a14="http://schemas.microsoft.com/office/drawing/2010/main">
                <a:solidFill>
                  <a:srgbClr val="FFFFFF"/>
                </a:solidFill>
              </a14:hiddenFill>
            </a:ext>
          </a:extLst>
        </p:spPr>
      </p:pic>
      <p:pic>
        <p:nvPicPr>
          <p:cNvPr id="1054" name="Picture 30" descr="http://www.carlogos.org/logo/Volvo-logo-2006-1920x1080.png"/>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l="29828" t="16970" r="30373" b="12803"/>
          <a:stretch/>
        </p:blipFill>
        <p:spPr bwMode="auto">
          <a:xfrm>
            <a:off x="6656982" y="1509011"/>
            <a:ext cx="569981" cy="565698"/>
          </a:xfrm>
          <a:prstGeom prst="rect">
            <a:avLst/>
          </a:prstGeom>
          <a:noFill/>
          <a:extLst>
            <a:ext uri="{909E8E84-426E-40DD-AFC4-6F175D3DCCD1}">
              <a14:hiddenFill xmlns:a14="http://schemas.microsoft.com/office/drawing/2010/main">
                <a:solidFill>
                  <a:srgbClr val="FFFFFF"/>
                </a:solidFill>
              </a14:hiddenFill>
            </a:ext>
          </a:extLst>
        </p:spPr>
      </p:pic>
      <p:pic>
        <p:nvPicPr>
          <p:cNvPr id="1056" name="Picture 32" descr="https://s-media-cache-ak0.pinimg.com/originals/b4/99/ca/b499ca2bd67173fb87a9bb2e3bf81416.png"/>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31272" t="23086" r="33164" b="22200"/>
          <a:stretch/>
        </p:blipFill>
        <p:spPr bwMode="auto">
          <a:xfrm>
            <a:off x="7832138" y="1505977"/>
            <a:ext cx="568386" cy="559647"/>
          </a:xfrm>
          <a:prstGeom prst="rect">
            <a:avLst/>
          </a:prstGeom>
          <a:noFill/>
          <a:extLst>
            <a:ext uri="{909E8E84-426E-40DD-AFC4-6F175D3DCCD1}">
              <a14:hiddenFill xmlns:a14="http://schemas.microsoft.com/office/drawing/2010/main">
                <a:solidFill>
                  <a:srgbClr val="FFFFFF"/>
                </a:solidFill>
              </a14:hiddenFill>
            </a:ext>
          </a:extLst>
        </p:spPr>
      </p:pic>
      <p:pic>
        <p:nvPicPr>
          <p:cNvPr id="1058" name="Picture 34" descr="https://listcarbrands.com/wp-content/uploads/2016/11/isuzu-truck-logo.jp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802527" y="1550240"/>
            <a:ext cx="1008108" cy="410867"/>
          </a:xfrm>
          <a:prstGeom prst="rect">
            <a:avLst/>
          </a:prstGeom>
          <a:noFill/>
          <a:extLst>
            <a:ext uri="{909E8E84-426E-40DD-AFC4-6F175D3DCCD1}">
              <a14:hiddenFill xmlns:a14="http://schemas.microsoft.com/office/drawing/2010/main">
                <a:solidFill>
                  <a:srgbClr val="FFFFFF"/>
                </a:solidFill>
              </a14:hiddenFill>
            </a:ext>
          </a:extLst>
        </p:spPr>
      </p:pic>
      <p:pic>
        <p:nvPicPr>
          <p:cNvPr id="1062" name="Picture 38" descr="http://www.carlogos.org/logo/Foton-logo-2800x800.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466895" y="4319031"/>
            <a:ext cx="1063356" cy="303816"/>
          </a:xfrm>
          <a:prstGeom prst="rect">
            <a:avLst/>
          </a:prstGeom>
          <a:noFill/>
          <a:extLst>
            <a:ext uri="{909E8E84-426E-40DD-AFC4-6F175D3DCCD1}">
              <a14:hiddenFill xmlns:a14="http://schemas.microsoft.com/office/drawing/2010/main">
                <a:solidFill>
                  <a:srgbClr val="FFFFFF"/>
                </a:solidFill>
              </a14:hiddenFill>
            </a:ext>
          </a:extLst>
        </p:spPr>
      </p:pic>
      <p:pic>
        <p:nvPicPr>
          <p:cNvPr id="1066" name="Picture 42" descr="http://www.carlogos.org/logo/Dongfeng-logo-1920x1200.png"/>
          <p:cNvPicPr>
            <a:picLocks noChangeAspect="1" noChangeArrowheads="1"/>
          </p:cNvPicPr>
          <p:nvPr/>
        </p:nvPicPr>
        <p:blipFill rotWithShape="1">
          <a:blip r:embed="rId18" cstate="print">
            <a:extLst>
              <a:ext uri="{28A0092B-C50C-407E-A947-70E740481C1C}">
                <a14:useLocalDpi xmlns:a14="http://schemas.microsoft.com/office/drawing/2010/main" val="0"/>
              </a:ext>
            </a:extLst>
          </a:blip>
          <a:srcRect l="18600" r="19569"/>
          <a:stretch/>
        </p:blipFill>
        <p:spPr bwMode="auto">
          <a:xfrm>
            <a:off x="7819113" y="4126384"/>
            <a:ext cx="689583" cy="496045"/>
          </a:xfrm>
          <a:prstGeom prst="rect">
            <a:avLst/>
          </a:prstGeom>
          <a:noFill/>
          <a:extLst>
            <a:ext uri="{909E8E84-426E-40DD-AFC4-6F175D3DCCD1}">
              <a14:hiddenFill xmlns:a14="http://schemas.microsoft.com/office/drawing/2010/main">
                <a:solidFill>
                  <a:srgbClr val="FFFFFF"/>
                </a:solidFill>
              </a14:hiddenFill>
            </a:ext>
          </a:extLst>
        </p:spPr>
      </p:pic>
      <p:pic>
        <p:nvPicPr>
          <p:cNvPr id="1068" name="Picture 44" descr="https://upload.wikimedia.org/wikipedia/en/0/0e/Shaanxi_logo.jpg"/>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971088" y="4163257"/>
            <a:ext cx="703901" cy="49604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6" name="Chart 5"/>
          <p:cNvGraphicFramePr/>
          <p:nvPr/>
        </p:nvGraphicFramePr>
        <p:xfrm>
          <a:off x="1342863" y="1449652"/>
          <a:ext cx="2357603" cy="2221457"/>
        </p:xfrm>
        <a:graphic>
          <a:graphicData uri="http://schemas.openxmlformats.org/drawingml/2006/chart">
            <c:chart xmlns:c="http://schemas.openxmlformats.org/drawingml/2006/chart" xmlns:r="http://schemas.openxmlformats.org/officeDocument/2006/relationships" r:id="rId20"/>
          </a:graphicData>
        </a:graphic>
      </p:graphicFrame>
      <p:sp>
        <p:nvSpPr>
          <p:cNvPr id="57" name="TextBox 56"/>
          <p:cNvSpPr txBox="1"/>
          <p:nvPr/>
        </p:nvSpPr>
        <p:spPr>
          <a:xfrm>
            <a:off x="1969269" y="1172652"/>
            <a:ext cx="1104790" cy="553998"/>
          </a:xfrm>
          <a:prstGeom prst="rect">
            <a:avLst/>
          </a:prstGeom>
          <a:noFill/>
          <a:ln>
            <a:noFill/>
          </a:ln>
        </p:spPr>
        <p:txBody>
          <a:bodyPr wrap="none" rtlCol="0">
            <a:spAutoFit/>
          </a:bodyPr>
          <a:lstStyle/>
          <a:p>
            <a:pPr algn="ctr"/>
            <a:r>
              <a:rPr lang="en-GB" sz="1000" b="1" dirty="0">
                <a:cs typeface="Arial" charset="0"/>
              </a:rPr>
              <a:t>2016 </a:t>
            </a:r>
            <a:r>
              <a:rPr lang="en-GB" sz="1000" b="1" dirty="0" err="1">
                <a:cs typeface="Arial" charset="0"/>
              </a:rPr>
              <a:t>TriCore</a:t>
            </a:r>
            <a:r>
              <a:rPr lang="en-GB" sz="1000" b="1" baseline="30000" dirty="0" err="1">
                <a:cs typeface="Arial" charset="0"/>
              </a:rPr>
              <a:t>TM</a:t>
            </a:r>
            <a:r>
              <a:rPr lang="en-GB" sz="1000" b="1" baseline="30000" dirty="0">
                <a:cs typeface="Arial" charset="0"/>
              </a:rPr>
              <a:t> </a:t>
            </a:r>
          </a:p>
          <a:p>
            <a:pPr algn="ctr"/>
            <a:r>
              <a:rPr lang="en-GB" sz="1000" b="1" dirty="0">
                <a:cs typeface="Arial" charset="0"/>
              </a:rPr>
              <a:t>Market Share</a:t>
            </a:r>
          </a:p>
          <a:p>
            <a:pPr algn="ctr"/>
            <a:r>
              <a:rPr lang="en-GB" sz="1000" b="1" dirty="0">
                <a:cs typeface="Arial" charset="0"/>
              </a:rPr>
              <a:t>EMS Truck*</a:t>
            </a:r>
          </a:p>
        </p:txBody>
      </p:sp>
      <p:pic>
        <p:nvPicPr>
          <p:cNvPr id="3074" name="Picture 2"/>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8808173" y="2137908"/>
            <a:ext cx="1018191" cy="72760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8" name="Rounded Rectangle 67"/>
          <p:cNvSpPr/>
          <p:nvPr/>
        </p:nvSpPr>
        <p:spPr bwMode="auto">
          <a:xfrm>
            <a:off x="1068900" y="3772068"/>
            <a:ext cx="2771243" cy="2465245"/>
          </a:xfrm>
          <a:prstGeom prst="roundRect">
            <a:avLst/>
          </a:prstGeom>
          <a:solidFill>
            <a:schemeClr val="bg2"/>
          </a:solidFill>
          <a:ln w="9525">
            <a:solidFill>
              <a:schemeClr val="accent2"/>
            </a:solidFill>
            <a:miter lim="800000"/>
            <a:headEnd/>
            <a:tailEnd/>
          </a:ln>
          <a:effectLst>
            <a:outerShdw blurRad="50800" dist="38100" dir="2700000" algn="tl" rotWithShape="0">
              <a:prstClr val="black">
                <a:alpha val="40000"/>
              </a:prstClr>
            </a:outerShdw>
          </a:effectLst>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graphicFrame>
        <p:nvGraphicFramePr>
          <p:cNvPr id="69" name="Chart 68"/>
          <p:cNvGraphicFramePr/>
          <p:nvPr/>
        </p:nvGraphicFramePr>
        <p:xfrm>
          <a:off x="1165225" y="4125212"/>
          <a:ext cx="2549486" cy="2263937"/>
        </p:xfrm>
        <a:graphic>
          <a:graphicData uri="http://schemas.openxmlformats.org/drawingml/2006/chart">
            <c:chart xmlns:c="http://schemas.openxmlformats.org/drawingml/2006/chart" xmlns:r="http://schemas.openxmlformats.org/officeDocument/2006/relationships" r:id="rId22"/>
          </a:graphicData>
        </a:graphic>
      </p:graphicFrame>
      <p:sp>
        <p:nvSpPr>
          <p:cNvPr id="70" name="TextBox 69"/>
          <p:cNvSpPr txBox="1"/>
          <p:nvPr/>
        </p:nvSpPr>
        <p:spPr>
          <a:xfrm>
            <a:off x="1833019" y="3854198"/>
            <a:ext cx="1377300" cy="553998"/>
          </a:xfrm>
          <a:prstGeom prst="rect">
            <a:avLst/>
          </a:prstGeom>
          <a:noFill/>
          <a:ln>
            <a:noFill/>
          </a:ln>
        </p:spPr>
        <p:txBody>
          <a:bodyPr wrap="none" rtlCol="0">
            <a:spAutoFit/>
          </a:bodyPr>
          <a:lstStyle/>
          <a:p>
            <a:pPr algn="ctr"/>
            <a:r>
              <a:rPr lang="en-GB" sz="1000" b="1" dirty="0">
                <a:cs typeface="Arial" charset="0"/>
              </a:rPr>
              <a:t>2016 </a:t>
            </a:r>
            <a:r>
              <a:rPr lang="en-GB" sz="1000" b="1" dirty="0" err="1">
                <a:cs typeface="Arial" charset="0"/>
              </a:rPr>
              <a:t>TriCore</a:t>
            </a:r>
            <a:r>
              <a:rPr lang="en-GB" sz="1000" b="1" baseline="30000" dirty="0" err="1">
                <a:cs typeface="Arial" charset="0"/>
              </a:rPr>
              <a:t>TM</a:t>
            </a:r>
            <a:r>
              <a:rPr lang="en-GB" sz="1000" b="1" dirty="0">
                <a:cs typeface="Arial" charset="0"/>
              </a:rPr>
              <a:t> </a:t>
            </a:r>
          </a:p>
          <a:p>
            <a:pPr algn="ctr"/>
            <a:r>
              <a:rPr lang="en-GB" sz="1000" b="1" dirty="0">
                <a:cs typeface="Arial" charset="0"/>
              </a:rPr>
              <a:t>Market Share</a:t>
            </a:r>
          </a:p>
          <a:p>
            <a:pPr algn="ctr"/>
            <a:r>
              <a:rPr lang="en-GB" sz="1000" b="1" dirty="0">
                <a:cs typeface="Arial" charset="0"/>
              </a:rPr>
              <a:t>EMS Light Vehicle* </a:t>
            </a:r>
          </a:p>
        </p:txBody>
      </p:sp>
      <p:sp>
        <p:nvSpPr>
          <p:cNvPr id="59" name="Textfeld 11"/>
          <p:cNvSpPr txBox="1">
            <a:spLocks noChangeArrowheads="1"/>
          </p:cNvSpPr>
          <p:nvPr/>
        </p:nvSpPr>
        <p:spPr bwMode="auto">
          <a:xfrm>
            <a:off x="1021904" y="6309320"/>
            <a:ext cx="828198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defRPr>
            </a:lvl1pPr>
            <a:lvl2pPr marL="742950" indent="-285750" eaLnBrk="0" hangingPunct="0">
              <a:defRPr sz="2400">
                <a:solidFill>
                  <a:schemeClr val="tx1"/>
                </a:solidFill>
                <a:latin typeface="Arial" charset="0"/>
              </a:defRPr>
            </a:lvl2pPr>
            <a:lvl3pPr marL="1143000" indent="-228600" eaLnBrk="0" hangingPunct="0">
              <a:defRPr sz="2400">
                <a:solidFill>
                  <a:schemeClr val="tx1"/>
                </a:solidFill>
                <a:latin typeface="Arial" charset="0"/>
              </a:defRPr>
            </a:lvl3pPr>
            <a:lvl4pPr marL="1600200" indent="-228600" eaLnBrk="0" hangingPunct="0">
              <a:defRPr sz="2400">
                <a:solidFill>
                  <a:schemeClr val="tx1"/>
                </a:solidFill>
                <a:latin typeface="Arial" charset="0"/>
              </a:defRPr>
            </a:lvl4pPr>
            <a:lvl5pPr marL="2057400" indent="-228600" eaLnBrk="0" hangingPunct="0">
              <a:defRPr sz="2400">
                <a:solidFill>
                  <a:schemeClr val="tx1"/>
                </a:solidFill>
                <a:latin typeface="Arial" charset="0"/>
              </a:defRPr>
            </a:lvl5pPr>
            <a:lvl6pPr marL="2514600" indent="-228600" eaLnBrk="0" fontAlgn="base" hangingPunct="0">
              <a:spcBef>
                <a:spcPct val="0"/>
              </a:spcBef>
              <a:spcAft>
                <a:spcPct val="0"/>
              </a:spcAft>
              <a:defRPr sz="2400">
                <a:solidFill>
                  <a:schemeClr val="tx1"/>
                </a:solidFill>
                <a:latin typeface="Arial" charset="0"/>
              </a:defRPr>
            </a:lvl6pPr>
            <a:lvl7pPr marL="2971800" indent="-228600" eaLnBrk="0" fontAlgn="base" hangingPunct="0">
              <a:spcBef>
                <a:spcPct val="0"/>
              </a:spcBef>
              <a:spcAft>
                <a:spcPct val="0"/>
              </a:spcAft>
              <a:defRPr sz="2400">
                <a:solidFill>
                  <a:schemeClr val="tx1"/>
                </a:solidFill>
                <a:latin typeface="Arial" charset="0"/>
              </a:defRPr>
            </a:lvl7pPr>
            <a:lvl8pPr marL="3429000" indent="-228600" eaLnBrk="0" fontAlgn="base" hangingPunct="0">
              <a:spcBef>
                <a:spcPct val="0"/>
              </a:spcBef>
              <a:spcAft>
                <a:spcPct val="0"/>
              </a:spcAft>
              <a:defRPr sz="2400">
                <a:solidFill>
                  <a:schemeClr val="tx1"/>
                </a:solidFill>
                <a:latin typeface="Arial" charset="0"/>
              </a:defRPr>
            </a:lvl8pPr>
            <a:lvl9pPr marL="3886200" indent="-228600" eaLnBrk="0" fontAlgn="base" hangingPunct="0">
              <a:spcBef>
                <a:spcPct val="0"/>
              </a:spcBef>
              <a:spcAft>
                <a:spcPct val="0"/>
              </a:spcAft>
              <a:defRPr sz="2400">
                <a:solidFill>
                  <a:schemeClr val="tx1"/>
                </a:solidFill>
                <a:latin typeface="Arial" charset="0"/>
              </a:defRPr>
            </a:lvl9pPr>
          </a:lstStyle>
          <a:p>
            <a:pPr eaLnBrk="1" hangingPunct="1"/>
            <a:r>
              <a:rPr lang="en-GB" sz="800" dirty="0">
                <a:cs typeface="Arial" charset="0"/>
              </a:rPr>
              <a:t>Source: IFX assessment combined with market figures, latter based on IHS (11.2016) , Truck &gt;6t, light vehicle incl. pick-up trucks &lt;6t </a:t>
            </a:r>
          </a:p>
        </p:txBody>
      </p:sp>
      <p:sp>
        <p:nvSpPr>
          <p:cNvPr id="72" name="Rectangle 71"/>
          <p:cNvSpPr/>
          <p:nvPr/>
        </p:nvSpPr>
        <p:spPr>
          <a:xfrm>
            <a:off x="8509836" y="218546"/>
            <a:ext cx="1440160" cy="954107"/>
          </a:xfrm>
          <a:prstGeom prst="rect">
            <a:avLst/>
          </a:prstGeom>
          <a:solidFill>
            <a:schemeClr val="accent6"/>
          </a:solidFill>
          <a:ln>
            <a:solidFill>
              <a:schemeClr val="tx1"/>
            </a:solidFill>
          </a:ln>
        </p:spPr>
        <p:txBody>
          <a:bodyPr wrap="square" lIns="91440" tIns="45720" rIns="91440" bIns="45720">
            <a:spAutoFit/>
          </a:bodyPr>
          <a:lstStyle/>
          <a:p>
            <a:pPr algn="ctr"/>
            <a:r>
              <a:rPr lang="en-GB" sz="1600" b="1" dirty="0">
                <a:ln w="10541" cmpd="sng">
                  <a:solidFill>
                    <a:srgbClr val="7D7D7D">
                      <a:tint val="100000"/>
                      <a:shade val="100000"/>
                      <a:satMod val="110000"/>
                    </a:srgbClr>
                  </a:solidFill>
                  <a:prstDash val="solid"/>
                </a:ln>
                <a:solidFill>
                  <a:schemeClr val="bg1"/>
                </a:solidFill>
                <a:effectLst>
                  <a:outerShdw blurRad="38100" dist="38100" dir="2700000" algn="tl">
                    <a:srgbClr val="000000">
                      <a:alpha val="43137"/>
                    </a:srgbClr>
                  </a:outerShdw>
                </a:effectLst>
              </a:rPr>
              <a:t>confidential</a:t>
            </a:r>
          </a:p>
          <a:p>
            <a:pPr algn="ctr"/>
            <a:r>
              <a:rPr lang="en-GB" sz="2000" b="1" dirty="0">
                <a:ln w="10541" cmpd="sng">
                  <a:solidFill>
                    <a:srgbClr val="7D7D7D">
                      <a:tint val="100000"/>
                      <a:shade val="100000"/>
                      <a:satMod val="110000"/>
                    </a:srgbClr>
                  </a:solidFill>
                  <a:prstDash val="solid"/>
                </a:ln>
                <a:solidFill>
                  <a:schemeClr val="bg1"/>
                </a:solidFill>
                <a:effectLst>
                  <a:outerShdw blurRad="38100" dist="38100" dir="2700000" algn="tl">
                    <a:srgbClr val="000000">
                      <a:alpha val="43137"/>
                    </a:srgbClr>
                  </a:outerShdw>
                </a:effectLst>
              </a:rPr>
              <a:t>NOT for hand-out</a:t>
            </a:r>
          </a:p>
        </p:txBody>
      </p:sp>
      <p:pic>
        <p:nvPicPr>
          <p:cNvPr id="7" name="Picture 6"/>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068900" y="998732"/>
            <a:ext cx="590089" cy="590089"/>
          </a:xfrm>
          <a:prstGeom prst="rect">
            <a:avLst/>
          </a:prstGeom>
        </p:spPr>
      </p:pic>
      <p:pic>
        <p:nvPicPr>
          <p:cNvPr id="8" name="Picture 7"/>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1068900" y="3671109"/>
            <a:ext cx="590957" cy="590957"/>
          </a:xfrm>
          <a:prstGeom prst="rect">
            <a:avLst/>
          </a:prstGeom>
        </p:spPr>
      </p:pic>
      <p:pic>
        <p:nvPicPr>
          <p:cNvPr id="32" name="Picture 2"/>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4006645" y="4743634"/>
            <a:ext cx="975696" cy="72640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5" name="Picture 3"/>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5231919" y="4743634"/>
            <a:ext cx="998161" cy="72640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 name="Picture 36"/>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5304363" y="4299464"/>
            <a:ext cx="860231" cy="322964"/>
          </a:xfrm>
          <a:prstGeom prst="rect">
            <a:avLst/>
          </a:prstGeom>
        </p:spPr>
      </p:pic>
      <p:pic>
        <p:nvPicPr>
          <p:cNvPr id="38" name="Picture 37"/>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4147742" y="4126384"/>
            <a:ext cx="661088" cy="532921"/>
          </a:xfrm>
          <a:prstGeom prst="rect">
            <a:avLst/>
          </a:prstGeom>
        </p:spPr>
      </p:pic>
      <p:sp>
        <p:nvSpPr>
          <p:cNvPr id="76" name="Rectangle 75"/>
          <p:cNvSpPr/>
          <p:nvPr/>
        </p:nvSpPr>
        <p:spPr bwMode="auto">
          <a:xfrm>
            <a:off x="5231918" y="2978925"/>
            <a:ext cx="1006650" cy="234051"/>
          </a:xfrm>
          <a:prstGeom prst="rect">
            <a:avLst/>
          </a:prstGeom>
          <a:solidFill>
            <a:schemeClr val="tx2"/>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TC29x</a:t>
            </a:r>
          </a:p>
        </p:txBody>
      </p:sp>
      <p:sp>
        <p:nvSpPr>
          <p:cNvPr id="77" name="Rectangle 76"/>
          <p:cNvSpPr/>
          <p:nvPr/>
        </p:nvSpPr>
        <p:spPr bwMode="auto">
          <a:xfrm>
            <a:off x="3974232" y="2978926"/>
            <a:ext cx="1008108" cy="234051"/>
          </a:xfrm>
          <a:prstGeom prst="rect">
            <a:avLst/>
          </a:prstGeom>
          <a:solidFill>
            <a:schemeClr val="tx2"/>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TC29x</a:t>
            </a:r>
          </a:p>
        </p:txBody>
      </p:sp>
      <p:sp>
        <p:nvSpPr>
          <p:cNvPr id="78" name="Rectangle 77"/>
          <p:cNvSpPr/>
          <p:nvPr/>
        </p:nvSpPr>
        <p:spPr bwMode="auto">
          <a:xfrm>
            <a:off x="6495978" y="2978926"/>
            <a:ext cx="1006650" cy="234051"/>
          </a:xfrm>
          <a:prstGeom prst="rect">
            <a:avLst/>
          </a:prstGeom>
          <a:solidFill>
            <a:schemeClr val="tx2"/>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TC29x</a:t>
            </a:r>
          </a:p>
        </p:txBody>
      </p:sp>
      <p:sp>
        <p:nvSpPr>
          <p:cNvPr id="79" name="Rectangle 78"/>
          <p:cNvSpPr/>
          <p:nvPr/>
        </p:nvSpPr>
        <p:spPr bwMode="auto">
          <a:xfrm>
            <a:off x="7669978" y="2976785"/>
            <a:ext cx="1006650" cy="234051"/>
          </a:xfrm>
          <a:prstGeom prst="rect">
            <a:avLst/>
          </a:prstGeom>
          <a:solidFill>
            <a:schemeClr val="bg1">
              <a:lumMod val="75000"/>
            </a:schemeClr>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TC179x</a:t>
            </a:r>
          </a:p>
        </p:txBody>
      </p:sp>
      <p:sp>
        <p:nvSpPr>
          <p:cNvPr id="80" name="Rectangle 79"/>
          <p:cNvSpPr/>
          <p:nvPr/>
        </p:nvSpPr>
        <p:spPr bwMode="auto">
          <a:xfrm>
            <a:off x="8819713" y="2976784"/>
            <a:ext cx="1006650" cy="234051"/>
          </a:xfrm>
          <a:prstGeom prst="rect">
            <a:avLst/>
          </a:prstGeom>
          <a:solidFill>
            <a:schemeClr val="tx2"/>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TC27x/6x</a:t>
            </a:r>
          </a:p>
        </p:txBody>
      </p:sp>
      <p:sp>
        <p:nvSpPr>
          <p:cNvPr id="81" name="Rectangle 80"/>
          <p:cNvSpPr/>
          <p:nvPr/>
        </p:nvSpPr>
        <p:spPr bwMode="auto">
          <a:xfrm>
            <a:off x="5230423" y="5571214"/>
            <a:ext cx="1008108" cy="234051"/>
          </a:xfrm>
          <a:prstGeom prst="rect">
            <a:avLst/>
          </a:prstGeom>
          <a:solidFill>
            <a:schemeClr val="tx2"/>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TC29x</a:t>
            </a:r>
          </a:p>
        </p:txBody>
      </p:sp>
      <p:sp>
        <p:nvSpPr>
          <p:cNvPr id="82" name="Rectangle 81"/>
          <p:cNvSpPr/>
          <p:nvPr/>
        </p:nvSpPr>
        <p:spPr bwMode="auto">
          <a:xfrm>
            <a:off x="3994833" y="5571214"/>
            <a:ext cx="1008108" cy="234051"/>
          </a:xfrm>
          <a:prstGeom prst="rect">
            <a:avLst/>
          </a:prstGeom>
          <a:solidFill>
            <a:schemeClr val="bg1">
              <a:lumMod val="75000"/>
            </a:schemeClr>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TC179x</a:t>
            </a:r>
          </a:p>
        </p:txBody>
      </p:sp>
      <p:sp>
        <p:nvSpPr>
          <p:cNvPr id="83" name="Rectangle 82"/>
          <p:cNvSpPr/>
          <p:nvPr/>
        </p:nvSpPr>
        <p:spPr bwMode="auto">
          <a:xfrm>
            <a:off x="6496156" y="5560909"/>
            <a:ext cx="1008108" cy="234051"/>
          </a:xfrm>
          <a:prstGeom prst="rect">
            <a:avLst/>
          </a:prstGeom>
          <a:solidFill>
            <a:schemeClr val="bg1">
              <a:lumMod val="75000"/>
            </a:schemeClr>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TC176x</a:t>
            </a:r>
          </a:p>
        </p:txBody>
      </p:sp>
      <p:sp>
        <p:nvSpPr>
          <p:cNvPr id="84" name="Rectangle 83"/>
          <p:cNvSpPr/>
          <p:nvPr/>
        </p:nvSpPr>
        <p:spPr bwMode="auto">
          <a:xfrm>
            <a:off x="7659850" y="5560908"/>
            <a:ext cx="1008108" cy="234051"/>
          </a:xfrm>
          <a:prstGeom prst="rect">
            <a:avLst/>
          </a:prstGeom>
          <a:solidFill>
            <a:schemeClr val="bg1">
              <a:lumMod val="75000"/>
            </a:schemeClr>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TC176x</a:t>
            </a:r>
          </a:p>
        </p:txBody>
      </p:sp>
      <p:sp>
        <p:nvSpPr>
          <p:cNvPr id="85" name="Rectangle 84"/>
          <p:cNvSpPr/>
          <p:nvPr/>
        </p:nvSpPr>
        <p:spPr bwMode="auto">
          <a:xfrm>
            <a:off x="8802527" y="5547385"/>
            <a:ext cx="1008108" cy="234051"/>
          </a:xfrm>
          <a:prstGeom prst="rect">
            <a:avLst/>
          </a:prstGeom>
          <a:solidFill>
            <a:schemeClr val="bg1">
              <a:lumMod val="75000"/>
            </a:schemeClr>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TC176x</a:t>
            </a:r>
          </a:p>
        </p:txBody>
      </p:sp>
      <p:sp>
        <p:nvSpPr>
          <p:cNvPr id="86" name="Rectangle 85"/>
          <p:cNvSpPr/>
          <p:nvPr/>
        </p:nvSpPr>
        <p:spPr bwMode="auto">
          <a:xfrm>
            <a:off x="7670294" y="6192295"/>
            <a:ext cx="1008108" cy="234051"/>
          </a:xfrm>
          <a:prstGeom prst="rect">
            <a:avLst/>
          </a:prstGeom>
          <a:solidFill>
            <a:schemeClr val="tx2"/>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AURIX</a:t>
            </a:r>
          </a:p>
        </p:txBody>
      </p:sp>
      <p:sp>
        <p:nvSpPr>
          <p:cNvPr id="87" name="Rectangle 86"/>
          <p:cNvSpPr/>
          <p:nvPr/>
        </p:nvSpPr>
        <p:spPr bwMode="auto">
          <a:xfrm>
            <a:off x="8813213" y="6193031"/>
            <a:ext cx="1008108" cy="234051"/>
          </a:xfrm>
          <a:prstGeom prst="rect">
            <a:avLst/>
          </a:prstGeom>
          <a:solidFill>
            <a:schemeClr val="bg1">
              <a:lumMod val="75000"/>
            </a:schemeClr>
          </a:solidFill>
          <a:ln w="9525">
            <a:solidFill>
              <a:schemeClr val="tx1"/>
            </a:solidFill>
            <a:miter lim="800000"/>
            <a:headEnd/>
            <a:tailEnd/>
          </a:ln>
        </p:spPr>
        <p:txBody>
          <a:bodyPr wrap="square" lIns="72000" tIns="72000" rIns="72000" bIns="72000" rtlCol="0" anchor="ctr"/>
          <a:lstStyle/>
          <a:p>
            <a:pPr algn="ctr" eaLnBrk="0" hangingPunct="0"/>
            <a:r>
              <a:rPr lang="en-GB" sz="1200" b="1" dirty="0">
                <a:effectLst>
                  <a:outerShdw blurRad="38100" dist="38100" dir="2700000" algn="tl">
                    <a:srgbClr val="000000">
                      <a:alpha val="43137"/>
                    </a:srgbClr>
                  </a:outerShdw>
                </a:effectLst>
                <a:latin typeface="+mn-lt"/>
                <a:ea typeface="Verdana" pitchFamily="34" charset="0"/>
                <a:cs typeface="Verdana" pitchFamily="34" charset="0"/>
              </a:rPr>
              <a:t>AUDO</a:t>
            </a:r>
          </a:p>
        </p:txBody>
      </p:sp>
      <p:sp>
        <p:nvSpPr>
          <p:cNvPr id="2" name="Footer Placeholder 1">
            <a:extLst>
              <a:ext uri="{FF2B5EF4-FFF2-40B4-BE49-F238E27FC236}">
                <a16:creationId xmlns:a16="http://schemas.microsoft.com/office/drawing/2014/main" id="{55DC22CB-6021-4EEF-9B74-15342B440C64}"/>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04E549B7-9F2A-4F0B-A031-A614CCEA76D2}"/>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BA6264A1-D58B-4817-B5D5-36F68DA32135}"/>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964384722"/>
      </p:ext>
    </p:extLst>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438276" y="3045513"/>
            <a:ext cx="1583280" cy="5243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32450" name="Abgerundetes Rechteck 7"/>
          <p:cNvSpPr>
            <a:spLocks noChangeArrowheads="1"/>
          </p:cNvSpPr>
          <p:nvPr/>
        </p:nvSpPr>
        <p:spPr bwMode="auto">
          <a:xfrm>
            <a:off x="5581657" y="1773466"/>
            <a:ext cx="1992313" cy="1222375"/>
          </a:xfrm>
          <a:prstGeom prst="rect">
            <a:avLst/>
          </a:prstGeom>
          <a:solidFill>
            <a:schemeClr val="bg2"/>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lIns="72000" tIns="72000" rIns="72000" bIns="72000" anchor="ct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a:spcAft>
                <a:spcPct val="0"/>
              </a:spcAft>
              <a:buClr>
                <a:srgbClr val="00214A"/>
              </a:buClr>
              <a:buFontTx/>
              <a:buNone/>
            </a:pPr>
            <a:endParaRPr lang="de-DE" altLang="de-DE" sz="1600">
              <a:solidFill>
                <a:srgbClr val="00214A"/>
              </a:solidFill>
              <a:cs typeface="Arial" pitchFamily="34" charset="0"/>
            </a:endParaRPr>
          </a:p>
        </p:txBody>
      </p:sp>
      <p:sp>
        <p:nvSpPr>
          <p:cNvPr id="232452" name="AutoShape 13"/>
          <p:cNvSpPr>
            <a:spLocks noChangeArrowheads="1"/>
          </p:cNvSpPr>
          <p:nvPr/>
        </p:nvSpPr>
        <p:spPr bwMode="auto">
          <a:xfrm>
            <a:off x="1197287" y="1052739"/>
            <a:ext cx="8677085" cy="647700"/>
          </a:xfrm>
          <a:prstGeom prst="triangle">
            <a:avLst>
              <a:gd name="adj" fmla="val 50000"/>
            </a:avLst>
          </a:prstGeom>
          <a:solidFill>
            <a:schemeClr val="tx2"/>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wrap="none" tIns="10800" bIns="82800" anchor="ct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ts val="300"/>
              </a:spcAft>
              <a:buClr>
                <a:srgbClr val="FFFFFF"/>
              </a:buClr>
              <a:buNone/>
            </a:pPr>
            <a:r>
              <a:rPr lang="en-US" altLang="de-DE" sz="1600" b="1" dirty="0">
                <a:solidFill>
                  <a:srgbClr val="FFFFFF"/>
                </a:solidFill>
                <a:cs typeface="Arial" pitchFamily="34" charset="0"/>
              </a:rPr>
              <a:t>AURIX</a:t>
            </a:r>
            <a:r>
              <a:rPr lang="en-US" altLang="de-DE" sz="1600" b="1" baseline="30000" dirty="0">
                <a:solidFill>
                  <a:srgbClr val="FFFFFF"/>
                </a:solidFill>
                <a:cs typeface="Arial" pitchFamily="34" charset="0"/>
              </a:rPr>
              <a:t>TM </a:t>
            </a:r>
            <a:r>
              <a:rPr lang="en-US" altLang="de-DE" sz="1600" b="1" i="1" dirty="0">
                <a:solidFill>
                  <a:srgbClr val="FFFFFF"/>
                </a:solidFill>
                <a:cs typeface="Arial" pitchFamily="34" charset="0"/>
              </a:rPr>
              <a:t>– </a:t>
            </a:r>
            <a:r>
              <a:rPr lang="en-US" altLang="de-DE" sz="1600" b="1" dirty="0">
                <a:solidFill>
                  <a:srgbClr val="FFFFFF"/>
                </a:solidFill>
                <a:cs typeface="Arial" pitchFamily="34" charset="0"/>
              </a:rPr>
              <a:t>Safety joins Performance</a:t>
            </a:r>
          </a:p>
        </p:txBody>
      </p:sp>
      <p:sp>
        <p:nvSpPr>
          <p:cNvPr id="232455" name="Rectangle 14"/>
          <p:cNvSpPr>
            <a:spLocks noChangeArrowheads="1"/>
          </p:cNvSpPr>
          <p:nvPr/>
        </p:nvSpPr>
        <p:spPr bwMode="auto">
          <a:xfrm>
            <a:off x="1201809" y="5637307"/>
            <a:ext cx="8713663" cy="865336"/>
          </a:xfrm>
          <a:prstGeom prst="rect">
            <a:avLst/>
          </a:prstGeom>
          <a:solidFill>
            <a:schemeClr val="tx2"/>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nchor="ct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a:spcAft>
                <a:spcPct val="0"/>
              </a:spcAft>
              <a:buClr>
                <a:srgbClr val="FFFFFF"/>
              </a:buClr>
              <a:buFontTx/>
              <a:buNone/>
            </a:pPr>
            <a:r>
              <a:rPr lang="en-US" altLang="de-DE" sz="2800" b="1" dirty="0">
                <a:solidFill>
                  <a:srgbClr val="FFFFFF"/>
                </a:solidFill>
              </a:rPr>
              <a:t>AURIX™ for CAV Success Stories</a:t>
            </a:r>
            <a:endParaRPr lang="en-US" altLang="de-DE" sz="2800" b="1" dirty="0">
              <a:solidFill>
                <a:srgbClr val="FFFFFF"/>
              </a:solidFill>
              <a:cs typeface="Arial" pitchFamily="34" charset="0"/>
            </a:endParaRPr>
          </a:p>
        </p:txBody>
      </p:sp>
      <p:pic>
        <p:nvPicPr>
          <p:cNvPr id="106509" name="Picture 3" descr="C:\Users\boehtho\AppData\Local\Microsoft\Windows\Temporary Internet Files\Content.IE5\GM0F3NV4\Truck Renderings_lowre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73736" y="1773466"/>
            <a:ext cx="2016124" cy="122237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460" name="Picture 4" descr="C:\Users\boehtho\AppData\Local\Microsoft\Windows\Temporary Internet Files\Content.IE5\L3V0FQN9\AURIX_TC264DA_TC297TA_LFBGA-292_LQFP-144_lowres.jpg"/>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51507" y="1892529"/>
            <a:ext cx="1846263" cy="1103313"/>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14" name="Picture 6" descr="C:\Users\boehtho\AppData\Local\Microsoft\Windows\Temporary Internet Files\Content.IE5\WEWTNR9Y\network-7848771-istock_lowres.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872173" y="1773466"/>
            <a:ext cx="2006721" cy="122237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15" name="Picture 7"/>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1201802" y="1776010"/>
            <a:ext cx="1942970" cy="1217283"/>
          </a:xfrm>
          <a:prstGeom prst="rect">
            <a:avLst/>
          </a:prstGeom>
          <a:solidFill>
            <a:schemeClr val="tx1"/>
          </a:solidFill>
          <a:ln>
            <a:noFill/>
          </a:ln>
          <a:effectLst>
            <a:outerShdw blurRad="50800" dist="38100" dir="2700000" algn="tl" rotWithShape="0">
              <a:prstClr val="black">
                <a:alpha val="40000"/>
              </a:prstClr>
            </a:outerShdw>
          </a:effectLst>
        </p:spPr>
      </p:pic>
      <p:pic>
        <p:nvPicPr>
          <p:cNvPr id="106516" name="Picture 3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884215" y="1773467"/>
            <a:ext cx="504825"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2468" name="Gruppieren 10"/>
          <p:cNvGrpSpPr>
            <a:grpSpLocks/>
          </p:cNvGrpSpPr>
          <p:nvPr/>
        </p:nvGrpSpPr>
        <p:grpSpPr bwMode="auto">
          <a:xfrm>
            <a:off x="4841882" y="2443386"/>
            <a:ext cx="512763" cy="512763"/>
            <a:chOff x="-1620688" y="3645024"/>
            <a:chExt cx="672880" cy="672880"/>
          </a:xfrm>
        </p:grpSpPr>
        <p:sp>
          <p:nvSpPr>
            <p:cNvPr id="232473" name="Ellipse 9"/>
            <p:cNvSpPr>
              <a:spLocks noChangeArrowheads="1"/>
            </p:cNvSpPr>
            <p:nvPr/>
          </p:nvSpPr>
          <p:spPr bwMode="auto">
            <a:xfrm>
              <a:off x="-1620688" y="3645024"/>
              <a:ext cx="672880" cy="672880"/>
            </a:xfrm>
            <a:prstGeom prst="ellipse">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lIns="72000" tIns="72000" rIns="72000" bIns="72000" anchor="ct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a:spcAft>
                  <a:spcPct val="0"/>
                </a:spcAft>
                <a:buClr>
                  <a:srgbClr val="00214A"/>
                </a:buClr>
                <a:buFontTx/>
                <a:buNone/>
              </a:pPr>
              <a:endParaRPr lang="de-DE" altLang="de-DE" sz="1600">
                <a:solidFill>
                  <a:srgbClr val="00214A"/>
                </a:solidFill>
                <a:cs typeface="Arial" pitchFamily="34" charset="0"/>
              </a:endParaRPr>
            </a:p>
          </p:txBody>
        </p:sp>
        <p:pic>
          <p:nvPicPr>
            <p:cNvPr id="232474" name="Grafik 8"/>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20688" y="3645024"/>
              <a:ext cx="672880" cy="672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feld 11"/>
          <p:cNvSpPr txBox="1"/>
          <p:nvPr/>
        </p:nvSpPr>
        <p:spPr bwMode="auto">
          <a:xfrm>
            <a:off x="3479800" y="1944347"/>
            <a:ext cx="1214438" cy="215444"/>
          </a:xfrm>
          <a:prstGeom prst="rect">
            <a:avLst/>
          </a:prstGeom>
          <a:noFill/>
          <a:ln w="9525">
            <a:noFill/>
            <a:miter lim="800000"/>
            <a:headEnd/>
            <a:tailEnd/>
          </a:ln>
          <a:effectLst/>
        </p:spPr>
        <p:txBody>
          <a:bodyPr lIns="0" tIns="0" rIns="0" bIns="0" anchor="ctr">
            <a:spAutoFit/>
          </a:bodyPr>
          <a:lstStyle/>
          <a:p>
            <a:pPr eaLnBrk="0" fontAlgn="auto" hangingPunct="0">
              <a:spcBef>
                <a:spcPts val="0"/>
              </a:spcBef>
              <a:spcAft>
                <a:spcPts val="300"/>
              </a:spcAft>
              <a:buClr>
                <a:srgbClr val="B70D28"/>
              </a:buClr>
              <a:defRPr/>
            </a:pPr>
            <a:r>
              <a:rPr lang="en-US" sz="1400" b="1" kern="0" dirty="0">
                <a:solidFill>
                  <a:srgbClr val="000000"/>
                </a:solidFill>
                <a:latin typeface="Verdana" pitchFamily="34" charset="0"/>
                <a:ea typeface="Verdana" pitchFamily="34" charset="0"/>
              </a:rPr>
              <a:t>IEC 61508</a:t>
            </a:r>
          </a:p>
        </p:txBody>
      </p:sp>
      <p:pic>
        <p:nvPicPr>
          <p:cNvPr id="22" name="Picture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59512" y="3037031"/>
            <a:ext cx="2294640" cy="4629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65923" y="3420984"/>
            <a:ext cx="1668885" cy="297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4" name="Picture 2"/>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507500" y="3738003"/>
            <a:ext cx="1147257" cy="6991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5" name="Picture 3"/>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381798" y="3456282"/>
            <a:ext cx="1972208" cy="65313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Abgerundetes Rechteck 5"/>
          <p:cNvSpPr/>
          <p:nvPr/>
        </p:nvSpPr>
        <p:spPr bwMode="auto">
          <a:xfrm>
            <a:off x="1207262" y="4109415"/>
            <a:ext cx="2952328" cy="1431880"/>
          </a:xfrm>
          <a:prstGeom prst="roundRect">
            <a:avLst/>
          </a:prstGeom>
          <a:solidFill>
            <a:schemeClr val="accent4">
              <a:alpha val="65000"/>
            </a:schemeClr>
          </a:solidFill>
          <a:ln w="9525">
            <a:noFill/>
            <a:miter lim="800000"/>
            <a:headEnd/>
            <a:tailEnd/>
          </a:ln>
        </p:spPr>
        <p:txBody>
          <a:bodyPr wrap="square" lIns="72000" tIns="72000" rIns="72000" bIns="72000" rtlCol="0" anchor="ctr"/>
          <a:lstStyle/>
          <a:p>
            <a:pPr algn="ctr" eaLnBrk="0" hangingPunct="0"/>
            <a:br>
              <a:rPr lang="en-US" sz="1200" b="1" dirty="0">
                <a:solidFill>
                  <a:srgbClr val="FFFFFF"/>
                </a:solidFill>
                <a:latin typeface="Verdana"/>
                <a:ea typeface="Verdana" pitchFamily="34" charset="0"/>
              </a:rPr>
            </a:br>
            <a:r>
              <a:rPr lang="en-US" sz="1200" b="1" dirty="0">
                <a:solidFill>
                  <a:srgbClr val="000000"/>
                </a:solidFill>
                <a:latin typeface="Verdana"/>
                <a:ea typeface="Verdana" pitchFamily="34" charset="0"/>
              </a:rPr>
              <a:t>24V Braking Platform</a:t>
            </a:r>
            <a:br>
              <a:rPr lang="en-US" sz="1200" b="1" dirty="0">
                <a:solidFill>
                  <a:srgbClr val="000000"/>
                </a:solidFill>
                <a:latin typeface="Verdana"/>
                <a:ea typeface="Verdana" pitchFamily="34" charset="0"/>
              </a:rPr>
            </a:br>
            <a:r>
              <a:rPr lang="en-US" sz="1200" i="1" dirty="0">
                <a:solidFill>
                  <a:srgbClr val="000000"/>
                </a:solidFill>
                <a:latin typeface="Verdana"/>
                <a:ea typeface="Verdana" pitchFamily="34" charset="0"/>
              </a:rPr>
              <a:t>Key Selling Points:</a:t>
            </a:r>
          </a:p>
          <a:p>
            <a:pPr algn="ctr" eaLnBrk="0" hangingPunct="0"/>
            <a:r>
              <a:rPr lang="en-US" sz="1200" i="1" dirty="0">
                <a:solidFill>
                  <a:srgbClr val="000000"/>
                </a:solidFill>
                <a:latin typeface="Verdana"/>
                <a:ea typeface="Verdana" pitchFamily="34" charset="0"/>
              </a:rPr>
              <a:t> </a:t>
            </a:r>
            <a:r>
              <a:rPr lang="en-US" sz="1200" dirty="0">
                <a:solidFill>
                  <a:srgbClr val="000000"/>
                </a:solidFill>
                <a:latin typeface="Verdana"/>
                <a:ea typeface="Verdana" pitchFamily="34" charset="0"/>
              </a:rPr>
              <a:t>Lockstep &amp; safety requirements</a:t>
            </a:r>
          </a:p>
          <a:p>
            <a:pPr algn="ctr" eaLnBrk="0" hangingPunct="0"/>
            <a:endParaRPr lang="en-US" sz="1200" dirty="0">
              <a:solidFill>
                <a:srgbClr val="000000"/>
              </a:solidFill>
              <a:latin typeface="Verdana"/>
              <a:ea typeface="Verdana" pitchFamily="34" charset="0"/>
            </a:endParaRPr>
          </a:p>
          <a:p>
            <a:pPr algn="ctr" eaLnBrk="0" hangingPunct="0"/>
            <a:r>
              <a:rPr lang="en-US" sz="1200" b="1" dirty="0">
                <a:solidFill>
                  <a:srgbClr val="000000"/>
                </a:solidFill>
                <a:latin typeface="Verdana"/>
                <a:ea typeface="Verdana" pitchFamily="34" charset="0"/>
              </a:rPr>
              <a:t>24V Gateway / BCM Platform</a:t>
            </a:r>
            <a:endParaRPr lang="en-US" sz="1200" dirty="0">
              <a:solidFill>
                <a:srgbClr val="000000"/>
              </a:solidFill>
              <a:latin typeface="Verdana"/>
              <a:ea typeface="Verdana" pitchFamily="34" charset="0"/>
            </a:endParaRPr>
          </a:p>
          <a:p>
            <a:pPr algn="ctr" eaLnBrk="0" hangingPunct="0"/>
            <a:r>
              <a:rPr lang="en-US" sz="1200" i="1" dirty="0">
                <a:solidFill>
                  <a:srgbClr val="000000"/>
                </a:solidFill>
                <a:latin typeface="Verdana"/>
                <a:ea typeface="Verdana" pitchFamily="34" charset="0"/>
              </a:rPr>
              <a:t>Key Selling Points:</a:t>
            </a:r>
          </a:p>
          <a:p>
            <a:pPr algn="ctr" eaLnBrk="0" hangingPunct="0"/>
            <a:r>
              <a:rPr lang="en-US" sz="1200" dirty="0">
                <a:solidFill>
                  <a:srgbClr val="000000"/>
                </a:solidFill>
                <a:latin typeface="Verdana"/>
                <a:ea typeface="Verdana" pitchFamily="34" charset="0"/>
              </a:rPr>
              <a:t>Performance, SRAM &amp; CAN FD</a:t>
            </a:r>
          </a:p>
          <a:p>
            <a:pPr algn="ctr" eaLnBrk="0" hangingPunct="0"/>
            <a:endParaRPr lang="en-US" sz="1600" dirty="0">
              <a:solidFill>
                <a:srgbClr val="000000"/>
              </a:solidFill>
              <a:latin typeface="Verdana"/>
              <a:ea typeface="Verdana" pitchFamily="34" charset="0"/>
            </a:endParaRPr>
          </a:p>
        </p:txBody>
      </p:sp>
      <p:sp>
        <p:nvSpPr>
          <p:cNvPr id="31" name="Abgerundetes Rechteck 30"/>
          <p:cNvSpPr/>
          <p:nvPr/>
        </p:nvSpPr>
        <p:spPr bwMode="auto">
          <a:xfrm>
            <a:off x="4292916" y="4091058"/>
            <a:ext cx="2998914" cy="1450239"/>
          </a:xfrm>
          <a:prstGeom prst="roundRect">
            <a:avLst/>
          </a:prstGeom>
          <a:solidFill>
            <a:schemeClr val="accent4">
              <a:alpha val="65000"/>
            </a:schemeClr>
          </a:solidFill>
          <a:ln w="9525">
            <a:noFill/>
            <a:miter lim="800000"/>
            <a:headEnd/>
            <a:tailEnd/>
          </a:ln>
        </p:spPr>
        <p:txBody>
          <a:bodyPr wrap="square" lIns="72000" tIns="72000" rIns="72000" bIns="72000" rtlCol="0" anchor="ctr"/>
          <a:lstStyle/>
          <a:p>
            <a:pPr algn="ctr" eaLnBrk="0" hangingPunct="0"/>
            <a:r>
              <a:rPr lang="en-US" sz="1100" b="1" dirty="0">
                <a:solidFill>
                  <a:srgbClr val="000000"/>
                </a:solidFill>
                <a:latin typeface="Verdana"/>
                <a:ea typeface="Verdana" pitchFamily="34" charset="0"/>
              </a:rPr>
              <a:t>Engine &amp; Transmission Control Units</a:t>
            </a:r>
          </a:p>
          <a:p>
            <a:pPr algn="ctr" eaLnBrk="0" hangingPunct="0"/>
            <a:r>
              <a:rPr lang="en-US" sz="1100" i="1" dirty="0">
                <a:solidFill>
                  <a:srgbClr val="000000"/>
                </a:solidFill>
                <a:latin typeface="Verdana"/>
                <a:ea typeface="Verdana" pitchFamily="34" charset="0"/>
              </a:rPr>
              <a:t>Key Selling Points:</a:t>
            </a:r>
          </a:p>
          <a:p>
            <a:pPr algn="ctr" eaLnBrk="0" hangingPunct="0"/>
            <a:r>
              <a:rPr lang="en-US" sz="1100" dirty="0">
                <a:solidFill>
                  <a:srgbClr val="000000"/>
                </a:solidFill>
                <a:latin typeface="Verdana"/>
                <a:ea typeface="Verdana" pitchFamily="34" charset="0"/>
              </a:rPr>
              <a:t>Tailored Powertrain features</a:t>
            </a:r>
            <a:br>
              <a:rPr lang="en-US" sz="1100" dirty="0">
                <a:solidFill>
                  <a:srgbClr val="000000"/>
                </a:solidFill>
                <a:latin typeface="Verdana"/>
                <a:ea typeface="Verdana" pitchFamily="34" charset="0"/>
              </a:rPr>
            </a:br>
            <a:r>
              <a:rPr lang="en-US" sz="1100" dirty="0">
                <a:solidFill>
                  <a:srgbClr val="000000"/>
                </a:solidFill>
                <a:latin typeface="Verdana"/>
                <a:ea typeface="Verdana" pitchFamily="34" charset="0"/>
              </a:rPr>
              <a:t>,Scalability in packages,</a:t>
            </a:r>
            <a:br>
              <a:rPr lang="en-US" sz="1100" dirty="0">
                <a:solidFill>
                  <a:srgbClr val="000000"/>
                </a:solidFill>
                <a:latin typeface="Verdana"/>
                <a:ea typeface="Verdana" pitchFamily="34" charset="0"/>
              </a:rPr>
            </a:br>
            <a:r>
              <a:rPr lang="en-US" sz="1100" dirty="0">
                <a:solidFill>
                  <a:srgbClr val="000000"/>
                </a:solidFill>
                <a:latin typeface="Verdana"/>
                <a:ea typeface="Verdana" pitchFamily="34" charset="0"/>
              </a:rPr>
              <a:t>ext. SRAM </a:t>
            </a:r>
          </a:p>
        </p:txBody>
      </p:sp>
      <p:sp>
        <p:nvSpPr>
          <p:cNvPr id="32" name="Abgerundetes Rechteck 31"/>
          <p:cNvSpPr/>
          <p:nvPr/>
        </p:nvSpPr>
        <p:spPr bwMode="auto">
          <a:xfrm>
            <a:off x="7410772" y="4496919"/>
            <a:ext cx="2448272" cy="1044377"/>
          </a:xfrm>
          <a:prstGeom prst="roundRect">
            <a:avLst/>
          </a:prstGeom>
          <a:solidFill>
            <a:schemeClr val="accent4">
              <a:alpha val="65000"/>
            </a:schemeClr>
          </a:solidFill>
          <a:ln w="9525">
            <a:noFill/>
            <a:miter lim="800000"/>
            <a:headEnd/>
            <a:tailEnd/>
          </a:ln>
        </p:spPr>
        <p:txBody>
          <a:bodyPr wrap="square" lIns="72000" tIns="72000" rIns="72000" bIns="72000" rtlCol="0" anchor="ctr"/>
          <a:lstStyle/>
          <a:p>
            <a:pPr algn="ctr" eaLnBrk="0" hangingPunct="0"/>
            <a:r>
              <a:rPr lang="en-US" sz="1200" b="1" dirty="0">
                <a:solidFill>
                  <a:srgbClr val="000000"/>
                </a:solidFill>
                <a:latin typeface="Verdana"/>
                <a:ea typeface="Verdana" pitchFamily="34" charset="0"/>
              </a:rPr>
              <a:t>Central Vehicle Manager</a:t>
            </a:r>
            <a:br>
              <a:rPr lang="en-US" sz="1200" b="1" dirty="0">
                <a:solidFill>
                  <a:srgbClr val="000000"/>
                </a:solidFill>
                <a:latin typeface="Verdana"/>
                <a:ea typeface="Verdana" pitchFamily="34" charset="0"/>
              </a:rPr>
            </a:br>
            <a:r>
              <a:rPr lang="en-US" sz="1200" i="1" dirty="0">
                <a:solidFill>
                  <a:srgbClr val="000000"/>
                </a:solidFill>
                <a:latin typeface="Verdana"/>
                <a:ea typeface="Verdana" pitchFamily="34" charset="0"/>
              </a:rPr>
              <a:t>Key Selling Points:</a:t>
            </a:r>
          </a:p>
          <a:p>
            <a:pPr algn="ctr" eaLnBrk="0" hangingPunct="0"/>
            <a:r>
              <a:rPr lang="en-US" sz="1200" i="1" dirty="0">
                <a:solidFill>
                  <a:srgbClr val="000000"/>
                </a:solidFill>
                <a:latin typeface="Verdana"/>
                <a:ea typeface="Verdana" pitchFamily="34" charset="0"/>
              </a:rPr>
              <a:t> </a:t>
            </a:r>
            <a:r>
              <a:rPr lang="en-US" sz="1200" dirty="0">
                <a:solidFill>
                  <a:srgbClr val="000000"/>
                </a:solidFill>
                <a:latin typeface="Verdana"/>
                <a:ea typeface="Verdana" pitchFamily="34" charset="0"/>
              </a:rPr>
              <a:t>Performance, I/O scalability, Safety </a:t>
            </a:r>
            <a:endParaRPr lang="en-US" sz="1600" dirty="0">
              <a:solidFill>
                <a:srgbClr val="000000"/>
              </a:solidFill>
              <a:latin typeface="Verdana"/>
              <a:ea typeface="Verdana" pitchFamily="34" charset="0"/>
            </a:endParaRPr>
          </a:p>
        </p:txBody>
      </p:sp>
      <p:pic>
        <p:nvPicPr>
          <p:cNvPr id="1028" name="Picture 4"/>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36623" y="3084500"/>
            <a:ext cx="1684323" cy="4956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9" name="Picture 2"/>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898104" y="4020107"/>
            <a:ext cx="908779" cy="3449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098" name="Picture 2"/>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826096" y="3574790"/>
            <a:ext cx="980787" cy="3840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AutoShape 2" descr="Résultat de recherche d'images pour &quot;liebherr logo&quot;"/>
          <p:cNvSpPr>
            <a:spLocks noChangeAspect="1" noChangeArrowheads="1"/>
          </p:cNvSpPr>
          <p:nvPr/>
        </p:nvSpPr>
        <p:spPr bwMode="auto">
          <a:xfrm>
            <a:off x="1069975" y="-144461"/>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solidFill>
                <a:srgbClr val="000000"/>
              </a:solidFill>
            </a:endParaRPr>
          </a:p>
        </p:txBody>
      </p:sp>
      <p:pic>
        <p:nvPicPr>
          <p:cNvPr id="3" name="Picture 3"/>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7430623" y="3621562"/>
            <a:ext cx="1194299" cy="16748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 name="Title 17"/>
          <p:cNvSpPr>
            <a:spLocks noGrp="1"/>
          </p:cNvSpPr>
          <p:nvPr>
            <p:ph type="title" hasCustomPrompt="1"/>
          </p:nvPr>
        </p:nvSpPr>
        <p:spPr/>
        <p:txBody>
          <a:bodyPr vert="horz" lIns="0" tIns="0" rIns="0" bIns="10800" rtlCol="0" anchor="b" anchorCtr="0">
            <a:noAutofit/>
          </a:bodyPr>
          <a:lstStyle/>
          <a:p>
            <a:r>
              <a:t>AURIX™ versatile architecture </a:t>
            </a:r>
            <a:br>
              <a:rPr/>
            </a:br>
            <a:r>
              <a:t>for various CAV applications</a:t>
            </a:r>
            <a:endParaRPr lang="en-GB" altLang="de-DE" i="1" dirty="0">
              <a:solidFill>
                <a:schemeClr val="tx2">
                  <a:lumMod val="50000"/>
                </a:schemeClr>
              </a:solidFill>
            </a:endParaRPr>
          </a:p>
        </p:txBody>
      </p:sp>
      <p:pic>
        <p:nvPicPr>
          <p:cNvPr id="33" name="Picture 2"/>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474939" y="3070822"/>
            <a:ext cx="862977" cy="4173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0" name="Picture 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173287" y="3718709"/>
            <a:ext cx="1467008" cy="3586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1" name="Picture 3"/>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3344149" y="3184625"/>
            <a:ext cx="956309" cy="47272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Footer Placeholder 3">
            <a:extLst>
              <a:ext uri="{FF2B5EF4-FFF2-40B4-BE49-F238E27FC236}">
                <a16:creationId xmlns:a16="http://schemas.microsoft.com/office/drawing/2014/main" id="{808DF61D-B4CC-4AE2-B4E0-5FF972FFA257}"/>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7016A5DE-65E2-4FB6-8D52-8C5E8F1C46C4}"/>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9F37C548-2C68-418F-A5D8-8EF9C3FBEE65}"/>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104891656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ppt_x"/>
                                          </p:val>
                                        </p:tav>
                                        <p:tav tm="100000">
                                          <p:val>
                                            <p:strVal val="#ppt_x"/>
                                          </p:val>
                                        </p:tav>
                                      </p:tavLst>
                                    </p:anim>
                                    <p:anim calcmode="lin" valueType="num">
                                      <p:cBhvr additive="base">
                                        <p:cTn id="1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075"/>
                                        </p:tgtEl>
                                        <p:attrNameLst>
                                          <p:attrName>style.visibility</p:attrName>
                                        </p:attrNameLst>
                                      </p:cBhvr>
                                      <p:to>
                                        <p:strVal val="visible"/>
                                      </p:to>
                                    </p:set>
                                    <p:anim calcmode="lin" valueType="num">
                                      <p:cBhvr additive="base">
                                        <p:cTn id="17" dur="500" fill="hold"/>
                                        <p:tgtEl>
                                          <p:spTgt spid="3075"/>
                                        </p:tgtEl>
                                        <p:attrNameLst>
                                          <p:attrName>ppt_x</p:attrName>
                                        </p:attrNameLst>
                                      </p:cBhvr>
                                      <p:tavLst>
                                        <p:tav tm="0">
                                          <p:val>
                                            <p:strVal val="#ppt_x"/>
                                          </p:val>
                                        </p:tav>
                                        <p:tav tm="100000">
                                          <p:val>
                                            <p:strVal val="#ppt_x"/>
                                          </p:val>
                                        </p:tav>
                                      </p:tavLst>
                                    </p:anim>
                                    <p:anim calcmode="lin" valueType="num">
                                      <p:cBhvr additive="base">
                                        <p:cTn id="18" dur="500" fill="hold"/>
                                        <p:tgtEl>
                                          <p:spTgt spid="3075"/>
                                        </p:tgtEl>
                                        <p:attrNameLst>
                                          <p:attrName>ppt_y</p:attrName>
                                        </p:attrNameLst>
                                      </p:cBhvr>
                                      <p:tavLst>
                                        <p:tav tm="0">
                                          <p:val>
                                            <p:strVal val="1+#ppt_h/2"/>
                                          </p:val>
                                        </p:tav>
                                        <p:tav tm="100000">
                                          <p:val>
                                            <p:strVal val="#ppt_y"/>
                                          </p:val>
                                        </p:tav>
                                      </p:tavLst>
                                    </p:anim>
                                  </p:childTnLst>
                                </p:cTn>
                              </p:par>
                              <p:par>
                                <p:cTn id="19" presetID="10" presetClass="entr" presetSubtype="0" fill="hold" nodeType="withEffect">
                                  <p:stCondLst>
                                    <p:cond delay="0"/>
                                  </p:stCondLst>
                                  <p:childTnLst>
                                    <p:set>
                                      <p:cBhvr>
                                        <p:cTn id="20" dur="1" fill="hold">
                                          <p:stCondLst>
                                            <p:cond delay="0"/>
                                          </p:stCondLst>
                                        </p:cTn>
                                        <p:tgtEl>
                                          <p:spTgt spid="1028"/>
                                        </p:tgtEl>
                                        <p:attrNameLst>
                                          <p:attrName>style.visibility</p:attrName>
                                        </p:attrNameLst>
                                      </p:cBhvr>
                                      <p:to>
                                        <p:strVal val="visible"/>
                                      </p:to>
                                    </p:set>
                                    <p:animEffect transition="in" filter="fade">
                                      <p:cBhvr>
                                        <p:cTn id="21" dur="500"/>
                                        <p:tgtEl>
                                          <p:spTgt spid="1028"/>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500" fill="hold"/>
                                        <p:tgtEl>
                                          <p:spTgt spid="6"/>
                                        </p:tgtEl>
                                        <p:attrNameLst>
                                          <p:attrName>ppt_x</p:attrName>
                                        </p:attrNameLst>
                                      </p:cBhvr>
                                      <p:tavLst>
                                        <p:tav tm="0">
                                          <p:val>
                                            <p:strVal val="#ppt_x"/>
                                          </p:val>
                                        </p:tav>
                                        <p:tav tm="100000">
                                          <p:val>
                                            <p:strVal val="#ppt_x"/>
                                          </p:val>
                                        </p:tav>
                                      </p:tavLst>
                                    </p:anim>
                                    <p:anim calcmode="lin" valueType="num">
                                      <p:cBhvr additive="base">
                                        <p:cTn id="27"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additive="base">
                                        <p:cTn id="32" dur="500" fill="hold"/>
                                        <p:tgtEl>
                                          <p:spTgt spid="31"/>
                                        </p:tgtEl>
                                        <p:attrNameLst>
                                          <p:attrName>ppt_x</p:attrName>
                                        </p:attrNameLst>
                                      </p:cBhvr>
                                      <p:tavLst>
                                        <p:tav tm="0">
                                          <p:val>
                                            <p:strVal val="#ppt_x"/>
                                          </p:val>
                                        </p:tav>
                                        <p:tav tm="100000">
                                          <p:val>
                                            <p:strVal val="#ppt_x"/>
                                          </p:val>
                                        </p:tav>
                                      </p:tavLst>
                                    </p:anim>
                                    <p:anim calcmode="lin" valueType="num">
                                      <p:cBhvr additive="base">
                                        <p:cTn id="33"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nodeType="clickEffect">
                                  <p:stCondLst>
                                    <p:cond delay="0"/>
                                  </p:stCondLst>
                                  <p:childTnLst>
                                    <p:set>
                                      <p:cBhvr>
                                        <p:cTn id="37" dur="1" fill="hold">
                                          <p:stCondLst>
                                            <p:cond delay="0"/>
                                          </p:stCondLst>
                                        </p:cTn>
                                        <p:tgtEl>
                                          <p:spTgt spid="3074"/>
                                        </p:tgtEl>
                                        <p:attrNameLst>
                                          <p:attrName>style.visibility</p:attrName>
                                        </p:attrNameLst>
                                      </p:cBhvr>
                                      <p:to>
                                        <p:strVal val="visible"/>
                                      </p:to>
                                    </p:set>
                                    <p:anim calcmode="lin" valueType="num">
                                      <p:cBhvr additive="base">
                                        <p:cTn id="38" dur="500" fill="hold"/>
                                        <p:tgtEl>
                                          <p:spTgt spid="3074"/>
                                        </p:tgtEl>
                                        <p:attrNameLst>
                                          <p:attrName>ppt_x</p:attrName>
                                        </p:attrNameLst>
                                      </p:cBhvr>
                                      <p:tavLst>
                                        <p:tav tm="0">
                                          <p:val>
                                            <p:strVal val="#ppt_x"/>
                                          </p:val>
                                        </p:tav>
                                        <p:tav tm="100000">
                                          <p:val>
                                            <p:strVal val="#ppt_x"/>
                                          </p:val>
                                        </p:tav>
                                      </p:tavLst>
                                    </p:anim>
                                    <p:anim calcmode="lin" valueType="num">
                                      <p:cBhvr additive="base">
                                        <p:cTn id="39" dur="500" fill="hold"/>
                                        <p:tgtEl>
                                          <p:spTgt spid="3074"/>
                                        </p:tgtEl>
                                        <p:attrNameLst>
                                          <p:attrName>ppt_y</p:attrName>
                                        </p:attrNameLst>
                                      </p:cBhvr>
                                      <p:tavLst>
                                        <p:tav tm="0">
                                          <p:val>
                                            <p:strVal val="1+#ppt_h/2"/>
                                          </p:val>
                                        </p:tav>
                                        <p:tav tm="100000">
                                          <p:val>
                                            <p:strVal val="#ppt_y"/>
                                          </p:val>
                                        </p:tav>
                                      </p:tavLst>
                                    </p:anim>
                                  </p:childTnLst>
                                </p:cTn>
                              </p:par>
                              <p:par>
                                <p:cTn id="40" presetID="10" presetClass="entr" presetSubtype="0" fill="hold" nodeType="with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par>
                                <p:cTn id="43" presetID="2" presetClass="entr" presetSubtype="4" fill="hold" nodeType="withEffect">
                                  <p:stCondLst>
                                    <p:cond delay="0"/>
                                  </p:stCondLst>
                                  <p:childTnLst>
                                    <p:set>
                                      <p:cBhvr>
                                        <p:cTn id="44" dur="1" fill="hold">
                                          <p:stCondLst>
                                            <p:cond delay="0"/>
                                          </p:stCondLst>
                                        </p:cTn>
                                        <p:tgtEl>
                                          <p:spTgt spid="29"/>
                                        </p:tgtEl>
                                        <p:attrNameLst>
                                          <p:attrName>style.visibility</p:attrName>
                                        </p:attrNameLst>
                                      </p:cBhvr>
                                      <p:to>
                                        <p:strVal val="visible"/>
                                      </p:to>
                                    </p:set>
                                    <p:anim calcmode="lin" valueType="num">
                                      <p:cBhvr additive="base">
                                        <p:cTn id="45" dur="500" fill="hold"/>
                                        <p:tgtEl>
                                          <p:spTgt spid="29"/>
                                        </p:tgtEl>
                                        <p:attrNameLst>
                                          <p:attrName>ppt_x</p:attrName>
                                        </p:attrNameLst>
                                      </p:cBhvr>
                                      <p:tavLst>
                                        <p:tav tm="0">
                                          <p:val>
                                            <p:strVal val="#ppt_x"/>
                                          </p:val>
                                        </p:tav>
                                        <p:tav tm="100000">
                                          <p:val>
                                            <p:strVal val="#ppt_x"/>
                                          </p:val>
                                        </p:tav>
                                      </p:tavLst>
                                    </p:anim>
                                    <p:anim calcmode="lin" valueType="num">
                                      <p:cBhvr additive="base">
                                        <p:cTn id="46" dur="500" fill="hold"/>
                                        <p:tgtEl>
                                          <p:spTgt spid="29"/>
                                        </p:tgtEl>
                                        <p:attrNameLst>
                                          <p:attrName>ppt_y</p:attrName>
                                        </p:attrNameLst>
                                      </p:cBhvr>
                                      <p:tavLst>
                                        <p:tav tm="0">
                                          <p:val>
                                            <p:strVal val="1+#ppt_h/2"/>
                                          </p:val>
                                        </p:tav>
                                        <p:tav tm="100000">
                                          <p:val>
                                            <p:strVal val="#ppt_y"/>
                                          </p:val>
                                        </p:tav>
                                      </p:tavLst>
                                    </p:anim>
                                  </p:childTnLst>
                                </p:cTn>
                              </p:par>
                              <p:par>
                                <p:cTn id="47" presetID="10" presetClass="entr" presetSubtype="0" fill="hold" nodeType="withEffect">
                                  <p:stCondLst>
                                    <p:cond delay="0"/>
                                  </p:stCondLst>
                                  <p:childTnLst>
                                    <p:set>
                                      <p:cBhvr>
                                        <p:cTn id="48" dur="1" fill="hold">
                                          <p:stCondLst>
                                            <p:cond delay="0"/>
                                          </p:stCondLst>
                                        </p:cTn>
                                        <p:tgtEl>
                                          <p:spTgt spid="4098"/>
                                        </p:tgtEl>
                                        <p:attrNameLst>
                                          <p:attrName>style.visibility</p:attrName>
                                        </p:attrNameLst>
                                      </p:cBhvr>
                                      <p:to>
                                        <p:strVal val="visible"/>
                                      </p:to>
                                    </p:set>
                                    <p:animEffect transition="in" filter="fade">
                                      <p:cBhvr>
                                        <p:cTn id="49" dur="500"/>
                                        <p:tgtEl>
                                          <p:spTgt spid="4098"/>
                                        </p:tgtEl>
                                      </p:cBhvr>
                                    </p:animEffect>
                                  </p:childTnLst>
                                </p:cTn>
                              </p:par>
                              <p:par>
                                <p:cTn id="50" presetID="10"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1" grpId="0" animBg="1"/>
      <p:bldP spid="32"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Abgerundetes Rechteck 7"/>
          <p:cNvSpPr>
            <a:spLocks noChangeArrowheads="1"/>
          </p:cNvSpPr>
          <p:nvPr/>
        </p:nvSpPr>
        <p:spPr bwMode="auto">
          <a:xfrm>
            <a:off x="5581657" y="1773466"/>
            <a:ext cx="1992313" cy="1222375"/>
          </a:xfrm>
          <a:prstGeom prst="rect">
            <a:avLst/>
          </a:prstGeom>
          <a:solidFill>
            <a:schemeClr val="bg2"/>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lIns="72000" tIns="72000" rIns="72000" bIns="72000" anchor="ct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a:spcAft>
                <a:spcPct val="0"/>
              </a:spcAft>
              <a:buClr>
                <a:srgbClr val="00214A"/>
              </a:buClr>
              <a:buFontTx/>
              <a:buNone/>
            </a:pPr>
            <a:endParaRPr lang="de-DE" altLang="de-DE" sz="1600">
              <a:solidFill>
                <a:srgbClr val="00214A"/>
              </a:solidFill>
              <a:cs typeface="Arial" pitchFamily="34" charset="0"/>
            </a:endParaRPr>
          </a:p>
        </p:txBody>
      </p:sp>
      <p:sp>
        <p:nvSpPr>
          <p:cNvPr id="232452" name="AutoShape 13"/>
          <p:cNvSpPr>
            <a:spLocks noChangeArrowheads="1"/>
          </p:cNvSpPr>
          <p:nvPr/>
        </p:nvSpPr>
        <p:spPr bwMode="auto">
          <a:xfrm>
            <a:off x="1197287" y="1052739"/>
            <a:ext cx="8677085" cy="647700"/>
          </a:xfrm>
          <a:prstGeom prst="triangle">
            <a:avLst>
              <a:gd name="adj" fmla="val 50000"/>
            </a:avLst>
          </a:prstGeom>
          <a:solidFill>
            <a:schemeClr val="tx2"/>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wrap="none" tIns="10800" bIns="82800" anchor="ct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ts val="300"/>
              </a:spcAft>
              <a:buClr>
                <a:srgbClr val="FFFFFF"/>
              </a:buClr>
              <a:buNone/>
            </a:pPr>
            <a:r>
              <a:rPr lang="en-US" altLang="de-DE" sz="1600" b="1" dirty="0">
                <a:solidFill>
                  <a:srgbClr val="FFFFFF"/>
                </a:solidFill>
                <a:cs typeface="Arial" pitchFamily="34" charset="0"/>
              </a:rPr>
              <a:t>AURIX</a:t>
            </a:r>
            <a:r>
              <a:rPr lang="en-US" altLang="de-DE" sz="1600" b="1" baseline="30000" dirty="0">
                <a:solidFill>
                  <a:srgbClr val="FFFFFF"/>
                </a:solidFill>
                <a:cs typeface="Arial" pitchFamily="34" charset="0"/>
              </a:rPr>
              <a:t>TM </a:t>
            </a:r>
            <a:r>
              <a:rPr lang="en-US" altLang="de-DE" sz="1600" b="1" i="1" dirty="0">
                <a:solidFill>
                  <a:srgbClr val="FFFFFF"/>
                </a:solidFill>
                <a:cs typeface="Arial" pitchFamily="34" charset="0"/>
              </a:rPr>
              <a:t>– </a:t>
            </a:r>
            <a:r>
              <a:rPr lang="en-US" altLang="de-DE" sz="1600" b="1" dirty="0">
                <a:solidFill>
                  <a:srgbClr val="FFFFFF"/>
                </a:solidFill>
                <a:cs typeface="Arial" pitchFamily="34" charset="0"/>
              </a:rPr>
              <a:t>Safety joins Performance</a:t>
            </a:r>
          </a:p>
        </p:txBody>
      </p:sp>
      <p:sp>
        <p:nvSpPr>
          <p:cNvPr id="232455" name="Rectangle 14"/>
          <p:cNvSpPr>
            <a:spLocks noChangeArrowheads="1"/>
          </p:cNvSpPr>
          <p:nvPr/>
        </p:nvSpPr>
        <p:spPr bwMode="auto">
          <a:xfrm>
            <a:off x="1201809" y="5637307"/>
            <a:ext cx="8713663" cy="865336"/>
          </a:xfrm>
          <a:prstGeom prst="rect">
            <a:avLst/>
          </a:prstGeom>
          <a:solidFill>
            <a:schemeClr val="tx2"/>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nchor="ct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a:spcAft>
                <a:spcPct val="0"/>
              </a:spcAft>
              <a:buClr>
                <a:srgbClr val="FFFFFF"/>
              </a:buClr>
              <a:buFontTx/>
              <a:buNone/>
            </a:pPr>
            <a:r>
              <a:rPr lang="en-US" altLang="de-DE" sz="2800" b="1" dirty="0">
                <a:solidFill>
                  <a:srgbClr val="FFFFFF"/>
                </a:solidFill>
              </a:rPr>
              <a:t>AURIX™ for CAV Success Stories</a:t>
            </a:r>
            <a:endParaRPr lang="en-US" altLang="de-DE" sz="2800" b="1" dirty="0">
              <a:solidFill>
                <a:srgbClr val="FFFFFF"/>
              </a:solidFill>
              <a:cs typeface="Arial" pitchFamily="34" charset="0"/>
            </a:endParaRPr>
          </a:p>
        </p:txBody>
      </p:sp>
      <p:pic>
        <p:nvPicPr>
          <p:cNvPr id="106509" name="Picture 3" descr="C:\Users\boehtho\AppData\Local\Microsoft\Windows\Temporary Internet Files\Content.IE5\GM0F3NV4\Truck Renderings_lowres.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73736" y="1773466"/>
            <a:ext cx="2016124" cy="122237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460" name="Picture 4" descr="C:\Users\boehtho\AppData\Local\Microsoft\Windows\Temporary Internet Files\Content.IE5\L3V0FQN9\AURIX_TC264DA_TC297TA_LFBGA-292_LQFP-144_lowres.jpg"/>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51507" y="1892529"/>
            <a:ext cx="1846263" cy="1103313"/>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14" name="Picture 6" descr="C:\Users\boehtho\AppData\Local\Microsoft\Windows\Temporary Internet Files\Content.IE5\WEWTNR9Y\network-7848771-istock_lowres.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872173" y="1773466"/>
            <a:ext cx="2006721" cy="122237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15" name="Picture 7"/>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1201802" y="1776010"/>
            <a:ext cx="1942970" cy="1217283"/>
          </a:xfrm>
          <a:prstGeom prst="rect">
            <a:avLst/>
          </a:prstGeom>
          <a:solidFill>
            <a:schemeClr val="tx1"/>
          </a:solidFill>
          <a:ln>
            <a:noFill/>
          </a:ln>
          <a:effectLst>
            <a:outerShdw blurRad="50800" dist="38100" dir="2700000" algn="tl" rotWithShape="0">
              <a:prstClr val="black">
                <a:alpha val="40000"/>
              </a:prstClr>
            </a:outerShdw>
          </a:effectLst>
        </p:spPr>
      </p:pic>
      <p:pic>
        <p:nvPicPr>
          <p:cNvPr id="106516" name="Picture 30"/>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84215" y="1773467"/>
            <a:ext cx="504825"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2468" name="Gruppieren 10"/>
          <p:cNvGrpSpPr>
            <a:grpSpLocks/>
          </p:cNvGrpSpPr>
          <p:nvPr/>
        </p:nvGrpSpPr>
        <p:grpSpPr bwMode="auto">
          <a:xfrm>
            <a:off x="4841882" y="2443386"/>
            <a:ext cx="512763" cy="512763"/>
            <a:chOff x="-1620688" y="3645024"/>
            <a:chExt cx="672880" cy="672880"/>
          </a:xfrm>
        </p:grpSpPr>
        <p:sp>
          <p:nvSpPr>
            <p:cNvPr id="232473" name="Ellipse 9"/>
            <p:cNvSpPr>
              <a:spLocks noChangeArrowheads="1"/>
            </p:cNvSpPr>
            <p:nvPr/>
          </p:nvSpPr>
          <p:spPr bwMode="auto">
            <a:xfrm>
              <a:off x="-1620688" y="3645024"/>
              <a:ext cx="672880" cy="672880"/>
            </a:xfrm>
            <a:prstGeom prst="ellipse">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lIns="72000" tIns="72000" rIns="72000" bIns="72000" anchor="ct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a:spcAft>
                  <a:spcPct val="0"/>
                </a:spcAft>
                <a:buClr>
                  <a:srgbClr val="00214A"/>
                </a:buClr>
                <a:buFontTx/>
                <a:buNone/>
              </a:pPr>
              <a:endParaRPr lang="de-DE" altLang="de-DE" sz="1600">
                <a:solidFill>
                  <a:srgbClr val="00214A"/>
                </a:solidFill>
                <a:cs typeface="Arial" pitchFamily="34" charset="0"/>
              </a:endParaRPr>
            </a:p>
          </p:txBody>
        </p:sp>
        <p:pic>
          <p:nvPicPr>
            <p:cNvPr id="232474" name="Grafik 8"/>
            <p:cNvPicPr>
              <a:picLocks noChangeAspect="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20688" y="3645024"/>
              <a:ext cx="672880" cy="672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feld 11"/>
          <p:cNvSpPr txBox="1"/>
          <p:nvPr/>
        </p:nvSpPr>
        <p:spPr bwMode="auto">
          <a:xfrm>
            <a:off x="3479800" y="1944347"/>
            <a:ext cx="1214438" cy="215444"/>
          </a:xfrm>
          <a:prstGeom prst="rect">
            <a:avLst/>
          </a:prstGeom>
          <a:noFill/>
          <a:ln w="9525">
            <a:noFill/>
            <a:miter lim="800000"/>
            <a:headEnd/>
            <a:tailEnd/>
          </a:ln>
          <a:effectLst/>
        </p:spPr>
        <p:txBody>
          <a:bodyPr lIns="0" tIns="0" rIns="0" bIns="0" anchor="ctr">
            <a:spAutoFit/>
          </a:bodyPr>
          <a:lstStyle/>
          <a:p>
            <a:pPr eaLnBrk="0" fontAlgn="auto" hangingPunct="0">
              <a:spcBef>
                <a:spcPts val="0"/>
              </a:spcBef>
              <a:spcAft>
                <a:spcPts val="300"/>
              </a:spcAft>
              <a:buClr>
                <a:srgbClr val="B70D28"/>
              </a:buClr>
              <a:defRPr/>
            </a:pPr>
            <a:r>
              <a:rPr lang="en-US" sz="1400" b="1" kern="0" dirty="0">
                <a:solidFill>
                  <a:srgbClr val="000000"/>
                </a:solidFill>
                <a:latin typeface="Verdana" pitchFamily="34" charset="0"/>
                <a:ea typeface="Verdana" pitchFamily="34" charset="0"/>
              </a:rPr>
              <a:t>IEC 61508</a:t>
            </a:r>
          </a:p>
        </p:txBody>
      </p:sp>
      <p:sp>
        <p:nvSpPr>
          <p:cNvPr id="6" name="Abgerundetes Rechteck 5"/>
          <p:cNvSpPr/>
          <p:nvPr/>
        </p:nvSpPr>
        <p:spPr bwMode="auto">
          <a:xfrm>
            <a:off x="1207262" y="4652891"/>
            <a:ext cx="2952328" cy="888405"/>
          </a:xfrm>
          <a:prstGeom prst="roundRect">
            <a:avLst/>
          </a:prstGeom>
          <a:solidFill>
            <a:schemeClr val="accent4">
              <a:alpha val="65000"/>
            </a:schemeClr>
          </a:solidFill>
          <a:ln w="9525">
            <a:noFill/>
            <a:miter lim="800000"/>
            <a:headEnd/>
            <a:tailEnd/>
          </a:ln>
        </p:spPr>
        <p:txBody>
          <a:bodyPr wrap="square" lIns="72000" tIns="72000" rIns="72000" bIns="72000" rtlCol="0" anchor="ctr"/>
          <a:lstStyle/>
          <a:p>
            <a:pPr algn="ctr" eaLnBrk="0" hangingPunct="0"/>
            <a:br>
              <a:rPr lang="en-US" sz="1200" b="1" dirty="0">
                <a:solidFill>
                  <a:srgbClr val="FFFFFF"/>
                </a:solidFill>
                <a:latin typeface="Verdana"/>
                <a:ea typeface="Verdana" pitchFamily="34" charset="0"/>
              </a:rPr>
            </a:br>
            <a:endParaRPr lang="en-US" sz="1200" dirty="0">
              <a:solidFill>
                <a:srgbClr val="000000"/>
              </a:solidFill>
              <a:latin typeface="Verdana"/>
              <a:ea typeface="Verdana" pitchFamily="34" charset="0"/>
            </a:endParaRPr>
          </a:p>
          <a:p>
            <a:pPr algn="ctr" eaLnBrk="0" hangingPunct="0"/>
            <a:r>
              <a:rPr lang="en-US" sz="1200" b="1" dirty="0">
                <a:solidFill>
                  <a:srgbClr val="000000"/>
                </a:solidFill>
                <a:latin typeface="Verdana"/>
                <a:ea typeface="Verdana" pitchFamily="34" charset="0"/>
              </a:rPr>
              <a:t>NG Forklift ECU Platform</a:t>
            </a:r>
            <a:endParaRPr lang="en-US" sz="1200" dirty="0">
              <a:solidFill>
                <a:srgbClr val="000000"/>
              </a:solidFill>
              <a:latin typeface="Verdana"/>
              <a:ea typeface="Verdana" pitchFamily="34" charset="0"/>
            </a:endParaRPr>
          </a:p>
          <a:p>
            <a:pPr algn="ctr" eaLnBrk="0" hangingPunct="0"/>
            <a:r>
              <a:rPr lang="en-US" sz="1200" i="1" dirty="0">
                <a:solidFill>
                  <a:srgbClr val="000000"/>
                </a:solidFill>
                <a:latin typeface="Verdana"/>
                <a:ea typeface="Verdana" pitchFamily="34" charset="0"/>
              </a:rPr>
              <a:t>Key Selling Points:</a:t>
            </a:r>
          </a:p>
          <a:p>
            <a:pPr algn="ctr" eaLnBrk="0" hangingPunct="0"/>
            <a:r>
              <a:rPr lang="en-US" sz="1200" dirty="0">
                <a:solidFill>
                  <a:srgbClr val="000000"/>
                </a:solidFill>
                <a:latin typeface="Verdana"/>
                <a:ea typeface="Verdana" pitchFamily="34" charset="0"/>
              </a:rPr>
              <a:t>Performance, Safety &amp; CAN FD</a:t>
            </a:r>
          </a:p>
          <a:p>
            <a:pPr algn="ctr" eaLnBrk="0" hangingPunct="0"/>
            <a:endParaRPr lang="en-US" sz="1600" dirty="0">
              <a:solidFill>
                <a:srgbClr val="000000"/>
              </a:solidFill>
              <a:latin typeface="Verdana"/>
              <a:ea typeface="Verdana" pitchFamily="34" charset="0"/>
            </a:endParaRPr>
          </a:p>
        </p:txBody>
      </p:sp>
      <p:sp>
        <p:nvSpPr>
          <p:cNvPr id="31" name="Abgerundetes Rechteck 30"/>
          <p:cNvSpPr/>
          <p:nvPr/>
        </p:nvSpPr>
        <p:spPr bwMode="auto">
          <a:xfrm>
            <a:off x="4292916" y="4485059"/>
            <a:ext cx="2998914" cy="1104183"/>
          </a:xfrm>
          <a:prstGeom prst="roundRect">
            <a:avLst/>
          </a:prstGeom>
          <a:solidFill>
            <a:schemeClr val="accent4">
              <a:alpha val="65000"/>
            </a:schemeClr>
          </a:solidFill>
          <a:ln w="9525">
            <a:noFill/>
            <a:miter lim="800000"/>
            <a:headEnd/>
            <a:tailEnd/>
          </a:ln>
        </p:spPr>
        <p:txBody>
          <a:bodyPr wrap="square" lIns="72000" tIns="72000" rIns="72000" bIns="72000" rtlCol="0" anchor="ctr"/>
          <a:lstStyle/>
          <a:p>
            <a:pPr algn="ctr" eaLnBrk="0" hangingPunct="0"/>
            <a:r>
              <a:rPr lang="en-US" sz="1100" b="1" dirty="0">
                <a:solidFill>
                  <a:srgbClr val="000000"/>
                </a:solidFill>
                <a:latin typeface="Verdana"/>
                <a:ea typeface="Verdana" pitchFamily="34" charset="0"/>
              </a:rPr>
              <a:t>CAN Ethernet Gateway</a:t>
            </a:r>
          </a:p>
          <a:p>
            <a:pPr algn="ctr" eaLnBrk="0" hangingPunct="0"/>
            <a:r>
              <a:rPr lang="en-US" sz="1100" i="1" dirty="0">
                <a:solidFill>
                  <a:srgbClr val="000000"/>
                </a:solidFill>
                <a:latin typeface="Verdana"/>
                <a:ea typeface="Verdana" pitchFamily="34" charset="0"/>
              </a:rPr>
              <a:t>Key Selling Points:</a:t>
            </a:r>
          </a:p>
          <a:p>
            <a:pPr algn="ctr" eaLnBrk="0" hangingPunct="0"/>
            <a:r>
              <a:rPr lang="en-US" sz="1100" dirty="0">
                <a:solidFill>
                  <a:srgbClr val="000000"/>
                </a:solidFill>
                <a:latin typeface="Verdana"/>
                <a:ea typeface="Verdana" pitchFamily="34" charset="0"/>
              </a:rPr>
              <a:t>Performance, CAN FD, </a:t>
            </a:r>
            <a:br>
              <a:rPr lang="en-US" sz="1100" dirty="0">
                <a:solidFill>
                  <a:srgbClr val="000000"/>
                </a:solidFill>
                <a:latin typeface="Verdana"/>
                <a:ea typeface="Verdana" pitchFamily="34" charset="0"/>
              </a:rPr>
            </a:br>
            <a:r>
              <a:rPr lang="en-US" sz="1100" dirty="0">
                <a:solidFill>
                  <a:srgbClr val="000000"/>
                </a:solidFill>
                <a:latin typeface="Verdana"/>
                <a:ea typeface="Verdana" pitchFamily="34" charset="0"/>
              </a:rPr>
              <a:t>scalability </a:t>
            </a:r>
          </a:p>
        </p:txBody>
      </p:sp>
      <p:sp>
        <p:nvSpPr>
          <p:cNvPr id="32" name="Abgerundetes Rechteck 31"/>
          <p:cNvSpPr/>
          <p:nvPr/>
        </p:nvSpPr>
        <p:spPr bwMode="auto">
          <a:xfrm>
            <a:off x="7410772" y="4496919"/>
            <a:ext cx="2448272" cy="1044377"/>
          </a:xfrm>
          <a:prstGeom prst="roundRect">
            <a:avLst/>
          </a:prstGeom>
          <a:solidFill>
            <a:schemeClr val="accent4">
              <a:alpha val="65000"/>
            </a:schemeClr>
          </a:solidFill>
          <a:ln w="9525">
            <a:noFill/>
            <a:miter lim="800000"/>
            <a:headEnd/>
            <a:tailEnd/>
          </a:ln>
        </p:spPr>
        <p:txBody>
          <a:bodyPr wrap="square" lIns="72000" tIns="72000" rIns="72000" bIns="72000" rtlCol="0" anchor="ctr"/>
          <a:lstStyle/>
          <a:p>
            <a:pPr algn="ctr" eaLnBrk="0" hangingPunct="0"/>
            <a:r>
              <a:rPr lang="en-US" sz="1200" b="1" dirty="0">
                <a:solidFill>
                  <a:srgbClr val="000000"/>
                </a:solidFill>
                <a:latin typeface="Verdana"/>
                <a:ea typeface="Verdana" pitchFamily="34" charset="0"/>
              </a:rPr>
              <a:t>Various other applications</a:t>
            </a:r>
            <a:br>
              <a:rPr lang="en-US" sz="1200" b="1" dirty="0">
                <a:solidFill>
                  <a:srgbClr val="000000"/>
                </a:solidFill>
                <a:latin typeface="Verdana"/>
                <a:ea typeface="Verdana" pitchFamily="34" charset="0"/>
              </a:rPr>
            </a:br>
            <a:r>
              <a:rPr lang="en-US" sz="1200" i="1" dirty="0">
                <a:solidFill>
                  <a:srgbClr val="000000"/>
                </a:solidFill>
                <a:latin typeface="Verdana"/>
                <a:ea typeface="Verdana" pitchFamily="34" charset="0"/>
              </a:rPr>
              <a:t>Key Selling Points:</a:t>
            </a:r>
          </a:p>
          <a:p>
            <a:pPr algn="ctr" eaLnBrk="0" hangingPunct="0"/>
            <a:r>
              <a:rPr lang="en-US" sz="1200" i="1" dirty="0">
                <a:solidFill>
                  <a:srgbClr val="000000"/>
                </a:solidFill>
                <a:latin typeface="Verdana"/>
                <a:ea typeface="Verdana" pitchFamily="34" charset="0"/>
              </a:rPr>
              <a:t> </a:t>
            </a:r>
            <a:r>
              <a:rPr lang="en-US" sz="1200" dirty="0">
                <a:solidFill>
                  <a:srgbClr val="000000"/>
                </a:solidFill>
                <a:latin typeface="Verdana"/>
                <a:ea typeface="Verdana" pitchFamily="34" charset="0"/>
              </a:rPr>
              <a:t>Performance, Scalability, Safety , ext. SRAM</a:t>
            </a:r>
            <a:endParaRPr lang="en-US" sz="1600" dirty="0">
              <a:solidFill>
                <a:srgbClr val="000000"/>
              </a:solidFill>
              <a:latin typeface="Verdana"/>
              <a:ea typeface="Verdana" pitchFamily="34" charset="0"/>
            </a:endParaRPr>
          </a:p>
        </p:txBody>
      </p:sp>
      <p:sp>
        <p:nvSpPr>
          <p:cNvPr id="2" name="AutoShape 2" descr="Résultat de recherche d'images pour &quot;liebherr logo&quot;"/>
          <p:cNvSpPr>
            <a:spLocks noChangeAspect="1" noChangeArrowheads="1"/>
          </p:cNvSpPr>
          <p:nvPr/>
        </p:nvSpPr>
        <p:spPr bwMode="auto">
          <a:xfrm>
            <a:off x="1069975" y="-144461"/>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solidFill>
                <a:srgbClr val="000000"/>
              </a:solidFill>
            </a:endParaRPr>
          </a:p>
        </p:txBody>
      </p:sp>
      <p:sp>
        <p:nvSpPr>
          <p:cNvPr id="34" name="Title 17"/>
          <p:cNvSpPr>
            <a:spLocks noGrp="1"/>
          </p:cNvSpPr>
          <p:nvPr>
            <p:ph type="title" hasCustomPrompt="1"/>
          </p:nvPr>
        </p:nvSpPr>
        <p:spPr/>
        <p:txBody>
          <a:bodyPr vert="horz" lIns="0" tIns="0" rIns="0" bIns="10800" rtlCol="0" anchor="b" anchorCtr="0">
            <a:noAutofit/>
          </a:bodyPr>
          <a:lstStyle/>
          <a:p>
            <a:r>
              <a:t>AURIX™ versatile architecture </a:t>
            </a:r>
            <a:br>
              <a:rPr/>
            </a:br>
            <a:r>
              <a:t>for various CAV applications</a:t>
            </a:r>
            <a:endParaRPr lang="en-GB" altLang="de-DE" i="1" dirty="0">
              <a:solidFill>
                <a:schemeClr val="tx2">
                  <a:lumMod val="50000"/>
                </a:schemeClr>
              </a:solidFill>
            </a:endParaRPr>
          </a:p>
        </p:txBody>
      </p:sp>
      <p:pic>
        <p:nvPicPr>
          <p:cNvPr id="33" name="Picture 3" descr="C:\Users\kleinf\Pictures\linde-logo.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245227" y="3196475"/>
            <a:ext cx="1329159" cy="592567"/>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5" descr="C:\Users\kleinf\Pictures\STILL.bmp"/>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462426" y="3881365"/>
            <a:ext cx="1364692" cy="61555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13" descr="C:\Users\kleinf\Pictures\linde picture.jp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188806" y="1776011"/>
            <a:ext cx="1955969" cy="1394057"/>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72170" y="1776011"/>
            <a:ext cx="1986874" cy="12198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658169" y="3074964"/>
            <a:ext cx="1257300" cy="5524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7" name="Picture 3"/>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478719" y="4034119"/>
            <a:ext cx="1400175" cy="409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 name="Picture 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627921" y="3571829"/>
            <a:ext cx="2328909" cy="61907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9" name="Picture 5"/>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276992" y="3584079"/>
            <a:ext cx="1377763" cy="4150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0" name="Picture 6"/>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291833" y="3263378"/>
            <a:ext cx="1213629" cy="320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1" name="Picture 7"/>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257564" y="4034118"/>
            <a:ext cx="1115752" cy="4207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2" name="Picture 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753478" y="3715766"/>
            <a:ext cx="1304925" cy="295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Footer Placeholder 2">
            <a:extLst>
              <a:ext uri="{FF2B5EF4-FFF2-40B4-BE49-F238E27FC236}">
                <a16:creationId xmlns:a16="http://schemas.microsoft.com/office/drawing/2014/main" id="{C858CBBC-0D10-490A-A515-824B9651C5BE}"/>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629D0410-CF4D-4340-A679-6FC882EC79B6}"/>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FA83C04A-F70C-4289-918A-8D4E671F7261}"/>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33740883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additive="base">
                                        <p:cTn id="13" dur="500" fill="hold"/>
                                        <p:tgtEl>
                                          <p:spTgt spid="31"/>
                                        </p:tgtEl>
                                        <p:attrNameLst>
                                          <p:attrName>ppt_x</p:attrName>
                                        </p:attrNameLst>
                                      </p:cBhvr>
                                      <p:tavLst>
                                        <p:tav tm="0">
                                          <p:val>
                                            <p:strVal val="#ppt_x"/>
                                          </p:val>
                                        </p:tav>
                                        <p:tav tm="100000">
                                          <p:val>
                                            <p:strVal val="#ppt_x"/>
                                          </p:val>
                                        </p:tav>
                                      </p:tavLst>
                                    </p:anim>
                                    <p:anim calcmode="lin" valueType="num">
                                      <p:cBhvr additive="base">
                                        <p:cTn id="14"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ppt_x"/>
                                          </p:val>
                                        </p:tav>
                                        <p:tav tm="100000">
                                          <p:val>
                                            <p:strVal val="#ppt_x"/>
                                          </p:val>
                                        </p:tav>
                                      </p:tavLst>
                                    </p:anim>
                                    <p:anim calcmode="lin" valueType="num">
                                      <p:cBhvr additive="base">
                                        <p:cTn id="20"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1" grpId="0" animBg="1"/>
      <p:bldP spid="32"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Title 1"/>
          <p:cNvSpPr>
            <a:spLocks noGrp="1"/>
          </p:cNvSpPr>
          <p:nvPr>
            <p:ph type="title" hasCustomPrompt="1"/>
          </p:nvPr>
        </p:nvSpPr>
        <p:spPr/>
        <p:txBody>
          <a:bodyPr vert="horz" lIns="0" tIns="0" rIns="0" bIns="10800" rtlCol="0" anchor="b" anchorCtr="0">
            <a:noAutofit/>
          </a:bodyPr>
          <a:lstStyle/>
          <a:p>
            <a:r>
              <a:rPr>
                <a:solidFill>
                  <a:srgbClr val="000000"/>
                </a:solidFill>
                <a:latin typeface="Arial" pitchFamily="34" charset="0"/>
                <a:cs typeface="Arial" pitchFamily="34" charset="0"/>
              </a:rPr>
              <a:t>AURIX™ </a:t>
            </a:r>
            <a:r>
              <a:t>for Trucks – Customer and value proposition</a:t>
            </a:r>
            <a:br>
              <a:rPr/>
            </a:br>
            <a:r>
              <a:rPr>
                <a:solidFill>
                  <a:schemeClr val="tx2">
                    <a:lumMod val="50000"/>
                  </a:schemeClr>
                </a:solidFill>
              </a:rPr>
              <a:t>Summary</a:t>
            </a:r>
            <a:endParaRPr lang="en-US" altLang="de-DE" sz="1800" i="1" dirty="0">
              <a:solidFill>
                <a:schemeClr val="tx2">
                  <a:lumMod val="50000"/>
                </a:schemeClr>
              </a:solidFill>
            </a:endParaRPr>
          </a:p>
        </p:txBody>
      </p:sp>
      <p:sp>
        <p:nvSpPr>
          <p:cNvPr id="19" name="Rectangle 4"/>
          <p:cNvSpPr txBox="1">
            <a:spLocks noChangeArrowheads="1"/>
          </p:cNvSpPr>
          <p:nvPr/>
        </p:nvSpPr>
        <p:spPr bwMode="auto">
          <a:xfrm>
            <a:off x="1165226" y="1346100"/>
            <a:ext cx="8640763" cy="903288"/>
          </a:xfrm>
          <a:prstGeom prst="rect">
            <a:avLst/>
          </a:prstGeom>
          <a:solidFill>
            <a:schemeClr val="bg2">
              <a:alpha val="85000"/>
            </a:schemeClr>
          </a:solidFill>
          <a:ln w="19050">
            <a:solidFill>
              <a:schemeClr val="bg1"/>
            </a:solidFill>
            <a:miter lim="800000"/>
            <a:headEnd/>
            <a:tailEnd/>
          </a:ln>
          <a:effectLst/>
        </p:spPr>
        <p:txBody>
          <a:bodyPr lIns="72000" tIns="0" rIns="72000" bIns="0" anchor="ctr"/>
          <a:lstStyle/>
          <a:p>
            <a:pPr defTabSz="865188">
              <a:spcBef>
                <a:spcPct val="25000"/>
              </a:spcBef>
              <a:spcAft>
                <a:spcPct val="25000"/>
              </a:spcAft>
              <a:buClr>
                <a:srgbClr val="B70D28"/>
              </a:buClr>
              <a:defRPr/>
            </a:pPr>
            <a:r>
              <a:rPr lang="en-US" sz="1600" kern="0" dirty="0">
                <a:solidFill>
                  <a:srgbClr val="000000"/>
                </a:solidFill>
                <a:latin typeface="Verdana"/>
                <a:ea typeface="Verdana" pitchFamily="34" charset="0"/>
              </a:rPr>
              <a:t>Infineon provides </a:t>
            </a:r>
            <a:r>
              <a:rPr lang="en-US" sz="1600" kern="0" dirty="0">
                <a:solidFill>
                  <a:srgbClr val="AEC067"/>
                </a:solidFill>
                <a:latin typeface="Verdana"/>
                <a:ea typeface="Verdana" pitchFamily="34" charset="0"/>
              </a:rPr>
              <a:t>system know how </a:t>
            </a:r>
            <a:r>
              <a:rPr lang="en-US" sz="1600" kern="0" dirty="0">
                <a:solidFill>
                  <a:srgbClr val="000000"/>
                </a:solidFill>
                <a:latin typeface="Verdana"/>
                <a:ea typeface="Verdana" pitchFamily="34" charset="0"/>
              </a:rPr>
              <a:t>and </a:t>
            </a:r>
            <a:r>
              <a:rPr lang="en-US" sz="1600" kern="0" dirty="0">
                <a:solidFill>
                  <a:srgbClr val="AEC067"/>
                </a:solidFill>
                <a:latin typeface="Verdana"/>
                <a:ea typeface="Verdana" pitchFamily="34" charset="0"/>
              </a:rPr>
              <a:t>optimized components for system offering </a:t>
            </a:r>
            <a:r>
              <a:rPr lang="en-US" sz="1600" kern="0" dirty="0">
                <a:solidFill>
                  <a:srgbClr val="000000"/>
                </a:solidFill>
                <a:latin typeface="Verdana"/>
                <a:ea typeface="Verdana" pitchFamily="34" charset="0"/>
              </a:rPr>
              <a:t>(AURIX</a:t>
            </a:r>
            <a:r>
              <a:rPr lang="en-US" sz="1600" kern="0" baseline="30000" dirty="0">
                <a:solidFill>
                  <a:srgbClr val="000000"/>
                </a:solidFill>
                <a:latin typeface="Verdana"/>
                <a:ea typeface="Verdana" pitchFamily="34" charset="0"/>
              </a:rPr>
              <a:t>TM</a:t>
            </a:r>
            <a:r>
              <a:rPr lang="en-US" sz="1600" kern="0" dirty="0">
                <a:solidFill>
                  <a:srgbClr val="000000"/>
                </a:solidFill>
                <a:latin typeface="Verdana"/>
                <a:ea typeface="Verdana" pitchFamily="34" charset="0"/>
              </a:rPr>
              <a:t>, supply, sensors, 3-phase driver, transceiver)</a:t>
            </a:r>
          </a:p>
        </p:txBody>
      </p:sp>
      <p:sp>
        <p:nvSpPr>
          <p:cNvPr id="20" name="Rectangle 4"/>
          <p:cNvSpPr txBox="1">
            <a:spLocks noChangeArrowheads="1"/>
          </p:cNvSpPr>
          <p:nvPr/>
        </p:nvSpPr>
        <p:spPr bwMode="auto">
          <a:xfrm>
            <a:off x="1165226" y="2354214"/>
            <a:ext cx="8640763" cy="903287"/>
          </a:xfrm>
          <a:prstGeom prst="rect">
            <a:avLst/>
          </a:prstGeom>
          <a:solidFill>
            <a:schemeClr val="bg2">
              <a:alpha val="85000"/>
            </a:schemeClr>
          </a:solidFill>
          <a:ln w="19050">
            <a:solidFill>
              <a:schemeClr val="bg1"/>
            </a:solidFill>
            <a:miter lim="800000"/>
            <a:headEnd/>
            <a:tailEnd/>
          </a:ln>
          <a:effectLst/>
        </p:spPr>
        <p:txBody>
          <a:bodyPr lIns="72000" tIns="0" rIns="72000" bIns="0" anchor="ctr"/>
          <a:lstStyle/>
          <a:p>
            <a:pPr defTabSz="865188">
              <a:spcBef>
                <a:spcPct val="25000"/>
              </a:spcBef>
              <a:spcAft>
                <a:spcPct val="25000"/>
              </a:spcAft>
              <a:buClr>
                <a:srgbClr val="B70D28"/>
              </a:buClr>
              <a:defRPr/>
            </a:pPr>
            <a:r>
              <a:rPr lang="en-US" sz="1600" kern="0" dirty="0">
                <a:solidFill>
                  <a:srgbClr val="000000"/>
                </a:solidFill>
                <a:latin typeface="Verdana"/>
                <a:ea typeface="Verdana" pitchFamily="34" charset="0"/>
              </a:rPr>
              <a:t>Performance is key parameter: AURIX</a:t>
            </a:r>
            <a:r>
              <a:rPr lang="en-US" sz="1600" kern="0" baseline="30000" dirty="0">
                <a:solidFill>
                  <a:srgbClr val="000000"/>
                </a:solidFill>
                <a:latin typeface="Verdana"/>
                <a:ea typeface="Verdana" pitchFamily="34" charset="0"/>
              </a:rPr>
              <a:t>TM</a:t>
            </a:r>
            <a:r>
              <a:rPr lang="en-US" sz="1600" kern="0" dirty="0">
                <a:solidFill>
                  <a:srgbClr val="000000"/>
                </a:solidFill>
                <a:latin typeface="Verdana"/>
                <a:ea typeface="Verdana" pitchFamily="34" charset="0"/>
              </a:rPr>
              <a:t> microcontrollers provide </a:t>
            </a:r>
            <a:r>
              <a:rPr lang="en-US" sz="1600" kern="0" dirty="0">
                <a:solidFill>
                  <a:srgbClr val="AEC067"/>
                </a:solidFill>
                <a:latin typeface="Verdana"/>
                <a:ea typeface="Verdana" pitchFamily="34" charset="0"/>
              </a:rPr>
              <a:t>highest application performance in the market </a:t>
            </a:r>
            <a:r>
              <a:rPr lang="en-US" sz="1600" kern="0" dirty="0">
                <a:solidFill>
                  <a:srgbClr val="000000"/>
                </a:solidFill>
                <a:latin typeface="Verdana"/>
                <a:ea typeface="Verdana" pitchFamily="34" charset="0"/>
              </a:rPr>
              <a:t>in combination with </a:t>
            </a:r>
            <a:r>
              <a:rPr lang="en-US" sz="1600" kern="0" dirty="0">
                <a:solidFill>
                  <a:srgbClr val="AEC067"/>
                </a:solidFill>
                <a:latin typeface="Verdana"/>
                <a:ea typeface="Verdana" pitchFamily="34" charset="0"/>
              </a:rPr>
              <a:t>ISO26262 ASIL-D safety capabilities </a:t>
            </a:r>
            <a:r>
              <a:rPr lang="en-US" sz="1600" kern="0" dirty="0">
                <a:solidFill>
                  <a:srgbClr val="000000"/>
                </a:solidFill>
                <a:latin typeface="Verdana"/>
                <a:ea typeface="Verdana" pitchFamily="34" charset="0"/>
              </a:rPr>
              <a:t>throughout the family.</a:t>
            </a:r>
          </a:p>
        </p:txBody>
      </p:sp>
      <p:sp>
        <p:nvSpPr>
          <p:cNvPr id="22" name="Rectangle 4"/>
          <p:cNvSpPr txBox="1">
            <a:spLocks noChangeArrowheads="1"/>
          </p:cNvSpPr>
          <p:nvPr/>
        </p:nvSpPr>
        <p:spPr bwMode="auto">
          <a:xfrm>
            <a:off x="1165226" y="3401517"/>
            <a:ext cx="8640763" cy="1728787"/>
          </a:xfrm>
          <a:prstGeom prst="rect">
            <a:avLst/>
          </a:prstGeom>
          <a:solidFill>
            <a:schemeClr val="bg2">
              <a:alpha val="85000"/>
            </a:schemeClr>
          </a:solidFill>
          <a:ln w="19050">
            <a:solidFill>
              <a:schemeClr val="bg1"/>
            </a:solidFill>
            <a:miter lim="800000"/>
            <a:headEnd/>
            <a:tailEnd/>
          </a:ln>
          <a:effectLst/>
        </p:spPr>
        <p:txBody>
          <a:bodyPr lIns="72000" tIns="0" rIns="72000" bIns="0" anchor="ctr"/>
          <a:lstStyle/>
          <a:p>
            <a:pPr defTabSz="865188">
              <a:spcBef>
                <a:spcPts val="0"/>
              </a:spcBef>
              <a:spcAft>
                <a:spcPts val="0"/>
              </a:spcAft>
              <a:buClr>
                <a:srgbClr val="B70D28"/>
              </a:buClr>
              <a:defRPr/>
            </a:pPr>
            <a:r>
              <a:rPr lang="en-US" sz="1600" kern="0" dirty="0">
                <a:solidFill>
                  <a:srgbClr val="000000"/>
                </a:solidFill>
                <a:latin typeface="Verdana"/>
                <a:ea typeface="Verdana" pitchFamily="34" charset="0"/>
              </a:rPr>
              <a:t>Scalability – AURIX</a:t>
            </a:r>
            <a:r>
              <a:rPr lang="en-US" sz="1600" kern="0" baseline="30000" dirty="0">
                <a:solidFill>
                  <a:srgbClr val="000000"/>
                </a:solidFill>
                <a:latin typeface="Verdana"/>
                <a:ea typeface="Verdana" pitchFamily="34" charset="0"/>
              </a:rPr>
              <a:t>TM </a:t>
            </a:r>
            <a:r>
              <a:rPr lang="en-US" sz="1600" kern="0" dirty="0">
                <a:solidFill>
                  <a:srgbClr val="000000"/>
                </a:solidFill>
                <a:latin typeface="Verdana"/>
                <a:ea typeface="Verdana" pitchFamily="34" charset="0"/>
              </a:rPr>
              <a:t>microcontrollers provide </a:t>
            </a:r>
            <a:r>
              <a:rPr lang="en-US" sz="1600" kern="0" dirty="0">
                <a:solidFill>
                  <a:srgbClr val="AEC067"/>
                </a:solidFill>
                <a:latin typeface="Verdana"/>
                <a:ea typeface="Verdana" pitchFamily="34" charset="0"/>
              </a:rPr>
              <a:t>highest level of scalability </a:t>
            </a:r>
            <a:r>
              <a:rPr lang="en-US" sz="1600" kern="0" dirty="0">
                <a:solidFill>
                  <a:srgbClr val="000000"/>
                </a:solidFill>
                <a:latin typeface="Verdana"/>
                <a:ea typeface="Verdana" pitchFamily="34" charset="0"/>
              </a:rPr>
              <a:t>for customers with </a:t>
            </a:r>
            <a:r>
              <a:rPr lang="en-US" sz="1600" kern="0" dirty="0">
                <a:solidFill>
                  <a:srgbClr val="AEC067"/>
                </a:solidFill>
                <a:latin typeface="Verdana"/>
                <a:ea typeface="Verdana" pitchFamily="34" charset="0"/>
              </a:rPr>
              <a:t>max. software re-use possibility </a:t>
            </a:r>
            <a:r>
              <a:rPr lang="en-US" sz="1600" kern="0" dirty="0">
                <a:solidFill>
                  <a:srgbClr val="000000"/>
                </a:solidFill>
                <a:latin typeface="Verdana"/>
                <a:ea typeface="Verdana" pitchFamily="34" charset="0"/>
              </a:rPr>
              <a:t>through out the family :</a:t>
            </a:r>
          </a:p>
          <a:p>
            <a:pPr marL="285750" indent="-285750" defTabSz="865188">
              <a:spcBef>
                <a:spcPts val="0"/>
              </a:spcBef>
              <a:spcAft>
                <a:spcPts val="0"/>
              </a:spcAft>
              <a:buClr>
                <a:srgbClr val="B70D28"/>
              </a:buClr>
              <a:buFont typeface="Arial"/>
              <a:buChar char="›"/>
              <a:defRPr/>
            </a:pPr>
            <a:r>
              <a:rPr lang="en-US" sz="1600" kern="0" dirty="0">
                <a:solidFill>
                  <a:srgbClr val="000000"/>
                </a:solidFill>
                <a:latin typeface="Verdana"/>
                <a:ea typeface="Verdana" pitchFamily="34" charset="0"/>
              </a:rPr>
              <a:t>TC 1.6 binary compatibility</a:t>
            </a:r>
          </a:p>
          <a:p>
            <a:pPr marL="285750" indent="-285750" defTabSz="865188">
              <a:spcBef>
                <a:spcPts val="0"/>
              </a:spcBef>
              <a:spcAft>
                <a:spcPts val="0"/>
              </a:spcAft>
              <a:buClr>
                <a:srgbClr val="B70D28"/>
              </a:buClr>
              <a:buFont typeface="Arial"/>
              <a:buChar char="›"/>
              <a:defRPr/>
            </a:pPr>
            <a:r>
              <a:rPr lang="en-US" sz="1600" kern="0" dirty="0">
                <a:solidFill>
                  <a:srgbClr val="000000"/>
                </a:solidFill>
                <a:latin typeface="Verdana"/>
                <a:ea typeface="Verdana" pitchFamily="34" charset="0"/>
              </a:rPr>
              <a:t>Unified set of peripherals across the device family</a:t>
            </a:r>
          </a:p>
          <a:p>
            <a:pPr marL="285750" indent="-285750" defTabSz="865188">
              <a:spcBef>
                <a:spcPts val="0"/>
              </a:spcBef>
              <a:spcAft>
                <a:spcPts val="0"/>
              </a:spcAft>
              <a:buClr>
                <a:srgbClr val="B70D28"/>
              </a:buClr>
              <a:buFont typeface="Arial"/>
              <a:buChar char="›"/>
              <a:defRPr/>
            </a:pPr>
            <a:r>
              <a:rPr lang="en-US" sz="1600" kern="0" dirty="0">
                <a:solidFill>
                  <a:srgbClr val="000000"/>
                </a:solidFill>
                <a:latin typeface="Verdana"/>
                <a:ea typeface="Verdana" pitchFamily="34" charset="0"/>
              </a:rPr>
              <a:t>Pin compatibility between different devices</a:t>
            </a:r>
          </a:p>
          <a:p>
            <a:pPr marL="285750" indent="-285750" defTabSz="865188">
              <a:spcBef>
                <a:spcPts val="0"/>
              </a:spcBef>
              <a:spcAft>
                <a:spcPts val="0"/>
              </a:spcAft>
              <a:buClr>
                <a:srgbClr val="B70D28"/>
              </a:buClr>
              <a:buFont typeface="Arial"/>
              <a:buChar char="›"/>
              <a:defRPr/>
            </a:pPr>
            <a:r>
              <a:rPr lang="en-US" sz="1600" kern="0" dirty="0">
                <a:solidFill>
                  <a:srgbClr val="000000"/>
                </a:solidFill>
                <a:latin typeface="Verdana"/>
                <a:ea typeface="Verdana" pitchFamily="34" charset="0"/>
              </a:rPr>
              <a:t>Unified safety concept</a:t>
            </a:r>
          </a:p>
        </p:txBody>
      </p:sp>
      <p:sp>
        <p:nvSpPr>
          <p:cNvPr id="10" name="Rectangle 4"/>
          <p:cNvSpPr txBox="1">
            <a:spLocks noChangeArrowheads="1"/>
          </p:cNvSpPr>
          <p:nvPr/>
        </p:nvSpPr>
        <p:spPr bwMode="auto">
          <a:xfrm>
            <a:off x="1165921" y="5273724"/>
            <a:ext cx="8640763" cy="819572"/>
          </a:xfrm>
          <a:prstGeom prst="rect">
            <a:avLst/>
          </a:prstGeom>
          <a:solidFill>
            <a:schemeClr val="bg2">
              <a:alpha val="85000"/>
            </a:schemeClr>
          </a:solidFill>
          <a:ln w="19050">
            <a:solidFill>
              <a:schemeClr val="bg1"/>
            </a:solidFill>
            <a:miter lim="800000"/>
            <a:headEnd/>
            <a:tailEnd/>
          </a:ln>
          <a:effectLst/>
        </p:spPr>
        <p:txBody>
          <a:bodyPr lIns="72000" tIns="0" rIns="72000" bIns="0" anchor="ctr"/>
          <a:lstStyle/>
          <a:p>
            <a:pPr marL="288000" indent="-288000" defTabSz="865188">
              <a:spcBef>
                <a:spcPts val="0"/>
              </a:spcBef>
              <a:spcAft>
                <a:spcPts val="0"/>
              </a:spcAft>
              <a:buClr>
                <a:srgbClr val="B70D28"/>
              </a:buClr>
              <a:defRPr/>
            </a:pPr>
            <a:r>
              <a:rPr lang="en-US" sz="1600" kern="0" dirty="0">
                <a:solidFill>
                  <a:srgbClr val="000000"/>
                </a:solidFill>
                <a:latin typeface="Verdana"/>
                <a:ea typeface="Verdana" pitchFamily="34" charset="0"/>
              </a:rPr>
              <a:t>AURIX</a:t>
            </a:r>
            <a:r>
              <a:rPr lang="en-US" sz="1600" kern="0" baseline="30000" dirty="0">
                <a:solidFill>
                  <a:srgbClr val="000000"/>
                </a:solidFill>
                <a:latin typeface="Verdana"/>
                <a:ea typeface="Verdana" pitchFamily="34" charset="0"/>
              </a:rPr>
              <a:t>TM </a:t>
            </a:r>
            <a:r>
              <a:rPr lang="en-US" sz="1600" kern="0" dirty="0">
                <a:solidFill>
                  <a:srgbClr val="000000"/>
                </a:solidFill>
                <a:latin typeface="Verdana"/>
                <a:ea typeface="Verdana" pitchFamily="34" charset="0"/>
              </a:rPr>
              <a:t>microcontrollers are compatible with latest OEM requirements :</a:t>
            </a:r>
          </a:p>
          <a:p>
            <a:pPr marL="576000" lvl="1" indent="-288000" defTabSz="865188">
              <a:spcBef>
                <a:spcPts val="0"/>
              </a:spcBef>
              <a:spcAft>
                <a:spcPts val="0"/>
              </a:spcAft>
              <a:buClr>
                <a:srgbClr val="B70D28"/>
              </a:buClr>
              <a:defRPr/>
            </a:pPr>
            <a:r>
              <a:rPr lang="en-US" sz="1600" kern="0" dirty="0">
                <a:solidFill>
                  <a:srgbClr val="AEC067"/>
                </a:solidFill>
                <a:latin typeface="Verdana"/>
                <a:ea typeface="Verdana" pitchFamily="34" charset="0"/>
              </a:rPr>
              <a:t>CAN-FD </a:t>
            </a:r>
            <a:r>
              <a:rPr lang="en-US" sz="1600" kern="0" dirty="0">
                <a:solidFill>
                  <a:srgbClr val="000000"/>
                </a:solidFill>
                <a:latin typeface="Verdana"/>
                <a:ea typeface="Verdana" pitchFamily="34" charset="0"/>
              </a:rPr>
              <a:t>(optional)</a:t>
            </a:r>
          </a:p>
          <a:p>
            <a:pPr marL="576000" lvl="1" indent="-288000" defTabSz="865188">
              <a:spcBef>
                <a:spcPts val="0"/>
              </a:spcBef>
              <a:spcAft>
                <a:spcPts val="0"/>
              </a:spcAft>
              <a:buClr>
                <a:srgbClr val="B70D28"/>
              </a:buClr>
              <a:defRPr/>
            </a:pPr>
            <a:r>
              <a:rPr lang="en-US" sz="1600" kern="0" dirty="0">
                <a:solidFill>
                  <a:srgbClr val="AEC067"/>
                </a:solidFill>
                <a:latin typeface="Verdana"/>
                <a:ea typeface="Verdana" pitchFamily="34" charset="0"/>
              </a:rPr>
              <a:t>Hardware Security Module </a:t>
            </a:r>
            <a:r>
              <a:rPr lang="en-US" sz="1600" kern="0" dirty="0">
                <a:solidFill>
                  <a:srgbClr val="000000"/>
                </a:solidFill>
                <a:latin typeface="Verdana"/>
                <a:ea typeface="Verdana" pitchFamily="34" charset="0"/>
              </a:rPr>
              <a:t>(optional)</a:t>
            </a:r>
          </a:p>
        </p:txBody>
      </p:sp>
      <p:sp>
        <p:nvSpPr>
          <p:cNvPr id="2" name="Footer Placeholder 1">
            <a:extLst>
              <a:ext uri="{FF2B5EF4-FFF2-40B4-BE49-F238E27FC236}">
                <a16:creationId xmlns:a16="http://schemas.microsoft.com/office/drawing/2014/main" id="{D62B025D-9415-417C-A9E1-1BBF1669B94D}"/>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DF5214B6-8875-4AC8-B083-EC2C99C88FD3}"/>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67733FEF-8557-400C-AD53-CB4196144436}"/>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020787729"/>
      </p:ext>
    </p:extLst>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108E4DF1-46B4-499F-A069-5D895A6A634D}"/>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 action="ppaction://noaction"/>
              <a:extLst>
                <a:ext uri="{FF2B5EF4-FFF2-40B4-BE49-F238E27FC236}">
                  <a16:creationId xmlns:a16="http://schemas.microsoft.com/office/drawing/2014/main" id="{D8778094-D1B8-4DD7-9B9B-B8C69E4FB283}"/>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 action="ppaction://noaction"/>
              <a:extLst>
                <a:ext uri="{FF2B5EF4-FFF2-40B4-BE49-F238E27FC236}">
                  <a16:creationId xmlns:a16="http://schemas.microsoft.com/office/drawing/2014/main" id="{D198C724-B2CF-4189-9595-B9D56714D0A6}"/>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 action="ppaction://noaction"/>
              <a:extLst>
                <a:ext uri="{FF2B5EF4-FFF2-40B4-BE49-F238E27FC236}">
                  <a16:creationId xmlns:a16="http://schemas.microsoft.com/office/drawing/2014/main" id="{A019E9A7-241B-425C-8EB2-D7BCBE57759A}"/>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 action="ppaction://noaction"/>
              <a:extLst>
                <a:ext uri="{FF2B5EF4-FFF2-40B4-BE49-F238E27FC236}">
                  <a16:creationId xmlns:a16="http://schemas.microsoft.com/office/drawing/2014/main" id="{88038792-275D-4053-95F3-E1D319027775}"/>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 action="ppaction://noaction"/>
              <a:extLst>
                <a:ext uri="{FF2B5EF4-FFF2-40B4-BE49-F238E27FC236}">
                  <a16:creationId xmlns:a16="http://schemas.microsoft.com/office/drawing/2014/main" id="{5B4916AC-F1F1-4E11-856F-14E33ED74B10}"/>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 action="ppaction://noaction"/>
              <a:extLst>
                <a:ext uri="{FF2B5EF4-FFF2-40B4-BE49-F238E27FC236}">
                  <a16:creationId xmlns:a16="http://schemas.microsoft.com/office/drawing/2014/main" id="{15399D31-69E5-4EBE-A25E-D7E4029AFC84}"/>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 action="ppaction://noaction"/>
              <a:extLst>
                <a:ext uri="{FF2B5EF4-FFF2-40B4-BE49-F238E27FC236}">
                  <a16:creationId xmlns:a16="http://schemas.microsoft.com/office/drawing/2014/main" id="{6FE9CC66-C196-41FB-B6E0-DCC48D10D98F}"/>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 action="ppaction://noaction"/>
              <a:extLst>
                <a:ext uri="{FF2B5EF4-FFF2-40B4-BE49-F238E27FC236}">
                  <a16:creationId xmlns:a16="http://schemas.microsoft.com/office/drawing/2014/main" id="{635CF552-0BDA-4238-B627-A9047E78C416}"/>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 action="ppaction://noaction"/>
              <a:extLst>
                <a:ext uri="{FF2B5EF4-FFF2-40B4-BE49-F238E27FC236}">
                  <a16:creationId xmlns:a16="http://schemas.microsoft.com/office/drawing/2014/main" id="{97B4D27C-37B1-4D87-8087-AF3AE47931EA}"/>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 action="ppaction://noaction"/>
              <a:extLst>
                <a:ext uri="{FF2B5EF4-FFF2-40B4-BE49-F238E27FC236}">
                  <a16:creationId xmlns:a16="http://schemas.microsoft.com/office/drawing/2014/main" id="{11370FBD-1110-409A-B773-4D33AB985E3A}"/>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 action="ppaction://noaction"/>
              <a:extLst>
                <a:ext uri="{FF2B5EF4-FFF2-40B4-BE49-F238E27FC236}">
                  <a16:creationId xmlns:a16="http://schemas.microsoft.com/office/drawing/2014/main" id="{6BE5B30D-610A-4095-B92D-9A0B54DFF5E8}"/>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 action="ppaction://noaction"/>
              <a:extLst>
                <a:ext uri="{FF2B5EF4-FFF2-40B4-BE49-F238E27FC236}">
                  <a16:creationId xmlns:a16="http://schemas.microsoft.com/office/drawing/2014/main" id="{B4E167E6-404F-4A7F-A7E1-AA31ABA3C92C}"/>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 action="ppaction://noaction"/>
              <a:extLst>
                <a:ext uri="{FF2B5EF4-FFF2-40B4-BE49-F238E27FC236}">
                  <a16:creationId xmlns:a16="http://schemas.microsoft.com/office/drawing/2014/main" id="{D0163104-1F44-4593-BD98-95AA84A13101}"/>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 action="ppaction://noaction"/>
              <a:extLst>
                <a:ext uri="{FF2B5EF4-FFF2-40B4-BE49-F238E27FC236}">
                  <a16:creationId xmlns:a16="http://schemas.microsoft.com/office/drawing/2014/main" id="{2ABD7B5E-40FD-4AA4-A7BA-2649B7F141A6}"/>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 action="ppaction://noaction"/>
              <a:extLst>
                <a:ext uri="{FF2B5EF4-FFF2-40B4-BE49-F238E27FC236}">
                  <a16:creationId xmlns:a16="http://schemas.microsoft.com/office/drawing/2014/main" id="{40A18CFA-AF16-4EC3-8CE8-4323110E627C}"/>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9B19F2CC-9F4C-4921-868D-CBD55FE17246}"/>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BCF87FC3-9F00-4B0E-9554-BAB590262FC4}"/>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93C6374F-BAA6-4349-81E5-95B9671741F8}"/>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DF981D23-C4D3-4ED0-B677-2AF1D658EBA8}"/>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B15DF10F-2496-49AA-BC13-65DE211B0FBE}"/>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8E2166F7-F3FF-4A93-A540-B61048A770A3}"/>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 action="ppaction://noaction"/>
              <a:extLst>
                <a:ext uri="{FF2B5EF4-FFF2-40B4-BE49-F238E27FC236}">
                  <a16:creationId xmlns:a16="http://schemas.microsoft.com/office/drawing/2014/main" id="{8176BE76-55C5-410C-9574-09C83BB690AE}"/>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 action="ppaction://noaction"/>
              <a:extLst>
                <a:ext uri="{FF2B5EF4-FFF2-40B4-BE49-F238E27FC236}">
                  <a16:creationId xmlns:a16="http://schemas.microsoft.com/office/drawing/2014/main" id="{346C07B7-E179-48C1-86C2-DDAAD9BD8778}"/>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 action="ppaction://noaction"/>
              <a:extLst>
                <a:ext uri="{FF2B5EF4-FFF2-40B4-BE49-F238E27FC236}">
                  <a16:creationId xmlns:a16="http://schemas.microsoft.com/office/drawing/2014/main" id="{991B9F39-C50C-4A54-8799-0DBA407E3ADF}"/>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rId37" action="ppaction://hlinksldjump"/>
              <a:extLst>
                <a:ext uri="{FF2B5EF4-FFF2-40B4-BE49-F238E27FC236}">
                  <a16:creationId xmlns:a16="http://schemas.microsoft.com/office/drawing/2014/main" id="{780EFABA-5BAF-459F-8231-6755AAD22256}"/>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rId37" action="ppaction://hlinksldjump"/>
              <a:extLst>
                <a:ext uri="{FF2B5EF4-FFF2-40B4-BE49-F238E27FC236}">
                  <a16:creationId xmlns:a16="http://schemas.microsoft.com/office/drawing/2014/main" id="{04AAF02F-2A3C-407B-8F24-518113532CCD}"/>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rId37" action="ppaction://hlinksldjump"/>
              <a:extLst>
                <a:ext uri="{FF2B5EF4-FFF2-40B4-BE49-F238E27FC236}">
                  <a16:creationId xmlns:a16="http://schemas.microsoft.com/office/drawing/2014/main" id="{3FE9249A-B90B-4884-AAAC-D8FC6D993A08}"/>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rId38" action="ppaction://hlinksldjump"/>
              <a:extLst>
                <a:ext uri="{FF2B5EF4-FFF2-40B4-BE49-F238E27FC236}">
                  <a16:creationId xmlns:a16="http://schemas.microsoft.com/office/drawing/2014/main" id="{CDA2FBEE-D371-41B7-9E8E-14D5EDAD08B7}"/>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AURIX TC2xx Benchmarking vs. Competition</a:t>
              </a:r>
              <a:endParaRPr lang="en-US" sz="1620" b="1" dirty="0">
                <a:solidFill>
                  <a:schemeClr val="tx2"/>
                </a:solidFill>
                <a:latin typeface="+mn-lt"/>
              </a:endParaRPr>
            </a:p>
          </p:txBody>
        </p:sp>
        <p:sp>
          <p:nvSpPr>
            <p:cNvPr id="34" name="MIO_AGENDA_ELEMENT_ELEMENTNUMBER_10">
              <a:hlinkClick r:id="rId38" action="ppaction://hlinksldjump"/>
              <a:extLst>
                <a:ext uri="{FF2B5EF4-FFF2-40B4-BE49-F238E27FC236}">
                  <a16:creationId xmlns:a16="http://schemas.microsoft.com/office/drawing/2014/main" id="{144AF6DC-5876-4ABF-AF5E-1BE674327665}"/>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rId38" action="ppaction://hlinksldjump"/>
              <a:extLst>
                <a:ext uri="{FF2B5EF4-FFF2-40B4-BE49-F238E27FC236}">
                  <a16:creationId xmlns:a16="http://schemas.microsoft.com/office/drawing/2014/main" id="{7F5E2C9F-E1E9-4B91-9CD1-5F1F46275C66}"/>
                </a:ext>
              </a:extLst>
            </p:cNvPr>
            <p:cNvSpPr txBox="1">
              <a:spLocks/>
            </p:cNvSpPr>
            <p:nvPr>
              <p:custDataLst>
                <p:tags r:id="rId32"/>
              </p:custDataLst>
            </p:nvPr>
          </p:nvSpPr>
          <p:spPr>
            <a:xfrm>
              <a:off x="9925408" y="5500142"/>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118</a:t>
              </a:r>
              <a:endParaRPr lang="en-US" sz="1620" b="1" dirty="0">
                <a:solidFill>
                  <a:schemeClr val="tx2"/>
                </a:solidFill>
                <a:latin typeface="+mn-lt"/>
                <a:cs typeface="Segoe UI Semibold" panose="020B0702040204020203" pitchFamily="34" charset="0"/>
              </a:endParaRPr>
            </a:p>
          </p:txBody>
        </p:sp>
        <p:sp>
          <p:nvSpPr>
            <p:cNvPr id="36" name="MIO_AGENDA_ELEMENT_TITEL_11">
              <a:hlinkClick r:id="rId39" action="ppaction://hlinksldjump"/>
              <a:extLst>
                <a:ext uri="{FF2B5EF4-FFF2-40B4-BE49-F238E27FC236}">
                  <a16:creationId xmlns:a16="http://schemas.microsoft.com/office/drawing/2014/main" id="{19625686-4A49-49E9-9931-22C5A55AB5CB}"/>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rId39" action="ppaction://hlinksldjump"/>
              <a:extLst>
                <a:ext uri="{FF2B5EF4-FFF2-40B4-BE49-F238E27FC236}">
                  <a16:creationId xmlns:a16="http://schemas.microsoft.com/office/drawing/2014/main" id="{173527A0-9E06-4C86-BF9B-20294B616CC8}"/>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rId39" action="ppaction://hlinksldjump"/>
              <a:extLst>
                <a:ext uri="{FF2B5EF4-FFF2-40B4-BE49-F238E27FC236}">
                  <a16:creationId xmlns:a16="http://schemas.microsoft.com/office/drawing/2014/main" id="{CB5B8608-1831-4A5C-B662-0E87CE1D2D68}"/>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165200542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Line 2"/>
          <p:cNvSpPr>
            <a:spLocks noChangeShapeType="1"/>
          </p:cNvSpPr>
          <p:nvPr/>
        </p:nvSpPr>
        <p:spPr bwMode="auto">
          <a:xfrm>
            <a:off x="1195388" y="3502025"/>
            <a:ext cx="8178800" cy="0"/>
          </a:xfrm>
          <a:prstGeom prst="line">
            <a:avLst/>
          </a:prstGeom>
          <a:noFill/>
          <a:ln w="9525">
            <a:solidFill>
              <a:srgbClr val="00214A"/>
            </a:solidFill>
            <a:prstDash val="dash"/>
            <a:round/>
            <a:headEnd/>
            <a:tailEnd/>
          </a:ln>
        </p:spPr>
        <p:txBody>
          <a:bodyPr>
            <a:noAutofit/>
          </a:bodyPr>
          <a:lstStyle/>
          <a:p>
            <a:endParaRPr lang="en-GB" dirty="0"/>
          </a:p>
        </p:txBody>
      </p:sp>
      <p:sp>
        <p:nvSpPr>
          <p:cNvPr id="5126" name="Rectangle 4"/>
          <p:cNvSpPr>
            <a:spLocks noChangeArrowheads="1"/>
          </p:cNvSpPr>
          <p:nvPr>
            <p:custDataLst>
              <p:tags r:id="rId2"/>
            </p:custDataLst>
          </p:nvPr>
        </p:nvSpPr>
        <p:spPr bwMode="auto">
          <a:xfrm>
            <a:off x="1195392"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b="1" dirty="0">
                <a:latin typeface="Verdana" pitchFamily="34" charset="0"/>
              </a:rPr>
              <a:t>Monaco</a:t>
            </a:r>
          </a:p>
          <a:p>
            <a:pPr algn="ctr">
              <a:buClr>
                <a:schemeClr val="tx1"/>
              </a:buClr>
            </a:pPr>
            <a:endParaRPr lang="en-GB" sz="800" b="1" dirty="0">
              <a:latin typeface="Verdana" pitchFamily="34" charset="0"/>
            </a:endParaRPr>
          </a:p>
          <a:p>
            <a:pPr algn="ctr">
              <a:buClr>
                <a:schemeClr val="tx1"/>
              </a:buClr>
            </a:pPr>
            <a:fld id="{D3BB4358-A949-4664-9525-13BFB3FDC2C0}" type="datetime'''e''''200''''''z''33''''''''5&#10;''@''''''''''''''80''''''Mhz'''">
              <a:rPr lang="en-GB" sz="800" b="1">
                <a:latin typeface="Verdana" pitchFamily="34" charset="0"/>
              </a:rPr>
              <a:pPr algn="ctr">
                <a:buClr>
                  <a:schemeClr val="tx1"/>
                </a:buClr>
              </a:pPr>
              <a:t>e200z335
@80Mhz</a:t>
            </a:fld>
            <a:endParaRPr lang="en-GB" sz="800" b="1" dirty="0">
              <a:latin typeface="Verdana" pitchFamily="34" charset="0"/>
            </a:endParaRPr>
          </a:p>
        </p:txBody>
      </p:sp>
      <p:sp>
        <p:nvSpPr>
          <p:cNvPr id="5127" name="Rectangle 5"/>
          <p:cNvSpPr>
            <a:spLocks noChangeArrowheads="1"/>
          </p:cNvSpPr>
          <p:nvPr>
            <p:custDataLst>
              <p:tags r:id="rId3"/>
            </p:custDataLst>
          </p:nvPr>
        </p:nvSpPr>
        <p:spPr bwMode="auto">
          <a:xfrm>
            <a:off x="1871664"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b="1" dirty="0">
                <a:latin typeface="Verdana" pitchFamily="34" charset="0"/>
              </a:rPr>
              <a:t>Andorra</a:t>
            </a:r>
          </a:p>
          <a:p>
            <a:pPr algn="ctr">
              <a:buClr>
                <a:schemeClr val="tx1"/>
              </a:buClr>
            </a:pPr>
            <a:endParaRPr lang="en-GB" sz="800" b="1" dirty="0">
              <a:latin typeface="Verdana" pitchFamily="34" charset="0"/>
            </a:endParaRPr>
          </a:p>
          <a:p>
            <a:pPr algn="ctr">
              <a:buClr>
                <a:schemeClr val="tx1"/>
              </a:buClr>
            </a:pPr>
            <a:r>
              <a:rPr lang="en-GB" sz="800" b="1" dirty="0">
                <a:latin typeface="Verdana" pitchFamily="34" charset="0"/>
              </a:rPr>
              <a:t>e200z4</a:t>
            </a:r>
          </a:p>
          <a:p>
            <a:pPr algn="ctr">
              <a:buClr>
                <a:schemeClr val="tx1"/>
              </a:buClr>
            </a:pPr>
            <a:r>
              <a:rPr lang="en-GB" sz="800" b="1" dirty="0">
                <a:latin typeface="Verdana" pitchFamily="34" charset="0"/>
              </a:rPr>
              <a:t>@150MHz</a:t>
            </a:r>
          </a:p>
        </p:txBody>
      </p:sp>
      <p:sp>
        <p:nvSpPr>
          <p:cNvPr id="5128" name="Rectangle 6"/>
          <p:cNvSpPr>
            <a:spLocks noChangeArrowheads="1"/>
          </p:cNvSpPr>
          <p:nvPr>
            <p:custDataLst>
              <p:tags r:id="rId4"/>
            </p:custDataLst>
          </p:nvPr>
        </p:nvSpPr>
        <p:spPr bwMode="auto">
          <a:xfrm>
            <a:off x="2547942"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b="1" dirty="0">
                <a:latin typeface="Verdana" pitchFamily="34" charset="0"/>
              </a:rPr>
              <a:t>Mamba</a:t>
            </a:r>
          </a:p>
          <a:p>
            <a:pPr algn="ctr">
              <a:buClr>
                <a:schemeClr val="tx1"/>
              </a:buClr>
            </a:pPr>
            <a:endParaRPr lang="en-GB" sz="800" b="1" dirty="0">
              <a:latin typeface="Verdana" pitchFamily="34" charset="0"/>
            </a:endParaRPr>
          </a:p>
          <a:p>
            <a:pPr algn="ctr">
              <a:buClr>
                <a:schemeClr val="tx1"/>
              </a:buClr>
            </a:pPr>
            <a:fld id="{4B984AEC-C222-449E-8911-514FAE743E90}" type="datetime'''e''20''0z7&#10;''''''''''''''@''2''6''''''6Mh''''''''z'">
              <a:rPr lang="en-GB" sz="800" b="1">
                <a:latin typeface="Verdana" pitchFamily="34" charset="0"/>
              </a:rPr>
              <a:pPr algn="ctr">
                <a:buClr>
                  <a:schemeClr val="tx1"/>
                </a:buClr>
              </a:pPr>
              <a:t>e200z7
@266Mhz</a:t>
            </a:fld>
            <a:br>
              <a:rPr lang="en-GB" sz="800" b="1" dirty="0">
                <a:latin typeface="Verdana" pitchFamily="34" charset="0"/>
              </a:rPr>
            </a:br>
            <a:endParaRPr lang="en-GB" sz="800" b="1" dirty="0">
              <a:latin typeface="Verdana" pitchFamily="34" charset="0"/>
            </a:endParaRPr>
          </a:p>
        </p:txBody>
      </p:sp>
      <p:sp>
        <p:nvSpPr>
          <p:cNvPr id="5129" name="Rectangle 7"/>
          <p:cNvSpPr>
            <a:spLocks noChangeArrowheads="1"/>
          </p:cNvSpPr>
          <p:nvPr>
            <p:custDataLst>
              <p:tags r:id="rId5"/>
            </p:custDataLst>
          </p:nvPr>
        </p:nvSpPr>
        <p:spPr bwMode="auto">
          <a:xfrm>
            <a:off x="3325817"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b="1" dirty="0">
                <a:latin typeface="Verdana" pitchFamily="34" charset="0"/>
              </a:rPr>
              <a:t>SH7286</a:t>
            </a:r>
          </a:p>
          <a:p>
            <a:pPr algn="ctr">
              <a:buClr>
                <a:schemeClr val="tx1"/>
              </a:buClr>
            </a:pPr>
            <a:endParaRPr lang="en-GB" sz="800" b="1" dirty="0">
              <a:latin typeface="Verdana" pitchFamily="34" charset="0"/>
            </a:endParaRPr>
          </a:p>
          <a:p>
            <a:pPr algn="ctr">
              <a:buClr>
                <a:schemeClr val="tx1"/>
              </a:buClr>
            </a:pPr>
            <a:fld id="{AC859638-647F-414A-B989-43906E2617D7}" type="datetime'''S''H''''''''''''2A''&#10;@10''''0''''''''''M''''''''''''h''z'">
              <a:rPr lang="en-GB" sz="800" b="1">
                <a:latin typeface="Verdana" pitchFamily="34" charset="0"/>
              </a:rPr>
              <a:pPr algn="ctr">
                <a:buClr>
                  <a:schemeClr val="tx1"/>
                </a:buClr>
              </a:pPr>
              <a:t>SH2A
@100Mhz</a:t>
            </a:fld>
            <a:br>
              <a:rPr lang="en-GB" sz="800" b="1" dirty="0">
                <a:latin typeface="Verdana" pitchFamily="34" charset="0"/>
              </a:rPr>
            </a:br>
            <a:endParaRPr lang="en-GB" sz="800" b="1" dirty="0">
              <a:latin typeface="Verdana" pitchFamily="34" charset="0"/>
            </a:endParaRPr>
          </a:p>
        </p:txBody>
      </p:sp>
      <p:sp>
        <p:nvSpPr>
          <p:cNvPr id="5130" name="Rectangle 8"/>
          <p:cNvSpPr>
            <a:spLocks noChangeArrowheads="1"/>
          </p:cNvSpPr>
          <p:nvPr>
            <p:custDataLst>
              <p:tags r:id="rId6"/>
            </p:custDataLst>
          </p:nvPr>
        </p:nvSpPr>
        <p:spPr bwMode="auto">
          <a:xfrm>
            <a:off x="3973517" y="5222878"/>
            <a:ext cx="676275" cy="244475"/>
          </a:xfrm>
          <a:prstGeom prst="rect">
            <a:avLst/>
          </a:prstGeom>
          <a:noFill/>
          <a:ln w="9525" algn="ctr">
            <a:noFill/>
            <a:miter lim="800000"/>
            <a:headEnd/>
            <a:tailEnd/>
          </a:ln>
          <a:effectLst/>
        </p:spPr>
        <p:txBody>
          <a:bodyPr lIns="0" tIns="0" rIns="0" bIns="0"/>
          <a:lstStyle/>
          <a:p>
            <a:pPr algn="ctr">
              <a:buClr>
                <a:schemeClr val="tx1"/>
              </a:buClr>
            </a:pPr>
            <a:r>
              <a:rPr lang="en-GB" sz="800" i="1" dirty="0">
                <a:latin typeface="Verdana" pitchFamily="34" charset="0"/>
              </a:rPr>
              <a:t>Estimation</a:t>
            </a:r>
          </a:p>
          <a:p>
            <a:pPr algn="ctr">
              <a:buClr>
                <a:schemeClr val="tx1"/>
              </a:buClr>
            </a:pPr>
            <a:endParaRPr lang="en-GB" sz="800" b="1" dirty="0">
              <a:latin typeface="Verdana" pitchFamily="34" charset="0"/>
            </a:endParaRPr>
          </a:p>
          <a:p>
            <a:pPr algn="ctr">
              <a:buClr>
                <a:schemeClr val="tx1"/>
              </a:buClr>
            </a:pPr>
            <a:fld id="{F48CE624-09DA-4A51-90E9-7F07569F5812}" type="datetime'''''''''''S''''''H''''2''A&#10;@20''''''0M''''h''''''''''''z'''''">
              <a:rPr lang="en-GB" sz="800" b="1">
                <a:latin typeface="Verdana" pitchFamily="34" charset="0"/>
              </a:rPr>
              <a:pPr algn="ctr">
                <a:buClr>
                  <a:schemeClr val="tx1"/>
                </a:buClr>
              </a:pPr>
              <a:t>SH2A
@200Mhz</a:t>
            </a:fld>
            <a:endParaRPr lang="en-GB" sz="800" b="1" dirty="0">
              <a:latin typeface="Verdana" pitchFamily="34" charset="0"/>
            </a:endParaRPr>
          </a:p>
        </p:txBody>
      </p:sp>
      <p:sp>
        <p:nvSpPr>
          <p:cNvPr id="5131" name="Rectangle 11"/>
          <p:cNvSpPr>
            <a:spLocks noChangeArrowheads="1"/>
          </p:cNvSpPr>
          <p:nvPr>
            <p:custDataLst>
              <p:tags r:id="rId7"/>
            </p:custDataLst>
          </p:nvPr>
        </p:nvSpPr>
        <p:spPr bwMode="auto">
          <a:xfrm>
            <a:off x="4713292"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b="1" dirty="0">
                <a:latin typeface="Verdana" pitchFamily="34" charset="0"/>
              </a:rPr>
              <a:t>TC1767/24</a:t>
            </a:r>
          </a:p>
          <a:p>
            <a:pPr algn="ctr">
              <a:buClr>
                <a:schemeClr val="tx1"/>
              </a:buClr>
            </a:pPr>
            <a:endParaRPr lang="en-GB" sz="800" b="1" dirty="0">
              <a:latin typeface="Verdana" pitchFamily="34" charset="0"/>
            </a:endParaRPr>
          </a:p>
          <a:p>
            <a:pPr algn="ctr">
              <a:buClr>
                <a:schemeClr val="tx1"/>
              </a:buClr>
            </a:pPr>
            <a:r>
              <a:rPr lang="en-GB" sz="800" b="1" dirty="0">
                <a:latin typeface="Verdana" pitchFamily="34" charset="0"/>
              </a:rPr>
              <a:t>TC1.3.1</a:t>
            </a:r>
          </a:p>
          <a:p>
            <a:pPr algn="ctr">
              <a:buClr>
                <a:schemeClr val="tx1"/>
              </a:buClr>
            </a:pPr>
            <a:r>
              <a:rPr lang="en-GB" sz="800" b="1" dirty="0">
                <a:latin typeface="Verdana" pitchFamily="34" charset="0"/>
              </a:rPr>
              <a:t>@80Mhz</a:t>
            </a:r>
          </a:p>
        </p:txBody>
      </p:sp>
      <p:sp>
        <p:nvSpPr>
          <p:cNvPr id="5132" name="Rectangle 12"/>
          <p:cNvSpPr>
            <a:spLocks noChangeArrowheads="1"/>
          </p:cNvSpPr>
          <p:nvPr>
            <p:custDataLst>
              <p:tags r:id="rId8"/>
            </p:custDataLst>
          </p:nvPr>
        </p:nvSpPr>
        <p:spPr bwMode="auto">
          <a:xfrm>
            <a:off x="6178554"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b="1" dirty="0">
                <a:latin typeface="Verdana" pitchFamily="34" charset="0"/>
              </a:rPr>
              <a:t>TC1797/82</a:t>
            </a:r>
          </a:p>
          <a:p>
            <a:pPr algn="ctr">
              <a:buClr>
                <a:schemeClr val="tx1"/>
              </a:buClr>
            </a:pPr>
            <a:endParaRPr lang="en-GB" sz="800" b="1" dirty="0">
              <a:latin typeface="Verdana" pitchFamily="34" charset="0"/>
            </a:endParaRPr>
          </a:p>
          <a:p>
            <a:pPr algn="ctr">
              <a:buClr>
                <a:schemeClr val="tx1"/>
              </a:buClr>
            </a:pPr>
            <a:r>
              <a:rPr lang="en-GB" sz="800" b="1" dirty="0">
                <a:latin typeface="Verdana" pitchFamily="34" charset="0"/>
              </a:rPr>
              <a:t>TC1.3.1</a:t>
            </a:r>
          </a:p>
          <a:p>
            <a:pPr algn="ctr">
              <a:buClr>
                <a:schemeClr val="tx1"/>
              </a:buClr>
            </a:pPr>
            <a:r>
              <a:rPr lang="en-GB" sz="800" b="1" dirty="0">
                <a:latin typeface="Verdana" pitchFamily="34" charset="0"/>
              </a:rPr>
              <a:t>@180Mhz</a:t>
            </a:r>
          </a:p>
        </p:txBody>
      </p:sp>
      <p:sp>
        <p:nvSpPr>
          <p:cNvPr id="5133" name="Rectangle 14"/>
          <p:cNvSpPr>
            <a:spLocks noChangeArrowheads="1"/>
          </p:cNvSpPr>
          <p:nvPr>
            <p:custDataLst>
              <p:tags r:id="rId9"/>
            </p:custDataLst>
          </p:nvPr>
        </p:nvSpPr>
        <p:spPr bwMode="auto">
          <a:xfrm>
            <a:off x="7500941"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b="1" dirty="0">
                <a:latin typeface="Verdana" pitchFamily="34" charset="0"/>
              </a:rPr>
              <a:t>TC179x</a:t>
            </a:r>
          </a:p>
          <a:p>
            <a:pPr algn="ctr">
              <a:buClr>
                <a:schemeClr val="tx1"/>
              </a:buClr>
            </a:pPr>
            <a:endParaRPr lang="en-GB" sz="800" b="1" dirty="0">
              <a:latin typeface="Verdana" pitchFamily="34" charset="0"/>
            </a:endParaRPr>
          </a:p>
          <a:p>
            <a:pPr algn="ctr">
              <a:buClr>
                <a:schemeClr val="tx1"/>
              </a:buClr>
            </a:pPr>
            <a:r>
              <a:rPr lang="en-GB" sz="800" b="1" dirty="0">
                <a:latin typeface="Verdana" pitchFamily="34" charset="0"/>
              </a:rPr>
              <a:t>TC1.6</a:t>
            </a:r>
          </a:p>
          <a:p>
            <a:pPr algn="ctr">
              <a:buClr>
                <a:schemeClr val="tx1"/>
              </a:buClr>
            </a:pPr>
            <a:r>
              <a:rPr lang="en-GB" sz="800" b="1" dirty="0">
                <a:latin typeface="Verdana" pitchFamily="34" charset="0"/>
              </a:rPr>
              <a:t>@</a:t>
            </a:r>
            <a:r>
              <a:rPr lang="en-GB" sz="800" b="1" dirty="0">
                <a:solidFill>
                  <a:schemeClr val="accent1"/>
                </a:solidFill>
                <a:latin typeface="Verdana" pitchFamily="34" charset="0"/>
              </a:rPr>
              <a:t>300Mhz</a:t>
            </a:r>
          </a:p>
        </p:txBody>
      </p:sp>
      <p:graphicFrame>
        <p:nvGraphicFramePr>
          <p:cNvPr id="5122" name="Rectangle 15" hidden="1"/>
          <p:cNvGraphicFramePr>
            <a:graphicFrameLocks/>
          </p:cNvGraphicFramePr>
          <p:nvPr>
            <p:custDataLst>
              <p:tags r:id="rId10"/>
            </p:custDataLst>
          </p:nvPr>
        </p:nvGraphicFramePr>
        <p:xfrm>
          <a:off x="914400" y="1"/>
          <a:ext cx="158750" cy="158750"/>
        </p:xfrm>
        <a:graphic>
          <a:graphicData uri="http://schemas.openxmlformats.org/presentationml/2006/ole">
            <mc:AlternateContent xmlns:mc="http://schemas.openxmlformats.org/markup-compatibility/2006">
              <mc:Choice xmlns:v="urn:schemas-microsoft-com:vml" Requires="v">
                <p:oleObj spid="_x0000_s13315" name="think-cell Slide" r:id="rId22" imgW="0" imgH="0" progId="TCLayout.ActiveDocument.1">
                  <p:embed/>
                </p:oleObj>
              </mc:Choice>
              <mc:Fallback>
                <p:oleObj name="think-cell Slide" r:id="rId22" imgW="0" imgH="0" progId="TCLayout.ActiveDocument.1">
                  <p:embed/>
                  <p:pic>
                    <p:nvPicPr>
                      <p:cNvPr id="5122" name="Rectangle 15"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14400" y="1"/>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34" name="Rectangle 16" hidden="1"/>
          <p:cNvSpPr>
            <a:spLocks noChangeArrowheads="1"/>
          </p:cNvSpPr>
          <p:nvPr>
            <p:custDataLst>
              <p:tags r:id="rId11"/>
            </p:custDataLst>
          </p:nvPr>
        </p:nvSpPr>
        <p:spPr bwMode="auto">
          <a:xfrm>
            <a:off x="963616" y="-79375"/>
            <a:ext cx="60325" cy="314326"/>
          </a:xfrm>
          <a:prstGeom prst="rect">
            <a:avLst/>
          </a:prstGeom>
          <a:solidFill>
            <a:schemeClr val="bg2"/>
          </a:solidFill>
          <a:ln w="9525" algn="ctr">
            <a:solidFill>
              <a:srgbClr val="87A5D2"/>
            </a:solidFill>
            <a:miter lim="800000"/>
            <a:headEnd/>
            <a:tailEnd/>
          </a:ln>
          <a:effectLst/>
        </p:spPr>
        <p:txBody>
          <a:bodyPr wrap="none" lIns="20638" tIns="0" rIns="20638" bIns="0" anchor="ctr"/>
          <a:lstStyle/>
          <a:p>
            <a:pPr algn="ctr">
              <a:buClr>
                <a:schemeClr val="tx1"/>
              </a:buClr>
            </a:pPr>
            <a:r>
              <a:rPr lang="en-GB" sz="1200" b="1" dirty="0">
                <a:latin typeface="Verdana" pitchFamily="34" charset="0"/>
              </a:rPr>
              <a:t>152%</a:t>
            </a:r>
          </a:p>
        </p:txBody>
      </p:sp>
      <p:sp>
        <p:nvSpPr>
          <p:cNvPr id="5135" name="Rectangle 17"/>
          <p:cNvSpPr>
            <a:spLocks noChangeArrowheads="1"/>
          </p:cNvSpPr>
          <p:nvPr/>
        </p:nvSpPr>
        <p:spPr bwMode="auto">
          <a:xfrm>
            <a:off x="1347792" y="4672014"/>
            <a:ext cx="371475" cy="447674"/>
          </a:xfrm>
          <a:prstGeom prst="rect">
            <a:avLst/>
          </a:prstGeom>
          <a:solidFill>
            <a:schemeClr val="accent5">
              <a:lumMod val="20000"/>
              <a:lumOff val="80000"/>
            </a:schemeClr>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36" name="Rectangle 18"/>
          <p:cNvSpPr>
            <a:spLocks noChangeArrowheads="1"/>
          </p:cNvSpPr>
          <p:nvPr/>
        </p:nvSpPr>
        <p:spPr bwMode="auto">
          <a:xfrm>
            <a:off x="2024067" y="3806826"/>
            <a:ext cx="371475" cy="1312862"/>
          </a:xfrm>
          <a:prstGeom prst="rect">
            <a:avLst/>
          </a:prstGeom>
          <a:solidFill>
            <a:schemeClr val="accent5">
              <a:lumMod val="20000"/>
              <a:lumOff val="80000"/>
            </a:schemeClr>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37" name="Rectangle 19"/>
          <p:cNvSpPr>
            <a:spLocks noChangeArrowheads="1"/>
          </p:cNvSpPr>
          <p:nvPr/>
        </p:nvSpPr>
        <p:spPr bwMode="auto">
          <a:xfrm>
            <a:off x="2700342" y="3292476"/>
            <a:ext cx="371475" cy="1827214"/>
          </a:xfrm>
          <a:prstGeom prst="rect">
            <a:avLst/>
          </a:prstGeom>
          <a:solidFill>
            <a:schemeClr val="accent5">
              <a:lumMod val="20000"/>
              <a:lumOff val="80000"/>
            </a:schemeClr>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38" name="Rectangle 20"/>
          <p:cNvSpPr>
            <a:spLocks noChangeArrowheads="1"/>
          </p:cNvSpPr>
          <p:nvPr/>
        </p:nvSpPr>
        <p:spPr bwMode="auto">
          <a:xfrm>
            <a:off x="3478217" y="4395788"/>
            <a:ext cx="369887" cy="723900"/>
          </a:xfrm>
          <a:prstGeom prst="rect">
            <a:avLst/>
          </a:prstGeom>
          <a:solidFill>
            <a:schemeClr val="accent5">
              <a:lumMod val="60000"/>
              <a:lumOff val="40000"/>
            </a:schemeClr>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39" name="Rectangle 21"/>
          <p:cNvSpPr>
            <a:spLocks noChangeArrowheads="1"/>
          </p:cNvSpPr>
          <p:nvPr/>
        </p:nvSpPr>
        <p:spPr bwMode="auto">
          <a:xfrm>
            <a:off x="4124329" y="3806826"/>
            <a:ext cx="371475" cy="1312862"/>
          </a:xfrm>
          <a:prstGeom prst="rect">
            <a:avLst/>
          </a:prstGeom>
          <a:solidFill>
            <a:schemeClr val="accent5">
              <a:lumMod val="60000"/>
              <a:lumOff val="40000"/>
            </a:schemeClr>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40" name="Rectangle 24"/>
          <p:cNvSpPr>
            <a:spLocks noChangeArrowheads="1"/>
          </p:cNvSpPr>
          <p:nvPr/>
        </p:nvSpPr>
        <p:spPr bwMode="auto">
          <a:xfrm>
            <a:off x="4864104" y="4367214"/>
            <a:ext cx="371475" cy="752474"/>
          </a:xfrm>
          <a:prstGeom prst="rect">
            <a:avLst/>
          </a:prstGeom>
          <a:solidFill>
            <a:schemeClr val="tx2"/>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41" name="Rectangle 25"/>
          <p:cNvSpPr>
            <a:spLocks noChangeArrowheads="1"/>
          </p:cNvSpPr>
          <p:nvPr/>
        </p:nvSpPr>
        <p:spPr bwMode="auto">
          <a:xfrm>
            <a:off x="6284917" y="3502026"/>
            <a:ext cx="371475" cy="1617662"/>
          </a:xfrm>
          <a:prstGeom prst="rect">
            <a:avLst/>
          </a:prstGeom>
          <a:solidFill>
            <a:schemeClr val="accent6"/>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42" name="Rectangle 27"/>
          <p:cNvSpPr>
            <a:spLocks noChangeArrowheads="1"/>
          </p:cNvSpPr>
          <p:nvPr/>
        </p:nvSpPr>
        <p:spPr bwMode="auto">
          <a:xfrm>
            <a:off x="7650167" y="2673350"/>
            <a:ext cx="371475" cy="2446339"/>
          </a:xfrm>
          <a:prstGeom prst="rect">
            <a:avLst/>
          </a:prstGeom>
          <a:solidFill>
            <a:schemeClr val="tx2"/>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43" name="Rectangle 29"/>
          <p:cNvSpPr>
            <a:spLocks noChangeArrowheads="1"/>
          </p:cNvSpPr>
          <p:nvPr/>
        </p:nvSpPr>
        <p:spPr bwMode="auto">
          <a:xfrm>
            <a:off x="7631765" y="2473326"/>
            <a:ext cx="522579"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152%</a:t>
            </a:r>
            <a:endParaRPr lang="en-GB" sz="800" dirty="0">
              <a:latin typeface="Verdana" pitchFamily="34" charset="0"/>
            </a:endParaRPr>
          </a:p>
        </p:txBody>
      </p:sp>
      <p:sp>
        <p:nvSpPr>
          <p:cNvPr id="5144" name="Rectangle 31"/>
          <p:cNvSpPr>
            <a:spLocks noChangeArrowheads="1"/>
          </p:cNvSpPr>
          <p:nvPr/>
        </p:nvSpPr>
        <p:spPr bwMode="auto">
          <a:xfrm>
            <a:off x="6266515" y="3292475"/>
            <a:ext cx="522579"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100%</a:t>
            </a:r>
            <a:endParaRPr lang="en-GB" sz="800" dirty="0">
              <a:latin typeface="Verdana" pitchFamily="34" charset="0"/>
            </a:endParaRPr>
          </a:p>
        </p:txBody>
      </p:sp>
      <p:sp>
        <p:nvSpPr>
          <p:cNvPr id="5145" name="Rectangle 32"/>
          <p:cNvSpPr>
            <a:spLocks noChangeArrowheads="1"/>
          </p:cNvSpPr>
          <p:nvPr/>
        </p:nvSpPr>
        <p:spPr bwMode="auto">
          <a:xfrm>
            <a:off x="4895439" y="4157663"/>
            <a:ext cx="413575"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46%</a:t>
            </a:r>
            <a:endParaRPr lang="en-GB" sz="800" dirty="0">
              <a:latin typeface="Verdana" pitchFamily="34" charset="0"/>
            </a:endParaRPr>
          </a:p>
        </p:txBody>
      </p:sp>
      <p:sp>
        <p:nvSpPr>
          <p:cNvPr id="5146" name="Rectangle 35"/>
          <p:cNvSpPr>
            <a:spLocks noChangeArrowheads="1"/>
          </p:cNvSpPr>
          <p:nvPr/>
        </p:nvSpPr>
        <p:spPr bwMode="auto">
          <a:xfrm>
            <a:off x="4155666" y="3597275"/>
            <a:ext cx="413575"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81%</a:t>
            </a:r>
            <a:endParaRPr lang="en-GB" sz="800" dirty="0">
              <a:latin typeface="Verdana" pitchFamily="34" charset="0"/>
            </a:endParaRPr>
          </a:p>
        </p:txBody>
      </p:sp>
      <p:sp>
        <p:nvSpPr>
          <p:cNvPr id="5147" name="Rectangle 36"/>
          <p:cNvSpPr>
            <a:spLocks noChangeArrowheads="1"/>
          </p:cNvSpPr>
          <p:nvPr/>
        </p:nvSpPr>
        <p:spPr bwMode="auto">
          <a:xfrm>
            <a:off x="3519079" y="4195763"/>
            <a:ext cx="413575"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45%</a:t>
            </a:r>
            <a:endParaRPr lang="en-GB" sz="800" dirty="0">
              <a:latin typeface="Verdana" pitchFamily="34" charset="0"/>
            </a:endParaRPr>
          </a:p>
        </p:txBody>
      </p:sp>
      <p:sp>
        <p:nvSpPr>
          <p:cNvPr id="5148" name="Rectangle 37"/>
          <p:cNvSpPr>
            <a:spLocks noChangeArrowheads="1"/>
          </p:cNvSpPr>
          <p:nvPr/>
        </p:nvSpPr>
        <p:spPr bwMode="auto">
          <a:xfrm>
            <a:off x="2672415" y="3092449"/>
            <a:ext cx="522579"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113%</a:t>
            </a:r>
            <a:endParaRPr lang="en-GB" sz="800" dirty="0">
              <a:latin typeface="Verdana" pitchFamily="34" charset="0"/>
            </a:endParaRPr>
          </a:p>
        </p:txBody>
      </p:sp>
      <p:sp>
        <p:nvSpPr>
          <p:cNvPr id="5149" name="Rectangle 38"/>
          <p:cNvSpPr>
            <a:spLocks noChangeArrowheads="1"/>
          </p:cNvSpPr>
          <p:nvPr/>
        </p:nvSpPr>
        <p:spPr bwMode="auto">
          <a:xfrm>
            <a:off x="2030004" y="3603625"/>
            <a:ext cx="413575"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80%</a:t>
            </a:r>
            <a:endParaRPr lang="en-GB" sz="800" dirty="0">
              <a:latin typeface="Verdana" pitchFamily="34" charset="0"/>
            </a:endParaRPr>
          </a:p>
        </p:txBody>
      </p:sp>
      <p:sp>
        <p:nvSpPr>
          <p:cNvPr id="5150" name="Rectangle 39"/>
          <p:cNvSpPr>
            <a:spLocks noChangeArrowheads="1"/>
          </p:cNvSpPr>
          <p:nvPr/>
        </p:nvSpPr>
        <p:spPr bwMode="auto">
          <a:xfrm>
            <a:off x="1379128" y="4462463"/>
            <a:ext cx="413575"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28%</a:t>
            </a:r>
            <a:endParaRPr lang="en-GB" sz="800" dirty="0">
              <a:latin typeface="Verdana" pitchFamily="34" charset="0"/>
            </a:endParaRPr>
          </a:p>
        </p:txBody>
      </p:sp>
      <p:sp>
        <p:nvSpPr>
          <p:cNvPr id="5151" name="Rectangle 40"/>
          <p:cNvSpPr>
            <a:spLocks noChangeArrowheads="1"/>
          </p:cNvSpPr>
          <p:nvPr/>
        </p:nvSpPr>
        <p:spPr bwMode="auto">
          <a:xfrm>
            <a:off x="1238250" y="1638710"/>
            <a:ext cx="1943100" cy="276999"/>
          </a:xfrm>
          <a:prstGeom prst="rect">
            <a:avLst/>
          </a:prstGeom>
          <a:solidFill>
            <a:schemeClr val="accent5">
              <a:lumMod val="20000"/>
              <a:lumOff val="80000"/>
            </a:schemeClr>
          </a:solidFill>
          <a:ln w="9525" algn="ctr">
            <a:solidFill>
              <a:srgbClr val="87A5D2"/>
            </a:solidFill>
            <a:miter lim="800000"/>
            <a:headEnd/>
            <a:tailEnd/>
          </a:ln>
          <a:effectLst/>
        </p:spPr>
        <p:txBody>
          <a:bodyPr anchor="ctr">
            <a:spAutoFit/>
          </a:bodyPr>
          <a:lstStyle/>
          <a:p>
            <a:pPr algn="ctr">
              <a:buClr>
                <a:schemeClr val="tx1"/>
              </a:buClr>
            </a:pPr>
            <a:r>
              <a:rPr lang="en-GB" sz="1200" b="1" dirty="0">
                <a:latin typeface="Verdana" pitchFamily="34" charset="0"/>
              </a:rPr>
              <a:t>Competitor A</a:t>
            </a:r>
          </a:p>
        </p:txBody>
      </p:sp>
      <p:sp>
        <p:nvSpPr>
          <p:cNvPr id="5152" name="Rectangle 41"/>
          <p:cNvSpPr>
            <a:spLocks noChangeArrowheads="1"/>
          </p:cNvSpPr>
          <p:nvPr/>
        </p:nvSpPr>
        <p:spPr bwMode="auto">
          <a:xfrm>
            <a:off x="3325817" y="1638710"/>
            <a:ext cx="1325558" cy="276999"/>
          </a:xfrm>
          <a:prstGeom prst="rect">
            <a:avLst/>
          </a:prstGeom>
          <a:solidFill>
            <a:schemeClr val="accent5">
              <a:lumMod val="60000"/>
              <a:lumOff val="40000"/>
            </a:schemeClr>
          </a:solidFill>
          <a:ln w="9525" algn="ctr">
            <a:solidFill>
              <a:srgbClr val="87A5D2"/>
            </a:solidFill>
            <a:miter lim="800000"/>
            <a:headEnd/>
            <a:tailEnd/>
          </a:ln>
          <a:effectLst/>
        </p:spPr>
        <p:txBody>
          <a:bodyPr wrap="square" anchor="ctr">
            <a:spAutoFit/>
          </a:bodyPr>
          <a:lstStyle/>
          <a:p>
            <a:pPr algn="ctr">
              <a:buClr>
                <a:schemeClr val="tx1"/>
              </a:buClr>
            </a:pPr>
            <a:r>
              <a:rPr lang="en-GB" sz="1200" b="1" dirty="0">
                <a:latin typeface="Verdana" pitchFamily="34" charset="0"/>
              </a:rPr>
              <a:t>Competitor B</a:t>
            </a:r>
          </a:p>
        </p:txBody>
      </p:sp>
      <p:sp>
        <p:nvSpPr>
          <p:cNvPr id="5153" name="Rectangle 43"/>
          <p:cNvSpPr>
            <a:spLocks noChangeArrowheads="1"/>
          </p:cNvSpPr>
          <p:nvPr/>
        </p:nvSpPr>
        <p:spPr bwMode="auto">
          <a:xfrm>
            <a:off x="4800600" y="1638710"/>
            <a:ext cx="4718050" cy="276999"/>
          </a:xfrm>
          <a:prstGeom prst="rect">
            <a:avLst/>
          </a:prstGeom>
          <a:solidFill>
            <a:schemeClr val="tx2"/>
          </a:solidFill>
          <a:ln w="9525" algn="ctr">
            <a:solidFill>
              <a:srgbClr val="87A5D2"/>
            </a:solidFill>
            <a:miter lim="800000"/>
            <a:headEnd/>
            <a:tailEnd/>
          </a:ln>
          <a:effectLst/>
        </p:spPr>
        <p:txBody>
          <a:bodyPr anchor="ctr">
            <a:spAutoFit/>
          </a:bodyPr>
          <a:lstStyle/>
          <a:p>
            <a:pPr algn="ctr">
              <a:buClr>
                <a:schemeClr val="tx1"/>
              </a:buClr>
            </a:pPr>
            <a:r>
              <a:rPr lang="en-GB" sz="1200" b="1" dirty="0">
                <a:latin typeface="Verdana" pitchFamily="34" charset="0"/>
              </a:rPr>
              <a:t>Infineon</a:t>
            </a:r>
          </a:p>
        </p:txBody>
      </p:sp>
      <p:sp>
        <p:nvSpPr>
          <p:cNvPr id="5154" name="Rectangle 44"/>
          <p:cNvSpPr>
            <a:spLocks noChangeArrowheads="1"/>
          </p:cNvSpPr>
          <p:nvPr>
            <p:custDataLst>
              <p:tags r:id="rId12"/>
            </p:custDataLst>
          </p:nvPr>
        </p:nvSpPr>
        <p:spPr bwMode="auto">
          <a:xfrm>
            <a:off x="6826252"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b="1" dirty="0">
                <a:latin typeface="Verdana" pitchFamily="34" charset="0"/>
              </a:rPr>
              <a:t>TC179x</a:t>
            </a:r>
          </a:p>
          <a:p>
            <a:pPr algn="ctr">
              <a:buClr>
                <a:schemeClr val="tx1"/>
              </a:buClr>
            </a:pPr>
            <a:endParaRPr lang="en-GB" sz="800" b="1" dirty="0">
              <a:latin typeface="Verdana" pitchFamily="34" charset="0"/>
            </a:endParaRPr>
          </a:p>
          <a:p>
            <a:pPr algn="ctr">
              <a:buClr>
                <a:schemeClr val="tx1"/>
              </a:buClr>
            </a:pPr>
            <a:r>
              <a:rPr lang="en-GB" sz="800" b="1" dirty="0">
                <a:latin typeface="Verdana" pitchFamily="34" charset="0"/>
              </a:rPr>
              <a:t>TC1.6</a:t>
            </a:r>
          </a:p>
          <a:p>
            <a:pPr algn="ctr">
              <a:buClr>
                <a:schemeClr val="tx1"/>
              </a:buClr>
            </a:pPr>
            <a:r>
              <a:rPr lang="en-GB" sz="800" b="1" dirty="0">
                <a:latin typeface="Verdana" pitchFamily="34" charset="0"/>
              </a:rPr>
              <a:t>@</a:t>
            </a:r>
            <a:r>
              <a:rPr lang="en-GB" sz="800" b="1" dirty="0">
                <a:solidFill>
                  <a:schemeClr val="accent1"/>
                </a:solidFill>
                <a:latin typeface="Verdana" pitchFamily="34" charset="0"/>
              </a:rPr>
              <a:t>200Mhz</a:t>
            </a:r>
          </a:p>
        </p:txBody>
      </p:sp>
      <p:sp>
        <p:nvSpPr>
          <p:cNvPr id="5155" name="Rectangle 45"/>
          <p:cNvSpPr>
            <a:spLocks noChangeArrowheads="1"/>
          </p:cNvSpPr>
          <p:nvPr/>
        </p:nvSpPr>
        <p:spPr bwMode="auto">
          <a:xfrm>
            <a:off x="6975479" y="3289301"/>
            <a:ext cx="371475" cy="1830388"/>
          </a:xfrm>
          <a:prstGeom prst="rect">
            <a:avLst/>
          </a:prstGeom>
          <a:solidFill>
            <a:schemeClr val="tx2"/>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56" name="Rectangle 46"/>
          <p:cNvSpPr>
            <a:spLocks noChangeArrowheads="1"/>
          </p:cNvSpPr>
          <p:nvPr/>
        </p:nvSpPr>
        <p:spPr bwMode="auto">
          <a:xfrm>
            <a:off x="6947552" y="3062289"/>
            <a:ext cx="522579"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113%</a:t>
            </a:r>
            <a:endParaRPr lang="en-GB" sz="800" dirty="0">
              <a:latin typeface="Verdana" pitchFamily="34" charset="0"/>
            </a:endParaRPr>
          </a:p>
        </p:txBody>
      </p:sp>
      <p:sp>
        <p:nvSpPr>
          <p:cNvPr id="5157" name="Rectangle 12"/>
          <p:cNvSpPr>
            <a:spLocks noChangeArrowheads="1"/>
          </p:cNvSpPr>
          <p:nvPr>
            <p:custDataLst>
              <p:tags r:id="rId13"/>
            </p:custDataLst>
          </p:nvPr>
        </p:nvSpPr>
        <p:spPr bwMode="auto">
          <a:xfrm>
            <a:off x="5457829"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b="1" dirty="0">
                <a:latin typeface="Verdana" pitchFamily="34" charset="0"/>
              </a:rPr>
              <a:t>TC1767/28</a:t>
            </a:r>
          </a:p>
          <a:p>
            <a:pPr algn="ctr">
              <a:buClr>
                <a:schemeClr val="tx1"/>
              </a:buClr>
            </a:pPr>
            <a:endParaRPr lang="en-GB" sz="800" b="1" dirty="0">
              <a:latin typeface="Verdana" pitchFamily="34" charset="0"/>
            </a:endParaRPr>
          </a:p>
          <a:p>
            <a:pPr algn="ctr">
              <a:buClr>
                <a:schemeClr val="tx1"/>
              </a:buClr>
            </a:pPr>
            <a:r>
              <a:rPr lang="en-GB" sz="800" b="1" dirty="0">
                <a:latin typeface="Verdana" pitchFamily="34" charset="0"/>
              </a:rPr>
              <a:t>TC1.3.1</a:t>
            </a:r>
          </a:p>
          <a:p>
            <a:pPr algn="ctr">
              <a:buClr>
                <a:schemeClr val="tx1"/>
              </a:buClr>
            </a:pPr>
            <a:r>
              <a:rPr lang="en-GB" sz="800" b="1" dirty="0">
                <a:latin typeface="Verdana" pitchFamily="34" charset="0"/>
              </a:rPr>
              <a:t>@133Mhz</a:t>
            </a:r>
          </a:p>
        </p:txBody>
      </p:sp>
      <p:sp>
        <p:nvSpPr>
          <p:cNvPr id="5158" name="Rectangle 25"/>
          <p:cNvSpPr>
            <a:spLocks noChangeArrowheads="1"/>
          </p:cNvSpPr>
          <p:nvPr/>
        </p:nvSpPr>
        <p:spPr bwMode="auto">
          <a:xfrm>
            <a:off x="5608642" y="3932238"/>
            <a:ext cx="371475" cy="1187450"/>
          </a:xfrm>
          <a:prstGeom prst="rect">
            <a:avLst/>
          </a:prstGeom>
          <a:solidFill>
            <a:schemeClr val="tx2"/>
          </a:solidFill>
          <a:ln w="9525">
            <a:solidFill>
              <a:srgbClr val="00214A"/>
            </a:solidFill>
            <a:miter lim="800000"/>
            <a:headEnd/>
            <a:tailEnd/>
          </a:ln>
          <a:effectLst/>
        </p:spPr>
        <p:txBody>
          <a:bodyPr>
            <a:noAutofit/>
          </a:bodyPr>
          <a:lstStyle/>
          <a:p>
            <a:pPr>
              <a:spcBef>
                <a:spcPct val="50000"/>
              </a:spcBef>
              <a:buClr>
                <a:schemeClr val="tx1"/>
              </a:buClr>
            </a:pPr>
            <a:endParaRPr lang="en-GB" sz="1600" dirty="0">
              <a:solidFill>
                <a:srgbClr val="00214A"/>
              </a:solidFill>
              <a:latin typeface="Verdana" pitchFamily="34" charset="0"/>
            </a:endParaRPr>
          </a:p>
        </p:txBody>
      </p:sp>
      <p:sp>
        <p:nvSpPr>
          <p:cNvPr id="5159" name="Rectangle 31"/>
          <p:cNvSpPr>
            <a:spLocks noChangeArrowheads="1"/>
          </p:cNvSpPr>
          <p:nvPr/>
        </p:nvSpPr>
        <p:spPr bwMode="auto">
          <a:xfrm>
            <a:off x="5606641" y="3671889"/>
            <a:ext cx="413575"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74%</a:t>
            </a:r>
            <a:endParaRPr lang="en-GB" sz="800" dirty="0">
              <a:latin typeface="Verdana" pitchFamily="34" charset="0"/>
            </a:endParaRPr>
          </a:p>
        </p:txBody>
      </p:sp>
      <p:sp>
        <p:nvSpPr>
          <p:cNvPr id="5160" name="Rectangle 46"/>
          <p:cNvSpPr>
            <a:spLocks noChangeArrowheads="1"/>
          </p:cNvSpPr>
          <p:nvPr/>
        </p:nvSpPr>
        <p:spPr bwMode="auto">
          <a:xfrm>
            <a:off x="1165226" y="981077"/>
            <a:ext cx="8353425" cy="461665"/>
          </a:xfrm>
          <a:prstGeom prst="rect">
            <a:avLst/>
          </a:prstGeom>
          <a:noFill/>
          <a:ln w="9525" algn="ctr">
            <a:noFill/>
            <a:miter lim="800000"/>
            <a:headEnd/>
            <a:tailEnd/>
          </a:ln>
          <a:effectLst/>
        </p:spPr>
        <p:txBody>
          <a:bodyPr>
            <a:spAutoFit/>
          </a:bodyPr>
          <a:lstStyle/>
          <a:p>
            <a:pPr>
              <a:buClr>
                <a:schemeClr val="tx1"/>
              </a:buClr>
            </a:pPr>
            <a:r>
              <a:rPr lang="en-GB" sz="1200" b="1" i="1" dirty="0">
                <a:latin typeface="Verdana" pitchFamily="34" charset="0"/>
              </a:rPr>
              <a:t>Performance benchmark </a:t>
            </a:r>
            <a:r>
              <a:rPr lang="en-GB" sz="1200" i="1" dirty="0">
                <a:latin typeface="Verdana" pitchFamily="34" charset="0"/>
              </a:rPr>
              <a:t>based on the application code for a </a:t>
            </a:r>
          </a:p>
          <a:p>
            <a:pPr>
              <a:buClr>
                <a:schemeClr val="tx1"/>
              </a:buClr>
            </a:pPr>
            <a:r>
              <a:rPr lang="en-GB" sz="1200" i="1" dirty="0">
                <a:latin typeface="Verdana" pitchFamily="34" charset="0"/>
              </a:rPr>
              <a:t>4 cylinder direct injection engine management system</a:t>
            </a:r>
          </a:p>
        </p:txBody>
      </p:sp>
      <p:sp>
        <p:nvSpPr>
          <p:cNvPr id="5161" name="Rectangle 35"/>
          <p:cNvSpPr>
            <a:spLocks noChangeArrowheads="1"/>
          </p:cNvSpPr>
          <p:nvPr>
            <p:custDataLst>
              <p:tags r:id="rId14"/>
            </p:custDataLst>
          </p:nvPr>
        </p:nvSpPr>
        <p:spPr bwMode="auto">
          <a:xfrm>
            <a:off x="8842376"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i="1" dirty="0">
                <a:latin typeface="Verdana" pitchFamily="34" charset="0"/>
              </a:rPr>
              <a:t>Estimation</a:t>
            </a:r>
          </a:p>
          <a:p>
            <a:pPr algn="ctr">
              <a:buClr>
                <a:schemeClr val="tx1"/>
              </a:buClr>
            </a:pPr>
            <a:r>
              <a:rPr lang="en-GB" sz="800" b="1" dirty="0">
                <a:latin typeface="Verdana" pitchFamily="34" charset="0"/>
              </a:rPr>
              <a:t>1.5x</a:t>
            </a:r>
          </a:p>
          <a:p>
            <a:pPr algn="ctr">
              <a:buClr>
                <a:schemeClr val="tx1"/>
              </a:buClr>
            </a:pPr>
            <a:r>
              <a:rPr lang="en-GB" sz="800" b="1" dirty="0">
                <a:latin typeface="Verdana" pitchFamily="34" charset="0"/>
              </a:rPr>
              <a:t>TC1.6P</a:t>
            </a:r>
          </a:p>
          <a:p>
            <a:pPr algn="ctr">
              <a:buClr>
                <a:schemeClr val="tx1"/>
              </a:buClr>
            </a:pPr>
            <a:r>
              <a:rPr lang="en-GB" sz="800" b="1" dirty="0">
                <a:latin typeface="Verdana" pitchFamily="34" charset="0"/>
              </a:rPr>
              <a:t>@</a:t>
            </a:r>
            <a:r>
              <a:rPr lang="en-GB" sz="800" b="1" dirty="0">
                <a:solidFill>
                  <a:schemeClr val="accent6"/>
                </a:solidFill>
                <a:latin typeface="Verdana" pitchFamily="34" charset="0"/>
              </a:rPr>
              <a:t>300Mhz</a:t>
            </a:r>
          </a:p>
        </p:txBody>
      </p:sp>
      <p:sp>
        <p:nvSpPr>
          <p:cNvPr id="5162" name="Rectangle 36"/>
          <p:cNvSpPr>
            <a:spLocks noChangeArrowheads="1"/>
          </p:cNvSpPr>
          <p:nvPr>
            <p:custDataLst>
              <p:tags r:id="rId15"/>
            </p:custDataLst>
          </p:nvPr>
        </p:nvSpPr>
        <p:spPr bwMode="auto">
          <a:xfrm>
            <a:off x="9048948" y="1471616"/>
            <a:ext cx="371475" cy="3641725"/>
          </a:xfrm>
          <a:prstGeom prst="rect">
            <a:avLst/>
          </a:prstGeom>
          <a:solidFill>
            <a:schemeClr val="accent3">
              <a:lumMod val="50000"/>
            </a:schemeClr>
          </a:solidFill>
          <a:ln w="9525">
            <a:solidFill>
              <a:srgbClr val="00214A"/>
            </a:solidFill>
            <a:miter lim="800000"/>
            <a:headEnd/>
            <a:tailEnd/>
          </a:ln>
          <a:effectLst/>
        </p:spPr>
        <p:txBody>
          <a:bodyPr>
            <a:noAutofit/>
          </a:bodyPr>
          <a:lstStyle/>
          <a:p>
            <a:pPr algn="ctr">
              <a:buClr>
                <a:schemeClr val="tx1"/>
              </a:buClr>
            </a:pPr>
            <a:endParaRPr lang="en-GB" sz="2000" dirty="0">
              <a:solidFill>
                <a:schemeClr val="bg1"/>
              </a:solidFill>
              <a:latin typeface="Verdana" pitchFamily="34" charset="0"/>
            </a:endParaRPr>
          </a:p>
        </p:txBody>
      </p:sp>
      <p:sp>
        <p:nvSpPr>
          <p:cNvPr id="5163" name="Rectangle 37"/>
          <p:cNvSpPr>
            <a:spLocks noChangeArrowheads="1"/>
          </p:cNvSpPr>
          <p:nvPr>
            <p:custDataLst>
              <p:tags r:id="rId16"/>
            </p:custDataLst>
          </p:nvPr>
        </p:nvSpPr>
        <p:spPr bwMode="auto">
          <a:xfrm>
            <a:off x="8940658" y="1262063"/>
            <a:ext cx="522579"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228%</a:t>
            </a:r>
            <a:endParaRPr lang="en-GB" sz="800" dirty="0">
              <a:latin typeface="Verdana" pitchFamily="34" charset="0"/>
            </a:endParaRPr>
          </a:p>
        </p:txBody>
      </p:sp>
      <p:sp>
        <p:nvSpPr>
          <p:cNvPr id="5164" name="Text Box 43"/>
          <p:cNvSpPr txBox="1">
            <a:spLocks noChangeArrowheads="1"/>
          </p:cNvSpPr>
          <p:nvPr/>
        </p:nvSpPr>
        <p:spPr bwMode="auto">
          <a:xfrm rot="16200000">
            <a:off x="8792340" y="3101590"/>
            <a:ext cx="774763" cy="276999"/>
          </a:xfrm>
          <a:prstGeom prst="rect">
            <a:avLst/>
          </a:prstGeom>
          <a:noFill/>
          <a:ln w="9525" algn="ctr">
            <a:noFill/>
            <a:miter lim="800000"/>
            <a:headEnd/>
            <a:tailEnd/>
          </a:ln>
          <a:effectLst/>
        </p:spPr>
        <p:txBody>
          <a:bodyPr wrap="none">
            <a:spAutoFit/>
          </a:bodyPr>
          <a:lstStyle/>
          <a:p>
            <a:pPr algn="ctr">
              <a:buClr>
                <a:schemeClr val="tx1"/>
              </a:buClr>
            </a:pPr>
            <a:r>
              <a:rPr lang="en-GB" sz="1200" dirty="0">
                <a:solidFill>
                  <a:schemeClr val="bg1"/>
                </a:solidFill>
                <a:latin typeface="Verdana" pitchFamily="34" charset="0"/>
              </a:rPr>
              <a:t>TC29x</a:t>
            </a:r>
            <a:r>
              <a:rPr lang="en-GB" sz="1200" b="1" dirty="0">
                <a:solidFill>
                  <a:schemeClr val="bg1"/>
                </a:solidFill>
                <a:latin typeface="Verdana" pitchFamily="34" charset="0"/>
              </a:rPr>
              <a:t>T</a:t>
            </a:r>
          </a:p>
        </p:txBody>
      </p:sp>
      <p:sp>
        <p:nvSpPr>
          <p:cNvPr id="5165" name="Rectangle 35"/>
          <p:cNvSpPr>
            <a:spLocks noChangeArrowheads="1"/>
          </p:cNvSpPr>
          <p:nvPr>
            <p:custDataLst>
              <p:tags r:id="rId17"/>
            </p:custDataLst>
          </p:nvPr>
        </p:nvSpPr>
        <p:spPr bwMode="auto">
          <a:xfrm>
            <a:off x="8177217" y="5222877"/>
            <a:ext cx="676275" cy="366713"/>
          </a:xfrm>
          <a:prstGeom prst="rect">
            <a:avLst/>
          </a:prstGeom>
          <a:noFill/>
          <a:ln w="9525" algn="ctr">
            <a:noFill/>
            <a:miter lim="800000"/>
            <a:headEnd/>
            <a:tailEnd/>
          </a:ln>
          <a:effectLst/>
        </p:spPr>
        <p:txBody>
          <a:bodyPr lIns="0" tIns="0" rIns="0" bIns="0"/>
          <a:lstStyle/>
          <a:p>
            <a:pPr algn="ctr">
              <a:buClr>
                <a:schemeClr val="tx1"/>
              </a:buClr>
            </a:pPr>
            <a:r>
              <a:rPr lang="en-GB" sz="800" i="1" dirty="0">
                <a:latin typeface="Verdana" pitchFamily="34" charset="0"/>
              </a:rPr>
              <a:t>Estimation</a:t>
            </a:r>
          </a:p>
          <a:p>
            <a:pPr algn="ctr">
              <a:buClr>
                <a:schemeClr val="tx1"/>
              </a:buClr>
            </a:pPr>
            <a:r>
              <a:rPr lang="en-GB" sz="800" b="1" dirty="0">
                <a:latin typeface="Verdana" pitchFamily="34" charset="0"/>
              </a:rPr>
              <a:t>1.5x</a:t>
            </a:r>
          </a:p>
          <a:p>
            <a:pPr algn="ctr">
              <a:buClr>
                <a:schemeClr val="tx1"/>
              </a:buClr>
            </a:pPr>
            <a:r>
              <a:rPr lang="en-GB" sz="800" b="1" dirty="0">
                <a:latin typeface="Verdana" pitchFamily="34" charset="0"/>
              </a:rPr>
              <a:t>TC1.6P</a:t>
            </a:r>
          </a:p>
          <a:p>
            <a:pPr algn="ctr">
              <a:buClr>
                <a:schemeClr val="tx1"/>
              </a:buClr>
            </a:pPr>
            <a:r>
              <a:rPr lang="en-GB" sz="800" b="1" dirty="0">
                <a:latin typeface="Verdana" pitchFamily="34" charset="0"/>
              </a:rPr>
              <a:t>@</a:t>
            </a:r>
            <a:r>
              <a:rPr lang="en-GB" sz="800" b="1" dirty="0">
                <a:solidFill>
                  <a:schemeClr val="accent6"/>
                </a:solidFill>
                <a:latin typeface="Verdana" pitchFamily="34" charset="0"/>
              </a:rPr>
              <a:t>200Mhz</a:t>
            </a:r>
          </a:p>
        </p:txBody>
      </p:sp>
      <p:sp>
        <p:nvSpPr>
          <p:cNvPr id="5166" name="Rectangle 36"/>
          <p:cNvSpPr>
            <a:spLocks noChangeArrowheads="1"/>
          </p:cNvSpPr>
          <p:nvPr>
            <p:custDataLst>
              <p:tags r:id="rId18"/>
            </p:custDataLst>
          </p:nvPr>
        </p:nvSpPr>
        <p:spPr bwMode="auto">
          <a:xfrm>
            <a:off x="8326442" y="2376490"/>
            <a:ext cx="371475" cy="2736851"/>
          </a:xfrm>
          <a:prstGeom prst="rect">
            <a:avLst/>
          </a:prstGeom>
          <a:solidFill>
            <a:schemeClr val="accent3">
              <a:lumMod val="50000"/>
            </a:schemeClr>
          </a:solidFill>
          <a:ln w="9525">
            <a:solidFill>
              <a:srgbClr val="00214A"/>
            </a:solidFill>
            <a:miter lim="800000"/>
            <a:headEnd/>
            <a:tailEnd/>
          </a:ln>
          <a:effectLst/>
        </p:spPr>
        <p:txBody>
          <a:bodyPr>
            <a:noAutofit/>
          </a:bodyPr>
          <a:lstStyle/>
          <a:p>
            <a:pPr algn="ctr">
              <a:buClr>
                <a:schemeClr val="tx1"/>
              </a:buClr>
            </a:pPr>
            <a:endParaRPr lang="en-GB" sz="2000" dirty="0">
              <a:solidFill>
                <a:schemeClr val="bg1"/>
              </a:solidFill>
              <a:latin typeface="Verdana" pitchFamily="34" charset="0"/>
            </a:endParaRPr>
          </a:p>
        </p:txBody>
      </p:sp>
      <p:sp>
        <p:nvSpPr>
          <p:cNvPr id="5167" name="Rectangle 37"/>
          <p:cNvSpPr>
            <a:spLocks noChangeArrowheads="1"/>
          </p:cNvSpPr>
          <p:nvPr>
            <p:custDataLst>
              <p:tags r:id="rId19"/>
            </p:custDataLst>
          </p:nvPr>
        </p:nvSpPr>
        <p:spPr bwMode="auto">
          <a:xfrm>
            <a:off x="8275496" y="2128839"/>
            <a:ext cx="522579" cy="184666"/>
          </a:xfrm>
          <a:prstGeom prst="rect">
            <a:avLst/>
          </a:prstGeom>
          <a:noFill/>
          <a:ln w="9525">
            <a:noFill/>
            <a:miter lim="800000"/>
            <a:headEnd/>
            <a:tailEnd/>
          </a:ln>
          <a:effectLst/>
        </p:spPr>
        <p:txBody>
          <a:bodyPr wrap="none" lIns="0" tIns="0" rIns="0" bIns="0">
            <a:spAutoFit/>
          </a:bodyPr>
          <a:lstStyle/>
          <a:p>
            <a:pPr algn="ctr">
              <a:buClr>
                <a:schemeClr val="tx1"/>
              </a:buClr>
            </a:pPr>
            <a:r>
              <a:rPr lang="en-GB" sz="1200" b="1" dirty="0">
                <a:latin typeface="Verdana" pitchFamily="34" charset="0"/>
              </a:rPr>
              <a:t>170%</a:t>
            </a:r>
            <a:endParaRPr lang="en-GB" sz="800" dirty="0">
              <a:latin typeface="Verdana" pitchFamily="34" charset="0"/>
            </a:endParaRPr>
          </a:p>
        </p:txBody>
      </p:sp>
      <p:sp>
        <p:nvSpPr>
          <p:cNvPr id="5168" name="Text Box 43"/>
          <p:cNvSpPr txBox="1">
            <a:spLocks noChangeArrowheads="1"/>
          </p:cNvSpPr>
          <p:nvPr/>
        </p:nvSpPr>
        <p:spPr bwMode="auto">
          <a:xfrm rot="16200000">
            <a:off x="8127972" y="3681027"/>
            <a:ext cx="774763" cy="276999"/>
          </a:xfrm>
          <a:prstGeom prst="rect">
            <a:avLst/>
          </a:prstGeom>
          <a:noFill/>
          <a:ln w="9525" algn="ctr">
            <a:noFill/>
            <a:miter lim="800000"/>
            <a:headEnd/>
            <a:tailEnd/>
          </a:ln>
          <a:effectLst/>
        </p:spPr>
        <p:txBody>
          <a:bodyPr wrap="none">
            <a:spAutoFit/>
          </a:bodyPr>
          <a:lstStyle/>
          <a:p>
            <a:pPr algn="ctr">
              <a:buClr>
                <a:schemeClr val="tx1"/>
              </a:buClr>
            </a:pPr>
            <a:r>
              <a:rPr lang="en-GB" sz="1200" dirty="0">
                <a:solidFill>
                  <a:schemeClr val="bg1"/>
                </a:solidFill>
                <a:latin typeface="Verdana" pitchFamily="34" charset="0"/>
              </a:rPr>
              <a:t>TC27x</a:t>
            </a:r>
            <a:r>
              <a:rPr lang="en-GB" sz="1200" b="1" dirty="0">
                <a:solidFill>
                  <a:schemeClr val="bg1"/>
                </a:solidFill>
                <a:latin typeface="Verdana" pitchFamily="34" charset="0"/>
              </a:rPr>
              <a:t>T</a:t>
            </a:r>
          </a:p>
        </p:txBody>
      </p:sp>
      <p:sp>
        <p:nvSpPr>
          <p:cNvPr id="5169" name="Line 28"/>
          <p:cNvSpPr>
            <a:spLocks noChangeShapeType="1"/>
          </p:cNvSpPr>
          <p:nvPr/>
        </p:nvSpPr>
        <p:spPr bwMode="auto">
          <a:xfrm>
            <a:off x="1195388" y="5119688"/>
            <a:ext cx="8323262" cy="0"/>
          </a:xfrm>
          <a:prstGeom prst="line">
            <a:avLst/>
          </a:prstGeom>
          <a:noFill/>
          <a:ln w="28575">
            <a:solidFill>
              <a:srgbClr val="00214A"/>
            </a:solidFill>
            <a:round/>
            <a:headEnd/>
            <a:tailEnd/>
          </a:ln>
        </p:spPr>
        <p:txBody>
          <a:bodyPr>
            <a:noAutofit/>
          </a:bodyPr>
          <a:lstStyle/>
          <a:p>
            <a:endParaRPr lang="en-GB" dirty="0"/>
          </a:p>
        </p:txBody>
      </p:sp>
      <p:sp>
        <p:nvSpPr>
          <p:cNvPr id="5170" name="Geschweifte Klammer rechts 64"/>
          <p:cNvSpPr>
            <a:spLocks/>
          </p:cNvSpPr>
          <p:nvPr/>
        </p:nvSpPr>
        <p:spPr bwMode="auto">
          <a:xfrm rot="5400000">
            <a:off x="8762208" y="5264947"/>
            <a:ext cx="215900" cy="1296987"/>
          </a:xfrm>
          <a:prstGeom prst="rightBrace">
            <a:avLst>
              <a:gd name="adj1" fmla="val 8344"/>
              <a:gd name="adj2" fmla="val 50000"/>
            </a:avLst>
          </a:prstGeom>
          <a:noFill/>
          <a:ln w="12700" algn="ctr">
            <a:solidFill>
              <a:schemeClr val="accent1"/>
            </a:solidFill>
            <a:round/>
            <a:headEnd/>
            <a:tailEnd/>
          </a:ln>
          <a:effectLst/>
        </p:spPr>
        <p:txBody>
          <a:bodyPr lIns="90000" tIns="46800" rIns="90000" bIns="46800" anchor="ctr">
            <a:noAutofit/>
          </a:bodyPr>
          <a:lstStyle/>
          <a:p>
            <a:pPr>
              <a:spcBef>
                <a:spcPct val="50000"/>
              </a:spcBef>
              <a:buClr>
                <a:schemeClr val="tx1"/>
              </a:buClr>
            </a:pPr>
            <a:endParaRPr lang="en-GB" dirty="0">
              <a:solidFill>
                <a:srgbClr val="00214A"/>
              </a:solidFill>
              <a:latin typeface="Verdana" pitchFamily="34" charset="0"/>
            </a:endParaRPr>
          </a:p>
        </p:txBody>
      </p:sp>
      <p:sp>
        <p:nvSpPr>
          <p:cNvPr id="5171" name="Textfeld 65"/>
          <p:cNvSpPr txBox="1">
            <a:spLocks noChangeArrowheads="1"/>
          </p:cNvSpPr>
          <p:nvPr/>
        </p:nvSpPr>
        <p:spPr bwMode="auto">
          <a:xfrm>
            <a:off x="7851775" y="6053137"/>
            <a:ext cx="2052638" cy="553998"/>
          </a:xfrm>
          <a:prstGeom prst="rect">
            <a:avLst/>
          </a:prstGeom>
          <a:noFill/>
          <a:ln w="9525">
            <a:noFill/>
            <a:miter lim="800000"/>
            <a:headEnd/>
            <a:tailEnd/>
          </a:ln>
          <a:effectLst/>
        </p:spPr>
        <p:txBody>
          <a:bodyPr>
            <a:spAutoFit/>
          </a:bodyPr>
          <a:lstStyle/>
          <a:p>
            <a:pPr algn="ctr">
              <a:buClr>
                <a:schemeClr val="tx1"/>
              </a:buClr>
            </a:pPr>
            <a:r>
              <a:rPr lang="en-GB" sz="1000" dirty="0">
                <a:latin typeface="Verdana"/>
              </a:rPr>
              <a:t>w/o peripheral core (TC1.6E)</a:t>
            </a:r>
          </a:p>
          <a:p>
            <a:pPr algn="ctr">
              <a:buClr>
                <a:schemeClr val="tx1"/>
              </a:buClr>
            </a:pPr>
            <a:r>
              <a:rPr lang="en-GB" sz="1000" dirty="0">
                <a:latin typeface="Verdana"/>
              </a:rPr>
              <a:t>Dual core utilization factor = 1.5</a:t>
            </a:r>
          </a:p>
        </p:txBody>
      </p:sp>
      <p:sp>
        <p:nvSpPr>
          <p:cNvPr id="2" name="Title 1"/>
          <p:cNvSpPr>
            <a:spLocks noGrp="1"/>
          </p:cNvSpPr>
          <p:nvPr>
            <p:ph type="title" hasCustomPrompt="1"/>
          </p:nvPr>
        </p:nvSpPr>
        <p:spPr/>
        <p:txBody>
          <a:bodyPr/>
          <a:lstStyle/>
          <a:p>
            <a:r>
              <a:t>Exceptional Performance</a:t>
            </a:r>
          </a:p>
        </p:txBody>
      </p:sp>
    </p:spTree>
    <p:extLst>
      <p:ext uri="{BB962C8B-B14F-4D97-AF65-F5344CB8AC3E}">
        <p14:creationId xmlns:p14="http://schemas.microsoft.com/office/powerpoint/2010/main" val="1718460656"/>
      </p:ext>
    </p:extLst>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p:cNvSpPr>
            <a:spLocks noGrp="1"/>
          </p:cNvSpPr>
          <p:nvPr/>
        </p:nvSpPr>
        <p:spPr>
          <a:xfrm>
            <a:off x="1165226" y="1119119"/>
            <a:ext cx="5453938" cy="5486399"/>
          </a:xfrm>
          <a:prstGeom prst="rect">
            <a:avLst/>
          </a:prstGeom>
          <a:effectLst/>
        </p:spPr>
        <p:txBody>
          <a:bodyPr>
            <a:normAutofit fontScale="92500" lnSpcReduction="100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a:buFont typeface="Arial"/>
              <a:buChar char="›"/>
            </a:pPr>
            <a:r>
              <a:rPr lang="en-GB" sz="1600" dirty="0"/>
              <a:t>Infineon provides a best-in-class supply chain security concept via TSMC for its next gen. microcontrollers</a:t>
            </a:r>
          </a:p>
          <a:p>
            <a:pPr lvl="1">
              <a:buFont typeface="Verdana"/>
              <a:buChar char="–"/>
            </a:pPr>
            <a:r>
              <a:rPr lang="en-GB" sz="1600" b="1" dirty="0"/>
              <a:t>2</a:t>
            </a:r>
            <a:r>
              <a:rPr lang="en-GB" sz="1600" b="1" baseline="30000" dirty="0"/>
              <a:t>nd</a:t>
            </a:r>
            <a:r>
              <a:rPr lang="en-GB" sz="1600" b="1" dirty="0"/>
              <a:t> Fab Program</a:t>
            </a:r>
            <a:r>
              <a:rPr lang="en-GB" sz="1600" dirty="0"/>
              <a:t>: Products will be automatically transferred to the 2</a:t>
            </a:r>
            <a:r>
              <a:rPr lang="en-GB" sz="1600" baseline="30000" dirty="0"/>
              <a:t>nd</a:t>
            </a:r>
            <a:r>
              <a:rPr lang="en-GB" sz="1600" dirty="0"/>
              <a:t> fab after crossing a certain volume threshold</a:t>
            </a:r>
          </a:p>
          <a:p>
            <a:pPr lvl="1">
              <a:buFont typeface="Verdana"/>
              <a:buChar char="–"/>
            </a:pPr>
            <a:r>
              <a:rPr lang="en-GB" sz="1600" b="1" dirty="0"/>
              <a:t>Emergency Bridging Program: </a:t>
            </a:r>
            <a:r>
              <a:rPr lang="en-GB" sz="1600" dirty="0"/>
              <a:t>Infineon plans to set up an additional emergency die bank stock to bridge a potential supply shortfall before the transfer of the products to the 2</a:t>
            </a:r>
            <a:r>
              <a:rPr lang="en-GB" sz="1600" baseline="30000" dirty="0"/>
              <a:t>nd</a:t>
            </a:r>
            <a:r>
              <a:rPr lang="en-GB" sz="1600" dirty="0"/>
              <a:t> fab</a:t>
            </a:r>
          </a:p>
          <a:p>
            <a:pPr>
              <a:buFont typeface="Arial"/>
              <a:buChar char="›"/>
            </a:pPr>
            <a:r>
              <a:rPr lang="en-GB" sz="1600" dirty="0"/>
              <a:t>Both </a:t>
            </a:r>
            <a:r>
              <a:rPr lang="en-GB" sz="1600" dirty="0" err="1"/>
              <a:t>fabs</a:t>
            </a:r>
            <a:r>
              <a:rPr lang="en-GB" sz="1600" dirty="0"/>
              <a:t> are regionally distributed and located on the safe west coast of Taiwan</a:t>
            </a:r>
          </a:p>
          <a:p>
            <a:pPr>
              <a:buFont typeface="Arial"/>
              <a:buChar char="›"/>
            </a:pPr>
            <a:r>
              <a:rPr lang="en-GB" sz="1600" dirty="0"/>
              <a:t>Series production out of two </a:t>
            </a:r>
            <a:r>
              <a:rPr lang="en-GB" sz="1600" dirty="0" err="1"/>
              <a:t>fabs</a:t>
            </a:r>
            <a:r>
              <a:rPr lang="en-GB" sz="1600" dirty="0"/>
              <a:t> with same tool set </a:t>
            </a:r>
          </a:p>
          <a:p>
            <a:pPr lvl="1">
              <a:buFont typeface="Verdana"/>
              <a:buChar char="–"/>
            </a:pPr>
            <a:r>
              <a:rPr lang="en-GB" sz="1600" dirty="0"/>
              <a:t>1</a:t>
            </a:r>
            <a:r>
              <a:rPr lang="en-GB" sz="1600" baseline="30000" dirty="0"/>
              <a:t>st</a:t>
            </a:r>
            <a:r>
              <a:rPr lang="en-GB" sz="1600" dirty="0"/>
              <a:t> and 2</a:t>
            </a:r>
            <a:r>
              <a:rPr lang="en-GB" sz="1600" baseline="30000" dirty="0"/>
              <a:t>nd</a:t>
            </a:r>
            <a:r>
              <a:rPr lang="en-GB" sz="1600" dirty="0"/>
              <a:t> fab parts will be qualified for series production, OEM support provided</a:t>
            </a:r>
          </a:p>
          <a:p>
            <a:pPr lvl="1">
              <a:buFont typeface="Verdana"/>
              <a:buChar char="–"/>
            </a:pPr>
            <a:r>
              <a:rPr lang="en-GB" sz="1600" b="1" dirty="0"/>
              <a:t>In normal times:</a:t>
            </a:r>
            <a:r>
              <a:rPr lang="en-GB" sz="1600" dirty="0"/>
              <a:t> higher capacity flexibility by using both </a:t>
            </a:r>
            <a:r>
              <a:rPr lang="en-GB" sz="1600" dirty="0" err="1"/>
              <a:t>fabs</a:t>
            </a:r>
            <a:r>
              <a:rPr lang="en-GB" sz="1600" dirty="0"/>
              <a:t> for production</a:t>
            </a:r>
          </a:p>
          <a:p>
            <a:pPr lvl="1">
              <a:buFont typeface="Verdana"/>
              <a:buChar char="–"/>
            </a:pPr>
            <a:r>
              <a:rPr lang="en-GB" sz="1600" b="1" dirty="0"/>
              <a:t>In case of a line down: </a:t>
            </a:r>
            <a:r>
              <a:rPr lang="en-GB" sz="1600" dirty="0"/>
              <a:t>production from one fab can continue, no or limited efforts on customer side for requalification</a:t>
            </a:r>
          </a:p>
          <a:p>
            <a:endParaRPr lang="en-GB" dirty="0"/>
          </a:p>
        </p:txBody>
      </p:sp>
      <p:grpSp>
        <p:nvGrpSpPr>
          <p:cNvPr id="33" name="Group 32"/>
          <p:cNvGrpSpPr/>
          <p:nvPr/>
        </p:nvGrpSpPr>
        <p:grpSpPr>
          <a:xfrm>
            <a:off x="7445497" y="1337904"/>
            <a:ext cx="2785139" cy="4160036"/>
            <a:chOff x="6531093" y="1337903"/>
            <a:chExt cx="2785139" cy="4160036"/>
          </a:xfrm>
        </p:grpSpPr>
        <p:pic>
          <p:nvPicPr>
            <p:cNvPr id="8" name="Picture 5"/>
            <p:cNvPicPr>
              <a:picLocks noChangeAspect="1" noChangeArrowheads="1"/>
            </p:cNvPicPr>
            <p:nvPr/>
          </p:nvPicPr>
          <p:blipFill>
            <a:blip r:embed="rId3" cstate="print">
              <a:clrChange>
                <a:clrFrom>
                  <a:srgbClr val="99CCCC"/>
                </a:clrFrom>
                <a:clrTo>
                  <a:srgbClr val="99CCCC">
                    <a:alpha val="0"/>
                  </a:srgbClr>
                </a:clrTo>
              </a:clrChange>
              <a:lum/>
            </a:blip>
            <a:srcRect/>
            <a:stretch>
              <a:fillRect/>
            </a:stretch>
          </p:blipFill>
          <p:spPr bwMode="auto">
            <a:xfrm>
              <a:off x="6531093" y="1935589"/>
              <a:ext cx="1947862" cy="3562350"/>
            </a:xfrm>
            <a:prstGeom prst="rect">
              <a:avLst/>
            </a:prstGeom>
            <a:noFill/>
            <a:ln w="9525">
              <a:noFill/>
              <a:miter lim="800000"/>
              <a:headEnd/>
              <a:tailEnd/>
            </a:ln>
          </p:spPr>
        </p:pic>
        <p:sp>
          <p:nvSpPr>
            <p:cNvPr id="19" name="Line 169"/>
            <p:cNvSpPr>
              <a:spLocks noChangeShapeType="1"/>
            </p:cNvSpPr>
            <p:nvPr/>
          </p:nvSpPr>
          <p:spPr bwMode="auto">
            <a:xfrm flipH="1">
              <a:off x="7492619" y="1610435"/>
              <a:ext cx="163774" cy="996288"/>
            </a:xfrm>
            <a:prstGeom prst="line">
              <a:avLst/>
            </a:prstGeom>
            <a:noFill/>
            <a:ln w="12700">
              <a:solidFill>
                <a:srgbClr val="00B050"/>
              </a:solidFill>
              <a:round/>
              <a:headEnd/>
              <a:tailEnd/>
            </a:ln>
            <a:extLst>
              <a:ext uri="{909E8E84-426E-40DD-AFC4-6F175D3DCCD1}">
                <a14:hiddenFill xmlns:a14="http://schemas.microsoft.com/office/drawing/2010/main">
                  <a:noFill/>
                </a14:hiddenFill>
              </a:ext>
            </a:extLst>
          </p:spPr>
          <p:txBody>
            <a:bodyPr anchor="ctr">
              <a:noAutofit/>
            </a:bodyPr>
            <a:lstStyle/>
            <a:p>
              <a:pPr algn="l"/>
              <a:endParaRPr lang="en-GB" dirty="0">
                <a:solidFill>
                  <a:srgbClr val="000000"/>
                </a:solidFill>
              </a:endParaRPr>
            </a:p>
          </p:txBody>
        </p:sp>
        <p:pic>
          <p:nvPicPr>
            <p:cNvPr id="21"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18494" y="4581619"/>
              <a:ext cx="1260475" cy="765175"/>
            </a:xfrm>
            <a:prstGeom prst="rect">
              <a:avLst/>
            </a:prstGeom>
            <a:solidFill>
              <a:schemeClr val="accent1"/>
            </a:solidFill>
            <a:ln w="12700">
              <a:solidFill>
                <a:schemeClr val="bg1"/>
              </a:solidFill>
              <a:miter lim="800000"/>
              <a:headEnd/>
              <a:tailEnd/>
            </a:ln>
          </p:spPr>
        </p:pic>
        <p:sp>
          <p:nvSpPr>
            <p:cNvPr id="22" name="Rectangle 110"/>
            <p:cNvSpPr>
              <a:spLocks noChangeArrowheads="1"/>
            </p:cNvSpPr>
            <p:nvPr/>
          </p:nvSpPr>
          <p:spPr bwMode="auto">
            <a:xfrm>
              <a:off x="7651514" y="1337903"/>
              <a:ext cx="1260475" cy="252413"/>
            </a:xfrm>
            <a:prstGeom prst="rect">
              <a:avLst/>
            </a:prstGeom>
            <a:solidFill>
              <a:srgbClr val="00B050"/>
            </a:solidFill>
            <a:ln w="12700" algn="ctr">
              <a:solidFill>
                <a:schemeClr val="bg1"/>
              </a:solidFill>
              <a:miter lim="800000"/>
              <a:headEnd/>
              <a:tailEnd/>
            </a:ln>
            <a:effectLst/>
          </p:spPr>
          <p:txBody>
            <a:bodyPr wrap="none" anchor="ctr" anchorCtr="1"/>
            <a:lstStyle/>
            <a:p>
              <a:pPr algn="l">
                <a:buClr>
                  <a:schemeClr val="bg1"/>
                </a:buClr>
              </a:pPr>
              <a:r>
                <a:rPr lang="en-GB" sz="1600" dirty="0">
                  <a:latin typeface="Verdana"/>
                  <a:cs typeface="Arial" pitchFamily="34" charset="0"/>
                </a:rPr>
                <a:t>TSMC Fab12</a:t>
              </a:r>
            </a:p>
          </p:txBody>
        </p:sp>
        <p:pic>
          <p:nvPicPr>
            <p:cNvPr id="23" name="Picture 106" descr="TSMC - Empowering Innovation"/>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651514" y="1590316"/>
              <a:ext cx="1260475" cy="763587"/>
            </a:xfrm>
            <a:prstGeom prst="rect">
              <a:avLst/>
            </a:prstGeom>
            <a:noFill/>
            <a:ln w="12700" algn="ctr">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24" name="Rectangle 110"/>
            <p:cNvSpPr>
              <a:spLocks noChangeArrowheads="1"/>
            </p:cNvSpPr>
            <p:nvPr/>
          </p:nvSpPr>
          <p:spPr bwMode="auto">
            <a:xfrm>
              <a:off x="7515319" y="4324444"/>
              <a:ext cx="1260475" cy="252413"/>
            </a:xfrm>
            <a:prstGeom prst="rect">
              <a:avLst/>
            </a:prstGeom>
            <a:solidFill>
              <a:srgbClr val="00B050"/>
            </a:solidFill>
            <a:ln w="12700" algn="ctr">
              <a:solidFill>
                <a:srgbClr val="00B050"/>
              </a:solidFill>
              <a:miter lim="800000"/>
              <a:headEnd/>
              <a:tailEnd/>
            </a:ln>
            <a:effectLst/>
          </p:spPr>
          <p:txBody>
            <a:bodyPr wrap="none" anchor="ctr" anchorCtr="1"/>
            <a:lstStyle/>
            <a:p>
              <a:pPr algn="l">
                <a:buClr>
                  <a:schemeClr val="bg1"/>
                </a:buClr>
              </a:pPr>
              <a:r>
                <a:rPr lang="en-GB" sz="1600" dirty="0">
                  <a:latin typeface="Verdana"/>
                  <a:cs typeface="Arial" pitchFamily="34" charset="0"/>
                </a:rPr>
                <a:t>TSMC Fab14</a:t>
              </a:r>
            </a:p>
          </p:txBody>
        </p:sp>
        <p:sp>
          <p:nvSpPr>
            <p:cNvPr id="17" name="Rectangle 14"/>
            <p:cNvSpPr>
              <a:spLocks noChangeArrowheads="1"/>
            </p:cNvSpPr>
            <p:nvPr/>
          </p:nvSpPr>
          <p:spPr bwMode="auto">
            <a:xfrm>
              <a:off x="8407822" y="2140635"/>
              <a:ext cx="573875"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p>
              <a:pPr algn="l">
                <a:buClr>
                  <a:schemeClr val="tx1"/>
                </a:buClr>
              </a:pPr>
              <a:r>
                <a:rPr lang="en-GB" sz="1000" b="1" dirty="0">
                  <a:latin typeface="Verdana"/>
                </a:rPr>
                <a:t>2nd Fab</a:t>
              </a:r>
              <a:endParaRPr lang="en-GB" dirty="0">
                <a:latin typeface="Verdana"/>
              </a:endParaRPr>
            </a:p>
          </p:txBody>
        </p:sp>
        <p:sp>
          <p:nvSpPr>
            <p:cNvPr id="20" name="Line 169"/>
            <p:cNvSpPr>
              <a:spLocks noChangeShapeType="1"/>
            </p:cNvSpPr>
            <p:nvPr/>
          </p:nvSpPr>
          <p:spPr bwMode="auto">
            <a:xfrm>
              <a:off x="6837527" y="4490113"/>
              <a:ext cx="928048" cy="95534"/>
            </a:xfrm>
            <a:prstGeom prst="line">
              <a:avLst/>
            </a:prstGeom>
            <a:noFill/>
            <a:ln w="12700">
              <a:solidFill>
                <a:srgbClr val="00B050"/>
              </a:solidFill>
              <a:round/>
              <a:headEnd/>
              <a:tailEnd/>
            </a:ln>
            <a:extLst>
              <a:ext uri="{909E8E84-426E-40DD-AFC4-6F175D3DCCD1}">
                <a14:hiddenFill xmlns:a14="http://schemas.microsoft.com/office/drawing/2010/main">
                  <a:noFill/>
                </a14:hiddenFill>
              </a:ext>
            </a:extLst>
          </p:spPr>
          <p:txBody>
            <a:bodyPr anchor="ctr">
              <a:noAutofit/>
            </a:bodyPr>
            <a:lstStyle/>
            <a:p>
              <a:pPr algn="l"/>
              <a:endParaRPr lang="en-GB" dirty="0">
                <a:solidFill>
                  <a:srgbClr val="000000"/>
                </a:solidFill>
              </a:endParaRPr>
            </a:p>
          </p:txBody>
        </p:sp>
        <p:sp>
          <p:nvSpPr>
            <p:cNvPr id="25" name="Oval 71"/>
            <p:cNvSpPr>
              <a:spLocks noChangeArrowheads="1"/>
            </p:cNvSpPr>
            <p:nvPr/>
          </p:nvSpPr>
          <p:spPr bwMode="auto">
            <a:xfrm>
              <a:off x="6692552" y="4410697"/>
              <a:ext cx="149225" cy="142875"/>
            </a:xfrm>
            <a:prstGeom prst="ellipse">
              <a:avLst/>
            </a:prstGeom>
            <a:solidFill>
              <a:srgbClr val="00B050"/>
            </a:solidFill>
            <a:ln w="9525" algn="ctr">
              <a:noFill/>
              <a:round/>
              <a:headEnd/>
              <a:tailEnd/>
            </a:ln>
            <a:effectLst/>
          </p:spPr>
          <p:txBody>
            <a:bodyPr wrap="none" lIns="91431" tIns="45715" rIns="91431" bIns="45715" anchor="ctr">
              <a:noAutofit/>
            </a:bodyPr>
            <a:lstStyle/>
            <a:p>
              <a:pPr fontAlgn="auto">
                <a:spcBef>
                  <a:spcPts val="0"/>
                </a:spcBef>
                <a:spcAft>
                  <a:spcPts val="0"/>
                </a:spcAft>
                <a:buClr>
                  <a:schemeClr val="tx1"/>
                </a:buClr>
                <a:defRPr/>
              </a:pPr>
              <a:endParaRPr lang="en-GB" sz="1800" kern="0" dirty="0">
                <a:cs typeface="Arial" charset="0"/>
              </a:endParaRPr>
            </a:p>
          </p:txBody>
        </p:sp>
        <p:sp>
          <p:nvSpPr>
            <p:cNvPr id="26" name="Oval 71"/>
            <p:cNvSpPr>
              <a:spLocks noChangeArrowheads="1"/>
            </p:cNvSpPr>
            <p:nvPr/>
          </p:nvSpPr>
          <p:spPr bwMode="auto">
            <a:xfrm>
              <a:off x="7363576" y="2543193"/>
              <a:ext cx="149225" cy="142875"/>
            </a:xfrm>
            <a:prstGeom prst="ellipse">
              <a:avLst/>
            </a:prstGeom>
            <a:solidFill>
              <a:srgbClr val="00B050"/>
            </a:solidFill>
            <a:ln w="9525" algn="ctr">
              <a:noFill/>
              <a:round/>
              <a:headEnd/>
              <a:tailEnd/>
            </a:ln>
            <a:effectLst/>
          </p:spPr>
          <p:txBody>
            <a:bodyPr wrap="none" lIns="91431" tIns="45715" rIns="91431" bIns="45715" anchor="ctr">
              <a:noAutofit/>
            </a:bodyPr>
            <a:lstStyle/>
            <a:p>
              <a:pPr fontAlgn="auto">
                <a:spcBef>
                  <a:spcPts val="0"/>
                </a:spcBef>
                <a:spcAft>
                  <a:spcPts val="0"/>
                </a:spcAft>
                <a:buClr>
                  <a:schemeClr val="tx1"/>
                </a:buClr>
                <a:defRPr/>
              </a:pPr>
              <a:endParaRPr lang="en-GB" sz="1800" kern="0" dirty="0">
                <a:cs typeface="Arial" charset="0"/>
              </a:endParaRPr>
            </a:p>
          </p:txBody>
        </p:sp>
        <p:sp>
          <p:nvSpPr>
            <p:cNvPr id="28" name="Rectangle 93"/>
            <p:cNvSpPr>
              <a:spLocks noChangeArrowheads="1"/>
            </p:cNvSpPr>
            <p:nvPr/>
          </p:nvSpPr>
          <p:spPr bwMode="auto">
            <a:xfrm>
              <a:off x="8224032" y="3429806"/>
              <a:ext cx="1092200"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buClr>
                  <a:schemeClr val="tx1"/>
                </a:buClr>
              </a:pPr>
              <a:r>
                <a:rPr lang="en-GB" sz="1200" dirty="0">
                  <a:latin typeface="Verdana"/>
                  <a:cs typeface="Arial" pitchFamily="34" charset="0"/>
                </a:rPr>
                <a:t>65nm</a:t>
              </a:r>
            </a:p>
            <a:p>
              <a:pPr>
                <a:buClr>
                  <a:schemeClr val="tx1"/>
                </a:buClr>
              </a:pPr>
              <a:r>
                <a:rPr lang="en-GB" sz="1200" dirty="0" err="1">
                  <a:latin typeface="Verdana"/>
                  <a:cs typeface="Arial" pitchFamily="34" charset="0"/>
                </a:rPr>
                <a:t>eFlash</a:t>
              </a:r>
              <a:endParaRPr lang="en-GB" sz="1200" dirty="0">
                <a:latin typeface="Verdana"/>
                <a:cs typeface="Arial" pitchFamily="34" charset="0"/>
              </a:endParaRPr>
            </a:p>
          </p:txBody>
        </p:sp>
        <p:cxnSp>
          <p:nvCxnSpPr>
            <p:cNvPr id="29" name="Straight Arrow Connector 185"/>
            <p:cNvCxnSpPr>
              <a:cxnSpLocks noChangeShapeType="1"/>
            </p:cNvCxnSpPr>
            <p:nvPr/>
          </p:nvCxnSpPr>
          <p:spPr bwMode="auto">
            <a:xfrm flipV="1">
              <a:off x="8311487" y="2415654"/>
              <a:ext cx="368490" cy="1869743"/>
            </a:xfrm>
            <a:prstGeom prst="straightConnector1">
              <a:avLst/>
            </a:prstGeom>
            <a:noFill/>
            <a:ln w="38100" algn="ctr">
              <a:solidFill>
                <a:srgbClr val="002E55"/>
              </a:solidFill>
              <a:round/>
              <a:headEnd type="triangle" w="med" len="med"/>
              <a:tailEnd type="triangle" w="med" len="med"/>
            </a:ln>
            <a:effectLst/>
            <a:extLst>
              <a:ext uri="{909E8E84-426E-40DD-AFC4-6F175D3DCCD1}">
                <a14:hiddenFill xmlns:a14="http://schemas.microsoft.com/office/drawing/2010/main">
                  <a:noFill/>
                </a14:hiddenFill>
              </a:ext>
            </a:extLst>
          </p:spPr>
        </p:cxnSp>
      </p:grpSp>
      <p:sp>
        <p:nvSpPr>
          <p:cNvPr id="7" name="Title 6"/>
          <p:cNvSpPr>
            <a:spLocks noGrp="1"/>
          </p:cNvSpPr>
          <p:nvPr>
            <p:ph type="title" hasCustomPrompt="1"/>
          </p:nvPr>
        </p:nvSpPr>
        <p:spPr/>
        <p:txBody>
          <a:bodyPr/>
          <a:lstStyle/>
          <a:p>
            <a:r>
              <a:t>Automotive Microcontroller AURIX™ </a:t>
            </a:r>
            <a:br>
              <a:rPr/>
            </a:br>
            <a:r>
              <a:rPr>
                <a:solidFill>
                  <a:schemeClr val="tx2">
                    <a:lumMod val="50000"/>
                  </a:schemeClr>
                </a:solidFill>
              </a:rPr>
              <a:t>Best-in-class supply chain security concept</a:t>
            </a:r>
          </a:p>
        </p:txBody>
      </p:sp>
      <p:sp>
        <p:nvSpPr>
          <p:cNvPr id="2" name="Footer Placeholder 1">
            <a:extLst>
              <a:ext uri="{FF2B5EF4-FFF2-40B4-BE49-F238E27FC236}">
                <a16:creationId xmlns:a16="http://schemas.microsoft.com/office/drawing/2014/main" id="{E4AD7EE8-54E0-4934-941A-327B89EE3BA6}"/>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FEB55BC6-FC00-4B4C-A162-21BDB11F5B08}"/>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D270C051-4B5D-4459-A97A-AA678FC88D6B}"/>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994451117"/>
      </p:ext>
    </p:extLst>
  </p:cSld>
  <p:clrMapOvr>
    <a:masterClrMapping/>
  </p:clrMapOvr>
  <p:transition spd="slow"/>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m 18"/>
          <p:cNvGraphicFramePr/>
          <p:nvPr/>
        </p:nvGraphicFramePr>
        <p:xfrm>
          <a:off x="1237928" y="1052736"/>
          <a:ext cx="8064896" cy="5191472"/>
        </p:xfrm>
        <a:graphic>
          <a:graphicData uri="http://schemas.openxmlformats.org/drawingml/2006/chart">
            <c:chart xmlns:c="http://schemas.openxmlformats.org/drawingml/2006/chart" xmlns:r="http://schemas.openxmlformats.org/officeDocument/2006/relationships" r:id="rId10"/>
          </a:graphicData>
        </a:graphic>
      </p:graphicFrame>
      <p:sp>
        <p:nvSpPr>
          <p:cNvPr id="307203" name="Titel 1"/>
          <p:cNvSpPr>
            <a:spLocks noGrp="1"/>
          </p:cNvSpPr>
          <p:nvPr>
            <p:ph type="title" hasCustomPrompt="1"/>
          </p:nvPr>
        </p:nvSpPr>
        <p:spPr/>
        <p:txBody>
          <a:bodyPr rtlCol="0">
            <a:noAutofit/>
          </a:bodyPr>
          <a:lstStyle/>
          <a:p>
            <a:pPr>
              <a:defRPr/>
            </a:pPr>
            <a:r>
              <a:rPr>
                <a:ea typeface="+mj-ea"/>
              </a:rPr>
              <a:t>TriCore – best in class</a:t>
            </a:r>
            <a:br>
              <a:rPr>
                <a:ea typeface="+mj-ea"/>
              </a:rPr>
            </a:br>
            <a:r>
              <a:rPr>
                <a:solidFill>
                  <a:schemeClr val="tx1">
                    <a:lumMod val="75000"/>
                    <a:lumOff val="25000"/>
                  </a:schemeClr>
                </a:solidFill>
              </a:rPr>
              <a:t>FOC execution time, real user case, non-optimized code</a:t>
            </a:r>
          </a:p>
        </p:txBody>
      </p:sp>
      <p:sp>
        <p:nvSpPr>
          <p:cNvPr id="143369" name="Text Box 72"/>
          <p:cNvSpPr txBox="1">
            <a:spLocks noChangeArrowheads="1"/>
          </p:cNvSpPr>
          <p:nvPr/>
        </p:nvSpPr>
        <p:spPr bwMode="auto">
          <a:xfrm>
            <a:off x="1165226" y="6207126"/>
            <a:ext cx="65246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Tx/>
              <a:buFontTx/>
              <a:buNone/>
              <a:defRPr/>
            </a:pPr>
            <a:r>
              <a:rPr lang="en-GB" altLang="de-DE" sz="1000" b="1" i="1" dirty="0">
                <a:solidFill>
                  <a:schemeClr val="tx2">
                    <a:lumMod val="50000"/>
                  </a:schemeClr>
                </a:solidFill>
                <a:cs typeface="Verdana"/>
              </a:rPr>
              <a:t>Benchmarking source: based on leading tier 1, Dual </a:t>
            </a:r>
            <a:r>
              <a:rPr lang="en-GB" altLang="de-DE" sz="1000" b="1" i="1" dirty="0" err="1">
                <a:solidFill>
                  <a:schemeClr val="tx2">
                    <a:lumMod val="50000"/>
                  </a:schemeClr>
                </a:solidFill>
                <a:cs typeface="Verdana"/>
              </a:rPr>
              <a:t>mototcontrol</a:t>
            </a:r>
            <a:r>
              <a:rPr lang="en-GB" altLang="de-DE" sz="1000" b="1" i="1" dirty="0">
                <a:solidFill>
                  <a:schemeClr val="tx2">
                    <a:lumMod val="50000"/>
                  </a:schemeClr>
                </a:solidFill>
                <a:cs typeface="Verdana"/>
              </a:rPr>
              <a:t> in use </a:t>
            </a:r>
          </a:p>
        </p:txBody>
      </p:sp>
      <p:grpSp>
        <p:nvGrpSpPr>
          <p:cNvPr id="64520" name="Group 2"/>
          <p:cNvGrpSpPr>
            <a:grpSpLocks/>
          </p:cNvGrpSpPr>
          <p:nvPr/>
        </p:nvGrpSpPr>
        <p:grpSpPr bwMode="auto">
          <a:xfrm>
            <a:off x="1547814" y="1268415"/>
            <a:ext cx="7539037" cy="4608512"/>
            <a:chOff x="633413" y="1268439"/>
            <a:chExt cx="7539037" cy="4608833"/>
          </a:xfrm>
        </p:grpSpPr>
        <p:sp>
          <p:nvSpPr>
            <p:cNvPr id="10" name="Rectangle 11"/>
            <p:cNvSpPr>
              <a:spLocks noChangeArrowheads="1"/>
            </p:cNvSpPr>
            <p:nvPr>
              <p:custDataLst>
                <p:tags r:id="rId1"/>
              </p:custDataLst>
            </p:nvPr>
          </p:nvSpPr>
          <p:spPr bwMode="auto">
            <a:xfrm>
              <a:off x="5364163" y="2349601"/>
              <a:ext cx="1573212" cy="719188"/>
            </a:xfrm>
            <a:prstGeom prst="rect">
              <a:avLst/>
            </a:prstGeom>
            <a:noFill/>
            <a:ln w="9525" algn="ctr">
              <a:noFill/>
              <a:miter lim="800000"/>
              <a:headEnd/>
              <a:tailEnd/>
            </a:ln>
          </p:spPr>
          <p:txBody>
            <a:bodyPr lIns="0" tIns="0" rIns="0" bIns="0"/>
            <a:lstStyle/>
            <a:p>
              <a:pPr algn="ctr" fontAlgn="auto">
                <a:spcBef>
                  <a:spcPts val="0"/>
                </a:spcBef>
                <a:spcAft>
                  <a:spcPts val="0"/>
                </a:spcAft>
                <a:defRPr/>
              </a:pPr>
              <a:r>
                <a:rPr lang="en-GB" sz="1100" b="1" kern="0" dirty="0">
                  <a:solidFill>
                    <a:srgbClr val="00214A"/>
                  </a:solidFill>
                  <a:cs typeface="Verdana"/>
                </a:rPr>
                <a:t>Competitor B</a:t>
              </a:r>
            </a:p>
            <a:p>
              <a:pPr algn="ctr" fontAlgn="auto">
                <a:spcBef>
                  <a:spcPts val="0"/>
                </a:spcBef>
                <a:spcAft>
                  <a:spcPts val="0"/>
                </a:spcAft>
                <a:defRPr/>
              </a:pPr>
              <a:r>
                <a:rPr lang="en-GB" sz="1100" b="1" kern="0" dirty="0">
                  <a:solidFill>
                    <a:srgbClr val="00214A"/>
                  </a:solidFill>
                  <a:cs typeface="Verdana"/>
                </a:rPr>
                <a:t>@120Mhz</a:t>
              </a:r>
            </a:p>
          </p:txBody>
        </p:sp>
        <p:sp>
          <p:nvSpPr>
            <p:cNvPr id="11" name="Rectangle 11"/>
            <p:cNvSpPr>
              <a:spLocks noChangeArrowheads="1"/>
            </p:cNvSpPr>
            <p:nvPr>
              <p:custDataLst>
                <p:tags r:id="rId2"/>
              </p:custDataLst>
            </p:nvPr>
          </p:nvSpPr>
          <p:spPr bwMode="auto">
            <a:xfrm>
              <a:off x="1908175" y="4575431"/>
              <a:ext cx="1655763" cy="366739"/>
            </a:xfrm>
            <a:prstGeom prst="rect">
              <a:avLst/>
            </a:prstGeom>
            <a:noFill/>
            <a:ln w="9525" algn="ctr">
              <a:noFill/>
              <a:miter lim="800000"/>
              <a:headEnd/>
              <a:tailEnd/>
            </a:ln>
          </p:spPr>
          <p:txBody>
            <a:bodyPr lIns="0" tIns="0" rIns="0" bIns="0"/>
            <a:lstStyle/>
            <a:p>
              <a:pPr algn="ctr" fontAlgn="auto">
                <a:spcBef>
                  <a:spcPts val="0"/>
                </a:spcBef>
                <a:spcAft>
                  <a:spcPts val="0"/>
                </a:spcAft>
                <a:defRPr/>
              </a:pPr>
              <a:r>
                <a:rPr lang="en-GB" sz="1100" b="1" kern="0" dirty="0">
                  <a:solidFill>
                    <a:srgbClr val="00214A"/>
                  </a:solidFill>
                  <a:cs typeface="Verdana"/>
                </a:rPr>
                <a:t>TC1782</a:t>
              </a:r>
            </a:p>
            <a:p>
              <a:pPr algn="ctr" fontAlgn="auto">
                <a:spcBef>
                  <a:spcPts val="0"/>
                </a:spcBef>
                <a:spcAft>
                  <a:spcPts val="0"/>
                </a:spcAft>
                <a:defRPr/>
              </a:pPr>
              <a:r>
                <a:rPr lang="en-GB" sz="1100" b="1" kern="0" dirty="0">
                  <a:solidFill>
                    <a:srgbClr val="00214A"/>
                  </a:solidFill>
                  <a:cs typeface="Verdana"/>
                </a:rPr>
                <a:t>@180Mhz</a:t>
              </a:r>
            </a:p>
          </p:txBody>
        </p:sp>
        <p:sp>
          <p:nvSpPr>
            <p:cNvPr id="12" name="Rectangle 11"/>
            <p:cNvSpPr>
              <a:spLocks noChangeArrowheads="1"/>
            </p:cNvSpPr>
            <p:nvPr>
              <p:custDataLst>
                <p:tags r:id="rId3"/>
              </p:custDataLst>
            </p:nvPr>
          </p:nvSpPr>
          <p:spPr bwMode="auto">
            <a:xfrm>
              <a:off x="4183063" y="3651442"/>
              <a:ext cx="1684337" cy="366739"/>
            </a:xfrm>
            <a:prstGeom prst="rect">
              <a:avLst/>
            </a:prstGeom>
            <a:noFill/>
            <a:ln w="9525" algn="ctr">
              <a:noFill/>
              <a:miter lim="800000"/>
              <a:headEnd/>
              <a:tailEnd/>
            </a:ln>
          </p:spPr>
          <p:txBody>
            <a:bodyPr lIns="0" tIns="0" rIns="0" bIns="0"/>
            <a:lstStyle/>
            <a:p>
              <a:pPr algn="ctr" fontAlgn="auto">
                <a:spcBef>
                  <a:spcPts val="0"/>
                </a:spcBef>
                <a:spcAft>
                  <a:spcPts val="0"/>
                </a:spcAft>
                <a:defRPr/>
              </a:pPr>
              <a:r>
                <a:rPr lang="en-GB" sz="1100" b="1" kern="0" dirty="0">
                  <a:solidFill>
                    <a:srgbClr val="00214A"/>
                  </a:solidFill>
                  <a:cs typeface="Verdana"/>
                </a:rPr>
                <a:t>Competitor A</a:t>
              </a:r>
              <a:endParaRPr lang="en-GB" sz="1100" b="1" dirty="0">
                <a:solidFill>
                  <a:srgbClr val="00214A"/>
                </a:solidFill>
                <a:cs typeface="Verdana"/>
              </a:endParaRPr>
            </a:p>
            <a:p>
              <a:pPr algn="ctr" fontAlgn="auto">
                <a:spcBef>
                  <a:spcPts val="0"/>
                </a:spcBef>
                <a:spcAft>
                  <a:spcPts val="0"/>
                </a:spcAft>
                <a:defRPr/>
              </a:pPr>
              <a:r>
                <a:rPr lang="en-GB" sz="1100" b="1" dirty="0">
                  <a:solidFill>
                    <a:srgbClr val="00214A"/>
                  </a:solidFill>
                  <a:cs typeface="Verdana"/>
                </a:rPr>
                <a:t>@120Mhz</a:t>
              </a:r>
            </a:p>
          </p:txBody>
        </p:sp>
        <p:sp>
          <p:nvSpPr>
            <p:cNvPr id="13" name="Rectangle 11"/>
            <p:cNvSpPr>
              <a:spLocks noChangeArrowheads="1"/>
            </p:cNvSpPr>
            <p:nvPr>
              <p:custDataLst>
                <p:tags r:id="rId4"/>
              </p:custDataLst>
            </p:nvPr>
          </p:nvSpPr>
          <p:spPr bwMode="auto">
            <a:xfrm>
              <a:off x="6488113" y="1268439"/>
              <a:ext cx="1684337" cy="366738"/>
            </a:xfrm>
            <a:prstGeom prst="rect">
              <a:avLst/>
            </a:prstGeom>
            <a:noFill/>
            <a:ln w="9525" algn="ctr">
              <a:noFill/>
              <a:miter lim="800000"/>
              <a:headEnd/>
              <a:tailEnd/>
            </a:ln>
          </p:spPr>
          <p:txBody>
            <a:bodyPr lIns="0" tIns="0" rIns="0" bIns="0"/>
            <a:lstStyle/>
            <a:p>
              <a:pPr algn="ctr" fontAlgn="auto">
                <a:spcBef>
                  <a:spcPts val="0"/>
                </a:spcBef>
                <a:spcAft>
                  <a:spcPts val="0"/>
                </a:spcAft>
                <a:defRPr/>
              </a:pPr>
              <a:r>
                <a:rPr lang="en-GB" sz="1100" b="1" kern="0" dirty="0">
                  <a:solidFill>
                    <a:srgbClr val="00214A"/>
                  </a:solidFill>
                  <a:cs typeface="Verdana"/>
                </a:rPr>
                <a:t>Competitor C</a:t>
              </a:r>
              <a:endParaRPr lang="en-GB" sz="1100" b="1" dirty="0">
                <a:solidFill>
                  <a:srgbClr val="00214A"/>
                </a:solidFill>
                <a:cs typeface="Verdana"/>
              </a:endParaRPr>
            </a:p>
            <a:p>
              <a:pPr algn="ctr" fontAlgn="auto">
                <a:spcBef>
                  <a:spcPts val="0"/>
                </a:spcBef>
                <a:spcAft>
                  <a:spcPts val="0"/>
                </a:spcAft>
                <a:defRPr/>
              </a:pPr>
              <a:r>
                <a:rPr lang="en-GB" sz="1100" b="1" dirty="0">
                  <a:solidFill>
                    <a:srgbClr val="00214A"/>
                  </a:solidFill>
                  <a:cs typeface="Verdana"/>
                </a:rPr>
                <a:t>@100Mhz</a:t>
              </a:r>
            </a:p>
          </p:txBody>
        </p:sp>
        <p:sp>
          <p:nvSpPr>
            <p:cNvPr id="20" name="Rectangle 11"/>
            <p:cNvSpPr>
              <a:spLocks noChangeArrowheads="1"/>
            </p:cNvSpPr>
            <p:nvPr>
              <p:custDataLst>
                <p:tags r:id="rId5"/>
              </p:custDataLst>
            </p:nvPr>
          </p:nvSpPr>
          <p:spPr bwMode="auto">
            <a:xfrm>
              <a:off x="3059113" y="4142014"/>
              <a:ext cx="1657350" cy="366738"/>
            </a:xfrm>
            <a:prstGeom prst="rect">
              <a:avLst/>
            </a:prstGeom>
            <a:noFill/>
            <a:ln w="9525" algn="ctr">
              <a:noFill/>
              <a:miter lim="800000"/>
              <a:headEnd/>
              <a:tailEnd/>
            </a:ln>
          </p:spPr>
          <p:txBody>
            <a:bodyPr lIns="0" tIns="0" rIns="0" bIns="0"/>
            <a:lstStyle/>
            <a:p>
              <a:pPr algn="ctr" fontAlgn="auto">
                <a:spcBef>
                  <a:spcPts val="0"/>
                </a:spcBef>
                <a:spcAft>
                  <a:spcPts val="0"/>
                </a:spcAft>
                <a:defRPr/>
              </a:pPr>
              <a:r>
                <a:rPr lang="en-GB" sz="1100" b="1" kern="0" dirty="0">
                  <a:solidFill>
                    <a:srgbClr val="00214A"/>
                  </a:solidFill>
                  <a:cs typeface="Verdana"/>
                </a:rPr>
                <a:t>AURIX TC23x</a:t>
              </a:r>
            </a:p>
            <a:p>
              <a:pPr algn="ctr" fontAlgn="auto">
                <a:spcBef>
                  <a:spcPts val="0"/>
                </a:spcBef>
                <a:spcAft>
                  <a:spcPts val="0"/>
                </a:spcAft>
                <a:defRPr/>
              </a:pPr>
              <a:r>
                <a:rPr lang="en-GB" sz="1100" b="1" kern="0" dirty="0">
                  <a:solidFill>
                    <a:srgbClr val="00214A"/>
                  </a:solidFill>
                  <a:cs typeface="Verdana"/>
                </a:rPr>
                <a:t>@200Mhz</a:t>
              </a:r>
            </a:p>
          </p:txBody>
        </p:sp>
        <p:sp>
          <p:nvSpPr>
            <p:cNvPr id="27" name="Rectangle 11"/>
            <p:cNvSpPr>
              <a:spLocks noChangeArrowheads="1"/>
            </p:cNvSpPr>
            <p:nvPr>
              <p:custDataLst>
                <p:tags r:id="rId6"/>
              </p:custDataLst>
            </p:nvPr>
          </p:nvSpPr>
          <p:spPr bwMode="auto">
            <a:xfrm>
              <a:off x="633413" y="1570085"/>
              <a:ext cx="638175" cy="215915"/>
            </a:xfrm>
            <a:prstGeom prst="rect">
              <a:avLst/>
            </a:prstGeom>
            <a:noFill/>
            <a:ln w="9525" algn="ctr">
              <a:noFill/>
              <a:miter lim="800000"/>
              <a:headEnd/>
              <a:tailEnd/>
            </a:ln>
          </p:spPr>
          <p:txBody>
            <a:bodyPr lIns="0" tIns="0" rIns="0" bIns="0"/>
            <a:lstStyle/>
            <a:p>
              <a:pPr algn="ctr" fontAlgn="auto">
                <a:spcBef>
                  <a:spcPts val="0"/>
                </a:spcBef>
                <a:spcAft>
                  <a:spcPts val="0"/>
                </a:spcAft>
                <a:defRPr/>
              </a:pPr>
              <a:r>
                <a:rPr lang="en-GB" sz="1200" kern="0" dirty="0">
                  <a:solidFill>
                    <a:srgbClr val="00214A"/>
                  </a:solidFill>
                  <a:cs typeface="Verdana"/>
                </a:rPr>
                <a:t>µs</a:t>
              </a:r>
            </a:p>
          </p:txBody>
        </p:sp>
        <p:pic>
          <p:nvPicPr>
            <p:cNvPr id="64527" name="Grafik 31" descr="infineon_logo.gif"/>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3563938" y="3667125"/>
              <a:ext cx="731837"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1" name="Grafik 36" descr="infineon_logo.gif"/>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2411413" y="4054475"/>
              <a:ext cx="733425"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le 11"/>
            <p:cNvSpPr>
              <a:spLocks noChangeArrowheads="1"/>
            </p:cNvSpPr>
            <p:nvPr>
              <p:custDataLst>
                <p:tags r:id="rId7"/>
              </p:custDataLst>
            </p:nvPr>
          </p:nvSpPr>
          <p:spPr bwMode="auto">
            <a:xfrm>
              <a:off x="827088" y="4862789"/>
              <a:ext cx="1657350" cy="366738"/>
            </a:xfrm>
            <a:prstGeom prst="rect">
              <a:avLst/>
            </a:prstGeom>
            <a:noFill/>
            <a:ln w="9525" algn="ctr">
              <a:noFill/>
              <a:miter lim="800000"/>
              <a:headEnd/>
              <a:tailEnd/>
            </a:ln>
          </p:spPr>
          <p:txBody>
            <a:bodyPr lIns="0" tIns="0" rIns="0" bIns="0"/>
            <a:lstStyle/>
            <a:p>
              <a:pPr algn="ctr" fontAlgn="auto">
                <a:spcBef>
                  <a:spcPts val="0"/>
                </a:spcBef>
                <a:spcAft>
                  <a:spcPts val="0"/>
                </a:spcAft>
                <a:defRPr/>
              </a:pPr>
              <a:r>
                <a:rPr lang="en-GB" sz="1100" b="1" kern="0" dirty="0">
                  <a:solidFill>
                    <a:srgbClr val="00214A"/>
                  </a:solidFill>
                  <a:cs typeface="Verdana"/>
                </a:rPr>
                <a:t>AURIX TC27x</a:t>
              </a:r>
            </a:p>
            <a:p>
              <a:pPr algn="ctr" fontAlgn="auto">
                <a:spcBef>
                  <a:spcPts val="0"/>
                </a:spcBef>
                <a:spcAft>
                  <a:spcPts val="0"/>
                </a:spcAft>
                <a:defRPr/>
              </a:pPr>
              <a:r>
                <a:rPr lang="en-GB" sz="1100" b="1" kern="0" dirty="0">
                  <a:solidFill>
                    <a:srgbClr val="00214A"/>
                  </a:solidFill>
                  <a:cs typeface="Verdana"/>
                </a:rPr>
                <a:t>@200Mhz</a:t>
              </a:r>
            </a:p>
          </p:txBody>
        </p:sp>
        <p:pic>
          <p:nvPicPr>
            <p:cNvPr id="64533" name="Grafik 21" descr="infineon_logo.gif"/>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1258888" y="4292600"/>
              <a:ext cx="733425"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Striped Right Arrow 21"/>
            <p:cNvSpPr/>
            <p:nvPr/>
          </p:nvSpPr>
          <p:spPr bwMode="auto">
            <a:xfrm rot="8853850">
              <a:off x="1136650" y="2325787"/>
              <a:ext cx="5876925" cy="658858"/>
            </a:xfrm>
            <a:prstGeom prst="stripedRightArrow">
              <a:avLst/>
            </a:prstGeom>
            <a:solidFill>
              <a:schemeClr val="accent4">
                <a:lumMod val="75000"/>
              </a:schemeClr>
            </a:solidFill>
            <a:ln w="12700" cap="flat" cmpd="sng" algn="ctr">
              <a:solidFill>
                <a:schemeClr val="accent4">
                  <a:lumMod val="50000"/>
                </a:schemeClr>
              </a:solidFill>
              <a:prstDash val="solid"/>
              <a:round/>
              <a:headEnd type="none" w="med" len="med"/>
              <a:tailEnd type="none" w="med" len="med"/>
            </a:ln>
            <a:effectLst/>
          </p:spPr>
          <p:txBody>
            <a:bodyPr lIns="90000" tIns="46800" rIns="90000" bIns="46800" anchor="ctr"/>
            <a:lstStyle/>
            <a:p>
              <a:pPr>
                <a:spcBef>
                  <a:spcPct val="50000"/>
                </a:spcBef>
                <a:defRPr/>
              </a:pPr>
              <a:endParaRPr lang="en-GB" sz="1600" dirty="0">
                <a:solidFill>
                  <a:srgbClr val="00214A"/>
                </a:solidFill>
                <a:latin typeface="Verdana" pitchFamily="34" charset="0"/>
                <a:cs typeface="Arial" charset="0"/>
              </a:endParaRPr>
            </a:p>
          </p:txBody>
        </p:sp>
        <p:sp>
          <p:nvSpPr>
            <p:cNvPr id="143379" name="TextBox 22"/>
            <p:cNvSpPr txBox="1">
              <a:spLocks noChangeArrowheads="1"/>
            </p:cNvSpPr>
            <p:nvPr/>
          </p:nvSpPr>
          <p:spPr bwMode="auto">
            <a:xfrm rot="-1935133">
              <a:off x="1760538" y="2311498"/>
              <a:ext cx="5118100" cy="708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Tx/>
                <a:buFontTx/>
                <a:buNone/>
                <a:defRPr/>
              </a:pPr>
              <a:r>
                <a:rPr lang="en-GB" altLang="de-DE" dirty="0">
                  <a:solidFill>
                    <a:srgbClr val="00214A"/>
                  </a:solidFill>
                  <a:latin typeface="Arial" pitchFamily="34" charset="0"/>
                  <a:cs typeface="Verdana"/>
                </a:rPr>
                <a:t>Faster execution time = better performance</a:t>
              </a:r>
            </a:p>
            <a:p>
              <a:pPr eaLnBrk="1" hangingPunct="1">
                <a:spcBef>
                  <a:spcPct val="0"/>
                </a:spcBef>
                <a:spcAft>
                  <a:spcPct val="0"/>
                </a:spcAft>
                <a:buClrTx/>
                <a:buFontTx/>
                <a:buNone/>
                <a:defRPr/>
              </a:pPr>
              <a:endParaRPr lang="en-GB" altLang="de-DE" dirty="0">
                <a:solidFill>
                  <a:srgbClr val="00214A"/>
                </a:solidFill>
                <a:latin typeface="Arial" pitchFamily="34" charset="0"/>
                <a:cs typeface="Verdana"/>
              </a:endParaRPr>
            </a:p>
          </p:txBody>
        </p:sp>
        <p:sp>
          <p:nvSpPr>
            <p:cNvPr id="2" name="Rectangle 1"/>
            <p:cNvSpPr/>
            <p:nvPr/>
          </p:nvSpPr>
          <p:spPr bwMode="auto">
            <a:xfrm>
              <a:off x="1379538" y="5589915"/>
              <a:ext cx="384175" cy="287357"/>
            </a:xfrm>
            <a:prstGeom prst="rect">
              <a:avLst/>
            </a:prstGeom>
            <a:solidFill>
              <a:schemeClr val="tx2">
                <a:lumMod val="20000"/>
                <a:lumOff val="80000"/>
              </a:schemeClr>
            </a:solidFill>
            <a:ln w="9525">
              <a:noFill/>
              <a:miter lim="800000"/>
              <a:headEnd/>
              <a:tailEnd/>
            </a:ln>
          </p:spPr>
          <p:txBody>
            <a:bodyPr lIns="72000" tIns="72000" rIns="72000" bIns="72000" anchor="ctr"/>
            <a:lstStyle/>
            <a:p>
              <a:pPr algn="ctr" eaLnBrk="0" hangingPunct="0">
                <a:defRPr/>
              </a:pPr>
              <a:r>
                <a:rPr lang="en-GB" sz="1400" dirty="0">
                  <a:solidFill>
                    <a:srgbClr val="00214A"/>
                  </a:solidFill>
                  <a:latin typeface="Verdana"/>
                </a:rPr>
                <a:t>8</a:t>
              </a:r>
            </a:p>
          </p:txBody>
        </p:sp>
        <p:sp>
          <p:nvSpPr>
            <p:cNvPr id="24" name="Rectangle 23"/>
            <p:cNvSpPr/>
            <p:nvPr/>
          </p:nvSpPr>
          <p:spPr bwMode="auto">
            <a:xfrm>
              <a:off x="3625850" y="5227940"/>
              <a:ext cx="384175" cy="287357"/>
            </a:xfrm>
            <a:prstGeom prst="rect">
              <a:avLst/>
            </a:prstGeom>
            <a:solidFill>
              <a:srgbClr val="23476E"/>
            </a:solidFill>
            <a:ln w="9525">
              <a:noFill/>
              <a:miter lim="800000"/>
              <a:headEnd/>
              <a:tailEnd/>
            </a:ln>
          </p:spPr>
          <p:txBody>
            <a:bodyPr lIns="72000" tIns="72000" rIns="72000" bIns="72000" anchor="ctr"/>
            <a:lstStyle/>
            <a:p>
              <a:pPr algn="ctr" eaLnBrk="0" hangingPunct="0">
                <a:defRPr/>
              </a:pPr>
              <a:r>
                <a:rPr lang="en-GB" sz="1400" dirty="0">
                  <a:solidFill>
                    <a:srgbClr val="FFFFFF"/>
                  </a:solidFill>
                  <a:latin typeface="Verdana"/>
                </a:rPr>
                <a:t>25</a:t>
              </a:r>
            </a:p>
          </p:txBody>
        </p:sp>
      </p:grpSp>
    </p:spTree>
    <p:extLst>
      <p:ext uri="{BB962C8B-B14F-4D97-AF65-F5344CB8AC3E}">
        <p14:creationId xmlns:p14="http://schemas.microsoft.com/office/powerpoint/2010/main" val="3326552003"/>
      </p:ext>
    </p:extLst>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dirty="0"/>
              <a:t>AURIX™ - Ahead of competition</a:t>
            </a:r>
            <a:br>
              <a:rPr dirty="0"/>
            </a:br>
            <a:r>
              <a:rPr dirty="0">
                <a:solidFill>
                  <a:schemeClr val="tx2">
                    <a:lumMod val="50000"/>
                  </a:schemeClr>
                </a:solidFill>
              </a:rPr>
              <a:t>multiple reasons for</a:t>
            </a:r>
            <a:r>
              <a:rPr dirty="0">
                <a:solidFill>
                  <a:schemeClr val="tx1"/>
                </a:solidFill>
              </a:rPr>
              <a:t> </a:t>
            </a:r>
            <a:r>
              <a:rPr lang="de-DE" dirty="0">
                <a:solidFill>
                  <a:schemeClr val="tx1"/>
                </a:solidFill>
              </a:rPr>
              <a:t>AURIX</a:t>
            </a:r>
            <a:r>
              <a:rPr lang="de-DE" baseline="30000" dirty="0">
                <a:solidFill>
                  <a:schemeClr val="tx1"/>
                </a:solidFill>
              </a:rPr>
              <a:t>TM</a:t>
            </a:r>
            <a:r>
              <a:rPr dirty="0">
                <a:solidFill>
                  <a:schemeClr val="tx1"/>
                </a:solidFill>
              </a:rPr>
              <a:t> </a:t>
            </a:r>
            <a:r>
              <a:rPr dirty="0">
                <a:solidFill>
                  <a:schemeClr val="tx2">
                    <a:lumMod val="50000"/>
                  </a:schemeClr>
                </a:solidFill>
              </a:rPr>
              <a:t>as performance lead</a:t>
            </a:r>
          </a:p>
        </p:txBody>
      </p:sp>
      <p:graphicFrame>
        <p:nvGraphicFramePr>
          <p:cNvPr id="8" name="Content Placeholder 6"/>
          <p:cNvGraphicFramePr>
            <a:graphicFrameLocks/>
          </p:cNvGraphicFramePr>
          <p:nvPr>
            <p:extLst/>
          </p:nvPr>
        </p:nvGraphicFramePr>
        <p:xfrm>
          <a:off x="1087463" y="983066"/>
          <a:ext cx="8856984" cy="5482502"/>
        </p:xfrm>
        <a:graphic>
          <a:graphicData uri="http://schemas.openxmlformats.org/drawingml/2006/table">
            <a:tbl>
              <a:tblPr firstRow="1" bandRow="1"/>
              <a:tblGrid>
                <a:gridCol w="2436957">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584176">
                  <a:extLst>
                    <a:ext uri="{9D8B030D-6E8A-4147-A177-3AD203B41FA5}">
                      <a16:colId xmlns:a16="http://schemas.microsoft.com/office/drawing/2014/main" val="20003"/>
                    </a:ext>
                  </a:extLst>
                </a:gridCol>
                <a:gridCol w="2027539">
                  <a:extLst>
                    <a:ext uri="{9D8B030D-6E8A-4147-A177-3AD203B41FA5}">
                      <a16:colId xmlns:a16="http://schemas.microsoft.com/office/drawing/2014/main" val="20004"/>
                    </a:ext>
                  </a:extLst>
                </a:gridCol>
              </a:tblGrid>
              <a:tr h="976544">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endParaRPr lang="en-GB" sz="14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400" b="1" dirty="0"/>
                        <a:t>Competitor A</a:t>
                      </a:r>
                      <a:endParaRPr lang="en-GB" sz="1200" b="1" i="1" dirty="0">
                        <a:solidFill>
                          <a:schemeClr val="tx2">
                            <a:lumMod val="50000"/>
                          </a:schemeClr>
                        </a:solidFill>
                      </a:endParaRP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400" b="1" dirty="0"/>
                        <a:t>Competitor B</a:t>
                      </a:r>
                      <a:endParaRPr lang="en-GB" sz="1200" b="1" i="1" dirty="0">
                        <a:solidFill>
                          <a:schemeClr val="tx2">
                            <a:lumMod val="50000"/>
                          </a:schemeClr>
                        </a:solidFill>
                      </a:endParaRP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400" b="1" dirty="0"/>
                        <a:t>IFX</a:t>
                      </a:r>
                    </a:p>
                    <a:p>
                      <a:pPr marL="0" marR="0" indent="0" algn="l" defTabSz="914400" rtl="0" eaLnBrk="1" fontAlgn="auto" latinLnBrk="0" hangingPunct="1">
                        <a:lnSpc>
                          <a:spcPct val="100000"/>
                        </a:lnSpc>
                        <a:spcBef>
                          <a:spcPts val="0"/>
                        </a:spcBef>
                        <a:spcAft>
                          <a:spcPts val="0"/>
                        </a:spcAft>
                        <a:buClrTx/>
                        <a:buSzTx/>
                        <a:buFontTx/>
                        <a:buNone/>
                        <a:tabLst/>
                        <a:defRPr/>
                      </a:pPr>
                      <a:r>
                        <a:rPr lang="en-GB" sz="1200" b="0" i="1" dirty="0"/>
                        <a:t>65nm</a:t>
                      </a:r>
                    </a:p>
                    <a:p>
                      <a:pPr marL="0" marR="0" indent="0" algn="l" defTabSz="914400" rtl="0" eaLnBrk="1" fontAlgn="auto" latinLnBrk="0" hangingPunct="1">
                        <a:lnSpc>
                          <a:spcPct val="100000"/>
                        </a:lnSpc>
                        <a:spcBef>
                          <a:spcPts val="0"/>
                        </a:spcBef>
                        <a:spcAft>
                          <a:spcPts val="0"/>
                        </a:spcAft>
                        <a:buClrTx/>
                        <a:buSzTx/>
                        <a:buFontTx/>
                        <a:buNone/>
                        <a:tabLst/>
                        <a:defRPr/>
                      </a:pPr>
                      <a:r>
                        <a:rPr lang="en-GB" sz="1200" b="1" i="1" dirty="0">
                          <a:solidFill>
                            <a:schemeClr val="tx2">
                              <a:lumMod val="50000"/>
                            </a:schemeClr>
                          </a:solidFill>
                        </a:rPr>
                        <a:t>AURIX</a:t>
                      </a:r>
                    </a:p>
                    <a:p>
                      <a:pPr marL="0" marR="0" indent="0" algn="l" defTabSz="914400" rtl="0" eaLnBrk="1" fontAlgn="auto" latinLnBrk="0" hangingPunct="1">
                        <a:lnSpc>
                          <a:spcPct val="100000"/>
                        </a:lnSpc>
                        <a:spcBef>
                          <a:spcPts val="0"/>
                        </a:spcBef>
                        <a:spcAft>
                          <a:spcPts val="0"/>
                        </a:spcAft>
                        <a:buClrTx/>
                        <a:buSzTx/>
                        <a:buFontTx/>
                        <a:buNone/>
                        <a:tabLst/>
                        <a:defRPr/>
                      </a:pPr>
                      <a:r>
                        <a:rPr lang="en-GB" sz="1200" b="1" i="1" dirty="0">
                          <a:solidFill>
                            <a:schemeClr val="tx2">
                              <a:lumMod val="50000"/>
                            </a:schemeClr>
                          </a:solidFill>
                        </a:rPr>
                        <a:t>TC29xx</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Benefits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87745">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Max Flash / RAM / CPU-cores </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8MB/1MB/3cores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50" dirty="0"/>
                        <a:t>4MB / 1MB /2cores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00" dirty="0"/>
                        <a:t>8MB/2,7MB/3cores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endParaRPr lang="en-GB" sz="8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4639">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Superscalar</a:t>
                      </a:r>
                      <a:r>
                        <a:rPr lang="en-GB" sz="1100" baseline="0" dirty="0"/>
                        <a:t> core</a:t>
                      </a:r>
                      <a:endParaRPr lang="en-GB" sz="11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Yes (partial)</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FFF3CC"/>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Yes </a:t>
                      </a:r>
                      <a:r>
                        <a:rPr lang="en-GB" sz="1050" dirty="0"/>
                        <a:t>(full)</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Yes </a:t>
                      </a:r>
                      <a:r>
                        <a:rPr lang="en-GB" sz="1000" dirty="0"/>
                        <a:t>(partial)</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FDC400">
                        <a:lumMod val="20000"/>
                        <a:lumOff val="80000"/>
                      </a:srgbClr>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endParaRPr lang="en-GB" sz="8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87745">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Pipeline length</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0214A"/>
                          </a:solidFill>
                          <a:effectLst/>
                          <a:uLnTx/>
                          <a:uFillTx/>
                          <a:latin typeface="+mn-lt"/>
                          <a:ea typeface="+mn-ea"/>
                          <a:cs typeface="+mn-cs"/>
                        </a:rPr>
                        <a:t>7</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50" dirty="0"/>
                        <a:t>8</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50" dirty="0"/>
                        <a:t>6</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50" b="1" dirty="0"/>
                        <a:t>++ performance shorter pipeline</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38535">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High performance tightly</a:t>
                      </a:r>
                      <a:r>
                        <a:rPr lang="en-GB" sz="1100" baseline="0" dirty="0"/>
                        <a:t> coupled RAM</a:t>
                      </a:r>
                      <a:endParaRPr lang="en-GB" sz="11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214A"/>
                          </a:solidFill>
                          <a:effectLst/>
                          <a:uLnTx/>
                          <a:uFillTx/>
                          <a:latin typeface="+mn-lt"/>
                          <a:ea typeface="+mn-ea"/>
                          <a:cs typeface="+mn-cs"/>
                        </a:rPr>
                        <a:t>Yes </a:t>
                      </a:r>
                      <a:br>
                        <a:rPr kumimoji="0" lang="en-GB" sz="1100" b="0" i="0" u="none" strike="noStrike" kern="1200" cap="none" spc="0" normalizeH="0" baseline="0" noProof="0" dirty="0">
                          <a:ln>
                            <a:noFill/>
                          </a:ln>
                          <a:solidFill>
                            <a:srgbClr val="00214A"/>
                          </a:solidFill>
                          <a:effectLst/>
                          <a:uLnTx/>
                          <a:uFillTx/>
                          <a:latin typeface="+mn-lt"/>
                          <a:ea typeface="+mn-ea"/>
                          <a:cs typeface="+mn-cs"/>
                        </a:rPr>
                      </a:br>
                      <a:r>
                        <a:rPr kumimoji="0" lang="en-GB" sz="1050" b="0" i="0" u="none" strike="noStrike" kern="1200" cap="none" spc="0" normalizeH="0" baseline="0" noProof="0" dirty="0">
                          <a:ln>
                            <a:noFill/>
                          </a:ln>
                          <a:solidFill>
                            <a:srgbClr val="00214A"/>
                          </a:solidFill>
                          <a:effectLst/>
                          <a:uLnTx/>
                          <a:uFillTx/>
                          <a:latin typeface="+mn-lt"/>
                          <a:ea typeface="+mn-ea"/>
                          <a:cs typeface="+mn-cs"/>
                        </a:rPr>
                        <a:t>(64bit bus)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No </a:t>
                      </a:r>
                      <a:br>
                        <a:rPr lang="en-GB" sz="1100" dirty="0"/>
                      </a:br>
                      <a:r>
                        <a:rPr lang="en-GB" sz="1050" dirty="0"/>
                        <a:t>(32bit bus)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Yes </a:t>
                      </a:r>
                      <a:br>
                        <a:rPr lang="en-GB" sz="1100" dirty="0"/>
                      </a:br>
                      <a:r>
                        <a:rPr lang="en-GB" sz="1050" dirty="0"/>
                        <a:t>(64bit bus)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50" b="1" dirty="0"/>
                        <a:t>++ performance for context switch, function call/return</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38535">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Multi core architecture with data caches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Yes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No</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Yes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50" b="1" dirty="0"/>
                        <a:t>+ performance when dealing with flash based variables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718047">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RAM scheme for multicore</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Small local RAMs  </a:t>
                      </a:r>
                      <a:r>
                        <a:rPr lang="en-GB" sz="1100" baseline="0" dirty="0"/>
                        <a:t> (0 wait state core RAM)</a:t>
                      </a:r>
                      <a:endParaRPr lang="en-GB" sz="11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Small</a:t>
                      </a:r>
                      <a:r>
                        <a:rPr lang="en-GB" sz="1100" baseline="0" dirty="0"/>
                        <a:t> local RAMs</a:t>
                      </a:r>
                    </a:p>
                    <a:p>
                      <a:r>
                        <a:rPr lang="en-GB" sz="1100" baseline="0" dirty="0"/>
                        <a:t>(0 wait state core RAM)</a:t>
                      </a:r>
                      <a:endParaRPr lang="en-GB" sz="11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Big</a:t>
                      </a:r>
                      <a:r>
                        <a:rPr lang="en-GB" sz="1100" baseline="0" dirty="0"/>
                        <a:t> local RAMs</a:t>
                      </a:r>
                      <a:endParaRPr lang="en-GB" sz="11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50" b="1" dirty="0"/>
                        <a:t>++ performance in real system</a:t>
                      </a:r>
                    </a:p>
                    <a:p>
                      <a:r>
                        <a:rPr lang="en-GB" sz="1050" b="1" dirty="0"/>
                        <a:t>(low</a:t>
                      </a:r>
                      <a:r>
                        <a:rPr lang="en-GB" sz="1050" b="1" baseline="0" dirty="0"/>
                        <a:t> bandwidth with central RAM)</a:t>
                      </a:r>
                      <a:endParaRPr lang="en-GB" sz="1050" b="1"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94639">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Max CPU clock</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300MHz</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FDC400">
                        <a:lumMod val="20000"/>
                        <a:lumOff val="80000"/>
                      </a:srgbClr>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320MHz</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FDC400">
                        <a:lumMod val="20000"/>
                        <a:lumOff val="80000"/>
                      </a:srgbClr>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300MHz</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FDC400">
                        <a:lumMod val="20000"/>
                        <a:lumOff val="80000"/>
                      </a:srgbClr>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endParaRPr lang="en-GB" sz="1050" b="1"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560077">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Program RAM for intensive</a:t>
                      </a:r>
                      <a:r>
                        <a:rPr lang="en-GB" sz="1100" baseline="0" dirty="0"/>
                        <a:t> loops and fast reaction vs interrupts</a:t>
                      </a:r>
                      <a:endParaRPr lang="en-GB" sz="11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No</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No</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Yes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50" b="1" dirty="0"/>
                        <a:t>++ performance in real systems</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560077">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Flash bandwidth for multicore</a:t>
                      </a:r>
                      <a:r>
                        <a:rPr lang="en-GB" sz="1100" baseline="0" dirty="0"/>
                        <a:t> versions</a:t>
                      </a:r>
                      <a:endParaRPr lang="en-GB" sz="11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1280MB/sec</a:t>
                      </a:r>
                    </a:p>
                    <a:p>
                      <a:r>
                        <a:rPr lang="en-GB" sz="1100" dirty="0"/>
                        <a:t>total</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D67EB1"/>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a:t>
                      </a:r>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rgbClr val="FDC400">
                        <a:lumMod val="20000"/>
                        <a:lumOff val="80000"/>
                      </a:srgbClr>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100" dirty="0"/>
                        <a:t>1280MB/sec</a:t>
                      </a:r>
                    </a:p>
                    <a:p>
                      <a:r>
                        <a:rPr lang="en-GB" sz="1100" b="1" dirty="0"/>
                        <a:t>Per core</a:t>
                      </a:r>
                    </a:p>
                    <a:p>
                      <a:endParaRPr lang="en-GB" sz="1100"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solidFill>
                      <a:schemeClr val="accent3"/>
                    </a:solidFill>
                  </a:tcPr>
                </a:tc>
                <a:tc>
                  <a:txBody>
                    <a:bodyPr/>
                    <a:lstStyle>
                      <a:lvl1pPr marL="0" algn="l" defTabSz="914400" rtl="0" eaLnBrk="1" latinLnBrk="0" hangingPunct="1">
                        <a:defRPr sz="1800" kern="1200">
                          <a:solidFill>
                            <a:schemeClr val="tx1"/>
                          </a:solidFill>
                          <a:latin typeface="Verdana"/>
                          <a:cs typeface="Verdana"/>
                        </a:defRPr>
                      </a:lvl1pPr>
                      <a:lvl2pPr marL="457200" algn="l" defTabSz="914400" rtl="0" eaLnBrk="1" latinLnBrk="0" hangingPunct="1">
                        <a:defRPr sz="1800" kern="1200">
                          <a:solidFill>
                            <a:schemeClr val="tx1"/>
                          </a:solidFill>
                          <a:latin typeface="Verdana"/>
                          <a:cs typeface="Verdana"/>
                        </a:defRPr>
                      </a:lvl2pPr>
                      <a:lvl3pPr marL="914400" algn="l" defTabSz="914400" rtl="0" eaLnBrk="1" latinLnBrk="0" hangingPunct="1">
                        <a:defRPr sz="1800" kern="1200">
                          <a:solidFill>
                            <a:schemeClr val="tx1"/>
                          </a:solidFill>
                          <a:latin typeface="Verdana"/>
                          <a:cs typeface="Verdana"/>
                        </a:defRPr>
                      </a:lvl3pPr>
                      <a:lvl4pPr marL="1371600" algn="l" defTabSz="914400" rtl="0" eaLnBrk="1" latinLnBrk="0" hangingPunct="1">
                        <a:defRPr sz="1800" kern="1200">
                          <a:solidFill>
                            <a:schemeClr val="tx1"/>
                          </a:solidFill>
                          <a:latin typeface="Verdana"/>
                          <a:cs typeface="Verdana"/>
                        </a:defRPr>
                      </a:lvl4pPr>
                      <a:lvl5pPr marL="1828800" algn="l" defTabSz="914400" rtl="0" eaLnBrk="1" latinLnBrk="0" hangingPunct="1">
                        <a:defRPr sz="1800" kern="1200">
                          <a:solidFill>
                            <a:schemeClr val="tx1"/>
                          </a:solidFill>
                          <a:latin typeface="Verdana"/>
                          <a:cs typeface="Verdana"/>
                        </a:defRPr>
                      </a:lvl5pPr>
                      <a:lvl6pPr marL="2286000" algn="l" defTabSz="914400" rtl="0" eaLnBrk="1" latinLnBrk="0" hangingPunct="1">
                        <a:defRPr sz="1800" kern="1200">
                          <a:solidFill>
                            <a:schemeClr val="tx1"/>
                          </a:solidFill>
                          <a:latin typeface="Verdana"/>
                          <a:cs typeface="Verdana"/>
                        </a:defRPr>
                      </a:lvl6pPr>
                      <a:lvl7pPr marL="2743200" algn="l" defTabSz="914400" rtl="0" eaLnBrk="1" latinLnBrk="0" hangingPunct="1">
                        <a:defRPr sz="1800" kern="1200">
                          <a:solidFill>
                            <a:schemeClr val="tx1"/>
                          </a:solidFill>
                          <a:latin typeface="Verdana"/>
                          <a:cs typeface="Verdana"/>
                        </a:defRPr>
                      </a:lvl7pPr>
                      <a:lvl8pPr marL="3200400" algn="l" defTabSz="914400" rtl="0" eaLnBrk="1" latinLnBrk="0" hangingPunct="1">
                        <a:defRPr sz="1800" kern="1200">
                          <a:solidFill>
                            <a:schemeClr val="tx1"/>
                          </a:solidFill>
                          <a:latin typeface="Verdana"/>
                          <a:cs typeface="Verdana"/>
                        </a:defRPr>
                      </a:lvl8pPr>
                      <a:lvl9pPr marL="3657600" algn="l" defTabSz="914400" rtl="0" eaLnBrk="1" latinLnBrk="0" hangingPunct="1">
                        <a:defRPr sz="1800" kern="1200">
                          <a:solidFill>
                            <a:schemeClr val="tx1"/>
                          </a:solidFill>
                          <a:latin typeface="Verdana"/>
                          <a:cs typeface="Verdana"/>
                        </a:defRPr>
                      </a:lvl9pPr>
                    </a:lstStyle>
                    <a:p>
                      <a:r>
                        <a:rPr lang="en-GB" sz="1050" b="1" dirty="0"/>
                        <a:t>++ performance</a:t>
                      </a:r>
                      <a:r>
                        <a:rPr lang="en-GB" sz="1050" b="1" baseline="0" dirty="0"/>
                        <a:t> in real system</a:t>
                      </a:r>
                      <a:endParaRPr lang="en-GB" sz="1050" b="1" dirty="0"/>
                    </a:p>
                  </a:txBody>
                  <a:tcPr>
                    <a:lnL w="12700" cmpd="sng">
                      <a:solidFill>
                        <a:srgbClr val="00214A"/>
                      </a:solidFill>
                    </a:lnL>
                    <a:lnR w="12700" cmpd="sng">
                      <a:solidFill>
                        <a:srgbClr val="00214A"/>
                      </a:solidFill>
                    </a:lnR>
                    <a:lnT w="12700" cmpd="sng">
                      <a:solidFill>
                        <a:srgbClr val="00214A"/>
                      </a:solidFill>
                    </a:lnT>
                    <a:lnB w="12700" cmpd="sng">
                      <a:solidFill>
                        <a:srgbClr val="00214A"/>
                      </a:solid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648961812"/>
      </p:ext>
    </p:extLst>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dirty="0"/>
              <a:t>AURIX</a:t>
            </a:r>
            <a:r>
              <a:rPr lang="de-DE" baseline="30000" dirty="0"/>
              <a:t>TM</a:t>
            </a:r>
            <a:r>
              <a:rPr dirty="0"/>
              <a:t> competitive advantages for motor control</a:t>
            </a:r>
            <a:br>
              <a:rPr dirty="0"/>
            </a:br>
            <a:r>
              <a:rPr dirty="0">
                <a:solidFill>
                  <a:schemeClr val="tx2">
                    <a:lumMod val="50000"/>
                  </a:schemeClr>
                </a:solidFill>
              </a:rPr>
              <a:t>ahead of competition  e.g. RENESAS</a:t>
            </a:r>
            <a:endParaRPr lang="en-GB" sz="2000" dirty="0"/>
          </a:p>
        </p:txBody>
      </p:sp>
      <p:sp>
        <p:nvSpPr>
          <p:cNvPr id="3" name="Content Placeholder 2"/>
          <p:cNvSpPr>
            <a:spLocks noGrp="1"/>
          </p:cNvSpPr>
          <p:nvPr/>
        </p:nvSpPr>
        <p:spPr>
          <a:xfrm>
            <a:off x="1165226" y="1052736"/>
            <a:ext cx="8641655" cy="2088580"/>
          </a:xfrm>
          <a:prstGeom prst="rect">
            <a:avLst/>
          </a:prstGeom>
        </p:spPr>
        <p:txBody>
          <a:bodyPr>
            <a:normAutofit/>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r>
              <a:rPr lang="en-GB" sz="1600" dirty="0"/>
              <a:t>Real EPS customer benchmark for evaluation of execution time and code size</a:t>
            </a:r>
          </a:p>
          <a:p>
            <a:r>
              <a:rPr lang="en-GB" sz="1600" dirty="0"/>
              <a:t>Benchmark done for </a:t>
            </a:r>
          </a:p>
          <a:p>
            <a:pPr lvl="1"/>
            <a:r>
              <a:rPr lang="en-GB" sz="1600" dirty="0"/>
              <a:t>AURIX TC23x at 132MHz </a:t>
            </a:r>
          </a:p>
          <a:p>
            <a:pPr lvl="1"/>
            <a:r>
              <a:rPr lang="en-GB" sz="1600" dirty="0"/>
              <a:t>Reference used was  CPU „Competitor“ at 160MHz</a:t>
            </a:r>
          </a:p>
          <a:p>
            <a:r>
              <a:rPr lang="en-GB" sz="1600" dirty="0"/>
              <a:t>Results: </a:t>
            </a:r>
          </a:p>
        </p:txBody>
      </p:sp>
      <p:pic>
        <p:nvPicPr>
          <p:cNvPr id="102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r="33556"/>
          <a:stretch/>
        </p:blipFill>
        <p:spPr bwMode="auto">
          <a:xfrm>
            <a:off x="5630416" y="2852937"/>
            <a:ext cx="3744416" cy="208043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81949" y="2852937"/>
            <a:ext cx="4054201" cy="2080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6" name="Straight Arrow Connector 5"/>
          <p:cNvCxnSpPr/>
          <p:nvPr/>
        </p:nvCxnSpPr>
        <p:spPr>
          <a:xfrm>
            <a:off x="2534072" y="3429000"/>
            <a:ext cx="720080" cy="21602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a:off x="3830216" y="3861048"/>
            <a:ext cx="720080" cy="21602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bwMode="auto">
          <a:xfrm>
            <a:off x="2576091" y="3316342"/>
            <a:ext cx="1053173" cy="153888"/>
          </a:xfrm>
          <a:prstGeom prst="rect">
            <a:avLst/>
          </a:prstGeom>
          <a:noFill/>
          <a:ln w="9525">
            <a:noFill/>
            <a:miter lim="800000"/>
            <a:headEnd/>
            <a:tailEnd/>
          </a:ln>
          <a:effectLst/>
        </p:spPr>
        <p:txBody>
          <a:bodyPr wrap="none" lIns="0" tIns="0" rIns="0" bIns="0" rtlCol="0" anchor="ctr" anchorCtr="0">
            <a:spAutoFit/>
          </a:bodyPr>
          <a:lstStyle/>
          <a:p>
            <a:pPr marL="285750" indent="-285750" eaLnBrk="0" fontAlgn="auto" hangingPunct="0">
              <a:spcBef>
                <a:spcPts val="0"/>
              </a:spcBef>
              <a:spcAft>
                <a:spcPts val="300"/>
              </a:spcAft>
              <a:buClr>
                <a:srgbClr val="E30034"/>
              </a:buClr>
              <a:buFont typeface="Arial" panose="020B0604020202020204" pitchFamily="34" charset="0"/>
              <a:buChar char="›"/>
            </a:pPr>
            <a:r>
              <a:rPr lang="en-GB" sz="1000" kern="0" dirty="0">
                <a:solidFill>
                  <a:srgbClr val="000000"/>
                </a:solidFill>
                <a:latin typeface="Verdana" pitchFamily="34" charset="0"/>
                <a:ea typeface="Verdana" pitchFamily="34" charset="0"/>
              </a:rPr>
              <a:t>3.5% faster</a:t>
            </a:r>
          </a:p>
        </p:txBody>
      </p:sp>
      <p:sp>
        <p:nvSpPr>
          <p:cNvPr id="15" name="TextBox 14"/>
          <p:cNvSpPr txBox="1"/>
          <p:nvPr/>
        </p:nvSpPr>
        <p:spPr bwMode="auto">
          <a:xfrm>
            <a:off x="3830216" y="3717032"/>
            <a:ext cx="1006686" cy="153888"/>
          </a:xfrm>
          <a:prstGeom prst="rect">
            <a:avLst/>
          </a:prstGeom>
          <a:noFill/>
          <a:ln w="9525">
            <a:noFill/>
            <a:miter lim="800000"/>
            <a:headEnd/>
            <a:tailEnd/>
          </a:ln>
          <a:effectLst/>
        </p:spPr>
        <p:txBody>
          <a:bodyPr wrap="none" lIns="0" tIns="0" rIns="0" bIns="0" rtlCol="0" anchor="ctr" anchorCtr="0">
            <a:spAutoFit/>
          </a:bodyPr>
          <a:lstStyle/>
          <a:p>
            <a:pPr marL="285750" indent="-285750" eaLnBrk="0" fontAlgn="auto" hangingPunct="0">
              <a:spcBef>
                <a:spcPts val="0"/>
              </a:spcBef>
              <a:spcAft>
                <a:spcPts val="300"/>
              </a:spcAft>
              <a:buClr>
                <a:srgbClr val="E30034"/>
              </a:buClr>
              <a:buFont typeface="Arial" panose="020B0604020202020204" pitchFamily="34" charset="0"/>
              <a:buChar char="›"/>
            </a:pPr>
            <a:r>
              <a:rPr lang="en-GB" sz="1000" kern="0" dirty="0">
                <a:solidFill>
                  <a:srgbClr val="000000"/>
                </a:solidFill>
                <a:latin typeface="Verdana" pitchFamily="34" charset="0"/>
                <a:ea typeface="Verdana" pitchFamily="34" charset="0"/>
              </a:rPr>
              <a:t>10% faster</a:t>
            </a:r>
          </a:p>
        </p:txBody>
      </p:sp>
      <p:sp>
        <p:nvSpPr>
          <p:cNvPr id="11" name="TextBox 10"/>
          <p:cNvSpPr txBox="1"/>
          <p:nvPr/>
        </p:nvSpPr>
        <p:spPr bwMode="auto">
          <a:xfrm>
            <a:off x="1381949" y="5018057"/>
            <a:ext cx="4054201" cy="503590"/>
          </a:xfrm>
          <a:prstGeom prst="rect">
            <a:avLst/>
          </a:prstGeom>
          <a:noFill/>
          <a:ln w="9525">
            <a:noFill/>
            <a:miter lim="800000"/>
            <a:headEnd/>
            <a:tailEnd/>
          </a:ln>
          <a:effectLst/>
        </p:spPr>
        <p:txBody>
          <a:bodyPr wrap="square" lIns="36000" tIns="36000" rIns="36000" bIns="36000" rtlCol="0" anchor="ctr" anchorCtr="0">
            <a:spAutoFit/>
          </a:bodyPr>
          <a:lstStyle/>
          <a:p>
            <a:pPr eaLnBrk="0" fontAlgn="auto" hangingPunct="0">
              <a:spcBef>
                <a:spcPts val="0"/>
              </a:spcBef>
              <a:spcAft>
                <a:spcPts val="300"/>
              </a:spcAft>
              <a:buClr>
                <a:srgbClr val="E30034"/>
              </a:buClr>
            </a:pPr>
            <a:r>
              <a:rPr lang="en-GB" sz="1400" kern="0" dirty="0">
                <a:solidFill>
                  <a:srgbClr val="000000"/>
                </a:solidFill>
                <a:latin typeface="Verdana" pitchFamily="34" charset="0"/>
                <a:ea typeface="Verdana" pitchFamily="34" charset="0"/>
              </a:rPr>
              <a:t>TC23x execution up to 10% faster at 132MHz vs. competition device at 160MHz </a:t>
            </a:r>
          </a:p>
        </p:txBody>
      </p:sp>
      <p:sp>
        <p:nvSpPr>
          <p:cNvPr id="17" name="TextBox 16"/>
          <p:cNvSpPr txBox="1"/>
          <p:nvPr/>
        </p:nvSpPr>
        <p:spPr bwMode="auto">
          <a:xfrm>
            <a:off x="5630425" y="5013176"/>
            <a:ext cx="4054201" cy="503590"/>
          </a:xfrm>
          <a:prstGeom prst="rect">
            <a:avLst/>
          </a:prstGeom>
          <a:noFill/>
          <a:ln w="9525">
            <a:noFill/>
            <a:miter lim="800000"/>
            <a:headEnd/>
            <a:tailEnd/>
          </a:ln>
          <a:effectLst/>
        </p:spPr>
        <p:txBody>
          <a:bodyPr wrap="square" lIns="36000" tIns="36000" rIns="36000" bIns="36000" rtlCol="0" anchor="ctr" anchorCtr="0">
            <a:spAutoFit/>
          </a:bodyPr>
          <a:lstStyle/>
          <a:p>
            <a:pPr eaLnBrk="0" fontAlgn="auto" hangingPunct="0">
              <a:spcBef>
                <a:spcPts val="0"/>
              </a:spcBef>
              <a:spcAft>
                <a:spcPts val="300"/>
              </a:spcAft>
              <a:buClr>
                <a:srgbClr val="E30034"/>
              </a:buClr>
            </a:pPr>
            <a:r>
              <a:rPr lang="en-GB" sz="1400" kern="0" dirty="0">
                <a:solidFill>
                  <a:srgbClr val="000000"/>
                </a:solidFill>
                <a:latin typeface="Verdana" pitchFamily="34" charset="0"/>
                <a:ea typeface="Verdana" pitchFamily="34" charset="0"/>
              </a:rPr>
              <a:t>TC23x code size up to 18% smaller at comparable execution time </a:t>
            </a:r>
          </a:p>
        </p:txBody>
      </p:sp>
      <p:cxnSp>
        <p:nvCxnSpPr>
          <p:cNvPr id="18" name="Straight Arrow Connector 17"/>
          <p:cNvCxnSpPr/>
          <p:nvPr/>
        </p:nvCxnSpPr>
        <p:spPr>
          <a:xfrm>
            <a:off x="7502092" y="3589648"/>
            <a:ext cx="720080" cy="21602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bwMode="auto">
          <a:xfrm>
            <a:off x="7543716" y="3435760"/>
            <a:ext cx="1234312" cy="153888"/>
          </a:xfrm>
          <a:prstGeom prst="rect">
            <a:avLst/>
          </a:prstGeom>
          <a:noFill/>
          <a:ln w="9525">
            <a:noFill/>
            <a:miter lim="800000"/>
            <a:headEnd/>
            <a:tailEnd/>
          </a:ln>
          <a:effectLst/>
        </p:spPr>
        <p:txBody>
          <a:bodyPr wrap="none" lIns="0" tIns="0" rIns="0" bIns="0" rtlCol="0" anchor="ctr" anchorCtr="0">
            <a:spAutoFit/>
          </a:bodyPr>
          <a:lstStyle/>
          <a:p>
            <a:pPr marL="285750" indent="-285750" eaLnBrk="0" fontAlgn="auto" hangingPunct="0">
              <a:spcBef>
                <a:spcPts val="0"/>
              </a:spcBef>
              <a:spcAft>
                <a:spcPts val="300"/>
              </a:spcAft>
              <a:buClr>
                <a:srgbClr val="E30034"/>
              </a:buClr>
              <a:buFont typeface="Arial" panose="020B0604020202020204" pitchFamily="34" charset="0"/>
              <a:buChar char="›"/>
            </a:pPr>
            <a:r>
              <a:rPr lang="en-GB" sz="1000" kern="0" dirty="0">
                <a:solidFill>
                  <a:srgbClr val="000000"/>
                </a:solidFill>
                <a:latin typeface="Verdana" pitchFamily="34" charset="0"/>
                <a:ea typeface="Verdana" pitchFamily="34" charset="0"/>
              </a:rPr>
              <a:t>18,6% smaller</a:t>
            </a:r>
          </a:p>
        </p:txBody>
      </p:sp>
      <p:sp>
        <p:nvSpPr>
          <p:cNvPr id="14" name="Content Placeholder 2"/>
          <p:cNvSpPr txBox="1">
            <a:spLocks/>
          </p:cNvSpPr>
          <p:nvPr/>
        </p:nvSpPr>
        <p:spPr>
          <a:xfrm>
            <a:off x="1169919" y="5733256"/>
            <a:ext cx="8641655" cy="720080"/>
          </a:xfrm>
          <a:prstGeom prst="rect">
            <a:avLst/>
          </a:prstGeom>
          <a:ln>
            <a:solidFill>
              <a:schemeClr val="accent1">
                <a:lumMod val="75000"/>
              </a:schemeClr>
            </a:solidFill>
          </a:ln>
        </p:spPr>
        <p:txBody>
          <a:bodyPr vert="horz" lIns="0" tIns="0" rIns="0" bIns="0" rtlCol="0">
            <a:normAutofit/>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a:buClr>
                <a:srgbClr val="E30034"/>
              </a:buClr>
            </a:pPr>
            <a:r>
              <a:rPr lang="en-GB" sz="1600" i="1" kern="0" dirty="0">
                <a:solidFill>
                  <a:srgbClr val="E30034">
                    <a:lumMod val="75000"/>
                  </a:srgbClr>
                </a:solidFill>
              </a:rPr>
              <a:t>Less power consumption, less power dissipation, less cost</a:t>
            </a:r>
          </a:p>
          <a:p>
            <a:pPr>
              <a:buClr>
                <a:srgbClr val="E30034"/>
              </a:buClr>
            </a:pPr>
            <a:r>
              <a:rPr lang="en-GB" sz="1600" i="1" kern="0" dirty="0">
                <a:solidFill>
                  <a:srgbClr val="E30034">
                    <a:lumMod val="75000"/>
                  </a:srgbClr>
                </a:solidFill>
              </a:rPr>
              <a:t>More head room for performance needs  </a:t>
            </a:r>
          </a:p>
        </p:txBody>
      </p:sp>
    </p:spTree>
    <p:extLst>
      <p:ext uri="{BB962C8B-B14F-4D97-AF65-F5344CB8AC3E}">
        <p14:creationId xmlns:p14="http://schemas.microsoft.com/office/powerpoint/2010/main" val="402575629"/>
      </p:ext>
    </p:extLst>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Title 1"/>
          <p:cNvSpPr>
            <a:spLocks noGrp="1"/>
          </p:cNvSpPr>
          <p:nvPr>
            <p:ph type="title" hasCustomPrompt="1"/>
          </p:nvPr>
        </p:nvSpPr>
        <p:spPr/>
        <p:txBody>
          <a:bodyPr/>
          <a:lstStyle/>
          <a:p>
            <a:r>
              <a:rPr dirty="0"/>
              <a:t>Infineon </a:t>
            </a:r>
            <a:r>
              <a:rPr lang="de-DE" dirty="0"/>
              <a:t>AURIX</a:t>
            </a:r>
            <a:r>
              <a:rPr lang="de-DE" baseline="30000" dirty="0"/>
              <a:t>TM</a:t>
            </a:r>
            <a:r>
              <a:rPr dirty="0"/>
              <a:t> TC23x competitive advantages </a:t>
            </a:r>
            <a:br>
              <a:rPr dirty="0"/>
            </a:br>
            <a:r>
              <a:rPr dirty="0">
                <a:solidFill>
                  <a:srgbClr val="4086BF"/>
                </a:solidFill>
              </a:rPr>
              <a:t>ahead of competition</a:t>
            </a:r>
          </a:p>
        </p:txBody>
      </p:sp>
      <p:graphicFrame>
        <p:nvGraphicFramePr>
          <p:cNvPr id="7" name="Content Placeholder 6"/>
          <p:cNvGraphicFramePr>
            <a:graphicFrameLocks noGrp="1"/>
          </p:cNvGraphicFramePr>
          <p:nvPr>
            <p:extLst/>
          </p:nvPr>
        </p:nvGraphicFramePr>
        <p:xfrm>
          <a:off x="1093912" y="951356"/>
          <a:ext cx="8713662" cy="5654432"/>
        </p:xfrm>
        <a:graphic>
          <a:graphicData uri="http://schemas.openxmlformats.org/drawingml/2006/table">
            <a:tbl>
              <a:tblPr/>
              <a:tblGrid>
                <a:gridCol w="3384376">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gridCol w="1728886">
                  <a:extLst>
                    <a:ext uri="{9D8B030D-6E8A-4147-A177-3AD203B41FA5}">
                      <a16:colId xmlns:a16="http://schemas.microsoft.com/office/drawing/2014/main" val="20004"/>
                    </a:ext>
                  </a:extLst>
                </a:gridCol>
              </a:tblGrid>
              <a:tr h="266052">
                <a:tc>
                  <a:txBody>
                    <a:bodyPr/>
                    <a:lstStyle>
                      <a:lvl1pPr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marL="742950" indent="-285750"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050" b="1" i="0" u="none" strike="noStrike" cap="none" normalizeH="0" baseline="0" dirty="0">
                          <a:ln>
                            <a:noFill/>
                          </a:ln>
                          <a:solidFill>
                            <a:srgbClr val="C00000"/>
                          </a:solidFill>
                          <a:effectLst/>
                          <a:latin typeface="Arial" pitchFamily="34" charset="0"/>
                          <a:ea typeface="MS PGothic" pitchFamily="34" charset="-128"/>
                          <a:cs typeface="Arial" pitchFamily="34" charset="0"/>
                        </a:rPr>
                        <a:t>TC23x</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050" b="1" i="0" u="none" strike="noStrike" cap="none" normalizeH="0" baseline="0" dirty="0">
                          <a:ln>
                            <a:noFill/>
                          </a:ln>
                          <a:solidFill>
                            <a:srgbClr val="C00000"/>
                          </a:solidFill>
                          <a:effectLst/>
                          <a:latin typeface="Arial" pitchFamily="34" charset="0"/>
                          <a:ea typeface="MS PGothic" pitchFamily="34" charset="-128"/>
                          <a:cs typeface="Arial" pitchFamily="34" charset="0"/>
                        </a:rPr>
                        <a:t>TC23x Extended</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GB" sz="1050" b="1" dirty="0">
                          <a:solidFill>
                            <a:srgbClr val="C00000"/>
                          </a:solidFill>
                        </a:rPr>
                        <a:t>Competitor </a:t>
                      </a:r>
                      <a:endParaRPr lang="en-GB" sz="1000" b="1" i="1" dirty="0">
                        <a:solidFill>
                          <a:srgbClr val="C00000"/>
                        </a:solidFill>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050" b="1" i="0" u="none" strike="noStrike" cap="none" normalizeH="0" baseline="0" dirty="0">
                          <a:ln>
                            <a:noFill/>
                          </a:ln>
                          <a:solidFill>
                            <a:srgbClr val="C00000"/>
                          </a:solidFill>
                          <a:effectLst/>
                          <a:latin typeface="Arial" pitchFamily="34" charset="0"/>
                          <a:ea typeface="MS PGothic" pitchFamily="34" charset="-128"/>
                          <a:cs typeface="Arial" pitchFamily="34" charset="0"/>
                        </a:rPr>
                        <a:t>Competitive Advantage</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304821">
                <a:tc gridSpan="5">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100" b="1" i="0" u="none" strike="noStrike" cap="none" normalizeH="0" baseline="0" dirty="0">
                          <a:ln>
                            <a:noFill/>
                          </a:ln>
                          <a:solidFill>
                            <a:srgbClr val="0052B7"/>
                          </a:solidFill>
                          <a:effectLst/>
                          <a:latin typeface="Arial" pitchFamily="34" charset="0"/>
                          <a:ea typeface="MS PGothic" pitchFamily="34" charset="-128"/>
                          <a:cs typeface="Arial" pitchFamily="34" charset="0"/>
                        </a:rPr>
                        <a:t>CPU</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1"/>
                  </a:ext>
                </a:extLst>
              </a:tr>
              <a:tr h="304821">
                <a:tc>
                  <a:txBody>
                    <a:bodyPr/>
                    <a:lstStyle>
                      <a:lvl1pPr marL="342900" indent="-342900"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1" indent="0" algn="l" defTabSz="914400" rtl="0" eaLnBrk="1" fontAlgn="base" latinLnBrk="0" hangingPunct="1">
                        <a:lnSpc>
                          <a:spcPct val="100000"/>
                        </a:lnSpc>
                        <a:spcBef>
                          <a:spcPct val="0"/>
                        </a:spcBef>
                        <a:spcAft>
                          <a:spcPct val="0"/>
                        </a:spcAft>
                        <a:buClrTx/>
                        <a:buSzTx/>
                        <a:buFontTx/>
                        <a:buNone/>
                        <a:tabLst/>
                      </a:pPr>
                      <a:r>
                        <a:rPr kumimoji="0" lang="en-GB" altLang="ja-JP" sz="1050" b="0" i="0" u="none" strike="noStrike" cap="none" normalizeH="0" baseline="0" dirty="0">
                          <a:ln>
                            <a:noFill/>
                          </a:ln>
                          <a:solidFill>
                            <a:schemeClr val="tx1"/>
                          </a:solidFill>
                          <a:effectLst/>
                          <a:latin typeface="Arial" pitchFamily="34" charset="0"/>
                          <a:ea typeface="MS PGothic" pitchFamily="34" charset="-128"/>
                          <a:cs typeface="Arial" pitchFamily="34" charset="0"/>
                        </a:rPr>
                        <a:t>Clock Frequency</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200 MHz</a:t>
                      </a:r>
                    </a:p>
                  </a:txBody>
                  <a:tcPr marL="91436" marR="91436" marT="45728" marB="45728" horzOverflow="overflow">
                    <a:lnL w="12700" cap="flat" cmpd="sng" algn="ctr">
                      <a:solidFill>
                        <a:schemeClr val="tx1"/>
                      </a:solidFill>
                      <a:prstDash val="solid"/>
                      <a:round/>
                      <a:headEnd type="none" w="med" len="med"/>
                      <a:tailEnd type="none" w="med" len="med"/>
                    </a:lnL>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200 MHz</a:t>
                      </a:r>
                    </a:p>
                  </a:txBody>
                  <a:tcPr marL="91436" marR="91436" marT="45728" marB="45728" horzOverflow="overflow">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160 MHz</a:t>
                      </a:r>
                    </a:p>
                  </a:txBody>
                  <a:tcPr marL="91436" marR="91436" marT="45728" marB="45728" horzOverflow="overflow">
                    <a:solidFill>
                      <a:srgbClr val="FFF3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tc>
                <a:extLst>
                  <a:ext uri="{0D108BD9-81ED-4DB2-BD59-A6C34878D82A}">
                    <a16:rowId xmlns:a16="http://schemas.microsoft.com/office/drawing/2014/main" val="10002"/>
                  </a:ext>
                </a:extLst>
              </a:tr>
              <a:tr h="304821">
                <a:tc gridSpan="5">
                  <a:txBody>
                    <a:bodyPr/>
                    <a:lstStyle>
                      <a:lvl1pPr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marL="742950" indent="-285750"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100" b="1" i="0" u="none" strike="noStrike" cap="none" normalizeH="0" baseline="0" dirty="0">
                          <a:ln>
                            <a:noFill/>
                          </a:ln>
                          <a:solidFill>
                            <a:srgbClr val="0052B7"/>
                          </a:solidFill>
                          <a:effectLst/>
                          <a:latin typeface="Arial" pitchFamily="34" charset="0"/>
                          <a:ea typeface="MS PGothic" pitchFamily="34" charset="-128"/>
                          <a:cs typeface="Arial" pitchFamily="34" charset="0"/>
                        </a:rPr>
                        <a:t>Memories</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ja-JP" altLang="ja-JP" sz="14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6289">
                <a:tc>
                  <a:txBody>
                    <a:bodyPr/>
                    <a:lstStyle>
                      <a:lvl1pPr marL="342900" indent="-342900"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1" indent="0" algn="l" defTabSz="914400" rtl="0" eaLnBrk="1" fontAlgn="base" latinLnBrk="0" hangingPunct="1">
                        <a:lnSpc>
                          <a:spcPct val="100000"/>
                        </a:lnSpc>
                        <a:spcBef>
                          <a:spcPct val="0"/>
                        </a:spcBef>
                        <a:spcAft>
                          <a:spcPct val="0"/>
                        </a:spcAft>
                        <a:buClrTx/>
                        <a:buSzTx/>
                        <a:buFontTx/>
                        <a:buNone/>
                        <a:tabLst/>
                      </a:pPr>
                      <a:r>
                        <a:rPr kumimoji="0" lang="en-GB" altLang="ja-JP" sz="1050" b="0" i="0" u="none" strike="noStrike" cap="none" normalizeH="0" baseline="0" dirty="0">
                          <a:ln>
                            <a:noFill/>
                          </a:ln>
                          <a:solidFill>
                            <a:schemeClr val="tx1"/>
                          </a:solidFill>
                          <a:effectLst/>
                          <a:latin typeface="Arial" pitchFamily="34" charset="0"/>
                          <a:ea typeface="MS PGothic" pitchFamily="34" charset="-128"/>
                          <a:cs typeface="Arial" pitchFamily="34" charset="0"/>
                        </a:rPr>
                        <a:t>Flash Size</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2M</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2M</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1M</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3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90520">
                <a:tc>
                  <a:txBody>
                    <a:bodyPr/>
                    <a:lstStyle>
                      <a:lvl1pPr marL="342900" indent="-342900"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1" indent="0" algn="l" defTabSz="914400" rtl="0" eaLnBrk="1" fontAlgn="base" latinLnBrk="0" hangingPunct="1">
                        <a:lnSpc>
                          <a:spcPct val="100000"/>
                        </a:lnSpc>
                        <a:spcBef>
                          <a:spcPct val="0"/>
                        </a:spcBef>
                        <a:spcAft>
                          <a:spcPct val="0"/>
                        </a:spcAft>
                        <a:buClrTx/>
                        <a:buSzTx/>
                        <a:buFontTx/>
                        <a:buNone/>
                        <a:tabLst/>
                      </a:pPr>
                      <a:r>
                        <a:rPr kumimoji="0" lang="en-GB" altLang="ja-JP" sz="1050" b="0" i="0" u="none" strike="noStrike" cap="none" normalizeH="0" baseline="0" dirty="0">
                          <a:ln>
                            <a:noFill/>
                          </a:ln>
                          <a:solidFill>
                            <a:schemeClr val="tx1"/>
                          </a:solidFill>
                          <a:effectLst/>
                          <a:latin typeface="Arial" pitchFamily="34" charset="0"/>
                          <a:ea typeface="MS PGothic" pitchFamily="34" charset="-128"/>
                          <a:cs typeface="Arial" pitchFamily="34" charset="0"/>
                        </a:rPr>
                        <a:t>0 Wait-state SRAM in kB</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192</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192</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0</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Performance</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90520">
                <a:tc>
                  <a:txBody>
                    <a:bodyPr/>
                    <a:lstStyle/>
                    <a:p>
                      <a:pPr marL="0" marR="0" lvl="1" indent="0" algn="l" defTabSz="914400" rtl="0" eaLnBrk="1" fontAlgn="base" latinLnBrk="0" hangingPunct="1">
                        <a:lnSpc>
                          <a:spcPct val="100000"/>
                        </a:lnSpc>
                        <a:spcBef>
                          <a:spcPct val="0"/>
                        </a:spcBef>
                        <a:spcAft>
                          <a:spcPct val="0"/>
                        </a:spcAft>
                        <a:buClrTx/>
                        <a:buSzTx/>
                        <a:buFontTx/>
                        <a:buNone/>
                        <a:tabLst/>
                      </a:pPr>
                      <a:r>
                        <a:rPr kumimoji="0" lang="en-GB" altLang="ja-JP" sz="1050" b="0" i="0" u="none" strike="noStrike" cap="none" normalizeH="0" baseline="0" dirty="0">
                          <a:ln>
                            <a:noFill/>
                          </a:ln>
                          <a:solidFill>
                            <a:schemeClr val="tx1"/>
                          </a:solidFill>
                          <a:effectLst/>
                          <a:latin typeface="Arial" pitchFamily="34" charset="0"/>
                          <a:ea typeface="MS PGothic" pitchFamily="34" charset="-128"/>
                          <a:cs typeface="Arial" pitchFamily="34" charset="0"/>
                        </a:rPr>
                        <a:t>Total RAM in kB</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224</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512</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128</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Performance</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04821">
                <a:tc gridSpan="5">
                  <a:txBody>
                    <a:bodyPr/>
                    <a:lstStyle>
                      <a:lvl1pPr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marL="742950" indent="-285750"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100" b="1" i="0" u="none" strike="noStrike" cap="none" normalizeH="0" baseline="0" dirty="0">
                          <a:ln>
                            <a:noFill/>
                          </a:ln>
                          <a:solidFill>
                            <a:srgbClr val="0052B7"/>
                          </a:solidFill>
                          <a:effectLst/>
                          <a:latin typeface="Arial" pitchFamily="34" charset="0"/>
                          <a:ea typeface="MS PGothic" pitchFamily="34" charset="-128"/>
                          <a:cs typeface="Arial" pitchFamily="34" charset="0"/>
                        </a:rPr>
                        <a:t>Supply concept</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ja-JP" altLang="ja-JP" sz="13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89581">
                <a:tc>
                  <a:txBody>
                    <a:bodyPr/>
                    <a:lstStyle>
                      <a:lvl1pPr marL="342900" indent="-342900"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1" indent="0" algn="l" defTabSz="914400" rtl="0" eaLnBrk="1" fontAlgn="base" latinLnBrk="0" hangingPunct="1">
                        <a:lnSpc>
                          <a:spcPct val="100000"/>
                        </a:lnSpc>
                        <a:spcBef>
                          <a:spcPct val="0"/>
                        </a:spcBef>
                        <a:spcAft>
                          <a:spcPct val="0"/>
                        </a:spcAft>
                        <a:buClrTx/>
                        <a:buSzTx/>
                        <a:buFontTx/>
                        <a:buNone/>
                        <a:tabLst/>
                      </a:pPr>
                      <a:r>
                        <a:rPr kumimoji="0" lang="en-GB" altLang="ja-JP" sz="1050" b="0" i="0" u="none" strike="noStrike" cap="none" normalizeH="0" baseline="0" dirty="0">
                          <a:ln>
                            <a:noFill/>
                          </a:ln>
                          <a:solidFill>
                            <a:schemeClr val="tx1"/>
                          </a:solidFill>
                          <a:effectLst/>
                          <a:latin typeface="Arial" pitchFamily="34" charset="0"/>
                          <a:ea typeface="MS PGothic" pitchFamily="34" charset="-128"/>
                          <a:cs typeface="Arial" pitchFamily="34" charset="0"/>
                        </a:rPr>
                        <a:t>Integrated switch cap DCDC (no coil for low cost BOM)</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Yes</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Yes</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No</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Cost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Consumption</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04821">
                <a:tc gridSpan="5">
                  <a:txBody>
                    <a:bodyPr/>
                    <a:lstStyle>
                      <a:lvl1pPr marL="342900" indent="-342900"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1" indent="0" algn="l" defTabSz="914400" rtl="0" eaLnBrk="1" fontAlgn="base" latinLnBrk="0" hangingPunct="1">
                        <a:lnSpc>
                          <a:spcPct val="100000"/>
                        </a:lnSpc>
                        <a:spcBef>
                          <a:spcPct val="0"/>
                        </a:spcBef>
                        <a:spcAft>
                          <a:spcPct val="0"/>
                        </a:spcAft>
                        <a:buClrTx/>
                        <a:buSzTx/>
                        <a:buFontTx/>
                        <a:buNone/>
                        <a:tabLst/>
                      </a:pPr>
                      <a:r>
                        <a:rPr kumimoji="0" lang="en-GB" altLang="ja-JP" sz="1100" b="1" i="0" u="none" strike="noStrike" cap="none" normalizeH="0" baseline="0" dirty="0">
                          <a:ln>
                            <a:noFill/>
                          </a:ln>
                          <a:solidFill>
                            <a:srgbClr val="0052B7"/>
                          </a:solidFill>
                          <a:effectLst/>
                          <a:latin typeface="Arial" pitchFamily="34" charset="0"/>
                          <a:ea typeface="MS PGothic" pitchFamily="34" charset="-128"/>
                          <a:cs typeface="Arial" pitchFamily="34" charset="0"/>
                        </a:rPr>
                        <a:t>Analog Frontend</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ja-JP" altLang="ja-JP" sz="13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88032">
                <a:tc>
                  <a:txBody>
                    <a:bodyPr/>
                    <a:lstStyle>
                      <a:lvl1pPr marL="342900" indent="-342900"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1" indent="0" algn="l" defTabSz="914400" rtl="0" eaLnBrk="1" fontAlgn="base" latinLnBrk="0" hangingPunct="1">
                        <a:lnSpc>
                          <a:spcPct val="100000"/>
                        </a:lnSpc>
                        <a:spcBef>
                          <a:spcPct val="0"/>
                        </a:spcBef>
                        <a:spcAft>
                          <a:spcPct val="0"/>
                        </a:spcAft>
                        <a:buClrTx/>
                        <a:buSzTx/>
                        <a:buFontTx/>
                        <a:buNone/>
                        <a:tabLst/>
                      </a:pPr>
                      <a:r>
                        <a:rPr kumimoji="0" lang="en-GB" altLang="ja-JP" sz="1050" b="0" i="0" u="none" strike="noStrike" cap="none" normalizeH="0" baseline="0" dirty="0">
                          <a:ln>
                            <a:noFill/>
                          </a:ln>
                          <a:solidFill>
                            <a:schemeClr val="tx1"/>
                          </a:solidFill>
                          <a:effectLst/>
                          <a:latin typeface="Arial" pitchFamily="34" charset="0"/>
                          <a:ea typeface="MS PGothic" pitchFamily="34" charset="-128"/>
                          <a:cs typeface="Arial" pitchFamily="34" charset="0"/>
                        </a:rPr>
                        <a:t>5V ADC</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Yes</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Yes</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No</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3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Accuracy</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Cost </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38341">
                <a:tc gridSpan="5">
                  <a:txBody>
                    <a:bodyPr/>
                    <a:lstStyle>
                      <a:lvl1pPr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marL="742950" indent="-285750"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100" b="1" i="0" u="none" strike="noStrike" cap="none" normalizeH="0" baseline="0" dirty="0">
                          <a:ln>
                            <a:noFill/>
                          </a:ln>
                          <a:solidFill>
                            <a:srgbClr val="0052B7"/>
                          </a:solidFill>
                          <a:effectLst/>
                          <a:latin typeface="Arial" pitchFamily="34" charset="0"/>
                          <a:ea typeface="MS PGothic" pitchFamily="34" charset="-128"/>
                          <a:cs typeface="Arial" pitchFamily="34" charset="0"/>
                        </a:rPr>
                        <a:t>Communication &amp; Security</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ja-JP" altLang="ja-JP" sz="13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89581">
                <a:tc>
                  <a:txBody>
                    <a:bodyPr/>
                    <a:lstStyle>
                      <a:lvl1pPr marL="342900" indent="-342900"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1" indent="0" algn="l" defTabSz="914400" rtl="0" eaLnBrk="1" fontAlgn="base" latinLnBrk="0" hangingPunct="1">
                        <a:lnSpc>
                          <a:spcPct val="100000"/>
                        </a:lnSpc>
                        <a:spcBef>
                          <a:spcPct val="0"/>
                        </a:spcBef>
                        <a:spcAft>
                          <a:spcPct val="0"/>
                        </a:spcAft>
                        <a:buClrTx/>
                        <a:buSzTx/>
                        <a:buFontTx/>
                        <a:buNone/>
                        <a:tabLst/>
                      </a:pPr>
                      <a:r>
                        <a:rPr kumimoji="0" lang="en-GB" altLang="ja-JP" sz="1050" b="0" i="0" u="none" strike="noStrike" cap="none" normalizeH="0" baseline="0" dirty="0">
                          <a:ln>
                            <a:noFill/>
                          </a:ln>
                          <a:solidFill>
                            <a:schemeClr val="tx1"/>
                          </a:solidFill>
                          <a:effectLst/>
                          <a:latin typeface="Arial" pitchFamily="34" charset="0"/>
                          <a:ea typeface="MS PGothic" pitchFamily="34" charset="-128"/>
                          <a:cs typeface="Arial" pitchFamily="34" charset="0"/>
                        </a:rPr>
                        <a:t>CAN (CANFD)</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6 (4 FD)</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6 (4 FD)</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3 (no FD)</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3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Performance</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Compliancy</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04821">
                <a:tc>
                  <a:txBody>
                    <a:bodyPr/>
                    <a:lstStyle>
                      <a:lvl1pPr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marL="742950" indent="-285750"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Hardware Security Module</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Yes</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Yes</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No</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Security</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307482">
                <a:tc gridSpan="5">
                  <a:txBody>
                    <a:bodyPr/>
                    <a:lstStyle>
                      <a:lvl1pPr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marL="742950" indent="-285750"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100" b="1" i="0" u="none" strike="noStrike" kern="1200" cap="none" normalizeH="0" baseline="0" dirty="0">
                          <a:ln>
                            <a:noFill/>
                          </a:ln>
                          <a:solidFill>
                            <a:srgbClr val="0052B7"/>
                          </a:solidFill>
                          <a:effectLst/>
                          <a:latin typeface="Arial" pitchFamily="34" charset="0"/>
                          <a:ea typeface="MS PGothic" pitchFamily="34" charset="-128"/>
                          <a:cs typeface="Arial" pitchFamily="34" charset="0"/>
                        </a:rPr>
                        <a:t>Package and Temperature</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ja-JP" sz="13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78156">
                <a:tc>
                  <a:txBody>
                    <a:bodyPr/>
                    <a:lstStyle>
                      <a:lvl1pPr eaLnBrk="0" hangingPunct="0">
                        <a:spcBef>
                          <a:spcPts val="600"/>
                        </a:spcBef>
                        <a:spcAft>
                          <a:spcPts val="600"/>
                        </a:spcAft>
                        <a:buClr>
                          <a:srgbClr val="E30034"/>
                        </a:buClr>
                        <a:buFont typeface="Wingdings" pitchFamily="2" charset="2"/>
                        <a:defRPr>
                          <a:solidFill>
                            <a:srgbClr val="00214A"/>
                          </a:solidFill>
                          <a:latin typeface="Verdana" pitchFamily="34" charset="0"/>
                        </a:defRPr>
                      </a:lvl1pPr>
                      <a:lvl2pPr marL="742950" indent="-285750" eaLnBrk="0" hangingPunct="0">
                        <a:spcBef>
                          <a:spcPts val="600"/>
                        </a:spcBef>
                        <a:spcAft>
                          <a:spcPts val="600"/>
                        </a:spcAft>
                        <a:buClr>
                          <a:srgbClr val="E30034"/>
                        </a:buClr>
                        <a:buFont typeface="Wingdings" pitchFamily="2" charset="2"/>
                        <a:defRPr>
                          <a:solidFill>
                            <a:srgbClr val="00214A"/>
                          </a:solidFill>
                          <a:latin typeface="Verdana" pitchFamily="34" charset="0"/>
                        </a:defRPr>
                      </a:lvl2pPr>
                      <a:lvl3pPr marL="1143000" indent="-228600" eaLnBrk="0" hangingPunct="0">
                        <a:spcBef>
                          <a:spcPts val="600"/>
                        </a:spcBef>
                        <a:spcAft>
                          <a:spcPts val="600"/>
                        </a:spcAft>
                        <a:buClr>
                          <a:srgbClr val="E30034"/>
                        </a:buClr>
                        <a:buFont typeface="Verdana" pitchFamily="34" charset="0"/>
                        <a:defRPr sz="1600">
                          <a:solidFill>
                            <a:srgbClr val="00214A"/>
                          </a:solidFill>
                          <a:latin typeface="Verdana" pitchFamily="34" charset="0"/>
                        </a:defRPr>
                      </a:lvl3pPr>
                      <a:lvl4pPr marL="1600200" indent="-228600" eaLnBrk="0" hangingPunct="0">
                        <a:spcBef>
                          <a:spcPts val="600"/>
                        </a:spcBef>
                        <a:spcAft>
                          <a:spcPts val="600"/>
                        </a:spcAft>
                        <a:buClr>
                          <a:srgbClr val="E30034"/>
                        </a:buClr>
                        <a:buFont typeface="Symbol" pitchFamily="18" charset="2"/>
                        <a:defRPr sz="1400">
                          <a:solidFill>
                            <a:srgbClr val="00214A"/>
                          </a:solidFill>
                          <a:latin typeface="Verdana" pitchFamily="34" charset="0"/>
                        </a:defRPr>
                      </a:lvl4pPr>
                      <a:lvl5pPr marL="2057400" indent="-228600" eaLnBrk="0" hangingPunct="0">
                        <a:spcBef>
                          <a:spcPts val="600"/>
                        </a:spcBef>
                        <a:spcAft>
                          <a:spcPts val="600"/>
                        </a:spcAft>
                        <a:buClr>
                          <a:srgbClr val="E30034"/>
                        </a:buClr>
                        <a:buFont typeface="Symbol" pitchFamily="18" charset="2"/>
                        <a:defRPr sz="1200">
                          <a:solidFill>
                            <a:srgbClr val="00214A"/>
                          </a:solidFill>
                          <a:latin typeface="Verdana" pitchFamily="34" charset="0"/>
                        </a:defRPr>
                      </a:lvl5pPr>
                      <a:lvl6pPr marL="25146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6pPr>
                      <a:lvl7pPr marL="29718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7pPr>
                      <a:lvl8pPr marL="34290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8pPr>
                      <a:lvl9pPr marL="3886200" indent="-228600" eaLnBrk="0" fontAlgn="base" hangingPunct="0">
                        <a:spcBef>
                          <a:spcPts val="600"/>
                        </a:spcBef>
                        <a:spcAft>
                          <a:spcPts val="600"/>
                        </a:spcAft>
                        <a:buClr>
                          <a:srgbClr val="E30034"/>
                        </a:buClr>
                        <a:buFont typeface="Symbol" pitchFamily="18" charset="2"/>
                        <a:defRPr sz="1200">
                          <a:solidFill>
                            <a:srgbClr val="00214A"/>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Ambient Temperature</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-40 to 150</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-40 to 150</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-40 to 125</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3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Quality</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30482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Package</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TQFP100</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TQFP144</a:t>
                      </a:r>
                      <a:b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b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BGA292</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TQFP144</a:t>
                      </a:r>
                      <a:b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br>
                      <a:endPar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3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LQFP144</a:t>
                      </a:r>
                      <a:b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b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BGA292</a:t>
                      </a: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3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Fail Operational</a:t>
                      </a:r>
                      <a:b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br>
                      <a:r>
                        <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rPr>
                        <a:t>++ Cost  </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GB" altLang="ja-JP" sz="1100" b="0" i="0" u="none" strike="noStrike" cap="none" normalizeH="0" baseline="0" dirty="0">
                        <a:ln>
                          <a:noFill/>
                        </a:ln>
                        <a:solidFill>
                          <a:schemeClr val="tx1"/>
                        </a:solidFill>
                        <a:effectLst/>
                        <a:latin typeface="Arial" pitchFamily="34" charset="0"/>
                        <a:ea typeface="MS PGothic" pitchFamily="34" charset="-128"/>
                        <a:cs typeface="Arial" pitchFamily="34" charset="0"/>
                      </a:endParaRPr>
                    </a:p>
                  </a:txBody>
                  <a:tcPr marL="91436" marR="91436"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2461877866"/>
      </p:ext>
    </p:extLst>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Title 1"/>
          <p:cNvSpPr>
            <a:spLocks noGrp="1"/>
          </p:cNvSpPr>
          <p:nvPr>
            <p:ph type="title" hasCustomPrompt="1"/>
          </p:nvPr>
        </p:nvSpPr>
        <p:spPr/>
        <p:txBody>
          <a:bodyPr vert="horz" lIns="0" tIns="0" rIns="0" bIns="10800" rtlCol="0" anchor="b" anchorCtr="0">
            <a:noAutofit/>
          </a:bodyPr>
          <a:lstStyle/>
          <a:p>
            <a:r>
              <a:t>Infineon Safety Computing platform advantages</a:t>
            </a:r>
          </a:p>
        </p:txBody>
      </p:sp>
      <p:graphicFrame>
        <p:nvGraphicFramePr>
          <p:cNvPr id="7" name="Content Placeholder 6"/>
          <p:cNvGraphicFramePr>
            <a:graphicFrameLocks noGrp="1"/>
          </p:cNvGraphicFramePr>
          <p:nvPr>
            <p:extLst/>
          </p:nvPr>
        </p:nvGraphicFramePr>
        <p:xfrm>
          <a:off x="1381945" y="1046621"/>
          <a:ext cx="7776865" cy="5478723"/>
        </p:xfrm>
        <a:graphic>
          <a:graphicData uri="http://schemas.openxmlformats.org/drawingml/2006/table">
            <a:tbl>
              <a:tblPr firstRow="1" bandRow="1">
                <a:tableStyleId>{5940675A-B579-460E-94D1-54222C63F5DA}</a:tableStyleId>
              </a:tblPr>
              <a:tblGrid>
                <a:gridCol w="4529081">
                  <a:extLst>
                    <a:ext uri="{9D8B030D-6E8A-4147-A177-3AD203B41FA5}">
                      <a16:colId xmlns:a16="http://schemas.microsoft.com/office/drawing/2014/main" val="20000"/>
                    </a:ext>
                  </a:extLst>
                </a:gridCol>
                <a:gridCol w="1899712">
                  <a:extLst>
                    <a:ext uri="{9D8B030D-6E8A-4147-A177-3AD203B41FA5}">
                      <a16:colId xmlns:a16="http://schemas.microsoft.com/office/drawing/2014/main" val="20001"/>
                    </a:ext>
                  </a:extLst>
                </a:gridCol>
                <a:gridCol w="1348072">
                  <a:extLst>
                    <a:ext uri="{9D8B030D-6E8A-4147-A177-3AD203B41FA5}">
                      <a16:colId xmlns:a16="http://schemas.microsoft.com/office/drawing/2014/main" val="20002"/>
                    </a:ext>
                  </a:extLst>
                </a:gridCol>
              </a:tblGrid>
              <a:tr h="410115">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r>
                        <a:rPr lang="en-GB" sz="1000" b="1" baseline="0" dirty="0">
                          <a:solidFill>
                            <a:schemeClr val="accent1"/>
                          </a:solidFill>
                        </a:rPr>
                        <a:t>Competitor Product</a:t>
                      </a:r>
                    </a:p>
                  </a:txBody>
                  <a:tcPr marL="101055" marR="101055">
                    <a:lnT w="12700" cmpd="sng">
                      <a:solidFill>
                        <a:schemeClr val="tx1"/>
                      </a:solidFill>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r>
                        <a:rPr lang="en-GB" sz="1000" b="1" baseline="0" dirty="0">
                          <a:solidFill>
                            <a:schemeClr val="accent1"/>
                          </a:solidFill>
                        </a:rPr>
                        <a:t>TC23x</a:t>
                      </a: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00"/>
                  </a:ext>
                </a:extLst>
              </a:tr>
              <a:tr h="268152">
                <a:tc>
                  <a:txBody>
                    <a:bodyPr/>
                    <a:lstStyle/>
                    <a:p>
                      <a:pPr marL="0" marR="0" indent="0" algn="l" defTabSz="914400" rtl="0" eaLnBrk="1" fontAlgn="auto" latinLnBrk="0" hangingPunct="1">
                        <a:lnSpc>
                          <a:spcPct val="100000"/>
                        </a:lnSpc>
                        <a:spcBef>
                          <a:spcPts val="0"/>
                        </a:spcBef>
                        <a:spcAft>
                          <a:spcPts val="0"/>
                        </a:spcAft>
                        <a:buClr>
                          <a:srgbClr val="0052B7"/>
                        </a:buClr>
                        <a:buSzTx/>
                        <a:buFontTx/>
                        <a:buNone/>
                        <a:tabLst/>
                        <a:defRPr/>
                      </a:pPr>
                      <a:r>
                        <a:rPr lang="en-GB" sz="1100" b="1" dirty="0">
                          <a:solidFill>
                            <a:srgbClr val="0052B7"/>
                          </a:solidFill>
                        </a:rPr>
                        <a:t>Freedom from interference</a:t>
                      </a:r>
                    </a:p>
                  </a:txBody>
                  <a:tcPr marL="101055" marR="101055">
                    <a:lnT w="12700" cmpd="sng">
                      <a:solidFill>
                        <a:schemeClr val="tx1"/>
                      </a:solidFill>
                    </a:lnT>
                    <a:lnB w="12700" cmpd="sng">
                      <a:solidFill>
                        <a:schemeClr val="tx1"/>
                      </a:solidFill>
                    </a:lnB>
                    <a:no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noFill/>
                  </a:tcPr>
                </a:tc>
                <a:extLst>
                  <a:ext uri="{0D108BD9-81ED-4DB2-BD59-A6C34878D82A}">
                    <a16:rowId xmlns:a16="http://schemas.microsoft.com/office/drawing/2014/main" val="10001"/>
                  </a:ext>
                </a:extLst>
              </a:tr>
              <a:tr h="308278">
                <a:tc>
                  <a:txBody>
                    <a:bodyPr/>
                    <a:lstStyle/>
                    <a:p>
                      <a:pPr marL="0" marR="0" lvl="1" indent="0" algn="l" defTabSz="914400" rtl="0" eaLnBrk="1" fontAlgn="auto" latinLnBrk="0" hangingPunct="1">
                        <a:lnSpc>
                          <a:spcPct val="100000"/>
                        </a:lnSpc>
                        <a:spcBef>
                          <a:spcPts val="0"/>
                        </a:spcBef>
                        <a:spcAft>
                          <a:spcPts val="0"/>
                        </a:spcAft>
                        <a:buClr>
                          <a:schemeClr val="tx1"/>
                        </a:buClr>
                        <a:buSzTx/>
                        <a:buFontTx/>
                        <a:buNone/>
                        <a:tabLst/>
                        <a:defRPr/>
                      </a:pPr>
                      <a:r>
                        <a:rPr lang="en-GB" sz="1050" dirty="0">
                          <a:solidFill>
                            <a:schemeClr val="tx1"/>
                          </a:solidFill>
                        </a:rPr>
                        <a:t>Memory Protection Unit to isolate the </a:t>
                      </a:r>
                      <a:r>
                        <a:rPr lang="en-GB" sz="1050" dirty="0" err="1">
                          <a:solidFill>
                            <a:schemeClr val="tx1"/>
                          </a:solidFill>
                        </a:rPr>
                        <a:t>safing</a:t>
                      </a:r>
                      <a:r>
                        <a:rPr lang="en-GB" sz="1050" dirty="0">
                          <a:solidFill>
                            <a:schemeClr val="tx1"/>
                          </a:solidFill>
                        </a:rPr>
                        <a:t> task</a:t>
                      </a: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02"/>
                  </a:ext>
                </a:extLst>
              </a:tr>
              <a:tr h="284476">
                <a:tc>
                  <a:txBody>
                    <a:bodyPr/>
                    <a:lstStyle/>
                    <a:p>
                      <a:pPr marL="0" marR="0" lvl="1" indent="0" algn="l" defTabSz="914400" rtl="0" eaLnBrk="1" fontAlgn="auto" latinLnBrk="0" hangingPunct="1">
                        <a:lnSpc>
                          <a:spcPct val="100000"/>
                        </a:lnSpc>
                        <a:spcBef>
                          <a:spcPts val="0"/>
                        </a:spcBef>
                        <a:spcAft>
                          <a:spcPts val="0"/>
                        </a:spcAft>
                        <a:buClr>
                          <a:schemeClr val="tx1"/>
                        </a:buClr>
                        <a:buSzTx/>
                        <a:buFontTx/>
                        <a:buNone/>
                        <a:tabLst/>
                        <a:defRPr/>
                      </a:pPr>
                      <a:r>
                        <a:rPr lang="en-GB" sz="1050" dirty="0">
                          <a:solidFill>
                            <a:schemeClr val="tx1"/>
                          </a:solidFill>
                        </a:rPr>
                        <a:t>CRC unit to protect the data of the </a:t>
                      </a:r>
                      <a:r>
                        <a:rPr lang="en-GB" sz="1050" dirty="0" err="1">
                          <a:solidFill>
                            <a:schemeClr val="tx1"/>
                          </a:solidFill>
                        </a:rPr>
                        <a:t>safing</a:t>
                      </a:r>
                      <a:r>
                        <a:rPr lang="en-GB" sz="1050" dirty="0">
                          <a:solidFill>
                            <a:schemeClr val="tx1"/>
                          </a:solidFill>
                        </a:rPr>
                        <a:t> task</a:t>
                      </a:r>
                      <a:endParaRPr lang="en-GB" sz="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03"/>
                  </a:ext>
                </a:extLst>
              </a:tr>
              <a:tr h="268152">
                <a:tc>
                  <a:txBody>
                    <a:bodyPr/>
                    <a:lstStyle/>
                    <a:p>
                      <a:pPr marL="0" marR="0" indent="0" algn="l" defTabSz="914400" rtl="0" eaLnBrk="1" fontAlgn="auto" latinLnBrk="0" hangingPunct="1">
                        <a:lnSpc>
                          <a:spcPct val="100000"/>
                        </a:lnSpc>
                        <a:spcBef>
                          <a:spcPts val="0"/>
                        </a:spcBef>
                        <a:spcAft>
                          <a:spcPts val="0"/>
                        </a:spcAft>
                        <a:buClr>
                          <a:srgbClr val="0052B7"/>
                        </a:buClr>
                        <a:buSzTx/>
                        <a:buFontTx/>
                        <a:buNone/>
                        <a:tabLst/>
                        <a:defRPr/>
                      </a:pPr>
                      <a:r>
                        <a:rPr lang="en-GB" sz="1100" b="1" dirty="0">
                          <a:solidFill>
                            <a:srgbClr val="0052B7"/>
                          </a:solidFill>
                        </a:rPr>
                        <a:t>Common cause of failure</a:t>
                      </a:r>
                    </a:p>
                  </a:txBody>
                  <a:tcPr marL="101055" marR="101055">
                    <a:lnT w="12700" cmpd="sng">
                      <a:solidFill>
                        <a:schemeClr val="tx1"/>
                      </a:solidFill>
                    </a:lnT>
                    <a:lnB w="12700" cmpd="sng">
                      <a:solidFill>
                        <a:schemeClr val="tx1"/>
                      </a:solidFill>
                    </a:lnB>
                    <a:no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noFill/>
                  </a:tcPr>
                </a:tc>
                <a:extLst>
                  <a:ext uri="{0D108BD9-81ED-4DB2-BD59-A6C34878D82A}">
                    <a16:rowId xmlns:a16="http://schemas.microsoft.com/office/drawing/2014/main" val="10004"/>
                  </a:ext>
                </a:extLst>
              </a:tr>
              <a:tr h="260265">
                <a:tc>
                  <a:txBody>
                    <a:bodyPr/>
                    <a:lstStyle/>
                    <a:p>
                      <a:pPr marL="0" marR="0" lvl="1" indent="0" algn="l" defTabSz="914400" rtl="0" eaLnBrk="1" fontAlgn="auto" latinLnBrk="0" hangingPunct="1">
                        <a:lnSpc>
                          <a:spcPct val="100000"/>
                        </a:lnSpc>
                        <a:spcBef>
                          <a:spcPts val="0"/>
                        </a:spcBef>
                        <a:spcAft>
                          <a:spcPts val="0"/>
                        </a:spcAft>
                        <a:buClr>
                          <a:schemeClr val="tx1"/>
                        </a:buClr>
                        <a:buSzTx/>
                        <a:buFontTx/>
                        <a:buNone/>
                        <a:tabLst/>
                        <a:defRPr/>
                      </a:pPr>
                      <a:r>
                        <a:rPr lang="en-GB" sz="1050" dirty="0">
                          <a:solidFill>
                            <a:schemeClr val="tx1"/>
                          </a:solidFill>
                        </a:rPr>
                        <a:t>Challenge / response based watchdog</a:t>
                      </a: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05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05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05"/>
                  </a:ext>
                </a:extLst>
              </a:tr>
              <a:tr h="260265">
                <a:tc>
                  <a:txBody>
                    <a:bodyPr/>
                    <a:lstStyle/>
                    <a:p>
                      <a:pPr marL="0" marR="0" lvl="1" indent="0" algn="l" defTabSz="914400" rtl="0" eaLnBrk="1" fontAlgn="auto" latinLnBrk="0" hangingPunct="1">
                        <a:lnSpc>
                          <a:spcPct val="100000"/>
                        </a:lnSpc>
                        <a:spcBef>
                          <a:spcPts val="0"/>
                        </a:spcBef>
                        <a:spcAft>
                          <a:spcPts val="0"/>
                        </a:spcAft>
                        <a:buClr>
                          <a:schemeClr val="tx1"/>
                        </a:buClr>
                        <a:buSzTx/>
                        <a:buFontTx/>
                        <a:buNone/>
                        <a:tabLst/>
                        <a:defRPr/>
                      </a:pPr>
                      <a:r>
                        <a:rPr lang="en-GB" sz="1050" dirty="0">
                          <a:solidFill>
                            <a:schemeClr val="tx1"/>
                          </a:solidFill>
                        </a:rPr>
                        <a:t>HW for stack over / under flow</a:t>
                      </a: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05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05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06"/>
                  </a:ext>
                </a:extLst>
              </a:tr>
              <a:tr h="268152">
                <a:tc gridSpan="2">
                  <a:txBody>
                    <a:bodyPr/>
                    <a:lstStyle/>
                    <a:p>
                      <a:pPr marL="0" marR="0" indent="0" algn="l" defTabSz="914400" rtl="0" eaLnBrk="1" fontAlgn="auto" latinLnBrk="0" hangingPunct="1">
                        <a:lnSpc>
                          <a:spcPct val="100000"/>
                        </a:lnSpc>
                        <a:spcBef>
                          <a:spcPts val="0"/>
                        </a:spcBef>
                        <a:spcAft>
                          <a:spcPts val="0"/>
                        </a:spcAft>
                        <a:buClr>
                          <a:srgbClr val="0052B7"/>
                        </a:buClr>
                        <a:buSzTx/>
                        <a:buFontTx/>
                        <a:buNone/>
                        <a:tabLst/>
                        <a:defRPr/>
                      </a:pPr>
                      <a:r>
                        <a:rPr lang="en-GB" sz="1100" b="1" dirty="0">
                          <a:solidFill>
                            <a:srgbClr val="0052B7"/>
                          </a:solidFill>
                        </a:rPr>
                        <a:t>High coverage CPU core self tests supported by HW channel</a:t>
                      </a:r>
                    </a:p>
                  </a:txBody>
                  <a:tcPr marL="101055" marR="101055">
                    <a:lnT w="12700" cmpd="sng">
                      <a:solidFill>
                        <a:schemeClr val="tx1"/>
                      </a:solidFill>
                    </a:lnT>
                    <a:lnB w="12700" cmpd="sng">
                      <a:solidFill>
                        <a:schemeClr val="tx1"/>
                      </a:solidFill>
                    </a:lnB>
                    <a:noFill/>
                  </a:tcPr>
                </a:tc>
                <a:tc hMerge="1">
                  <a:txBody>
                    <a:bodyPr/>
                    <a:lstStyle/>
                    <a:p>
                      <a:endParaRPr lang="en-US" sz="1400" dirty="0"/>
                    </a:p>
                  </a:txBody>
                  <a:tcPr>
                    <a:solidFill>
                      <a:schemeClr val="accent3">
                        <a:lumMod val="10000"/>
                        <a:lumOff val="90000"/>
                      </a:schemeClr>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noFill/>
                  </a:tcPr>
                </a:tc>
                <a:extLst>
                  <a:ext uri="{0D108BD9-81ED-4DB2-BD59-A6C34878D82A}">
                    <a16:rowId xmlns:a16="http://schemas.microsoft.com/office/drawing/2014/main" val="10007"/>
                  </a:ext>
                </a:extLst>
              </a:tr>
              <a:tr h="260830">
                <a:tc>
                  <a:txBody>
                    <a:bodyPr/>
                    <a:lstStyle/>
                    <a:p>
                      <a:pPr marL="0" marR="0" lvl="1" indent="0" algn="l" defTabSz="914400" rtl="0" eaLnBrk="1" fontAlgn="auto" latinLnBrk="0" hangingPunct="1">
                        <a:lnSpc>
                          <a:spcPct val="100000"/>
                        </a:lnSpc>
                        <a:spcBef>
                          <a:spcPts val="0"/>
                        </a:spcBef>
                        <a:spcAft>
                          <a:spcPts val="0"/>
                        </a:spcAft>
                        <a:buClr>
                          <a:schemeClr val="tx1"/>
                        </a:buClr>
                        <a:buSzTx/>
                        <a:buFontTx/>
                        <a:buNone/>
                        <a:tabLst/>
                        <a:defRPr/>
                      </a:pPr>
                      <a:r>
                        <a:rPr lang="en-GB" sz="1050" dirty="0">
                          <a:solidFill>
                            <a:schemeClr val="tx1"/>
                          </a:solidFill>
                        </a:rPr>
                        <a:t>Power-on self tests, Run time self tests</a:t>
                      </a: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9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9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08"/>
                  </a:ext>
                </a:extLst>
              </a:tr>
              <a:tr h="308278">
                <a:tc>
                  <a:txBody>
                    <a:bodyPr/>
                    <a:lstStyle/>
                    <a:p>
                      <a:pPr marL="0" marR="0" lvl="1" indent="0" algn="l" defTabSz="914400" rtl="0" eaLnBrk="1" fontAlgn="auto" latinLnBrk="0" hangingPunct="1">
                        <a:lnSpc>
                          <a:spcPct val="100000"/>
                        </a:lnSpc>
                        <a:spcBef>
                          <a:spcPts val="0"/>
                        </a:spcBef>
                        <a:spcAft>
                          <a:spcPts val="0"/>
                        </a:spcAft>
                        <a:buClr>
                          <a:schemeClr val="tx1"/>
                        </a:buClr>
                        <a:buSzTx/>
                        <a:buFontTx/>
                        <a:buNone/>
                        <a:tabLst/>
                        <a:defRPr/>
                      </a:pPr>
                      <a:r>
                        <a:rPr lang="en-GB" sz="1050" dirty="0">
                          <a:solidFill>
                            <a:schemeClr val="tx1"/>
                          </a:solidFill>
                        </a:rPr>
                        <a:t>Independent channel for test result monitoring</a:t>
                      </a: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09"/>
                  </a:ext>
                </a:extLst>
              </a:tr>
              <a:tr h="339652">
                <a:tc>
                  <a:txBody>
                    <a:bodyPr/>
                    <a:lstStyle/>
                    <a:p>
                      <a:pPr marL="0" marR="0" lvl="1" indent="0" algn="l" defTabSz="914400" rtl="0" eaLnBrk="1" fontAlgn="auto" latinLnBrk="0" hangingPunct="1">
                        <a:lnSpc>
                          <a:spcPct val="100000"/>
                        </a:lnSpc>
                        <a:spcBef>
                          <a:spcPts val="0"/>
                        </a:spcBef>
                        <a:spcAft>
                          <a:spcPts val="0"/>
                        </a:spcAft>
                        <a:buClr>
                          <a:schemeClr val="tx1"/>
                        </a:buClr>
                        <a:buSzTx/>
                        <a:buFontTx/>
                        <a:buNone/>
                        <a:tabLst/>
                        <a:defRPr/>
                      </a:pPr>
                      <a:r>
                        <a:rPr lang="en-GB" sz="1050" b="0" dirty="0">
                          <a:solidFill>
                            <a:schemeClr val="tx1"/>
                          </a:solidFill>
                        </a:rPr>
                        <a:t>90% minimum coverage proven according to ISO26262 method</a:t>
                      </a: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05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05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10"/>
                  </a:ext>
                </a:extLst>
              </a:tr>
              <a:tr h="349382">
                <a:tc>
                  <a:txBody>
                    <a:bodyPr/>
                    <a:lstStyle/>
                    <a:p>
                      <a:pPr marL="0" marR="0" indent="0" algn="l" defTabSz="914400" rtl="0" eaLnBrk="1" fontAlgn="auto" latinLnBrk="0" hangingPunct="1">
                        <a:lnSpc>
                          <a:spcPct val="100000"/>
                        </a:lnSpc>
                        <a:spcBef>
                          <a:spcPts val="0"/>
                        </a:spcBef>
                        <a:spcAft>
                          <a:spcPts val="0"/>
                        </a:spcAft>
                        <a:buClr>
                          <a:schemeClr val="tx1"/>
                        </a:buClr>
                        <a:buSzTx/>
                        <a:buFontTx/>
                        <a:buNone/>
                        <a:tabLst/>
                        <a:defRPr/>
                      </a:pPr>
                      <a:r>
                        <a:rPr lang="en-GB" sz="1100" b="0" dirty="0">
                          <a:solidFill>
                            <a:schemeClr val="tx1"/>
                          </a:solidFill>
                        </a:rPr>
                        <a:t>ECC or parity protection on each memory</a:t>
                      </a: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11"/>
                  </a:ext>
                </a:extLst>
              </a:tr>
              <a:tr h="349382">
                <a:tc>
                  <a:txBody>
                    <a:bodyPr/>
                    <a:lstStyle/>
                    <a:p>
                      <a:pPr marL="0" marR="0" lvl="1" indent="0" algn="l" defTabSz="914400" rtl="0" eaLnBrk="1" fontAlgn="auto" latinLnBrk="0" hangingPunct="1">
                        <a:lnSpc>
                          <a:spcPct val="100000"/>
                        </a:lnSpc>
                        <a:spcBef>
                          <a:spcPts val="0"/>
                        </a:spcBef>
                        <a:spcAft>
                          <a:spcPts val="0"/>
                        </a:spcAft>
                        <a:buClr>
                          <a:schemeClr val="tx1"/>
                        </a:buClr>
                        <a:buSzTx/>
                        <a:buFontTx/>
                        <a:buNone/>
                        <a:tabLst/>
                        <a:defRPr/>
                      </a:pPr>
                      <a:r>
                        <a:rPr lang="en-GB" sz="1100" b="0" kern="1200" dirty="0">
                          <a:solidFill>
                            <a:schemeClr val="tx1"/>
                          </a:solidFill>
                          <a:latin typeface="+mn-lt"/>
                          <a:ea typeface="+mn-ea"/>
                          <a:cs typeface="+mn-cs"/>
                        </a:rPr>
                        <a:t>HW diversity</a:t>
                      </a:r>
                      <a:r>
                        <a:rPr lang="en-GB" sz="1100" b="0" kern="1200" baseline="0" dirty="0">
                          <a:solidFill>
                            <a:schemeClr val="tx1"/>
                          </a:solidFill>
                          <a:latin typeface="+mn-lt"/>
                          <a:ea typeface="+mn-ea"/>
                          <a:cs typeface="+mn-cs"/>
                        </a:rPr>
                        <a:t> (no diverse SW is required for)</a:t>
                      </a:r>
                      <a:endParaRPr lang="en-GB" sz="1100" b="0" kern="1200" dirty="0">
                        <a:solidFill>
                          <a:schemeClr val="tx1"/>
                        </a:solidFill>
                        <a:latin typeface="+mn-lt"/>
                        <a:ea typeface="+mn-ea"/>
                        <a:cs typeface="+mn-cs"/>
                      </a:endParaRP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12"/>
                  </a:ext>
                </a:extLst>
              </a:tr>
              <a:tr h="268152">
                <a:tc>
                  <a:txBody>
                    <a:bodyPr/>
                    <a:lstStyle/>
                    <a:p>
                      <a:pPr marL="0" marR="0" lvl="1" indent="0" algn="l" defTabSz="914400" rtl="0" eaLnBrk="1" fontAlgn="auto" latinLnBrk="0" hangingPunct="1">
                        <a:lnSpc>
                          <a:spcPct val="100000"/>
                        </a:lnSpc>
                        <a:spcBef>
                          <a:spcPts val="0"/>
                        </a:spcBef>
                        <a:spcAft>
                          <a:spcPts val="0"/>
                        </a:spcAft>
                        <a:buClr>
                          <a:schemeClr val="tx1"/>
                        </a:buClr>
                        <a:buSzTx/>
                        <a:buFontTx/>
                        <a:buNone/>
                        <a:tabLst/>
                        <a:defRPr/>
                      </a:pPr>
                      <a:r>
                        <a:rPr lang="en-GB" sz="1100" b="0" kern="1200" dirty="0">
                          <a:solidFill>
                            <a:schemeClr val="tx1"/>
                          </a:solidFill>
                          <a:latin typeface="+mn-lt"/>
                          <a:ea typeface="+mn-ea"/>
                          <a:cs typeface="+mn-cs"/>
                        </a:rPr>
                        <a:t>Field proven fault management SW</a:t>
                      </a: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13"/>
                  </a:ext>
                </a:extLst>
              </a:tr>
              <a:tr h="308278">
                <a:tc>
                  <a:txBody>
                    <a:bodyPr/>
                    <a:lstStyle/>
                    <a:p>
                      <a:pPr marL="0" marR="0" indent="0" algn="l" defTabSz="914400" rtl="0" eaLnBrk="1" fontAlgn="auto" latinLnBrk="0" hangingPunct="1">
                        <a:lnSpc>
                          <a:spcPct val="100000"/>
                        </a:lnSpc>
                        <a:spcBef>
                          <a:spcPts val="0"/>
                        </a:spcBef>
                        <a:spcAft>
                          <a:spcPts val="0"/>
                        </a:spcAft>
                        <a:buClr>
                          <a:schemeClr val="tx1"/>
                        </a:buClr>
                        <a:buSzTx/>
                        <a:buFontTx/>
                        <a:buNone/>
                        <a:tabLst/>
                        <a:defRPr/>
                      </a:pPr>
                      <a:r>
                        <a:rPr lang="en-GB" sz="1100" b="0" kern="1200" dirty="0">
                          <a:solidFill>
                            <a:schemeClr val="tx1"/>
                          </a:solidFill>
                          <a:latin typeface="+mn-lt"/>
                          <a:ea typeface="+mn-ea"/>
                          <a:cs typeface="+mn-cs"/>
                        </a:rPr>
                        <a:t>Single supply MCU </a:t>
                      </a:r>
                      <a:r>
                        <a:rPr lang="en-GB" sz="800" b="0" kern="1200" dirty="0">
                          <a:solidFill>
                            <a:schemeClr val="tx1"/>
                          </a:solidFill>
                          <a:latin typeface="+mn-lt"/>
                          <a:ea typeface="+mn-ea"/>
                          <a:cs typeface="+mn-cs"/>
                        </a:rPr>
                        <a:t> (additional DCDC required</a:t>
                      </a:r>
                      <a:r>
                        <a:rPr lang="en-GB" sz="800" b="0" kern="1200" baseline="0" dirty="0">
                          <a:solidFill>
                            <a:schemeClr val="tx1"/>
                          </a:solidFill>
                          <a:latin typeface="+mn-lt"/>
                          <a:ea typeface="+mn-ea"/>
                          <a:cs typeface="+mn-cs"/>
                        </a:rPr>
                        <a:t> for 140 degree ambient)</a:t>
                      </a:r>
                      <a:endParaRPr lang="en-GB" sz="1100" b="0" kern="1200" dirty="0">
                        <a:solidFill>
                          <a:schemeClr val="tx1"/>
                        </a:solidFill>
                        <a:latin typeface="+mn-lt"/>
                        <a:ea typeface="+mn-ea"/>
                        <a:cs typeface="+mn-cs"/>
                      </a:endParaRP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14"/>
                  </a:ext>
                </a:extLst>
              </a:tr>
              <a:tr h="268152">
                <a:tc>
                  <a:txBody>
                    <a:bodyPr/>
                    <a:lstStyle/>
                    <a:p>
                      <a:pPr marL="0" marR="0" indent="0" algn="l" defTabSz="914400" rtl="0" eaLnBrk="1" fontAlgn="auto" latinLnBrk="0" hangingPunct="1">
                        <a:lnSpc>
                          <a:spcPct val="100000"/>
                        </a:lnSpc>
                        <a:spcBef>
                          <a:spcPts val="0"/>
                        </a:spcBef>
                        <a:spcAft>
                          <a:spcPts val="0"/>
                        </a:spcAft>
                        <a:buClr>
                          <a:schemeClr val="tx1"/>
                        </a:buClr>
                        <a:buSzTx/>
                        <a:buFontTx/>
                        <a:buNone/>
                        <a:tabLst/>
                        <a:defRPr/>
                      </a:pPr>
                      <a:r>
                        <a:rPr lang="en-GB" sz="1100" b="0" kern="1200" dirty="0">
                          <a:solidFill>
                            <a:schemeClr val="tx1"/>
                          </a:solidFill>
                          <a:latin typeface="+mn-lt"/>
                          <a:ea typeface="+mn-ea"/>
                          <a:cs typeface="+mn-cs"/>
                        </a:rPr>
                        <a:t>0 wait state RAM</a:t>
                      </a:r>
                    </a:p>
                  </a:txBody>
                  <a:tcPr marL="101055" marR="101055">
                    <a:lnT w="12700" cmpd="sng">
                      <a:solidFill>
                        <a:schemeClr val="tx1"/>
                      </a:solidFill>
                    </a:lnT>
                    <a:lnB w="12700" cmpd="sng">
                      <a:solidFill>
                        <a:schemeClr val="tx1"/>
                      </a:solidFill>
                    </a:lnB>
                    <a:solidFill>
                      <a:schemeClr val="bg1"/>
                    </a:solidFill>
                  </a:tcPr>
                </a:tc>
                <a:tc>
                  <a:txBody>
                    <a:bodyPr/>
                    <a:lstStyle/>
                    <a:p>
                      <a:pPr>
                        <a:buClr>
                          <a:schemeClr val="tx1"/>
                        </a:buClr>
                      </a:pPr>
                      <a:endParaRPr lang="en-GB" sz="1100" dirty="0">
                        <a:solidFill>
                          <a:schemeClr val="tx1"/>
                        </a:solidFill>
                      </a:endParaRP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15"/>
                  </a:ext>
                </a:extLst>
              </a:tr>
              <a:tr h="328829">
                <a:tc>
                  <a:txBody>
                    <a:bodyPr/>
                    <a:lstStyle/>
                    <a:p>
                      <a:pPr marL="0" marR="0" indent="0" algn="l" defTabSz="914400" rtl="0" eaLnBrk="1" fontAlgn="auto" latinLnBrk="0" hangingPunct="1">
                        <a:lnSpc>
                          <a:spcPct val="100000"/>
                        </a:lnSpc>
                        <a:spcBef>
                          <a:spcPts val="0"/>
                        </a:spcBef>
                        <a:spcAft>
                          <a:spcPts val="0"/>
                        </a:spcAft>
                        <a:buClr>
                          <a:schemeClr val="tx1"/>
                        </a:buClr>
                        <a:buSzTx/>
                        <a:buFontTx/>
                        <a:buNone/>
                        <a:tabLst/>
                        <a:defRPr/>
                      </a:pPr>
                      <a:r>
                        <a:rPr lang="en-GB" sz="1100" b="0" kern="1200" dirty="0">
                          <a:solidFill>
                            <a:schemeClr val="tx1"/>
                          </a:solidFill>
                          <a:latin typeface="+mn-lt"/>
                          <a:ea typeface="+mn-ea"/>
                          <a:cs typeface="+mn-cs"/>
                        </a:rPr>
                        <a:t>5v 12bits ADC  </a:t>
                      </a:r>
                      <a:r>
                        <a:rPr lang="en-GB" sz="1050" b="0" kern="1200" dirty="0">
                          <a:solidFill>
                            <a:schemeClr val="tx1"/>
                          </a:solidFill>
                          <a:latin typeface="+mn-lt"/>
                          <a:ea typeface="+mn-ea"/>
                          <a:cs typeface="+mn-cs"/>
                        </a:rPr>
                        <a:t>(3,3v requires</a:t>
                      </a:r>
                      <a:r>
                        <a:rPr lang="en-GB" sz="1050" b="0" kern="1200" baseline="0" dirty="0">
                          <a:solidFill>
                            <a:schemeClr val="tx1"/>
                          </a:solidFill>
                          <a:latin typeface="+mn-lt"/>
                          <a:ea typeface="+mn-ea"/>
                          <a:cs typeface="+mn-cs"/>
                        </a:rPr>
                        <a:t> high quality PCB)</a:t>
                      </a:r>
                      <a:endParaRPr lang="en-GB" sz="1100" b="0" kern="1200" dirty="0">
                        <a:solidFill>
                          <a:schemeClr val="tx1"/>
                        </a:solidFill>
                        <a:latin typeface="+mn-lt"/>
                        <a:ea typeface="+mn-ea"/>
                        <a:cs typeface="+mn-cs"/>
                      </a:endParaRPr>
                    </a:p>
                  </a:txBody>
                  <a:tcPr marL="101055" marR="101055">
                    <a:lnT w="12700" cmpd="sng">
                      <a:solidFill>
                        <a:schemeClr val="tx1"/>
                      </a:solidFill>
                    </a:lnT>
                    <a:lnB w="12700" cmpd="sng">
                      <a:solidFill>
                        <a:schemeClr val="tx1"/>
                      </a:solidFill>
                    </a:lnB>
                    <a:solidFill>
                      <a:schemeClr val="bg1"/>
                    </a:solidFill>
                  </a:tcPr>
                </a:tc>
                <a:tc>
                  <a:txBody>
                    <a:bodyPr/>
                    <a:lstStyle/>
                    <a:p>
                      <a:pPr algn="ctr">
                        <a:buClr>
                          <a:schemeClr val="tx1"/>
                        </a:buClr>
                      </a:pPr>
                      <a:r>
                        <a:rPr lang="en-GB" sz="1050" dirty="0">
                          <a:solidFill>
                            <a:schemeClr val="tx1"/>
                          </a:solidFill>
                        </a:rPr>
                        <a:t>3,3v only</a:t>
                      </a:r>
                    </a:p>
                  </a:txBody>
                  <a:tcPr marL="101055" marR="101055">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buClr>
                          <a:schemeClr val="tx1"/>
                        </a:buClr>
                      </a:pPr>
                      <a:endParaRPr lang="en-GB" sz="1100" dirty="0">
                        <a:solidFill>
                          <a:schemeClr val="tx1"/>
                        </a:solidFill>
                      </a:endParaRPr>
                    </a:p>
                  </a:txBody>
                  <a:tcPr marL="101055" marR="101055">
                    <a:lnT w="12700" cmpd="sng">
                      <a:solidFill>
                        <a:schemeClr val="tx1"/>
                      </a:solidFill>
                    </a:lnT>
                    <a:lnB w="12700" cmpd="sng">
                      <a:solidFill>
                        <a:schemeClr val="tx1"/>
                      </a:solidFill>
                    </a:lnB>
                    <a:solidFill>
                      <a:schemeClr val="bg1"/>
                    </a:solidFill>
                  </a:tcPr>
                </a:tc>
                <a:extLst>
                  <a:ext uri="{0D108BD9-81ED-4DB2-BD59-A6C34878D82A}">
                    <a16:rowId xmlns:a16="http://schemas.microsoft.com/office/drawing/2014/main" val="10016"/>
                  </a:ext>
                </a:extLst>
              </a:tr>
              <a:tr h="369933">
                <a:tc>
                  <a:txBody>
                    <a:bodyPr/>
                    <a:lstStyle/>
                    <a:p>
                      <a:pPr marL="0" marR="0" indent="0" algn="l" defTabSz="914400" rtl="0" eaLnBrk="1" fontAlgn="auto" latinLnBrk="0" hangingPunct="1">
                        <a:lnSpc>
                          <a:spcPct val="100000"/>
                        </a:lnSpc>
                        <a:spcBef>
                          <a:spcPts val="0"/>
                        </a:spcBef>
                        <a:spcAft>
                          <a:spcPts val="0"/>
                        </a:spcAft>
                        <a:buClr>
                          <a:schemeClr val="tx1"/>
                        </a:buClr>
                        <a:buSzTx/>
                        <a:buFontTx/>
                        <a:buNone/>
                        <a:tabLst/>
                        <a:defRPr/>
                      </a:pPr>
                      <a:r>
                        <a:rPr lang="en-GB" sz="1100" b="0" kern="1200" dirty="0">
                          <a:solidFill>
                            <a:schemeClr val="tx1"/>
                          </a:solidFill>
                          <a:latin typeface="+mn-lt"/>
                          <a:ea typeface="+mn-ea"/>
                          <a:cs typeface="+mn-cs"/>
                        </a:rPr>
                        <a:t>Current consumption at 80MHz (no GPIO)</a:t>
                      </a:r>
                    </a:p>
                  </a:txBody>
                  <a:tcPr marL="101055" marR="101055">
                    <a:lnT w="12700" cmpd="sng">
                      <a:solidFill>
                        <a:schemeClr val="tx1"/>
                      </a:solidFill>
                    </a:lnT>
                    <a:solidFill>
                      <a:schemeClr val="bg1"/>
                    </a:solidFill>
                  </a:tcPr>
                </a:tc>
                <a:tc>
                  <a:txBody>
                    <a:bodyPr/>
                    <a:lstStyle/>
                    <a:p>
                      <a:pPr algn="ctr">
                        <a:buClr>
                          <a:schemeClr val="tx1"/>
                        </a:buClr>
                      </a:pPr>
                      <a:r>
                        <a:rPr lang="en-GB" sz="1100" dirty="0">
                          <a:solidFill>
                            <a:schemeClr val="tx1"/>
                          </a:solidFill>
                        </a:rPr>
                        <a:t>510mA</a:t>
                      </a:r>
                    </a:p>
                    <a:p>
                      <a:pPr algn="ctr">
                        <a:buClr>
                          <a:schemeClr val="tx1"/>
                        </a:buClr>
                      </a:pPr>
                      <a:r>
                        <a:rPr lang="en-GB" sz="600" dirty="0">
                          <a:solidFill>
                            <a:schemeClr val="tx1"/>
                          </a:solidFill>
                        </a:rPr>
                        <a:t>DCDC required even at 120C°</a:t>
                      </a:r>
                    </a:p>
                  </a:txBody>
                  <a:tcPr marL="101055" marR="101055">
                    <a:lnT w="12700" cap="flat" cmpd="sng" algn="ctr">
                      <a:solidFill>
                        <a:schemeClr val="tx1"/>
                      </a:solidFill>
                      <a:prstDash val="solid"/>
                      <a:round/>
                      <a:headEnd type="none" w="med" len="med"/>
                      <a:tailEnd type="none" w="med" len="med"/>
                    </a:lnT>
                    <a:solidFill>
                      <a:schemeClr val="bg1"/>
                    </a:solidFill>
                  </a:tcPr>
                </a:tc>
                <a:tc>
                  <a:txBody>
                    <a:bodyPr/>
                    <a:lstStyle/>
                    <a:p>
                      <a:pPr marL="0" marR="0" indent="0" algn="l" defTabSz="914400" rtl="0" eaLnBrk="1" fontAlgn="auto" latinLnBrk="0" hangingPunct="1">
                        <a:lnSpc>
                          <a:spcPct val="100000"/>
                        </a:lnSpc>
                        <a:spcBef>
                          <a:spcPts val="0"/>
                        </a:spcBef>
                        <a:spcAft>
                          <a:spcPts val="0"/>
                        </a:spcAft>
                        <a:buClr>
                          <a:schemeClr val="tx1"/>
                        </a:buClr>
                        <a:buSzTx/>
                        <a:buFontTx/>
                        <a:buNone/>
                        <a:tabLst/>
                        <a:defRPr/>
                      </a:pPr>
                      <a:r>
                        <a:rPr lang="en-GB" sz="1100" baseline="0" dirty="0">
                          <a:solidFill>
                            <a:schemeClr val="tx1"/>
                          </a:solidFill>
                        </a:rPr>
                        <a:t>     </a:t>
                      </a:r>
                      <a:r>
                        <a:rPr lang="en-GB" sz="1100" dirty="0">
                          <a:solidFill>
                            <a:schemeClr val="tx1"/>
                          </a:solidFill>
                        </a:rPr>
                        <a:t>50mA</a:t>
                      </a:r>
                    </a:p>
                  </a:txBody>
                  <a:tcPr marL="101055" marR="101055">
                    <a:lnT w="12700" cmpd="sng">
                      <a:solidFill>
                        <a:schemeClr val="tx1"/>
                      </a:solidFill>
                    </a:lnT>
                    <a:solidFill>
                      <a:schemeClr val="bg1"/>
                    </a:solidFill>
                  </a:tcPr>
                </a:tc>
                <a:extLst>
                  <a:ext uri="{0D108BD9-81ED-4DB2-BD59-A6C34878D82A}">
                    <a16:rowId xmlns:a16="http://schemas.microsoft.com/office/drawing/2014/main" val="10017"/>
                  </a:ext>
                </a:extLst>
              </a:tr>
            </a:tbl>
          </a:graphicData>
        </a:graphic>
      </p:graphicFrame>
      <p:pic>
        <p:nvPicPr>
          <p:cNvPr id="31" name="Picture 8" descr="http://ellagsaeure.vitamin-power.eu/assets/images/Gruener-Haken.jpg"/>
          <p:cNvPicPr>
            <a:picLocks noChangeAspect="1" noChangeArrowheads="1"/>
          </p:cNvPicPr>
          <p:nvPr/>
        </p:nvPicPr>
        <p:blipFill>
          <a:blip r:embed="rId3" cstate="print"/>
          <a:srcRect/>
          <a:stretch>
            <a:fillRect/>
          </a:stretch>
        </p:blipFill>
        <p:spPr bwMode="auto">
          <a:xfrm>
            <a:off x="6747868" y="1757066"/>
            <a:ext cx="233362" cy="231775"/>
          </a:xfrm>
          <a:prstGeom prst="rect">
            <a:avLst/>
          </a:prstGeom>
          <a:solidFill>
            <a:schemeClr val="accent3">
              <a:lumMod val="75000"/>
              <a:lumOff val="25000"/>
            </a:schemeClr>
          </a:solidFill>
        </p:spPr>
      </p:pic>
      <p:pic>
        <p:nvPicPr>
          <p:cNvPr id="34" name="Picture 33" descr="http://ellagsaeure.vitamin-power.eu/assets/images/Gruener-Haken.jpg"/>
          <p:cNvPicPr>
            <a:picLocks noChangeAspect="1" noChangeArrowheads="1"/>
          </p:cNvPicPr>
          <p:nvPr/>
        </p:nvPicPr>
        <p:blipFill>
          <a:blip r:embed="rId3" cstate="print"/>
          <a:srcRect/>
          <a:stretch>
            <a:fillRect/>
          </a:stretch>
        </p:blipFill>
        <p:spPr bwMode="auto">
          <a:xfrm>
            <a:off x="6747868" y="2045510"/>
            <a:ext cx="233362" cy="233362"/>
          </a:xfrm>
          <a:prstGeom prst="rect">
            <a:avLst/>
          </a:prstGeom>
          <a:solidFill>
            <a:schemeClr val="accent3">
              <a:lumMod val="75000"/>
              <a:lumOff val="25000"/>
            </a:schemeClr>
          </a:solidFill>
        </p:spPr>
      </p:pic>
      <p:pic>
        <p:nvPicPr>
          <p:cNvPr id="37" name="Picture 2" descr="http://www.jan-westphalen.de/images/kreuz_rot.gif"/>
          <p:cNvPicPr>
            <a:picLocks noChangeAspect="1" noChangeArrowheads="1"/>
          </p:cNvPicPr>
          <p:nvPr/>
        </p:nvPicPr>
        <p:blipFill>
          <a:blip r:embed="rId4" cstate="print"/>
          <a:srcRect/>
          <a:stretch>
            <a:fillRect/>
          </a:stretch>
        </p:blipFill>
        <p:spPr bwMode="auto">
          <a:xfrm>
            <a:off x="6765206" y="2619574"/>
            <a:ext cx="233362" cy="233362"/>
          </a:xfrm>
          <a:prstGeom prst="rect">
            <a:avLst/>
          </a:prstGeom>
          <a:noFill/>
          <a:ln w="9525">
            <a:noFill/>
            <a:miter lim="800000"/>
            <a:headEnd/>
            <a:tailEnd/>
          </a:ln>
        </p:spPr>
      </p:pic>
      <p:pic>
        <p:nvPicPr>
          <p:cNvPr id="40" name="Picture 2" descr="http://www.jan-westphalen.de/images/kreuz_rot.gif"/>
          <p:cNvPicPr>
            <a:picLocks noChangeAspect="1" noChangeArrowheads="1"/>
          </p:cNvPicPr>
          <p:nvPr/>
        </p:nvPicPr>
        <p:blipFill>
          <a:blip r:embed="rId4" cstate="print"/>
          <a:srcRect/>
          <a:stretch>
            <a:fillRect/>
          </a:stretch>
        </p:blipFill>
        <p:spPr bwMode="auto">
          <a:xfrm>
            <a:off x="6765206" y="2826385"/>
            <a:ext cx="233362" cy="233362"/>
          </a:xfrm>
          <a:prstGeom prst="rect">
            <a:avLst/>
          </a:prstGeom>
          <a:noFill/>
          <a:ln w="9525">
            <a:noFill/>
            <a:miter lim="800000"/>
            <a:headEnd/>
            <a:tailEnd/>
          </a:ln>
        </p:spPr>
      </p:pic>
      <p:pic>
        <p:nvPicPr>
          <p:cNvPr id="41" name="Picture 40" descr="http://ellagsaeure.vitamin-power.eu/assets/images/Gruener-Haken.jpg"/>
          <p:cNvPicPr>
            <a:picLocks noChangeAspect="1" noChangeArrowheads="1"/>
          </p:cNvPicPr>
          <p:nvPr/>
        </p:nvPicPr>
        <p:blipFill>
          <a:blip r:embed="rId3" cstate="print"/>
          <a:srcRect/>
          <a:stretch>
            <a:fillRect/>
          </a:stretch>
        </p:blipFill>
        <p:spPr bwMode="auto">
          <a:xfrm>
            <a:off x="6765206" y="3413250"/>
            <a:ext cx="233362" cy="231775"/>
          </a:xfrm>
          <a:prstGeom prst="rect">
            <a:avLst/>
          </a:prstGeom>
          <a:solidFill>
            <a:schemeClr val="accent3">
              <a:lumMod val="75000"/>
              <a:lumOff val="25000"/>
            </a:schemeClr>
          </a:solidFill>
        </p:spPr>
      </p:pic>
      <p:pic>
        <p:nvPicPr>
          <p:cNvPr id="42" name="Picture 41" descr="http://ellagsaeure.vitamin-power.eu/assets/images/Gruener-Haken.jpg"/>
          <p:cNvPicPr>
            <a:picLocks noChangeAspect="1" noChangeArrowheads="1"/>
          </p:cNvPicPr>
          <p:nvPr/>
        </p:nvPicPr>
        <p:blipFill>
          <a:blip r:embed="rId3" cstate="print"/>
          <a:srcRect/>
          <a:stretch>
            <a:fillRect/>
          </a:stretch>
        </p:blipFill>
        <p:spPr bwMode="auto">
          <a:xfrm>
            <a:off x="6765206" y="3701282"/>
            <a:ext cx="233362" cy="231775"/>
          </a:xfrm>
          <a:prstGeom prst="rect">
            <a:avLst/>
          </a:prstGeom>
          <a:solidFill>
            <a:schemeClr val="accent3">
              <a:lumMod val="75000"/>
              <a:lumOff val="25000"/>
            </a:schemeClr>
          </a:solidFill>
        </p:spPr>
      </p:pic>
      <p:pic>
        <p:nvPicPr>
          <p:cNvPr id="43" name="Picture 42" descr="http://ellagsaeure.vitamin-power.eu/assets/images/Gruener-Haken.jpg"/>
          <p:cNvPicPr>
            <a:picLocks noChangeAspect="1" noChangeArrowheads="1"/>
          </p:cNvPicPr>
          <p:nvPr/>
        </p:nvPicPr>
        <p:blipFill>
          <a:blip r:embed="rId3" cstate="print"/>
          <a:srcRect/>
          <a:stretch>
            <a:fillRect/>
          </a:stretch>
        </p:blipFill>
        <p:spPr bwMode="auto">
          <a:xfrm>
            <a:off x="6765206" y="3989314"/>
            <a:ext cx="233362" cy="231775"/>
          </a:xfrm>
          <a:prstGeom prst="rect">
            <a:avLst/>
          </a:prstGeom>
          <a:solidFill>
            <a:schemeClr val="accent3">
              <a:lumMod val="75000"/>
              <a:lumOff val="25000"/>
            </a:schemeClr>
          </a:solidFill>
        </p:spPr>
      </p:pic>
      <p:pic>
        <p:nvPicPr>
          <p:cNvPr id="44" name="Picture 43" descr="http://ellagsaeure.vitamin-power.eu/assets/images/Gruener-Haken.jpg"/>
          <p:cNvPicPr>
            <a:picLocks noChangeAspect="1" noChangeArrowheads="1"/>
          </p:cNvPicPr>
          <p:nvPr/>
        </p:nvPicPr>
        <p:blipFill>
          <a:blip r:embed="rId3" cstate="print"/>
          <a:srcRect/>
          <a:stretch>
            <a:fillRect/>
          </a:stretch>
        </p:blipFill>
        <p:spPr bwMode="auto">
          <a:xfrm>
            <a:off x="6765206" y="4349354"/>
            <a:ext cx="233362" cy="231775"/>
          </a:xfrm>
          <a:prstGeom prst="rect">
            <a:avLst/>
          </a:prstGeom>
          <a:solidFill>
            <a:schemeClr val="accent3">
              <a:lumMod val="75000"/>
              <a:lumOff val="25000"/>
            </a:schemeClr>
          </a:solidFill>
        </p:spPr>
      </p:pic>
      <p:pic>
        <p:nvPicPr>
          <p:cNvPr id="45" name="Picture 2" descr="http://www.jan-westphalen.de/images/kreuz_rot.gif"/>
          <p:cNvPicPr>
            <a:picLocks noChangeAspect="1" noChangeArrowheads="1"/>
          </p:cNvPicPr>
          <p:nvPr/>
        </p:nvPicPr>
        <p:blipFill>
          <a:blip r:embed="rId4" cstate="print"/>
          <a:srcRect/>
          <a:stretch>
            <a:fillRect/>
          </a:stretch>
        </p:blipFill>
        <p:spPr bwMode="auto">
          <a:xfrm>
            <a:off x="6765206" y="4995838"/>
            <a:ext cx="233362" cy="233362"/>
          </a:xfrm>
          <a:prstGeom prst="rect">
            <a:avLst/>
          </a:prstGeom>
          <a:noFill/>
          <a:ln w="9525">
            <a:noFill/>
            <a:miter lim="800000"/>
            <a:headEnd/>
            <a:tailEnd/>
          </a:ln>
        </p:spPr>
      </p:pic>
      <p:pic>
        <p:nvPicPr>
          <p:cNvPr id="46" name="Picture 2" descr="http://www.jan-westphalen.de/images/kreuz_rot.gif"/>
          <p:cNvPicPr>
            <a:picLocks noChangeAspect="1" noChangeArrowheads="1"/>
          </p:cNvPicPr>
          <p:nvPr/>
        </p:nvPicPr>
        <p:blipFill>
          <a:blip r:embed="rId4" cstate="print"/>
          <a:srcRect/>
          <a:stretch>
            <a:fillRect/>
          </a:stretch>
        </p:blipFill>
        <p:spPr bwMode="auto">
          <a:xfrm>
            <a:off x="6765206" y="5301208"/>
            <a:ext cx="233362" cy="233362"/>
          </a:xfrm>
          <a:prstGeom prst="rect">
            <a:avLst/>
          </a:prstGeom>
          <a:noFill/>
          <a:ln w="9525">
            <a:noFill/>
            <a:miter lim="800000"/>
            <a:headEnd/>
            <a:tailEnd/>
          </a:ln>
        </p:spPr>
      </p:pic>
      <p:pic>
        <p:nvPicPr>
          <p:cNvPr id="47" name="Picture 2" descr="http://www.jan-westphalen.de/images/kreuz_rot.gif"/>
          <p:cNvPicPr>
            <a:picLocks noChangeAspect="1" noChangeArrowheads="1"/>
          </p:cNvPicPr>
          <p:nvPr/>
        </p:nvPicPr>
        <p:blipFill>
          <a:blip r:embed="rId4" cstate="print"/>
          <a:srcRect/>
          <a:stretch>
            <a:fillRect/>
          </a:stretch>
        </p:blipFill>
        <p:spPr bwMode="auto">
          <a:xfrm>
            <a:off x="6765206" y="5571902"/>
            <a:ext cx="233362" cy="233362"/>
          </a:xfrm>
          <a:prstGeom prst="rect">
            <a:avLst/>
          </a:prstGeom>
          <a:noFill/>
          <a:ln w="9525">
            <a:noFill/>
            <a:miter lim="800000"/>
            <a:headEnd/>
            <a:tailEnd/>
          </a:ln>
        </p:spPr>
      </p:pic>
      <p:pic>
        <p:nvPicPr>
          <p:cNvPr id="49" name="Picture 8" descr="http://ellagsaeure.vitamin-power.eu/assets/images/Gruener-Haken.jpg"/>
          <p:cNvPicPr>
            <a:picLocks noChangeAspect="1" noChangeArrowheads="1"/>
          </p:cNvPicPr>
          <p:nvPr/>
        </p:nvPicPr>
        <p:blipFill>
          <a:blip r:embed="rId3" cstate="print"/>
          <a:srcRect/>
          <a:stretch>
            <a:fillRect/>
          </a:stretch>
        </p:blipFill>
        <p:spPr bwMode="auto">
          <a:xfrm>
            <a:off x="8277374" y="1757066"/>
            <a:ext cx="233362" cy="231775"/>
          </a:xfrm>
          <a:prstGeom prst="rect">
            <a:avLst/>
          </a:prstGeom>
          <a:solidFill>
            <a:schemeClr val="accent3">
              <a:lumMod val="75000"/>
              <a:lumOff val="25000"/>
            </a:schemeClr>
          </a:solidFill>
        </p:spPr>
      </p:pic>
      <p:pic>
        <p:nvPicPr>
          <p:cNvPr id="50" name="Picture 49" descr="http://ellagsaeure.vitamin-power.eu/assets/images/Gruener-Haken.jpg"/>
          <p:cNvPicPr>
            <a:picLocks noChangeAspect="1" noChangeArrowheads="1"/>
          </p:cNvPicPr>
          <p:nvPr/>
        </p:nvPicPr>
        <p:blipFill>
          <a:blip r:embed="rId3" cstate="print"/>
          <a:srcRect/>
          <a:stretch>
            <a:fillRect/>
          </a:stretch>
        </p:blipFill>
        <p:spPr bwMode="auto">
          <a:xfrm>
            <a:off x="8277374" y="2060848"/>
            <a:ext cx="233362" cy="233362"/>
          </a:xfrm>
          <a:prstGeom prst="rect">
            <a:avLst/>
          </a:prstGeom>
          <a:solidFill>
            <a:schemeClr val="accent3">
              <a:lumMod val="75000"/>
              <a:lumOff val="25000"/>
            </a:schemeClr>
          </a:solidFill>
        </p:spPr>
      </p:pic>
      <p:pic>
        <p:nvPicPr>
          <p:cNvPr id="52" name="Picture 51" descr="http://ellagsaeure.vitamin-power.eu/assets/images/Gruener-Haken.jpg"/>
          <p:cNvPicPr>
            <a:picLocks noChangeAspect="1" noChangeArrowheads="1"/>
          </p:cNvPicPr>
          <p:nvPr/>
        </p:nvPicPr>
        <p:blipFill>
          <a:blip r:embed="rId3" cstate="print"/>
          <a:srcRect/>
          <a:stretch>
            <a:fillRect/>
          </a:stretch>
        </p:blipFill>
        <p:spPr bwMode="auto">
          <a:xfrm>
            <a:off x="8277374" y="2564905"/>
            <a:ext cx="233362" cy="231775"/>
          </a:xfrm>
          <a:prstGeom prst="rect">
            <a:avLst/>
          </a:prstGeom>
          <a:solidFill>
            <a:schemeClr val="accent3">
              <a:lumMod val="75000"/>
              <a:lumOff val="25000"/>
            </a:schemeClr>
          </a:solidFill>
        </p:spPr>
      </p:pic>
      <p:pic>
        <p:nvPicPr>
          <p:cNvPr id="56" name="Picture 55" descr="http://ellagsaeure.vitamin-power.eu/assets/images/Gruener-Haken.jpg"/>
          <p:cNvPicPr>
            <a:picLocks noChangeAspect="1" noChangeArrowheads="1"/>
          </p:cNvPicPr>
          <p:nvPr/>
        </p:nvPicPr>
        <p:blipFill>
          <a:blip r:embed="rId3" cstate="print"/>
          <a:srcRect/>
          <a:stretch>
            <a:fillRect/>
          </a:stretch>
        </p:blipFill>
        <p:spPr bwMode="auto">
          <a:xfrm>
            <a:off x="8277374" y="3645025"/>
            <a:ext cx="233362" cy="231775"/>
          </a:xfrm>
          <a:prstGeom prst="rect">
            <a:avLst/>
          </a:prstGeom>
          <a:solidFill>
            <a:schemeClr val="accent3">
              <a:lumMod val="75000"/>
              <a:lumOff val="25000"/>
            </a:schemeClr>
          </a:solidFill>
        </p:spPr>
      </p:pic>
      <p:pic>
        <p:nvPicPr>
          <p:cNvPr id="58" name="Picture 57" descr="http://ellagsaeure.vitamin-power.eu/assets/images/Gruener-Haken.jpg"/>
          <p:cNvPicPr>
            <a:picLocks noChangeAspect="1" noChangeArrowheads="1"/>
          </p:cNvPicPr>
          <p:nvPr/>
        </p:nvPicPr>
        <p:blipFill>
          <a:blip r:embed="rId3" cstate="print"/>
          <a:srcRect/>
          <a:stretch>
            <a:fillRect/>
          </a:stretch>
        </p:blipFill>
        <p:spPr bwMode="auto">
          <a:xfrm>
            <a:off x="8277374" y="3989314"/>
            <a:ext cx="233362" cy="231775"/>
          </a:xfrm>
          <a:prstGeom prst="rect">
            <a:avLst/>
          </a:prstGeom>
          <a:solidFill>
            <a:schemeClr val="accent3">
              <a:lumMod val="75000"/>
              <a:lumOff val="25000"/>
            </a:schemeClr>
          </a:solidFill>
        </p:spPr>
      </p:pic>
      <p:pic>
        <p:nvPicPr>
          <p:cNvPr id="62" name="Picture 61" descr="http://ellagsaeure.vitamin-power.eu/assets/images/Gruener-Haken.jpg"/>
          <p:cNvPicPr>
            <a:picLocks noChangeAspect="1" noChangeArrowheads="1"/>
          </p:cNvPicPr>
          <p:nvPr/>
        </p:nvPicPr>
        <p:blipFill>
          <a:blip r:embed="rId3" cstate="print"/>
          <a:srcRect/>
          <a:stretch>
            <a:fillRect/>
          </a:stretch>
        </p:blipFill>
        <p:spPr bwMode="auto">
          <a:xfrm>
            <a:off x="8277374" y="4365105"/>
            <a:ext cx="233362" cy="231775"/>
          </a:xfrm>
          <a:prstGeom prst="rect">
            <a:avLst/>
          </a:prstGeom>
          <a:solidFill>
            <a:schemeClr val="accent3">
              <a:lumMod val="75000"/>
              <a:lumOff val="25000"/>
            </a:schemeClr>
          </a:solidFill>
        </p:spPr>
      </p:pic>
      <p:pic>
        <p:nvPicPr>
          <p:cNvPr id="60" name="Picture 59" descr="http://ellagsaeure.vitamin-power.eu/assets/images/Gruener-Haken.jpg"/>
          <p:cNvPicPr>
            <a:picLocks noChangeAspect="1" noChangeArrowheads="1"/>
          </p:cNvPicPr>
          <p:nvPr/>
        </p:nvPicPr>
        <p:blipFill>
          <a:blip r:embed="rId3" cstate="print"/>
          <a:srcRect/>
          <a:stretch>
            <a:fillRect/>
          </a:stretch>
        </p:blipFill>
        <p:spPr bwMode="auto">
          <a:xfrm>
            <a:off x="8277374" y="2852937"/>
            <a:ext cx="233362" cy="231775"/>
          </a:xfrm>
          <a:prstGeom prst="rect">
            <a:avLst/>
          </a:prstGeom>
          <a:solidFill>
            <a:schemeClr val="accent3">
              <a:lumMod val="75000"/>
              <a:lumOff val="25000"/>
            </a:schemeClr>
          </a:solidFill>
        </p:spPr>
      </p:pic>
      <p:pic>
        <p:nvPicPr>
          <p:cNvPr id="67" name="Picture 66" descr="http://ellagsaeure.vitamin-power.eu/assets/images/Gruener-Haken.jpg"/>
          <p:cNvPicPr>
            <a:picLocks noChangeAspect="1" noChangeArrowheads="1"/>
          </p:cNvPicPr>
          <p:nvPr/>
        </p:nvPicPr>
        <p:blipFill>
          <a:blip r:embed="rId3" cstate="print"/>
          <a:srcRect/>
          <a:stretch>
            <a:fillRect/>
          </a:stretch>
        </p:blipFill>
        <p:spPr bwMode="auto">
          <a:xfrm>
            <a:off x="8277374" y="3413250"/>
            <a:ext cx="233362" cy="231775"/>
          </a:xfrm>
          <a:prstGeom prst="rect">
            <a:avLst/>
          </a:prstGeom>
          <a:solidFill>
            <a:schemeClr val="accent3">
              <a:lumMod val="75000"/>
              <a:lumOff val="25000"/>
            </a:schemeClr>
          </a:solidFill>
        </p:spPr>
      </p:pic>
      <p:pic>
        <p:nvPicPr>
          <p:cNvPr id="68" name="Picture 67" descr="http://ellagsaeure.vitamin-power.eu/assets/images/Gruener-Haken.jpg"/>
          <p:cNvPicPr>
            <a:picLocks noChangeAspect="1" noChangeArrowheads="1"/>
          </p:cNvPicPr>
          <p:nvPr/>
        </p:nvPicPr>
        <p:blipFill>
          <a:blip r:embed="rId3" cstate="print"/>
          <a:srcRect/>
          <a:stretch>
            <a:fillRect/>
          </a:stretch>
        </p:blipFill>
        <p:spPr bwMode="auto">
          <a:xfrm>
            <a:off x="8277374" y="5013177"/>
            <a:ext cx="233362" cy="231775"/>
          </a:xfrm>
          <a:prstGeom prst="rect">
            <a:avLst/>
          </a:prstGeom>
          <a:solidFill>
            <a:schemeClr val="accent3">
              <a:lumMod val="75000"/>
              <a:lumOff val="25000"/>
            </a:schemeClr>
          </a:solidFill>
        </p:spPr>
      </p:pic>
      <p:pic>
        <p:nvPicPr>
          <p:cNvPr id="69" name="Picture 68" descr="http://ellagsaeure.vitamin-power.eu/assets/images/Gruener-Haken.jpg"/>
          <p:cNvPicPr>
            <a:picLocks noChangeAspect="1" noChangeArrowheads="1"/>
          </p:cNvPicPr>
          <p:nvPr/>
        </p:nvPicPr>
        <p:blipFill>
          <a:blip r:embed="rId3" cstate="print"/>
          <a:srcRect/>
          <a:stretch>
            <a:fillRect/>
          </a:stretch>
        </p:blipFill>
        <p:spPr bwMode="auto">
          <a:xfrm>
            <a:off x="8277374" y="5301209"/>
            <a:ext cx="233362" cy="231775"/>
          </a:xfrm>
          <a:prstGeom prst="rect">
            <a:avLst/>
          </a:prstGeom>
          <a:solidFill>
            <a:schemeClr val="accent3">
              <a:lumMod val="75000"/>
              <a:lumOff val="25000"/>
            </a:schemeClr>
          </a:solidFill>
        </p:spPr>
      </p:pic>
      <p:pic>
        <p:nvPicPr>
          <p:cNvPr id="71" name="Picture 70" descr="http://ellagsaeure.vitamin-power.eu/assets/images/Gruener-Haken.jpg"/>
          <p:cNvPicPr>
            <a:picLocks noChangeAspect="1" noChangeArrowheads="1"/>
          </p:cNvPicPr>
          <p:nvPr/>
        </p:nvPicPr>
        <p:blipFill>
          <a:blip r:embed="rId3" cstate="print"/>
          <a:srcRect/>
          <a:stretch>
            <a:fillRect/>
          </a:stretch>
        </p:blipFill>
        <p:spPr bwMode="auto">
          <a:xfrm>
            <a:off x="8277374" y="5571902"/>
            <a:ext cx="233362" cy="233363"/>
          </a:xfrm>
          <a:prstGeom prst="rect">
            <a:avLst/>
          </a:prstGeom>
          <a:solidFill>
            <a:schemeClr val="accent3">
              <a:lumMod val="75000"/>
              <a:lumOff val="25000"/>
            </a:schemeClr>
          </a:solidFill>
        </p:spPr>
      </p:pic>
      <p:pic>
        <p:nvPicPr>
          <p:cNvPr id="72" name="Picture 71" descr="http://ellagsaeure.vitamin-power.eu/assets/images/Gruener-Haken.jpg"/>
          <p:cNvPicPr>
            <a:picLocks noChangeAspect="1" noChangeArrowheads="1"/>
          </p:cNvPicPr>
          <p:nvPr/>
        </p:nvPicPr>
        <p:blipFill>
          <a:blip r:embed="rId3" cstate="print"/>
          <a:srcRect/>
          <a:stretch>
            <a:fillRect/>
          </a:stretch>
        </p:blipFill>
        <p:spPr bwMode="auto">
          <a:xfrm>
            <a:off x="8277374" y="5877273"/>
            <a:ext cx="233362" cy="233363"/>
          </a:xfrm>
          <a:prstGeom prst="rect">
            <a:avLst/>
          </a:prstGeom>
          <a:solidFill>
            <a:schemeClr val="accent3">
              <a:lumMod val="75000"/>
              <a:lumOff val="25000"/>
            </a:schemeClr>
          </a:solidFill>
        </p:spPr>
      </p:pic>
      <p:pic>
        <p:nvPicPr>
          <p:cNvPr id="73" name="Picture 2" descr="http://www.jan-westphalen.de/images/kreuz_rot.gif"/>
          <p:cNvPicPr>
            <a:picLocks noChangeAspect="1" noChangeArrowheads="1"/>
          </p:cNvPicPr>
          <p:nvPr/>
        </p:nvPicPr>
        <p:blipFill>
          <a:blip r:embed="rId4" cstate="print"/>
          <a:srcRect/>
          <a:stretch>
            <a:fillRect/>
          </a:stretch>
        </p:blipFill>
        <p:spPr bwMode="auto">
          <a:xfrm>
            <a:off x="6765206" y="4707806"/>
            <a:ext cx="233362" cy="233362"/>
          </a:xfrm>
          <a:prstGeom prst="rect">
            <a:avLst/>
          </a:prstGeom>
          <a:noFill/>
          <a:ln w="9525">
            <a:noFill/>
            <a:miter lim="800000"/>
            <a:headEnd/>
            <a:tailEnd/>
          </a:ln>
        </p:spPr>
      </p:pic>
      <p:pic>
        <p:nvPicPr>
          <p:cNvPr id="75" name="Picture 74" descr="http://ellagsaeure.vitamin-power.eu/assets/images/Gruener-Haken.jpg"/>
          <p:cNvPicPr>
            <a:picLocks noChangeAspect="1" noChangeArrowheads="1"/>
          </p:cNvPicPr>
          <p:nvPr/>
        </p:nvPicPr>
        <p:blipFill>
          <a:blip r:embed="rId3" cstate="print"/>
          <a:srcRect/>
          <a:stretch>
            <a:fillRect/>
          </a:stretch>
        </p:blipFill>
        <p:spPr bwMode="auto">
          <a:xfrm>
            <a:off x="8277374" y="4653137"/>
            <a:ext cx="233362" cy="231775"/>
          </a:xfrm>
          <a:prstGeom prst="rect">
            <a:avLst/>
          </a:prstGeom>
          <a:solidFill>
            <a:schemeClr val="accent3">
              <a:lumMod val="75000"/>
              <a:lumOff val="25000"/>
            </a:schemeClr>
          </a:solidFill>
        </p:spPr>
      </p:pic>
    </p:spTree>
    <p:extLst>
      <p:ext uri="{BB962C8B-B14F-4D97-AF65-F5344CB8AC3E}">
        <p14:creationId xmlns:p14="http://schemas.microsoft.com/office/powerpoint/2010/main" val="3181322596"/>
      </p:ext>
    </p:extLst>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hasCustomPrompt="1"/>
            <p:custDataLst>
              <p:tags r:id="rId2"/>
            </p:custDataLst>
          </p:nvPr>
        </p:nvSpPr>
        <p:spPr/>
        <p:txBody>
          <a:bodyPr/>
          <a:lstStyle/>
          <a:p>
            <a:r>
              <a:rPr dirty="0"/>
              <a:t>DMIPS </a:t>
            </a:r>
            <a:r>
              <a:rPr lang="de-DE" dirty="0"/>
              <a:t>AURIX</a:t>
            </a:r>
            <a:r>
              <a:rPr lang="de-DE" baseline="30000" dirty="0"/>
              <a:t>TM</a:t>
            </a:r>
            <a:r>
              <a:rPr lang="de-DE" dirty="0"/>
              <a:t> </a:t>
            </a:r>
            <a:endParaRPr dirty="0"/>
          </a:p>
        </p:txBody>
      </p:sp>
      <p:graphicFrame>
        <p:nvGraphicFramePr>
          <p:cNvPr id="14339" name="Rectangle 2" hidden="1"/>
          <p:cNvGraphicFramePr>
            <a:graphicFrameLocks/>
          </p:cNvGraphicFramePr>
          <p:nvPr>
            <p:custDataLst>
              <p:tags r:id="rId3"/>
            </p:custDataLst>
          </p:nvPr>
        </p:nvGraphicFramePr>
        <p:xfrm>
          <a:off x="914400" y="0"/>
          <a:ext cx="158750" cy="158750"/>
        </p:xfrm>
        <a:graphic>
          <a:graphicData uri="http://schemas.openxmlformats.org/presentationml/2006/ole">
            <mc:AlternateContent xmlns:mc="http://schemas.openxmlformats.org/markup-compatibility/2006">
              <mc:Choice xmlns:v="urn:schemas-microsoft-com:vml" Requires="v">
                <p:oleObj spid="_x0000_s14340" name="think-cell Slide" r:id="rId15" imgW="0" imgH="0" progId="TCLayout.ActiveDocument.1">
                  <p:embed/>
                </p:oleObj>
              </mc:Choice>
              <mc:Fallback>
                <p:oleObj name="think-cell Slide" r:id="rId15" imgW="0" imgH="0" progId="TCLayout.ActiveDocument.1">
                  <p:embed/>
                  <p:pic>
                    <p:nvPicPr>
                      <p:cNvPr id="14339"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14400" y="0"/>
                        <a:ext cx="1587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340" name="Rectangle 15" hidden="1"/>
          <p:cNvSpPr>
            <a:spLocks noChangeArrowheads="1"/>
          </p:cNvSpPr>
          <p:nvPr>
            <p:custDataLst>
              <p:tags r:id="rId4"/>
            </p:custDataLst>
          </p:nvPr>
        </p:nvSpPr>
        <p:spPr bwMode="auto">
          <a:xfrm>
            <a:off x="963614" y="-79375"/>
            <a:ext cx="60325" cy="314325"/>
          </a:xfrm>
          <a:prstGeom prst="rect">
            <a:avLst/>
          </a:prstGeom>
          <a:solidFill>
            <a:schemeClr val="accent2"/>
          </a:solidFill>
          <a:ln w="9525" algn="ctr">
            <a:solidFill>
              <a:srgbClr val="87A5D2"/>
            </a:solidFill>
            <a:miter lim="800000"/>
            <a:headEnd/>
            <a:tailEnd/>
          </a:ln>
        </p:spPr>
        <p:txBody>
          <a:bodyPr wrap="none" lIns="25400" tIns="0" rIns="25400" bIns="0" anchor="ct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dirty="0"/>
              <a:t>210</a:t>
            </a:r>
          </a:p>
        </p:txBody>
      </p:sp>
      <p:graphicFrame>
        <p:nvGraphicFramePr>
          <p:cNvPr id="14341" name="Chart 21"/>
          <p:cNvGraphicFramePr>
            <a:graphicFrameLocks/>
          </p:cNvGraphicFramePr>
          <p:nvPr/>
        </p:nvGraphicFramePr>
        <p:xfrm>
          <a:off x="935039" y="1106489"/>
          <a:ext cx="8099425" cy="3235325"/>
        </p:xfrm>
        <a:graphic>
          <a:graphicData uri="http://schemas.openxmlformats.org/presentationml/2006/ole">
            <mc:AlternateContent xmlns:mc="http://schemas.openxmlformats.org/markup-compatibility/2006">
              <mc:Choice xmlns:v="urn:schemas-microsoft-com:vml" Requires="v">
                <p:oleObj spid="_x0000_s14341" name="Chart" r:id="rId16" imgW="8200966" imgH="3276600" progId="Excel.Chart.8">
                  <p:embed/>
                </p:oleObj>
              </mc:Choice>
              <mc:Fallback>
                <p:oleObj name="Chart" r:id="rId16" imgW="8200966" imgH="3276600" progId="Excel.Chart.8">
                  <p:embed/>
                  <p:pic>
                    <p:nvPicPr>
                      <p:cNvPr id="14341" name="Chart 21"/>
                      <p:cNvPicPr>
                        <a:picLocks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35039" y="1106489"/>
                        <a:ext cx="8099425" cy="323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342" name="Rectangle 7"/>
          <p:cNvSpPr>
            <a:spLocks noChangeArrowheads="1"/>
          </p:cNvSpPr>
          <p:nvPr>
            <p:custDataLst>
              <p:tags r:id="rId5"/>
            </p:custDataLst>
          </p:nvPr>
        </p:nvSpPr>
        <p:spPr bwMode="auto">
          <a:xfrm>
            <a:off x="1700214" y="4408489"/>
            <a:ext cx="158432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200" dirty="0"/>
              <a:t>TC1.6E</a:t>
            </a:r>
            <a:br>
              <a:rPr lang="en-GB" altLang="de-DE" sz="1200" dirty="0"/>
            </a:br>
            <a:r>
              <a:rPr lang="en-GB" altLang="de-DE" sz="1200" dirty="0"/>
              <a:t>@80MHz</a:t>
            </a:r>
          </a:p>
        </p:txBody>
      </p:sp>
      <p:sp>
        <p:nvSpPr>
          <p:cNvPr id="14343" name="Rectangle 13"/>
          <p:cNvSpPr>
            <a:spLocks noChangeArrowheads="1"/>
          </p:cNvSpPr>
          <p:nvPr>
            <p:custDataLst>
              <p:tags r:id="rId6"/>
            </p:custDataLst>
          </p:nvPr>
        </p:nvSpPr>
        <p:spPr bwMode="auto">
          <a:xfrm>
            <a:off x="5399089" y="4516439"/>
            <a:ext cx="261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endParaRPr lang="en-GB" altLang="de-DE" sz="1200" dirty="0"/>
          </a:p>
        </p:txBody>
      </p:sp>
      <p:sp>
        <p:nvSpPr>
          <p:cNvPr id="14344" name="TextBox 26"/>
          <p:cNvSpPr txBox="1">
            <a:spLocks noChangeArrowheads="1"/>
          </p:cNvSpPr>
          <p:nvPr/>
        </p:nvSpPr>
        <p:spPr bwMode="auto">
          <a:xfrm>
            <a:off x="2239964" y="3500439"/>
            <a:ext cx="568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136</a:t>
            </a:r>
          </a:p>
        </p:txBody>
      </p:sp>
      <p:sp>
        <p:nvSpPr>
          <p:cNvPr id="14345" name="TextBox 27"/>
          <p:cNvSpPr txBox="1">
            <a:spLocks noChangeArrowheads="1"/>
          </p:cNvSpPr>
          <p:nvPr/>
        </p:nvSpPr>
        <p:spPr bwMode="auto">
          <a:xfrm>
            <a:off x="4606926" y="2924176"/>
            <a:ext cx="5699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460</a:t>
            </a:r>
          </a:p>
        </p:txBody>
      </p:sp>
      <p:sp>
        <p:nvSpPr>
          <p:cNvPr id="14346" name="TextBox 28"/>
          <p:cNvSpPr txBox="1">
            <a:spLocks noChangeArrowheads="1"/>
          </p:cNvSpPr>
          <p:nvPr/>
        </p:nvSpPr>
        <p:spPr bwMode="auto">
          <a:xfrm>
            <a:off x="6767513" y="2025650"/>
            <a:ext cx="6969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1380</a:t>
            </a:r>
          </a:p>
        </p:txBody>
      </p:sp>
      <p:sp>
        <p:nvSpPr>
          <p:cNvPr id="33" name="Right Brace 32"/>
          <p:cNvSpPr/>
          <p:nvPr/>
        </p:nvSpPr>
        <p:spPr bwMode="auto">
          <a:xfrm>
            <a:off x="8789988" y="1774826"/>
            <a:ext cx="304800" cy="411163"/>
          </a:xfrm>
          <a:prstGeom prst="rightBrace">
            <a:avLst/>
          </a:prstGeom>
          <a:solidFill>
            <a:schemeClr val="accent4">
              <a:lumMod val="60000"/>
              <a:lumOff val="40000"/>
            </a:schemeClr>
          </a:solidFill>
          <a:ln w="9525" cap="flat" cmpd="sng" algn="ctr">
            <a:solidFill>
              <a:srgbClr val="87A5D2"/>
            </a:solidFill>
            <a:prstDash val="solid"/>
            <a:round/>
            <a:headEnd type="none" w="med" len="med"/>
            <a:tailEnd type="none" w="med" len="med"/>
          </a:ln>
          <a:effectLst/>
        </p:spPr>
        <p:txBody>
          <a:bodyPr anchor="ctr"/>
          <a:lstStyle/>
          <a:p>
            <a:pPr>
              <a:defRPr/>
            </a:pPr>
            <a:endParaRPr lang="en-GB" dirty="0"/>
          </a:p>
        </p:txBody>
      </p:sp>
      <p:sp>
        <p:nvSpPr>
          <p:cNvPr id="36" name="Right Brace 35"/>
          <p:cNvSpPr/>
          <p:nvPr/>
        </p:nvSpPr>
        <p:spPr bwMode="auto">
          <a:xfrm>
            <a:off x="8788401" y="2513014"/>
            <a:ext cx="288925" cy="1690687"/>
          </a:xfrm>
          <a:prstGeom prst="rightBrace">
            <a:avLst/>
          </a:prstGeom>
          <a:solidFill>
            <a:schemeClr val="accent4">
              <a:lumMod val="50000"/>
            </a:schemeClr>
          </a:solidFill>
          <a:ln w="9525" cap="flat" cmpd="sng" algn="ctr">
            <a:solidFill>
              <a:srgbClr val="87A5D2"/>
            </a:solidFill>
            <a:prstDash val="solid"/>
            <a:round/>
            <a:headEnd type="none" w="med" len="med"/>
            <a:tailEnd type="none" w="med" len="med"/>
          </a:ln>
          <a:effectLst/>
        </p:spPr>
        <p:txBody>
          <a:bodyPr anchor="ctr"/>
          <a:lstStyle/>
          <a:p>
            <a:pPr>
              <a:defRPr/>
            </a:pPr>
            <a:endParaRPr lang="en-GB" dirty="0"/>
          </a:p>
        </p:txBody>
      </p:sp>
      <p:sp>
        <p:nvSpPr>
          <p:cNvPr id="14349" name="Right Brace 36"/>
          <p:cNvSpPr>
            <a:spLocks/>
          </p:cNvSpPr>
          <p:nvPr/>
        </p:nvSpPr>
        <p:spPr bwMode="auto">
          <a:xfrm>
            <a:off x="8794751" y="2176463"/>
            <a:ext cx="288925" cy="431800"/>
          </a:xfrm>
          <a:prstGeom prst="rightBrace">
            <a:avLst>
              <a:gd name="adj1" fmla="val 8303"/>
              <a:gd name="adj2" fmla="val 50000"/>
            </a:avLst>
          </a:prstGeom>
          <a:solidFill>
            <a:schemeClr val="accent4">
              <a:lumMod val="75000"/>
            </a:schemeClr>
          </a:solidFill>
          <a:ln w="9525" algn="ctr">
            <a:solidFill>
              <a:srgbClr val="87A5D2"/>
            </a:solidFill>
            <a:round/>
            <a:headEnd/>
            <a:tailEnd/>
          </a:ln>
        </p:spPr>
        <p:txBody>
          <a:bodyPr anchor="ct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endParaRPr lang="en-GB" altLang="de-DE" dirty="0"/>
          </a:p>
        </p:txBody>
      </p:sp>
      <p:sp>
        <p:nvSpPr>
          <p:cNvPr id="14350" name="TextBox 37"/>
          <p:cNvSpPr txBox="1">
            <a:spLocks noChangeArrowheads="1"/>
          </p:cNvSpPr>
          <p:nvPr/>
        </p:nvSpPr>
        <p:spPr bwMode="auto">
          <a:xfrm>
            <a:off x="9156701" y="3257550"/>
            <a:ext cx="8985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Tx/>
              <a:buFontTx/>
              <a:buNone/>
            </a:pPr>
            <a:r>
              <a:rPr lang="en-GB" altLang="de-DE" sz="900" dirty="0"/>
              <a:t>medium</a:t>
            </a:r>
            <a:br>
              <a:rPr lang="en-GB" altLang="de-DE" sz="900" dirty="0"/>
            </a:br>
            <a:r>
              <a:rPr lang="en-GB" altLang="de-DE" sz="900" dirty="0"/>
              <a:t>optimization</a:t>
            </a:r>
          </a:p>
        </p:txBody>
      </p:sp>
      <p:sp>
        <p:nvSpPr>
          <p:cNvPr id="14351" name="TextBox 39"/>
          <p:cNvSpPr txBox="1">
            <a:spLocks noChangeArrowheads="1"/>
          </p:cNvSpPr>
          <p:nvPr/>
        </p:nvSpPr>
        <p:spPr bwMode="auto">
          <a:xfrm>
            <a:off x="9097964" y="2290764"/>
            <a:ext cx="8985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Tx/>
              <a:buFontTx/>
              <a:buNone/>
            </a:pPr>
            <a:r>
              <a:rPr lang="en-GB" altLang="de-DE" sz="900" dirty="0"/>
              <a:t>aggressive</a:t>
            </a:r>
            <a:br>
              <a:rPr lang="en-GB" altLang="de-DE" sz="900" dirty="0"/>
            </a:br>
            <a:r>
              <a:rPr lang="en-GB" altLang="de-DE" sz="900" dirty="0"/>
              <a:t>optimization</a:t>
            </a:r>
          </a:p>
        </p:txBody>
      </p:sp>
      <p:sp>
        <p:nvSpPr>
          <p:cNvPr id="14352" name="TextBox 40"/>
          <p:cNvSpPr txBox="1">
            <a:spLocks noChangeArrowheads="1"/>
          </p:cNvSpPr>
          <p:nvPr/>
        </p:nvSpPr>
        <p:spPr bwMode="auto">
          <a:xfrm>
            <a:off x="9031289" y="1700213"/>
            <a:ext cx="10636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Tx/>
              <a:buFontTx/>
              <a:buNone/>
            </a:pPr>
            <a:r>
              <a:rPr lang="en-GB" altLang="de-DE" sz="900" dirty="0"/>
              <a:t>aggressive and</a:t>
            </a:r>
            <a:br>
              <a:rPr lang="en-GB" altLang="de-DE" sz="900" dirty="0"/>
            </a:br>
            <a:r>
              <a:rPr lang="en-GB" altLang="de-DE" sz="900" dirty="0"/>
              <a:t>whole program</a:t>
            </a:r>
            <a:br>
              <a:rPr lang="en-GB" altLang="de-DE" sz="900" dirty="0"/>
            </a:br>
            <a:r>
              <a:rPr lang="en-GB" altLang="de-DE" sz="900" dirty="0"/>
              <a:t>optimization</a:t>
            </a:r>
          </a:p>
        </p:txBody>
      </p:sp>
      <p:sp>
        <p:nvSpPr>
          <p:cNvPr id="14353" name="TextBox 26"/>
          <p:cNvSpPr txBox="1">
            <a:spLocks noChangeArrowheads="1"/>
          </p:cNvSpPr>
          <p:nvPr/>
        </p:nvSpPr>
        <p:spPr bwMode="auto">
          <a:xfrm>
            <a:off x="3394076" y="3341689"/>
            <a:ext cx="5699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340</a:t>
            </a:r>
          </a:p>
        </p:txBody>
      </p:sp>
      <p:sp>
        <p:nvSpPr>
          <p:cNvPr id="14354" name="Rectangle 7"/>
          <p:cNvSpPr>
            <a:spLocks noChangeArrowheads="1"/>
          </p:cNvSpPr>
          <p:nvPr>
            <p:custDataLst>
              <p:tags r:id="rId7"/>
            </p:custDataLst>
          </p:nvPr>
        </p:nvSpPr>
        <p:spPr bwMode="auto">
          <a:xfrm>
            <a:off x="2911476" y="4433889"/>
            <a:ext cx="16113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200" dirty="0"/>
              <a:t>TC1.6E</a:t>
            </a:r>
            <a:br>
              <a:rPr lang="en-GB" altLang="de-DE" sz="1200" dirty="0"/>
            </a:br>
            <a:r>
              <a:rPr lang="en-GB" altLang="de-DE" sz="1200" dirty="0"/>
              <a:t>@200MHz</a:t>
            </a:r>
          </a:p>
        </p:txBody>
      </p:sp>
      <p:sp>
        <p:nvSpPr>
          <p:cNvPr id="14355" name="Rectangle 7"/>
          <p:cNvSpPr>
            <a:spLocks noChangeArrowheads="1"/>
          </p:cNvSpPr>
          <p:nvPr>
            <p:custDataLst>
              <p:tags r:id="rId8"/>
            </p:custDataLst>
          </p:nvPr>
        </p:nvSpPr>
        <p:spPr bwMode="auto">
          <a:xfrm>
            <a:off x="4032251" y="4433889"/>
            <a:ext cx="1611313"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200" dirty="0"/>
              <a:t>TC1.6P</a:t>
            </a:r>
            <a:br>
              <a:rPr lang="en-GB" altLang="de-DE" sz="1200" dirty="0"/>
            </a:br>
            <a:r>
              <a:rPr lang="en-GB" altLang="de-DE" sz="1200" dirty="0"/>
              <a:t>@200MHz</a:t>
            </a:r>
          </a:p>
        </p:txBody>
      </p:sp>
      <p:sp>
        <p:nvSpPr>
          <p:cNvPr id="14356" name="Rectangle 7"/>
          <p:cNvSpPr>
            <a:spLocks noChangeArrowheads="1"/>
          </p:cNvSpPr>
          <p:nvPr>
            <p:custDataLst>
              <p:tags r:id="rId9"/>
            </p:custDataLst>
          </p:nvPr>
        </p:nvSpPr>
        <p:spPr bwMode="auto">
          <a:xfrm>
            <a:off x="5156201" y="4432301"/>
            <a:ext cx="16113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200" dirty="0"/>
              <a:t>TC1.6P</a:t>
            </a:r>
            <a:br>
              <a:rPr lang="en-GB" altLang="de-DE" sz="1200" dirty="0"/>
            </a:br>
            <a:r>
              <a:rPr lang="en-GB" altLang="de-DE" sz="1200" dirty="0"/>
              <a:t>@300MHz</a:t>
            </a:r>
          </a:p>
        </p:txBody>
      </p:sp>
      <p:sp>
        <p:nvSpPr>
          <p:cNvPr id="14357" name="Rectangle 3"/>
          <p:cNvSpPr>
            <a:spLocks noGrp="1" noChangeArrowheads="1"/>
          </p:cNvSpPr>
          <p:nvPr>
            <p:custDataLst>
              <p:tags r:id="rId10"/>
            </p:custDataLst>
          </p:nvPr>
        </p:nvSpPr>
        <p:spPr>
          <a:xfrm>
            <a:off x="1165225" y="4940300"/>
            <a:ext cx="8642350" cy="1728788"/>
          </a:xfrm>
          <a:prstGeom prst="rect">
            <a:avLst/>
          </a:prstGeom>
        </p:spPr>
        <p:txBody>
          <a:bodyPr>
            <a:normAutofit fontScale="70000" lnSpcReduction="200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eaLnBrk="1" hangingPunct="1"/>
            <a:r>
              <a:rPr lang="en-GB" altLang="de-DE" sz="1100" dirty="0"/>
              <a:t>Notes:</a:t>
            </a:r>
            <a:br>
              <a:rPr lang="en-GB" altLang="de-DE" sz="1100" dirty="0"/>
            </a:br>
            <a:r>
              <a:rPr lang="en-GB" altLang="de-DE" sz="1100" dirty="0"/>
              <a:t>The Dhrystone 2.1 (DMIPS/MHz) is a tiny code, which fits to Code Cache and Data Cache.</a:t>
            </a:r>
            <a:br>
              <a:rPr lang="en-GB" altLang="de-DE" sz="1100" dirty="0"/>
            </a:br>
            <a:r>
              <a:rPr lang="en-GB" altLang="de-DE" sz="1100" dirty="0"/>
              <a:t>The Profiling information of the shows a heavy load on string library functions.</a:t>
            </a:r>
            <a:br>
              <a:rPr lang="en-GB" altLang="de-DE" sz="1100" dirty="0"/>
            </a:br>
            <a:r>
              <a:rPr lang="en-GB" altLang="de-DE" sz="1100" dirty="0"/>
              <a:t>Cross Module optimization can inline the libraries and other function calls. </a:t>
            </a:r>
          </a:p>
          <a:p>
            <a:pPr eaLnBrk="1" hangingPunct="1"/>
            <a:r>
              <a:rPr lang="en-GB" altLang="de-DE" sz="1100" dirty="0"/>
              <a:t>The aggressive optimizations are not applicable to real case compiler usage</a:t>
            </a:r>
          </a:p>
          <a:p>
            <a:pPr eaLnBrk="1" hangingPunct="1"/>
            <a:r>
              <a:rPr lang="en-GB" altLang="de-DE" sz="1100" dirty="0"/>
              <a:t>TC1.6E DMIPS/MHz = 1.4-1.7 - TC1.6P DMIPS/MHz = 1.5-2.3</a:t>
            </a:r>
          </a:p>
          <a:p>
            <a:pPr eaLnBrk="1" hangingPunct="1"/>
            <a:r>
              <a:rPr lang="en-GB" altLang="de-DE" sz="1100" dirty="0"/>
              <a:t>TC27x: 1x1.6E+2x1.6P @200MHz</a:t>
            </a:r>
          </a:p>
          <a:p>
            <a:pPr eaLnBrk="1" hangingPunct="1"/>
            <a:r>
              <a:rPr lang="en-GB" altLang="de-DE" sz="1100" dirty="0"/>
              <a:t>TC29x: 3x1.6P @ 300MHz</a:t>
            </a:r>
          </a:p>
          <a:p>
            <a:pPr eaLnBrk="1" hangingPunct="1"/>
            <a:endParaRPr lang="en-GB" altLang="de-DE" sz="1100" dirty="0"/>
          </a:p>
          <a:p>
            <a:pPr eaLnBrk="1" hangingPunct="1"/>
            <a:endParaRPr lang="en-GB" altLang="de-DE" sz="1100" dirty="0"/>
          </a:p>
        </p:txBody>
      </p:sp>
      <p:sp>
        <p:nvSpPr>
          <p:cNvPr id="14358" name="TextBox 27"/>
          <p:cNvSpPr txBox="1">
            <a:spLocks noChangeArrowheads="1"/>
          </p:cNvSpPr>
          <p:nvPr/>
        </p:nvSpPr>
        <p:spPr bwMode="auto">
          <a:xfrm>
            <a:off x="5759451" y="2563814"/>
            <a:ext cx="5699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690</a:t>
            </a:r>
          </a:p>
        </p:txBody>
      </p:sp>
      <p:sp>
        <p:nvSpPr>
          <p:cNvPr id="14359" name="Rectangle 7"/>
          <p:cNvSpPr>
            <a:spLocks noChangeArrowheads="1"/>
          </p:cNvSpPr>
          <p:nvPr>
            <p:custDataLst>
              <p:tags r:id="rId11"/>
            </p:custDataLst>
          </p:nvPr>
        </p:nvSpPr>
        <p:spPr bwMode="auto">
          <a:xfrm>
            <a:off x="6375401" y="4416426"/>
            <a:ext cx="16113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200" dirty="0"/>
              <a:t>2xTC1.6P</a:t>
            </a:r>
            <a:br>
              <a:rPr lang="en-GB" altLang="de-DE" sz="1200" dirty="0"/>
            </a:br>
            <a:r>
              <a:rPr lang="en-GB" altLang="de-DE" sz="1200" dirty="0"/>
              <a:t>@300MHz</a:t>
            </a:r>
          </a:p>
        </p:txBody>
      </p:sp>
      <p:sp>
        <p:nvSpPr>
          <p:cNvPr id="14360" name="Rectangle 7"/>
          <p:cNvSpPr>
            <a:spLocks noChangeArrowheads="1"/>
          </p:cNvSpPr>
          <p:nvPr>
            <p:custDataLst>
              <p:tags r:id="rId12"/>
            </p:custDataLst>
          </p:nvPr>
        </p:nvSpPr>
        <p:spPr bwMode="auto">
          <a:xfrm>
            <a:off x="7532688" y="4406901"/>
            <a:ext cx="161131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200" dirty="0"/>
              <a:t>3xTC1.6P</a:t>
            </a:r>
            <a:br>
              <a:rPr lang="en-GB" altLang="de-DE" sz="1200" dirty="0"/>
            </a:br>
            <a:r>
              <a:rPr lang="en-GB" altLang="de-DE" sz="1200" dirty="0"/>
              <a:t>@300MHz</a:t>
            </a:r>
          </a:p>
        </p:txBody>
      </p:sp>
      <p:sp>
        <p:nvSpPr>
          <p:cNvPr id="14361" name="TextBox 28"/>
          <p:cNvSpPr txBox="1">
            <a:spLocks noChangeArrowheads="1"/>
          </p:cNvSpPr>
          <p:nvPr/>
        </p:nvSpPr>
        <p:spPr bwMode="auto">
          <a:xfrm>
            <a:off x="7885113" y="1412876"/>
            <a:ext cx="6969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2070</a:t>
            </a:r>
          </a:p>
        </p:txBody>
      </p:sp>
    </p:spTree>
    <p:extLst>
      <p:ext uri="{BB962C8B-B14F-4D97-AF65-F5344CB8AC3E}">
        <p14:creationId xmlns:p14="http://schemas.microsoft.com/office/powerpoint/2010/main" val="3216170647"/>
      </p:ext>
    </p:extLst>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hasCustomPrompt="1"/>
            <p:custDataLst>
              <p:tags r:id="rId2"/>
            </p:custDataLst>
          </p:nvPr>
        </p:nvSpPr>
        <p:spPr/>
        <p:txBody>
          <a:bodyPr/>
          <a:lstStyle/>
          <a:p>
            <a:r>
              <a:rPr dirty="0"/>
              <a:t>EEMBC </a:t>
            </a:r>
            <a:r>
              <a:rPr dirty="0" err="1"/>
              <a:t>Automarks</a:t>
            </a:r>
            <a:r>
              <a:rPr dirty="0"/>
              <a:t> </a:t>
            </a:r>
            <a:r>
              <a:rPr lang="de-DE" dirty="0"/>
              <a:t>AURIX</a:t>
            </a:r>
            <a:r>
              <a:rPr lang="de-DE" baseline="30000" dirty="0"/>
              <a:t>TM</a:t>
            </a:r>
            <a:r>
              <a:rPr lang="de-DE" dirty="0"/>
              <a:t> </a:t>
            </a:r>
            <a:endParaRPr dirty="0"/>
          </a:p>
        </p:txBody>
      </p:sp>
      <p:sp>
        <p:nvSpPr>
          <p:cNvPr id="15363" name="Rectangle 3"/>
          <p:cNvSpPr>
            <a:spLocks noGrp="1" noChangeArrowheads="1"/>
          </p:cNvSpPr>
          <p:nvPr>
            <p:custDataLst>
              <p:tags r:id="rId3"/>
            </p:custDataLst>
          </p:nvPr>
        </p:nvSpPr>
        <p:spPr>
          <a:xfrm>
            <a:off x="1165225" y="4508501"/>
            <a:ext cx="8642350" cy="1871663"/>
          </a:xfrm>
          <a:prstGeom prst="rect">
            <a:avLst/>
          </a:prstGeom>
        </p:spPr>
        <p:txBody>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eaLnBrk="1" hangingPunct="1"/>
            <a:r>
              <a:rPr lang="en-GB" altLang="de-DE" sz="1400" dirty="0"/>
              <a:t>Notes:</a:t>
            </a:r>
            <a:br>
              <a:rPr lang="en-GB" altLang="de-DE" sz="1400" dirty="0"/>
            </a:br>
            <a:br>
              <a:rPr lang="en-GB" altLang="de-DE" sz="1400" dirty="0"/>
            </a:br>
            <a:r>
              <a:rPr lang="en-GB" altLang="de-DE" sz="1400" dirty="0"/>
              <a:t>The improved </a:t>
            </a:r>
            <a:r>
              <a:rPr lang="en-GB" altLang="de-DE" sz="1400" dirty="0" err="1"/>
              <a:t>Automark</a:t>
            </a:r>
            <a:r>
              <a:rPr lang="en-GB" altLang="de-DE" sz="1400" dirty="0"/>
              <a:t> figures for automotive EEMBC </a:t>
            </a:r>
            <a:br>
              <a:rPr lang="en-GB" altLang="de-DE" sz="1400" dirty="0"/>
            </a:br>
            <a:r>
              <a:rPr lang="en-GB" altLang="de-DE" sz="1400" dirty="0"/>
              <a:t>benchmark results are based on synthetic optimized settings</a:t>
            </a:r>
          </a:p>
          <a:p>
            <a:pPr lvl="2" eaLnBrk="1" hangingPunct="1"/>
            <a:r>
              <a:rPr lang="en-GB" altLang="de-DE" sz="1400" dirty="0"/>
              <a:t>these figures therefore are not applicable for real automotive application</a:t>
            </a:r>
          </a:p>
          <a:p>
            <a:pPr eaLnBrk="1" hangingPunct="1">
              <a:buFont typeface="Wingdings" pitchFamily="2" charset="2"/>
              <a:buNone/>
            </a:pPr>
            <a:r>
              <a:rPr lang="en-GB" altLang="de-DE" sz="1400" dirty="0"/>
              <a:t>	The aggressive optimizations are not applicable to real case compiler usage</a:t>
            </a:r>
          </a:p>
        </p:txBody>
      </p:sp>
      <p:graphicFrame>
        <p:nvGraphicFramePr>
          <p:cNvPr id="15364" name="Rectangle 2" hidden="1"/>
          <p:cNvGraphicFramePr>
            <a:graphicFrameLocks/>
          </p:cNvGraphicFramePr>
          <p:nvPr>
            <p:custDataLst>
              <p:tags r:id="rId4"/>
            </p:custDataLst>
          </p:nvPr>
        </p:nvGraphicFramePr>
        <p:xfrm>
          <a:off x="914400" y="0"/>
          <a:ext cx="158750" cy="158750"/>
        </p:xfrm>
        <a:graphic>
          <a:graphicData uri="http://schemas.openxmlformats.org/presentationml/2006/ole">
            <mc:AlternateContent xmlns:mc="http://schemas.openxmlformats.org/markup-compatibility/2006">
              <mc:Choice xmlns:v="urn:schemas-microsoft-com:vml" Requires="v">
                <p:oleObj spid="_x0000_s15364" name="think-cell Slide" r:id="rId13" imgW="0" imgH="0" progId="TCLayout.ActiveDocument.1">
                  <p:embed/>
                </p:oleObj>
              </mc:Choice>
              <mc:Fallback>
                <p:oleObj name="think-cell Slide" r:id="rId13" imgW="0" imgH="0" progId="TCLayout.ActiveDocument.1">
                  <p:embed/>
                  <p:pic>
                    <p:nvPicPr>
                      <p:cNvPr id="15364" name="Rectangle 2" hidden="1"/>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14400" y="0"/>
                        <a:ext cx="158750" cy="15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365" name="Rectangle 15" hidden="1"/>
          <p:cNvSpPr>
            <a:spLocks noChangeArrowheads="1"/>
          </p:cNvSpPr>
          <p:nvPr>
            <p:custDataLst>
              <p:tags r:id="rId5"/>
            </p:custDataLst>
          </p:nvPr>
        </p:nvSpPr>
        <p:spPr bwMode="auto">
          <a:xfrm>
            <a:off x="963614" y="-79375"/>
            <a:ext cx="60325" cy="314325"/>
          </a:xfrm>
          <a:prstGeom prst="rect">
            <a:avLst/>
          </a:prstGeom>
          <a:solidFill>
            <a:schemeClr val="accent2"/>
          </a:solidFill>
          <a:ln w="9525" algn="ctr">
            <a:solidFill>
              <a:srgbClr val="87A5D2"/>
            </a:solidFill>
            <a:miter lim="800000"/>
            <a:headEnd/>
            <a:tailEnd/>
          </a:ln>
        </p:spPr>
        <p:txBody>
          <a:bodyPr wrap="none" lIns="25400" tIns="0" rIns="25400" bIns="0" anchor="ct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dirty="0"/>
              <a:t>210</a:t>
            </a:r>
          </a:p>
        </p:txBody>
      </p:sp>
      <p:graphicFrame>
        <p:nvGraphicFramePr>
          <p:cNvPr id="15366" name="Chart 21"/>
          <p:cNvGraphicFramePr>
            <a:graphicFrameLocks/>
          </p:cNvGraphicFramePr>
          <p:nvPr/>
        </p:nvGraphicFramePr>
        <p:xfrm>
          <a:off x="1165225" y="815975"/>
          <a:ext cx="6985000" cy="3138488"/>
        </p:xfrm>
        <a:graphic>
          <a:graphicData uri="http://schemas.openxmlformats.org/presentationml/2006/ole">
            <mc:AlternateContent xmlns:mc="http://schemas.openxmlformats.org/markup-compatibility/2006">
              <mc:Choice xmlns:v="urn:schemas-microsoft-com:vml" Requires="v">
                <p:oleObj spid="_x0000_s15365" r:id="rId14" imgW="6986622" imgH="3139712" progId="Excel.Chart.8">
                  <p:embed/>
                </p:oleObj>
              </mc:Choice>
              <mc:Fallback>
                <p:oleObj r:id="rId14" imgW="6986622" imgH="3139712" progId="Excel.Chart.8">
                  <p:embed/>
                  <p:pic>
                    <p:nvPicPr>
                      <p:cNvPr id="15366" name="Chart 21"/>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165225" y="815975"/>
                        <a:ext cx="6985000" cy="313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367" name="Rectangle 7"/>
          <p:cNvSpPr>
            <a:spLocks noChangeArrowheads="1"/>
          </p:cNvSpPr>
          <p:nvPr>
            <p:custDataLst>
              <p:tags r:id="rId6"/>
            </p:custDataLst>
          </p:nvPr>
        </p:nvSpPr>
        <p:spPr bwMode="auto">
          <a:xfrm>
            <a:off x="1525589" y="4005264"/>
            <a:ext cx="261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dirty="0"/>
              <a:t>TC1.6E</a:t>
            </a:r>
            <a:br>
              <a:rPr lang="en-GB" altLang="de-DE" sz="1400" dirty="0"/>
            </a:br>
            <a:r>
              <a:rPr lang="en-GB" altLang="de-DE" sz="1400" dirty="0"/>
              <a:t>@80MHz</a:t>
            </a:r>
          </a:p>
        </p:txBody>
      </p:sp>
      <p:sp>
        <p:nvSpPr>
          <p:cNvPr id="15368" name="Rectangle 13"/>
          <p:cNvSpPr>
            <a:spLocks noChangeArrowheads="1"/>
          </p:cNvSpPr>
          <p:nvPr>
            <p:custDataLst>
              <p:tags r:id="rId7"/>
            </p:custDataLst>
          </p:nvPr>
        </p:nvSpPr>
        <p:spPr bwMode="auto">
          <a:xfrm>
            <a:off x="5557839" y="4076701"/>
            <a:ext cx="261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endParaRPr lang="en-GB" altLang="de-DE" sz="1400" dirty="0"/>
          </a:p>
        </p:txBody>
      </p:sp>
      <p:sp>
        <p:nvSpPr>
          <p:cNvPr id="15369" name="TextBox 26"/>
          <p:cNvSpPr txBox="1">
            <a:spLocks noChangeArrowheads="1"/>
          </p:cNvSpPr>
          <p:nvPr/>
        </p:nvSpPr>
        <p:spPr bwMode="auto">
          <a:xfrm>
            <a:off x="2606676" y="2924176"/>
            <a:ext cx="441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71</a:t>
            </a:r>
          </a:p>
        </p:txBody>
      </p:sp>
      <p:sp>
        <p:nvSpPr>
          <p:cNvPr id="15370" name="TextBox 27"/>
          <p:cNvSpPr txBox="1">
            <a:spLocks noChangeArrowheads="1"/>
          </p:cNvSpPr>
          <p:nvPr/>
        </p:nvSpPr>
        <p:spPr bwMode="auto">
          <a:xfrm>
            <a:off x="5472114" y="1814514"/>
            <a:ext cx="56832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209</a:t>
            </a:r>
          </a:p>
        </p:txBody>
      </p:sp>
      <p:sp>
        <p:nvSpPr>
          <p:cNvPr id="15371" name="TextBox 28"/>
          <p:cNvSpPr txBox="1">
            <a:spLocks noChangeArrowheads="1"/>
          </p:cNvSpPr>
          <p:nvPr/>
        </p:nvSpPr>
        <p:spPr bwMode="auto">
          <a:xfrm>
            <a:off x="6962776" y="915989"/>
            <a:ext cx="5683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325</a:t>
            </a:r>
          </a:p>
        </p:txBody>
      </p:sp>
      <p:sp>
        <p:nvSpPr>
          <p:cNvPr id="33" name="Right Brace 32"/>
          <p:cNvSpPr/>
          <p:nvPr/>
        </p:nvSpPr>
        <p:spPr bwMode="auto">
          <a:xfrm>
            <a:off x="8494714" y="1246189"/>
            <a:ext cx="288925" cy="611187"/>
          </a:xfrm>
          <a:prstGeom prst="rightBrace">
            <a:avLst/>
          </a:prstGeom>
          <a:solidFill>
            <a:schemeClr val="accent4">
              <a:lumMod val="60000"/>
              <a:lumOff val="40000"/>
            </a:schemeClr>
          </a:solidFill>
          <a:ln w="9525" cap="flat" cmpd="sng" algn="ctr">
            <a:solidFill>
              <a:srgbClr val="87A5D2"/>
            </a:solidFill>
            <a:prstDash val="solid"/>
            <a:round/>
            <a:headEnd type="none" w="med" len="med"/>
            <a:tailEnd type="none" w="med" len="med"/>
          </a:ln>
          <a:effectLst/>
        </p:spPr>
        <p:txBody>
          <a:bodyPr anchor="ctr"/>
          <a:lstStyle/>
          <a:p>
            <a:pPr>
              <a:defRPr/>
            </a:pPr>
            <a:endParaRPr lang="en-GB" dirty="0"/>
          </a:p>
        </p:txBody>
      </p:sp>
      <p:sp>
        <p:nvSpPr>
          <p:cNvPr id="36" name="Right Brace 35"/>
          <p:cNvSpPr/>
          <p:nvPr/>
        </p:nvSpPr>
        <p:spPr bwMode="auto">
          <a:xfrm>
            <a:off x="8493126" y="2132014"/>
            <a:ext cx="288925" cy="1690687"/>
          </a:xfrm>
          <a:prstGeom prst="rightBrace">
            <a:avLst/>
          </a:prstGeom>
          <a:solidFill>
            <a:schemeClr val="accent4">
              <a:lumMod val="50000"/>
            </a:schemeClr>
          </a:solidFill>
          <a:ln w="9525" cap="flat" cmpd="sng" algn="ctr">
            <a:solidFill>
              <a:srgbClr val="87A5D2"/>
            </a:solidFill>
            <a:prstDash val="solid"/>
            <a:round/>
            <a:headEnd type="none" w="med" len="med"/>
            <a:tailEnd type="none" w="med" len="med"/>
          </a:ln>
          <a:effectLst/>
        </p:spPr>
        <p:txBody>
          <a:bodyPr anchor="ctr"/>
          <a:lstStyle/>
          <a:p>
            <a:pPr>
              <a:defRPr/>
            </a:pPr>
            <a:endParaRPr lang="en-GB" dirty="0"/>
          </a:p>
        </p:txBody>
      </p:sp>
      <p:sp>
        <p:nvSpPr>
          <p:cNvPr id="15374" name="Right Brace 36"/>
          <p:cNvSpPr>
            <a:spLocks/>
          </p:cNvSpPr>
          <p:nvPr/>
        </p:nvSpPr>
        <p:spPr bwMode="auto">
          <a:xfrm>
            <a:off x="8489951" y="1795463"/>
            <a:ext cx="288925" cy="431800"/>
          </a:xfrm>
          <a:prstGeom prst="rightBrace">
            <a:avLst>
              <a:gd name="adj1" fmla="val 8303"/>
              <a:gd name="adj2" fmla="val 50000"/>
            </a:avLst>
          </a:prstGeom>
          <a:solidFill>
            <a:schemeClr val="accent4">
              <a:lumMod val="75000"/>
            </a:schemeClr>
          </a:solidFill>
          <a:ln w="9525" algn="ctr">
            <a:solidFill>
              <a:srgbClr val="87A5D2"/>
            </a:solidFill>
            <a:round/>
            <a:headEnd/>
            <a:tailEnd/>
          </a:ln>
        </p:spPr>
        <p:txBody>
          <a:bodyPr anchor="ct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endParaRPr lang="en-GB" altLang="de-DE" dirty="0"/>
          </a:p>
        </p:txBody>
      </p:sp>
      <p:sp>
        <p:nvSpPr>
          <p:cNvPr id="15375" name="TextBox 37"/>
          <p:cNvSpPr txBox="1">
            <a:spLocks noChangeArrowheads="1"/>
          </p:cNvSpPr>
          <p:nvPr/>
        </p:nvSpPr>
        <p:spPr bwMode="auto">
          <a:xfrm>
            <a:off x="8893176" y="2795588"/>
            <a:ext cx="98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Tx/>
              <a:buFontTx/>
              <a:buNone/>
            </a:pPr>
            <a:r>
              <a:rPr lang="en-GB" altLang="de-DE" sz="1000" dirty="0"/>
              <a:t>medium</a:t>
            </a:r>
            <a:br>
              <a:rPr lang="en-GB" altLang="de-DE" sz="1000" dirty="0"/>
            </a:br>
            <a:r>
              <a:rPr lang="en-GB" altLang="de-DE" sz="1000" dirty="0"/>
              <a:t>optimization</a:t>
            </a:r>
          </a:p>
        </p:txBody>
      </p:sp>
      <p:sp>
        <p:nvSpPr>
          <p:cNvPr id="15376" name="TextBox 39"/>
          <p:cNvSpPr txBox="1">
            <a:spLocks noChangeArrowheads="1"/>
          </p:cNvSpPr>
          <p:nvPr/>
        </p:nvSpPr>
        <p:spPr bwMode="auto">
          <a:xfrm>
            <a:off x="8834439" y="1828800"/>
            <a:ext cx="98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Tx/>
              <a:buFontTx/>
              <a:buNone/>
            </a:pPr>
            <a:r>
              <a:rPr lang="en-GB" altLang="de-DE" sz="1000" dirty="0"/>
              <a:t>aggressive</a:t>
            </a:r>
            <a:br>
              <a:rPr lang="en-GB" altLang="de-DE" sz="1000" dirty="0"/>
            </a:br>
            <a:r>
              <a:rPr lang="en-GB" altLang="de-DE" sz="1000" dirty="0"/>
              <a:t>optimization</a:t>
            </a:r>
          </a:p>
        </p:txBody>
      </p:sp>
      <p:sp>
        <p:nvSpPr>
          <p:cNvPr id="15377" name="TextBox 40"/>
          <p:cNvSpPr txBox="1">
            <a:spLocks noChangeArrowheads="1"/>
          </p:cNvSpPr>
          <p:nvPr/>
        </p:nvSpPr>
        <p:spPr bwMode="auto">
          <a:xfrm>
            <a:off x="8840788" y="1238250"/>
            <a:ext cx="1160462"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Tx/>
              <a:buFontTx/>
              <a:buNone/>
            </a:pPr>
            <a:r>
              <a:rPr lang="en-GB" altLang="de-DE" sz="1000" dirty="0"/>
              <a:t>aggressive and</a:t>
            </a:r>
            <a:br>
              <a:rPr lang="en-GB" altLang="de-DE" sz="1000" dirty="0"/>
            </a:br>
            <a:r>
              <a:rPr lang="en-GB" altLang="de-DE" sz="1000" dirty="0"/>
              <a:t>whole program</a:t>
            </a:r>
            <a:br>
              <a:rPr lang="en-GB" altLang="de-DE" sz="1000" dirty="0"/>
            </a:br>
            <a:r>
              <a:rPr lang="en-GB" altLang="de-DE" sz="1000" dirty="0"/>
              <a:t>optimization</a:t>
            </a:r>
          </a:p>
        </p:txBody>
      </p:sp>
      <p:sp>
        <p:nvSpPr>
          <p:cNvPr id="15378" name="TextBox 26"/>
          <p:cNvSpPr txBox="1">
            <a:spLocks noChangeArrowheads="1"/>
          </p:cNvSpPr>
          <p:nvPr/>
        </p:nvSpPr>
        <p:spPr bwMode="auto">
          <a:xfrm>
            <a:off x="4000501" y="2578101"/>
            <a:ext cx="5699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b="1" dirty="0"/>
              <a:t>115</a:t>
            </a:r>
          </a:p>
        </p:txBody>
      </p:sp>
      <p:sp>
        <p:nvSpPr>
          <p:cNvPr id="15379" name="Rectangle 7"/>
          <p:cNvSpPr>
            <a:spLocks noChangeArrowheads="1"/>
          </p:cNvSpPr>
          <p:nvPr>
            <p:custDataLst>
              <p:tags r:id="rId8"/>
            </p:custDataLst>
          </p:nvPr>
        </p:nvSpPr>
        <p:spPr bwMode="auto">
          <a:xfrm>
            <a:off x="3487738" y="3995739"/>
            <a:ext cx="16113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dirty="0"/>
              <a:t>TC1.6E</a:t>
            </a:r>
            <a:br>
              <a:rPr lang="en-GB" altLang="de-DE" sz="1400" dirty="0"/>
            </a:br>
            <a:r>
              <a:rPr lang="en-GB" altLang="de-DE" sz="1400" dirty="0"/>
              <a:t>@130MHz</a:t>
            </a:r>
          </a:p>
        </p:txBody>
      </p:sp>
      <p:sp>
        <p:nvSpPr>
          <p:cNvPr id="15380" name="Rectangle 7"/>
          <p:cNvSpPr>
            <a:spLocks noChangeArrowheads="1"/>
          </p:cNvSpPr>
          <p:nvPr>
            <p:custDataLst>
              <p:tags r:id="rId9"/>
            </p:custDataLst>
          </p:nvPr>
        </p:nvSpPr>
        <p:spPr bwMode="auto">
          <a:xfrm>
            <a:off x="4918076" y="4005264"/>
            <a:ext cx="16113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dirty="0"/>
              <a:t>TC1.6P</a:t>
            </a:r>
            <a:br>
              <a:rPr lang="en-GB" altLang="de-DE" sz="1400" dirty="0"/>
            </a:br>
            <a:r>
              <a:rPr lang="en-GB" altLang="de-DE" sz="1400" dirty="0"/>
              <a:t>@200MHz</a:t>
            </a:r>
          </a:p>
        </p:txBody>
      </p:sp>
      <p:sp>
        <p:nvSpPr>
          <p:cNvPr id="15381" name="Rectangle 7"/>
          <p:cNvSpPr>
            <a:spLocks noChangeArrowheads="1"/>
          </p:cNvSpPr>
          <p:nvPr>
            <p:custDataLst>
              <p:tags r:id="rId10"/>
            </p:custDataLst>
          </p:nvPr>
        </p:nvSpPr>
        <p:spPr bwMode="auto">
          <a:xfrm>
            <a:off x="6424613" y="4000501"/>
            <a:ext cx="16113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lstStyle>
            <a:lvl1pPr algn="l"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algn="l"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algn="l"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algn="l"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algn="l"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Tx/>
              <a:buFontTx/>
              <a:buNone/>
            </a:pPr>
            <a:r>
              <a:rPr lang="en-GB" altLang="de-DE" sz="1400" dirty="0"/>
              <a:t>TC1.6P</a:t>
            </a:r>
            <a:br>
              <a:rPr lang="en-GB" altLang="de-DE" sz="1400" dirty="0"/>
            </a:br>
            <a:r>
              <a:rPr lang="en-GB" altLang="de-DE" sz="1400" dirty="0"/>
              <a:t>@300MHz</a:t>
            </a:r>
          </a:p>
        </p:txBody>
      </p:sp>
    </p:spTree>
    <p:extLst>
      <p:ext uri="{BB962C8B-B14F-4D97-AF65-F5344CB8AC3E}">
        <p14:creationId xmlns:p14="http://schemas.microsoft.com/office/powerpoint/2010/main" val="648678819"/>
      </p:ext>
    </p:extLst>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CEADBAB2-7EB3-4CB6-864F-A9D00A9C14C4}"/>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 action="ppaction://noaction"/>
              <a:extLst>
                <a:ext uri="{FF2B5EF4-FFF2-40B4-BE49-F238E27FC236}">
                  <a16:creationId xmlns:a16="http://schemas.microsoft.com/office/drawing/2014/main" id="{FC9A189D-B9E3-40A3-877D-33398C6556D5}"/>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 action="ppaction://noaction"/>
              <a:extLst>
                <a:ext uri="{FF2B5EF4-FFF2-40B4-BE49-F238E27FC236}">
                  <a16:creationId xmlns:a16="http://schemas.microsoft.com/office/drawing/2014/main" id="{64249BB8-7401-46F9-9041-7B47E05DAF3F}"/>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 action="ppaction://noaction"/>
              <a:extLst>
                <a:ext uri="{FF2B5EF4-FFF2-40B4-BE49-F238E27FC236}">
                  <a16:creationId xmlns:a16="http://schemas.microsoft.com/office/drawing/2014/main" id="{9DC102B1-25AA-4BC7-8B99-4542E13FD825}"/>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 action="ppaction://noaction"/>
              <a:extLst>
                <a:ext uri="{FF2B5EF4-FFF2-40B4-BE49-F238E27FC236}">
                  <a16:creationId xmlns:a16="http://schemas.microsoft.com/office/drawing/2014/main" id="{955448A9-DE5F-4CF9-9BAF-38335ECD8EB3}"/>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 action="ppaction://noaction"/>
              <a:extLst>
                <a:ext uri="{FF2B5EF4-FFF2-40B4-BE49-F238E27FC236}">
                  <a16:creationId xmlns:a16="http://schemas.microsoft.com/office/drawing/2014/main" id="{ED501734-D35A-49A3-8251-AC6B73973376}"/>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 action="ppaction://noaction"/>
              <a:extLst>
                <a:ext uri="{FF2B5EF4-FFF2-40B4-BE49-F238E27FC236}">
                  <a16:creationId xmlns:a16="http://schemas.microsoft.com/office/drawing/2014/main" id="{22AAFB56-EC32-4F43-AD70-C46D3B9C71B2}"/>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 action="ppaction://noaction"/>
              <a:extLst>
                <a:ext uri="{FF2B5EF4-FFF2-40B4-BE49-F238E27FC236}">
                  <a16:creationId xmlns:a16="http://schemas.microsoft.com/office/drawing/2014/main" id="{B06986A5-5C78-4099-84EE-73C1C165341C}"/>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 action="ppaction://noaction"/>
              <a:extLst>
                <a:ext uri="{FF2B5EF4-FFF2-40B4-BE49-F238E27FC236}">
                  <a16:creationId xmlns:a16="http://schemas.microsoft.com/office/drawing/2014/main" id="{DDF2B308-23D5-4E62-9F35-FDD770287BB9}"/>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 action="ppaction://noaction"/>
              <a:extLst>
                <a:ext uri="{FF2B5EF4-FFF2-40B4-BE49-F238E27FC236}">
                  <a16:creationId xmlns:a16="http://schemas.microsoft.com/office/drawing/2014/main" id="{E48864CF-A64B-4FEE-AD13-92730563BC94}"/>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 action="ppaction://noaction"/>
              <a:extLst>
                <a:ext uri="{FF2B5EF4-FFF2-40B4-BE49-F238E27FC236}">
                  <a16:creationId xmlns:a16="http://schemas.microsoft.com/office/drawing/2014/main" id="{65CF6AAF-F019-4CF3-9503-B8406D406EA0}"/>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 action="ppaction://noaction"/>
              <a:extLst>
                <a:ext uri="{FF2B5EF4-FFF2-40B4-BE49-F238E27FC236}">
                  <a16:creationId xmlns:a16="http://schemas.microsoft.com/office/drawing/2014/main" id="{6E027D98-E75D-4803-B91E-C2CDF6C08BFF}"/>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 action="ppaction://noaction"/>
              <a:extLst>
                <a:ext uri="{FF2B5EF4-FFF2-40B4-BE49-F238E27FC236}">
                  <a16:creationId xmlns:a16="http://schemas.microsoft.com/office/drawing/2014/main" id="{2D1DB658-403A-42DD-9A3F-6EC5E85F4CC5}"/>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 action="ppaction://noaction"/>
              <a:extLst>
                <a:ext uri="{FF2B5EF4-FFF2-40B4-BE49-F238E27FC236}">
                  <a16:creationId xmlns:a16="http://schemas.microsoft.com/office/drawing/2014/main" id="{4061341C-0808-4549-BDB6-5B425F6FA255}"/>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 action="ppaction://noaction"/>
              <a:extLst>
                <a:ext uri="{FF2B5EF4-FFF2-40B4-BE49-F238E27FC236}">
                  <a16:creationId xmlns:a16="http://schemas.microsoft.com/office/drawing/2014/main" id="{8E9236EF-4663-41A6-BE48-F95FC2AF44D0}"/>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 action="ppaction://noaction"/>
              <a:extLst>
                <a:ext uri="{FF2B5EF4-FFF2-40B4-BE49-F238E27FC236}">
                  <a16:creationId xmlns:a16="http://schemas.microsoft.com/office/drawing/2014/main" id="{29CE332F-7FEA-4D7E-A064-3EF6ECF895E6}"/>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BF48AC8B-010C-4D57-857F-9B3A90EE1343}"/>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4625F457-8AD6-43D9-B2B5-7171D513AC57}"/>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46AB9ACF-2A3F-4FC8-8168-BCB36CE24513}"/>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2C1268C2-D651-4110-87E4-892C2AE08FCA}"/>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AC54B9D2-18FD-4590-BB2D-608977C701A3}"/>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83D4629B-3D6A-4577-9644-F00AFA74A574}"/>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 action="ppaction://noaction"/>
              <a:extLst>
                <a:ext uri="{FF2B5EF4-FFF2-40B4-BE49-F238E27FC236}">
                  <a16:creationId xmlns:a16="http://schemas.microsoft.com/office/drawing/2014/main" id="{AB544B08-2E6F-4A98-AD94-3B0B57355305}"/>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 action="ppaction://noaction"/>
              <a:extLst>
                <a:ext uri="{FF2B5EF4-FFF2-40B4-BE49-F238E27FC236}">
                  <a16:creationId xmlns:a16="http://schemas.microsoft.com/office/drawing/2014/main" id="{5BBB387D-6972-4E4B-9FBE-C5474DD50C70}"/>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 action="ppaction://noaction"/>
              <a:extLst>
                <a:ext uri="{FF2B5EF4-FFF2-40B4-BE49-F238E27FC236}">
                  <a16:creationId xmlns:a16="http://schemas.microsoft.com/office/drawing/2014/main" id="{4EF391C6-7F0F-4236-B41D-C15C01F2F8E1}"/>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rId37" action="ppaction://hlinksldjump"/>
              <a:extLst>
                <a:ext uri="{FF2B5EF4-FFF2-40B4-BE49-F238E27FC236}">
                  <a16:creationId xmlns:a16="http://schemas.microsoft.com/office/drawing/2014/main" id="{AD0B95B6-D9BF-4875-87F6-FB6EDD9A58FB}"/>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rId37" action="ppaction://hlinksldjump"/>
              <a:extLst>
                <a:ext uri="{FF2B5EF4-FFF2-40B4-BE49-F238E27FC236}">
                  <a16:creationId xmlns:a16="http://schemas.microsoft.com/office/drawing/2014/main" id="{5F219755-F8F4-49C7-899C-316458614F83}"/>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rId37" action="ppaction://hlinksldjump"/>
              <a:extLst>
                <a:ext uri="{FF2B5EF4-FFF2-40B4-BE49-F238E27FC236}">
                  <a16:creationId xmlns:a16="http://schemas.microsoft.com/office/drawing/2014/main" id="{E6FADFF1-7F35-4AD8-A83D-8F60A2E561ED}"/>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rId38" action="ppaction://hlinksldjump"/>
              <a:extLst>
                <a:ext uri="{FF2B5EF4-FFF2-40B4-BE49-F238E27FC236}">
                  <a16:creationId xmlns:a16="http://schemas.microsoft.com/office/drawing/2014/main" id="{0BD6BDE0-D254-43C8-86A8-52AC12E62BC7}"/>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rId38" action="ppaction://hlinksldjump"/>
              <a:extLst>
                <a:ext uri="{FF2B5EF4-FFF2-40B4-BE49-F238E27FC236}">
                  <a16:creationId xmlns:a16="http://schemas.microsoft.com/office/drawing/2014/main" id="{28C46A14-3B64-4A04-9A5F-DD55B9148432}"/>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rId38" action="ppaction://hlinksldjump"/>
              <a:extLst>
                <a:ext uri="{FF2B5EF4-FFF2-40B4-BE49-F238E27FC236}">
                  <a16:creationId xmlns:a16="http://schemas.microsoft.com/office/drawing/2014/main" id="{56D19D46-1B35-499C-B9BB-98A98BDDD431}"/>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rId39" action="ppaction://hlinksldjump"/>
              <a:extLst>
                <a:ext uri="{FF2B5EF4-FFF2-40B4-BE49-F238E27FC236}">
                  <a16:creationId xmlns:a16="http://schemas.microsoft.com/office/drawing/2014/main" id="{096DED5F-4DFC-457A-AF30-3ED378EA7067}"/>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AURIX TC2xx SW &amp; Tools</a:t>
              </a:r>
              <a:endParaRPr lang="en-US" sz="1620" b="1" dirty="0">
                <a:solidFill>
                  <a:schemeClr val="tx2"/>
                </a:solidFill>
                <a:latin typeface="+mn-lt"/>
              </a:endParaRPr>
            </a:p>
          </p:txBody>
        </p:sp>
        <p:sp>
          <p:nvSpPr>
            <p:cNvPr id="37" name="MIO_AGENDA_ELEMENT_ELEMENTNUMBER_11">
              <a:hlinkClick r:id="rId39" action="ppaction://hlinksldjump"/>
              <a:extLst>
                <a:ext uri="{FF2B5EF4-FFF2-40B4-BE49-F238E27FC236}">
                  <a16:creationId xmlns:a16="http://schemas.microsoft.com/office/drawing/2014/main" id="{BABDA5F6-8E60-4B37-8B43-CA8FF540FD2E}"/>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rId39" action="ppaction://hlinksldjump"/>
              <a:extLst>
                <a:ext uri="{FF2B5EF4-FFF2-40B4-BE49-F238E27FC236}">
                  <a16:creationId xmlns:a16="http://schemas.microsoft.com/office/drawing/2014/main" id="{77B892A8-8EDA-447D-A502-4046CE02D8BC}"/>
                </a:ext>
              </a:extLst>
            </p:cNvPr>
            <p:cNvSpPr txBox="1">
              <a:spLocks/>
            </p:cNvSpPr>
            <p:nvPr>
              <p:custDataLst>
                <p:tags r:id="rId35"/>
              </p:custDataLst>
            </p:nvPr>
          </p:nvSpPr>
          <p:spPr>
            <a:xfrm>
              <a:off x="9925408" y="5970334"/>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127</a:t>
              </a:r>
              <a:endParaRPr lang="en-US" sz="1620" b="1" dirty="0">
                <a:solidFill>
                  <a:schemeClr val="tx2"/>
                </a:solidFill>
                <a:latin typeface="+mn-lt"/>
                <a:cs typeface="Segoe UI Semibold" panose="020B0702040204020203" pitchFamily="34" charset="0"/>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389601078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Parallelogram 129"/>
          <p:cNvSpPr/>
          <p:nvPr/>
        </p:nvSpPr>
        <p:spPr bwMode="auto">
          <a:xfrm flipH="1" flipV="1">
            <a:off x="5926132" y="5509548"/>
            <a:ext cx="2699792" cy="223902"/>
          </a:xfrm>
          <a:prstGeom prst="parallelogram">
            <a:avLst>
              <a:gd name="adj" fmla="val 31864"/>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127" name="Parallelogram 126"/>
          <p:cNvSpPr/>
          <p:nvPr/>
        </p:nvSpPr>
        <p:spPr bwMode="auto">
          <a:xfrm flipH="1" flipV="1">
            <a:off x="6299632" y="4508926"/>
            <a:ext cx="2699792" cy="223902"/>
          </a:xfrm>
          <a:prstGeom prst="parallelogram">
            <a:avLst>
              <a:gd name="adj" fmla="val 31864"/>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126" name="Parallelogram 125"/>
          <p:cNvSpPr/>
          <p:nvPr/>
        </p:nvSpPr>
        <p:spPr bwMode="auto">
          <a:xfrm flipH="1" flipV="1">
            <a:off x="6672116" y="3516182"/>
            <a:ext cx="2699792" cy="223902"/>
          </a:xfrm>
          <a:prstGeom prst="parallelogram">
            <a:avLst>
              <a:gd name="adj" fmla="val 31864"/>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125" name="Parallelogram 124"/>
          <p:cNvSpPr/>
          <p:nvPr/>
        </p:nvSpPr>
        <p:spPr bwMode="auto">
          <a:xfrm flipH="1" flipV="1">
            <a:off x="7013936" y="2580272"/>
            <a:ext cx="2699792" cy="223902"/>
          </a:xfrm>
          <a:prstGeom prst="parallelogram">
            <a:avLst>
              <a:gd name="adj" fmla="val 31864"/>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6" name="Rectangle 5"/>
          <p:cNvSpPr/>
          <p:nvPr/>
        </p:nvSpPr>
        <p:spPr bwMode="auto">
          <a:xfrm>
            <a:off x="3590783" y="1333003"/>
            <a:ext cx="3817956" cy="450822"/>
          </a:xfrm>
          <a:prstGeom prst="rect">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119" name="Parallelogram 118"/>
          <p:cNvSpPr/>
          <p:nvPr/>
        </p:nvSpPr>
        <p:spPr bwMode="auto">
          <a:xfrm flipH="1" flipV="1">
            <a:off x="7353848" y="1589279"/>
            <a:ext cx="2699792" cy="223902"/>
          </a:xfrm>
          <a:prstGeom prst="parallelogram">
            <a:avLst>
              <a:gd name="adj" fmla="val 31864"/>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112" name="Parallelogram 111"/>
          <p:cNvSpPr/>
          <p:nvPr/>
        </p:nvSpPr>
        <p:spPr bwMode="auto">
          <a:xfrm flipV="1">
            <a:off x="2318048" y="5517038"/>
            <a:ext cx="2699792" cy="223902"/>
          </a:xfrm>
          <a:prstGeom prst="parallelogram">
            <a:avLst>
              <a:gd name="adj" fmla="val 38727"/>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111" name="Parallelogram 110"/>
          <p:cNvSpPr/>
          <p:nvPr/>
        </p:nvSpPr>
        <p:spPr bwMode="auto">
          <a:xfrm flipV="1">
            <a:off x="1971468" y="4565566"/>
            <a:ext cx="2738845" cy="223902"/>
          </a:xfrm>
          <a:prstGeom prst="parallelogram">
            <a:avLst>
              <a:gd name="adj" fmla="val 38727"/>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101" name="Parallelogram 100"/>
          <p:cNvSpPr/>
          <p:nvPr/>
        </p:nvSpPr>
        <p:spPr bwMode="auto">
          <a:xfrm flipV="1">
            <a:off x="1603744" y="3573016"/>
            <a:ext cx="2699792" cy="223902"/>
          </a:xfrm>
          <a:prstGeom prst="parallelogram">
            <a:avLst>
              <a:gd name="adj" fmla="val 38727"/>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93" name="Parallelogram 92"/>
          <p:cNvSpPr/>
          <p:nvPr/>
        </p:nvSpPr>
        <p:spPr bwMode="auto">
          <a:xfrm flipV="1">
            <a:off x="1237928" y="2564904"/>
            <a:ext cx="2699792" cy="223902"/>
          </a:xfrm>
          <a:prstGeom prst="parallelogram">
            <a:avLst>
              <a:gd name="adj" fmla="val 35296"/>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16" name="Parallelogram 15"/>
          <p:cNvSpPr/>
          <p:nvPr/>
        </p:nvSpPr>
        <p:spPr bwMode="auto">
          <a:xfrm flipV="1">
            <a:off x="914401" y="1597454"/>
            <a:ext cx="2699792" cy="223902"/>
          </a:xfrm>
          <a:prstGeom prst="parallelogram">
            <a:avLst/>
          </a:prstGeom>
          <a:solidFill>
            <a:schemeClr val="tx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grpSp>
        <p:nvGrpSpPr>
          <p:cNvPr id="3" name="Group 2"/>
          <p:cNvGrpSpPr/>
          <p:nvPr/>
        </p:nvGrpSpPr>
        <p:grpSpPr>
          <a:xfrm>
            <a:off x="2375455" y="5525593"/>
            <a:ext cx="2894399" cy="962790"/>
            <a:chOff x="1461054" y="5525558"/>
            <a:chExt cx="3031199" cy="946827"/>
          </a:xfrm>
        </p:grpSpPr>
        <p:sp>
          <p:nvSpPr>
            <p:cNvPr id="113" name="Parallelogram 112"/>
            <p:cNvSpPr/>
            <p:nvPr/>
          </p:nvSpPr>
          <p:spPr bwMode="auto">
            <a:xfrm flipV="1">
              <a:off x="1461054" y="5752385"/>
              <a:ext cx="3031199" cy="720000"/>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104" name="Rounded Rectangle 103"/>
            <p:cNvSpPr/>
            <p:nvPr/>
          </p:nvSpPr>
          <p:spPr>
            <a:xfrm>
              <a:off x="1461055" y="5525558"/>
              <a:ext cx="2661598" cy="234411"/>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400" dirty="0">
                  <a:solidFill>
                    <a:srgbClr val="FFFFFF"/>
                  </a:solidFill>
                  <a:ea typeface="Meiryo UI" panose="020B0604030504040204" pitchFamily="34" charset="-128"/>
                  <a:cs typeface="Meiryo UI" panose="020B0604030504040204" pitchFamily="34" charset="-128"/>
                </a:rPr>
                <a:t> Embedded Software</a:t>
              </a:r>
            </a:p>
          </p:txBody>
        </p:sp>
      </p:grpSp>
      <p:sp>
        <p:nvSpPr>
          <p:cNvPr id="94" name="Parallelogram 93"/>
          <p:cNvSpPr/>
          <p:nvPr/>
        </p:nvSpPr>
        <p:spPr bwMode="auto">
          <a:xfrm>
            <a:off x="7094076" y="1835086"/>
            <a:ext cx="2894921" cy="720000"/>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96" name="Parallelogram 95"/>
          <p:cNvSpPr/>
          <p:nvPr/>
        </p:nvSpPr>
        <p:spPr bwMode="auto">
          <a:xfrm>
            <a:off x="6395204" y="3752390"/>
            <a:ext cx="2894921" cy="720000"/>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97" name="Parallelogram 96"/>
          <p:cNvSpPr/>
          <p:nvPr/>
        </p:nvSpPr>
        <p:spPr bwMode="auto">
          <a:xfrm>
            <a:off x="6007473" y="4755160"/>
            <a:ext cx="2894921" cy="720000"/>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98" name="Parallelogram 97"/>
          <p:cNvSpPr/>
          <p:nvPr/>
        </p:nvSpPr>
        <p:spPr bwMode="auto">
          <a:xfrm>
            <a:off x="5643281" y="5765082"/>
            <a:ext cx="2894400" cy="720000"/>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grpSp>
        <p:nvGrpSpPr>
          <p:cNvPr id="10" name="Group 9"/>
          <p:cNvGrpSpPr/>
          <p:nvPr/>
        </p:nvGrpSpPr>
        <p:grpSpPr>
          <a:xfrm>
            <a:off x="971551" y="1582994"/>
            <a:ext cx="2894921" cy="966361"/>
            <a:chOff x="57150" y="1582993"/>
            <a:chExt cx="2894921" cy="966361"/>
          </a:xfrm>
        </p:grpSpPr>
        <p:sp>
          <p:nvSpPr>
            <p:cNvPr id="4" name="Parallelogram 3"/>
            <p:cNvSpPr/>
            <p:nvPr/>
          </p:nvSpPr>
          <p:spPr bwMode="auto">
            <a:xfrm flipV="1">
              <a:off x="57150" y="1829354"/>
              <a:ext cx="2894921" cy="720000"/>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8" name="Rounded Rectangle 7"/>
            <p:cNvSpPr/>
            <p:nvPr/>
          </p:nvSpPr>
          <p:spPr>
            <a:xfrm>
              <a:off x="57150" y="1582993"/>
              <a:ext cx="2534911" cy="23836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400" dirty="0">
                  <a:solidFill>
                    <a:srgbClr val="FFFFFF"/>
                  </a:solidFill>
                  <a:ea typeface="Meiryo UI" panose="020B0604030504040204" pitchFamily="34" charset="-128"/>
                  <a:cs typeface="Meiryo UI" panose="020B0604030504040204" pitchFamily="34" charset="-128"/>
                </a:rPr>
                <a:t>Virtual/Rapid Prototyping </a:t>
              </a:r>
            </a:p>
          </p:txBody>
        </p:sp>
      </p:grpSp>
      <p:grpSp>
        <p:nvGrpSpPr>
          <p:cNvPr id="7" name="Group 6"/>
          <p:cNvGrpSpPr/>
          <p:nvPr/>
        </p:nvGrpSpPr>
        <p:grpSpPr>
          <a:xfrm>
            <a:off x="1708077" y="3576458"/>
            <a:ext cx="2894921" cy="964800"/>
            <a:chOff x="793676" y="3576458"/>
            <a:chExt cx="2894921" cy="967587"/>
          </a:xfrm>
        </p:grpSpPr>
        <p:sp>
          <p:nvSpPr>
            <p:cNvPr id="89" name="Parallelogram 88"/>
            <p:cNvSpPr/>
            <p:nvPr/>
          </p:nvSpPr>
          <p:spPr bwMode="auto">
            <a:xfrm flipV="1">
              <a:off x="793676" y="3824045"/>
              <a:ext cx="2894921" cy="720000"/>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39" name="Rounded Rectangle 38"/>
            <p:cNvSpPr/>
            <p:nvPr/>
          </p:nvSpPr>
          <p:spPr>
            <a:xfrm>
              <a:off x="793676" y="3576458"/>
              <a:ext cx="1656000" cy="23836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400" dirty="0">
                  <a:solidFill>
                    <a:srgbClr val="FFFFFF"/>
                  </a:solidFill>
                  <a:ea typeface="Meiryo UI" panose="020B0604030504040204" pitchFamily="34" charset="-128"/>
                  <a:cs typeface="Meiryo UI" panose="020B0604030504040204" pitchFamily="34" charset="-128"/>
                </a:rPr>
                <a:t>Compilers</a:t>
              </a:r>
            </a:p>
          </p:txBody>
        </p:sp>
      </p:grpSp>
      <p:sp>
        <p:nvSpPr>
          <p:cNvPr id="42" name="Rounded Rectangle 41"/>
          <p:cNvSpPr/>
          <p:nvPr/>
        </p:nvSpPr>
        <p:spPr>
          <a:xfrm>
            <a:off x="6593861" y="5514024"/>
            <a:ext cx="1931476" cy="23836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pPr algn="r"/>
            <a:r>
              <a:rPr kumimoji="1" lang="en-GB" sz="1400" dirty="0">
                <a:solidFill>
                  <a:srgbClr val="FFFFFF"/>
                </a:solidFill>
                <a:ea typeface="Meiryo UI" panose="020B0604030504040204" pitchFamily="34" charset="-128"/>
                <a:cs typeface="Meiryo UI" panose="020B0604030504040204" pitchFamily="34" charset="-128"/>
              </a:rPr>
              <a:t>Operating System</a:t>
            </a:r>
          </a:p>
        </p:txBody>
      </p:sp>
      <p:grpSp>
        <p:nvGrpSpPr>
          <p:cNvPr id="5" name="Group 4"/>
          <p:cNvGrpSpPr/>
          <p:nvPr/>
        </p:nvGrpSpPr>
        <p:grpSpPr>
          <a:xfrm>
            <a:off x="2072566" y="4557690"/>
            <a:ext cx="2894921" cy="963892"/>
            <a:chOff x="1158165" y="4557690"/>
            <a:chExt cx="2894921" cy="963892"/>
          </a:xfrm>
        </p:grpSpPr>
        <p:sp>
          <p:nvSpPr>
            <p:cNvPr id="91" name="Parallelogram 90"/>
            <p:cNvSpPr/>
            <p:nvPr/>
          </p:nvSpPr>
          <p:spPr bwMode="auto">
            <a:xfrm flipV="1">
              <a:off x="1158165" y="4801582"/>
              <a:ext cx="2894921" cy="720000"/>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45" name="Rounded Rectangle 44"/>
            <p:cNvSpPr/>
            <p:nvPr/>
          </p:nvSpPr>
          <p:spPr>
            <a:xfrm>
              <a:off x="1158165" y="4557690"/>
              <a:ext cx="2137290" cy="23836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400" dirty="0">
                  <a:solidFill>
                    <a:srgbClr val="FFFFFF"/>
                  </a:solidFill>
                  <a:ea typeface="Meiryo UI" panose="020B0604030504040204" pitchFamily="34" charset="-128"/>
                  <a:cs typeface="Meiryo UI" panose="020B0604030504040204" pitchFamily="34" charset="-128"/>
                </a:rPr>
                <a:t>Multicore Analysis</a:t>
              </a:r>
            </a:p>
          </p:txBody>
        </p:sp>
      </p:grpSp>
      <p:sp>
        <p:nvSpPr>
          <p:cNvPr id="48" name="Rounded Rectangle 47"/>
          <p:cNvSpPr/>
          <p:nvPr/>
        </p:nvSpPr>
        <p:spPr>
          <a:xfrm>
            <a:off x="7623208" y="1596263"/>
            <a:ext cx="2365788" cy="23836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pPr algn="r"/>
            <a:r>
              <a:rPr kumimoji="1" lang="en-GB" sz="1400" dirty="0">
                <a:solidFill>
                  <a:srgbClr val="FFFFFF"/>
                </a:solidFill>
                <a:ea typeface="Meiryo UI" panose="020B0604030504040204" pitchFamily="34" charset="-128"/>
                <a:cs typeface="Meiryo UI" panose="020B0604030504040204" pitchFamily="34" charset="-128"/>
              </a:rPr>
              <a:t>Flash Programing &amp; Tools </a:t>
            </a:r>
          </a:p>
        </p:txBody>
      </p:sp>
      <p:sp>
        <p:nvSpPr>
          <p:cNvPr id="52" name="Rounded Rectangle 51"/>
          <p:cNvSpPr/>
          <p:nvPr/>
        </p:nvSpPr>
        <p:spPr>
          <a:xfrm>
            <a:off x="6765310" y="3516668"/>
            <a:ext cx="2524815" cy="23836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pPr algn="r"/>
            <a:r>
              <a:rPr kumimoji="1" lang="en-GB" sz="1400" dirty="0">
                <a:solidFill>
                  <a:srgbClr val="FFFFFF"/>
                </a:solidFill>
                <a:ea typeface="Meiryo UI" panose="020B0604030504040204" pitchFamily="34" charset="-128"/>
                <a:cs typeface="Meiryo UI" panose="020B0604030504040204" pitchFamily="34" charset="-128"/>
              </a:rPr>
              <a:t>Calibration</a:t>
            </a:r>
          </a:p>
        </p:txBody>
      </p:sp>
      <p:sp>
        <p:nvSpPr>
          <p:cNvPr id="55" name="Rounded Rectangle 54"/>
          <p:cNvSpPr/>
          <p:nvPr/>
        </p:nvSpPr>
        <p:spPr>
          <a:xfrm>
            <a:off x="6377579" y="4516799"/>
            <a:ext cx="2524815" cy="23836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pPr algn="r"/>
            <a:r>
              <a:rPr kumimoji="1" lang="en-GB" sz="1400" dirty="0">
                <a:solidFill>
                  <a:srgbClr val="FFFFFF"/>
                </a:solidFill>
                <a:ea typeface="Meiryo UI" panose="020B0604030504040204" pitchFamily="34" charset="-128"/>
                <a:cs typeface="Meiryo UI" panose="020B0604030504040204" pitchFamily="34" charset="-128"/>
              </a:rPr>
              <a:t>Emulators/Debugging/Test</a:t>
            </a:r>
          </a:p>
        </p:txBody>
      </p:sp>
      <p:grpSp>
        <p:nvGrpSpPr>
          <p:cNvPr id="9" name="Group 8"/>
          <p:cNvGrpSpPr/>
          <p:nvPr/>
        </p:nvGrpSpPr>
        <p:grpSpPr>
          <a:xfrm>
            <a:off x="1305410" y="2563797"/>
            <a:ext cx="2894921" cy="964800"/>
            <a:chOff x="399985" y="2582912"/>
            <a:chExt cx="2894921" cy="958363"/>
          </a:xfrm>
        </p:grpSpPr>
        <p:sp>
          <p:nvSpPr>
            <p:cNvPr id="85" name="Parallelogram 84"/>
            <p:cNvSpPr/>
            <p:nvPr/>
          </p:nvSpPr>
          <p:spPr bwMode="auto">
            <a:xfrm flipV="1">
              <a:off x="399985" y="2821275"/>
              <a:ext cx="2894921" cy="720000"/>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58" name="Rounded Rectangle 57"/>
            <p:cNvSpPr/>
            <p:nvPr/>
          </p:nvSpPr>
          <p:spPr>
            <a:xfrm>
              <a:off x="399985" y="2582912"/>
              <a:ext cx="2524815" cy="23836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400" dirty="0">
                  <a:solidFill>
                    <a:srgbClr val="FFFFFF"/>
                  </a:solidFill>
                  <a:ea typeface="Meiryo UI" panose="020B0604030504040204" pitchFamily="34" charset="-128"/>
                  <a:cs typeface="Meiryo UI" panose="020B0604030504040204" pitchFamily="34" charset="-128"/>
                </a:rPr>
                <a:t> Auto-code generator</a:t>
              </a:r>
            </a:p>
          </p:txBody>
        </p:sp>
      </p:grpSp>
      <p:grpSp>
        <p:nvGrpSpPr>
          <p:cNvPr id="33" name="Group 32"/>
          <p:cNvGrpSpPr/>
          <p:nvPr/>
        </p:nvGrpSpPr>
        <p:grpSpPr>
          <a:xfrm>
            <a:off x="2894898" y="830898"/>
            <a:ext cx="5145691" cy="5478423"/>
            <a:chOff x="2666669" y="522776"/>
            <a:chExt cx="5145691" cy="5478423"/>
          </a:xfrm>
        </p:grpSpPr>
        <p:sp>
          <p:nvSpPr>
            <p:cNvPr id="32" name="Rectangle 31"/>
            <p:cNvSpPr/>
            <p:nvPr/>
          </p:nvSpPr>
          <p:spPr>
            <a:xfrm>
              <a:off x="2666669" y="522776"/>
              <a:ext cx="5145691" cy="5478423"/>
            </a:xfrm>
            <a:prstGeom prst="rect">
              <a:avLst/>
            </a:prstGeom>
            <a:noFill/>
          </p:spPr>
          <p:txBody>
            <a:bodyPr wrap="square" lIns="91440" tIns="45720" rIns="91440" bIns="4572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r>
                <a:rPr lang="en-GB" sz="35000" b="1" dirty="0">
                  <a:ln w="11430"/>
                  <a:gradFill>
                    <a:gsLst>
                      <a:gs pos="0">
                        <a:srgbClr val="928285">
                          <a:tint val="70000"/>
                          <a:satMod val="245000"/>
                        </a:srgbClr>
                      </a:gs>
                      <a:gs pos="75000">
                        <a:srgbClr val="928285">
                          <a:tint val="90000"/>
                          <a:shade val="60000"/>
                          <a:satMod val="240000"/>
                        </a:srgbClr>
                      </a:gs>
                      <a:gs pos="100000">
                        <a:srgbClr val="928285">
                          <a:tint val="100000"/>
                          <a:shade val="50000"/>
                          <a:satMod val="240000"/>
                        </a:srgbClr>
                      </a:gs>
                    </a:gsLst>
                    <a:lin ang="5400000"/>
                  </a:gradFill>
                  <a:effectLst>
                    <a:outerShdw blurRad="50800" dist="39000" dir="5460000" algn="tl">
                      <a:srgbClr val="000000">
                        <a:alpha val="38000"/>
                      </a:srgbClr>
                    </a:outerShdw>
                  </a:effectLst>
                  <a:latin typeface="Arial Black" panose="020B0A04020102020204" pitchFamily="34" charset="0"/>
                  <a:cs typeface="Aharoni" panose="02010803020104030203" pitchFamily="2" charset="-79"/>
                </a:rPr>
                <a:t>V</a:t>
              </a:r>
            </a:p>
          </p:txBody>
        </p:sp>
        <p:sp>
          <p:nvSpPr>
            <p:cNvPr id="27" name="Rounded Rectangle 26"/>
            <p:cNvSpPr/>
            <p:nvPr/>
          </p:nvSpPr>
          <p:spPr>
            <a:xfrm>
              <a:off x="4443352" y="4005064"/>
              <a:ext cx="1656000" cy="561856"/>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pPr algn="ctr"/>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SW development</a:t>
              </a:r>
            </a:p>
            <a:p>
              <a:pPr algn="ctr"/>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&amp;</a:t>
              </a:r>
            </a:p>
            <a:p>
              <a:pPr algn="ctr"/>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integration</a:t>
              </a:r>
            </a:p>
          </p:txBody>
        </p:sp>
        <p:sp>
          <p:nvSpPr>
            <p:cNvPr id="28" name="Rounded Rectangle 27"/>
            <p:cNvSpPr/>
            <p:nvPr/>
          </p:nvSpPr>
          <p:spPr>
            <a:xfrm>
              <a:off x="5405147" y="2075195"/>
              <a:ext cx="1656000" cy="187285"/>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pPr algn="ctr"/>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Validation</a:t>
              </a:r>
            </a:p>
          </p:txBody>
        </p:sp>
        <p:sp>
          <p:nvSpPr>
            <p:cNvPr id="29" name="Rounded Rectangle 28"/>
            <p:cNvSpPr/>
            <p:nvPr/>
          </p:nvSpPr>
          <p:spPr>
            <a:xfrm>
              <a:off x="3707904" y="2982422"/>
              <a:ext cx="1656000" cy="187285"/>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pPr algn="ctr"/>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Prototyping </a:t>
              </a:r>
            </a:p>
          </p:txBody>
        </p:sp>
        <p:sp>
          <p:nvSpPr>
            <p:cNvPr id="31" name="Rounded Rectangle 30"/>
            <p:cNvSpPr/>
            <p:nvPr/>
          </p:nvSpPr>
          <p:spPr>
            <a:xfrm>
              <a:off x="5148064" y="2795136"/>
              <a:ext cx="1656000" cy="561856"/>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          Verification</a:t>
              </a:r>
            </a:p>
            <a:p>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               &amp;</a:t>
              </a:r>
            </a:p>
            <a:p>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        Calibration</a:t>
              </a:r>
            </a:p>
          </p:txBody>
        </p:sp>
        <p:sp>
          <p:nvSpPr>
            <p:cNvPr id="26" name="Rounded Rectangle 25"/>
            <p:cNvSpPr/>
            <p:nvPr/>
          </p:nvSpPr>
          <p:spPr>
            <a:xfrm>
              <a:off x="3455964" y="1887910"/>
              <a:ext cx="1656000" cy="561856"/>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        </a:t>
              </a:r>
              <a:r>
                <a:rPr kumimoji="1" lang="en-GB" sz="1100" dirty="0" err="1">
                  <a:solidFill>
                    <a:srgbClr val="FFFFFF"/>
                  </a:solidFill>
                  <a:latin typeface="Meiryo UI" panose="020B0604030504040204" pitchFamily="34" charset="-128"/>
                  <a:ea typeface="Meiryo UI" panose="020B0604030504040204" pitchFamily="34" charset="-128"/>
                  <a:cs typeface="Meiryo UI" panose="020B0604030504040204" pitchFamily="34" charset="-128"/>
                </a:rPr>
                <a:t>Modeling</a:t>
              </a:r>
              <a:endPar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endParaRPr>
            </a:p>
            <a:p>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              &amp;</a:t>
              </a:r>
            </a:p>
            <a:p>
              <a:r>
                <a:rPr kumimoji="1" lang="en-GB" sz="1100" dirty="0">
                  <a:solidFill>
                    <a:srgbClr val="FFFFFF"/>
                  </a:solidFill>
                  <a:latin typeface="Meiryo UI" panose="020B0604030504040204" pitchFamily="34" charset="-128"/>
                  <a:ea typeface="Meiryo UI" panose="020B0604030504040204" pitchFamily="34" charset="-128"/>
                  <a:cs typeface="Meiryo UI" panose="020B0604030504040204" pitchFamily="34" charset="-128"/>
                </a:rPr>
                <a:t>          Simulation</a:t>
              </a:r>
            </a:p>
          </p:txBody>
        </p:sp>
      </p:grpSp>
      <p:sp>
        <p:nvSpPr>
          <p:cNvPr id="2" name="Title 1"/>
          <p:cNvSpPr>
            <a:spLocks noGrp="1"/>
          </p:cNvSpPr>
          <p:nvPr>
            <p:ph type="title" hasCustomPrompt="1"/>
          </p:nvPr>
        </p:nvSpPr>
        <p:spPr/>
        <p:txBody>
          <a:bodyPr/>
          <a:lstStyle/>
          <a:p>
            <a:br>
              <a:rPr dirty="0"/>
            </a:br>
            <a:br>
              <a:rPr dirty="0"/>
            </a:br>
            <a:br>
              <a:rPr dirty="0"/>
            </a:br>
            <a:r>
              <a:rPr lang="de-DE" dirty="0"/>
              <a:t>AURIX</a:t>
            </a:r>
            <a:r>
              <a:rPr lang="de-DE" baseline="30000" dirty="0"/>
              <a:t>TM</a:t>
            </a:r>
            <a:r>
              <a:rPr dirty="0"/>
              <a:t> Tool Ecosystem</a:t>
            </a:r>
            <a:br>
              <a:rPr dirty="0"/>
            </a:br>
            <a:r>
              <a:rPr dirty="0"/>
              <a:t>The right partner and tool at each development stage</a:t>
            </a:r>
          </a:p>
        </p:txBody>
      </p:sp>
      <p:pic>
        <p:nvPicPr>
          <p:cNvPr id="72" name="Picture 33">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89681" y="2069788"/>
            <a:ext cx="693952" cy="353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45"/>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74775" y="1923390"/>
            <a:ext cx="456742" cy="53192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62" name="Straight Arrow Connector 61"/>
          <p:cNvCxnSpPr/>
          <p:nvPr/>
        </p:nvCxnSpPr>
        <p:spPr>
          <a:xfrm>
            <a:off x="4551441" y="2815095"/>
            <a:ext cx="159388" cy="460826"/>
          </a:xfrm>
          <a:prstGeom prst="straightConnector1">
            <a:avLst/>
          </a:prstGeom>
          <a:ln>
            <a:solidFill>
              <a:schemeClr val="dk1">
                <a:alpha val="14000"/>
              </a:schemeClr>
            </a:solidFill>
            <a:tailEnd type="triangle"/>
          </a:ln>
          <a:effectLst>
            <a:outerShdw dir="5400000" sx="1000" sy="1000" rotWithShape="0">
              <a:srgbClr val="000000">
                <a:alpha val="61000"/>
              </a:srgbClr>
            </a:outerShdw>
          </a:effectLst>
        </p:spPr>
        <p:style>
          <a:lnRef idx="3">
            <a:schemeClr val="dk1"/>
          </a:lnRef>
          <a:fillRef idx="0">
            <a:schemeClr val="dk1"/>
          </a:fillRef>
          <a:effectRef idx="2">
            <a:schemeClr val="dk1"/>
          </a:effectRef>
          <a:fontRef idx="minor">
            <a:schemeClr val="tx1"/>
          </a:fontRef>
        </p:style>
      </p:cxnSp>
      <p:cxnSp>
        <p:nvCxnSpPr>
          <p:cNvPr id="67" name="Straight Arrow Connector 66"/>
          <p:cNvCxnSpPr/>
          <p:nvPr/>
        </p:nvCxnSpPr>
        <p:spPr>
          <a:xfrm>
            <a:off x="4883603" y="3757011"/>
            <a:ext cx="159388" cy="460826"/>
          </a:xfrm>
          <a:prstGeom prst="straightConnector1">
            <a:avLst/>
          </a:prstGeom>
          <a:ln>
            <a:solidFill>
              <a:schemeClr val="dk1">
                <a:alpha val="14000"/>
              </a:schemeClr>
            </a:solidFill>
            <a:tailEnd type="triangle"/>
          </a:ln>
          <a:effectLst>
            <a:outerShdw dir="5400000" sx="1000" sy="1000" rotWithShape="0">
              <a:srgbClr val="000000">
                <a:alpha val="61000"/>
              </a:srgbClr>
            </a:outerShdw>
          </a:effectLst>
        </p:spPr>
        <p:style>
          <a:lnRef idx="3">
            <a:schemeClr val="dk1"/>
          </a:lnRef>
          <a:fillRef idx="0">
            <a:schemeClr val="dk1"/>
          </a:fillRef>
          <a:effectRef idx="2">
            <a:schemeClr val="dk1"/>
          </a:effectRef>
          <a:fontRef idx="minor">
            <a:schemeClr val="tx1"/>
          </a:fontRef>
        </p:style>
      </p:cxnSp>
      <p:cxnSp>
        <p:nvCxnSpPr>
          <p:cNvPr id="68" name="Straight Arrow Connector 67"/>
          <p:cNvCxnSpPr/>
          <p:nvPr/>
        </p:nvCxnSpPr>
        <p:spPr>
          <a:xfrm flipV="1">
            <a:off x="5933005" y="3789503"/>
            <a:ext cx="158400" cy="460800"/>
          </a:xfrm>
          <a:prstGeom prst="straightConnector1">
            <a:avLst/>
          </a:prstGeom>
          <a:ln>
            <a:solidFill>
              <a:schemeClr val="dk1">
                <a:alpha val="14000"/>
              </a:schemeClr>
            </a:solidFill>
            <a:tailEnd type="triangle"/>
          </a:ln>
          <a:effectLst>
            <a:outerShdw dir="5400000" sx="1000" sy="1000" rotWithShape="0">
              <a:srgbClr val="000000">
                <a:alpha val="61000"/>
              </a:srgbClr>
            </a:outerShdw>
          </a:effectLst>
        </p:spPr>
        <p:style>
          <a:lnRef idx="3">
            <a:schemeClr val="dk1"/>
          </a:lnRef>
          <a:fillRef idx="0">
            <a:schemeClr val="dk1"/>
          </a:fillRef>
          <a:effectRef idx="2">
            <a:schemeClr val="dk1"/>
          </a:effectRef>
          <a:fontRef idx="minor">
            <a:schemeClr val="tx1"/>
          </a:fontRef>
        </p:style>
      </p:cxnSp>
      <p:cxnSp>
        <p:nvCxnSpPr>
          <p:cNvPr id="71" name="Straight Arrow Connector 70"/>
          <p:cNvCxnSpPr/>
          <p:nvPr/>
        </p:nvCxnSpPr>
        <p:spPr>
          <a:xfrm flipV="1">
            <a:off x="6276104" y="2614052"/>
            <a:ext cx="158400" cy="460800"/>
          </a:xfrm>
          <a:prstGeom prst="straightConnector1">
            <a:avLst/>
          </a:prstGeom>
          <a:ln>
            <a:solidFill>
              <a:schemeClr val="dk1">
                <a:alpha val="14000"/>
              </a:schemeClr>
            </a:solidFill>
            <a:tailEnd type="triangle"/>
          </a:ln>
          <a:effectLst>
            <a:outerShdw dir="5400000" sx="1000" sy="1000" rotWithShape="0">
              <a:srgbClr val="000000">
                <a:alpha val="61000"/>
              </a:srgbClr>
            </a:outerShdw>
          </a:effectLst>
        </p:spPr>
        <p:style>
          <a:lnRef idx="3">
            <a:schemeClr val="dk1"/>
          </a:lnRef>
          <a:fillRef idx="0">
            <a:schemeClr val="dk1"/>
          </a:fillRef>
          <a:effectRef idx="2">
            <a:schemeClr val="dk1"/>
          </a:effectRef>
          <a:fontRef idx="minor">
            <a:schemeClr val="tx1"/>
          </a:fontRef>
        </p:style>
      </p:cxnSp>
      <p:sp>
        <p:nvSpPr>
          <p:cNvPr id="87" name="AutoShape 8"/>
          <p:cNvSpPr>
            <a:spLocks noChangeAspect="1" noChangeArrowheads="1"/>
          </p:cNvSpPr>
          <p:nvPr/>
        </p:nvSpPr>
        <p:spPr bwMode="auto">
          <a:xfrm>
            <a:off x="10699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sp>
        <p:nvSpPr>
          <p:cNvPr id="88" name="AutoShape 10"/>
          <p:cNvSpPr>
            <a:spLocks noChangeAspect="1" noChangeArrowheads="1"/>
          </p:cNvSpPr>
          <p:nvPr/>
        </p:nvSpPr>
        <p:spPr bwMode="auto">
          <a:xfrm>
            <a:off x="12223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solidFill>
                <a:srgbClr val="000000"/>
              </a:solidFill>
            </a:endParaRPr>
          </a:p>
        </p:txBody>
      </p:sp>
      <p:pic>
        <p:nvPicPr>
          <p:cNvPr id="4110" name="Picture 1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32122" y="3823333"/>
            <a:ext cx="819245" cy="409623"/>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166"/>
          <p:cNvPicPr>
            <a:picLocks noChangeAspect="1" noChangeArrowheads="1"/>
          </p:cNvPicPr>
          <p:nvPr/>
        </p:nvPicPr>
        <p:blipFill>
          <a:blip r:embed="rId7"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217247" y="4827255"/>
            <a:ext cx="563091" cy="4718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181"/>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41744" y="4781993"/>
            <a:ext cx="1621410" cy="412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213"/>
          <p:cNvPicPr>
            <a:picLocks noChangeAspect="1"/>
          </p:cNvPicPr>
          <p:nvPr/>
        </p:nvPicPr>
        <p:blipFill>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28104" y="5212188"/>
            <a:ext cx="770946" cy="173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194"/>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90456" y="5854209"/>
            <a:ext cx="286832" cy="307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 name="Picture 199"/>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41554" y="6115428"/>
            <a:ext cx="666423" cy="212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139"/>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298423" y="4843865"/>
            <a:ext cx="852058" cy="272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 name="Picture 145"/>
          <p:cNvPicPr preferRelativeResize="0">
            <a:picLocks noChangeArrowheads="1"/>
          </p:cNvPicPr>
          <p:nvPr/>
        </p:nvPicPr>
        <p:blipFill>
          <a:blip r:embed="rId1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408740" y="4822992"/>
            <a:ext cx="1314021" cy="357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Grafik 159"/>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139747" y="4192406"/>
            <a:ext cx="745604" cy="156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 name="Picture 157"/>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64820" y="4217662"/>
            <a:ext cx="691049" cy="220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160"/>
          <p:cNvPicPr>
            <a:picLocks noChangeAspect="1"/>
          </p:cNvPicPr>
          <p:nvPr/>
        </p:nvPicPr>
        <p:blipFill>
          <a:blip r:embed="rId15">
            <a:clrChange>
              <a:clrFrom>
                <a:srgbClr val="FEFFFF"/>
              </a:clrFrom>
              <a:clrTo>
                <a:srgbClr val="FEFFFF">
                  <a:alpha val="0"/>
                </a:srgbClr>
              </a:clrTo>
            </a:clrChange>
            <a:extLst>
              <a:ext uri="{28A0092B-C50C-407E-A947-70E740481C1C}">
                <a14:useLocalDpi xmlns:a14="http://schemas.microsoft.com/office/drawing/2010/main" val="0"/>
              </a:ext>
            </a:extLst>
          </a:blip>
          <a:srcRect/>
          <a:stretch>
            <a:fillRect/>
          </a:stretch>
        </p:blipFill>
        <p:spPr bwMode="auto">
          <a:xfrm>
            <a:off x="6805314" y="3830979"/>
            <a:ext cx="561930" cy="17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 name="Picture 220"/>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385091" y="1991377"/>
            <a:ext cx="691244" cy="196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 name="Picture 221"/>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821149" y="2349296"/>
            <a:ext cx="752754" cy="229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 name="Picture 223"/>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18406" y="1479011"/>
            <a:ext cx="789732" cy="253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229"/>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87896" y="2289135"/>
            <a:ext cx="869982"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252"/>
          <p:cNvPicPr>
            <a:picLocks noChangeAspect="1"/>
          </p:cNvPicPr>
          <p:nvPr/>
        </p:nvPicPr>
        <p:blipFill>
          <a:blip r:embed="rId1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848340" y="5139683"/>
            <a:ext cx="332743" cy="292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Rounded Rectangle 79"/>
          <p:cNvSpPr/>
          <p:nvPr/>
        </p:nvSpPr>
        <p:spPr>
          <a:xfrm>
            <a:off x="3590783" y="1102406"/>
            <a:ext cx="3817956" cy="238363"/>
          </a:xfrm>
          <a:prstGeom prst="roundRect">
            <a:avLst/>
          </a:prstGeom>
          <a:solidFill>
            <a:schemeClr val="tx2">
              <a:lumMod val="75000"/>
            </a:schemeClr>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pPr algn="ctr"/>
            <a:r>
              <a:rPr kumimoji="1" lang="en-GB" sz="1400" dirty="0">
                <a:solidFill>
                  <a:srgbClr val="FFFFFF"/>
                </a:solidFill>
                <a:ea typeface="Meiryo UI" panose="020B0604030504040204" pitchFamily="34" charset="-128"/>
                <a:cs typeface="Meiryo UI" panose="020B0604030504040204" pitchFamily="34" charset="-128"/>
              </a:rPr>
              <a:t>Trainings &amp; Services </a:t>
            </a:r>
          </a:p>
        </p:txBody>
      </p:sp>
      <p:pic>
        <p:nvPicPr>
          <p:cNvPr id="82" name="Picture 81" descr="HTV blau4"/>
          <p:cNvPicPr>
            <a:picLocks noChangeAspect="1" noChangeArrowheads="1"/>
          </p:cNvPicPr>
          <p:nvPr/>
        </p:nvPicPr>
        <p:blipFill>
          <a:blip r:embed="rId20" cstate="print">
            <a:clrChange>
              <a:clrFrom>
                <a:srgbClr val="FFFFFF"/>
              </a:clrFrom>
              <a:clrTo>
                <a:srgbClr val="FFFFFF">
                  <a:alpha val="0"/>
                </a:srgbClr>
              </a:clrTo>
            </a:clrChange>
          </a:blip>
          <a:srcRect/>
          <a:stretch>
            <a:fillRect/>
          </a:stretch>
        </p:blipFill>
        <p:spPr bwMode="auto">
          <a:xfrm>
            <a:off x="5346747" y="1508797"/>
            <a:ext cx="497273" cy="193952"/>
          </a:xfrm>
          <a:prstGeom prst="rect">
            <a:avLst/>
          </a:prstGeom>
          <a:noFill/>
          <a:ln w="9525">
            <a:noFill/>
            <a:miter lim="800000"/>
            <a:headEnd/>
            <a:tailEnd/>
          </a:ln>
        </p:spPr>
      </p:pic>
      <p:pic>
        <p:nvPicPr>
          <p:cNvPr id="83" name="Picture 82" descr="goepel_logo"/>
          <p:cNvPicPr>
            <a:picLocks noChangeAspect="1" noChangeArrowheads="1"/>
          </p:cNvPicPr>
          <p:nvPr/>
        </p:nvPicPr>
        <p:blipFill>
          <a:blip r:embed="rId21" cstate="print"/>
          <a:srcRect/>
          <a:stretch>
            <a:fillRect/>
          </a:stretch>
        </p:blipFill>
        <p:spPr bwMode="auto">
          <a:xfrm>
            <a:off x="3719267" y="1471934"/>
            <a:ext cx="479938" cy="222119"/>
          </a:xfrm>
          <a:prstGeom prst="rect">
            <a:avLst/>
          </a:prstGeom>
          <a:noFill/>
          <a:ln w="9525">
            <a:noFill/>
            <a:miter lim="800000"/>
            <a:headEnd/>
            <a:tailEnd/>
          </a:ln>
        </p:spPr>
      </p:pic>
      <p:pic>
        <p:nvPicPr>
          <p:cNvPr id="92" name="Picture 2"/>
          <p:cNvPicPr>
            <a:picLocks noChangeAspect="1" noChangeArrowheads="1"/>
          </p:cNvPicPr>
          <p:nvPr/>
        </p:nvPicPr>
        <p:blipFill>
          <a:blip r:embed="rId2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048549" y="1510465"/>
            <a:ext cx="1311899" cy="1906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8" name="Picture 158"/>
          <p:cNvPicPr>
            <a:picLocks noChangeAspect="1" noChangeArrowheads="1"/>
          </p:cNvPicPr>
          <p:nvPr/>
        </p:nvPicPr>
        <p:blipFill>
          <a:blip r:embed="rId2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56006" y="6202239"/>
            <a:ext cx="839643" cy="2141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6" name="Picture 2"/>
          <p:cNvPicPr>
            <a:picLocks noChangeAspect="1" noChangeArrowheads="1"/>
          </p:cNvPicPr>
          <p:nvPr/>
        </p:nvPicPr>
        <p:blipFill>
          <a:blip r:embed="rId24" cstate="print">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4107207" y="5845508"/>
            <a:ext cx="533126" cy="1481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1" name="Picture 103"/>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695706" y="6165463"/>
            <a:ext cx="527063" cy="233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159"/>
          <p:cNvPicPr>
            <a:picLocks noChangeAspect="1" noChangeArrowheads="1"/>
          </p:cNvPicPr>
          <p:nvPr/>
        </p:nvPicPr>
        <p:blipFill>
          <a:blip r:embed="rId2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41427" y="5839941"/>
            <a:ext cx="807792" cy="1723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5" name="Picture 199"/>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30921" y="6161581"/>
            <a:ext cx="666423" cy="212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 name="Parallelogram 113"/>
          <p:cNvSpPr/>
          <p:nvPr/>
        </p:nvSpPr>
        <p:spPr bwMode="auto">
          <a:xfrm>
            <a:off x="6752953" y="2821274"/>
            <a:ext cx="2894921" cy="683926"/>
          </a:xfrm>
          <a:prstGeom prst="parallelogram">
            <a:avLst>
              <a:gd name="adj" fmla="val 35084"/>
            </a:avLst>
          </a:prstGeom>
          <a:solidFill>
            <a:schemeClr val="bg1">
              <a:lumMod val="85000"/>
              <a:alpha val="52000"/>
            </a:schemeClr>
          </a:solidFill>
          <a:ln>
            <a:no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ctr"/>
          <a:lstStyle/>
          <a:p>
            <a:pPr algn="ctr" eaLnBrk="0" hangingPunct="0"/>
            <a:endParaRPr lang="en-GB" sz="1600" dirty="0">
              <a:solidFill>
                <a:srgbClr val="000000"/>
              </a:solidFill>
              <a:ea typeface="Verdana" pitchFamily="34" charset="0"/>
            </a:endParaRPr>
          </a:p>
        </p:txBody>
      </p:sp>
      <p:sp>
        <p:nvSpPr>
          <p:cNvPr id="115" name="Rounded Rectangle 114"/>
          <p:cNvSpPr/>
          <p:nvPr/>
        </p:nvSpPr>
        <p:spPr>
          <a:xfrm>
            <a:off x="7123059" y="2573238"/>
            <a:ext cx="2524815" cy="23836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pPr algn="r"/>
            <a:r>
              <a:rPr kumimoji="1" lang="en-GB" sz="1400" dirty="0">
                <a:solidFill>
                  <a:srgbClr val="FFFFFF"/>
                </a:solidFill>
                <a:ea typeface="Meiryo UI" panose="020B0604030504040204" pitchFamily="34" charset="-128"/>
                <a:cs typeface="Meiryo UI" panose="020B0604030504040204" pitchFamily="34" charset="-128"/>
              </a:rPr>
              <a:t>SW verification &amp; Testing</a:t>
            </a:r>
          </a:p>
        </p:txBody>
      </p:sp>
      <p:pic>
        <p:nvPicPr>
          <p:cNvPr id="117" name="Grafik 14" descr="btc_logo.gif"/>
          <p:cNvPicPr>
            <a:picLocks noChangeAspect="1"/>
          </p:cNvPicPr>
          <p:nvPr/>
        </p:nvPicPr>
        <p:blipFill>
          <a:blip r:embed="rId27" cstate="print"/>
          <a:srcRect/>
          <a:stretch>
            <a:fillRect/>
          </a:stretch>
        </p:blipFill>
        <p:spPr bwMode="auto">
          <a:xfrm>
            <a:off x="7639985" y="3275922"/>
            <a:ext cx="522288" cy="196851"/>
          </a:xfrm>
          <a:prstGeom prst="rect">
            <a:avLst/>
          </a:prstGeom>
          <a:noFill/>
          <a:ln w="9525">
            <a:noFill/>
            <a:miter lim="800000"/>
            <a:headEnd/>
            <a:tailEnd/>
          </a:ln>
        </p:spPr>
      </p:pic>
      <p:pic>
        <p:nvPicPr>
          <p:cNvPr id="118" name="Picture 117" descr="GAIO.JPG"/>
          <p:cNvPicPr>
            <a:picLocks noChangeAspect="1"/>
          </p:cNvPicPr>
          <p:nvPr/>
        </p:nvPicPr>
        <p:blipFill>
          <a:blip r:embed="rId28" cstate="print">
            <a:clrChange>
              <a:clrFrom>
                <a:srgbClr val="F8FFFF"/>
              </a:clrFrom>
              <a:clrTo>
                <a:srgbClr val="F8FFFF">
                  <a:alpha val="0"/>
                </a:srgbClr>
              </a:clrTo>
            </a:clrChange>
          </a:blip>
          <a:srcRect/>
          <a:stretch>
            <a:fillRect/>
          </a:stretch>
        </p:blipFill>
        <p:spPr bwMode="auto">
          <a:xfrm>
            <a:off x="8736268" y="3130344"/>
            <a:ext cx="526312" cy="335661"/>
          </a:xfrm>
          <a:prstGeom prst="rect">
            <a:avLst/>
          </a:prstGeom>
          <a:noFill/>
          <a:ln w="9525">
            <a:noFill/>
            <a:miter lim="800000"/>
            <a:headEnd/>
            <a:tailEnd/>
          </a:ln>
        </p:spPr>
      </p:pic>
      <p:pic>
        <p:nvPicPr>
          <p:cNvPr id="123" name="Picture 166"/>
          <p:cNvPicPr>
            <a:picLocks noChangeAspect="1" noChangeArrowheads="1"/>
          </p:cNvPicPr>
          <p:nvPr/>
        </p:nvPicPr>
        <p:blipFill>
          <a:blip r:embed="rId7"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7042253" y="2830761"/>
            <a:ext cx="494244" cy="414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Grafik 159"/>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028228" y="2152704"/>
            <a:ext cx="745604" cy="156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 name="Picture 103"/>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151908" y="3074853"/>
            <a:ext cx="527063" cy="233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103"/>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8076336" y="3836651"/>
            <a:ext cx="527063" cy="233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 name="Picture 103"/>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361095" y="6176748"/>
            <a:ext cx="527063" cy="233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Picture 194"/>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585391" y="5809548"/>
            <a:ext cx="286832" cy="307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Grafik 159"/>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1910401" y="3107908"/>
            <a:ext cx="745604" cy="156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descr=" See full-sized image  "/>
          <p:cNvPicPr>
            <a:picLocks noChangeAspect="1" noChangeArrowheads="1"/>
          </p:cNvPicPr>
          <p:nvPr/>
        </p:nvPicPr>
        <p:blipFill>
          <a:blip r:embed="rId2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092481" y="2874855"/>
            <a:ext cx="636109" cy="285891"/>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6" descr=" See full-sized image  "/>
          <p:cNvPicPr>
            <a:picLocks noChangeAspect="1" noChangeArrowheads="1"/>
          </p:cNvPicPr>
          <p:nvPr/>
        </p:nvPicPr>
        <p:blipFill>
          <a:blip r:embed="rId29"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48799" y="5115161"/>
            <a:ext cx="636109" cy="285891"/>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 See full-sized image  "/>
          <p:cNvPicPr>
            <a:picLocks noChangeAspect="1" noChangeArrowheads="1"/>
          </p:cNvPicPr>
          <p:nvPr/>
        </p:nvPicPr>
        <p:blipFill>
          <a:blip r:embed="rId3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51047" y="1939890"/>
            <a:ext cx="828675" cy="209551"/>
          </a:xfrm>
          <a:prstGeom prst="rect">
            <a:avLst/>
          </a:prstGeom>
          <a:noFill/>
          <a:extLst>
            <a:ext uri="{909E8E84-426E-40DD-AFC4-6F175D3DCCD1}">
              <a14:hiddenFill xmlns:a14="http://schemas.microsoft.com/office/drawing/2010/main">
                <a:solidFill>
                  <a:srgbClr val="FFFFFF"/>
                </a:solidFill>
              </a14:hiddenFill>
            </a:ext>
          </a:extLst>
        </p:spPr>
      </p:pic>
      <p:pic>
        <p:nvPicPr>
          <p:cNvPr id="109" name="Picture 8" descr=" See full-sized image  "/>
          <p:cNvPicPr>
            <a:picLocks noChangeAspect="1" noChangeArrowheads="1"/>
          </p:cNvPicPr>
          <p:nvPr/>
        </p:nvPicPr>
        <p:blipFill>
          <a:blip r:embed="rId3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86075" y="5216847"/>
            <a:ext cx="828675" cy="209551"/>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Wind River Logo"/>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3764951" y="4160132"/>
            <a:ext cx="450558" cy="335102"/>
          </a:xfrm>
          <a:prstGeom prst="rect">
            <a:avLst/>
          </a:prstGeom>
          <a:noFill/>
          <a:extLst>
            <a:ext uri="{909E8E84-426E-40DD-AFC4-6F175D3DCCD1}">
              <a14:hiddenFill xmlns:a14="http://schemas.microsoft.com/office/drawing/2010/main">
                <a:solidFill>
                  <a:srgbClr val="FFFFFF"/>
                </a:solidFill>
              </a14:hiddenFill>
            </a:ext>
          </a:extLst>
        </p:spPr>
      </p:pic>
      <p:pic>
        <p:nvPicPr>
          <p:cNvPr id="21506" name="Picture 2" descr="C:\Users\RuizTart\AppData\Local\Microsoft\Windows\Temporary Internet Files\Content.Outlook\22JDTNHH\logo_new_transparent.png"/>
          <p:cNvPicPr>
            <a:picLocks noChangeAspect="1"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2176541" y="4198690"/>
            <a:ext cx="718356" cy="239017"/>
          </a:xfrm>
          <a:prstGeom prst="rect">
            <a:avLst/>
          </a:prstGeom>
          <a:noFill/>
          <a:extLst>
            <a:ext uri="{909E8E84-426E-40DD-AFC4-6F175D3DCCD1}">
              <a14:hiddenFill xmlns:a14="http://schemas.microsoft.com/office/drawing/2010/main">
                <a:solidFill>
                  <a:srgbClr val="FFFFFF"/>
                </a:solidFill>
              </a14:hiddenFill>
            </a:ext>
          </a:extLst>
        </p:spPr>
      </p:pic>
      <p:pic>
        <p:nvPicPr>
          <p:cNvPr id="110" name="Picture 2" descr="C:\Users\RuizTart\AppData\Local\Microsoft\Windows\Temporary Internet Files\Content.Outlook\22JDTNHH\logo_new_transparent.png"/>
          <p:cNvPicPr>
            <a:picLocks noChangeAspect="1"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6794193" y="5859575"/>
            <a:ext cx="718356" cy="239017"/>
          </a:xfrm>
          <a:prstGeom prst="rect">
            <a:avLst/>
          </a:prstGeom>
          <a:noFill/>
          <a:extLst>
            <a:ext uri="{909E8E84-426E-40DD-AFC4-6F175D3DCCD1}">
              <a14:hiddenFill xmlns:a14="http://schemas.microsoft.com/office/drawing/2010/main">
                <a:solidFill>
                  <a:srgbClr val="FFFFFF"/>
                </a:solidFill>
              </a14:hiddenFill>
            </a:ext>
          </a:extLst>
        </p:spPr>
      </p:pic>
      <p:sp>
        <p:nvSpPr>
          <p:cNvPr id="11" name="Footer Placeholder 10">
            <a:extLst>
              <a:ext uri="{FF2B5EF4-FFF2-40B4-BE49-F238E27FC236}">
                <a16:creationId xmlns:a16="http://schemas.microsoft.com/office/drawing/2014/main" id="{5D7C3930-4300-4C6E-8E39-0AA66A0757B6}"/>
              </a:ext>
            </a:extLst>
          </p:cNvPr>
          <p:cNvSpPr>
            <a:spLocks noGrp="1"/>
          </p:cNvSpPr>
          <p:nvPr>
            <p:ph type="ftr" sz="quarter" idx="11"/>
          </p:nvPr>
        </p:nvSpPr>
        <p:spPr/>
        <p:txBody>
          <a:bodyPr/>
          <a:lstStyle/>
          <a:p>
            <a:r>
              <a:rPr lang="en-US"/>
              <a:t> </a:t>
            </a:r>
          </a:p>
        </p:txBody>
      </p:sp>
      <p:sp>
        <p:nvSpPr>
          <p:cNvPr id="12" name="Date Placeholder 11">
            <a:extLst>
              <a:ext uri="{FF2B5EF4-FFF2-40B4-BE49-F238E27FC236}">
                <a16:creationId xmlns:a16="http://schemas.microsoft.com/office/drawing/2014/main" id="{15896573-44EE-43CF-9873-159BCAFDA00F}"/>
              </a:ext>
            </a:extLst>
          </p:cNvPr>
          <p:cNvSpPr>
            <a:spLocks noGrp="1"/>
          </p:cNvSpPr>
          <p:nvPr>
            <p:ph type="dt" sz="half" idx="10"/>
          </p:nvPr>
        </p:nvSpPr>
        <p:spPr/>
        <p:txBody>
          <a:bodyPr/>
          <a:lstStyle/>
          <a:p>
            <a:r>
              <a:rPr lang="en-US"/>
              <a:t> </a:t>
            </a:r>
            <a:endParaRPr lang="en-US" b="1"/>
          </a:p>
        </p:txBody>
      </p:sp>
      <p:sp>
        <p:nvSpPr>
          <p:cNvPr id="13" name="Slide Number Placeholder 12">
            <a:extLst>
              <a:ext uri="{FF2B5EF4-FFF2-40B4-BE49-F238E27FC236}">
                <a16:creationId xmlns:a16="http://schemas.microsoft.com/office/drawing/2014/main" id="{A0E116BE-648F-4218-B401-C68C2EAE7FFD}"/>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832445786"/>
      </p:ext>
    </p:extLst>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hasCustomPrompt="1"/>
          </p:nvPr>
        </p:nvSpPr>
        <p:spPr/>
        <p:txBody>
          <a:bodyPr vert="horz" lIns="0" tIns="0" rIns="0" bIns="10800" rtlCol="0" anchor="b" anchorCtr="0">
            <a:noAutofit/>
          </a:bodyPr>
          <a:lstStyle/>
          <a:p>
            <a:r>
              <a:rPr dirty="0"/>
              <a:t>Infineon </a:t>
            </a:r>
            <a:r>
              <a:rPr lang="de-DE" dirty="0"/>
              <a:t>AURIX</a:t>
            </a:r>
            <a:r>
              <a:rPr lang="de-DE" baseline="30000" dirty="0"/>
              <a:t>TM</a:t>
            </a:r>
            <a:r>
              <a:rPr dirty="0"/>
              <a:t> Software offering</a:t>
            </a:r>
            <a:br>
              <a:rPr dirty="0"/>
            </a:br>
            <a:r>
              <a:rPr dirty="0">
                <a:solidFill>
                  <a:schemeClr val="tx2">
                    <a:lumMod val="50000"/>
                  </a:schemeClr>
                </a:solidFill>
              </a:rPr>
              <a:t>Reduction of customer SW development</a:t>
            </a:r>
          </a:p>
        </p:txBody>
      </p:sp>
      <p:sp>
        <p:nvSpPr>
          <p:cNvPr id="27" name="Rectangle 4"/>
          <p:cNvSpPr>
            <a:spLocks noChangeArrowheads="1"/>
          </p:cNvSpPr>
          <p:nvPr/>
        </p:nvSpPr>
        <p:spPr bwMode="auto">
          <a:xfrm>
            <a:off x="7352356" y="1267203"/>
            <a:ext cx="2454044" cy="1153688"/>
          </a:xfrm>
          <a:prstGeom prst="rect">
            <a:avLst/>
          </a:prstGeom>
          <a:solidFill>
            <a:schemeClr val="tx2">
              <a:lumMod val="60000"/>
              <a:lumOff val="40000"/>
            </a:schemeClr>
          </a:solidFill>
          <a:ln w="9525">
            <a:noFill/>
            <a:miter lim="800000"/>
            <a:headEnd/>
            <a:tailEnd/>
          </a:ln>
          <a:effectLst/>
        </p:spPr>
        <p:txBody>
          <a:bodyPr wrap="square" lIns="90000" tIns="46800" rIns="90000" bIns="46800" anchor="t" anchorCtr="0"/>
          <a:lstStyle/>
          <a:p>
            <a:pPr eaLnBrk="0" hangingPunct="0">
              <a:buClr>
                <a:srgbClr val="E30034"/>
              </a:buClr>
              <a:tabLst>
                <a:tab pos="266700" algn="l"/>
              </a:tabLst>
              <a:defRPr/>
            </a:pPr>
            <a:r>
              <a:rPr lang="en-GB" sz="1100" b="1" dirty="0">
                <a:solidFill>
                  <a:srgbClr val="000000"/>
                </a:solidFill>
                <a:latin typeface="Verdana" pitchFamily="34" charset="0"/>
              </a:rPr>
              <a:t>Commercial Value Software</a:t>
            </a:r>
          </a:p>
          <a:p>
            <a:pPr marL="177800" indent="-177800" eaLnBrk="0" hangingPunct="0">
              <a:buClr>
                <a:srgbClr val="E30034"/>
              </a:buClr>
              <a:buFont typeface="Arial"/>
              <a:buChar char="›"/>
              <a:tabLst>
                <a:tab pos="266700" algn="l"/>
              </a:tabLst>
              <a:defRPr/>
            </a:pPr>
            <a:r>
              <a:rPr lang="en-GB" sz="1100" dirty="0">
                <a:solidFill>
                  <a:srgbClr val="000000"/>
                </a:solidFill>
                <a:latin typeface="Verdana" pitchFamily="34" charset="0"/>
              </a:rPr>
              <a:t>SHE+ security driver: </a:t>
            </a:r>
          </a:p>
          <a:p>
            <a:pPr marL="635000" lvl="1" indent="-177800" eaLnBrk="0" hangingPunct="0">
              <a:buClr>
                <a:srgbClr val="E30034"/>
              </a:buClr>
              <a:buFont typeface="Verdana"/>
              <a:buChar char="–"/>
              <a:tabLst>
                <a:tab pos="266700" algn="l"/>
              </a:tabLst>
              <a:defRPr/>
            </a:pPr>
            <a:r>
              <a:rPr lang="en-GB" sz="1100" dirty="0">
                <a:solidFill>
                  <a:srgbClr val="000000"/>
                </a:solidFill>
                <a:latin typeface="Verdana" pitchFamily="34" charset="0"/>
              </a:rPr>
              <a:t>Supporting latest security requirements</a:t>
            </a:r>
          </a:p>
        </p:txBody>
      </p:sp>
      <p:sp>
        <p:nvSpPr>
          <p:cNvPr id="28" name="Rectangle 4"/>
          <p:cNvSpPr>
            <a:spLocks noChangeArrowheads="1"/>
          </p:cNvSpPr>
          <p:nvPr/>
        </p:nvSpPr>
        <p:spPr bwMode="auto">
          <a:xfrm>
            <a:off x="1207064" y="1267199"/>
            <a:ext cx="2532764" cy="3457946"/>
          </a:xfrm>
          <a:prstGeom prst="rect">
            <a:avLst/>
          </a:prstGeom>
          <a:solidFill>
            <a:schemeClr val="tx2">
              <a:lumMod val="60000"/>
              <a:lumOff val="40000"/>
            </a:schemeClr>
          </a:solidFill>
          <a:ln w="9525">
            <a:noFill/>
            <a:miter lim="800000"/>
            <a:headEnd/>
            <a:tailEnd/>
          </a:ln>
          <a:effectLst/>
        </p:spPr>
        <p:txBody>
          <a:bodyPr wrap="square" lIns="90000" tIns="46800" rIns="90000" bIns="46800" anchor="t" anchorCtr="0">
            <a:noAutofit/>
          </a:bodyPr>
          <a:lstStyle/>
          <a:p>
            <a:pPr eaLnBrk="0" hangingPunct="0">
              <a:buClr>
                <a:srgbClr val="E30034"/>
              </a:buClr>
              <a:tabLst>
                <a:tab pos="266700" algn="l"/>
              </a:tabLst>
              <a:defRPr/>
            </a:pPr>
            <a:r>
              <a:rPr lang="en-GB" sz="1100" b="1" dirty="0">
                <a:solidFill>
                  <a:srgbClr val="000000"/>
                </a:solidFill>
                <a:latin typeface="Verdana" pitchFamily="34" charset="0"/>
              </a:rPr>
              <a:t>Commercial Basic Software</a:t>
            </a:r>
          </a:p>
          <a:p>
            <a:pPr marL="177800" indent="-177800" eaLnBrk="0" hangingPunct="0">
              <a:buClr>
                <a:srgbClr val="E30034"/>
              </a:buClr>
              <a:buFont typeface="Arial"/>
              <a:buChar char="›"/>
              <a:tabLst>
                <a:tab pos="266700" algn="l"/>
              </a:tabLst>
              <a:defRPr/>
            </a:pPr>
            <a:r>
              <a:rPr lang="en-GB" sz="1100" b="1" dirty="0">
                <a:solidFill>
                  <a:srgbClr val="000000"/>
                </a:solidFill>
                <a:latin typeface="Verdana" pitchFamily="34" charset="0"/>
              </a:rPr>
              <a:t>AUTOSAR MCAL</a:t>
            </a:r>
            <a:r>
              <a:rPr lang="en-GB" sz="1100" dirty="0">
                <a:solidFill>
                  <a:srgbClr val="000000"/>
                </a:solidFill>
                <a:latin typeface="Verdana" pitchFamily="34" charset="0"/>
              </a:rPr>
              <a:t>: </a:t>
            </a:r>
          </a:p>
          <a:p>
            <a:pPr marL="635000" lvl="1" indent="-177800" eaLnBrk="0" hangingPunct="0">
              <a:buClr>
                <a:srgbClr val="E30034"/>
              </a:buClr>
              <a:buFont typeface="Arial"/>
              <a:buChar char="›"/>
              <a:tabLst>
                <a:tab pos="266700" algn="l"/>
              </a:tabLst>
              <a:defRPr/>
            </a:pPr>
            <a:r>
              <a:rPr lang="en-GB" sz="1100" dirty="0">
                <a:solidFill>
                  <a:srgbClr val="000000"/>
                </a:solidFill>
                <a:latin typeface="Verdana" pitchFamily="34" charset="0"/>
              </a:rPr>
              <a:t>MC-ISAR Basic (Base, MEM, COM Basic)</a:t>
            </a:r>
          </a:p>
          <a:p>
            <a:pPr marL="635000" lvl="1" indent="-177800" eaLnBrk="0" hangingPunct="0">
              <a:buClr>
                <a:srgbClr val="E30034"/>
              </a:buClr>
              <a:buFont typeface="Verdana"/>
              <a:buChar char="–"/>
              <a:tabLst>
                <a:tab pos="266700" algn="l"/>
              </a:tabLst>
              <a:defRPr/>
            </a:pPr>
            <a:r>
              <a:rPr lang="en-GB" sz="1100" dirty="0">
                <a:solidFill>
                  <a:srgbClr val="000000"/>
                </a:solidFill>
                <a:latin typeface="Verdana" pitchFamily="34" charset="0"/>
              </a:rPr>
              <a:t>MC-ISAR COM Enhanced</a:t>
            </a:r>
          </a:p>
          <a:p>
            <a:pPr marL="635000" lvl="1" indent="-177800" eaLnBrk="0" hangingPunct="0">
              <a:buClr>
                <a:srgbClr val="E30034"/>
              </a:buClr>
              <a:buFont typeface="Verdana"/>
              <a:buChar char="–"/>
              <a:tabLst>
                <a:tab pos="266700" algn="l"/>
              </a:tabLst>
              <a:defRPr/>
            </a:pPr>
            <a:r>
              <a:rPr lang="en-GB" sz="1100" dirty="0">
                <a:solidFill>
                  <a:srgbClr val="000000"/>
                </a:solidFill>
                <a:latin typeface="Verdana" pitchFamily="34" charset="0"/>
              </a:rPr>
              <a:t>MCAL Complex Driver MCD and Demo code </a:t>
            </a:r>
          </a:p>
          <a:p>
            <a:pPr marL="635000" lvl="1" indent="-177800" eaLnBrk="0" hangingPunct="0">
              <a:buClr>
                <a:srgbClr val="E30034"/>
              </a:buClr>
              <a:buFont typeface="Verdana"/>
              <a:buChar char="–"/>
              <a:tabLst>
                <a:tab pos="266700" algn="l"/>
              </a:tabLst>
              <a:defRPr/>
            </a:pPr>
            <a:endParaRPr lang="en-GB" sz="1100" dirty="0">
              <a:solidFill>
                <a:srgbClr val="000000"/>
              </a:solidFill>
              <a:latin typeface="Verdana" pitchFamily="34" charset="0"/>
            </a:endParaRPr>
          </a:p>
          <a:p>
            <a:pPr marL="635000" lvl="1" indent="-177800" eaLnBrk="0" hangingPunct="0">
              <a:buClr>
                <a:srgbClr val="E30034"/>
              </a:buClr>
              <a:buFont typeface="Verdana"/>
              <a:buChar char="–"/>
              <a:tabLst>
                <a:tab pos="266700" algn="l"/>
              </a:tabLst>
              <a:defRPr/>
            </a:pPr>
            <a:endParaRPr lang="en-GB" sz="1100" dirty="0">
              <a:solidFill>
                <a:srgbClr val="000000"/>
              </a:solidFill>
              <a:latin typeface="Verdana" pitchFamily="34" charset="0"/>
            </a:endParaRPr>
          </a:p>
          <a:p>
            <a:pPr marL="635000" lvl="1" indent="-177800" eaLnBrk="0" hangingPunct="0">
              <a:buClr>
                <a:srgbClr val="E30034"/>
              </a:buClr>
              <a:buFont typeface="Verdana"/>
              <a:buChar char="–"/>
              <a:tabLst>
                <a:tab pos="266700" algn="l"/>
              </a:tabLst>
              <a:defRPr/>
            </a:pPr>
            <a:endParaRPr lang="en-GB" sz="1100" dirty="0">
              <a:solidFill>
                <a:srgbClr val="000000"/>
              </a:solidFill>
              <a:latin typeface="Verdana" pitchFamily="34" charset="0"/>
            </a:endParaRPr>
          </a:p>
          <a:p>
            <a:pPr marL="177800" indent="-177800" eaLnBrk="0" hangingPunct="0">
              <a:buClr>
                <a:srgbClr val="E30034"/>
              </a:buClr>
              <a:buFont typeface="Arial"/>
              <a:buChar char="›"/>
              <a:tabLst>
                <a:tab pos="266700" algn="l"/>
              </a:tabLst>
              <a:defRPr/>
            </a:pPr>
            <a:r>
              <a:rPr lang="en-GB" sz="1100" b="1" dirty="0">
                <a:solidFill>
                  <a:srgbClr val="000000"/>
                </a:solidFill>
                <a:latin typeface="Verdana" pitchFamily="34" charset="0"/>
              </a:rPr>
              <a:t>Safety driver: </a:t>
            </a:r>
            <a:r>
              <a:rPr lang="en-GB" sz="1100" dirty="0">
                <a:solidFill>
                  <a:srgbClr val="000000"/>
                </a:solidFill>
                <a:latin typeface="Verdana" pitchFamily="34" charset="0"/>
              </a:rPr>
              <a:t>to support HW safety features and external watch dogs</a:t>
            </a:r>
          </a:p>
          <a:p>
            <a:pPr marL="177800" indent="-177800" eaLnBrk="0" hangingPunct="0">
              <a:buClr>
                <a:srgbClr val="E30034"/>
              </a:buClr>
              <a:buFont typeface="Arial"/>
              <a:buChar char="›"/>
              <a:tabLst>
                <a:tab pos="266700" algn="l"/>
              </a:tabLst>
              <a:defRPr/>
            </a:pPr>
            <a:endParaRPr lang="en-GB" sz="1100" dirty="0">
              <a:solidFill>
                <a:srgbClr val="000000"/>
              </a:solidFill>
              <a:latin typeface="Verdana" pitchFamily="34" charset="0"/>
            </a:endParaRPr>
          </a:p>
          <a:p>
            <a:pPr marL="177800" indent="-177800" eaLnBrk="0" hangingPunct="0">
              <a:buClr>
                <a:srgbClr val="E30034"/>
              </a:buClr>
              <a:buFont typeface="Arial"/>
              <a:buChar char="›"/>
              <a:tabLst>
                <a:tab pos="266700" algn="l"/>
              </a:tabLst>
              <a:defRPr/>
            </a:pPr>
            <a:endParaRPr lang="en-GB" sz="1100" dirty="0">
              <a:solidFill>
                <a:srgbClr val="000000"/>
              </a:solidFill>
              <a:latin typeface="Verdana" pitchFamily="34" charset="0"/>
            </a:endParaRPr>
          </a:p>
        </p:txBody>
      </p:sp>
      <p:sp>
        <p:nvSpPr>
          <p:cNvPr id="29" name="Rectangle 4"/>
          <p:cNvSpPr>
            <a:spLocks noChangeArrowheads="1"/>
          </p:cNvSpPr>
          <p:nvPr/>
        </p:nvSpPr>
        <p:spPr bwMode="auto">
          <a:xfrm>
            <a:off x="7352356" y="3569721"/>
            <a:ext cx="2454044" cy="743012"/>
          </a:xfrm>
          <a:prstGeom prst="rect">
            <a:avLst/>
          </a:prstGeom>
          <a:solidFill>
            <a:schemeClr val="tx2">
              <a:lumMod val="60000"/>
              <a:lumOff val="40000"/>
            </a:schemeClr>
          </a:solidFill>
          <a:ln w="9525">
            <a:noFill/>
            <a:miter lim="800000"/>
            <a:headEnd/>
            <a:tailEnd/>
          </a:ln>
          <a:effectLst/>
        </p:spPr>
        <p:txBody>
          <a:bodyPr wrap="none" lIns="90000" tIns="46800" rIns="90000" bIns="46800" anchor="t" anchorCtr="0"/>
          <a:lstStyle/>
          <a:p>
            <a:pPr eaLnBrk="0" hangingPunct="0">
              <a:buClr>
                <a:srgbClr val="E30034"/>
              </a:buClr>
              <a:tabLst>
                <a:tab pos="266700" algn="l"/>
              </a:tabLst>
              <a:defRPr/>
            </a:pPr>
            <a:r>
              <a:rPr lang="en-GB" sz="1100" b="1" dirty="0">
                <a:solidFill>
                  <a:srgbClr val="000000"/>
                </a:solidFill>
                <a:latin typeface="Verdana" pitchFamily="34" charset="0"/>
              </a:rPr>
              <a:t>Auxiliary Tools and Software</a:t>
            </a:r>
          </a:p>
          <a:p>
            <a:pPr marL="177800" indent="-177800" eaLnBrk="0" hangingPunct="0">
              <a:buClr>
                <a:srgbClr val="E30034"/>
              </a:buClr>
              <a:buFont typeface="Arial"/>
              <a:buChar char="›"/>
              <a:tabLst>
                <a:tab pos="266700" algn="l"/>
              </a:tabLst>
              <a:defRPr/>
            </a:pPr>
            <a:r>
              <a:rPr lang="en-GB" sz="1100" dirty="0">
                <a:solidFill>
                  <a:srgbClr val="000000"/>
                </a:solidFill>
                <a:latin typeface="Verdana" pitchFamily="34" charset="0"/>
              </a:rPr>
              <a:t>C Model</a:t>
            </a:r>
          </a:p>
          <a:p>
            <a:pPr marL="177800" indent="-177800" eaLnBrk="0" hangingPunct="0">
              <a:buClr>
                <a:srgbClr val="E30034"/>
              </a:buClr>
              <a:buFont typeface="Arial"/>
              <a:buChar char="›"/>
              <a:tabLst>
                <a:tab pos="266700" algn="l"/>
              </a:tabLst>
              <a:defRPr/>
            </a:pPr>
            <a:r>
              <a:rPr lang="en-GB" sz="1100" dirty="0">
                <a:solidFill>
                  <a:srgbClr val="000000"/>
                </a:solidFill>
                <a:latin typeface="Verdana" pitchFamily="34" charset="0"/>
              </a:rPr>
              <a:t>Simulink model (RADAR only)</a:t>
            </a:r>
          </a:p>
        </p:txBody>
      </p:sp>
      <p:sp>
        <p:nvSpPr>
          <p:cNvPr id="30" name="Rectangle 4"/>
          <p:cNvSpPr>
            <a:spLocks noChangeArrowheads="1"/>
          </p:cNvSpPr>
          <p:nvPr/>
        </p:nvSpPr>
        <p:spPr bwMode="auto">
          <a:xfrm>
            <a:off x="7352356" y="5284030"/>
            <a:ext cx="2454044" cy="898458"/>
          </a:xfrm>
          <a:prstGeom prst="rect">
            <a:avLst/>
          </a:prstGeom>
          <a:solidFill>
            <a:schemeClr val="tx2">
              <a:lumMod val="60000"/>
              <a:lumOff val="40000"/>
            </a:schemeClr>
          </a:solidFill>
          <a:ln w="9525">
            <a:noFill/>
            <a:miter lim="800000"/>
            <a:headEnd/>
            <a:tailEnd/>
          </a:ln>
          <a:effectLst/>
        </p:spPr>
        <p:txBody>
          <a:bodyPr wrap="square" lIns="90000" tIns="46800" rIns="90000" bIns="46800" anchor="t" anchorCtr="0"/>
          <a:lstStyle/>
          <a:p>
            <a:pPr eaLnBrk="0" hangingPunct="0">
              <a:buClr>
                <a:srgbClr val="E30034"/>
              </a:buClr>
              <a:tabLst>
                <a:tab pos="266700" algn="l"/>
              </a:tabLst>
              <a:defRPr/>
            </a:pPr>
            <a:r>
              <a:rPr lang="en-GB" sz="1100" b="1" dirty="0">
                <a:solidFill>
                  <a:srgbClr val="000000"/>
                </a:solidFill>
                <a:latin typeface="Verdana" pitchFamily="34" charset="0"/>
              </a:rPr>
              <a:t>Software Design Services</a:t>
            </a:r>
          </a:p>
          <a:p>
            <a:pPr marL="177800" indent="-177800" eaLnBrk="0" hangingPunct="0">
              <a:buClr>
                <a:srgbClr val="E30034"/>
              </a:buClr>
              <a:buFont typeface="Arial"/>
              <a:buChar char="›"/>
              <a:tabLst>
                <a:tab pos="266700" algn="l"/>
              </a:tabLst>
              <a:defRPr/>
            </a:pPr>
            <a:r>
              <a:rPr lang="en-GB" sz="1100" dirty="0">
                <a:solidFill>
                  <a:srgbClr val="000000"/>
                </a:solidFill>
                <a:latin typeface="Verdana" pitchFamily="34" charset="0"/>
              </a:rPr>
              <a:t>Customer specific driver</a:t>
            </a:r>
          </a:p>
          <a:p>
            <a:pPr marL="177800" indent="-177800" eaLnBrk="0" hangingPunct="0">
              <a:buClr>
                <a:srgbClr val="E30034"/>
              </a:buClr>
              <a:buFont typeface="Arial"/>
              <a:buChar char="›"/>
              <a:tabLst>
                <a:tab pos="266700" algn="l"/>
              </a:tabLst>
              <a:defRPr/>
            </a:pPr>
            <a:r>
              <a:rPr lang="en-GB" sz="1100" dirty="0">
                <a:solidFill>
                  <a:srgbClr val="000000"/>
                </a:solidFill>
                <a:latin typeface="Verdana"/>
              </a:rPr>
              <a:t>On customer request</a:t>
            </a:r>
          </a:p>
        </p:txBody>
      </p:sp>
      <p:sp>
        <p:nvSpPr>
          <p:cNvPr id="4" name="TextBox 3"/>
          <p:cNvSpPr txBox="1"/>
          <p:nvPr/>
        </p:nvSpPr>
        <p:spPr>
          <a:xfrm>
            <a:off x="4524503" y="3282233"/>
            <a:ext cx="1976831" cy="830997"/>
          </a:xfrm>
          <a:prstGeom prst="rect">
            <a:avLst/>
          </a:prstGeom>
          <a:noFill/>
          <a:effectLst/>
        </p:spPr>
        <p:txBody>
          <a:bodyPr wrap="square" rtlCol="0">
            <a:spAutoFit/>
          </a:bodyPr>
          <a:lstStyle/>
          <a:p>
            <a:pPr algn="ctr" eaLnBrk="0" hangingPunct="0">
              <a:buClr>
                <a:srgbClr val="000000"/>
              </a:buClr>
            </a:pPr>
            <a:r>
              <a:rPr lang="en-GB" b="1" dirty="0">
                <a:solidFill>
                  <a:srgbClr val="1A1817"/>
                </a:solidFill>
                <a:latin typeface="Verdana" pitchFamily="34" charset="0"/>
              </a:rPr>
              <a:t>AURIX™</a:t>
            </a:r>
          </a:p>
          <a:p>
            <a:pPr algn="ctr" eaLnBrk="0" hangingPunct="0">
              <a:buClr>
                <a:srgbClr val="000000"/>
              </a:buClr>
            </a:pPr>
            <a:r>
              <a:rPr lang="en-GB" b="1" dirty="0">
                <a:solidFill>
                  <a:srgbClr val="1A1817"/>
                </a:solidFill>
                <a:latin typeface="Verdana" pitchFamily="34" charset="0"/>
              </a:rPr>
              <a:t>Software</a:t>
            </a:r>
          </a:p>
        </p:txBody>
      </p:sp>
      <p:sp>
        <p:nvSpPr>
          <p:cNvPr id="14" name="Rectangle 4"/>
          <p:cNvSpPr>
            <a:spLocks noChangeArrowheads="1"/>
          </p:cNvSpPr>
          <p:nvPr/>
        </p:nvSpPr>
        <p:spPr bwMode="auto">
          <a:xfrm>
            <a:off x="1207067" y="4941388"/>
            <a:ext cx="2532763" cy="1432907"/>
          </a:xfrm>
          <a:prstGeom prst="rect">
            <a:avLst/>
          </a:prstGeom>
          <a:solidFill>
            <a:schemeClr val="accent4">
              <a:lumMod val="75000"/>
            </a:schemeClr>
          </a:solidFill>
          <a:ln w="9525">
            <a:noFill/>
            <a:miter lim="800000"/>
            <a:headEnd/>
            <a:tailEnd/>
          </a:ln>
          <a:effectLst/>
        </p:spPr>
        <p:txBody>
          <a:bodyPr wrap="none" lIns="90000" tIns="46800" rIns="90000" bIns="46800" anchor="t" anchorCtr="0"/>
          <a:lstStyle/>
          <a:p>
            <a:pPr eaLnBrk="0" hangingPunct="0">
              <a:buClr>
                <a:srgbClr val="E30034"/>
              </a:buClr>
              <a:tabLst>
                <a:tab pos="266700" algn="l"/>
              </a:tabLst>
              <a:defRPr/>
            </a:pPr>
            <a:r>
              <a:rPr lang="en-GB" sz="1100" b="1" dirty="0">
                <a:solidFill>
                  <a:srgbClr val="000000"/>
                </a:solidFill>
                <a:latin typeface="Verdana" pitchFamily="34" charset="0"/>
              </a:rPr>
              <a:t>Free tool/ example code</a:t>
            </a:r>
          </a:p>
          <a:p>
            <a:pPr marL="177800" indent="-177800" eaLnBrk="0" hangingPunct="0">
              <a:buClr>
                <a:srgbClr val="E30034"/>
              </a:buClr>
              <a:buFont typeface="Arial"/>
              <a:buChar char="›"/>
              <a:tabLst>
                <a:tab pos="266700" algn="l"/>
              </a:tabLst>
              <a:defRPr/>
            </a:pPr>
            <a:r>
              <a:rPr lang="en-GB" sz="1100" dirty="0" err="1">
                <a:solidFill>
                  <a:srgbClr val="000000"/>
                </a:solidFill>
                <a:latin typeface="Verdana" pitchFamily="34" charset="0"/>
              </a:rPr>
              <a:t>iLLD</a:t>
            </a:r>
            <a:r>
              <a:rPr lang="en-GB" sz="1100" dirty="0">
                <a:solidFill>
                  <a:srgbClr val="000000"/>
                </a:solidFill>
                <a:latin typeface="Verdana" pitchFamily="34" charset="0"/>
              </a:rPr>
              <a:t>: Infineon low level driver</a:t>
            </a:r>
          </a:p>
          <a:p>
            <a:pPr marL="177800" indent="-177800" eaLnBrk="0" hangingPunct="0">
              <a:buClr>
                <a:srgbClr val="E30034"/>
              </a:buClr>
              <a:buFont typeface="Arial"/>
              <a:buChar char="›"/>
              <a:tabLst>
                <a:tab pos="266700" algn="l"/>
              </a:tabLst>
              <a:defRPr/>
            </a:pPr>
            <a:r>
              <a:rPr lang="en-GB" sz="1100" dirty="0">
                <a:solidFill>
                  <a:srgbClr val="000000"/>
                </a:solidFill>
                <a:latin typeface="Verdana" pitchFamily="34" charset="0"/>
              </a:rPr>
              <a:t>ACT : AURIX configuration tool</a:t>
            </a:r>
          </a:p>
          <a:p>
            <a:pPr marL="177800" indent="-177800" eaLnBrk="0" hangingPunct="0">
              <a:buClr>
                <a:srgbClr val="E30034"/>
              </a:buClr>
              <a:buFont typeface="Arial"/>
              <a:buChar char="›"/>
              <a:tabLst>
                <a:tab pos="266700" algn="l"/>
              </a:tabLst>
              <a:defRPr/>
            </a:pPr>
            <a:r>
              <a:rPr lang="en-GB" sz="1100" dirty="0" err="1">
                <a:solidFill>
                  <a:srgbClr val="000000"/>
                </a:solidFill>
                <a:latin typeface="Verdana" pitchFamily="34" charset="0"/>
              </a:rPr>
              <a:t>FreeOSEK</a:t>
            </a:r>
            <a:endParaRPr lang="en-GB" sz="1100" dirty="0">
              <a:solidFill>
                <a:srgbClr val="000000"/>
              </a:solidFill>
              <a:latin typeface="Verdana" pitchFamily="34" charset="0"/>
            </a:endParaRPr>
          </a:p>
          <a:p>
            <a:pPr marL="177800" indent="-177800" eaLnBrk="0" hangingPunct="0">
              <a:buClr>
                <a:srgbClr val="E30034"/>
              </a:buClr>
              <a:buFont typeface="Arial"/>
              <a:buChar char="›"/>
              <a:tabLst>
                <a:tab pos="266700" algn="l"/>
              </a:tabLst>
              <a:defRPr/>
            </a:pPr>
            <a:r>
              <a:rPr lang="en-GB" sz="1100" dirty="0">
                <a:solidFill>
                  <a:srgbClr val="000000"/>
                </a:solidFill>
                <a:latin typeface="Verdana" pitchFamily="34" charset="0"/>
              </a:rPr>
              <a:t>Free compiler</a:t>
            </a:r>
          </a:p>
          <a:p>
            <a:pPr marL="177800" indent="-177800" eaLnBrk="0" hangingPunct="0">
              <a:buClr>
                <a:srgbClr val="E30034"/>
              </a:buClr>
              <a:buFont typeface="Arial"/>
              <a:buChar char="›"/>
              <a:tabLst>
                <a:tab pos="266700" algn="l"/>
              </a:tabLst>
              <a:defRPr/>
            </a:pPr>
            <a:r>
              <a:rPr lang="en-GB" sz="1100" dirty="0">
                <a:solidFill>
                  <a:srgbClr val="000000"/>
                </a:solidFill>
                <a:latin typeface="Verdana" pitchFamily="34" charset="0"/>
              </a:rPr>
              <a:t>Free debugger</a:t>
            </a:r>
          </a:p>
        </p:txBody>
      </p:sp>
      <p:grpSp>
        <p:nvGrpSpPr>
          <p:cNvPr id="2" name="Gruppieren 2"/>
          <p:cNvGrpSpPr/>
          <p:nvPr/>
        </p:nvGrpSpPr>
        <p:grpSpPr>
          <a:xfrm>
            <a:off x="3529639" y="1917257"/>
            <a:ext cx="3886166" cy="3816000"/>
            <a:chOff x="2555776" y="1914618"/>
            <a:chExt cx="3886166" cy="3831337"/>
          </a:xfrm>
          <a:solidFill>
            <a:schemeClr val="tx2">
              <a:lumMod val="75000"/>
            </a:schemeClr>
          </a:solidFill>
        </p:grpSpPr>
        <p:sp>
          <p:nvSpPr>
            <p:cNvPr id="62" name="Freeform 93"/>
            <p:cNvSpPr>
              <a:spLocks/>
            </p:cNvSpPr>
            <p:nvPr/>
          </p:nvSpPr>
          <p:spPr bwMode="auto">
            <a:xfrm rot="5400000">
              <a:off x="2362063" y="3647509"/>
              <a:ext cx="2055191" cy="1667766"/>
            </a:xfrm>
            <a:custGeom>
              <a:avLst/>
              <a:gdLst>
                <a:gd name="T0" fmla="*/ 858 w 858"/>
                <a:gd name="T1" fmla="*/ 14 h 672"/>
                <a:gd name="T2" fmla="*/ 736 w 858"/>
                <a:gd name="T3" fmla="*/ 114 h 672"/>
                <a:gd name="T4" fmla="*/ 590 w 858"/>
                <a:gd name="T5" fmla="*/ 0 h 672"/>
                <a:gd name="T6" fmla="*/ 590 w 858"/>
                <a:gd name="T7" fmla="*/ 0 h 672"/>
                <a:gd name="T8" fmla="*/ 578 w 858"/>
                <a:gd name="T9" fmla="*/ 32 h 672"/>
                <a:gd name="T10" fmla="*/ 566 w 858"/>
                <a:gd name="T11" fmla="*/ 64 h 672"/>
                <a:gd name="T12" fmla="*/ 550 w 858"/>
                <a:gd name="T13" fmla="*/ 94 h 672"/>
                <a:gd name="T14" fmla="*/ 530 w 858"/>
                <a:gd name="T15" fmla="*/ 122 h 672"/>
                <a:gd name="T16" fmla="*/ 510 w 858"/>
                <a:gd name="T17" fmla="*/ 148 h 672"/>
                <a:gd name="T18" fmla="*/ 488 w 858"/>
                <a:gd name="T19" fmla="*/ 174 h 672"/>
                <a:gd name="T20" fmla="*/ 464 w 858"/>
                <a:gd name="T21" fmla="*/ 198 h 672"/>
                <a:gd name="T22" fmla="*/ 438 w 858"/>
                <a:gd name="T23" fmla="*/ 218 h 672"/>
                <a:gd name="T24" fmla="*/ 410 w 858"/>
                <a:gd name="T25" fmla="*/ 238 h 672"/>
                <a:gd name="T26" fmla="*/ 382 w 858"/>
                <a:gd name="T27" fmla="*/ 256 h 672"/>
                <a:gd name="T28" fmla="*/ 352 w 858"/>
                <a:gd name="T29" fmla="*/ 270 h 672"/>
                <a:gd name="T30" fmla="*/ 320 w 858"/>
                <a:gd name="T31" fmla="*/ 284 h 672"/>
                <a:gd name="T32" fmla="*/ 288 w 858"/>
                <a:gd name="T33" fmla="*/ 294 h 672"/>
                <a:gd name="T34" fmla="*/ 254 w 858"/>
                <a:gd name="T35" fmla="*/ 302 h 672"/>
                <a:gd name="T36" fmla="*/ 218 w 858"/>
                <a:gd name="T37" fmla="*/ 306 h 672"/>
                <a:gd name="T38" fmla="*/ 182 w 858"/>
                <a:gd name="T39" fmla="*/ 308 h 672"/>
                <a:gd name="T40" fmla="*/ 182 w 858"/>
                <a:gd name="T41" fmla="*/ 212 h 672"/>
                <a:gd name="T42" fmla="*/ 0 w 858"/>
                <a:gd name="T43" fmla="*/ 452 h 672"/>
                <a:gd name="T44" fmla="*/ 186 w 858"/>
                <a:gd name="T45" fmla="*/ 672 h 672"/>
                <a:gd name="T46" fmla="*/ 184 w 858"/>
                <a:gd name="T47" fmla="*/ 572 h 672"/>
                <a:gd name="T48" fmla="*/ 184 w 858"/>
                <a:gd name="T49" fmla="*/ 572 h 672"/>
                <a:gd name="T50" fmla="*/ 216 w 858"/>
                <a:gd name="T51" fmla="*/ 572 h 672"/>
                <a:gd name="T52" fmla="*/ 246 w 858"/>
                <a:gd name="T53" fmla="*/ 570 h 672"/>
                <a:gd name="T54" fmla="*/ 276 w 858"/>
                <a:gd name="T55" fmla="*/ 566 h 672"/>
                <a:gd name="T56" fmla="*/ 306 w 858"/>
                <a:gd name="T57" fmla="*/ 560 h 672"/>
                <a:gd name="T58" fmla="*/ 336 w 858"/>
                <a:gd name="T59" fmla="*/ 554 h 672"/>
                <a:gd name="T60" fmla="*/ 366 w 858"/>
                <a:gd name="T61" fmla="*/ 546 h 672"/>
                <a:gd name="T62" fmla="*/ 394 w 858"/>
                <a:gd name="T63" fmla="*/ 538 h 672"/>
                <a:gd name="T64" fmla="*/ 422 w 858"/>
                <a:gd name="T65" fmla="*/ 528 h 672"/>
                <a:gd name="T66" fmla="*/ 448 w 858"/>
                <a:gd name="T67" fmla="*/ 516 h 672"/>
                <a:gd name="T68" fmla="*/ 476 w 858"/>
                <a:gd name="T69" fmla="*/ 504 h 672"/>
                <a:gd name="T70" fmla="*/ 502 w 858"/>
                <a:gd name="T71" fmla="*/ 490 h 672"/>
                <a:gd name="T72" fmla="*/ 528 w 858"/>
                <a:gd name="T73" fmla="*/ 476 h 672"/>
                <a:gd name="T74" fmla="*/ 552 w 858"/>
                <a:gd name="T75" fmla="*/ 462 h 672"/>
                <a:gd name="T76" fmla="*/ 576 w 858"/>
                <a:gd name="T77" fmla="*/ 444 h 672"/>
                <a:gd name="T78" fmla="*/ 600 w 858"/>
                <a:gd name="T79" fmla="*/ 428 h 672"/>
                <a:gd name="T80" fmla="*/ 622 w 858"/>
                <a:gd name="T81" fmla="*/ 410 h 672"/>
                <a:gd name="T82" fmla="*/ 666 w 858"/>
                <a:gd name="T83" fmla="*/ 370 h 672"/>
                <a:gd name="T84" fmla="*/ 704 w 858"/>
                <a:gd name="T85" fmla="*/ 328 h 672"/>
                <a:gd name="T86" fmla="*/ 724 w 858"/>
                <a:gd name="T87" fmla="*/ 306 h 672"/>
                <a:gd name="T88" fmla="*/ 740 w 858"/>
                <a:gd name="T89" fmla="*/ 282 h 672"/>
                <a:gd name="T90" fmla="*/ 758 w 858"/>
                <a:gd name="T91" fmla="*/ 258 h 672"/>
                <a:gd name="T92" fmla="*/ 774 w 858"/>
                <a:gd name="T93" fmla="*/ 234 h 672"/>
                <a:gd name="T94" fmla="*/ 788 w 858"/>
                <a:gd name="T95" fmla="*/ 208 h 672"/>
                <a:gd name="T96" fmla="*/ 802 w 858"/>
                <a:gd name="T97" fmla="*/ 182 h 672"/>
                <a:gd name="T98" fmla="*/ 814 w 858"/>
                <a:gd name="T99" fmla="*/ 156 h 672"/>
                <a:gd name="T100" fmla="*/ 824 w 858"/>
                <a:gd name="T101" fmla="*/ 128 h 672"/>
                <a:gd name="T102" fmla="*/ 836 w 858"/>
                <a:gd name="T103" fmla="*/ 100 h 672"/>
                <a:gd name="T104" fmla="*/ 844 w 858"/>
                <a:gd name="T105" fmla="*/ 72 h 672"/>
                <a:gd name="T106" fmla="*/ 852 w 858"/>
                <a:gd name="T107" fmla="*/ 44 h 672"/>
                <a:gd name="T108" fmla="*/ 858 w 858"/>
                <a:gd name="T109" fmla="*/ 14 h 672"/>
                <a:gd name="T110" fmla="*/ 858 w 858"/>
                <a:gd name="T111" fmla="*/ 14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8" h="672">
                  <a:moveTo>
                    <a:pt x="858" y="14"/>
                  </a:moveTo>
                  <a:lnTo>
                    <a:pt x="736" y="114"/>
                  </a:lnTo>
                  <a:lnTo>
                    <a:pt x="590" y="0"/>
                  </a:lnTo>
                  <a:lnTo>
                    <a:pt x="578" y="32"/>
                  </a:lnTo>
                  <a:lnTo>
                    <a:pt x="566" y="64"/>
                  </a:lnTo>
                  <a:lnTo>
                    <a:pt x="550" y="94"/>
                  </a:lnTo>
                  <a:lnTo>
                    <a:pt x="530" y="122"/>
                  </a:lnTo>
                  <a:lnTo>
                    <a:pt x="510" y="148"/>
                  </a:lnTo>
                  <a:lnTo>
                    <a:pt x="488" y="174"/>
                  </a:lnTo>
                  <a:lnTo>
                    <a:pt x="464" y="198"/>
                  </a:lnTo>
                  <a:lnTo>
                    <a:pt x="438" y="218"/>
                  </a:lnTo>
                  <a:lnTo>
                    <a:pt x="410" y="238"/>
                  </a:lnTo>
                  <a:lnTo>
                    <a:pt x="382" y="256"/>
                  </a:lnTo>
                  <a:lnTo>
                    <a:pt x="352" y="270"/>
                  </a:lnTo>
                  <a:lnTo>
                    <a:pt x="320" y="284"/>
                  </a:lnTo>
                  <a:lnTo>
                    <a:pt x="288" y="294"/>
                  </a:lnTo>
                  <a:lnTo>
                    <a:pt x="254" y="302"/>
                  </a:lnTo>
                  <a:lnTo>
                    <a:pt x="218" y="306"/>
                  </a:lnTo>
                  <a:lnTo>
                    <a:pt x="182" y="308"/>
                  </a:lnTo>
                  <a:lnTo>
                    <a:pt x="182" y="212"/>
                  </a:lnTo>
                  <a:lnTo>
                    <a:pt x="0" y="452"/>
                  </a:lnTo>
                  <a:lnTo>
                    <a:pt x="186" y="672"/>
                  </a:lnTo>
                  <a:lnTo>
                    <a:pt x="184" y="572"/>
                  </a:lnTo>
                  <a:lnTo>
                    <a:pt x="216" y="572"/>
                  </a:lnTo>
                  <a:lnTo>
                    <a:pt x="246" y="570"/>
                  </a:lnTo>
                  <a:lnTo>
                    <a:pt x="276" y="566"/>
                  </a:lnTo>
                  <a:lnTo>
                    <a:pt x="306" y="560"/>
                  </a:lnTo>
                  <a:lnTo>
                    <a:pt x="336" y="554"/>
                  </a:lnTo>
                  <a:lnTo>
                    <a:pt x="366" y="546"/>
                  </a:lnTo>
                  <a:lnTo>
                    <a:pt x="394" y="538"/>
                  </a:lnTo>
                  <a:lnTo>
                    <a:pt x="422" y="528"/>
                  </a:lnTo>
                  <a:lnTo>
                    <a:pt x="448" y="516"/>
                  </a:lnTo>
                  <a:lnTo>
                    <a:pt x="476" y="504"/>
                  </a:lnTo>
                  <a:lnTo>
                    <a:pt x="502" y="490"/>
                  </a:lnTo>
                  <a:lnTo>
                    <a:pt x="528" y="476"/>
                  </a:lnTo>
                  <a:lnTo>
                    <a:pt x="552" y="462"/>
                  </a:lnTo>
                  <a:lnTo>
                    <a:pt x="576" y="444"/>
                  </a:lnTo>
                  <a:lnTo>
                    <a:pt x="600" y="428"/>
                  </a:lnTo>
                  <a:lnTo>
                    <a:pt x="622" y="410"/>
                  </a:lnTo>
                  <a:lnTo>
                    <a:pt x="666" y="370"/>
                  </a:lnTo>
                  <a:lnTo>
                    <a:pt x="704" y="328"/>
                  </a:lnTo>
                  <a:lnTo>
                    <a:pt x="724" y="306"/>
                  </a:lnTo>
                  <a:lnTo>
                    <a:pt x="740" y="282"/>
                  </a:lnTo>
                  <a:lnTo>
                    <a:pt x="758" y="258"/>
                  </a:lnTo>
                  <a:lnTo>
                    <a:pt x="774" y="234"/>
                  </a:lnTo>
                  <a:lnTo>
                    <a:pt x="788" y="208"/>
                  </a:lnTo>
                  <a:lnTo>
                    <a:pt x="802" y="182"/>
                  </a:lnTo>
                  <a:lnTo>
                    <a:pt x="814" y="156"/>
                  </a:lnTo>
                  <a:lnTo>
                    <a:pt x="824" y="128"/>
                  </a:lnTo>
                  <a:lnTo>
                    <a:pt x="836" y="100"/>
                  </a:lnTo>
                  <a:lnTo>
                    <a:pt x="844" y="72"/>
                  </a:lnTo>
                  <a:lnTo>
                    <a:pt x="852" y="44"/>
                  </a:lnTo>
                  <a:lnTo>
                    <a:pt x="858" y="14"/>
                  </a:lnTo>
                  <a:close/>
                </a:path>
              </a:pathLst>
            </a:custGeom>
            <a:solidFill>
              <a:schemeClr val="accent4">
                <a:lumMod val="75000"/>
              </a:schemeClr>
            </a:solidFill>
            <a:ln w="19050">
              <a:solidFill>
                <a:schemeClr val="bg1"/>
              </a:solidFill>
              <a:round/>
              <a:headEnd/>
              <a:tailEnd/>
            </a:ln>
          </p:spPr>
          <p:txBody>
            <a:bodyPr>
              <a:noAutofit/>
            </a:bodyPr>
            <a:lstStyle/>
            <a:p>
              <a:pPr algn="ctr" eaLnBrk="0" hangingPunct="0">
                <a:buClr>
                  <a:srgbClr val="000000"/>
                </a:buClr>
              </a:pPr>
              <a:endParaRPr lang="en-GB" sz="1800" dirty="0">
                <a:solidFill>
                  <a:srgbClr val="00214A"/>
                </a:solidFill>
                <a:latin typeface="Verdana" pitchFamily="34" charset="0"/>
                <a:ea typeface="Verdana" pitchFamily="34" charset="0"/>
              </a:endParaRPr>
            </a:p>
          </p:txBody>
        </p:sp>
        <p:sp>
          <p:nvSpPr>
            <p:cNvPr id="63" name="Freeform 94"/>
            <p:cNvSpPr>
              <a:spLocks/>
            </p:cNvSpPr>
            <p:nvPr/>
          </p:nvSpPr>
          <p:spPr bwMode="auto">
            <a:xfrm rot="5400000">
              <a:off x="3033220" y="1706826"/>
              <a:ext cx="1700848" cy="2116431"/>
            </a:xfrm>
            <a:custGeom>
              <a:avLst/>
              <a:gdLst>
                <a:gd name="T0" fmla="*/ 710 w 710"/>
                <a:gd name="T1" fmla="*/ 586 h 852"/>
                <a:gd name="T2" fmla="*/ 710 w 710"/>
                <a:gd name="T3" fmla="*/ 586 h 852"/>
                <a:gd name="T4" fmla="*/ 676 w 710"/>
                <a:gd name="T5" fmla="*/ 576 h 852"/>
                <a:gd name="T6" fmla="*/ 642 w 710"/>
                <a:gd name="T7" fmla="*/ 564 h 852"/>
                <a:gd name="T8" fmla="*/ 612 w 710"/>
                <a:gd name="T9" fmla="*/ 550 h 852"/>
                <a:gd name="T10" fmla="*/ 582 w 710"/>
                <a:gd name="T11" fmla="*/ 532 h 852"/>
                <a:gd name="T12" fmla="*/ 552 w 710"/>
                <a:gd name="T13" fmla="*/ 512 h 852"/>
                <a:gd name="T14" fmla="*/ 526 w 710"/>
                <a:gd name="T15" fmla="*/ 490 h 852"/>
                <a:gd name="T16" fmla="*/ 502 w 710"/>
                <a:gd name="T17" fmla="*/ 468 h 852"/>
                <a:gd name="T18" fmla="*/ 478 w 710"/>
                <a:gd name="T19" fmla="*/ 442 h 852"/>
                <a:gd name="T20" fmla="*/ 458 w 710"/>
                <a:gd name="T21" fmla="*/ 414 h 852"/>
                <a:gd name="T22" fmla="*/ 438 w 710"/>
                <a:gd name="T23" fmla="*/ 386 h 852"/>
                <a:gd name="T24" fmla="*/ 422 w 710"/>
                <a:gd name="T25" fmla="*/ 356 h 852"/>
                <a:gd name="T26" fmla="*/ 408 w 710"/>
                <a:gd name="T27" fmla="*/ 324 h 852"/>
                <a:gd name="T28" fmla="*/ 396 w 710"/>
                <a:gd name="T29" fmla="*/ 290 h 852"/>
                <a:gd name="T30" fmla="*/ 386 w 710"/>
                <a:gd name="T31" fmla="*/ 256 h 852"/>
                <a:gd name="T32" fmla="*/ 380 w 710"/>
                <a:gd name="T33" fmla="*/ 220 h 852"/>
                <a:gd name="T34" fmla="*/ 378 w 710"/>
                <a:gd name="T35" fmla="*/ 184 h 852"/>
                <a:gd name="T36" fmla="*/ 460 w 710"/>
                <a:gd name="T37" fmla="*/ 184 h 852"/>
                <a:gd name="T38" fmla="*/ 222 w 710"/>
                <a:gd name="T39" fmla="*/ 0 h 852"/>
                <a:gd name="T40" fmla="*/ 0 w 710"/>
                <a:gd name="T41" fmla="*/ 182 h 852"/>
                <a:gd name="T42" fmla="*/ 114 w 710"/>
                <a:gd name="T43" fmla="*/ 182 h 852"/>
                <a:gd name="T44" fmla="*/ 114 w 710"/>
                <a:gd name="T45" fmla="*/ 182 h 852"/>
                <a:gd name="T46" fmla="*/ 114 w 710"/>
                <a:gd name="T47" fmla="*/ 214 h 852"/>
                <a:gd name="T48" fmla="*/ 118 w 710"/>
                <a:gd name="T49" fmla="*/ 244 h 852"/>
                <a:gd name="T50" fmla="*/ 122 w 710"/>
                <a:gd name="T51" fmla="*/ 276 h 852"/>
                <a:gd name="T52" fmla="*/ 128 w 710"/>
                <a:gd name="T53" fmla="*/ 306 h 852"/>
                <a:gd name="T54" fmla="*/ 134 w 710"/>
                <a:gd name="T55" fmla="*/ 334 h 852"/>
                <a:gd name="T56" fmla="*/ 142 w 710"/>
                <a:gd name="T57" fmla="*/ 364 h 852"/>
                <a:gd name="T58" fmla="*/ 152 w 710"/>
                <a:gd name="T59" fmla="*/ 392 h 852"/>
                <a:gd name="T60" fmla="*/ 162 w 710"/>
                <a:gd name="T61" fmla="*/ 420 h 852"/>
                <a:gd name="T62" fmla="*/ 174 w 710"/>
                <a:gd name="T63" fmla="*/ 448 h 852"/>
                <a:gd name="T64" fmla="*/ 186 w 710"/>
                <a:gd name="T65" fmla="*/ 474 h 852"/>
                <a:gd name="T66" fmla="*/ 200 w 710"/>
                <a:gd name="T67" fmla="*/ 500 h 852"/>
                <a:gd name="T68" fmla="*/ 214 w 710"/>
                <a:gd name="T69" fmla="*/ 526 h 852"/>
                <a:gd name="T70" fmla="*/ 230 w 710"/>
                <a:gd name="T71" fmla="*/ 550 h 852"/>
                <a:gd name="T72" fmla="*/ 248 w 710"/>
                <a:gd name="T73" fmla="*/ 574 h 852"/>
                <a:gd name="T74" fmla="*/ 266 w 710"/>
                <a:gd name="T75" fmla="*/ 598 h 852"/>
                <a:gd name="T76" fmla="*/ 284 w 710"/>
                <a:gd name="T77" fmla="*/ 620 h 852"/>
                <a:gd name="T78" fmla="*/ 304 w 710"/>
                <a:gd name="T79" fmla="*/ 642 h 852"/>
                <a:gd name="T80" fmla="*/ 324 w 710"/>
                <a:gd name="T81" fmla="*/ 664 h 852"/>
                <a:gd name="T82" fmla="*/ 346 w 710"/>
                <a:gd name="T83" fmla="*/ 684 h 852"/>
                <a:gd name="T84" fmla="*/ 368 w 710"/>
                <a:gd name="T85" fmla="*/ 702 h 852"/>
                <a:gd name="T86" fmla="*/ 390 w 710"/>
                <a:gd name="T87" fmla="*/ 720 h 852"/>
                <a:gd name="T88" fmla="*/ 414 w 710"/>
                <a:gd name="T89" fmla="*/ 738 h 852"/>
                <a:gd name="T90" fmla="*/ 438 w 710"/>
                <a:gd name="T91" fmla="*/ 754 h 852"/>
                <a:gd name="T92" fmla="*/ 464 w 710"/>
                <a:gd name="T93" fmla="*/ 770 h 852"/>
                <a:gd name="T94" fmla="*/ 490 w 710"/>
                <a:gd name="T95" fmla="*/ 784 h 852"/>
                <a:gd name="T96" fmla="*/ 516 w 710"/>
                <a:gd name="T97" fmla="*/ 796 h 852"/>
                <a:gd name="T98" fmla="*/ 544 w 710"/>
                <a:gd name="T99" fmla="*/ 808 h 852"/>
                <a:gd name="T100" fmla="*/ 572 w 710"/>
                <a:gd name="T101" fmla="*/ 820 h 852"/>
                <a:gd name="T102" fmla="*/ 600 w 710"/>
                <a:gd name="T103" fmla="*/ 830 h 852"/>
                <a:gd name="T104" fmla="*/ 628 w 710"/>
                <a:gd name="T105" fmla="*/ 838 h 852"/>
                <a:gd name="T106" fmla="*/ 658 w 710"/>
                <a:gd name="T107" fmla="*/ 846 h 852"/>
                <a:gd name="T108" fmla="*/ 688 w 710"/>
                <a:gd name="T109" fmla="*/ 852 h 852"/>
                <a:gd name="T110" fmla="*/ 594 w 710"/>
                <a:gd name="T111" fmla="*/ 740 h 852"/>
                <a:gd name="T112" fmla="*/ 710 w 710"/>
                <a:gd name="T113" fmla="*/ 586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0" h="852">
                  <a:moveTo>
                    <a:pt x="710" y="586"/>
                  </a:moveTo>
                  <a:lnTo>
                    <a:pt x="710" y="586"/>
                  </a:lnTo>
                  <a:lnTo>
                    <a:pt x="676" y="576"/>
                  </a:lnTo>
                  <a:lnTo>
                    <a:pt x="642" y="564"/>
                  </a:lnTo>
                  <a:lnTo>
                    <a:pt x="612" y="550"/>
                  </a:lnTo>
                  <a:lnTo>
                    <a:pt x="582" y="532"/>
                  </a:lnTo>
                  <a:lnTo>
                    <a:pt x="552" y="512"/>
                  </a:lnTo>
                  <a:lnTo>
                    <a:pt x="526" y="490"/>
                  </a:lnTo>
                  <a:lnTo>
                    <a:pt x="502" y="468"/>
                  </a:lnTo>
                  <a:lnTo>
                    <a:pt x="478" y="442"/>
                  </a:lnTo>
                  <a:lnTo>
                    <a:pt x="458" y="414"/>
                  </a:lnTo>
                  <a:lnTo>
                    <a:pt x="438" y="386"/>
                  </a:lnTo>
                  <a:lnTo>
                    <a:pt x="422" y="356"/>
                  </a:lnTo>
                  <a:lnTo>
                    <a:pt x="408" y="324"/>
                  </a:lnTo>
                  <a:lnTo>
                    <a:pt x="396" y="290"/>
                  </a:lnTo>
                  <a:lnTo>
                    <a:pt x="386" y="256"/>
                  </a:lnTo>
                  <a:lnTo>
                    <a:pt x="380" y="220"/>
                  </a:lnTo>
                  <a:lnTo>
                    <a:pt x="378" y="184"/>
                  </a:lnTo>
                  <a:lnTo>
                    <a:pt x="460" y="184"/>
                  </a:lnTo>
                  <a:lnTo>
                    <a:pt x="222" y="0"/>
                  </a:lnTo>
                  <a:lnTo>
                    <a:pt x="0" y="182"/>
                  </a:lnTo>
                  <a:lnTo>
                    <a:pt x="114" y="182"/>
                  </a:lnTo>
                  <a:lnTo>
                    <a:pt x="114" y="214"/>
                  </a:lnTo>
                  <a:lnTo>
                    <a:pt x="118" y="244"/>
                  </a:lnTo>
                  <a:lnTo>
                    <a:pt x="122" y="276"/>
                  </a:lnTo>
                  <a:lnTo>
                    <a:pt x="128" y="306"/>
                  </a:lnTo>
                  <a:lnTo>
                    <a:pt x="134" y="334"/>
                  </a:lnTo>
                  <a:lnTo>
                    <a:pt x="142" y="364"/>
                  </a:lnTo>
                  <a:lnTo>
                    <a:pt x="152" y="392"/>
                  </a:lnTo>
                  <a:lnTo>
                    <a:pt x="162" y="420"/>
                  </a:lnTo>
                  <a:lnTo>
                    <a:pt x="174" y="448"/>
                  </a:lnTo>
                  <a:lnTo>
                    <a:pt x="186" y="474"/>
                  </a:lnTo>
                  <a:lnTo>
                    <a:pt x="200" y="500"/>
                  </a:lnTo>
                  <a:lnTo>
                    <a:pt x="214" y="526"/>
                  </a:lnTo>
                  <a:lnTo>
                    <a:pt x="230" y="550"/>
                  </a:lnTo>
                  <a:lnTo>
                    <a:pt x="248" y="574"/>
                  </a:lnTo>
                  <a:lnTo>
                    <a:pt x="266" y="598"/>
                  </a:lnTo>
                  <a:lnTo>
                    <a:pt x="284" y="620"/>
                  </a:lnTo>
                  <a:lnTo>
                    <a:pt x="304" y="642"/>
                  </a:lnTo>
                  <a:lnTo>
                    <a:pt x="324" y="664"/>
                  </a:lnTo>
                  <a:lnTo>
                    <a:pt x="346" y="684"/>
                  </a:lnTo>
                  <a:lnTo>
                    <a:pt x="368" y="702"/>
                  </a:lnTo>
                  <a:lnTo>
                    <a:pt x="390" y="720"/>
                  </a:lnTo>
                  <a:lnTo>
                    <a:pt x="414" y="738"/>
                  </a:lnTo>
                  <a:lnTo>
                    <a:pt x="438" y="754"/>
                  </a:lnTo>
                  <a:lnTo>
                    <a:pt x="464" y="770"/>
                  </a:lnTo>
                  <a:lnTo>
                    <a:pt x="490" y="784"/>
                  </a:lnTo>
                  <a:lnTo>
                    <a:pt x="516" y="796"/>
                  </a:lnTo>
                  <a:lnTo>
                    <a:pt x="544" y="808"/>
                  </a:lnTo>
                  <a:lnTo>
                    <a:pt x="572" y="820"/>
                  </a:lnTo>
                  <a:lnTo>
                    <a:pt x="600" y="830"/>
                  </a:lnTo>
                  <a:lnTo>
                    <a:pt x="628" y="838"/>
                  </a:lnTo>
                  <a:lnTo>
                    <a:pt x="658" y="846"/>
                  </a:lnTo>
                  <a:lnTo>
                    <a:pt x="688" y="852"/>
                  </a:lnTo>
                  <a:lnTo>
                    <a:pt x="594" y="740"/>
                  </a:lnTo>
                  <a:lnTo>
                    <a:pt x="710" y="586"/>
                  </a:lnTo>
                  <a:close/>
                </a:path>
              </a:pathLst>
            </a:custGeom>
            <a:gradFill>
              <a:gsLst>
                <a:gs pos="68000">
                  <a:schemeClr val="accent3">
                    <a:lumMod val="75000"/>
                  </a:schemeClr>
                </a:gs>
                <a:gs pos="35000">
                  <a:schemeClr val="accent3">
                    <a:lumMod val="60000"/>
                    <a:lumOff val="40000"/>
                  </a:schemeClr>
                </a:gs>
                <a:gs pos="0">
                  <a:schemeClr val="accent3">
                    <a:lumMod val="40000"/>
                    <a:lumOff val="60000"/>
                  </a:schemeClr>
                </a:gs>
                <a:gs pos="100000">
                  <a:schemeClr val="accent3">
                    <a:lumMod val="75000"/>
                  </a:schemeClr>
                </a:gs>
              </a:gsLst>
              <a:lin ang="0" scaled="1"/>
            </a:gradFill>
            <a:ln w="19050">
              <a:solidFill>
                <a:schemeClr val="bg1"/>
              </a:solidFill>
              <a:round/>
              <a:headEnd/>
              <a:tailEnd/>
            </a:ln>
          </p:spPr>
          <p:txBody>
            <a:bodyPr>
              <a:noAutofit/>
            </a:bodyPr>
            <a:lstStyle/>
            <a:p>
              <a:pPr algn="ctr" eaLnBrk="0" hangingPunct="0">
                <a:buClr>
                  <a:srgbClr val="000000"/>
                </a:buClr>
              </a:pPr>
              <a:endParaRPr lang="en-GB" sz="1800" dirty="0">
                <a:solidFill>
                  <a:srgbClr val="00214A"/>
                </a:solidFill>
                <a:latin typeface="Verdana" pitchFamily="34" charset="0"/>
                <a:ea typeface="Verdana" pitchFamily="34" charset="0"/>
              </a:endParaRPr>
            </a:p>
          </p:txBody>
        </p:sp>
        <p:sp>
          <p:nvSpPr>
            <p:cNvPr id="64" name="Freeform 95"/>
            <p:cNvSpPr>
              <a:spLocks/>
            </p:cNvSpPr>
            <p:nvPr/>
          </p:nvSpPr>
          <p:spPr bwMode="auto">
            <a:xfrm rot="5400000">
              <a:off x="4542506" y="2420287"/>
              <a:ext cx="2103914" cy="1694958"/>
            </a:xfrm>
            <a:custGeom>
              <a:avLst/>
              <a:gdLst>
                <a:gd name="T0" fmla="*/ 878 w 878"/>
                <a:gd name="T1" fmla="*/ 222 h 682"/>
                <a:gd name="T2" fmla="*/ 696 w 878"/>
                <a:gd name="T3" fmla="*/ 0 h 682"/>
                <a:gd name="T4" fmla="*/ 696 w 878"/>
                <a:gd name="T5" fmla="*/ 64 h 682"/>
                <a:gd name="T6" fmla="*/ 696 w 878"/>
                <a:gd name="T7" fmla="*/ 64 h 682"/>
                <a:gd name="T8" fmla="*/ 690 w 878"/>
                <a:gd name="T9" fmla="*/ 64 h 682"/>
                <a:gd name="T10" fmla="*/ 690 w 878"/>
                <a:gd name="T11" fmla="*/ 64 h 682"/>
                <a:gd name="T12" fmla="*/ 658 w 878"/>
                <a:gd name="T13" fmla="*/ 66 h 682"/>
                <a:gd name="T14" fmla="*/ 626 w 878"/>
                <a:gd name="T15" fmla="*/ 68 h 682"/>
                <a:gd name="T16" fmla="*/ 594 w 878"/>
                <a:gd name="T17" fmla="*/ 70 h 682"/>
                <a:gd name="T18" fmla="*/ 564 w 878"/>
                <a:gd name="T19" fmla="*/ 76 h 682"/>
                <a:gd name="T20" fmla="*/ 532 w 878"/>
                <a:gd name="T21" fmla="*/ 82 h 682"/>
                <a:gd name="T22" fmla="*/ 502 w 878"/>
                <a:gd name="T23" fmla="*/ 90 h 682"/>
                <a:gd name="T24" fmla="*/ 472 w 878"/>
                <a:gd name="T25" fmla="*/ 98 h 682"/>
                <a:gd name="T26" fmla="*/ 444 w 878"/>
                <a:gd name="T27" fmla="*/ 108 h 682"/>
                <a:gd name="T28" fmla="*/ 416 w 878"/>
                <a:gd name="T29" fmla="*/ 120 h 682"/>
                <a:gd name="T30" fmla="*/ 388 w 878"/>
                <a:gd name="T31" fmla="*/ 132 h 682"/>
                <a:gd name="T32" fmla="*/ 360 w 878"/>
                <a:gd name="T33" fmla="*/ 146 h 682"/>
                <a:gd name="T34" fmla="*/ 334 w 878"/>
                <a:gd name="T35" fmla="*/ 162 h 682"/>
                <a:gd name="T36" fmla="*/ 308 w 878"/>
                <a:gd name="T37" fmla="*/ 178 h 682"/>
                <a:gd name="T38" fmla="*/ 284 w 878"/>
                <a:gd name="T39" fmla="*/ 194 h 682"/>
                <a:gd name="T40" fmla="*/ 260 w 878"/>
                <a:gd name="T41" fmla="*/ 212 h 682"/>
                <a:gd name="T42" fmla="*/ 236 w 878"/>
                <a:gd name="T43" fmla="*/ 232 h 682"/>
                <a:gd name="T44" fmla="*/ 214 w 878"/>
                <a:gd name="T45" fmla="*/ 252 h 682"/>
                <a:gd name="T46" fmla="*/ 192 w 878"/>
                <a:gd name="T47" fmla="*/ 272 h 682"/>
                <a:gd name="T48" fmla="*/ 172 w 878"/>
                <a:gd name="T49" fmla="*/ 294 h 682"/>
                <a:gd name="T50" fmla="*/ 152 w 878"/>
                <a:gd name="T51" fmla="*/ 316 h 682"/>
                <a:gd name="T52" fmla="*/ 132 w 878"/>
                <a:gd name="T53" fmla="*/ 340 h 682"/>
                <a:gd name="T54" fmla="*/ 114 w 878"/>
                <a:gd name="T55" fmla="*/ 364 h 682"/>
                <a:gd name="T56" fmla="*/ 98 w 878"/>
                <a:gd name="T57" fmla="*/ 390 h 682"/>
                <a:gd name="T58" fmla="*/ 82 w 878"/>
                <a:gd name="T59" fmla="*/ 416 h 682"/>
                <a:gd name="T60" fmla="*/ 68 w 878"/>
                <a:gd name="T61" fmla="*/ 442 h 682"/>
                <a:gd name="T62" fmla="*/ 54 w 878"/>
                <a:gd name="T63" fmla="*/ 470 h 682"/>
                <a:gd name="T64" fmla="*/ 42 w 878"/>
                <a:gd name="T65" fmla="*/ 498 h 682"/>
                <a:gd name="T66" fmla="*/ 30 w 878"/>
                <a:gd name="T67" fmla="*/ 526 h 682"/>
                <a:gd name="T68" fmla="*/ 20 w 878"/>
                <a:gd name="T69" fmla="*/ 554 h 682"/>
                <a:gd name="T70" fmla="*/ 12 w 878"/>
                <a:gd name="T71" fmla="*/ 584 h 682"/>
                <a:gd name="T72" fmla="*/ 6 w 878"/>
                <a:gd name="T73" fmla="*/ 614 h 682"/>
                <a:gd name="T74" fmla="*/ 0 w 878"/>
                <a:gd name="T75" fmla="*/ 646 h 682"/>
                <a:gd name="T76" fmla="*/ 104 w 878"/>
                <a:gd name="T77" fmla="*/ 560 h 682"/>
                <a:gd name="T78" fmla="*/ 260 w 878"/>
                <a:gd name="T79" fmla="*/ 682 h 682"/>
                <a:gd name="T80" fmla="*/ 260 w 878"/>
                <a:gd name="T81" fmla="*/ 682 h 682"/>
                <a:gd name="T82" fmla="*/ 270 w 878"/>
                <a:gd name="T83" fmla="*/ 644 h 682"/>
                <a:gd name="T84" fmla="*/ 282 w 878"/>
                <a:gd name="T85" fmla="*/ 608 h 682"/>
                <a:gd name="T86" fmla="*/ 296 w 878"/>
                <a:gd name="T87" fmla="*/ 574 h 682"/>
                <a:gd name="T88" fmla="*/ 314 w 878"/>
                <a:gd name="T89" fmla="*/ 542 h 682"/>
                <a:gd name="T90" fmla="*/ 336 w 878"/>
                <a:gd name="T91" fmla="*/ 510 h 682"/>
                <a:gd name="T92" fmla="*/ 358 w 878"/>
                <a:gd name="T93" fmla="*/ 482 h 682"/>
                <a:gd name="T94" fmla="*/ 384 w 878"/>
                <a:gd name="T95" fmla="*/ 454 h 682"/>
                <a:gd name="T96" fmla="*/ 410 w 878"/>
                <a:gd name="T97" fmla="*/ 430 h 682"/>
                <a:gd name="T98" fmla="*/ 440 w 878"/>
                <a:gd name="T99" fmla="*/ 406 h 682"/>
                <a:gd name="T100" fmla="*/ 472 w 878"/>
                <a:gd name="T101" fmla="*/ 388 h 682"/>
                <a:gd name="T102" fmla="*/ 504 w 878"/>
                <a:gd name="T103" fmla="*/ 370 h 682"/>
                <a:gd name="T104" fmla="*/ 538 w 878"/>
                <a:gd name="T105" fmla="*/ 356 h 682"/>
                <a:gd name="T106" fmla="*/ 574 w 878"/>
                <a:gd name="T107" fmla="*/ 344 h 682"/>
                <a:gd name="T108" fmla="*/ 612 w 878"/>
                <a:gd name="T109" fmla="*/ 336 h 682"/>
                <a:gd name="T110" fmla="*/ 650 w 878"/>
                <a:gd name="T111" fmla="*/ 330 h 682"/>
                <a:gd name="T112" fmla="*/ 690 w 878"/>
                <a:gd name="T113" fmla="*/ 328 h 682"/>
                <a:gd name="T114" fmla="*/ 690 w 878"/>
                <a:gd name="T115" fmla="*/ 328 h 682"/>
                <a:gd name="T116" fmla="*/ 694 w 878"/>
                <a:gd name="T117" fmla="*/ 328 h 682"/>
                <a:gd name="T118" fmla="*/ 694 w 878"/>
                <a:gd name="T119" fmla="*/ 460 h 682"/>
                <a:gd name="T120" fmla="*/ 878 w 878"/>
                <a:gd name="T121" fmla="*/ 22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8" h="682">
                  <a:moveTo>
                    <a:pt x="878" y="222"/>
                  </a:moveTo>
                  <a:lnTo>
                    <a:pt x="696" y="0"/>
                  </a:lnTo>
                  <a:lnTo>
                    <a:pt x="696" y="64"/>
                  </a:lnTo>
                  <a:lnTo>
                    <a:pt x="690" y="64"/>
                  </a:lnTo>
                  <a:lnTo>
                    <a:pt x="658" y="66"/>
                  </a:lnTo>
                  <a:lnTo>
                    <a:pt x="626" y="68"/>
                  </a:lnTo>
                  <a:lnTo>
                    <a:pt x="594" y="70"/>
                  </a:lnTo>
                  <a:lnTo>
                    <a:pt x="564" y="76"/>
                  </a:lnTo>
                  <a:lnTo>
                    <a:pt x="532" y="82"/>
                  </a:lnTo>
                  <a:lnTo>
                    <a:pt x="502" y="90"/>
                  </a:lnTo>
                  <a:lnTo>
                    <a:pt x="472" y="98"/>
                  </a:lnTo>
                  <a:lnTo>
                    <a:pt x="444" y="108"/>
                  </a:lnTo>
                  <a:lnTo>
                    <a:pt x="416" y="120"/>
                  </a:lnTo>
                  <a:lnTo>
                    <a:pt x="388" y="132"/>
                  </a:lnTo>
                  <a:lnTo>
                    <a:pt x="360" y="146"/>
                  </a:lnTo>
                  <a:lnTo>
                    <a:pt x="334" y="162"/>
                  </a:lnTo>
                  <a:lnTo>
                    <a:pt x="308" y="178"/>
                  </a:lnTo>
                  <a:lnTo>
                    <a:pt x="284" y="194"/>
                  </a:lnTo>
                  <a:lnTo>
                    <a:pt x="260" y="212"/>
                  </a:lnTo>
                  <a:lnTo>
                    <a:pt x="236" y="232"/>
                  </a:lnTo>
                  <a:lnTo>
                    <a:pt x="214" y="252"/>
                  </a:lnTo>
                  <a:lnTo>
                    <a:pt x="192" y="272"/>
                  </a:lnTo>
                  <a:lnTo>
                    <a:pt x="172" y="294"/>
                  </a:lnTo>
                  <a:lnTo>
                    <a:pt x="152" y="316"/>
                  </a:lnTo>
                  <a:lnTo>
                    <a:pt x="132" y="340"/>
                  </a:lnTo>
                  <a:lnTo>
                    <a:pt x="114" y="364"/>
                  </a:lnTo>
                  <a:lnTo>
                    <a:pt x="98" y="390"/>
                  </a:lnTo>
                  <a:lnTo>
                    <a:pt x="82" y="416"/>
                  </a:lnTo>
                  <a:lnTo>
                    <a:pt x="68" y="442"/>
                  </a:lnTo>
                  <a:lnTo>
                    <a:pt x="54" y="470"/>
                  </a:lnTo>
                  <a:lnTo>
                    <a:pt x="42" y="498"/>
                  </a:lnTo>
                  <a:lnTo>
                    <a:pt x="30" y="526"/>
                  </a:lnTo>
                  <a:lnTo>
                    <a:pt x="20" y="554"/>
                  </a:lnTo>
                  <a:lnTo>
                    <a:pt x="12" y="584"/>
                  </a:lnTo>
                  <a:lnTo>
                    <a:pt x="6" y="614"/>
                  </a:lnTo>
                  <a:lnTo>
                    <a:pt x="0" y="646"/>
                  </a:lnTo>
                  <a:lnTo>
                    <a:pt x="104" y="560"/>
                  </a:lnTo>
                  <a:lnTo>
                    <a:pt x="260" y="682"/>
                  </a:lnTo>
                  <a:lnTo>
                    <a:pt x="270" y="644"/>
                  </a:lnTo>
                  <a:lnTo>
                    <a:pt x="282" y="608"/>
                  </a:lnTo>
                  <a:lnTo>
                    <a:pt x="296" y="574"/>
                  </a:lnTo>
                  <a:lnTo>
                    <a:pt x="314" y="542"/>
                  </a:lnTo>
                  <a:lnTo>
                    <a:pt x="336" y="510"/>
                  </a:lnTo>
                  <a:lnTo>
                    <a:pt x="358" y="482"/>
                  </a:lnTo>
                  <a:lnTo>
                    <a:pt x="384" y="454"/>
                  </a:lnTo>
                  <a:lnTo>
                    <a:pt x="410" y="430"/>
                  </a:lnTo>
                  <a:lnTo>
                    <a:pt x="440" y="406"/>
                  </a:lnTo>
                  <a:lnTo>
                    <a:pt x="472" y="388"/>
                  </a:lnTo>
                  <a:lnTo>
                    <a:pt x="504" y="370"/>
                  </a:lnTo>
                  <a:lnTo>
                    <a:pt x="538" y="356"/>
                  </a:lnTo>
                  <a:lnTo>
                    <a:pt x="574" y="344"/>
                  </a:lnTo>
                  <a:lnTo>
                    <a:pt x="612" y="336"/>
                  </a:lnTo>
                  <a:lnTo>
                    <a:pt x="650" y="330"/>
                  </a:lnTo>
                  <a:lnTo>
                    <a:pt x="690" y="328"/>
                  </a:lnTo>
                  <a:lnTo>
                    <a:pt x="694" y="328"/>
                  </a:lnTo>
                  <a:lnTo>
                    <a:pt x="694" y="460"/>
                  </a:lnTo>
                  <a:lnTo>
                    <a:pt x="878" y="222"/>
                  </a:lnTo>
                  <a:close/>
                </a:path>
              </a:pathLst>
            </a:custGeom>
            <a:gradFill>
              <a:gsLst>
                <a:gs pos="68000">
                  <a:schemeClr val="accent3">
                    <a:lumMod val="75000"/>
                  </a:schemeClr>
                </a:gs>
                <a:gs pos="35000">
                  <a:schemeClr val="accent3">
                    <a:lumMod val="60000"/>
                    <a:lumOff val="40000"/>
                  </a:schemeClr>
                </a:gs>
                <a:gs pos="0">
                  <a:schemeClr val="accent3">
                    <a:lumMod val="40000"/>
                    <a:lumOff val="60000"/>
                  </a:schemeClr>
                </a:gs>
                <a:gs pos="100000">
                  <a:schemeClr val="accent3">
                    <a:lumMod val="75000"/>
                  </a:schemeClr>
                </a:gs>
              </a:gsLst>
              <a:lin ang="0" scaled="1"/>
            </a:gradFill>
            <a:ln w="19050">
              <a:solidFill>
                <a:schemeClr val="bg1"/>
              </a:solidFill>
              <a:round/>
              <a:headEnd/>
              <a:tailEnd/>
            </a:ln>
          </p:spPr>
          <p:txBody>
            <a:bodyPr>
              <a:noAutofit/>
            </a:bodyPr>
            <a:lstStyle/>
            <a:p>
              <a:pPr algn="ctr" eaLnBrk="0" hangingPunct="0">
                <a:buClr>
                  <a:srgbClr val="000000"/>
                </a:buClr>
              </a:pPr>
              <a:endParaRPr lang="en-GB" sz="1800" dirty="0">
                <a:solidFill>
                  <a:srgbClr val="00214A"/>
                </a:solidFill>
                <a:latin typeface="Verdana" pitchFamily="34" charset="0"/>
                <a:ea typeface="Verdana" pitchFamily="34" charset="0"/>
              </a:endParaRPr>
            </a:p>
          </p:txBody>
        </p:sp>
        <p:sp>
          <p:nvSpPr>
            <p:cNvPr id="65" name="Freeform 96"/>
            <p:cNvSpPr>
              <a:spLocks/>
            </p:cNvSpPr>
            <p:nvPr/>
          </p:nvSpPr>
          <p:spPr bwMode="auto">
            <a:xfrm rot="5400000">
              <a:off x="4359804" y="3845096"/>
              <a:ext cx="1590116" cy="2211602"/>
            </a:xfrm>
            <a:custGeom>
              <a:avLst/>
              <a:gdLst>
                <a:gd name="T0" fmla="*/ 582 w 664"/>
                <a:gd name="T1" fmla="*/ 708 h 890"/>
                <a:gd name="T2" fmla="*/ 582 w 664"/>
                <a:gd name="T3" fmla="*/ 708 h 890"/>
                <a:gd name="T4" fmla="*/ 582 w 664"/>
                <a:gd name="T5" fmla="*/ 692 h 890"/>
                <a:gd name="T6" fmla="*/ 582 w 664"/>
                <a:gd name="T7" fmla="*/ 692 h 890"/>
                <a:gd name="T8" fmla="*/ 580 w 664"/>
                <a:gd name="T9" fmla="*/ 660 h 890"/>
                <a:gd name="T10" fmla="*/ 578 w 664"/>
                <a:gd name="T11" fmla="*/ 628 h 890"/>
                <a:gd name="T12" fmla="*/ 574 w 664"/>
                <a:gd name="T13" fmla="*/ 596 h 890"/>
                <a:gd name="T14" fmla="*/ 570 w 664"/>
                <a:gd name="T15" fmla="*/ 564 h 890"/>
                <a:gd name="T16" fmla="*/ 564 w 664"/>
                <a:gd name="T17" fmla="*/ 534 h 890"/>
                <a:gd name="T18" fmla="*/ 556 w 664"/>
                <a:gd name="T19" fmla="*/ 504 h 890"/>
                <a:gd name="T20" fmla="*/ 548 w 664"/>
                <a:gd name="T21" fmla="*/ 474 h 890"/>
                <a:gd name="T22" fmla="*/ 536 w 664"/>
                <a:gd name="T23" fmla="*/ 446 h 890"/>
                <a:gd name="T24" fmla="*/ 526 w 664"/>
                <a:gd name="T25" fmla="*/ 418 h 890"/>
                <a:gd name="T26" fmla="*/ 512 w 664"/>
                <a:gd name="T27" fmla="*/ 390 h 890"/>
                <a:gd name="T28" fmla="*/ 500 w 664"/>
                <a:gd name="T29" fmla="*/ 362 h 890"/>
                <a:gd name="T30" fmla="*/ 484 w 664"/>
                <a:gd name="T31" fmla="*/ 336 h 890"/>
                <a:gd name="T32" fmla="*/ 468 w 664"/>
                <a:gd name="T33" fmla="*/ 310 h 890"/>
                <a:gd name="T34" fmla="*/ 452 w 664"/>
                <a:gd name="T35" fmla="*/ 286 h 890"/>
                <a:gd name="T36" fmla="*/ 434 w 664"/>
                <a:gd name="T37" fmla="*/ 260 h 890"/>
                <a:gd name="T38" fmla="*/ 414 w 664"/>
                <a:gd name="T39" fmla="*/ 238 h 890"/>
                <a:gd name="T40" fmla="*/ 394 w 664"/>
                <a:gd name="T41" fmla="*/ 214 h 890"/>
                <a:gd name="T42" fmla="*/ 374 w 664"/>
                <a:gd name="T43" fmla="*/ 194 h 890"/>
                <a:gd name="T44" fmla="*/ 352 w 664"/>
                <a:gd name="T45" fmla="*/ 172 h 890"/>
                <a:gd name="T46" fmla="*/ 328 w 664"/>
                <a:gd name="T47" fmla="*/ 152 h 890"/>
                <a:gd name="T48" fmla="*/ 306 w 664"/>
                <a:gd name="T49" fmla="*/ 134 h 890"/>
                <a:gd name="T50" fmla="*/ 280 w 664"/>
                <a:gd name="T51" fmla="*/ 116 h 890"/>
                <a:gd name="T52" fmla="*/ 256 w 664"/>
                <a:gd name="T53" fmla="*/ 100 h 890"/>
                <a:gd name="T54" fmla="*/ 230 w 664"/>
                <a:gd name="T55" fmla="*/ 84 h 890"/>
                <a:gd name="T56" fmla="*/ 204 w 664"/>
                <a:gd name="T57" fmla="*/ 70 h 890"/>
                <a:gd name="T58" fmla="*/ 176 w 664"/>
                <a:gd name="T59" fmla="*/ 56 h 890"/>
                <a:gd name="T60" fmla="*/ 148 w 664"/>
                <a:gd name="T61" fmla="*/ 44 h 890"/>
                <a:gd name="T62" fmla="*/ 120 w 664"/>
                <a:gd name="T63" fmla="*/ 32 h 890"/>
                <a:gd name="T64" fmla="*/ 90 w 664"/>
                <a:gd name="T65" fmla="*/ 22 h 890"/>
                <a:gd name="T66" fmla="*/ 60 w 664"/>
                <a:gd name="T67" fmla="*/ 14 h 890"/>
                <a:gd name="T68" fmla="*/ 30 w 664"/>
                <a:gd name="T69" fmla="*/ 6 h 890"/>
                <a:gd name="T70" fmla="*/ 0 w 664"/>
                <a:gd name="T71" fmla="*/ 0 h 890"/>
                <a:gd name="T72" fmla="*/ 116 w 664"/>
                <a:gd name="T73" fmla="*/ 144 h 890"/>
                <a:gd name="T74" fmla="*/ 14 w 664"/>
                <a:gd name="T75" fmla="*/ 276 h 890"/>
                <a:gd name="T76" fmla="*/ 14 w 664"/>
                <a:gd name="T77" fmla="*/ 276 h 890"/>
                <a:gd name="T78" fmla="*/ 46 w 664"/>
                <a:gd name="T79" fmla="*/ 288 h 890"/>
                <a:gd name="T80" fmla="*/ 78 w 664"/>
                <a:gd name="T81" fmla="*/ 302 h 890"/>
                <a:gd name="T82" fmla="*/ 108 w 664"/>
                <a:gd name="T83" fmla="*/ 318 h 890"/>
                <a:gd name="T84" fmla="*/ 136 w 664"/>
                <a:gd name="T85" fmla="*/ 336 h 890"/>
                <a:gd name="T86" fmla="*/ 162 w 664"/>
                <a:gd name="T87" fmla="*/ 358 h 890"/>
                <a:gd name="T88" fmla="*/ 188 w 664"/>
                <a:gd name="T89" fmla="*/ 380 h 890"/>
                <a:gd name="T90" fmla="*/ 210 w 664"/>
                <a:gd name="T91" fmla="*/ 406 h 890"/>
                <a:gd name="T92" fmla="*/ 232 w 664"/>
                <a:gd name="T93" fmla="*/ 432 h 890"/>
                <a:gd name="T94" fmla="*/ 250 w 664"/>
                <a:gd name="T95" fmla="*/ 460 h 890"/>
                <a:gd name="T96" fmla="*/ 268 w 664"/>
                <a:gd name="T97" fmla="*/ 490 h 890"/>
                <a:gd name="T98" fmla="*/ 282 w 664"/>
                <a:gd name="T99" fmla="*/ 520 h 890"/>
                <a:gd name="T100" fmla="*/ 294 w 664"/>
                <a:gd name="T101" fmla="*/ 552 h 890"/>
                <a:gd name="T102" fmla="*/ 304 w 664"/>
                <a:gd name="T103" fmla="*/ 586 h 890"/>
                <a:gd name="T104" fmla="*/ 312 w 664"/>
                <a:gd name="T105" fmla="*/ 620 h 890"/>
                <a:gd name="T106" fmla="*/ 316 w 664"/>
                <a:gd name="T107" fmla="*/ 656 h 890"/>
                <a:gd name="T108" fmla="*/ 318 w 664"/>
                <a:gd name="T109" fmla="*/ 692 h 890"/>
                <a:gd name="T110" fmla="*/ 318 w 664"/>
                <a:gd name="T111" fmla="*/ 692 h 890"/>
                <a:gd name="T112" fmla="*/ 318 w 664"/>
                <a:gd name="T113" fmla="*/ 706 h 890"/>
                <a:gd name="T114" fmla="*/ 204 w 664"/>
                <a:gd name="T115" fmla="*/ 706 h 890"/>
                <a:gd name="T116" fmla="*/ 442 w 664"/>
                <a:gd name="T117" fmla="*/ 890 h 890"/>
                <a:gd name="T118" fmla="*/ 664 w 664"/>
                <a:gd name="T119" fmla="*/ 708 h 890"/>
                <a:gd name="T120" fmla="*/ 582 w 664"/>
                <a:gd name="T121" fmla="*/ 70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4" h="890">
                  <a:moveTo>
                    <a:pt x="582" y="708"/>
                  </a:moveTo>
                  <a:lnTo>
                    <a:pt x="582" y="708"/>
                  </a:lnTo>
                  <a:lnTo>
                    <a:pt x="582" y="692"/>
                  </a:lnTo>
                  <a:lnTo>
                    <a:pt x="580" y="660"/>
                  </a:lnTo>
                  <a:lnTo>
                    <a:pt x="578" y="628"/>
                  </a:lnTo>
                  <a:lnTo>
                    <a:pt x="574" y="596"/>
                  </a:lnTo>
                  <a:lnTo>
                    <a:pt x="570" y="564"/>
                  </a:lnTo>
                  <a:lnTo>
                    <a:pt x="564" y="534"/>
                  </a:lnTo>
                  <a:lnTo>
                    <a:pt x="556" y="504"/>
                  </a:lnTo>
                  <a:lnTo>
                    <a:pt x="548" y="474"/>
                  </a:lnTo>
                  <a:lnTo>
                    <a:pt x="536" y="446"/>
                  </a:lnTo>
                  <a:lnTo>
                    <a:pt x="526" y="418"/>
                  </a:lnTo>
                  <a:lnTo>
                    <a:pt x="512" y="390"/>
                  </a:lnTo>
                  <a:lnTo>
                    <a:pt x="500" y="362"/>
                  </a:lnTo>
                  <a:lnTo>
                    <a:pt x="484" y="336"/>
                  </a:lnTo>
                  <a:lnTo>
                    <a:pt x="468" y="310"/>
                  </a:lnTo>
                  <a:lnTo>
                    <a:pt x="452" y="286"/>
                  </a:lnTo>
                  <a:lnTo>
                    <a:pt x="434" y="260"/>
                  </a:lnTo>
                  <a:lnTo>
                    <a:pt x="414" y="238"/>
                  </a:lnTo>
                  <a:lnTo>
                    <a:pt x="394" y="214"/>
                  </a:lnTo>
                  <a:lnTo>
                    <a:pt x="374" y="194"/>
                  </a:lnTo>
                  <a:lnTo>
                    <a:pt x="352" y="172"/>
                  </a:lnTo>
                  <a:lnTo>
                    <a:pt x="328" y="152"/>
                  </a:lnTo>
                  <a:lnTo>
                    <a:pt x="306" y="134"/>
                  </a:lnTo>
                  <a:lnTo>
                    <a:pt x="280" y="116"/>
                  </a:lnTo>
                  <a:lnTo>
                    <a:pt x="256" y="100"/>
                  </a:lnTo>
                  <a:lnTo>
                    <a:pt x="230" y="84"/>
                  </a:lnTo>
                  <a:lnTo>
                    <a:pt x="204" y="70"/>
                  </a:lnTo>
                  <a:lnTo>
                    <a:pt x="176" y="56"/>
                  </a:lnTo>
                  <a:lnTo>
                    <a:pt x="148" y="44"/>
                  </a:lnTo>
                  <a:lnTo>
                    <a:pt x="120" y="32"/>
                  </a:lnTo>
                  <a:lnTo>
                    <a:pt x="90" y="22"/>
                  </a:lnTo>
                  <a:lnTo>
                    <a:pt x="60" y="14"/>
                  </a:lnTo>
                  <a:lnTo>
                    <a:pt x="30" y="6"/>
                  </a:lnTo>
                  <a:lnTo>
                    <a:pt x="0" y="0"/>
                  </a:lnTo>
                  <a:lnTo>
                    <a:pt x="116" y="144"/>
                  </a:lnTo>
                  <a:lnTo>
                    <a:pt x="14" y="276"/>
                  </a:lnTo>
                  <a:lnTo>
                    <a:pt x="46" y="288"/>
                  </a:lnTo>
                  <a:lnTo>
                    <a:pt x="78" y="302"/>
                  </a:lnTo>
                  <a:lnTo>
                    <a:pt x="108" y="318"/>
                  </a:lnTo>
                  <a:lnTo>
                    <a:pt x="136" y="336"/>
                  </a:lnTo>
                  <a:lnTo>
                    <a:pt x="162" y="358"/>
                  </a:lnTo>
                  <a:lnTo>
                    <a:pt x="188" y="380"/>
                  </a:lnTo>
                  <a:lnTo>
                    <a:pt x="210" y="406"/>
                  </a:lnTo>
                  <a:lnTo>
                    <a:pt x="232" y="432"/>
                  </a:lnTo>
                  <a:lnTo>
                    <a:pt x="250" y="460"/>
                  </a:lnTo>
                  <a:lnTo>
                    <a:pt x="268" y="490"/>
                  </a:lnTo>
                  <a:lnTo>
                    <a:pt x="282" y="520"/>
                  </a:lnTo>
                  <a:lnTo>
                    <a:pt x="294" y="552"/>
                  </a:lnTo>
                  <a:lnTo>
                    <a:pt x="304" y="586"/>
                  </a:lnTo>
                  <a:lnTo>
                    <a:pt x="312" y="620"/>
                  </a:lnTo>
                  <a:lnTo>
                    <a:pt x="316" y="656"/>
                  </a:lnTo>
                  <a:lnTo>
                    <a:pt x="318" y="692"/>
                  </a:lnTo>
                  <a:lnTo>
                    <a:pt x="318" y="706"/>
                  </a:lnTo>
                  <a:lnTo>
                    <a:pt x="204" y="706"/>
                  </a:lnTo>
                  <a:lnTo>
                    <a:pt x="442" y="890"/>
                  </a:lnTo>
                  <a:lnTo>
                    <a:pt x="664" y="708"/>
                  </a:lnTo>
                  <a:lnTo>
                    <a:pt x="582" y="708"/>
                  </a:lnTo>
                  <a:close/>
                </a:path>
              </a:pathLst>
            </a:custGeom>
            <a:gradFill>
              <a:gsLst>
                <a:gs pos="68000">
                  <a:schemeClr val="accent3">
                    <a:lumMod val="75000"/>
                  </a:schemeClr>
                </a:gs>
                <a:gs pos="35000">
                  <a:schemeClr val="accent3">
                    <a:lumMod val="60000"/>
                    <a:lumOff val="40000"/>
                  </a:schemeClr>
                </a:gs>
                <a:gs pos="0">
                  <a:schemeClr val="accent3">
                    <a:lumMod val="40000"/>
                    <a:lumOff val="60000"/>
                  </a:schemeClr>
                </a:gs>
                <a:gs pos="100000">
                  <a:schemeClr val="accent3">
                    <a:lumMod val="75000"/>
                  </a:schemeClr>
                </a:gs>
              </a:gsLst>
              <a:lin ang="0" scaled="1"/>
            </a:gradFill>
            <a:ln w="19050">
              <a:solidFill>
                <a:schemeClr val="bg1"/>
              </a:solidFill>
              <a:round/>
              <a:headEnd/>
              <a:tailEnd/>
            </a:ln>
          </p:spPr>
          <p:txBody>
            <a:bodyPr>
              <a:noAutofit/>
            </a:bodyPr>
            <a:lstStyle/>
            <a:p>
              <a:pPr algn="ctr" eaLnBrk="0" hangingPunct="0">
                <a:buClr>
                  <a:srgbClr val="000000"/>
                </a:buClr>
              </a:pPr>
              <a:endParaRPr lang="en-GB" sz="1800" dirty="0">
                <a:solidFill>
                  <a:srgbClr val="00214A"/>
                </a:solidFill>
                <a:latin typeface="Verdana" pitchFamily="34" charset="0"/>
                <a:ea typeface="Verdana" pitchFamily="34" charset="0"/>
              </a:endParaRPr>
            </a:p>
          </p:txBody>
        </p:sp>
      </p:grpSp>
      <p:sp>
        <p:nvSpPr>
          <p:cNvPr id="5" name="Footer Placeholder 4">
            <a:extLst>
              <a:ext uri="{FF2B5EF4-FFF2-40B4-BE49-F238E27FC236}">
                <a16:creationId xmlns:a16="http://schemas.microsoft.com/office/drawing/2014/main" id="{13318F23-9C0F-4A31-85F2-A56C1F0DFB8D}"/>
              </a:ext>
            </a:extLst>
          </p:cNvPr>
          <p:cNvSpPr>
            <a:spLocks noGrp="1"/>
          </p:cNvSpPr>
          <p:nvPr>
            <p:ph type="ftr" sz="quarter" idx="11"/>
          </p:nvPr>
        </p:nvSpPr>
        <p:spPr/>
        <p:txBody>
          <a:bodyPr/>
          <a:lstStyle/>
          <a:p>
            <a:r>
              <a:rPr lang="en-US"/>
              <a:t> </a:t>
            </a:r>
          </a:p>
        </p:txBody>
      </p:sp>
      <p:sp>
        <p:nvSpPr>
          <p:cNvPr id="6" name="Date Placeholder 5">
            <a:extLst>
              <a:ext uri="{FF2B5EF4-FFF2-40B4-BE49-F238E27FC236}">
                <a16:creationId xmlns:a16="http://schemas.microsoft.com/office/drawing/2014/main" id="{BF752A8F-5E66-445E-BF75-8360AA958A9E}"/>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7A71A265-4764-4D7B-9D15-C8055ABDFFA3}"/>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4214692510"/>
      </p:ext>
    </p:extLst>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13" descr="ZD-Logo"/>
          <p:cNvPicPr>
            <a:picLocks noChangeAspect="1" noChangeArrowheads="1"/>
          </p:cNvPicPr>
          <p:nvPr/>
        </p:nvPicPr>
        <p:blipFill>
          <a:blip r:embed="rId3" cstate="print"/>
          <a:srcRect/>
          <a:stretch>
            <a:fillRect/>
          </a:stretch>
        </p:blipFill>
        <p:spPr bwMode="auto">
          <a:xfrm>
            <a:off x="5486401" y="1679270"/>
            <a:ext cx="4325937" cy="2786062"/>
          </a:xfrm>
          <a:prstGeom prst="rect">
            <a:avLst/>
          </a:prstGeom>
          <a:noFill/>
          <a:ln w="9525">
            <a:noFill/>
            <a:miter lim="800000"/>
            <a:headEnd/>
            <a:tailEnd/>
          </a:ln>
        </p:spPr>
      </p:pic>
      <p:sp>
        <p:nvSpPr>
          <p:cNvPr id="3748874" name="Rectangle 2"/>
          <p:cNvSpPr>
            <a:spLocks noChangeArrowheads="1"/>
          </p:cNvSpPr>
          <p:nvPr/>
        </p:nvSpPr>
        <p:spPr bwMode="auto">
          <a:xfrm>
            <a:off x="1165225" y="1268700"/>
            <a:ext cx="4291820" cy="311150"/>
          </a:xfrm>
          <a:prstGeom prst="rect">
            <a:avLst/>
          </a:prstGeom>
          <a:solidFill>
            <a:schemeClr val="accent4"/>
          </a:solidFill>
          <a:ln w="12700" algn="ctr">
            <a:noFill/>
            <a:miter lim="800000"/>
            <a:headEnd/>
            <a:tailEnd/>
          </a:ln>
          <a:effectLst/>
        </p:spPr>
        <p:txBody>
          <a:bodyPr lIns="54000" rIns="54000" anchor="ctr"/>
          <a:lstStyle/>
          <a:p>
            <a:pPr algn="ctr" eaLnBrk="0" hangingPunct="0">
              <a:lnSpc>
                <a:spcPct val="90000"/>
              </a:lnSpc>
              <a:buClr>
                <a:srgbClr val="000000"/>
              </a:buClr>
            </a:pPr>
            <a:r>
              <a:rPr lang="en-GB" sz="1400" dirty="0">
                <a:solidFill>
                  <a:srgbClr val="000000"/>
                </a:solidFill>
                <a:latin typeface="Verdana"/>
                <a:cs typeface="Arial" charset="0"/>
              </a:rPr>
              <a:t>Strong Development of ppm rate for MCU</a:t>
            </a:r>
          </a:p>
        </p:txBody>
      </p:sp>
      <p:sp>
        <p:nvSpPr>
          <p:cNvPr id="3748875" name="Rectangle 4"/>
          <p:cNvSpPr>
            <a:spLocks noChangeArrowheads="1"/>
          </p:cNvSpPr>
          <p:nvPr/>
        </p:nvSpPr>
        <p:spPr bwMode="auto">
          <a:xfrm>
            <a:off x="5557838" y="1268701"/>
            <a:ext cx="4248150" cy="309563"/>
          </a:xfrm>
          <a:prstGeom prst="rect">
            <a:avLst/>
          </a:prstGeom>
          <a:solidFill>
            <a:schemeClr val="accent4"/>
          </a:solidFill>
          <a:ln w="12700" algn="ctr">
            <a:noFill/>
            <a:miter lim="800000"/>
            <a:headEnd/>
            <a:tailEnd/>
          </a:ln>
          <a:effectLst/>
        </p:spPr>
        <p:txBody>
          <a:bodyPr lIns="54000" rIns="54000" anchor="ctr"/>
          <a:lstStyle/>
          <a:p>
            <a:pPr algn="ctr" eaLnBrk="0" hangingPunct="0">
              <a:lnSpc>
                <a:spcPct val="90000"/>
              </a:lnSpc>
              <a:buClr>
                <a:srgbClr val="000000"/>
              </a:buClr>
            </a:pPr>
            <a:r>
              <a:rPr lang="en-GB" sz="1400" dirty="0">
                <a:solidFill>
                  <a:srgbClr val="000000"/>
                </a:solidFill>
                <a:latin typeface="Verdana"/>
                <a:cs typeface="Arial" charset="0"/>
              </a:rPr>
              <a:t>Committed to Automotive Excellence</a:t>
            </a:r>
          </a:p>
        </p:txBody>
      </p:sp>
      <p:sp>
        <p:nvSpPr>
          <p:cNvPr id="22" name="Content Placeholder 6"/>
          <p:cNvSpPr txBox="1">
            <a:spLocks/>
          </p:cNvSpPr>
          <p:nvPr/>
        </p:nvSpPr>
        <p:spPr bwMode="auto">
          <a:xfrm>
            <a:off x="1244283" y="4465332"/>
            <a:ext cx="8642350" cy="16999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574675" indent="-287338"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863600" indent="-287338"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079500" indent="-2159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1295400" indent="-2159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1752600" indent="-2159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209800" indent="-2159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2667000" indent="-2159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124200" indent="-2159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buClr>
                <a:srgbClr val="B70D28"/>
              </a:buClr>
              <a:buFont typeface="Arial"/>
              <a:buChar char="›"/>
            </a:pPr>
            <a:r>
              <a:rPr lang="en-GB" altLang="ja-JP" sz="1800" b="1" dirty="0">
                <a:solidFill>
                  <a:srgbClr val="000000"/>
                </a:solidFill>
                <a:ea typeface="MS PGothic" pitchFamily="34" charset="-128"/>
              </a:rPr>
              <a:t>Infineon reached levels of below 1ppm for overall MCU portfolio as well as for leading edge 32bit controllers</a:t>
            </a:r>
          </a:p>
          <a:p>
            <a:pPr eaLnBrk="1" hangingPunct="1">
              <a:buClr>
                <a:srgbClr val="B70D28"/>
              </a:buClr>
              <a:buFont typeface="Arial"/>
              <a:buChar char="›"/>
            </a:pPr>
            <a:r>
              <a:rPr lang="en-GB" altLang="ja-JP" sz="1800" b="1" dirty="0">
                <a:solidFill>
                  <a:srgbClr val="000000"/>
                </a:solidFill>
                <a:ea typeface="MS PGothic" pitchFamily="34" charset="-128"/>
              </a:rPr>
              <a:t>Strong Zero Defect Program set up with Silicon Foundry partners to ensure high quality levels also for next generations</a:t>
            </a:r>
          </a:p>
        </p:txBody>
      </p:sp>
      <p:sp>
        <p:nvSpPr>
          <p:cNvPr id="3" name="Titel 2"/>
          <p:cNvSpPr>
            <a:spLocks noGrp="1"/>
          </p:cNvSpPr>
          <p:nvPr>
            <p:ph type="title" hasCustomPrompt="1"/>
          </p:nvPr>
        </p:nvSpPr>
        <p:spPr/>
        <p:txBody>
          <a:bodyPr/>
          <a:lstStyle/>
          <a:p>
            <a:r>
              <a:t>Infineon is committed to Zero Defect </a:t>
            </a:r>
          </a:p>
        </p:txBody>
      </p:sp>
      <p:pic>
        <p:nvPicPr>
          <p:cNvPr id="23554"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53841" y="1760232"/>
            <a:ext cx="4303205" cy="262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ooter Placeholder 1">
            <a:extLst>
              <a:ext uri="{FF2B5EF4-FFF2-40B4-BE49-F238E27FC236}">
                <a16:creationId xmlns:a16="http://schemas.microsoft.com/office/drawing/2014/main" id="{4668276F-449B-4634-A68D-4A235C4301FC}"/>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02A76405-ACA9-4A5D-8A7B-A2CA7EBE7816}"/>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E6926C25-DF03-4FBA-89C9-AF37D8028830}"/>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50286681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2000"/>
                                        <p:tgtEl>
                                          <p:spTgt spid="24"/>
                                        </p:tgtEl>
                                      </p:cBhvr>
                                    </p:animEffect>
                                    <p:set>
                                      <p:cBhvr>
                                        <p:cTn id="7" dur="1" fill="hold">
                                          <p:stCondLst>
                                            <p:cond delay="19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84" name="Rectangle 3" descr="Diagonal weit nach oben"/>
          <p:cNvSpPr>
            <a:spLocks noChangeArrowheads="1"/>
          </p:cNvSpPr>
          <p:nvPr/>
        </p:nvSpPr>
        <p:spPr bwMode="auto">
          <a:xfrm rot="10800000">
            <a:off x="1443310" y="3602022"/>
            <a:ext cx="387350" cy="760412"/>
          </a:xfrm>
          <a:prstGeom prst="rect">
            <a:avLst/>
          </a:prstGeom>
          <a:pattFill prst="wdUpDiag">
            <a:fgClr>
              <a:srgbClr val="B0E6CE"/>
            </a:fgClr>
            <a:bgClr>
              <a:srgbClr val="FFFFFF"/>
            </a:bgClr>
          </a:pattFill>
          <a:ln w="12700" algn="ctr">
            <a:solidFill>
              <a:schemeClr val="bg2"/>
            </a:solidFill>
            <a:miter lim="800000"/>
            <a:headEnd/>
            <a:tailEnd/>
          </a:ln>
          <a:effectLst/>
        </p:spPr>
        <p:txBody>
          <a:bodyPr wrap="none" lIns="90000" tIns="46800" rIns="90000" bIns="46800" anchor="ctr">
            <a:noAutofit/>
          </a:bodyPr>
          <a:lstStyle/>
          <a:p>
            <a:pPr rtl="1">
              <a:spcBef>
                <a:spcPct val="50000"/>
              </a:spcBef>
              <a:buClr>
                <a:srgbClr val="000000"/>
              </a:buClr>
            </a:pPr>
            <a:endParaRPr lang="en-GB" sz="1200" i="1" dirty="0">
              <a:solidFill>
                <a:srgbClr val="00214A"/>
              </a:solidFill>
              <a:latin typeface="Verdana"/>
              <a:cs typeface="Arial" charset="0"/>
            </a:endParaRPr>
          </a:p>
        </p:txBody>
      </p:sp>
      <p:sp>
        <p:nvSpPr>
          <p:cNvPr id="178185" name="Rectangle 4"/>
          <p:cNvSpPr>
            <a:spLocks noChangeArrowheads="1"/>
          </p:cNvSpPr>
          <p:nvPr/>
        </p:nvSpPr>
        <p:spPr bwMode="auto">
          <a:xfrm>
            <a:off x="1443313" y="4489434"/>
            <a:ext cx="4302125" cy="357187"/>
          </a:xfrm>
          <a:prstGeom prst="rect">
            <a:avLst/>
          </a:prstGeom>
          <a:solidFill>
            <a:schemeClr val="tx2"/>
          </a:solidFill>
          <a:ln w="12700" algn="ctr">
            <a:noFill/>
            <a:miter lim="800000"/>
            <a:headEnd/>
            <a:tailEnd/>
          </a:ln>
          <a:effectLst/>
        </p:spPr>
        <p:txBody>
          <a:bodyPr wrap="none" lIns="90000" tIns="46800" rIns="90000" bIns="46800" anchor="ctr"/>
          <a:lstStyle/>
          <a:p>
            <a:pPr rtl="1">
              <a:spcBef>
                <a:spcPct val="50000"/>
              </a:spcBef>
              <a:buClr>
                <a:srgbClr val="000000"/>
              </a:buClr>
            </a:pPr>
            <a:r>
              <a:rPr lang="en-GB" sz="1200" dirty="0">
                <a:solidFill>
                  <a:srgbClr val="000000"/>
                </a:solidFill>
                <a:latin typeface="Verdana"/>
                <a:cs typeface="Arial" charset="0"/>
              </a:rPr>
              <a:t>Hardware</a:t>
            </a:r>
          </a:p>
        </p:txBody>
      </p:sp>
      <p:sp>
        <p:nvSpPr>
          <p:cNvPr id="178187" name="Rectangle 8"/>
          <p:cNvSpPr>
            <a:spLocks noChangeArrowheads="1"/>
          </p:cNvSpPr>
          <p:nvPr/>
        </p:nvSpPr>
        <p:spPr bwMode="auto">
          <a:xfrm rot="16200000">
            <a:off x="2422800" y="3166180"/>
            <a:ext cx="655637" cy="1757363"/>
          </a:xfrm>
          <a:prstGeom prst="rect">
            <a:avLst/>
          </a:prstGeom>
          <a:solidFill>
            <a:schemeClr val="tx2">
              <a:lumMod val="40000"/>
              <a:lumOff val="60000"/>
            </a:schemeClr>
          </a:solidFill>
          <a:ln w="12700" algn="ctr">
            <a:solidFill>
              <a:schemeClr val="tx2">
                <a:lumMod val="60000"/>
                <a:lumOff val="40000"/>
              </a:schemeClr>
            </a:solidFill>
            <a:miter lim="800000"/>
            <a:headEnd/>
            <a:tailEnd/>
          </a:ln>
          <a:effectLst/>
        </p:spPr>
        <p:txBody>
          <a:bodyPr vert="eaVert" wrap="none" lIns="90000" tIns="46800" rIns="90000" bIns="46800" anchor="ctr"/>
          <a:lstStyle/>
          <a:p>
            <a:pPr rtl="1">
              <a:spcBef>
                <a:spcPct val="50000"/>
              </a:spcBef>
              <a:buClr>
                <a:srgbClr val="000000"/>
              </a:buClr>
            </a:pPr>
            <a:r>
              <a:rPr lang="en-GB" sz="1200" dirty="0">
                <a:solidFill>
                  <a:srgbClr val="000000"/>
                </a:solidFill>
                <a:latin typeface="Verdana"/>
                <a:cs typeface="Arial" charset="0"/>
              </a:rPr>
              <a:t>Microcontroller </a:t>
            </a:r>
            <a:br>
              <a:rPr lang="en-GB" sz="1200" dirty="0">
                <a:solidFill>
                  <a:srgbClr val="000000"/>
                </a:solidFill>
                <a:latin typeface="Verdana"/>
                <a:cs typeface="Arial" charset="0"/>
              </a:rPr>
            </a:br>
            <a:r>
              <a:rPr lang="en-GB" sz="1200" dirty="0">
                <a:solidFill>
                  <a:srgbClr val="000000"/>
                </a:solidFill>
                <a:latin typeface="Verdana"/>
                <a:cs typeface="Arial" charset="0"/>
              </a:rPr>
              <a:t>Abstraction Drivers</a:t>
            </a:r>
          </a:p>
        </p:txBody>
      </p:sp>
      <p:sp>
        <p:nvSpPr>
          <p:cNvPr id="178188" name="Rectangle 17"/>
          <p:cNvSpPr>
            <a:spLocks noChangeArrowheads="1"/>
          </p:cNvSpPr>
          <p:nvPr/>
        </p:nvSpPr>
        <p:spPr bwMode="auto">
          <a:xfrm>
            <a:off x="1443310" y="1949434"/>
            <a:ext cx="3779838" cy="977900"/>
          </a:xfrm>
          <a:prstGeom prst="rect">
            <a:avLst/>
          </a:prstGeom>
          <a:solidFill>
            <a:schemeClr val="bg2"/>
          </a:solidFill>
          <a:ln w="12700" algn="ctr">
            <a:solidFill>
              <a:schemeClr val="tx2">
                <a:lumMod val="60000"/>
                <a:lumOff val="40000"/>
              </a:schemeClr>
            </a:solidFill>
            <a:miter lim="800000"/>
            <a:headEnd/>
            <a:tailEnd/>
          </a:ln>
          <a:effectLst/>
        </p:spPr>
        <p:txBody>
          <a:bodyPr wrap="none" lIns="90000" tIns="46800" rIns="90000" bIns="46800" anchor="ctr"/>
          <a:lstStyle/>
          <a:p>
            <a:pPr rtl="1">
              <a:spcBef>
                <a:spcPct val="50000"/>
              </a:spcBef>
              <a:buClr>
                <a:srgbClr val="000000"/>
              </a:buClr>
            </a:pPr>
            <a:r>
              <a:rPr lang="en-GB" sz="1200" i="1" dirty="0">
                <a:solidFill>
                  <a:srgbClr val="000000"/>
                </a:solidFill>
                <a:latin typeface="Verdana"/>
                <a:cs typeface="Arial" charset="0"/>
              </a:rPr>
              <a:t>Application SW</a:t>
            </a:r>
          </a:p>
        </p:txBody>
      </p:sp>
      <p:sp>
        <p:nvSpPr>
          <p:cNvPr id="178189" name="Text Box 27"/>
          <p:cNvSpPr txBox="1">
            <a:spLocks noChangeArrowheads="1"/>
          </p:cNvSpPr>
          <p:nvPr/>
        </p:nvSpPr>
        <p:spPr bwMode="auto">
          <a:xfrm rot="16200000">
            <a:off x="737934" y="2297999"/>
            <a:ext cx="979487" cy="279180"/>
          </a:xfrm>
          <a:prstGeom prst="rect">
            <a:avLst/>
          </a:prstGeom>
          <a:solidFill>
            <a:schemeClr val="accent3">
              <a:lumMod val="60000"/>
              <a:lumOff val="40000"/>
            </a:schemeClr>
          </a:solidFill>
          <a:ln w="12700" algn="ctr">
            <a:noFill/>
            <a:miter lim="800000"/>
            <a:headEnd/>
            <a:tailEnd/>
          </a:ln>
          <a:effectLst/>
        </p:spPr>
        <p:txBody>
          <a:bodyPr lIns="90000" tIns="46800" rIns="90000" bIns="46800">
            <a:spAutoFit/>
          </a:bodyPr>
          <a:lstStyle/>
          <a:p>
            <a:pPr rtl="1">
              <a:spcBef>
                <a:spcPct val="50000"/>
              </a:spcBef>
              <a:buClr>
                <a:srgbClr val="000000"/>
              </a:buClr>
            </a:pPr>
            <a:r>
              <a:rPr lang="en-GB" sz="1200" dirty="0">
                <a:solidFill>
                  <a:srgbClr val="000000"/>
                </a:solidFill>
                <a:latin typeface="Verdana"/>
                <a:cs typeface="Arial" charset="0"/>
              </a:rPr>
              <a:t>Appl. SW</a:t>
            </a:r>
          </a:p>
        </p:txBody>
      </p:sp>
      <p:sp>
        <p:nvSpPr>
          <p:cNvPr id="178190" name="Text Box 35"/>
          <p:cNvSpPr txBox="1">
            <a:spLocks noChangeArrowheads="1"/>
          </p:cNvSpPr>
          <p:nvPr/>
        </p:nvSpPr>
        <p:spPr bwMode="auto">
          <a:xfrm rot="16200000">
            <a:off x="526796" y="3550537"/>
            <a:ext cx="1397000" cy="279180"/>
          </a:xfrm>
          <a:prstGeom prst="rect">
            <a:avLst/>
          </a:prstGeom>
          <a:solidFill>
            <a:schemeClr val="accent3">
              <a:lumMod val="60000"/>
              <a:lumOff val="40000"/>
            </a:schemeClr>
          </a:solidFill>
          <a:ln w="12700" algn="ctr">
            <a:noFill/>
            <a:miter lim="800000"/>
            <a:headEnd/>
            <a:tailEnd/>
          </a:ln>
          <a:effectLst/>
        </p:spPr>
        <p:txBody>
          <a:bodyPr lIns="90000" tIns="46800" rIns="90000" bIns="46800">
            <a:spAutoFit/>
          </a:bodyPr>
          <a:lstStyle/>
          <a:p>
            <a:pPr rtl="1">
              <a:spcBef>
                <a:spcPct val="50000"/>
              </a:spcBef>
              <a:buClr>
                <a:srgbClr val="000000"/>
              </a:buClr>
            </a:pPr>
            <a:r>
              <a:rPr lang="en-GB" sz="1200" dirty="0">
                <a:solidFill>
                  <a:srgbClr val="000000"/>
                </a:solidFill>
                <a:latin typeface="Verdana"/>
                <a:cs typeface="Arial" charset="0"/>
              </a:rPr>
              <a:t>Operation SW</a:t>
            </a:r>
          </a:p>
        </p:txBody>
      </p:sp>
      <p:sp>
        <p:nvSpPr>
          <p:cNvPr id="178191" name="Text Box 36"/>
          <p:cNvSpPr txBox="1">
            <a:spLocks noChangeArrowheads="1"/>
          </p:cNvSpPr>
          <p:nvPr/>
        </p:nvSpPr>
        <p:spPr bwMode="auto">
          <a:xfrm rot="16200000">
            <a:off x="1042734" y="4528436"/>
            <a:ext cx="357187" cy="279180"/>
          </a:xfrm>
          <a:prstGeom prst="rect">
            <a:avLst/>
          </a:prstGeom>
          <a:solidFill>
            <a:schemeClr val="accent3">
              <a:lumMod val="60000"/>
              <a:lumOff val="40000"/>
            </a:schemeClr>
          </a:solidFill>
          <a:ln w="12700" algn="ctr">
            <a:noFill/>
            <a:miter lim="800000"/>
            <a:headEnd/>
            <a:tailEnd/>
          </a:ln>
          <a:effectLst/>
        </p:spPr>
        <p:txBody>
          <a:bodyPr lIns="0" tIns="46800" rIns="0" bIns="46800">
            <a:spAutoFit/>
          </a:bodyPr>
          <a:lstStyle/>
          <a:p>
            <a:pPr rtl="1">
              <a:spcBef>
                <a:spcPct val="50000"/>
              </a:spcBef>
              <a:buClr>
                <a:srgbClr val="000000"/>
              </a:buClr>
            </a:pPr>
            <a:r>
              <a:rPr lang="en-GB" sz="1200" dirty="0">
                <a:solidFill>
                  <a:srgbClr val="000000"/>
                </a:solidFill>
                <a:latin typeface="Verdana"/>
                <a:cs typeface="Arial" charset="0"/>
              </a:rPr>
              <a:t>HW</a:t>
            </a:r>
          </a:p>
        </p:txBody>
      </p:sp>
      <p:sp>
        <p:nvSpPr>
          <p:cNvPr id="178194" name="Text Box 27"/>
          <p:cNvSpPr txBox="1">
            <a:spLocks noChangeArrowheads="1"/>
          </p:cNvSpPr>
          <p:nvPr/>
        </p:nvSpPr>
        <p:spPr bwMode="auto">
          <a:xfrm>
            <a:off x="1443313" y="1606534"/>
            <a:ext cx="4302125" cy="279180"/>
          </a:xfrm>
          <a:prstGeom prst="rect">
            <a:avLst/>
          </a:prstGeom>
          <a:solidFill>
            <a:schemeClr val="accent3">
              <a:lumMod val="60000"/>
              <a:lumOff val="40000"/>
            </a:schemeClr>
          </a:solidFill>
          <a:ln w="12700" algn="ctr">
            <a:noFill/>
            <a:miter lim="800000"/>
            <a:headEnd/>
            <a:tailEnd/>
          </a:ln>
          <a:effectLst/>
        </p:spPr>
        <p:txBody>
          <a:bodyPr lIns="90000" tIns="46800" rIns="90000" bIns="46800">
            <a:spAutoFit/>
          </a:bodyPr>
          <a:lstStyle/>
          <a:p>
            <a:pPr rtl="1">
              <a:spcBef>
                <a:spcPct val="50000"/>
              </a:spcBef>
              <a:buClr>
                <a:srgbClr val="000000"/>
              </a:buClr>
            </a:pPr>
            <a:r>
              <a:rPr lang="en-GB" sz="1200" dirty="0">
                <a:solidFill>
                  <a:srgbClr val="000000"/>
                </a:solidFill>
                <a:latin typeface="Verdana"/>
                <a:cs typeface="Arial" charset="0"/>
              </a:rPr>
              <a:t>Software</a:t>
            </a:r>
          </a:p>
        </p:txBody>
      </p:sp>
      <p:sp>
        <p:nvSpPr>
          <p:cNvPr id="178196" name="Rectangle 15"/>
          <p:cNvSpPr>
            <a:spLocks noChangeArrowheads="1"/>
          </p:cNvSpPr>
          <p:nvPr/>
        </p:nvSpPr>
        <p:spPr bwMode="auto">
          <a:xfrm rot="10800000">
            <a:off x="3670573" y="2276872"/>
            <a:ext cx="471488" cy="2091912"/>
          </a:xfrm>
          <a:prstGeom prst="rect">
            <a:avLst/>
          </a:prstGeom>
          <a:solidFill>
            <a:schemeClr val="tx2">
              <a:lumMod val="40000"/>
              <a:lumOff val="60000"/>
            </a:schemeClr>
          </a:solidFill>
          <a:ln w="12700" algn="ctr">
            <a:solidFill>
              <a:schemeClr val="tx2">
                <a:lumMod val="60000"/>
                <a:lumOff val="40000"/>
              </a:schemeClr>
            </a:solidFill>
            <a:miter lim="800000"/>
            <a:headEnd/>
            <a:tailEnd/>
          </a:ln>
          <a:effectLst/>
        </p:spPr>
        <p:txBody>
          <a:bodyPr vert="eaVert" wrap="none" lIns="90000" tIns="46800" rIns="90000" bIns="46800" anchor="ctr"/>
          <a:lstStyle/>
          <a:p>
            <a:pPr rtl="1">
              <a:spcBef>
                <a:spcPct val="50000"/>
              </a:spcBef>
              <a:buClr>
                <a:srgbClr val="000000"/>
              </a:buClr>
            </a:pPr>
            <a:r>
              <a:rPr lang="en-GB" sz="1200" dirty="0">
                <a:solidFill>
                  <a:srgbClr val="000000"/>
                </a:solidFill>
                <a:latin typeface="Verdana"/>
                <a:cs typeface="Arial" charset="0"/>
              </a:rPr>
              <a:t>Safety Driver</a:t>
            </a:r>
          </a:p>
        </p:txBody>
      </p:sp>
      <p:sp>
        <p:nvSpPr>
          <p:cNvPr id="178197" name="Rectangle 15"/>
          <p:cNvSpPr>
            <a:spLocks noChangeArrowheads="1"/>
          </p:cNvSpPr>
          <p:nvPr/>
        </p:nvSpPr>
        <p:spPr bwMode="auto">
          <a:xfrm rot="10800000">
            <a:off x="4186510" y="2276872"/>
            <a:ext cx="471488" cy="2091912"/>
          </a:xfrm>
          <a:prstGeom prst="rect">
            <a:avLst/>
          </a:prstGeom>
          <a:solidFill>
            <a:schemeClr val="tx2">
              <a:lumMod val="40000"/>
              <a:lumOff val="60000"/>
            </a:schemeClr>
          </a:solidFill>
          <a:ln w="12700" algn="ctr">
            <a:solidFill>
              <a:schemeClr val="tx2">
                <a:lumMod val="60000"/>
                <a:lumOff val="40000"/>
              </a:schemeClr>
            </a:solidFill>
            <a:miter lim="800000"/>
            <a:headEnd/>
            <a:tailEnd/>
          </a:ln>
          <a:effectLst/>
        </p:spPr>
        <p:txBody>
          <a:bodyPr vert="eaVert" wrap="none" lIns="90000" tIns="46800" rIns="90000" bIns="46800" anchor="ctr"/>
          <a:lstStyle/>
          <a:p>
            <a:pPr rtl="1">
              <a:spcBef>
                <a:spcPct val="50000"/>
              </a:spcBef>
              <a:buClr>
                <a:srgbClr val="000000"/>
              </a:buClr>
            </a:pPr>
            <a:r>
              <a:rPr lang="en-GB" sz="1200" dirty="0">
                <a:solidFill>
                  <a:srgbClr val="000000"/>
                </a:solidFill>
                <a:latin typeface="Verdana"/>
                <a:cs typeface="Arial" charset="0"/>
              </a:rPr>
              <a:t>Security Driver</a:t>
            </a:r>
          </a:p>
        </p:txBody>
      </p:sp>
      <p:sp>
        <p:nvSpPr>
          <p:cNvPr id="178198" name="Rectangle 15"/>
          <p:cNvSpPr>
            <a:spLocks noChangeArrowheads="1"/>
          </p:cNvSpPr>
          <p:nvPr/>
        </p:nvSpPr>
        <p:spPr bwMode="auto">
          <a:xfrm rot="10800000">
            <a:off x="5264423" y="1949435"/>
            <a:ext cx="471488" cy="2419351"/>
          </a:xfrm>
          <a:prstGeom prst="rect">
            <a:avLst/>
          </a:prstGeom>
          <a:solidFill>
            <a:schemeClr val="tx2">
              <a:lumMod val="40000"/>
              <a:lumOff val="60000"/>
            </a:schemeClr>
          </a:solidFill>
          <a:ln w="12700" algn="ctr">
            <a:solidFill>
              <a:schemeClr val="tx2">
                <a:lumMod val="60000"/>
                <a:lumOff val="40000"/>
              </a:schemeClr>
            </a:solidFill>
            <a:miter lim="800000"/>
            <a:headEnd/>
            <a:tailEnd/>
          </a:ln>
          <a:effectLst/>
        </p:spPr>
        <p:txBody>
          <a:bodyPr vert="eaVert" wrap="none" lIns="90000" tIns="46800" rIns="90000" bIns="46800" anchor="ctr"/>
          <a:lstStyle/>
          <a:p>
            <a:pPr rtl="1">
              <a:spcBef>
                <a:spcPct val="50000"/>
              </a:spcBef>
              <a:buClr>
                <a:srgbClr val="000000"/>
              </a:buClr>
            </a:pPr>
            <a:r>
              <a:rPr lang="en-GB" sz="1200" dirty="0">
                <a:solidFill>
                  <a:srgbClr val="000000"/>
                </a:solidFill>
                <a:latin typeface="Verdana"/>
                <a:cs typeface="Arial" charset="0"/>
              </a:rPr>
              <a:t>Libraries</a:t>
            </a:r>
          </a:p>
        </p:txBody>
      </p:sp>
      <p:sp>
        <p:nvSpPr>
          <p:cNvPr id="178199" name="Rectangle 15"/>
          <p:cNvSpPr>
            <a:spLocks noChangeArrowheads="1"/>
          </p:cNvSpPr>
          <p:nvPr/>
        </p:nvSpPr>
        <p:spPr bwMode="auto">
          <a:xfrm rot="10800000">
            <a:off x="4704035" y="2291159"/>
            <a:ext cx="471488" cy="2091912"/>
          </a:xfrm>
          <a:prstGeom prst="rect">
            <a:avLst/>
          </a:prstGeom>
          <a:solidFill>
            <a:schemeClr val="tx2">
              <a:lumMod val="40000"/>
              <a:lumOff val="60000"/>
            </a:schemeClr>
          </a:solidFill>
          <a:ln w="12700" algn="ctr">
            <a:solidFill>
              <a:schemeClr val="tx2">
                <a:lumMod val="60000"/>
                <a:lumOff val="40000"/>
              </a:schemeClr>
            </a:solidFill>
            <a:miter lim="800000"/>
            <a:headEnd/>
            <a:tailEnd/>
          </a:ln>
          <a:effectLst/>
        </p:spPr>
        <p:txBody>
          <a:bodyPr vert="eaVert" wrap="none" lIns="90000" tIns="46800" rIns="90000" bIns="46800" anchor="ctr"/>
          <a:lstStyle/>
          <a:p>
            <a:pPr rtl="1">
              <a:spcBef>
                <a:spcPct val="50000"/>
              </a:spcBef>
              <a:buClr>
                <a:srgbClr val="000000"/>
              </a:buClr>
            </a:pPr>
            <a:r>
              <a:rPr lang="en-GB" sz="1200" dirty="0">
                <a:solidFill>
                  <a:srgbClr val="000000"/>
                </a:solidFill>
                <a:latin typeface="Verdana"/>
                <a:cs typeface="Arial" charset="0"/>
              </a:rPr>
              <a:t>Applications Driver</a:t>
            </a:r>
          </a:p>
        </p:txBody>
      </p:sp>
      <p:sp>
        <p:nvSpPr>
          <p:cNvPr id="178200" name="Rechteck 34"/>
          <p:cNvSpPr>
            <a:spLocks noChangeArrowheads="1"/>
          </p:cNvSpPr>
          <p:nvPr/>
        </p:nvSpPr>
        <p:spPr bwMode="auto">
          <a:xfrm>
            <a:off x="1145655" y="5310061"/>
            <a:ext cx="1439863" cy="279180"/>
          </a:xfrm>
          <a:prstGeom prst="rect">
            <a:avLst/>
          </a:prstGeom>
          <a:solidFill>
            <a:schemeClr val="accent3">
              <a:lumMod val="40000"/>
              <a:lumOff val="60000"/>
            </a:schemeClr>
          </a:solidFill>
          <a:ln w="12700" algn="ctr">
            <a:noFill/>
            <a:miter lim="800000"/>
            <a:headEnd/>
            <a:tailEnd/>
          </a:ln>
          <a:effectLst/>
        </p:spPr>
        <p:txBody>
          <a:bodyPr lIns="90000" tIns="46800" rIns="90000" bIns="46800" anchor="ctr" anchorCtr="0">
            <a:spAutoFit/>
          </a:bodyPr>
          <a:lstStyle/>
          <a:p>
            <a:pPr rtl="1">
              <a:spcBef>
                <a:spcPct val="50000"/>
              </a:spcBef>
              <a:buClr>
                <a:srgbClr val="000000"/>
              </a:buClr>
            </a:pPr>
            <a:r>
              <a:rPr lang="en-GB" sz="1200" dirty="0">
                <a:solidFill>
                  <a:srgbClr val="000000"/>
                </a:solidFill>
                <a:latin typeface="Verdana"/>
                <a:cs typeface="Arial" charset="0"/>
              </a:rPr>
              <a:t>Focus areas</a:t>
            </a:r>
          </a:p>
        </p:txBody>
      </p:sp>
      <p:sp>
        <p:nvSpPr>
          <p:cNvPr id="178201" name="Rechteck 34" descr="Diagonal weit nach oben"/>
          <p:cNvSpPr>
            <a:spLocks noChangeArrowheads="1"/>
          </p:cNvSpPr>
          <p:nvPr/>
        </p:nvSpPr>
        <p:spPr bwMode="auto">
          <a:xfrm>
            <a:off x="2874444" y="5319586"/>
            <a:ext cx="1439863" cy="269654"/>
          </a:xfrm>
          <a:prstGeom prst="rect">
            <a:avLst/>
          </a:prstGeom>
          <a:pattFill prst="wdUpDiag">
            <a:fgClr>
              <a:srgbClr val="B0E6CE"/>
            </a:fgClr>
            <a:bgClr>
              <a:srgbClr val="FFFFFF"/>
            </a:bgClr>
          </a:pattFill>
          <a:ln w="12700" algn="ctr">
            <a:solidFill>
              <a:schemeClr val="bg2"/>
            </a:solidFill>
            <a:miter lim="800000"/>
            <a:headEnd/>
            <a:tailEnd/>
          </a:ln>
          <a:effectLst/>
        </p:spPr>
        <p:txBody>
          <a:bodyPr wrap="none" lIns="90000" tIns="46800" rIns="90000" bIns="46800" anchor="ctr" anchorCtr="0"/>
          <a:lstStyle/>
          <a:p>
            <a:pPr rtl="1">
              <a:spcBef>
                <a:spcPct val="50000"/>
              </a:spcBef>
              <a:buClr>
                <a:srgbClr val="000000"/>
              </a:buClr>
            </a:pPr>
            <a:r>
              <a:rPr lang="en-GB" sz="1200" dirty="0">
                <a:solidFill>
                  <a:srgbClr val="000000"/>
                </a:solidFill>
                <a:latin typeface="Verdana"/>
                <a:cs typeface="Arial" charset="0"/>
              </a:rPr>
              <a:t>Via 3rd parties</a:t>
            </a:r>
          </a:p>
        </p:txBody>
      </p:sp>
      <p:sp>
        <p:nvSpPr>
          <p:cNvPr id="178181" name="Rectangle 2"/>
          <p:cNvSpPr>
            <a:spLocks noGrp="1" noChangeArrowheads="1"/>
          </p:cNvSpPr>
          <p:nvPr>
            <p:ph type="title" hasCustomPrompt="1"/>
          </p:nvPr>
        </p:nvSpPr>
        <p:spPr/>
        <p:txBody>
          <a:bodyPr vert="horz" lIns="0" tIns="0" rIns="0" bIns="10800" rtlCol="0" anchor="b" anchorCtr="0">
            <a:noAutofit/>
          </a:bodyPr>
          <a:lstStyle/>
          <a:p>
            <a:r>
              <a:t>Infineon Software Product Overview</a:t>
            </a:r>
          </a:p>
        </p:txBody>
      </p:sp>
      <p:sp>
        <p:nvSpPr>
          <p:cNvPr id="36" name="Rectangle 5" descr="Diagonal weit nach oben"/>
          <p:cNvSpPr>
            <a:spLocks noChangeArrowheads="1"/>
          </p:cNvSpPr>
          <p:nvPr/>
        </p:nvSpPr>
        <p:spPr bwMode="auto">
          <a:xfrm>
            <a:off x="1443310" y="2992419"/>
            <a:ext cx="2185988" cy="630238"/>
          </a:xfrm>
          <a:prstGeom prst="rect">
            <a:avLst/>
          </a:prstGeom>
          <a:pattFill prst="wdUpDiag">
            <a:fgClr>
              <a:srgbClr val="B0E6CE"/>
            </a:fgClr>
            <a:bgClr>
              <a:srgbClr val="FFFFFF"/>
            </a:bgClr>
          </a:pattFill>
          <a:ln w="12700" algn="ctr">
            <a:solidFill>
              <a:schemeClr val="bg2"/>
            </a:solidFill>
            <a:miter lim="800000"/>
            <a:headEnd/>
            <a:tailEnd/>
          </a:ln>
          <a:effectLst/>
        </p:spPr>
        <p:txBody>
          <a:bodyPr wrap="none" lIns="90000" tIns="46800" rIns="90000" bIns="46800" anchor="ctr"/>
          <a:lstStyle/>
          <a:p>
            <a:pPr rtl="1">
              <a:spcBef>
                <a:spcPct val="50000"/>
              </a:spcBef>
              <a:buClr>
                <a:srgbClr val="000000"/>
              </a:buClr>
            </a:pPr>
            <a:r>
              <a:rPr lang="en-GB" sz="1200" i="1" dirty="0">
                <a:solidFill>
                  <a:srgbClr val="000000"/>
                </a:solidFill>
                <a:latin typeface="Verdana"/>
                <a:cs typeface="Arial" charset="0"/>
              </a:rPr>
              <a:t>System Software</a:t>
            </a:r>
          </a:p>
          <a:p>
            <a:pPr rtl="1">
              <a:spcBef>
                <a:spcPct val="50000"/>
              </a:spcBef>
              <a:buClr>
                <a:srgbClr val="000000"/>
              </a:buClr>
            </a:pPr>
            <a:r>
              <a:rPr lang="en-GB" sz="1000" i="1" dirty="0">
                <a:solidFill>
                  <a:srgbClr val="000000"/>
                </a:solidFill>
                <a:latin typeface="Verdana"/>
                <a:cs typeface="Arial" charset="0"/>
              </a:rPr>
              <a:t>(Services, OS, Communication,</a:t>
            </a:r>
            <a:br>
              <a:rPr lang="en-GB" sz="1000" i="1" dirty="0">
                <a:solidFill>
                  <a:srgbClr val="000000"/>
                </a:solidFill>
                <a:latin typeface="Verdana"/>
                <a:cs typeface="Arial" charset="0"/>
              </a:rPr>
            </a:br>
            <a:r>
              <a:rPr lang="en-GB" sz="1000" i="1" dirty="0">
                <a:solidFill>
                  <a:srgbClr val="000000"/>
                </a:solidFill>
                <a:latin typeface="Verdana"/>
                <a:cs typeface="Arial" charset="0"/>
              </a:rPr>
              <a:t>Memory Manager etc.)</a:t>
            </a:r>
          </a:p>
        </p:txBody>
      </p:sp>
      <p:sp>
        <p:nvSpPr>
          <p:cNvPr id="25" name="Rounded Rectangle 24"/>
          <p:cNvSpPr/>
          <p:nvPr/>
        </p:nvSpPr>
        <p:spPr bwMode="auto">
          <a:xfrm>
            <a:off x="6078814" y="2258922"/>
            <a:ext cx="3818714" cy="3268528"/>
          </a:xfrm>
          <a:prstGeom prst="roundRect">
            <a:avLst>
              <a:gd name="adj" fmla="val 4398"/>
            </a:avLst>
          </a:prstGeom>
          <a:solidFill>
            <a:schemeClr val="tx2">
              <a:lumMod val="40000"/>
              <a:lumOff val="60000"/>
            </a:schemeClr>
          </a:solidFill>
          <a:ln>
            <a:solidFill>
              <a:schemeClr val="tx2">
                <a:lumMod val="50000"/>
              </a:schemeClr>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a:spcBef>
                <a:spcPts val="600"/>
              </a:spcBef>
              <a:spcAft>
                <a:spcPts val="0"/>
              </a:spcAft>
              <a:buClr>
                <a:srgbClr val="B70D28"/>
              </a:buClr>
              <a:buFont typeface="Arial"/>
              <a:buChar char="›"/>
            </a:pPr>
            <a:r>
              <a:rPr lang="en-GB" sz="1050" b="1" dirty="0">
                <a:solidFill>
                  <a:srgbClr val="000000"/>
                </a:solidFill>
              </a:rPr>
              <a:t>Microcontroller Abstraction Drivers</a:t>
            </a:r>
          </a:p>
          <a:p>
            <a:pPr lvl="1">
              <a:spcBef>
                <a:spcPts val="600"/>
              </a:spcBef>
              <a:spcAft>
                <a:spcPts val="0"/>
              </a:spcAft>
              <a:buClr>
                <a:srgbClr val="B70D28"/>
              </a:buClr>
              <a:buFont typeface="Verdana"/>
              <a:buChar char="–"/>
            </a:pPr>
            <a:r>
              <a:rPr lang="en-GB" sz="1000" dirty="0">
                <a:solidFill>
                  <a:srgbClr val="000000"/>
                </a:solidFill>
              </a:rPr>
              <a:t>AUTOSAR MCAL according ASRv3/4</a:t>
            </a:r>
          </a:p>
          <a:p>
            <a:pPr lvl="1">
              <a:spcBef>
                <a:spcPts val="600"/>
              </a:spcBef>
              <a:spcAft>
                <a:spcPts val="0"/>
              </a:spcAft>
              <a:buClr>
                <a:srgbClr val="B70D28"/>
              </a:buClr>
              <a:buFont typeface="Verdana"/>
              <a:buChar char="–"/>
            </a:pPr>
            <a:r>
              <a:rPr lang="en-GB" sz="1000" dirty="0">
                <a:solidFill>
                  <a:srgbClr val="000000"/>
                </a:solidFill>
              </a:rPr>
              <a:t>AUTOSAR libraries</a:t>
            </a:r>
          </a:p>
          <a:p>
            <a:pPr>
              <a:spcBef>
                <a:spcPts val="600"/>
              </a:spcBef>
              <a:spcAft>
                <a:spcPts val="0"/>
              </a:spcAft>
              <a:buClr>
                <a:srgbClr val="B70D28"/>
              </a:buClr>
              <a:buFont typeface="Arial"/>
              <a:buChar char="›"/>
            </a:pPr>
            <a:r>
              <a:rPr lang="en-GB" sz="1050" b="1" dirty="0">
                <a:solidFill>
                  <a:srgbClr val="000000"/>
                </a:solidFill>
              </a:rPr>
              <a:t>Safety Driver</a:t>
            </a:r>
          </a:p>
          <a:p>
            <a:pPr lvl="1">
              <a:spcBef>
                <a:spcPts val="600"/>
              </a:spcBef>
              <a:spcAft>
                <a:spcPts val="0"/>
              </a:spcAft>
              <a:buClr>
                <a:srgbClr val="B70D28"/>
              </a:buClr>
              <a:buFont typeface="Verdana"/>
              <a:buChar char="–"/>
            </a:pPr>
            <a:r>
              <a:rPr lang="en-GB" sz="1000" dirty="0">
                <a:solidFill>
                  <a:srgbClr val="000000"/>
                </a:solidFill>
              </a:rPr>
              <a:t>PRO-SIL</a:t>
            </a:r>
            <a:r>
              <a:rPr lang="en-GB" sz="1000" baseline="30000" dirty="0">
                <a:solidFill>
                  <a:srgbClr val="000000"/>
                </a:solidFill>
              </a:rPr>
              <a:t>TM</a:t>
            </a:r>
            <a:r>
              <a:rPr lang="en-GB" sz="1000" dirty="0">
                <a:solidFill>
                  <a:srgbClr val="000000"/>
                </a:solidFill>
              </a:rPr>
              <a:t> </a:t>
            </a:r>
            <a:r>
              <a:rPr lang="en-GB" sz="1000" dirty="0" err="1">
                <a:solidFill>
                  <a:srgbClr val="000000"/>
                </a:solidFill>
              </a:rPr>
              <a:t>SafeTlib</a:t>
            </a:r>
            <a:r>
              <a:rPr lang="en-GB" sz="1000" dirty="0">
                <a:solidFill>
                  <a:srgbClr val="000000"/>
                </a:solidFill>
              </a:rPr>
              <a:t> to enable ISO 26262 application</a:t>
            </a:r>
            <a:r>
              <a:rPr lang="en-GB" sz="1050" dirty="0">
                <a:solidFill>
                  <a:srgbClr val="000000"/>
                </a:solidFill>
              </a:rPr>
              <a:t> </a:t>
            </a:r>
          </a:p>
          <a:p>
            <a:pPr>
              <a:spcBef>
                <a:spcPts val="600"/>
              </a:spcBef>
              <a:spcAft>
                <a:spcPts val="0"/>
              </a:spcAft>
              <a:buClr>
                <a:srgbClr val="B70D28"/>
              </a:buClr>
              <a:buFont typeface="Arial"/>
              <a:buChar char="›"/>
            </a:pPr>
            <a:r>
              <a:rPr lang="en-GB" sz="1050" b="1" dirty="0">
                <a:solidFill>
                  <a:srgbClr val="000000"/>
                </a:solidFill>
              </a:rPr>
              <a:t>Security Driver</a:t>
            </a:r>
          </a:p>
          <a:p>
            <a:pPr lvl="1">
              <a:spcBef>
                <a:spcPts val="600"/>
              </a:spcBef>
              <a:spcAft>
                <a:spcPts val="0"/>
              </a:spcAft>
              <a:buClr>
                <a:srgbClr val="B70D28"/>
              </a:buClr>
              <a:buFont typeface="Verdana"/>
              <a:buChar char="–"/>
            </a:pPr>
            <a:r>
              <a:rPr lang="en-GB" sz="1050" dirty="0">
                <a:solidFill>
                  <a:srgbClr val="000000"/>
                </a:solidFill>
              </a:rPr>
              <a:t>HSM driver </a:t>
            </a:r>
          </a:p>
          <a:p>
            <a:pPr>
              <a:spcBef>
                <a:spcPts val="600"/>
              </a:spcBef>
              <a:spcAft>
                <a:spcPts val="0"/>
              </a:spcAft>
              <a:buClr>
                <a:srgbClr val="B70D28"/>
              </a:buClr>
              <a:buFont typeface="Arial"/>
              <a:buChar char="›"/>
            </a:pPr>
            <a:r>
              <a:rPr lang="en-GB" sz="1050" b="1" dirty="0">
                <a:solidFill>
                  <a:srgbClr val="000000"/>
                </a:solidFill>
              </a:rPr>
              <a:t>System Software</a:t>
            </a:r>
          </a:p>
          <a:p>
            <a:pPr lvl="1">
              <a:spcBef>
                <a:spcPts val="600"/>
              </a:spcBef>
              <a:spcAft>
                <a:spcPts val="0"/>
              </a:spcAft>
              <a:buClr>
                <a:srgbClr val="B70D28"/>
              </a:buClr>
              <a:buFont typeface="Verdana"/>
              <a:buChar char="–"/>
            </a:pPr>
            <a:r>
              <a:rPr lang="en-GB" sz="1000" dirty="0">
                <a:solidFill>
                  <a:srgbClr val="000000"/>
                </a:solidFill>
              </a:rPr>
              <a:t>AUTOSAR suites from 3rd parties</a:t>
            </a:r>
          </a:p>
        </p:txBody>
      </p:sp>
      <p:sp>
        <p:nvSpPr>
          <p:cNvPr id="2" name="Footer Placeholder 1">
            <a:extLst>
              <a:ext uri="{FF2B5EF4-FFF2-40B4-BE49-F238E27FC236}">
                <a16:creationId xmlns:a16="http://schemas.microsoft.com/office/drawing/2014/main" id="{D5C69591-4D63-462F-A266-03D8C290FA59}"/>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69770826-1852-478C-8875-AED4A7653235}"/>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A10F2BD3-9638-41E3-8616-B5A88F3D239F}"/>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636803926"/>
      </p:ext>
    </p:extLst>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itle 1"/>
          <p:cNvSpPr>
            <a:spLocks noGrp="1"/>
          </p:cNvSpPr>
          <p:nvPr>
            <p:ph type="title" hasCustomPrompt="1"/>
          </p:nvPr>
        </p:nvSpPr>
        <p:spPr/>
        <p:txBody>
          <a:bodyPr vert="horz" lIns="0" tIns="0" rIns="0" bIns="10800" rtlCol="0" anchor="b" anchorCtr="0">
            <a:noAutofit/>
          </a:bodyPr>
          <a:lstStyle/>
          <a:p>
            <a:pPr>
              <a:buClr>
                <a:schemeClr val="tx1"/>
              </a:buClr>
            </a:pPr>
            <a:r>
              <a:t>Infineon AUTOSAR MCAL Driver</a:t>
            </a:r>
            <a:br>
              <a:rPr/>
            </a:br>
            <a:r>
              <a:rPr>
                <a:solidFill>
                  <a:schemeClr val="tx2">
                    <a:lumMod val="50000"/>
                  </a:schemeClr>
                </a:solidFill>
              </a:rPr>
              <a:t>MC-ISAR Product Overview</a:t>
            </a:r>
          </a:p>
        </p:txBody>
      </p:sp>
      <p:sp>
        <p:nvSpPr>
          <p:cNvPr id="132099" name="Content Placeholder 2"/>
          <p:cNvSpPr>
            <a:spLocks noGrp="1"/>
          </p:cNvSpPr>
          <p:nvPr/>
        </p:nvSpPr>
        <p:spPr>
          <a:xfrm>
            <a:off x="1022350" y="2565400"/>
            <a:ext cx="8637588" cy="4103688"/>
          </a:xfrm>
          <a:prstGeom prst="rect">
            <a:avLst/>
          </a:prstGeom>
          <a:effectLst/>
        </p:spPr>
        <p:txBody>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a:buClr>
                <a:schemeClr val="accent1"/>
              </a:buClr>
              <a:buFont typeface="Wingdings" pitchFamily="2" charset="2"/>
              <a:buNone/>
            </a:pPr>
            <a:r>
              <a:rPr lang="en-GB" altLang="de-DE" dirty="0">
                <a:solidFill>
                  <a:srgbClr val="00214A"/>
                </a:solidFill>
                <a:cs typeface="Arial" pitchFamily="34" charset="0"/>
              </a:rPr>
              <a:t>	</a:t>
            </a:r>
          </a:p>
          <a:p>
            <a:pPr>
              <a:buClr>
                <a:schemeClr val="accent1"/>
              </a:buClr>
              <a:buFont typeface="Wingdings" pitchFamily="2" charset="2"/>
              <a:buNone/>
            </a:pPr>
            <a:endParaRPr lang="en-GB" altLang="de-DE" dirty="0"/>
          </a:p>
        </p:txBody>
      </p:sp>
      <p:sp>
        <p:nvSpPr>
          <p:cNvPr id="14" name="Rectangle 4"/>
          <p:cNvSpPr>
            <a:spLocks noChangeArrowheads="1"/>
          </p:cNvSpPr>
          <p:nvPr/>
        </p:nvSpPr>
        <p:spPr bwMode="auto">
          <a:xfrm>
            <a:off x="1165225" y="6021538"/>
            <a:ext cx="5529957" cy="431799"/>
          </a:xfrm>
          <a:prstGeom prst="roundRect">
            <a:avLst/>
          </a:prstGeom>
          <a:solidFill>
            <a:srgbClr val="1F497D"/>
          </a:solidFill>
          <a:ln w="38100" algn="ctr">
            <a:noFill/>
            <a:miter lim="800000"/>
            <a:headEnd/>
            <a:tailEnd/>
          </a:ln>
        </p:spPr>
        <p:txBody>
          <a:bodyPr lIns="90000" tIns="36000" rIns="90000" bIns="46800"/>
          <a:lstStyle/>
          <a:p>
            <a:pPr defTabSz="457200" fontAlgn="auto">
              <a:spcBef>
                <a:spcPts val="0"/>
              </a:spcBef>
              <a:spcAft>
                <a:spcPts val="0"/>
              </a:spcAft>
              <a:tabLst>
                <a:tab pos="190500" algn="l"/>
              </a:tabLst>
              <a:defRPr/>
            </a:pPr>
            <a:r>
              <a:rPr lang="en-GB" sz="1800" kern="0" dirty="0">
                <a:solidFill>
                  <a:srgbClr val="FFFFFF"/>
                </a:solidFill>
                <a:latin typeface="Verdana"/>
              </a:rPr>
              <a:t>AUTOSAR in production since 2009</a:t>
            </a:r>
          </a:p>
        </p:txBody>
      </p:sp>
      <p:sp>
        <p:nvSpPr>
          <p:cNvPr id="15" name="Rectangle 5"/>
          <p:cNvSpPr>
            <a:spLocks noChangeArrowheads="1"/>
          </p:cNvSpPr>
          <p:nvPr/>
        </p:nvSpPr>
        <p:spPr bwMode="auto">
          <a:xfrm>
            <a:off x="1165920" y="4263381"/>
            <a:ext cx="5529262" cy="309562"/>
          </a:xfrm>
          <a:prstGeom prst="rect">
            <a:avLst/>
          </a:prstGeom>
          <a:solidFill>
            <a:srgbClr val="4BACC6"/>
          </a:solidFill>
          <a:ln w="3175" cap="rnd">
            <a:noFill/>
            <a:round/>
            <a:headEnd/>
            <a:tailEnd/>
          </a:ln>
        </p:spPr>
        <p:txBody>
          <a:bodyPr/>
          <a:lstStyle/>
          <a:p>
            <a:pPr defTabSz="457200" fontAlgn="auto">
              <a:spcBef>
                <a:spcPts val="0"/>
              </a:spcBef>
              <a:spcAft>
                <a:spcPts val="0"/>
              </a:spcAft>
              <a:defRPr/>
            </a:pPr>
            <a:endParaRPr lang="en-GB" sz="1000" kern="0" dirty="0">
              <a:solidFill>
                <a:srgbClr val="00214A"/>
              </a:solidFill>
              <a:latin typeface="Verdana"/>
            </a:endParaRPr>
          </a:p>
        </p:txBody>
      </p:sp>
      <p:sp>
        <p:nvSpPr>
          <p:cNvPr id="16" name="Rectangle 6"/>
          <p:cNvSpPr>
            <a:spLocks noChangeArrowheads="1"/>
          </p:cNvSpPr>
          <p:nvPr/>
        </p:nvSpPr>
        <p:spPr bwMode="auto">
          <a:xfrm>
            <a:off x="3431283" y="4346628"/>
            <a:ext cx="864019" cy="138499"/>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900" dirty="0">
                <a:solidFill>
                  <a:srgbClr val="FFFFFF"/>
                </a:solidFill>
                <a:latin typeface="Verdana"/>
                <a:cs typeface="Arial" charset="0"/>
              </a:rPr>
              <a:t>Microcontroller</a:t>
            </a:r>
          </a:p>
        </p:txBody>
      </p:sp>
      <p:sp>
        <p:nvSpPr>
          <p:cNvPr id="17" name="Rectangle 7"/>
          <p:cNvSpPr>
            <a:spLocks noChangeArrowheads="1"/>
          </p:cNvSpPr>
          <p:nvPr/>
        </p:nvSpPr>
        <p:spPr bwMode="auto">
          <a:xfrm>
            <a:off x="1172270" y="4630094"/>
            <a:ext cx="144462" cy="1444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18" name="Rectangle 8"/>
          <p:cNvSpPr>
            <a:spLocks noChangeArrowheads="1"/>
          </p:cNvSpPr>
          <p:nvPr/>
        </p:nvSpPr>
        <p:spPr bwMode="auto">
          <a:xfrm>
            <a:off x="1354833" y="4645969"/>
            <a:ext cx="3831177" cy="123111"/>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800" dirty="0">
                <a:solidFill>
                  <a:srgbClr val="00214A"/>
                </a:solidFill>
                <a:latin typeface="Verdana"/>
                <a:cs typeface="Arial" charset="0"/>
              </a:rPr>
              <a:t>Infineon MC-ISAR driver (</a:t>
            </a:r>
            <a:r>
              <a:rPr lang="en-GB" sz="800" dirty="0" err="1">
                <a:solidFill>
                  <a:srgbClr val="B70D28"/>
                </a:solidFill>
                <a:latin typeface="Verdana"/>
                <a:cs typeface="Arial" charset="0"/>
              </a:rPr>
              <a:t>M</a:t>
            </a:r>
            <a:r>
              <a:rPr lang="en-GB" sz="800" dirty="0" err="1">
                <a:solidFill>
                  <a:srgbClr val="00214A"/>
                </a:solidFill>
                <a:latin typeface="Verdana"/>
                <a:cs typeface="Arial" charset="0"/>
              </a:rPr>
              <a:t>icro</a:t>
            </a:r>
            <a:r>
              <a:rPr lang="en-GB" sz="800" dirty="0" err="1">
                <a:solidFill>
                  <a:srgbClr val="B70D28"/>
                </a:solidFill>
                <a:latin typeface="Verdana"/>
                <a:cs typeface="Arial" charset="0"/>
              </a:rPr>
              <a:t>C</a:t>
            </a:r>
            <a:r>
              <a:rPr lang="en-GB" sz="800" dirty="0" err="1">
                <a:solidFill>
                  <a:srgbClr val="00214A"/>
                </a:solidFill>
                <a:latin typeface="Verdana"/>
                <a:cs typeface="Arial" charset="0"/>
              </a:rPr>
              <a:t>ontroller</a:t>
            </a:r>
            <a:r>
              <a:rPr lang="en-GB" sz="800" dirty="0">
                <a:solidFill>
                  <a:srgbClr val="00214A"/>
                </a:solidFill>
                <a:latin typeface="Verdana"/>
                <a:cs typeface="Arial" charset="0"/>
              </a:rPr>
              <a:t> </a:t>
            </a:r>
            <a:r>
              <a:rPr lang="en-GB" sz="800" dirty="0">
                <a:solidFill>
                  <a:srgbClr val="B70D28"/>
                </a:solidFill>
                <a:latin typeface="Verdana"/>
                <a:cs typeface="Arial" charset="0"/>
              </a:rPr>
              <a:t>I</a:t>
            </a:r>
            <a:r>
              <a:rPr lang="en-GB" sz="800" dirty="0">
                <a:solidFill>
                  <a:srgbClr val="00214A"/>
                </a:solidFill>
                <a:latin typeface="Verdana"/>
                <a:cs typeface="Arial" charset="0"/>
              </a:rPr>
              <a:t>nfineon </a:t>
            </a:r>
            <a:r>
              <a:rPr lang="en-GB" sz="800" dirty="0">
                <a:solidFill>
                  <a:srgbClr val="B70D28"/>
                </a:solidFill>
                <a:latin typeface="Verdana"/>
                <a:cs typeface="Arial" charset="0"/>
              </a:rPr>
              <a:t>S</a:t>
            </a:r>
            <a:r>
              <a:rPr lang="en-GB" sz="800" dirty="0">
                <a:solidFill>
                  <a:srgbClr val="00214A"/>
                </a:solidFill>
                <a:latin typeface="Verdana"/>
                <a:cs typeface="Arial" charset="0"/>
              </a:rPr>
              <a:t>oftware </a:t>
            </a:r>
            <a:r>
              <a:rPr lang="en-GB" sz="800" dirty="0" err="1">
                <a:solidFill>
                  <a:srgbClr val="B70D28"/>
                </a:solidFill>
                <a:latin typeface="Verdana"/>
                <a:cs typeface="Arial" charset="0"/>
              </a:rPr>
              <a:t>AR</a:t>
            </a:r>
            <a:r>
              <a:rPr lang="en-GB" sz="800" dirty="0" err="1">
                <a:solidFill>
                  <a:srgbClr val="00214A"/>
                </a:solidFill>
                <a:latin typeface="Verdana"/>
                <a:cs typeface="Arial" charset="0"/>
              </a:rPr>
              <a:t>chitecture</a:t>
            </a:r>
            <a:r>
              <a:rPr lang="en-GB" sz="800" dirty="0">
                <a:solidFill>
                  <a:srgbClr val="00214A"/>
                </a:solidFill>
                <a:latin typeface="Verdana"/>
                <a:cs typeface="Arial" charset="0"/>
              </a:rPr>
              <a:t>)</a:t>
            </a:r>
          </a:p>
        </p:txBody>
      </p:sp>
      <p:sp>
        <p:nvSpPr>
          <p:cNvPr id="19" name="Rectangle 9"/>
          <p:cNvSpPr>
            <a:spLocks noChangeArrowheads="1"/>
          </p:cNvSpPr>
          <p:nvPr/>
        </p:nvSpPr>
        <p:spPr bwMode="auto">
          <a:xfrm>
            <a:off x="5398195" y="4630094"/>
            <a:ext cx="144462" cy="144463"/>
          </a:xfrm>
          <a:prstGeom prst="rect">
            <a:avLst/>
          </a:prstGeom>
          <a:solidFill>
            <a:srgbClr val="C0C0C0"/>
          </a:solidFill>
          <a:ln w="3175" cap="rnd">
            <a:noFill/>
            <a:round/>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20" name="Rectangle 10"/>
          <p:cNvSpPr>
            <a:spLocks noChangeArrowheads="1"/>
          </p:cNvSpPr>
          <p:nvPr/>
        </p:nvSpPr>
        <p:spPr bwMode="auto">
          <a:xfrm>
            <a:off x="5591870" y="4644382"/>
            <a:ext cx="1064394" cy="123111"/>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800" dirty="0">
                <a:solidFill>
                  <a:srgbClr val="00214A"/>
                </a:solidFill>
                <a:latin typeface="Verdana"/>
                <a:cs typeface="Arial" charset="0"/>
              </a:rPr>
              <a:t>Enabled via partners</a:t>
            </a:r>
          </a:p>
        </p:txBody>
      </p:sp>
      <p:sp>
        <p:nvSpPr>
          <p:cNvPr id="21" name="Rectangle 11"/>
          <p:cNvSpPr>
            <a:spLocks noChangeArrowheads="1"/>
          </p:cNvSpPr>
          <p:nvPr/>
        </p:nvSpPr>
        <p:spPr bwMode="auto">
          <a:xfrm>
            <a:off x="1556446" y="3233093"/>
            <a:ext cx="3976687" cy="985838"/>
          </a:xfrm>
          <a:prstGeom prst="rect">
            <a:avLst/>
          </a:prstGeom>
          <a:solidFill>
            <a:sysClr val="window" lastClr="FFFFFF"/>
          </a:solidFill>
          <a:ln w="9525">
            <a:noFill/>
            <a:miter lim="800000"/>
            <a:headEnd/>
            <a:tailEnd/>
          </a:ln>
        </p:spPr>
        <p:txBody>
          <a:bodyPr wrap="none" anchor="ctr"/>
          <a:lstStyle/>
          <a:p>
            <a:pPr defTabSz="457200" fontAlgn="auto">
              <a:spcBef>
                <a:spcPts val="0"/>
              </a:spcBef>
              <a:spcAft>
                <a:spcPts val="0"/>
              </a:spcAft>
              <a:defRPr/>
            </a:pPr>
            <a:endParaRPr lang="en-GB" sz="800" kern="0" dirty="0">
              <a:solidFill>
                <a:srgbClr val="00214A"/>
              </a:solidFill>
              <a:latin typeface="Verdana"/>
            </a:endParaRPr>
          </a:p>
        </p:txBody>
      </p:sp>
      <p:sp>
        <p:nvSpPr>
          <p:cNvPr id="22" name="Rectangle 12"/>
          <p:cNvSpPr>
            <a:spLocks noChangeArrowheads="1"/>
          </p:cNvSpPr>
          <p:nvPr/>
        </p:nvSpPr>
        <p:spPr bwMode="auto">
          <a:xfrm>
            <a:off x="1580257" y="3318819"/>
            <a:ext cx="217488"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23" name="Rectangle 13"/>
          <p:cNvSpPr>
            <a:spLocks noChangeArrowheads="1"/>
          </p:cNvSpPr>
          <p:nvPr/>
        </p:nvSpPr>
        <p:spPr bwMode="auto">
          <a:xfrm>
            <a:off x="1578880" y="3522018"/>
            <a:ext cx="203582"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MCU</a:t>
            </a:r>
          </a:p>
        </p:txBody>
      </p:sp>
      <p:sp>
        <p:nvSpPr>
          <p:cNvPr id="24" name="Rectangle 14"/>
          <p:cNvSpPr>
            <a:spLocks noChangeArrowheads="1"/>
          </p:cNvSpPr>
          <p:nvPr/>
        </p:nvSpPr>
        <p:spPr bwMode="auto">
          <a:xfrm>
            <a:off x="1853307" y="3318819"/>
            <a:ext cx="217488"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25" name="Rectangle 15"/>
          <p:cNvSpPr>
            <a:spLocks noChangeArrowheads="1"/>
          </p:cNvSpPr>
          <p:nvPr/>
        </p:nvSpPr>
        <p:spPr bwMode="auto">
          <a:xfrm>
            <a:off x="1855105" y="3522018"/>
            <a:ext cx="226024"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WDG</a:t>
            </a:r>
          </a:p>
        </p:txBody>
      </p:sp>
      <p:sp>
        <p:nvSpPr>
          <p:cNvPr id="26" name="Rectangle 16"/>
          <p:cNvSpPr>
            <a:spLocks noChangeArrowheads="1"/>
          </p:cNvSpPr>
          <p:nvPr/>
        </p:nvSpPr>
        <p:spPr bwMode="auto">
          <a:xfrm>
            <a:off x="2823271" y="3312469"/>
            <a:ext cx="230187"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27" name="Rectangle 17"/>
          <p:cNvSpPr>
            <a:spLocks noChangeArrowheads="1"/>
          </p:cNvSpPr>
          <p:nvPr/>
        </p:nvSpPr>
        <p:spPr bwMode="auto">
          <a:xfrm>
            <a:off x="2826177" y="3514081"/>
            <a:ext cx="198772" cy="215444"/>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RAM</a:t>
            </a:r>
          </a:p>
          <a:p>
            <a:pPr defTabSz="457200" fontAlgn="auto">
              <a:spcBef>
                <a:spcPts val="0"/>
              </a:spcBef>
              <a:spcAft>
                <a:spcPts val="0"/>
              </a:spcAft>
            </a:pPr>
            <a:r>
              <a:rPr lang="en-GB" sz="700" dirty="0">
                <a:solidFill>
                  <a:srgbClr val="FFFFFF"/>
                </a:solidFill>
                <a:latin typeface="Verdana"/>
                <a:cs typeface="Arial" charset="0"/>
              </a:rPr>
              <a:t>Test</a:t>
            </a:r>
          </a:p>
        </p:txBody>
      </p:sp>
      <p:sp>
        <p:nvSpPr>
          <p:cNvPr id="28" name="Rectangle 18"/>
          <p:cNvSpPr>
            <a:spLocks noChangeArrowheads="1"/>
          </p:cNvSpPr>
          <p:nvPr/>
        </p:nvSpPr>
        <p:spPr bwMode="auto">
          <a:xfrm>
            <a:off x="4159946" y="3318819"/>
            <a:ext cx="231775" cy="677863"/>
          </a:xfrm>
          <a:prstGeom prst="rect">
            <a:avLst/>
          </a:prstGeom>
          <a:solidFill>
            <a:srgbClr val="4086BF"/>
          </a:solidFill>
          <a:ln w="3175" cap="rnd">
            <a:noFill/>
            <a:round/>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29" name="Rectangle 19"/>
          <p:cNvSpPr>
            <a:spLocks noChangeArrowheads="1"/>
          </p:cNvSpPr>
          <p:nvPr/>
        </p:nvSpPr>
        <p:spPr bwMode="auto">
          <a:xfrm>
            <a:off x="4158568" y="3514081"/>
            <a:ext cx="243656"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PORT</a:t>
            </a:r>
          </a:p>
        </p:txBody>
      </p:sp>
      <p:sp>
        <p:nvSpPr>
          <p:cNvPr id="30" name="Rectangle 20"/>
          <p:cNvSpPr>
            <a:spLocks noChangeArrowheads="1"/>
          </p:cNvSpPr>
          <p:nvPr/>
        </p:nvSpPr>
        <p:spPr bwMode="auto">
          <a:xfrm>
            <a:off x="5272782" y="3318819"/>
            <a:ext cx="230188"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31" name="Rectangle 21"/>
          <p:cNvSpPr>
            <a:spLocks noChangeArrowheads="1"/>
          </p:cNvSpPr>
          <p:nvPr/>
        </p:nvSpPr>
        <p:spPr bwMode="auto">
          <a:xfrm>
            <a:off x="5289767" y="3522018"/>
            <a:ext cx="192360"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ADC</a:t>
            </a:r>
          </a:p>
        </p:txBody>
      </p:sp>
      <p:sp>
        <p:nvSpPr>
          <p:cNvPr id="32" name="Rectangle 22"/>
          <p:cNvSpPr>
            <a:spLocks noChangeArrowheads="1"/>
          </p:cNvSpPr>
          <p:nvPr/>
        </p:nvSpPr>
        <p:spPr bwMode="auto">
          <a:xfrm>
            <a:off x="4442521" y="3318819"/>
            <a:ext cx="230187"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33" name="Rectangle 23"/>
          <p:cNvSpPr>
            <a:spLocks noChangeArrowheads="1"/>
          </p:cNvSpPr>
          <p:nvPr/>
        </p:nvSpPr>
        <p:spPr bwMode="auto">
          <a:xfrm>
            <a:off x="4465854" y="3522018"/>
            <a:ext cx="177934"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DIO</a:t>
            </a:r>
          </a:p>
        </p:txBody>
      </p:sp>
      <p:sp>
        <p:nvSpPr>
          <p:cNvPr id="34" name="Rectangle 24"/>
          <p:cNvSpPr>
            <a:spLocks noChangeArrowheads="1"/>
          </p:cNvSpPr>
          <p:nvPr/>
        </p:nvSpPr>
        <p:spPr bwMode="auto">
          <a:xfrm>
            <a:off x="3304282" y="4045249"/>
            <a:ext cx="382588" cy="123111"/>
          </a:xfrm>
          <a:prstGeom prst="rect">
            <a:avLst/>
          </a:prstGeom>
          <a:noFill/>
          <a:ln w="9525">
            <a:noFill/>
            <a:miter lim="800000"/>
            <a:headEnd/>
            <a:tailEnd/>
          </a:ln>
        </p:spPr>
        <p:txBody>
          <a:bodyPr lIns="0" tIns="0" rIns="0" bIns="0">
            <a:spAutoFit/>
          </a:bodyPr>
          <a:lstStyle/>
          <a:p>
            <a:pPr defTabSz="457200" fontAlgn="auto">
              <a:spcBef>
                <a:spcPts val="0"/>
              </a:spcBef>
              <a:spcAft>
                <a:spcPts val="0"/>
              </a:spcAft>
            </a:pPr>
            <a:r>
              <a:rPr lang="en-GB" sz="800" dirty="0">
                <a:solidFill>
                  <a:srgbClr val="00214A"/>
                </a:solidFill>
                <a:latin typeface="Verdana"/>
                <a:cs typeface="Arial" charset="0"/>
              </a:rPr>
              <a:t>MCAL</a:t>
            </a:r>
          </a:p>
        </p:txBody>
      </p:sp>
      <p:sp>
        <p:nvSpPr>
          <p:cNvPr id="35" name="Rectangle 25"/>
          <p:cNvSpPr>
            <a:spLocks noChangeArrowheads="1"/>
          </p:cNvSpPr>
          <p:nvPr/>
        </p:nvSpPr>
        <p:spPr bwMode="auto">
          <a:xfrm>
            <a:off x="3620195" y="3318819"/>
            <a:ext cx="195262"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36" name="Rectangle 26"/>
          <p:cNvSpPr>
            <a:spLocks noChangeArrowheads="1"/>
          </p:cNvSpPr>
          <p:nvPr/>
        </p:nvSpPr>
        <p:spPr bwMode="auto">
          <a:xfrm>
            <a:off x="3628132" y="3514081"/>
            <a:ext cx="190758"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CAN</a:t>
            </a:r>
          </a:p>
        </p:txBody>
      </p:sp>
      <p:sp>
        <p:nvSpPr>
          <p:cNvPr id="37" name="Rectangle 27"/>
          <p:cNvSpPr>
            <a:spLocks noChangeArrowheads="1"/>
          </p:cNvSpPr>
          <p:nvPr/>
        </p:nvSpPr>
        <p:spPr bwMode="auto">
          <a:xfrm>
            <a:off x="2129532" y="3317231"/>
            <a:ext cx="215900" cy="677862"/>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38" name="Rectangle 28"/>
          <p:cNvSpPr>
            <a:spLocks noChangeArrowheads="1"/>
          </p:cNvSpPr>
          <p:nvPr/>
        </p:nvSpPr>
        <p:spPr bwMode="auto">
          <a:xfrm>
            <a:off x="2142443" y="3522018"/>
            <a:ext cx="179536"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GPT</a:t>
            </a:r>
          </a:p>
        </p:txBody>
      </p:sp>
      <p:sp>
        <p:nvSpPr>
          <p:cNvPr id="39" name="Rectangle 29"/>
          <p:cNvSpPr>
            <a:spLocks noChangeArrowheads="1"/>
          </p:cNvSpPr>
          <p:nvPr/>
        </p:nvSpPr>
        <p:spPr bwMode="auto">
          <a:xfrm>
            <a:off x="4993382" y="3318819"/>
            <a:ext cx="230188"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40" name="Rectangle 30"/>
          <p:cNvSpPr>
            <a:spLocks noChangeArrowheads="1"/>
          </p:cNvSpPr>
          <p:nvPr/>
        </p:nvSpPr>
        <p:spPr bwMode="auto">
          <a:xfrm>
            <a:off x="4995180" y="3522018"/>
            <a:ext cx="218008"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PWM</a:t>
            </a:r>
          </a:p>
        </p:txBody>
      </p:sp>
      <p:sp>
        <p:nvSpPr>
          <p:cNvPr id="41" name="Rectangle 31"/>
          <p:cNvSpPr>
            <a:spLocks noChangeArrowheads="1"/>
          </p:cNvSpPr>
          <p:nvPr/>
        </p:nvSpPr>
        <p:spPr bwMode="auto">
          <a:xfrm>
            <a:off x="4718745" y="3318819"/>
            <a:ext cx="233362"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42" name="Rectangle 32"/>
          <p:cNvSpPr>
            <a:spLocks noChangeArrowheads="1"/>
          </p:cNvSpPr>
          <p:nvPr/>
        </p:nvSpPr>
        <p:spPr bwMode="auto">
          <a:xfrm>
            <a:off x="4744566" y="3522018"/>
            <a:ext cx="166712"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ICU</a:t>
            </a:r>
          </a:p>
        </p:txBody>
      </p:sp>
      <p:sp>
        <p:nvSpPr>
          <p:cNvPr id="43" name="Rectangle 33"/>
          <p:cNvSpPr>
            <a:spLocks noChangeArrowheads="1"/>
          </p:cNvSpPr>
          <p:nvPr/>
        </p:nvSpPr>
        <p:spPr bwMode="auto">
          <a:xfrm>
            <a:off x="1554857" y="2506019"/>
            <a:ext cx="909638" cy="676275"/>
          </a:xfrm>
          <a:prstGeom prst="rect">
            <a:avLst/>
          </a:prstGeom>
          <a:solidFill>
            <a:srgbClr val="C0C0C0"/>
          </a:solidFill>
          <a:ln w="9525" algn="ctr">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44" name="Rectangle 34"/>
          <p:cNvSpPr>
            <a:spLocks noChangeArrowheads="1"/>
          </p:cNvSpPr>
          <p:nvPr/>
        </p:nvSpPr>
        <p:spPr bwMode="auto">
          <a:xfrm>
            <a:off x="1737423" y="2610793"/>
            <a:ext cx="581891" cy="36933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800" dirty="0">
                <a:solidFill>
                  <a:srgbClr val="00214A"/>
                </a:solidFill>
                <a:latin typeface="Verdana"/>
                <a:cs typeface="Arial" charset="0"/>
              </a:rPr>
              <a:t>On-Board </a:t>
            </a:r>
            <a:br>
              <a:rPr lang="en-GB" sz="800" dirty="0">
                <a:solidFill>
                  <a:srgbClr val="00214A"/>
                </a:solidFill>
                <a:latin typeface="Verdana"/>
                <a:cs typeface="Arial" charset="0"/>
              </a:rPr>
            </a:br>
            <a:r>
              <a:rPr lang="en-GB" sz="800" dirty="0">
                <a:solidFill>
                  <a:srgbClr val="00214A"/>
                </a:solidFill>
                <a:latin typeface="Verdana"/>
                <a:cs typeface="Arial" charset="0"/>
              </a:rPr>
              <a:t>Device</a:t>
            </a:r>
            <a:br>
              <a:rPr lang="en-GB" sz="800" dirty="0">
                <a:solidFill>
                  <a:srgbClr val="00214A"/>
                </a:solidFill>
                <a:latin typeface="Verdana"/>
                <a:cs typeface="Arial" charset="0"/>
              </a:rPr>
            </a:br>
            <a:r>
              <a:rPr lang="en-GB" sz="800" dirty="0">
                <a:solidFill>
                  <a:srgbClr val="00214A"/>
                </a:solidFill>
                <a:latin typeface="Verdana"/>
                <a:cs typeface="Arial" charset="0"/>
              </a:rPr>
              <a:t>Abstraction</a:t>
            </a:r>
          </a:p>
        </p:txBody>
      </p:sp>
      <p:sp>
        <p:nvSpPr>
          <p:cNvPr id="45" name="Rectangle 35"/>
          <p:cNvSpPr>
            <a:spLocks noChangeArrowheads="1"/>
          </p:cNvSpPr>
          <p:nvPr/>
        </p:nvSpPr>
        <p:spPr bwMode="auto">
          <a:xfrm>
            <a:off x="2516882" y="1783707"/>
            <a:ext cx="552450" cy="676275"/>
          </a:xfrm>
          <a:prstGeom prst="rect">
            <a:avLst/>
          </a:prstGeom>
          <a:solidFill>
            <a:srgbClr val="C0C0C0"/>
          </a:solidFill>
          <a:ln w="9525" algn="ctr">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46" name="Rectangle 36"/>
          <p:cNvSpPr>
            <a:spLocks noChangeArrowheads="1"/>
          </p:cNvSpPr>
          <p:nvPr/>
        </p:nvSpPr>
        <p:spPr bwMode="auto">
          <a:xfrm>
            <a:off x="2534072" y="1990082"/>
            <a:ext cx="508152" cy="276999"/>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900" dirty="0">
                <a:solidFill>
                  <a:srgbClr val="00214A"/>
                </a:solidFill>
                <a:latin typeface="Verdana"/>
                <a:cs typeface="Arial" charset="0"/>
              </a:rPr>
              <a:t>Memory </a:t>
            </a:r>
            <a:br>
              <a:rPr lang="en-GB" sz="900" dirty="0">
                <a:solidFill>
                  <a:srgbClr val="00214A"/>
                </a:solidFill>
                <a:latin typeface="Verdana"/>
                <a:cs typeface="Arial" charset="0"/>
              </a:rPr>
            </a:br>
            <a:r>
              <a:rPr lang="en-GB" sz="900" dirty="0">
                <a:solidFill>
                  <a:srgbClr val="00214A"/>
                </a:solidFill>
                <a:latin typeface="Verdana"/>
                <a:cs typeface="Arial" charset="0"/>
              </a:rPr>
              <a:t>Services</a:t>
            </a:r>
          </a:p>
        </p:txBody>
      </p:sp>
      <p:sp>
        <p:nvSpPr>
          <p:cNvPr id="47" name="Rectangle 37"/>
          <p:cNvSpPr>
            <a:spLocks noChangeArrowheads="1"/>
          </p:cNvSpPr>
          <p:nvPr/>
        </p:nvSpPr>
        <p:spPr bwMode="auto">
          <a:xfrm>
            <a:off x="4159945" y="1783707"/>
            <a:ext cx="1373187" cy="1398587"/>
          </a:xfrm>
          <a:prstGeom prst="rect">
            <a:avLst/>
          </a:prstGeom>
          <a:solidFill>
            <a:srgbClr val="C0C0C0"/>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48" name="Rectangle 38"/>
          <p:cNvSpPr>
            <a:spLocks noChangeArrowheads="1"/>
          </p:cNvSpPr>
          <p:nvPr/>
        </p:nvSpPr>
        <p:spPr bwMode="auto">
          <a:xfrm>
            <a:off x="4456808" y="2304407"/>
            <a:ext cx="831959" cy="276999"/>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900" dirty="0">
                <a:solidFill>
                  <a:srgbClr val="00214A"/>
                </a:solidFill>
                <a:latin typeface="Verdana"/>
                <a:cs typeface="Arial" charset="0"/>
              </a:rPr>
              <a:t>I/O Hardware </a:t>
            </a:r>
            <a:br>
              <a:rPr lang="en-GB" sz="900" dirty="0">
                <a:solidFill>
                  <a:srgbClr val="00214A"/>
                </a:solidFill>
                <a:latin typeface="Verdana"/>
                <a:cs typeface="Arial" charset="0"/>
              </a:rPr>
            </a:br>
            <a:r>
              <a:rPr lang="en-GB" sz="900" dirty="0">
                <a:solidFill>
                  <a:srgbClr val="00214A"/>
                </a:solidFill>
                <a:latin typeface="Verdana"/>
                <a:cs typeface="Arial" charset="0"/>
              </a:rPr>
              <a:t>Abstraction</a:t>
            </a:r>
          </a:p>
        </p:txBody>
      </p:sp>
      <p:sp>
        <p:nvSpPr>
          <p:cNvPr id="49" name="Rectangle 39"/>
          <p:cNvSpPr>
            <a:spLocks noChangeArrowheads="1"/>
          </p:cNvSpPr>
          <p:nvPr/>
        </p:nvSpPr>
        <p:spPr bwMode="auto">
          <a:xfrm>
            <a:off x="2516882" y="2506019"/>
            <a:ext cx="552450" cy="676275"/>
          </a:xfrm>
          <a:prstGeom prst="rect">
            <a:avLst/>
          </a:prstGeom>
          <a:solidFill>
            <a:srgbClr val="C0C0C0"/>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50" name="Rectangle 40"/>
          <p:cNvSpPr>
            <a:spLocks noChangeArrowheads="1"/>
          </p:cNvSpPr>
          <p:nvPr/>
        </p:nvSpPr>
        <p:spPr bwMode="auto">
          <a:xfrm>
            <a:off x="2551585" y="2550468"/>
            <a:ext cx="631825" cy="369332"/>
          </a:xfrm>
          <a:prstGeom prst="rect">
            <a:avLst/>
          </a:prstGeom>
          <a:noFill/>
          <a:ln w="9525">
            <a:noFill/>
            <a:miter lim="800000"/>
            <a:headEnd/>
            <a:tailEnd/>
          </a:ln>
        </p:spPr>
        <p:txBody>
          <a:bodyPr lIns="0" tIns="0" rIns="0" bIns="0">
            <a:spAutoFit/>
          </a:bodyPr>
          <a:lstStyle/>
          <a:p>
            <a:pPr defTabSz="457200" fontAlgn="auto">
              <a:spcBef>
                <a:spcPts val="0"/>
              </a:spcBef>
              <a:spcAft>
                <a:spcPts val="0"/>
              </a:spcAft>
            </a:pPr>
            <a:r>
              <a:rPr lang="en-GB" sz="800" dirty="0">
                <a:solidFill>
                  <a:srgbClr val="00214A"/>
                </a:solidFill>
                <a:latin typeface="Verdana"/>
                <a:cs typeface="Arial" charset="0"/>
              </a:rPr>
              <a:t>Memory </a:t>
            </a:r>
            <a:br>
              <a:rPr lang="en-GB" sz="800" dirty="0">
                <a:solidFill>
                  <a:srgbClr val="00214A"/>
                </a:solidFill>
                <a:latin typeface="Verdana"/>
                <a:cs typeface="Arial" charset="0"/>
              </a:rPr>
            </a:br>
            <a:r>
              <a:rPr lang="en-GB" sz="800" dirty="0" err="1">
                <a:solidFill>
                  <a:srgbClr val="00214A"/>
                </a:solidFill>
                <a:latin typeface="Verdana"/>
                <a:cs typeface="Arial" charset="0"/>
              </a:rPr>
              <a:t>Abstrac</a:t>
            </a:r>
            <a:r>
              <a:rPr lang="en-GB" sz="800" dirty="0">
                <a:solidFill>
                  <a:srgbClr val="00214A"/>
                </a:solidFill>
                <a:latin typeface="Verdana"/>
                <a:cs typeface="Arial" charset="0"/>
              </a:rPr>
              <a:t>-</a:t>
            </a:r>
            <a:br>
              <a:rPr lang="en-GB" sz="800" dirty="0">
                <a:solidFill>
                  <a:srgbClr val="00214A"/>
                </a:solidFill>
                <a:latin typeface="Verdana"/>
                <a:cs typeface="Arial" charset="0"/>
              </a:rPr>
            </a:br>
            <a:r>
              <a:rPr lang="en-GB" sz="800" dirty="0" err="1">
                <a:solidFill>
                  <a:srgbClr val="00214A"/>
                </a:solidFill>
                <a:latin typeface="Verdana"/>
                <a:cs typeface="Arial" charset="0"/>
              </a:rPr>
              <a:t>tion</a:t>
            </a:r>
            <a:r>
              <a:rPr lang="en-GB" sz="800" dirty="0">
                <a:solidFill>
                  <a:srgbClr val="00214A"/>
                </a:solidFill>
                <a:latin typeface="Verdana"/>
                <a:cs typeface="Arial" charset="0"/>
              </a:rPr>
              <a:t> </a:t>
            </a:r>
          </a:p>
        </p:txBody>
      </p:sp>
      <p:sp>
        <p:nvSpPr>
          <p:cNvPr id="51" name="Rectangle 41"/>
          <p:cNvSpPr>
            <a:spLocks noChangeArrowheads="1"/>
          </p:cNvSpPr>
          <p:nvPr/>
        </p:nvSpPr>
        <p:spPr bwMode="auto">
          <a:xfrm>
            <a:off x="3105846" y="2506019"/>
            <a:ext cx="1012825" cy="676275"/>
          </a:xfrm>
          <a:prstGeom prst="rect">
            <a:avLst/>
          </a:prstGeom>
          <a:solidFill>
            <a:srgbClr val="C0C0C0"/>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52" name="Rectangle 42"/>
          <p:cNvSpPr>
            <a:spLocks noChangeArrowheads="1"/>
          </p:cNvSpPr>
          <p:nvPr/>
        </p:nvSpPr>
        <p:spPr bwMode="auto">
          <a:xfrm>
            <a:off x="3205858" y="2545707"/>
            <a:ext cx="841577" cy="246221"/>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800" dirty="0">
                <a:solidFill>
                  <a:srgbClr val="00214A"/>
                </a:solidFill>
                <a:latin typeface="Verdana"/>
                <a:cs typeface="Arial" charset="0"/>
              </a:rPr>
              <a:t>Communication </a:t>
            </a:r>
            <a:br>
              <a:rPr lang="en-GB" sz="800" dirty="0">
                <a:solidFill>
                  <a:srgbClr val="00214A"/>
                </a:solidFill>
                <a:latin typeface="Verdana"/>
                <a:cs typeface="Arial" charset="0"/>
              </a:rPr>
            </a:br>
            <a:r>
              <a:rPr lang="en-GB" sz="800" dirty="0">
                <a:solidFill>
                  <a:srgbClr val="00214A"/>
                </a:solidFill>
                <a:latin typeface="Verdana"/>
                <a:cs typeface="Arial" charset="0"/>
              </a:rPr>
              <a:t>Abstraction</a:t>
            </a:r>
          </a:p>
        </p:txBody>
      </p:sp>
      <p:sp>
        <p:nvSpPr>
          <p:cNvPr id="53" name="Rectangle 43"/>
          <p:cNvSpPr>
            <a:spLocks noChangeArrowheads="1"/>
          </p:cNvSpPr>
          <p:nvPr/>
        </p:nvSpPr>
        <p:spPr bwMode="auto">
          <a:xfrm>
            <a:off x="3105846" y="1783707"/>
            <a:ext cx="1012825" cy="676275"/>
          </a:xfrm>
          <a:prstGeom prst="rect">
            <a:avLst/>
          </a:prstGeom>
          <a:solidFill>
            <a:srgbClr val="C0C0C0"/>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54" name="Rectangle 44"/>
          <p:cNvSpPr>
            <a:spLocks noChangeArrowheads="1"/>
          </p:cNvSpPr>
          <p:nvPr/>
        </p:nvSpPr>
        <p:spPr bwMode="auto">
          <a:xfrm>
            <a:off x="3224907" y="1990082"/>
            <a:ext cx="945772" cy="276999"/>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900" dirty="0">
                <a:solidFill>
                  <a:srgbClr val="00214A"/>
                </a:solidFill>
                <a:latin typeface="Verdana"/>
                <a:cs typeface="Arial" charset="0"/>
              </a:rPr>
              <a:t>Communication </a:t>
            </a:r>
            <a:br>
              <a:rPr lang="en-GB" sz="900" dirty="0">
                <a:solidFill>
                  <a:srgbClr val="00214A"/>
                </a:solidFill>
                <a:latin typeface="Verdana"/>
                <a:cs typeface="Arial" charset="0"/>
              </a:rPr>
            </a:br>
            <a:r>
              <a:rPr lang="en-GB" sz="900" dirty="0">
                <a:solidFill>
                  <a:srgbClr val="00214A"/>
                </a:solidFill>
                <a:latin typeface="Verdana"/>
                <a:cs typeface="Arial" charset="0"/>
              </a:rPr>
              <a:t>Services</a:t>
            </a:r>
          </a:p>
        </p:txBody>
      </p:sp>
      <p:sp>
        <p:nvSpPr>
          <p:cNvPr id="55" name="Rectangle 45"/>
          <p:cNvSpPr>
            <a:spLocks noChangeArrowheads="1"/>
          </p:cNvSpPr>
          <p:nvPr/>
        </p:nvSpPr>
        <p:spPr bwMode="auto">
          <a:xfrm>
            <a:off x="1165920" y="2459981"/>
            <a:ext cx="361950" cy="1758950"/>
          </a:xfrm>
          <a:prstGeom prst="rect">
            <a:avLst/>
          </a:prstGeom>
          <a:solidFill>
            <a:srgbClr val="C0C0C0"/>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56" name="Rectangle 46"/>
          <p:cNvSpPr>
            <a:spLocks noChangeArrowheads="1"/>
          </p:cNvSpPr>
          <p:nvPr/>
        </p:nvSpPr>
        <p:spPr bwMode="auto">
          <a:xfrm>
            <a:off x="1165920" y="1053457"/>
            <a:ext cx="5529262" cy="263525"/>
          </a:xfrm>
          <a:prstGeom prst="rect">
            <a:avLst/>
          </a:prstGeom>
          <a:solidFill>
            <a:srgbClr val="23476E"/>
          </a:solidFill>
          <a:ln w="3175" cap="rnd">
            <a:noFill/>
            <a:round/>
            <a:headEnd/>
            <a:tailEnd/>
          </a:ln>
        </p:spPr>
        <p:txBody>
          <a:bodyPr/>
          <a:lstStyle/>
          <a:p>
            <a:pPr defTabSz="457200" fontAlgn="auto">
              <a:spcBef>
                <a:spcPts val="0"/>
              </a:spcBef>
              <a:spcAft>
                <a:spcPts val="0"/>
              </a:spcAft>
            </a:pPr>
            <a:r>
              <a:rPr lang="en-GB" sz="1000" dirty="0">
                <a:solidFill>
                  <a:srgbClr val="FFFFFF"/>
                </a:solidFill>
                <a:latin typeface="Verdana"/>
              </a:rPr>
              <a:t>Application Layer</a:t>
            </a:r>
          </a:p>
        </p:txBody>
      </p:sp>
      <p:sp>
        <p:nvSpPr>
          <p:cNvPr id="57" name="Rectangle 48"/>
          <p:cNvSpPr>
            <a:spLocks noChangeArrowheads="1"/>
          </p:cNvSpPr>
          <p:nvPr/>
        </p:nvSpPr>
        <p:spPr bwMode="auto">
          <a:xfrm>
            <a:off x="3142358" y="3064818"/>
            <a:ext cx="219075" cy="927100"/>
          </a:xfrm>
          <a:prstGeom prst="rect">
            <a:avLst/>
          </a:prstGeom>
          <a:solidFill>
            <a:srgbClr val="4086BF"/>
          </a:solidFill>
          <a:ln w="9525" algn="ctr">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58" name="Rectangle 49"/>
          <p:cNvSpPr>
            <a:spLocks noChangeArrowheads="1"/>
          </p:cNvSpPr>
          <p:nvPr/>
        </p:nvSpPr>
        <p:spPr bwMode="auto">
          <a:xfrm>
            <a:off x="3168867" y="3514081"/>
            <a:ext cx="153888" cy="107722"/>
          </a:xfrm>
          <a:prstGeom prst="rect">
            <a:avLst/>
          </a:prstGeom>
          <a:noFill/>
          <a:ln w="9525" algn="ctr">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SPI</a:t>
            </a:r>
          </a:p>
        </p:txBody>
      </p:sp>
      <p:sp>
        <p:nvSpPr>
          <p:cNvPr id="59" name="Rectangle 50"/>
          <p:cNvSpPr>
            <a:spLocks noChangeArrowheads="1"/>
          </p:cNvSpPr>
          <p:nvPr/>
        </p:nvSpPr>
        <p:spPr bwMode="auto">
          <a:xfrm>
            <a:off x="3449912" y="2928771"/>
            <a:ext cx="555625" cy="230188"/>
          </a:xfrm>
          <a:prstGeom prst="rect">
            <a:avLst/>
          </a:prstGeom>
          <a:solidFill>
            <a:srgbClr val="4086BF"/>
          </a:solidFill>
          <a:ln w="3175" cap="rnd">
            <a:noFill/>
            <a:round/>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60" name="Rectangle 51"/>
          <p:cNvSpPr>
            <a:spLocks noChangeArrowheads="1"/>
          </p:cNvSpPr>
          <p:nvPr/>
        </p:nvSpPr>
        <p:spPr bwMode="auto">
          <a:xfrm>
            <a:off x="3529707" y="2977296"/>
            <a:ext cx="418384" cy="123111"/>
          </a:xfrm>
          <a:prstGeom prst="rect">
            <a:avLst/>
          </a:prstGeom>
          <a:solidFill>
            <a:srgbClr val="4086BF"/>
          </a:solidFill>
          <a:ln w="9525" algn="ctr">
            <a:noFill/>
            <a:miter lim="800000"/>
            <a:headEnd/>
            <a:tailEnd/>
          </a:ln>
        </p:spPr>
        <p:txBody>
          <a:bodyPr wrap="none" lIns="0" tIns="0" rIns="0" bIns="0">
            <a:spAutoFit/>
          </a:bodyPr>
          <a:lstStyle/>
          <a:p>
            <a:pPr defTabSz="457200" fontAlgn="auto">
              <a:spcBef>
                <a:spcPts val="0"/>
              </a:spcBef>
              <a:spcAft>
                <a:spcPts val="0"/>
              </a:spcAft>
            </a:pPr>
            <a:r>
              <a:rPr lang="en-GB" sz="800" dirty="0" err="1">
                <a:solidFill>
                  <a:srgbClr val="FFFFFF"/>
                </a:solidFill>
                <a:latin typeface="Verdana"/>
                <a:cs typeface="Arial" charset="0"/>
              </a:rPr>
              <a:t>CanTrcv</a:t>
            </a:r>
            <a:endParaRPr lang="en-GB" sz="800" dirty="0">
              <a:solidFill>
                <a:srgbClr val="FFFFFF"/>
              </a:solidFill>
              <a:latin typeface="Verdana"/>
              <a:cs typeface="Arial" charset="0"/>
            </a:endParaRPr>
          </a:p>
        </p:txBody>
      </p:sp>
      <p:sp>
        <p:nvSpPr>
          <p:cNvPr id="61" name="Rectangle 52"/>
          <p:cNvSpPr>
            <a:spLocks noChangeArrowheads="1"/>
          </p:cNvSpPr>
          <p:nvPr/>
        </p:nvSpPr>
        <p:spPr bwMode="auto">
          <a:xfrm>
            <a:off x="2570648" y="2934222"/>
            <a:ext cx="427037" cy="230188"/>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62" name="Rectangle 53"/>
          <p:cNvSpPr>
            <a:spLocks noChangeArrowheads="1"/>
          </p:cNvSpPr>
          <p:nvPr/>
        </p:nvSpPr>
        <p:spPr bwMode="auto">
          <a:xfrm>
            <a:off x="2670870" y="2972744"/>
            <a:ext cx="187552" cy="123111"/>
          </a:xfrm>
          <a:prstGeom prst="rect">
            <a:avLst/>
          </a:prstGeom>
          <a:noFill/>
          <a:ln w="9525" algn="ctr">
            <a:noFill/>
            <a:miter lim="800000"/>
            <a:headEnd/>
            <a:tailEnd/>
          </a:ln>
        </p:spPr>
        <p:txBody>
          <a:bodyPr wrap="none" lIns="0" tIns="0" rIns="0" bIns="0">
            <a:spAutoFit/>
          </a:bodyPr>
          <a:lstStyle/>
          <a:p>
            <a:pPr defTabSz="457200" fontAlgn="auto">
              <a:spcBef>
                <a:spcPts val="0"/>
              </a:spcBef>
              <a:spcAft>
                <a:spcPts val="0"/>
              </a:spcAft>
            </a:pPr>
            <a:r>
              <a:rPr lang="en-GB" sz="800" dirty="0">
                <a:solidFill>
                  <a:srgbClr val="FFFFFF"/>
                </a:solidFill>
                <a:latin typeface="Verdana"/>
                <a:cs typeface="Arial" charset="0"/>
              </a:rPr>
              <a:t>FEE</a:t>
            </a:r>
          </a:p>
        </p:txBody>
      </p:sp>
      <p:sp>
        <p:nvSpPr>
          <p:cNvPr id="63" name="Rectangle 54"/>
          <p:cNvSpPr>
            <a:spLocks noChangeArrowheads="1"/>
          </p:cNvSpPr>
          <p:nvPr/>
        </p:nvSpPr>
        <p:spPr bwMode="auto">
          <a:xfrm>
            <a:off x="3390007" y="3318819"/>
            <a:ext cx="196850"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64" name="Rectangle 55"/>
          <p:cNvSpPr>
            <a:spLocks noChangeArrowheads="1"/>
          </p:cNvSpPr>
          <p:nvPr/>
        </p:nvSpPr>
        <p:spPr bwMode="auto">
          <a:xfrm>
            <a:off x="3408579" y="3514081"/>
            <a:ext cx="155492"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LIN</a:t>
            </a:r>
          </a:p>
        </p:txBody>
      </p:sp>
      <p:sp>
        <p:nvSpPr>
          <p:cNvPr id="65" name="Rectangle 56"/>
          <p:cNvSpPr>
            <a:spLocks noChangeArrowheads="1"/>
          </p:cNvSpPr>
          <p:nvPr/>
        </p:nvSpPr>
        <p:spPr bwMode="auto">
          <a:xfrm>
            <a:off x="1427857" y="2083744"/>
            <a:ext cx="852798" cy="123111"/>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800" dirty="0">
                <a:solidFill>
                  <a:srgbClr val="000000"/>
                </a:solidFill>
                <a:latin typeface="Verdana"/>
                <a:cs typeface="Arial" charset="0"/>
              </a:rPr>
              <a:t>System Services</a:t>
            </a:r>
            <a:endParaRPr lang="en-GB" sz="800" dirty="0">
              <a:solidFill>
                <a:srgbClr val="00214A"/>
              </a:solidFill>
              <a:latin typeface="Verdana"/>
              <a:cs typeface="Arial" charset="0"/>
            </a:endParaRPr>
          </a:p>
        </p:txBody>
      </p:sp>
      <p:sp>
        <p:nvSpPr>
          <p:cNvPr id="66" name="Line 57"/>
          <p:cNvSpPr>
            <a:spLocks noChangeShapeType="1"/>
          </p:cNvSpPr>
          <p:nvPr/>
        </p:nvSpPr>
        <p:spPr bwMode="auto">
          <a:xfrm flipH="1">
            <a:off x="1165921" y="2123431"/>
            <a:ext cx="3175" cy="2095500"/>
          </a:xfrm>
          <a:prstGeom prst="line">
            <a:avLst/>
          </a:prstGeom>
          <a:noFill/>
          <a:ln w="3175" cap="rnd">
            <a:noFill/>
            <a:round/>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67" name="Rectangle 58"/>
          <p:cNvSpPr>
            <a:spLocks noChangeArrowheads="1"/>
          </p:cNvSpPr>
          <p:nvPr/>
        </p:nvSpPr>
        <p:spPr bwMode="auto">
          <a:xfrm>
            <a:off x="1165921" y="1786882"/>
            <a:ext cx="1298575" cy="676275"/>
          </a:xfrm>
          <a:prstGeom prst="rect">
            <a:avLst/>
          </a:prstGeom>
          <a:solidFill>
            <a:srgbClr val="C0C0C0"/>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68" name="Rectangle 59"/>
          <p:cNvSpPr>
            <a:spLocks noChangeArrowheads="1"/>
          </p:cNvSpPr>
          <p:nvPr/>
        </p:nvSpPr>
        <p:spPr bwMode="auto">
          <a:xfrm>
            <a:off x="1172270" y="1364606"/>
            <a:ext cx="5510212" cy="385762"/>
          </a:xfrm>
          <a:prstGeom prst="rect">
            <a:avLst/>
          </a:prstGeom>
          <a:solidFill>
            <a:srgbClr val="C0C0C0"/>
          </a:solidFill>
          <a:ln w="9525">
            <a:noFill/>
            <a:miter lim="800000"/>
            <a:headEnd/>
            <a:tailEnd/>
          </a:ln>
        </p:spPr>
        <p:txBody>
          <a:bodyPr/>
          <a:lstStyle/>
          <a:p>
            <a:pPr defTabSz="457200" fontAlgn="auto">
              <a:spcBef>
                <a:spcPts val="0"/>
              </a:spcBef>
              <a:spcAft>
                <a:spcPts val="0"/>
              </a:spcAft>
            </a:pPr>
            <a:endParaRPr lang="en-GB" sz="800" dirty="0">
              <a:solidFill>
                <a:srgbClr val="FFFFFF"/>
              </a:solidFill>
              <a:latin typeface="Verdana"/>
            </a:endParaRPr>
          </a:p>
        </p:txBody>
      </p:sp>
      <p:sp>
        <p:nvSpPr>
          <p:cNvPr id="69" name="Rectangle 60"/>
          <p:cNvSpPr>
            <a:spLocks noChangeArrowheads="1"/>
          </p:cNvSpPr>
          <p:nvPr/>
        </p:nvSpPr>
        <p:spPr bwMode="auto">
          <a:xfrm>
            <a:off x="1175445" y="2105968"/>
            <a:ext cx="341312" cy="1758950"/>
          </a:xfrm>
          <a:prstGeom prst="rect">
            <a:avLst/>
          </a:prstGeom>
          <a:solidFill>
            <a:srgbClr val="C0C0C0"/>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70" name="Rectangle 61"/>
          <p:cNvSpPr>
            <a:spLocks noChangeArrowheads="1"/>
          </p:cNvSpPr>
          <p:nvPr/>
        </p:nvSpPr>
        <p:spPr bwMode="auto">
          <a:xfrm>
            <a:off x="2867720" y="1482082"/>
            <a:ext cx="2306722" cy="138499"/>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900" dirty="0">
                <a:solidFill>
                  <a:srgbClr val="00214A"/>
                </a:solidFill>
                <a:latin typeface="Verdana"/>
                <a:cs typeface="Arial" charset="0"/>
              </a:rPr>
              <a:t>AUTOSAR Run Time Environment (RTE)</a:t>
            </a:r>
          </a:p>
        </p:txBody>
      </p:sp>
      <p:sp>
        <p:nvSpPr>
          <p:cNvPr id="71" name="Rectangle 62"/>
          <p:cNvSpPr>
            <a:spLocks noChangeArrowheads="1"/>
          </p:cNvSpPr>
          <p:nvPr/>
        </p:nvSpPr>
        <p:spPr bwMode="auto">
          <a:xfrm>
            <a:off x="1462783" y="2028182"/>
            <a:ext cx="963405" cy="138499"/>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900" dirty="0">
                <a:solidFill>
                  <a:srgbClr val="00214A"/>
                </a:solidFill>
                <a:latin typeface="Verdana"/>
                <a:cs typeface="Arial" charset="0"/>
              </a:rPr>
              <a:t>System Services</a:t>
            </a:r>
          </a:p>
        </p:txBody>
      </p:sp>
      <p:sp>
        <p:nvSpPr>
          <p:cNvPr id="72" name="Rectangle 63"/>
          <p:cNvSpPr>
            <a:spLocks noChangeArrowheads="1"/>
          </p:cNvSpPr>
          <p:nvPr/>
        </p:nvSpPr>
        <p:spPr bwMode="auto">
          <a:xfrm>
            <a:off x="5577582" y="1786881"/>
            <a:ext cx="1117600" cy="1397000"/>
          </a:xfrm>
          <a:prstGeom prst="rect">
            <a:avLst/>
          </a:prstGeom>
          <a:solidFill>
            <a:srgbClr val="C0C0C0"/>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73" name="Rectangle 64"/>
          <p:cNvSpPr>
            <a:spLocks noChangeArrowheads="1"/>
          </p:cNvSpPr>
          <p:nvPr/>
        </p:nvSpPr>
        <p:spPr bwMode="auto">
          <a:xfrm>
            <a:off x="5912546" y="2261543"/>
            <a:ext cx="545021" cy="415498"/>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900" dirty="0">
                <a:solidFill>
                  <a:srgbClr val="00214A"/>
                </a:solidFill>
                <a:latin typeface="Verdana"/>
                <a:cs typeface="Arial" charset="0"/>
              </a:rPr>
              <a:t>Complex </a:t>
            </a:r>
            <a:br>
              <a:rPr lang="en-GB" sz="900" dirty="0">
                <a:solidFill>
                  <a:srgbClr val="00214A"/>
                </a:solidFill>
                <a:latin typeface="Verdana"/>
                <a:cs typeface="Arial" charset="0"/>
              </a:rPr>
            </a:br>
            <a:r>
              <a:rPr lang="en-GB" sz="900" dirty="0">
                <a:solidFill>
                  <a:srgbClr val="00214A"/>
                </a:solidFill>
                <a:latin typeface="Verdana"/>
                <a:cs typeface="Arial" charset="0"/>
              </a:rPr>
              <a:t>Device </a:t>
            </a:r>
            <a:br>
              <a:rPr lang="en-GB" sz="900" dirty="0">
                <a:solidFill>
                  <a:srgbClr val="00214A"/>
                </a:solidFill>
                <a:latin typeface="Verdana"/>
                <a:cs typeface="Arial" charset="0"/>
              </a:rPr>
            </a:br>
            <a:r>
              <a:rPr lang="en-GB" sz="900" dirty="0">
                <a:solidFill>
                  <a:srgbClr val="00214A"/>
                </a:solidFill>
                <a:latin typeface="Verdana"/>
                <a:cs typeface="Arial" charset="0"/>
              </a:rPr>
              <a:t>Driver</a:t>
            </a:r>
          </a:p>
        </p:txBody>
      </p:sp>
      <p:sp>
        <p:nvSpPr>
          <p:cNvPr id="74" name="Rectangle 65"/>
          <p:cNvSpPr>
            <a:spLocks noChangeArrowheads="1"/>
          </p:cNvSpPr>
          <p:nvPr/>
        </p:nvSpPr>
        <p:spPr bwMode="auto">
          <a:xfrm>
            <a:off x="5577582" y="3234682"/>
            <a:ext cx="1104900" cy="985837"/>
          </a:xfrm>
          <a:prstGeom prst="rect">
            <a:avLst/>
          </a:prstGeom>
          <a:solidFill>
            <a:sysClr val="window" lastClr="FFFFFF"/>
          </a:solidFill>
          <a:ln w="9525">
            <a:noFill/>
            <a:miter lim="800000"/>
            <a:headEnd/>
            <a:tailEnd/>
          </a:ln>
        </p:spPr>
        <p:txBody>
          <a:bodyPr wrap="none" anchor="ctr"/>
          <a:lstStyle/>
          <a:p>
            <a:pPr defTabSz="457200" fontAlgn="auto">
              <a:spcBef>
                <a:spcPts val="0"/>
              </a:spcBef>
              <a:spcAft>
                <a:spcPts val="0"/>
              </a:spcAft>
              <a:defRPr/>
            </a:pPr>
            <a:endParaRPr lang="en-GB" sz="800" kern="0" dirty="0">
              <a:solidFill>
                <a:srgbClr val="00214A"/>
              </a:solidFill>
              <a:latin typeface="Verdana"/>
            </a:endParaRPr>
          </a:p>
        </p:txBody>
      </p:sp>
      <p:sp>
        <p:nvSpPr>
          <p:cNvPr id="75" name="Rectangle 67"/>
          <p:cNvSpPr>
            <a:spLocks noChangeArrowheads="1"/>
          </p:cNvSpPr>
          <p:nvPr/>
        </p:nvSpPr>
        <p:spPr bwMode="auto">
          <a:xfrm>
            <a:off x="5614096" y="3317231"/>
            <a:ext cx="230187" cy="677862"/>
          </a:xfrm>
          <a:prstGeom prst="rect">
            <a:avLst/>
          </a:prstGeom>
          <a:solidFill>
            <a:srgbClr val="4086BF"/>
          </a:solidFill>
          <a:ln w="3175" cap="rnd">
            <a:noFill/>
            <a:round/>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76" name="Rectangle 68"/>
          <p:cNvSpPr>
            <a:spLocks noChangeArrowheads="1"/>
          </p:cNvSpPr>
          <p:nvPr/>
        </p:nvSpPr>
        <p:spPr bwMode="auto">
          <a:xfrm>
            <a:off x="5610920" y="3512493"/>
            <a:ext cx="161904"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SCI</a:t>
            </a:r>
          </a:p>
        </p:txBody>
      </p:sp>
      <p:sp>
        <p:nvSpPr>
          <p:cNvPr id="77" name="Rectangle 70"/>
          <p:cNvSpPr>
            <a:spLocks noChangeArrowheads="1"/>
          </p:cNvSpPr>
          <p:nvPr/>
        </p:nvSpPr>
        <p:spPr bwMode="auto">
          <a:xfrm>
            <a:off x="5885557" y="3315644"/>
            <a:ext cx="230188"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78" name="Rectangle 71"/>
          <p:cNvSpPr>
            <a:spLocks noChangeArrowheads="1"/>
          </p:cNvSpPr>
          <p:nvPr/>
        </p:nvSpPr>
        <p:spPr bwMode="auto">
          <a:xfrm>
            <a:off x="5880795" y="3518843"/>
            <a:ext cx="270908" cy="215444"/>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MEM</a:t>
            </a:r>
            <a:br>
              <a:rPr lang="en-GB" sz="700" dirty="0">
                <a:solidFill>
                  <a:srgbClr val="FFFFFF"/>
                </a:solidFill>
                <a:latin typeface="Verdana"/>
                <a:cs typeface="Arial" charset="0"/>
              </a:rPr>
            </a:br>
            <a:r>
              <a:rPr lang="en-GB" sz="700" dirty="0">
                <a:solidFill>
                  <a:srgbClr val="FFFFFF"/>
                </a:solidFill>
                <a:latin typeface="Verdana"/>
                <a:cs typeface="Arial" charset="0"/>
              </a:rPr>
              <a:t>Check</a:t>
            </a:r>
          </a:p>
        </p:txBody>
      </p:sp>
      <p:sp>
        <p:nvSpPr>
          <p:cNvPr id="79" name="Rectangle 72"/>
          <p:cNvSpPr>
            <a:spLocks noChangeArrowheads="1"/>
          </p:cNvSpPr>
          <p:nvPr/>
        </p:nvSpPr>
        <p:spPr bwMode="auto">
          <a:xfrm>
            <a:off x="6462775" y="3315644"/>
            <a:ext cx="231775"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80" name="Rectangle 73"/>
          <p:cNvSpPr>
            <a:spLocks noChangeArrowheads="1"/>
          </p:cNvSpPr>
          <p:nvPr/>
        </p:nvSpPr>
        <p:spPr bwMode="auto">
          <a:xfrm>
            <a:off x="6540177" y="3518843"/>
            <a:ext cx="73738"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a:t>
            </a:r>
          </a:p>
        </p:txBody>
      </p:sp>
      <p:sp>
        <p:nvSpPr>
          <p:cNvPr id="81" name="Rectangle 74"/>
          <p:cNvSpPr>
            <a:spLocks noChangeArrowheads="1"/>
          </p:cNvSpPr>
          <p:nvPr/>
        </p:nvSpPr>
        <p:spPr bwMode="auto">
          <a:xfrm>
            <a:off x="6153846" y="3315644"/>
            <a:ext cx="231775" cy="677863"/>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82" name="Rectangle 75"/>
          <p:cNvSpPr>
            <a:spLocks noChangeArrowheads="1"/>
          </p:cNvSpPr>
          <p:nvPr/>
        </p:nvSpPr>
        <p:spPr bwMode="auto">
          <a:xfrm>
            <a:off x="6156331" y="3518843"/>
            <a:ext cx="243656"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FADC</a:t>
            </a:r>
          </a:p>
        </p:txBody>
      </p:sp>
      <p:sp>
        <p:nvSpPr>
          <p:cNvPr id="83" name="Rectangle 76"/>
          <p:cNvSpPr>
            <a:spLocks noChangeArrowheads="1"/>
          </p:cNvSpPr>
          <p:nvPr/>
        </p:nvSpPr>
        <p:spPr bwMode="auto">
          <a:xfrm>
            <a:off x="3851970" y="3320406"/>
            <a:ext cx="195262" cy="677862"/>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84" name="Rectangle 77"/>
          <p:cNvSpPr>
            <a:spLocks noChangeArrowheads="1"/>
          </p:cNvSpPr>
          <p:nvPr/>
        </p:nvSpPr>
        <p:spPr bwMode="auto">
          <a:xfrm>
            <a:off x="3852180" y="3453756"/>
            <a:ext cx="181140" cy="215444"/>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Flex</a:t>
            </a:r>
            <a:br>
              <a:rPr lang="en-GB" sz="700" dirty="0">
                <a:solidFill>
                  <a:srgbClr val="FFFFFF"/>
                </a:solidFill>
                <a:latin typeface="Verdana"/>
                <a:cs typeface="Arial" charset="0"/>
              </a:rPr>
            </a:br>
            <a:r>
              <a:rPr lang="en-GB" sz="700" dirty="0">
                <a:solidFill>
                  <a:srgbClr val="FFFFFF"/>
                </a:solidFill>
                <a:latin typeface="Verdana"/>
                <a:cs typeface="Arial" charset="0"/>
              </a:rPr>
              <a:t>Ray</a:t>
            </a:r>
          </a:p>
        </p:txBody>
      </p:sp>
      <p:sp>
        <p:nvSpPr>
          <p:cNvPr id="85" name="Text Box 78"/>
          <p:cNvSpPr txBox="1">
            <a:spLocks noChangeArrowheads="1"/>
          </p:cNvSpPr>
          <p:nvPr/>
        </p:nvSpPr>
        <p:spPr bwMode="auto">
          <a:xfrm>
            <a:off x="1065214" y="4826219"/>
            <a:ext cx="5494337" cy="951030"/>
          </a:xfrm>
          <a:prstGeom prst="rect">
            <a:avLst/>
          </a:prstGeom>
          <a:noFill/>
          <a:ln w="9525">
            <a:noFill/>
            <a:miter lim="800000"/>
            <a:headEnd/>
            <a:tailEnd/>
          </a:ln>
        </p:spPr>
        <p:txBody>
          <a:bodyPr>
            <a:spAutoFit/>
          </a:bodyPr>
          <a:lstStyle/>
          <a:p>
            <a:pPr defTabSz="457200" fontAlgn="auto">
              <a:spcBef>
                <a:spcPct val="20000"/>
              </a:spcBef>
              <a:spcAft>
                <a:spcPct val="20000"/>
              </a:spcAft>
              <a:buSzPct val="100000"/>
              <a:defRPr/>
            </a:pPr>
            <a:r>
              <a:rPr lang="en-GB" sz="900" kern="0" dirty="0">
                <a:solidFill>
                  <a:srgbClr val="B70D28"/>
                </a:solidFill>
              </a:rPr>
              <a:t>MC-ISAR</a:t>
            </a:r>
            <a:r>
              <a:rPr lang="en-GB" sz="900" kern="0" dirty="0">
                <a:solidFill>
                  <a:srgbClr val="00214A"/>
                </a:solidFill>
              </a:rPr>
              <a:t>     	                </a:t>
            </a:r>
            <a:r>
              <a:rPr lang="en-GB" sz="900" kern="0" dirty="0" err="1">
                <a:solidFill>
                  <a:srgbClr val="B70D28"/>
                </a:solidFill>
              </a:rPr>
              <a:t>M</a:t>
            </a:r>
            <a:r>
              <a:rPr lang="en-GB" sz="900" kern="0" dirty="0" err="1">
                <a:solidFill>
                  <a:srgbClr val="00214A"/>
                </a:solidFill>
              </a:rPr>
              <a:t>icro</a:t>
            </a:r>
            <a:r>
              <a:rPr lang="en-GB" sz="900" kern="0" dirty="0" err="1">
                <a:solidFill>
                  <a:srgbClr val="B70D28"/>
                </a:solidFill>
              </a:rPr>
              <a:t>C</a:t>
            </a:r>
            <a:r>
              <a:rPr lang="en-GB" sz="900" kern="0" dirty="0" err="1">
                <a:solidFill>
                  <a:srgbClr val="00214A"/>
                </a:solidFill>
              </a:rPr>
              <a:t>ontroller</a:t>
            </a:r>
            <a:r>
              <a:rPr lang="en-GB" sz="900" kern="0" dirty="0">
                <a:solidFill>
                  <a:srgbClr val="00214A"/>
                </a:solidFill>
              </a:rPr>
              <a:t> – </a:t>
            </a:r>
            <a:r>
              <a:rPr lang="en-GB" sz="900" kern="0" dirty="0">
                <a:solidFill>
                  <a:srgbClr val="B70D28"/>
                </a:solidFill>
              </a:rPr>
              <a:t>I</a:t>
            </a:r>
            <a:r>
              <a:rPr lang="en-GB" sz="900" kern="0" dirty="0">
                <a:solidFill>
                  <a:srgbClr val="00214A"/>
                </a:solidFill>
              </a:rPr>
              <a:t>nfineon </a:t>
            </a:r>
            <a:r>
              <a:rPr lang="en-GB" sz="900" kern="0" dirty="0">
                <a:solidFill>
                  <a:srgbClr val="B70D28"/>
                </a:solidFill>
              </a:rPr>
              <a:t>S</a:t>
            </a:r>
            <a:r>
              <a:rPr lang="en-GB" sz="900" kern="0" dirty="0">
                <a:solidFill>
                  <a:srgbClr val="00214A"/>
                </a:solidFill>
              </a:rPr>
              <a:t>oftware </a:t>
            </a:r>
            <a:r>
              <a:rPr lang="en-GB" sz="900" kern="0" dirty="0" err="1">
                <a:solidFill>
                  <a:srgbClr val="B70D28"/>
                </a:solidFill>
              </a:rPr>
              <a:t>AR</a:t>
            </a:r>
            <a:r>
              <a:rPr lang="en-GB" sz="900" kern="0" dirty="0" err="1">
                <a:solidFill>
                  <a:srgbClr val="00214A"/>
                </a:solidFill>
              </a:rPr>
              <a:t>chitecture</a:t>
            </a:r>
            <a:endParaRPr lang="en-GB" sz="900" kern="0" dirty="0">
              <a:solidFill>
                <a:srgbClr val="00214A"/>
              </a:solidFill>
            </a:endParaRPr>
          </a:p>
          <a:p>
            <a:pPr defTabSz="457200" fontAlgn="auto">
              <a:spcBef>
                <a:spcPts val="0"/>
              </a:spcBef>
              <a:spcAft>
                <a:spcPts val="0"/>
              </a:spcAft>
              <a:defRPr/>
            </a:pPr>
            <a:r>
              <a:rPr lang="en-GB" sz="900" kern="0" dirty="0">
                <a:solidFill>
                  <a:srgbClr val="00214A"/>
                </a:solidFill>
              </a:rPr>
              <a:t>MC-ISAR: 	                MCU, WDG, GPT, SPI, PORT, DIO, ICU, PWM, ADC</a:t>
            </a:r>
          </a:p>
          <a:p>
            <a:pPr defTabSz="457200" fontAlgn="auto">
              <a:spcBef>
                <a:spcPts val="0"/>
              </a:spcBef>
              <a:spcAft>
                <a:spcPts val="0"/>
              </a:spcAft>
              <a:defRPr/>
            </a:pPr>
            <a:r>
              <a:rPr lang="en-GB" sz="900" kern="0" dirty="0">
                <a:solidFill>
                  <a:srgbClr val="00214A"/>
                </a:solidFill>
              </a:rPr>
              <a:t>MC-ISAR COM Basic:         CAN, </a:t>
            </a:r>
            <a:r>
              <a:rPr lang="en-GB" sz="900" kern="0" dirty="0" err="1">
                <a:solidFill>
                  <a:srgbClr val="00214A"/>
                </a:solidFill>
              </a:rPr>
              <a:t>CanTrcv</a:t>
            </a:r>
            <a:r>
              <a:rPr lang="en-GB" sz="900" kern="0" dirty="0">
                <a:solidFill>
                  <a:srgbClr val="00214A"/>
                </a:solidFill>
              </a:rPr>
              <a:t>, LIN</a:t>
            </a:r>
          </a:p>
          <a:p>
            <a:pPr defTabSz="457200" fontAlgn="auto">
              <a:spcBef>
                <a:spcPts val="0"/>
              </a:spcBef>
              <a:spcAft>
                <a:spcPts val="0"/>
              </a:spcAft>
              <a:defRPr/>
            </a:pPr>
            <a:r>
              <a:rPr lang="en-GB" sz="900" kern="0" dirty="0">
                <a:solidFill>
                  <a:srgbClr val="00214A"/>
                </a:solidFill>
              </a:rPr>
              <a:t>MC-ISAR COM Enhanced: </a:t>
            </a:r>
            <a:r>
              <a:rPr lang="en-GB" sz="900" kern="0" dirty="0" err="1">
                <a:solidFill>
                  <a:srgbClr val="00214A"/>
                </a:solidFill>
              </a:rPr>
              <a:t>FlexRay</a:t>
            </a:r>
            <a:r>
              <a:rPr lang="en-GB" sz="900" kern="0" dirty="0">
                <a:solidFill>
                  <a:srgbClr val="00214A"/>
                </a:solidFill>
              </a:rPr>
              <a:t>, Ethernet</a:t>
            </a:r>
          </a:p>
          <a:p>
            <a:pPr defTabSz="457200" fontAlgn="auto">
              <a:spcBef>
                <a:spcPts val="0"/>
              </a:spcBef>
              <a:spcAft>
                <a:spcPts val="0"/>
              </a:spcAft>
              <a:defRPr/>
            </a:pPr>
            <a:r>
              <a:rPr lang="en-GB" sz="900" kern="0" dirty="0">
                <a:solidFill>
                  <a:srgbClr val="00214A"/>
                </a:solidFill>
              </a:rPr>
              <a:t>MC-ISAR MEM: 	                FLASH, FEE</a:t>
            </a:r>
          </a:p>
          <a:p>
            <a:pPr defTabSz="457200" fontAlgn="auto">
              <a:spcBef>
                <a:spcPts val="0"/>
              </a:spcBef>
              <a:spcAft>
                <a:spcPts val="0"/>
              </a:spcAft>
              <a:defRPr/>
            </a:pPr>
            <a:r>
              <a:rPr lang="en-GB" sz="900" kern="0" dirty="0">
                <a:solidFill>
                  <a:srgbClr val="00214A"/>
                </a:solidFill>
              </a:rPr>
              <a:t>MC-ISAR MCAL CD:           SCI, </a:t>
            </a:r>
            <a:r>
              <a:rPr lang="en-GB" sz="900" kern="0" dirty="0" err="1">
                <a:solidFill>
                  <a:srgbClr val="00214A"/>
                </a:solidFill>
              </a:rPr>
              <a:t>MEMCheck</a:t>
            </a:r>
            <a:r>
              <a:rPr lang="en-GB" sz="900" kern="0" dirty="0">
                <a:solidFill>
                  <a:srgbClr val="00214A"/>
                </a:solidFill>
              </a:rPr>
              <a:t>, FADC, etc. for TriCore™</a:t>
            </a:r>
          </a:p>
        </p:txBody>
      </p:sp>
      <p:sp>
        <p:nvSpPr>
          <p:cNvPr id="86" name="Rectangle 82"/>
          <p:cNvSpPr>
            <a:spLocks noChangeArrowheads="1"/>
          </p:cNvSpPr>
          <p:nvPr/>
        </p:nvSpPr>
        <p:spPr bwMode="auto">
          <a:xfrm>
            <a:off x="2535932" y="3316542"/>
            <a:ext cx="230188" cy="677862"/>
          </a:xfrm>
          <a:prstGeom prst="rect">
            <a:avLst/>
          </a:prstGeom>
          <a:solidFill>
            <a:srgbClr val="4086BF"/>
          </a:solidFill>
          <a:ln w="9525">
            <a:noFill/>
            <a:miter lim="800000"/>
            <a:headEnd/>
            <a:tailEnd/>
          </a:ln>
        </p:spPr>
        <p:txBody>
          <a:bodyPr/>
          <a:lstStyle/>
          <a:p>
            <a:pPr defTabSz="457200" fontAlgn="auto">
              <a:spcBef>
                <a:spcPts val="0"/>
              </a:spcBef>
              <a:spcAft>
                <a:spcPts val="0"/>
              </a:spcAft>
            </a:pPr>
            <a:endParaRPr lang="en-GB" sz="800" dirty="0">
              <a:solidFill>
                <a:srgbClr val="00214A"/>
              </a:solidFill>
              <a:latin typeface="Verdana"/>
            </a:endParaRPr>
          </a:p>
        </p:txBody>
      </p:sp>
      <p:sp>
        <p:nvSpPr>
          <p:cNvPr id="87" name="Rectangle 83"/>
          <p:cNvSpPr>
            <a:spLocks noChangeArrowheads="1"/>
          </p:cNvSpPr>
          <p:nvPr/>
        </p:nvSpPr>
        <p:spPr bwMode="auto">
          <a:xfrm>
            <a:off x="2556092" y="3496618"/>
            <a:ext cx="161904" cy="107722"/>
          </a:xfrm>
          <a:prstGeom prst="rect">
            <a:avLst/>
          </a:prstGeom>
          <a:noFill/>
          <a:ln w="9525">
            <a:noFill/>
            <a:miter lim="800000"/>
            <a:headEnd/>
            <a:tailEnd/>
          </a:ln>
        </p:spPr>
        <p:txBody>
          <a:bodyPr wrap="none" lIns="0" tIns="0" rIns="0" bIns="0">
            <a:spAutoFit/>
          </a:bodyPr>
          <a:lstStyle/>
          <a:p>
            <a:pPr defTabSz="457200" fontAlgn="auto">
              <a:spcBef>
                <a:spcPts val="0"/>
              </a:spcBef>
              <a:spcAft>
                <a:spcPts val="0"/>
              </a:spcAft>
            </a:pPr>
            <a:r>
              <a:rPr lang="en-GB" sz="700" dirty="0">
                <a:solidFill>
                  <a:srgbClr val="FFFFFF"/>
                </a:solidFill>
                <a:latin typeface="Verdana"/>
                <a:cs typeface="Arial" charset="0"/>
              </a:rPr>
              <a:t>FLS</a:t>
            </a:r>
          </a:p>
        </p:txBody>
      </p:sp>
      <p:sp>
        <p:nvSpPr>
          <p:cNvPr id="88" name="Inhaltsplatzhalter 10"/>
          <p:cNvSpPr txBox="1">
            <a:spLocks/>
          </p:cNvSpPr>
          <p:nvPr/>
        </p:nvSpPr>
        <p:spPr>
          <a:xfrm>
            <a:off x="6926560" y="1053456"/>
            <a:ext cx="2880320" cy="5399881"/>
          </a:xfrm>
          <a:prstGeom prst="roundRect">
            <a:avLst>
              <a:gd name="adj" fmla="val 3704"/>
            </a:avLst>
          </a:prstGeom>
          <a:solidFill>
            <a:srgbClr val="C8D8E6"/>
          </a:solidFill>
        </p:spPr>
        <p:txBody>
          <a:bodyPr/>
          <a:lstStyle>
            <a:lvl1pPr marL="270000" indent="-270000" algn="l" rtl="0" eaLnBrk="1" fontAlgn="base" hangingPunct="1">
              <a:spcBef>
                <a:spcPts val="0"/>
              </a:spcBef>
              <a:spcAft>
                <a:spcPts val="1200"/>
              </a:spcAft>
              <a:buClr>
                <a:schemeClr val="accent5"/>
              </a:buClr>
              <a:buFont typeface="Wingdings" pitchFamily="2" charset="2"/>
              <a:buChar char="n"/>
              <a:defRPr sz="2000" baseline="0">
                <a:solidFill>
                  <a:schemeClr val="tx1"/>
                </a:solidFill>
                <a:latin typeface="Verdana" pitchFamily="34" charset="0"/>
                <a:ea typeface="+mn-ea"/>
                <a:cs typeface="+mn-cs"/>
              </a:defRPr>
            </a:lvl1pPr>
            <a:lvl2pPr marL="558000" indent="-252000" algn="l" rtl="0" eaLnBrk="1" fontAlgn="base" hangingPunct="1">
              <a:spcBef>
                <a:spcPts val="0"/>
              </a:spcBef>
              <a:spcAft>
                <a:spcPts val="900"/>
              </a:spcAft>
              <a:buClr>
                <a:schemeClr val="accent5"/>
              </a:buClr>
              <a:buSzPct val="80000"/>
              <a:buFont typeface="Wingdings" pitchFamily="2" charset="2"/>
              <a:buChar char="o"/>
              <a:defRPr sz="2000">
                <a:solidFill>
                  <a:schemeClr val="tx1"/>
                </a:solidFill>
                <a:latin typeface="Verdana" pitchFamily="34" charset="0"/>
              </a:defRPr>
            </a:lvl2pPr>
            <a:lvl3pPr marL="810000" indent="-252000" algn="l" rtl="0" eaLnBrk="1" fontAlgn="base" hangingPunct="1">
              <a:spcBef>
                <a:spcPts val="0"/>
              </a:spcBef>
              <a:spcAft>
                <a:spcPts val="600"/>
              </a:spcAft>
              <a:buClr>
                <a:schemeClr val="accent5"/>
              </a:buClr>
              <a:buSzPct val="100000"/>
              <a:buFont typeface="Verdana" pitchFamily="34" charset="0"/>
              <a:buChar char="―"/>
              <a:defRPr sz="1800" baseline="0">
                <a:solidFill>
                  <a:schemeClr val="tx1"/>
                </a:solidFill>
                <a:latin typeface="Verdana" pitchFamily="34" charset="0"/>
              </a:defRPr>
            </a:lvl3pPr>
            <a:lvl4pPr marL="1044000" indent="-234000" algn="l" rtl="0" eaLnBrk="1" fontAlgn="base" hangingPunct="1">
              <a:spcBef>
                <a:spcPts val="0"/>
              </a:spcBef>
              <a:spcAft>
                <a:spcPts val="300"/>
              </a:spcAft>
              <a:buClr>
                <a:schemeClr val="accent5"/>
              </a:buClr>
              <a:buFont typeface="Verdana" pitchFamily="34" charset="0"/>
              <a:buChar char="―"/>
              <a:defRPr sz="1600" baseline="0">
                <a:solidFill>
                  <a:schemeClr val="tx1"/>
                </a:solidFill>
                <a:latin typeface="Verdana" pitchFamily="34" charset="0"/>
              </a:defRPr>
            </a:lvl4pPr>
            <a:lvl5pPr marL="1260000" indent="-216000" algn="l" rtl="0" eaLnBrk="1" fontAlgn="base" hangingPunct="1">
              <a:spcBef>
                <a:spcPts val="0"/>
              </a:spcBef>
              <a:spcAft>
                <a:spcPts val="300"/>
              </a:spcAft>
              <a:buClr>
                <a:schemeClr val="accent5"/>
              </a:buClr>
              <a:buFont typeface="Verdana" pitchFamily="34" charset="0"/>
              <a:buChar char="―"/>
              <a:defRPr sz="1400" baseline="0">
                <a:solidFill>
                  <a:schemeClr val="tx1"/>
                </a:solidFill>
                <a:latin typeface="Verdana" pitchFamily="34" charset="0"/>
              </a:defRPr>
            </a:lvl5pPr>
            <a:lvl6pPr marL="1350000" indent="-270000" algn="l" rtl="0" eaLnBrk="1" fontAlgn="base" hangingPunct="1">
              <a:spcBef>
                <a:spcPts val="0"/>
              </a:spcBef>
              <a:spcAft>
                <a:spcPts val="1200"/>
              </a:spcAft>
              <a:buClr>
                <a:schemeClr val="accent1"/>
              </a:buClr>
              <a:buFont typeface="Verdana" pitchFamily="34" charset="0"/>
              <a:buNone/>
              <a:defRPr sz="1400" baseline="0">
                <a:solidFill>
                  <a:schemeClr val="accent3"/>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defTabSz="457200">
              <a:lnSpc>
                <a:spcPct val="150000"/>
              </a:lnSpc>
              <a:spcBef>
                <a:spcPts val="600"/>
              </a:spcBef>
              <a:spcAft>
                <a:spcPts val="0"/>
              </a:spcAft>
              <a:buClr>
                <a:srgbClr val="1F497D"/>
              </a:buClr>
              <a:defRPr/>
            </a:pPr>
            <a:r>
              <a:rPr lang="en-GB" sz="1200" kern="0" dirty="0">
                <a:solidFill>
                  <a:srgbClr val="00214A"/>
                </a:solidFill>
              </a:rPr>
              <a:t>Supported AUTOSAR releases and devices:</a:t>
            </a:r>
          </a:p>
          <a:p>
            <a:pPr lvl="2" defTabSz="457200">
              <a:lnSpc>
                <a:spcPct val="150000"/>
              </a:lnSpc>
              <a:spcBef>
                <a:spcPts val="600"/>
              </a:spcBef>
              <a:spcAft>
                <a:spcPts val="0"/>
              </a:spcAft>
              <a:buClr>
                <a:srgbClr val="1F497D"/>
              </a:buClr>
              <a:buFont typeface="Symbol" panose="05050102010706020507" pitchFamily="18" charset="2"/>
              <a:buChar char="-"/>
              <a:defRPr/>
            </a:pPr>
            <a:r>
              <a:rPr lang="en-GB" sz="1200" kern="0" dirty="0">
                <a:solidFill>
                  <a:srgbClr val="00214A"/>
                </a:solidFill>
              </a:rPr>
              <a:t>V3.2, V4.03 available </a:t>
            </a:r>
          </a:p>
          <a:p>
            <a:pPr lvl="2" defTabSz="457200">
              <a:lnSpc>
                <a:spcPct val="150000"/>
              </a:lnSpc>
              <a:spcBef>
                <a:spcPts val="600"/>
              </a:spcBef>
              <a:spcAft>
                <a:spcPts val="0"/>
              </a:spcAft>
              <a:buClr>
                <a:srgbClr val="1F497D"/>
              </a:buClr>
              <a:defRPr/>
            </a:pPr>
            <a:r>
              <a:rPr lang="en-GB" sz="1200" kern="0" dirty="0">
                <a:solidFill>
                  <a:srgbClr val="00214A"/>
                </a:solidFill>
              </a:rPr>
              <a:t>ISO26262 support</a:t>
            </a:r>
          </a:p>
          <a:p>
            <a:pPr lvl="2" defTabSz="457200">
              <a:lnSpc>
                <a:spcPct val="150000"/>
              </a:lnSpc>
              <a:spcBef>
                <a:spcPts val="600"/>
              </a:spcBef>
              <a:spcAft>
                <a:spcPts val="0"/>
              </a:spcAft>
              <a:buClr>
                <a:srgbClr val="1F497D"/>
              </a:buClr>
              <a:defRPr/>
            </a:pPr>
            <a:r>
              <a:rPr lang="en-GB" sz="1200" kern="0" dirty="0">
                <a:solidFill>
                  <a:srgbClr val="00214A"/>
                </a:solidFill>
              </a:rPr>
              <a:t>Support of AS.V4.1</a:t>
            </a:r>
          </a:p>
          <a:p>
            <a:pPr lvl="2" defTabSz="457200">
              <a:lnSpc>
                <a:spcPct val="150000"/>
              </a:lnSpc>
              <a:spcBef>
                <a:spcPts val="600"/>
              </a:spcBef>
              <a:spcAft>
                <a:spcPts val="0"/>
              </a:spcAft>
              <a:buClr>
                <a:srgbClr val="1F497D"/>
              </a:buClr>
              <a:defRPr/>
            </a:pPr>
            <a:r>
              <a:rPr lang="en-GB" sz="1200" kern="0" dirty="0">
                <a:solidFill>
                  <a:srgbClr val="00214A"/>
                </a:solidFill>
              </a:rPr>
              <a:t>AS. 4.2.1 on request</a:t>
            </a:r>
          </a:p>
          <a:p>
            <a:pPr defTabSz="457200">
              <a:lnSpc>
                <a:spcPct val="150000"/>
              </a:lnSpc>
              <a:spcBef>
                <a:spcPts val="600"/>
              </a:spcBef>
              <a:spcAft>
                <a:spcPts val="0"/>
              </a:spcAft>
              <a:buClr>
                <a:srgbClr val="1F497D"/>
              </a:buClr>
              <a:defRPr/>
            </a:pPr>
            <a:r>
              <a:rPr lang="en-GB" sz="1200" kern="0" dirty="0">
                <a:solidFill>
                  <a:srgbClr val="00214A"/>
                </a:solidFill>
              </a:rPr>
              <a:t>ISO26262 support up to   ASIL-B</a:t>
            </a:r>
          </a:p>
          <a:p>
            <a:pPr defTabSz="457200">
              <a:lnSpc>
                <a:spcPct val="150000"/>
              </a:lnSpc>
              <a:spcBef>
                <a:spcPts val="600"/>
              </a:spcBef>
              <a:spcAft>
                <a:spcPts val="0"/>
              </a:spcAft>
              <a:buClr>
                <a:srgbClr val="1F497D"/>
              </a:buClr>
              <a:defRPr/>
            </a:pPr>
            <a:r>
              <a:rPr lang="en-GB" sz="1200" kern="0" dirty="0">
                <a:solidFill>
                  <a:srgbClr val="00214A"/>
                </a:solidFill>
              </a:rPr>
              <a:t>CMM L3 process</a:t>
            </a:r>
          </a:p>
          <a:p>
            <a:pPr defTabSz="457200">
              <a:lnSpc>
                <a:spcPct val="150000"/>
              </a:lnSpc>
              <a:spcBef>
                <a:spcPts val="600"/>
              </a:spcBef>
              <a:spcAft>
                <a:spcPts val="0"/>
              </a:spcAft>
              <a:buClr>
                <a:srgbClr val="1F497D"/>
              </a:buClr>
              <a:defRPr/>
            </a:pPr>
            <a:r>
              <a:rPr lang="en-GB" sz="1200" kern="0" dirty="0">
                <a:solidFill>
                  <a:srgbClr val="00214A"/>
                </a:solidFill>
              </a:rPr>
              <a:t>Complex driver package for SHE+, Safety Lib, etc.</a:t>
            </a:r>
          </a:p>
          <a:p>
            <a:pPr defTabSz="457200">
              <a:lnSpc>
                <a:spcPct val="150000"/>
              </a:lnSpc>
              <a:spcBef>
                <a:spcPts val="600"/>
              </a:spcBef>
              <a:spcAft>
                <a:spcPts val="0"/>
              </a:spcAft>
              <a:buClr>
                <a:srgbClr val="1F497D"/>
              </a:buClr>
              <a:defRPr/>
            </a:pPr>
            <a:r>
              <a:rPr lang="en-GB" sz="1200" kern="0" dirty="0">
                <a:solidFill>
                  <a:srgbClr val="00214A"/>
                </a:solidFill>
              </a:rPr>
              <a:t>Delivery packages includes: source code, user manual, </a:t>
            </a:r>
            <a:r>
              <a:rPr lang="en-GB" sz="1200" kern="0" dirty="0" err="1">
                <a:solidFill>
                  <a:srgbClr val="00214A"/>
                </a:solidFill>
              </a:rPr>
              <a:t>Tresos</a:t>
            </a:r>
            <a:r>
              <a:rPr lang="en-GB" sz="1200" kern="0" dirty="0">
                <a:solidFill>
                  <a:srgbClr val="00214A"/>
                </a:solidFill>
              </a:rPr>
              <a:t> configuration tool</a:t>
            </a:r>
          </a:p>
        </p:txBody>
      </p:sp>
      <p:sp>
        <p:nvSpPr>
          <p:cNvPr id="89" name="Gleichschenkliges Dreieck 2"/>
          <p:cNvSpPr/>
          <p:nvPr/>
        </p:nvSpPr>
        <p:spPr bwMode="auto">
          <a:xfrm rot="10800000">
            <a:off x="2893764" y="5756909"/>
            <a:ext cx="2001359" cy="215553"/>
          </a:xfrm>
          <a:prstGeom prst="triangle">
            <a:avLst/>
          </a:prstGeom>
          <a:solidFill>
            <a:srgbClr val="23476E"/>
          </a:solidFill>
          <a:ln w="9525">
            <a:noFill/>
            <a:miter lim="800000"/>
            <a:headEnd/>
            <a:tailEnd/>
          </a:ln>
        </p:spPr>
        <p:txBody>
          <a:bodyPr wrap="square" lIns="90000" tIns="46800" rIns="90000" bIns="46800" rtlCol="0" anchor="ctr"/>
          <a:lstStyle/>
          <a:p>
            <a:pPr defTabSz="457200" fontAlgn="auto">
              <a:spcBef>
                <a:spcPts val="0"/>
              </a:spcBef>
              <a:spcAft>
                <a:spcPts val="0"/>
              </a:spcAft>
            </a:pPr>
            <a:endParaRPr lang="en-GB" sz="1600" dirty="0" err="1">
              <a:solidFill>
                <a:srgbClr val="00214A"/>
              </a:solidFill>
              <a:latin typeface="Calibri"/>
              <a:ea typeface="Verdana" pitchFamily="34" charset="0"/>
            </a:endParaRPr>
          </a:p>
        </p:txBody>
      </p:sp>
      <p:pic>
        <p:nvPicPr>
          <p:cNvPr id="90" name="Grafik 29"/>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611528" y="657808"/>
            <a:ext cx="1755192" cy="178904"/>
          </a:xfrm>
          <a:prstGeom prst="rect">
            <a:avLst/>
          </a:prstGeom>
        </p:spPr>
      </p:pic>
      <p:sp>
        <p:nvSpPr>
          <p:cNvPr id="2" name="Footer Placeholder 1">
            <a:extLst>
              <a:ext uri="{FF2B5EF4-FFF2-40B4-BE49-F238E27FC236}">
                <a16:creationId xmlns:a16="http://schemas.microsoft.com/office/drawing/2014/main" id="{BDD56BA5-D535-4275-9BD4-C91A9599C8B1}"/>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92FB4CE7-A845-4F3C-BDD9-B4AEE4A1AB28}"/>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CD0FB764-7BB2-4145-B752-7028BE9F380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358428271"/>
      </p:ext>
    </p:extLst>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3"/>
          <p:cNvPicPr>
            <a:picLocks noChangeAspect="1" noChangeArrowheads="1"/>
          </p:cNvPicPr>
          <p:nvPr/>
        </p:nvPicPr>
        <p:blipFill>
          <a:blip r:embed="rId3" cstate="print"/>
          <a:srcRect/>
          <a:stretch>
            <a:fillRect/>
          </a:stretch>
        </p:blipFill>
        <p:spPr bwMode="auto">
          <a:xfrm>
            <a:off x="5774436" y="4365104"/>
            <a:ext cx="3430422" cy="2143680"/>
          </a:xfrm>
          <a:prstGeom prst="rect">
            <a:avLst/>
          </a:prstGeom>
          <a:noFill/>
          <a:ln w="9525">
            <a:noFill/>
            <a:miter lim="800000"/>
            <a:headEnd/>
            <a:tailEnd/>
          </a:ln>
        </p:spPr>
      </p:pic>
      <p:pic>
        <p:nvPicPr>
          <p:cNvPr id="10" name="Picture 2"/>
          <p:cNvPicPr>
            <a:picLocks noChangeAspect="1" noChangeArrowheads="1"/>
          </p:cNvPicPr>
          <p:nvPr/>
        </p:nvPicPr>
        <p:blipFill>
          <a:blip r:embed="rId4" cstate="print"/>
          <a:srcRect/>
          <a:stretch>
            <a:fillRect/>
          </a:stretch>
        </p:blipFill>
        <p:spPr bwMode="auto">
          <a:xfrm>
            <a:off x="1996597" y="4381664"/>
            <a:ext cx="3273286" cy="2143681"/>
          </a:xfrm>
          <a:prstGeom prst="rect">
            <a:avLst/>
          </a:prstGeom>
          <a:noFill/>
          <a:ln w="9525">
            <a:noFill/>
            <a:miter lim="800000"/>
            <a:headEnd/>
            <a:tailEnd/>
          </a:ln>
        </p:spPr>
      </p:pic>
      <p:sp>
        <p:nvSpPr>
          <p:cNvPr id="11" name="Text Box 28"/>
          <p:cNvSpPr txBox="1">
            <a:spLocks noChangeArrowheads="1"/>
          </p:cNvSpPr>
          <p:nvPr/>
        </p:nvSpPr>
        <p:spPr bwMode="auto">
          <a:xfrm>
            <a:off x="1093912" y="1052736"/>
            <a:ext cx="8784976" cy="3122992"/>
          </a:xfrm>
          <a:prstGeom prst="rect">
            <a:avLst/>
          </a:prstGeom>
          <a:noFill/>
          <a:ln w="9525" algn="ctr">
            <a:noFill/>
            <a:miter lim="800000"/>
            <a:headEnd/>
            <a:tailEnd/>
          </a:ln>
        </p:spPr>
        <p:txBody>
          <a:bodyPr lIns="0" tIns="0" rIns="0" bIns="0"/>
          <a:lstStyle/>
          <a:p>
            <a:r>
              <a:rPr lang="en-GB" sz="1400" dirty="0">
                <a:solidFill>
                  <a:srgbClr val="00214A"/>
                </a:solidFill>
                <a:latin typeface="Verdana"/>
              </a:rPr>
              <a:t>This </a:t>
            </a:r>
            <a:r>
              <a:rPr lang="en-GB" sz="1400" b="1" dirty="0">
                <a:solidFill>
                  <a:srgbClr val="00214A"/>
                </a:solidFill>
                <a:latin typeface="Verdana"/>
              </a:rPr>
              <a:t>free of charge </a:t>
            </a:r>
            <a:r>
              <a:rPr lang="en-GB" sz="1400" dirty="0">
                <a:solidFill>
                  <a:srgbClr val="00214A"/>
                </a:solidFill>
                <a:latin typeface="Verdana"/>
              </a:rPr>
              <a:t>tooling package provides all required features to develop and test software for </a:t>
            </a:r>
            <a:r>
              <a:rPr lang="en-GB" sz="1400" dirty="0" err="1">
                <a:solidFill>
                  <a:srgbClr val="00214A"/>
                </a:solidFill>
                <a:latin typeface="Verdana"/>
              </a:rPr>
              <a:t>TriCore</a:t>
            </a:r>
            <a:r>
              <a:rPr lang="en-GB" sz="1400" baseline="30000" dirty="0" err="1">
                <a:solidFill>
                  <a:srgbClr val="00214A"/>
                </a:solidFill>
                <a:latin typeface="Verdana"/>
              </a:rPr>
              <a:t>TM</a:t>
            </a:r>
            <a:r>
              <a:rPr lang="en-GB" sz="1400" dirty="0">
                <a:solidFill>
                  <a:srgbClr val="00214A"/>
                </a:solidFill>
                <a:latin typeface="Verdana"/>
              </a:rPr>
              <a:t> and AURIX</a:t>
            </a:r>
            <a:r>
              <a:rPr lang="en-GB" sz="1400" baseline="30000" dirty="0">
                <a:solidFill>
                  <a:srgbClr val="00214A"/>
                </a:solidFill>
                <a:latin typeface="Verdana"/>
              </a:rPr>
              <a:t>TM</a:t>
            </a:r>
            <a:r>
              <a:rPr lang="en-GB" sz="1400" dirty="0">
                <a:solidFill>
                  <a:srgbClr val="00214A"/>
                </a:solidFill>
                <a:latin typeface="Verdana"/>
              </a:rPr>
              <a:t> .</a:t>
            </a:r>
            <a:br>
              <a:rPr lang="en-GB" sz="1400" dirty="0">
                <a:solidFill>
                  <a:srgbClr val="00214A"/>
                </a:solidFill>
                <a:latin typeface="Verdana"/>
              </a:rPr>
            </a:br>
            <a:br>
              <a:rPr lang="en-GB" sz="1400" dirty="0">
                <a:solidFill>
                  <a:srgbClr val="00214A"/>
                </a:solidFill>
                <a:latin typeface="Verdana"/>
              </a:rPr>
            </a:br>
            <a:r>
              <a:rPr lang="en-GB" sz="1400" dirty="0">
                <a:solidFill>
                  <a:srgbClr val="00214A"/>
                </a:solidFill>
                <a:latin typeface="Verdana"/>
              </a:rPr>
              <a:t>The tool can be used with all available </a:t>
            </a:r>
            <a:r>
              <a:rPr lang="en-GB" sz="1400" dirty="0" err="1">
                <a:solidFill>
                  <a:srgbClr val="00214A"/>
                </a:solidFill>
                <a:latin typeface="Verdana"/>
              </a:rPr>
              <a:t>TriCore</a:t>
            </a:r>
            <a:r>
              <a:rPr lang="en-GB" sz="1400" baseline="30000" dirty="0" err="1">
                <a:solidFill>
                  <a:srgbClr val="00214A"/>
                </a:solidFill>
                <a:latin typeface="Verdana"/>
              </a:rPr>
              <a:t>TM</a:t>
            </a:r>
            <a:r>
              <a:rPr lang="en-GB" sz="1400" dirty="0">
                <a:solidFill>
                  <a:srgbClr val="00214A"/>
                </a:solidFill>
                <a:latin typeface="Verdana"/>
              </a:rPr>
              <a:t> and AURIX</a:t>
            </a:r>
            <a:r>
              <a:rPr lang="en-GB" sz="1400" baseline="30000" dirty="0">
                <a:solidFill>
                  <a:srgbClr val="00214A"/>
                </a:solidFill>
                <a:latin typeface="Verdana"/>
              </a:rPr>
              <a:t>TM</a:t>
            </a:r>
            <a:r>
              <a:rPr lang="en-GB" sz="1400" dirty="0">
                <a:solidFill>
                  <a:srgbClr val="00214A"/>
                </a:solidFill>
                <a:latin typeface="Verdana"/>
              </a:rPr>
              <a:t> </a:t>
            </a:r>
            <a:r>
              <a:rPr lang="en-GB" sz="1400" dirty="0" err="1">
                <a:solidFill>
                  <a:srgbClr val="00214A"/>
                </a:solidFill>
                <a:latin typeface="Verdana"/>
              </a:rPr>
              <a:t>StarterKits</a:t>
            </a:r>
            <a:r>
              <a:rPr lang="en-GB" sz="1400" dirty="0">
                <a:solidFill>
                  <a:srgbClr val="00214A"/>
                </a:solidFill>
                <a:latin typeface="Verdana"/>
              </a:rPr>
              <a:t> and Application Boards </a:t>
            </a:r>
          </a:p>
          <a:p>
            <a:pPr marL="742950" lvl="1" indent="-285750" defTabSz="1538045" eaLnBrk="0" hangingPunct="0">
              <a:spcBef>
                <a:spcPct val="10000"/>
              </a:spcBef>
              <a:spcAft>
                <a:spcPct val="10000"/>
              </a:spcAft>
              <a:buClr>
                <a:srgbClr val="CC0000"/>
              </a:buClr>
              <a:buFont typeface="Symbol" panose="05050102010706020507" pitchFamily="18" charset="2"/>
              <a:buChar char="-"/>
            </a:pPr>
            <a:r>
              <a:rPr lang="en-GB" sz="1400" dirty="0">
                <a:solidFill>
                  <a:srgbClr val="00214A"/>
                </a:solidFill>
                <a:latin typeface="Verdana"/>
              </a:rPr>
              <a:t> Eclipse based IDE</a:t>
            </a:r>
          </a:p>
          <a:p>
            <a:pPr marL="742950" lvl="1" indent="-285750" defTabSz="1538045" eaLnBrk="0" hangingPunct="0">
              <a:spcBef>
                <a:spcPct val="10000"/>
              </a:spcBef>
              <a:spcAft>
                <a:spcPct val="10000"/>
              </a:spcAft>
              <a:buClr>
                <a:srgbClr val="CC0000"/>
              </a:buClr>
              <a:buFont typeface="Symbol" panose="05050102010706020507" pitchFamily="18" charset="2"/>
              <a:buChar char="-"/>
            </a:pPr>
            <a:r>
              <a:rPr lang="en-GB" sz="1400" dirty="0">
                <a:solidFill>
                  <a:srgbClr val="00214A"/>
                </a:solidFill>
                <a:latin typeface="Verdana"/>
              </a:rPr>
              <a:t> Project wizard to easy define the project properties for device and board support</a:t>
            </a:r>
          </a:p>
          <a:p>
            <a:pPr marL="742950" lvl="1" indent="-285750" defTabSz="1538045" eaLnBrk="0" hangingPunct="0">
              <a:spcBef>
                <a:spcPct val="10000"/>
              </a:spcBef>
              <a:spcAft>
                <a:spcPct val="10000"/>
              </a:spcAft>
              <a:buClr>
                <a:srgbClr val="CC0000"/>
              </a:buClr>
              <a:buFont typeface="Symbol" panose="05050102010706020507" pitchFamily="18" charset="2"/>
              <a:buChar char="-"/>
            </a:pPr>
            <a:r>
              <a:rPr lang="en-GB" sz="1400" dirty="0">
                <a:solidFill>
                  <a:srgbClr val="00214A"/>
                </a:solidFill>
                <a:latin typeface="Verdana"/>
              </a:rPr>
              <a:t> High performant GNU C compiler</a:t>
            </a:r>
          </a:p>
          <a:p>
            <a:pPr marL="742950" lvl="1" indent="-285750" defTabSz="1538045" eaLnBrk="0" hangingPunct="0">
              <a:spcBef>
                <a:spcPct val="10000"/>
              </a:spcBef>
              <a:spcAft>
                <a:spcPct val="10000"/>
              </a:spcAft>
              <a:buClr>
                <a:srgbClr val="CC0000"/>
              </a:buClr>
              <a:buFont typeface="Symbol" panose="05050102010706020507" pitchFamily="18" charset="2"/>
              <a:buChar char="-"/>
            </a:pPr>
            <a:r>
              <a:rPr lang="en-GB" sz="1400" dirty="0">
                <a:solidFill>
                  <a:srgbClr val="00214A"/>
                </a:solidFill>
                <a:latin typeface="Verdana"/>
              </a:rPr>
              <a:t> Integrated source level debugger  </a:t>
            </a:r>
          </a:p>
          <a:p>
            <a:pPr marL="742950" lvl="1" indent="-285750" defTabSz="1538045" eaLnBrk="0" hangingPunct="0">
              <a:spcBef>
                <a:spcPct val="10000"/>
              </a:spcBef>
              <a:spcAft>
                <a:spcPct val="10000"/>
              </a:spcAft>
              <a:buClr>
                <a:srgbClr val="CC0000"/>
              </a:buClr>
              <a:buFont typeface="Symbol" panose="05050102010706020507" pitchFamily="18" charset="2"/>
              <a:buChar char="-"/>
            </a:pPr>
            <a:r>
              <a:rPr lang="en-GB" sz="1400" dirty="0">
                <a:solidFill>
                  <a:srgbClr val="00214A"/>
                </a:solidFill>
                <a:latin typeface="Verdana"/>
              </a:rPr>
              <a:t> On-chip Flash programming support </a:t>
            </a:r>
          </a:p>
          <a:p>
            <a:pPr lvl="1" defTabSz="1538045" eaLnBrk="0" hangingPunct="0">
              <a:spcBef>
                <a:spcPct val="10000"/>
              </a:spcBef>
              <a:spcAft>
                <a:spcPct val="10000"/>
              </a:spcAft>
              <a:buClr>
                <a:srgbClr val="CC0000"/>
              </a:buClr>
            </a:pPr>
            <a:r>
              <a:rPr lang="en-GB" sz="1400" dirty="0">
                <a:solidFill>
                  <a:srgbClr val="00214A"/>
                </a:solidFill>
                <a:latin typeface="Verdana"/>
              </a:rPr>
              <a:t>                                                                           </a:t>
            </a:r>
          </a:p>
          <a:p>
            <a:pPr lvl="1" defTabSz="1538045" eaLnBrk="0" hangingPunct="0">
              <a:spcBef>
                <a:spcPct val="10000"/>
              </a:spcBef>
              <a:spcAft>
                <a:spcPct val="10000"/>
              </a:spcAft>
              <a:buClr>
                <a:srgbClr val="CC0000"/>
              </a:buClr>
            </a:pPr>
            <a:endParaRPr lang="en-GB" sz="1400" b="1" dirty="0">
              <a:solidFill>
                <a:srgbClr val="00214A"/>
              </a:solidFill>
              <a:latin typeface="Verdana"/>
            </a:endParaRPr>
          </a:p>
          <a:p>
            <a:pPr lvl="1" defTabSz="1538045" eaLnBrk="0" hangingPunct="0">
              <a:spcBef>
                <a:spcPct val="10000"/>
              </a:spcBef>
              <a:spcAft>
                <a:spcPct val="10000"/>
              </a:spcAft>
              <a:buClr>
                <a:srgbClr val="CC0000"/>
              </a:buClr>
            </a:pPr>
            <a:r>
              <a:rPr lang="en-GB" sz="1400" b="1" dirty="0">
                <a:solidFill>
                  <a:srgbClr val="00214A"/>
                </a:solidFill>
                <a:latin typeface="Verdana"/>
              </a:rPr>
              <a:t>		</a:t>
            </a:r>
            <a:r>
              <a:rPr lang="en-GB" sz="1400" b="1" dirty="0">
                <a:solidFill>
                  <a:srgbClr val="00B0F0"/>
                </a:solidFill>
                <a:latin typeface="Verdana"/>
                <a:hlinkClick r:id="rId5"/>
              </a:rPr>
              <a:t>http://free-entry-toolchain.hightec-rt.com</a:t>
            </a:r>
            <a:endParaRPr lang="en-GB" sz="1400" b="1" dirty="0">
              <a:solidFill>
                <a:srgbClr val="00B0F0"/>
              </a:solidFill>
              <a:latin typeface="Verdana"/>
            </a:endParaRPr>
          </a:p>
          <a:p>
            <a:pPr marL="155216" indent="-155216" defTabSz="1538045" eaLnBrk="0" hangingPunct="0">
              <a:spcBef>
                <a:spcPct val="10000"/>
              </a:spcBef>
              <a:spcAft>
                <a:spcPct val="10000"/>
              </a:spcAft>
              <a:buClr>
                <a:srgbClr val="CC0000"/>
              </a:buClr>
              <a:buFont typeface="Wingdings" pitchFamily="2" charset="2"/>
              <a:buChar char="n"/>
            </a:pPr>
            <a:endParaRPr lang="en-GB" sz="1400" b="1" dirty="0">
              <a:solidFill>
                <a:srgbClr val="005DA9">
                  <a:lumMod val="75000"/>
                  <a:lumOff val="25000"/>
                </a:srgbClr>
              </a:solidFill>
              <a:latin typeface="Verdana"/>
            </a:endParaRPr>
          </a:p>
        </p:txBody>
      </p:sp>
      <p:sp>
        <p:nvSpPr>
          <p:cNvPr id="2" name="Title 1"/>
          <p:cNvSpPr>
            <a:spLocks noGrp="1"/>
          </p:cNvSpPr>
          <p:nvPr>
            <p:ph type="title" hasCustomPrompt="1"/>
          </p:nvPr>
        </p:nvSpPr>
        <p:spPr/>
        <p:txBody>
          <a:bodyPr/>
          <a:lstStyle/>
          <a:p>
            <a:r>
              <a:t>Free TriCore™ Entry Tool Chain</a:t>
            </a:r>
            <a:br>
              <a:rPr/>
            </a:br>
            <a:r>
              <a:rPr>
                <a:solidFill>
                  <a:schemeClr val="accent3">
                    <a:lumMod val="50000"/>
                  </a:schemeClr>
                </a:solidFill>
              </a:rPr>
              <a:t>Provider Hightec</a:t>
            </a:r>
            <a:endParaRPr lang="en-GB" dirty="0">
              <a:solidFill>
                <a:schemeClr val="accent3">
                  <a:lumMod val="50000"/>
                </a:schemeClr>
              </a:solidFill>
            </a:endParaRPr>
          </a:p>
        </p:txBody>
      </p:sp>
      <p:pic>
        <p:nvPicPr>
          <p:cNvPr id="12"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81026" y="3256697"/>
            <a:ext cx="944116" cy="9441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Abgerundetes Rechteck 2"/>
          <p:cNvSpPr/>
          <p:nvPr/>
        </p:nvSpPr>
        <p:spPr bwMode="auto">
          <a:xfrm rot="1632359">
            <a:off x="7341075" y="2944440"/>
            <a:ext cx="2520280" cy="720080"/>
          </a:xfrm>
          <a:prstGeom prst="roundRect">
            <a:avLst/>
          </a:prstGeom>
          <a:solidFill>
            <a:schemeClr val="accent1"/>
          </a:solidFill>
          <a:ln w="9525">
            <a:noFill/>
            <a:miter lim="800000"/>
            <a:headEnd/>
            <a:tailEnd/>
          </a:ln>
        </p:spPr>
        <p:txBody>
          <a:bodyPr wrap="square" lIns="72000" tIns="72000" rIns="72000" bIns="72000" rtlCol="0" anchor="ctr"/>
          <a:lstStyle/>
          <a:p>
            <a:pPr algn="ctr" eaLnBrk="0" hangingPunct="0"/>
            <a:r>
              <a:rPr lang="en-GB" sz="2000" b="1" dirty="0">
                <a:solidFill>
                  <a:srgbClr val="FFFFFF"/>
                </a:solidFill>
                <a:latin typeface="Verdana"/>
                <a:ea typeface="Verdana" pitchFamily="34" charset="0"/>
              </a:rPr>
              <a:t>Free of charge </a:t>
            </a:r>
          </a:p>
        </p:txBody>
      </p:sp>
      <p:sp>
        <p:nvSpPr>
          <p:cNvPr id="4" name="Footer Placeholder 3">
            <a:extLst>
              <a:ext uri="{FF2B5EF4-FFF2-40B4-BE49-F238E27FC236}">
                <a16:creationId xmlns:a16="http://schemas.microsoft.com/office/drawing/2014/main" id="{B91BDF2D-4E0C-4D64-B83B-07E6673283B2}"/>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343F0F0A-A82E-4D24-AD61-C7ECB0D5FB67}"/>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AF72C8C2-AB2E-4125-8768-178A770D6DAF}"/>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505206204"/>
      </p:ext>
    </p:extLst>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p:cNvSpPr>
            <a:spLocks noGrp="1"/>
          </p:cNvSpPr>
          <p:nvPr/>
        </p:nvSpPr>
        <p:spPr>
          <a:xfrm>
            <a:off x="1268283" y="1112442"/>
            <a:ext cx="8669973" cy="5440759"/>
          </a:xfrm>
          <a:prstGeom prst="rect">
            <a:avLst/>
          </a:prstGeom>
        </p:spPr>
        <p:txBody>
          <a:bodyPr>
            <a:normAutofit fontScale="70000" lnSpcReduction="200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marL="0" indent="0">
              <a:buNone/>
            </a:pPr>
            <a:r>
              <a:rPr lang="en-US" sz="2100" dirty="0"/>
              <a:t>The</a:t>
            </a:r>
            <a:r>
              <a:rPr lang="en-US" sz="2100" b="1" dirty="0"/>
              <a:t> Free TASKING Pin Mapper for AURIX </a:t>
            </a:r>
            <a:r>
              <a:rPr lang="en-US" sz="2100" dirty="0"/>
              <a:t>enables both novice and expert users to quickly configure AURIX microcontrollers by making connections between port pins and peripherals. </a:t>
            </a:r>
          </a:p>
          <a:p>
            <a:endParaRPr lang="en-US" b="1" dirty="0"/>
          </a:p>
          <a:p>
            <a:pPr marL="0" indent="0">
              <a:buNone/>
            </a:pPr>
            <a:r>
              <a:rPr lang="en-US" b="1" dirty="0"/>
              <a:t>Key features:</a:t>
            </a:r>
            <a:endParaRPr lang="en-US" dirty="0"/>
          </a:p>
          <a:p>
            <a:r>
              <a:rPr lang="en-US" dirty="0"/>
              <a:t>Eclipse based GUI with built-in knowledge about AURIX devices and packages. </a:t>
            </a:r>
          </a:p>
          <a:p>
            <a:r>
              <a:rPr lang="en-US" dirty="0"/>
              <a:t>The Pin Mapper creates:</a:t>
            </a:r>
          </a:p>
          <a:p>
            <a:pPr lvl="1"/>
            <a:r>
              <a:rPr lang="en-US" dirty="0"/>
              <a:t>device initialization code in ISO-C format</a:t>
            </a:r>
          </a:p>
          <a:p>
            <a:pPr lvl="1"/>
            <a:r>
              <a:rPr lang="en-US" dirty="0"/>
              <a:t>a spreadsheet (CVS) file for project documentation</a:t>
            </a:r>
          </a:p>
          <a:p>
            <a:pPr lvl="1"/>
            <a:r>
              <a:rPr lang="en-US" dirty="0"/>
              <a:t>a schematic symbol block that can be imported by PCB design tools </a:t>
            </a:r>
          </a:p>
          <a:p>
            <a:pPr lvl="1"/>
            <a:endParaRPr lang="en-US" dirty="0"/>
          </a:p>
          <a:p>
            <a:r>
              <a:rPr lang="en-US" dirty="0"/>
              <a:t>Supported </a:t>
            </a:r>
            <a:r>
              <a:rPr lang="en-US" dirty="0" err="1"/>
              <a:t>TriCore</a:t>
            </a:r>
            <a:r>
              <a:rPr lang="en-US" dirty="0"/>
              <a:t> Devices:</a:t>
            </a:r>
          </a:p>
          <a:p>
            <a:pPr lvl="1"/>
            <a:r>
              <a:rPr lang="en-US" dirty="0"/>
              <a:t>AURIX Family (TC22x, TC23x, TC26x,</a:t>
            </a:r>
          </a:p>
          <a:p>
            <a:pPr marL="288000" lvl="1" indent="0">
              <a:buNone/>
            </a:pPr>
            <a:r>
              <a:rPr lang="en-US" dirty="0"/>
              <a:t>TC27x, TC29x)</a:t>
            </a:r>
          </a:p>
          <a:p>
            <a:pPr lvl="1"/>
            <a:r>
              <a:rPr lang="en-US" dirty="0"/>
              <a:t>AURIX 2G Family (TC38x, TC39x).</a:t>
            </a:r>
          </a:p>
          <a:p>
            <a:pPr lvl="1"/>
            <a:endParaRPr lang="en-US" dirty="0"/>
          </a:p>
          <a:p>
            <a:r>
              <a:rPr lang="en-US" dirty="0"/>
              <a:t>Request the Free TASKING Pin Mapper </a:t>
            </a:r>
          </a:p>
          <a:p>
            <a:pPr marL="0" indent="0">
              <a:buNone/>
            </a:pPr>
            <a:r>
              <a:rPr lang="en-US" dirty="0"/>
              <a:t>     for AURIX through </a:t>
            </a:r>
            <a:r>
              <a:rPr lang="en-US" b="1" dirty="0">
                <a:hlinkClick r:id="rId3"/>
              </a:rPr>
              <a:t>this form</a:t>
            </a:r>
            <a:r>
              <a:rPr lang="en-US" dirty="0"/>
              <a:t>.</a:t>
            </a:r>
          </a:p>
        </p:txBody>
      </p:sp>
      <p:sp>
        <p:nvSpPr>
          <p:cNvPr id="2" name="Title 1"/>
          <p:cNvSpPr>
            <a:spLocks noGrp="1"/>
          </p:cNvSpPr>
          <p:nvPr>
            <p:ph type="title" hasCustomPrompt="1"/>
          </p:nvPr>
        </p:nvSpPr>
        <p:spPr/>
        <p:txBody>
          <a:bodyPr/>
          <a:lstStyle/>
          <a:p>
            <a:r>
              <a:rPr dirty="0"/>
              <a:t>Free TASKING Pin Mapper for </a:t>
            </a:r>
            <a:r>
              <a:rPr lang="de-DE" dirty="0"/>
              <a:t>AURIX</a:t>
            </a:r>
            <a:r>
              <a:rPr lang="de-DE" baseline="30000" dirty="0"/>
              <a:t>TM</a:t>
            </a:r>
            <a:r>
              <a:rPr dirty="0"/>
              <a:t> </a:t>
            </a:r>
            <a:br>
              <a:rPr dirty="0"/>
            </a:br>
            <a:r>
              <a:rPr dirty="0">
                <a:solidFill>
                  <a:schemeClr val="accent3">
                    <a:lumMod val="50000"/>
                  </a:schemeClr>
                </a:solidFill>
              </a:rPr>
              <a:t>Provider Tasking</a:t>
            </a:r>
            <a:endParaRPr lang="en-GB" dirty="0">
              <a:solidFill>
                <a:schemeClr val="accent3">
                  <a:lumMod val="50000"/>
                </a:schemeClr>
              </a:solidFill>
            </a:endParaRPr>
          </a:p>
        </p:txBody>
      </p:sp>
      <p:sp>
        <p:nvSpPr>
          <p:cNvPr id="10" name="Abgerundetes Rechteck 9"/>
          <p:cNvSpPr/>
          <p:nvPr/>
        </p:nvSpPr>
        <p:spPr bwMode="auto">
          <a:xfrm rot="1358443">
            <a:off x="7789752" y="1831849"/>
            <a:ext cx="2304586" cy="634448"/>
          </a:xfrm>
          <a:prstGeom prst="roundRect">
            <a:avLst/>
          </a:prstGeom>
          <a:solidFill>
            <a:schemeClr val="accent1"/>
          </a:solidFill>
          <a:ln w="9525">
            <a:noFill/>
            <a:miter lim="800000"/>
            <a:headEnd/>
            <a:tailEnd/>
          </a:ln>
        </p:spPr>
        <p:txBody>
          <a:bodyPr wrap="square" lIns="72000" tIns="72000" rIns="72000" bIns="72000" rtlCol="0" anchor="ctr"/>
          <a:lstStyle/>
          <a:p>
            <a:pPr algn="ctr" eaLnBrk="0" hangingPunct="0"/>
            <a:r>
              <a:rPr lang="en-GB" sz="2000" b="1" dirty="0">
                <a:solidFill>
                  <a:srgbClr val="FFFFFF"/>
                </a:solidFill>
                <a:latin typeface="Verdana"/>
                <a:ea typeface="Verdana" pitchFamily="34" charset="0"/>
              </a:rPr>
              <a:t>Free of charge </a:t>
            </a:r>
          </a:p>
        </p:txBody>
      </p:sp>
      <p:pic>
        <p:nvPicPr>
          <p:cNvPr id="23554" name="Picture 2" descr="TASKING-pin-mappe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92470" y="4188797"/>
            <a:ext cx="3525482" cy="2160682"/>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a:extLst>
              <a:ext uri="{FF2B5EF4-FFF2-40B4-BE49-F238E27FC236}">
                <a16:creationId xmlns:a16="http://schemas.microsoft.com/office/drawing/2014/main" id="{BE355770-3A37-487D-B53F-6F82F85B4241}"/>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DCF47052-BB4A-4A51-8691-4D99D2775403}"/>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0EEFB268-4416-414C-9D1D-0C2EAA2A3E48}"/>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124866297"/>
      </p:ext>
    </p:extLst>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8" name="Text Box 25"/>
          <p:cNvSpPr txBox="1">
            <a:spLocks noChangeArrowheads="1"/>
          </p:cNvSpPr>
          <p:nvPr/>
        </p:nvSpPr>
        <p:spPr bwMode="auto">
          <a:xfrm>
            <a:off x="1021904" y="991235"/>
            <a:ext cx="8964488" cy="441138"/>
          </a:xfrm>
          <a:prstGeom prst="rect">
            <a:avLst/>
          </a:prstGeom>
          <a:noFill/>
          <a:ln w="9525" algn="ctr">
            <a:noFill/>
            <a:miter lim="800000"/>
            <a:headEnd/>
            <a:tailEnd/>
          </a:ln>
        </p:spPr>
        <p:txBody>
          <a:bodyPr wrap="square" lIns="162553" tIns="81276" rIns="162553" bIns="81276">
            <a:spAutoFit/>
          </a:bodyPr>
          <a:lstStyle/>
          <a:p>
            <a:pPr defTabSz="914360">
              <a:buClr>
                <a:srgbClr val="1122CC"/>
              </a:buClr>
            </a:pPr>
            <a:r>
              <a:rPr lang="en-GB" sz="1800" dirty="0">
                <a:solidFill>
                  <a:srgbClr val="00214A"/>
                </a:solidFill>
              </a:rPr>
              <a:t>Infineon provides free Flash Loader SW that supports various connection interfaces</a:t>
            </a:r>
          </a:p>
        </p:txBody>
      </p:sp>
      <p:sp>
        <p:nvSpPr>
          <p:cNvPr id="9231" name="Text Box 28"/>
          <p:cNvSpPr txBox="1">
            <a:spLocks noChangeArrowheads="1"/>
          </p:cNvSpPr>
          <p:nvPr/>
        </p:nvSpPr>
        <p:spPr bwMode="auto">
          <a:xfrm>
            <a:off x="1287780" y="4581131"/>
            <a:ext cx="4702676" cy="1656539"/>
          </a:xfrm>
          <a:prstGeom prst="rect">
            <a:avLst/>
          </a:prstGeom>
          <a:noFill/>
          <a:ln w="9525" algn="ctr">
            <a:noFill/>
            <a:miter lim="800000"/>
            <a:headEnd/>
            <a:tailEnd/>
          </a:ln>
        </p:spPr>
        <p:txBody>
          <a:bodyPr lIns="0" tIns="0" rIns="0" bIns="0"/>
          <a:lstStyle/>
          <a:p>
            <a:pPr marL="155216" indent="-155216" defTabSz="1538045" eaLnBrk="0" hangingPunct="0">
              <a:spcBef>
                <a:spcPct val="10000"/>
              </a:spcBef>
              <a:spcAft>
                <a:spcPct val="10000"/>
              </a:spcAft>
              <a:buClr>
                <a:srgbClr val="CC0000"/>
              </a:buClr>
              <a:buFont typeface="Wingdings" pitchFamily="2" charset="2"/>
              <a:buChar char="n"/>
            </a:pPr>
            <a:r>
              <a:rPr lang="en-GB" sz="1600" dirty="0">
                <a:solidFill>
                  <a:srgbClr val="00214A"/>
                </a:solidFill>
              </a:rPr>
              <a:t> Data communication via UART, DAS (DAP,JTAG)</a:t>
            </a:r>
          </a:p>
          <a:p>
            <a:pPr marL="155216" indent="-155216" defTabSz="1538045" eaLnBrk="0" hangingPunct="0">
              <a:spcBef>
                <a:spcPct val="10000"/>
              </a:spcBef>
              <a:spcAft>
                <a:spcPct val="10000"/>
              </a:spcAft>
              <a:buClr>
                <a:srgbClr val="CC0000"/>
              </a:buClr>
              <a:buFont typeface="Wingdings" pitchFamily="2" charset="2"/>
              <a:buChar char="n"/>
            </a:pPr>
            <a:r>
              <a:rPr lang="en-GB" sz="1600" dirty="0">
                <a:solidFill>
                  <a:srgbClr val="00214A"/>
                </a:solidFill>
              </a:rPr>
              <a:t> Flash support for AURIX™, </a:t>
            </a:r>
          </a:p>
          <a:p>
            <a:pPr marL="155216" indent="-155216" defTabSz="1538045" eaLnBrk="0" hangingPunct="0">
              <a:spcBef>
                <a:spcPct val="10000"/>
              </a:spcBef>
              <a:spcAft>
                <a:spcPct val="10000"/>
              </a:spcAft>
              <a:buClr>
                <a:srgbClr val="CC0000"/>
              </a:buClr>
              <a:buFont typeface="Wingdings" pitchFamily="2" charset="2"/>
              <a:buChar char="n"/>
            </a:pPr>
            <a:r>
              <a:rPr lang="en-GB" sz="1600" dirty="0">
                <a:solidFill>
                  <a:srgbClr val="00214A"/>
                </a:solidFill>
              </a:rPr>
              <a:t>Batch-Mode functionality </a:t>
            </a:r>
          </a:p>
          <a:p>
            <a:pPr marL="155216" indent="-155216" defTabSz="1538045" eaLnBrk="0" hangingPunct="0">
              <a:spcBef>
                <a:spcPct val="10000"/>
              </a:spcBef>
              <a:spcAft>
                <a:spcPct val="10000"/>
              </a:spcAft>
              <a:buClr>
                <a:srgbClr val="CC0000"/>
              </a:buClr>
              <a:buFont typeface="Wingdings" pitchFamily="2" charset="2"/>
              <a:buChar char="n"/>
            </a:pPr>
            <a:r>
              <a:rPr lang="en-GB" sz="1600" dirty="0">
                <a:solidFill>
                  <a:srgbClr val="00214A"/>
                </a:solidFill>
              </a:rPr>
              <a:t> Automatic COM port detection</a:t>
            </a:r>
          </a:p>
          <a:p>
            <a:pPr marL="155216" indent="-155216" defTabSz="1538045" eaLnBrk="0" hangingPunct="0">
              <a:spcBef>
                <a:spcPct val="10000"/>
              </a:spcBef>
              <a:spcAft>
                <a:spcPct val="10000"/>
              </a:spcAft>
              <a:buClr>
                <a:srgbClr val="CC0000"/>
              </a:buClr>
              <a:buFont typeface="Wingdings" pitchFamily="2" charset="2"/>
              <a:buChar char="n"/>
            </a:pPr>
            <a:r>
              <a:rPr lang="en-GB" sz="1600" dirty="0">
                <a:solidFill>
                  <a:srgbClr val="00214A"/>
                </a:solidFill>
              </a:rPr>
              <a:t> On-chip Flash protection features supported</a:t>
            </a:r>
          </a:p>
        </p:txBody>
      </p:sp>
      <p:pic>
        <p:nvPicPr>
          <p:cNvPr id="13" name="Picture 12" descr="MemTool_2.JPG"/>
          <p:cNvPicPr>
            <a:picLocks noChangeAspect="1"/>
          </p:cNvPicPr>
          <p:nvPr/>
        </p:nvPicPr>
        <p:blipFill>
          <a:blip r:embed="rId3" cstate="print"/>
          <a:stretch>
            <a:fillRect/>
          </a:stretch>
        </p:blipFill>
        <p:spPr>
          <a:xfrm>
            <a:off x="1287780" y="1628801"/>
            <a:ext cx="5683984" cy="2651150"/>
          </a:xfrm>
          <a:prstGeom prst="rect">
            <a:avLst/>
          </a:prstGeom>
        </p:spPr>
      </p:pic>
      <p:pic>
        <p:nvPicPr>
          <p:cNvPr id="14" name="Picture 13" descr="MemTool_1.JPG"/>
          <p:cNvPicPr>
            <a:picLocks noChangeAspect="1"/>
          </p:cNvPicPr>
          <p:nvPr/>
        </p:nvPicPr>
        <p:blipFill>
          <a:blip r:embed="rId4" cstate="print"/>
          <a:stretch>
            <a:fillRect/>
          </a:stretch>
        </p:blipFill>
        <p:spPr>
          <a:xfrm>
            <a:off x="6062464" y="3356993"/>
            <a:ext cx="3319264" cy="1558211"/>
          </a:xfrm>
          <a:prstGeom prst="rect">
            <a:avLst/>
          </a:prstGeom>
        </p:spPr>
      </p:pic>
      <p:sp>
        <p:nvSpPr>
          <p:cNvPr id="3" name="Title 2"/>
          <p:cNvSpPr>
            <a:spLocks noGrp="1"/>
          </p:cNvSpPr>
          <p:nvPr>
            <p:ph type="title" hasCustomPrompt="1"/>
          </p:nvPr>
        </p:nvSpPr>
        <p:spPr/>
        <p:txBody>
          <a:bodyPr/>
          <a:lstStyle/>
          <a:p>
            <a:r>
              <a:rPr dirty="0"/>
              <a:t>Free </a:t>
            </a:r>
            <a:r>
              <a:rPr lang="de-DE" dirty="0"/>
              <a:t>AURIX</a:t>
            </a:r>
            <a:r>
              <a:rPr lang="de-DE" baseline="30000" dirty="0"/>
              <a:t>TM</a:t>
            </a:r>
            <a:r>
              <a:rPr dirty="0"/>
              <a:t> Configuration </a:t>
            </a:r>
            <a:br>
              <a:rPr dirty="0"/>
            </a:br>
            <a:r>
              <a:rPr dirty="0">
                <a:solidFill>
                  <a:schemeClr val="tx2">
                    <a:lumMod val="50000"/>
                  </a:schemeClr>
                </a:solidFill>
                <a:cs typeface="Arial" charset="0"/>
              </a:rPr>
              <a:t>Free Flash Loader: Infineon </a:t>
            </a:r>
            <a:r>
              <a:rPr dirty="0" err="1">
                <a:solidFill>
                  <a:schemeClr val="tx2">
                    <a:lumMod val="50000"/>
                  </a:schemeClr>
                </a:solidFill>
                <a:cs typeface="Arial" charset="0"/>
              </a:rPr>
              <a:t>MemTool</a:t>
            </a:r>
            <a:endParaRPr lang="en-GB" i="1" dirty="0">
              <a:solidFill>
                <a:schemeClr val="tx2">
                  <a:lumMod val="50000"/>
                </a:schemeClr>
              </a:solidFill>
            </a:endParaRPr>
          </a:p>
        </p:txBody>
      </p:sp>
      <p:sp>
        <p:nvSpPr>
          <p:cNvPr id="16" name="Abgerundetes Rechteck 9"/>
          <p:cNvSpPr/>
          <p:nvPr/>
        </p:nvSpPr>
        <p:spPr bwMode="auto">
          <a:xfrm rot="1632359">
            <a:off x="6341501" y="638534"/>
            <a:ext cx="2520280" cy="720080"/>
          </a:xfrm>
          <a:prstGeom prst="roundRect">
            <a:avLst/>
          </a:prstGeom>
          <a:solidFill>
            <a:schemeClr val="accent1"/>
          </a:solidFill>
          <a:ln w="9525">
            <a:noFill/>
            <a:miter lim="800000"/>
            <a:headEnd/>
            <a:tailEnd/>
          </a:ln>
        </p:spPr>
        <p:txBody>
          <a:bodyPr wrap="square" lIns="72000" tIns="72000" rIns="72000" bIns="72000" rtlCol="0" anchor="ctr"/>
          <a:lstStyle/>
          <a:p>
            <a:pPr algn="ctr" eaLnBrk="0" hangingPunct="0"/>
            <a:r>
              <a:rPr lang="en-GB" sz="2000" b="1" dirty="0">
                <a:solidFill>
                  <a:srgbClr val="FFFFFF"/>
                </a:solidFill>
                <a:latin typeface="Verdana"/>
                <a:ea typeface="Verdana" pitchFamily="34" charset="0"/>
              </a:rPr>
              <a:t>Free of charge </a:t>
            </a:r>
          </a:p>
        </p:txBody>
      </p:sp>
      <p:pic>
        <p:nvPicPr>
          <p:cNvPr id="17"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65118" y="5237955"/>
            <a:ext cx="944116" cy="9441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1"/>
          <p:cNvSpPr txBox="1"/>
          <p:nvPr/>
        </p:nvSpPr>
        <p:spPr bwMode="auto">
          <a:xfrm>
            <a:off x="7070576" y="5456099"/>
            <a:ext cx="2547172" cy="723275"/>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rgbClr val="E30034"/>
              </a:buClr>
            </a:pPr>
            <a:r>
              <a:rPr lang="en-GB" sz="1400" kern="0" dirty="0">
                <a:solidFill>
                  <a:srgbClr val="000000"/>
                </a:solidFill>
                <a:latin typeface="Verdana" pitchFamily="34" charset="0"/>
                <a:ea typeface="Verdana" pitchFamily="34" charset="0"/>
                <a:hlinkClick r:id="rId6"/>
              </a:rPr>
              <a:t>www.infineon.com/memtool</a:t>
            </a:r>
            <a:endParaRPr lang="en-GB" sz="1400" kern="0" dirty="0">
              <a:solidFill>
                <a:srgbClr val="000000"/>
              </a:solidFill>
              <a:latin typeface="Verdana" pitchFamily="34" charset="0"/>
              <a:ea typeface="Verdana" pitchFamily="34" charset="0"/>
            </a:endParaRPr>
          </a:p>
          <a:p>
            <a:pPr eaLnBrk="0" fontAlgn="auto" hangingPunct="0">
              <a:spcBef>
                <a:spcPts val="0"/>
              </a:spcBef>
              <a:spcAft>
                <a:spcPts val="300"/>
              </a:spcAft>
              <a:buClr>
                <a:srgbClr val="E30034"/>
              </a:buClr>
            </a:pPr>
            <a:endParaRPr lang="en-GB" sz="1400" kern="0" dirty="0">
              <a:solidFill>
                <a:srgbClr val="000000"/>
              </a:solidFill>
              <a:latin typeface="Verdana" pitchFamily="34" charset="0"/>
              <a:ea typeface="Verdana" pitchFamily="34" charset="0"/>
            </a:endParaRPr>
          </a:p>
          <a:p>
            <a:pPr eaLnBrk="0" fontAlgn="auto" hangingPunct="0">
              <a:spcBef>
                <a:spcPts val="0"/>
              </a:spcBef>
              <a:spcAft>
                <a:spcPts val="300"/>
              </a:spcAft>
              <a:buClr>
                <a:srgbClr val="E30034"/>
              </a:buClr>
            </a:pPr>
            <a:endParaRPr lang="en-GB" sz="1400" kern="0" dirty="0">
              <a:solidFill>
                <a:srgbClr val="000000"/>
              </a:solidFill>
              <a:latin typeface="Verdana" pitchFamily="34" charset="0"/>
              <a:ea typeface="Verdana" pitchFamily="34" charset="0"/>
            </a:endParaRPr>
          </a:p>
        </p:txBody>
      </p:sp>
      <p:sp>
        <p:nvSpPr>
          <p:cNvPr id="2" name="Footer Placeholder 1">
            <a:extLst>
              <a:ext uri="{FF2B5EF4-FFF2-40B4-BE49-F238E27FC236}">
                <a16:creationId xmlns:a16="http://schemas.microsoft.com/office/drawing/2014/main" id="{B8A0BB1B-CEDC-4E94-8BDC-443658F9C8E9}"/>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68EE870C-9288-4BB6-B096-4D1984EDCBA0}"/>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6B3D4EE9-D340-4DE5-9086-A95977844CCE}"/>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568472213"/>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722189" y="1124745"/>
            <a:ext cx="4047178" cy="408623"/>
            <a:chOff x="539876" y="2418815"/>
            <a:chExt cx="2232248" cy="408623"/>
          </a:xfrm>
        </p:grpSpPr>
        <p:sp>
          <p:nvSpPr>
            <p:cNvPr id="16" name="Rounded Rectangle 15"/>
            <p:cNvSpPr/>
            <p:nvPr/>
          </p:nvSpPr>
          <p:spPr>
            <a:xfrm>
              <a:off x="539876" y="2418815"/>
              <a:ext cx="2232248" cy="408623"/>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200" b="1" dirty="0">
                  <a:solidFill>
                    <a:srgbClr val="000000"/>
                  </a:solidFill>
                  <a:ea typeface="Meiryo UI" panose="020B0604030504040204" pitchFamily="34" charset="-128"/>
                  <a:cs typeface="Meiryo UI" panose="020B0604030504040204" pitchFamily="34" charset="-128"/>
                </a:rPr>
                <a:t>Cutting edge technology on multicore powered by AURIX</a:t>
              </a:r>
            </a:p>
          </p:txBody>
        </p:sp>
        <p:cxnSp>
          <p:nvCxnSpPr>
            <p:cNvPr id="17" name="Straight Connector 16"/>
            <p:cNvCxnSpPr/>
            <p:nvPr/>
          </p:nvCxnSpPr>
          <p:spPr>
            <a:xfrm>
              <a:off x="539876" y="2810412"/>
              <a:ext cx="2232248" cy="0"/>
            </a:xfrm>
            <a:prstGeom prst="line">
              <a:avLst/>
            </a:prstGeom>
            <a:ln w="25400">
              <a:gradFill flip="none" rotWithShape="1">
                <a:gsLst>
                  <a:gs pos="0">
                    <a:schemeClr val="tx2">
                      <a:lumMod val="75000"/>
                    </a:schemeClr>
                  </a:gs>
                  <a:gs pos="50000">
                    <a:schemeClr val="tx2">
                      <a:lumMod val="60000"/>
                      <a:lumOff val="40000"/>
                    </a:schemeClr>
                  </a:gs>
                  <a:gs pos="100000">
                    <a:schemeClr val="bg1"/>
                  </a:gs>
                </a:gsLst>
                <a:lin ang="0" scaled="1"/>
                <a:tileRect/>
              </a:gradFill>
              <a:tailEnd type="none"/>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hasCustomPrompt="1"/>
          </p:nvPr>
        </p:nvSpPr>
        <p:spPr/>
        <p:txBody>
          <a:bodyPr/>
          <a:lstStyle/>
          <a:p>
            <a:r>
              <a:t>Multicore Support</a:t>
            </a:r>
            <a:br>
              <a:rPr/>
            </a:br>
            <a:r>
              <a:t>Best-in-class On Automotive Applications</a:t>
            </a:r>
          </a:p>
        </p:txBody>
      </p:sp>
      <p:grpSp>
        <p:nvGrpSpPr>
          <p:cNvPr id="6" name="Group 5"/>
          <p:cNvGrpSpPr/>
          <p:nvPr/>
        </p:nvGrpSpPr>
        <p:grpSpPr>
          <a:xfrm>
            <a:off x="2678088" y="1016952"/>
            <a:ext cx="1980000" cy="1980000"/>
            <a:chOff x="2679894" y="1189468"/>
            <a:chExt cx="1980000" cy="1980000"/>
          </a:xfrm>
        </p:grpSpPr>
        <p:sp>
          <p:nvSpPr>
            <p:cNvPr id="7" name="Oval 6"/>
            <p:cNvSpPr/>
            <p:nvPr/>
          </p:nvSpPr>
          <p:spPr bwMode="auto">
            <a:xfrm>
              <a:off x="2679894" y="1189468"/>
              <a:ext cx="1980000" cy="1980000"/>
            </a:xfrm>
            <a:prstGeom prst="ellipse">
              <a:avLst/>
            </a:prstGeom>
            <a:solidFill>
              <a:schemeClr val="accent2">
                <a:alpha val="57000"/>
              </a:schemeClr>
            </a:solidFill>
            <a:ln w="9525">
              <a:noFill/>
              <a:miter lim="800000"/>
              <a:headEnd/>
              <a:tailEnd/>
            </a:ln>
          </p:spPr>
          <p:txBody>
            <a:bodyPr wrap="square" lIns="72000" tIns="0" rIns="72000" bIns="72000" rtlCol="0" anchor="t"/>
            <a:lstStyle/>
            <a:p>
              <a:pPr algn="ctr" eaLnBrk="0" hangingPunct="0"/>
              <a:r>
                <a:rPr lang="en-GB" sz="1600" dirty="0">
                  <a:solidFill>
                    <a:srgbClr val="FFFFFF"/>
                  </a:solidFill>
                  <a:latin typeface="Verdana"/>
                  <a:ea typeface="Verdana" pitchFamily="34" charset="0"/>
                </a:rPr>
                <a:t>Specialized Multicore architecture</a:t>
              </a:r>
            </a:p>
            <a:p>
              <a:pPr algn="ctr" eaLnBrk="0" hangingPunct="0"/>
              <a:endParaRPr lang="en-GB" sz="1600" dirty="0">
                <a:solidFill>
                  <a:srgbClr val="FFFFFF"/>
                </a:solidFill>
                <a:latin typeface="Verdana"/>
                <a:ea typeface="Verdana" pitchFamily="34" charset="0"/>
              </a:endParaRPr>
            </a:p>
            <a:p>
              <a:pPr algn="ctr" eaLnBrk="0" hangingPunct="0"/>
              <a:endParaRPr lang="en-GB" sz="1600" dirty="0">
                <a:solidFill>
                  <a:srgbClr val="000000"/>
                </a:solidFill>
                <a:latin typeface="Verdana"/>
                <a:ea typeface="Verdana" pitchFamily="34" charset="0"/>
              </a:endParaRPr>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16224" y="2171996"/>
              <a:ext cx="961904" cy="9096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p:cNvGrpSpPr/>
          <p:nvPr/>
        </p:nvGrpSpPr>
        <p:grpSpPr>
          <a:xfrm>
            <a:off x="1130136" y="4485199"/>
            <a:ext cx="1980000" cy="1980000"/>
            <a:chOff x="323527" y="4365104"/>
            <a:chExt cx="1980000" cy="1980000"/>
          </a:xfrm>
        </p:grpSpPr>
        <p:sp>
          <p:nvSpPr>
            <p:cNvPr id="12" name="Oval 11"/>
            <p:cNvSpPr/>
            <p:nvPr/>
          </p:nvSpPr>
          <p:spPr bwMode="auto">
            <a:xfrm>
              <a:off x="323527" y="4365104"/>
              <a:ext cx="1980000" cy="1980000"/>
            </a:xfrm>
            <a:prstGeom prst="ellipse">
              <a:avLst/>
            </a:prstGeom>
            <a:solidFill>
              <a:schemeClr val="accent2">
                <a:alpha val="57000"/>
              </a:schemeClr>
            </a:solidFill>
            <a:ln w="9525">
              <a:noFill/>
              <a:miter lim="800000"/>
              <a:headEnd/>
              <a:tailEnd/>
            </a:ln>
          </p:spPr>
          <p:txBody>
            <a:bodyPr wrap="square" lIns="72000" tIns="0" rIns="72000" bIns="72000" rtlCol="0" anchor="t"/>
            <a:lstStyle/>
            <a:p>
              <a:pPr algn="ctr" eaLnBrk="0" hangingPunct="0"/>
              <a:r>
                <a:rPr lang="en-GB" sz="1600" dirty="0">
                  <a:solidFill>
                    <a:srgbClr val="FFFFFF"/>
                  </a:solidFill>
                  <a:latin typeface="Verdana"/>
                  <a:ea typeface="Verdana" pitchFamily="34" charset="0"/>
                </a:rPr>
                <a:t>Tailored customer support</a:t>
              </a:r>
            </a:p>
            <a:p>
              <a:pPr algn="ctr" eaLnBrk="0" hangingPunct="0"/>
              <a:endParaRPr lang="en-GB" sz="1600" dirty="0">
                <a:solidFill>
                  <a:srgbClr val="000000"/>
                </a:solidFill>
                <a:latin typeface="Verdana"/>
                <a:ea typeface="Verdana" pitchFamily="34" charset="0"/>
              </a:endParaRPr>
            </a:p>
          </p:txBody>
        </p:sp>
        <p:pic>
          <p:nvPicPr>
            <p:cNvPr id="19"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684127">
              <a:off x="1100045" y="5785662"/>
              <a:ext cx="432000" cy="43200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684127">
              <a:off x="845606" y="5464639"/>
              <a:ext cx="432000" cy="43200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684127">
              <a:off x="1479722" y="5531224"/>
              <a:ext cx="432000" cy="432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8" name="Group 17"/>
          <p:cNvGrpSpPr/>
          <p:nvPr/>
        </p:nvGrpSpPr>
        <p:grpSpPr>
          <a:xfrm>
            <a:off x="4262264" y="2924945"/>
            <a:ext cx="2736304" cy="204311"/>
            <a:chOff x="539876" y="2598962"/>
            <a:chExt cx="2232248" cy="204311"/>
          </a:xfrm>
        </p:grpSpPr>
        <p:sp>
          <p:nvSpPr>
            <p:cNvPr id="22" name="Rounded Rectangle 21"/>
            <p:cNvSpPr/>
            <p:nvPr/>
          </p:nvSpPr>
          <p:spPr>
            <a:xfrm>
              <a:off x="539876" y="2598962"/>
              <a:ext cx="2232248" cy="204311"/>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200" b="1" dirty="0">
                  <a:solidFill>
                    <a:srgbClr val="000000"/>
                  </a:solidFill>
                  <a:ea typeface="Meiryo UI" panose="020B0604030504040204" pitchFamily="34" charset="-128"/>
                  <a:cs typeface="Meiryo UI" panose="020B0604030504040204" pitchFamily="34" charset="-128"/>
                </a:rPr>
                <a:t>Multi-core know-how</a:t>
              </a:r>
            </a:p>
          </p:txBody>
        </p:sp>
        <p:cxnSp>
          <p:nvCxnSpPr>
            <p:cNvPr id="23" name="Straight Connector 22"/>
            <p:cNvCxnSpPr/>
            <p:nvPr/>
          </p:nvCxnSpPr>
          <p:spPr>
            <a:xfrm>
              <a:off x="539876" y="2794760"/>
              <a:ext cx="2232248" cy="0"/>
            </a:xfrm>
            <a:prstGeom prst="line">
              <a:avLst/>
            </a:prstGeom>
            <a:ln w="25400">
              <a:gradFill flip="none" rotWithShape="1">
                <a:gsLst>
                  <a:gs pos="0">
                    <a:schemeClr val="tx2">
                      <a:lumMod val="75000"/>
                    </a:schemeClr>
                  </a:gs>
                  <a:gs pos="50000">
                    <a:schemeClr val="tx2">
                      <a:lumMod val="60000"/>
                      <a:lumOff val="40000"/>
                    </a:schemeClr>
                  </a:gs>
                  <a:gs pos="100000">
                    <a:schemeClr val="bg1"/>
                  </a:gs>
                </a:gsLst>
                <a:lin ang="0" scaled="1"/>
                <a:tileRect/>
              </a:gradFill>
              <a:tailEnd type="none"/>
            </a:ln>
          </p:spPr>
          <p:style>
            <a:lnRef idx="1">
              <a:schemeClr val="accent1"/>
            </a:lnRef>
            <a:fillRef idx="0">
              <a:schemeClr val="accent1"/>
            </a:fillRef>
            <a:effectRef idx="0">
              <a:schemeClr val="accent1"/>
            </a:effectRef>
            <a:fontRef idx="minor">
              <a:schemeClr val="tx1"/>
            </a:fontRef>
          </p:style>
        </p:cxnSp>
      </p:grpSp>
      <p:sp>
        <p:nvSpPr>
          <p:cNvPr id="3" name="Rectangle 2"/>
          <p:cNvSpPr/>
          <p:nvPr/>
        </p:nvSpPr>
        <p:spPr>
          <a:xfrm>
            <a:off x="4694312" y="1579140"/>
            <a:ext cx="5256584" cy="1061829"/>
          </a:xfrm>
          <a:prstGeom prst="rect">
            <a:avLst/>
          </a:prstGeom>
        </p:spPr>
        <p:txBody>
          <a:bodyPr wrap="square">
            <a:spAutoFit/>
          </a:bodyPr>
          <a:lstStyle/>
          <a:p>
            <a:pPr marL="285750" lvl="2" indent="-285750">
              <a:spcBef>
                <a:spcPts val="600"/>
              </a:spcBef>
              <a:buFont typeface="Wingdings" panose="05000000000000000000" pitchFamily="2" charset="2"/>
              <a:buChar char="ü"/>
            </a:pPr>
            <a:r>
              <a:rPr lang="en-GB" sz="1200" dirty="0">
                <a:solidFill>
                  <a:srgbClr val="000000"/>
                </a:solidFill>
                <a:latin typeface="Verdana"/>
              </a:rPr>
              <a:t>Real-Time capable hardware</a:t>
            </a:r>
          </a:p>
          <a:p>
            <a:pPr marL="285750" lvl="2" indent="-285750">
              <a:spcBef>
                <a:spcPts val="600"/>
              </a:spcBef>
              <a:buFont typeface="Wingdings" panose="05000000000000000000" pitchFamily="2" charset="2"/>
              <a:buChar char="ü"/>
            </a:pPr>
            <a:r>
              <a:rPr lang="en-GB" sz="1200" dirty="0">
                <a:solidFill>
                  <a:srgbClr val="000000"/>
                </a:solidFill>
                <a:latin typeface="Verdana"/>
              </a:rPr>
              <a:t>Support of both Asymmetric and Symmetric Multi-Processing</a:t>
            </a:r>
          </a:p>
          <a:p>
            <a:pPr marL="285750" lvl="2" indent="-285750">
              <a:spcBef>
                <a:spcPts val="600"/>
              </a:spcBef>
              <a:buFont typeface="Wingdings" panose="05000000000000000000" pitchFamily="2" charset="2"/>
              <a:buChar char="ü"/>
            </a:pPr>
            <a:r>
              <a:rPr lang="en-GB" sz="1200" dirty="0">
                <a:solidFill>
                  <a:srgbClr val="000000"/>
                </a:solidFill>
                <a:latin typeface="Verdana"/>
              </a:rPr>
              <a:t>HW and SW support for virtualization</a:t>
            </a:r>
          </a:p>
          <a:p>
            <a:pPr marL="285750" lvl="2" indent="-285750">
              <a:spcBef>
                <a:spcPts val="600"/>
              </a:spcBef>
              <a:buFont typeface="Wingdings" panose="05000000000000000000" pitchFamily="2" charset="2"/>
              <a:buChar char="ü"/>
            </a:pPr>
            <a:r>
              <a:rPr lang="en-GB" sz="1200" dirty="0">
                <a:solidFill>
                  <a:srgbClr val="000000"/>
                </a:solidFill>
                <a:latin typeface="Verdana"/>
              </a:rPr>
              <a:t>ISO26262 ASIL-D compliant</a:t>
            </a:r>
          </a:p>
        </p:txBody>
      </p:sp>
      <p:sp>
        <p:nvSpPr>
          <p:cNvPr id="8" name="Rectangle 7"/>
          <p:cNvSpPr/>
          <p:nvPr/>
        </p:nvSpPr>
        <p:spPr>
          <a:xfrm>
            <a:off x="4262264" y="3188479"/>
            <a:ext cx="5544616" cy="800219"/>
          </a:xfrm>
          <a:prstGeom prst="rect">
            <a:avLst/>
          </a:prstGeom>
        </p:spPr>
        <p:txBody>
          <a:bodyPr wrap="square">
            <a:spAutoFit/>
          </a:bodyPr>
          <a:lstStyle/>
          <a:p>
            <a:pPr marL="285750" lvl="2" indent="-285750">
              <a:spcBef>
                <a:spcPts val="600"/>
              </a:spcBef>
              <a:buFont typeface="Wingdings" panose="05000000000000000000" pitchFamily="2" charset="2"/>
              <a:buChar char="ü"/>
            </a:pPr>
            <a:r>
              <a:rPr lang="en-GB" sz="1200" dirty="0">
                <a:solidFill>
                  <a:srgbClr val="000000"/>
                </a:solidFill>
                <a:latin typeface="Verdana"/>
              </a:rPr>
              <a:t>Large experience in safety app. and multicore architectures</a:t>
            </a:r>
          </a:p>
          <a:p>
            <a:pPr marL="285750" lvl="2" indent="-285750">
              <a:spcBef>
                <a:spcPts val="600"/>
              </a:spcBef>
              <a:buFont typeface="Wingdings" panose="05000000000000000000" pitchFamily="2" charset="2"/>
              <a:buChar char="ü"/>
            </a:pPr>
            <a:r>
              <a:rPr lang="en-GB" sz="1200" dirty="0">
                <a:solidFill>
                  <a:srgbClr val="000000"/>
                </a:solidFill>
                <a:latin typeface="Verdana"/>
              </a:rPr>
              <a:t>Specialized team for multicore on each AURIX target app.</a:t>
            </a:r>
          </a:p>
          <a:p>
            <a:pPr marL="285750" lvl="2" indent="-285750">
              <a:spcBef>
                <a:spcPts val="600"/>
              </a:spcBef>
              <a:buFont typeface="Wingdings" panose="05000000000000000000" pitchFamily="2" charset="2"/>
              <a:buChar char="ü"/>
            </a:pPr>
            <a:r>
              <a:rPr lang="en-GB" sz="1200" dirty="0">
                <a:solidFill>
                  <a:srgbClr val="000000"/>
                </a:solidFill>
                <a:latin typeface="Verdana"/>
              </a:rPr>
              <a:t>Strong partnership with highly specialized multicore tool partners</a:t>
            </a:r>
          </a:p>
        </p:txBody>
      </p:sp>
      <p:grpSp>
        <p:nvGrpSpPr>
          <p:cNvPr id="24" name="Group 23"/>
          <p:cNvGrpSpPr/>
          <p:nvPr/>
        </p:nvGrpSpPr>
        <p:grpSpPr>
          <a:xfrm>
            <a:off x="3388514" y="4581129"/>
            <a:ext cx="3832162" cy="204311"/>
            <a:chOff x="539875" y="2598962"/>
            <a:chExt cx="2527596" cy="204311"/>
          </a:xfrm>
        </p:grpSpPr>
        <p:sp>
          <p:nvSpPr>
            <p:cNvPr id="25" name="Rounded Rectangle 24"/>
            <p:cNvSpPr/>
            <p:nvPr/>
          </p:nvSpPr>
          <p:spPr>
            <a:xfrm>
              <a:off x="539875" y="2598962"/>
              <a:ext cx="2527596" cy="204311"/>
            </a:xfrm>
            <a:prstGeom prst="round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anchor="ctr">
              <a:spAutoFit/>
            </a:bodyPr>
            <a:lstStyle/>
            <a:p>
              <a:r>
                <a:rPr kumimoji="1" lang="en-GB" sz="1200" b="1" dirty="0">
                  <a:solidFill>
                    <a:srgbClr val="000000"/>
                  </a:solidFill>
                  <a:ea typeface="Meiryo UI" panose="020B0604030504040204" pitchFamily="34" charset="-128"/>
                  <a:cs typeface="Meiryo UI" panose="020B0604030504040204" pitchFamily="34" charset="-128"/>
                </a:rPr>
                <a:t>Best support at every development stage</a:t>
              </a:r>
            </a:p>
          </p:txBody>
        </p:sp>
        <p:cxnSp>
          <p:nvCxnSpPr>
            <p:cNvPr id="26" name="Straight Connector 25"/>
            <p:cNvCxnSpPr/>
            <p:nvPr/>
          </p:nvCxnSpPr>
          <p:spPr>
            <a:xfrm>
              <a:off x="539876" y="2794760"/>
              <a:ext cx="2232248" cy="0"/>
            </a:xfrm>
            <a:prstGeom prst="line">
              <a:avLst/>
            </a:prstGeom>
            <a:ln w="25400">
              <a:gradFill flip="none" rotWithShape="1">
                <a:gsLst>
                  <a:gs pos="0">
                    <a:schemeClr val="tx2">
                      <a:lumMod val="75000"/>
                    </a:schemeClr>
                  </a:gs>
                  <a:gs pos="50000">
                    <a:schemeClr val="tx2">
                      <a:lumMod val="60000"/>
                      <a:lumOff val="40000"/>
                    </a:schemeClr>
                  </a:gs>
                  <a:gs pos="100000">
                    <a:schemeClr val="bg1"/>
                  </a:gs>
                </a:gsLst>
                <a:lin ang="0" scaled="1"/>
                <a:tileRect/>
              </a:gradFill>
              <a:tailEnd type="none"/>
            </a:ln>
          </p:spPr>
          <p:style>
            <a:lnRef idx="1">
              <a:schemeClr val="accent1"/>
            </a:lnRef>
            <a:fillRef idx="0">
              <a:schemeClr val="accent1"/>
            </a:fillRef>
            <a:effectRef idx="0">
              <a:schemeClr val="accent1"/>
            </a:effectRef>
            <a:fontRef idx="minor">
              <a:schemeClr val="tx1"/>
            </a:fontRef>
          </p:style>
        </p:cxnSp>
      </p:grpSp>
      <p:sp>
        <p:nvSpPr>
          <p:cNvPr id="27" name="Rectangle 26"/>
          <p:cNvSpPr/>
          <p:nvPr/>
        </p:nvSpPr>
        <p:spPr>
          <a:xfrm>
            <a:off x="3398168" y="4844663"/>
            <a:ext cx="6452704" cy="1585049"/>
          </a:xfrm>
          <a:prstGeom prst="rect">
            <a:avLst/>
          </a:prstGeom>
        </p:spPr>
        <p:txBody>
          <a:bodyPr wrap="square">
            <a:spAutoFit/>
          </a:bodyPr>
          <a:lstStyle/>
          <a:p>
            <a:pPr marL="285750" lvl="2" indent="-285750">
              <a:spcBef>
                <a:spcPts val="600"/>
              </a:spcBef>
              <a:buFont typeface="Wingdings" panose="05000000000000000000" pitchFamily="2" charset="2"/>
              <a:buChar char="ü"/>
            </a:pPr>
            <a:r>
              <a:rPr lang="en-GB" sz="1200" dirty="0">
                <a:solidFill>
                  <a:srgbClr val="000000"/>
                </a:solidFill>
                <a:latin typeface="Verdana"/>
              </a:rPr>
              <a:t>Support through tool partners on multicore SW development </a:t>
            </a:r>
          </a:p>
          <a:p>
            <a:pPr marL="285750" lvl="2" indent="-285750">
              <a:spcBef>
                <a:spcPts val="600"/>
              </a:spcBef>
              <a:buFont typeface="Wingdings" panose="05000000000000000000" pitchFamily="2" charset="2"/>
              <a:buChar char="ü"/>
            </a:pPr>
            <a:r>
              <a:rPr lang="en-GB" sz="1200" dirty="0">
                <a:solidFill>
                  <a:srgbClr val="000000"/>
                </a:solidFill>
                <a:latin typeface="Verdana"/>
              </a:rPr>
              <a:t>Support on critical parts of SW development related to AURIX architecture</a:t>
            </a:r>
          </a:p>
          <a:p>
            <a:pPr marL="285750" lvl="2" indent="-285750">
              <a:spcBef>
                <a:spcPts val="600"/>
              </a:spcBef>
              <a:buFont typeface="Wingdings" panose="05000000000000000000" pitchFamily="2" charset="2"/>
              <a:buChar char="ü"/>
            </a:pPr>
            <a:r>
              <a:rPr lang="en-GB" sz="1200" dirty="0">
                <a:solidFill>
                  <a:srgbClr val="000000"/>
                </a:solidFill>
                <a:latin typeface="Verdana"/>
              </a:rPr>
              <a:t>Dedicated application notes covering topics like</a:t>
            </a:r>
          </a:p>
          <a:p>
            <a:pPr marL="742950" lvl="3" indent="-285750">
              <a:spcBef>
                <a:spcPts val="600"/>
              </a:spcBef>
              <a:buFont typeface="Wingdings" panose="05000000000000000000" pitchFamily="2" charset="2"/>
              <a:buChar char="ü"/>
            </a:pPr>
            <a:r>
              <a:rPr lang="en-GB" sz="1200" dirty="0">
                <a:solidFill>
                  <a:srgbClr val="000000"/>
                </a:solidFill>
                <a:latin typeface="Verdana"/>
              </a:rPr>
              <a:t>Methods for synchronization and data exchange</a:t>
            </a:r>
          </a:p>
          <a:p>
            <a:pPr marL="742950" lvl="3" indent="-285750">
              <a:spcBef>
                <a:spcPts val="600"/>
              </a:spcBef>
              <a:buFont typeface="Wingdings" panose="05000000000000000000" pitchFamily="2" charset="2"/>
              <a:buChar char="ü"/>
            </a:pPr>
            <a:r>
              <a:rPr lang="en-GB" sz="1200" dirty="0">
                <a:solidFill>
                  <a:srgbClr val="000000"/>
                </a:solidFill>
                <a:latin typeface="Verdana"/>
              </a:rPr>
              <a:t>Spinlocks and others related to performance impact on multi-core</a:t>
            </a:r>
          </a:p>
          <a:p>
            <a:pPr marL="285750" lvl="2" indent="-285750">
              <a:spcBef>
                <a:spcPts val="600"/>
              </a:spcBef>
              <a:buFont typeface="Wingdings" panose="05000000000000000000" pitchFamily="2" charset="2"/>
              <a:buChar char="ü"/>
            </a:pPr>
            <a:r>
              <a:rPr lang="en-GB" sz="1200" dirty="0">
                <a:solidFill>
                  <a:srgbClr val="000000"/>
                </a:solidFill>
                <a:latin typeface="Verdana"/>
              </a:rPr>
              <a:t>Powerful multicore tools to get the best performance out of AURIX</a:t>
            </a:r>
          </a:p>
        </p:txBody>
      </p:sp>
      <p:pic>
        <p:nvPicPr>
          <p:cNvPr id="28"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09955" y="1135496"/>
            <a:ext cx="1480522" cy="647482"/>
          </a:xfrm>
          <a:prstGeom prst="rect">
            <a:avLst/>
          </a:prstGeom>
          <a:noFill/>
          <a:extLst>
            <a:ext uri="{909E8E84-426E-40DD-AFC4-6F175D3DCCD1}">
              <a14:hiddenFill xmlns:a14="http://schemas.microsoft.com/office/drawing/2010/main">
                <a:solidFill>
                  <a:srgbClr val="FFFFFF"/>
                </a:solidFill>
              </a14:hiddenFill>
            </a:ext>
          </a:extLst>
        </p:spPr>
      </p:pic>
      <p:grpSp>
        <p:nvGrpSpPr>
          <p:cNvPr id="30" name="Group 29"/>
          <p:cNvGrpSpPr/>
          <p:nvPr/>
        </p:nvGrpSpPr>
        <p:grpSpPr>
          <a:xfrm>
            <a:off x="1850216" y="2730276"/>
            <a:ext cx="1980000" cy="1980000"/>
            <a:chOff x="935816" y="2730276"/>
            <a:chExt cx="1980000" cy="1980000"/>
          </a:xfrm>
        </p:grpSpPr>
        <p:sp>
          <p:nvSpPr>
            <p:cNvPr id="11" name="Oval 10"/>
            <p:cNvSpPr/>
            <p:nvPr/>
          </p:nvSpPr>
          <p:spPr bwMode="auto">
            <a:xfrm>
              <a:off x="935816" y="2730276"/>
              <a:ext cx="1980000" cy="1980000"/>
            </a:xfrm>
            <a:prstGeom prst="ellipse">
              <a:avLst/>
            </a:prstGeom>
            <a:solidFill>
              <a:schemeClr val="accent2">
                <a:alpha val="57000"/>
              </a:schemeClr>
            </a:solidFill>
            <a:ln w="9525">
              <a:noFill/>
              <a:miter lim="800000"/>
              <a:headEnd/>
              <a:tailEnd/>
            </a:ln>
          </p:spPr>
          <p:txBody>
            <a:bodyPr wrap="square" lIns="72000" tIns="0" rIns="72000" bIns="72000" rtlCol="0" anchor="t"/>
            <a:lstStyle/>
            <a:p>
              <a:pPr algn="ctr" eaLnBrk="0" hangingPunct="0"/>
              <a:r>
                <a:rPr lang="en-GB" sz="1600" dirty="0">
                  <a:solidFill>
                    <a:srgbClr val="FFFFFF"/>
                  </a:solidFill>
                  <a:latin typeface="Verdana"/>
                  <a:ea typeface="Verdana" pitchFamily="34" charset="0"/>
                </a:rPr>
                <a:t>Specialized Multicore workforce</a:t>
              </a:r>
            </a:p>
            <a:p>
              <a:pPr algn="ctr" eaLnBrk="0" hangingPunct="0"/>
              <a:endParaRPr lang="en-GB" sz="1600" dirty="0">
                <a:solidFill>
                  <a:srgbClr val="FFFFFF"/>
                </a:solidFill>
                <a:latin typeface="Verdana"/>
                <a:ea typeface="Verdana" pitchFamily="34" charset="0"/>
              </a:endParaRPr>
            </a:p>
            <a:p>
              <a:pPr algn="ctr" eaLnBrk="0" hangingPunct="0"/>
              <a:endParaRPr lang="en-GB" sz="1600" dirty="0">
                <a:solidFill>
                  <a:srgbClr val="000000"/>
                </a:solidFill>
                <a:latin typeface="Verdana"/>
                <a:ea typeface="Verdana" pitchFamily="34" charset="0"/>
              </a:endParaRPr>
            </a:p>
          </p:txBody>
        </p:sp>
        <p:grpSp>
          <p:nvGrpSpPr>
            <p:cNvPr id="14" name="Group 13"/>
            <p:cNvGrpSpPr/>
            <p:nvPr/>
          </p:nvGrpSpPr>
          <p:grpSpPr>
            <a:xfrm rot="266280">
              <a:off x="1407995" y="3806873"/>
              <a:ext cx="499709" cy="484550"/>
              <a:chOff x="64337" y="2661529"/>
              <a:chExt cx="499709" cy="484550"/>
            </a:xfrm>
          </p:grpSpPr>
          <p:sp>
            <p:nvSpPr>
              <p:cNvPr id="40" name="Rounded Rectangle 39"/>
              <p:cNvSpPr/>
              <p:nvPr/>
            </p:nvSpPr>
            <p:spPr bwMode="auto">
              <a:xfrm>
                <a:off x="64337" y="2671065"/>
                <a:ext cx="499709" cy="474023"/>
              </a:xfrm>
              <a:prstGeom prst="roundRect">
                <a:avLst/>
              </a:prstGeom>
              <a:solidFill>
                <a:schemeClr val="bg1"/>
              </a:solidFill>
              <a:ln w="28575">
                <a:solidFill>
                  <a:schemeClr val="accent2"/>
                </a:solid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pic>
            <p:nvPicPr>
              <p:cNvPr id="1028" name="Picture 4" descr="http://www.rfc.ie/wp-content/uploads/2014/08/icon-expertise.png"/>
              <p:cNvPicPr>
                <a:picLocks noChangeAspect="1" noChangeArrowheads="1"/>
              </p:cNvPicPr>
              <p:nvPr/>
            </p:nvPicPr>
            <p:blipFill>
              <a:blip r:embed="rId8"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1916" y="2661529"/>
                <a:ext cx="484550" cy="4845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 name="Group 12"/>
            <p:cNvGrpSpPr/>
            <p:nvPr/>
          </p:nvGrpSpPr>
          <p:grpSpPr>
            <a:xfrm rot="266280">
              <a:off x="1878360" y="4066179"/>
              <a:ext cx="499709" cy="474023"/>
              <a:chOff x="215736" y="3429000"/>
              <a:chExt cx="738079" cy="688757"/>
            </a:xfrm>
          </p:grpSpPr>
          <p:sp>
            <p:nvSpPr>
              <p:cNvPr id="9" name="Rounded Rectangle 8"/>
              <p:cNvSpPr/>
              <p:nvPr/>
            </p:nvSpPr>
            <p:spPr bwMode="auto">
              <a:xfrm>
                <a:off x="215736" y="3429000"/>
                <a:ext cx="738079" cy="688757"/>
              </a:xfrm>
              <a:prstGeom prst="roundRect">
                <a:avLst/>
              </a:prstGeom>
              <a:solidFill>
                <a:schemeClr val="bg1"/>
              </a:solidFill>
              <a:ln w="28575">
                <a:solidFill>
                  <a:schemeClr val="accent2"/>
                </a:solid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pic>
            <p:nvPicPr>
              <p:cNvPr id="1026" name="Picture 2" descr="http://energy.gov/sites/prod/files/styles/borealis_imagelink_respondsmall/public/icon_workforce_0.png?itok=CG-DBKt1"/>
              <p:cNvPicPr>
                <a:picLocks noChangeAspect="1" noChangeArrowheads="1"/>
              </p:cNvPicPr>
              <p:nvPr/>
            </p:nvPicPr>
            <p:blipFill rotWithShape="1">
              <a:blip r:embed="rId9" cstate="print">
                <a:clrChange>
                  <a:clrFrom>
                    <a:srgbClr val="FFFFFF"/>
                  </a:clrFrom>
                  <a:clrTo>
                    <a:srgbClr val="FFFFFF">
                      <a:alpha val="0"/>
                    </a:srgbClr>
                  </a:clrTo>
                </a:clrChange>
                <a:duotone>
                  <a:schemeClr val="accent2">
                    <a:shade val="45000"/>
                    <a:satMod val="135000"/>
                  </a:schemeClr>
                  <a:prstClr val="white"/>
                </a:duotone>
                <a:extLst>
                  <a:ext uri="{28A0092B-C50C-407E-A947-70E740481C1C}">
                    <a14:useLocalDpi xmlns:a14="http://schemas.microsoft.com/office/drawing/2010/main" val="0"/>
                  </a:ext>
                </a:extLst>
              </a:blip>
              <a:srcRect l="20511" t="16229" r="19848" b="5754"/>
              <a:stretch/>
            </p:blipFill>
            <p:spPr bwMode="auto">
              <a:xfrm>
                <a:off x="218906" y="3459041"/>
                <a:ext cx="716910" cy="628673"/>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5" name="Footer Placeholder 4">
            <a:extLst>
              <a:ext uri="{FF2B5EF4-FFF2-40B4-BE49-F238E27FC236}">
                <a16:creationId xmlns:a16="http://schemas.microsoft.com/office/drawing/2014/main" id="{1746D19A-28D9-4AFF-9E4D-614C2ABD23E6}"/>
              </a:ext>
            </a:extLst>
          </p:cNvPr>
          <p:cNvSpPr>
            <a:spLocks noGrp="1"/>
          </p:cNvSpPr>
          <p:nvPr>
            <p:ph type="ftr" sz="quarter" idx="11"/>
          </p:nvPr>
        </p:nvSpPr>
        <p:spPr/>
        <p:txBody>
          <a:bodyPr/>
          <a:lstStyle/>
          <a:p>
            <a:r>
              <a:rPr lang="en-US"/>
              <a:t> </a:t>
            </a:r>
          </a:p>
        </p:txBody>
      </p:sp>
      <p:sp>
        <p:nvSpPr>
          <p:cNvPr id="29" name="Date Placeholder 28">
            <a:extLst>
              <a:ext uri="{FF2B5EF4-FFF2-40B4-BE49-F238E27FC236}">
                <a16:creationId xmlns:a16="http://schemas.microsoft.com/office/drawing/2014/main" id="{79A43C15-201D-4023-ACE0-8D07DB305B31}"/>
              </a:ext>
            </a:extLst>
          </p:cNvPr>
          <p:cNvSpPr>
            <a:spLocks noGrp="1"/>
          </p:cNvSpPr>
          <p:nvPr>
            <p:ph type="dt" sz="half" idx="10"/>
          </p:nvPr>
        </p:nvSpPr>
        <p:spPr/>
        <p:txBody>
          <a:bodyPr/>
          <a:lstStyle/>
          <a:p>
            <a:r>
              <a:rPr lang="en-US"/>
              <a:t> </a:t>
            </a:r>
            <a:endParaRPr lang="en-US" b="1"/>
          </a:p>
        </p:txBody>
      </p:sp>
      <p:sp>
        <p:nvSpPr>
          <p:cNvPr id="31" name="Slide Number Placeholder 30">
            <a:extLst>
              <a:ext uri="{FF2B5EF4-FFF2-40B4-BE49-F238E27FC236}">
                <a16:creationId xmlns:a16="http://schemas.microsoft.com/office/drawing/2014/main" id="{95866439-2B40-4DDA-9606-887F24703D44}"/>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13348409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27"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Freeform 50"/>
          <p:cNvSpPr/>
          <p:nvPr/>
        </p:nvSpPr>
        <p:spPr>
          <a:xfrm>
            <a:off x="3045104" y="2123203"/>
            <a:ext cx="3593424"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bg1">
              <a:lumMod val="9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285750" indent="-285750" defTabSz="2889250">
              <a:lnSpc>
                <a:spcPct val="90000"/>
              </a:lnSpc>
              <a:spcAft>
                <a:spcPct val="35000"/>
              </a:spcAft>
              <a:buFont typeface="Wingdings" panose="05000000000000000000" pitchFamily="2" charset="2"/>
              <a:buChar char="ü"/>
            </a:pPr>
            <a:r>
              <a:rPr lang="en-GB" sz="1200" dirty="0" err="1">
                <a:solidFill>
                  <a:srgbClr val="000000"/>
                </a:solidFill>
              </a:rPr>
              <a:t>Analyze</a:t>
            </a:r>
            <a:r>
              <a:rPr lang="en-GB" sz="1200" dirty="0">
                <a:solidFill>
                  <a:srgbClr val="000000"/>
                </a:solidFill>
              </a:rPr>
              <a:t> the end application</a:t>
            </a:r>
          </a:p>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Decide optimization objectives and constraints</a:t>
            </a:r>
          </a:p>
        </p:txBody>
      </p:sp>
      <p:sp>
        <p:nvSpPr>
          <p:cNvPr id="2" name="Title 1"/>
          <p:cNvSpPr>
            <a:spLocks noGrp="1"/>
          </p:cNvSpPr>
          <p:nvPr>
            <p:ph type="title" hasCustomPrompt="1"/>
          </p:nvPr>
        </p:nvSpPr>
        <p:spPr/>
        <p:txBody>
          <a:bodyPr/>
          <a:lstStyle/>
          <a:p>
            <a:r>
              <a:rPr dirty="0"/>
              <a:t>Using </a:t>
            </a:r>
            <a:r>
              <a:rPr lang="de-DE" dirty="0"/>
              <a:t>AURIX</a:t>
            </a:r>
            <a:r>
              <a:rPr lang="de-DE" baseline="30000" dirty="0"/>
              <a:t>TM</a:t>
            </a:r>
            <a:r>
              <a:rPr dirty="0"/>
              <a:t> multicore efficiently</a:t>
            </a:r>
            <a:br>
              <a:rPr dirty="0"/>
            </a:br>
            <a:r>
              <a:rPr dirty="0"/>
              <a:t>Basic Workflow</a:t>
            </a:r>
            <a:endParaRPr lang="en-GB" dirty="0"/>
          </a:p>
        </p:txBody>
      </p:sp>
      <p:sp>
        <p:nvSpPr>
          <p:cNvPr id="16" name="Freeform 15"/>
          <p:cNvSpPr/>
          <p:nvPr/>
        </p:nvSpPr>
        <p:spPr>
          <a:xfrm>
            <a:off x="3045104" y="1268414"/>
            <a:ext cx="3593424"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bg1">
              <a:lumMod val="9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Gain basic multicore know-how</a:t>
            </a:r>
          </a:p>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Understand AURIX multicore architecture</a:t>
            </a:r>
          </a:p>
        </p:txBody>
      </p:sp>
      <p:sp>
        <p:nvSpPr>
          <p:cNvPr id="9" name="Freeform 8"/>
          <p:cNvSpPr/>
          <p:nvPr/>
        </p:nvSpPr>
        <p:spPr>
          <a:xfrm>
            <a:off x="1316217" y="1268414"/>
            <a:ext cx="1728886"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600" dirty="0">
                <a:solidFill>
                  <a:srgbClr val="000000"/>
                </a:solidFill>
              </a:rPr>
              <a:t>Acquire multicore knowledge</a:t>
            </a:r>
          </a:p>
        </p:txBody>
      </p:sp>
      <p:pic>
        <p:nvPicPr>
          <p:cNvPr id="2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09906" y="1280998"/>
            <a:ext cx="819919" cy="396720"/>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274813" y="1416438"/>
            <a:ext cx="713305" cy="7647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 name="Freeform 33"/>
          <p:cNvSpPr/>
          <p:nvPr/>
        </p:nvSpPr>
        <p:spPr>
          <a:xfrm>
            <a:off x="1316216" y="2123203"/>
            <a:ext cx="1728888"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600" dirty="0" err="1">
                <a:solidFill>
                  <a:srgbClr val="000000"/>
                </a:solidFill>
              </a:rPr>
              <a:t>Analyze</a:t>
            </a:r>
            <a:r>
              <a:rPr lang="en-GB" sz="1600" dirty="0">
                <a:solidFill>
                  <a:srgbClr val="000000"/>
                </a:solidFill>
              </a:rPr>
              <a:t> the use-case </a:t>
            </a:r>
          </a:p>
        </p:txBody>
      </p:sp>
      <p:sp>
        <p:nvSpPr>
          <p:cNvPr id="41" name="Freeform 40"/>
          <p:cNvSpPr/>
          <p:nvPr/>
        </p:nvSpPr>
        <p:spPr>
          <a:xfrm>
            <a:off x="1316216" y="2977992"/>
            <a:ext cx="1728888"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600" dirty="0">
                <a:solidFill>
                  <a:srgbClr val="000000"/>
                </a:solidFill>
              </a:rPr>
              <a:t>Multicore SW Design</a:t>
            </a:r>
          </a:p>
        </p:txBody>
      </p:sp>
      <p:sp>
        <p:nvSpPr>
          <p:cNvPr id="44" name="Freeform 43"/>
          <p:cNvSpPr/>
          <p:nvPr/>
        </p:nvSpPr>
        <p:spPr>
          <a:xfrm>
            <a:off x="1316218" y="3832781"/>
            <a:ext cx="1728887"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600" dirty="0">
                <a:solidFill>
                  <a:srgbClr val="000000"/>
                </a:solidFill>
              </a:rPr>
              <a:t>Develop the multicore SW</a:t>
            </a:r>
          </a:p>
        </p:txBody>
      </p:sp>
      <p:sp>
        <p:nvSpPr>
          <p:cNvPr id="47" name="Freeform 46"/>
          <p:cNvSpPr/>
          <p:nvPr/>
        </p:nvSpPr>
        <p:spPr>
          <a:xfrm>
            <a:off x="1316218" y="4687570"/>
            <a:ext cx="1728887"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600" dirty="0">
                <a:solidFill>
                  <a:srgbClr val="000000"/>
                </a:solidFill>
              </a:rPr>
              <a:t>Evaluate the performance</a:t>
            </a:r>
          </a:p>
        </p:txBody>
      </p:sp>
      <p:sp>
        <p:nvSpPr>
          <p:cNvPr id="50" name="Freeform 49"/>
          <p:cNvSpPr/>
          <p:nvPr/>
        </p:nvSpPr>
        <p:spPr>
          <a:xfrm>
            <a:off x="1309589" y="5542361"/>
            <a:ext cx="1742145"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600" dirty="0">
                <a:solidFill>
                  <a:srgbClr val="000000"/>
                </a:solidFill>
              </a:rPr>
              <a:t>Optimize the distribution</a:t>
            </a:r>
          </a:p>
        </p:txBody>
      </p:sp>
      <p:pic>
        <p:nvPicPr>
          <p:cNvPr id="52" name="Picture 5"/>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17133" y="2435209"/>
            <a:ext cx="1485815" cy="273130"/>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6"/>
          <p:cNvPicPr>
            <a:picLocks noChangeAspect="1" noChangeArrowheads="1"/>
          </p:cNvPicPr>
          <p:nvPr/>
        </p:nvPicPr>
        <p:blipFill rotWithShape="1">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22003" b="35149"/>
          <a:stretch/>
        </p:blipFill>
        <p:spPr bwMode="auto">
          <a:xfrm>
            <a:off x="8611051" y="5777355"/>
            <a:ext cx="1086211" cy="34861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85094" y="5117620"/>
            <a:ext cx="969062" cy="34508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3" name="Picture 4"/>
          <p:cNvPicPr>
            <a:picLocks noChangeAspect="1" noChangeArrowheads="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t="14457" b="18170"/>
          <a:stretch/>
        </p:blipFill>
        <p:spPr bwMode="auto">
          <a:xfrm>
            <a:off x="7544333" y="5896038"/>
            <a:ext cx="1080124" cy="423263"/>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638529" y="4705575"/>
            <a:ext cx="684321" cy="482534"/>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6"/>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89681" y="2164969"/>
            <a:ext cx="1086211" cy="813610"/>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5"/>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35817" y="3250731"/>
            <a:ext cx="1485815" cy="273130"/>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6"/>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442305" y="2941811"/>
            <a:ext cx="1086211" cy="81361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p:cNvPicPr>
            <a:picLocks noChangeAspect="1"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87877" y="1688556"/>
            <a:ext cx="1517519" cy="2204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3" name="Freeform 52"/>
          <p:cNvSpPr/>
          <p:nvPr/>
        </p:nvSpPr>
        <p:spPr>
          <a:xfrm>
            <a:off x="3045104" y="2977992"/>
            <a:ext cx="3593424"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bg1">
              <a:lumMod val="9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Assign cores</a:t>
            </a:r>
          </a:p>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Creation of memory mapping</a:t>
            </a:r>
          </a:p>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Design methods of communication and synchronization among cores</a:t>
            </a:r>
          </a:p>
        </p:txBody>
      </p:sp>
      <p:sp>
        <p:nvSpPr>
          <p:cNvPr id="40" name="Freeform 39"/>
          <p:cNvSpPr/>
          <p:nvPr/>
        </p:nvSpPr>
        <p:spPr>
          <a:xfrm>
            <a:off x="3045104" y="3832781"/>
            <a:ext cx="3593424"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bg1">
              <a:lumMod val="9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Implement the multicore SW designed and multicore mechanisms</a:t>
            </a:r>
          </a:p>
        </p:txBody>
      </p:sp>
      <p:sp>
        <p:nvSpPr>
          <p:cNvPr id="58" name="Freeform 57"/>
          <p:cNvSpPr/>
          <p:nvPr/>
        </p:nvSpPr>
        <p:spPr>
          <a:xfrm>
            <a:off x="3045104" y="4687570"/>
            <a:ext cx="3593424"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bg1">
              <a:lumMod val="9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Debug</a:t>
            </a:r>
          </a:p>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Trace</a:t>
            </a:r>
          </a:p>
          <a:p>
            <a:pPr marL="285750" indent="-285750" defTabSz="2889250">
              <a:lnSpc>
                <a:spcPct val="90000"/>
              </a:lnSpc>
              <a:spcAft>
                <a:spcPct val="35000"/>
              </a:spcAft>
              <a:buFont typeface="Wingdings" panose="05000000000000000000" pitchFamily="2" charset="2"/>
              <a:buChar char="ü"/>
            </a:pPr>
            <a:r>
              <a:rPr lang="en-GB" sz="1200" dirty="0">
                <a:solidFill>
                  <a:srgbClr val="000000"/>
                </a:solidFill>
              </a:rPr>
              <a:t>Measure timing and access</a:t>
            </a:r>
          </a:p>
        </p:txBody>
      </p:sp>
      <p:sp>
        <p:nvSpPr>
          <p:cNvPr id="59" name="Freeform 58"/>
          <p:cNvSpPr/>
          <p:nvPr/>
        </p:nvSpPr>
        <p:spPr>
          <a:xfrm>
            <a:off x="3045104" y="5542361"/>
            <a:ext cx="3593424" cy="81860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bg1">
              <a:lumMod val="9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0" rIns="0" bIns="0" numCol="1" spcCol="1270" anchor="ctr" anchorCtr="0">
            <a:noAutofit/>
          </a:bodyPr>
          <a:lstStyle/>
          <a:p>
            <a:pPr defTabSz="2889250">
              <a:lnSpc>
                <a:spcPct val="90000"/>
              </a:lnSpc>
              <a:spcAft>
                <a:spcPct val="35000"/>
              </a:spcAft>
            </a:pPr>
            <a:r>
              <a:rPr lang="en-GB" sz="1200" dirty="0">
                <a:solidFill>
                  <a:srgbClr val="000000"/>
                </a:solidFill>
              </a:rPr>
              <a:t>In case the achieved performance is not sufficient, repeat from step 3 </a:t>
            </a:r>
          </a:p>
        </p:txBody>
      </p:sp>
      <p:cxnSp>
        <p:nvCxnSpPr>
          <p:cNvPr id="22" name="Elbow Connector 21"/>
          <p:cNvCxnSpPr>
            <a:stCxn id="50" idx="7"/>
            <a:endCxn id="41" idx="0"/>
          </p:cNvCxnSpPr>
          <p:nvPr/>
        </p:nvCxnSpPr>
        <p:spPr>
          <a:xfrm flipV="1">
            <a:off x="1309588" y="3059854"/>
            <a:ext cx="6628" cy="3219255"/>
          </a:xfrm>
          <a:prstGeom prst="bentConnector3">
            <a:avLst>
              <a:gd name="adj1" fmla="val -2034234"/>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1453952" y="1995719"/>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a:off x="1453952" y="285907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a:off x="1453952" y="3722435"/>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1453952" y="4585793"/>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a:off x="1453952" y="5449150"/>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pic>
        <p:nvPicPr>
          <p:cNvPr id="77" name="Picture 1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229824" y="3974744"/>
            <a:ext cx="902640" cy="451321"/>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17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09906" y="3968664"/>
            <a:ext cx="480509" cy="401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2"/>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6835817" y="5706848"/>
            <a:ext cx="786213" cy="343837"/>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3"/>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9024339" y="1305073"/>
            <a:ext cx="734926" cy="745291"/>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357307" y="1788396"/>
            <a:ext cx="585762" cy="256173"/>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016799" y="5130784"/>
            <a:ext cx="786213" cy="34383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bwMode="auto">
          <a:xfrm>
            <a:off x="6860074" y="1106832"/>
            <a:ext cx="2454877" cy="161583"/>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GB" sz="1050" kern="0" dirty="0">
                <a:solidFill>
                  <a:srgbClr val="000000"/>
                </a:solidFill>
                <a:latin typeface="Verdana" pitchFamily="34" charset="0"/>
                <a:ea typeface="Verdana" pitchFamily="34" charset="0"/>
              </a:rPr>
              <a:t>Universities / academic literature</a:t>
            </a:r>
          </a:p>
        </p:txBody>
      </p:sp>
      <p:pic>
        <p:nvPicPr>
          <p:cNvPr id="46" name="Picture 6" descr=" See full-sized image  "/>
          <p:cNvPicPr>
            <a:picLocks noChangeAspect="1"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58492" y="4670598"/>
            <a:ext cx="883812" cy="397218"/>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8" descr=" See full-sized image  "/>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81438" y="4808302"/>
            <a:ext cx="1147800" cy="290250"/>
          </a:xfrm>
          <a:prstGeom prst="rect">
            <a:avLst/>
          </a:prstGeom>
          <a:noFill/>
          <a:extLst>
            <a:ext uri="{909E8E84-426E-40DD-AFC4-6F175D3DCCD1}">
              <a14:hiddenFill xmlns:a14="http://schemas.microsoft.com/office/drawing/2010/main">
                <a:solidFill>
                  <a:srgbClr val="FFFFFF"/>
                </a:solidFill>
              </a14:hiddenFill>
            </a:ext>
          </a:extLst>
        </p:spPr>
      </p:pic>
      <p:sp>
        <p:nvSpPr>
          <p:cNvPr id="49" name="Oval 48"/>
          <p:cNvSpPr/>
          <p:nvPr/>
        </p:nvSpPr>
        <p:spPr bwMode="auto">
          <a:xfrm>
            <a:off x="2839061" y="1864256"/>
            <a:ext cx="216024" cy="229928"/>
          </a:xfrm>
          <a:prstGeom prst="ellipse">
            <a:avLst/>
          </a:prstGeom>
          <a:no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1</a:t>
            </a:r>
          </a:p>
        </p:txBody>
      </p:sp>
      <p:sp>
        <p:nvSpPr>
          <p:cNvPr id="54" name="Oval 53"/>
          <p:cNvSpPr/>
          <p:nvPr/>
        </p:nvSpPr>
        <p:spPr bwMode="auto">
          <a:xfrm>
            <a:off x="2839061" y="2720732"/>
            <a:ext cx="216024" cy="229928"/>
          </a:xfrm>
          <a:prstGeom prst="ellipse">
            <a:avLst/>
          </a:prstGeom>
          <a:no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2</a:t>
            </a:r>
          </a:p>
        </p:txBody>
      </p:sp>
      <p:sp>
        <p:nvSpPr>
          <p:cNvPr id="55" name="Oval 54"/>
          <p:cNvSpPr/>
          <p:nvPr/>
        </p:nvSpPr>
        <p:spPr bwMode="auto">
          <a:xfrm>
            <a:off x="2839061" y="3569588"/>
            <a:ext cx="216024" cy="229928"/>
          </a:xfrm>
          <a:prstGeom prst="ellipse">
            <a:avLst/>
          </a:prstGeom>
          <a:no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3</a:t>
            </a:r>
          </a:p>
        </p:txBody>
      </p:sp>
      <p:sp>
        <p:nvSpPr>
          <p:cNvPr id="57" name="Oval 56"/>
          <p:cNvSpPr/>
          <p:nvPr/>
        </p:nvSpPr>
        <p:spPr bwMode="auto">
          <a:xfrm>
            <a:off x="2839061" y="4426064"/>
            <a:ext cx="216024" cy="229928"/>
          </a:xfrm>
          <a:prstGeom prst="ellipse">
            <a:avLst/>
          </a:prstGeom>
          <a:no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4</a:t>
            </a:r>
          </a:p>
        </p:txBody>
      </p:sp>
      <p:sp>
        <p:nvSpPr>
          <p:cNvPr id="61" name="Oval 60"/>
          <p:cNvSpPr/>
          <p:nvPr/>
        </p:nvSpPr>
        <p:spPr bwMode="auto">
          <a:xfrm>
            <a:off x="2839061" y="5290160"/>
            <a:ext cx="216024" cy="229928"/>
          </a:xfrm>
          <a:prstGeom prst="ellipse">
            <a:avLst/>
          </a:prstGeom>
          <a:no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5</a:t>
            </a:r>
          </a:p>
        </p:txBody>
      </p:sp>
      <p:sp>
        <p:nvSpPr>
          <p:cNvPr id="62" name="Oval 61"/>
          <p:cNvSpPr/>
          <p:nvPr/>
        </p:nvSpPr>
        <p:spPr bwMode="auto">
          <a:xfrm>
            <a:off x="2839061" y="6139016"/>
            <a:ext cx="216024" cy="229928"/>
          </a:xfrm>
          <a:prstGeom prst="ellipse">
            <a:avLst/>
          </a:prstGeom>
          <a:no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6</a:t>
            </a:r>
          </a:p>
        </p:txBody>
      </p:sp>
      <p:sp>
        <p:nvSpPr>
          <p:cNvPr id="4" name="Footer Placeholder 3">
            <a:extLst>
              <a:ext uri="{FF2B5EF4-FFF2-40B4-BE49-F238E27FC236}">
                <a16:creationId xmlns:a16="http://schemas.microsoft.com/office/drawing/2014/main" id="{459734D4-F973-49EC-A753-3E0B185B1088}"/>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96A7A94D-9A22-49C6-972F-F5BBFC62FCDF}"/>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C62A8A52-9716-40D6-A378-3B428F1497C9}"/>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70818990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500"/>
                                        <p:tgtEl>
                                          <p:spTgt spid="34"/>
                                        </p:tgtEl>
                                      </p:cBhvr>
                                    </p:animEffect>
                                  </p:childTnLst>
                                </p:cTn>
                              </p:par>
                              <p:par>
                                <p:cTn id="11" presetID="10" presetClass="entr" presetSubtype="0" fill="hold" nodeType="with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500"/>
                                        <p:tgtEl>
                                          <p:spTgt spid="52"/>
                                        </p:tgtEl>
                                      </p:cBhvr>
                                    </p:animEffect>
                                  </p:childTnLst>
                                </p:cTn>
                              </p:par>
                              <p:par>
                                <p:cTn id="14" presetID="10" presetClass="entr" presetSubtype="0" fill="hold" nodeType="with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fade">
                                      <p:cBhvr>
                                        <p:cTn id="16" dur="500"/>
                                        <p:tgtEl>
                                          <p:spTgt spid="65"/>
                                        </p:tgtEl>
                                      </p:cBhvr>
                                    </p:animEffect>
                                  </p:childTnLst>
                                </p:cTn>
                              </p:par>
                              <p:par>
                                <p:cTn id="17" presetID="10" presetClass="entr" presetSubtype="0" fill="hold" nodeType="with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500"/>
                                        <p:tgtEl>
                                          <p:spTgt spid="3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fade">
                                      <p:cBhvr>
                                        <p:cTn id="22" dur="500"/>
                                        <p:tgtEl>
                                          <p:spTgt spid="5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par>
                                <p:cTn id="28" presetID="10" presetClass="entr" presetSubtype="0" fill="hold" nodeType="withEffect">
                                  <p:stCondLst>
                                    <p:cond delay="0"/>
                                  </p:stCondLst>
                                  <p:childTnLst>
                                    <p:set>
                                      <p:cBhvr>
                                        <p:cTn id="29" dur="1" fill="hold">
                                          <p:stCondLst>
                                            <p:cond delay="0"/>
                                          </p:stCondLst>
                                        </p:cTn>
                                        <p:tgtEl>
                                          <p:spTgt spid="66"/>
                                        </p:tgtEl>
                                        <p:attrNameLst>
                                          <p:attrName>style.visibility</p:attrName>
                                        </p:attrNameLst>
                                      </p:cBhvr>
                                      <p:to>
                                        <p:strVal val="visible"/>
                                      </p:to>
                                    </p:set>
                                    <p:animEffect transition="in" filter="fade">
                                      <p:cBhvr>
                                        <p:cTn id="30" dur="500"/>
                                        <p:tgtEl>
                                          <p:spTgt spid="66"/>
                                        </p:tgtEl>
                                      </p:cBhvr>
                                    </p:animEffect>
                                  </p:childTnLst>
                                </p:cTn>
                              </p:par>
                              <p:par>
                                <p:cTn id="31" presetID="10" presetClass="entr" presetSubtype="0" fill="hold" nodeType="withEffect">
                                  <p:stCondLst>
                                    <p:cond delay="0"/>
                                  </p:stCondLst>
                                  <p:childTnLst>
                                    <p:set>
                                      <p:cBhvr>
                                        <p:cTn id="32" dur="1" fill="hold">
                                          <p:stCondLst>
                                            <p:cond delay="0"/>
                                          </p:stCondLst>
                                        </p:cTn>
                                        <p:tgtEl>
                                          <p:spTgt spid="67"/>
                                        </p:tgtEl>
                                        <p:attrNameLst>
                                          <p:attrName>style.visibility</p:attrName>
                                        </p:attrNameLst>
                                      </p:cBhvr>
                                      <p:to>
                                        <p:strVal val="visible"/>
                                      </p:to>
                                    </p:set>
                                    <p:animEffect transition="in" filter="fade">
                                      <p:cBhvr>
                                        <p:cTn id="33" dur="500"/>
                                        <p:tgtEl>
                                          <p:spTgt spid="6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fade">
                                      <p:cBhvr>
                                        <p:cTn id="36" dur="500"/>
                                        <p:tgtEl>
                                          <p:spTgt spid="53"/>
                                        </p:tgtEl>
                                      </p:cBhvr>
                                    </p:animEffect>
                                  </p:childTnLst>
                                </p:cTn>
                              </p:par>
                              <p:par>
                                <p:cTn id="37" presetID="10" presetClass="entr" presetSubtype="0" fill="hold" nodeType="withEffect">
                                  <p:stCondLst>
                                    <p:cond delay="0"/>
                                  </p:stCondLst>
                                  <p:childTnLst>
                                    <p:set>
                                      <p:cBhvr>
                                        <p:cTn id="38" dur="1" fill="hold">
                                          <p:stCondLst>
                                            <p:cond delay="0"/>
                                          </p:stCondLst>
                                        </p:cTn>
                                        <p:tgtEl>
                                          <p:spTgt spid="73"/>
                                        </p:tgtEl>
                                        <p:attrNameLst>
                                          <p:attrName>style.visibility</p:attrName>
                                        </p:attrNameLst>
                                      </p:cBhvr>
                                      <p:to>
                                        <p:strVal val="visible"/>
                                      </p:to>
                                    </p:set>
                                    <p:animEffect transition="in" filter="fade">
                                      <p:cBhvr>
                                        <p:cTn id="39" dur="500"/>
                                        <p:tgtEl>
                                          <p:spTgt spid="7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4"/>
                                        </p:tgtEl>
                                        <p:attrNameLst>
                                          <p:attrName>style.visibility</p:attrName>
                                        </p:attrNameLst>
                                      </p:cBhvr>
                                      <p:to>
                                        <p:strVal val="visible"/>
                                      </p:to>
                                    </p:set>
                                    <p:animEffect transition="in" filter="fade">
                                      <p:cBhvr>
                                        <p:cTn id="47" dur="500"/>
                                        <p:tgtEl>
                                          <p:spTgt spid="44"/>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500"/>
                                        <p:tgtEl>
                                          <p:spTgt spid="40"/>
                                        </p:tgtEl>
                                      </p:cBhvr>
                                    </p:animEffect>
                                  </p:childTnLst>
                                </p:cTn>
                              </p:par>
                              <p:par>
                                <p:cTn id="51" presetID="10" presetClass="entr" presetSubtype="0" fill="hold" nodeType="withEffect">
                                  <p:stCondLst>
                                    <p:cond delay="0"/>
                                  </p:stCondLst>
                                  <p:childTnLst>
                                    <p:set>
                                      <p:cBhvr>
                                        <p:cTn id="52" dur="1" fill="hold">
                                          <p:stCondLst>
                                            <p:cond delay="0"/>
                                          </p:stCondLst>
                                        </p:cTn>
                                        <p:tgtEl>
                                          <p:spTgt spid="74"/>
                                        </p:tgtEl>
                                        <p:attrNameLst>
                                          <p:attrName>style.visibility</p:attrName>
                                        </p:attrNameLst>
                                      </p:cBhvr>
                                      <p:to>
                                        <p:strVal val="visible"/>
                                      </p:to>
                                    </p:set>
                                    <p:animEffect transition="in" filter="fade">
                                      <p:cBhvr>
                                        <p:cTn id="53" dur="500"/>
                                        <p:tgtEl>
                                          <p:spTgt spid="74"/>
                                        </p:tgtEl>
                                      </p:cBhvr>
                                    </p:animEffect>
                                  </p:childTnLst>
                                </p:cTn>
                              </p:par>
                              <p:par>
                                <p:cTn id="54" presetID="10" presetClass="entr" presetSubtype="0" fill="hold" nodeType="withEffect">
                                  <p:stCondLst>
                                    <p:cond delay="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500"/>
                                        <p:tgtEl>
                                          <p:spTgt spid="77"/>
                                        </p:tgtEl>
                                      </p:cBhvr>
                                    </p:animEffect>
                                  </p:childTnLst>
                                </p:cTn>
                              </p:par>
                              <p:par>
                                <p:cTn id="57" presetID="10" presetClass="entr" presetSubtype="0" fill="hold" nodeType="withEffect">
                                  <p:stCondLst>
                                    <p:cond delay="0"/>
                                  </p:stCondLst>
                                  <p:childTnLst>
                                    <p:set>
                                      <p:cBhvr>
                                        <p:cTn id="58" dur="1" fill="hold">
                                          <p:stCondLst>
                                            <p:cond delay="0"/>
                                          </p:stCondLst>
                                        </p:cTn>
                                        <p:tgtEl>
                                          <p:spTgt spid="78"/>
                                        </p:tgtEl>
                                        <p:attrNameLst>
                                          <p:attrName>style.visibility</p:attrName>
                                        </p:attrNameLst>
                                      </p:cBhvr>
                                      <p:to>
                                        <p:strVal val="visible"/>
                                      </p:to>
                                    </p:set>
                                    <p:animEffect transition="in" filter="fade">
                                      <p:cBhvr>
                                        <p:cTn id="59" dur="500"/>
                                        <p:tgtEl>
                                          <p:spTgt spid="7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fade">
                                      <p:cBhvr>
                                        <p:cTn id="62" dur="500"/>
                                        <p:tgtEl>
                                          <p:spTgt spid="57"/>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47"/>
                                        </p:tgtEl>
                                        <p:attrNameLst>
                                          <p:attrName>style.visibility</p:attrName>
                                        </p:attrNameLst>
                                      </p:cBhvr>
                                      <p:to>
                                        <p:strVal val="visible"/>
                                      </p:to>
                                    </p:set>
                                    <p:animEffect transition="in" filter="fade">
                                      <p:cBhvr>
                                        <p:cTn id="67" dur="500"/>
                                        <p:tgtEl>
                                          <p:spTgt spid="47"/>
                                        </p:tgtEl>
                                      </p:cBhvr>
                                    </p:animEffect>
                                  </p:childTnLst>
                                </p:cTn>
                              </p:par>
                              <p:par>
                                <p:cTn id="68" presetID="10" presetClass="entr" presetSubtype="0" fill="hold" nodeType="withEffect">
                                  <p:stCondLst>
                                    <p:cond delay="0"/>
                                  </p:stCondLst>
                                  <p:childTnLst>
                                    <p:set>
                                      <p:cBhvr>
                                        <p:cTn id="69" dur="1" fill="hold">
                                          <p:stCondLst>
                                            <p:cond delay="0"/>
                                          </p:stCondLst>
                                        </p:cTn>
                                        <p:tgtEl>
                                          <p:spTgt spid="60"/>
                                        </p:tgtEl>
                                        <p:attrNameLst>
                                          <p:attrName>style.visibility</p:attrName>
                                        </p:attrNameLst>
                                      </p:cBhvr>
                                      <p:to>
                                        <p:strVal val="visible"/>
                                      </p:to>
                                    </p:set>
                                    <p:animEffect transition="in" filter="fade">
                                      <p:cBhvr>
                                        <p:cTn id="70" dur="500"/>
                                        <p:tgtEl>
                                          <p:spTgt spid="60"/>
                                        </p:tgtEl>
                                      </p:cBhvr>
                                    </p:animEffect>
                                  </p:childTnLst>
                                </p:cTn>
                              </p:par>
                              <p:par>
                                <p:cTn id="71" presetID="10" presetClass="entr" presetSubtype="0" fill="hold" nodeType="with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fade">
                                      <p:cBhvr>
                                        <p:cTn id="73" dur="500"/>
                                        <p:tgtEl>
                                          <p:spTgt spid="64"/>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500"/>
                                        <p:tgtEl>
                                          <p:spTgt spid="58"/>
                                        </p:tgtEl>
                                      </p:cBhvr>
                                    </p:animEffect>
                                  </p:childTnLst>
                                </p:cTn>
                              </p:par>
                              <p:par>
                                <p:cTn id="77" presetID="10" presetClass="entr" presetSubtype="0" fill="hold" nodeType="withEffect">
                                  <p:stCondLst>
                                    <p:cond delay="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500"/>
                                        <p:tgtEl>
                                          <p:spTgt spid="75"/>
                                        </p:tgtEl>
                                      </p:cBhvr>
                                    </p:animEffect>
                                  </p:childTnLst>
                                </p:cTn>
                              </p:par>
                              <p:par>
                                <p:cTn id="80" presetID="10" presetClass="entr" presetSubtype="0" fill="hold"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500"/>
                                        <p:tgtEl>
                                          <p:spTgt spid="43"/>
                                        </p:tgtEl>
                                      </p:cBhvr>
                                    </p:animEffect>
                                  </p:childTnLst>
                                </p:cTn>
                              </p:par>
                              <p:par>
                                <p:cTn id="83" presetID="10" presetClass="entr" presetSubtype="0" fill="hold" nodeType="with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500"/>
                                        <p:tgtEl>
                                          <p:spTgt spid="46"/>
                                        </p:tgtEl>
                                      </p:cBhvr>
                                    </p:animEffect>
                                  </p:childTnLst>
                                </p:cTn>
                              </p:par>
                              <p:par>
                                <p:cTn id="86" presetID="10"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500"/>
                                        <p:tgtEl>
                                          <p:spTgt spid="4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61"/>
                                        </p:tgtEl>
                                        <p:attrNameLst>
                                          <p:attrName>style.visibility</p:attrName>
                                        </p:attrNameLst>
                                      </p:cBhvr>
                                      <p:to>
                                        <p:strVal val="visible"/>
                                      </p:to>
                                    </p:set>
                                    <p:animEffect transition="in" filter="fade">
                                      <p:cBhvr>
                                        <p:cTn id="91" dur="500"/>
                                        <p:tgtEl>
                                          <p:spTgt spid="61"/>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grpId="0" nodeType="clickEffect">
                                  <p:stCondLst>
                                    <p:cond delay="0"/>
                                  </p:stCondLst>
                                  <p:childTnLst>
                                    <p:set>
                                      <p:cBhvr>
                                        <p:cTn id="95" dur="1" fill="hold">
                                          <p:stCondLst>
                                            <p:cond delay="0"/>
                                          </p:stCondLst>
                                        </p:cTn>
                                        <p:tgtEl>
                                          <p:spTgt spid="50"/>
                                        </p:tgtEl>
                                        <p:attrNameLst>
                                          <p:attrName>style.visibility</p:attrName>
                                        </p:attrNameLst>
                                      </p:cBhvr>
                                      <p:to>
                                        <p:strVal val="visible"/>
                                      </p:to>
                                    </p:set>
                                    <p:animEffect transition="in" filter="fade">
                                      <p:cBhvr>
                                        <p:cTn id="96" dur="500"/>
                                        <p:tgtEl>
                                          <p:spTgt spid="50"/>
                                        </p:tgtEl>
                                      </p:cBhvr>
                                    </p:animEffect>
                                  </p:childTnLst>
                                </p:cTn>
                              </p:par>
                              <p:par>
                                <p:cTn id="97" presetID="10" presetClass="entr" presetSubtype="0" fill="hold" nodeType="withEffect">
                                  <p:stCondLst>
                                    <p:cond delay="0"/>
                                  </p:stCondLst>
                                  <p:childTnLst>
                                    <p:set>
                                      <p:cBhvr>
                                        <p:cTn id="98" dur="1" fill="hold">
                                          <p:stCondLst>
                                            <p:cond delay="0"/>
                                          </p:stCondLst>
                                        </p:cTn>
                                        <p:tgtEl>
                                          <p:spTgt spid="56"/>
                                        </p:tgtEl>
                                        <p:attrNameLst>
                                          <p:attrName>style.visibility</p:attrName>
                                        </p:attrNameLst>
                                      </p:cBhvr>
                                      <p:to>
                                        <p:strVal val="visible"/>
                                      </p:to>
                                    </p:set>
                                    <p:animEffect transition="in" filter="fade">
                                      <p:cBhvr>
                                        <p:cTn id="99" dur="500"/>
                                        <p:tgtEl>
                                          <p:spTgt spid="56"/>
                                        </p:tgtEl>
                                      </p:cBhvr>
                                    </p:animEffect>
                                  </p:childTnLst>
                                </p:cTn>
                              </p:par>
                              <p:par>
                                <p:cTn id="100" presetID="10" presetClass="entr" presetSubtype="0" fill="hold" nodeType="withEffect">
                                  <p:stCondLst>
                                    <p:cond delay="0"/>
                                  </p:stCondLst>
                                  <p:childTnLst>
                                    <p:set>
                                      <p:cBhvr>
                                        <p:cTn id="101" dur="1" fill="hold">
                                          <p:stCondLst>
                                            <p:cond delay="0"/>
                                          </p:stCondLst>
                                        </p:cTn>
                                        <p:tgtEl>
                                          <p:spTgt spid="63"/>
                                        </p:tgtEl>
                                        <p:attrNameLst>
                                          <p:attrName>style.visibility</p:attrName>
                                        </p:attrNameLst>
                                      </p:cBhvr>
                                      <p:to>
                                        <p:strVal val="visible"/>
                                      </p:to>
                                    </p:set>
                                    <p:animEffect transition="in" filter="fade">
                                      <p:cBhvr>
                                        <p:cTn id="102" dur="500"/>
                                        <p:tgtEl>
                                          <p:spTgt spid="63"/>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59"/>
                                        </p:tgtEl>
                                        <p:attrNameLst>
                                          <p:attrName>style.visibility</p:attrName>
                                        </p:attrNameLst>
                                      </p:cBhvr>
                                      <p:to>
                                        <p:strVal val="visible"/>
                                      </p:to>
                                    </p:set>
                                    <p:animEffect transition="in" filter="fade">
                                      <p:cBhvr>
                                        <p:cTn id="105" dur="500"/>
                                        <p:tgtEl>
                                          <p:spTgt spid="59"/>
                                        </p:tgtEl>
                                      </p:cBhvr>
                                    </p:animEffect>
                                  </p:childTnLst>
                                </p:cTn>
                              </p:par>
                              <p:par>
                                <p:cTn id="106" presetID="10" presetClass="entr" presetSubtype="0" fill="hold" nodeType="withEffect">
                                  <p:stCondLst>
                                    <p:cond delay="0"/>
                                  </p:stCondLst>
                                  <p:childTnLst>
                                    <p:set>
                                      <p:cBhvr>
                                        <p:cTn id="107" dur="1" fill="hold">
                                          <p:stCondLst>
                                            <p:cond delay="0"/>
                                          </p:stCondLst>
                                        </p:cTn>
                                        <p:tgtEl>
                                          <p:spTgt spid="76"/>
                                        </p:tgtEl>
                                        <p:attrNameLst>
                                          <p:attrName>style.visibility</p:attrName>
                                        </p:attrNameLst>
                                      </p:cBhvr>
                                      <p:to>
                                        <p:strVal val="visible"/>
                                      </p:to>
                                    </p:set>
                                    <p:animEffect transition="in" filter="fade">
                                      <p:cBhvr>
                                        <p:cTn id="108" dur="500"/>
                                        <p:tgtEl>
                                          <p:spTgt spid="76"/>
                                        </p:tgtEl>
                                      </p:cBhvr>
                                    </p:animEffect>
                                  </p:childTnLst>
                                </p:cTn>
                              </p:par>
                              <p:par>
                                <p:cTn id="109" presetID="10" presetClass="entr" presetSubtype="0" fill="hold" nodeType="with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62"/>
                                        </p:tgtEl>
                                        <p:attrNameLst>
                                          <p:attrName>style.visibility</p:attrName>
                                        </p:attrNameLst>
                                      </p:cBhvr>
                                      <p:to>
                                        <p:strVal val="visible"/>
                                      </p:to>
                                    </p:set>
                                    <p:animEffect transition="in" filter="fade">
                                      <p:cBhvr>
                                        <p:cTn id="114" dur="500"/>
                                        <p:tgtEl>
                                          <p:spTgt spid="62"/>
                                        </p:tgtEl>
                                      </p:cBhvr>
                                    </p:animEffect>
                                  </p:childTnLst>
                                </p:cTn>
                              </p:par>
                              <p:par>
                                <p:cTn id="115" presetID="10" presetClass="entr" presetSubtype="0" fill="hold" nodeType="withEffect">
                                  <p:stCondLst>
                                    <p:cond delay="0"/>
                                  </p:stCondLst>
                                  <p:childTnLst>
                                    <p:set>
                                      <p:cBhvr>
                                        <p:cTn id="116" dur="1" fill="hold">
                                          <p:stCondLst>
                                            <p:cond delay="0"/>
                                          </p:stCondLst>
                                        </p:cTn>
                                        <p:tgtEl>
                                          <p:spTgt spid="22"/>
                                        </p:tgtEl>
                                        <p:attrNameLst>
                                          <p:attrName>style.visibility</p:attrName>
                                        </p:attrNameLst>
                                      </p:cBhvr>
                                      <p:to>
                                        <p:strVal val="visible"/>
                                      </p:to>
                                    </p:set>
                                    <p:animEffect transition="in" filter="fade">
                                      <p:cBhvr>
                                        <p:cTn id="1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34" grpId="0" animBg="1"/>
      <p:bldP spid="41" grpId="0" animBg="1"/>
      <p:bldP spid="44" grpId="0" animBg="1"/>
      <p:bldP spid="47" grpId="0" animBg="1"/>
      <p:bldP spid="50" grpId="0" animBg="1"/>
      <p:bldP spid="53" grpId="0" animBg="1"/>
      <p:bldP spid="40" grpId="0" animBg="1"/>
      <p:bldP spid="58" grpId="0" animBg="1"/>
      <p:bldP spid="59" grpId="0" animBg="1"/>
      <p:bldP spid="54" grpId="0" animBg="1"/>
      <p:bldP spid="55" grpId="0" animBg="1"/>
      <p:bldP spid="57" grpId="0" animBg="1"/>
      <p:bldP spid="61" grpId="0" animBg="1"/>
      <p:bldP spid="62"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Rounded Rectangle 90"/>
          <p:cNvSpPr/>
          <p:nvPr/>
        </p:nvSpPr>
        <p:spPr bwMode="auto">
          <a:xfrm>
            <a:off x="1669976" y="4024078"/>
            <a:ext cx="3528388" cy="2285243"/>
          </a:xfrm>
          <a:prstGeom prst="roundRect">
            <a:avLst/>
          </a:prstGeom>
          <a:solidFill>
            <a:schemeClr val="bg1">
              <a:lumMod val="9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7" name="Rounded Rectangle 6"/>
          <p:cNvSpPr/>
          <p:nvPr/>
        </p:nvSpPr>
        <p:spPr bwMode="auto">
          <a:xfrm>
            <a:off x="1117104" y="1992997"/>
            <a:ext cx="2577045" cy="1754326"/>
          </a:xfrm>
          <a:prstGeom prst="roundRect">
            <a:avLst/>
          </a:prstGeom>
          <a:solidFill>
            <a:schemeClr val="bg1">
              <a:lumMod val="9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88" name="Rounded Rectangle 87"/>
          <p:cNvSpPr/>
          <p:nvPr/>
        </p:nvSpPr>
        <p:spPr bwMode="auto">
          <a:xfrm>
            <a:off x="3839329" y="1992997"/>
            <a:ext cx="2806491" cy="1754326"/>
          </a:xfrm>
          <a:prstGeom prst="roundRect">
            <a:avLst/>
          </a:prstGeom>
          <a:solidFill>
            <a:schemeClr val="bg1">
              <a:lumMod val="9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2" name="Title 1"/>
          <p:cNvSpPr>
            <a:spLocks noGrp="1"/>
          </p:cNvSpPr>
          <p:nvPr>
            <p:ph type="title" hasCustomPrompt="1"/>
          </p:nvPr>
        </p:nvSpPr>
        <p:spPr/>
        <p:txBody>
          <a:bodyPr/>
          <a:lstStyle/>
          <a:p>
            <a:r>
              <a:t>Using AURIX multicore efficiently</a:t>
            </a:r>
            <a:br>
              <a:rPr/>
            </a:br>
            <a:r>
              <a:t>Basic Workflow</a:t>
            </a:r>
            <a:endParaRPr lang="en-GB" dirty="0"/>
          </a:p>
        </p:txBody>
      </p:sp>
      <p:sp>
        <p:nvSpPr>
          <p:cNvPr id="9" name="Freeform 8"/>
          <p:cNvSpPr/>
          <p:nvPr/>
        </p:nvSpPr>
        <p:spPr>
          <a:xfrm>
            <a:off x="115215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Acquire multicore knowledge</a:t>
            </a:r>
          </a:p>
        </p:txBody>
      </p:sp>
      <p:sp>
        <p:nvSpPr>
          <p:cNvPr id="34" name="Freeform 33"/>
          <p:cNvSpPr/>
          <p:nvPr/>
        </p:nvSpPr>
        <p:spPr>
          <a:xfrm>
            <a:off x="259070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err="1">
                <a:solidFill>
                  <a:srgbClr val="000000"/>
                </a:solidFill>
              </a:rPr>
              <a:t>Analyze</a:t>
            </a:r>
            <a:r>
              <a:rPr lang="en-GB" sz="1200" dirty="0">
                <a:solidFill>
                  <a:srgbClr val="000000"/>
                </a:solidFill>
              </a:rPr>
              <a:t> the use-case </a:t>
            </a:r>
          </a:p>
        </p:txBody>
      </p:sp>
      <p:sp>
        <p:nvSpPr>
          <p:cNvPr id="41" name="Freeform 40"/>
          <p:cNvSpPr/>
          <p:nvPr/>
        </p:nvSpPr>
        <p:spPr>
          <a:xfrm>
            <a:off x="402925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Multicore SW Design</a:t>
            </a:r>
          </a:p>
        </p:txBody>
      </p:sp>
      <p:sp>
        <p:nvSpPr>
          <p:cNvPr id="44" name="Freeform 43"/>
          <p:cNvSpPr/>
          <p:nvPr/>
        </p:nvSpPr>
        <p:spPr>
          <a:xfrm>
            <a:off x="546780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Develop the multicore SW</a:t>
            </a:r>
          </a:p>
        </p:txBody>
      </p:sp>
      <p:sp>
        <p:nvSpPr>
          <p:cNvPr id="47" name="Freeform 46"/>
          <p:cNvSpPr/>
          <p:nvPr/>
        </p:nvSpPr>
        <p:spPr>
          <a:xfrm>
            <a:off x="690635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Evaluate the performance</a:t>
            </a:r>
          </a:p>
        </p:txBody>
      </p:sp>
      <p:sp>
        <p:nvSpPr>
          <p:cNvPr id="50" name="Freeform 49"/>
          <p:cNvSpPr/>
          <p:nvPr/>
        </p:nvSpPr>
        <p:spPr>
          <a:xfrm>
            <a:off x="8344903"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Optimize the distribution</a:t>
            </a:r>
          </a:p>
        </p:txBody>
      </p:sp>
      <p:cxnSp>
        <p:nvCxnSpPr>
          <p:cNvPr id="32" name="Straight Arrow Connector 31"/>
          <p:cNvCxnSpPr/>
          <p:nvPr/>
        </p:nvCxnSpPr>
        <p:spPr>
          <a:xfrm rot="16200000">
            <a:off x="2513625"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rot="16200000">
            <a:off x="3947328"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rot="16200000">
            <a:off x="5391076"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rot="16200000">
            <a:off x="6824910"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rot="16200000">
            <a:off x="8274351"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sp>
        <p:nvSpPr>
          <p:cNvPr id="49" name="Oval 48"/>
          <p:cNvSpPr/>
          <p:nvPr/>
        </p:nvSpPr>
        <p:spPr bwMode="auto">
          <a:xfrm>
            <a:off x="225559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1</a:t>
            </a:r>
          </a:p>
        </p:txBody>
      </p:sp>
      <p:sp>
        <p:nvSpPr>
          <p:cNvPr id="54" name="Oval 53"/>
          <p:cNvSpPr/>
          <p:nvPr/>
        </p:nvSpPr>
        <p:spPr bwMode="auto">
          <a:xfrm>
            <a:off x="369414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2</a:t>
            </a:r>
          </a:p>
        </p:txBody>
      </p:sp>
      <p:sp>
        <p:nvSpPr>
          <p:cNvPr id="55" name="Oval 54"/>
          <p:cNvSpPr/>
          <p:nvPr/>
        </p:nvSpPr>
        <p:spPr bwMode="auto">
          <a:xfrm>
            <a:off x="513269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3</a:t>
            </a:r>
          </a:p>
        </p:txBody>
      </p:sp>
      <p:sp>
        <p:nvSpPr>
          <p:cNvPr id="57" name="Oval 56"/>
          <p:cNvSpPr/>
          <p:nvPr/>
        </p:nvSpPr>
        <p:spPr bwMode="auto">
          <a:xfrm>
            <a:off x="657124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4</a:t>
            </a:r>
          </a:p>
        </p:txBody>
      </p:sp>
      <p:sp>
        <p:nvSpPr>
          <p:cNvPr id="61" name="Oval 60"/>
          <p:cNvSpPr/>
          <p:nvPr/>
        </p:nvSpPr>
        <p:spPr bwMode="auto">
          <a:xfrm>
            <a:off x="800979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5</a:t>
            </a:r>
          </a:p>
        </p:txBody>
      </p:sp>
      <p:sp>
        <p:nvSpPr>
          <p:cNvPr id="62" name="Oval 61"/>
          <p:cNvSpPr/>
          <p:nvPr/>
        </p:nvSpPr>
        <p:spPr bwMode="auto">
          <a:xfrm>
            <a:off x="9448351"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6</a:t>
            </a:r>
          </a:p>
        </p:txBody>
      </p:sp>
      <p:sp>
        <p:nvSpPr>
          <p:cNvPr id="6" name="Rectangle 5"/>
          <p:cNvSpPr/>
          <p:nvPr/>
        </p:nvSpPr>
        <p:spPr>
          <a:xfrm>
            <a:off x="3839328" y="1992998"/>
            <a:ext cx="2843804" cy="1772793"/>
          </a:xfrm>
          <a:prstGeom prst="rect">
            <a:avLst/>
          </a:prstGeom>
        </p:spPr>
        <p:txBody>
          <a:bodyPr wrap="square">
            <a:spAutoFit/>
          </a:bodyPr>
          <a:lstStyle/>
          <a:p>
            <a:pPr>
              <a:lnSpc>
                <a:spcPct val="130000"/>
              </a:lnSpc>
              <a:spcAft>
                <a:spcPts val="0"/>
              </a:spcAft>
            </a:pPr>
            <a:r>
              <a:rPr lang="en-GB" sz="1200" b="1" dirty="0">
                <a:solidFill>
                  <a:srgbClr val="000000"/>
                </a:solidFill>
                <a:latin typeface="Verdana"/>
              </a:rPr>
              <a:t>METHODOLOGY</a:t>
            </a:r>
          </a:p>
          <a:p>
            <a:pPr marL="171450" indent="-171450">
              <a:lnSpc>
                <a:spcPct val="130000"/>
              </a:lnSpc>
              <a:spcAft>
                <a:spcPts val="0"/>
              </a:spcAft>
              <a:buFont typeface="Arial" panose="020B0604020202020204" pitchFamily="34" charset="0"/>
              <a:buChar char="•"/>
            </a:pPr>
            <a:r>
              <a:rPr lang="en-GB" sz="1200" b="1" dirty="0">
                <a:solidFill>
                  <a:srgbClr val="000000"/>
                </a:solidFill>
                <a:latin typeface="Verdana"/>
              </a:rPr>
              <a:t>Static Analysis</a:t>
            </a:r>
          </a:p>
          <a:p>
            <a:pPr marL="354013" indent="-171450">
              <a:lnSpc>
                <a:spcPct val="130000"/>
              </a:lnSpc>
              <a:spcAft>
                <a:spcPts val="0"/>
              </a:spcAft>
              <a:buFont typeface="Arial" panose="020B0604020202020204" pitchFamily="34" charset="0"/>
              <a:buChar char="•"/>
            </a:pPr>
            <a:r>
              <a:rPr lang="en-GB" sz="1200" dirty="0" err="1">
                <a:solidFill>
                  <a:srgbClr val="000000"/>
                </a:solidFill>
                <a:latin typeface="Verdana"/>
              </a:rPr>
              <a:t>Runnables</a:t>
            </a:r>
            <a:r>
              <a:rPr lang="en-GB" sz="1200" dirty="0">
                <a:solidFill>
                  <a:srgbClr val="000000"/>
                </a:solidFill>
                <a:latin typeface="Verdana"/>
              </a:rPr>
              <a:t> dependency analysis</a:t>
            </a:r>
          </a:p>
          <a:p>
            <a:pPr marL="171450" indent="-171450">
              <a:lnSpc>
                <a:spcPct val="130000"/>
              </a:lnSpc>
              <a:spcAft>
                <a:spcPts val="0"/>
              </a:spcAft>
              <a:buFont typeface="Arial" panose="020B0604020202020204" pitchFamily="34" charset="0"/>
              <a:buChar char="•"/>
            </a:pPr>
            <a:r>
              <a:rPr lang="en-GB" sz="1200" b="1" dirty="0">
                <a:solidFill>
                  <a:srgbClr val="000000"/>
                </a:solidFill>
                <a:latin typeface="Verdana"/>
              </a:rPr>
              <a:t>Dynamic Analysis </a:t>
            </a:r>
          </a:p>
          <a:p>
            <a:pPr marL="354013" indent="-171450">
              <a:lnSpc>
                <a:spcPct val="130000"/>
              </a:lnSpc>
              <a:spcAft>
                <a:spcPts val="0"/>
              </a:spcAft>
              <a:buFont typeface="Arial" panose="020B0604020202020204" pitchFamily="34" charset="0"/>
              <a:buChar char="•"/>
            </a:pPr>
            <a:r>
              <a:rPr lang="en-GB" sz="1200" dirty="0">
                <a:solidFill>
                  <a:srgbClr val="000000"/>
                </a:solidFill>
                <a:latin typeface="Verdana"/>
              </a:rPr>
              <a:t>Scheduling analysis</a:t>
            </a:r>
          </a:p>
          <a:p>
            <a:pPr marL="354013" indent="-171450">
              <a:lnSpc>
                <a:spcPct val="130000"/>
              </a:lnSpc>
              <a:spcAft>
                <a:spcPts val="0"/>
              </a:spcAft>
              <a:buFont typeface="Arial" panose="020B0604020202020204" pitchFamily="34" charset="0"/>
              <a:buChar char="•"/>
            </a:pPr>
            <a:r>
              <a:rPr lang="en-GB" sz="1200" dirty="0">
                <a:solidFill>
                  <a:srgbClr val="000000"/>
                </a:solidFill>
                <a:latin typeface="Verdana"/>
              </a:rPr>
              <a:t>CPU load analysis </a:t>
            </a:r>
          </a:p>
        </p:txBody>
      </p:sp>
      <p:sp>
        <p:nvSpPr>
          <p:cNvPr id="72" name="Rectangle 71"/>
          <p:cNvSpPr/>
          <p:nvPr/>
        </p:nvSpPr>
        <p:spPr>
          <a:xfrm>
            <a:off x="1119487" y="2045914"/>
            <a:ext cx="2600237" cy="1532727"/>
          </a:xfrm>
          <a:prstGeom prst="rect">
            <a:avLst/>
          </a:prstGeom>
        </p:spPr>
        <p:txBody>
          <a:bodyPr wrap="square">
            <a:spAutoFit/>
          </a:bodyPr>
          <a:lstStyle/>
          <a:p>
            <a:pPr>
              <a:lnSpc>
                <a:spcPct val="130000"/>
              </a:lnSpc>
              <a:spcAft>
                <a:spcPts val="0"/>
              </a:spcAft>
            </a:pPr>
            <a:r>
              <a:rPr lang="en-GB" sz="1200" b="1" dirty="0">
                <a:solidFill>
                  <a:srgbClr val="000000"/>
                </a:solidFill>
                <a:latin typeface="Verdana"/>
              </a:rPr>
              <a:t>TARGET</a:t>
            </a:r>
          </a:p>
          <a:p>
            <a:pPr>
              <a:lnSpc>
                <a:spcPct val="130000"/>
              </a:lnSpc>
              <a:spcAft>
                <a:spcPts val="0"/>
              </a:spcAft>
            </a:pPr>
            <a:r>
              <a:rPr lang="en-GB" sz="1200" dirty="0">
                <a:solidFill>
                  <a:srgbClr val="000000"/>
                </a:solidFill>
                <a:latin typeface="Verdana"/>
              </a:rPr>
              <a:t>Create scenarios of memory mapping, core assignment and method of communication that </a:t>
            </a:r>
            <a:r>
              <a:rPr lang="en-GB" sz="1200" dirty="0" err="1">
                <a:solidFill>
                  <a:srgbClr val="000000"/>
                </a:solidFill>
                <a:latin typeface="Verdana"/>
              </a:rPr>
              <a:t>fulfills</a:t>
            </a:r>
            <a:r>
              <a:rPr lang="en-GB" sz="1200" dirty="0">
                <a:solidFill>
                  <a:srgbClr val="000000"/>
                </a:solidFill>
                <a:latin typeface="Verdana"/>
              </a:rPr>
              <a:t> the requirements and constrains set. </a:t>
            </a:r>
          </a:p>
        </p:txBody>
      </p:sp>
      <p:grpSp>
        <p:nvGrpSpPr>
          <p:cNvPr id="3" name="Group 2"/>
          <p:cNvGrpSpPr/>
          <p:nvPr/>
        </p:nvGrpSpPr>
        <p:grpSpPr>
          <a:xfrm>
            <a:off x="5796164" y="1916832"/>
            <a:ext cx="4082725" cy="2880788"/>
            <a:chOff x="4881763" y="1916832"/>
            <a:chExt cx="4082725" cy="2880788"/>
          </a:xfrm>
        </p:grpSpPr>
        <p:pic>
          <p:nvPicPr>
            <p:cNvPr id="80"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20702" y="1916832"/>
              <a:ext cx="2880000" cy="1648494"/>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9"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84488" y="2723855"/>
              <a:ext cx="2880000" cy="1845360"/>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9" name="Picture 6"/>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881763" y="3984010"/>
              <a:ext cx="1086211" cy="81361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p:cNvGrpSpPr/>
          <p:nvPr/>
        </p:nvGrpSpPr>
        <p:grpSpPr>
          <a:xfrm>
            <a:off x="5354894" y="4833826"/>
            <a:ext cx="4562763" cy="1681849"/>
            <a:chOff x="4440493" y="4833825"/>
            <a:chExt cx="4562763" cy="1681849"/>
          </a:xfrm>
        </p:grpSpPr>
        <p:pic>
          <p:nvPicPr>
            <p:cNvPr id="68" name="Picture 5"/>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440493" y="6227157"/>
              <a:ext cx="1485815" cy="273130"/>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23256" y="4833825"/>
              <a:ext cx="2880000" cy="1681849"/>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83" name="Freeform 82"/>
          <p:cNvSpPr/>
          <p:nvPr/>
        </p:nvSpPr>
        <p:spPr>
          <a:xfrm>
            <a:off x="1751133" y="4375553"/>
            <a:ext cx="3391814" cy="828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bg1">
              <a:lumMod val="95000"/>
            </a:schemeClr>
          </a:solidFill>
          <a:ln w="3175">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266700" indent="-171450" defTabSz="2889250">
              <a:lnSpc>
                <a:spcPct val="130000"/>
              </a:lnSpc>
              <a:spcAft>
                <a:spcPts val="0"/>
              </a:spcAft>
              <a:buFont typeface="Arial" panose="020B0604020202020204" pitchFamily="34" charset="0"/>
              <a:buChar char="•"/>
            </a:pPr>
            <a:r>
              <a:rPr lang="en-GB" sz="1200" dirty="0" err="1">
                <a:solidFill>
                  <a:srgbClr val="000000"/>
                </a:solidFill>
              </a:rPr>
              <a:t>Analyze</a:t>
            </a:r>
            <a:r>
              <a:rPr lang="en-GB" sz="1200" dirty="0">
                <a:solidFill>
                  <a:srgbClr val="000000"/>
                </a:solidFill>
              </a:rPr>
              <a:t> the end application</a:t>
            </a:r>
          </a:p>
          <a:p>
            <a:pPr marL="266700" indent="-171450" defTabSz="2889250">
              <a:lnSpc>
                <a:spcPct val="130000"/>
              </a:lnSpc>
              <a:spcAft>
                <a:spcPts val="0"/>
              </a:spcAft>
              <a:buFont typeface="Arial" panose="020B0604020202020204" pitchFamily="34" charset="0"/>
              <a:buChar char="•"/>
            </a:pPr>
            <a:r>
              <a:rPr lang="en-GB" sz="1200" dirty="0">
                <a:solidFill>
                  <a:srgbClr val="000000"/>
                </a:solidFill>
              </a:rPr>
              <a:t>Decide optimization objectives and constraints</a:t>
            </a:r>
          </a:p>
        </p:txBody>
      </p:sp>
      <p:sp>
        <p:nvSpPr>
          <p:cNvPr id="86" name="Freeform 85"/>
          <p:cNvSpPr/>
          <p:nvPr/>
        </p:nvSpPr>
        <p:spPr>
          <a:xfrm>
            <a:off x="1751133" y="5309339"/>
            <a:ext cx="3391814" cy="938128"/>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bg1">
              <a:lumMod val="95000"/>
            </a:schemeClr>
          </a:solidFill>
          <a:ln w="3175">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266700" indent="-171450" defTabSz="2889250">
              <a:lnSpc>
                <a:spcPct val="130000"/>
              </a:lnSpc>
              <a:spcAft>
                <a:spcPts val="0"/>
              </a:spcAft>
              <a:buFont typeface="Arial" panose="020B0604020202020204" pitchFamily="34" charset="0"/>
              <a:buChar char="•"/>
            </a:pPr>
            <a:r>
              <a:rPr lang="en-GB" sz="1200" dirty="0">
                <a:solidFill>
                  <a:srgbClr val="000000"/>
                </a:solidFill>
              </a:rPr>
              <a:t>Assign cores</a:t>
            </a:r>
          </a:p>
          <a:p>
            <a:pPr marL="266700" indent="-171450" defTabSz="2889250">
              <a:lnSpc>
                <a:spcPct val="130000"/>
              </a:lnSpc>
              <a:spcAft>
                <a:spcPts val="0"/>
              </a:spcAft>
              <a:buFont typeface="Arial" panose="020B0604020202020204" pitchFamily="34" charset="0"/>
              <a:buChar char="•"/>
            </a:pPr>
            <a:r>
              <a:rPr lang="en-GB" sz="1200" dirty="0">
                <a:solidFill>
                  <a:srgbClr val="000000"/>
                </a:solidFill>
              </a:rPr>
              <a:t>Creation of memory mapping</a:t>
            </a:r>
          </a:p>
          <a:p>
            <a:pPr marL="266700" indent="-171450" defTabSz="2889250">
              <a:lnSpc>
                <a:spcPct val="130000"/>
              </a:lnSpc>
              <a:spcAft>
                <a:spcPts val="0"/>
              </a:spcAft>
              <a:buFont typeface="Arial" panose="020B0604020202020204" pitchFamily="34" charset="0"/>
              <a:buChar char="•"/>
            </a:pPr>
            <a:r>
              <a:rPr lang="en-GB" sz="1200" dirty="0">
                <a:solidFill>
                  <a:srgbClr val="000000"/>
                </a:solidFill>
              </a:rPr>
              <a:t>Design methods of communication and synchronization among cores</a:t>
            </a:r>
          </a:p>
        </p:txBody>
      </p:sp>
      <p:sp>
        <p:nvSpPr>
          <p:cNvPr id="87" name="Rectangle 86"/>
          <p:cNvSpPr/>
          <p:nvPr/>
        </p:nvSpPr>
        <p:spPr>
          <a:xfrm>
            <a:off x="1772349" y="4005064"/>
            <a:ext cx="2843804" cy="332014"/>
          </a:xfrm>
          <a:prstGeom prst="rect">
            <a:avLst/>
          </a:prstGeom>
        </p:spPr>
        <p:txBody>
          <a:bodyPr wrap="square">
            <a:spAutoFit/>
          </a:bodyPr>
          <a:lstStyle/>
          <a:p>
            <a:pPr>
              <a:lnSpc>
                <a:spcPct val="150000"/>
              </a:lnSpc>
              <a:spcAft>
                <a:spcPts val="0"/>
              </a:spcAft>
            </a:pPr>
            <a:r>
              <a:rPr lang="en-GB" sz="1200" b="1" dirty="0">
                <a:solidFill>
                  <a:srgbClr val="000000"/>
                </a:solidFill>
                <a:latin typeface="Verdana"/>
              </a:rPr>
              <a:t>TASKS</a:t>
            </a:r>
            <a:endParaRPr lang="en-GB" sz="1200" dirty="0">
              <a:solidFill>
                <a:srgbClr val="000000"/>
              </a:solidFill>
              <a:latin typeface="Verdana"/>
            </a:endParaRPr>
          </a:p>
        </p:txBody>
      </p:sp>
      <p:sp>
        <p:nvSpPr>
          <p:cNvPr id="94" name="Oval 93"/>
          <p:cNvSpPr/>
          <p:nvPr/>
        </p:nvSpPr>
        <p:spPr bwMode="auto">
          <a:xfrm>
            <a:off x="4919276" y="4980222"/>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2</a:t>
            </a:r>
          </a:p>
        </p:txBody>
      </p:sp>
      <p:sp>
        <p:nvSpPr>
          <p:cNvPr id="95" name="Oval 94"/>
          <p:cNvSpPr/>
          <p:nvPr/>
        </p:nvSpPr>
        <p:spPr bwMode="auto">
          <a:xfrm>
            <a:off x="4916990" y="6008014"/>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3</a:t>
            </a:r>
          </a:p>
        </p:txBody>
      </p:sp>
      <p:cxnSp>
        <p:nvCxnSpPr>
          <p:cNvPr id="96" name="Elbow Connector 95"/>
          <p:cNvCxnSpPr>
            <a:stCxn id="50" idx="3"/>
            <a:endCxn id="41" idx="2"/>
          </p:cNvCxnSpPr>
          <p:nvPr/>
        </p:nvCxnSpPr>
        <p:spPr>
          <a:xfrm flipH="1" flipV="1">
            <a:off x="5262941" y="1103499"/>
            <a:ext cx="4341963" cy="61200"/>
          </a:xfrm>
          <a:prstGeom prst="bentConnector5">
            <a:avLst>
              <a:gd name="adj1" fmla="val 0"/>
              <a:gd name="adj2" fmla="val 355474"/>
              <a:gd name="adj3" fmla="val 9989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sp>
        <p:nvSpPr>
          <p:cNvPr id="4" name="Footer Placeholder 3">
            <a:extLst>
              <a:ext uri="{FF2B5EF4-FFF2-40B4-BE49-F238E27FC236}">
                <a16:creationId xmlns:a16="http://schemas.microsoft.com/office/drawing/2014/main" id="{5B142D31-23CB-43B6-858B-16549B2FD5F7}"/>
              </a:ext>
            </a:extLst>
          </p:cNvPr>
          <p:cNvSpPr>
            <a:spLocks noGrp="1"/>
          </p:cNvSpPr>
          <p:nvPr>
            <p:ph type="ftr" sz="quarter" idx="11"/>
          </p:nvPr>
        </p:nvSpPr>
        <p:spPr/>
        <p:txBody>
          <a:bodyPr/>
          <a:lstStyle/>
          <a:p>
            <a:r>
              <a:rPr lang="en-US"/>
              <a:t> </a:t>
            </a:r>
          </a:p>
        </p:txBody>
      </p:sp>
      <p:sp>
        <p:nvSpPr>
          <p:cNvPr id="8" name="Date Placeholder 7">
            <a:extLst>
              <a:ext uri="{FF2B5EF4-FFF2-40B4-BE49-F238E27FC236}">
                <a16:creationId xmlns:a16="http://schemas.microsoft.com/office/drawing/2014/main" id="{66E23FD6-3711-458B-BC23-03B92BFBEDAB}"/>
              </a:ext>
            </a:extLst>
          </p:cNvPr>
          <p:cNvSpPr>
            <a:spLocks noGrp="1"/>
          </p:cNvSpPr>
          <p:nvPr>
            <p:ph type="dt" sz="half" idx="10"/>
          </p:nvPr>
        </p:nvSpPr>
        <p:spPr/>
        <p:txBody>
          <a:bodyPr/>
          <a:lstStyle/>
          <a:p>
            <a:r>
              <a:rPr lang="en-US"/>
              <a:t> </a:t>
            </a:r>
            <a:endParaRPr lang="en-US" b="1"/>
          </a:p>
        </p:txBody>
      </p:sp>
      <p:sp>
        <p:nvSpPr>
          <p:cNvPr id="10" name="Slide Number Placeholder 9">
            <a:extLst>
              <a:ext uri="{FF2B5EF4-FFF2-40B4-BE49-F238E27FC236}">
                <a16:creationId xmlns:a16="http://schemas.microsoft.com/office/drawing/2014/main" id="{EC26B68F-96A2-44B6-A86E-7157A65BE0C7}"/>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945944399"/>
      </p:ext>
    </p:extLst>
  </p:cSld>
  <p:clrMapOvr>
    <a:masterClrMapping/>
  </p:clrMapOvr>
  <p:transition spd="slow"/>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1093913" y="1992997"/>
            <a:ext cx="4441305" cy="865446"/>
          </a:xfrm>
          <a:prstGeom prst="roundRect">
            <a:avLst/>
          </a:prstGeom>
          <a:solidFill>
            <a:schemeClr val="bg1">
              <a:lumMod val="9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2" name="Title 1"/>
          <p:cNvSpPr>
            <a:spLocks noGrp="1"/>
          </p:cNvSpPr>
          <p:nvPr>
            <p:ph type="title" hasCustomPrompt="1"/>
          </p:nvPr>
        </p:nvSpPr>
        <p:spPr/>
        <p:txBody>
          <a:bodyPr/>
          <a:lstStyle/>
          <a:p>
            <a:r>
              <a:rPr dirty="0"/>
              <a:t>Using </a:t>
            </a:r>
            <a:r>
              <a:rPr lang="de-DE" dirty="0"/>
              <a:t>AURIX</a:t>
            </a:r>
            <a:r>
              <a:rPr lang="de-DE" baseline="30000" dirty="0"/>
              <a:t>TM</a:t>
            </a:r>
            <a:r>
              <a:rPr dirty="0"/>
              <a:t> multicore efficiently</a:t>
            </a:r>
            <a:br>
              <a:rPr dirty="0"/>
            </a:br>
            <a:r>
              <a:rPr dirty="0"/>
              <a:t>Basic Workflow</a:t>
            </a:r>
            <a:endParaRPr lang="en-GB" dirty="0"/>
          </a:p>
        </p:txBody>
      </p:sp>
      <p:sp>
        <p:nvSpPr>
          <p:cNvPr id="9" name="Freeform 8"/>
          <p:cNvSpPr/>
          <p:nvPr/>
        </p:nvSpPr>
        <p:spPr>
          <a:xfrm>
            <a:off x="115215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Acquire multicore knowledge</a:t>
            </a:r>
          </a:p>
        </p:txBody>
      </p:sp>
      <p:sp>
        <p:nvSpPr>
          <p:cNvPr id="34" name="Freeform 33"/>
          <p:cNvSpPr/>
          <p:nvPr/>
        </p:nvSpPr>
        <p:spPr>
          <a:xfrm>
            <a:off x="259070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err="1">
                <a:solidFill>
                  <a:srgbClr val="000000"/>
                </a:solidFill>
              </a:rPr>
              <a:t>Analyze</a:t>
            </a:r>
            <a:r>
              <a:rPr lang="en-GB" sz="1200" dirty="0">
                <a:solidFill>
                  <a:srgbClr val="000000"/>
                </a:solidFill>
              </a:rPr>
              <a:t> the use-case </a:t>
            </a:r>
          </a:p>
        </p:txBody>
      </p:sp>
      <p:sp>
        <p:nvSpPr>
          <p:cNvPr id="41" name="Freeform 40"/>
          <p:cNvSpPr/>
          <p:nvPr/>
        </p:nvSpPr>
        <p:spPr>
          <a:xfrm>
            <a:off x="402925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Multicore SW Design</a:t>
            </a:r>
          </a:p>
        </p:txBody>
      </p:sp>
      <p:sp>
        <p:nvSpPr>
          <p:cNvPr id="44" name="Freeform 43"/>
          <p:cNvSpPr/>
          <p:nvPr/>
        </p:nvSpPr>
        <p:spPr>
          <a:xfrm>
            <a:off x="546780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Develop the multicore SW</a:t>
            </a:r>
          </a:p>
        </p:txBody>
      </p:sp>
      <p:sp>
        <p:nvSpPr>
          <p:cNvPr id="47" name="Freeform 46"/>
          <p:cNvSpPr/>
          <p:nvPr/>
        </p:nvSpPr>
        <p:spPr>
          <a:xfrm>
            <a:off x="6906351"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Evaluate the performance</a:t>
            </a:r>
          </a:p>
        </p:txBody>
      </p:sp>
      <p:sp>
        <p:nvSpPr>
          <p:cNvPr id="50" name="Freeform 49"/>
          <p:cNvSpPr/>
          <p:nvPr/>
        </p:nvSpPr>
        <p:spPr>
          <a:xfrm>
            <a:off x="8344903" y="1103499"/>
            <a:ext cx="1260000" cy="612000"/>
          </a:xfrm>
          <a:custGeom>
            <a:avLst/>
            <a:gdLst>
              <a:gd name="connsiteX0" fmla="*/ 0 w 7345997"/>
              <a:gd name="connsiteY0" fmla="*/ 153400 h 1534001"/>
              <a:gd name="connsiteX1" fmla="*/ 153400 w 7345997"/>
              <a:gd name="connsiteY1" fmla="*/ 0 h 1534001"/>
              <a:gd name="connsiteX2" fmla="*/ 7192597 w 7345997"/>
              <a:gd name="connsiteY2" fmla="*/ 0 h 1534001"/>
              <a:gd name="connsiteX3" fmla="*/ 7345997 w 7345997"/>
              <a:gd name="connsiteY3" fmla="*/ 153400 h 1534001"/>
              <a:gd name="connsiteX4" fmla="*/ 7345997 w 7345997"/>
              <a:gd name="connsiteY4" fmla="*/ 1380601 h 1534001"/>
              <a:gd name="connsiteX5" fmla="*/ 7192597 w 7345997"/>
              <a:gd name="connsiteY5" fmla="*/ 1534001 h 1534001"/>
              <a:gd name="connsiteX6" fmla="*/ 153400 w 7345997"/>
              <a:gd name="connsiteY6" fmla="*/ 1534001 h 1534001"/>
              <a:gd name="connsiteX7" fmla="*/ 0 w 7345997"/>
              <a:gd name="connsiteY7" fmla="*/ 1380601 h 1534001"/>
              <a:gd name="connsiteX8" fmla="*/ 0 w 7345997"/>
              <a:gd name="connsiteY8" fmla="*/ 153400 h 153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5997" h="1534001">
                <a:moveTo>
                  <a:pt x="0" y="153400"/>
                </a:moveTo>
                <a:cubicBezTo>
                  <a:pt x="0" y="68680"/>
                  <a:pt x="68680" y="0"/>
                  <a:pt x="153400" y="0"/>
                </a:cubicBezTo>
                <a:lnTo>
                  <a:pt x="7192597" y="0"/>
                </a:lnTo>
                <a:cubicBezTo>
                  <a:pt x="7277317" y="0"/>
                  <a:pt x="7345997" y="68680"/>
                  <a:pt x="7345997" y="153400"/>
                </a:cubicBezTo>
                <a:lnTo>
                  <a:pt x="7345997" y="1380601"/>
                </a:lnTo>
                <a:cubicBezTo>
                  <a:pt x="7345997" y="1465321"/>
                  <a:pt x="7277317" y="1534001"/>
                  <a:pt x="7192597" y="1534001"/>
                </a:cubicBezTo>
                <a:lnTo>
                  <a:pt x="153400" y="1534001"/>
                </a:lnTo>
                <a:cubicBezTo>
                  <a:pt x="68680" y="1534001"/>
                  <a:pt x="0" y="1465321"/>
                  <a:pt x="0" y="1380601"/>
                </a:cubicBezTo>
                <a:lnTo>
                  <a:pt x="0" y="153400"/>
                </a:lnTo>
                <a:close/>
              </a:path>
            </a:pathLst>
          </a:custGeom>
          <a:solidFill>
            <a:schemeClr val="tx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36000" rIns="36000" bIns="36000" numCol="1" spcCol="1270" anchor="ctr" anchorCtr="0">
            <a:noAutofit/>
          </a:bodyPr>
          <a:lstStyle/>
          <a:p>
            <a:pPr algn="ctr" defTabSz="2889250">
              <a:lnSpc>
                <a:spcPct val="90000"/>
              </a:lnSpc>
              <a:spcAft>
                <a:spcPct val="35000"/>
              </a:spcAft>
            </a:pPr>
            <a:r>
              <a:rPr lang="en-GB" sz="1200" dirty="0">
                <a:solidFill>
                  <a:srgbClr val="000000"/>
                </a:solidFill>
              </a:rPr>
              <a:t>Optimize the distribution</a:t>
            </a:r>
          </a:p>
        </p:txBody>
      </p:sp>
      <p:cxnSp>
        <p:nvCxnSpPr>
          <p:cNvPr id="32" name="Straight Arrow Connector 31"/>
          <p:cNvCxnSpPr/>
          <p:nvPr/>
        </p:nvCxnSpPr>
        <p:spPr>
          <a:xfrm rot="16200000">
            <a:off x="2513625"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rot="16200000">
            <a:off x="3947328"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rot="16200000">
            <a:off x="5391076"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rot="16200000">
            <a:off x="6824910"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rot="16200000">
            <a:off x="8274351" y="1301497"/>
            <a:ext cx="0" cy="216000"/>
          </a:xfrm>
          <a:prstGeom prst="straightConnector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sp>
        <p:nvSpPr>
          <p:cNvPr id="49" name="Oval 48"/>
          <p:cNvSpPr/>
          <p:nvPr/>
        </p:nvSpPr>
        <p:spPr bwMode="auto">
          <a:xfrm>
            <a:off x="225559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1</a:t>
            </a:r>
          </a:p>
        </p:txBody>
      </p:sp>
      <p:sp>
        <p:nvSpPr>
          <p:cNvPr id="54" name="Oval 53"/>
          <p:cNvSpPr/>
          <p:nvPr/>
        </p:nvSpPr>
        <p:spPr bwMode="auto">
          <a:xfrm>
            <a:off x="369414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2</a:t>
            </a:r>
          </a:p>
        </p:txBody>
      </p:sp>
      <p:sp>
        <p:nvSpPr>
          <p:cNvPr id="55" name="Oval 54"/>
          <p:cNvSpPr/>
          <p:nvPr/>
        </p:nvSpPr>
        <p:spPr bwMode="auto">
          <a:xfrm>
            <a:off x="513269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3</a:t>
            </a:r>
          </a:p>
        </p:txBody>
      </p:sp>
      <p:sp>
        <p:nvSpPr>
          <p:cNvPr id="57" name="Oval 56"/>
          <p:cNvSpPr/>
          <p:nvPr/>
        </p:nvSpPr>
        <p:spPr bwMode="auto">
          <a:xfrm>
            <a:off x="657124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4</a:t>
            </a:r>
          </a:p>
        </p:txBody>
      </p:sp>
      <p:sp>
        <p:nvSpPr>
          <p:cNvPr id="61" name="Oval 60"/>
          <p:cNvSpPr/>
          <p:nvPr/>
        </p:nvSpPr>
        <p:spPr bwMode="auto">
          <a:xfrm>
            <a:off x="8009799"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5</a:t>
            </a:r>
          </a:p>
        </p:txBody>
      </p:sp>
      <p:sp>
        <p:nvSpPr>
          <p:cNvPr id="62" name="Oval 61"/>
          <p:cNvSpPr/>
          <p:nvPr/>
        </p:nvSpPr>
        <p:spPr bwMode="auto">
          <a:xfrm>
            <a:off x="9448351" y="1549358"/>
            <a:ext cx="216024" cy="229928"/>
          </a:xfrm>
          <a:prstGeom prst="ellipse">
            <a:avLst/>
          </a:prstGeom>
          <a:solidFill>
            <a:schemeClr val="accent3">
              <a:lumMod val="60000"/>
              <a:lumOff val="40000"/>
            </a:schemeClr>
          </a:solidFill>
          <a:ln w="28575">
            <a:solidFill>
              <a:schemeClr val="tx2">
                <a:lumMod val="75000"/>
              </a:schemeClr>
            </a:solidFill>
            <a:miter lim="800000"/>
            <a:headEnd/>
            <a:tailEnd/>
          </a:ln>
        </p:spPr>
        <p:txBody>
          <a:bodyPr wrap="square" lIns="72000" tIns="72000" rIns="72000" bIns="72000" rtlCol="0" anchor="ctr"/>
          <a:lstStyle/>
          <a:p>
            <a:pPr algn="ctr" eaLnBrk="0" hangingPunct="0"/>
            <a:r>
              <a:rPr lang="en-GB" sz="1050" dirty="0">
                <a:solidFill>
                  <a:srgbClr val="84B6A7">
                    <a:lumMod val="50000"/>
                  </a:srgbClr>
                </a:solidFill>
                <a:latin typeface="Verdana"/>
                <a:ea typeface="Verdana" pitchFamily="34" charset="0"/>
              </a:rPr>
              <a:t>6</a:t>
            </a:r>
          </a:p>
        </p:txBody>
      </p:sp>
      <p:sp>
        <p:nvSpPr>
          <p:cNvPr id="72" name="Rectangle 71"/>
          <p:cNvSpPr/>
          <p:nvPr/>
        </p:nvSpPr>
        <p:spPr>
          <a:xfrm>
            <a:off x="1093913" y="2045913"/>
            <a:ext cx="4348315" cy="812530"/>
          </a:xfrm>
          <a:prstGeom prst="rect">
            <a:avLst/>
          </a:prstGeom>
        </p:spPr>
        <p:txBody>
          <a:bodyPr wrap="square">
            <a:spAutoFit/>
          </a:bodyPr>
          <a:lstStyle/>
          <a:p>
            <a:pPr>
              <a:lnSpc>
                <a:spcPct val="130000"/>
              </a:lnSpc>
              <a:spcAft>
                <a:spcPts val="0"/>
              </a:spcAft>
            </a:pPr>
            <a:r>
              <a:rPr lang="en-GB" sz="1200" b="1" dirty="0">
                <a:solidFill>
                  <a:srgbClr val="000000"/>
                </a:solidFill>
                <a:latin typeface="Verdana"/>
              </a:rPr>
              <a:t>TARGET</a:t>
            </a:r>
          </a:p>
          <a:p>
            <a:pPr>
              <a:lnSpc>
                <a:spcPct val="130000"/>
              </a:lnSpc>
              <a:spcAft>
                <a:spcPts val="0"/>
              </a:spcAft>
            </a:pPr>
            <a:r>
              <a:rPr lang="en-GB" sz="1200" dirty="0">
                <a:solidFill>
                  <a:srgbClr val="000000"/>
                </a:solidFill>
                <a:latin typeface="Verdana"/>
              </a:rPr>
              <a:t>Compare the performance of all the SW architecture approaches (scenarios) that have been created</a:t>
            </a:r>
          </a:p>
        </p:txBody>
      </p:sp>
      <p:cxnSp>
        <p:nvCxnSpPr>
          <p:cNvPr id="96" name="Elbow Connector 95"/>
          <p:cNvCxnSpPr>
            <a:stCxn id="50" idx="3"/>
            <a:endCxn id="41" idx="2"/>
          </p:cNvCxnSpPr>
          <p:nvPr/>
        </p:nvCxnSpPr>
        <p:spPr>
          <a:xfrm flipH="1" flipV="1">
            <a:off x="5262941" y="1103499"/>
            <a:ext cx="4341963" cy="61200"/>
          </a:xfrm>
          <a:prstGeom prst="bentConnector5">
            <a:avLst>
              <a:gd name="adj1" fmla="val 0"/>
              <a:gd name="adj2" fmla="val 355474"/>
              <a:gd name="adj3" fmla="val 99891"/>
            </a:avLst>
          </a:prstGeom>
          <a:ln w="38100">
            <a:solidFill>
              <a:schemeClr val="tx2">
                <a:lumMod val="50000"/>
              </a:schemeClr>
            </a:solidFill>
            <a:headEnd type="none" w="med" len="med"/>
            <a:tailEnd type="triangle" w="med" len="med"/>
          </a:ln>
          <a:effectLst>
            <a:glow rad="63500">
              <a:schemeClr val="bg1">
                <a:lumMod val="50000"/>
                <a:alpha val="40000"/>
              </a:schemeClr>
            </a:glow>
          </a:effectLst>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5774432" y="4638012"/>
            <a:ext cx="4104136" cy="2083057"/>
            <a:chOff x="4860032" y="4638011"/>
            <a:chExt cx="4104136" cy="2083057"/>
          </a:xfrm>
        </p:grpSpPr>
        <p:pic>
          <p:nvPicPr>
            <p:cNvPr id="69" name="Picture 6"/>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860032" y="5907458"/>
              <a:ext cx="1086211" cy="81361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84168" y="4638011"/>
              <a:ext cx="2880000" cy="1841920"/>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45" name="Rounded Rectangle 44"/>
          <p:cNvSpPr/>
          <p:nvPr/>
        </p:nvSpPr>
        <p:spPr bwMode="auto">
          <a:xfrm>
            <a:off x="1093913" y="3084566"/>
            <a:ext cx="4420323" cy="920499"/>
          </a:xfrm>
          <a:prstGeom prst="roundRect">
            <a:avLst/>
          </a:prstGeom>
          <a:solidFill>
            <a:schemeClr val="bg1">
              <a:lumMod val="95000"/>
            </a:schemeClr>
          </a:solidFill>
          <a:ln w="9525">
            <a:noFill/>
            <a:miter lim="800000"/>
            <a:headEnd/>
            <a:tailEnd/>
          </a:ln>
        </p:spPr>
        <p:txBody>
          <a:bodyPr wrap="square" lIns="72000" tIns="72000" rIns="72000" bIns="72000" rtlCol="0" anchor="ctr"/>
          <a:lstStyle/>
          <a:p>
            <a:pPr>
              <a:lnSpc>
                <a:spcPct val="140000"/>
              </a:lnSpc>
              <a:spcAft>
                <a:spcPts val="0"/>
              </a:spcAft>
            </a:pPr>
            <a:r>
              <a:rPr lang="en-GB" sz="1200" b="1" dirty="0">
                <a:solidFill>
                  <a:srgbClr val="000000"/>
                </a:solidFill>
                <a:latin typeface="Verdana"/>
              </a:rPr>
              <a:t>METHODOLOGY</a:t>
            </a:r>
          </a:p>
          <a:p>
            <a:pPr>
              <a:lnSpc>
                <a:spcPct val="140000"/>
              </a:lnSpc>
              <a:spcAft>
                <a:spcPts val="0"/>
              </a:spcAft>
            </a:pPr>
            <a:r>
              <a:rPr lang="en-GB" sz="1200" dirty="0">
                <a:solidFill>
                  <a:srgbClr val="000000"/>
                </a:solidFill>
                <a:latin typeface="Verdana"/>
              </a:rPr>
              <a:t>Comparison of the implemented SW architectures through optimization tools</a:t>
            </a:r>
          </a:p>
        </p:txBody>
      </p:sp>
      <p:grpSp>
        <p:nvGrpSpPr>
          <p:cNvPr id="3" name="Group 2"/>
          <p:cNvGrpSpPr/>
          <p:nvPr/>
        </p:nvGrpSpPr>
        <p:grpSpPr>
          <a:xfrm>
            <a:off x="5714523" y="1916832"/>
            <a:ext cx="4144880" cy="2725526"/>
            <a:chOff x="4800123" y="1916832"/>
            <a:chExt cx="4144880" cy="2725526"/>
          </a:xfrm>
        </p:grpSpPr>
        <p:pic>
          <p:nvPicPr>
            <p:cNvPr id="6146" name="Picture 2" descr="120820_cd_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80432" y="1916832"/>
              <a:ext cx="2880000" cy="1764001"/>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pic>
          <p:nvPicPr>
            <p:cNvPr id="6148" name="Picture 4" descr="120820_cd_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65003" y="2599485"/>
              <a:ext cx="2880000" cy="1936801"/>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pic>
          <p:nvPicPr>
            <p:cNvPr id="46" name="Picture 4"/>
            <p:cNvPicPr>
              <a:picLocks noChangeAspect="1" noChangeArrowheads="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t="14457" b="18170"/>
            <a:stretch/>
          </p:blipFill>
          <p:spPr bwMode="auto">
            <a:xfrm>
              <a:off x="4800123" y="4219095"/>
              <a:ext cx="1080124" cy="423263"/>
            </a:xfrm>
            <a:prstGeom prst="rect">
              <a:avLst/>
            </a:prstGeom>
            <a:noFill/>
            <a:extLst>
              <a:ext uri="{909E8E84-426E-40DD-AFC4-6F175D3DCCD1}">
                <a14:hiddenFill xmlns:a14="http://schemas.microsoft.com/office/drawing/2010/main">
                  <a:solidFill>
                    <a:srgbClr val="FFFFFF"/>
                  </a:solidFill>
                </a14:hiddenFill>
              </a:ext>
            </a:extLst>
          </p:spPr>
        </p:pic>
      </p:grpSp>
      <p:sp>
        <p:nvSpPr>
          <p:cNvPr id="48" name="Rounded Rectangle 47"/>
          <p:cNvSpPr/>
          <p:nvPr/>
        </p:nvSpPr>
        <p:spPr bwMode="auto">
          <a:xfrm>
            <a:off x="1093913" y="4149080"/>
            <a:ext cx="4441305" cy="2041400"/>
          </a:xfrm>
          <a:prstGeom prst="roundRect">
            <a:avLst/>
          </a:prstGeom>
          <a:solidFill>
            <a:schemeClr val="bg1">
              <a:lumMod val="95000"/>
            </a:schemeClr>
          </a:solidFill>
          <a:ln w="9525">
            <a:noFill/>
            <a:miter lim="800000"/>
            <a:headEnd/>
            <a:tailEnd/>
          </a:ln>
        </p:spPr>
        <p:txBody>
          <a:bodyPr wrap="square" lIns="72000" tIns="72000" rIns="72000" bIns="72000" rtlCol="0" anchor="ctr"/>
          <a:lstStyle/>
          <a:p>
            <a:pPr>
              <a:lnSpc>
                <a:spcPct val="140000"/>
              </a:lnSpc>
              <a:spcAft>
                <a:spcPts val="0"/>
              </a:spcAft>
            </a:pPr>
            <a:r>
              <a:rPr lang="en-GB" sz="1200" b="1" dirty="0">
                <a:solidFill>
                  <a:srgbClr val="000000"/>
                </a:solidFill>
                <a:latin typeface="Verdana"/>
              </a:rPr>
              <a:t>TASKS</a:t>
            </a:r>
          </a:p>
          <a:p>
            <a:pPr marL="358775" indent="-182563">
              <a:lnSpc>
                <a:spcPct val="140000"/>
              </a:lnSpc>
              <a:spcAft>
                <a:spcPts val="0"/>
              </a:spcAft>
              <a:buFont typeface="Arial" panose="020B0604020202020204" pitchFamily="34" charset="0"/>
              <a:buChar char="•"/>
            </a:pPr>
            <a:r>
              <a:rPr lang="en-GB" sz="1200" dirty="0" err="1">
                <a:solidFill>
                  <a:srgbClr val="000000"/>
                </a:solidFill>
                <a:latin typeface="Verdana"/>
              </a:rPr>
              <a:t>Analyze</a:t>
            </a:r>
            <a:r>
              <a:rPr lang="en-GB" sz="1200" dirty="0">
                <a:solidFill>
                  <a:srgbClr val="000000"/>
                </a:solidFill>
                <a:latin typeface="Verdana"/>
              </a:rPr>
              <a:t> results based on the timing and scheduling implementations</a:t>
            </a:r>
          </a:p>
          <a:p>
            <a:pPr marL="358775" indent="-182563">
              <a:lnSpc>
                <a:spcPct val="140000"/>
              </a:lnSpc>
              <a:spcAft>
                <a:spcPts val="0"/>
              </a:spcAft>
              <a:buFont typeface="Arial" panose="020B0604020202020204" pitchFamily="34" charset="0"/>
              <a:buChar char="•"/>
            </a:pPr>
            <a:r>
              <a:rPr lang="en-GB" sz="1200" dirty="0">
                <a:solidFill>
                  <a:srgbClr val="000000"/>
                </a:solidFill>
                <a:latin typeface="Verdana"/>
              </a:rPr>
              <a:t>In case the achieved performance is not satisfactory, create another scenario (SW architecture) based on the results obtained.</a:t>
            </a:r>
            <a:endParaRPr lang="en-GB" sz="1200" dirty="0">
              <a:solidFill>
                <a:srgbClr val="000000"/>
              </a:solidFill>
              <a:latin typeface="Verdana"/>
              <a:ea typeface="Verdana" pitchFamily="34" charset="0"/>
            </a:endParaRPr>
          </a:p>
        </p:txBody>
      </p:sp>
      <p:sp>
        <p:nvSpPr>
          <p:cNvPr id="5" name="Footer Placeholder 4">
            <a:extLst>
              <a:ext uri="{FF2B5EF4-FFF2-40B4-BE49-F238E27FC236}">
                <a16:creationId xmlns:a16="http://schemas.microsoft.com/office/drawing/2014/main" id="{EA4B7F96-0384-45D3-AFA7-CB9528CB2D2E}"/>
              </a:ext>
            </a:extLst>
          </p:cNvPr>
          <p:cNvSpPr>
            <a:spLocks noGrp="1"/>
          </p:cNvSpPr>
          <p:nvPr>
            <p:ph type="ftr" sz="quarter" idx="11"/>
          </p:nvPr>
        </p:nvSpPr>
        <p:spPr/>
        <p:txBody>
          <a:bodyPr/>
          <a:lstStyle/>
          <a:p>
            <a:r>
              <a:rPr lang="en-US"/>
              <a:t> </a:t>
            </a:r>
          </a:p>
        </p:txBody>
      </p:sp>
      <p:sp>
        <p:nvSpPr>
          <p:cNvPr id="6" name="Date Placeholder 5">
            <a:extLst>
              <a:ext uri="{FF2B5EF4-FFF2-40B4-BE49-F238E27FC236}">
                <a16:creationId xmlns:a16="http://schemas.microsoft.com/office/drawing/2014/main" id="{1536465F-EE77-4DD4-A127-1D719A457878}"/>
              </a:ext>
            </a:extLst>
          </p:cNvPr>
          <p:cNvSpPr>
            <a:spLocks noGrp="1"/>
          </p:cNvSpPr>
          <p:nvPr>
            <p:ph type="dt" sz="half" idx="10"/>
          </p:nvPr>
        </p:nvSpPr>
        <p:spPr/>
        <p:txBody>
          <a:bodyPr/>
          <a:lstStyle/>
          <a:p>
            <a:r>
              <a:rPr lang="en-US"/>
              <a:t> </a:t>
            </a:r>
            <a:endParaRPr lang="en-US" b="1"/>
          </a:p>
        </p:txBody>
      </p:sp>
      <p:sp>
        <p:nvSpPr>
          <p:cNvPr id="8" name="Slide Number Placeholder 7">
            <a:extLst>
              <a:ext uri="{FF2B5EF4-FFF2-40B4-BE49-F238E27FC236}">
                <a16:creationId xmlns:a16="http://schemas.microsoft.com/office/drawing/2014/main" id="{6143E9BF-3739-4730-A205-2A8D572A8D3D}"/>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730287758"/>
      </p:ext>
    </p:extLst>
  </p:cSld>
  <p:clrMapOvr>
    <a:masterClrMapping/>
  </p:clrMapOvr>
  <p:transition spd="slow"/>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extBox 58"/>
          <p:cNvSpPr txBox="1"/>
          <p:nvPr/>
        </p:nvSpPr>
        <p:spPr bwMode="auto">
          <a:xfrm>
            <a:off x="1428689" y="973645"/>
            <a:ext cx="1448912" cy="369332"/>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GB" sz="1200" kern="0" dirty="0">
                <a:solidFill>
                  <a:srgbClr val="000000"/>
                </a:solidFill>
                <a:latin typeface="Verdana" pitchFamily="34" charset="0"/>
                <a:ea typeface="Verdana" pitchFamily="34" charset="0"/>
              </a:rPr>
              <a:t>Availability of virtual model</a:t>
            </a:r>
          </a:p>
        </p:txBody>
      </p:sp>
      <p:sp>
        <p:nvSpPr>
          <p:cNvPr id="14" name="Title 13"/>
          <p:cNvSpPr>
            <a:spLocks noGrp="1"/>
          </p:cNvSpPr>
          <p:nvPr>
            <p:ph type="title" hasCustomPrompt="1"/>
          </p:nvPr>
        </p:nvSpPr>
        <p:spPr/>
        <p:txBody>
          <a:bodyPr/>
          <a:lstStyle/>
          <a:p>
            <a:r>
              <a:rPr lang="de-DE" dirty="0"/>
              <a:t>AURIX</a:t>
            </a:r>
            <a:r>
              <a:rPr lang="de-DE" baseline="30000" dirty="0"/>
              <a:t>TM</a:t>
            </a:r>
            <a:br>
              <a:rPr dirty="0"/>
            </a:br>
            <a:r>
              <a:rPr dirty="0"/>
              <a:t>Virtual Models </a:t>
            </a:r>
          </a:p>
        </p:txBody>
      </p:sp>
      <p:sp>
        <p:nvSpPr>
          <p:cNvPr id="15" name="Content Placeholder 14"/>
          <p:cNvSpPr>
            <a:spLocks noGrp="1"/>
          </p:cNvSpPr>
          <p:nvPr/>
        </p:nvSpPr>
        <p:spPr>
          <a:xfrm>
            <a:off x="1093913" y="3539109"/>
            <a:ext cx="8641655" cy="648419"/>
          </a:xfrm>
          <a:prstGeom prst="rect">
            <a:avLst/>
          </a:prstGeom>
        </p:spPr>
        <p:txBody>
          <a:bodyPr>
            <a:normAutofit/>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marL="0" indent="0">
              <a:lnSpc>
                <a:spcPct val="120000"/>
              </a:lnSpc>
              <a:spcBef>
                <a:spcPts val="600"/>
              </a:spcBef>
              <a:spcAft>
                <a:spcPts val="600"/>
              </a:spcAft>
              <a:buNone/>
            </a:pPr>
            <a:r>
              <a:rPr lang="en-GB" altLang="ja-JP" sz="1200" dirty="0">
                <a:latin typeface="+mn-lt"/>
              </a:rPr>
              <a:t>The AURIX</a:t>
            </a:r>
            <a:r>
              <a:rPr lang="en-GB" altLang="ja-JP" sz="1200" baseline="30000" dirty="0">
                <a:latin typeface="+mn-lt"/>
              </a:rPr>
              <a:t>TM</a:t>
            </a:r>
            <a:r>
              <a:rPr lang="en-GB" altLang="ja-JP" sz="1200" dirty="0">
                <a:latin typeface="+mn-lt"/>
              </a:rPr>
              <a:t> VM simulate the entire µC, i.e. TriCore and most peripherals. The models are cycle approximate and the binary code developed in the VM can be executed without changes on the silicon and vice versa.</a:t>
            </a:r>
          </a:p>
        </p:txBody>
      </p:sp>
      <p:grpSp>
        <p:nvGrpSpPr>
          <p:cNvPr id="21" name="Group 20"/>
          <p:cNvGrpSpPr/>
          <p:nvPr/>
        </p:nvGrpSpPr>
        <p:grpSpPr>
          <a:xfrm>
            <a:off x="1165920" y="4047684"/>
            <a:ext cx="4248472" cy="2426088"/>
            <a:chOff x="251520" y="3645782"/>
            <a:chExt cx="4248472" cy="2426088"/>
          </a:xfrm>
        </p:grpSpPr>
        <p:sp>
          <p:nvSpPr>
            <p:cNvPr id="19" name="Rounded Rectangle 18"/>
            <p:cNvSpPr/>
            <p:nvPr/>
          </p:nvSpPr>
          <p:spPr bwMode="auto">
            <a:xfrm>
              <a:off x="251520" y="3645782"/>
              <a:ext cx="4248472" cy="2426088"/>
            </a:xfrm>
            <a:prstGeom prst="roundRect">
              <a:avLst/>
            </a:prstGeom>
            <a:solidFill>
              <a:srgbClr val="E9E6E6"/>
            </a:solidFill>
            <a:ln w="9525">
              <a:noFill/>
              <a:miter lim="800000"/>
              <a:headEnd/>
              <a:tailEnd/>
            </a:ln>
          </p:spPr>
          <p:txBody>
            <a:bodyPr wrap="square" lIns="72000" tIns="72000" rIns="72000" bIns="72000" rtlCol="0" anchor="ctr"/>
            <a:lstStyle/>
            <a:p>
              <a:pPr algn="ctr" eaLnBrk="0" hangingPunct="0"/>
              <a:endParaRPr lang="en-GB" sz="1400" dirty="0">
                <a:solidFill>
                  <a:srgbClr val="000000"/>
                </a:solidFill>
                <a:latin typeface="Verdana"/>
                <a:ea typeface="Verdana" pitchFamily="34" charset="0"/>
              </a:endParaRPr>
            </a:p>
          </p:txBody>
        </p:sp>
        <p:sp>
          <p:nvSpPr>
            <p:cNvPr id="17" name="TextBox 16"/>
            <p:cNvSpPr txBox="1"/>
            <p:nvPr/>
          </p:nvSpPr>
          <p:spPr bwMode="auto">
            <a:xfrm>
              <a:off x="395536" y="3692757"/>
              <a:ext cx="4104456" cy="2379113"/>
            </a:xfrm>
            <a:prstGeom prst="rect">
              <a:avLst/>
            </a:prstGeom>
            <a:noFill/>
            <a:ln w="9525">
              <a:noFill/>
              <a:miter lim="800000"/>
              <a:headEnd/>
              <a:tailEnd/>
            </a:ln>
            <a:effectLst/>
          </p:spPr>
          <p:txBody>
            <a:bodyPr wrap="square" lIns="0" tIns="0" rIns="0" bIns="0" rtlCol="0" anchor="ctr" anchorCtr="0">
              <a:spAutoFit/>
            </a:bodyPr>
            <a:lstStyle/>
            <a:p>
              <a:pPr>
                <a:lnSpc>
                  <a:spcPct val="120000"/>
                </a:lnSpc>
                <a:spcBef>
                  <a:spcPts val="600"/>
                </a:spcBef>
                <a:spcAft>
                  <a:spcPts val="0"/>
                </a:spcAft>
              </a:pPr>
              <a:r>
                <a:rPr lang="en-GB" altLang="ja-JP" sz="1200" b="1" dirty="0">
                  <a:solidFill>
                    <a:srgbClr val="000000"/>
                  </a:solidFill>
                  <a:latin typeface="Verdana"/>
                </a:rPr>
                <a:t>Software Advantages</a:t>
              </a:r>
            </a:p>
            <a:p>
              <a:pPr marL="177800" lvl="1" indent="-177800">
                <a:lnSpc>
                  <a:spcPct val="120000"/>
                </a:lnSpc>
                <a:spcBef>
                  <a:spcPts val="600"/>
                </a:spcBef>
                <a:spcAft>
                  <a:spcPts val="0"/>
                </a:spcAft>
                <a:buClr>
                  <a:srgbClr val="C00000"/>
                </a:buClr>
                <a:buFont typeface="Arial" panose="020B0604020202020204" pitchFamily="34" charset="0"/>
                <a:buChar char="•"/>
              </a:pPr>
              <a:r>
                <a:rPr lang="en-GB" altLang="ja-JP" sz="1200" dirty="0">
                  <a:solidFill>
                    <a:srgbClr val="000000"/>
                  </a:solidFill>
                  <a:latin typeface="Verdana"/>
                </a:rPr>
                <a:t>Enables early SW development (before EES is available)</a:t>
              </a:r>
            </a:p>
            <a:p>
              <a:pPr marL="177800" lvl="1" indent="-177800">
                <a:lnSpc>
                  <a:spcPct val="120000"/>
                </a:lnSpc>
                <a:spcBef>
                  <a:spcPts val="600"/>
                </a:spcBef>
                <a:spcAft>
                  <a:spcPts val="0"/>
                </a:spcAft>
                <a:buClr>
                  <a:srgbClr val="C00000"/>
                </a:buClr>
                <a:buFont typeface="Arial" panose="020B0604020202020204" pitchFamily="34" charset="0"/>
                <a:buChar char="•"/>
              </a:pPr>
              <a:r>
                <a:rPr lang="en-GB" altLang="ja-JP" sz="1200" dirty="0">
                  <a:solidFill>
                    <a:srgbClr val="000000"/>
                  </a:solidFill>
                  <a:latin typeface="Verdana"/>
                </a:rPr>
                <a:t>Enables easier SW outsourcing as no HW has to be exchanged</a:t>
              </a:r>
            </a:p>
            <a:p>
              <a:pPr marL="177800" lvl="1" indent="-177800">
                <a:lnSpc>
                  <a:spcPct val="120000"/>
                </a:lnSpc>
                <a:spcBef>
                  <a:spcPts val="600"/>
                </a:spcBef>
                <a:spcAft>
                  <a:spcPts val="0"/>
                </a:spcAft>
                <a:buClr>
                  <a:srgbClr val="C00000"/>
                </a:buClr>
                <a:buFont typeface="Arial" panose="020B0604020202020204" pitchFamily="34" charset="0"/>
                <a:buChar char="•"/>
              </a:pPr>
              <a:r>
                <a:rPr lang="en-GB" altLang="ja-JP" sz="1200" dirty="0">
                  <a:solidFill>
                    <a:srgbClr val="000000"/>
                  </a:solidFill>
                  <a:latin typeface="Verdana"/>
                </a:rPr>
                <a:t>High flexibility in SW verification</a:t>
              </a:r>
            </a:p>
            <a:p>
              <a:pPr marL="357188" lvl="2" indent="-177800">
                <a:lnSpc>
                  <a:spcPct val="120000"/>
                </a:lnSpc>
                <a:spcBef>
                  <a:spcPts val="600"/>
                </a:spcBef>
                <a:spcAft>
                  <a:spcPts val="0"/>
                </a:spcAft>
                <a:buClr>
                  <a:srgbClr val="C00000"/>
                </a:buClr>
                <a:buFont typeface="Arial" panose="020B0604020202020204" pitchFamily="34" charset="0"/>
                <a:buChar char="•"/>
              </a:pPr>
              <a:r>
                <a:rPr lang="en-GB" altLang="ja-JP" sz="1200" dirty="0">
                  <a:solidFill>
                    <a:srgbClr val="000000"/>
                  </a:solidFill>
                  <a:latin typeface="Verdana"/>
                </a:rPr>
                <a:t>Easy error/fault injection</a:t>
              </a:r>
            </a:p>
            <a:p>
              <a:pPr marL="357188" lvl="2" indent="-177800">
                <a:lnSpc>
                  <a:spcPct val="120000"/>
                </a:lnSpc>
                <a:spcBef>
                  <a:spcPts val="600"/>
                </a:spcBef>
                <a:spcAft>
                  <a:spcPts val="0"/>
                </a:spcAft>
                <a:buClr>
                  <a:srgbClr val="C00000"/>
                </a:buClr>
                <a:buFont typeface="Arial" panose="020B0604020202020204" pitchFamily="34" charset="0"/>
                <a:buChar char="•"/>
              </a:pPr>
              <a:r>
                <a:rPr lang="en-GB" altLang="ja-JP" sz="1200" dirty="0">
                  <a:solidFill>
                    <a:srgbClr val="000000"/>
                  </a:solidFill>
                  <a:latin typeface="Verdana"/>
                </a:rPr>
                <a:t>Easier insight into device </a:t>
              </a:r>
              <a:r>
                <a:rPr lang="en-GB" altLang="ja-JP" sz="1200" dirty="0" err="1">
                  <a:solidFill>
                    <a:srgbClr val="000000"/>
                  </a:solidFill>
                  <a:latin typeface="Verdana"/>
                </a:rPr>
                <a:t>behavior</a:t>
              </a:r>
              <a:r>
                <a:rPr lang="en-GB" altLang="ja-JP" sz="1200" dirty="0">
                  <a:solidFill>
                    <a:srgbClr val="000000"/>
                  </a:solidFill>
                  <a:latin typeface="Verdana"/>
                </a:rPr>
                <a:t>, for example GTM waveforms. </a:t>
              </a:r>
            </a:p>
          </p:txBody>
        </p:sp>
      </p:grpSp>
      <p:grpSp>
        <p:nvGrpSpPr>
          <p:cNvPr id="22" name="Group 21"/>
          <p:cNvGrpSpPr/>
          <p:nvPr/>
        </p:nvGrpSpPr>
        <p:grpSpPr>
          <a:xfrm>
            <a:off x="5497637" y="4047684"/>
            <a:ext cx="4248472" cy="2426088"/>
            <a:chOff x="4583237" y="3645782"/>
            <a:chExt cx="4248472" cy="2426088"/>
          </a:xfrm>
        </p:grpSpPr>
        <p:sp>
          <p:nvSpPr>
            <p:cNvPr id="20" name="Rounded Rectangle 19"/>
            <p:cNvSpPr/>
            <p:nvPr/>
          </p:nvSpPr>
          <p:spPr bwMode="auto">
            <a:xfrm>
              <a:off x="4583237" y="3645782"/>
              <a:ext cx="4248472" cy="2426088"/>
            </a:xfrm>
            <a:prstGeom prst="roundRect">
              <a:avLst/>
            </a:prstGeom>
            <a:solidFill>
              <a:schemeClr val="tx2">
                <a:lumMod val="40000"/>
                <a:lumOff val="60000"/>
              </a:schemeClr>
            </a:solidFill>
            <a:ln w="9525">
              <a:noFill/>
              <a:miter lim="800000"/>
              <a:headEnd/>
              <a:tailEnd/>
            </a:ln>
          </p:spPr>
          <p:txBody>
            <a:bodyPr wrap="square" lIns="72000" tIns="72000" rIns="72000" bIns="72000" rtlCol="0" anchor="ctr"/>
            <a:lstStyle/>
            <a:p>
              <a:pPr algn="ctr" eaLnBrk="0" hangingPunct="0"/>
              <a:endParaRPr lang="en-GB" sz="1400" dirty="0">
                <a:solidFill>
                  <a:srgbClr val="000000"/>
                </a:solidFill>
                <a:latin typeface="Verdana"/>
                <a:ea typeface="Verdana" pitchFamily="34" charset="0"/>
              </a:endParaRPr>
            </a:p>
          </p:txBody>
        </p:sp>
        <p:sp>
          <p:nvSpPr>
            <p:cNvPr id="18" name="TextBox 17"/>
            <p:cNvSpPr txBox="1"/>
            <p:nvPr/>
          </p:nvSpPr>
          <p:spPr bwMode="auto">
            <a:xfrm>
              <a:off x="4788024" y="3730916"/>
              <a:ext cx="3960440" cy="1600438"/>
            </a:xfrm>
            <a:prstGeom prst="rect">
              <a:avLst/>
            </a:prstGeom>
            <a:noFill/>
            <a:ln w="9525">
              <a:noFill/>
              <a:miter lim="800000"/>
              <a:headEnd/>
              <a:tailEnd/>
            </a:ln>
            <a:effectLst/>
          </p:spPr>
          <p:txBody>
            <a:bodyPr wrap="square" lIns="0" tIns="0" rIns="0" bIns="0" rtlCol="0" anchor="ctr" anchorCtr="0">
              <a:spAutoFit/>
            </a:bodyPr>
            <a:lstStyle/>
            <a:p>
              <a:pPr>
                <a:lnSpc>
                  <a:spcPct val="120000"/>
                </a:lnSpc>
                <a:spcAft>
                  <a:spcPts val="600"/>
                </a:spcAft>
              </a:pPr>
              <a:r>
                <a:rPr lang="en-GB" altLang="ja-JP" sz="1200" b="1" dirty="0">
                  <a:solidFill>
                    <a:srgbClr val="000000"/>
                  </a:solidFill>
                  <a:latin typeface="Verdana"/>
                </a:rPr>
                <a:t>System Benefits</a:t>
              </a:r>
            </a:p>
            <a:p>
              <a:pPr marL="266700" lvl="1" indent="-265113">
                <a:lnSpc>
                  <a:spcPct val="120000"/>
                </a:lnSpc>
                <a:spcAft>
                  <a:spcPts val="600"/>
                </a:spcAft>
                <a:buClr>
                  <a:srgbClr val="C00000"/>
                </a:buClr>
                <a:buFont typeface="Arial" panose="020B0604020202020204" pitchFamily="34" charset="0"/>
                <a:buChar char="•"/>
              </a:pPr>
              <a:r>
                <a:rPr lang="en-GB" altLang="ja-JP" sz="1200" dirty="0">
                  <a:solidFill>
                    <a:srgbClr val="000000"/>
                  </a:solidFill>
                  <a:latin typeface="Verdana"/>
                  <a:ea typeface="Meiryo UI" panose="020B0604030504040204" pitchFamily="34" charset="-128"/>
                  <a:cs typeface="Meiryo UI" panose="020B0604030504040204" pitchFamily="34" charset="-128"/>
                </a:rPr>
                <a:t>SW quality improvement</a:t>
              </a:r>
            </a:p>
            <a:p>
              <a:pPr marL="266700" lvl="1" indent="-265113">
                <a:lnSpc>
                  <a:spcPct val="120000"/>
                </a:lnSpc>
                <a:spcAft>
                  <a:spcPts val="600"/>
                </a:spcAft>
                <a:buClr>
                  <a:srgbClr val="C00000"/>
                </a:buClr>
                <a:buFont typeface="Arial" panose="020B0604020202020204" pitchFamily="34" charset="0"/>
                <a:buChar char="•"/>
              </a:pPr>
              <a:r>
                <a:rPr lang="en-GB" altLang="ja-JP" sz="1200" dirty="0">
                  <a:solidFill>
                    <a:srgbClr val="000000"/>
                  </a:solidFill>
                  <a:latin typeface="Verdana"/>
                  <a:ea typeface="Meiryo UI" panose="020B0604030504040204" pitchFamily="34" charset="-128"/>
                  <a:cs typeface="Meiryo UI" panose="020B0604030504040204" pitchFamily="34" charset="-128"/>
                </a:rPr>
                <a:t>Reduce risk of delay, by early start of development</a:t>
              </a:r>
            </a:p>
            <a:p>
              <a:pPr marL="266700" lvl="1" indent="-265113">
                <a:lnSpc>
                  <a:spcPct val="120000"/>
                </a:lnSpc>
                <a:spcAft>
                  <a:spcPts val="600"/>
                </a:spcAft>
                <a:buClr>
                  <a:srgbClr val="C00000"/>
                </a:buClr>
                <a:buFont typeface="Arial" panose="020B0604020202020204" pitchFamily="34" charset="0"/>
                <a:buChar char="•"/>
              </a:pPr>
              <a:r>
                <a:rPr lang="en-GB" altLang="ja-JP" sz="1200" dirty="0">
                  <a:solidFill>
                    <a:srgbClr val="000000"/>
                  </a:solidFill>
                  <a:latin typeface="Verdana"/>
                  <a:ea typeface="Meiryo UI" panose="020B0604030504040204" pitchFamily="34" charset="-128"/>
                  <a:cs typeface="Meiryo UI" panose="020B0604030504040204" pitchFamily="34" charset="-128"/>
                </a:rPr>
                <a:t>Improves time to market</a:t>
              </a:r>
            </a:p>
            <a:p>
              <a:pPr marL="285750" indent="-285750" eaLnBrk="0" fontAlgn="auto" hangingPunct="0">
                <a:spcBef>
                  <a:spcPts val="0"/>
                </a:spcBef>
                <a:spcAft>
                  <a:spcPts val="300"/>
                </a:spcAft>
                <a:buClr>
                  <a:srgbClr val="E30034"/>
                </a:buClr>
                <a:buFont typeface="Arial" panose="020B0604020202020204" pitchFamily="34" charset="0"/>
                <a:buChar char="›"/>
              </a:pPr>
              <a:endParaRPr lang="en-GB" sz="1200" kern="0" dirty="0">
                <a:solidFill>
                  <a:srgbClr val="000000"/>
                </a:solidFill>
                <a:latin typeface="Verdana" pitchFamily="34" charset="0"/>
                <a:ea typeface="Verdana" pitchFamily="34" charset="0"/>
              </a:endParaRPr>
            </a:p>
          </p:txBody>
        </p:sp>
      </p:grpSp>
      <p:pic>
        <p:nvPicPr>
          <p:cNvPr id="2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94513" y="1395715"/>
            <a:ext cx="1112606" cy="1052164"/>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p:cNvSpPr txBox="1"/>
          <p:nvPr/>
        </p:nvSpPr>
        <p:spPr bwMode="auto">
          <a:xfrm>
            <a:off x="1928953" y="3220778"/>
            <a:ext cx="1858311" cy="215444"/>
          </a:xfrm>
          <a:prstGeom prst="rect">
            <a:avLst/>
          </a:prstGeom>
          <a:noFill/>
          <a:ln w="9525">
            <a:no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E30034"/>
              </a:buClr>
            </a:pPr>
            <a:r>
              <a:rPr lang="en-GB" sz="1400" kern="0" dirty="0">
                <a:solidFill>
                  <a:srgbClr val="000000"/>
                </a:solidFill>
                <a:latin typeface="Verdana" pitchFamily="34" charset="0"/>
                <a:ea typeface="Verdana" pitchFamily="34" charset="0"/>
              </a:rPr>
              <a:t>Virtual model (VM)</a:t>
            </a:r>
          </a:p>
        </p:txBody>
      </p:sp>
      <p:sp>
        <p:nvSpPr>
          <p:cNvPr id="26" name="TextBox 25"/>
          <p:cNvSpPr txBox="1"/>
          <p:nvPr/>
        </p:nvSpPr>
        <p:spPr bwMode="auto">
          <a:xfrm>
            <a:off x="7862664" y="1342977"/>
            <a:ext cx="2412268" cy="184666"/>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GB" sz="1200" kern="0" dirty="0">
                <a:solidFill>
                  <a:srgbClr val="000000"/>
                </a:solidFill>
                <a:latin typeface="Verdana" pitchFamily="34" charset="0"/>
                <a:ea typeface="Verdana" pitchFamily="34" charset="0"/>
              </a:rPr>
              <a:t>SW development timeline </a:t>
            </a:r>
          </a:p>
        </p:txBody>
      </p:sp>
      <p:sp>
        <p:nvSpPr>
          <p:cNvPr id="24" name="Rounded Rectangle 23"/>
          <p:cNvSpPr/>
          <p:nvPr/>
        </p:nvSpPr>
        <p:spPr bwMode="auto">
          <a:xfrm>
            <a:off x="1617423" y="1395716"/>
            <a:ext cx="2434371" cy="1777633"/>
          </a:xfrm>
          <a:prstGeom prst="round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2" name="Rectangle 1"/>
          <p:cNvSpPr/>
          <p:nvPr/>
        </p:nvSpPr>
        <p:spPr bwMode="auto">
          <a:xfrm>
            <a:off x="1131930" y="1674904"/>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28" name="Rectangle 27"/>
          <p:cNvSpPr/>
          <p:nvPr/>
        </p:nvSpPr>
        <p:spPr bwMode="auto">
          <a:xfrm>
            <a:off x="1131930" y="1925565"/>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29" name="Rectangle 28"/>
          <p:cNvSpPr/>
          <p:nvPr/>
        </p:nvSpPr>
        <p:spPr bwMode="auto">
          <a:xfrm>
            <a:off x="1131930" y="2176226"/>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30" name="Rectangle 29"/>
          <p:cNvSpPr/>
          <p:nvPr/>
        </p:nvSpPr>
        <p:spPr bwMode="auto">
          <a:xfrm>
            <a:off x="1131930" y="2426888"/>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31" name="Rectangle 30"/>
          <p:cNvSpPr/>
          <p:nvPr/>
        </p:nvSpPr>
        <p:spPr bwMode="auto">
          <a:xfrm>
            <a:off x="1131930" y="2677549"/>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32" name="Rectangle 31"/>
          <p:cNvSpPr/>
          <p:nvPr/>
        </p:nvSpPr>
        <p:spPr bwMode="auto">
          <a:xfrm>
            <a:off x="1131930" y="2928208"/>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33" name="Rectangle 32"/>
          <p:cNvSpPr/>
          <p:nvPr/>
        </p:nvSpPr>
        <p:spPr bwMode="auto">
          <a:xfrm>
            <a:off x="4125868" y="1674904"/>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34" name="Rectangle 33"/>
          <p:cNvSpPr/>
          <p:nvPr/>
        </p:nvSpPr>
        <p:spPr bwMode="auto">
          <a:xfrm>
            <a:off x="4125868" y="1925565"/>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35" name="Rectangle 34"/>
          <p:cNvSpPr/>
          <p:nvPr/>
        </p:nvSpPr>
        <p:spPr bwMode="auto">
          <a:xfrm>
            <a:off x="4125868" y="2176226"/>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36" name="Rectangle 35"/>
          <p:cNvSpPr/>
          <p:nvPr/>
        </p:nvSpPr>
        <p:spPr bwMode="auto">
          <a:xfrm>
            <a:off x="4125868" y="2426888"/>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37" name="Rectangle 36"/>
          <p:cNvSpPr/>
          <p:nvPr/>
        </p:nvSpPr>
        <p:spPr bwMode="auto">
          <a:xfrm>
            <a:off x="4125868" y="2677549"/>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38" name="Rectangle 37"/>
          <p:cNvSpPr/>
          <p:nvPr/>
        </p:nvSpPr>
        <p:spPr bwMode="auto">
          <a:xfrm>
            <a:off x="4125868" y="2928208"/>
            <a:ext cx="414910" cy="129666"/>
          </a:xfrm>
          <a:prstGeom prst="rect">
            <a:avLst/>
          </a:prstGeom>
          <a:solidFill>
            <a:schemeClr val="accent2"/>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11" name="Rectangle 10"/>
          <p:cNvSpPr/>
          <p:nvPr/>
        </p:nvSpPr>
        <p:spPr>
          <a:xfrm>
            <a:off x="2353330" y="1698250"/>
            <a:ext cx="1872207" cy="253916"/>
          </a:xfrm>
          <a:prstGeom prst="rect">
            <a:avLst/>
          </a:prstGeom>
        </p:spPr>
        <p:txBody>
          <a:bodyPr wrap="square">
            <a:spAutoFit/>
          </a:bodyPr>
          <a:lstStyle/>
          <a:p>
            <a:pPr algn="ctr" defTabSz="762000"/>
            <a:r>
              <a:rPr lang="en-GB" altLang="ja-JP" sz="1050" dirty="0">
                <a:solidFill>
                  <a:srgbClr val="FFFFFF"/>
                </a:solidFill>
                <a:latin typeface="Verdana"/>
              </a:rPr>
              <a:t>Synopsys </a:t>
            </a:r>
            <a:r>
              <a:rPr lang="en-GB" altLang="ja-JP" sz="1050" dirty="0" err="1">
                <a:solidFill>
                  <a:srgbClr val="FFFFFF"/>
                </a:solidFill>
                <a:latin typeface="Verdana"/>
              </a:rPr>
              <a:t>Virtualizer</a:t>
            </a:r>
            <a:r>
              <a:rPr lang="en-GB" altLang="ja-JP" sz="1050" dirty="0">
                <a:solidFill>
                  <a:srgbClr val="FFFFFF"/>
                </a:solidFill>
                <a:latin typeface="Verdana"/>
              </a:rPr>
              <a:t>	</a:t>
            </a:r>
          </a:p>
        </p:txBody>
      </p:sp>
      <p:sp>
        <p:nvSpPr>
          <p:cNvPr id="16" name="Rectangle 15"/>
          <p:cNvSpPr/>
          <p:nvPr/>
        </p:nvSpPr>
        <p:spPr>
          <a:xfrm>
            <a:off x="1435430" y="2944708"/>
            <a:ext cx="1435430" cy="253916"/>
          </a:xfrm>
          <a:prstGeom prst="rect">
            <a:avLst/>
          </a:prstGeom>
        </p:spPr>
        <p:txBody>
          <a:bodyPr wrap="square">
            <a:spAutoFit/>
          </a:bodyPr>
          <a:lstStyle/>
          <a:p>
            <a:pPr algn="ctr" defTabSz="762000"/>
            <a:r>
              <a:rPr lang="en-GB" altLang="ja-JP" sz="1050" dirty="0">
                <a:solidFill>
                  <a:srgbClr val="FFFFFF"/>
                </a:solidFill>
                <a:latin typeface="Verdana"/>
              </a:rPr>
              <a:t>ASTC VLAB</a:t>
            </a:r>
          </a:p>
        </p:txBody>
      </p:sp>
      <p:pic>
        <p:nvPicPr>
          <p:cNvPr id="2050" name="Picture 2" descr="http://devcon.renesas.com/us/wp-content/uploads/2016/03/astc.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62512" y="2211038"/>
            <a:ext cx="671230" cy="73367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www.intelliform.com/SynopsysLog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581577" y="1429607"/>
            <a:ext cx="1296335" cy="282747"/>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p:nvCxnSpPr>
        <p:spPr>
          <a:xfrm>
            <a:off x="1741984" y="1521046"/>
            <a:ext cx="2232248" cy="1550620"/>
          </a:xfrm>
          <a:prstGeom prst="line">
            <a:avLst/>
          </a:prstGeom>
          <a:ln w="19050">
            <a:solidFill>
              <a:schemeClr val="bg1">
                <a:lumMod val="75000"/>
              </a:schemeClr>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2678088" y="2204864"/>
            <a:ext cx="480952" cy="253916"/>
          </a:xfrm>
          <a:prstGeom prst="rect">
            <a:avLst/>
          </a:prstGeom>
          <a:solidFill>
            <a:schemeClr val="accent2"/>
          </a:solidFill>
        </p:spPr>
        <p:txBody>
          <a:bodyPr wrap="square">
            <a:spAutoFit/>
          </a:bodyPr>
          <a:lstStyle/>
          <a:p>
            <a:pPr algn="ctr" defTabSz="762000"/>
            <a:r>
              <a:rPr lang="en-GB" altLang="ja-JP" sz="1050" dirty="0">
                <a:solidFill>
                  <a:srgbClr val="FFFFFF"/>
                </a:solidFill>
                <a:latin typeface="Verdana"/>
              </a:rPr>
              <a:t>OR</a:t>
            </a:r>
          </a:p>
        </p:txBody>
      </p:sp>
      <p:sp>
        <p:nvSpPr>
          <p:cNvPr id="52" name="Right Arrow 51"/>
          <p:cNvSpPr/>
          <p:nvPr/>
        </p:nvSpPr>
        <p:spPr bwMode="auto">
          <a:xfrm>
            <a:off x="2606568" y="1160551"/>
            <a:ext cx="7139541" cy="195973"/>
          </a:xfrm>
          <a:prstGeom prst="rightArrow">
            <a:avLst>
              <a:gd name="adj1" fmla="val 50000"/>
              <a:gd name="adj2" fmla="val 104436"/>
            </a:avLst>
          </a:prstGeom>
          <a:solidFill>
            <a:schemeClr val="bg1">
              <a:lumMod val="8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58" name="TextBox 57"/>
          <p:cNvSpPr txBox="1"/>
          <p:nvPr/>
        </p:nvSpPr>
        <p:spPr bwMode="auto">
          <a:xfrm>
            <a:off x="7081762" y="959445"/>
            <a:ext cx="2436190" cy="184666"/>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GB" sz="1200" kern="0" dirty="0">
                <a:solidFill>
                  <a:srgbClr val="000000"/>
                </a:solidFill>
                <a:latin typeface="Verdana" pitchFamily="34" charset="0"/>
                <a:ea typeface="Verdana" pitchFamily="34" charset="0"/>
              </a:rPr>
              <a:t>Availability of the actual device</a:t>
            </a:r>
          </a:p>
        </p:txBody>
      </p:sp>
      <p:cxnSp>
        <p:nvCxnSpPr>
          <p:cNvPr id="55" name="Straight Arrow Connector 54"/>
          <p:cNvCxnSpPr>
            <a:stCxn id="56" idx="0"/>
          </p:cNvCxnSpPr>
          <p:nvPr/>
        </p:nvCxnSpPr>
        <p:spPr>
          <a:xfrm flipH="1">
            <a:off x="2606569" y="1089760"/>
            <a:ext cx="4440602" cy="10346"/>
          </a:xfrm>
          <a:prstGeom prst="straightConnector1">
            <a:avLst/>
          </a:prstGeom>
          <a:ln w="19050">
            <a:solidFill>
              <a:schemeClr val="tx1"/>
            </a:solidFill>
            <a:prstDash val="lgDash"/>
            <a:headEnd type="arrow"/>
            <a:tailEnd type="arrow"/>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bwMode="auto">
          <a:xfrm>
            <a:off x="4315883" y="999177"/>
            <a:ext cx="1075382" cy="189525"/>
          </a:xfrm>
          <a:prstGeom prst="rect">
            <a:avLst/>
          </a:prstGeom>
          <a:solidFill>
            <a:schemeClr val="bg1"/>
          </a:solid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GB" sz="1200" kern="0" dirty="0">
                <a:solidFill>
                  <a:srgbClr val="000000"/>
                </a:solidFill>
                <a:latin typeface="Verdana" pitchFamily="34" charset="0"/>
                <a:ea typeface="Verdana" pitchFamily="34" charset="0"/>
              </a:rPr>
              <a:t>~ 6 months*</a:t>
            </a:r>
          </a:p>
        </p:txBody>
      </p:sp>
      <p:sp>
        <p:nvSpPr>
          <p:cNvPr id="53" name="Isosceles Triangle 52"/>
          <p:cNvSpPr/>
          <p:nvPr/>
        </p:nvSpPr>
        <p:spPr bwMode="auto">
          <a:xfrm>
            <a:off x="2500814" y="1089761"/>
            <a:ext cx="241222" cy="204505"/>
          </a:xfrm>
          <a:prstGeom prst="triangle">
            <a:avLst/>
          </a:prstGeom>
          <a:solidFill>
            <a:srgbClr val="C00000"/>
          </a:solidFill>
          <a:ln w="9525">
            <a:solidFill>
              <a:srgbClr val="C00000"/>
            </a:solid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56" name="Isosceles Triangle 55"/>
          <p:cNvSpPr/>
          <p:nvPr/>
        </p:nvSpPr>
        <p:spPr bwMode="auto">
          <a:xfrm>
            <a:off x="6926560" y="1089761"/>
            <a:ext cx="241222" cy="204505"/>
          </a:xfrm>
          <a:prstGeom prst="triangle">
            <a:avLst/>
          </a:prstGeom>
          <a:solidFill>
            <a:srgbClr val="C00000"/>
          </a:solidFill>
          <a:ln w="9525">
            <a:solidFill>
              <a:srgbClr val="C00000"/>
            </a:solidFill>
            <a:miter lim="800000"/>
            <a:headEnd/>
            <a:tailEnd/>
          </a:ln>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2055" name="Rounded Rectangle 2054"/>
          <p:cNvSpPr/>
          <p:nvPr/>
        </p:nvSpPr>
        <p:spPr bwMode="auto">
          <a:xfrm>
            <a:off x="6488989" y="2522361"/>
            <a:ext cx="3384376" cy="569709"/>
          </a:xfrm>
          <a:prstGeom prst="roundRect">
            <a:avLst/>
          </a:prstGeom>
          <a:solidFill>
            <a:schemeClr val="accent4">
              <a:lumMod val="40000"/>
              <a:lumOff val="60000"/>
            </a:schemeClr>
          </a:solidFill>
          <a:ln w="9525">
            <a:solidFill>
              <a:schemeClr val="accent4">
                <a:lumMod val="75000"/>
              </a:schemeClr>
            </a:solidFill>
            <a:miter lim="800000"/>
            <a:headEnd/>
            <a:tailEnd/>
          </a:ln>
        </p:spPr>
        <p:txBody>
          <a:bodyPr wrap="square" lIns="72000" tIns="72000" rIns="72000" bIns="72000" rtlCol="0" anchor="ctr"/>
          <a:lstStyle/>
          <a:p>
            <a:pPr algn="ctr" eaLnBrk="0" hangingPunct="0"/>
            <a:r>
              <a:rPr lang="en-GB" sz="1200" dirty="0">
                <a:solidFill>
                  <a:srgbClr val="000000"/>
                </a:solidFill>
                <a:latin typeface="Verdana"/>
                <a:ea typeface="Verdana" pitchFamily="34" charset="0"/>
              </a:rPr>
              <a:t>Availability of AUTOSAR along with the virtual model is under consideration</a:t>
            </a:r>
          </a:p>
        </p:txBody>
      </p:sp>
      <p:sp>
        <p:nvSpPr>
          <p:cNvPr id="43" name="TextBox 42"/>
          <p:cNvSpPr txBox="1"/>
          <p:nvPr/>
        </p:nvSpPr>
        <p:spPr bwMode="auto">
          <a:xfrm>
            <a:off x="5886378" y="3116084"/>
            <a:ext cx="4083759" cy="161583"/>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E30034"/>
              </a:buClr>
            </a:pPr>
            <a:r>
              <a:rPr lang="en-GB" sz="1050" kern="0" dirty="0">
                <a:solidFill>
                  <a:srgbClr val="000000"/>
                </a:solidFill>
                <a:latin typeface="Verdana" pitchFamily="34" charset="0"/>
                <a:ea typeface="Verdana" pitchFamily="34" charset="0"/>
              </a:rPr>
              <a:t>* Target availability. Subject to the required peripheral set</a:t>
            </a:r>
          </a:p>
        </p:txBody>
      </p:sp>
      <p:sp>
        <p:nvSpPr>
          <p:cNvPr id="3" name="Footer Placeholder 2">
            <a:extLst>
              <a:ext uri="{FF2B5EF4-FFF2-40B4-BE49-F238E27FC236}">
                <a16:creationId xmlns:a16="http://schemas.microsoft.com/office/drawing/2014/main" id="{2BDFB74D-D37D-4EAB-95C9-3E145816BC92}"/>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09A315A9-BD65-4F67-A4AA-5B8087AA78DB}"/>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091D85CA-BA28-40B6-8B23-EBD6948EC3CE}"/>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49584001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4E91D7A9-E883-41D1-89F1-2E0F79BBA578}"/>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rId38" action="ppaction://hlinksldjump"/>
              <a:extLst>
                <a:ext uri="{FF2B5EF4-FFF2-40B4-BE49-F238E27FC236}">
                  <a16:creationId xmlns:a16="http://schemas.microsoft.com/office/drawing/2014/main" id="{E9F7895A-52F2-4887-9289-A059F5A59B6B}"/>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rId38" action="ppaction://hlinksldjump"/>
              <a:extLst>
                <a:ext uri="{FF2B5EF4-FFF2-40B4-BE49-F238E27FC236}">
                  <a16:creationId xmlns:a16="http://schemas.microsoft.com/office/drawing/2014/main" id="{5D5931A9-F444-4DFA-9696-2FBCF819DE01}"/>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rId38" action="ppaction://hlinksldjump"/>
              <a:extLst>
                <a:ext uri="{FF2B5EF4-FFF2-40B4-BE49-F238E27FC236}">
                  <a16:creationId xmlns:a16="http://schemas.microsoft.com/office/drawing/2014/main" id="{7E87493C-0BAB-4394-98C7-867FFED46EAC}"/>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rId39" action="ppaction://hlinksldjump"/>
              <a:extLst>
                <a:ext uri="{FF2B5EF4-FFF2-40B4-BE49-F238E27FC236}">
                  <a16:creationId xmlns:a16="http://schemas.microsoft.com/office/drawing/2014/main" id="{D169F1BD-05E0-4C49-81F5-6304A9869F97}"/>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b="1">
                  <a:solidFill>
                    <a:schemeClr val="tx2"/>
                  </a:solidFill>
                  <a:latin typeface="+mn-lt"/>
                </a:rPr>
                <a:t>AURIX TC2xx PDH Support model</a:t>
              </a:r>
              <a:endParaRPr lang="en-US" sz="1620" b="1" dirty="0">
                <a:solidFill>
                  <a:schemeClr val="tx2"/>
                </a:solidFill>
                <a:latin typeface="+mn-lt"/>
              </a:endParaRPr>
            </a:p>
          </p:txBody>
        </p:sp>
        <p:sp>
          <p:nvSpPr>
            <p:cNvPr id="10" name="MIO_AGENDA_ELEMENT_ELEMENTNUMBER_2">
              <a:hlinkClick r:id="rId39" action="ppaction://hlinksldjump"/>
              <a:extLst>
                <a:ext uri="{FF2B5EF4-FFF2-40B4-BE49-F238E27FC236}">
                  <a16:creationId xmlns:a16="http://schemas.microsoft.com/office/drawing/2014/main" id="{FFE40AE3-2A6C-43CB-A692-55CFE0D4969B}"/>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rId39" action="ppaction://hlinksldjump"/>
              <a:extLst>
                <a:ext uri="{FF2B5EF4-FFF2-40B4-BE49-F238E27FC236}">
                  <a16:creationId xmlns:a16="http://schemas.microsoft.com/office/drawing/2014/main" id="{3B2915C9-C261-43A5-8AB9-62C951DCA698}"/>
                </a:ext>
              </a:extLst>
            </p:cNvPr>
            <p:cNvSpPr txBox="1">
              <a:spLocks/>
            </p:cNvSpPr>
            <p:nvPr>
              <p:custDataLst>
                <p:tags r:id="rId8"/>
              </p:custDataLst>
            </p:nvPr>
          </p:nvSpPr>
          <p:spPr>
            <a:xfrm>
              <a:off x="9925408" y="1738606"/>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14</a:t>
              </a:r>
              <a:endParaRPr lang="en-US" sz="1620" b="1" dirty="0">
                <a:solidFill>
                  <a:schemeClr val="tx2"/>
                </a:solidFill>
                <a:latin typeface="+mn-lt"/>
                <a:cs typeface="Segoe UI Semibold" panose="020B0702040204020203" pitchFamily="34" charset="0"/>
              </a:endParaRPr>
            </a:p>
          </p:txBody>
        </p:sp>
        <p:sp>
          <p:nvSpPr>
            <p:cNvPr id="12" name="MIO_AGENDA_ELEMENT_TITEL_3">
              <a:hlinkClick r:id="rId40" action="ppaction://hlinksldjump"/>
              <a:extLst>
                <a:ext uri="{FF2B5EF4-FFF2-40B4-BE49-F238E27FC236}">
                  <a16:creationId xmlns:a16="http://schemas.microsoft.com/office/drawing/2014/main" id="{9B6E36BE-D446-404D-B5EC-95FFB268D2CE}"/>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rId40" action="ppaction://hlinksldjump"/>
              <a:extLst>
                <a:ext uri="{FF2B5EF4-FFF2-40B4-BE49-F238E27FC236}">
                  <a16:creationId xmlns:a16="http://schemas.microsoft.com/office/drawing/2014/main" id="{82688D79-8E4D-4305-804A-6E5AF75974EA}"/>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rId40" action="ppaction://hlinksldjump"/>
              <a:extLst>
                <a:ext uri="{FF2B5EF4-FFF2-40B4-BE49-F238E27FC236}">
                  <a16:creationId xmlns:a16="http://schemas.microsoft.com/office/drawing/2014/main" id="{9EF36CE1-F7EB-4564-BBD1-10694FE74B08}"/>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rId41" action="ppaction://hlinksldjump"/>
              <a:extLst>
                <a:ext uri="{FF2B5EF4-FFF2-40B4-BE49-F238E27FC236}">
                  <a16:creationId xmlns:a16="http://schemas.microsoft.com/office/drawing/2014/main" id="{E4F5247B-77C0-4087-90E1-CAE5299F90BB}"/>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rId41" action="ppaction://hlinksldjump"/>
              <a:extLst>
                <a:ext uri="{FF2B5EF4-FFF2-40B4-BE49-F238E27FC236}">
                  <a16:creationId xmlns:a16="http://schemas.microsoft.com/office/drawing/2014/main" id="{0F9920AD-A3F3-4252-A6DB-6AE3DAC566A5}"/>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rId41" action="ppaction://hlinksldjump"/>
              <a:extLst>
                <a:ext uri="{FF2B5EF4-FFF2-40B4-BE49-F238E27FC236}">
                  <a16:creationId xmlns:a16="http://schemas.microsoft.com/office/drawing/2014/main" id="{7C9CF56F-84DA-4ACC-9301-9712D97CD0B8}"/>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rId42" action="ppaction://hlinksldjump"/>
              <a:extLst>
                <a:ext uri="{FF2B5EF4-FFF2-40B4-BE49-F238E27FC236}">
                  <a16:creationId xmlns:a16="http://schemas.microsoft.com/office/drawing/2014/main" id="{7A37C635-87BB-46C7-8351-5004B83B2E9B}"/>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rId42" action="ppaction://hlinksldjump"/>
              <a:extLst>
                <a:ext uri="{FF2B5EF4-FFF2-40B4-BE49-F238E27FC236}">
                  <a16:creationId xmlns:a16="http://schemas.microsoft.com/office/drawing/2014/main" id="{C92D4881-BC9A-4899-A542-30F4B79626A7}"/>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rId42" action="ppaction://hlinksldjump"/>
              <a:extLst>
                <a:ext uri="{FF2B5EF4-FFF2-40B4-BE49-F238E27FC236}">
                  <a16:creationId xmlns:a16="http://schemas.microsoft.com/office/drawing/2014/main" id="{BB148AAC-0E2F-4FF5-BC07-B80F1664A669}"/>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D21253C7-B505-4FCD-9188-7F61DB9F8A38}"/>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CCFC3916-AF9F-4F92-B13A-1602A94CB6CD}"/>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ACB8CE4C-FEEA-4A2D-9CBD-0EEA07486D0A}"/>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119ACCD0-6FA6-4C54-9454-A0F999519ACA}"/>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FD5050F8-925E-43CC-BCDB-9357FEFF7958}"/>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ED647FA3-712C-4B09-A403-F565CC4A7EB4}"/>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rId43" action="ppaction://hlinksldjump"/>
              <a:extLst>
                <a:ext uri="{FF2B5EF4-FFF2-40B4-BE49-F238E27FC236}">
                  <a16:creationId xmlns:a16="http://schemas.microsoft.com/office/drawing/2014/main" id="{D55FFE77-D7E5-4945-9818-749A2D0A19A3}"/>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rId43" action="ppaction://hlinksldjump"/>
              <a:extLst>
                <a:ext uri="{FF2B5EF4-FFF2-40B4-BE49-F238E27FC236}">
                  <a16:creationId xmlns:a16="http://schemas.microsoft.com/office/drawing/2014/main" id="{6BCE1F5A-62C4-4BBE-9304-77A313084C9C}"/>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rId43" action="ppaction://hlinksldjump"/>
              <a:extLst>
                <a:ext uri="{FF2B5EF4-FFF2-40B4-BE49-F238E27FC236}">
                  <a16:creationId xmlns:a16="http://schemas.microsoft.com/office/drawing/2014/main" id="{05071023-0B5F-4570-8E9A-8199DFF33D98}"/>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rId44" action="ppaction://hlinksldjump"/>
              <a:extLst>
                <a:ext uri="{FF2B5EF4-FFF2-40B4-BE49-F238E27FC236}">
                  <a16:creationId xmlns:a16="http://schemas.microsoft.com/office/drawing/2014/main" id="{5785CE52-0FF9-451A-BFF9-26400BDEBD52}"/>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rId44" action="ppaction://hlinksldjump"/>
              <a:extLst>
                <a:ext uri="{FF2B5EF4-FFF2-40B4-BE49-F238E27FC236}">
                  <a16:creationId xmlns:a16="http://schemas.microsoft.com/office/drawing/2014/main" id="{D3C30514-03D7-4DBE-9CB1-1B2446690BC2}"/>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rId44" action="ppaction://hlinksldjump"/>
              <a:extLst>
                <a:ext uri="{FF2B5EF4-FFF2-40B4-BE49-F238E27FC236}">
                  <a16:creationId xmlns:a16="http://schemas.microsoft.com/office/drawing/2014/main" id="{11553ED8-CF58-4F5F-92A7-0BDC6AD56E75}"/>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rId45" action="ppaction://hlinksldjump"/>
              <a:extLst>
                <a:ext uri="{FF2B5EF4-FFF2-40B4-BE49-F238E27FC236}">
                  <a16:creationId xmlns:a16="http://schemas.microsoft.com/office/drawing/2014/main" id="{EA364657-79D0-4E97-95D0-DE5121CD424B}"/>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rId45" action="ppaction://hlinksldjump"/>
              <a:extLst>
                <a:ext uri="{FF2B5EF4-FFF2-40B4-BE49-F238E27FC236}">
                  <a16:creationId xmlns:a16="http://schemas.microsoft.com/office/drawing/2014/main" id="{438674C2-7C5D-4691-B780-6699594F81AB}"/>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rId45" action="ppaction://hlinksldjump"/>
              <a:extLst>
                <a:ext uri="{FF2B5EF4-FFF2-40B4-BE49-F238E27FC236}">
                  <a16:creationId xmlns:a16="http://schemas.microsoft.com/office/drawing/2014/main" id="{BAE19D2C-4DB7-4E81-8677-7ECA6C7C1F80}"/>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rId46" action="ppaction://hlinksldjump"/>
              <a:extLst>
                <a:ext uri="{FF2B5EF4-FFF2-40B4-BE49-F238E27FC236}">
                  <a16:creationId xmlns:a16="http://schemas.microsoft.com/office/drawing/2014/main" id="{DEFE6B84-B2AA-406F-9720-0AA7F49FC850}"/>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rId46" action="ppaction://hlinksldjump"/>
              <a:extLst>
                <a:ext uri="{FF2B5EF4-FFF2-40B4-BE49-F238E27FC236}">
                  <a16:creationId xmlns:a16="http://schemas.microsoft.com/office/drawing/2014/main" id="{CB9558C9-7535-4CEC-B50A-3BF16DA99DE4}"/>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rId46" action="ppaction://hlinksldjump"/>
              <a:extLst>
                <a:ext uri="{FF2B5EF4-FFF2-40B4-BE49-F238E27FC236}">
                  <a16:creationId xmlns:a16="http://schemas.microsoft.com/office/drawing/2014/main" id="{051C825D-9EF5-4A64-9CD5-A7575171F7BF}"/>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1358454253"/>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a:solidFill>
                  <a:srgbClr val="000000"/>
                </a:solidFill>
              </a:rPr>
              <a:t>AURIX™ kits and application boards</a:t>
            </a:r>
            <a:br>
              <a:rPr/>
            </a:br>
            <a:r>
              <a:rPr>
                <a:solidFill>
                  <a:schemeClr val="tx2">
                    <a:lumMod val="50000"/>
                  </a:schemeClr>
                </a:solidFill>
              </a:rPr>
              <a:t>available for ordering</a:t>
            </a:r>
          </a:p>
        </p:txBody>
      </p:sp>
      <p:pic>
        <p:nvPicPr>
          <p:cNvPr id="51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6146" y="1106786"/>
            <a:ext cx="7340657" cy="5311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Picture 5"/>
          <p:cNvPicPr>
            <a:picLocks noChangeAspect="1"/>
          </p:cNvPicPr>
          <p:nvPr/>
        </p:nvPicPr>
        <p:blipFill>
          <a:blip r:embed="rId4"/>
          <a:stretch>
            <a:fillRect/>
          </a:stretch>
        </p:blipFill>
        <p:spPr>
          <a:xfrm>
            <a:off x="6350521" y="5079650"/>
            <a:ext cx="956143" cy="149601"/>
          </a:xfrm>
          <a:prstGeom prst="rect">
            <a:avLst/>
          </a:prstGeom>
        </p:spPr>
      </p:pic>
      <p:pic>
        <p:nvPicPr>
          <p:cNvPr id="7" name="Picture 6"/>
          <p:cNvPicPr>
            <a:picLocks noChangeAspect="1"/>
          </p:cNvPicPr>
          <p:nvPr/>
        </p:nvPicPr>
        <p:blipFill>
          <a:blip r:embed="rId5"/>
          <a:stretch>
            <a:fillRect/>
          </a:stretch>
        </p:blipFill>
        <p:spPr>
          <a:xfrm>
            <a:off x="6112396" y="5067845"/>
            <a:ext cx="238125" cy="190500"/>
          </a:xfrm>
          <a:prstGeom prst="rect">
            <a:avLst/>
          </a:prstGeom>
        </p:spPr>
      </p:pic>
      <p:sp>
        <p:nvSpPr>
          <p:cNvPr id="3" name="Footer Placeholder 2">
            <a:extLst>
              <a:ext uri="{FF2B5EF4-FFF2-40B4-BE49-F238E27FC236}">
                <a16:creationId xmlns:a16="http://schemas.microsoft.com/office/drawing/2014/main" id="{45F40BF8-B332-45C9-9AA7-F74CBEB2D9D4}"/>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1B1E3153-481A-4C5F-BECF-F6D27DA5A625}"/>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B1A22A65-B04A-4B6B-8A7D-711D85A19F4E}"/>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693982279"/>
      </p:ext>
    </p:extLst>
  </p:cSld>
  <p:clrMapOvr>
    <a:masterClrMapping/>
  </p:clrMapOvr>
  <p:transition spd="slow"/>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hasCustomPrompt="1"/>
          </p:nvPr>
        </p:nvSpPr>
        <p:spPr/>
        <p:txBody>
          <a:bodyPr/>
          <a:lstStyle/>
          <a:p>
            <a:r>
              <a:t>15W Automotive in-cabin Wireless Charger</a:t>
            </a:r>
            <a:br>
              <a:rPr/>
            </a:br>
            <a:r>
              <a:rPr>
                <a:solidFill>
                  <a:schemeClr val="tx2">
                    <a:lumMod val="50000"/>
                  </a:schemeClr>
                </a:solidFill>
              </a:rPr>
              <a:t>Reference design</a:t>
            </a:r>
            <a:endParaRPr lang="de-DE" dirty="0"/>
          </a:p>
        </p:txBody>
      </p:sp>
      <p:sp>
        <p:nvSpPr>
          <p:cNvPr id="16" name="Rectangle 15"/>
          <p:cNvSpPr/>
          <p:nvPr/>
        </p:nvSpPr>
        <p:spPr>
          <a:xfrm>
            <a:off x="1289396" y="1247828"/>
            <a:ext cx="5637204" cy="4593565"/>
          </a:xfrm>
          <a:prstGeom prst="rect">
            <a:avLst/>
          </a:prstGeom>
          <a:effectLst/>
        </p:spPr>
        <p:txBody>
          <a:bodyPr wrap="square">
            <a:spAutoFit/>
          </a:bodyPr>
          <a:lstStyle/>
          <a:p>
            <a:pPr marL="342900" indent="-342900">
              <a:lnSpc>
                <a:spcPct val="130000"/>
              </a:lnSpc>
              <a:buClr>
                <a:schemeClr val="accent6"/>
              </a:buClr>
              <a:buFont typeface="Arial" panose="020B0604020202020204" pitchFamily="34" charset="0"/>
              <a:buChar char="•"/>
            </a:pPr>
            <a:r>
              <a:rPr lang="de-DE" sz="1500" dirty="0"/>
              <a:t>„The Beast“</a:t>
            </a:r>
            <a:r>
              <a:rPr lang="en-US" sz="1500" dirty="0"/>
              <a:t>, the 15W Automotive in-cabin Wireless Charger reference design </a:t>
            </a:r>
            <a:r>
              <a:rPr lang="de-DE" sz="1500" dirty="0"/>
              <a:t>featuring AURIX™ TC212SC</a:t>
            </a:r>
            <a:r>
              <a:rPr lang="en-US" sz="1500" dirty="0"/>
              <a:t> is </a:t>
            </a:r>
            <a:r>
              <a:rPr lang="en-US" sz="1500" b="1" dirty="0"/>
              <a:t>available and can be ordered via ISAR: KIT_AURIX_TC21_SC</a:t>
            </a:r>
          </a:p>
          <a:p>
            <a:pPr>
              <a:lnSpc>
                <a:spcPct val="130000"/>
              </a:lnSpc>
              <a:buClr>
                <a:schemeClr val="accent6"/>
              </a:buClr>
            </a:pPr>
            <a:endParaRPr lang="en-US" sz="1500" dirty="0"/>
          </a:p>
          <a:p>
            <a:pPr marL="342900" indent="-342900">
              <a:lnSpc>
                <a:spcPct val="130000"/>
              </a:lnSpc>
              <a:buClr>
                <a:schemeClr val="accent6"/>
              </a:buClr>
              <a:buFont typeface="Arial" panose="020B0604020202020204" pitchFamily="34" charset="0"/>
              <a:buChar char="•"/>
            </a:pPr>
            <a:r>
              <a:rPr lang="en-US" sz="1500" dirty="0"/>
              <a:t>It is </a:t>
            </a:r>
            <a:r>
              <a:rPr lang="en-US" sz="1500" b="1" dirty="0"/>
              <a:t>Qi qualified </a:t>
            </a:r>
            <a:r>
              <a:rPr lang="en-US" sz="1500" dirty="0"/>
              <a:t>and listed on the WPC: </a:t>
            </a:r>
            <a:r>
              <a:rPr lang="de-DE" sz="1500" dirty="0">
                <a:hlinkClick r:id="rId3"/>
              </a:rPr>
              <a:t>https://www.wirelesspowerconsortium.com/products/4699</a:t>
            </a:r>
            <a:endParaRPr lang="de-DE" sz="1500" dirty="0"/>
          </a:p>
          <a:p>
            <a:pPr>
              <a:lnSpc>
                <a:spcPct val="130000"/>
              </a:lnSpc>
              <a:buClr>
                <a:schemeClr val="accent6"/>
              </a:buClr>
            </a:pPr>
            <a:endParaRPr lang="en-US" sz="1500" dirty="0"/>
          </a:p>
          <a:p>
            <a:pPr marL="342900" indent="-342900">
              <a:lnSpc>
                <a:spcPct val="130000"/>
              </a:lnSpc>
              <a:buClr>
                <a:schemeClr val="accent6"/>
              </a:buClr>
              <a:buFont typeface="Arial" panose="020B0604020202020204" pitchFamily="34" charset="0"/>
              <a:buChar char="•"/>
            </a:pPr>
            <a:r>
              <a:rPr lang="en-US" sz="1500" dirty="0"/>
              <a:t>The technical </a:t>
            </a:r>
            <a:r>
              <a:rPr lang="en-US" sz="1500" b="1" dirty="0"/>
              <a:t>documentation</a:t>
            </a:r>
            <a:r>
              <a:rPr lang="en-US" sz="1500" dirty="0"/>
              <a:t>, including complete BOM and schematics is available </a:t>
            </a:r>
            <a:r>
              <a:rPr lang="en-US" sz="1500" b="1" dirty="0"/>
              <a:t>on </a:t>
            </a:r>
            <a:r>
              <a:rPr lang="en-US" sz="1500" b="1" dirty="0" err="1"/>
              <a:t>MyICP</a:t>
            </a:r>
            <a:r>
              <a:rPr lang="en-US" sz="1500" b="1" dirty="0"/>
              <a:t> (under NDA) -&gt; </a:t>
            </a:r>
            <a:r>
              <a:rPr lang="en-US" sz="1500" dirty="0" err="1"/>
              <a:t>MyICP</a:t>
            </a:r>
            <a:r>
              <a:rPr lang="en-US" sz="1500" dirty="0"/>
              <a:t> registration guide: </a:t>
            </a:r>
            <a:r>
              <a:rPr lang="en-US" sz="1500" u="sng" dirty="0">
                <a:hlinkClick r:id="rId4"/>
              </a:rPr>
              <a:t>https://www.infineon.com/MyICPreg</a:t>
            </a:r>
            <a:r>
              <a:rPr lang="en-US" sz="1500" dirty="0"/>
              <a:t> </a:t>
            </a:r>
          </a:p>
          <a:p>
            <a:pPr>
              <a:lnSpc>
                <a:spcPct val="130000"/>
              </a:lnSpc>
              <a:buClr>
                <a:schemeClr val="accent6"/>
              </a:buClr>
            </a:pPr>
            <a:endParaRPr lang="en-US" sz="1500" dirty="0"/>
          </a:p>
          <a:p>
            <a:pPr marL="342900" indent="-342900">
              <a:lnSpc>
                <a:spcPct val="130000"/>
              </a:lnSpc>
              <a:buClr>
                <a:schemeClr val="accent6"/>
              </a:buClr>
              <a:buFont typeface="Arial" panose="020B0604020202020204" pitchFamily="34" charset="0"/>
              <a:buChar char="•"/>
            </a:pPr>
            <a:r>
              <a:rPr lang="de-DE" sz="1500" dirty="0"/>
              <a:t>Find more information on our website: </a:t>
            </a:r>
            <a:r>
              <a:rPr lang="de-DE" sz="1500" dirty="0">
                <a:hlinkClick r:id="rId5"/>
              </a:rPr>
              <a:t>https://www.infineon.com/cms/en/product/evaluation-boards/kit_aurix_tc21_sc/</a:t>
            </a:r>
            <a:endParaRPr lang="de-DE" sz="1500" dirty="0"/>
          </a:p>
          <a:p>
            <a:pPr marL="342900" indent="-342900">
              <a:lnSpc>
                <a:spcPct val="130000"/>
              </a:lnSpc>
              <a:buClr>
                <a:schemeClr val="accent6"/>
              </a:buClr>
              <a:buFont typeface="Arial" panose="020B0604020202020204" pitchFamily="34" charset="0"/>
              <a:buChar char="•"/>
            </a:pPr>
            <a:endParaRPr lang="en-US" sz="1500" b="1" dirty="0"/>
          </a:p>
        </p:txBody>
      </p:sp>
      <p:pic>
        <p:nvPicPr>
          <p:cNvPr id="9" name="Picture 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54303" y="497367"/>
            <a:ext cx="549357" cy="549357"/>
          </a:xfrm>
          <a:prstGeom prst="rect">
            <a:avLst/>
          </a:prstGeom>
        </p:spPr>
      </p:pic>
      <p:pic>
        <p:nvPicPr>
          <p:cNvPr id="10" name="Picture 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046247" y="1430294"/>
            <a:ext cx="2686867" cy="3816530"/>
          </a:xfrm>
          <a:prstGeom prst="rect">
            <a:avLst/>
          </a:prstGeom>
        </p:spPr>
      </p:pic>
      <p:sp>
        <p:nvSpPr>
          <p:cNvPr id="2" name="Footer Placeholder 1">
            <a:extLst>
              <a:ext uri="{FF2B5EF4-FFF2-40B4-BE49-F238E27FC236}">
                <a16:creationId xmlns:a16="http://schemas.microsoft.com/office/drawing/2014/main" id="{3F974E00-494C-458C-8E8D-C0B45DF5467C}"/>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3914B88B-5FDB-4794-A3A8-D5C4DA7486BC}"/>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9333BE8A-DE43-40E4-A48D-258B51A49AD9}"/>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960547666"/>
      </p:ext>
    </p:extLst>
  </p:cSld>
  <p:clrMapOvr>
    <a:masterClrMapping/>
  </p:clrMapOvr>
  <p:transition spd="slow"/>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pPr>
              <a:buClr>
                <a:srgbClr val="000000"/>
              </a:buClr>
            </a:pPr>
            <a:r>
              <a:rPr>
                <a:solidFill>
                  <a:srgbClr val="000000"/>
                </a:solidFill>
              </a:rPr>
              <a:t>BLDC development kit</a:t>
            </a:r>
            <a:br>
              <a:rPr/>
            </a:br>
            <a:r>
              <a:rPr>
                <a:solidFill>
                  <a:schemeClr val="tx2">
                    <a:lumMod val="75000"/>
                  </a:schemeClr>
                </a:solidFill>
              </a:rPr>
              <a:t>HW, SW, Documentation - supports reduced time to market</a:t>
            </a:r>
          </a:p>
        </p:txBody>
      </p:sp>
      <p:pic>
        <p:nvPicPr>
          <p:cNvPr id="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70576" y="1196753"/>
            <a:ext cx="1981552" cy="28066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4" descr="C:\UserData\Projects\Aurix\Demonstrator\eMotor_Board\Pictures_Board\New\eMotor_Application_Board.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81944" y="4296317"/>
            <a:ext cx="1764196" cy="1765816"/>
          </a:xfrm>
          <a:prstGeom prst="rect">
            <a:avLst/>
          </a:prstGeom>
          <a:noFill/>
          <a:scene3d>
            <a:camera prst="orthographicFront">
              <a:rot lat="0" lon="0" rev="5400000"/>
            </a:camera>
            <a:lightRig rig="threePt" dir="t"/>
          </a:scene3d>
          <a:extLst>
            <a:ext uri="{909E8E84-426E-40DD-AFC4-6F175D3DCCD1}">
              <a14:hiddenFill xmlns:a14="http://schemas.microsoft.com/office/drawing/2010/main">
                <a:solidFill>
                  <a:srgbClr val="FFFFFF"/>
                </a:solidFill>
              </a14:hiddenFill>
            </a:ext>
          </a:extLst>
        </p:spPr>
      </p:pic>
      <p:pic>
        <p:nvPicPr>
          <p:cNvPr id="9" name="Picture 3" descr="C:\UserData\Projects\Aurix\Demonstrator\eMotor_Board\Pictures_Board\New\eMotor_Power_Board.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91652" y="4296313"/>
            <a:ext cx="2123844" cy="1742712"/>
          </a:xfrm>
          <a:prstGeom prst="rect">
            <a:avLst/>
          </a:prstGeom>
          <a:noFill/>
          <a:extLst>
            <a:ext uri="{909E8E84-426E-40DD-AFC4-6F175D3DCCD1}">
              <a14:hiddenFill xmlns:a14="http://schemas.microsoft.com/office/drawing/2010/main">
                <a:solidFill>
                  <a:srgbClr val="FFFFFF"/>
                </a:solidFill>
              </a14:hiddenFill>
            </a:ext>
          </a:extLst>
        </p:spPr>
      </p:pic>
      <p:pic>
        <p:nvPicPr>
          <p:cNvPr id="10" name="Bild 6" descr="Frame_work_stucture_overview"/>
          <p:cNvPicPr>
            <a:picLocks noGrp="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19844" y="4296316"/>
            <a:ext cx="1368152" cy="1652967"/>
          </a:xfrm>
          <a:prstGeom prst="rect">
            <a:avLst/>
          </a:prstGeom>
          <a:noFill/>
          <a:ln>
            <a:noFill/>
          </a:ln>
          <a:effectLst/>
        </p:spPr>
      </p:pic>
      <p:pic>
        <p:nvPicPr>
          <p:cNvPr id="11" name="Picture 2" descr="C:\UserData\Projects\Aurix\Demonstrator\eMotor_Board\Doko\Pictures\TFT_iMENU.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585374" y="4296321"/>
            <a:ext cx="1198240" cy="1134637"/>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680648" y="5517235"/>
            <a:ext cx="1054224" cy="8993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94"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118248" y="1196752"/>
            <a:ext cx="1980220" cy="28083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195" name="Picture 3"/>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135596" y="1196752"/>
            <a:ext cx="1983220" cy="28083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Footer Placeholder 2">
            <a:extLst>
              <a:ext uri="{FF2B5EF4-FFF2-40B4-BE49-F238E27FC236}">
                <a16:creationId xmlns:a16="http://schemas.microsoft.com/office/drawing/2014/main" id="{43CAF111-5101-4B02-873A-45567CE0CEF4}"/>
              </a:ext>
            </a:extLst>
          </p:cNvPr>
          <p:cNvSpPr>
            <a:spLocks noGrp="1"/>
          </p:cNvSpPr>
          <p:nvPr>
            <p:ph type="ftr" sz="quarter" idx="15"/>
          </p:nvPr>
        </p:nvSpPr>
        <p:spPr/>
        <p:txBody>
          <a:bodyPr/>
          <a:lstStyle/>
          <a:p>
            <a:r>
              <a:rPr lang="en-US"/>
              <a:t> </a:t>
            </a:r>
          </a:p>
        </p:txBody>
      </p:sp>
      <p:sp>
        <p:nvSpPr>
          <p:cNvPr id="4" name="Date Placeholder 3">
            <a:extLst>
              <a:ext uri="{FF2B5EF4-FFF2-40B4-BE49-F238E27FC236}">
                <a16:creationId xmlns:a16="http://schemas.microsoft.com/office/drawing/2014/main" id="{FDEBB90E-D5F3-4E99-AF1A-CF0C9435C515}"/>
              </a:ext>
            </a:extLst>
          </p:cNvPr>
          <p:cNvSpPr>
            <a:spLocks noGrp="1"/>
          </p:cNvSpPr>
          <p:nvPr>
            <p:ph type="dt" sz="half" idx="14"/>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1F4BCE5E-42E1-466C-9736-429943A971BB}"/>
              </a:ext>
            </a:extLst>
          </p:cNvPr>
          <p:cNvSpPr>
            <a:spLocks noGrp="1"/>
          </p:cNvSpPr>
          <p:nvPr>
            <p:ph type="sldNum" sz="quarter" idx="16"/>
          </p:nvPr>
        </p:nvSpPr>
        <p:spPr/>
        <p:txBody>
          <a:bodyPr/>
          <a:lstStyle/>
          <a:p>
            <a:r>
              <a:rPr lang="en-US"/>
              <a:t> </a:t>
            </a:r>
          </a:p>
        </p:txBody>
      </p:sp>
    </p:spTree>
    <p:extLst>
      <p:ext uri="{BB962C8B-B14F-4D97-AF65-F5344CB8AC3E}">
        <p14:creationId xmlns:p14="http://schemas.microsoft.com/office/powerpoint/2010/main" val="3673238949"/>
      </p:ext>
    </p:extLst>
  </p:cSld>
  <p:clrMapOvr>
    <a:masterClrMapping/>
  </p:clrMapOvr>
  <p:transition spd="slow"/>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170633" y="5105395"/>
            <a:ext cx="8719915" cy="830997"/>
          </a:xfrm>
          <a:prstGeom prst="rect">
            <a:avLst/>
          </a:prstGeom>
          <a:effectLst/>
        </p:spPr>
        <p:txBody>
          <a:bodyPr wrap="square">
            <a:spAutoFit/>
          </a:bodyPr>
          <a:lstStyle/>
          <a:p>
            <a:pPr marL="342900" indent="-342900">
              <a:buClr>
                <a:srgbClr val="FF0000"/>
              </a:buClr>
              <a:buFont typeface="Arial"/>
              <a:buChar char="›"/>
            </a:pPr>
            <a:r>
              <a:rPr lang="en-US" sz="1600" dirty="0">
                <a:solidFill>
                  <a:srgbClr val="000000"/>
                </a:solidFill>
                <a:latin typeface="Verdana" pitchFamily="34" charset="0"/>
                <a:ea typeface="Verdana" panose="020B0604030504040204" pitchFamily="34" charset="0"/>
              </a:rPr>
              <a:t>All documents to produce hardware (Gerber-files, BOM, schematics)</a:t>
            </a:r>
          </a:p>
          <a:p>
            <a:pPr marL="342900" indent="-342900">
              <a:buClr>
                <a:srgbClr val="FF0000"/>
              </a:buClr>
              <a:buFont typeface="Arial"/>
              <a:buChar char="›"/>
            </a:pPr>
            <a:r>
              <a:rPr lang="en-US" sz="1600" dirty="0">
                <a:solidFill>
                  <a:srgbClr val="000000"/>
                </a:solidFill>
                <a:latin typeface="Verdana" pitchFamily="34" charset="0"/>
                <a:ea typeface="Verdana" panose="020B0604030504040204" pitchFamily="34" charset="0"/>
              </a:rPr>
              <a:t>Source code for AURIX and PC-Software (GUI)</a:t>
            </a:r>
          </a:p>
          <a:p>
            <a:pPr marL="342900" indent="-342900">
              <a:buClr>
                <a:srgbClr val="FF0000"/>
              </a:buClr>
              <a:buFont typeface="Arial"/>
              <a:buChar char="›"/>
            </a:pPr>
            <a:r>
              <a:rPr lang="en-US" sz="1600" dirty="0">
                <a:solidFill>
                  <a:srgbClr val="000000"/>
                </a:solidFill>
                <a:latin typeface="Verdana" pitchFamily="34" charset="0"/>
                <a:ea typeface="Verdana" panose="020B0604030504040204" pitchFamily="34" charset="0"/>
              </a:rPr>
              <a:t>Documentation including protocol description and start-up guide</a:t>
            </a:r>
          </a:p>
        </p:txBody>
      </p:sp>
      <p:sp>
        <p:nvSpPr>
          <p:cNvPr id="7" name="Title 6"/>
          <p:cNvSpPr>
            <a:spLocks noGrp="1"/>
          </p:cNvSpPr>
          <p:nvPr>
            <p:ph type="title" hasCustomPrompt="1"/>
          </p:nvPr>
        </p:nvSpPr>
        <p:spPr/>
        <p:txBody>
          <a:bodyPr/>
          <a:lstStyle/>
          <a:p>
            <a:r>
              <a:t>24GHz RADAR development platform</a:t>
            </a:r>
            <a:br>
              <a:rPr/>
            </a:br>
            <a:r>
              <a:rPr>
                <a:solidFill>
                  <a:schemeClr val="tx2">
                    <a:lumMod val="75000"/>
                  </a:schemeClr>
                </a:solidFill>
              </a:rPr>
              <a:t>Enabling BSD application</a:t>
            </a:r>
          </a:p>
        </p:txBody>
      </p:sp>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68899" y="1307082"/>
            <a:ext cx="2995886" cy="3345451"/>
          </a:xfrm>
          <a:prstGeom prst="rect">
            <a:avLst/>
          </a:prstGeom>
        </p:spPr>
      </p:pic>
      <p:pic>
        <p:nvPicPr>
          <p:cNvPr id="5" name="Picture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964786" y="1304949"/>
            <a:ext cx="2817794" cy="3347581"/>
          </a:xfrm>
          <a:prstGeom prst="rect">
            <a:avLst/>
          </a:prstGeom>
        </p:spPr>
      </p:pic>
      <p:pic>
        <p:nvPicPr>
          <p:cNvPr id="7170" name="Picture 2" descr="C:\Users\Rueddenk\AppData\Local\Microsoft\Windows\Temporary Internet Files\Content.Outlook\9U1234KW\Page2.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854590" y="1322093"/>
            <a:ext cx="3141064" cy="333044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870878" y="1360875"/>
            <a:ext cx="1069963" cy="1426617"/>
          </a:xfrm>
          <a:prstGeom prst="rect">
            <a:avLst/>
          </a:prstGeom>
        </p:spPr>
      </p:pic>
      <p:sp>
        <p:nvSpPr>
          <p:cNvPr id="13" name="Rectangle 12"/>
          <p:cNvSpPr/>
          <p:nvPr/>
        </p:nvSpPr>
        <p:spPr>
          <a:xfrm>
            <a:off x="1597860" y="1456883"/>
            <a:ext cx="1528752" cy="338554"/>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r>
              <a:rPr lang="en-US" sz="1600" dirty="0">
                <a:solidFill>
                  <a:srgbClr val="000000"/>
                </a:solidFill>
              </a:rPr>
              <a:t>BGT24ATR12</a:t>
            </a:r>
          </a:p>
        </p:txBody>
      </p:sp>
      <p:sp>
        <p:nvSpPr>
          <p:cNvPr id="18" name="Rectangle 17"/>
          <p:cNvSpPr/>
          <p:nvPr/>
        </p:nvSpPr>
        <p:spPr>
          <a:xfrm>
            <a:off x="2606000" y="3613346"/>
            <a:ext cx="1177310" cy="830997"/>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r>
              <a:rPr lang="en-US" sz="1600" dirty="0">
                <a:solidFill>
                  <a:srgbClr val="000000"/>
                </a:solidFill>
              </a:rPr>
              <a:t>TC264D </a:t>
            </a:r>
          </a:p>
          <a:p>
            <a:r>
              <a:rPr lang="en-US" sz="1600" dirty="0">
                <a:solidFill>
                  <a:srgbClr val="000000"/>
                </a:solidFill>
              </a:rPr>
              <a:t>AURIX</a:t>
            </a:r>
          </a:p>
          <a:p>
            <a:r>
              <a:rPr lang="en-US" sz="1600" dirty="0" err="1">
                <a:solidFill>
                  <a:srgbClr val="000000"/>
                </a:solidFill>
              </a:rPr>
              <a:t>Prozessor</a:t>
            </a:r>
            <a:endParaRPr lang="en-US" sz="1600" dirty="0">
              <a:solidFill>
                <a:srgbClr val="000000"/>
              </a:solidFill>
            </a:endParaRPr>
          </a:p>
        </p:txBody>
      </p:sp>
      <p:sp>
        <p:nvSpPr>
          <p:cNvPr id="14" name="Rectangle 13"/>
          <p:cNvSpPr/>
          <p:nvPr/>
        </p:nvSpPr>
        <p:spPr>
          <a:xfrm>
            <a:off x="1117369" y="3845628"/>
            <a:ext cx="984565" cy="584775"/>
          </a:xfrm>
          <a:prstGeom prst="rect">
            <a:avLst/>
          </a:prstGeom>
        </p:spPr>
        <p:txBody>
          <a:bodyPr wrap="none">
            <a:spAutoFit/>
          </a:bodyPr>
          <a:lstStyle/>
          <a:p>
            <a:r>
              <a:rPr lang="en-US" sz="1600" dirty="0">
                <a:solidFill>
                  <a:srgbClr val="000000"/>
                </a:solidFill>
              </a:rPr>
              <a:t>Ethernet</a:t>
            </a:r>
          </a:p>
          <a:p>
            <a:r>
              <a:rPr lang="en-US" sz="1600" dirty="0">
                <a:solidFill>
                  <a:srgbClr val="000000"/>
                </a:solidFill>
              </a:rPr>
              <a:t> (RJ-45) </a:t>
            </a:r>
          </a:p>
        </p:txBody>
      </p:sp>
      <p:sp>
        <p:nvSpPr>
          <p:cNvPr id="15" name="Rectangle 14"/>
          <p:cNvSpPr/>
          <p:nvPr/>
        </p:nvSpPr>
        <p:spPr>
          <a:xfrm>
            <a:off x="919655" y="3077522"/>
            <a:ext cx="1061830" cy="584775"/>
          </a:xfrm>
          <a:prstGeom prst="rect">
            <a:avLst/>
          </a:prstGeom>
        </p:spPr>
        <p:txBody>
          <a:bodyPr wrap="square">
            <a:spAutoFit/>
          </a:bodyPr>
          <a:lstStyle/>
          <a:p>
            <a:r>
              <a:rPr lang="en-US" sz="1600" dirty="0">
                <a:solidFill>
                  <a:srgbClr val="000000"/>
                </a:solidFill>
              </a:rPr>
              <a:t>Power</a:t>
            </a:r>
          </a:p>
          <a:p>
            <a:r>
              <a:rPr lang="en-US" sz="1600" dirty="0">
                <a:solidFill>
                  <a:srgbClr val="000000"/>
                </a:solidFill>
              </a:rPr>
              <a:t>/CAN</a:t>
            </a:r>
          </a:p>
        </p:txBody>
      </p:sp>
      <p:sp>
        <p:nvSpPr>
          <p:cNvPr id="16" name="Rectangle 15"/>
          <p:cNvSpPr/>
          <p:nvPr/>
        </p:nvSpPr>
        <p:spPr>
          <a:xfrm>
            <a:off x="3614140" y="1234766"/>
            <a:ext cx="3240450" cy="338554"/>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r>
              <a:rPr lang="en-US" sz="1600" dirty="0">
                <a:solidFill>
                  <a:srgbClr val="000000"/>
                </a:solidFill>
              </a:rPr>
              <a:t>1 TX-antenna (10x60° angle)</a:t>
            </a:r>
          </a:p>
        </p:txBody>
      </p:sp>
      <p:sp>
        <p:nvSpPr>
          <p:cNvPr id="22" name="Rectangle 21"/>
          <p:cNvSpPr/>
          <p:nvPr/>
        </p:nvSpPr>
        <p:spPr>
          <a:xfrm>
            <a:off x="4118210" y="4241275"/>
            <a:ext cx="3355566" cy="584775"/>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r>
              <a:rPr lang="en-US" sz="1600" dirty="0">
                <a:solidFill>
                  <a:srgbClr val="000000"/>
                </a:solidFill>
              </a:rPr>
              <a:t>2 RX-antennas (10x85° angle)</a:t>
            </a:r>
          </a:p>
          <a:p>
            <a:r>
              <a:rPr lang="en-US" sz="1600" dirty="0">
                <a:solidFill>
                  <a:srgbClr val="000000"/>
                </a:solidFill>
              </a:rPr>
              <a:t>Tracking of objects up to 50m. </a:t>
            </a:r>
          </a:p>
        </p:txBody>
      </p:sp>
      <p:sp>
        <p:nvSpPr>
          <p:cNvPr id="3" name="Footer Placeholder 2">
            <a:extLst>
              <a:ext uri="{FF2B5EF4-FFF2-40B4-BE49-F238E27FC236}">
                <a16:creationId xmlns:a16="http://schemas.microsoft.com/office/drawing/2014/main" id="{E080DCB2-7F4D-4111-B290-E808FF9C13CA}"/>
              </a:ext>
            </a:extLst>
          </p:cNvPr>
          <p:cNvSpPr>
            <a:spLocks noGrp="1"/>
          </p:cNvSpPr>
          <p:nvPr>
            <p:ph type="ftr" sz="quarter" idx="11"/>
          </p:nvPr>
        </p:nvSpPr>
        <p:spPr/>
        <p:txBody>
          <a:bodyPr/>
          <a:lstStyle/>
          <a:p>
            <a:r>
              <a:rPr lang="en-US"/>
              <a:t> </a:t>
            </a:r>
          </a:p>
        </p:txBody>
      </p:sp>
      <p:sp>
        <p:nvSpPr>
          <p:cNvPr id="6" name="Date Placeholder 5">
            <a:extLst>
              <a:ext uri="{FF2B5EF4-FFF2-40B4-BE49-F238E27FC236}">
                <a16:creationId xmlns:a16="http://schemas.microsoft.com/office/drawing/2014/main" id="{0A360242-CF64-4B46-A07B-EE4BEB937576}"/>
              </a:ext>
            </a:extLst>
          </p:cNvPr>
          <p:cNvSpPr>
            <a:spLocks noGrp="1"/>
          </p:cNvSpPr>
          <p:nvPr>
            <p:ph type="dt" sz="half" idx="10"/>
          </p:nvPr>
        </p:nvSpPr>
        <p:spPr/>
        <p:txBody>
          <a:bodyPr/>
          <a:lstStyle/>
          <a:p>
            <a:r>
              <a:rPr lang="en-US"/>
              <a:t> </a:t>
            </a:r>
            <a:endParaRPr lang="en-US" b="1"/>
          </a:p>
        </p:txBody>
      </p:sp>
      <p:sp>
        <p:nvSpPr>
          <p:cNvPr id="9" name="Slide Number Placeholder 8">
            <a:extLst>
              <a:ext uri="{FF2B5EF4-FFF2-40B4-BE49-F238E27FC236}">
                <a16:creationId xmlns:a16="http://schemas.microsoft.com/office/drawing/2014/main" id="{F8DE10DB-AC14-41B5-AB55-8DED0CF9D66F}"/>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436120264"/>
      </p:ext>
    </p:extLst>
  </p:cSld>
  <p:clrMapOvr>
    <a:masterClrMapping/>
  </p:clrMapOvr>
  <p:transition spd="slow"/>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10028" y="2979392"/>
            <a:ext cx="1171575" cy="176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pic>
      <p:sp>
        <p:nvSpPr>
          <p:cNvPr id="68611" name="Rectangle 3"/>
          <p:cNvSpPr>
            <a:spLocks noChangeArrowheads="1"/>
          </p:cNvSpPr>
          <p:nvPr/>
        </p:nvSpPr>
        <p:spPr bwMode="auto">
          <a:xfrm>
            <a:off x="5086353" y="1268066"/>
            <a:ext cx="4537075" cy="4833939"/>
          </a:xfrm>
          <a:prstGeom prst="rect">
            <a:avLst/>
          </a:prstGeom>
          <a:solidFill>
            <a:srgbClr val="CFDCE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Bef>
                <a:spcPct val="50000"/>
              </a:spcBef>
              <a:spcAft>
                <a:spcPct val="0"/>
              </a:spcAft>
              <a:buClrTx/>
              <a:buFontTx/>
              <a:buNone/>
            </a:pPr>
            <a:endParaRPr lang="de-DE" altLang="de-DE" sz="1200">
              <a:solidFill>
                <a:srgbClr val="000000"/>
              </a:solidFill>
              <a:cs typeface="Arial" pitchFamily="34" charset="0"/>
            </a:endParaRPr>
          </a:p>
        </p:txBody>
      </p:sp>
      <p:sp>
        <p:nvSpPr>
          <p:cNvPr id="68612" name="Freeform 8"/>
          <p:cNvSpPr>
            <a:spLocks/>
          </p:cNvSpPr>
          <p:nvPr/>
        </p:nvSpPr>
        <p:spPr bwMode="auto">
          <a:xfrm>
            <a:off x="7718428" y="2563466"/>
            <a:ext cx="1655763" cy="2660651"/>
          </a:xfrm>
          <a:custGeom>
            <a:avLst/>
            <a:gdLst>
              <a:gd name="T0" fmla="*/ 2147483647 w 998"/>
              <a:gd name="T1" fmla="*/ 2147483647 h 1360"/>
              <a:gd name="T2" fmla="*/ 2147483647 w 998"/>
              <a:gd name="T3" fmla="*/ 2147483647 h 1360"/>
              <a:gd name="T4" fmla="*/ 2147483647 w 998"/>
              <a:gd name="T5" fmla="*/ 2147483647 h 1360"/>
              <a:gd name="T6" fmla="*/ 0 w 998"/>
              <a:gd name="T7" fmla="*/ 2147483647 h 1360"/>
              <a:gd name="T8" fmla="*/ 0 w 998"/>
              <a:gd name="T9" fmla="*/ 2147483647 h 1360"/>
              <a:gd name="T10" fmla="*/ 2147483647 w 998"/>
              <a:gd name="T11" fmla="*/ 0 h 1360"/>
              <a:gd name="T12" fmla="*/ 2147483647 w 998"/>
              <a:gd name="T13" fmla="*/ 0 h 1360"/>
              <a:gd name="T14" fmla="*/ 2147483647 w 998"/>
              <a:gd name="T15" fmla="*/ 2147483647 h 1360"/>
              <a:gd name="T16" fmla="*/ 2147483647 w 998"/>
              <a:gd name="T17" fmla="*/ 2147483647 h 1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8"/>
              <a:gd name="T28" fmla="*/ 0 h 1360"/>
              <a:gd name="T29" fmla="*/ 998 w 998"/>
              <a:gd name="T30" fmla="*/ 1360 h 1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8" h="1360">
                <a:moveTo>
                  <a:pt x="998" y="1315"/>
                </a:moveTo>
                <a:cubicBezTo>
                  <a:pt x="998" y="1340"/>
                  <a:pt x="977" y="1360"/>
                  <a:pt x="952" y="1360"/>
                </a:cubicBezTo>
                <a:lnTo>
                  <a:pt x="45" y="1360"/>
                </a:lnTo>
                <a:cubicBezTo>
                  <a:pt x="20" y="1360"/>
                  <a:pt x="0" y="1340"/>
                  <a:pt x="0" y="1315"/>
                </a:cubicBezTo>
                <a:lnTo>
                  <a:pt x="0" y="45"/>
                </a:lnTo>
                <a:cubicBezTo>
                  <a:pt x="0" y="20"/>
                  <a:pt x="20" y="0"/>
                  <a:pt x="45" y="0"/>
                </a:cubicBezTo>
                <a:lnTo>
                  <a:pt x="952" y="0"/>
                </a:lnTo>
                <a:cubicBezTo>
                  <a:pt x="977" y="0"/>
                  <a:pt x="998" y="20"/>
                  <a:pt x="998" y="45"/>
                </a:cubicBezTo>
                <a:lnTo>
                  <a:pt x="998" y="1315"/>
                </a:lnTo>
                <a:close/>
              </a:path>
            </a:pathLst>
          </a:custGeom>
          <a:solidFill>
            <a:srgbClr val="ED194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cxnSp>
        <p:nvCxnSpPr>
          <p:cNvPr id="68613" name="Straight Connector 27"/>
          <p:cNvCxnSpPr>
            <a:cxnSpLocks noChangeShapeType="1"/>
          </p:cNvCxnSpPr>
          <p:nvPr/>
        </p:nvCxnSpPr>
        <p:spPr bwMode="auto">
          <a:xfrm rot="5400000">
            <a:off x="4868864" y="3009553"/>
            <a:ext cx="2098675" cy="0"/>
          </a:xfrm>
          <a:prstGeom prst="line">
            <a:avLst/>
          </a:prstGeom>
          <a:noFill/>
          <a:ln w="12700" algn="ctr">
            <a:solidFill>
              <a:schemeClr val="accent1"/>
            </a:solidFill>
            <a:round/>
            <a:headEnd/>
            <a:tailEnd/>
          </a:ln>
          <a:extLst>
            <a:ext uri="{909E8E84-426E-40DD-AFC4-6F175D3DCCD1}">
              <a14:hiddenFill xmlns:a14="http://schemas.microsoft.com/office/drawing/2010/main">
                <a:noFill/>
              </a14:hiddenFill>
            </a:ext>
          </a:extLst>
        </p:spPr>
      </p:cxnSp>
      <p:sp>
        <p:nvSpPr>
          <p:cNvPr id="68614" name="Title 1"/>
          <p:cNvSpPr>
            <a:spLocks noGrp="1"/>
          </p:cNvSpPr>
          <p:nvPr>
            <p:ph type="title" hasCustomPrompt="1"/>
          </p:nvPr>
        </p:nvSpPr>
        <p:spPr/>
        <p:txBody>
          <a:bodyPr/>
          <a:lstStyle/>
          <a:p>
            <a:r>
              <a:rPr>
                <a:ea typeface="MS PGothic" pitchFamily="34" charset="-128"/>
              </a:rPr>
              <a:t>24 GHz radar for Short Range Radar       </a:t>
            </a:r>
            <a:r>
              <a:rPr>
                <a:solidFill>
                  <a:schemeClr val="tx2">
                    <a:lumMod val="50000"/>
                  </a:schemeClr>
                </a:solidFill>
                <a:ea typeface="MS PGothic" pitchFamily="34" charset="-128"/>
              </a:rPr>
              <a:t>Optimized</a:t>
            </a:r>
            <a:r>
              <a:rPr>
                <a:ea typeface="MS PGothic" pitchFamily="34" charset="-128"/>
              </a:rPr>
              <a:t> </a:t>
            </a:r>
            <a:r>
              <a:rPr>
                <a:solidFill>
                  <a:schemeClr val="tx2">
                    <a:lumMod val="50000"/>
                  </a:schemeClr>
                </a:solidFill>
                <a:ea typeface="MS PGothic" pitchFamily="34" charset="-128"/>
              </a:rPr>
              <a:t>Infineon system solution</a:t>
            </a:r>
            <a:endParaRPr lang="en-US" altLang="de-DE" sz="2000" i="1" dirty="0">
              <a:solidFill>
                <a:schemeClr val="tx2">
                  <a:lumMod val="50000"/>
                </a:schemeClr>
              </a:solidFill>
              <a:ea typeface="MS PGothic" pitchFamily="34" charset="-128"/>
            </a:endParaRPr>
          </a:p>
        </p:txBody>
      </p:sp>
      <p:sp>
        <p:nvSpPr>
          <p:cNvPr id="68615" name="Content Placeholder 114"/>
          <p:cNvSpPr>
            <a:spLocks noGrp="1"/>
          </p:cNvSpPr>
          <p:nvPr/>
        </p:nvSpPr>
        <p:spPr bwMode="auto">
          <a:xfrm>
            <a:off x="1165228" y="1312864"/>
            <a:ext cx="2520975" cy="5211763"/>
          </a:xfrm>
          <a:prstGeom prst="rect">
            <a:avLst/>
          </a:prstGeom>
        </p:spPr>
        <p:txBody>
          <a:bodyPr wrap="square" numCol="1" anchor="t" anchorCtr="0" compatLnSpc="1">
            <a:prstTxWarp prst="textNoShape">
              <a:avLst/>
            </a:prstTxWarp>
            <a:normAutofit fontScale="92500" lnSpcReduction="200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eaLnBrk="1" hangingPunct="1">
              <a:buFont typeface="Wingdings" pitchFamily="2" charset="2"/>
              <a:buNone/>
            </a:pPr>
            <a:r>
              <a:rPr lang="en-US" altLang="de-DE" sz="1400" b="1" u="sng" dirty="0">
                <a:solidFill>
                  <a:schemeClr val="tx2">
                    <a:lumMod val="50000"/>
                  </a:schemeClr>
                </a:solidFill>
              </a:rPr>
              <a:t>ECU features</a:t>
            </a:r>
            <a:endParaRPr lang="en-US" altLang="de-DE" sz="1400" dirty="0">
              <a:solidFill>
                <a:schemeClr val="tx2">
                  <a:lumMod val="50000"/>
                </a:schemeClr>
              </a:solidFill>
            </a:endParaRPr>
          </a:p>
          <a:p>
            <a:pPr eaLnBrk="1" hangingPunct="1"/>
            <a:r>
              <a:rPr lang="en-US" altLang="de-DE" sz="1400" dirty="0"/>
              <a:t>Sequential lobbing by switching received signals</a:t>
            </a:r>
          </a:p>
          <a:p>
            <a:pPr eaLnBrk="1" hangingPunct="1"/>
            <a:r>
              <a:rPr lang="en-US" altLang="de-DE" sz="1400" dirty="0"/>
              <a:t>Networking bus</a:t>
            </a:r>
          </a:p>
          <a:p>
            <a:pPr lvl="1" eaLnBrk="1" hangingPunct="1"/>
            <a:r>
              <a:rPr lang="en-US" altLang="de-DE" sz="1400" dirty="0"/>
              <a:t>Private CAN</a:t>
            </a:r>
          </a:p>
          <a:p>
            <a:pPr lvl="1" eaLnBrk="1" hangingPunct="1"/>
            <a:r>
              <a:rPr lang="en-US" altLang="de-DE" sz="1400" dirty="0"/>
              <a:t>Opt. </a:t>
            </a:r>
            <a:r>
              <a:rPr lang="en-US" altLang="de-DE" sz="1400" dirty="0" err="1"/>
              <a:t>FlexRay</a:t>
            </a:r>
            <a:endParaRPr lang="en-US" altLang="de-DE" sz="1400" dirty="0"/>
          </a:p>
          <a:p>
            <a:pPr eaLnBrk="1" hangingPunct="1"/>
            <a:r>
              <a:rPr lang="en-US" altLang="de-DE" sz="1400" dirty="0"/>
              <a:t>Small PCB footprint</a:t>
            </a:r>
          </a:p>
          <a:p>
            <a:pPr eaLnBrk="1" hangingPunct="1"/>
            <a:endParaRPr lang="en-US" altLang="de-DE" sz="1400" b="1" u="sng" dirty="0">
              <a:solidFill>
                <a:schemeClr val="tx2">
                  <a:lumMod val="50000"/>
                </a:schemeClr>
              </a:solidFill>
            </a:endParaRPr>
          </a:p>
          <a:p>
            <a:pPr marL="0" indent="0">
              <a:buNone/>
            </a:pPr>
            <a:r>
              <a:rPr lang="en-US" altLang="de-DE" sz="1400" b="1" u="sng" dirty="0">
                <a:solidFill>
                  <a:schemeClr val="tx2">
                    <a:lumMod val="50000"/>
                  </a:schemeClr>
                </a:solidFill>
              </a:rPr>
              <a:t>Key advantages</a:t>
            </a:r>
          </a:p>
          <a:p>
            <a:pPr lvl="0">
              <a:buClr>
                <a:srgbClr val="E30034"/>
              </a:buClr>
            </a:pPr>
            <a:r>
              <a:rPr lang="en-US" sz="1400" dirty="0"/>
              <a:t>High integration leads to significant cost savings</a:t>
            </a:r>
          </a:p>
          <a:p>
            <a:pPr lvl="0">
              <a:buClr>
                <a:srgbClr val="E30034"/>
              </a:buClr>
            </a:pPr>
            <a:r>
              <a:rPr lang="en-US" sz="1400" dirty="0"/>
              <a:t>High integration leads to reduced complexity </a:t>
            </a:r>
          </a:p>
          <a:p>
            <a:pPr lvl="0">
              <a:buClr>
                <a:srgbClr val="E30034"/>
              </a:buClr>
            </a:pPr>
            <a:r>
              <a:rPr lang="en-US" sz="1400" dirty="0"/>
              <a:t>ISO 26262 compliance supports safe input for functions such as emergency braking</a:t>
            </a:r>
          </a:p>
          <a:p>
            <a:pPr lvl="0">
              <a:buClr>
                <a:srgbClr val="E30034"/>
              </a:buClr>
            </a:pPr>
            <a:r>
              <a:rPr lang="en-US" sz="1400" dirty="0"/>
              <a:t>Innovative supply concept </a:t>
            </a:r>
            <a:endParaRPr lang="en-US" altLang="de-DE" sz="1400" dirty="0">
              <a:solidFill>
                <a:schemeClr val="tx2">
                  <a:lumMod val="50000"/>
                </a:schemeClr>
              </a:solidFill>
            </a:endParaRPr>
          </a:p>
          <a:p>
            <a:pPr eaLnBrk="1" hangingPunct="1"/>
            <a:endParaRPr lang="en-US" altLang="de-DE" sz="1400" dirty="0"/>
          </a:p>
          <a:p>
            <a:pPr eaLnBrk="1" hangingPunct="1"/>
            <a:endParaRPr lang="en-US" altLang="de-DE" sz="1400" dirty="0"/>
          </a:p>
          <a:p>
            <a:pPr eaLnBrk="1" hangingPunct="1"/>
            <a:endParaRPr lang="en-US" altLang="de-DE" sz="1800" dirty="0"/>
          </a:p>
        </p:txBody>
      </p:sp>
      <p:cxnSp>
        <p:nvCxnSpPr>
          <p:cNvPr id="68618" name="Straight Arrow Connector 19"/>
          <p:cNvCxnSpPr>
            <a:cxnSpLocks noChangeShapeType="1"/>
          </p:cNvCxnSpPr>
          <p:nvPr/>
        </p:nvCxnSpPr>
        <p:spPr bwMode="auto">
          <a:xfrm flipH="1" flipV="1">
            <a:off x="6199191" y="2852391"/>
            <a:ext cx="1519237" cy="1588"/>
          </a:xfrm>
          <a:prstGeom prst="straightConnector1">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68619" name="Straight Arrow Connector 33"/>
          <p:cNvCxnSpPr>
            <a:cxnSpLocks noChangeShapeType="1"/>
          </p:cNvCxnSpPr>
          <p:nvPr/>
        </p:nvCxnSpPr>
        <p:spPr bwMode="auto">
          <a:xfrm>
            <a:off x="7142163" y="4363691"/>
            <a:ext cx="576262" cy="0"/>
          </a:xfrm>
          <a:prstGeom prst="straightConnector1">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37" name="Rectangle 36"/>
          <p:cNvSpPr/>
          <p:nvPr/>
        </p:nvSpPr>
        <p:spPr bwMode="auto">
          <a:xfrm>
            <a:off x="7789863" y="3588992"/>
            <a:ext cx="360362" cy="415925"/>
          </a:xfrm>
          <a:prstGeom prst="rect">
            <a:avLst/>
          </a:prstGeom>
          <a:solidFill>
            <a:schemeClr val="accent2">
              <a:lumMod val="90000"/>
            </a:schemeClr>
          </a:solidFill>
          <a:ln w="9525" algn="ctr">
            <a:solidFill>
              <a:srgbClr val="87A5D2"/>
            </a:solidFill>
            <a:round/>
            <a:headEnd/>
            <a:tailEnd/>
          </a:ln>
        </p:spPr>
        <p:txBody>
          <a:bodyPr wrap="none" anchor="ctr"/>
          <a:lstStyle/>
          <a:p>
            <a:pPr algn="ctr">
              <a:defRPr/>
            </a:pPr>
            <a:r>
              <a:rPr lang="en-US" sz="800" dirty="0">
                <a:solidFill>
                  <a:srgbClr val="00214A"/>
                </a:solidFill>
                <a:ea typeface="MS PGothic" pitchFamily="34" charset="-128"/>
              </a:rPr>
              <a:t>SPI</a:t>
            </a:r>
          </a:p>
        </p:txBody>
      </p:sp>
      <p:sp>
        <p:nvSpPr>
          <p:cNvPr id="38" name="Rectangle 37"/>
          <p:cNvSpPr/>
          <p:nvPr/>
        </p:nvSpPr>
        <p:spPr bwMode="auto">
          <a:xfrm>
            <a:off x="7789863" y="4076355"/>
            <a:ext cx="476250" cy="503237"/>
          </a:xfrm>
          <a:prstGeom prst="rect">
            <a:avLst/>
          </a:prstGeom>
          <a:solidFill>
            <a:schemeClr val="accent2">
              <a:lumMod val="90000"/>
            </a:schemeClr>
          </a:solidFill>
          <a:ln w="9525" algn="ctr">
            <a:solidFill>
              <a:srgbClr val="87A5D2"/>
            </a:solidFill>
            <a:round/>
            <a:headEnd/>
            <a:tailEnd/>
          </a:ln>
        </p:spPr>
        <p:txBody>
          <a:bodyPr wrap="none" anchor="ctr"/>
          <a:lstStyle/>
          <a:p>
            <a:pPr algn="ctr">
              <a:defRPr/>
            </a:pPr>
            <a:r>
              <a:rPr lang="en-US" sz="800" dirty="0">
                <a:solidFill>
                  <a:srgbClr val="00214A"/>
                </a:solidFill>
                <a:ea typeface="MS PGothic" pitchFamily="34" charset="-128"/>
              </a:rPr>
              <a:t>4x</a:t>
            </a:r>
          </a:p>
          <a:p>
            <a:pPr algn="ctr">
              <a:defRPr/>
            </a:pPr>
            <a:r>
              <a:rPr lang="en-US" sz="800" dirty="0">
                <a:solidFill>
                  <a:srgbClr val="00214A"/>
                </a:solidFill>
                <a:ea typeface="MS PGothic" pitchFamily="34" charset="-128"/>
              </a:rPr>
              <a:t>ADCs</a:t>
            </a:r>
          </a:p>
        </p:txBody>
      </p:sp>
      <p:sp>
        <p:nvSpPr>
          <p:cNvPr id="49" name="Rectangle 48"/>
          <p:cNvSpPr/>
          <p:nvPr/>
        </p:nvSpPr>
        <p:spPr bwMode="auto">
          <a:xfrm>
            <a:off x="8582028" y="3860453"/>
            <a:ext cx="720725" cy="431800"/>
          </a:xfrm>
          <a:prstGeom prst="rect">
            <a:avLst/>
          </a:prstGeom>
          <a:solidFill>
            <a:schemeClr val="accent2">
              <a:lumMod val="90000"/>
            </a:schemeClr>
          </a:solidFill>
          <a:ln w="9525" algn="ctr">
            <a:solidFill>
              <a:srgbClr val="87A5D2"/>
            </a:solidFill>
            <a:round/>
            <a:headEnd/>
            <a:tailEnd/>
          </a:ln>
        </p:spPr>
        <p:txBody>
          <a:bodyPr wrap="none" anchor="ctr"/>
          <a:lstStyle/>
          <a:p>
            <a:pPr algn="ctr">
              <a:defRPr/>
            </a:pPr>
            <a:r>
              <a:rPr lang="en-US" sz="800" dirty="0">
                <a:solidFill>
                  <a:srgbClr val="00214A"/>
                </a:solidFill>
                <a:ea typeface="MS PGothic" pitchFamily="34" charset="-128"/>
              </a:rPr>
              <a:t>Acquisition</a:t>
            </a:r>
          </a:p>
          <a:p>
            <a:pPr algn="ctr">
              <a:defRPr/>
            </a:pPr>
            <a:r>
              <a:rPr lang="en-US" sz="800" dirty="0">
                <a:solidFill>
                  <a:srgbClr val="00214A"/>
                </a:solidFill>
                <a:ea typeface="MS PGothic" pitchFamily="34" charset="-128"/>
              </a:rPr>
              <a:t>RAM</a:t>
            </a:r>
          </a:p>
        </p:txBody>
      </p:sp>
      <p:sp>
        <p:nvSpPr>
          <p:cNvPr id="34" name="Text Box 115"/>
          <p:cNvSpPr txBox="1">
            <a:spLocks noChangeArrowheads="1"/>
          </p:cNvSpPr>
          <p:nvPr/>
        </p:nvSpPr>
        <p:spPr bwMode="auto">
          <a:xfrm>
            <a:off x="8639278" y="2779366"/>
            <a:ext cx="471283" cy="396262"/>
          </a:xfrm>
          <a:prstGeom prst="rect">
            <a:avLst/>
          </a:prstGeom>
          <a:noFill/>
          <a:ln w="9525">
            <a:noFill/>
            <a:miter lim="800000"/>
            <a:headEnd/>
            <a:tailEnd/>
          </a:ln>
        </p:spPr>
        <p:txBody>
          <a:bodyPr wrap="none" lIns="0" tIns="0" rIns="0" bIns="0">
            <a:spAutoFit/>
          </a:bodyPr>
          <a:lstStyle/>
          <a:p>
            <a:pPr algn="ctr">
              <a:spcBef>
                <a:spcPct val="50000"/>
              </a:spcBef>
              <a:defRPr/>
            </a:pPr>
            <a:r>
              <a:rPr lang="en-US" sz="1000" dirty="0" err="1">
                <a:solidFill>
                  <a:srgbClr val="FFFFFF"/>
                </a:solidFill>
                <a:latin typeface="Infineon Meta-Normal" pitchFamily="34" charset="0"/>
                <a:cs typeface="Arial" charset="0"/>
              </a:rPr>
              <a:t>TriCore</a:t>
            </a:r>
            <a:r>
              <a:rPr lang="en-US" sz="1000" dirty="0">
                <a:solidFill>
                  <a:srgbClr val="FFFFFF"/>
                </a:solidFill>
                <a:latin typeface="Infineon Meta-Normal" pitchFamily="34" charset="0"/>
                <a:cs typeface="Arial" charset="0"/>
              </a:rPr>
              <a:t>™</a:t>
            </a:r>
          </a:p>
          <a:p>
            <a:pPr algn="ctr">
              <a:spcBef>
                <a:spcPct val="50000"/>
              </a:spcBef>
              <a:defRPr/>
            </a:pPr>
            <a:r>
              <a:rPr lang="en-US" sz="1050" b="1" dirty="0">
                <a:solidFill>
                  <a:srgbClr val="FFFFFF"/>
                </a:solidFill>
                <a:latin typeface="Infineon Meta-Normal" pitchFamily="34" charset="0"/>
                <a:cs typeface="Arial" charset="0"/>
              </a:rPr>
              <a:t>TC26x</a:t>
            </a:r>
            <a:endParaRPr lang="en-US" altLang="ja-JP" sz="1050" b="1" dirty="0">
              <a:solidFill>
                <a:srgbClr val="FFFFFF"/>
              </a:solidFill>
              <a:latin typeface="Infineon Meta-Normal" pitchFamily="34" charset="0"/>
              <a:ea typeface="MS PGothic" pitchFamily="34" charset="-128"/>
              <a:cs typeface="Arial" charset="0"/>
            </a:endParaRPr>
          </a:p>
        </p:txBody>
      </p:sp>
      <p:grpSp>
        <p:nvGrpSpPr>
          <p:cNvPr id="68624" name="Group 142"/>
          <p:cNvGrpSpPr>
            <a:grpSpLocks/>
          </p:cNvGrpSpPr>
          <p:nvPr/>
        </p:nvGrpSpPr>
        <p:grpSpPr bwMode="auto">
          <a:xfrm>
            <a:off x="8574091" y="3558830"/>
            <a:ext cx="657225" cy="66675"/>
            <a:chOff x="1961" y="2064"/>
            <a:chExt cx="414" cy="42"/>
          </a:xfrm>
        </p:grpSpPr>
        <p:sp>
          <p:nvSpPr>
            <p:cNvPr id="68681" name="Freeform 143"/>
            <p:cNvSpPr>
              <a:spLocks/>
            </p:cNvSpPr>
            <p:nvPr/>
          </p:nvSpPr>
          <p:spPr bwMode="auto">
            <a:xfrm>
              <a:off x="2129" y="2097"/>
              <a:ext cx="9" cy="7"/>
            </a:xfrm>
            <a:custGeom>
              <a:avLst/>
              <a:gdLst>
                <a:gd name="T0" fmla="*/ 9 w 9"/>
                <a:gd name="T1" fmla="*/ 6 h 7"/>
                <a:gd name="T2" fmla="*/ 1 w 9"/>
                <a:gd name="T3" fmla="*/ 7 h 7"/>
                <a:gd name="T4" fmla="*/ 0 w 9"/>
                <a:gd name="T5" fmla="*/ 0 h 7"/>
                <a:gd name="T6" fmla="*/ 9 w 9"/>
                <a:gd name="T7" fmla="*/ 6 h 7"/>
                <a:gd name="T8" fmla="*/ 0 60000 65536"/>
                <a:gd name="T9" fmla="*/ 0 60000 65536"/>
                <a:gd name="T10" fmla="*/ 0 60000 65536"/>
                <a:gd name="T11" fmla="*/ 0 60000 65536"/>
                <a:gd name="T12" fmla="*/ 0 w 9"/>
                <a:gd name="T13" fmla="*/ 0 h 7"/>
                <a:gd name="T14" fmla="*/ 9 w 9"/>
                <a:gd name="T15" fmla="*/ 7 h 7"/>
              </a:gdLst>
              <a:ahLst/>
              <a:cxnLst>
                <a:cxn ang="T8">
                  <a:pos x="T0" y="T1"/>
                </a:cxn>
                <a:cxn ang="T9">
                  <a:pos x="T2" y="T3"/>
                </a:cxn>
                <a:cxn ang="T10">
                  <a:pos x="T4" y="T5"/>
                </a:cxn>
                <a:cxn ang="T11">
                  <a:pos x="T6" y="T7"/>
                </a:cxn>
              </a:cxnLst>
              <a:rect l="T12" t="T13" r="T14" b="T15"/>
              <a:pathLst>
                <a:path w="9" h="7">
                  <a:moveTo>
                    <a:pt x="9" y="6"/>
                  </a:moveTo>
                  <a:lnTo>
                    <a:pt x="1" y="7"/>
                  </a:lnTo>
                  <a:lnTo>
                    <a:pt x="0" y="0"/>
                  </a:lnTo>
                  <a:lnTo>
                    <a:pt x="9"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214A"/>
                </a:solidFill>
              </a:endParaRPr>
            </a:p>
          </p:txBody>
        </p:sp>
        <p:sp>
          <p:nvSpPr>
            <p:cNvPr id="68682" name="Freeform 144"/>
            <p:cNvSpPr>
              <a:spLocks/>
            </p:cNvSpPr>
            <p:nvPr/>
          </p:nvSpPr>
          <p:spPr bwMode="auto">
            <a:xfrm>
              <a:off x="2141" y="2077"/>
              <a:ext cx="70" cy="29"/>
            </a:xfrm>
            <a:custGeom>
              <a:avLst/>
              <a:gdLst>
                <a:gd name="T0" fmla="*/ 0 w 154"/>
                <a:gd name="T1" fmla="*/ 0 h 65"/>
                <a:gd name="T2" fmla="*/ 0 w 154"/>
                <a:gd name="T3" fmla="*/ 0 h 65"/>
                <a:gd name="T4" fmla="*/ 0 w 154"/>
                <a:gd name="T5" fmla="*/ 0 h 65"/>
                <a:gd name="T6" fmla="*/ 0 w 154"/>
                <a:gd name="T7" fmla="*/ 0 h 65"/>
                <a:gd name="T8" fmla="*/ 0 w 154"/>
                <a:gd name="T9" fmla="*/ 0 h 65"/>
                <a:gd name="T10" fmla="*/ 0 w 154"/>
                <a:gd name="T11" fmla="*/ 0 h 65"/>
                <a:gd name="T12" fmla="*/ 0 w 154"/>
                <a:gd name="T13" fmla="*/ 0 h 65"/>
                <a:gd name="T14" fmla="*/ 0 w 154"/>
                <a:gd name="T15" fmla="*/ 0 h 65"/>
                <a:gd name="T16" fmla="*/ 0 w 154"/>
                <a:gd name="T17" fmla="*/ 0 h 65"/>
                <a:gd name="T18" fmla="*/ 0 w 154"/>
                <a:gd name="T19" fmla="*/ 0 h 65"/>
                <a:gd name="T20" fmla="*/ 0 w 154"/>
                <a:gd name="T21" fmla="*/ 0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65"/>
                <a:gd name="T35" fmla="*/ 154 w 15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65">
                  <a:moveTo>
                    <a:pt x="143" y="0"/>
                  </a:moveTo>
                  <a:lnTo>
                    <a:pt x="135" y="0"/>
                  </a:lnTo>
                  <a:cubicBezTo>
                    <a:pt x="141" y="6"/>
                    <a:pt x="145" y="12"/>
                    <a:pt x="145" y="18"/>
                  </a:cubicBezTo>
                  <a:cubicBezTo>
                    <a:pt x="145" y="30"/>
                    <a:pt x="136" y="39"/>
                    <a:pt x="119" y="47"/>
                  </a:cubicBezTo>
                  <a:cubicBezTo>
                    <a:pt x="102" y="56"/>
                    <a:pt x="81" y="60"/>
                    <a:pt x="57" y="60"/>
                  </a:cubicBezTo>
                  <a:cubicBezTo>
                    <a:pt x="37" y="60"/>
                    <a:pt x="21" y="57"/>
                    <a:pt x="5" y="51"/>
                  </a:cubicBezTo>
                  <a:lnTo>
                    <a:pt x="0" y="56"/>
                  </a:lnTo>
                  <a:cubicBezTo>
                    <a:pt x="16" y="62"/>
                    <a:pt x="35" y="65"/>
                    <a:pt x="57" y="65"/>
                  </a:cubicBezTo>
                  <a:cubicBezTo>
                    <a:pt x="83" y="65"/>
                    <a:pt x="106" y="60"/>
                    <a:pt x="126" y="51"/>
                  </a:cubicBezTo>
                  <a:cubicBezTo>
                    <a:pt x="145" y="42"/>
                    <a:pt x="154" y="31"/>
                    <a:pt x="154" y="18"/>
                  </a:cubicBezTo>
                  <a:cubicBezTo>
                    <a:pt x="154" y="12"/>
                    <a:pt x="149" y="3"/>
                    <a:pt x="143" y="0"/>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68683" name="Freeform 145"/>
            <p:cNvSpPr>
              <a:spLocks/>
            </p:cNvSpPr>
            <p:nvPr/>
          </p:nvSpPr>
          <p:spPr bwMode="auto">
            <a:xfrm>
              <a:off x="2123" y="2064"/>
              <a:ext cx="71" cy="31"/>
            </a:xfrm>
            <a:custGeom>
              <a:avLst/>
              <a:gdLst>
                <a:gd name="T0" fmla="*/ 0 w 157"/>
                <a:gd name="T1" fmla="*/ 0 h 68"/>
                <a:gd name="T2" fmla="*/ 0 w 157"/>
                <a:gd name="T3" fmla="*/ 0 h 68"/>
                <a:gd name="T4" fmla="*/ 0 w 157"/>
                <a:gd name="T5" fmla="*/ 0 h 68"/>
                <a:gd name="T6" fmla="*/ 0 w 157"/>
                <a:gd name="T7" fmla="*/ 0 h 68"/>
                <a:gd name="T8" fmla="*/ 0 w 157"/>
                <a:gd name="T9" fmla="*/ 0 h 68"/>
                <a:gd name="T10" fmla="*/ 0 w 157"/>
                <a:gd name="T11" fmla="*/ 0 h 68"/>
                <a:gd name="T12" fmla="*/ 0 w 157"/>
                <a:gd name="T13" fmla="*/ 0 h 68"/>
                <a:gd name="T14" fmla="*/ 0 w 157"/>
                <a:gd name="T15" fmla="*/ 0 h 68"/>
                <a:gd name="T16" fmla="*/ 0 w 157"/>
                <a:gd name="T17" fmla="*/ 0 h 68"/>
                <a:gd name="T18" fmla="*/ 0 w 157"/>
                <a:gd name="T19" fmla="*/ 0 h 68"/>
                <a:gd name="T20" fmla="*/ 0 w 157"/>
                <a:gd name="T21" fmla="*/ 0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68"/>
                <a:gd name="T35" fmla="*/ 157 w 157"/>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68">
                  <a:moveTo>
                    <a:pt x="11" y="68"/>
                  </a:moveTo>
                  <a:lnTo>
                    <a:pt x="23" y="67"/>
                  </a:lnTo>
                  <a:cubicBezTo>
                    <a:pt x="15" y="61"/>
                    <a:pt x="11" y="54"/>
                    <a:pt x="11" y="46"/>
                  </a:cubicBezTo>
                  <a:cubicBezTo>
                    <a:pt x="11" y="35"/>
                    <a:pt x="19" y="26"/>
                    <a:pt x="36" y="18"/>
                  </a:cubicBezTo>
                  <a:cubicBezTo>
                    <a:pt x="53" y="10"/>
                    <a:pt x="73" y="5"/>
                    <a:pt x="97" y="5"/>
                  </a:cubicBezTo>
                  <a:cubicBezTo>
                    <a:pt x="118" y="5"/>
                    <a:pt x="137" y="9"/>
                    <a:pt x="153" y="15"/>
                  </a:cubicBezTo>
                  <a:lnTo>
                    <a:pt x="157" y="12"/>
                  </a:lnTo>
                  <a:cubicBezTo>
                    <a:pt x="142" y="5"/>
                    <a:pt x="119" y="0"/>
                    <a:pt x="96" y="0"/>
                  </a:cubicBezTo>
                  <a:cubicBezTo>
                    <a:pt x="70" y="1"/>
                    <a:pt x="47" y="5"/>
                    <a:pt x="28" y="14"/>
                  </a:cubicBezTo>
                  <a:cubicBezTo>
                    <a:pt x="9" y="23"/>
                    <a:pt x="0" y="34"/>
                    <a:pt x="0" y="46"/>
                  </a:cubicBezTo>
                  <a:cubicBezTo>
                    <a:pt x="0" y="54"/>
                    <a:pt x="3" y="62"/>
                    <a:pt x="11" y="68"/>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68684" name="Freeform 146"/>
            <p:cNvSpPr>
              <a:spLocks/>
            </p:cNvSpPr>
            <p:nvPr/>
          </p:nvSpPr>
          <p:spPr bwMode="auto">
            <a:xfrm>
              <a:off x="2211" y="2069"/>
              <a:ext cx="42" cy="32"/>
            </a:xfrm>
            <a:custGeom>
              <a:avLst/>
              <a:gdLst>
                <a:gd name="T0" fmla="*/ 0 w 93"/>
                <a:gd name="T1" fmla="*/ 0 h 70"/>
                <a:gd name="T2" fmla="*/ 0 w 93"/>
                <a:gd name="T3" fmla="*/ 0 h 70"/>
                <a:gd name="T4" fmla="*/ 0 w 93"/>
                <a:gd name="T5" fmla="*/ 0 h 70"/>
                <a:gd name="T6" fmla="*/ 0 w 93"/>
                <a:gd name="T7" fmla="*/ 0 h 70"/>
                <a:gd name="T8" fmla="*/ 0 w 93"/>
                <a:gd name="T9" fmla="*/ 0 h 70"/>
                <a:gd name="T10" fmla="*/ 0 w 93"/>
                <a:gd name="T11" fmla="*/ 0 h 70"/>
                <a:gd name="T12" fmla="*/ 0 w 93"/>
                <a:gd name="T13" fmla="*/ 0 h 70"/>
                <a:gd name="T14" fmla="*/ 0 w 93"/>
                <a:gd name="T15" fmla="*/ 0 h 70"/>
                <a:gd name="T16" fmla="*/ 0 w 93"/>
                <a:gd name="T17" fmla="*/ 0 h 70"/>
                <a:gd name="T18" fmla="*/ 0 w 93"/>
                <a:gd name="T19" fmla="*/ 0 h 70"/>
                <a:gd name="T20" fmla="*/ 0 w 93"/>
                <a:gd name="T21" fmla="*/ 0 h 70"/>
                <a:gd name="T22" fmla="*/ 0 w 93"/>
                <a:gd name="T23" fmla="*/ 0 h 70"/>
                <a:gd name="T24" fmla="*/ 0 w 93"/>
                <a:gd name="T25" fmla="*/ 0 h 70"/>
                <a:gd name="T26" fmla="*/ 0 w 93"/>
                <a:gd name="T27" fmla="*/ 0 h 70"/>
                <a:gd name="T28" fmla="*/ 0 w 93"/>
                <a:gd name="T29" fmla="*/ 0 h 70"/>
                <a:gd name="T30" fmla="*/ 0 w 93"/>
                <a:gd name="T31" fmla="*/ 0 h 70"/>
                <a:gd name="T32" fmla="*/ 0 w 93"/>
                <a:gd name="T33" fmla="*/ 0 h 70"/>
                <a:gd name="T34" fmla="*/ 0 w 93"/>
                <a:gd name="T35" fmla="*/ 0 h 70"/>
                <a:gd name="T36" fmla="*/ 0 w 93"/>
                <a:gd name="T37" fmla="*/ 0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3"/>
                <a:gd name="T58" fmla="*/ 0 h 70"/>
                <a:gd name="T59" fmla="*/ 93 w 93"/>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3" h="70">
                  <a:moveTo>
                    <a:pt x="92" y="47"/>
                  </a:moveTo>
                  <a:cubicBezTo>
                    <a:pt x="92" y="54"/>
                    <a:pt x="89" y="60"/>
                    <a:pt x="81" y="64"/>
                  </a:cubicBezTo>
                  <a:cubicBezTo>
                    <a:pt x="73" y="68"/>
                    <a:pt x="62" y="70"/>
                    <a:pt x="48" y="70"/>
                  </a:cubicBezTo>
                  <a:lnTo>
                    <a:pt x="0" y="70"/>
                  </a:lnTo>
                  <a:lnTo>
                    <a:pt x="0" y="52"/>
                  </a:lnTo>
                  <a:lnTo>
                    <a:pt x="37" y="52"/>
                  </a:lnTo>
                  <a:cubicBezTo>
                    <a:pt x="38" y="52"/>
                    <a:pt x="46" y="52"/>
                    <a:pt x="47" y="52"/>
                  </a:cubicBezTo>
                  <a:cubicBezTo>
                    <a:pt x="53" y="52"/>
                    <a:pt x="56" y="51"/>
                    <a:pt x="56" y="47"/>
                  </a:cubicBezTo>
                  <a:cubicBezTo>
                    <a:pt x="56" y="44"/>
                    <a:pt x="51" y="40"/>
                    <a:pt x="41" y="36"/>
                  </a:cubicBezTo>
                  <a:cubicBezTo>
                    <a:pt x="25" y="31"/>
                    <a:pt x="16" y="28"/>
                    <a:pt x="15" y="27"/>
                  </a:cubicBezTo>
                  <a:cubicBezTo>
                    <a:pt x="5" y="23"/>
                    <a:pt x="0" y="18"/>
                    <a:pt x="0" y="11"/>
                  </a:cubicBezTo>
                  <a:cubicBezTo>
                    <a:pt x="0" y="6"/>
                    <a:pt x="4" y="0"/>
                    <a:pt x="14" y="0"/>
                  </a:cubicBezTo>
                  <a:lnTo>
                    <a:pt x="93" y="0"/>
                  </a:lnTo>
                  <a:lnTo>
                    <a:pt x="93" y="13"/>
                  </a:lnTo>
                  <a:lnTo>
                    <a:pt x="61" y="13"/>
                  </a:lnTo>
                  <a:cubicBezTo>
                    <a:pt x="56" y="13"/>
                    <a:pt x="49" y="12"/>
                    <a:pt x="49" y="17"/>
                  </a:cubicBezTo>
                  <a:cubicBezTo>
                    <a:pt x="49" y="21"/>
                    <a:pt x="55" y="23"/>
                    <a:pt x="60" y="25"/>
                  </a:cubicBezTo>
                  <a:cubicBezTo>
                    <a:pt x="70" y="28"/>
                    <a:pt x="77" y="31"/>
                    <a:pt x="82" y="33"/>
                  </a:cubicBezTo>
                  <a:cubicBezTo>
                    <a:pt x="88" y="36"/>
                    <a:pt x="92" y="39"/>
                    <a:pt x="92" y="47"/>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68685" name="Freeform 147"/>
            <p:cNvSpPr>
              <a:spLocks noEditPoints="1"/>
            </p:cNvSpPr>
            <p:nvPr/>
          </p:nvSpPr>
          <p:spPr bwMode="auto">
            <a:xfrm>
              <a:off x="2253" y="2069"/>
              <a:ext cx="67" cy="32"/>
            </a:xfrm>
            <a:custGeom>
              <a:avLst/>
              <a:gdLst>
                <a:gd name="T0" fmla="*/ 42 w 67"/>
                <a:gd name="T1" fmla="*/ 0 h 32"/>
                <a:gd name="T2" fmla="*/ 67 w 67"/>
                <a:gd name="T3" fmla="*/ 32 h 32"/>
                <a:gd name="T4" fmla="*/ 0 w 67"/>
                <a:gd name="T5" fmla="*/ 32 h 32"/>
                <a:gd name="T6" fmla="*/ 25 w 67"/>
                <a:gd name="T7" fmla="*/ 0 h 32"/>
                <a:gd name="T8" fmla="*/ 42 w 67"/>
                <a:gd name="T9" fmla="*/ 0 h 32"/>
                <a:gd name="T10" fmla="*/ 33 w 67"/>
                <a:gd name="T11" fmla="*/ 9 h 32"/>
                <a:gd name="T12" fmla="*/ 23 w 67"/>
                <a:gd name="T13" fmla="*/ 24 h 32"/>
                <a:gd name="T14" fmla="*/ 44 w 67"/>
                <a:gd name="T15" fmla="*/ 24 h 32"/>
                <a:gd name="T16" fmla="*/ 33 w 67"/>
                <a:gd name="T17" fmla="*/ 9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32"/>
                <a:gd name="T29" fmla="*/ 67 w 67"/>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32">
                  <a:moveTo>
                    <a:pt x="42" y="0"/>
                  </a:moveTo>
                  <a:lnTo>
                    <a:pt x="67" y="32"/>
                  </a:lnTo>
                  <a:lnTo>
                    <a:pt x="0" y="32"/>
                  </a:lnTo>
                  <a:lnTo>
                    <a:pt x="25" y="0"/>
                  </a:lnTo>
                  <a:lnTo>
                    <a:pt x="42" y="0"/>
                  </a:lnTo>
                  <a:close/>
                  <a:moveTo>
                    <a:pt x="33" y="9"/>
                  </a:moveTo>
                  <a:lnTo>
                    <a:pt x="23" y="24"/>
                  </a:lnTo>
                  <a:lnTo>
                    <a:pt x="44" y="24"/>
                  </a:lnTo>
                  <a:lnTo>
                    <a:pt x="3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214A"/>
                </a:solidFill>
              </a:endParaRPr>
            </a:p>
          </p:txBody>
        </p:sp>
        <p:sp>
          <p:nvSpPr>
            <p:cNvPr id="68686" name="Freeform 148"/>
            <p:cNvSpPr>
              <a:spLocks noEditPoints="1"/>
            </p:cNvSpPr>
            <p:nvPr/>
          </p:nvSpPr>
          <p:spPr bwMode="auto">
            <a:xfrm>
              <a:off x="2325" y="2069"/>
              <a:ext cx="50" cy="32"/>
            </a:xfrm>
            <a:custGeom>
              <a:avLst/>
              <a:gdLst>
                <a:gd name="T0" fmla="*/ 0 w 110"/>
                <a:gd name="T1" fmla="*/ 0 h 70"/>
                <a:gd name="T2" fmla="*/ 0 w 110"/>
                <a:gd name="T3" fmla="*/ 0 h 70"/>
                <a:gd name="T4" fmla="*/ 0 w 110"/>
                <a:gd name="T5" fmla="*/ 0 h 70"/>
                <a:gd name="T6" fmla="*/ 0 w 110"/>
                <a:gd name="T7" fmla="*/ 0 h 70"/>
                <a:gd name="T8" fmla="*/ 0 w 110"/>
                <a:gd name="T9" fmla="*/ 0 h 70"/>
                <a:gd name="T10" fmla="*/ 0 w 110"/>
                <a:gd name="T11" fmla="*/ 0 h 70"/>
                <a:gd name="T12" fmla="*/ 0 w 110"/>
                <a:gd name="T13" fmla="*/ 0 h 70"/>
                <a:gd name="T14" fmla="*/ 0 w 110"/>
                <a:gd name="T15" fmla="*/ 0 h 70"/>
                <a:gd name="T16" fmla="*/ 0 w 110"/>
                <a:gd name="T17" fmla="*/ 0 h 70"/>
                <a:gd name="T18" fmla="*/ 0 w 110"/>
                <a:gd name="T19" fmla="*/ 0 h 70"/>
                <a:gd name="T20" fmla="*/ 0 w 110"/>
                <a:gd name="T21" fmla="*/ 0 h 70"/>
                <a:gd name="T22" fmla="*/ 0 w 110"/>
                <a:gd name="T23" fmla="*/ 0 h 70"/>
                <a:gd name="T24" fmla="*/ 0 w 110"/>
                <a:gd name="T25" fmla="*/ 0 h 70"/>
                <a:gd name="T26" fmla="*/ 0 w 110"/>
                <a:gd name="T27" fmla="*/ 0 h 70"/>
                <a:gd name="T28" fmla="*/ 0 w 110"/>
                <a:gd name="T29" fmla="*/ 0 h 70"/>
                <a:gd name="T30" fmla="*/ 0 w 110"/>
                <a:gd name="T31" fmla="*/ 0 h 70"/>
                <a:gd name="T32" fmla="*/ 0 w 110"/>
                <a:gd name="T33" fmla="*/ 0 h 70"/>
                <a:gd name="T34" fmla="*/ 0 w 110"/>
                <a:gd name="T35" fmla="*/ 0 h 70"/>
                <a:gd name="T36" fmla="*/ 0 w 110"/>
                <a:gd name="T37" fmla="*/ 0 h 70"/>
                <a:gd name="T38" fmla="*/ 0 w 110"/>
                <a:gd name="T39" fmla="*/ 0 h 70"/>
                <a:gd name="T40" fmla="*/ 0 w 110"/>
                <a:gd name="T41" fmla="*/ 0 h 70"/>
                <a:gd name="T42" fmla="*/ 0 w 110"/>
                <a:gd name="T43" fmla="*/ 0 h 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0"/>
                <a:gd name="T67" fmla="*/ 0 h 70"/>
                <a:gd name="T68" fmla="*/ 110 w 110"/>
                <a:gd name="T69" fmla="*/ 70 h 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0" h="70">
                  <a:moveTo>
                    <a:pt x="0" y="70"/>
                  </a:moveTo>
                  <a:lnTo>
                    <a:pt x="0" y="0"/>
                  </a:lnTo>
                  <a:lnTo>
                    <a:pt x="66" y="0"/>
                  </a:lnTo>
                  <a:cubicBezTo>
                    <a:pt x="79" y="0"/>
                    <a:pt x="90" y="3"/>
                    <a:pt x="98" y="7"/>
                  </a:cubicBezTo>
                  <a:cubicBezTo>
                    <a:pt x="105" y="12"/>
                    <a:pt x="109" y="17"/>
                    <a:pt x="109" y="22"/>
                  </a:cubicBezTo>
                  <a:cubicBezTo>
                    <a:pt x="109" y="30"/>
                    <a:pt x="103" y="35"/>
                    <a:pt x="93" y="37"/>
                  </a:cubicBezTo>
                  <a:cubicBezTo>
                    <a:pt x="105" y="43"/>
                    <a:pt x="110" y="50"/>
                    <a:pt x="110" y="60"/>
                  </a:cubicBezTo>
                  <a:lnTo>
                    <a:pt x="110" y="70"/>
                  </a:lnTo>
                  <a:lnTo>
                    <a:pt x="74" y="70"/>
                  </a:lnTo>
                  <a:lnTo>
                    <a:pt x="74" y="60"/>
                  </a:lnTo>
                  <a:cubicBezTo>
                    <a:pt x="74" y="55"/>
                    <a:pt x="72" y="50"/>
                    <a:pt x="66" y="47"/>
                  </a:cubicBezTo>
                  <a:cubicBezTo>
                    <a:pt x="61" y="44"/>
                    <a:pt x="57" y="43"/>
                    <a:pt x="52" y="43"/>
                  </a:cubicBezTo>
                  <a:lnTo>
                    <a:pt x="30" y="43"/>
                  </a:lnTo>
                  <a:lnTo>
                    <a:pt x="30" y="70"/>
                  </a:lnTo>
                  <a:lnTo>
                    <a:pt x="0" y="70"/>
                  </a:lnTo>
                  <a:close/>
                  <a:moveTo>
                    <a:pt x="30" y="17"/>
                  </a:moveTo>
                  <a:lnTo>
                    <a:pt x="30" y="26"/>
                  </a:lnTo>
                  <a:lnTo>
                    <a:pt x="66" y="26"/>
                  </a:lnTo>
                  <a:cubicBezTo>
                    <a:pt x="70" y="26"/>
                    <a:pt x="72" y="24"/>
                    <a:pt x="73" y="21"/>
                  </a:cubicBezTo>
                  <a:cubicBezTo>
                    <a:pt x="72" y="19"/>
                    <a:pt x="70" y="17"/>
                    <a:pt x="66" y="17"/>
                  </a:cubicBezTo>
                  <a:lnTo>
                    <a:pt x="30" y="17"/>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68687" name="Freeform 149"/>
            <p:cNvSpPr>
              <a:spLocks noEditPoints="1"/>
            </p:cNvSpPr>
            <p:nvPr/>
          </p:nvSpPr>
          <p:spPr bwMode="auto">
            <a:xfrm>
              <a:off x="2141" y="2071"/>
              <a:ext cx="52" cy="28"/>
            </a:xfrm>
            <a:custGeom>
              <a:avLst/>
              <a:gdLst>
                <a:gd name="T0" fmla="*/ 0 w 114"/>
                <a:gd name="T1" fmla="*/ 0 h 61"/>
                <a:gd name="T2" fmla="*/ 0 w 114"/>
                <a:gd name="T3" fmla="*/ 0 h 61"/>
                <a:gd name="T4" fmla="*/ 0 w 114"/>
                <a:gd name="T5" fmla="*/ 0 h 61"/>
                <a:gd name="T6" fmla="*/ 0 w 114"/>
                <a:gd name="T7" fmla="*/ 0 h 61"/>
                <a:gd name="T8" fmla="*/ 0 w 114"/>
                <a:gd name="T9" fmla="*/ 0 h 61"/>
                <a:gd name="T10" fmla="*/ 0 w 114"/>
                <a:gd name="T11" fmla="*/ 0 h 61"/>
                <a:gd name="T12" fmla="*/ 0 w 114"/>
                <a:gd name="T13" fmla="*/ 0 h 61"/>
                <a:gd name="T14" fmla="*/ 0 w 114"/>
                <a:gd name="T15" fmla="*/ 0 h 61"/>
                <a:gd name="T16" fmla="*/ 0 w 114"/>
                <a:gd name="T17" fmla="*/ 0 h 61"/>
                <a:gd name="T18" fmla="*/ 0 w 114"/>
                <a:gd name="T19" fmla="*/ 0 h 61"/>
                <a:gd name="T20" fmla="*/ 0 w 114"/>
                <a:gd name="T21" fmla="*/ 0 h 61"/>
                <a:gd name="T22" fmla="*/ 0 w 114"/>
                <a:gd name="T23" fmla="*/ 0 h 61"/>
                <a:gd name="T24" fmla="*/ 0 w 114"/>
                <a:gd name="T25" fmla="*/ 0 h 61"/>
                <a:gd name="T26" fmla="*/ 0 w 114"/>
                <a:gd name="T27" fmla="*/ 0 h 61"/>
                <a:gd name="T28" fmla="*/ 0 w 114"/>
                <a:gd name="T29" fmla="*/ 0 h 61"/>
                <a:gd name="T30" fmla="*/ 0 w 114"/>
                <a:gd name="T31" fmla="*/ 0 h 61"/>
                <a:gd name="T32" fmla="*/ 0 w 114"/>
                <a:gd name="T33" fmla="*/ 0 h 61"/>
                <a:gd name="T34" fmla="*/ 0 w 114"/>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61"/>
                <a:gd name="T56" fmla="*/ 114 w 114"/>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61">
                  <a:moveTo>
                    <a:pt x="112" y="16"/>
                  </a:moveTo>
                  <a:cubicBezTo>
                    <a:pt x="110" y="9"/>
                    <a:pt x="103" y="5"/>
                    <a:pt x="91" y="2"/>
                  </a:cubicBezTo>
                  <a:cubicBezTo>
                    <a:pt x="79" y="0"/>
                    <a:pt x="65" y="1"/>
                    <a:pt x="50" y="4"/>
                  </a:cubicBezTo>
                  <a:cubicBezTo>
                    <a:pt x="35" y="8"/>
                    <a:pt x="23" y="15"/>
                    <a:pt x="13" y="22"/>
                  </a:cubicBezTo>
                  <a:cubicBezTo>
                    <a:pt x="4" y="30"/>
                    <a:pt x="0" y="38"/>
                    <a:pt x="2" y="44"/>
                  </a:cubicBezTo>
                  <a:cubicBezTo>
                    <a:pt x="4" y="52"/>
                    <a:pt x="11" y="56"/>
                    <a:pt x="23" y="59"/>
                  </a:cubicBezTo>
                  <a:cubicBezTo>
                    <a:pt x="35" y="61"/>
                    <a:pt x="49" y="60"/>
                    <a:pt x="64" y="57"/>
                  </a:cubicBezTo>
                  <a:cubicBezTo>
                    <a:pt x="79" y="53"/>
                    <a:pt x="91" y="47"/>
                    <a:pt x="100" y="39"/>
                  </a:cubicBezTo>
                  <a:cubicBezTo>
                    <a:pt x="110" y="31"/>
                    <a:pt x="114" y="23"/>
                    <a:pt x="112" y="16"/>
                  </a:cubicBezTo>
                  <a:close/>
                  <a:moveTo>
                    <a:pt x="76" y="33"/>
                  </a:moveTo>
                  <a:cubicBezTo>
                    <a:pt x="71" y="36"/>
                    <a:pt x="65" y="39"/>
                    <a:pt x="58" y="40"/>
                  </a:cubicBezTo>
                  <a:cubicBezTo>
                    <a:pt x="51" y="42"/>
                    <a:pt x="45" y="42"/>
                    <a:pt x="39" y="42"/>
                  </a:cubicBezTo>
                  <a:cubicBezTo>
                    <a:pt x="33" y="42"/>
                    <a:pt x="29" y="40"/>
                    <a:pt x="29" y="38"/>
                  </a:cubicBezTo>
                  <a:cubicBezTo>
                    <a:pt x="28" y="35"/>
                    <a:pt x="30" y="32"/>
                    <a:pt x="35" y="29"/>
                  </a:cubicBezTo>
                  <a:cubicBezTo>
                    <a:pt x="40" y="26"/>
                    <a:pt x="46" y="24"/>
                    <a:pt x="54" y="22"/>
                  </a:cubicBezTo>
                  <a:cubicBezTo>
                    <a:pt x="61" y="20"/>
                    <a:pt x="68" y="19"/>
                    <a:pt x="74" y="19"/>
                  </a:cubicBezTo>
                  <a:cubicBezTo>
                    <a:pt x="80" y="19"/>
                    <a:pt x="83" y="21"/>
                    <a:pt x="83" y="24"/>
                  </a:cubicBezTo>
                  <a:cubicBezTo>
                    <a:pt x="84" y="27"/>
                    <a:pt x="81" y="30"/>
                    <a:pt x="76" y="33"/>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68688" name="Freeform 150"/>
            <p:cNvSpPr>
              <a:spLocks/>
            </p:cNvSpPr>
            <p:nvPr/>
          </p:nvSpPr>
          <p:spPr bwMode="auto">
            <a:xfrm>
              <a:off x="2195" y="2069"/>
              <a:ext cx="8" cy="6"/>
            </a:xfrm>
            <a:custGeom>
              <a:avLst/>
              <a:gdLst>
                <a:gd name="T0" fmla="*/ 0 w 8"/>
                <a:gd name="T1" fmla="*/ 4 h 6"/>
                <a:gd name="T2" fmla="*/ 5 w 8"/>
                <a:gd name="T3" fmla="*/ 0 h 6"/>
                <a:gd name="T4" fmla="*/ 8 w 8"/>
                <a:gd name="T5" fmla="*/ 6 h 6"/>
                <a:gd name="T6" fmla="*/ 0 w 8"/>
                <a:gd name="T7" fmla="*/ 4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0" y="4"/>
                  </a:moveTo>
                  <a:lnTo>
                    <a:pt x="5" y="0"/>
                  </a:lnTo>
                  <a:lnTo>
                    <a:pt x="8" y="6"/>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214A"/>
                </a:solidFill>
              </a:endParaRPr>
            </a:p>
          </p:txBody>
        </p:sp>
        <p:sp>
          <p:nvSpPr>
            <p:cNvPr id="68689" name="Freeform 151"/>
            <p:cNvSpPr>
              <a:spLocks noEditPoints="1"/>
            </p:cNvSpPr>
            <p:nvPr/>
          </p:nvSpPr>
          <p:spPr bwMode="auto">
            <a:xfrm>
              <a:off x="1961" y="2069"/>
              <a:ext cx="65" cy="31"/>
            </a:xfrm>
            <a:custGeom>
              <a:avLst/>
              <a:gdLst>
                <a:gd name="T0" fmla="*/ 41 w 65"/>
                <a:gd name="T1" fmla="*/ 0 h 31"/>
                <a:gd name="T2" fmla="*/ 65 w 65"/>
                <a:gd name="T3" fmla="*/ 31 h 31"/>
                <a:gd name="T4" fmla="*/ 0 w 65"/>
                <a:gd name="T5" fmla="*/ 31 h 31"/>
                <a:gd name="T6" fmla="*/ 24 w 65"/>
                <a:gd name="T7" fmla="*/ 0 h 31"/>
                <a:gd name="T8" fmla="*/ 41 w 65"/>
                <a:gd name="T9" fmla="*/ 0 h 31"/>
                <a:gd name="T10" fmla="*/ 32 w 65"/>
                <a:gd name="T11" fmla="*/ 9 h 31"/>
                <a:gd name="T12" fmla="*/ 22 w 65"/>
                <a:gd name="T13" fmla="*/ 24 h 31"/>
                <a:gd name="T14" fmla="*/ 42 w 65"/>
                <a:gd name="T15" fmla="*/ 24 h 31"/>
                <a:gd name="T16" fmla="*/ 32 w 65"/>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31"/>
                <a:gd name="T29" fmla="*/ 65 w 6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31">
                  <a:moveTo>
                    <a:pt x="41" y="0"/>
                  </a:moveTo>
                  <a:lnTo>
                    <a:pt x="65" y="31"/>
                  </a:lnTo>
                  <a:lnTo>
                    <a:pt x="0" y="31"/>
                  </a:lnTo>
                  <a:lnTo>
                    <a:pt x="24" y="0"/>
                  </a:lnTo>
                  <a:lnTo>
                    <a:pt x="41" y="0"/>
                  </a:lnTo>
                  <a:close/>
                  <a:moveTo>
                    <a:pt x="32" y="9"/>
                  </a:moveTo>
                  <a:lnTo>
                    <a:pt x="22" y="24"/>
                  </a:lnTo>
                  <a:lnTo>
                    <a:pt x="42" y="24"/>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214A"/>
                </a:solidFill>
              </a:endParaRPr>
            </a:p>
          </p:txBody>
        </p:sp>
        <p:sp>
          <p:nvSpPr>
            <p:cNvPr id="68690" name="Freeform 152"/>
            <p:cNvSpPr>
              <a:spLocks/>
            </p:cNvSpPr>
            <p:nvPr/>
          </p:nvSpPr>
          <p:spPr bwMode="auto">
            <a:xfrm>
              <a:off x="2029" y="2069"/>
              <a:ext cx="49" cy="31"/>
            </a:xfrm>
            <a:custGeom>
              <a:avLst/>
              <a:gdLst>
                <a:gd name="T0" fmla="*/ 0 w 108"/>
                <a:gd name="T1" fmla="*/ 0 h 69"/>
                <a:gd name="T2" fmla="*/ 0 w 108"/>
                <a:gd name="T3" fmla="*/ 0 h 69"/>
                <a:gd name="T4" fmla="*/ 0 w 108"/>
                <a:gd name="T5" fmla="*/ 0 h 69"/>
                <a:gd name="T6" fmla="*/ 0 w 108"/>
                <a:gd name="T7" fmla="*/ 0 h 69"/>
                <a:gd name="T8" fmla="*/ 0 w 108"/>
                <a:gd name="T9" fmla="*/ 0 h 69"/>
                <a:gd name="T10" fmla="*/ 0 w 108"/>
                <a:gd name="T11" fmla="*/ 0 h 69"/>
                <a:gd name="T12" fmla="*/ 0 w 108"/>
                <a:gd name="T13" fmla="*/ 0 h 69"/>
                <a:gd name="T14" fmla="*/ 0 w 108"/>
                <a:gd name="T15" fmla="*/ 0 h 69"/>
                <a:gd name="T16" fmla="*/ 0 w 108"/>
                <a:gd name="T17" fmla="*/ 0 h 69"/>
                <a:gd name="T18" fmla="*/ 0 w 108"/>
                <a:gd name="T19" fmla="*/ 0 h 69"/>
                <a:gd name="T20" fmla="*/ 0 w 108"/>
                <a:gd name="T21" fmla="*/ 0 h 69"/>
                <a:gd name="T22" fmla="*/ 0 w 108"/>
                <a:gd name="T23" fmla="*/ 0 h 69"/>
                <a:gd name="T24" fmla="*/ 0 w 108"/>
                <a:gd name="T25" fmla="*/ 0 h 69"/>
                <a:gd name="T26" fmla="*/ 0 w 108"/>
                <a:gd name="T27" fmla="*/ 0 h 69"/>
                <a:gd name="T28" fmla="*/ 0 w 108"/>
                <a:gd name="T29" fmla="*/ 0 h 6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8"/>
                <a:gd name="T46" fmla="*/ 0 h 69"/>
                <a:gd name="T47" fmla="*/ 108 w 108"/>
                <a:gd name="T48" fmla="*/ 69 h 6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8" h="69">
                  <a:moveTo>
                    <a:pt x="36" y="43"/>
                  </a:moveTo>
                  <a:cubicBezTo>
                    <a:pt x="36" y="47"/>
                    <a:pt x="37" y="49"/>
                    <a:pt x="38" y="50"/>
                  </a:cubicBezTo>
                  <a:cubicBezTo>
                    <a:pt x="40" y="51"/>
                    <a:pt x="45" y="52"/>
                    <a:pt x="54" y="52"/>
                  </a:cubicBezTo>
                  <a:lnTo>
                    <a:pt x="72" y="52"/>
                  </a:lnTo>
                  <a:lnTo>
                    <a:pt x="72" y="0"/>
                  </a:lnTo>
                  <a:lnTo>
                    <a:pt x="108" y="0"/>
                  </a:lnTo>
                  <a:lnTo>
                    <a:pt x="108" y="69"/>
                  </a:lnTo>
                  <a:lnTo>
                    <a:pt x="54" y="69"/>
                  </a:lnTo>
                  <a:cubicBezTo>
                    <a:pt x="40" y="69"/>
                    <a:pt x="30" y="69"/>
                    <a:pt x="25" y="68"/>
                  </a:cubicBezTo>
                  <a:cubicBezTo>
                    <a:pt x="16" y="67"/>
                    <a:pt x="10" y="65"/>
                    <a:pt x="6" y="61"/>
                  </a:cubicBezTo>
                  <a:cubicBezTo>
                    <a:pt x="2" y="57"/>
                    <a:pt x="0" y="52"/>
                    <a:pt x="0" y="43"/>
                  </a:cubicBezTo>
                  <a:lnTo>
                    <a:pt x="0" y="0"/>
                  </a:lnTo>
                  <a:lnTo>
                    <a:pt x="36" y="0"/>
                  </a:lnTo>
                  <a:lnTo>
                    <a:pt x="36" y="43"/>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68691" name="Freeform 153"/>
            <p:cNvSpPr>
              <a:spLocks/>
            </p:cNvSpPr>
            <p:nvPr/>
          </p:nvSpPr>
          <p:spPr bwMode="auto">
            <a:xfrm>
              <a:off x="2082" y="2069"/>
              <a:ext cx="42" cy="31"/>
            </a:xfrm>
            <a:custGeom>
              <a:avLst/>
              <a:gdLst>
                <a:gd name="T0" fmla="*/ 42 w 42"/>
                <a:gd name="T1" fmla="*/ 7 h 31"/>
                <a:gd name="T2" fmla="*/ 28 w 42"/>
                <a:gd name="T3" fmla="*/ 7 h 31"/>
                <a:gd name="T4" fmla="*/ 28 w 42"/>
                <a:gd name="T5" fmla="*/ 31 h 31"/>
                <a:gd name="T6" fmla="*/ 13 w 42"/>
                <a:gd name="T7" fmla="*/ 31 h 31"/>
                <a:gd name="T8" fmla="*/ 13 w 42"/>
                <a:gd name="T9" fmla="*/ 7 h 31"/>
                <a:gd name="T10" fmla="*/ 0 w 42"/>
                <a:gd name="T11" fmla="*/ 7 h 31"/>
                <a:gd name="T12" fmla="*/ 0 w 42"/>
                <a:gd name="T13" fmla="*/ 0 h 31"/>
                <a:gd name="T14" fmla="*/ 42 w 42"/>
                <a:gd name="T15" fmla="*/ 0 h 31"/>
                <a:gd name="T16" fmla="*/ 42 w 42"/>
                <a:gd name="T17" fmla="*/ 7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1"/>
                <a:gd name="T29" fmla="*/ 42 w 42"/>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1">
                  <a:moveTo>
                    <a:pt x="42" y="7"/>
                  </a:moveTo>
                  <a:lnTo>
                    <a:pt x="28" y="7"/>
                  </a:lnTo>
                  <a:lnTo>
                    <a:pt x="28" y="31"/>
                  </a:lnTo>
                  <a:lnTo>
                    <a:pt x="13" y="31"/>
                  </a:lnTo>
                  <a:lnTo>
                    <a:pt x="13" y="7"/>
                  </a:lnTo>
                  <a:lnTo>
                    <a:pt x="0" y="7"/>
                  </a:lnTo>
                  <a:lnTo>
                    <a:pt x="0" y="0"/>
                  </a:lnTo>
                  <a:lnTo>
                    <a:pt x="42" y="0"/>
                  </a:lnTo>
                  <a:lnTo>
                    <a:pt x="4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214A"/>
                </a:solidFill>
              </a:endParaRPr>
            </a:p>
          </p:txBody>
        </p:sp>
      </p:grpSp>
      <p:pic>
        <p:nvPicPr>
          <p:cNvPr id="68625" name="Picture 3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747125" y="3201642"/>
            <a:ext cx="306388" cy="30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26" name="Freeform 11"/>
          <p:cNvSpPr>
            <a:spLocks/>
          </p:cNvSpPr>
          <p:nvPr/>
        </p:nvSpPr>
        <p:spPr bwMode="auto">
          <a:xfrm>
            <a:off x="4910138" y="1171230"/>
            <a:ext cx="3529012" cy="668337"/>
          </a:xfrm>
          <a:custGeom>
            <a:avLst/>
            <a:gdLst>
              <a:gd name="T0" fmla="*/ 2147483647 w 2695"/>
              <a:gd name="T1" fmla="*/ 2147483647 h 890"/>
              <a:gd name="T2" fmla="*/ 2147483647 w 2695"/>
              <a:gd name="T3" fmla="*/ 0 h 890"/>
              <a:gd name="T4" fmla="*/ 0 w 2695"/>
              <a:gd name="T5" fmla="*/ 0 h 890"/>
              <a:gd name="T6" fmla="*/ 0 60000 65536"/>
              <a:gd name="T7" fmla="*/ 0 60000 65536"/>
              <a:gd name="T8" fmla="*/ 0 60000 65536"/>
              <a:gd name="T9" fmla="*/ 0 w 2695"/>
              <a:gd name="T10" fmla="*/ 0 h 890"/>
              <a:gd name="T11" fmla="*/ 2695 w 2695"/>
              <a:gd name="T12" fmla="*/ 890 h 890"/>
            </a:gdLst>
            <a:ahLst/>
            <a:cxnLst>
              <a:cxn ang="T6">
                <a:pos x="T0" y="T1"/>
              </a:cxn>
              <a:cxn ang="T7">
                <a:pos x="T2" y="T3"/>
              </a:cxn>
              <a:cxn ang="T8">
                <a:pos x="T4" y="T5"/>
              </a:cxn>
            </a:cxnLst>
            <a:rect l="T9" t="T10" r="T11" b="T12"/>
            <a:pathLst>
              <a:path w="2695" h="890">
                <a:moveTo>
                  <a:pt x="2695" y="890"/>
                </a:moveTo>
                <a:lnTo>
                  <a:pt x="2695" y="0"/>
                </a:lnTo>
                <a:lnTo>
                  <a:pt x="0" y="0"/>
                </a:ln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214A"/>
              </a:solidFill>
            </a:endParaRPr>
          </a:p>
        </p:txBody>
      </p:sp>
      <p:sp>
        <p:nvSpPr>
          <p:cNvPr id="68627" name="Text Box 112"/>
          <p:cNvSpPr txBox="1">
            <a:spLocks noChangeArrowheads="1"/>
          </p:cNvSpPr>
          <p:nvPr/>
        </p:nvSpPr>
        <p:spPr bwMode="auto">
          <a:xfrm>
            <a:off x="4838702" y="980730"/>
            <a:ext cx="76944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Bef>
                <a:spcPct val="50000"/>
              </a:spcBef>
              <a:spcAft>
                <a:spcPct val="0"/>
              </a:spcAft>
              <a:buClrTx/>
              <a:buFontTx/>
              <a:buNone/>
            </a:pPr>
            <a:r>
              <a:rPr lang="en-US" altLang="de-DE" sz="800">
                <a:solidFill>
                  <a:srgbClr val="000000"/>
                </a:solidFill>
                <a:latin typeface="Infineon Meta-Normal"/>
                <a:cs typeface="Arial" pitchFamily="34" charset="0"/>
              </a:rPr>
              <a:t>+12V </a:t>
            </a:r>
            <a:r>
              <a:rPr lang="en-US" altLang="de-DE" sz="800" b="1">
                <a:solidFill>
                  <a:srgbClr val="000000"/>
                </a:solidFill>
                <a:latin typeface="Infineon Meta-Normal"/>
                <a:cs typeface="Arial" pitchFamily="34" charset="0"/>
              </a:rPr>
              <a:t>from</a:t>
            </a:r>
            <a:r>
              <a:rPr lang="en-US" altLang="de-DE" sz="800">
                <a:solidFill>
                  <a:srgbClr val="000000"/>
                </a:solidFill>
                <a:latin typeface="Infineon Meta-Normal"/>
                <a:cs typeface="Arial" pitchFamily="34" charset="0"/>
              </a:rPr>
              <a:t> Battery</a:t>
            </a:r>
            <a:endParaRPr lang="en-US" altLang="ja-JP" sz="800">
              <a:solidFill>
                <a:srgbClr val="000000"/>
              </a:solidFill>
              <a:latin typeface="Infineon Meta-Normal"/>
              <a:ea typeface="MS PGothic" pitchFamily="34" charset="-128"/>
              <a:cs typeface="Arial" pitchFamily="34" charset="0"/>
            </a:endParaRPr>
          </a:p>
        </p:txBody>
      </p:sp>
      <p:sp>
        <p:nvSpPr>
          <p:cNvPr id="68628" name="Text Box 113"/>
          <p:cNvSpPr txBox="1">
            <a:spLocks noChangeArrowheads="1"/>
          </p:cNvSpPr>
          <p:nvPr/>
        </p:nvSpPr>
        <p:spPr bwMode="auto">
          <a:xfrm>
            <a:off x="5270500" y="5587655"/>
            <a:ext cx="1231900"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Bef>
                <a:spcPct val="50000"/>
              </a:spcBef>
              <a:spcAft>
                <a:spcPct val="0"/>
              </a:spcAft>
              <a:buClrTx/>
              <a:buFontTx/>
              <a:buNone/>
            </a:pPr>
            <a:r>
              <a:rPr lang="en-US" altLang="de-DE" sz="1000" b="1">
                <a:solidFill>
                  <a:srgbClr val="000000"/>
                </a:solidFill>
                <a:latin typeface="Infineon Meta-Medium"/>
                <a:cs typeface="Arial" pitchFamily="34" charset="0"/>
              </a:rPr>
              <a:t>24 GHZ</a:t>
            </a:r>
            <a:endParaRPr lang="en-US" altLang="ja-JP" sz="1000" b="1">
              <a:solidFill>
                <a:srgbClr val="000000"/>
              </a:solidFill>
              <a:latin typeface="Infineon Meta-Medium"/>
              <a:ea typeface="MS PGothic" pitchFamily="34" charset="-128"/>
              <a:cs typeface="Arial" pitchFamily="34" charset="0"/>
            </a:endParaRPr>
          </a:p>
          <a:p>
            <a:pPr algn="ctr" eaLnBrk="1" hangingPunct="1">
              <a:spcBef>
                <a:spcPct val="50000"/>
              </a:spcBef>
              <a:spcAft>
                <a:spcPct val="0"/>
              </a:spcAft>
              <a:buClrTx/>
              <a:buFontTx/>
              <a:buNone/>
            </a:pPr>
            <a:r>
              <a:rPr lang="en-US" altLang="ja-JP" sz="1000" b="1">
                <a:solidFill>
                  <a:srgbClr val="000000"/>
                </a:solidFill>
                <a:latin typeface="Infineon Meta-Medium"/>
                <a:ea typeface="MS PGothic" pitchFamily="34" charset="-128"/>
                <a:cs typeface="Arial" pitchFamily="34" charset="0"/>
              </a:rPr>
              <a:t>Short Range Radar</a:t>
            </a:r>
          </a:p>
        </p:txBody>
      </p:sp>
      <p:grpSp>
        <p:nvGrpSpPr>
          <p:cNvPr id="68629" name="Group 193"/>
          <p:cNvGrpSpPr>
            <a:grpSpLocks/>
          </p:cNvGrpSpPr>
          <p:nvPr/>
        </p:nvGrpSpPr>
        <p:grpSpPr bwMode="auto">
          <a:xfrm>
            <a:off x="7646988" y="1171229"/>
            <a:ext cx="1154112" cy="1392237"/>
            <a:chOff x="2244" y="822"/>
            <a:chExt cx="727" cy="877"/>
          </a:xfrm>
        </p:grpSpPr>
        <p:sp>
          <p:nvSpPr>
            <p:cNvPr id="68676" name="Freeform 194"/>
            <p:cNvSpPr>
              <a:spLocks/>
            </p:cNvSpPr>
            <p:nvPr/>
          </p:nvSpPr>
          <p:spPr bwMode="auto">
            <a:xfrm>
              <a:off x="2244" y="981"/>
              <a:ext cx="727" cy="332"/>
            </a:xfrm>
            <a:custGeom>
              <a:avLst/>
              <a:gdLst>
                <a:gd name="T0" fmla="*/ 12 w 816"/>
                <a:gd name="T1" fmla="*/ 0 h 681"/>
                <a:gd name="T2" fmla="*/ 12 w 816"/>
                <a:gd name="T3" fmla="*/ 0 h 681"/>
                <a:gd name="T4" fmla="*/ 4 w 816"/>
                <a:gd name="T5" fmla="*/ 0 h 681"/>
                <a:gd name="T6" fmla="*/ 0 w 816"/>
                <a:gd name="T7" fmla="*/ 0 h 681"/>
                <a:gd name="T8" fmla="*/ 0 w 816"/>
                <a:gd name="T9" fmla="*/ 0 h 681"/>
                <a:gd name="T10" fmla="*/ 4 w 816"/>
                <a:gd name="T11" fmla="*/ 0 h 681"/>
                <a:gd name="T12" fmla="*/ 12 w 816"/>
                <a:gd name="T13" fmla="*/ 0 h 681"/>
                <a:gd name="T14" fmla="*/ 12 w 816"/>
                <a:gd name="T15" fmla="*/ 0 h 681"/>
                <a:gd name="T16" fmla="*/ 12 w 816"/>
                <a:gd name="T17" fmla="*/ 0 h 6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6"/>
                <a:gd name="T28" fmla="*/ 0 h 681"/>
                <a:gd name="T29" fmla="*/ 816 w 816"/>
                <a:gd name="T30" fmla="*/ 681 h 6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6" h="681">
                  <a:moveTo>
                    <a:pt x="816" y="635"/>
                  </a:moveTo>
                  <a:cubicBezTo>
                    <a:pt x="816" y="660"/>
                    <a:pt x="796" y="681"/>
                    <a:pt x="771" y="681"/>
                  </a:cubicBezTo>
                  <a:lnTo>
                    <a:pt x="45" y="681"/>
                  </a:lnTo>
                  <a:cubicBezTo>
                    <a:pt x="20" y="681"/>
                    <a:pt x="0" y="660"/>
                    <a:pt x="0" y="635"/>
                  </a:cubicBezTo>
                  <a:lnTo>
                    <a:pt x="0" y="46"/>
                  </a:lnTo>
                  <a:cubicBezTo>
                    <a:pt x="0" y="21"/>
                    <a:pt x="20" y="0"/>
                    <a:pt x="45" y="0"/>
                  </a:cubicBezTo>
                  <a:lnTo>
                    <a:pt x="771" y="0"/>
                  </a:lnTo>
                  <a:cubicBezTo>
                    <a:pt x="796" y="0"/>
                    <a:pt x="816" y="21"/>
                    <a:pt x="816" y="46"/>
                  </a:cubicBezTo>
                  <a:lnTo>
                    <a:pt x="816" y="635"/>
                  </a:lnTo>
                  <a:close/>
                </a:path>
              </a:pathLst>
            </a:custGeom>
            <a:solidFill>
              <a:srgbClr val="001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68677" name="Text Box 196"/>
            <p:cNvSpPr txBox="1">
              <a:spLocks noChangeArrowheads="1"/>
            </p:cNvSpPr>
            <p:nvPr/>
          </p:nvSpPr>
          <p:spPr bwMode="auto">
            <a:xfrm>
              <a:off x="2299" y="990"/>
              <a:ext cx="642"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Bef>
                  <a:spcPct val="50000"/>
                </a:spcBef>
                <a:spcAft>
                  <a:spcPct val="0"/>
                </a:spcAft>
                <a:buClrTx/>
                <a:buFontTx/>
                <a:buNone/>
              </a:pPr>
              <a:r>
                <a:rPr lang="en-US" altLang="de-DE" sz="900" b="1" dirty="0">
                  <a:solidFill>
                    <a:srgbClr val="FFFFFF"/>
                  </a:solidFill>
                  <a:latin typeface="Arial" pitchFamily="34" charset="0"/>
                  <a:cs typeface="Arial" pitchFamily="34" charset="0"/>
                </a:rPr>
                <a:t>TLF35584</a:t>
              </a:r>
              <a:r>
                <a:rPr lang="en-US" altLang="de-DE" sz="800" b="1" dirty="0">
                  <a:solidFill>
                    <a:srgbClr val="FFFFFF"/>
                  </a:solidFill>
                  <a:latin typeface="Arial" pitchFamily="34" charset="0"/>
                  <a:cs typeface="Arial" pitchFamily="34" charset="0"/>
                </a:rPr>
                <a:t> </a:t>
              </a:r>
              <a:br>
                <a:rPr lang="en-US" altLang="de-DE" sz="800" b="1" dirty="0">
                  <a:solidFill>
                    <a:srgbClr val="FFFFFF"/>
                  </a:solidFill>
                  <a:latin typeface="Arial" pitchFamily="34" charset="0"/>
                  <a:cs typeface="Arial" pitchFamily="34" charset="0"/>
                </a:rPr>
              </a:br>
              <a:r>
                <a:rPr lang="en-US" altLang="de-DE" sz="800" b="1" dirty="0">
                  <a:solidFill>
                    <a:srgbClr val="FFFFFF"/>
                  </a:solidFill>
                  <a:latin typeface="Arial" pitchFamily="34" charset="0"/>
                  <a:cs typeface="Arial" pitchFamily="34" charset="0"/>
                </a:rPr>
                <a:t>Safety Power Supply</a:t>
              </a:r>
            </a:p>
            <a:p>
              <a:pPr algn="ctr" eaLnBrk="1" hangingPunct="1">
                <a:spcBef>
                  <a:spcPct val="50000"/>
                </a:spcBef>
                <a:spcAft>
                  <a:spcPct val="0"/>
                </a:spcAft>
                <a:buClrTx/>
                <a:buFontTx/>
                <a:buNone/>
              </a:pPr>
              <a:r>
                <a:rPr lang="en-US" altLang="ja-JP" sz="800" b="1" dirty="0">
                  <a:solidFill>
                    <a:srgbClr val="FFFFFF"/>
                  </a:solidFill>
                  <a:latin typeface="Arial" pitchFamily="34" charset="0"/>
                  <a:ea typeface="MS PGothic" pitchFamily="34" charset="-128"/>
                  <a:cs typeface="Arial" pitchFamily="34" charset="0"/>
                </a:rPr>
                <a:t> with </a:t>
              </a:r>
              <a:r>
                <a:rPr lang="en-US" altLang="ja-JP" sz="800" b="1" dirty="0" err="1">
                  <a:solidFill>
                    <a:srgbClr val="FFFFFF"/>
                  </a:solidFill>
                  <a:latin typeface="Arial" pitchFamily="34" charset="0"/>
                  <a:ea typeface="MS PGothic" pitchFamily="34" charset="-128"/>
                  <a:cs typeface="Arial" pitchFamily="34" charset="0"/>
                </a:rPr>
                <a:t>integ</a:t>
              </a:r>
              <a:r>
                <a:rPr lang="en-US" altLang="ja-JP" sz="800" b="1" dirty="0">
                  <a:solidFill>
                    <a:srgbClr val="FFFFFF"/>
                  </a:solidFill>
                  <a:latin typeface="Arial" pitchFamily="34" charset="0"/>
                  <a:ea typeface="MS PGothic" pitchFamily="34" charset="-128"/>
                  <a:cs typeface="Arial" pitchFamily="34" charset="0"/>
                </a:rPr>
                <a:t>. WD</a:t>
              </a:r>
              <a:endParaRPr lang="en-US" altLang="de-DE" sz="800" dirty="0">
                <a:solidFill>
                  <a:srgbClr val="FFFFFF"/>
                </a:solidFill>
                <a:cs typeface="Arial" pitchFamily="34" charset="0"/>
              </a:endParaRPr>
            </a:p>
          </p:txBody>
        </p:sp>
        <p:sp>
          <p:nvSpPr>
            <p:cNvPr id="68678" name="Line 197"/>
            <p:cNvSpPr>
              <a:spLocks noChangeShapeType="1"/>
            </p:cNvSpPr>
            <p:nvPr/>
          </p:nvSpPr>
          <p:spPr bwMode="auto">
            <a:xfrm>
              <a:off x="2717" y="822"/>
              <a:ext cx="0" cy="15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nchor="ctr"/>
            <a:lstStyle/>
            <a:p>
              <a:endParaRPr lang="en-US">
                <a:solidFill>
                  <a:srgbClr val="00214A"/>
                </a:solidFill>
              </a:endParaRPr>
            </a:p>
          </p:txBody>
        </p:sp>
        <p:sp>
          <p:nvSpPr>
            <p:cNvPr id="68679" name="Line 198"/>
            <p:cNvSpPr>
              <a:spLocks noChangeShapeType="1"/>
            </p:cNvSpPr>
            <p:nvPr/>
          </p:nvSpPr>
          <p:spPr bwMode="auto">
            <a:xfrm>
              <a:off x="2404" y="1321"/>
              <a:ext cx="0" cy="91"/>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nchor="ctr"/>
            <a:lstStyle/>
            <a:p>
              <a:endParaRPr lang="en-US">
                <a:solidFill>
                  <a:srgbClr val="00214A"/>
                </a:solidFill>
              </a:endParaRPr>
            </a:p>
          </p:txBody>
        </p:sp>
        <p:sp>
          <p:nvSpPr>
            <p:cNvPr id="68680" name="Line 199"/>
            <p:cNvSpPr>
              <a:spLocks noChangeShapeType="1"/>
            </p:cNvSpPr>
            <p:nvPr/>
          </p:nvSpPr>
          <p:spPr bwMode="auto">
            <a:xfrm>
              <a:off x="2879" y="1321"/>
              <a:ext cx="0" cy="37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nchor="ctr"/>
            <a:lstStyle/>
            <a:p>
              <a:endParaRPr lang="en-US">
                <a:solidFill>
                  <a:srgbClr val="00214A"/>
                </a:solidFill>
              </a:endParaRPr>
            </a:p>
          </p:txBody>
        </p:sp>
      </p:grpSp>
      <p:grpSp>
        <p:nvGrpSpPr>
          <p:cNvPr id="68630" name="Group 193"/>
          <p:cNvGrpSpPr>
            <a:grpSpLocks/>
          </p:cNvGrpSpPr>
          <p:nvPr/>
        </p:nvGrpSpPr>
        <p:grpSpPr bwMode="auto">
          <a:xfrm>
            <a:off x="5773738" y="1180755"/>
            <a:ext cx="1154112" cy="779463"/>
            <a:chOff x="2244" y="822"/>
            <a:chExt cx="727" cy="491"/>
          </a:xfrm>
        </p:grpSpPr>
        <p:sp>
          <p:nvSpPr>
            <p:cNvPr id="68674" name="Freeform 194"/>
            <p:cNvSpPr>
              <a:spLocks/>
            </p:cNvSpPr>
            <p:nvPr/>
          </p:nvSpPr>
          <p:spPr bwMode="auto">
            <a:xfrm>
              <a:off x="2244" y="981"/>
              <a:ext cx="727" cy="332"/>
            </a:xfrm>
            <a:custGeom>
              <a:avLst/>
              <a:gdLst>
                <a:gd name="T0" fmla="*/ 18 w 816"/>
                <a:gd name="T1" fmla="*/ 0 h 681"/>
                <a:gd name="T2" fmla="*/ 17 w 816"/>
                <a:gd name="T3" fmla="*/ 0 h 681"/>
                <a:gd name="T4" fmla="*/ 4 w 816"/>
                <a:gd name="T5" fmla="*/ 0 h 681"/>
                <a:gd name="T6" fmla="*/ 0 w 816"/>
                <a:gd name="T7" fmla="*/ 0 h 681"/>
                <a:gd name="T8" fmla="*/ 0 w 816"/>
                <a:gd name="T9" fmla="*/ 0 h 681"/>
                <a:gd name="T10" fmla="*/ 4 w 816"/>
                <a:gd name="T11" fmla="*/ 0 h 681"/>
                <a:gd name="T12" fmla="*/ 17 w 816"/>
                <a:gd name="T13" fmla="*/ 0 h 681"/>
                <a:gd name="T14" fmla="*/ 18 w 816"/>
                <a:gd name="T15" fmla="*/ 0 h 681"/>
                <a:gd name="T16" fmla="*/ 18 w 816"/>
                <a:gd name="T17" fmla="*/ 0 h 6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6"/>
                <a:gd name="T28" fmla="*/ 0 h 681"/>
                <a:gd name="T29" fmla="*/ 816 w 816"/>
                <a:gd name="T30" fmla="*/ 681 h 6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6" h="681">
                  <a:moveTo>
                    <a:pt x="816" y="635"/>
                  </a:moveTo>
                  <a:cubicBezTo>
                    <a:pt x="816" y="660"/>
                    <a:pt x="796" y="681"/>
                    <a:pt x="771" y="681"/>
                  </a:cubicBezTo>
                  <a:lnTo>
                    <a:pt x="45" y="681"/>
                  </a:lnTo>
                  <a:cubicBezTo>
                    <a:pt x="20" y="681"/>
                    <a:pt x="0" y="660"/>
                    <a:pt x="0" y="635"/>
                  </a:cubicBezTo>
                  <a:lnTo>
                    <a:pt x="0" y="46"/>
                  </a:lnTo>
                  <a:cubicBezTo>
                    <a:pt x="0" y="21"/>
                    <a:pt x="20" y="0"/>
                    <a:pt x="45" y="0"/>
                  </a:cubicBezTo>
                  <a:lnTo>
                    <a:pt x="771" y="0"/>
                  </a:lnTo>
                  <a:cubicBezTo>
                    <a:pt x="796" y="0"/>
                    <a:pt x="816" y="21"/>
                    <a:pt x="816" y="46"/>
                  </a:cubicBezTo>
                  <a:lnTo>
                    <a:pt x="816" y="635"/>
                  </a:lnTo>
                  <a:close/>
                </a:path>
              </a:pathLst>
            </a:custGeom>
            <a:solidFill>
              <a:srgbClr val="9D9FA2"/>
            </a:solidFill>
            <a:ln>
              <a:noFill/>
            </a:ln>
            <a:extLst>
              <a:ext uri="{91240B29-F687-4F45-9708-019B960494DF}">
                <a14:hiddenLine xmlns:a14="http://schemas.microsoft.com/office/drawing/2010/main" w="0">
                  <a:solidFill>
                    <a:srgbClr val="000000"/>
                  </a:solidFill>
                  <a:round/>
                  <a:headEnd/>
                  <a:tailEnd/>
                </a14:hiddenLine>
              </a:ext>
            </a:extLst>
          </p:spPr>
          <p:txBody>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Tx/>
                <a:buFontTx/>
                <a:buNone/>
              </a:pPr>
              <a:br>
                <a:rPr lang="en-US" altLang="de-DE" sz="1000" dirty="0">
                  <a:solidFill>
                    <a:srgbClr val="000000"/>
                  </a:solidFill>
                  <a:latin typeface="Arial" pitchFamily="34" charset="0"/>
                  <a:cs typeface="Arial" pitchFamily="34" charset="0"/>
                </a:rPr>
              </a:br>
              <a:r>
                <a:rPr lang="en-US" altLang="de-DE" sz="1000" dirty="0">
                  <a:solidFill>
                    <a:srgbClr val="000000"/>
                  </a:solidFill>
                  <a:latin typeface="Arial" pitchFamily="34" charset="0"/>
                  <a:cs typeface="Arial" pitchFamily="34" charset="0"/>
                </a:rPr>
                <a:t>Low noise supply</a:t>
              </a:r>
              <a:endParaRPr lang="en-US" altLang="de-DE" sz="2400" dirty="0">
                <a:solidFill>
                  <a:srgbClr val="000000"/>
                </a:solidFill>
                <a:latin typeface="Arial" pitchFamily="34" charset="0"/>
                <a:cs typeface="Arial" pitchFamily="34" charset="0"/>
              </a:endParaRPr>
            </a:p>
          </p:txBody>
        </p:sp>
        <p:sp>
          <p:nvSpPr>
            <p:cNvPr id="68675" name="Line 197"/>
            <p:cNvSpPr>
              <a:spLocks noChangeShapeType="1"/>
            </p:cNvSpPr>
            <p:nvPr/>
          </p:nvSpPr>
          <p:spPr bwMode="auto">
            <a:xfrm>
              <a:off x="2717" y="822"/>
              <a:ext cx="0" cy="159"/>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solidFill>
                  <a:srgbClr val="00214A"/>
                </a:solidFill>
              </a:endParaRPr>
            </a:p>
          </p:txBody>
        </p:sp>
      </p:grpSp>
      <p:grpSp>
        <p:nvGrpSpPr>
          <p:cNvPr id="68631" name="Group 173"/>
          <p:cNvGrpSpPr>
            <a:grpSpLocks/>
          </p:cNvGrpSpPr>
          <p:nvPr/>
        </p:nvGrpSpPr>
        <p:grpSpPr bwMode="auto">
          <a:xfrm>
            <a:off x="5181603" y="4652616"/>
            <a:ext cx="982663" cy="503239"/>
            <a:chOff x="3460" y="3295"/>
            <a:chExt cx="619" cy="288"/>
          </a:xfrm>
        </p:grpSpPr>
        <p:sp>
          <p:nvSpPr>
            <p:cNvPr id="68672" name="Freeform 174"/>
            <p:cNvSpPr>
              <a:spLocks/>
            </p:cNvSpPr>
            <p:nvPr/>
          </p:nvSpPr>
          <p:spPr bwMode="auto">
            <a:xfrm>
              <a:off x="3460" y="3295"/>
              <a:ext cx="619" cy="288"/>
            </a:xfrm>
            <a:custGeom>
              <a:avLst/>
              <a:gdLst>
                <a:gd name="T0" fmla="*/ 0 w 1270"/>
                <a:gd name="T1" fmla="*/ 0 h 590"/>
                <a:gd name="T2" fmla="*/ 0 w 1270"/>
                <a:gd name="T3" fmla="*/ 0 h 590"/>
                <a:gd name="T4" fmla="*/ 0 w 1270"/>
                <a:gd name="T5" fmla="*/ 0 h 590"/>
                <a:gd name="T6" fmla="*/ 0 w 1270"/>
                <a:gd name="T7" fmla="*/ 0 h 590"/>
                <a:gd name="T8" fmla="*/ 0 w 1270"/>
                <a:gd name="T9" fmla="*/ 0 h 590"/>
                <a:gd name="T10" fmla="*/ 0 w 1270"/>
                <a:gd name="T11" fmla="*/ 0 h 590"/>
                <a:gd name="T12" fmla="*/ 0 w 1270"/>
                <a:gd name="T13" fmla="*/ 0 h 590"/>
                <a:gd name="T14" fmla="*/ 0 w 1270"/>
                <a:gd name="T15" fmla="*/ 0 h 590"/>
                <a:gd name="T16" fmla="*/ 0 w 1270"/>
                <a:gd name="T17" fmla="*/ 0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0"/>
                <a:gd name="T28" fmla="*/ 0 h 590"/>
                <a:gd name="T29" fmla="*/ 1270 w 1270"/>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0" h="590">
                  <a:moveTo>
                    <a:pt x="1270" y="544"/>
                  </a:moveTo>
                  <a:cubicBezTo>
                    <a:pt x="1270" y="569"/>
                    <a:pt x="1250" y="590"/>
                    <a:pt x="1225" y="590"/>
                  </a:cubicBezTo>
                  <a:lnTo>
                    <a:pt x="46" y="590"/>
                  </a:lnTo>
                  <a:cubicBezTo>
                    <a:pt x="21" y="590"/>
                    <a:pt x="0" y="569"/>
                    <a:pt x="0" y="544"/>
                  </a:cubicBezTo>
                  <a:lnTo>
                    <a:pt x="0" y="45"/>
                  </a:lnTo>
                  <a:cubicBezTo>
                    <a:pt x="0" y="20"/>
                    <a:pt x="21" y="0"/>
                    <a:pt x="46" y="0"/>
                  </a:cubicBezTo>
                  <a:lnTo>
                    <a:pt x="1225" y="0"/>
                  </a:lnTo>
                  <a:cubicBezTo>
                    <a:pt x="1250" y="0"/>
                    <a:pt x="1270" y="20"/>
                    <a:pt x="1270" y="45"/>
                  </a:cubicBezTo>
                  <a:lnTo>
                    <a:pt x="1270" y="544"/>
                  </a:lnTo>
                  <a:close/>
                </a:path>
              </a:pathLst>
            </a:custGeom>
            <a:solidFill>
              <a:srgbClr val="005DA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98" name="Text Box 175"/>
            <p:cNvSpPr txBox="1">
              <a:spLocks noChangeArrowheads="1"/>
            </p:cNvSpPr>
            <p:nvPr/>
          </p:nvSpPr>
          <p:spPr bwMode="auto">
            <a:xfrm>
              <a:off x="3544" y="3343"/>
              <a:ext cx="434" cy="92"/>
            </a:xfrm>
            <a:prstGeom prst="rect">
              <a:avLst/>
            </a:prstGeom>
            <a:noFill/>
            <a:ln w="9525">
              <a:noFill/>
              <a:miter lim="800000"/>
              <a:headEnd/>
              <a:tailEnd/>
            </a:ln>
          </p:spPr>
          <p:txBody>
            <a:bodyPr wrap="none" lIns="0" tIns="0" rIns="0" bIns="0">
              <a:spAutoFit/>
            </a:bodyPr>
            <a:lstStyle/>
            <a:p>
              <a:pPr algn="ctr">
                <a:spcBef>
                  <a:spcPct val="50000"/>
                </a:spcBef>
                <a:defRPr/>
              </a:pPr>
              <a:r>
                <a:rPr lang="en-US" sz="1050">
                  <a:solidFill>
                    <a:srgbClr val="FFFFFF"/>
                  </a:solidFill>
                  <a:latin typeface="Infineon Meta-Normal" pitchFamily="34" charset="0"/>
                  <a:cs typeface="Arial" charset="0"/>
                </a:rPr>
                <a:t>B</a:t>
              </a:r>
              <a:r>
                <a:rPr lang="en-US" sz="1050">
                  <a:solidFill>
                    <a:srgbClr val="FFFFFF"/>
                  </a:solidFill>
                  <a:cs typeface="Arial" charset="0"/>
                </a:rPr>
                <a:t>GT24AR2</a:t>
              </a:r>
              <a:endParaRPr lang="en-US" altLang="ja-JP" sz="800" b="1" dirty="0">
                <a:solidFill>
                  <a:srgbClr val="FFFFFF"/>
                </a:solidFill>
                <a:latin typeface="Infineon Meta-Normal" pitchFamily="34" charset="0"/>
                <a:ea typeface="MS PGothic" pitchFamily="34" charset="-128"/>
                <a:cs typeface="Arial" charset="0"/>
              </a:endParaRPr>
            </a:p>
          </p:txBody>
        </p:sp>
      </p:grpSp>
      <p:sp>
        <p:nvSpPr>
          <p:cNvPr id="68633" name="Line 212"/>
          <p:cNvSpPr>
            <a:spLocks noChangeShapeType="1"/>
          </p:cNvSpPr>
          <p:nvPr/>
        </p:nvSpPr>
        <p:spPr bwMode="auto">
          <a:xfrm flipH="1">
            <a:off x="6199191" y="6351240"/>
            <a:ext cx="2257425" cy="0"/>
          </a:xfrm>
          <a:prstGeom prst="line">
            <a:avLst/>
          </a:prstGeom>
          <a:noFill/>
          <a:ln w="2857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solidFill>
                <a:srgbClr val="00214A"/>
              </a:solidFill>
            </a:endParaRPr>
          </a:p>
        </p:txBody>
      </p:sp>
      <p:sp>
        <p:nvSpPr>
          <p:cNvPr id="68634" name="Freeform 186"/>
          <p:cNvSpPr>
            <a:spLocks/>
          </p:cNvSpPr>
          <p:nvPr/>
        </p:nvSpPr>
        <p:spPr bwMode="auto">
          <a:xfrm>
            <a:off x="7759703" y="5408265"/>
            <a:ext cx="720725" cy="573088"/>
          </a:xfrm>
          <a:custGeom>
            <a:avLst/>
            <a:gdLst>
              <a:gd name="T0" fmla="*/ 2147483647 w 998"/>
              <a:gd name="T1" fmla="*/ 2147483647 h 908"/>
              <a:gd name="T2" fmla="*/ 2147483647 w 998"/>
              <a:gd name="T3" fmla="*/ 2147483647 h 908"/>
              <a:gd name="T4" fmla="*/ 2147483647 w 998"/>
              <a:gd name="T5" fmla="*/ 2147483647 h 908"/>
              <a:gd name="T6" fmla="*/ 0 w 998"/>
              <a:gd name="T7" fmla="*/ 2147483647 h 908"/>
              <a:gd name="T8" fmla="*/ 0 w 998"/>
              <a:gd name="T9" fmla="*/ 2147483647 h 908"/>
              <a:gd name="T10" fmla="*/ 2147483647 w 998"/>
              <a:gd name="T11" fmla="*/ 0 h 908"/>
              <a:gd name="T12" fmla="*/ 2147483647 w 998"/>
              <a:gd name="T13" fmla="*/ 0 h 908"/>
              <a:gd name="T14" fmla="*/ 2147483647 w 998"/>
              <a:gd name="T15" fmla="*/ 2147483647 h 908"/>
              <a:gd name="T16" fmla="*/ 2147483647 w 998"/>
              <a:gd name="T17" fmla="*/ 2147483647 h 9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8"/>
              <a:gd name="T28" fmla="*/ 0 h 908"/>
              <a:gd name="T29" fmla="*/ 998 w 998"/>
              <a:gd name="T30" fmla="*/ 908 h 9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8" h="908">
                <a:moveTo>
                  <a:pt x="998" y="862"/>
                </a:moveTo>
                <a:cubicBezTo>
                  <a:pt x="998" y="887"/>
                  <a:pt x="977" y="908"/>
                  <a:pt x="952" y="908"/>
                </a:cubicBezTo>
                <a:lnTo>
                  <a:pt x="45" y="908"/>
                </a:lnTo>
                <a:cubicBezTo>
                  <a:pt x="20" y="908"/>
                  <a:pt x="0" y="887"/>
                  <a:pt x="0" y="862"/>
                </a:cubicBezTo>
                <a:lnTo>
                  <a:pt x="0" y="46"/>
                </a:lnTo>
                <a:cubicBezTo>
                  <a:pt x="0" y="21"/>
                  <a:pt x="20" y="0"/>
                  <a:pt x="45" y="0"/>
                </a:cubicBezTo>
                <a:lnTo>
                  <a:pt x="952" y="0"/>
                </a:lnTo>
                <a:cubicBezTo>
                  <a:pt x="977" y="0"/>
                  <a:pt x="998" y="21"/>
                  <a:pt x="998" y="46"/>
                </a:cubicBezTo>
                <a:lnTo>
                  <a:pt x="998" y="862"/>
                </a:lnTo>
                <a:close/>
              </a:path>
            </a:pathLst>
          </a:custGeom>
          <a:solidFill>
            <a:srgbClr val="001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68635" name="Text Box 187"/>
          <p:cNvSpPr txBox="1">
            <a:spLocks noChangeArrowheads="1"/>
          </p:cNvSpPr>
          <p:nvPr/>
        </p:nvSpPr>
        <p:spPr bwMode="auto">
          <a:xfrm>
            <a:off x="7791450" y="5409855"/>
            <a:ext cx="647700" cy="754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Bef>
                <a:spcPct val="50000"/>
              </a:spcBef>
              <a:spcAft>
                <a:spcPct val="0"/>
              </a:spcAft>
              <a:buClrTx/>
              <a:buFontTx/>
              <a:buNone/>
            </a:pPr>
            <a:r>
              <a:rPr lang="en-US" altLang="de-DE" sz="700">
                <a:solidFill>
                  <a:srgbClr val="FFFFFF"/>
                </a:solidFill>
                <a:latin typeface="Infineon Meta-Normal"/>
                <a:cs typeface="Arial" pitchFamily="34" charset="0"/>
              </a:rPr>
              <a:t>CAN</a:t>
            </a:r>
          </a:p>
          <a:p>
            <a:pPr algn="ctr" eaLnBrk="1" hangingPunct="1">
              <a:spcBef>
                <a:spcPct val="50000"/>
              </a:spcBef>
              <a:spcAft>
                <a:spcPct val="0"/>
              </a:spcAft>
              <a:buClrTx/>
              <a:buFontTx/>
              <a:buNone/>
            </a:pPr>
            <a:r>
              <a:rPr lang="en-US" altLang="de-DE" sz="700">
                <a:solidFill>
                  <a:srgbClr val="FFFFFF"/>
                </a:solidFill>
                <a:latin typeface="Infineon Meta-Normal"/>
                <a:cs typeface="Arial" pitchFamily="34" charset="0"/>
              </a:rPr>
              <a:t>Transceiver</a:t>
            </a:r>
          </a:p>
          <a:p>
            <a:pPr algn="ctr" eaLnBrk="1" hangingPunct="1">
              <a:spcBef>
                <a:spcPct val="50000"/>
              </a:spcBef>
              <a:spcAft>
                <a:spcPct val="0"/>
              </a:spcAft>
              <a:buClrTx/>
              <a:buFontTx/>
              <a:buNone/>
            </a:pPr>
            <a:r>
              <a:rPr lang="en-US" altLang="de-DE" sz="700" b="1">
                <a:solidFill>
                  <a:srgbClr val="FFFFFF"/>
                </a:solidFill>
                <a:latin typeface="Infineon Meta-Normal"/>
                <a:cs typeface="Arial" pitchFamily="34" charset="0"/>
              </a:rPr>
              <a:t>TLE 6251</a:t>
            </a:r>
          </a:p>
          <a:p>
            <a:pPr algn="ctr" eaLnBrk="1" hangingPunct="1">
              <a:spcBef>
                <a:spcPct val="50000"/>
              </a:spcBef>
              <a:spcAft>
                <a:spcPct val="0"/>
              </a:spcAft>
              <a:buClrTx/>
              <a:buFontTx/>
              <a:buNone/>
            </a:pPr>
            <a:r>
              <a:rPr lang="en-US" altLang="de-DE" sz="700" b="1">
                <a:solidFill>
                  <a:srgbClr val="FFFFFF"/>
                </a:solidFill>
                <a:latin typeface="Infineon Meta-Normal"/>
                <a:cs typeface="Arial" pitchFamily="34" charset="0"/>
              </a:rPr>
              <a:t>TLE7250</a:t>
            </a:r>
          </a:p>
          <a:p>
            <a:pPr algn="ctr" eaLnBrk="1" hangingPunct="1">
              <a:spcBef>
                <a:spcPct val="50000"/>
              </a:spcBef>
              <a:spcAft>
                <a:spcPct val="0"/>
              </a:spcAft>
              <a:buClrTx/>
              <a:buFontTx/>
              <a:buNone/>
            </a:pPr>
            <a:endParaRPr lang="en-US" altLang="ja-JP" sz="700" b="1">
              <a:solidFill>
                <a:srgbClr val="FFFFFF"/>
              </a:solidFill>
              <a:latin typeface="Infineon Meta-Normal"/>
              <a:ea typeface="MS PGothic" pitchFamily="34" charset="-128"/>
              <a:cs typeface="Arial" pitchFamily="34" charset="0"/>
            </a:endParaRPr>
          </a:p>
        </p:txBody>
      </p:sp>
      <p:sp>
        <p:nvSpPr>
          <p:cNvPr id="68636" name="Line 188"/>
          <p:cNvSpPr>
            <a:spLocks noChangeShapeType="1"/>
          </p:cNvSpPr>
          <p:nvPr/>
        </p:nvSpPr>
        <p:spPr bwMode="auto">
          <a:xfrm flipH="1">
            <a:off x="8120063" y="5981354"/>
            <a:ext cx="0" cy="360363"/>
          </a:xfrm>
          <a:prstGeom prst="line">
            <a:avLst/>
          </a:prstGeom>
          <a:noFill/>
          <a:ln w="7938">
            <a:solidFill>
              <a:srgbClr val="000000"/>
            </a:solidFill>
            <a:miter lim="800000"/>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214A"/>
              </a:solidFill>
            </a:endParaRPr>
          </a:p>
        </p:txBody>
      </p:sp>
      <p:sp>
        <p:nvSpPr>
          <p:cNvPr id="68637" name="Freeform 189"/>
          <p:cNvSpPr>
            <a:spLocks/>
          </p:cNvSpPr>
          <p:nvPr/>
        </p:nvSpPr>
        <p:spPr bwMode="auto">
          <a:xfrm>
            <a:off x="8582028" y="5408265"/>
            <a:ext cx="720725" cy="573088"/>
          </a:xfrm>
          <a:custGeom>
            <a:avLst/>
            <a:gdLst>
              <a:gd name="T0" fmla="*/ 2147483647 w 998"/>
              <a:gd name="T1" fmla="*/ 2147483647 h 908"/>
              <a:gd name="T2" fmla="*/ 2147483647 w 998"/>
              <a:gd name="T3" fmla="*/ 2147483647 h 908"/>
              <a:gd name="T4" fmla="*/ 2147483647 w 998"/>
              <a:gd name="T5" fmla="*/ 2147483647 h 908"/>
              <a:gd name="T6" fmla="*/ 0 w 998"/>
              <a:gd name="T7" fmla="*/ 2147483647 h 908"/>
              <a:gd name="T8" fmla="*/ 0 w 998"/>
              <a:gd name="T9" fmla="*/ 2147483647 h 908"/>
              <a:gd name="T10" fmla="*/ 2147483647 w 998"/>
              <a:gd name="T11" fmla="*/ 0 h 908"/>
              <a:gd name="T12" fmla="*/ 2147483647 w 998"/>
              <a:gd name="T13" fmla="*/ 0 h 908"/>
              <a:gd name="T14" fmla="*/ 2147483647 w 998"/>
              <a:gd name="T15" fmla="*/ 2147483647 h 908"/>
              <a:gd name="T16" fmla="*/ 2147483647 w 998"/>
              <a:gd name="T17" fmla="*/ 2147483647 h 9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8"/>
              <a:gd name="T28" fmla="*/ 0 h 908"/>
              <a:gd name="T29" fmla="*/ 998 w 998"/>
              <a:gd name="T30" fmla="*/ 908 h 9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8" h="908">
                <a:moveTo>
                  <a:pt x="998" y="862"/>
                </a:moveTo>
                <a:cubicBezTo>
                  <a:pt x="998" y="887"/>
                  <a:pt x="977" y="908"/>
                  <a:pt x="952" y="908"/>
                </a:cubicBezTo>
                <a:lnTo>
                  <a:pt x="45" y="908"/>
                </a:lnTo>
                <a:cubicBezTo>
                  <a:pt x="20" y="908"/>
                  <a:pt x="0" y="887"/>
                  <a:pt x="0" y="862"/>
                </a:cubicBezTo>
                <a:lnTo>
                  <a:pt x="0" y="46"/>
                </a:lnTo>
                <a:cubicBezTo>
                  <a:pt x="0" y="21"/>
                  <a:pt x="20" y="0"/>
                  <a:pt x="45" y="0"/>
                </a:cubicBezTo>
                <a:lnTo>
                  <a:pt x="952" y="0"/>
                </a:lnTo>
                <a:cubicBezTo>
                  <a:pt x="977" y="0"/>
                  <a:pt x="998" y="21"/>
                  <a:pt x="998" y="46"/>
                </a:cubicBezTo>
                <a:lnTo>
                  <a:pt x="998" y="862"/>
                </a:lnTo>
                <a:close/>
              </a:path>
            </a:pathLst>
          </a:custGeom>
          <a:solidFill>
            <a:srgbClr val="001B4C">
              <a:alpha val="69019"/>
            </a:srgb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68638" name="Text Box 190"/>
          <p:cNvSpPr txBox="1">
            <a:spLocks noChangeArrowheads="1"/>
          </p:cNvSpPr>
          <p:nvPr/>
        </p:nvSpPr>
        <p:spPr bwMode="auto">
          <a:xfrm>
            <a:off x="8692415" y="5490816"/>
            <a:ext cx="480901"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Bef>
                <a:spcPct val="50000"/>
              </a:spcBef>
              <a:spcAft>
                <a:spcPct val="0"/>
              </a:spcAft>
              <a:buClrTx/>
              <a:buFontTx/>
              <a:buNone/>
            </a:pPr>
            <a:r>
              <a:rPr lang="en-US" altLang="de-DE" sz="800">
                <a:solidFill>
                  <a:srgbClr val="FFFFFF"/>
                </a:solidFill>
                <a:latin typeface="Infineon Meta-Normal"/>
                <a:cs typeface="Arial" pitchFamily="34" charset="0"/>
              </a:rPr>
              <a:t>FlexRay</a:t>
            </a:r>
          </a:p>
          <a:p>
            <a:pPr algn="ctr" eaLnBrk="1" hangingPunct="1">
              <a:spcBef>
                <a:spcPct val="50000"/>
              </a:spcBef>
              <a:spcAft>
                <a:spcPct val="0"/>
              </a:spcAft>
              <a:buClrTx/>
              <a:buFontTx/>
              <a:buNone/>
            </a:pPr>
            <a:r>
              <a:rPr lang="en-US" altLang="de-DE" sz="800">
                <a:solidFill>
                  <a:srgbClr val="FFFFFF"/>
                </a:solidFill>
                <a:latin typeface="Infineon Meta-Normal"/>
                <a:cs typeface="Arial" pitchFamily="34" charset="0"/>
              </a:rPr>
              <a:t>Transceiver</a:t>
            </a:r>
          </a:p>
          <a:p>
            <a:pPr algn="ctr" eaLnBrk="1" hangingPunct="1">
              <a:spcBef>
                <a:spcPct val="50000"/>
              </a:spcBef>
              <a:spcAft>
                <a:spcPct val="0"/>
              </a:spcAft>
              <a:buClrTx/>
              <a:buFontTx/>
              <a:buNone/>
            </a:pPr>
            <a:r>
              <a:rPr lang="en-US" altLang="de-DE" sz="800" b="1">
                <a:solidFill>
                  <a:srgbClr val="FFFFFF"/>
                </a:solidFill>
                <a:latin typeface="Infineon Meta-Normal"/>
                <a:cs typeface="Arial" pitchFamily="34" charset="0"/>
              </a:rPr>
              <a:t>TLE 9221</a:t>
            </a:r>
          </a:p>
          <a:p>
            <a:pPr algn="ctr" eaLnBrk="1" hangingPunct="1">
              <a:spcBef>
                <a:spcPct val="50000"/>
              </a:spcBef>
              <a:spcAft>
                <a:spcPct val="0"/>
              </a:spcAft>
              <a:buClrTx/>
              <a:buFontTx/>
              <a:buNone/>
            </a:pPr>
            <a:endParaRPr lang="en-US" altLang="ja-JP" sz="800" b="1">
              <a:solidFill>
                <a:srgbClr val="FFFFFF"/>
              </a:solidFill>
              <a:latin typeface="Infineon Meta-Normal"/>
              <a:ea typeface="MS PGothic" pitchFamily="34" charset="-128"/>
              <a:cs typeface="Arial" pitchFamily="34" charset="0"/>
            </a:endParaRPr>
          </a:p>
        </p:txBody>
      </p:sp>
      <p:sp>
        <p:nvSpPr>
          <p:cNvPr id="68639" name="Text Box 191"/>
          <p:cNvSpPr txBox="1">
            <a:spLocks noChangeArrowheads="1"/>
          </p:cNvSpPr>
          <p:nvPr/>
        </p:nvSpPr>
        <p:spPr bwMode="auto">
          <a:xfrm>
            <a:off x="8674002" y="6363942"/>
            <a:ext cx="512961"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Bef>
                <a:spcPct val="50000"/>
              </a:spcBef>
              <a:spcAft>
                <a:spcPct val="0"/>
              </a:spcAft>
              <a:buClrTx/>
              <a:buFontTx/>
              <a:buNone/>
            </a:pPr>
            <a:r>
              <a:rPr lang="en-US" altLang="de-DE" sz="800" b="1">
                <a:solidFill>
                  <a:srgbClr val="000000"/>
                </a:solidFill>
                <a:latin typeface="Infineon Meta-Normal"/>
                <a:cs typeface="Arial" pitchFamily="34" charset="0"/>
              </a:rPr>
              <a:t>FlexRay-Bus</a:t>
            </a:r>
            <a:endParaRPr lang="en-US" altLang="ja-JP" sz="800" b="1">
              <a:solidFill>
                <a:srgbClr val="000000"/>
              </a:solidFill>
              <a:latin typeface="Infineon Meta-Normal"/>
              <a:ea typeface="MS PGothic" pitchFamily="34" charset="-128"/>
              <a:cs typeface="Arial" pitchFamily="34" charset="0"/>
            </a:endParaRPr>
          </a:p>
        </p:txBody>
      </p:sp>
      <p:sp>
        <p:nvSpPr>
          <p:cNvPr id="68640" name="Line 192"/>
          <p:cNvSpPr>
            <a:spLocks noChangeShapeType="1"/>
          </p:cNvSpPr>
          <p:nvPr/>
        </p:nvSpPr>
        <p:spPr bwMode="auto">
          <a:xfrm flipH="1">
            <a:off x="8942388" y="5981354"/>
            <a:ext cx="0" cy="360363"/>
          </a:xfrm>
          <a:prstGeom prst="line">
            <a:avLst/>
          </a:prstGeom>
          <a:noFill/>
          <a:ln w="7938">
            <a:solidFill>
              <a:srgbClr val="000000"/>
            </a:solidFill>
            <a:miter lim="800000"/>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214A"/>
              </a:solidFill>
            </a:endParaRPr>
          </a:p>
        </p:txBody>
      </p:sp>
      <p:sp>
        <p:nvSpPr>
          <p:cNvPr id="68641" name="Line 157"/>
          <p:cNvSpPr>
            <a:spLocks noChangeShapeType="1"/>
          </p:cNvSpPr>
          <p:nvPr/>
        </p:nvSpPr>
        <p:spPr bwMode="auto">
          <a:xfrm>
            <a:off x="8366125" y="5211417"/>
            <a:ext cx="0" cy="233363"/>
          </a:xfrm>
          <a:prstGeom prst="line">
            <a:avLst/>
          </a:prstGeom>
          <a:noFill/>
          <a:ln w="7938">
            <a:solidFill>
              <a:srgbClr val="000000"/>
            </a:solidFill>
            <a:miter lim="800000"/>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214A"/>
              </a:solidFill>
            </a:endParaRPr>
          </a:p>
        </p:txBody>
      </p:sp>
      <p:sp>
        <p:nvSpPr>
          <p:cNvPr id="68642" name="Line 157"/>
          <p:cNvSpPr>
            <a:spLocks noChangeShapeType="1"/>
          </p:cNvSpPr>
          <p:nvPr/>
        </p:nvSpPr>
        <p:spPr bwMode="auto">
          <a:xfrm>
            <a:off x="8726488" y="5211417"/>
            <a:ext cx="0" cy="233363"/>
          </a:xfrm>
          <a:prstGeom prst="line">
            <a:avLst/>
          </a:prstGeom>
          <a:noFill/>
          <a:ln w="7938">
            <a:solidFill>
              <a:srgbClr val="000000"/>
            </a:solidFill>
            <a:miter lim="800000"/>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214A"/>
              </a:solidFill>
            </a:endParaRPr>
          </a:p>
        </p:txBody>
      </p:sp>
      <p:cxnSp>
        <p:nvCxnSpPr>
          <p:cNvPr id="68643" name="Straight Arrow Connector 33"/>
          <p:cNvCxnSpPr>
            <a:cxnSpLocks noChangeShapeType="1"/>
          </p:cNvCxnSpPr>
          <p:nvPr/>
        </p:nvCxnSpPr>
        <p:spPr bwMode="auto">
          <a:xfrm>
            <a:off x="7142163" y="4220815"/>
            <a:ext cx="576262" cy="0"/>
          </a:xfrm>
          <a:prstGeom prst="straightConnector1">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68644" name="Straight Arrow Connector 19"/>
          <p:cNvCxnSpPr>
            <a:cxnSpLocks noChangeShapeType="1"/>
          </p:cNvCxnSpPr>
          <p:nvPr/>
        </p:nvCxnSpPr>
        <p:spPr bwMode="auto">
          <a:xfrm flipH="1" flipV="1">
            <a:off x="6207125" y="3004791"/>
            <a:ext cx="1519238" cy="1588"/>
          </a:xfrm>
          <a:prstGeom prst="straightConnector1">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68" name="Rectangle 67"/>
          <p:cNvSpPr/>
          <p:nvPr/>
        </p:nvSpPr>
        <p:spPr bwMode="auto">
          <a:xfrm>
            <a:off x="7789863" y="3114329"/>
            <a:ext cx="576262" cy="385763"/>
          </a:xfrm>
          <a:prstGeom prst="rect">
            <a:avLst/>
          </a:prstGeom>
          <a:solidFill>
            <a:schemeClr val="accent2">
              <a:lumMod val="90000"/>
            </a:schemeClr>
          </a:solidFill>
          <a:ln w="9525" algn="ctr">
            <a:solidFill>
              <a:srgbClr val="87A5D2"/>
            </a:solidFill>
            <a:round/>
            <a:headEnd/>
            <a:tailEnd/>
          </a:ln>
        </p:spPr>
        <p:txBody>
          <a:bodyPr wrap="none" anchor="ctr"/>
          <a:lstStyle/>
          <a:p>
            <a:pPr algn="ctr">
              <a:defRPr/>
            </a:pPr>
            <a:r>
              <a:rPr lang="en-US" sz="800" dirty="0">
                <a:solidFill>
                  <a:srgbClr val="00214A"/>
                </a:solidFill>
                <a:ea typeface="MS PGothic" pitchFamily="34" charset="-128"/>
              </a:rPr>
              <a:t>200MHz</a:t>
            </a:r>
          </a:p>
          <a:p>
            <a:pPr algn="ctr">
              <a:defRPr/>
            </a:pPr>
            <a:r>
              <a:rPr lang="en-US" sz="800" dirty="0">
                <a:solidFill>
                  <a:srgbClr val="00214A"/>
                </a:solidFill>
                <a:ea typeface="MS PGothic" pitchFamily="34" charset="-128"/>
              </a:rPr>
              <a:t>input timer</a:t>
            </a:r>
          </a:p>
        </p:txBody>
      </p:sp>
      <p:cxnSp>
        <p:nvCxnSpPr>
          <p:cNvPr id="68646" name="Straight Arrow Connector 19"/>
          <p:cNvCxnSpPr>
            <a:cxnSpLocks noChangeShapeType="1"/>
          </p:cNvCxnSpPr>
          <p:nvPr/>
        </p:nvCxnSpPr>
        <p:spPr bwMode="auto">
          <a:xfrm flipH="1" flipV="1">
            <a:off x="6199191" y="3212754"/>
            <a:ext cx="1519237" cy="1587"/>
          </a:xfrm>
          <a:prstGeom prst="straightConnector1">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cxnSp>
      <p:sp>
        <p:nvSpPr>
          <p:cNvPr id="73" name="Rectangle 72"/>
          <p:cNvSpPr/>
          <p:nvPr/>
        </p:nvSpPr>
        <p:spPr bwMode="auto">
          <a:xfrm>
            <a:off x="8582028" y="4363691"/>
            <a:ext cx="720725" cy="431800"/>
          </a:xfrm>
          <a:prstGeom prst="rect">
            <a:avLst/>
          </a:prstGeom>
          <a:solidFill>
            <a:schemeClr val="accent2">
              <a:lumMod val="90000"/>
            </a:schemeClr>
          </a:solidFill>
          <a:ln w="9525" algn="ctr">
            <a:solidFill>
              <a:srgbClr val="87A5D2"/>
            </a:solidFill>
            <a:round/>
            <a:headEnd/>
            <a:tailEnd/>
          </a:ln>
        </p:spPr>
        <p:txBody>
          <a:bodyPr wrap="none" anchor="ctr"/>
          <a:lstStyle/>
          <a:p>
            <a:pPr algn="ctr">
              <a:defRPr/>
            </a:pPr>
            <a:r>
              <a:rPr lang="en-US" sz="800" dirty="0">
                <a:solidFill>
                  <a:srgbClr val="00214A"/>
                </a:solidFill>
                <a:ea typeface="MS PGothic" pitchFamily="34" charset="-128"/>
              </a:rPr>
              <a:t>FFT engine</a:t>
            </a:r>
          </a:p>
        </p:txBody>
      </p:sp>
      <p:sp>
        <p:nvSpPr>
          <p:cNvPr id="68648" name="Rectangle 69"/>
          <p:cNvSpPr>
            <a:spLocks noChangeArrowheads="1"/>
          </p:cNvSpPr>
          <p:nvPr/>
        </p:nvSpPr>
        <p:spPr bwMode="auto">
          <a:xfrm>
            <a:off x="6710363" y="4076354"/>
            <a:ext cx="476250" cy="1008063"/>
          </a:xfrm>
          <a:prstGeom prst="rect">
            <a:avLst/>
          </a:prstGeom>
          <a:solidFill>
            <a:srgbClr val="9D9FA2"/>
          </a:solidFill>
          <a:ln>
            <a:noFill/>
          </a:ln>
          <a:extLst>
            <a:ext uri="{91240B29-F687-4F45-9708-019B960494DF}">
              <a14:hiddenLine xmlns:a14="http://schemas.microsoft.com/office/drawing/2010/main" w="0">
                <a:solidFill>
                  <a:srgbClr val="000000"/>
                </a:solidFill>
                <a:round/>
                <a:headEnd/>
                <a:tailEnd/>
              </a14:hiddenLine>
            </a:ext>
          </a:extLst>
        </p:spPr>
        <p:txBody>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Tx/>
              <a:buFontTx/>
              <a:buNone/>
            </a:pPr>
            <a:endParaRPr lang="en-US" altLang="de-DE" sz="2400" dirty="0">
              <a:solidFill>
                <a:srgbClr val="000000"/>
              </a:solidFill>
              <a:latin typeface="Arial" pitchFamily="34" charset="0"/>
              <a:cs typeface="Arial" pitchFamily="34" charset="0"/>
            </a:endParaRPr>
          </a:p>
          <a:p>
            <a:pPr eaLnBrk="1" hangingPunct="1">
              <a:spcAft>
                <a:spcPct val="0"/>
              </a:spcAft>
              <a:buClrTx/>
              <a:buFontTx/>
              <a:buNone/>
            </a:pPr>
            <a:r>
              <a:rPr lang="en-US" altLang="de-DE" sz="700" dirty="0">
                <a:solidFill>
                  <a:srgbClr val="000000"/>
                </a:solidFill>
                <a:latin typeface="Arial" pitchFamily="34" charset="0"/>
                <a:cs typeface="Arial" pitchFamily="34" charset="0"/>
              </a:rPr>
              <a:t>LPF +</a:t>
            </a:r>
          </a:p>
          <a:p>
            <a:pPr eaLnBrk="1" hangingPunct="1">
              <a:spcAft>
                <a:spcPct val="0"/>
              </a:spcAft>
              <a:buClrTx/>
              <a:buFontTx/>
              <a:buNone/>
            </a:pPr>
            <a:r>
              <a:rPr lang="en-US" altLang="de-DE" sz="700" dirty="0">
                <a:solidFill>
                  <a:srgbClr val="000000"/>
                </a:solidFill>
                <a:latin typeface="Arial" pitchFamily="34" charset="0"/>
                <a:cs typeface="Arial" pitchFamily="34" charset="0"/>
              </a:rPr>
              <a:t>LNA + </a:t>
            </a:r>
            <a:r>
              <a:rPr lang="en-US" altLang="de-DE" sz="700" dirty="0" err="1">
                <a:solidFill>
                  <a:srgbClr val="000000"/>
                </a:solidFill>
                <a:latin typeface="Arial" pitchFamily="34" charset="0"/>
                <a:cs typeface="Arial" pitchFamily="34" charset="0"/>
              </a:rPr>
              <a:t>Muxes</a:t>
            </a:r>
            <a:endParaRPr lang="en-US" altLang="de-DE" sz="2400" dirty="0">
              <a:solidFill>
                <a:srgbClr val="000000"/>
              </a:solidFill>
              <a:latin typeface="Arial" pitchFamily="34" charset="0"/>
              <a:cs typeface="Arial" pitchFamily="34" charset="0"/>
            </a:endParaRPr>
          </a:p>
        </p:txBody>
      </p:sp>
      <p:cxnSp>
        <p:nvCxnSpPr>
          <p:cNvPr id="68649" name="Straight Arrow Connector 19"/>
          <p:cNvCxnSpPr>
            <a:cxnSpLocks noChangeShapeType="1"/>
          </p:cNvCxnSpPr>
          <p:nvPr/>
        </p:nvCxnSpPr>
        <p:spPr bwMode="auto">
          <a:xfrm flipH="1" flipV="1">
            <a:off x="6207125" y="3787429"/>
            <a:ext cx="1519238" cy="1587"/>
          </a:xfrm>
          <a:prstGeom prst="straightConnector1">
            <a:avLst/>
          </a:prstGeom>
          <a:noFill/>
          <a:ln w="7938">
            <a:solidFill>
              <a:srgbClr val="000000"/>
            </a:solidFill>
            <a:miter lim="800000"/>
            <a:headEnd type="triangle" w="med" len="med"/>
            <a:tailEnd type="triangle" w="med" len="med"/>
          </a:ln>
          <a:extLst>
            <a:ext uri="{909E8E84-426E-40DD-AFC4-6F175D3DCCD1}">
              <a14:hiddenFill xmlns:a14="http://schemas.microsoft.com/office/drawing/2010/main">
                <a:noFill/>
              </a14:hiddenFill>
            </a:ext>
          </a:extLst>
        </p:spPr>
      </p:cxnSp>
      <p:cxnSp>
        <p:nvCxnSpPr>
          <p:cNvPr id="68650" name="Straight Arrow Connector 33"/>
          <p:cNvCxnSpPr>
            <a:cxnSpLocks noChangeShapeType="1"/>
          </p:cNvCxnSpPr>
          <p:nvPr/>
        </p:nvCxnSpPr>
        <p:spPr bwMode="auto">
          <a:xfrm>
            <a:off x="6134103" y="4363691"/>
            <a:ext cx="576263" cy="0"/>
          </a:xfrm>
          <a:prstGeom prst="straightConnector1">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68651" name="Straight Arrow Connector 33"/>
          <p:cNvCxnSpPr>
            <a:cxnSpLocks noChangeShapeType="1"/>
          </p:cNvCxnSpPr>
          <p:nvPr/>
        </p:nvCxnSpPr>
        <p:spPr bwMode="auto">
          <a:xfrm>
            <a:off x="6164263" y="4220815"/>
            <a:ext cx="546100" cy="0"/>
          </a:xfrm>
          <a:prstGeom prst="straightConnector1">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grpSp>
        <p:nvGrpSpPr>
          <p:cNvPr id="68652" name="Group 173"/>
          <p:cNvGrpSpPr>
            <a:grpSpLocks/>
          </p:cNvGrpSpPr>
          <p:nvPr/>
        </p:nvGrpSpPr>
        <p:grpSpPr bwMode="auto">
          <a:xfrm>
            <a:off x="5199063" y="2779366"/>
            <a:ext cx="982662" cy="1728788"/>
            <a:chOff x="3460" y="3295"/>
            <a:chExt cx="619" cy="288"/>
          </a:xfrm>
        </p:grpSpPr>
        <p:sp>
          <p:nvSpPr>
            <p:cNvPr id="68670" name="Freeform 174"/>
            <p:cNvSpPr>
              <a:spLocks/>
            </p:cNvSpPr>
            <p:nvPr/>
          </p:nvSpPr>
          <p:spPr bwMode="auto">
            <a:xfrm>
              <a:off x="3460" y="3295"/>
              <a:ext cx="619" cy="288"/>
            </a:xfrm>
            <a:custGeom>
              <a:avLst/>
              <a:gdLst>
                <a:gd name="T0" fmla="*/ 0 w 1270"/>
                <a:gd name="T1" fmla="*/ 0 h 590"/>
                <a:gd name="T2" fmla="*/ 0 w 1270"/>
                <a:gd name="T3" fmla="*/ 0 h 590"/>
                <a:gd name="T4" fmla="*/ 0 w 1270"/>
                <a:gd name="T5" fmla="*/ 0 h 590"/>
                <a:gd name="T6" fmla="*/ 0 w 1270"/>
                <a:gd name="T7" fmla="*/ 0 h 590"/>
                <a:gd name="T8" fmla="*/ 0 w 1270"/>
                <a:gd name="T9" fmla="*/ 0 h 590"/>
                <a:gd name="T10" fmla="*/ 0 w 1270"/>
                <a:gd name="T11" fmla="*/ 0 h 590"/>
                <a:gd name="T12" fmla="*/ 0 w 1270"/>
                <a:gd name="T13" fmla="*/ 0 h 590"/>
                <a:gd name="T14" fmla="*/ 0 w 1270"/>
                <a:gd name="T15" fmla="*/ 0 h 590"/>
                <a:gd name="T16" fmla="*/ 0 w 1270"/>
                <a:gd name="T17" fmla="*/ 0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0"/>
                <a:gd name="T28" fmla="*/ 0 h 590"/>
                <a:gd name="T29" fmla="*/ 1270 w 1270"/>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0" h="590">
                  <a:moveTo>
                    <a:pt x="1270" y="544"/>
                  </a:moveTo>
                  <a:cubicBezTo>
                    <a:pt x="1270" y="569"/>
                    <a:pt x="1250" y="590"/>
                    <a:pt x="1225" y="590"/>
                  </a:cubicBezTo>
                  <a:lnTo>
                    <a:pt x="46" y="590"/>
                  </a:lnTo>
                  <a:cubicBezTo>
                    <a:pt x="21" y="590"/>
                    <a:pt x="0" y="569"/>
                    <a:pt x="0" y="544"/>
                  </a:cubicBezTo>
                  <a:lnTo>
                    <a:pt x="0" y="45"/>
                  </a:lnTo>
                  <a:cubicBezTo>
                    <a:pt x="0" y="20"/>
                    <a:pt x="21" y="0"/>
                    <a:pt x="46" y="0"/>
                  </a:cubicBezTo>
                  <a:lnTo>
                    <a:pt x="1225" y="0"/>
                  </a:lnTo>
                  <a:cubicBezTo>
                    <a:pt x="1250" y="0"/>
                    <a:pt x="1270" y="20"/>
                    <a:pt x="1270" y="45"/>
                  </a:cubicBezTo>
                  <a:lnTo>
                    <a:pt x="1270" y="544"/>
                  </a:lnTo>
                  <a:close/>
                </a:path>
              </a:pathLst>
            </a:custGeom>
            <a:solidFill>
              <a:srgbClr val="005DA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solidFill>
                  <a:srgbClr val="00214A"/>
                </a:solidFill>
              </a:endParaRPr>
            </a:p>
          </p:txBody>
        </p:sp>
        <p:sp>
          <p:nvSpPr>
            <p:cNvPr id="95" name="Text Box 175"/>
            <p:cNvSpPr txBox="1">
              <a:spLocks noChangeArrowheads="1"/>
            </p:cNvSpPr>
            <p:nvPr/>
          </p:nvSpPr>
          <p:spPr bwMode="auto">
            <a:xfrm>
              <a:off x="3540" y="3343"/>
              <a:ext cx="452" cy="108"/>
            </a:xfrm>
            <a:prstGeom prst="rect">
              <a:avLst/>
            </a:prstGeom>
            <a:noFill/>
            <a:ln w="9525">
              <a:noFill/>
              <a:miter lim="800000"/>
              <a:headEnd/>
              <a:tailEnd/>
            </a:ln>
          </p:spPr>
          <p:txBody>
            <a:bodyPr wrap="none" lIns="0" tIns="0" rIns="0" bIns="0">
              <a:spAutoFit/>
            </a:bodyPr>
            <a:lstStyle/>
            <a:p>
              <a:pPr algn="ctr">
                <a:spcBef>
                  <a:spcPct val="50000"/>
                </a:spcBef>
                <a:defRPr/>
              </a:pPr>
              <a:endParaRPr lang="en-US" altLang="ja-JP" sz="1050">
                <a:solidFill>
                  <a:srgbClr val="FFFFFF"/>
                </a:solidFill>
                <a:latin typeface="Infineon Meta-Normal" pitchFamily="34" charset="0"/>
                <a:ea typeface="MS PGothic" pitchFamily="34" charset="-128"/>
                <a:cs typeface="Arial" charset="0"/>
              </a:endParaRPr>
            </a:p>
            <a:p>
              <a:pPr algn="ctr">
                <a:spcBef>
                  <a:spcPct val="50000"/>
                </a:spcBef>
                <a:defRPr/>
              </a:pPr>
              <a:endParaRPr lang="en-US" altLang="ja-JP" sz="1050">
                <a:solidFill>
                  <a:srgbClr val="FFFFFF"/>
                </a:solidFill>
                <a:latin typeface="Infineon Meta-Normal" pitchFamily="34" charset="0"/>
                <a:ea typeface="MS PGothic" pitchFamily="34" charset="-128"/>
                <a:cs typeface="Arial" charset="0"/>
              </a:endParaRPr>
            </a:p>
            <a:p>
              <a:pPr algn="ctr">
                <a:spcBef>
                  <a:spcPct val="50000"/>
                </a:spcBef>
                <a:defRPr/>
              </a:pPr>
              <a:r>
                <a:rPr lang="en-US" altLang="ja-JP" sz="1050">
                  <a:solidFill>
                    <a:srgbClr val="FFFFFF"/>
                  </a:solidFill>
                  <a:latin typeface="Infineon Meta-Normal" pitchFamily="34" charset="0"/>
                  <a:ea typeface="MS PGothic" pitchFamily="34" charset="-128"/>
                  <a:cs typeface="Arial" charset="0"/>
                </a:rPr>
                <a:t>BGT24ATR12</a:t>
              </a:r>
              <a:endParaRPr lang="en-US" altLang="ja-JP" sz="800" dirty="0">
                <a:solidFill>
                  <a:srgbClr val="FFFFFF"/>
                </a:solidFill>
                <a:latin typeface="Infineon Meta-Normal" pitchFamily="34" charset="0"/>
                <a:ea typeface="MS PGothic" pitchFamily="34" charset="-128"/>
                <a:cs typeface="Arial" charset="0"/>
              </a:endParaRPr>
            </a:p>
          </p:txBody>
        </p:sp>
      </p:grpSp>
      <p:cxnSp>
        <p:nvCxnSpPr>
          <p:cNvPr id="68653" name="Straight Arrow Connector 33"/>
          <p:cNvCxnSpPr>
            <a:cxnSpLocks noChangeShapeType="1"/>
          </p:cNvCxnSpPr>
          <p:nvPr/>
        </p:nvCxnSpPr>
        <p:spPr bwMode="auto">
          <a:xfrm>
            <a:off x="6134103" y="4882669"/>
            <a:ext cx="576263" cy="0"/>
          </a:xfrm>
          <a:prstGeom prst="straightConnector1">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68654" name="Straight Arrow Connector 33"/>
          <p:cNvCxnSpPr>
            <a:cxnSpLocks noChangeShapeType="1"/>
          </p:cNvCxnSpPr>
          <p:nvPr/>
        </p:nvCxnSpPr>
        <p:spPr bwMode="auto">
          <a:xfrm>
            <a:off x="6134103" y="4724054"/>
            <a:ext cx="576263" cy="1587"/>
          </a:xfrm>
          <a:prstGeom prst="straightConnector1">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68658" name="Straight Arrow Connector 92"/>
          <p:cNvCxnSpPr>
            <a:cxnSpLocks noChangeShapeType="1"/>
          </p:cNvCxnSpPr>
          <p:nvPr/>
        </p:nvCxnSpPr>
        <p:spPr bwMode="auto">
          <a:xfrm flipV="1">
            <a:off x="6926263" y="3789015"/>
            <a:ext cx="0" cy="287339"/>
          </a:xfrm>
          <a:prstGeom prst="straightConnector1">
            <a:avLst/>
          </a:prstGeom>
          <a:noFill/>
          <a:ln w="7938">
            <a:solidFill>
              <a:srgbClr val="000000"/>
            </a:solidFill>
            <a:miter lim="800000"/>
            <a:headEnd type="triangle" w="med" len="med"/>
            <a:tailEnd type="triangle" w="med" len="med"/>
          </a:ln>
          <a:extLst>
            <a:ext uri="{909E8E84-426E-40DD-AFC4-6F175D3DCCD1}">
              <a14:hiddenFill xmlns:a14="http://schemas.microsoft.com/office/drawing/2010/main">
                <a:noFill/>
              </a14:hiddenFill>
            </a:ext>
          </a:extLst>
        </p:spPr>
      </p:cxnSp>
      <p:sp>
        <p:nvSpPr>
          <p:cNvPr id="68659" name="TextBox 99"/>
          <p:cNvSpPr txBox="1">
            <a:spLocks noChangeArrowheads="1"/>
          </p:cNvSpPr>
          <p:nvPr/>
        </p:nvSpPr>
        <p:spPr bwMode="auto">
          <a:xfrm>
            <a:off x="6278565" y="2701577"/>
            <a:ext cx="366621" cy="2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spAutoFit/>
          </a:bodyPr>
          <a:lstStyle>
            <a:lvl1pPr marL="273050" indent="-273050"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E30034"/>
              </a:buClr>
              <a:buFontTx/>
              <a:buNone/>
            </a:pPr>
            <a:r>
              <a:rPr lang="en-US" altLang="de-DE" sz="500">
                <a:solidFill>
                  <a:srgbClr val="00214A"/>
                </a:solidFill>
                <a:cs typeface="Arial" pitchFamily="34" charset="0"/>
              </a:rPr>
              <a:t>Coarse</a:t>
            </a:r>
          </a:p>
        </p:txBody>
      </p:sp>
      <p:sp>
        <p:nvSpPr>
          <p:cNvPr id="68660" name="TextBox 100"/>
          <p:cNvSpPr txBox="1">
            <a:spLocks noChangeArrowheads="1"/>
          </p:cNvSpPr>
          <p:nvPr/>
        </p:nvSpPr>
        <p:spPr bwMode="auto">
          <a:xfrm>
            <a:off x="6278566" y="2853977"/>
            <a:ext cx="318531" cy="2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spAutoFit/>
          </a:bodyPr>
          <a:lstStyle>
            <a:lvl1pPr marL="273050" indent="-273050"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E30034"/>
              </a:buClr>
              <a:buFontTx/>
              <a:buNone/>
            </a:pPr>
            <a:r>
              <a:rPr lang="en-US" altLang="de-DE" sz="500">
                <a:solidFill>
                  <a:srgbClr val="00214A"/>
                </a:solidFill>
                <a:cs typeface="Arial" pitchFamily="34" charset="0"/>
              </a:rPr>
              <a:t>Fibne</a:t>
            </a:r>
          </a:p>
        </p:txBody>
      </p:sp>
      <p:sp>
        <p:nvSpPr>
          <p:cNvPr id="68661" name="Line 197"/>
          <p:cNvSpPr>
            <a:spLocks noChangeShapeType="1"/>
          </p:cNvSpPr>
          <p:nvPr/>
        </p:nvSpPr>
        <p:spPr bwMode="auto">
          <a:xfrm>
            <a:off x="6423025" y="1160117"/>
            <a:ext cx="0" cy="2524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nchor="ctr"/>
          <a:lstStyle/>
          <a:p>
            <a:endParaRPr lang="en-US">
              <a:solidFill>
                <a:srgbClr val="00214A"/>
              </a:solidFill>
            </a:endParaRPr>
          </a:p>
        </p:txBody>
      </p:sp>
      <p:sp>
        <p:nvSpPr>
          <p:cNvPr id="68662" name="Freeform 194"/>
          <p:cNvSpPr>
            <a:spLocks/>
          </p:cNvSpPr>
          <p:nvPr/>
        </p:nvSpPr>
        <p:spPr bwMode="auto">
          <a:xfrm>
            <a:off x="6926266" y="2707930"/>
            <a:ext cx="720725" cy="382587"/>
          </a:xfrm>
          <a:custGeom>
            <a:avLst/>
            <a:gdLst>
              <a:gd name="T0" fmla="*/ 2147483647 w 816"/>
              <a:gd name="T1" fmla="*/ 0 h 681"/>
              <a:gd name="T2" fmla="*/ 2147483647 w 816"/>
              <a:gd name="T3" fmla="*/ 0 h 681"/>
              <a:gd name="T4" fmla="*/ 2147483647 w 816"/>
              <a:gd name="T5" fmla="*/ 0 h 681"/>
              <a:gd name="T6" fmla="*/ 0 w 816"/>
              <a:gd name="T7" fmla="*/ 0 h 681"/>
              <a:gd name="T8" fmla="*/ 0 w 816"/>
              <a:gd name="T9" fmla="*/ 0 h 681"/>
              <a:gd name="T10" fmla="*/ 2147483647 w 816"/>
              <a:gd name="T11" fmla="*/ 0 h 681"/>
              <a:gd name="T12" fmla="*/ 2147483647 w 816"/>
              <a:gd name="T13" fmla="*/ 0 h 681"/>
              <a:gd name="T14" fmla="*/ 2147483647 w 816"/>
              <a:gd name="T15" fmla="*/ 0 h 681"/>
              <a:gd name="T16" fmla="*/ 2147483647 w 816"/>
              <a:gd name="T17" fmla="*/ 0 h 6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6"/>
              <a:gd name="T28" fmla="*/ 0 h 681"/>
              <a:gd name="T29" fmla="*/ 816 w 816"/>
              <a:gd name="T30" fmla="*/ 681 h 6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6" h="681">
                <a:moveTo>
                  <a:pt x="816" y="635"/>
                </a:moveTo>
                <a:cubicBezTo>
                  <a:pt x="816" y="660"/>
                  <a:pt x="796" y="681"/>
                  <a:pt x="771" y="681"/>
                </a:cubicBezTo>
                <a:lnTo>
                  <a:pt x="45" y="681"/>
                </a:lnTo>
                <a:cubicBezTo>
                  <a:pt x="20" y="681"/>
                  <a:pt x="0" y="660"/>
                  <a:pt x="0" y="635"/>
                </a:cubicBezTo>
                <a:lnTo>
                  <a:pt x="0" y="46"/>
                </a:lnTo>
                <a:cubicBezTo>
                  <a:pt x="0" y="21"/>
                  <a:pt x="20" y="0"/>
                  <a:pt x="45" y="0"/>
                </a:cubicBezTo>
                <a:lnTo>
                  <a:pt x="771" y="0"/>
                </a:lnTo>
                <a:cubicBezTo>
                  <a:pt x="796" y="0"/>
                  <a:pt x="816" y="21"/>
                  <a:pt x="816" y="46"/>
                </a:cubicBezTo>
                <a:lnTo>
                  <a:pt x="816" y="635"/>
                </a:lnTo>
                <a:close/>
              </a:path>
            </a:pathLst>
          </a:custGeom>
          <a:solidFill>
            <a:srgbClr val="9D9FA2"/>
          </a:solidFill>
          <a:ln>
            <a:noFill/>
          </a:ln>
          <a:extLst>
            <a:ext uri="{91240B29-F687-4F45-9708-019B960494DF}">
              <a14:hiddenLine xmlns:a14="http://schemas.microsoft.com/office/drawing/2010/main" w="0">
                <a:solidFill>
                  <a:srgbClr val="000000"/>
                </a:solidFill>
                <a:round/>
                <a:headEnd/>
                <a:tailEnd/>
              </a14:hiddenLine>
            </a:ext>
          </a:extLst>
        </p:spPr>
        <p:txBody>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Tx/>
              <a:buFontTx/>
              <a:buNone/>
            </a:pPr>
            <a:r>
              <a:rPr lang="en-US" altLang="de-DE" sz="1000" dirty="0">
                <a:solidFill>
                  <a:srgbClr val="000000"/>
                </a:solidFill>
                <a:latin typeface="Arial" pitchFamily="34" charset="0"/>
                <a:cs typeface="Arial" pitchFamily="34" charset="0"/>
              </a:rPr>
              <a:t>optional PLL </a:t>
            </a:r>
            <a:endParaRPr lang="en-US" altLang="de-DE" sz="2400" dirty="0">
              <a:solidFill>
                <a:srgbClr val="000000"/>
              </a:solidFill>
              <a:latin typeface="Arial" pitchFamily="34" charset="0"/>
              <a:cs typeface="Arial" pitchFamily="34" charset="0"/>
            </a:endParaRPr>
          </a:p>
        </p:txBody>
      </p:sp>
      <p:sp>
        <p:nvSpPr>
          <p:cNvPr id="68663" name="Textfeld 109"/>
          <p:cNvSpPr txBox="1">
            <a:spLocks noChangeArrowheads="1"/>
          </p:cNvSpPr>
          <p:nvPr/>
        </p:nvSpPr>
        <p:spPr bwMode="auto">
          <a:xfrm>
            <a:off x="8655053" y="2060229"/>
            <a:ext cx="3540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lstStyle>
            <a:lvl1pPr marL="273050" indent="-273050"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E30034"/>
              </a:buClr>
              <a:buFontTx/>
              <a:buNone/>
            </a:pPr>
            <a:r>
              <a:rPr lang="en-US" altLang="de-DE" sz="900" b="1">
                <a:solidFill>
                  <a:srgbClr val="00214A"/>
                </a:solidFill>
                <a:cs typeface="Arial" pitchFamily="34" charset="0"/>
              </a:rPr>
              <a:t>3,3v</a:t>
            </a:r>
            <a:endParaRPr lang="en-US" altLang="de-DE" sz="900">
              <a:solidFill>
                <a:srgbClr val="00214A"/>
              </a:solidFill>
              <a:cs typeface="Arial" pitchFamily="34" charset="0"/>
            </a:endParaRPr>
          </a:p>
        </p:txBody>
      </p:sp>
      <p:sp>
        <p:nvSpPr>
          <p:cNvPr id="68664" name="Textfeld 110"/>
          <p:cNvSpPr txBox="1">
            <a:spLocks noChangeArrowheads="1"/>
          </p:cNvSpPr>
          <p:nvPr/>
        </p:nvSpPr>
        <p:spPr bwMode="auto">
          <a:xfrm>
            <a:off x="7286626" y="1988791"/>
            <a:ext cx="3540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lstStyle>
            <a:lvl1pPr marL="273050" indent="-273050"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E30034"/>
              </a:buClr>
              <a:buFontTx/>
              <a:buNone/>
            </a:pPr>
            <a:r>
              <a:rPr lang="en-US" altLang="de-DE" sz="900" b="1">
                <a:solidFill>
                  <a:srgbClr val="00214A"/>
                </a:solidFill>
                <a:cs typeface="Arial" pitchFamily="34" charset="0"/>
              </a:rPr>
              <a:t>5v CAN</a:t>
            </a:r>
          </a:p>
          <a:p>
            <a:pPr eaLnBrk="1" hangingPunct="1">
              <a:spcAft>
                <a:spcPct val="0"/>
              </a:spcAft>
              <a:buClr>
                <a:srgbClr val="E30034"/>
              </a:buClr>
              <a:buFontTx/>
              <a:buNone/>
            </a:pPr>
            <a:r>
              <a:rPr lang="en-US" altLang="de-DE" sz="900" b="1">
                <a:solidFill>
                  <a:srgbClr val="00214A"/>
                </a:solidFill>
                <a:cs typeface="Arial" pitchFamily="34" charset="0"/>
              </a:rPr>
              <a:t>5v ADC-ref</a:t>
            </a:r>
          </a:p>
          <a:p>
            <a:pPr eaLnBrk="1" hangingPunct="1">
              <a:spcAft>
                <a:spcPct val="0"/>
              </a:spcAft>
              <a:buClr>
                <a:srgbClr val="E30034"/>
              </a:buClr>
              <a:buFontTx/>
              <a:buNone/>
            </a:pPr>
            <a:r>
              <a:rPr lang="en-US" altLang="de-DE" sz="900" b="1">
                <a:solidFill>
                  <a:srgbClr val="00214A"/>
                </a:solidFill>
                <a:cs typeface="Arial" pitchFamily="34" charset="0"/>
              </a:rPr>
              <a:t>5v LNAs</a:t>
            </a:r>
            <a:endParaRPr lang="en-US" altLang="de-DE" sz="900">
              <a:solidFill>
                <a:srgbClr val="00214A"/>
              </a:solidFill>
              <a:cs typeface="Arial" pitchFamily="34" charset="0"/>
            </a:endParaRPr>
          </a:p>
        </p:txBody>
      </p:sp>
      <p:sp>
        <p:nvSpPr>
          <p:cNvPr id="68665" name="Line 198"/>
          <p:cNvSpPr>
            <a:spLocks noChangeShapeType="1"/>
          </p:cNvSpPr>
          <p:nvPr/>
        </p:nvSpPr>
        <p:spPr bwMode="auto">
          <a:xfrm>
            <a:off x="8094663" y="1987204"/>
            <a:ext cx="0" cy="14446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nchor="ctr"/>
          <a:lstStyle/>
          <a:p>
            <a:endParaRPr lang="en-US">
              <a:solidFill>
                <a:srgbClr val="00214A"/>
              </a:solidFill>
            </a:endParaRPr>
          </a:p>
        </p:txBody>
      </p:sp>
      <p:sp>
        <p:nvSpPr>
          <p:cNvPr id="68666" name="Textfeld 109"/>
          <p:cNvSpPr txBox="1">
            <a:spLocks noChangeArrowheads="1"/>
          </p:cNvSpPr>
          <p:nvPr/>
        </p:nvSpPr>
        <p:spPr bwMode="auto">
          <a:xfrm>
            <a:off x="5918203" y="2060229"/>
            <a:ext cx="6064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lstStyle>
            <a:lvl1pPr marL="273050" indent="-273050"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E30034"/>
              </a:buClr>
              <a:buFontTx/>
              <a:buNone/>
            </a:pPr>
            <a:r>
              <a:rPr lang="en-US" altLang="de-DE" sz="900" b="1">
                <a:solidFill>
                  <a:srgbClr val="00214A"/>
                </a:solidFill>
                <a:cs typeface="Arial" pitchFamily="34" charset="0"/>
              </a:rPr>
              <a:t>3,3v / 600mA</a:t>
            </a:r>
            <a:endParaRPr lang="en-US" altLang="de-DE" sz="900">
              <a:solidFill>
                <a:srgbClr val="00214A"/>
              </a:solidFill>
              <a:cs typeface="Arial" pitchFamily="34" charset="0"/>
            </a:endParaRPr>
          </a:p>
        </p:txBody>
      </p:sp>
      <p:sp>
        <p:nvSpPr>
          <p:cNvPr id="68667" name="Line 198"/>
          <p:cNvSpPr>
            <a:spLocks noChangeShapeType="1"/>
          </p:cNvSpPr>
          <p:nvPr/>
        </p:nvSpPr>
        <p:spPr bwMode="auto">
          <a:xfrm>
            <a:off x="8223250" y="1988792"/>
            <a:ext cx="0" cy="14446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lIns="90000" tIns="46800" rIns="90000" bIns="46800" anchor="ctr"/>
          <a:lstStyle/>
          <a:p>
            <a:endParaRPr lang="en-US">
              <a:solidFill>
                <a:srgbClr val="00214A"/>
              </a:solidFill>
            </a:endParaRPr>
          </a:p>
        </p:txBody>
      </p:sp>
      <p:sp>
        <p:nvSpPr>
          <p:cNvPr id="2" name="Footer Placeholder 1">
            <a:extLst>
              <a:ext uri="{FF2B5EF4-FFF2-40B4-BE49-F238E27FC236}">
                <a16:creationId xmlns:a16="http://schemas.microsoft.com/office/drawing/2014/main" id="{F0369928-DD09-4FCF-B795-5AE1F1D49CF9}"/>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D2EB32E5-E9D0-43D6-8C74-1C7D39331627}"/>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D98352D1-7AED-4A7C-AC1A-489CC6812729}"/>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955476176"/>
      </p:ext>
    </p:extLst>
  </p:cSld>
  <p:clrMapOvr>
    <a:masterClrMapping/>
  </p:clrMapOvr>
  <p:transition spd="slow"/>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vert="horz" lIns="0" tIns="0" rIns="0" bIns="10800" rtlCol="0" anchor="b" anchorCtr="0">
            <a:noAutofit/>
          </a:bodyPr>
          <a:lstStyle/>
          <a:p>
            <a:r>
              <a:t>TLF35584QVVS1/VS2 plus AURIX™ TriBoard</a:t>
            </a:r>
            <a:br>
              <a:rPr/>
            </a:br>
            <a:r>
              <a:rPr>
                <a:solidFill>
                  <a:schemeClr val="accent3">
                    <a:lumMod val="50000"/>
                  </a:schemeClr>
                </a:solidFill>
              </a:rPr>
              <a:t>Evaluation Environment</a:t>
            </a:r>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a:off x="7803688" y="1045475"/>
            <a:ext cx="1486102" cy="1800198"/>
          </a:xfrm>
          <a:prstGeom prst="rect">
            <a:avLst/>
          </a:prstGeom>
          <a:effectLst>
            <a:outerShdw blurRad="50800" dist="38100" dir="2700000" algn="tl" rotWithShape="0">
              <a:prstClr val="black">
                <a:alpha val="40000"/>
              </a:prstClr>
            </a:outerShdw>
          </a:effectLst>
        </p:spPr>
      </p:pic>
      <p:pic>
        <p:nvPicPr>
          <p:cNvPr id="8" name="Picture 7"/>
          <p:cNvPicPr>
            <a:picLocks noChangeAspect="1"/>
          </p:cNvPicPr>
          <p:nvPr/>
        </p:nvPicPr>
        <p:blipFill rotWithShape="1">
          <a:blip r:embed="rId4" cstate="print">
            <a:extLst>
              <a:ext uri="{28A0092B-C50C-407E-A947-70E740481C1C}">
                <a14:useLocalDpi xmlns:a14="http://schemas.microsoft.com/office/drawing/2010/main" val="0"/>
              </a:ext>
            </a:extLst>
          </a:blip>
          <a:srcRect l="13566" t="4453" r="11470" b="3443"/>
          <a:stretch/>
        </p:blipFill>
        <p:spPr>
          <a:xfrm rot="10800000">
            <a:off x="5126361" y="2492898"/>
            <a:ext cx="1800198" cy="1464866"/>
          </a:xfrm>
          <a:prstGeom prst="rect">
            <a:avLst/>
          </a:prstGeom>
          <a:effectLst>
            <a:outerShdw blurRad="50800" dist="38100" dir="2700000" algn="tl" rotWithShape="0">
              <a:prstClr val="black">
                <a:alpha val="40000"/>
              </a:prstClr>
            </a:outerShdw>
          </a:effectLst>
        </p:spPr>
      </p:pic>
      <p:pic>
        <p:nvPicPr>
          <p:cNvPr id="9" name="Picture 8"/>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64324">
            <a:off x="6644177" y="2898850"/>
            <a:ext cx="2715920" cy="3356640"/>
          </a:xfrm>
          <a:prstGeom prst="rect">
            <a:avLst/>
          </a:prstGeom>
          <a:effectLst>
            <a:outerShdw blurRad="50800" dist="38100" dir="2700000" algn="tl" rotWithShape="0">
              <a:prstClr val="black">
                <a:alpha val="40000"/>
              </a:prstClr>
            </a:outerShdw>
          </a:effectLst>
        </p:spPr>
      </p:pic>
      <p:sp>
        <p:nvSpPr>
          <p:cNvPr id="4" name="TextBox 3"/>
          <p:cNvSpPr txBox="1"/>
          <p:nvPr/>
        </p:nvSpPr>
        <p:spPr bwMode="auto">
          <a:xfrm>
            <a:off x="1165224" y="1125579"/>
            <a:ext cx="5257310" cy="4770537"/>
          </a:xfrm>
          <a:prstGeom prst="rect">
            <a:avLst/>
          </a:prstGeom>
          <a:noFill/>
          <a:ln w="9525">
            <a:noFill/>
            <a:miter lim="800000"/>
            <a:headEnd/>
            <a:tailEnd/>
          </a:ln>
          <a:effectLst/>
        </p:spPr>
        <p:txBody>
          <a:bodyPr wrap="square" lIns="0" tIns="0" rIns="0" bIns="0" rtlCol="0" anchor="ctr" anchorCtr="0">
            <a:spAutoFit/>
          </a:bodyPr>
          <a:lstStyle/>
          <a:p>
            <a:pPr marL="288000" indent="-288000">
              <a:spcBef>
                <a:spcPts val="0"/>
              </a:spcBef>
              <a:spcAft>
                <a:spcPts val="1200"/>
              </a:spcAft>
              <a:buClr>
                <a:schemeClr val="accent1"/>
              </a:buClr>
              <a:buFont typeface="Arial"/>
              <a:buChar char="›"/>
            </a:pPr>
            <a:r>
              <a:rPr lang="en-GB" sz="1400" dirty="0">
                <a:latin typeface="+mj-lt"/>
              </a:rPr>
              <a:t>TLF35584-Evaluation-Boards (Green)</a:t>
            </a:r>
          </a:p>
          <a:p>
            <a:pPr marL="576000" lvl="1" indent="-288000">
              <a:spcBef>
                <a:spcPts val="0"/>
              </a:spcBef>
              <a:spcAft>
                <a:spcPts val="900"/>
              </a:spcAft>
              <a:buClr>
                <a:schemeClr val="accent1"/>
              </a:buClr>
              <a:buFont typeface="Verdana"/>
              <a:buChar char="–"/>
            </a:pPr>
            <a:r>
              <a:rPr lang="en-GB" sz="1400" dirty="0">
                <a:latin typeface="+mj-lt"/>
              </a:rPr>
              <a:t>Equipped either with 3V3- or 5V-variant</a:t>
            </a:r>
          </a:p>
          <a:p>
            <a:pPr marL="576000" lvl="1" indent="-288000">
              <a:spcBef>
                <a:spcPts val="0"/>
              </a:spcBef>
              <a:spcAft>
                <a:spcPts val="900"/>
              </a:spcAft>
              <a:buClr>
                <a:schemeClr val="accent1"/>
              </a:buClr>
              <a:buFont typeface="Verdana"/>
              <a:buChar char="–"/>
            </a:pPr>
            <a:r>
              <a:rPr lang="en-GB" sz="1400" dirty="0">
                <a:latin typeface="+mj-lt"/>
              </a:rPr>
              <a:t>Can be adapted to high- and low-switching </a:t>
            </a:r>
            <a:br>
              <a:rPr lang="en-GB" sz="1400" dirty="0">
                <a:latin typeface="+mj-lt"/>
              </a:rPr>
            </a:br>
            <a:r>
              <a:rPr lang="en-GB" sz="1400" dirty="0">
                <a:latin typeface="+mj-lt"/>
              </a:rPr>
              <a:t>frequency</a:t>
            </a:r>
          </a:p>
          <a:p>
            <a:pPr marL="288000" indent="-288000">
              <a:spcBef>
                <a:spcPts val="0"/>
              </a:spcBef>
              <a:spcAft>
                <a:spcPts val="1200"/>
              </a:spcAft>
              <a:buClr>
                <a:schemeClr val="accent1"/>
              </a:buClr>
              <a:buFont typeface="Arial"/>
              <a:buChar char="›"/>
            </a:pPr>
            <a:r>
              <a:rPr lang="en-GB" altLang="de-DE" sz="1400" dirty="0" err="1"/>
              <a:t>AURIX™</a:t>
            </a:r>
            <a:r>
              <a:rPr lang="en-GB" sz="1400" dirty="0" err="1">
                <a:latin typeface="+mj-lt"/>
              </a:rPr>
              <a:t>TriBoard</a:t>
            </a:r>
            <a:r>
              <a:rPr lang="en-GB" sz="1400" dirty="0">
                <a:latin typeface="+mj-lt"/>
              </a:rPr>
              <a:t> (Red)</a:t>
            </a:r>
          </a:p>
          <a:p>
            <a:pPr marL="576000" lvl="1" indent="-288000">
              <a:spcBef>
                <a:spcPts val="0"/>
              </a:spcBef>
              <a:spcAft>
                <a:spcPts val="900"/>
              </a:spcAft>
              <a:buClr>
                <a:schemeClr val="accent1"/>
              </a:buClr>
              <a:buFont typeface="Verdana"/>
              <a:buChar char="–"/>
            </a:pPr>
            <a:r>
              <a:rPr lang="en-GB" sz="1400" dirty="0">
                <a:latin typeface="+mj-lt"/>
              </a:rPr>
              <a:t>For TLF35584-configuration</a:t>
            </a:r>
          </a:p>
          <a:p>
            <a:pPr marL="576000" lvl="1" indent="-288000">
              <a:spcBef>
                <a:spcPts val="0"/>
              </a:spcBef>
              <a:spcAft>
                <a:spcPts val="900"/>
              </a:spcAft>
              <a:buClr>
                <a:schemeClr val="accent1"/>
              </a:buClr>
              <a:buFont typeface="Verdana"/>
              <a:buChar char="–"/>
            </a:pPr>
            <a:r>
              <a:rPr lang="en-GB" sz="1400" dirty="0">
                <a:latin typeface="+mj-lt"/>
              </a:rPr>
              <a:t>Stack-concept</a:t>
            </a:r>
          </a:p>
          <a:p>
            <a:pPr marL="576000" lvl="1" indent="-288000">
              <a:spcBef>
                <a:spcPts val="0"/>
              </a:spcBef>
              <a:spcAft>
                <a:spcPts val="900"/>
              </a:spcAft>
              <a:buClr>
                <a:schemeClr val="accent1"/>
              </a:buClr>
              <a:buFont typeface="Verdana"/>
              <a:buChar char="–"/>
            </a:pPr>
            <a:r>
              <a:rPr lang="en-GB" sz="1400" dirty="0">
                <a:latin typeface="+mj-lt"/>
              </a:rPr>
              <a:t>GUI </a:t>
            </a:r>
          </a:p>
          <a:p>
            <a:pPr marL="864000" lvl="2" indent="-288000">
              <a:spcBef>
                <a:spcPts val="0"/>
              </a:spcBef>
              <a:spcAft>
                <a:spcPts val="600"/>
              </a:spcAft>
              <a:buClr>
                <a:schemeClr val="accent1"/>
              </a:buClr>
              <a:buFont typeface="Verdana"/>
              <a:buChar char="–"/>
            </a:pPr>
            <a:r>
              <a:rPr lang="en-GB" sz="1400" dirty="0">
                <a:latin typeface="+mj-lt"/>
              </a:rPr>
              <a:t>Parameter setting </a:t>
            </a:r>
          </a:p>
          <a:p>
            <a:pPr marL="864000" lvl="2" indent="-288000">
              <a:spcBef>
                <a:spcPts val="0"/>
              </a:spcBef>
              <a:spcAft>
                <a:spcPts val="600"/>
              </a:spcAft>
              <a:buClr>
                <a:schemeClr val="accent1"/>
              </a:buClr>
              <a:buFont typeface="Verdana"/>
              <a:buChar char="–"/>
            </a:pPr>
            <a:r>
              <a:rPr lang="en-GB" sz="1400" dirty="0">
                <a:latin typeface="+mj-lt"/>
              </a:rPr>
              <a:t>Monitoring functions</a:t>
            </a:r>
          </a:p>
          <a:p>
            <a:pPr marL="864000" lvl="2" indent="-288000">
              <a:spcBef>
                <a:spcPts val="0"/>
              </a:spcBef>
              <a:spcAft>
                <a:spcPts val="600"/>
              </a:spcAft>
              <a:buClr>
                <a:schemeClr val="accent1"/>
              </a:buClr>
              <a:buFont typeface="Verdana"/>
              <a:buChar char="–"/>
            </a:pPr>
            <a:r>
              <a:rPr lang="en-GB" sz="1400" dirty="0">
                <a:latin typeface="+mj-lt"/>
              </a:rPr>
              <a:t>SPI-communication logging </a:t>
            </a:r>
          </a:p>
          <a:p>
            <a:pPr marL="864000" lvl="2" indent="-288000">
              <a:spcBef>
                <a:spcPts val="0"/>
              </a:spcBef>
              <a:spcAft>
                <a:spcPts val="600"/>
              </a:spcAft>
              <a:buClr>
                <a:schemeClr val="accent1"/>
              </a:buClr>
              <a:buFont typeface="Verdana"/>
              <a:buChar char="–"/>
            </a:pPr>
            <a:r>
              <a:rPr lang="en-GB" sz="1400" dirty="0">
                <a:latin typeface="+mj-lt"/>
              </a:rPr>
              <a:t>Register modification </a:t>
            </a:r>
          </a:p>
          <a:p>
            <a:pPr marL="864000" lvl="2" indent="-288000">
              <a:spcBef>
                <a:spcPts val="0"/>
              </a:spcBef>
              <a:spcAft>
                <a:spcPts val="600"/>
              </a:spcAft>
              <a:buClr>
                <a:schemeClr val="accent1"/>
              </a:buClr>
              <a:buFont typeface="Verdana"/>
              <a:buChar char="–"/>
            </a:pPr>
            <a:r>
              <a:rPr lang="en-GB" sz="1400" dirty="0">
                <a:latin typeface="+mj-lt"/>
              </a:rPr>
              <a:t>Flag control</a:t>
            </a:r>
          </a:p>
          <a:p>
            <a:pPr marL="576000" lvl="1" indent="-288000">
              <a:spcBef>
                <a:spcPts val="0"/>
              </a:spcBef>
              <a:spcAft>
                <a:spcPts val="900"/>
              </a:spcAft>
              <a:buClr>
                <a:schemeClr val="accent1"/>
              </a:buClr>
              <a:buFont typeface="Arial" panose="020B0604020202020204" pitchFamily="34" charset="0"/>
              <a:buChar char="•"/>
            </a:pPr>
            <a:endParaRPr lang="en-GB" sz="1400" dirty="0">
              <a:latin typeface="+mj-lt"/>
            </a:endParaRPr>
          </a:p>
          <a:p>
            <a:pPr marL="285750" indent="-285750" eaLnBrk="0" fontAlgn="auto" hangingPunct="0">
              <a:spcBef>
                <a:spcPts val="0"/>
              </a:spcBef>
              <a:spcAft>
                <a:spcPts val="300"/>
              </a:spcAft>
              <a:buClr>
                <a:schemeClr val="accent1"/>
              </a:buClr>
              <a:buFont typeface="Arial" panose="020B0604020202020204" pitchFamily="34" charset="0"/>
              <a:buChar char="›"/>
            </a:pPr>
            <a:endParaRPr lang="en-GB" sz="1400" kern="0" dirty="0">
              <a:latin typeface="+mj-lt"/>
              <a:ea typeface="Verdana" pitchFamily="34" charset="0"/>
              <a:cs typeface="Verdana" pitchFamily="34" charset="0"/>
            </a:endParaRPr>
          </a:p>
        </p:txBody>
      </p:sp>
      <p:sp>
        <p:nvSpPr>
          <p:cNvPr id="3" name="Footer Placeholder 2">
            <a:extLst>
              <a:ext uri="{FF2B5EF4-FFF2-40B4-BE49-F238E27FC236}">
                <a16:creationId xmlns:a16="http://schemas.microsoft.com/office/drawing/2014/main" id="{BEBAF200-E64B-4799-9F01-51A9EBC559FE}"/>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C8740A19-52D1-4814-9FDB-91BBFA03F8CE}"/>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73FCB686-D117-4404-A3BB-DC3A2D19BD82}"/>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261147102"/>
      </p:ext>
    </p:extLst>
  </p:cSld>
  <p:clrMapOvr>
    <a:masterClrMapping/>
  </p:clrMapOvr>
  <p:transition spd="slow"/>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941206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2"/>
          <p:cNvSpPr>
            <a:spLocks noGrp="1"/>
          </p:cNvSpPr>
          <p:nvPr>
            <p:ph type="title" hasCustomPrompt="1"/>
          </p:nvPr>
        </p:nvSpPr>
        <p:spPr>
          <a:xfrm>
            <a:off x="301824" y="548720"/>
            <a:ext cx="8640000" cy="720000"/>
          </a:xfrm>
        </p:spPr>
        <p:txBody>
          <a:bodyPr/>
          <a:lstStyle/>
          <a:p>
            <a:pPr>
              <a:buClr>
                <a:srgbClr val="000000"/>
              </a:buClr>
            </a:pPr>
            <a:r>
              <a:rPr dirty="0"/>
              <a:t>Support Models: PDH</a:t>
            </a:r>
            <a:br>
              <a:rPr dirty="0"/>
            </a:br>
            <a:r>
              <a:rPr dirty="0">
                <a:solidFill>
                  <a:srgbClr val="589482"/>
                </a:solidFill>
              </a:rPr>
              <a:t>Optimized open market AURIXTM and XMC™ customer support set up</a:t>
            </a:r>
            <a:endParaRPr lang="en-US" altLang="de-DE" sz="1800" i="1" dirty="0">
              <a:solidFill>
                <a:srgbClr val="589482"/>
              </a:solidFill>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8259" y="1268761"/>
            <a:ext cx="9020437" cy="47796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Footer Placeholder 1">
            <a:extLst>
              <a:ext uri="{FF2B5EF4-FFF2-40B4-BE49-F238E27FC236}">
                <a16:creationId xmlns:a16="http://schemas.microsoft.com/office/drawing/2014/main" id="{09059F22-BEA1-4C67-A79E-AF5CEC54C21B}"/>
              </a:ext>
            </a:extLst>
          </p:cNvPr>
          <p:cNvSpPr>
            <a:spLocks noGrp="1"/>
          </p:cNvSpPr>
          <p:nvPr>
            <p:ph type="ftr" sz="quarter" idx="16"/>
          </p:nvPr>
        </p:nvSpPr>
        <p:spPr/>
        <p:txBody>
          <a:bodyPr/>
          <a:lstStyle/>
          <a:p>
            <a:r>
              <a:rPr lang="en-US"/>
              <a:t> </a:t>
            </a:r>
          </a:p>
        </p:txBody>
      </p:sp>
      <p:sp>
        <p:nvSpPr>
          <p:cNvPr id="3" name="Date Placeholder 2">
            <a:extLst>
              <a:ext uri="{FF2B5EF4-FFF2-40B4-BE49-F238E27FC236}">
                <a16:creationId xmlns:a16="http://schemas.microsoft.com/office/drawing/2014/main" id="{2F7F05AE-27F9-42F8-865D-456F345ECD6D}"/>
              </a:ext>
            </a:extLst>
          </p:cNvPr>
          <p:cNvSpPr>
            <a:spLocks noGrp="1"/>
          </p:cNvSpPr>
          <p:nvPr>
            <p:ph type="dt" sz="half" idx="15"/>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3E0C2820-585C-4CD9-84D0-EFD3DC82D0D5}"/>
              </a:ext>
            </a:extLst>
          </p:cNvPr>
          <p:cNvSpPr>
            <a:spLocks noGrp="1"/>
          </p:cNvSpPr>
          <p:nvPr>
            <p:ph type="sldNum" sz="quarter" idx="17"/>
          </p:nvPr>
        </p:nvSpPr>
        <p:spPr/>
        <p:txBody>
          <a:bodyPr/>
          <a:lstStyle/>
          <a:p>
            <a:r>
              <a:rPr lang="en-US"/>
              <a:t> </a:t>
            </a:r>
          </a:p>
        </p:txBody>
      </p:sp>
    </p:spTree>
    <p:extLst>
      <p:ext uri="{BB962C8B-B14F-4D97-AF65-F5344CB8AC3E}">
        <p14:creationId xmlns:p14="http://schemas.microsoft.com/office/powerpoint/2010/main" val="3490540439"/>
      </p:ext>
    </p:extLst>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vert="horz" lIns="0" tIns="0" rIns="0" bIns="10800" rtlCol="0" anchor="b" anchorCtr="0">
            <a:noAutofit/>
          </a:bodyPr>
          <a:lstStyle/>
          <a:p>
            <a:br>
              <a:rPr dirty="0"/>
            </a:br>
            <a:r>
              <a:rPr dirty="0"/>
              <a:t>AURIX™ PDH partners</a:t>
            </a:r>
            <a:br>
              <a:rPr dirty="0"/>
            </a:br>
            <a:r>
              <a:rPr dirty="0">
                <a:solidFill>
                  <a:schemeClr val="tx2"/>
                </a:solidFill>
              </a:rPr>
              <a:t>Optimized regional and application specific presence</a:t>
            </a:r>
          </a:p>
        </p:txBody>
      </p:sp>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7888" y="908721"/>
            <a:ext cx="8866692" cy="561662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Footer Placeholder 2">
            <a:extLst>
              <a:ext uri="{FF2B5EF4-FFF2-40B4-BE49-F238E27FC236}">
                <a16:creationId xmlns:a16="http://schemas.microsoft.com/office/drawing/2014/main" id="{EEDC2DC2-4BEF-4B3F-BBB8-4B53386FED8E}"/>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F272B04A-9E08-4E77-B94D-F4C8539965AC}"/>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0DACA0F5-B888-48C4-8C1C-7DA2125AB4FD}"/>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126178365"/>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779C6CE1-31F3-4278-A83E-71BCBDCA22C3}"/>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 action="ppaction://noaction"/>
              <a:extLst>
                <a:ext uri="{FF2B5EF4-FFF2-40B4-BE49-F238E27FC236}">
                  <a16:creationId xmlns:a16="http://schemas.microsoft.com/office/drawing/2014/main" id="{5D226213-D5D0-42B5-A5CB-2E9C00C6A074}"/>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 action="ppaction://noaction"/>
              <a:extLst>
                <a:ext uri="{FF2B5EF4-FFF2-40B4-BE49-F238E27FC236}">
                  <a16:creationId xmlns:a16="http://schemas.microsoft.com/office/drawing/2014/main" id="{9C814EC8-A00F-489A-A7B6-FFC9C4397B66}"/>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 action="ppaction://noaction"/>
              <a:extLst>
                <a:ext uri="{FF2B5EF4-FFF2-40B4-BE49-F238E27FC236}">
                  <a16:creationId xmlns:a16="http://schemas.microsoft.com/office/drawing/2014/main" id="{8D2CBFB0-A66E-4747-B4ED-3AB7AF4AAD79}"/>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 action="ppaction://noaction"/>
              <a:extLst>
                <a:ext uri="{FF2B5EF4-FFF2-40B4-BE49-F238E27FC236}">
                  <a16:creationId xmlns:a16="http://schemas.microsoft.com/office/drawing/2014/main" id="{6F6B5B22-BC70-4261-B946-B11DE4998446}"/>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 action="ppaction://noaction"/>
              <a:extLst>
                <a:ext uri="{FF2B5EF4-FFF2-40B4-BE49-F238E27FC236}">
                  <a16:creationId xmlns:a16="http://schemas.microsoft.com/office/drawing/2014/main" id="{56E9A707-5B39-49B5-8464-9FD00952C384}"/>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 action="ppaction://noaction"/>
              <a:extLst>
                <a:ext uri="{FF2B5EF4-FFF2-40B4-BE49-F238E27FC236}">
                  <a16:creationId xmlns:a16="http://schemas.microsoft.com/office/drawing/2014/main" id="{7E9F3434-7899-48C9-8722-D54D2E1904A2}"/>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rId37" action="ppaction://hlinksldjump"/>
              <a:extLst>
                <a:ext uri="{FF2B5EF4-FFF2-40B4-BE49-F238E27FC236}">
                  <a16:creationId xmlns:a16="http://schemas.microsoft.com/office/drawing/2014/main" id="{67F706E0-5E62-4029-BC4F-7619338A9F70}"/>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AURIX TC2xx Overview</a:t>
              </a:r>
              <a:endParaRPr lang="en-US" sz="1620" b="1" dirty="0">
                <a:solidFill>
                  <a:schemeClr val="tx2"/>
                </a:solidFill>
                <a:latin typeface="+mn-lt"/>
              </a:endParaRPr>
            </a:p>
          </p:txBody>
        </p:sp>
        <p:sp>
          <p:nvSpPr>
            <p:cNvPr id="13" name="MIO_AGENDA_ELEMENT_ELEMENTNUMBER_3">
              <a:hlinkClick r:id="rId37" action="ppaction://hlinksldjump"/>
              <a:extLst>
                <a:ext uri="{FF2B5EF4-FFF2-40B4-BE49-F238E27FC236}">
                  <a16:creationId xmlns:a16="http://schemas.microsoft.com/office/drawing/2014/main" id="{184DD282-24F4-4FBE-B792-27E18798BC29}"/>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rId37" action="ppaction://hlinksldjump"/>
              <a:extLst>
                <a:ext uri="{FF2B5EF4-FFF2-40B4-BE49-F238E27FC236}">
                  <a16:creationId xmlns:a16="http://schemas.microsoft.com/office/drawing/2014/main" id="{CA231750-FA80-43B7-8206-58F2095B50EE}"/>
                </a:ext>
              </a:extLst>
            </p:cNvPr>
            <p:cNvSpPr txBox="1">
              <a:spLocks/>
            </p:cNvSpPr>
            <p:nvPr>
              <p:custDataLst>
                <p:tags r:id="rId11"/>
              </p:custDataLst>
            </p:nvPr>
          </p:nvSpPr>
          <p:spPr>
            <a:xfrm>
              <a:off x="9925408" y="2208799"/>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17</a:t>
              </a:r>
              <a:endParaRPr lang="en-US" sz="1620" b="1" dirty="0">
                <a:solidFill>
                  <a:schemeClr val="tx2"/>
                </a:solidFill>
                <a:latin typeface="+mn-lt"/>
                <a:cs typeface="Segoe UI Semibold" panose="020B0702040204020203" pitchFamily="34" charset="0"/>
              </a:endParaRPr>
            </a:p>
          </p:txBody>
        </p:sp>
        <p:sp>
          <p:nvSpPr>
            <p:cNvPr id="15" name="MIO_AGENDA_ELEMENT_TITEL_4">
              <a:hlinkClick r:id="" action="ppaction://noaction"/>
              <a:extLst>
                <a:ext uri="{FF2B5EF4-FFF2-40B4-BE49-F238E27FC236}">
                  <a16:creationId xmlns:a16="http://schemas.microsoft.com/office/drawing/2014/main" id="{F30B55BF-CF8D-437B-AFD6-E48FC607F4B8}"/>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 action="ppaction://noaction"/>
              <a:extLst>
                <a:ext uri="{FF2B5EF4-FFF2-40B4-BE49-F238E27FC236}">
                  <a16:creationId xmlns:a16="http://schemas.microsoft.com/office/drawing/2014/main" id="{025AAC93-AB6B-4FC5-94DD-F1CFB368726A}"/>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 action="ppaction://noaction"/>
              <a:extLst>
                <a:ext uri="{FF2B5EF4-FFF2-40B4-BE49-F238E27FC236}">
                  <a16:creationId xmlns:a16="http://schemas.microsoft.com/office/drawing/2014/main" id="{DEDC9154-AB28-4036-ADC4-0FE97BA35949}"/>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 action="ppaction://noaction"/>
              <a:extLst>
                <a:ext uri="{FF2B5EF4-FFF2-40B4-BE49-F238E27FC236}">
                  <a16:creationId xmlns:a16="http://schemas.microsoft.com/office/drawing/2014/main" id="{10BF4DFD-F31D-4894-A5B7-F0D6B2A0822A}"/>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 action="ppaction://noaction"/>
              <a:extLst>
                <a:ext uri="{FF2B5EF4-FFF2-40B4-BE49-F238E27FC236}">
                  <a16:creationId xmlns:a16="http://schemas.microsoft.com/office/drawing/2014/main" id="{1FFA46BD-4652-4E9F-9587-AEC110BFD1E9}"/>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 action="ppaction://noaction"/>
              <a:extLst>
                <a:ext uri="{FF2B5EF4-FFF2-40B4-BE49-F238E27FC236}">
                  <a16:creationId xmlns:a16="http://schemas.microsoft.com/office/drawing/2014/main" id="{0F24CDE9-85A3-4FC1-9A95-35B5CC4B6C10}"/>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626AC0E3-40DD-4880-9244-0972A2C92932}"/>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6C862CFC-047E-4080-8235-148C5FD3DAFF}"/>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C0A35576-E022-4EFA-9ACB-00C22A9AB8AC}"/>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66CB9A47-4869-4870-A1DE-6DE05743DF79}"/>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CA59CAFB-84D9-4262-97F5-17CFEF29418E}"/>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C0A6F608-8EF6-4006-9B00-45149541ACCA}"/>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 action="ppaction://noaction"/>
              <a:extLst>
                <a:ext uri="{FF2B5EF4-FFF2-40B4-BE49-F238E27FC236}">
                  <a16:creationId xmlns:a16="http://schemas.microsoft.com/office/drawing/2014/main" id="{63B6F9ED-FEBE-4F35-B625-83CB33C4403A}"/>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 action="ppaction://noaction"/>
              <a:extLst>
                <a:ext uri="{FF2B5EF4-FFF2-40B4-BE49-F238E27FC236}">
                  <a16:creationId xmlns:a16="http://schemas.microsoft.com/office/drawing/2014/main" id="{5DD3CECC-C472-48D3-99C0-C8E8C2C1DE21}"/>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 action="ppaction://noaction"/>
              <a:extLst>
                <a:ext uri="{FF2B5EF4-FFF2-40B4-BE49-F238E27FC236}">
                  <a16:creationId xmlns:a16="http://schemas.microsoft.com/office/drawing/2014/main" id="{DA152939-5845-4F9B-A76E-957A1A4012A3}"/>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 action="ppaction://noaction"/>
              <a:extLst>
                <a:ext uri="{FF2B5EF4-FFF2-40B4-BE49-F238E27FC236}">
                  <a16:creationId xmlns:a16="http://schemas.microsoft.com/office/drawing/2014/main" id="{3CF520E2-73BB-4225-B1E7-65DAF01F774D}"/>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 action="ppaction://noaction"/>
              <a:extLst>
                <a:ext uri="{FF2B5EF4-FFF2-40B4-BE49-F238E27FC236}">
                  <a16:creationId xmlns:a16="http://schemas.microsoft.com/office/drawing/2014/main" id="{E07BE3CF-36E4-451B-9E73-C7763B340763}"/>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 action="ppaction://noaction"/>
              <a:extLst>
                <a:ext uri="{FF2B5EF4-FFF2-40B4-BE49-F238E27FC236}">
                  <a16:creationId xmlns:a16="http://schemas.microsoft.com/office/drawing/2014/main" id="{8907D013-3601-4C02-BF79-23F46EBF1C51}"/>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 action="ppaction://noaction"/>
              <a:extLst>
                <a:ext uri="{FF2B5EF4-FFF2-40B4-BE49-F238E27FC236}">
                  <a16:creationId xmlns:a16="http://schemas.microsoft.com/office/drawing/2014/main" id="{CA2A2B7B-E5CF-4396-9C8E-A910961EC764}"/>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 action="ppaction://noaction"/>
              <a:extLst>
                <a:ext uri="{FF2B5EF4-FFF2-40B4-BE49-F238E27FC236}">
                  <a16:creationId xmlns:a16="http://schemas.microsoft.com/office/drawing/2014/main" id="{1BE4CB5C-459B-4488-85E3-F0CB76AD3778}"/>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 action="ppaction://noaction"/>
              <a:extLst>
                <a:ext uri="{FF2B5EF4-FFF2-40B4-BE49-F238E27FC236}">
                  <a16:creationId xmlns:a16="http://schemas.microsoft.com/office/drawing/2014/main" id="{8E46FA53-EF0B-4E63-BCB6-DBC7E485E033}"/>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 action="ppaction://noaction"/>
              <a:extLst>
                <a:ext uri="{FF2B5EF4-FFF2-40B4-BE49-F238E27FC236}">
                  <a16:creationId xmlns:a16="http://schemas.microsoft.com/office/drawing/2014/main" id="{B70AA844-F7B9-41C2-9CE4-3518990E9B23}"/>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 action="ppaction://noaction"/>
              <a:extLst>
                <a:ext uri="{FF2B5EF4-FFF2-40B4-BE49-F238E27FC236}">
                  <a16:creationId xmlns:a16="http://schemas.microsoft.com/office/drawing/2014/main" id="{4C5A8428-A8FC-481D-8D58-DA1E7386D9A2}"/>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 action="ppaction://noaction"/>
              <a:extLst>
                <a:ext uri="{FF2B5EF4-FFF2-40B4-BE49-F238E27FC236}">
                  <a16:creationId xmlns:a16="http://schemas.microsoft.com/office/drawing/2014/main" id="{B3244E01-F9BA-413F-87E8-263998DBC545}"/>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246223756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2" name="Rectangle 3"/>
          <p:cNvSpPr>
            <a:spLocks noGrp="1" noChangeArrowheads="1"/>
          </p:cNvSpPr>
          <p:nvPr>
            <p:ph type="title" hasCustomPrompt="1"/>
          </p:nvPr>
        </p:nvSpPr>
        <p:spPr/>
        <p:txBody>
          <a:bodyPr vert="horz" lIns="0" tIns="0" rIns="0" bIns="10800" rtlCol="0" anchor="b" anchorCtr="0">
            <a:noAutofit/>
          </a:bodyPr>
          <a:lstStyle/>
          <a:p>
            <a:r>
              <a:t>AURIX™ Product Naming</a:t>
            </a:r>
          </a:p>
        </p:txBody>
      </p:sp>
      <p:sp>
        <p:nvSpPr>
          <p:cNvPr id="43013" name="Text Box 4"/>
          <p:cNvSpPr txBox="1">
            <a:spLocks noChangeArrowheads="1"/>
          </p:cNvSpPr>
          <p:nvPr/>
        </p:nvSpPr>
        <p:spPr bwMode="auto">
          <a:xfrm>
            <a:off x="733744" y="1385482"/>
            <a:ext cx="9351819" cy="707886"/>
          </a:xfrm>
          <a:prstGeom prst="rect">
            <a:avLst/>
          </a:prstGeom>
          <a:noFill/>
          <a:ln w="9525" algn="ctr">
            <a:noFill/>
            <a:miter lim="800000"/>
            <a:headEnd/>
            <a:tailEnd/>
          </a:ln>
          <a:effectLst/>
        </p:spPr>
        <p:txBody>
          <a:bodyPr wrap="square">
            <a:spAutoFit/>
          </a:bodyPr>
          <a:lstStyle/>
          <a:p>
            <a:pPr algn="l">
              <a:buClr>
                <a:schemeClr val="tx1"/>
              </a:buClr>
            </a:pPr>
            <a:r>
              <a:rPr lang="en-GB" sz="4000" dirty="0">
                <a:latin typeface="Verdana"/>
              </a:rPr>
              <a:t>   </a:t>
            </a:r>
            <a:r>
              <a:rPr lang="en-GB" sz="3600" dirty="0">
                <a:latin typeface="Verdana"/>
              </a:rPr>
              <a:t>SA </a:t>
            </a:r>
            <a:r>
              <a:rPr lang="en-GB" sz="3600" dirty="0">
                <a:solidFill>
                  <a:srgbClr val="87A5D2"/>
                </a:solidFill>
                <a:latin typeface="Verdana"/>
              </a:rPr>
              <a:t>K</a:t>
            </a:r>
            <a:r>
              <a:rPr lang="en-GB" sz="3600" dirty="0">
                <a:solidFill>
                  <a:srgbClr val="00214A"/>
                </a:solidFill>
                <a:latin typeface="Verdana"/>
              </a:rPr>
              <a:t> </a:t>
            </a:r>
            <a:r>
              <a:rPr lang="en-GB" sz="3600" dirty="0">
                <a:latin typeface="Verdana"/>
              </a:rPr>
              <a:t>– </a:t>
            </a:r>
            <a:r>
              <a:rPr lang="en-GB" sz="3600" dirty="0">
                <a:solidFill>
                  <a:schemeClr val="tx2"/>
                </a:solidFill>
                <a:latin typeface="Verdana"/>
              </a:rPr>
              <a:t>TC</a:t>
            </a:r>
            <a:r>
              <a:rPr lang="en-GB" sz="3600" dirty="0">
                <a:solidFill>
                  <a:srgbClr val="00214A"/>
                </a:solidFill>
                <a:latin typeface="Verdana"/>
              </a:rPr>
              <a:t> </a:t>
            </a:r>
            <a:r>
              <a:rPr lang="en-GB" sz="3600" dirty="0">
                <a:solidFill>
                  <a:schemeClr val="accent2"/>
                </a:solidFill>
                <a:latin typeface="Verdana"/>
              </a:rPr>
              <a:t>2 7 5 </a:t>
            </a:r>
            <a:r>
              <a:rPr lang="en-GB" sz="3600" dirty="0">
                <a:solidFill>
                  <a:schemeClr val="accent5"/>
                </a:solidFill>
                <a:latin typeface="Verdana"/>
              </a:rPr>
              <a:t>T</a:t>
            </a:r>
            <a:r>
              <a:rPr lang="en-GB" sz="3600" dirty="0">
                <a:solidFill>
                  <a:srgbClr val="18C663"/>
                </a:solidFill>
                <a:latin typeface="Verdana"/>
              </a:rPr>
              <a:t>   </a:t>
            </a:r>
            <a:r>
              <a:rPr lang="en-GB" sz="3600" dirty="0">
                <a:solidFill>
                  <a:srgbClr val="00214A"/>
                </a:solidFill>
                <a:latin typeface="Verdana"/>
              </a:rPr>
              <a:t> </a:t>
            </a:r>
            <a:r>
              <a:rPr lang="en-GB" sz="3600" dirty="0">
                <a:latin typeface="Verdana"/>
              </a:rPr>
              <a:t>– 64  </a:t>
            </a:r>
            <a:r>
              <a:rPr lang="en-GB" sz="3600" dirty="0">
                <a:solidFill>
                  <a:srgbClr val="0E7834"/>
                </a:solidFill>
                <a:latin typeface="Verdana"/>
              </a:rPr>
              <a:t>F</a:t>
            </a:r>
            <a:r>
              <a:rPr lang="en-GB" sz="3600" dirty="0">
                <a:solidFill>
                  <a:srgbClr val="00214A"/>
                </a:solidFill>
                <a:latin typeface="Verdana"/>
              </a:rPr>
              <a:t> </a:t>
            </a:r>
            <a:r>
              <a:rPr lang="en-GB" sz="3600" dirty="0">
                <a:solidFill>
                  <a:schemeClr val="accent6"/>
                </a:solidFill>
                <a:latin typeface="Verdana"/>
              </a:rPr>
              <a:t>200</a:t>
            </a:r>
            <a:r>
              <a:rPr lang="en-GB" sz="3600" dirty="0">
                <a:solidFill>
                  <a:srgbClr val="87A5D2"/>
                </a:solidFill>
                <a:latin typeface="Verdana"/>
              </a:rPr>
              <a:t> </a:t>
            </a:r>
            <a:r>
              <a:rPr lang="en-GB" sz="3600" dirty="0">
                <a:solidFill>
                  <a:srgbClr val="C0C0C0"/>
                </a:solidFill>
                <a:latin typeface="Verdana"/>
              </a:rPr>
              <a:t>N</a:t>
            </a:r>
          </a:p>
        </p:txBody>
      </p:sp>
      <p:sp>
        <p:nvSpPr>
          <p:cNvPr id="43014" name="Rectangle 5"/>
          <p:cNvSpPr>
            <a:spLocks noChangeArrowheads="1"/>
          </p:cNvSpPr>
          <p:nvPr/>
        </p:nvSpPr>
        <p:spPr bwMode="auto">
          <a:xfrm>
            <a:off x="3109917" y="1999428"/>
            <a:ext cx="503237"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15" name="Rectangle 6"/>
          <p:cNvSpPr>
            <a:spLocks noChangeArrowheads="1"/>
          </p:cNvSpPr>
          <p:nvPr/>
        </p:nvSpPr>
        <p:spPr bwMode="auto">
          <a:xfrm>
            <a:off x="3789367" y="1998635"/>
            <a:ext cx="287337"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16" name="Rectangle 7"/>
          <p:cNvSpPr>
            <a:spLocks noChangeArrowheads="1"/>
          </p:cNvSpPr>
          <p:nvPr/>
        </p:nvSpPr>
        <p:spPr bwMode="auto">
          <a:xfrm>
            <a:off x="4237042" y="1998635"/>
            <a:ext cx="287337"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17" name="Rectangle 8"/>
          <p:cNvSpPr>
            <a:spLocks noChangeArrowheads="1"/>
          </p:cNvSpPr>
          <p:nvPr/>
        </p:nvSpPr>
        <p:spPr bwMode="auto">
          <a:xfrm>
            <a:off x="4676775" y="1998635"/>
            <a:ext cx="287338"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18" name="Rectangle 9"/>
          <p:cNvSpPr>
            <a:spLocks noChangeArrowheads="1"/>
          </p:cNvSpPr>
          <p:nvPr/>
        </p:nvSpPr>
        <p:spPr bwMode="auto">
          <a:xfrm>
            <a:off x="5149850" y="1998635"/>
            <a:ext cx="287338"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19" name="Rectangle 10"/>
          <p:cNvSpPr>
            <a:spLocks noChangeArrowheads="1"/>
          </p:cNvSpPr>
          <p:nvPr/>
        </p:nvSpPr>
        <p:spPr bwMode="auto">
          <a:xfrm>
            <a:off x="5597525" y="1998635"/>
            <a:ext cx="287338"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21" name="Rectangle 12"/>
          <p:cNvSpPr>
            <a:spLocks noChangeArrowheads="1"/>
          </p:cNvSpPr>
          <p:nvPr/>
        </p:nvSpPr>
        <p:spPr bwMode="auto">
          <a:xfrm>
            <a:off x="7422554" y="1998635"/>
            <a:ext cx="287338"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22" name="Rectangle 13"/>
          <p:cNvSpPr>
            <a:spLocks noChangeArrowheads="1"/>
          </p:cNvSpPr>
          <p:nvPr/>
        </p:nvSpPr>
        <p:spPr bwMode="auto">
          <a:xfrm>
            <a:off x="7862296" y="1998635"/>
            <a:ext cx="865187"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23" name="Rectangle 14"/>
          <p:cNvSpPr>
            <a:spLocks noChangeArrowheads="1"/>
          </p:cNvSpPr>
          <p:nvPr/>
        </p:nvSpPr>
        <p:spPr bwMode="auto">
          <a:xfrm>
            <a:off x="1330325" y="1998635"/>
            <a:ext cx="647700"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24" name="Text Box 15"/>
          <p:cNvSpPr txBox="1">
            <a:spLocks noChangeArrowheads="1"/>
          </p:cNvSpPr>
          <p:nvPr/>
        </p:nvSpPr>
        <p:spPr bwMode="auto">
          <a:xfrm rot="-5400000">
            <a:off x="741364" y="3053091"/>
            <a:ext cx="1800226" cy="52322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Infineon product identifier</a:t>
            </a:r>
          </a:p>
        </p:txBody>
      </p:sp>
      <p:sp>
        <p:nvSpPr>
          <p:cNvPr id="43025" name="Text Box 16"/>
          <p:cNvSpPr txBox="1">
            <a:spLocks noChangeArrowheads="1"/>
          </p:cNvSpPr>
          <p:nvPr/>
        </p:nvSpPr>
        <p:spPr bwMode="auto">
          <a:xfrm rot="-5400000">
            <a:off x="2416176" y="3160714"/>
            <a:ext cx="1800226" cy="30480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TriCore</a:t>
            </a:r>
          </a:p>
        </p:txBody>
      </p:sp>
      <p:sp>
        <p:nvSpPr>
          <p:cNvPr id="43026" name="Text Box 17"/>
          <p:cNvSpPr txBox="1">
            <a:spLocks noChangeArrowheads="1"/>
          </p:cNvSpPr>
          <p:nvPr/>
        </p:nvSpPr>
        <p:spPr bwMode="auto">
          <a:xfrm rot="-5400000">
            <a:off x="2720183" y="3447257"/>
            <a:ext cx="2379662" cy="30480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Architecture</a:t>
            </a:r>
          </a:p>
        </p:txBody>
      </p:sp>
      <p:sp>
        <p:nvSpPr>
          <p:cNvPr id="43027" name="Text Box 18"/>
          <p:cNvSpPr txBox="1">
            <a:spLocks noChangeArrowheads="1"/>
          </p:cNvSpPr>
          <p:nvPr/>
        </p:nvSpPr>
        <p:spPr bwMode="auto">
          <a:xfrm rot="-5400000">
            <a:off x="3183733" y="3447257"/>
            <a:ext cx="2379662" cy="30480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Series</a:t>
            </a:r>
          </a:p>
        </p:txBody>
      </p:sp>
      <p:sp>
        <p:nvSpPr>
          <p:cNvPr id="43028" name="Text Box 19"/>
          <p:cNvSpPr txBox="1">
            <a:spLocks noChangeArrowheads="1"/>
          </p:cNvSpPr>
          <p:nvPr/>
        </p:nvSpPr>
        <p:spPr bwMode="auto">
          <a:xfrm rot="-5400000">
            <a:off x="3895726" y="3157640"/>
            <a:ext cx="1803400" cy="307777"/>
          </a:xfrm>
          <a:prstGeom prst="rect">
            <a:avLst/>
          </a:prstGeom>
          <a:noFill/>
          <a:ln w="9525" algn="ctr">
            <a:noFill/>
            <a:miter lim="800000"/>
            <a:headEnd/>
            <a:tailEnd/>
          </a:ln>
          <a:effectLst/>
        </p:spPr>
        <p:txBody>
          <a:bodyPr wrap="square">
            <a:spAutoFit/>
          </a:bodyPr>
          <a:lstStyle/>
          <a:p>
            <a:pPr algn="r">
              <a:buClr>
                <a:schemeClr val="tx1"/>
              </a:buClr>
            </a:pPr>
            <a:r>
              <a:rPr lang="en-GB" sz="1400" dirty="0">
                <a:latin typeface="Verdana"/>
              </a:rPr>
              <a:t>Package Class</a:t>
            </a:r>
          </a:p>
        </p:txBody>
      </p:sp>
      <p:sp>
        <p:nvSpPr>
          <p:cNvPr id="43030" name="Text Box 21"/>
          <p:cNvSpPr txBox="1">
            <a:spLocks noChangeArrowheads="1"/>
          </p:cNvSpPr>
          <p:nvPr/>
        </p:nvSpPr>
        <p:spPr bwMode="auto">
          <a:xfrm rot="-5400000">
            <a:off x="4560094" y="3447257"/>
            <a:ext cx="2379662" cy="30480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Feature Package</a:t>
            </a:r>
          </a:p>
        </p:txBody>
      </p:sp>
      <p:sp>
        <p:nvSpPr>
          <p:cNvPr id="43031" name="Text Box 22"/>
          <p:cNvSpPr txBox="1">
            <a:spLocks noChangeArrowheads="1"/>
          </p:cNvSpPr>
          <p:nvPr/>
        </p:nvSpPr>
        <p:spPr bwMode="auto">
          <a:xfrm rot="-5400000">
            <a:off x="5744370" y="3447257"/>
            <a:ext cx="2379662" cy="30480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Memory Size</a:t>
            </a:r>
          </a:p>
        </p:txBody>
      </p:sp>
      <p:sp>
        <p:nvSpPr>
          <p:cNvPr id="43032" name="Text Box 23"/>
          <p:cNvSpPr txBox="1">
            <a:spLocks noChangeArrowheads="1"/>
          </p:cNvSpPr>
          <p:nvPr/>
        </p:nvSpPr>
        <p:spPr bwMode="auto">
          <a:xfrm rot="-5400000">
            <a:off x="6402256" y="3447257"/>
            <a:ext cx="2379662" cy="30480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Memory Type</a:t>
            </a:r>
          </a:p>
        </p:txBody>
      </p:sp>
      <p:sp>
        <p:nvSpPr>
          <p:cNvPr id="43033" name="Text Box 24"/>
          <p:cNvSpPr txBox="1">
            <a:spLocks noChangeArrowheads="1"/>
          </p:cNvSpPr>
          <p:nvPr/>
        </p:nvSpPr>
        <p:spPr bwMode="auto">
          <a:xfrm rot="-5400000">
            <a:off x="7184233" y="3447257"/>
            <a:ext cx="2379662" cy="30480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Frequency</a:t>
            </a:r>
          </a:p>
        </p:txBody>
      </p:sp>
      <p:sp>
        <p:nvSpPr>
          <p:cNvPr id="43034" name="Text Box 25"/>
          <p:cNvSpPr txBox="1">
            <a:spLocks noChangeArrowheads="1"/>
          </p:cNvSpPr>
          <p:nvPr/>
        </p:nvSpPr>
        <p:spPr bwMode="auto">
          <a:xfrm>
            <a:off x="4664169" y="4905336"/>
            <a:ext cx="2117631" cy="1548000"/>
          </a:xfrm>
          <a:prstGeom prst="rect">
            <a:avLst/>
          </a:prstGeom>
          <a:solidFill>
            <a:schemeClr val="bg2">
              <a:lumMod val="40000"/>
              <a:lumOff val="60000"/>
            </a:schemeClr>
          </a:solidFill>
          <a:ln w="9525" algn="ctr">
            <a:noFill/>
            <a:miter lim="800000"/>
            <a:headEnd/>
            <a:tailEnd/>
          </a:ln>
          <a:effectLst>
            <a:outerShdw blurRad="50800" dist="38100" dir="2700000" algn="tl" rotWithShape="0">
              <a:schemeClr val="tx1">
                <a:alpha val="40000"/>
              </a:schemeClr>
            </a:outerShdw>
          </a:effectLst>
        </p:spPr>
        <p:txBody>
          <a:bodyPr wrap="square">
            <a:noAutofit/>
          </a:bodyPr>
          <a:lstStyle/>
          <a:p>
            <a:pPr marL="265113" indent="-265113">
              <a:buClr>
                <a:schemeClr val="tx1"/>
              </a:buClr>
            </a:pPr>
            <a:r>
              <a:rPr lang="en-GB" sz="900" b="1" dirty="0">
                <a:latin typeface="Verdana"/>
              </a:rPr>
              <a:t>Feature packages</a:t>
            </a:r>
          </a:p>
          <a:p>
            <a:pPr marL="179388" indent="-179388">
              <a:buClr>
                <a:schemeClr val="tx1"/>
              </a:buClr>
            </a:pPr>
            <a:r>
              <a:rPr lang="en-GB" sz="900" dirty="0">
                <a:latin typeface="Verdana"/>
              </a:rPr>
              <a:t>-	Production Dev., No HSM</a:t>
            </a:r>
          </a:p>
          <a:p>
            <a:pPr marL="179388" indent="-179388">
              <a:buClr>
                <a:schemeClr val="tx1"/>
              </a:buClr>
            </a:pPr>
            <a:r>
              <a:rPr lang="en-GB" sz="900" dirty="0">
                <a:latin typeface="Verdana"/>
              </a:rPr>
              <a:t>P	Prod. Dev., HSM enabled</a:t>
            </a:r>
          </a:p>
          <a:p>
            <a:pPr marL="179388" indent="-179388">
              <a:buClr>
                <a:schemeClr val="tx1"/>
              </a:buClr>
            </a:pPr>
            <a:r>
              <a:rPr lang="en-GB" sz="900" dirty="0">
                <a:latin typeface="Verdana"/>
              </a:rPr>
              <a:t>E 	Emulation Dev., no HSM</a:t>
            </a:r>
          </a:p>
          <a:p>
            <a:pPr marL="179388" indent="-179388">
              <a:buClr>
                <a:schemeClr val="tx1"/>
              </a:buClr>
            </a:pPr>
            <a:r>
              <a:rPr lang="en-GB" sz="900" dirty="0">
                <a:latin typeface="Verdana"/>
              </a:rPr>
              <a:t>F	Emulation Dev., HSM enabled</a:t>
            </a:r>
          </a:p>
          <a:p>
            <a:pPr marL="179388" indent="-179388">
              <a:buClr>
                <a:schemeClr val="tx1"/>
              </a:buClr>
            </a:pPr>
            <a:r>
              <a:rPr lang="en-GB" sz="900" dirty="0">
                <a:latin typeface="Verdana"/>
              </a:rPr>
              <a:t>A	ADAS enhanced, HSM enabled</a:t>
            </a:r>
          </a:p>
          <a:p>
            <a:pPr marL="179388" indent="-179388">
              <a:buClr>
                <a:schemeClr val="tx1"/>
              </a:buClr>
            </a:pPr>
            <a:r>
              <a:rPr lang="en-GB" sz="900" dirty="0">
                <a:latin typeface="Verdana"/>
              </a:rPr>
              <a:t>X	Feature ext., HSM enabled</a:t>
            </a:r>
          </a:p>
          <a:p>
            <a:pPr marL="179388" indent="-179388">
              <a:buClr>
                <a:schemeClr val="tx1"/>
              </a:buClr>
            </a:pPr>
            <a:r>
              <a:rPr lang="en-GB" sz="900" dirty="0">
                <a:latin typeface="Verdana"/>
              </a:rPr>
              <a:t>C	Customer specific</a:t>
            </a:r>
          </a:p>
        </p:txBody>
      </p:sp>
      <p:sp>
        <p:nvSpPr>
          <p:cNvPr id="43036" name="Line 27"/>
          <p:cNvSpPr>
            <a:spLocks noChangeShapeType="1"/>
          </p:cNvSpPr>
          <p:nvPr/>
        </p:nvSpPr>
        <p:spPr bwMode="auto">
          <a:xfrm>
            <a:off x="2965450" y="981077"/>
            <a:ext cx="0" cy="503239"/>
          </a:xfrm>
          <a:prstGeom prst="line">
            <a:avLst/>
          </a:prstGeom>
          <a:noFill/>
          <a:ln w="9525">
            <a:solidFill>
              <a:srgbClr val="87A5D2"/>
            </a:solidFill>
            <a:prstDash val="dash"/>
            <a:round/>
            <a:headEnd/>
            <a:tailEnd/>
          </a:ln>
        </p:spPr>
        <p:txBody>
          <a:bodyPr wrap="none" anchor="ctr">
            <a:noAutofit/>
          </a:bodyPr>
          <a:lstStyle/>
          <a:p>
            <a:pPr algn="l"/>
            <a:endParaRPr lang="en-GB" dirty="0">
              <a:solidFill>
                <a:srgbClr val="00214A"/>
              </a:solidFill>
            </a:endParaRPr>
          </a:p>
        </p:txBody>
      </p:sp>
      <p:sp>
        <p:nvSpPr>
          <p:cNvPr id="43037" name="Line 28"/>
          <p:cNvSpPr>
            <a:spLocks noChangeShapeType="1"/>
          </p:cNvSpPr>
          <p:nvPr/>
        </p:nvSpPr>
        <p:spPr bwMode="auto">
          <a:xfrm>
            <a:off x="3717925" y="981077"/>
            <a:ext cx="0" cy="503239"/>
          </a:xfrm>
          <a:prstGeom prst="line">
            <a:avLst/>
          </a:prstGeom>
          <a:noFill/>
          <a:ln w="9525">
            <a:solidFill>
              <a:srgbClr val="87A5D2"/>
            </a:solidFill>
            <a:prstDash val="dash"/>
            <a:round/>
            <a:headEnd/>
            <a:tailEnd/>
          </a:ln>
        </p:spPr>
        <p:txBody>
          <a:bodyPr wrap="none" anchor="ctr">
            <a:noAutofit/>
          </a:bodyPr>
          <a:lstStyle/>
          <a:p>
            <a:pPr algn="l"/>
            <a:endParaRPr lang="en-GB" dirty="0">
              <a:solidFill>
                <a:srgbClr val="00214A"/>
              </a:solidFill>
            </a:endParaRPr>
          </a:p>
        </p:txBody>
      </p:sp>
      <p:sp>
        <p:nvSpPr>
          <p:cNvPr id="43038" name="Line 29"/>
          <p:cNvSpPr>
            <a:spLocks noChangeShapeType="1"/>
          </p:cNvSpPr>
          <p:nvPr/>
        </p:nvSpPr>
        <p:spPr bwMode="auto">
          <a:xfrm>
            <a:off x="5054600" y="981077"/>
            <a:ext cx="0" cy="503239"/>
          </a:xfrm>
          <a:prstGeom prst="line">
            <a:avLst/>
          </a:prstGeom>
          <a:noFill/>
          <a:ln w="9525">
            <a:solidFill>
              <a:srgbClr val="87A5D2"/>
            </a:solidFill>
            <a:prstDash val="dash"/>
            <a:round/>
            <a:headEnd/>
            <a:tailEnd/>
          </a:ln>
        </p:spPr>
        <p:txBody>
          <a:bodyPr wrap="none" anchor="ctr">
            <a:noAutofit/>
          </a:bodyPr>
          <a:lstStyle/>
          <a:p>
            <a:pPr algn="l"/>
            <a:endParaRPr lang="en-GB" dirty="0">
              <a:solidFill>
                <a:srgbClr val="00214A"/>
              </a:solidFill>
            </a:endParaRPr>
          </a:p>
        </p:txBody>
      </p:sp>
      <p:sp>
        <p:nvSpPr>
          <p:cNvPr id="43039" name="Line 30"/>
          <p:cNvSpPr>
            <a:spLocks noChangeShapeType="1"/>
          </p:cNvSpPr>
          <p:nvPr/>
        </p:nvSpPr>
        <p:spPr bwMode="auto">
          <a:xfrm>
            <a:off x="5918200" y="981077"/>
            <a:ext cx="0" cy="503239"/>
          </a:xfrm>
          <a:prstGeom prst="line">
            <a:avLst/>
          </a:prstGeom>
          <a:noFill/>
          <a:ln w="9525">
            <a:solidFill>
              <a:srgbClr val="87A5D2"/>
            </a:solidFill>
            <a:prstDash val="dash"/>
            <a:round/>
            <a:headEnd/>
            <a:tailEnd/>
          </a:ln>
        </p:spPr>
        <p:txBody>
          <a:bodyPr wrap="none" anchor="ctr">
            <a:noAutofit/>
          </a:bodyPr>
          <a:lstStyle/>
          <a:p>
            <a:pPr algn="l"/>
            <a:endParaRPr lang="en-GB" dirty="0">
              <a:solidFill>
                <a:srgbClr val="00214A"/>
              </a:solidFill>
            </a:endParaRPr>
          </a:p>
        </p:txBody>
      </p:sp>
      <p:sp>
        <p:nvSpPr>
          <p:cNvPr id="43040" name="Line 31"/>
          <p:cNvSpPr>
            <a:spLocks noChangeShapeType="1"/>
          </p:cNvSpPr>
          <p:nvPr/>
        </p:nvSpPr>
        <p:spPr bwMode="auto">
          <a:xfrm>
            <a:off x="6494463" y="981077"/>
            <a:ext cx="0" cy="503239"/>
          </a:xfrm>
          <a:prstGeom prst="line">
            <a:avLst/>
          </a:prstGeom>
          <a:noFill/>
          <a:ln w="9525">
            <a:solidFill>
              <a:srgbClr val="87A5D2"/>
            </a:solidFill>
            <a:prstDash val="dash"/>
            <a:round/>
            <a:headEnd/>
            <a:tailEnd/>
          </a:ln>
        </p:spPr>
        <p:txBody>
          <a:bodyPr wrap="none" anchor="ctr">
            <a:noAutofit/>
          </a:bodyPr>
          <a:lstStyle/>
          <a:p>
            <a:pPr algn="l"/>
            <a:endParaRPr lang="en-GB" dirty="0">
              <a:solidFill>
                <a:srgbClr val="00214A"/>
              </a:solidFill>
            </a:endParaRPr>
          </a:p>
        </p:txBody>
      </p:sp>
      <p:sp>
        <p:nvSpPr>
          <p:cNvPr id="43041" name="Line 32"/>
          <p:cNvSpPr>
            <a:spLocks noChangeShapeType="1"/>
          </p:cNvSpPr>
          <p:nvPr/>
        </p:nvSpPr>
        <p:spPr bwMode="auto">
          <a:xfrm>
            <a:off x="9447213" y="981077"/>
            <a:ext cx="0" cy="503239"/>
          </a:xfrm>
          <a:prstGeom prst="line">
            <a:avLst/>
          </a:prstGeom>
          <a:noFill/>
          <a:ln w="9525">
            <a:solidFill>
              <a:srgbClr val="87A5D2"/>
            </a:solidFill>
            <a:prstDash val="dash"/>
            <a:round/>
            <a:headEnd/>
            <a:tailEnd/>
          </a:ln>
        </p:spPr>
        <p:txBody>
          <a:bodyPr wrap="none" anchor="ctr">
            <a:noAutofit/>
          </a:bodyPr>
          <a:lstStyle/>
          <a:p>
            <a:pPr algn="l"/>
            <a:endParaRPr lang="en-GB" dirty="0">
              <a:solidFill>
                <a:srgbClr val="00214A"/>
              </a:solidFill>
            </a:endParaRPr>
          </a:p>
        </p:txBody>
      </p:sp>
      <p:sp>
        <p:nvSpPr>
          <p:cNvPr id="43042" name="Text Box 33"/>
          <p:cNvSpPr txBox="1">
            <a:spLocks noChangeArrowheads="1"/>
          </p:cNvSpPr>
          <p:nvPr/>
        </p:nvSpPr>
        <p:spPr bwMode="auto">
          <a:xfrm>
            <a:off x="2989267" y="1068392"/>
            <a:ext cx="697627" cy="276999"/>
          </a:xfrm>
          <a:prstGeom prst="rect">
            <a:avLst/>
          </a:prstGeom>
          <a:noFill/>
          <a:ln w="9525" algn="ctr">
            <a:noFill/>
            <a:miter lim="800000"/>
            <a:headEnd/>
            <a:tailEnd/>
          </a:ln>
          <a:effectLst/>
        </p:spPr>
        <p:txBody>
          <a:bodyPr wrap="none">
            <a:spAutoFit/>
          </a:bodyPr>
          <a:lstStyle/>
          <a:p>
            <a:pPr algn="l">
              <a:buClr>
                <a:schemeClr val="tx1"/>
              </a:buClr>
            </a:pPr>
            <a:r>
              <a:rPr lang="en-GB" sz="1200" b="1" dirty="0">
                <a:solidFill>
                  <a:schemeClr val="tx2"/>
                </a:solidFill>
                <a:latin typeface="Verdana"/>
              </a:rPr>
              <a:t>Brand</a:t>
            </a:r>
          </a:p>
        </p:txBody>
      </p:sp>
      <p:sp>
        <p:nvSpPr>
          <p:cNvPr id="43043" name="Text Box 34"/>
          <p:cNvSpPr txBox="1">
            <a:spLocks noChangeArrowheads="1"/>
          </p:cNvSpPr>
          <p:nvPr/>
        </p:nvSpPr>
        <p:spPr bwMode="auto">
          <a:xfrm>
            <a:off x="3729038" y="1068390"/>
            <a:ext cx="1325562" cy="276999"/>
          </a:xfrm>
          <a:prstGeom prst="rect">
            <a:avLst/>
          </a:prstGeom>
          <a:noFill/>
          <a:ln w="9525" algn="ctr">
            <a:noFill/>
            <a:miter lim="800000"/>
            <a:headEnd/>
            <a:tailEnd/>
          </a:ln>
          <a:effectLst/>
        </p:spPr>
        <p:txBody>
          <a:bodyPr>
            <a:spAutoFit/>
          </a:bodyPr>
          <a:lstStyle/>
          <a:p>
            <a:pPr algn="l">
              <a:buClr>
                <a:schemeClr val="tx1"/>
              </a:buClr>
            </a:pPr>
            <a:r>
              <a:rPr lang="en-GB" sz="1200" b="1" dirty="0">
                <a:solidFill>
                  <a:schemeClr val="accent2"/>
                </a:solidFill>
                <a:latin typeface="Verdana"/>
              </a:rPr>
              <a:t>Device</a:t>
            </a:r>
          </a:p>
        </p:txBody>
      </p:sp>
      <p:sp>
        <p:nvSpPr>
          <p:cNvPr id="43044" name="Text Box 35"/>
          <p:cNvSpPr txBox="1">
            <a:spLocks noChangeArrowheads="1"/>
          </p:cNvSpPr>
          <p:nvPr/>
        </p:nvSpPr>
        <p:spPr bwMode="auto">
          <a:xfrm>
            <a:off x="5054600" y="981077"/>
            <a:ext cx="863600" cy="461665"/>
          </a:xfrm>
          <a:prstGeom prst="rect">
            <a:avLst/>
          </a:prstGeom>
          <a:noFill/>
          <a:ln w="9525" algn="ctr">
            <a:noFill/>
            <a:miter lim="800000"/>
            <a:headEnd/>
            <a:tailEnd/>
          </a:ln>
          <a:effectLst/>
        </p:spPr>
        <p:txBody>
          <a:bodyPr>
            <a:spAutoFit/>
          </a:bodyPr>
          <a:lstStyle/>
          <a:p>
            <a:pPr algn="l">
              <a:buClr>
                <a:schemeClr val="tx1"/>
              </a:buClr>
            </a:pPr>
            <a:r>
              <a:rPr lang="en-GB" sz="1200" b="1" dirty="0">
                <a:solidFill>
                  <a:schemeClr val="accent5"/>
                </a:solidFill>
                <a:latin typeface="Verdana"/>
              </a:rPr>
              <a:t>Primary</a:t>
            </a:r>
          </a:p>
          <a:p>
            <a:pPr algn="l">
              <a:buClr>
                <a:schemeClr val="tx1"/>
              </a:buClr>
            </a:pPr>
            <a:r>
              <a:rPr lang="en-GB" sz="1200" b="1" dirty="0">
                <a:solidFill>
                  <a:schemeClr val="accent5"/>
                </a:solidFill>
                <a:latin typeface="Verdana"/>
              </a:rPr>
              <a:t>Option</a:t>
            </a:r>
          </a:p>
        </p:txBody>
      </p:sp>
      <p:sp>
        <p:nvSpPr>
          <p:cNvPr id="43045" name="Text Box 36"/>
          <p:cNvSpPr txBox="1">
            <a:spLocks noChangeArrowheads="1"/>
          </p:cNvSpPr>
          <p:nvPr/>
        </p:nvSpPr>
        <p:spPr bwMode="auto">
          <a:xfrm>
            <a:off x="6494463" y="1092202"/>
            <a:ext cx="2952750" cy="276999"/>
          </a:xfrm>
          <a:prstGeom prst="rect">
            <a:avLst/>
          </a:prstGeom>
          <a:noFill/>
          <a:ln w="9525" algn="ctr">
            <a:noFill/>
            <a:miter lim="800000"/>
            <a:headEnd/>
            <a:tailEnd/>
          </a:ln>
          <a:effectLst/>
        </p:spPr>
        <p:txBody>
          <a:bodyPr>
            <a:spAutoFit/>
          </a:bodyPr>
          <a:lstStyle/>
          <a:p>
            <a:pPr algn="l">
              <a:buClr>
                <a:schemeClr val="tx1"/>
              </a:buClr>
            </a:pPr>
            <a:r>
              <a:rPr lang="en-GB" sz="1200" b="1" dirty="0">
                <a:solidFill>
                  <a:schemeClr val="accent6"/>
                </a:solidFill>
                <a:latin typeface="Verdana"/>
              </a:rPr>
              <a:t>Secondary Option</a:t>
            </a:r>
          </a:p>
        </p:txBody>
      </p:sp>
      <p:sp>
        <p:nvSpPr>
          <p:cNvPr id="43046" name="Rectangle 37"/>
          <p:cNvSpPr>
            <a:spLocks noChangeArrowheads="1"/>
          </p:cNvSpPr>
          <p:nvPr/>
        </p:nvSpPr>
        <p:spPr bwMode="auto">
          <a:xfrm>
            <a:off x="2139950" y="1998635"/>
            <a:ext cx="287338"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47" name="Text Box 38"/>
          <p:cNvSpPr txBox="1">
            <a:spLocks noChangeArrowheads="1"/>
          </p:cNvSpPr>
          <p:nvPr/>
        </p:nvSpPr>
        <p:spPr bwMode="auto">
          <a:xfrm rot="-5400000">
            <a:off x="1387475" y="3053091"/>
            <a:ext cx="1800226" cy="52322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Temperature range</a:t>
            </a:r>
          </a:p>
        </p:txBody>
      </p:sp>
      <p:sp>
        <p:nvSpPr>
          <p:cNvPr id="43048" name="Text Box 39"/>
          <p:cNvSpPr txBox="1">
            <a:spLocks noChangeArrowheads="1"/>
          </p:cNvSpPr>
          <p:nvPr/>
        </p:nvSpPr>
        <p:spPr bwMode="auto">
          <a:xfrm>
            <a:off x="6890400" y="4905336"/>
            <a:ext cx="1368000" cy="1548000"/>
          </a:xfrm>
          <a:prstGeom prst="rect">
            <a:avLst/>
          </a:prstGeom>
          <a:solidFill>
            <a:schemeClr val="bg2">
              <a:lumMod val="40000"/>
              <a:lumOff val="60000"/>
            </a:schemeClr>
          </a:solidFill>
          <a:ln w="9525" algn="ctr">
            <a:noFill/>
            <a:miter lim="800000"/>
            <a:headEnd/>
            <a:tailEnd/>
          </a:ln>
          <a:effectLst>
            <a:outerShdw blurRad="50800" dist="38100" dir="2700000" algn="tl" rotWithShape="0">
              <a:schemeClr val="tx1">
                <a:alpha val="40000"/>
              </a:schemeClr>
            </a:outerShdw>
          </a:effectLst>
        </p:spPr>
        <p:txBody>
          <a:bodyPr wrap="square">
            <a:noAutofit/>
          </a:bodyPr>
          <a:lstStyle/>
          <a:p>
            <a:pPr marL="538163" indent="-538163">
              <a:buClr>
                <a:schemeClr val="tx1"/>
              </a:buClr>
            </a:pPr>
            <a:r>
              <a:rPr lang="en-GB" sz="900" b="1" dirty="0">
                <a:latin typeface="Verdana"/>
              </a:rPr>
              <a:t>Flash size code</a:t>
            </a:r>
            <a:endParaRPr lang="en-GB" sz="900" dirty="0">
              <a:latin typeface="Verdana"/>
            </a:endParaRPr>
          </a:p>
          <a:p>
            <a:pPr marL="538163" indent="-538163">
              <a:buClr>
                <a:schemeClr val="tx1"/>
              </a:buClr>
            </a:pPr>
            <a:r>
              <a:rPr lang="en-GB" sz="900" dirty="0">
                <a:latin typeface="Verdana"/>
              </a:rPr>
              <a:t>8	0.5MB</a:t>
            </a:r>
          </a:p>
          <a:p>
            <a:pPr marL="538163" indent="-538163">
              <a:buClr>
                <a:schemeClr val="tx1"/>
              </a:buClr>
            </a:pPr>
            <a:r>
              <a:rPr lang="en-GB" sz="900" dirty="0">
                <a:latin typeface="Verdana"/>
              </a:rPr>
              <a:t>16	1 MB</a:t>
            </a:r>
          </a:p>
          <a:p>
            <a:pPr marL="538163" indent="-538163">
              <a:buClr>
                <a:schemeClr val="tx1"/>
              </a:buClr>
            </a:pPr>
            <a:r>
              <a:rPr lang="en-GB" sz="900" dirty="0">
                <a:latin typeface="Verdana"/>
              </a:rPr>
              <a:t>24	1.5 MB</a:t>
            </a:r>
          </a:p>
          <a:p>
            <a:pPr marL="538163" indent="-538163">
              <a:buClr>
                <a:schemeClr val="tx1"/>
              </a:buClr>
            </a:pPr>
            <a:r>
              <a:rPr lang="en-GB" sz="900" dirty="0">
                <a:latin typeface="Verdana"/>
              </a:rPr>
              <a:t>32	2 MB</a:t>
            </a:r>
          </a:p>
          <a:p>
            <a:pPr marL="538163" indent="-538163">
              <a:buClr>
                <a:schemeClr val="tx1"/>
              </a:buClr>
              <a:buFontTx/>
              <a:buAutoNum type="arabicPlain" startAt="40"/>
            </a:pPr>
            <a:r>
              <a:rPr lang="en-GB" sz="900" dirty="0">
                <a:latin typeface="Verdana"/>
              </a:rPr>
              <a:t>2.5 MB</a:t>
            </a:r>
          </a:p>
          <a:p>
            <a:pPr marL="538163" indent="-538163">
              <a:buClr>
                <a:schemeClr val="tx1"/>
              </a:buClr>
            </a:pPr>
            <a:r>
              <a:rPr lang="en-GB" sz="900" dirty="0">
                <a:latin typeface="Verdana"/>
              </a:rPr>
              <a:t>64	4 MB</a:t>
            </a:r>
          </a:p>
          <a:p>
            <a:pPr marL="538163" indent="-538163">
              <a:buClr>
                <a:schemeClr val="tx1"/>
              </a:buClr>
            </a:pPr>
            <a:r>
              <a:rPr lang="en-GB" sz="900" dirty="0">
                <a:latin typeface="Verdana"/>
              </a:rPr>
              <a:t>96	6 MB</a:t>
            </a:r>
          </a:p>
          <a:p>
            <a:pPr marL="538163" indent="-538163">
              <a:buClr>
                <a:schemeClr val="tx1"/>
              </a:buClr>
            </a:pPr>
            <a:r>
              <a:rPr lang="en-GB" sz="900" dirty="0">
                <a:latin typeface="Verdana"/>
              </a:rPr>
              <a:t>128 	8 MB</a:t>
            </a:r>
          </a:p>
        </p:txBody>
      </p:sp>
      <p:sp>
        <p:nvSpPr>
          <p:cNvPr id="43051" name="Rectangle 44"/>
          <p:cNvSpPr>
            <a:spLocks noChangeArrowheads="1"/>
          </p:cNvSpPr>
          <p:nvPr/>
        </p:nvSpPr>
        <p:spPr bwMode="auto">
          <a:xfrm>
            <a:off x="8930679" y="1998635"/>
            <a:ext cx="287338"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3052" name="Text Box 45"/>
          <p:cNvSpPr txBox="1">
            <a:spLocks noChangeArrowheads="1"/>
          </p:cNvSpPr>
          <p:nvPr/>
        </p:nvSpPr>
        <p:spPr bwMode="auto">
          <a:xfrm rot="-5400000">
            <a:off x="7888586" y="3447257"/>
            <a:ext cx="2379662" cy="304800"/>
          </a:xfrm>
          <a:prstGeom prst="rect">
            <a:avLst/>
          </a:prstGeom>
          <a:noFill/>
          <a:ln w="9525" algn="ctr">
            <a:noFill/>
            <a:miter lim="800000"/>
            <a:headEnd/>
            <a:tailEnd/>
          </a:ln>
          <a:effectLst/>
        </p:spPr>
        <p:txBody>
          <a:bodyPr>
            <a:spAutoFit/>
          </a:bodyPr>
          <a:lstStyle/>
          <a:p>
            <a:pPr algn="r">
              <a:buClr>
                <a:schemeClr val="tx1"/>
              </a:buClr>
            </a:pPr>
            <a:r>
              <a:rPr lang="en-GB" sz="1400" dirty="0">
                <a:latin typeface="Verdana"/>
              </a:rPr>
              <a:t>Special Type</a:t>
            </a:r>
          </a:p>
        </p:txBody>
      </p:sp>
      <p:sp>
        <p:nvSpPr>
          <p:cNvPr id="43053" name="Text Box 46"/>
          <p:cNvSpPr txBox="1">
            <a:spLocks noChangeArrowheads="1"/>
          </p:cNvSpPr>
          <p:nvPr/>
        </p:nvSpPr>
        <p:spPr bwMode="auto">
          <a:xfrm>
            <a:off x="8330400" y="4905336"/>
            <a:ext cx="1620000" cy="1548000"/>
          </a:xfrm>
          <a:prstGeom prst="rect">
            <a:avLst/>
          </a:prstGeom>
          <a:solidFill>
            <a:schemeClr val="bg2">
              <a:lumMod val="40000"/>
              <a:lumOff val="60000"/>
            </a:schemeClr>
          </a:solidFill>
          <a:ln w="9525" algn="ctr">
            <a:noFill/>
            <a:miter lim="800000"/>
            <a:headEnd/>
            <a:tailEnd/>
          </a:ln>
          <a:effectLst>
            <a:outerShdw blurRad="50800" dist="38100" dir="2700000" algn="tl" rotWithShape="0">
              <a:schemeClr val="tx1">
                <a:alpha val="40000"/>
              </a:schemeClr>
            </a:outerShdw>
          </a:effectLst>
        </p:spPr>
        <p:txBody>
          <a:bodyPr>
            <a:noAutofit/>
          </a:bodyPr>
          <a:lstStyle/>
          <a:p>
            <a:pPr marL="266700" indent="-266700">
              <a:buClr>
                <a:schemeClr val="tx1"/>
              </a:buClr>
            </a:pPr>
            <a:r>
              <a:rPr lang="en-GB" sz="900" b="1" dirty="0">
                <a:latin typeface="Verdana"/>
              </a:rPr>
              <a:t>Special Type Code</a:t>
            </a:r>
          </a:p>
          <a:p>
            <a:pPr marL="266700" indent="-266700">
              <a:buClr>
                <a:schemeClr val="tx1"/>
              </a:buClr>
            </a:pPr>
            <a:r>
              <a:rPr lang="en-GB" sz="900" dirty="0">
                <a:latin typeface="Verdana"/>
              </a:rPr>
              <a:t>N     CAN FD ISO frame </a:t>
            </a:r>
          </a:p>
          <a:p>
            <a:pPr marL="266700" indent="-266700">
              <a:buClr>
                <a:schemeClr val="tx1"/>
              </a:buClr>
            </a:pPr>
            <a:r>
              <a:rPr lang="en-GB" sz="900" dirty="0">
                <a:latin typeface="Verdana"/>
              </a:rPr>
              <a:t>W	LQFP 0.5mm pitch</a:t>
            </a:r>
          </a:p>
          <a:p>
            <a:pPr marL="266700" indent="-266700">
              <a:buClr>
                <a:schemeClr val="tx1"/>
              </a:buClr>
            </a:pPr>
            <a:r>
              <a:rPr lang="en-GB" sz="900" dirty="0">
                <a:latin typeface="Verdana"/>
              </a:rPr>
              <a:t>F	TQFP 0.4mm pitch</a:t>
            </a:r>
          </a:p>
          <a:p>
            <a:pPr marL="266700" indent="-266700">
              <a:buClr>
                <a:schemeClr val="tx1"/>
              </a:buClr>
            </a:pPr>
            <a:r>
              <a:rPr lang="en-GB" sz="900" dirty="0">
                <a:latin typeface="Verdana"/>
              </a:rPr>
              <a:t>L	BGA 1.0 mm pitch</a:t>
            </a:r>
          </a:p>
          <a:p>
            <a:pPr marL="266700" indent="-266700">
              <a:buClr>
                <a:schemeClr val="tx1"/>
              </a:buClr>
            </a:pPr>
            <a:r>
              <a:rPr lang="en-GB" sz="900" dirty="0">
                <a:latin typeface="Verdana"/>
              </a:rPr>
              <a:t>S	LFBGA 0.8mm pitch</a:t>
            </a:r>
          </a:p>
          <a:p>
            <a:pPr marL="266700" indent="-266700">
              <a:buClr>
                <a:schemeClr val="tx1"/>
              </a:buClr>
            </a:pPr>
            <a:r>
              <a:rPr lang="en-GB" sz="900" dirty="0">
                <a:latin typeface="Verdana"/>
              </a:rPr>
              <a:t>Q	Fusion Quad QFP </a:t>
            </a:r>
            <a:br>
              <a:rPr lang="en-GB" sz="900" dirty="0">
                <a:latin typeface="Verdana"/>
              </a:rPr>
            </a:br>
            <a:r>
              <a:rPr lang="en-GB" sz="900" dirty="0">
                <a:latin typeface="Verdana"/>
              </a:rPr>
              <a:t>0.5 mm pitch</a:t>
            </a:r>
          </a:p>
        </p:txBody>
      </p:sp>
      <p:sp>
        <p:nvSpPr>
          <p:cNvPr id="43054" name="Line 47"/>
          <p:cNvSpPr>
            <a:spLocks noChangeShapeType="1"/>
          </p:cNvSpPr>
          <p:nvPr/>
        </p:nvSpPr>
        <p:spPr bwMode="auto">
          <a:xfrm>
            <a:off x="9086801" y="4555172"/>
            <a:ext cx="0" cy="332659"/>
          </a:xfrm>
          <a:prstGeom prst="line">
            <a:avLst/>
          </a:prstGeom>
          <a:noFill/>
          <a:ln w="9525">
            <a:solidFill>
              <a:srgbClr val="87A5D2"/>
            </a:solidFill>
            <a:round/>
            <a:headEnd/>
            <a:tailEnd type="triangle" w="med" len="med"/>
          </a:ln>
        </p:spPr>
        <p:txBody>
          <a:bodyPr wrap="square" anchor="ctr">
            <a:noAutofit/>
          </a:bodyPr>
          <a:lstStyle/>
          <a:p>
            <a:pPr algn="l"/>
            <a:endParaRPr lang="en-GB" dirty="0">
              <a:solidFill>
                <a:srgbClr val="00214A"/>
              </a:solidFill>
            </a:endParaRPr>
          </a:p>
        </p:txBody>
      </p:sp>
      <p:sp>
        <p:nvSpPr>
          <p:cNvPr id="47" name="Rectangle 5"/>
          <p:cNvSpPr>
            <a:spLocks noChangeArrowheads="1"/>
          </p:cNvSpPr>
          <p:nvPr/>
        </p:nvSpPr>
        <p:spPr bwMode="auto">
          <a:xfrm>
            <a:off x="6618085" y="2005034"/>
            <a:ext cx="503237" cy="400111"/>
          </a:xfrm>
          <a:prstGeom prst="rect">
            <a:avLst/>
          </a:prstGeom>
          <a:solidFill>
            <a:schemeClr val="bg2">
              <a:lumMod val="40000"/>
              <a:lumOff val="60000"/>
            </a:schemeClr>
          </a:solidFill>
          <a:ln w="9525" algn="ctr">
            <a:solidFill>
              <a:srgbClr val="87A5D2"/>
            </a:solidFill>
            <a:miter lim="800000"/>
            <a:headEnd/>
            <a:tailEnd/>
          </a:ln>
          <a:effectLst>
            <a:outerShdw blurRad="50800" dist="38100" dir="2700000" algn="tl" rotWithShape="0">
              <a:schemeClr val="tx1">
                <a:alpha val="40000"/>
              </a:schemeClr>
            </a:outerShdw>
          </a:effectLst>
        </p:spPr>
        <p:txBody>
          <a:bodyPr anchor="ctr">
            <a:noAutofit/>
          </a:bodyPr>
          <a:lstStyle/>
          <a:p>
            <a:pPr algn="l">
              <a:buClr>
                <a:schemeClr val="tx1"/>
              </a:buClr>
            </a:pPr>
            <a:endParaRPr lang="en-GB" dirty="0">
              <a:solidFill>
                <a:srgbClr val="00214A"/>
              </a:solidFill>
            </a:endParaRPr>
          </a:p>
        </p:txBody>
      </p:sp>
      <p:sp>
        <p:nvSpPr>
          <p:cNvPr id="48" name="Line 47"/>
          <p:cNvSpPr>
            <a:spLocks noChangeShapeType="1"/>
          </p:cNvSpPr>
          <p:nvPr/>
        </p:nvSpPr>
        <p:spPr bwMode="auto">
          <a:xfrm flipH="1">
            <a:off x="5773934" y="4131497"/>
            <a:ext cx="0" cy="737664"/>
          </a:xfrm>
          <a:prstGeom prst="line">
            <a:avLst/>
          </a:prstGeom>
          <a:noFill/>
          <a:ln w="9525">
            <a:solidFill>
              <a:srgbClr val="87A5D2"/>
            </a:solidFill>
            <a:round/>
            <a:headEnd/>
            <a:tailEnd type="triangle" w="med" len="med"/>
          </a:ln>
        </p:spPr>
        <p:txBody>
          <a:bodyPr wrap="square" anchor="ctr">
            <a:noAutofit/>
          </a:bodyPr>
          <a:lstStyle/>
          <a:p>
            <a:pPr algn="l"/>
            <a:endParaRPr lang="en-GB" dirty="0">
              <a:solidFill>
                <a:srgbClr val="00214A"/>
              </a:solidFill>
            </a:endParaRPr>
          </a:p>
        </p:txBody>
      </p:sp>
      <p:cxnSp>
        <p:nvCxnSpPr>
          <p:cNvPr id="51" name="Gewinkelte Verbindung 50"/>
          <p:cNvCxnSpPr>
            <a:stCxn id="43029" idx="1"/>
            <a:endCxn id="50" idx="0"/>
          </p:cNvCxnSpPr>
          <p:nvPr/>
        </p:nvCxnSpPr>
        <p:spPr bwMode="auto">
          <a:xfrm rot="5400000">
            <a:off x="4252049" y="3844758"/>
            <a:ext cx="668170" cy="1420826"/>
          </a:xfrm>
          <a:prstGeom prst="bentConnector3">
            <a:avLst>
              <a:gd name="adj1" fmla="val 50000"/>
            </a:avLst>
          </a:prstGeom>
          <a:solidFill>
            <a:schemeClr val="accent2"/>
          </a:solidFill>
          <a:ln w="9525" cap="flat" cmpd="sng" algn="ctr">
            <a:solidFill>
              <a:srgbClr val="87A5D2"/>
            </a:solidFill>
            <a:prstDash val="solid"/>
            <a:round/>
            <a:headEnd type="none" w="med" len="med"/>
            <a:tailEnd type="triangle"/>
          </a:ln>
          <a:effectLst/>
        </p:spPr>
      </p:cxnSp>
      <p:sp>
        <p:nvSpPr>
          <p:cNvPr id="43029" name="Text Box 20"/>
          <p:cNvSpPr txBox="1">
            <a:spLocks noChangeArrowheads="1"/>
          </p:cNvSpPr>
          <p:nvPr/>
        </p:nvSpPr>
        <p:spPr bwMode="auto">
          <a:xfrm rot="-5400000">
            <a:off x="4395443" y="3166094"/>
            <a:ext cx="1802209" cy="307777"/>
          </a:xfrm>
          <a:prstGeom prst="rect">
            <a:avLst/>
          </a:prstGeom>
          <a:noFill/>
          <a:ln w="9525" algn="ctr">
            <a:noFill/>
            <a:miter lim="800000"/>
            <a:headEnd/>
            <a:tailEnd/>
          </a:ln>
          <a:effectLst/>
        </p:spPr>
        <p:txBody>
          <a:bodyPr wrap="square">
            <a:spAutoFit/>
          </a:bodyPr>
          <a:lstStyle/>
          <a:p>
            <a:pPr algn="r">
              <a:buClr>
                <a:schemeClr val="tx1"/>
              </a:buClr>
            </a:pPr>
            <a:r>
              <a:rPr lang="en-GB" sz="1400" dirty="0">
                <a:latin typeface="Verdana"/>
              </a:rPr>
              <a:t>Core Architecture</a:t>
            </a:r>
          </a:p>
        </p:txBody>
      </p:sp>
      <p:sp>
        <p:nvSpPr>
          <p:cNvPr id="50" name="Text Box 25"/>
          <p:cNvSpPr txBox="1">
            <a:spLocks noChangeArrowheads="1"/>
          </p:cNvSpPr>
          <p:nvPr/>
        </p:nvSpPr>
        <p:spPr bwMode="auto">
          <a:xfrm>
            <a:off x="3182148" y="4889256"/>
            <a:ext cx="1387147" cy="1548000"/>
          </a:xfrm>
          <a:prstGeom prst="rect">
            <a:avLst/>
          </a:prstGeom>
          <a:solidFill>
            <a:schemeClr val="bg2">
              <a:lumMod val="40000"/>
              <a:lumOff val="60000"/>
            </a:schemeClr>
          </a:solidFill>
          <a:ln w="9525" algn="ctr">
            <a:noFill/>
            <a:miter lim="800000"/>
            <a:headEnd/>
            <a:tailEnd/>
          </a:ln>
          <a:effectLst>
            <a:outerShdw blurRad="50800" dist="38100" dir="2700000" algn="tl" rotWithShape="0">
              <a:schemeClr val="tx1">
                <a:alpha val="40000"/>
              </a:schemeClr>
            </a:outerShdw>
          </a:effectLst>
        </p:spPr>
        <p:txBody>
          <a:bodyPr wrap="square">
            <a:noAutofit/>
          </a:bodyPr>
          <a:lstStyle/>
          <a:p>
            <a:pPr marL="265113" indent="-265113">
              <a:buClr>
                <a:schemeClr val="tx1"/>
              </a:buClr>
            </a:pPr>
            <a:r>
              <a:rPr lang="en-GB" sz="900" b="1" dirty="0">
                <a:latin typeface="Verdana"/>
              </a:rPr>
              <a:t>Core Architecture</a:t>
            </a:r>
          </a:p>
          <a:p>
            <a:pPr marL="180975" indent="-171450">
              <a:buClr>
                <a:schemeClr val="tx1"/>
              </a:buClr>
            </a:pPr>
            <a:r>
              <a:rPr lang="en-GB" sz="900" dirty="0">
                <a:latin typeface="Verdana"/>
              </a:rPr>
              <a:t>T	Triple Core</a:t>
            </a:r>
          </a:p>
          <a:p>
            <a:pPr marL="180975" indent="-171450">
              <a:buClr>
                <a:schemeClr val="tx1"/>
              </a:buClr>
            </a:pPr>
            <a:r>
              <a:rPr lang="en-GB" sz="900" dirty="0">
                <a:latin typeface="Verdana"/>
              </a:rPr>
              <a:t>D	Dual Core</a:t>
            </a:r>
          </a:p>
          <a:p>
            <a:pPr marL="180975" indent="-171450">
              <a:buClr>
                <a:schemeClr val="tx1"/>
              </a:buClr>
            </a:pPr>
            <a:r>
              <a:rPr lang="en-GB" sz="900" dirty="0">
                <a:latin typeface="Verdana"/>
              </a:rPr>
              <a:t>S	Single Core</a:t>
            </a:r>
          </a:p>
          <a:p>
            <a:pPr marL="180975" indent="-171450">
              <a:buClr>
                <a:schemeClr val="tx1"/>
              </a:buClr>
            </a:pPr>
            <a:r>
              <a:rPr lang="en-GB" sz="900" dirty="0">
                <a:latin typeface="Verdana"/>
              </a:rPr>
              <a:t>L   Single Core        with Lockstep</a:t>
            </a:r>
          </a:p>
          <a:p>
            <a:pPr algn="l">
              <a:buClr>
                <a:schemeClr val="tx1"/>
              </a:buClr>
            </a:pPr>
            <a:endParaRPr lang="en-GB" sz="700" i="1" dirty="0">
              <a:latin typeface="Verdana"/>
            </a:endParaRPr>
          </a:p>
          <a:p>
            <a:pPr algn="l"/>
            <a:endParaRPr lang="en-GB" sz="700" i="1" dirty="0">
              <a:latin typeface="Verdana"/>
            </a:endParaRPr>
          </a:p>
        </p:txBody>
      </p:sp>
      <p:sp>
        <p:nvSpPr>
          <p:cNvPr id="56" name="Text Box 25"/>
          <p:cNvSpPr txBox="1">
            <a:spLocks noChangeArrowheads="1"/>
          </p:cNvSpPr>
          <p:nvPr/>
        </p:nvSpPr>
        <p:spPr bwMode="auto">
          <a:xfrm>
            <a:off x="1108452" y="4213227"/>
            <a:ext cx="1215746" cy="655934"/>
          </a:xfrm>
          <a:prstGeom prst="rect">
            <a:avLst/>
          </a:prstGeom>
          <a:solidFill>
            <a:schemeClr val="bg2">
              <a:lumMod val="40000"/>
              <a:lumOff val="60000"/>
            </a:schemeClr>
          </a:solidFill>
          <a:ln w="9525" algn="ctr">
            <a:noFill/>
            <a:miter lim="800000"/>
            <a:headEnd/>
            <a:tailEnd/>
          </a:ln>
          <a:effectLst>
            <a:outerShdw blurRad="50800" dist="38100" dir="2700000" algn="tl" rotWithShape="0">
              <a:schemeClr val="tx1">
                <a:alpha val="40000"/>
              </a:schemeClr>
            </a:outerShdw>
          </a:effectLst>
        </p:spPr>
        <p:txBody>
          <a:bodyPr wrap="square">
            <a:noAutofit/>
          </a:bodyPr>
          <a:lstStyle/>
          <a:p>
            <a:pPr marL="177800" indent="-177800">
              <a:buClr>
                <a:schemeClr val="tx1"/>
              </a:buClr>
            </a:pPr>
            <a:r>
              <a:rPr lang="en-GB" sz="900" b="1" dirty="0">
                <a:latin typeface="Verdana"/>
              </a:rPr>
              <a:t>Temp. Range</a:t>
            </a:r>
          </a:p>
          <a:p>
            <a:pPr algn="l">
              <a:buClr>
                <a:schemeClr val="tx1"/>
              </a:buClr>
            </a:pPr>
            <a:r>
              <a:rPr lang="en-GB" sz="900" b="1" dirty="0">
                <a:latin typeface="Verdana"/>
              </a:rPr>
              <a:t>K</a:t>
            </a:r>
            <a:r>
              <a:rPr lang="en-GB" sz="900" dirty="0">
                <a:latin typeface="Verdana"/>
              </a:rPr>
              <a:t> </a:t>
            </a:r>
            <a:r>
              <a:rPr lang="en-GB" sz="800" dirty="0">
                <a:latin typeface="Verdana"/>
              </a:rPr>
              <a:t>-40°C - +125°C</a:t>
            </a:r>
          </a:p>
          <a:p>
            <a:pPr algn="l">
              <a:buClr>
                <a:schemeClr val="tx1"/>
              </a:buClr>
            </a:pPr>
            <a:r>
              <a:rPr lang="en-GB" sz="900" b="1" dirty="0">
                <a:latin typeface="Verdana"/>
              </a:rPr>
              <a:t>L </a:t>
            </a:r>
            <a:r>
              <a:rPr lang="en-GB" sz="800" dirty="0">
                <a:latin typeface="Verdana"/>
              </a:rPr>
              <a:t>-40°C -  +150°C</a:t>
            </a:r>
          </a:p>
          <a:p>
            <a:pPr algn="l"/>
            <a:endParaRPr lang="en-GB" sz="900" dirty="0">
              <a:latin typeface="Verdana"/>
            </a:endParaRPr>
          </a:p>
        </p:txBody>
      </p:sp>
      <p:cxnSp>
        <p:nvCxnSpPr>
          <p:cNvPr id="54" name="Gewinkelte Verbindung 50"/>
          <p:cNvCxnSpPr>
            <a:cxnSpLocks/>
            <a:endCxn id="56" idx="0"/>
          </p:cNvCxnSpPr>
          <p:nvPr/>
        </p:nvCxnSpPr>
        <p:spPr bwMode="auto">
          <a:xfrm rot="5400000">
            <a:off x="1670029" y="3691327"/>
            <a:ext cx="568197" cy="475603"/>
          </a:xfrm>
          <a:prstGeom prst="bentConnector3">
            <a:avLst>
              <a:gd name="adj1" fmla="val 50000"/>
            </a:avLst>
          </a:prstGeom>
          <a:solidFill>
            <a:schemeClr val="accent2"/>
          </a:solidFill>
          <a:ln w="9525" cap="flat" cmpd="sng" algn="ctr">
            <a:solidFill>
              <a:srgbClr val="87A5D2"/>
            </a:solidFill>
            <a:prstDash val="solid"/>
            <a:round/>
            <a:headEnd type="none" w="med" len="med"/>
            <a:tailEnd type="triangle"/>
          </a:ln>
          <a:effectLst/>
        </p:spPr>
      </p:cxnSp>
      <p:cxnSp>
        <p:nvCxnSpPr>
          <p:cNvPr id="57" name="Gewinkelte Verbindung 50"/>
          <p:cNvCxnSpPr>
            <a:endCxn id="43048" idx="0"/>
          </p:cNvCxnSpPr>
          <p:nvPr/>
        </p:nvCxnSpPr>
        <p:spPr bwMode="auto">
          <a:xfrm rot="16200000" flipH="1">
            <a:off x="6737369" y="4068304"/>
            <a:ext cx="1026224" cy="647840"/>
          </a:xfrm>
          <a:prstGeom prst="bentConnector3">
            <a:avLst>
              <a:gd name="adj1" fmla="val 50000"/>
            </a:avLst>
          </a:prstGeom>
          <a:solidFill>
            <a:schemeClr val="accent2"/>
          </a:solidFill>
          <a:ln w="9525" cap="flat" cmpd="sng" algn="ctr">
            <a:solidFill>
              <a:srgbClr val="87A5D2"/>
            </a:solidFill>
            <a:prstDash val="solid"/>
            <a:round/>
            <a:headEnd type="none" w="med" len="med"/>
            <a:tailEnd type="triangle"/>
          </a:ln>
          <a:effectLst/>
        </p:spPr>
      </p:cxnSp>
      <p:cxnSp>
        <p:nvCxnSpPr>
          <p:cNvPr id="66" name="Gewinkelte Verbindung 50"/>
          <p:cNvCxnSpPr>
            <a:endCxn id="49" idx="0"/>
          </p:cNvCxnSpPr>
          <p:nvPr/>
        </p:nvCxnSpPr>
        <p:spPr bwMode="auto">
          <a:xfrm rot="10800000" flipV="1">
            <a:off x="2486411" y="3871095"/>
            <a:ext cx="2334035" cy="1026784"/>
          </a:xfrm>
          <a:prstGeom prst="bentConnector2">
            <a:avLst/>
          </a:prstGeom>
          <a:solidFill>
            <a:schemeClr val="accent2"/>
          </a:solidFill>
          <a:ln w="9525" cap="flat" cmpd="sng" algn="ctr">
            <a:solidFill>
              <a:srgbClr val="87A5D2"/>
            </a:solidFill>
            <a:prstDash val="solid"/>
            <a:round/>
            <a:headEnd type="none" w="med" len="med"/>
            <a:tailEnd type="triangle"/>
          </a:ln>
          <a:effectLst/>
        </p:spPr>
      </p:cxnSp>
      <p:sp>
        <p:nvSpPr>
          <p:cNvPr id="49" name="Text Box 25"/>
          <p:cNvSpPr txBox="1">
            <a:spLocks noChangeArrowheads="1"/>
          </p:cNvSpPr>
          <p:nvPr/>
        </p:nvSpPr>
        <p:spPr bwMode="auto">
          <a:xfrm>
            <a:off x="1886000" y="4897879"/>
            <a:ext cx="1200818" cy="1548000"/>
          </a:xfrm>
          <a:prstGeom prst="rect">
            <a:avLst/>
          </a:prstGeom>
          <a:solidFill>
            <a:schemeClr val="bg2">
              <a:lumMod val="40000"/>
              <a:lumOff val="60000"/>
            </a:schemeClr>
          </a:solidFill>
          <a:ln w="9525" algn="ctr">
            <a:noFill/>
            <a:miter lim="800000"/>
            <a:headEnd/>
            <a:tailEnd/>
          </a:ln>
          <a:effectLst>
            <a:outerShdw blurRad="50800" dist="38100" dir="2700000" algn="tl" rotWithShape="0">
              <a:schemeClr val="tx1">
                <a:alpha val="40000"/>
              </a:schemeClr>
            </a:outerShdw>
          </a:effectLst>
        </p:spPr>
        <p:txBody>
          <a:bodyPr wrap="square">
            <a:noAutofit/>
          </a:bodyPr>
          <a:lstStyle/>
          <a:p>
            <a:pPr marL="177800" indent="-177800">
              <a:buClr>
                <a:schemeClr val="tx1"/>
              </a:buClr>
            </a:pPr>
            <a:r>
              <a:rPr lang="en-GB" sz="900" b="1" dirty="0">
                <a:latin typeface="Verdana"/>
              </a:rPr>
              <a:t>Package Class</a:t>
            </a:r>
          </a:p>
          <a:p>
            <a:pPr marL="179388" indent="-179388">
              <a:buClr>
                <a:schemeClr val="tx1"/>
              </a:buClr>
            </a:pPr>
            <a:r>
              <a:rPr lang="en-GB" sz="900" dirty="0">
                <a:latin typeface="Verdana"/>
              </a:rPr>
              <a:t>9 	LFBGA-516</a:t>
            </a:r>
          </a:p>
          <a:p>
            <a:pPr marL="179388" indent="-179388">
              <a:buClr>
                <a:schemeClr val="tx1"/>
              </a:buClr>
            </a:pPr>
            <a:r>
              <a:rPr lang="en-GB" sz="900" dirty="0">
                <a:latin typeface="Verdana"/>
              </a:rPr>
              <a:t>8 	BGA-416</a:t>
            </a:r>
          </a:p>
          <a:p>
            <a:pPr marL="179388" indent="-179388">
              <a:buClr>
                <a:schemeClr val="tx1"/>
              </a:buClr>
            </a:pPr>
            <a:r>
              <a:rPr lang="en-GB" sz="900" dirty="0">
                <a:latin typeface="Verdana"/>
              </a:rPr>
              <a:t>7 	LFBGA-292</a:t>
            </a:r>
          </a:p>
          <a:p>
            <a:pPr marL="179388" indent="-179388">
              <a:buClr>
                <a:schemeClr val="tx1"/>
              </a:buClr>
            </a:pPr>
            <a:r>
              <a:rPr lang="en-GB" sz="900" dirty="0">
                <a:latin typeface="Verdana"/>
              </a:rPr>
              <a:t>5 	LQFP-176</a:t>
            </a:r>
          </a:p>
          <a:p>
            <a:pPr marL="179388" indent="-179388">
              <a:buClr>
                <a:schemeClr val="tx1"/>
              </a:buClr>
            </a:pPr>
            <a:r>
              <a:rPr lang="en-GB" sz="900" dirty="0">
                <a:latin typeface="Verdana"/>
              </a:rPr>
              <a:t>4 	L/TQFP-144</a:t>
            </a:r>
          </a:p>
          <a:p>
            <a:pPr marL="179388" indent="-179388">
              <a:buClr>
                <a:schemeClr val="tx1"/>
              </a:buClr>
            </a:pPr>
            <a:r>
              <a:rPr lang="en-GB" sz="900" dirty="0">
                <a:latin typeface="Verdana"/>
              </a:rPr>
              <a:t>3 	TQFP-100</a:t>
            </a:r>
          </a:p>
          <a:p>
            <a:pPr marL="228600" indent="-228600">
              <a:buClr>
                <a:schemeClr val="tx1"/>
              </a:buClr>
            </a:pPr>
            <a:r>
              <a:rPr lang="en-GB" sz="900" dirty="0">
                <a:latin typeface="Verdana"/>
              </a:rPr>
              <a:t>2   TQFP-80</a:t>
            </a:r>
          </a:p>
          <a:p>
            <a:pPr marL="228600" indent="-228600">
              <a:buClr>
                <a:schemeClr val="tx1"/>
              </a:buClr>
            </a:pPr>
            <a:r>
              <a:rPr lang="en-GB" sz="900" dirty="0">
                <a:latin typeface="Verdana"/>
              </a:rPr>
              <a:t>0   Bare Die</a:t>
            </a:r>
          </a:p>
          <a:p>
            <a:pPr algn="l"/>
            <a:endParaRPr lang="en-GB" sz="900" dirty="0">
              <a:latin typeface="Verdana"/>
            </a:endParaRPr>
          </a:p>
        </p:txBody>
      </p:sp>
      <p:sp>
        <p:nvSpPr>
          <p:cNvPr id="2" name="Footer Placeholder 1">
            <a:extLst>
              <a:ext uri="{FF2B5EF4-FFF2-40B4-BE49-F238E27FC236}">
                <a16:creationId xmlns:a16="http://schemas.microsoft.com/office/drawing/2014/main" id="{7C68C38F-0B30-4428-825A-B9099CD1BD6C}"/>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49B431A8-3AC4-4904-A893-ABE5161E8755}"/>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CB621DF2-D66E-43FC-B723-2A8A026CE69D}"/>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415288620"/>
      </p:ext>
    </p:extLst>
  </p:cSld>
  <p:clrMapOvr>
    <a:masterClrMapping/>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Title 1"/>
          <p:cNvSpPr>
            <a:spLocks noGrp="1"/>
          </p:cNvSpPr>
          <p:nvPr>
            <p:ph type="title" hasCustomPrompt="1"/>
          </p:nvPr>
        </p:nvSpPr>
        <p:spPr/>
        <p:txBody>
          <a:bodyPr vert="horz" lIns="0" tIns="0" rIns="0" bIns="10800" rtlCol="0" anchor="b" anchorCtr="0">
            <a:noAutofit/>
          </a:bodyPr>
          <a:lstStyle/>
          <a:p>
            <a:pPr lvl="0">
              <a:lnSpc>
                <a:spcPct val="90000"/>
              </a:lnSpc>
              <a:buClr>
                <a:srgbClr val="000000"/>
              </a:buClr>
            </a:pPr>
            <a:r>
              <a:t>Same architecture with </a:t>
            </a:r>
            <a:br>
              <a:rPr/>
            </a:br>
            <a:r>
              <a:t>scalable feature-sets and pin-outs</a:t>
            </a:r>
            <a:endParaRPr lang="en-GB" altLang="ko-KR" sz="1900" i="1" kern="1200" dirty="0">
              <a:solidFill>
                <a:srgbClr val="589482"/>
              </a:solidFill>
              <a:ea typeface="굴림" pitchFamily="50" charset="-127"/>
              <a:cs typeface="Arial" charset="0"/>
            </a:endParaRPr>
          </a:p>
        </p:txBody>
      </p:sp>
      <p:graphicFrame>
        <p:nvGraphicFramePr>
          <p:cNvPr id="64" name="Group 4"/>
          <p:cNvGraphicFramePr>
            <a:graphicFrameLocks noGrp="1"/>
          </p:cNvGraphicFramePr>
          <p:nvPr>
            <p:extLst/>
          </p:nvPr>
        </p:nvGraphicFramePr>
        <p:xfrm>
          <a:off x="1886001" y="963820"/>
          <a:ext cx="6996867" cy="3704359"/>
        </p:xfrm>
        <a:graphic>
          <a:graphicData uri="http://schemas.openxmlformats.org/drawingml/2006/table">
            <a:tbl>
              <a:tblPr/>
              <a:tblGrid>
                <a:gridCol w="1060655">
                  <a:extLst>
                    <a:ext uri="{9D8B030D-6E8A-4147-A177-3AD203B41FA5}">
                      <a16:colId xmlns:a16="http://schemas.microsoft.com/office/drawing/2014/main" val="20000"/>
                    </a:ext>
                  </a:extLst>
                </a:gridCol>
                <a:gridCol w="850247">
                  <a:extLst>
                    <a:ext uri="{9D8B030D-6E8A-4147-A177-3AD203B41FA5}">
                      <a16:colId xmlns:a16="http://schemas.microsoft.com/office/drawing/2014/main" val="20001"/>
                    </a:ext>
                  </a:extLst>
                </a:gridCol>
                <a:gridCol w="850247">
                  <a:extLst>
                    <a:ext uri="{9D8B030D-6E8A-4147-A177-3AD203B41FA5}">
                      <a16:colId xmlns:a16="http://schemas.microsoft.com/office/drawing/2014/main" val="20002"/>
                    </a:ext>
                  </a:extLst>
                </a:gridCol>
                <a:gridCol w="846796">
                  <a:extLst>
                    <a:ext uri="{9D8B030D-6E8A-4147-A177-3AD203B41FA5}">
                      <a16:colId xmlns:a16="http://schemas.microsoft.com/office/drawing/2014/main" val="20003"/>
                    </a:ext>
                  </a:extLst>
                </a:gridCol>
                <a:gridCol w="846796">
                  <a:extLst>
                    <a:ext uri="{9D8B030D-6E8A-4147-A177-3AD203B41FA5}">
                      <a16:colId xmlns:a16="http://schemas.microsoft.com/office/drawing/2014/main" val="20004"/>
                    </a:ext>
                  </a:extLst>
                </a:gridCol>
                <a:gridCol w="848526">
                  <a:extLst>
                    <a:ext uri="{9D8B030D-6E8A-4147-A177-3AD203B41FA5}">
                      <a16:colId xmlns:a16="http://schemas.microsoft.com/office/drawing/2014/main" val="20005"/>
                    </a:ext>
                  </a:extLst>
                </a:gridCol>
                <a:gridCol w="846800">
                  <a:extLst>
                    <a:ext uri="{9D8B030D-6E8A-4147-A177-3AD203B41FA5}">
                      <a16:colId xmlns:a16="http://schemas.microsoft.com/office/drawing/2014/main" val="20006"/>
                    </a:ext>
                  </a:extLst>
                </a:gridCol>
                <a:gridCol w="846800">
                  <a:extLst>
                    <a:ext uri="{9D8B030D-6E8A-4147-A177-3AD203B41FA5}">
                      <a16:colId xmlns:a16="http://schemas.microsoft.com/office/drawing/2014/main" val="20007"/>
                    </a:ext>
                  </a:extLst>
                </a:gridCol>
              </a:tblGrid>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9x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8MB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0"/>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7x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4MB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1"/>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6x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2.5MB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2"/>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3x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3"/>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2x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1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4"/>
                  </a:ext>
                </a:extLst>
              </a:tr>
              <a:tr h="533281">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E30034"/>
                        </a:buClr>
                        <a:buSzTx/>
                        <a:buFont typeface="Wingdings" pitchFamily="2" charset="2"/>
                        <a:buNone/>
                        <a:tabLst/>
                        <a:defRPr/>
                      </a:pPr>
                      <a:r>
                        <a:rPr kumimoji="0" lang="en-GB" sz="900" b="1" i="0" u="none" strike="noStrike" kern="1200" cap="none" spc="0" normalizeH="0" baseline="0" noProof="0" dirty="0">
                          <a:ln>
                            <a:noFill/>
                          </a:ln>
                          <a:solidFill>
                            <a:srgbClr val="000000"/>
                          </a:solidFill>
                          <a:effectLst/>
                          <a:uLnTx/>
                          <a:uFillTx/>
                          <a:latin typeface="Verdana" pitchFamily="34" charset="0"/>
                          <a:ea typeface="+mn-ea"/>
                          <a:cs typeface="+mn-cs"/>
                        </a:rPr>
                        <a:t>1x Series</a:t>
                      </a:r>
                      <a:b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br>
                      <a: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t>up to 512 kB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646464"/>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5"/>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p>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endParaRPr kumimoji="0" lang="en-GB" sz="900" b="0" i="0" u="none" strike="noStrike" cap="none" normalizeH="0" baseline="0" dirty="0">
                        <a:ln>
                          <a:noFill/>
                        </a:ln>
                        <a:solidFill>
                          <a:srgbClr val="000000"/>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solidFill>
                        <a:schemeClr val="bg1"/>
                      </a:solid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TQFP-80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TQFP-100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LQFP-144</a:t>
                      </a:r>
                      <a:br>
                        <a:rPr kumimoji="0" lang="en-GB" sz="900" b="1" i="0" u="none" strike="noStrike" cap="none" normalizeH="0" baseline="0" dirty="0">
                          <a:ln>
                            <a:noFill/>
                          </a:ln>
                          <a:solidFill>
                            <a:srgbClr val="000000"/>
                          </a:solidFill>
                          <a:effectLst/>
                          <a:latin typeface="Verdana" pitchFamily="34" charset="0"/>
                        </a:rPr>
                      </a:br>
                      <a:r>
                        <a:rPr kumimoji="0" lang="en-GB" sz="900" b="1" i="0" u="none" strike="noStrike" cap="none" normalizeH="0" baseline="0" dirty="0">
                          <a:ln>
                            <a:noFill/>
                          </a:ln>
                          <a:solidFill>
                            <a:srgbClr val="000000"/>
                          </a:solidFill>
                          <a:effectLst/>
                          <a:latin typeface="Verdana" pitchFamily="34" charset="0"/>
                        </a:rPr>
                        <a:t>TQFP-144</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LQFP-176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LFBGA-292</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BGA-416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LFBGA-516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extLst>
                  <a:ext uri="{0D108BD9-81ED-4DB2-BD59-A6C34878D82A}">
                    <a16:rowId xmlns:a16="http://schemas.microsoft.com/office/drawing/2014/main" val="10006"/>
                  </a:ext>
                </a:extLst>
              </a:tr>
            </a:tbl>
          </a:graphicData>
        </a:graphic>
      </p:graphicFrame>
      <p:sp>
        <p:nvSpPr>
          <p:cNvPr id="14" name="Rounded Rectangle 13"/>
          <p:cNvSpPr/>
          <p:nvPr/>
        </p:nvSpPr>
        <p:spPr bwMode="auto">
          <a:xfrm>
            <a:off x="7279019" y="1026969"/>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TC298T</a:t>
            </a:r>
          </a:p>
          <a:p>
            <a:pPr algn="ctr" eaLnBrk="0" hangingPunct="0">
              <a:buClr>
                <a:schemeClr val="tx1"/>
              </a:buClr>
            </a:pPr>
            <a:r>
              <a:rPr lang="en-GB" sz="600" dirty="0">
                <a:solidFill>
                  <a:schemeClr val="tx1"/>
                </a:solidFill>
              </a:rPr>
              <a:t>300 MHz</a:t>
            </a:r>
          </a:p>
        </p:txBody>
      </p:sp>
      <p:sp>
        <p:nvSpPr>
          <p:cNvPr id="77" name="Rounded Rectangle 76"/>
          <p:cNvSpPr/>
          <p:nvPr/>
        </p:nvSpPr>
        <p:spPr bwMode="auto">
          <a:xfrm>
            <a:off x="6406959" y="2081674"/>
            <a:ext cx="701675" cy="415288"/>
          </a:xfrm>
          <a:prstGeom prst="roundRect">
            <a:avLst/>
          </a:prstGeom>
          <a:solidFill>
            <a:srgbClr val="B5D3CA"/>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t>TC267D</a:t>
            </a:r>
          </a:p>
          <a:p>
            <a:pPr algn="ctr" eaLnBrk="0" hangingPunct="0">
              <a:buClr>
                <a:schemeClr val="tx1"/>
              </a:buClr>
            </a:pPr>
            <a:r>
              <a:rPr lang="en-GB" sz="600" dirty="0"/>
              <a:t>200 MHz</a:t>
            </a:r>
          </a:p>
        </p:txBody>
      </p:sp>
      <p:sp>
        <p:nvSpPr>
          <p:cNvPr id="79" name="Rounded Rectangle 78"/>
          <p:cNvSpPr/>
          <p:nvPr/>
        </p:nvSpPr>
        <p:spPr bwMode="auto">
          <a:xfrm>
            <a:off x="5570498" y="2081674"/>
            <a:ext cx="701675" cy="415288"/>
          </a:xfrm>
          <a:prstGeom prst="roundRect">
            <a:avLst/>
          </a:prstGeom>
          <a:solidFill>
            <a:srgbClr val="B5D3CA"/>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t>TC265D</a:t>
            </a:r>
          </a:p>
          <a:p>
            <a:pPr algn="ctr" eaLnBrk="0" hangingPunct="0">
              <a:buClr>
                <a:schemeClr val="tx1"/>
              </a:buClr>
            </a:pPr>
            <a:r>
              <a:rPr lang="en-GB" sz="600" dirty="0"/>
              <a:t>200 MHz</a:t>
            </a:r>
          </a:p>
        </p:txBody>
      </p:sp>
      <p:sp>
        <p:nvSpPr>
          <p:cNvPr id="85" name="Rounded Rectangle 84"/>
          <p:cNvSpPr/>
          <p:nvPr/>
        </p:nvSpPr>
        <p:spPr bwMode="auto">
          <a:xfrm>
            <a:off x="5570518" y="1551588"/>
            <a:ext cx="701675" cy="415288"/>
          </a:xfrm>
          <a:prstGeom prst="roundRect">
            <a:avLst/>
          </a:prstGeom>
          <a:solidFill>
            <a:srgbClr val="B5D3CA"/>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t>TC275T</a:t>
            </a:r>
          </a:p>
          <a:p>
            <a:pPr algn="ctr" eaLnBrk="0" hangingPunct="0">
              <a:buClr>
                <a:schemeClr val="tx1"/>
              </a:buClr>
            </a:pPr>
            <a:r>
              <a:rPr lang="en-GB" sz="600" dirty="0"/>
              <a:t>200 MHz</a:t>
            </a:r>
          </a:p>
        </p:txBody>
      </p:sp>
      <p:sp>
        <p:nvSpPr>
          <p:cNvPr id="88" name="Rounded Rectangle 87"/>
          <p:cNvSpPr/>
          <p:nvPr/>
        </p:nvSpPr>
        <p:spPr bwMode="auto">
          <a:xfrm>
            <a:off x="6414580" y="1032176"/>
            <a:ext cx="701675" cy="415288"/>
          </a:xfrm>
          <a:prstGeom prst="roundRect">
            <a:avLst/>
          </a:prstGeom>
          <a:solidFill>
            <a:srgbClr val="B5D3CA"/>
          </a:solidFill>
          <a:ln w="3175">
            <a:solidFill>
              <a:schemeClr val="tx1"/>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TC297T</a:t>
            </a:r>
            <a:br>
              <a:rPr lang="en-GB" sz="900" b="1" dirty="0">
                <a:solidFill>
                  <a:schemeClr val="tx1"/>
                </a:solidFill>
              </a:rPr>
            </a:br>
            <a:r>
              <a:rPr lang="en-GB" sz="800" b="1" dirty="0">
                <a:solidFill>
                  <a:schemeClr val="tx1"/>
                </a:solidFill>
              </a:rPr>
              <a:t>TC297TA/X</a:t>
            </a:r>
            <a:endParaRPr lang="en-GB" sz="900" b="1" dirty="0">
              <a:solidFill>
                <a:schemeClr val="tx1"/>
              </a:solidFill>
            </a:endParaRPr>
          </a:p>
          <a:p>
            <a:pPr algn="ctr" eaLnBrk="0" hangingPunct="0">
              <a:buClr>
                <a:schemeClr val="tx1"/>
              </a:buClr>
            </a:pPr>
            <a:r>
              <a:rPr lang="en-GB" sz="600" dirty="0">
                <a:solidFill>
                  <a:schemeClr val="tx1"/>
                </a:solidFill>
              </a:rPr>
              <a:t>300 MHz</a:t>
            </a:r>
          </a:p>
        </p:txBody>
      </p:sp>
      <p:sp>
        <p:nvSpPr>
          <p:cNvPr id="89" name="Rounded Rectangle 88"/>
          <p:cNvSpPr/>
          <p:nvPr/>
        </p:nvSpPr>
        <p:spPr bwMode="auto">
          <a:xfrm>
            <a:off x="4706401" y="2603148"/>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TC234L</a:t>
            </a:r>
            <a:br>
              <a:rPr lang="en-GB" sz="800" b="1" dirty="0">
                <a:solidFill>
                  <a:schemeClr val="tx1"/>
                </a:solidFill>
              </a:rPr>
            </a:br>
            <a:r>
              <a:rPr lang="en-GB" sz="800" b="1" dirty="0">
                <a:solidFill>
                  <a:schemeClr val="tx1"/>
                </a:solidFill>
              </a:rPr>
              <a:t>TC234LA/X</a:t>
            </a:r>
          </a:p>
          <a:p>
            <a:pPr algn="ctr" eaLnBrk="0" hangingPunct="0">
              <a:buClr>
                <a:schemeClr val="tx1"/>
              </a:buClr>
            </a:pPr>
            <a:r>
              <a:rPr lang="en-GB" sz="600" dirty="0">
                <a:solidFill>
                  <a:schemeClr val="tx1"/>
                </a:solidFill>
              </a:rPr>
              <a:t>200 MHz</a:t>
            </a:r>
          </a:p>
        </p:txBody>
      </p:sp>
      <p:sp>
        <p:nvSpPr>
          <p:cNvPr id="90" name="Rounded Rectangle 89"/>
          <p:cNvSpPr/>
          <p:nvPr/>
        </p:nvSpPr>
        <p:spPr bwMode="auto">
          <a:xfrm>
            <a:off x="6406959" y="1551588"/>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TC277T</a:t>
            </a:r>
          </a:p>
          <a:p>
            <a:pPr algn="ctr" eaLnBrk="0" hangingPunct="0">
              <a:buClr>
                <a:schemeClr val="tx1"/>
              </a:buClr>
            </a:pPr>
            <a:r>
              <a:rPr lang="en-GB" sz="600" dirty="0">
                <a:solidFill>
                  <a:schemeClr val="tx1"/>
                </a:solidFill>
              </a:rPr>
              <a:t>200 MHz</a:t>
            </a:r>
          </a:p>
        </p:txBody>
      </p:sp>
      <p:sp>
        <p:nvSpPr>
          <p:cNvPr id="91" name="Rounded Rectangle 90"/>
          <p:cNvSpPr/>
          <p:nvPr/>
        </p:nvSpPr>
        <p:spPr bwMode="auto">
          <a:xfrm>
            <a:off x="4706402" y="3133426"/>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TC224L/S</a:t>
            </a:r>
          </a:p>
          <a:p>
            <a:pPr algn="ctr" eaLnBrk="0" hangingPunct="0">
              <a:buClr>
                <a:schemeClr val="tx1"/>
              </a:buClr>
            </a:pPr>
            <a:r>
              <a:rPr lang="en-GB" sz="600" dirty="0">
                <a:solidFill>
                  <a:schemeClr val="tx1"/>
                </a:solidFill>
              </a:rPr>
              <a:t>133 MHz</a:t>
            </a:r>
          </a:p>
        </p:txBody>
      </p:sp>
      <p:sp>
        <p:nvSpPr>
          <p:cNvPr id="92" name="Rounded Rectangle 91"/>
          <p:cNvSpPr/>
          <p:nvPr/>
        </p:nvSpPr>
        <p:spPr bwMode="auto">
          <a:xfrm>
            <a:off x="4706402" y="2081674"/>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TC264D</a:t>
            </a:r>
          </a:p>
          <a:p>
            <a:pPr algn="ctr" eaLnBrk="0" hangingPunct="0">
              <a:buClr>
                <a:schemeClr val="tx1"/>
              </a:buClr>
            </a:pPr>
            <a:r>
              <a:rPr lang="en-GB" sz="800" b="1" dirty="0">
                <a:solidFill>
                  <a:schemeClr val="tx1"/>
                </a:solidFill>
              </a:rPr>
              <a:t>TC264DA</a:t>
            </a:r>
          </a:p>
          <a:p>
            <a:pPr algn="ctr" eaLnBrk="0" hangingPunct="0">
              <a:buClr>
                <a:schemeClr val="tx1"/>
              </a:buClr>
            </a:pPr>
            <a:r>
              <a:rPr lang="en-GB" sz="600" dirty="0">
                <a:solidFill>
                  <a:schemeClr val="tx1"/>
                </a:solidFill>
              </a:rPr>
              <a:t>200 MHz</a:t>
            </a:r>
          </a:p>
        </p:txBody>
      </p:sp>
      <p:sp>
        <p:nvSpPr>
          <p:cNvPr id="97" name="Rounded Rectangle 96"/>
          <p:cNvSpPr/>
          <p:nvPr/>
        </p:nvSpPr>
        <p:spPr bwMode="auto">
          <a:xfrm>
            <a:off x="3853091" y="3133426"/>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TC223L/S</a:t>
            </a:r>
          </a:p>
          <a:p>
            <a:pPr algn="ctr" eaLnBrk="0" hangingPunct="0">
              <a:buClr>
                <a:schemeClr val="tx1"/>
              </a:buClr>
            </a:pPr>
            <a:r>
              <a:rPr lang="en-GB" sz="600" dirty="0">
                <a:solidFill>
                  <a:schemeClr val="tx1"/>
                </a:solidFill>
              </a:rPr>
              <a:t>133 MHz</a:t>
            </a:r>
          </a:p>
        </p:txBody>
      </p:sp>
      <p:sp>
        <p:nvSpPr>
          <p:cNvPr id="99" name="Rounded Rectangle 98"/>
          <p:cNvSpPr/>
          <p:nvPr/>
        </p:nvSpPr>
        <p:spPr bwMode="auto">
          <a:xfrm>
            <a:off x="3023377" y="3130142"/>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TC222L/S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4" name="Rounded Rectangle 103"/>
          <p:cNvSpPr/>
          <p:nvPr/>
        </p:nvSpPr>
        <p:spPr bwMode="auto">
          <a:xfrm>
            <a:off x="3860711" y="3657285"/>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TC213L/S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6" name="Rounded Rectangle 105"/>
          <p:cNvSpPr/>
          <p:nvPr/>
        </p:nvSpPr>
        <p:spPr bwMode="auto">
          <a:xfrm>
            <a:off x="3023375" y="3657285"/>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37" name="Rounded Rectangle 36"/>
          <p:cNvSpPr/>
          <p:nvPr/>
        </p:nvSpPr>
        <p:spPr bwMode="auto">
          <a:xfrm>
            <a:off x="3860711" y="2603147"/>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TC233L</a:t>
            </a:r>
          </a:p>
          <a:p>
            <a:pPr algn="ctr" eaLnBrk="0" hangingPunct="0">
              <a:buClr>
                <a:schemeClr val="tx1"/>
              </a:buClr>
            </a:pPr>
            <a:r>
              <a:rPr lang="en-GB" sz="600" dirty="0">
                <a:solidFill>
                  <a:schemeClr val="tx1"/>
                </a:solidFill>
              </a:rPr>
              <a:t>200 MHz</a:t>
            </a:r>
          </a:p>
        </p:txBody>
      </p:sp>
      <p:sp>
        <p:nvSpPr>
          <p:cNvPr id="38" name="Rounded Rectangle 37"/>
          <p:cNvSpPr/>
          <p:nvPr/>
        </p:nvSpPr>
        <p:spPr bwMode="auto">
          <a:xfrm>
            <a:off x="4706402" y="3660688"/>
            <a:ext cx="701675"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TC214L/S</a:t>
            </a:r>
          </a:p>
          <a:p>
            <a:pPr algn="ctr" eaLnBrk="0" hangingPunct="0">
              <a:buClr>
                <a:schemeClr val="tx1"/>
              </a:buClr>
            </a:pPr>
            <a:r>
              <a:rPr lang="en-GB" sz="600" dirty="0">
                <a:solidFill>
                  <a:schemeClr val="tx1"/>
                </a:solidFill>
              </a:rPr>
              <a:t>133 MHz</a:t>
            </a:r>
          </a:p>
        </p:txBody>
      </p:sp>
      <p:sp>
        <p:nvSpPr>
          <p:cNvPr id="39" name="Rounded Rectangle 38"/>
          <p:cNvSpPr/>
          <p:nvPr/>
        </p:nvSpPr>
        <p:spPr bwMode="auto">
          <a:xfrm>
            <a:off x="6406958" y="2603147"/>
            <a:ext cx="709296" cy="415288"/>
          </a:xfrm>
          <a:prstGeom prst="roundRect">
            <a:avLst/>
          </a:prstGeom>
          <a:solidFill>
            <a:srgbClr val="B5D3C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TC237L</a:t>
            </a:r>
          </a:p>
          <a:p>
            <a:pPr algn="ctr" eaLnBrk="0" hangingPunct="0">
              <a:buClr>
                <a:schemeClr val="tx1"/>
              </a:buClr>
            </a:pPr>
            <a:r>
              <a:rPr lang="en-GB" sz="800" b="1" dirty="0">
                <a:solidFill>
                  <a:schemeClr val="tx1"/>
                </a:solidFill>
              </a:rPr>
              <a:t>TC237LA/X</a:t>
            </a:r>
          </a:p>
          <a:p>
            <a:pPr algn="ctr" eaLnBrk="0" hangingPunct="0">
              <a:buClr>
                <a:schemeClr val="tx1"/>
              </a:buClr>
            </a:pPr>
            <a:r>
              <a:rPr lang="en-GB" sz="600" dirty="0">
                <a:solidFill>
                  <a:schemeClr val="tx1"/>
                </a:solidFill>
              </a:rPr>
              <a:t>200 MHz</a:t>
            </a:r>
          </a:p>
        </p:txBody>
      </p:sp>
      <p:sp>
        <p:nvSpPr>
          <p:cNvPr id="40" name="Rounded Rectangle 39"/>
          <p:cNvSpPr/>
          <p:nvPr/>
        </p:nvSpPr>
        <p:spPr bwMode="auto">
          <a:xfrm>
            <a:off x="8106825" y="1032264"/>
            <a:ext cx="701675" cy="415288"/>
          </a:xfrm>
          <a:prstGeom prst="roundRect">
            <a:avLst/>
          </a:prstGeom>
          <a:solidFill>
            <a:srgbClr val="B5D3CA"/>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t>TC299T</a:t>
            </a:r>
          </a:p>
          <a:p>
            <a:pPr algn="ctr" eaLnBrk="0" hangingPunct="0">
              <a:buClr>
                <a:schemeClr val="tx1"/>
              </a:buClr>
            </a:pPr>
            <a:r>
              <a:rPr lang="en-GB" sz="800" b="1" dirty="0"/>
              <a:t>TC299TX</a:t>
            </a:r>
          </a:p>
          <a:p>
            <a:pPr algn="ctr" eaLnBrk="0" hangingPunct="0">
              <a:buClr>
                <a:schemeClr val="tx1"/>
              </a:buClr>
            </a:pPr>
            <a:r>
              <a:rPr lang="en-GB" sz="600" dirty="0"/>
              <a:t>300 MHz</a:t>
            </a:r>
          </a:p>
        </p:txBody>
      </p:sp>
      <p:sp>
        <p:nvSpPr>
          <p:cNvPr id="48" name="Rounded Rectangle 47"/>
          <p:cNvSpPr/>
          <p:nvPr/>
        </p:nvSpPr>
        <p:spPr bwMode="auto">
          <a:xfrm>
            <a:off x="3306564" y="1074052"/>
            <a:ext cx="1197706" cy="331712"/>
          </a:xfrm>
          <a:prstGeom prst="roundRect">
            <a:avLst/>
          </a:prstGeom>
          <a:solidFill>
            <a:srgbClr val="ADCFC4"/>
          </a:solidFill>
          <a:ln>
            <a:solidFill>
              <a:srgbClr val="8F7F82"/>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algn="ctr">
              <a:buClr>
                <a:schemeClr val="accent1"/>
              </a:buClr>
              <a:defRPr/>
            </a:pPr>
            <a:r>
              <a:rPr lang="en-GB" sz="900" b="1" kern="0" dirty="0">
                <a:solidFill>
                  <a:schemeClr val="bg1"/>
                </a:solidFill>
                <a:cs typeface="Arial" charset="0"/>
              </a:rPr>
              <a:t>Pin superset</a:t>
            </a:r>
          </a:p>
          <a:p>
            <a:pPr lvl="0">
              <a:buClr>
                <a:schemeClr val="tx1"/>
              </a:buClr>
              <a:defRPr/>
            </a:pPr>
            <a:endParaRPr lang="en-GB" sz="900" b="1" kern="0" dirty="0"/>
          </a:p>
        </p:txBody>
      </p:sp>
      <p:sp>
        <p:nvSpPr>
          <p:cNvPr id="49" name="Rounded Rectangle 48"/>
          <p:cNvSpPr/>
          <p:nvPr/>
        </p:nvSpPr>
        <p:spPr bwMode="auto">
          <a:xfrm>
            <a:off x="3306564" y="1543039"/>
            <a:ext cx="1197706" cy="331712"/>
          </a:xfrm>
          <a:prstGeom prst="roundRect">
            <a:avLst/>
          </a:prstGeom>
          <a:solidFill>
            <a:srgbClr val="646464"/>
          </a:solidFill>
          <a:ln>
            <a:solidFill>
              <a:srgbClr val="8F7F82"/>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lvl="0" algn="ctr">
              <a:buClr>
                <a:schemeClr val="tx1"/>
              </a:buClr>
              <a:defRPr/>
            </a:pPr>
            <a:r>
              <a:rPr lang="en-GB" sz="900" b="1" kern="0" dirty="0">
                <a:solidFill>
                  <a:schemeClr val="bg1"/>
                </a:solidFill>
              </a:rPr>
              <a:t>Pin compatible</a:t>
            </a:r>
          </a:p>
        </p:txBody>
      </p:sp>
      <p:sp>
        <p:nvSpPr>
          <p:cNvPr id="43" name="TextBox 76"/>
          <p:cNvSpPr txBox="1">
            <a:spLocks noChangeArrowheads="1"/>
          </p:cNvSpPr>
          <p:nvPr/>
        </p:nvSpPr>
        <p:spPr bwMode="auto">
          <a:xfrm>
            <a:off x="1893241" y="5019410"/>
            <a:ext cx="1863881" cy="830997"/>
          </a:xfrm>
          <a:prstGeom prst="rect">
            <a:avLst/>
          </a:prstGeom>
          <a:noFill/>
          <a:ln w="9525">
            <a:noFill/>
            <a:miter lim="800000"/>
            <a:headEnd/>
            <a:tailEnd/>
          </a:ln>
          <a:effectLst/>
        </p:spPr>
        <p:txBody>
          <a:bodyPr wrap="square">
            <a:spAutoFit/>
          </a:bodyPr>
          <a:lstStyle/>
          <a:p>
            <a:pPr>
              <a:buClr>
                <a:schemeClr val="tx1"/>
              </a:buClr>
            </a:pPr>
            <a:r>
              <a:rPr lang="en-GB" sz="1600" dirty="0">
                <a:latin typeface="Verdana"/>
              </a:rPr>
              <a:t>Complete Portfolio </a:t>
            </a:r>
            <a:br>
              <a:rPr lang="en-GB" sz="1600" dirty="0">
                <a:latin typeface="Verdana"/>
              </a:rPr>
            </a:br>
            <a:r>
              <a:rPr lang="en-GB" sz="1600" dirty="0">
                <a:latin typeface="Verdana"/>
              </a:rPr>
              <a:t>with GTM!</a:t>
            </a:r>
          </a:p>
        </p:txBody>
      </p:sp>
      <p:grpSp>
        <p:nvGrpSpPr>
          <p:cNvPr id="44" name="Group 1258"/>
          <p:cNvGrpSpPr>
            <a:grpSpLocks/>
          </p:cNvGrpSpPr>
          <p:nvPr/>
        </p:nvGrpSpPr>
        <p:grpSpPr bwMode="auto">
          <a:xfrm>
            <a:off x="6590260" y="5108970"/>
            <a:ext cx="2272109" cy="840984"/>
            <a:chOff x="5605164" y="4437112"/>
            <a:chExt cx="2623554" cy="951922"/>
          </a:xfrm>
        </p:grpSpPr>
        <p:sp>
          <p:nvSpPr>
            <p:cNvPr id="45" name="Rectangle 548"/>
            <p:cNvSpPr>
              <a:spLocks noChangeAspect="1" noChangeArrowheads="1"/>
            </p:cNvSpPr>
            <p:nvPr/>
          </p:nvSpPr>
          <p:spPr bwMode="auto">
            <a:xfrm>
              <a:off x="7382049" y="4557142"/>
              <a:ext cx="723900" cy="723900"/>
            </a:xfrm>
            <a:prstGeom prst="rect">
              <a:avLst/>
            </a:prstGeom>
            <a:noFill/>
            <a:ln w="12700" algn="ctr">
              <a:solidFill>
                <a:schemeClr val="accent5"/>
              </a:solidFill>
              <a:prstDash val="dashDot"/>
              <a:miter lim="800000"/>
              <a:headEnd/>
              <a:tailEnd/>
            </a:ln>
            <a:effectLst/>
          </p:spPr>
          <p:txBody>
            <a:bodyPr wrap="none" lIns="90000" tIns="46800" rIns="90000" bIns="46800" anchor="ctr">
              <a:noAutofit/>
            </a:bodyPr>
            <a:lstStyle/>
            <a:p>
              <a:pPr>
                <a:buClr>
                  <a:schemeClr val="tx1"/>
                </a:buClr>
              </a:pPr>
              <a:endParaRPr lang="en-GB" dirty="0"/>
            </a:p>
          </p:txBody>
        </p:sp>
        <p:grpSp>
          <p:nvGrpSpPr>
            <p:cNvPr id="46" name="Group 82"/>
            <p:cNvGrpSpPr>
              <a:grpSpLocks noChangeAspect="1"/>
            </p:cNvGrpSpPr>
            <p:nvPr/>
          </p:nvGrpSpPr>
          <p:grpSpPr bwMode="auto">
            <a:xfrm>
              <a:off x="7234745" y="4437112"/>
              <a:ext cx="993973" cy="951922"/>
              <a:chOff x="-50" y="822"/>
              <a:chExt cx="3425" cy="3408"/>
            </a:xfrm>
            <a:solidFill>
              <a:schemeClr val="bg1">
                <a:lumMod val="85000"/>
              </a:schemeClr>
            </a:solidFill>
          </p:grpSpPr>
          <p:sp>
            <p:nvSpPr>
              <p:cNvPr id="703" name="Rectangle 4"/>
              <p:cNvSpPr>
                <a:spLocks noChangeArrowheads="1"/>
              </p:cNvSpPr>
              <p:nvPr/>
            </p:nvSpPr>
            <p:spPr bwMode="auto">
              <a:xfrm>
                <a:off x="-50" y="822"/>
                <a:ext cx="3425" cy="3408"/>
              </a:xfrm>
              <a:prstGeom prst="rect">
                <a:avLst/>
              </a:prstGeom>
              <a:grpFill/>
              <a:ln w="12700" algn="ctr">
                <a:solidFill>
                  <a:schemeClr val="tx1"/>
                </a:solidFill>
                <a:prstDash val="sysDot"/>
                <a:miter lim="800000"/>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nvGrpSpPr>
              <p:cNvPr id="704" name="Group 5"/>
              <p:cNvGrpSpPr>
                <a:grpSpLocks/>
              </p:cNvGrpSpPr>
              <p:nvPr/>
            </p:nvGrpSpPr>
            <p:grpSpPr bwMode="auto">
              <a:xfrm>
                <a:off x="538" y="1412"/>
                <a:ext cx="2229" cy="2223"/>
                <a:chOff x="1742" y="1480"/>
                <a:chExt cx="2229" cy="2223"/>
              </a:xfrm>
              <a:grpFill/>
            </p:grpSpPr>
            <p:sp>
              <p:nvSpPr>
                <p:cNvPr id="929" name="Oval 6"/>
                <p:cNvSpPr>
                  <a:spLocks noChangeArrowheads="1"/>
                </p:cNvSpPr>
                <p:nvPr/>
              </p:nvSpPr>
              <p:spPr bwMode="auto">
                <a:xfrm>
                  <a:off x="2426"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0" name="Oval 7"/>
                <p:cNvSpPr>
                  <a:spLocks noChangeArrowheads="1"/>
                </p:cNvSpPr>
                <p:nvPr/>
              </p:nvSpPr>
              <p:spPr bwMode="auto">
                <a:xfrm>
                  <a:off x="2540"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1" name="Oval 8"/>
                <p:cNvSpPr>
                  <a:spLocks noChangeArrowheads="1"/>
                </p:cNvSpPr>
                <p:nvPr/>
              </p:nvSpPr>
              <p:spPr bwMode="auto">
                <a:xfrm>
                  <a:off x="265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2" name="Oval 9"/>
                <p:cNvSpPr>
                  <a:spLocks noChangeArrowheads="1"/>
                </p:cNvSpPr>
                <p:nvPr/>
              </p:nvSpPr>
              <p:spPr bwMode="auto">
                <a:xfrm>
                  <a:off x="2767"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3" name="Oval 10"/>
                <p:cNvSpPr>
                  <a:spLocks noChangeArrowheads="1"/>
                </p:cNvSpPr>
                <p:nvPr/>
              </p:nvSpPr>
              <p:spPr bwMode="auto">
                <a:xfrm>
                  <a:off x="2879"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4" name="Oval 11"/>
                <p:cNvSpPr>
                  <a:spLocks noChangeArrowheads="1"/>
                </p:cNvSpPr>
                <p:nvPr/>
              </p:nvSpPr>
              <p:spPr bwMode="auto">
                <a:xfrm>
                  <a:off x="299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5" name="Oval 12"/>
                <p:cNvSpPr>
                  <a:spLocks noChangeArrowheads="1"/>
                </p:cNvSpPr>
                <p:nvPr/>
              </p:nvSpPr>
              <p:spPr bwMode="auto">
                <a:xfrm>
                  <a:off x="3106"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6" name="Oval 13"/>
                <p:cNvSpPr>
                  <a:spLocks noChangeArrowheads="1"/>
                </p:cNvSpPr>
                <p:nvPr/>
              </p:nvSpPr>
              <p:spPr bwMode="auto">
                <a:xfrm>
                  <a:off x="3220"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7" name="Oval 14"/>
                <p:cNvSpPr>
                  <a:spLocks noChangeArrowheads="1"/>
                </p:cNvSpPr>
                <p:nvPr/>
              </p:nvSpPr>
              <p:spPr bwMode="auto">
                <a:xfrm>
                  <a:off x="2425"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8" name="Oval 15"/>
                <p:cNvSpPr>
                  <a:spLocks noChangeArrowheads="1"/>
                </p:cNvSpPr>
                <p:nvPr/>
              </p:nvSpPr>
              <p:spPr bwMode="auto">
                <a:xfrm>
                  <a:off x="2539"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9" name="Oval 16"/>
                <p:cNvSpPr>
                  <a:spLocks noChangeArrowheads="1"/>
                </p:cNvSpPr>
                <p:nvPr/>
              </p:nvSpPr>
              <p:spPr bwMode="auto">
                <a:xfrm>
                  <a:off x="265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0" name="Oval 17"/>
                <p:cNvSpPr>
                  <a:spLocks noChangeArrowheads="1"/>
                </p:cNvSpPr>
                <p:nvPr/>
              </p:nvSpPr>
              <p:spPr bwMode="auto">
                <a:xfrm>
                  <a:off x="2766"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1" name="Oval 18"/>
                <p:cNvSpPr>
                  <a:spLocks noChangeArrowheads="1"/>
                </p:cNvSpPr>
                <p:nvPr/>
              </p:nvSpPr>
              <p:spPr bwMode="auto">
                <a:xfrm>
                  <a:off x="2878"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2" name="Oval 19"/>
                <p:cNvSpPr>
                  <a:spLocks noChangeArrowheads="1"/>
                </p:cNvSpPr>
                <p:nvPr/>
              </p:nvSpPr>
              <p:spPr bwMode="auto">
                <a:xfrm>
                  <a:off x="299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3" name="Oval 20"/>
                <p:cNvSpPr>
                  <a:spLocks noChangeArrowheads="1"/>
                </p:cNvSpPr>
                <p:nvPr/>
              </p:nvSpPr>
              <p:spPr bwMode="auto">
                <a:xfrm>
                  <a:off x="3105"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4" name="Oval 21"/>
                <p:cNvSpPr>
                  <a:spLocks noChangeArrowheads="1"/>
                </p:cNvSpPr>
                <p:nvPr/>
              </p:nvSpPr>
              <p:spPr bwMode="auto">
                <a:xfrm>
                  <a:off x="3219"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5" name="Oval 22"/>
                <p:cNvSpPr>
                  <a:spLocks noChangeArrowheads="1"/>
                </p:cNvSpPr>
                <p:nvPr/>
              </p:nvSpPr>
              <p:spPr bwMode="auto">
                <a:xfrm>
                  <a:off x="2425"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6" name="Oval 23"/>
                <p:cNvSpPr>
                  <a:spLocks noChangeArrowheads="1"/>
                </p:cNvSpPr>
                <p:nvPr/>
              </p:nvSpPr>
              <p:spPr bwMode="auto">
                <a:xfrm>
                  <a:off x="2539"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7" name="Oval 24"/>
                <p:cNvSpPr>
                  <a:spLocks noChangeArrowheads="1"/>
                </p:cNvSpPr>
                <p:nvPr/>
              </p:nvSpPr>
              <p:spPr bwMode="auto">
                <a:xfrm>
                  <a:off x="265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8" name="Oval 25"/>
                <p:cNvSpPr>
                  <a:spLocks noChangeArrowheads="1"/>
                </p:cNvSpPr>
                <p:nvPr/>
              </p:nvSpPr>
              <p:spPr bwMode="auto">
                <a:xfrm>
                  <a:off x="2766"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9" name="Oval 26"/>
                <p:cNvSpPr>
                  <a:spLocks noChangeArrowheads="1"/>
                </p:cNvSpPr>
                <p:nvPr/>
              </p:nvSpPr>
              <p:spPr bwMode="auto">
                <a:xfrm>
                  <a:off x="2878"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0" name="Oval 27"/>
                <p:cNvSpPr>
                  <a:spLocks noChangeArrowheads="1"/>
                </p:cNvSpPr>
                <p:nvPr/>
              </p:nvSpPr>
              <p:spPr bwMode="auto">
                <a:xfrm>
                  <a:off x="299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1" name="Oval 28"/>
                <p:cNvSpPr>
                  <a:spLocks noChangeArrowheads="1"/>
                </p:cNvSpPr>
                <p:nvPr/>
              </p:nvSpPr>
              <p:spPr bwMode="auto">
                <a:xfrm>
                  <a:off x="3105"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2" name="Oval 29"/>
                <p:cNvSpPr>
                  <a:spLocks noChangeArrowheads="1"/>
                </p:cNvSpPr>
                <p:nvPr/>
              </p:nvSpPr>
              <p:spPr bwMode="auto">
                <a:xfrm>
                  <a:off x="3219"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3" name="Oval 30"/>
                <p:cNvSpPr>
                  <a:spLocks noChangeArrowheads="1"/>
                </p:cNvSpPr>
                <p:nvPr/>
              </p:nvSpPr>
              <p:spPr bwMode="auto">
                <a:xfrm>
                  <a:off x="2425"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4" name="Oval 31"/>
                <p:cNvSpPr>
                  <a:spLocks noChangeArrowheads="1"/>
                </p:cNvSpPr>
                <p:nvPr/>
              </p:nvSpPr>
              <p:spPr bwMode="auto">
                <a:xfrm>
                  <a:off x="2539"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5" name="Oval 32"/>
                <p:cNvSpPr>
                  <a:spLocks noChangeArrowheads="1"/>
                </p:cNvSpPr>
                <p:nvPr/>
              </p:nvSpPr>
              <p:spPr bwMode="auto">
                <a:xfrm>
                  <a:off x="265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6" name="Oval 33"/>
                <p:cNvSpPr>
                  <a:spLocks noChangeArrowheads="1"/>
                </p:cNvSpPr>
                <p:nvPr/>
              </p:nvSpPr>
              <p:spPr bwMode="auto">
                <a:xfrm>
                  <a:off x="2766"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7" name="Oval 34"/>
                <p:cNvSpPr>
                  <a:spLocks noChangeArrowheads="1"/>
                </p:cNvSpPr>
                <p:nvPr/>
              </p:nvSpPr>
              <p:spPr bwMode="auto">
                <a:xfrm>
                  <a:off x="2878"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8" name="Oval 35"/>
                <p:cNvSpPr>
                  <a:spLocks noChangeArrowheads="1"/>
                </p:cNvSpPr>
                <p:nvPr/>
              </p:nvSpPr>
              <p:spPr bwMode="auto">
                <a:xfrm>
                  <a:off x="299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9" name="Oval 36"/>
                <p:cNvSpPr>
                  <a:spLocks noChangeArrowheads="1"/>
                </p:cNvSpPr>
                <p:nvPr/>
              </p:nvSpPr>
              <p:spPr bwMode="auto">
                <a:xfrm>
                  <a:off x="3105"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0" name="Oval 37"/>
                <p:cNvSpPr>
                  <a:spLocks noChangeArrowheads="1"/>
                </p:cNvSpPr>
                <p:nvPr/>
              </p:nvSpPr>
              <p:spPr bwMode="auto">
                <a:xfrm>
                  <a:off x="3219"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1" name="Oval 38"/>
                <p:cNvSpPr>
                  <a:spLocks noChangeArrowheads="1"/>
                </p:cNvSpPr>
                <p:nvPr/>
              </p:nvSpPr>
              <p:spPr bwMode="auto">
                <a:xfrm>
                  <a:off x="1748"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2" name="Oval 39"/>
                <p:cNvSpPr>
                  <a:spLocks noChangeArrowheads="1"/>
                </p:cNvSpPr>
                <p:nvPr/>
              </p:nvSpPr>
              <p:spPr bwMode="auto">
                <a:xfrm>
                  <a:off x="1862"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3" name="Oval 40"/>
                <p:cNvSpPr>
                  <a:spLocks noChangeArrowheads="1"/>
                </p:cNvSpPr>
                <p:nvPr/>
              </p:nvSpPr>
              <p:spPr bwMode="auto">
                <a:xfrm>
                  <a:off x="2088"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4" name="Oval 41"/>
                <p:cNvSpPr>
                  <a:spLocks noChangeArrowheads="1"/>
                </p:cNvSpPr>
                <p:nvPr/>
              </p:nvSpPr>
              <p:spPr bwMode="auto">
                <a:xfrm>
                  <a:off x="2201"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5" name="Oval 42"/>
                <p:cNvSpPr>
                  <a:spLocks noChangeArrowheads="1"/>
                </p:cNvSpPr>
                <p:nvPr/>
              </p:nvSpPr>
              <p:spPr bwMode="auto">
                <a:xfrm>
                  <a:off x="2315"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6" name="Oval 43"/>
                <p:cNvSpPr>
                  <a:spLocks noChangeArrowheads="1"/>
                </p:cNvSpPr>
                <p:nvPr/>
              </p:nvSpPr>
              <p:spPr bwMode="auto">
                <a:xfrm>
                  <a:off x="1748"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7" name="Oval 44"/>
                <p:cNvSpPr>
                  <a:spLocks noChangeArrowheads="1"/>
                </p:cNvSpPr>
                <p:nvPr/>
              </p:nvSpPr>
              <p:spPr bwMode="auto">
                <a:xfrm>
                  <a:off x="1862"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8" name="Oval 45"/>
                <p:cNvSpPr>
                  <a:spLocks noChangeArrowheads="1"/>
                </p:cNvSpPr>
                <p:nvPr/>
              </p:nvSpPr>
              <p:spPr bwMode="auto">
                <a:xfrm>
                  <a:off x="2088"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9" name="Oval 46"/>
                <p:cNvSpPr>
                  <a:spLocks noChangeArrowheads="1"/>
                </p:cNvSpPr>
                <p:nvPr/>
              </p:nvSpPr>
              <p:spPr bwMode="auto">
                <a:xfrm>
                  <a:off x="2201"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0" name="Oval 47"/>
                <p:cNvSpPr>
                  <a:spLocks noChangeArrowheads="1"/>
                </p:cNvSpPr>
                <p:nvPr/>
              </p:nvSpPr>
              <p:spPr bwMode="auto">
                <a:xfrm>
                  <a:off x="1747"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1" name="Oval 48"/>
                <p:cNvSpPr>
                  <a:spLocks noChangeArrowheads="1"/>
                </p:cNvSpPr>
                <p:nvPr/>
              </p:nvSpPr>
              <p:spPr bwMode="auto">
                <a:xfrm>
                  <a:off x="1861"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2" name="Oval 49"/>
                <p:cNvSpPr>
                  <a:spLocks noChangeArrowheads="1"/>
                </p:cNvSpPr>
                <p:nvPr/>
              </p:nvSpPr>
              <p:spPr bwMode="auto">
                <a:xfrm>
                  <a:off x="1747"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3" name="Oval 50"/>
                <p:cNvSpPr>
                  <a:spLocks noChangeArrowheads="1"/>
                </p:cNvSpPr>
                <p:nvPr/>
              </p:nvSpPr>
              <p:spPr bwMode="auto">
                <a:xfrm>
                  <a:off x="1861"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4" name="Oval 51"/>
                <p:cNvSpPr>
                  <a:spLocks noChangeArrowheads="1"/>
                </p:cNvSpPr>
                <p:nvPr/>
              </p:nvSpPr>
              <p:spPr bwMode="auto">
                <a:xfrm>
                  <a:off x="2087"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5" name="Oval 52"/>
                <p:cNvSpPr>
                  <a:spLocks noChangeArrowheads="1"/>
                </p:cNvSpPr>
                <p:nvPr/>
              </p:nvSpPr>
              <p:spPr bwMode="auto">
                <a:xfrm>
                  <a:off x="2200"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6" name="Oval 53"/>
                <p:cNvSpPr>
                  <a:spLocks noChangeArrowheads="1"/>
                </p:cNvSpPr>
                <p:nvPr/>
              </p:nvSpPr>
              <p:spPr bwMode="auto">
                <a:xfrm>
                  <a:off x="2314"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7" name="Oval 54"/>
                <p:cNvSpPr>
                  <a:spLocks noChangeArrowheads="1"/>
                </p:cNvSpPr>
                <p:nvPr/>
              </p:nvSpPr>
              <p:spPr bwMode="auto">
                <a:xfrm>
                  <a:off x="1747"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8" name="Oval 55"/>
                <p:cNvSpPr>
                  <a:spLocks noChangeArrowheads="1"/>
                </p:cNvSpPr>
                <p:nvPr/>
              </p:nvSpPr>
              <p:spPr bwMode="auto">
                <a:xfrm>
                  <a:off x="1861"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79" name="Oval 56"/>
                <p:cNvSpPr>
                  <a:spLocks noChangeArrowheads="1"/>
                </p:cNvSpPr>
                <p:nvPr/>
              </p:nvSpPr>
              <p:spPr bwMode="auto">
                <a:xfrm>
                  <a:off x="1973"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0" name="Oval 57"/>
                <p:cNvSpPr>
                  <a:spLocks noChangeArrowheads="1"/>
                </p:cNvSpPr>
                <p:nvPr/>
              </p:nvSpPr>
              <p:spPr bwMode="auto">
                <a:xfrm>
                  <a:off x="2087"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1" name="Oval 58"/>
                <p:cNvSpPr>
                  <a:spLocks noChangeArrowheads="1"/>
                </p:cNvSpPr>
                <p:nvPr/>
              </p:nvSpPr>
              <p:spPr bwMode="auto">
                <a:xfrm>
                  <a:off x="2200"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2" name="Oval 59"/>
                <p:cNvSpPr>
                  <a:spLocks noChangeArrowheads="1"/>
                </p:cNvSpPr>
                <p:nvPr/>
              </p:nvSpPr>
              <p:spPr bwMode="auto">
                <a:xfrm>
                  <a:off x="2314"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3" name="Oval 60"/>
                <p:cNvSpPr>
                  <a:spLocks noChangeArrowheads="1"/>
                </p:cNvSpPr>
                <p:nvPr/>
              </p:nvSpPr>
              <p:spPr bwMode="auto">
                <a:xfrm>
                  <a:off x="1747"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4" name="Oval 61"/>
                <p:cNvSpPr>
                  <a:spLocks noChangeArrowheads="1"/>
                </p:cNvSpPr>
                <p:nvPr/>
              </p:nvSpPr>
              <p:spPr bwMode="auto">
                <a:xfrm>
                  <a:off x="1861"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5" name="Oval 62"/>
                <p:cNvSpPr>
                  <a:spLocks noChangeArrowheads="1"/>
                </p:cNvSpPr>
                <p:nvPr/>
              </p:nvSpPr>
              <p:spPr bwMode="auto">
                <a:xfrm>
                  <a:off x="1973"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6" name="Oval 63"/>
                <p:cNvSpPr>
                  <a:spLocks noChangeArrowheads="1"/>
                </p:cNvSpPr>
                <p:nvPr/>
              </p:nvSpPr>
              <p:spPr bwMode="auto">
                <a:xfrm>
                  <a:off x="2087"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7" name="Oval 64"/>
                <p:cNvSpPr>
                  <a:spLocks noChangeArrowheads="1"/>
                </p:cNvSpPr>
                <p:nvPr/>
              </p:nvSpPr>
              <p:spPr bwMode="auto">
                <a:xfrm>
                  <a:off x="2200"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8" name="Oval 65"/>
                <p:cNvSpPr>
                  <a:spLocks noChangeArrowheads="1"/>
                </p:cNvSpPr>
                <p:nvPr/>
              </p:nvSpPr>
              <p:spPr bwMode="auto">
                <a:xfrm>
                  <a:off x="2314"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9" name="Oval 66"/>
                <p:cNvSpPr>
                  <a:spLocks noChangeArrowheads="1"/>
                </p:cNvSpPr>
                <p:nvPr/>
              </p:nvSpPr>
              <p:spPr bwMode="auto">
                <a:xfrm>
                  <a:off x="3336"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0" name="Oval 67"/>
                <p:cNvSpPr>
                  <a:spLocks noChangeArrowheads="1"/>
                </p:cNvSpPr>
                <p:nvPr/>
              </p:nvSpPr>
              <p:spPr bwMode="auto">
                <a:xfrm>
                  <a:off x="3450"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1" name="Oval 68"/>
                <p:cNvSpPr>
                  <a:spLocks noChangeArrowheads="1"/>
                </p:cNvSpPr>
                <p:nvPr/>
              </p:nvSpPr>
              <p:spPr bwMode="auto">
                <a:xfrm>
                  <a:off x="356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2" name="Oval 69"/>
                <p:cNvSpPr>
                  <a:spLocks noChangeArrowheads="1"/>
                </p:cNvSpPr>
                <p:nvPr/>
              </p:nvSpPr>
              <p:spPr bwMode="auto">
                <a:xfrm>
                  <a:off x="3789"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3" name="Oval 70"/>
                <p:cNvSpPr>
                  <a:spLocks noChangeArrowheads="1"/>
                </p:cNvSpPr>
                <p:nvPr/>
              </p:nvSpPr>
              <p:spPr bwMode="auto">
                <a:xfrm>
                  <a:off x="390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4" name="Oval 71"/>
                <p:cNvSpPr>
                  <a:spLocks noChangeArrowheads="1"/>
                </p:cNvSpPr>
                <p:nvPr/>
              </p:nvSpPr>
              <p:spPr bwMode="auto">
                <a:xfrm>
                  <a:off x="3450"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5" name="Oval 72"/>
                <p:cNvSpPr>
                  <a:spLocks noChangeArrowheads="1"/>
                </p:cNvSpPr>
                <p:nvPr/>
              </p:nvSpPr>
              <p:spPr bwMode="auto">
                <a:xfrm>
                  <a:off x="3563"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6" name="Oval 73"/>
                <p:cNvSpPr>
                  <a:spLocks noChangeArrowheads="1"/>
                </p:cNvSpPr>
                <p:nvPr/>
              </p:nvSpPr>
              <p:spPr bwMode="auto">
                <a:xfrm>
                  <a:off x="3789"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7" name="Oval 74"/>
                <p:cNvSpPr>
                  <a:spLocks noChangeArrowheads="1"/>
                </p:cNvSpPr>
                <p:nvPr/>
              </p:nvSpPr>
              <p:spPr bwMode="auto">
                <a:xfrm>
                  <a:off x="3903"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8" name="Oval 75"/>
                <p:cNvSpPr>
                  <a:spLocks noChangeArrowheads="1"/>
                </p:cNvSpPr>
                <p:nvPr/>
              </p:nvSpPr>
              <p:spPr bwMode="auto">
                <a:xfrm>
                  <a:off x="3788"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99" name="Oval 76"/>
                <p:cNvSpPr>
                  <a:spLocks noChangeArrowheads="1"/>
                </p:cNvSpPr>
                <p:nvPr/>
              </p:nvSpPr>
              <p:spPr bwMode="auto">
                <a:xfrm>
                  <a:off x="3902"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0" name="Oval 77"/>
                <p:cNvSpPr>
                  <a:spLocks noChangeArrowheads="1"/>
                </p:cNvSpPr>
                <p:nvPr/>
              </p:nvSpPr>
              <p:spPr bwMode="auto">
                <a:xfrm>
                  <a:off x="3335"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1" name="Oval 78"/>
                <p:cNvSpPr>
                  <a:spLocks noChangeArrowheads="1"/>
                </p:cNvSpPr>
                <p:nvPr/>
              </p:nvSpPr>
              <p:spPr bwMode="auto">
                <a:xfrm>
                  <a:off x="3449"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2" name="Oval 79"/>
                <p:cNvSpPr>
                  <a:spLocks noChangeArrowheads="1"/>
                </p:cNvSpPr>
                <p:nvPr/>
              </p:nvSpPr>
              <p:spPr bwMode="auto">
                <a:xfrm>
                  <a:off x="356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3" name="Oval 80"/>
                <p:cNvSpPr>
                  <a:spLocks noChangeArrowheads="1"/>
                </p:cNvSpPr>
                <p:nvPr/>
              </p:nvSpPr>
              <p:spPr bwMode="auto">
                <a:xfrm>
                  <a:off x="3788"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4" name="Oval 81"/>
                <p:cNvSpPr>
                  <a:spLocks noChangeArrowheads="1"/>
                </p:cNvSpPr>
                <p:nvPr/>
              </p:nvSpPr>
              <p:spPr bwMode="auto">
                <a:xfrm>
                  <a:off x="390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5" name="Oval 82"/>
                <p:cNvSpPr>
                  <a:spLocks noChangeArrowheads="1"/>
                </p:cNvSpPr>
                <p:nvPr/>
              </p:nvSpPr>
              <p:spPr bwMode="auto">
                <a:xfrm>
                  <a:off x="3335"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6" name="Oval 83"/>
                <p:cNvSpPr>
                  <a:spLocks noChangeArrowheads="1"/>
                </p:cNvSpPr>
                <p:nvPr/>
              </p:nvSpPr>
              <p:spPr bwMode="auto">
                <a:xfrm>
                  <a:off x="3449"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7" name="Oval 84"/>
                <p:cNvSpPr>
                  <a:spLocks noChangeArrowheads="1"/>
                </p:cNvSpPr>
                <p:nvPr/>
              </p:nvSpPr>
              <p:spPr bwMode="auto">
                <a:xfrm>
                  <a:off x="356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8" name="Oval 85"/>
                <p:cNvSpPr>
                  <a:spLocks noChangeArrowheads="1"/>
                </p:cNvSpPr>
                <p:nvPr/>
              </p:nvSpPr>
              <p:spPr bwMode="auto">
                <a:xfrm>
                  <a:off x="3676"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9" name="Oval 86"/>
                <p:cNvSpPr>
                  <a:spLocks noChangeArrowheads="1"/>
                </p:cNvSpPr>
                <p:nvPr/>
              </p:nvSpPr>
              <p:spPr bwMode="auto">
                <a:xfrm>
                  <a:off x="3788"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10" name="Oval 87"/>
                <p:cNvSpPr>
                  <a:spLocks noChangeArrowheads="1"/>
                </p:cNvSpPr>
                <p:nvPr/>
              </p:nvSpPr>
              <p:spPr bwMode="auto">
                <a:xfrm>
                  <a:off x="390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11" name="Oval 88"/>
                <p:cNvSpPr>
                  <a:spLocks noChangeArrowheads="1"/>
                </p:cNvSpPr>
                <p:nvPr/>
              </p:nvSpPr>
              <p:spPr bwMode="auto">
                <a:xfrm>
                  <a:off x="3335"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12" name="Oval 89"/>
                <p:cNvSpPr>
                  <a:spLocks noChangeArrowheads="1"/>
                </p:cNvSpPr>
                <p:nvPr/>
              </p:nvSpPr>
              <p:spPr bwMode="auto">
                <a:xfrm>
                  <a:off x="3449"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13" name="Oval 90"/>
                <p:cNvSpPr>
                  <a:spLocks noChangeArrowheads="1"/>
                </p:cNvSpPr>
                <p:nvPr/>
              </p:nvSpPr>
              <p:spPr bwMode="auto">
                <a:xfrm>
                  <a:off x="356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14" name="Oval 91"/>
                <p:cNvSpPr>
                  <a:spLocks noChangeArrowheads="1"/>
                </p:cNvSpPr>
                <p:nvPr/>
              </p:nvSpPr>
              <p:spPr bwMode="auto">
                <a:xfrm>
                  <a:off x="3676"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15" name="Oval 92"/>
                <p:cNvSpPr>
                  <a:spLocks noChangeArrowheads="1"/>
                </p:cNvSpPr>
                <p:nvPr/>
              </p:nvSpPr>
              <p:spPr bwMode="auto">
                <a:xfrm>
                  <a:off x="3788"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16" name="Oval 93"/>
                <p:cNvSpPr>
                  <a:spLocks noChangeArrowheads="1"/>
                </p:cNvSpPr>
                <p:nvPr/>
              </p:nvSpPr>
              <p:spPr bwMode="auto">
                <a:xfrm>
                  <a:off x="390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nvGrpSpPr>
                <p:cNvPr id="1017" name="Group 94"/>
                <p:cNvGrpSpPr>
                  <a:grpSpLocks/>
                </p:cNvGrpSpPr>
                <p:nvPr/>
              </p:nvGrpSpPr>
              <p:grpSpPr bwMode="auto">
                <a:xfrm>
                  <a:off x="2422" y="2161"/>
                  <a:ext cx="864" cy="862"/>
                  <a:chOff x="2424" y="1865"/>
                  <a:chExt cx="864" cy="862"/>
                </a:xfrm>
                <a:grpFill/>
              </p:grpSpPr>
              <p:grpSp>
                <p:nvGrpSpPr>
                  <p:cNvPr id="1170" name="Group 95"/>
                  <p:cNvGrpSpPr>
                    <a:grpSpLocks/>
                  </p:cNvGrpSpPr>
                  <p:nvPr/>
                </p:nvGrpSpPr>
                <p:grpSpPr bwMode="auto">
                  <a:xfrm>
                    <a:off x="2426" y="2546"/>
                    <a:ext cx="862" cy="68"/>
                    <a:chOff x="2426" y="2546"/>
                    <a:chExt cx="862" cy="68"/>
                  </a:xfrm>
                  <a:grpFill/>
                </p:grpSpPr>
                <p:sp>
                  <p:nvSpPr>
                    <p:cNvPr id="1234" name="Oval 96"/>
                    <p:cNvSpPr>
                      <a:spLocks noChangeArrowheads="1"/>
                    </p:cNvSpPr>
                    <p:nvPr/>
                  </p:nvSpPr>
                  <p:spPr bwMode="auto">
                    <a:xfrm>
                      <a:off x="242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5" name="Oval 97"/>
                    <p:cNvSpPr>
                      <a:spLocks noChangeArrowheads="1"/>
                    </p:cNvSpPr>
                    <p:nvPr/>
                  </p:nvSpPr>
                  <p:spPr bwMode="auto">
                    <a:xfrm>
                      <a:off x="2540"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6" name="Oval 98"/>
                    <p:cNvSpPr>
                      <a:spLocks noChangeArrowheads="1"/>
                    </p:cNvSpPr>
                    <p:nvPr/>
                  </p:nvSpPr>
                  <p:spPr bwMode="auto">
                    <a:xfrm>
                      <a:off x="265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7" name="Oval 99"/>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8" name="Oval 100"/>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9" name="Oval 101"/>
                    <p:cNvSpPr>
                      <a:spLocks noChangeArrowheads="1"/>
                    </p:cNvSpPr>
                    <p:nvPr/>
                  </p:nvSpPr>
                  <p:spPr bwMode="auto">
                    <a:xfrm>
                      <a:off x="299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40" name="Oval 102"/>
                    <p:cNvSpPr>
                      <a:spLocks noChangeArrowheads="1"/>
                    </p:cNvSpPr>
                    <p:nvPr/>
                  </p:nvSpPr>
                  <p:spPr bwMode="auto">
                    <a:xfrm>
                      <a:off x="3106"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41" name="Oval 103"/>
                    <p:cNvSpPr>
                      <a:spLocks noChangeArrowheads="1"/>
                    </p:cNvSpPr>
                    <p:nvPr/>
                  </p:nvSpPr>
                  <p:spPr bwMode="auto">
                    <a:xfrm>
                      <a:off x="322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1171" name="Group 104"/>
                  <p:cNvGrpSpPr>
                    <a:grpSpLocks/>
                  </p:cNvGrpSpPr>
                  <p:nvPr/>
                </p:nvGrpSpPr>
                <p:grpSpPr bwMode="auto">
                  <a:xfrm>
                    <a:off x="2426" y="2659"/>
                    <a:ext cx="862" cy="68"/>
                    <a:chOff x="2426" y="2659"/>
                    <a:chExt cx="862" cy="68"/>
                  </a:xfrm>
                  <a:grpFill/>
                </p:grpSpPr>
                <p:sp>
                  <p:nvSpPr>
                    <p:cNvPr id="1226" name="Oval 105"/>
                    <p:cNvSpPr>
                      <a:spLocks noChangeArrowheads="1"/>
                    </p:cNvSpPr>
                    <p:nvPr/>
                  </p:nvSpPr>
                  <p:spPr bwMode="auto">
                    <a:xfrm>
                      <a:off x="2426"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7" name="Oval 106"/>
                    <p:cNvSpPr>
                      <a:spLocks noChangeArrowheads="1"/>
                    </p:cNvSpPr>
                    <p:nvPr/>
                  </p:nvSpPr>
                  <p:spPr bwMode="auto">
                    <a:xfrm>
                      <a:off x="254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8" name="Oval 107"/>
                    <p:cNvSpPr>
                      <a:spLocks noChangeArrowheads="1"/>
                    </p:cNvSpPr>
                    <p:nvPr/>
                  </p:nvSpPr>
                  <p:spPr bwMode="auto">
                    <a:xfrm>
                      <a:off x="265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9" name="Oval 108"/>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0" name="Oval 109"/>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1" name="Oval 110"/>
                    <p:cNvSpPr>
                      <a:spLocks noChangeArrowheads="1"/>
                    </p:cNvSpPr>
                    <p:nvPr/>
                  </p:nvSpPr>
                  <p:spPr bwMode="auto">
                    <a:xfrm>
                      <a:off x="299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2" name="Oval 111"/>
                    <p:cNvSpPr>
                      <a:spLocks noChangeArrowheads="1"/>
                    </p:cNvSpPr>
                    <p:nvPr/>
                  </p:nvSpPr>
                  <p:spPr bwMode="auto">
                    <a:xfrm>
                      <a:off x="310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3" name="Oval 112"/>
                    <p:cNvSpPr>
                      <a:spLocks noChangeArrowheads="1"/>
                    </p:cNvSpPr>
                    <p:nvPr/>
                  </p:nvSpPr>
                  <p:spPr bwMode="auto">
                    <a:xfrm>
                      <a:off x="3220"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1172" name="Group 113"/>
                  <p:cNvGrpSpPr>
                    <a:grpSpLocks/>
                  </p:cNvGrpSpPr>
                  <p:nvPr/>
                </p:nvGrpSpPr>
                <p:grpSpPr bwMode="auto">
                  <a:xfrm>
                    <a:off x="2425" y="2319"/>
                    <a:ext cx="862" cy="68"/>
                    <a:chOff x="2426" y="2546"/>
                    <a:chExt cx="862" cy="68"/>
                  </a:xfrm>
                  <a:grpFill/>
                </p:grpSpPr>
                <p:sp>
                  <p:nvSpPr>
                    <p:cNvPr id="1218" name="Oval 114"/>
                    <p:cNvSpPr>
                      <a:spLocks noChangeArrowheads="1"/>
                    </p:cNvSpPr>
                    <p:nvPr/>
                  </p:nvSpPr>
                  <p:spPr bwMode="auto">
                    <a:xfrm>
                      <a:off x="242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19" name="Oval 115"/>
                    <p:cNvSpPr>
                      <a:spLocks noChangeArrowheads="1"/>
                    </p:cNvSpPr>
                    <p:nvPr/>
                  </p:nvSpPr>
                  <p:spPr bwMode="auto">
                    <a:xfrm>
                      <a:off x="254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0" name="Oval 116"/>
                    <p:cNvSpPr>
                      <a:spLocks noChangeArrowheads="1"/>
                    </p:cNvSpPr>
                    <p:nvPr/>
                  </p:nvSpPr>
                  <p:spPr bwMode="auto">
                    <a:xfrm>
                      <a:off x="265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1" name="Oval 117"/>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2" name="Oval 118"/>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3" name="Oval 119"/>
                    <p:cNvSpPr>
                      <a:spLocks noChangeArrowheads="1"/>
                    </p:cNvSpPr>
                    <p:nvPr/>
                  </p:nvSpPr>
                  <p:spPr bwMode="auto">
                    <a:xfrm>
                      <a:off x="299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4" name="Oval 120"/>
                    <p:cNvSpPr>
                      <a:spLocks noChangeArrowheads="1"/>
                    </p:cNvSpPr>
                    <p:nvPr/>
                  </p:nvSpPr>
                  <p:spPr bwMode="auto">
                    <a:xfrm>
                      <a:off x="310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5" name="Oval 121"/>
                    <p:cNvSpPr>
                      <a:spLocks noChangeArrowheads="1"/>
                    </p:cNvSpPr>
                    <p:nvPr/>
                  </p:nvSpPr>
                  <p:spPr bwMode="auto">
                    <a:xfrm>
                      <a:off x="322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1173" name="Group 122"/>
                  <p:cNvGrpSpPr>
                    <a:grpSpLocks/>
                  </p:cNvGrpSpPr>
                  <p:nvPr/>
                </p:nvGrpSpPr>
                <p:grpSpPr bwMode="auto">
                  <a:xfrm>
                    <a:off x="2425" y="2432"/>
                    <a:ext cx="862" cy="68"/>
                    <a:chOff x="2426" y="2659"/>
                    <a:chExt cx="862" cy="68"/>
                  </a:xfrm>
                  <a:grpFill/>
                </p:grpSpPr>
                <p:sp>
                  <p:nvSpPr>
                    <p:cNvPr id="1210" name="Oval 123"/>
                    <p:cNvSpPr>
                      <a:spLocks noChangeArrowheads="1"/>
                    </p:cNvSpPr>
                    <p:nvPr/>
                  </p:nvSpPr>
                  <p:spPr bwMode="auto">
                    <a:xfrm>
                      <a:off x="242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11" name="Oval 124"/>
                    <p:cNvSpPr>
                      <a:spLocks noChangeArrowheads="1"/>
                    </p:cNvSpPr>
                    <p:nvPr/>
                  </p:nvSpPr>
                  <p:spPr bwMode="auto">
                    <a:xfrm>
                      <a:off x="254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12" name="Oval 125"/>
                    <p:cNvSpPr>
                      <a:spLocks noChangeArrowheads="1"/>
                    </p:cNvSpPr>
                    <p:nvPr/>
                  </p:nvSpPr>
                  <p:spPr bwMode="auto">
                    <a:xfrm>
                      <a:off x="2653"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13" name="Oval 126"/>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14" name="Oval 127"/>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15" name="Oval 128"/>
                    <p:cNvSpPr>
                      <a:spLocks noChangeArrowheads="1"/>
                    </p:cNvSpPr>
                    <p:nvPr/>
                  </p:nvSpPr>
                  <p:spPr bwMode="auto">
                    <a:xfrm>
                      <a:off x="2993"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16" name="Oval 129"/>
                    <p:cNvSpPr>
                      <a:spLocks noChangeArrowheads="1"/>
                    </p:cNvSpPr>
                    <p:nvPr/>
                  </p:nvSpPr>
                  <p:spPr bwMode="auto">
                    <a:xfrm>
                      <a:off x="310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17" name="Oval 130"/>
                    <p:cNvSpPr>
                      <a:spLocks noChangeArrowheads="1"/>
                    </p:cNvSpPr>
                    <p:nvPr/>
                  </p:nvSpPr>
                  <p:spPr bwMode="auto">
                    <a:xfrm>
                      <a:off x="322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1174" name="Group 131"/>
                  <p:cNvGrpSpPr>
                    <a:grpSpLocks/>
                  </p:cNvGrpSpPr>
                  <p:nvPr/>
                </p:nvGrpSpPr>
                <p:grpSpPr bwMode="auto">
                  <a:xfrm>
                    <a:off x="2425" y="2092"/>
                    <a:ext cx="862" cy="68"/>
                    <a:chOff x="2426" y="2546"/>
                    <a:chExt cx="862" cy="68"/>
                  </a:xfrm>
                  <a:grpFill/>
                </p:grpSpPr>
                <p:sp>
                  <p:nvSpPr>
                    <p:cNvPr id="1202" name="Oval 132"/>
                    <p:cNvSpPr>
                      <a:spLocks noChangeArrowheads="1"/>
                    </p:cNvSpPr>
                    <p:nvPr/>
                  </p:nvSpPr>
                  <p:spPr bwMode="auto">
                    <a:xfrm>
                      <a:off x="242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3" name="Oval 133"/>
                    <p:cNvSpPr>
                      <a:spLocks noChangeArrowheads="1"/>
                    </p:cNvSpPr>
                    <p:nvPr/>
                  </p:nvSpPr>
                  <p:spPr bwMode="auto">
                    <a:xfrm>
                      <a:off x="254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4" name="Oval 134"/>
                    <p:cNvSpPr>
                      <a:spLocks noChangeArrowheads="1"/>
                    </p:cNvSpPr>
                    <p:nvPr/>
                  </p:nvSpPr>
                  <p:spPr bwMode="auto">
                    <a:xfrm>
                      <a:off x="2653"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5" name="Oval 135"/>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6" name="Oval 136"/>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7" name="Oval 137"/>
                    <p:cNvSpPr>
                      <a:spLocks noChangeArrowheads="1"/>
                    </p:cNvSpPr>
                    <p:nvPr/>
                  </p:nvSpPr>
                  <p:spPr bwMode="auto">
                    <a:xfrm>
                      <a:off x="2993"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8" name="Oval 138"/>
                    <p:cNvSpPr>
                      <a:spLocks noChangeArrowheads="1"/>
                    </p:cNvSpPr>
                    <p:nvPr/>
                  </p:nvSpPr>
                  <p:spPr bwMode="auto">
                    <a:xfrm>
                      <a:off x="310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9" name="Oval 139"/>
                    <p:cNvSpPr>
                      <a:spLocks noChangeArrowheads="1"/>
                    </p:cNvSpPr>
                    <p:nvPr/>
                  </p:nvSpPr>
                  <p:spPr bwMode="auto">
                    <a:xfrm>
                      <a:off x="322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1175" name="Group 140"/>
                  <p:cNvGrpSpPr>
                    <a:grpSpLocks/>
                  </p:cNvGrpSpPr>
                  <p:nvPr/>
                </p:nvGrpSpPr>
                <p:grpSpPr bwMode="auto">
                  <a:xfrm>
                    <a:off x="2425" y="2205"/>
                    <a:ext cx="862" cy="68"/>
                    <a:chOff x="2426" y="2659"/>
                    <a:chExt cx="862" cy="68"/>
                  </a:xfrm>
                  <a:grpFill/>
                </p:grpSpPr>
                <p:sp>
                  <p:nvSpPr>
                    <p:cNvPr id="1194" name="Oval 141"/>
                    <p:cNvSpPr>
                      <a:spLocks noChangeArrowheads="1"/>
                    </p:cNvSpPr>
                    <p:nvPr/>
                  </p:nvSpPr>
                  <p:spPr bwMode="auto">
                    <a:xfrm>
                      <a:off x="242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5" name="Oval 142"/>
                    <p:cNvSpPr>
                      <a:spLocks noChangeArrowheads="1"/>
                    </p:cNvSpPr>
                    <p:nvPr/>
                  </p:nvSpPr>
                  <p:spPr bwMode="auto">
                    <a:xfrm>
                      <a:off x="254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6" name="Oval 143"/>
                    <p:cNvSpPr>
                      <a:spLocks noChangeArrowheads="1"/>
                    </p:cNvSpPr>
                    <p:nvPr/>
                  </p:nvSpPr>
                  <p:spPr bwMode="auto">
                    <a:xfrm>
                      <a:off x="265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7" name="Oval 144"/>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8" name="Oval 145"/>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9" name="Oval 146"/>
                    <p:cNvSpPr>
                      <a:spLocks noChangeArrowheads="1"/>
                    </p:cNvSpPr>
                    <p:nvPr/>
                  </p:nvSpPr>
                  <p:spPr bwMode="auto">
                    <a:xfrm>
                      <a:off x="299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0" name="Oval 147"/>
                    <p:cNvSpPr>
                      <a:spLocks noChangeArrowheads="1"/>
                    </p:cNvSpPr>
                    <p:nvPr/>
                  </p:nvSpPr>
                  <p:spPr bwMode="auto">
                    <a:xfrm>
                      <a:off x="310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1" name="Oval 148"/>
                    <p:cNvSpPr>
                      <a:spLocks noChangeArrowheads="1"/>
                    </p:cNvSpPr>
                    <p:nvPr/>
                  </p:nvSpPr>
                  <p:spPr bwMode="auto">
                    <a:xfrm>
                      <a:off x="322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1176" name="Group 149"/>
                  <p:cNvGrpSpPr>
                    <a:grpSpLocks/>
                  </p:cNvGrpSpPr>
                  <p:nvPr/>
                </p:nvGrpSpPr>
                <p:grpSpPr bwMode="auto">
                  <a:xfrm>
                    <a:off x="2424" y="1865"/>
                    <a:ext cx="862" cy="68"/>
                    <a:chOff x="2426" y="2546"/>
                    <a:chExt cx="862" cy="68"/>
                  </a:xfrm>
                  <a:grpFill/>
                </p:grpSpPr>
                <p:sp>
                  <p:nvSpPr>
                    <p:cNvPr id="1186" name="Oval 150"/>
                    <p:cNvSpPr>
                      <a:spLocks noChangeArrowheads="1"/>
                    </p:cNvSpPr>
                    <p:nvPr/>
                  </p:nvSpPr>
                  <p:spPr bwMode="auto">
                    <a:xfrm>
                      <a:off x="2426"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7" name="Oval 151"/>
                    <p:cNvSpPr>
                      <a:spLocks noChangeArrowheads="1"/>
                    </p:cNvSpPr>
                    <p:nvPr/>
                  </p:nvSpPr>
                  <p:spPr bwMode="auto">
                    <a:xfrm>
                      <a:off x="254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8" name="Oval 152"/>
                    <p:cNvSpPr>
                      <a:spLocks noChangeArrowheads="1"/>
                    </p:cNvSpPr>
                    <p:nvPr/>
                  </p:nvSpPr>
                  <p:spPr bwMode="auto">
                    <a:xfrm>
                      <a:off x="265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9" name="Oval 153"/>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0" name="Oval 154"/>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1" name="Oval 155"/>
                    <p:cNvSpPr>
                      <a:spLocks noChangeArrowheads="1"/>
                    </p:cNvSpPr>
                    <p:nvPr/>
                  </p:nvSpPr>
                  <p:spPr bwMode="auto">
                    <a:xfrm>
                      <a:off x="299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2" name="Oval 156"/>
                    <p:cNvSpPr>
                      <a:spLocks noChangeArrowheads="1"/>
                    </p:cNvSpPr>
                    <p:nvPr/>
                  </p:nvSpPr>
                  <p:spPr bwMode="auto">
                    <a:xfrm>
                      <a:off x="310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3" name="Oval 157"/>
                    <p:cNvSpPr>
                      <a:spLocks noChangeArrowheads="1"/>
                    </p:cNvSpPr>
                    <p:nvPr/>
                  </p:nvSpPr>
                  <p:spPr bwMode="auto">
                    <a:xfrm>
                      <a:off x="3220"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1177" name="Group 158"/>
                  <p:cNvGrpSpPr>
                    <a:grpSpLocks/>
                  </p:cNvGrpSpPr>
                  <p:nvPr/>
                </p:nvGrpSpPr>
                <p:grpSpPr bwMode="auto">
                  <a:xfrm>
                    <a:off x="2424" y="1978"/>
                    <a:ext cx="862" cy="68"/>
                    <a:chOff x="2426" y="2659"/>
                    <a:chExt cx="862" cy="68"/>
                  </a:xfrm>
                  <a:grpFill/>
                </p:grpSpPr>
                <p:sp>
                  <p:nvSpPr>
                    <p:cNvPr id="1178" name="Oval 159"/>
                    <p:cNvSpPr>
                      <a:spLocks noChangeArrowheads="1"/>
                    </p:cNvSpPr>
                    <p:nvPr/>
                  </p:nvSpPr>
                  <p:spPr bwMode="auto">
                    <a:xfrm>
                      <a:off x="242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79" name="Oval 160"/>
                    <p:cNvSpPr>
                      <a:spLocks noChangeArrowheads="1"/>
                    </p:cNvSpPr>
                    <p:nvPr/>
                  </p:nvSpPr>
                  <p:spPr bwMode="auto">
                    <a:xfrm>
                      <a:off x="2540"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0" name="Oval 161"/>
                    <p:cNvSpPr>
                      <a:spLocks noChangeArrowheads="1"/>
                    </p:cNvSpPr>
                    <p:nvPr/>
                  </p:nvSpPr>
                  <p:spPr bwMode="auto">
                    <a:xfrm>
                      <a:off x="265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1" name="Oval 162"/>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2" name="Oval 163"/>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3" name="Oval 164"/>
                    <p:cNvSpPr>
                      <a:spLocks noChangeArrowheads="1"/>
                    </p:cNvSpPr>
                    <p:nvPr/>
                  </p:nvSpPr>
                  <p:spPr bwMode="auto">
                    <a:xfrm>
                      <a:off x="299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4" name="Oval 165"/>
                    <p:cNvSpPr>
                      <a:spLocks noChangeArrowheads="1"/>
                    </p:cNvSpPr>
                    <p:nvPr/>
                  </p:nvSpPr>
                  <p:spPr bwMode="auto">
                    <a:xfrm>
                      <a:off x="3106"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5" name="Oval 166"/>
                    <p:cNvSpPr>
                      <a:spLocks noChangeArrowheads="1"/>
                    </p:cNvSpPr>
                    <p:nvPr/>
                  </p:nvSpPr>
                  <p:spPr bwMode="auto">
                    <a:xfrm>
                      <a:off x="322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sp>
              <p:nvSpPr>
                <p:cNvPr id="1018" name="Oval 167"/>
                <p:cNvSpPr>
                  <a:spLocks noChangeArrowheads="1"/>
                </p:cNvSpPr>
                <p:nvPr/>
              </p:nvSpPr>
              <p:spPr bwMode="auto">
                <a:xfrm>
                  <a:off x="1746"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19" name="Oval 168"/>
                <p:cNvSpPr>
                  <a:spLocks noChangeArrowheads="1"/>
                </p:cNvSpPr>
                <p:nvPr/>
              </p:nvSpPr>
              <p:spPr bwMode="auto">
                <a:xfrm>
                  <a:off x="1860"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0" name="Oval 169"/>
                <p:cNvSpPr>
                  <a:spLocks noChangeArrowheads="1"/>
                </p:cNvSpPr>
                <p:nvPr/>
              </p:nvSpPr>
              <p:spPr bwMode="auto">
                <a:xfrm>
                  <a:off x="2086"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1" name="Oval 170"/>
                <p:cNvSpPr>
                  <a:spLocks noChangeArrowheads="1"/>
                </p:cNvSpPr>
                <p:nvPr/>
              </p:nvSpPr>
              <p:spPr bwMode="auto">
                <a:xfrm>
                  <a:off x="2199"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2" name="Oval 171"/>
                <p:cNvSpPr>
                  <a:spLocks noChangeArrowheads="1"/>
                </p:cNvSpPr>
                <p:nvPr/>
              </p:nvSpPr>
              <p:spPr bwMode="auto">
                <a:xfrm>
                  <a:off x="1746"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3" name="Oval 172"/>
                <p:cNvSpPr>
                  <a:spLocks noChangeArrowheads="1"/>
                </p:cNvSpPr>
                <p:nvPr/>
              </p:nvSpPr>
              <p:spPr bwMode="auto">
                <a:xfrm>
                  <a:off x="1860"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4" name="Oval 173"/>
                <p:cNvSpPr>
                  <a:spLocks noChangeArrowheads="1"/>
                </p:cNvSpPr>
                <p:nvPr/>
              </p:nvSpPr>
              <p:spPr bwMode="auto">
                <a:xfrm>
                  <a:off x="2086"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5" name="Oval 174"/>
                <p:cNvSpPr>
                  <a:spLocks noChangeArrowheads="1"/>
                </p:cNvSpPr>
                <p:nvPr/>
              </p:nvSpPr>
              <p:spPr bwMode="auto">
                <a:xfrm>
                  <a:off x="2199"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6" name="Oval 175"/>
                <p:cNvSpPr>
                  <a:spLocks noChangeArrowheads="1"/>
                </p:cNvSpPr>
                <p:nvPr/>
              </p:nvSpPr>
              <p:spPr bwMode="auto">
                <a:xfrm>
                  <a:off x="1745"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7" name="Oval 176"/>
                <p:cNvSpPr>
                  <a:spLocks noChangeArrowheads="1"/>
                </p:cNvSpPr>
                <p:nvPr/>
              </p:nvSpPr>
              <p:spPr bwMode="auto">
                <a:xfrm>
                  <a:off x="1859"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8" name="Oval 177"/>
                <p:cNvSpPr>
                  <a:spLocks noChangeArrowheads="1"/>
                </p:cNvSpPr>
                <p:nvPr/>
              </p:nvSpPr>
              <p:spPr bwMode="auto">
                <a:xfrm>
                  <a:off x="2085"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9" name="Oval 178"/>
                <p:cNvSpPr>
                  <a:spLocks noChangeArrowheads="1"/>
                </p:cNvSpPr>
                <p:nvPr/>
              </p:nvSpPr>
              <p:spPr bwMode="auto">
                <a:xfrm>
                  <a:off x="2198"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0" name="Oval 179"/>
                <p:cNvSpPr>
                  <a:spLocks noChangeArrowheads="1"/>
                </p:cNvSpPr>
                <p:nvPr/>
              </p:nvSpPr>
              <p:spPr bwMode="auto">
                <a:xfrm>
                  <a:off x="1745"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1" name="Oval 180"/>
                <p:cNvSpPr>
                  <a:spLocks noChangeArrowheads="1"/>
                </p:cNvSpPr>
                <p:nvPr/>
              </p:nvSpPr>
              <p:spPr bwMode="auto">
                <a:xfrm>
                  <a:off x="1859"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2" name="Oval 181"/>
                <p:cNvSpPr>
                  <a:spLocks noChangeArrowheads="1"/>
                </p:cNvSpPr>
                <p:nvPr/>
              </p:nvSpPr>
              <p:spPr bwMode="auto">
                <a:xfrm>
                  <a:off x="2085"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3" name="Oval 182"/>
                <p:cNvSpPr>
                  <a:spLocks noChangeArrowheads="1"/>
                </p:cNvSpPr>
                <p:nvPr/>
              </p:nvSpPr>
              <p:spPr bwMode="auto">
                <a:xfrm>
                  <a:off x="2198"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4" name="Oval 183"/>
                <p:cNvSpPr>
                  <a:spLocks noChangeArrowheads="1"/>
                </p:cNvSpPr>
                <p:nvPr/>
              </p:nvSpPr>
              <p:spPr bwMode="auto">
                <a:xfrm>
                  <a:off x="1745"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5" name="Oval 184"/>
                <p:cNvSpPr>
                  <a:spLocks noChangeArrowheads="1"/>
                </p:cNvSpPr>
                <p:nvPr/>
              </p:nvSpPr>
              <p:spPr bwMode="auto">
                <a:xfrm>
                  <a:off x="1859"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6" name="Oval 185"/>
                <p:cNvSpPr>
                  <a:spLocks noChangeArrowheads="1"/>
                </p:cNvSpPr>
                <p:nvPr/>
              </p:nvSpPr>
              <p:spPr bwMode="auto">
                <a:xfrm>
                  <a:off x="2085"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7" name="Oval 186"/>
                <p:cNvSpPr>
                  <a:spLocks noChangeArrowheads="1"/>
                </p:cNvSpPr>
                <p:nvPr/>
              </p:nvSpPr>
              <p:spPr bwMode="auto">
                <a:xfrm>
                  <a:off x="2198"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8" name="Oval 187"/>
                <p:cNvSpPr>
                  <a:spLocks noChangeArrowheads="1"/>
                </p:cNvSpPr>
                <p:nvPr/>
              </p:nvSpPr>
              <p:spPr bwMode="auto">
                <a:xfrm>
                  <a:off x="1745"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9" name="Oval 188"/>
                <p:cNvSpPr>
                  <a:spLocks noChangeArrowheads="1"/>
                </p:cNvSpPr>
                <p:nvPr/>
              </p:nvSpPr>
              <p:spPr bwMode="auto">
                <a:xfrm>
                  <a:off x="1859"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0" name="Oval 189"/>
                <p:cNvSpPr>
                  <a:spLocks noChangeArrowheads="1"/>
                </p:cNvSpPr>
                <p:nvPr/>
              </p:nvSpPr>
              <p:spPr bwMode="auto">
                <a:xfrm>
                  <a:off x="2085"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1" name="Oval 190"/>
                <p:cNvSpPr>
                  <a:spLocks noChangeArrowheads="1"/>
                </p:cNvSpPr>
                <p:nvPr/>
              </p:nvSpPr>
              <p:spPr bwMode="auto">
                <a:xfrm>
                  <a:off x="2198"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2" name="Oval 191"/>
                <p:cNvSpPr>
                  <a:spLocks noChangeArrowheads="1"/>
                </p:cNvSpPr>
                <p:nvPr/>
              </p:nvSpPr>
              <p:spPr bwMode="auto">
                <a:xfrm>
                  <a:off x="1744"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3" name="Oval 192"/>
                <p:cNvSpPr>
                  <a:spLocks noChangeArrowheads="1"/>
                </p:cNvSpPr>
                <p:nvPr/>
              </p:nvSpPr>
              <p:spPr bwMode="auto">
                <a:xfrm>
                  <a:off x="1858"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4" name="Oval 193"/>
                <p:cNvSpPr>
                  <a:spLocks noChangeArrowheads="1"/>
                </p:cNvSpPr>
                <p:nvPr/>
              </p:nvSpPr>
              <p:spPr bwMode="auto">
                <a:xfrm>
                  <a:off x="2084"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5" name="Oval 194"/>
                <p:cNvSpPr>
                  <a:spLocks noChangeArrowheads="1"/>
                </p:cNvSpPr>
                <p:nvPr/>
              </p:nvSpPr>
              <p:spPr bwMode="auto">
                <a:xfrm>
                  <a:off x="2197"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6" name="Oval 195"/>
                <p:cNvSpPr>
                  <a:spLocks noChangeArrowheads="1"/>
                </p:cNvSpPr>
                <p:nvPr/>
              </p:nvSpPr>
              <p:spPr bwMode="auto">
                <a:xfrm>
                  <a:off x="1744"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7" name="Oval 196"/>
                <p:cNvSpPr>
                  <a:spLocks noChangeArrowheads="1"/>
                </p:cNvSpPr>
                <p:nvPr/>
              </p:nvSpPr>
              <p:spPr bwMode="auto">
                <a:xfrm>
                  <a:off x="1858"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8" name="Oval 197"/>
                <p:cNvSpPr>
                  <a:spLocks noChangeArrowheads="1"/>
                </p:cNvSpPr>
                <p:nvPr/>
              </p:nvSpPr>
              <p:spPr bwMode="auto">
                <a:xfrm>
                  <a:off x="2084"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49" name="Oval 198"/>
                <p:cNvSpPr>
                  <a:spLocks noChangeArrowheads="1"/>
                </p:cNvSpPr>
                <p:nvPr/>
              </p:nvSpPr>
              <p:spPr bwMode="auto">
                <a:xfrm>
                  <a:off x="2197"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0" name="Oval 199"/>
                <p:cNvSpPr>
                  <a:spLocks noChangeArrowheads="1"/>
                </p:cNvSpPr>
                <p:nvPr/>
              </p:nvSpPr>
              <p:spPr bwMode="auto">
                <a:xfrm>
                  <a:off x="3448"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1" name="Oval 200"/>
                <p:cNvSpPr>
                  <a:spLocks noChangeArrowheads="1"/>
                </p:cNvSpPr>
                <p:nvPr/>
              </p:nvSpPr>
              <p:spPr bwMode="auto">
                <a:xfrm>
                  <a:off x="3561"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2" name="Oval 201"/>
                <p:cNvSpPr>
                  <a:spLocks noChangeArrowheads="1"/>
                </p:cNvSpPr>
                <p:nvPr/>
              </p:nvSpPr>
              <p:spPr bwMode="auto">
                <a:xfrm>
                  <a:off x="3787"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3" name="Oval 202"/>
                <p:cNvSpPr>
                  <a:spLocks noChangeArrowheads="1"/>
                </p:cNvSpPr>
                <p:nvPr/>
              </p:nvSpPr>
              <p:spPr bwMode="auto">
                <a:xfrm>
                  <a:off x="3901"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4" name="Oval 203"/>
                <p:cNvSpPr>
                  <a:spLocks noChangeArrowheads="1"/>
                </p:cNvSpPr>
                <p:nvPr/>
              </p:nvSpPr>
              <p:spPr bwMode="auto">
                <a:xfrm>
                  <a:off x="3448"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5" name="Oval 204"/>
                <p:cNvSpPr>
                  <a:spLocks noChangeArrowheads="1"/>
                </p:cNvSpPr>
                <p:nvPr/>
              </p:nvSpPr>
              <p:spPr bwMode="auto">
                <a:xfrm>
                  <a:off x="3561"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6" name="Oval 205"/>
                <p:cNvSpPr>
                  <a:spLocks noChangeArrowheads="1"/>
                </p:cNvSpPr>
                <p:nvPr/>
              </p:nvSpPr>
              <p:spPr bwMode="auto">
                <a:xfrm>
                  <a:off x="3787"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7" name="Oval 206"/>
                <p:cNvSpPr>
                  <a:spLocks noChangeArrowheads="1"/>
                </p:cNvSpPr>
                <p:nvPr/>
              </p:nvSpPr>
              <p:spPr bwMode="auto">
                <a:xfrm>
                  <a:off x="3901"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8" name="Oval 207"/>
                <p:cNvSpPr>
                  <a:spLocks noChangeArrowheads="1"/>
                </p:cNvSpPr>
                <p:nvPr/>
              </p:nvSpPr>
              <p:spPr bwMode="auto">
                <a:xfrm>
                  <a:off x="3447"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9" name="Oval 208"/>
                <p:cNvSpPr>
                  <a:spLocks noChangeArrowheads="1"/>
                </p:cNvSpPr>
                <p:nvPr/>
              </p:nvSpPr>
              <p:spPr bwMode="auto">
                <a:xfrm>
                  <a:off x="3560"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0" name="Oval 209"/>
                <p:cNvSpPr>
                  <a:spLocks noChangeArrowheads="1"/>
                </p:cNvSpPr>
                <p:nvPr/>
              </p:nvSpPr>
              <p:spPr bwMode="auto">
                <a:xfrm>
                  <a:off x="3786"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1" name="Oval 210"/>
                <p:cNvSpPr>
                  <a:spLocks noChangeArrowheads="1"/>
                </p:cNvSpPr>
                <p:nvPr/>
              </p:nvSpPr>
              <p:spPr bwMode="auto">
                <a:xfrm>
                  <a:off x="3900"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2" name="Oval 211"/>
                <p:cNvSpPr>
                  <a:spLocks noChangeArrowheads="1"/>
                </p:cNvSpPr>
                <p:nvPr/>
              </p:nvSpPr>
              <p:spPr bwMode="auto">
                <a:xfrm>
                  <a:off x="3447"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3" name="Oval 212"/>
                <p:cNvSpPr>
                  <a:spLocks noChangeArrowheads="1"/>
                </p:cNvSpPr>
                <p:nvPr/>
              </p:nvSpPr>
              <p:spPr bwMode="auto">
                <a:xfrm>
                  <a:off x="3560"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4" name="Oval 213"/>
                <p:cNvSpPr>
                  <a:spLocks noChangeArrowheads="1"/>
                </p:cNvSpPr>
                <p:nvPr/>
              </p:nvSpPr>
              <p:spPr bwMode="auto">
                <a:xfrm>
                  <a:off x="3786"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5" name="Oval 214"/>
                <p:cNvSpPr>
                  <a:spLocks noChangeArrowheads="1"/>
                </p:cNvSpPr>
                <p:nvPr/>
              </p:nvSpPr>
              <p:spPr bwMode="auto">
                <a:xfrm>
                  <a:off x="3900"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6" name="Oval 215"/>
                <p:cNvSpPr>
                  <a:spLocks noChangeArrowheads="1"/>
                </p:cNvSpPr>
                <p:nvPr/>
              </p:nvSpPr>
              <p:spPr bwMode="auto">
                <a:xfrm>
                  <a:off x="3447"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7" name="Oval 216"/>
                <p:cNvSpPr>
                  <a:spLocks noChangeArrowheads="1"/>
                </p:cNvSpPr>
                <p:nvPr/>
              </p:nvSpPr>
              <p:spPr bwMode="auto">
                <a:xfrm>
                  <a:off x="3560"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8" name="Oval 217"/>
                <p:cNvSpPr>
                  <a:spLocks noChangeArrowheads="1"/>
                </p:cNvSpPr>
                <p:nvPr/>
              </p:nvSpPr>
              <p:spPr bwMode="auto">
                <a:xfrm>
                  <a:off x="3786"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69" name="Oval 218"/>
                <p:cNvSpPr>
                  <a:spLocks noChangeArrowheads="1"/>
                </p:cNvSpPr>
                <p:nvPr/>
              </p:nvSpPr>
              <p:spPr bwMode="auto">
                <a:xfrm>
                  <a:off x="3900"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0" name="Oval 219"/>
                <p:cNvSpPr>
                  <a:spLocks noChangeArrowheads="1"/>
                </p:cNvSpPr>
                <p:nvPr/>
              </p:nvSpPr>
              <p:spPr bwMode="auto">
                <a:xfrm>
                  <a:off x="3447"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1" name="Oval 220"/>
                <p:cNvSpPr>
                  <a:spLocks noChangeArrowheads="1"/>
                </p:cNvSpPr>
                <p:nvPr/>
              </p:nvSpPr>
              <p:spPr bwMode="auto">
                <a:xfrm>
                  <a:off x="3560"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2" name="Oval 221"/>
                <p:cNvSpPr>
                  <a:spLocks noChangeArrowheads="1"/>
                </p:cNvSpPr>
                <p:nvPr/>
              </p:nvSpPr>
              <p:spPr bwMode="auto">
                <a:xfrm>
                  <a:off x="3786"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3" name="Oval 222"/>
                <p:cNvSpPr>
                  <a:spLocks noChangeArrowheads="1"/>
                </p:cNvSpPr>
                <p:nvPr/>
              </p:nvSpPr>
              <p:spPr bwMode="auto">
                <a:xfrm>
                  <a:off x="3900"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4" name="Oval 223"/>
                <p:cNvSpPr>
                  <a:spLocks noChangeArrowheads="1"/>
                </p:cNvSpPr>
                <p:nvPr/>
              </p:nvSpPr>
              <p:spPr bwMode="auto">
                <a:xfrm>
                  <a:off x="3446"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5" name="Oval 224"/>
                <p:cNvSpPr>
                  <a:spLocks noChangeArrowheads="1"/>
                </p:cNvSpPr>
                <p:nvPr/>
              </p:nvSpPr>
              <p:spPr bwMode="auto">
                <a:xfrm>
                  <a:off x="3559"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6" name="Oval 225"/>
                <p:cNvSpPr>
                  <a:spLocks noChangeArrowheads="1"/>
                </p:cNvSpPr>
                <p:nvPr/>
              </p:nvSpPr>
              <p:spPr bwMode="auto">
                <a:xfrm>
                  <a:off x="3785"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7" name="Oval 226"/>
                <p:cNvSpPr>
                  <a:spLocks noChangeArrowheads="1"/>
                </p:cNvSpPr>
                <p:nvPr/>
              </p:nvSpPr>
              <p:spPr bwMode="auto">
                <a:xfrm>
                  <a:off x="3899"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8" name="Oval 227"/>
                <p:cNvSpPr>
                  <a:spLocks noChangeArrowheads="1"/>
                </p:cNvSpPr>
                <p:nvPr/>
              </p:nvSpPr>
              <p:spPr bwMode="auto">
                <a:xfrm>
                  <a:off x="3446"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9" name="Oval 228"/>
                <p:cNvSpPr>
                  <a:spLocks noChangeArrowheads="1"/>
                </p:cNvSpPr>
                <p:nvPr/>
              </p:nvSpPr>
              <p:spPr bwMode="auto">
                <a:xfrm>
                  <a:off x="3559"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0" name="Oval 229"/>
                <p:cNvSpPr>
                  <a:spLocks noChangeArrowheads="1"/>
                </p:cNvSpPr>
                <p:nvPr/>
              </p:nvSpPr>
              <p:spPr bwMode="auto">
                <a:xfrm>
                  <a:off x="3785"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1" name="Oval 230"/>
                <p:cNvSpPr>
                  <a:spLocks noChangeArrowheads="1"/>
                </p:cNvSpPr>
                <p:nvPr/>
              </p:nvSpPr>
              <p:spPr bwMode="auto">
                <a:xfrm>
                  <a:off x="3899"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2" name="Oval 231"/>
                <p:cNvSpPr>
                  <a:spLocks noChangeArrowheads="1"/>
                </p:cNvSpPr>
                <p:nvPr/>
              </p:nvSpPr>
              <p:spPr bwMode="auto">
                <a:xfrm>
                  <a:off x="2421"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3" name="Oval 232"/>
                <p:cNvSpPr>
                  <a:spLocks noChangeArrowheads="1"/>
                </p:cNvSpPr>
                <p:nvPr/>
              </p:nvSpPr>
              <p:spPr bwMode="auto">
                <a:xfrm>
                  <a:off x="2535"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4" name="Oval 233"/>
                <p:cNvSpPr>
                  <a:spLocks noChangeArrowheads="1"/>
                </p:cNvSpPr>
                <p:nvPr/>
              </p:nvSpPr>
              <p:spPr bwMode="auto">
                <a:xfrm>
                  <a:off x="264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5" name="Oval 234"/>
                <p:cNvSpPr>
                  <a:spLocks noChangeArrowheads="1"/>
                </p:cNvSpPr>
                <p:nvPr/>
              </p:nvSpPr>
              <p:spPr bwMode="auto">
                <a:xfrm>
                  <a:off x="2762"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6" name="Oval 235"/>
                <p:cNvSpPr>
                  <a:spLocks noChangeArrowheads="1"/>
                </p:cNvSpPr>
                <p:nvPr/>
              </p:nvSpPr>
              <p:spPr bwMode="auto">
                <a:xfrm>
                  <a:off x="2874"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7" name="Oval 236"/>
                <p:cNvSpPr>
                  <a:spLocks noChangeArrowheads="1"/>
                </p:cNvSpPr>
                <p:nvPr/>
              </p:nvSpPr>
              <p:spPr bwMode="auto">
                <a:xfrm>
                  <a:off x="298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8" name="Oval 237"/>
                <p:cNvSpPr>
                  <a:spLocks noChangeArrowheads="1"/>
                </p:cNvSpPr>
                <p:nvPr/>
              </p:nvSpPr>
              <p:spPr bwMode="auto">
                <a:xfrm>
                  <a:off x="3101"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9" name="Oval 238"/>
                <p:cNvSpPr>
                  <a:spLocks noChangeArrowheads="1"/>
                </p:cNvSpPr>
                <p:nvPr/>
              </p:nvSpPr>
              <p:spPr bwMode="auto">
                <a:xfrm>
                  <a:off x="3215"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0" name="Oval 239"/>
                <p:cNvSpPr>
                  <a:spLocks noChangeArrowheads="1"/>
                </p:cNvSpPr>
                <p:nvPr/>
              </p:nvSpPr>
              <p:spPr bwMode="auto">
                <a:xfrm>
                  <a:off x="2421"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1" name="Oval 240"/>
                <p:cNvSpPr>
                  <a:spLocks noChangeArrowheads="1"/>
                </p:cNvSpPr>
                <p:nvPr/>
              </p:nvSpPr>
              <p:spPr bwMode="auto">
                <a:xfrm>
                  <a:off x="2535"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2" name="Oval 241"/>
                <p:cNvSpPr>
                  <a:spLocks noChangeArrowheads="1"/>
                </p:cNvSpPr>
                <p:nvPr/>
              </p:nvSpPr>
              <p:spPr bwMode="auto">
                <a:xfrm>
                  <a:off x="264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3" name="Oval 242"/>
                <p:cNvSpPr>
                  <a:spLocks noChangeArrowheads="1"/>
                </p:cNvSpPr>
                <p:nvPr/>
              </p:nvSpPr>
              <p:spPr bwMode="auto">
                <a:xfrm>
                  <a:off x="2762"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4" name="Oval 243"/>
                <p:cNvSpPr>
                  <a:spLocks noChangeArrowheads="1"/>
                </p:cNvSpPr>
                <p:nvPr/>
              </p:nvSpPr>
              <p:spPr bwMode="auto">
                <a:xfrm>
                  <a:off x="2874"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5" name="Oval 244"/>
                <p:cNvSpPr>
                  <a:spLocks noChangeArrowheads="1"/>
                </p:cNvSpPr>
                <p:nvPr/>
              </p:nvSpPr>
              <p:spPr bwMode="auto">
                <a:xfrm>
                  <a:off x="298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6" name="Oval 245"/>
                <p:cNvSpPr>
                  <a:spLocks noChangeArrowheads="1"/>
                </p:cNvSpPr>
                <p:nvPr/>
              </p:nvSpPr>
              <p:spPr bwMode="auto">
                <a:xfrm>
                  <a:off x="3101"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7" name="Oval 246"/>
                <p:cNvSpPr>
                  <a:spLocks noChangeArrowheads="1"/>
                </p:cNvSpPr>
                <p:nvPr/>
              </p:nvSpPr>
              <p:spPr bwMode="auto">
                <a:xfrm>
                  <a:off x="3215"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8" name="Oval 247"/>
                <p:cNvSpPr>
                  <a:spLocks noChangeArrowheads="1"/>
                </p:cNvSpPr>
                <p:nvPr/>
              </p:nvSpPr>
              <p:spPr bwMode="auto">
                <a:xfrm>
                  <a:off x="2421"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9" name="Oval 248"/>
                <p:cNvSpPr>
                  <a:spLocks noChangeArrowheads="1"/>
                </p:cNvSpPr>
                <p:nvPr/>
              </p:nvSpPr>
              <p:spPr bwMode="auto">
                <a:xfrm>
                  <a:off x="2535"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0" name="Oval 249"/>
                <p:cNvSpPr>
                  <a:spLocks noChangeArrowheads="1"/>
                </p:cNvSpPr>
                <p:nvPr/>
              </p:nvSpPr>
              <p:spPr bwMode="auto">
                <a:xfrm>
                  <a:off x="264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1" name="Oval 250"/>
                <p:cNvSpPr>
                  <a:spLocks noChangeArrowheads="1"/>
                </p:cNvSpPr>
                <p:nvPr/>
              </p:nvSpPr>
              <p:spPr bwMode="auto">
                <a:xfrm>
                  <a:off x="2762"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2" name="Oval 251"/>
                <p:cNvSpPr>
                  <a:spLocks noChangeArrowheads="1"/>
                </p:cNvSpPr>
                <p:nvPr/>
              </p:nvSpPr>
              <p:spPr bwMode="auto">
                <a:xfrm>
                  <a:off x="2874"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3" name="Oval 252"/>
                <p:cNvSpPr>
                  <a:spLocks noChangeArrowheads="1"/>
                </p:cNvSpPr>
                <p:nvPr/>
              </p:nvSpPr>
              <p:spPr bwMode="auto">
                <a:xfrm>
                  <a:off x="298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4" name="Oval 253"/>
                <p:cNvSpPr>
                  <a:spLocks noChangeArrowheads="1"/>
                </p:cNvSpPr>
                <p:nvPr/>
              </p:nvSpPr>
              <p:spPr bwMode="auto">
                <a:xfrm>
                  <a:off x="3101"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5" name="Oval 254"/>
                <p:cNvSpPr>
                  <a:spLocks noChangeArrowheads="1"/>
                </p:cNvSpPr>
                <p:nvPr/>
              </p:nvSpPr>
              <p:spPr bwMode="auto">
                <a:xfrm>
                  <a:off x="3215"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6" name="Oval 255"/>
                <p:cNvSpPr>
                  <a:spLocks noChangeArrowheads="1"/>
                </p:cNvSpPr>
                <p:nvPr/>
              </p:nvSpPr>
              <p:spPr bwMode="auto">
                <a:xfrm>
                  <a:off x="2420"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7" name="Oval 256"/>
                <p:cNvSpPr>
                  <a:spLocks noChangeArrowheads="1"/>
                </p:cNvSpPr>
                <p:nvPr/>
              </p:nvSpPr>
              <p:spPr bwMode="auto">
                <a:xfrm>
                  <a:off x="2534"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8" name="Oval 257"/>
                <p:cNvSpPr>
                  <a:spLocks noChangeArrowheads="1"/>
                </p:cNvSpPr>
                <p:nvPr/>
              </p:nvSpPr>
              <p:spPr bwMode="auto">
                <a:xfrm>
                  <a:off x="264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9" name="Oval 258"/>
                <p:cNvSpPr>
                  <a:spLocks noChangeArrowheads="1"/>
                </p:cNvSpPr>
                <p:nvPr/>
              </p:nvSpPr>
              <p:spPr bwMode="auto">
                <a:xfrm>
                  <a:off x="2761"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0" name="Oval 259"/>
                <p:cNvSpPr>
                  <a:spLocks noChangeArrowheads="1"/>
                </p:cNvSpPr>
                <p:nvPr/>
              </p:nvSpPr>
              <p:spPr bwMode="auto">
                <a:xfrm>
                  <a:off x="2873"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1" name="Oval 260"/>
                <p:cNvSpPr>
                  <a:spLocks noChangeArrowheads="1"/>
                </p:cNvSpPr>
                <p:nvPr/>
              </p:nvSpPr>
              <p:spPr bwMode="auto">
                <a:xfrm>
                  <a:off x="298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2" name="Oval 261"/>
                <p:cNvSpPr>
                  <a:spLocks noChangeArrowheads="1"/>
                </p:cNvSpPr>
                <p:nvPr/>
              </p:nvSpPr>
              <p:spPr bwMode="auto">
                <a:xfrm>
                  <a:off x="3100"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3" name="Oval 262"/>
                <p:cNvSpPr>
                  <a:spLocks noChangeArrowheads="1"/>
                </p:cNvSpPr>
                <p:nvPr/>
              </p:nvSpPr>
              <p:spPr bwMode="auto">
                <a:xfrm>
                  <a:off x="3214"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4" name="Oval 263"/>
                <p:cNvSpPr>
                  <a:spLocks noChangeArrowheads="1"/>
                </p:cNvSpPr>
                <p:nvPr/>
              </p:nvSpPr>
              <p:spPr bwMode="auto">
                <a:xfrm>
                  <a:off x="1743"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5" name="Oval 264"/>
                <p:cNvSpPr>
                  <a:spLocks noChangeArrowheads="1"/>
                </p:cNvSpPr>
                <p:nvPr/>
              </p:nvSpPr>
              <p:spPr bwMode="auto">
                <a:xfrm>
                  <a:off x="1857"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6" name="Oval 265"/>
                <p:cNvSpPr>
                  <a:spLocks noChangeArrowheads="1"/>
                </p:cNvSpPr>
                <p:nvPr/>
              </p:nvSpPr>
              <p:spPr bwMode="auto">
                <a:xfrm>
                  <a:off x="1969"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7" name="Oval 266"/>
                <p:cNvSpPr>
                  <a:spLocks noChangeArrowheads="1"/>
                </p:cNvSpPr>
                <p:nvPr/>
              </p:nvSpPr>
              <p:spPr bwMode="auto">
                <a:xfrm>
                  <a:off x="2083"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8" name="Oval 267"/>
                <p:cNvSpPr>
                  <a:spLocks noChangeArrowheads="1"/>
                </p:cNvSpPr>
                <p:nvPr/>
              </p:nvSpPr>
              <p:spPr bwMode="auto">
                <a:xfrm>
                  <a:off x="2196"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9" name="Oval 268"/>
                <p:cNvSpPr>
                  <a:spLocks noChangeArrowheads="1"/>
                </p:cNvSpPr>
                <p:nvPr/>
              </p:nvSpPr>
              <p:spPr bwMode="auto">
                <a:xfrm>
                  <a:off x="2310"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0" name="Oval 269"/>
                <p:cNvSpPr>
                  <a:spLocks noChangeArrowheads="1"/>
                </p:cNvSpPr>
                <p:nvPr/>
              </p:nvSpPr>
              <p:spPr bwMode="auto">
                <a:xfrm>
                  <a:off x="1743"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1" name="Oval 270"/>
                <p:cNvSpPr>
                  <a:spLocks noChangeArrowheads="1"/>
                </p:cNvSpPr>
                <p:nvPr/>
              </p:nvSpPr>
              <p:spPr bwMode="auto">
                <a:xfrm>
                  <a:off x="1857"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2" name="Oval 271"/>
                <p:cNvSpPr>
                  <a:spLocks noChangeArrowheads="1"/>
                </p:cNvSpPr>
                <p:nvPr/>
              </p:nvSpPr>
              <p:spPr bwMode="auto">
                <a:xfrm>
                  <a:off x="1969"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3" name="Oval 272"/>
                <p:cNvSpPr>
                  <a:spLocks noChangeArrowheads="1"/>
                </p:cNvSpPr>
                <p:nvPr/>
              </p:nvSpPr>
              <p:spPr bwMode="auto">
                <a:xfrm>
                  <a:off x="2083"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4" name="Oval 273"/>
                <p:cNvSpPr>
                  <a:spLocks noChangeArrowheads="1"/>
                </p:cNvSpPr>
                <p:nvPr/>
              </p:nvSpPr>
              <p:spPr bwMode="auto">
                <a:xfrm>
                  <a:off x="2196"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5" name="Oval 274"/>
                <p:cNvSpPr>
                  <a:spLocks noChangeArrowheads="1"/>
                </p:cNvSpPr>
                <p:nvPr/>
              </p:nvSpPr>
              <p:spPr bwMode="auto">
                <a:xfrm>
                  <a:off x="2310"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6" name="Oval 275"/>
                <p:cNvSpPr>
                  <a:spLocks noChangeArrowheads="1"/>
                </p:cNvSpPr>
                <p:nvPr/>
              </p:nvSpPr>
              <p:spPr bwMode="auto">
                <a:xfrm>
                  <a:off x="1743"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7" name="Oval 276"/>
                <p:cNvSpPr>
                  <a:spLocks noChangeArrowheads="1"/>
                </p:cNvSpPr>
                <p:nvPr/>
              </p:nvSpPr>
              <p:spPr bwMode="auto">
                <a:xfrm>
                  <a:off x="1857"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8" name="Oval 277"/>
                <p:cNvSpPr>
                  <a:spLocks noChangeArrowheads="1"/>
                </p:cNvSpPr>
                <p:nvPr/>
              </p:nvSpPr>
              <p:spPr bwMode="auto">
                <a:xfrm>
                  <a:off x="2083"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9" name="Oval 278"/>
                <p:cNvSpPr>
                  <a:spLocks noChangeArrowheads="1"/>
                </p:cNvSpPr>
                <p:nvPr/>
              </p:nvSpPr>
              <p:spPr bwMode="auto">
                <a:xfrm>
                  <a:off x="2196"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0" name="Oval 279"/>
                <p:cNvSpPr>
                  <a:spLocks noChangeArrowheads="1"/>
                </p:cNvSpPr>
                <p:nvPr/>
              </p:nvSpPr>
              <p:spPr bwMode="auto">
                <a:xfrm>
                  <a:off x="2310"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1" name="Oval 280"/>
                <p:cNvSpPr>
                  <a:spLocks noChangeArrowheads="1"/>
                </p:cNvSpPr>
                <p:nvPr/>
              </p:nvSpPr>
              <p:spPr bwMode="auto">
                <a:xfrm>
                  <a:off x="1743"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2" name="Oval 281"/>
                <p:cNvSpPr>
                  <a:spLocks noChangeArrowheads="1"/>
                </p:cNvSpPr>
                <p:nvPr/>
              </p:nvSpPr>
              <p:spPr bwMode="auto">
                <a:xfrm>
                  <a:off x="1857"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3" name="Oval 282"/>
                <p:cNvSpPr>
                  <a:spLocks noChangeArrowheads="1"/>
                </p:cNvSpPr>
                <p:nvPr/>
              </p:nvSpPr>
              <p:spPr bwMode="auto">
                <a:xfrm>
                  <a:off x="1742"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4" name="Oval 283"/>
                <p:cNvSpPr>
                  <a:spLocks noChangeArrowheads="1"/>
                </p:cNvSpPr>
                <p:nvPr/>
              </p:nvSpPr>
              <p:spPr bwMode="auto">
                <a:xfrm>
                  <a:off x="1856"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5" name="Oval 284"/>
                <p:cNvSpPr>
                  <a:spLocks noChangeArrowheads="1"/>
                </p:cNvSpPr>
                <p:nvPr/>
              </p:nvSpPr>
              <p:spPr bwMode="auto">
                <a:xfrm>
                  <a:off x="2082"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6" name="Oval 285"/>
                <p:cNvSpPr>
                  <a:spLocks noChangeArrowheads="1"/>
                </p:cNvSpPr>
                <p:nvPr/>
              </p:nvSpPr>
              <p:spPr bwMode="auto">
                <a:xfrm>
                  <a:off x="2195"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7" name="Oval 286"/>
                <p:cNvSpPr>
                  <a:spLocks noChangeArrowheads="1"/>
                </p:cNvSpPr>
                <p:nvPr/>
              </p:nvSpPr>
              <p:spPr bwMode="auto">
                <a:xfrm>
                  <a:off x="1742"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8" name="Oval 287"/>
                <p:cNvSpPr>
                  <a:spLocks noChangeArrowheads="1"/>
                </p:cNvSpPr>
                <p:nvPr/>
              </p:nvSpPr>
              <p:spPr bwMode="auto">
                <a:xfrm>
                  <a:off x="1856"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9" name="Oval 288"/>
                <p:cNvSpPr>
                  <a:spLocks noChangeArrowheads="1"/>
                </p:cNvSpPr>
                <p:nvPr/>
              </p:nvSpPr>
              <p:spPr bwMode="auto">
                <a:xfrm>
                  <a:off x="2082"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0" name="Oval 289"/>
                <p:cNvSpPr>
                  <a:spLocks noChangeArrowheads="1"/>
                </p:cNvSpPr>
                <p:nvPr/>
              </p:nvSpPr>
              <p:spPr bwMode="auto">
                <a:xfrm>
                  <a:off x="2195"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1" name="Oval 290"/>
                <p:cNvSpPr>
                  <a:spLocks noChangeArrowheads="1"/>
                </p:cNvSpPr>
                <p:nvPr/>
              </p:nvSpPr>
              <p:spPr bwMode="auto">
                <a:xfrm>
                  <a:off x="2309"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2" name="Oval 291"/>
                <p:cNvSpPr>
                  <a:spLocks noChangeArrowheads="1"/>
                </p:cNvSpPr>
                <p:nvPr/>
              </p:nvSpPr>
              <p:spPr bwMode="auto">
                <a:xfrm>
                  <a:off x="3331"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3" name="Oval 292"/>
                <p:cNvSpPr>
                  <a:spLocks noChangeArrowheads="1"/>
                </p:cNvSpPr>
                <p:nvPr/>
              </p:nvSpPr>
              <p:spPr bwMode="auto">
                <a:xfrm>
                  <a:off x="3445"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4" name="Oval 293"/>
                <p:cNvSpPr>
                  <a:spLocks noChangeArrowheads="1"/>
                </p:cNvSpPr>
                <p:nvPr/>
              </p:nvSpPr>
              <p:spPr bwMode="auto">
                <a:xfrm>
                  <a:off x="355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5" name="Oval 294"/>
                <p:cNvSpPr>
                  <a:spLocks noChangeArrowheads="1"/>
                </p:cNvSpPr>
                <p:nvPr/>
              </p:nvSpPr>
              <p:spPr bwMode="auto">
                <a:xfrm>
                  <a:off x="3672"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6" name="Oval 295"/>
                <p:cNvSpPr>
                  <a:spLocks noChangeArrowheads="1"/>
                </p:cNvSpPr>
                <p:nvPr/>
              </p:nvSpPr>
              <p:spPr bwMode="auto">
                <a:xfrm>
                  <a:off x="3784"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7" name="Oval 296"/>
                <p:cNvSpPr>
                  <a:spLocks noChangeArrowheads="1"/>
                </p:cNvSpPr>
                <p:nvPr/>
              </p:nvSpPr>
              <p:spPr bwMode="auto">
                <a:xfrm>
                  <a:off x="389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8" name="Oval 297"/>
                <p:cNvSpPr>
                  <a:spLocks noChangeArrowheads="1"/>
                </p:cNvSpPr>
                <p:nvPr/>
              </p:nvSpPr>
              <p:spPr bwMode="auto">
                <a:xfrm>
                  <a:off x="3331"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9" name="Oval 298"/>
                <p:cNvSpPr>
                  <a:spLocks noChangeArrowheads="1"/>
                </p:cNvSpPr>
                <p:nvPr/>
              </p:nvSpPr>
              <p:spPr bwMode="auto">
                <a:xfrm>
                  <a:off x="3445"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0" name="Oval 299"/>
                <p:cNvSpPr>
                  <a:spLocks noChangeArrowheads="1"/>
                </p:cNvSpPr>
                <p:nvPr/>
              </p:nvSpPr>
              <p:spPr bwMode="auto">
                <a:xfrm>
                  <a:off x="355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1" name="Oval 300"/>
                <p:cNvSpPr>
                  <a:spLocks noChangeArrowheads="1"/>
                </p:cNvSpPr>
                <p:nvPr/>
              </p:nvSpPr>
              <p:spPr bwMode="auto">
                <a:xfrm>
                  <a:off x="3672"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2" name="Oval 301"/>
                <p:cNvSpPr>
                  <a:spLocks noChangeArrowheads="1"/>
                </p:cNvSpPr>
                <p:nvPr/>
              </p:nvSpPr>
              <p:spPr bwMode="auto">
                <a:xfrm>
                  <a:off x="3784"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3" name="Oval 302"/>
                <p:cNvSpPr>
                  <a:spLocks noChangeArrowheads="1"/>
                </p:cNvSpPr>
                <p:nvPr/>
              </p:nvSpPr>
              <p:spPr bwMode="auto">
                <a:xfrm>
                  <a:off x="389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4" name="Oval 303"/>
                <p:cNvSpPr>
                  <a:spLocks noChangeArrowheads="1"/>
                </p:cNvSpPr>
                <p:nvPr/>
              </p:nvSpPr>
              <p:spPr bwMode="auto">
                <a:xfrm>
                  <a:off x="3331"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5" name="Oval 304"/>
                <p:cNvSpPr>
                  <a:spLocks noChangeArrowheads="1"/>
                </p:cNvSpPr>
                <p:nvPr/>
              </p:nvSpPr>
              <p:spPr bwMode="auto">
                <a:xfrm>
                  <a:off x="3445"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6" name="Oval 305"/>
                <p:cNvSpPr>
                  <a:spLocks noChangeArrowheads="1"/>
                </p:cNvSpPr>
                <p:nvPr/>
              </p:nvSpPr>
              <p:spPr bwMode="auto">
                <a:xfrm>
                  <a:off x="355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7" name="Oval 306"/>
                <p:cNvSpPr>
                  <a:spLocks noChangeArrowheads="1"/>
                </p:cNvSpPr>
                <p:nvPr/>
              </p:nvSpPr>
              <p:spPr bwMode="auto">
                <a:xfrm>
                  <a:off x="3784"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8" name="Oval 307"/>
                <p:cNvSpPr>
                  <a:spLocks noChangeArrowheads="1"/>
                </p:cNvSpPr>
                <p:nvPr/>
              </p:nvSpPr>
              <p:spPr bwMode="auto">
                <a:xfrm>
                  <a:off x="389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9" name="Oval 308"/>
                <p:cNvSpPr>
                  <a:spLocks noChangeArrowheads="1"/>
                </p:cNvSpPr>
                <p:nvPr/>
              </p:nvSpPr>
              <p:spPr bwMode="auto">
                <a:xfrm>
                  <a:off x="3784"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0" name="Oval 309"/>
                <p:cNvSpPr>
                  <a:spLocks noChangeArrowheads="1"/>
                </p:cNvSpPr>
                <p:nvPr/>
              </p:nvSpPr>
              <p:spPr bwMode="auto">
                <a:xfrm>
                  <a:off x="3898"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1" name="Oval 310"/>
                <p:cNvSpPr>
                  <a:spLocks noChangeArrowheads="1"/>
                </p:cNvSpPr>
                <p:nvPr/>
              </p:nvSpPr>
              <p:spPr bwMode="auto">
                <a:xfrm>
                  <a:off x="3444"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2" name="Oval 311"/>
                <p:cNvSpPr>
                  <a:spLocks noChangeArrowheads="1"/>
                </p:cNvSpPr>
                <p:nvPr/>
              </p:nvSpPr>
              <p:spPr bwMode="auto">
                <a:xfrm>
                  <a:off x="3557"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3" name="Oval 312"/>
                <p:cNvSpPr>
                  <a:spLocks noChangeArrowheads="1"/>
                </p:cNvSpPr>
                <p:nvPr/>
              </p:nvSpPr>
              <p:spPr bwMode="auto">
                <a:xfrm>
                  <a:off x="3783"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4" name="Oval 313"/>
                <p:cNvSpPr>
                  <a:spLocks noChangeArrowheads="1"/>
                </p:cNvSpPr>
                <p:nvPr/>
              </p:nvSpPr>
              <p:spPr bwMode="auto">
                <a:xfrm>
                  <a:off x="3897"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5" name="Oval 314"/>
                <p:cNvSpPr>
                  <a:spLocks noChangeArrowheads="1"/>
                </p:cNvSpPr>
                <p:nvPr/>
              </p:nvSpPr>
              <p:spPr bwMode="auto">
                <a:xfrm>
                  <a:off x="3330"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6" name="Oval 315"/>
                <p:cNvSpPr>
                  <a:spLocks noChangeArrowheads="1"/>
                </p:cNvSpPr>
                <p:nvPr/>
              </p:nvSpPr>
              <p:spPr bwMode="auto">
                <a:xfrm>
                  <a:off x="3444"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7" name="Oval 316"/>
                <p:cNvSpPr>
                  <a:spLocks noChangeArrowheads="1"/>
                </p:cNvSpPr>
                <p:nvPr/>
              </p:nvSpPr>
              <p:spPr bwMode="auto">
                <a:xfrm>
                  <a:off x="355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8" name="Oval 317"/>
                <p:cNvSpPr>
                  <a:spLocks noChangeArrowheads="1"/>
                </p:cNvSpPr>
                <p:nvPr/>
              </p:nvSpPr>
              <p:spPr bwMode="auto">
                <a:xfrm>
                  <a:off x="3783"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9" name="Oval 318"/>
                <p:cNvSpPr>
                  <a:spLocks noChangeArrowheads="1"/>
                </p:cNvSpPr>
                <p:nvPr/>
              </p:nvSpPr>
              <p:spPr bwMode="auto">
                <a:xfrm>
                  <a:off x="389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sp>
            <p:nvSpPr>
              <p:cNvPr id="705" name="Oval 319"/>
              <p:cNvSpPr>
                <a:spLocks noChangeArrowheads="1"/>
              </p:cNvSpPr>
              <p:nvPr/>
            </p:nvSpPr>
            <p:spPr bwMode="auto">
              <a:xfrm>
                <a:off x="1223"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06" name="Oval 320"/>
              <p:cNvSpPr>
                <a:spLocks noChangeArrowheads="1"/>
              </p:cNvSpPr>
              <p:nvPr/>
            </p:nvSpPr>
            <p:spPr bwMode="auto">
              <a:xfrm>
                <a:off x="1337"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07" name="Oval 321"/>
              <p:cNvSpPr>
                <a:spLocks noChangeArrowheads="1"/>
              </p:cNvSpPr>
              <p:nvPr/>
            </p:nvSpPr>
            <p:spPr bwMode="auto">
              <a:xfrm>
                <a:off x="1450"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08" name="Oval 322"/>
              <p:cNvSpPr>
                <a:spLocks noChangeArrowheads="1"/>
              </p:cNvSpPr>
              <p:nvPr/>
            </p:nvSpPr>
            <p:spPr bwMode="auto">
              <a:xfrm>
                <a:off x="1564"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09" name="Oval 323"/>
              <p:cNvSpPr>
                <a:spLocks noChangeArrowheads="1"/>
              </p:cNvSpPr>
              <p:nvPr/>
            </p:nvSpPr>
            <p:spPr bwMode="auto">
              <a:xfrm>
                <a:off x="1676"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0" name="Oval 324"/>
              <p:cNvSpPr>
                <a:spLocks noChangeArrowheads="1"/>
              </p:cNvSpPr>
              <p:nvPr/>
            </p:nvSpPr>
            <p:spPr bwMode="auto">
              <a:xfrm>
                <a:off x="1790"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1" name="Oval 325"/>
              <p:cNvSpPr>
                <a:spLocks noChangeArrowheads="1"/>
              </p:cNvSpPr>
              <p:nvPr/>
            </p:nvSpPr>
            <p:spPr bwMode="auto">
              <a:xfrm>
                <a:off x="1903"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2" name="Oval 326"/>
              <p:cNvSpPr>
                <a:spLocks noChangeArrowheads="1"/>
              </p:cNvSpPr>
              <p:nvPr/>
            </p:nvSpPr>
            <p:spPr bwMode="auto">
              <a:xfrm>
                <a:off x="2017"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3" name="Oval 327"/>
              <p:cNvSpPr>
                <a:spLocks noChangeArrowheads="1"/>
              </p:cNvSpPr>
              <p:nvPr/>
            </p:nvSpPr>
            <p:spPr bwMode="auto">
              <a:xfrm>
                <a:off x="318"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4" name="Oval 328"/>
              <p:cNvSpPr>
                <a:spLocks noChangeArrowheads="1"/>
              </p:cNvSpPr>
              <p:nvPr/>
            </p:nvSpPr>
            <p:spPr bwMode="auto">
              <a:xfrm>
                <a:off x="432"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5" name="Oval 329"/>
              <p:cNvSpPr>
                <a:spLocks noChangeArrowheads="1"/>
              </p:cNvSpPr>
              <p:nvPr/>
            </p:nvSpPr>
            <p:spPr bwMode="auto">
              <a:xfrm>
                <a:off x="545"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6" name="Oval 330"/>
              <p:cNvSpPr>
                <a:spLocks noChangeArrowheads="1"/>
              </p:cNvSpPr>
              <p:nvPr/>
            </p:nvSpPr>
            <p:spPr bwMode="auto">
              <a:xfrm>
                <a:off x="659"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7" name="Oval 331"/>
              <p:cNvSpPr>
                <a:spLocks noChangeArrowheads="1"/>
              </p:cNvSpPr>
              <p:nvPr/>
            </p:nvSpPr>
            <p:spPr bwMode="auto">
              <a:xfrm>
                <a:off x="771"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8" name="Oval 332"/>
              <p:cNvSpPr>
                <a:spLocks noChangeArrowheads="1"/>
              </p:cNvSpPr>
              <p:nvPr/>
            </p:nvSpPr>
            <p:spPr bwMode="auto">
              <a:xfrm>
                <a:off x="885"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9" name="Oval 333"/>
              <p:cNvSpPr>
                <a:spLocks noChangeArrowheads="1"/>
              </p:cNvSpPr>
              <p:nvPr/>
            </p:nvSpPr>
            <p:spPr bwMode="auto">
              <a:xfrm>
                <a:off x="998"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0" name="Oval 334"/>
              <p:cNvSpPr>
                <a:spLocks noChangeArrowheads="1"/>
              </p:cNvSpPr>
              <p:nvPr/>
            </p:nvSpPr>
            <p:spPr bwMode="auto">
              <a:xfrm>
                <a:off x="1112"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1" name="Oval 335"/>
              <p:cNvSpPr>
                <a:spLocks noChangeArrowheads="1"/>
              </p:cNvSpPr>
              <p:nvPr/>
            </p:nvSpPr>
            <p:spPr bwMode="auto">
              <a:xfrm>
                <a:off x="2133"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2" name="Oval 336"/>
              <p:cNvSpPr>
                <a:spLocks noChangeArrowheads="1"/>
              </p:cNvSpPr>
              <p:nvPr/>
            </p:nvSpPr>
            <p:spPr bwMode="auto">
              <a:xfrm>
                <a:off x="2247"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3" name="Oval 337"/>
              <p:cNvSpPr>
                <a:spLocks noChangeArrowheads="1"/>
              </p:cNvSpPr>
              <p:nvPr/>
            </p:nvSpPr>
            <p:spPr bwMode="auto">
              <a:xfrm>
                <a:off x="2360"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4" name="Oval 338"/>
              <p:cNvSpPr>
                <a:spLocks noChangeArrowheads="1"/>
              </p:cNvSpPr>
              <p:nvPr/>
            </p:nvSpPr>
            <p:spPr bwMode="auto">
              <a:xfrm>
                <a:off x="2474"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5" name="Oval 339"/>
              <p:cNvSpPr>
                <a:spLocks noChangeArrowheads="1"/>
              </p:cNvSpPr>
              <p:nvPr/>
            </p:nvSpPr>
            <p:spPr bwMode="auto">
              <a:xfrm>
                <a:off x="2586"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6" name="Oval 340"/>
              <p:cNvSpPr>
                <a:spLocks noChangeArrowheads="1"/>
              </p:cNvSpPr>
              <p:nvPr/>
            </p:nvSpPr>
            <p:spPr bwMode="auto">
              <a:xfrm>
                <a:off x="2700"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7" name="Oval 341"/>
              <p:cNvSpPr>
                <a:spLocks noChangeArrowheads="1"/>
              </p:cNvSpPr>
              <p:nvPr/>
            </p:nvSpPr>
            <p:spPr bwMode="auto">
              <a:xfrm>
                <a:off x="2813"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8" name="Oval 342"/>
              <p:cNvSpPr>
                <a:spLocks noChangeArrowheads="1"/>
              </p:cNvSpPr>
              <p:nvPr/>
            </p:nvSpPr>
            <p:spPr bwMode="auto">
              <a:xfrm>
                <a:off x="2927"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9" name="Oval 343"/>
              <p:cNvSpPr>
                <a:spLocks noChangeArrowheads="1"/>
              </p:cNvSpPr>
              <p:nvPr/>
            </p:nvSpPr>
            <p:spPr bwMode="auto">
              <a:xfrm>
                <a:off x="204"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0" name="Oval 344"/>
              <p:cNvSpPr>
                <a:spLocks noChangeArrowheads="1"/>
              </p:cNvSpPr>
              <p:nvPr/>
            </p:nvSpPr>
            <p:spPr bwMode="auto">
              <a:xfrm>
                <a:off x="3040"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1" name="Oval 345"/>
              <p:cNvSpPr>
                <a:spLocks noChangeArrowheads="1"/>
              </p:cNvSpPr>
              <p:nvPr/>
            </p:nvSpPr>
            <p:spPr bwMode="auto">
              <a:xfrm>
                <a:off x="1225"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2" name="Oval 346"/>
              <p:cNvSpPr>
                <a:spLocks noChangeArrowheads="1"/>
              </p:cNvSpPr>
              <p:nvPr/>
            </p:nvSpPr>
            <p:spPr bwMode="auto">
              <a:xfrm>
                <a:off x="1339"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3" name="Oval 347"/>
              <p:cNvSpPr>
                <a:spLocks noChangeArrowheads="1"/>
              </p:cNvSpPr>
              <p:nvPr/>
            </p:nvSpPr>
            <p:spPr bwMode="auto">
              <a:xfrm>
                <a:off x="1452"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4" name="Oval 348"/>
              <p:cNvSpPr>
                <a:spLocks noChangeArrowheads="1"/>
              </p:cNvSpPr>
              <p:nvPr/>
            </p:nvSpPr>
            <p:spPr bwMode="auto">
              <a:xfrm>
                <a:off x="1566"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5" name="Oval 349"/>
              <p:cNvSpPr>
                <a:spLocks noChangeArrowheads="1"/>
              </p:cNvSpPr>
              <p:nvPr/>
            </p:nvSpPr>
            <p:spPr bwMode="auto">
              <a:xfrm>
                <a:off x="1678"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6" name="Oval 350"/>
              <p:cNvSpPr>
                <a:spLocks noChangeArrowheads="1"/>
              </p:cNvSpPr>
              <p:nvPr/>
            </p:nvSpPr>
            <p:spPr bwMode="auto">
              <a:xfrm>
                <a:off x="1792"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7" name="Oval 351"/>
              <p:cNvSpPr>
                <a:spLocks noChangeArrowheads="1"/>
              </p:cNvSpPr>
              <p:nvPr/>
            </p:nvSpPr>
            <p:spPr bwMode="auto">
              <a:xfrm>
                <a:off x="1905"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8" name="Oval 352"/>
              <p:cNvSpPr>
                <a:spLocks noChangeArrowheads="1"/>
              </p:cNvSpPr>
              <p:nvPr/>
            </p:nvSpPr>
            <p:spPr bwMode="auto">
              <a:xfrm>
                <a:off x="2019"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9" name="Oval 353"/>
              <p:cNvSpPr>
                <a:spLocks noChangeArrowheads="1"/>
              </p:cNvSpPr>
              <p:nvPr/>
            </p:nvSpPr>
            <p:spPr bwMode="auto">
              <a:xfrm>
                <a:off x="320"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0" name="Oval 354"/>
              <p:cNvSpPr>
                <a:spLocks noChangeArrowheads="1"/>
              </p:cNvSpPr>
              <p:nvPr/>
            </p:nvSpPr>
            <p:spPr bwMode="auto">
              <a:xfrm>
                <a:off x="434"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1" name="Oval 355"/>
              <p:cNvSpPr>
                <a:spLocks noChangeArrowheads="1"/>
              </p:cNvSpPr>
              <p:nvPr/>
            </p:nvSpPr>
            <p:spPr bwMode="auto">
              <a:xfrm>
                <a:off x="547"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2" name="Oval 356"/>
              <p:cNvSpPr>
                <a:spLocks noChangeArrowheads="1"/>
              </p:cNvSpPr>
              <p:nvPr/>
            </p:nvSpPr>
            <p:spPr bwMode="auto">
              <a:xfrm>
                <a:off x="661"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3" name="Oval 357"/>
              <p:cNvSpPr>
                <a:spLocks noChangeArrowheads="1"/>
              </p:cNvSpPr>
              <p:nvPr/>
            </p:nvSpPr>
            <p:spPr bwMode="auto">
              <a:xfrm>
                <a:off x="773"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4" name="Oval 358"/>
              <p:cNvSpPr>
                <a:spLocks noChangeArrowheads="1"/>
              </p:cNvSpPr>
              <p:nvPr/>
            </p:nvSpPr>
            <p:spPr bwMode="auto">
              <a:xfrm>
                <a:off x="887"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5" name="Oval 359"/>
              <p:cNvSpPr>
                <a:spLocks noChangeArrowheads="1"/>
              </p:cNvSpPr>
              <p:nvPr/>
            </p:nvSpPr>
            <p:spPr bwMode="auto">
              <a:xfrm>
                <a:off x="1000"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6" name="Oval 360"/>
              <p:cNvSpPr>
                <a:spLocks noChangeArrowheads="1"/>
              </p:cNvSpPr>
              <p:nvPr/>
            </p:nvSpPr>
            <p:spPr bwMode="auto">
              <a:xfrm>
                <a:off x="1114"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7" name="Oval 361"/>
              <p:cNvSpPr>
                <a:spLocks noChangeArrowheads="1"/>
              </p:cNvSpPr>
              <p:nvPr/>
            </p:nvSpPr>
            <p:spPr bwMode="auto">
              <a:xfrm>
                <a:off x="2135"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8" name="Oval 362"/>
              <p:cNvSpPr>
                <a:spLocks noChangeArrowheads="1"/>
              </p:cNvSpPr>
              <p:nvPr/>
            </p:nvSpPr>
            <p:spPr bwMode="auto">
              <a:xfrm>
                <a:off x="2249"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9" name="Oval 363"/>
              <p:cNvSpPr>
                <a:spLocks noChangeArrowheads="1"/>
              </p:cNvSpPr>
              <p:nvPr/>
            </p:nvSpPr>
            <p:spPr bwMode="auto">
              <a:xfrm>
                <a:off x="2362"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0" name="Oval 364"/>
              <p:cNvSpPr>
                <a:spLocks noChangeArrowheads="1"/>
              </p:cNvSpPr>
              <p:nvPr/>
            </p:nvSpPr>
            <p:spPr bwMode="auto">
              <a:xfrm>
                <a:off x="2476"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1" name="Oval 365"/>
              <p:cNvSpPr>
                <a:spLocks noChangeArrowheads="1"/>
              </p:cNvSpPr>
              <p:nvPr/>
            </p:nvSpPr>
            <p:spPr bwMode="auto">
              <a:xfrm>
                <a:off x="2588"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2" name="Oval 366"/>
              <p:cNvSpPr>
                <a:spLocks noChangeArrowheads="1"/>
              </p:cNvSpPr>
              <p:nvPr/>
            </p:nvSpPr>
            <p:spPr bwMode="auto">
              <a:xfrm>
                <a:off x="2702"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3" name="Oval 367"/>
              <p:cNvSpPr>
                <a:spLocks noChangeArrowheads="1"/>
              </p:cNvSpPr>
              <p:nvPr/>
            </p:nvSpPr>
            <p:spPr bwMode="auto">
              <a:xfrm>
                <a:off x="2815"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4" name="Oval 368"/>
              <p:cNvSpPr>
                <a:spLocks noChangeArrowheads="1"/>
              </p:cNvSpPr>
              <p:nvPr/>
            </p:nvSpPr>
            <p:spPr bwMode="auto">
              <a:xfrm>
                <a:off x="2929"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5" name="Oval 369"/>
              <p:cNvSpPr>
                <a:spLocks noChangeArrowheads="1"/>
              </p:cNvSpPr>
              <p:nvPr/>
            </p:nvSpPr>
            <p:spPr bwMode="auto">
              <a:xfrm>
                <a:off x="206"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6" name="Oval 370"/>
              <p:cNvSpPr>
                <a:spLocks noChangeArrowheads="1"/>
              </p:cNvSpPr>
              <p:nvPr/>
            </p:nvSpPr>
            <p:spPr bwMode="auto">
              <a:xfrm>
                <a:off x="3042"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7" name="Oval 371"/>
              <p:cNvSpPr>
                <a:spLocks noChangeArrowheads="1"/>
              </p:cNvSpPr>
              <p:nvPr/>
            </p:nvSpPr>
            <p:spPr bwMode="auto">
              <a:xfrm>
                <a:off x="89" y="186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8" name="Oval 372"/>
              <p:cNvSpPr>
                <a:spLocks noChangeArrowheads="1"/>
              </p:cNvSpPr>
              <p:nvPr/>
            </p:nvSpPr>
            <p:spPr bwMode="auto">
              <a:xfrm>
                <a:off x="89" y="197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9" name="Oval 373"/>
              <p:cNvSpPr>
                <a:spLocks noChangeArrowheads="1"/>
              </p:cNvSpPr>
              <p:nvPr/>
            </p:nvSpPr>
            <p:spPr bwMode="auto">
              <a:xfrm>
                <a:off x="88" y="163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0" name="Oval 374"/>
              <p:cNvSpPr>
                <a:spLocks noChangeArrowheads="1"/>
              </p:cNvSpPr>
              <p:nvPr/>
            </p:nvSpPr>
            <p:spPr bwMode="auto">
              <a:xfrm>
                <a:off x="88" y="175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1" name="Oval 375"/>
              <p:cNvSpPr>
                <a:spLocks noChangeArrowheads="1"/>
              </p:cNvSpPr>
              <p:nvPr/>
            </p:nvSpPr>
            <p:spPr bwMode="auto">
              <a:xfrm>
                <a:off x="88" y="141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2" name="Oval 376"/>
              <p:cNvSpPr>
                <a:spLocks noChangeArrowheads="1"/>
              </p:cNvSpPr>
              <p:nvPr/>
            </p:nvSpPr>
            <p:spPr bwMode="auto">
              <a:xfrm>
                <a:off x="88" y="152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3" name="Oval 377"/>
              <p:cNvSpPr>
                <a:spLocks noChangeArrowheads="1"/>
              </p:cNvSpPr>
              <p:nvPr/>
            </p:nvSpPr>
            <p:spPr bwMode="auto">
              <a:xfrm>
                <a:off x="87" y="118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4" name="Oval 378"/>
              <p:cNvSpPr>
                <a:spLocks noChangeArrowheads="1"/>
              </p:cNvSpPr>
              <p:nvPr/>
            </p:nvSpPr>
            <p:spPr bwMode="auto">
              <a:xfrm>
                <a:off x="87" y="129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5" name="Oval 379"/>
              <p:cNvSpPr>
                <a:spLocks noChangeArrowheads="1"/>
              </p:cNvSpPr>
              <p:nvPr/>
            </p:nvSpPr>
            <p:spPr bwMode="auto">
              <a:xfrm>
                <a:off x="87" y="27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6" name="Oval 380"/>
              <p:cNvSpPr>
                <a:spLocks noChangeArrowheads="1"/>
              </p:cNvSpPr>
              <p:nvPr/>
            </p:nvSpPr>
            <p:spPr bwMode="auto">
              <a:xfrm>
                <a:off x="87" y="288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7" name="Oval 381"/>
              <p:cNvSpPr>
                <a:spLocks noChangeArrowheads="1"/>
              </p:cNvSpPr>
              <p:nvPr/>
            </p:nvSpPr>
            <p:spPr bwMode="auto">
              <a:xfrm>
                <a:off x="86" y="25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8" name="Oval 382"/>
              <p:cNvSpPr>
                <a:spLocks noChangeArrowheads="1"/>
              </p:cNvSpPr>
              <p:nvPr/>
            </p:nvSpPr>
            <p:spPr bwMode="auto">
              <a:xfrm>
                <a:off x="86" y="266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9" name="Oval 383"/>
              <p:cNvSpPr>
                <a:spLocks noChangeArrowheads="1"/>
              </p:cNvSpPr>
              <p:nvPr/>
            </p:nvSpPr>
            <p:spPr bwMode="auto">
              <a:xfrm>
                <a:off x="86" y="23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0" name="Oval 384"/>
              <p:cNvSpPr>
                <a:spLocks noChangeArrowheads="1"/>
              </p:cNvSpPr>
              <p:nvPr/>
            </p:nvSpPr>
            <p:spPr bwMode="auto">
              <a:xfrm>
                <a:off x="86" y="24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1" name="Oval 385"/>
              <p:cNvSpPr>
                <a:spLocks noChangeArrowheads="1"/>
              </p:cNvSpPr>
              <p:nvPr/>
            </p:nvSpPr>
            <p:spPr bwMode="auto">
              <a:xfrm>
                <a:off x="85" y="20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2" name="Oval 386"/>
              <p:cNvSpPr>
                <a:spLocks noChangeArrowheads="1"/>
              </p:cNvSpPr>
              <p:nvPr/>
            </p:nvSpPr>
            <p:spPr bwMode="auto">
              <a:xfrm>
                <a:off x="85" y="220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3" name="Oval 387"/>
              <p:cNvSpPr>
                <a:spLocks noChangeArrowheads="1"/>
              </p:cNvSpPr>
              <p:nvPr/>
            </p:nvSpPr>
            <p:spPr bwMode="auto">
              <a:xfrm>
                <a:off x="85" y="36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4" name="Oval 388"/>
              <p:cNvSpPr>
                <a:spLocks noChangeArrowheads="1"/>
              </p:cNvSpPr>
              <p:nvPr/>
            </p:nvSpPr>
            <p:spPr bwMode="auto">
              <a:xfrm>
                <a:off x="85" y="379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5" name="Oval 389"/>
              <p:cNvSpPr>
                <a:spLocks noChangeArrowheads="1"/>
              </p:cNvSpPr>
              <p:nvPr/>
            </p:nvSpPr>
            <p:spPr bwMode="auto">
              <a:xfrm>
                <a:off x="84" y="345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6" name="Oval 390"/>
              <p:cNvSpPr>
                <a:spLocks noChangeArrowheads="1"/>
              </p:cNvSpPr>
              <p:nvPr/>
            </p:nvSpPr>
            <p:spPr bwMode="auto">
              <a:xfrm>
                <a:off x="84" y="356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7" name="Oval 391"/>
              <p:cNvSpPr>
                <a:spLocks noChangeArrowheads="1"/>
              </p:cNvSpPr>
              <p:nvPr/>
            </p:nvSpPr>
            <p:spPr bwMode="auto">
              <a:xfrm>
                <a:off x="84" y="322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8" name="Oval 392"/>
              <p:cNvSpPr>
                <a:spLocks noChangeArrowheads="1"/>
              </p:cNvSpPr>
              <p:nvPr/>
            </p:nvSpPr>
            <p:spPr bwMode="auto">
              <a:xfrm>
                <a:off x="84" y="334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79" name="Oval 393"/>
              <p:cNvSpPr>
                <a:spLocks noChangeArrowheads="1"/>
              </p:cNvSpPr>
              <p:nvPr/>
            </p:nvSpPr>
            <p:spPr bwMode="auto">
              <a:xfrm>
                <a:off x="83" y="300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0" name="Oval 394"/>
              <p:cNvSpPr>
                <a:spLocks noChangeArrowheads="1"/>
              </p:cNvSpPr>
              <p:nvPr/>
            </p:nvSpPr>
            <p:spPr bwMode="auto">
              <a:xfrm>
                <a:off x="83" y="311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1" name="Oval 395"/>
              <p:cNvSpPr>
                <a:spLocks noChangeArrowheads="1"/>
              </p:cNvSpPr>
              <p:nvPr/>
            </p:nvSpPr>
            <p:spPr bwMode="auto">
              <a:xfrm>
                <a:off x="87" y="39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2" name="Oval 396"/>
              <p:cNvSpPr>
                <a:spLocks noChangeArrowheads="1"/>
              </p:cNvSpPr>
              <p:nvPr/>
            </p:nvSpPr>
            <p:spPr bwMode="auto">
              <a:xfrm>
                <a:off x="87" y="107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3" name="Oval 397"/>
              <p:cNvSpPr>
                <a:spLocks noChangeArrowheads="1"/>
              </p:cNvSpPr>
              <p:nvPr/>
            </p:nvSpPr>
            <p:spPr bwMode="auto">
              <a:xfrm>
                <a:off x="88"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4" name="Oval 398"/>
              <p:cNvSpPr>
                <a:spLocks noChangeArrowheads="1"/>
              </p:cNvSpPr>
              <p:nvPr/>
            </p:nvSpPr>
            <p:spPr bwMode="auto">
              <a:xfrm>
                <a:off x="90"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5" name="Oval 399"/>
              <p:cNvSpPr>
                <a:spLocks noChangeArrowheads="1"/>
              </p:cNvSpPr>
              <p:nvPr/>
            </p:nvSpPr>
            <p:spPr bwMode="auto">
              <a:xfrm>
                <a:off x="3154" y="186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6" name="Oval 400"/>
              <p:cNvSpPr>
                <a:spLocks noChangeArrowheads="1"/>
              </p:cNvSpPr>
              <p:nvPr/>
            </p:nvSpPr>
            <p:spPr bwMode="auto">
              <a:xfrm>
                <a:off x="3154" y="197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7" name="Oval 401"/>
              <p:cNvSpPr>
                <a:spLocks noChangeArrowheads="1"/>
              </p:cNvSpPr>
              <p:nvPr/>
            </p:nvSpPr>
            <p:spPr bwMode="auto">
              <a:xfrm>
                <a:off x="3153" y="163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8" name="Oval 402"/>
              <p:cNvSpPr>
                <a:spLocks noChangeArrowheads="1"/>
              </p:cNvSpPr>
              <p:nvPr/>
            </p:nvSpPr>
            <p:spPr bwMode="auto">
              <a:xfrm>
                <a:off x="3153" y="175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9" name="Oval 403"/>
              <p:cNvSpPr>
                <a:spLocks noChangeArrowheads="1"/>
              </p:cNvSpPr>
              <p:nvPr/>
            </p:nvSpPr>
            <p:spPr bwMode="auto">
              <a:xfrm>
                <a:off x="3153" y="141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0" name="Oval 404"/>
              <p:cNvSpPr>
                <a:spLocks noChangeArrowheads="1"/>
              </p:cNvSpPr>
              <p:nvPr/>
            </p:nvSpPr>
            <p:spPr bwMode="auto">
              <a:xfrm>
                <a:off x="3153" y="152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1" name="Oval 405"/>
              <p:cNvSpPr>
                <a:spLocks noChangeArrowheads="1"/>
              </p:cNvSpPr>
              <p:nvPr/>
            </p:nvSpPr>
            <p:spPr bwMode="auto">
              <a:xfrm>
                <a:off x="3152" y="118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2" name="Oval 406"/>
              <p:cNvSpPr>
                <a:spLocks noChangeArrowheads="1"/>
              </p:cNvSpPr>
              <p:nvPr/>
            </p:nvSpPr>
            <p:spPr bwMode="auto">
              <a:xfrm>
                <a:off x="3152" y="129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3" name="Oval 407"/>
              <p:cNvSpPr>
                <a:spLocks noChangeArrowheads="1"/>
              </p:cNvSpPr>
              <p:nvPr/>
            </p:nvSpPr>
            <p:spPr bwMode="auto">
              <a:xfrm>
                <a:off x="3152" y="27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4" name="Oval 408"/>
              <p:cNvSpPr>
                <a:spLocks noChangeArrowheads="1"/>
              </p:cNvSpPr>
              <p:nvPr/>
            </p:nvSpPr>
            <p:spPr bwMode="auto">
              <a:xfrm>
                <a:off x="3152" y="288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5" name="Oval 409"/>
              <p:cNvSpPr>
                <a:spLocks noChangeArrowheads="1"/>
              </p:cNvSpPr>
              <p:nvPr/>
            </p:nvSpPr>
            <p:spPr bwMode="auto">
              <a:xfrm>
                <a:off x="3151" y="25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6" name="Oval 410"/>
              <p:cNvSpPr>
                <a:spLocks noChangeArrowheads="1"/>
              </p:cNvSpPr>
              <p:nvPr/>
            </p:nvSpPr>
            <p:spPr bwMode="auto">
              <a:xfrm>
                <a:off x="3151" y="266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7" name="Oval 411"/>
              <p:cNvSpPr>
                <a:spLocks noChangeArrowheads="1"/>
              </p:cNvSpPr>
              <p:nvPr/>
            </p:nvSpPr>
            <p:spPr bwMode="auto">
              <a:xfrm>
                <a:off x="3151" y="23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8" name="Oval 412"/>
              <p:cNvSpPr>
                <a:spLocks noChangeArrowheads="1"/>
              </p:cNvSpPr>
              <p:nvPr/>
            </p:nvSpPr>
            <p:spPr bwMode="auto">
              <a:xfrm>
                <a:off x="3151" y="24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99" name="Oval 413"/>
              <p:cNvSpPr>
                <a:spLocks noChangeArrowheads="1"/>
              </p:cNvSpPr>
              <p:nvPr/>
            </p:nvSpPr>
            <p:spPr bwMode="auto">
              <a:xfrm>
                <a:off x="3150" y="20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0" name="Oval 414"/>
              <p:cNvSpPr>
                <a:spLocks noChangeArrowheads="1"/>
              </p:cNvSpPr>
              <p:nvPr/>
            </p:nvSpPr>
            <p:spPr bwMode="auto">
              <a:xfrm>
                <a:off x="3150" y="220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1" name="Oval 415"/>
              <p:cNvSpPr>
                <a:spLocks noChangeArrowheads="1"/>
              </p:cNvSpPr>
              <p:nvPr/>
            </p:nvSpPr>
            <p:spPr bwMode="auto">
              <a:xfrm>
                <a:off x="3150" y="36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2" name="Oval 416"/>
              <p:cNvSpPr>
                <a:spLocks noChangeArrowheads="1"/>
              </p:cNvSpPr>
              <p:nvPr/>
            </p:nvSpPr>
            <p:spPr bwMode="auto">
              <a:xfrm>
                <a:off x="3150" y="379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3" name="Oval 417"/>
              <p:cNvSpPr>
                <a:spLocks noChangeArrowheads="1"/>
              </p:cNvSpPr>
              <p:nvPr/>
            </p:nvSpPr>
            <p:spPr bwMode="auto">
              <a:xfrm>
                <a:off x="3149" y="345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4" name="Oval 418"/>
              <p:cNvSpPr>
                <a:spLocks noChangeArrowheads="1"/>
              </p:cNvSpPr>
              <p:nvPr/>
            </p:nvSpPr>
            <p:spPr bwMode="auto">
              <a:xfrm>
                <a:off x="3149" y="356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5" name="Oval 419"/>
              <p:cNvSpPr>
                <a:spLocks noChangeArrowheads="1"/>
              </p:cNvSpPr>
              <p:nvPr/>
            </p:nvSpPr>
            <p:spPr bwMode="auto">
              <a:xfrm>
                <a:off x="3149" y="322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6" name="Oval 420"/>
              <p:cNvSpPr>
                <a:spLocks noChangeArrowheads="1"/>
              </p:cNvSpPr>
              <p:nvPr/>
            </p:nvSpPr>
            <p:spPr bwMode="auto">
              <a:xfrm>
                <a:off x="3149" y="334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7" name="Oval 421"/>
              <p:cNvSpPr>
                <a:spLocks noChangeArrowheads="1"/>
              </p:cNvSpPr>
              <p:nvPr/>
            </p:nvSpPr>
            <p:spPr bwMode="auto">
              <a:xfrm>
                <a:off x="3148" y="300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8" name="Oval 422"/>
              <p:cNvSpPr>
                <a:spLocks noChangeArrowheads="1"/>
              </p:cNvSpPr>
              <p:nvPr/>
            </p:nvSpPr>
            <p:spPr bwMode="auto">
              <a:xfrm>
                <a:off x="3148" y="311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9" name="Oval 423"/>
              <p:cNvSpPr>
                <a:spLocks noChangeArrowheads="1"/>
              </p:cNvSpPr>
              <p:nvPr/>
            </p:nvSpPr>
            <p:spPr bwMode="auto">
              <a:xfrm>
                <a:off x="3152" y="39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0" name="Oval 424"/>
              <p:cNvSpPr>
                <a:spLocks noChangeArrowheads="1"/>
              </p:cNvSpPr>
              <p:nvPr/>
            </p:nvSpPr>
            <p:spPr bwMode="auto">
              <a:xfrm>
                <a:off x="3152" y="107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1" name="Oval 425"/>
              <p:cNvSpPr>
                <a:spLocks noChangeArrowheads="1"/>
              </p:cNvSpPr>
              <p:nvPr/>
            </p:nvSpPr>
            <p:spPr bwMode="auto">
              <a:xfrm>
                <a:off x="3153" y="95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2" name="Oval 426"/>
              <p:cNvSpPr>
                <a:spLocks noChangeArrowheads="1"/>
              </p:cNvSpPr>
              <p:nvPr/>
            </p:nvSpPr>
            <p:spPr bwMode="auto">
              <a:xfrm>
                <a:off x="3155" y="40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3" name="Oval 427"/>
              <p:cNvSpPr>
                <a:spLocks noChangeArrowheads="1"/>
              </p:cNvSpPr>
              <p:nvPr/>
            </p:nvSpPr>
            <p:spPr bwMode="auto">
              <a:xfrm>
                <a:off x="1110"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4" name="Oval 428"/>
              <p:cNvSpPr>
                <a:spLocks noChangeArrowheads="1"/>
              </p:cNvSpPr>
              <p:nvPr/>
            </p:nvSpPr>
            <p:spPr bwMode="auto">
              <a:xfrm>
                <a:off x="1224"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5" name="Oval 429"/>
              <p:cNvSpPr>
                <a:spLocks noChangeArrowheads="1"/>
              </p:cNvSpPr>
              <p:nvPr/>
            </p:nvSpPr>
            <p:spPr bwMode="auto">
              <a:xfrm>
                <a:off x="1337"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6" name="Oval 430"/>
              <p:cNvSpPr>
                <a:spLocks noChangeArrowheads="1"/>
              </p:cNvSpPr>
              <p:nvPr/>
            </p:nvSpPr>
            <p:spPr bwMode="auto">
              <a:xfrm>
                <a:off x="1451"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7" name="Oval 431"/>
              <p:cNvSpPr>
                <a:spLocks noChangeArrowheads="1"/>
              </p:cNvSpPr>
              <p:nvPr/>
            </p:nvSpPr>
            <p:spPr bwMode="auto">
              <a:xfrm>
                <a:off x="1563"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8" name="Oval 432"/>
              <p:cNvSpPr>
                <a:spLocks noChangeArrowheads="1"/>
              </p:cNvSpPr>
              <p:nvPr/>
            </p:nvSpPr>
            <p:spPr bwMode="auto">
              <a:xfrm>
                <a:off x="1677"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9" name="Oval 433"/>
              <p:cNvSpPr>
                <a:spLocks noChangeArrowheads="1"/>
              </p:cNvSpPr>
              <p:nvPr/>
            </p:nvSpPr>
            <p:spPr bwMode="auto">
              <a:xfrm>
                <a:off x="1790"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0" name="Oval 434"/>
              <p:cNvSpPr>
                <a:spLocks noChangeArrowheads="1"/>
              </p:cNvSpPr>
              <p:nvPr/>
            </p:nvSpPr>
            <p:spPr bwMode="auto">
              <a:xfrm>
                <a:off x="1904"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1" name="Oval 435"/>
              <p:cNvSpPr>
                <a:spLocks noChangeArrowheads="1"/>
              </p:cNvSpPr>
              <p:nvPr/>
            </p:nvSpPr>
            <p:spPr bwMode="auto">
              <a:xfrm>
                <a:off x="205"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2" name="Oval 436"/>
              <p:cNvSpPr>
                <a:spLocks noChangeArrowheads="1"/>
              </p:cNvSpPr>
              <p:nvPr/>
            </p:nvSpPr>
            <p:spPr bwMode="auto">
              <a:xfrm>
                <a:off x="319"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3" name="Oval 437"/>
              <p:cNvSpPr>
                <a:spLocks noChangeArrowheads="1"/>
              </p:cNvSpPr>
              <p:nvPr/>
            </p:nvSpPr>
            <p:spPr bwMode="auto">
              <a:xfrm>
                <a:off x="432"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4" name="Oval 438"/>
              <p:cNvSpPr>
                <a:spLocks noChangeArrowheads="1"/>
              </p:cNvSpPr>
              <p:nvPr/>
            </p:nvSpPr>
            <p:spPr bwMode="auto">
              <a:xfrm>
                <a:off x="546"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5" name="Oval 439"/>
              <p:cNvSpPr>
                <a:spLocks noChangeArrowheads="1"/>
              </p:cNvSpPr>
              <p:nvPr/>
            </p:nvSpPr>
            <p:spPr bwMode="auto">
              <a:xfrm>
                <a:off x="658"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6" name="Oval 440"/>
              <p:cNvSpPr>
                <a:spLocks noChangeArrowheads="1"/>
              </p:cNvSpPr>
              <p:nvPr/>
            </p:nvSpPr>
            <p:spPr bwMode="auto">
              <a:xfrm>
                <a:off x="772"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7" name="Oval 441"/>
              <p:cNvSpPr>
                <a:spLocks noChangeArrowheads="1"/>
              </p:cNvSpPr>
              <p:nvPr/>
            </p:nvSpPr>
            <p:spPr bwMode="auto">
              <a:xfrm>
                <a:off x="885"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8" name="Oval 442"/>
              <p:cNvSpPr>
                <a:spLocks noChangeArrowheads="1"/>
              </p:cNvSpPr>
              <p:nvPr/>
            </p:nvSpPr>
            <p:spPr bwMode="auto">
              <a:xfrm>
                <a:off x="999"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9" name="Oval 443"/>
              <p:cNvSpPr>
                <a:spLocks noChangeArrowheads="1"/>
              </p:cNvSpPr>
              <p:nvPr/>
            </p:nvSpPr>
            <p:spPr bwMode="auto">
              <a:xfrm>
                <a:off x="2020"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0" name="Oval 444"/>
              <p:cNvSpPr>
                <a:spLocks noChangeArrowheads="1"/>
              </p:cNvSpPr>
              <p:nvPr/>
            </p:nvSpPr>
            <p:spPr bwMode="auto">
              <a:xfrm>
                <a:off x="2134"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1" name="Oval 445"/>
              <p:cNvSpPr>
                <a:spLocks noChangeArrowheads="1"/>
              </p:cNvSpPr>
              <p:nvPr/>
            </p:nvSpPr>
            <p:spPr bwMode="auto">
              <a:xfrm>
                <a:off x="2247"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2" name="Oval 446"/>
              <p:cNvSpPr>
                <a:spLocks noChangeArrowheads="1"/>
              </p:cNvSpPr>
              <p:nvPr/>
            </p:nvSpPr>
            <p:spPr bwMode="auto">
              <a:xfrm>
                <a:off x="2361"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3" name="Oval 447"/>
              <p:cNvSpPr>
                <a:spLocks noChangeArrowheads="1"/>
              </p:cNvSpPr>
              <p:nvPr/>
            </p:nvSpPr>
            <p:spPr bwMode="auto">
              <a:xfrm>
                <a:off x="2473"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4" name="Oval 448"/>
              <p:cNvSpPr>
                <a:spLocks noChangeArrowheads="1"/>
              </p:cNvSpPr>
              <p:nvPr/>
            </p:nvSpPr>
            <p:spPr bwMode="auto">
              <a:xfrm>
                <a:off x="2587"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5" name="Oval 449"/>
              <p:cNvSpPr>
                <a:spLocks noChangeArrowheads="1"/>
              </p:cNvSpPr>
              <p:nvPr/>
            </p:nvSpPr>
            <p:spPr bwMode="auto">
              <a:xfrm>
                <a:off x="2700"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6" name="Oval 450"/>
              <p:cNvSpPr>
                <a:spLocks noChangeArrowheads="1"/>
              </p:cNvSpPr>
              <p:nvPr/>
            </p:nvSpPr>
            <p:spPr bwMode="auto">
              <a:xfrm>
                <a:off x="2814"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7" name="Oval 451"/>
              <p:cNvSpPr>
                <a:spLocks noChangeArrowheads="1"/>
              </p:cNvSpPr>
              <p:nvPr/>
            </p:nvSpPr>
            <p:spPr bwMode="auto">
              <a:xfrm>
                <a:off x="91"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8" name="Oval 452"/>
              <p:cNvSpPr>
                <a:spLocks noChangeArrowheads="1"/>
              </p:cNvSpPr>
              <p:nvPr/>
            </p:nvSpPr>
            <p:spPr bwMode="auto">
              <a:xfrm>
                <a:off x="2927"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9" name="Oval 453"/>
              <p:cNvSpPr>
                <a:spLocks noChangeArrowheads="1"/>
              </p:cNvSpPr>
              <p:nvPr/>
            </p:nvSpPr>
            <p:spPr bwMode="auto">
              <a:xfrm>
                <a:off x="-25" y="84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0" name="Oval 454"/>
              <p:cNvSpPr>
                <a:spLocks noChangeArrowheads="1"/>
              </p:cNvSpPr>
              <p:nvPr/>
            </p:nvSpPr>
            <p:spPr bwMode="auto">
              <a:xfrm>
                <a:off x="-26" y="18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1" name="Oval 455"/>
              <p:cNvSpPr>
                <a:spLocks noChangeArrowheads="1"/>
              </p:cNvSpPr>
              <p:nvPr/>
            </p:nvSpPr>
            <p:spPr bwMode="auto">
              <a:xfrm>
                <a:off x="-26" y="19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2" name="Oval 456"/>
              <p:cNvSpPr>
                <a:spLocks noChangeArrowheads="1"/>
              </p:cNvSpPr>
              <p:nvPr/>
            </p:nvSpPr>
            <p:spPr bwMode="auto">
              <a:xfrm>
                <a:off x="-27" y="164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3" name="Oval 457"/>
              <p:cNvSpPr>
                <a:spLocks noChangeArrowheads="1"/>
              </p:cNvSpPr>
              <p:nvPr/>
            </p:nvSpPr>
            <p:spPr bwMode="auto">
              <a:xfrm>
                <a:off x="-27" y="175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4" name="Oval 458"/>
              <p:cNvSpPr>
                <a:spLocks noChangeArrowheads="1"/>
              </p:cNvSpPr>
              <p:nvPr/>
            </p:nvSpPr>
            <p:spPr bwMode="auto">
              <a:xfrm>
                <a:off x="-27" y="141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5" name="Oval 459"/>
              <p:cNvSpPr>
                <a:spLocks noChangeArrowheads="1"/>
              </p:cNvSpPr>
              <p:nvPr/>
            </p:nvSpPr>
            <p:spPr bwMode="auto">
              <a:xfrm>
                <a:off x="-27" y="152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6" name="Oval 460"/>
              <p:cNvSpPr>
                <a:spLocks noChangeArrowheads="1"/>
              </p:cNvSpPr>
              <p:nvPr/>
            </p:nvSpPr>
            <p:spPr bwMode="auto">
              <a:xfrm>
                <a:off x="-28" y="118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7" name="Oval 461"/>
              <p:cNvSpPr>
                <a:spLocks noChangeArrowheads="1"/>
              </p:cNvSpPr>
              <p:nvPr/>
            </p:nvSpPr>
            <p:spPr bwMode="auto">
              <a:xfrm>
                <a:off x="-28" y="130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8" name="Oval 462"/>
              <p:cNvSpPr>
                <a:spLocks noChangeArrowheads="1"/>
              </p:cNvSpPr>
              <p:nvPr/>
            </p:nvSpPr>
            <p:spPr bwMode="auto">
              <a:xfrm>
                <a:off x="-28" y="277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9" name="Oval 463"/>
              <p:cNvSpPr>
                <a:spLocks noChangeArrowheads="1"/>
              </p:cNvSpPr>
              <p:nvPr/>
            </p:nvSpPr>
            <p:spPr bwMode="auto">
              <a:xfrm>
                <a:off x="-28" y="288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0" name="Oval 464"/>
              <p:cNvSpPr>
                <a:spLocks noChangeArrowheads="1"/>
              </p:cNvSpPr>
              <p:nvPr/>
            </p:nvSpPr>
            <p:spPr bwMode="auto">
              <a:xfrm>
                <a:off x="-29" y="254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1" name="Oval 465"/>
              <p:cNvSpPr>
                <a:spLocks noChangeArrowheads="1"/>
              </p:cNvSpPr>
              <p:nvPr/>
            </p:nvSpPr>
            <p:spPr bwMode="auto">
              <a:xfrm>
                <a:off x="-29" y="266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2" name="Oval 466"/>
              <p:cNvSpPr>
                <a:spLocks noChangeArrowheads="1"/>
              </p:cNvSpPr>
              <p:nvPr/>
            </p:nvSpPr>
            <p:spPr bwMode="auto">
              <a:xfrm>
                <a:off x="-29" y="23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3" name="Oval 467"/>
              <p:cNvSpPr>
                <a:spLocks noChangeArrowheads="1"/>
              </p:cNvSpPr>
              <p:nvPr/>
            </p:nvSpPr>
            <p:spPr bwMode="auto">
              <a:xfrm>
                <a:off x="-29" y="24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4" name="Oval 468"/>
              <p:cNvSpPr>
                <a:spLocks noChangeArrowheads="1"/>
              </p:cNvSpPr>
              <p:nvPr/>
            </p:nvSpPr>
            <p:spPr bwMode="auto">
              <a:xfrm>
                <a:off x="-30" y="20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5" name="Oval 469"/>
              <p:cNvSpPr>
                <a:spLocks noChangeArrowheads="1"/>
              </p:cNvSpPr>
              <p:nvPr/>
            </p:nvSpPr>
            <p:spPr bwMode="auto">
              <a:xfrm>
                <a:off x="-30" y="22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6" name="Oval 470"/>
              <p:cNvSpPr>
                <a:spLocks noChangeArrowheads="1"/>
              </p:cNvSpPr>
              <p:nvPr/>
            </p:nvSpPr>
            <p:spPr bwMode="auto">
              <a:xfrm>
                <a:off x="-30" y="368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7" name="Oval 471"/>
              <p:cNvSpPr>
                <a:spLocks noChangeArrowheads="1"/>
              </p:cNvSpPr>
              <p:nvPr/>
            </p:nvSpPr>
            <p:spPr bwMode="auto">
              <a:xfrm>
                <a:off x="-30" y="379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8" name="Oval 472"/>
              <p:cNvSpPr>
                <a:spLocks noChangeArrowheads="1"/>
              </p:cNvSpPr>
              <p:nvPr/>
            </p:nvSpPr>
            <p:spPr bwMode="auto">
              <a:xfrm>
                <a:off x="-31" y="345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59" name="Oval 473"/>
              <p:cNvSpPr>
                <a:spLocks noChangeArrowheads="1"/>
              </p:cNvSpPr>
              <p:nvPr/>
            </p:nvSpPr>
            <p:spPr bwMode="auto">
              <a:xfrm>
                <a:off x="-31" y="356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0" name="Oval 474"/>
              <p:cNvSpPr>
                <a:spLocks noChangeArrowheads="1"/>
              </p:cNvSpPr>
              <p:nvPr/>
            </p:nvSpPr>
            <p:spPr bwMode="auto">
              <a:xfrm>
                <a:off x="-31" y="322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1" name="Oval 475"/>
              <p:cNvSpPr>
                <a:spLocks noChangeArrowheads="1"/>
              </p:cNvSpPr>
              <p:nvPr/>
            </p:nvSpPr>
            <p:spPr bwMode="auto">
              <a:xfrm>
                <a:off x="-31" y="33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2" name="Oval 476"/>
              <p:cNvSpPr>
                <a:spLocks noChangeArrowheads="1"/>
              </p:cNvSpPr>
              <p:nvPr/>
            </p:nvSpPr>
            <p:spPr bwMode="auto">
              <a:xfrm>
                <a:off x="-32" y="300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3" name="Oval 477"/>
              <p:cNvSpPr>
                <a:spLocks noChangeArrowheads="1"/>
              </p:cNvSpPr>
              <p:nvPr/>
            </p:nvSpPr>
            <p:spPr bwMode="auto">
              <a:xfrm>
                <a:off x="-32" y="31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4" name="Oval 478"/>
              <p:cNvSpPr>
                <a:spLocks noChangeArrowheads="1"/>
              </p:cNvSpPr>
              <p:nvPr/>
            </p:nvSpPr>
            <p:spPr bwMode="auto">
              <a:xfrm>
                <a:off x="-28" y="390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5" name="Oval 479"/>
              <p:cNvSpPr>
                <a:spLocks noChangeArrowheads="1"/>
              </p:cNvSpPr>
              <p:nvPr/>
            </p:nvSpPr>
            <p:spPr bwMode="auto">
              <a:xfrm>
                <a:off x="-28" y="107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6" name="Oval 480"/>
              <p:cNvSpPr>
                <a:spLocks noChangeArrowheads="1"/>
              </p:cNvSpPr>
              <p:nvPr/>
            </p:nvSpPr>
            <p:spPr bwMode="auto">
              <a:xfrm>
                <a:off x="-27" y="96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7" name="Oval 481"/>
              <p:cNvSpPr>
                <a:spLocks noChangeArrowheads="1"/>
              </p:cNvSpPr>
              <p:nvPr/>
            </p:nvSpPr>
            <p:spPr bwMode="auto">
              <a:xfrm>
                <a:off x="-25" y="40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8" name="Oval 482"/>
              <p:cNvSpPr>
                <a:spLocks noChangeArrowheads="1"/>
              </p:cNvSpPr>
              <p:nvPr/>
            </p:nvSpPr>
            <p:spPr bwMode="auto">
              <a:xfrm>
                <a:off x="1341"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9" name="Oval 483"/>
              <p:cNvSpPr>
                <a:spLocks noChangeArrowheads="1"/>
              </p:cNvSpPr>
              <p:nvPr/>
            </p:nvSpPr>
            <p:spPr bwMode="auto">
              <a:xfrm>
                <a:off x="1455"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0" name="Oval 484"/>
              <p:cNvSpPr>
                <a:spLocks noChangeArrowheads="1"/>
              </p:cNvSpPr>
              <p:nvPr/>
            </p:nvSpPr>
            <p:spPr bwMode="auto">
              <a:xfrm>
                <a:off x="1568"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1" name="Oval 485"/>
              <p:cNvSpPr>
                <a:spLocks noChangeArrowheads="1"/>
              </p:cNvSpPr>
              <p:nvPr/>
            </p:nvSpPr>
            <p:spPr bwMode="auto">
              <a:xfrm>
                <a:off x="1682"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2" name="Oval 486"/>
              <p:cNvSpPr>
                <a:spLocks noChangeArrowheads="1"/>
              </p:cNvSpPr>
              <p:nvPr/>
            </p:nvSpPr>
            <p:spPr bwMode="auto">
              <a:xfrm>
                <a:off x="1794" y="4133"/>
                <a:ext cx="68" cy="62"/>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3" name="Oval 487"/>
              <p:cNvSpPr>
                <a:spLocks noChangeArrowheads="1"/>
              </p:cNvSpPr>
              <p:nvPr/>
            </p:nvSpPr>
            <p:spPr bwMode="auto">
              <a:xfrm>
                <a:off x="1908"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4" name="Oval 488"/>
              <p:cNvSpPr>
                <a:spLocks noChangeArrowheads="1"/>
              </p:cNvSpPr>
              <p:nvPr/>
            </p:nvSpPr>
            <p:spPr bwMode="auto">
              <a:xfrm>
                <a:off x="2021"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5" name="Oval 489"/>
              <p:cNvSpPr>
                <a:spLocks noChangeArrowheads="1"/>
              </p:cNvSpPr>
              <p:nvPr/>
            </p:nvSpPr>
            <p:spPr bwMode="auto">
              <a:xfrm>
                <a:off x="2135"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6" name="Oval 490"/>
              <p:cNvSpPr>
                <a:spLocks noChangeArrowheads="1"/>
              </p:cNvSpPr>
              <p:nvPr/>
            </p:nvSpPr>
            <p:spPr bwMode="auto">
              <a:xfrm>
                <a:off x="436"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7" name="Oval 491"/>
              <p:cNvSpPr>
                <a:spLocks noChangeArrowheads="1"/>
              </p:cNvSpPr>
              <p:nvPr/>
            </p:nvSpPr>
            <p:spPr bwMode="auto">
              <a:xfrm>
                <a:off x="550"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8" name="Oval 492"/>
              <p:cNvSpPr>
                <a:spLocks noChangeArrowheads="1"/>
              </p:cNvSpPr>
              <p:nvPr/>
            </p:nvSpPr>
            <p:spPr bwMode="auto">
              <a:xfrm>
                <a:off x="663"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9" name="Oval 493"/>
              <p:cNvSpPr>
                <a:spLocks noChangeArrowheads="1"/>
              </p:cNvSpPr>
              <p:nvPr/>
            </p:nvSpPr>
            <p:spPr bwMode="auto">
              <a:xfrm>
                <a:off x="777"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0" name="Oval 494"/>
              <p:cNvSpPr>
                <a:spLocks noChangeArrowheads="1"/>
              </p:cNvSpPr>
              <p:nvPr/>
            </p:nvSpPr>
            <p:spPr bwMode="auto">
              <a:xfrm>
                <a:off x="889"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1" name="Oval 495"/>
              <p:cNvSpPr>
                <a:spLocks noChangeArrowheads="1"/>
              </p:cNvSpPr>
              <p:nvPr/>
            </p:nvSpPr>
            <p:spPr bwMode="auto">
              <a:xfrm>
                <a:off x="1003"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2" name="Oval 496"/>
              <p:cNvSpPr>
                <a:spLocks noChangeArrowheads="1"/>
              </p:cNvSpPr>
              <p:nvPr/>
            </p:nvSpPr>
            <p:spPr bwMode="auto">
              <a:xfrm>
                <a:off x="1116"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3" name="Oval 497"/>
              <p:cNvSpPr>
                <a:spLocks noChangeArrowheads="1"/>
              </p:cNvSpPr>
              <p:nvPr/>
            </p:nvSpPr>
            <p:spPr bwMode="auto">
              <a:xfrm>
                <a:off x="1230"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4" name="Oval 498"/>
              <p:cNvSpPr>
                <a:spLocks noChangeArrowheads="1"/>
              </p:cNvSpPr>
              <p:nvPr/>
            </p:nvSpPr>
            <p:spPr bwMode="auto">
              <a:xfrm>
                <a:off x="2251"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5" name="Oval 499"/>
              <p:cNvSpPr>
                <a:spLocks noChangeArrowheads="1"/>
              </p:cNvSpPr>
              <p:nvPr/>
            </p:nvSpPr>
            <p:spPr bwMode="auto">
              <a:xfrm>
                <a:off x="2365"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6" name="Oval 500"/>
              <p:cNvSpPr>
                <a:spLocks noChangeArrowheads="1"/>
              </p:cNvSpPr>
              <p:nvPr/>
            </p:nvSpPr>
            <p:spPr bwMode="auto">
              <a:xfrm>
                <a:off x="2478"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7" name="Oval 501"/>
              <p:cNvSpPr>
                <a:spLocks noChangeArrowheads="1"/>
              </p:cNvSpPr>
              <p:nvPr/>
            </p:nvSpPr>
            <p:spPr bwMode="auto">
              <a:xfrm>
                <a:off x="2592"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8" name="Oval 502"/>
              <p:cNvSpPr>
                <a:spLocks noChangeArrowheads="1"/>
              </p:cNvSpPr>
              <p:nvPr/>
            </p:nvSpPr>
            <p:spPr bwMode="auto">
              <a:xfrm>
                <a:off x="2704"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89" name="Oval 503"/>
              <p:cNvSpPr>
                <a:spLocks noChangeArrowheads="1"/>
              </p:cNvSpPr>
              <p:nvPr/>
            </p:nvSpPr>
            <p:spPr bwMode="auto">
              <a:xfrm>
                <a:off x="2818"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0" name="Oval 504"/>
              <p:cNvSpPr>
                <a:spLocks noChangeArrowheads="1"/>
              </p:cNvSpPr>
              <p:nvPr/>
            </p:nvSpPr>
            <p:spPr bwMode="auto">
              <a:xfrm>
                <a:off x="2931"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1" name="Oval 505"/>
              <p:cNvSpPr>
                <a:spLocks noChangeArrowheads="1"/>
              </p:cNvSpPr>
              <p:nvPr/>
            </p:nvSpPr>
            <p:spPr bwMode="auto">
              <a:xfrm>
                <a:off x="3045"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2" name="Oval 506"/>
              <p:cNvSpPr>
                <a:spLocks noChangeArrowheads="1"/>
              </p:cNvSpPr>
              <p:nvPr/>
            </p:nvSpPr>
            <p:spPr bwMode="auto">
              <a:xfrm>
                <a:off x="322"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3" name="Oval 507"/>
              <p:cNvSpPr>
                <a:spLocks noChangeArrowheads="1"/>
              </p:cNvSpPr>
              <p:nvPr/>
            </p:nvSpPr>
            <p:spPr bwMode="auto">
              <a:xfrm>
                <a:off x="3158"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4" name="Oval 508"/>
              <p:cNvSpPr>
                <a:spLocks noChangeArrowheads="1"/>
              </p:cNvSpPr>
              <p:nvPr/>
            </p:nvSpPr>
            <p:spPr bwMode="auto">
              <a:xfrm>
                <a:off x="206"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5" name="Oval 509"/>
              <p:cNvSpPr>
                <a:spLocks noChangeArrowheads="1"/>
              </p:cNvSpPr>
              <p:nvPr/>
            </p:nvSpPr>
            <p:spPr bwMode="auto">
              <a:xfrm>
                <a:off x="3271" y="413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6" name="Oval 510"/>
              <p:cNvSpPr>
                <a:spLocks noChangeArrowheads="1"/>
              </p:cNvSpPr>
              <p:nvPr/>
            </p:nvSpPr>
            <p:spPr bwMode="auto">
              <a:xfrm>
                <a:off x="91" y="41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7" name="Oval 511"/>
              <p:cNvSpPr>
                <a:spLocks noChangeArrowheads="1"/>
              </p:cNvSpPr>
              <p:nvPr/>
            </p:nvSpPr>
            <p:spPr bwMode="auto">
              <a:xfrm>
                <a:off x="-21" y="41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8" name="Oval 512"/>
              <p:cNvSpPr>
                <a:spLocks noChangeArrowheads="1"/>
              </p:cNvSpPr>
              <p:nvPr/>
            </p:nvSpPr>
            <p:spPr bwMode="auto">
              <a:xfrm>
                <a:off x="3268" y="186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99" name="Oval 513"/>
              <p:cNvSpPr>
                <a:spLocks noChangeArrowheads="1"/>
              </p:cNvSpPr>
              <p:nvPr/>
            </p:nvSpPr>
            <p:spPr bwMode="auto">
              <a:xfrm>
                <a:off x="3268" y="197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0" name="Oval 514"/>
              <p:cNvSpPr>
                <a:spLocks noChangeArrowheads="1"/>
              </p:cNvSpPr>
              <p:nvPr/>
            </p:nvSpPr>
            <p:spPr bwMode="auto">
              <a:xfrm>
                <a:off x="3267" y="163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1" name="Oval 515"/>
              <p:cNvSpPr>
                <a:spLocks noChangeArrowheads="1"/>
              </p:cNvSpPr>
              <p:nvPr/>
            </p:nvSpPr>
            <p:spPr bwMode="auto">
              <a:xfrm>
                <a:off x="3267" y="175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2" name="Oval 516"/>
              <p:cNvSpPr>
                <a:spLocks noChangeArrowheads="1"/>
              </p:cNvSpPr>
              <p:nvPr/>
            </p:nvSpPr>
            <p:spPr bwMode="auto">
              <a:xfrm>
                <a:off x="3267" y="141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3" name="Oval 517"/>
              <p:cNvSpPr>
                <a:spLocks noChangeArrowheads="1"/>
              </p:cNvSpPr>
              <p:nvPr/>
            </p:nvSpPr>
            <p:spPr bwMode="auto">
              <a:xfrm>
                <a:off x="3267" y="152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4" name="Oval 518"/>
              <p:cNvSpPr>
                <a:spLocks noChangeArrowheads="1"/>
              </p:cNvSpPr>
              <p:nvPr/>
            </p:nvSpPr>
            <p:spPr bwMode="auto">
              <a:xfrm>
                <a:off x="3266" y="118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5" name="Oval 519"/>
              <p:cNvSpPr>
                <a:spLocks noChangeArrowheads="1"/>
              </p:cNvSpPr>
              <p:nvPr/>
            </p:nvSpPr>
            <p:spPr bwMode="auto">
              <a:xfrm>
                <a:off x="3266" y="129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6" name="Oval 520"/>
              <p:cNvSpPr>
                <a:spLocks noChangeArrowheads="1"/>
              </p:cNvSpPr>
              <p:nvPr/>
            </p:nvSpPr>
            <p:spPr bwMode="auto">
              <a:xfrm>
                <a:off x="3266" y="277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7" name="Oval 521"/>
              <p:cNvSpPr>
                <a:spLocks noChangeArrowheads="1"/>
              </p:cNvSpPr>
              <p:nvPr/>
            </p:nvSpPr>
            <p:spPr bwMode="auto">
              <a:xfrm>
                <a:off x="3266" y="288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8" name="Oval 522"/>
              <p:cNvSpPr>
                <a:spLocks noChangeArrowheads="1"/>
              </p:cNvSpPr>
              <p:nvPr/>
            </p:nvSpPr>
            <p:spPr bwMode="auto">
              <a:xfrm>
                <a:off x="3265"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09" name="Oval 523"/>
              <p:cNvSpPr>
                <a:spLocks noChangeArrowheads="1"/>
              </p:cNvSpPr>
              <p:nvPr/>
            </p:nvSpPr>
            <p:spPr bwMode="auto">
              <a:xfrm>
                <a:off x="3265"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0" name="Oval 524"/>
              <p:cNvSpPr>
                <a:spLocks noChangeArrowheads="1"/>
              </p:cNvSpPr>
              <p:nvPr/>
            </p:nvSpPr>
            <p:spPr bwMode="auto">
              <a:xfrm>
                <a:off x="3265" y="231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1" name="Oval 525"/>
              <p:cNvSpPr>
                <a:spLocks noChangeArrowheads="1"/>
              </p:cNvSpPr>
              <p:nvPr/>
            </p:nvSpPr>
            <p:spPr bwMode="auto">
              <a:xfrm>
                <a:off x="3265" y="243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2" name="Oval 526"/>
              <p:cNvSpPr>
                <a:spLocks noChangeArrowheads="1"/>
              </p:cNvSpPr>
              <p:nvPr/>
            </p:nvSpPr>
            <p:spPr bwMode="auto">
              <a:xfrm>
                <a:off x="3264" y="209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3" name="Oval 527"/>
              <p:cNvSpPr>
                <a:spLocks noChangeArrowheads="1"/>
              </p:cNvSpPr>
              <p:nvPr/>
            </p:nvSpPr>
            <p:spPr bwMode="auto">
              <a:xfrm>
                <a:off x="3264" y="220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4" name="Oval 528"/>
              <p:cNvSpPr>
                <a:spLocks noChangeArrowheads="1"/>
              </p:cNvSpPr>
              <p:nvPr/>
            </p:nvSpPr>
            <p:spPr bwMode="auto">
              <a:xfrm>
                <a:off x="3264" y="36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5" name="Oval 529"/>
              <p:cNvSpPr>
                <a:spLocks noChangeArrowheads="1"/>
              </p:cNvSpPr>
              <p:nvPr/>
            </p:nvSpPr>
            <p:spPr bwMode="auto">
              <a:xfrm>
                <a:off x="3264" y="37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6" name="Oval 530"/>
              <p:cNvSpPr>
                <a:spLocks noChangeArrowheads="1"/>
              </p:cNvSpPr>
              <p:nvPr/>
            </p:nvSpPr>
            <p:spPr bwMode="auto">
              <a:xfrm>
                <a:off x="3263" y="345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7" name="Oval 531"/>
              <p:cNvSpPr>
                <a:spLocks noChangeArrowheads="1"/>
              </p:cNvSpPr>
              <p:nvPr/>
            </p:nvSpPr>
            <p:spPr bwMode="auto">
              <a:xfrm>
                <a:off x="3263" y="356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8" name="Oval 532"/>
              <p:cNvSpPr>
                <a:spLocks noChangeArrowheads="1"/>
              </p:cNvSpPr>
              <p:nvPr/>
            </p:nvSpPr>
            <p:spPr bwMode="auto">
              <a:xfrm>
                <a:off x="3263" y="322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19" name="Oval 533"/>
              <p:cNvSpPr>
                <a:spLocks noChangeArrowheads="1"/>
              </p:cNvSpPr>
              <p:nvPr/>
            </p:nvSpPr>
            <p:spPr bwMode="auto">
              <a:xfrm>
                <a:off x="3263" y="333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20" name="Oval 534"/>
              <p:cNvSpPr>
                <a:spLocks noChangeArrowheads="1"/>
              </p:cNvSpPr>
              <p:nvPr/>
            </p:nvSpPr>
            <p:spPr bwMode="auto">
              <a:xfrm>
                <a:off x="3262" y="299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21" name="Oval 535"/>
              <p:cNvSpPr>
                <a:spLocks noChangeArrowheads="1"/>
              </p:cNvSpPr>
              <p:nvPr/>
            </p:nvSpPr>
            <p:spPr bwMode="auto">
              <a:xfrm>
                <a:off x="3262" y="311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22" name="Oval 536"/>
              <p:cNvSpPr>
                <a:spLocks noChangeArrowheads="1"/>
              </p:cNvSpPr>
              <p:nvPr/>
            </p:nvSpPr>
            <p:spPr bwMode="auto">
              <a:xfrm>
                <a:off x="3266" y="390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23" name="Oval 537"/>
              <p:cNvSpPr>
                <a:spLocks noChangeArrowheads="1"/>
              </p:cNvSpPr>
              <p:nvPr/>
            </p:nvSpPr>
            <p:spPr bwMode="auto">
              <a:xfrm>
                <a:off x="3266" y="107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24" name="Oval 538"/>
              <p:cNvSpPr>
                <a:spLocks noChangeArrowheads="1"/>
              </p:cNvSpPr>
              <p:nvPr/>
            </p:nvSpPr>
            <p:spPr bwMode="auto">
              <a:xfrm>
                <a:off x="3267" y="95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25" name="Oval 539"/>
              <p:cNvSpPr>
                <a:spLocks noChangeArrowheads="1"/>
              </p:cNvSpPr>
              <p:nvPr/>
            </p:nvSpPr>
            <p:spPr bwMode="auto">
              <a:xfrm>
                <a:off x="3269" y="401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26" name="Oval 540"/>
              <p:cNvSpPr>
                <a:spLocks noChangeArrowheads="1"/>
              </p:cNvSpPr>
              <p:nvPr/>
            </p:nvSpPr>
            <p:spPr bwMode="auto">
              <a:xfrm>
                <a:off x="3267" y="84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27" name="Oval 541"/>
              <p:cNvSpPr>
                <a:spLocks noChangeArrowheads="1"/>
              </p:cNvSpPr>
              <p:nvPr/>
            </p:nvSpPr>
            <p:spPr bwMode="auto">
              <a:xfrm>
                <a:off x="3040" y="84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28" name="Oval 542"/>
              <p:cNvSpPr>
                <a:spLocks noChangeArrowheads="1"/>
              </p:cNvSpPr>
              <p:nvPr/>
            </p:nvSpPr>
            <p:spPr bwMode="auto">
              <a:xfrm>
                <a:off x="3153" y="84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47" name="Gruppieren 1191"/>
            <p:cNvGrpSpPr/>
            <p:nvPr/>
          </p:nvGrpSpPr>
          <p:grpSpPr>
            <a:xfrm>
              <a:off x="7395958" y="4596883"/>
              <a:ext cx="675902" cy="647307"/>
              <a:chOff x="5553973" y="2426221"/>
              <a:chExt cx="3060000" cy="3060000"/>
            </a:xfrm>
            <a:solidFill>
              <a:schemeClr val="bg1">
                <a:lumMod val="85000"/>
              </a:schemeClr>
            </a:solidFill>
          </p:grpSpPr>
          <p:sp>
            <p:nvSpPr>
              <p:cNvPr id="388" name="Rectangle 552"/>
              <p:cNvSpPr>
                <a:spLocks noChangeArrowheads="1"/>
              </p:cNvSpPr>
              <p:nvPr/>
            </p:nvSpPr>
            <p:spPr bwMode="auto">
              <a:xfrm>
                <a:off x="5553973" y="2426221"/>
                <a:ext cx="3060000" cy="3060000"/>
              </a:xfrm>
              <a:prstGeom prst="rect">
                <a:avLst/>
              </a:prstGeom>
              <a:grpFill/>
              <a:ln w="12700" algn="ctr">
                <a:solidFill>
                  <a:schemeClr val="tx1"/>
                </a:solidFill>
                <a:prstDash val="sysDot"/>
                <a:miter lim="800000"/>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nvGrpSpPr>
              <p:cNvPr id="389" name="Group 553"/>
              <p:cNvGrpSpPr>
                <a:grpSpLocks/>
              </p:cNvGrpSpPr>
              <p:nvPr/>
            </p:nvGrpSpPr>
            <p:grpSpPr bwMode="auto">
              <a:xfrm>
                <a:off x="5608261" y="2483371"/>
                <a:ext cx="2951424" cy="2938393"/>
                <a:chOff x="1742" y="1480"/>
                <a:chExt cx="2229" cy="2223"/>
              </a:xfrm>
              <a:grpFill/>
            </p:grpSpPr>
            <p:sp>
              <p:nvSpPr>
                <p:cNvPr id="390" name="Oval 554"/>
                <p:cNvSpPr>
                  <a:spLocks noChangeArrowheads="1"/>
                </p:cNvSpPr>
                <p:nvPr/>
              </p:nvSpPr>
              <p:spPr bwMode="auto">
                <a:xfrm>
                  <a:off x="2426"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91" name="Oval 555"/>
                <p:cNvSpPr>
                  <a:spLocks noChangeArrowheads="1"/>
                </p:cNvSpPr>
                <p:nvPr/>
              </p:nvSpPr>
              <p:spPr bwMode="auto">
                <a:xfrm>
                  <a:off x="2540"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92" name="Oval 556"/>
                <p:cNvSpPr>
                  <a:spLocks noChangeArrowheads="1"/>
                </p:cNvSpPr>
                <p:nvPr/>
              </p:nvSpPr>
              <p:spPr bwMode="auto">
                <a:xfrm>
                  <a:off x="265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93" name="Oval 557"/>
                <p:cNvSpPr>
                  <a:spLocks noChangeArrowheads="1"/>
                </p:cNvSpPr>
                <p:nvPr/>
              </p:nvSpPr>
              <p:spPr bwMode="auto">
                <a:xfrm>
                  <a:off x="2767"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94" name="Oval 558"/>
                <p:cNvSpPr>
                  <a:spLocks noChangeArrowheads="1"/>
                </p:cNvSpPr>
                <p:nvPr/>
              </p:nvSpPr>
              <p:spPr bwMode="auto">
                <a:xfrm>
                  <a:off x="2879"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95" name="Oval 559"/>
                <p:cNvSpPr>
                  <a:spLocks noChangeArrowheads="1"/>
                </p:cNvSpPr>
                <p:nvPr/>
              </p:nvSpPr>
              <p:spPr bwMode="auto">
                <a:xfrm>
                  <a:off x="299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96" name="Oval 560"/>
                <p:cNvSpPr>
                  <a:spLocks noChangeArrowheads="1"/>
                </p:cNvSpPr>
                <p:nvPr/>
              </p:nvSpPr>
              <p:spPr bwMode="auto">
                <a:xfrm>
                  <a:off x="3106"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97" name="Oval 561"/>
                <p:cNvSpPr>
                  <a:spLocks noChangeArrowheads="1"/>
                </p:cNvSpPr>
                <p:nvPr/>
              </p:nvSpPr>
              <p:spPr bwMode="auto">
                <a:xfrm>
                  <a:off x="3220"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98" name="Oval 562"/>
                <p:cNvSpPr>
                  <a:spLocks noChangeArrowheads="1"/>
                </p:cNvSpPr>
                <p:nvPr/>
              </p:nvSpPr>
              <p:spPr bwMode="auto">
                <a:xfrm>
                  <a:off x="2425"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99" name="Oval 563"/>
                <p:cNvSpPr>
                  <a:spLocks noChangeArrowheads="1"/>
                </p:cNvSpPr>
                <p:nvPr/>
              </p:nvSpPr>
              <p:spPr bwMode="auto">
                <a:xfrm>
                  <a:off x="2539"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0" name="Oval 564"/>
                <p:cNvSpPr>
                  <a:spLocks noChangeArrowheads="1"/>
                </p:cNvSpPr>
                <p:nvPr/>
              </p:nvSpPr>
              <p:spPr bwMode="auto">
                <a:xfrm>
                  <a:off x="265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1" name="Oval 565"/>
                <p:cNvSpPr>
                  <a:spLocks noChangeArrowheads="1"/>
                </p:cNvSpPr>
                <p:nvPr/>
              </p:nvSpPr>
              <p:spPr bwMode="auto">
                <a:xfrm>
                  <a:off x="2766"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2" name="Oval 566"/>
                <p:cNvSpPr>
                  <a:spLocks noChangeArrowheads="1"/>
                </p:cNvSpPr>
                <p:nvPr/>
              </p:nvSpPr>
              <p:spPr bwMode="auto">
                <a:xfrm>
                  <a:off x="2878"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3" name="Oval 567"/>
                <p:cNvSpPr>
                  <a:spLocks noChangeArrowheads="1"/>
                </p:cNvSpPr>
                <p:nvPr/>
              </p:nvSpPr>
              <p:spPr bwMode="auto">
                <a:xfrm>
                  <a:off x="299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4" name="Oval 568"/>
                <p:cNvSpPr>
                  <a:spLocks noChangeArrowheads="1"/>
                </p:cNvSpPr>
                <p:nvPr/>
              </p:nvSpPr>
              <p:spPr bwMode="auto">
                <a:xfrm>
                  <a:off x="3105"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5" name="Oval 569"/>
                <p:cNvSpPr>
                  <a:spLocks noChangeArrowheads="1"/>
                </p:cNvSpPr>
                <p:nvPr/>
              </p:nvSpPr>
              <p:spPr bwMode="auto">
                <a:xfrm>
                  <a:off x="3219"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6" name="Oval 570"/>
                <p:cNvSpPr>
                  <a:spLocks noChangeArrowheads="1"/>
                </p:cNvSpPr>
                <p:nvPr/>
              </p:nvSpPr>
              <p:spPr bwMode="auto">
                <a:xfrm>
                  <a:off x="2425"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7" name="Oval 571"/>
                <p:cNvSpPr>
                  <a:spLocks noChangeArrowheads="1"/>
                </p:cNvSpPr>
                <p:nvPr/>
              </p:nvSpPr>
              <p:spPr bwMode="auto">
                <a:xfrm>
                  <a:off x="2539"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8" name="Oval 572"/>
                <p:cNvSpPr>
                  <a:spLocks noChangeArrowheads="1"/>
                </p:cNvSpPr>
                <p:nvPr/>
              </p:nvSpPr>
              <p:spPr bwMode="auto">
                <a:xfrm>
                  <a:off x="265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09" name="Oval 573"/>
                <p:cNvSpPr>
                  <a:spLocks noChangeArrowheads="1"/>
                </p:cNvSpPr>
                <p:nvPr/>
              </p:nvSpPr>
              <p:spPr bwMode="auto">
                <a:xfrm>
                  <a:off x="2766"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0" name="Oval 574"/>
                <p:cNvSpPr>
                  <a:spLocks noChangeArrowheads="1"/>
                </p:cNvSpPr>
                <p:nvPr/>
              </p:nvSpPr>
              <p:spPr bwMode="auto">
                <a:xfrm>
                  <a:off x="2878"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1" name="Oval 575"/>
                <p:cNvSpPr>
                  <a:spLocks noChangeArrowheads="1"/>
                </p:cNvSpPr>
                <p:nvPr/>
              </p:nvSpPr>
              <p:spPr bwMode="auto">
                <a:xfrm>
                  <a:off x="299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2" name="Oval 576"/>
                <p:cNvSpPr>
                  <a:spLocks noChangeArrowheads="1"/>
                </p:cNvSpPr>
                <p:nvPr/>
              </p:nvSpPr>
              <p:spPr bwMode="auto">
                <a:xfrm>
                  <a:off x="3105"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3" name="Oval 577"/>
                <p:cNvSpPr>
                  <a:spLocks noChangeArrowheads="1"/>
                </p:cNvSpPr>
                <p:nvPr/>
              </p:nvSpPr>
              <p:spPr bwMode="auto">
                <a:xfrm>
                  <a:off x="3219"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4" name="Oval 578"/>
                <p:cNvSpPr>
                  <a:spLocks noChangeArrowheads="1"/>
                </p:cNvSpPr>
                <p:nvPr/>
              </p:nvSpPr>
              <p:spPr bwMode="auto">
                <a:xfrm>
                  <a:off x="2425"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5" name="Oval 579"/>
                <p:cNvSpPr>
                  <a:spLocks noChangeArrowheads="1"/>
                </p:cNvSpPr>
                <p:nvPr/>
              </p:nvSpPr>
              <p:spPr bwMode="auto">
                <a:xfrm>
                  <a:off x="2539"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6" name="Oval 580"/>
                <p:cNvSpPr>
                  <a:spLocks noChangeArrowheads="1"/>
                </p:cNvSpPr>
                <p:nvPr/>
              </p:nvSpPr>
              <p:spPr bwMode="auto">
                <a:xfrm>
                  <a:off x="265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7" name="Oval 581"/>
                <p:cNvSpPr>
                  <a:spLocks noChangeArrowheads="1"/>
                </p:cNvSpPr>
                <p:nvPr/>
              </p:nvSpPr>
              <p:spPr bwMode="auto">
                <a:xfrm>
                  <a:off x="2766"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8" name="Oval 582"/>
                <p:cNvSpPr>
                  <a:spLocks noChangeArrowheads="1"/>
                </p:cNvSpPr>
                <p:nvPr/>
              </p:nvSpPr>
              <p:spPr bwMode="auto">
                <a:xfrm>
                  <a:off x="2878"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19" name="Oval 583"/>
                <p:cNvSpPr>
                  <a:spLocks noChangeArrowheads="1"/>
                </p:cNvSpPr>
                <p:nvPr/>
              </p:nvSpPr>
              <p:spPr bwMode="auto">
                <a:xfrm>
                  <a:off x="299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0" name="Oval 584"/>
                <p:cNvSpPr>
                  <a:spLocks noChangeArrowheads="1"/>
                </p:cNvSpPr>
                <p:nvPr/>
              </p:nvSpPr>
              <p:spPr bwMode="auto">
                <a:xfrm>
                  <a:off x="3105"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1" name="Oval 585"/>
                <p:cNvSpPr>
                  <a:spLocks noChangeArrowheads="1"/>
                </p:cNvSpPr>
                <p:nvPr/>
              </p:nvSpPr>
              <p:spPr bwMode="auto">
                <a:xfrm>
                  <a:off x="3219"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2" name="Oval 586"/>
                <p:cNvSpPr>
                  <a:spLocks noChangeArrowheads="1"/>
                </p:cNvSpPr>
                <p:nvPr/>
              </p:nvSpPr>
              <p:spPr bwMode="auto">
                <a:xfrm>
                  <a:off x="1748"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3" name="Oval 587"/>
                <p:cNvSpPr>
                  <a:spLocks noChangeArrowheads="1"/>
                </p:cNvSpPr>
                <p:nvPr/>
              </p:nvSpPr>
              <p:spPr bwMode="auto">
                <a:xfrm>
                  <a:off x="1862"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4" name="Oval 588"/>
                <p:cNvSpPr>
                  <a:spLocks noChangeArrowheads="1"/>
                </p:cNvSpPr>
                <p:nvPr/>
              </p:nvSpPr>
              <p:spPr bwMode="auto">
                <a:xfrm>
                  <a:off x="2088"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5" name="Oval 589"/>
                <p:cNvSpPr>
                  <a:spLocks noChangeArrowheads="1"/>
                </p:cNvSpPr>
                <p:nvPr/>
              </p:nvSpPr>
              <p:spPr bwMode="auto">
                <a:xfrm>
                  <a:off x="2201"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6" name="Oval 590"/>
                <p:cNvSpPr>
                  <a:spLocks noChangeArrowheads="1"/>
                </p:cNvSpPr>
                <p:nvPr/>
              </p:nvSpPr>
              <p:spPr bwMode="auto">
                <a:xfrm>
                  <a:off x="2315"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7" name="Oval 591"/>
                <p:cNvSpPr>
                  <a:spLocks noChangeArrowheads="1"/>
                </p:cNvSpPr>
                <p:nvPr/>
              </p:nvSpPr>
              <p:spPr bwMode="auto">
                <a:xfrm>
                  <a:off x="1748"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8" name="Oval 592"/>
                <p:cNvSpPr>
                  <a:spLocks noChangeArrowheads="1"/>
                </p:cNvSpPr>
                <p:nvPr/>
              </p:nvSpPr>
              <p:spPr bwMode="auto">
                <a:xfrm>
                  <a:off x="1862"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29" name="Oval 593"/>
                <p:cNvSpPr>
                  <a:spLocks noChangeArrowheads="1"/>
                </p:cNvSpPr>
                <p:nvPr/>
              </p:nvSpPr>
              <p:spPr bwMode="auto">
                <a:xfrm>
                  <a:off x="2088"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0" name="Oval 594"/>
                <p:cNvSpPr>
                  <a:spLocks noChangeArrowheads="1"/>
                </p:cNvSpPr>
                <p:nvPr/>
              </p:nvSpPr>
              <p:spPr bwMode="auto">
                <a:xfrm>
                  <a:off x="2201"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1" name="Oval 595"/>
                <p:cNvSpPr>
                  <a:spLocks noChangeArrowheads="1"/>
                </p:cNvSpPr>
                <p:nvPr/>
              </p:nvSpPr>
              <p:spPr bwMode="auto">
                <a:xfrm>
                  <a:off x="1747"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2" name="Oval 596"/>
                <p:cNvSpPr>
                  <a:spLocks noChangeArrowheads="1"/>
                </p:cNvSpPr>
                <p:nvPr/>
              </p:nvSpPr>
              <p:spPr bwMode="auto">
                <a:xfrm>
                  <a:off x="1861"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3" name="Oval 597"/>
                <p:cNvSpPr>
                  <a:spLocks noChangeArrowheads="1"/>
                </p:cNvSpPr>
                <p:nvPr/>
              </p:nvSpPr>
              <p:spPr bwMode="auto">
                <a:xfrm>
                  <a:off x="1747"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4" name="Oval 598"/>
                <p:cNvSpPr>
                  <a:spLocks noChangeArrowheads="1"/>
                </p:cNvSpPr>
                <p:nvPr/>
              </p:nvSpPr>
              <p:spPr bwMode="auto">
                <a:xfrm>
                  <a:off x="1861"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5" name="Oval 599"/>
                <p:cNvSpPr>
                  <a:spLocks noChangeArrowheads="1"/>
                </p:cNvSpPr>
                <p:nvPr/>
              </p:nvSpPr>
              <p:spPr bwMode="auto">
                <a:xfrm>
                  <a:off x="2087"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6" name="Oval 600"/>
                <p:cNvSpPr>
                  <a:spLocks noChangeArrowheads="1"/>
                </p:cNvSpPr>
                <p:nvPr/>
              </p:nvSpPr>
              <p:spPr bwMode="auto">
                <a:xfrm>
                  <a:off x="2200"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7" name="Oval 601"/>
                <p:cNvSpPr>
                  <a:spLocks noChangeArrowheads="1"/>
                </p:cNvSpPr>
                <p:nvPr/>
              </p:nvSpPr>
              <p:spPr bwMode="auto">
                <a:xfrm>
                  <a:off x="2314"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8" name="Oval 602"/>
                <p:cNvSpPr>
                  <a:spLocks noChangeArrowheads="1"/>
                </p:cNvSpPr>
                <p:nvPr/>
              </p:nvSpPr>
              <p:spPr bwMode="auto">
                <a:xfrm>
                  <a:off x="1747"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39" name="Oval 603"/>
                <p:cNvSpPr>
                  <a:spLocks noChangeArrowheads="1"/>
                </p:cNvSpPr>
                <p:nvPr/>
              </p:nvSpPr>
              <p:spPr bwMode="auto">
                <a:xfrm>
                  <a:off x="1861"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0" name="Oval 604"/>
                <p:cNvSpPr>
                  <a:spLocks noChangeArrowheads="1"/>
                </p:cNvSpPr>
                <p:nvPr/>
              </p:nvSpPr>
              <p:spPr bwMode="auto">
                <a:xfrm>
                  <a:off x="1973"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1" name="Oval 605"/>
                <p:cNvSpPr>
                  <a:spLocks noChangeArrowheads="1"/>
                </p:cNvSpPr>
                <p:nvPr/>
              </p:nvSpPr>
              <p:spPr bwMode="auto">
                <a:xfrm>
                  <a:off x="2087"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2" name="Oval 606"/>
                <p:cNvSpPr>
                  <a:spLocks noChangeArrowheads="1"/>
                </p:cNvSpPr>
                <p:nvPr/>
              </p:nvSpPr>
              <p:spPr bwMode="auto">
                <a:xfrm>
                  <a:off x="2200"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3" name="Oval 607"/>
                <p:cNvSpPr>
                  <a:spLocks noChangeArrowheads="1"/>
                </p:cNvSpPr>
                <p:nvPr/>
              </p:nvSpPr>
              <p:spPr bwMode="auto">
                <a:xfrm>
                  <a:off x="2314"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4" name="Oval 608"/>
                <p:cNvSpPr>
                  <a:spLocks noChangeArrowheads="1"/>
                </p:cNvSpPr>
                <p:nvPr/>
              </p:nvSpPr>
              <p:spPr bwMode="auto">
                <a:xfrm>
                  <a:off x="1747"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5" name="Oval 609"/>
                <p:cNvSpPr>
                  <a:spLocks noChangeArrowheads="1"/>
                </p:cNvSpPr>
                <p:nvPr/>
              </p:nvSpPr>
              <p:spPr bwMode="auto">
                <a:xfrm>
                  <a:off x="1861"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6" name="Oval 610"/>
                <p:cNvSpPr>
                  <a:spLocks noChangeArrowheads="1"/>
                </p:cNvSpPr>
                <p:nvPr/>
              </p:nvSpPr>
              <p:spPr bwMode="auto">
                <a:xfrm>
                  <a:off x="1973"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7" name="Oval 611"/>
                <p:cNvSpPr>
                  <a:spLocks noChangeArrowheads="1"/>
                </p:cNvSpPr>
                <p:nvPr/>
              </p:nvSpPr>
              <p:spPr bwMode="auto">
                <a:xfrm>
                  <a:off x="2087"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8" name="Oval 612"/>
                <p:cNvSpPr>
                  <a:spLocks noChangeArrowheads="1"/>
                </p:cNvSpPr>
                <p:nvPr/>
              </p:nvSpPr>
              <p:spPr bwMode="auto">
                <a:xfrm>
                  <a:off x="2200"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49" name="Oval 613"/>
                <p:cNvSpPr>
                  <a:spLocks noChangeArrowheads="1"/>
                </p:cNvSpPr>
                <p:nvPr/>
              </p:nvSpPr>
              <p:spPr bwMode="auto">
                <a:xfrm>
                  <a:off x="2314"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0" name="Oval 614"/>
                <p:cNvSpPr>
                  <a:spLocks noChangeArrowheads="1"/>
                </p:cNvSpPr>
                <p:nvPr/>
              </p:nvSpPr>
              <p:spPr bwMode="auto">
                <a:xfrm>
                  <a:off x="3336"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1" name="Oval 615"/>
                <p:cNvSpPr>
                  <a:spLocks noChangeArrowheads="1"/>
                </p:cNvSpPr>
                <p:nvPr/>
              </p:nvSpPr>
              <p:spPr bwMode="auto">
                <a:xfrm>
                  <a:off x="3450"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2" name="Oval 616"/>
                <p:cNvSpPr>
                  <a:spLocks noChangeArrowheads="1"/>
                </p:cNvSpPr>
                <p:nvPr/>
              </p:nvSpPr>
              <p:spPr bwMode="auto">
                <a:xfrm>
                  <a:off x="356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3" name="Oval 617"/>
                <p:cNvSpPr>
                  <a:spLocks noChangeArrowheads="1"/>
                </p:cNvSpPr>
                <p:nvPr/>
              </p:nvSpPr>
              <p:spPr bwMode="auto">
                <a:xfrm>
                  <a:off x="3789"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4" name="Oval 618"/>
                <p:cNvSpPr>
                  <a:spLocks noChangeArrowheads="1"/>
                </p:cNvSpPr>
                <p:nvPr/>
              </p:nvSpPr>
              <p:spPr bwMode="auto">
                <a:xfrm>
                  <a:off x="390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5" name="Oval 619"/>
                <p:cNvSpPr>
                  <a:spLocks noChangeArrowheads="1"/>
                </p:cNvSpPr>
                <p:nvPr/>
              </p:nvSpPr>
              <p:spPr bwMode="auto">
                <a:xfrm>
                  <a:off x="3450"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6" name="Oval 620"/>
                <p:cNvSpPr>
                  <a:spLocks noChangeArrowheads="1"/>
                </p:cNvSpPr>
                <p:nvPr/>
              </p:nvSpPr>
              <p:spPr bwMode="auto">
                <a:xfrm>
                  <a:off x="3563"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7" name="Oval 621"/>
                <p:cNvSpPr>
                  <a:spLocks noChangeArrowheads="1"/>
                </p:cNvSpPr>
                <p:nvPr/>
              </p:nvSpPr>
              <p:spPr bwMode="auto">
                <a:xfrm>
                  <a:off x="3789"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8" name="Oval 622"/>
                <p:cNvSpPr>
                  <a:spLocks noChangeArrowheads="1"/>
                </p:cNvSpPr>
                <p:nvPr/>
              </p:nvSpPr>
              <p:spPr bwMode="auto">
                <a:xfrm>
                  <a:off x="3903"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59" name="Oval 623"/>
                <p:cNvSpPr>
                  <a:spLocks noChangeArrowheads="1"/>
                </p:cNvSpPr>
                <p:nvPr/>
              </p:nvSpPr>
              <p:spPr bwMode="auto">
                <a:xfrm>
                  <a:off x="3788"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0" name="Oval 624"/>
                <p:cNvSpPr>
                  <a:spLocks noChangeArrowheads="1"/>
                </p:cNvSpPr>
                <p:nvPr/>
              </p:nvSpPr>
              <p:spPr bwMode="auto">
                <a:xfrm>
                  <a:off x="3902"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1" name="Oval 625"/>
                <p:cNvSpPr>
                  <a:spLocks noChangeArrowheads="1"/>
                </p:cNvSpPr>
                <p:nvPr/>
              </p:nvSpPr>
              <p:spPr bwMode="auto">
                <a:xfrm>
                  <a:off x="3335"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2" name="Oval 626"/>
                <p:cNvSpPr>
                  <a:spLocks noChangeArrowheads="1"/>
                </p:cNvSpPr>
                <p:nvPr/>
              </p:nvSpPr>
              <p:spPr bwMode="auto">
                <a:xfrm>
                  <a:off x="3449"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3" name="Oval 627"/>
                <p:cNvSpPr>
                  <a:spLocks noChangeArrowheads="1"/>
                </p:cNvSpPr>
                <p:nvPr/>
              </p:nvSpPr>
              <p:spPr bwMode="auto">
                <a:xfrm>
                  <a:off x="356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4" name="Oval 628"/>
                <p:cNvSpPr>
                  <a:spLocks noChangeArrowheads="1"/>
                </p:cNvSpPr>
                <p:nvPr/>
              </p:nvSpPr>
              <p:spPr bwMode="auto">
                <a:xfrm>
                  <a:off x="3788"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5" name="Oval 629"/>
                <p:cNvSpPr>
                  <a:spLocks noChangeArrowheads="1"/>
                </p:cNvSpPr>
                <p:nvPr/>
              </p:nvSpPr>
              <p:spPr bwMode="auto">
                <a:xfrm>
                  <a:off x="390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6" name="Oval 630"/>
                <p:cNvSpPr>
                  <a:spLocks noChangeArrowheads="1"/>
                </p:cNvSpPr>
                <p:nvPr/>
              </p:nvSpPr>
              <p:spPr bwMode="auto">
                <a:xfrm>
                  <a:off x="3335"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7" name="Oval 631"/>
                <p:cNvSpPr>
                  <a:spLocks noChangeArrowheads="1"/>
                </p:cNvSpPr>
                <p:nvPr/>
              </p:nvSpPr>
              <p:spPr bwMode="auto">
                <a:xfrm>
                  <a:off x="3449"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8" name="Oval 632"/>
                <p:cNvSpPr>
                  <a:spLocks noChangeArrowheads="1"/>
                </p:cNvSpPr>
                <p:nvPr/>
              </p:nvSpPr>
              <p:spPr bwMode="auto">
                <a:xfrm>
                  <a:off x="356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69" name="Oval 633"/>
                <p:cNvSpPr>
                  <a:spLocks noChangeArrowheads="1"/>
                </p:cNvSpPr>
                <p:nvPr/>
              </p:nvSpPr>
              <p:spPr bwMode="auto">
                <a:xfrm>
                  <a:off x="3676"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70" name="Oval 634"/>
                <p:cNvSpPr>
                  <a:spLocks noChangeArrowheads="1"/>
                </p:cNvSpPr>
                <p:nvPr/>
              </p:nvSpPr>
              <p:spPr bwMode="auto">
                <a:xfrm>
                  <a:off x="3788"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71" name="Oval 635"/>
                <p:cNvSpPr>
                  <a:spLocks noChangeArrowheads="1"/>
                </p:cNvSpPr>
                <p:nvPr/>
              </p:nvSpPr>
              <p:spPr bwMode="auto">
                <a:xfrm>
                  <a:off x="390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72" name="Oval 636"/>
                <p:cNvSpPr>
                  <a:spLocks noChangeArrowheads="1"/>
                </p:cNvSpPr>
                <p:nvPr/>
              </p:nvSpPr>
              <p:spPr bwMode="auto">
                <a:xfrm>
                  <a:off x="3335"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73" name="Oval 637"/>
                <p:cNvSpPr>
                  <a:spLocks noChangeArrowheads="1"/>
                </p:cNvSpPr>
                <p:nvPr/>
              </p:nvSpPr>
              <p:spPr bwMode="auto">
                <a:xfrm>
                  <a:off x="3449"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74" name="Oval 638"/>
                <p:cNvSpPr>
                  <a:spLocks noChangeArrowheads="1"/>
                </p:cNvSpPr>
                <p:nvPr/>
              </p:nvSpPr>
              <p:spPr bwMode="auto">
                <a:xfrm>
                  <a:off x="356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75" name="Oval 639"/>
                <p:cNvSpPr>
                  <a:spLocks noChangeArrowheads="1"/>
                </p:cNvSpPr>
                <p:nvPr/>
              </p:nvSpPr>
              <p:spPr bwMode="auto">
                <a:xfrm>
                  <a:off x="3676"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76" name="Oval 640"/>
                <p:cNvSpPr>
                  <a:spLocks noChangeArrowheads="1"/>
                </p:cNvSpPr>
                <p:nvPr/>
              </p:nvSpPr>
              <p:spPr bwMode="auto">
                <a:xfrm>
                  <a:off x="3788"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77" name="Oval 641"/>
                <p:cNvSpPr>
                  <a:spLocks noChangeArrowheads="1"/>
                </p:cNvSpPr>
                <p:nvPr/>
              </p:nvSpPr>
              <p:spPr bwMode="auto">
                <a:xfrm>
                  <a:off x="390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nvGrpSpPr>
                <p:cNvPr id="478" name="Group 642"/>
                <p:cNvGrpSpPr>
                  <a:grpSpLocks/>
                </p:cNvGrpSpPr>
                <p:nvPr/>
              </p:nvGrpSpPr>
              <p:grpSpPr bwMode="auto">
                <a:xfrm>
                  <a:off x="2422" y="2161"/>
                  <a:ext cx="864" cy="862"/>
                  <a:chOff x="2424" y="1865"/>
                  <a:chExt cx="864" cy="862"/>
                </a:xfrm>
                <a:grpFill/>
              </p:grpSpPr>
              <p:grpSp>
                <p:nvGrpSpPr>
                  <p:cNvPr id="631" name="Group 643"/>
                  <p:cNvGrpSpPr>
                    <a:grpSpLocks/>
                  </p:cNvGrpSpPr>
                  <p:nvPr/>
                </p:nvGrpSpPr>
                <p:grpSpPr bwMode="auto">
                  <a:xfrm>
                    <a:off x="2426" y="2546"/>
                    <a:ext cx="862" cy="68"/>
                    <a:chOff x="2426" y="2546"/>
                    <a:chExt cx="862" cy="68"/>
                  </a:xfrm>
                  <a:grpFill/>
                </p:grpSpPr>
                <p:sp>
                  <p:nvSpPr>
                    <p:cNvPr id="695" name="Oval 644"/>
                    <p:cNvSpPr>
                      <a:spLocks noChangeArrowheads="1"/>
                    </p:cNvSpPr>
                    <p:nvPr/>
                  </p:nvSpPr>
                  <p:spPr bwMode="auto">
                    <a:xfrm>
                      <a:off x="242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6" name="Oval 645"/>
                    <p:cNvSpPr>
                      <a:spLocks noChangeArrowheads="1"/>
                    </p:cNvSpPr>
                    <p:nvPr/>
                  </p:nvSpPr>
                  <p:spPr bwMode="auto">
                    <a:xfrm>
                      <a:off x="2540"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7" name="Oval 646"/>
                    <p:cNvSpPr>
                      <a:spLocks noChangeArrowheads="1"/>
                    </p:cNvSpPr>
                    <p:nvPr/>
                  </p:nvSpPr>
                  <p:spPr bwMode="auto">
                    <a:xfrm>
                      <a:off x="265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8" name="Oval 647"/>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9" name="Oval 648"/>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00" name="Oval 649"/>
                    <p:cNvSpPr>
                      <a:spLocks noChangeArrowheads="1"/>
                    </p:cNvSpPr>
                    <p:nvPr/>
                  </p:nvSpPr>
                  <p:spPr bwMode="auto">
                    <a:xfrm>
                      <a:off x="299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01" name="Oval 650"/>
                    <p:cNvSpPr>
                      <a:spLocks noChangeArrowheads="1"/>
                    </p:cNvSpPr>
                    <p:nvPr/>
                  </p:nvSpPr>
                  <p:spPr bwMode="auto">
                    <a:xfrm>
                      <a:off x="3106"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02" name="Oval 651"/>
                    <p:cNvSpPr>
                      <a:spLocks noChangeArrowheads="1"/>
                    </p:cNvSpPr>
                    <p:nvPr/>
                  </p:nvSpPr>
                  <p:spPr bwMode="auto">
                    <a:xfrm>
                      <a:off x="322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632" name="Group 652"/>
                  <p:cNvGrpSpPr>
                    <a:grpSpLocks/>
                  </p:cNvGrpSpPr>
                  <p:nvPr/>
                </p:nvGrpSpPr>
                <p:grpSpPr bwMode="auto">
                  <a:xfrm>
                    <a:off x="2426" y="2659"/>
                    <a:ext cx="862" cy="68"/>
                    <a:chOff x="2426" y="2659"/>
                    <a:chExt cx="862" cy="68"/>
                  </a:xfrm>
                  <a:grpFill/>
                </p:grpSpPr>
                <p:sp>
                  <p:nvSpPr>
                    <p:cNvPr id="687" name="Oval 653"/>
                    <p:cNvSpPr>
                      <a:spLocks noChangeArrowheads="1"/>
                    </p:cNvSpPr>
                    <p:nvPr/>
                  </p:nvSpPr>
                  <p:spPr bwMode="auto">
                    <a:xfrm>
                      <a:off x="2426"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8" name="Oval 654"/>
                    <p:cNvSpPr>
                      <a:spLocks noChangeArrowheads="1"/>
                    </p:cNvSpPr>
                    <p:nvPr/>
                  </p:nvSpPr>
                  <p:spPr bwMode="auto">
                    <a:xfrm>
                      <a:off x="254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9" name="Oval 655"/>
                    <p:cNvSpPr>
                      <a:spLocks noChangeArrowheads="1"/>
                    </p:cNvSpPr>
                    <p:nvPr/>
                  </p:nvSpPr>
                  <p:spPr bwMode="auto">
                    <a:xfrm>
                      <a:off x="265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0" name="Oval 656"/>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1" name="Oval 657"/>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2" name="Oval 658"/>
                    <p:cNvSpPr>
                      <a:spLocks noChangeArrowheads="1"/>
                    </p:cNvSpPr>
                    <p:nvPr/>
                  </p:nvSpPr>
                  <p:spPr bwMode="auto">
                    <a:xfrm>
                      <a:off x="299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3" name="Oval 659"/>
                    <p:cNvSpPr>
                      <a:spLocks noChangeArrowheads="1"/>
                    </p:cNvSpPr>
                    <p:nvPr/>
                  </p:nvSpPr>
                  <p:spPr bwMode="auto">
                    <a:xfrm>
                      <a:off x="310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4" name="Oval 660"/>
                    <p:cNvSpPr>
                      <a:spLocks noChangeArrowheads="1"/>
                    </p:cNvSpPr>
                    <p:nvPr/>
                  </p:nvSpPr>
                  <p:spPr bwMode="auto">
                    <a:xfrm>
                      <a:off x="3220"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633" name="Group 661"/>
                  <p:cNvGrpSpPr>
                    <a:grpSpLocks/>
                  </p:cNvGrpSpPr>
                  <p:nvPr/>
                </p:nvGrpSpPr>
                <p:grpSpPr bwMode="auto">
                  <a:xfrm>
                    <a:off x="2425" y="2319"/>
                    <a:ext cx="862" cy="68"/>
                    <a:chOff x="2426" y="2546"/>
                    <a:chExt cx="862" cy="68"/>
                  </a:xfrm>
                  <a:grpFill/>
                </p:grpSpPr>
                <p:sp>
                  <p:nvSpPr>
                    <p:cNvPr id="679" name="Oval 662"/>
                    <p:cNvSpPr>
                      <a:spLocks noChangeArrowheads="1"/>
                    </p:cNvSpPr>
                    <p:nvPr/>
                  </p:nvSpPr>
                  <p:spPr bwMode="auto">
                    <a:xfrm>
                      <a:off x="242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0" name="Oval 663"/>
                    <p:cNvSpPr>
                      <a:spLocks noChangeArrowheads="1"/>
                    </p:cNvSpPr>
                    <p:nvPr/>
                  </p:nvSpPr>
                  <p:spPr bwMode="auto">
                    <a:xfrm>
                      <a:off x="254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1" name="Oval 664"/>
                    <p:cNvSpPr>
                      <a:spLocks noChangeArrowheads="1"/>
                    </p:cNvSpPr>
                    <p:nvPr/>
                  </p:nvSpPr>
                  <p:spPr bwMode="auto">
                    <a:xfrm>
                      <a:off x="265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2" name="Oval 665"/>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3" name="Oval 666"/>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4" name="Oval 667"/>
                    <p:cNvSpPr>
                      <a:spLocks noChangeArrowheads="1"/>
                    </p:cNvSpPr>
                    <p:nvPr/>
                  </p:nvSpPr>
                  <p:spPr bwMode="auto">
                    <a:xfrm>
                      <a:off x="299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5" name="Oval 668"/>
                    <p:cNvSpPr>
                      <a:spLocks noChangeArrowheads="1"/>
                    </p:cNvSpPr>
                    <p:nvPr/>
                  </p:nvSpPr>
                  <p:spPr bwMode="auto">
                    <a:xfrm>
                      <a:off x="310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6" name="Oval 669"/>
                    <p:cNvSpPr>
                      <a:spLocks noChangeArrowheads="1"/>
                    </p:cNvSpPr>
                    <p:nvPr/>
                  </p:nvSpPr>
                  <p:spPr bwMode="auto">
                    <a:xfrm>
                      <a:off x="322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634" name="Group 670"/>
                  <p:cNvGrpSpPr>
                    <a:grpSpLocks/>
                  </p:cNvGrpSpPr>
                  <p:nvPr/>
                </p:nvGrpSpPr>
                <p:grpSpPr bwMode="auto">
                  <a:xfrm>
                    <a:off x="2425" y="2432"/>
                    <a:ext cx="862" cy="68"/>
                    <a:chOff x="2426" y="2659"/>
                    <a:chExt cx="862" cy="68"/>
                  </a:xfrm>
                  <a:grpFill/>
                </p:grpSpPr>
                <p:sp>
                  <p:nvSpPr>
                    <p:cNvPr id="671" name="Oval 671"/>
                    <p:cNvSpPr>
                      <a:spLocks noChangeArrowheads="1"/>
                    </p:cNvSpPr>
                    <p:nvPr/>
                  </p:nvSpPr>
                  <p:spPr bwMode="auto">
                    <a:xfrm>
                      <a:off x="242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72" name="Oval 672"/>
                    <p:cNvSpPr>
                      <a:spLocks noChangeArrowheads="1"/>
                    </p:cNvSpPr>
                    <p:nvPr/>
                  </p:nvSpPr>
                  <p:spPr bwMode="auto">
                    <a:xfrm>
                      <a:off x="254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73" name="Oval 673"/>
                    <p:cNvSpPr>
                      <a:spLocks noChangeArrowheads="1"/>
                    </p:cNvSpPr>
                    <p:nvPr/>
                  </p:nvSpPr>
                  <p:spPr bwMode="auto">
                    <a:xfrm>
                      <a:off x="2653"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74" name="Oval 674"/>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75" name="Oval 675"/>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76" name="Oval 676"/>
                    <p:cNvSpPr>
                      <a:spLocks noChangeArrowheads="1"/>
                    </p:cNvSpPr>
                    <p:nvPr/>
                  </p:nvSpPr>
                  <p:spPr bwMode="auto">
                    <a:xfrm>
                      <a:off x="2993"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77" name="Oval 677"/>
                    <p:cNvSpPr>
                      <a:spLocks noChangeArrowheads="1"/>
                    </p:cNvSpPr>
                    <p:nvPr/>
                  </p:nvSpPr>
                  <p:spPr bwMode="auto">
                    <a:xfrm>
                      <a:off x="310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78" name="Oval 678"/>
                    <p:cNvSpPr>
                      <a:spLocks noChangeArrowheads="1"/>
                    </p:cNvSpPr>
                    <p:nvPr/>
                  </p:nvSpPr>
                  <p:spPr bwMode="auto">
                    <a:xfrm>
                      <a:off x="322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635" name="Group 679"/>
                  <p:cNvGrpSpPr>
                    <a:grpSpLocks/>
                  </p:cNvGrpSpPr>
                  <p:nvPr/>
                </p:nvGrpSpPr>
                <p:grpSpPr bwMode="auto">
                  <a:xfrm>
                    <a:off x="2425" y="2092"/>
                    <a:ext cx="862" cy="68"/>
                    <a:chOff x="2426" y="2546"/>
                    <a:chExt cx="862" cy="68"/>
                  </a:xfrm>
                  <a:grpFill/>
                </p:grpSpPr>
                <p:sp>
                  <p:nvSpPr>
                    <p:cNvPr id="663" name="Oval 680"/>
                    <p:cNvSpPr>
                      <a:spLocks noChangeArrowheads="1"/>
                    </p:cNvSpPr>
                    <p:nvPr/>
                  </p:nvSpPr>
                  <p:spPr bwMode="auto">
                    <a:xfrm>
                      <a:off x="242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4" name="Oval 681"/>
                    <p:cNvSpPr>
                      <a:spLocks noChangeArrowheads="1"/>
                    </p:cNvSpPr>
                    <p:nvPr/>
                  </p:nvSpPr>
                  <p:spPr bwMode="auto">
                    <a:xfrm>
                      <a:off x="254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5" name="Oval 682"/>
                    <p:cNvSpPr>
                      <a:spLocks noChangeArrowheads="1"/>
                    </p:cNvSpPr>
                    <p:nvPr/>
                  </p:nvSpPr>
                  <p:spPr bwMode="auto">
                    <a:xfrm>
                      <a:off x="2653"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6" name="Oval 683"/>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7" name="Oval 684"/>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8" name="Oval 685"/>
                    <p:cNvSpPr>
                      <a:spLocks noChangeArrowheads="1"/>
                    </p:cNvSpPr>
                    <p:nvPr/>
                  </p:nvSpPr>
                  <p:spPr bwMode="auto">
                    <a:xfrm>
                      <a:off x="2993"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9" name="Oval 686"/>
                    <p:cNvSpPr>
                      <a:spLocks noChangeArrowheads="1"/>
                    </p:cNvSpPr>
                    <p:nvPr/>
                  </p:nvSpPr>
                  <p:spPr bwMode="auto">
                    <a:xfrm>
                      <a:off x="310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70" name="Oval 687"/>
                    <p:cNvSpPr>
                      <a:spLocks noChangeArrowheads="1"/>
                    </p:cNvSpPr>
                    <p:nvPr/>
                  </p:nvSpPr>
                  <p:spPr bwMode="auto">
                    <a:xfrm>
                      <a:off x="322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636" name="Group 688"/>
                  <p:cNvGrpSpPr>
                    <a:grpSpLocks/>
                  </p:cNvGrpSpPr>
                  <p:nvPr/>
                </p:nvGrpSpPr>
                <p:grpSpPr bwMode="auto">
                  <a:xfrm>
                    <a:off x="2425" y="2205"/>
                    <a:ext cx="862" cy="68"/>
                    <a:chOff x="2426" y="2659"/>
                    <a:chExt cx="862" cy="68"/>
                  </a:xfrm>
                  <a:grpFill/>
                </p:grpSpPr>
                <p:sp>
                  <p:nvSpPr>
                    <p:cNvPr id="655" name="Oval 689"/>
                    <p:cNvSpPr>
                      <a:spLocks noChangeArrowheads="1"/>
                    </p:cNvSpPr>
                    <p:nvPr/>
                  </p:nvSpPr>
                  <p:spPr bwMode="auto">
                    <a:xfrm>
                      <a:off x="242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6" name="Oval 690"/>
                    <p:cNvSpPr>
                      <a:spLocks noChangeArrowheads="1"/>
                    </p:cNvSpPr>
                    <p:nvPr/>
                  </p:nvSpPr>
                  <p:spPr bwMode="auto">
                    <a:xfrm>
                      <a:off x="254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7" name="Oval 691"/>
                    <p:cNvSpPr>
                      <a:spLocks noChangeArrowheads="1"/>
                    </p:cNvSpPr>
                    <p:nvPr/>
                  </p:nvSpPr>
                  <p:spPr bwMode="auto">
                    <a:xfrm>
                      <a:off x="265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8" name="Oval 692"/>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9" name="Oval 693"/>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0" name="Oval 694"/>
                    <p:cNvSpPr>
                      <a:spLocks noChangeArrowheads="1"/>
                    </p:cNvSpPr>
                    <p:nvPr/>
                  </p:nvSpPr>
                  <p:spPr bwMode="auto">
                    <a:xfrm>
                      <a:off x="299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1" name="Oval 695"/>
                    <p:cNvSpPr>
                      <a:spLocks noChangeArrowheads="1"/>
                    </p:cNvSpPr>
                    <p:nvPr/>
                  </p:nvSpPr>
                  <p:spPr bwMode="auto">
                    <a:xfrm>
                      <a:off x="310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2" name="Oval 696"/>
                    <p:cNvSpPr>
                      <a:spLocks noChangeArrowheads="1"/>
                    </p:cNvSpPr>
                    <p:nvPr/>
                  </p:nvSpPr>
                  <p:spPr bwMode="auto">
                    <a:xfrm>
                      <a:off x="322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637" name="Group 697"/>
                  <p:cNvGrpSpPr>
                    <a:grpSpLocks/>
                  </p:cNvGrpSpPr>
                  <p:nvPr/>
                </p:nvGrpSpPr>
                <p:grpSpPr bwMode="auto">
                  <a:xfrm>
                    <a:off x="2424" y="1865"/>
                    <a:ext cx="862" cy="68"/>
                    <a:chOff x="2426" y="2546"/>
                    <a:chExt cx="862" cy="68"/>
                  </a:xfrm>
                  <a:grpFill/>
                </p:grpSpPr>
                <p:sp>
                  <p:nvSpPr>
                    <p:cNvPr id="647" name="Oval 698"/>
                    <p:cNvSpPr>
                      <a:spLocks noChangeArrowheads="1"/>
                    </p:cNvSpPr>
                    <p:nvPr/>
                  </p:nvSpPr>
                  <p:spPr bwMode="auto">
                    <a:xfrm>
                      <a:off x="2426"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48" name="Oval 699"/>
                    <p:cNvSpPr>
                      <a:spLocks noChangeArrowheads="1"/>
                    </p:cNvSpPr>
                    <p:nvPr/>
                  </p:nvSpPr>
                  <p:spPr bwMode="auto">
                    <a:xfrm>
                      <a:off x="254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49" name="Oval 700"/>
                    <p:cNvSpPr>
                      <a:spLocks noChangeArrowheads="1"/>
                    </p:cNvSpPr>
                    <p:nvPr/>
                  </p:nvSpPr>
                  <p:spPr bwMode="auto">
                    <a:xfrm>
                      <a:off x="265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0" name="Oval 701"/>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1" name="Oval 702"/>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2" name="Oval 703"/>
                    <p:cNvSpPr>
                      <a:spLocks noChangeArrowheads="1"/>
                    </p:cNvSpPr>
                    <p:nvPr/>
                  </p:nvSpPr>
                  <p:spPr bwMode="auto">
                    <a:xfrm>
                      <a:off x="299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3" name="Oval 704"/>
                    <p:cNvSpPr>
                      <a:spLocks noChangeArrowheads="1"/>
                    </p:cNvSpPr>
                    <p:nvPr/>
                  </p:nvSpPr>
                  <p:spPr bwMode="auto">
                    <a:xfrm>
                      <a:off x="310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4" name="Oval 705"/>
                    <p:cNvSpPr>
                      <a:spLocks noChangeArrowheads="1"/>
                    </p:cNvSpPr>
                    <p:nvPr/>
                  </p:nvSpPr>
                  <p:spPr bwMode="auto">
                    <a:xfrm>
                      <a:off x="3220"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638" name="Group 706"/>
                  <p:cNvGrpSpPr>
                    <a:grpSpLocks/>
                  </p:cNvGrpSpPr>
                  <p:nvPr/>
                </p:nvGrpSpPr>
                <p:grpSpPr bwMode="auto">
                  <a:xfrm>
                    <a:off x="2424" y="1978"/>
                    <a:ext cx="862" cy="68"/>
                    <a:chOff x="2426" y="2659"/>
                    <a:chExt cx="862" cy="68"/>
                  </a:xfrm>
                  <a:grpFill/>
                </p:grpSpPr>
                <p:sp>
                  <p:nvSpPr>
                    <p:cNvPr id="639" name="Oval 707"/>
                    <p:cNvSpPr>
                      <a:spLocks noChangeArrowheads="1"/>
                    </p:cNvSpPr>
                    <p:nvPr/>
                  </p:nvSpPr>
                  <p:spPr bwMode="auto">
                    <a:xfrm>
                      <a:off x="242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40" name="Oval 708"/>
                    <p:cNvSpPr>
                      <a:spLocks noChangeArrowheads="1"/>
                    </p:cNvSpPr>
                    <p:nvPr/>
                  </p:nvSpPr>
                  <p:spPr bwMode="auto">
                    <a:xfrm>
                      <a:off x="2540"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41" name="Oval 709"/>
                    <p:cNvSpPr>
                      <a:spLocks noChangeArrowheads="1"/>
                    </p:cNvSpPr>
                    <p:nvPr/>
                  </p:nvSpPr>
                  <p:spPr bwMode="auto">
                    <a:xfrm>
                      <a:off x="265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42" name="Oval 710"/>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43" name="Oval 711"/>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44" name="Oval 712"/>
                    <p:cNvSpPr>
                      <a:spLocks noChangeArrowheads="1"/>
                    </p:cNvSpPr>
                    <p:nvPr/>
                  </p:nvSpPr>
                  <p:spPr bwMode="auto">
                    <a:xfrm>
                      <a:off x="299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45" name="Oval 713"/>
                    <p:cNvSpPr>
                      <a:spLocks noChangeArrowheads="1"/>
                    </p:cNvSpPr>
                    <p:nvPr/>
                  </p:nvSpPr>
                  <p:spPr bwMode="auto">
                    <a:xfrm>
                      <a:off x="3106"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46" name="Oval 714"/>
                    <p:cNvSpPr>
                      <a:spLocks noChangeArrowheads="1"/>
                    </p:cNvSpPr>
                    <p:nvPr/>
                  </p:nvSpPr>
                  <p:spPr bwMode="auto">
                    <a:xfrm>
                      <a:off x="322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sp>
              <p:nvSpPr>
                <p:cNvPr id="479" name="Oval 715"/>
                <p:cNvSpPr>
                  <a:spLocks noChangeArrowheads="1"/>
                </p:cNvSpPr>
                <p:nvPr/>
              </p:nvSpPr>
              <p:spPr bwMode="auto">
                <a:xfrm>
                  <a:off x="1746"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0" name="Oval 716"/>
                <p:cNvSpPr>
                  <a:spLocks noChangeArrowheads="1"/>
                </p:cNvSpPr>
                <p:nvPr/>
              </p:nvSpPr>
              <p:spPr bwMode="auto">
                <a:xfrm>
                  <a:off x="1860"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1" name="Oval 717"/>
                <p:cNvSpPr>
                  <a:spLocks noChangeArrowheads="1"/>
                </p:cNvSpPr>
                <p:nvPr/>
              </p:nvSpPr>
              <p:spPr bwMode="auto">
                <a:xfrm>
                  <a:off x="2086"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2" name="Oval 718"/>
                <p:cNvSpPr>
                  <a:spLocks noChangeArrowheads="1"/>
                </p:cNvSpPr>
                <p:nvPr/>
              </p:nvSpPr>
              <p:spPr bwMode="auto">
                <a:xfrm>
                  <a:off x="2199"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3" name="Oval 719"/>
                <p:cNvSpPr>
                  <a:spLocks noChangeArrowheads="1"/>
                </p:cNvSpPr>
                <p:nvPr/>
              </p:nvSpPr>
              <p:spPr bwMode="auto">
                <a:xfrm>
                  <a:off x="1746"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4" name="Oval 720"/>
                <p:cNvSpPr>
                  <a:spLocks noChangeArrowheads="1"/>
                </p:cNvSpPr>
                <p:nvPr/>
              </p:nvSpPr>
              <p:spPr bwMode="auto">
                <a:xfrm>
                  <a:off x="1860"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5" name="Oval 721"/>
                <p:cNvSpPr>
                  <a:spLocks noChangeArrowheads="1"/>
                </p:cNvSpPr>
                <p:nvPr/>
              </p:nvSpPr>
              <p:spPr bwMode="auto">
                <a:xfrm>
                  <a:off x="2086"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6" name="Oval 722"/>
                <p:cNvSpPr>
                  <a:spLocks noChangeArrowheads="1"/>
                </p:cNvSpPr>
                <p:nvPr/>
              </p:nvSpPr>
              <p:spPr bwMode="auto">
                <a:xfrm>
                  <a:off x="2199"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7" name="Oval 723"/>
                <p:cNvSpPr>
                  <a:spLocks noChangeArrowheads="1"/>
                </p:cNvSpPr>
                <p:nvPr/>
              </p:nvSpPr>
              <p:spPr bwMode="auto">
                <a:xfrm>
                  <a:off x="1745"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8" name="Oval 724"/>
                <p:cNvSpPr>
                  <a:spLocks noChangeArrowheads="1"/>
                </p:cNvSpPr>
                <p:nvPr/>
              </p:nvSpPr>
              <p:spPr bwMode="auto">
                <a:xfrm>
                  <a:off x="1859"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89" name="Oval 725"/>
                <p:cNvSpPr>
                  <a:spLocks noChangeArrowheads="1"/>
                </p:cNvSpPr>
                <p:nvPr/>
              </p:nvSpPr>
              <p:spPr bwMode="auto">
                <a:xfrm>
                  <a:off x="2085"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0" name="Oval 726"/>
                <p:cNvSpPr>
                  <a:spLocks noChangeArrowheads="1"/>
                </p:cNvSpPr>
                <p:nvPr/>
              </p:nvSpPr>
              <p:spPr bwMode="auto">
                <a:xfrm>
                  <a:off x="2198"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1" name="Oval 727"/>
                <p:cNvSpPr>
                  <a:spLocks noChangeArrowheads="1"/>
                </p:cNvSpPr>
                <p:nvPr/>
              </p:nvSpPr>
              <p:spPr bwMode="auto">
                <a:xfrm>
                  <a:off x="1745"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2" name="Oval 728"/>
                <p:cNvSpPr>
                  <a:spLocks noChangeArrowheads="1"/>
                </p:cNvSpPr>
                <p:nvPr/>
              </p:nvSpPr>
              <p:spPr bwMode="auto">
                <a:xfrm>
                  <a:off x="1859"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3" name="Oval 729"/>
                <p:cNvSpPr>
                  <a:spLocks noChangeArrowheads="1"/>
                </p:cNvSpPr>
                <p:nvPr/>
              </p:nvSpPr>
              <p:spPr bwMode="auto">
                <a:xfrm>
                  <a:off x="2085"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4" name="Oval 730"/>
                <p:cNvSpPr>
                  <a:spLocks noChangeArrowheads="1"/>
                </p:cNvSpPr>
                <p:nvPr/>
              </p:nvSpPr>
              <p:spPr bwMode="auto">
                <a:xfrm>
                  <a:off x="2198"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5" name="Oval 731"/>
                <p:cNvSpPr>
                  <a:spLocks noChangeArrowheads="1"/>
                </p:cNvSpPr>
                <p:nvPr/>
              </p:nvSpPr>
              <p:spPr bwMode="auto">
                <a:xfrm>
                  <a:off x="1745"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6" name="Oval 732"/>
                <p:cNvSpPr>
                  <a:spLocks noChangeArrowheads="1"/>
                </p:cNvSpPr>
                <p:nvPr/>
              </p:nvSpPr>
              <p:spPr bwMode="auto">
                <a:xfrm>
                  <a:off x="1859"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7" name="Oval 733"/>
                <p:cNvSpPr>
                  <a:spLocks noChangeArrowheads="1"/>
                </p:cNvSpPr>
                <p:nvPr/>
              </p:nvSpPr>
              <p:spPr bwMode="auto">
                <a:xfrm>
                  <a:off x="2085"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8" name="Oval 734"/>
                <p:cNvSpPr>
                  <a:spLocks noChangeArrowheads="1"/>
                </p:cNvSpPr>
                <p:nvPr/>
              </p:nvSpPr>
              <p:spPr bwMode="auto">
                <a:xfrm>
                  <a:off x="2198"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499" name="Oval 735"/>
                <p:cNvSpPr>
                  <a:spLocks noChangeArrowheads="1"/>
                </p:cNvSpPr>
                <p:nvPr/>
              </p:nvSpPr>
              <p:spPr bwMode="auto">
                <a:xfrm>
                  <a:off x="1745"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0" name="Oval 736"/>
                <p:cNvSpPr>
                  <a:spLocks noChangeArrowheads="1"/>
                </p:cNvSpPr>
                <p:nvPr/>
              </p:nvSpPr>
              <p:spPr bwMode="auto">
                <a:xfrm>
                  <a:off x="1859"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1" name="Oval 737"/>
                <p:cNvSpPr>
                  <a:spLocks noChangeArrowheads="1"/>
                </p:cNvSpPr>
                <p:nvPr/>
              </p:nvSpPr>
              <p:spPr bwMode="auto">
                <a:xfrm>
                  <a:off x="2085"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2" name="Oval 738"/>
                <p:cNvSpPr>
                  <a:spLocks noChangeArrowheads="1"/>
                </p:cNvSpPr>
                <p:nvPr/>
              </p:nvSpPr>
              <p:spPr bwMode="auto">
                <a:xfrm>
                  <a:off x="2198"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3" name="Oval 739"/>
                <p:cNvSpPr>
                  <a:spLocks noChangeArrowheads="1"/>
                </p:cNvSpPr>
                <p:nvPr/>
              </p:nvSpPr>
              <p:spPr bwMode="auto">
                <a:xfrm>
                  <a:off x="1744"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4" name="Oval 740"/>
                <p:cNvSpPr>
                  <a:spLocks noChangeArrowheads="1"/>
                </p:cNvSpPr>
                <p:nvPr/>
              </p:nvSpPr>
              <p:spPr bwMode="auto">
                <a:xfrm>
                  <a:off x="1858"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5" name="Oval 741"/>
                <p:cNvSpPr>
                  <a:spLocks noChangeArrowheads="1"/>
                </p:cNvSpPr>
                <p:nvPr/>
              </p:nvSpPr>
              <p:spPr bwMode="auto">
                <a:xfrm>
                  <a:off x="2084"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6" name="Oval 742"/>
                <p:cNvSpPr>
                  <a:spLocks noChangeArrowheads="1"/>
                </p:cNvSpPr>
                <p:nvPr/>
              </p:nvSpPr>
              <p:spPr bwMode="auto">
                <a:xfrm>
                  <a:off x="2197"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7" name="Oval 743"/>
                <p:cNvSpPr>
                  <a:spLocks noChangeArrowheads="1"/>
                </p:cNvSpPr>
                <p:nvPr/>
              </p:nvSpPr>
              <p:spPr bwMode="auto">
                <a:xfrm>
                  <a:off x="1744"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8" name="Oval 744"/>
                <p:cNvSpPr>
                  <a:spLocks noChangeArrowheads="1"/>
                </p:cNvSpPr>
                <p:nvPr/>
              </p:nvSpPr>
              <p:spPr bwMode="auto">
                <a:xfrm>
                  <a:off x="1858"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09" name="Oval 745"/>
                <p:cNvSpPr>
                  <a:spLocks noChangeArrowheads="1"/>
                </p:cNvSpPr>
                <p:nvPr/>
              </p:nvSpPr>
              <p:spPr bwMode="auto">
                <a:xfrm>
                  <a:off x="2084"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0" name="Oval 746"/>
                <p:cNvSpPr>
                  <a:spLocks noChangeArrowheads="1"/>
                </p:cNvSpPr>
                <p:nvPr/>
              </p:nvSpPr>
              <p:spPr bwMode="auto">
                <a:xfrm>
                  <a:off x="2197"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1" name="Oval 747"/>
                <p:cNvSpPr>
                  <a:spLocks noChangeArrowheads="1"/>
                </p:cNvSpPr>
                <p:nvPr/>
              </p:nvSpPr>
              <p:spPr bwMode="auto">
                <a:xfrm>
                  <a:off x="3448"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2" name="Oval 748"/>
                <p:cNvSpPr>
                  <a:spLocks noChangeArrowheads="1"/>
                </p:cNvSpPr>
                <p:nvPr/>
              </p:nvSpPr>
              <p:spPr bwMode="auto">
                <a:xfrm>
                  <a:off x="3561"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3" name="Oval 749"/>
                <p:cNvSpPr>
                  <a:spLocks noChangeArrowheads="1"/>
                </p:cNvSpPr>
                <p:nvPr/>
              </p:nvSpPr>
              <p:spPr bwMode="auto">
                <a:xfrm>
                  <a:off x="3787"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4" name="Oval 750"/>
                <p:cNvSpPr>
                  <a:spLocks noChangeArrowheads="1"/>
                </p:cNvSpPr>
                <p:nvPr/>
              </p:nvSpPr>
              <p:spPr bwMode="auto">
                <a:xfrm>
                  <a:off x="3901"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5" name="Oval 751"/>
                <p:cNvSpPr>
                  <a:spLocks noChangeArrowheads="1"/>
                </p:cNvSpPr>
                <p:nvPr/>
              </p:nvSpPr>
              <p:spPr bwMode="auto">
                <a:xfrm>
                  <a:off x="3448"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6" name="Oval 752"/>
                <p:cNvSpPr>
                  <a:spLocks noChangeArrowheads="1"/>
                </p:cNvSpPr>
                <p:nvPr/>
              </p:nvSpPr>
              <p:spPr bwMode="auto">
                <a:xfrm>
                  <a:off x="3561"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7" name="Oval 753"/>
                <p:cNvSpPr>
                  <a:spLocks noChangeArrowheads="1"/>
                </p:cNvSpPr>
                <p:nvPr/>
              </p:nvSpPr>
              <p:spPr bwMode="auto">
                <a:xfrm>
                  <a:off x="3787"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8" name="Oval 754"/>
                <p:cNvSpPr>
                  <a:spLocks noChangeArrowheads="1"/>
                </p:cNvSpPr>
                <p:nvPr/>
              </p:nvSpPr>
              <p:spPr bwMode="auto">
                <a:xfrm>
                  <a:off x="3901"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19" name="Oval 755"/>
                <p:cNvSpPr>
                  <a:spLocks noChangeArrowheads="1"/>
                </p:cNvSpPr>
                <p:nvPr/>
              </p:nvSpPr>
              <p:spPr bwMode="auto">
                <a:xfrm>
                  <a:off x="3447"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0" name="Oval 756"/>
                <p:cNvSpPr>
                  <a:spLocks noChangeArrowheads="1"/>
                </p:cNvSpPr>
                <p:nvPr/>
              </p:nvSpPr>
              <p:spPr bwMode="auto">
                <a:xfrm>
                  <a:off x="3560"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1" name="Oval 757"/>
                <p:cNvSpPr>
                  <a:spLocks noChangeArrowheads="1"/>
                </p:cNvSpPr>
                <p:nvPr/>
              </p:nvSpPr>
              <p:spPr bwMode="auto">
                <a:xfrm>
                  <a:off x="3786"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2" name="Oval 758"/>
                <p:cNvSpPr>
                  <a:spLocks noChangeArrowheads="1"/>
                </p:cNvSpPr>
                <p:nvPr/>
              </p:nvSpPr>
              <p:spPr bwMode="auto">
                <a:xfrm>
                  <a:off x="3900"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3" name="Oval 759"/>
                <p:cNvSpPr>
                  <a:spLocks noChangeArrowheads="1"/>
                </p:cNvSpPr>
                <p:nvPr/>
              </p:nvSpPr>
              <p:spPr bwMode="auto">
                <a:xfrm>
                  <a:off x="3447"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4" name="Oval 760"/>
                <p:cNvSpPr>
                  <a:spLocks noChangeArrowheads="1"/>
                </p:cNvSpPr>
                <p:nvPr/>
              </p:nvSpPr>
              <p:spPr bwMode="auto">
                <a:xfrm>
                  <a:off x="3560"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5" name="Oval 761"/>
                <p:cNvSpPr>
                  <a:spLocks noChangeArrowheads="1"/>
                </p:cNvSpPr>
                <p:nvPr/>
              </p:nvSpPr>
              <p:spPr bwMode="auto">
                <a:xfrm>
                  <a:off x="3786"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6" name="Oval 762"/>
                <p:cNvSpPr>
                  <a:spLocks noChangeArrowheads="1"/>
                </p:cNvSpPr>
                <p:nvPr/>
              </p:nvSpPr>
              <p:spPr bwMode="auto">
                <a:xfrm>
                  <a:off x="3900"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7" name="Oval 763"/>
                <p:cNvSpPr>
                  <a:spLocks noChangeArrowheads="1"/>
                </p:cNvSpPr>
                <p:nvPr/>
              </p:nvSpPr>
              <p:spPr bwMode="auto">
                <a:xfrm>
                  <a:off x="3447"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8" name="Oval 764"/>
                <p:cNvSpPr>
                  <a:spLocks noChangeArrowheads="1"/>
                </p:cNvSpPr>
                <p:nvPr/>
              </p:nvSpPr>
              <p:spPr bwMode="auto">
                <a:xfrm>
                  <a:off x="3560"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29" name="Oval 765"/>
                <p:cNvSpPr>
                  <a:spLocks noChangeArrowheads="1"/>
                </p:cNvSpPr>
                <p:nvPr/>
              </p:nvSpPr>
              <p:spPr bwMode="auto">
                <a:xfrm>
                  <a:off x="3786"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0" name="Oval 766"/>
                <p:cNvSpPr>
                  <a:spLocks noChangeArrowheads="1"/>
                </p:cNvSpPr>
                <p:nvPr/>
              </p:nvSpPr>
              <p:spPr bwMode="auto">
                <a:xfrm>
                  <a:off x="3900"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1" name="Oval 767"/>
                <p:cNvSpPr>
                  <a:spLocks noChangeArrowheads="1"/>
                </p:cNvSpPr>
                <p:nvPr/>
              </p:nvSpPr>
              <p:spPr bwMode="auto">
                <a:xfrm>
                  <a:off x="3447"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2" name="Oval 768"/>
                <p:cNvSpPr>
                  <a:spLocks noChangeArrowheads="1"/>
                </p:cNvSpPr>
                <p:nvPr/>
              </p:nvSpPr>
              <p:spPr bwMode="auto">
                <a:xfrm>
                  <a:off x="3560"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3" name="Oval 769"/>
                <p:cNvSpPr>
                  <a:spLocks noChangeArrowheads="1"/>
                </p:cNvSpPr>
                <p:nvPr/>
              </p:nvSpPr>
              <p:spPr bwMode="auto">
                <a:xfrm>
                  <a:off x="3786"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4" name="Oval 770"/>
                <p:cNvSpPr>
                  <a:spLocks noChangeArrowheads="1"/>
                </p:cNvSpPr>
                <p:nvPr/>
              </p:nvSpPr>
              <p:spPr bwMode="auto">
                <a:xfrm>
                  <a:off x="3900"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5" name="Oval 771"/>
                <p:cNvSpPr>
                  <a:spLocks noChangeArrowheads="1"/>
                </p:cNvSpPr>
                <p:nvPr/>
              </p:nvSpPr>
              <p:spPr bwMode="auto">
                <a:xfrm>
                  <a:off x="3446"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6" name="Oval 772"/>
                <p:cNvSpPr>
                  <a:spLocks noChangeArrowheads="1"/>
                </p:cNvSpPr>
                <p:nvPr/>
              </p:nvSpPr>
              <p:spPr bwMode="auto">
                <a:xfrm>
                  <a:off x="3559"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7" name="Oval 773"/>
                <p:cNvSpPr>
                  <a:spLocks noChangeArrowheads="1"/>
                </p:cNvSpPr>
                <p:nvPr/>
              </p:nvSpPr>
              <p:spPr bwMode="auto">
                <a:xfrm>
                  <a:off x="3785"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8" name="Oval 774"/>
                <p:cNvSpPr>
                  <a:spLocks noChangeArrowheads="1"/>
                </p:cNvSpPr>
                <p:nvPr/>
              </p:nvSpPr>
              <p:spPr bwMode="auto">
                <a:xfrm>
                  <a:off x="3899"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39" name="Oval 775"/>
                <p:cNvSpPr>
                  <a:spLocks noChangeArrowheads="1"/>
                </p:cNvSpPr>
                <p:nvPr/>
              </p:nvSpPr>
              <p:spPr bwMode="auto">
                <a:xfrm>
                  <a:off x="3446"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0" name="Oval 776"/>
                <p:cNvSpPr>
                  <a:spLocks noChangeArrowheads="1"/>
                </p:cNvSpPr>
                <p:nvPr/>
              </p:nvSpPr>
              <p:spPr bwMode="auto">
                <a:xfrm>
                  <a:off x="3559"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1" name="Oval 777"/>
                <p:cNvSpPr>
                  <a:spLocks noChangeArrowheads="1"/>
                </p:cNvSpPr>
                <p:nvPr/>
              </p:nvSpPr>
              <p:spPr bwMode="auto">
                <a:xfrm>
                  <a:off x="3785"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2" name="Oval 778"/>
                <p:cNvSpPr>
                  <a:spLocks noChangeArrowheads="1"/>
                </p:cNvSpPr>
                <p:nvPr/>
              </p:nvSpPr>
              <p:spPr bwMode="auto">
                <a:xfrm>
                  <a:off x="3899"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3" name="Oval 779"/>
                <p:cNvSpPr>
                  <a:spLocks noChangeArrowheads="1"/>
                </p:cNvSpPr>
                <p:nvPr/>
              </p:nvSpPr>
              <p:spPr bwMode="auto">
                <a:xfrm>
                  <a:off x="2421"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4" name="Oval 780"/>
                <p:cNvSpPr>
                  <a:spLocks noChangeArrowheads="1"/>
                </p:cNvSpPr>
                <p:nvPr/>
              </p:nvSpPr>
              <p:spPr bwMode="auto">
                <a:xfrm>
                  <a:off x="2535"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5" name="Oval 781"/>
                <p:cNvSpPr>
                  <a:spLocks noChangeArrowheads="1"/>
                </p:cNvSpPr>
                <p:nvPr/>
              </p:nvSpPr>
              <p:spPr bwMode="auto">
                <a:xfrm>
                  <a:off x="264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6" name="Oval 782"/>
                <p:cNvSpPr>
                  <a:spLocks noChangeArrowheads="1"/>
                </p:cNvSpPr>
                <p:nvPr/>
              </p:nvSpPr>
              <p:spPr bwMode="auto">
                <a:xfrm>
                  <a:off x="2762"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7" name="Oval 783"/>
                <p:cNvSpPr>
                  <a:spLocks noChangeArrowheads="1"/>
                </p:cNvSpPr>
                <p:nvPr/>
              </p:nvSpPr>
              <p:spPr bwMode="auto">
                <a:xfrm>
                  <a:off x="2874"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8" name="Oval 784"/>
                <p:cNvSpPr>
                  <a:spLocks noChangeArrowheads="1"/>
                </p:cNvSpPr>
                <p:nvPr/>
              </p:nvSpPr>
              <p:spPr bwMode="auto">
                <a:xfrm>
                  <a:off x="298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49" name="Oval 785"/>
                <p:cNvSpPr>
                  <a:spLocks noChangeArrowheads="1"/>
                </p:cNvSpPr>
                <p:nvPr/>
              </p:nvSpPr>
              <p:spPr bwMode="auto">
                <a:xfrm>
                  <a:off x="3101"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0" name="Oval 786"/>
                <p:cNvSpPr>
                  <a:spLocks noChangeArrowheads="1"/>
                </p:cNvSpPr>
                <p:nvPr/>
              </p:nvSpPr>
              <p:spPr bwMode="auto">
                <a:xfrm>
                  <a:off x="3215"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1" name="Oval 787"/>
                <p:cNvSpPr>
                  <a:spLocks noChangeArrowheads="1"/>
                </p:cNvSpPr>
                <p:nvPr/>
              </p:nvSpPr>
              <p:spPr bwMode="auto">
                <a:xfrm>
                  <a:off x="2421"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2" name="Oval 788"/>
                <p:cNvSpPr>
                  <a:spLocks noChangeArrowheads="1"/>
                </p:cNvSpPr>
                <p:nvPr/>
              </p:nvSpPr>
              <p:spPr bwMode="auto">
                <a:xfrm>
                  <a:off x="2535"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3" name="Oval 789"/>
                <p:cNvSpPr>
                  <a:spLocks noChangeArrowheads="1"/>
                </p:cNvSpPr>
                <p:nvPr/>
              </p:nvSpPr>
              <p:spPr bwMode="auto">
                <a:xfrm>
                  <a:off x="264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4" name="Oval 790"/>
                <p:cNvSpPr>
                  <a:spLocks noChangeArrowheads="1"/>
                </p:cNvSpPr>
                <p:nvPr/>
              </p:nvSpPr>
              <p:spPr bwMode="auto">
                <a:xfrm>
                  <a:off x="2762"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5" name="Oval 791"/>
                <p:cNvSpPr>
                  <a:spLocks noChangeArrowheads="1"/>
                </p:cNvSpPr>
                <p:nvPr/>
              </p:nvSpPr>
              <p:spPr bwMode="auto">
                <a:xfrm>
                  <a:off x="2874"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6" name="Oval 792"/>
                <p:cNvSpPr>
                  <a:spLocks noChangeArrowheads="1"/>
                </p:cNvSpPr>
                <p:nvPr/>
              </p:nvSpPr>
              <p:spPr bwMode="auto">
                <a:xfrm>
                  <a:off x="298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7" name="Oval 793"/>
                <p:cNvSpPr>
                  <a:spLocks noChangeArrowheads="1"/>
                </p:cNvSpPr>
                <p:nvPr/>
              </p:nvSpPr>
              <p:spPr bwMode="auto">
                <a:xfrm>
                  <a:off x="3101"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8" name="Oval 794"/>
                <p:cNvSpPr>
                  <a:spLocks noChangeArrowheads="1"/>
                </p:cNvSpPr>
                <p:nvPr/>
              </p:nvSpPr>
              <p:spPr bwMode="auto">
                <a:xfrm>
                  <a:off x="3215"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59" name="Oval 795"/>
                <p:cNvSpPr>
                  <a:spLocks noChangeArrowheads="1"/>
                </p:cNvSpPr>
                <p:nvPr/>
              </p:nvSpPr>
              <p:spPr bwMode="auto">
                <a:xfrm>
                  <a:off x="2421"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0" name="Oval 796"/>
                <p:cNvSpPr>
                  <a:spLocks noChangeArrowheads="1"/>
                </p:cNvSpPr>
                <p:nvPr/>
              </p:nvSpPr>
              <p:spPr bwMode="auto">
                <a:xfrm>
                  <a:off x="2535"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1" name="Oval 797"/>
                <p:cNvSpPr>
                  <a:spLocks noChangeArrowheads="1"/>
                </p:cNvSpPr>
                <p:nvPr/>
              </p:nvSpPr>
              <p:spPr bwMode="auto">
                <a:xfrm>
                  <a:off x="264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2" name="Oval 798"/>
                <p:cNvSpPr>
                  <a:spLocks noChangeArrowheads="1"/>
                </p:cNvSpPr>
                <p:nvPr/>
              </p:nvSpPr>
              <p:spPr bwMode="auto">
                <a:xfrm>
                  <a:off x="2762"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3" name="Oval 799"/>
                <p:cNvSpPr>
                  <a:spLocks noChangeArrowheads="1"/>
                </p:cNvSpPr>
                <p:nvPr/>
              </p:nvSpPr>
              <p:spPr bwMode="auto">
                <a:xfrm>
                  <a:off x="2874"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4" name="Oval 800"/>
                <p:cNvSpPr>
                  <a:spLocks noChangeArrowheads="1"/>
                </p:cNvSpPr>
                <p:nvPr/>
              </p:nvSpPr>
              <p:spPr bwMode="auto">
                <a:xfrm>
                  <a:off x="298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5" name="Oval 801"/>
                <p:cNvSpPr>
                  <a:spLocks noChangeArrowheads="1"/>
                </p:cNvSpPr>
                <p:nvPr/>
              </p:nvSpPr>
              <p:spPr bwMode="auto">
                <a:xfrm>
                  <a:off x="3101"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6" name="Oval 802"/>
                <p:cNvSpPr>
                  <a:spLocks noChangeArrowheads="1"/>
                </p:cNvSpPr>
                <p:nvPr/>
              </p:nvSpPr>
              <p:spPr bwMode="auto">
                <a:xfrm>
                  <a:off x="3215"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7" name="Oval 803"/>
                <p:cNvSpPr>
                  <a:spLocks noChangeArrowheads="1"/>
                </p:cNvSpPr>
                <p:nvPr/>
              </p:nvSpPr>
              <p:spPr bwMode="auto">
                <a:xfrm>
                  <a:off x="2420"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8" name="Oval 804"/>
                <p:cNvSpPr>
                  <a:spLocks noChangeArrowheads="1"/>
                </p:cNvSpPr>
                <p:nvPr/>
              </p:nvSpPr>
              <p:spPr bwMode="auto">
                <a:xfrm>
                  <a:off x="2534"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69" name="Oval 805"/>
                <p:cNvSpPr>
                  <a:spLocks noChangeArrowheads="1"/>
                </p:cNvSpPr>
                <p:nvPr/>
              </p:nvSpPr>
              <p:spPr bwMode="auto">
                <a:xfrm>
                  <a:off x="264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0" name="Oval 806"/>
                <p:cNvSpPr>
                  <a:spLocks noChangeArrowheads="1"/>
                </p:cNvSpPr>
                <p:nvPr/>
              </p:nvSpPr>
              <p:spPr bwMode="auto">
                <a:xfrm>
                  <a:off x="2761"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1" name="Oval 807"/>
                <p:cNvSpPr>
                  <a:spLocks noChangeArrowheads="1"/>
                </p:cNvSpPr>
                <p:nvPr/>
              </p:nvSpPr>
              <p:spPr bwMode="auto">
                <a:xfrm>
                  <a:off x="2873"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2" name="Oval 808"/>
                <p:cNvSpPr>
                  <a:spLocks noChangeArrowheads="1"/>
                </p:cNvSpPr>
                <p:nvPr/>
              </p:nvSpPr>
              <p:spPr bwMode="auto">
                <a:xfrm>
                  <a:off x="298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3" name="Oval 809"/>
                <p:cNvSpPr>
                  <a:spLocks noChangeArrowheads="1"/>
                </p:cNvSpPr>
                <p:nvPr/>
              </p:nvSpPr>
              <p:spPr bwMode="auto">
                <a:xfrm>
                  <a:off x="3100"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4" name="Oval 810"/>
                <p:cNvSpPr>
                  <a:spLocks noChangeArrowheads="1"/>
                </p:cNvSpPr>
                <p:nvPr/>
              </p:nvSpPr>
              <p:spPr bwMode="auto">
                <a:xfrm>
                  <a:off x="3214"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5" name="Oval 811"/>
                <p:cNvSpPr>
                  <a:spLocks noChangeArrowheads="1"/>
                </p:cNvSpPr>
                <p:nvPr/>
              </p:nvSpPr>
              <p:spPr bwMode="auto">
                <a:xfrm>
                  <a:off x="1743"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6" name="Oval 812"/>
                <p:cNvSpPr>
                  <a:spLocks noChangeArrowheads="1"/>
                </p:cNvSpPr>
                <p:nvPr/>
              </p:nvSpPr>
              <p:spPr bwMode="auto">
                <a:xfrm>
                  <a:off x="1857"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7" name="Oval 813"/>
                <p:cNvSpPr>
                  <a:spLocks noChangeArrowheads="1"/>
                </p:cNvSpPr>
                <p:nvPr/>
              </p:nvSpPr>
              <p:spPr bwMode="auto">
                <a:xfrm>
                  <a:off x="1969"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8" name="Oval 814"/>
                <p:cNvSpPr>
                  <a:spLocks noChangeArrowheads="1"/>
                </p:cNvSpPr>
                <p:nvPr/>
              </p:nvSpPr>
              <p:spPr bwMode="auto">
                <a:xfrm>
                  <a:off x="2083"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79" name="Oval 815"/>
                <p:cNvSpPr>
                  <a:spLocks noChangeArrowheads="1"/>
                </p:cNvSpPr>
                <p:nvPr/>
              </p:nvSpPr>
              <p:spPr bwMode="auto">
                <a:xfrm>
                  <a:off x="2196"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0" name="Oval 816"/>
                <p:cNvSpPr>
                  <a:spLocks noChangeArrowheads="1"/>
                </p:cNvSpPr>
                <p:nvPr/>
              </p:nvSpPr>
              <p:spPr bwMode="auto">
                <a:xfrm>
                  <a:off x="2310"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1" name="Oval 817"/>
                <p:cNvSpPr>
                  <a:spLocks noChangeArrowheads="1"/>
                </p:cNvSpPr>
                <p:nvPr/>
              </p:nvSpPr>
              <p:spPr bwMode="auto">
                <a:xfrm>
                  <a:off x="1743"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2" name="Oval 818"/>
                <p:cNvSpPr>
                  <a:spLocks noChangeArrowheads="1"/>
                </p:cNvSpPr>
                <p:nvPr/>
              </p:nvSpPr>
              <p:spPr bwMode="auto">
                <a:xfrm>
                  <a:off x="1857"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3" name="Oval 819"/>
                <p:cNvSpPr>
                  <a:spLocks noChangeArrowheads="1"/>
                </p:cNvSpPr>
                <p:nvPr/>
              </p:nvSpPr>
              <p:spPr bwMode="auto">
                <a:xfrm>
                  <a:off x="1969"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4" name="Oval 820"/>
                <p:cNvSpPr>
                  <a:spLocks noChangeArrowheads="1"/>
                </p:cNvSpPr>
                <p:nvPr/>
              </p:nvSpPr>
              <p:spPr bwMode="auto">
                <a:xfrm>
                  <a:off x="2083"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5" name="Oval 821"/>
                <p:cNvSpPr>
                  <a:spLocks noChangeArrowheads="1"/>
                </p:cNvSpPr>
                <p:nvPr/>
              </p:nvSpPr>
              <p:spPr bwMode="auto">
                <a:xfrm>
                  <a:off x="2196"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6" name="Oval 822"/>
                <p:cNvSpPr>
                  <a:spLocks noChangeArrowheads="1"/>
                </p:cNvSpPr>
                <p:nvPr/>
              </p:nvSpPr>
              <p:spPr bwMode="auto">
                <a:xfrm>
                  <a:off x="2310"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7" name="Oval 823"/>
                <p:cNvSpPr>
                  <a:spLocks noChangeArrowheads="1"/>
                </p:cNvSpPr>
                <p:nvPr/>
              </p:nvSpPr>
              <p:spPr bwMode="auto">
                <a:xfrm>
                  <a:off x="1743"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8" name="Oval 824"/>
                <p:cNvSpPr>
                  <a:spLocks noChangeArrowheads="1"/>
                </p:cNvSpPr>
                <p:nvPr/>
              </p:nvSpPr>
              <p:spPr bwMode="auto">
                <a:xfrm>
                  <a:off x="1857"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89" name="Oval 825"/>
                <p:cNvSpPr>
                  <a:spLocks noChangeArrowheads="1"/>
                </p:cNvSpPr>
                <p:nvPr/>
              </p:nvSpPr>
              <p:spPr bwMode="auto">
                <a:xfrm>
                  <a:off x="2083"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0" name="Oval 826"/>
                <p:cNvSpPr>
                  <a:spLocks noChangeArrowheads="1"/>
                </p:cNvSpPr>
                <p:nvPr/>
              </p:nvSpPr>
              <p:spPr bwMode="auto">
                <a:xfrm>
                  <a:off x="2196"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1" name="Oval 827"/>
                <p:cNvSpPr>
                  <a:spLocks noChangeArrowheads="1"/>
                </p:cNvSpPr>
                <p:nvPr/>
              </p:nvSpPr>
              <p:spPr bwMode="auto">
                <a:xfrm>
                  <a:off x="2310"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2" name="Oval 828"/>
                <p:cNvSpPr>
                  <a:spLocks noChangeArrowheads="1"/>
                </p:cNvSpPr>
                <p:nvPr/>
              </p:nvSpPr>
              <p:spPr bwMode="auto">
                <a:xfrm>
                  <a:off x="1743"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3" name="Oval 829"/>
                <p:cNvSpPr>
                  <a:spLocks noChangeArrowheads="1"/>
                </p:cNvSpPr>
                <p:nvPr/>
              </p:nvSpPr>
              <p:spPr bwMode="auto">
                <a:xfrm>
                  <a:off x="1857"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4" name="Oval 830"/>
                <p:cNvSpPr>
                  <a:spLocks noChangeArrowheads="1"/>
                </p:cNvSpPr>
                <p:nvPr/>
              </p:nvSpPr>
              <p:spPr bwMode="auto">
                <a:xfrm>
                  <a:off x="1742"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5" name="Oval 831"/>
                <p:cNvSpPr>
                  <a:spLocks noChangeArrowheads="1"/>
                </p:cNvSpPr>
                <p:nvPr/>
              </p:nvSpPr>
              <p:spPr bwMode="auto">
                <a:xfrm>
                  <a:off x="1856"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6" name="Oval 832"/>
                <p:cNvSpPr>
                  <a:spLocks noChangeArrowheads="1"/>
                </p:cNvSpPr>
                <p:nvPr/>
              </p:nvSpPr>
              <p:spPr bwMode="auto">
                <a:xfrm>
                  <a:off x="2082"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7" name="Oval 833"/>
                <p:cNvSpPr>
                  <a:spLocks noChangeArrowheads="1"/>
                </p:cNvSpPr>
                <p:nvPr/>
              </p:nvSpPr>
              <p:spPr bwMode="auto">
                <a:xfrm>
                  <a:off x="2195"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8" name="Oval 834"/>
                <p:cNvSpPr>
                  <a:spLocks noChangeArrowheads="1"/>
                </p:cNvSpPr>
                <p:nvPr/>
              </p:nvSpPr>
              <p:spPr bwMode="auto">
                <a:xfrm>
                  <a:off x="1742"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599" name="Oval 835"/>
                <p:cNvSpPr>
                  <a:spLocks noChangeArrowheads="1"/>
                </p:cNvSpPr>
                <p:nvPr/>
              </p:nvSpPr>
              <p:spPr bwMode="auto">
                <a:xfrm>
                  <a:off x="1856"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0" name="Oval 836"/>
                <p:cNvSpPr>
                  <a:spLocks noChangeArrowheads="1"/>
                </p:cNvSpPr>
                <p:nvPr/>
              </p:nvSpPr>
              <p:spPr bwMode="auto">
                <a:xfrm>
                  <a:off x="2082"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1" name="Oval 837"/>
                <p:cNvSpPr>
                  <a:spLocks noChangeArrowheads="1"/>
                </p:cNvSpPr>
                <p:nvPr/>
              </p:nvSpPr>
              <p:spPr bwMode="auto">
                <a:xfrm>
                  <a:off x="2195"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2" name="Oval 838"/>
                <p:cNvSpPr>
                  <a:spLocks noChangeArrowheads="1"/>
                </p:cNvSpPr>
                <p:nvPr/>
              </p:nvSpPr>
              <p:spPr bwMode="auto">
                <a:xfrm>
                  <a:off x="2309"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3" name="Oval 839"/>
                <p:cNvSpPr>
                  <a:spLocks noChangeArrowheads="1"/>
                </p:cNvSpPr>
                <p:nvPr/>
              </p:nvSpPr>
              <p:spPr bwMode="auto">
                <a:xfrm>
                  <a:off x="3331"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4" name="Oval 840"/>
                <p:cNvSpPr>
                  <a:spLocks noChangeArrowheads="1"/>
                </p:cNvSpPr>
                <p:nvPr/>
              </p:nvSpPr>
              <p:spPr bwMode="auto">
                <a:xfrm>
                  <a:off x="3445"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5" name="Oval 841"/>
                <p:cNvSpPr>
                  <a:spLocks noChangeArrowheads="1"/>
                </p:cNvSpPr>
                <p:nvPr/>
              </p:nvSpPr>
              <p:spPr bwMode="auto">
                <a:xfrm>
                  <a:off x="355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6" name="Oval 842"/>
                <p:cNvSpPr>
                  <a:spLocks noChangeArrowheads="1"/>
                </p:cNvSpPr>
                <p:nvPr/>
              </p:nvSpPr>
              <p:spPr bwMode="auto">
                <a:xfrm>
                  <a:off x="3672"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7" name="Oval 843"/>
                <p:cNvSpPr>
                  <a:spLocks noChangeArrowheads="1"/>
                </p:cNvSpPr>
                <p:nvPr/>
              </p:nvSpPr>
              <p:spPr bwMode="auto">
                <a:xfrm>
                  <a:off x="3784"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8" name="Oval 844"/>
                <p:cNvSpPr>
                  <a:spLocks noChangeArrowheads="1"/>
                </p:cNvSpPr>
                <p:nvPr/>
              </p:nvSpPr>
              <p:spPr bwMode="auto">
                <a:xfrm>
                  <a:off x="389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09" name="Oval 845"/>
                <p:cNvSpPr>
                  <a:spLocks noChangeArrowheads="1"/>
                </p:cNvSpPr>
                <p:nvPr/>
              </p:nvSpPr>
              <p:spPr bwMode="auto">
                <a:xfrm>
                  <a:off x="3331"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0" name="Oval 846"/>
                <p:cNvSpPr>
                  <a:spLocks noChangeArrowheads="1"/>
                </p:cNvSpPr>
                <p:nvPr/>
              </p:nvSpPr>
              <p:spPr bwMode="auto">
                <a:xfrm>
                  <a:off x="3445"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1" name="Oval 847"/>
                <p:cNvSpPr>
                  <a:spLocks noChangeArrowheads="1"/>
                </p:cNvSpPr>
                <p:nvPr/>
              </p:nvSpPr>
              <p:spPr bwMode="auto">
                <a:xfrm>
                  <a:off x="355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2" name="Oval 848"/>
                <p:cNvSpPr>
                  <a:spLocks noChangeArrowheads="1"/>
                </p:cNvSpPr>
                <p:nvPr/>
              </p:nvSpPr>
              <p:spPr bwMode="auto">
                <a:xfrm>
                  <a:off x="3672"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3" name="Oval 849"/>
                <p:cNvSpPr>
                  <a:spLocks noChangeArrowheads="1"/>
                </p:cNvSpPr>
                <p:nvPr/>
              </p:nvSpPr>
              <p:spPr bwMode="auto">
                <a:xfrm>
                  <a:off x="3784"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4" name="Oval 850"/>
                <p:cNvSpPr>
                  <a:spLocks noChangeArrowheads="1"/>
                </p:cNvSpPr>
                <p:nvPr/>
              </p:nvSpPr>
              <p:spPr bwMode="auto">
                <a:xfrm>
                  <a:off x="389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5" name="Oval 851"/>
                <p:cNvSpPr>
                  <a:spLocks noChangeArrowheads="1"/>
                </p:cNvSpPr>
                <p:nvPr/>
              </p:nvSpPr>
              <p:spPr bwMode="auto">
                <a:xfrm>
                  <a:off x="3331"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6" name="Oval 852"/>
                <p:cNvSpPr>
                  <a:spLocks noChangeArrowheads="1"/>
                </p:cNvSpPr>
                <p:nvPr/>
              </p:nvSpPr>
              <p:spPr bwMode="auto">
                <a:xfrm>
                  <a:off x="3445"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7" name="Oval 853"/>
                <p:cNvSpPr>
                  <a:spLocks noChangeArrowheads="1"/>
                </p:cNvSpPr>
                <p:nvPr/>
              </p:nvSpPr>
              <p:spPr bwMode="auto">
                <a:xfrm>
                  <a:off x="355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8" name="Oval 854"/>
                <p:cNvSpPr>
                  <a:spLocks noChangeArrowheads="1"/>
                </p:cNvSpPr>
                <p:nvPr/>
              </p:nvSpPr>
              <p:spPr bwMode="auto">
                <a:xfrm>
                  <a:off x="3784"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19" name="Oval 855"/>
                <p:cNvSpPr>
                  <a:spLocks noChangeArrowheads="1"/>
                </p:cNvSpPr>
                <p:nvPr/>
              </p:nvSpPr>
              <p:spPr bwMode="auto">
                <a:xfrm>
                  <a:off x="389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0" name="Oval 856"/>
                <p:cNvSpPr>
                  <a:spLocks noChangeArrowheads="1"/>
                </p:cNvSpPr>
                <p:nvPr/>
              </p:nvSpPr>
              <p:spPr bwMode="auto">
                <a:xfrm>
                  <a:off x="3784"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1" name="Oval 857"/>
                <p:cNvSpPr>
                  <a:spLocks noChangeArrowheads="1"/>
                </p:cNvSpPr>
                <p:nvPr/>
              </p:nvSpPr>
              <p:spPr bwMode="auto">
                <a:xfrm>
                  <a:off x="3898"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2" name="Oval 858"/>
                <p:cNvSpPr>
                  <a:spLocks noChangeArrowheads="1"/>
                </p:cNvSpPr>
                <p:nvPr/>
              </p:nvSpPr>
              <p:spPr bwMode="auto">
                <a:xfrm>
                  <a:off x="3444"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3" name="Oval 859"/>
                <p:cNvSpPr>
                  <a:spLocks noChangeArrowheads="1"/>
                </p:cNvSpPr>
                <p:nvPr/>
              </p:nvSpPr>
              <p:spPr bwMode="auto">
                <a:xfrm>
                  <a:off x="3557"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4" name="Oval 860"/>
                <p:cNvSpPr>
                  <a:spLocks noChangeArrowheads="1"/>
                </p:cNvSpPr>
                <p:nvPr/>
              </p:nvSpPr>
              <p:spPr bwMode="auto">
                <a:xfrm>
                  <a:off x="3783"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5" name="Oval 861"/>
                <p:cNvSpPr>
                  <a:spLocks noChangeArrowheads="1"/>
                </p:cNvSpPr>
                <p:nvPr/>
              </p:nvSpPr>
              <p:spPr bwMode="auto">
                <a:xfrm>
                  <a:off x="3897"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6" name="Oval 862"/>
                <p:cNvSpPr>
                  <a:spLocks noChangeArrowheads="1"/>
                </p:cNvSpPr>
                <p:nvPr/>
              </p:nvSpPr>
              <p:spPr bwMode="auto">
                <a:xfrm>
                  <a:off x="3330"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7" name="Oval 863"/>
                <p:cNvSpPr>
                  <a:spLocks noChangeArrowheads="1"/>
                </p:cNvSpPr>
                <p:nvPr/>
              </p:nvSpPr>
              <p:spPr bwMode="auto">
                <a:xfrm>
                  <a:off x="3444"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8" name="Oval 864"/>
                <p:cNvSpPr>
                  <a:spLocks noChangeArrowheads="1"/>
                </p:cNvSpPr>
                <p:nvPr/>
              </p:nvSpPr>
              <p:spPr bwMode="auto">
                <a:xfrm>
                  <a:off x="355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29" name="Oval 865"/>
                <p:cNvSpPr>
                  <a:spLocks noChangeArrowheads="1"/>
                </p:cNvSpPr>
                <p:nvPr/>
              </p:nvSpPr>
              <p:spPr bwMode="auto">
                <a:xfrm>
                  <a:off x="3783"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30" name="Oval 866"/>
                <p:cNvSpPr>
                  <a:spLocks noChangeArrowheads="1"/>
                </p:cNvSpPr>
                <p:nvPr/>
              </p:nvSpPr>
              <p:spPr bwMode="auto">
                <a:xfrm>
                  <a:off x="389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sp>
          <p:nvSpPr>
            <p:cNvPr id="56" name="Line 547"/>
            <p:cNvSpPr>
              <a:spLocks noChangeShapeType="1"/>
            </p:cNvSpPr>
            <p:nvPr/>
          </p:nvSpPr>
          <p:spPr bwMode="auto">
            <a:xfrm flipH="1" flipV="1">
              <a:off x="6372220" y="4651294"/>
              <a:ext cx="806759" cy="1587"/>
            </a:xfrm>
            <a:prstGeom prst="line">
              <a:avLst/>
            </a:prstGeom>
            <a:solidFill>
              <a:schemeClr val="bg1">
                <a:lumMod val="85000"/>
              </a:schemeClr>
            </a:solidFill>
            <a:ln w="19050">
              <a:solidFill>
                <a:schemeClr val="tx1"/>
              </a:solidFill>
              <a:prstDash val="dash"/>
              <a:round/>
              <a:headEnd type="triangle"/>
              <a:tailEnd type="triangle" w="med" len="med"/>
            </a:ln>
          </p:spPr>
          <p:txBody>
            <a:bodyPr wrap="none" lIns="90000" tIns="46800" rIns="90000" bIns="46800" anchor="ctr">
              <a:noAutofit/>
            </a:bodyPr>
            <a:lstStyle/>
            <a:p>
              <a:pPr>
                <a:defRPr/>
              </a:pPr>
              <a:endParaRPr lang="en-GB" dirty="0">
                <a:solidFill>
                  <a:srgbClr val="000000"/>
                </a:solidFill>
                <a:cs typeface="Arial" charset="0"/>
              </a:endParaRPr>
            </a:p>
          </p:txBody>
        </p:sp>
        <p:sp>
          <p:nvSpPr>
            <p:cNvPr id="57" name="Line 547"/>
            <p:cNvSpPr>
              <a:spLocks noChangeShapeType="1"/>
            </p:cNvSpPr>
            <p:nvPr/>
          </p:nvSpPr>
          <p:spPr bwMode="auto">
            <a:xfrm flipH="1" flipV="1">
              <a:off x="6372220" y="5236726"/>
              <a:ext cx="806759" cy="1586"/>
            </a:xfrm>
            <a:prstGeom prst="line">
              <a:avLst/>
            </a:prstGeom>
            <a:solidFill>
              <a:schemeClr val="bg1">
                <a:lumMod val="85000"/>
              </a:schemeClr>
            </a:solidFill>
            <a:ln w="19050">
              <a:solidFill>
                <a:schemeClr val="tx1"/>
              </a:solidFill>
              <a:prstDash val="dash"/>
              <a:round/>
              <a:headEnd type="triangle"/>
              <a:tailEnd type="triangle" w="med" len="med"/>
            </a:ln>
          </p:spPr>
          <p:txBody>
            <a:bodyPr wrap="none" lIns="90000" tIns="46800" rIns="90000" bIns="46800" anchor="ctr">
              <a:noAutofit/>
            </a:bodyPr>
            <a:lstStyle/>
            <a:p>
              <a:pPr>
                <a:defRPr/>
              </a:pPr>
              <a:endParaRPr lang="en-GB" dirty="0">
                <a:solidFill>
                  <a:srgbClr val="000000"/>
                </a:solidFill>
                <a:cs typeface="Arial" charset="0"/>
              </a:endParaRPr>
            </a:p>
          </p:txBody>
        </p:sp>
        <p:grpSp>
          <p:nvGrpSpPr>
            <p:cNvPr id="59" name="Gruppieren 1191"/>
            <p:cNvGrpSpPr/>
            <p:nvPr/>
          </p:nvGrpSpPr>
          <p:grpSpPr>
            <a:xfrm>
              <a:off x="5605164" y="4609549"/>
              <a:ext cx="675902" cy="647307"/>
              <a:chOff x="5553973" y="2426221"/>
              <a:chExt cx="3060000" cy="3060000"/>
            </a:xfrm>
            <a:solidFill>
              <a:schemeClr val="bg1">
                <a:lumMod val="85000"/>
              </a:schemeClr>
            </a:solidFill>
          </p:grpSpPr>
          <p:sp>
            <p:nvSpPr>
              <p:cNvPr id="60" name="Rectangle 552"/>
              <p:cNvSpPr>
                <a:spLocks noChangeArrowheads="1"/>
              </p:cNvSpPr>
              <p:nvPr/>
            </p:nvSpPr>
            <p:spPr bwMode="auto">
              <a:xfrm>
                <a:off x="5553973" y="2426221"/>
                <a:ext cx="3060000" cy="3060000"/>
              </a:xfrm>
              <a:prstGeom prst="rect">
                <a:avLst/>
              </a:prstGeom>
              <a:grpFill/>
              <a:ln w="12700" algn="ctr">
                <a:solidFill>
                  <a:schemeClr val="tx1"/>
                </a:solidFill>
                <a:prstDash val="sysDot"/>
                <a:miter lim="800000"/>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nvGrpSpPr>
              <p:cNvPr id="61" name="Group 553"/>
              <p:cNvGrpSpPr>
                <a:grpSpLocks/>
              </p:cNvGrpSpPr>
              <p:nvPr/>
            </p:nvGrpSpPr>
            <p:grpSpPr bwMode="auto">
              <a:xfrm>
                <a:off x="5608261" y="2483371"/>
                <a:ext cx="2951424" cy="2938393"/>
                <a:chOff x="1742" y="1480"/>
                <a:chExt cx="2229" cy="2223"/>
              </a:xfrm>
              <a:grpFill/>
            </p:grpSpPr>
            <p:sp>
              <p:nvSpPr>
                <p:cNvPr id="62" name="Oval 554"/>
                <p:cNvSpPr>
                  <a:spLocks noChangeArrowheads="1"/>
                </p:cNvSpPr>
                <p:nvPr/>
              </p:nvSpPr>
              <p:spPr bwMode="auto">
                <a:xfrm>
                  <a:off x="2426"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3" name="Oval 555"/>
                <p:cNvSpPr>
                  <a:spLocks noChangeArrowheads="1"/>
                </p:cNvSpPr>
                <p:nvPr/>
              </p:nvSpPr>
              <p:spPr bwMode="auto">
                <a:xfrm>
                  <a:off x="2540"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5" name="Oval 556"/>
                <p:cNvSpPr>
                  <a:spLocks noChangeArrowheads="1"/>
                </p:cNvSpPr>
                <p:nvPr/>
              </p:nvSpPr>
              <p:spPr bwMode="auto">
                <a:xfrm>
                  <a:off x="265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6" name="Oval 557"/>
                <p:cNvSpPr>
                  <a:spLocks noChangeArrowheads="1"/>
                </p:cNvSpPr>
                <p:nvPr/>
              </p:nvSpPr>
              <p:spPr bwMode="auto">
                <a:xfrm>
                  <a:off x="2767"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7" name="Oval 558"/>
                <p:cNvSpPr>
                  <a:spLocks noChangeArrowheads="1"/>
                </p:cNvSpPr>
                <p:nvPr/>
              </p:nvSpPr>
              <p:spPr bwMode="auto">
                <a:xfrm>
                  <a:off x="2879"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8" name="Oval 559"/>
                <p:cNvSpPr>
                  <a:spLocks noChangeArrowheads="1"/>
                </p:cNvSpPr>
                <p:nvPr/>
              </p:nvSpPr>
              <p:spPr bwMode="auto">
                <a:xfrm>
                  <a:off x="299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69" name="Oval 560"/>
                <p:cNvSpPr>
                  <a:spLocks noChangeArrowheads="1"/>
                </p:cNvSpPr>
                <p:nvPr/>
              </p:nvSpPr>
              <p:spPr bwMode="auto">
                <a:xfrm>
                  <a:off x="3106"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0" name="Oval 561"/>
                <p:cNvSpPr>
                  <a:spLocks noChangeArrowheads="1"/>
                </p:cNvSpPr>
                <p:nvPr/>
              </p:nvSpPr>
              <p:spPr bwMode="auto">
                <a:xfrm>
                  <a:off x="3220"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1" name="Oval 562"/>
                <p:cNvSpPr>
                  <a:spLocks noChangeArrowheads="1"/>
                </p:cNvSpPr>
                <p:nvPr/>
              </p:nvSpPr>
              <p:spPr bwMode="auto">
                <a:xfrm>
                  <a:off x="2425"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2" name="Oval 563"/>
                <p:cNvSpPr>
                  <a:spLocks noChangeArrowheads="1"/>
                </p:cNvSpPr>
                <p:nvPr/>
              </p:nvSpPr>
              <p:spPr bwMode="auto">
                <a:xfrm>
                  <a:off x="2539"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3" name="Oval 564"/>
                <p:cNvSpPr>
                  <a:spLocks noChangeArrowheads="1"/>
                </p:cNvSpPr>
                <p:nvPr/>
              </p:nvSpPr>
              <p:spPr bwMode="auto">
                <a:xfrm>
                  <a:off x="265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4" name="Oval 565"/>
                <p:cNvSpPr>
                  <a:spLocks noChangeArrowheads="1"/>
                </p:cNvSpPr>
                <p:nvPr/>
              </p:nvSpPr>
              <p:spPr bwMode="auto">
                <a:xfrm>
                  <a:off x="2766"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5" name="Oval 566"/>
                <p:cNvSpPr>
                  <a:spLocks noChangeArrowheads="1"/>
                </p:cNvSpPr>
                <p:nvPr/>
              </p:nvSpPr>
              <p:spPr bwMode="auto">
                <a:xfrm>
                  <a:off x="2878"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6" name="Oval 567"/>
                <p:cNvSpPr>
                  <a:spLocks noChangeArrowheads="1"/>
                </p:cNvSpPr>
                <p:nvPr/>
              </p:nvSpPr>
              <p:spPr bwMode="auto">
                <a:xfrm>
                  <a:off x="299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78" name="Oval 568"/>
                <p:cNvSpPr>
                  <a:spLocks noChangeArrowheads="1"/>
                </p:cNvSpPr>
                <p:nvPr/>
              </p:nvSpPr>
              <p:spPr bwMode="auto">
                <a:xfrm>
                  <a:off x="3105"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0" name="Oval 569"/>
                <p:cNvSpPr>
                  <a:spLocks noChangeArrowheads="1"/>
                </p:cNvSpPr>
                <p:nvPr/>
              </p:nvSpPr>
              <p:spPr bwMode="auto">
                <a:xfrm>
                  <a:off x="3219"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1" name="Oval 570"/>
                <p:cNvSpPr>
                  <a:spLocks noChangeArrowheads="1"/>
                </p:cNvSpPr>
                <p:nvPr/>
              </p:nvSpPr>
              <p:spPr bwMode="auto">
                <a:xfrm>
                  <a:off x="2425"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2" name="Oval 571"/>
                <p:cNvSpPr>
                  <a:spLocks noChangeArrowheads="1"/>
                </p:cNvSpPr>
                <p:nvPr/>
              </p:nvSpPr>
              <p:spPr bwMode="auto">
                <a:xfrm>
                  <a:off x="2539"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3" name="Oval 572"/>
                <p:cNvSpPr>
                  <a:spLocks noChangeArrowheads="1"/>
                </p:cNvSpPr>
                <p:nvPr/>
              </p:nvSpPr>
              <p:spPr bwMode="auto">
                <a:xfrm>
                  <a:off x="265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4" name="Oval 573"/>
                <p:cNvSpPr>
                  <a:spLocks noChangeArrowheads="1"/>
                </p:cNvSpPr>
                <p:nvPr/>
              </p:nvSpPr>
              <p:spPr bwMode="auto">
                <a:xfrm>
                  <a:off x="2766"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6" name="Oval 574"/>
                <p:cNvSpPr>
                  <a:spLocks noChangeArrowheads="1"/>
                </p:cNvSpPr>
                <p:nvPr/>
              </p:nvSpPr>
              <p:spPr bwMode="auto">
                <a:xfrm>
                  <a:off x="2878"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87" name="Oval 575"/>
                <p:cNvSpPr>
                  <a:spLocks noChangeArrowheads="1"/>
                </p:cNvSpPr>
                <p:nvPr/>
              </p:nvSpPr>
              <p:spPr bwMode="auto">
                <a:xfrm>
                  <a:off x="299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3" name="Oval 576"/>
                <p:cNvSpPr>
                  <a:spLocks noChangeArrowheads="1"/>
                </p:cNvSpPr>
                <p:nvPr/>
              </p:nvSpPr>
              <p:spPr bwMode="auto">
                <a:xfrm>
                  <a:off x="3105"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4" name="Oval 577"/>
                <p:cNvSpPr>
                  <a:spLocks noChangeArrowheads="1"/>
                </p:cNvSpPr>
                <p:nvPr/>
              </p:nvSpPr>
              <p:spPr bwMode="auto">
                <a:xfrm>
                  <a:off x="3219"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5" name="Oval 578"/>
                <p:cNvSpPr>
                  <a:spLocks noChangeArrowheads="1"/>
                </p:cNvSpPr>
                <p:nvPr/>
              </p:nvSpPr>
              <p:spPr bwMode="auto">
                <a:xfrm>
                  <a:off x="2425"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6" name="Oval 579"/>
                <p:cNvSpPr>
                  <a:spLocks noChangeArrowheads="1"/>
                </p:cNvSpPr>
                <p:nvPr/>
              </p:nvSpPr>
              <p:spPr bwMode="auto">
                <a:xfrm>
                  <a:off x="2539"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98" name="Oval 580"/>
                <p:cNvSpPr>
                  <a:spLocks noChangeArrowheads="1"/>
                </p:cNvSpPr>
                <p:nvPr/>
              </p:nvSpPr>
              <p:spPr bwMode="auto">
                <a:xfrm>
                  <a:off x="265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0" name="Oval 581"/>
                <p:cNvSpPr>
                  <a:spLocks noChangeArrowheads="1"/>
                </p:cNvSpPr>
                <p:nvPr/>
              </p:nvSpPr>
              <p:spPr bwMode="auto">
                <a:xfrm>
                  <a:off x="2766"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1" name="Oval 582"/>
                <p:cNvSpPr>
                  <a:spLocks noChangeArrowheads="1"/>
                </p:cNvSpPr>
                <p:nvPr/>
              </p:nvSpPr>
              <p:spPr bwMode="auto">
                <a:xfrm>
                  <a:off x="2878"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2" name="Oval 583"/>
                <p:cNvSpPr>
                  <a:spLocks noChangeArrowheads="1"/>
                </p:cNvSpPr>
                <p:nvPr/>
              </p:nvSpPr>
              <p:spPr bwMode="auto">
                <a:xfrm>
                  <a:off x="299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3" name="Oval 584"/>
                <p:cNvSpPr>
                  <a:spLocks noChangeArrowheads="1"/>
                </p:cNvSpPr>
                <p:nvPr/>
              </p:nvSpPr>
              <p:spPr bwMode="auto">
                <a:xfrm>
                  <a:off x="3105"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5" name="Oval 585"/>
                <p:cNvSpPr>
                  <a:spLocks noChangeArrowheads="1"/>
                </p:cNvSpPr>
                <p:nvPr/>
              </p:nvSpPr>
              <p:spPr bwMode="auto">
                <a:xfrm>
                  <a:off x="3219"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7" name="Oval 586"/>
                <p:cNvSpPr>
                  <a:spLocks noChangeArrowheads="1"/>
                </p:cNvSpPr>
                <p:nvPr/>
              </p:nvSpPr>
              <p:spPr bwMode="auto">
                <a:xfrm>
                  <a:off x="1748"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8" name="Oval 587"/>
                <p:cNvSpPr>
                  <a:spLocks noChangeArrowheads="1"/>
                </p:cNvSpPr>
                <p:nvPr/>
              </p:nvSpPr>
              <p:spPr bwMode="auto">
                <a:xfrm>
                  <a:off x="1862"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09" name="Oval 588"/>
                <p:cNvSpPr>
                  <a:spLocks noChangeArrowheads="1"/>
                </p:cNvSpPr>
                <p:nvPr/>
              </p:nvSpPr>
              <p:spPr bwMode="auto">
                <a:xfrm>
                  <a:off x="2088"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0" name="Oval 589"/>
                <p:cNvSpPr>
                  <a:spLocks noChangeArrowheads="1"/>
                </p:cNvSpPr>
                <p:nvPr/>
              </p:nvSpPr>
              <p:spPr bwMode="auto">
                <a:xfrm>
                  <a:off x="2201"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1" name="Oval 590"/>
                <p:cNvSpPr>
                  <a:spLocks noChangeArrowheads="1"/>
                </p:cNvSpPr>
                <p:nvPr/>
              </p:nvSpPr>
              <p:spPr bwMode="auto">
                <a:xfrm>
                  <a:off x="2315"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2" name="Oval 591"/>
                <p:cNvSpPr>
                  <a:spLocks noChangeArrowheads="1"/>
                </p:cNvSpPr>
                <p:nvPr/>
              </p:nvSpPr>
              <p:spPr bwMode="auto">
                <a:xfrm>
                  <a:off x="1748"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3" name="Oval 592"/>
                <p:cNvSpPr>
                  <a:spLocks noChangeArrowheads="1"/>
                </p:cNvSpPr>
                <p:nvPr/>
              </p:nvSpPr>
              <p:spPr bwMode="auto">
                <a:xfrm>
                  <a:off x="1862"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4" name="Oval 593"/>
                <p:cNvSpPr>
                  <a:spLocks noChangeArrowheads="1"/>
                </p:cNvSpPr>
                <p:nvPr/>
              </p:nvSpPr>
              <p:spPr bwMode="auto">
                <a:xfrm>
                  <a:off x="2088"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5" name="Oval 594"/>
                <p:cNvSpPr>
                  <a:spLocks noChangeArrowheads="1"/>
                </p:cNvSpPr>
                <p:nvPr/>
              </p:nvSpPr>
              <p:spPr bwMode="auto">
                <a:xfrm>
                  <a:off x="2201"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6" name="Oval 595"/>
                <p:cNvSpPr>
                  <a:spLocks noChangeArrowheads="1"/>
                </p:cNvSpPr>
                <p:nvPr/>
              </p:nvSpPr>
              <p:spPr bwMode="auto">
                <a:xfrm>
                  <a:off x="1747"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7" name="Oval 596"/>
                <p:cNvSpPr>
                  <a:spLocks noChangeArrowheads="1"/>
                </p:cNvSpPr>
                <p:nvPr/>
              </p:nvSpPr>
              <p:spPr bwMode="auto">
                <a:xfrm>
                  <a:off x="1861"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8" name="Oval 597"/>
                <p:cNvSpPr>
                  <a:spLocks noChangeArrowheads="1"/>
                </p:cNvSpPr>
                <p:nvPr/>
              </p:nvSpPr>
              <p:spPr bwMode="auto">
                <a:xfrm>
                  <a:off x="1747"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19" name="Oval 598"/>
                <p:cNvSpPr>
                  <a:spLocks noChangeArrowheads="1"/>
                </p:cNvSpPr>
                <p:nvPr/>
              </p:nvSpPr>
              <p:spPr bwMode="auto">
                <a:xfrm>
                  <a:off x="1861"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0" name="Oval 599"/>
                <p:cNvSpPr>
                  <a:spLocks noChangeArrowheads="1"/>
                </p:cNvSpPr>
                <p:nvPr/>
              </p:nvSpPr>
              <p:spPr bwMode="auto">
                <a:xfrm>
                  <a:off x="2087"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1" name="Oval 600"/>
                <p:cNvSpPr>
                  <a:spLocks noChangeArrowheads="1"/>
                </p:cNvSpPr>
                <p:nvPr/>
              </p:nvSpPr>
              <p:spPr bwMode="auto">
                <a:xfrm>
                  <a:off x="2200"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2" name="Oval 601"/>
                <p:cNvSpPr>
                  <a:spLocks noChangeArrowheads="1"/>
                </p:cNvSpPr>
                <p:nvPr/>
              </p:nvSpPr>
              <p:spPr bwMode="auto">
                <a:xfrm>
                  <a:off x="2314"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3" name="Oval 602"/>
                <p:cNvSpPr>
                  <a:spLocks noChangeArrowheads="1"/>
                </p:cNvSpPr>
                <p:nvPr/>
              </p:nvSpPr>
              <p:spPr bwMode="auto">
                <a:xfrm>
                  <a:off x="1747"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4" name="Oval 603"/>
                <p:cNvSpPr>
                  <a:spLocks noChangeArrowheads="1"/>
                </p:cNvSpPr>
                <p:nvPr/>
              </p:nvSpPr>
              <p:spPr bwMode="auto">
                <a:xfrm>
                  <a:off x="1861"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5" name="Oval 604"/>
                <p:cNvSpPr>
                  <a:spLocks noChangeArrowheads="1"/>
                </p:cNvSpPr>
                <p:nvPr/>
              </p:nvSpPr>
              <p:spPr bwMode="auto">
                <a:xfrm>
                  <a:off x="1973"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6" name="Oval 605"/>
                <p:cNvSpPr>
                  <a:spLocks noChangeArrowheads="1"/>
                </p:cNvSpPr>
                <p:nvPr/>
              </p:nvSpPr>
              <p:spPr bwMode="auto">
                <a:xfrm>
                  <a:off x="2087"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7" name="Oval 606"/>
                <p:cNvSpPr>
                  <a:spLocks noChangeArrowheads="1"/>
                </p:cNvSpPr>
                <p:nvPr/>
              </p:nvSpPr>
              <p:spPr bwMode="auto">
                <a:xfrm>
                  <a:off x="2200"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8" name="Oval 607"/>
                <p:cNvSpPr>
                  <a:spLocks noChangeArrowheads="1"/>
                </p:cNvSpPr>
                <p:nvPr/>
              </p:nvSpPr>
              <p:spPr bwMode="auto">
                <a:xfrm>
                  <a:off x="2314"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29" name="Oval 608"/>
                <p:cNvSpPr>
                  <a:spLocks noChangeArrowheads="1"/>
                </p:cNvSpPr>
                <p:nvPr/>
              </p:nvSpPr>
              <p:spPr bwMode="auto">
                <a:xfrm>
                  <a:off x="1747"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0" name="Oval 609"/>
                <p:cNvSpPr>
                  <a:spLocks noChangeArrowheads="1"/>
                </p:cNvSpPr>
                <p:nvPr/>
              </p:nvSpPr>
              <p:spPr bwMode="auto">
                <a:xfrm>
                  <a:off x="1861"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1" name="Oval 610"/>
                <p:cNvSpPr>
                  <a:spLocks noChangeArrowheads="1"/>
                </p:cNvSpPr>
                <p:nvPr/>
              </p:nvSpPr>
              <p:spPr bwMode="auto">
                <a:xfrm>
                  <a:off x="1973"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2" name="Oval 611"/>
                <p:cNvSpPr>
                  <a:spLocks noChangeArrowheads="1"/>
                </p:cNvSpPr>
                <p:nvPr/>
              </p:nvSpPr>
              <p:spPr bwMode="auto">
                <a:xfrm>
                  <a:off x="2087"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3" name="Oval 612"/>
                <p:cNvSpPr>
                  <a:spLocks noChangeArrowheads="1"/>
                </p:cNvSpPr>
                <p:nvPr/>
              </p:nvSpPr>
              <p:spPr bwMode="auto">
                <a:xfrm>
                  <a:off x="2200"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4" name="Oval 613"/>
                <p:cNvSpPr>
                  <a:spLocks noChangeArrowheads="1"/>
                </p:cNvSpPr>
                <p:nvPr/>
              </p:nvSpPr>
              <p:spPr bwMode="auto">
                <a:xfrm>
                  <a:off x="2314"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5" name="Oval 614"/>
                <p:cNvSpPr>
                  <a:spLocks noChangeArrowheads="1"/>
                </p:cNvSpPr>
                <p:nvPr/>
              </p:nvSpPr>
              <p:spPr bwMode="auto">
                <a:xfrm>
                  <a:off x="3336"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6" name="Oval 615"/>
                <p:cNvSpPr>
                  <a:spLocks noChangeArrowheads="1"/>
                </p:cNvSpPr>
                <p:nvPr/>
              </p:nvSpPr>
              <p:spPr bwMode="auto">
                <a:xfrm>
                  <a:off x="3450"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7" name="Oval 616"/>
                <p:cNvSpPr>
                  <a:spLocks noChangeArrowheads="1"/>
                </p:cNvSpPr>
                <p:nvPr/>
              </p:nvSpPr>
              <p:spPr bwMode="auto">
                <a:xfrm>
                  <a:off x="356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8" name="Oval 617"/>
                <p:cNvSpPr>
                  <a:spLocks noChangeArrowheads="1"/>
                </p:cNvSpPr>
                <p:nvPr/>
              </p:nvSpPr>
              <p:spPr bwMode="auto">
                <a:xfrm>
                  <a:off x="3789"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39" name="Oval 618"/>
                <p:cNvSpPr>
                  <a:spLocks noChangeArrowheads="1"/>
                </p:cNvSpPr>
                <p:nvPr/>
              </p:nvSpPr>
              <p:spPr bwMode="auto">
                <a:xfrm>
                  <a:off x="3903" y="193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0" name="Oval 619"/>
                <p:cNvSpPr>
                  <a:spLocks noChangeArrowheads="1"/>
                </p:cNvSpPr>
                <p:nvPr/>
              </p:nvSpPr>
              <p:spPr bwMode="auto">
                <a:xfrm>
                  <a:off x="3450"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1" name="Oval 620"/>
                <p:cNvSpPr>
                  <a:spLocks noChangeArrowheads="1"/>
                </p:cNvSpPr>
                <p:nvPr/>
              </p:nvSpPr>
              <p:spPr bwMode="auto">
                <a:xfrm>
                  <a:off x="3563"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2" name="Oval 621"/>
                <p:cNvSpPr>
                  <a:spLocks noChangeArrowheads="1"/>
                </p:cNvSpPr>
                <p:nvPr/>
              </p:nvSpPr>
              <p:spPr bwMode="auto">
                <a:xfrm>
                  <a:off x="3789"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3" name="Oval 622"/>
                <p:cNvSpPr>
                  <a:spLocks noChangeArrowheads="1"/>
                </p:cNvSpPr>
                <p:nvPr/>
              </p:nvSpPr>
              <p:spPr bwMode="auto">
                <a:xfrm>
                  <a:off x="3903" y="204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4" name="Oval 623"/>
                <p:cNvSpPr>
                  <a:spLocks noChangeArrowheads="1"/>
                </p:cNvSpPr>
                <p:nvPr/>
              </p:nvSpPr>
              <p:spPr bwMode="auto">
                <a:xfrm>
                  <a:off x="3788"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5" name="Oval 624"/>
                <p:cNvSpPr>
                  <a:spLocks noChangeArrowheads="1"/>
                </p:cNvSpPr>
                <p:nvPr/>
              </p:nvSpPr>
              <p:spPr bwMode="auto">
                <a:xfrm>
                  <a:off x="3902" y="1707"/>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6" name="Oval 625"/>
                <p:cNvSpPr>
                  <a:spLocks noChangeArrowheads="1"/>
                </p:cNvSpPr>
                <p:nvPr/>
              </p:nvSpPr>
              <p:spPr bwMode="auto">
                <a:xfrm>
                  <a:off x="3335"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7" name="Oval 626"/>
                <p:cNvSpPr>
                  <a:spLocks noChangeArrowheads="1"/>
                </p:cNvSpPr>
                <p:nvPr/>
              </p:nvSpPr>
              <p:spPr bwMode="auto">
                <a:xfrm>
                  <a:off x="3449"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8" name="Oval 627"/>
                <p:cNvSpPr>
                  <a:spLocks noChangeArrowheads="1"/>
                </p:cNvSpPr>
                <p:nvPr/>
              </p:nvSpPr>
              <p:spPr bwMode="auto">
                <a:xfrm>
                  <a:off x="356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49" name="Oval 628"/>
                <p:cNvSpPr>
                  <a:spLocks noChangeArrowheads="1"/>
                </p:cNvSpPr>
                <p:nvPr/>
              </p:nvSpPr>
              <p:spPr bwMode="auto">
                <a:xfrm>
                  <a:off x="3788"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0" name="Oval 629"/>
                <p:cNvSpPr>
                  <a:spLocks noChangeArrowheads="1"/>
                </p:cNvSpPr>
                <p:nvPr/>
              </p:nvSpPr>
              <p:spPr bwMode="auto">
                <a:xfrm>
                  <a:off x="3902" y="182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1" name="Oval 630"/>
                <p:cNvSpPr>
                  <a:spLocks noChangeArrowheads="1"/>
                </p:cNvSpPr>
                <p:nvPr/>
              </p:nvSpPr>
              <p:spPr bwMode="auto">
                <a:xfrm>
                  <a:off x="3335"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2" name="Oval 631"/>
                <p:cNvSpPr>
                  <a:spLocks noChangeArrowheads="1"/>
                </p:cNvSpPr>
                <p:nvPr/>
              </p:nvSpPr>
              <p:spPr bwMode="auto">
                <a:xfrm>
                  <a:off x="3449"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3" name="Oval 632"/>
                <p:cNvSpPr>
                  <a:spLocks noChangeArrowheads="1"/>
                </p:cNvSpPr>
                <p:nvPr/>
              </p:nvSpPr>
              <p:spPr bwMode="auto">
                <a:xfrm>
                  <a:off x="356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4" name="Oval 633"/>
                <p:cNvSpPr>
                  <a:spLocks noChangeArrowheads="1"/>
                </p:cNvSpPr>
                <p:nvPr/>
              </p:nvSpPr>
              <p:spPr bwMode="auto">
                <a:xfrm>
                  <a:off x="3676"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5" name="Oval 634"/>
                <p:cNvSpPr>
                  <a:spLocks noChangeArrowheads="1"/>
                </p:cNvSpPr>
                <p:nvPr/>
              </p:nvSpPr>
              <p:spPr bwMode="auto">
                <a:xfrm>
                  <a:off x="3788"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6" name="Oval 635"/>
                <p:cNvSpPr>
                  <a:spLocks noChangeArrowheads="1"/>
                </p:cNvSpPr>
                <p:nvPr/>
              </p:nvSpPr>
              <p:spPr bwMode="auto">
                <a:xfrm>
                  <a:off x="3902" y="1480"/>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7" name="Oval 636"/>
                <p:cNvSpPr>
                  <a:spLocks noChangeArrowheads="1"/>
                </p:cNvSpPr>
                <p:nvPr/>
              </p:nvSpPr>
              <p:spPr bwMode="auto">
                <a:xfrm>
                  <a:off x="3335"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8" name="Oval 637"/>
                <p:cNvSpPr>
                  <a:spLocks noChangeArrowheads="1"/>
                </p:cNvSpPr>
                <p:nvPr/>
              </p:nvSpPr>
              <p:spPr bwMode="auto">
                <a:xfrm>
                  <a:off x="3449"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59" name="Oval 638"/>
                <p:cNvSpPr>
                  <a:spLocks noChangeArrowheads="1"/>
                </p:cNvSpPr>
                <p:nvPr/>
              </p:nvSpPr>
              <p:spPr bwMode="auto">
                <a:xfrm>
                  <a:off x="356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60" name="Oval 639"/>
                <p:cNvSpPr>
                  <a:spLocks noChangeArrowheads="1"/>
                </p:cNvSpPr>
                <p:nvPr/>
              </p:nvSpPr>
              <p:spPr bwMode="auto">
                <a:xfrm>
                  <a:off x="3676"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61" name="Oval 640"/>
                <p:cNvSpPr>
                  <a:spLocks noChangeArrowheads="1"/>
                </p:cNvSpPr>
                <p:nvPr/>
              </p:nvSpPr>
              <p:spPr bwMode="auto">
                <a:xfrm>
                  <a:off x="3788"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62" name="Oval 641"/>
                <p:cNvSpPr>
                  <a:spLocks noChangeArrowheads="1"/>
                </p:cNvSpPr>
                <p:nvPr/>
              </p:nvSpPr>
              <p:spPr bwMode="auto">
                <a:xfrm>
                  <a:off x="3902" y="1593"/>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nvGrpSpPr>
                <p:cNvPr id="163" name="Group 642"/>
                <p:cNvGrpSpPr>
                  <a:grpSpLocks/>
                </p:cNvGrpSpPr>
                <p:nvPr/>
              </p:nvGrpSpPr>
              <p:grpSpPr bwMode="auto">
                <a:xfrm>
                  <a:off x="2422" y="2161"/>
                  <a:ext cx="864" cy="862"/>
                  <a:chOff x="2424" y="1865"/>
                  <a:chExt cx="864" cy="862"/>
                </a:xfrm>
                <a:grpFill/>
              </p:grpSpPr>
              <p:grpSp>
                <p:nvGrpSpPr>
                  <p:cNvPr id="316" name="Group 643"/>
                  <p:cNvGrpSpPr>
                    <a:grpSpLocks/>
                  </p:cNvGrpSpPr>
                  <p:nvPr/>
                </p:nvGrpSpPr>
                <p:grpSpPr bwMode="auto">
                  <a:xfrm>
                    <a:off x="2426" y="2546"/>
                    <a:ext cx="862" cy="68"/>
                    <a:chOff x="2426" y="2546"/>
                    <a:chExt cx="862" cy="68"/>
                  </a:xfrm>
                  <a:grpFill/>
                </p:grpSpPr>
                <p:sp>
                  <p:nvSpPr>
                    <p:cNvPr id="380" name="Oval 644"/>
                    <p:cNvSpPr>
                      <a:spLocks noChangeArrowheads="1"/>
                    </p:cNvSpPr>
                    <p:nvPr/>
                  </p:nvSpPr>
                  <p:spPr bwMode="auto">
                    <a:xfrm>
                      <a:off x="242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81" name="Oval 645"/>
                    <p:cNvSpPr>
                      <a:spLocks noChangeArrowheads="1"/>
                    </p:cNvSpPr>
                    <p:nvPr/>
                  </p:nvSpPr>
                  <p:spPr bwMode="auto">
                    <a:xfrm>
                      <a:off x="2540"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82" name="Oval 646"/>
                    <p:cNvSpPr>
                      <a:spLocks noChangeArrowheads="1"/>
                    </p:cNvSpPr>
                    <p:nvPr/>
                  </p:nvSpPr>
                  <p:spPr bwMode="auto">
                    <a:xfrm>
                      <a:off x="265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83" name="Oval 647"/>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84" name="Oval 648"/>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85" name="Oval 649"/>
                    <p:cNvSpPr>
                      <a:spLocks noChangeArrowheads="1"/>
                    </p:cNvSpPr>
                    <p:nvPr/>
                  </p:nvSpPr>
                  <p:spPr bwMode="auto">
                    <a:xfrm>
                      <a:off x="299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86" name="Oval 650"/>
                    <p:cNvSpPr>
                      <a:spLocks noChangeArrowheads="1"/>
                    </p:cNvSpPr>
                    <p:nvPr/>
                  </p:nvSpPr>
                  <p:spPr bwMode="auto">
                    <a:xfrm>
                      <a:off x="3106"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87" name="Oval 651"/>
                    <p:cNvSpPr>
                      <a:spLocks noChangeArrowheads="1"/>
                    </p:cNvSpPr>
                    <p:nvPr/>
                  </p:nvSpPr>
                  <p:spPr bwMode="auto">
                    <a:xfrm>
                      <a:off x="322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317" name="Group 652"/>
                  <p:cNvGrpSpPr>
                    <a:grpSpLocks/>
                  </p:cNvGrpSpPr>
                  <p:nvPr/>
                </p:nvGrpSpPr>
                <p:grpSpPr bwMode="auto">
                  <a:xfrm>
                    <a:off x="2426" y="2659"/>
                    <a:ext cx="862" cy="68"/>
                    <a:chOff x="2426" y="2659"/>
                    <a:chExt cx="862" cy="68"/>
                  </a:xfrm>
                  <a:grpFill/>
                </p:grpSpPr>
                <p:sp>
                  <p:nvSpPr>
                    <p:cNvPr id="372" name="Oval 653"/>
                    <p:cNvSpPr>
                      <a:spLocks noChangeArrowheads="1"/>
                    </p:cNvSpPr>
                    <p:nvPr/>
                  </p:nvSpPr>
                  <p:spPr bwMode="auto">
                    <a:xfrm>
                      <a:off x="2426"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73" name="Oval 654"/>
                    <p:cNvSpPr>
                      <a:spLocks noChangeArrowheads="1"/>
                    </p:cNvSpPr>
                    <p:nvPr/>
                  </p:nvSpPr>
                  <p:spPr bwMode="auto">
                    <a:xfrm>
                      <a:off x="254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74" name="Oval 655"/>
                    <p:cNvSpPr>
                      <a:spLocks noChangeArrowheads="1"/>
                    </p:cNvSpPr>
                    <p:nvPr/>
                  </p:nvSpPr>
                  <p:spPr bwMode="auto">
                    <a:xfrm>
                      <a:off x="265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75" name="Oval 656"/>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76" name="Oval 657"/>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77" name="Oval 658"/>
                    <p:cNvSpPr>
                      <a:spLocks noChangeArrowheads="1"/>
                    </p:cNvSpPr>
                    <p:nvPr/>
                  </p:nvSpPr>
                  <p:spPr bwMode="auto">
                    <a:xfrm>
                      <a:off x="299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78" name="Oval 659"/>
                    <p:cNvSpPr>
                      <a:spLocks noChangeArrowheads="1"/>
                    </p:cNvSpPr>
                    <p:nvPr/>
                  </p:nvSpPr>
                  <p:spPr bwMode="auto">
                    <a:xfrm>
                      <a:off x="310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79" name="Oval 660"/>
                    <p:cNvSpPr>
                      <a:spLocks noChangeArrowheads="1"/>
                    </p:cNvSpPr>
                    <p:nvPr/>
                  </p:nvSpPr>
                  <p:spPr bwMode="auto">
                    <a:xfrm>
                      <a:off x="3220"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318" name="Group 661"/>
                  <p:cNvGrpSpPr>
                    <a:grpSpLocks/>
                  </p:cNvGrpSpPr>
                  <p:nvPr/>
                </p:nvGrpSpPr>
                <p:grpSpPr bwMode="auto">
                  <a:xfrm>
                    <a:off x="2425" y="2319"/>
                    <a:ext cx="862" cy="68"/>
                    <a:chOff x="2426" y="2546"/>
                    <a:chExt cx="862" cy="68"/>
                  </a:xfrm>
                  <a:grpFill/>
                </p:grpSpPr>
                <p:sp>
                  <p:nvSpPr>
                    <p:cNvPr id="364" name="Oval 662"/>
                    <p:cNvSpPr>
                      <a:spLocks noChangeArrowheads="1"/>
                    </p:cNvSpPr>
                    <p:nvPr/>
                  </p:nvSpPr>
                  <p:spPr bwMode="auto">
                    <a:xfrm>
                      <a:off x="242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65" name="Oval 663"/>
                    <p:cNvSpPr>
                      <a:spLocks noChangeArrowheads="1"/>
                    </p:cNvSpPr>
                    <p:nvPr/>
                  </p:nvSpPr>
                  <p:spPr bwMode="auto">
                    <a:xfrm>
                      <a:off x="254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66" name="Oval 664"/>
                    <p:cNvSpPr>
                      <a:spLocks noChangeArrowheads="1"/>
                    </p:cNvSpPr>
                    <p:nvPr/>
                  </p:nvSpPr>
                  <p:spPr bwMode="auto">
                    <a:xfrm>
                      <a:off x="265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67" name="Oval 665"/>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68" name="Oval 666"/>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69" name="Oval 667"/>
                    <p:cNvSpPr>
                      <a:spLocks noChangeArrowheads="1"/>
                    </p:cNvSpPr>
                    <p:nvPr/>
                  </p:nvSpPr>
                  <p:spPr bwMode="auto">
                    <a:xfrm>
                      <a:off x="299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70" name="Oval 668"/>
                    <p:cNvSpPr>
                      <a:spLocks noChangeArrowheads="1"/>
                    </p:cNvSpPr>
                    <p:nvPr/>
                  </p:nvSpPr>
                  <p:spPr bwMode="auto">
                    <a:xfrm>
                      <a:off x="310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71" name="Oval 669"/>
                    <p:cNvSpPr>
                      <a:spLocks noChangeArrowheads="1"/>
                    </p:cNvSpPr>
                    <p:nvPr/>
                  </p:nvSpPr>
                  <p:spPr bwMode="auto">
                    <a:xfrm>
                      <a:off x="322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319" name="Group 670"/>
                  <p:cNvGrpSpPr>
                    <a:grpSpLocks/>
                  </p:cNvGrpSpPr>
                  <p:nvPr/>
                </p:nvGrpSpPr>
                <p:grpSpPr bwMode="auto">
                  <a:xfrm>
                    <a:off x="2425" y="2432"/>
                    <a:ext cx="862" cy="68"/>
                    <a:chOff x="2426" y="2659"/>
                    <a:chExt cx="862" cy="68"/>
                  </a:xfrm>
                  <a:grpFill/>
                </p:grpSpPr>
                <p:sp>
                  <p:nvSpPr>
                    <p:cNvPr id="356" name="Oval 671"/>
                    <p:cNvSpPr>
                      <a:spLocks noChangeArrowheads="1"/>
                    </p:cNvSpPr>
                    <p:nvPr/>
                  </p:nvSpPr>
                  <p:spPr bwMode="auto">
                    <a:xfrm>
                      <a:off x="242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57" name="Oval 672"/>
                    <p:cNvSpPr>
                      <a:spLocks noChangeArrowheads="1"/>
                    </p:cNvSpPr>
                    <p:nvPr/>
                  </p:nvSpPr>
                  <p:spPr bwMode="auto">
                    <a:xfrm>
                      <a:off x="254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58" name="Oval 673"/>
                    <p:cNvSpPr>
                      <a:spLocks noChangeArrowheads="1"/>
                    </p:cNvSpPr>
                    <p:nvPr/>
                  </p:nvSpPr>
                  <p:spPr bwMode="auto">
                    <a:xfrm>
                      <a:off x="2653"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59" name="Oval 674"/>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60" name="Oval 675"/>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61" name="Oval 676"/>
                    <p:cNvSpPr>
                      <a:spLocks noChangeArrowheads="1"/>
                    </p:cNvSpPr>
                    <p:nvPr/>
                  </p:nvSpPr>
                  <p:spPr bwMode="auto">
                    <a:xfrm>
                      <a:off x="2993"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62" name="Oval 677"/>
                    <p:cNvSpPr>
                      <a:spLocks noChangeArrowheads="1"/>
                    </p:cNvSpPr>
                    <p:nvPr/>
                  </p:nvSpPr>
                  <p:spPr bwMode="auto">
                    <a:xfrm>
                      <a:off x="310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63" name="Oval 678"/>
                    <p:cNvSpPr>
                      <a:spLocks noChangeArrowheads="1"/>
                    </p:cNvSpPr>
                    <p:nvPr/>
                  </p:nvSpPr>
                  <p:spPr bwMode="auto">
                    <a:xfrm>
                      <a:off x="322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320" name="Group 679"/>
                  <p:cNvGrpSpPr>
                    <a:grpSpLocks/>
                  </p:cNvGrpSpPr>
                  <p:nvPr/>
                </p:nvGrpSpPr>
                <p:grpSpPr bwMode="auto">
                  <a:xfrm>
                    <a:off x="2425" y="2092"/>
                    <a:ext cx="862" cy="68"/>
                    <a:chOff x="2426" y="2546"/>
                    <a:chExt cx="862" cy="68"/>
                  </a:xfrm>
                  <a:grpFill/>
                </p:grpSpPr>
                <p:sp>
                  <p:nvSpPr>
                    <p:cNvPr id="348" name="Oval 680"/>
                    <p:cNvSpPr>
                      <a:spLocks noChangeArrowheads="1"/>
                    </p:cNvSpPr>
                    <p:nvPr/>
                  </p:nvSpPr>
                  <p:spPr bwMode="auto">
                    <a:xfrm>
                      <a:off x="242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49" name="Oval 681"/>
                    <p:cNvSpPr>
                      <a:spLocks noChangeArrowheads="1"/>
                    </p:cNvSpPr>
                    <p:nvPr/>
                  </p:nvSpPr>
                  <p:spPr bwMode="auto">
                    <a:xfrm>
                      <a:off x="254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50" name="Oval 682"/>
                    <p:cNvSpPr>
                      <a:spLocks noChangeArrowheads="1"/>
                    </p:cNvSpPr>
                    <p:nvPr/>
                  </p:nvSpPr>
                  <p:spPr bwMode="auto">
                    <a:xfrm>
                      <a:off x="2653"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51" name="Oval 683"/>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52" name="Oval 684"/>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53" name="Oval 685"/>
                    <p:cNvSpPr>
                      <a:spLocks noChangeArrowheads="1"/>
                    </p:cNvSpPr>
                    <p:nvPr/>
                  </p:nvSpPr>
                  <p:spPr bwMode="auto">
                    <a:xfrm>
                      <a:off x="2993"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54" name="Oval 686"/>
                    <p:cNvSpPr>
                      <a:spLocks noChangeArrowheads="1"/>
                    </p:cNvSpPr>
                    <p:nvPr/>
                  </p:nvSpPr>
                  <p:spPr bwMode="auto">
                    <a:xfrm>
                      <a:off x="310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55" name="Oval 687"/>
                    <p:cNvSpPr>
                      <a:spLocks noChangeArrowheads="1"/>
                    </p:cNvSpPr>
                    <p:nvPr/>
                  </p:nvSpPr>
                  <p:spPr bwMode="auto">
                    <a:xfrm>
                      <a:off x="322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321" name="Group 688"/>
                  <p:cNvGrpSpPr>
                    <a:grpSpLocks/>
                  </p:cNvGrpSpPr>
                  <p:nvPr/>
                </p:nvGrpSpPr>
                <p:grpSpPr bwMode="auto">
                  <a:xfrm>
                    <a:off x="2425" y="2205"/>
                    <a:ext cx="862" cy="68"/>
                    <a:chOff x="2426" y="2659"/>
                    <a:chExt cx="862" cy="68"/>
                  </a:xfrm>
                  <a:grpFill/>
                </p:grpSpPr>
                <p:sp>
                  <p:nvSpPr>
                    <p:cNvPr id="340" name="Oval 689"/>
                    <p:cNvSpPr>
                      <a:spLocks noChangeArrowheads="1"/>
                    </p:cNvSpPr>
                    <p:nvPr/>
                  </p:nvSpPr>
                  <p:spPr bwMode="auto">
                    <a:xfrm>
                      <a:off x="242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41" name="Oval 690"/>
                    <p:cNvSpPr>
                      <a:spLocks noChangeArrowheads="1"/>
                    </p:cNvSpPr>
                    <p:nvPr/>
                  </p:nvSpPr>
                  <p:spPr bwMode="auto">
                    <a:xfrm>
                      <a:off x="254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42" name="Oval 691"/>
                    <p:cNvSpPr>
                      <a:spLocks noChangeArrowheads="1"/>
                    </p:cNvSpPr>
                    <p:nvPr/>
                  </p:nvSpPr>
                  <p:spPr bwMode="auto">
                    <a:xfrm>
                      <a:off x="265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43" name="Oval 692"/>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44" name="Oval 693"/>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45" name="Oval 694"/>
                    <p:cNvSpPr>
                      <a:spLocks noChangeArrowheads="1"/>
                    </p:cNvSpPr>
                    <p:nvPr/>
                  </p:nvSpPr>
                  <p:spPr bwMode="auto">
                    <a:xfrm>
                      <a:off x="299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46" name="Oval 695"/>
                    <p:cNvSpPr>
                      <a:spLocks noChangeArrowheads="1"/>
                    </p:cNvSpPr>
                    <p:nvPr/>
                  </p:nvSpPr>
                  <p:spPr bwMode="auto">
                    <a:xfrm>
                      <a:off x="310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47" name="Oval 696"/>
                    <p:cNvSpPr>
                      <a:spLocks noChangeArrowheads="1"/>
                    </p:cNvSpPr>
                    <p:nvPr/>
                  </p:nvSpPr>
                  <p:spPr bwMode="auto">
                    <a:xfrm>
                      <a:off x="322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322" name="Group 697"/>
                  <p:cNvGrpSpPr>
                    <a:grpSpLocks/>
                  </p:cNvGrpSpPr>
                  <p:nvPr/>
                </p:nvGrpSpPr>
                <p:grpSpPr bwMode="auto">
                  <a:xfrm>
                    <a:off x="2424" y="1865"/>
                    <a:ext cx="862" cy="68"/>
                    <a:chOff x="2426" y="2546"/>
                    <a:chExt cx="862" cy="68"/>
                  </a:xfrm>
                  <a:grpFill/>
                </p:grpSpPr>
                <p:sp>
                  <p:nvSpPr>
                    <p:cNvPr id="332" name="Oval 698"/>
                    <p:cNvSpPr>
                      <a:spLocks noChangeArrowheads="1"/>
                    </p:cNvSpPr>
                    <p:nvPr/>
                  </p:nvSpPr>
                  <p:spPr bwMode="auto">
                    <a:xfrm>
                      <a:off x="2426"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33" name="Oval 699"/>
                    <p:cNvSpPr>
                      <a:spLocks noChangeArrowheads="1"/>
                    </p:cNvSpPr>
                    <p:nvPr/>
                  </p:nvSpPr>
                  <p:spPr bwMode="auto">
                    <a:xfrm>
                      <a:off x="2540"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34" name="Oval 700"/>
                    <p:cNvSpPr>
                      <a:spLocks noChangeArrowheads="1"/>
                    </p:cNvSpPr>
                    <p:nvPr/>
                  </p:nvSpPr>
                  <p:spPr bwMode="auto">
                    <a:xfrm>
                      <a:off x="265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35" name="Oval 701"/>
                    <p:cNvSpPr>
                      <a:spLocks noChangeArrowheads="1"/>
                    </p:cNvSpPr>
                    <p:nvPr/>
                  </p:nvSpPr>
                  <p:spPr bwMode="auto">
                    <a:xfrm>
                      <a:off x="2767"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36" name="Oval 702"/>
                    <p:cNvSpPr>
                      <a:spLocks noChangeArrowheads="1"/>
                    </p:cNvSpPr>
                    <p:nvPr/>
                  </p:nvSpPr>
                  <p:spPr bwMode="auto">
                    <a:xfrm>
                      <a:off x="2879"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37" name="Oval 703"/>
                    <p:cNvSpPr>
                      <a:spLocks noChangeArrowheads="1"/>
                    </p:cNvSpPr>
                    <p:nvPr/>
                  </p:nvSpPr>
                  <p:spPr bwMode="auto">
                    <a:xfrm>
                      <a:off x="2993"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38" name="Oval 704"/>
                    <p:cNvSpPr>
                      <a:spLocks noChangeArrowheads="1"/>
                    </p:cNvSpPr>
                    <p:nvPr/>
                  </p:nvSpPr>
                  <p:spPr bwMode="auto">
                    <a:xfrm>
                      <a:off x="3106" y="2546"/>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39" name="Oval 705"/>
                    <p:cNvSpPr>
                      <a:spLocks noChangeArrowheads="1"/>
                    </p:cNvSpPr>
                    <p:nvPr/>
                  </p:nvSpPr>
                  <p:spPr bwMode="auto">
                    <a:xfrm>
                      <a:off x="3220" y="2546"/>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nvGrpSpPr>
                  <p:cNvPr id="323" name="Group 706"/>
                  <p:cNvGrpSpPr>
                    <a:grpSpLocks/>
                  </p:cNvGrpSpPr>
                  <p:nvPr/>
                </p:nvGrpSpPr>
                <p:grpSpPr bwMode="auto">
                  <a:xfrm>
                    <a:off x="2424" y="1978"/>
                    <a:ext cx="862" cy="68"/>
                    <a:chOff x="2426" y="2659"/>
                    <a:chExt cx="862" cy="68"/>
                  </a:xfrm>
                  <a:grpFill/>
                </p:grpSpPr>
                <p:sp>
                  <p:nvSpPr>
                    <p:cNvPr id="324" name="Oval 707"/>
                    <p:cNvSpPr>
                      <a:spLocks noChangeArrowheads="1"/>
                    </p:cNvSpPr>
                    <p:nvPr/>
                  </p:nvSpPr>
                  <p:spPr bwMode="auto">
                    <a:xfrm>
                      <a:off x="2426"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25" name="Oval 708"/>
                    <p:cNvSpPr>
                      <a:spLocks noChangeArrowheads="1"/>
                    </p:cNvSpPr>
                    <p:nvPr/>
                  </p:nvSpPr>
                  <p:spPr bwMode="auto">
                    <a:xfrm>
                      <a:off x="2540"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26" name="Oval 709"/>
                    <p:cNvSpPr>
                      <a:spLocks noChangeArrowheads="1"/>
                    </p:cNvSpPr>
                    <p:nvPr/>
                  </p:nvSpPr>
                  <p:spPr bwMode="auto">
                    <a:xfrm>
                      <a:off x="265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27" name="Oval 710"/>
                    <p:cNvSpPr>
                      <a:spLocks noChangeArrowheads="1"/>
                    </p:cNvSpPr>
                    <p:nvPr/>
                  </p:nvSpPr>
                  <p:spPr bwMode="auto">
                    <a:xfrm>
                      <a:off x="2767"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28" name="Oval 711"/>
                    <p:cNvSpPr>
                      <a:spLocks noChangeArrowheads="1"/>
                    </p:cNvSpPr>
                    <p:nvPr/>
                  </p:nvSpPr>
                  <p:spPr bwMode="auto">
                    <a:xfrm>
                      <a:off x="2879"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29" name="Oval 712"/>
                    <p:cNvSpPr>
                      <a:spLocks noChangeArrowheads="1"/>
                    </p:cNvSpPr>
                    <p:nvPr/>
                  </p:nvSpPr>
                  <p:spPr bwMode="auto">
                    <a:xfrm>
                      <a:off x="2993"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30" name="Oval 713"/>
                    <p:cNvSpPr>
                      <a:spLocks noChangeArrowheads="1"/>
                    </p:cNvSpPr>
                    <p:nvPr/>
                  </p:nvSpPr>
                  <p:spPr bwMode="auto">
                    <a:xfrm>
                      <a:off x="3106" y="2659"/>
                      <a:ext cx="68" cy="68"/>
                    </a:xfrm>
                    <a:prstGeom prst="ellipse">
                      <a:avLst/>
                    </a:prstGeom>
                    <a:grpFill/>
                    <a:ln w="12700" algn="ctr">
                      <a:no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31" name="Oval 714"/>
                    <p:cNvSpPr>
                      <a:spLocks noChangeArrowheads="1"/>
                    </p:cNvSpPr>
                    <p:nvPr/>
                  </p:nvSpPr>
                  <p:spPr bwMode="auto">
                    <a:xfrm>
                      <a:off x="3220" y="2659"/>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sp>
              <p:nvSpPr>
                <p:cNvPr id="164" name="Oval 715"/>
                <p:cNvSpPr>
                  <a:spLocks noChangeArrowheads="1"/>
                </p:cNvSpPr>
                <p:nvPr/>
              </p:nvSpPr>
              <p:spPr bwMode="auto">
                <a:xfrm>
                  <a:off x="1746"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65" name="Oval 716"/>
                <p:cNvSpPr>
                  <a:spLocks noChangeArrowheads="1"/>
                </p:cNvSpPr>
                <p:nvPr/>
              </p:nvSpPr>
              <p:spPr bwMode="auto">
                <a:xfrm>
                  <a:off x="1860"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66" name="Oval 717"/>
                <p:cNvSpPr>
                  <a:spLocks noChangeArrowheads="1"/>
                </p:cNvSpPr>
                <p:nvPr/>
              </p:nvSpPr>
              <p:spPr bwMode="auto">
                <a:xfrm>
                  <a:off x="2086"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67" name="Oval 718"/>
                <p:cNvSpPr>
                  <a:spLocks noChangeArrowheads="1"/>
                </p:cNvSpPr>
                <p:nvPr/>
              </p:nvSpPr>
              <p:spPr bwMode="auto">
                <a:xfrm>
                  <a:off x="2199"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68" name="Oval 719"/>
                <p:cNvSpPr>
                  <a:spLocks noChangeArrowheads="1"/>
                </p:cNvSpPr>
                <p:nvPr/>
              </p:nvSpPr>
              <p:spPr bwMode="auto">
                <a:xfrm>
                  <a:off x="1746"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69" name="Oval 720"/>
                <p:cNvSpPr>
                  <a:spLocks noChangeArrowheads="1"/>
                </p:cNvSpPr>
                <p:nvPr/>
              </p:nvSpPr>
              <p:spPr bwMode="auto">
                <a:xfrm>
                  <a:off x="1860"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0" name="Oval 721"/>
                <p:cNvSpPr>
                  <a:spLocks noChangeArrowheads="1"/>
                </p:cNvSpPr>
                <p:nvPr/>
              </p:nvSpPr>
              <p:spPr bwMode="auto">
                <a:xfrm>
                  <a:off x="2086"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1" name="Oval 722"/>
                <p:cNvSpPr>
                  <a:spLocks noChangeArrowheads="1"/>
                </p:cNvSpPr>
                <p:nvPr/>
              </p:nvSpPr>
              <p:spPr bwMode="auto">
                <a:xfrm>
                  <a:off x="2199"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2" name="Oval 723"/>
                <p:cNvSpPr>
                  <a:spLocks noChangeArrowheads="1"/>
                </p:cNvSpPr>
                <p:nvPr/>
              </p:nvSpPr>
              <p:spPr bwMode="auto">
                <a:xfrm>
                  <a:off x="1745"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3" name="Oval 724"/>
                <p:cNvSpPr>
                  <a:spLocks noChangeArrowheads="1"/>
                </p:cNvSpPr>
                <p:nvPr/>
              </p:nvSpPr>
              <p:spPr bwMode="auto">
                <a:xfrm>
                  <a:off x="1859"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4" name="Oval 725"/>
                <p:cNvSpPr>
                  <a:spLocks noChangeArrowheads="1"/>
                </p:cNvSpPr>
                <p:nvPr/>
              </p:nvSpPr>
              <p:spPr bwMode="auto">
                <a:xfrm>
                  <a:off x="2085"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5" name="Oval 726"/>
                <p:cNvSpPr>
                  <a:spLocks noChangeArrowheads="1"/>
                </p:cNvSpPr>
                <p:nvPr/>
              </p:nvSpPr>
              <p:spPr bwMode="auto">
                <a:xfrm>
                  <a:off x="2198"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6" name="Oval 727"/>
                <p:cNvSpPr>
                  <a:spLocks noChangeArrowheads="1"/>
                </p:cNvSpPr>
                <p:nvPr/>
              </p:nvSpPr>
              <p:spPr bwMode="auto">
                <a:xfrm>
                  <a:off x="1745"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7" name="Oval 728"/>
                <p:cNvSpPr>
                  <a:spLocks noChangeArrowheads="1"/>
                </p:cNvSpPr>
                <p:nvPr/>
              </p:nvSpPr>
              <p:spPr bwMode="auto">
                <a:xfrm>
                  <a:off x="1859"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8" name="Oval 729"/>
                <p:cNvSpPr>
                  <a:spLocks noChangeArrowheads="1"/>
                </p:cNvSpPr>
                <p:nvPr/>
              </p:nvSpPr>
              <p:spPr bwMode="auto">
                <a:xfrm>
                  <a:off x="2085"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79" name="Oval 730"/>
                <p:cNvSpPr>
                  <a:spLocks noChangeArrowheads="1"/>
                </p:cNvSpPr>
                <p:nvPr/>
              </p:nvSpPr>
              <p:spPr bwMode="auto">
                <a:xfrm>
                  <a:off x="2198"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0" name="Oval 731"/>
                <p:cNvSpPr>
                  <a:spLocks noChangeArrowheads="1"/>
                </p:cNvSpPr>
                <p:nvPr/>
              </p:nvSpPr>
              <p:spPr bwMode="auto">
                <a:xfrm>
                  <a:off x="1745"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1" name="Oval 732"/>
                <p:cNvSpPr>
                  <a:spLocks noChangeArrowheads="1"/>
                </p:cNvSpPr>
                <p:nvPr/>
              </p:nvSpPr>
              <p:spPr bwMode="auto">
                <a:xfrm>
                  <a:off x="1859"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2" name="Oval 733"/>
                <p:cNvSpPr>
                  <a:spLocks noChangeArrowheads="1"/>
                </p:cNvSpPr>
                <p:nvPr/>
              </p:nvSpPr>
              <p:spPr bwMode="auto">
                <a:xfrm>
                  <a:off x="2085"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3" name="Oval 734"/>
                <p:cNvSpPr>
                  <a:spLocks noChangeArrowheads="1"/>
                </p:cNvSpPr>
                <p:nvPr/>
              </p:nvSpPr>
              <p:spPr bwMode="auto">
                <a:xfrm>
                  <a:off x="2198"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4" name="Oval 735"/>
                <p:cNvSpPr>
                  <a:spLocks noChangeArrowheads="1"/>
                </p:cNvSpPr>
                <p:nvPr/>
              </p:nvSpPr>
              <p:spPr bwMode="auto">
                <a:xfrm>
                  <a:off x="1745"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5" name="Oval 736"/>
                <p:cNvSpPr>
                  <a:spLocks noChangeArrowheads="1"/>
                </p:cNvSpPr>
                <p:nvPr/>
              </p:nvSpPr>
              <p:spPr bwMode="auto">
                <a:xfrm>
                  <a:off x="1859"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6" name="Oval 737"/>
                <p:cNvSpPr>
                  <a:spLocks noChangeArrowheads="1"/>
                </p:cNvSpPr>
                <p:nvPr/>
              </p:nvSpPr>
              <p:spPr bwMode="auto">
                <a:xfrm>
                  <a:off x="2085"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7" name="Oval 738"/>
                <p:cNvSpPr>
                  <a:spLocks noChangeArrowheads="1"/>
                </p:cNvSpPr>
                <p:nvPr/>
              </p:nvSpPr>
              <p:spPr bwMode="auto">
                <a:xfrm>
                  <a:off x="2198"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8" name="Oval 739"/>
                <p:cNvSpPr>
                  <a:spLocks noChangeArrowheads="1"/>
                </p:cNvSpPr>
                <p:nvPr/>
              </p:nvSpPr>
              <p:spPr bwMode="auto">
                <a:xfrm>
                  <a:off x="1744"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89" name="Oval 740"/>
                <p:cNvSpPr>
                  <a:spLocks noChangeArrowheads="1"/>
                </p:cNvSpPr>
                <p:nvPr/>
              </p:nvSpPr>
              <p:spPr bwMode="auto">
                <a:xfrm>
                  <a:off x="1858"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0" name="Oval 741"/>
                <p:cNvSpPr>
                  <a:spLocks noChangeArrowheads="1"/>
                </p:cNvSpPr>
                <p:nvPr/>
              </p:nvSpPr>
              <p:spPr bwMode="auto">
                <a:xfrm>
                  <a:off x="2084"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1" name="Oval 742"/>
                <p:cNvSpPr>
                  <a:spLocks noChangeArrowheads="1"/>
                </p:cNvSpPr>
                <p:nvPr/>
              </p:nvSpPr>
              <p:spPr bwMode="auto">
                <a:xfrm>
                  <a:off x="2197"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2" name="Oval 743"/>
                <p:cNvSpPr>
                  <a:spLocks noChangeArrowheads="1"/>
                </p:cNvSpPr>
                <p:nvPr/>
              </p:nvSpPr>
              <p:spPr bwMode="auto">
                <a:xfrm>
                  <a:off x="1744"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3" name="Oval 744"/>
                <p:cNvSpPr>
                  <a:spLocks noChangeArrowheads="1"/>
                </p:cNvSpPr>
                <p:nvPr/>
              </p:nvSpPr>
              <p:spPr bwMode="auto">
                <a:xfrm>
                  <a:off x="1858"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4" name="Oval 745"/>
                <p:cNvSpPr>
                  <a:spLocks noChangeArrowheads="1"/>
                </p:cNvSpPr>
                <p:nvPr/>
              </p:nvSpPr>
              <p:spPr bwMode="auto">
                <a:xfrm>
                  <a:off x="2084"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5" name="Oval 746"/>
                <p:cNvSpPr>
                  <a:spLocks noChangeArrowheads="1"/>
                </p:cNvSpPr>
                <p:nvPr/>
              </p:nvSpPr>
              <p:spPr bwMode="auto">
                <a:xfrm>
                  <a:off x="2197"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6" name="Oval 747"/>
                <p:cNvSpPr>
                  <a:spLocks noChangeArrowheads="1"/>
                </p:cNvSpPr>
                <p:nvPr/>
              </p:nvSpPr>
              <p:spPr bwMode="auto">
                <a:xfrm>
                  <a:off x="3448"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7" name="Oval 748"/>
                <p:cNvSpPr>
                  <a:spLocks noChangeArrowheads="1"/>
                </p:cNvSpPr>
                <p:nvPr/>
              </p:nvSpPr>
              <p:spPr bwMode="auto">
                <a:xfrm>
                  <a:off x="3561"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8" name="Oval 749"/>
                <p:cNvSpPr>
                  <a:spLocks noChangeArrowheads="1"/>
                </p:cNvSpPr>
                <p:nvPr/>
              </p:nvSpPr>
              <p:spPr bwMode="auto">
                <a:xfrm>
                  <a:off x="3787"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199" name="Oval 750"/>
                <p:cNvSpPr>
                  <a:spLocks noChangeArrowheads="1"/>
                </p:cNvSpPr>
                <p:nvPr/>
              </p:nvSpPr>
              <p:spPr bwMode="auto">
                <a:xfrm>
                  <a:off x="3901" y="284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0" name="Oval 751"/>
                <p:cNvSpPr>
                  <a:spLocks noChangeArrowheads="1"/>
                </p:cNvSpPr>
                <p:nvPr/>
              </p:nvSpPr>
              <p:spPr bwMode="auto">
                <a:xfrm>
                  <a:off x="3448"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1" name="Oval 752"/>
                <p:cNvSpPr>
                  <a:spLocks noChangeArrowheads="1"/>
                </p:cNvSpPr>
                <p:nvPr/>
              </p:nvSpPr>
              <p:spPr bwMode="auto">
                <a:xfrm>
                  <a:off x="3561"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2" name="Oval 753"/>
                <p:cNvSpPr>
                  <a:spLocks noChangeArrowheads="1"/>
                </p:cNvSpPr>
                <p:nvPr/>
              </p:nvSpPr>
              <p:spPr bwMode="auto">
                <a:xfrm>
                  <a:off x="3787"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3" name="Oval 754"/>
                <p:cNvSpPr>
                  <a:spLocks noChangeArrowheads="1"/>
                </p:cNvSpPr>
                <p:nvPr/>
              </p:nvSpPr>
              <p:spPr bwMode="auto">
                <a:xfrm>
                  <a:off x="3901" y="295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4" name="Oval 755"/>
                <p:cNvSpPr>
                  <a:spLocks noChangeArrowheads="1"/>
                </p:cNvSpPr>
                <p:nvPr/>
              </p:nvSpPr>
              <p:spPr bwMode="auto">
                <a:xfrm>
                  <a:off x="3447"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5" name="Oval 756"/>
                <p:cNvSpPr>
                  <a:spLocks noChangeArrowheads="1"/>
                </p:cNvSpPr>
                <p:nvPr/>
              </p:nvSpPr>
              <p:spPr bwMode="auto">
                <a:xfrm>
                  <a:off x="3560"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6" name="Oval 757"/>
                <p:cNvSpPr>
                  <a:spLocks noChangeArrowheads="1"/>
                </p:cNvSpPr>
                <p:nvPr/>
              </p:nvSpPr>
              <p:spPr bwMode="auto">
                <a:xfrm>
                  <a:off x="3786"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7" name="Oval 758"/>
                <p:cNvSpPr>
                  <a:spLocks noChangeArrowheads="1"/>
                </p:cNvSpPr>
                <p:nvPr/>
              </p:nvSpPr>
              <p:spPr bwMode="auto">
                <a:xfrm>
                  <a:off x="3900" y="261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8" name="Oval 759"/>
                <p:cNvSpPr>
                  <a:spLocks noChangeArrowheads="1"/>
                </p:cNvSpPr>
                <p:nvPr/>
              </p:nvSpPr>
              <p:spPr bwMode="auto">
                <a:xfrm>
                  <a:off x="3447"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09" name="Oval 760"/>
                <p:cNvSpPr>
                  <a:spLocks noChangeArrowheads="1"/>
                </p:cNvSpPr>
                <p:nvPr/>
              </p:nvSpPr>
              <p:spPr bwMode="auto">
                <a:xfrm>
                  <a:off x="3560"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0" name="Oval 761"/>
                <p:cNvSpPr>
                  <a:spLocks noChangeArrowheads="1"/>
                </p:cNvSpPr>
                <p:nvPr/>
              </p:nvSpPr>
              <p:spPr bwMode="auto">
                <a:xfrm>
                  <a:off x="3786"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1" name="Oval 762"/>
                <p:cNvSpPr>
                  <a:spLocks noChangeArrowheads="1"/>
                </p:cNvSpPr>
                <p:nvPr/>
              </p:nvSpPr>
              <p:spPr bwMode="auto">
                <a:xfrm>
                  <a:off x="3900" y="272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2" name="Oval 763"/>
                <p:cNvSpPr>
                  <a:spLocks noChangeArrowheads="1"/>
                </p:cNvSpPr>
                <p:nvPr/>
              </p:nvSpPr>
              <p:spPr bwMode="auto">
                <a:xfrm>
                  <a:off x="3447"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3" name="Oval 764"/>
                <p:cNvSpPr>
                  <a:spLocks noChangeArrowheads="1"/>
                </p:cNvSpPr>
                <p:nvPr/>
              </p:nvSpPr>
              <p:spPr bwMode="auto">
                <a:xfrm>
                  <a:off x="3560"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4" name="Oval 765"/>
                <p:cNvSpPr>
                  <a:spLocks noChangeArrowheads="1"/>
                </p:cNvSpPr>
                <p:nvPr/>
              </p:nvSpPr>
              <p:spPr bwMode="auto">
                <a:xfrm>
                  <a:off x="3786"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5" name="Oval 766"/>
                <p:cNvSpPr>
                  <a:spLocks noChangeArrowheads="1"/>
                </p:cNvSpPr>
                <p:nvPr/>
              </p:nvSpPr>
              <p:spPr bwMode="auto">
                <a:xfrm>
                  <a:off x="3900" y="238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6" name="Oval 767"/>
                <p:cNvSpPr>
                  <a:spLocks noChangeArrowheads="1"/>
                </p:cNvSpPr>
                <p:nvPr/>
              </p:nvSpPr>
              <p:spPr bwMode="auto">
                <a:xfrm>
                  <a:off x="3447"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7" name="Oval 768"/>
                <p:cNvSpPr>
                  <a:spLocks noChangeArrowheads="1"/>
                </p:cNvSpPr>
                <p:nvPr/>
              </p:nvSpPr>
              <p:spPr bwMode="auto">
                <a:xfrm>
                  <a:off x="3560"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8" name="Oval 769"/>
                <p:cNvSpPr>
                  <a:spLocks noChangeArrowheads="1"/>
                </p:cNvSpPr>
                <p:nvPr/>
              </p:nvSpPr>
              <p:spPr bwMode="auto">
                <a:xfrm>
                  <a:off x="3786"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19" name="Oval 770"/>
                <p:cNvSpPr>
                  <a:spLocks noChangeArrowheads="1"/>
                </p:cNvSpPr>
                <p:nvPr/>
              </p:nvSpPr>
              <p:spPr bwMode="auto">
                <a:xfrm>
                  <a:off x="3900" y="250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0" name="Oval 771"/>
                <p:cNvSpPr>
                  <a:spLocks noChangeArrowheads="1"/>
                </p:cNvSpPr>
                <p:nvPr/>
              </p:nvSpPr>
              <p:spPr bwMode="auto">
                <a:xfrm>
                  <a:off x="3446"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1" name="Oval 772"/>
                <p:cNvSpPr>
                  <a:spLocks noChangeArrowheads="1"/>
                </p:cNvSpPr>
                <p:nvPr/>
              </p:nvSpPr>
              <p:spPr bwMode="auto">
                <a:xfrm>
                  <a:off x="3559"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2" name="Oval 773"/>
                <p:cNvSpPr>
                  <a:spLocks noChangeArrowheads="1"/>
                </p:cNvSpPr>
                <p:nvPr/>
              </p:nvSpPr>
              <p:spPr bwMode="auto">
                <a:xfrm>
                  <a:off x="3785"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3" name="Oval 774"/>
                <p:cNvSpPr>
                  <a:spLocks noChangeArrowheads="1"/>
                </p:cNvSpPr>
                <p:nvPr/>
              </p:nvSpPr>
              <p:spPr bwMode="auto">
                <a:xfrm>
                  <a:off x="3899" y="216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4" name="Oval 775"/>
                <p:cNvSpPr>
                  <a:spLocks noChangeArrowheads="1"/>
                </p:cNvSpPr>
                <p:nvPr/>
              </p:nvSpPr>
              <p:spPr bwMode="auto">
                <a:xfrm>
                  <a:off x="3446"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5" name="Oval 776"/>
                <p:cNvSpPr>
                  <a:spLocks noChangeArrowheads="1"/>
                </p:cNvSpPr>
                <p:nvPr/>
              </p:nvSpPr>
              <p:spPr bwMode="auto">
                <a:xfrm>
                  <a:off x="3559"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6" name="Oval 777"/>
                <p:cNvSpPr>
                  <a:spLocks noChangeArrowheads="1"/>
                </p:cNvSpPr>
                <p:nvPr/>
              </p:nvSpPr>
              <p:spPr bwMode="auto">
                <a:xfrm>
                  <a:off x="3785"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7" name="Oval 778"/>
                <p:cNvSpPr>
                  <a:spLocks noChangeArrowheads="1"/>
                </p:cNvSpPr>
                <p:nvPr/>
              </p:nvSpPr>
              <p:spPr bwMode="auto">
                <a:xfrm>
                  <a:off x="3899" y="2274"/>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8" name="Oval 779"/>
                <p:cNvSpPr>
                  <a:spLocks noChangeArrowheads="1"/>
                </p:cNvSpPr>
                <p:nvPr/>
              </p:nvSpPr>
              <p:spPr bwMode="auto">
                <a:xfrm>
                  <a:off x="2421"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29" name="Oval 780"/>
                <p:cNvSpPr>
                  <a:spLocks noChangeArrowheads="1"/>
                </p:cNvSpPr>
                <p:nvPr/>
              </p:nvSpPr>
              <p:spPr bwMode="auto">
                <a:xfrm>
                  <a:off x="2535"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0" name="Oval 781"/>
                <p:cNvSpPr>
                  <a:spLocks noChangeArrowheads="1"/>
                </p:cNvSpPr>
                <p:nvPr/>
              </p:nvSpPr>
              <p:spPr bwMode="auto">
                <a:xfrm>
                  <a:off x="264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1" name="Oval 782"/>
                <p:cNvSpPr>
                  <a:spLocks noChangeArrowheads="1"/>
                </p:cNvSpPr>
                <p:nvPr/>
              </p:nvSpPr>
              <p:spPr bwMode="auto">
                <a:xfrm>
                  <a:off x="2762"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2" name="Oval 783"/>
                <p:cNvSpPr>
                  <a:spLocks noChangeArrowheads="1"/>
                </p:cNvSpPr>
                <p:nvPr/>
              </p:nvSpPr>
              <p:spPr bwMode="auto">
                <a:xfrm>
                  <a:off x="2874"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3" name="Oval 784"/>
                <p:cNvSpPr>
                  <a:spLocks noChangeArrowheads="1"/>
                </p:cNvSpPr>
                <p:nvPr/>
              </p:nvSpPr>
              <p:spPr bwMode="auto">
                <a:xfrm>
                  <a:off x="298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4" name="Oval 785"/>
                <p:cNvSpPr>
                  <a:spLocks noChangeArrowheads="1"/>
                </p:cNvSpPr>
                <p:nvPr/>
              </p:nvSpPr>
              <p:spPr bwMode="auto">
                <a:xfrm>
                  <a:off x="3101"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5" name="Oval 786"/>
                <p:cNvSpPr>
                  <a:spLocks noChangeArrowheads="1"/>
                </p:cNvSpPr>
                <p:nvPr/>
              </p:nvSpPr>
              <p:spPr bwMode="auto">
                <a:xfrm>
                  <a:off x="3215"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6" name="Oval 787"/>
                <p:cNvSpPr>
                  <a:spLocks noChangeArrowheads="1"/>
                </p:cNvSpPr>
                <p:nvPr/>
              </p:nvSpPr>
              <p:spPr bwMode="auto">
                <a:xfrm>
                  <a:off x="2421"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7" name="Oval 788"/>
                <p:cNvSpPr>
                  <a:spLocks noChangeArrowheads="1"/>
                </p:cNvSpPr>
                <p:nvPr/>
              </p:nvSpPr>
              <p:spPr bwMode="auto">
                <a:xfrm>
                  <a:off x="2535"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8" name="Oval 789"/>
                <p:cNvSpPr>
                  <a:spLocks noChangeArrowheads="1"/>
                </p:cNvSpPr>
                <p:nvPr/>
              </p:nvSpPr>
              <p:spPr bwMode="auto">
                <a:xfrm>
                  <a:off x="264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39" name="Oval 790"/>
                <p:cNvSpPr>
                  <a:spLocks noChangeArrowheads="1"/>
                </p:cNvSpPr>
                <p:nvPr/>
              </p:nvSpPr>
              <p:spPr bwMode="auto">
                <a:xfrm>
                  <a:off x="2762"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0" name="Oval 791"/>
                <p:cNvSpPr>
                  <a:spLocks noChangeArrowheads="1"/>
                </p:cNvSpPr>
                <p:nvPr/>
              </p:nvSpPr>
              <p:spPr bwMode="auto">
                <a:xfrm>
                  <a:off x="2874"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1" name="Oval 792"/>
                <p:cNvSpPr>
                  <a:spLocks noChangeArrowheads="1"/>
                </p:cNvSpPr>
                <p:nvPr/>
              </p:nvSpPr>
              <p:spPr bwMode="auto">
                <a:xfrm>
                  <a:off x="298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2" name="Oval 793"/>
                <p:cNvSpPr>
                  <a:spLocks noChangeArrowheads="1"/>
                </p:cNvSpPr>
                <p:nvPr/>
              </p:nvSpPr>
              <p:spPr bwMode="auto">
                <a:xfrm>
                  <a:off x="3101"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3" name="Oval 794"/>
                <p:cNvSpPr>
                  <a:spLocks noChangeArrowheads="1"/>
                </p:cNvSpPr>
                <p:nvPr/>
              </p:nvSpPr>
              <p:spPr bwMode="auto">
                <a:xfrm>
                  <a:off x="3215"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4" name="Oval 795"/>
                <p:cNvSpPr>
                  <a:spLocks noChangeArrowheads="1"/>
                </p:cNvSpPr>
                <p:nvPr/>
              </p:nvSpPr>
              <p:spPr bwMode="auto">
                <a:xfrm>
                  <a:off x="2421"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5" name="Oval 796"/>
                <p:cNvSpPr>
                  <a:spLocks noChangeArrowheads="1"/>
                </p:cNvSpPr>
                <p:nvPr/>
              </p:nvSpPr>
              <p:spPr bwMode="auto">
                <a:xfrm>
                  <a:off x="2535"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6" name="Oval 797"/>
                <p:cNvSpPr>
                  <a:spLocks noChangeArrowheads="1"/>
                </p:cNvSpPr>
                <p:nvPr/>
              </p:nvSpPr>
              <p:spPr bwMode="auto">
                <a:xfrm>
                  <a:off x="264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7" name="Oval 798"/>
                <p:cNvSpPr>
                  <a:spLocks noChangeArrowheads="1"/>
                </p:cNvSpPr>
                <p:nvPr/>
              </p:nvSpPr>
              <p:spPr bwMode="auto">
                <a:xfrm>
                  <a:off x="2762"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8" name="Oval 799"/>
                <p:cNvSpPr>
                  <a:spLocks noChangeArrowheads="1"/>
                </p:cNvSpPr>
                <p:nvPr/>
              </p:nvSpPr>
              <p:spPr bwMode="auto">
                <a:xfrm>
                  <a:off x="2874"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49" name="Oval 800"/>
                <p:cNvSpPr>
                  <a:spLocks noChangeArrowheads="1"/>
                </p:cNvSpPr>
                <p:nvPr/>
              </p:nvSpPr>
              <p:spPr bwMode="auto">
                <a:xfrm>
                  <a:off x="298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0" name="Oval 801"/>
                <p:cNvSpPr>
                  <a:spLocks noChangeArrowheads="1"/>
                </p:cNvSpPr>
                <p:nvPr/>
              </p:nvSpPr>
              <p:spPr bwMode="auto">
                <a:xfrm>
                  <a:off x="3101"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1" name="Oval 802"/>
                <p:cNvSpPr>
                  <a:spLocks noChangeArrowheads="1"/>
                </p:cNvSpPr>
                <p:nvPr/>
              </p:nvSpPr>
              <p:spPr bwMode="auto">
                <a:xfrm>
                  <a:off x="3215"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2" name="Oval 803"/>
                <p:cNvSpPr>
                  <a:spLocks noChangeArrowheads="1"/>
                </p:cNvSpPr>
                <p:nvPr/>
              </p:nvSpPr>
              <p:spPr bwMode="auto">
                <a:xfrm>
                  <a:off x="2420"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3" name="Oval 804"/>
                <p:cNvSpPr>
                  <a:spLocks noChangeArrowheads="1"/>
                </p:cNvSpPr>
                <p:nvPr/>
              </p:nvSpPr>
              <p:spPr bwMode="auto">
                <a:xfrm>
                  <a:off x="2534"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4" name="Oval 805"/>
                <p:cNvSpPr>
                  <a:spLocks noChangeArrowheads="1"/>
                </p:cNvSpPr>
                <p:nvPr/>
              </p:nvSpPr>
              <p:spPr bwMode="auto">
                <a:xfrm>
                  <a:off x="264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5" name="Oval 806"/>
                <p:cNvSpPr>
                  <a:spLocks noChangeArrowheads="1"/>
                </p:cNvSpPr>
                <p:nvPr/>
              </p:nvSpPr>
              <p:spPr bwMode="auto">
                <a:xfrm>
                  <a:off x="2761"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6" name="Oval 807"/>
                <p:cNvSpPr>
                  <a:spLocks noChangeArrowheads="1"/>
                </p:cNvSpPr>
                <p:nvPr/>
              </p:nvSpPr>
              <p:spPr bwMode="auto">
                <a:xfrm>
                  <a:off x="2873"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7" name="Oval 808"/>
                <p:cNvSpPr>
                  <a:spLocks noChangeArrowheads="1"/>
                </p:cNvSpPr>
                <p:nvPr/>
              </p:nvSpPr>
              <p:spPr bwMode="auto">
                <a:xfrm>
                  <a:off x="298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8" name="Oval 809"/>
                <p:cNvSpPr>
                  <a:spLocks noChangeArrowheads="1"/>
                </p:cNvSpPr>
                <p:nvPr/>
              </p:nvSpPr>
              <p:spPr bwMode="auto">
                <a:xfrm>
                  <a:off x="3100"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59" name="Oval 810"/>
                <p:cNvSpPr>
                  <a:spLocks noChangeArrowheads="1"/>
                </p:cNvSpPr>
                <p:nvPr/>
              </p:nvSpPr>
              <p:spPr bwMode="auto">
                <a:xfrm>
                  <a:off x="3214"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0" name="Oval 811"/>
                <p:cNvSpPr>
                  <a:spLocks noChangeArrowheads="1"/>
                </p:cNvSpPr>
                <p:nvPr/>
              </p:nvSpPr>
              <p:spPr bwMode="auto">
                <a:xfrm>
                  <a:off x="1743"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1" name="Oval 812"/>
                <p:cNvSpPr>
                  <a:spLocks noChangeArrowheads="1"/>
                </p:cNvSpPr>
                <p:nvPr/>
              </p:nvSpPr>
              <p:spPr bwMode="auto">
                <a:xfrm>
                  <a:off x="1857"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2" name="Oval 813"/>
                <p:cNvSpPr>
                  <a:spLocks noChangeArrowheads="1"/>
                </p:cNvSpPr>
                <p:nvPr/>
              </p:nvSpPr>
              <p:spPr bwMode="auto">
                <a:xfrm>
                  <a:off x="1969"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3" name="Oval 814"/>
                <p:cNvSpPr>
                  <a:spLocks noChangeArrowheads="1"/>
                </p:cNvSpPr>
                <p:nvPr/>
              </p:nvSpPr>
              <p:spPr bwMode="auto">
                <a:xfrm>
                  <a:off x="2083"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4" name="Oval 815"/>
                <p:cNvSpPr>
                  <a:spLocks noChangeArrowheads="1"/>
                </p:cNvSpPr>
                <p:nvPr/>
              </p:nvSpPr>
              <p:spPr bwMode="auto">
                <a:xfrm>
                  <a:off x="2196"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5" name="Oval 816"/>
                <p:cNvSpPr>
                  <a:spLocks noChangeArrowheads="1"/>
                </p:cNvSpPr>
                <p:nvPr/>
              </p:nvSpPr>
              <p:spPr bwMode="auto">
                <a:xfrm>
                  <a:off x="2310"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6" name="Oval 817"/>
                <p:cNvSpPr>
                  <a:spLocks noChangeArrowheads="1"/>
                </p:cNvSpPr>
                <p:nvPr/>
              </p:nvSpPr>
              <p:spPr bwMode="auto">
                <a:xfrm>
                  <a:off x="1743"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7" name="Oval 818"/>
                <p:cNvSpPr>
                  <a:spLocks noChangeArrowheads="1"/>
                </p:cNvSpPr>
                <p:nvPr/>
              </p:nvSpPr>
              <p:spPr bwMode="auto">
                <a:xfrm>
                  <a:off x="1857"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8" name="Oval 819"/>
                <p:cNvSpPr>
                  <a:spLocks noChangeArrowheads="1"/>
                </p:cNvSpPr>
                <p:nvPr/>
              </p:nvSpPr>
              <p:spPr bwMode="auto">
                <a:xfrm>
                  <a:off x="1969"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69" name="Oval 820"/>
                <p:cNvSpPr>
                  <a:spLocks noChangeArrowheads="1"/>
                </p:cNvSpPr>
                <p:nvPr/>
              </p:nvSpPr>
              <p:spPr bwMode="auto">
                <a:xfrm>
                  <a:off x="2083"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0" name="Oval 821"/>
                <p:cNvSpPr>
                  <a:spLocks noChangeArrowheads="1"/>
                </p:cNvSpPr>
                <p:nvPr/>
              </p:nvSpPr>
              <p:spPr bwMode="auto">
                <a:xfrm>
                  <a:off x="2196"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1" name="Oval 822"/>
                <p:cNvSpPr>
                  <a:spLocks noChangeArrowheads="1"/>
                </p:cNvSpPr>
                <p:nvPr/>
              </p:nvSpPr>
              <p:spPr bwMode="auto">
                <a:xfrm>
                  <a:off x="2310"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2" name="Oval 823"/>
                <p:cNvSpPr>
                  <a:spLocks noChangeArrowheads="1"/>
                </p:cNvSpPr>
                <p:nvPr/>
              </p:nvSpPr>
              <p:spPr bwMode="auto">
                <a:xfrm>
                  <a:off x="1743"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3" name="Oval 824"/>
                <p:cNvSpPr>
                  <a:spLocks noChangeArrowheads="1"/>
                </p:cNvSpPr>
                <p:nvPr/>
              </p:nvSpPr>
              <p:spPr bwMode="auto">
                <a:xfrm>
                  <a:off x="1857"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4" name="Oval 825"/>
                <p:cNvSpPr>
                  <a:spLocks noChangeArrowheads="1"/>
                </p:cNvSpPr>
                <p:nvPr/>
              </p:nvSpPr>
              <p:spPr bwMode="auto">
                <a:xfrm>
                  <a:off x="2083"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5" name="Oval 826"/>
                <p:cNvSpPr>
                  <a:spLocks noChangeArrowheads="1"/>
                </p:cNvSpPr>
                <p:nvPr/>
              </p:nvSpPr>
              <p:spPr bwMode="auto">
                <a:xfrm>
                  <a:off x="2196"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6" name="Oval 827"/>
                <p:cNvSpPr>
                  <a:spLocks noChangeArrowheads="1"/>
                </p:cNvSpPr>
                <p:nvPr/>
              </p:nvSpPr>
              <p:spPr bwMode="auto">
                <a:xfrm>
                  <a:off x="2310"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7" name="Oval 828"/>
                <p:cNvSpPr>
                  <a:spLocks noChangeArrowheads="1"/>
                </p:cNvSpPr>
                <p:nvPr/>
              </p:nvSpPr>
              <p:spPr bwMode="auto">
                <a:xfrm>
                  <a:off x="1743"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8" name="Oval 829"/>
                <p:cNvSpPr>
                  <a:spLocks noChangeArrowheads="1"/>
                </p:cNvSpPr>
                <p:nvPr/>
              </p:nvSpPr>
              <p:spPr bwMode="auto">
                <a:xfrm>
                  <a:off x="1857"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79" name="Oval 830"/>
                <p:cNvSpPr>
                  <a:spLocks noChangeArrowheads="1"/>
                </p:cNvSpPr>
                <p:nvPr/>
              </p:nvSpPr>
              <p:spPr bwMode="auto">
                <a:xfrm>
                  <a:off x="1742"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0" name="Oval 831"/>
                <p:cNvSpPr>
                  <a:spLocks noChangeArrowheads="1"/>
                </p:cNvSpPr>
                <p:nvPr/>
              </p:nvSpPr>
              <p:spPr bwMode="auto">
                <a:xfrm>
                  <a:off x="1856"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1" name="Oval 832"/>
                <p:cNvSpPr>
                  <a:spLocks noChangeArrowheads="1"/>
                </p:cNvSpPr>
                <p:nvPr/>
              </p:nvSpPr>
              <p:spPr bwMode="auto">
                <a:xfrm>
                  <a:off x="2082"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2" name="Oval 833"/>
                <p:cNvSpPr>
                  <a:spLocks noChangeArrowheads="1"/>
                </p:cNvSpPr>
                <p:nvPr/>
              </p:nvSpPr>
              <p:spPr bwMode="auto">
                <a:xfrm>
                  <a:off x="2195"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3" name="Oval 834"/>
                <p:cNvSpPr>
                  <a:spLocks noChangeArrowheads="1"/>
                </p:cNvSpPr>
                <p:nvPr/>
              </p:nvSpPr>
              <p:spPr bwMode="auto">
                <a:xfrm>
                  <a:off x="1742"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4" name="Oval 835"/>
                <p:cNvSpPr>
                  <a:spLocks noChangeArrowheads="1"/>
                </p:cNvSpPr>
                <p:nvPr/>
              </p:nvSpPr>
              <p:spPr bwMode="auto">
                <a:xfrm>
                  <a:off x="1856"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5" name="Oval 836"/>
                <p:cNvSpPr>
                  <a:spLocks noChangeArrowheads="1"/>
                </p:cNvSpPr>
                <p:nvPr/>
              </p:nvSpPr>
              <p:spPr bwMode="auto">
                <a:xfrm>
                  <a:off x="2082"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6" name="Oval 837"/>
                <p:cNvSpPr>
                  <a:spLocks noChangeArrowheads="1"/>
                </p:cNvSpPr>
                <p:nvPr/>
              </p:nvSpPr>
              <p:spPr bwMode="auto">
                <a:xfrm>
                  <a:off x="2195"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7" name="Oval 838"/>
                <p:cNvSpPr>
                  <a:spLocks noChangeArrowheads="1"/>
                </p:cNvSpPr>
                <p:nvPr/>
              </p:nvSpPr>
              <p:spPr bwMode="auto">
                <a:xfrm>
                  <a:off x="2309"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8" name="Oval 839"/>
                <p:cNvSpPr>
                  <a:spLocks noChangeArrowheads="1"/>
                </p:cNvSpPr>
                <p:nvPr/>
              </p:nvSpPr>
              <p:spPr bwMode="auto">
                <a:xfrm>
                  <a:off x="3331"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89" name="Oval 840"/>
                <p:cNvSpPr>
                  <a:spLocks noChangeArrowheads="1"/>
                </p:cNvSpPr>
                <p:nvPr/>
              </p:nvSpPr>
              <p:spPr bwMode="auto">
                <a:xfrm>
                  <a:off x="3445"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0" name="Oval 841"/>
                <p:cNvSpPr>
                  <a:spLocks noChangeArrowheads="1"/>
                </p:cNvSpPr>
                <p:nvPr/>
              </p:nvSpPr>
              <p:spPr bwMode="auto">
                <a:xfrm>
                  <a:off x="355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1" name="Oval 842"/>
                <p:cNvSpPr>
                  <a:spLocks noChangeArrowheads="1"/>
                </p:cNvSpPr>
                <p:nvPr/>
              </p:nvSpPr>
              <p:spPr bwMode="auto">
                <a:xfrm>
                  <a:off x="3672"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2" name="Oval 843"/>
                <p:cNvSpPr>
                  <a:spLocks noChangeArrowheads="1"/>
                </p:cNvSpPr>
                <p:nvPr/>
              </p:nvSpPr>
              <p:spPr bwMode="auto">
                <a:xfrm>
                  <a:off x="3784"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3" name="Oval 844"/>
                <p:cNvSpPr>
                  <a:spLocks noChangeArrowheads="1"/>
                </p:cNvSpPr>
                <p:nvPr/>
              </p:nvSpPr>
              <p:spPr bwMode="auto">
                <a:xfrm>
                  <a:off x="3898" y="3522"/>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4" name="Oval 845"/>
                <p:cNvSpPr>
                  <a:spLocks noChangeArrowheads="1"/>
                </p:cNvSpPr>
                <p:nvPr/>
              </p:nvSpPr>
              <p:spPr bwMode="auto">
                <a:xfrm>
                  <a:off x="3331"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5" name="Oval 846"/>
                <p:cNvSpPr>
                  <a:spLocks noChangeArrowheads="1"/>
                </p:cNvSpPr>
                <p:nvPr/>
              </p:nvSpPr>
              <p:spPr bwMode="auto">
                <a:xfrm>
                  <a:off x="3445"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6" name="Oval 847"/>
                <p:cNvSpPr>
                  <a:spLocks noChangeArrowheads="1"/>
                </p:cNvSpPr>
                <p:nvPr/>
              </p:nvSpPr>
              <p:spPr bwMode="auto">
                <a:xfrm>
                  <a:off x="355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7" name="Oval 848"/>
                <p:cNvSpPr>
                  <a:spLocks noChangeArrowheads="1"/>
                </p:cNvSpPr>
                <p:nvPr/>
              </p:nvSpPr>
              <p:spPr bwMode="auto">
                <a:xfrm>
                  <a:off x="3672"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8" name="Oval 849"/>
                <p:cNvSpPr>
                  <a:spLocks noChangeArrowheads="1"/>
                </p:cNvSpPr>
                <p:nvPr/>
              </p:nvSpPr>
              <p:spPr bwMode="auto">
                <a:xfrm>
                  <a:off x="3784"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299" name="Oval 850"/>
                <p:cNvSpPr>
                  <a:spLocks noChangeArrowheads="1"/>
                </p:cNvSpPr>
                <p:nvPr/>
              </p:nvSpPr>
              <p:spPr bwMode="auto">
                <a:xfrm>
                  <a:off x="3898" y="363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0" name="Oval 851"/>
                <p:cNvSpPr>
                  <a:spLocks noChangeArrowheads="1"/>
                </p:cNvSpPr>
                <p:nvPr/>
              </p:nvSpPr>
              <p:spPr bwMode="auto">
                <a:xfrm>
                  <a:off x="3331"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1" name="Oval 852"/>
                <p:cNvSpPr>
                  <a:spLocks noChangeArrowheads="1"/>
                </p:cNvSpPr>
                <p:nvPr/>
              </p:nvSpPr>
              <p:spPr bwMode="auto">
                <a:xfrm>
                  <a:off x="3445"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2" name="Oval 853"/>
                <p:cNvSpPr>
                  <a:spLocks noChangeArrowheads="1"/>
                </p:cNvSpPr>
                <p:nvPr/>
              </p:nvSpPr>
              <p:spPr bwMode="auto">
                <a:xfrm>
                  <a:off x="355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3" name="Oval 854"/>
                <p:cNvSpPr>
                  <a:spLocks noChangeArrowheads="1"/>
                </p:cNvSpPr>
                <p:nvPr/>
              </p:nvSpPr>
              <p:spPr bwMode="auto">
                <a:xfrm>
                  <a:off x="3784"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4" name="Oval 855"/>
                <p:cNvSpPr>
                  <a:spLocks noChangeArrowheads="1"/>
                </p:cNvSpPr>
                <p:nvPr/>
              </p:nvSpPr>
              <p:spPr bwMode="auto">
                <a:xfrm>
                  <a:off x="3898" y="3295"/>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5" name="Oval 856"/>
                <p:cNvSpPr>
                  <a:spLocks noChangeArrowheads="1"/>
                </p:cNvSpPr>
                <p:nvPr/>
              </p:nvSpPr>
              <p:spPr bwMode="auto">
                <a:xfrm>
                  <a:off x="3784"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6" name="Oval 857"/>
                <p:cNvSpPr>
                  <a:spLocks noChangeArrowheads="1"/>
                </p:cNvSpPr>
                <p:nvPr/>
              </p:nvSpPr>
              <p:spPr bwMode="auto">
                <a:xfrm>
                  <a:off x="3898" y="340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7" name="Oval 858"/>
                <p:cNvSpPr>
                  <a:spLocks noChangeArrowheads="1"/>
                </p:cNvSpPr>
                <p:nvPr/>
              </p:nvSpPr>
              <p:spPr bwMode="auto">
                <a:xfrm>
                  <a:off x="3444"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8" name="Oval 859"/>
                <p:cNvSpPr>
                  <a:spLocks noChangeArrowheads="1"/>
                </p:cNvSpPr>
                <p:nvPr/>
              </p:nvSpPr>
              <p:spPr bwMode="auto">
                <a:xfrm>
                  <a:off x="3557"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09" name="Oval 860"/>
                <p:cNvSpPr>
                  <a:spLocks noChangeArrowheads="1"/>
                </p:cNvSpPr>
                <p:nvPr/>
              </p:nvSpPr>
              <p:spPr bwMode="auto">
                <a:xfrm>
                  <a:off x="3783"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10" name="Oval 861"/>
                <p:cNvSpPr>
                  <a:spLocks noChangeArrowheads="1"/>
                </p:cNvSpPr>
                <p:nvPr/>
              </p:nvSpPr>
              <p:spPr bwMode="auto">
                <a:xfrm>
                  <a:off x="3897" y="3068"/>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11" name="Oval 862"/>
                <p:cNvSpPr>
                  <a:spLocks noChangeArrowheads="1"/>
                </p:cNvSpPr>
                <p:nvPr/>
              </p:nvSpPr>
              <p:spPr bwMode="auto">
                <a:xfrm>
                  <a:off x="3330"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12" name="Oval 863"/>
                <p:cNvSpPr>
                  <a:spLocks noChangeArrowheads="1"/>
                </p:cNvSpPr>
                <p:nvPr/>
              </p:nvSpPr>
              <p:spPr bwMode="auto">
                <a:xfrm>
                  <a:off x="3444"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13" name="Oval 864"/>
                <p:cNvSpPr>
                  <a:spLocks noChangeArrowheads="1"/>
                </p:cNvSpPr>
                <p:nvPr/>
              </p:nvSpPr>
              <p:spPr bwMode="auto">
                <a:xfrm>
                  <a:off x="355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14" name="Oval 865"/>
                <p:cNvSpPr>
                  <a:spLocks noChangeArrowheads="1"/>
                </p:cNvSpPr>
                <p:nvPr/>
              </p:nvSpPr>
              <p:spPr bwMode="auto">
                <a:xfrm>
                  <a:off x="3783"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sp>
              <p:nvSpPr>
                <p:cNvPr id="315" name="Oval 866"/>
                <p:cNvSpPr>
                  <a:spLocks noChangeArrowheads="1"/>
                </p:cNvSpPr>
                <p:nvPr/>
              </p:nvSpPr>
              <p:spPr bwMode="auto">
                <a:xfrm>
                  <a:off x="3897" y="3181"/>
                  <a:ext cx="68" cy="68"/>
                </a:xfrm>
                <a:prstGeom prst="ellipse">
                  <a:avLst/>
                </a:prstGeom>
                <a:grpFill/>
                <a:ln w="12700" algn="ctr">
                  <a:solidFill>
                    <a:schemeClr val="tx1"/>
                  </a:solidFill>
                  <a:round/>
                  <a:headEnd/>
                  <a:tailEnd/>
                </a:ln>
                <a:effectLst/>
              </p:spPr>
              <p:txBody>
                <a:bodyPr wrap="none" lIns="90000" tIns="46800" rIns="90000" bIns="46800" anchor="ctr">
                  <a:noAutofit/>
                </a:bodyPr>
                <a:lstStyle/>
                <a:p>
                  <a:pPr>
                    <a:buClr>
                      <a:schemeClr val="tx1"/>
                    </a:buClr>
                    <a:defRPr/>
                  </a:pPr>
                  <a:endParaRPr lang="en-GB" dirty="0">
                    <a:cs typeface="Arial" charset="0"/>
                  </a:endParaRPr>
                </a:p>
              </p:txBody>
            </p:sp>
          </p:grpSp>
        </p:grpSp>
      </p:grpSp>
      <p:pic>
        <p:nvPicPr>
          <p:cNvPr id="1242" name="Picture 84"/>
          <p:cNvPicPr>
            <a:picLocks noChangeAspect="1" noChangeArrowheads="1"/>
          </p:cNvPicPr>
          <p:nvPr/>
        </p:nvPicPr>
        <p:blipFill>
          <a:blip r:embed="rId3" cstate="print"/>
          <a:srcRect l="20998" t="25856" r="23421" b="22054"/>
          <a:stretch>
            <a:fillRect/>
          </a:stretch>
        </p:blipFill>
        <p:spPr bwMode="auto">
          <a:xfrm>
            <a:off x="4042322" y="5309155"/>
            <a:ext cx="449927" cy="447124"/>
          </a:xfrm>
          <a:prstGeom prst="rect">
            <a:avLst/>
          </a:prstGeom>
          <a:noFill/>
          <a:ln w="9525">
            <a:noFill/>
            <a:miter lim="800000"/>
            <a:headEnd/>
            <a:tailEnd/>
          </a:ln>
        </p:spPr>
      </p:pic>
      <p:pic>
        <p:nvPicPr>
          <p:cNvPr id="1243" name="Picture 85"/>
          <p:cNvPicPr>
            <a:picLocks noChangeAspect="1" noChangeArrowheads="1"/>
          </p:cNvPicPr>
          <p:nvPr/>
        </p:nvPicPr>
        <p:blipFill>
          <a:blip r:embed="rId4" cstate="print"/>
          <a:srcRect l="18588" t="20412" r="16524" b="13373"/>
          <a:stretch>
            <a:fillRect/>
          </a:stretch>
        </p:blipFill>
        <p:spPr bwMode="auto">
          <a:xfrm>
            <a:off x="4817025" y="5236211"/>
            <a:ext cx="615320" cy="615320"/>
          </a:xfrm>
          <a:prstGeom prst="rect">
            <a:avLst/>
          </a:prstGeom>
          <a:noFill/>
          <a:ln w="9525">
            <a:noFill/>
            <a:miter lim="800000"/>
            <a:headEnd/>
            <a:tailEnd/>
          </a:ln>
        </p:spPr>
      </p:pic>
      <p:pic>
        <p:nvPicPr>
          <p:cNvPr id="1244" name="Picture 86"/>
          <p:cNvPicPr>
            <a:picLocks noChangeAspect="1" noChangeArrowheads="1"/>
          </p:cNvPicPr>
          <p:nvPr/>
        </p:nvPicPr>
        <p:blipFill>
          <a:blip r:embed="rId5" cstate="print"/>
          <a:srcRect l="14764" t="7803" r="11319" b="8362"/>
          <a:stretch>
            <a:fillRect/>
          </a:stretch>
        </p:blipFill>
        <p:spPr bwMode="auto">
          <a:xfrm>
            <a:off x="5652046" y="5183931"/>
            <a:ext cx="734460" cy="735861"/>
          </a:xfrm>
          <a:prstGeom prst="rect">
            <a:avLst/>
          </a:prstGeom>
          <a:noFill/>
          <a:ln w="9525">
            <a:noFill/>
            <a:miter lim="800000"/>
            <a:headEnd/>
            <a:tailEnd/>
          </a:ln>
        </p:spPr>
      </p:pic>
      <p:cxnSp>
        <p:nvCxnSpPr>
          <p:cNvPr id="1245" name="Straight Connector 1244"/>
          <p:cNvCxnSpPr/>
          <p:nvPr/>
        </p:nvCxnSpPr>
        <p:spPr>
          <a:xfrm>
            <a:off x="4449353" y="5319463"/>
            <a:ext cx="505145" cy="7896"/>
          </a:xfrm>
          <a:prstGeom prst="line">
            <a:avLst/>
          </a:prstGeom>
          <a:ln w="3175">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246" name="Straight Connector 1245"/>
          <p:cNvCxnSpPr/>
          <p:nvPr/>
        </p:nvCxnSpPr>
        <p:spPr>
          <a:xfrm>
            <a:off x="4449353" y="5753102"/>
            <a:ext cx="505145" cy="0"/>
          </a:xfrm>
          <a:prstGeom prst="line">
            <a:avLst/>
          </a:prstGeom>
          <a:ln w="3175">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247" name="Straight Connector 1246"/>
          <p:cNvCxnSpPr/>
          <p:nvPr/>
        </p:nvCxnSpPr>
        <p:spPr>
          <a:xfrm flipV="1">
            <a:off x="5342059" y="5243705"/>
            <a:ext cx="521061" cy="6416"/>
          </a:xfrm>
          <a:prstGeom prst="line">
            <a:avLst/>
          </a:prstGeom>
          <a:ln w="3175">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248" name="Straight Connector 1247"/>
          <p:cNvCxnSpPr/>
          <p:nvPr/>
        </p:nvCxnSpPr>
        <p:spPr>
          <a:xfrm flipV="1">
            <a:off x="5342059" y="5833511"/>
            <a:ext cx="521061" cy="6416"/>
          </a:xfrm>
          <a:prstGeom prst="line">
            <a:avLst/>
          </a:prstGeom>
          <a:ln w="3175">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249" name="Abgerundetes Rechteck 92"/>
          <p:cNvSpPr/>
          <p:nvPr/>
        </p:nvSpPr>
        <p:spPr>
          <a:xfrm>
            <a:off x="6406958" y="1032264"/>
            <a:ext cx="709297" cy="415288"/>
          </a:xfrm>
          <a:prstGeom prst="roundRect">
            <a:avLst/>
          </a:prstGeom>
          <a:noFill/>
          <a:ln w="254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1250" name="Abgerundetes Rechteck 93"/>
          <p:cNvSpPr/>
          <p:nvPr/>
        </p:nvSpPr>
        <p:spPr>
          <a:xfrm>
            <a:off x="8115598" y="1032177"/>
            <a:ext cx="688365" cy="420583"/>
          </a:xfrm>
          <a:prstGeom prst="roundRect">
            <a:avLst/>
          </a:prstGeom>
          <a:noFill/>
          <a:ln w="254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1251" name="Bogen 122"/>
          <p:cNvSpPr/>
          <p:nvPr/>
        </p:nvSpPr>
        <p:spPr>
          <a:xfrm flipH="1">
            <a:off x="7092797" y="1195524"/>
            <a:ext cx="1055878" cy="504057"/>
          </a:xfrm>
          <a:prstGeom prst="arc">
            <a:avLst>
              <a:gd name="adj1" fmla="val 21235355"/>
              <a:gd name="adj2" fmla="val 10869779"/>
            </a:avLst>
          </a:prstGeom>
          <a:ln w="22225">
            <a:solidFill>
              <a:schemeClr val="accent1"/>
            </a:solidFill>
          </a:ln>
          <a:effectLst/>
        </p:spPr>
        <p:style>
          <a:lnRef idx="1">
            <a:schemeClr val="accent1"/>
          </a:lnRef>
          <a:fillRef idx="0">
            <a:schemeClr val="accent1"/>
          </a:fillRef>
          <a:effectRef idx="0">
            <a:schemeClr val="accent1"/>
          </a:effectRef>
          <a:fontRef idx="minor">
            <a:schemeClr val="tx1"/>
          </a:fontRef>
        </p:style>
        <p:txBody>
          <a:bodyPr rtlCol="0" anchor="ctr">
            <a:noAutofit/>
          </a:bodyPr>
          <a:lstStyle/>
          <a:p>
            <a:pPr>
              <a:buClr>
                <a:schemeClr val="tx1"/>
              </a:buClr>
            </a:pPr>
            <a:endParaRPr lang="en-GB" dirty="0"/>
          </a:p>
        </p:txBody>
      </p:sp>
      <p:sp>
        <p:nvSpPr>
          <p:cNvPr id="1253" name="Abgerundetes Rechteck 92"/>
          <p:cNvSpPr/>
          <p:nvPr/>
        </p:nvSpPr>
        <p:spPr>
          <a:xfrm>
            <a:off x="3306564" y="1069509"/>
            <a:ext cx="1197706" cy="331712"/>
          </a:xfrm>
          <a:prstGeom prst="roundRect">
            <a:avLst/>
          </a:prstGeom>
          <a:noFill/>
          <a:ln w="254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1254" name="Up-Down Arrow 1253"/>
          <p:cNvSpPr/>
          <p:nvPr/>
        </p:nvSpPr>
        <p:spPr bwMode="auto">
          <a:xfrm>
            <a:off x="1167111" y="1137068"/>
            <a:ext cx="602663" cy="3992717"/>
          </a:xfrm>
          <a:prstGeom prst="upDownArrow">
            <a:avLst/>
          </a:prstGeom>
          <a:solidFill>
            <a:srgbClr val="84B6A7"/>
          </a:solidFill>
          <a:ln>
            <a:solidFill>
              <a:srgbClr val="5F857A"/>
            </a:solidFill>
          </a:ln>
        </p:spPr>
        <p:style>
          <a:lnRef idx="1">
            <a:schemeClr val="accent2"/>
          </a:lnRef>
          <a:fillRef idx="3">
            <a:schemeClr val="accent2"/>
          </a:fillRef>
          <a:effectRef idx="2">
            <a:schemeClr val="accent2"/>
          </a:effectRef>
          <a:fontRef idx="minor">
            <a:schemeClr val="lt1"/>
          </a:fontRef>
        </p:style>
        <p:txBody>
          <a:bodyPr vert="vert270" lIns="72000" tIns="72000" rIns="72000" bIns="72000" anchor="ctr">
            <a:noAutofit/>
          </a:bodyPr>
          <a:lstStyle/>
          <a:p>
            <a:pPr algn="ctr">
              <a:buClr>
                <a:schemeClr val="accent1"/>
              </a:buClr>
            </a:pPr>
            <a:r>
              <a:rPr lang="en-GB" sz="1400" b="1" dirty="0">
                <a:solidFill>
                  <a:schemeClr val="tx1"/>
                </a:solidFill>
                <a:ea typeface="Verdana" pitchFamily="34" charset="0"/>
                <a:cs typeface="Verdana" pitchFamily="34" charset="0"/>
              </a:rPr>
              <a:t>Flash &amp; RAM scalability</a:t>
            </a:r>
          </a:p>
        </p:txBody>
      </p:sp>
      <p:sp>
        <p:nvSpPr>
          <p:cNvPr id="1255" name="Up-Down Arrow 1254"/>
          <p:cNvSpPr/>
          <p:nvPr/>
        </p:nvSpPr>
        <p:spPr bwMode="auto">
          <a:xfrm>
            <a:off x="9014793" y="1137067"/>
            <a:ext cx="602663" cy="3888432"/>
          </a:xfrm>
          <a:prstGeom prst="upDownArrow">
            <a:avLst/>
          </a:prstGeom>
          <a:solidFill>
            <a:srgbClr val="84B6A7"/>
          </a:solidFill>
          <a:ln>
            <a:solidFill>
              <a:srgbClr val="5F857A"/>
            </a:solidFill>
          </a:ln>
        </p:spPr>
        <p:style>
          <a:lnRef idx="1">
            <a:schemeClr val="accent2"/>
          </a:lnRef>
          <a:fillRef idx="3">
            <a:schemeClr val="accent2"/>
          </a:fillRef>
          <a:effectRef idx="2">
            <a:schemeClr val="accent2"/>
          </a:effectRef>
          <a:fontRef idx="minor">
            <a:schemeClr val="lt1"/>
          </a:fontRef>
        </p:style>
        <p:txBody>
          <a:bodyPr vert="vert270" lIns="72000" tIns="72000" rIns="72000" bIns="72000" anchor="ctr">
            <a:noAutofit/>
          </a:bodyPr>
          <a:lstStyle/>
          <a:p>
            <a:pPr algn="ctr">
              <a:buClr>
                <a:schemeClr val="accent1"/>
              </a:buClr>
            </a:pPr>
            <a:r>
              <a:rPr lang="en-GB" sz="1400" b="1" dirty="0">
                <a:solidFill>
                  <a:schemeClr val="tx1"/>
                </a:solidFill>
                <a:ea typeface="Verdana" pitchFamily="34" charset="0"/>
                <a:cs typeface="Verdana" pitchFamily="34" charset="0"/>
              </a:rPr>
              <a:t>Single Core to Triple Core</a:t>
            </a:r>
          </a:p>
        </p:txBody>
      </p:sp>
      <p:sp>
        <p:nvSpPr>
          <p:cNvPr id="2" name="Footer Placeholder 1">
            <a:extLst>
              <a:ext uri="{FF2B5EF4-FFF2-40B4-BE49-F238E27FC236}">
                <a16:creationId xmlns:a16="http://schemas.microsoft.com/office/drawing/2014/main" id="{A274321E-BAD8-4EC7-8EA9-28BE8ABAC9A3}"/>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91382857-0293-46B0-A949-C3F5CBC249F4}"/>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FA4EA4CA-D7CA-428B-891F-0777286B49AD}"/>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469993287"/>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88"/>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89"/>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9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85"/>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39"/>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77" grpId="0" animBg="1"/>
      <p:bldP spid="79" grpId="0" animBg="1"/>
      <p:bldP spid="85" grpId="0" animBg="1"/>
      <p:bldP spid="88" grpId="0" animBg="1"/>
      <p:bldP spid="89" grpId="0" animBg="1"/>
      <p:bldP spid="90" grpId="0" animBg="1"/>
      <p:bldP spid="91" grpId="0" animBg="1"/>
      <p:bldP spid="39" grpId="0" animBg="1"/>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F2CDEE56-FC01-487C-BECD-A8527FDD73BD}"/>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rId38" action="ppaction://hlinksldjump"/>
              <a:extLst>
                <a:ext uri="{FF2B5EF4-FFF2-40B4-BE49-F238E27FC236}">
                  <a16:creationId xmlns:a16="http://schemas.microsoft.com/office/drawing/2014/main" id="{C3A7C8DE-4143-4809-A066-AE3945FA13CF}"/>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rId38" action="ppaction://hlinksldjump"/>
              <a:extLst>
                <a:ext uri="{FF2B5EF4-FFF2-40B4-BE49-F238E27FC236}">
                  <a16:creationId xmlns:a16="http://schemas.microsoft.com/office/drawing/2014/main" id="{B6AEA394-7C43-4AD8-BD5D-A58CD7B2EE8D}"/>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rId38" action="ppaction://hlinksldjump"/>
              <a:extLst>
                <a:ext uri="{FF2B5EF4-FFF2-40B4-BE49-F238E27FC236}">
                  <a16:creationId xmlns:a16="http://schemas.microsoft.com/office/drawing/2014/main" id="{BC64FFE8-6AB5-49A4-B074-36CE8F162D95}"/>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rId39" action="ppaction://hlinksldjump"/>
              <a:extLst>
                <a:ext uri="{FF2B5EF4-FFF2-40B4-BE49-F238E27FC236}">
                  <a16:creationId xmlns:a16="http://schemas.microsoft.com/office/drawing/2014/main" id="{C0D8CCCE-65F8-470C-866E-A1F825E5F720}"/>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rId39" action="ppaction://hlinksldjump"/>
              <a:extLst>
                <a:ext uri="{FF2B5EF4-FFF2-40B4-BE49-F238E27FC236}">
                  <a16:creationId xmlns:a16="http://schemas.microsoft.com/office/drawing/2014/main" id="{9D5B0745-1F8C-4EEB-AABE-F5F0BDAEFF49}"/>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rId39" action="ppaction://hlinksldjump"/>
              <a:extLst>
                <a:ext uri="{FF2B5EF4-FFF2-40B4-BE49-F238E27FC236}">
                  <a16:creationId xmlns:a16="http://schemas.microsoft.com/office/drawing/2014/main" id="{50C8D096-C0BB-43CC-B11D-8EABC272DA96}"/>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rId40" action="ppaction://hlinksldjump"/>
              <a:extLst>
                <a:ext uri="{FF2B5EF4-FFF2-40B4-BE49-F238E27FC236}">
                  <a16:creationId xmlns:a16="http://schemas.microsoft.com/office/drawing/2014/main" id="{CDA686BC-6F5A-40EC-8D09-0C09875B5DAA}"/>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rId40" action="ppaction://hlinksldjump"/>
              <a:extLst>
                <a:ext uri="{FF2B5EF4-FFF2-40B4-BE49-F238E27FC236}">
                  <a16:creationId xmlns:a16="http://schemas.microsoft.com/office/drawing/2014/main" id="{A2634778-018B-4E9E-B876-72D1F98BEA95}"/>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rId40" action="ppaction://hlinksldjump"/>
              <a:extLst>
                <a:ext uri="{FF2B5EF4-FFF2-40B4-BE49-F238E27FC236}">
                  <a16:creationId xmlns:a16="http://schemas.microsoft.com/office/drawing/2014/main" id="{7BA6370A-D40D-46CF-802A-CBE23925051E}"/>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rId41" action="ppaction://hlinksldjump"/>
              <a:extLst>
                <a:ext uri="{FF2B5EF4-FFF2-40B4-BE49-F238E27FC236}">
                  <a16:creationId xmlns:a16="http://schemas.microsoft.com/office/drawing/2014/main" id="{826FDAEE-9293-4E26-BEE2-31C2433EF066}"/>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rId41" action="ppaction://hlinksldjump"/>
              <a:extLst>
                <a:ext uri="{FF2B5EF4-FFF2-40B4-BE49-F238E27FC236}">
                  <a16:creationId xmlns:a16="http://schemas.microsoft.com/office/drawing/2014/main" id="{34F2D725-3BBA-4CDA-B3D7-8971870C55E6}"/>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rId41" action="ppaction://hlinksldjump"/>
              <a:extLst>
                <a:ext uri="{FF2B5EF4-FFF2-40B4-BE49-F238E27FC236}">
                  <a16:creationId xmlns:a16="http://schemas.microsoft.com/office/drawing/2014/main" id="{28376A69-3855-4D0A-86F8-9EFD66245625}"/>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rId42" action="ppaction://hlinksldjump"/>
              <a:extLst>
                <a:ext uri="{FF2B5EF4-FFF2-40B4-BE49-F238E27FC236}">
                  <a16:creationId xmlns:a16="http://schemas.microsoft.com/office/drawing/2014/main" id="{33A474ED-6EFF-4F61-885F-17D46B8B1C1E}"/>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rId42" action="ppaction://hlinksldjump"/>
              <a:extLst>
                <a:ext uri="{FF2B5EF4-FFF2-40B4-BE49-F238E27FC236}">
                  <a16:creationId xmlns:a16="http://schemas.microsoft.com/office/drawing/2014/main" id="{339176B2-D981-4ED0-9EC6-F9145EF58A7C}"/>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rId42" action="ppaction://hlinksldjump"/>
              <a:extLst>
                <a:ext uri="{FF2B5EF4-FFF2-40B4-BE49-F238E27FC236}">
                  <a16:creationId xmlns:a16="http://schemas.microsoft.com/office/drawing/2014/main" id="{2953A9D7-2A52-4727-8C67-DC839AAED17E}"/>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5A260021-549D-4FAF-BAC5-0FF70A243E9D}"/>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2E458C91-CDA9-46A8-B598-FD66B978BFC2}"/>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DC2956CC-1B4A-4780-85B4-E2BE543B8136}"/>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5C63C4FE-5A3A-461C-A0CA-19DEE2796D8C}"/>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1461745F-D69F-4D25-AE8B-F2F4658321B5}"/>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19B34FA1-1BF3-4FAB-A3F5-907558D81F94}"/>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rId43" action="ppaction://hlinksldjump"/>
              <a:extLst>
                <a:ext uri="{FF2B5EF4-FFF2-40B4-BE49-F238E27FC236}">
                  <a16:creationId xmlns:a16="http://schemas.microsoft.com/office/drawing/2014/main" id="{9D28753C-706A-44E5-87CB-93C76426B394}"/>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rId43" action="ppaction://hlinksldjump"/>
              <a:extLst>
                <a:ext uri="{FF2B5EF4-FFF2-40B4-BE49-F238E27FC236}">
                  <a16:creationId xmlns:a16="http://schemas.microsoft.com/office/drawing/2014/main" id="{1988D06A-BDAD-4ADF-B0C2-A88186A4F15E}"/>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rId43" action="ppaction://hlinksldjump"/>
              <a:extLst>
                <a:ext uri="{FF2B5EF4-FFF2-40B4-BE49-F238E27FC236}">
                  <a16:creationId xmlns:a16="http://schemas.microsoft.com/office/drawing/2014/main" id="{5E767B1F-A581-4AB5-836E-3D9268B6976F}"/>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rId44" action="ppaction://hlinksldjump"/>
              <a:extLst>
                <a:ext uri="{FF2B5EF4-FFF2-40B4-BE49-F238E27FC236}">
                  <a16:creationId xmlns:a16="http://schemas.microsoft.com/office/drawing/2014/main" id="{E38A3FF2-D8F8-4776-BA47-8F421A7CE4AC}"/>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rId44" action="ppaction://hlinksldjump"/>
              <a:extLst>
                <a:ext uri="{FF2B5EF4-FFF2-40B4-BE49-F238E27FC236}">
                  <a16:creationId xmlns:a16="http://schemas.microsoft.com/office/drawing/2014/main" id="{870BCF82-6629-415F-B8C3-27E46B0436B8}"/>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rId44" action="ppaction://hlinksldjump"/>
              <a:extLst>
                <a:ext uri="{FF2B5EF4-FFF2-40B4-BE49-F238E27FC236}">
                  <a16:creationId xmlns:a16="http://schemas.microsoft.com/office/drawing/2014/main" id="{5F9AE04E-6616-4AC4-83EE-62D64A86F63A}"/>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rId45" action="ppaction://hlinksldjump"/>
              <a:extLst>
                <a:ext uri="{FF2B5EF4-FFF2-40B4-BE49-F238E27FC236}">
                  <a16:creationId xmlns:a16="http://schemas.microsoft.com/office/drawing/2014/main" id="{25CB3EFA-257D-412C-850D-F9F301268128}"/>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rId45" action="ppaction://hlinksldjump"/>
              <a:extLst>
                <a:ext uri="{FF2B5EF4-FFF2-40B4-BE49-F238E27FC236}">
                  <a16:creationId xmlns:a16="http://schemas.microsoft.com/office/drawing/2014/main" id="{A8345B33-E73D-4127-B0A4-D66A9A80E83D}"/>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rId45" action="ppaction://hlinksldjump"/>
              <a:extLst>
                <a:ext uri="{FF2B5EF4-FFF2-40B4-BE49-F238E27FC236}">
                  <a16:creationId xmlns:a16="http://schemas.microsoft.com/office/drawing/2014/main" id="{D08982DA-CFD6-4E90-AE45-15F568AD6821}"/>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rId46" action="ppaction://hlinksldjump"/>
              <a:extLst>
                <a:ext uri="{FF2B5EF4-FFF2-40B4-BE49-F238E27FC236}">
                  <a16:creationId xmlns:a16="http://schemas.microsoft.com/office/drawing/2014/main" id="{87D15BCC-E0AB-47CD-A817-02AE2302C999}"/>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rId46" action="ppaction://hlinksldjump"/>
              <a:extLst>
                <a:ext uri="{FF2B5EF4-FFF2-40B4-BE49-F238E27FC236}">
                  <a16:creationId xmlns:a16="http://schemas.microsoft.com/office/drawing/2014/main" id="{1452A1F1-2451-412A-A65C-FE6FA92EF262}"/>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rId46" action="ppaction://hlinksldjump"/>
              <a:extLst>
                <a:ext uri="{FF2B5EF4-FFF2-40B4-BE49-F238E27FC236}">
                  <a16:creationId xmlns:a16="http://schemas.microsoft.com/office/drawing/2014/main" id="{DBF44947-A227-43E3-8FA6-30BCE4DAF46D}"/>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344028452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Title 1"/>
          <p:cNvSpPr>
            <a:spLocks noGrp="1"/>
          </p:cNvSpPr>
          <p:nvPr>
            <p:ph type="title" hasCustomPrompt="1"/>
          </p:nvPr>
        </p:nvSpPr>
        <p:spPr/>
        <p:txBody>
          <a:bodyPr vert="horz" lIns="0" tIns="0" rIns="0" bIns="10800" rtlCol="0" anchor="b" anchorCtr="0">
            <a:noAutofit/>
          </a:bodyPr>
          <a:lstStyle/>
          <a:p>
            <a:pPr lvl="0">
              <a:lnSpc>
                <a:spcPct val="90000"/>
              </a:lnSpc>
              <a:buClr>
                <a:srgbClr val="000000"/>
              </a:buClr>
            </a:pPr>
            <a:r>
              <a:t>AURIX™ Family – CAN FD ISO11898-1 Support</a:t>
            </a:r>
            <a:endParaRPr lang="en-GB" altLang="ko-KR" sz="1900" i="1" kern="1200" dirty="0">
              <a:solidFill>
                <a:srgbClr val="589482"/>
              </a:solidFill>
              <a:ea typeface="굴림" pitchFamily="50" charset="-127"/>
              <a:cs typeface="Arial" charset="0"/>
            </a:endParaRPr>
          </a:p>
        </p:txBody>
      </p:sp>
      <p:graphicFrame>
        <p:nvGraphicFramePr>
          <p:cNvPr id="64" name="Group 4"/>
          <p:cNvGraphicFramePr>
            <a:graphicFrameLocks noGrp="1"/>
          </p:cNvGraphicFramePr>
          <p:nvPr>
            <p:extLst/>
          </p:nvPr>
        </p:nvGraphicFramePr>
        <p:xfrm>
          <a:off x="1104840" y="1764440"/>
          <a:ext cx="8679300" cy="3704359"/>
        </p:xfrm>
        <a:graphic>
          <a:graphicData uri="http://schemas.openxmlformats.org/drawingml/2006/table">
            <a:tbl>
              <a:tblPr/>
              <a:tblGrid>
                <a:gridCol w="982317">
                  <a:extLst>
                    <a:ext uri="{9D8B030D-6E8A-4147-A177-3AD203B41FA5}">
                      <a16:colId xmlns:a16="http://schemas.microsoft.com/office/drawing/2014/main" val="20000"/>
                    </a:ext>
                  </a:extLst>
                </a:gridCol>
                <a:gridCol w="982317">
                  <a:extLst>
                    <a:ext uri="{9D8B030D-6E8A-4147-A177-3AD203B41FA5}">
                      <a16:colId xmlns:a16="http://schemas.microsoft.com/office/drawing/2014/main" val="20001"/>
                    </a:ext>
                  </a:extLst>
                </a:gridCol>
                <a:gridCol w="809846">
                  <a:extLst>
                    <a:ext uri="{9D8B030D-6E8A-4147-A177-3AD203B41FA5}">
                      <a16:colId xmlns:a16="http://schemas.microsoft.com/office/drawing/2014/main" val="20002"/>
                    </a:ext>
                  </a:extLst>
                </a:gridCol>
                <a:gridCol w="864120">
                  <a:extLst>
                    <a:ext uri="{9D8B030D-6E8A-4147-A177-3AD203B41FA5}">
                      <a16:colId xmlns:a16="http://schemas.microsoft.com/office/drawing/2014/main" val="20003"/>
                    </a:ext>
                  </a:extLst>
                </a:gridCol>
                <a:gridCol w="864120">
                  <a:extLst>
                    <a:ext uri="{9D8B030D-6E8A-4147-A177-3AD203B41FA5}">
                      <a16:colId xmlns:a16="http://schemas.microsoft.com/office/drawing/2014/main" val="20004"/>
                    </a:ext>
                  </a:extLst>
                </a:gridCol>
                <a:gridCol w="792110">
                  <a:extLst>
                    <a:ext uri="{9D8B030D-6E8A-4147-A177-3AD203B41FA5}">
                      <a16:colId xmlns:a16="http://schemas.microsoft.com/office/drawing/2014/main" val="20005"/>
                    </a:ext>
                  </a:extLst>
                </a:gridCol>
                <a:gridCol w="864120">
                  <a:extLst>
                    <a:ext uri="{9D8B030D-6E8A-4147-A177-3AD203B41FA5}">
                      <a16:colId xmlns:a16="http://schemas.microsoft.com/office/drawing/2014/main" val="20006"/>
                    </a:ext>
                  </a:extLst>
                </a:gridCol>
                <a:gridCol w="864120">
                  <a:extLst>
                    <a:ext uri="{9D8B030D-6E8A-4147-A177-3AD203B41FA5}">
                      <a16:colId xmlns:a16="http://schemas.microsoft.com/office/drawing/2014/main" val="20007"/>
                    </a:ext>
                  </a:extLst>
                </a:gridCol>
                <a:gridCol w="792110">
                  <a:extLst>
                    <a:ext uri="{9D8B030D-6E8A-4147-A177-3AD203B41FA5}">
                      <a16:colId xmlns:a16="http://schemas.microsoft.com/office/drawing/2014/main" val="20008"/>
                    </a:ext>
                  </a:extLst>
                </a:gridCol>
                <a:gridCol w="864120">
                  <a:extLst>
                    <a:ext uri="{9D8B030D-6E8A-4147-A177-3AD203B41FA5}">
                      <a16:colId xmlns:a16="http://schemas.microsoft.com/office/drawing/2014/main" val="20009"/>
                    </a:ext>
                  </a:extLst>
                </a:gridCol>
              </a:tblGrid>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0" i="0" u="none" strike="noStrike" cap="none" normalizeH="0" baseline="0" dirty="0">
                          <a:ln>
                            <a:noFill/>
                          </a:ln>
                          <a:solidFill>
                            <a:srgbClr val="000000"/>
                          </a:solidFill>
                          <a:effectLst/>
                          <a:latin typeface="Verdana" pitchFamily="34" charset="0"/>
                        </a:rPr>
                        <a:t>4ch</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9x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8MB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0"/>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0" i="0" u="none" strike="noStrike" cap="none" normalizeH="0" baseline="0" dirty="0">
                          <a:ln>
                            <a:noFill/>
                          </a:ln>
                          <a:solidFill>
                            <a:srgbClr val="000000"/>
                          </a:solidFill>
                          <a:effectLst/>
                          <a:latin typeface="Verdana" pitchFamily="34" charset="0"/>
                        </a:rPr>
                        <a:t>4ch</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7x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4MB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1"/>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0" i="0" u="none" strike="noStrike" cap="none" normalizeH="0" baseline="0" dirty="0">
                          <a:ln>
                            <a:noFill/>
                          </a:ln>
                          <a:solidFill>
                            <a:srgbClr val="000000"/>
                          </a:solidFill>
                          <a:effectLst/>
                          <a:latin typeface="Verdana" pitchFamily="34" charset="0"/>
                        </a:rPr>
                        <a:t>4ch</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6x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2.5MB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2"/>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0" i="0" u="none" strike="noStrike" cap="none" normalizeH="0" baseline="0" dirty="0">
                          <a:ln>
                            <a:noFill/>
                          </a:ln>
                          <a:solidFill>
                            <a:srgbClr val="000000"/>
                          </a:solidFill>
                          <a:effectLst/>
                          <a:latin typeface="Verdana" pitchFamily="34" charset="0"/>
                        </a:rPr>
                        <a:t>4ch</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3x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3"/>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0" i="0" u="none" strike="noStrike" cap="none" normalizeH="0" baseline="0" dirty="0">
                          <a:ln>
                            <a:noFill/>
                          </a:ln>
                          <a:solidFill>
                            <a:srgbClr val="000000"/>
                          </a:solidFill>
                          <a:effectLst/>
                          <a:latin typeface="Verdana" pitchFamily="34" charset="0"/>
                        </a:rPr>
                        <a:t>2ch</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2x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1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4"/>
                  </a:ext>
                </a:extLst>
              </a:tr>
              <a:tr h="533281">
                <a:tc>
                  <a:txBody>
                    <a:bodyPr/>
                    <a:lstStyle/>
                    <a:p>
                      <a:pPr marL="0" marR="0" lvl="0" indent="0" algn="ctr" defTabSz="865188" rtl="0" eaLnBrk="1" fontAlgn="base" latinLnBrk="0" hangingPunct="1">
                        <a:lnSpc>
                          <a:spcPct val="100000"/>
                        </a:lnSpc>
                        <a:spcBef>
                          <a:spcPct val="25000"/>
                        </a:spcBef>
                        <a:spcAft>
                          <a:spcPct val="25000"/>
                        </a:spcAft>
                        <a:buClr>
                          <a:srgbClr val="E30034"/>
                        </a:buClr>
                        <a:buSzTx/>
                        <a:buFont typeface="Wingdings" pitchFamily="2" charset="2"/>
                        <a:buNone/>
                        <a:tabLst/>
                        <a:defRPr/>
                      </a:pPr>
                      <a: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t>2ch</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E30034"/>
                        </a:buClr>
                        <a:buSzTx/>
                        <a:buFont typeface="Wingdings" pitchFamily="2" charset="2"/>
                        <a:buNone/>
                        <a:tabLst/>
                        <a:defRPr/>
                      </a:pPr>
                      <a:r>
                        <a:rPr kumimoji="0" lang="en-GB" sz="900" b="1" i="0" u="none" strike="noStrike" kern="1200" cap="none" spc="0" normalizeH="0" baseline="0" noProof="0" dirty="0">
                          <a:ln>
                            <a:noFill/>
                          </a:ln>
                          <a:solidFill>
                            <a:srgbClr val="000000"/>
                          </a:solidFill>
                          <a:effectLst/>
                          <a:uLnTx/>
                          <a:uFillTx/>
                          <a:latin typeface="Verdana" pitchFamily="34" charset="0"/>
                          <a:ea typeface="+mn-ea"/>
                          <a:cs typeface="+mn-cs"/>
                        </a:rPr>
                        <a:t>1x Series</a:t>
                      </a:r>
                      <a:b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br>
                      <a: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t>up to 512 kB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5"/>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defRPr/>
                      </a:pPr>
                      <a:r>
                        <a:rPr kumimoji="0" lang="en-GB" sz="900" b="0" i="0" u="none" strike="noStrike" cap="none" normalizeH="0" baseline="0" dirty="0">
                          <a:ln>
                            <a:noFill/>
                          </a:ln>
                          <a:solidFill>
                            <a:schemeClr val="tx1"/>
                          </a:solidFill>
                          <a:effectLst/>
                          <a:latin typeface="Verdana" pitchFamily="34" charset="0"/>
                        </a:rPr>
                        <a:t>fixed </a:t>
                      </a:r>
                      <a:br>
                        <a:rPr kumimoji="0" lang="en-GB" sz="900" b="0" i="0" u="none" strike="noStrike" cap="none" normalizeH="0" baseline="0" dirty="0">
                          <a:ln>
                            <a:noFill/>
                          </a:ln>
                          <a:solidFill>
                            <a:schemeClr val="tx1"/>
                          </a:solidFill>
                          <a:effectLst/>
                          <a:latin typeface="Verdana" pitchFamily="34" charset="0"/>
                        </a:rPr>
                      </a:br>
                      <a:r>
                        <a:rPr kumimoji="0" lang="en-GB" sz="900" b="0" i="0" u="none" strike="noStrike" cap="none" normalizeH="0" baseline="0" dirty="0">
                          <a:ln>
                            <a:noFill/>
                          </a:ln>
                          <a:solidFill>
                            <a:schemeClr val="tx1"/>
                          </a:solidFill>
                          <a:effectLst/>
                          <a:latin typeface="Verdana" pitchFamily="34" charset="0"/>
                        </a:rPr>
                        <a:t>CAN-FD channels</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solidFill>
                        <a:schemeClr val="bg1"/>
                      </a:solid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defRPr/>
                      </a:pPr>
                      <a:r>
                        <a:rPr kumimoji="0" lang="en-GB" sz="900" b="1" i="0" u="none" strike="noStrike" cap="none" normalizeH="0" baseline="0" dirty="0">
                          <a:ln>
                            <a:noFill/>
                          </a:ln>
                          <a:solidFill>
                            <a:srgbClr val="000000"/>
                          </a:solidFill>
                          <a:effectLst/>
                          <a:latin typeface="Verdana" pitchFamily="34" charset="0"/>
                        </a:rPr>
                        <a:t> </a:t>
                      </a:r>
                      <a:r>
                        <a:rPr lang="en-GB" sz="800" baseline="30000" dirty="0">
                          <a:solidFill>
                            <a:srgbClr val="7F7F7F"/>
                          </a:solidFill>
                          <a:latin typeface="Verdana"/>
                        </a:rPr>
                        <a:t>*)</a:t>
                      </a:r>
                      <a:r>
                        <a:rPr lang="en-GB" sz="800" dirty="0">
                          <a:solidFill>
                            <a:srgbClr val="7F7F7F"/>
                          </a:solidFill>
                          <a:latin typeface="Verdana"/>
                        </a:rPr>
                        <a:t> number of channels to be confirmed</a:t>
                      </a:r>
                      <a:r>
                        <a:rPr kumimoji="0" lang="en-GB" sz="800" b="1" i="0" u="none" strike="noStrike" cap="none" normalizeH="0" baseline="0" dirty="0">
                          <a:ln>
                            <a:noFill/>
                          </a:ln>
                          <a:solidFill>
                            <a:srgbClr val="000000"/>
                          </a:solidFill>
                          <a:effectLst/>
                          <a:latin typeface="Verdana" pitchFamily="34" charset="0"/>
                        </a:rPr>
                        <a:t> </a:t>
                      </a:r>
                      <a:r>
                        <a:rPr kumimoji="0" lang="en-GB" sz="900" b="1" i="0" u="none" strike="noStrike" cap="none" normalizeH="0" baseline="0" dirty="0">
                          <a:ln>
                            <a:noFill/>
                          </a:ln>
                          <a:solidFill>
                            <a:srgbClr val="000000"/>
                          </a:solidFill>
                          <a:effectLst/>
                          <a:latin typeface="Verdana" pitchFamily="34" charset="0"/>
                        </a:rPr>
                        <a:t>             </a:t>
                      </a:r>
                      <a:endParaRPr kumimoji="0" lang="en-GB" sz="900" b="0" i="0" u="none" strike="noStrike" cap="none" normalizeH="0" baseline="0" dirty="0">
                        <a:ln>
                          <a:noFill/>
                        </a:ln>
                        <a:solidFill>
                          <a:srgbClr val="000000"/>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solidFill>
                        <a:schemeClr val="bg1"/>
                      </a:solid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TQFP-80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TQFP-100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LQFP-144</a:t>
                      </a:r>
                      <a:br>
                        <a:rPr kumimoji="0" lang="en-GB" sz="900" b="1" i="0" u="none" strike="noStrike" cap="none" normalizeH="0" baseline="0" dirty="0">
                          <a:ln>
                            <a:noFill/>
                          </a:ln>
                          <a:solidFill>
                            <a:srgbClr val="000000"/>
                          </a:solidFill>
                          <a:effectLst/>
                          <a:latin typeface="Verdana" pitchFamily="34" charset="0"/>
                        </a:rPr>
                      </a:br>
                      <a:r>
                        <a:rPr kumimoji="0" lang="en-GB" sz="900" b="1" i="0" u="none" strike="noStrike" cap="none" normalizeH="0" baseline="0" dirty="0">
                          <a:ln>
                            <a:noFill/>
                          </a:ln>
                          <a:solidFill>
                            <a:srgbClr val="000000"/>
                          </a:solidFill>
                          <a:effectLst/>
                          <a:latin typeface="Verdana" pitchFamily="34" charset="0"/>
                        </a:rPr>
                        <a:t>TQFP-144</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LQFP-176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LFBGA-292</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BGA-416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LFBGA-516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0000"/>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extLst>
                  <a:ext uri="{0D108BD9-81ED-4DB2-BD59-A6C34878D82A}">
                    <a16:rowId xmlns:a16="http://schemas.microsoft.com/office/drawing/2014/main" val="10006"/>
                  </a:ext>
                </a:extLst>
              </a:tr>
            </a:tbl>
          </a:graphicData>
        </a:graphic>
      </p:graphicFrame>
      <p:sp>
        <p:nvSpPr>
          <p:cNvPr id="14" name="Rounded Rectangle 13"/>
          <p:cNvSpPr/>
          <p:nvPr/>
        </p:nvSpPr>
        <p:spPr bwMode="auto">
          <a:xfrm>
            <a:off x="7353625" y="1827589"/>
            <a:ext cx="701675" cy="415288"/>
          </a:xfrm>
          <a:prstGeom prst="roundRect">
            <a:avLst/>
          </a:prstGeom>
          <a:solidFill>
            <a:srgbClr val="CBCBCB"/>
          </a:solidFill>
          <a:ln w="3175">
            <a:solidFill>
              <a:schemeClr val="tx1"/>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TC298T</a:t>
            </a:r>
          </a:p>
          <a:p>
            <a:pPr algn="ctr" eaLnBrk="0" hangingPunct="0">
              <a:buClr>
                <a:schemeClr val="tx1"/>
              </a:buClr>
            </a:pPr>
            <a:r>
              <a:rPr lang="en-GB" sz="600" dirty="0">
                <a:solidFill>
                  <a:schemeClr val="tx1"/>
                </a:solidFill>
              </a:rPr>
              <a:t>300 MHz</a:t>
            </a:r>
          </a:p>
        </p:txBody>
      </p:sp>
      <p:sp>
        <p:nvSpPr>
          <p:cNvPr id="77" name="Rounded Rectangle 76"/>
          <p:cNvSpPr/>
          <p:nvPr/>
        </p:nvSpPr>
        <p:spPr bwMode="auto">
          <a:xfrm>
            <a:off x="6481565" y="2882294"/>
            <a:ext cx="701675" cy="415288"/>
          </a:xfrm>
          <a:prstGeom prst="roundRect">
            <a:avLst/>
          </a:prstGeom>
          <a:solidFill>
            <a:srgbClr val="ADCFC4"/>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TC267D</a:t>
            </a:r>
          </a:p>
          <a:p>
            <a:pPr algn="ctr" eaLnBrk="0" hangingPunct="0">
              <a:buClr>
                <a:schemeClr val="tx1"/>
              </a:buClr>
            </a:pPr>
            <a:r>
              <a:rPr lang="en-GB" sz="600" dirty="0">
                <a:latin typeface="+mn-lt"/>
              </a:rPr>
              <a:t>200 MHz</a:t>
            </a:r>
          </a:p>
        </p:txBody>
      </p:sp>
      <p:sp>
        <p:nvSpPr>
          <p:cNvPr id="79" name="Rounded Rectangle 78"/>
          <p:cNvSpPr/>
          <p:nvPr/>
        </p:nvSpPr>
        <p:spPr bwMode="auto">
          <a:xfrm>
            <a:off x="5652724" y="2882294"/>
            <a:ext cx="701675" cy="415288"/>
          </a:xfrm>
          <a:prstGeom prst="roundRect">
            <a:avLst/>
          </a:prstGeom>
          <a:solidFill>
            <a:srgbClr val="E7F1EE"/>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TC265D</a:t>
            </a:r>
          </a:p>
          <a:p>
            <a:pPr algn="ctr" eaLnBrk="0" hangingPunct="0">
              <a:buClr>
                <a:schemeClr val="tx1"/>
              </a:buClr>
            </a:pPr>
            <a:r>
              <a:rPr lang="en-GB" sz="600" dirty="0">
                <a:latin typeface="+mn-lt"/>
              </a:rPr>
              <a:t>200 MHz</a:t>
            </a:r>
          </a:p>
        </p:txBody>
      </p:sp>
      <p:sp>
        <p:nvSpPr>
          <p:cNvPr id="85" name="Rounded Rectangle 84"/>
          <p:cNvSpPr/>
          <p:nvPr/>
        </p:nvSpPr>
        <p:spPr bwMode="auto">
          <a:xfrm>
            <a:off x="5652744" y="2352208"/>
            <a:ext cx="701675" cy="415288"/>
          </a:xfrm>
          <a:prstGeom prst="roundRect">
            <a:avLst/>
          </a:prstGeom>
          <a:solidFill>
            <a:srgbClr val="E7F1EE"/>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TC275T</a:t>
            </a:r>
          </a:p>
          <a:p>
            <a:pPr algn="ctr" eaLnBrk="0" hangingPunct="0">
              <a:buClr>
                <a:schemeClr val="tx1"/>
              </a:buClr>
            </a:pPr>
            <a:r>
              <a:rPr lang="en-GB" sz="600" dirty="0">
                <a:latin typeface="+mn-lt"/>
              </a:rPr>
              <a:t>200 MHz</a:t>
            </a:r>
          </a:p>
        </p:txBody>
      </p:sp>
      <p:sp>
        <p:nvSpPr>
          <p:cNvPr id="88" name="Rounded Rectangle 87"/>
          <p:cNvSpPr/>
          <p:nvPr/>
        </p:nvSpPr>
        <p:spPr bwMode="auto">
          <a:xfrm>
            <a:off x="6481564" y="1832884"/>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TC297T</a:t>
            </a:r>
            <a:br>
              <a:rPr lang="en-GB" sz="900" b="1" dirty="0">
                <a:solidFill>
                  <a:schemeClr val="tx1"/>
                </a:solidFill>
              </a:rPr>
            </a:br>
            <a:r>
              <a:rPr lang="en-GB" sz="800" b="1" dirty="0">
                <a:solidFill>
                  <a:schemeClr val="tx1"/>
                </a:solidFill>
              </a:rPr>
              <a:t>TC297TA/X</a:t>
            </a:r>
            <a:endParaRPr lang="en-GB" sz="900" b="1" dirty="0">
              <a:solidFill>
                <a:schemeClr val="tx1"/>
              </a:solidFill>
            </a:endParaRPr>
          </a:p>
          <a:p>
            <a:pPr algn="ctr" eaLnBrk="0" hangingPunct="0">
              <a:buClr>
                <a:schemeClr val="tx1"/>
              </a:buClr>
            </a:pPr>
            <a:r>
              <a:rPr lang="en-GB" sz="600" dirty="0">
                <a:solidFill>
                  <a:schemeClr val="tx1"/>
                </a:solidFill>
              </a:rPr>
              <a:t>300 MHz</a:t>
            </a:r>
          </a:p>
        </p:txBody>
      </p:sp>
      <p:sp>
        <p:nvSpPr>
          <p:cNvPr id="89" name="Rounded Rectangle 88"/>
          <p:cNvSpPr/>
          <p:nvPr/>
        </p:nvSpPr>
        <p:spPr bwMode="auto">
          <a:xfrm>
            <a:off x="4811487" y="3403768"/>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TC234L</a:t>
            </a:r>
            <a:br>
              <a:rPr lang="en-GB" sz="800" b="1" dirty="0">
                <a:solidFill>
                  <a:schemeClr val="tx1"/>
                </a:solidFill>
              </a:rPr>
            </a:br>
            <a:r>
              <a:rPr lang="en-GB" sz="800" b="1" dirty="0">
                <a:solidFill>
                  <a:schemeClr val="tx1"/>
                </a:solidFill>
              </a:rPr>
              <a:t>TC234LA/X</a:t>
            </a:r>
          </a:p>
          <a:p>
            <a:pPr algn="ctr" eaLnBrk="0" hangingPunct="0">
              <a:buClr>
                <a:schemeClr val="tx1"/>
              </a:buClr>
            </a:pPr>
            <a:r>
              <a:rPr lang="en-GB" sz="600" dirty="0">
                <a:solidFill>
                  <a:schemeClr val="tx1"/>
                </a:solidFill>
              </a:rPr>
              <a:t>200 MHz</a:t>
            </a:r>
          </a:p>
        </p:txBody>
      </p:sp>
      <p:sp>
        <p:nvSpPr>
          <p:cNvPr id="90" name="Rounded Rectangle 89"/>
          <p:cNvSpPr/>
          <p:nvPr/>
        </p:nvSpPr>
        <p:spPr bwMode="auto">
          <a:xfrm>
            <a:off x="6481565" y="2352208"/>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TC277T</a:t>
            </a:r>
          </a:p>
          <a:p>
            <a:pPr algn="ctr" eaLnBrk="0" hangingPunct="0">
              <a:buClr>
                <a:schemeClr val="tx1"/>
              </a:buClr>
            </a:pPr>
            <a:r>
              <a:rPr lang="en-GB" sz="600" dirty="0">
                <a:solidFill>
                  <a:schemeClr val="tx1"/>
                </a:solidFill>
              </a:rPr>
              <a:t>200 MHz</a:t>
            </a:r>
          </a:p>
        </p:txBody>
      </p:sp>
      <p:sp>
        <p:nvSpPr>
          <p:cNvPr id="91" name="Rounded Rectangle 90"/>
          <p:cNvSpPr/>
          <p:nvPr/>
        </p:nvSpPr>
        <p:spPr bwMode="auto">
          <a:xfrm>
            <a:off x="4811488" y="3934046"/>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TC224L/S</a:t>
            </a:r>
          </a:p>
          <a:p>
            <a:pPr algn="ctr" eaLnBrk="0" hangingPunct="0">
              <a:buClr>
                <a:schemeClr val="tx1"/>
              </a:buClr>
            </a:pPr>
            <a:r>
              <a:rPr lang="en-GB" sz="600" dirty="0">
                <a:solidFill>
                  <a:schemeClr val="tx1"/>
                </a:solidFill>
              </a:rPr>
              <a:t>133 MHz</a:t>
            </a:r>
          </a:p>
        </p:txBody>
      </p:sp>
      <p:sp>
        <p:nvSpPr>
          <p:cNvPr id="92" name="Rounded Rectangle 91"/>
          <p:cNvSpPr/>
          <p:nvPr/>
        </p:nvSpPr>
        <p:spPr bwMode="auto">
          <a:xfrm>
            <a:off x="4811488" y="2882294"/>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TC264D</a:t>
            </a:r>
          </a:p>
          <a:p>
            <a:pPr algn="ctr" eaLnBrk="0" hangingPunct="0">
              <a:buClr>
                <a:schemeClr val="tx1"/>
              </a:buClr>
            </a:pPr>
            <a:r>
              <a:rPr lang="en-GB" sz="800" b="1" dirty="0">
                <a:solidFill>
                  <a:schemeClr val="tx1"/>
                </a:solidFill>
              </a:rPr>
              <a:t>TC264DA</a:t>
            </a:r>
          </a:p>
          <a:p>
            <a:pPr algn="ctr" eaLnBrk="0" hangingPunct="0">
              <a:buClr>
                <a:schemeClr val="tx1"/>
              </a:buClr>
            </a:pPr>
            <a:r>
              <a:rPr lang="en-GB" sz="600" dirty="0">
                <a:solidFill>
                  <a:schemeClr val="tx1"/>
                </a:solidFill>
              </a:rPr>
              <a:t>200 MHz</a:t>
            </a:r>
          </a:p>
        </p:txBody>
      </p:sp>
      <p:sp>
        <p:nvSpPr>
          <p:cNvPr id="97" name="Rounded Rectangle 96"/>
          <p:cNvSpPr/>
          <p:nvPr/>
        </p:nvSpPr>
        <p:spPr bwMode="auto">
          <a:xfrm>
            <a:off x="3958177" y="3934046"/>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TC223L/S</a:t>
            </a:r>
          </a:p>
          <a:p>
            <a:pPr algn="ctr" eaLnBrk="0" hangingPunct="0">
              <a:buClr>
                <a:schemeClr val="tx1"/>
              </a:buClr>
            </a:pPr>
            <a:r>
              <a:rPr lang="en-GB" sz="600" dirty="0">
                <a:solidFill>
                  <a:schemeClr val="tx1"/>
                </a:solidFill>
              </a:rPr>
              <a:t>133 MHz</a:t>
            </a:r>
          </a:p>
        </p:txBody>
      </p:sp>
      <p:sp>
        <p:nvSpPr>
          <p:cNvPr id="99" name="Rounded Rectangle 98"/>
          <p:cNvSpPr/>
          <p:nvPr/>
        </p:nvSpPr>
        <p:spPr bwMode="auto">
          <a:xfrm>
            <a:off x="3128463" y="3930762"/>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TC222L/S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4" name="Rounded Rectangle 103"/>
          <p:cNvSpPr/>
          <p:nvPr/>
        </p:nvSpPr>
        <p:spPr bwMode="auto">
          <a:xfrm>
            <a:off x="3965797" y="4457905"/>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TC213L/S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6" name="Rounded Rectangle 105"/>
          <p:cNvSpPr/>
          <p:nvPr/>
        </p:nvSpPr>
        <p:spPr bwMode="auto">
          <a:xfrm>
            <a:off x="3128461" y="4457905"/>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37" name="Rounded Rectangle 36"/>
          <p:cNvSpPr/>
          <p:nvPr/>
        </p:nvSpPr>
        <p:spPr bwMode="auto">
          <a:xfrm>
            <a:off x="3965797" y="3403767"/>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TC233L</a:t>
            </a:r>
          </a:p>
          <a:p>
            <a:pPr algn="ctr" eaLnBrk="0" hangingPunct="0">
              <a:buClr>
                <a:schemeClr val="tx1"/>
              </a:buClr>
            </a:pPr>
            <a:r>
              <a:rPr lang="en-GB" sz="600" dirty="0">
                <a:solidFill>
                  <a:schemeClr val="tx1"/>
                </a:solidFill>
              </a:rPr>
              <a:t>200 MHz</a:t>
            </a:r>
          </a:p>
        </p:txBody>
      </p:sp>
      <p:sp>
        <p:nvSpPr>
          <p:cNvPr id="38" name="Rounded Rectangle 37"/>
          <p:cNvSpPr/>
          <p:nvPr/>
        </p:nvSpPr>
        <p:spPr bwMode="auto">
          <a:xfrm>
            <a:off x="4811488" y="4461308"/>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TC214L/S</a:t>
            </a:r>
          </a:p>
          <a:p>
            <a:pPr algn="ctr" eaLnBrk="0" hangingPunct="0">
              <a:buClr>
                <a:schemeClr val="tx1"/>
              </a:buClr>
            </a:pPr>
            <a:r>
              <a:rPr lang="en-GB" sz="600" dirty="0">
                <a:solidFill>
                  <a:schemeClr val="tx1"/>
                </a:solidFill>
              </a:rPr>
              <a:t>133 MHz</a:t>
            </a:r>
          </a:p>
        </p:txBody>
      </p:sp>
      <p:sp>
        <p:nvSpPr>
          <p:cNvPr id="39" name="Rounded Rectangle 38"/>
          <p:cNvSpPr/>
          <p:nvPr/>
        </p:nvSpPr>
        <p:spPr bwMode="auto">
          <a:xfrm>
            <a:off x="6481564" y="3403767"/>
            <a:ext cx="709296"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TC237L</a:t>
            </a:r>
          </a:p>
          <a:p>
            <a:pPr algn="ctr" eaLnBrk="0" hangingPunct="0">
              <a:buClr>
                <a:schemeClr val="tx1"/>
              </a:buClr>
            </a:pPr>
            <a:r>
              <a:rPr lang="en-GB" sz="800" b="1" dirty="0">
                <a:solidFill>
                  <a:schemeClr val="tx1"/>
                </a:solidFill>
              </a:rPr>
              <a:t>TC237LA/X</a:t>
            </a:r>
          </a:p>
          <a:p>
            <a:pPr algn="ctr" eaLnBrk="0" hangingPunct="0">
              <a:buClr>
                <a:schemeClr val="tx1"/>
              </a:buClr>
            </a:pPr>
            <a:r>
              <a:rPr lang="en-GB" sz="600" dirty="0">
                <a:solidFill>
                  <a:schemeClr val="tx1"/>
                </a:solidFill>
              </a:rPr>
              <a:t>200 MHz</a:t>
            </a:r>
          </a:p>
        </p:txBody>
      </p:sp>
      <p:sp>
        <p:nvSpPr>
          <p:cNvPr id="40" name="Rounded Rectangle 39"/>
          <p:cNvSpPr/>
          <p:nvPr/>
        </p:nvSpPr>
        <p:spPr bwMode="auto">
          <a:xfrm>
            <a:off x="8173811" y="1832884"/>
            <a:ext cx="701675" cy="415288"/>
          </a:xfrm>
          <a:prstGeom prst="roundRect">
            <a:avLst/>
          </a:prstGeom>
          <a:solidFill>
            <a:srgbClr val="CBCBCB"/>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a:t>
            </a:r>
          </a:p>
          <a:p>
            <a:pPr algn="ctr" eaLnBrk="0" hangingPunct="0">
              <a:buClr>
                <a:schemeClr val="tx1"/>
              </a:buClr>
            </a:pPr>
            <a:r>
              <a:rPr lang="en-GB" sz="800" b="1" dirty="0">
                <a:latin typeface="+mn-lt"/>
              </a:rPr>
              <a:t>TC299TX</a:t>
            </a:r>
          </a:p>
          <a:p>
            <a:pPr algn="ctr" eaLnBrk="0" hangingPunct="0">
              <a:buClr>
                <a:schemeClr val="tx1"/>
              </a:buClr>
            </a:pPr>
            <a:r>
              <a:rPr lang="en-GB" sz="600" dirty="0">
                <a:latin typeface="+mn-lt"/>
              </a:rPr>
              <a:t>300 MHz</a:t>
            </a:r>
          </a:p>
        </p:txBody>
      </p:sp>
      <p:sp>
        <p:nvSpPr>
          <p:cNvPr id="43" name="Rounded Rectangle 42"/>
          <p:cNvSpPr/>
          <p:nvPr/>
        </p:nvSpPr>
        <p:spPr bwMode="auto">
          <a:xfrm>
            <a:off x="9004221" y="2882294"/>
            <a:ext cx="701675" cy="415288"/>
          </a:xfrm>
          <a:prstGeom prst="roundRect">
            <a:avLst/>
          </a:prstGeom>
          <a:solidFill>
            <a:srgbClr val="CBCBCB"/>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a:t>
            </a:r>
          </a:p>
          <a:p>
            <a:pPr algn="ctr" eaLnBrk="0" hangingPunct="0">
              <a:buClr>
                <a:schemeClr val="tx1"/>
              </a:buClr>
            </a:pPr>
            <a:r>
              <a:rPr lang="en-GB" sz="800" b="1" dirty="0">
                <a:latin typeface="+mn-lt"/>
              </a:rPr>
              <a:t>TC299TX</a:t>
            </a:r>
          </a:p>
          <a:p>
            <a:pPr algn="ctr" eaLnBrk="0" hangingPunct="0">
              <a:buClr>
                <a:schemeClr val="tx1"/>
              </a:buClr>
            </a:pPr>
            <a:r>
              <a:rPr lang="en-GB" sz="600" dirty="0">
                <a:latin typeface="+mn-lt"/>
              </a:rPr>
              <a:t>300 MHz</a:t>
            </a:r>
          </a:p>
        </p:txBody>
      </p:sp>
      <p:sp>
        <p:nvSpPr>
          <p:cNvPr id="44" name="Rounded Rectangle 43"/>
          <p:cNvSpPr/>
          <p:nvPr/>
        </p:nvSpPr>
        <p:spPr bwMode="auto">
          <a:xfrm>
            <a:off x="9005026" y="2352208"/>
            <a:ext cx="701675" cy="415288"/>
          </a:xfrm>
          <a:prstGeom prst="roundRect">
            <a:avLst/>
          </a:prstGeom>
          <a:solidFill>
            <a:srgbClr val="CBCBCB"/>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a:t>
            </a:r>
          </a:p>
          <a:p>
            <a:pPr algn="ctr" eaLnBrk="0" hangingPunct="0">
              <a:buClr>
                <a:schemeClr val="tx1"/>
              </a:buClr>
            </a:pPr>
            <a:r>
              <a:rPr lang="en-GB" sz="800" b="1" dirty="0">
                <a:latin typeface="+mn-lt"/>
              </a:rPr>
              <a:t>TC299TX</a:t>
            </a:r>
          </a:p>
          <a:p>
            <a:pPr algn="ctr" eaLnBrk="0" hangingPunct="0">
              <a:buClr>
                <a:schemeClr val="tx1"/>
              </a:buClr>
            </a:pPr>
            <a:r>
              <a:rPr lang="en-GB" sz="600" dirty="0">
                <a:latin typeface="+mn-lt"/>
              </a:rPr>
              <a:t>300 MHz</a:t>
            </a:r>
          </a:p>
        </p:txBody>
      </p:sp>
      <p:sp>
        <p:nvSpPr>
          <p:cNvPr id="45" name="Rounded Rectangle 44"/>
          <p:cNvSpPr/>
          <p:nvPr/>
        </p:nvSpPr>
        <p:spPr bwMode="auto">
          <a:xfrm>
            <a:off x="9005026" y="1827589"/>
            <a:ext cx="701675" cy="415288"/>
          </a:xfrm>
          <a:prstGeom prst="roundRect">
            <a:avLst/>
          </a:prstGeom>
          <a:solidFill>
            <a:srgbClr val="CBCBCB"/>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a:t>
            </a:r>
          </a:p>
          <a:p>
            <a:pPr algn="ctr" eaLnBrk="0" hangingPunct="0">
              <a:buClr>
                <a:schemeClr val="tx1"/>
              </a:buClr>
            </a:pPr>
            <a:r>
              <a:rPr lang="en-GB" sz="800" b="1" dirty="0">
                <a:latin typeface="+mn-lt"/>
              </a:rPr>
              <a:t>TC299TX</a:t>
            </a:r>
          </a:p>
          <a:p>
            <a:pPr algn="ctr" eaLnBrk="0" hangingPunct="0">
              <a:buClr>
                <a:schemeClr val="tx1"/>
              </a:buClr>
            </a:pPr>
            <a:r>
              <a:rPr lang="en-GB" sz="600" dirty="0">
                <a:latin typeface="+mn-lt"/>
              </a:rPr>
              <a:t>300 MHz</a:t>
            </a:r>
          </a:p>
        </p:txBody>
      </p:sp>
      <p:sp>
        <p:nvSpPr>
          <p:cNvPr id="2" name="Footer Placeholder 1">
            <a:extLst>
              <a:ext uri="{FF2B5EF4-FFF2-40B4-BE49-F238E27FC236}">
                <a16:creationId xmlns:a16="http://schemas.microsoft.com/office/drawing/2014/main" id="{F49A57A9-65CB-4FB2-A8B4-ED707EB85DA5}"/>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60512F65-F93A-44FB-B10A-9B36F4EA10C2}"/>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665A877E-B5D9-44A2-BBCE-2BE1EF5DED24}"/>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340173897"/>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88"/>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89"/>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9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85"/>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39"/>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43"/>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44"/>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77" grpId="0" animBg="1"/>
      <p:bldP spid="79" grpId="0" animBg="1"/>
      <p:bldP spid="85" grpId="0" animBg="1"/>
      <p:bldP spid="88" grpId="0" animBg="1"/>
      <p:bldP spid="89" grpId="0" animBg="1"/>
      <p:bldP spid="90" grpId="0" animBg="1"/>
      <p:bldP spid="91" grpId="0" animBg="1"/>
      <p:bldP spid="39" grpId="0" animBg="1"/>
      <p:bldP spid="40" grpId="0" animBg="1"/>
      <p:bldP spid="43" grpId="0" animBg="1"/>
      <p:bldP spid="44" grpId="0" animBg="1"/>
      <p:bldP spid="4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hasCustomPrompt="1"/>
          </p:nvPr>
        </p:nvSpPr>
        <p:spPr/>
        <p:txBody>
          <a:bodyPr/>
          <a:lstStyle/>
          <a:p>
            <a:r>
              <a:t>AURIX™ Emulation Device Support</a:t>
            </a:r>
            <a:br>
              <a:rPr/>
            </a:br>
            <a:r>
              <a:rPr>
                <a:solidFill>
                  <a:schemeClr val="accent3">
                    <a:lumMod val="50000"/>
                  </a:schemeClr>
                </a:solidFill>
              </a:rPr>
              <a:t>for powertrain applications</a:t>
            </a:r>
          </a:p>
        </p:txBody>
      </p:sp>
      <p:sp>
        <p:nvSpPr>
          <p:cNvPr id="2" name="TextBox 1"/>
          <p:cNvSpPr txBox="1"/>
          <p:nvPr/>
        </p:nvSpPr>
        <p:spPr bwMode="auto">
          <a:xfrm>
            <a:off x="1408393" y="4399668"/>
            <a:ext cx="6939171" cy="1738938"/>
          </a:xfrm>
          <a:prstGeom prst="rect">
            <a:avLst/>
          </a:prstGeom>
          <a:noFill/>
          <a:ln w="9525">
            <a:noFill/>
            <a:miter lim="800000"/>
            <a:headEnd/>
            <a:tailEnd/>
          </a:ln>
          <a:effectLst/>
        </p:spPr>
        <p:txBody>
          <a:bodyPr wrap="square" lIns="0" tIns="0" rIns="0" bIns="0" rtlCol="0" anchor="ctr" anchorCtr="0">
            <a:spAutoFit/>
          </a:bodyPr>
          <a:lstStyle/>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MCDS Multicore Debugging Support</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Extended SRAM / Trace Memory </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-40°C - +125°C temperature range</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kern="0" dirty="0">
                <a:latin typeface="Verdana" pitchFamily="34" charset="0"/>
                <a:ea typeface="Verdana" pitchFamily="34" charset="0"/>
                <a:cs typeface="Verdana" pitchFamily="34" charset="0"/>
              </a:rPr>
              <a:t>Engineering sample ES grade only</a:t>
            </a:r>
          </a:p>
          <a:p>
            <a:pPr marL="285750" indent="-285750" eaLnBrk="0" fontAlgn="auto" hangingPunct="0">
              <a:spcBef>
                <a:spcPts val="0"/>
              </a:spcBef>
              <a:spcAft>
                <a:spcPts val="300"/>
              </a:spcAft>
              <a:buClr>
                <a:schemeClr val="accent1"/>
              </a:buClr>
              <a:buFont typeface="Arial" panose="020B0604020202020204" pitchFamily="34" charset="0"/>
              <a:buChar char="›"/>
            </a:pPr>
            <a:r>
              <a:rPr lang="en-GB" sz="1400" b="1" kern="0" dirty="0">
                <a:solidFill>
                  <a:srgbClr val="FF0000"/>
                </a:solidFill>
                <a:latin typeface="Verdana" pitchFamily="34" charset="0"/>
                <a:ea typeface="Verdana" pitchFamily="34" charset="0"/>
                <a:cs typeface="Verdana" pitchFamily="34" charset="0"/>
              </a:rPr>
              <a:t>*</a:t>
            </a:r>
            <a:r>
              <a:rPr lang="en-GB" sz="1400" kern="0" dirty="0">
                <a:latin typeface="Verdana" pitchFamily="34" charset="0"/>
                <a:ea typeface="Verdana" pitchFamily="34" charset="0"/>
                <a:cs typeface="Verdana" pitchFamily="34" charset="0"/>
              </a:rPr>
              <a:t>TC234LF: no ISO 11898-1:2015 support</a:t>
            </a:r>
          </a:p>
          <a:p>
            <a:pPr marL="285750" indent="-285750" eaLnBrk="0" fontAlgn="auto" hangingPunct="0">
              <a:spcBef>
                <a:spcPts val="0"/>
              </a:spcBef>
              <a:spcAft>
                <a:spcPts val="300"/>
              </a:spcAft>
              <a:buClr>
                <a:schemeClr val="accent1"/>
              </a:buClr>
              <a:buFont typeface="Arial" panose="020B0604020202020204" pitchFamily="34" charset="0"/>
              <a:buChar char="›"/>
            </a:pPr>
            <a:endParaRPr lang="en-GB" sz="1400" kern="0" dirty="0">
              <a:latin typeface="Verdana" pitchFamily="34" charset="0"/>
              <a:ea typeface="Verdana" pitchFamily="34" charset="0"/>
              <a:cs typeface="Verdana" pitchFamily="34" charset="0"/>
            </a:endParaRPr>
          </a:p>
          <a:p>
            <a:pPr marL="285750" indent="-285750" eaLnBrk="0" fontAlgn="auto" hangingPunct="0">
              <a:spcBef>
                <a:spcPts val="0"/>
              </a:spcBef>
              <a:spcAft>
                <a:spcPts val="300"/>
              </a:spcAft>
              <a:buClr>
                <a:schemeClr val="accent1"/>
              </a:buClr>
              <a:buFont typeface="Arial" panose="020B0604020202020204" pitchFamily="34" charset="0"/>
              <a:buChar char="›"/>
            </a:pPr>
            <a:endParaRPr lang="en-GB" sz="1400" kern="0" dirty="0">
              <a:latin typeface="Verdana" pitchFamily="34" charset="0"/>
              <a:ea typeface="Verdana" pitchFamily="34" charset="0"/>
              <a:cs typeface="Verdana" pitchFamily="34" charset="0"/>
            </a:endParaRPr>
          </a:p>
        </p:txBody>
      </p:sp>
      <p:graphicFrame>
        <p:nvGraphicFramePr>
          <p:cNvPr id="17" name="Group 4"/>
          <p:cNvGraphicFramePr>
            <a:graphicFrameLocks noGrp="1"/>
          </p:cNvGraphicFramePr>
          <p:nvPr>
            <p:extLst/>
          </p:nvPr>
        </p:nvGraphicFramePr>
        <p:xfrm>
          <a:off x="1071320" y="1340711"/>
          <a:ext cx="5176633" cy="2647333"/>
        </p:xfrm>
        <a:graphic>
          <a:graphicData uri="http://schemas.openxmlformats.org/drawingml/2006/table">
            <a:tbl>
              <a:tblPr/>
              <a:tblGrid>
                <a:gridCol w="982317">
                  <a:extLst>
                    <a:ext uri="{9D8B030D-6E8A-4147-A177-3AD203B41FA5}">
                      <a16:colId xmlns:a16="http://schemas.microsoft.com/office/drawing/2014/main" val="20000"/>
                    </a:ext>
                  </a:extLst>
                </a:gridCol>
                <a:gridCol w="809846">
                  <a:extLst>
                    <a:ext uri="{9D8B030D-6E8A-4147-A177-3AD203B41FA5}">
                      <a16:colId xmlns:a16="http://schemas.microsoft.com/office/drawing/2014/main" val="20001"/>
                    </a:ext>
                  </a:extLst>
                </a:gridCol>
                <a:gridCol w="864120">
                  <a:extLst>
                    <a:ext uri="{9D8B030D-6E8A-4147-A177-3AD203B41FA5}">
                      <a16:colId xmlns:a16="http://schemas.microsoft.com/office/drawing/2014/main" val="20002"/>
                    </a:ext>
                  </a:extLst>
                </a:gridCol>
                <a:gridCol w="864120">
                  <a:extLst>
                    <a:ext uri="{9D8B030D-6E8A-4147-A177-3AD203B41FA5}">
                      <a16:colId xmlns:a16="http://schemas.microsoft.com/office/drawing/2014/main" val="20003"/>
                    </a:ext>
                  </a:extLst>
                </a:gridCol>
                <a:gridCol w="792110">
                  <a:extLst>
                    <a:ext uri="{9D8B030D-6E8A-4147-A177-3AD203B41FA5}">
                      <a16:colId xmlns:a16="http://schemas.microsoft.com/office/drawing/2014/main" val="20004"/>
                    </a:ext>
                  </a:extLst>
                </a:gridCol>
                <a:gridCol w="864120">
                  <a:extLst>
                    <a:ext uri="{9D8B030D-6E8A-4147-A177-3AD203B41FA5}">
                      <a16:colId xmlns:a16="http://schemas.microsoft.com/office/drawing/2014/main" val="20005"/>
                    </a:ext>
                  </a:extLst>
                </a:gridCol>
              </a:tblGrid>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9x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2.5MB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0"/>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7x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1"/>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6x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1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2"/>
                  </a:ext>
                </a:extLst>
              </a:tr>
              <a:tr h="533281">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E30034"/>
                        </a:buClr>
                        <a:buSzTx/>
                        <a:buFont typeface="Wingdings" pitchFamily="2" charset="2"/>
                        <a:buNone/>
                        <a:tabLst/>
                        <a:defRPr/>
                      </a:pPr>
                      <a:r>
                        <a:rPr kumimoji="0" lang="en-GB" sz="900" b="1" i="0" u="none" strike="noStrike" kern="1200" cap="none" spc="0" normalizeH="0" baseline="0" noProof="0" dirty="0">
                          <a:ln>
                            <a:noFill/>
                          </a:ln>
                          <a:solidFill>
                            <a:srgbClr val="000000"/>
                          </a:solidFill>
                          <a:effectLst/>
                          <a:uLnTx/>
                          <a:uFillTx/>
                          <a:latin typeface="Verdana" pitchFamily="34" charset="0"/>
                          <a:ea typeface="+mn-ea"/>
                          <a:cs typeface="+mn-cs"/>
                        </a:rPr>
                        <a:t>3x Series</a:t>
                      </a:r>
                      <a:b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br>
                      <a: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t>up to 512 kB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3"/>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defRPr/>
                      </a:pPr>
                      <a:endParaRPr kumimoji="0" lang="en-GB" sz="900" b="0" i="0" u="none" strike="noStrike" cap="none" normalizeH="0" baseline="0" dirty="0">
                        <a:ln>
                          <a:noFill/>
                        </a:ln>
                        <a:solidFill>
                          <a:srgbClr val="000000"/>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solidFill>
                        <a:schemeClr val="bg1"/>
                      </a:solid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defRPr/>
                      </a:pPr>
                      <a:r>
                        <a:rPr kumimoji="0" lang="en-GB" sz="900" b="1" i="0" u="none" strike="noStrike" cap="none" normalizeH="0" baseline="0" dirty="0">
                          <a:ln>
                            <a:noFill/>
                          </a:ln>
                          <a:solidFill>
                            <a:srgbClr val="000000"/>
                          </a:solidFill>
                          <a:effectLst/>
                          <a:latin typeface="Verdana" pitchFamily="34" charset="0"/>
                        </a:rPr>
                        <a:t>LQFP-144</a:t>
                      </a:r>
                      <a:br>
                        <a:rPr kumimoji="0" lang="en-GB" sz="900" b="1" i="0" u="none" strike="noStrike" cap="none" normalizeH="0" baseline="0" dirty="0">
                          <a:ln>
                            <a:noFill/>
                          </a:ln>
                          <a:solidFill>
                            <a:srgbClr val="000000"/>
                          </a:solidFill>
                          <a:effectLst/>
                          <a:latin typeface="Verdana" pitchFamily="34" charset="0"/>
                        </a:rPr>
                      </a:br>
                      <a:r>
                        <a:rPr kumimoji="0" lang="en-GB" sz="900" b="1" i="0" u="none" strike="noStrike" cap="none" normalizeH="0" baseline="0" dirty="0">
                          <a:ln>
                            <a:noFill/>
                          </a:ln>
                          <a:solidFill>
                            <a:srgbClr val="000000"/>
                          </a:solidFill>
                          <a:effectLst/>
                          <a:latin typeface="Verdana" pitchFamily="34" charset="0"/>
                        </a:rPr>
                        <a:t>TQFP-144</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defRPr/>
                      </a:pPr>
                      <a:r>
                        <a:rPr kumimoji="0" lang="en-GB" sz="900" b="1" i="0" u="none" strike="noStrike" cap="none" normalizeH="0" baseline="0" dirty="0">
                          <a:ln>
                            <a:noFill/>
                          </a:ln>
                          <a:solidFill>
                            <a:srgbClr val="000000"/>
                          </a:solidFill>
                          <a:effectLst/>
                          <a:latin typeface="Verdana" pitchFamily="34" charset="0"/>
                        </a:rPr>
                        <a:t>LQFP-176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LFBGA-292</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BGA-416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LFBGA-516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extLst>
                  <a:ext uri="{0D108BD9-81ED-4DB2-BD59-A6C34878D82A}">
                    <a16:rowId xmlns:a16="http://schemas.microsoft.com/office/drawing/2014/main" val="10004"/>
                  </a:ext>
                </a:extLst>
              </a:tr>
            </a:tbl>
          </a:graphicData>
        </a:graphic>
      </p:graphicFrame>
      <p:sp>
        <p:nvSpPr>
          <p:cNvPr id="19" name="Rounded Rectangle 18"/>
          <p:cNvSpPr/>
          <p:nvPr/>
        </p:nvSpPr>
        <p:spPr bwMode="auto">
          <a:xfrm>
            <a:off x="5463296" y="1407005"/>
            <a:ext cx="701675" cy="415288"/>
          </a:xfrm>
          <a:prstGeom prst="roundRect">
            <a:avLst/>
          </a:prstGeom>
          <a:solidFill>
            <a:srgbClr val="ADCFC4"/>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TC299TF</a:t>
            </a:r>
          </a:p>
          <a:p>
            <a:pPr algn="ctr" eaLnBrk="0" hangingPunct="0">
              <a:buClr>
                <a:schemeClr val="tx1"/>
              </a:buClr>
            </a:pPr>
            <a:r>
              <a:rPr lang="en-GB" sz="600" dirty="0">
                <a:latin typeface="+mn-lt"/>
              </a:rPr>
              <a:t>300 MHz</a:t>
            </a:r>
          </a:p>
        </p:txBody>
      </p:sp>
      <p:sp>
        <p:nvSpPr>
          <p:cNvPr id="20" name="Rounded Rectangle 19"/>
          <p:cNvSpPr/>
          <p:nvPr/>
        </p:nvSpPr>
        <p:spPr bwMode="auto">
          <a:xfrm>
            <a:off x="4634455" y="1407005"/>
            <a:ext cx="701675" cy="415288"/>
          </a:xfrm>
          <a:prstGeom prst="roundRect">
            <a:avLst/>
          </a:prstGeom>
          <a:solidFill>
            <a:srgbClr val="ADCFC4"/>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TC298TF</a:t>
            </a:r>
          </a:p>
          <a:p>
            <a:pPr algn="ctr" eaLnBrk="0" hangingPunct="0">
              <a:buClr>
                <a:schemeClr val="tx1"/>
              </a:buClr>
            </a:pPr>
            <a:r>
              <a:rPr lang="en-GB" sz="600" dirty="0">
                <a:latin typeface="+mn-lt"/>
              </a:rPr>
              <a:t>300 MHz</a:t>
            </a:r>
          </a:p>
        </p:txBody>
      </p:sp>
      <p:sp>
        <p:nvSpPr>
          <p:cNvPr id="23" name="Rounded Rectangle 22"/>
          <p:cNvSpPr/>
          <p:nvPr/>
        </p:nvSpPr>
        <p:spPr bwMode="auto">
          <a:xfrm>
            <a:off x="3793218" y="1928479"/>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TC277TF</a:t>
            </a:r>
          </a:p>
          <a:p>
            <a:pPr algn="ctr" eaLnBrk="0" hangingPunct="0">
              <a:buClr>
                <a:schemeClr val="tx1"/>
              </a:buClr>
            </a:pPr>
            <a:r>
              <a:rPr lang="en-GB" sz="600" dirty="0">
                <a:solidFill>
                  <a:schemeClr val="tx1"/>
                </a:solidFill>
              </a:rPr>
              <a:t>200 MHz</a:t>
            </a:r>
          </a:p>
        </p:txBody>
      </p:sp>
      <p:sp>
        <p:nvSpPr>
          <p:cNvPr id="27" name="Rounded Rectangle 26"/>
          <p:cNvSpPr/>
          <p:nvPr/>
        </p:nvSpPr>
        <p:spPr bwMode="auto">
          <a:xfrm>
            <a:off x="3793219" y="1407005"/>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TC297TF</a:t>
            </a:r>
          </a:p>
          <a:p>
            <a:pPr algn="ctr" eaLnBrk="0" hangingPunct="0">
              <a:buClr>
                <a:schemeClr val="tx1"/>
              </a:buClr>
            </a:pPr>
            <a:r>
              <a:rPr lang="en-GB" sz="600" dirty="0">
                <a:solidFill>
                  <a:schemeClr val="tx1"/>
                </a:solidFill>
              </a:rPr>
              <a:t>300 MHz</a:t>
            </a:r>
          </a:p>
        </p:txBody>
      </p:sp>
      <p:sp>
        <p:nvSpPr>
          <p:cNvPr id="28" name="Rounded Rectangle 27"/>
          <p:cNvSpPr/>
          <p:nvPr/>
        </p:nvSpPr>
        <p:spPr bwMode="auto">
          <a:xfrm>
            <a:off x="2939908" y="2458757"/>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TC265DE</a:t>
            </a:r>
          </a:p>
          <a:p>
            <a:pPr algn="ctr" eaLnBrk="0" hangingPunct="0">
              <a:buClr>
                <a:schemeClr val="tx1"/>
              </a:buClr>
            </a:pPr>
            <a:r>
              <a:rPr lang="en-GB" sz="600" dirty="0">
                <a:solidFill>
                  <a:schemeClr val="tx1"/>
                </a:solidFill>
              </a:rPr>
              <a:t>200 MHz</a:t>
            </a:r>
          </a:p>
        </p:txBody>
      </p:sp>
      <p:sp>
        <p:nvSpPr>
          <p:cNvPr id="29" name="Rounded Rectangle 28"/>
          <p:cNvSpPr/>
          <p:nvPr/>
        </p:nvSpPr>
        <p:spPr bwMode="auto">
          <a:xfrm>
            <a:off x="2110194" y="2455473"/>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TC264DE</a:t>
            </a:r>
          </a:p>
          <a:p>
            <a:pPr algn="ctr" eaLnBrk="0" hangingPunct="0">
              <a:buClr>
                <a:srgbClr val="000000"/>
              </a:buClr>
              <a:defRPr/>
            </a:pPr>
            <a:r>
              <a:rPr lang="en-GB" sz="600" kern="0" dirty="0">
                <a:solidFill>
                  <a:srgbClr val="000000"/>
                </a:solidFill>
                <a:cs typeface="Arial" panose="020B0604020202020204" pitchFamily="34" charset="0"/>
              </a:rPr>
              <a:t>200 MHz</a:t>
            </a:r>
          </a:p>
        </p:txBody>
      </p:sp>
      <p:sp>
        <p:nvSpPr>
          <p:cNvPr id="31" name="Rounded Rectangle 30"/>
          <p:cNvSpPr/>
          <p:nvPr/>
        </p:nvSpPr>
        <p:spPr bwMode="auto">
          <a:xfrm>
            <a:off x="2110192" y="2982616"/>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TC234LF</a:t>
            </a:r>
            <a:r>
              <a:rPr lang="en-GB" sz="800" b="1" kern="0" dirty="0">
                <a:solidFill>
                  <a:schemeClr val="accent1"/>
                </a:solidFill>
                <a:cs typeface="Arial" panose="020B0604020202020204" pitchFamily="34" charset="0"/>
              </a:rPr>
              <a:t>*</a:t>
            </a:r>
          </a:p>
          <a:p>
            <a:pPr algn="ctr" eaLnBrk="0" hangingPunct="0">
              <a:buClr>
                <a:srgbClr val="000000"/>
              </a:buClr>
              <a:defRPr/>
            </a:pPr>
            <a:r>
              <a:rPr lang="en-GB" sz="600" kern="0" dirty="0">
                <a:solidFill>
                  <a:srgbClr val="000000"/>
                </a:solidFill>
                <a:cs typeface="Arial" panose="020B0604020202020204" pitchFamily="34" charset="0"/>
              </a:rPr>
              <a:t>200 MHz</a:t>
            </a:r>
          </a:p>
        </p:txBody>
      </p:sp>
      <p:sp>
        <p:nvSpPr>
          <p:cNvPr id="32" name="Rounded Rectangle 31"/>
          <p:cNvSpPr/>
          <p:nvPr/>
        </p:nvSpPr>
        <p:spPr bwMode="auto">
          <a:xfrm>
            <a:off x="2947528" y="1928478"/>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TC275TF</a:t>
            </a:r>
          </a:p>
          <a:p>
            <a:pPr algn="ctr" eaLnBrk="0" hangingPunct="0">
              <a:buClr>
                <a:schemeClr val="tx1"/>
              </a:buClr>
            </a:pPr>
            <a:r>
              <a:rPr lang="en-GB" sz="600" dirty="0">
                <a:solidFill>
                  <a:schemeClr val="tx1"/>
                </a:solidFill>
              </a:rPr>
              <a:t>200 MHz</a:t>
            </a:r>
          </a:p>
        </p:txBody>
      </p:sp>
      <p:pic>
        <p:nvPicPr>
          <p:cNvPr id="39" name="Picture 30"/>
          <p:cNvPicPr>
            <a:picLocks noChangeAspect="1" noChangeArrowheads="1"/>
          </p:cNvPicPr>
          <p:nvPr/>
        </p:nvPicPr>
        <p:blipFill>
          <a:blip r:embed="rId3" cstate="print"/>
          <a:srcRect/>
          <a:stretch>
            <a:fillRect/>
          </a:stretch>
        </p:blipFill>
        <p:spPr bwMode="auto">
          <a:xfrm>
            <a:off x="9096002" y="5686535"/>
            <a:ext cx="710878" cy="694795"/>
          </a:xfrm>
          <a:prstGeom prst="rect">
            <a:avLst/>
          </a:prstGeom>
          <a:noFill/>
          <a:ln w="9525">
            <a:noFill/>
            <a:miter lim="800000"/>
            <a:headEnd/>
            <a:tailEnd/>
          </a:ln>
        </p:spPr>
      </p:pic>
      <p:sp>
        <p:nvSpPr>
          <p:cNvPr id="4" name="Footer Placeholder 3">
            <a:extLst>
              <a:ext uri="{FF2B5EF4-FFF2-40B4-BE49-F238E27FC236}">
                <a16:creationId xmlns:a16="http://schemas.microsoft.com/office/drawing/2014/main" id="{82DB931D-CA9B-4512-9B4E-2C097A45CF77}"/>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F39FDDC4-4554-4D84-89B3-19BDEC492528}"/>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15CFCA19-9E06-4D4E-933D-8800F66F6065}"/>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27382127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hasCustomPrompt="1"/>
          </p:nvPr>
        </p:nvSpPr>
        <p:spPr/>
        <p:txBody>
          <a:bodyPr/>
          <a:lstStyle/>
          <a:p>
            <a:r>
              <a:t>ED Feature-Sets</a:t>
            </a:r>
          </a:p>
        </p:txBody>
      </p:sp>
      <p:graphicFrame>
        <p:nvGraphicFramePr>
          <p:cNvPr id="635963" name="Group 59"/>
          <p:cNvGraphicFramePr>
            <a:graphicFrameLocks noGrp="1"/>
          </p:cNvGraphicFramePr>
          <p:nvPr/>
        </p:nvGraphicFramePr>
        <p:xfrm>
          <a:off x="1165921" y="1052513"/>
          <a:ext cx="8136581" cy="2113920"/>
        </p:xfrm>
        <a:graphic>
          <a:graphicData uri="http://schemas.openxmlformats.org/drawingml/2006/table">
            <a:tbl>
              <a:tblPr/>
              <a:tblGrid>
                <a:gridCol w="1666784">
                  <a:extLst>
                    <a:ext uri="{9D8B030D-6E8A-4147-A177-3AD203B41FA5}">
                      <a16:colId xmlns:a16="http://schemas.microsoft.com/office/drawing/2014/main" val="20000"/>
                    </a:ext>
                  </a:extLst>
                </a:gridCol>
                <a:gridCol w="1546972">
                  <a:extLst>
                    <a:ext uri="{9D8B030D-6E8A-4147-A177-3AD203B41FA5}">
                      <a16:colId xmlns:a16="http://schemas.microsoft.com/office/drawing/2014/main" val="20001"/>
                    </a:ext>
                  </a:extLst>
                </a:gridCol>
                <a:gridCol w="1758403">
                  <a:extLst>
                    <a:ext uri="{9D8B030D-6E8A-4147-A177-3AD203B41FA5}">
                      <a16:colId xmlns:a16="http://schemas.microsoft.com/office/drawing/2014/main" val="20002"/>
                    </a:ext>
                  </a:extLst>
                </a:gridCol>
                <a:gridCol w="1582211">
                  <a:extLst>
                    <a:ext uri="{9D8B030D-6E8A-4147-A177-3AD203B41FA5}">
                      <a16:colId xmlns:a16="http://schemas.microsoft.com/office/drawing/2014/main" val="20003"/>
                    </a:ext>
                  </a:extLst>
                </a:gridCol>
                <a:gridCol w="1582211">
                  <a:extLst>
                    <a:ext uri="{9D8B030D-6E8A-4147-A177-3AD203B41FA5}">
                      <a16:colId xmlns:a16="http://schemas.microsoft.com/office/drawing/2014/main" val="20004"/>
                    </a:ext>
                  </a:extLst>
                </a:gridCol>
              </a:tblGrid>
              <a:tr h="276480">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endParaRPr kumimoji="0" lang="en-GB" sz="1200" b="1" i="0" u="none" strike="noStrike" cap="none" normalizeH="0" baseline="0" noProof="1">
                        <a:ln>
                          <a:noFill/>
                        </a:ln>
                        <a:solidFill>
                          <a:srgbClr val="00214A"/>
                        </a:solidFill>
                        <a:effectLst/>
                        <a:latin typeface="Verdana" pitchFamily="34" charset="0"/>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1" i="0" u="none" strike="noStrike" cap="none" normalizeH="0" baseline="0" dirty="0">
                          <a:ln>
                            <a:noFill/>
                          </a:ln>
                          <a:solidFill>
                            <a:schemeClr val="tx1"/>
                          </a:solidFill>
                          <a:effectLst/>
                          <a:latin typeface="Verdana" pitchFamily="34" charset="0"/>
                        </a:rPr>
                        <a:t>9x ED</a:t>
                      </a:r>
                      <a:endParaRPr kumimoji="0" lang="en-GB" sz="1200" b="0" i="0" u="none" strike="noStrike" cap="none" normalizeH="0" baseline="0" dirty="0">
                        <a:ln>
                          <a:noFill/>
                        </a:ln>
                        <a:solidFill>
                          <a:schemeClr val="tx1"/>
                        </a:solidFill>
                        <a:effectLst/>
                        <a:latin typeface="Verdana" pitchFamily="34" charset="0"/>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1" i="0" u="none" strike="noStrike" cap="none" normalizeH="0" baseline="0" dirty="0">
                          <a:ln>
                            <a:noFill/>
                          </a:ln>
                          <a:solidFill>
                            <a:schemeClr val="tx1"/>
                          </a:solidFill>
                          <a:effectLst/>
                          <a:latin typeface="Verdana" pitchFamily="34" charset="0"/>
                        </a:rPr>
                        <a:t>7x ED</a:t>
                      </a:r>
                      <a:endParaRPr kumimoji="0" lang="en-GB" sz="1200" b="0" i="0" u="none" strike="noStrike" cap="none" normalizeH="0" baseline="0" dirty="0">
                        <a:ln>
                          <a:noFill/>
                        </a:ln>
                        <a:solidFill>
                          <a:schemeClr val="tx1"/>
                        </a:solidFill>
                        <a:effectLst/>
                        <a:latin typeface="Verdana" pitchFamily="34" charset="0"/>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1" i="0" u="none" strike="noStrike" cap="none" normalizeH="0" baseline="0" dirty="0">
                          <a:ln>
                            <a:noFill/>
                          </a:ln>
                          <a:solidFill>
                            <a:schemeClr val="tx1"/>
                          </a:solidFill>
                          <a:effectLst/>
                          <a:latin typeface="Verdana" pitchFamily="34" charset="0"/>
                        </a:rPr>
                        <a:t>6x ED</a:t>
                      </a:r>
                      <a:endParaRPr kumimoji="0" lang="en-GB" sz="1200" b="0" i="0" u="none" strike="noStrike" cap="none" normalizeH="0" baseline="0" dirty="0">
                        <a:ln>
                          <a:noFill/>
                        </a:ln>
                        <a:solidFill>
                          <a:schemeClr val="tx1"/>
                        </a:solidFill>
                        <a:effectLst/>
                        <a:latin typeface="Verdana" pitchFamily="34" charset="0"/>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defRPr/>
                      </a:pPr>
                      <a:r>
                        <a:rPr kumimoji="0" lang="en-GB" sz="1200" b="1" i="0" u="none" strike="noStrike" cap="none" normalizeH="0" baseline="0" dirty="0">
                          <a:ln>
                            <a:noFill/>
                          </a:ln>
                          <a:solidFill>
                            <a:schemeClr val="tx1"/>
                          </a:solidFill>
                          <a:effectLst/>
                          <a:latin typeface="Verdana" pitchFamily="34" charset="0"/>
                        </a:rPr>
                        <a:t>3x ED</a:t>
                      </a:r>
                      <a:endParaRPr kumimoji="0" lang="en-GB" sz="1200" b="0" i="0" u="none" strike="noStrike" cap="none" normalizeH="0" baseline="0" dirty="0">
                        <a:ln>
                          <a:noFill/>
                        </a:ln>
                        <a:solidFill>
                          <a:schemeClr val="tx1"/>
                        </a:solidFill>
                        <a:effectLst/>
                        <a:latin typeface="Verdana" pitchFamily="34" charset="0"/>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276480">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1" i="0" u="none" strike="noStrike" cap="none" normalizeH="0" baseline="0" dirty="0">
                          <a:ln>
                            <a:noFill/>
                          </a:ln>
                          <a:solidFill>
                            <a:schemeClr val="tx1"/>
                          </a:solidFill>
                          <a:effectLst/>
                          <a:latin typeface="Verdana" pitchFamily="34" charset="0"/>
                        </a:rPr>
                        <a:t>Calibration RAM</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2 MB</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1 MB</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512 KB</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512 KB</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459360">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1" i="0" u="none" strike="noStrike" cap="none" normalizeH="0" baseline="0" dirty="0">
                          <a:ln>
                            <a:noFill/>
                          </a:ln>
                          <a:solidFill>
                            <a:schemeClr val="tx1"/>
                          </a:solidFill>
                          <a:effectLst/>
                          <a:latin typeface="Verdana" pitchFamily="34" charset="0"/>
                        </a:rPr>
                        <a:t>Debug &amp; Measurement</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MCDS</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MCDS</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MCDS</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MCDS</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59360">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1" i="0" u="none" strike="noStrike" cap="none" normalizeH="0" baseline="0" dirty="0">
                          <a:ln>
                            <a:noFill/>
                          </a:ln>
                          <a:solidFill>
                            <a:schemeClr val="tx1"/>
                          </a:solidFill>
                          <a:effectLst/>
                          <a:latin typeface="Verdana" pitchFamily="34" charset="0"/>
                        </a:rPr>
                        <a:t>Tool interface</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DAP, 2&amp;3 pins</a:t>
                      </a:r>
                      <a:br>
                        <a:rPr kumimoji="0" lang="en-GB" sz="1200" b="0" i="0" u="none" strike="noStrike" cap="none" normalizeH="0" baseline="0" dirty="0">
                          <a:ln>
                            <a:noFill/>
                          </a:ln>
                          <a:solidFill>
                            <a:schemeClr val="tx1"/>
                          </a:solidFill>
                          <a:effectLst/>
                          <a:latin typeface="Verdana" pitchFamily="34" charset="0"/>
                        </a:rPr>
                      </a:br>
                      <a:r>
                        <a:rPr kumimoji="0" lang="en-GB" sz="1200" b="0" i="0" u="none" strike="noStrike" cap="none" normalizeH="0" baseline="0" dirty="0">
                          <a:ln>
                            <a:noFill/>
                          </a:ln>
                          <a:solidFill>
                            <a:schemeClr val="tx1"/>
                          </a:solidFill>
                          <a:effectLst/>
                          <a:latin typeface="Verdana" pitchFamily="34" charset="0"/>
                        </a:rPr>
                        <a:t>AURORA, JTAG</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DAP, 2&amp;3 pins</a:t>
                      </a:r>
                      <a:br>
                        <a:rPr kumimoji="0" lang="en-GB" sz="1200" b="0" i="0" u="none" strike="noStrike" cap="none" normalizeH="0" baseline="0" dirty="0">
                          <a:ln>
                            <a:noFill/>
                          </a:ln>
                          <a:solidFill>
                            <a:schemeClr val="tx1"/>
                          </a:solidFill>
                          <a:effectLst/>
                          <a:latin typeface="Verdana" pitchFamily="34" charset="0"/>
                        </a:rPr>
                      </a:br>
                      <a:r>
                        <a:rPr kumimoji="0" lang="en-GB" sz="1200" b="0" i="0" u="none" strike="noStrike" cap="none" normalizeH="0" baseline="0" dirty="0">
                          <a:ln>
                            <a:noFill/>
                          </a:ln>
                          <a:solidFill>
                            <a:schemeClr val="tx1"/>
                          </a:solidFill>
                          <a:effectLst/>
                          <a:latin typeface="Verdana" pitchFamily="34" charset="0"/>
                        </a:rPr>
                        <a:t>AURORA, (JTAG *)</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DAP, 2&amp;3 pins</a:t>
                      </a:r>
                      <a:br>
                        <a:rPr kumimoji="0" lang="en-GB" sz="1200" b="0" i="0" u="none" strike="noStrike" cap="none" normalizeH="0" baseline="0" dirty="0">
                          <a:ln>
                            <a:noFill/>
                          </a:ln>
                          <a:solidFill>
                            <a:schemeClr val="tx1"/>
                          </a:solidFill>
                          <a:effectLst/>
                          <a:latin typeface="Verdana" pitchFamily="34" charset="0"/>
                        </a:rPr>
                      </a:br>
                      <a:r>
                        <a:rPr kumimoji="0" lang="en-GB" sz="1200" b="0" i="0" u="none" strike="noStrike" cap="none" normalizeH="0" baseline="0" dirty="0">
                          <a:ln>
                            <a:noFill/>
                          </a:ln>
                          <a:solidFill>
                            <a:schemeClr val="tx1"/>
                          </a:solidFill>
                          <a:effectLst/>
                          <a:latin typeface="Verdana" pitchFamily="34" charset="0"/>
                        </a:rPr>
                        <a:t>AURORA</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DAP, 2&amp;3 pins</a:t>
                      </a:r>
                      <a:br>
                        <a:rPr kumimoji="0" lang="en-GB" sz="1200" b="0" i="0" u="none" strike="noStrike" cap="none" normalizeH="0" baseline="0" dirty="0">
                          <a:ln>
                            <a:noFill/>
                          </a:ln>
                          <a:solidFill>
                            <a:schemeClr val="tx1"/>
                          </a:solidFill>
                          <a:effectLst/>
                          <a:latin typeface="Verdana" pitchFamily="34" charset="0"/>
                        </a:rPr>
                      </a:br>
                      <a:r>
                        <a:rPr kumimoji="0" lang="en-GB" sz="1200" b="0" i="0" u="none" strike="noStrike" cap="none" normalizeH="0" baseline="0" dirty="0">
                          <a:ln>
                            <a:noFill/>
                          </a:ln>
                          <a:solidFill>
                            <a:schemeClr val="tx1"/>
                          </a:solidFill>
                          <a:effectLst/>
                          <a:latin typeface="Verdana" pitchFamily="34" charset="0"/>
                        </a:rPr>
                        <a:t>JTAG</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642240">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1" i="0" u="none" strike="noStrike" cap="none" normalizeH="0" baseline="0" dirty="0">
                          <a:ln>
                            <a:noFill/>
                          </a:ln>
                          <a:solidFill>
                            <a:schemeClr val="tx1"/>
                          </a:solidFill>
                          <a:effectLst/>
                          <a:latin typeface="Verdana" pitchFamily="34" charset="0"/>
                        </a:rPr>
                        <a:t>Package</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LFBGA-516 </a:t>
                      </a:r>
                      <a:br>
                        <a:rPr kumimoji="0" lang="en-GB" sz="1200" b="0" i="0" u="none" strike="noStrike" cap="none" normalizeH="0" baseline="0" dirty="0">
                          <a:ln>
                            <a:noFill/>
                          </a:ln>
                          <a:solidFill>
                            <a:schemeClr val="tx1"/>
                          </a:solidFill>
                          <a:effectLst/>
                          <a:latin typeface="Verdana" pitchFamily="34" charset="0"/>
                        </a:rPr>
                      </a:br>
                      <a:r>
                        <a:rPr kumimoji="0" lang="en-GB" sz="1200" b="0" i="0" u="none" strike="noStrike" cap="none" normalizeH="0" baseline="0" dirty="0">
                          <a:ln>
                            <a:noFill/>
                          </a:ln>
                          <a:solidFill>
                            <a:schemeClr val="tx1"/>
                          </a:solidFill>
                          <a:effectLst/>
                          <a:latin typeface="Verdana" pitchFamily="34" charset="0"/>
                        </a:rPr>
                        <a:t>BGA-416</a:t>
                      </a:r>
                      <a:br>
                        <a:rPr kumimoji="0" lang="en-GB" sz="1200" b="0" i="0" u="none" strike="noStrike" cap="none" normalizeH="0" baseline="0" dirty="0">
                          <a:ln>
                            <a:noFill/>
                          </a:ln>
                          <a:solidFill>
                            <a:schemeClr val="tx1"/>
                          </a:solidFill>
                          <a:effectLst/>
                          <a:latin typeface="Verdana" pitchFamily="34" charset="0"/>
                        </a:rPr>
                      </a:br>
                      <a:r>
                        <a:rPr kumimoji="0" lang="en-GB" sz="1200" b="0" i="0" u="none" strike="noStrike" cap="none" normalizeH="0" baseline="0" dirty="0">
                          <a:ln>
                            <a:noFill/>
                          </a:ln>
                          <a:solidFill>
                            <a:schemeClr val="tx1"/>
                          </a:solidFill>
                          <a:effectLst/>
                          <a:latin typeface="Verdana" pitchFamily="34" charset="0"/>
                        </a:rPr>
                        <a:t>LFBGA-292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LFBGA-292 </a:t>
                      </a:r>
                      <a:br>
                        <a:rPr kumimoji="0" lang="en-GB" sz="1200" b="0" i="0" u="none" strike="noStrike" cap="none" normalizeH="0" baseline="0" dirty="0">
                          <a:ln>
                            <a:noFill/>
                          </a:ln>
                          <a:solidFill>
                            <a:schemeClr val="tx1"/>
                          </a:solidFill>
                          <a:effectLst/>
                          <a:latin typeface="Verdana" pitchFamily="34" charset="0"/>
                        </a:rPr>
                      </a:br>
                      <a:r>
                        <a:rPr kumimoji="0" lang="en-GB" sz="1200" b="0" i="0" u="none" strike="noStrike" cap="none" normalizeH="0" baseline="0" dirty="0">
                          <a:ln>
                            <a:noFill/>
                          </a:ln>
                          <a:solidFill>
                            <a:schemeClr val="tx1"/>
                          </a:solidFill>
                          <a:effectLst/>
                          <a:latin typeface="Verdana" pitchFamily="34" charset="0"/>
                        </a:rPr>
                        <a:t>LQFP-176</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LQFP-144 </a:t>
                      </a:r>
                      <a:br>
                        <a:rPr kumimoji="0" lang="en-GB" sz="1200" b="0" i="0" u="none" strike="noStrike" cap="none" normalizeH="0" baseline="0" dirty="0">
                          <a:ln>
                            <a:noFill/>
                          </a:ln>
                          <a:solidFill>
                            <a:schemeClr val="tx1"/>
                          </a:solidFill>
                          <a:effectLst/>
                          <a:latin typeface="Verdana" pitchFamily="34" charset="0"/>
                        </a:rPr>
                      </a:br>
                      <a:r>
                        <a:rPr kumimoji="0" lang="en-GB" sz="1200" b="0" i="0" u="none" strike="noStrike" cap="none" normalizeH="0" baseline="0" dirty="0">
                          <a:ln>
                            <a:noFill/>
                          </a:ln>
                          <a:solidFill>
                            <a:schemeClr val="tx1"/>
                          </a:solidFill>
                          <a:effectLst/>
                          <a:latin typeface="Verdana" pitchFamily="34" charset="0"/>
                        </a:rPr>
                        <a:t>LQFP-176</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ts val="600"/>
                        </a:spcBef>
                        <a:spcAft>
                          <a:spcPts val="600"/>
                        </a:spcAft>
                        <a:buClr>
                          <a:schemeClr val="accent1"/>
                        </a:buClr>
                        <a:buSzTx/>
                        <a:buFont typeface="Wingdings" pitchFamily="2" charset="2"/>
                        <a:buNone/>
                        <a:tabLst/>
                      </a:pPr>
                      <a:r>
                        <a:rPr kumimoji="0" lang="en-GB" sz="1200" b="0" i="0" u="none" strike="noStrike" cap="none" normalizeH="0" baseline="0" dirty="0">
                          <a:ln>
                            <a:noFill/>
                          </a:ln>
                          <a:solidFill>
                            <a:schemeClr val="tx1"/>
                          </a:solidFill>
                          <a:effectLst/>
                          <a:latin typeface="Verdana" pitchFamily="34" charset="0"/>
                        </a:rPr>
                        <a:t>LQFP-144 </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635956" name="Rectangle 41"/>
          <p:cNvSpPr>
            <a:spLocks noChangeArrowheads="1"/>
          </p:cNvSpPr>
          <p:nvPr/>
        </p:nvSpPr>
        <p:spPr bwMode="auto">
          <a:xfrm>
            <a:off x="1238250" y="3500438"/>
            <a:ext cx="8281988" cy="2952751"/>
          </a:xfrm>
          <a:prstGeom prst="rect">
            <a:avLst/>
          </a:prstGeom>
          <a:noFill/>
          <a:ln w="9525">
            <a:noFill/>
            <a:miter lim="800000"/>
            <a:headEnd/>
            <a:tailEnd/>
          </a:ln>
          <a:effectLst/>
        </p:spPr>
        <p:txBody>
          <a:bodyPr lIns="0" tIns="0" rIns="0" bIns="0"/>
          <a:lstStyle/>
          <a:p>
            <a:pPr defTabSz="865188">
              <a:spcBef>
                <a:spcPct val="25000"/>
              </a:spcBef>
              <a:spcAft>
                <a:spcPct val="20000"/>
              </a:spcAft>
              <a:buClr>
                <a:schemeClr val="accent1"/>
              </a:buClr>
            </a:pPr>
            <a:r>
              <a:rPr lang="en-GB" sz="1600" b="1" dirty="0">
                <a:latin typeface="Verdana"/>
              </a:rPr>
              <a:t>Highlights</a:t>
            </a:r>
          </a:p>
          <a:p>
            <a:pPr marL="285750" indent="-285750" defTabSz="865188">
              <a:spcBef>
                <a:spcPct val="25000"/>
              </a:spcBef>
              <a:spcAft>
                <a:spcPct val="20000"/>
              </a:spcAft>
              <a:buClr>
                <a:schemeClr val="accent1"/>
              </a:buClr>
              <a:buFont typeface="Arial"/>
              <a:buChar char="›"/>
            </a:pPr>
            <a:r>
              <a:rPr lang="en-GB" sz="1600" dirty="0">
                <a:latin typeface="Verdana"/>
              </a:rPr>
              <a:t>Reuse PCB and housing of production ECU</a:t>
            </a:r>
          </a:p>
          <a:p>
            <a:pPr marL="285750" indent="-285750" defTabSz="865188">
              <a:spcBef>
                <a:spcPct val="25000"/>
              </a:spcBef>
              <a:spcAft>
                <a:spcPct val="20000"/>
              </a:spcAft>
              <a:buClr>
                <a:schemeClr val="accent1"/>
              </a:buClr>
              <a:buFont typeface="Arial"/>
              <a:buChar char="›"/>
            </a:pPr>
            <a:r>
              <a:rPr lang="en-GB" sz="1600" dirty="0">
                <a:latin typeface="Verdana"/>
              </a:rPr>
              <a:t>ED has no special pins except stand-by power supply</a:t>
            </a:r>
          </a:p>
          <a:p>
            <a:pPr marL="285750" indent="-285750" defTabSz="865188">
              <a:spcBef>
                <a:spcPct val="25000"/>
              </a:spcBef>
              <a:spcAft>
                <a:spcPct val="20000"/>
              </a:spcAft>
              <a:buClr>
                <a:schemeClr val="accent1"/>
              </a:buClr>
              <a:buFont typeface="Arial"/>
              <a:buChar char="›"/>
            </a:pPr>
            <a:r>
              <a:rPr lang="en-GB" sz="1600" dirty="0">
                <a:latin typeface="Verdana"/>
              </a:rPr>
              <a:t>“Long thin cable” requires just external LVDS transceivers</a:t>
            </a:r>
          </a:p>
          <a:p>
            <a:pPr marL="285750" indent="-285750" defTabSz="865188">
              <a:spcBef>
                <a:spcPct val="25000"/>
              </a:spcBef>
              <a:spcAft>
                <a:spcPct val="20000"/>
              </a:spcAft>
              <a:buClr>
                <a:schemeClr val="accent1"/>
              </a:buClr>
              <a:buFont typeface="Arial"/>
              <a:buChar char="›"/>
            </a:pPr>
            <a:r>
              <a:rPr lang="en-GB" sz="1600" dirty="0">
                <a:latin typeface="Verdana"/>
              </a:rPr>
              <a:t>Best in class debugging with time aligned parallel trace</a:t>
            </a:r>
          </a:p>
          <a:p>
            <a:pPr marL="285750" indent="-285750" defTabSz="865188">
              <a:spcBef>
                <a:spcPct val="25000"/>
              </a:spcBef>
              <a:spcAft>
                <a:spcPct val="20000"/>
              </a:spcAft>
              <a:buClr>
                <a:schemeClr val="accent1"/>
              </a:buClr>
              <a:buFont typeface="Arial"/>
              <a:buChar char="›"/>
            </a:pPr>
            <a:r>
              <a:rPr lang="en-GB" sz="1600" dirty="0">
                <a:latin typeface="Verdana"/>
              </a:rPr>
              <a:t>320 Mbit/s DAP (Device Access Port) I/F with just 3 pins</a:t>
            </a:r>
          </a:p>
          <a:p>
            <a:pPr marL="285750" indent="-285750" defTabSz="865188">
              <a:spcBef>
                <a:spcPct val="25000"/>
              </a:spcBef>
              <a:spcAft>
                <a:spcPct val="20000"/>
              </a:spcAft>
              <a:buClr>
                <a:schemeClr val="accent1"/>
              </a:buClr>
              <a:buFont typeface="Arial"/>
              <a:buChar char="›"/>
            </a:pPr>
            <a:r>
              <a:rPr lang="en-GB" sz="1600" dirty="0">
                <a:latin typeface="Verdana"/>
              </a:rPr>
              <a:t>2,5 </a:t>
            </a:r>
            <a:r>
              <a:rPr lang="en-GB" sz="1600" dirty="0" err="1">
                <a:latin typeface="Verdana"/>
              </a:rPr>
              <a:t>Gbit</a:t>
            </a:r>
            <a:r>
              <a:rPr lang="en-GB" sz="1600" dirty="0">
                <a:latin typeface="Verdana"/>
              </a:rPr>
              <a:t>/s AURORA trace I/F</a:t>
            </a:r>
          </a:p>
          <a:p>
            <a:pPr marL="285750" indent="-285750" defTabSz="865188">
              <a:spcBef>
                <a:spcPct val="25000"/>
              </a:spcBef>
              <a:spcAft>
                <a:spcPct val="20000"/>
              </a:spcAft>
              <a:buClr>
                <a:schemeClr val="accent1"/>
              </a:buClr>
              <a:buFont typeface="Arial"/>
              <a:buChar char="›"/>
            </a:pPr>
            <a:r>
              <a:rPr lang="en-GB" sz="1600" dirty="0">
                <a:latin typeface="Verdana"/>
              </a:rPr>
              <a:t>New high end automotive measurement (MCDS trace based)</a:t>
            </a:r>
            <a:br>
              <a:rPr lang="en-GB" sz="1600" dirty="0">
                <a:latin typeface="Verdana"/>
              </a:rPr>
            </a:br>
            <a:r>
              <a:rPr lang="en-GB" sz="1600" dirty="0">
                <a:latin typeface="Verdana"/>
              </a:rPr>
              <a:t>10 – 30 </a:t>
            </a:r>
            <a:r>
              <a:rPr lang="en-GB" sz="1600" dirty="0" err="1">
                <a:latin typeface="Verdana"/>
              </a:rPr>
              <a:t>MByte</a:t>
            </a:r>
            <a:r>
              <a:rPr lang="en-GB" sz="1600" dirty="0">
                <a:latin typeface="Verdana"/>
              </a:rPr>
              <a:t>/s time stamped XCP DAQ data already with DAP</a:t>
            </a:r>
          </a:p>
        </p:txBody>
      </p:sp>
      <p:sp>
        <p:nvSpPr>
          <p:cNvPr id="2" name="TextBox 1"/>
          <p:cNvSpPr txBox="1"/>
          <p:nvPr/>
        </p:nvSpPr>
        <p:spPr>
          <a:xfrm>
            <a:off x="4694316" y="3224009"/>
            <a:ext cx="938077" cy="253916"/>
          </a:xfrm>
          <a:prstGeom prst="rect">
            <a:avLst/>
          </a:prstGeom>
          <a:noFill/>
          <a:effectLst/>
        </p:spPr>
        <p:txBody>
          <a:bodyPr wrap="none" rtlCol="0">
            <a:spAutoFit/>
          </a:bodyPr>
          <a:lstStyle/>
          <a:p>
            <a:pPr>
              <a:buClr>
                <a:schemeClr val="tx1"/>
              </a:buClr>
            </a:pPr>
            <a:r>
              <a:rPr lang="en-GB" sz="1050" dirty="0">
                <a:latin typeface="Verdana"/>
              </a:rPr>
              <a:t>* only BGA</a:t>
            </a:r>
          </a:p>
        </p:txBody>
      </p:sp>
      <p:sp>
        <p:nvSpPr>
          <p:cNvPr id="3" name="Footer Placeholder 2">
            <a:extLst>
              <a:ext uri="{FF2B5EF4-FFF2-40B4-BE49-F238E27FC236}">
                <a16:creationId xmlns:a16="http://schemas.microsoft.com/office/drawing/2014/main" id="{F16D45E5-E5EB-488B-A48C-BA14D4AAB3F8}"/>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CAC0002F-1506-4AB2-B4C2-9B6DE345C9C5}"/>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B1138908-7344-432F-8D39-4328DFA80170}"/>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66724668"/>
      </p:ext>
    </p:extLst>
  </p:cSld>
  <p:clrMapOvr>
    <a:masterClrMapping/>
  </p:clrMapOvr>
  <p:transition spd="slow"/>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3751428" y="5834544"/>
            <a:ext cx="3391203" cy="492348"/>
          </a:xfrm>
          <a:prstGeom prst="roundRect">
            <a:avLst/>
          </a:prstGeom>
          <a:solidFill>
            <a:srgbClr val="B5D3CA"/>
          </a:solidFill>
          <a:ln w="9525">
            <a:solidFill>
              <a:srgbClr val="5F857A"/>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54275" name="Title 1"/>
          <p:cNvSpPr>
            <a:spLocks noGrp="1"/>
          </p:cNvSpPr>
          <p:nvPr>
            <p:ph type="title" hasCustomPrompt="1"/>
          </p:nvPr>
        </p:nvSpPr>
        <p:spPr/>
        <p:txBody>
          <a:bodyPr vert="horz" lIns="0" tIns="0" rIns="0" bIns="10800" rtlCol="0" anchor="b" anchorCtr="0">
            <a:noAutofit/>
          </a:bodyPr>
          <a:lstStyle/>
          <a:p>
            <a:pPr lvl="0">
              <a:lnSpc>
                <a:spcPct val="90000"/>
              </a:lnSpc>
              <a:buClr>
                <a:srgbClr val="000000"/>
              </a:buClr>
            </a:pPr>
            <a:r>
              <a:t>AURIX™ scalable family - next generation µC</a:t>
            </a:r>
            <a:br>
              <a:rPr/>
            </a:br>
            <a:r>
              <a:rPr>
                <a:solidFill>
                  <a:schemeClr val="tx2">
                    <a:lumMod val="50000"/>
                  </a:schemeClr>
                </a:solidFill>
              </a:rPr>
              <a:t>From low cost to high performance chassis applications</a:t>
            </a:r>
            <a:endParaRPr lang="en-GB" altLang="ko-KR" sz="1900" i="1" kern="1200" dirty="0">
              <a:solidFill>
                <a:srgbClr val="589482"/>
              </a:solidFill>
              <a:ea typeface="굴림" pitchFamily="50" charset="-127"/>
              <a:cs typeface="Arial" charset="0"/>
            </a:endParaRPr>
          </a:p>
        </p:txBody>
      </p:sp>
      <p:graphicFrame>
        <p:nvGraphicFramePr>
          <p:cNvPr id="64" name="Group 4"/>
          <p:cNvGraphicFramePr>
            <a:graphicFrameLocks noGrp="1"/>
          </p:cNvGraphicFramePr>
          <p:nvPr>
            <p:extLst/>
          </p:nvPr>
        </p:nvGraphicFramePr>
        <p:xfrm>
          <a:off x="1153904" y="1884942"/>
          <a:ext cx="6996867" cy="3704359"/>
        </p:xfrm>
        <a:graphic>
          <a:graphicData uri="http://schemas.openxmlformats.org/drawingml/2006/table">
            <a:tbl>
              <a:tblPr/>
              <a:tblGrid>
                <a:gridCol w="1060655">
                  <a:extLst>
                    <a:ext uri="{9D8B030D-6E8A-4147-A177-3AD203B41FA5}">
                      <a16:colId xmlns:a16="http://schemas.microsoft.com/office/drawing/2014/main" val="20000"/>
                    </a:ext>
                  </a:extLst>
                </a:gridCol>
                <a:gridCol w="850247">
                  <a:extLst>
                    <a:ext uri="{9D8B030D-6E8A-4147-A177-3AD203B41FA5}">
                      <a16:colId xmlns:a16="http://schemas.microsoft.com/office/drawing/2014/main" val="20001"/>
                    </a:ext>
                  </a:extLst>
                </a:gridCol>
                <a:gridCol w="850247">
                  <a:extLst>
                    <a:ext uri="{9D8B030D-6E8A-4147-A177-3AD203B41FA5}">
                      <a16:colId xmlns:a16="http://schemas.microsoft.com/office/drawing/2014/main" val="20002"/>
                    </a:ext>
                  </a:extLst>
                </a:gridCol>
                <a:gridCol w="846796">
                  <a:extLst>
                    <a:ext uri="{9D8B030D-6E8A-4147-A177-3AD203B41FA5}">
                      <a16:colId xmlns:a16="http://schemas.microsoft.com/office/drawing/2014/main" val="20003"/>
                    </a:ext>
                  </a:extLst>
                </a:gridCol>
                <a:gridCol w="846796">
                  <a:extLst>
                    <a:ext uri="{9D8B030D-6E8A-4147-A177-3AD203B41FA5}">
                      <a16:colId xmlns:a16="http://schemas.microsoft.com/office/drawing/2014/main" val="20004"/>
                    </a:ext>
                  </a:extLst>
                </a:gridCol>
                <a:gridCol w="848526">
                  <a:extLst>
                    <a:ext uri="{9D8B030D-6E8A-4147-A177-3AD203B41FA5}">
                      <a16:colId xmlns:a16="http://schemas.microsoft.com/office/drawing/2014/main" val="20005"/>
                    </a:ext>
                  </a:extLst>
                </a:gridCol>
                <a:gridCol w="846800">
                  <a:extLst>
                    <a:ext uri="{9D8B030D-6E8A-4147-A177-3AD203B41FA5}">
                      <a16:colId xmlns:a16="http://schemas.microsoft.com/office/drawing/2014/main" val="20006"/>
                    </a:ext>
                  </a:extLst>
                </a:gridCol>
                <a:gridCol w="846800">
                  <a:extLst>
                    <a:ext uri="{9D8B030D-6E8A-4147-A177-3AD203B41FA5}">
                      <a16:colId xmlns:a16="http://schemas.microsoft.com/office/drawing/2014/main" val="20007"/>
                    </a:ext>
                  </a:extLst>
                </a:gridCol>
              </a:tblGrid>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9x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8MB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0"/>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7x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4MB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1"/>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6x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2.5MB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2"/>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3x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3"/>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2x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1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4"/>
                  </a:ext>
                </a:extLst>
              </a:tr>
              <a:tr h="533281">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E30034"/>
                        </a:buClr>
                        <a:buSzTx/>
                        <a:buFont typeface="Wingdings" pitchFamily="2" charset="2"/>
                        <a:buNone/>
                        <a:tabLst/>
                        <a:defRPr/>
                      </a:pPr>
                      <a:r>
                        <a:rPr kumimoji="0" lang="en-GB" sz="900" b="1" i="0" u="none" strike="noStrike" kern="1200" cap="none" spc="0" normalizeH="0" baseline="0" noProof="0" dirty="0">
                          <a:ln>
                            <a:noFill/>
                          </a:ln>
                          <a:solidFill>
                            <a:srgbClr val="000000"/>
                          </a:solidFill>
                          <a:effectLst/>
                          <a:uLnTx/>
                          <a:uFillTx/>
                          <a:latin typeface="Verdana" pitchFamily="34" charset="0"/>
                          <a:ea typeface="+mn-ea"/>
                          <a:cs typeface="+mn-cs"/>
                        </a:rPr>
                        <a:t>1x Series</a:t>
                      </a:r>
                      <a:b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br>
                      <a: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t>up to 512 kB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5"/>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p>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endParaRPr kumimoji="0" lang="en-GB" sz="900" b="0" i="0" u="none" strike="noStrike" cap="none" normalizeH="0" baseline="0" dirty="0">
                        <a:ln>
                          <a:noFill/>
                        </a:ln>
                        <a:solidFill>
                          <a:srgbClr val="000000"/>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solidFill>
                        <a:schemeClr val="bg1"/>
                      </a:solid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TQFP-80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TQFP-100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LQFP-144</a:t>
                      </a:r>
                      <a:br>
                        <a:rPr kumimoji="0" lang="en-GB" sz="900" b="1" i="0" u="none" strike="noStrike" cap="none" normalizeH="0" baseline="0" dirty="0">
                          <a:ln>
                            <a:noFill/>
                          </a:ln>
                          <a:solidFill>
                            <a:srgbClr val="000000"/>
                          </a:solidFill>
                          <a:effectLst/>
                          <a:latin typeface="Verdana" pitchFamily="34" charset="0"/>
                        </a:rPr>
                      </a:br>
                      <a:r>
                        <a:rPr kumimoji="0" lang="en-GB" sz="900" b="1" i="0" u="none" strike="noStrike" cap="none" normalizeH="0" baseline="0" dirty="0">
                          <a:ln>
                            <a:noFill/>
                          </a:ln>
                          <a:solidFill>
                            <a:srgbClr val="000000"/>
                          </a:solidFill>
                          <a:effectLst/>
                          <a:latin typeface="Verdana" pitchFamily="34" charset="0"/>
                        </a:rPr>
                        <a:t>TQFP-144</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LQFP-176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LFBGA-292</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BGA-416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LFBGA-516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extLst>
                  <a:ext uri="{0D108BD9-81ED-4DB2-BD59-A6C34878D82A}">
                    <a16:rowId xmlns:a16="http://schemas.microsoft.com/office/drawing/2014/main" val="10006"/>
                  </a:ext>
                </a:extLst>
              </a:tr>
            </a:tbl>
          </a:graphicData>
        </a:graphic>
      </p:graphicFrame>
      <p:sp>
        <p:nvSpPr>
          <p:cNvPr id="58" name="Rounded Rectangle 57"/>
          <p:cNvSpPr/>
          <p:nvPr/>
        </p:nvSpPr>
        <p:spPr bwMode="auto">
          <a:xfrm>
            <a:off x="8264212" y="1447465"/>
            <a:ext cx="1722206" cy="901416"/>
          </a:xfrm>
          <a:prstGeom prst="roundRect">
            <a:avLst/>
          </a:prstGeom>
          <a:solidFill>
            <a:srgbClr val="B5D3C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lgn="ctr">
              <a:buClr>
                <a:schemeClr val="accent1"/>
              </a:buClr>
              <a:defRPr/>
            </a:pPr>
            <a:r>
              <a:rPr lang="en-GB" sz="900" b="1" dirty="0">
                <a:cs typeface="Arial" pitchFamily="34" charset="0"/>
              </a:rPr>
              <a:t>System solution </a:t>
            </a:r>
          </a:p>
          <a:p>
            <a:pPr marL="180975" indent="-180975">
              <a:spcBef>
                <a:spcPts val="300"/>
              </a:spcBef>
              <a:spcAft>
                <a:spcPts val="300"/>
              </a:spcAft>
              <a:buClr>
                <a:schemeClr val="accent1"/>
              </a:buClr>
              <a:buFont typeface="Arial"/>
              <a:buChar char="›"/>
              <a:defRPr/>
            </a:pPr>
            <a:r>
              <a:rPr lang="en-GB" sz="900" dirty="0">
                <a:cs typeface="Arial" pitchFamily="34" charset="0"/>
              </a:rPr>
              <a:t>AURIX Microcontroller</a:t>
            </a:r>
          </a:p>
          <a:p>
            <a:pPr marL="180975" indent="-180975">
              <a:spcBef>
                <a:spcPts val="300"/>
              </a:spcBef>
              <a:spcAft>
                <a:spcPts val="300"/>
              </a:spcAft>
              <a:buClr>
                <a:schemeClr val="accent1"/>
              </a:buClr>
              <a:buFont typeface="Arial"/>
              <a:buChar char="›"/>
              <a:defRPr/>
            </a:pPr>
            <a:r>
              <a:rPr lang="en-GB" sz="900" dirty="0">
                <a:cs typeface="Arial" pitchFamily="34" charset="0"/>
              </a:rPr>
              <a:t>Pre-driver &amp; MOSFETs</a:t>
            </a:r>
          </a:p>
          <a:p>
            <a:pPr marL="180975" indent="-180975">
              <a:spcBef>
                <a:spcPts val="300"/>
              </a:spcBef>
              <a:spcAft>
                <a:spcPts val="300"/>
              </a:spcAft>
              <a:buClr>
                <a:schemeClr val="accent1"/>
              </a:buClr>
              <a:buFont typeface="Arial"/>
              <a:buChar char="›"/>
              <a:defRPr/>
            </a:pPr>
            <a:r>
              <a:rPr lang="en-GB" sz="900" dirty="0">
                <a:cs typeface="Arial" pitchFamily="34" charset="0"/>
              </a:rPr>
              <a:t>Power supply</a:t>
            </a:r>
          </a:p>
        </p:txBody>
      </p:sp>
      <p:pic>
        <p:nvPicPr>
          <p:cNvPr id="54401" name="Picture 3" descr="C:\Users\steuricb\AppData\Local\Microsoft\Windows\Temporary Internet Files\Low\Content.IE5\1BX8LA7E\09646_Icons_Security_lowres[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92070" y="3573165"/>
            <a:ext cx="317499" cy="3174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ounded Rectangle 13"/>
          <p:cNvSpPr/>
          <p:nvPr/>
        </p:nvSpPr>
        <p:spPr bwMode="auto">
          <a:xfrm>
            <a:off x="6546922" y="1948091"/>
            <a:ext cx="701675" cy="415288"/>
          </a:xfrm>
          <a:prstGeom prst="roundRect">
            <a:avLst/>
          </a:prstGeom>
          <a:solidFill>
            <a:srgbClr val="CBCBCB"/>
          </a:solidFill>
          <a:ln w="3175">
            <a:solidFill>
              <a:schemeClr val="tx1"/>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TC298T</a:t>
            </a:r>
          </a:p>
          <a:p>
            <a:pPr algn="ctr" eaLnBrk="0" hangingPunct="0">
              <a:buClr>
                <a:schemeClr val="tx1"/>
              </a:buClr>
            </a:pPr>
            <a:r>
              <a:rPr lang="en-GB" sz="600" dirty="0">
                <a:solidFill>
                  <a:schemeClr val="tx1"/>
                </a:solidFill>
              </a:rPr>
              <a:t>300 MHz</a:t>
            </a:r>
          </a:p>
        </p:txBody>
      </p:sp>
      <p:sp>
        <p:nvSpPr>
          <p:cNvPr id="77" name="Rounded Rectangle 76"/>
          <p:cNvSpPr/>
          <p:nvPr/>
        </p:nvSpPr>
        <p:spPr bwMode="auto">
          <a:xfrm>
            <a:off x="5674862" y="3002796"/>
            <a:ext cx="701675" cy="415288"/>
          </a:xfrm>
          <a:prstGeom prst="roundRect">
            <a:avLst/>
          </a:prstGeom>
          <a:solidFill>
            <a:srgbClr val="E7F1EE"/>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t>TC267D</a:t>
            </a:r>
          </a:p>
          <a:p>
            <a:pPr algn="ctr" eaLnBrk="0" hangingPunct="0">
              <a:buClr>
                <a:schemeClr val="tx1"/>
              </a:buClr>
            </a:pPr>
            <a:r>
              <a:rPr lang="en-GB" sz="600" dirty="0"/>
              <a:t>200 MHz</a:t>
            </a:r>
          </a:p>
        </p:txBody>
      </p:sp>
      <p:sp>
        <p:nvSpPr>
          <p:cNvPr id="79" name="Rounded Rectangle 78"/>
          <p:cNvSpPr/>
          <p:nvPr/>
        </p:nvSpPr>
        <p:spPr bwMode="auto">
          <a:xfrm>
            <a:off x="4838401" y="3002796"/>
            <a:ext cx="701675" cy="415288"/>
          </a:xfrm>
          <a:prstGeom prst="roundRect">
            <a:avLst/>
          </a:prstGeom>
          <a:solidFill>
            <a:srgbClr val="E7F1EE"/>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t>TC265D</a:t>
            </a:r>
          </a:p>
          <a:p>
            <a:pPr algn="ctr" eaLnBrk="0" hangingPunct="0">
              <a:buClr>
                <a:schemeClr val="tx1"/>
              </a:buClr>
            </a:pPr>
            <a:r>
              <a:rPr lang="en-GB" sz="600" dirty="0"/>
              <a:t>200 MHz</a:t>
            </a:r>
          </a:p>
        </p:txBody>
      </p:sp>
      <p:sp>
        <p:nvSpPr>
          <p:cNvPr id="85" name="Rounded Rectangle 84"/>
          <p:cNvSpPr/>
          <p:nvPr/>
        </p:nvSpPr>
        <p:spPr bwMode="auto">
          <a:xfrm>
            <a:off x="4838421" y="2472710"/>
            <a:ext cx="701675" cy="415288"/>
          </a:xfrm>
          <a:prstGeom prst="roundRect">
            <a:avLst/>
          </a:prstGeom>
          <a:solidFill>
            <a:srgbClr val="E7F1EE"/>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t>TC275T</a:t>
            </a:r>
          </a:p>
          <a:p>
            <a:pPr algn="ctr" eaLnBrk="0" hangingPunct="0">
              <a:buClr>
                <a:schemeClr val="tx1"/>
              </a:buClr>
            </a:pPr>
            <a:r>
              <a:rPr lang="en-GB" sz="600" dirty="0"/>
              <a:t>200 MHz</a:t>
            </a:r>
          </a:p>
        </p:txBody>
      </p:sp>
      <p:sp>
        <p:nvSpPr>
          <p:cNvPr id="88" name="Rounded Rectangle 87"/>
          <p:cNvSpPr/>
          <p:nvPr/>
        </p:nvSpPr>
        <p:spPr bwMode="auto">
          <a:xfrm>
            <a:off x="5674861" y="1953386"/>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TC297T</a:t>
            </a:r>
            <a:br>
              <a:rPr lang="en-GB" sz="900" b="1" dirty="0">
                <a:solidFill>
                  <a:schemeClr val="tx1"/>
                </a:solidFill>
              </a:rPr>
            </a:br>
            <a:r>
              <a:rPr lang="en-GB" sz="800" b="1" dirty="0">
                <a:solidFill>
                  <a:schemeClr val="tx1"/>
                </a:solidFill>
              </a:rPr>
              <a:t>TC297TA/X</a:t>
            </a:r>
            <a:endParaRPr lang="en-GB" sz="900" b="1" dirty="0">
              <a:solidFill>
                <a:schemeClr val="tx1"/>
              </a:solidFill>
            </a:endParaRPr>
          </a:p>
          <a:p>
            <a:pPr algn="ctr" eaLnBrk="0" hangingPunct="0">
              <a:buClr>
                <a:schemeClr val="tx1"/>
              </a:buClr>
            </a:pPr>
            <a:r>
              <a:rPr lang="en-GB" sz="600" dirty="0">
                <a:solidFill>
                  <a:schemeClr val="tx1"/>
                </a:solidFill>
              </a:rPr>
              <a:t>300 MHz</a:t>
            </a:r>
          </a:p>
        </p:txBody>
      </p:sp>
      <p:sp>
        <p:nvSpPr>
          <p:cNvPr id="89" name="Rounded Rectangle 88"/>
          <p:cNvSpPr/>
          <p:nvPr/>
        </p:nvSpPr>
        <p:spPr bwMode="auto">
          <a:xfrm>
            <a:off x="3974304" y="3524270"/>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TC234L</a:t>
            </a:r>
            <a:br>
              <a:rPr lang="en-GB" sz="800" b="1" dirty="0">
                <a:solidFill>
                  <a:schemeClr val="tx1"/>
                </a:solidFill>
              </a:rPr>
            </a:br>
            <a:r>
              <a:rPr lang="en-GB" sz="800" b="1" dirty="0">
                <a:solidFill>
                  <a:schemeClr val="tx1"/>
                </a:solidFill>
              </a:rPr>
              <a:t>TC234LA/X</a:t>
            </a:r>
          </a:p>
          <a:p>
            <a:pPr algn="ctr" eaLnBrk="0" hangingPunct="0">
              <a:buClr>
                <a:schemeClr val="tx1"/>
              </a:buClr>
            </a:pPr>
            <a:r>
              <a:rPr lang="en-GB" sz="600" dirty="0">
                <a:solidFill>
                  <a:schemeClr val="tx1"/>
                </a:solidFill>
              </a:rPr>
              <a:t>200 MHz</a:t>
            </a:r>
          </a:p>
        </p:txBody>
      </p:sp>
      <p:sp>
        <p:nvSpPr>
          <p:cNvPr id="90" name="Rounded Rectangle 89"/>
          <p:cNvSpPr/>
          <p:nvPr/>
        </p:nvSpPr>
        <p:spPr bwMode="auto">
          <a:xfrm>
            <a:off x="5674862" y="2472710"/>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TC277T</a:t>
            </a:r>
          </a:p>
          <a:p>
            <a:pPr algn="ctr" eaLnBrk="0" hangingPunct="0">
              <a:buClr>
                <a:schemeClr val="tx1"/>
              </a:buClr>
            </a:pPr>
            <a:r>
              <a:rPr lang="en-GB" sz="600" dirty="0">
                <a:solidFill>
                  <a:schemeClr val="tx1"/>
                </a:solidFill>
              </a:rPr>
              <a:t>200 MHz</a:t>
            </a:r>
          </a:p>
        </p:txBody>
      </p:sp>
      <p:sp>
        <p:nvSpPr>
          <p:cNvPr id="91" name="Rounded Rectangle 90"/>
          <p:cNvSpPr/>
          <p:nvPr/>
        </p:nvSpPr>
        <p:spPr bwMode="auto">
          <a:xfrm>
            <a:off x="3974305" y="4054548"/>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TC224L/S</a:t>
            </a:r>
          </a:p>
          <a:p>
            <a:pPr algn="ctr" eaLnBrk="0" hangingPunct="0">
              <a:buClr>
                <a:schemeClr val="tx1"/>
              </a:buClr>
            </a:pPr>
            <a:r>
              <a:rPr lang="en-GB" sz="600" dirty="0">
                <a:solidFill>
                  <a:schemeClr val="tx1"/>
                </a:solidFill>
              </a:rPr>
              <a:t>133 MHz</a:t>
            </a:r>
          </a:p>
        </p:txBody>
      </p:sp>
      <p:sp>
        <p:nvSpPr>
          <p:cNvPr id="92" name="Rounded Rectangle 91"/>
          <p:cNvSpPr/>
          <p:nvPr/>
        </p:nvSpPr>
        <p:spPr bwMode="auto">
          <a:xfrm>
            <a:off x="3974305" y="3002796"/>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TC264D</a:t>
            </a:r>
          </a:p>
          <a:p>
            <a:pPr algn="ctr" eaLnBrk="0" hangingPunct="0">
              <a:buClr>
                <a:schemeClr val="tx1"/>
              </a:buClr>
            </a:pPr>
            <a:r>
              <a:rPr lang="en-GB" sz="800" b="1" dirty="0">
                <a:solidFill>
                  <a:schemeClr val="tx1"/>
                </a:solidFill>
              </a:rPr>
              <a:t>TC264DA</a:t>
            </a:r>
          </a:p>
          <a:p>
            <a:pPr algn="ctr" eaLnBrk="0" hangingPunct="0">
              <a:buClr>
                <a:schemeClr val="tx1"/>
              </a:buClr>
            </a:pPr>
            <a:r>
              <a:rPr lang="en-GB" sz="600" dirty="0">
                <a:solidFill>
                  <a:schemeClr val="tx1"/>
                </a:solidFill>
              </a:rPr>
              <a:t>200 MHz</a:t>
            </a:r>
          </a:p>
        </p:txBody>
      </p:sp>
      <p:sp>
        <p:nvSpPr>
          <p:cNvPr id="97" name="Rounded Rectangle 96"/>
          <p:cNvSpPr/>
          <p:nvPr/>
        </p:nvSpPr>
        <p:spPr bwMode="auto">
          <a:xfrm>
            <a:off x="3120994" y="4054548"/>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TC223L/S</a:t>
            </a:r>
          </a:p>
          <a:p>
            <a:pPr algn="ctr" eaLnBrk="0" hangingPunct="0">
              <a:buClr>
                <a:schemeClr val="tx1"/>
              </a:buClr>
            </a:pPr>
            <a:r>
              <a:rPr lang="en-GB" sz="600" dirty="0">
                <a:solidFill>
                  <a:schemeClr val="tx1"/>
                </a:solidFill>
              </a:rPr>
              <a:t>133 MHz</a:t>
            </a:r>
          </a:p>
        </p:txBody>
      </p:sp>
      <p:sp>
        <p:nvSpPr>
          <p:cNvPr id="99" name="Rounded Rectangle 98"/>
          <p:cNvSpPr/>
          <p:nvPr/>
        </p:nvSpPr>
        <p:spPr bwMode="auto">
          <a:xfrm>
            <a:off x="2291280" y="4051264"/>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TC222L/S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4" name="Rounded Rectangle 103"/>
          <p:cNvSpPr/>
          <p:nvPr/>
        </p:nvSpPr>
        <p:spPr bwMode="auto">
          <a:xfrm>
            <a:off x="3128614" y="4578407"/>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TC213L/S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6" name="Rounded Rectangle 105"/>
          <p:cNvSpPr/>
          <p:nvPr/>
        </p:nvSpPr>
        <p:spPr bwMode="auto">
          <a:xfrm>
            <a:off x="2291278" y="4578407"/>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37" name="Rounded Rectangle 36"/>
          <p:cNvSpPr/>
          <p:nvPr/>
        </p:nvSpPr>
        <p:spPr bwMode="auto">
          <a:xfrm>
            <a:off x="3128614" y="3524269"/>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TC233L</a:t>
            </a:r>
          </a:p>
          <a:p>
            <a:pPr algn="ctr" eaLnBrk="0" hangingPunct="0">
              <a:buClr>
                <a:schemeClr val="tx1"/>
              </a:buClr>
            </a:pPr>
            <a:r>
              <a:rPr lang="en-GB" sz="600" dirty="0">
                <a:solidFill>
                  <a:schemeClr val="tx1"/>
                </a:solidFill>
              </a:rPr>
              <a:t>200 MHz</a:t>
            </a:r>
          </a:p>
        </p:txBody>
      </p:sp>
      <p:sp>
        <p:nvSpPr>
          <p:cNvPr id="38" name="Rounded Rectangle 37"/>
          <p:cNvSpPr/>
          <p:nvPr/>
        </p:nvSpPr>
        <p:spPr bwMode="auto">
          <a:xfrm>
            <a:off x="3974305" y="4581810"/>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TC214L/S</a:t>
            </a:r>
          </a:p>
          <a:p>
            <a:pPr algn="ctr" eaLnBrk="0" hangingPunct="0">
              <a:buClr>
                <a:schemeClr val="tx1"/>
              </a:buClr>
            </a:pPr>
            <a:r>
              <a:rPr lang="en-GB" sz="600" dirty="0">
                <a:solidFill>
                  <a:schemeClr val="tx1"/>
                </a:solidFill>
              </a:rPr>
              <a:t>133 MHz</a:t>
            </a:r>
          </a:p>
        </p:txBody>
      </p:sp>
      <p:sp>
        <p:nvSpPr>
          <p:cNvPr id="39" name="Rounded Rectangle 38"/>
          <p:cNvSpPr/>
          <p:nvPr/>
        </p:nvSpPr>
        <p:spPr bwMode="auto">
          <a:xfrm>
            <a:off x="5674861" y="3524269"/>
            <a:ext cx="709296"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TC237L</a:t>
            </a:r>
          </a:p>
          <a:p>
            <a:pPr algn="ctr" eaLnBrk="0" hangingPunct="0">
              <a:buClr>
                <a:schemeClr val="tx1"/>
              </a:buClr>
            </a:pPr>
            <a:r>
              <a:rPr lang="en-GB" sz="800" b="1" dirty="0">
                <a:solidFill>
                  <a:schemeClr val="tx1"/>
                </a:solidFill>
              </a:rPr>
              <a:t>TC237LA/X</a:t>
            </a:r>
          </a:p>
          <a:p>
            <a:pPr algn="ctr" eaLnBrk="0" hangingPunct="0">
              <a:buClr>
                <a:schemeClr val="tx1"/>
              </a:buClr>
            </a:pPr>
            <a:r>
              <a:rPr lang="en-GB" sz="600" dirty="0">
                <a:solidFill>
                  <a:schemeClr val="tx1"/>
                </a:solidFill>
              </a:rPr>
              <a:t>200 MHz</a:t>
            </a:r>
          </a:p>
        </p:txBody>
      </p:sp>
      <p:sp>
        <p:nvSpPr>
          <p:cNvPr id="40" name="Rounded Rectangle 39"/>
          <p:cNvSpPr/>
          <p:nvPr/>
        </p:nvSpPr>
        <p:spPr bwMode="auto">
          <a:xfrm>
            <a:off x="7374728" y="1953386"/>
            <a:ext cx="701675" cy="415288"/>
          </a:xfrm>
          <a:prstGeom prst="roundRect">
            <a:avLst/>
          </a:prstGeom>
          <a:solidFill>
            <a:srgbClr val="CBCBCB"/>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t>TC299T</a:t>
            </a:r>
          </a:p>
          <a:p>
            <a:pPr algn="ctr" eaLnBrk="0" hangingPunct="0">
              <a:buClr>
                <a:schemeClr val="tx1"/>
              </a:buClr>
            </a:pPr>
            <a:r>
              <a:rPr lang="en-GB" sz="800" b="1" dirty="0"/>
              <a:t>TC299TX</a:t>
            </a:r>
          </a:p>
          <a:p>
            <a:pPr algn="ctr" eaLnBrk="0" hangingPunct="0">
              <a:buClr>
                <a:schemeClr val="tx1"/>
              </a:buClr>
            </a:pPr>
            <a:r>
              <a:rPr lang="en-GB" sz="600" dirty="0"/>
              <a:t>300 MHz</a:t>
            </a:r>
          </a:p>
        </p:txBody>
      </p:sp>
      <p:pic>
        <p:nvPicPr>
          <p:cNvPr id="41" name="Picture 3" descr="C:\Users\steuricb\AppData\Local\Microsoft\Windows\Temporary Internet Files\Low\Content.IE5\1BX8LA7E\09646_Icons_Security_lowres[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92070" y="2521605"/>
            <a:ext cx="317499" cy="3174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3" descr="C:\Users\steuricb\AppData\Local\Microsoft\Windows\Temporary Internet Files\Low\Content.IE5\1BX8LA7E\09646_Icons_Security_lowres[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92070" y="2002281"/>
            <a:ext cx="317499" cy="3174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Rounded Rectangle 47"/>
          <p:cNvSpPr/>
          <p:nvPr/>
        </p:nvSpPr>
        <p:spPr bwMode="auto">
          <a:xfrm>
            <a:off x="4838421" y="4086385"/>
            <a:ext cx="1911379" cy="565931"/>
          </a:xfrm>
          <a:prstGeom prst="roundRect">
            <a:avLst/>
          </a:prstGeom>
          <a:solidFill>
            <a:srgbClr val="ADCFC4"/>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a:buClr>
                <a:schemeClr val="accent1"/>
              </a:buClr>
              <a:buFont typeface="Arial"/>
              <a:buChar char="›"/>
              <a:defRPr/>
            </a:pPr>
            <a:r>
              <a:rPr lang="en-GB" sz="900" kern="0" dirty="0">
                <a:cs typeface="Arial" charset="0"/>
              </a:rPr>
              <a:t>Electronic power steering</a:t>
            </a:r>
          </a:p>
          <a:p>
            <a:pPr marL="177800" indent="-177800">
              <a:buClr>
                <a:schemeClr val="accent1"/>
              </a:buClr>
              <a:buFont typeface="Arial"/>
              <a:buChar char="›"/>
              <a:defRPr/>
            </a:pPr>
            <a:r>
              <a:rPr lang="en-GB" sz="900" kern="0" dirty="0">
                <a:cs typeface="Arial" charset="0"/>
              </a:rPr>
              <a:t>Standard ESC &amp; ABS</a:t>
            </a:r>
          </a:p>
          <a:p>
            <a:pPr marL="177800" indent="-177800">
              <a:buClr>
                <a:schemeClr val="accent1"/>
              </a:buClr>
              <a:buFont typeface="Arial"/>
              <a:buChar char="›"/>
              <a:defRPr/>
            </a:pPr>
            <a:r>
              <a:rPr lang="en-GB" sz="900" kern="0" dirty="0">
                <a:cs typeface="Arial" charset="0"/>
              </a:rPr>
              <a:t>Airbag</a:t>
            </a:r>
          </a:p>
          <a:p>
            <a:pPr lvl="0">
              <a:buClr>
                <a:schemeClr val="tx1"/>
              </a:buClr>
              <a:defRPr/>
            </a:pPr>
            <a:endParaRPr lang="en-GB" sz="900" b="1" kern="0" dirty="0"/>
          </a:p>
        </p:txBody>
      </p:sp>
      <p:sp>
        <p:nvSpPr>
          <p:cNvPr id="49" name="Rounded Rectangle 48"/>
          <p:cNvSpPr/>
          <p:nvPr/>
        </p:nvSpPr>
        <p:spPr bwMode="auto">
          <a:xfrm>
            <a:off x="6461510" y="2492170"/>
            <a:ext cx="1371691" cy="736752"/>
          </a:xfrm>
          <a:prstGeom prst="roundRect">
            <a:avLst/>
          </a:prstGeom>
          <a:solidFill>
            <a:srgbClr val="E7F1EE"/>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a:buClr>
                <a:schemeClr val="accent1"/>
              </a:buClr>
              <a:buFont typeface="Arial"/>
              <a:buChar char="›"/>
              <a:defRPr/>
            </a:pPr>
            <a:r>
              <a:rPr lang="en-GB" sz="900" kern="0" dirty="0">
                <a:cs typeface="Arial" charset="0"/>
              </a:rPr>
              <a:t>Domain control</a:t>
            </a:r>
          </a:p>
          <a:p>
            <a:pPr marL="177800" indent="-177800">
              <a:buClr>
                <a:schemeClr val="accent1"/>
              </a:buClr>
              <a:buFont typeface="Arial"/>
              <a:buChar char="›"/>
              <a:defRPr/>
            </a:pPr>
            <a:r>
              <a:rPr lang="en-GB" sz="900" kern="0" dirty="0">
                <a:cs typeface="Arial" charset="0"/>
              </a:rPr>
              <a:t>Sensor fusion</a:t>
            </a:r>
          </a:p>
          <a:p>
            <a:pPr marL="177800" indent="-177800">
              <a:buClr>
                <a:schemeClr val="accent1"/>
              </a:buClr>
              <a:buFont typeface="Arial"/>
              <a:buChar char="›"/>
              <a:defRPr/>
            </a:pPr>
            <a:r>
              <a:rPr lang="en-GB" sz="900" kern="0" dirty="0">
                <a:cs typeface="Arial" charset="0"/>
              </a:rPr>
              <a:t>Full feature ESC</a:t>
            </a:r>
          </a:p>
          <a:p>
            <a:pPr marL="177800" indent="-177800">
              <a:buClr>
                <a:schemeClr val="accent1"/>
              </a:buClr>
              <a:buFont typeface="Arial"/>
              <a:buChar char="›"/>
              <a:defRPr/>
            </a:pPr>
            <a:r>
              <a:rPr lang="en-GB" sz="900" kern="0" dirty="0">
                <a:cs typeface="Arial" charset="0"/>
              </a:rPr>
              <a:t>Damping</a:t>
            </a:r>
          </a:p>
          <a:p>
            <a:pPr lvl="0">
              <a:buClr>
                <a:schemeClr val="tx1"/>
              </a:buClr>
              <a:defRPr/>
            </a:pPr>
            <a:endParaRPr lang="en-GB" sz="900" b="1" kern="0" dirty="0"/>
          </a:p>
        </p:txBody>
      </p:sp>
      <p:sp>
        <p:nvSpPr>
          <p:cNvPr id="50" name="Rounded Rectangle 49"/>
          <p:cNvSpPr/>
          <p:nvPr/>
        </p:nvSpPr>
        <p:spPr bwMode="auto">
          <a:xfrm>
            <a:off x="8264212" y="2465046"/>
            <a:ext cx="1722206" cy="1405090"/>
          </a:xfrm>
          <a:prstGeom prst="roundRect">
            <a:avLst/>
          </a:prstGeom>
          <a:solidFill>
            <a:srgbClr val="B5D3C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lgn="ctr">
              <a:buClr>
                <a:schemeClr val="accent1"/>
              </a:buClr>
              <a:defRPr/>
            </a:pPr>
            <a:r>
              <a:rPr lang="en-GB" sz="900" b="1" dirty="0">
                <a:cs typeface="Arial" pitchFamily="34" charset="0"/>
              </a:rPr>
              <a:t>MCU Scalability</a:t>
            </a:r>
          </a:p>
          <a:p>
            <a:pPr marL="180975" indent="-180975">
              <a:spcBef>
                <a:spcPts val="300"/>
              </a:spcBef>
              <a:spcAft>
                <a:spcPts val="300"/>
              </a:spcAft>
              <a:buClr>
                <a:schemeClr val="accent1"/>
              </a:buClr>
              <a:buFont typeface="Arial"/>
              <a:buChar char="›"/>
              <a:defRPr/>
            </a:pPr>
            <a:r>
              <a:rPr lang="en-GB" sz="900" dirty="0">
                <a:cs typeface="Arial" pitchFamily="34" charset="0"/>
              </a:rPr>
              <a:t>Performance &amp; Flash</a:t>
            </a:r>
          </a:p>
          <a:p>
            <a:pPr marL="180975" indent="-180975">
              <a:spcBef>
                <a:spcPts val="300"/>
              </a:spcBef>
              <a:spcAft>
                <a:spcPts val="300"/>
              </a:spcAft>
              <a:buClr>
                <a:schemeClr val="accent1"/>
              </a:buClr>
              <a:buFont typeface="Arial"/>
              <a:buChar char="›"/>
              <a:defRPr/>
            </a:pPr>
            <a:r>
              <a:rPr lang="en-GB" sz="900" dirty="0">
                <a:cs typeface="Arial" pitchFamily="34" charset="0"/>
              </a:rPr>
              <a:t>Software compatibility</a:t>
            </a:r>
          </a:p>
          <a:p>
            <a:pPr marL="180975" indent="-180975">
              <a:spcBef>
                <a:spcPts val="300"/>
              </a:spcBef>
              <a:spcAft>
                <a:spcPts val="300"/>
              </a:spcAft>
              <a:buClr>
                <a:schemeClr val="accent1"/>
              </a:buClr>
              <a:buFont typeface="Arial"/>
              <a:buChar char="›"/>
              <a:defRPr/>
            </a:pPr>
            <a:r>
              <a:rPr lang="en-GB" sz="900" dirty="0">
                <a:cs typeface="Arial" pitchFamily="34" charset="0"/>
              </a:rPr>
              <a:t>Pin-compatibility</a:t>
            </a:r>
          </a:p>
          <a:p>
            <a:pPr marL="180975" indent="-180975">
              <a:spcBef>
                <a:spcPts val="300"/>
              </a:spcBef>
              <a:spcAft>
                <a:spcPts val="300"/>
              </a:spcAft>
              <a:buClr>
                <a:schemeClr val="accent1"/>
              </a:buClr>
              <a:buFont typeface="Arial"/>
              <a:buChar char="›"/>
              <a:defRPr/>
            </a:pPr>
            <a:r>
              <a:rPr lang="en-GB" sz="900" dirty="0">
                <a:cs typeface="Arial" pitchFamily="34" charset="0"/>
              </a:rPr>
              <a:t>Diverse timer architecture</a:t>
            </a:r>
          </a:p>
        </p:txBody>
      </p:sp>
      <p:sp>
        <p:nvSpPr>
          <p:cNvPr id="51" name="Rounded Rectangle 50"/>
          <p:cNvSpPr/>
          <p:nvPr/>
        </p:nvSpPr>
        <p:spPr bwMode="auto">
          <a:xfrm>
            <a:off x="8264212" y="3960111"/>
            <a:ext cx="1722206" cy="767368"/>
          </a:xfrm>
          <a:prstGeom prst="roundRect">
            <a:avLst/>
          </a:prstGeom>
          <a:solidFill>
            <a:srgbClr val="B5D3C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lgn="ctr">
              <a:buClr>
                <a:schemeClr val="accent1"/>
              </a:buClr>
              <a:defRPr/>
            </a:pPr>
            <a:r>
              <a:rPr lang="en-GB" sz="900" b="1" dirty="0">
                <a:cs typeface="Arial" pitchFamily="34" charset="0"/>
              </a:rPr>
              <a:t>Power Consumption</a:t>
            </a:r>
          </a:p>
          <a:p>
            <a:pPr marL="180975" indent="-180975">
              <a:spcBef>
                <a:spcPts val="300"/>
              </a:spcBef>
              <a:spcAft>
                <a:spcPts val="300"/>
              </a:spcAft>
              <a:buClr>
                <a:schemeClr val="accent1"/>
              </a:buClr>
              <a:buFont typeface="Arial"/>
              <a:buChar char="›"/>
              <a:defRPr/>
            </a:pPr>
            <a:r>
              <a:rPr lang="en-GB" sz="900" dirty="0">
                <a:cs typeface="Arial" pitchFamily="34" charset="0"/>
              </a:rPr>
              <a:t>On-chip DC/DC high-efficiency power supply </a:t>
            </a:r>
          </a:p>
        </p:txBody>
      </p:sp>
      <p:sp>
        <p:nvSpPr>
          <p:cNvPr id="52" name="Rounded Rectangle 51"/>
          <p:cNvSpPr/>
          <p:nvPr/>
        </p:nvSpPr>
        <p:spPr bwMode="auto">
          <a:xfrm>
            <a:off x="8264212" y="4860228"/>
            <a:ext cx="1722206" cy="1332210"/>
          </a:xfrm>
          <a:prstGeom prst="roundRect">
            <a:avLst/>
          </a:prstGeom>
          <a:solidFill>
            <a:srgbClr val="B5D3C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lgn="ctr">
              <a:buClr>
                <a:schemeClr val="accent1"/>
              </a:buClr>
              <a:defRPr/>
            </a:pPr>
            <a:r>
              <a:rPr lang="en-GB" sz="900" b="1" dirty="0">
                <a:cs typeface="Arial" pitchFamily="34" charset="0"/>
              </a:rPr>
              <a:t>Safety/Security</a:t>
            </a:r>
          </a:p>
          <a:p>
            <a:pPr marL="273050" indent="-273050" algn="ctr">
              <a:buClr>
                <a:schemeClr val="accent1"/>
              </a:buClr>
              <a:defRPr/>
            </a:pPr>
            <a:r>
              <a:rPr lang="en-GB" sz="900" b="1" dirty="0">
                <a:cs typeface="Arial" pitchFamily="34" charset="0"/>
              </a:rPr>
              <a:t>Concept</a:t>
            </a:r>
          </a:p>
          <a:p>
            <a:pPr marL="180975" indent="-180975">
              <a:spcBef>
                <a:spcPts val="300"/>
              </a:spcBef>
              <a:spcAft>
                <a:spcPts val="300"/>
              </a:spcAft>
              <a:buClr>
                <a:schemeClr val="accent1"/>
              </a:buClr>
              <a:buFont typeface="Arial"/>
              <a:buChar char="›"/>
              <a:defRPr/>
            </a:pPr>
            <a:r>
              <a:rPr lang="en-GB" sz="900" dirty="0">
                <a:cs typeface="Arial" pitchFamily="34" charset="0"/>
              </a:rPr>
              <a:t>ISO26262 compliance</a:t>
            </a:r>
          </a:p>
          <a:p>
            <a:pPr marL="180975" indent="-180975">
              <a:spcBef>
                <a:spcPts val="300"/>
              </a:spcBef>
              <a:spcAft>
                <a:spcPts val="300"/>
              </a:spcAft>
              <a:buClr>
                <a:schemeClr val="accent1"/>
              </a:buClr>
              <a:buFont typeface="Arial"/>
              <a:buChar char="›"/>
              <a:defRPr/>
            </a:pPr>
            <a:r>
              <a:rPr lang="en-GB" sz="900" dirty="0">
                <a:cs typeface="Arial" pitchFamily="34" charset="0"/>
              </a:rPr>
              <a:t>HW redundancy options</a:t>
            </a:r>
          </a:p>
          <a:p>
            <a:pPr marL="180975" indent="-180975">
              <a:spcBef>
                <a:spcPts val="300"/>
              </a:spcBef>
              <a:spcAft>
                <a:spcPts val="300"/>
              </a:spcAft>
              <a:buClr>
                <a:schemeClr val="accent1"/>
              </a:buClr>
              <a:buFont typeface="Arial"/>
              <a:buChar char="›"/>
              <a:defRPr/>
            </a:pPr>
            <a:r>
              <a:rPr lang="en-GB" sz="900" dirty="0">
                <a:cs typeface="Arial" pitchFamily="34" charset="0"/>
              </a:rPr>
              <a:t>Hardware security support</a:t>
            </a:r>
          </a:p>
        </p:txBody>
      </p:sp>
      <p:pic>
        <p:nvPicPr>
          <p:cNvPr id="53" name="Picture 30"/>
          <p:cNvPicPr>
            <a:picLocks noChangeAspect="1" noChangeArrowheads="1"/>
          </p:cNvPicPr>
          <p:nvPr/>
        </p:nvPicPr>
        <p:blipFill>
          <a:blip r:embed="rId4" cstate="print"/>
          <a:srcRect/>
          <a:stretch>
            <a:fillRect/>
          </a:stretch>
        </p:blipFill>
        <p:spPr bwMode="auto">
          <a:xfrm>
            <a:off x="2338872" y="5733321"/>
            <a:ext cx="710878" cy="694795"/>
          </a:xfrm>
          <a:prstGeom prst="rect">
            <a:avLst/>
          </a:prstGeom>
          <a:noFill/>
          <a:ln w="9525">
            <a:noFill/>
            <a:miter lim="800000"/>
            <a:headEnd/>
            <a:tailEnd/>
          </a:ln>
        </p:spPr>
      </p:pic>
      <p:pic>
        <p:nvPicPr>
          <p:cNvPr id="54" name="Picture 3" descr="C:\Users\steuricb\AppData\Local\Microsoft\Windows\Temporary Internet Files\Low\Content.IE5\1BX8LA7E\09646_Icons_Security_lowres[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5573" y="5892861"/>
            <a:ext cx="360363"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TextBox 54"/>
          <p:cNvSpPr txBox="1"/>
          <p:nvPr/>
        </p:nvSpPr>
        <p:spPr bwMode="auto">
          <a:xfrm>
            <a:off x="4281975" y="5966114"/>
            <a:ext cx="2762250" cy="215444"/>
          </a:xfrm>
          <a:prstGeom prst="rect">
            <a:avLst/>
          </a:prstGeom>
          <a:noFill/>
          <a:ln w="9525">
            <a:noFill/>
            <a:miter lim="800000"/>
            <a:headEnd/>
            <a:tailEnd/>
          </a:ln>
          <a:effectLst/>
        </p:spPr>
        <p:txBody>
          <a:bodyPr lIns="0" tIns="0" rIns="0" bIns="0" anchor="ctr">
            <a:spAutoFit/>
          </a:bodyPr>
          <a:lstStyle/>
          <a:p>
            <a:pPr marL="216000" indent="-216000" eaLnBrk="0" fontAlgn="auto" hangingPunct="0">
              <a:spcBef>
                <a:spcPts val="0"/>
              </a:spcBef>
              <a:spcAft>
                <a:spcPts val="300"/>
              </a:spcAft>
              <a:buClr>
                <a:srgbClr val="B70D28"/>
              </a:buClr>
              <a:defRPr/>
            </a:pPr>
            <a:r>
              <a:rPr lang="en-GB" sz="1400" kern="0" dirty="0">
                <a:latin typeface="Verdana"/>
                <a:ea typeface="Verdana" pitchFamily="34" charset="0"/>
                <a:cs typeface="Verdana" pitchFamily="34" charset="0"/>
              </a:rPr>
              <a:t>Hardware security enabled</a:t>
            </a:r>
          </a:p>
        </p:txBody>
      </p:sp>
      <p:sp>
        <p:nvSpPr>
          <p:cNvPr id="43" name="Rectangle 42"/>
          <p:cNvSpPr/>
          <p:nvPr/>
        </p:nvSpPr>
        <p:spPr bwMode="auto">
          <a:xfrm>
            <a:off x="2750021" y="1124680"/>
            <a:ext cx="4386429" cy="481434"/>
          </a:xfrm>
          <a:prstGeom prst="rect">
            <a:avLst/>
          </a:prstGeom>
          <a:solidFill>
            <a:srgbClr val="FFF3CC"/>
          </a:solidFill>
          <a:ln w="9525">
            <a:solidFill>
              <a:schemeClr val="tx2">
                <a:lumMod val="50000"/>
              </a:schemeClr>
            </a:solidFill>
            <a:miter lim="800000"/>
            <a:headEnd/>
            <a:tailEnd/>
          </a:ln>
        </p:spPr>
        <p:txBody>
          <a:bodyPr lIns="72000" tIns="72000" rIns="72000" bIns="72000" anchor="ctr"/>
          <a:lstStyle/>
          <a:p>
            <a:pPr algn="ctr" eaLnBrk="0" hangingPunct="0">
              <a:defRPr/>
            </a:pPr>
            <a:r>
              <a:rPr lang="en-GB" sz="1600" b="1" kern="0" dirty="0">
                <a:solidFill>
                  <a:srgbClr val="000000"/>
                </a:solidFill>
                <a:ea typeface="Verdana" pitchFamily="34" charset="0"/>
              </a:rPr>
              <a:t>All devices available as Qualified Samples/PPAP</a:t>
            </a:r>
          </a:p>
        </p:txBody>
      </p:sp>
      <p:sp>
        <p:nvSpPr>
          <p:cNvPr id="2" name="Footer Placeholder 1">
            <a:extLst>
              <a:ext uri="{FF2B5EF4-FFF2-40B4-BE49-F238E27FC236}">
                <a16:creationId xmlns:a16="http://schemas.microsoft.com/office/drawing/2014/main" id="{D3DA4DA5-AE5D-4AA8-B8F2-31181C08F8F2}"/>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06CAE560-EEBB-453F-92C5-7250DDAED132}"/>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B1A6E56E-3867-4A04-BC8F-1DAE69FB004A}"/>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25617896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88"/>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89"/>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9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85"/>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39"/>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77" grpId="0" animBg="1"/>
      <p:bldP spid="79" grpId="0" animBg="1"/>
      <p:bldP spid="85" grpId="0" animBg="1"/>
      <p:bldP spid="88" grpId="0" animBg="1"/>
      <p:bldP spid="89" grpId="0" animBg="1"/>
      <p:bldP spid="90" grpId="0" animBg="1"/>
      <p:bldP spid="91" grpId="0" animBg="1"/>
      <p:bldP spid="39" grpId="0" animBg="1"/>
      <p:bldP spid="4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3751428" y="5834544"/>
            <a:ext cx="3391203" cy="492348"/>
          </a:xfrm>
          <a:prstGeom prst="roundRect">
            <a:avLst/>
          </a:prstGeom>
          <a:solidFill>
            <a:srgbClr val="B5D3CA"/>
          </a:solidFill>
          <a:ln w="9525">
            <a:solidFill>
              <a:srgbClr val="5F857A"/>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54275" name="Title 1"/>
          <p:cNvSpPr>
            <a:spLocks noGrp="1"/>
          </p:cNvSpPr>
          <p:nvPr>
            <p:ph type="title" hasCustomPrompt="1"/>
          </p:nvPr>
        </p:nvSpPr>
        <p:spPr/>
        <p:txBody>
          <a:bodyPr vert="horz" lIns="0" tIns="0" rIns="0" bIns="10800" rtlCol="0" anchor="b" anchorCtr="0">
            <a:noAutofit/>
          </a:bodyPr>
          <a:lstStyle/>
          <a:p>
            <a:pPr lvl="0">
              <a:lnSpc>
                <a:spcPct val="90000"/>
              </a:lnSpc>
              <a:buClr>
                <a:srgbClr val="000000"/>
              </a:buClr>
            </a:pPr>
            <a:r>
              <a:t>AURIX™ scalable family - next generation µC</a:t>
            </a:r>
            <a:br>
              <a:rPr/>
            </a:br>
            <a:r>
              <a:rPr>
                <a:solidFill>
                  <a:schemeClr val="tx2">
                    <a:lumMod val="50000"/>
                  </a:schemeClr>
                </a:solidFill>
              </a:rPr>
              <a:t>From low cost to high performance chassis applications</a:t>
            </a:r>
            <a:endParaRPr lang="en-GB" altLang="ko-KR" sz="1900" i="1" kern="1200" dirty="0">
              <a:solidFill>
                <a:srgbClr val="589482"/>
              </a:solidFill>
              <a:ea typeface="굴림" pitchFamily="50" charset="-127"/>
              <a:cs typeface="Arial" charset="0"/>
            </a:endParaRPr>
          </a:p>
        </p:txBody>
      </p:sp>
      <p:graphicFrame>
        <p:nvGraphicFramePr>
          <p:cNvPr id="64" name="Group 4"/>
          <p:cNvGraphicFramePr>
            <a:graphicFrameLocks noGrp="1"/>
          </p:cNvGraphicFramePr>
          <p:nvPr>
            <p:extLst/>
          </p:nvPr>
        </p:nvGraphicFramePr>
        <p:xfrm>
          <a:off x="1153904" y="1884942"/>
          <a:ext cx="6996867" cy="3704359"/>
        </p:xfrm>
        <a:graphic>
          <a:graphicData uri="http://schemas.openxmlformats.org/drawingml/2006/table">
            <a:tbl>
              <a:tblPr/>
              <a:tblGrid>
                <a:gridCol w="1060655">
                  <a:extLst>
                    <a:ext uri="{9D8B030D-6E8A-4147-A177-3AD203B41FA5}">
                      <a16:colId xmlns:a16="http://schemas.microsoft.com/office/drawing/2014/main" val="20000"/>
                    </a:ext>
                  </a:extLst>
                </a:gridCol>
                <a:gridCol w="850247">
                  <a:extLst>
                    <a:ext uri="{9D8B030D-6E8A-4147-A177-3AD203B41FA5}">
                      <a16:colId xmlns:a16="http://schemas.microsoft.com/office/drawing/2014/main" val="20001"/>
                    </a:ext>
                  </a:extLst>
                </a:gridCol>
                <a:gridCol w="850247">
                  <a:extLst>
                    <a:ext uri="{9D8B030D-6E8A-4147-A177-3AD203B41FA5}">
                      <a16:colId xmlns:a16="http://schemas.microsoft.com/office/drawing/2014/main" val="20002"/>
                    </a:ext>
                  </a:extLst>
                </a:gridCol>
                <a:gridCol w="846796">
                  <a:extLst>
                    <a:ext uri="{9D8B030D-6E8A-4147-A177-3AD203B41FA5}">
                      <a16:colId xmlns:a16="http://schemas.microsoft.com/office/drawing/2014/main" val="20003"/>
                    </a:ext>
                  </a:extLst>
                </a:gridCol>
                <a:gridCol w="846796">
                  <a:extLst>
                    <a:ext uri="{9D8B030D-6E8A-4147-A177-3AD203B41FA5}">
                      <a16:colId xmlns:a16="http://schemas.microsoft.com/office/drawing/2014/main" val="20004"/>
                    </a:ext>
                  </a:extLst>
                </a:gridCol>
                <a:gridCol w="848526">
                  <a:extLst>
                    <a:ext uri="{9D8B030D-6E8A-4147-A177-3AD203B41FA5}">
                      <a16:colId xmlns:a16="http://schemas.microsoft.com/office/drawing/2014/main" val="20005"/>
                    </a:ext>
                  </a:extLst>
                </a:gridCol>
                <a:gridCol w="846800">
                  <a:extLst>
                    <a:ext uri="{9D8B030D-6E8A-4147-A177-3AD203B41FA5}">
                      <a16:colId xmlns:a16="http://schemas.microsoft.com/office/drawing/2014/main" val="20006"/>
                    </a:ext>
                  </a:extLst>
                </a:gridCol>
                <a:gridCol w="846800">
                  <a:extLst>
                    <a:ext uri="{9D8B030D-6E8A-4147-A177-3AD203B41FA5}">
                      <a16:colId xmlns:a16="http://schemas.microsoft.com/office/drawing/2014/main" val="20007"/>
                    </a:ext>
                  </a:extLst>
                </a:gridCol>
              </a:tblGrid>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9x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8MB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0"/>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7x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4MB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1"/>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6x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2.5MB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2"/>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3x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3"/>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2x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1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4"/>
                  </a:ext>
                </a:extLst>
              </a:tr>
              <a:tr h="533281">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E30034"/>
                        </a:buClr>
                        <a:buSzTx/>
                        <a:buFont typeface="Wingdings" pitchFamily="2" charset="2"/>
                        <a:buNone/>
                        <a:tabLst/>
                        <a:defRPr/>
                      </a:pPr>
                      <a:r>
                        <a:rPr kumimoji="0" lang="en-GB" sz="900" b="1" i="0" u="none" strike="noStrike" kern="1200" cap="none" spc="0" normalizeH="0" baseline="0" noProof="0" dirty="0">
                          <a:ln>
                            <a:noFill/>
                          </a:ln>
                          <a:solidFill>
                            <a:srgbClr val="000000"/>
                          </a:solidFill>
                          <a:effectLst/>
                          <a:uLnTx/>
                          <a:uFillTx/>
                          <a:latin typeface="Verdana" pitchFamily="34" charset="0"/>
                          <a:ea typeface="+mn-ea"/>
                          <a:cs typeface="+mn-cs"/>
                        </a:rPr>
                        <a:t>1x Series</a:t>
                      </a:r>
                      <a:b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br>
                      <a: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t>up to 512 kB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5"/>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p>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endParaRPr kumimoji="0" lang="en-GB" sz="900" b="0" i="0" u="none" strike="noStrike" cap="none" normalizeH="0" baseline="0" dirty="0">
                        <a:ln>
                          <a:noFill/>
                        </a:ln>
                        <a:solidFill>
                          <a:srgbClr val="000000"/>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solidFill>
                        <a:schemeClr val="bg1"/>
                      </a:solid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TQFP-80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TQFP-100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LQFP-144</a:t>
                      </a:r>
                      <a:br>
                        <a:rPr kumimoji="0" lang="en-GB" sz="900" b="1" i="0" u="none" strike="noStrike" cap="none" normalizeH="0" baseline="0" dirty="0">
                          <a:ln>
                            <a:noFill/>
                          </a:ln>
                          <a:solidFill>
                            <a:srgbClr val="000000"/>
                          </a:solidFill>
                          <a:effectLst/>
                          <a:latin typeface="Verdana" pitchFamily="34" charset="0"/>
                        </a:rPr>
                      </a:br>
                      <a:r>
                        <a:rPr kumimoji="0" lang="en-GB" sz="900" b="1" i="0" u="none" strike="noStrike" cap="none" normalizeH="0" baseline="0" dirty="0">
                          <a:ln>
                            <a:noFill/>
                          </a:ln>
                          <a:solidFill>
                            <a:srgbClr val="000000"/>
                          </a:solidFill>
                          <a:effectLst/>
                          <a:latin typeface="Verdana" pitchFamily="34" charset="0"/>
                        </a:rPr>
                        <a:t>TQFP-144</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LQFP-176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LFBGA-292</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BGA-416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LFBGA-516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extLst>
                  <a:ext uri="{0D108BD9-81ED-4DB2-BD59-A6C34878D82A}">
                    <a16:rowId xmlns:a16="http://schemas.microsoft.com/office/drawing/2014/main" val="10006"/>
                  </a:ext>
                </a:extLst>
              </a:tr>
            </a:tbl>
          </a:graphicData>
        </a:graphic>
      </p:graphicFrame>
      <p:sp>
        <p:nvSpPr>
          <p:cNvPr id="58" name="Rounded Rectangle 57"/>
          <p:cNvSpPr/>
          <p:nvPr/>
        </p:nvSpPr>
        <p:spPr bwMode="auto">
          <a:xfrm>
            <a:off x="8264212" y="5138592"/>
            <a:ext cx="1722206" cy="1114631"/>
          </a:xfrm>
          <a:prstGeom prst="roundRect">
            <a:avLst/>
          </a:prstGeom>
          <a:solidFill>
            <a:srgbClr val="B5D3C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lgn="ctr">
              <a:buClr>
                <a:schemeClr val="accent1"/>
              </a:buClr>
              <a:defRPr/>
            </a:pPr>
            <a:r>
              <a:rPr lang="en-GB" sz="900" b="1" dirty="0">
                <a:cs typeface="Arial" pitchFamily="34" charset="0"/>
              </a:rPr>
              <a:t>Latest connectivity</a:t>
            </a:r>
          </a:p>
          <a:p>
            <a:pPr marL="180975" indent="-180975">
              <a:spcBef>
                <a:spcPts val="300"/>
              </a:spcBef>
              <a:spcAft>
                <a:spcPts val="300"/>
              </a:spcAft>
              <a:buClr>
                <a:schemeClr val="accent1"/>
              </a:buClr>
              <a:buFont typeface="Arial"/>
              <a:buChar char="›"/>
              <a:defRPr/>
            </a:pPr>
            <a:r>
              <a:rPr lang="en-GB" sz="900" dirty="0">
                <a:cs typeface="Arial" pitchFamily="34" charset="0"/>
              </a:rPr>
              <a:t>6x CAN/CAN FD</a:t>
            </a:r>
          </a:p>
          <a:p>
            <a:pPr marL="180975" indent="-180975">
              <a:spcBef>
                <a:spcPts val="300"/>
              </a:spcBef>
              <a:spcAft>
                <a:spcPts val="300"/>
              </a:spcAft>
              <a:buClr>
                <a:schemeClr val="accent1"/>
              </a:buClr>
              <a:buFont typeface="Arial"/>
              <a:buChar char="›"/>
              <a:defRPr/>
            </a:pPr>
            <a:r>
              <a:rPr lang="en-GB" sz="900" dirty="0">
                <a:cs typeface="Arial" pitchFamily="34" charset="0"/>
              </a:rPr>
              <a:t>Ethernet (AVB support)</a:t>
            </a:r>
          </a:p>
          <a:p>
            <a:pPr marL="180975" indent="-180975">
              <a:spcBef>
                <a:spcPts val="300"/>
              </a:spcBef>
              <a:spcAft>
                <a:spcPts val="300"/>
              </a:spcAft>
              <a:buClr>
                <a:schemeClr val="accent1"/>
              </a:buClr>
              <a:buFont typeface="Arial"/>
              <a:buChar char="›"/>
              <a:defRPr/>
            </a:pPr>
            <a:r>
              <a:rPr lang="en-GB" sz="900" dirty="0" err="1">
                <a:cs typeface="Arial" pitchFamily="34" charset="0"/>
              </a:rPr>
              <a:t>FlexRay</a:t>
            </a:r>
            <a:endParaRPr lang="en-GB" sz="900" dirty="0">
              <a:cs typeface="Arial" pitchFamily="34" charset="0"/>
            </a:endParaRPr>
          </a:p>
        </p:txBody>
      </p:sp>
      <p:pic>
        <p:nvPicPr>
          <p:cNvPr id="54401" name="Picture 3" descr="C:\Users\steuricb\AppData\Local\Microsoft\Windows\Temporary Internet Files\Low\Content.IE5\1BX8LA7E\09646_Icons_Security_lowres[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92070" y="3573165"/>
            <a:ext cx="317499" cy="3174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ounded Rectangle 13"/>
          <p:cNvSpPr/>
          <p:nvPr/>
        </p:nvSpPr>
        <p:spPr bwMode="auto">
          <a:xfrm>
            <a:off x="6546922" y="1948091"/>
            <a:ext cx="701675" cy="415288"/>
          </a:xfrm>
          <a:prstGeom prst="roundRect">
            <a:avLst/>
          </a:prstGeom>
          <a:solidFill>
            <a:srgbClr val="CBCBCB"/>
          </a:solidFill>
          <a:ln w="3175">
            <a:solidFill>
              <a:schemeClr val="tx1"/>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TC298T</a:t>
            </a:r>
          </a:p>
          <a:p>
            <a:pPr algn="ctr" eaLnBrk="0" hangingPunct="0">
              <a:buClr>
                <a:schemeClr val="tx1"/>
              </a:buClr>
            </a:pPr>
            <a:r>
              <a:rPr lang="en-GB" sz="600" dirty="0">
                <a:solidFill>
                  <a:schemeClr val="tx1"/>
                </a:solidFill>
              </a:rPr>
              <a:t>300 MHz</a:t>
            </a:r>
          </a:p>
        </p:txBody>
      </p:sp>
      <p:sp>
        <p:nvSpPr>
          <p:cNvPr id="77" name="Rounded Rectangle 76"/>
          <p:cNvSpPr/>
          <p:nvPr/>
        </p:nvSpPr>
        <p:spPr bwMode="auto">
          <a:xfrm>
            <a:off x="5674862" y="3002796"/>
            <a:ext cx="701675" cy="415288"/>
          </a:xfrm>
          <a:prstGeom prst="roundRect">
            <a:avLst/>
          </a:prstGeom>
          <a:solidFill>
            <a:srgbClr val="D67EB1"/>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TC267D</a:t>
            </a:r>
          </a:p>
          <a:p>
            <a:pPr algn="ctr" eaLnBrk="0" hangingPunct="0">
              <a:buClr>
                <a:schemeClr val="tx1"/>
              </a:buClr>
            </a:pPr>
            <a:r>
              <a:rPr lang="en-GB" sz="600" dirty="0">
                <a:latin typeface="+mn-lt"/>
              </a:rPr>
              <a:t>200 MHz</a:t>
            </a:r>
          </a:p>
        </p:txBody>
      </p:sp>
      <p:sp>
        <p:nvSpPr>
          <p:cNvPr id="79" name="Rounded Rectangle 78"/>
          <p:cNvSpPr/>
          <p:nvPr/>
        </p:nvSpPr>
        <p:spPr bwMode="auto">
          <a:xfrm>
            <a:off x="4838401" y="3002796"/>
            <a:ext cx="701675" cy="415288"/>
          </a:xfrm>
          <a:prstGeom prst="roundRect">
            <a:avLst/>
          </a:prstGeom>
          <a:solidFill>
            <a:srgbClr val="D67EB1"/>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TC265D</a:t>
            </a:r>
          </a:p>
          <a:p>
            <a:pPr algn="ctr" eaLnBrk="0" hangingPunct="0">
              <a:buClr>
                <a:schemeClr val="tx1"/>
              </a:buClr>
            </a:pPr>
            <a:r>
              <a:rPr lang="en-GB" sz="600" dirty="0">
                <a:latin typeface="+mn-lt"/>
              </a:rPr>
              <a:t>200 MHz</a:t>
            </a:r>
          </a:p>
        </p:txBody>
      </p:sp>
      <p:sp>
        <p:nvSpPr>
          <p:cNvPr id="85" name="Rounded Rectangle 84"/>
          <p:cNvSpPr/>
          <p:nvPr/>
        </p:nvSpPr>
        <p:spPr bwMode="auto">
          <a:xfrm>
            <a:off x="4838421" y="2472710"/>
            <a:ext cx="701675" cy="415288"/>
          </a:xfrm>
          <a:prstGeom prst="roundRect">
            <a:avLst/>
          </a:prstGeom>
          <a:solidFill>
            <a:srgbClr val="CBCBCB"/>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TC275T</a:t>
            </a:r>
          </a:p>
          <a:p>
            <a:pPr algn="ctr" eaLnBrk="0" hangingPunct="0">
              <a:buClr>
                <a:schemeClr val="tx1"/>
              </a:buClr>
            </a:pPr>
            <a:r>
              <a:rPr lang="en-GB" sz="600" dirty="0">
                <a:latin typeface="+mn-lt"/>
              </a:rPr>
              <a:t>200 MHz</a:t>
            </a:r>
          </a:p>
        </p:txBody>
      </p:sp>
      <p:sp>
        <p:nvSpPr>
          <p:cNvPr id="88" name="Rounded Rectangle 87"/>
          <p:cNvSpPr/>
          <p:nvPr/>
        </p:nvSpPr>
        <p:spPr bwMode="auto">
          <a:xfrm>
            <a:off x="5674861" y="1953386"/>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TC297T</a:t>
            </a:r>
            <a:br>
              <a:rPr lang="en-GB" sz="900" b="1" dirty="0">
                <a:solidFill>
                  <a:schemeClr val="tx1"/>
                </a:solidFill>
              </a:rPr>
            </a:br>
            <a:r>
              <a:rPr lang="en-GB" sz="600" dirty="0">
                <a:solidFill>
                  <a:schemeClr val="tx1"/>
                </a:solidFill>
              </a:rPr>
              <a:t>300 MHz</a:t>
            </a:r>
          </a:p>
        </p:txBody>
      </p:sp>
      <p:sp>
        <p:nvSpPr>
          <p:cNvPr id="89" name="Rounded Rectangle 88"/>
          <p:cNvSpPr/>
          <p:nvPr/>
        </p:nvSpPr>
        <p:spPr bwMode="auto">
          <a:xfrm>
            <a:off x="3974304" y="3524270"/>
            <a:ext cx="701675" cy="415288"/>
          </a:xfrm>
          <a:prstGeom prst="roundRect">
            <a:avLst/>
          </a:prstGeom>
          <a:solidFill>
            <a:srgbClr val="F5B38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TC234S/L</a:t>
            </a:r>
          </a:p>
          <a:p>
            <a:pPr algn="ctr" eaLnBrk="0" hangingPunct="0">
              <a:buClr>
                <a:schemeClr val="tx1"/>
              </a:buClr>
            </a:pPr>
            <a:r>
              <a:rPr lang="en-GB" sz="600" dirty="0">
                <a:solidFill>
                  <a:schemeClr val="tx1"/>
                </a:solidFill>
              </a:rPr>
              <a:t>200 MHz</a:t>
            </a:r>
          </a:p>
        </p:txBody>
      </p:sp>
      <p:sp>
        <p:nvSpPr>
          <p:cNvPr id="90" name="Rounded Rectangle 89"/>
          <p:cNvSpPr/>
          <p:nvPr/>
        </p:nvSpPr>
        <p:spPr bwMode="auto">
          <a:xfrm>
            <a:off x="5674862" y="2472710"/>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TC277T</a:t>
            </a:r>
          </a:p>
          <a:p>
            <a:pPr algn="ctr" eaLnBrk="0" hangingPunct="0">
              <a:buClr>
                <a:schemeClr val="tx1"/>
              </a:buClr>
            </a:pPr>
            <a:r>
              <a:rPr lang="en-GB" sz="600" dirty="0">
                <a:solidFill>
                  <a:schemeClr val="tx1"/>
                </a:solidFill>
              </a:rPr>
              <a:t>200 MHz</a:t>
            </a:r>
          </a:p>
        </p:txBody>
      </p:sp>
      <p:sp>
        <p:nvSpPr>
          <p:cNvPr id="91" name="Rounded Rectangle 90"/>
          <p:cNvSpPr/>
          <p:nvPr/>
        </p:nvSpPr>
        <p:spPr bwMode="auto">
          <a:xfrm>
            <a:off x="3974305" y="4054548"/>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TC224L/S</a:t>
            </a:r>
          </a:p>
          <a:p>
            <a:pPr algn="ctr" eaLnBrk="0" hangingPunct="0">
              <a:buClr>
                <a:schemeClr val="tx1"/>
              </a:buClr>
            </a:pPr>
            <a:r>
              <a:rPr lang="en-GB" sz="600" dirty="0">
                <a:solidFill>
                  <a:schemeClr val="tx1"/>
                </a:solidFill>
              </a:rPr>
              <a:t>133 MHz</a:t>
            </a:r>
          </a:p>
        </p:txBody>
      </p:sp>
      <p:sp>
        <p:nvSpPr>
          <p:cNvPr id="92" name="Rounded Rectangle 91"/>
          <p:cNvSpPr/>
          <p:nvPr/>
        </p:nvSpPr>
        <p:spPr bwMode="auto">
          <a:xfrm>
            <a:off x="3974305" y="3002796"/>
            <a:ext cx="701675" cy="415288"/>
          </a:xfrm>
          <a:prstGeom prst="roundRect">
            <a:avLst/>
          </a:prstGeom>
          <a:solidFill>
            <a:srgbClr val="D67EB1"/>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TC264D</a:t>
            </a:r>
          </a:p>
          <a:p>
            <a:pPr algn="ctr" eaLnBrk="0" hangingPunct="0">
              <a:buClr>
                <a:schemeClr val="tx1"/>
              </a:buClr>
            </a:pPr>
            <a:r>
              <a:rPr lang="en-GB" sz="800" b="1" dirty="0">
                <a:solidFill>
                  <a:schemeClr val="tx1"/>
                </a:solidFill>
              </a:rPr>
              <a:t>TC264DA</a:t>
            </a:r>
          </a:p>
          <a:p>
            <a:pPr algn="ctr" eaLnBrk="0" hangingPunct="0">
              <a:buClr>
                <a:schemeClr val="tx1"/>
              </a:buClr>
            </a:pPr>
            <a:r>
              <a:rPr lang="en-GB" sz="600" dirty="0">
                <a:solidFill>
                  <a:schemeClr val="tx1"/>
                </a:solidFill>
              </a:rPr>
              <a:t>200 MHz</a:t>
            </a:r>
          </a:p>
        </p:txBody>
      </p:sp>
      <p:sp>
        <p:nvSpPr>
          <p:cNvPr id="97" name="Rounded Rectangle 96"/>
          <p:cNvSpPr/>
          <p:nvPr/>
        </p:nvSpPr>
        <p:spPr bwMode="auto">
          <a:xfrm>
            <a:off x="3120994" y="4054548"/>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TC223L/S</a:t>
            </a:r>
          </a:p>
          <a:p>
            <a:pPr algn="ctr" eaLnBrk="0" hangingPunct="0">
              <a:buClr>
                <a:schemeClr val="tx1"/>
              </a:buClr>
            </a:pPr>
            <a:r>
              <a:rPr lang="en-GB" sz="600" dirty="0">
                <a:solidFill>
                  <a:schemeClr val="tx1"/>
                </a:solidFill>
              </a:rPr>
              <a:t>133 MHz</a:t>
            </a:r>
          </a:p>
        </p:txBody>
      </p:sp>
      <p:sp>
        <p:nvSpPr>
          <p:cNvPr id="99" name="Rounded Rectangle 98"/>
          <p:cNvSpPr/>
          <p:nvPr/>
        </p:nvSpPr>
        <p:spPr bwMode="auto">
          <a:xfrm>
            <a:off x="2291280" y="4051264"/>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TC222L/S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4" name="Rounded Rectangle 103"/>
          <p:cNvSpPr/>
          <p:nvPr/>
        </p:nvSpPr>
        <p:spPr bwMode="auto">
          <a:xfrm>
            <a:off x="3128614" y="4578407"/>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TC213L/S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6" name="Rounded Rectangle 105"/>
          <p:cNvSpPr/>
          <p:nvPr/>
        </p:nvSpPr>
        <p:spPr bwMode="auto">
          <a:xfrm>
            <a:off x="2291278" y="4578407"/>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37" name="Rounded Rectangle 36"/>
          <p:cNvSpPr/>
          <p:nvPr/>
        </p:nvSpPr>
        <p:spPr bwMode="auto">
          <a:xfrm>
            <a:off x="3128614" y="3524269"/>
            <a:ext cx="701675" cy="415288"/>
          </a:xfrm>
          <a:prstGeom prst="roundRect">
            <a:avLst/>
          </a:prstGeom>
          <a:solidFill>
            <a:srgbClr val="F5B38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TC233S/L</a:t>
            </a:r>
          </a:p>
          <a:p>
            <a:pPr algn="ctr" eaLnBrk="0" hangingPunct="0">
              <a:buClr>
                <a:schemeClr val="tx1"/>
              </a:buClr>
            </a:pPr>
            <a:r>
              <a:rPr lang="en-GB" sz="600" dirty="0">
                <a:solidFill>
                  <a:schemeClr val="tx1"/>
                </a:solidFill>
              </a:rPr>
              <a:t>200 MHz</a:t>
            </a:r>
          </a:p>
        </p:txBody>
      </p:sp>
      <p:sp>
        <p:nvSpPr>
          <p:cNvPr id="38" name="Rounded Rectangle 37"/>
          <p:cNvSpPr/>
          <p:nvPr/>
        </p:nvSpPr>
        <p:spPr bwMode="auto">
          <a:xfrm>
            <a:off x="3974305" y="4581810"/>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TC214L/S</a:t>
            </a:r>
          </a:p>
          <a:p>
            <a:pPr algn="ctr" eaLnBrk="0" hangingPunct="0">
              <a:buClr>
                <a:schemeClr val="tx1"/>
              </a:buClr>
            </a:pPr>
            <a:r>
              <a:rPr lang="en-GB" sz="600" dirty="0">
                <a:solidFill>
                  <a:schemeClr val="tx1"/>
                </a:solidFill>
              </a:rPr>
              <a:t>133 MHz</a:t>
            </a:r>
          </a:p>
        </p:txBody>
      </p:sp>
      <p:sp>
        <p:nvSpPr>
          <p:cNvPr id="39" name="Rounded Rectangle 38"/>
          <p:cNvSpPr/>
          <p:nvPr/>
        </p:nvSpPr>
        <p:spPr bwMode="auto">
          <a:xfrm>
            <a:off x="5674861" y="3524269"/>
            <a:ext cx="709296" cy="415288"/>
          </a:xfrm>
          <a:prstGeom prst="roundRect">
            <a:avLst/>
          </a:prstGeom>
          <a:solidFill>
            <a:srgbClr val="F5B38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TC237S/L</a:t>
            </a:r>
          </a:p>
          <a:p>
            <a:pPr algn="ctr" eaLnBrk="0" hangingPunct="0">
              <a:buClr>
                <a:schemeClr val="tx1"/>
              </a:buClr>
            </a:pPr>
            <a:r>
              <a:rPr lang="en-GB" sz="600" dirty="0">
                <a:solidFill>
                  <a:schemeClr val="tx1"/>
                </a:solidFill>
              </a:rPr>
              <a:t>200 MHz</a:t>
            </a:r>
          </a:p>
        </p:txBody>
      </p:sp>
      <p:sp>
        <p:nvSpPr>
          <p:cNvPr id="40" name="Rounded Rectangle 39"/>
          <p:cNvSpPr/>
          <p:nvPr/>
        </p:nvSpPr>
        <p:spPr bwMode="auto">
          <a:xfrm>
            <a:off x="7374728" y="1953386"/>
            <a:ext cx="701675" cy="415288"/>
          </a:xfrm>
          <a:prstGeom prst="roundRect">
            <a:avLst/>
          </a:prstGeom>
          <a:solidFill>
            <a:srgbClr val="CBCBCB"/>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a:t>
            </a:r>
          </a:p>
          <a:p>
            <a:pPr algn="ctr" eaLnBrk="0" hangingPunct="0">
              <a:buClr>
                <a:schemeClr val="tx1"/>
              </a:buClr>
            </a:pPr>
            <a:r>
              <a:rPr lang="en-GB" sz="600" dirty="0">
                <a:latin typeface="+mn-lt"/>
              </a:rPr>
              <a:t>300 MHz</a:t>
            </a:r>
          </a:p>
        </p:txBody>
      </p:sp>
      <p:pic>
        <p:nvPicPr>
          <p:cNvPr id="41" name="Picture 3" descr="C:\Users\steuricb\AppData\Local\Microsoft\Windows\Temporary Internet Files\Low\Content.IE5\1BX8LA7E\09646_Icons_Security_lowres[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92070" y="2521605"/>
            <a:ext cx="317499" cy="3174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3" descr="C:\Users\steuricb\AppData\Local\Microsoft\Windows\Temporary Internet Files\Low\Content.IE5\1BX8LA7E\09646_Icons_Security_lowres[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92070" y="2002281"/>
            <a:ext cx="317499" cy="3174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Rounded Rectangle 47"/>
          <p:cNvSpPr/>
          <p:nvPr/>
        </p:nvSpPr>
        <p:spPr bwMode="auto">
          <a:xfrm>
            <a:off x="6461510" y="4051265"/>
            <a:ext cx="1678201" cy="808963"/>
          </a:xfrm>
          <a:prstGeom prst="roundRect">
            <a:avLst/>
          </a:prstGeom>
          <a:solidFill>
            <a:srgbClr val="F5B38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buFont typeface="Arial"/>
              <a:buChar char="›"/>
              <a:defRPr/>
            </a:pPr>
            <a:r>
              <a:rPr lang="en-GB" sz="900" kern="0" dirty="0">
                <a:cs typeface="Arial" charset="0"/>
              </a:rPr>
              <a:t>Lighting</a:t>
            </a:r>
          </a:p>
          <a:p>
            <a:pPr marL="177800" indent="-177800" fontAlgn="auto">
              <a:spcBef>
                <a:spcPts val="0"/>
              </a:spcBef>
              <a:spcAft>
                <a:spcPts val="0"/>
              </a:spcAft>
              <a:buFont typeface="Arial"/>
              <a:buChar char="›"/>
              <a:defRPr/>
            </a:pPr>
            <a:r>
              <a:rPr lang="en-GB" sz="900" kern="0" dirty="0">
                <a:cs typeface="Arial" charset="0"/>
              </a:rPr>
              <a:t>Power operating systems</a:t>
            </a:r>
          </a:p>
          <a:p>
            <a:pPr marL="177800" indent="-177800" fontAlgn="auto">
              <a:spcBef>
                <a:spcPts val="0"/>
              </a:spcBef>
              <a:spcAft>
                <a:spcPts val="0"/>
              </a:spcAft>
              <a:buFont typeface="Arial"/>
              <a:buChar char="›"/>
              <a:defRPr/>
            </a:pPr>
            <a:r>
              <a:rPr lang="en-GB" sz="900" kern="0" dirty="0">
                <a:cs typeface="Arial" charset="0"/>
              </a:rPr>
              <a:t>HVAC</a:t>
            </a:r>
          </a:p>
          <a:p>
            <a:pPr marL="177800" indent="-177800" fontAlgn="auto">
              <a:spcBef>
                <a:spcPts val="0"/>
              </a:spcBef>
              <a:spcAft>
                <a:spcPts val="0"/>
              </a:spcAft>
              <a:buFont typeface="Arial"/>
              <a:buChar char="›"/>
              <a:defRPr/>
            </a:pPr>
            <a:r>
              <a:rPr lang="en-GB" sz="900" kern="0" dirty="0">
                <a:cs typeface="Arial" charset="0"/>
              </a:rPr>
              <a:t>Smart Junction Box</a:t>
            </a:r>
          </a:p>
          <a:p>
            <a:pPr lvl="0">
              <a:buClr>
                <a:schemeClr val="tx1"/>
              </a:buClr>
              <a:defRPr/>
            </a:pPr>
            <a:endParaRPr lang="en-GB" sz="900" b="1" kern="0" dirty="0"/>
          </a:p>
        </p:txBody>
      </p:sp>
      <p:sp>
        <p:nvSpPr>
          <p:cNvPr id="49" name="Rounded Rectangle 48"/>
          <p:cNvSpPr/>
          <p:nvPr/>
        </p:nvSpPr>
        <p:spPr bwMode="auto">
          <a:xfrm>
            <a:off x="6461509" y="2690290"/>
            <a:ext cx="1678200" cy="718270"/>
          </a:xfrm>
          <a:prstGeom prst="roundRect">
            <a:avLst/>
          </a:prstGeom>
          <a:solidFill>
            <a:srgbClr val="D67EB1"/>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buFont typeface="Arial"/>
              <a:buChar char="›"/>
              <a:defRPr/>
            </a:pPr>
            <a:r>
              <a:rPr lang="en-GB" sz="900" kern="0" dirty="0">
                <a:cs typeface="Arial" charset="0"/>
              </a:rPr>
              <a:t>Full feature BCM</a:t>
            </a:r>
          </a:p>
          <a:p>
            <a:pPr marL="177800" indent="-177800" fontAlgn="auto">
              <a:spcBef>
                <a:spcPts val="0"/>
              </a:spcBef>
              <a:spcAft>
                <a:spcPts val="0"/>
              </a:spcAft>
              <a:buFont typeface="Arial"/>
              <a:buChar char="›"/>
              <a:defRPr/>
            </a:pPr>
            <a:r>
              <a:rPr lang="en-GB" sz="900" kern="0" dirty="0">
                <a:cs typeface="Arial" charset="0"/>
              </a:rPr>
              <a:t>Full feature Gateway</a:t>
            </a:r>
          </a:p>
          <a:p>
            <a:pPr marL="177800" indent="-177800" fontAlgn="auto">
              <a:spcBef>
                <a:spcPts val="0"/>
              </a:spcBef>
              <a:spcAft>
                <a:spcPts val="0"/>
              </a:spcAft>
              <a:buFont typeface="Arial"/>
              <a:buChar char="›"/>
              <a:defRPr/>
            </a:pPr>
            <a:r>
              <a:rPr lang="en-GB" sz="900" kern="0" dirty="0">
                <a:cs typeface="Arial" charset="0"/>
              </a:rPr>
              <a:t>Integrated BCM &amp; Gateway</a:t>
            </a:r>
          </a:p>
          <a:p>
            <a:pPr lvl="0">
              <a:buClr>
                <a:schemeClr val="tx1"/>
              </a:buClr>
              <a:defRPr/>
            </a:pPr>
            <a:endParaRPr lang="en-GB" sz="900" b="1" kern="0" dirty="0"/>
          </a:p>
        </p:txBody>
      </p:sp>
      <p:sp>
        <p:nvSpPr>
          <p:cNvPr id="50" name="Rounded Rectangle 49"/>
          <p:cNvSpPr/>
          <p:nvPr/>
        </p:nvSpPr>
        <p:spPr bwMode="auto">
          <a:xfrm>
            <a:off x="8264212" y="1268700"/>
            <a:ext cx="1722206" cy="1405090"/>
          </a:xfrm>
          <a:prstGeom prst="roundRect">
            <a:avLst/>
          </a:prstGeom>
          <a:solidFill>
            <a:srgbClr val="B5D3C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lgn="ctr">
              <a:buClr>
                <a:schemeClr val="accent1"/>
              </a:buClr>
              <a:defRPr/>
            </a:pPr>
            <a:r>
              <a:rPr lang="en-GB" sz="900" b="1" dirty="0">
                <a:cs typeface="Arial" pitchFamily="34" charset="0"/>
              </a:rPr>
              <a:t>MCU Scalability</a:t>
            </a:r>
          </a:p>
          <a:p>
            <a:pPr marL="180975" indent="-180975">
              <a:spcBef>
                <a:spcPts val="300"/>
              </a:spcBef>
              <a:spcAft>
                <a:spcPts val="300"/>
              </a:spcAft>
              <a:buClr>
                <a:schemeClr val="accent1"/>
              </a:buClr>
              <a:buFont typeface="Arial"/>
              <a:buChar char="›"/>
              <a:defRPr/>
            </a:pPr>
            <a:r>
              <a:rPr lang="en-GB" sz="900" dirty="0">
                <a:cs typeface="Arial" pitchFamily="34" charset="0"/>
              </a:rPr>
              <a:t>Performance &amp; Flash</a:t>
            </a:r>
          </a:p>
          <a:p>
            <a:pPr marL="180975" indent="-180975">
              <a:spcBef>
                <a:spcPts val="300"/>
              </a:spcBef>
              <a:spcAft>
                <a:spcPts val="300"/>
              </a:spcAft>
              <a:buClr>
                <a:schemeClr val="accent1"/>
              </a:buClr>
              <a:buFont typeface="Arial"/>
              <a:buChar char="›"/>
              <a:defRPr/>
            </a:pPr>
            <a:r>
              <a:rPr lang="en-GB" sz="900" dirty="0">
                <a:cs typeface="Arial" pitchFamily="34" charset="0"/>
              </a:rPr>
              <a:t>Software compatibility</a:t>
            </a:r>
          </a:p>
          <a:p>
            <a:pPr marL="180975" indent="-180975">
              <a:spcBef>
                <a:spcPts val="300"/>
              </a:spcBef>
              <a:spcAft>
                <a:spcPts val="300"/>
              </a:spcAft>
              <a:buClr>
                <a:schemeClr val="accent1"/>
              </a:buClr>
              <a:buFont typeface="Arial"/>
              <a:buChar char="›"/>
              <a:defRPr/>
            </a:pPr>
            <a:r>
              <a:rPr lang="en-GB" sz="900" dirty="0">
                <a:cs typeface="Arial" pitchFamily="34" charset="0"/>
              </a:rPr>
              <a:t>Pin-compatibility</a:t>
            </a:r>
          </a:p>
          <a:p>
            <a:pPr marL="180975" indent="-180975">
              <a:spcBef>
                <a:spcPts val="300"/>
              </a:spcBef>
              <a:spcAft>
                <a:spcPts val="300"/>
              </a:spcAft>
              <a:buClr>
                <a:schemeClr val="accent1"/>
              </a:buClr>
              <a:buFont typeface="Arial"/>
              <a:buChar char="›"/>
              <a:defRPr/>
            </a:pPr>
            <a:r>
              <a:rPr lang="en-GB" sz="900" dirty="0">
                <a:cs typeface="Arial" pitchFamily="34" charset="0"/>
              </a:rPr>
              <a:t>Diverse timer architecture</a:t>
            </a:r>
          </a:p>
        </p:txBody>
      </p:sp>
      <p:sp>
        <p:nvSpPr>
          <p:cNvPr id="51" name="Rounded Rectangle 50"/>
          <p:cNvSpPr/>
          <p:nvPr/>
        </p:nvSpPr>
        <p:spPr bwMode="auto">
          <a:xfrm>
            <a:off x="8264212" y="2763765"/>
            <a:ext cx="1722206" cy="767368"/>
          </a:xfrm>
          <a:prstGeom prst="roundRect">
            <a:avLst/>
          </a:prstGeom>
          <a:solidFill>
            <a:srgbClr val="B5D3C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lgn="ctr">
              <a:buClr>
                <a:schemeClr val="accent1"/>
              </a:buClr>
              <a:defRPr/>
            </a:pPr>
            <a:r>
              <a:rPr lang="en-GB" sz="900" b="1" dirty="0">
                <a:cs typeface="Arial" pitchFamily="34" charset="0"/>
              </a:rPr>
              <a:t>Power Consumption</a:t>
            </a:r>
          </a:p>
          <a:p>
            <a:pPr marL="180975" indent="-180975">
              <a:spcBef>
                <a:spcPts val="300"/>
              </a:spcBef>
              <a:spcAft>
                <a:spcPts val="300"/>
              </a:spcAft>
              <a:buClr>
                <a:schemeClr val="accent1"/>
              </a:buClr>
              <a:buFont typeface="Arial"/>
              <a:buChar char="›"/>
              <a:defRPr/>
            </a:pPr>
            <a:r>
              <a:rPr lang="en-GB" sz="900" dirty="0">
                <a:cs typeface="Arial" pitchFamily="34" charset="0"/>
              </a:rPr>
              <a:t>On-chip DC/DC high-efficiency power supply </a:t>
            </a:r>
          </a:p>
        </p:txBody>
      </p:sp>
      <p:sp>
        <p:nvSpPr>
          <p:cNvPr id="52" name="Rounded Rectangle 51"/>
          <p:cNvSpPr/>
          <p:nvPr/>
        </p:nvSpPr>
        <p:spPr bwMode="auto">
          <a:xfrm>
            <a:off x="8264212" y="3663882"/>
            <a:ext cx="1722206" cy="1332210"/>
          </a:xfrm>
          <a:prstGeom prst="roundRect">
            <a:avLst/>
          </a:prstGeom>
          <a:solidFill>
            <a:srgbClr val="B5D3C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lgn="ctr">
              <a:buClr>
                <a:schemeClr val="accent1"/>
              </a:buClr>
              <a:defRPr/>
            </a:pPr>
            <a:r>
              <a:rPr lang="en-GB" sz="900" b="1" dirty="0">
                <a:cs typeface="Arial" pitchFamily="34" charset="0"/>
              </a:rPr>
              <a:t>Safety/Security</a:t>
            </a:r>
          </a:p>
          <a:p>
            <a:pPr marL="273050" indent="-273050" algn="ctr">
              <a:buClr>
                <a:schemeClr val="accent1"/>
              </a:buClr>
              <a:defRPr/>
            </a:pPr>
            <a:r>
              <a:rPr lang="en-GB" sz="900" b="1" dirty="0">
                <a:cs typeface="Arial" pitchFamily="34" charset="0"/>
              </a:rPr>
              <a:t>Concept</a:t>
            </a:r>
          </a:p>
          <a:p>
            <a:pPr marL="180975" indent="-180975">
              <a:spcBef>
                <a:spcPts val="300"/>
              </a:spcBef>
              <a:spcAft>
                <a:spcPts val="300"/>
              </a:spcAft>
              <a:buClr>
                <a:schemeClr val="accent1"/>
              </a:buClr>
              <a:buFont typeface="Arial"/>
              <a:buChar char="›"/>
              <a:defRPr/>
            </a:pPr>
            <a:r>
              <a:rPr lang="en-GB" sz="900" dirty="0">
                <a:cs typeface="Arial" pitchFamily="34" charset="0"/>
              </a:rPr>
              <a:t>ISO26262 compliance</a:t>
            </a:r>
          </a:p>
          <a:p>
            <a:pPr marL="180975" indent="-180975">
              <a:spcBef>
                <a:spcPts val="300"/>
              </a:spcBef>
              <a:spcAft>
                <a:spcPts val="300"/>
              </a:spcAft>
              <a:buClr>
                <a:schemeClr val="accent1"/>
              </a:buClr>
              <a:buFont typeface="Arial"/>
              <a:buChar char="›"/>
              <a:defRPr/>
            </a:pPr>
            <a:r>
              <a:rPr lang="en-GB" sz="900" dirty="0">
                <a:cs typeface="Arial" pitchFamily="34" charset="0"/>
              </a:rPr>
              <a:t>HW redundancy options</a:t>
            </a:r>
          </a:p>
          <a:p>
            <a:pPr marL="180975" indent="-180975">
              <a:spcBef>
                <a:spcPts val="300"/>
              </a:spcBef>
              <a:spcAft>
                <a:spcPts val="300"/>
              </a:spcAft>
              <a:buClr>
                <a:schemeClr val="accent1"/>
              </a:buClr>
              <a:buFont typeface="Arial"/>
              <a:buChar char="›"/>
              <a:defRPr/>
            </a:pPr>
            <a:r>
              <a:rPr lang="en-GB" sz="900" dirty="0">
                <a:cs typeface="Arial" pitchFamily="34" charset="0"/>
              </a:rPr>
              <a:t>Hardware security support</a:t>
            </a:r>
          </a:p>
        </p:txBody>
      </p:sp>
      <p:pic>
        <p:nvPicPr>
          <p:cNvPr id="53" name="Picture 30"/>
          <p:cNvPicPr>
            <a:picLocks noChangeAspect="1" noChangeArrowheads="1"/>
          </p:cNvPicPr>
          <p:nvPr/>
        </p:nvPicPr>
        <p:blipFill>
          <a:blip r:embed="rId4" cstate="print"/>
          <a:srcRect/>
          <a:stretch>
            <a:fillRect/>
          </a:stretch>
        </p:blipFill>
        <p:spPr bwMode="auto">
          <a:xfrm>
            <a:off x="2338872" y="5733321"/>
            <a:ext cx="710878" cy="694795"/>
          </a:xfrm>
          <a:prstGeom prst="rect">
            <a:avLst/>
          </a:prstGeom>
          <a:noFill/>
          <a:ln w="9525">
            <a:noFill/>
            <a:miter lim="800000"/>
            <a:headEnd/>
            <a:tailEnd/>
          </a:ln>
        </p:spPr>
      </p:pic>
      <p:pic>
        <p:nvPicPr>
          <p:cNvPr id="54" name="Picture 3" descr="C:\Users\steuricb\AppData\Local\Microsoft\Windows\Temporary Internet Files\Low\Content.IE5\1BX8LA7E\09646_Icons_Security_lowres[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55573" y="5892861"/>
            <a:ext cx="360363"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TextBox 54"/>
          <p:cNvSpPr txBox="1"/>
          <p:nvPr/>
        </p:nvSpPr>
        <p:spPr bwMode="auto">
          <a:xfrm>
            <a:off x="4281975" y="5966114"/>
            <a:ext cx="2762250" cy="215444"/>
          </a:xfrm>
          <a:prstGeom prst="rect">
            <a:avLst/>
          </a:prstGeom>
          <a:noFill/>
          <a:ln w="9525">
            <a:noFill/>
            <a:miter lim="800000"/>
            <a:headEnd/>
            <a:tailEnd/>
          </a:ln>
          <a:effectLst/>
        </p:spPr>
        <p:txBody>
          <a:bodyPr lIns="0" tIns="0" rIns="0" bIns="0" anchor="ctr">
            <a:spAutoFit/>
          </a:bodyPr>
          <a:lstStyle/>
          <a:p>
            <a:pPr marL="216000" indent="-216000" eaLnBrk="0" fontAlgn="auto" hangingPunct="0">
              <a:spcBef>
                <a:spcPts val="0"/>
              </a:spcBef>
              <a:spcAft>
                <a:spcPts val="300"/>
              </a:spcAft>
              <a:buClr>
                <a:srgbClr val="B70D28"/>
              </a:buClr>
              <a:defRPr/>
            </a:pPr>
            <a:r>
              <a:rPr lang="en-GB" sz="1400" kern="0" dirty="0">
                <a:latin typeface="Verdana"/>
                <a:ea typeface="Verdana" pitchFamily="34" charset="0"/>
                <a:cs typeface="Verdana" pitchFamily="34" charset="0"/>
              </a:rPr>
              <a:t>Hardware security enabled</a:t>
            </a:r>
          </a:p>
        </p:txBody>
      </p:sp>
      <p:sp>
        <p:nvSpPr>
          <p:cNvPr id="43" name="Rectangle 42"/>
          <p:cNvSpPr/>
          <p:nvPr/>
        </p:nvSpPr>
        <p:spPr bwMode="auto">
          <a:xfrm>
            <a:off x="2750021" y="1124680"/>
            <a:ext cx="4386429" cy="481434"/>
          </a:xfrm>
          <a:prstGeom prst="rect">
            <a:avLst/>
          </a:prstGeom>
          <a:solidFill>
            <a:srgbClr val="FFF3CC"/>
          </a:solidFill>
          <a:ln w="9525">
            <a:solidFill>
              <a:schemeClr val="tx2">
                <a:lumMod val="50000"/>
              </a:schemeClr>
            </a:solidFill>
            <a:miter lim="800000"/>
            <a:headEnd/>
            <a:tailEnd/>
          </a:ln>
        </p:spPr>
        <p:txBody>
          <a:bodyPr lIns="72000" tIns="72000" rIns="72000" bIns="72000" anchor="ctr"/>
          <a:lstStyle/>
          <a:p>
            <a:pPr algn="ctr" eaLnBrk="0" hangingPunct="0">
              <a:defRPr/>
            </a:pPr>
            <a:r>
              <a:rPr lang="en-GB" sz="1600" b="1" kern="0" dirty="0">
                <a:solidFill>
                  <a:srgbClr val="000000"/>
                </a:solidFill>
                <a:ea typeface="Verdana" pitchFamily="34" charset="0"/>
              </a:rPr>
              <a:t>All devices available as Qualified Samples/PPAP</a:t>
            </a:r>
          </a:p>
        </p:txBody>
      </p:sp>
      <p:sp>
        <p:nvSpPr>
          <p:cNvPr id="44" name="Rounded Rectangle 43"/>
          <p:cNvSpPr/>
          <p:nvPr/>
        </p:nvSpPr>
        <p:spPr bwMode="auto">
          <a:xfrm>
            <a:off x="6461510" y="3502106"/>
            <a:ext cx="1678200" cy="437453"/>
          </a:xfrm>
          <a:prstGeom prst="roundRect">
            <a:avLst/>
          </a:prstGeom>
          <a:solidFill>
            <a:srgbClr val="F5B38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buFont typeface="Arial"/>
              <a:buChar char="›"/>
              <a:defRPr/>
            </a:pPr>
            <a:r>
              <a:rPr lang="en-GB" sz="900" kern="0" dirty="0">
                <a:cs typeface="Arial" charset="0"/>
              </a:rPr>
              <a:t>BCM</a:t>
            </a:r>
          </a:p>
          <a:p>
            <a:pPr marL="177800" indent="-177800" fontAlgn="auto">
              <a:spcBef>
                <a:spcPts val="0"/>
              </a:spcBef>
              <a:spcAft>
                <a:spcPts val="0"/>
              </a:spcAft>
              <a:buFont typeface="Arial"/>
              <a:buChar char="›"/>
              <a:defRPr/>
            </a:pPr>
            <a:r>
              <a:rPr lang="en-GB" sz="900" kern="0" dirty="0">
                <a:cs typeface="Arial" charset="0"/>
              </a:rPr>
              <a:t>Gateway</a:t>
            </a:r>
          </a:p>
          <a:p>
            <a:pPr lvl="0">
              <a:buClr>
                <a:schemeClr val="tx1"/>
              </a:buClr>
              <a:defRPr/>
            </a:pPr>
            <a:endParaRPr lang="en-GB" sz="900" b="1" kern="0" dirty="0"/>
          </a:p>
        </p:txBody>
      </p:sp>
      <p:sp>
        <p:nvSpPr>
          <p:cNvPr id="45" name="Rounded Rectangle 44"/>
          <p:cNvSpPr/>
          <p:nvPr/>
        </p:nvSpPr>
        <p:spPr bwMode="auto">
          <a:xfrm>
            <a:off x="3049751" y="1935463"/>
            <a:ext cx="1678201" cy="903640"/>
          </a:xfrm>
          <a:prstGeom prst="roundRect">
            <a:avLst/>
          </a:prstGeom>
          <a:solidFill>
            <a:srgbClr val="ADCFC4"/>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fontAlgn="auto">
              <a:spcBef>
                <a:spcPts val="0"/>
              </a:spcBef>
              <a:spcAft>
                <a:spcPts val="0"/>
              </a:spcAft>
              <a:buClr>
                <a:srgbClr val="FFC000"/>
              </a:buClr>
              <a:defRPr/>
            </a:pPr>
            <a:r>
              <a:rPr lang="en-GB" sz="900" b="1" kern="0" dirty="0">
                <a:cs typeface="Arial" charset="0"/>
              </a:rPr>
              <a:t>Truck</a:t>
            </a:r>
          </a:p>
          <a:p>
            <a:pPr marL="177800" indent="-177800" fontAlgn="auto">
              <a:spcBef>
                <a:spcPts val="0"/>
              </a:spcBef>
              <a:spcAft>
                <a:spcPts val="0"/>
              </a:spcAft>
              <a:buFont typeface="Arial"/>
              <a:buChar char="›"/>
              <a:defRPr/>
            </a:pPr>
            <a:r>
              <a:rPr lang="en-GB" sz="900" kern="0" dirty="0">
                <a:cs typeface="Arial" charset="0"/>
              </a:rPr>
              <a:t>Full feature BCM</a:t>
            </a:r>
          </a:p>
          <a:p>
            <a:pPr marL="177800" indent="-177800" fontAlgn="auto">
              <a:spcBef>
                <a:spcPts val="0"/>
              </a:spcBef>
              <a:spcAft>
                <a:spcPts val="0"/>
              </a:spcAft>
              <a:buFont typeface="Arial"/>
              <a:buChar char="›"/>
              <a:defRPr/>
            </a:pPr>
            <a:r>
              <a:rPr lang="en-GB" sz="900" kern="0" dirty="0">
                <a:cs typeface="Arial" charset="0"/>
              </a:rPr>
              <a:t>Full feature Gateway</a:t>
            </a:r>
          </a:p>
          <a:p>
            <a:pPr marL="177800" indent="-177800" fontAlgn="auto">
              <a:spcBef>
                <a:spcPts val="0"/>
              </a:spcBef>
              <a:spcAft>
                <a:spcPts val="0"/>
              </a:spcAft>
              <a:buFont typeface="Arial"/>
              <a:buChar char="›"/>
              <a:defRPr/>
            </a:pPr>
            <a:r>
              <a:rPr lang="en-GB" sz="900" kern="0" dirty="0">
                <a:cs typeface="Arial" charset="0"/>
              </a:rPr>
              <a:t>Integrated BCM &amp; Gateway</a:t>
            </a:r>
          </a:p>
          <a:p>
            <a:pPr lvl="0">
              <a:buClr>
                <a:schemeClr val="tx1"/>
              </a:buClr>
              <a:defRPr/>
            </a:pPr>
            <a:endParaRPr lang="en-GB" sz="900" b="1" kern="0" dirty="0"/>
          </a:p>
        </p:txBody>
      </p:sp>
      <p:sp>
        <p:nvSpPr>
          <p:cNvPr id="2" name="Footer Placeholder 1">
            <a:extLst>
              <a:ext uri="{FF2B5EF4-FFF2-40B4-BE49-F238E27FC236}">
                <a16:creationId xmlns:a16="http://schemas.microsoft.com/office/drawing/2014/main" id="{D8587790-E759-4EFD-885B-A7B430921197}"/>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89AE6711-536D-4986-AE4F-0B5997ABDEA4}"/>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56953F6F-571A-4259-B1D1-2E346572F0B2}"/>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575926247"/>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88"/>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89"/>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9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85"/>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39"/>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77" grpId="0" animBg="1"/>
      <p:bldP spid="79" grpId="0" animBg="1"/>
      <p:bldP spid="85" grpId="0" animBg="1"/>
      <p:bldP spid="88" grpId="0" animBg="1"/>
      <p:bldP spid="89" grpId="0" animBg="1"/>
      <p:bldP spid="90" grpId="0" animBg="1"/>
      <p:bldP spid="91" grpId="0" animBg="1"/>
      <p:bldP spid="39" grpId="0" animBg="1"/>
      <p:bldP spid="4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hasCustomPrompt="1"/>
          </p:nvPr>
        </p:nvSpPr>
        <p:spPr/>
        <p:txBody>
          <a:bodyPr vert="horz" lIns="0" tIns="0" rIns="0" bIns="10800" rtlCol="0" anchor="b" anchorCtr="0">
            <a:noAutofit/>
          </a:bodyPr>
          <a:lstStyle/>
          <a:p>
            <a:r>
              <a:t>One Family - scalable across application</a:t>
            </a:r>
            <a:br>
              <a:rPr/>
            </a:br>
            <a:r>
              <a:rPr>
                <a:solidFill>
                  <a:schemeClr val="tx2">
                    <a:lumMod val="50000"/>
                  </a:schemeClr>
                </a:solidFill>
              </a:rPr>
              <a:t>Most scalable 32-bit MCU portfolio on the market</a:t>
            </a:r>
          </a:p>
        </p:txBody>
      </p:sp>
      <p:sp>
        <p:nvSpPr>
          <p:cNvPr id="12" name="AutoShape 9"/>
          <p:cNvSpPr>
            <a:spLocks noChangeArrowheads="1"/>
          </p:cNvSpPr>
          <p:nvPr/>
        </p:nvSpPr>
        <p:spPr bwMode="auto">
          <a:xfrm rot="16200000">
            <a:off x="6408389" y="3531395"/>
            <a:ext cx="5378450" cy="420688"/>
          </a:xfrm>
          <a:prstGeom prst="rect">
            <a:avLst/>
          </a:prstGeom>
          <a:solidFill>
            <a:schemeClr val="tx2"/>
          </a:solidFill>
          <a:ln w="9525" algn="ctr">
            <a:noFill/>
            <a:round/>
            <a:headEnd/>
            <a:tailEnd/>
          </a:ln>
          <a:effectLst/>
        </p:spPr>
        <p:txBody>
          <a:bodyPr lIns="0" tIns="0" rIns="0" bIns="0"/>
          <a:lstStyle/>
          <a:p>
            <a:pPr marL="179388" indent="-179388" algn="ctr" eaLnBrk="0" fontAlgn="auto" hangingPunct="0">
              <a:lnSpc>
                <a:spcPct val="140000"/>
              </a:lnSpc>
              <a:spcBef>
                <a:spcPct val="20000"/>
              </a:spcBef>
              <a:spcAft>
                <a:spcPct val="20000"/>
              </a:spcAft>
              <a:buClr>
                <a:schemeClr val="tx1"/>
              </a:buClr>
              <a:buSzPct val="75000"/>
              <a:defRPr/>
            </a:pPr>
            <a:r>
              <a:rPr lang="en-GB" altLang="ja-JP" sz="1800" b="1" i="1" kern="0" dirty="0">
                <a:latin typeface="Verdana"/>
                <a:ea typeface="Verdana" pitchFamily="34" charset="0"/>
                <a:cs typeface="Verdana" pitchFamily="34" charset="0"/>
              </a:rPr>
              <a:t>SAFETY:</a:t>
            </a:r>
            <a:r>
              <a:rPr lang="en-GB" altLang="ja-JP" sz="1400" kern="0" dirty="0">
                <a:latin typeface="Verdana"/>
                <a:ea typeface="Verdana" pitchFamily="34" charset="0"/>
                <a:cs typeface="Verdana" pitchFamily="34" charset="0"/>
              </a:rPr>
              <a:t> Complete Solution for Safety up to ASIL-D</a:t>
            </a:r>
            <a:endParaRPr lang="en-GB" altLang="ja-JP" sz="1400" b="1" kern="0" dirty="0">
              <a:latin typeface="Verdana"/>
              <a:ea typeface="Verdana" pitchFamily="34" charset="0"/>
              <a:cs typeface="Verdana" pitchFamily="34" charset="0"/>
            </a:endParaRPr>
          </a:p>
        </p:txBody>
      </p:sp>
      <p:sp>
        <p:nvSpPr>
          <p:cNvPr id="13" name="AutoShape 9"/>
          <p:cNvSpPr>
            <a:spLocks noChangeArrowheads="1"/>
          </p:cNvSpPr>
          <p:nvPr/>
        </p:nvSpPr>
        <p:spPr bwMode="auto">
          <a:xfrm rot="16200000">
            <a:off x="7051327" y="3531397"/>
            <a:ext cx="5378450" cy="420687"/>
          </a:xfrm>
          <a:prstGeom prst="rect">
            <a:avLst/>
          </a:prstGeom>
          <a:solidFill>
            <a:schemeClr val="tx2"/>
          </a:solidFill>
          <a:ln w="9525" algn="ctr">
            <a:noFill/>
            <a:round/>
            <a:headEnd/>
            <a:tailEnd/>
          </a:ln>
          <a:effectLst/>
        </p:spPr>
        <p:txBody>
          <a:bodyPr lIns="0" tIns="0" rIns="0" bIns="0"/>
          <a:lstStyle/>
          <a:p>
            <a:pPr marL="179388" indent="-179388" algn="ctr" eaLnBrk="0" fontAlgn="auto" hangingPunct="0">
              <a:lnSpc>
                <a:spcPct val="140000"/>
              </a:lnSpc>
              <a:spcBef>
                <a:spcPct val="20000"/>
              </a:spcBef>
              <a:spcAft>
                <a:spcPct val="20000"/>
              </a:spcAft>
              <a:buClr>
                <a:schemeClr val="tx1"/>
              </a:buClr>
              <a:buSzPct val="75000"/>
              <a:defRPr/>
            </a:pPr>
            <a:r>
              <a:rPr lang="en-GB" altLang="ja-JP" sz="1800" b="1" i="1" kern="0" dirty="0">
                <a:latin typeface="Verdana"/>
                <a:ea typeface="Verdana" pitchFamily="34" charset="0"/>
                <a:cs typeface="Verdana" pitchFamily="34" charset="0"/>
              </a:rPr>
              <a:t>SECURITY:</a:t>
            </a:r>
            <a:r>
              <a:rPr lang="en-GB" altLang="ja-JP" sz="1400" kern="0" dirty="0">
                <a:latin typeface="Verdana"/>
                <a:ea typeface="Verdana" pitchFamily="34" charset="0"/>
                <a:cs typeface="Verdana" pitchFamily="34" charset="0"/>
              </a:rPr>
              <a:t> Integrated hardware support for Security</a:t>
            </a:r>
            <a:endParaRPr lang="en-GB" altLang="ja-JP" sz="1400" b="1" kern="0" dirty="0">
              <a:latin typeface="Verdana"/>
              <a:ea typeface="Verdana" pitchFamily="34" charset="0"/>
              <a:cs typeface="Verdana" pitchFamily="34" charset="0"/>
            </a:endParaRPr>
          </a:p>
        </p:txBody>
      </p:sp>
      <p:pic>
        <p:nvPicPr>
          <p:cNvPr id="8202"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3203" y="1311399"/>
            <a:ext cx="3599999" cy="2430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203"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3261" y="3831118"/>
            <a:ext cx="3600691" cy="2478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205"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53203" y="3831117"/>
            <a:ext cx="3599999" cy="2478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0"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13861" y="1311403"/>
            <a:ext cx="3640090" cy="2430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ooter Placeholder 1">
            <a:extLst>
              <a:ext uri="{FF2B5EF4-FFF2-40B4-BE49-F238E27FC236}">
                <a16:creationId xmlns:a16="http://schemas.microsoft.com/office/drawing/2014/main" id="{F3D6F1A1-4A33-4E11-A5C8-A3E02D9B694D}"/>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90AC0C99-59FC-490E-868D-6273CE607620}"/>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3B884841-77CB-46BD-8E09-A96139F7866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286811525"/>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Title 1"/>
          <p:cNvSpPr>
            <a:spLocks noGrp="1"/>
          </p:cNvSpPr>
          <p:nvPr>
            <p:ph type="title" hasCustomPrompt="1"/>
          </p:nvPr>
        </p:nvSpPr>
        <p:spPr/>
        <p:txBody>
          <a:bodyPr vert="horz" lIns="0" tIns="0" rIns="0" bIns="10800" rtlCol="0" anchor="b" anchorCtr="0">
            <a:noAutofit/>
          </a:bodyPr>
          <a:lstStyle/>
          <a:p>
            <a:pPr lvl="0">
              <a:lnSpc>
                <a:spcPct val="90000"/>
              </a:lnSpc>
              <a:buClr>
                <a:srgbClr val="000000"/>
              </a:buClr>
            </a:pPr>
            <a:r>
              <a:t>AURIX™ scalable family - next generation µC</a:t>
            </a:r>
            <a:br>
              <a:rPr/>
            </a:br>
            <a:r>
              <a:rPr>
                <a:solidFill>
                  <a:schemeClr val="tx2">
                    <a:lumMod val="50000"/>
                  </a:schemeClr>
                </a:solidFill>
              </a:rPr>
              <a:t>From low cost to high performance chassis applications</a:t>
            </a:r>
            <a:endParaRPr lang="en-GB" altLang="ko-KR" sz="1900" i="1" kern="1200" dirty="0">
              <a:solidFill>
                <a:srgbClr val="589482"/>
              </a:solidFill>
              <a:ea typeface="굴림" pitchFamily="50" charset="-127"/>
              <a:cs typeface="Arial" charset="0"/>
            </a:endParaRPr>
          </a:p>
        </p:txBody>
      </p:sp>
      <p:graphicFrame>
        <p:nvGraphicFramePr>
          <p:cNvPr id="64" name="Group 4"/>
          <p:cNvGraphicFramePr>
            <a:graphicFrameLocks noGrp="1"/>
          </p:cNvGraphicFramePr>
          <p:nvPr>
            <p:extLst/>
          </p:nvPr>
        </p:nvGraphicFramePr>
        <p:xfrm>
          <a:off x="1513954" y="1668912"/>
          <a:ext cx="7860987" cy="3704359"/>
        </p:xfrm>
        <a:graphic>
          <a:graphicData uri="http://schemas.openxmlformats.org/drawingml/2006/table">
            <a:tbl>
              <a:tblPr/>
              <a:tblGrid>
                <a:gridCol w="1062998">
                  <a:extLst>
                    <a:ext uri="{9D8B030D-6E8A-4147-A177-3AD203B41FA5}">
                      <a16:colId xmlns:a16="http://schemas.microsoft.com/office/drawing/2014/main" val="20000"/>
                    </a:ext>
                  </a:extLst>
                </a:gridCol>
                <a:gridCol w="852125">
                  <a:extLst>
                    <a:ext uri="{9D8B030D-6E8A-4147-A177-3AD203B41FA5}">
                      <a16:colId xmlns:a16="http://schemas.microsoft.com/office/drawing/2014/main" val="20001"/>
                    </a:ext>
                  </a:extLst>
                </a:gridCol>
                <a:gridCol w="852125">
                  <a:extLst>
                    <a:ext uri="{9D8B030D-6E8A-4147-A177-3AD203B41FA5}">
                      <a16:colId xmlns:a16="http://schemas.microsoft.com/office/drawing/2014/main" val="20002"/>
                    </a:ext>
                  </a:extLst>
                </a:gridCol>
                <a:gridCol w="848665">
                  <a:extLst>
                    <a:ext uri="{9D8B030D-6E8A-4147-A177-3AD203B41FA5}">
                      <a16:colId xmlns:a16="http://schemas.microsoft.com/office/drawing/2014/main" val="20003"/>
                    </a:ext>
                  </a:extLst>
                </a:gridCol>
                <a:gridCol w="848665">
                  <a:extLst>
                    <a:ext uri="{9D8B030D-6E8A-4147-A177-3AD203B41FA5}">
                      <a16:colId xmlns:a16="http://schemas.microsoft.com/office/drawing/2014/main" val="20004"/>
                    </a:ext>
                  </a:extLst>
                </a:gridCol>
                <a:gridCol w="850399">
                  <a:extLst>
                    <a:ext uri="{9D8B030D-6E8A-4147-A177-3AD203B41FA5}">
                      <a16:colId xmlns:a16="http://schemas.microsoft.com/office/drawing/2014/main" val="20005"/>
                    </a:ext>
                  </a:extLst>
                </a:gridCol>
                <a:gridCol w="848670">
                  <a:extLst>
                    <a:ext uri="{9D8B030D-6E8A-4147-A177-3AD203B41FA5}">
                      <a16:colId xmlns:a16="http://schemas.microsoft.com/office/drawing/2014/main" val="20006"/>
                    </a:ext>
                  </a:extLst>
                </a:gridCol>
                <a:gridCol w="848670">
                  <a:extLst>
                    <a:ext uri="{9D8B030D-6E8A-4147-A177-3AD203B41FA5}">
                      <a16:colId xmlns:a16="http://schemas.microsoft.com/office/drawing/2014/main" val="20007"/>
                    </a:ext>
                  </a:extLst>
                </a:gridCol>
                <a:gridCol w="848670">
                  <a:extLst>
                    <a:ext uri="{9D8B030D-6E8A-4147-A177-3AD203B41FA5}">
                      <a16:colId xmlns:a16="http://schemas.microsoft.com/office/drawing/2014/main" val="20008"/>
                    </a:ext>
                  </a:extLst>
                </a:gridCol>
              </a:tblGrid>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9x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8MB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0"/>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7x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4MB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1"/>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6x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2.5MB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2"/>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3x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3"/>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2x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1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4"/>
                  </a:ext>
                </a:extLst>
              </a:tr>
              <a:tr h="533281">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E30034"/>
                        </a:buClr>
                        <a:buSzTx/>
                        <a:buFont typeface="Wingdings" pitchFamily="2" charset="2"/>
                        <a:buNone/>
                        <a:tabLst/>
                        <a:defRPr/>
                      </a:pPr>
                      <a:r>
                        <a:rPr kumimoji="0" lang="en-GB" sz="900" b="1" i="0" u="none" strike="noStrike" kern="1200" cap="none" spc="0" normalizeH="0" baseline="0" noProof="0" dirty="0">
                          <a:ln>
                            <a:noFill/>
                          </a:ln>
                          <a:solidFill>
                            <a:srgbClr val="000000"/>
                          </a:solidFill>
                          <a:effectLst/>
                          <a:uLnTx/>
                          <a:uFillTx/>
                          <a:latin typeface="Verdana" pitchFamily="34" charset="0"/>
                          <a:ea typeface="+mn-ea"/>
                          <a:cs typeface="+mn-cs"/>
                        </a:rPr>
                        <a:t>1x Series</a:t>
                      </a:r>
                      <a:b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br>
                      <a: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t>up to 512 kB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5"/>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p>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endParaRPr kumimoji="0" lang="en-GB" sz="900" b="0" i="0" u="none" strike="noStrike" cap="none" normalizeH="0" baseline="0" dirty="0">
                        <a:ln>
                          <a:noFill/>
                        </a:ln>
                        <a:solidFill>
                          <a:srgbClr val="000000"/>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solidFill>
                        <a:schemeClr val="bg1"/>
                      </a:solid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TQFP-80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TQFP-100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LQFP-144</a:t>
                      </a:r>
                      <a:br>
                        <a:rPr kumimoji="0" lang="en-GB" sz="900" b="1" i="0" u="none" strike="noStrike" cap="none" normalizeH="0" baseline="0" dirty="0">
                          <a:ln>
                            <a:noFill/>
                          </a:ln>
                          <a:solidFill>
                            <a:srgbClr val="000000"/>
                          </a:solidFill>
                          <a:effectLst/>
                          <a:latin typeface="Verdana" pitchFamily="34" charset="0"/>
                        </a:rPr>
                      </a:br>
                      <a:r>
                        <a:rPr kumimoji="0" lang="en-GB" sz="900" b="1" i="0" u="none" strike="noStrike" cap="none" normalizeH="0" baseline="0" dirty="0">
                          <a:ln>
                            <a:noFill/>
                          </a:ln>
                          <a:solidFill>
                            <a:srgbClr val="000000"/>
                          </a:solidFill>
                          <a:effectLst/>
                          <a:latin typeface="Verdana" pitchFamily="34" charset="0"/>
                        </a:rPr>
                        <a:t>TQFP-144</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LQFP-176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LFBGA-292</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BGA-416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LFBGA-516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0000"/>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extLst>
                  <a:ext uri="{0D108BD9-81ED-4DB2-BD59-A6C34878D82A}">
                    <a16:rowId xmlns:a16="http://schemas.microsoft.com/office/drawing/2014/main" val="10006"/>
                  </a:ext>
                </a:extLst>
              </a:tr>
            </a:tbl>
          </a:graphicData>
        </a:graphic>
      </p:graphicFrame>
      <p:sp>
        <p:nvSpPr>
          <p:cNvPr id="14" name="Rounded Rectangle 13"/>
          <p:cNvSpPr/>
          <p:nvPr/>
        </p:nvSpPr>
        <p:spPr bwMode="auto">
          <a:xfrm>
            <a:off x="6922213" y="1732061"/>
            <a:ext cx="701675" cy="415288"/>
          </a:xfrm>
          <a:prstGeom prst="roundRect">
            <a:avLst/>
          </a:prstGeom>
          <a:solidFill>
            <a:srgbClr val="D67EB1"/>
          </a:solidFill>
          <a:ln w="3175">
            <a:solidFill>
              <a:schemeClr val="tx1"/>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TC298T</a:t>
            </a:r>
          </a:p>
          <a:p>
            <a:pPr algn="ctr" eaLnBrk="0" hangingPunct="0">
              <a:buClr>
                <a:schemeClr val="tx1"/>
              </a:buClr>
            </a:pPr>
            <a:r>
              <a:rPr lang="en-GB" sz="600" dirty="0">
                <a:solidFill>
                  <a:schemeClr val="tx1"/>
                </a:solidFill>
              </a:rPr>
              <a:t>300 MHz</a:t>
            </a:r>
          </a:p>
        </p:txBody>
      </p:sp>
      <p:sp>
        <p:nvSpPr>
          <p:cNvPr id="77" name="Rounded Rectangle 76"/>
          <p:cNvSpPr/>
          <p:nvPr/>
        </p:nvSpPr>
        <p:spPr bwMode="auto">
          <a:xfrm>
            <a:off x="6050153" y="2786766"/>
            <a:ext cx="701675" cy="415288"/>
          </a:xfrm>
          <a:prstGeom prst="roundRect">
            <a:avLst/>
          </a:prstGeom>
          <a:solidFill>
            <a:srgbClr val="CBCBCB"/>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TC267D</a:t>
            </a:r>
          </a:p>
          <a:p>
            <a:pPr algn="ctr" eaLnBrk="0" hangingPunct="0">
              <a:buClr>
                <a:schemeClr val="tx1"/>
              </a:buClr>
            </a:pPr>
            <a:r>
              <a:rPr lang="en-GB" sz="600" dirty="0">
                <a:latin typeface="+mn-lt"/>
              </a:rPr>
              <a:t>200 MHz</a:t>
            </a:r>
          </a:p>
        </p:txBody>
      </p:sp>
      <p:sp>
        <p:nvSpPr>
          <p:cNvPr id="79" name="Rounded Rectangle 78"/>
          <p:cNvSpPr/>
          <p:nvPr/>
        </p:nvSpPr>
        <p:spPr bwMode="auto">
          <a:xfrm>
            <a:off x="5213692" y="2786766"/>
            <a:ext cx="701675" cy="415288"/>
          </a:xfrm>
          <a:prstGeom prst="roundRect">
            <a:avLst/>
          </a:prstGeom>
          <a:solidFill>
            <a:srgbClr val="ADCFC4"/>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TC265D</a:t>
            </a:r>
          </a:p>
          <a:p>
            <a:pPr algn="ctr" eaLnBrk="0" hangingPunct="0">
              <a:buClr>
                <a:schemeClr val="tx1"/>
              </a:buClr>
            </a:pPr>
            <a:r>
              <a:rPr lang="en-GB" sz="600" dirty="0">
                <a:latin typeface="+mn-lt"/>
              </a:rPr>
              <a:t>200 MHz</a:t>
            </a:r>
          </a:p>
        </p:txBody>
      </p:sp>
      <p:sp>
        <p:nvSpPr>
          <p:cNvPr id="85" name="Rounded Rectangle 84"/>
          <p:cNvSpPr/>
          <p:nvPr/>
        </p:nvSpPr>
        <p:spPr bwMode="auto">
          <a:xfrm>
            <a:off x="5213712" y="2256680"/>
            <a:ext cx="701675" cy="415288"/>
          </a:xfrm>
          <a:prstGeom prst="roundRect">
            <a:avLst/>
          </a:prstGeom>
          <a:solidFill>
            <a:srgbClr val="F5B38A"/>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TC275T</a:t>
            </a:r>
          </a:p>
          <a:p>
            <a:pPr algn="ctr" eaLnBrk="0" hangingPunct="0">
              <a:buClr>
                <a:schemeClr val="tx1"/>
              </a:buClr>
            </a:pPr>
            <a:r>
              <a:rPr lang="en-GB" sz="600" dirty="0">
                <a:latin typeface="+mn-lt"/>
              </a:rPr>
              <a:t>200 MHz</a:t>
            </a:r>
          </a:p>
        </p:txBody>
      </p:sp>
      <p:sp>
        <p:nvSpPr>
          <p:cNvPr id="88" name="Rounded Rectangle 87"/>
          <p:cNvSpPr/>
          <p:nvPr/>
        </p:nvSpPr>
        <p:spPr bwMode="auto">
          <a:xfrm>
            <a:off x="6050152" y="1737356"/>
            <a:ext cx="701675" cy="415288"/>
          </a:xfrm>
          <a:prstGeom prst="roundRect">
            <a:avLst/>
          </a:prstGeom>
          <a:solidFill>
            <a:srgbClr val="D67EB1"/>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TC297T</a:t>
            </a:r>
            <a:br>
              <a:rPr lang="en-GB" sz="900" b="1" dirty="0">
                <a:solidFill>
                  <a:schemeClr val="tx1"/>
                </a:solidFill>
              </a:rPr>
            </a:br>
            <a:r>
              <a:rPr lang="en-GB" sz="600" dirty="0">
                <a:solidFill>
                  <a:schemeClr val="tx1"/>
                </a:solidFill>
              </a:rPr>
              <a:t>300 MHz</a:t>
            </a:r>
          </a:p>
        </p:txBody>
      </p:sp>
      <p:sp>
        <p:nvSpPr>
          <p:cNvPr id="89" name="Rounded Rectangle 88"/>
          <p:cNvSpPr/>
          <p:nvPr/>
        </p:nvSpPr>
        <p:spPr bwMode="auto">
          <a:xfrm>
            <a:off x="4349595" y="3308240"/>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TC234S/L</a:t>
            </a:r>
          </a:p>
          <a:p>
            <a:pPr algn="ctr" eaLnBrk="0" hangingPunct="0">
              <a:buClr>
                <a:schemeClr val="tx1"/>
              </a:buClr>
            </a:pPr>
            <a:r>
              <a:rPr lang="en-GB" sz="600" dirty="0">
                <a:solidFill>
                  <a:schemeClr val="tx1"/>
                </a:solidFill>
              </a:rPr>
              <a:t>200 MHz</a:t>
            </a:r>
          </a:p>
        </p:txBody>
      </p:sp>
      <p:sp>
        <p:nvSpPr>
          <p:cNvPr id="90" name="Rounded Rectangle 89"/>
          <p:cNvSpPr/>
          <p:nvPr/>
        </p:nvSpPr>
        <p:spPr bwMode="auto">
          <a:xfrm>
            <a:off x="6050153" y="2256680"/>
            <a:ext cx="701675" cy="415288"/>
          </a:xfrm>
          <a:prstGeom prst="roundRect">
            <a:avLst/>
          </a:prstGeom>
          <a:solidFill>
            <a:srgbClr val="F5B38A"/>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TC277T</a:t>
            </a:r>
          </a:p>
          <a:p>
            <a:pPr algn="ctr" eaLnBrk="0" hangingPunct="0">
              <a:buClr>
                <a:schemeClr val="tx1"/>
              </a:buClr>
            </a:pPr>
            <a:r>
              <a:rPr lang="en-GB" sz="600" dirty="0">
                <a:solidFill>
                  <a:schemeClr val="tx1"/>
                </a:solidFill>
              </a:rPr>
              <a:t>200 MHz</a:t>
            </a:r>
          </a:p>
        </p:txBody>
      </p:sp>
      <p:sp>
        <p:nvSpPr>
          <p:cNvPr id="91" name="Rounded Rectangle 90"/>
          <p:cNvSpPr/>
          <p:nvPr/>
        </p:nvSpPr>
        <p:spPr bwMode="auto">
          <a:xfrm>
            <a:off x="4349596" y="3838518"/>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TC224L/S</a:t>
            </a:r>
          </a:p>
          <a:p>
            <a:pPr algn="ctr" eaLnBrk="0" hangingPunct="0">
              <a:buClr>
                <a:schemeClr val="tx1"/>
              </a:buClr>
            </a:pPr>
            <a:r>
              <a:rPr lang="en-GB" sz="600" dirty="0">
                <a:solidFill>
                  <a:schemeClr val="tx1"/>
                </a:solidFill>
              </a:rPr>
              <a:t>133 MHz</a:t>
            </a:r>
          </a:p>
        </p:txBody>
      </p:sp>
      <p:sp>
        <p:nvSpPr>
          <p:cNvPr id="92" name="Rounded Rectangle 91"/>
          <p:cNvSpPr/>
          <p:nvPr/>
        </p:nvSpPr>
        <p:spPr bwMode="auto">
          <a:xfrm>
            <a:off x="4349596" y="2786766"/>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TC264D</a:t>
            </a:r>
          </a:p>
          <a:p>
            <a:pPr algn="ctr" eaLnBrk="0" hangingPunct="0">
              <a:buClr>
                <a:schemeClr val="tx1"/>
              </a:buClr>
            </a:pPr>
            <a:r>
              <a:rPr lang="en-GB" sz="800" b="1" dirty="0">
                <a:solidFill>
                  <a:schemeClr val="tx1"/>
                </a:solidFill>
              </a:rPr>
              <a:t>TC264DA</a:t>
            </a:r>
          </a:p>
          <a:p>
            <a:pPr algn="ctr" eaLnBrk="0" hangingPunct="0">
              <a:buClr>
                <a:schemeClr val="tx1"/>
              </a:buClr>
            </a:pPr>
            <a:r>
              <a:rPr lang="en-GB" sz="600" dirty="0">
                <a:solidFill>
                  <a:schemeClr val="tx1"/>
                </a:solidFill>
              </a:rPr>
              <a:t>200 MHz</a:t>
            </a:r>
          </a:p>
        </p:txBody>
      </p:sp>
      <p:sp>
        <p:nvSpPr>
          <p:cNvPr id="97" name="Rounded Rectangle 96"/>
          <p:cNvSpPr/>
          <p:nvPr/>
        </p:nvSpPr>
        <p:spPr bwMode="auto">
          <a:xfrm>
            <a:off x="3496285" y="3838518"/>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TC223L/S</a:t>
            </a:r>
          </a:p>
          <a:p>
            <a:pPr algn="ctr" eaLnBrk="0" hangingPunct="0">
              <a:buClr>
                <a:schemeClr val="tx1"/>
              </a:buClr>
            </a:pPr>
            <a:r>
              <a:rPr lang="en-GB" sz="600" dirty="0">
                <a:solidFill>
                  <a:schemeClr val="tx1"/>
                </a:solidFill>
              </a:rPr>
              <a:t>133 MHz</a:t>
            </a:r>
          </a:p>
        </p:txBody>
      </p:sp>
      <p:sp>
        <p:nvSpPr>
          <p:cNvPr id="99" name="Rounded Rectangle 98"/>
          <p:cNvSpPr/>
          <p:nvPr/>
        </p:nvSpPr>
        <p:spPr bwMode="auto">
          <a:xfrm>
            <a:off x="2666571" y="3835234"/>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TC222L/S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4" name="Rounded Rectangle 103"/>
          <p:cNvSpPr/>
          <p:nvPr/>
        </p:nvSpPr>
        <p:spPr bwMode="auto">
          <a:xfrm>
            <a:off x="3503905" y="4362377"/>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TC213L/S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6" name="Rounded Rectangle 105"/>
          <p:cNvSpPr/>
          <p:nvPr/>
        </p:nvSpPr>
        <p:spPr bwMode="auto">
          <a:xfrm>
            <a:off x="2666569" y="4362377"/>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37" name="Rounded Rectangle 36"/>
          <p:cNvSpPr/>
          <p:nvPr/>
        </p:nvSpPr>
        <p:spPr bwMode="auto">
          <a:xfrm>
            <a:off x="3503905" y="3308239"/>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TC233S/L</a:t>
            </a:r>
          </a:p>
          <a:p>
            <a:pPr algn="ctr" eaLnBrk="0" hangingPunct="0">
              <a:buClr>
                <a:schemeClr val="tx1"/>
              </a:buClr>
            </a:pPr>
            <a:r>
              <a:rPr lang="en-GB" sz="600" dirty="0">
                <a:solidFill>
                  <a:schemeClr val="tx1"/>
                </a:solidFill>
              </a:rPr>
              <a:t>200 MHz</a:t>
            </a:r>
          </a:p>
        </p:txBody>
      </p:sp>
      <p:sp>
        <p:nvSpPr>
          <p:cNvPr id="38" name="Rounded Rectangle 37"/>
          <p:cNvSpPr/>
          <p:nvPr/>
        </p:nvSpPr>
        <p:spPr bwMode="auto">
          <a:xfrm>
            <a:off x="4349596" y="4365780"/>
            <a:ext cx="701675"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TC214L/S</a:t>
            </a:r>
          </a:p>
          <a:p>
            <a:pPr algn="ctr" eaLnBrk="0" hangingPunct="0">
              <a:buClr>
                <a:schemeClr val="tx1"/>
              </a:buClr>
            </a:pPr>
            <a:r>
              <a:rPr lang="en-GB" sz="600" dirty="0">
                <a:solidFill>
                  <a:schemeClr val="tx1"/>
                </a:solidFill>
              </a:rPr>
              <a:t>133 MHz</a:t>
            </a:r>
          </a:p>
        </p:txBody>
      </p:sp>
      <p:sp>
        <p:nvSpPr>
          <p:cNvPr id="39" name="Rounded Rectangle 38"/>
          <p:cNvSpPr/>
          <p:nvPr/>
        </p:nvSpPr>
        <p:spPr bwMode="auto">
          <a:xfrm>
            <a:off x="6050152" y="3308239"/>
            <a:ext cx="709296" cy="415288"/>
          </a:xfrm>
          <a:prstGeom prst="roundRect">
            <a:avLst/>
          </a:prstGeom>
          <a:solidFill>
            <a:srgbClr val="CBCBCB"/>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TC237S/L</a:t>
            </a:r>
          </a:p>
          <a:p>
            <a:pPr algn="ctr" eaLnBrk="0" hangingPunct="0">
              <a:buClr>
                <a:schemeClr val="tx1"/>
              </a:buClr>
            </a:pPr>
            <a:r>
              <a:rPr lang="en-GB" sz="600" dirty="0">
                <a:solidFill>
                  <a:schemeClr val="tx1"/>
                </a:solidFill>
              </a:rPr>
              <a:t>200 MHz</a:t>
            </a:r>
          </a:p>
        </p:txBody>
      </p:sp>
      <p:sp>
        <p:nvSpPr>
          <p:cNvPr id="40" name="Rounded Rectangle 39"/>
          <p:cNvSpPr/>
          <p:nvPr/>
        </p:nvSpPr>
        <p:spPr bwMode="auto">
          <a:xfrm>
            <a:off x="7750019" y="1737356"/>
            <a:ext cx="701675" cy="415288"/>
          </a:xfrm>
          <a:prstGeom prst="roundRect">
            <a:avLst/>
          </a:prstGeom>
          <a:solidFill>
            <a:srgbClr val="D67EB1"/>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a:t>
            </a:r>
          </a:p>
          <a:p>
            <a:pPr algn="ctr" eaLnBrk="0" hangingPunct="0">
              <a:buClr>
                <a:schemeClr val="tx1"/>
              </a:buClr>
            </a:pPr>
            <a:r>
              <a:rPr lang="en-GB" sz="600" dirty="0">
                <a:latin typeface="+mn-lt"/>
              </a:rPr>
              <a:t>300 MHz</a:t>
            </a:r>
          </a:p>
        </p:txBody>
      </p:sp>
      <p:sp>
        <p:nvSpPr>
          <p:cNvPr id="48" name="Rounded Rectangle 47"/>
          <p:cNvSpPr/>
          <p:nvPr/>
        </p:nvSpPr>
        <p:spPr bwMode="auto">
          <a:xfrm>
            <a:off x="6836801" y="3957896"/>
            <a:ext cx="2452929" cy="295911"/>
          </a:xfrm>
          <a:prstGeom prst="roundRect">
            <a:avLst/>
          </a:prstGeom>
          <a:solidFill>
            <a:srgbClr val="CBCBCB"/>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buFont typeface="Arial"/>
              <a:buChar char="›"/>
              <a:defRPr/>
            </a:pPr>
            <a:r>
              <a:rPr lang="en-GB" sz="900" kern="0" dirty="0">
                <a:cs typeface="Arial" charset="0"/>
              </a:rPr>
              <a:t>Auxiliaries</a:t>
            </a:r>
          </a:p>
        </p:txBody>
      </p:sp>
      <p:sp>
        <p:nvSpPr>
          <p:cNvPr id="44" name="Rounded Rectangle 43"/>
          <p:cNvSpPr/>
          <p:nvPr/>
        </p:nvSpPr>
        <p:spPr bwMode="auto">
          <a:xfrm>
            <a:off x="6836801" y="3286076"/>
            <a:ext cx="2452929" cy="552443"/>
          </a:xfrm>
          <a:prstGeom prst="roundRect">
            <a:avLst/>
          </a:prstGeom>
          <a:solidFill>
            <a:srgbClr val="ADCFC4"/>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buClr>
                <a:srgbClr val="2586FF"/>
              </a:buClr>
              <a:defRPr/>
            </a:pPr>
            <a:r>
              <a:rPr lang="en-GB" sz="1000" b="1" kern="0" dirty="0">
                <a:cs typeface="Arial" charset="0"/>
              </a:rPr>
              <a:t>Mid Range</a:t>
            </a:r>
          </a:p>
          <a:p>
            <a:pPr marL="177800" indent="-177800" fontAlgn="auto">
              <a:spcBef>
                <a:spcPts val="0"/>
              </a:spcBef>
              <a:spcAft>
                <a:spcPts val="0"/>
              </a:spcAft>
              <a:buFont typeface="Arial"/>
              <a:buChar char="›"/>
              <a:defRPr/>
            </a:pPr>
            <a:r>
              <a:rPr lang="en-GB" sz="900" kern="0" dirty="0">
                <a:cs typeface="Arial" charset="0"/>
              </a:rPr>
              <a:t>ECU: 6 MPI, 4 GDI</a:t>
            </a:r>
          </a:p>
          <a:p>
            <a:pPr marL="177800" indent="-177800" fontAlgn="auto">
              <a:spcBef>
                <a:spcPts val="0"/>
              </a:spcBef>
              <a:spcAft>
                <a:spcPts val="0"/>
              </a:spcAft>
              <a:buFont typeface="Arial"/>
              <a:buChar char="›"/>
              <a:defRPr/>
            </a:pPr>
            <a:r>
              <a:rPr lang="en-GB" sz="900" kern="0" dirty="0">
                <a:cs typeface="Arial" charset="0"/>
              </a:rPr>
              <a:t>TCU: ECAT 5 speed, AMT, CVT</a:t>
            </a:r>
          </a:p>
          <a:p>
            <a:pPr lvl="0">
              <a:buClr>
                <a:schemeClr val="tx1"/>
              </a:buClr>
              <a:defRPr/>
            </a:pPr>
            <a:endParaRPr lang="en-GB" sz="900" b="1" kern="0" dirty="0"/>
          </a:p>
        </p:txBody>
      </p:sp>
      <p:sp>
        <p:nvSpPr>
          <p:cNvPr id="45" name="Rounded Rectangle 44"/>
          <p:cNvSpPr/>
          <p:nvPr/>
        </p:nvSpPr>
        <p:spPr bwMode="auto">
          <a:xfrm>
            <a:off x="2621242" y="1668911"/>
            <a:ext cx="2289079" cy="478438"/>
          </a:xfrm>
          <a:prstGeom prst="roundRect">
            <a:avLst/>
          </a:prstGeom>
          <a:solidFill>
            <a:srgbClr val="D67EB1"/>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defRPr/>
            </a:pPr>
            <a:r>
              <a:rPr lang="en-GB" sz="800" b="1" kern="0" dirty="0">
                <a:cs typeface="Arial" charset="0"/>
              </a:rPr>
              <a:t>Premium</a:t>
            </a:r>
          </a:p>
          <a:p>
            <a:pPr fontAlgn="auto">
              <a:spcBef>
                <a:spcPts val="0"/>
              </a:spcBef>
              <a:spcAft>
                <a:spcPts val="0"/>
              </a:spcAft>
              <a:defRPr/>
            </a:pPr>
            <a:r>
              <a:rPr lang="en-GB" sz="800" kern="0" dirty="0">
                <a:cs typeface="Arial" charset="0"/>
              </a:rPr>
              <a:t>ECU:</a:t>
            </a:r>
            <a:r>
              <a:rPr lang="en-GB" sz="600" kern="0" dirty="0">
                <a:cs typeface="Arial" charset="0"/>
              </a:rPr>
              <a:t> </a:t>
            </a:r>
            <a:r>
              <a:rPr lang="en-GB" sz="800" kern="0" dirty="0">
                <a:cs typeface="Arial" charset="0"/>
              </a:rPr>
              <a:t>4+</a:t>
            </a:r>
            <a:r>
              <a:rPr lang="en-GB" sz="600" kern="0" dirty="0">
                <a:cs typeface="Arial" charset="0"/>
              </a:rPr>
              <a:t> </a:t>
            </a:r>
            <a:r>
              <a:rPr lang="en-GB" sz="800" kern="0" dirty="0">
                <a:cs typeface="Arial" charset="0"/>
              </a:rPr>
              <a:t>Diesel,</a:t>
            </a:r>
            <a:r>
              <a:rPr lang="en-GB" sz="600" kern="0" dirty="0">
                <a:cs typeface="Arial" charset="0"/>
              </a:rPr>
              <a:t> </a:t>
            </a:r>
            <a:r>
              <a:rPr lang="en-GB" sz="800" kern="0" dirty="0">
                <a:cs typeface="Arial" charset="0"/>
              </a:rPr>
              <a:t>6+ GDI,</a:t>
            </a:r>
            <a:r>
              <a:rPr lang="en-GB" sz="600" kern="0" dirty="0">
                <a:cs typeface="Arial" charset="0"/>
              </a:rPr>
              <a:t> </a:t>
            </a:r>
            <a:r>
              <a:rPr lang="en-GB" sz="800" kern="0" dirty="0">
                <a:cs typeface="Arial" charset="0"/>
              </a:rPr>
              <a:t>8+</a:t>
            </a:r>
            <a:r>
              <a:rPr lang="en-GB" sz="600" kern="0" dirty="0">
                <a:cs typeface="Arial" charset="0"/>
              </a:rPr>
              <a:t> </a:t>
            </a:r>
            <a:r>
              <a:rPr lang="en-GB" sz="800" kern="0" dirty="0">
                <a:cs typeface="Arial" charset="0"/>
              </a:rPr>
              <a:t>MPI</a:t>
            </a:r>
          </a:p>
          <a:p>
            <a:pPr fontAlgn="auto">
              <a:spcBef>
                <a:spcPts val="0"/>
              </a:spcBef>
              <a:spcAft>
                <a:spcPts val="0"/>
              </a:spcAft>
              <a:defRPr/>
            </a:pPr>
            <a:r>
              <a:rPr lang="en-GB" sz="800" kern="0" dirty="0">
                <a:cs typeface="Arial" charset="0"/>
              </a:rPr>
              <a:t>TCU:  ECAT 8+ speed</a:t>
            </a:r>
          </a:p>
        </p:txBody>
      </p:sp>
      <p:sp>
        <p:nvSpPr>
          <p:cNvPr id="46" name="Rounded Rectangle 45"/>
          <p:cNvSpPr/>
          <p:nvPr/>
        </p:nvSpPr>
        <p:spPr bwMode="auto">
          <a:xfrm>
            <a:off x="8588055" y="2256679"/>
            <a:ext cx="701675" cy="415288"/>
          </a:xfrm>
          <a:prstGeom prst="roundRect">
            <a:avLst/>
          </a:prstGeom>
          <a:solidFill>
            <a:srgbClr val="F5B38A"/>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TC270T</a:t>
            </a:r>
          </a:p>
          <a:p>
            <a:pPr algn="ctr" eaLnBrk="0" hangingPunct="0">
              <a:buClr>
                <a:schemeClr val="tx1"/>
              </a:buClr>
            </a:pPr>
            <a:r>
              <a:rPr lang="en-GB" sz="600" dirty="0">
                <a:latin typeface="+mn-lt"/>
              </a:rPr>
              <a:t>300 MHz</a:t>
            </a:r>
          </a:p>
        </p:txBody>
      </p:sp>
      <p:sp>
        <p:nvSpPr>
          <p:cNvPr id="47" name="Rounded Rectangle 46"/>
          <p:cNvSpPr/>
          <p:nvPr/>
        </p:nvSpPr>
        <p:spPr bwMode="auto">
          <a:xfrm>
            <a:off x="8588056" y="2777242"/>
            <a:ext cx="701675" cy="415288"/>
          </a:xfrm>
          <a:prstGeom prst="roundRect">
            <a:avLst/>
          </a:prstGeom>
          <a:solidFill>
            <a:srgbClr val="ADCFC4"/>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TC260D</a:t>
            </a:r>
          </a:p>
          <a:p>
            <a:pPr algn="ctr" eaLnBrk="0" hangingPunct="0">
              <a:buClr>
                <a:schemeClr val="tx1"/>
              </a:buClr>
            </a:pPr>
            <a:r>
              <a:rPr lang="en-GB" sz="600" dirty="0">
                <a:latin typeface="+mn-lt"/>
              </a:rPr>
              <a:t>300 MHz</a:t>
            </a:r>
          </a:p>
        </p:txBody>
      </p:sp>
      <p:sp>
        <p:nvSpPr>
          <p:cNvPr id="56" name="Rounded Rectangle 55"/>
          <p:cNvSpPr/>
          <p:nvPr/>
        </p:nvSpPr>
        <p:spPr bwMode="auto">
          <a:xfrm>
            <a:off x="2606121" y="2212290"/>
            <a:ext cx="2304199" cy="459679"/>
          </a:xfrm>
          <a:prstGeom prst="roundRect">
            <a:avLst/>
          </a:prstGeom>
          <a:solidFill>
            <a:srgbClr val="F5B38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buClr>
                <a:srgbClr val="FF557C"/>
              </a:buClr>
              <a:defRPr/>
            </a:pPr>
            <a:r>
              <a:rPr lang="en-GB" sz="800" b="1" kern="0" dirty="0">
                <a:cs typeface="Arial" charset="0"/>
              </a:rPr>
              <a:t>High End</a:t>
            </a:r>
          </a:p>
          <a:p>
            <a:pPr marL="177800" indent="-177800" fontAlgn="auto">
              <a:spcBef>
                <a:spcPts val="0"/>
              </a:spcBef>
              <a:spcAft>
                <a:spcPts val="0"/>
              </a:spcAft>
              <a:buFont typeface="Arial"/>
              <a:buChar char="›"/>
              <a:defRPr/>
            </a:pPr>
            <a:r>
              <a:rPr lang="en-GB" sz="800" kern="0" dirty="0">
                <a:cs typeface="Arial" charset="0"/>
              </a:rPr>
              <a:t>ECU: 4 Diesel, 4 GDI, 6 MPI</a:t>
            </a:r>
          </a:p>
          <a:p>
            <a:pPr marL="177800" indent="-177800" fontAlgn="auto">
              <a:spcBef>
                <a:spcPts val="0"/>
              </a:spcBef>
              <a:spcAft>
                <a:spcPts val="0"/>
              </a:spcAft>
              <a:buFont typeface="Arial"/>
              <a:buChar char="›"/>
              <a:defRPr/>
            </a:pPr>
            <a:r>
              <a:rPr lang="en-GB" sz="800" kern="0" dirty="0">
                <a:cs typeface="Arial" charset="0"/>
              </a:rPr>
              <a:t>TCU: ECAT 7 speed, DCT</a:t>
            </a:r>
          </a:p>
        </p:txBody>
      </p:sp>
      <p:sp>
        <p:nvSpPr>
          <p:cNvPr id="2" name="Footer Placeholder 1">
            <a:extLst>
              <a:ext uri="{FF2B5EF4-FFF2-40B4-BE49-F238E27FC236}">
                <a16:creationId xmlns:a16="http://schemas.microsoft.com/office/drawing/2014/main" id="{2A06AE1F-90BC-40F6-BEFD-A69CD90971FC}"/>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FB05A3A0-7670-4405-AADF-8903C233DC42}"/>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3D21E4CC-035C-41CB-94A5-EBEB33EB815C}"/>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45951805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88"/>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89"/>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9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85"/>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39"/>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46"/>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77" grpId="0" animBg="1"/>
      <p:bldP spid="79" grpId="0" animBg="1"/>
      <p:bldP spid="85" grpId="0" animBg="1"/>
      <p:bldP spid="88" grpId="0" animBg="1"/>
      <p:bldP spid="89" grpId="0" animBg="1"/>
      <p:bldP spid="90" grpId="0" animBg="1"/>
      <p:bldP spid="91" grpId="0" animBg="1"/>
      <p:bldP spid="39" grpId="0" animBg="1"/>
      <p:bldP spid="40" grpId="0" animBg="1"/>
      <p:bldP spid="46" grpId="0" animBg="1"/>
      <p:bldP spid="4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3"/>
          <p:cNvSpPr>
            <a:spLocks noGrp="1" noChangeArrowheads="1"/>
          </p:cNvSpPr>
          <p:nvPr>
            <p:ph type="title" hasCustomPrompt="1"/>
          </p:nvPr>
        </p:nvSpPr>
        <p:spPr/>
        <p:txBody>
          <a:bodyPr vert="horz" lIns="0" tIns="0" rIns="0" bIns="10800" rtlCol="0" anchor="b" anchorCtr="0">
            <a:noAutofit/>
          </a:bodyPr>
          <a:lstStyle/>
          <a:p>
            <a:r>
              <a:t>AURIX™ Core Architectures</a:t>
            </a:r>
            <a:br>
              <a:rPr/>
            </a:br>
            <a:r>
              <a:rPr>
                <a:solidFill>
                  <a:schemeClr val="tx2">
                    <a:lumMod val="50000"/>
                  </a:schemeClr>
                </a:solidFill>
              </a:rPr>
              <a:t>from single core to triple core lockstep w/ clock delay</a:t>
            </a:r>
          </a:p>
        </p:txBody>
      </p:sp>
      <p:grpSp>
        <p:nvGrpSpPr>
          <p:cNvPr id="2" name="Group 4"/>
          <p:cNvGrpSpPr>
            <a:grpSpLocks/>
          </p:cNvGrpSpPr>
          <p:nvPr/>
        </p:nvGrpSpPr>
        <p:grpSpPr bwMode="auto">
          <a:xfrm>
            <a:off x="2795592" y="1468440"/>
            <a:ext cx="936625" cy="415925"/>
            <a:chOff x="612" y="991"/>
            <a:chExt cx="590" cy="262"/>
          </a:xfrm>
        </p:grpSpPr>
        <p:sp>
          <p:nvSpPr>
            <p:cNvPr id="44123" name="Rectangle 5"/>
            <p:cNvSpPr>
              <a:spLocks noChangeArrowheads="1"/>
            </p:cNvSpPr>
            <p:nvPr/>
          </p:nvSpPr>
          <p:spPr bwMode="auto">
            <a:xfrm>
              <a:off x="703" y="991"/>
              <a:ext cx="408" cy="262"/>
            </a:xfrm>
            <a:prstGeom prst="rect">
              <a:avLst/>
            </a:prstGeom>
            <a:solidFill>
              <a:schemeClr val="bg2"/>
            </a:solidFill>
            <a:ln w="9525" algn="ctr">
              <a:solidFill>
                <a:srgbClr val="87A5D2"/>
              </a:solidFill>
              <a:miter lim="800000"/>
              <a:headEnd/>
              <a:tailEnd/>
            </a:ln>
            <a:effectLst/>
          </p:spPr>
          <p:txBody>
            <a:bodyPr anchor="ctr" anchorCtr="1"/>
            <a:lstStyle/>
            <a:p>
              <a:pPr algn="l">
                <a:buClr>
                  <a:schemeClr val="tx1"/>
                </a:buClr>
                <a:defRPr/>
              </a:pPr>
              <a:r>
                <a:rPr lang="en-GB" sz="900" b="1" dirty="0">
                  <a:latin typeface="Verdana"/>
                  <a:cs typeface="Arial" charset="0"/>
                </a:rPr>
                <a:t>Core</a:t>
              </a:r>
            </a:p>
          </p:txBody>
        </p:sp>
        <p:sp>
          <p:nvSpPr>
            <p:cNvPr id="44124" name="Rectangle 6"/>
            <p:cNvSpPr>
              <a:spLocks noChangeArrowheads="1"/>
            </p:cNvSpPr>
            <p:nvPr/>
          </p:nvSpPr>
          <p:spPr bwMode="auto">
            <a:xfrm>
              <a:off x="1111" y="991"/>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900" b="1" dirty="0">
                <a:solidFill>
                  <a:srgbClr val="00214A"/>
                </a:solidFill>
                <a:cs typeface="Arial" charset="0"/>
              </a:endParaRPr>
            </a:p>
          </p:txBody>
        </p:sp>
        <p:sp>
          <p:nvSpPr>
            <p:cNvPr id="44125" name="Rectangle 7"/>
            <p:cNvSpPr>
              <a:spLocks noChangeArrowheads="1"/>
            </p:cNvSpPr>
            <p:nvPr/>
          </p:nvSpPr>
          <p:spPr bwMode="auto">
            <a:xfrm>
              <a:off x="612" y="991"/>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900" b="1" dirty="0">
                <a:solidFill>
                  <a:srgbClr val="00214A"/>
                </a:solidFill>
                <a:cs typeface="Arial" charset="0"/>
              </a:endParaRPr>
            </a:p>
          </p:txBody>
        </p:sp>
      </p:grpSp>
      <p:sp>
        <p:nvSpPr>
          <p:cNvPr id="44038" name="Line 8"/>
          <p:cNvSpPr>
            <a:spLocks noChangeShapeType="1"/>
          </p:cNvSpPr>
          <p:nvPr/>
        </p:nvSpPr>
        <p:spPr bwMode="auto">
          <a:xfrm>
            <a:off x="2722565" y="2116139"/>
            <a:ext cx="2376487" cy="0"/>
          </a:xfrm>
          <a:prstGeom prst="line">
            <a:avLst/>
          </a:prstGeom>
          <a:noFill/>
          <a:ln w="9525">
            <a:solidFill>
              <a:srgbClr val="87A5D2"/>
            </a:solidFill>
            <a:round/>
            <a:headEnd/>
            <a:tailEnd/>
          </a:ln>
        </p:spPr>
        <p:txBody>
          <a:bodyPr wrap="none" anchor="ctr">
            <a:noAutofit/>
          </a:bodyPr>
          <a:lstStyle/>
          <a:p>
            <a:pPr algn="l">
              <a:defRPr/>
            </a:pPr>
            <a:endParaRPr lang="en-GB" dirty="0">
              <a:solidFill>
                <a:srgbClr val="00214A"/>
              </a:solidFill>
              <a:cs typeface="Arial" charset="0"/>
            </a:endParaRPr>
          </a:p>
        </p:txBody>
      </p:sp>
      <p:sp>
        <p:nvSpPr>
          <p:cNvPr id="44039" name="Line 9"/>
          <p:cNvSpPr>
            <a:spLocks noChangeShapeType="1"/>
          </p:cNvSpPr>
          <p:nvPr/>
        </p:nvSpPr>
        <p:spPr bwMode="auto">
          <a:xfrm flipV="1">
            <a:off x="2851150" y="1900240"/>
            <a:ext cx="0" cy="215900"/>
          </a:xfrm>
          <a:prstGeom prst="line">
            <a:avLst/>
          </a:prstGeom>
          <a:noFill/>
          <a:ln w="9525">
            <a:solidFill>
              <a:srgbClr val="87A5D2"/>
            </a:solidFill>
            <a:round/>
            <a:headEnd/>
            <a:tailEnd type="triangle" w="med" len="med"/>
          </a:ln>
        </p:spPr>
        <p:txBody>
          <a:bodyPr wrap="none" anchor="ctr">
            <a:noAutofit/>
          </a:bodyPr>
          <a:lstStyle/>
          <a:p>
            <a:pPr algn="l">
              <a:defRPr/>
            </a:pPr>
            <a:endParaRPr lang="en-GB" dirty="0">
              <a:solidFill>
                <a:srgbClr val="00214A"/>
              </a:solidFill>
              <a:cs typeface="Arial" charset="0"/>
            </a:endParaRPr>
          </a:p>
        </p:txBody>
      </p:sp>
      <p:sp>
        <p:nvSpPr>
          <p:cNvPr id="44040" name="Line 10"/>
          <p:cNvSpPr>
            <a:spLocks noChangeShapeType="1"/>
          </p:cNvSpPr>
          <p:nvPr/>
        </p:nvSpPr>
        <p:spPr bwMode="auto">
          <a:xfrm flipV="1">
            <a:off x="3659188" y="1900240"/>
            <a:ext cx="0" cy="215900"/>
          </a:xfrm>
          <a:prstGeom prst="line">
            <a:avLst/>
          </a:prstGeom>
          <a:noFill/>
          <a:ln w="9525">
            <a:solidFill>
              <a:srgbClr val="87A5D2"/>
            </a:solidFill>
            <a:round/>
            <a:headEnd/>
            <a:tailEnd type="triangle" w="med" len="med"/>
          </a:ln>
        </p:spPr>
        <p:txBody>
          <a:bodyPr wrap="none" anchor="ctr">
            <a:noAutofit/>
          </a:bodyPr>
          <a:lstStyle/>
          <a:p>
            <a:pPr algn="l">
              <a:defRPr/>
            </a:pPr>
            <a:endParaRPr lang="en-GB" dirty="0">
              <a:solidFill>
                <a:srgbClr val="00214A"/>
              </a:solidFill>
              <a:cs typeface="Arial" charset="0"/>
            </a:endParaRPr>
          </a:p>
        </p:txBody>
      </p:sp>
      <p:sp>
        <p:nvSpPr>
          <p:cNvPr id="44041" name="Rectangle 11"/>
          <p:cNvSpPr>
            <a:spLocks noChangeArrowheads="1"/>
          </p:cNvSpPr>
          <p:nvPr/>
        </p:nvSpPr>
        <p:spPr bwMode="auto">
          <a:xfrm>
            <a:off x="1238250" y="1124748"/>
            <a:ext cx="2159918" cy="667875"/>
          </a:xfrm>
          <a:prstGeom prst="rect">
            <a:avLst/>
          </a:prstGeom>
          <a:noFill/>
          <a:ln w="9525">
            <a:noFill/>
            <a:miter lim="800000"/>
            <a:headEnd/>
            <a:tailEnd/>
          </a:ln>
          <a:effectLst/>
        </p:spPr>
        <p:txBody>
          <a:bodyPr wrap="square" lIns="0" tIns="0" rIns="0" bIns="0">
            <a:spAutoFit/>
          </a:bodyPr>
          <a:lstStyle/>
          <a:p>
            <a:pPr defTabSz="865188">
              <a:spcAft>
                <a:spcPct val="5000"/>
              </a:spcAft>
              <a:buClr>
                <a:schemeClr val="accent1"/>
              </a:buClr>
              <a:defRPr/>
            </a:pPr>
            <a:r>
              <a:rPr lang="en-GB" sz="1400" dirty="0">
                <a:latin typeface="Verdana"/>
                <a:cs typeface="Arial" charset="0"/>
              </a:rPr>
              <a:t>Triple Core Lockstep </a:t>
            </a:r>
          </a:p>
          <a:p>
            <a:pPr defTabSz="865188">
              <a:spcAft>
                <a:spcPct val="5000"/>
              </a:spcAft>
              <a:buClr>
                <a:schemeClr val="accent1"/>
              </a:buClr>
              <a:defRPr/>
            </a:pPr>
            <a:r>
              <a:rPr lang="en-GB" sz="1400" dirty="0">
                <a:latin typeface="Verdana"/>
                <a:cs typeface="Arial" charset="0"/>
              </a:rPr>
              <a:t>- </a:t>
            </a:r>
          </a:p>
          <a:p>
            <a:pPr defTabSz="865188">
              <a:spcAft>
                <a:spcPct val="5000"/>
              </a:spcAft>
              <a:buClr>
                <a:schemeClr val="accent1"/>
              </a:buClr>
              <a:defRPr/>
            </a:pPr>
            <a:r>
              <a:rPr lang="en-GB" sz="1400" dirty="0">
                <a:latin typeface="Verdana"/>
                <a:cs typeface="Arial" charset="0"/>
              </a:rPr>
              <a:t>„</a:t>
            </a:r>
            <a:r>
              <a:rPr lang="en-GB" sz="1400" b="1" dirty="0">
                <a:latin typeface="Verdana"/>
                <a:cs typeface="Arial" charset="0"/>
              </a:rPr>
              <a:t>T</a:t>
            </a:r>
            <a:r>
              <a:rPr lang="en-GB" sz="1400" dirty="0">
                <a:latin typeface="Verdana"/>
                <a:cs typeface="Arial" charset="0"/>
              </a:rPr>
              <a:t>“ Marking</a:t>
            </a:r>
          </a:p>
        </p:txBody>
      </p:sp>
      <p:sp>
        <p:nvSpPr>
          <p:cNvPr id="44042" name="Line 12"/>
          <p:cNvSpPr>
            <a:spLocks noChangeShapeType="1"/>
          </p:cNvSpPr>
          <p:nvPr/>
        </p:nvSpPr>
        <p:spPr bwMode="auto">
          <a:xfrm>
            <a:off x="2851150" y="2100263"/>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44043" name="Line 13"/>
          <p:cNvSpPr>
            <a:spLocks noChangeShapeType="1"/>
          </p:cNvSpPr>
          <p:nvPr/>
        </p:nvSpPr>
        <p:spPr bwMode="auto">
          <a:xfrm>
            <a:off x="3657600" y="2100263"/>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44044" name="Rectangle 14"/>
          <p:cNvSpPr>
            <a:spLocks noChangeArrowheads="1"/>
          </p:cNvSpPr>
          <p:nvPr/>
        </p:nvSpPr>
        <p:spPr bwMode="auto">
          <a:xfrm>
            <a:off x="2938464" y="2176593"/>
            <a:ext cx="623887" cy="283646"/>
          </a:xfrm>
          <a:prstGeom prst="rect">
            <a:avLst/>
          </a:prstGeom>
          <a:solidFill>
            <a:srgbClr val="7F7F7F"/>
          </a:solidFill>
          <a:ln w="9525" algn="ctr">
            <a:solidFill>
              <a:srgbClr val="87A5D2"/>
            </a:solidFill>
            <a:miter lim="800000"/>
            <a:headEnd/>
            <a:tailEnd/>
          </a:ln>
          <a:effectLst/>
        </p:spPr>
        <p:txBody>
          <a:bodyPr lIns="18000" rIns="18000" anchor="ctr" anchorCtr="1"/>
          <a:lstStyle/>
          <a:p>
            <a:pPr>
              <a:buClr>
                <a:schemeClr val="tx1"/>
              </a:buClr>
              <a:defRPr/>
            </a:pPr>
            <a:r>
              <a:rPr lang="en-GB" sz="900" b="1" dirty="0">
                <a:latin typeface="Verdana"/>
                <a:cs typeface="Arial" charset="0"/>
              </a:rPr>
              <a:t>Checker Core</a:t>
            </a:r>
          </a:p>
        </p:txBody>
      </p:sp>
      <p:grpSp>
        <p:nvGrpSpPr>
          <p:cNvPr id="3" name="Group 15"/>
          <p:cNvGrpSpPr>
            <a:grpSpLocks/>
          </p:cNvGrpSpPr>
          <p:nvPr/>
        </p:nvGrpSpPr>
        <p:grpSpPr bwMode="auto">
          <a:xfrm>
            <a:off x="2779714" y="2464484"/>
            <a:ext cx="936625" cy="415925"/>
            <a:chOff x="839" y="1706"/>
            <a:chExt cx="590" cy="262"/>
          </a:xfrm>
        </p:grpSpPr>
        <p:sp>
          <p:nvSpPr>
            <p:cNvPr id="44120" name="Rectangle 16"/>
            <p:cNvSpPr>
              <a:spLocks noChangeArrowheads="1"/>
            </p:cNvSpPr>
            <p:nvPr/>
          </p:nvSpPr>
          <p:spPr bwMode="auto">
            <a:xfrm>
              <a:off x="930" y="1706"/>
              <a:ext cx="408" cy="262"/>
            </a:xfrm>
            <a:prstGeom prst="rect">
              <a:avLst/>
            </a:prstGeom>
            <a:solidFill>
              <a:schemeClr val="bg2"/>
            </a:solidFill>
            <a:ln w="9525" algn="ctr">
              <a:solidFill>
                <a:srgbClr val="87A5D2"/>
              </a:solidFill>
              <a:miter lim="800000"/>
              <a:headEnd/>
              <a:tailEnd/>
            </a:ln>
            <a:effectLst/>
          </p:spPr>
          <p:txBody>
            <a:bodyPr lIns="18000" rIns="18000" anchor="ctr" anchorCtr="1"/>
            <a:lstStyle/>
            <a:p>
              <a:pPr algn="l">
                <a:buClr>
                  <a:schemeClr val="tx1"/>
                </a:buClr>
                <a:defRPr/>
              </a:pPr>
              <a:r>
                <a:rPr lang="en-GB" sz="900" b="1" dirty="0">
                  <a:latin typeface="Verdana"/>
                  <a:cs typeface="Arial" charset="0"/>
                </a:rPr>
                <a:t>Core</a:t>
              </a:r>
            </a:p>
          </p:txBody>
        </p:sp>
        <p:sp>
          <p:nvSpPr>
            <p:cNvPr id="44121" name="Rectangle 17"/>
            <p:cNvSpPr>
              <a:spLocks noChangeArrowheads="1"/>
            </p:cNvSpPr>
            <p:nvPr/>
          </p:nvSpPr>
          <p:spPr bwMode="auto">
            <a:xfrm>
              <a:off x="1338"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sp>
          <p:nvSpPr>
            <p:cNvPr id="44122" name="Rectangle 18"/>
            <p:cNvSpPr>
              <a:spLocks noChangeArrowheads="1"/>
            </p:cNvSpPr>
            <p:nvPr/>
          </p:nvSpPr>
          <p:spPr bwMode="auto">
            <a:xfrm>
              <a:off x="839"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grpSp>
      <p:sp>
        <p:nvSpPr>
          <p:cNvPr id="44047" name="Text Box 20"/>
          <p:cNvSpPr txBox="1">
            <a:spLocks noChangeArrowheads="1"/>
          </p:cNvSpPr>
          <p:nvPr/>
        </p:nvSpPr>
        <p:spPr bwMode="auto">
          <a:xfrm>
            <a:off x="3657604" y="1958975"/>
            <a:ext cx="527709" cy="184666"/>
          </a:xfrm>
          <a:prstGeom prst="rect">
            <a:avLst/>
          </a:prstGeom>
          <a:noFill/>
          <a:ln w="9525" algn="ctr">
            <a:noFill/>
            <a:miter lim="800000"/>
            <a:headEnd/>
            <a:tailEnd/>
          </a:ln>
          <a:effectLst/>
        </p:spPr>
        <p:txBody>
          <a:bodyPr wrap="none">
            <a:spAutoFit/>
          </a:bodyPr>
          <a:lstStyle/>
          <a:p>
            <a:pPr algn="l">
              <a:buClr>
                <a:schemeClr val="tx1"/>
              </a:buClr>
              <a:defRPr/>
            </a:pPr>
            <a:r>
              <a:rPr lang="en-GB" sz="600" i="1" dirty="0">
                <a:latin typeface="Verdana"/>
                <a:cs typeface="Arial" charset="0"/>
              </a:rPr>
              <a:t>Main bus</a:t>
            </a:r>
          </a:p>
        </p:txBody>
      </p:sp>
      <p:grpSp>
        <p:nvGrpSpPr>
          <p:cNvPr id="4" name="Group 25"/>
          <p:cNvGrpSpPr>
            <a:grpSpLocks/>
          </p:cNvGrpSpPr>
          <p:nvPr/>
        </p:nvGrpSpPr>
        <p:grpSpPr bwMode="auto">
          <a:xfrm>
            <a:off x="3946529" y="2464484"/>
            <a:ext cx="936625" cy="415925"/>
            <a:chOff x="839" y="1706"/>
            <a:chExt cx="590" cy="262"/>
          </a:xfrm>
        </p:grpSpPr>
        <p:sp>
          <p:nvSpPr>
            <p:cNvPr id="44115" name="Rectangle 26"/>
            <p:cNvSpPr>
              <a:spLocks noChangeArrowheads="1"/>
            </p:cNvSpPr>
            <p:nvPr/>
          </p:nvSpPr>
          <p:spPr bwMode="auto">
            <a:xfrm>
              <a:off x="930" y="1706"/>
              <a:ext cx="408" cy="262"/>
            </a:xfrm>
            <a:prstGeom prst="rect">
              <a:avLst/>
            </a:prstGeom>
            <a:solidFill>
              <a:schemeClr val="bg2"/>
            </a:solidFill>
            <a:ln w="9525" algn="ctr">
              <a:solidFill>
                <a:srgbClr val="87A5D2"/>
              </a:solidFill>
              <a:miter lim="800000"/>
              <a:headEnd/>
              <a:tailEnd/>
            </a:ln>
            <a:effectLst/>
          </p:spPr>
          <p:txBody>
            <a:bodyPr lIns="18000" rIns="18000" anchor="ctr" anchorCtr="1"/>
            <a:lstStyle/>
            <a:p>
              <a:pPr algn="l">
                <a:buClr>
                  <a:schemeClr val="tx1"/>
                </a:buClr>
                <a:defRPr/>
              </a:pPr>
              <a:r>
                <a:rPr lang="en-GB" sz="900" b="1" dirty="0">
                  <a:latin typeface="Verdana"/>
                  <a:cs typeface="Arial" charset="0"/>
                </a:rPr>
                <a:t>Core</a:t>
              </a:r>
            </a:p>
          </p:txBody>
        </p:sp>
        <p:sp>
          <p:nvSpPr>
            <p:cNvPr id="44116" name="Rectangle 27"/>
            <p:cNvSpPr>
              <a:spLocks noChangeArrowheads="1"/>
            </p:cNvSpPr>
            <p:nvPr/>
          </p:nvSpPr>
          <p:spPr bwMode="auto">
            <a:xfrm>
              <a:off x="1338"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sp>
          <p:nvSpPr>
            <p:cNvPr id="44117" name="Rectangle 28"/>
            <p:cNvSpPr>
              <a:spLocks noChangeArrowheads="1"/>
            </p:cNvSpPr>
            <p:nvPr/>
          </p:nvSpPr>
          <p:spPr bwMode="auto">
            <a:xfrm>
              <a:off x="839"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grpSp>
      <p:sp>
        <p:nvSpPr>
          <p:cNvPr id="44051" name="Line 29"/>
          <p:cNvSpPr>
            <a:spLocks noChangeShapeType="1"/>
          </p:cNvSpPr>
          <p:nvPr/>
        </p:nvSpPr>
        <p:spPr bwMode="auto">
          <a:xfrm>
            <a:off x="4808538" y="2878822"/>
            <a:ext cx="0" cy="327025"/>
          </a:xfrm>
          <a:prstGeom prst="line">
            <a:avLst/>
          </a:prstGeom>
          <a:noFill/>
          <a:ln w="9525">
            <a:solidFill>
              <a:srgbClr val="87A5D2"/>
            </a:solidFill>
            <a:round/>
            <a:headEnd type="triangle" w="med" len="med"/>
            <a:tailEnd/>
          </a:ln>
        </p:spPr>
        <p:txBody>
          <a:bodyPr anchor="ctr">
            <a:noAutofit/>
          </a:bodyPr>
          <a:lstStyle/>
          <a:p>
            <a:pPr algn="l">
              <a:defRPr/>
            </a:pPr>
            <a:endParaRPr lang="en-GB" dirty="0">
              <a:solidFill>
                <a:srgbClr val="00214A"/>
              </a:solidFill>
              <a:cs typeface="Arial" charset="0"/>
            </a:endParaRPr>
          </a:p>
        </p:txBody>
      </p:sp>
      <p:sp>
        <p:nvSpPr>
          <p:cNvPr id="44052" name="Line 30"/>
          <p:cNvSpPr>
            <a:spLocks noChangeShapeType="1"/>
          </p:cNvSpPr>
          <p:nvPr/>
        </p:nvSpPr>
        <p:spPr bwMode="auto">
          <a:xfrm>
            <a:off x="4611688" y="3204257"/>
            <a:ext cx="361950" cy="0"/>
          </a:xfrm>
          <a:prstGeom prst="line">
            <a:avLst/>
          </a:prstGeom>
          <a:noFill/>
          <a:ln w="9525">
            <a:solidFill>
              <a:srgbClr val="87A5D2"/>
            </a:solidFill>
            <a:round/>
            <a:headEnd/>
            <a:tailEnd/>
          </a:ln>
        </p:spPr>
        <p:txBody>
          <a:bodyPr anchor="ctr">
            <a:noAutofit/>
          </a:bodyPr>
          <a:lstStyle/>
          <a:p>
            <a:pPr algn="l">
              <a:defRPr/>
            </a:pPr>
            <a:endParaRPr lang="en-GB" dirty="0">
              <a:solidFill>
                <a:srgbClr val="00214A"/>
              </a:solidFill>
              <a:cs typeface="Arial" charset="0"/>
            </a:endParaRPr>
          </a:p>
        </p:txBody>
      </p:sp>
      <p:sp>
        <p:nvSpPr>
          <p:cNvPr id="44053" name="Text Box 31"/>
          <p:cNvSpPr txBox="1">
            <a:spLocks noChangeArrowheads="1"/>
          </p:cNvSpPr>
          <p:nvPr/>
        </p:nvSpPr>
        <p:spPr bwMode="auto">
          <a:xfrm>
            <a:off x="4468817" y="3212194"/>
            <a:ext cx="736099" cy="184666"/>
          </a:xfrm>
          <a:prstGeom prst="rect">
            <a:avLst/>
          </a:prstGeom>
          <a:noFill/>
          <a:ln w="9525" algn="ctr">
            <a:noFill/>
            <a:miter lim="800000"/>
            <a:headEnd/>
            <a:tailEnd/>
          </a:ln>
          <a:effectLst/>
        </p:spPr>
        <p:txBody>
          <a:bodyPr wrap="none">
            <a:spAutoFit/>
          </a:bodyPr>
          <a:lstStyle/>
          <a:p>
            <a:pPr algn="l">
              <a:buClr>
                <a:schemeClr val="tx1"/>
              </a:buClr>
              <a:defRPr/>
            </a:pPr>
            <a:r>
              <a:rPr lang="en-GB" sz="600" i="1" dirty="0">
                <a:latin typeface="Verdana"/>
                <a:cs typeface="Arial" charset="0"/>
              </a:rPr>
              <a:t>Peripheral bus</a:t>
            </a:r>
          </a:p>
        </p:txBody>
      </p:sp>
      <p:sp>
        <p:nvSpPr>
          <p:cNvPr id="44054" name="Rectangle 32"/>
          <p:cNvSpPr>
            <a:spLocks noChangeArrowheads="1"/>
          </p:cNvSpPr>
          <p:nvPr/>
        </p:nvSpPr>
        <p:spPr bwMode="auto">
          <a:xfrm>
            <a:off x="4162429" y="1341438"/>
            <a:ext cx="576263" cy="542926"/>
          </a:xfrm>
          <a:prstGeom prst="rect">
            <a:avLst/>
          </a:prstGeom>
          <a:solidFill>
            <a:schemeClr val="bg1"/>
          </a:solidFill>
          <a:ln w="9525" algn="ctr">
            <a:solidFill>
              <a:srgbClr val="87A5D2"/>
            </a:solidFill>
            <a:miter lim="800000"/>
            <a:headEnd/>
            <a:tailEnd/>
          </a:ln>
          <a:effectLst/>
        </p:spPr>
        <p:txBody>
          <a:bodyPr anchor="ctr" anchorCtr="1"/>
          <a:lstStyle/>
          <a:p>
            <a:pPr algn="l">
              <a:buClr>
                <a:schemeClr val="tx1"/>
              </a:buClr>
              <a:defRPr/>
            </a:pPr>
            <a:r>
              <a:rPr lang="en-GB" sz="900" dirty="0">
                <a:latin typeface="Verdana"/>
                <a:cs typeface="Arial" charset="0"/>
              </a:rPr>
              <a:t>Flash</a:t>
            </a:r>
          </a:p>
        </p:txBody>
      </p:sp>
      <p:sp>
        <p:nvSpPr>
          <p:cNvPr id="44055" name="Line 33"/>
          <p:cNvSpPr>
            <a:spLocks noChangeShapeType="1"/>
          </p:cNvSpPr>
          <p:nvPr/>
        </p:nvSpPr>
        <p:spPr bwMode="auto">
          <a:xfrm flipV="1">
            <a:off x="4449763" y="1900240"/>
            <a:ext cx="0" cy="215900"/>
          </a:xfrm>
          <a:prstGeom prst="line">
            <a:avLst/>
          </a:prstGeom>
          <a:noFill/>
          <a:ln w="9525">
            <a:solidFill>
              <a:srgbClr val="87A5D2"/>
            </a:solidFill>
            <a:round/>
            <a:headEnd/>
            <a:tailEnd type="triangle" w="med" len="med"/>
          </a:ln>
        </p:spPr>
        <p:txBody>
          <a:bodyPr wrap="none" anchor="ctr">
            <a:noAutofit/>
          </a:bodyPr>
          <a:lstStyle/>
          <a:p>
            <a:pPr algn="l">
              <a:defRPr/>
            </a:pPr>
            <a:endParaRPr lang="en-GB" dirty="0">
              <a:solidFill>
                <a:srgbClr val="00214A"/>
              </a:solidFill>
              <a:cs typeface="Arial" charset="0"/>
            </a:endParaRPr>
          </a:p>
        </p:txBody>
      </p:sp>
      <p:sp>
        <p:nvSpPr>
          <p:cNvPr id="44056" name="Line 34"/>
          <p:cNvSpPr>
            <a:spLocks noChangeShapeType="1"/>
          </p:cNvSpPr>
          <p:nvPr/>
        </p:nvSpPr>
        <p:spPr bwMode="auto">
          <a:xfrm>
            <a:off x="2722565" y="4784725"/>
            <a:ext cx="2376487" cy="0"/>
          </a:xfrm>
          <a:prstGeom prst="line">
            <a:avLst/>
          </a:prstGeom>
          <a:noFill/>
          <a:ln w="9525">
            <a:solidFill>
              <a:srgbClr val="87A5D2"/>
            </a:solidFill>
            <a:round/>
            <a:headEnd/>
            <a:tailEnd/>
          </a:ln>
        </p:spPr>
        <p:txBody>
          <a:bodyPr wrap="none" anchor="ctr">
            <a:noAutofit/>
          </a:bodyPr>
          <a:lstStyle/>
          <a:p>
            <a:pPr algn="l">
              <a:defRPr/>
            </a:pPr>
            <a:endParaRPr lang="en-GB" dirty="0">
              <a:solidFill>
                <a:srgbClr val="00214A"/>
              </a:solidFill>
              <a:cs typeface="Arial" charset="0"/>
            </a:endParaRPr>
          </a:p>
        </p:txBody>
      </p:sp>
      <p:sp>
        <p:nvSpPr>
          <p:cNvPr id="44059" name="Text Box 40"/>
          <p:cNvSpPr txBox="1">
            <a:spLocks noChangeArrowheads="1"/>
          </p:cNvSpPr>
          <p:nvPr/>
        </p:nvSpPr>
        <p:spPr bwMode="auto">
          <a:xfrm>
            <a:off x="3657604" y="4627563"/>
            <a:ext cx="527709" cy="184666"/>
          </a:xfrm>
          <a:prstGeom prst="rect">
            <a:avLst/>
          </a:prstGeom>
          <a:noFill/>
          <a:ln w="9525" algn="ctr">
            <a:noFill/>
            <a:miter lim="800000"/>
            <a:headEnd/>
            <a:tailEnd/>
          </a:ln>
          <a:effectLst/>
        </p:spPr>
        <p:txBody>
          <a:bodyPr wrap="none">
            <a:spAutoFit/>
          </a:bodyPr>
          <a:lstStyle/>
          <a:p>
            <a:pPr algn="l">
              <a:buClr>
                <a:schemeClr val="tx1"/>
              </a:buClr>
              <a:defRPr/>
            </a:pPr>
            <a:r>
              <a:rPr lang="en-GB" sz="600" i="1" dirty="0">
                <a:latin typeface="Verdana"/>
                <a:cs typeface="Arial" charset="0"/>
              </a:rPr>
              <a:t>Main bus</a:t>
            </a:r>
          </a:p>
        </p:txBody>
      </p:sp>
      <p:sp>
        <p:nvSpPr>
          <p:cNvPr id="44066" name="Rectangle 52"/>
          <p:cNvSpPr>
            <a:spLocks noChangeArrowheads="1"/>
          </p:cNvSpPr>
          <p:nvPr/>
        </p:nvSpPr>
        <p:spPr bwMode="auto">
          <a:xfrm>
            <a:off x="4162429" y="4010025"/>
            <a:ext cx="576263" cy="542926"/>
          </a:xfrm>
          <a:prstGeom prst="rect">
            <a:avLst/>
          </a:prstGeom>
          <a:solidFill>
            <a:schemeClr val="bg1"/>
          </a:solidFill>
          <a:ln w="9525" algn="ctr">
            <a:solidFill>
              <a:srgbClr val="87A5D2"/>
            </a:solidFill>
            <a:miter lim="800000"/>
            <a:headEnd/>
            <a:tailEnd/>
          </a:ln>
          <a:effectLst/>
        </p:spPr>
        <p:txBody>
          <a:bodyPr anchor="ctr" anchorCtr="1"/>
          <a:lstStyle/>
          <a:p>
            <a:pPr algn="l">
              <a:buClr>
                <a:schemeClr val="tx1"/>
              </a:buClr>
              <a:defRPr/>
            </a:pPr>
            <a:r>
              <a:rPr lang="en-GB" sz="900" dirty="0">
                <a:latin typeface="Verdana"/>
                <a:cs typeface="Arial" charset="0"/>
              </a:rPr>
              <a:t>Flash</a:t>
            </a:r>
          </a:p>
        </p:txBody>
      </p:sp>
      <p:sp>
        <p:nvSpPr>
          <p:cNvPr id="44067" name="Line 53"/>
          <p:cNvSpPr>
            <a:spLocks noChangeShapeType="1"/>
          </p:cNvSpPr>
          <p:nvPr/>
        </p:nvSpPr>
        <p:spPr bwMode="auto">
          <a:xfrm flipV="1">
            <a:off x="4449763" y="4568827"/>
            <a:ext cx="0" cy="215900"/>
          </a:xfrm>
          <a:prstGeom prst="line">
            <a:avLst/>
          </a:prstGeom>
          <a:noFill/>
          <a:ln w="9525">
            <a:solidFill>
              <a:srgbClr val="87A5D2"/>
            </a:solidFill>
            <a:round/>
            <a:headEnd/>
            <a:tailEnd type="triangle" w="med" len="med"/>
          </a:ln>
        </p:spPr>
        <p:txBody>
          <a:bodyPr wrap="none" anchor="ctr">
            <a:noAutofit/>
          </a:bodyPr>
          <a:lstStyle/>
          <a:p>
            <a:pPr algn="l">
              <a:defRPr/>
            </a:pPr>
            <a:endParaRPr lang="en-GB" dirty="0">
              <a:solidFill>
                <a:srgbClr val="00214A"/>
              </a:solidFill>
              <a:cs typeface="Arial" charset="0"/>
            </a:endParaRPr>
          </a:p>
        </p:txBody>
      </p:sp>
      <p:sp>
        <p:nvSpPr>
          <p:cNvPr id="44070" name="Line 58"/>
          <p:cNvSpPr>
            <a:spLocks noChangeShapeType="1"/>
          </p:cNvSpPr>
          <p:nvPr/>
        </p:nvSpPr>
        <p:spPr bwMode="auto">
          <a:xfrm>
            <a:off x="7718429" y="2116139"/>
            <a:ext cx="1298575" cy="0"/>
          </a:xfrm>
          <a:prstGeom prst="line">
            <a:avLst/>
          </a:prstGeom>
          <a:noFill/>
          <a:ln w="9525">
            <a:solidFill>
              <a:srgbClr val="87A5D2"/>
            </a:solidFill>
            <a:round/>
            <a:headEnd/>
            <a:tailEnd/>
          </a:ln>
        </p:spPr>
        <p:txBody>
          <a:bodyPr anchor="ctr">
            <a:noAutofit/>
          </a:bodyPr>
          <a:lstStyle/>
          <a:p>
            <a:pPr algn="l">
              <a:defRPr/>
            </a:pPr>
            <a:endParaRPr lang="en-GB" dirty="0">
              <a:solidFill>
                <a:srgbClr val="00214A"/>
              </a:solidFill>
              <a:cs typeface="Arial" charset="0"/>
            </a:endParaRPr>
          </a:p>
        </p:txBody>
      </p:sp>
      <p:sp>
        <p:nvSpPr>
          <p:cNvPr id="44072" name="Text Box 60"/>
          <p:cNvSpPr txBox="1">
            <a:spLocks noChangeArrowheads="1"/>
          </p:cNvSpPr>
          <p:nvPr/>
        </p:nvSpPr>
        <p:spPr bwMode="auto">
          <a:xfrm>
            <a:off x="7862892" y="1958975"/>
            <a:ext cx="527709" cy="184666"/>
          </a:xfrm>
          <a:prstGeom prst="rect">
            <a:avLst/>
          </a:prstGeom>
          <a:noFill/>
          <a:ln w="9525" algn="ctr">
            <a:noFill/>
            <a:miter lim="800000"/>
            <a:headEnd/>
            <a:tailEnd/>
          </a:ln>
          <a:effectLst/>
        </p:spPr>
        <p:txBody>
          <a:bodyPr wrap="none">
            <a:spAutoFit/>
          </a:bodyPr>
          <a:lstStyle/>
          <a:p>
            <a:pPr algn="l">
              <a:buClr>
                <a:schemeClr val="tx1"/>
              </a:buClr>
              <a:defRPr/>
            </a:pPr>
            <a:r>
              <a:rPr lang="en-GB" sz="600" i="1" dirty="0">
                <a:latin typeface="Verdana"/>
                <a:cs typeface="Arial" charset="0"/>
              </a:rPr>
              <a:t>Main bus</a:t>
            </a:r>
          </a:p>
        </p:txBody>
      </p:sp>
      <p:grpSp>
        <p:nvGrpSpPr>
          <p:cNvPr id="5" name="Group 65"/>
          <p:cNvGrpSpPr>
            <a:grpSpLocks/>
          </p:cNvGrpSpPr>
          <p:nvPr/>
        </p:nvGrpSpPr>
        <p:grpSpPr bwMode="auto">
          <a:xfrm>
            <a:off x="7864479" y="2464484"/>
            <a:ext cx="936625" cy="415925"/>
            <a:chOff x="839" y="1706"/>
            <a:chExt cx="590" cy="262"/>
          </a:xfrm>
        </p:grpSpPr>
        <p:sp>
          <p:nvSpPr>
            <p:cNvPr id="44100" name="Rectangle 66"/>
            <p:cNvSpPr>
              <a:spLocks noChangeArrowheads="1"/>
            </p:cNvSpPr>
            <p:nvPr/>
          </p:nvSpPr>
          <p:spPr bwMode="auto">
            <a:xfrm>
              <a:off x="930" y="1706"/>
              <a:ext cx="408" cy="262"/>
            </a:xfrm>
            <a:prstGeom prst="rect">
              <a:avLst/>
            </a:prstGeom>
            <a:solidFill>
              <a:schemeClr val="bg2"/>
            </a:solidFill>
            <a:ln w="9525" algn="ctr">
              <a:solidFill>
                <a:srgbClr val="87A5D2"/>
              </a:solidFill>
              <a:miter lim="800000"/>
              <a:headEnd/>
              <a:tailEnd/>
            </a:ln>
            <a:effectLst/>
          </p:spPr>
          <p:txBody>
            <a:bodyPr lIns="18000" rIns="18000" anchor="ctr" anchorCtr="1"/>
            <a:lstStyle/>
            <a:p>
              <a:pPr algn="l">
                <a:buClr>
                  <a:schemeClr val="tx1"/>
                </a:buClr>
                <a:defRPr/>
              </a:pPr>
              <a:r>
                <a:rPr lang="en-GB" sz="900" b="1" dirty="0">
                  <a:latin typeface="Verdana"/>
                  <a:cs typeface="Arial" charset="0"/>
                </a:rPr>
                <a:t>Core</a:t>
              </a:r>
            </a:p>
          </p:txBody>
        </p:sp>
        <p:sp>
          <p:nvSpPr>
            <p:cNvPr id="44101" name="Rectangle 67"/>
            <p:cNvSpPr>
              <a:spLocks noChangeArrowheads="1"/>
            </p:cNvSpPr>
            <p:nvPr/>
          </p:nvSpPr>
          <p:spPr bwMode="auto">
            <a:xfrm>
              <a:off x="1338"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sp>
          <p:nvSpPr>
            <p:cNvPr id="44102" name="Rectangle 68"/>
            <p:cNvSpPr>
              <a:spLocks noChangeArrowheads="1"/>
            </p:cNvSpPr>
            <p:nvPr/>
          </p:nvSpPr>
          <p:spPr bwMode="auto">
            <a:xfrm>
              <a:off x="839"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grpSp>
      <p:sp>
        <p:nvSpPr>
          <p:cNvPr id="44076" name="Line 69"/>
          <p:cNvSpPr>
            <a:spLocks noChangeShapeType="1"/>
          </p:cNvSpPr>
          <p:nvPr/>
        </p:nvSpPr>
        <p:spPr bwMode="auto">
          <a:xfrm>
            <a:off x="8726488" y="2878822"/>
            <a:ext cx="0" cy="327025"/>
          </a:xfrm>
          <a:prstGeom prst="line">
            <a:avLst/>
          </a:prstGeom>
          <a:noFill/>
          <a:ln w="9525">
            <a:solidFill>
              <a:srgbClr val="87A5D2"/>
            </a:solidFill>
            <a:round/>
            <a:headEnd type="triangle" w="med" len="med"/>
            <a:tailEnd/>
          </a:ln>
        </p:spPr>
        <p:txBody>
          <a:bodyPr anchor="ctr">
            <a:noAutofit/>
          </a:bodyPr>
          <a:lstStyle/>
          <a:p>
            <a:pPr algn="l">
              <a:defRPr/>
            </a:pPr>
            <a:endParaRPr lang="en-GB" dirty="0">
              <a:solidFill>
                <a:srgbClr val="00214A"/>
              </a:solidFill>
              <a:cs typeface="Arial" charset="0"/>
            </a:endParaRPr>
          </a:p>
        </p:txBody>
      </p:sp>
      <p:sp>
        <p:nvSpPr>
          <p:cNvPr id="44077" name="Line 70"/>
          <p:cNvSpPr>
            <a:spLocks noChangeShapeType="1"/>
          </p:cNvSpPr>
          <p:nvPr/>
        </p:nvSpPr>
        <p:spPr bwMode="auto">
          <a:xfrm>
            <a:off x="8529638" y="3204257"/>
            <a:ext cx="361950" cy="0"/>
          </a:xfrm>
          <a:prstGeom prst="line">
            <a:avLst/>
          </a:prstGeom>
          <a:noFill/>
          <a:ln w="9525">
            <a:solidFill>
              <a:srgbClr val="87A5D2"/>
            </a:solidFill>
            <a:round/>
            <a:headEnd/>
            <a:tailEnd/>
          </a:ln>
        </p:spPr>
        <p:txBody>
          <a:bodyPr anchor="ctr">
            <a:noAutofit/>
          </a:bodyPr>
          <a:lstStyle/>
          <a:p>
            <a:pPr algn="l">
              <a:defRPr/>
            </a:pPr>
            <a:endParaRPr lang="en-GB" dirty="0">
              <a:solidFill>
                <a:srgbClr val="00214A"/>
              </a:solidFill>
              <a:cs typeface="Arial" charset="0"/>
            </a:endParaRPr>
          </a:p>
        </p:txBody>
      </p:sp>
      <p:sp>
        <p:nvSpPr>
          <p:cNvPr id="44078" name="Text Box 71"/>
          <p:cNvSpPr txBox="1">
            <a:spLocks noChangeArrowheads="1"/>
          </p:cNvSpPr>
          <p:nvPr/>
        </p:nvSpPr>
        <p:spPr bwMode="auto">
          <a:xfrm>
            <a:off x="8386765" y="3212194"/>
            <a:ext cx="736099" cy="184666"/>
          </a:xfrm>
          <a:prstGeom prst="rect">
            <a:avLst/>
          </a:prstGeom>
          <a:noFill/>
          <a:ln w="9525" algn="ctr">
            <a:noFill/>
            <a:miter lim="800000"/>
            <a:headEnd/>
            <a:tailEnd/>
          </a:ln>
          <a:effectLst/>
        </p:spPr>
        <p:txBody>
          <a:bodyPr wrap="none">
            <a:spAutoFit/>
          </a:bodyPr>
          <a:lstStyle/>
          <a:p>
            <a:pPr algn="l">
              <a:buClr>
                <a:schemeClr val="tx1"/>
              </a:buClr>
              <a:defRPr/>
            </a:pPr>
            <a:r>
              <a:rPr lang="en-GB" sz="600" i="1" dirty="0">
                <a:latin typeface="Verdana"/>
                <a:cs typeface="Arial" charset="0"/>
              </a:rPr>
              <a:t>Peripheral bus</a:t>
            </a:r>
          </a:p>
        </p:txBody>
      </p:sp>
      <p:sp>
        <p:nvSpPr>
          <p:cNvPr id="44079" name="Rectangle 72"/>
          <p:cNvSpPr>
            <a:spLocks noChangeArrowheads="1"/>
          </p:cNvSpPr>
          <p:nvPr/>
        </p:nvSpPr>
        <p:spPr bwMode="auto">
          <a:xfrm>
            <a:off x="8080379" y="1341438"/>
            <a:ext cx="576263" cy="542926"/>
          </a:xfrm>
          <a:prstGeom prst="rect">
            <a:avLst/>
          </a:prstGeom>
          <a:solidFill>
            <a:schemeClr val="bg1"/>
          </a:solidFill>
          <a:ln w="9525" algn="ctr">
            <a:solidFill>
              <a:srgbClr val="87A5D2"/>
            </a:solidFill>
            <a:miter lim="800000"/>
            <a:headEnd/>
            <a:tailEnd/>
          </a:ln>
          <a:effectLst/>
        </p:spPr>
        <p:txBody>
          <a:bodyPr anchor="ctr" anchorCtr="1"/>
          <a:lstStyle/>
          <a:p>
            <a:pPr algn="l">
              <a:buClr>
                <a:schemeClr val="tx1"/>
              </a:buClr>
              <a:defRPr/>
            </a:pPr>
            <a:r>
              <a:rPr lang="en-GB" sz="900" dirty="0">
                <a:latin typeface="Verdana"/>
                <a:cs typeface="Arial" charset="0"/>
              </a:rPr>
              <a:t>Flash</a:t>
            </a:r>
          </a:p>
        </p:txBody>
      </p:sp>
      <p:sp>
        <p:nvSpPr>
          <p:cNvPr id="44080" name="Line 73"/>
          <p:cNvSpPr>
            <a:spLocks noChangeShapeType="1"/>
          </p:cNvSpPr>
          <p:nvPr/>
        </p:nvSpPr>
        <p:spPr bwMode="auto">
          <a:xfrm flipV="1">
            <a:off x="8367713" y="1900240"/>
            <a:ext cx="0" cy="215900"/>
          </a:xfrm>
          <a:prstGeom prst="line">
            <a:avLst/>
          </a:prstGeom>
          <a:noFill/>
          <a:ln w="9525">
            <a:solidFill>
              <a:srgbClr val="87A5D2"/>
            </a:solidFill>
            <a:round/>
            <a:headEnd/>
            <a:tailEnd type="triangle" w="med" len="med"/>
          </a:ln>
        </p:spPr>
        <p:txBody>
          <a:bodyPr wrap="none" anchor="ctr">
            <a:noAutofit/>
          </a:bodyPr>
          <a:lstStyle/>
          <a:p>
            <a:pPr algn="l">
              <a:defRPr/>
            </a:pPr>
            <a:endParaRPr lang="en-GB" dirty="0">
              <a:solidFill>
                <a:srgbClr val="00214A"/>
              </a:solidFill>
              <a:cs typeface="Arial" charset="0"/>
            </a:endParaRPr>
          </a:p>
        </p:txBody>
      </p:sp>
      <p:sp>
        <p:nvSpPr>
          <p:cNvPr id="44081" name="Rectangle 74"/>
          <p:cNvSpPr>
            <a:spLocks noChangeArrowheads="1"/>
          </p:cNvSpPr>
          <p:nvPr/>
        </p:nvSpPr>
        <p:spPr bwMode="auto">
          <a:xfrm>
            <a:off x="5705326" y="1182692"/>
            <a:ext cx="1365250" cy="667875"/>
          </a:xfrm>
          <a:prstGeom prst="rect">
            <a:avLst/>
          </a:prstGeom>
          <a:noFill/>
          <a:ln w="9525">
            <a:noFill/>
            <a:miter lim="800000"/>
            <a:headEnd/>
            <a:tailEnd/>
          </a:ln>
          <a:effectLst/>
        </p:spPr>
        <p:txBody>
          <a:bodyPr lIns="0" tIns="0" rIns="0" bIns="0">
            <a:spAutoFit/>
          </a:bodyPr>
          <a:lstStyle/>
          <a:p>
            <a:pPr defTabSz="865188">
              <a:spcAft>
                <a:spcPct val="5000"/>
              </a:spcAft>
              <a:buClr>
                <a:schemeClr val="accent1"/>
              </a:buClr>
              <a:defRPr/>
            </a:pPr>
            <a:r>
              <a:rPr lang="en-GB" sz="1400" dirty="0">
                <a:latin typeface="Verdana"/>
                <a:cs typeface="Arial" charset="0"/>
              </a:rPr>
              <a:t>Lockstep </a:t>
            </a:r>
          </a:p>
          <a:p>
            <a:pPr defTabSz="865188">
              <a:spcAft>
                <a:spcPct val="5000"/>
              </a:spcAft>
              <a:buClr>
                <a:schemeClr val="accent1"/>
              </a:buClr>
              <a:defRPr/>
            </a:pPr>
            <a:r>
              <a:rPr lang="en-GB" sz="1400" dirty="0">
                <a:latin typeface="Verdana"/>
                <a:cs typeface="Arial" charset="0"/>
              </a:rPr>
              <a:t>- </a:t>
            </a:r>
          </a:p>
          <a:p>
            <a:pPr defTabSz="865188">
              <a:spcAft>
                <a:spcPct val="5000"/>
              </a:spcAft>
              <a:buClr>
                <a:schemeClr val="accent1"/>
              </a:buClr>
              <a:defRPr/>
            </a:pPr>
            <a:r>
              <a:rPr lang="en-GB" sz="1400" dirty="0">
                <a:latin typeface="Verdana"/>
                <a:cs typeface="Arial" charset="0"/>
              </a:rPr>
              <a:t>„</a:t>
            </a:r>
            <a:r>
              <a:rPr lang="en-GB" sz="1400" b="1" dirty="0">
                <a:latin typeface="Verdana"/>
                <a:cs typeface="Arial" charset="0"/>
              </a:rPr>
              <a:t>L</a:t>
            </a:r>
            <a:r>
              <a:rPr lang="en-GB" sz="1400" dirty="0">
                <a:latin typeface="Verdana"/>
                <a:cs typeface="Arial" charset="0"/>
              </a:rPr>
              <a:t>“ Marking</a:t>
            </a:r>
          </a:p>
        </p:txBody>
      </p:sp>
      <p:sp>
        <p:nvSpPr>
          <p:cNvPr id="44082" name="Rectangle 75"/>
          <p:cNvSpPr>
            <a:spLocks noChangeArrowheads="1"/>
          </p:cNvSpPr>
          <p:nvPr/>
        </p:nvSpPr>
        <p:spPr bwMode="auto">
          <a:xfrm>
            <a:off x="5705326" y="3776667"/>
            <a:ext cx="1365250" cy="667875"/>
          </a:xfrm>
          <a:prstGeom prst="rect">
            <a:avLst/>
          </a:prstGeom>
          <a:noFill/>
          <a:ln w="9525">
            <a:noFill/>
            <a:miter lim="800000"/>
            <a:headEnd/>
            <a:tailEnd/>
          </a:ln>
          <a:effectLst/>
        </p:spPr>
        <p:txBody>
          <a:bodyPr lIns="0" tIns="0" rIns="0" bIns="0">
            <a:spAutoFit/>
          </a:bodyPr>
          <a:lstStyle/>
          <a:p>
            <a:pPr defTabSz="865188">
              <a:spcAft>
                <a:spcPct val="5000"/>
              </a:spcAft>
              <a:buClr>
                <a:schemeClr val="accent1"/>
              </a:buClr>
              <a:defRPr/>
            </a:pPr>
            <a:r>
              <a:rPr lang="en-GB" sz="1400" dirty="0">
                <a:latin typeface="Verdana"/>
                <a:cs typeface="Arial" charset="0"/>
              </a:rPr>
              <a:t>Single Core </a:t>
            </a:r>
          </a:p>
          <a:p>
            <a:pPr defTabSz="865188">
              <a:spcAft>
                <a:spcPct val="5000"/>
              </a:spcAft>
              <a:buClr>
                <a:schemeClr val="accent1"/>
              </a:buClr>
              <a:defRPr/>
            </a:pPr>
            <a:r>
              <a:rPr lang="en-GB" sz="1400" dirty="0">
                <a:latin typeface="Verdana"/>
                <a:cs typeface="Arial" charset="0"/>
              </a:rPr>
              <a:t>- </a:t>
            </a:r>
          </a:p>
          <a:p>
            <a:pPr defTabSz="865188">
              <a:spcAft>
                <a:spcPct val="5000"/>
              </a:spcAft>
              <a:buClr>
                <a:schemeClr val="accent1"/>
              </a:buClr>
              <a:defRPr/>
            </a:pPr>
            <a:r>
              <a:rPr lang="en-GB" sz="1400" dirty="0">
                <a:latin typeface="Verdana"/>
                <a:cs typeface="Arial" charset="0"/>
              </a:rPr>
              <a:t>„</a:t>
            </a:r>
            <a:r>
              <a:rPr lang="en-GB" sz="1400" b="1" dirty="0">
                <a:latin typeface="Verdana"/>
                <a:cs typeface="Arial" charset="0"/>
              </a:rPr>
              <a:t>S</a:t>
            </a:r>
            <a:r>
              <a:rPr lang="en-GB" sz="1400" dirty="0">
                <a:latin typeface="Verdana"/>
                <a:cs typeface="Arial" charset="0"/>
              </a:rPr>
              <a:t>“ Marking</a:t>
            </a:r>
          </a:p>
        </p:txBody>
      </p:sp>
      <p:sp>
        <p:nvSpPr>
          <p:cNvPr id="44083" name="Rectangle 76"/>
          <p:cNvSpPr>
            <a:spLocks noChangeArrowheads="1"/>
          </p:cNvSpPr>
          <p:nvPr/>
        </p:nvSpPr>
        <p:spPr bwMode="auto">
          <a:xfrm>
            <a:off x="1336329" y="3776666"/>
            <a:ext cx="1701801" cy="883319"/>
          </a:xfrm>
          <a:prstGeom prst="rect">
            <a:avLst/>
          </a:prstGeom>
          <a:noFill/>
          <a:ln w="9525">
            <a:noFill/>
            <a:miter lim="800000"/>
            <a:headEnd/>
            <a:tailEnd/>
          </a:ln>
          <a:effectLst/>
        </p:spPr>
        <p:txBody>
          <a:bodyPr wrap="square" lIns="0" tIns="0" rIns="0" bIns="0">
            <a:spAutoFit/>
          </a:bodyPr>
          <a:lstStyle/>
          <a:p>
            <a:pPr defTabSz="865188">
              <a:spcAft>
                <a:spcPct val="5000"/>
              </a:spcAft>
              <a:buClr>
                <a:schemeClr val="accent1"/>
              </a:buClr>
              <a:defRPr/>
            </a:pPr>
            <a:r>
              <a:rPr lang="en-GB" sz="1400" dirty="0">
                <a:latin typeface="Verdana"/>
                <a:cs typeface="Arial" charset="0"/>
              </a:rPr>
              <a:t>Dual Core Lockstep</a:t>
            </a:r>
          </a:p>
          <a:p>
            <a:pPr defTabSz="865188">
              <a:spcAft>
                <a:spcPct val="5000"/>
              </a:spcAft>
              <a:buClr>
                <a:schemeClr val="accent1"/>
              </a:buClr>
              <a:defRPr/>
            </a:pPr>
            <a:r>
              <a:rPr lang="en-GB" sz="1400" dirty="0">
                <a:latin typeface="Verdana"/>
                <a:cs typeface="Arial" charset="0"/>
              </a:rPr>
              <a:t>- </a:t>
            </a:r>
          </a:p>
          <a:p>
            <a:pPr defTabSz="865188">
              <a:spcAft>
                <a:spcPct val="5000"/>
              </a:spcAft>
              <a:buClr>
                <a:schemeClr val="accent1"/>
              </a:buClr>
              <a:defRPr/>
            </a:pPr>
            <a:r>
              <a:rPr lang="en-GB" sz="1400" dirty="0">
                <a:latin typeface="Verdana"/>
                <a:cs typeface="Arial" charset="0"/>
              </a:rPr>
              <a:t>„</a:t>
            </a:r>
            <a:r>
              <a:rPr lang="en-GB" sz="1400" b="1" dirty="0">
                <a:latin typeface="Verdana"/>
                <a:cs typeface="Arial" charset="0"/>
              </a:rPr>
              <a:t>D</a:t>
            </a:r>
            <a:r>
              <a:rPr lang="en-GB" sz="1400" dirty="0">
                <a:latin typeface="Verdana"/>
                <a:cs typeface="Arial" charset="0"/>
              </a:rPr>
              <a:t>“ Marking</a:t>
            </a:r>
          </a:p>
        </p:txBody>
      </p:sp>
      <p:sp>
        <p:nvSpPr>
          <p:cNvPr id="44084" name="Line 77"/>
          <p:cNvSpPr>
            <a:spLocks noChangeShapeType="1"/>
          </p:cNvSpPr>
          <p:nvPr/>
        </p:nvSpPr>
        <p:spPr bwMode="auto">
          <a:xfrm>
            <a:off x="7718429" y="4784725"/>
            <a:ext cx="1298575" cy="0"/>
          </a:xfrm>
          <a:prstGeom prst="line">
            <a:avLst/>
          </a:prstGeom>
          <a:noFill/>
          <a:ln w="9525">
            <a:solidFill>
              <a:srgbClr val="87A5D2"/>
            </a:solidFill>
            <a:round/>
            <a:headEnd/>
            <a:tailEnd/>
          </a:ln>
        </p:spPr>
        <p:txBody>
          <a:bodyPr anchor="ctr">
            <a:noAutofit/>
          </a:bodyPr>
          <a:lstStyle/>
          <a:p>
            <a:pPr algn="l">
              <a:defRPr/>
            </a:pPr>
            <a:endParaRPr lang="en-GB" dirty="0">
              <a:solidFill>
                <a:srgbClr val="00214A"/>
              </a:solidFill>
              <a:cs typeface="Arial" charset="0"/>
            </a:endParaRPr>
          </a:p>
        </p:txBody>
      </p:sp>
      <p:sp>
        <p:nvSpPr>
          <p:cNvPr id="44085" name="Text Box 78"/>
          <p:cNvSpPr txBox="1">
            <a:spLocks noChangeArrowheads="1"/>
          </p:cNvSpPr>
          <p:nvPr/>
        </p:nvSpPr>
        <p:spPr bwMode="auto">
          <a:xfrm>
            <a:off x="7862892" y="4627563"/>
            <a:ext cx="527709" cy="184666"/>
          </a:xfrm>
          <a:prstGeom prst="rect">
            <a:avLst/>
          </a:prstGeom>
          <a:noFill/>
          <a:ln w="9525" algn="ctr">
            <a:noFill/>
            <a:miter lim="800000"/>
            <a:headEnd/>
            <a:tailEnd/>
          </a:ln>
          <a:effectLst/>
        </p:spPr>
        <p:txBody>
          <a:bodyPr wrap="none">
            <a:spAutoFit/>
          </a:bodyPr>
          <a:lstStyle/>
          <a:p>
            <a:pPr algn="l">
              <a:buClr>
                <a:schemeClr val="tx1"/>
              </a:buClr>
              <a:defRPr/>
            </a:pPr>
            <a:r>
              <a:rPr lang="en-GB" sz="600" i="1" dirty="0">
                <a:latin typeface="Verdana"/>
                <a:cs typeface="Arial" charset="0"/>
              </a:rPr>
              <a:t>Main bus</a:t>
            </a:r>
          </a:p>
        </p:txBody>
      </p:sp>
      <p:grpSp>
        <p:nvGrpSpPr>
          <p:cNvPr id="6" name="Group 82"/>
          <p:cNvGrpSpPr>
            <a:grpSpLocks/>
          </p:cNvGrpSpPr>
          <p:nvPr/>
        </p:nvGrpSpPr>
        <p:grpSpPr bwMode="auto">
          <a:xfrm>
            <a:off x="7864479" y="5154842"/>
            <a:ext cx="936625" cy="415925"/>
            <a:chOff x="839" y="1706"/>
            <a:chExt cx="590" cy="262"/>
          </a:xfrm>
        </p:grpSpPr>
        <p:sp>
          <p:nvSpPr>
            <p:cNvPr id="44095" name="Rectangle 83"/>
            <p:cNvSpPr>
              <a:spLocks noChangeArrowheads="1"/>
            </p:cNvSpPr>
            <p:nvPr/>
          </p:nvSpPr>
          <p:spPr bwMode="auto">
            <a:xfrm>
              <a:off x="930" y="1706"/>
              <a:ext cx="408" cy="262"/>
            </a:xfrm>
            <a:prstGeom prst="rect">
              <a:avLst/>
            </a:prstGeom>
            <a:solidFill>
              <a:schemeClr val="bg2"/>
            </a:solidFill>
            <a:ln w="9525" algn="ctr">
              <a:solidFill>
                <a:srgbClr val="87A5D2"/>
              </a:solidFill>
              <a:miter lim="800000"/>
              <a:headEnd/>
              <a:tailEnd/>
            </a:ln>
            <a:effectLst/>
          </p:spPr>
          <p:txBody>
            <a:bodyPr lIns="18000" rIns="18000" anchor="ctr" anchorCtr="1"/>
            <a:lstStyle/>
            <a:p>
              <a:pPr algn="l">
                <a:buClr>
                  <a:schemeClr val="tx1"/>
                </a:buClr>
                <a:defRPr/>
              </a:pPr>
              <a:r>
                <a:rPr lang="en-GB" sz="900" b="1" dirty="0">
                  <a:latin typeface="Verdana"/>
                  <a:cs typeface="Arial" charset="0"/>
                </a:rPr>
                <a:t>Core</a:t>
              </a:r>
            </a:p>
          </p:txBody>
        </p:sp>
        <p:sp>
          <p:nvSpPr>
            <p:cNvPr id="44096" name="Rectangle 84"/>
            <p:cNvSpPr>
              <a:spLocks noChangeArrowheads="1"/>
            </p:cNvSpPr>
            <p:nvPr/>
          </p:nvSpPr>
          <p:spPr bwMode="auto">
            <a:xfrm>
              <a:off x="1338"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sp>
          <p:nvSpPr>
            <p:cNvPr id="44097" name="Rectangle 85"/>
            <p:cNvSpPr>
              <a:spLocks noChangeArrowheads="1"/>
            </p:cNvSpPr>
            <p:nvPr/>
          </p:nvSpPr>
          <p:spPr bwMode="auto">
            <a:xfrm>
              <a:off x="839"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grpSp>
      <p:sp>
        <p:nvSpPr>
          <p:cNvPr id="44088" name="Line 86"/>
          <p:cNvSpPr>
            <a:spLocks noChangeShapeType="1"/>
          </p:cNvSpPr>
          <p:nvPr/>
        </p:nvSpPr>
        <p:spPr bwMode="auto">
          <a:xfrm>
            <a:off x="8726488" y="5569183"/>
            <a:ext cx="0" cy="327025"/>
          </a:xfrm>
          <a:prstGeom prst="line">
            <a:avLst/>
          </a:prstGeom>
          <a:noFill/>
          <a:ln w="9525">
            <a:solidFill>
              <a:srgbClr val="87A5D2"/>
            </a:solidFill>
            <a:round/>
            <a:headEnd type="triangle" w="med" len="med"/>
            <a:tailEnd/>
          </a:ln>
        </p:spPr>
        <p:txBody>
          <a:bodyPr anchor="ctr">
            <a:noAutofit/>
          </a:bodyPr>
          <a:lstStyle/>
          <a:p>
            <a:pPr algn="l">
              <a:defRPr/>
            </a:pPr>
            <a:endParaRPr lang="en-GB" dirty="0">
              <a:solidFill>
                <a:srgbClr val="00214A"/>
              </a:solidFill>
              <a:cs typeface="Arial" charset="0"/>
            </a:endParaRPr>
          </a:p>
        </p:txBody>
      </p:sp>
      <p:sp>
        <p:nvSpPr>
          <p:cNvPr id="44089" name="Line 87"/>
          <p:cNvSpPr>
            <a:spLocks noChangeShapeType="1"/>
          </p:cNvSpPr>
          <p:nvPr/>
        </p:nvSpPr>
        <p:spPr bwMode="auto">
          <a:xfrm>
            <a:off x="8529638" y="5894616"/>
            <a:ext cx="361950" cy="0"/>
          </a:xfrm>
          <a:prstGeom prst="line">
            <a:avLst/>
          </a:prstGeom>
          <a:noFill/>
          <a:ln w="9525">
            <a:solidFill>
              <a:srgbClr val="87A5D2"/>
            </a:solidFill>
            <a:round/>
            <a:headEnd/>
            <a:tailEnd/>
          </a:ln>
        </p:spPr>
        <p:txBody>
          <a:bodyPr anchor="ctr">
            <a:noAutofit/>
          </a:bodyPr>
          <a:lstStyle/>
          <a:p>
            <a:pPr algn="l">
              <a:defRPr/>
            </a:pPr>
            <a:endParaRPr lang="en-GB" dirty="0">
              <a:solidFill>
                <a:srgbClr val="00214A"/>
              </a:solidFill>
              <a:cs typeface="Arial" charset="0"/>
            </a:endParaRPr>
          </a:p>
        </p:txBody>
      </p:sp>
      <p:sp>
        <p:nvSpPr>
          <p:cNvPr id="44090" name="Text Box 88"/>
          <p:cNvSpPr txBox="1">
            <a:spLocks noChangeArrowheads="1"/>
          </p:cNvSpPr>
          <p:nvPr/>
        </p:nvSpPr>
        <p:spPr bwMode="auto">
          <a:xfrm>
            <a:off x="8386765" y="5902554"/>
            <a:ext cx="736099" cy="184666"/>
          </a:xfrm>
          <a:prstGeom prst="rect">
            <a:avLst/>
          </a:prstGeom>
          <a:noFill/>
          <a:ln w="9525" algn="ctr">
            <a:noFill/>
            <a:miter lim="800000"/>
            <a:headEnd/>
            <a:tailEnd/>
          </a:ln>
          <a:effectLst/>
        </p:spPr>
        <p:txBody>
          <a:bodyPr wrap="none">
            <a:spAutoFit/>
          </a:bodyPr>
          <a:lstStyle/>
          <a:p>
            <a:pPr algn="l">
              <a:buClr>
                <a:schemeClr val="tx1"/>
              </a:buClr>
              <a:defRPr/>
            </a:pPr>
            <a:r>
              <a:rPr lang="en-GB" sz="600" i="1" dirty="0">
                <a:latin typeface="Verdana"/>
                <a:cs typeface="Arial" charset="0"/>
              </a:rPr>
              <a:t>Peripheral bus</a:t>
            </a:r>
          </a:p>
        </p:txBody>
      </p:sp>
      <p:sp>
        <p:nvSpPr>
          <p:cNvPr id="44091" name="Rectangle 89"/>
          <p:cNvSpPr>
            <a:spLocks noChangeArrowheads="1"/>
          </p:cNvSpPr>
          <p:nvPr/>
        </p:nvSpPr>
        <p:spPr bwMode="auto">
          <a:xfrm>
            <a:off x="8080379" y="4010025"/>
            <a:ext cx="576263" cy="542926"/>
          </a:xfrm>
          <a:prstGeom prst="rect">
            <a:avLst/>
          </a:prstGeom>
          <a:solidFill>
            <a:schemeClr val="bg1"/>
          </a:solidFill>
          <a:ln w="9525" algn="ctr">
            <a:solidFill>
              <a:srgbClr val="87A5D2"/>
            </a:solidFill>
            <a:miter lim="800000"/>
            <a:headEnd/>
            <a:tailEnd/>
          </a:ln>
          <a:effectLst/>
        </p:spPr>
        <p:txBody>
          <a:bodyPr anchor="ctr" anchorCtr="1"/>
          <a:lstStyle/>
          <a:p>
            <a:pPr algn="l">
              <a:buClr>
                <a:schemeClr val="tx1"/>
              </a:buClr>
              <a:defRPr/>
            </a:pPr>
            <a:r>
              <a:rPr lang="en-GB" sz="900" dirty="0">
                <a:latin typeface="Verdana"/>
                <a:cs typeface="Arial" charset="0"/>
              </a:rPr>
              <a:t>Flash</a:t>
            </a:r>
          </a:p>
        </p:txBody>
      </p:sp>
      <p:sp>
        <p:nvSpPr>
          <p:cNvPr id="44092" name="Line 90"/>
          <p:cNvSpPr>
            <a:spLocks noChangeShapeType="1"/>
          </p:cNvSpPr>
          <p:nvPr/>
        </p:nvSpPr>
        <p:spPr bwMode="auto">
          <a:xfrm flipV="1">
            <a:off x="8367713" y="4568827"/>
            <a:ext cx="0" cy="215900"/>
          </a:xfrm>
          <a:prstGeom prst="line">
            <a:avLst/>
          </a:prstGeom>
          <a:noFill/>
          <a:ln w="9525">
            <a:solidFill>
              <a:srgbClr val="87A5D2"/>
            </a:solidFill>
            <a:round/>
            <a:headEnd/>
            <a:tailEnd type="triangle" w="med" len="med"/>
          </a:ln>
        </p:spPr>
        <p:txBody>
          <a:bodyPr wrap="none" anchor="ctr">
            <a:noAutofit/>
          </a:bodyPr>
          <a:lstStyle/>
          <a:p>
            <a:pPr algn="l">
              <a:defRPr/>
            </a:pPr>
            <a:endParaRPr lang="en-GB" dirty="0">
              <a:solidFill>
                <a:srgbClr val="00214A"/>
              </a:solidFill>
              <a:cs typeface="Arial" charset="0"/>
            </a:endParaRPr>
          </a:p>
        </p:txBody>
      </p:sp>
      <p:sp>
        <p:nvSpPr>
          <p:cNvPr id="44093" name="Freeform 94"/>
          <p:cNvSpPr>
            <a:spLocks/>
          </p:cNvSpPr>
          <p:nvPr/>
        </p:nvSpPr>
        <p:spPr bwMode="auto">
          <a:xfrm>
            <a:off x="3643313" y="2896283"/>
            <a:ext cx="1162050" cy="161926"/>
          </a:xfrm>
          <a:custGeom>
            <a:avLst/>
            <a:gdLst>
              <a:gd name="T0" fmla="*/ 0 w 771"/>
              <a:gd name="T1" fmla="*/ 0 h 91"/>
              <a:gd name="T2" fmla="*/ 0 w 771"/>
              <a:gd name="T3" fmla="*/ 2147483647 h 91"/>
              <a:gd name="T4" fmla="*/ 2147483647 w 771"/>
              <a:gd name="T5" fmla="*/ 2147483647 h 91"/>
              <a:gd name="T6" fmla="*/ 0 60000 65536"/>
              <a:gd name="T7" fmla="*/ 0 60000 65536"/>
              <a:gd name="T8" fmla="*/ 0 60000 65536"/>
              <a:gd name="T9" fmla="*/ 0 w 771"/>
              <a:gd name="T10" fmla="*/ 0 h 91"/>
              <a:gd name="T11" fmla="*/ 771 w 771"/>
              <a:gd name="T12" fmla="*/ 91 h 91"/>
            </a:gdLst>
            <a:ahLst/>
            <a:cxnLst>
              <a:cxn ang="T6">
                <a:pos x="T0" y="T1"/>
              </a:cxn>
              <a:cxn ang="T7">
                <a:pos x="T2" y="T3"/>
              </a:cxn>
              <a:cxn ang="T8">
                <a:pos x="T4" y="T5"/>
              </a:cxn>
            </a:cxnLst>
            <a:rect l="T9" t="T10" r="T11" b="T12"/>
            <a:pathLst>
              <a:path w="771" h="91">
                <a:moveTo>
                  <a:pt x="0" y="0"/>
                </a:moveTo>
                <a:lnTo>
                  <a:pt x="0" y="91"/>
                </a:lnTo>
                <a:lnTo>
                  <a:pt x="771" y="91"/>
                </a:lnTo>
              </a:path>
            </a:pathLst>
          </a:custGeom>
          <a:noFill/>
          <a:ln w="9525" cap="flat" cmpd="sng">
            <a:solidFill>
              <a:srgbClr val="87A5D2"/>
            </a:solidFill>
            <a:prstDash val="solid"/>
            <a:round/>
            <a:headEnd type="triangle" w="med" len="med"/>
            <a:tailEnd type="none" w="med" len="med"/>
          </a:ln>
        </p:spPr>
        <p:txBody>
          <a:bodyPr wrap="none" anchor="ctr">
            <a:noAutofit/>
          </a:bodyPr>
          <a:lstStyle/>
          <a:p>
            <a:pPr algn="l">
              <a:defRPr/>
            </a:pPr>
            <a:endParaRPr lang="en-GB" dirty="0">
              <a:solidFill>
                <a:srgbClr val="00214A"/>
              </a:solidFill>
              <a:cs typeface="Arial" charset="0"/>
            </a:endParaRPr>
          </a:p>
        </p:txBody>
      </p:sp>
      <p:cxnSp>
        <p:nvCxnSpPr>
          <p:cNvPr id="231480" name="Gerade Verbindung 94"/>
          <p:cNvCxnSpPr>
            <a:cxnSpLocks noChangeShapeType="1"/>
          </p:cNvCxnSpPr>
          <p:nvPr/>
        </p:nvCxnSpPr>
        <p:spPr bwMode="auto">
          <a:xfrm>
            <a:off x="1093790" y="3633788"/>
            <a:ext cx="8785225" cy="0"/>
          </a:xfrm>
          <a:prstGeom prst="line">
            <a:avLst/>
          </a:prstGeom>
          <a:noFill/>
          <a:ln w="9525" algn="ctr">
            <a:solidFill>
              <a:srgbClr val="87A5D2"/>
            </a:solidFill>
            <a:round/>
            <a:headEnd/>
            <a:tailEnd/>
          </a:ln>
        </p:spPr>
      </p:cxnSp>
      <p:cxnSp>
        <p:nvCxnSpPr>
          <p:cNvPr id="231481" name="Gerade Verbindung 95"/>
          <p:cNvCxnSpPr>
            <a:cxnSpLocks noChangeShapeType="1"/>
          </p:cNvCxnSpPr>
          <p:nvPr/>
        </p:nvCxnSpPr>
        <p:spPr bwMode="auto">
          <a:xfrm rot="16200000" flipH="1">
            <a:off x="2893220" y="3644108"/>
            <a:ext cx="5040312" cy="3175"/>
          </a:xfrm>
          <a:prstGeom prst="line">
            <a:avLst/>
          </a:prstGeom>
          <a:noFill/>
          <a:ln w="9525" algn="ctr">
            <a:solidFill>
              <a:srgbClr val="87A5D2"/>
            </a:solidFill>
            <a:round/>
            <a:headEnd/>
            <a:tailEnd/>
          </a:ln>
        </p:spPr>
      </p:cxnSp>
      <p:sp>
        <p:nvSpPr>
          <p:cNvPr id="92" name="Rectangle 14"/>
          <p:cNvSpPr>
            <a:spLocks noChangeArrowheads="1"/>
          </p:cNvSpPr>
          <p:nvPr/>
        </p:nvSpPr>
        <p:spPr bwMode="auto">
          <a:xfrm>
            <a:off x="8030868" y="2165515"/>
            <a:ext cx="623887" cy="283646"/>
          </a:xfrm>
          <a:prstGeom prst="rect">
            <a:avLst/>
          </a:prstGeom>
          <a:solidFill>
            <a:srgbClr val="7F7F7F"/>
          </a:solidFill>
          <a:ln w="9525" algn="ctr">
            <a:solidFill>
              <a:srgbClr val="87A5D2"/>
            </a:solidFill>
            <a:miter lim="800000"/>
            <a:headEnd/>
            <a:tailEnd/>
          </a:ln>
          <a:effectLst/>
        </p:spPr>
        <p:txBody>
          <a:bodyPr lIns="18000" rIns="18000" anchor="ctr" anchorCtr="1"/>
          <a:lstStyle/>
          <a:p>
            <a:pPr>
              <a:buClr>
                <a:schemeClr val="tx1"/>
              </a:buClr>
              <a:defRPr/>
            </a:pPr>
            <a:r>
              <a:rPr lang="en-GB" sz="900" b="1" dirty="0">
                <a:latin typeface="Verdana"/>
                <a:cs typeface="Arial" charset="0"/>
              </a:rPr>
              <a:t>Checker Core</a:t>
            </a:r>
          </a:p>
        </p:txBody>
      </p:sp>
      <p:sp>
        <p:nvSpPr>
          <p:cNvPr id="93" name="Rectangle 14"/>
          <p:cNvSpPr>
            <a:spLocks noChangeArrowheads="1"/>
          </p:cNvSpPr>
          <p:nvPr/>
        </p:nvSpPr>
        <p:spPr bwMode="auto">
          <a:xfrm>
            <a:off x="2941507" y="4861405"/>
            <a:ext cx="623887" cy="283646"/>
          </a:xfrm>
          <a:prstGeom prst="rect">
            <a:avLst/>
          </a:prstGeom>
          <a:solidFill>
            <a:srgbClr val="7F7F7F"/>
          </a:solidFill>
          <a:ln w="9525" algn="ctr">
            <a:solidFill>
              <a:srgbClr val="87A5D2"/>
            </a:solidFill>
            <a:miter lim="800000"/>
            <a:headEnd/>
            <a:tailEnd/>
          </a:ln>
          <a:effectLst/>
        </p:spPr>
        <p:txBody>
          <a:bodyPr lIns="18000" rIns="18000" anchor="ctr" anchorCtr="1"/>
          <a:lstStyle/>
          <a:p>
            <a:pPr>
              <a:buClr>
                <a:schemeClr val="tx1"/>
              </a:buClr>
              <a:defRPr/>
            </a:pPr>
            <a:r>
              <a:rPr lang="en-GB" sz="900" b="1" dirty="0">
                <a:latin typeface="Verdana"/>
                <a:cs typeface="Arial" charset="0"/>
              </a:rPr>
              <a:t>Checker Core</a:t>
            </a:r>
          </a:p>
        </p:txBody>
      </p:sp>
      <p:grpSp>
        <p:nvGrpSpPr>
          <p:cNvPr id="7" name="Group 15"/>
          <p:cNvGrpSpPr>
            <a:grpSpLocks/>
          </p:cNvGrpSpPr>
          <p:nvPr/>
        </p:nvGrpSpPr>
        <p:grpSpPr bwMode="auto">
          <a:xfrm>
            <a:off x="2782756" y="5149296"/>
            <a:ext cx="936625" cy="415925"/>
            <a:chOff x="839" y="1706"/>
            <a:chExt cx="590" cy="262"/>
          </a:xfrm>
        </p:grpSpPr>
        <p:sp>
          <p:nvSpPr>
            <p:cNvPr id="95" name="Rectangle 16"/>
            <p:cNvSpPr>
              <a:spLocks noChangeArrowheads="1"/>
            </p:cNvSpPr>
            <p:nvPr/>
          </p:nvSpPr>
          <p:spPr bwMode="auto">
            <a:xfrm>
              <a:off x="930" y="1706"/>
              <a:ext cx="408" cy="262"/>
            </a:xfrm>
            <a:prstGeom prst="rect">
              <a:avLst/>
            </a:prstGeom>
            <a:solidFill>
              <a:schemeClr val="bg2"/>
            </a:solidFill>
            <a:ln w="9525" algn="ctr">
              <a:solidFill>
                <a:srgbClr val="87A5D2"/>
              </a:solidFill>
              <a:miter lim="800000"/>
              <a:headEnd/>
              <a:tailEnd/>
            </a:ln>
            <a:effectLst/>
          </p:spPr>
          <p:txBody>
            <a:bodyPr lIns="18000" rIns="18000" anchor="ctr" anchorCtr="1"/>
            <a:lstStyle/>
            <a:p>
              <a:pPr algn="l">
                <a:buClr>
                  <a:schemeClr val="tx1"/>
                </a:buClr>
                <a:defRPr/>
              </a:pPr>
              <a:r>
                <a:rPr lang="en-GB" sz="900" b="1" dirty="0">
                  <a:latin typeface="Verdana"/>
                  <a:cs typeface="Arial" charset="0"/>
                </a:rPr>
                <a:t>Core</a:t>
              </a:r>
            </a:p>
          </p:txBody>
        </p:sp>
        <p:sp>
          <p:nvSpPr>
            <p:cNvPr id="96" name="Rectangle 17"/>
            <p:cNvSpPr>
              <a:spLocks noChangeArrowheads="1"/>
            </p:cNvSpPr>
            <p:nvPr/>
          </p:nvSpPr>
          <p:spPr bwMode="auto">
            <a:xfrm>
              <a:off x="1338"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sp>
          <p:nvSpPr>
            <p:cNvPr id="97" name="Rectangle 18"/>
            <p:cNvSpPr>
              <a:spLocks noChangeArrowheads="1"/>
            </p:cNvSpPr>
            <p:nvPr/>
          </p:nvSpPr>
          <p:spPr bwMode="auto">
            <a:xfrm>
              <a:off x="839"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grpSp>
      <p:grpSp>
        <p:nvGrpSpPr>
          <p:cNvPr id="8" name="Group 25"/>
          <p:cNvGrpSpPr>
            <a:grpSpLocks/>
          </p:cNvGrpSpPr>
          <p:nvPr/>
        </p:nvGrpSpPr>
        <p:grpSpPr bwMode="auto">
          <a:xfrm>
            <a:off x="3949569" y="5149296"/>
            <a:ext cx="936625" cy="415925"/>
            <a:chOff x="839" y="1706"/>
            <a:chExt cx="590" cy="262"/>
          </a:xfrm>
        </p:grpSpPr>
        <p:sp>
          <p:nvSpPr>
            <p:cNvPr id="99" name="Rectangle 26"/>
            <p:cNvSpPr>
              <a:spLocks noChangeArrowheads="1"/>
            </p:cNvSpPr>
            <p:nvPr/>
          </p:nvSpPr>
          <p:spPr bwMode="auto">
            <a:xfrm>
              <a:off x="930" y="1706"/>
              <a:ext cx="408" cy="262"/>
            </a:xfrm>
            <a:prstGeom prst="rect">
              <a:avLst/>
            </a:prstGeom>
            <a:solidFill>
              <a:schemeClr val="bg2"/>
            </a:solidFill>
            <a:ln w="9525" algn="ctr">
              <a:solidFill>
                <a:srgbClr val="87A5D2"/>
              </a:solidFill>
              <a:miter lim="800000"/>
              <a:headEnd/>
              <a:tailEnd/>
            </a:ln>
            <a:effectLst/>
          </p:spPr>
          <p:txBody>
            <a:bodyPr lIns="18000" rIns="18000" anchor="ctr" anchorCtr="1"/>
            <a:lstStyle/>
            <a:p>
              <a:pPr algn="l">
                <a:buClr>
                  <a:schemeClr val="tx1"/>
                </a:buClr>
                <a:defRPr/>
              </a:pPr>
              <a:r>
                <a:rPr lang="en-GB" sz="900" b="1" dirty="0">
                  <a:latin typeface="Verdana"/>
                  <a:cs typeface="Arial" charset="0"/>
                </a:rPr>
                <a:t>Core</a:t>
              </a:r>
            </a:p>
          </p:txBody>
        </p:sp>
        <p:sp>
          <p:nvSpPr>
            <p:cNvPr id="100" name="Rectangle 27"/>
            <p:cNvSpPr>
              <a:spLocks noChangeArrowheads="1"/>
            </p:cNvSpPr>
            <p:nvPr/>
          </p:nvSpPr>
          <p:spPr bwMode="auto">
            <a:xfrm>
              <a:off x="1338"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sp>
          <p:nvSpPr>
            <p:cNvPr id="101" name="Rectangle 28"/>
            <p:cNvSpPr>
              <a:spLocks noChangeArrowheads="1"/>
            </p:cNvSpPr>
            <p:nvPr/>
          </p:nvSpPr>
          <p:spPr bwMode="auto">
            <a:xfrm>
              <a:off x="839" y="1706"/>
              <a:ext cx="91" cy="262"/>
            </a:xfrm>
            <a:prstGeom prst="rect">
              <a:avLst/>
            </a:prstGeom>
            <a:solidFill>
              <a:schemeClr val="bg2"/>
            </a:solidFill>
            <a:ln w="9525" algn="ctr">
              <a:solidFill>
                <a:srgbClr val="87A5D2"/>
              </a:solidFill>
              <a:miter lim="800000"/>
              <a:headEnd/>
              <a:tailEnd/>
            </a:ln>
            <a:effectLst/>
          </p:spPr>
          <p:txBody>
            <a:bodyPr anchor="ctr" anchorCtr="1">
              <a:noAutofit/>
            </a:bodyPr>
            <a:lstStyle/>
            <a:p>
              <a:pPr algn="l">
                <a:buClr>
                  <a:schemeClr val="tx1"/>
                </a:buClr>
                <a:defRPr/>
              </a:pPr>
              <a:endParaRPr lang="en-GB" sz="1000" b="1" dirty="0">
                <a:solidFill>
                  <a:srgbClr val="00214A"/>
                </a:solidFill>
                <a:cs typeface="Arial" charset="0"/>
              </a:endParaRPr>
            </a:p>
          </p:txBody>
        </p:sp>
      </p:grpSp>
      <p:sp>
        <p:nvSpPr>
          <p:cNvPr id="102" name="Line 29"/>
          <p:cNvSpPr>
            <a:spLocks noChangeShapeType="1"/>
          </p:cNvSpPr>
          <p:nvPr/>
        </p:nvSpPr>
        <p:spPr bwMode="auto">
          <a:xfrm>
            <a:off x="4811579" y="5563635"/>
            <a:ext cx="0" cy="327025"/>
          </a:xfrm>
          <a:prstGeom prst="line">
            <a:avLst/>
          </a:prstGeom>
          <a:noFill/>
          <a:ln w="9525">
            <a:solidFill>
              <a:srgbClr val="87A5D2"/>
            </a:solidFill>
            <a:round/>
            <a:headEnd type="triangle" w="med" len="med"/>
            <a:tailEnd/>
          </a:ln>
        </p:spPr>
        <p:txBody>
          <a:bodyPr anchor="ctr">
            <a:noAutofit/>
          </a:bodyPr>
          <a:lstStyle/>
          <a:p>
            <a:pPr algn="l">
              <a:defRPr/>
            </a:pPr>
            <a:endParaRPr lang="en-GB" dirty="0">
              <a:solidFill>
                <a:srgbClr val="00214A"/>
              </a:solidFill>
              <a:cs typeface="Arial" charset="0"/>
            </a:endParaRPr>
          </a:p>
        </p:txBody>
      </p:sp>
      <p:sp>
        <p:nvSpPr>
          <p:cNvPr id="103" name="Line 30"/>
          <p:cNvSpPr>
            <a:spLocks noChangeShapeType="1"/>
          </p:cNvSpPr>
          <p:nvPr/>
        </p:nvSpPr>
        <p:spPr bwMode="auto">
          <a:xfrm>
            <a:off x="4614729" y="5889070"/>
            <a:ext cx="361950" cy="0"/>
          </a:xfrm>
          <a:prstGeom prst="line">
            <a:avLst/>
          </a:prstGeom>
          <a:noFill/>
          <a:ln w="9525">
            <a:solidFill>
              <a:srgbClr val="87A5D2"/>
            </a:solidFill>
            <a:round/>
            <a:headEnd/>
            <a:tailEnd/>
          </a:ln>
        </p:spPr>
        <p:txBody>
          <a:bodyPr anchor="ctr">
            <a:noAutofit/>
          </a:bodyPr>
          <a:lstStyle/>
          <a:p>
            <a:pPr algn="l">
              <a:defRPr/>
            </a:pPr>
            <a:endParaRPr lang="en-GB" dirty="0">
              <a:solidFill>
                <a:srgbClr val="00214A"/>
              </a:solidFill>
              <a:cs typeface="Arial" charset="0"/>
            </a:endParaRPr>
          </a:p>
        </p:txBody>
      </p:sp>
      <p:sp>
        <p:nvSpPr>
          <p:cNvPr id="104" name="Freeform 94"/>
          <p:cNvSpPr>
            <a:spLocks/>
          </p:cNvSpPr>
          <p:nvPr/>
        </p:nvSpPr>
        <p:spPr bwMode="auto">
          <a:xfrm>
            <a:off x="3646354" y="5581094"/>
            <a:ext cx="1162050" cy="161926"/>
          </a:xfrm>
          <a:custGeom>
            <a:avLst/>
            <a:gdLst>
              <a:gd name="T0" fmla="*/ 0 w 771"/>
              <a:gd name="T1" fmla="*/ 0 h 91"/>
              <a:gd name="T2" fmla="*/ 0 w 771"/>
              <a:gd name="T3" fmla="*/ 2147483647 h 91"/>
              <a:gd name="T4" fmla="*/ 2147483647 w 771"/>
              <a:gd name="T5" fmla="*/ 2147483647 h 91"/>
              <a:gd name="T6" fmla="*/ 0 60000 65536"/>
              <a:gd name="T7" fmla="*/ 0 60000 65536"/>
              <a:gd name="T8" fmla="*/ 0 60000 65536"/>
              <a:gd name="T9" fmla="*/ 0 w 771"/>
              <a:gd name="T10" fmla="*/ 0 h 91"/>
              <a:gd name="T11" fmla="*/ 771 w 771"/>
              <a:gd name="T12" fmla="*/ 91 h 91"/>
            </a:gdLst>
            <a:ahLst/>
            <a:cxnLst>
              <a:cxn ang="T6">
                <a:pos x="T0" y="T1"/>
              </a:cxn>
              <a:cxn ang="T7">
                <a:pos x="T2" y="T3"/>
              </a:cxn>
              <a:cxn ang="T8">
                <a:pos x="T4" y="T5"/>
              </a:cxn>
            </a:cxnLst>
            <a:rect l="T9" t="T10" r="T11" b="T12"/>
            <a:pathLst>
              <a:path w="771" h="91">
                <a:moveTo>
                  <a:pt x="0" y="0"/>
                </a:moveTo>
                <a:lnTo>
                  <a:pt x="0" y="91"/>
                </a:lnTo>
                <a:lnTo>
                  <a:pt x="771" y="91"/>
                </a:lnTo>
              </a:path>
            </a:pathLst>
          </a:custGeom>
          <a:noFill/>
          <a:ln w="9525" cap="flat" cmpd="sng">
            <a:solidFill>
              <a:srgbClr val="87A5D2"/>
            </a:solidFill>
            <a:prstDash val="solid"/>
            <a:round/>
            <a:headEnd type="triangle" w="med" len="med"/>
            <a:tailEnd type="none" w="med" len="med"/>
          </a:ln>
        </p:spPr>
        <p:txBody>
          <a:bodyPr wrap="none" anchor="ctr">
            <a:noAutofit/>
          </a:bodyPr>
          <a:lstStyle/>
          <a:p>
            <a:pPr algn="l">
              <a:defRPr/>
            </a:pPr>
            <a:endParaRPr lang="en-GB" dirty="0">
              <a:solidFill>
                <a:srgbClr val="00214A"/>
              </a:solidFill>
              <a:cs typeface="Arial" charset="0"/>
            </a:endParaRPr>
          </a:p>
        </p:txBody>
      </p:sp>
      <p:sp>
        <p:nvSpPr>
          <p:cNvPr id="105" name="Text Box 31"/>
          <p:cNvSpPr txBox="1">
            <a:spLocks noChangeArrowheads="1"/>
          </p:cNvSpPr>
          <p:nvPr/>
        </p:nvSpPr>
        <p:spPr bwMode="auto">
          <a:xfrm>
            <a:off x="4478292" y="5899044"/>
            <a:ext cx="736099" cy="184666"/>
          </a:xfrm>
          <a:prstGeom prst="rect">
            <a:avLst/>
          </a:prstGeom>
          <a:noFill/>
          <a:ln w="9525" algn="ctr">
            <a:noFill/>
            <a:miter lim="800000"/>
            <a:headEnd/>
            <a:tailEnd/>
          </a:ln>
          <a:effectLst/>
        </p:spPr>
        <p:txBody>
          <a:bodyPr wrap="none">
            <a:spAutoFit/>
          </a:bodyPr>
          <a:lstStyle/>
          <a:p>
            <a:pPr algn="l">
              <a:buClr>
                <a:schemeClr val="tx1"/>
              </a:buClr>
              <a:defRPr/>
            </a:pPr>
            <a:r>
              <a:rPr lang="en-GB" sz="600" i="1" dirty="0">
                <a:latin typeface="Verdana"/>
                <a:cs typeface="Arial" charset="0"/>
              </a:rPr>
              <a:t>Peripheral bus</a:t>
            </a:r>
          </a:p>
        </p:txBody>
      </p:sp>
      <p:sp>
        <p:nvSpPr>
          <p:cNvPr id="106" name="Rectangle 14"/>
          <p:cNvSpPr>
            <a:spLocks noChangeArrowheads="1"/>
          </p:cNvSpPr>
          <p:nvPr/>
        </p:nvSpPr>
        <p:spPr bwMode="auto">
          <a:xfrm>
            <a:off x="4103087" y="2176593"/>
            <a:ext cx="623887" cy="283646"/>
          </a:xfrm>
          <a:prstGeom prst="rect">
            <a:avLst/>
          </a:prstGeom>
          <a:solidFill>
            <a:srgbClr val="7F7F7F"/>
          </a:solidFill>
          <a:ln w="9525" algn="ctr">
            <a:solidFill>
              <a:srgbClr val="87A5D2"/>
            </a:solidFill>
            <a:miter lim="800000"/>
            <a:headEnd/>
            <a:tailEnd/>
          </a:ln>
          <a:effectLst/>
        </p:spPr>
        <p:txBody>
          <a:bodyPr lIns="18000" rIns="18000" anchor="ctr" anchorCtr="1"/>
          <a:lstStyle/>
          <a:p>
            <a:pPr>
              <a:buClr>
                <a:schemeClr val="tx1"/>
              </a:buClr>
              <a:defRPr/>
            </a:pPr>
            <a:r>
              <a:rPr lang="en-GB" sz="900" b="1" dirty="0">
                <a:latin typeface="Verdana"/>
                <a:cs typeface="Arial" charset="0"/>
              </a:rPr>
              <a:t>Checker Core *</a:t>
            </a:r>
          </a:p>
        </p:txBody>
      </p:sp>
      <p:sp>
        <p:nvSpPr>
          <p:cNvPr id="107" name="Text Box 31"/>
          <p:cNvSpPr txBox="1">
            <a:spLocks noChangeArrowheads="1"/>
          </p:cNvSpPr>
          <p:nvPr/>
        </p:nvSpPr>
        <p:spPr bwMode="auto">
          <a:xfrm>
            <a:off x="2462065" y="3244334"/>
            <a:ext cx="1880643" cy="215444"/>
          </a:xfrm>
          <a:prstGeom prst="rect">
            <a:avLst/>
          </a:prstGeom>
          <a:noFill/>
          <a:ln w="9525" algn="ctr">
            <a:noFill/>
            <a:miter lim="800000"/>
            <a:headEnd/>
            <a:tailEnd/>
          </a:ln>
          <a:effectLst/>
        </p:spPr>
        <p:txBody>
          <a:bodyPr wrap="none">
            <a:spAutoFit/>
          </a:bodyPr>
          <a:lstStyle/>
          <a:p>
            <a:pPr algn="l">
              <a:buClr>
                <a:schemeClr val="tx1"/>
              </a:buClr>
              <a:defRPr/>
            </a:pPr>
            <a:r>
              <a:rPr lang="en-GB" sz="800" i="1" dirty="0">
                <a:latin typeface="Verdana"/>
                <a:cs typeface="Arial" charset="0"/>
              </a:rPr>
              <a:t>* 2</a:t>
            </a:r>
            <a:r>
              <a:rPr lang="en-GB" sz="800" i="1" baseline="30000" dirty="0">
                <a:latin typeface="Verdana"/>
                <a:cs typeface="Arial" charset="0"/>
              </a:rPr>
              <a:t>nd</a:t>
            </a:r>
            <a:r>
              <a:rPr lang="en-GB" sz="800" i="1" dirty="0">
                <a:latin typeface="Verdana"/>
                <a:cs typeface="Arial" charset="0"/>
              </a:rPr>
              <a:t> checker core only in TC27x</a:t>
            </a:r>
          </a:p>
        </p:txBody>
      </p:sp>
      <p:sp>
        <p:nvSpPr>
          <p:cNvPr id="108" name="Line 12"/>
          <p:cNvSpPr>
            <a:spLocks noChangeShapeType="1"/>
          </p:cNvSpPr>
          <p:nvPr/>
        </p:nvSpPr>
        <p:spPr bwMode="auto">
          <a:xfrm>
            <a:off x="4006890" y="2132856"/>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109" name="Line 13"/>
          <p:cNvSpPr>
            <a:spLocks noChangeShapeType="1"/>
          </p:cNvSpPr>
          <p:nvPr/>
        </p:nvSpPr>
        <p:spPr bwMode="auto">
          <a:xfrm>
            <a:off x="4813340" y="2132856"/>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110" name="Line 12"/>
          <p:cNvSpPr>
            <a:spLocks noChangeShapeType="1"/>
          </p:cNvSpPr>
          <p:nvPr/>
        </p:nvSpPr>
        <p:spPr bwMode="auto">
          <a:xfrm>
            <a:off x="7920310" y="2122031"/>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111" name="Line 13"/>
          <p:cNvSpPr>
            <a:spLocks noChangeShapeType="1"/>
          </p:cNvSpPr>
          <p:nvPr/>
        </p:nvSpPr>
        <p:spPr bwMode="auto">
          <a:xfrm>
            <a:off x="8726760" y="2122031"/>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112" name="Line 12"/>
          <p:cNvSpPr>
            <a:spLocks noChangeShapeType="1"/>
          </p:cNvSpPr>
          <p:nvPr/>
        </p:nvSpPr>
        <p:spPr bwMode="auto">
          <a:xfrm>
            <a:off x="2854762" y="4794695"/>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113" name="Line 13"/>
          <p:cNvSpPr>
            <a:spLocks noChangeShapeType="1"/>
          </p:cNvSpPr>
          <p:nvPr/>
        </p:nvSpPr>
        <p:spPr bwMode="auto">
          <a:xfrm>
            <a:off x="3661212" y="4794695"/>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114" name="Line 12"/>
          <p:cNvSpPr>
            <a:spLocks noChangeShapeType="1"/>
          </p:cNvSpPr>
          <p:nvPr/>
        </p:nvSpPr>
        <p:spPr bwMode="auto">
          <a:xfrm>
            <a:off x="4006890" y="4797152"/>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115" name="Line 13"/>
          <p:cNvSpPr>
            <a:spLocks noChangeShapeType="1"/>
          </p:cNvSpPr>
          <p:nvPr/>
        </p:nvSpPr>
        <p:spPr bwMode="auto">
          <a:xfrm>
            <a:off x="4813340" y="4797152"/>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116" name="Line 12"/>
          <p:cNvSpPr>
            <a:spLocks noChangeShapeType="1"/>
          </p:cNvSpPr>
          <p:nvPr/>
        </p:nvSpPr>
        <p:spPr bwMode="auto">
          <a:xfrm>
            <a:off x="7934672" y="4803844"/>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117" name="Line 13"/>
          <p:cNvSpPr>
            <a:spLocks noChangeShapeType="1"/>
          </p:cNvSpPr>
          <p:nvPr/>
        </p:nvSpPr>
        <p:spPr bwMode="auto">
          <a:xfrm>
            <a:off x="8741122" y="4803844"/>
            <a:ext cx="0" cy="360000"/>
          </a:xfrm>
          <a:prstGeom prst="line">
            <a:avLst/>
          </a:prstGeom>
          <a:noFill/>
          <a:ln w="9525">
            <a:solidFill>
              <a:srgbClr val="87A5D2"/>
            </a:solidFill>
            <a:round/>
            <a:headEnd/>
            <a:tailEnd type="triangle" w="med" len="med"/>
          </a:ln>
        </p:spPr>
        <p:txBody>
          <a:bodyPr anchor="ctr">
            <a:noAutofit/>
          </a:bodyPr>
          <a:lstStyle/>
          <a:p>
            <a:pPr algn="l">
              <a:defRPr/>
            </a:pPr>
            <a:endParaRPr lang="en-GB" dirty="0">
              <a:solidFill>
                <a:srgbClr val="00214A"/>
              </a:solidFill>
              <a:cs typeface="Arial" charset="0"/>
            </a:endParaRPr>
          </a:p>
        </p:txBody>
      </p:sp>
      <p:sp>
        <p:nvSpPr>
          <p:cNvPr id="9" name="Footer Placeholder 8">
            <a:extLst>
              <a:ext uri="{FF2B5EF4-FFF2-40B4-BE49-F238E27FC236}">
                <a16:creationId xmlns:a16="http://schemas.microsoft.com/office/drawing/2014/main" id="{9F6E7ED0-5CD2-42E4-8F34-39E19CA2CE37}"/>
              </a:ext>
            </a:extLst>
          </p:cNvPr>
          <p:cNvSpPr>
            <a:spLocks noGrp="1"/>
          </p:cNvSpPr>
          <p:nvPr>
            <p:ph type="ftr" sz="quarter" idx="11"/>
          </p:nvPr>
        </p:nvSpPr>
        <p:spPr/>
        <p:txBody>
          <a:bodyPr/>
          <a:lstStyle/>
          <a:p>
            <a:r>
              <a:rPr lang="en-US"/>
              <a:t> </a:t>
            </a:r>
          </a:p>
        </p:txBody>
      </p:sp>
      <p:sp>
        <p:nvSpPr>
          <p:cNvPr id="10" name="Date Placeholder 9">
            <a:extLst>
              <a:ext uri="{FF2B5EF4-FFF2-40B4-BE49-F238E27FC236}">
                <a16:creationId xmlns:a16="http://schemas.microsoft.com/office/drawing/2014/main" id="{24642947-6B47-46E9-918C-6D4CE49B3EBE}"/>
              </a:ext>
            </a:extLst>
          </p:cNvPr>
          <p:cNvSpPr>
            <a:spLocks noGrp="1"/>
          </p:cNvSpPr>
          <p:nvPr>
            <p:ph type="dt" sz="half" idx="10"/>
          </p:nvPr>
        </p:nvSpPr>
        <p:spPr/>
        <p:txBody>
          <a:bodyPr/>
          <a:lstStyle/>
          <a:p>
            <a:r>
              <a:rPr lang="en-US"/>
              <a:t> </a:t>
            </a:r>
            <a:endParaRPr lang="en-US" b="1"/>
          </a:p>
        </p:txBody>
      </p:sp>
      <p:sp>
        <p:nvSpPr>
          <p:cNvPr id="11" name="Slide Number Placeholder 10">
            <a:extLst>
              <a:ext uri="{FF2B5EF4-FFF2-40B4-BE49-F238E27FC236}">
                <a16:creationId xmlns:a16="http://schemas.microsoft.com/office/drawing/2014/main" id="{D9EF60EC-A0F8-4A63-8994-00E5C7C4A65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804936600"/>
      </p:ext>
    </p:extLst>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a:xfrm>
            <a:off x="1165223" y="1010652"/>
            <a:ext cx="2520000" cy="5400000"/>
          </a:xfrm>
          <a:prstGeom prst="roundRect">
            <a:avLst/>
          </a:prstGeom>
          <a:ln/>
        </p:spPr>
        <p:style>
          <a:lnRef idx="2">
            <a:schemeClr val="accent3"/>
          </a:lnRef>
          <a:fillRef idx="1">
            <a:schemeClr val="lt1"/>
          </a:fillRef>
          <a:effectRef idx="0">
            <a:schemeClr val="accent3"/>
          </a:effectRef>
          <a:fontRef idx="minor">
            <a:schemeClr val="dk1"/>
          </a:fontRef>
        </p:style>
        <p:txBody>
          <a:bodyPr rtlCol="0" anchor="ctr"/>
          <a:lstStyle/>
          <a:p>
            <a:pPr algn="ctr"/>
            <a:endParaRPr lang="en-GB" dirty="0"/>
          </a:p>
        </p:txBody>
      </p:sp>
      <p:pic>
        <p:nvPicPr>
          <p:cNvPr id="6" name="Content Placeholder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4470" y="1198659"/>
            <a:ext cx="1431444" cy="458063"/>
          </a:xfrm>
          <a:prstGeom prst="rect">
            <a:avLst/>
          </a:prstGeom>
        </p:spPr>
      </p:pic>
      <p:sp>
        <p:nvSpPr>
          <p:cNvPr id="7" name="Content Placeholder 13"/>
          <p:cNvSpPr txBox="1">
            <a:spLocks/>
          </p:cNvSpPr>
          <p:nvPr/>
        </p:nvSpPr>
        <p:spPr>
          <a:xfrm>
            <a:off x="1165223" y="1985210"/>
            <a:ext cx="2520000" cy="4320000"/>
          </a:xfrm>
          <a:prstGeom prst="rect">
            <a:avLst/>
          </a:prstGeom>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GB" sz="1500" b="1" u="sng" dirty="0">
                <a:solidFill>
                  <a:schemeClr val="tx2">
                    <a:lumMod val="50000"/>
                  </a:schemeClr>
                </a:solidFill>
              </a:rPr>
              <a:t>CAN Flexible Data</a:t>
            </a:r>
          </a:p>
          <a:p>
            <a:r>
              <a:rPr lang="en-GB" sz="1200" dirty="0"/>
              <a:t>Increased data payload up to 64 bytes</a:t>
            </a:r>
          </a:p>
          <a:p>
            <a:r>
              <a:rPr lang="en-GB" sz="1200" dirty="0"/>
              <a:t>Flexible data rate</a:t>
            </a:r>
          </a:p>
          <a:p>
            <a:pPr lvl="1"/>
            <a:r>
              <a:rPr lang="en-GB" sz="1200" dirty="0"/>
              <a:t>5MBit/sec point to point</a:t>
            </a:r>
          </a:p>
          <a:p>
            <a:pPr lvl="1"/>
            <a:r>
              <a:rPr lang="en-GB" sz="1200" dirty="0"/>
              <a:t>2MBit/sec network communication</a:t>
            </a:r>
          </a:p>
          <a:p>
            <a:r>
              <a:rPr lang="en-GB" altLang="en-US" sz="1200" dirty="0"/>
              <a:t>AutoSAR  4.0.3  is currently integrating CAN FD into specification</a:t>
            </a:r>
          </a:p>
          <a:p>
            <a:r>
              <a:rPr lang="en-GB" altLang="en-US" sz="1200" dirty="0"/>
              <a:t>First market implementation sampling today</a:t>
            </a:r>
          </a:p>
          <a:p>
            <a:r>
              <a:rPr lang="en-GB" sz="1200" dirty="0"/>
              <a:t>Includes Classical CAN</a:t>
            </a:r>
          </a:p>
        </p:txBody>
      </p:sp>
      <p:sp>
        <p:nvSpPr>
          <p:cNvPr id="9" name="Rounded Rectangle 8"/>
          <p:cNvSpPr/>
          <p:nvPr/>
        </p:nvSpPr>
        <p:spPr>
          <a:xfrm>
            <a:off x="4271021" y="1018181"/>
            <a:ext cx="2520000" cy="5400000"/>
          </a:xfrm>
          <a:prstGeom prst="roundRect">
            <a:avLst/>
          </a:prstGeom>
          <a:ln/>
        </p:spPr>
        <p:style>
          <a:lnRef idx="2">
            <a:schemeClr val="accent3"/>
          </a:lnRef>
          <a:fillRef idx="1">
            <a:schemeClr val="lt1"/>
          </a:fillRef>
          <a:effectRef idx="0">
            <a:schemeClr val="accent3"/>
          </a:effectRef>
          <a:fontRef idx="minor">
            <a:schemeClr val="dk1"/>
          </a:fontRef>
        </p:style>
        <p:txBody>
          <a:bodyPr rtlCol="0" anchor="ctr"/>
          <a:lstStyle/>
          <a:p>
            <a:pPr algn="ctr"/>
            <a:endParaRPr lang="en-GB" dirty="0"/>
          </a:p>
        </p:txBody>
      </p:sp>
      <p:sp>
        <p:nvSpPr>
          <p:cNvPr id="10" name="Rounded Rectangle 9"/>
          <p:cNvSpPr/>
          <p:nvPr/>
        </p:nvSpPr>
        <p:spPr>
          <a:xfrm>
            <a:off x="7267075" y="1016187"/>
            <a:ext cx="2520000" cy="5400000"/>
          </a:xfrm>
          <a:prstGeom prst="roundRect">
            <a:avLst/>
          </a:prstGeom>
          <a:ln/>
        </p:spPr>
        <p:style>
          <a:lnRef idx="2">
            <a:schemeClr val="accent3"/>
          </a:lnRef>
          <a:fillRef idx="1">
            <a:schemeClr val="lt1"/>
          </a:fillRef>
          <a:effectRef idx="0">
            <a:schemeClr val="accent3"/>
          </a:effectRef>
          <a:fontRef idx="minor">
            <a:schemeClr val="dk1"/>
          </a:fontRef>
        </p:style>
        <p:txBody>
          <a:bodyPr rtlCol="0" anchor="ctr"/>
          <a:lstStyle/>
          <a:p>
            <a:pPr algn="ctr"/>
            <a:endParaRPr lang="en-GB" dirty="0"/>
          </a:p>
        </p:txBody>
      </p:sp>
      <p:pic>
        <p:nvPicPr>
          <p:cNvPr id="11" name="Picture 8" descr="650px-Ethernet_RJ45_connector_p1160054.jpg"/>
          <p:cNvPicPr>
            <a:picLocks noChangeAspect="1"/>
          </p:cNvPicPr>
          <p:nvPr/>
        </p:nvPicPr>
        <p:blipFill>
          <a:blip r:embed="rId4" cstate="print"/>
          <a:stretch>
            <a:fillRect/>
          </a:stretch>
        </p:blipFill>
        <p:spPr>
          <a:xfrm flipH="1">
            <a:off x="5114874" y="1186625"/>
            <a:ext cx="754826" cy="695603"/>
          </a:xfrm>
          <a:prstGeom prst="rect">
            <a:avLst/>
          </a:prstGeom>
        </p:spPr>
      </p:pic>
      <p:sp>
        <p:nvSpPr>
          <p:cNvPr id="12" name="Content Placeholder 13"/>
          <p:cNvSpPr txBox="1">
            <a:spLocks/>
          </p:cNvSpPr>
          <p:nvPr/>
        </p:nvSpPr>
        <p:spPr>
          <a:xfrm>
            <a:off x="4288208" y="1985210"/>
            <a:ext cx="2520000" cy="4320000"/>
          </a:xfrm>
          <a:prstGeom prst="rect">
            <a:avLst/>
          </a:prstGeom>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ts val="0"/>
              </a:spcBef>
              <a:buNone/>
            </a:pPr>
            <a:r>
              <a:rPr lang="en-GB" sz="1500" b="1" u="sng" dirty="0">
                <a:solidFill>
                  <a:schemeClr val="tx2">
                    <a:lumMod val="50000"/>
                  </a:schemeClr>
                </a:solidFill>
              </a:rPr>
              <a:t>Ethernet</a:t>
            </a:r>
          </a:p>
          <a:p>
            <a:pPr>
              <a:spcBef>
                <a:spcPts val="0"/>
              </a:spcBef>
            </a:pPr>
            <a:r>
              <a:rPr lang="en-GB" sz="1200" dirty="0"/>
              <a:t>IEEE 802.3-2002 for Ethernet MAC standard compatible module with support of IP, TCP/IP, UDP..</a:t>
            </a:r>
          </a:p>
          <a:p>
            <a:pPr>
              <a:spcBef>
                <a:spcPts val="0"/>
              </a:spcBef>
            </a:pPr>
            <a:r>
              <a:rPr lang="en-GB" sz="1200" dirty="0"/>
              <a:t>100 </a:t>
            </a:r>
            <a:r>
              <a:rPr lang="en-GB" sz="1200" dirty="0" err="1"/>
              <a:t>MBit</a:t>
            </a:r>
            <a:r>
              <a:rPr lang="en-GB" sz="1200" dirty="0"/>
              <a:t> </a:t>
            </a:r>
          </a:p>
          <a:p>
            <a:pPr>
              <a:spcBef>
                <a:spcPts val="0"/>
              </a:spcBef>
            </a:pPr>
            <a:r>
              <a:rPr lang="en-GB" sz="1200" dirty="0"/>
              <a:t>Real-time stamping support </a:t>
            </a:r>
            <a:br>
              <a:rPr lang="en-GB" sz="1200" dirty="0"/>
            </a:br>
            <a:r>
              <a:rPr lang="en-GB" sz="1200" dirty="0"/>
              <a:t>(IEEE 1588-2008) for clock synchronization</a:t>
            </a:r>
          </a:p>
          <a:p>
            <a:pPr>
              <a:spcBef>
                <a:spcPts val="0"/>
              </a:spcBef>
            </a:pPr>
            <a:r>
              <a:rPr lang="en-GB" sz="1200" dirty="0"/>
              <a:t>Automatic CRC checksum and padding support</a:t>
            </a:r>
          </a:p>
          <a:p>
            <a:pPr>
              <a:spcBef>
                <a:spcPts val="0"/>
              </a:spcBef>
            </a:pPr>
            <a:r>
              <a:rPr lang="en-GB" sz="1200" dirty="0"/>
              <a:t>Standard MII and RMII interfaces</a:t>
            </a:r>
          </a:p>
          <a:p>
            <a:pPr>
              <a:spcBef>
                <a:spcPts val="0"/>
              </a:spcBef>
            </a:pPr>
            <a:r>
              <a:rPr lang="en-GB" sz="1200" dirty="0"/>
              <a:t>Integrated DMA controllers</a:t>
            </a:r>
          </a:p>
          <a:p>
            <a:pPr>
              <a:spcBef>
                <a:spcPts val="0"/>
              </a:spcBef>
            </a:pPr>
            <a:r>
              <a:rPr lang="en-GB" altLang="de-DE" sz="1200" dirty="0"/>
              <a:t>AVB Streaming Support - IEEE 1722, IEEE 1733</a:t>
            </a:r>
          </a:p>
          <a:p>
            <a:pPr>
              <a:spcBef>
                <a:spcPts val="0"/>
              </a:spcBef>
            </a:pPr>
            <a:r>
              <a:rPr lang="en-GB" sz="1200" dirty="0" err="1"/>
              <a:t>AutoSAR</a:t>
            </a:r>
            <a:r>
              <a:rPr lang="en-GB" sz="1200" dirty="0"/>
              <a:t> V4 features supported</a:t>
            </a:r>
          </a:p>
        </p:txBody>
      </p:sp>
      <p:pic>
        <p:nvPicPr>
          <p:cNvPr id="13"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096168" y="1235983"/>
            <a:ext cx="930779" cy="596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Content Placeholder 13"/>
          <p:cNvSpPr txBox="1">
            <a:spLocks/>
          </p:cNvSpPr>
          <p:nvPr/>
        </p:nvSpPr>
        <p:spPr>
          <a:xfrm>
            <a:off x="7267075" y="1969169"/>
            <a:ext cx="2520000" cy="4320000"/>
          </a:xfrm>
          <a:prstGeom prst="rect">
            <a:avLst/>
          </a:prstGeom>
        </p:spPr>
        <p:txBody>
          <a:bodyPr>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ts val="0"/>
              </a:spcBef>
              <a:spcAft>
                <a:spcPts val="300"/>
              </a:spcAft>
              <a:buNone/>
            </a:pPr>
            <a:r>
              <a:rPr lang="en-GB" sz="1500" b="1" u="sng" dirty="0">
                <a:solidFill>
                  <a:schemeClr val="tx2">
                    <a:lumMod val="50000"/>
                  </a:schemeClr>
                </a:solidFill>
              </a:rPr>
              <a:t>High Speed Serial Link</a:t>
            </a:r>
          </a:p>
          <a:p>
            <a:pPr>
              <a:spcBef>
                <a:spcPts val="0"/>
              </a:spcBef>
              <a:spcAft>
                <a:spcPts val="300"/>
              </a:spcAft>
            </a:pPr>
            <a:r>
              <a:rPr lang="en-GB" sz="1200" dirty="0"/>
              <a:t>Master for clock source selectable</a:t>
            </a:r>
          </a:p>
          <a:p>
            <a:pPr>
              <a:spcBef>
                <a:spcPts val="0"/>
              </a:spcBef>
              <a:spcAft>
                <a:spcPts val="300"/>
              </a:spcAft>
            </a:pPr>
            <a:r>
              <a:rPr lang="en-GB" sz="1200" dirty="0"/>
              <a:t>Flexible baud rates </a:t>
            </a:r>
            <a:r>
              <a:rPr lang="en-GB" sz="1100" dirty="0"/>
              <a:t>5/20/40/80/160/320Mbps</a:t>
            </a:r>
          </a:p>
          <a:p>
            <a:pPr>
              <a:spcBef>
                <a:spcPts val="0"/>
              </a:spcBef>
              <a:spcAft>
                <a:spcPts val="300"/>
              </a:spcAft>
            </a:pPr>
            <a:r>
              <a:rPr lang="en-GB" sz="1200" dirty="0"/>
              <a:t>Full-duplex at independent speeds</a:t>
            </a:r>
          </a:p>
          <a:p>
            <a:pPr>
              <a:spcBef>
                <a:spcPts val="0"/>
              </a:spcBef>
              <a:spcAft>
                <a:spcPts val="300"/>
              </a:spcAft>
            </a:pPr>
            <a:r>
              <a:rPr lang="en-GB" sz="1200" dirty="0"/>
              <a:t>5 signal interface</a:t>
            </a:r>
          </a:p>
          <a:p>
            <a:pPr>
              <a:spcBef>
                <a:spcPts val="0"/>
              </a:spcBef>
              <a:spcAft>
                <a:spcPts val="300"/>
              </a:spcAft>
            </a:pPr>
            <a:r>
              <a:rPr lang="en-GB" sz="1200" dirty="0"/>
              <a:t>Internal or external  termination</a:t>
            </a:r>
          </a:p>
          <a:p>
            <a:pPr>
              <a:spcBef>
                <a:spcPts val="0"/>
              </a:spcBef>
              <a:spcAft>
                <a:spcPts val="300"/>
              </a:spcAft>
            </a:pPr>
            <a:r>
              <a:rPr lang="en-GB" sz="1200" dirty="0"/>
              <a:t>Remote Register Read/Write Access</a:t>
            </a:r>
          </a:p>
          <a:p>
            <a:pPr>
              <a:spcBef>
                <a:spcPts val="0"/>
              </a:spcBef>
              <a:spcAft>
                <a:spcPts val="300"/>
              </a:spcAft>
            </a:pPr>
            <a:r>
              <a:rPr lang="en-GB" sz="1200" dirty="0"/>
              <a:t>Efficient Data Streaming</a:t>
            </a:r>
          </a:p>
          <a:p>
            <a:pPr>
              <a:spcBef>
                <a:spcPts val="0"/>
              </a:spcBef>
              <a:spcAft>
                <a:spcPts val="300"/>
              </a:spcAft>
            </a:pPr>
            <a:r>
              <a:rPr lang="en-GB" sz="1200" dirty="0"/>
              <a:t>Interrupt Virtualization</a:t>
            </a:r>
          </a:p>
          <a:p>
            <a:pPr>
              <a:spcBef>
                <a:spcPts val="0"/>
              </a:spcBef>
              <a:spcAft>
                <a:spcPts val="300"/>
              </a:spcAft>
            </a:pPr>
            <a:r>
              <a:rPr lang="en-GB" sz="1200" dirty="0"/>
              <a:t>CRC16 protection</a:t>
            </a:r>
          </a:p>
          <a:p>
            <a:pPr>
              <a:spcBef>
                <a:spcPts val="0"/>
              </a:spcBef>
              <a:spcAft>
                <a:spcPts val="300"/>
              </a:spcAft>
            </a:pPr>
            <a:r>
              <a:rPr lang="en-GB" sz="1200" dirty="0"/>
              <a:t>Extensive error detection</a:t>
            </a:r>
          </a:p>
          <a:p>
            <a:pPr>
              <a:spcBef>
                <a:spcPts val="0"/>
              </a:spcBef>
              <a:spcAft>
                <a:spcPts val="300"/>
              </a:spcAft>
            </a:pPr>
            <a:r>
              <a:rPr lang="en-GB" sz="1200" dirty="0"/>
              <a:t>Based on IEEE 1596.3 General Purpose Link</a:t>
            </a:r>
          </a:p>
        </p:txBody>
      </p:sp>
      <p:sp>
        <p:nvSpPr>
          <p:cNvPr id="15" name="Title 14"/>
          <p:cNvSpPr>
            <a:spLocks noGrp="1"/>
          </p:cNvSpPr>
          <p:nvPr>
            <p:ph type="title" hasCustomPrompt="1"/>
          </p:nvPr>
        </p:nvSpPr>
        <p:spPr/>
        <p:txBody>
          <a:bodyPr/>
          <a:lstStyle/>
          <a:p>
            <a:r>
              <a:rPr dirty="0"/>
              <a:t>Infineon AURIX</a:t>
            </a:r>
            <a:r>
              <a:rPr baseline="30000" dirty="0"/>
              <a:t>TM</a:t>
            </a:r>
            <a:r>
              <a:rPr dirty="0"/>
              <a:t> </a:t>
            </a:r>
            <a:br>
              <a:rPr dirty="0"/>
            </a:br>
            <a:r>
              <a:rPr dirty="0">
                <a:solidFill>
                  <a:schemeClr val="tx2">
                    <a:lumMod val="50000"/>
                  </a:schemeClr>
                </a:solidFill>
              </a:rPr>
              <a:t>Enhanced Communication peripherals</a:t>
            </a:r>
            <a:endParaRPr lang="en-GB" sz="2000" dirty="0">
              <a:solidFill>
                <a:schemeClr val="tx2">
                  <a:lumMod val="50000"/>
                </a:schemeClr>
              </a:solidFill>
            </a:endParaRPr>
          </a:p>
        </p:txBody>
      </p:sp>
      <p:sp>
        <p:nvSpPr>
          <p:cNvPr id="2" name="Footer Placeholder 1">
            <a:extLst>
              <a:ext uri="{FF2B5EF4-FFF2-40B4-BE49-F238E27FC236}">
                <a16:creationId xmlns:a16="http://schemas.microsoft.com/office/drawing/2014/main" id="{D2D70BD0-8BD7-4A1F-8BF0-1479FCBEF411}"/>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C988605A-DEC8-436F-A5CB-F3CB93F85FE7}"/>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2E7B108D-0004-4B0C-A4AE-F55A327558F6}"/>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964925664"/>
      </p:ext>
    </p:extLst>
  </p:cSld>
  <p:clrMapOvr>
    <a:masterClrMapping/>
  </p:clrMapOvr>
  <p:transition spd="slow"/>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nvSpPr>
        <p:spPr>
          <a:xfrm>
            <a:off x="300990" y="1268414"/>
            <a:ext cx="5098166" cy="5113337"/>
          </a:xfrm>
          <a:prstGeom prst="rect">
            <a:avLst/>
          </a:prstGeom>
          <a:noFill/>
          <a:effectLst>
            <a:softEdge rad="12700"/>
          </a:effectLst>
        </p:spPr>
        <p:txBody>
          <a:bodyPr>
            <a:normAutofit fontScale="92500" lnSpcReduction="200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marL="0" indent="0" algn="ctr">
              <a:buClr>
                <a:srgbClr val="B70D28"/>
              </a:buClr>
              <a:buNone/>
            </a:pPr>
            <a:r>
              <a:rPr lang="en-GB" dirty="0">
                <a:ea typeface="Verdana" pitchFamily="34" charset="0"/>
                <a:cs typeface="Verdana" pitchFamily="34" charset="0"/>
              </a:rPr>
              <a:t>In-car communications</a:t>
            </a:r>
          </a:p>
          <a:p>
            <a:pPr>
              <a:buClr>
                <a:srgbClr val="B70D28"/>
              </a:buClr>
              <a:buFont typeface="Arial"/>
              <a:buChar char="›"/>
            </a:pPr>
            <a:endParaRPr lang="en-GB" dirty="0"/>
          </a:p>
          <a:p>
            <a:pPr>
              <a:buClr>
                <a:srgbClr val="B70D28"/>
              </a:buClr>
              <a:buFont typeface="Arial"/>
              <a:buChar char="›"/>
            </a:pPr>
            <a:endParaRPr lang="en-GB" dirty="0"/>
          </a:p>
          <a:p>
            <a:pPr>
              <a:buClr>
                <a:srgbClr val="B70D28"/>
              </a:buClr>
              <a:buFont typeface="Arial"/>
              <a:buChar char="›"/>
            </a:pPr>
            <a:endParaRPr lang="en-GB" dirty="0"/>
          </a:p>
          <a:p>
            <a:pPr>
              <a:buClr>
                <a:srgbClr val="B70D28"/>
              </a:buClr>
              <a:buFont typeface="Arial"/>
              <a:buChar char="›"/>
            </a:pPr>
            <a:endParaRPr lang="en-GB" dirty="0"/>
          </a:p>
          <a:p>
            <a:pPr>
              <a:buClr>
                <a:srgbClr val="B70D28"/>
              </a:buClr>
              <a:buFont typeface="Arial"/>
              <a:buChar char="›"/>
            </a:pPr>
            <a:endParaRPr lang="en-GB" dirty="0"/>
          </a:p>
          <a:p>
            <a:pPr>
              <a:buClr>
                <a:srgbClr val="B70D28"/>
              </a:buClr>
              <a:buFont typeface="Arial"/>
              <a:buChar char="›"/>
            </a:pPr>
            <a:endParaRPr lang="en-GB" dirty="0"/>
          </a:p>
          <a:p>
            <a:pPr>
              <a:buClr>
                <a:srgbClr val="B70D28"/>
              </a:buClr>
              <a:buFont typeface="Arial"/>
              <a:buChar char="›"/>
            </a:pPr>
            <a:endParaRPr lang="en-GB" dirty="0">
              <a:ea typeface="Verdana" pitchFamily="34" charset="0"/>
              <a:cs typeface="Verdana" pitchFamily="34" charset="0"/>
            </a:endParaRPr>
          </a:p>
          <a:p>
            <a:pPr>
              <a:buClr>
                <a:srgbClr val="B70D28"/>
              </a:buClr>
              <a:buFont typeface="Arial"/>
              <a:buChar char="›"/>
            </a:pPr>
            <a:endParaRPr lang="en-GB" dirty="0">
              <a:ea typeface="Verdana" pitchFamily="34" charset="0"/>
              <a:cs typeface="Verdana" pitchFamily="34" charset="0"/>
            </a:endParaRPr>
          </a:p>
          <a:p>
            <a:pPr marL="0" indent="0">
              <a:buClr>
                <a:srgbClr val="B70D28"/>
              </a:buClr>
              <a:buNone/>
            </a:pPr>
            <a:endParaRPr lang="en-GB" dirty="0">
              <a:ea typeface="Verdana" pitchFamily="34" charset="0"/>
              <a:cs typeface="Verdana" pitchFamily="34" charset="0"/>
            </a:endParaRPr>
          </a:p>
          <a:p>
            <a:pPr marL="0" indent="0">
              <a:buClr>
                <a:srgbClr val="B70D28"/>
              </a:buClr>
              <a:buNone/>
            </a:pPr>
            <a:endParaRPr lang="en-GB" dirty="0">
              <a:ea typeface="Verdana" pitchFamily="34" charset="0"/>
              <a:cs typeface="Verdana" pitchFamily="34" charset="0"/>
            </a:endParaRPr>
          </a:p>
          <a:p>
            <a:pPr>
              <a:buClr>
                <a:srgbClr val="B70D28"/>
              </a:buClr>
              <a:buFont typeface="Arial"/>
              <a:buChar char="›"/>
            </a:pPr>
            <a:r>
              <a:rPr lang="en-GB" sz="1500" dirty="0">
                <a:ea typeface="Verdana" pitchFamily="34" charset="0"/>
                <a:cs typeface="Verdana" pitchFamily="34" charset="0"/>
              </a:rPr>
              <a:t>Up to </a:t>
            </a:r>
            <a:r>
              <a:rPr lang="en-GB" sz="1500" b="1" i="1" dirty="0">
                <a:solidFill>
                  <a:schemeClr val="accent3">
                    <a:lumMod val="50000"/>
                  </a:schemeClr>
                </a:solidFill>
                <a:ea typeface="Verdana" pitchFamily="34" charset="0"/>
                <a:cs typeface="Verdana" pitchFamily="34" charset="0"/>
              </a:rPr>
              <a:t>2MBit/sec</a:t>
            </a:r>
            <a:r>
              <a:rPr lang="en-GB" sz="1500" b="1" i="1" dirty="0">
                <a:solidFill>
                  <a:schemeClr val="accent6"/>
                </a:solidFill>
                <a:ea typeface="Verdana" pitchFamily="34" charset="0"/>
                <a:cs typeface="Verdana" pitchFamily="34" charset="0"/>
              </a:rPr>
              <a:t> </a:t>
            </a:r>
            <a:r>
              <a:rPr lang="en-GB" sz="1500" dirty="0">
                <a:ea typeface="Verdana" pitchFamily="34" charset="0"/>
                <a:cs typeface="Verdana" pitchFamily="34" charset="0"/>
              </a:rPr>
              <a:t>data rate</a:t>
            </a:r>
          </a:p>
          <a:p>
            <a:pPr>
              <a:buClr>
                <a:srgbClr val="B70D28"/>
              </a:buClr>
              <a:buFont typeface="Arial"/>
              <a:buChar char="›"/>
            </a:pPr>
            <a:r>
              <a:rPr lang="en-GB" sz="1500" dirty="0">
                <a:ea typeface="Verdana" pitchFamily="34" charset="0"/>
                <a:cs typeface="Verdana" pitchFamily="34" charset="0"/>
              </a:rPr>
              <a:t>CAN FD w/ 32 Byte payload assumed</a:t>
            </a:r>
          </a:p>
          <a:p>
            <a:endParaRPr lang="en-GB" dirty="0"/>
          </a:p>
        </p:txBody>
      </p:sp>
      <p:sp>
        <p:nvSpPr>
          <p:cNvPr id="4" name="Content Placeholder 3"/>
          <p:cNvSpPr>
            <a:spLocks noGrp="1"/>
          </p:cNvSpPr>
          <p:nvPr/>
        </p:nvSpPr>
        <p:spPr>
          <a:xfrm>
            <a:off x="5572126" y="1268414"/>
            <a:ext cx="5098850" cy="5113337"/>
          </a:xfrm>
          <a:prstGeom prst="rect">
            <a:avLst/>
          </a:prstGeom>
          <a:noFill/>
          <a:effectLst>
            <a:softEdge rad="12700"/>
          </a:effectLst>
        </p:spPr>
        <p:txBody>
          <a:bodyPr vert="horz" lIns="0" tIns="0" rIns="0" bIns="0" rtlCol="0">
            <a:normAutofit fontScale="92500" lnSpcReduction="200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marL="0" indent="0" algn="ctr">
              <a:buClr>
                <a:srgbClr val="B70D28"/>
              </a:buClr>
              <a:buNone/>
            </a:pPr>
            <a:r>
              <a:rPr lang="en-GB" dirty="0">
                <a:ea typeface="Verdana" pitchFamily="34" charset="0"/>
                <a:cs typeface="Verdana" pitchFamily="34" charset="0"/>
              </a:rPr>
              <a:t>Flash Programming</a:t>
            </a:r>
          </a:p>
          <a:p>
            <a:pPr>
              <a:buClr>
                <a:srgbClr val="B70D28"/>
              </a:buClr>
              <a:buFont typeface="Arial"/>
              <a:buChar char="›"/>
            </a:pPr>
            <a:endParaRPr lang="en-GB" dirty="0">
              <a:ea typeface="Verdana" pitchFamily="34" charset="0"/>
              <a:cs typeface="Verdana" pitchFamily="34" charset="0"/>
            </a:endParaRPr>
          </a:p>
          <a:p>
            <a:pPr>
              <a:buClr>
                <a:srgbClr val="B70D28"/>
              </a:buClr>
              <a:buFont typeface="Arial"/>
              <a:buChar char="›"/>
            </a:pPr>
            <a:endParaRPr lang="en-GB" dirty="0">
              <a:ea typeface="Verdana" pitchFamily="34" charset="0"/>
              <a:cs typeface="Verdana" pitchFamily="34" charset="0"/>
            </a:endParaRPr>
          </a:p>
          <a:p>
            <a:pPr>
              <a:buClr>
                <a:srgbClr val="B70D28"/>
              </a:buClr>
              <a:buFont typeface="Arial"/>
              <a:buChar char="›"/>
            </a:pPr>
            <a:endParaRPr lang="en-GB" dirty="0">
              <a:ea typeface="Verdana" pitchFamily="34" charset="0"/>
              <a:cs typeface="Verdana" pitchFamily="34" charset="0"/>
            </a:endParaRPr>
          </a:p>
          <a:p>
            <a:pPr>
              <a:buClr>
                <a:srgbClr val="B70D28"/>
              </a:buClr>
              <a:buFont typeface="Arial"/>
              <a:buChar char="›"/>
            </a:pPr>
            <a:endParaRPr lang="en-GB" dirty="0">
              <a:ea typeface="Verdana" pitchFamily="34" charset="0"/>
              <a:cs typeface="Verdana" pitchFamily="34" charset="0"/>
            </a:endParaRPr>
          </a:p>
          <a:p>
            <a:pPr>
              <a:buClr>
                <a:srgbClr val="B70D28"/>
              </a:buClr>
              <a:buFont typeface="Arial"/>
              <a:buChar char="›"/>
            </a:pPr>
            <a:endParaRPr lang="en-GB" dirty="0">
              <a:ea typeface="Verdana" pitchFamily="34" charset="0"/>
              <a:cs typeface="Verdana" pitchFamily="34" charset="0"/>
            </a:endParaRPr>
          </a:p>
          <a:p>
            <a:pPr>
              <a:buClr>
                <a:srgbClr val="B70D28"/>
              </a:buClr>
              <a:buFont typeface="Arial"/>
              <a:buChar char="›"/>
            </a:pPr>
            <a:endParaRPr lang="en-GB" dirty="0">
              <a:ea typeface="Verdana" pitchFamily="34" charset="0"/>
              <a:cs typeface="Verdana" pitchFamily="34" charset="0"/>
            </a:endParaRPr>
          </a:p>
          <a:p>
            <a:pPr marL="0" indent="0">
              <a:buClr>
                <a:srgbClr val="B70D28"/>
              </a:buClr>
              <a:buNone/>
            </a:pPr>
            <a:endParaRPr lang="en-GB" dirty="0">
              <a:ea typeface="Verdana" pitchFamily="34" charset="0"/>
              <a:cs typeface="Verdana" pitchFamily="34" charset="0"/>
            </a:endParaRPr>
          </a:p>
          <a:p>
            <a:pPr marL="0" indent="0">
              <a:buClr>
                <a:srgbClr val="B70D28"/>
              </a:buClr>
              <a:buNone/>
            </a:pPr>
            <a:endParaRPr lang="en-GB" dirty="0">
              <a:ea typeface="Verdana" pitchFamily="34" charset="0"/>
              <a:cs typeface="Verdana" pitchFamily="34" charset="0"/>
            </a:endParaRPr>
          </a:p>
          <a:p>
            <a:pPr marL="0" indent="0">
              <a:buClr>
                <a:srgbClr val="B70D28"/>
              </a:buClr>
              <a:buNone/>
            </a:pPr>
            <a:endParaRPr lang="en-GB" dirty="0">
              <a:ea typeface="Verdana" pitchFamily="34" charset="0"/>
              <a:cs typeface="Verdana" pitchFamily="34" charset="0"/>
            </a:endParaRPr>
          </a:p>
          <a:p>
            <a:pPr marL="0" indent="0">
              <a:buClr>
                <a:srgbClr val="B70D28"/>
              </a:buClr>
              <a:buNone/>
            </a:pPr>
            <a:endParaRPr lang="en-GB" dirty="0">
              <a:ea typeface="Verdana" pitchFamily="34" charset="0"/>
              <a:cs typeface="Verdana" pitchFamily="34" charset="0"/>
            </a:endParaRPr>
          </a:p>
          <a:p>
            <a:pPr>
              <a:buClr>
                <a:srgbClr val="B70D28"/>
              </a:buClr>
              <a:buFont typeface="Arial"/>
              <a:buChar char="›"/>
            </a:pPr>
            <a:r>
              <a:rPr lang="en-GB" sz="1500" dirty="0">
                <a:ea typeface="Verdana" pitchFamily="34" charset="0"/>
                <a:cs typeface="Verdana" pitchFamily="34" charset="0"/>
              </a:rPr>
              <a:t>Up to </a:t>
            </a:r>
            <a:r>
              <a:rPr lang="en-GB" sz="1500" b="1" i="1" dirty="0">
                <a:solidFill>
                  <a:schemeClr val="accent3">
                    <a:lumMod val="50000"/>
                  </a:schemeClr>
                </a:solidFill>
                <a:ea typeface="Verdana" pitchFamily="34" charset="0"/>
                <a:cs typeface="Verdana" pitchFamily="34" charset="0"/>
              </a:rPr>
              <a:t>5MBit/sec </a:t>
            </a:r>
            <a:r>
              <a:rPr lang="en-GB" sz="1500" dirty="0">
                <a:ea typeface="Verdana" pitchFamily="34" charset="0"/>
                <a:cs typeface="Verdana" pitchFamily="34" charset="0"/>
              </a:rPr>
              <a:t>data rate</a:t>
            </a:r>
          </a:p>
          <a:p>
            <a:pPr>
              <a:buClr>
                <a:srgbClr val="B70D28"/>
              </a:buClr>
              <a:buFont typeface="Arial"/>
              <a:buChar char="›"/>
            </a:pPr>
            <a:r>
              <a:rPr lang="en-GB" sz="1500" dirty="0">
                <a:ea typeface="Verdana" pitchFamily="34" charset="0"/>
                <a:cs typeface="Verdana" pitchFamily="34" charset="0"/>
              </a:rPr>
              <a:t>CAN FD w/ 64 Byte payload assumed</a:t>
            </a:r>
          </a:p>
          <a:p>
            <a:pPr marL="0" indent="0" algn="ctr">
              <a:buNone/>
            </a:pPr>
            <a:endParaRPr lang="en-GB" dirty="0">
              <a:ea typeface="Verdana" pitchFamily="34" charset="0"/>
              <a:cs typeface="Verdana" pitchFamily="34" charset="0"/>
            </a:endParaRPr>
          </a:p>
        </p:txBody>
      </p:sp>
      <p:sp>
        <p:nvSpPr>
          <p:cNvPr id="14" name="Zylinder 25"/>
          <p:cNvSpPr/>
          <p:nvPr/>
        </p:nvSpPr>
        <p:spPr>
          <a:xfrm>
            <a:off x="1453264" y="4590619"/>
            <a:ext cx="1145893" cy="552602"/>
          </a:xfrm>
          <a:prstGeom prst="can">
            <a:avLst/>
          </a:prstGeom>
          <a:solidFill>
            <a:schemeClr val="accent4">
              <a:alpha val="74902"/>
            </a:schemeClr>
          </a:solidFill>
          <a:ln w="9525" algn="ctr">
            <a:noFill/>
            <a:miter lim="800000"/>
            <a:headEnd/>
            <a:tailEnd/>
          </a:ln>
          <a:effectLst>
            <a:outerShdw blurRad="149987" dist="250190" dir="8460000" algn="ctr">
              <a:schemeClr val="tx1">
                <a:alpha val="28000"/>
              </a:schemeClr>
            </a:outerShdw>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buClr>
                <a:schemeClr val="accent1"/>
              </a:buClr>
            </a:pPr>
            <a:r>
              <a:rPr lang="en-GB" sz="800" dirty="0">
                <a:solidFill>
                  <a:schemeClr val="tx1"/>
                </a:solidFill>
              </a:rPr>
              <a:t>125kBit/sec</a:t>
            </a:r>
          </a:p>
          <a:p>
            <a:pPr algn="ctr">
              <a:buClr>
                <a:schemeClr val="accent1"/>
              </a:buClr>
            </a:pPr>
            <a:r>
              <a:rPr lang="en-GB" sz="800" dirty="0">
                <a:solidFill>
                  <a:schemeClr val="tx1"/>
                </a:solidFill>
              </a:rPr>
              <a:t>250kBit/sec</a:t>
            </a:r>
          </a:p>
          <a:p>
            <a:pPr algn="ctr">
              <a:buClr>
                <a:schemeClr val="accent1"/>
              </a:buClr>
            </a:pPr>
            <a:r>
              <a:rPr lang="en-GB" sz="800" dirty="0">
                <a:solidFill>
                  <a:schemeClr val="tx1"/>
                </a:solidFill>
              </a:rPr>
              <a:t>500kBit/sec</a:t>
            </a:r>
          </a:p>
        </p:txBody>
      </p:sp>
      <p:sp>
        <p:nvSpPr>
          <p:cNvPr id="15" name="Textfeld 26"/>
          <p:cNvSpPr txBox="1"/>
          <p:nvPr/>
        </p:nvSpPr>
        <p:spPr>
          <a:xfrm>
            <a:off x="1324949" y="5113954"/>
            <a:ext cx="1364417" cy="225889"/>
          </a:xfrm>
          <a:prstGeom prst="rect">
            <a:avLst/>
          </a:prstGeom>
          <a:noFill/>
          <a:effectLst/>
        </p:spPr>
        <p:txBody>
          <a:bodyPr wrap="none" lIns="72000" tIns="72000" rIns="72000" bIns="72000" rtlCol="0">
            <a:noAutofit/>
          </a:bodyPr>
          <a:lstStyle/>
          <a:p>
            <a:pPr marL="273050" indent="-273050" algn="ctr">
              <a:buClr>
                <a:schemeClr val="accent1"/>
              </a:buClr>
            </a:pPr>
            <a:r>
              <a:rPr lang="en-GB" sz="1000" dirty="0">
                <a:latin typeface="Verdana"/>
                <a:cs typeface="Arial" pitchFamily="34" charset="0"/>
              </a:rPr>
              <a:t>Arbitration Phase</a:t>
            </a:r>
          </a:p>
        </p:txBody>
      </p:sp>
      <p:pic>
        <p:nvPicPr>
          <p:cNvPr id="19" name="Picture 3"/>
          <p:cNvPicPr>
            <a:picLocks noChangeAspect="1" noChangeArrowheads="1"/>
          </p:cNvPicPr>
          <p:nvPr/>
        </p:nvPicPr>
        <p:blipFill>
          <a:blip r:embed="rId3" cstate="print"/>
          <a:srcRect/>
          <a:stretch>
            <a:fillRect/>
          </a:stretch>
        </p:blipFill>
        <p:spPr bwMode="auto">
          <a:xfrm>
            <a:off x="4169554" y="3280254"/>
            <a:ext cx="729427" cy="235019"/>
          </a:xfrm>
          <a:prstGeom prst="rect">
            <a:avLst/>
          </a:prstGeom>
          <a:noFill/>
          <a:ln w="9525">
            <a:noFill/>
            <a:miter lim="800000"/>
            <a:headEnd/>
            <a:tailEnd/>
          </a:ln>
        </p:spPr>
      </p:pic>
      <p:pic>
        <p:nvPicPr>
          <p:cNvPr id="20" name="Content Placeholder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28278" y="4340218"/>
            <a:ext cx="557756" cy="220610"/>
          </a:xfrm>
          <a:prstGeom prst="rect">
            <a:avLst/>
          </a:prstGeom>
        </p:spPr>
      </p:pic>
      <p:sp>
        <p:nvSpPr>
          <p:cNvPr id="23" name="Textfeld 26"/>
          <p:cNvSpPr txBox="1"/>
          <p:nvPr/>
        </p:nvSpPr>
        <p:spPr>
          <a:xfrm>
            <a:off x="5904323" y="5077952"/>
            <a:ext cx="1145893" cy="450292"/>
          </a:xfrm>
          <a:prstGeom prst="rect">
            <a:avLst/>
          </a:prstGeom>
          <a:noFill/>
          <a:effectLst/>
        </p:spPr>
        <p:txBody>
          <a:bodyPr wrap="none" lIns="72000" tIns="72000" rIns="72000" bIns="72000" rtlCol="0">
            <a:noAutofit/>
          </a:bodyPr>
          <a:lstStyle/>
          <a:p>
            <a:pPr marL="273050" indent="-273050" algn="ctr">
              <a:buClr>
                <a:schemeClr val="accent1"/>
              </a:buClr>
            </a:pPr>
            <a:r>
              <a:rPr lang="en-GB" sz="1000" dirty="0">
                <a:latin typeface="Verdana"/>
                <a:cs typeface="Arial" pitchFamily="34" charset="0"/>
              </a:rPr>
              <a:t>Arbitration Phase</a:t>
            </a:r>
          </a:p>
        </p:txBody>
      </p:sp>
      <p:sp>
        <p:nvSpPr>
          <p:cNvPr id="25" name="Zylinder 35"/>
          <p:cNvSpPr/>
          <p:nvPr/>
        </p:nvSpPr>
        <p:spPr>
          <a:xfrm>
            <a:off x="5875749" y="4346321"/>
            <a:ext cx="1145893" cy="779894"/>
          </a:xfrm>
          <a:prstGeom prst="can">
            <a:avLst/>
          </a:prstGeom>
          <a:solidFill>
            <a:schemeClr val="accent4">
              <a:alpha val="74902"/>
            </a:schemeClr>
          </a:solidFill>
          <a:ln w="9525" algn="ctr">
            <a:noFill/>
            <a:miter lim="800000"/>
            <a:headEnd/>
            <a:tailEnd/>
          </a:ln>
          <a:effectLst>
            <a:outerShdw blurRad="149987" dist="250190" dir="8460000" algn="ctr">
              <a:schemeClr val="tx1">
                <a:alpha val="28000"/>
              </a:schemeClr>
            </a:outerShdw>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buClr>
                <a:schemeClr val="accent1"/>
              </a:buClr>
            </a:pPr>
            <a:r>
              <a:rPr lang="en-GB" sz="1200" dirty="0">
                <a:solidFill>
                  <a:schemeClr val="tx1"/>
                </a:solidFill>
              </a:rPr>
              <a:t>1MBit/sec</a:t>
            </a:r>
          </a:p>
        </p:txBody>
      </p:sp>
      <p:sp>
        <p:nvSpPr>
          <p:cNvPr id="26" name="Zylinder 37"/>
          <p:cNvSpPr/>
          <p:nvPr/>
        </p:nvSpPr>
        <p:spPr>
          <a:xfrm>
            <a:off x="8293255" y="1947217"/>
            <a:ext cx="1145893" cy="3180139"/>
          </a:xfrm>
          <a:prstGeom prst="can">
            <a:avLst/>
          </a:prstGeom>
          <a:solidFill>
            <a:schemeClr val="tx2">
              <a:lumMod val="75000"/>
              <a:alpha val="74902"/>
            </a:schemeClr>
          </a:solidFill>
          <a:ln w="9525" algn="ctr">
            <a:noFill/>
            <a:miter lim="800000"/>
            <a:headEnd/>
            <a:tailEnd/>
          </a:ln>
          <a:effectLst>
            <a:outerShdw blurRad="149987" dist="250190" dir="8460000" algn="ctr">
              <a:schemeClr val="tx1">
                <a:alpha val="28000"/>
              </a:schemeClr>
            </a:outerShdw>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buClr>
                <a:schemeClr val="accent1"/>
              </a:buClr>
            </a:pPr>
            <a:r>
              <a:rPr lang="en-GB" sz="1200" dirty="0">
                <a:solidFill>
                  <a:schemeClr val="tx1"/>
                </a:solidFill>
              </a:rPr>
              <a:t>5 </a:t>
            </a:r>
            <a:r>
              <a:rPr lang="en-GB" sz="1200" dirty="0" err="1">
                <a:solidFill>
                  <a:schemeClr val="tx1"/>
                </a:solidFill>
              </a:rPr>
              <a:t>MBit</a:t>
            </a:r>
            <a:r>
              <a:rPr lang="en-GB" sz="1200" dirty="0">
                <a:solidFill>
                  <a:schemeClr val="tx1"/>
                </a:solidFill>
              </a:rPr>
              <a:t>/sec</a:t>
            </a:r>
          </a:p>
          <a:p>
            <a:pPr algn="ctr">
              <a:buClr>
                <a:schemeClr val="accent1"/>
              </a:buClr>
            </a:pPr>
            <a:endParaRPr lang="en-GB" sz="1200" dirty="0">
              <a:solidFill>
                <a:schemeClr val="tx1"/>
              </a:solidFill>
            </a:endParaRPr>
          </a:p>
        </p:txBody>
      </p:sp>
      <p:sp>
        <p:nvSpPr>
          <p:cNvPr id="32" name="TextBox 31"/>
          <p:cNvSpPr txBox="1"/>
          <p:nvPr/>
        </p:nvSpPr>
        <p:spPr bwMode="auto">
          <a:xfrm>
            <a:off x="7871491" y="5149951"/>
            <a:ext cx="1890058" cy="153888"/>
          </a:xfrm>
          <a:prstGeom prst="rect">
            <a:avLst/>
          </a:prstGeom>
          <a:noFill/>
          <a:ln w="9525">
            <a:no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B70D28"/>
              </a:buClr>
            </a:pPr>
            <a:r>
              <a:rPr lang="en-GB" sz="1000" kern="0" dirty="0">
                <a:latin typeface="Verdana"/>
                <a:ea typeface="Verdana" pitchFamily="34" charset="0"/>
              </a:rPr>
              <a:t>Arbitration and data phase</a:t>
            </a:r>
          </a:p>
        </p:txBody>
      </p:sp>
      <p:sp>
        <p:nvSpPr>
          <p:cNvPr id="33" name="TextBox 32"/>
          <p:cNvSpPr txBox="1"/>
          <p:nvPr/>
        </p:nvSpPr>
        <p:spPr bwMode="auto">
          <a:xfrm>
            <a:off x="3453833" y="5154294"/>
            <a:ext cx="1890058" cy="153888"/>
          </a:xfrm>
          <a:prstGeom prst="rect">
            <a:avLst/>
          </a:prstGeom>
          <a:noFill/>
          <a:ln w="9525">
            <a:no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B70D28"/>
              </a:buClr>
            </a:pPr>
            <a:r>
              <a:rPr lang="en-GB" sz="1000" kern="0" dirty="0">
                <a:latin typeface="Verdana"/>
                <a:ea typeface="Verdana" pitchFamily="34" charset="0"/>
              </a:rPr>
              <a:t>Arbitration and data phase</a:t>
            </a:r>
          </a:p>
        </p:txBody>
      </p:sp>
      <p:sp>
        <p:nvSpPr>
          <p:cNvPr id="34" name="Zylinder 27"/>
          <p:cNvSpPr/>
          <p:nvPr/>
        </p:nvSpPr>
        <p:spPr>
          <a:xfrm>
            <a:off x="3913693" y="3553762"/>
            <a:ext cx="1145893" cy="1590265"/>
          </a:xfrm>
          <a:prstGeom prst="can">
            <a:avLst/>
          </a:prstGeom>
          <a:solidFill>
            <a:schemeClr val="tx2">
              <a:lumMod val="75000"/>
              <a:alpha val="74902"/>
            </a:schemeClr>
          </a:solidFill>
          <a:ln w="9525" algn="ctr">
            <a:noFill/>
            <a:miter lim="800000"/>
            <a:headEnd/>
            <a:tailEnd/>
          </a:ln>
          <a:effectLst>
            <a:outerShdw blurRad="149987" dist="250190" dir="8460000" algn="ctr">
              <a:schemeClr val="tx1">
                <a:alpha val="28000"/>
              </a:schemeClr>
            </a:outerShdw>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buClr>
                <a:schemeClr val="accent1"/>
              </a:buClr>
            </a:pPr>
            <a:endParaRPr lang="en-GB" sz="900" dirty="0">
              <a:solidFill>
                <a:schemeClr val="tx1"/>
              </a:solidFill>
            </a:endParaRPr>
          </a:p>
          <a:p>
            <a:pPr algn="ctr">
              <a:buClr>
                <a:schemeClr val="accent1"/>
              </a:buClr>
            </a:pPr>
            <a:endParaRPr lang="en-GB" sz="900" dirty="0">
              <a:solidFill>
                <a:schemeClr val="tx1"/>
              </a:solidFill>
            </a:endParaRPr>
          </a:p>
          <a:p>
            <a:pPr algn="ctr">
              <a:buClr>
                <a:schemeClr val="accent1"/>
              </a:buClr>
            </a:pPr>
            <a:r>
              <a:rPr lang="en-GB" sz="900" dirty="0">
                <a:solidFill>
                  <a:schemeClr val="tx1"/>
                </a:solidFill>
              </a:rPr>
              <a:t>500kBit/sec</a:t>
            </a:r>
          </a:p>
          <a:p>
            <a:pPr algn="ctr">
              <a:buClr>
                <a:schemeClr val="accent1"/>
              </a:buClr>
            </a:pPr>
            <a:r>
              <a:rPr lang="en-GB" sz="900" dirty="0">
                <a:solidFill>
                  <a:schemeClr val="tx1"/>
                </a:solidFill>
              </a:rPr>
              <a:t>1MBit/sec</a:t>
            </a:r>
          </a:p>
          <a:p>
            <a:pPr algn="ctr">
              <a:buClr>
                <a:schemeClr val="accent1"/>
              </a:buClr>
            </a:pPr>
            <a:r>
              <a:rPr lang="en-GB" sz="900" dirty="0">
                <a:solidFill>
                  <a:schemeClr val="tx1"/>
                </a:solidFill>
              </a:rPr>
              <a:t>2MBit/sec</a:t>
            </a:r>
          </a:p>
          <a:p>
            <a:pPr algn="ctr">
              <a:buClr>
                <a:srgbClr val="E30034"/>
              </a:buClr>
            </a:pPr>
            <a:endParaRPr lang="en-GB" sz="900" dirty="0">
              <a:solidFill>
                <a:schemeClr val="tx1"/>
              </a:solidFill>
            </a:endParaRPr>
          </a:p>
        </p:txBody>
      </p:sp>
      <p:pic>
        <p:nvPicPr>
          <p:cNvPr id="35" name="Picture 3"/>
          <p:cNvPicPr>
            <a:picLocks noChangeAspect="1" noChangeArrowheads="1"/>
          </p:cNvPicPr>
          <p:nvPr/>
        </p:nvPicPr>
        <p:blipFill>
          <a:blip r:embed="rId3" cstate="print"/>
          <a:srcRect/>
          <a:stretch>
            <a:fillRect/>
          </a:stretch>
        </p:blipFill>
        <p:spPr bwMode="auto">
          <a:xfrm>
            <a:off x="8530062" y="1683623"/>
            <a:ext cx="729427" cy="235019"/>
          </a:xfrm>
          <a:prstGeom prst="rect">
            <a:avLst/>
          </a:prstGeom>
          <a:noFill/>
          <a:ln w="9525">
            <a:noFill/>
            <a:miter lim="800000"/>
            <a:headEnd/>
            <a:tailEnd/>
          </a:ln>
        </p:spPr>
      </p:pic>
      <p:pic>
        <p:nvPicPr>
          <p:cNvPr id="36" name="Content Placeholder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141238" y="4105291"/>
            <a:ext cx="557756" cy="220610"/>
          </a:xfrm>
          <a:prstGeom prst="rect">
            <a:avLst/>
          </a:prstGeom>
        </p:spPr>
      </p:pic>
      <p:sp>
        <p:nvSpPr>
          <p:cNvPr id="37" name="Pfeil nach rechts 41"/>
          <p:cNvSpPr/>
          <p:nvPr/>
        </p:nvSpPr>
        <p:spPr>
          <a:xfrm rot="18622951">
            <a:off x="7084081" y="3707684"/>
            <a:ext cx="1062437" cy="655056"/>
          </a:xfrm>
          <a:prstGeom prst="rightArrow">
            <a:avLst>
              <a:gd name="adj1" fmla="val 50000"/>
              <a:gd name="adj2" fmla="val 40204"/>
            </a:avLst>
          </a:prstGeom>
          <a:solidFill>
            <a:schemeClr val="accent1">
              <a:lumMod val="40000"/>
              <a:lumOff val="60000"/>
            </a:schemeClr>
          </a:solidFill>
          <a:ln w="127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buClr>
                <a:schemeClr val="accent1"/>
              </a:buClr>
            </a:pPr>
            <a:r>
              <a:rPr lang="en-GB" sz="1200" dirty="0">
                <a:solidFill>
                  <a:schemeClr val="tx1"/>
                </a:solidFill>
              </a:rPr>
              <a:t>Factor 11</a:t>
            </a:r>
          </a:p>
        </p:txBody>
      </p:sp>
      <p:sp>
        <p:nvSpPr>
          <p:cNvPr id="38" name="Pfeil nach rechts 41"/>
          <p:cNvSpPr/>
          <p:nvPr/>
        </p:nvSpPr>
        <p:spPr>
          <a:xfrm rot="19653865">
            <a:off x="2716787" y="4122995"/>
            <a:ext cx="1062437" cy="655056"/>
          </a:xfrm>
          <a:prstGeom prst="rightArrow">
            <a:avLst>
              <a:gd name="adj1" fmla="val 50000"/>
              <a:gd name="adj2" fmla="val 40204"/>
            </a:avLst>
          </a:prstGeom>
          <a:solidFill>
            <a:schemeClr val="accent1">
              <a:lumMod val="40000"/>
              <a:lumOff val="60000"/>
            </a:schemeClr>
          </a:solidFill>
          <a:ln w="127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buClr>
                <a:schemeClr val="accent1"/>
              </a:buClr>
            </a:pPr>
            <a:r>
              <a:rPr lang="en-GB" sz="1200" dirty="0">
                <a:solidFill>
                  <a:schemeClr val="tx1"/>
                </a:solidFill>
              </a:rPr>
              <a:t>Factor 4</a:t>
            </a:r>
          </a:p>
        </p:txBody>
      </p:sp>
      <p:sp>
        <p:nvSpPr>
          <p:cNvPr id="2" name="Title 1"/>
          <p:cNvSpPr>
            <a:spLocks noGrp="1"/>
          </p:cNvSpPr>
          <p:nvPr>
            <p:ph type="title" hasCustomPrompt="1"/>
          </p:nvPr>
        </p:nvSpPr>
        <p:spPr/>
        <p:txBody>
          <a:bodyPr/>
          <a:lstStyle/>
          <a:p>
            <a:r>
              <a:t>CAN FD Improvements in Automotive</a:t>
            </a:r>
          </a:p>
        </p:txBody>
      </p:sp>
      <p:sp>
        <p:nvSpPr>
          <p:cNvPr id="5" name="Footer Placeholder 4">
            <a:extLst>
              <a:ext uri="{FF2B5EF4-FFF2-40B4-BE49-F238E27FC236}">
                <a16:creationId xmlns:a16="http://schemas.microsoft.com/office/drawing/2014/main" id="{E8808441-8ED6-4088-8ABC-6F99D3E4EA6A}"/>
              </a:ext>
            </a:extLst>
          </p:cNvPr>
          <p:cNvSpPr>
            <a:spLocks noGrp="1"/>
          </p:cNvSpPr>
          <p:nvPr>
            <p:ph type="ftr" sz="quarter" idx="11"/>
          </p:nvPr>
        </p:nvSpPr>
        <p:spPr/>
        <p:txBody>
          <a:bodyPr/>
          <a:lstStyle/>
          <a:p>
            <a:r>
              <a:rPr lang="en-US"/>
              <a:t> </a:t>
            </a:r>
          </a:p>
        </p:txBody>
      </p:sp>
      <p:sp>
        <p:nvSpPr>
          <p:cNvPr id="6" name="Date Placeholder 5">
            <a:extLst>
              <a:ext uri="{FF2B5EF4-FFF2-40B4-BE49-F238E27FC236}">
                <a16:creationId xmlns:a16="http://schemas.microsoft.com/office/drawing/2014/main" id="{FADC0D2C-E2FB-423E-9D80-307CC49FC9B3}"/>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3B73E287-3156-4A22-9ACE-1BFA053B7EB4}"/>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912280421"/>
      </p:ext>
    </p:extLst>
  </p:cSld>
  <p:clrMapOvr>
    <a:masterClrMapping/>
  </p:clrMapOvr>
  <p:transition spd="slow"/>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04E27ABD-F828-4441-ADAD-171829DAD829}"/>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rId38" action="ppaction://hlinksldjump"/>
              <a:extLst>
                <a:ext uri="{FF2B5EF4-FFF2-40B4-BE49-F238E27FC236}">
                  <a16:creationId xmlns:a16="http://schemas.microsoft.com/office/drawing/2014/main" id="{38318D70-6308-4389-A283-0E06D4A09CC5}"/>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Infineon Microcontroller</a:t>
              </a:r>
              <a:endParaRPr lang="en-US" sz="1620" b="1" dirty="0">
                <a:solidFill>
                  <a:schemeClr val="tx2"/>
                </a:solidFill>
                <a:latin typeface="+mn-lt"/>
              </a:endParaRPr>
            </a:p>
          </p:txBody>
        </p:sp>
        <p:sp>
          <p:nvSpPr>
            <p:cNvPr id="7" name="MIO_AGENDA_ELEMENT_ELEMENTNUMBER_1">
              <a:hlinkClick r:id="rId38" action="ppaction://hlinksldjump"/>
              <a:extLst>
                <a:ext uri="{FF2B5EF4-FFF2-40B4-BE49-F238E27FC236}">
                  <a16:creationId xmlns:a16="http://schemas.microsoft.com/office/drawing/2014/main" id="{FD2243D8-7FFA-4CE6-A283-9499E5F89A18}"/>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rId38" action="ppaction://hlinksldjump"/>
              <a:extLst>
                <a:ext uri="{FF2B5EF4-FFF2-40B4-BE49-F238E27FC236}">
                  <a16:creationId xmlns:a16="http://schemas.microsoft.com/office/drawing/2014/main" id="{8ADD2CCF-EDB4-4310-BE65-36FFD998557C}"/>
                </a:ext>
              </a:extLst>
            </p:cNvPr>
            <p:cNvSpPr txBox="1">
              <a:spLocks/>
            </p:cNvSpPr>
            <p:nvPr>
              <p:custDataLst>
                <p:tags r:id="rId5"/>
              </p:custDataLst>
            </p:nvPr>
          </p:nvSpPr>
          <p:spPr>
            <a:xfrm>
              <a:off x="9925408" y="1268415"/>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3</a:t>
              </a:r>
              <a:endParaRPr lang="en-US" sz="1620" b="1" dirty="0">
                <a:solidFill>
                  <a:schemeClr val="tx2"/>
                </a:solidFill>
                <a:latin typeface="+mn-lt"/>
                <a:cs typeface="Segoe UI Semibold" panose="020B0702040204020203" pitchFamily="34" charset="0"/>
              </a:endParaRPr>
            </a:p>
          </p:txBody>
        </p:sp>
        <p:sp>
          <p:nvSpPr>
            <p:cNvPr id="9" name="MIO_AGENDA_ELEMENT_TITEL_2">
              <a:hlinkClick r:id="rId39" action="ppaction://hlinksldjump"/>
              <a:extLst>
                <a:ext uri="{FF2B5EF4-FFF2-40B4-BE49-F238E27FC236}">
                  <a16:creationId xmlns:a16="http://schemas.microsoft.com/office/drawing/2014/main" id="{36634640-4C96-41CD-A6D5-178142B3C92C}"/>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rId39" action="ppaction://hlinksldjump"/>
              <a:extLst>
                <a:ext uri="{FF2B5EF4-FFF2-40B4-BE49-F238E27FC236}">
                  <a16:creationId xmlns:a16="http://schemas.microsoft.com/office/drawing/2014/main" id="{E11852C7-A8CA-4D25-BA7C-7FE2221B6FD2}"/>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rId39" action="ppaction://hlinksldjump"/>
              <a:extLst>
                <a:ext uri="{FF2B5EF4-FFF2-40B4-BE49-F238E27FC236}">
                  <a16:creationId xmlns:a16="http://schemas.microsoft.com/office/drawing/2014/main" id="{1F11F75F-20DE-4842-8990-838EF8053767}"/>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rId40" action="ppaction://hlinksldjump"/>
              <a:extLst>
                <a:ext uri="{FF2B5EF4-FFF2-40B4-BE49-F238E27FC236}">
                  <a16:creationId xmlns:a16="http://schemas.microsoft.com/office/drawing/2014/main" id="{CF704B07-FADB-4932-BEC3-B5050B71FFEF}"/>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rId40" action="ppaction://hlinksldjump"/>
              <a:extLst>
                <a:ext uri="{FF2B5EF4-FFF2-40B4-BE49-F238E27FC236}">
                  <a16:creationId xmlns:a16="http://schemas.microsoft.com/office/drawing/2014/main" id="{EB3D7784-3D25-45DD-902D-9F6E2D6EC765}"/>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rId40" action="ppaction://hlinksldjump"/>
              <a:extLst>
                <a:ext uri="{FF2B5EF4-FFF2-40B4-BE49-F238E27FC236}">
                  <a16:creationId xmlns:a16="http://schemas.microsoft.com/office/drawing/2014/main" id="{82F87A08-723F-4873-AE03-A709C68808D6}"/>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rId41" action="ppaction://hlinksldjump"/>
              <a:extLst>
                <a:ext uri="{FF2B5EF4-FFF2-40B4-BE49-F238E27FC236}">
                  <a16:creationId xmlns:a16="http://schemas.microsoft.com/office/drawing/2014/main" id="{BC91FD36-E4D4-4D2C-BBEE-322FBCBFB94F}"/>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rId41" action="ppaction://hlinksldjump"/>
              <a:extLst>
                <a:ext uri="{FF2B5EF4-FFF2-40B4-BE49-F238E27FC236}">
                  <a16:creationId xmlns:a16="http://schemas.microsoft.com/office/drawing/2014/main" id="{C20ABA95-7A6F-4095-A6BF-DADFBE8C65F7}"/>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rId41" action="ppaction://hlinksldjump"/>
              <a:extLst>
                <a:ext uri="{FF2B5EF4-FFF2-40B4-BE49-F238E27FC236}">
                  <a16:creationId xmlns:a16="http://schemas.microsoft.com/office/drawing/2014/main" id="{DDACC132-83B3-40C5-8B51-B89C817439E1}"/>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rId42" action="ppaction://hlinksldjump"/>
              <a:extLst>
                <a:ext uri="{FF2B5EF4-FFF2-40B4-BE49-F238E27FC236}">
                  <a16:creationId xmlns:a16="http://schemas.microsoft.com/office/drawing/2014/main" id="{C1158464-B372-4BDE-8905-B894A6611D36}"/>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rId42" action="ppaction://hlinksldjump"/>
              <a:extLst>
                <a:ext uri="{FF2B5EF4-FFF2-40B4-BE49-F238E27FC236}">
                  <a16:creationId xmlns:a16="http://schemas.microsoft.com/office/drawing/2014/main" id="{0A2BCCB5-64AF-466A-B472-B6C9940D366B}"/>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rId42" action="ppaction://hlinksldjump"/>
              <a:extLst>
                <a:ext uri="{FF2B5EF4-FFF2-40B4-BE49-F238E27FC236}">
                  <a16:creationId xmlns:a16="http://schemas.microsoft.com/office/drawing/2014/main" id="{879700B9-86EC-4220-8E09-95E1A5A4B0C3}"/>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3790A770-B0EA-46CA-A2F0-D60160A7F110}"/>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E7E2B8E5-49A8-4B8E-8DDD-2402A097B98F}"/>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2D1BAE92-B46C-470F-9C37-303DF96EC112}"/>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136914CC-BB8F-4761-83D4-4ED09B124B81}"/>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F5BE35A8-1508-4DDE-BCCE-B8D09E15F51A}"/>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11BF1403-0341-4824-9709-A9B72C7258D0}"/>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rId43" action="ppaction://hlinksldjump"/>
              <a:extLst>
                <a:ext uri="{FF2B5EF4-FFF2-40B4-BE49-F238E27FC236}">
                  <a16:creationId xmlns:a16="http://schemas.microsoft.com/office/drawing/2014/main" id="{17215F02-6B59-495F-9410-939F5091A04E}"/>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rId43" action="ppaction://hlinksldjump"/>
              <a:extLst>
                <a:ext uri="{FF2B5EF4-FFF2-40B4-BE49-F238E27FC236}">
                  <a16:creationId xmlns:a16="http://schemas.microsoft.com/office/drawing/2014/main" id="{61E5C60E-BFF9-4F68-A3A2-859B1CC025F7}"/>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rId43" action="ppaction://hlinksldjump"/>
              <a:extLst>
                <a:ext uri="{FF2B5EF4-FFF2-40B4-BE49-F238E27FC236}">
                  <a16:creationId xmlns:a16="http://schemas.microsoft.com/office/drawing/2014/main" id="{F3DC916C-0925-41B1-92BC-E93A3CA9140F}"/>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rId44" action="ppaction://hlinksldjump"/>
              <a:extLst>
                <a:ext uri="{FF2B5EF4-FFF2-40B4-BE49-F238E27FC236}">
                  <a16:creationId xmlns:a16="http://schemas.microsoft.com/office/drawing/2014/main" id="{8A34068D-8118-4E0C-B865-978E697F3B7A}"/>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rId44" action="ppaction://hlinksldjump"/>
              <a:extLst>
                <a:ext uri="{FF2B5EF4-FFF2-40B4-BE49-F238E27FC236}">
                  <a16:creationId xmlns:a16="http://schemas.microsoft.com/office/drawing/2014/main" id="{B2B319BE-A060-41A1-8918-46EF4EE8F2ED}"/>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rId44" action="ppaction://hlinksldjump"/>
              <a:extLst>
                <a:ext uri="{FF2B5EF4-FFF2-40B4-BE49-F238E27FC236}">
                  <a16:creationId xmlns:a16="http://schemas.microsoft.com/office/drawing/2014/main" id="{230901F2-5586-42CF-A595-C559D970DB63}"/>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rId45" action="ppaction://hlinksldjump"/>
              <a:extLst>
                <a:ext uri="{FF2B5EF4-FFF2-40B4-BE49-F238E27FC236}">
                  <a16:creationId xmlns:a16="http://schemas.microsoft.com/office/drawing/2014/main" id="{70AB6C67-4A8C-4EF2-923E-36BFC5F76EF8}"/>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rId45" action="ppaction://hlinksldjump"/>
              <a:extLst>
                <a:ext uri="{FF2B5EF4-FFF2-40B4-BE49-F238E27FC236}">
                  <a16:creationId xmlns:a16="http://schemas.microsoft.com/office/drawing/2014/main" id="{BB4EB54E-6E22-442F-9BC5-8C5A78AF7E61}"/>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rId45" action="ppaction://hlinksldjump"/>
              <a:extLst>
                <a:ext uri="{FF2B5EF4-FFF2-40B4-BE49-F238E27FC236}">
                  <a16:creationId xmlns:a16="http://schemas.microsoft.com/office/drawing/2014/main" id="{ED307243-766F-4911-AFB7-EDC203414394}"/>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rId46" action="ppaction://hlinksldjump"/>
              <a:extLst>
                <a:ext uri="{FF2B5EF4-FFF2-40B4-BE49-F238E27FC236}">
                  <a16:creationId xmlns:a16="http://schemas.microsoft.com/office/drawing/2014/main" id="{A3214910-3223-44C2-8F58-52A3293FFEBB}"/>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rId46" action="ppaction://hlinksldjump"/>
              <a:extLst>
                <a:ext uri="{FF2B5EF4-FFF2-40B4-BE49-F238E27FC236}">
                  <a16:creationId xmlns:a16="http://schemas.microsoft.com/office/drawing/2014/main" id="{E329A0A7-4C14-4E8A-896D-74C3B3DE8B52}"/>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rId46" action="ppaction://hlinksldjump"/>
              <a:extLst>
                <a:ext uri="{FF2B5EF4-FFF2-40B4-BE49-F238E27FC236}">
                  <a16:creationId xmlns:a16="http://schemas.microsoft.com/office/drawing/2014/main" id="{6EA72D39-2810-40D9-9911-E8B68815B7FA}"/>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366816144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de-DE" dirty="0"/>
              <a:t>AURIX</a:t>
            </a:r>
            <a:r>
              <a:rPr lang="de-DE" baseline="30000" dirty="0"/>
              <a:t>TM</a:t>
            </a:r>
            <a:r>
              <a:rPr dirty="0"/>
              <a:t> Innovative Power Supply</a:t>
            </a:r>
            <a:br>
              <a:rPr dirty="0"/>
            </a:br>
            <a:r>
              <a:rPr dirty="0">
                <a:solidFill>
                  <a:schemeClr val="tx2">
                    <a:lumMod val="50000"/>
                  </a:schemeClr>
                </a:solidFill>
              </a:rPr>
              <a:t>Lower Power Consumption and Cost</a:t>
            </a:r>
            <a:endParaRPr lang="en-GB" dirty="0"/>
          </a:p>
        </p:txBody>
      </p:sp>
      <p:sp>
        <p:nvSpPr>
          <p:cNvPr id="7" name="Rounded Rectangle 6"/>
          <p:cNvSpPr/>
          <p:nvPr/>
        </p:nvSpPr>
        <p:spPr bwMode="auto">
          <a:xfrm>
            <a:off x="1453260" y="1152246"/>
            <a:ext cx="3673100" cy="2208245"/>
          </a:xfrm>
          <a:prstGeom prst="roundRect">
            <a:avLst>
              <a:gd name="adj" fmla="val 6676"/>
            </a:avLst>
          </a:prstGeom>
          <a:solidFill>
            <a:schemeClr val="tx2">
              <a:lumMod val="40000"/>
              <a:lumOff val="60000"/>
            </a:schemeClr>
          </a:solidFill>
          <a:ln>
            <a:solidFill>
              <a:schemeClr val="tx2">
                <a:lumMod val="50000"/>
              </a:schemeClr>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buClr>
                <a:srgbClr val="E30034"/>
              </a:buClr>
              <a:defRPr/>
            </a:pPr>
            <a:r>
              <a:rPr lang="en-GB" sz="1100" b="1" dirty="0">
                <a:solidFill>
                  <a:srgbClr val="000000"/>
                </a:solidFill>
                <a:cs typeface="Arial" pitchFamily="34" charset="0"/>
              </a:rPr>
              <a:t>Low Power Consumption</a:t>
            </a:r>
          </a:p>
          <a:p>
            <a:pPr marL="273050" indent="-273050">
              <a:buClr>
                <a:srgbClr val="E30034"/>
              </a:buClr>
              <a:defRPr/>
            </a:pPr>
            <a:endParaRPr lang="en-GB" sz="1100" b="1" dirty="0">
              <a:solidFill>
                <a:srgbClr val="000000"/>
              </a:solidFill>
              <a:cs typeface="Arial" pitchFamily="34" charset="0"/>
            </a:endParaRPr>
          </a:p>
          <a:p>
            <a:pPr marL="180975" indent="-180975">
              <a:spcBef>
                <a:spcPts val="300"/>
              </a:spcBef>
              <a:spcAft>
                <a:spcPts val="300"/>
              </a:spcAft>
              <a:buClr>
                <a:srgbClr val="E30034"/>
              </a:buClr>
              <a:buFont typeface="Arial"/>
              <a:buChar char="›"/>
              <a:defRPr/>
            </a:pPr>
            <a:r>
              <a:rPr lang="en-GB" sz="1000" dirty="0">
                <a:solidFill>
                  <a:srgbClr val="000000"/>
                </a:solidFill>
                <a:cs typeface="Arial" pitchFamily="34" charset="0"/>
              </a:rPr>
              <a:t>Independent peripheral enable/disable</a:t>
            </a:r>
          </a:p>
          <a:p>
            <a:pPr marL="180975" indent="-180975">
              <a:spcBef>
                <a:spcPts val="300"/>
              </a:spcBef>
              <a:spcAft>
                <a:spcPts val="300"/>
              </a:spcAft>
              <a:buClr>
                <a:srgbClr val="E30034"/>
              </a:buClr>
              <a:buFont typeface="Arial"/>
              <a:buChar char="›"/>
              <a:defRPr/>
            </a:pPr>
            <a:r>
              <a:rPr lang="en-GB" sz="1000" dirty="0">
                <a:solidFill>
                  <a:srgbClr val="000000"/>
                </a:solidFill>
                <a:cs typeface="Arial" pitchFamily="34" charset="0"/>
              </a:rPr>
              <a:t>Independent core frequency for multicore variant</a:t>
            </a:r>
          </a:p>
          <a:p>
            <a:pPr marL="180975" indent="-180975">
              <a:spcBef>
                <a:spcPts val="300"/>
              </a:spcBef>
              <a:spcAft>
                <a:spcPts val="300"/>
              </a:spcAft>
              <a:buClr>
                <a:srgbClr val="E30034"/>
              </a:buClr>
              <a:buFont typeface="Arial"/>
              <a:buChar char="›"/>
              <a:defRPr/>
            </a:pPr>
            <a:r>
              <a:rPr lang="en-GB" sz="1000" dirty="0">
                <a:solidFill>
                  <a:srgbClr val="000000"/>
                </a:solidFill>
                <a:cs typeface="Arial" pitchFamily="34" charset="0"/>
              </a:rPr>
              <a:t>Lockstep can be disabled at start-up if not needed.</a:t>
            </a:r>
          </a:p>
          <a:p>
            <a:pPr marL="180975" indent="-180975">
              <a:spcBef>
                <a:spcPts val="300"/>
              </a:spcBef>
              <a:spcAft>
                <a:spcPts val="300"/>
              </a:spcAft>
              <a:buClr>
                <a:srgbClr val="E30034"/>
              </a:buClr>
              <a:buFont typeface="Arial"/>
              <a:buChar char="›"/>
              <a:defRPr/>
            </a:pPr>
            <a:r>
              <a:rPr lang="en-GB" sz="1000" dirty="0">
                <a:solidFill>
                  <a:srgbClr val="000000"/>
                </a:solidFill>
                <a:cs typeface="Arial" pitchFamily="34" charset="0"/>
              </a:rPr>
              <a:t>Current jump limited to 100mA/100us to optimize decoupling caps</a:t>
            </a:r>
          </a:p>
        </p:txBody>
      </p:sp>
      <p:sp>
        <p:nvSpPr>
          <p:cNvPr id="8" name="Rounded Rectangle 7"/>
          <p:cNvSpPr/>
          <p:nvPr/>
        </p:nvSpPr>
        <p:spPr bwMode="auto">
          <a:xfrm>
            <a:off x="1453260" y="3661325"/>
            <a:ext cx="3673100" cy="2592288"/>
          </a:xfrm>
          <a:prstGeom prst="roundRect">
            <a:avLst>
              <a:gd name="adj" fmla="val 6205"/>
            </a:avLst>
          </a:prstGeom>
          <a:solidFill>
            <a:schemeClr val="tx2">
              <a:lumMod val="40000"/>
              <a:lumOff val="60000"/>
            </a:schemeClr>
          </a:solidFill>
          <a:ln>
            <a:solidFill>
              <a:schemeClr val="tx2">
                <a:lumMod val="50000"/>
              </a:schemeClr>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buClr>
                <a:srgbClr val="E30034"/>
              </a:buClr>
              <a:defRPr/>
            </a:pPr>
            <a:r>
              <a:rPr lang="en-GB" sz="1100" b="1" dirty="0">
                <a:solidFill>
                  <a:srgbClr val="000000"/>
                </a:solidFill>
                <a:cs typeface="Arial" pitchFamily="34" charset="0"/>
              </a:rPr>
              <a:t>Innovative Power Supply:</a:t>
            </a:r>
          </a:p>
          <a:p>
            <a:pPr marL="0" lvl="1" eaLnBrk="0" hangingPunct="0">
              <a:spcBef>
                <a:spcPts val="300"/>
              </a:spcBef>
              <a:spcAft>
                <a:spcPts val="300"/>
              </a:spcAft>
              <a:buClr>
                <a:srgbClr val="E30034"/>
              </a:buClr>
              <a:defRPr/>
            </a:pPr>
            <a:r>
              <a:rPr lang="en-GB" altLang="en-US" sz="1100" b="1" dirty="0">
                <a:solidFill>
                  <a:srgbClr val="000000"/>
                </a:solidFill>
                <a:cs typeface="Arial" pitchFamily="34" charset="0"/>
              </a:rPr>
              <a:t>Integrated switch cap DCDC on single core variants</a:t>
            </a:r>
          </a:p>
          <a:p>
            <a:pPr marL="0" lvl="1" eaLnBrk="0" hangingPunct="0">
              <a:spcBef>
                <a:spcPts val="300"/>
              </a:spcBef>
              <a:spcAft>
                <a:spcPts val="300"/>
              </a:spcAft>
              <a:buClr>
                <a:srgbClr val="E30034"/>
              </a:buClr>
              <a:defRPr/>
            </a:pPr>
            <a:endParaRPr lang="en-GB" altLang="en-US" sz="1100" b="1" dirty="0">
              <a:solidFill>
                <a:srgbClr val="000000"/>
              </a:solidFill>
              <a:cs typeface="Arial" pitchFamily="34" charset="0"/>
            </a:endParaRPr>
          </a:p>
          <a:p>
            <a:pPr marL="0" lvl="1" eaLnBrk="0" hangingPunct="0">
              <a:spcBef>
                <a:spcPts val="300"/>
              </a:spcBef>
              <a:spcAft>
                <a:spcPts val="300"/>
              </a:spcAft>
              <a:buClr>
                <a:srgbClr val="E30034"/>
              </a:buClr>
              <a:defRPr/>
            </a:pPr>
            <a:r>
              <a:rPr lang="en-GB" altLang="en-US" sz="1000" u="sng" dirty="0">
                <a:solidFill>
                  <a:srgbClr val="000000"/>
                </a:solidFill>
                <a:cs typeface="Arial" pitchFamily="34" charset="0"/>
              </a:rPr>
              <a:t>Benefits</a:t>
            </a:r>
          </a:p>
          <a:p>
            <a:pPr marL="180975" lvl="1" indent="-180975" eaLnBrk="0" hangingPunct="0">
              <a:spcBef>
                <a:spcPts val="300"/>
              </a:spcBef>
              <a:spcAft>
                <a:spcPts val="300"/>
              </a:spcAft>
              <a:buClr>
                <a:srgbClr val="E30034"/>
              </a:buClr>
              <a:buFont typeface="Arial"/>
              <a:buChar char="›"/>
              <a:defRPr/>
            </a:pPr>
            <a:r>
              <a:rPr lang="en-GB" altLang="en-US" sz="1000" dirty="0">
                <a:solidFill>
                  <a:srgbClr val="000000"/>
                </a:solidFill>
                <a:cs typeface="Arial" pitchFamily="34" charset="0"/>
              </a:rPr>
              <a:t>Single supply MCU</a:t>
            </a:r>
          </a:p>
          <a:p>
            <a:pPr marL="180975" lvl="1" indent="-180975" eaLnBrk="0" hangingPunct="0">
              <a:spcBef>
                <a:spcPts val="300"/>
              </a:spcBef>
              <a:spcAft>
                <a:spcPts val="300"/>
              </a:spcAft>
              <a:buClr>
                <a:srgbClr val="E30034"/>
              </a:buClr>
              <a:buFont typeface="Arial"/>
              <a:buChar char="›"/>
              <a:defRPr/>
            </a:pPr>
            <a:r>
              <a:rPr lang="en-GB" altLang="en-US" sz="1000" b="1" dirty="0">
                <a:solidFill>
                  <a:srgbClr val="000000"/>
                </a:solidFill>
                <a:cs typeface="Arial" pitchFamily="34" charset="0"/>
              </a:rPr>
              <a:t>Reduced BOM</a:t>
            </a:r>
            <a:r>
              <a:rPr lang="en-GB" altLang="en-US" sz="1000" dirty="0">
                <a:solidFill>
                  <a:srgbClr val="000000"/>
                </a:solidFill>
                <a:cs typeface="Arial" pitchFamily="34" charset="0"/>
              </a:rPr>
              <a:t> as no inductance and MOSFETS are required anymore</a:t>
            </a:r>
          </a:p>
        </p:txBody>
      </p:sp>
      <p:graphicFrame>
        <p:nvGraphicFramePr>
          <p:cNvPr id="9" name="Table 8"/>
          <p:cNvGraphicFramePr>
            <a:graphicFrameLocks noGrp="1"/>
          </p:cNvGraphicFramePr>
          <p:nvPr>
            <p:extLst/>
          </p:nvPr>
        </p:nvGraphicFramePr>
        <p:xfrm>
          <a:off x="5461838" y="1152245"/>
          <a:ext cx="4201029" cy="1965960"/>
        </p:xfrm>
        <a:graphic>
          <a:graphicData uri="http://schemas.openxmlformats.org/drawingml/2006/table">
            <a:tbl>
              <a:tblPr firstRow="1" bandRow="1">
                <a:tableStyleId>{F5AB1C69-6EDB-4FF4-983F-18BD219EF322}</a:tableStyleId>
              </a:tblPr>
              <a:tblGrid>
                <a:gridCol w="1400343">
                  <a:extLst>
                    <a:ext uri="{9D8B030D-6E8A-4147-A177-3AD203B41FA5}">
                      <a16:colId xmlns:a16="http://schemas.microsoft.com/office/drawing/2014/main" val="20000"/>
                    </a:ext>
                  </a:extLst>
                </a:gridCol>
                <a:gridCol w="1400343">
                  <a:extLst>
                    <a:ext uri="{9D8B030D-6E8A-4147-A177-3AD203B41FA5}">
                      <a16:colId xmlns:a16="http://schemas.microsoft.com/office/drawing/2014/main" val="20001"/>
                    </a:ext>
                  </a:extLst>
                </a:gridCol>
                <a:gridCol w="1400343">
                  <a:extLst>
                    <a:ext uri="{9D8B030D-6E8A-4147-A177-3AD203B41FA5}">
                      <a16:colId xmlns:a16="http://schemas.microsoft.com/office/drawing/2014/main" val="20002"/>
                    </a:ext>
                  </a:extLst>
                </a:gridCol>
              </a:tblGrid>
              <a:tr h="615696">
                <a:tc>
                  <a:txBody>
                    <a:bodyPr/>
                    <a:lstStyle/>
                    <a:p>
                      <a:endParaRPr lang="en-GB" sz="1400" dirty="0">
                        <a:solidFill>
                          <a:schemeClr val="tx1"/>
                        </a:solidFill>
                      </a:endParaRPr>
                    </a:p>
                  </a:txBody>
                  <a:tcPr marT="60960" marB="60960">
                    <a:lnL w="6350" cap="flat" cmpd="sng" algn="ctr">
                      <a:solidFill>
                        <a:schemeClr val="accent3">
                          <a:lumMod val="50000"/>
                        </a:schemeClr>
                      </a:solidFill>
                      <a:prstDash val="solid"/>
                      <a:round/>
                      <a:headEnd type="none" w="med" len="med"/>
                      <a:tailEnd type="none" w="med" len="med"/>
                    </a:lnL>
                    <a:lnT w="6350" cap="flat" cmpd="sng" algn="ctr">
                      <a:solidFill>
                        <a:schemeClr val="accent3">
                          <a:lumMod val="50000"/>
                        </a:schemeClr>
                      </a:solidFill>
                      <a:prstDash val="solid"/>
                      <a:round/>
                      <a:headEnd type="none" w="med" len="med"/>
                      <a:tailEnd type="none" w="med" len="med"/>
                    </a:lnT>
                    <a:solidFill>
                      <a:schemeClr val="accent3">
                        <a:lumMod val="75000"/>
                      </a:schemeClr>
                    </a:solidFill>
                  </a:tcPr>
                </a:tc>
                <a:tc>
                  <a:txBody>
                    <a:bodyPr/>
                    <a:lstStyle/>
                    <a:p>
                      <a:pPr algn="ctr"/>
                      <a:r>
                        <a:rPr lang="en-GB" sz="1100" dirty="0">
                          <a:solidFill>
                            <a:schemeClr val="tx1"/>
                          </a:solidFill>
                        </a:rPr>
                        <a:t>TC23/2xL</a:t>
                      </a:r>
                    </a:p>
                    <a:p>
                      <a:pPr algn="ctr"/>
                      <a:r>
                        <a:rPr lang="en-GB" sz="1100" dirty="0">
                          <a:solidFill>
                            <a:schemeClr val="tx1"/>
                          </a:solidFill>
                        </a:rPr>
                        <a:t>(1-2MB)</a:t>
                      </a:r>
                    </a:p>
                    <a:p>
                      <a:pPr algn="ctr"/>
                      <a:r>
                        <a:rPr lang="en-GB" sz="1100" dirty="0">
                          <a:solidFill>
                            <a:schemeClr val="tx1"/>
                          </a:solidFill>
                        </a:rPr>
                        <a:t>130MHz</a:t>
                      </a:r>
                    </a:p>
                  </a:txBody>
                  <a:tcPr marT="60960" marB="60960">
                    <a:lnT w="6350" cap="flat" cmpd="sng" algn="ctr">
                      <a:solidFill>
                        <a:schemeClr val="accent3">
                          <a:lumMod val="50000"/>
                        </a:schemeClr>
                      </a:solidFill>
                      <a:prstDash val="solid"/>
                      <a:round/>
                      <a:headEnd type="none" w="med" len="med"/>
                      <a:tailEnd type="none" w="med" len="med"/>
                    </a:lnT>
                    <a:solidFill>
                      <a:schemeClr val="accent3">
                        <a:lumMod val="75000"/>
                      </a:schemeClr>
                    </a:solidFill>
                  </a:tcPr>
                </a:tc>
                <a:tc>
                  <a:txBody>
                    <a:bodyPr/>
                    <a:lstStyle/>
                    <a:p>
                      <a:pPr algn="ctr"/>
                      <a:r>
                        <a:rPr lang="en-GB" sz="1100" dirty="0">
                          <a:solidFill>
                            <a:schemeClr val="tx1"/>
                          </a:solidFill>
                        </a:rPr>
                        <a:t>TC21xL</a:t>
                      </a:r>
                    </a:p>
                    <a:p>
                      <a:pPr algn="ctr"/>
                      <a:r>
                        <a:rPr lang="en-GB" sz="1100" dirty="0">
                          <a:solidFill>
                            <a:schemeClr val="tx1"/>
                          </a:solidFill>
                        </a:rPr>
                        <a:t>(512kB)</a:t>
                      </a:r>
                    </a:p>
                    <a:p>
                      <a:pPr algn="ctr"/>
                      <a:r>
                        <a:rPr lang="en-GB" sz="1100" dirty="0">
                          <a:solidFill>
                            <a:schemeClr val="tx1"/>
                          </a:solidFill>
                        </a:rPr>
                        <a:t>100MHz</a:t>
                      </a:r>
                    </a:p>
                  </a:txBody>
                  <a:tcPr marT="60960" marB="60960">
                    <a:lnR w="6350" cap="flat" cmpd="sng" algn="ctr">
                      <a:solidFill>
                        <a:schemeClr val="accent3">
                          <a:lumMod val="50000"/>
                        </a:schemeClr>
                      </a:solidFill>
                      <a:prstDash val="solid"/>
                      <a:round/>
                      <a:headEnd type="none" w="med" len="med"/>
                      <a:tailEnd type="none" w="med" len="med"/>
                    </a:lnR>
                    <a:lnT w="6350" cap="flat" cmpd="sng" algn="ctr">
                      <a:solidFill>
                        <a:schemeClr val="accent3">
                          <a:lumMod val="50000"/>
                        </a:schemeClr>
                      </a:solidFill>
                      <a:prstDash val="solid"/>
                      <a:round/>
                      <a:headEnd type="none" w="med" len="med"/>
                      <a:tailEnd type="none" w="med" len="med"/>
                    </a:lnT>
                    <a:solidFill>
                      <a:schemeClr val="accent3">
                        <a:lumMod val="75000"/>
                      </a:schemeClr>
                    </a:solidFill>
                  </a:tcPr>
                </a:tc>
                <a:extLst>
                  <a:ext uri="{0D108BD9-81ED-4DB2-BD59-A6C34878D82A}">
                    <a16:rowId xmlns:a16="http://schemas.microsoft.com/office/drawing/2014/main" val="10000"/>
                  </a:ext>
                </a:extLst>
              </a:tr>
              <a:tr h="670560">
                <a:tc>
                  <a:txBody>
                    <a:bodyPr/>
                    <a:lstStyle/>
                    <a:p>
                      <a:r>
                        <a:rPr lang="en-GB" sz="1200" dirty="0">
                          <a:solidFill>
                            <a:schemeClr val="tx1"/>
                          </a:solidFill>
                        </a:rPr>
                        <a:t>LDO</a:t>
                      </a:r>
                      <a:r>
                        <a:rPr lang="en-GB" sz="1200" baseline="0" dirty="0">
                          <a:solidFill>
                            <a:schemeClr val="tx1"/>
                          </a:solidFill>
                        </a:rPr>
                        <a:t> with internal pass device</a:t>
                      </a:r>
                      <a:endParaRPr lang="en-GB" sz="1200" dirty="0">
                        <a:solidFill>
                          <a:schemeClr val="tx1"/>
                        </a:solidFill>
                      </a:endParaRPr>
                    </a:p>
                  </a:txBody>
                  <a:tcPr marT="60960" marB="60960">
                    <a:lnL w="6350" cap="flat" cmpd="sng" algn="ctr">
                      <a:solidFill>
                        <a:schemeClr val="accent3">
                          <a:lumMod val="50000"/>
                        </a:schemeClr>
                      </a:solidFill>
                      <a:prstDash val="solid"/>
                      <a:round/>
                      <a:headEnd type="none" w="med" len="med"/>
                      <a:tailEnd type="none" w="med" len="med"/>
                    </a:lnL>
                  </a:tcPr>
                </a:tc>
                <a:tc>
                  <a:txBody>
                    <a:bodyPr/>
                    <a:lstStyle/>
                    <a:p>
                      <a:pPr algn="ctr"/>
                      <a:r>
                        <a:rPr lang="en-GB" sz="1200" dirty="0">
                          <a:solidFill>
                            <a:schemeClr val="tx1"/>
                          </a:solidFill>
                        </a:rPr>
                        <a:t>&lt;90mA</a:t>
                      </a:r>
                    </a:p>
                    <a:p>
                      <a:pPr algn="ctr"/>
                      <a:r>
                        <a:rPr lang="en-GB" sz="1200" dirty="0">
                          <a:solidFill>
                            <a:schemeClr val="tx1"/>
                          </a:solidFill>
                        </a:rPr>
                        <a:t>In</a:t>
                      </a:r>
                      <a:r>
                        <a:rPr lang="en-GB" sz="1200" baseline="0" dirty="0">
                          <a:solidFill>
                            <a:schemeClr val="tx1"/>
                          </a:solidFill>
                        </a:rPr>
                        <a:t> safety operation</a:t>
                      </a:r>
                      <a:endParaRPr lang="en-GB" sz="1200" dirty="0">
                        <a:solidFill>
                          <a:schemeClr val="tx1"/>
                        </a:solidFill>
                      </a:endParaRPr>
                    </a:p>
                  </a:txBody>
                  <a:tcPr marT="60960" marB="60960"/>
                </a:tc>
                <a:tc>
                  <a:txBody>
                    <a:bodyPr/>
                    <a:lstStyle/>
                    <a:p>
                      <a:pPr algn="ctr"/>
                      <a:r>
                        <a:rPr lang="en-GB" sz="1200" dirty="0">
                          <a:solidFill>
                            <a:schemeClr val="tx1"/>
                          </a:solidFill>
                        </a:rPr>
                        <a:t>&lt;75mA</a:t>
                      </a:r>
                    </a:p>
                    <a:p>
                      <a:pPr algn="ctr"/>
                      <a:r>
                        <a:rPr lang="en-GB" sz="1200" dirty="0">
                          <a:solidFill>
                            <a:schemeClr val="tx1"/>
                          </a:solidFill>
                        </a:rPr>
                        <a:t>In</a:t>
                      </a:r>
                      <a:r>
                        <a:rPr lang="en-GB" sz="1200" baseline="0" dirty="0">
                          <a:solidFill>
                            <a:schemeClr val="tx1"/>
                          </a:solidFill>
                        </a:rPr>
                        <a:t> safety operation</a:t>
                      </a:r>
                      <a:endParaRPr lang="en-GB" sz="1200" dirty="0">
                        <a:solidFill>
                          <a:schemeClr val="tx1"/>
                        </a:solidFill>
                      </a:endParaRPr>
                    </a:p>
                  </a:txBody>
                  <a:tcPr marT="60960" marB="60960">
                    <a:lnR w="6350" cap="flat" cmpd="sng" algn="ctr">
                      <a:solidFill>
                        <a:schemeClr val="accent3">
                          <a:lumMod val="50000"/>
                        </a:schemeClr>
                      </a:solidFill>
                      <a:prstDash val="solid"/>
                      <a:round/>
                      <a:headEnd type="none" w="med" len="med"/>
                      <a:tailEnd type="none" w="med" len="med"/>
                    </a:lnR>
                  </a:tcPr>
                </a:tc>
                <a:extLst>
                  <a:ext uri="{0D108BD9-81ED-4DB2-BD59-A6C34878D82A}">
                    <a16:rowId xmlns:a16="http://schemas.microsoft.com/office/drawing/2014/main" val="10001"/>
                  </a:ext>
                </a:extLst>
              </a:tr>
              <a:tr h="670560">
                <a:tc>
                  <a:txBody>
                    <a:bodyPr/>
                    <a:lstStyle/>
                    <a:p>
                      <a:r>
                        <a:rPr lang="en-GB" sz="1200" dirty="0">
                          <a:solidFill>
                            <a:schemeClr val="tx1"/>
                          </a:solidFill>
                        </a:rPr>
                        <a:t>Switched Cap DCDC + 1 flying cap</a:t>
                      </a:r>
                    </a:p>
                  </a:txBody>
                  <a:tcPr marT="60960" marB="60960">
                    <a:lnL w="6350" cap="flat" cmpd="sng" algn="ctr">
                      <a:solidFill>
                        <a:schemeClr val="accent3">
                          <a:lumMod val="50000"/>
                        </a:schemeClr>
                      </a:solidFill>
                      <a:prstDash val="solid"/>
                      <a:round/>
                      <a:headEnd type="none" w="med" len="med"/>
                      <a:tailEnd type="none" w="med" len="med"/>
                    </a:lnL>
                    <a:lnB w="6350" cap="flat" cmpd="sng" algn="ctr">
                      <a:solidFill>
                        <a:schemeClr val="accent3">
                          <a:lumMod val="50000"/>
                        </a:schemeClr>
                      </a:solidFill>
                      <a:prstDash val="solid"/>
                      <a:round/>
                      <a:headEnd type="none" w="med" len="med"/>
                      <a:tailEnd type="none" w="med" len="med"/>
                    </a:lnB>
                    <a:solidFill>
                      <a:schemeClr val="accent3">
                        <a:lumMod val="40000"/>
                        <a:lumOff val="60000"/>
                      </a:schemeClr>
                    </a:solidFill>
                  </a:tcPr>
                </a:tc>
                <a:tc>
                  <a:txBody>
                    <a:bodyPr/>
                    <a:lstStyle/>
                    <a:p>
                      <a:pPr algn="ctr"/>
                      <a:r>
                        <a:rPr lang="en-GB" sz="1200" b="1" dirty="0">
                          <a:solidFill>
                            <a:schemeClr val="tx1"/>
                          </a:solidFill>
                        </a:rPr>
                        <a:t>&lt;50mA</a:t>
                      </a:r>
                    </a:p>
                    <a:p>
                      <a:pPr algn="ctr"/>
                      <a:r>
                        <a:rPr lang="en-GB" sz="1200" dirty="0">
                          <a:solidFill>
                            <a:schemeClr val="tx1"/>
                          </a:solidFill>
                        </a:rPr>
                        <a:t>In</a:t>
                      </a:r>
                      <a:r>
                        <a:rPr lang="en-GB" sz="1200" baseline="0" dirty="0">
                          <a:solidFill>
                            <a:schemeClr val="tx1"/>
                          </a:solidFill>
                        </a:rPr>
                        <a:t> safety operation</a:t>
                      </a:r>
                      <a:endParaRPr lang="en-GB" sz="1200" dirty="0">
                        <a:solidFill>
                          <a:schemeClr val="tx1"/>
                        </a:solidFill>
                      </a:endParaRPr>
                    </a:p>
                  </a:txBody>
                  <a:tcPr marT="60960" marB="60960">
                    <a:lnB w="6350" cap="flat" cmpd="sng" algn="ctr">
                      <a:solidFill>
                        <a:schemeClr val="accent3">
                          <a:lumMod val="50000"/>
                        </a:schemeClr>
                      </a:solidFill>
                      <a:prstDash val="solid"/>
                      <a:round/>
                      <a:headEnd type="none" w="med" len="med"/>
                      <a:tailEnd type="none" w="med" len="med"/>
                    </a:lnB>
                    <a:solidFill>
                      <a:schemeClr val="accent3">
                        <a:lumMod val="40000"/>
                        <a:lumOff val="60000"/>
                      </a:schemeClr>
                    </a:solidFill>
                  </a:tcPr>
                </a:tc>
                <a:tc>
                  <a:txBody>
                    <a:bodyPr/>
                    <a:lstStyle/>
                    <a:p>
                      <a:pPr algn="ctr"/>
                      <a:r>
                        <a:rPr lang="en-GB" sz="1200" b="1" dirty="0">
                          <a:solidFill>
                            <a:schemeClr val="tx1"/>
                          </a:solidFill>
                        </a:rPr>
                        <a:t>&lt;40mA</a:t>
                      </a:r>
                    </a:p>
                    <a:p>
                      <a:pPr algn="ctr"/>
                      <a:r>
                        <a:rPr lang="en-GB" sz="1200" dirty="0">
                          <a:solidFill>
                            <a:schemeClr val="tx1"/>
                          </a:solidFill>
                        </a:rPr>
                        <a:t>In</a:t>
                      </a:r>
                      <a:r>
                        <a:rPr lang="en-GB" sz="1200" baseline="0" dirty="0">
                          <a:solidFill>
                            <a:schemeClr val="tx1"/>
                          </a:solidFill>
                        </a:rPr>
                        <a:t> safety operation</a:t>
                      </a:r>
                      <a:endParaRPr lang="en-GB" sz="1200" dirty="0">
                        <a:solidFill>
                          <a:schemeClr val="tx1"/>
                        </a:solidFill>
                      </a:endParaRPr>
                    </a:p>
                  </a:txBody>
                  <a:tcPr marT="60960" marB="60960">
                    <a:lnR w="6350" cap="flat" cmpd="sng" algn="ctr">
                      <a:solidFill>
                        <a:schemeClr val="accent3">
                          <a:lumMod val="50000"/>
                        </a:schemeClr>
                      </a:solidFill>
                      <a:prstDash val="solid"/>
                      <a:round/>
                      <a:headEnd type="none" w="med" len="med"/>
                      <a:tailEnd type="none" w="med" len="med"/>
                    </a:lnR>
                    <a:lnB w="6350" cap="flat" cmpd="sng" algn="ctr">
                      <a:solidFill>
                        <a:schemeClr val="accent3">
                          <a:lumMod val="50000"/>
                        </a:schemeClr>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002"/>
                  </a:ext>
                </a:extLst>
              </a:tr>
            </a:tbl>
          </a:graphicData>
        </a:graphic>
      </p:graphicFrame>
      <p:grpSp>
        <p:nvGrpSpPr>
          <p:cNvPr id="20" name="Group 19"/>
          <p:cNvGrpSpPr/>
          <p:nvPr/>
        </p:nvGrpSpPr>
        <p:grpSpPr>
          <a:xfrm>
            <a:off x="5154305" y="3298722"/>
            <a:ext cx="4968551" cy="2914486"/>
            <a:chOff x="4644008" y="2627548"/>
            <a:chExt cx="3993919" cy="1914042"/>
          </a:xfrm>
        </p:grpSpPr>
        <p:sp>
          <p:nvSpPr>
            <p:cNvPr id="6" name="Rounded Rectangle 5"/>
            <p:cNvSpPr/>
            <p:nvPr/>
          </p:nvSpPr>
          <p:spPr bwMode="auto">
            <a:xfrm>
              <a:off x="5571317" y="2627548"/>
              <a:ext cx="2024275" cy="1914042"/>
            </a:xfrm>
            <a:prstGeom prst="roundRect">
              <a:avLst>
                <a:gd name="adj" fmla="val 13032"/>
              </a:avLst>
            </a:prstGeom>
            <a:solidFill>
              <a:schemeClr val="accent6">
                <a:lumMod val="20000"/>
                <a:lumOff val="80000"/>
              </a:schemeClr>
            </a:solidFill>
            <a:ln w="9525">
              <a:solidFill>
                <a:schemeClr val="accent6">
                  <a:lumMod val="50000"/>
                </a:schemeClr>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2" name="Rectangle 11"/>
            <p:cNvSpPr/>
            <p:nvPr/>
          </p:nvSpPr>
          <p:spPr bwMode="auto">
            <a:xfrm>
              <a:off x="6529072" y="3937380"/>
              <a:ext cx="693115" cy="432048"/>
            </a:xfrm>
            <a:prstGeom prst="rect">
              <a:avLst/>
            </a:prstGeom>
            <a:solidFill>
              <a:srgbClr val="A70562"/>
            </a:solidFill>
            <a:ln w="9525">
              <a:noFill/>
              <a:miter lim="800000"/>
              <a:headEnd/>
              <a:tailEnd/>
            </a:ln>
          </p:spPr>
          <p:txBody>
            <a:bodyPr wrap="square" lIns="72000" tIns="72000" rIns="72000" bIns="72000" rtlCol="0" anchor="ctr"/>
            <a:lstStyle/>
            <a:p>
              <a:pPr algn="ctr" eaLnBrk="0" hangingPunct="0"/>
              <a:r>
                <a:rPr lang="en-GB" sz="1200" dirty="0">
                  <a:solidFill>
                    <a:schemeClr val="bg1"/>
                  </a:solidFill>
                  <a:latin typeface="+mn-lt"/>
                  <a:ea typeface="Verdana" pitchFamily="34" charset="0"/>
                  <a:cs typeface="Verdana" pitchFamily="34" charset="0"/>
                </a:rPr>
                <a:t>FLASH</a:t>
              </a:r>
            </a:p>
          </p:txBody>
        </p:sp>
        <p:sp>
          <p:nvSpPr>
            <p:cNvPr id="13" name="Rectangle 12"/>
            <p:cNvSpPr/>
            <p:nvPr/>
          </p:nvSpPr>
          <p:spPr bwMode="auto">
            <a:xfrm>
              <a:off x="6172242" y="2931790"/>
              <a:ext cx="864466" cy="910063"/>
            </a:xfrm>
            <a:prstGeom prst="rect">
              <a:avLst/>
            </a:prstGeom>
            <a:solidFill>
              <a:schemeClr val="accent6">
                <a:lumMod val="60000"/>
                <a:lumOff val="40000"/>
              </a:schemeClr>
            </a:solidFill>
            <a:ln w="9525">
              <a:noFill/>
              <a:miter lim="800000"/>
              <a:headEnd/>
              <a:tailEnd/>
            </a:ln>
          </p:spPr>
          <p:txBody>
            <a:bodyPr wrap="square" lIns="72000" tIns="72000" rIns="72000" bIns="72000" rtlCol="0" anchor="ctr"/>
            <a:lstStyle/>
            <a:p>
              <a:pPr algn="ctr" eaLnBrk="0" hangingPunct="0"/>
              <a:r>
                <a:rPr lang="en-GB" sz="1200" dirty="0">
                  <a:solidFill>
                    <a:schemeClr val="bg1"/>
                  </a:solidFill>
                  <a:latin typeface="+mn-lt"/>
                  <a:ea typeface="Verdana" pitchFamily="34" charset="0"/>
                  <a:cs typeface="Verdana" pitchFamily="34" charset="0"/>
                </a:rPr>
                <a:t>CPU</a:t>
              </a:r>
            </a:p>
          </p:txBody>
        </p:sp>
        <p:sp>
          <p:nvSpPr>
            <p:cNvPr id="14" name="Rectangle 13"/>
            <p:cNvSpPr/>
            <p:nvPr/>
          </p:nvSpPr>
          <p:spPr bwMode="auto">
            <a:xfrm>
              <a:off x="5789767" y="2931790"/>
              <a:ext cx="324036" cy="910063"/>
            </a:xfrm>
            <a:prstGeom prst="rect">
              <a:avLst/>
            </a:prstGeom>
            <a:solidFill>
              <a:schemeClr val="accent6">
                <a:lumMod val="60000"/>
                <a:lumOff val="40000"/>
              </a:schemeClr>
            </a:solidFill>
            <a:ln w="9525">
              <a:noFill/>
              <a:miter lim="800000"/>
              <a:headEnd/>
              <a:tailEnd/>
            </a:ln>
          </p:spPr>
          <p:txBody>
            <a:bodyPr wrap="square" lIns="72000" tIns="72000" rIns="72000" bIns="72000" rtlCol="0" anchor="ctr"/>
            <a:lstStyle/>
            <a:p>
              <a:pPr algn="ctr" eaLnBrk="0" hangingPunct="0"/>
              <a:r>
                <a:rPr lang="en-GB" sz="1200" dirty="0">
                  <a:solidFill>
                    <a:schemeClr val="bg1"/>
                  </a:solidFill>
                  <a:latin typeface="+mn-lt"/>
                  <a:ea typeface="Verdana" pitchFamily="34" charset="0"/>
                  <a:cs typeface="Verdana" pitchFamily="34" charset="0"/>
                </a:rPr>
                <a:t>RAM</a:t>
              </a:r>
            </a:p>
          </p:txBody>
        </p:sp>
        <p:sp>
          <p:nvSpPr>
            <p:cNvPr id="15" name="Rectangle 14"/>
            <p:cNvSpPr/>
            <p:nvPr/>
          </p:nvSpPr>
          <p:spPr bwMode="auto">
            <a:xfrm>
              <a:off x="5796136" y="3941976"/>
              <a:ext cx="576053" cy="432048"/>
            </a:xfrm>
            <a:prstGeom prst="rect">
              <a:avLst/>
            </a:prstGeom>
            <a:solidFill>
              <a:schemeClr val="accent6">
                <a:lumMod val="50000"/>
              </a:schemeClr>
            </a:solidFill>
            <a:ln w="9525">
              <a:noFill/>
              <a:miter lim="800000"/>
              <a:headEnd/>
              <a:tailEnd/>
            </a:ln>
          </p:spPr>
          <p:txBody>
            <a:bodyPr wrap="square" lIns="72000" tIns="72000" rIns="72000" bIns="72000" rtlCol="0" anchor="ctr"/>
            <a:lstStyle/>
            <a:p>
              <a:pPr algn="ctr" eaLnBrk="0" hangingPunct="0"/>
              <a:r>
                <a:rPr lang="en-GB" sz="1200" dirty="0">
                  <a:solidFill>
                    <a:schemeClr val="bg1"/>
                  </a:solidFill>
                  <a:latin typeface="+mn-lt"/>
                  <a:ea typeface="Verdana" pitchFamily="34" charset="0"/>
                  <a:cs typeface="Verdana" pitchFamily="34" charset="0"/>
                </a:rPr>
                <a:t>ADC</a:t>
              </a:r>
            </a:p>
          </p:txBody>
        </p:sp>
        <p:sp>
          <p:nvSpPr>
            <p:cNvPr id="16" name="Rectangle 15"/>
            <p:cNvSpPr/>
            <p:nvPr/>
          </p:nvSpPr>
          <p:spPr bwMode="auto">
            <a:xfrm>
              <a:off x="7228248" y="3004278"/>
              <a:ext cx="195472" cy="813374"/>
            </a:xfrm>
            <a:prstGeom prst="rect">
              <a:avLst/>
            </a:prstGeom>
            <a:solidFill>
              <a:schemeClr val="accent6">
                <a:lumMod val="60000"/>
                <a:lumOff val="40000"/>
              </a:schemeClr>
            </a:solidFill>
            <a:ln w="9525">
              <a:noFill/>
              <a:miter lim="800000"/>
              <a:headEnd/>
              <a:tailEnd/>
            </a:ln>
          </p:spPr>
          <p:txBody>
            <a:bodyPr wrap="square" lIns="72000" tIns="72000" rIns="72000" bIns="72000" rtlCol="0" anchor="ctr"/>
            <a:lstStyle/>
            <a:p>
              <a:pPr algn="ctr" eaLnBrk="0" hangingPunct="0"/>
              <a:r>
                <a:rPr lang="en-GB" sz="900" dirty="0">
                  <a:solidFill>
                    <a:schemeClr val="bg1"/>
                  </a:solidFill>
                  <a:latin typeface="+mn-lt"/>
                  <a:ea typeface="Verdana" pitchFamily="34" charset="0"/>
                  <a:cs typeface="Verdana" pitchFamily="34" charset="0"/>
                </a:rPr>
                <a:t>EVR</a:t>
              </a:r>
            </a:p>
          </p:txBody>
        </p:sp>
        <p:cxnSp>
          <p:nvCxnSpPr>
            <p:cNvPr id="18" name="Straight Connector 17"/>
            <p:cNvCxnSpPr/>
            <p:nvPr/>
          </p:nvCxnSpPr>
          <p:spPr>
            <a:xfrm>
              <a:off x="7201562" y="4158000"/>
              <a:ext cx="878205" cy="0"/>
            </a:xfrm>
            <a:prstGeom prst="line">
              <a:avLst/>
            </a:prstGeom>
            <a:ln w="19050">
              <a:solidFill>
                <a:srgbClr val="A70562"/>
              </a:solidFill>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7795671" y="4158000"/>
              <a:ext cx="0" cy="67412"/>
            </a:xfrm>
            <a:prstGeom prst="line">
              <a:avLst/>
            </a:prstGeom>
            <a:ln w="19050">
              <a:solidFill>
                <a:srgbClr val="A70562"/>
              </a:solidFill>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7690233" y="4225412"/>
              <a:ext cx="216024" cy="0"/>
            </a:xfrm>
            <a:prstGeom prst="line">
              <a:avLst/>
            </a:prstGeom>
            <a:ln w="19050">
              <a:solidFill>
                <a:srgbClr val="A70562"/>
              </a:solidFill>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690233" y="4269712"/>
              <a:ext cx="216024" cy="0"/>
            </a:xfrm>
            <a:prstGeom prst="line">
              <a:avLst/>
            </a:prstGeom>
            <a:ln w="19050">
              <a:solidFill>
                <a:srgbClr val="A70562"/>
              </a:solidFill>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95671" y="4269712"/>
              <a:ext cx="0" cy="99716"/>
            </a:xfrm>
            <a:prstGeom prst="line">
              <a:avLst/>
            </a:prstGeom>
            <a:ln w="19050">
              <a:solidFill>
                <a:srgbClr val="A70562"/>
              </a:solidFill>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740255" y="4380951"/>
              <a:ext cx="117513" cy="0"/>
            </a:xfrm>
            <a:prstGeom prst="line">
              <a:avLst/>
            </a:prstGeom>
            <a:ln w="19050">
              <a:solidFill>
                <a:srgbClr val="A70562"/>
              </a:solidFill>
              <a:tailEnd type="none"/>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bwMode="auto">
            <a:xfrm>
              <a:off x="8100392" y="4097362"/>
              <a:ext cx="432048" cy="121276"/>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1200" kern="0" dirty="0">
                  <a:solidFill>
                    <a:srgbClr val="A70562"/>
                  </a:solidFill>
                  <a:latin typeface="Verdana" pitchFamily="34" charset="0"/>
                  <a:ea typeface="Verdana" pitchFamily="34" charset="0"/>
                  <a:cs typeface="Verdana" pitchFamily="34" charset="0"/>
                </a:rPr>
                <a:t>3V3</a:t>
              </a:r>
            </a:p>
          </p:txBody>
        </p:sp>
        <p:cxnSp>
          <p:nvCxnSpPr>
            <p:cNvPr id="32" name="Straight Connector 31"/>
            <p:cNvCxnSpPr/>
            <p:nvPr/>
          </p:nvCxnSpPr>
          <p:spPr>
            <a:xfrm>
              <a:off x="7421089" y="3499856"/>
              <a:ext cx="366596" cy="0"/>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7787685" y="3499856"/>
              <a:ext cx="0" cy="67412"/>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7682247" y="3567268"/>
              <a:ext cx="216024" cy="0"/>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7682247" y="3611568"/>
              <a:ext cx="216024" cy="0"/>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787685" y="3613426"/>
              <a:ext cx="0" cy="74918"/>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7427618" y="3688172"/>
              <a:ext cx="366596" cy="0"/>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5076056" y="4172259"/>
              <a:ext cx="733192" cy="0"/>
            </a:xfrm>
            <a:prstGeom prst="line">
              <a:avLst/>
            </a:prstGeom>
            <a:ln w="19050">
              <a:solidFill>
                <a:schemeClr val="accent6">
                  <a:lumMod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5442652" y="4172259"/>
              <a:ext cx="0" cy="67412"/>
            </a:xfrm>
            <a:prstGeom prst="line">
              <a:avLst/>
            </a:prstGeom>
            <a:ln w="19050">
              <a:solidFill>
                <a:schemeClr val="accent6">
                  <a:lumMod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5337214" y="4239671"/>
              <a:ext cx="216024" cy="0"/>
            </a:xfrm>
            <a:prstGeom prst="line">
              <a:avLst/>
            </a:prstGeom>
            <a:ln w="19050">
              <a:solidFill>
                <a:schemeClr val="accent6">
                  <a:lumMod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5337214" y="4283971"/>
              <a:ext cx="216024" cy="0"/>
            </a:xfrm>
            <a:prstGeom prst="line">
              <a:avLst/>
            </a:prstGeom>
            <a:ln w="19050">
              <a:solidFill>
                <a:schemeClr val="accent6">
                  <a:lumMod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5442652" y="4283971"/>
              <a:ext cx="0" cy="99716"/>
            </a:xfrm>
            <a:prstGeom prst="line">
              <a:avLst/>
            </a:prstGeom>
            <a:ln w="19050">
              <a:solidFill>
                <a:schemeClr val="accent6">
                  <a:lumMod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5387236" y="4395210"/>
              <a:ext cx="117513" cy="0"/>
            </a:xfrm>
            <a:prstGeom prst="line">
              <a:avLst/>
            </a:prstGeom>
            <a:ln w="19050">
              <a:solidFill>
                <a:schemeClr val="accent6">
                  <a:lumMod val="50000"/>
                </a:schemeClr>
              </a:solidFill>
              <a:tailEnd type="none"/>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bwMode="auto">
            <a:xfrm>
              <a:off x="4644008" y="4038351"/>
              <a:ext cx="432048" cy="267819"/>
            </a:xfrm>
            <a:prstGeom prst="rect">
              <a:avLst/>
            </a:prstGeom>
            <a:noFill/>
            <a:ln w="9525">
              <a:no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chemeClr val="accent1"/>
                </a:buClr>
              </a:pPr>
              <a:r>
                <a:rPr lang="en-GB" sz="1200" kern="0" dirty="0">
                  <a:solidFill>
                    <a:schemeClr val="accent6">
                      <a:lumMod val="50000"/>
                    </a:schemeClr>
                  </a:solidFill>
                  <a:latin typeface="Verdana" pitchFamily="34" charset="0"/>
                  <a:ea typeface="Verdana" pitchFamily="34" charset="0"/>
                  <a:cs typeface="Verdana" pitchFamily="34" charset="0"/>
                </a:rPr>
                <a:t>5V </a:t>
              </a:r>
            </a:p>
            <a:p>
              <a:pPr algn="ctr" eaLnBrk="0" fontAlgn="auto" hangingPunct="0">
                <a:spcBef>
                  <a:spcPts val="0"/>
                </a:spcBef>
                <a:spcAft>
                  <a:spcPts val="300"/>
                </a:spcAft>
                <a:buClr>
                  <a:schemeClr val="accent1"/>
                </a:buClr>
              </a:pPr>
              <a:r>
                <a:rPr lang="en-GB" sz="1200" kern="0" dirty="0">
                  <a:solidFill>
                    <a:schemeClr val="accent6">
                      <a:lumMod val="50000"/>
                    </a:schemeClr>
                  </a:solidFill>
                  <a:latin typeface="Verdana" pitchFamily="34" charset="0"/>
                  <a:ea typeface="Verdana" pitchFamily="34" charset="0"/>
                  <a:cs typeface="Verdana" pitchFamily="34" charset="0"/>
                </a:rPr>
                <a:t>3V3 </a:t>
              </a:r>
            </a:p>
          </p:txBody>
        </p:sp>
        <p:cxnSp>
          <p:nvCxnSpPr>
            <p:cNvPr id="47" name="Straight Connector 46"/>
            <p:cNvCxnSpPr/>
            <p:nvPr/>
          </p:nvCxnSpPr>
          <p:spPr>
            <a:xfrm>
              <a:off x="7421089" y="3138857"/>
              <a:ext cx="366596" cy="0"/>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7787685" y="3138857"/>
              <a:ext cx="0" cy="67412"/>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7682247" y="3206269"/>
              <a:ext cx="216024" cy="0"/>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7682247" y="3250569"/>
              <a:ext cx="216024" cy="0"/>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7783319" y="3250569"/>
              <a:ext cx="0" cy="99716"/>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7727903" y="3361808"/>
              <a:ext cx="117513" cy="0"/>
            </a:xfrm>
            <a:prstGeom prst="line">
              <a:avLst/>
            </a:prstGeom>
            <a:ln w="19050">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bwMode="auto">
            <a:xfrm>
              <a:off x="6032054" y="2696269"/>
              <a:ext cx="1144086" cy="141489"/>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1400" kern="0" dirty="0">
                  <a:latin typeface="Verdana" pitchFamily="34" charset="0"/>
                  <a:ea typeface="Verdana" pitchFamily="34" charset="0"/>
                  <a:cs typeface="Verdana" pitchFamily="34" charset="0"/>
                </a:rPr>
                <a:t>Aurix 1G/2G</a:t>
              </a:r>
            </a:p>
          </p:txBody>
        </p:sp>
        <p:sp>
          <p:nvSpPr>
            <p:cNvPr id="57" name="TextBox 56"/>
            <p:cNvSpPr txBox="1"/>
            <p:nvPr/>
          </p:nvSpPr>
          <p:spPr bwMode="auto">
            <a:xfrm>
              <a:off x="6811599" y="3742857"/>
              <a:ext cx="209072" cy="80851"/>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800" kern="0" dirty="0">
                  <a:solidFill>
                    <a:schemeClr val="bg1"/>
                  </a:solidFill>
                  <a:latin typeface="Verdana" pitchFamily="34" charset="0"/>
                  <a:ea typeface="Verdana" pitchFamily="34" charset="0"/>
                  <a:cs typeface="Verdana" pitchFamily="34" charset="0"/>
                </a:rPr>
                <a:t>1V3</a:t>
              </a:r>
            </a:p>
          </p:txBody>
        </p:sp>
        <p:sp>
          <p:nvSpPr>
            <p:cNvPr id="58" name="TextBox 57"/>
            <p:cNvSpPr txBox="1"/>
            <p:nvPr/>
          </p:nvSpPr>
          <p:spPr bwMode="auto">
            <a:xfrm>
              <a:off x="5927518" y="3742857"/>
              <a:ext cx="209072" cy="80851"/>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800" kern="0" dirty="0">
                  <a:solidFill>
                    <a:schemeClr val="bg1"/>
                  </a:solidFill>
                  <a:latin typeface="Verdana" pitchFamily="34" charset="0"/>
                  <a:ea typeface="Verdana" pitchFamily="34" charset="0"/>
                  <a:cs typeface="Verdana" pitchFamily="34" charset="0"/>
                </a:rPr>
                <a:t>1V3</a:t>
              </a:r>
            </a:p>
          </p:txBody>
        </p:sp>
        <p:sp>
          <p:nvSpPr>
            <p:cNvPr id="59" name="TextBox 58"/>
            <p:cNvSpPr txBox="1"/>
            <p:nvPr/>
          </p:nvSpPr>
          <p:spPr bwMode="auto">
            <a:xfrm>
              <a:off x="7015194" y="4263768"/>
              <a:ext cx="209072" cy="80851"/>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800" kern="0" dirty="0">
                  <a:solidFill>
                    <a:schemeClr val="bg1"/>
                  </a:solidFill>
                  <a:latin typeface="Verdana" pitchFamily="34" charset="0"/>
                  <a:ea typeface="Verdana" pitchFamily="34" charset="0"/>
                  <a:cs typeface="Verdana" pitchFamily="34" charset="0"/>
                </a:rPr>
                <a:t>3V3</a:t>
              </a:r>
            </a:p>
          </p:txBody>
        </p:sp>
        <p:sp>
          <p:nvSpPr>
            <p:cNvPr id="60" name="TextBox 59"/>
            <p:cNvSpPr txBox="1"/>
            <p:nvPr/>
          </p:nvSpPr>
          <p:spPr bwMode="auto">
            <a:xfrm>
              <a:off x="5951785" y="4270645"/>
              <a:ext cx="429145" cy="80851"/>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800" kern="0" dirty="0">
                  <a:solidFill>
                    <a:schemeClr val="bg1"/>
                  </a:solidFill>
                  <a:latin typeface="Verdana" pitchFamily="34" charset="0"/>
                  <a:ea typeface="Verdana" pitchFamily="34" charset="0"/>
                  <a:cs typeface="Verdana" pitchFamily="34" charset="0"/>
                </a:rPr>
                <a:t>5V/3V3</a:t>
              </a:r>
            </a:p>
          </p:txBody>
        </p:sp>
        <p:cxnSp>
          <p:nvCxnSpPr>
            <p:cNvPr id="63" name="Straight Connector 62"/>
            <p:cNvCxnSpPr/>
            <p:nvPr/>
          </p:nvCxnSpPr>
          <p:spPr>
            <a:xfrm flipV="1">
              <a:off x="7325984" y="3817652"/>
              <a:ext cx="0" cy="340348"/>
            </a:xfrm>
            <a:prstGeom prst="line">
              <a:avLst/>
            </a:prstGeom>
            <a:ln w="19050">
              <a:solidFill>
                <a:srgbClr val="A70562"/>
              </a:solidFill>
              <a:tailEnd type="none"/>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bwMode="auto">
            <a:xfrm>
              <a:off x="7947454" y="3549396"/>
              <a:ext cx="690473" cy="80851"/>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800" b="1" kern="0" dirty="0">
                  <a:solidFill>
                    <a:schemeClr val="accent6">
                      <a:lumMod val="60000"/>
                      <a:lumOff val="40000"/>
                    </a:schemeClr>
                  </a:solidFill>
                  <a:latin typeface="Verdana" pitchFamily="34" charset="0"/>
                  <a:ea typeface="Verdana" pitchFamily="34" charset="0"/>
                  <a:cs typeface="Verdana" pitchFamily="34" charset="0"/>
                </a:rPr>
                <a:t>Flying Cap</a:t>
              </a:r>
            </a:p>
          </p:txBody>
        </p:sp>
      </p:grpSp>
      <p:sp>
        <p:nvSpPr>
          <p:cNvPr id="65" name="TextBox 64"/>
          <p:cNvSpPr txBox="1"/>
          <p:nvPr/>
        </p:nvSpPr>
        <p:spPr bwMode="auto">
          <a:xfrm>
            <a:off x="6589741" y="6337729"/>
            <a:ext cx="2354154" cy="138499"/>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chemeClr val="accent1"/>
              </a:buClr>
            </a:pPr>
            <a:r>
              <a:rPr lang="en-GB" sz="900" b="1" kern="0" dirty="0" err="1">
                <a:latin typeface="Verdana" pitchFamily="34" charset="0"/>
                <a:ea typeface="Verdana" pitchFamily="34" charset="0"/>
                <a:cs typeface="Verdana" pitchFamily="34" charset="0"/>
              </a:rPr>
              <a:t>Colors</a:t>
            </a:r>
            <a:r>
              <a:rPr lang="en-GB" sz="900" b="1" kern="0" dirty="0">
                <a:latin typeface="Verdana" pitchFamily="34" charset="0"/>
                <a:ea typeface="Verdana" pitchFamily="34" charset="0"/>
                <a:cs typeface="Verdana" pitchFamily="34" charset="0"/>
              </a:rPr>
              <a:t> refer to voltage domains</a:t>
            </a:r>
          </a:p>
        </p:txBody>
      </p:sp>
      <p:sp>
        <p:nvSpPr>
          <p:cNvPr id="3" name="Footer Placeholder 2">
            <a:extLst>
              <a:ext uri="{FF2B5EF4-FFF2-40B4-BE49-F238E27FC236}">
                <a16:creationId xmlns:a16="http://schemas.microsoft.com/office/drawing/2014/main" id="{A7EA5E03-7CA7-4869-B481-8AA23000A00C}"/>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898BC075-026B-4ABA-B35F-53EBB695A27E}"/>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1E351A85-27F4-4984-8CAD-08AF7A28451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749655359"/>
      </p:ext>
    </p:extLst>
  </p:cSld>
  <p:clrMapOvr>
    <a:masterClrMapping/>
  </p:clrMapOvr>
  <p:transition spd="slow"/>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0E22B695-13A2-4C9C-83D0-0E79AD408599}"/>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rId37" action="ppaction://hlinksldjump"/>
              <a:extLst>
                <a:ext uri="{FF2B5EF4-FFF2-40B4-BE49-F238E27FC236}">
                  <a16:creationId xmlns:a16="http://schemas.microsoft.com/office/drawing/2014/main" id="{46F231EB-9D16-4680-97A7-0C766C096A1B}"/>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rId37" action="ppaction://hlinksldjump"/>
              <a:extLst>
                <a:ext uri="{FF2B5EF4-FFF2-40B4-BE49-F238E27FC236}">
                  <a16:creationId xmlns:a16="http://schemas.microsoft.com/office/drawing/2014/main" id="{1CB775D7-E2D2-447B-8E17-2010D89059B2}"/>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rId37" action="ppaction://hlinksldjump"/>
              <a:extLst>
                <a:ext uri="{FF2B5EF4-FFF2-40B4-BE49-F238E27FC236}">
                  <a16:creationId xmlns:a16="http://schemas.microsoft.com/office/drawing/2014/main" id="{A687918C-87ED-4CDB-8FD2-216E50F04682}"/>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rId38" action="ppaction://hlinksldjump"/>
              <a:extLst>
                <a:ext uri="{FF2B5EF4-FFF2-40B4-BE49-F238E27FC236}">
                  <a16:creationId xmlns:a16="http://schemas.microsoft.com/office/drawing/2014/main" id="{2A91CF04-5D52-46EC-A145-971311704391}"/>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rId38" action="ppaction://hlinksldjump"/>
              <a:extLst>
                <a:ext uri="{FF2B5EF4-FFF2-40B4-BE49-F238E27FC236}">
                  <a16:creationId xmlns:a16="http://schemas.microsoft.com/office/drawing/2014/main" id="{E7DD4450-A0AB-41AB-886B-C683D3D2234D}"/>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rId38" action="ppaction://hlinksldjump"/>
              <a:extLst>
                <a:ext uri="{FF2B5EF4-FFF2-40B4-BE49-F238E27FC236}">
                  <a16:creationId xmlns:a16="http://schemas.microsoft.com/office/drawing/2014/main" id="{77845AD0-0953-457C-906A-7D736D9FEA32}"/>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rId39" action="ppaction://hlinksldjump"/>
              <a:extLst>
                <a:ext uri="{FF2B5EF4-FFF2-40B4-BE49-F238E27FC236}">
                  <a16:creationId xmlns:a16="http://schemas.microsoft.com/office/drawing/2014/main" id="{9260EC84-EF77-41C0-8BFA-AC39C1E64D11}"/>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rId39" action="ppaction://hlinksldjump"/>
              <a:extLst>
                <a:ext uri="{FF2B5EF4-FFF2-40B4-BE49-F238E27FC236}">
                  <a16:creationId xmlns:a16="http://schemas.microsoft.com/office/drawing/2014/main" id="{5AA8CE9D-BBA1-42D2-933F-B4DEA2F84968}"/>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rId39" action="ppaction://hlinksldjump"/>
              <a:extLst>
                <a:ext uri="{FF2B5EF4-FFF2-40B4-BE49-F238E27FC236}">
                  <a16:creationId xmlns:a16="http://schemas.microsoft.com/office/drawing/2014/main" id="{F75E41D5-8395-4F0C-8225-D059E997969D}"/>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rId40" action="ppaction://hlinksldjump"/>
              <a:extLst>
                <a:ext uri="{FF2B5EF4-FFF2-40B4-BE49-F238E27FC236}">
                  <a16:creationId xmlns:a16="http://schemas.microsoft.com/office/drawing/2014/main" id="{96BC7DD5-C3CB-4A77-BCCC-A5B300B5268D}"/>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AURIX TC2xx Feature Details</a:t>
              </a:r>
              <a:endParaRPr lang="en-US" sz="1620" b="1" dirty="0">
                <a:solidFill>
                  <a:schemeClr val="tx2"/>
                </a:solidFill>
                <a:latin typeface="+mn-lt"/>
              </a:endParaRPr>
            </a:p>
          </p:txBody>
        </p:sp>
        <p:sp>
          <p:nvSpPr>
            <p:cNvPr id="16" name="MIO_AGENDA_ELEMENT_ELEMENTNUMBER_4">
              <a:hlinkClick r:id="rId40" action="ppaction://hlinksldjump"/>
              <a:extLst>
                <a:ext uri="{FF2B5EF4-FFF2-40B4-BE49-F238E27FC236}">
                  <a16:creationId xmlns:a16="http://schemas.microsoft.com/office/drawing/2014/main" id="{084B8F71-8674-47DB-A74A-0187737162A5}"/>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rId40" action="ppaction://hlinksldjump"/>
              <a:extLst>
                <a:ext uri="{FF2B5EF4-FFF2-40B4-BE49-F238E27FC236}">
                  <a16:creationId xmlns:a16="http://schemas.microsoft.com/office/drawing/2014/main" id="{A79105BC-4CAD-4989-BDDA-45B0E104DE42}"/>
                </a:ext>
              </a:extLst>
            </p:cNvPr>
            <p:cNvSpPr txBox="1">
              <a:spLocks/>
            </p:cNvSpPr>
            <p:nvPr>
              <p:custDataLst>
                <p:tags r:id="rId14"/>
              </p:custDataLst>
            </p:nvPr>
          </p:nvSpPr>
          <p:spPr>
            <a:xfrm>
              <a:off x="9925408" y="2678991"/>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31</a:t>
              </a:r>
              <a:endParaRPr lang="en-US" sz="1620" b="1" dirty="0">
                <a:solidFill>
                  <a:schemeClr val="tx2"/>
                </a:solidFill>
                <a:latin typeface="+mn-lt"/>
                <a:cs typeface="Segoe UI Semibold" panose="020B0702040204020203" pitchFamily="34" charset="0"/>
              </a:endParaRPr>
            </a:p>
          </p:txBody>
        </p:sp>
        <p:sp>
          <p:nvSpPr>
            <p:cNvPr id="18" name="MIO_AGENDA_ELEMENT_TITEL_5">
              <a:hlinkClick r:id="rId41" action="ppaction://hlinksldjump"/>
              <a:extLst>
                <a:ext uri="{FF2B5EF4-FFF2-40B4-BE49-F238E27FC236}">
                  <a16:creationId xmlns:a16="http://schemas.microsoft.com/office/drawing/2014/main" id="{FD802190-0BD1-4FB7-B8B8-8E67566F3529}"/>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rId41" action="ppaction://hlinksldjump"/>
              <a:extLst>
                <a:ext uri="{FF2B5EF4-FFF2-40B4-BE49-F238E27FC236}">
                  <a16:creationId xmlns:a16="http://schemas.microsoft.com/office/drawing/2014/main" id="{6B0541A5-B01B-4F3D-BFAD-3CBA36927CD1}"/>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rId41" action="ppaction://hlinksldjump"/>
              <a:extLst>
                <a:ext uri="{FF2B5EF4-FFF2-40B4-BE49-F238E27FC236}">
                  <a16:creationId xmlns:a16="http://schemas.microsoft.com/office/drawing/2014/main" id="{04F6DEE4-2BA3-4914-ADFF-74DEA033E203}"/>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4BB46242-5C12-4623-8899-A9F94641E3F7}"/>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C60B3B3B-E7C2-474C-9002-B6A84AD35E81}"/>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B82D86CC-86B5-4990-BA82-88E3B63D9585}"/>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B5809ECB-CD33-4501-BD00-3E4F82DDC1E0}"/>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F29014CF-1640-4117-B1A3-8215C097AFA7}"/>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2BF213CB-3A77-42EE-BDCD-653D55BC36E7}"/>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rId42" action="ppaction://hlinksldjump"/>
              <a:extLst>
                <a:ext uri="{FF2B5EF4-FFF2-40B4-BE49-F238E27FC236}">
                  <a16:creationId xmlns:a16="http://schemas.microsoft.com/office/drawing/2014/main" id="{3847ED84-7834-40A1-AA05-2796CE32017E}"/>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rId42" action="ppaction://hlinksldjump"/>
              <a:extLst>
                <a:ext uri="{FF2B5EF4-FFF2-40B4-BE49-F238E27FC236}">
                  <a16:creationId xmlns:a16="http://schemas.microsoft.com/office/drawing/2014/main" id="{5DCDBE24-DB5F-4F52-A857-EA397C480F23}"/>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rId42" action="ppaction://hlinksldjump"/>
              <a:extLst>
                <a:ext uri="{FF2B5EF4-FFF2-40B4-BE49-F238E27FC236}">
                  <a16:creationId xmlns:a16="http://schemas.microsoft.com/office/drawing/2014/main" id="{64AEB3C5-6225-4945-B314-3B602B490144}"/>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rId43" action="ppaction://hlinksldjump"/>
              <a:extLst>
                <a:ext uri="{FF2B5EF4-FFF2-40B4-BE49-F238E27FC236}">
                  <a16:creationId xmlns:a16="http://schemas.microsoft.com/office/drawing/2014/main" id="{BB55FC04-A958-466E-B966-D1FD7E02025A}"/>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rId43" action="ppaction://hlinksldjump"/>
              <a:extLst>
                <a:ext uri="{FF2B5EF4-FFF2-40B4-BE49-F238E27FC236}">
                  <a16:creationId xmlns:a16="http://schemas.microsoft.com/office/drawing/2014/main" id="{58F28BE2-B7B3-4139-84B9-D61F1A8B674C}"/>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rId43" action="ppaction://hlinksldjump"/>
              <a:extLst>
                <a:ext uri="{FF2B5EF4-FFF2-40B4-BE49-F238E27FC236}">
                  <a16:creationId xmlns:a16="http://schemas.microsoft.com/office/drawing/2014/main" id="{EA5430F2-8BCE-4304-838E-5F6919841C7C}"/>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rId44" action="ppaction://hlinksldjump"/>
              <a:extLst>
                <a:ext uri="{FF2B5EF4-FFF2-40B4-BE49-F238E27FC236}">
                  <a16:creationId xmlns:a16="http://schemas.microsoft.com/office/drawing/2014/main" id="{A7887C60-07F2-4464-A158-E0103577AB51}"/>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rId44" action="ppaction://hlinksldjump"/>
              <a:extLst>
                <a:ext uri="{FF2B5EF4-FFF2-40B4-BE49-F238E27FC236}">
                  <a16:creationId xmlns:a16="http://schemas.microsoft.com/office/drawing/2014/main" id="{887F8135-FF39-44EE-BFBB-77D0ECCF90B5}"/>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rId44" action="ppaction://hlinksldjump"/>
              <a:extLst>
                <a:ext uri="{FF2B5EF4-FFF2-40B4-BE49-F238E27FC236}">
                  <a16:creationId xmlns:a16="http://schemas.microsoft.com/office/drawing/2014/main" id="{21519159-296B-4FF8-8534-7CE48CB0C35C}"/>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rId45" action="ppaction://hlinksldjump"/>
              <a:extLst>
                <a:ext uri="{FF2B5EF4-FFF2-40B4-BE49-F238E27FC236}">
                  <a16:creationId xmlns:a16="http://schemas.microsoft.com/office/drawing/2014/main" id="{2F410A51-4F07-458A-BDD4-6548209FEC15}"/>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rId45" action="ppaction://hlinksldjump"/>
              <a:extLst>
                <a:ext uri="{FF2B5EF4-FFF2-40B4-BE49-F238E27FC236}">
                  <a16:creationId xmlns:a16="http://schemas.microsoft.com/office/drawing/2014/main" id="{3A565EE9-FFF6-41C1-B66A-CA605A1A9B50}"/>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rId45" action="ppaction://hlinksldjump"/>
              <a:extLst>
                <a:ext uri="{FF2B5EF4-FFF2-40B4-BE49-F238E27FC236}">
                  <a16:creationId xmlns:a16="http://schemas.microsoft.com/office/drawing/2014/main" id="{0B49D8F5-7F54-443F-A792-AB50B7A9562D}"/>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385988491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hasCustomPrompt="1"/>
          </p:nvPr>
        </p:nvSpPr>
        <p:spPr/>
        <p:txBody>
          <a:bodyPr vert="horz" lIns="0" tIns="0" rIns="0" bIns="10800" rtlCol="0" anchor="b" anchorCtr="0">
            <a:noAutofit/>
          </a:bodyPr>
          <a:lstStyle/>
          <a:p>
            <a:r>
              <a:t>AURIX™ standard devices overview</a:t>
            </a:r>
          </a:p>
        </p:txBody>
      </p:sp>
      <p:graphicFrame>
        <p:nvGraphicFramePr>
          <p:cNvPr id="13" name="Content Placeholder 12"/>
          <p:cNvGraphicFramePr>
            <a:graphicFrameLocks noGrp="1"/>
          </p:cNvGraphicFramePr>
          <p:nvPr>
            <p:extLst/>
          </p:nvPr>
        </p:nvGraphicFramePr>
        <p:xfrm>
          <a:off x="1165225" y="1052671"/>
          <a:ext cx="8642354" cy="4924437"/>
        </p:xfrm>
        <a:graphic>
          <a:graphicData uri="http://schemas.openxmlformats.org/drawingml/2006/table">
            <a:tbl>
              <a:tblPr/>
              <a:tblGrid>
                <a:gridCol w="1126198">
                  <a:extLst>
                    <a:ext uri="{9D8B030D-6E8A-4147-A177-3AD203B41FA5}">
                      <a16:colId xmlns:a16="http://schemas.microsoft.com/office/drawing/2014/main" val="20000"/>
                    </a:ext>
                  </a:extLst>
                </a:gridCol>
                <a:gridCol w="1126198">
                  <a:extLst>
                    <a:ext uri="{9D8B030D-6E8A-4147-A177-3AD203B41FA5}">
                      <a16:colId xmlns:a16="http://schemas.microsoft.com/office/drawing/2014/main" val="20001"/>
                    </a:ext>
                  </a:extLst>
                </a:gridCol>
                <a:gridCol w="1064993">
                  <a:extLst>
                    <a:ext uri="{9D8B030D-6E8A-4147-A177-3AD203B41FA5}">
                      <a16:colId xmlns:a16="http://schemas.microsoft.com/office/drawing/2014/main" val="20002"/>
                    </a:ext>
                  </a:extLst>
                </a:gridCol>
                <a:gridCol w="1064993">
                  <a:extLst>
                    <a:ext uri="{9D8B030D-6E8A-4147-A177-3AD203B41FA5}">
                      <a16:colId xmlns:a16="http://schemas.microsoft.com/office/drawing/2014/main" val="20003"/>
                    </a:ext>
                  </a:extLst>
                </a:gridCol>
                <a:gridCol w="1064993">
                  <a:extLst>
                    <a:ext uri="{9D8B030D-6E8A-4147-A177-3AD203B41FA5}">
                      <a16:colId xmlns:a16="http://schemas.microsoft.com/office/drawing/2014/main" val="20004"/>
                    </a:ext>
                  </a:extLst>
                </a:gridCol>
                <a:gridCol w="1064993">
                  <a:extLst>
                    <a:ext uri="{9D8B030D-6E8A-4147-A177-3AD203B41FA5}">
                      <a16:colId xmlns:a16="http://schemas.microsoft.com/office/drawing/2014/main" val="20005"/>
                    </a:ext>
                  </a:extLst>
                </a:gridCol>
                <a:gridCol w="1064993">
                  <a:extLst>
                    <a:ext uri="{9D8B030D-6E8A-4147-A177-3AD203B41FA5}">
                      <a16:colId xmlns:a16="http://schemas.microsoft.com/office/drawing/2014/main" val="20006"/>
                    </a:ext>
                  </a:extLst>
                </a:gridCol>
                <a:gridCol w="1064993">
                  <a:extLst>
                    <a:ext uri="{9D8B030D-6E8A-4147-A177-3AD203B41FA5}">
                      <a16:colId xmlns:a16="http://schemas.microsoft.com/office/drawing/2014/main" val="20007"/>
                    </a:ext>
                  </a:extLst>
                </a:gridCol>
              </a:tblGrid>
              <a:tr h="200026">
                <a:tc gridSpan="2">
                  <a:txBody>
                    <a:bodyPr/>
                    <a:lstStyle/>
                    <a:p>
                      <a:pPr algn="l" rtl="0" fontAlgn="ctr">
                        <a:buClr>
                          <a:schemeClr val="tx1"/>
                        </a:buClr>
                      </a:pPr>
                      <a:r>
                        <a:rPr lang="en-GB" sz="800" b="1" i="0" u="none" strike="noStrike" dirty="0">
                          <a:solidFill>
                            <a:schemeClr val="tx1"/>
                          </a:solidFill>
                          <a:effectLst/>
                          <a:latin typeface="Verdana"/>
                        </a:rPr>
                        <a:t>Feature Set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hMerge="1">
                  <a:txBody>
                    <a:bodyPr/>
                    <a:lstStyle/>
                    <a:p>
                      <a:endParaRPr lang="en-US"/>
                    </a:p>
                  </a:txBody>
                  <a:tcPr/>
                </a:tc>
                <a:tc>
                  <a:txBody>
                    <a:bodyPr/>
                    <a:lstStyle/>
                    <a:p>
                      <a:pPr algn="ctr" rtl="0" fontAlgn="ctr">
                        <a:buClr>
                          <a:schemeClr val="tx1"/>
                        </a:buClr>
                      </a:pPr>
                      <a:r>
                        <a:rPr lang="en-GB" sz="800" b="1" i="0" u="none" strike="noStrike" dirty="0">
                          <a:solidFill>
                            <a:schemeClr val="tx1"/>
                          </a:solidFill>
                          <a:effectLst/>
                          <a:latin typeface="Verdana"/>
                        </a:rPr>
                        <a:t>29x Series </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rtl="0" fontAlgn="ctr">
                        <a:buClr>
                          <a:schemeClr val="tx1"/>
                        </a:buClr>
                      </a:pPr>
                      <a:r>
                        <a:rPr lang="en-GB" sz="800" b="1" i="0" u="none" strike="noStrike" dirty="0">
                          <a:solidFill>
                            <a:schemeClr val="tx1"/>
                          </a:solidFill>
                          <a:effectLst/>
                          <a:latin typeface="Verdana"/>
                        </a:rPr>
                        <a:t>27x Series </a:t>
                      </a:r>
                    </a:p>
                  </a:txBody>
                  <a:tcPr marL="9631" marR="9631"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rtl="0" fontAlgn="ctr">
                        <a:buClr>
                          <a:schemeClr val="tx1"/>
                        </a:buClr>
                      </a:pPr>
                      <a:r>
                        <a:rPr lang="en-GB" sz="800" b="1" i="0" u="none" strike="noStrike" dirty="0">
                          <a:solidFill>
                            <a:schemeClr val="tx1"/>
                          </a:solidFill>
                          <a:effectLst/>
                          <a:latin typeface="Verdana"/>
                        </a:rPr>
                        <a:t>26x Series </a:t>
                      </a:r>
                    </a:p>
                  </a:txBody>
                  <a:tcPr marL="9631" marR="9631"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rtl="0" fontAlgn="ctr">
                        <a:buClr>
                          <a:schemeClr val="tx1"/>
                        </a:buClr>
                      </a:pPr>
                      <a:r>
                        <a:rPr lang="en-GB" sz="800" b="1" i="0" u="none" strike="noStrike" dirty="0">
                          <a:solidFill>
                            <a:schemeClr val="tx1"/>
                          </a:solidFill>
                          <a:effectLst/>
                          <a:latin typeface="Verdana"/>
                        </a:rPr>
                        <a:t>23x Series </a:t>
                      </a:r>
                    </a:p>
                  </a:txBody>
                  <a:tcPr marL="9631" marR="9631"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rtl="0" fontAlgn="ctr">
                        <a:buClr>
                          <a:schemeClr val="tx1"/>
                        </a:buClr>
                      </a:pPr>
                      <a:r>
                        <a:rPr lang="en-GB" sz="800" b="1" i="0" u="none" strike="noStrike" dirty="0">
                          <a:solidFill>
                            <a:schemeClr val="tx1"/>
                          </a:solidFill>
                          <a:effectLst/>
                          <a:latin typeface="Verdana"/>
                        </a:rPr>
                        <a:t>22x Series </a:t>
                      </a:r>
                    </a:p>
                  </a:txBody>
                  <a:tcPr marL="9631" marR="9631"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rtl="0" fontAlgn="ctr">
                        <a:buClr>
                          <a:schemeClr val="tx1"/>
                        </a:buClr>
                      </a:pPr>
                      <a:r>
                        <a:rPr lang="en-GB" sz="800" b="1" i="0" u="none" strike="noStrike" dirty="0">
                          <a:solidFill>
                            <a:schemeClr val="tx1"/>
                          </a:solidFill>
                          <a:effectLst/>
                          <a:latin typeface="Verdana"/>
                        </a:rPr>
                        <a:t>21x Series </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10000"/>
                  </a:ext>
                </a:extLst>
              </a:tr>
              <a:tr h="190500">
                <a:tc>
                  <a:txBody>
                    <a:bodyPr/>
                    <a:lstStyle/>
                    <a:p>
                      <a:pPr algn="l" rtl="0" fontAlgn="ctr">
                        <a:buClr>
                          <a:schemeClr val="tx1"/>
                        </a:buClr>
                      </a:pPr>
                      <a:r>
                        <a:rPr lang="en-GB" sz="800" b="1" i="0" u="none" strike="noStrike" dirty="0" err="1">
                          <a:solidFill>
                            <a:schemeClr val="tx1"/>
                          </a:solidFill>
                          <a:effectLst/>
                          <a:latin typeface="Verdana"/>
                        </a:rPr>
                        <a:t>TriCore</a:t>
                      </a:r>
                      <a:endParaRPr lang="en-GB" sz="800" b="1" i="0" u="none" strike="noStrike" dirty="0">
                        <a:solidFill>
                          <a:schemeClr val="tx1"/>
                        </a:solidFill>
                        <a:effectLst/>
                        <a:latin typeface="Verdana"/>
                      </a:endParaRP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 Cores / Checker</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3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76226">
                <a:tc>
                  <a:txBody>
                    <a:bodyPr/>
                    <a:lstStyle/>
                    <a:p>
                      <a:pPr algn="l" rtl="0" fontAlgn="ctr">
                        <a:buClr>
                          <a:schemeClr val="tx1"/>
                        </a:buClr>
                      </a:pPr>
                      <a:r>
                        <a:rPr lang="en-GB" sz="800" b="1" i="0" u="none" strike="noStrike" dirty="0">
                          <a:solidFill>
                            <a:schemeClr val="tx1"/>
                          </a:solidFill>
                          <a:effectLst/>
                          <a:latin typeface="Verdana"/>
                        </a:rPr>
                        <a:t>1.6P</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Frequency</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2x300 / 1x200 MHz</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200 MHz</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200 MHz</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90500">
                <a:tc>
                  <a:txBody>
                    <a:bodyPr/>
                    <a:lstStyle/>
                    <a:p>
                      <a:pPr algn="l" rtl="0" fontAlgn="ctr">
                        <a:buClr>
                          <a:schemeClr val="tx1"/>
                        </a:buClr>
                      </a:pPr>
                      <a:r>
                        <a:rPr lang="en-GB" sz="800" b="1" i="0" u="none" strike="noStrike" dirty="0">
                          <a:solidFill>
                            <a:schemeClr val="tx1"/>
                          </a:solidFill>
                          <a:effectLst/>
                          <a:latin typeface="Verdana"/>
                        </a:rPr>
                        <a:t>TriCore</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 Cores / Checker</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1  (1 / 0)</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1 (1 / 0)</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00026">
                <a:tc>
                  <a:txBody>
                    <a:bodyPr/>
                    <a:lstStyle/>
                    <a:p>
                      <a:pPr algn="l" rtl="0" fontAlgn="ctr">
                        <a:buClr>
                          <a:schemeClr val="tx1"/>
                        </a:buClr>
                      </a:pPr>
                      <a:r>
                        <a:rPr lang="en-GB" sz="800" b="1" i="0" u="none" strike="noStrike" dirty="0">
                          <a:solidFill>
                            <a:schemeClr val="tx1"/>
                          </a:solidFill>
                          <a:effectLst/>
                          <a:latin typeface="Verdana"/>
                        </a:rPr>
                        <a:t>1.6E</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Frequency</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200 MHz</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200 MHz</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200 MHz</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133 MHz</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133 MHz</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90500">
                <a:tc rowSpan="2">
                  <a:txBody>
                    <a:bodyPr/>
                    <a:lstStyle/>
                    <a:p>
                      <a:pPr algn="l" rtl="0" fontAlgn="ctr">
                        <a:buClr>
                          <a:schemeClr val="tx1"/>
                        </a:buClr>
                      </a:pPr>
                      <a:r>
                        <a:rPr lang="en-GB" sz="800" b="1" i="0" u="none" strike="noStrike" dirty="0">
                          <a:solidFill>
                            <a:schemeClr val="tx1"/>
                          </a:solidFill>
                          <a:effectLst/>
                          <a:latin typeface="Verdana"/>
                        </a:rPr>
                        <a:t>Flash</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Program Flash</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8 MB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MB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2.5 MB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MB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MB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512 KB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76226">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EEPROM @ w/e cycles</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128 KB @ 500k</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64 KB @ 500k</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16 KB @ 500k</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128k @ 125 k cycles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96k @ 125k cycles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64k @ 125k cycles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200026">
                <a:tc>
                  <a:txBody>
                    <a:bodyPr/>
                    <a:lstStyle/>
                    <a:p>
                      <a:pPr algn="l" rtl="0" fontAlgn="ctr">
                        <a:buClr>
                          <a:schemeClr val="tx1"/>
                        </a:buClr>
                      </a:pPr>
                      <a:r>
                        <a:rPr lang="en-GB" sz="800" b="1" i="0" u="none" strike="noStrike" dirty="0">
                          <a:solidFill>
                            <a:schemeClr val="tx1"/>
                          </a:solidFill>
                          <a:effectLst/>
                          <a:latin typeface="Verdana"/>
                        </a:rPr>
                        <a:t>SRAM</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Total </a:t>
                      </a:r>
                      <a:r>
                        <a:rPr lang="en-GB" sz="700" b="0" i="0" u="none" strike="noStrike" dirty="0">
                          <a:solidFill>
                            <a:schemeClr val="tx1"/>
                          </a:solidFill>
                          <a:effectLst/>
                          <a:latin typeface="Verdana"/>
                        </a:rPr>
                        <a:t>(DMI , PMI, LMU)</a:t>
                      </a:r>
                      <a:endParaRPr lang="en-GB" sz="800" b="0" i="0" u="none" strike="noStrike" dirty="0">
                        <a:solidFill>
                          <a:schemeClr val="tx1"/>
                        </a:solidFill>
                        <a:effectLst/>
                        <a:latin typeface="Verdana"/>
                      </a:endParaRP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728 KB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472 KB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240 KB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192 KB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96 KB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56 KB</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200026">
                <a:tc>
                  <a:txBody>
                    <a:bodyPr/>
                    <a:lstStyle/>
                    <a:p>
                      <a:pPr algn="l" rtl="0" fontAlgn="ctr">
                        <a:buClr>
                          <a:schemeClr val="tx1"/>
                        </a:buClr>
                      </a:pPr>
                      <a:r>
                        <a:rPr lang="en-GB" sz="800" b="1" i="0" u="none" strike="noStrike" dirty="0">
                          <a:solidFill>
                            <a:schemeClr val="tx1"/>
                          </a:solidFill>
                          <a:effectLst/>
                          <a:latin typeface="Verdana"/>
                        </a:rPr>
                        <a:t>DMA</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Channels</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128</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64</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48</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16</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16</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16</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190500">
                <a:tc rowSpan="2">
                  <a:txBody>
                    <a:bodyPr/>
                    <a:lstStyle/>
                    <a:p>
                      <a:pPr algn="l" rtl="0" fontAlgn="ctr">
                        <a:buClr>
                          <a:schemeClr val="tx1"/>
                        </a:buClr>
                      </a:pPr>
                      <a:r>
                        <a:rPr lang="en-GB" sz="800" b="1" i="0" u="none" strike="noStrike" dirty="0">
                          <a:solidFill>
                            <a:schemeClr val="tx1"/>
                          </a:solidFill>
                          <a:effectLst/>
                          <a:latin typeface="Verdana"/>
                        </a:rPr>
                        <a:t>ADC</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Modules 12bit / DS</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11 / 10</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8 / 6</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3</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276226">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Channels 12bit / DS</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84 / 10 diff</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60 / 6 diff</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50 / 3 diff</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24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24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24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190500">
                <a:tc rowSpan="2">
                  <a:txBody>
                    <a:bodyPr/>
                    <a:lstStyle/>
                    <a:p>
                      <a:pPr algn="l" rtl="0" fontAlgn="ctr">
                        <a:buClr>
                          <a:schemeClr val="tx1"/>
                        </a:buClr>
                      </a:pPr>
                      <a:r>
                        <a:rPr lang="en-GB" sz="800" b="1" i="0" u="none" strike="noStrike" dirty="0">
                          <a:solidFill>
                            <a:schemeClr val="tx1"/>
                          </a:solidFill>
                          <a:effectLst/>
                          <a:latin typeface="Verdana"/>
                        </a:rPr>
                        <a:t>Timer</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GTM Input / Output</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48 / 152 channels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32 / 88 channels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24 / 64 channels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8 / 32</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8 / 32</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8 / 32</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276226">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CCU / GPT modules</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190500">
                <a:tc rowSpan="6">
                  <a:txBody>
                    <a:bodyPr/>
                    <a:lstStyle/>
                    <a:p>
                      <a:pPr algn="l" rtl="0" fontAlgn="ctr">
                        <a:buClr>
                          <a:schemeClr val="tx1"/>
                        </a:buClr>
                      </a:pPr>
                      <a:r>
                        <a:rPr lang="en-GB" sz="800" b="1" i="0" u="none" strike="noStrike" dirty="0">
                          <a:solidFill>
                            <a:schemeClr val="tx1"/>
                          </a:solidFill>
                          <a:effectLst/>
                          <a:latin typeface="Verdana"/>
                        </a:rPr>
                        <a:t>Interfaces</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err="1">
                          <a:solidFill>
                            <a:schemeClr val="tx1"/>
                          </a:solidFill>
                          <a:effectLst/>
                          <a:latin typeface="Verdana"/>
                        </a:rPr>
                        <a:t>FlexRay</a:t>
                      </a:r>
                      <a:r>
                        <a:rPr lang="en-GB" sz="800" b="0" i="0" u="none" strike="noStrike" dirty="0">
                          <a:solidFill>
                            <a:schemeClr val="tx1"/>
                          </a:solidFill>
                          <a:effectLst/>
                          <a:latin typeface="Verdana"/>
                        </a:rPr>
                        <a:t> (#/</a:t>
                      </a:r>
                      <a:r>
                        <a:rPr lang="en-GB" sz="800" b="0" i="0" u="none" strike="noStrike" dirty="0" err="1">
                          <a:solidFill>
                            <a:schemeClr val="tx1"/>
                          </a:solidFill>
                          <a:effectLst/>
                          <a:latin typeface="Verdana"/>
                        </a:rPr>
                        <a:t>ch.</a:t>
                      </a:r>
                      <a:r>
                        <a:rPr lang="en-GB" sz="800" b="0" i="0" u="none" strike="noStrike" dirty="0">
                          <a:solidFill>
                            <a:schemeClr val="tx1"/>
                          </a:solidFill>
                          <a:effectLst/>
                          <a:latin typeface="Verdana"/>
                        </a:rPr>
                        <a:t>)</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2 / 4</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2</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2</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2</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276226">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CAN FD</a:t>
                      </a:r>
                      <a:r>
                        <a:rPr lang="en-GB" sz="800" b="0" i="0" u="none" strike="noStrike" baseline="30000" dirty="0">
                          <a:solidFill>
                            <a:schemeClr val="tx1"/>
                          </a:solidFill>
                          <a:effectLst/>
                          <a:latin typeface="Verdana"/>
                        </a:rPr>
                        <a:t>1) </a:t>
                      </a:r>
                      <a:r>
                        <a:rPr lang="en-GB" sz="800" b="0" i="0" u="none" strike="noStrike" dirty="0">
                          <a:solidFill>
                            <a:schemeClr val="tx1"/>
                          </a:solidFill>
                          <a:effectLst/>
                          <a:latin typeface="Verdana"/>
                        </a:rPr>
                        <a:t>(nodes/</a:t>
                      </a:r>
                      <a:r>
                        <a:rPr lang="en-GB" sz="800" b="0" i="0" u="none" strike="noStrike" dirty="0" err="1">
                          <a:solidFill>
                            <a:schemeClr val="tx1"/>
                          </a:solidFill>
                          <a:effectLst/>
                          <a:latin typeface="Verdana"/>
                        </a:rPr>
                        <a:t>obj</a:t>
                      </a:r>
                      <a:r>
                        <a:rPr lang="en-GB" sz="800" b="0" i="0" u="none" strike="noStrike" dirty="0">
                          <a:solidFill>
                            <a:schemeClr val="tx1"/>
                          </a:solidFill>
                          <a:effectLst/>
                          <a:latin typeface="Verdana"/>
                        </a:rPr>
                        <a:t>)</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6 / 384</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256</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5 / 256</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 / 256</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3 / 128</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3 / 128</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190500">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QSPI / </a:t>
                      </a:r>
                      <a:r>
                        <a:rPr lang="en-GB" sz="800" b="0" i="0" u="none" strike="noStrike" dirty="0">
                          <a:solidFill>
                            <a:schemeClr val="tx1"/>
                          </a:solidFill>
                          <a:effectLst/>
                          <a:latin typeface="Arial"/>
                        </a:rPr>
                        <a:t>ASCLIN</a:t>
                      </a:r>
                      <a:r>
                        <a:rPr lang="en-GB" sz="800" b="0" i="0" u="none" strike="noStrike" dirty="0">
                          <a:solidFill>
                            <a:schemeClr val="tx1"/>
                          </a:solidFill>
                          <a:effectLst/>
                          <a:latin typeface="Verdana"/>
                        </a:rPr>
                        <a:t> / I2C</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6 / 4 / 2</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4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4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2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2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2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266700">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SENT / PSI5 / PSI5S</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15 / 5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10 / 3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 / 2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190500">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HSCT / MSC / EBU</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 / 3  diff LVDS / 1</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2 diff LVDS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2 diff LVDS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 / -</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361951">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Other</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Ethernet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Ethernet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Ethernet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200026">
                <a:tc>
                  <a:txBody>
                    <a:bodyPr/>
                    <a:lstStyle/>
                    <a:p>
                      <a:pPr algn="l" rtl="0" fontAlgn="ctr">
                        <a:buClr>
                          <a:schemeClr val="tx1"/>
                        </a:buClr>
                      </a:pPr>
                      <a:r>
                        <a:rPr lang="en-GB" sz="800" b="1" i="0" u="none" strike="noStrike" dirty="0">
                          <a:solidFill>
                            <a:schemeClr val="tx1"/>
                          </a:solidFill>
                          <a:effectLst/>
                          <a:latin typeface="Verdana"/>
                        </a:rPr>
                        <a:t>Safety</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SIL Level</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200026">
                <a:tc>
                  <a:txBody>
                    <a:bodyPr/>
                    <a:lstStyle/>
                    <a:p>
                      <a:pPr algn="l" rtl="0" fontAlgn="ctr">
                        <a:buClr>
                          <a:schemeClr val="tx1"/>
                        </a:buClr>
                      </a:pPr>
                      <a:r>
                        <a:rPr lang="en-GB" sz="800" b="1" i="0" u="none" strike="noStrike" dirty="0">
                          <a:solidFill>
                            <a:schemeClr val="tx1"/>
                          </a:solidFill>
                          <a:effectLst/>
                          <a:latin typeface="Verdana"/>
                        </a:rPr>
                        <a:t>Security</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HSM</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Yes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Optional</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No</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Optional</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No</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No</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190500">
                <a:tc>
                  <a:txBody>
                    <a:bodyPr/>
                    <a:lstStyle/>
                    <a:p>
                      <a:pPr algn="l" rtl="0" fontAlgn="ctr">
                        <a:buClr>
                          <a:schemeClr val="tx1"/>
                        </a:buClr>
                      </a:pPr>
                      <a:r>
                        <a:rPr lang="en-GB" sz="800" b="1" i="0" u="none" strike="noStrike" dirty="0">
                          <a:solidFill>
                            <a:schemeClr val="tx1"/>
                          </a:solidFill>
                          <a:effectLst/>
                          <a:latin typeface="Verdana"/>
                        </a:rPr>
                        <a:t>Power</a:t>
                      </a:r>
                    </a:p>
                  </a:txBody>
                  <a:tcPr marL="9631" marR="963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EVR</a:t>
                      </a:r>
                    </a:p>
                  </a:txBody>
                  <a:tcPr marL="9631" marR="963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Yes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Yes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Yes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Yes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Yes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Yes</a:t>
                      </a:r>
                    </a:p>
                  </a:txBody>
                  <a:tcPr marL="9631" marR="963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sp>
        <p:nvSpPr>
          <p:cNvPr id="7" name="Rechteck 128"/>
          <p:cNvSpPr/>
          <p:nvPr/>
        </p:nvSpPr>
        <p:spPr>
          <a:xfrm>
            <a:off x="1106322" y="6198504"/>
            <a:ext cx="5100178" cy="830997"/>
          </a:xfrm>
          <a:prstGeom prst="rect">
            <a:avLst/>
          </a:prstGeom>
          <a:effectLst/>
        </p:spPr>
        <p:txBody>
          <a:bodyPr wrap="square">
            <a:spAutoFit/>
          </a:bodyPr>
          <a:lstStyle/>
          <a:p>
            <a:pPr>
              <a:buClr>
                <a:schemeClr val="tx1"/>
              </a:buClr>
            </a:pPr>
            <a:endParaRPr lang="en-GB" sz="800" i="1" dirty="0">
              <a:latin typeface="Verdana" pitchFamily="34" charset="0"/>
            </a:endParaRPr>
          </a:p>
          <a:p>
            <a:pPr marL="228600" indent="-228600">
              <a:buClr>
                <a:schemeClr val="tx1"/>
              </a:buClr>
              <a:buFontTx/>
              <a:buAutoNum type="arabicParenR"/>
            </a:pPr>
            <a:r>
              <a:rPr lang="en-GB" sz="800" i="1" dirty="0">
                <a:latin typeface="Verdana"/>
              </a:rPr>
              <a:t>Option: CAN FD ISO </a:t>
            </a:r>
            <a:r>
              <a:rPr lang="en-GB" sz="800" i="1" dirty="0" err="1">
                <a:latin typeface="Verdana"/>
              </a:rPr>
              <a:t>ISO</a:t>
            </a:r>
            <a:r>
              <a:rPr lang="en-GB" sz="800" i="1" dirty="0">
                <a:latin typeface="Verdana"/>
              </a:rPr>
              <a:t> 11898-1 in 4/6, 4/5, 4/4, 3/3 nodes </a:t>
            </a:r>
            <a:endParaRPr lang="en-GB" sz="800" dirty="0">
              <a:solidFill>
                <a:srgbClr val="00214A"/>
              </a:solidFill>
              <a:latin typeface="Verdana" pitchFamily="34" charset="0"/>
            </a:endParaRPr>
          </a:p>
          <a:p>
            <a:pPr marL="228600" indent="-228600">
              <a:buClr>
                <a:schemeClr val="tx1"/>
              </a:buClr>
            </a:pPr>
            <a:endParaRPr lang="en-GB" sz="800" i="1" dirty="0">
              <a:latin typeface="Verdana"/>
            </a:endParaRPr>
          </a:p>
          <a:p>
            <a:pPr marL="228600" indent="-228600">
              <a:buClr>
                <a:schemeClr val="tx1"/>
              </a:buClr>
              <a:buFontTx/>
              <a:buAutoNum type="arabicParenR"/>
            </a:pPr>
            <a:endParaRPr lang="en-GB" sz="800" i="1" dirty="0">
              <a:latin typeface="Verdana" pitchFamily="34" charset="0"/>
            </a:endParaRPr>
          </a:p>
          <a:p>
            <a:pPr marL="228600" indent="-228600">
              <a:buClr>
                <a:schemeClr val="tx1"/>
              </a:buClr>
            </a:pPr>
            <a:endParaRPr lang="en-GB" sz="800" i="1" dirty="0">
              <a:latin typeface="Verdana"/>
            </a:endParaRPr>
          </a:p>
          <a:p>
            <a:pPr marL="228600" indent="-228600">
              <a:buAutoNum type="arabicParenR"/>
            </a:pPr>
            <a:endParaRPr lang="en-GB" sz="800" dirty="0">
              <a:latin typeface="Verdana"/>
            </a:endParaRPr>
          </a:p>
        </p:txBody>
      </p:sp>
      <p:sp>
        <p:nvSpPr>
          <p:cNvPr id="2" name="Footer Placeholder 1">
            <a:extLst>
              <a:ext uri="{FF2B5EF4-FFF2-40B4-BE49-F238E27FC236}">
                <a16:creationId xmlns:a16="http://schemas.microsoft.com/office/drawing/2014/main" id="{0299E11E-C089-4A63-8D85-FB8878C0A001}"/>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3D080F7C-9281-4614-A1EB-16E1BA67D1EA}"/>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01D1302E-B90B-4FD1-8AA4-A7546395DAB9}"/>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931125733"/>
      </p:ext>
    </p:extLst>
  </p:cSld>
  <p:clrMapOvr>
    <a:masterClrMapping/>
  </p:clrMapOvr>
  <p:transition spd="slow"/>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9" name="Rectangle 3"/>
          <p:cNvSpPr>
            <a:spLocks noGrp="1" noChangeArrowheads="1"/>
          </p:cNvSpPr>
          <p:nvPr>
            <p:ph type="title" hasCustomPrompt="1"/>
          </p:nvPr>
        </p:nvSpPr>
        <p:spPr/>
        <p:txBody>
          <a:bodyPr vert="horz" lIns="0" tIns="0" rIns="0" bIns="10800" rtlCol="0" anchor="b" anchorCtr="0">
            <a:noAutofit/>
          </a:bodyPr>
          <a:lstStyle/>
          <a:p>
            <a:r>
              <a:t>9x Series – Umbrella Device</a:t>
            </a:r>
            <a:br>
              <a:rPr/>
            </a:br>
            <a:r>
              <a:rPr>
                <a:solidFill>
                  <a:schemeClr val="tx2">
                    <a:lumMod val="50000"/>
                  </a:schemeClr>
                </a:solidFill>
              </a:rPr>
              <a:t>SAK-TC29xTP-128F300</a:t>
            </a:r>
          </a:p>
        </p:txBody>
      </p:sp>
      <p:graphicFrame>
        <p:nvGraphicFramePr>
          <p:cNvPr id="1126040" name="Group 664"/>
          <p:cNvGraphicFramePr>
            <a:graphicFrameLocks noGrp="1"/>
          </p:cNvGraphicFramePr>
          <p:nvPr>
            <p:extLst/>
          </p:nvPr>
        </p:nvGraphicFramePr>
        <p:xfrm>
          <a:off x="1165225" y="941388"/>
          <a:ext cx="3455988" cy="5001408"/>
        </p:xfrm>
        <a:graphic>
          <a:graphicData uri="http://schemas.openxmlformats.org/drawingml/2006/table">
            <a:tbl>
              <a:tblPr/>
              <a:tblGrid>
                <a:gridCol w="863600">
                  <a:extLst>
                    <a:ext uri="{9D8B030D-6E8A-4147-A177-3AD203B41FA5}">
                      <a16:colId xmlns:a16="http://schemas.microsoft.com/office/drawing/2014/main" val="20000"/>
                    </a:ext>
                  </a:extLst>
                </a:gridCol>
                <a:gridCol w="1295400">
                  <a:extLst>
                    <a:ext uri="{9D8B030D-6E8A-4147-A177-3AD203B41FA5}">
                      <a16:colId xmlns:a16="http://schemas.microsoft.com/office/drawing/2014/main" val="20001"/>
                    </a:ext>
                  </a:extLst>
                </a:gridCol>
                <a:gridCol w="1296988">
                  <a:extLst>
                    <a:ext uri="{9D8B030D-6E8A-4147-A177-3AD203B41FA5}">
                      <a16:colId xmlns:a16="http://schemas.microsoft.com/office/drawing/2014/main" val="20002"/>
                    </a:ext>
                  </a:extLst>
                </a:gridCol>
              </a:tblGrid>
              <a:tr h="221616">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dirty="0">
                          <a:ln>
                            <a:noFill/>
                          </a:ln>
                          <a:solidFill>
                            <a:schemeClr val="tx1"/>
                          </a:solidFill>
                          <a:effectLst/>
                          <a:latin typeface="Verdana" pitchFamily="34" charset="0"/>
                        </a:rPr>
                        <a:t>Feature Set</a:t>
                      </a:r>
                      <a:endParaRPr kumimoji="0" lang="de-DE" sz="800" b="1" i="0" u="none" strike="noStrike" cap="none" normalizeH="0" baseline="0" noProof="1">
                        <a:ln>
                          <a:noFill/>
                        </a:ln>
                        <a:solidFill>
                          <a:schemeClr val="tx1"/>
                        </a:solidFill>
                        <a:effectLst/>
                        <a:latin typeface="Verdana" pitchFamily="34" charset="0"/>
                      </a:endParaRP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dirty="0">
                          <a:ln>
                            <a:noFill/>
                          </a:ln>
                          <a:solidFill>
                            <a:schemeClr val="tx1"/>
                          </a:solidFill>
                          <a:effectLst/>
                          <a:latin typeface="Verdana" pitchFamily="34" charset="0"/>
                        </a:rPr>
                        <a:t>9x </a:t>
                      </a:r>
                      <a:r>
                        <a:rPr kumimoji="0" lang="de-DE" sz="800" b="1" i="0" u="none" strike="noStrike" kern="1200" cap="none" normalizeH="0" baseline="0" dirty="0">
                          <a:ln>
                            <a:noFill/>
                          </a:ln>
                          <a:solidFill>
                            <a:schemeClr val="tx1"/>
                          </a:solidFill>
                          <a:effectLst/>
                          <a:latin typeface="Verdana" pitchFamily="34" charset="0"/>
                          <a:ea typeface="+mn-ea"/>
                          <a:cs typeface="+mn-cs"/>
                        </a:rPr>
                        <a:t>Series</a:t>
                      </a:r>
                      <a:r>
                        <a:rPr kumimoji="0" lang="de-DE" sz="800" b="1" i="0" u="none" strike="noStrike" cap="none" normalizeH="0" baseline="0" dirty="0">
                          <a:ln>
                            <a:noFill/>
                          </a:ln>
                          <a:solidFill>
                            <a:schemeClr val="tx1"/>
                          </a:solidFill>
                          <a:effectLst/>
                          <a:latin typeface="Verdana" pitchFamily="34" charset="0"/>
                        </a:rPr>
                        <a:t> </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221616">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dirty="0" err="1">
                          <a:ln>
                            <a:noFill/>
                          </a:ln>
                          <a:solidFill>
                            <a:schemeClr val="tx1"/>
                          </a:solidFill>
                          <a:effectLst/>
                          <a:latin typeface="Verdana" pitchFamily="34" charset="0"/>
                        </a:rPr>
                        <a:t>TriCore</a:t>
                      </a:r>
                      <a:br>
                        <a:rPr kumimoji="0" lang="de-DE" sz="800" b="1" i="0" u="none" strike="noStrike" cap="none" normalizeH="0" baseline="0" dirty="0">
                          <a:ln>
                            <a:noFill/>
                          </a:ln>
                          <a:solidFill>
                            <a:schemeClr val="tx1"/>
                          </a:solidFill>
                          <a:effectLst/>
                          <a:latin typeface="Verdana" pitchFamily="34" charset="0"/>
                        </a:rPr>
                      </a:br>
                      <a:r>
                        <a:rPr kumimoji="0" lang="de-DE" sz="800" b="1" i="0" u="none" strike="noStrike" cap="none" normalizeH="0" baseline="0" dirty="0">
                          <a:ln>
                            <a:noFill/>
                          </a:ln>
                          <a:solidFill>
                            <a:schemeClr val="tx1"/>
                          </a:solidFill>
                          <a:effectLst/>
                          <a:latin typeface="Verdana" pitchFamily="34" charset="0"/>
                        </a:rPr>
                        <a:t>1.6P</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 Cores / </a:t>
                      </a:r>
                      <a:r>
                        <a:rPr kumimoji="0" lang="de-DE" sz="800" b="0" i="0" u="none" strike="noStrike" cap="none" normalizeH="0" baseline="0" dirty="0" err="1">
                          <a:ln>
                            <a:noFill/>
                          </a:ln>
                          <a:solidFill>
                            <a:schemeClr val="tx1"/>
                          </a:solidFill>
                          <a:effectLst/>
                          <a:latin typeface="Verdana" pitchFamily="34" charset="0"/>
                        </a:rPr>
                        <a:t>Checker</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3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de-DE" sz="800" b="0" i="0" u="none" strike="noStrike" cap="none" normalizeH="0" baseline="0" dirty="0" err="1">
                          <a:ln>
                            <a:noFill/>
                          </a:ln>
                          <a:solidFill>
                            <a:schemeClr val="tx1"/>
                          </a:solidFill>
                          <a:effectLst/>
                          <a:latin typeface="Verdana" pitchFamily="34" charset="0"/>
                        </a:rPr>
                        <a:t>Frequency</a:t>
                      </a:r>
                      <a:r>
                        <a:rPr kumimoji="0" lang="de-DE" sz="800" b="0" i="0" u="none" strike="noStrike" cap="none" normalizeH="0" baseline="0" dirty="0">
                          <a:ln>
                            <a:noFill/>
                          </a:ln>
                          <a:solidFill>
                            <a:schemeClr val="tx1"/>
                          </a:solidFill>
                          <a:effectLst/>
                          <a:latin typeface="Verdana" pitchFamily="34" charset="0"/>
                        </a:rPr>
                        <a:t> </a:t>
                      </a:r>
                      <a:r>
                        <a:rPr kumimoji="0" lang="de-DE" sz="800" b="0" i="0" u="none" strike="noStrike" cap="none" normalizeH="0" baseline="30000" dirty="0">
                          <a:ln>
                            <a:noFill/>
                          </a:ln>
                          <a:solidFill>
                            <a:schemeClr val="tx1"/>
                          </a:solidFill>
                          <a:effectLst/>
                          <a:latin typeface="Verdana" pitchFamily="34" charset="0"/>
                        </a:rPr>
                        <a:t>2)</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de-DE" sz="800" b="0" i="0" u="none" strike="noStrike" cap="none" normalizeH="0" baseline="0" dirty="0">
                          <a:ln>
                            <a:noFill/>
                          </a:ln>
                          <a:solidFill>
                            <a:schemeClr val="tx1"/>
                          </a:solidFill>
                          <a:effectLst/>
                          <a:latin typeface="Verdana" pitchFamily="34" charset="0"/>
                        </a:rPr>
                        <a:t>2x300 / 1x200</a:t>
                      </a:r>
                      <a:r>
                        <a:rPr kumimoji="0" lang="en-US" sz="800" b="0" i="0" u="none" strike="noStrike" cap="none" normalizeH="0" baseline="30000" dirty="0">
                          <a:ln>
                            <a:noFill/>
                          </a:ln>
                          <a:solidFill>
                            <a:schemeClr val="tx1"/>
                          </a:solidFill>
                          <a:effectLst/>
                          <a:latin typeface="Verdana" pitchFamily="34" charset="0"/>
                        </a:rPr>
                        <a:t>2) </a:t>
                      </a:r>
                      <a:r>
                        <a:rPr kumimoji="0" lang="de-DE" sz="800" b="0" i="0" u="none" strike="noStrike" cap="none" normalizeH="0" baseline="0" dirty="0">
                          <a:ln>
                            <a:noFill/>
                          </a:ln>
                          <a:solidFill>
                            <a:schemeClr val="tx1"/>
                          </a:solidFill>
                          <a:effectLst/>
                          <a:latin typeface="Verdana" pitchFamily="34" charset="0"/>
                        </a:rPr>
                        <a:t>MHz</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1616">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dirty="0">
                          <a:ln>
                            <a:noFill/>
                          </a:ln>
                          <a:solidFill>
                            <a:schemeClr val="tx1"/>
                          </a:solidFill>
                          <a:effectLst/>
                          <a:latin typeface="Verdana" pitchFamily="34" charset="0"/>
                        </a:rPr>
                        <a:t>Flash</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err="1">
                          <a:ln>
                            <a:noFill/>
                          </a:ln>
                          <a:solidFill>
                            <a:schemeClr val="tx1"/>
                          </a:solidFill>
                          <a:effectLst/>
                          <a:latin typeface="Verdana" pitchFamily="34" charset="0"/>
                        </a:rPr>
                        <a:t>Program</a:t>
                      </a:r>
                      <a:r>
                        <a:rPr kumimoji="0" lang="de-DE" sz="800" b="0" i="0" u="none" strike="noStrike" cap="none" normalizeH="0" baseline="0" dirty="0">
                          <a:ln>
                            <a:noFill/>
                          </a:ln>
                          <a:solidFill>
                            <a:schemeClr val="tx1"/>
                          </a:solidFill>
                          <a:effectLst/>
                          <a:latin typeface="Verdana" pitchFamily="34" charset="0"/>
                        </a:rPr>
                        <a:t>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8 </a:t>
                      </a:r>
                      <a:r>
                        <a:rPr kumimoji="0" lang="de-DE" sz="800" b="0" i="0" u="none" strike="noStrike" cap="none" normalizeH="0" baseline="0" dirty="0" err="1">
                          <a:ln>
                            <a:noFill/>
                          </a:ln>
                          <a:solidFill>
                            <a:schemeClr val="tx1"/>
                          </a:solidFill>
                          <a:effectLst/>
                          <a:latin typeface="Verdana" pitchFamily="34" charset="0"/>
                        </a:rPr>
                        <a:t>MB</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37440">
                <a:tc vMerge="1">
                  <a:txBody>
                    <a:bodyPr/>
                    <a:lstStyle/>
                    <a:p>
                      <a:endParaRPr lang="de-DE" dirty="0"/>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err="1">
                          <a:ln>
                            <a:noFill/>
                          </a:ln>
                          <a:solidFill>
                            <a:schemeClr val="tx1"/>
                          </a:solidFill>
                          <a:effectLst/>
                          <a:latin typeface="Verdana" pitchFamily="34" charset="0"/>
                        </a:rPr>
                        <a:t>EEProm</a:t>
                      </a:r>
                      <a:r>
                        <a:rPr kumimoji="0" lang="de-DE" sz="800" b="0" i="0" u="none" strike="noStrike" cap="none" normalizeH="0" baseline="0" dirty="0">
                          <a:ln>
                            <a:noFill/>
                          </a:ln>
                          <a:solidFill>
                            <a:schemeClr val="tx1"/>
                          </a:solidFill>
                          <a:effectLst/>
                          <a:latin typeface="Verdana" pitchFamily="34" charset="0"/>
                        </a:rPr>
                        <a:t> @ w/e </a:t>
                      </a:r>
                      <a:r>
                        <a:rPr kumimoji="0" lang="de-DE" sz="800" b="0" i="0" u="none" strike="noStrike" cap="none" normalizeH="0" baseline="0" dirty="0" err="1">
                          <a:ln>
                            <a:noFill/>
                          </a:ln>
                          <a:solidFill>
                            <a:schemeClr val="tx1"/>
                          </a:solidFill>
                          <a:effectLst/>
                          <a:latin typeface="Verdana" pitchFamily="34" charset="0"/>
                        </a:rPr>
                        <a:t>cycles</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128 </a:t>
                      </a:r>
                      <a:r>
                        <a:rPr kumimoji="0" lang="de-DE" sz="800" b="0" i="0" u="none" strike="noStrike" cap="none" normalizeH="0" baseline="0" dirty="0" err="1">
                          <a:ln>
                            <a:noFill/>
                          </a:ln>
                          <a:solidFill>
                            <a:schemeClr val="tx1"/>
                          </a:solidFill>
                          <a:effectLst/>
                          <a:latin typeface="Verdana" pitchFamily="34" charset="0"/>
                        </a:rPr>
                        <a:t>KB</a:t>
                      </a:r>
                      <a:r>
                        <a:rPr kumimoji="0" lang="de-DE" sz="800" b="0" i="0" u="none" strike="noStrike" cap="none" normalizeH="0" baseline="0" dirty="0">
                          <a:ln>
                            <a:noFill/>
                          </a:ln>
                          <a:solidFill>
                            <a:schemeClr val="tx1"/>
                          </a:solidFill>
                          <a:effectLst/>
                          <a:latin typeface="Verdana" pitchFamily="34" charset="0"/>
                        </a:rPr>
                        <a:t> @ </a:t>
                      </a:r>
                      <a:r>
                        <a:rPr kumimoji="0" lang="de-DE" sz="800" b="0" i="0" u="none" strike="noStrike" cap="none" normalizeH="0" baseline="0" dirty="0" err="1">
                          <a:ln>
                            <a:noFill/>
                          </a:ln>
                          <a:solidFill>
                            <a:schemeClr val="tx1"/>
                          </a:solidFill>
                          <a:effectLst/>
                          <a:latin typeface="Verdana" pitchFamily="34" charset="0"/>
                        </a:rPr>
                        <a:t>500k</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2161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dirty="0">
                          <a:ln>
                            <a:noFill/>
                          </a:ln>
                          <a:solidFill>
                            <a:schemeClr val="tx1"/>
                          </a:solidFill>
                          <a:effectLst/>
                          <a:latin typeface="Verdana" pitchFamily="34" charset="0"/>
                        </a:rPr>
                        <a:t>SRAM</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Total </a:t>
                      </a:r>
                      <a:r>
                        <a:rPr kumimoji="0" lang="de-DE" sz="700" b="0" i="0" u="none" strike="noStrike" cap="none" normalizeH="0" baseline="0" dirty="0">
                          <a:ln>
                            <a:noFill/>
                          </a:ln>
                          <a:solidFill>
                            <a:schemeClr val="tx1"/>
                          </a:solidFill>
                          <a:effectLst/>
                          <a:latin typeface="Verdana" pitchFamily="34" charset="0"/>
                        </a:rPr>
                        <a:t>(DMI , PMI, LMU)</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728 KB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2161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dirty="0">
                          <a:ln>
                            <a:noFill/>
                          </a:ln>
                          <a:solidFill>
                            <a:schemeClr val="tx1"/>
                          </a:solidFill>
                          <a:effectLst/>
                          <a:latin typeface="Verdana" pitchFamily="34" charset="0"/>
                        </a:rPr>
                        <a:t>DMA</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Channels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128</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21616">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a:ln>
                            <a:noFill/>
                          </a:ln>
                          <a:solidFill>
                            <a:schemeClr val="tx1"/>
                          </a:solidFill>
                          <a:effectLst/>
                          <a:latin typeface="Verdana" pitchFamily="34" charset="0"/>
                        </a:rPr>
                        <a:t>ADC</a:t>
                      </a:r>
                      <a:endParaRPr kumimoji="0" lang="en-US" sz="800" b="1" i="0" u="none" strike="noStrike" cap="none" normalizeH="0" baseline="0">
                        <a:ln>
                          <a:noFill/>
                        </a:ln>
                        <a:solidFill>
                          <a:schemeClr val="tx1"/>
                        </a:solidFill>
                        <a:effectLst/>
                        <a:latin typeface="Verdana" pitchFamily="34" charset="0"/>
                      </a:endParaRP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Modules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11 / 10</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Channels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84 / 10 </a:t>
                      </a:r>
                      <a:r>
                        <a:rPr kumimoji="0" lang="de-DE" sz="800" b="0" i="0" u="none" strike="noStrike" cap="none" normalizeH="0" baseline="0" dirty="0" err="1">
                          <a:ln>
                            <a:noFill/>
                          </a:ln>
                          <a:solidFill>
                            <a:schemeClr val="tx1"/>
                          </a:solidFill>
                          <a:effectLst/>
                          <a:latin typeface="Verdana" pitchFamily="34" charset="0"/>
                        </a:rPr>
                        <a:t>diff</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21616">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a:ln>
                            <a:noFill/>
                          </a:ln>
                          <a:solidFill>
                            <a:schemeClr val="tx1"/>
                          </a:solidFill>
                          <a:effectLst/>
                          <a:latin typeface="Verdana" pitchFamily="34" charset="0"/>
                        </a:rPr>
                        <a:t>Timer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GTM Input / Output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48 / 152 </a:t>
                      </a:r>
                      <a:r>
                        <a:rPr kumimoji="0" lang="de-DE" sz="800" b="0" i="0" u="none" strike="noStrike" cap="none" normalizeH="0" baseline="0" dirty="0" err="1">
                          <a:ln>
                            <a:noFill/>
                          </a:ln>
                          <a:solidFill>
                            <a:schemeClr val="tx1"/>
                          </a:solidFill>
                          <a:effectLst/>
                          <a:latin typeface="Verdana" pitchFamily="34" charset="0"/>
                        </a:rPr>
                        <a:t>channels</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CCU / GPT </a:t>
                      </a:r>
                      <a:r>
                        <a:rPr kumimoji="0" lang="de-DE" sz="800" b="0" i="0" u="none" strike="noStrike" cap="none" normalizeH="0" baseline="0" dirty="0" err="1">
                          <a:ln>
                            <a:noFill/>
                          </a:ln>
                          <a:solidFill>
                            <a:schemeClr val="tx1"/>
                          </a:solidFill>
                          <a:effectLst/>
                          <a:latin typeface="Verdana" pitchFamily="34" charset="0"/>
                        </a:rPr>
                        <a:t>modules</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2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21616">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dirty="0">
                          <a:ln>
                            <a:noFill/>
                          </a:ln>
                          <a:solidFill>
                            <a:schemeClr val="tx1"/>
                          </a:solidFill>
                          <a:effectLst/>
                          <a:latin typeface="Verdana" pitchFamily="34" charset="0"/>
                        </a:rPr>
                        <a:t>Interfaces</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err="1">
                          <a:ln>
                            <a:noFill/>
                          </a:ln>
                          <a:solidFill>
                            <a:schemeClr val="tx1"/>
                          </a:solidFill>
                          <a:effectLst/>
                          <a:latin typeface="Verdana" pitchFamily="34" charset="0"/>
                        </a:rPr>
                        <a:t>FlexRay</a:t>
                      </a:r>
                      <a:r>
                        <a:rPr kumimoji="0" lang="de-DE" sz="800" b="0" i="0" u="none" strike="noStrike" cap="none" normalizeH="0" baseline="0" dirty="0">
                          <a:ln>
                            <a:noFill/>
                          </a:ln>
                          <a:solidFill>
                            <a:schemeClr val="tx1"/>
                          </a:solidFill>
                          <a:effectLst/>
                          <a:latin typeface="Verdana" pitchFamily="34" charset="0"/>
                        </a:rPr>
                        <a:t> (#/</a:t>
                      </a:r>
                      <a:r>
                        <a:rPr kumimoji="0" lang="de-DE" sz="800" b="0" i="0" u="none" strike="noStrike" cap="none" normalizeH="0" baseline="0" dirty="0" err="1">
                          <a:ln>
                            <a:noFill/>
                          </a:ln>
                          <a:solidFill>
                            <a:schemeClr val="tx1"/>
                          </a:solidFill>
                          <a:effectLst/>
                          <a:latin typeface="Verdana" pitchFamily="34" charset="0"/>
                        </a:rPr>
                        <a:t>ch</a:t>
                      </a:r>
                      <a:r>
                        <a:rPr kumimoji="0" lang="de-DE"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2 / 4</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337440">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US" sz="800" b="0" i="0" u="none" strike="noStrike" cap="none" normalizeH="0" baseline="0" dirty="0">
                          <a:ln>
                            <a:noFill/>
                          </a:ln>
                          <a:solidFill>
                            <a:schemeClr val="tx1"/>
                          </a:solidFill>
                          <a:effectLst/>
                          <a:latin typeface="Verdana" pitchFamily="34" charset="0"/>
                        </a:rPr>
                        <a:t>CAN FD</a:t>
                      </a:r>
                      <a:r>
                        <a:rPr kumimoji="0" lang="en-US" sz="800" b="0" i="0" u="none" strike="noStrike" cap="none" normalizeH="0" baseline="30000" dirty="0">
                          <a:ln>
                            <a:noFill/>
                          </a:ln>
                          <a:solidFill>
                            <a:schemeClr val="tx1"/>
                          </a:solidFill>
                          <a:effectLst/>
                          <a:latin typeface="Verdana" pitchFamily="34" charset="0"/>
                        </a:rPr>
                        <a:t>3) </a:t>
                      </a:r>
                      <a:r>
                        <a:rPr kumimoji="0" lang="en-US" sz="800" b="0" i="0" u="none" strike="noStrike" cap="none" normalizeH="0" baseline="0" dirty="0">
                          <a:ln>
                            <a:noFill/>
                          </a:ln>
                          <a:solidFill>
                            <a:schemeClr val="tx1"/>
                          </a:solidFill>
                          <a:effectLst/>
                          <a:latin typeface="Verdana" pitchFamily="34" charset="0"/>
                        </a:rPr>
                        <a:t>(nodes/</a:t>
                      </a:r>
                      <a:r>
                        <a:rPr kumimoji="0" lang="en-US" sz="800" b="0" i="0" u="none" strike="noStrike" cap="none" normalizeH="0" baseline="0" dirty="0" err="1">
                          <a:ln>
                            <a:noFill/>
                          </a:ln>
                          <a:solidFill>
                            <a:schemeClr val="tx1"/>
                          </a:solidFill>
                          <a:effectLst/>
                          <a:latin typeface="Verdana" pitchFamily="34" charset="0"/>
                        </a:rPr>
                        <a:t>obj</a:t>
                      </a:r>
                      <a:r>
                        <a:rPr kumimoji="0" lang="de-DE"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6 / 384</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de-DE" sz="800" b="0" i="0" u="none" strike="noStrike" cap="none" normalizeH="0" baseline="0" dirty="0">
                          <a:ln>
                            <a:noFill/>
                          </a:ln>
                          <a:solidFill>
                            <a:schemeClr val="tx1"/>
                          </a:solidFill>
                          <a:effectLst/>
                          <a:latin typeface="Verdana" pitchFamily="34" charset="0"/>
                        </a:rPr>
                        <a:t>QSPI / </a:t>
                      </a:r>
                      <a:r>
                        <a:rPr lang="de-DE" sz="800" dirty="0">
                          <a:solidFill>
                            <a:schemeClr val="tx1"/>
                          </a:solidFill>
                          <a:latin typeface="Arial" charset="0"/>
                        </a:rPr>
                        <a:t>ASCLIN</a:t>
                      </a:r>
                      <a:r>
                        <a:rPr kumimoji="0" lang="de-DE" sz="800" b="0" i="0" u="none" strike="noStrike" cap="none" normalizeH="0" baseline="0" dirty="0">
                          <a:ln>
                            <a:noFill/>
                          </a:ln>
                          <a:solidFill>
                            <a:schemeClr val="tx1"/>
                          </a:solidFill>
                          <a:effectLst/>
                          <a:latin typeface="Verdana" pitchFamily="34" charset="0"/>
                        </a:rPr>
                        <a:t> / I2C</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6 / 4 / 2</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SENT / PSI5 / PSI5S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15 / 5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HSCT / MSC / EBU</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1 / 3  </a:t>
                      </a:r>
                      <a:r>
                        <a:rPr kumimoji="0" lang="de-DE" sz="800" b="0" i="0" u="none" strike="noStrike" cap="none" normalizeH="0" baseline="0" dirty="0" err="1">
                          <a:ln>
                            <a:noFill/>
                          </a:ln>
                          <a:solidFill>
                            <a:schemeClr val="tx1"/>
                          </a:solidFill>
                          <a:effectLst/>
                          <a:latin typeface="Verdana" pitchFamily="34" charset="0"/>
                        </a:rPr>
                        <a:t>diff</a:t>
                      </a:r>
                      <a:r>
                        <a:rPr kumimoji="0" lang="de-DE" sz="800" b="0" i="0" u="none" strike="noStrike" cap="none" normalizeH="0" baseline="0" dirty="0">
                          <a:ln>
                            <a:noFill/>
                          </a:ln>
                          <a:solidFill>
                            <a:schemeClr val="tx1"/>
                          </a:solidFill>
                          <a:effectLst/>
                          <a:latin typeface="Verdana" pitchFamily="34" charset="0"/>
                        </a:rPr>
                        <a:t> LVDS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a:ln>
                            <a:noFill/>
                          </a:ln>
                          <a:solidFill>
                            <a:schemeClr val="tx1"/>
                          </a:solidFill>
                          <a:effectLst/>
                          <a:latin typeface="Verdana" pitchFamily="34" charset="0"/>
                        </a:rPr>
                        <a:t>Other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Ethernet MAC</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2161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a:ln>
                            <a:noFill/>
                          </a:ln>
                          <a:solidFill>
                            <a:schemeClr val="tx1"/>
                          </a:solidFill>
                          <a:effectLst/>
                          <a:latin typeface="Verdana" pitchFamily="34" charset="0"/>
                        </a:rPr>
                        <a:t>Safety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SIL Level</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ASIL-D</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2161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a:ln>
                            <a:noFill/>
                          </a:ln>
                          <a:solidFill>
                            <a:schemeClr val="tx1"/>
                          </a:solidFill>
                          <a:effectLst/>
                          <a:latin typeface="Verdana" pitchFamily="34" charset="0"/>
                        </a:rPr>
                        <a:t>Security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HSM</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err="1">
                          <a:ln>
                            <a:noFill/>
                          </a:ln>
                          <a:solidFill>
                            <a:schemeClr val="tx1"/>
                          </a:solidFill>
                          <a:effectLst/>
                          <a:latin typeface="Verdana" pitchFamily="34" charset="0"/>
                        </a:rPr>
                        <a:t>Yes</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221616">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1" i="0" u="none" strike="noStrike" cap="none" normalizeH="0" baseline="0">
                          <a:ln>
                            <a:noFill/>
                          </a:ln>
                          <a:solidFill>
                            <a:schemeClr val="tx1"/>
                          </a:solidFill>
                          <a:effectLst/>
                          <a:latin typeface="Verdana" pitchFamily="34" charset="0"/>
                        </a:rPr>
                        <a:t>Power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EVR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err="1">
                          <a:ln>
                            <a:noFill/>
                          </a:ln>
                          <a:solidFill>
                            <a:schemeClr val="tx1"/>
                          </a:solidFill>
                          <a:effectLst/>
                          <a:latin typeface="Verdana" pitchFamily="34" charset="0"/>
                        </a:rPr>
                        <a:t>Yes</a:t>
                      </a:r>
                      <a:endParaRPr kumimoji="0" lang="de-DE"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337440">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Standby Control Unit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de-DE" sz="800" b="0" i="0" u="none" strike="noStrike" cap="none" normalizeH="0" baseline="0" dirty="0">
                          <a:ln>
                            <a:noFill/>
                          </a:ln>
                          <a:solidFill>
                            <a:schemeClr val="tx1"/>
                          </a:solidFill>
                          <a:effectLst/>
                          <a:latin typeface="Verdana" pitchFamily="34" charset="0"/>
                        </a:rPr>
                        <a:t>Support</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bl>
          </a:graphicData>
        </a:graphic>
      </p:graphicFrame>
      <p:sp>
        <p:nvSpPr>
          <p:cNvPr id="50180" name="Text Box 201"/>
          <p:cNvSpPr txBox="1">
            <a:spLocks noChangeArrowheads="1"/>
          </p:cNvSpPr>
          <p:nvPr/>
        </p:nvSpPr>
        <p:spPr bwMode="auto">
          <a:xfrm>
            <a:off x="4694238" y="5589591"/>
            <a:ext cx="1428596" cy="246221"/>
          </a:xfrm>
          <a:prstGeom prst="rect">
            <a:avLst/>
          </a:prstGeom>
          <a:noFill/>
          <a:ln w="9525" algn="ctr">
            <a:noFill/>
            <a:miter lim="800000"/>
            <a:headEnd/>
            <a:tailEnd/>
          </a:ln>
          <a:effectLst/>
        </p:spPr>
        <p:txBody>
          <a:bodyPr wrap="none">
            <a:spAutoFit/>
          </a:bodyPr>
          <a:lstStyle/>
          <a:p>
            <a:pPr algn="l">
              <a:buClr>
                <a:schemeClr val="tx1"/>
              </a:buClr>
            </a:pPr>
            <a:r>
              <a:rPr lang="en-US" sz="1000" b="1" dirty="0">
                <a:latin typeface="Verdana"/>
              </a:rPr>
              <a:t>Package Variants</a:t>
            </a:r>
          </a:p>
        </p:txBody>
      </p:sp>
      <p:sp>
        <p:nvSpPr>
          <p:cNvPr id="50181" name="Line 202"/>
          <p:cNvSpPr>
            <a:spLocks noChangeShapeType="1"/>
          </p:cNvSpPr>
          <p:nvPr/>
        </p:nvSpPr>
        <p:spPr bwMode="auto">
          <a:xfrm>
            <a:off x="4765675" y="5805488"/>
            <a:ext cx="5113338" cy="0"/>
          </a:xfrm>
          <a:prstGeom prst="line">
            <a:avLst/>
          </a:prstGeom>
          <a:noFill/>
          <a:ln w="19050">
            <a:solidFill>
              <a:srgbClr val="87A5D2"/>
            </a:solidFill>
            <a:round/>
            <a:headEnd/>
            <a:tailEnd/>
          </a:ln>
        </p:spPr>
        <p:txBody>
          <a:bodyPr wrap="none" anchor="ctr">
            <a:noAutofit/>
          </a:bodyPr>
          <a:lstStyle/>
          <a:p>
            <a:endParaRPr lang="de-DE"/>
          </a:p>
        </p:txBody>
      </p:sp>
      <p:sp>
        <p:nvSpPr>
          <p:cNvPr id="50282" name="Freeform 545"/>
          <p:cNvSpPr>
            <a:spLocks/>
          </p:cNvSpPr>
          <p:nvPr/>
        </p:nvSpPr>
        <p:spPr bwMode="auto">
          <a:xfrm>
            <a:off x="5205413" y="2019300"/>
            <a:ext cx="3333750"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p:spPr>
        <p:txBody>
          <a:bodyPr>
            <a:noAutofit/>
          </a:bodyPr>
          <a:lstStyle/>
          <a:p>
            <a:endParaRPr lang="de-DE"/>
          </a:p>
        </p:txBody>
      </p:sp>
      <p:sp>
        <p:nvSpPr>
          <p:cNvPr id="50283" name="Rectangle 546"/>
          <p:cNvSpPr>
            <a:spLocks noChangeArrowheads="1"/>
          </p:cNvSpPr>
          <p:nvPr/>
        </p:nvSpPr>
        <p:spPr bwMode="auto">
          <a:xfrm rot="-5400000">
            <a:off x="7439819" y="4802981"/>
            <a:ext cx="762000"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FCE</a:t>
            </a:r>
          </a:p>
        </p:txBody>
      </p:sp>
      <p:sp>
        <p:nvSpPr>
          <p:cNvPr id="50285" name="Rectangle 548"/>
          <p:cNvSpPr>
            <a:spLocks noChangeArrowheads="1"/>
          </p:cNvSpPr>
          <p:nvPr/>
        </p:nvSpPr>
        <p:spPr bwMode="auto">
          <a:xfrm rot="-5400000">
            <a:off x="7428708" y="3577434"/>
            <a:ext cx="660400" cy="31908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HSCT</a:t>
            </a:r>
          </a:p>
        </p:txBody>
      </p:sp>
      <p:sp>
        <p:nvSpPr>
          <p:cNvPr id="50286" name="Rectangle 549"/>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SCU</a:t>
            </a:r>
          </a:p>
        </p:txBody>
      </p:sp>
      <p:sp>
        <p:nvSpPr>
          <p:cNvPr id="50287" name="Rectangle 550"/>
          <p:cNvSpPr>
            <a:spLocks noChangeArrowheads="1"/>
          </p:cNvSpPr>
          <p:nvPr/>
        </p:nvSpPr>
        <p:spPr bwMode="auto">
          <a:xfrm>
            <a:off x="8845554" y="3652841"/>
            <a:ext cx="754063" cy="29368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DS-</a:t>
            </a:r>
            <a:r>
              <a:rPr lang="en-US" sz="800" dirty="0" err="1">
                <a:latin typeface="Verdana"/>
              </a:rPr>
              <a:t>ADCx</a:t>
            </a:r>
            <a:endParaRPr lang="en-US" sz="800" dirty="0">
              <a:latin typeface="Verdana"/>
            </a:endParaRPr>
          </a:p>
        </p:txBody>
      </p:sp>
      <p:sp>
        <p:nvSpPr>
          <p:cNvPr id="50288" name="Rectangle 551"/>
          <p:cNvSpPr>
            <a:spLocks noChangeArrowheads="1"/>
          </p:cNvSpPr>
          <p:nvPr/>
        </p:nvSpPr>
        <p:spPr bwMode="auto">
          <a:xfrm>
            <a:off x="8845554" y="4008438"/>
            <a:ext cx="754063" cy="298451"/>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err="1">
                <a:latin typeface="Verdana"/>
              </a:rPr>
              <a:t>ADCx</a:t>
            </a:r>
            <a:endParaRPr lang="en-US" sz="800" dirty="0">
              <a:latin typeface="Verdana"/>
            </a:endParaRPr>
          </a:p>
        </p:txBody>
      </p:sp>
      <p:sp>
        <p:nvSpPr>
          <p:cNvPr id="50289" name="Rectangle 552"/>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PLL &amp;</a:t>
            </a:r>
          </a:p>
          <a:p>
            <a:pPr>
              <a:buClr>
                <a:schemeClr val="tx1"/>
              </a:buClr>
            </a:pPr>
            <a:r>
              <a:rPr lang="en-US" sz="800" dirty="0">
                <a:latin typeface="Verdana"/>
              </a:rPr>
              <a:t>PLL ERAY</a:t>
            </a:r>
          </a:p>
        </p:txBody>
      </p:sp>
      <p:sp>
        <p:nvSpPr>
          <p:cNvPr id="50290" name="Rectangle 553"/>
          <p:cNvSpPr>
            <a:spLocks noChangeArrowheads="1"/>
          </p:cNvSpPr>
          <p:nvPr/>
        </p:nvSpPr>
        <p:spPr bwMode="auto">
          <a:xfrm rot="-5400000">
            <a:off x="50736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err="1">
                <a:latin typeface="Verdana"/>
              </a:rPr>
              <a:t>FlexRay</a:t>
            </a:r>
            <a:endParaRPr lang="en-US" sz="800" dirty="0">
              <a:latin typeface="Verdana"/>
            </a:endParaRPr>
          </a:p>
        </p:txBody>
      </p:sp>
      <p:sp>
        <p:nvSpPr>
          <p:cNvPr id="50291" name="Rectangle 554"/>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err="1">
                <a:solidFill>
                  <a:srgbClr val="00214A"/>
                </a:solidFill>
                <a:latin typeface="Verdana"/>
              </a:rPr>
              <a:t>MultiCAN</a:t>
            </a:r>
            <a:r>
              <a:rPr lang="en-US" sz="800" dirty="0" err="1">
                <a:solidFill>
                  <a:srgbClr val="FF0000"/>
                </a:solidFill>
                <a:latin typeface="Verdana"/>
              </a:rPr>
              <a:t>+FD</a:t>
            </a:r>
            <a:endParaRPr lang="en-US" sz="800" dirty="0">
              <a:solidFill>
                <a:srgbClr val="FF0000"/>
              </a:solidFill>
              <a:latin typeface="Verdana"/>
            </a:endParaRPr>
          </a:p>
        </p:txBody>
      </p:sp>
      <p:sp>
        <p:nvSpPr>
          <p:cNvPr id="50292" name="Rectangle 555"/>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err="1">
                <a:latin typeface="Verdana"/>
              </a:rPr>
              <a:t>QSPIx</a:t>
            </a:r>
            <a:endParaRPr lang="en-US" sz="800" dirty="0">
              <a:latin typeface="Verdana"/>
            </a:endParaRPr>
          </a:p>
        </p:txBody>
      </p:sp>
      <p:sp>
        <p:nvSpPr>
          <p:cNvPr id="50293" name="Rectangle 556"/>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err="1">
                <a:latin typeface="Verdana"/>
              </a:rPr>
              <a:t>ASCLINx</a:t>
            </a:r>
            <a:endParaRPr lang="en-US" sz="800" dirty="0">
              <a:latin typeface="Verdana"/>
            </a:endParaRPr>
          </a:p>
        </p:txBody>
      </p:sp>
      <p:sp>
        <p:nvSpPr>
          <p:cNvPr id="50294" name="Rectangle 55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SENT</a:t>
            </a:r>
          </a:p>
        </p:txBody>
      </p:sp>
      <p:sp>
        <p:nvSpPr>
          <p:cNvPr id="50295" name="Rectangle 558"/>
          <p:cNvSpPr>
            <a:spLocks noChangeArrowheads="1"/>
          </p:cNvSpPr>
          <p:nvPr/>
        </p:nvSpPr>
        <p:spPr bwMode="auto">
          <a:xfrm rot="-5400000">
            <a:off x="5664996" y="4804569"/>
            <a:ext cx="760412"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err="1">
                <a:latin typeface="Verdana"/>
              </a:rPr>
              <a:t>MSCx</a:t>
            </a:r>
            <a:endParaRPr lang="en-US" sz="800" dirty="0">
              <a:latin typeface="Verdana"/>
            </a:endParaRPr>
          </a:p>
        </p:txBody>
      </p:sp>
      <p:sp>
        <p:nvSpPr>
          <p:cNvPr id="50296" name="Freeform 559"/>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p:spPr>
        <p:txBody>
          <a:bodyPr>
            <a:noAutofit/>
          </a:bodyPr>
          <a:lstStyle/>
          <a:p>
            <a:endParaRPr lang="de-DE"/>
          </a:p>
        </p:txBody>
      </p:sp>
      <p:sp>
        <p:nvSpPr>
          <p:cNvPr id="50297" name="Line 560"/>
          <p:cNvSpPr>
            <a:spLocks noChangeShapeType="1"/>
          </p:cNvSpPr>
          <p:nvPr/>
        </p:nvSpPr>
        <p:spPr bwMode="auto">
          <a:xfrm flipH="1">
            <a:off x="5456238"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298" name="Line 561"/>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299" name="Line 562"/>
          <p:cNvSpPr>
            <a:spLocks noChangeShapeType="1"/>
          </p:cNvSpPr>
          <p:nvPr/>
        </p:nvSpPr>
        <p:spPr bwMode="auto">
          <a:xfrm flipH="1">
            <a:off x="6045200"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300" name="Line 563"/>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301" name="Line 564"/>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302" name="Line 56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303" name="Line 566"/>
          <p:cNvSpPr>
            <a:spLocks noChangeShapeType="1"/>
          </p:cNvSpPr>
          <p:nvPr/>
        </p:nvSpPr>
        <p:spPr bwMode="auto">
          <a:xfrm flipH="1">
            <a:off x="7227888"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304" name="Line 567"/>
          <p:cNvSpPr>
            <a:spLocks noChangeShapeType="1"/>
          </p:cNvSpPr>
          <p:nvPr/>
        </p:nvSpPr>
        <p:spPr bwMode="auto">
          <a:xfrm flipH="1">
            <a:off x="7523163"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305" name="Line 568"/>
          <p:cNvSpPr>
            <a:spLocks noChangeShapeType="1"/>
          </p:cNvSpPr>
          <p:nvPr/>
        </p:nvSpPr>
        <p:spPr bwMode="auto">
          <a:xfrm flipH="1">
            <a:off x="7820025"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307" name="Line 570"/>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08" name="Line 571"/>
          <p:cNvSpPr>
            <a:spLocks noChangeShapeType="1"/>
          </p:cNvSpPr>
          <p:nvPr/>
        </p:nvSpPr>
        <p:spPr bwMode="auto">
          <a:xfrm>
            <a:off x="8601075" y="3794125"/>
            <a:ext cx="236538" cy="0"/>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09" name="Line 572"/>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10" name="Line 573"/>
          <p:cNvSpPr>
            <a:spLocks noChangeShapeType="1"/>
          </p:cNvSpPr>
          <p:nvPr/>
        </p:nvSpPr>
        <p:spPr bwMode="auto">
          <a:xfrm flipH="1">
            <a:off x="7764463" y="4067176"/>
            <a:ext cx="0" cy="236539"/>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11" name="Line 574"/>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12" name="Line 575"/>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13" name="Line 576"/>
          <p:cNvSpPr>
            <a:spLocks noChangeShapeType="1"/>
          </p:cNvSpPr>
          <p:nvPr/>
        </p:nvSpPr>
        <p:spPr bwMode="auto">
          <a:xfrm flipH="1" flipV="1">
            <a:off x="9599617" y="3794125"/>
            <a:ext cx="238125" cy="0"/>
          </a:xfrm>
          <a:prstGeom prst="line">
            <a:avLst/>
          </a:prstGeom>
          <a:noFill/>
          <a:ln w="38100">
            <a:solidFill>
              <a:srgbClr val="C0C0C0"/>
            </a:solidFill>
            <a:round/>
            <a:headEnd/>
            <a:tailEnd type="triangle" w="med" len="sm"/>
          </a:ln>
        </p:spPr>
        <p:txBody>
          <a:bodyPr>
            <a:noAutofit/>
          </a:bodyPr>
          <a:lstStyle/>
          <a:p>
            <a:endParaRPr lang="de-DE"/>
          </a:p>
        </p:txBody>
      </p:sp>
      <p:sp>
        <p:nvSpPr>
          <p:cNvPr id="50314" name="Line 577"/>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p:spPr>
        <p:txBody>
          <a:bodyPr>
            <a:noAutofit/>
          </a:bodyPr>
          <a:lstStyle/>
          <a:p>
            <a:endParaRPr lang="de-DE"/>
          </a:p>
        </p:txBody>
      </p:sp>
      <p:sp>
        <p:nvSpPr>
          <p:cNvPr id="50315" name="Rectangle 578"/>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STM</a:t>
            </a:r>
          </a:p>
        </p:txBody>
      </p:sp>
      <p:sp>
        <p:nvSpPr>
          <p:cNvPr id="50316" name="Line 579"/>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17" name="Rectangle 580"/>
          <p:cNvSpPr>
            <a:spLocks noChangeArrowheads="1"/>
          </p:cNvSpPr>
          <p:nvPr/>
        </p:nvSpPr>
        <p:spPr bwMode="auto">
          <a:xfrm rot="-5400000">
            <a:off x="4778378"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Ethernet</a:t>
            </a:r>
          </a:p>
        </p:txBody>
      </p:sp>
      <p:sp>
        <p:nvSpPr>
          <p:cNvPr id="50318" name="Line 581"/>
          <p:cNvSpPr>
            <a:spLocks noChangeShapeType="1"/>
          </p:cNvSpPr>
          <p:nvPr/>
        </p:nvSpPr>
        <p:spPr bwMode="auto">
          <a:xfrm flipH="1">
            <a:off x="5159375"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319" name="Rectangle 582"/>
          <p:cNvSpPr>
            <a:spLocks noChangeArrowheads="1"/>
          </p:cNvSpPr>
          <p:nvPr/>
        </p:nvSpPr>
        <p:spPr bwMode="auto">
          <a:xfrm rot="-5400000">
            <a:off x="7142959" y="4804569"/>
            <a:ext cx="760412"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I²C</a:t>
            </a:r>
          </a:p>
        </p:txBody>
      </p:sp>
      <p:sp>
        <p:nvSpPr>
          <p:cNvPr id="50320" name="Rectangle 583"/>
          <p:cNvSpPr>
            <a:spLocks noChangeArrowheads="1"/>
          </p:cNvSpPr>
          <p:nvPr/>
        </p:nvSpPr>
        <p:spPr bwMode="auto">
          <a:xfrm>
            <a:off x="5337175" y="1196976"/>
            <a:ext cx="711200" cy="6048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br>
              <a:rPr lang="en-US" sz="800" dirty="0">
                <a:latin typeface="Verdana"/>
              </a:rPr>
            </a:br>
            <a:r>
              <a:rPr lang="en-US" sz="800" dirty="0" err="1">
                <a:latin typeface="Verdana"/>
              </a:rPr>
              <a:t>TriCore</a:t>
            </a:r>
            <a:endParaRPr lang="en-US" sz="800" dirty="0">
              <a:latin typeface="Verdana"/>
            </a:endParaRPr>
          </a:p>
          <a:p>
            <a:pPr>
              <a:buClr>
                <a:schemeClr val="tx1"/>
              </a:buClr>
            </a:pPr>
            <a:r>
              <a:rPr lang="en-US" sz="800" dirty="0">
                <a:latin typeface="Verdana"/>
              </a:rPr>
              <a:t>1.6P</a:t>
            </a:r>
          </a:p>
        </p:txBody>
      </p:sp>
      <p:sp>
        <p:nvSpPr>
          <p:cNvPr id="50321" name="Rectangle 584"/>
          <p:cNvSpPr>
            <a:spLocks noChangeArrowheads="1"/>
          </p:cNvSpPr>
          <p:nvPr/>
        </p:nvSpPr>
        <p:spPr bwMode="auto">
          <a:xfrm>
            <a:off x="5083175" y="1196976"/>
            <a:ext cx="254000" cy="6048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PMI</a:t>
            </a:r>
          </a:p>
        </p:txBody>
      </p:sp>
      <p:sp>
        <p:nvSpPr>
          <p:cNvPr id="50322" name="Rectangle 585"/>
          <p:cNvSpPr>
            <a:spLocks noChangeArrowheads="1"/>
          </p:cNvSpPr>
          <p:nvPr/>
        </p:nvSpPr>
        <p:spPr bwMode="auto">
          <a:xfrm>
            <a:off x="6048376" y="1196976"/>
            <a:ext cx="258763" cy="6048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DMI</a:t>
            </a:r>
            <a:br>
              <a:rPr lang="en-US" sz="500" dirty="0">
                <a:latin typeface="Verdana"/>
              </a:rPr>
            </a:br>
            <a:r>
              <a:rPr lang="en-US" sz="500" dirty="0">
                <a:latin typeface="Verdana"/>
              </a:rPr>
              <a:t>Overlay</a:t>
            </a:r>
          </a:p>
        </p:txBody>
      </p:sp>
      <p:sp>
        <p:nvSpPr>
          <p:cNvPr id="50323" name="Rectangle 586"/>
          <p:cNvSpPr>
            <a:spLocks noChangeArrowheads="1"/>
          </p:cNvSpPr>
          <p:nvPr/>
        </p:nvSpPr>
        <p:spPr bwMode="auto">
          <a:xfrm>
            <a:off x="5514975" y="1196976"/>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FPU</a:t>
            </a:r>
          </a:p>
        </p:txBody>
      </p:sp>
      <p:sp>
        <p:nvSpPr>
          <p:cNvPr id="50324" name="Line 587"/>
          <p:cNvSpPr>
            <a:spLocks noChangeShapeType="1"/>
          </p:cNvSpPr>
          <p:nvPr/>
        </p:nvSpPr>
        <p:spPr bwMode="auto">
          <a:xfrm flipH="1">
            <a:off x="5227638" y="1804989"/>
            <a:ext cx="0" cy="198437"/>
          </a:xfrm>
          <a:prstGeom prst="line">
            <a:avLst/>
          </a:prstGeom>
          <a:noFill/>
          <a:ln w="38100">
            <a:solidFill>
              <a:schemeClr val="bg2"/>
            </a:solidFill>
            <a:round/>
            <a:headEnd type="triangle" w="med" len="med"/>
            <a:tailEnd/>
          </a:ln>
        </p:spPr>
        <p:txBody>
          <a:bodyPr>
            <a:noAutofit/>
          </a:bodyPr>
          <a:lstStyle/>
          <a:p>
            <a:endParaRPr lang="de-DE"/>
          </a:p>
        </p:txBody>
      </p:sp>
      <p:sp>
        <p:nvSpPr>
          <p:cNvPr id="50326" name="Rectangle 590"/>
          <p:cNvSpPr>
            <a:spLocks noChangeArrowheads="1"/>
          </p:cNvSpPr>
          <p:nvPr/>
        </p:nvSpPr>
        <p:spPr bwMode="auto">
          <a:xfrm>
            <a:off x="8840792" y="3357564"/>
            <a:ext cx="757237"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HSM</a:t>
            </a:r>
          </a:p>
        </p:txBody>
      </p:sp>
      <p:sp>
        <p:nvSpPr>
          <p:cNvPr id="50327" name="Line 591"/>
          <p:cNvSpPr>
            <a:spLocks noChangeShapeType="1"/>
          </p:cNvSpPr>
          <p:nvPr/>
        </p:nvSpPr>
        <p:spPr bwMode="auto">
          <a:xfrm>
            <a:off x="8601075" y="3478213"/>
            <a:ext cx="236538" cy="0"/>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28" name="Rectangle 592"/>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GTM</a:t>
            </a:r>
          </a:p>
        </p:txBody>
      </p:sp>
      <p:sp>
        <p:nvSpPr>
          <p:cNvPr id="50329" name="Line 593"/>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30" name="Line 594"/>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32" name="Rectangle 596"/>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CCU6x</a:t>
            </a:r>
          </a:p>
        </p:txBody>
      </p:sp>
      <p:sp>
        <p:nvSpPr>
          <p:cNvPr id="50333" name="Rectangle 597"/>
          <p:cNvSpPr>
            <a:spLocks noChangeArrowheads="1"/>
          </p:cNvSpPr>
          <p:nvPr/>
        </p:nvSpPr>
        <p:spPr bwMode="auto">
          <a:xfrm>
            <a:off x="5337175" y="2405064"/>
            <a:ext cx="711200" cy="531812"/>
          </a:xfrm>
          <a:prstGeom prst="rect">
            <a:avLst/>
          </a:prstGeom>
          <a:solidFill>
            <a:schemeClr val="bg2"/>
          </a:solidFill>
          <a:ln w="9525">
            <a:solidFill>
              <a:schemeClr val="accent4"/>
            </a:solidFill>
            <a:miter lim="800000"/>
            <a:headEnd/>
            <a:tailEnd/>
          </a:ln>
          <a:effectLst/>
        </p:spPr>
        <p:txBody>
          <a:bodyPr wrap="none" anchor="b"/>
          <a:lstStyle/>
          <a:p>
            <a:pPr>
              <a:buClr>
                <a:schemeClr val="tx1"/>
              </a:buClr>
            </a:pPr>
            <a:r>
              <a:rPr lang="en-US" sz="800" dirty="0" err="1">
                <a:latin typeface="Verdana"/>
              </a:rPr>
              <a:t>TriCore</a:t>
            </a:r>
            <a:endParaRPr lang="en-US" sz="800" dirty="0">
              <a:latin typeface="Verdana"/>
            </a:endParaRPr>
          </a:p>
          <a:p>
            <a:pPr>
              <a:buClr>
                <a:schemeClr val="tx1"/>
              </a:buClr>
            </a:pPr>
            <a:r>
              <a:rPr lang="en-US" sz="800" dirty="0">
                <a:latin typeface="Verdana"/>
              </a:rPr>
              <a:t>1.6P</a:t>
            </a:r>
          </a:p>
        </p:txBody>
      </p:sp>
      <p:sp>
        <p:nvSpPr>
          <p:cNvPr id="50334" name="Rectangle 598"/>
          <p:cNvSpPr>
            <a:spLocks noChangeArrowheads="1"/>
          </p:cNvSpPr>
          <p:nvPr/>
        </p:nvSpPr>
        <p:spPr bwMode="auto">
          <a:xfrm>
            <a:off x="5083175" y="2405064"/>
            <a:ext cx="254000"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PMI</a:t>
            </a:r>
          </a:p>
        </p:txBody>
      </p:sp>
      <p:sp>
        <p:nvSpPr>
          <p:cNvPr id="50336" name="Rectangle 600"/>
          <p:cNvSpPr>
            <a:spLocks noChangeArrowheads="1"/>
          </p:cNvSpPr>
          <p:nvPr/>
        </p:nvSpPr>
        <p:spPr bwMode="auto">
          <a:xfrm>
            <a:off x="5514975" y="2405064"/>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FPU</a:t>
            </a:r>
          </a:p>
        </p:txBody>
      </p:sp>
      <p:sp>
        <p:nvSpPr>
          <p:cNvPr id="50338" name="Rectangle 602"/>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p>
            <a:pPr>
              <a:buClr>
                <a:schemeClr val="tx1"/>
              </a:buClr>
            </a:pPr>
            <a:r>
              <a:rPr lang="en-US" sz="800" dirty="0" err="1">
                <a:latin typeface="Verdana"/>
              </a:rPr>
              <a:t>TriCore</a:t>
            </a:r>
            <a:endParaRPr lang="en-US" sz="800" dirty="0">
              <a:latin typeface="Verdana"/>
            </a:endParaRPr>
          </a:p>
          <a:p>
            <a:pPr>
              <a:buClr>
                <a:schemeClr val="tx1"/>
              </a:buClr>
            </a:pPr>
            <a:r>
              <a:rPr lang="en-US" sz="800" dirty="0">
                <a:latin typeface="Verdana"/>
              </a:rPr>
              <a:t>1.6P</a:t>
            </a:r>
          </a:p>
        </p:txBody>
      </p:sp>
      <p:sp>
        <p:nvSpPr>
          <p:cNvPr id="50339" name="Rectangle 603"/>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PMI</a:t>
            </a:r>
          </a:p>
        </p:txBody>
      </p:sp>
      <p:sp>
        <p:nvSpPr>
          <p:cNvPr id="50340" name="Rectangle 604"/>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DMI</a:t>
            </a:r>
            <a:br>
              <a:rPr lang="en-US" sz="500" dirty="0">
                <a:latin typeface="Verdana"/>
              </a:rPr>
            </a:br>
            <a:r>
              <a:rPr lang="en-US" sz="500" dirty="0">
                <a:latin typeface="Verdana"/>
              </a:rPr>
              <a:t>Overlay</a:t>
            </a:r>
          </a:p>
          <a:p>
            <a:pPr>
              <a:buClr>
                <a:schemeClr val="tx1"/>
              </a:buClr>
            </a:pPr>
            <a:r>
              <a:rPr lang="en-US" sz="500" dirty="0">
                <a:latin typeface="Verdana"/>
              </a:rPr>
              <a:t>Standby</a:t>
            </a:r>
          </a:p>
        </p:txBody>
      </p:sp>
      <p:sp>
        <p:nvSpPr>
          <p:cNvPr id="50341" name="Rectangle 605"/>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FPU</a:t>
            </a:r>
          </a:p>
        </p:txBody>
      </p:sp>
      <p:sp>
        <p:nvSpPr>
          <p:cNvPr id="50342" name="Rectangle 606"/>
          <p:cNvSpPr>
            <a:spLocks noChangeArrowheads="1"/>
          </p:cNvSpPr>
          <p:nvPr/>
        </p:nvSpPr>
        <p:spPr bwMode="auto">
          <a:xfrm>
            <a:off x="5343313" y="2189164"/>
            <a:ext cx="711200" cy="215900"/>
          </a:xfrm>
          <a:prstGeom prst="rect">
            <a:avLst/>
          </a:prstGeom>
          <a:solidFill>
            <a:schemeClr val="bg2"/>
          </a:solidFill>
          <a:ln w="9525">
            <a:solidFill>
              <a:schemeClr val="accent4"/>
            </a:solidFill>
            <a:miter lim="800000"/>
            <a:headEnd/>
            <a:tailEnd/>
          </a:ln>
          <a:effectLst/>
        </p:spPr>
        <p:txBody>
          <a:bodyPr wrap="none"/>
          <a:lstStyle/>
          <a:p>
            <a:pPr>
              <a:buClr>
                <a:schemeClr val="tx1"/>
              </a:buClr>
            </a:pPr>
            <a:r>
              <a:rPr lang="en-US" sz="600" dirty="0">
                <a:latin typeface="Verdana"/>
              </a:rPr>
              <a:t>Checker Core</a:t>
            </a:r>
          </a:p>
        </p:txBody>
      </p:sp>
      <p:sp>
        <p:nvSpPr>
          <p:cNvPr id="50343" name="Line 607"/>
          <p:cNvSpPr>
            <a:spLocks noChangeShapeType="1"/>
          </p:cNvSpPr>
          <p:nvPr/>
        </p:nvSpPr>
        <p:spPr bwMode="auto">
          <a:xfrm flipH="1">
            <a:off x="6201128" y="1804989"/>
            <a:ext cx="0" cy="198437"/>
          </a:xfrm>
          <a:prstGeom prst="line">
            <a:avLst/>
          </a:prstGeom>
          <a:noFill/>
          <a:ln w="38100">
            <a:solidFill>
              <a:schemeClr val="bg2"/>
            </a:solidFill>
            <a:round/>
            <a:headEnd type="triangle" w="med" len="med"/>
            <a:tailEnd/>
          </a:ln>
        </p:spPr>
        <p:txBody>
          <a:bodyPr>
            <a:noAutofit/>
          </a:bodyPr>
          <a:lstStyle/>
          <a:p>
            <a:endParaRPr lang="de-DE"/>
          </a:p>
        </p:txBody>
      </p:sp>
      <p:sp>
        <p:nvSpPr>
          <p:cNvPr id="50344" name="Line 608"/>
          <p:cNvSpPr>
            <a:spLocks noChangeShapeType="1"/>
          </p:cNvSpPr>
          <p:nvPr/>
        </p:nvSpPr>
        <p:spPr bwMode="auto">
          <a:xfrm flipH="1">
            <a:off x="7108825" y="1804989"/>
            <a:ext cx="0" cy="198437"/>
          </a:xfrm>
          <a:prstGeom prst="line">
            <a:avLst/>
          </a:prstGeom>
          <a:noFill/>
          <a:ln w="38100">
            <a:solidFill>
              <a:schemeClr val="bg2"/>
            </a:solidFill>
            <a:round/>
            <a:headEnd type="triangle" w="med" len="med"/>
            <a:tailEnd/>
          </a:ln>
        </p:spPr>
        <p:txBody>
          <a:bodyPr>
            <a:noAutofit/>
          </a:bodyPr>
          <a:lstStyle/>
          <a:p>
            <a:endParaRPr lang="de-DE"/>
          </a:p>
        </p:txBody>
      </p:sp>
      <p:sp>
        <p:nvSpPr>
          <p:cNvPr id="50345" name="Line 609"/>
          <p:cNvSpPr>
            <a:spLocks noChangeShapeType="1"/>
          </p:cNvSpPr>
          <p:nvPr/>
        </p:nvSpPr>
        <p:spPr bwMode="auto">
          <a:xfrm flipH="1">
            <a:off x="7581900" y="1804989"/>
            <a:ext cx="0" cy="198437"/>
          </a:xfrm>
          <a:prstGeom prst="line">
            <a:avLst/>
          </a:prstGeom>
          <a:noFill/>
          <a:ln w="38100">
            <a:solidFill>
              <a:schemeClr val="bg2"/>
            </a:solidFill>
            <a:round/>
            <a:headEnd type="triangle" w="med" len="med"/>
            <a:tailEnd/>
          </a:ln>
        </p:spPr>
        <p:txBody>
          <a:bodyPr>
            <a:noAutofit/>
          </a:bodyPr>
          <a:lstStyle/>
          <a:p>
            <a:endParaRPr lang="de-DE"/>
          </a:p>
        </p:txBody>
      </p:sp>
      <p:sp>
        <p:nvSpPr>
          <p:cNvPr id="50346" name="Line 610"/>
          <p:cNvSpPr>
            <a:spLocks noChangeShapeType="1"/>
          </p:cNvSpPr>
          <p:nvPr/>
        </p:nvSpPr>
        <p:spPr bwMode="auto">
          <a:xfrm flipH="1">
            <a:off x="6193813" y="2019300"/>
            <a:ext cx="0" cy="379414"/>
          </a:xfrm>
          <a:prstGeom prst="line">
            <a:avLst/>
          </a:prstGeom>
          <a:noFill/>
          <a:ln w="38100">
            <a:solidFill>
              <a:schemeClr val="bg2"/>
            </a:solidFill>
            <a:round/>
            <a:headEnd/>
            <a:tailEnd type="triangle" w="med" len="med"/>
          </a:ln>
        </p:spPr>
        <p:txBody>
          <a:bodyPr>
            <a:noAutofit/>
          </a:bodyPr>
          <a:lstStyle/>
          <a:p>
            <a:endParaRPr lang="de-DE"/>
          </a:p>
        </p:txBody>
      </p:sp>
      <p:sp>
        <p:nvSpPr>
          <p:cNvPr id="50347" name="Line 611"/>
          <p:cNvSpPr>
            <a:spLocks noChangeShapeType="1"/>
          </p:cNvSpPr>
          <p:nvPr/>
        </p:nvSpPr>
        <p:spPr bwMode="auto">
          <a:xfrm flipH="1">
            <a:off x="5227638" y="2019300"/>
            <a:ext cx="0" cy="379414"/>
          </a:xfrm>
          <a:prstGeom prst="line">
            <a:avLst/>
          </a:prstGeom>
          <a:noFill/>
          <a:ln w="38100">
            <a:solidFill>
              <a:schemeClr val="bg2"/>
            </a:solidFill>
            <a:round/>
            <a:headEnd/>
            <a:tailEnd type="triangle" w="med" len="med"/>
          </a:ln>
        </p:spPr>
        <p:txBody>
          <a:bodyPr>
            <a:noAutofit/>
          </a:bodyPr>
          <a:lstStyle/>
          <a:p>
            <a:endParaRPr lang="de-DE"/>
          </a:p>
        </p:txBody>
      </p:sp>
      <p:sp>
        <p:nvSpPr>
          <p:cNvPr id="50348" name="Line 612"/>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p:spPr>
        <p:txBody>
          <a:bodyPr>
            <a:noAutofit/>
          </a:bodyPr>
          <a:lstStyle/>
          <a:p>
            <a:endParaRPr lang="de-DE"/>
          </a:p>
        </p:txBody>
      </p:sp>
      <p:sp>
        <p:nvSpPr>
          <p:cNvPr id="50349" name="Line 613"/>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p:spPr>
        <p:txBody>
          <a:bodyPr>
            <a:noAutofit/>
          </a:bodyPr>
          <a:lstStyle/>
          <a:p>
            <a:endParaRPr lang="de-DE"/>
          </a:p>
        </p:txBody>
      </p:sp>
      <p:sp>
        <p:nvSpPr>
          <p:cNvPr id="50350" name="Line 614"/>
          <p:cNvSpPr>
            <a:spLocks noChangeShapeType="1"/>
          </p:cNvSpPr>
          <p:nvPr/>
        </p:nvSpPr>
        <p:spPr bwMode="auto">
          <a:xfrm flipH="1">
            <a:off x="7756525" y="2019302"/>
            <a:ext cx="0" cy="1368425"/>
          </a:xfrm>
          <a:prstGeom prst="line">
            <a:avLst/>
          </a:prstGeom>
          <a:noFill/>
          <a:ln w="38100">
            <a:solidFill>
              <a:schemeClr val="bg2"/>
            </a:solidFill>
            <a:round/>
            <a:headEnd/>
            <a:tailEnd type="triangle" w="med" len="med"/>
          </a:ln>
        </p:spPr>
        <p:txBody>
          <a:bodyPr>
            <a:noAutofit/>
          </a:bodyPr>
          <a:lstStyle/>
          <a:p>
            <a:endParaRPr lang="de-DE"/>
          </a:p>
        </p:txBody>
      </p:sp>
      <p:sp>
        <p:nvSpPr>
          <p:cNvPr id="50352" name="Line 616"/>
          <p:cNvSpPr>
            <a:spLocks noChangeShapeType="1"/>
          </p:cNvSpPr>
          <p:nvPr/>
        </p:nvSpPr>
        <p:spPr bwMode="auto">
          <a:xfrm flipH="1">
            <a:off x="7502525" y="2935290"/>
            <a:ext cx="0" cy="1368425"/>
          </a:xfrm>
          <a:prstGeom prst="line">
            <a:avLst/>
          </a:prstGeom>
          <a:noFill/>
          <a:ln w="38100">
            <a:solidFill>
              <a:srgbClr val="C0C0C0"/>
            </a:solidFill>
            <a:round/>
            <a:headEnd type="triangle"/>
            <a:tailEnd type="triangle" w="med" len="med"/>
          </a:ln>
        </p:spPr>
        <p:txBody>
          <a:bodyPr>
            <a:noAutofit/>
          </a:bodyPr>
          <a:lstStyle/>
          <a:p>
            <a:endParaRPr lang="de-DE"/>
          </a:p>
        </p:txBody>
      </p:sp>
      <p:sp>
        <p:nvSpPr>
          <p:cNvPr id="50353" name="Rectangle 618"/>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BCU</a:t>
            </a:r>
          </a:p>
        </p:txBody>
      </p:sp>
      <p:sp>
        <p:nvSpPr>
          <p:cNvPr id="50354" name="Line 619"/>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58" name="Line 624"/>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p:spPr>
        <p:txBody>
          <a:bodyPr>
            <a:noAutofit/>
          </a:bodyPr>
          <a:lstStyle/>
          <a:p>
            <a:endParaRPr lang="de-DE"/>
          </a:p>
        </p:txBody>
      </p:sp>
      <p:sp>
        <p:nvSpPr>
          <p:cNvPr id="50359" name="Line 625"/>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p:spPr>
        <p:txBody>
          <a:bodyPr>
            <a:noAutofit/>
          </a:bodyPr>
          <a:lstStyle/>
          <a:p>
            <a:endParaRPr lang="de-DE"/>
          </a:p>
        </p:txBody>
      </p:sp>
      <p:sp>
        <p:nvSpPr>
          <p:cNvPr id="50360" name="Rectangle 626"/>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Ports</a:t>
            </a:r>
          </a:p>
        </p:txBody>
      </p:sp>
      <p:sp>
        <p:nvSpPr>
          <p:cNvPr id="50361" name="Rectangle 627"/>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OCDS</a:t>
            </a:r>
          </a:p>
        </p:txBody>
      </p:sp>
      <p:sp>
        <p:nvSpPr>
          <p:cNvPr id="50362" name="Line 628"/>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p:spPr>
        <p:txBody>
          <a:bodyPr>
            <a:noAutofit/>
          </a:bodyPr>
          <a:lstStyle/>
          <a:p>
            <a:endParaRPr lang="de-DE"/>
          </a:p>
        </p:txBody>
      </p:sp>
      <p:sp>
        <p:nvSpPr>
          <p:cNvPr id="50363" name="Rectangle 629"/>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GPT12x</a:t>
            </a:r>
          </a:p>
        </p:txBody>
      </p:sp>
      <p:sp>
        <p:nvSpPr>
          <p:cNvPr id="50364" name="Rectangle 630"/>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IOM</a:t>
            </a:r>
          </a:p>
        </p:txBody>
      </p:sp>
      <p:sp>
        <p:nvSpPr>
          <p:cNvPr id="50365" name="Line 631"/>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p:spPr>
        <p:txBody>
          <a:bodyPr>
            <a:noAutofit/>
          </a:bodyPr>
          <a:lstStyle/>
          <a:p>
            <a:endParaRPr lang="de-DE"/>
          </a:p>
        </p:txBody>
      </p:sp>
      <p:sp>
        <p:nvSpPr>
          <p:cNvPr id="50366" name="Text Box 632"/>
          <p:cNvSpPr txBox="1">
            <a:spLocks noChangeArrowheads="1"/>
          </p:cNvSpPr>
          <p:nvPr/>
        </p:nvSpPr>
        <p:spPr bwMode="auto">
          <a:xfrm>
            <a:off x="6203950" y="4202113"/>
            <a:ext cx="1351652" cy="215444"/>
          </a:xfrm>
          <a:prstGeom prst="rect">
            <a:avLst/>
          </a:prstGeom>
          <a:noFill/>
          <a:ln w="9525">
            <a:noFill/>
            <a:miter lim="800000"/>
            <a:headEnd/>
            <a:tailEnd/>
          </a:ln>
          <a:effectLst/>
        </p:spPr>
        <p:txBody>
          <a:bodyPr wrap="none">
            <a:spAutoFit/>
          </a:bodyPr>
          <a:lstStyle/>
          <a:p>
            <a:pPr algn="l">
              <a:buClr>
                <a:schemeClr val="tx1"/>
              </a:buClr>
            </a:pPr>
            <a:r>
              <a:rPr lang="en-US" sz="800" dirty="0">
                <a:latin typeface="Verdana"/>
              </a:rPr>
              <a:t>System Peripheral Bus</a:t>
            </a:r>
          </a:p>
        </p:txBody>
      </p:sp>
      <p:sp>
        <p:nvSpPr>
          <p:cNvPr id="50370" name="Line 640"/>
          <p:cNvSpPr>
            <a:spLocks noChangeShapeType="1"/>
          </p:cNvSpPr>
          <p:nvPr/>
        </p:nvSpPr>
        <p:spPr bwMode="auto">
          <a:xfrm flipH="1">
            <a:off x="8058150" y="1804989"/>
            <a:ext cx="0" cy="198437"/>
          </a:xfrm>
          <a:prstGeom prst="line">
            <a:avLst/>
          </a:prstGeom>
          <a:noFill/>
          <a:ln w="38100">
            <a:solidFill>
              <a:schemeClr val="bg2"/>
            </a:solidFill>
            <a:round/>
            <a:headEnd type="triangle" w="med" len="med"/>
            <a:tailEnd/>
          </a:ln>
        </p:spPr>
        <p:txBody>
          <a:bodyPr>
            <a:noAutofit/>
          </a:bodyPr>
          <a:lstStyle/>
          <a:p>
            <a:endParaRPr lang="de-DE"/>
          </a:p>
        </p:txBody>
      </p:sp>
      <p:grpSp>
        <p:nvGrpSpPr>
          <p:cNvPr id="132" name="Group 131"/>
          <p:cNvGrpSpPr/>
          <p:nvPr/>
        </p:nvGrpSpPr>
        <p:grpSpPr>
          <a:xfrm>
            <a:off x="6853242" y="1198563"/>
            <a:ext cx="2377579" cy="604838"/>
            <a:chOff x="5938838" y="1198562"/>
            <a:chExt cx="2377579" cy="604838"/>
          </a:xfrm>
        </p:grpSpPr>
        <p:sp>
          <p:nvSpPr>
            <p:cNvPr id="50386" name="Rectangle 636"/>
            <p:cNvSpPr>
              <a:spLocks noChangeArrowheads="1"/>
            </p:cNvSpPr>
            <p:nvPr/>
          </p:nvSpPr>
          <p:spPr bwMode="auto">
            <a:xfrm>
              <a:off x="5938838" y="1198562"/>
              <a:ext cx="2377578" cy="214213"/>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a:latin typeface="Verdana"/>
                </a:rPr>
                <a:t>PMU</a:t>
              </a:r>
            </a:p>
          </p:txBody>
        </p:sp>
        <p:sp>
          <p:nvSpPr>
            <p:cNvPr id="50387" name="Rectangle 637"/>
            <p:cNvSpPr>
              <a:spLocks noChangeArrowheads="1"/>
            </p:cNvSpPr>
            <p:nvPr/>
          </p:nvSpPr>
          <p:spPr bwMode="auto">
            <a:xfrm>
              <a:off x="5938838" y="1400175"/>
              <a:ext cx="479895" cy="40322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600" dirty="0">
                  <a:latin typeface="Verdana"/>
                </a:rPr>
                <a:t>Data Flash</a:t>
              </a:r>
              <a:br>
                <a:rPr lang="en-US" sz="600" dirty="0">
                  <a:latin typeface="Verdana"/>
                </a:rPr>
              </a:br>
              <a:r>
                <a:rPr lang="en-US" sz="600" dirty="0">
                  <a:latin typeface="Verdana"/>
                </a:rPr>
                <a:t>BROM</a:t>
              </a:r>
              <a:br>
                <a:rPr lang="en-US" sz="600" dirty="0">
                  <a:latin typeface="Verdana"/>
                </a:rPr>
              </a:br>
              <a:r>
                <a:rPr lang="en-US" sz="600" dirty="0">
                  <a:latin typeface="Verdana"/>
                </a:rPr>
                <a:t>HSM </a:t>
              </a:r>
              <a:r>
                <a:rPr lang="en-US" sz="600" dirty="0" err="1">
                  <a:latin typeface="Verdana"/>
                </a:rPr>
                <a:t>DFlash</a:t>
              </a:r>
              <a:endParaRPr lang="en-US" sz="600" dirty="0">
                <a:latin typeface="Verdana"/>
              </a:endParaRPr>
            </a:p>
          </p:txBody>
        </p:sp>
        <p:sp>
          <p:nvSpPr>
            <p:cNvPr id="50388" name="Rectangle 638"/>
            <p:cNvSpPr>
              <a:spLocks noChangeArrowheads="1"/>
            </p:cNvSpPr>
            <p:nvPr/>
          </p:nvSpPr>
          <p:spPr bwMode="auto">
            <a:xfrm>
              <a:off x="6418733" y="1400175"/>
              <a:ext cx="479895" cy="40322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a:latin typeface="Verdana"/>
                </a:rPr>
                <a:t>Progr.</a:t>
              </a:r>
              <a:br>
                <a:rPr lang="en-US" sz="800">
                  <a:latin typeface="Verdana"/>
                </a:rPr>
              </a:br>
              <a:r>
                <a:rPr lang="en-US" sz="800">
                  <a:latin typeface="Verdana"/>
                </a:rPr>
                <a:t>Flash</a:t>
              </a:r>
            </a:p>
          </p:txBody>
        </p:sp>
        <p:sp>
          <p:nvSpPr>
            <p:cNvPr id="50389" name="Rectangle 639"/>
            <p:cNvSpPr>
              <a:spLocks noChangeArrowheads="1"/>
            </p:cNvSpPr>
            <p:nvPr/>
          </p:nvSpPr>
          <p:spPr bwMode="auto">
            <a:xfrm>
              <a:off x="6898628" y="1400175"/>
              <a:ext cx="479895" cy="40322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a:latin typeface="Verdana"/>
                </a:rPr>
                <a:t>Progr.</a:t>
              </a:r>
              <a:br>
                <a:rPr lang="en-US" sz="800">
                  <a:latin typeface="Verdana"/>
                </a:rPr>
              </a:br>
              <a:r>
                <a:rPr lang="en-US" sz="800">
                  <a:latin typeface="Verdana"/>
                </a:rPr>
                <a:t>Flash</a:t>
              </a:r>
            </a:p>
          </p:txBody>
        </p:sp>
        <p:sp>
          <p:nvSpPr>
            <p:cNvPr id="50384" name="Rectangle 644"/>
            <p:cNvSpPr>
              <a:spLocks noChangeArrowheads="1"/>
            </p:cNvSpPr>
            <p:nvPr/>
          </p:nvSpPr>
          <p:spPr bwMode="auto">
            <a:xfrm>
              <a:off x="7377187" y="1400175"/>
              <a:ext cx="481013" cy="40322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err="1">
                  <a:latin typeface="Verdana"/>
                </a:rPr>
                <a:t>Progr</a:t>
              </a:r>
              <a:r>
                <a:rPr lang="en-US" sz="800" dirty="0">
                  <a:latin typeface="Verdana"/>
                </a:rPr>
                <a:t>.</a:t>
              </a:r>
              <a:br>
                <a:rPr lang="en-US" sz="800" dirty="0">
                  <a:latin typeface="Verdana"/>
                </a:rPr>
              </a:br>
              <a:r>
                <a:rPr lang="en-US" sz="800" dirty="0">
                  <a:latin typeface="Verdana"/>
                </a:rPr>
                <a:t>Flash</a:t>
              </a:r>
            </a:p>
          </p:txBody>
        </p:sp>
        <p:sp>
          <p:nvSpPr>
            <p:cNvPr id="50385" name="Rectangle 645"/>
            <p:cNvSpPr>
              <a:spLocks noChangeArrowheads="1"/>
            </p:cNvSpPr>
            <p:nvPr/>
          </p:nvSpPr>
          <p:spPr bwMode="auto">
            <a:xfrm>
              <a:off x="7858201" y="1400175"/>
              <a:ext cx="458216" cy="40322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a:latin typeface="Verdana"/>
                </a:rPr>
                <a:t>Progr.</a:t>
              </a:r>
              <a:br>
                <a:rPr lang="en-US" sz="800">
                  <a:latin typeface="Verdana"/>
                </a:rPr>
              </a:br>
              <a:r>
                <a:rPr lang="en-US" sz="800">
                  <a:latin typeface="Verdana"/>
                </a:rPr>
                <a:t>Flash</a:t>
              </a:r>
            </a:p>
          </p:txBody>
        </p:sp>
      </p:grpSp>
      <p:grpSp>
        <p:nvGrpSpPr>
          <p:cNvPr id="4" name="Group 656"/>
          <p:cNvGrpSpPr>
            <a:grpSpLocks/>
          </p:cNvGrpSpPr>
          <p:nvPr/>
        </p:nvGrpSpPr>
        <p:grpSpPr bwMode="auto">
          <a:xfrm>
            <a:off x="6402392" y="1196976"/>
            <a:ext cx="357187" cy="603251"/>
            <a:chOff x="3436" y="754"/>
            <a:chExt cx="225" cy="380"/>
          </a:xfrm>
        </p:grpSpPr>
        <p:sp>
          <p:nvSpPr>
            <p:cNvPr id="50381" name="Rectangle 655"/>
            <p:cNvSpPr>
              <a:spLocks noChangeArrowheads="1"/>
            </p:cNvSpPr>
            <p:nvPr/>
          </p:nvSpPr>
          <p:spPr bwMode="auto">
            <a:xfrm>
              <a:off x="3436" y="877"/>
              <a:ext cx="225" cy="25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a:latin typeface="Verdana"/>
                </a:rPr>
                <a:t>RAM</a:t>
              </a:r>
            </a:p>
          </p:txBody>
        </p:sp>
        <p:sp>
          <p:nvSpPr>
            <p:cNvPr id="50382" name="Rectangle 654"/>
            <p:cNvSpPr>
              <a:spLocks noChangeArrowheads="1"/>
            </p:cNvSpPr>
            <p:nvPr/>
          </p:nvSpPr>
          <p:spPr bwMode="auto">
            <a:xfrm>
              <a:off x="3436" y="754"/>
              <a:ext cx="225" cy="1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a:latin typeface="Verdana"/>
                </a:rPr>
                <a:t>LMU</a:t>
              </a:r>
            </a:p>
          </p:txBody>
        </p:sp>
      </p:grpSp>
      <p:sp>
        <p:nvSpPr>
          <p:cNvPr id="50373" name="Line 657"/>
          <p:cNvSpPr>
            <a:spLocks noChangeShapeType="1"/>
          </p:cNvSpPr>
          <p:nvPr/>
        </p:nvSpPr>
        <p:spPr bwMode="auto">
          <a:xfrm flipH="1">
            <a:off x="6584950" y="1804989"/>
            <a:ext cx="0" cy="198437"/>
          </a:xfrm>
          <a:prstGeom prst="line">
            <a:avLst/>
          </a:prstGeom>
          <a:noFill/>
          <a:ln w="38100">
            <a:solidFill>
              <a:schemeClr val="bg2"/>
            </a:solidFill>
            <a:round/>
            <a:headEnd type="triangle" w="med" len="med"/>
            <a:tailEnd/>
          </a:ln>
        </p:spPr>
        <p:txBody>
          <a:bodyPr>
            <a:noAutofit/>
          </a:bodyPr>
          <a:lstStyle/>
          <a:p>
            <a:endParaRPr lang="de-DE"/>
          </a:p>
        </p:txBody>
      </p:sp>
      <p:sp>
        <p:nvSpPr>
          <p:cNvPr id="50374" name="Line 658"/>
          <p:cNvSpPr>
            <a:spLocks noChangeShapeType="1"/>
          </p:cNvSpPr>
          <p:nvPr/>
        </p:nvSpPr>
        <p:spPr bwMode="auto">
          <a:xfrm flipH="1">
            <a:off x="8540824" y="1804989"/>
            <a:ext cx="0" cy="198437"/>
          </a:xfrm>
          <a:prstGeom prst="line">
            <a:avLst/>
          </a:prstGeom>
          <a:noFill/>
          <a:ln w="38100">
            <a:solidFill>
              <a:schemeClr val="bg2"/>
            </a:solidFill>
            <a:round/>
            <a:headEnd type="triangle" w="med" len="med"/>
            <a:tailEnd/>
          </a:ln>
        </p:spPr>
        <p:txBody>
          <a:bodyPr>
            <a:noAutofit/>
          </a:bodyPr>
          <a:lstStyle/>
          <a:p>
            <a:endParaRPr lang="de-DE"/>
          </a:p>
        </p:txBody>
      </p:sp>
      <p:sp>
        <p:nvSpPr>
          <p:cNvPr id="50375" name="Line 659"/>
          <p:cNvSpPr>
            <a:spLocks noChangeShapeType="1"/>
          </p:cNvSpPr>
          <p:nvPr/>
        </p:nvSpPr>
        <p:spPr bwMode="auto">
          <a:xfrm flipH="1">
            <a:off x="9031362" y="1804989"/>
            <a:ext cx="0" cy="198437"/>
          </a:xfrm>
          <a:prstGeom prst="line">
            <a:avLst/>
          </a:prstGeom>
          <a:noFill/>
          <a:ln w="38100">
            <a:solidFill>
              <a:schemeClr val="bg2"/>
            </a:solidFill>
            <a:round/>
            <a:headEnd type="triangle" w="med" len="med"/>
            <a:tailEnd/>
          </a:ln>
        </p:spPr>
        <p:txBody>
          <a:bodyPr>
            <a:noAutofit/>
          </a:bodyPr>
          <a:lstStyle/>
          <a:p>
            <a:endParaRPr lang="de-DE"/>
          </a:p>
        </p:txBody>
      </p:sp>
      <p:sp>
        <p:nvSpPr>
          <p:cNvPr id="50376" name="Rectangle 660"/>
          <p:cNvSpPr>
            <a:spLocks noChangeArrowheads="1"/>
          </p:cNvSpPr>
          <p:nvPr/>
        </p:nvSpPr>
        <p:spPr bwMode="auto">
          <a:xfrm>
            <a:off x="9121775" y="2190750"/>
            <a:ext cx="477838" cy="1587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EBU</a:t>
            </a:r>
          </a:p>
        </p:txBody>
      </p:sp>
      <p:sp>
        <p:nvSpPr>
          <p:cNvPr id="50377" name="Freeform 662"/>
          <p:cNvSpPr>
            <a:spLocks/>
          </p:cNvSpPr>
          <p:nvPr/>
        </p:nvSpPr>
        <p:spPr bwMode="auto">
          <a:xfrm>
            <a:off x="8535988" y="2020888"/>
            <a:ext cx="817562" cy="152400"/>
          </a:xfrm>
          <a:custGeom>
            <a:avLst/>
            <a:gdLst>
              <a:gd name="T0" fmla="*/ 0 w 544"/>
              <a:gd name="T1" fmla="*/ 0 h 136"/>
              <a:gd name="T2" fmla="*/ 2147483647 w 544"/>
              <a:gd name="T3" fmla="*/ 0 h 136"/>
              <a:gd name="T4" fmla="*/ 2147483647 w 544"/>
              <a:gd name="T5" fmla="*/ 2147483647 h 136"/>
              <a:gd name="T6" fmla="*/ 0 60000 65536"/>
              <a:gd name="T7" fmla="*/ 0 60000 65536"/>
              <a:gd name="T8" fmla="*/ 0 60000 65536"/>
              <a:gd name="T9" fmla="*/ 0 w 544"/>
              <a:gd name="T10" fmla="*/ 0 h 136"/>
              <a:gd name="T11" fmla="*/ 544 w 544"/>
              <a:gd name="T12" fmla="*/ 136 h 136"/>
            </a:gdLst>
            <a:ahLst/>
            <a:cxnLst>
              <a:cxn ang="T6">
                <a:pos x="T0" y="T1"/>
              </a:cxn>
              <a:cxn ang="T7">
                <a:pos x="T2" y="T3"/>
              </a:cxn>
              <a:cxn ang="T8">
                <a:pos x="T4" y="T5"/>
              </a:cxn>
            </a:cxnLst>
            <a:rect l="T9" t="T10" r="T11" b="T12"/>
            <a:pathLst>
              <a:path w="544" h="136">
                <a:moveTo>
                  <a:pt x="0" y="0"/>
                </a:moveTo>
                <a:lnTo>
                  <a:pt x="544" y="0"/>
                </a:lnTo>
                <a:lnTo>
                  <a:pt x="544" y="136"/>
                </a:lnTo>
              </a:path>
            </a:pathLst>
          </a:custGeom>
          <a:noFill/>
          <a:ln w="38100" cap="flat" cmpd="sng">
            <a:solidFill>
              <a:schemeClr val="bg2"/>
            </a:solidFill>
            <a:prstDash val="solid"/>
            <a:round/>
            <a:headEnd type="none" w="med" len="med"/>
            <a:tailEnd type="triangle" w="med" len="sm"/>
          </a:ln>
        </p:spPr>
        <p:txBody>
          <a:bodyPr>
            <a:noAutofit/>
          </a:bodyPr>
          <a:lstStyle/>
          <a:p>
            <a:endParaRPr lang="de-DE"/>
          </a:p>
        </p:txBody>
      </p:sp>
      <p:sp>
        <p:nvSpPr>
          <p:cNvPr id="50378" name="Text Box 588"/>
          <p:cNvSpPr txBox="1">
            <a:spLocks noChangeArrowheads="1"/>
          </p:cNvSpPr>
          <p:nvPr/>
        </p:nvSpPr>
        <p:spPr bwMode="auto">
          <a:xfrm>
            <a:off x="6519867" y="1917699"/>
            <a:ext cx="902811" cy="215444"/>
          </a:xfrm>
          <a:prstGeom prst="rect">
            <a:avLst/>
          </a:prstGeom>
          <a:noFill/>
          <a:ln w="9525">
            <a:noFill/>
            <a:miter lim="800000"/>
            <a:headEnd/>
            <a:tailEnd/>
          </a:ln>
          <a:effectLst/>
        </p:spPr>
        <p:txBody>
          <a:bodyPr wrap="none">
            <a:spAutoFit/>
          </a:bodyPr>
          <a:lstStyle/>
          <a:p>
            <a:pPr algn="l">
              <a:buClr>
                <a:schemeClr val="tx1"/>
              </a:buClr>
            </a:pPr>
            <a:r>
              <a:rPr lang="en-US" sz="800" dirty="0">
                <a:latin typeface="Verdana"/>
              </a:rPr>
              <a:t>SRI Cross Bar</a:t>
            </a:r>
          </a:p>
        </p:txBody>
      </p:sp>
      <p:sp>
        <p:nvSpPr>
          <p:cNvPr id="119" name="Rectangle 399"/>
          <p:cNvSpPr>
            <a:spLocks noChangeArrowheads="1"/>
          </p:cNvSpPr>
          <p:nvPr/>
        </p:nvSpPr>
        <p:spPr bwMode="auto">
          <a:xfrm>
            <a:off x="4769625" y="5866987"/>
            <a:ext cx="977900"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US" sz="800" b="1" dirty="0">
                <a:latin typeface="Verdana"/>
              </a:rPr>
              <a:t>LFBGA-516</a:t>
            </a:r>
            <a:br>
              <a:rPr lang="en-US" sz="800" b="1" dirty="0"/>
            </a:br>
            <a:r>
              <a:rPr lang="en-US" sz="800" b="1" dirty="0">
                <a:solidFill>
                  <a:srgbClr val="00214A"/>
                </a:solidFill>
              </a:rPr>
              <a:t> </a:t>
            </a:r>
            <a:r>
              <a:rPr lang="en-US" sz="700" b="1" dirty="0">
                <a:latin typeface="Verdana"/>
              </a:rPr>
              <a:t>0.8mm</a:t>
            </a:r>
            <a:r>
              <a:rPr lang="en-US" sz="800" dirty="0">
                <a:latin typeface="Verdana"/>
              </a:rPr>
              <a:t> </a:t>
            </a:r>
          </a:p>
          <a:p>
            <a:pPr>
              <a:buClr>
                <a:schemeClr val="tx1"/>
              </a:buClr>
              <a:defRPr/>
            </a:pPr>
            <a:r>
              <a:rPr lang="en-US" sz="700" dirty="0">
                <a:latin typeface="Verdana"/>
              </a:rPr>
              <a:t>-40°C to +125°C</a:t>
            </a:r>
            <a:r>
              <a:rPr lang="en-US" sz="800" dirty="0">
                <a:latin typeface="Verdana"/>
              </a:rPr>
              <a:t>, </a:t>
            </a:r>
            <a:r>
              <a:rPr lang="en-US" sz="800" baseline="30000" dirty="0">
                <a:latin typeface="Verdana"/>
              </a:rPr>
              <a:t>1) </a:t>
            </a:r>
            <a:br>
              <a:rPr lang="en-US" sz="800" dirty="0">
                <a:latin typeface="Verdana"/>
              </a:rPr>
            </a:br>
            <a:r>
              <a:rPr lang="en-US" sz="800" dirty="0">
                <a:latin typeface="Verdana"/>
              </a:rPr>
              <a:t>84 ADC inputs</a:t>
            </a:r>
          </a:p>
        </p:txBody>
      </p:sp>
      <p:sp>
        <p:nvSpPr>
          <p:cNvPr id="120" name="Rectangle 400"/>
          <p:cNvSpPr>
            <a:spLocks noChangeArrowheads="1"/>
          </p:cNvSpPr>
          <p:nvPr/>
        </p:nvSpPr>
        <p:spPr bwMode="auto">
          <a:xfrm>
            <a:off x="5812613" y="5866987"/>
            <a:ext cx="977900"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US" sz="800" b="1" dirty="0">
                <a:latin typeface="Verdana"/>
              </a:rPr>
              <a:t>BGA-416</a:t>
            </a:r>
            <a:br>
              <a:rPr lang="en-US" sz="800" b="1" dirty="0"/>
            </a:br>
            <a:r>
              <a:rPr lang="en-US" sz="800" b="1" dirty="0">
                <a:solidFill>
                  <a:srgbClr val="00214A"/>
                </a:solidFill>
              </a:rPr>
              <a:t> </a:t>
            </a:r>
            <a:r>
              <a:rPr lang="en-US" sz="700" b="1" dirty="0">
                <a:latin typeface="Verdana"/>
              </a:rPr>
              <a:t>1.0mm</a:t>
            </a:r>
            <a:r>
              <a:rPr lang="en-US" sz="700" dirty="0">
                <a:latin typeface="Verdana"/>
              </a:rPr>
              <a:t> </a:t>
            </a:r>
            <a:endParaRPr lang="en-US" sz="800" dirty="0">
              <a:latin typeface="Verdana"/>
            </a:endParaRPr>
          </a:p>
          <a:p>
            <a:pPr>
              <a:buClr>
                <a:schemeClr val="tx1"/>
              </a:buClr>
              <a:defRPr/>
            </a:pPr>
            <a:r>
              <a:rPr lang="en-US" sz="700" dirty="0">
                <a:latin typeface="Verdana"/>
              </a:rPr>
              <a:t>-40°C to +125°C </a:t>
            </a:r>
            <a:r>
              <a:rPr lang="en-US" sz="800" baseline="30000" dirty="0">
                <a:latin typeface="Verdana"/>
              </a:rPr>
              <a:t>1)</a:t>
            </a:r>
            <a:endParaRPr lang="en-US" sz="800" dirty="0">
              <a:latin typeface="Verdana"/>
            </a:endParaRPr>
          </a:p>
          <a:p>
            <a:pPr>
              <a:buClr>
                <a:schemeClr val="tx1"/>
              </a:buClr>
              <a:defRPr/>
            </a:pPr>
            <a:r>
              <a:rPr lang="en-US" sz="800" dirty="0">
                <a:latin typeface="Verdana"/>
              </a:rPr>
              <a:t>60 ADC inputs</a:t>
            </a:r>
          </a:p>
        </p:txBody>
      </p:sp>
      <p:sp>
        <p:nvSpPr>
          <p:cNvPr id="122" name="Rectangle 188"/>
          <p:cNvSpPr>
            <a:spLocks noChangeArrowheads="1"/>
          </p:cNvSpPr>
          <p:nvPr/>
        </p:nvSpPr>
        <p:spPr bwMode="auto">
          <a:xfrm>
            <a:off x="6858502" y="5867293"/>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US" sz="800" b="1" dirty="0">
                <a:latin typeface="Verdana"/>
              </a:rPr>
              <a:t>LFBGA-292</a:t>
            </a:r>
            <a:br>
              <a:rPr lang="en-US" sz="800" b="1" dirty="0"/>
            </a:br>
            <a:r>
              <a:rPr lang="en-US" sz="700" b="1" dirty="0">
                <a:solidFill>
                  <a:srgbClr val="00214A"/>
                </a:solidFill>
              </a:rPr>
              <a:t> </a:t>
            </a:r>
            <a:r>
              <a:rPr lang="en-US" sz="700" b="1" dirty="0">
                <a:latin typeface="Verdana"/>
              </a:rPr>
              <a:t>0.8mm </a:t>
            </a:r>
            <a:br>
              <a:rPr lang="en-US" sz="800" dirty="0"/>
            </a:br>
            <a:r>
              <a:rPr lang="en-US" sz="700" dirty="0">
                <a:latin typeface="Verdana"/>
              </a:rPr>
              <a:t>-40°C to +125°C </a:t>
            </a:r>
            <a:r>
              <a:rPr lang="en-US" sz="700" baseline="30000" dirty="0">
                <a:latin typeface="Verdana"/>
              </a:rPr>
              <a:t>1)</a:t>
            </a:r>
            <a:endParaRPr lang="en-US" sz="700" dirty="0">
              <a:latin typeface="Verdana"/>
            </a:endParaRPr>
          </a:p>
          <a:p>
            <a:pPr>
              <a:buClr>
                <a:schemeClr val="tx1"/>
              </a:buClr>
              <a:defRPr/>
            </a:pPr>
            <a:r>
              <a:rPr lang="en-US" sz="800" dirty="0">
                <a:latin typeface="Verdana"/>
              </a:rPr>
              <a:t>60 ADC inputs</a:t>
            </a:r>
          </a:p>
        </p:txBody>
      </p:sp>
      <p:sp>
        <p:nvSpPr>
          <p:cNvPr id="124" name="Freeform 615"/>
          <p:cNvSpPr>
            <a:spLocks/>
          </p:cNvSpPr>
          <p:nvPr/>
        </p:nvSpPr>
        <p:spPr bwMode="auto">
          <a:xfrm>
            <a:off x="6134472" y="2936823"/>
            <a:ext cx="1368152" cy="209425"/>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85 w 11685"/>
              <a:gd name="connsiteY0" fmla="*/ 120 h 10120"/>
              <a:gd name="connsiteX1" fmla="*/ 1654 w 11685"/>
              <a:gd name="connsiteY1" fmla="*/ 179 h 10120"/>
              <a:gd name="connsiteX2" fmla="*/ 1654 w 11685"/>
              <a:gd name="connsiteY2" fmla="*/ 100 h 10120"/>
              <a:gd name="connsiteX3" fmla="*/ 1685 w 11685"/>
              <a:gd name="connsiteY3" fmla="*/ 10120 h 10120"/>
              <a:gd name="connsiteX4" fmla="*/ 11685 w 11685"/>
              <a:gd name="connsiteY4" fmla="*/ 10120 h 10120"/>
              <a:gd name="connsiteX0" fmla="*/ 1685 w 11685"/>
              <a:gd name="connsiteY0" fmla="*/ 3187 h 13187"/>
              <a:gd name="connsiteX1" fmla="*/ 1654 w 11685"/>
              <a:gd name="connsiteY1" fmla="*/ 3246 h 13187"/>
              <a:gd name="connsiteX2" fmla="*/ 1654 w 11685"/>
              <a:gd name="connsiteY2" fmla="*/ 3167 h 13187"/>
              <a:gd name="connsiteX3" fmla="*/ 1407 w 11685"/>
              <a:gd name="connsiteY3" fmla="*/ 1670 h 13187"/>
              <a:gd name="connsiteX4" fmla="*/ 1685 w 11685"/>
              <a:gd name="connsiteY4" fmla="*/ 13187 h 13187"/>
              <a:gd name="connsiteX5" fmla="*/ 11685 w 11685"/>
              <a:gd name="connsiteY5" fmla="*/ 13187 h 1318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72 w 11672"/>
              <a:gd name="connsiteY0" fmla="*/ 4284 h 14284"/>
              <a:gd name="connsiteX1" fmla="*/ 1641 w 11672"/>
              <a:gd name="connsiteY1" fmla="*/ 4343 h 14284"/>
              <a:gd name="connsiteX2" fmla="*/ 2228 w 11672"/>
              <a:gd name="connsiteY2" fmla="*/ 100 h 14284"/>
              <a:gd name="connsiteX3" fmla="*/ 1394 w 11672"/>
              <a:gd name="connsiteY3" fmla="*/ 2767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2285 h 12285"/>
              <a:gd name="connsiteX1" fmla="*/ 1641 w 11672"/>
              <a:gd name="connsiteY1" fmla="*/ 2344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1672 w 11672"/>
              <a:gd name="connsiteY1" fmla="*/ 2546 h 12285"/>
              <a:gd name="connsiteX2" fmla="*/ 2228 w 11672"/>
              <a:gd name="connsiteY2" fmla="*/ 1657 h 12285"/>
              <a:gd name="connsiteX3" fmla="*/ 1116 w 11672"/>
              <a:gd name="connsiteY3" fmla="*/ 1657 h 12285"/>
              <a:gd name="connsiteX4" fmla="*/ 1672 w 11672"/>
              <a:gd name="connsiteY4" fmla="*/ 12285 h 12285"/>
              <a:gd name="connsiteX5" fmla="*/ 11672 w 11672"/>
              <a:gd name="connsiteY5"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2228 w 11672"/>
              <a:gd name="connsiteY0" fmla="*/ 1657 h 12285"/>
              <a:gd name="connsiteX1" fmla="*/ 1116 w 11672"/>
              <a:gd name="connsiteY1" fmla="*/ 1657 h 12285"/>
              <a:gd name="connsiteX2" fmla="*/ 1672 w 11672"/>
              <a:gd name="connsiteY2" fmla="*/ 12285 h 12285"/>
              <a:gd name="connsiteX3" fmla="*/ 11672 w 11672"/>
              <a:gd name="connsiteY3" fmla="*/ 12285 h 12285"/>
              <a:gd name="connsiteX0" fmla="*/ 2228 w 11672"/>
              <a:gd name="connsiteY0" fmla="*/ 0 h 10628"/>
              <a:gd name="connsiteX1" fmla="*/ 1116 w 11672"/>
              <a:gd name="connsiteY1" fmla="*/ 0 h 10628"/>
              <a:gd name="connsiteX2" fmla="*/ 1672 w 11672"/>
              <a:gd name="connsiteY2" fmla="*/ 10628 h 10628"/>
              <a:gd name="connsiteX3" fmla="*/ 11672 w 11672"/>
              <a:gd name="connsiteY3" fmla="*/ 10628 h 10628"/>
              <a:gd name="connsiteX0" fmla="*/ 1112 w 10556"/>
              <a:gd name="connsiteY0" fmla="*/ 0 h 10628"/>
              <a:gd name="connsiteX1" fmla="*/ 0 w 10556"/>
              <a:gd name="connsiteY1" fmla="*/ 0 h 10628"/>
              <a:gd name="connsiteX2" fmla="*/ 556 w 10556"/>
              <a:gd name="connsiteY2" fmla="*/ 10628 h 10628"/>
              <a:gd name="connsiteX3" fmla="*/ 10556 w 10556"/>
              <a:gd name="connsiteY3" fmla="*/ 10628 h 10628"/>
              <a:gd name="connsiteX0" fmla="*/ 1112 w 10556"/>
              <a:gd name="connsiteY0" fmla="*/ 33 h 10661"/>
              <a:gd name="connsiteX1" fmla="*/ 0 w 10556"/>
              <a:gd name="connsiteY1" fmla="*/ 33 h 10661"/>
              <a:gd name="connsiteX2" fmla="*/ 556 w 10556"/>
              <a:gd name="connsiteY2" fmla="*/ 10661 h 10661"/>
              <a:gd name="connsiteX3" fmla="*/ 10556 w 10556"/>
              <a:gd name="connsiteY3" fmla="*/ 10661 h 10661"/>
              <a:gd name="connsiteX0" fmla="*/ 741 w 10185"/>
              <a:gd name="connsiteY0" fmla="*/ 33 h 10661"/>
              <a:gd name="connsiteX1" fmla="*/ 185 w 10185"/>
              <a:gd name="connsiteY1" fmla="*/ 33 h 10661"/>
              <a:gd name="connsiteX2" fmla="*/ 185 w 10185"/>
              <a:gd name="connsiteY2" fmla="*/ 10661 h 10661"/>
              <a:gd name="connsiteX3" fmla="*/ 10185 w 10185"/>
              <a:gd name="connsiteY3" fmla="*/ 10661 h 10661"/>
              <a:gd name="connsiteX0" fmla="*/ 741 w 10185"/>
              <a:gd name="connsiteY0" fmla="*/ 66 h 10694"/>
              <a:gd name="connsiteX1" fmla="*/ 185 w 10185"/>
              <a:gd name="connsiteY1" fmla="*/ 66 h 10694"/>
              <a:gd name="connsiteX2" fmla="*/ 185 w 10185"/>
              <a:gd name="connsiteY2" fmla="*/ 10694 h 10694"/>
              <a:gd name="connsiteX3" fmla="*/ 10185 w 10185"/>
              <a:gd name="connsiteY3" fmla="*/ 10694 h 10694"/>
              <a:gd name="connsiteX0" fmla="*/ 741 w 10185"/>
              <a:gd name="connsiteY0" fmla="*/ 66 h 10867"/>
              <a:gd name="connsiteX1" fmla="*/ 185 w 10185"/>
              <a:gd name="connsiteY1" fmla="*/ 66 h 10867"/>
              <a:gd name="connsiteX2" fmla="*/ 185 w 10185"/>
              <a:gd name="connsiteY2" fmla="*/ 10694 h 10867"/>
              <a:gd name="connsiteX3" fmla="*/ 10185 w 10185"/>
              <a:gd name="connsiteY3" fmla="*/ 10694 h 10867"/>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0 h 10628"/>
              <a:gd name="connsiteX1" fmla="*/ 0 w 10000"/>
              <a:gd name="connsiteY1" fmla="*/ 0 h 10628"/>
              <a:gd name="connsiteX2" fmla="*/ 0 w 10000"/>
              <a:gd name="connsiteY2" fmla="*/ 10628 h 10628"/>
              <a:gd name="connsiteX3" fmla="*/ 10000 w 10000"/>
              <a:gd name="connsiteY3" fmla="*/ 10628 h 10628"/>
              <a:gd name="connsiteX0" fmla="*/ 0 w 10000"/>
              <a:gd name="connsiteY0" fmla="*/ 0 h 13705"/>
              <a:gd name="connsiteX1" fmla="*/ 0 w 10000"/>
              <a:gd name="connsiteY1" fmla="*/ 3077 h 13705"/>
              <a:gd name="connsiteX2" fmla="*/ 0 w 10000"/>
              <a:gd name="connsiteY2" fmla="*/ 13705 h 13705"/>
              <a:gd name="connsiteX3" fmla="*/ 10000 w 10000"/>
              <a:gd name="connsiteY3" fmla="*/ 13705 h 13705"/>
            </a:gdLst>
            <a:ahLst/>
            <a:cxnLst>
              <a:cxn ang="0">
                <a:pos x="connsiteX0" y="connsiteY0"/>
              </a:cxn>
              <a:cxn ang="0">
                <a:pos x="connsiteX1" y="connsiteY1"/>
              </a:cxn>
              <a:cxn ang="0">
                <a:pos x="connsiteX2" y="connsiteY2"/>
              </a:cxn>
              <a:cxn ang="0">
                <a:pos x="connsiteX3" y="connsiteY3"/>
              </a:cxn>
            </a:cxnLst>
            <a:rect l="l" t="t"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triangle" w="med" len="med"/>
            <a:tailEnd type="triangle" w="med" len="med"/>
          </a:ln>
        </p:spPr>
        <p:txBody>
          <a:bodyPr>
            <a:noAutofit/>
          </a:bodyPr>
          <a:lstStyle/>
          <a:p>
            <a:endParaRPr lang="de-DE"/>
          </a:p>
        </p:txBody>
      </p:sp>
      <p:sp>
        <p:nvSpPr>
          <p:cNvPr id="50335" name="Rectangle 599"/>
          <p:cNvSpPr>
            <a:spLocks noChangeArrowheads="1"/>
          </p:cNvSpPr>
          <p:nvPr/>
        </p:nvSpPr>
        <p:spPr bwMode="auto">
          <a:xfrm>
            <a:off x="6048376" y="2405064"/>
            <a:ext cx="258763"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DMI</a:t>
            </a:r>
            <a:br>
              <a:rPr lang="en-US" sz="500" dirty="0">
                <a:latin typeface="Verdana"/>
              </a:rPr>
            </a:br>
            <a:r>
              <a:rPr lang="en-US" sz="500" dirty="0">
                <a:latin typeface="Verdana"/>
              </a:rPr>
              <a:t>Overlay</a:t>
            </a:r>
          </a:p>
        </p:txBody>
      </p:sp>
      <p:sp>
        <p:nvSpPr>
          <p:cNvPr id="125" name="Rectangle 401"/>
          <p:cNvSpPr>
            <a:spLocks noChangeArrowheads="1"/>
          </p:cNvSpPr>
          <p:nvPr/>
        </p:nvSpPr>
        <p:spPr bwMode="auto">
          <a:xfrm>
            <a:off x="8687396" y="5866987"/>
            <a:ext cx="977900"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US" sz="800" b="1" dirty="0">
                <a:latin typeface="Verdana"/>
              </a:rPr>
              <a:t>Bare Die</a:t>
            </a:r>
            <a:r>
              <a:rPr lang="en-US" sz="800" dirty="0">
                <a:latin typeface="Verdana"/>
              </a:rPr>
              <a:t> </a:t>
            </a:r>
            <a:br>
              <a:rPr lang="en-US" sz="800" dirty="0">
                <a:latin typeface="Verdana"/>
              </a:rPr>
            </a:br>
            <a:endParaRPr lang="en-US" sz="800" dirty="0">
              <a:latin typeface="Verdana"/>
            </a:endParaRPr>
          </a:p>
          <a:p>
            <a:pPr>
              <a:buClr>
                <a:schemeClr val="tx1"/>
              </a:buClr>
              <a:defRPr/>
            </a:pPr>
            <a:r>
              <a:rPr lang="en-US" sz="800" dirty="0" err="1">
                <a:latin typeface="Verdana"/>
              </a:rPr>
              <a:t>T</a:t>
            </a:r>
            <a:r>
              <a:rPr lang="en-US" sz="800" baseline="-25000" dirty="0" err="1">
                <a:latin typeface="Verdana"/>
              </a:rPr>
              <a:t>jmax</a:t>
            </a:r>
            <a:r>
              <a:rPr lang="en-US" sz="800" baseline="-25000" dirty="0">
                <a:latin typeface="Verdana"/>
              </a:rPr>
              <a:t> </a:t>
            </a:r>
            <a:r>
              <a:rPr lang="en-US" sz="800" dirty="0">
                <a:latin typeface="Verdana"/>
              </a:rPr>
              <a:t>170°C, </a:t>
            </a:r>
          </a:p>
          <a:p>
            <a:pPr>
              <a:buClr>
                <a:schemeClr val="tx1"/>
              </a:buClr>
              <a:defRPr/>
            </a:pPr>
            <a:r>
              <a:rPr lang="en-US" sz="800" dirty="0">
                <a:latin typeface="Verdana"/>
              </a:rPr>
              <a:t>84 ADC inputs</a:t>
            </a:r>
          </a:p>
        </p:txBody>
      </p:sp>
      <p:sp>
        <p:nvSpPr>
          <p:cNvPr id="126" name="Rectangle 595"/>
          <p:cNvSpPr>
            <a:spLocks noChangeArrowheads="1"/>
          </p:cNvSpPr>
          <p:nvPr/>
        </p:nvSpPr>
        <p:spPr bwMode="auto">
          <a:xfrm>
            <a:off x="8770942" y="4557714"/>
            <a:ext cx="828675" cy="744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i="1" dirty="0">
                <a:latin typeface="Verdana"/>
              </a:rPr>
              <a:t>EVR</a:t>
            </a:r>
          </a:p>
          <a:p>
            <a:pPr>
              <a:buClr>
                <a:schemeClr val="tx1"/>
              </a:buClr>
            </a:pPr>
            <a:endParaRPr lang="en-US" sz="800" i="1" dirty="0">
              <a:latin typeface="Verdana"/>
            </a:endParaRPr>
          </a:p>
          <a:p>
            <a:pPr>
              <a:buClr>
                <a:schemeClr val="tx1"/>
              </a:buClr>
            </a:pPr>
            <a:r>
              <a:rPr lang="en-US" sz="800" i="1" dirty="0">
                <a:latin typeface="Verdana"/>
              </a:rPr>
              <a:t>5V or 3.3V</a:t>
            </a:r>
            <a:br>
              <a:rPr lang="en-US" sz="800" i="1" dirty="0">
                <a:latin typeface="Verdana"/>
              </a:rPr>
            </a:br>
            <a:r>
              <a:rPr lang="en-US" sz="800" i="1" dirty="0">
                <a:latin typeface="Verdana"/>
              </a:rPr>
              <a:t> single supply</a:t>
            </a:r>
          </a:p>
        </p:txBody>
      </p:sp>
      <p:sp>
        <p:nvSpPr>
          <p:cNvPr id="117"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SDMA</a:t>
            </a:r>
          </a:p>
        </p:txBody>
      </p:sp>
      <p:grpSp>
        <p:nvGrpSpPr>
          <p:cNvPr id="5" name="Gruppieren 115"/>
          <p:cNvGrpSpPr/>
          <p:nvPr/>
        </p:nvGrpSpPr>
        <p:grpSpPr>
          <a:xfrm>
            <a:off x="4792915" y="1034139"/>
            <a:ext cx="1749175" cy="2108874"/>
            <a:chOff x="3878513" y="1032094"/>
            <a:chExt cx="1749175" cy="2108874"/>
          </a:xfrm>
        </p:grpSpPr>
        <p:sp>
          <p:nvSpPr>
            <p:cNvPr id="118" name="Line 612"/>
            <p:cNvSpPr>
              <a:spLocks noChangeShapeType="1"/>
            </p:cNvSpPr>
            <p:nvPr/>
          </p:nvSpPr>
          <p:spPr bwMode="auto">
            <a:xfrm flipH="1">
              <a:off x="5627688" y="2019300"/>
              <a:ext cx="0" cy="379413"/>
            </a:xfrm>
            <a:prstGeom prst="line">
              <a:avLst/>
            </a:prstGeom>
            <a:noFill/>
            <a:ln w="38100">
              <a:solidFill>
                <a:schemeClr val="bg2"/>
              </a:solidFill>
              <a:round/>
              <a:headEnd/>
              <a:tailEnd type="triangle" w="med" len="med"/>
            </a:ln>
          </p:spPr>
          <p:txBody>
            <a:bodyPr>
              <a:noAutofit/>
            </a:bodyPr>
            <a:lstStyle/>
            <a:p>
              <a:pPr algn="ctr"/>
              <a:endParaRPr lang="de-DE">
                <a:solidFill>
                  <a:srgbClr val="00214A"/>
                </a:solidFill>
              </a:endParaRPr>
            </a:p>
          </p:txBody>
        </p:sp>
        <p:sp>
          <p:nvSpPr>
            <p:cNvPr id="121" name="Freeform 545"/>
            <p:cNvSpPr>
              <a:spLocks/>
            </p:cNvSpPr>
            <p:nvPr/>
          </p:nvSpPr>
          <p:spPr bwMode="auto">
            <a:xfrm rot="16200000">
              <a:off x="3794388" y="1160602"/>
              <a:ext cx="1605558" cy="1389826"/>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rgbClr val="C0C0C0"/>
              </a:solidFill>
              <a:prstDash val="solid"/>
              <a:round/>
              <a:headEnd type="none" w="med" len="med"/>
              <a:tailEnd type="none" w="med" len="med"/>
            </a:ln>
          </p:spPr>
          <p:txBody>
            <a:bodyPr>
              <a:noAutofit/>
            </a:bodyPr>
            <a:lstStyle/>
            <a:p>
              <a:endParaRPr lang="de-DE">
                <a:solidFill>
                  <a:srgbClr val="00214A"/>
                </a:solidFill>
              </a:endParaRPr>
            </a:p>
          </p:txBody>
        </p:sp>
        <p:sp>
          <p:nvSpPr>
            <p:cNvPr id="123" name="Line 657"/>
            <p:cNvSpPr>
              <a:spLocks noChangeShapeType="1"/>
            </p:cNvSpPr>
            <p:nvPr/>
          </p:nvSpPr>
          <p:spPr bwMode="auto">
            <a:xfrm flipV="1">
              <a:off x="5283026" y="1032094"/>
              <a:ext cx="4197" cy="182347"/>
            </a:xfrm>
            <a:prstGeom prst="line">
              <a:avLst/>
            </a:prstGeom>
            <a:noFill/>
            <a:ln w="38100">
              <a:solidFill>
                <a:srgbClr val="C0C0C0"/>
              </a:solidFill>
              <a:round/>
              <a:headEnd type="triangle" w="med" len="med"/>
              <a:tailEnd type="none" w="med" len="med"/>
            </a:ln>
          </p:spPr>
          <p:txBody>
            <a:bodyPr>
              <a:noAutofit/>
            </a:bodyPr>
            <a:lstStyle/>
            <a:p>
              <a:endParaRPr lang="de-DE">
                <a:solidFill>
                  <a:srgbClr val="00214A"/>
                </a:solidFill>
              </a:endParaRPr>
            </a:p>
          </p:txBody>
        </p:sp>
        <p:sp>
          <p:nvSpPr>
            <p:cNvPr id="127" name="Text Box 632"/>
            <p:cNvSpPr txBox="1">
              <a:spLocks noChangeArrowheads="1"/>
            </p:cNvSpPr>
            <p:nvPr/>
          </p:nvSpPr>
          <p:spPr bwMode="auto">
            <a:xfrm rot="16200000">
              <a:off x="3310409" y="2134026"/>
              <a:ext cx="1351652" cy="215444"/>
            </a:xfrm>
            <a:prstGeom prst="rect">
              <a:avLst/>
            </a:prstGeom>
            <a:noFill/>
            <a:ln w="9525">
              <a:noFill/>
              <a:miter lim="800000"/>
              <a:headEnd/>
              <a:tailEnd/>
            </a:ln>
            <a:effectLst/>
          </p:spPr>
          <p:txBody>
            <a:bodyPr wrap="none">
              <a:spAutoFit/>
            </a:bodyPr>
            <a:lstStyle/>
            <a:p>
              <a:pPr>
                <a:buClr>
                  <a:schemeClr val="tx1"/>
                </a:buClr>
              </a:pPr>
              <a:r>
                <a:rPr lang="en-US" sz="800" dirty="0">
                  <a:latin typeface="Verdana"/>
                </a:rPr>
                <a:t>System Peripheral Bus</a:t>
              </a:r>
            </a:p>
          </p:txBody>
        </p:sp>
        <p:sp>
          <p:nvSpPr>
            <p:cNvPr id="128" name="Freeform 615"/>
            <p:cNvSpPr>
              <a:spLocks/>
            </p:cNvSpPr>
            <p:nvPr/>
          </p:nvSpPr>
          <p:spPr bwMode="auto">
            <a:xfrm>
              <a:off x="3900880" y="2615230"/>
              <a:ext cx="1319191" cy="525738"/>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85 w 11685"/>
                <a:gd name="connsiteY0" fmla="*/ 120 h 10120"/>
                <a:gd name="connsiteX1" fmla="*/ 1654 w 11685"/>
                <a:gd name="connsiteY1" fmla="*/ 179 h 10120"/>
                <a:gd name="connsiteX2" fmla="*/ 1654 w 11685"/>
                <a:gd name="connsiteY2" fmla="*/ 100 h 10120"/>
                <a:gd name="connsiteX3" fmla="*/ 1685 w 11685"/>
                <a:gd name="connsiteY3" fmla="*/ 10120 h 10120"/>
                <a:gd name="connsiteX4" fmla="*/ 11685 w 11685"/>
                <a:gd name="connsiteY4" fmla="*/ 10120 h 10120"/>
                <a:gd name="connsiteX0" fmla="*/ 1685 w 11685"/>
                <a:gd name="connsiteY0" fmla="*/ 3187 h 13187"/>
                <a:gd name="connsiteX1" fmla="*/ 1654 w 11685"/>
                <a:gd name="connsiteY1" fmla="*/ 3246 h 13187"/>
                <a:gd name="connsiteX2" fmla="*/ 1654 w 11685"/>
                <a:gd name="connsiteY2" fmla="*/ 3167 h 13187"/>
                <a:gd name="connsiteX3" fmla="*/ 1407 w 11685"/>
                <a:gd name="connsiteY3" fmla="*/ 1670 h 13187"/>
                <a:gd name="connsiteX4" fmla="*/ 1685 w 11685"/>
                <a:gd name="connsiteY4" fmla="*/ 13187 h 13187"/>
                <a:gd name="connsiteX5" fmla="*/ 11685 w 11685"/>
                <a:gd name="connsiteY5" fmla="*/ 13187 h 1318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72 w 11672"/>
                <a:gd name="connsiteY0" fmla="*/ 4284 h 14284"/>
                <a:gd name="connsiteX1" fmla="*/ 1641 w 11672"/>
                <a:gd name="connsiteY1" fmla="*/ 4343 h 14284"/>
                <a:gd name="connsiteX2" fmla="*/ 2228 w 11672"/>
                <a:gd name="connsiteY2" fmla="*/ 100 h 14284"/>
                <a:gd name="connsiteX3" fmla="*/ 1394 w 11672"/>
                <a:gd name="connsiteY3" fmla="*/ 2767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2285 h 12285"/>
                <a:gd name="connsiteX1" fmla="*/ 1641 w 11672"/>
                <a:gd name="connsiteY1" fmla="*/ 2344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1672 w 11672"/>
                <a:gd name="connsiteY1" fmla="*/ 2546 h 12285"/>
                <a:gd name="connsiteX2" fmla="*/ 2228 w 11672"/>
                <a:gd name="connsiteY2" fmla="*/ 1657 h 12285"/>
                <a:gd name="connsiteX3" fmla="*/ 1116 w 11672"/>
                <a:gd name="connsiteY3" fmla="*/ 1657 h 12285"/>
                <a:gd name="connsiteX4" fmla="*/ 1672 w 11672"/>
                <a:gd name="connsiteY4" fmla="*/ 12285 h 12285"/>
                <a:gd name="connsiteX5" fmla="*/ 11672 w 11672"/>
                <a:gd name="connsiteY5"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2228 w 11672"/>
                <a:gd name="connsiteY0" fmla="*/ 1657 h 12285"/>
                <a:gd name="connsiteX1" fmla="*/ 1116 w 11672"/>
                <a:gd name="connsiteY1" fmla="*/ 1657 h 12285"/>
                <a:gd name="connsiteX2" fmla="*/ 1672 w 11672"/>
                <a:gd name="connsiteY2" fmla="*/ 12285 h 12285"/>
                <a:gd name="connsiteX3" fmla="*/ 11672 w 11672"/>
                <a:gd name="connsiteY3" fmla="*/ 12285 h 12285"/>
                <a:gd name="connsiteX0" fmla="*/ 2228 w 11672"/>
                <a:gd name="connsiteY0" fmla="*/ 0 h 10628"/>
                <a:gd name="connsiteX1" fmla="*/ 1116 w 11672"/>
                <a:gd name="connsiteY1" fmla="*/ 0 h 10628"/>
                <a:gd name="connsiteX2" fmla="*/ 1672 w 11672"/>
                <a:gd name="connsiteY2" fmla="*/ 10628 h 10628"/>
                <a:gd name="connsiteX3" fmla="*/ 11672 w 11672"/>
                <a:gd name="connsiteY3" fmla="*/ 10628 h 10628"/>
                <a:gd name="connsiteX0" fmla="*/ 1112 w 10556"/>
                <a:gd name="connsiteY0" fmla="*/ 0 h 10628"/>
                <a:gd name="connsiteX1" fmla="*/ 0 w 10556"/>
                <a:gd name="connsiteY1" fmla="*/ 0 h 10628"/>
                <a:gd name="connsiteX2" fmla="*/ 556 w 10556"/>
                <a:gd name="connsiteY2" fmla="*/ 10628 h 10628"/>
                <a:gd name="connsiteX3" fmla="*/ 10556 w 10556"/>
                <a:gd name="connsiteY3" fmla="*/ 10628 h 10628"/>
                <a:gd name="connsiteX0" fmla="*/ 1112 w 10556"/>
                <a:gd name="connsiteY0" fmla="*/ 33 h 10661"/>
                <a:gd name="connsiteX1" fmla="*/ 0 w 10556"/>
                <a:gd name="connsiteY1" fmla="*/ 33 h 10661"/>
                <a:gd name="connsiteX2" fmla="*/ 556 w 10556"/>
                <a:gd name="connsiteY2" fmla="*/ 10661 h 10661"/>
                <a:gd name="connsiteX3" fmla="*/ 10556 w 10556"/>
                <a:gd name="connsiteY3" fmla="*/ 10661 h 10661"/>
                <a:gd name="connsiteX0" fmla="*/ 741 w 10185"/>
                <a:gd name="connsiteY0" fmla="*/ 33 h 10661"/>
                <a:gd name="connsiteX1" fmla="*/ 185 w 10185"/>
                <a:gd name="connsiteY1" fmla="*/ 33 h 10661"/>
                <a:gd name="connsiteX2" fmla="*/ 185 w 10185"/>
                <a:gd name="connsiteY2" fmla="*/ 10661 h 10661"/>
                <a:gd name="connsiteX3" fmla="*/ 10185 w 10185"/>
                <a:gd name="connsiteY3" fmla="*/ 10661 h 10661"/>
                <a:gd name="connsiteX0" fmla="*/ 741 w 10185"/>
                <a:gd name="connsiteY0" fmla="*/ 66 h 10694"/>
                <a:gd name="connsiteX1" fmla="*/ 185 w 10185"/>
                <a:gd name="connsiteY1" fmla="*/ 66 h 10694"/>
                <a:gd name="connsiteX2" fmla="*/ 185 w 10185"/>
                <a:gd name="connsiteY2" fmla="*/ 10694 h 10694"/>
                <a:gd name="connsiteX3" fmla="*/ 10185 w 10185"/>
                <a:gd name="connsiteY3" fmla="*/ 10694 h 10694"/>
                <a:gd name="connsiteX0" fmla="*/ 741 w 10185"/>
                <a:gd name="connsiteY0" fmla="*/ 66 h 10867"/>
                <a:gd name="connsiteX1" fmla="*/ 185 w 10185"/>
                <a:gd name="connsiteY1" fmla="*/ 66 h 10867"/>
                <a:gd name="connsiteX2" fmla="*/ 185 w 10185"/>
                <a:gd name="connsiteY2" fmla="*/ 10694 h 10867"/>
                <a:gd name="connsiteX3" fmla="*/ 10185 w 10185"/>
                <a:gd name="connsiteY3" fmla="*/ 10694 h 10867"/>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0 h 10628"/>
                <a:gd name="connsiteX1" fmla="*/ 0 w 10000"/>
                <a:gd name="connsiteY1" fmla="*/ 0 h 10628"/>
                <a:gd name="connsiteX2" fmla="*/ 0 w 10000"/>
                <a:gd name="connsiteY2" fmla="*/ 10628 h 10628"/>
                <a:gd name="connsiteX3" fmla="*/ 10000 w 10000"/>
                <a:gd name="connsiteY3" fmla="*/ 10628 h 10628"/>
                <a:gd name="connsiteX0" fmla="*/ 0 w 10000"/>
                <a:gd name="connsiteY0" fmla="*/ 0 h 13705"/>
                <a:gd name="connsiteX1" fmla="*/ 0 w 10000"/>
                <a:gd name="connsiteY1" fmla="*/ 3077 h 13705"/>
                <a:gd name="connsiteX2" fmla="*/ 0 w 10000"/>
                <a:gd name="connsiteY2" fmla="*/ 13705 h 13705"/>
                <a:gd name="connsiteX3" fmla="*/ 10000 w 10000"/>
                <a:gd name="connsiteY3" fmla="*/ 13705 h 13705"/>
              </a:gdLst>
              <a:ahLst/>
              <a:cxnLst>
                <a:cxn ang="0">
                  <a:pos x="connsiteX0" y="connsiteY0"/>
                </a:cxn>
                <a:cxn ang="0">
                  <a:pos x="connsiteX1" y="connsiteY1"/>
                </a:cxn>
                <a:cxn ang="0">
                  <a:pos x="connsiteX2" y="connsiteY2"/>
                </a:cxn>
                <a:cxn ang="0">
                  <a:pos x="connsiteX3" y="connsiteY3"/>
                </a:cxn>
              </a:cxnLst>
              <a:rect l="l" t="t"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none" w="med" len="med"/>
              <a:tailEnd type="none" w="med" len="med"/>
            </a:ln>
          </p:spPr>
          <p:txBody>
            <a:bodyPr>
              <a:noAutofit/>
            </a:bodyPr>
            <a:lstStyle/>
            <a:p>
              <a:pPr algn="ctr"/>
              <a:endParaRPr lang="de-DE">
                <a:solidFill>
                  <a:srgbClr val="00214A"/>
                </a:solidFill>
              </a:endParaRPr>
            </a:p>
          </p:txBody>
        </p:sp>
      </p:grpSp>
      <p:grpSp>
        <p:nvGrpSpPr>
          <p:cNvPr id="6" name="Gruppieren 133"/>
          <p:cNvGrpSpPr/>
          <p:nvPr/>
        </p:nvGrpSpPr>
        <p:grpSpPr>
          <a:xfrm>
            <a:off x="7862892" y="2019301"/>
            <a:ext cx="720725" cy="1162051"/>
            <a:chOff x="6948488" y="2019300"/>
            <a:chExt cx="720725" cy="1162050"/>
          </a:xfrm>
        </p:grpSpPr>
        <p:sp>
          <p:nvSpPr>
            <p:cNvPr id="135" name="Freeform 241"/>
            <p:cNvSpPr>
              <a:spLocks/>
            </p:cNvSpPr>
            <p:nvPr/>
          </p:nvSpPr>
          <p:spPr bwMode="auto">
            <a:xfrm>
              <a:off x="7137400" y="2641600"/>
              <a:ext cx="531813" cy="539750"/>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Lst>
              <a:ahLst/>
              <a:cxnLst>
                <a:cxn ang="T6">
                  <a:pos x="T0" y="T1"/>
                </a:cxn>
                <a:cxn ang="T7">
                  <a:pos x="T2" y="T3"/>
                </a:cxn>
                <a:cxn ang="T8">
                  <a:pos x="T4" y="T5"/>
                </a:cxn>
              </a:cxnLst>
              <a:rect l="T9" t="T10" r="T11" b="T12"/>
              <a:pathLst>
                <a:path w="362" h="272">
                  <a:moveTo>
                    <a:pt x="0" y="0"/>
                  </a:moveTo>
                  <a:lnTo>
                    <a:pt x="0" y="272"/>
                  </a:lnTo>
                  <a:lnTo>
                    <a:pt x="362" y="272"/>
                  </a:lnTo>
                </a:path>
              </a:pathLst>
            </a:custGeom>
            <a:noFill/>
            <a:ln w="38100" cap="flat" cmpd="sng">
              <a:solidFill>
                <a:srgbClr val="C0C0C0"/>
              </a:solidFill>
              <a:prstDash val="solid"/>
              <a:round/>
              <a:headEnd type="triangle" w="med" len="med"/>
              <a:tailEnd type="none" w="med" len="med"/>
            </a:ln>
          </p:spPr>
          <p:txBody>
            <a:bodyPr>
              <a:noAutofit/>
            </a:bodyPr>
            <a:lstStyle/>
            <a:p>
              <a:endParaRPr lang="de-DE"/>
            </a:p>
          </p:txBody>
        </p:sp>
        <p:sp>
          <p:nvSpPr>
            <p:cNvPr id="136" name="Line 528"/>
            <p:cNvSpPr>
              <a:spLocks noChangeShapeType="1"/>
            </p:cNvSpPr>
            <p:nvPr/>
          </p:nvSpPr>
          <p:spPr bwMode="auto">
            <a:xfrm flipH="1">
              <a:off x="7121525" y="2019300"/>
              <a:ext cx="0" cy="379413"/>
            </a:xfrm>
            <a:prstGeom prst="line">
              <a:avLst/>
            </a:prstGeom>
            <a:noFill/>
            <a:ln w="38100">
              <a:solidFill>
                <a:schemeClr val="bg2"/>
              </a:solidFill>
              <a:round/>
              <a:headEnd type="none"/>
              <a:tailEnd type="none" w="med" len="med"/>
            </a:ln>
          </p:spPr>
          <p:txBody>
            <a:bodyPr>
              <a:noAutofit/>
            </a:bodyPr>
            <a:lstStyle/>
            <a:p>
              <a:endParaRPr lang="de-DE"/>
            </a:p>
          </p:txBody>
        </p:sp>
        <p:sp>
          <p:nvSpPr>
            <p:cNvPr id="137" name="Rectangle 120"/>
            <p:cNvSpPr>
              <a:spLocks noChangeArrowheads="1"/>
            </p:cNvSpPr>
            <p:nvPr/>
          </p:nvSpPr>
          <p:spPr bwMode="auto">
            <a:xfrm>
              <a:off x="6948488" y="2406650"/>
              <a:ext cx="358775"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Bridge</a:t>
              </a:r>
            </a:p>
          </p:txBody>
        </p:sp>
      </p:grpSp>
      <p:sp>
        <p:nvSpPr>
          <p:cNvPr id="130" name="Rectangle 589"/>
          <p:cNvSpPr>
            <a:spLocks noChangeArrowheads="1"/>
          </p:cNvSpPr>
          <p:nvPr/>
        </p:nvSpPr>
        <p:spPr bwMode="auto">
          <a:xfrm rot="-5400000">
            <a:off x="6847684" y="4804569"/>
            <a:ext cx="760412"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US" sz="800" dirty="0">
                <a:latin typeface="Verdana"/>
              </a:rPr>
              <a:t>PSI5(S)</a:t>
            </a:r>
          </a:p>
        </p:txBody>
      </p:sp>
      <p:pic>
        <p:nvPicPr>
          <p:cNvPr id="13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404" y="5364000"/>
            <a:ext cx="559411"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3" name="Rechteck 128"/>
          <p:cNvSpPr/>
          <p:nvPr/>
        </p:nvSpPr>
        <p:spPr>
          <a:xfrm>
            <a:off x="1059047" y="6033574"/>
            <a:ext cx="3757609" cy="707886"/>
          </a:xfrm>
          <a:prstGeom prst="rect">
            <a:avLst/>
          </a:prstGeom>
          <a:effectLst/>
        </p:spPr>
        <p:txBody>
          <a:bodyPr wrap="square">
            <a:spAutoFit/>
          </a:bodyPr>
          <a:lstStyle/>
          <a:p>
            <a:pPr marL="228600" indent="-228600">
              <a:buClr>
                <a:schemeClr val="tx1"/>
              </a:buClr>
              <a:buFontTx/>
              <a:buAutoNum type="arabicParenR"/>
            </a:pPr>
            <a:r>
              <a:rPr lang="en-US" sz="800" i="1" dirty="0">
                <a:latin typeface="Verdana"/>
              </a:rPr>
              <a:t>Grade 0 </a:t>
            </a:r>
            <a:r>
              <a:rPr lang="en-US" sz="800" i="1" dirty="0"/>
              <a:t>option</a:t>
            </a:r>
            <a:r>
              <a:rPr lang="en-US" sz="800" i="1" dirty="0">
                <a:latin typeface="Verdana" pitchFamily="34" charset="0"/>
              </a:rPr>
              <a:t> available on request with </a:t>
            </a:r>
            <a:r>
              <a:rPr lang="en-US" sz="800" i="1" dirty="0">
                <a:latin typeface="Verdana"/>
                <a:cs typeface="Arial" pitchFamily="34" charset="0"/>
              </a:rPr>
              <a:t>specific limitations for </a:t>
            </a:r>
            <a:r>
              <a:rPr lang="en-US" sz="800" i="1" dirty="0">
                <a:latin typeface="Verdana" pitchFamily="34" charset="0"/>
              </a:rPr>
              <a:t>Ta=150°</a:t>
            </a:r>
          </a:p>
          <a:p>
            <a:pPr marL="228600" indent="-228600">
              <a:buClr>
                <a:schemeClr val="tx1"/>
              </a:buClr>
              <a:buAutoNum type="arabicParenR"/>
            </a:pPr>
            <a:r>
              <a:rPr lang="en-US" sz="800" i="1" dirty="0">
                <a:latin typeface="Verdana"/>
                <a:cs typeface="Arial" pitchFamily="34" charset="0"/>
              </a:rPr>
              <a:t>High performance version with 3x300MHz on request with specific limitations</a:t>
            </a:r>
            <a:endParaRPr lang="en-US" sz="800" i="1" dirty="0">
              <a:latin typeface="Verdana" pitchFamily="34" charset="0"/>
            </a:endParaRPr>
          </a:p>
          <a:p>
            <a:pPr marL="228600" indent="-228600">
              <a:buClr>
                <a:schemeClr val="tx1"/>
              </a:buClr>
              <a:buFontTx/>
              <a:buAutoNum type="arabicParenR"/>
            </a:pPr>
            <a:r>
              <a:rPr lang="en-US" sz="800" i="1" dirty="0">
                <a:latin typeface="Verdana"/>
              </a:rPr>
              <a:t>Option: CAN FD</a:t>
            </a:r>
            <a:endParaRPr lang="en-US" sz="800" dirty="0">
              <a:solidFill>
                <a:srgbClr val="00214A"/>
              </a:solidFill>
              <a:latin typeface="Verdana" pitchFamily="34" charset="0"/>
            </a:endParaRPr>
          </a:p>
        </p:txBody>
      </p:sp>
      <p:sp>
        <p:nvSpPr>
          <p:cNvPr id="2" name="Footer Placeholder 1">
            <a:extLst>
              <a:ext uri="{FF2B5EF4-FFF2-40B4-BE49-F238E27FC236}">
                <a16:creationId xmlns:a16="http://schemas.microsoft.com/office/drawing/2014/main" id="{D4A4AFA1-1E5F-476C-BE10-275D986FBD1C}"/>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ED8B38E8-414B-4A0D-A375-76AD0CEFFD9C}"/>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D1386662-42E8-4914-9C23-F1847F7FAC8E}"/>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958337843"/>
      </p:ext>
    </p:extLst>
  </p:cSld>
  <p:clrMapOvr>
    <a:masterClrMapping/>
  </p:clrMapOvr>
  <p:transition spd="slow"/>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8" name="Rectangle 2"/>
          <p:cNvSpPr>
            <a:spLocks noGrp="1" noChangeArrowheads="1"/>
          </p:cNvSpPr>
          <p:nvPr>
            <p:ph type="title" hasCustomPrompt="1"/>
          </p:nvPr>
        </p:nvSpPr>
        <p:spPr/>
        <p:txBody>
          <a:bodyPr vert="horz" lIns="0" tIns="0" rIns="0" bIns="10800" rtlCol="0" anchor="b" anchorCtr="0">
            <a:noAutofit/>
          </a:bodyPr>
          <a:lstStyle/>
          <a:p>
            <a:r>
              <a:t>7x Series – Umbrella Device</a:t>
            </a:r>
            <a:br>
              <a:rPr/>
            </a:br>
            <a:r>
              <a:rPr>
                <a:solidFill>
                  <a:schemeClr val="tx2">
                    <a:lumMod val="50000"/>
                  </a:schemeClr>
                </a:solidFill>
              </a:rPr>
              <a:t>SAK-TC27xTP-64F200</a:t>
            </a:r>
          </a:p>
        </p:txBody>
      </p:sp>
      <p:graphicFrame>
        <p:nvGraphicFramePr>
          <p:cNvPr id="1123835" name="Group 507"/>
          <p:cNvGraphicFramePr>
            <a:graphicFrameLocks noGrp="1"/>
          </p:cNvGraphicFramePr>
          <p:nvPr>
            <p:extLst/>
          </p:nvPr>
        </p:nvGraphicFramePr>
        <p:xfrm>
          <a:off x="1165225" y="908650"/>
          <a:ext cx="3425822" cy="4749090"/>
        </p:xfrm>
        <a:graphic>
          <a:graphicData uri="http://schemas.openxmlformats.org/drawingml/2006/table">
            <a:tbl>
              <a:tblPr/>
              <a:tblGrid>
                <a:gridCol w="856062">
                  <a:extLst>
                    <a:ext uri="{9D8B030D-6E8A-4147-A177-3AD203B41FA5}">
                      <a16:colId xmlns:a16="http://schemas.microsoft.com/office/drawing/2014/main" val="20000"/>
                    </a:ext>
                  </a:extLst>
                </a:gridCol>
                <a:gridCol w="1376823">
                  <a:extLst>
                    <a:ext uri="{9D8B030D-6E8A-4147-A177-3AD203B41FA5}">
                      <a16:colId xmlns:a16="http://schemas.microsoft.com/office/drawing/2014/main" val="20001"/>
                    </a:ext>
                  </a:extLst>
                </a:gridCol>
                <a:gridCol w="1192937">
                  <a:extLst>
                    <a:ext uri="{9D8B030D-6E8A-4147-A177-3AD203B41FA5}">
                      <a16:colId xmlns:a16="http://schemas.microsoft.com/office/drawing/2014/main" val="20002"/>
                    </a:ext>
                  </a:extLst>
                </a:gridCol>
              </a:tblGrid>
              <a:tr h="216030">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Feature Set</a:t>
                      </a:r>
                      <a:endParaRPr kumimoji="0" lang="en-GB" sz="800" b="1" i="0" u="none" strike="noStrike" cap="none" normalizeH="0" baseline="0" noProof="1">
                        <a:ln>
                          <a:noFill/>
                        </a:ln>
                        <a:solidFill>
                          <a:schemeClr val="tx1"/>
                        </a:solidFill>
                        <a:effectLst/>
                        <a:latin typeface="Verdana" pitchFamily="34" charset="0"/>
                      </a:endParaRP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7x Series </a:t>
                      </a:r>
                      <a:endParaRPr kumimoji="0" lang="en-GB"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21090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1.6P</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1090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200 MHz</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1090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1.6E</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1 </a:t>
                      </a:r>
                      <a:endParaRPr kumimoji="0" lang="en-GB" sz="800" b="0" i="0" u="none" strike="noStrike" cap="none" normalizeH="0" baseline="3000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1090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200 MHz</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1090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Flash</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Program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MB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18580">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EEPROM @ w/e cycles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64 KB @ 500k</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1090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SRAM</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Total </a:t>
                      </a:r>
                      <a:r>
                        <a:rPr kumimoji="0" lang="en-GB" sz="700" b="0" i="0" u="none" strike="noStrike" cap="none" normalizeH="0" baseline="0" dirty="0">
                          <a:ln>
                            <a:noFill/>
                          </a:ln>
                          <a:solidFill>
                            <a:schemeClr val="tx1"/>
                          </a:solidFill>
                          <a:effectLst/>
                          <a:latin typeface="Verdana" pitchFamily="34" charset="0"/>
                        </a:rPr>
                        <a:t>(DMI , PMI)</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472 KB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1090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DMA</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64</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1090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ADC</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Modules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 / 6</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1090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60 / 6 diff</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1090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Timer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GTM Input / Output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32 / 88 channels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1090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CCU / GPT modules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10904">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Interfaces</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FlexRay</a:t>
                      </a:r>
                      <a:r>
                        <a:rPr kumimoji="0" lang="en-GB" sz="800" b="0" i="0" u="none" strike="noStrike" cap="none" normalizeH="0" baseline="0" dirty="0">
                          <a:ln>
                            <a:noFill/>
                          </a:ln>
                          <a:solidFill>
                            <a:schemeClr val="tx1"/>
                          </a:solidFill>
                          <a:effectLst/>
                          <a:latin typeface="Verdana" pitchFamily="34" charset="0"/>
                        </a:rPr>
                        <a:t> (#/</a:t>
                      </a:r>
                      <a:r>
                        <a:rPr kumimoji="0" lang="en-GB" sz="800" b="0" i="0" u="none" strike="noStrike" cap="none" normalizeH="0" baseline="0" dirty="0" err="1">
                          <a:ln>
                            <a:noFill/>
                          </a:ln>
                          <a:solidFill>
                            <a:schemeClr val="tx1"/>
                          </a:solidFill>
                          <a:effectLst/>
                          <a:latin typeface="Verdana" pitchFamily="34" charset="0"/>
                        </a:rPr>
                        <a:t>ch.</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2</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219600">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CAN-FD</a:t>
                      </a:r>
                      <a:r>
                        <a:rPr kumimoji="0" lang="en-GB" sz="800" b="0" i="0" u="none" strike="noStrike" cap="none" normalizeH="0" baseline="30000" dirty="0">
                          <a:ln>
                            <a:noFill/>
                          </a:ln>
                          <a:solidFill>
                            <a:schemeClr val="tx1"/>
                          </a:solidFill>
                          <a:effectLst/>
                          <a:latin typeface="Verdana" pitchFamily="34" charset="0"/>
                        </a:rPr>
                        <a:t>3) </a:t>
                      </a:r>
                      <a:r>
                        <a:rPr kumimoji="0" lang="en-GB" sz="800" b="0" i="0" u="none" strike="noStrike" cap="none" normalizeH="0" baseline="0" dirty="0">
                          <a:ln>
                            <a:noFill/>
                          </a:ln>
                          <a:solidFill>
                            <a:schemeClr val="tx1"/>
                          </a:solidFill>
                          <a:effectLst/>
                          <a:latin typeface="Verdana" pitchFamily="34" charset="0"/>
                        </a:rPr>
                        <a:t>(nodes/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256</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1090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QSPI / </a:t>
                      </a:r>
                      <a:r>
                        <a:rPr lang="en-GB" sz="800" dirty="0">
                          <a:solidFill>
                            <a:schemeClr val="tx1"/>
                          </a:solidFill>
                          <a:latin typeface="Arial" charset="0"/>
                        </a:rPr>
                        <a:t>ASCLIN</a:t>
                      </a:r>
                      <a:r>
                        <a:rPr kumimoji="0" lang="en-GB" sz="800" b="0" i="0" u="none" strike="noStrike" cap="none" normalizeH="0" baseline="0" dirty="0">
                          <a:ln>
                            <a:noFill/>
                          </a:ln>
                          <a:solidFill>
                            <a:schemeClr val="tx1"/>
                          </a:solidFill>
                          <a:effectLst/>
                          <a:latin typeface="Verdana" pitchFamily="34" charset="0"/>
                        </a:rPr>
                        <a:t> / I2C</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4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1090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SENT / PSI5 / PSI5S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10 / 3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1090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HSCT / MSC / EBU</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2 diff LVDS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1090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Other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Ethernet MAC</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21090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Safety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SIL Level</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ASIL-D</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1090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Security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HSM</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Optional</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21090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Power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EVR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bl>
          </a:graphicData>
        </a:graphic>
      </p:graphicFrame>
      <p:sp>
        <p:nvSpPr>
          <p:cNvPr id="57445" name="Freeform 121"/>
          <p:cNvSpPr>
            <a:spLocks/>
          </p:cNvSpPr>
          <p:nvPr/>
        </p:nvSpPr>
        <p:spPr bwMode="auto">
          <a:xfrm>
            <a:off x="5205413" y="2019300"/>
            <a:ext cx="3333750"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p:spPr>
        <p:txBody>
          <a:bodyPr>
            <a:noAutofit/>
          </a:bodyPr>
          <a:lstStyle/>
          <a:p>
            <a:endParaRPr lang="en-GB" dirty="0"/>
          </a:p>
        </p:txBody>
      </p:sp>
      <p:sp>
        <p:nvSpPr>
          <p:cNvPr id="57446" name="Rectangle 124"/>
          <p:cNvSpPr>
            <a:spLocks noChangeArrowheads="1"/>
          </p:cNvSpPr>
          <p:nvPr/>
        </p:nvSpPr>
        <p:spPr bwMode="auto">
          <a:xfrm rot="-5400000">
            <a:off x="7439819" y="4802981"/>
            <a:ext cx="762000"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FCE</a:t>
            </a:r>
          </a:p>
        </p:txBody>
      </p:sp>
      <p:sp>
        <p:nvSpPr>
          <p:cNvPr id="57448" name="Rectangle 127"/>
          <p:cNvSpPr>
            <a:spLocks noChangeArrowheads="1"/>
          </p:cNvSpPr>
          <p:nvPr/>
        </p:nvSpPr>
        <p:spPr bwMode="auto">
          <a:xfrm rot="-5400000">
            <a:off x="7428708" y="3577434"/>
            <a:ext cx="660400" cy="31908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HSCT</a:t>
            </a:r>
          </a:p>
        </p:txBody>
      </p:sp>
      <p:sp>
        <p:nvSpPr>
          <p:cNvPr id="57449" name="Rectangle 128"/>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SCU</a:t>
            </a:r>
          </a:p>
        </p:txBody>
      </p:sp>
      <p:sp>
        <p:nvSpPr>
          <p:cNvPr id="57450" name="Rectangle 129"/>
          <p:cNvSpPr>
            <a:spLocks noChangeArrowheads="1"/>
          </p:cNvSpPr>
          <p:nvPr/>
        </p:nvSpPr>
        <p:spPr bwMode="auto">
          <a:xfrm>
            <a:off x="8845554" y="3652841"/>
            <a:ext cx="754063" cy="29368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DS-</a:t>
            </a:r>
            <a:r>
              <a:rPr lang="en-GB" sz="800" dirty="0" err="1">
                <a:latin typeface="Verdana"/>
              </a:rPr>
              <a:t>ADCx</a:t>
            </a:r>
            <a:endParaRPr lang="en-GB" sz="800" dirty="0">
              <a:latin typeface="Verdana"/>
            </a:endParaRPr>
          </a:p>
        </p:txBody>
      </p:sp>
      <p:sp>
        <p:nvSpPr>
          <p:cNvPr id="57451" name="Rectangle 130"/>
          <p:cNvSpPr>
            <a:spLocks noChangeArrowheads="1"/>
          </p:cNvSpPr>
          <p:nvPr/>
        </p:nvSpPr>
        <p:spPr bwMode="auto">
          <a:xfrm>
            <a:off x="8845554" y="4008438"/>
            <a:ext cx="754063" cy="298451"/>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ADCx</a:t>
            </a:r>
            <a:endParaRPr lang="en-GB" sz="800" dirty="0">
              <a:latin typeface="Verdana"/>
            </a:endParaRPr>
          </a:p>
        </p:txBody>
      </p:sp>
      <p:sp>
        <p:nvSpPr>
          <p:cNvPr id="57452" name="Rectangle 131"/>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PLL &amp;</a:t>
            </a:r>
          </a:p>
          <a:p>
            <a:pPr>
              <a:buClr>
                <a:schemeClr val="tx1"/>
              </a:buClr>
            </a:pPr>
            <a:r>
              <a:rPr lang="en-GB" sz="800" dirty="0">
                <a:latin typeface="Verdana"/>
              </a:rPr>
              <a:t>PLL ERAY</a:t>
            </a:r>
          </a:p>
        </p:txBody>
      </p:sp>
      <p:sp>
        <p:nvSpPr>
          <p:cNvPr id="57453" name="Rectangle 132"/>
          <p:cNvSpPr>
            <a:spLocks noChangeArrowheads="1"/>
          </p:cNvSpPr>
          <p:nvPr/>
        </p:nvSpPr>
        <p:spPr bwMode="auto">
          <a:xfrm rot="-5400000">
            <a:off x="50736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FlexRay</a:t>
            </a:r>
            <a:endParaRPr lang="en-GB" sz="800" dirty="0">
              <a:latin typeface="Verdana"/>
            </a:endParaRPr>
          </a:p>
        </p:txBody>
      </p:sp>
      <p:sp>
        <p:nvSpPr>
          <p:cNvPr id="57454" name="Rectangle 133"/>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solidFill>
                  <a:srgbClr val="00214A"/>
                </a:solidFill>
                <a:latin typeface="Verdana"/>
              </a:rPr>
              <a:t>MultiCAN</a:t>
            </a:r>
            <a:r>
              <a:rPr lang="en-GB" sz="800" dirty="0" err="1">
                <a:solidFill>
                  <a:srgbClr val="FF0000"/>
                </a:solidFill>
                <a:latin typeface="Verdana"/>
              </a:rPr>
              <a:t>+FD</a:t>
            </a:r>
            <a:endParaRPr lang="en-GB" sz="800" dirty="0">
              <a:solidFill>
                <a:srgbClr val="FF0000"/>
              </a:solidFill>
              <a:latin typeface="Verdana"/>
            </a:endParaRPr>
          </a:p>
        </p:txBody>
      </p:sp>
      <p:sp>
        <p:nvSpPr>
          <p:cNvPr id="57455" name="Rectangle 134"/>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QSPIx</a:t>
            </a:r>
            <a:endParaRPr lang="en-GB" sz="800" dirty="0">
              <a:latin typeface="Verdana"/>
            </a:endParaRPr>
          </a:p>
        </p:txBody>
      </p:sp>
      <p:sp>
        <p:nvSpPr>
          <p:cNvPr id="57456" name="Rectangle 135"/>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ASCLINx</a:t>
            </a:r>
            <a:endParaRPr lang="en-GB" sz="800" dirty="0">
              <a:latin typeface="Verdana"/>
            </a:endParaRPr>
          </a:p>
        </p:txBody>
      </p:sp>
      <p:sp>
        <p:nvSpPr>
          <p:cNvPr id="57457" name="Rectangle 136"/>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SENT</a:t>
            </a:r>
          </a:p>
        </p:txBody>
      </p:sp>
      <p:sp>
        <p:nvSpPr>
          <p:cNvPr id="57458" name="Rectangle 137"/>
          <p:cNvSpPr>
            <a:spLocks noChangeArrowheads="1"/>
          </p:cNvSpPr>
          <p:nvPr/>
        </p:nvSpPr>
        <p:spPr bwMode="auto">
          <a:xfrm rot="-5400000">
            <a:off x="5664996" y="4804569"/>
            <a:ext cx="760412"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MSCx</a:t>
            </a:r>
            <a:endParaRPr lang="en-GB" sz="800" dirty="0">
              <a:latin typeface="Verdana"/>
            </a:endParaRPr>
          </a:p>
        </p:txBody>
      </p:sp>
      <p:sp>
        <p:nvSpPr>
          <p:cNvPr id="57459" name="Freeform 138"/>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p:spPr>
        <p:txBody>
          <a:bodyPr>
            <a:noAutofit/>
          </a:bodyPr>
          <a:lstStyle/>
          <a:p>
            <a:endParaRPr lang="en-GB" dirty="0"/>
          </a:p>
        </p:txBody>
      </p:sp>
      <p:sp>
        <p:nvSpPr>
          <p:cNvPr id="57460" name="Line 140"/>
          <p:cNvSpPr>
            <a:spLocks noChangeShapeType="1"/>
          </p:cNvSpPr>
          <p:nvPr/>
        </p:nvSpPr>
        <p:spPr bwMode="auto">
          <a:xfrm flipH="1">
            <a:off x="5456238"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61" name="Line 141"/>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62" name="Line 142"/>
          <p:cNvSpPr>
            <a:spLocks noChangeShapeType="1"/>
          </p:cNvSpPr>
          <p:nvPr/>
        </p:nvSpPr>
        <p:spPr bwMode="auto">
          <a:xfrm flipH="1">
            <a:off x="6045200"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63" name="Line 143"/>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64" name="Line 144"/>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65" name="Line 14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66" name="Line 146"/>
          <p:cNvSpPr>
            <a:spLocks noChangeShapeType="1"/>
          </p:cNvSpPr>
          <p:nvPr/>
        </p:nvSpPr>
        <p:spPr bwMode="auto">
          <a:xfrm flipH="1">
            <a:off x="7227888"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67" name="Line 147"/>
          <p:cNvSpPr>
            <a:spLocks noChangeShapeType="1"/>
          </p:cNvSpPr>
          <p:nvPr/>
        </p:nvSpPr>
        <p:spPr bwMode="auto">
          <a:xfrm flipH="1">
            <a:off x="7523163"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68" name="Line 148"/>
          <p:cNvSpPr>
            <a:spLocks noChangeShapeType="1"/>
          </p:cNvSpPr>
          <p:nvPr/>
        </p:nvSpPr>
        <p:spPr bwMode="auto">
          <a:xfrm flipH="1">
            <a:off x="7820025"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70" name="Line 150"/>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71" name="Line 151"/>
          <p:cNvSpPr>
            <a:spLocks noChangeShapeType="1"/>
          </p:cNvSpPr>
          <p:nvPr/>
        </p:nvSpPr>
        <p:spPr bwMode="auto">
          <a:xfrm>
            <a:off x="8601075" y="3794125"/>
            <a:ext cx="236538" cy="0"/>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72" name="Line 152"/>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73" name="Line 153"/>
          <p:cNvSpPr>
            <a:spLocks noChangeShapeType="1"/>
          </p:cNvSpPr>
          <p:nvPr/>
        </p:nvSpPr>
        <p:spPr bwMode="auto">
          <a:xfrm flipH="1">
            <a:off x="7764463"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74" name="Line 154"/>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75" name="Line 156"/>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76" name="Line 163"/>
          <p:cNvSpPr>
            <a:spLocks noChangeShapeType="1"/>
          </p:cNvSpPr>
          <p:nvPr/>
        </p:nvSpPr>
        <p:spPr bwMode="auto">
          <a:xfrm flipH="1" flipV="1">
            <a:off x="9599617" y="3794125"/>
            <a:ext cx="238125" cy="0"/>
          </a:xfrm>
          <a:prstGeom prst="line">
            <a:avLst/>
          </a:prstGeom>
          <a:noFill/>
          <a:ln w="38100">
            <a:solidFill>
              <a:srgbClr val="C0C0C0"/>
            </a:solidFill>
            <a:round/>
            <a:headEnd/>
            <a:tailEnd type="triangle" w="med" len="sm"/>
          </a:ln>
        </p:spPr>
        <p:txBody>
          <a:bodyPr>
            <a:noAutofit/>
          </a:bodyPr>
          <a:lstStyle/>
          <a:p>
            <a:endParaRPr lang="en-GB" dirty="0"/>
          </a:p>
        </p:txBody>
      </p:sp>
      <p:sp>
        <p:nvSpPr>
          <p:cNvPr id="57477" name="Line 164"/>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p:spPr>
        <p:txBody>
          <a:bodyPr>
            <a:noAutofit/>
          </a:bodyPr>
          <a:lstStyle/>
          <a:p>
            <a:endParaRPr lang="en-GB" dirty="0"/>
          </a:p>
        </p:txBody>
      </p:sp>
      <p:sp>
        <p:nvSpPr>
          <p:cNvPr id="57478" name="Rectangle 165"/>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STM</a:t>
            </a:r>
          </a:p>
        </p:txBody>
      </p:sp>
      <p:sp>
        <p:nvSpPr>
          <p:cNvPr id="57479" name="Line 166"/>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80" name="Rectangle 174"/>
          <p:cNvSpPr>
            <a:spLocks noChangeArrowheads="1"/>
          </p:cNvSpPr>
          <p:nvPr/>
        </p:nvSpPr>
        <p:spPr bwMode="auto">
          <a:xfrm rot="-5400000">
            <a:off x="4778378"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Ethernet</a:t>
            </a:r>
          </a:p>
        </p:txBody>
      </p:sp>
      <p:sp>
        <p:nvSpPr>
          <p:cNvPr id="57481" name="Line 175"/>
          <p:cNvSpPr>
            <a:spLocks noChangeShapeType="1"/>
          </p:cNvSpPr>
          <p:nvPr/>
        </p:nvSpPr>
        <p:spPr bwMode="auto">
          <a:xfrm flipH="1">
            <a:off x="5159375"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482" name="Rectangle 177"/>
          <p:cNvSpPr>
            <a:spLocks noChangeArrowheads="1"/>
          </p:cNvSpPr>
          <p:nvPr/>
        </p:nvSpPr>
        <p:spPr bwMode="auto">
          <a:xfrm rot="-5400000">
            <a:off x="7142959" y="4804569"/>
            <a:ext cx="760412"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I²C</a:t>
            </a:r>
          </a:p>
        </p:txBody>
      </p:sp>
      <p:sp>
        <p:nvSpPr>
          <p:cNvPr id="57483" name="Rectangle 179"/>
          <p:cNvSpPr>
            <a:spLocks noChangeArrowheads="1"/>
          </p:cNvSpPr>
          <p:nvPr/>
        </p:nvSpPr>
        <p:spPr bwMode="auto">
          <a:xfrm>
            <a:off x="5337175" y="1196976"/>
            <a:ext cx="711200" cy="6048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br>
              <a:rPr lang="en-GB" sz="800" dirty="0">
                <a:latin typeface="Verdana"/>
              </a:rPr>
            </a:br>
            <a:r>
              <a:rPr lang="en-GB" sz="800" dirty="0">
                <a:latin typeface="Verdana"/>
              </a:rPr>
              <a:t>TriCore</a:t>
            </a:r>
          </a:p>
          <a:p>
            <a:pPr>
              <a:buClr>
                <a:schemeClr val="tx1"/>
              </a:buClr>
            </a:pPr>
            <a:r>
              <a:rPr lang="en-GB" sz="800" dirty="0">
                <a:latin typeface="Verdana"/>
              </a:rPr>
              <a:t>1.6P</a:t>
            </a:r>
          </a:p>
        </p:txBody>
      </p:sp>
      <p:sp>
        <p:nvSpPr>
          <p:cNvPr id="57484" name="Rectangle 180"/>
          <p:cNvSpPr>
            <a:spLocks noChangeArrowheads="1"/>
          </p:cNvSpPr>
          <p:nvPr/>
        </p:nvSpPr>
        <p:spPr bwMode="auto">
          <a:xfrm>
            <a:off x="5083175" y="1196976"/>
            <a:ext cx="254000" cy="6048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PMI</a:t>
            </a:r>
          </a:p>
        </p:txBody>
      </p:sp>
      <p:sp>
        <p:nvSpPr>
          <p:cNvPr id="57485" name="Rectangle 181"/>
          <p:cNvSpPr>
            <a:spLocks noChangeArrowheads="1"/>
          </p:cNvSpPr>
          <p:nvPr/>
        </p:nvSpPr>
        <p:spPr bwMode="auto">
          <a:xfrm>
            <a:off x="6048376" y="1196976"/>
            <a:ext cx="258763" cy="6048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DMI</a:t>
            </a:r>
            <a:br>
              <a:rPr lang="en-GB" sz="500" dirty="0">
                <a:latin typeface="Verdana"/>
              </a:rPr>
            </a:br>
            <a:r>
              <a:rPr lang="en-GB" sz="500" dirty="0">
                <a:latin typeface="Verdana"/>
              </a:rPr>
              <a:t>Overlay</a:t>
            </a:r>
          </a:p>
        </p:txBody>
      </p:sp>
      <p:sp>
        <p:nvSpPr>
          <p:cNvPr id="57486" name="Rectangle 182"/>
          <p:cNvSpPr>
            <a:spLocks noChangeArrowheads="1"/>
          </p:cNvSpPr>
          <p:nvPr/>
        </p:nvSpPr>
        <p:spPr bwMode="auto">
          <a:xfrm>
            <a:off x="5514975" y="1196976"/>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FPU</a:t>
            </a:r>
          </a:p>
        </p:txBody>
      </p:sp>
      <p:sp>
        <p:nvSpPr>
          <p:cNvPr id="57487" name="Line 187"/>
          <p:cNvSpPr>
            <a:spLocks noChangeShapeType="1"/>
          </p:cNvSpPr>
          <p:nvPr/>
        </p:nvSpPr>
        <p:spPr bwMode="auto">
          <a:xfrm flipH="1">
            <a:off x="5227638" y="1804989"/>
            <a:ext cx="0" cy="198437"/>
          </a:xfrm>
          <a:prstGeom prst="line">
            <a:avLst/>
          </a:prstGeom>
          <a:noFill/>
          <a:ln w="38100">
            <a:solidFill>
              <a:schemeClr val="bg2"/>
            </a:solidFill>
            <a:round/>
            <a:headEnd type="triangle" w="med" len="med"/>
            <a:tailEnd/>
          </a:ln>
        </p:spPr>
        <p:txBody>
          <a:bodyPr>
            <a:noAutofit/>
          </a:bodyPr>
          <a:lstStyle/>
          <a:p>
            <a:endParaRPr lang="en-GB" dirty="0"/>
          </a:p>
        </p:txBody>
      </p:sp>
      <p:sp>
        <p:nvSpPr>
          <p:cNvPr id="57488" name="Text Box 188"/>
          <p:cNvSpPr txBox="1">
            <a:spLocks noChangeArrowheads="1"/>
          </p:cNvSpPr>
          <p:nvPr/>
        </p:nvSpPr>
        <p:spPr bwMode="auto">
          <a:xfrm>
            <a:off x="6519867" y="1917699"/>
            <a:ext cx="902811" cy="215444"/>
          </a:xfrm>
          <a:prstGeom prst="rect">
            <a:avLst/>
          </a:prstGeom>
          <a:noFill/>
          <a:ln w="9525">
            <a:noFill/>
            <a:miter lim="800000"/>
            <a:headEnd/>
            <a:tailEnd/>
          </a:ln>
          <a:effectLst/>
        </p:spPr>
        <p:txBody>
          <a:bodyPr wrap="none">
            <a:spAutoFit/>
          </a:bodyPr>
          <a:lstStyle/>
          <a:p>
            <a:pPr algn="l">
              <a:buClr>
                <a:schemeClr val="tx1"/>
              </a:buClr>
            </a:pPr>
            <a:r>
              <a:rPr lang="en-GB" sz="800" dirty="0">
                <a:latin typeface="Verdana"/>
              </a:rPr>
              <a:t>SRI Cross Bar</a:t>
            </a:r>
          </a:p>
        </p:txBody>
      </p:sp>
      <p:sp>
        <p:nvSpPr>
          <p:cNvPr id="57489" name="Rectangle 189"/>
          <p:cNvSpPr>
            <a:spLocks noChangeArrowheads="1"/>
          </p:cNvSpPr>
          <p:nvPr/>
        </p:nvSpPr>
        <p:spPr bwMode="auto">
          <a:xfrm rot="-5400000">
            <a:off x="6847684" y="4804569"/>
            <a:ext cx="760412"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PSI5(S)</a:t>
            </a:r>
          </a:p>
        </p:txBody>
      </p:sp>
      <p:sp>
        <p:nvSpPr>
          <p:cNvPr id="57490" name="Rectangle 190"/>
          <p:cNvSpPr>
            <a:spLocks noChangeArrowheads="1"/>
          </p:cNvSpPr>
          <p:nvPr/>
        </p:nvSpPr>
        <p:spPr bwMode="auto">
          <a:xfrm>
            <a:off x="8840792" y="3357564"/>
            <a:ext cx="757237"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HSM</a:t>
            </a:r>
          </a:p>
        </p:txBody>
      </p:sp>
      <p:sp>
        <p:nvSpPr>
          <p:cNvPr id="57491" name="Line 191"/>
          <p:cNvSpPr>
            <a:spLocks noChangeShapeType="1"/>
          </p:cNvSpPr>
          <p:nvPr/>
        </p:nvSpPr>
        <p:spPr bwMode="auto">
          <a:xfrm>
            <a:off x="8601075" y="3478213"/>
            <a:ext cx="236538" cy="0"/>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92" name="Rectangle 193"/>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GTM</a:t>
            </a:r>
          </a:p>
        </p:txBody>
      </p:sp>
      <p:sp>
        <p:nvSpPr>
          <p:cNvPr id="57493" name="Line 194"/>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94" name="Line 197"/>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496" name="Rectangle 205"/>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CCU6x</a:t>
            </a:r>
          </a:p>
        </p:txBody>
      </p:sp>
      <p:sp>
        <p:nvSpPr>
          <p:cNvPr id="57497" name="Rectangle 221"/>
          <p:cNvSpPr>
            <a:spLocks noChangeArrowheads="1"/>
          </p:cNvSpPr>
          <p:nvPr/>
        </p:nvSpPr>
        <p:spPr bwMode="auto">
          <a:xfrm>
            <a:off x="5337175" y="2405064"/>
            <a:ext cx="711200" cy="531812"/>
          </a:xfrm>
          <a:prstGeom prst="rect">
            <a:avLst/>
          </a:prstGeom>
          <a:solidFill>
            <a:schemeClr val="bg2"/>
          </a:solidFill>
          <a:ln w="9525">
            <a:solidFill>
              <a:schemeClr val="accent4"/>
            </a:solidFill>
            <a:miter lim="800000"/>
            <a:headEnd/>
            <a:tailEnd/>
          </a:ln>
          <a:effectLst/>
        </p:spPr>
        <p:txBody>
          <a:bodyPr wrap="none" anchor="b"/>
          <a:lstStyle/>
          <a:p>
            <a:pPr>
              <a:buClr>
                <a:schemeClr val="tx1"/>
              </a:buClr>
            </a:pPr>
            <a:r>
              <a:rPr lang="en-GB" sz="800" dirty="0">
                <a:latin typeface="Verdana"/>
              </a:rPr>
              <a:t>TriCore</a:t>
            </a:r>
          </a:p>
          <a:p>
            <a:pPr>
              <a:buClr>
                <a:schemeClr val="tx1"/>
              </a:buClr>
            </a:pPr>
            <a:r>
              <a:rPr lang="en-GB" sz="800" dirty="0">
                <a:latin typeface="Verdana"/>
              </a:rPr>
              <a:t>1.6P</a:t>
            </a:r>
          </a:p>
        </p:txBody>
      </p:sp>
      <p:sp>
        <p:nvSpPr>
          <p:cNvPr id="57498" name="Rectangle 222"/>
          <p:cNvSpPr>
            <a:spLocks noChangeArrowheads="1"/>
          </p:cNvSpPr>
          <p:nvPr/>
        </p:nvSpPr>
        <p:spPr bwMode="auto">
          <a:xfrm>
            <a:off x="5083175" y="2405064"/>
            <a:ext cx="254000"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PMI</a:t>
            </a:r>
          </a:p>
        </p:txBody>
      </p:sp>
      <p:sp>
        <p:nvSpPr>
          <p:cNvPr id="57499" name="Rectangle 223"/>
          <p:cNvSpPr>
            <a:spLocks noChangeArrowheads="1"/>
          </p:cNvSpPr>
          <p:nvPr/>
        </p:nvSpPr>
        <p:spPr bwMode="auto">
          <a:xfrm>
            <a:off x="6048376" y="2405064"/>
            <a:ext cx="258763"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DMI</a:t>
            </a:r>
            <a:br>
              <a:rPr lang="en-GB" sz="500" dirty="0">
                <a:latin typeface="Verdana"/>
              </a:rPr>
            </a:br>
            <a:r>
              <a:rPr lang="en-GB" sz="500" dirty="0">
                <a:latin typeface="Verdana"/>
              </a:rPr>
              <a:t>Overlay</a:t>
            </a:r>
          </a:p>
        </p:txBody>
      </p:sp>
      <p:sp>
        <p:nvSpPr>
          <p:cNvPr id="57500" name="Rectangle 224"/>
          <p:cNvSpPr>
            <a:spLocks noChangeArrowheads="1"/>
          </p:cNvSpPr>
          <p:nvPr/>
        </p:nvSpPr>
        <p:spPr bwMode="auto">
          <a:xfrm>
            <a:off x="5514975" y="2405064"/>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FPU</a:t>
            </a:r>
          </a:p>
        </p:txBody>
      </p:sp>
      <p:sp>
        <p:nvSpPr>
          <p:cNvPr id="57501" name="Rectangle 225"/>
          <p:cNvSpPr>
            <a:spLocks noChangeArrowheads="1"/>
          </p:cNvSpPr>
          <p:nvPr/>
        </p:nvSpPr>
        <p:spPr bwMode="auto">
          <a:xfrm>
            <a:off x="5337175" y="2189164"/>
            <a:ext cx="711200" cy="215900"/>
          </a:xfrm>
          <a:prstGeom prst="rect">
            <a:avLst/>
          </a:prstGeom>
          <a:solidFill>
            <a:schemeClr val="bg2"/>
          </a:solidFill>
          <a:ln w="9525">
            <a:solidFill>
              <a:schemeClr val="accent4"/>
            </a:solidFill>
            <a:miter lim="800000"/>
            <a:headEnd/>
            <a:tailEnd/>
          </a:ln>
          <a:effectLst/>
        </p:spPr>
        <p:txBody>
          <a:bodyPr wrap="none"/>
          <a:lstStyle/>
          <a:p>
            <a:pPr>
              <a:buClr>
                <a:schemeClr val="tx1"/>
              </a:buClr>
            </a:pPr>
            <a:r>
              <a:rPr lang="en-GB" sz="600" dirty="0">
                <a:latin typeface="Verdana"/>
              </a:rPr>
              <a:t>Checker Core</a:t>
            </a:r>
          </a:p>
        </p:txBody>
      </p:sp>
      <p:sp>
        <p:nvSpPr>
          <p:cNvPr id="57502" name="Rectangle 226"/>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p>
            <a:pPr>
              <a:buClr>
                <a:schemeClr val="tx1"/>
              </a:buClr>
            </a:pPr>
            <a:r>
              <a:rPr lang="en-GB" sz="800" dirty="0">
                <a:latin typeface="Verdana"/>
              </a:rPr>
              <a:t>TriCore</a:t>
            </a:r>
          </a:p>
          <a:p>
            <a:pPr>
              <a:buClr>
                <a:schemeClr val="tx1"/>
              </a:buClr>
            </a:pPr>
            <a:r>
              <a:rPr lang="en-GB" sz="800" dirty="0">
                <a:latin typeface="Verdana"/>
              </a:rPr>
              <a:t>1.6E</a:t>
            </a:r>
          </a:p>
        </p:txBody>
      </p:sp>
      <p:sp>
        <p:nvSpPr>
          <p:cNvPr id="57503" name="Rectangle 227"/>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PMI</a:t>
            </a:r>
          </a:p>
        </p:txBody>
      </p:sp>
      <p:sp>
        <p:nvSpPr>
          <p:cNvPr id="57504" name="Rectangle 228"/>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DMI</a:t>
            </a:r>
            <a:br>
              <a:rPr lang="en-GB" sz="500" dirty="0">
                <a:latin typeface="Verdana"/>
              </a:rPr>
            </a:br>
            <a:r>
              <a:rPr lang="en-GB" sz="500" dirty="0">
                <a:latin typeface="Verdana"/>
              </a:rPr>
              <a:t>Standby </a:t>
            </a:r>
          </a:p>
          <a:p>
            <a:pPr>
              <a:buClr>
                <a:schemeClr val="tx1"/>
              </a:buClr>
            </a:pPr>
            <a:r>
              <a:rPr lang="en-GB" sz="500" dirty="0">
                <a:latin typeface="Verdana"/>
              </a:rPr>
              <a:t>Overlay</a:t>
            </a:r>
          </a:p>
        </p:txBody>
      </p:sp>
      <p:sp>
        <p:nvSpPr>
          <p:cNvPr id="57505" name="Rectangle 229"/>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FPU</a:t>
            </a:r>
          </a:p>
        </p:txBody>
      </p:sp>
      <p:sp>
        <p:nvSpPr>
          <p:cNvPr id="57506" name="Rectangle 230"/>
          <p:cNvSpPr>
            <a:spLocks noChangeArrowheads="1"/>
          </p:cNvSpPr>
          <p:nvPr/>
        </p:nvSpPr>
        <p:spPr bwMode="auto">
          <a:xfrm>
            <a:off x="6667500" y="2189164"/>
            <a:ext cx="711200" cy="215900"/>
          </a:xfrm>
          <a:prstGeom prst="rect">
            <a:avLst/>
          </a:prstGeom>
          <a:solidFill>
            <a:schemeClr val="bg2"/>
          </a:solidFill>
          <a:ln w="9525">
            <a:solidFill>
              <a:schemeClr val="accent4"/>
            </a:solidFill>
            <a:miter lim="800000"/>
            <a:headEnd/>
            <a:tailEnd/>
          </a:ln>
          <a:effectLst/>
        </p:spPr>
        <p:txBody>
          <a:bodyPr wrap="none"/>
          <a:lstStyle/>
          <a:p>
            <a:pPr>
              <a:buClr>
                <a:schemeClr val="tx1"/>
              </a:buClr>
            </a:pPr>
            <a:r>
              <a:rPr lang="en-GB" sz="600" dirty="0">
                <a:latin typeface="Verdana"/>
              </a:rPr>
              <a:t>Checker Core </a:t>
            </a:r>
            <a:r>
              <a:rPr lang="en-GB" sz="700" baseline="30000" dirty="0">
                <a:latin typeface="Verdana"/>
              </a:rPr>
              <a:t>2)</a:t>
            </a:r>
            <a:endParaRPr lang="en-GB" sz="600" dirty="0">
              <a:latin typeface="Verdana"/>
            </a:endParaRPr>
          </a:p>
        </p:txBody>
      </p:sp>
      <p:sp>
        <p:nvSpPr>
          <p:cNvPr id="57507" name="Line 231"/>
          <p:cNvSpPr>
            <a:spLocks noChangeShapeType="1"/>
          </p:cNvSpPr>
          <p:nvPr/>
        </p:nvSpPr>
        <p:spPr bwMode="auto">
          <a:xfrm flipH="1">
            <a:off x="6180138" y="1804989"/>
            <a:ext cx="0" cy="198437"/>
          </a:xfrm>
          <a:prstGeom prst="line">
            <a:avLst/>
          </a:prstGeom>
          <a:noFill/>
          <a:ln w="38100">
            <a:solidFill>
              <a:schemeClr val="bg2"/>
            </a:solidFill>
            <a:round/>
            <a:headEnd type="triangle" w="med" len="med"/>
            <a:tailEnd/>
          </a:ln>
        </p:spPr>
        <p:txBody>
          <a:bodyPr>
            <a:noAutofit/>
          </a:bodyPr>
          <a:lstStyle/>
          <a:p>
            <a:endParaRPr lang="en-GB" dirty="0"/>
          </a:p>
        </p:txBody>
      </p:sp>
      <p:sp>
        <p:nvSpPr>
          <p:cNvPr id="57508" name="Line 232"/>
          <p:cNvSpPr>
            <a:spLocks noChangeShapeType="1"/>
          </p:cNvSpPr>
          <p:nvPr/>
        </p:nvSpPr>
        <p:spPr bwMode="auto">
          <a:xfrm flipH="1">
            <a:off x="7097713" y="1804989"/>
            <a:ext cx="0" cy="198437"/>
          </a:xfrm>
          <a:prstGeom prst="line">
            <a:avLst/>
          </a:prstGeom>
          <a:noFill/>
          <a:ln w="38100">
            <a:solidFill>
              <a:schemeClr val="bg2"/>
            </a:solidFill>
            <a:round/>
            <a:headEnd type="triangle" w="med" len="med"/>
            <a:tailEnd/>
          </a:ln>
        </p:spPr>
        <p:txBody>
          <a:bodyPr>
            <a:noAutofit/>
          </a:bodyPr>
          <a:lstStyle/>
          <a:p>
            <a:endParaRPr lang="en-GB" dirty="0"/>
          </a:p>
        </p:txBody>
      </p:sp>
      <p:sp>
        <p:nvSpPr>
          <p:cNvPr id="57509" name="Line 233"/>
          <p:cNvSpPr>
            <a:spLocks noChangeShapeType="1"/>
          </p:cNvSpPr>
          <p:nvPr/>
        </p:nvSpPr>
        <p:spPr bwMode="auto">
          <a:xfrm flipH="1">
            <a:off x="7570788" y="1804989"/>
            <a:ext cx="0" cy="198437"/>
          </a:xfrm>
          <a:prstGeom prst="line">
            <a:avLst/>
          </a:prstGeom>
          <a:noFill/>
          <a:ln w="38100">
            <a:solidFill>
              <a:schemeClr val="bg2"/>
            </a:solidFill>
            <a:round/>
            <a:headEnd type="triangle" w="med" len="med"/>
            <a:tailEnd/>
          </a:ln>
        </p:spPr>
        <p:txBody>
          <a:bodyPr>
            <a:noAutofit/>
          </a:bodyPr>
          <a:lstStyle/>
          <a:p>
            <a:endParaRPr lang="en-GB" dirty="0"/>
          </a:p>
        </p:txBody>
      </p:sp>
      <p:sp>
        <p:nvSpPr>
          <p:cNvPr id="57510" name="Line 234"/>
          <p:cNvSpPr>
            <a:spLocks noChangeShapeType="1"/>
          </p:cNvSpPr>
          <p:nvPr/>
        </p:nvSpPr>
        <p:spPr bwMode="auto">
          <a:xfrm flipH="1">
            <a:off x="6180138" y="2019300"/>
            <a:ext cx="0" cy="379414"/>
          </a:xfrm>
          <a:prstGeom prst="line">
            <a:avLst/>
          </a:prstGeom>
          <a:noFill/>
          <a:ln w="38100">
            <a:solidFill>
              <a:schemeClr val="bg2"/>
            </a:solidFill>
            <a:round/>
            <a:headEnd/>
            <a:tailEnd type="triangle" w="med" len="med"/>
          </a:ln>
        </p:spPr>
        <p:txBody>
          <a:bodyPr>
            <a:noAutofit/>
          </a:bodyPr>
          <a:lstStyle/>
          <a:p>
            <a:endParaRPr lang="en-GB" dirty="0"/>
          </a:p>
        </p:txBody>
      </p:sp>
      <p:sp>
        <p:nvSpPr>
          <p:cNvPr id="57511" name="Line 235"/>
          <p:cNvSpPr>
            <a:spLocks noChangeShapeType="1"/>
          </p:cNvSpPr>
          <p:nvPr/>
        </p:nvSpPr>
        <p:spPr bwMode="auto">
          <a:xfrm flipH="1">
            <a:off x="5227638" y="2019300"/>
            <a:ext cx="0" cy="379414"/>
          </a:xfrm>
          <a:prstGeom prst="line">
            <a:avLst/>
          </a:prstGeom>
          <a:noFill/>
          <a:ln w="38100">
            <a:solidFill>
              <a:schemeClr val="bg2"/>
            </a:solidFill>
            <a:round/>
            <a:headEnd/>
            <a:tailEnd type="triangle" w="med" len="med"/>
          </a:ln>
        </p:spPr>
        <p:txBody>
          <a:bodyPr>
            <a:noAutofit/>
          </a:bodyPr>
          <a:lstStyle/>
          <a:p>
            <a:endParaRPr lang="en-GB" dirty="0"/>
          </a:p>
        </p:txBody>
      </p:sp>
      <p:sp>
        <p:nvSpPr>
          <p:cNvPr id="57512" name="Line 236"/>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p:spPr>
        <p:txBody>
          <a:bodyPr>
            <a:noAutofit/>
          </a:bodyPr>
          <a:lstStyle/>
          <a:p>
            <a:endParaRPr lang="en-GB" dirty="0"/>
          </a:p>
        </p:txBody>
      </p:sp>
      <p:sp>
        <p:nvSpPr>
          <p:cNvPr id="57513" name="Line 237"/>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p:spPr>
        <p:txBody>
          <a:bodyPr>
            <a:noAutofit/>
          </a:bodyPr>
          <a:lstStyle/>
          <a:p>
            <a:endParaRPr lang="en-GB" dirty="0"/>
          </a:p>
        </p:txBody>
      </p:sp>
      <p:sp>
        <p:nvSpPr>
          <p:cNvPr id="57514" name="Line 240"/>
          <p:cNvSpPr>
            <a:spLocks noChangeShapeType="1"/>
          </p:cNvSpPr>
          <p:nvPr/>
        </p:nvSpPr>
        <p:spPr bwMode="auto">
          <a:xfrm flipH="1">
            <a:off x="7756525" y="2019302"/>
            <a:ext cx="0" cy="1368425"/>
          </a:xfrm>
          <a:prstGeom prst="line">
            <a:avLst/>
          </a:prstGeom>
          <a:noFill/>
          <a:ln w="38100">
            <a:solidFill>
              <a:schemeClr val="bg2"/>
            </a:solidFill>
            <a:round/>
            <a:headEnd/>
            <a:tailEnd type="triangle" w="med" len="med"/>
          </a:ln>
        </p:spPr>
        <p:txBody>
          <a:bodyPr>
            <a:noAutofit/>
          </a:bodyPr>
          <a:lstStyle/>
          <a:p>
            <a:endParaRPr lang="en-GB" dirty="0"/>
          </a:p>
        </p:txBody>
      </p:sp>
      <p:sp>
        <p:nvSpPr>
          <p:cNvPr id="57516" name="Line 243"/>
          <p:cNvSpPr>
            <a:spLocks noChangeShapeType="1"/>
          </p:cNvSpPr>
          <p:nvPr/>
        </p:nvSpPr>
        <p:spPr bwMode="auto">
          <a:xfrm flipH="1">
            <a:off x="7502525" y="2935290"/>
            <a:ext cx="0" cy="1368425"/>
          </a:xfrm>
          <a:prstGeom prst="line">
            <a:avLst/>
          </a:prstGeom>
          <a:noFill/>
          <a:ln w="38100">
            <a:solidFill>
              <a:srgbClr val="C0C0C0"/>
            </a:solidFill>
            <a:round/>
            <a:headEnd/>
            <a:tailEnd type="triangle" w="med" len="med"/>
          </a:ln>
        </p:spPr>
        <p:txBody>
          <a:bodyPr>
            <a:noAutofit/>
          </a:bodyPr>
          <a:lstStyle/>
          <a:p>
            <a:endParaRPr lang="en-GB" dirty="0"/>
          </a:p>
        </p:txBody>
      </p:sp>
      <p:sp>
        <p:nvSpPr>
          <p:cNvPr id="57518" name="Rectangle 245"/>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BCU</a:t>
            </a:r>
          </a:p>
        </p:txBody>
      </p:sp>
      <p:sp>
        <p:nvSpPr>
          <p:cNvPr id="57519" name="Line 246"/>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520" name="Text Box 248"/>
          <p:cNvSpPr txBox="1">
            <a:spLocks noChangeArrowheads="1"/>
          </p:cNvSpPr>
          <p:nvPr/>
        </p:nvSpPr>
        <p:spPr bwMode="auto">
          <a:xfrm>
            <a:off x="4694238" y="5589591"/>
            <a:ext cx="1428596" cy="246221"/>
          </a:xfrm>
          <a:prstGeom prst="rect">
            <a:avLst/>
          </a:prstGeom>
          <a:noFill/>
          <a:ln w="9525" algn="ctr">
            <a:noFill/>
            <a:miter lim="800000"/>
            <a:headEnd/>
            <a:tailEnd/>
          </a:ln>
          <a:effectLst/>
        </p:spPr>
        <p:txBody>
          <a:bodyPr wrap="none">
            <a:spAutoFit/>
          </a:bodyPr>
          <a:lstStyle/>
          <a:p>
            <a:pPr algn="l">
              <a:buClr>
                <a:schemeClr val="tx1"/>
              </a:buClr>
            </a:pPr>
            <a:r>
              <a:rPr lang="en-GB" sz="1000" b="1" dirty="0">
                <a:latin typeface="Verdana"/>
              </a:rPr>
              <a:t>Package Variants</a:t>
            </a:r>
          </a:p>
        </p:txBody>
      </p:sp>
      <p:sp>
        <p:nvSpPr>
          <p:cNvPr id="57521" name="Line 249"/>
          <p:cNvSpPr>
            <a:spLocks noChangeShapeType="1"/>
          </p:cNvSpPr>
          <p:nvPr/>
        </p:nvSpPr>
        <p:spPr bwMode="auto">
          <a:xfrm>
            <a:off x="4765675" y="5805488"/>
            <a:ext cx="5113338" cy="0"/>
          </a:xfrm>
          <a:prstGeom prst="line">
            <a:avLst/>
          </a:prstGeom>
          <a:noFill/>
          <a:ln w="19050">
            <a:solidFill>
              <a:srgbClr val="87A5D2"/>
            </a:solidFill>
            <a:round/>
            <a:headEnd/>
            <a:tailEnd/>
          </a:ln>
        </p:spPr>
        <p:txBody>
          <a:bodyPr wrap="none" anchor="ctr">
            <a:noAutofit/>
          </a:bodyPr>
          <a:lstStyle/>
          <a:p>
            <a:endParaRPr lang="en-GB" dirty="0"/>
          </a:p>
        </p:txBody>
      </p:sp>
      <p:sp>
        <p:nvSpPr>
          <p:cNvPr id="57525" name="Line 519"/>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p:spPr>
        <p:txBody>
          <a:bodyPr>
            <a:noAutofit/>
          </a:bodyPr>
          <a:lstStyle/>
          <a:p>
            <a:endParaRPr lang="en-GB" dirty="0"/>
          </a:p>
        </p:txBody>
      </p:sp>
      <p:sp>
        <p:nvSpPr>
          <p:cNvPr id="57526" name="Line 520"/>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p:spPr>
        <p:txBody>
          <a:bodyPr>
            <a:noAutofit/>
          </a:bodyPr>
          <a:lstStyle/>
          <a:p>
            <a:endParaRPr lang="en-GB" dirty="0"/>
          </a:p>
        </p:txBody>
      </p:sp>
      <p:sp>
        <p:nvSpPr>
          <p:cNvPr id="57527" name="Rectangle 521"/>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Ports</a:t>
            </a:r>
          </a:p>
        </p:txBody>
      </p:sp>
      <p:sp>
        <p:nvSpPr>
          <p:cNvPr id="57528" name="Rectangle 117"/>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OCDS</a:t>
            </a:r>
          </a:p>
        </p:txBody>
      </p:sp>
      <p:sp>
        <p:nvSpPr>
          <p:cNvPr id="57529" name="Line 524"/>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57530" name="Rectangle 525"/>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GPT12x</a:t>
            </a:r>
          </a:p>
        </p:txBody>
      </p:sp>
      <p:sp>
        <p:nvSpPr>
          <p:cNvPr id="57531" name="Rectangle 526"/>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IOM</a:t>
            </a:r>
          </a:p>
        </p:txBody>
      </p:sp>
      <p:sp>
        <p:nvSpPr>
          <p:cNvPr id="57532" name="Line 527"/>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57533" name="Text Box 173"/>
          <p:cNvSpPr txBox="1">
            <a:spLocks noChangeArrowheads="1"/>
          </p:cNvSpPr>
          <p:nvPr/>
        </p:nvSpPr>
        <p:spPr bwMode="auto">
          <a:xfrm>
            <a:off x="6203950" y="4202113"/>
            <a:ext cx="1351652" cy="215444"/>
          </a:xfrm>
          <a:prstGeom prst="rect">
            <a:avLst/>
          </a:prstGeom>
          <a:noFill/>
          <a:ln w="9525">
            <a:noFill/>
            <a:miter lim="800000"/>
            <a:headEnd/>
            <a:tailEnd/>
          </a:ln>
          <a:effectLst/>
        </p:spPr>
        <p:txBody>
          <a:bodyPr wrap="none">
            <a:spAutoFit/>
          </a:bodyPr>
          <a:lstStyle/>
          <a:p>
            <a:pPr algn="l">
              <a:buClr>
                <a:schemeClr val="tx1"/>
              </a:buClr>
            </a:pPr>
            <a:r>
              <a:rPr lang="en-GB" sz="800" dirty="0">
                <a:latin typeface="Verdana"/>
              </a:rPr>
              <a:t>System Peripheral Bus</a:t>
            </a:r>
          </a:p>
        </p:txBody>
      </p:sp>
      <p:grpSp>
        <p:nvGrpSpPr>
          <p:cNvPr id="2" name="Group 535"/>
          <p:cNvGrpSpPr>
            <a:grpSpLocks/>
          </p:cNvGrpSpPr>
          <p:nvPr/>
        </p:nvGrpSpPr>
        <p:grpSpPr bwMode="auto">
          <a:xfrm>
            <a:off x="6855041" y="1198565"/>
            <a:ext cx="1427336" cy="604837"/>
            <a:chOff x="4785" y="755"/>
            <a:chExt cx="809" cy="381"/>
          </a:xfrm>
        </p:grpSpPr>
        <p:sp>
          <p:nvSpPr>
            <p:cNvPr id="57545" name="Rectangle 531"/>
            <p:cNvSpPr>
              <a:spLocks noChangeArrowheads="1"/>
            </p:cNvSpPr>
            <p:nvPr/>
          </p:nvSpPr>
          <p:spPr bwMode="auto">
            <a:xfrm>
              <a:off x="4785" y="755"/>
              <a:ext cx="806" cy="12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PMU</a:t>
              </a:r>
            </a:p>
          </p:txBody>
        </p:sp>
        <p:sp>
          <p:nvSpPr>
            <p:cNvPr id="57546" name="Rectangle 532"/>
            <p:cNvSpPr>
              <a:spLocks noChangeArrowheads="1"/>
            </p:cNvSpPr>
            <p:nvPr/>
          </p:nvSpPr>
          <p:spPr bwMode="auto">
            <a:xfrm>
              <a:off x="4785" y="882"/>
              <a:ext cx="272"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600" dirty="0">
                  <a:latin typeface="Verdana"/>
                </a:rPr>
                <a:t>Data Flash</a:t>
              </a:r>
              <a:br>
                <a:rPr lang="en-GB" sz="600" dirty="0">
                  <a:latin typeface="Verdana"/>
                </a:rPr>
              </a:br>
              <a:r>
                <a:rPr lang="en-GB" sz="600" dirty="0">
                  <a:latin typeface="Verdana"/>
                </a:rPr>
                <a:t>BROM</a:t>
              </a:r>
              <a:br>
                <a:rPr lang="en-GB" sz="600" dirty="0">
                  <a:latin typeface="Verdana"/>
                </a:rPr>
              </a:br>
              <a:r>
                <a:rPr lang="en-GB" sz="600" dirty="0">
                  <a:latin typeface="Verdana"/>
                </a:rPr>
                <a:t>HSM </a:t>
              </a:r>
              <a:r>
                <a:rPr lang="en-GB" sz="600" dirty="0" err="1">
                  <a:latin typeface="Verdana"/>
                </a:rPr>
                <a:t>DFlash</a:t>
              </a:r>
              <a:endParaRPr lang="en-GB" sz="600" dirty="0">
                <a:latin typeface="Verdana"/>
              </a:endParaRPr>
            </a:p>
          </p:txBody>
        </p:sp>
        <p:sp>
          <p:nvSpPr>
            <p:cNvPr id="57547" name="Rectangle 533"/>
            <p:cNvSpPr>
              <a:spLocks noChangeArrowheads="1"/>
            </p:cNvSpPr>
            <p:nvPr/>
          </p:nvSpPr>
          <p:spPr bwMode="auto">
            <a:xfrm>
              <a:off x="5057" y="882"/>
              <a:ext cx="272"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Progr</a:t>
              </a:r>
              <a:r>
                <a:rPr lang="en-GB" sz="800" dirty="0">
                  <a:latin typeface="Verdana"/>
                </a:rPr>
                <a:t>.</a:t>
              </a:r>
              <a:br>
                <a:rPr lang="en-GB" sz="800" dirty="0">
                  <a:latin typeface="Verdana"/>
                </a:rPr>
              </a:br>
              <a:r>
                <a:rPr lang="en-GB" sz="800" dirty="0">
                  <a:latin typeface="Verdana"/>
                </a:rPr>
                <a:t>Flash</a:t>
              </a:r>
            </a:p>
          </p:txBody>
        </p:sp>
        <p:sp>
          <p:nvSpPr>
            <p:cNvPr id="57548" name="Rectangle 534"/>
            <p:cNvSpPr>
              <a:spLocks noChangeArrowheads="1"/>
            </p:cNvSpPr>
            <p:nvPr/>
          </p:nvSpPr>
          <p:spPr bwMode="auto">
            <a:xfrm>
              <a:off x="5329" y="882"/>
              <a:ext cx="265"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Progr</a:t>
              </a:r>
              <a:r>
                <a:rPr lang="en-GB" sz="800" dirty="0">
                  <a:latin typeface="Verdana"/>
                </a:rPr>
                <a:t>.</a:t>
              </a:r>
              <a:br>
                <a:rPr lang="en-GB" sz="800" dirty="0">
                  <a:latin typeface="Verdana"/>
                </a:rPr>
              </a:br>
              <a:r>
                <a:rPr lang="en-GB" sz="800" dirty="0">
                  <a:latin typeface="Verdana"/>
                </a:rPr>
                <a:t>Flash</a:t>
              </a:r>
            </a:p>
          </p:txBody>
        </p:sp>
      </p:grpSp>
      <p:sp>
        <p:nvSpPr>
          <p:cNvPr id="57537" name="Line 536"/>
          <p:cNvSpPr>
            <a:spLocks noChangeShapeType="1"/>
          </p:cNvSpPr>
          <p:nvPr/>
        </p:nvSpPr>
        <p:spPr bwMode="auto">
          <a:xfrm flipH="1">
            <a:off x="8047038" y="1804989"/>
            <a:ext cx="0" cy="198437"/>
          </a:xfrm>
          <a:prstGeom prst="line">
            <a:avLst/>
          </a:prstGeom>
          <a:noFill/>
          <a:ln w="38100">
            <a:solidFill>
              <a:schemeClr val="bg2"/>
            </a:solidFill>
            <a:round/>
            <a:headEnd type="triangle" w="med" len="med"/>
            <a:tailEnd/>
          </a:ln>
        </p:spPr>
        <p:txBody>
          <a:bodyPr>
            <a:noAutofit/>
          </a:bodyPr>
          <a:lstStyle/>
          <a:p>
            <a:endParaRPr lang="en-GB" dirty="0"/>
          </a:p>
        </p:txBody>
      </p:sp>
      <p:sp>
        <p:nvSpPr>
          <p:cNvPr id="210" name="Rectangle 197"/>
          <p:cNvSpPr>
            <a:spLocks noChangeArrowheads="1"/>
          </p:cNvSpPr>
          <p:nvPr/>
        </p:nvSpPr>
        <p:spPr bwMode="auto">
          <a:xfrm>
            <a:off x="4766324" y="5869966"/>
            <a:ext cx="974725" cy="603251"/>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LFBGA-292</a:t>
            </a:r>
            <a:br>
              <a:rPr lang="en-GB" sz="900" b="1" dirty="0"/>
            </a:br>
            <a:r>
              <a:rPr lang="en-GB" sz="700" b="1" dirty="0">
                <a:solidFill>
                  <a:srgbClr val="00214A"/>
                </a:solidFill>
              </a:rPr>
              <a:t> </a:t>
            </a:r>
            <a:r>
              <a:rPr lang="en-GB" sz="700" b="1" dirty="0">
                <a:latin typeface="Verdana"/>
              </a:rPr>
              <a:t>0.8mm </a:t>
            </a:r>
            <a:endParaRPr lang="en-GB" sz="900" b="1" dirty="0"/>
          </a:p>
          <a:p>
            <a:pPr>
              <a:buClr>
                <a:schemeClr val="tx1"/>
              </a:buClr>
              <a:defRPr/>
            </a:pPr>
            <a:r>
              <a:rPr lang="en-GB" sz="800" dirty="0">
                <a:latin typeface="Verdana"/>
              </a:rPr>
              <a:t>-</a:t>
            </a:r>
            <a:r>
              <a:rPr lang="en-GB" sz="700" dirty="0">
                <a:latin typeface="Verdana"/>
              </a:rPr>
              <a:t>40°C to +125°C </a:t>
            </a:r>
            <a:r>
              <a:rPr lang="en-GB" sz="800" baseline="30000" dirty="0">
                <a:latin typeface="Verdana"/>
              </a:rPr>
              <a:t>1)</a:t>
            </a:r>
            <a:endParaRPr lang="en-GB" sz="800" dirty="0">
              <a:latin typeface="Verdana"/>
            </a:endParaRPr>
          </a:p>
          <a:p>
            <a:pPr>
              <a:buClr>
                <a:schemeClr val="tx1"/>
              </a:buClr>
              <a:defRPr/>
            </a:pPr>
            <a:r>
              <a:rPr lang="en-GB" sz="800" dirty="0">
                <a:latin typeface="Verdana"/>
              </a:rPr>
              <a:t>60 ADC inputs </a:t>
            </a:r>
          </a:p>
        </p:txBody>
      </p:sp>
      <p:sp>
        <p:nvSpPr>
          <p:cNvPr id="211" name="Rectangle 198"/>
          <p:cNvSpPr>
            <a:spLocks noChangeArrowheads="1"/>
          </p:cNvSpPr>
          <p:nvPr/>
        </p:nvSpPr>
        <p:spPr bwMode="auto">
          <a:xfrm>
            <a:off x="5814545" y="5869966"/>
            <a:ext cx="974725" cy="603251"/>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LQFP-176</a:t>
            </a:r>
            <a:br>
              <a:rPr lang="en-GB" sz="900" b="1" dirty="0">
                <a:latin typeface="Verdana"/>
              </a:rPr>
            </a:br>
            <a:r>
              <a:rPr lang="en-GB" sz="700" b="1" dirty="0">
                <a:latin typeface="Verdana"/>
              </a:rPr>
              <a:t>0.5mm </a:t>
            </a:r>
            <a:br>
              <a:rPr lang="en-GB" sz="900" b="1" dirty="0">
                <a:latin typeface="Verdana"/>
              </a:rPr>
            </a:br>
            <a:r>
              <a:rPr lang="en-GB" sz="700" dirty="0">
                <a:latin typeface="Verdana"/>
              </a:rPr>
              <a:t>-40°C to +125°C </a:t>
            </a:r>
            <a:r>
              <a:rPr lang="en-GB" sz="700" baseline="30000" dirty="0">
                <a:latin typeface="Verdana"/>
              </a:rPr>
              <a:t>1)</a:t>
            </a:r>
            <a:endParaRPr lang="en-GB" sz="700" dirty="0">
              <a:latin typeface="Verdana"/>
            </a:endParaRPr>
          </a:p>
          <a:p>
            <a:pPr>
              <a:buClr>
                <a:schemeClr val="tx1"/>
              </a:buClr>
              <a:defRPr/>
            </a:pPr>
            <a:r>
              <a:rPr lang="en-GB" sz="800" dirty="0">
                <a:latin typeface="Verdana"/>
              </a:rPr>
              <a:t>48 ADC inputs </a:t>
            </a:r>
          </a:p>
        </p:txBody>
      </p:sp>
      <p:sp>
        <p:nvSpPr>
          <p:cNvPr id="214" name="Rectangle 201"/>
          <p:cNvSpPr>
            <a:spLocks noChangeArrowheads="1"/>
          </p:cNvSpPr>
          <p:nvPr/>
        </p:nvSpPr>
        <p:spPr bwMode="auto">
          <a:xfrm>
            <a:off x="8629654" y="5868377"/>
            <a:ext cx="973138" cy="604838"/>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Bare Die</a:t>
            </a:r>
            <a:br>
              <a:rPr lang="en-GB" sz="900" b="1" dirty="0">
                <a:latin typeface="Verdana"/>
              </a:rPr>
            </a:br>
            <a:br>
              <a:rPr lang="en-GB" sz="900" b="1" dirty="0">
                <a:latin typeface="Verdana"/>
              </a:rPr>
            </a:br>
            <a:r>
              <a:rPr lang="en-GB" sz="800" dirty="0" err="1">
                <a:latin typeface="Verdana"/>
              </a:rPr>
              <a:t>T</a:t>
            </a:r>
            <a:r>
              <a:rPr lang="en-GB" sz="800" baseline="-25000" dirty="0" err="1">
                <a:latin typeface="Verdana"/>
              </a:rPr>
              <a:t>jmax</a:t>
            </a:r>
            <a:r>
              <a:rPr lang="en-GB" sz="800" baseline="-25000" dirty="0">
                <a:latin typeface="Verdana"/>
              </a:rPr>
              <a:t> </a:t>
            </a:r>
            <a:r>
              <a:rPr lang="en-GB" sz="800" dirty="0">
                <a:latin typeface="Verdana"/>
              </a:rPr>
              <a:t>170°C</a:t>
            </a:r>
          </a:p>
          <a:p>
            <a:pPr>
              <a:buClr>
                <a:schemeClr val="tx1"/>
              </a:buClr>
              <a:defRPr/>
            </a:pPr>
            <a:r>
              <a:rPr lang="en-GB" sz="800" dirty="0">
                <a:latin typeface="Verdana"/>
              </a:rPr>
              <a:t>60 ADC inputs </a:t>
            </a:r>
          </a:p>
        </p:txBody>
      </p:sp>
      <p:grpSp>
        <p:nvGrpSpPr>
          <p:cNvPr id="3" name="Group 656"/>
          <p:cNvGrpSpPr>
            <a:grpSpLocks/>
          </p:cNvGrpSpPr>
          <p:nvPr/>
        </p:nvGrpSpPr>
        <p:grpSpPr bwMode="auto">
          <a:xfrm>
            <a:off x="6402392" y="1196976"/>
            <a:ext cx="357187" cy="603251"/>
            <a:chOff x="3436" y="754"/>
            <a:chExt cx="225" cy="380"/>
          </a:xfrm>
        </p:grpSpPr>
        <p:sp>
          <p:nvSpPr>
            <p:cNvPr id="106" name="Rectangle 655"/>
            <p:cNvSpPr>
              <a:spLocks noChangeArrowheads="1"/>
            </p:cNvSpPr>
            <p:nvPr/>
          </p:nvSpPr>
          <p:spPr bwMode="auto">
            <a:xfrm>
              <a:off x="3436" y="877"/>
              <a:ext cx="225" cy="25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RAM</a:t>
              </a:r>
            </a:p>
          </p:txBody>
        </p:sp>
        <p:sp>
          <p:nvSpPr>
            <p:cNvPr id="107" name="Rectangle 654"/>
            <p:cNvSpPr>
              <a:spLocks noChangeArrowheads="1"/>
            </p:cNvSpPr>
            <p:nvPr/>
          </p:nvSpPr>
          <p:spPr bwMode="auto">
            <a:xfrm>
              <a:off x="3436" y="754"/>
              <a:ext cx="225" cy="1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LMU</a:t>
              </a:r>
            </a:p>
          </p:txBody>
        </p:sp>
      </p:grpSp>
      <p:sp>
        <p:nvSpPr>
          <p:cNvPr id="108" name="Line 657"/>
          <p:cNvSpPr>
            <a:spLocks noChangeShapeType="1"/>
          </p:cNvSpPr>
          <p:nvPr/>
        </p:nvSpPr>
        <p:spPr bwMode="auto">
          <a:xfrm flipH="1">
            <a:off x="6584950" y="1804989"/>
            <a:ext cx="0" cy="198437"/>
          </a:xfrm>
          <a:prstGeom prst="line">
            <a:avLst/>
          </a:prstGeom>
          <a:noFill/>
          <a:ln w="38100">
            <a:solidFill>
              <a:schemeClr val="bg2"/>
            </a:solidFill>
            <a:round/>
            <a:headEnd type="triangle" w="med" len="med"/>
            <a:tailEnd/>
          </a:ln>
        </p:spPr>
        <p:txBody>
          <a:bodyPr>
            <a:noAutofit/>
          </a:bodyPr>
          <a:lstStyle/>
          <a:p>
            <a:endParaRPr lang="en-GB" dirty="0"/>
          </a:p>
        </p:txBody>
      </p:sp>
      <p:sp>
        <p:nvSpPr>
          <p:cNvPr id="110" name="Rectangle 595"/>
          <p:cNvSpPr>
            <a:spLocks noChangeArrowheads="1"/>
          </p:cNvSpPr>
          <p:nvPr/>
        </p:nvSpPr>
        <p:spPr bwMode="auto">
          <a:xfrm>
            <a:off x="8770942" y="4557714"/>
            <a:ext cx="828675" cy="744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i="1" dirty="0">
                <a:latin typeface="Verdana"/>
              </a:rPr>
              <a:t>EVR</a:t>
            </a:r>
          </a:p>
          <a:p>
            <a:pPr>
              <a:buClr>
                <a:schemeClr val="tx1"/>
              </a:buClr>
            </a:pPr>
            <a:endParaRPr lang="en-GB" sz="800" i="1" dirty="0">
              <a:latin typeface="Verdana"/>
            </a:endParaRPr>
          </a:p>
          <a:p>
            <a:pPr>
              <a:buClr>
                <a:schemeClr val="tx1"/>
              </a:buClr>
            </a:pPr>
            <a:r>
              <a:rPr lang="en-GB" sz="800" i="1" dirty="0">
                <a:latin typeface="Verdana"/>
              </a:rPr>
              <a:t>5V or 3.3V</a:t>
            </a:r>
            <a:br>
              <a:rPr lang="en-GB" sz="800" i="1" dirty="0">
                <a:latin typeface="Verdana"/>
              </a:rPr>
            </a:br>
            <a:r>
              <a:rPr lang="en-GB" sz="800" i="1" dirty="0">
                <a:latin typeface="Verdana"/>
              </a:rPr>
              <a:t> single supply</a:t>
            </a:r>
          </a:p>
        </p:txBody>
      </p:sp>
      <p:sp>
        <p:nvSpPr>
          <p:cNvPr id="112" name="Freeform 615"/>
          <p:cNvSpPr>
            <a:spLocks/>
          </p:cNvSpPr>
          <p:nvPr/>
        </p:nvSpPr>
        <p:spPr bwMode="auto">
          <a:xfrm>
            <a:off x="6134472" y="2936823"/>
            <a:ext cx="1368152" cy="209425"/>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85 w 11685"/>
              <a:gd name="connsiteY0" fmla="*/ 120 h 10120"/>
              <a:gd name="connsiteX1" fmla="*/ 1654 w 11685"/>
              <a:gd name="connsiteY1" fmla="*/ 179 h 10120"/>
              <a:gd name="connsiteX2" fmla="*/ 1654 w 11685"/>
              <a:gd name="connsiteY2" fmla="*/ 100 h 10120"/>
              <a:gd name="connsiteX3" fmla="*/ 1685 w 11685"/>
              <a:gd name="connsiteY3" fmla="*/ 10120 h 10120"/>
              <a:gd name="connsiteX4" fmla="*/ 11685 w 11685"/>
              <a:gd name="connsiteY4" fmla="*/ 10120 h 10120"/>
              <a:gd name="connsiteX0" fmla="*/ 1685 w 11685"/>
              <a:gd name="connsiteY0" fmla="*/ 3187 h 13187"/>
              <a:gd name="connsiteX1" fmla="*/ 1654 w 11685"/>
              <a:gd name="connsiteY1" fmla="*/ 3246 h 13187"/>
              <a:gd name="connsiteX2" fmla="*/ 1654 w 11685"/>
              <a:gd name="connsiteY2" fmla="*/ 3167 h 13187"/>
              <a:gd name="connsiteX3" fmla="*/ 1407 w 11685"/>
              <a:gd name="connsiteY3" fmla="*/ 1670 h 13187"/>
              <a:gd name="connsiteX4" fmla="*/ 1685 w 11685"/>
              <a:gd name="connsiteY4" fmla="*/ 13187 h 13187"/>
              <a:gd name="connsiteX5" fmla="*/ 11685 w 11685"/>
              <a:gd name="connsiteY5" fmla="*/ 13187 h 1318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72 w 11672"/>
              <a:gd name="connsiteY0" fmla="*/ 4284 h 14284"/>
              <a:gd name="connsiteX1" fmla="*/ 1641 w 11672"/>
              <a:gd name="connsiteY1" fmla="*/ 4343 h 14284"/>
              <a:gd name="connsiteX2" fmla="*/ 2228 w 11672"/>
              <a:gd name="connsiteY2" fmla="*/ 100 h 14284"/>
              <a:gd name="connsiteX3" fmla="*/ 1394 w 11672"/>
              <a:gd name="connsiteY3" fmla="*/ 2767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2285 h 12285"/>
              <a:gd name="connsiteX1" fmla="*/ 1641 w 11672"/>
              <a:gd name="connsiteY1" fmla="*/ 2344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1672 w 11672"/>
              <a:gd name="connsiteY1" fmla="*/ 2546 h 12285"/>
              <a:gd name="connsiteX2" fmla="*/ 2228 w 11672"/>
              <a:gd name="connsiteY2" fmla="*/ 1657 h 12285"/>
              <a:gd name="connsiteX3" fmla="*/ 1116 w 11672"/>
              <a:gd name="connsiteY3" fmla="*/ 1657 h 12285"/>
              <a:gd name="connsiteX4" fmla="*/ 1672 w 11672"/>
              <a:gd name="connsiteY4" fmla="*/ 12285 h 12285"/>
              <a:gd name="connsiteX5" fmla="*/ 11672 w 11672"/>
              <a:gd name="connsiteY5"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2228 w 11672"/>
              <a:gd name="connsiteY0" fmla="*/ 1657 h 12285"/>
              <a:gd name="connsiteX1" fmla="*/ 1116 w 11672"/>
              <a:gd name="connsiteY1" fmla="*/ 1657 h 12285"/>
              <a:gd name="connsiteX2" fmla="*/ 1672 w 11672"/>
              <a:gd name="connsiteY2" fmla="*/ 12285 h 12285"/>
              <a:gd name="connsiteX3" fmla="*/ 11672 w 11672"/>
              <a:gd name="connsiteY3" fmla="*/ 12285 h 12285"/>
              <a:gd name="connsiteX0" fmla="*/ 2228 w 11672"/>
              <a:gd name="connsiteY0" fmla="*/ 0 h 10628"/>
              <a:gd name="connsiteX1" fmla="*/ 1116 w 11672"/>
              <a:gd name="connsiteY1" fmla="*/ 0 h 10628"/>
              <a:gd name="connsiteX2" fmla="*/ 1672 w 11672"/>
              <a:gd name="connsiteY2" fmla="*/ 10628 h 10628"/>
              <a:gd name="connsiteX3" fmla="*/ 11672 w 11672"/>
              <a:gd name="connsiteY3" fmla="*/ 10628 h 10628"/>
              <a:gd name="connsiteX0" fmla="*/ 1112 w 10556"/>
              <a:gd name="connsiteY0" fmla="*/ 0 h 10628"/>
              <a:gd name="connsiteX1" fmla="*/ 0 w 10556"/>
              <a:gd name="connsiteY1" fmla="*/ 0 h 10628"/>
              <a:gd name="connsiteX2" fmla="*/ 556 w 10556"/>
              <a:gd name="connsiteY2" fmla="*/ 10628 h 10628"/>
              <a:gd name="connsiteX3" fmla="*/ 10556 w 10556"/>
              <a:gd name="connsiteY3" fmla="*/ 10628 h 10628"/>
              <a:gd name="connsiteX0" fmla="*/ 1112 w 10556"/>
              <a:gd name="connsiteY0" fmla="*/ 33 h 10661"/>
              <a:gd name="connsiteX1" fmla="*/ 0 w 10556"/>
              <a:gd name="connsiteY1" fmla="*/ 33 h 10661"/>
              <a:gd name="connsiteX2" fmla="*/ 556 w 10556"/>
              <a:gd name="connsiteY2" fmla="*/ 10661 h 10661"/>
              <a:gd name="connsiteX3" fmla="*/ 10556 w 10556"/>
              <a:gd name="connsiteY3" fmla="*/ 10661 h 10661"/>
              <a:gd name="connsiteX0" fmla="*/ 741 w 10185"/>
              <a:gd name="connsiteY0" fmla="*/ 33 h 10661"/>
              <a:gd name="connsiteX1" fmla="*/ 185 w 10185"/>
              <a:gd name="connsiteY1" fmla="*/ 33 h 10661"/>
              <a:gd name="connsiteX2" fmla="*/ 185 w 10185"/>
              <a:gd name="connsiteY2" fmla="*/ 10661 h 10661"/>
              <a:gd name="connsiteX3" fmla="*/ 10185 w 10185"/>
              <a:gd name="connsiteY3" fmla="*/ 10661 h 10661"/>
              <a:gd name="connsiteX0" fmla="*/ 741 w 10185"/>
              <a:gd name="connsiteY0" fmla="*/ 66 h 10694"/>
              <a:gd name="connsiteX1" fmla="*/ 185 w 10185"/>
              <a:gd name="connsiteY1" fmla="*/ 66 h 10694"/>
              <a:gd name="connsiteX2" fmla="*/ 185 w 10185"/>
              <a:gd name="connsiteY2" fmla="*/ 10694 h 10694"/>
              <a:gd name="connsiteX3" fmla="*/ 10185 w 10185"/>
              <a:gd name="connsiteY3" fmla="*/ 10694 h 10694"/>
              <a:gd name="connsiteX0" fmla="*/ 741 w 10185"/>
              <a:gd name="connsiteY0" fmla="*/ 66 h 10867"/>
              <a:gd name="connsiteX1" fmla="*/ 185 w 10185"/>
              <a:gd name="connsiteY1" fmla="*/ 66 h 10867"/>
              <a:gd name="connsiteX2" fmla="*/ 185 w 10185"/>
              <a:gd name="connsiteY2" fmla="*/ 10694 h 10867"/>
              <a:gd name="connsiteX3" fmla="*/ 10185 w 10185"/>
              <a:gd name="connsiteY3" fmla="*/ 10694 h 10867"/>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0 h 10628"/>
              <a:gd name="connsiteX1" fmla="*/ 0 w 10000"/>
              <a:gd name="connsiteY1" fmla="*/ 0 h 10628"/>
              <a:gd name="connsiteX2" fmla="*/ 0 w 10000"/>
              <a:gd name="connsiteY2" fmla="*/ 10628 h 10628"/>
              <a:gd name="connsiteX3" fmla="*/ 10000 w 10000"/>
              <a:gd name="connsiteY3" fmla="*/ 10628 h 10628"/>
              <a:gd name="connsiteX0" fmla="*/ 0 w 10000"/>
              <a:gd name="connsiteY0" fmla="*/ 0 h 13705"/>
              <a:gd name="connsiteX1" fmla="*/ 0 w 10000"/>
              <a:gd name="connsiteY1" fmla="*/ 3077 h 13705"/>
              <a:gd name="connsiteX2" fmla="*/ 0 w 10000"/>
              <a:gd name="connsiteY2" fmla="*/ 13705 h 13705"/>
              <a:gd name="connsiteX3" fmla="*/ 10000 w 10000"/>
              <a:gd name="connsiteY3" fmla="*/ 13705 h 13705"/>
            </a:gdLst>
            <a:ahLst/>
            <a:cxnLst>
              <a:cxn ang="0">
                <a:pos x="connsiteX0" y="connsiteY0"/>
              </a:cxn>
              <a:cxn ang="0">
                <a:pos x="connsiteX1" y="connsiteY1"/>
              </a:cxn>
              <a:cxn ang="0">
                <a:pos x="connsiteX2" y="connsiteY2"/>
              </a:cxn>
              <a:cxn ang="0">
                <a:pos x="connsiteX3" y="connsiteY3"/>
              </a:cxn>
            </a:cxnLst>
            <a:rect l="l" t="t"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triangle" w="med" len="med"/>
            <a:tailEnd type="triangle" w="med" len="med"/>
          </a:ln>
        </p:spPr>
        <p:txBody>
          <a:bodyPr>
            <a:noAutofit/>
          </a:bodyPr>
          <a:lstStyle/>
          <a:p>
            <a:endParaRPr lang="en-GB" dirty="0"/>
          </a:p>
        </p:txBody>
      </p:sp>
      <p:sp>
        <p:nvSpPr>
          <p:cNvPr id="109"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SDMA</a:t>
            </a:r>
          </a:p>
        </p:txBody>
      </p:sp>
      <p:grpSp>
        <p:nvGrpSpPr>
          <p:cNvPr id="111" name="Gruppieren 110"/>
          <p:cNvGrpSpPr/>
          <p:nvPr/>
        </p:nvGrpSpPr>
        <p:grpSpPr>
          <a:xfrm>
            <a:off x="4792915" y="1034139"/>
            <a:ext cx="1749175" cy="2108874"/>
            <a:chOff x="3878513" y="1032094"/>
            <a:chExt cx="1749175" cy="2108874"/>
          </a:xfrm>
        </p:grpSpPr>
        <p:sp>
          <p:nvSpPr>
            <p:cNvPr id="114" name="Line 612"/>
            <p:cNvSpPr>
              <a:spLocks noChangeShapeType="1"/>
            </p:cNvSpPr>
            <p:nvPr/>
          </p:nvSpPr>
          <p:spPr bwMode="auto">
            <a:xfrm flipH="1">
              <a:off x="5627688" y="2019300"/>
              <a:ext cx="0" cy="379413"/>
            </a:xfrm>
            <a:prstGeom prst="line">
              <a:avLst/>
            </a:prstGeom>
            <a:noFill/>
            <a:ln w="38100">
              <a:solidFill>
                <a:schemeClr val="bg2"/>
              </a:solidFill>
              <a:round/>
              <a:headEnd/>
              <a:tailEnd type="triangle" w="med" len="med"/>
            </a:ln>
          </p:spPr>
          <p:txBody>
            <a:bodyPr>
              <a:noAutofit/>
            </a:bodyPr>
            <a:lstStyle/>
            <a:p>
              <a:pPr algn="ctr"/>
              <a:endParaRPr lang="en-GB" dirty="0">
                <a:solidFill>
                  <a:srgbClr val="00214A"/>
                </a:solidFill>
              </a:endParaRPr>
            </a:p>
          </p:txBody>
        </p:sp>
        <p:sp>
          <p:nvSpPr>
            <p:cNvPr id="115" name="Freeform 545"/>
            <p:cNvSpPr>
              <a:spLocks/>
            </p:cNvSpPr>
            <p:nvPr/>
          </p:nvSpPr>
          <p:spPr bwMode="auto">
            <a:xfrm rot="16200000">
              <a:off x="3794388" y="1160602"/>
              <a:ext cx="1605558" cy="1389826"/>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rgbClr val="C0C0C0"/>
              </a:solidFill>
              <a:prstDash val="solid"/>
              <a:round/>
              <a:headEnd type="none" w="med" len="med"/>
              <a:tailEnd type="none" w="med" len="med"/>
            </a:ln>
          </p:spPr>
          <p:txBody>
            <a:bodyPr>
              <a:noAutofit/>
            </a:bodyPr>
            <a:lstStyle/>
            <a:p>
              <a:endParaRPr lang="en-GB" dirty="0">
                <a:solidFill>
                  <a:srgbClr val="00214A"/>
                </a:solidFill>
              </a:endParaRPr>
            </a:p>
          </p:txBody>
        </p:sp>
        <p:sp>
          <p:nvSpPr>
            <p:cNvPr id="116" name="Line 657"/>
            <p:cNvSpPr>
              <a:spLocks noChangeShapeType="1"/>
            </p:cNvSpPr>
            <p:nvPr/>
          </p:nvSpPr>
          <p:spPr bwMode="auto">
            <a:xfrm flipV="1">
              <a:off x="5283026" y="1032094"/>
              <a:ext cx="4197" cy="182347"/>
            </a:xfrm>
            <a:prstGeom prst="line">
              <a:avLst/>
            </a:prstGeom>
            <a:noFill/>
            <a:ln w="38100">
              <a:solidFill>
                <a:srgbClr val="C0C0C0"/>
              </a:solidFill>
              <a:round/>
              <a:headEnd type="triangle" w="med" len="med"/>
              <a:tailEnd type="none" w="med" len="med"/>
            </a:ln>
          </p:spPr>
          <p:txBody>
            <a:bodyPr>
              <a:noAutofit/>
            </a:bodyPr>
            <a:lstStyle/>
            <a:p>
              <a:endParaRPr lang="en-GB" dirty="0">
                <a:solidFill>
                  <a:srgbClr val="00214A"/>
                </a:solidFill>
              </a:endParaRPr>
            </a:p>
          </p:txBody>
        </p:sp>
        <p:sp>
          <p:nvSpPr>
            <p:cNvPr id="117" name="Text Box 632"/>
            <p:cNvSpPr txBox="1">
              <a:spLocks noChangeArrowheads="1"/>
            </p:cNvSpPr>
            <p:nvPr/>
          </p:nvSpPr>
          <p:spPr bwMode="auto">
            <a:xfrm rot="16200000">
              <a:off x="3310409" y="2134026"/>
              <a:ext cx="1351652" cy="215444"/>
            </a:xfrm>
            <a:prstGeom prst="rect">
              <a:avLst/>
            </a:prstGeom>
            <a:noFill/>
            <a:ln w="9525">
              <a:noFill/>
              <a:miter lim="800000"/>
              <a:headEnd/>
              <a:tailEnd/>
            </a:ln>
            <a:effectLst/>
          </p:spPr>
          <p:txBody>
            <a:bodyPr wrap="none">
              <a:spAutoFit/>
            </a:bodyPr>
            <a:lstStyle/>
            <a:p>
              <a:pPr>
                <a:buClr>
                  <a:schemeClr val="tx1"/>
                </a:buClr>
              </a:pPr>
              <a:r>
                <a:rPr lang="en-GB" sz="800" dirty="0">
                  <a:latin typeface="Verdana"/>
                </a:rPr>
                <a:t>System Peripheral Bus</a:t>
              </a:r>
            </a:p>
          </p:txBody>
        </p:sp>
        <p:sp>
          <p:nvSpPr>
            <p:cNvPr id="118" name="Freeform 615"/>
            <p:cNvSpPr>
              <a:spLocks/>
            </p:cNvSpPr>
            <p:nvPr/>
          </p:nvSpPr>
          <p:spPr bwMode="auto">
            <a:xfrm>
              <a:off x="3900880" y="2615230"/>
              <a:ext cx="1319191" cy="525738"/>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85 w 11685"/>
                <a:gd name="connsiteY0" fmla="*/ 120 h 10120"/>
                <a:gd name="connsiteX1" fmla="*/ 1654 w 11685"/>
                <a:gd name="connsiteY1" fmla="*/ 179 h 10120"/>
                <a:gd name="connsiteX2" fmla="*/ 1654 w 11685"/>
                <a:gd name="connsiteY2" fmla="*/ 100 h 10120"/>
                <a:gd name="connsiteX3" fmla="*/ 1685 w 11685"/>
                <a:gd name="connsiteY3" fmla="*/ 10120 h 10120"/>
                <a:gd name="connsiteX4" fmla="*/ 11685 w 11685"/>
                <a:gd name="connsiteY4" fmla="*/ 10120 h 10120"/>
                <a:gd name="connsiteX0" fmla="*/ 1685 w 11685"/>
                <a:gd name="connsiteY0" fmla="*/ 3187 h 13187"/>
                <a:gd name="connsiteX1" fmla="*/ 1654 w 11685"/>
                <a:gd name="connsiteY1" fmla="*/ 3246 h 13187"/>
                <a:gd name="connsiteX2" fmla="*/ 1654 w 11685"/>
                <a:gd name="connsiteY2" fmla="*/ 3167 h 13187"/>
                <a:gd name="connsiteX3" fmla="*/ 1407 w 11685"/>
                <a:gd name="connsiteY3" fmla="*/ 1670 h 13187"/>
                <a:gd name="connsiteX4" fmla="*/ 1685 w 11685"/>
                <a:gd name="connsiteY4" fmla="*/ 13187 h 13187"/>
                <a:gd name="connsiteX5" fmla="*/ 11685 w 11685"/>
                <a:gd name="connsiteY5" fmla="*/ 13187 h 1318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72 w 11672"/>
                <a:gd name="connsiteY0" fmla="*/ 4284 h 14284"/>
                <a:gd name="connsiteX1" fmla="*/ 1641 w 11672"/>
                <a:gd name="connsiteY1" fmla="*/ 4343 h 14284"/>
                <a:gd name="connsiteX2" fmla="*/ 2228 w 11672"/>
                <a:gd name="connsiteY2" fmla="*/ 100 h 14284"/>
                <a:gd name="connsiteX3" fmla="*/ 1394 w 11672"/>
                <a:gd name="connsiteY3" fmla="*/ 2767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2285 h 12285"/>
                <a:gd name="connsiteX1" fmla="*/ 1641 w 11672"/>
                <a:gd name="connsiteY1" fmla="*/ 2344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1672 w 11672"/>
                <a:gd name="connsiteY1" fmla="*/ 2546 h 12285"/>
                <a:gd name="connsiteX2" fmla="*/ 2228 w 11672"/>
                <a:gd name="connsiteY2" fmla="*/ 1657 h 12285"/>
                <a:gd name="connsiteX3" fmla="*/ 1116 w 11672"/>
                <a:gd name="connsiteY3" fmla="*/ 1657 h 12285"/>
                <a:gd name="connsiteX4" fmla="*/ 1672 w 11672"/>
                <a:gd name="connsiteY4" fmla="*/ 12285 h 12285"/>
                <a:gd name="connsiteX5" fmla="*/ 11672 w 11672"/>
                <a:gd name="connsiteY5"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2228 w 11672"/>
                <a:gd name="connsiteY0" fmla="*/ 1657 h 12285"/>
                <a:gd name="connsiteX1" fmla="*/ 1116 w 11672"/>
                <a:gd name="connsiteY1" fmla="*/ 1657 h 12285"/>
                <a:gd name="connsiteX2" fmla="*/ 1672 w 11672"/>
                <a:gd name="connsiteY2" fmla="*/ 12285 h 12285"/>
                <a:gd name="connsiteX3" fmla="*/ 11672 w 11672"/>
                <a:gd name="connsiteY3" fmla="*/ 12285 h 12285"/>
                <a:gd name="connsiteX0" fmla="*/ 2228 w 11672"/>
                <a:gd name="connsiteY0" fmla="*/ 0 h 10628"/>
                <a:gd name="connsiteX1" fmla="*/ 1116 w 11672"/>
                <a:gd name="connsiteY1" fmla="*/ 0 h 10628"/>
                <a:gd name="connsiteX2" fmla="*/ 1672 w 11672"/>
                <a:gd name="connsiteY2" fmla="*/ 10628 h 10628"/>
                <a:gd name="connsiteX3" fmla="*/ 11672 w 11672"/>
                <a:gd name="connsiteY3" fmla="*/ 10628 h 10628"/>
                <a:gd name="connsiteX0" fmla="*/ 1112 w 10556"/>
                <a:gd name="connsiteY0" fmla="*/ 0 h 10628"/>
                <a:gd name="connsiteX1" fmla="*/ 0 w 10556"/>
                <a:gd name="connsiteY1" fmla="*/ 0 h 10628"/>
                <a:gd name="connsiteX2" fmla="*/ 556 w 10556"/>
                <a:gd name="connsiteY2" fmla="*/ 10628 h 10628"/>
                <a:gd name="connsiteX3" fmla="*/ 10556 w 10556"/>
                <a:gd name="connsiteY3" fmla="*/ 10628 h 10628"/>
                <a:gd name="connsiteX0" fmla="*/ 1112 w 10556"/>
                <a:gd name="connsiteY0" fmla="*/ 33 h 10661"/>
                <a:gd name="connsiteX1" fmla="*/ 0 w 10556"/>
                <a:gd name="connsiteY1" fmla="*/ 33 h 10661"/>
                <a:gd name="connsiteX2" fmla="*/ 556 w 10556"/>
                <a:gd name="connsiteY2" fmla="*/ 10661 h 10661"/>
                <a:gd name="connsiteX3" fmla="*/ 10556 w 10556"/>
                <a:gd name="connsiteY3" fmla="*/ 10661 h 10661"/>
                <a:gd name="connsiteX0" fmla="*/ 741 w 10185"/>
                <a:gd name="connsiteY0" fmla="*/ 33 h 10661"/>
                <a:gd name="connsiteX1" fmla="*/ 185 w 10185"/>
                <a:gd name="connsiteY1" fmla="*/ 33 h 10661"/>
                <a:gd name="connsiteX2" fmla="*/ 185 w 10185"/>
                <a:gd name="connsiteY2" fmla="*/ 10661 h 10661"/>
                <a:gd name="connsiteX3" fmla="*/ 10185 w 10185"/>
                <a:gd name="connsiteY3" fmla="*/ 10661 h 10661"/>
                <a:gd name="connsiteX0" fmla="*/ 741 w 10185"/>
                <a:gd name="connsiteY0" fmla="*/ 66 h 10694"/>
                <a:gd name="connsiteX1" fmla="*/ 185 w 10185"/>
                <a:gd name="connsiteY1" fmla="*/ 66 h 10694"/>
                <a:gd name="connsiteX2" fmla="*/ 185 w 10185"/>
                <a:gd name="connsiteY2" fmla="*/ 10694 h 10694"/>
                <a:gd name="connsiteX3" fmla="*/ 10185 w 10185"/>
                <a:gd name="connsiteY3" fmla="*/ 10694 h 10694"/>
                <a:gd name="connsiteX0" fmla="*/ 741 w 10185"/>
                <a:gd name="connsiteY0" fmla="*/ 66 h 10867"/>
                <a:gd name="connsiteX1" fmla="*/ 185 w 10185"/>
                <a:gd name="connsiteY1" fmla="*/ 66 h 10867"/>
                <a:gd name="connsiteX2" fmla="*/ 185 w 10185"/>
                <a:gd name="connsiteY2" fmla="*/ 10694 h 10867"/>
                <a:gd name="connsiteX3" fmla="*/ 10185 w 10185"/>
                <a:gd name="connsiteY3" fmla="*/ 10694 h 10867"/>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0 h 10628"/>
                <a:gd name="connsiteX1" fmla="*/ 0 w 10000"/>
                <a:gd name="connsiteY1" fmla="*/ 0 h 10628"/>
                <a:gd name="connsiteX2" fmla="*/ 0 w 10000"/>
                <a:gd name="connsiteY2" fmla="*/ 10628 h 10628"/>
                <a:gd name="connsiteX3" fmla="*/ 10000 w 10000"/>
                <a:gd name="connsiteY3" fmla="*/ 10628 h 10628"/>
                <a:gd name="connsiteX0" fmla="*/ 0 w 10000"/>
                <a:gd name="connsiteY0" fmla="*/ 0 h 13705"/>
                <a:gd name="connsiteX1" fmla="*/ 0 w 10000"/>
                <a:gd name="connsiteY1" fmla="*/ 3077 h 13705"/>
                <a:gd name="connsiteX2" fmla="*/ 0 w 10000"/>
                <a:gd name="connsiteY2" fmla="*/ 13705 h 13705"/>
                <a:gd name="connsiteX3" fmla="*/ 10000 w 10000"/>
                <a:gd name="connsiteY3" fmla="*/ 13705 h 13705"/>
              </a:gdLst>
              <a:ahLst/>
              <a:cxnLst>
                <a:cxn ang="0">
                  <a:pos x="connsiteX0" y="connsiteY0"/>
                </a:cxn>
                <a:cxn ang="0">
                  <a:pos x="connsiteX1" y="connsiteY1"/>
                </a:cxn>
                <a:cxn ang="0">
                  <a:pos x="connsiteX2" y="connsiteY2"/>
                </a:cxn>
                <a:cxn ang="0">
                  <a:pos x="connsiteX3" y="connsiteY3"/>
                </a:cxn>
              </a:cxnLst>
              <a:rect l="l" t="t"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none" w="med" len="med"/>
              <a:tailEnd type="none" w="med" len="med"/>
            </a:ln>
          </p:spPr>
          <p:txBody>
            <a:bodyPr>
              <a:noAutofit/>
            </a:bodyPr>
            <a:lstStyle/>
            <a:p>
              <a:pPr algn="ctr"/>
              <a:endParaRPr lang="en-GB" dirty="0">
                <a:solidFill>
                  <a:srgbClr val="00214A"/>
                </a:solidFill>
              </a:endParaRPr>
            </a:p>
          </p:txBody>
        </p:sp>
      </p:grpSp>
      <p:grpSp>
        <p:nvGrpSpPr>
          <p:cNvPr id="136" name="Gruppieren 135"/>
          <p:cNvGrpSpPr/>
          <p:nvPr/>
        </p:nvGrpSpPr>
        <p:grpSpPr>
          <a:xfrm>
            <a:off x="7862892" y="2019301"/>
            <a:ext cx="720725" cy="1162051"/>
            <a:chOff x="6948488" y="2019300"/>
            <a:chExt cx="720725" cy="1162050"/>
          </a:xfrm>
        </p:grpSpPr>
        <p:sp>
          <p:nvSpPr>
            <p:cNvPr id="137" name="Freeform 241"/>
            <p:cNvSpPr>
              <a:spLocks/>
            </p:cNvSpPr>
            <p:nvPr/>
          </p:nvSpPr>
          <p:spPr bwMode="auto">
            <a:xfrm>
              <a:off x="7137400" y="2641600"/>
              <a:ext cx="531813" cy="539750"/>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Lst>
              <a:ahLst/>
              <a:cxnLst>
                <a:cxn ang="T6">
                  <a:pos x="T0" y="T1"/>
                </a:cxn>
                <a:cxn ang="T7">
                  <a:pos x="T2" y="T3"/>
                </a:cxn>
                <a:cxn ang="T8">
                  <a:pos x="T4" y="T5"/>
                </a:cxn>
              </a:cxnLst>
              <a:rect l="T9" t="T10" r="T11" b="T12"/>
              <a:pathLst>
                <a:path w="362" h="272">
                  <a:moveTo>
                    <a:pt x="0" y="0"/>
                  </a:moveTo>
                  <a:lnTo>
                    <a:pt x="0" y="272"/>
                  </a:lnTo>
                  <a:lnTo>
                    <a:pt x="362" y="272"/>
                  </a:lnTo>
                </a:path>
              </a:pathLst>
            </a:custGeom>
            <a:noFill/>
            <a:ln w="38100" cap="flat" cmpd="sng">
              <a:solidFill>
                <a:srgbClr val="C0C0C0"/>
              </a:solidFill>
              <a:prstDash val="solid"/>
              <a:round/>
              <a:headEnd type="triangle" w="med" len="med"/>
              <a:tailEnd type="none" w="med" len="med"/>
            </a:ln>
          </p:spPr>
          <p:txBody>
            <a:bodyPr>
              <a:noAutofit/>
            </a:bodyPr>
            <a:lstStyle/>
            <a:p>
              <a:endParaRPr lang="en-GB" dirty="0"/>
            </a:p>
          </p:txBody>
        </p:sp>
        <p:sp>
          <p:nvSpPr>
            <p:cNvPr id="138" name="Line 528"/>
            <p:cNvSpPr>
              <a:spLocks noChangeShapeType="1"/>
            </p:cNvSpPr>
            <p:nvPr/>
          </p:nvSpPr>
          <p:spPr bwMode="auto">
            <a:xfrm flipH="1">
              <a:off x="7121525" y="2019300"/>
              <a:ext cx="0" cy="379413"/>
            </a:xfrm>
            <a:prstGeom prst="line">
              <a:avLst/>
            </a:prstGeom>
            <a:noFill/>
            <a:ln w="38100">
              <a:solidFill>
                <a:schemeClr val="bg2"/>
              </a:solidFill>
              <a:round/>
              <a:headEnd type="none"/>
              <a:tailEnd type="none" w="med" len="med"/>
            </a:ln>
          </p:spPr>
          <p:txBody>
            <a:bodyPr>
              <a:noAutofit/>
            </a:bodyPr>
            <a:lstStyle/>
            <a:p>
              <a:endParaRPr lang="en-GB" dirty="0"/>
            </a:p>
          </p:txBody>
        </p:sp>
        <p:sp>
          <p:nvSpPr>
            <p:cNvPr id="139" name="Rectangle 120"/>
            <p:cNvSpPr>
              <a:spLocks noChangeArrowheads="1"/>
            </p:cNvSpPr>
            <p:nvPr/>
          </p:nvSpPr>
          <p:spPr bwMode="auto">
            <a:xfrm>
              <a:off x="6948488" y="2406650"/>
              <a:ext cx="358775"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Bridge</a:t>
              </a:r>
            </a:p>
          </p:txBody>
        </p:sp>
      </p:grpSp>
      <p:pic>
        <p:nvPicPr>
          <p:cNvPr id="12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404" y="5364000"/>
            <a:ext cx="559411"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1" name="Rechteck 128"/>
          <p:cNvSpPr/>
          <p:nvPr/>
        </p:nvSpPr>
        <p:spPr>
          <a:xfrm>
            <a:off x="1125376" y="6009110"/>
            <a:ext cx="3775261" cy="830997"/>
          </a:xfrm>
          <a:prstGeom prst="rect">
            <a:avLst/>
          </a:prstGeom>
          <a:effectLst/>
        </p:spPr>
        <p:txBody>
          <a:bodyPr wrap="square">
            <a:spAutoFit/>
          </a:bodyPr>
          <a:lstStyle/>
          <a:p>
            <a:pPr marL="228600" indent="-228600">
              <a:buClr>
                <a:schemeClr val="tx1"/>
              </a:buClr>
              <a:buFontTx/>
              <a:buAutoNum type="arabicParenR"/>
            </a:pPr>
            <a:r>
              <a:rPr lang="en-GB" sz="800" i="1" dirty="0">
                <a:latin typeface="Verdana"/>
              </a:rPr>
              <a:t>Grade 0 </a:t>
            </a:r>
            <a:r>
              <a:rPr lang="en-GB" sz="800" i="1" dirty="0"/>
              <a:t>option</a:t>
            </a:r>
            <a:r>
              <a:rPr lang="en-GB" sz="800" i="1" dirty="0">
                <a:latin typeface="Verdana" pitchFamily="34" charset="0"/>
              </a:rPr>
              <a:t> available on request with </a:t>
            </a:r>
            <a:r>
              <a:rPr lang="en-GB" sz="800" i="1" dirty="0">
                <a:latin typeface="Verdana"/>
                <a:cs typeface="Arial" pitchFamily="34" charset="0"/>
              </a:rPr>
              <a:t>specific limitations for </a:t>
            </a:r>
            <a:r>
              <a:rPr lang="en-GB" sz="800" i="1" dirty="0">
                <a:latin typeface="Verdana" pitchFamily="34" charset="0"/>
              </a:rPr>
              <a:t>Ta=150°</a:t>
            </a:r>
          </a:p>
          <a:p>
            <a:pPr marL="228600" indent="-228600">
              <a:buClr>
                <a:schemeClr val="tx1"/>
              </a:buClr>
              <a:buFontTx/>
              <a:buAutoNum type="arabicParenR"/>
            </a:pPr>
            <a:r>
              <a:rPr lang="en-GB" sz="800" i="1" dirty="0">
                <a:latin typeface="Verdana"/>
              </a:rPr>
              <a:t>Option: CAN FD ISO </a:t>
            </a:r>
            <a:r>
              <a:rPr lang="en-GB" sz="800" i="1" dirty="0" err="1">
                <a:latin typeface="Verdana"/>
              </a:rPr>
              <a:t>ISO</a:t>
            </a:r>
            <a:r>
              <a:rPr lang="en-GB" sz="800" i="1" dirty="0">
                <a:latin typeface="Verdana"/>
              </a:rPr>
              <a:t> 11898-1 in all nodes </a:t>
            </a:r>
          </a:p>
          <a:p>
            <a:pPr marL="228600" indent="-228600">
              <a:buClr>
                <a:schemeClr val="tx1"/>
              </a:buClr>
              <a:buFontTx/>
              <a:buAutoNum type="arabicParenR"/>
            </a:pPr>
            <a:endParaRPr lang="en-GB" sz="800" i="1" dirty="0"/>
          </a:p>
          <a:p>
            <a:pPr marL="228600" indent="-228600">
              <a:buClr>
                <a:schemeClr val="tx1"/>
              </a:buClr>
            </a:pPr>
            <a:endParaRPr lang="en-GB" sz="800" i="1" dirty="0">
              <a:latin typeface="Verdana"/>
            </a:endParaRPr>
          </a:p>
          <a:p>
            <a:pPr marL="228600" indent="-228600">
              <a:buAutoNum type="arabicParenR"/>
            </a:pPr>
            <a:endParaRPr lang="en-GB" sz="800" dirty="0">
              <a:solidFill>
                <a:srgbClr val="00214A"/>
              </a:solidFill>
              <a:latin typeface="Verdana" pitchFamily="34" charset="0"/>
            </a:endParaRPr>
          </a:p>
        </p:txBody>
      </p:sp>
      <p:sp>
        <p:nvSpPr>
          <p:cNvPr id="4" name="Footer Placeholder 3">
            <a:extLst>
              <a:ext uri="{FF2B5EF4-FFF2-40B4-BE49-F238E27FC236}">
                <a16:creationId xmlns:a16="http://schemas.microsoft.com/office/drawing/2014/main" id="{C5E9CF03-D8E2-49D2-A403-197D8621DEBA}"/>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0BCC6F0A-C1CE-477D-90EA-CC8EC8D7125E}"/>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405BD592-D676-4198-B320-6935E0445EB4}"/>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434686156"/>
      </p:ext>
    </p:extLst>
  </p:cSld>
  <p:clrMapOvr>
    <a:masterClrMapping/>
  </p:clrMapOvr>
  <p:transition spd="slow"/>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9" name="Rectangle 3"/>
          <p:cNvSpPr>
            <a:spLocks noGrp="1" noChangeArrowheads="1"/>
          </p:cNvSpPr>
          <p:nvPr>
            <p:ph type="title" hasCustomPrompt="1"/>
          </p:nvPr>
        </p:nvSpPr>
        <p:spPr/>
        <p:txBody>
          <a:bodyPr vert="horz" lIns="0" tIns="0" rIns="0" bIns="10800" rtlCol="0" anchor="b" anchorCtr="0">
            <a:noAutofit/>
          </a:bodyPr>
          <a:lstStyle/>
          <a:p>
            <a:r>
              <a:t>6x Series – Umbrella Device</a:t>
            </a:r>
            <a:br>
              <a:rPr/>
            </a:br>
            <a:r>
              <a:rPr>
                <a:solidFill>
                  <a:schemeClr val="tx2">
                    <a:lumMod val="50000"/>
                  </a:schemeClr>
                </a:solidFill>
              </a:rPr>
              <a:t>SAK-TC26xD-40F200</a:t>
            </a:r>
          </a:p>
        </p:txBody>
      </p:sp>
      <p:graphicFrame>
        <p:nvGraphicFramePr>
          <p:cNvPr id="1127808" name="Group 384"/>
          <p:cNvGraphicFramePr>
            <a:graphicFrameLocks noGrp="1"/>
          </p:cNvGraphicFramePr>
          <p:nvPr>
            <p:extLst/>
          </p:nvPr>
        </p:nvGraphicFramePr>
        <p:xfrm>
          <a:off x="1165226" y="941388"/>
          <a:ext cx="3529065" cy="4741440"/>
        </p:xfrm>
        <a:graphic>
          <a:graphicData uri="http://schemas.openxmlformats.org/drawingml/2006/table">
            <a:tbl>
              <a:tblPr/>
              <a:tblGrid>
                <a:gridCol w="855271">
                  <a:extLst>
                    <a:ext uri="{9D8B030D-6E8A-4147-A177-3AD203B41FA5}">
                      <a16:colId xmlns:a16="http://schemas.microsoft.com/office/drawing/2014/main" val="20000"/>
                    </a:ext>
                  </a:extLst>
                </a:gridCol>
                <a:gridCol w="1427394">
                  <a:extLst>
                    <a:ext uri="{9D8B030D-6E8A-4147-A177-3AD203B41FA5}">
                      <a16:colId xmlns:a16="http://schemas.microsoft.com/office/drawing/2014/main" val="20001"/>
                    </a:ext>
                  </a:extLst>
                </a:gridCol>
                <a:gridCol w="1246400">
                  <a:extLst>
                    <a:ext uri="{9D8B030D-6E8A-4147-A177-3AD203B41FA5}">
                      <a16:colId xmlns:a16="http://schemas.microsoft.com/office/drawing/2014/main" val="20002"/>
                    </a:ext>
                  </a:extLst>
                </a:gridCol>
              </a:tblGrid>
              <a:tr h="0">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Feature Set</a:t>
                      </a:r>
                      <a:endParaRPr kumimoji="0" lang="en-GB" sz="800" b="1" i="0" u="none" strike="noStrike" cap="none" normalizeH="0" baseline="0" noProof="1">
                        <a:ln>
                          <a:noFill/>
                        </a:ln>
                        <a:solidFill>
                          <a:schemeClr val="tx1"/>
                        </a:solidFill>
                        <a:effectLst/>
                        <a:latin typeface="Verdana" pitchFamily="34" charset="0"/>
                      </a:endParaRP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6x Series </a:t>
                      </a:r>
                      <a:endParaRPr kumimoji="0" lang="en-GB"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lumMod val="40000"/>
                        <a:lumOff val="60000"/>
                      </a:schemeClr>
                    </a:solidFill>
                  </a:tcPr>
                </a:tc>
                <a:extLst>
                  <a:ext uri="{0D108BD9-81ED-4DB2-BD59-A6C34878D82A}">
                    <a16:rowId xmlns:a16="http://schemas.microsoft.com/office/drawing/2014/main" val="10000"/>
                  </a:ext>
                </a:extLst>
              </a:tr>
              <a:tr h="210083">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1.6P</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1008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200 MHz</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10083">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1.6E</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1008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200 MHz</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10083">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Flash</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Program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2.5 MB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1008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EEPROM @ w/e cycles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16 KB @ 500k</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1008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SRAM</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Total </a:t>
                      </a:r>
                      <a:r>
                        <a:rPr kumimoji="0" lang="en-GB" sz="700" b="0" i="0" u="none" strike="noStrike" cap="none" normalizeH="0" baseline="0" dirty="0">
                          <a:ln>
                            <a:noFill/>
                          </a:ln>
                          <a:solidFill>
                            <a:schemeClr val="tx1"/>
                          </a:solidFill>
                          <a:effectLst/>
                          <a:latin typeface="Verdana" pitchFamily="34" charset="0"/>
                        </a:rPr>
                        <a:t>(DMI , PMI)</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240 KB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1008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DMA</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48</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10083">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ADC</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Modules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3</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1008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50 / 3 diff</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10083">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Timer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GTM Input / Output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24 / 64 channels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1008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CCU / GPT modules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10083">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Interfaces</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FlexRay</a:t>
                      </a:r>
                      <a:r>
                        <a:rPr kumimoji="0" lang="en-GB" sz="800" b="0" i="0" u="none" strike="noStrike" cap="none" normalizeH="0" baseline="0" dirty="0">
                          <a:ln>
                            <a:noFill/>
                          </a:ln>
                          <a:solidFill>
                            <a:schemeClr val="tx1"/>
                          </a:solidFill>
                          <a:effectLst/>
                          <a:latin typeface="Verdana" pitchFamily="34" charset="0"/>
                        </a:rPr>
                        <a:t> (#/</a:t>
                      </a:r>
                      <a:r>
                        <a:rPr kumimoji="0" lang="en-GB" sz="800" b="0" i="0" u="none" strike="noStrike" cap="none" normalizeH="0" baseline="0" dirty="0" err="1">
                          <a:ln>
                            <a:noFill/>
                          </a:ln>
                          <a:solidFill>
                            <a:schemeClr val="tx1"/>
                          </a:solidFill>
                          <a:effectLst/>
                          <a:latin typeface="Verdana" pitchFamily="34" charset="0"/>
                        </a:rPr>
                        <a:t>ch.</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2</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19043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CAN FD</a:t>
                      </a:r>
                      <a:r>
                        <a:rPr kumimoji="0" lang="en-GB" sz="800" b="0" i="0" u="none" strike="noStrike" cap="small" normalizeH="0" baseline="30000" dirty="0">
                          <a:ln>
                            <a:noFill/>
                          </a:ln>
                          <a:solidFill>
                            <a:schemeClr val="tx1"/>
                          </a:solidFill>
                          <a:effectLst/>
                          <a:latin typeface="Verdana" pitchFamily="34" charset="0"/>
                        </a:rPr>
                        <a:t>2)</a:t>
                      </a:r>
                      <a:r>
                        <a:rPr kumimoji="0" lang="en-GB" sz="800" b="0" i="0" u="none" strike="noStrike" cap="small" normalizeH="0" baseline="0" dirty="0">
                          <a:ln>
                            <a:noFill/>
                          </a:ln>
                          <a:solidFill>
                            <a:schemeClr val="tx1"/>
                          </a:solidFill>
                          <a:effectLst/>
                          <a:latin typeface="Verdana" pitchFamily="34" charset="0"/>
                        </a:rPr>
                        <a:t> </a:t>
                      </a:r>
                      <a:r>
                        <a:rPr kumimoji="0" lang="en-GB" sz="800" b="0" i="0" u="none" strike="noStrike" cap="none" normalizeH="0" baseline="0" dirty="0">
                          <a:ln>
                            <a:noFill/>
                          </a:ln>
                          <a:solidFill>
                            <a:schemeClr val="tx1"/>
                          </a:solidFill>
                          <a:effectLst/>
                          <a:latin typeface="Verdana" pitchFamily="34" charset="0"/>
                        </a:rPr>
                        <a:t>(nodes/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5 / 256</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1008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QSPI / </a:t>
                      </a:r>
                      <a:r>
                        <a:rPr lang="en-GB" sz="800" dirty="0">
                          <a:solidFill>
                            <a:schemeClr val="tx1"/>
                          </a:solidFill>
                          <a:latin typeface="Arial" charset="0"/>
                        </a:rPr>
                        <a:t>ASCLIN</a:t>
                      </a:r>
                      <a:r>
                        <a:rPr kumimoji="0" lang="en-GB" sz="800" b="0" i="0" u="none" strike="noStrike" cap="none" normalizeH="0" baseline="0" dirty="0">
                          <a:ln>
                            <a:noFill/>
                          </a:ln>
                          <a:solidFill>
                            <a:schemeClr val="tx1"/>
                          </a:solidFill>
                          <a:effectLst/>
                          <a:latin typeface="Verdana" pitchFamily="34" charset="0"/>
                        </a:rPr>
                        <a:t> / I2C</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4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1008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SENT / PSI5 / PSI5S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 / 2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19196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HSCT / MSC / EBU</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2 diff LVDS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1008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Other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Ethernet MAC</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21008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Safety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SIL Level</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ASIL-D</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1008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Security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HSM</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21008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Power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EVR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bl>
          </a:graphicData>
        </a:graphic>
      </p:graphicFrame>
      <p:sp>
        <p:nvSpPr>
          <p:cNvPr id="65540" name="Text Box 201"/>
          <p:cNvSpPr txBox="1">
            <a:spLocks noChangeArrowheads="1"/>
          </p:cNvSpPr>
          <p:nvPr/>
        </p:nvSpPr>
        <p:spPr bwMode="auto">
          <a:xfrm>
            <a:off x="4694238" y="5589591"/>
            <a:ext cx="1428596" cy="246221"/>
          </a:xfrm>
          <a:prstGeom prst="rect">
            <a:avLst/>
          </a:prstGeom>
          <a:noFill/>
          <a:ln w="9525" algn="ctr">
            <a:noFill/>
            <a:miter lim="800000"/>
            <a:headEnd/>
            <a:tailEnd/>
          </a:ln>
          <a:effectLst/>
        </p:spPr>
        <p:txBody>
          <a:bodyPr wrap="none">
            <a:spAutoFit/>
          </a:bodyPr>
          <a:lstStyle/>
          <a:p>
            <a:pPr algn="l">
              <a:buClr>
                <a:schemeClr val="tx1"/>
              </a:buClr>
            </a:pPr>
            <a:r>
              <a:rPr lang="en-GB" sz="1000" b="1" dirty="0">
                <a:latin typeface="Verdana"/>
              </a:rPr>
              <a:t>Package Variants</a:t>
            </a:r>
          </a:p>
        </p:txBody>
      </p:sp>
      <p:sp>
        <p:nvSpPr>
          <p:cNvPr id="65541" name="Line 202"/>
          <p:cNvSpPr>
            <a:spLocks noChangeShapeType="1"/>
          </p:cNvSpPr>
          <p:nvPr/>
        </p:nvSpPr>
        <p:spPr bwMode="auto">
          <a:xfrm>
            <a:off x="4765675" y="5805488"/>
            <a:ext cx="5113338" cy="0"/>
          </a:xfrm>
          <a:prstGeom prst="line">
            <a:avLst/>
          </a:prstGeom>
          <a:noFill/>
          <a:ln w="19050">
            <a:solidFill>
              <a:srgbClr val="87A5D2"/>
            </a:solidFill>
            <a:round/>
            <a:headEnd/>
            <a:tailEnd/>
          </a:ln>
        </p:spPr>
        <p:txBody>
          <a:bodyPr wrap="none" anchor="ctr">
            <a:noAutofit/>
          </a:bodyPr>
          <a:lstStyle/>
          <a:p>
            <a:endParaRPr lang="en-GB" dirty="0"/>
          </a:p>
        </p:txBody>
      </p:sp>
      <p:sp>
        <p:nvSpPr>
          <p:cNvPr id="65638"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SDMA</a:t>
            </a:r>
          </a:p>
        </p:txBody>
      </p:sp>
      <p:sp>
        <p:nvSpPr>
          <p:cNvPr id="65639" name="Freeform 389"/>
          <p:cNvSpPr>
            <a:spLocks/>
          </p:cNvSpPr>
          <p:nvPr/>
        </p:nvSpPr>
        <p:spPr bwMode="auto">
          <a:xfrm>
            <a:off x="5205413" y="2019300"/>
            <a:ext cx="3333750"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p:spPr>
        <p:txBody>
          <a:bodyPr>
            <a:noAutofit/>
          </a:bodyPr>
          <a:lstStyle/>
          <a:p>
            <a:endParaRPr lang="en-GB" dirty="0"/>
          </a:p>
        </p:txBody>
      </p:sp>
      <p:sp>
        <p:nvSpPr>
          <p:cNvPr id="65640" name="Rectangle 390"/>
          <p:cNvSpPr>
            <a:spLocks noChangeArrowheads="1"/>
          </p:cNvSpPr>
          <p:nvPr/>
        </p:nvSpPr>
        <p:spPr bwMode="auto">
          <a:xfrm rot="-5400000">
            <a:off x="7439819" y="4802981"/>
            <a:ext cx="762000"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FCE</a:t>
            </a:r>
          </a:p>
        </p:txBody>
      </p:sp>
      <p:sp>
        <p:nvSpPr>
          <p:cNvPr id="65642" name="Rectangle 392"/>
          <p:cNvSpPr>
            <a:spLocks noChangeArrowheads="1"/>
          </p:cNvSpPr>
          <p:nvPr/>
        </p:nvSpPr>
        <p:spPr bwMode="auto">
          <a:xfrm rot="-5400000">
            <a:off x="7428708" y="3577434"/>
            <a:ext cx="660400" cy="31908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HSCT</a:t>
            </a:r>
          </a:p>
        </p:txBody>
      </p:sp>
      <p:sp>
        <p:nvSpPr>
          <p:cNvPr id="65643" name="Rectangle 393"/>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SCU</a:t>
            </a:r>
          </a:p>
        </p:txBody>
      </p:sp>
      <p:sp>
        <p:nvSpPr>
          <p:cNvPr id="65644" name="Rectangle 394"/>
          <p:cNvSpPr>
            <a:spLocks noChangeArrowheads="1"/>
          </p:cNvSpPr>
          <p:nvPr/>
        </p:nvSpPr>
        <p:spPr bwMode="auto">
          <a:xfrm>
            <a:off x="8845554" y="3652841"/>
            <a:ext cx="754063" cy="29368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DS-</a:t>
            </a:r>
            <a:r>
              <a:rPr lang="en-GB" sz="800" dirty="0" err="1">
                <a:latin typeface="Verdana"/>
              </a:rPr>
              <a:t>ADCx</a:t>
            </a:r>
            <a:endParaRPr lang="en-GB" sz="800" dirty="0">
              <a:latin typeface="Verdana"/>
            </a:endParaRPr>
          </a:p>
        </p:txBody>
      </p:sp>
      <p:sp>
        <p:nvSpPr>
          <p:cNvPr id="65645" name="Rectangle 395"/>
          <p:cNvSpPr>
            <a:spLocks noChangeArrowheads="1"/>
          </p:cNvSpPr>
          <p:nvPr/>
        </p:nvSpPr>
        <p:spPr bwMode="auto">
          <a:xfrm>
            <a:off x="8845554" y="4008438"/>
            <a:ext cx="754063" cy="298451"/>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ADCx</a:t>
            </a:r>
            <a:endParaRPr lang="en-GB" sz="800" dirty="0">
              <a:latin typeface="Verdana"/>
            </a:endParaRPr>
          </a:p>
        </p:txBody>
      </p:sp>
      <p:sp>
        <p:nvSpPr>
          <p:cNvPr id="65646" name="Rectangle 396"/>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PLL &amp;</a:t>
            </a:r>
          </a:p>
          <a:p>
            <a:pPr>
              <a:buClr>
                <a:schemeClr val="tx1"/>
              </a:buClr>
            </a:pPr>
            <a:r>
              <a:rPr lang="en-GB" sz="800" dirty="0">
                <a:latin typeface="Verdana"/>
              </a:rPr>
              <a:t>PLL ERAY</a:t>
            </a:r>
          </a:p>
        </p:txBody>
      </p:sp>
      <p:sp>
        <p:nvSpPr>
          <p:cNvPr id="65647" name="Rectangle 397"/>
          <p:cNvSpPr>
            <a:spLocks noChangeArrowheads="1"/>
          </p:cNvSpPr>
          <p:nvPr/>
        </p:nvSpPr>
        <p:spPr bwMode="auto">
          <a:xfrm rot="-5400000">
            <a:off x="50736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FlexRay</a:t>
            </a:r>
            <a:endParaRPr lang="en-GB" sz="800" dirty="0">
              <a:latin typeface="Verdana"/>
            </a:endParaRPr>
          </a:p>
        </p:txBody>
      </p:sp>
      <p:sp>
        <p:nvSpPr>
          <p:cNvPr id="65648" name="Rectangle 398"/>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solidFill>
                  <a:srgbClr val="00214A"/>
                </a:solidFill>
                <a:latin typeface="Verdana"/>
              </a:rPr>
              <a:t>MultiCAN</a:t>
            </a:r>
            <a:r>
              <a:rPr lang="en-GB" sz="800" dirty="0" err="1">
                <a:solidFill>
                  <a:srgbClr val="FF0000"/>
                </a:solidFill>
                <a:latin typeface="Verdana"/>
              </a:rPr>
              <a:t>+FD</a:t>
            </a:r>
            <a:endParaRPr lang="en-GB" sz="800" dirty="0">
              <a:solidFill>
                <a:srgbClr val="FF0000"/>
              </a:solidFill>
              <a:latin typeface="Verdana"/>
            </a:endParaRPr>
          </a:p>
        </p:txBody>
      </p:sp>
      <p:sp>
        <p:nvSpPr>
          <p:cNvPr id="65649" name="Rectangle 399"/>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QSPIx</a:t>
            </a:r>
            <a:endParaRPr lang="en-GB" sz="800" dirty="0">
              <a:latin typeface="Verdana"/>
            </a:endParaRPr>
          </a:p>
        </p:txBody>
      </p:sp>
      <p:sp>
        <p:nvSpPr>
          <p:cNvPr id="65650" name="Rectangle 400"/>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ASCLINx</a:t>
            </a:r>
            <a:endParaRPr lang="en-GB" sz="800" dirty="0">
              <a:latin typeface="Verdana"/>
            </a:endParaRPr>
          </a:p>
        </p:txBody>
      </p:sp>
      <p:sp>
        <p:nvSpPr>
          <p:cNvPr id="65651" name="Rectangle 401"/>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SENT</a:t>
            </a:r>
          </a:p>
        </p:txBody>
      </p:sp>
      <p:sp>
        <p:nvSpPr>
          <p:cNvPr id="65652" name="Rectangle 402"/>
          <p:cNvSpPr>
            <a:spLocks noChangeArrowheads="1"/>
          </p:cNvSpPr>
          <p:nvPr/>
        </p:nvSpPr>
        <p:spPr bwMode="auto">
          <a:xfrm rot="-5400000">
            <a:off x="5664996" y="4804569"/>
            <a:ext cx="760412"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MSCx</a:t>
            </a:r>
            <a:endParaRPr lang="en-GB" sz="800" dirty="0">
              <a:latin typeface="Verdana"/>
            </a:endParaRPr>
          </a:p>
        </p:txBody>
      </p:sp>
      <p:sp>
        <p:nvSpPr>
          <p:cNvPr id="65653" name="Freeform 403"/>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p:spPr>
        <p:txBody>
          <a:bodyPr>
            <a:noAutofit/>
          </a:bodyPr>
          <a:lstStyle/>
          <a:p>
            <a:endParaRPr lang="en-GB" dirty="0"/>
          </a:p>
        </p:txBody>
      </p:sp>
      <p:sp>
        <p:nvSpPr>
          <p:cNvPr id="65654" name="Line 404"/>
          <p:cNvSpPr>
            <a:spLocks noChangeShapeType="1"/>
          </p:cNvSpPr>
          <p:nvPr/>
        </p:nvSpPr>
        <p:spPr bwMode="auto">
          <a:xfrm flipH="1">
            <a:off x="5456238"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55" name="Line 405"/>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56" name="Line 406"/>
          <p:cNvSpPr>
            <a:spLocks noChangeShapeType="1"/>
          </p:cNvSpPr>
          <p:nvPr/>
        </p:nvSpPr>
        <p:spPr bwMode="auto">
          <a:xfrm flipH="1">
            <a:off x="6045200"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57" name="Line 407"/>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58" name="Line 408"/>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59" name="Line 409"/>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60" name="Line 410"/>
          <p:cNvSpPr>
            <a:spLocks noChangeShapeType="1"/>
          </p:cNvSpPr>
          <p:nvPr/>
        </p:nvSpPr>
        <p:spPr bwMode="auto">
          <a:xfrm flipH="1">
            <a:off x="7227888"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61" name="Line 411"/>
          <p:cNvSpPr>
            <a:spLocks noChangeShapeType="1"/>
          </p:cNvSpPr>
          <p:nvPr/>
        </p:nvSpPr>
        <p:spPr bwMode="auto">
          <a:xfrm flipH="1">
            <a:off x="7523163"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62" name="Line 412"/>
          <p:cNvSpPr>
            <a:spLocks noChangeShapeType="1"/>
          </p:cNvSpPr>
          <p:nvPr/>
        </p:nvSpPr>
        <p:spPr bwMode="auto">
          <a:xfrm flipH="1">
            <a:off x="7820025"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64" name="Line 414"/>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65665" name="Line 415"/>
          <p:cNvSpPr>
            <a:spLocks noChangeShapeType="1"/>
          </p:cNvSpPr>
          <p:nvPr/>
        </p:nvSpPr>
        <p:spPr bwMode="auto">
          <a:xfrm>
            <a:off x="8601075" y="3794125"/>
            <a:ext cx="236538" cy="0"/>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65666" name="Line 416"/>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65667" name="Line 417"/>
          <p:cNvSpPr>
            <a:spLocks noChangeShapeType="1"/>
          </p:cNvSpPr>
          <p:nvPr/>
        </p:nvSpPr>
        <p:spPr bwMode="auto">
          <a:xfrm flipH="1">
            <a:off x="7764463"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65668" name="Line 418"/>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65669" name="Line 419"/>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65670" name="Line 420"/>
          <p:cNvSpPr>
            <a:spLocks noChangeShapeType="1"/>
          </p:cNvSpPr>
          <p:nvPr/>
        </p:nvSpPr>
        <p:spPr bwMode="auto">
          <a:xfrm flipH="1" flipV="1">
            <a:off x="9599617" y="3794125"/>
            <a:ext cx="238125" cy="0"/>
          </a:xfrm>
          <a:prstGeom prst="line">
            <a:avLst/>
          </a:prstGeom>
          <a:noFill/>
          <a:ln w="38100">
            <a:solidFill>
              <a:srgbClr val="C0C0C0"/>
            </a:solidFill>
            <a:round/>
            <a:headEnd/>
            <a:tailEnd type="triangle" w="med" len="sm"/>
          </a:ln>
        </p:spPr>
        <p:txBody>
          <a:bodyPr>
            <a:noAutofit/>
          </a:bodyPr>
          <a:lstStyle/>
          <a:p>
            <a:endParaRPr lang="en-GB" dirty="0"/>
          </a:p>
        </p:txBody>
      </p:sp>
      <p:sp>
        <p:nvSpPr>
          <p:cNvPr id="65671" name="Line 421"/>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p:spPr>
        <p:txBody>
          <a:bodyPr>
            <a:noAutofit/>
          </a:bodyPr>
          <a:lstStyle/>
          <a:p>
            <a:endParaRPr lang="en-GB" dirty="0"/>
          </a:p>
        </p:txBody>
      </p:sp>
      <p:sp>
        <p:nvSpPr>
          <p:cNvPr id="65672" name="Rectangle 422"/>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STM</a:t>
            </a:r>
          </a:p>
        </p:txBody>
      </p:sp>
      <p:sp>
        <p:nvSpPr>
          <p:cNvPr id="65673" name="Line 423"/>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65674" name="Rectangle 424"/>
          <p:cNvSpPr>
            <a:spLocks noChangeArrowheads="1"/>
          </p:cNvSpPr>
          <p:nvPr/>
        </p:nvSpPr>
        <p:spPr bwMode="auto">
          <a:xfrm rot="-5400000">
            <a:off x="4778378"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Ethernet</a:t>
            </a:r>
          </a:p>
        </p:txBody>
      </p:sp>
      <p:sp>
        <p:nvSpPr>
          <p:cNvPr id="65675" name="Line 425"/>
          <p:cNvSpPr>
            <a:spLocks noChangeShapeType="1"/>
          </p:cNvSpPr>
          <p:nvPr/>
        </p:nvSpPr>
        <p:spPr bwMode="auto">
          <a:xfrm flipH="1">
            <a:off x="5159375"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676" name="Rectangle 426"/>
          <p:cNvSpPr>
            <a:spLocks noChangeArrowheads="1"/>
          </p:cNvSpPr>
          <p:nvPr/>
        </p:nvSpPr>
        <p:spPr bwMode="auto">
          <a:xfrm rot="-5400000">
            <a:off x="7142959" y="4804569"/>
            <a:ext cx="760412"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I²C</a:t>
            </a:r>
          </a:p>
        </p:txBody>
      </p:sp>
      <p:sp>
        <p:nvSpPr>
          <p:cNvPr id="65677" name="Text Box 432"/>
          <p:cNvSpPr txBox="1">
            <a:spLocks noChangeArrowheads="1"/>
          </p:cNvSpPr>
          <p:nvPr/>
        </p:nvSpPr>
        <p:spPr bwMode="auto">
          <a:xfrm>
            <a:off x="6519867" y="1917699"/>
            <a:ext cx="902811" cy="215444"/>
          </a:xfrm>
          <a:prstGeom prst="rect">
            <a:avLst/>
          </a:prstGeom>
          <a:noFill/>
          <a:ln w="9525">
            <a:noFill/>
            <a:miter lim="800000"/>
            <a:headEnd/>
            <a:tailEnd/>
          </a:ln>
          <a:effectLst/>
        </p:spPr>
        <p:txBody>
          <a:bodyPr wrap="none">
            <a:spAutoFit/>
          </a:bodyPr>
          <a:lstStyle/>
          <a:p>
            <a:pPr algn="l">
              <a:buClr>
                <a:schemeClr val="tx1"/>
              </a:buClr>
            </a:pPr>
            <a:r>
              <a:rPr lang="en-GB" sz="800" dirty="0">
                <a:latin typeface="Verdana"/>
              </a:rPr>
              <a:t>SRI Cross Bar</a:t>
            </a:r>
          </a:p>
        </p:txBody>
      </p:sp>
      <p:sp>
        <p:nvSpPr>
          <p:cNvPr id="65679" name="Rectangle 436"/>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GTM</a:t>
            </a:r>
          </a:p>
        </p:txBody>
      </p:sp>
      <p:sp>
        <p:nvSpPr>
          <p:cNvPr id="65680" name="Line 437"/>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65684" name="Rectangle 441"/>
          <p:cNvSpPr>
            <a:spLocks noChangeArrowheads="1"/>
          </p:cNvSpPr>
          <p:nvPr/>
        </p:nvSpPr>
        <p:spPr bwMode="auto">
          <a:xfrm>
            <a:off x="5337175" y="2405064"/>
            <a:ext cx="711200" cy="531812"/>
          </a:xfrm>
          <a:prstGeom prst="rect">
            <a:avLst/>
          </a:prstGeom>
          <a:solidFill>
            <a:schemeClr val="bg2"/>
          </a:solidFill>
          <a:ln w="9525">
            <a:solidFill>
              <a:schemeClr val="accent4"/>
            </a:solidFill>
            <a:miter lim="800000"/>
            <a:headEnd/>
            <a:tailEnd/>
          </a:ln>
          <a:effectLst/>
        </p:spPr>
        <p:txBody>
          <a:bodyPr wrap="none" anchor="b"/>
          <a:lstStyle/>
          <a:p>
            <a:pPr>
              <a:buClr>
                <a:schemeClr val="tx1"/>
              </a:buClr>
            </a:pPr>
            <a:r>
              <a:rPr lang="en-GB" sz="800" dirty="0">
                <a:latin typeface="Verdana"/>
              </a:rPr>
              <a:t>TriCore</a:t>
            </a:r>
          </a:p>
          <a:p>
            <a:pPr>
              <a:buClr>
                <a:schemeClr val="tx1"/>
              </a:buClr>
            </a:pPr>
            <a:r>
              <a:rPr lang="en-GB" sz="800" dirty="0">
                <a:latin typeface="Verdana"/>
              </a:rPr>
              <a:t>1.6P</a:t>
            </a:r>
          </a:p>
        </p:txBody>
      </p:sp>
      <p:sp>
        <p:nvSpPr>
          <p:cNvPr id="65685" name="Rectangle 442"/>
          <p:cNvSpPr>
            <a:spLocks noChangeArrowheads="1"/>
          </p:cNvSpPr>
          <p:nvPr/>
        </p:nvSpPr>
        <p:spPr bwMode="auto">
          <a:xfrm>
            <a:off x="5083175" y="2405064"/>
            <a:ext cx="254000"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PMI</a:t>
            </a:r>
          </a:p>
        </p:txBody>
      </p:sp>
      <p:sp>
        <p:nvSpPr>
          <p:cNvPr id="65686" name="Rectangle 443"/>
          <p:cNvSpPr>
            <a:spLocks noChangeArrowheads="1"/>
          </p:cNvSpPr>
          <p:nvPr/>
        </p:nvSpPr>
        <p:spPr bwMode="auto">
          <a:xfrm>
            <a:off x="6048376" y="2405064"/>
            <a:ext cx="258763"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DMI</a:t>
            </a:r>
            <a:br>
              <a:rPr lang="en-GB" sz="500" dirty="0">
                <a:latin typeface="Verdana"/>
              </a:rPr>
            </a:br>
            <a:r>
              <a:rPr lang="en-GB" sz="500" dirty="0">
                <a:latin typeface="Verdana"/>
              </a:rPr>
              <a:t>Overlay</a:t>
            </a:r>
          </a:p>
        </p:txBody>
      </p:sp>
      <p:sp>
        <p:nvSpPr>
          <p:cNvPr id="65687" name="Rectangle 444"/>
          <p:cNvSpPr>
            <a:spLocks noChangeArrowheads="1"/>
          </p:cNvSpPr>
          <p:nvPr/>
        </p:nvSpPr>
        <p:spPr bwMode="auto">
          <a:xfrm>
            <a:off x="5514975" y="2405064"/>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FPU</a:t>
            </a:r>
          </a:p>
        </p:txBody>
      </p:sp>
      <p:sp>
        <p:nvSpPr>
          <p:cNvPr id="65688" name="Rectangle 445"/>
          <p:cNvSpPr>
            <a:spLocks noChangeArrowheads="1"/>
          </p:cNvSpPr>
          <p:nvPr/>
        </p:nvSpPr>
        <p:spPr bwMode="auto">
          <a:xfrm>
            <a:off x="5337175" y="2189164"/>
            <a:ext cx="711200" cy="215900"/>
          </a:xfrm>
          <a:prstGeom prst="rect">
            <a:avLst/>
          </a:prstGeom>
          <a:solidFill>
            <a:schemeClr val="bg2"/>
          </a:solidFill>
          <a:ln w="9525">
            <a:solidFill>
              <a:schemeClr val="accent4"/>
            </a:solidFill>
            <a:miter lim="800000"/>
            <a:headEnd/>
            <a:tailEnd/>
          </a:ln>
          <a:effectLst/>
        </p:spPr>
        <p:txBody>
          <a:bodyPr wrap="none"/>
          <a:lstStyle/>
          <a:p>
            <a:pPr>
              <a:buClr>
                <a:schemeClr val="tx1"/>
              </a:buClr>
            </a:pPr>
            <a:r>
              <a:rPr lang="en-GB" sz="600" dirty="0">
                <a:latin typeface="Verdana"/>
              </a:rPr>
              <a:t>Checker Core</a:t>
            </a:r>
          </a:p>
        </p:txBody>
      </p:sp>
      <p:sp>
        <p:nvSpPr>
          <p:cNvPr id="65689" name="Rectangle 446"/>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p>
            <a:pPr>
              <a:buClr>
                <a:schemeClr val="tx1"/>
              </a:buClr>
            </a:pPr>
            <a:r>
              <a:rPr lang="en-GB" sz="800" dirty="0">
                <a:latin typeface="Verdana"/>
              </a:rPr>
              <a:t>TriCore</a:t>
            </a:r>
          </a:p>
          <a:p>
            <a:pPr>
              <a:buClr>
                <a:schemeClr val="tx1"/>
              </a:buClr>
            </a:pPr>
            <a:r>
              <a:rPr lang="en-GB" sz="800" dirty="0">
                <a:latin typeface="Verdana"/>
              </a:rPr>
              <a:t>1.6E</a:t>
            </a:r>
          </a:p>
        </p:txBody>
      </p:sp>
      <p:sp>
        <p:nvSpPr>
          <p:cNvPr id="65690" name="Rectangle 447"/>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PMI</a:t>
            </a:r>
          </a:p>
        </p:txBody>
      </p:sp>
      <p:sp>
        <p:nvSpPr>
          <p:cNvPr id="65691" name="Rectangle 448"/>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DMI</a:t>
            </a:r>
            <a:br>
              <a:rPr lang="en-GB" sz="500" dirty="0">
                <a:latin typeface="Verdana"/>
              </a:rPr>
            </a:br>
            <a:r>
              <a:rPr lang="en-GB" sz="500" dirty="0">
                <a:latin typeface="Verdana"/>
              </a:rPr>
              <a:t>Standby </a:t>
            </a:r>
          </a:p>
          <a:p>
            <a:pPr>
              <a:buClr>
                <a:schemeClr val="tx1"/>
              </a:buClr>
            </a:pPr>
            <a:r>
              <a:rPr lang="en-GB" sz="500" dirty="0">
                <a:latin typeface="Verdana"/>
              </a:rPr>
              <a:t>Overlay</a:t>
            </a:r>
          </a:p>
        </p:txBody>
      </p:sp>
      <p:sp>
        <p:nvSpPr>
          <p:cNvPr id="65692" name="Rectangle 449"/>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FPU</a:t>
            </a:r>
          </a:p>
        </p:txBody>
      </p:sp>
      <p:sp>
        <p:nvSpPr>
          <p:cNvPr id="65694" name="Line 453"/>
          <p:cNvSpPr>
            <a:spLocks noChangeShapeType="1"/>
          </p:cNvSpPr>
          <p:nvPr/>
        </p:nvSpPr>
        <p:spPr bwMode="auto">
          <a:xfrm flipH="1">
            <a:off x="7367588" y="1804989"/>
            <a:ext cx="0" cy="198437"/>
          </a:xfrm>
          <a:prstGeom prst="line">
            <a:avLst/>
          </a:prstGeom>
          <a:noFill/>
          <a:ln w="38100">
            <a:solidFill>
              <a:schemeClr val="bg2"/>
            </a:solidFill>
            <a:round/>
            <a:headEnd type="triangle" w="med" len="med"/>
            <a:tailEnd/>
          </a:ln>
        </p:spPr>
        <p:txBody>
          <a:bodyPr>
            <a:noAutofit/>
          </a:bodyPr>
          <a:lstStyle/>
          <a:p>
            <a:endParaRPr lang="en-GB" dirty="0"/>
          </a:p>
        </p:txBody>
      </p:sp>
      <p:sp>
        <p:nvSpPr>
          <p:cNvPr id="65695" name="Line 454"/>
          <p:cNvSpPr>
            <a:spLocks noChangeShapeType="1"/>
          </p:cNvSpPr>
          <p:nvPr/>
        </p:nvSpPr>
        <p:spPr bwMode="auto">
          <a:xfrm flipH="1">
            <a:off x="6180138" y="2019300"/>
            <a:ext cx="0" cy="379414"/>
          </a:xfrm>
          <a:prstGeom prst="line">
            <a:avLst/>
          </a:prstGeom>
          <a:noFill/>
          <a:ln w="38100">
            <a:solidFill>
              <a:schemeClr val="bg2"/>
            </a:solidFill>
            <a:round/>
            <a:headEnd/>
            <a:tailEnd type="triangle" w="med" len="med"/>
          </a:ln>
        </p:spPr>
        <p:txBody>
          <a:bodyPr>
            <a:noAutofit/>
          </a:bodyPr>
          <a:lstStyle/>
          <a:p>
            <a:endParaRPr lang="en-GB" dirty="0"/>
          </a:p>
        </p:txBody>
      </p:sp>
      <p:sp>
        <p:nvSpPr>
          <p:cNvPr id="65696" name="Line 455"/>
          <p:cNvSpPr>
            <a:spLocks noChangeShapeType="1"/>
          </p:cNvSpPr>
          <p:nvPr/>
        </p:nvSpPr>
        <p:spPr bwMode="auto">
          <a:xfrm flipH="1">
            <a:off x="5227638" y="2019300"/>
            <a:ext cx="0" cy="379414"/>
          </a:xfrm>
          <a:prstGeom prst="line">
            <a:avLst/>
          </a:prstGeom>
          <a:noFill/>
          <a:ln w="38100">
            <a:solidFill>
              <a:schemeClr val="bg2"/>
            </a:solidFill>
            <a:round/>
            <a:headEnd/>
            <a:tailEnd type="triangle" w="med" len="med"/>
          </a:ln>
        </p:spPr>
        <p:txBody>
          <a:bodyPr>
            <a:noAutofit/>
          </a:bodyPr>
          <a:lstStyle/>
          <a:p>
            <a:endParaRPr lang="en-GB" dirty="0"/>
          </a:p>
        </p:txBody>
      </p:sp>
      <p:sp>
        <p:nvSpPr>
          <p:cNvPr id="65697" name="Line 456"/>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p:spPr>
        <p:txBody>
          <a:bodyPr>
            <a:noAutofit/>
          </a:bodyPr>
          <a:lstStyle/>
          <a:p>
            <a:endParaRPr lang="en-GB" dirty="0"/>
          </a:p>
        </p:txBody>
      </p:sp>
      <p:sp>
        <p:nvSpPr>
          <p:cNvPr id="65698" name="Line 457"/>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p:spPr>
        <p:txBody>
          <a:bodyPr>
            <a:noAutofit/>
          </a:bodyPr>
          <a:lstStyle/>
          <a:p>
            <a:endParaRPr lang="en-GB" dirty="0"/>
          </a:p>
        </p:txBody>
      </p:sp>
      <p:sp>
        <p:nvSpPr>
          <p:cNvPr id="65699" name="Line 458"/>
          <p:cNvSpPr>
            <a:spLocks noChangeShapeType="1"/>
          </p:cNvSpPr>
          <p:nvPr/>
        </p:nvSpPr>
        <p:spPr bwMode="auto">
          <a:xfrm flipH="1">
            <a:off x="7756525" y="2019302"/>
            <a:ext cx="0" cy="1368425"/>
          </a:xfrm>
          <a:prstGeom prst="line">
            <a:avLst/>
          </a:prstGeom>
          <a:noFill/>
          <a:ln w="38100">
            <a:solidFill>
              <a:schemeClr val="bg2"/>
            </a:solidFill>
            <a:round/>
            <a:headEnd/>
            <a:tailEnd type="triangle" w="med" len="med"/>
          </a:ln>
        </p:spPr>
        <p:txBody>
          <a:bodyPr>
            <a:noAutofit/>
          </a:bodyPr>
          <a:lstStyle/>
          <a:p>
            <a:endParaRPr lang="en-GB" dirty="0"/>
          </a:p>
        </p:txBody>
      </p:sp>
      <p:sp>
        <p:nvSpPr>
          <p:cNvPr id="65701" name="Line 460"/>
          <p:cNvSpPr>
            <a:spLocks noChangeShapeType="1"/>
          </p:cNvSpPr>
          <p:nvPr/>
        </p:nvSpPr>
        <p:spPr bwMode="auto">
          <a:xfrm flipH="1">
            <a:off x="7502525" y="2935290"/>
            <a:ext cx="0" cy="1368425"/>
          </a:xfrm>
          <a:prstGeom prst="line">
            <a:avLst/>
          </a:prstGeom>
          <a:noFill/>
          <a:ln w="38100">
            <a:solidFill>
              <a:srgbClr val="C0C0C0"/>
            </a:solidFill>
            <a:round/>
            <a:headEnd/>
            <a:tailEnd type="triangle" w="med" len="med"/>
          </a:ln>
        </p:spPr>
        <p:txBody>
          <a:bodyPr>
            <a:noAutofit/>
          </a:bodyPr>
          <a:lstStyle/>
          <a:p>
            <a:endParaRPr lang="en-GB" dirty="0"/>
          </a:p>
        </p:txBody>
      </p:sp>
      <p:sp>
        <p:nvSpPr>
          <p:cNvPr id="65703" name="Rectangle 462"/>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BCU</a:t>
            </a:r>
          </a:p>
        </p:txBody>
      </p:sp>
      <p:sp>
        <p:nvSpPr>
          <p:cNvPr id="65704" name="Line 463"/>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65708" name="Line 468"/>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p:spPr>
        <p:txBody>
          <a:bodyPr>
            <a:noAutofit/>
          </a:bodyPr>
          <a:lstStyle/>
          <a:p>
            <a:endParaRPr lang="en-GB" dirty="0"/>
          </a:p>
        </p:txBody>
      </p:sp>
      <p:sp>
        <p:nvSpPr>
          <p:cNvPr id="65709" name="Line 469"/>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p:spPr>
        <p:txBody>
          <a:bodyPr>
            <a:noAutofit/>
          </a:bodyPr>
          <a:lstStyle/>
          <a:p>
            <a:endParaRPr lang="en-GB" dirty="0"/>
          </a:p>
        </p:txBody>
      </p:sp>
      <p:sp>
        <p:nvSpPr>
          <p:cNvPr id="65710" name="Rectangle 470"/>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Ports</a:t>
            </a:r>
          </a:p>
        </p:txBody>
      </p:sp>
      <p:sp>
        <p:nvSpPr>
          <p:cNvPr id="65711" name="Rectangle 471"/>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OCDS</a:t>
            </a:r>
          </a:p>
        </p:txBody>
      </p:sp>
      <p:sp>
        <p:nvSpPr>
          <p:cNvPr id="65714" name="Rectangle 474"/>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IOM</a:t>
            </a:r>
          </a:p>
        </p:txBody>
      </p:sp>
      <p:sp>
        <p:nvSpPr>
          <p:cNvPr id="65715" name="Line 475"/>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p>
        </p:txBody>
      </p:sp>
      <p:sp>
        <p:nvSpPr>
          <p:cNvPr id="65716" name="Text Box 476"/>
          <p:cNvSpPr txBox="1">
            <a:spLocks noChangeArrowheads="1"/>
          </p:cNvSpPr>
          <p:nvPr/>
        </p:nvSpPr>
        <p:spPr bwMode="auto">
          <a:xfrm>
            <a:off x="6203950" y="4202113"/>
            <a:ext cx="1351652" cy="215444"/>
          </a:xfrm>
          <a:prstGeom prst="rect">
            <a:avLst/>
          </a:prstGeom>
          <a:noFill/>
          <a:ln w="9525">
            <a:noFill/>
            <a:miter lim="800000"/>
            <a:headEnd/>
            <a:tailEnd/>
          </a:ln>
          <a:effectLst/>
        </p:spPr>
        <p:txBody>
          <a:bodyPr wrap="none">
            <a:spAutoFit/>
          </a:bodyPr>
          <a:lstStyle/>
          <a:p>
            <a:pPr algn="l">
              <a:buClr>
                <a:schemeClr val="tx1"/>
              </a:buClr>
            </a:pPr>
            <a:r>
              <a:rPr lang="en-GB" sz="800" dirty="0">
                <a:latin typeface="Verdana"/>
              </a:rPr>
              <a:t>System Peripheral Bus</a:t>
            </a:r>
          </a:p>
        </p:txBody>
      </p:sp>
      <p:grpSp>
        <p:nvGrpSpPr>
          <p:cNvPr id="2" name="Group 485"/>
          <p:cNvGrpSpPr>
            <a:grpSpLocks/>
          </p:cNvGrpSpPr>
          <p:nvPr/>
        </p:nvGrpSpPr>
        <p:grpSpPr bwMode="auto">
          <a:xfrm>
            <a:off x="7121525" y="1198565"/>
            <a:ext cx="960438" cy="604837"/>
            <a:chOff x="3606" y="755"/>
            <a:chExt cx="605" cy="381"/>
          </a:xfrm>
        </p:grpSpPr>
        <p:sp>
          <p:nvSpPr>
            <p:cNvPr id="65729" name="Rectangle 480"/>
            <p:cNvSpPr>
              <a:spLocks noChangeArrowheads="1"/>
            </p:cNvSpPr>
            <p:nvPr/>
          </p:nvSpPr>
          <p:spPr bwMode="auto">
            <a:xfrm>
              <a:off x="3606" y="755"/>
              <a:ext cx="603" cy="12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PMU</a:t>
              </a:r>
            </a:p>
          </p:txBody>
        </p:sp>
        <p:sp>
          <p:nvSpPr>
            <p:cNvPr id="65730" name="Rectangle 481"/>
            <p:cNvSpPr>
              <a:spLocks noChangeArrowheads="1"/>
            </p:cNvSpPr>
            <p:nvPr/>
          </p:nvSpPr>
          <p:spPr bwMode="auto">
            <a:xfrm>
              <a:off x="3606" y="882"/>
              <a:ext cx="302"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600" dirty="0">
                  <a:latin typeface="Verdana"/>
                </a:rPr>
                <a:t>Data Flash</a:t>
              </a:r>
              <a:br>
                <a:rPr lang="en-GB" sz="600" dirty="0">
                  <a:latin typeface="Verdana"/>
                </a:rPr>
              </a:br>
              <a:r>
                <a:rPr lang="en-GB" sz="600" dirty="0">
                  <a:latin typeface="Verdana"/>
                </a:rPr>
                <a:t>BROM</a:t>
              </a:r>
            </a:p>
          </p:txBody>
        </p:sp>
        <p:sp>
          <p:nvSpPr>
            <p:cNvPr id="65731" name="Rectangle 482"/>
            <p:cNvSpPr>
              <a:spLocks noChangeArrowheads="1"/>
            </p:cNvSpPr>
            <p:nvPr/>
          </p:nvSpPr>
          <p:spPr bwMode="auto">
            <a:xfrm>
              <a:off x="3908" y="882"/>
              <a:ext cx="303"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Progr</a:t>
              </a:r>
              <a:r>
                <a:rPr lang="en-GB" sz="800" dirty="0">
                  <a:latin typeface="Verdana"/>
                </a:rPr>
                <a:t>.</a:t>
              </a:r>
              <a:br>
                <a:rPr lang="en-GB" sz="800" dirty="0">
                  <a:latin typeface="Verdana"/>
                </a:rPr>
              </a:br>
              <a:r>
                <a:rPr lang="en-GB" sz="800" dirty="0">
                  <a:latin typeface="Verdana"/>
                </a:rPr>
                <a:t>Flash</a:t>
              </a:r>
            </a:p>
          </p:txBody>
        </p:sp>
      </p:grpSp>
      <p:sp>
        <p:nvSpPr>
          <p:cNvPr id="65720" name="Line 484"/>
          <p:cNvSpPr>
            <a:spLocks noChangeShapeType="1"/>
          </p:cNvSpPr>
          <p:nvPr/>
        </p:nvSpPr>
        <p:spPr bwMode="auto">
          <a:xfrm flipH="1">
            <a:off x="7843838" y="1804989"/>
            <a:ext cx="0" cy="198437"/>
          </a:xfrm>
          <a:prstGeom prst="line">
            <a:avLst/>
          </a:prstGeom>
          <a:noFill/>
          <a:ln w="38100">
            <a:solidFill>
              <a:schemeClr val="bg2"/>
            </a:solidFill>
            <a:round/>
            <a:headEnd type="triangle" w="med" len="med"/>
            <a:tailEnd/>
          </a:ln>
        </p:spPr>
        <p:txBody>
          <a:bodyPr>
            <a:noAutofit/>
          </a:bodyPr>
          <a:lstStyle/>
          <a:p>
            <a:endParaRPr lang="en-GB" dirty="0"/>
          </a:p>
        </p:txBody>
      </p:sp>
      <p:sp>
        <p:nvSpPr>
          <p:cNvPr id="101" name="Rectangle 439"/>
          <p:cNvSpPr>
            <a:spLocks noChangeArrowheads="1"/>
          </p:cNvSpPr>
          <p:nvPr/>
        </p:nvSpPr>
        <p:spPr bwMode="auto">
          <a:xfrm>
            <a:off x="8654756" y="4557714"/>
            <a:ext cx="944861" cy="744538"/>
          </a:xfrm>
          <a:prstGeom prst="rect">
            <a:avLst/>
          </a:prstGeom>
          <a:solidFill>
            <a:schemeClr val="bg2"/>
          </a:solidFill>
          <a:ln w="9525">
            <a:solidFill>
              <a:schemeClr val="accent4"/>
            </a:solidFill>
            <a:miter lim="800000"/>
            <a:headEnd/>
            <a:tailEnd/>
          </a:ln>
          <a:effectLst/>
        </p:spPr>
        <p:txBody>
          <a:bodyPr wrap="none" tIns="36000" bIns="36000" anchor="ctr"/>
          <a:lstStyle/>
          <a:p>
            <a:pPr>
              <a:buClr>
                <a:schemeClr val="tx1"/>
              </a:buClr>
            </a:pPr>
            <a:r>
              <a:rPr lang="en-GB" sz="800" i="1" dirty="0">
                <a:latin typeface="Verdana"/>
              </a:rPr>
              <a:t>EVR </a:t>
            </a:r>
          </a:p>
          <a:p>
            <a:pPr>
              <a:buClr>
                <a:schemeClr val="tx1"/>
              </a:buClr>
            </a:pPr>
            <a:r>
              <a:rPr lang="en-GB" sz="800" i="1" dirty="0">
                <a:latin typeface="Verdana"/>
              </a:rPr>
              <a:t>5V or 3.3V </a:t>
            </a:r>
          </a:p>
          <a:p>
            <a:pPr>
              <a:buClr>
                <a:schemeClr val="tx1"/>
              </a:buClr>
            </a:pPr>
            <a:r>
              <a:rPr lang="en-GB" sz="800" i="1" dirty="0">
                <a:latin typeface="Verdana"/>
              </a:rPr>
              <a:t>single supply</a:t>
            </a:r>
          </a:p>
        </p:txBody>
      </p:sp>
      <p:sp>
        <p:nvSpPr>
          <p:cNvPr id="97" name="Rectangle 190"/>
          <p:cNvSpPr>
            <a:spLocks noChangeArrowheads="1"/>
          </p:cNvSpPr>
          <p:nvPr/>
        </p:nvSpPr>
        <p:spPr bwMode="auto">
          <a:xfrm>
            <a:off x="5841853" y="5886823"/>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LQFP-176 </a:t>
            </a:r>
            <a:br>
              <a:rPr lang="en-GB" sz="800" b="1" dirty="0">
                <a:latin typeface="Verdana"/>
              </a:rPr>
            </a:br>
            <a:r>
              <a:rPr lang="en-GB" sz="700" b="1" dirty="0">
                <a:latin typeface="Verdana"/>
              </a:rPr>
              <a:t>0.5mm</a:t>
            </a:r>
            <a:br>
              <a:rPr lang="en-GB" sz="800" b="1" dirty="0">
                <a:latin typeface="Verdana"/>
              </a:rPr>
            </a:br>
            <a:r>
              <a:rPr lang="en-GB" sz="700" dirty="0">
                <a:latin typeface="Verdana"/>
              </a:rPr>
              <a:t>-40°C to +125°C </a:t>
            </a:r>
            <a:r>
              <a:rPr lang="en-GB" sz="700" baseline="30000" dirty="0">
                <a:latin typeface="Verdana"/>
              </a:rPr>
              <a:t>1</a:t>
            </a:r>
            <a:r>
              <a:rPr lang="en-GB" sz="800" baseline="30000" dirty="0">
                <a:latin typeface="Verdana"/>
              </a:rPr>
              <a:t>)</a:t>
            </a:r>
            <a:endParaRPr lang="en-GB" sz="800" dirty="0">
              <a:latin typeface="Verdana"/>
            </a:endParaRPr>
          </a:p>
          <a:p>
            <a:pPr>
              <a:buClr>
                <a:schemeClr val="tx1"/>
              </a:buClr>
              <a:defRPr/>
            </a:pPr>
            <a:r>
              <a:rPr lang="en-GB" sz="800" dirty="0">
                <a:latin typeface="Verdana"/>
              </a:rPr>
              <a:t>50 ADC inputs</a:t>
            </a:r>
          </a:p>
        </p:txBody>
      </p:sp>
      <p:sp>
        <p:nvSpPr>
          <p:cNvPr id="98" name="Rectangle 191"/>
          <p:cNvSpPr>
            <a:spLocks noChangeArrowheads="1"/>
          </p:cNvSpPr>
          <p:nvPr/>
        </p:nvSpPr>
        <p:spPr bwMode="auto">
          <a:xfrm>
            <a:off x="6886352" y="5886823"/>
            <a:ext cx="976312"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LQFP-144</a:t>
            </a:r>
            <a:br>
              <a:rPr lang="en-GB" sz="800" b="1" dirty="0">
                <a:latin typeface="Verdana"/>
              </a:rPr>
            </a:br>
            <a:r>
              <a:rPr lang="en-GB" sz="700" b="1" dirty="0">
                <a:latin typeface="Verdana"/>
              </a:rPr>
              <a:t>0.5mm</a:t>
            </a:r>
            <a:br>
              <a:rPr lang="en-GB" sz="800" b="1" dirty="0">
                <a:latin typeface="Verdana"/>
              </a:rPr>
            </a:br>
            <a:r>
              <a:rPr lang="en-GB" sz="700" dirty="0">
                <a:latin typeface="Verdana"/>
              </a:rPr>
              <a:t>-40°C to +125°C </a:t>
            </a:r>
            <a:r>
              <a:rPr lang="en-GB" sz="800" baseline="30000" dirty="0">
                <a:latin typeface="Verdana"/>
              </a:rPr>
              <a:t>1)</a:t>
            </a:r>
            <a:endParaRPr lang="en-GB" sz="800" dirty="0">
              <a:latin typeface="Verdana"/>
            </a:endParaRPr>
          </a:p>
          <a:p>
            <a:pPr>
              <a:buClr>
                <a:schemeClr val="tx1"/>
              </a:buClr>
              <a:defRPr/>
            </a:pPr>
            <a:r>
              <a:rPr lang="en-GB" sz="800" dirty="0">
                <a:latin typeface="Verdana"/>
              </a:rPr>
              <a:t>40 ADC inputs</a:t>
            </a:r>
          </a:p>
        </p:txBody>
      </p:sp>
      <p:sp>
        <p:nvSpPr>
          <p:cNvPr id="99" name="Rectangle 201"/>
          <p:cNvSpPr>
            <a:spLocks noChangeArrowheads="1"/>
          </p:cNvSpPr>
          <p:nvPr/>
        </p:nvSpPr>
        <p:spPr bwMode="auto">
          <a:xfrm>
            <a:off x="8689726" y="5868377"/>
            <a:ext cx="973138" cy="656968"/>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900" b="1" dirty="0">
                <a:latin typeface="Verdana"/>
              </a:rPr>
              <a:t>Bare Die</a:t>
            </a:r>
            <a:br>
              <a:rPr lang="en-GB" sz="900" b="1" dirty="0">
                <a:latin typeface="Verdana"/>
              </a:rPr>
            </a:br>
            <a:br>
              <a:rPr lang="en-GB" sz="900" b="1" dirty="0">
                <a:latin typeface="Verdana"/>
              </a:rPr>
            </a:br>
            <a:r>
              <a:rPr lang="en-GB" sz="800" dirty="0" err="1">
                <a:latin typeface="Verdana"/>
              </a:rPr>
              <a:t>T</a:t>
            </a:r>
            <a:r>
              <a:rPr lang="en-GB" sz="800" baseline="-25000" dirty="0" err="1">
                <a:latin typeface="Verdana"/>
              </a:rPr>
              <a:t>jmax</a:t>
            </a:r>
            <a:r>
              <a:rPr lang="en-GB" sz="800" dirty="0">
                <a:latin typeface="Verdana"/>
              </a:rPr>
              <a:t> 170°C</a:t>
            </a:r>
          </a:p>
          <a:p>
            <a:pPr>
              <a:buClr>
                <a:schemeClr val="tx1"/>
              </a:buClr>
              <a:defRPr/>
            </a:pPr>
            <a:r>
              <a:rPr lang="en-GB" sz="800" dirty="0">
                <a:latin typeface="Verdana"/>
              </a:rPr>
              <a:t>50 ADC inputs </a:t>
            </a:r>
          </a:p>
        </p:txBody>
      </p:sp>
      <p:sp>
        <p:nvSpPr>
          <p:cNvPr id="100" name="Freeform 615"/>
          <p:cNvSpPr>
            <a:spLocks/>
          </p:cNvSpPr>
          <p:nvPr/>
        </p:nvSpPr>
        <p:spPr bwMode="auto">
          <a:xfrm>
            <a:off x="6134472" y="2936823"/>
            <a:ext cx="1368152" cy="209425"/>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31 w 10031"/>
              <a:gd name="connsiteY0" fmla="*/ 0 h 10000"/>
              <a:gd name="connsiteX1" fmla="*/ 0 w 10031"/>
              <a:gd name="connsiteY1" fmla="*/ 59 h 10000"/>
              <a:gd name="connsiteX2" fmla="*/ 31 w 10031"/>
              <a:gd name="connsiteY2" fmla="*/ 10000 h 10000"/>
              <a:gd name="connsiteX3" fmla="*/ 10031 w 10031"/>
              <a:gd name="connsiteY3" fmla="*/ 10000 h 10000"/>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72 w 11672"/>
              <a:gd name="connsiteY0" fmla="*/ 1677 h 11677"/>
              <a:gd name="connsiteX1" fmla="*/ 1641 w 11672"/>
              <a:gd name="connsiteY1" fmla="*/ 1736 h 11677"/>
              <a:gd name="connsiteX2" fmla="*/ 1641 w 11672"/>
              <a:gd name="connsiteY2" fmla="*/ 1657 h 11677"/>
              <a:gd name="connsiteX3" fmla="*/ 1672 w 11672"/>
              <a:gd name="connsiteY3" fmla="*/ 11677 h 11677"/>
              <a:gd name="connsiteX4" fmla="*/ 11672 w 11672"/>
              <a:gd name="connsiteY4" fmla="*/ 11677 h 11677"/>
              <a:gd name="connsiteX0" fmla="*/ 1685 w 11685"/>
              <a:gd name="connsiteY0" fmla="*/ 120 h 10120"/>
              <a:gd name="connsiteX1" fmla="*/ 1654 w 11685"/>
              <a:gd name="connsiteY1" fmla="*/ 179 h 10120"/>
              <a:gd name="connsiteX2" fmla="*/ 1654 w 11685"/>
              <a:gd name="connsiteY2" fmla="*/ 100 h 10120"/>
              <a:gd name="connsiteX3" fmla="*/ 1685 w 11685"/>
              <a:gd name="connsiteY3" fmla="*/ 10120 h 10120"/>
              <a:gd name="connsiteX4" fmla="*/ 11685 w 11685"/>
              <a:gd name="connsiteY4" fmla="*/ 10120 h 10120"/>
              <a:gd name="connsiteX0" fmla="*/ 1685 w 11685"/>
              <a:gd name="connsiteY0" fmla="*/ 3187 h 13187"/>
              <a:gd name="connsiteX1" fmla="*/ 1654 w 11685"/>
              <a:gd name="connsiteY1" fmla="*/ 3246 h 13187"/>
              <a:gd name="connsiteX2" fmla="*/ 1654 w 11685"/>
              <a:gd name="connsiteY2" fmla="*/ 3167 h 13187"/>
              <a:gd name="connsiteX3" fmla="*/ 1407 w 11685"/>
              <a:gd name="connsiteY3" fmla="*/ 1670 h 13187"/>
              <a:gd name="connsiteX4" fmla="*/ 1685 w 11685"/>
              <a:gd name="connsiteY4" fmla="*/ 13187 h 13187"/>
              <a:gd name="connsiteX5" fmla="*/ 11685 w 11685"/>
              <a:gd name="connsiteY5" fmla="*/ 13187 h 1318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85 w 11685"/>
              <a:gd name="connsiteY0" fmla="*/ 1517 h 11517"/>
              <a:gd name="connsiteX1" fmla="*/ 1654 w 11685"/>
              <a:gd name="connsiteY1" fmla="*/ 1576 h 11517"/>
              <a:gd name="connsiteX2" fmla="*/ 1654 w 11685"/>
              <a:gd name="connsiteY2" fmla="*/ 1497 h 11517"/>
              <a:gd name="connsiteX3" fmla="*/ 1407 w 11685"/>
              <a:gd name="connsiteY3" fmla="*/ 0 h 11517"/>
              <a:gd name="connsiteX4" fmla="*/ 1685 w 11685"/>
              <a:gd name="connsiteY4" fmla="*/ 11517 h 11517"/>
              <a:gd name="connsiteX5" fmla="*/ 11685 w 11685"/>
              <a:gd name="connsiteY5" fmla="*/ 11517 h 11517"/>
              <a:gd name="connsiteX0" fmla="*/ 1672 w 11672"/>
              <a:gd name="connsiteY0" fmla="*/ 4284 h 14284"/>
              <a:gd name="connsiteX1" fmla="*/ 1641 w 11672"/>
              <a:gd name="connsiteY1" fmla="*/ 4343 h 14284"/>
              <a:gd name="connsiteX2" fmla="*/ 2228 w 11672"/>
              <a:gd name="connsiteY2" fmla="*/ 100 h 14284"/>
              <a:gd name="connsiteX3" fmla="*/ 1394 w 11672"/>
              <a:gd name="connsiteY3" fmla="*/ 2767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4284 h 14284"/>
              <a:gd name="connsiteX1" fmla="*/ 1641 w 11672"/>
              <a:gd name="connsiteY1" fmla="*/ 4343 h 14284"/>
              <a:gd name="connsiteX2" fmla="*/ 2228 w 11672"/>
              <a:gd name="connsiteY2" fmla="*/ 100 h 14284"/>
              <a:gd name="connsiteX3" fmla="*/ 1116 w 11672"/>
              <a:gd name="connsiteY3" fmla="*/ 3656 h 14284"/>
              <a:gd name="connsiteX4" fmla="*/ 1672 w 11672"/>
              <a:gd name="connsiteY4" fmla="*/ 14284 h 14284"/>
              <a:gd name="connsiteX5" fmla="*/ 11672 w 11672"/>
              <a:gd name="connsiteY5" fmla="*/ 14284 h 14284"/>
              <a:gd name="connsiteX0" fmla="*/ 1672 w 11672"/>
              <a:gd name="connsiteY0" fmla="*/ 2285 h 12285"/>
              <a:gd name="connsiteX1" fmla="*/ 1641 w 11672"/>
              <a:gd name="connsiteY1" fmla="*/ 2344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1672 w 11672"/>
              <a:gd name="connsiteY0" fmla="*/ 2285 h 12285"/>
              <a:gd name="connsiteX1" fmla="*/ 1672 w 11672"/>
              <a:gd name="connsiteY1" fmla="*/ 2546 h 12285"/>
              <a:gd name="connsiteX2" fmla="*/ 2228 w 11672"/>
              <a:gd name="connsiteY2" fmla="*/ 1657 h 12285"/>
              <a:gd name="connsiteX3" fmla="*/ 1116 w 11672"/>
              <a:gd name="connsiteY3" fmla="*/ 1657 h 12285"/>
              <a:gd name="connsiteX4" fmla="*/ 1672 w 11672"/>
              <a:gd name="connsiteY4" fmla="*/ 12285 h 12285"/>
              <a:gd name="connsiteX5" fmla="*/ 11672 w 11672"/>
              <a:gd name="connsiteY5" fmla="*/ 12285 h 12285"/>
              <a:gd name="connsiteX0" fmla="*/ 1672 w 11672"/>
              <a:gd name="connsiteY0" fmla="*/ 2285 h 12285"/>
              <a:gd name="connsiteX1" fmla="*/ 2228 w 11672"/>
              <a:gd name="connsiteY1" fmla="*/ 1657 h 12285"/>
              <a:gd name="connsiteX2" fmla="*/ 1116 w 11672"/>
              <a:gd name="connsiteY2" fmla="*/ 1657 h 12285"/>
              <a:gd name="connsiteX3" fmla="*/ 1672 w 11672"/>
              <a:gd name="connsiteY3" fmla="*/ 12285 h 12285"/>
              <a:gd name="connsiteX4" fmla="*/ 11672 w 11672"/>
              <a:gd name="connsiteY4" fmla="*/ 12285 h 12285"/>
              <a:gd name="connsiteX0" fmla="*/ 2228 w 11672"/>
              <a:gd name="connsiteY0" fmla="*/ 1657 h 12285"/>
              <a:gd name="connsiteX1" fmla="*/ 1116 w 11672"/>
              <a:gd name="connsiteY1" fmla="*/ 1657 h 12285"/>
              <a:gd name="connsiteX2" fmla="*/ 1672 w 11672"/>
              <a:gd name="connsiteY2" fmla="*/ 12285 h 12285"/>
              <a:gd name="connsiteX3" fmla="*/ 11672 w 11672"/>
              <a:gd name="connsiteY3" fmla="*/ 12285 h 12285"/>
              <a:gd name="connsiteX0" fmla="*/ 2228 w 11672"/>
              <a:gd name="connsiteY0" fmla="*/ 0 h 10628"/>
              <a:gd name="connsiteX1" fmla="*/ 1116 w 11672"/>
              <a:gd name="connsiteY1" fmla="*/ 0 h 10628"/>
              <a:gd name="connsiteX2" fmla="*/ 1672 w 11672"/>
              <a:gd name="connsiteY2" fmla="*/ 10628 h 10628"/>
              <a:gd name="connsiteX3" fmla="*/ 11672 w 11672"/>
              <a:gd name="connsiteY3" fmla="*/ 10628 h 10628"/>
              <a:gd name="connsiteX0" fmla="*/ 1112 w 10556"/>
              <a:gd name="connsiteY0" fmla="*/ 0 h 10628"/>
              <a:gd name="connsiteX1" fmla="*/ 0 w 10556"/>
              <a:gd name="connsiteY1" fmla="*/ 0 h 10628"/>
              <a:gd name="connsiteX2" fmla="*/ 556 w 10556"/>
              <a:gd name="connsiteY2" fmla="*/ 10628 h 10628"/>
              <a:gd name="connsiteX3" fmla="*/ 10556 w 10556"/>
              <a:gd name="connsiteY3" fmla="*/ 10628 h 10628"/>
              <a:gd name="connsiteX0" fmla="*/ 1112 w 10556"/>
              <a:gd name="connsiteY0" fmla="*/ 33 h 10661"/>
              <a:gd name="connsiteX1" fmla="*/ 0 w 10556"/>
              <a:gd name="connsiteY1" fmla="*/ 33 h 10661"/>
              <a:gd name="connsiteX2" fmla="*/ 556 w 10556"/>
              <a:gd name="connsiteY2" fmla="*/ 10661 h 10661"/>
              <a:gd name="connsiteX3" fmla="*/ 10556 w 10556"/>
              <a:gd name="connsiteY3" fmla="*/ 10661 h 10661"/>
              <a:gd name="connsiteX0" fmla="*/ 741 w 10185"/>
              <a:gd name="connsiteY0" fmla="*/ 33 h 10661"/>
              <a:gd name="connsiteX1" fmla="*/ 185 w 10185"/>
              <a:gd name="connsiteY1" fmla="*/ 33 h 10661"/>
              <a:gd name="connsiteX2" fmla="*/ 185 w 10185"/>
              <a:gd name="connsiteY2" fmla="*/ 10661 h 10661"/>
              <a:gd name="connsiteX3" fmla="*/ 10185 w 10185"/>
              <a:gd name="connsiteY3" fmla="*/ 10661 h 10661"/>
              <a:gd name="connsiteX0" fmla="*/ 741 w 10185"/>
              <a:gd name="connsiteY0" fmla="*/ 66 h 10694"/>
              <a:gd name="connsiteX1" fmla="*/ 185 w 10185"/>
              <a:gd name="connsiteY1" fmla="*/ 66 h 10694"/>
              <a:gd name="connsiteX2" fmla="*/ 185 w 10185"/>
              <a:gd name="connsiteY2" fmla="*/ 10694 h 10694"/>
              <a:gd name="connsiteX3" fmla="*/ 10185 w 10185"/>
              <a:gd name="connsiteY3" fmla="*/ 10694 h 10694"/>
              <a:gd name="connsiteX0" fmla="*/ 741 w 10185"/>
              <a:gd name="connsiteY0" fmla="*/ 66 h 10867"/>
              <a:gd name="connsiteX1" fmla="*/ 185 w 10185"/>
              <a:gd name="connsiteY1" fmla="*/ 66 h 10867"/>
              <a:gd name="connsiteX2" fmla="*/ 185 w 10185"/>
              <a:gd name="connsiteY2" fmla="*/ 10694 h 10867"/>
              <a:gd name="connsiteX3" fmla="*/ 10185 w 10185"/>
              <a:gd name="connsiteY3" fmla="*/ 10694 h 10867"/>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66 h 10694"/>
              <a:gd name="connsiteX1" fmla="*/ 0 w 10000"/>
              <a:gd name="connsiteY1" fmla="*/ 66 h 10694"/>
              <a:gd name="connsiteX2" fmla="*/ 0 w 10000"/>
              <a:gd name="connsiteY2" fmla="*/ 10694 h 10694"/>
              <a:gd name="connsiteX3" fmla="*/ 10000 w 10000"/>
              <a:gd name="connsiteY3" fmla="*/ 10694 h 10694"/>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1778 h 12406"/>
              <a:gd name="connsiteX1" fmla="*/ 556 w 10000"/>
              <a:gd name="connsiteY1" fmla="*/ 2223 h 12406"/>
              <a:gd name="connsiteX2" fmla="*/ 0 w 10000"/>
              <a:gd name="connsiteY2" fmla="*/ 1778 h 12406"/>
              <a:gd name="connsiteX3" fmla="*/ 0 w 10000"/>
              <a:gd name="connsiteY3" fmla="*/ 12406 h 12406"/>
              <a:gd name="connsiteX4" fmla="*/ 10000 w 10000"/>
              <a:gd name="connsiteY4" fmla="*/ 12406 h 12406"/>
              <a:gd name="connsiteX0" fmla="*/ 556 w 10000"/>
              <a:gd name="connsiteY0" fmla="*/ 1771 h 12399"/>
              <a:gd name="connsiteX1" fmla="*/ 0 w 10000"/>
              <a:gd name="connsiteY1" fmla="*/ 1771 h 12399"/>
              <a:gd name="connsiteX2" fmla="*/ 0 w 10000"/>
              <a:gd name="connsiteY2" fmla="*/ 12399 h 12399"/>
              <a:gd name="connsiteX3" fmla="*/ 10000 w 10000"/>
              <a:gd name="connsiteY3" fmla="*/ 12399 h 12399"/>
              <a:gd name="connsiteX0" fmla="*/ 556 w 10000"/>
              <a:gd name="connsiteY0" fmla="*/ 0 h 10628"/>
              <a:gd name="connsiteX1" fmla="*/ 0 w 10000"/>
              <a:gd name="connsiteY1" fmla="*/ 0 h 10628"/>
              <a:gd name="connsiteX2" fmla="*/ 0 w 10000"/>
              <a:gd name="connsiteY2" fmla="*/ 10628 h 10628"/>
              <a:gd name="connsiteX3" fmla="*/ 10000 w 10000"/>
              <a:gd name="connsiteY3" fmla="*/ 10628 h 10628"/>
              <a:gd name="connsiteX0" fmla="*/ 0 w 10000"/>
              <a:gd name="connsiteY0" fmla="*/ 0 h 13705"/>
              <a:gd name="connsiteX1" fmla="*/ 0 w 10000"/>
              <a:gd name="connsiteY1" fmla="*/ 3077 h 13705"/>
              <a:gd name="connsiteX2" fmla="*/ 0 w 10000"/>
              <a:gd name="connsiteY2" fmla="*/ 13705 h 13705"/>
              <a:gd name="connsiteX3" fmla="*/ 10000 w 10000"/>
              <a:gd name="connsiteY3" fmla="*/ 13705 h 13705"/>
            </a:gdLst>
            <a:ahLst/>
            <a:cxnLst>
              <a:cxn ang="0">
                <a:pos x="connsiteX0" y="connsiteY0"/>
              </a:cxn>
              <a:cxn ang="0">
                <a:pos x="connsiteX1" y="connsiteY1"/>
              </a:cxn>
              <a:cxn ang="0">
                <a:pos x="connsiteX2" y="connsiteY2"/>
              </a:cxn>
              <a:cxn ang="0">
                <a:pos x="connsiteX3" y="connsiteY3"/>
              </a:cxn>
            </a:cxnLst>
            <a:rect l="l" t="t"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triangle" w="med" len="med"/>
            <a:tailEnd type="triangle" w="med" len="med"/>
          </a:ln>
        </p:spPr>
        <p:txBody>
          <a:bodyPr>
            <a:noAutofit/>
          </a:bodyPr>
          <a:lstStyle/>
          <a:p>
            <a:endParaRPr lang="en-GB" dirty="0"/>
          </a:p>
        </p:txBody>
      </p:sp>
      <p:grpSp>
        <p:nvGrpSpPr>
          <p:cNvPr id="85" name="Gruppieren 84"/>
          <p:cNvGrpSpPr/>
          <p:nvPr/>
        </p:nvGrpSpPr>
        <p:grpSpPr>
          <a:xfrm>
            <a:off x="7862892" y="2019301"/>
            <a:ext cx="720725" cy="1162051"/>
            <a:chOff x="6948488" y="2019300"/>
            <a:chExt cx="720725" cy="1162050"/>
          </a:xfrm>
        </p:grpSpPr>
        <p:sp>
          <p:nvSpPr>
            <p:cNvPr id="86" name="Freeform 241"/>
            <p:cNvSpPr>
              <a:spLocks/>
            </p:cNvSpPr>
            <p:nvPr/>
          </p:nvSpPr>
          <p:spPr bwMode="auto">
            <a:xfrm>
              <a:off x="7137400" y="2641600"/>
              <a:ext cx="531813" cy="539750"/>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Lst>
              <a:ahLst/>
              <a:cxnLst>
                <a:cxn ang="T6">
                  <a:pos x="T0" y="T1"/>
                </a:cxn>
                <a:cxn ang="T7">
                  <a:pos x="T2" y="T3"/>
                </a:cxn>
                <a:cxn ang="T8">
                  <a:pos x="T4" y="T5"/>
                </a:cxn>
              </a:cxnLst>
              <a:rect l="T9" t="T10" r="T11" b="T12"/>
              <a:pathLst>
                <a:path w="362" h="272">
                  <a:moveTo>
                    <a:pt x="0" y="0"/>
                  </a:moveTo>
                  <a:lnTo>
                    <a:pt x="0" y="272"/>
                  </a:lnTo>
                  <a:lnTo>
                    <a:pt x="362" y="272"/>
                  </a:lnTo>
                </a:path>
              </a:pathLst>
            </a:custGeom>
            <a:noFill/>
            <a:ln w="38100" cap="flat" cmpd="sng">
              <a:solidFill>
                <a:srgbClr val="C0C0C0"/>
              </a:solidFill>
              <a:prstDash val="solid"/>
              <a:round/>
              <a:headEnd type="triangle" w="med" len="med"/>
              <a:tailEnd type="none" w="med" len="med"/>
            </a:ln>
          </p:spPr>
          <p:txBody>
            <a:bodyPr>
              <a:noAutofit/>
            </a:bodyPr>
            <a:lstStyle/>
            <a:p>
              <a:endParaRPr lang="en-GB" dirty="0"/>
            </a:p>
          </p:txBody>
        </p:sp>
        <p:sp>
          <p:nvSpPr>
            <p:cNvPr id="89" name="Line 528"/>
            <p:cNvSpPr>
              <a:spLocks noChangeShapeType="1"/>
            </p:cNvSpPr>
            <p:nvPr/>
          </p:nvSpPr>
          <p:spPr bwMode="auto">
            <a:xfrm flipH="1">
              <a:off x="7121525" y="2019300"/>
              <a:ext cx="0" cy="379413"/>
            </a:xfrm>
            <a:prstGeom prst="line">
              <a:avLst/>
            </a:prstGeom>
            <a:noFill/>
            <a:ln w="38100">
              <a:solidFill>
                <a:schemeClr val="bg2"/>
              </a:solidFill>
              <a:round/>
              <a:headEnd type="none"/>
              <a:tailEnd type="none" w="med" len="med"/>
            </a:ln>
          </p:spPr>
          <p:txBody>
            <a:bodyPr>
              <a:noAutofit/>
            </a:bodyPr>
            <a:lstStyle/>
            <a:p>
              <a:endParaRPr lang="en-GB" dirty="0"/>
            </a:p>
          </p:txBody>
        </p:sp>
        <p:sp>
          <p:nvSpPr>
            <p:cNvPr id="90" name="Rectangle 120"/>
            <p:cNvSpPr>
              <a:spLocks noChangeArrowheads="1"/>
            </p:cNvSpPr>
            <p:nvPr/>
          </p:nvSpPr>
          <p:spPr bwMode="auto">
            <a:xfrm>
              <a:off x="6948488" y="2406650"/>
              <a:ext cx="358775"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Bridge</a:t>
              </a:r>
            </a:p>
          </p:txBody>
        </p:sp>
      </p:grpSp>
      <p:sp>
        <p:nvSpPr>
          <p:cNvPr id="88" name="Rectangle 589"/>
          <p:cNvSpPr>
            <a:spLocks noChangeArrowheads="1"/>
          </p:cNvSpPr>
          <p:nvPr/>
        </p:nvSpPr>
        <p:spPr bwMode="auto">
          <a:xfrm rot="-5400000">
            <a:off x="6847684" y="4804569"/>
            <a:ext cx="760412"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PSI5(S)</a:t>
            </a:r>
          </a:p>
        </p:txBody>
      </p:sp>
      <p:sp>
        <p:nvSpPr>
          <p:cNvPr id="92" name="Line 197"/>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93" name="Rectangle 205"/>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CCU6x</a:t>
            </a:r>
          </a:p>
        </p:txBody>
      </p:sp>
      <p:sp>
        <p:nvSpPr>
          <p:cNvPr id="94" name="Line 524"/>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p:spPr>
        <p:txBody>
          <a:bodyPr>
            <a:noAutofit/>
          </a:bodyPr>
          <a:lstStyle/>
          <a:p>
            <a:endParaRPr lang="en-GB" dirty="0"/>
          </a:p>
        </p:txBody>
      </p:sp>
      <p:sp>
        <p:nvSpPr>
          <p:cNvPr id="95" name="Rectangle 525"/>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GPT12x</a:t>
            </a:r>
          </a:p>
        </p:txBody>
      </p:sp>
      <p:sp>
        <p:nvSpPr>
          <p:cNvPr id="96" name="Rectangle 197"/>
          <p:cNvSpPr>
            <a:spLocks noChangeArrowheads="1"/>
          </p:cNvSpPr>
          <p:nvPr/>
        </p:nvSpPr>
        <p:spPr bwMode="auto">
          <a:xfrm>
            <a:off x="4775545" y="5886822"/>
            <a:ext cx="1030512"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pPr>
            <a:r>
              <a:rPr lang="en-GB" sz="800" b="1" dirty="0">
                <a:latin typeface="Verdana"/>
              </a:rPr>
              <a:t>LFBGA-292</a:t>
            </a:r>
            <a:br>
              <a:rPr lang="en-GB" sz="800" b="1" dirty="0">
                <a:latin typeface="Verdana"/>
              </a:rPr>
            </a:br>
            <a:r>
              <a:rPr lang="en-GB" sz="700" b="1" dirty="0">
                <a:latin typeface="Verdana"/>
              </a:rPr>
              <a:t> 0.8mm </a:t>
            </a:r>
            <a:br>
              <a:rPr lang="en-GB" sz="700" b="1" dirty="0">
                <a:latin typeface="Verdana"/>
              </a:rPr>
            </a:br>
            <a:r>
              <a:rPr lang="en-GB" sz="700" b="1" dirty="0">
                <a:latin typeface="Verdana"/>
              </a:rPr>
              <a:t>-</a:t>
            </a:r>
            <a:r>
              <a:rPr lang="en-GB" sz="700" dirty="0">
                <a:latin typeface="Verdana"/>
              </a:rPr>
              <a:t>40°C to +125°C 1)</a:t>
            </a:r>
          </a:p>
          <a:p>
            <a:pPr>
              <a:buClr>
                <a:schemeClr val="tx1"/>
              </a:buClr>
            </a:pPr>
            <a:r>
              <a:rPr lang="en-GB" sz="800" dirty="0">
                <a:latin typeface="Verdana"/>
              </a:rPr>
              <a:t>50 ADC inputs </a:t>
            </a:r>
          </a:p>
        </p:txBody>
      </p:sp>
      <p:pic>
        <p:nvPicPr>
          <p:cNvPr id="10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404" y="5364000"/>
            <a:ext cx="559411"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4" name="Rechteck 128"/>
          <p:cNvSpPr/>
          <p:nvPr/>
        </p:nvSpPr>
        <p:spPr>
          <a:xfrm>
            <a:off x="1143123" y="6021083"/>
            <a:ext cx="3455988" cy="707886"/>
          </a:xfrm>
          <a:prstGeom prst="rect">
            <a:avLst/>
          </a:prstGeom>
          <a:effectLst/>
        </p:spPr>
        <p:txBody>
          <a:bodyPr wrap="square">
            <a:spAutoFit/>
          </a:bodyPr>
          <a:lstStyle/>
          <a:p>
            <a:pPr marL="228600" indent="-228600">
              <a:buClr>
                <a:schemeClr val="tx1"/>
              </a:buClr>
              <a:buFontTx/>
              <a:buAutoNum type="arabicParenR"/>
            </a:pPr>
            <a:r>
              <a:rPr lang="en-GB" sz="800" i="1" dirty="0">
                <a:latin typeface="Verdana"/>
              </a:rPr>
              <a:t>Grade 0 </a:t>
            </a:r>
            <a:r>
              <a:rPr lang="en-GB" sz="800" i="1" dirty="0"/>
              <a:t>option</a:t>
            </a:r>
            <a:r>
              <a:rPr lang="en-GB" sz="800" i="1" dirty="0">
                <a:latin typeface="Verdana" pitchFamily="34" charset="0"/>
              </a:rPr>
              <a:t> available on request with </a:t>
            </a:r>
            <a:r>
              <a:rPr lang="en-GB" sz="800" i="1" dirty="0">
                <a:latin typeface="Verdana"/>
                <a:cs typeface="Arial" pitchFamily="34" charset="0"/>
              </a:rPr>
              <a:t>specific limitations for </a:t>
            </a:r>
            <a:r>
              <a:rPr lang="en-GB" sz="800" i="1" dirty="0">
                <a:latin typeface="Verdana" pitchFamily="34" charset="0"/>
              </a:rPr>
              <a:t>Ta=150°</a:t>
            </a:r>
          </a:p>
          <a:p>
            <a:pPr marL="228600" indent="-228600">
              <a:buClr>
                <a:schemeClr val="tx1"/>
              </a:buClr>
              <a:buFontTx/>
              <a:buAutoNum type="arabicParenR"/>
            </a:pPr>
            <a:r>
              <a:rPr lang="en-GB" sz="800" i="1" dirty="0">
                <a:latin typeface="Verdana"/>
              </a:rPr>
              <a:t>Option: Option: CAN FD ISO </a:t>
            </a:r>
            <a:r>
              <a:rPr lang="en-GB" sz="800" i="1" dirty="0" err="1">
                <a:latin typeface="Verdana"/>
              </a:rPr>
              <a:t>ISO</a:t>
            </a:r>
            <a:r>
              <a:rPr lang="en-GB" sz="800" i="1" dirty="0">
                <a:latin typeface="Verdana"/>
              </a:rPr>
              <a:t> 11898-1 in 4 nodes </a:t>
            </a:r>
            <a:endParaRPr lang="en-GB" sz="800" dirty="0">
              <a:solidFill>
                <a:srgbClr val="00214A"/>
              </a:solidFill>
              <a:latin typeface="Verdana" pitchFamily="34" charset="0"/>
            </a:endParaRPr>
          </a:p>
          <a:p>
            <a:pPr marL="228600" indent="-228600">
              <a:buClr>
                <a:schemeClr val="tx1"/>
              </a:buClr>
            </a:pPr>
            <a:endParaRPr lang="en-GB" sz="800" i="1" dirty="0">
              <a:latin typeface="Verdana"/>
            </a:endParaRPr>
          </a:p>
          <a:p>
            <a:pPr marL="228600" indent="-228600">
              <a:buAutoNum type="arabicParenR"/>
            </a:pPr>
            <a:endParaRPr lang="en-GB" sz="800" dirty="0">
              <a:solidFill>
                <a:srgbClr val="00214A"/>
              </a:solidFill>
              <a:latin typeface="Verdana" pitchFamily="34" charset="0"/>
            </a:endParaRPr>
          </a:p>
        </p:txBody>
      </p:sp>
      <p:sp>
        <p:nvSpPr>
          <p:cNvPr id="3" name="Footer Placeholder 2">
            <a:extLst>
              <a:ext uri="{FF2B5EF4-FFF2-40B4-BE49-F238E27FC236}">
                <a16:creationId xmlns:a16="http://schemas.microsoft.com/office/drawing/2014/main" id="{009C3F06-D5A4-42F3-A93E-F44FE7C11E95}"/>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74822C85-DC94-4E9F-B42A-17E2FE518B1B}"/>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1C821878-41D9-4F6D-B504-44ED63816CFA}"/>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233169700"/>
      </p:ext>
    </p:extLst>
  </p:cSld>
  <p:clrMapOvr>
    <a:masterClrMapping/>
  </p:clrMapOvr>
  <p:transition spd="slow"/>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Grp="1" noChangeArrowheads="1"/>
          </p:cNvSpPr>
          <p:nvPr>
            <p:ph type="title" hasCustomPrompt="1"/>
          </p:nvPr>
        </p:nvSpPr>
        <p:spPr/>
        <p:txBody>
          <a:bodyPr vert="horz" lIns="0" tIns="0" rIns="0" bIns="10800" rtlCol="0" anchor="b" anchorCtr="0">
            <a:noAutofit/>
          </a:bodyPr>
          <a:lstStyle/>
          <a:p>
            <a:r>
              <a:t>3x Series – Umbrella Device</a:t>
            </a:r>
            <a:br>
              <a:rPr/>
            </a:br>
            <a:r>
              <a:rPr>
                <a:solidFill>
                  <a:schemeClr val="tx2">
                    <a:lumMod val="50000"/>
                  </a:schemeClr>
                </a:solidFill>
              </a:rPr>
              <a:t>SAK-TC23xLP-32F200</a:t>
            </a:r>
          </a:p>
        </p:txBody>
      </p:sp>
      <p:graphicFrame>
        <p:nvGraphicFramePr>
          <p:cNvPr id="1129840" name="Group 368"/>
          <p:cNvGraphicFramePr>
            <a:graphicFrameLocks noGrp="1"/>
          </p:cNvGraphicFramePr>
          <p:nvPr>
            <p:extLst/>
          </p:nvPr>
        </p:nvGraphicFramePr>
        <p:xfrm>
          <a:off x="1165226" y="941389"/>
          <a:ext cx="3601075" cy="4741440"/>
        </p:xfrm>
        <a:graphic>
          <a:graphicData uri="http://schemas.openxmlformats.org/drawingml/2006/table">
            <a:tbl>
              <a:tblPr/>
              <a:tblGrid>
                <a:gridCol w="863600">
                  <a:extLst>
                    <a:ext uri="{9D8B030D-6E8A-4147-A177-3AD203B41FA5}">
                      <a16:colId xmlns:a16="http://schemas.microsoft.com/office/drawing/2014/main" val="20000"/>
                    </a:ext>
                  </a:extLst>
                </a:gridCol>
                <a:gridCol w="1441295">
                  <a:extLst>
                    <a:ext uri="{9D8B030D-6E8A-4147-A177-3AD203B41FA5}">
                      <a16:colId xmlns:a16="http://schemas.microsoft.com/office/drawing/2014/main" val="20001"/>
                    </a:ext>
                  </a:extLst>
                </a:gridCol>
                <a:gridCol w="1296180">
                  <a:extLst>
                    <a:ext uri="{9D8B030D-6E8A-4147-A177-3AD203B41FA5}">
                      <a16:colId xmlns:a16="http://schemas.microsoft.com/office/drawing/2014/main" val="20002"/>
                    </a:ext>
                  </a:extLst>
                </a:gridCol>
              </a:tblGrid>
              <a:tr h="211029">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1" i="0" u="none" strike="noStrike" cap="none" normalizeH="0" baseline="0" noProof="1">
                          <a:ln>
                            <a:noFill/>
                          </a:ln>
                          <a:solidFill>
                            <a:srgbClr val="00214A"/>
                          </a:solidFill>
                          <a:effectLst/>
                          <a:latin typeface="Verdana" pitchFamily="34" charset="0"/>
                        </a:rPr>
                        <a:t>F</a:t>
                      </a:r>
                      <a:r>
                        <a:rPr kumimoji="0" lang="en-GB" sz="800" b="1" i="0" u="none" strike="noStrike" cap="none" normalizeH="0" baseline="0" dirty="0" err="1">
                          <a:ln>
                            <a:noFill/>
                          </a:ln>
                          <a:solidFill>
                            <a:schemeClr val="tx1"/>
                          </a:solidFill>
                          <a:effectLst/>
                          <a:latin typeface="Verdana" pitchFamily="34" charset="0"/>
                        </a:rPr>
                        <a:t>eature</a:t>
                      </a:r>
                      <a:r>
                        <a:rPr kumimoji="0" lang="en-GB" sz="800" b="1" i="0" u="none" strike="noStrike" cap="none" normalizeH="0" baseline="0" dirty="0">
                          <a:ln>
                            <a:noFill/>
                          </a:ln>
                          <a:solidFill>
                            <a:schemeClr val="tx1"/>
                          </a:solidFill>
                          <a:effectLst/>
                          <a:latin typeface="Verdana" pitchFamily="34" charset="0"/>
                        </a:rPr>
                        <a:t> Set</a:t>
                      </a:r>
                      <a:endParaRPr kumimoji="0" lang="en-GB" sz="800" b="1" i="0" u="none" strike="noStrike" cap="none" normalizeH="0" baseline="0" noProof="1">
                        <a:ln>
                          <a:noFill/>
                        </a:ln>
                        <a:solidFill>
                          <a:schemeClr val="tx1"/>
                        </a:solidFill>
                        <a:effectLst/>
                        <a:latin typeface="Verdana" pitchFamily="34" charset="0"/>
                      </a:endParaRP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US" sz="800" b="1" i="0" u="none" strike="noStrike" cap="none" normalizeH="0" baseline="0" noProof="1">
                        <a:ln>
                          <a:noFill/>
                        </a:ln>
                        <a:solidFill>
                          <a:srgbClr val="00214A"/>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3x Series </a:t>
                      </a:r>
                      <a:endParaRPr kumimoji="0" lang="en-GB"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lumMod val="40000"/>
                        <a:lumOff val="60000"/>
                      </a:schemeClr>
                    </a:solidFill>
                  </a:tcPr>
                </a:tc>
                <a:extLst>
                  <a:ext uri="{0D108BD9-81ED-4DB2-BD59-A6C34878D82A}">
                    <a16:rowId xmlns:a16="http://schemas.microsoft.com/office/drawing/2014/main" val="10000"/>
                  </a:ext>
                </a:extLst>
              </a:tr>
              <a:tr h="21102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1.6P</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rgbClr val="DDDDDD"/>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1102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1102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1.6E</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1102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200 MHz</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1102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Flash</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Program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MB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18635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Data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128k , 125 k cycles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1102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SRAM</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Total </a:t>
                      </a:r>
                      <a:r>
                        <a:rPr kumimoji="0" lang="en-GB" sz="700" b="0" i="0" u="none" strike="noStrike" cap="none" normalizeH="0" baseline="0" dirty="0">
                          <a:ln>
                            <a:noFill/>
                          </a:ln>
                          <a:solidFill>
                            <a:schemeClr val="tx1"/>
                          </a:solidFill>
                          <a:effectLst/>
                          <a:latin typeface="Verdana" pitchFamily="34" charset="0"/>
                        </a:rPr>
                        <a:t>(DMI, PMI)</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192 KB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1102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DMA</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16</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1102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ADC</a:t>
                      </a:r>
                    </a:p>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800" b="1" i="0" u="none" strike="noStrike" cap="none" normalizeH="0" baseline="0" dirty="0">
                        <a:ln>
                          <a:noFill/>
                        </a:ln>
                        <a:solidFill>
                          <a:schemeClr val="tx1"/>
                        </a:solidFill>
                        <a:effectLst/>
                        <a:latin typeface="Verdana" pitchFamily="34" charset="0"/>
                      </a:endParaRP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Modules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1102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24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1102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Timer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GTM Input / Output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 / 32</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1102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CCU / GPT modules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11029">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Interfaces</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FlexRay</a:t>
                      </a:r>
                      <a:r>
                        <a:rPr kumimoji="0" lang="en-GB" sz="800" b="0" i="0" u="none" strike="noStrike" cap="none" normalizeH="0" baseline="0" dirty="0">
                          <a:ln>
                            <a:noFill/>
                          </a:ln>
                          <a:solidFill>
                            <a:schemeClr val="tx1"/>
                          </a:solidFill>
                          <a:effectLst/>
                          <a:latin typeface="Verdana" pitchFamily="34" charset="0"/>
                        </a:rPr>
                        <a:t> (#/</a:t>
                      </a:r>
                      <a:r>
                        <a:rPr kumimoji="0" lang="en-GB" sz="800" b="0" i="0" u="none" strike="noStrike" cap="none" normalizeH="0" baseline="0" dirty="0" err="1">
                          <a:ln>
                            <a:noFill/>
                          </a:ln>
                          <a:solidFill>
                            <a:schemeClr val="tx1"/>
                          </a:solidFill>
                          <a:effectLst/>
                          <a:latin typeface="Verdana" pitchFamily="34" charset="0"/>
                        </a:rPr>
                        <a:t>ch.</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2</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2097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CAN FD</a:t>
                      </a:r>
                      <a:r>
                        <a:rPr kumimoji="0" lang="en-GB" sz="800" b="0" i="0" u="none" strike="noStrike" cap="none" normalizeH="0" baseline="30000" dirty="0">
                          <a:ln>
                            <a:noFill/>
                          </a:ln>
                          <a:solidFill>
                            <a:schemeClr val="tx1"/>
                          </a:solidFill>
                          <a:effectLst/>
                          <a:latin typeface="Verdana" pitchFamily="34" charset="0"/>
                        </a:rPr>
                        <a:t>3) </a:t>
                      </a:r>
                      <a:r>
                        <a:rPr kumimoji="0" lang="en-GB" sz="800" b="0" i="0" u="none" strike="noStrike" cap="none" normalizeH="0" baseline="0" dirty="0">
                          <a:ln>
                            <a:noFill/>
                          </a:ln>
                          <a:solidFill>
                            <a:schemeClr val="tx1"/>
                          </a:solidFill>
                          <a:effectLst/>
                          <a:latin typeface="Verdana" pitchFamily="34" charset="0"/>
                        </a:rPr>
                        <a:t>(nodes/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 / 256</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1102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QSPI / </a:t>
                      </a:r>
                      <a:r>
                        <a:rPr lang="en-GB" sz="800" dirty="0">
                          <a:solidFill>
                            <a:schemeClr val="tx1"/>
                          </a:solidFill>
                          <a:latin typeface="Arial" charset="0"/>
                        </a:rPr>
                        <a:t>ASCLIN</a:t>
                      </a:r>
                      <a:r>
                        <a:rPr kumimoji="0" lang="en-GB" sz="800" b="0" i="0" u="none" strike="noStrike" cap="none" normalizeH="0" baseline="0" dirty="0">
                          <a:ln>
                            <a:noFill/>
                          </a:ln>
                          <a:solidFill>
                            <a:schemeClr val="tx1"/>
                          </a:solidFill>
                          <a:effectLst/>
                          <a:latin typeface="Verdana" pitchFamily="34" charset="0"/>
                        </a:rPr>
                        <a:t> / I2C</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2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1102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SENT / PSI5</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1102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HSCT/ MSC / EBU</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1102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Other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21102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Safety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SIL Level</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ASIL-D</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1102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Security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HSM</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Optional</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21102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Power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EVR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bl>
          </a:graphicData>
        </a:graphic>
      </p:graphicFrame>
      <p:sp>
        <p:nvSpPr>
          <p:cNvPr id="75780" name="Text Box 92"/>
          <p:cNvSpPr txBox="1">
            <a:spLocks noChangeArrowheads="1"/>
          </p:cNvSpPr>
          <p:nvPr/>
        </p:nvSpPr>
        <p:spPr bwMode="auto">
          <a:xfrm>
            <a:off x="4694238" y="5589591"/>
            <a:ext cx="1428596" cy="246221"/>
          </a:xfrm>
          <a:prstGeom prst="rect">
            <a:avLst/>
          </a:prstGeom>
          <a:noFill/>
          <a:ln w="9525" algn="ctr">
            <a:noFill/>
            <a:miter lim="800000"/>
            <a:headEnd/>
            <a:tailEnd/>
          </a:ln>
          <a:effectLst/>
        </p:spPr>
        <p:txBody>
          <a:bodyPr wrap="none">
            <a:spAutoFit/>
          </a:bodyPr>
          <a:lstStyle/>
          <a:p>
            <a:pPr algn="l">
              <a:buClr>
                <a:schemeClr val="tx1"/>
              </a:buClr>
              <a:defRPr/>
            </a:pPr>
            <a:r>
              <a:rPr lang="en-GB" sz="1000" b="1" dirty="0">
                <a:latin typeface="Verdana"/>
                <a:cs typeface="Arial" charset="0"/>
              </a:rPr>
              <a:t>Package Variants</a:t>
            </a:r>
          </a:p>
        </p:txBody>
      </p:sp>
      <p:sp>
        <p:nvSpPr>
          <p:cNvPr id="75781" name="Line 93"/>
          <p:cNvSpPr>
            <a:spLocks noChangeShapeType="1"/>
          </p:cNvSpPr>
          <p:nvPr/>
        </p:nvSpPr>
        <p:spPr bwMode="auto">
          <a:xfrm>
            <a:off x="4765675" y="5805488"/>
            <a:ext cx="5113338" cy="0"/>
          </a:xfrm>
          <a:prstGeom prst="line">
            <a:avLst/>
          </a:prstGeom>
          <a:noFill/>
          <a:ln w="19050">
            <a:solidFill>
              <a:srgbClr val="87A5D2"/>
            </a:solidFill>
            <a:round/>
            <a:headEnd/>
            <a:tailEnd/>
          </a:ln>
        </p:spPr>
        <p:txBody>
          <a:bodyPr wrap="none" anchor="ctr">
            <a:noAutofit/>
          </a:bodyPr>
          <a:lstStyle/>
          <a:p>
            <a:pPr>
              <a:defRPr/>
            </a:pPr>
            <a:endParaRPr lang="en-GB" dirty="0">
              <a:solidFill>
                <a:srgbClr val="00214A"/>
              </a:solidFill>
              <a:cs typeface="Arial" charset="0"/>
            </a:endParaRPr>
          </a:p>
        </p:txBody>
      </p:sp>
      <p:sp>
        <p:nvSpPr>
          <p:cNvPr id="75884" name="Rectangle 379"/>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SCU</a:t>
            </a:r>
          </a:p>
        </p:txBody>
      </p:sp>
      <p:sp>
        <p:nvSpPr>
          <p:cNvPr id="75885" name="Rectangle 381"/>
          <p:cNvSpPr>
            <a:spLocks noChangeArrowheads="1"/>
          </p:cNvSpPr>
          <p:nvPr/>
        </p:nvSpPr>
        <p:spPr bwMode="auto">
          <a:xfrm>
            <a:off x="8845554" y="4008438"/>
            <a:ext cx="754063" cy="298451"/>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err="1">
                <a:latin typeface="Verdana"/>
                <a:cs typeface="Arial" charset="0"/>
              </a:rPr>
              <a:t>ADCx</a:t>
            </a:r>
            <a:endParaRPr lang="en-GB" sz="800" dirty="0">
              <a:latin typeface="Verdana"/>
              <a:cs typeface="Arial" charset="0"/>
            </a:endParaRPr>
          </a:p>
        </p:txBody>
      </p:sp>
      <p:sp>
        <p:nvSpPr>
          <p:cNvPr id="75886" name="Rectangle 382"/>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PLL &amp;</a:t>
            </a:r>
          </a:p>
          <a:p>
            <a:pPr>
              <a:buClr>
                <a:schemeClr val="tx1"/>
              </a:buClr>
              <a:defRPr/>
            </a:pPr>
            <a:r>
              <a:rPr lang="en-GB" sz="800" dirty="0">
                <a:latin typeface="Verdana"/>
                <a:cs typeface="Arial" charset="0"/>
              </a:rPr>
              <a:t>PLL ERAY</a:t>
            </a:r>
          </a:p>
        </p:txBody>
      </p:sp>
      <p:sp>
        <p:nvSpPr>
          <p:cNvPr id="75887" name="Rectangle 383"/>
          <p:cNvSpPr>
            <a:spLocks noChangeArrowheads="1"/>
          </p:cNvSpPr>
          <p:nvPr/>
        </p:nvSpPr>
        <p:spPr bwMode="auto">
          <a:xfrm rot="-5400000">
            <a:off x="50736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err="1">
                <a:latin typeface="Verdana"/>
                <a:cs typeface="Arial" charset="0"/>
              </a:rPr>
              <a:t>FlexRay</a:t>
            </a:r>
            <a:endParaRPr lang="en-GB" sz="800" dirty="0">
              <a:latin typeface="Verdana"/>
              <a:cs typeface="Arial" charset="0"/>
            </a:endParaRPr>
          </a:p>
        </p:txBody>
      </p:sp>
      <p:sp>
        <p:nvSpPr>
          <p:cNvPr id="75888" name="Rectangle 384"/>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MultiCAN+FD</a:t>
            </a:r>
            <a:endParaRPr lang="en-GB" sz="800" dirty="0">
              <a:latin typeface="Verdana"/>
            </a:endParaRPr>
          </a:p>
        </p:txBody>
      </p:sp>
      <p:sp>
        <p:nvSpPr>
          <p:cNvPr id="75889" name="Rectangle 385"/>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err="1">
                <a:latin typeface="Verdana"/>
                <a:cs typeface="Arial" charset="0"/>
              </a:rPr>
              <a:t>QSPIx</a:t>
            </a:r>
            <a:endParaRPr lang="en-GB" sz="800" dirty="0">
              <a:latin typeface="Verdana"/>
              <a:cs typeface="Arial" charset="0"/>
            </a:endParaRPr>
          </a:p>
        </p:txBody>
      </p:sp>
      <p:sp>
        <p:nvSpPr>
          <p:cNvPr id="75890" name="Rectangle 386"/>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err="1">
                <a:latin typeface="Verdana"/>
                <a:cs typeface="Arial" charset="0"/>
              </a:rPr>
              <a:t>ASCLINx</a:t>
            </a:r>
            <a:endParaRPr lang="en-GB" sz="800" dirty="0">
              <a:latin typeface="Verdana"/>
              <a:cs typeface="Arial" charset="0"/>
            </a:endParaRPr>
          </a:p>
        </p:txBody>
      </p:sp>
      <p:sp>
        <p:nvSpPr>
          <p:cNvPr id="75891" name="Rectangle 38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SENT</a:t>
            </a:r>
          </a:p>
        </p:txBody>
      </p:sp>
      <p:sp>
        <p:nvSpPr>
          <p:cNvPr id="75892" name="Freeform 389"/>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893" name="Line 390"/>
          <p:cNvSpPr>
            <a:spLocks noChangeShapeType="1"/>
          </p:cNvSpPr>
          <p:nvPr/>
        </p:nvSpPr>
        <p:spPr bwMode="auto">
          <a:xfrm flipH="1">
            <a:off x="5456238"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894" name="Line 391"/>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895" name="Line 393"/>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896" name="Line 394"/>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897" name="Line 39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902" name="Line 400"/>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03" name="Line 402"/>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05" name="Line 404"/>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06" name="Line 405"/>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07" name="Line 407"/>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p:spPr>
        <p:txBody>
          <a:bodyPr>
            <a:noAutofit/>
          </a:bodyPr>
          <a:lstStyle/>
          <a:p>
            <a:pPr>
              <a:defRPr/>
            </a:pPr>
            <a:endParaRPr lang="en-GB" dirty="0">
              <a:solidFill>
                <a:srgbClr val="00214A"/>
              </a:solidFill>
              <a:cs typeface="Arial" charset="0"/>
            </a:endParaRPr>
          </a:p>
        </p:txBody>
      </p:sp>
      <p:sp>
        <p:nvSpPr>
          <p:cNvPr id="75908" name="Rectangle 408"/>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STM</a:t>
            </a:r>
          </a:p>
        </p:txBody>
      </p:sp>
      <p:sp>
        <p:nvSpPr>
          <p:cNvPr id="75909" name="Line 409"/>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14" name="Rectangle 415"/>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GTM</a:t>
            </a:r>
          </a:p>
        </p:txBody>
      </p:sp>
      <p:sp>
        <p:nvSpPr>
          <p:cNvPr id="75915" name="Line 416"/>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16" name="Line 417"/>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18" name="Rectangle 419"/>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CCU6x</a:t>
            </a:r>
          </a:p>
        </p:txBody>
      </p:sp>
      <p:sp>
        <p:nvSpPr>
          <p:cNvPr id="75919" name="Rectangle 425"/>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p>
            <a:pPr>
              <a:buClr>
                <a:schemeClr val="tx1"/>
              </a:buClr>
              <a:defRPr/>
            </a:pPr>
            <a:r>
              <a:rPr lang="en-GB" sz="800" dirty="0">
                <a:latin typeface="Verdana"/>
                <a:cs typeface="Arial" charset="0"/>
              </a:rPr>
              <a:t>TriCore</a:t>
            </a:r>
          </a:p>
          <a:p>
            <a:pPr>
              <a:buClr>
                <a:schemeClr val="tx1"/>
              </a:buClr>
              <a:defRPr/>
            </a:pPr>
            <a:r>
              <a:rPr lang="en-GB" sz="800" dirty="0">
                <a:latin typeface="Verdana"/>
                <a:cs typeface="Arial" charset="0"/>
              </a:rPr>
              <a:t>1.6E</a:t>
            </a:r>
          </a:p>
        </p:txBody>
      </p:sp>
      <p:sp>
        <p:nvSpPr>
          <p:cNvPr id="75921" name="Rectangle 427"/>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DMI</a:t>
            </a:r>
            <a:br>
              <a:rPr lang="en-GB" sz="500" dirty="0">
                <a:latin typeface="Verdana"/>
                <a:cs typeface="Arial" charset="0"/>
              </a:rPr>
            </a:br>
            <a:r>
              <a:rPr lang="en-GB" sz="500" dirty="0">
                <a:latin typeface="Verdana"/>
                <a:cs typeface="Arial" charset="0"/>
              </a:rPr>
              <a:t>Standby </a:t>
            </a:r>
          </a:p>
          <a:p>
            <a:pPr>
              <a:buClr>
                <a:schemeClr val="tx1"/>
              </a:buClr>
              <a:defRPr/>
            </a:pPr>
            <a:r>
              <a:rPr lang="en-GB" sz="500" dirty="0">
                <a:latin typeface="Verdana"/>
                <a:cs typeface="Arial" charset="0"/>
              </a:rPr>
              <a:t>Overlay</a:t>
            </a:r>
          </a:p>
        </p:txBody>
      </p:sp>
      <p:sp>
        <p:nvSpPr>
          <p:cNvPr id="75922" name="Rectangle 428"/>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FPU</a:t>
            </a:r>
          </a:p>
        </p:txBody>
      </p:sp>
      <p:sp>
        <p:nvSpPr>
          <p:cNvPr id="75923" name="Rectangle 429"/>
          <p:cNvSpPr>
            <a:spLocks noChangeArrowheads="1"/>
          </p:cNvSpPr>
          <p:nvPr/>
        </p:nvSpPr>
        <p:spPr bwMode="auto">
          <a:xfrm>
            <a:off x="6667500" y="2189164"/>
            <a:ext cx="711200" cy="215900"/>
          </a:xfrm>
          <a:prstGeom prst="rect">
            <a:avLst/>
          </a:prstGeom>
          <a:solidFill>
            <a:schemeClr val="bg2"/>
          </a:solidFill>
          <a:ln w="9525">
            <a:solidFill>
              <a:schemeClr val="accent4"/>
            </a:solidFill>
            <a:miter lim="800000"/>
            <a:headEnd/>
            <a:tailEnd/>
          </a:ln>
          <a:effectLst/>
        </p:spPr>
        <p:txBody>
          <a:bodyPr wrap="none"/>
          <a:lstStyle/>
          <a:p>
            <a:pPr>
              <a:buClr>
                <a:schemeClr val="tx1"/>
              </a:buClr>
              <a:defRPr/>
            </a:pPr>
            <a:r>
              <a:rPr lang="en-GB" sz="600" dirty="0">
                <a:latin typeface="Verdana"/>
                <a:cs typeface="Arial" charset="0"/>
              </a:rPr>
              <a:t>Checker Core</a:t>
            </a:r>
          </a:p>
        </p:txBody>
      </p:sp>
      <p:sp>
        <p:nvSpPr>
          <p:cNvPr id="75930" name="Rectangle 439"/>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BCU</a:t>
            </a:r>
          </a:p>
        </p:txBody>
      </p:sp>
      <p:sp>
        <p:nvSpPr>
          <p:cNvPr id="75931" name="Line 440"/>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35" name="Line 445"/>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p:spPr>
        <p:txBody>
          <a:bodyPr>
            <a:noAutofit/>
          </a:bodyPr>
          <a:lstStyle/>
          <a:p>
            <a:pPr>
              <a:defRPr/>
            </a:pPr>
            <a:endParaRPr lang="en-GB" dirty="0">
              <a:solidFill>
                <a:srgbClr val="00214A"/>
              </a:solidFill>
              <a:cs typeface="Arial" charset="0"/>
            </a:endParaRPr>
          </a:p>
        </p:txBody>
      </p:sp>
      <p:sp>
        <p:nvSpPr>
          <p:cNvPr id="75936" name="Line 446"/>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p:spPr>
        <p:txBody>
          <a:bodyPr>
            <a:noAutofit/>
          </a:bodyPr>
          <a:lstStyle/>
          <a:p>
            <a:pPr>
              <a:defRPr/>
            </a:pPr>
            <a:endParaRPr lang="en-GB" dirty="0">
              <a:solidFill>
                <a:srgbClr val="00214A"/>
              </a:solidFill>
              <a:cs typeface="Arial" charset="0"/>
            </a:endParaRPr>
          </a:p>
        </p:txBody>
      </p:sp>
      <p:sp>
        <p:nvSpPr>
          <p:cNvPr id="75937" name="Rectangle 447"/>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Ports</a:t>
            </a:r>
          </a:p>
        </p:txBody>
      </p:sp>
      <p:sp>
        <p:nvSpPr>
          <p:cNvPr id="75938" name="Rectangle 448"/>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OCDS</a:t>
            </a:r>
          </a:p>
        </p:txBody>
      </p:sp>
      <p:sp>
        <p:nvSpPr>
          <p:cNvPr id="75939" name="Line 449"/>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40" name="Rectangle 450"/>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GPT12x</a:t>
            </a:r>
          </a:p>
        </p:txBody>
      </p:sp>
      <p:sp>
        <p:nvSpPr>
          <p:cNvPr id="75941" name="Rectangle 451"/>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IOM</a:t>
            </a:r>
          </a:p>
        </p:txBody>
      </p:sp>
      <p:sp>
        <p:nvSpPr>
          <p:cNvPr id="75942" name="Line 452"/>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943" name="Text Box 453"/>
          <p:cNvSpPr txBox="1">
            <a:spLocks noChangeArrowheads="1"/>
          </p:cNvSpPr>
          <p:nvPr/>
        </p:nvSpPr>
        <p:spPr bwMode="auto">
          <a:xfrm>
            <a:off x="6203950" y="4202113"/>
            <a:ext cx="1351652" cy="215444"/>
          </a:xfrm>
          <a:prstGeom prst="rect">
            <a:avLst/>
          </a:prstGeom>
          <a:noFill/>
          <a:ln w="9525">
            <a:noFill/>
            <a:miter lim="800000"/>
            <a:headEnd/>
            <a:tailEnd/>
          </a:ln>
          <a:effectLst/>
        </p:spPr>
        <p:txBody>
          <a:bodyPr wrap="none">
            <a:spAutoFit/>
          </a:bodyPr>
          <a:lstStyle/>
          <a:p>
            <a:pPr algn="l">
              <a:buClr>
                <a:schemeClr val="tx1"/>
              </a:buClr>
              <a:defRPr/>
            </a:pPr>
            <a:r>
              <a:rPr lang="en-GB" sz="800" dirty="0">
                <a:latin typeface="Verdana"/>
                <a:cs typeface="Arial" charset="0"/>
              </a:rPr>
              <a:t>System Peripheral Bus</a:t>
            </a:r>
          </a:p>
        </p:txBody>
      </p:sp>
      <p:sp>
        <p:nvSpPr>
          <p:cNvPr id="80" name="Rectangle 439"/>
          <p:cNvSpPr>
            <a:spLocks noChangeArrowheads="1"/>
          </p:cNvSpPr>
          <p:nvPr/>
        </p:nvSpPr>
        <p:spPr bwMode="auto">
          <a:xfrm>
            <a:off x="8655054" y="4557714"/>
            <a:ext cx="944563" cy="744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i="1" dirty="0">
                <a:latin typeface="Verdana"/>
                <a:cs typeface="Arial" charset="0"/>
              </a:rPr>
              <a:t>EVR</a:t>
            </a:r>
          </a:p>
          <a:p>
            <a:pPr>
              <a:buClr>
                <a:schemeClr val="tx1"/>
              </a:buClr>
              <a:defRPr/>
            </a:pPr>
            <a:r>
              <a:rPr lang="en-GB" sz="800" i="1" dirty="0">
                <a:latin typeface="Verdana"/>
                <a:cs typeface="Arial" charset="0"/>
              </a:rPr>
              <a:t>3.3V</a:t>
            </a:r>
          </a:p>
          <a:p>
            <a:pPr>
              <a:buClr>
                <a:schemeClr val="tx1"/>
              </a:buClr>
              <a:defRPr/>
            </a:pPr>
            <a:r>
              <a:rPr lang="en-GB" sz="800" i="1" dirty="0">
                <a:latin typeface="Verdana"/>
                <a:cs typeface="Arial" charset="0"/>
              </a:rPr>
              <a:t>Single Supply</a:t>
            </a:r>
          </a:p>
        </p:txBody>
      </p:sp>
      <p:sp>
        <p:nvSpPr>
          <p:cNvPr id="75920" name="Rectangle 426"/>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PMI</a:t>
            </a:r>
          </a:p>
        </p:txBody>
      </p:sp>
      <p:sp>
        <p:nvSpPr>
          <p:cNvPr id="67"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SDMA</a:t>
            </a:r>
          </a:p>
        </p:txBody>
      </p:sp>
      <p:sp>
        <p:nvSpPr>
          <p:cNvPr id="69" name="Rectangle 188"/>
          <p:cNvSpPr>
            <a:spLocks noChangeArrowheads="1"/>
          </p:cNvSpPr>
          <p:nvPr/>
        </p:nvSpPr>
        <p:spPr bwMode="auto">
          <a:xfrm>
            <a:off x="6003001" y="5866987"/>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TQFP-100 </a:t>
            </a:r>
          </a:p>
          <a:p>
            <a:pPr>
              <a:buClr>
                <a:schemeClr val="tx1"/>
              </a:buClr>
              <a:defRPr/>
            </a:pPr>
            <a:r>
              <a:rPr lang="en-GB" sz="700" b="1" dirty="0">
                <a:latin typeface="Verdana"/>
              </a:rPr>
              <a:t>0.4mm</a:t>
            </a:r>
            <a:br>
              <a:rPr lang="en-GB" sz="800" dirty="0">
                <a:latin typeface="Verdana"/>
              </a:rPr>
            </a:br>
            <a:r>
              <a:rPr lang="en-GB" sz="700" dirty="0">
                <a:latin typeface="Verdana"/>
              </a:rPr>
              <a:t>-40°C to +125°C </a:t>
            </a:r>
            <a:r>
              <a:rPr lang="en-GB" sz="800" baseline="30000" dirty="0">
                <a:latin typeface="Verdana"/>
              </a:rPr>
              <a:t>1) </a:t>
            </a:r>
            <a:endParaRPr lang="en-GB" sz="800" dirty="0">
              <a:latin typeface="Verdana"/>
            </a:endParaRPr>
          </a:p>
          <a:p>
            <a:pPr>
              <a:buClr>
                <a:schemeClr val="tx1"/>
              </a:buClr>
              <a:defRPr/>
            </a:pPr>
            <a:r>
              <a:rPr lang="en-GB" sz="800" dirty="0">
                <a:latin typeface="Verdana"/>
              </a:rPr>
              <a:t>24 ADC inputs</a:t>
            </a:r>
          </a:p>
        </p:txBody>
      </p:sp>
      <p:sp>
        <p:nvSpPr>
          <p:cNvPr id="70" name="Rectangle 188"/>
          <p:cNvSpPr>
            <a:spLocks noChangeArrowheads="1"/>
          </p:cNvSpPr>
          <p:nvPr/>
        </p:nvSpPr>
        <p:spPr bwMode="auto">
          <a:xfrm>
            <a:off x="4932537" y="5867334"/>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TQFP-144 </a:t>
            </a:r>
          </a:p>
          <a:p>
            <a:pPr>
              <a:buClr>
                <a:schemeClr val="tx1"/>
              </a:buClr>
              <a:defRPr/>
            </a:pPr>
            <a:r>
              <a:rPr lang="en-GB" sz="700" b="1" dirty="0">
                <a:latin typeface="Verdana"/>
              </a:rPr>
              <a:t>0.4mm</a:t>
            </a:r>
            <a:br>
              <a:rPr lang="en-GB" sz="800" dirty="0">
                <a:latin typeface="Verdana"/>
              </a:rPr>
            </a:br>
            <a:r>
              <a:rPr lang="en-GB" sz="700" dirty="0">
                <a:latin typeface="Verdana"/>
              </a:rPr>
              <a:t>-40°C to +125°C</a:t>
            </a:r>
            <a:r>
              <a:rPr lang="en-GB" sz="800" baseline="30000" dirty="0">
                <a:latin typeface="Verdana"/>
              </a:rPr>
              <a:t> 1)</a:t>
            </a:r>
            <a:endParaRPr lang="en-GB" sz="800" dirty="0">
              <a:latin typeface="Verdana"/>
            </a:endParaRPr>
          </a:p>
          <a:p>
            <a:pPr>
              <a:buClr>
                <a:schemeClr val="tx1"/>
              </a:buClr>
              <a:defRPr/>
            </a:pPr>
            <a:r>
              <a:rPr lang="en-GB" sz="800" dirty="0">
                <a:latin typeface="Verdana"/>
              </a:rPr>
              <a:t>24 ADC inputs</a:t>
            </a:r>
          </a:p>
        </p:txBody>
      </p:sp>
      <p:sp>
        <p:nvSpPr>
          <p:cNvPr id="62" name="Freeform 389"/>
          <p:cNvSpPr>
            <a:spLocks/>
          </p:cNvSpPr>
          <p:nvPr/>
        </p:nvSpPr>
        <p:spPr bwMode="auto">
          <a:xfrm>
            <a:off x="6519912" y="2019300"/>
            <a:ext cx="2044650"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p:spPr>
        <p:txBody>
          <a:bodyPr>
            <a:noAutofit/>
          </a:bodyPr>
          <a:lstStyle/>
          <a:p>
            <a:endParaRPr lang="en-GB" dirty="0">
              <a:solidFill>
                <a:srgbClr val="00214A"/>
              </a:solidFill>
            </a:endParaRPr>
          </a:p>
        </p:txBody>
      </p:sp>
      <p:sp>
        <p:nvSpPr>
          <p:cNvPr id="64" name="Line 453"/>
          <p:cNvSpPr>
            <a:spLocks noChangeShapeType="1"/>
          </p:cNvSpPr>
          <p:nvPr/>
        </p:nvSpPr>
        <p:spPr bwMode="auto">
          <a:xfrm flipH="1">
            <a:off x="7367588" y="1804989"/>
            <a:ext cx="0" cy="198437"/>
          </a:xfrm>
          <a:prstGeom prst="line">
            <a:avLst/>
          </a:prstGeom>
          <a:noFill/>
          <a:ln w="38100">
            <a:solidFill>
              <a:schemeClr val="bg2"/>
            </a:solidFill>
            <a:round/>
            <a:headEnd type="triangle" w="med" len="med"/>
            <a:tailEnd/>
          </a:ln>
        </p:spPr>
        <p:txBody>
          <a:bodyPr>
            <a:noAutofit/>
          </a:bodyPr>
          <a:lstStyle/>
          <a:p>
            <a:endParaRPr lang="en-GB" dirty="0">
              <a:solidFill>
                <a:srgbClr val="00214A"/>
              </a:solidFill>
            </a:endParaRPr>
          </a:p>
        </p:txBody>
      </p:sp>
      <p:grpSp>
        <p:nvGrpSpPr>
          <p:cNvPr id="2" name="Group 485"/>
          <p:cNvGrpSpPr>
            <a:grpSpLocks/>
          </p:cNvGrpSpPr>
          <p:nvPr/>
        </p:nvGrpSpPr>
        <p:grpSpPr bwMode="auto">
          <a:xfrm>
            <a:off x="7121525" y="1198565"/>
            <a:ext cx="960438" cy="604837"/>
            <a:chOff x="3606" y="755"/>
            <a:chExt cx="605" cy="381"/>
          </a:xfrm>
        </p:grpSpPr>
        <p:sp>
          <p:nvSpPr>
            <p:cNvPr id="66" name="Rectangle 480"/>
            <p:cNvSpPr>
              <a:spLocks noChangeArrowheads="1"/>
            </p:cNvSpPr>
            <p:nvPr/>
          </p:nvSpPr>
          <p:spPr bwMode="auto">
            <a:xfrm>
              <a:off x="3606" y="755"/>
              <a:ext cx="603" cy="12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PMU</a:t>
              </a:r>
            </a:p>
          </p:txBody>
        </p:sp>
        <p:sp>
          <p:nvSpPr>
            <p:cNvPr id="68" name="Rectangle 481"/>
            <p:cNvSpPr>
              <a:spLocks noChangeArrowheads="1"/>
            </p:cNvSpPr>
            <p:nvPr/>
          </p:nvSpPr>
          <p:spPr bwMode="auto">
            <a:xfrm>
              <a:off x="3606" y="882"/>
              <a:ext cx="302"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600" dirty="0">
                  <a:latin typeface="Verdana"/>
                </a:rPr>
                <a:t>Data Flash</a:t>
              </a:r>
              <a:br>
                <a:rPr lang="en-GB" sz="600" dirty="0">
                  <a:latin typeface="Verdana"/>
                </a:rPr>
              </a:br>
              <a:r>
                <a:rPr lang="en-GB" sz="600" dirty="0">
                  <a:latin typeface="Verdana"/>
                </a:rPr>
                <a:t>BROM</a:t>
              </a:r>
            </a:p>
          </p:txBody>
        </p:sp>
        <p:sp>
          <p:nvSpPr>
            <p:cNvPr id="71" name="Rectangle 482"/>
            <p:cNvSpPr>
              <a:spLocks noChangeArrowheads="1"/>
            </p:cNvSpPr>
            <p:nvPr/>
          </p:nvSpPr>
          <p:spPr bwMode="auto">
            <a:xfrm>
              <a:off x="3908" y="882"/>
              <a:ext cx="303"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Progr</a:t>
              </a:r>
              <a:r>
                <a:rPr lang="en-GB" sz="800" dirty="0">
                  <a:latin typeface="Verdana"/>
                </a:rPr>
                <a:t>.</a:t>
              </a:r>
              <a:br>
                <a:rPr lang="en-GB" sz="800" dirty="0">
                  <a:latin typeface="Verdana"/>
                </a:rPr>
              </a:br>
              <a:r>
                <a:rPr lang="en-GB" sz="800" dirty="0">
                  <a:latin typeface="Verdana"/>
                </a:rPr>
                <a:t>Flash</a:t>
              </a:r>
            </a:p>
          </p:txBody>
        </p:sp>
      </p:grpSp>
      <p:sp>
        <p:nvSpPr>
          <p:cNvPr id="72" name="Line 484"/>
          <p:cNvSpPr>
            <a:spLocks noChangeShapeType="1"/>
          </p:cNvSpPr>
          <p:nvPr/>
        </p:nvSpPr>
        <p:spPr bwMode="auto">
          <a:xfrm flipH="1">
            <a:off x="7843838" y="1804989"/>
            <a:ext cx="0" cy="198437"/>
          </a:xfrm>
          <a:prstGeom prst="line">
            <a:avLst/>
          </a:prstGeom>
          <a:noFill/>
          <a:ln w="38100">
            <a:solidFill>
              <a:schemeClr val="bg2"/>
            </a:solidFill>
            <a:round/>
            <a:headEnd type="triangle" w="med" len="med"/>
            <a:tailEnd/>
          </a:ln>
        </p:spPr>
        <p:txBody>
          <a:bodyPr>
            <a:noAutofit/>
          </a:bodyPr>
          <a:lstStyle/>
          <a:p>
            <a:endParaRPr lang="en-GB" dirty="0">
              <a:solidFill>
                <a:srgbClr val="00214A"/>
              </a:solidFill>
            </a:endParaRPr>
          </a:p>
        </p:txBody>
      </p:sp>
      <p:sp>
        <p:nvSpPr>
          <p:cNvPr id="73" name="Line 456"/>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p:spPr>
        <p:txBody>
          <a:bodyPr>
            <a:noAutofit/>
          </a:bodyPr>
          <a:lstStyle/>
          <a:p>
            <a:endParaRPr lang="en-GB" dirty="0">
              <a:solidFill>
                <a:srgbClr val="00214A"/>
              </a:solidFill>
            </a:endParaRPr>
          </a:p>
        </p:txBody>
      </p:sp>
      <p:sp>
        <p:nvSpPr>
          <p:cNvPr id="74" name="Line 457"/>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p:spPr>
        <p:txBody>
          <a:bodyPr>
            <a:noAutofit/>
          </a:bodyPr>
          <a:lstStyle/>
          <a:p>
            <a:endParaRPr lang="en-GB" dirty="0">
              <a:solidFill>
                <a:srgbClr val="00214A"/>
              </a:solidFill>
            </a:endParaRPr>
          </a:p>
        </p:txBody>
      </p:sp>
      <p:sp>
        <p:nvSpPr>
          <p:cNvPr id="75" name="Text Box 432"/>
          <p:cNvSpPr txBox="1">
            <a:spLocks noChangeArrowheads="1"/>
          </p:cNvSpPr>
          <p:nvPr/>
        </p:nvSpPr>
        <p:spPr bwMode="auto">
          <a:xfrm>
            <a:off x="7164939" y="1917699"/>
            <a:ext cx="902811" cy="215444"/>
          </a:xfrm>
          <a:prstGeom prst="rect">
            <a:avLst/>
          </a:prstGeom>
          <a:noFill/>
          <a:ln w="9525">
            <a:noFill/>
            <a:miter lim="800000"/>
            <a:headEnd/>
            <a:tailEnd/>
          </a:ln>
          <a:effectLst/>
        </p:spPr>
        <p:txBody>
          <a:bodyPr wrap="none">
            <a:spAutoFit/>
          </a:bodyPr>
          <a:lstStyle/>
          <a:p>
            <a:pPr algn="l">
              <a:buClr>
                <a:schemeClr val="tx1"/>
              </a:buClr>
            </a:pPr>
            <a:r>
              <a:rPr lang="en-GB" sz="800" dirty="0">
                <a:latin typeface="Verdana"/>
              </a:rPr>
              <a:t>SRI Cross Bar</a:t>
            </a:r>
          </a:p>
        </p:txBody>
      </p:sp>
      <p:sp>
        <p:nvSpPr>
          <p:cNvPr id="76" name="Line 260"/>
          <p:cNvSpPr>
            <a:spLocks noChangeShapeType="1"/>
          </p:cNvSpPr>
          <p:nvPr/>
        </p:nvSpPr>
        <p:spPr bwMode="auto">
          <a:xfrm flipH="1">
            <a:off x="7502525" y="2895095"/>
            <a:ext cx="0" cy="1404000"/>
          </a:xfrm>
          <a:prstGeom prst="line">
            <a:avLst/>
          </a:prstGeom>
          <a:noFill/>
          <a:ln w="38100">
            <a:solidFill>
              <a:srgbClr val="C0C0C0"/>
            </a:solidFill>
            <a:round/>
            <a:headEnd type="triangle"/>
            <a:tailEnd type="triangle" w="med" len="med"/>
          </a:ln>
        </p:spPr>
        <p:txBody>
          <a:bodyPr>
            <a:noAutofit/>
          </a:bodyPr>
          <a:lstStyle/>
          <a:p>
            <a:endParaRPr lang="en-GB" dirty="0">
              <a:solidFill>
                <a:srgbClr val="00214A"/>
              </a:solidFill>
            </a:endParaRPr>
          </a:p>
        </p:txBody>
      </p:sp>
      <p:sp>
        <p:nvSpPr>
          <p:cNvPr id="77" name="Rectangle 190"/>
          <p:cNvSpPr>
            <a:spLocks noChangeArrowheads="1"/>
          </p:cNvSpPr>
          <p:nvPr/>
        </p:nvSpPr>
        <p:spPr bwMode="auto">
          <a:xfrm>
            <a:off x="8840792" y="3357564"/>
            <a:ext cx="757237"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HSM</a:t>
            </a:r>
          </a:p>
        </p:txBody>
      </p:sp>
      <p:sp>
        <p:nvSpPr>
          <p:cNvPr id="79" name="Line 191"/>
          <p:cNvSpPr>
            <a:spLocks noChangeShapeType="1"/>
          </p:cNvSpPr>
          <p:nvPr/>
        </p:nvSpPr>
        <p:spPr bwMode="auto">
          <a:xfrm>
            <a:off x="8601075" y="3478213"/>
            <a:ext cx="236538" cy="0"/>
          </a:xfrm>
          <a:prstGeom prst="line">
            <a:avLst/>
          </a:prstGeom>
          <a:noFill/>
          <a:ln w="38100">
            <a:solidFill>
              <a:srgbClr val="C0C0C0"/>
            </a:solidFill>
            <a:round/>
            <a:headEnd type="triangle" w="med" len="sm"/>
            <a:tailEnd type="triangle" w="med" len="sm"/>
          </a:ln>
        </p:spPr>
        <p:txBody>
          <a:bodyPr>
            <a:noAutofit/>
          </a:bodyPr>
          <a:lstStyle/>
          <a:p>
            <a:endParaRPr lang="en-GB" dirty="0">
              <a:solidFill>
                <a:srgbClr val="00214A"/>
              </a:solidFill>
            </a:endParaRPr>
          </a:p>
        </p:txBody>
      </p:sp>
      <p:grpSp>
        <p:nvGrpSpPr>
          <p:cNvPr id="3" name="Gruppieren 84"/>
          <p:cNvGrpSpPr/>
          <p:nvPr/>
        </p:nvGrpSpPr>
        <p:grpSpPr>
          <a:xfrm>
            <a:off x="7862892" y="2019301"/>
            <a:ext cx="720725" cy="1162051"/>
            <a:chOff x="6948488" y="2019300"/>
            <a:chExt cx="720725" cy="1162050"/>
          </a:xfrm>
        </p:grpSpPr>
        <p:sp>
          <p:nvSpPr>
            <p:cNvPr id="84" name="Freeform 241"/>
            <p:cNvSpPr>
              <a:spLocks/>
            </p:cNvSpPr>
            <p:nvPr/>
          </p:nvSpPr>
          <p:spPr bwMode="auto">
            <a:xfrm>
              <a:off x="7137400" y="2641600"/>
              <a:ext cx="531813" cy="539750"/>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Lst>
              <a:ahLst/>
              <a:cxnLst>
                <a:cxn ang="T6">
                  <a:pos x="T0" y="T1"/>
                </a:cxn>
                <a:cxn ang="T7">
                  <a:pos x="T2" y="T3"/>
                </a:cxn>
                <a:cxn ang="T8">
                  <a:pos x="T4" y="T5"/>
                </a:cxn>
              </a:cxnLst>
              <a:rect l="T9" t="T10" r="T11" b="T12"/>
              <a:pathLst>
                <a:path w="362" h="272">
                  <a:moveTo>
                    <a:pt x="0" y="0"/>
                  </a:moveTo>
                  <a:lnTo>
                    <a:pt x="0" y="272"/>
                  </a:lnTo>
                  <a:lnTo>
                    <a:pt x="362" y="272"/>
                  </a:lnTo>
                </a:path>
              </a:pathLst>
            </a:custGeom>
            <a:noFill/>
            <a:ln w="38100" cap="flat" cmpd="sng">
              <a:solidFill>
                <a:srgbClr val="C0C0C0"/>
              </a:solidFill>
              <a:prstDash val="solid"/>
              <a:round/>
              <a:headEnd type="triangle" w="med" len="med"/>
              <a:tailEnd type="none" w="med" len="med"/>
            </a:ln>
          </p:spPr>
          <p:txBody>
            <a:bodyPr>
              <a:noAutofit/>
            </a:bodyPr>
            <a:lstStyle/>
            <a:p>
              <a:endParaRPr lang="en-GB" dirty="0">
                <a:solidFill>
                  <a:srgbClr val="00214A"/>
                </a:solidFill>
              </a:endParaRPr>
            </a:p>
          </p:txBody>
        </p:sp>
        <p:sp>
          <p:nvSpPr>
            <p:cNvPr id="85" name="Line 528"/>
            <p:cNvSpPr>
              <a:spLocks noChangeShapeType="1"/>
            </p:cNvSpPr>
            <p:nvPr/>
          </p:nvSpPr>
          <p:spPr bwMode="auto">
            <a:xfrm flipH="1">
              <a:off x="7121525" y="2019300"/>
              <a:ext cx="0" cy="379413"/>
            </a:xfrm>
            <a:prstGeom prst="line">
              <a:avLst/>
            </a:prstGeom>
            <a:noFill/>
            <a:ln w="38100">
              <a:solidFill>
                <a:schemeClr val="bg2"/>
              </a:solidFill>
              <a:round/>
              <a:headEnd type="none"/>
              <a:tailEnd type="none" w="med" len="med"/>
            </a:ln>
          </p:spPr>
          <p:txBody>
            <a:bodyPr>
              <a:noAutofit/>
            </a:bodyPr>
            <a:lstStyle/>
            <a:p>
              <a:endParaRPr lang="en-GB" dirty="0">
                <a:solidFill>
                  <a:srgbClr val="00214A"/>
                </a:solidFill>
              </a:endParaRPr>
            </a:p>
          </p:txBody>
        </p:sp>
        <p:sp>
          <p:nvSpPr>
            <p:cNvPr id="86" name="Rectangle 120"/>
            <p:cNvSpPr>
              <a:spLocks noChangeArrowheads="1"/>
            </p:cNvSpPr>
            <p:nvPr/>
          </p:nvSpPr>
          <p:spPr bwMode="auto">
            <a:xfrm>
              <a:off x="6948488" y="2406650"/>
              <a:ext cx="358775"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Bridge</a:t>
              </a:r>
            </a:p>
          </p:txBody>
        </p:sp>
      </p:grpSp>
      <p:pic>
        <p:nvPicPr>
          <p:cNvPr id="8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404" y="5364000"/>
            <a:ext cx="559411"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3" name="Rectangle 197"/>
          <p:cNvSpPr>
            <a:spLocks noChangeArrowheads="1"/>
          </p:cNvSpPr>
          <p:nvPr/>
        </p:nvSpPr>
        <p:spPr bwMode="auto">
          <a:xfrm>
            <a:off x="7070400" y="5868003"/>
            <a:ext cx="1030512"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pPr>
            <a:r>
              <a:rPr lang="en-GB" sz="800" b="1" dirty="0">
                <a:latin typeface="Verdana"/>
              </a:rPr>
              <a:t>LFBGA-292</a:t>
            </a:r>
            <a:br>
              <a:rPr lang="en-GB" sz="800" b="1" dirty="0">
                <a:latin typeface="Verdana"/>
              </a:rPr>
            </a:br>
            <a:r>
              <a:rPr lang="en-GB" sz="700" b="1" dirty="0">
                <a:latin typeface="Verdana"/>
              </a:rPr>
              <a:t> 0.8mm </a:t>
            </a:r>
            <a:br>
              <a:rPr lang="en-GB" sz="700" b="1" dirty="0">
                <a:latin typeface="Verdana"/>
              </a:rPr>
            </a:br>
            <a:r>
              <a:rPr lang="en-GB" sz="700" b="1" dirty="0">
                <a:latin typeface="Verdana"/>
              </a:rPr>
              <a:t>-</a:t>
            </a:r>
            <a:r>
              <a:rPr lang="en-GB" sz="700" dirty="0">
                <a:latin typeface="Verdana"/>
              </a:rPr>
              <a:t>40°C to +125°C </a:t>
            </a:r>
            <a:r>
              <a:rPr lang="en-GB" sz="800" baseline="30000" dirty="0">
                <a:latin typeface="Verdana"/>
              </a:rPr>
              <a:t>1)</a:t>
            </a:r>
          </a:p>
          <a:p>
            <a:pPr>
              <a:buClr>
                <a:schemeClr val="tx1"/>
              </a:buClr>
            </a:pPr>
            <a:r>
              <a:rPr lang="en-GB" sz="800" dirty="0">
                <a:solidFill>
                  <a:srgbClr val="00214A"/>
                </a:solidFill>
                <a:latin typeface="Verdana"/>
              </a:rPr>
              <a:t>24</a:t>
            </a:r>
            <a:r>
              <a:rPr lang="en-GB" sz="800" dirty="0">
                <a:solidFill>
                  <a:srgbClr val="FF0000"/>
                </a:solidFill>
                <a:latin typeface="Verdana"/>
              </a:rPr>
              <a:t> </a:t>
            </a:r>
            <a:r>
              <a:rPr lang="en-GB" sz="800" dirty="0">
                <a:latin typeface="Verdana"/>
              </a:rPr>
              <a:t>ADC inputs </a:t>
            </a:r>
          </a:p>
        </p:txBody>
      </p:sp>
      <p:sp>
        <p:nvSpPr>
          <p:cNvPr id="78" name="Rechteck 128"/>
          <p:cNvSpPr/>
          <p:nvPr/>
        </p:nvSpPr>
        <p:spPr>
          <a:xfrm>
            <a:off x="1128990" y="6004150"/>
            <a:ext cx="3336949" cy="461665"/>
          </a:xfrm>
          <a:prstGeom prst="rect">
            <a:avLst/>
          </a:prstGeom>
          <a:effectLst/>
        </p:spPr>
        <p:txBody>
          <a:bodyPr wrap="square">
            <a:spAutoFit/>
          </a:bodyPr>
          <a:lstStyle/>
          <a:p>
            <a:pPr marL="228600" indent="-228600">
              <a:buClr>
                <a:schemeClr val="tx1"/>
              </a:buClr>
              <a:buFontTx/>
              <a:buAutoNum type="arabicParenR"/>
            </a:pPr>
            <a:r>
              <a:rPr lang="en-GB" sz="800" i="1" dirty="0">
                <a:latin typeface="Verdana"/>
              </a:rPr>
              <a:t>Grade 0 </a:t>
            </a:r>
            <a:r>
              <a:rPr lang="en-GB" sz="800" i="1" dirty="0"/>
              <a:t>option</a:t>
            </a:r>
            <a:r>
              <a:rPr lang="en-GB" sz="800" i="1" dirty="0">
                <a:latin typeface="Verdana" pitchFamily="34" charset="0"/>
              </a:rPr>
              <a:t> available on request with </a:t>
            </a:r>
            <a:r>
              <a:rPr lang="en-GB" sz="800" i="1" dirty="0">
                <a:latin typeface="Verdana"/>
                <a:cs typeface="Arial" pitchFamily="34" charset="0"/>
              </a:rPr>
              <a:t>specific limitations for </a:t>
            </a:r>
            <a:r>
              <a:rPr lang="en-GB" sz="800" i="1" dirty="0">
                <a:latin typeface="Verdana" pitchFamily="34" charset="0"/>
              </a:rPr>
              <a:t>Ta=150°</a:t>
            </a:r>
          </a:p>
          <a:p>
            <a:pPr marL="228600" indent="-228600">
              <a:buClr>
                <a:schemeClr val="tx1"/>
              </a:buClr>
              <a:buFontTx/>
              <a:buAutoNum type="arabicParenR"/>
            </a:pPr>
            <a:r>
              <a:rPr lang="en-GB" sz="800" i="1" dirty="0">
                <a:latin typeface="Verdana"/>
              </a:rPr>
              <a:t>Option: CAN FD ISO </a:t>
            </a:r>
            <a:r>
              <a:rPr lang="en-GB" sz="800" i="1" dirty="0" err="1">
                <a:latin typeface="Verdana"/>
              </a:rPr>
              <a:t>ISO</a:t>
            </a:r>
            <a:r>
              <a:rPr lang="en-GB" sz="800" i="1" dirty="0">
                <a:latin typeface="Verdana"/>
              </a:rPr>
              <a:t> 11898-1 in 4 nodes </a:t>
            </a:r>
            <a:endParaRPr lang="en-GB" sz="800" dirty="0">
              <a:solidFill>
                <a:srgbClr val="00214A"/>
              </a:solidFill>
              <a:latin typeface="Verdana" pitchFamily="34" charset="0"/>
            </a:endParaRPr>
          </a:p>
        </p:txBody>
      </p:sp>
      <p:sp>
        <p:nvSpPr>
          <p:cNvPr id="4" name="Footer Placeholder 3">
            <a:extLst>
              <a:ext uri="{FF2B5EF4-FFF2-40B4-BE49-F238E27FC236}">
                <a16:creationId xmlns:a16="http://schemas.microsoft.com/office/drawing/2014/main" id="{7D0B9FF3-9FBB-4C84-95B9-BF35730011B6}"/>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56A2B581-5B1A-445B-BD45-289D9E8BAF27}"/>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83F28BF7-0037-4399-878E-A8A486DE204C}"/>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993479232"/>
      </p:ext>
    </p:extLst>
  </p:cSld>
  <p:clrMapOvr>
    <a:masterClrMapping/>
  </p:clrMapOvr>
  <p:transition spd="slow"/>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Rectangle 3"/>
          <p:cNvSpPr>
            <a:spLocks noGrp="1" noChangeArrowheads="1"/>
          </p:cNvSpPr>
          <p:nvPr>
            <p:ph type="title" hasCustomPrompt="1"/>
          </p:nvPr>
        </p:nvSpPr>
        <p:spPr/>
        <p:txBody>
          <a:bodyPr vert="horz" lIns="0" tIns="0" rIns="0" bIns="10800" rtlCol="0" anchor="b" anchorCtr="0">
            <a:noAutofit/>
          </a:bodyPr>
          <a:lstStyle/>
          <a:p>
            <a:r>
              <a:t>2x Series – Umbrella Device </a:t>
            </a:r>
            <a:br>
              <a:rPr/>
            </a:br>
            <a:r>
              <a:rPr>
                <a:solidFill>
                  <a:schemeClr val="tx2">
                    <a:lumMod val="50000"/>
                  </a:schemeClr>
                </a:solidFill>
              </a:rPr>
              <a:t>SAK-TC22xL(S)-16F133</a:t>
            </a:r>
          </a:p>
        </p:txBody>
      </p:sp>
      <p:graphicFrame>
        <p:nvGraphicFramePr>
          <p:cNvPr id="1129840" name="Group 368"/>
          <p:cNvGraphicFramePr>
            <a:graphicFrameLocks noGrp="1"/>
          </p:cNvGraphicFramePr>
          <p:nvPr>
            <p:extLst/>
          </p:nvPr>
        </p:nvGraphicFramePr>
        <p:xfrm>
          <a:off x="1165225" y="941388"/>
          <a:ext cx="3455988" cy="4756014"/>
        </p:xfrm>
        <a:graphic>
          <a:graphicData uri="http://schemas.openxmlformats.org/drawingml/2006/table">
            <a:tbl>
              <a:tblPr/>
              <a:tblGrid>
                <a:gridCol w="863600">
                  <a:extLst>
                    <a:ext uri="{9D8B030D-6E8A-4147-A177-3AD203B41FA5}">
                      <a16:colId xmlns:a16="http://schemas.microsoft.com/office/drawing/2014/main" val="20000"/>
                    </a:ext>
                  </a:extLst>
                </a:gridCol>
                <a:gridCol w="1441295">
                  <a:extLst>
                    <a:ext uri="{9D8B030D-6E8A-4147-A177-3AD203B41FA5}">
                      <a16:colId xmlns:a16="http://schemas.microsoft.com/office/drawing/2014/main" val="20001"/>
                    </a:ext>
                  </a:extLst>
                </a:gridCol>
                <a:gridCol w="1151093">
                  <a:extLst>
                    <a:ext uri="{9D8B030D-6E8A-4147-A177-3AD203B41FA5}">
                      <a16:colId xmlns:a16="http://schemas.microsoft.com/office/drawing/2014/main" val="20002"/>
                    </a:ext>
                  </a:extLst>
                </a:gridCol>
              </a:tblGrid>
              <a:tr h="216214">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1" i="0" u="none" strike="noStrike" cap="none" normalizeH="0" baseline="0" dirty="0">
                          <a:ln>
                            <a:noFill/>
                          </a:ln>
                          <a:solidFill>
                            <a:schemeClr val="tx1"/>
                          </a:solidFill>
                          <a:effectLst/>
                          <a:latin typeface="Verdana" pitchFamily="34" charset="0"/>
                        </a:rPr>
                        <a:t>Feature Set</a:t>
                      </a:r>
                      <a:endParaRPr kumimoji="0" lang="en-GB" sz="800" b="1" i="0" u="none" strike="noStrike" cap="none" normalizeH="0" baseline="0" noProof="1">
                        <a:ln>
                          <a:noFill/>
                        </a:ln>
                        <a:solidFill>
                          <a:schemeClr val="tx1"/>
                        </a:solidFill>
                        <a:effectLst/>
                        <a:latin typeface="Verdana" pitchFamily="34" charset="0"/>
                      </a:endParaRP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US" sz="800" b="1" i="0" u="none" strike="noStrike" cap="none" normalizeH="0" baseline="0" noProof="1">
                        <a:ln>
                          <a:noFill/>
                        </a:ln>
                        <a:solidFill>
                          <a:srgbClr val="00214A"/>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2x Series </a:t>
                      </a:r>
                      <a:endParaRPr kumimoji="0" lang="en-GB"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lumMod val="40000"/>
                        <a:lumOff val="60000"/>
                      </a:schemeClr>
                    </a:solidFill>
                  </a:tcPr>
                </a:tc>
                <a:extLst>
                  <a:ext uri="{0D108BD9-81ED-4DB2-BD59-A6C34878D82A}">
                    <a16:rowId xmlns:a16="http://schemas.microsoft.com/office/drawing/2014/main" val="10000"/>
                  </a:ext>
                </a:extLst>
              </a:tr>
              <a:tr h="21621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1.6P</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1621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1621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1.6E</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1  (1 / 0)</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1621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133 MHz</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1621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Flash</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Program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MB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1621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Data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96k, 125k cycles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1621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SRAM</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Total </a:t>
                      </a:r>
                      <a:r>
                        <a:rPr kumimoji="0" lang="en-GB" sz="700" b="0" i="0" u="none" strike="noStrike" cap="none" normalizeH="0" baseline="0" dirty="0">
                          <a:ln>
                            <a:noFill/>
                          </a:ln>
                          <a:solidFill>
                            <a:schemeClr val="tx1"/>
                          </a:solidFill>
                          <a:effectLst/>
                          <a:latin typeface="Verdana" pitchFamily="34" charset="0"/>
                        </a:rPr>
                        <a:t>(DMI, PMI)</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96 KB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1621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DMA</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16</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1621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ADC</a:t>
                      </a:r>
                    </a:p>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800" b="1" i="0" u="none" strike="noStrike" cap="none" normalizeH="0" baseline="0" dirty="0">
                        <a:ln>
                          <a:noFill/>
                        </a:ln>
                        <a:solidFill>
                          <a:schemeClr val="tx1"/>
                        </a:solidFill>
                        <a:effectLst/>
                        <a:latin typeface="Verdana" pitchFamily="34" charset="0"/>
                      </a:endParaRP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Modules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1621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24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1621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Timer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GTM Input / Output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 / 32</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1621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CCU / GPT modules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16214">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Interfaces</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FlexRay</a:t>
                      </a:r>
                      <a:r>
                        <a:rPr kumimoji="0" lang="en-GB" sz="800" b="0" i="0" u="none" strike="noStrike" cap="none" normalizeH="0" baseline="0" dirty="0">
                          <a:ln>
                            <a:noFill/>
                          </a:ln>
                          <a:solidFill>
                            <a:schemeClr val="tx1"/>
                          </a:solidFill>
                          <a:effectLst/>
                          <a:latin typeface="Verdana" pitchFamily="34" charset="0"/>
                        </a:rPr>
                        <a:t> (#/</a:t>
                      </a:r>
                      <a:r>
                        <a:rPr kumimoji="0" lang="en-GB" sz="800" b="0" i="0" u="none" strike="noStrike" cap="none" normalizeH="0" baseline="0" dirty="0" err="1">
                          <a:ln>
                            <a:noFill/>
                          </a:ln>
                          <a:solidFill>
                            <a:schemeClr val="tx1"/>
                          </a:solidFill>
                          <a:effectLst/>
                          <a:latin typeface="Verdana" pitchFamily="34" charset="0"/>
                        </a:rPr>
                        <a:t>ch.</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21026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CAN FD</a:t>
                      </a:r>
                      <a:r>
                        <a:rPr kumimoji="0" lang="en-GB" sz="800" b="0" i="0" u="none" strike="noStrike" cap="small" normalizeH="0" baseline="30000" dirty="0">
                          <a:ln>
                            <a:noFill/>
                          </a:ln>
                          <a:solidFill>
                            <a:schemeClr val="tx1"/>
                          </a:solidFill>
                          <a:effectLst/>
                          <a:latin typeface="Verdana" pitchFamily="34" charset="0"/>
                        </a:rPr>
                        <a:t>2)</a:t>
                      </a:r>
                      <a:r>
                        <a:rPr kumimoji="0" lang="en-GB" sz="800" b="0" i="0" u="none" strike="noStrike" cap="small" normalizeH="0" baseline="0" dirty="0">
                          <a:ln>
                            <a:noFill/>
                          </a:ln>
                          <a:solidFill>
                            <a:schemeClr val="tx1"/>
                          </a:solidFill>
                          <a:effectLst/>
                          <a:latin typeface="Verdana" pitchFamily="34" charset="0"/>
                        </a:rPr>
                        <a:t> </a:t>
                      </a:r>
                      <a:r>
                        <a:rPr kumimoji="0" lang="en-GB" sz="800" b="0" i="0" u="none" strike="noStrike" cap="none" normalizeH="0" baseline="0" dirty="0">
                          <a:ln>
                            <a:noFill/>
                          </a:ln>
                          <a:solidFill>
                            <a:schemeClr val="tx1"/>
                          </a:solidFill>
                          <a:effectLst/>
                          <a:latin typeface="Verdana" pitchFamily="34" charset="0"/>
                        </a:rPr>
                        <a:t>(nodes/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3 / 128</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1621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QSPI / </a:t>
                      </a:r>
                      <a:r>
                        <a:rPr lang="en-GB" sz="800" dirty="0">
                          <a:solidFill>
                            <a:schemeClr val="tx1"/>
                          </a:solidFill>
                          <a:latin typeface="Arial" charset="0"/>
                        </a:rPr>
                        <a:t>ASCLIN</a:t>
                      </a:r>
                      <a:r>
                        <a:rPr kumimoji="0" lang="en-GB" sz="800" b="0" i="0" u="none" strike="noStrike" cap="none" normalizeH="0" baseline="0" dirty="0">
                          <a:ln>
                            <a:noFill/>
                          </a:ln>
                          <a:solidFill>
                            <a:schemeClr val="tx1"/>
                          </a:solidFill>
                          <a:effectLst/>
                          <a:latin typeface="Verdana" pitchFamily="34" charset="0"/>
                        </a:rPr>
                        <a:t> / I2C</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2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1621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SENT / PSI5</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1621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HSCT/ MSC / EBU</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1621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Other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21621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Safety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SIL Level</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ASIL-D</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1621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Security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HSM</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21621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Power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EVR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bl>
          </a:graphicData>
        </a:graphic>
      </p:graphicFrame>
      <p:sp>
        <p:nvSpPr>
          <p:cNvPr id="75780" name="Text Box 92"/>
          <p:cNvSpPr txBox="1">
            <a:spLocks noChangeArrowheads="1"/>
          </p:cNvSpPr>
          <p:nvPr/>
        </p:nvSpPr>
        <p:spPr bwMode="auto">
          <a:xfrm>
            <a:off x="4694238" y="5589591"/>
            <a:ext cx="1428596" cy="246221"/>
          </a:xfrm>
          <a:prstGeom prst="rect">
            <a:avLst/>
          </a:prstGeom>
          <a:noFill/>
          <a:ln w="9525" algn="ctr">
            <a:noFill/>
            <a:miter lim="800000"/>
            <a:headEnd/>
            <a:tailEnd/>
          </a:ln>
          <a:effectLst/>
        </p:spPr>
        <p:txBody>
          <a:bodyPr wrap="none">
            <a:spAutoFit/>
          </a:bodyPr>
          <a:lstStyle/>
          <a:p>
            <a:pPr algn="l">
              <a:buClr>
                <a:schemeClr val="tx1"/>
              </a:buClr>
              <a:defRPr/>
            </a:pPr>
            <a:r>
              <a:rPr lang="en-GB" sz="1000" b="1" dirty="0">
                <a:latin typeface="Verdana"/>
                <a:cs typeface="Arial" charset="0"/>
              </a:rPr>
              <a:t>Package Variants</a:t>
            </a:r>
          </a:p>
        </p:txBody>
      </p:sp>
      <p:sp>
        <p:nvSpPr>
          <p:cNvPr id="75781" name="Line 93"/>
          <p:cNvSpPr>
            <a:spLocks noChangeShapeType="1"/>
          </p:cNvSpPr>
          <p:nvPr/>
        </p:nvSpPr>
        <p:spPr bwMode="auto">
          <a:xfrm>
            <a:off x="4765675" y="5805488"/>
            <a:ext cx="5113338" cy="0"/>
          </a:xfrm>
          <a:prstGeom prst="line">
            <a:avLst/>
          </a:prstGeom>
          <a:noFill/>
          <a:ln w="19050">
            <a:solidFill>
              <a:srgbClr val="87A5D2"/>
            </a:solidFill>
            <a:round/>
            <a:headEnd/>
            <a:tailEnd/>
          </a:ln>
        </p:spPr>
        <p:txBody>
          <a:bodyPr wrap="none" anchor="ctr">
            <a:noAutofit/>
          </a:bodyPr>
          <a:lstStyle/>
          <a:p>
            <a:pPr>
              <a:defRPr/>
            </a:pPr>
            <a:endParaRPr lang="en-GB" dirty="0">
              <a:solidFill>
                <a:srgbClr val="00214A"/>
              </a:solidFill>
              <a:cs typeface="Arial" charset="0"/>
            </a:endParaRPr>
          </a:p>
        </p:txBody>
      </p:sp>
      <p:sp>
        <p:nvSpPr>
          <p:cNvPr id="75884" name="Rectangle 379"/>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SCU</a:t>
            </a:r>
          </a:p>
        </p:txBody>
      </p:sp>
      <p:sp>
        <p:nvSpPr>
          <p:cNvPr id="75885" name="Rectangle 381"/>
          <p:cNvSpPr>
            <a:spLocks noChangeArrowheads="1"/>
          </p:cNvSpPr>
          <p:nvPr/>
        </p:nvSpPr>
        <p:spPr bwMode="auto">
          <a:xfrm>
            <a:off x="8845554" y="4008438"/>
            <a:ext cx="754063" cy="298451"/>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err="1">
                <a:latin typeface="Verdana"/>
                <a:cs typeface="Arial" charset="0"/>
              </a:rPr>
              <a:t>ADCx</a:t>
            </a:r>
            <a:endParaRPr lang="en-GB" sz="800" dirty="0">
              <a:latin typeface="Verdana"/>
              <a:cs typeface="Arial" charset="0"/>
            </a:endParaRPr>
          </a:p>
        </p:txBody>
      </p:sp>
      <p:sp>
        <p:nvSpPr>
          <p:cNvPr id="75886" name="Rectangle 382"/>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PLL</a:t>
            </a:r>
          </a:p>
        </p:txBody>
      </p:sp>
      <p:sp>
        <p:nvSpPr>
          <p:cNvPr id="75888" name="Rectangle 384"/>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MultiCAN+FD</a:t>
            </a:r>
            <a:endParaRPr lang="en-GB" sz="800" dirty="0">
              <a:latin typeface="Verdana"/>
            </a:endParaRPr>
          </a:p>
        </p:txBody>
      </p:sp>
      <p:sp>
        <p:nvSpPr>
          <p:cNvPr id="75889" name="Rectangle 385"/>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err="1">
                <a:latin typeface="Verdana"/>
                <a:cs typeface="Arial" charset="0"/>
              </a:rPr>
              <a:t>QSPIx</a:t>
            </a:r>
            <a:endParaRPr lang="en-GB" sz="800" dirty="0">
              <a:latin typeface="Verdana"/>
              <a:cs typeface="Arial" charset="0"/>
            </a:endParaRPr>
          </a:p>
        </p:txBody>
      </p:sp>
      <p:sp>
        <p:nvSpPr>
          <p:cNvPr id="75890" name="Rectangle 386"/>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err="1">
                <a:latin typeface="Verdana"/>
                <a:cs typeface="Arial" charset="0"/>
              </a:rPr>
              <a:t>ASCLINx</a:t>
            </a:r>
            <a:endParaRPr lang="en-GB" sz="800" dirty="0">
              <a:latin typeface="Verdana"/>
              <a:cs typeface="Arial" charset="0"/>
            </a:endParaRPr>
          </a:p>
        </p:txBody>
      </p:sp>
      <p:sp>
        <p:nvSpPr>
          <p:cNvPr id="75891" name="Rectangle 38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SENT</a:t>
            </a:r>
          </a:p>
        </p:txBody>
      </p:sp>
      <p:sp>
        <p:nvSpPr>
          <p:cNvPr id="75892" name="Freeform 389"/>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894" name="Line 391"/>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895" name="Line 393"/>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896" name="Line 394"/>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897" name="Line 39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902" name="Line 400"/>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03" name="Line 402"/>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05" name="Line 404"/>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06" name="Line 405"/>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07" name="Line 407"/>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p:spPr>
        <p:txBody>
          <a:bodyPr>
            <a:noAutofit/>
          </a:bodyPr>
          <a:lstStyle/>
          <a:p>
            <a:pPr>
              <a:defRPr/>
            </a:pPr>
            <a:endParaRPr lang="en-GB" dirty="0">
              <a:solidFill>
                <a:srgbClr val="00214A"/>
              </a:solidFill>
              <a:cs typeface="Arial" charset="0"/>
            </a:endParaRPr>
          </a:p>
        </p:txBody>
      </p:sp>
      <p:sp>
        <p:nvSpPr>
          <p:cNvPr id="75908" name="Rectangle 408"/>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STM</a:t>
            </a:r>
          </a:p>
        </p:txBody>
      </p:sp>
      <p:sp>
        <p:nvSpPr>
          <p:cNvPr id="75909" name="Line 409"/>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14" name="Rectangle 415"/>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GTM</a:t>
            </a:r>
          </a:p>
        </p:txBody>
      </p:sp>
      <p:sp>
        <p:nvSpPr>
          <p:cNvPr id="75915" name="Line 416"/>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16" name="Line 417"/>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18" name="Rectangle 419"/>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CCU6x</a:t>
            </a:r>
          </a:p>
        </p:txBody>
      </p:sp>
      <p:sp>
        <p:nvSpPr>
          <p:cNvPr id="75919" name="Rectangle 425"/>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p>
            <a:pPr>
              <a:buClr>
                <a:schemeClr val="tx1"/>
              </a:buClr>
              <a:defRPr/>
            </a:pPr>
            <a:r>
              <a:rPr lang="en-GB" sz="800" dirty="0">
                <a:latin typeface="Verdana"/>
                <a:cs typeface="Arial" charset="0"/>
              </a:rPr>
              <a:t>TriCore</a:t>
            </a:r>
          </a:p>
          <a:p>
            <a:pPr>
              <a:buClr>
                <a:schemeClr val="tx1"/>
              </a:buClr>
              <a:defRPr/>
            </a:pPr>
            <a:r>
              <a:rPr lang="en-GB" sz="800" dirty="0">
                <a:latin typeface="Verdana"/>
                <a:cs typeface="Arial" charset="0"/>
              </a:rPr>
              <a:t>1.6E</a:t>
            </a:r>
          </a:p>
        </p:txBody>
      </p:sp>
      <p:sp>
        <p:nvSpPr>
          <p:cNvPr id="75920" name="Rectangle 426"/>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PMI</a:t>
            </a:r>
          </a:p>
        </p:txBody>
      </p:sp>
      <p:sp>
        <p:nvSpPr>
          <p:cNvPr id="75921" name="Rectangle 427"/>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DMI</a:t>
            </a:r>
            <a:br>
              <a:rPr lang="en-GB" sz="500" dirty="0">
                <a:latin typeface="Verdana"/>
                <a:cs typeface="Arial" charset="0"/>
              </a:rPr>
            </a:br>
            <a:r>
              <a:rPr lang="en-GB" sz="500" dirty="0">
                <a:latin typeface="Verdana"/>
                <a:cs typeface="Arial" charset="0"/>
              </a:rPr>
              <a:t>Standby </a:t>
            </a:r>
          </a:p>
          <a:p>
            <a:pPr>
              <a:buClr>
                <a:schemeClr val="tx1"/>
              </a:buClr>
              <a:defRPr/>
            </a:pPr>
            <a:r>
              <a:rPr lang="en-GB" sz="500" dirty="0">
                <a:latin typeface="Verdana"/>
                <a:cs typeface="Arial" charset="0"/>
              </a:rPr>
              <a:t>Overlay</a:t>
            </a:r>
          </a:p>
        </p:txBody>
      </p:sp>
      <p:sp>
        <p:nvSpPr>
          <p:cNvPr id="75922" name="Rectangle 428"/>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FPU</a:t>
            </a:r>
          </a:p>
        </p:txBody>
      </p:sp>
      <p:sp>
        <p:nvSpPr>
          <p:cNvPr id="75923" name="Rectangle 429"/>
          <p:cNvSpPr>
            <a:spLocks noChangeArrowheads="1"/>
          </p:cNvSpPr>
          <p:nvPr/>
        </p:nvSpPr>
        <p:spPr bwMode="auto">
          <a:xfrm>
            <a:off x="6667500" y="2189164"/>
            <a:ext cx="711200" cy="215900"/>
          </a:xfrm>
          <a:prstGeom prst="rect">
            <a:avLst/>
          </a:prstGeom>
          <a:solidFill>
            <a:schemeClr val="bg2"/>
          </a:solidFill>
          <a:ln w="9525">
            <a:solidFill>
              <a:schemeClr val="accent4"/>
            </a:solidFill>
            <a:miter lim="800000"/>
            <a:headEnd/>
            <a:tailEnd/>
          </a:ln>
          <a:effectLst/>
        </p:spPr>
        <p:txBody>
          <a:bodyPr wrap="none"/>
          <a:lstStyle/>
          <a:p>
            <a:pPr>
              <a:buClr>
                <a:schemeClr val="tx1"/>
              </a:buClr>
              <a:defRPr/>
            </a:pPr>
            <a:r>
              <a:rPr lang="en-GB" sz="600" dirty="0">
                <a:latin typeface="Verdana"/>
                <a:cs typeface="Arial" charset="0"/>
              </a:rPr>
              <a:t>Checker Core</a:t>
            </a:r>
          </a:p>
        </p:txBody>
      </p:sp>
      <p:sp>
        <p:nvSpPr>
          <p:cNvPr id="75930" name="Rectangle 439"/>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BCU</a:t>
            </a:r>
          </a:p>
        </p:txBody>
      </p:sp>
      <p:sp>
        <p:nvSpPr>
          <p:cNvPr id="75931" name="Line 440"/>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35" name="Line 445"/>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p:spPr>
        <p:txBody>
          <a:bodyPr>
            <a:noAutofit/>
          </a:bodyPr>
          <a:lstStyle/>
          <a:p>
            <a:pPr>
              <a:defRPr/>
            </a:pPr>
            <a:endParaRPr lang="en-GB" dirty="0">
              <a:solidFill>
                <a:srgbClr val="00214A"/>
              </a:solidFill>
              <a:cs typeface="Arial" charset="0"/>
            </a:endParaRPr>
          </a:p>
        </p:txBody>
      </p:sp>
      <p:sp>
        <p:nvSpPr>
          <p:cNvPr id="75936" name="Line 446"/>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p:spPr>
        <p:txBody>
          <a:bodyPr>
            <a:noAutofit/>
          </a:bodyPr>
          <a:lstStyle/>
          <a:p>
            <a:pPr>
              <a:defRPr/>
            </a:pPr>
            <a:endParaRPr lang="en-GB" dirty="0">
              <a:solidFill>
                <a:srgbClr val="00214A"/>
              </a:solidFill>
              <a:cs typeface="Arial" charset="0"/>
            </a:endParaRPr>
          </a:p>
        </p:txBody>
      </p:sp>
      <p:sp>
        <p:nvSpPr>
          <p:cNvPr id="75937" name="Rectangle 447"/>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Ports</a:t>
            </a:r>
          </a:p>
        </p:txBody>
      </p:sp>
      <p:sp>
        <p:nvSpPr>
          <p:cNvPr id="75938" name="Rectangle 448"/>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OCDS</a:t>
            </a:r>
          </a:p>
        </p:txBody>
      </p:sp>
      <p:sp>
        <p:nvSpPr>
          <p:cNvPr id="75939" name="Line 449"/>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p:spPr>
        <p:txBody>
          <a:bodyPr>
            <a:noAutofit/>
          </a:bodyPr>
          <a:lstStyle/>
          <a:p>
            <a:pPr>
              <a:defRPr/>
            </a:pPr>
            <a:endParaRPr lang="en-GB" dirty="0">
              <a:solidFill>
                <a:srgbClr val="00214A"/>
              </a:solidFill>
              <a:cs typeface="Arial" charset="0"/>
            </a:endParaRPr>
          </a:p>
        </p:txBody>
      </p:sp>
      <p:sp>
        <p:nvSpPr>
          <p:cNvPr id="75940" name="Rectangle 450"/>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GPT12x</a:t>
            </a:r>
          </a:p>
        </p:txBody>
      </p:sp>
      <p:sp>
        <p:nvSpPr>
          <p:cNvPr id="75941" name="Rectangle 451"/>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dirty="0">
                <a:latin typeface="Verdana"/>
                <a:cs typeface="Arial" charset="0"/>
              </a:rPr>
              <a:t>IOM</a:t>
            </a:r>
          </a:p>
        </p:txBody>
      </p:sp>
      <p:sp>
        <p:nvSpPr>
          <p:cNvPr id="75942" name="Line 452"/>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p:spPr>
        <p:txBody>
          <a:bodyPr>
            <a:noAutofit/>
          </a:bodyPr>
          <a:lstStyle/>
          <a:p>
            <a:pPr>
              <a:defRPr/>
            </a:pPr>
            <a:endParaRPr lang="en-GB" dirty="0">
              <a:solidFill>
                <a:srgbClr val="00214A"/>
              </a:solidFill>
              <a:cs typeface="Arial" charset="0"/>
            </a:endParaRPr>
          </a:p>
        </p:txBody>
      </p:sp>
      <p:sp>
        <p:nvSpPr>
          <p:cNvPr id="75943" name="Text Box 453"/>
          <p:cNvSpPr txBox="1">
            <a:spLocks noChangeArrowheads="1"/>
          </p:cNvSpPr>
          <p:nvPr/>
        </p:nvSpPr>
        <p:spPr bwMode="auto">
          <a:xfrm>
            <a:off x="6203950" y="4202113"/>
            <a:ext cx="1351652" cy="215444"/>
          </a:xfrm>
          <a:prstGeom prst="rect">
            <a:avLst/>
          </a:prstGeom>
          <a:noFill/>
          <a:ln w="9525">
            <a:noFill/>
            <a:miter lim="800000"/>
            <a:headEnd/>
            <a:tailEnd/>
          </a:ln>
          <a:effectLst/>
        </p:spPr>
        <p:txBody>
          <a:bodyPr wrap="none">
            <a:spAutoFit/>
          </a:bodyPr>
          <a:lstStyle/>
          <a:p>
            <a:pPr algn="l">
              <a:buClr>
                <a:schemeClr val="tx1"/>
              </a:buClr>
              <a:defRPr/>
            </a:pPr>
            <a:r>
              <a:rPr lang="en-GB" sz="800" dirty="0">
                <a:latin typeface="Verdana"/>
                <a:cs typeface="Arial" charset="0"/>
              </a:rPr>
              <a:t>System Peripheral Bus</a:t>
            </a:r>
          </a:p>
        </p:txBody>
      </p:sp>
      <p:sp>
        <p:nvSpPr>
          <p:cNvPr id="80" name="Rectangle 439"/>
          <p:cNvSpPr>
            <a:spLocks noChangeArrowheads="1"/>
          </p:cNvSpPr>
          <p:nvPr/>
        </p:nvSpPr>
        <p:spPr bwMode="auto">
          <a:xfrm>
            <a:off x="8655054" y="4557714"/>
            <a:ext cx="944563" cy="744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defRPr/>
            </a:pPr>
            <a:r>
              <a:rPr lang="en-GB" sz="800" i="1" dirty="0">
                <a:latin typeface="Verdana"/>
                <a:cs typeface="Arial" charset="0"/>
              </a:rPr>
              <a:t>EVR</a:t>
            </a:r>
          </a:p>
          <a:p>
            <a:pPr>
              <a:buClr>
                <a:schemeClr val="tx1"/>
              </a:buClr>
              <a:defRPr/>
            </a:pPr>
            <a:r>
              <a:rPr lang="en-GB" sz="800" i="1" dirty="0">
                <a:latin typeface="Verdana"/>
                <a:cs typeface="Arial" charset="0"/>
              </a:rPr>
              <a:t>3.3V</a:t>
            </a:r>
          </a:p>
          <a:p>
            <a:pPr>
              <a:buClr>
                <a:schemeClr val="tx1"/>
              </a:buClr>
              <a:defRPr/>
            </a:pPr>
            <a:r>
              <a:rPr lang="en-GB" sz="800" i="1" dirty="0">
                <a:latin typeface="Verdana"/>
                <a:cs typeface="Arial" charset="0"/>
              </a:rPr>
              <a:t>Single Supply</a:t>
            </a:r>
          </a:p>
        </p:txBody>
      </p:sp>
      <p:sp>
        <p:nvSpPr>
          <p:cNvPr id="65"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SDMA</a:t>
            </a:r>
          </a:p>
        </p:txBody>
      </p:sp>
      <p:sp>
        <p:nvSpPr>
          <p:cNvPr id="66" name="Rectangle 188"/>
          <p:cNvSpPr>
            <a:spLocks noChangeArrowheads="1"/>
          </p:cNvSpPr>
          <p:nvPr/>
        </p:nvSpPr>
        <p:spPr bwMode="auto">
          <a:xfrm>
            <a:off x="6003001" y="5866987"/>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TQFP-100 </a:t>
            </a:r>
          </a:p>
          <a:p>
            <a:pPr>
              <a:buClr>
                <a:schemeClr val="tx1"/>
              </a:buClr>
              <a:defRPr/>
            </a:pPr>
            <a:r>
              <a:rPr lang="en-GB" sz="700" b="1" dirty="0">
                <a:latin typeface="Verdana"/>
              </a:rPr>
              <a:t>0.4mm</a:t>
            </a:r>
            <a:br>
              <a:rPr lang="en-GB" sz="800" dirty="0">
                <a:latin typeface="Verdana"/>
              </a:rPr>
            </a:br>
            <a:r>
              <a:rPr lang="en-GB" sz="700" dirty="0">
                <a:latin typeface="Verdana"/>
              </a:rPr>
              <a:t>-40°C to +125°C</a:t>
            </a:r>
            <a:r>
              <a:rPr lang="en-GB" sz="700" baseline="30000" dirty="0">
                <a:latin typeface="Verdana"/>
              </a:rPr>
              <a:t> </a:t>
            </a:r>
            <a:r>
              <a:rPr lang="en-GB" sz="800" baseline="30000" dirty="0">
                <a:latin typeface="Verdana"/>
              </a:rPr>
              <a:t>1)</a:t>
            </a:r>
            <a:endParaRPr lang="en-GB" sz="800" dirty="0">
              <a:latin typeface="Verdana"/>
            </a:endParaRPr>
          </a:p>
          <a:p>
            <a:pPr>
              <a:buClr>
                <a:schemeClr val="tx1"/>
              </a:buClr>
              <a:defRPr/>
            </a:pPr>
            <a:r>
              <a:rPr lang="en-GB" sz="800" dirty="0">
                <a:latin typeface="Verdana"/>
              </a:rPr>
              <a:t>24 ADC inputs</a:t>
            </a:r>
          </a:p>
        </p:txBody>
      </p:sp>
      <p:sp>
        <p:nvSpPr>
          <p:cNvPr id="67" name="Rectangle 188"/>
          <p:cNvSpPr>
            <a:spLocks noChangeArrowheads="1"/>
          </p:cNvSpPr>
          <p:nvPr/>
        </p:nvSpPr>
        <p:spPr bwMode="auto">
          <a:xfrm>
            <a:off x="4932537" y="5867334"/>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TQFP-144 </a:t>
            </a:r>
          </a:p>
          <a:p>
            <a:pPr>
              <a:buClr>
                <a:schemeClr val="tx1"/>
              </a:buClr>
              <a:defRPr/>
            </a:pPr>
            <a:r>
              <a:rPr lang="en-GB" sz="700" b="1" dirty="0">
                <a:latin typeface="Verdana"/>
              </a:rPr>
              <a:t>0.4mm</a:t>
            </a:r>
            <a:br>
              <a:rPr lang="en-GB" sz="800" dirty="0">
                <a:latin typeface="Verdana"/>
              </a:rPr>
            </a:br>
            <a:r>
              <a:rPr lang="en-GB" sz="700" dirty="0">
                <a:latin typeface="Verdana"/>
              </a:rPr>
              <a:t>-40°C to +125°C</a:t>
            </a:r>
            <a:r>
              <a:rPr lang="en-GB" sz="800" dirty="0">
                <a:latin typeface="Verdana"/>
              </a:rPr>
              <a:t> </a:t>
            </a:r>
            <a:r>
              <a:rPr lang="en-GB" sz="800" baseline="30000" dirty="0">
                <a:latin typeface="Verdana"/>
              </a:rPr>
              <a:t>1)</a:t>
            </a:r>
            <a:endParaRPr lang="en-GB" sz="800" dirty="0">
              <a:latin typeface="Verdana"/>
            </a:endParaRPr>
          </a:p>
          <a:p>
            <a:pPr>
              <a:buClr>
                <a:schemeClr val="tx1"/>
              </a:buClr>
              <a:defRPr/>
            </a:pPr>
            <a:r>
              <a:rPr lang="en-GB" sz="800" dirty="0">
                <a:latin typeface="Verdana"/>
              </a:rPr>
              <a:t>24 ADC inputs</a:t>
            </a:r>
          </a:p>
        </p:txBody>
      </p:sp>
      <p:sp>
        <p:nvSpPr>
          <p:cNvPr id="60" name="Freeform 389"/>
          <p:cNvSpPr>
            <a:spLocks/>
          </p:cNvSpPr>
          <p:nvPr/>
        </p:nvSpPr>
        <p:spPr bwMode="auto">
          <a:xfrm>
            <a:off x="6519912" y="2019300"/>
            <a:ext cx="2044650"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p:spPr>
        <p:txBody>
          <a:bodyPr>
            <a:noAutofit/>
          </a:bodyPr>
          <a:lstStyle/>
          <a:p>
            <a:endParaRPr lang="en-GB" dirty="0">
              <a:solidFill>
                <a:srgbClr val="00214A"/>
              </a:solidFill>
            </a:endParaRPr>
          </a:p>
        </p:txBody>
      </p:sp>
      <p:sp>
        <p:nvSpPr>
          <p:cNvPr id="61" name="Line 453"/>
          <p:cNvSpPr>
            <a:spLocks noChangeShapeType="1"/>
          </p:cNvSpPr>
          <p:nvPr/>
        </p:nvSpPr>
        <p:spPr bwMode="auto">
          <a:xfrm flipH="1">
            <a:off x="7367588" y="1804989"/>
            <a:ext cx="0" cy="198437"/>
          </a:xfrm>
          <a:prstGeom prst="line">
            <a:avLst/>
          </a:prstGeom>
          <a:noFill/>
          <a:ln w="38100">
            <a:solidFill>
              <a:schemeClr val="bg2"/>
            </a:solidFill>
            <a:round/>
            <a:headEnd type="triangle" w="med" len="med"/>
            <a:tailEnd/>
          </a:ln>
        </p:spPr>
        <p:txBody>
          <a:bodyPr>
            <a:noAutofit/>
          </a:bodyPr>
          <a:lstStyle/>
          <a:p>
            <a:endParaRPr lang="en-GB" dirty="0">
              <a:solidFill>
                <a:srgbClr val="00214A"/>
              </a:solidFill>
            </a:endParaRPr>
          </a:p>
        </p:txBody>
      </p:sp>
      <p:grpSp>
        <p:nvGrpSpPr>
          <p:cNvPr id="2" name="Group 485"/>
          <p:cNvGrpSpPr>
            <a:grpSpLocks/>
          </p:cNvGrpSpPr>
          <p:nvPr/>
        </p:nvGrpSpPr>
        <p:grpSpPr bwMode="auto">
          <a:xfrm>
            <a:off x="7121525" y="1198565"/>
            <a:ext cx="960438" cy="604837"/>
            <a:chOff x="3606" y="755"/>
            <a:chExt cx="605" cy="381"/>
          </a:xfrm>
        </p:grpSpPr>
        <p:sp>
          <p:nvSpPr>
            <p:cNvPr id="63" name="Rectangle 480"/>
            <p:cNvSpPr>
              <a:spLocks noChangeArrowheads="1"/>
            </p:cNvSpPr>
            <p:nvPr/>
          </p:nvSpPr>
          <p:spPr bwMode="auto">
            <a:xfrm>
              <a:off x="3606" y="755"/>
              <a:ext cx="603" cy="12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PMU</a:t>
              </a:r>
            </a:p>
          </p:txBody>
        </p:sp>
        <p:sp>
          <p:nvSpPr>
            <p:cNvPr id="64" name="Rectangle 481"/>
            <p:cNvSpPr>
              <a:spLocks noChangeArrowheads="1"/>
            </p:cNvSpPr>
            <p:nvPr/>
          </p:nvSpPr>
          <p:spPr bwMode="auto">
            <a:xfrm>
              <a:off x="3606" y="882"/>
              <a:ext cx="302"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600" dirty="0">
                  <a:latin typeface="Verdana"/>
                </a:rPr>
                <a:t>Data Flash</a:t>
              </a:r>
              <a:br>
                <a:rPr lang="en-GB" sz="600" dirty="0">
                  <a:latin typeface="Verdana"/>
                </a:rPr>
              </a:br>
              <a:r>
                <a:rPr lang="en-GB" sz="600" dirty="0">
                  <a:latin typeface="Verdana"/>
                </a:rPr>
                <a:t>BROM</a:t>
              </a:r>
            </a:p>
          </p:txBody>
        </p:sp>
        <p:sp>
          <p:nvSpPr>
            <p:cNvPr id="68" name="Rectangle 482"/>
            <p:cNvSpPr>
              <a:spLocks noChangeArrowheads="1"/>
            </p:cNvSpPr>
            <p:nvPr/>
          </p:nvSpPr>
          <p:spPr bwMode="auto">
            <a:xfrm>
              <a:off x="3908" y="882"/>
              <a:ext cx="303"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Progr</a:t>
              </a:r>
              <a:r>
                <a:rPr lang="en-GB" sz="800" dirty="0">
                  <a:latin typeface="Verdana"/>
                </a:rPr>
                <a:t>.</a:t>
              </a:r>
              <a:br>
                <a:rPr lang="en-GB" sz="800" dirty="0">
                  <a:latin typeface="Verdana"/>
                </a:rPr>
              </a:br>
              <a:r>
                <a:rPr lang="en-GB" sz="800" dirty="0">
                  <a:latin typeface="Verdana"/>
                </a:rPr>
                <a:t>Flash</a:t>
              </a:r>
            </a:p>
          </p:txBody>
        </p:sp>
      </p:grpSp>
      <p:sp>
        <p:nvSpPr>
          <p:cNvPr id="69" name="Line 484"/>
          <p:cNvSpPr>
            <a:spLocks noChangeShapeType="1"/>
          </p:cNvSpPr>
          <p:nvPr/>
        </p:nvSpPr>
        <p:spPr bwMode="auto">
          <a:xfrm flipH="1">
            <a:off x="7843838" y="1804989"/>
            <a:ext cx="0" cy="198437"/>
          </a:xfrm>
          <a:prstGeom prst="line">
            <a:avLst/>
          </a:prstGeom>
          <a:noFill/>
          <a:ln w="38100">
            <a:solidFill>
              <a:schemeClr val="bg2"/>
            </a:solidFill>
            <a:round/>
            <a:headEnd type="triangle" w="med" len="med"/>
            <a:tailEnd/>
          </a:ln>
        </p:spPr>
        <p:txBody>
          <a:bodyPr>
            <a:noAutofit/>
          </a:bodyPr>
          <a:lstStyle/>
          <a:p>
            <a:endParaRPr lang="en-GB" dirty="0">
              <a:solidFill>
                <a:srgbClr val="00214A"/>
              </a:solidFill>
            </a:endParaRPr>
          </a:p>
        </p:txBody>
      </p:sp>
      <p:sp>
        <p:nvSpPr>
          <p:cNvPr id="70" name="Line 456"/>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p:spPr>
        <p:txBody>
          <a:bodyPr>
            <a:noAutofit/>
          </a:bodyPr>
          <a:lstStyle/>
          <a:p>
            <a:endParaRPr lang="en-GB" dirty="0">
              <a:solidFill>
                <a:srgbClr val="00214A"/>
              </a:solidFill>
            </a:endParaRPr>
          </a:p>
        </p:txBody>
      </p:sp>
      <p:sp>
        <p:nvSpPr>
          <p:cNvPr id="71" name="Line 457"/>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p:spPr>
        <p:txBody>
          <a:bodyPr>
            <a:noAutofit/>
          </a:bodyPr>
          <a:lstStyle/>
          <a:p>
            <a:endParaRPr lang="en-GB" dirty="0">
              <a:solidFill>
                <a:srgbClr val="00214A"/>
              </a:solidFill>
            </a:endParaRPr>
          </a:p>
        </p:txBody>
      </p:sp>
      <p:sp>
        <p:nvSpPr>
          <p:cNvPr id="72" name="Text Box 432"/>
          <p:cNvSpPr txBox="1">
            <a:spLocks noChangeArrowheads="1"/>
          </p:cNvSpPr>
          <p:nvPr/>
        </p:nvSpPr>
        <p:spPr bwMode="auto">
          <a:xfrm>
            <a:off x="7164939" y="1917699"/>
            <a:ext cx="902811" cy="215444"/>
          </a:xfrm>
          <a:prstGeom prst="rect">
            <a:avLst/>
          </a:prstGeom>
          <a:noFill/>
          <a:ln w="9525">
            <a:noFill/>
            <a:miter lim="800000"/>
            <a:headEnd/>
            <a:tailEnd/>
          </a:ln>
          <a:effectLst/>
        </p:spPr>
        <p:txBody>
          <a:bodyPr wrap="none">
            <a:spAutoFit/>
          </a:bodyPr>
          <a:lstStyle/>
          <a:p>
            <a:pPr algn="l">
              <a:buClr>
                <a:schemeClr val="tx1"/>
              </a:buClr>
            </a:pPr>
            <a:r>
              <a:rPr lang="en-GB" sz="800" dirty="0">
                <a:latin typeface="Verdana"/>
              </a:rPr>
              <a:t>SRI Cross Bar</a:t>
            </a:r>
          </a:p>
        </p:txBody>
      </p:sp>
      <p:sp>
        <p:nvSpPr>
          <p:cNvPr id="73" name="Line 260"/>
          <p:cNvSpPr>
            <a:spLocks noChangeShapeType="1"/>
          </p:cNvSpPr>
          <p:nvPr/>
        </p:nvSpPr>
        <p:spPr bwMode="auto">
          <a:xfrm flipH="1">
            <a:off x="7502525" y="2895095"/>
            <a:ext cx="0" cy="1404000"/>
          </a:xfrm>
          <a:prstGeom prst="line">
            <a:avLst/>
          </a:prstGeom>
          <a:noFill/>
          <a:ln w="38100">
            <a:solidFill>
              <a:srgbClr val="C0C0C0"/>
            </a:solidFill>
            <a:round/>
            <a:headEnd type="triangle"/>
            <a:tailEnd type="triangle" w="med" len="med"/>
          </a:ln>
        </p:spPr>
        <p:txBody>
          <a:bodyPr>
            <a:noAutofit/>
          </a:bodyPr>
          <a:lstStyle/>
          <a:p>
            <a:endParaRPr lang="en-GB" dirty="0">
              <a:solidFill>
                <a:srgbClr val="00214A"/>
              </a:solidFill>
            </a:endParaRPr>
          </a:p>
        </p:txBody>
      </p:sp>
      <p:pic>
        <p:nvPicPr>
          <p:cNvPr id="7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404" y="5364000"/>
            <a:ext cx="559411" cy="1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Rectangle 188"/>
          <p:cNvSpPr>
            <a:spLocks noChangeArrowheads="1"/>
          </p:cNvSpPr>
          <p:nvPr/>
        </p:nvSpPr>
        <p:spPr bwMode="auto">
          <a:xfrm>
            <a:off x="7070576" y="5877274"/>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TQFP-80 </a:t>
            </a:r>
          </a:p>
          <a:p>
            <a:pPr>
              <a:buClr>
                <a:schemeClr val="tx1"/>
              </a:buClr>
              <a:defRPr/>
            </a:pPr>
            <a:r>
              <a:rPr lang="en-GB" sz="700" b="1" dirty="0">
                <a:latin typeface="Verdana"/>
              </a:rPr>
              <a:t>0.4mm</a:t>
            </a:r>
            <a:br>
              <a:rPr lang="en-GB" sz="800" dirty="0">
                <a:latin typeface="Verdana"/>
              </a:rPr>
            </a:br>
            <a:r>
              <a:rPr lang="en-GB" sz="700" dirty="0">
                <a:latin typeface="Verdana"/>
              </a:rPr>
              <a:t>-40°C to +125°C </a:t>
            </a:r>
            <a:endParaRPr lang="en-GB" sz="800" baseline="30000" dirty="0">
              <a:latin typeface="Verdana"/>
            </a:endParaRPr>
          </a:p>
          <a:p>
            <a:pPr>
              <a:buClr>
                <a:schemeClr val="tx1"/>
              </a:buClr>
              <a:defRPr/>
            </a:pPr>
            <a:r>
              <a:rPr lang="en-GB" sz="800" dirty="0">
                <a:latin typeface="Verdana"/>
              </a:rPr>
              <a:t>14 ADC inputs</a:t>
            </a:r>
          </a:p>
        </p:txBody>
      </p:sp>
      <p:sp>
        <p:nvSpPr>
          <p:cNvPr id="81" name="Rechteck 128"/>
          <p:cNvSpPr/>
          <p:nvPr/>
        </p:nvSpPr>
        <p:spPr>
          <a:xfrm>
            <a:off x="1106323" y="6031298"/>
            <a:ext cx="3443947" cy="954107"/>
          </a:xfrm>
          <a:prstGeom prst="rect">
            <a:avLst/>
          </a:prstGeom>
          <a:effectLst/>
        </p:spPr>
        <p:txBody>
          <a:bodyPr wrap="square">
            <a:spAutoFit/>
          </a:bodyPr>
          <a:lstStyle/>
          <a:p>
            <a:pPr marL="228600" indent="-228600">
              <a:buClr>
                <a:schemeClr val="tx1"/>
              </a:buClr>
              <a:buFontTx/>
              <a:buAutoNum type="arabicParenR"/>
            </a:pPr>
            <a:r>
              <a:rPr lang="en-GB" sz="800" i="1" dirty="0">
                <a:latin typeface="Verdana"/>
              </a:rPr>
              <a:t>Grade 0 </a:t>
            </a:r>
            <a:r>
              <a:rPr lang="en-GB" sz="800" i="1" dirty="0"/>
              <a:t>option</a:t>
            </a:r>
            <a:r>
              <a:rPr lang="en-GB" sz="800" i="1" dirty="0">
                <a:latin typeface="Verdana" pitchFamily="34" charset="0"/>
              </a:rPr>
              <a:t> available on request with </a:t>
            </a:r>
            <a:r>
              <a:rPr lang="en-GB" sz="800" i="1" dirty="0">
                <a:latin typeface="Verdana"/>
                <a:cs typeface="Arial" pitchFamily="34" charset="0"/>
              </a:rPr>
              <a:t>specific limitations for </a:t>
            </a:r>
            <a:r>
              <a:rPr lang="en-GB" sz="800" i="1" dirty="0">
                <a:latin typeface="Verdana" pitchFamily="34" charset="0"/>
              </a:rPr>
              <a:t>Ta=150°</a:t>
            </a:r>
          </a:p>
          <a:p>
            <a:pPr marL="228600" indent="-228600">
              <a:buClr>
                <a:schemeClr val="tx1"/>
              </a:buClr>
              <a:buFontTx/>
              <a:buAutoNum type="arabicParenR"/>
            </a:pPr>
            <a:r>
              <a:rPr lang="en-GB" sz="800" i="1" dirty="0">
                <a:latin typeface="Verdana"/>
              </a:rPr>
              <a:t>Option: Option: CAN FD ISO </a:t>
            </a:r>
            <a:r>
              <a:rPr lang="en-GB" sz="800" i="1" dirty="0" err="1">
                <a:latin typeface="Verdana"/>
              </a:rPr>
              <a:t>ISO</a:t>
            </a:r>
            <a:r>
              <a:rPr lang="en-GB" sz="800" i="1" dirty="0">
                <a:latin typeface="Verdana"/>
              </a:rPr>
              <a:t> 11898-1 in all nodes </a:t>
            </a:r>
            <a:endParaRPr lang="en-GB" sz="800" dirty="0">
              <a:solidFill>
                <a:srgbClr val="00214A"/>
              </a:solidFill>
              <a:latin typeface="Verdana" pitchFamily="34" charset="0"/>
            </a:endParaRPr>
          </a:p>
          <a:p>
            <a:pPr marL="228600" indent="-228600">
              <a:buClr>
                <a:schemeClr val="tx1"/>
              </a:buClr>
            </a:pPr>
            <a:endParaRPr lang="en-GB" sz="800" i="1" dirty="0">
              <a:latin typeface="Verdana"/>
            </a:endParaRPr>
          </a:p>
          <a:p>
            <a:pPr marL="228600" indent="-228600">
              <a:buClr>
                <a:schemeClr val="tx1"/>
              </a:buClr>
              <a:buFontTx/>
              <a:buAutoNum type="arabicParenR"/>
            </a:pPr>
            <a:endParaRPr lang="en-GB" sz="800" i="1" dirty="0">
              <a:latin typeface="Verdana" pitchFamily="34" charset="0"/>
            </a:endParaRPr>
          </a:p>
          <a:p>
            <a:pPr marL="228600" indent="-228600">
              <a:buClr>
                <a:schemeClr val="tx1"/>
              </a:buClr>
            </a:pPr>
            <a:endParaRPr lang="en-GB" sz="800" i="1" dirty="0">
              <a:latin typeface="Verdana"/>
            </a:endParaRPr>
          </a:p>
          <a:p>
            <a:pPr marL="228600" indent="-228600">
              <a:buAutoNum type="arabicParenR"/>
            </a:pPr>
            <a:endParaRPr lang="en-GB" sz="800" dirty="0">
              <a:latin typeface="Verdana"/>
            </a:endParaRPr>
          </a:p>
        </p:txBody>
      </p:sp>
      <p:sp>
        <p:nvSpPr>
          <p:cNvPr id="3" name="Footer Placeholder 2">
            <a:extLst>
              <a:ext uri="{FF2B5EF4-FFF2-40B4-BE49-F238E27FC236}">
                <a16:creationId xmlns:a16="http://schemas.microsoft.com/office/drawing/2014/main" id="{AF43DB63-5DAF-43D7-9884-31117C032891}"/>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376E2132-4448-46DF-8B29-3C5EA578FF72}"/>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EFB05D12-7EA9-4B39-A839-3B135EEFA479}"/>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038202297"/>
      </p:ext>
    </p:extLst>
  </p:cSld>
  <p:clrMapOvr>
    <a:masterClrMapping/>
  </p:clrMapOvr>
  <p:transition spd="slow"/>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Rectangle 3"/>
          <p:cNvSpPr>
            <a:spLocks noGrp="1" noChangeArrowheads="1"/>
          </p:cNvSpPr>
          <p:nvPr>
            <p:ph type="title" hasCustomPrompt="1"/>
          </p:nvPr>
        </p:nvSpPr>
        <p:spPr/>
        <p:txBody>
          <a:bodyPr vert="horz" lIns="0" tIns="0" rIns="0" bIns="10800" rtlCol="0" anchor="b" anchorCtr="0">
            <a:noAutofit/>
          </a:bodyPr>
          <a:lstStyle/>
          <a:p>
            <a:r>
              <a:t>1x Series – Umbrella Device</a:t>
            </a:r>
            <a:br>
              <a:rPr/>
            </a:br>
            <a:r>
              <a:rPr>
                <a:solidFill>
                  <a:schemeClr val="tx2">
                    <a:lumMod val="50000"/>
                  </a:schemeClr>
                </a:solidFill>
              </a:rPr>
              <a:t>SAK-TC21xL(S)-8F133</a:t>
            </a:r>
          </a:p>
        </p:txBody>
      </p:sp>
      <p:graphicFrame>
        <p:nvGraphicFramePr>
          <p:cNvPr id="1133645" name="Group 77"/>
          <p:cNvGraphicFramePr>
            <a:graphicFrameLocks noGrp="1"/>
          </p:cNvGraphicFramePr>
          <p:nvPr>
            <p:extLst/>
          </p:nvPr>
        </p:nvGraphicFramePr>
        <p:xfrm>
          <a:off x="1165225" y="941388"/>
          <a:ext cx="3455988" cy="4833078"/>
        </p:xfrm>
        <a:graphic>
          <a:graphicData uri="http://schemas.openxmlformats.org/drawingml/2006/table">
            <a:tbl>
              <a:tblPr/>
              <a:tblGrid>
                <a:gridCol w="863600">
                  <a:extLst>
                    <a:ext uri="{9D8B030D-6E8A-4147-A177-3AD203B41FA5}">
                      <a16:colId xmlns:a16="http://schemas.microsoft.com/office/drawing/2014/main" val="20000"/>
                    </a:ext>
                  </a:extLst>
                </a:gridCol>
                <a:gridCol w="1369285">
                  <a:extLst>
                    <a:ext uri="{9D8B030D-6E8A-4147-A177-3AD203B41FA5}">
                      <a16:colId xmlns:a16="http://schemas.microsoft.com/office/drawing/2014/main" val="20001"/>
                    </a:ext>
                  </a:extLst>
                </a:gridCol>
                <a:gridCol w="1223103">
                  <a:extLst>
                    <a:ext uri="{9D8B030D-6E8A-4147-A177-3AD203B41FA5}">
                      <a16:colId xmlns:a16="http://schemas.microsoft.com/office/drawing/2014/main" val="20002"/>
                    </a:ext>
                  </a:extLst>
                </a:gridCol>
              </a:tblGrid>
              <a:tr h="205789">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1" i="0" u="none" strike="noStrike" cap="none" normalizeH="0" baseline="0" dirty="0">
                          <a:ln>
                            <a:noFill/>
                          </a:ln>
                          <a:solidFill>
                            <a:schemeClr val="tx1"/>
                          </a:solidFill>
                          <a:effectLst/>
                          <a:latin typeface="Verdana" pitchFamily="34" charset="0"/>
                        </a:rPr>
                        <a:t>Feature Set</a:t>
                      </a:r>
                      <a:endParaRPr kumimoji="0" lang="en-GB" sz="800" b="1" i="0" u="none" strike="noStrike" cap="none" normalizeH="0" baseline="0" noProof="1">
                        <a:ln>
                          <a:noFill/>
                        </a:ln>
                        <a:solidFill>
                          <a:schemeClr val="tx1"/>
                        </a:solidFill>
                        <a:effectLst/>
                        <a:latin typeface="Verdana" pitchFamily="34" charset="0"/>
                      </a:endParaRP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US" sz="800" b="1" i="0" u="none" strike="noStrike" cap="none" normalizeH="0" baseline="0" noProof="1">
                        <a:ln>
                          <a:noFill/>
                        </a:ln>
                        <a:solidFill>
                          <a:srgbClr val="00214A"/>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1x Series </a:t>
                      </a:r>
                      <a:endParaRPr kumimoji="0" lang="en-GB"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lumMod val="40000"/>
                        <a:lumOff val="60000"/>
                      </a:schemeClr>
                    </a:solidFill>
                  </a:tcPr>
                </a:tc>
                <a:extLst>
                  <a:ext uri="{0D108BD9-81ED-4DB2-BD59-A6C34878D82A}">
                    <a16:rowId xmlns:a16="http://schemas.microsoft.com/office/drawing/2014/main" val="10000"/>
                  </a:ext>
                </a:extLst>
              </a:tr>
              <a:tr h="20578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1.6P</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057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0578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1.6E</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1 (1 / 0)</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057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133 MHz</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0578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Flash</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Program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512 KB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057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Data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64k, 125k cycles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0578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SRAM</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Total </a:t>
                      </a:r>
                      <a:r>
                        <a:rPr kumimoji="0" lang="en-GB" sz="700" b="0" i="0" u="none" strike="noStrike" cap="none" normalizeH="0" baseline="0" dirty="0">
                          <a:ln>
                            <a:noFill/>
                          </a:ln>
                          <a:solidFill>
                            <a:schemeClr val="tx1"/>
                          </a:solidFill>
                          <a:effectLst/>
                          <a:latin typeface="Verdana" pitchFamily="34" charset="0"/>
                        </a:rPr>
                        <a:t>(DMI , PMI)</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56 KB</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0578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DMA</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16</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0578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ADC</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Modules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057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24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05789">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Timer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GTM Input / Output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 / 32</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057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CCU / GPT modules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05789">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Interfaces</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FlexRay</a:t>
                      </a:r>
                      <a:r>
                        <a:rPr kumimoji="0" lang="en-GB" sz="800" b="0" i="0" u="none" strike="noStrike" cap="none" normalizeH="0" baseline="0" dirty="0">
                          <a:ln>
                            <a:noFill/>
                          </a:ln>
                          <a:solidFill>
                            <a:schemeClr val="tx1"/>
                          </a:solidFill>
                          <a:effectLst/>
                          <a:latin typeface="Verdana" pitchFamily="34" charset="0"/>
                        </a:rPr>
                        <a:t> (#/</a:t>
                      </a:r>
                      <a:r>
                        <a:rPr kumimoji="0" lang="en-GB" sz="800" b="0" i="0" u="none" strike="noStrike" cap="none" normalizeH="0" baseline="0" dirty="0" err="1">
                          <a:ln>
                            <a:noFill/>
                          </a:ln>
                          <a:solidFill>
                            <a:schemeClr val="tx1"/>
                          </a:solidFill>
                          <a:effectLst/>
                          <a:latin typeface="Verdana" pitchFamily="34" charset="0"/>
                        </a:rPr>
                        <a:t>ch.</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307158">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CAN FD</a:t>
                      </a:r>
                      <a:r>
                        <a:rPr kumimoji="0" lang="en-GB" sz="800" b="0" i="0" u="none" strike="noStrike" cap="small" normalizeH="0" baseline="30000" dirty="0">
                          <a:ln>
                            <a:noFill/>
                          </a:ln>
                          <a:solidFill>
                            <a:schemeClr val="tx1"/>
                          </a:solidFill>
                          <a:effectLst/>
                          <a:latin typeface="Verdana" pitchFamily="34" charset="0"/>
                        </a:rPr>
                        <a:t>2)</a:t>
                      </a:r>
                      <a:r>
                        <a:rPr kumimoji="0" lang="en-GB" sz="800" b="0" i="0" u="none" strike="noStrike" cap="small" normalizeH="0" baseline="0" dirty="0">
                          <a:ln>
                            <a:noFill/>
                          </a:ln>
                          <a:solidFill>
                            <a:schemeClr val="tx1"/>
                          </a:solidFill>
                          <a:effectLst/>
                          <a:latin typeface="Verdana" pitchFamily="34" charset="0"/>
                        </a:rPr>
                        <a:t> </a:t>
                      </a:r>
                      <a:r>
                        <a:rPr kumimoji="0" lang="en-GB" sz="800" b="0" i="0" u="none" strike="noStrike" cap="none" normalizeH="0" baseline="0" dirty="0">
                          <a:ln>
                            <a:noFill/>
                          </a:ln>
                          <a:solidFill>
                            <a:schemeClr val="tx1"/>
                          </a:solidFill>
                          <a:effectLst/>
                          <a:latin typeface="Verdana" pitchFamily="34" charset="0"/>
                        </a:rPr>
                        <a:t>(nodes/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3 / 128</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057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QSPI / </a:t>
                      </a:r>
                      <a:r>
                        <a:rPr lang="en-GB" sz="800" dirty="0">
                          <a:solidFill>
                            <a:schemeClr val="tx1"/>
                          </a:solidFill>
                          <a:latin typeface="Arial" charset="0"/>
                        </a:rPr>
                        <a:t>ASCLIN</a:t>
                      </a:r>
                      <a:r>
                        <a:rPr kumimoji="0" lang="en-GB" sz="800" b="0" i="0" u="none" strike="noStrike" cap="none" normalizeH="0" baseline="0" dirty="0">
                          <a:ln>
                            <a:noFill/>
                          </a:ln>
                          <a:solidFill>
                            <a:schemeClr val="tx1"/>
                          </a:solidFill>
                          <a:effectLst/>
                          <a:latin typeface="Verdana" pitchFamily="34" charset="0"/>
                        </a:rPr>
                        <a:t> / I2C</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2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057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SENT / PSI5</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057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HSCT/ MSC / EBU</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 / -</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057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Other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20578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Safety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SIL Level</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ASIL-D</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0578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Security</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HSM</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20578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Power</a:t>
                      </a:r>
                    </a:p>
                  </a:txBody>
                  <a:tcPr marL="110629" marR="110629"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EVR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bl>
          </a:graphicData>
        </a:graphic>
      </p:graphicFrame>
      <p:sp>
        <p:nvSpPr>
          <p:cNvPr id="25604" name="Text Box 74"/>
          <p:cNvSpPr txBox="1">
            <a:spLocks noChangeArrowheads="1"/>
          </p:cNvSpPr>
          <p:nvPr/>
        </p:nvSpPr>
        <p:spPr bwMode="auto">
          <a:xfrm>
            <a:off x="4694238" y="5589591"/>
            <a:ext cx="1428596" cy="246221"/>
          </a:xfrm>
          <a:prstGeom prst="rect">
            <a:avLst/>
          </a:prstGeom>
          <a:noFill/>
          <a:ln w="9525" algn="ctr">
            <a:noFill/>
            <a:miter lim="800000"/>
            <a:headEnd/>
            <a:tailEnd/>
          </a:ln>
          <a:effectLst/>
        </p:spPr>
        <p:txBody>
          <a:bodyPr wrap="none">
            <a:spAutoFit/>
          </a:bodyPr>
          <a:lstStyle/>
          <a:p>
            <a:pPr algn="l">
              <a:buClr>
                <a:schemeClr val="tx1"/>
              </a:buClr>
            </a:pPr>
            <a:r>
              <a:rPr lang="en-GB" sz="1000" b="1" dirty="0">
                <a:latin typeface="Verdana"/>
                <a:cs typeface="Arial" charset="0"/>
              </a:rPr>
              <a:t>Package Variants</a:t>
            </a:r>
          </a:p>
        </p:txBody>
      </p:sp>
      <p:sp>
        <p:nvSpPr>
          <p:cNvPr id="25605" name="Line 75"/>
          <p:cNvSpPr>
            <a:spLocks noChangeShapeType="1"/>
          </p:cNvSpPr>
          <p:nvPr/>
        </p:nvSpPr>
        <p:spPr bwMode="auto">
          <a:xfrm>
            <a:off x="4765675" y="5805488"/>
            <a:ext cx="5113338" cy="0"/>
          </a:xfrm>
          <a:prstGeom prst="line">
            <a:avLst/>
          </a:prstGeom>
          <a:noFill/>
          <a:ln w="19050">
            <a:solidFill>
              <a:srgbClr val="87A5D2"/>
            </a:solidFill>
            <a:round/>
            <a:headEnd/>
            <a:tailEnd/>
          </a:ln>
        </p:spPr>
        <p:txBody>
          <a:bodyPr wrap="none" anchor="ctr">
            <a:noAutofit/>
          </a:bodyPr>
          <a:lstStyle/>
          <a:p>
            <a:pPr algn="l"/>
            <a:endParaRPr lang="en-GB" dirty="0">
              <a:solidFill>
                <a:srgbClr val="00214A"/>
              </a:solidFill>
              <a:cs typeface="Arial" charset="0"/>
            </a:endParaRPr>
          </a:p>
        </p:txBody>
      </p:sp>
      <p:sp>
        <p:nvSpPr>
          <p:cNvPr id="25695" name="Rectangle 194"/>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SCU</a:t>
            </a:r>
          </a:p>
        </p:txBody>
      </p:sp>
      <p:sp>
        <p:nvSpPr>
          <p:cNvPr id="25696" name="Rectangle 195"/>
          <p:cNvSpPr>
            <a:spLocks noChangeArrowheads="1"/>
          </p:cNvSpPr>
          <p:nvPr/>
        </p:nvSpPr>
        <p:spPr bwMode="auto">
          <a:xfrm>
            <a:off x="8845554" y="4008438"/>
            <a:ext cx="754063" cy="298451"/>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cs typeface="Arial" charset="0"/>
              </a:rPr>
              <a:t>ADCx</a:t>
            </a:r>
            <a:endParaRPr lang="en-GB" sz="800" dirty="0">
              <a:latin typeface="Verdana"/>
              <a:cs typeface="Arial" charset="0"/>
            </a:endParaRPr>
          </a:p>
        </p:txBody>
      </p:sp>
      <p:sp>
        <p:nvSpPr>
          <p:cNvPr id="25697" name="Rectangle 196"/>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PLL</a:t>
            </a:r>
          </a:p>
        </p:txBody>
      </p:sp>
      <p:sp>
        <p:nvSpPr>
          <p:cNvPr id="25698" name="Rectangle 198"/>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MultiCAN+FD</a:t>
            </a:r>
            <a:endParaRPr lang="en-GB" sz="800" dirty="0">
              <a:latin typeface="Verdana"/>
            </a:endParaRPr>
          </a:p>
        </p:txBody>
      </p:sp>
      <p:sp>
        <p:nvSpPr>
          <p:cNvPr id="25699" name="Rectangle 199"/>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cs typeface="Arial" charset="0"/>
              </a:rPr>
              <a:t>QSPIx</a:t>
            </a:r>
            <a:endParaRPr lang="en-GB" sz="800" dirty="0">
              <a:latin typeface="Verdana"/>
              <a:cs typeface="Arial" charset="0"/>
            </a:endParaRPr>
          </a:p>
        </p:txBody>
      </p:sp>
      <p:sp>
        <p:nvSpPr>
          <p:cNvPr id="25700" name="Rectangle 200"/>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cs typeface="Arial" charset="0"/>
              </a:rPr>
              <a:t>ASCLINx</a:t>
            </a:r>
            <a:endParaRPr lang="en-GB" sz="800" dirty="0">
              <a:latin typeface="Verdana"/>
              <a:cs typeface="Arial" charset="0"/>
            </a:endParaRPr>
          </a:p>
        </p:txBody>
      </p:sp>
      <p:sp>
        <p:nvSpPr>
          <p:cNvPr id="25701" name="Freeform 202"/>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02" name="Line 204"/>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p:spPr>
        <p:txBody>
          <a:bodyPr>
            <a:noAutofit/>
          </a:bodyPr>
          <a:lstStyle/>
          <a:p>
            <a:pPr algn="l"/>
            <a:endParaRPr lang="en-GB" dirty="0">
              <a:solidFill>
                <a:srgbClr val="00214A"/>
              </a:solidFill>
              <a:cs typeface="Arial" charset="0"/>
            </a:endParaRPr>
          </a:p>
        </p:txBody>
      </p:sp>
      <p:sp>
        <p:nvSpPr>
          <p:cNvPr id="25703" name="Line 205"/>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p:spPr>
        <p:txBody>
          <a:bodyPr>
            <a:noAutofit/>
          </a:bodyPr>
          <a:lstStyle/>
          <a:p>
            <a:pPr algn="l"/>
            <a:endParaRPr lang="en-GB" dirty="0">
              <a:solidFill>
                <a:srgbClr val="00214A"/>
              </a:solidFill>
              <a:cs typeface="Arial" charset="0"/>
            </a:endParaRPr>
          </a:p>
        </p:txBody>
      </p:sp>
      <p:sp>
        <p:nvSpPr>
          <p:cNvPr id="25704" name="Line 206"/>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p:spPr>
        <p:txBody>
          <a:bodyPr>
            <a:noAutofit/>
          </a:bodyPr>
          <a:lstStyle/>
          <a:p>
            <a:pPr algn="l"/>
            <a:endParaRPr lang="en-GB" dirty="0">
              <a:solidFill>
                <a:srgbClr val="00214A"/>
              </a:solidFill>
              <a:cs typeface="Arial" charset="0"/>
            </a:endParaRPr>
          </a:p>
        </p:txBody>
      </p:sp>
      <p:sp>
        <p:nvSpPr>
          <p:cNvPr id="25706" name="Line 212"/>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07" name="Line 213"/>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08" name="Line 215"/>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09" name="Line 216"/>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10" name="Line 217"/>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p:spPr>
        <p:txBody>
          <a:bodyPr>
            <a:noAutofit/>
          </a:bodyPr>
          <a:lstStyle/>
          <a:p>
            <a:pPr algn="l"/>
            <a:endParaRPr lang="en-GB" dirty="0">
              <a:solidFill>
                <a:srgbClr val="00214A"/>
              </a:solidFill>
              <a:cs typeface="Arial" charset="0"/>
            </a:endParaRPr>
          </a:p>
        </p:txBody>
      </p:sp>
      <p:sp>
        <p:nvSpPr>
          <p:cNvPr id="25711" name="Rectangle 218"/>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STM</a:t>
            </a:r>
          </a:p>
        </p:txBody>
      </p:sp>
      <p:sp>
        <p:nvSpPr>
          <p:cNvPr id="25712" name="Line 219"/>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13" name="Rectangle 225"/>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GTM</a:t>
            </a:r>
          </a:p>
        </p:txBody>
      </p:sp>
      <p:sp>
        <p:nvSpPr>
          <p:cNvPr id="25714" name="Line 226"/>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15" name="Line 227"/>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16" name="Rectangle 229"/>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CCU6x</a:t>
            </a:r>
          </a:p>
        </p:txBody>
      </p:sp>
      <p:sp>
        <p:nvSpPr>
          <p:cNvPr id="25717" name="Rectangle 230"/>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p>
            <a:pPr>
              <a:buClr>
                <a:schemeClr val="tx1"/>
              </a:buClr>
            </a:pPr>
            <a:r>
              <a:rPr lang="en-GB" sz="800" dirty="0">
                <a:latin typeface="Verdana"/>
                <a:cs typeface="Arial" charset="0"/>
              </a:rPr>
              <a:t>TriCore</a:t>
            </a:r>
          </a:p>
          <a:p>
            <a:pPr>
              <a:buClr>
                <a:schemeClr val="tx1"/>
              </a:buClr>
            </a:pPr>
            <a:r>
              <a:rPr lang="en-GB" sz="800" dirty="0">
                <a:latin typeface="Verdana"/>
                <a:cs typeface="Arial" charset="0"/>
              </a:rPr>
              <a:t>1.6E</a:t>
            </a:r>
          </a:p>
        </p:txBody>
      </p:sp>
      <p:sp>
        <p:nvSpPr>
          <p:cNvPr id="25718" name="Rectangle 231"/>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PMI</a:t>
            </a:r>
          </a:p>
        </p:txBody>
      </p:sp>
      <p:sp>
        <p:nvSpPr>
          <p:cNvPr id="25719" name="Rectangle 232"/>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DMI</a:t>
            </a:r>
            <a:br>
              <a:rPr lang="en-GB" sz="500" dirty="0">
                <a:latin typeface="Verdana"/>
                <a:cs typeface="Arial" charset="0"/>
              </a:rPr>
            </a:br>
            <a:r>
              <a:rPr lang="en-GB" sz="500" dirty="0">
                <a:latin typeface="Verdana"/>
                <a:cs typeface="Arial" charset="0"/>
              </a:rPr>
              <a:t>Standby </a:t>
            </a:r>
          </a:p>
          <a:p>
            <a:pPr>
              <a:buClr>
                <a:schemeClr val="tx1"/>
              </a:buClr>
            </a:pPr>
            <a:r>
              <a:rPr lang="en-GB" sz="500" dirty="0">
                <a:latin typeface="Verdana"/>
                <a:cs typeface="Arial" charset="0"/>
              </a:rPr>
              <a:t>Overlay</a:t>
            </a:r>
          </a:p>
        </p:txBody>
      </p:sp>
      <p:sp>
        <p:nvSpPr>
          <p:cNvPr id="25720" name="Rectangle 233"/>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FPU</a:t>
            </a:r>
          </a:p>
        </p:txBody>
      </p:sp>
      <p:sp>
        <p:nvSpPr>
          <p:cNvPr id="25722" name="Rectangle 241"/>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BCU</a:t>
            </a:r>
          </a:p>
        </p:txBody>
      </p:sp>
      <p:sp>
        <p:nvSpPr>
          <p:cNvPr id="25723" name="Line 242"/>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26" name="Line 247"/>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p:spPr>
        <p:txBody>
          <a:bodyPr>
            <a:noAutofit/>
          </a:bodyPr>
          <a:lstStyle/>
          <a:p>
            <a:pPr algn="l"/>
            <a:endParaRPr lang="en-GB" dirty="0">
              <a:solidFill>
                <a:srgbClr val="00214A"/>
              </a:solidFill>
              <a:cs typeface="Arial" charset="0"/>
            </a:endParaRPr>
          </a:p>
        </p:txBody>
      </p:sp>
      <p:sp>
        <p:nvSpPr>
          <p:cNvPr id="25727" name="Line 248"/>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p:spPr>
        <p:txBody>
          <a:bodyPr>
            <a:noAutofit/>
          </a:bodyPr>
          <a:lstStyle/>
          <a:p>
            <a:pPr algn="l"/>
            <a:endParaRPr lang="en-GB" dirty="0">
              <a:solidFill>
                <a:srgbClr val="00214A"/>
              </a:solidFill>
              <a:cs typeface="Arial" charset="0"/>
            </a:endParaRPr>
          </a:p>
        </p:txBody>
      </p:sp>
      <p:sp>
        <p:nvSpPr>
          <p:cNvPr id="25728" name="Rectangle 249"/>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Ports</a:t>
            </a:r>
          </a:p>
        </p:txBody>
      </p:sp>
      <p:sp>
        <p:nvSpPr>
          <p:cNvPr id="25729" name="Rectangle 250"/>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OCDS</a:t>
            </a:r>
          </a:p>
        </p:txBody>
      </p:sp>
      <p:sp>
        <p:nvSpPr>
          <p:cNvPr id="25730" name="Line 251"/>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p:spPr>
        <p:txBody>
          <a:bodyPr>
            <a:noAutofit/>
          </a:bodyPr>
          <a:lstStyle/>
          <a:p>
            <a:pPr algn="l"/>
            <a:endParaRPr lang="en-GB" dirty="0">
              <a:solidFill>
                <a:srgbClr val="00214A"/>
              </a:solidFill>
              <a:cs typeface="Arial" charset="0"/>
            </a:endParaRPr>
          </a:p>
        </p:txBody>
      </p:sp>
      <p:sp>
        <p:nvSpPr>
          <p:cNvPr id="25731" name="Rectangle 252"/>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GPT12x</a:t>
            </a:r>
          </a:p>
        </p:txBody>
      </p:sp>
      <p:sp>
        <p:nvSpPr>
          <p:cNvPr id="25732" name="Rectangle 253"/>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charset="0"/>
              </a:rPr>
              <a:t>IOM</a:t>
            </a:r>
          </a:p>
        </p:txBody>
      </p:sp>
      <p:sp>
        <p:nvSpPr>
          <p:cNvPr id="25733" name="Line 254"/>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p:spPr>
        <p:txBody>
          <a:bodyPr>
            <a:noAutofit/>
          </a:bodyPr>
          <a:lstStyle/>
          <a:p>
            <a:pPr algn="l"/>
            <a:endParaRPr lang="en-GB" dirty="0">
              <a:solidFill>
                <a:srgbClr val="00214A"/>
              </a:solidFill>
              <a:cs typeface="Arial" charset="0"/>
            </a:endParaRPr>
          </a:p>
        </p:txBody>
      </p:sp>
      <p:sp>
        <p:nvSpPr>
          <p:cNvPr id="25734" name="Text Box 255"/>
          <p:cNvSpPr txBox="1">
            <a:spLocks noChangeArrowheads="1"/>
          </p:cNvSpPr>
          <p:nvPr/>
        </p:nvSpPr>
        <p:spPr bwMode="auto">
          <a:xfrm>
            <a:off x="6203950" y="4202113"/>
            <a:ext cx="1351652" cy="215444"/>
          </a:xfrm>
          <a:prstGeom prst="rect">
            <a:avLst/>
          </a:prstGeom>
          <a:noFill/>
          <a:ln w="9525">
            <a:noFill/>
            <a:miter lim="800000"/>
            <a:headEnd/>
            <a:tailEnd/>
          </a:ln>
          <a:effectLst/>
        </p:spPr>
        <p:txBody>
          <a:bodyPr wrap="none">
            <a:spAutoFit/>
          </a:bodyPr>
          <a:lstStyle/>
          <a:p>
            <a:pPr algn="l">
              <a:buClr>
                <a:schemeClr val="tx1"/>
              </a:buClr>
            </a:pPr>
            <a:r>
              <a:rPr lang="en-GB" sz="800" dirty="0">
                <a:latin typeface="Verdana"/>
                <a:cs typeface="Arial" charset="0"/>
              </a:rPr>
              <a:t>System Peripheral Bus</a:t>
            </a:r>
          </a:p>
        </p:txBody>
      </p:sp>
      <p:sp>
        <p:nvSpPr>
          <p:cNvPr id="25736" name="Rectangle 439"/>
          <p:cNvSpPr>
            <a:spLocks noChangeArrowheads="1"/>
          </p:cNvSpPr>
          <p:nvPr/>
        </p:nvSpPr>
        <p:spPr bwMode="auto">
          <a:xfrm>
            <a:off x="8655054" y="4557714"/>
            <a:ext cx="944563" cy="744538"/>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i="1" dirty="0">
                <a:latin typeface="Verdana"/>
                <a:cs typeface="Arial" charset="0"/>
              </a:rPr>
              <a:t>EVR</a:t>
            </a:r>
          </a:p>
          <a:p>
            <a:pPr>
              <a:buClr>
                <a:schemeClr val="tx1"/>
              </a:buClr>
            </a:pPr>
            <a:r>
              <a:rPr lang="en-GB" sz="800" i="1" dirty="0">
                <a:latin typeface="Verdana"/>
                <a:cs typeface="Arial" charset="0"/>
              </a:rPr>
              <a:t>3.3V</a:t>
            </a:r>
          </a:p>
          <a:p>
            <a:pPr>
              <a:buClr>
                <a:schemeClr val="tx1"/>
              </a:buClr>
            </a:pPr>
            <a:r>
              <a:rPr lang="en-GB" sz="800" i="1" dirty="0">
                <a:latin typeface="Verdana"/>
                <a:cs typeface="Arial" charset="0"/>
              </a:rPr>
              <a:t>Single Supply</a:t>
            </a:r>
          </a:p>
        </p:txBody>
      </p:sp>
      <p:sp>
        <p:nvSpPr>
          <p:cNvPr id="25741" name="Rectangle 429"/>
          <p:cNvSpPr>
            <a:spLocks noChangeArrowheads="1"/>
          </p:cNvSpPr>
          <p:nvPr/>
        </p:nvSpPr>
        <p:spPr bwMode="auto">
          <a:xfrm>
            <a:off x="6667500" y="2189164"/>
            <a:ext cx="711200" cy="215900"/>
          </a:xfrm>
          <a:prstGeom prst="rect">
            <a:avLst/>
          </a:prstGeom>
          <a:solidFill>
            <a:schemeClr val="bg2"/>
          </a:solidFill>
          <a:ln w="9525">
            <a:solidFill>
              <a:schemeClr val="accent4"/>
            </a:solidFill>
            <a:miter lim="800000"/>
            <a:headEnd/>
            <a:tailEnd/>
          </a:ln>
          <a:effectLst/>
        </p:spPr>
        <p:txBody>
          <a:bodyPr wrap="none"/>
          <a:lstStyle/>
          <a:p>
            <a:pPr>
              <a:buClr>
                <a:schemeClr val="tx1"/>
              </a:buClr>
            </a:pPr>
            <a:r>
              <a:rPr lang="en-GB" sz="600" dirty="0">
                <a:latin typeface="Verdana"/>
                <a:cs typeface="Arial" charset="0"/>
              </a:rPr>
              <a:t>Checker Core</a:t>
            </a:r>
          </a:p>
        </p:txBody>
      </p:sp>
      <p:sp>
        <p:nvSpPr>
          <p:cNvPr id="63"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SDMA</a:t>
            </a:r>
          </a:p>
        </p:txBody>
      </p:sp>
      <p:sp>
        <p:nvSpPr>
          <p:cNvPr id="57" name="Rectangle 38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cs typeface="Arial" pitchFamily="34" charset="0"/>
              </a:rPr>
              <a:t>SENT</a:t>
            </a:r>
          </a:p>
        </p:txBody>
      </p:sp>
      <p:sp>
        <p:nvSpPr>
          <p:cNvPr id="58" name="Line 39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p:spPr>
        <p:txBody>
          <a:bodyPr>
            <a:noAutofit/>
          </a:bodyPr>
          <a:lstStyle/>
          <a:p>
            <a:endParaRPr lang="en-GB" dirty="0">
              <a:solidFill>
                <a:srgbClr val="00214A"/>
              </a:solidFill>
            </a:endParaRPr>
          </a:p>
        </p:txBody>
      </p:sp>
      <p:sp>
        <p:nvSpPr>
          <p:cNvPr id="61" name="Freeform 389"/>
          <p:cNvSpPr>
            <a:spLocks/>
          </p:cNvSpPr>
          <p:nvPr/>
        </p:nvSpPr>
        <p:spPr bwMode="auto">
          <a:xfrm>
            <a:off x="6519912" y="2019300"/>
            <a:ext cx="2044650"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p:spPr>
        <p:txBody>
          <a:bodyPr>
            <a:noAutofit/>
          </a:bodyPr>
          <a:lstStyle/>
          <a:p>
            <a:endParaRPr lang="en-GB" dirty="0">
              <a:solidFill>
                <a:srgbClr val="00214A"/>
              </a:solidFill>
            </a:endParaRPr>
          </a:p>
        </p:txBody>
      </p:sp>
      <p:sp>
        <p:nvSpPr>
          <p:cNvPr id="62" name="Line 453"/>
          <p:cNvSpPr>
            <a:spLocks noChangeShapeType="1"/>
          </p:cNvSpPr>
          <p:nvPr/>
        </p:nvSpPr>
        <p:spPr bwMode="auto">
          <a:xfrm flipH="1">
            <a:off x="7367588" y="1804989"/>
            <a:ext cx="0" cy="198437"/>
          </a:xfrm>
          <a:prstGeom prst="line">
            <a:avLst/>
          </a:prstGeom>
          <a:noFill/>
          <a:ln w="38100">
            <a:solidFill>
              <a:schemeClr val="bg2"/>
            </a:solidFill>
            <a:round/>
            <a:headEnd type="triangle" w="med" len="med"/>
            <a:tailEnd/>
          </a:ln>
        </p:spPr>
        <p:txBody>
          <a:bodyPr>
            <a:noAutofit/>
          </a:bodyPr>
          <a:lstStyle/>
          <a:p>
            <a:endParaRPr lang="en-GB" dirty="0">
              <a:solidFill>
                <a:srgbClr val="00214A"/>
              </a:solidFill>
            </a:endParaRPr>
          </a:p>
        </p:txBody>
      </p:sp>
      <p:grpSp>
        <p:nvGrpSpPr>
          <p:cNvPr id="2" name="Group 485"/>
          <p:cNvGrpSpPr>
            <a:grpSpLocks/>
          </p:cNvGrpSpPr>
          <p:nvPr/>
        </p:nvGrpSpPr>
        <p:grpSpPr bwMode="auto">
          <a:xfrm>
            <a:off x="7121525" y="1198565"/>
            <a:ext cx="960438" cy="604837"/>
            <a:chOff x="3606" y="755"/>
            <a:chExt cx="605" cy="381"/>
          </a:xfrm>
        </p:grpSpPr>
        <p:sp>
          <p:nvSpPr>
            <p:cNvPr id="66" name="Rectangle 480"/>
            <p:cNvSpPr>
              <a:spLocks noChangeArrowheads="1"/>
            </p:cNvSpPr>
            <p:nvPr/>
          </p:nvSpPr>
          <p:spPr bwMode="auto">
            <a:xfrm>
              <a:off x="3606" y="755"/>
              <a:ext cx="603" cy="127"/>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a:latin typeface="Verdana"/>
                </a:rPr>
                <a:t>PMU</a:t>
              </a:r>
            </a:p>
          </p:txBody>
        </p:sp>
        <p:sp>
          <p:nvSpPr>
            <p:cNvPr id="67" name="Rectangle 481"/>
            <p:cNvSpPr>
              <a:spLocks noChangeArrowheads="1"/>
            </p:cNvSpPr>
            <p:nvPr/>
          </p:nvSpPr>
          <p:spPr bwMode="auto">
            <a:xfrm>
              <a:off x="3606" y="882"/>
              <a:ext cx="302"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600" dirty="0">
                  <a:latin typeface="Verdana"/>
                </a:rPr>
                <a:t>Data Flash</a:t>
              </a:r>
              <a:br>
                <a:rPr lang="en-GB" sz="600" dirty="0">
                  <a:latin typeface="Verdana"/>
                </a:rPr>
              </a:br>
              <a:r>
                <a:rPr lang="en-GB" sz="600" dirty="0">
                  <a:latin typeface="Verdana"/>
                </a:rPr>
                <a:t>BROM</a:t>
              </a:r>
            </a:p>
          </p:txBody>
        </p:sp>
        <p:sp>
          <p:nvSpPr>
            <p:cNvPr id="68" name="Rectangle 482"/>
            <p:cNvSpPr>
              <a:spLocks noChangeArrowheads="1"/>
            </p:cNvSpPr>
            <p:nvPr/>
          </p:nvSpPr>
          <p:spPr bwMode="auto">
            <a:xfrm>
              <a:off x="3908" y="882"/>
              <a:ext cx="303" cy="254"/>
            </a:xfrm>
            <a:prstGeom prst="rect">
              <a:avLst/>
            </a:prstGeom>
            <a:solidFill>
              <a:schemeClr val="bg2"/>
            </a:solidFill>
            <a:ln w="9525">
              <a:solidFill>
                <a:schemeClr val="accent4"/>
              </a:solidFill>
              <a:miter lim="800000"/>
              <a:headEnd/>
              <a:tailEnd/>
            </a:ln>
            <a:effectLst/>
          </p:spPr>
          <p:txBody>
            <a:bodyPr wrap="none" anchor="ctr"/>
            <a:lstStyle/>
            <a:p>
              <a:pPr>
                <a:buClr>
                  <a:schemeClr val="tx1"/>
                </a:buClr>
              </a:pPr>
              <a:r>
                <a:rPr lang="en-GB" sz="800" dirty="0" err="1">
                  <a:latin typeface="Verdana"/>
                </a:rPr>
                <a:t>Progr</a:t>
              </a:r>
              <a:r>
                <a:rPr lang="en-GB" sz="800" dirty="0">
                  <a:latin typeface="Verdana"/>
                </a:rPr>
                <a:t>.</a:t>
              </a:r>
              <a:br>
                <a:rPr lang="en-GB" sz="800" dirty="0">
                  <a:latin typeface="Verdana"/>
                </a:rPr>
              </a:br>
              <a:r>
                <a:rPr lang="en-GB" sz="800" dirty="0">
                  <a:latin typeface="Verdana"/>
                </a:rPr>
                <a:t>Flash</a:t>
              </a:r>
            </a:p>
          </p:txBody>
        </p:sp>
      </p:grpSp>
      <p:sp>
        <p:nvSpPr>
          <p:cNvPr id="70" name="Line 484"/>
          <p:cNvSpPr>
            <a:spLocks noChangeShapeType="1"/>
          </p:cNvSpPr>
          <p:nvPr/>
        </p:nvSpPr>
        <p:spPr bwMode="auto">
          <a:xfrm flipH="1">
            <a:off x="7843838" y="1804989"/>
            <a:ext cx="0" cy="198437"/>
          </a:xfrm>
          <a:prstGeom prst="line">
            <a:avLst/>
          </a:prstGeom>
          <a:noFill/>
          <a:ln w="38100">
            <a:solidFill>
              <a:schemeClr val="bg2"/>
            </a:solidFill>
            <a:round/>
            <a:headEnd type="triangle" w="med" len="med"/>
            <a:tailEnd/>
          </a:ln>
        </p:spPr>
        <p:txBody>
          <a:bodyPr>
            <a:noAutofit/>
          </a:bodyPr>
          <a:lstStyle/>
          <a:p>
            <a:endParaRPr lang="en-GB" dirty="0">
              <a:solidFill>
                <a:srgbClr val="00214A"/>
              </a:solidFill>
            </a:endParaRPr>
          </a:p>
        </p:txBody>
      </p:sp>
      <p:sp>
        <p:nvSpPr>
          <p:cNvPr id="71" name="Line 456"/>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p:spPr>
        <p:txBody>
          <a:bodyPr>
            <a:noAutofit/>
          </a:bodyPr>
          <a:lstStyle/>
          <a:p>
            <a:endParaRPr lang="en-GB" dirty="0">
              <a:solidFill>
                <a:srgbClr val="00214A"/>
              </a:solidFill>
            </a:endParaRPr>
          </a:p>
        </p:txBody>
      </p:sp>
      <p:sp>
        <p:nvSpPr>
          <p:cNvPr id="72" name="Line 457"/>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p:spPr>
        <p:txBody>
          <a:bodyPr>
            <a:noAutofit/>
          </a:bodyPr>
          <a:lstStyle/>
          <a:p>
            <a:endParaRPr lang="en-GB" dirty="0">
              <a:solidFill>
                <a:srgbClr val="00214A"/>
              </a:solidFill>
            </a:endParaRPr>
          </a:p>
        </p:txBody>
      </p:sp>
      <p:sp>
        <p:nvSpPr>
          <p:cNvPr id="73" name="Text Box 432"/>
          <p:cNvSpPr txBox="1">
            <a:spLocks noChangeArrowheads="1"/>
          </p:cNvSpPr>
          <p:nvPr/>
        </p:nvSpPr>
        <p:spPr bwMode="auto">
          <a:xfrm>
            <a:off x="7164939" y="1917699"/>
            <a:ext cx="902811" cy="215444"/>
          </a:xfrm>
          <a:prstGeom prst="rect">
            <a:avLst/>
          </a:prstGeom>
          <a:noFill/>
          <a:ln w="9525">
            <a:noFill/>
            <a:miter lim="800000"/>
            <a:headEnd/>
            <a:tailEnd/>
          </a:ln>
          <a:effectLst/>
        </p:spPr>
        <p:txBody>
          <a:bodyPr wrap="none">
            <a:spAutoFit/>
          </a:bodyPr>
          <a:lstStyle/>
          <a:p>
            <a:pPr algn="l">
              <a:buClr>
                <a:schemeClr val="tx1"/>
              </a:buClr>
            </a:pPr>
            <a:r>
              <a:rPr lang="en-GB" sz="800" dirty="0">
                <a:latin typeface="Verdana"/>
              </a:rPr>
              <a:t>SRI Cross Bar</a:t>
            </a:r>
          </a:p>
        </p:txBody>
      </p:sp>
      <p:sp>
        <p:nvSpPr>
          <p:cNvPr id="74" name="Line 260"/>
          <p:cNvSpPr>
            <a:spLocks noChangeShapeType="1"/>
          </p:cNvSpPr>
          <p:nvPr/>
        </p:nvSpPr>
        <p:spPr bwMode="auto">
          <a:xfrm flipH="1">
            <a:off x="7502525" y="2895095"/>
            <a:ext cx="0" cy="1404000"/>
          </a:xfrm>
          <a:prstGeom prst="line">
            <a:avLst/>
          </a:prstGeom>
          <a:noFill/>
          <a:ln w="38100">
            <a:solidFill>
              <a:srgbClr val="C0C0C0"/>
            </a:solidFill>
            <a:round/>
            <a:headEnd type="triangle"/>
            <a:tailEnd type="triangle" w="med" len="med"/>
          </a:ln>
        </p:spPr>
        <p:txBody>
          <a:bodyPr>
            <a:noAutofit/>
          </a:bodyPr>
          <a:lstStyle/>
          <a:p>
            <a:endParaRPr lang="en-GB" dirty="0">
              <a:solidFill>
                <a:srgbClr val="00214A"/>
              </a:solidFill>
            </a:endParaRPr>
          </a:p>
        </p:txBody>
      </p:sp>
      <p:sp>
        <p:nvSpPr>
          <p:cNvPr id="75" name="Rectangle 188"/>
          <p:cNvSpPr>
            <a:spLocks noChangeArrowheads="1"/>
          </p:cNvSpPr>
          <p:nvPr/>
        </p:nvSpPr>
        <p:spPr bwMode="auto">
          <a:xfrm>
            <a:off x="6003001" y="5866987"/>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TQFP-100 </a:t>
            </a:r>
          </a:p>
          <a:p>
            <a:pPr>
              <a:buClr>
                <a:schemeClr val="tx1"/>
              </a:buClr>
              <a:defRPr/>
            </a:pPr>
            <a:r>
              <a:rPr lang="en-GB" sz="700" b="1" dirty="0">
                <a:latin typeface="Verdana"/>
              </a:rPr>
              <a:t>0.4mm</a:t>
            </a:r>
            <a:br>
              <a:rPr lang="en-GB" sz="800" dirty="0">
                <a:latin typeface="Verdana"/>
              </a:rPr>
            </a:br>
            <a:r>
              <a:rPr lang="en-GB" sz="700" dirty="0">
                <a:latin typeface="Verdana"/>
              </a:rPr>
              <a:t>-40°C to +125°C</a:t>
            </a:r>
            <a:r>
              <a:rPr lang="en-GB" sz="700" baseline="30000" dirty="0">
                <a:latin typeface="Verdana"/>
              </a:rPr>
              <a:t> </a:t>
            </a:r>
            <a:r>
              <a:rPr lang="en-GB" sz="800" baseline="30000" dirty="0">
                <a:latin typeface="Verdana"/>
              </a:rPr>
              <a:t>1)</a:t>
            </a:r>
            <a:endParaRPr lang="en-GB" sz="800" dirty="0">
              <a:latin typeface="Verdana"/>
            </a:endParaRPr>
          </a:p>
          <a:p>
            <a:pPr>
              <a:buClr>
                <a:schemeClr val="tx1"/>
              </a:buClr>
              <a:defRPr/>
            </a:pPr>
            <a:r>
              <a:rPr lang="en-GB" sz="800" dirty="0">
                <a:latin typeface="Verdana"/>
              </a:rPr>
              <a:t>24 ADC inputs</a:t>
            </a:r>
          </a:p>
        </p:txBody>
      </p:sp>
      <p:sp>
        <p:nvSpPr>
          <p:cNvPr id="76" name="Rectangle 188"/>
          <p:cNvSpPr>
            <a:spLocks noChangeArrowheads="1"/>
          </p:cNvSpPr>
          <p:nvPr/>
        </p:nvSpPr>
        <p:spPr bwMode="auto">
          <a:xfrm>
            <a:off x="4932537" y="5867334"/>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TQFP-144 </a:t>
            </a:r>
          </a:p>
          <a:p>
            <a:pPr>
              <a:buClr>
                <a:schemeClr val="tx1"/>
              </a:buClr>
              <a:defRPr/>
            </a:pPr>
            <a:r>
              <a:rPr lang="en-GB" sz="700" b="1" dirty="0">
                <a:latin typeface="Verdana"/>
              </a:rPr>
              <a:t>0.4mm</a:t>
            </a:r>
            <a:br>
              <a:rPr lang="en-GB" sz="800" dirty="0">
                <a:latin typeface="Verdana"/>
              </a:rPr>
            </a:br>
            <a:r>
              <a:rPr lang="en-GB" sz="700" dirty="0">
                <a:latin typeface="Verdana"/>
              </a:rPr>
              <a:t>-40°C to +125°C </a:t>
            </a:r>
            <a:r>
              <a:rPr lang="en-GB" sz="800" baseline="30000" dirty="0">
                <a:latin typeface="Verdana"/>
              </a:rPr>
              <a:t>1)</a:t>
            </a:r>
            <a:endParaRPr lang="en-GB" sz="800" dirty="0">
              <a:latin typeface="Verdana"/>
            </a:endParaRPr>
          </a:p>
          <a:p>
            <a:pPr>
              <a:buClr>
                <a:schemeClr val="tx1"/>
              </a:buClr>
              <a:defRPr/>
            </a:pPr>
            <a:r>
              <a:rPr lang="en-GB" sz="800" dirty="0">
                <a:latin typeface="Verdana"/>
              </a:rPr>
              <a:t>24 ADC inputs</a:t>
            </a:r>
          </a:p>
        </p:txBody>
      </p:sp>
      <p:sp>
        <p:nvSpPr>
          <p:cNvPr id="77" name="Rectangle 188"/>
          <p:cNvSpPr>
            <a:spLocks noChangeArrowheads="1"/>
          </p:cNvSpPr>
          <p:nvPr/>
        </p:nvSpPr>
        <p:spPr bwMode="auto">
          <a:xfrm>
            <a:off x="7070576" y="5877274"/>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buClr>
                <a:schemeClr val="tx1"/>
              </a:buClr>
              <a:defRPr/>
            </a:pPr>
            <a:r>
              <a:rPr lang="en-GB" sz="800" b="1" dirty="0">
                <a:latin typeface="Verdana"/>
              </a:rPr>
              <a:t>TQFP-80 </a:t>
            </a:r>
          </a:p>
          <a:p>
            <a:pPr>
              <a:buClr>
                <a:schemeClr val="tx1"/>
              </a:buClr>
              <a:defRPr/>
            </a:pPr>
            <a:r>
              <a:rPr lang="en-GB" sz="700" b="1" dirty="0">
                <a:latin typeface="Verdana"/>
              </a:rPr>
              <a:t>0.4mm</a:t>
            </a:r>
            <a:br>
              <a:rPr lang="en-GB" sz="800" dirty="0">
                <a:latin typeface="Verdana"/>
              </a:rPr>
            </a:br>
            <a:r>
              <a:rPr lang="en-GB" sz="700" dirty="0">
                <a:latin typeface="Verdana"/>
              </a:rPr>
              <a:t>-40°C to +125°C </a:t>
            </a:r>
            <a:endParaRPr lang="en-GB" sz="800" baseline="30000" dirty="0">
              <a:latin typeface="Verdana"/>
            </a:endParaRPr>
          </a:p>
          <a:p>
            <a:pPr>
              <a:buClr>
                <a:schemeClr val="tx1"/>
              </a:buClr>
              <a:defRPr/>
            </a:pPr>
            <a:r>
              <a:rPr lang="en-GB" sz="800" dirty="0">
                <a:latin typeface="Verdana"/>
              </a:rPr>
              <a:t>14 ADC inputs</a:t>
            </a:r>
          </a:p>
        </p:txBody>
      </p:sp>
      <p:sp>
        <p:nvSpPr>
          <p:cNvPr id="65" name="Rechteck 128"/>
          <p:cNvSpPr/>
          <p:nvPr/>
        </p:nvSpPr>
        <p:spPr>
          <a:xfrm>
            <a:off x="1106323" y="6075394"/>
            <a:ext cx="3443947" cy="954107"/>
          </a:xfrm>
          <a:prstGeom prst="rect">
            <a:avLst/>
          </a:prstGeom>
          <a:effectLst/>
        </p:spPr>
        <p:txBody>
          <a:bodyPr wrap="square">
            <a:spAutoFit/>
          </a:bodyPr>
          <a:lstStyle/>
          <a:p>
            <a:pPr marL="228600" indent="-228600">
              <a:buClr>
                <a:schemeClr val="tx1"/>
              </a:buClr>
              <a:buFontTx/>
              <a:buAutoNum type="arabicParenR"/>
            </a:pPr>
            <a:r>
              <a:rPr lang="en-GB" sz="800" i="1" dirty="0">
                <a:latin typeface="Verdana"/>
              </a:rPr>
              <a:t>Grade 0 </a:t>
            </a:r>
            <a:r>
              <a:rPr lang="en-GB" sz="800" i="1" dirty="0"/>
              <a:t>option</a:t>
            </a:r>
            <a:r>
              <a:rPr lang="en-GB" sz="800" i="1" dirty="0">
                <a:latin typeface="Verdana" pitchFamily="34" charset="0"/>
              </a:rPr>
              <a:t> available on request with </a:t>
            </a:r>
            <a:r>
              <a:rPr lang="en-GB" sz="800" i="1" dirty="0">
                <a:latin typeface="Verdana"/>
                <a:cs typeface="Arial" pitchFamily="34" charset="0"/>
              </a:rPr>
              <a:t>specific limitations for </a:t>
            </a:r>
            <a:r>
              <a:rPr lang="en-GB" sz="800" i="1" dirty="0">
                <a:latin typeface="Verdana" pitchFamily="34" charset="0"/>
              </a:rPr>
              <a:t>Ta=150°</a:t>
            </a:r>
          </a:p>
          <a:p>
            <a:pPr marL="228600" indent="-228600">
              <a:buClr>
                <a:schemeClr val="tx1"/>
              </a:buClr>
              <a:buFontTx/>
              <a:buAutoNum type="arabicParenR"/>
            </a:pPr>
            <a:r>
              <a:rPr lang="en-GB" sz="800" i="1" dirty="0">
                <a:latin typeface="Verdana"/>
              </a:rPr>
              <a:t>Option: Option: CAN FD ISO </a:t>
            </a:r>
            <a:r>
              <a:rPr lang="en-GB" sz="800" i="1" dirty="0" err="1">
                <a:latin typeface="Verdana"/>
              </a:rPr>
              <a:t>ISO</a:t>
            </a:r>
            <a:r>
              <a:rPr lang="en-GB" sz="800" i="1" dirty="0">
                <a:latin typeface="Verdana"/>
              </a:rPr>
              <a:t> 11898-1 in all nodes </a:t>
            </a:r>
            <a:endParaRPr lang="en-GB" sz="800" dirty="0">
              <a:solidFill>
                <a:srgbClr val="00214A"/>
              </a:solidFill>
              <a:latin typeface="Verdana" pitchFamily="34" charset="0"/>
            </a:endParaRPr>
          </a:p>
          <a:p>
            <a:pPr marL="228600" indent="-228600">
              <a:buClr>
                <a:schemeClr val="tx1"/>
              </a:buClr>
            </a:pPr>
            <a:endParaRPr lang="en-GB" sz="800" i="1" dirty="0">
              <a:latin typeface="Verdana"/>
            </a:endParaRPr>
          </a:p>
          <a:p>
            <a:pPr marL="228600" indent="-228600">
              <a:buClr>
                <a:schemeClr val="tx1"/>
              </a:buClr>
              <a:buFontTx/>
              <a:buAutoNum type="arabicParenR"/>
            </a:pPr>
            <a:endParaRPr lang="en-GB" sz="800" i="1" dirty="0">
              <a:latin typeface="Verdana" pitchFamily="34" charset="0"/>
            </a:endParaRPr>
          </a:p>
          <a:p>
            <a:pPr marL="228600" indent="-228600">
              <a:buClr>
                <a:schemeClr val="tx1"/>
              </a:buClr>
            </a:pPr>
            <a:endParaRPr lang="en-GB" sz="800" i="1" dirty="0">
              <a:latin typeface="Verdana"/>
            </a:endParaRPr>
          </a:p>
          <a:p>
            <a:pPr marL="228600" indent="-228600">
              <a:buAutoNum type="arabicParenR"/>
            </a:pPr>
            <a:endParaRPr lang="en-GB" sz="800" dirty="0">
              <a:latin typeface="Verdana"/>
            </a:endParaRPr>
          </a:p>
        </p:txBody>
      </p:sp>
      <p:sp>
        <p:nvSpPr>
          <p:cNvPr id="3" name="Footer Placeholder 2">
            <a:extLst>
              <a:ext uri="{FF2B5EF4-FFF2-40B4-BE49-F238E27FC236}">
                <a16:creationId xmlns:a16="http://schemas.microsoft.com/office/drawing/2014/main" id="{2B384B4E-8DC7-4E00-82C3-EC747CC787FD}"/>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65DA67F5-1054-482A-904E-2120073A2EDA}"/>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67AE7AFA-DC08-48D2-9B75-9AA1C88A4A8A}"/>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431525411"/>
      </p:ext>
    </p:extLst>
  </p:cSld>
  <p:clrMapOvr>
    <a:masterClrMapping/>
  </p:clrMapOvr>
  <p:transition spd="slow"/>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hasCustomPrompt="1"/>
          </p:nvPr>
        </p:nvSpPr>
        <p:spPr/>
        <p:txBody>
          <a:bodyPr vert="horz" lIns="0" tIns="0" rIns="0" bIns="10800" rtlCol="0" anchor="b" anchorCtr="0">
            <a:noAutofit/>
          </a:bodyPr>
          <a:lstStyle/>
          <a:p>
            <a:r>
              <a:t>AURIX™ special devices overview</a:t>
            </a:r>
          </a:p>
        </p:txBody>
      </p:sp>
      <p:graphicFrame>
        <p:nvGraphicFramePr>
          <p:cNvPr id="3" name="Content Placeholder 2"/>
          <p:cNvGraphicFramePr>
            <a:graphicFrameLocks noGrp="1"/>
          </p:cNvGraphicFramePr>
          <p:nvPr>
            <p:extLst/>
          </p:nvPr>
        </p:nvGraphicFramePr>
        <p:xfrm>
          <a:off x="1741984" y="1052671"/>
          <a:ext cx="7442202" cy="4924437"/>
        </p:xfrm>
        <a:graphic>
          <a:graphicData uri="http://schemas.openxmlformats.org/drawingml/2006/table">
            <a:tbl>
              <a:tblPr/>
              <a:tblGrid>
                <a:gridCol w="1106111">
                  <a:extLst>
                    <a:ext uri="{9D8B030D-6E8A-4147-A177-3AD203B41FA5}">
                      <a16:colId xmlns:a16="http://schemas.microsoft.com/office/drawing/2014/main" val="20000"/>
                    </a:ext>
                  </a:extLst>
                </a:gridCol>
                <a:gridCol w="1106111">
                  <a:extLst>
                    <a:ext uri="{9D8B030D-6E8A-4147-A177-3AD203B41FA5}">
                      <a16:colId xmlns:a16="http://schemas.microsoft.com/office/drawing/2014/main" val="20001"/>
                    </a:ext>
                  </a:extLst>
                </a:gridCol>
                <a:gridCol w="1045996">
                  <a:extLst>
                    <a:ext uri="{9D8B030D-6E8A-4147-A177-3AD203B41FA5}">
                      <a16:colId xmlns:a16="http://schemas.microsoft.com/office/drawing/2014/main" val="20002"/>
                    </a:ext>
                  </a:extLst>
                </a:gridCol>
                <a:gridCol w="1045996">
                  <a:extLst>
                    <a:ext uri="{9D8B030D-6E8A-4147-A177-3AD203B41FA5}">
                      <a16:colId xmlns:a16="http://schemas.microsoft.com/office/drawing/2014/main" val="20003"/>
                    </a:ext>
                  </a:extLst>
                </a:gridCol>
                <a:gridCol w="1045996">
                  <a:extLst>
                    <a:ext uri="{9D8B030D-6E8A-4147-A177-3AD203B41FA5}">
                      <a16:colId xmlns:a16="http://schemas.microsoft.com/office/drawing/2014/main" val="20004"/>
                    </a:ext>
                  </a:extLst>
                </a:gridCol>
                <a:gridCol w="1045996">
                  <a:extLst>
                    <a:ext uri="{9D8B030D-6E8A-4147-A177-3AD203B41FA5}">
                      <a16:colId xmlns:a16="http://schemas.microsoft.com/office/drawing/2014/main" val="20005"/>
                    </a:ext>
                  </a:extLst>
                </a:gridCol>
                <a:gridCol w="1045996">
                  <a:extLst>
                    <a:ext uri="{9D8B030D-6E8A-4147-A177-3AD203B41FA5}">
                      <a16:colId xmlns:a16="http://schemas.microsoft.com/office/drawing/2014/main" val="20006"/>
                    </a:ext>
                  </a:extLst>
                </a:gridCol>
              </a:tblGrid>
              <a:tr h="200026">
                <a:tc gridSpan="2">
                  <a:txBody>
                    <a:bodyPr/>
                    <a:lstStyle/>
                    <a:p>
                      <a:pPr algn="l" rtl="0" fontAlgn="ctr">
                        <a:buClr>
                          <a:schemeClr val="tx1"/>
                        </a:buClr>
                      </a:pPr>
                      <a:r>
                        <a:rPr lang="en-GB" sz="800" b="1" i="0" u="none" strike="noStrike" dirty="0">
                          <a:solidFill>
                            <a:schemeClr val="tx1"/>
                          </a:solidFill>
                          <a:effectLst/>
                          <a:latin typeface="Verdana"/>
                        </a:rPr>
                        <a:t>Feature Set Special Devices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hMerge="1">
                  <a:txBody>
                    <a:bodyPr/>
                    <a:lstStyle/>
                    <a:p>
                      <a:endParaRPr lang="en-US"/>
                    </a:p>
                  </a:txBody>
                  <a:tcPr/>
                </a:tc>
                <a:tc>
                  <a:txBody>
                    <a:bodyPr/>
                    <a:lstStyle/>
                    <a:p>
                      <a:pPr algn="ctr" rtl="0" fontAlgn="ctr">
                        <a:buClr>
                          <a:schemeClr val="tx1"/>
                        </a:buClr>
                      </a:pPr>
                      <a:r>
                        <a:rPr lang="en-GB" sz="800" b="1" i="0" u="none" strike="noStrike" dirty="0">
                          <a:solidFill>
                            <a:schemeClr val="tx1"/>
                          </a:solidFill>
                          <a:effectLst/>
                          <a:latin typeface="Verdana"/>
                        </a:rPr>
                        <a:t>29x </a:t>
                      </a:r>
                      <a:r>
                        <a:rPr lang="en-GB" sz="800" b="1" i="0" u="none" strike="noStrike" dirty="0" err="1">
                          <a:solidFill>
                            <a:schemeClr val="tx1"/>
                          </a:solidFill>
                          <a:effectLst/>
                          <a:latin typeface="Verdana"/>
                        </a:rPr>
                        <a:t>Xtended</a:t>
                      </a:r>
                      <a:r>
                        <a:rPr lang="en-GB" sz="800" b="1" i="0" u="none" strike="noStrike" dirty="0">
                          <a:solidFill>
                            <a:schemeClr val="tx1"/>
                          </a:solidFill>
                          <a:effectLst/>
                          <a:latin typeface="Verdana"/>
                        </a:rPr>
                        <a:t> </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rtl="0" fontAlgn="ctr">
                        <a:buClr>
                          <a:schemeClr val="tx1"/>
                        </a:buClr>
                      </a:pPr>
                      <a:r>
                        <a:rPr lang="en-GB" sz="800" b="1" i="0" u="none" strike="noStrike" dirty="0">
                          <a:solidFill>
                            <a:schemeClr val="tx1"/>
                          </a:solidFill>
                          <a:effectLst/>
                          <a:latin typeface="Verdana"/>
                        </a:rPr>
                        <a:t>29x ADAS </a:t>
                      </a:r>
                    </a:p>
                  </a:txBody>
                  <a:tcPr marL="11061" marR="11061"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rtl="0" fontAlgn="ctr">
                        <a:buClr>
                          <a:schemeClr val="tx1"/>
                        </a:buClr>
                      </a:pPr>
                      <a:r>
                        <a:rPr lang="en-GB" sz="800" b="1" i="0" u="none" strike="noStrike" dirty="0">
                          <a:solidFill>
                            <a:schemeClr val="tx1"/>
                          </a:solidFill>
                          <a:effectLst/>
                          <a:latin typeface="Verdana"/>
                        </a:rPr>
                        <a:t>26x ADAS</a:t>
                      </a:r>
                    </a:p>
                  </a:txBody>
                  <a:tcPr marL="11061" marR="11061"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rtl="0" fontAlgn="ctr">
                        <a:buClr>
                          <a:schemeClr val="tx1"/>
                        </a:buClr>
                      </a:pPr>
                      <a:r>
                        <a:rPr lang="en-GB" sz="800" b="1" i="0" u="none" strike="noStrike" dirty="0">
                          <a:solidFill>
                            <a:schemeClr val="tx1"/>
                          </a:solidFill>
                          <a:effectLst/>
                          <a:latin typeface="Verdana"/>
                        </a:rPr>
                        <a:t>23x </a:t>
                      </a:r>
                      <a:r>
                        <a:rPr lang="en-GB" sz="800" b="1" i="0" u="none" strike="noStrike" dirty="0" err="1">
                          <a:solidFill>
                            <a:schemeClr val="tx1"/>
                          </a:solidFill>
                          <a:effectLst/>
                          <a:latin typeface="Verdana"/>
                        </a:rPr>
                        <a:t>Xtended</a:t>
                      </a:r>
                      <a:endParaRPr lang="en-GB" sz="800" b="1" i="0" u="none" strike="noStrike" dirty="0">
                        <a:solidFill>
                          <a:schemeClr val="tx1"/>
                        </a:solidFill>
                        <a:effectLst/>
                        <a:latin typeface="Verdana"/>
                      </a:endParaRPr>
                    </a:p>
                  </a:txBody>
                  <a:tcPr marL="11061" marR="11061"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rtl="0" fontAlgn="ctr">
                        <a:buClr>
                          <a:schemeClr val="tx1"/>
                        </a:buClr>
                      </a:pPr>
                      <a:r>
                        <a:rPr lang="en-GB" sz="800" b="1" i="0" u="none" strike="noStrike" dirty="0">
                          <a:solidFill>
                            <a:schemeClr val="tx1"/>
                          </a:solidFill>
                          <a:effectLst/>
                          <a:latin typeface="Verdana"/>
                        </a:rPr>
                        <a:t>23x ADAS </a:t>
                      </a:r>
                    </a:p>
                  </a:txBody>
                  <a:tcPr marL="11061" marR="11061" marT="952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000"/>
                  </a:ext>
                </a:extLst>
              </a:tr>
              <a:tr h="190500">
                <a:tc>
                  <a:txBody>
                    <a:bodyPr/>
                    <a:lstStyle/>
                    <a:p>
                      <a:pPr algn="l" rtl="0" fontAlgn="ctr">
                        <a:buClr>
                          <a:schemeClr val="tx1"/>
                        </a:buClr>
                      </a:pPr>
                      <a:r>
                        <a:rPr lang="en-GB" sz="800" b="1" i="0" u="none" strike="noStrike" dirty="0" err="1">
                          <a:solidFill>
                            <a:schemeClr val="tx1"/>
                          </a:solidFill>
                          <a:effectLst/>
                          <a:latin typeface="Verdana"/>
                        </a:rPr>
                        <a:t>TriCore</a:t>
                      </a:r>
                      <a:endParaRPr lang="en-GB" sz="800" b="1" i="0" u="none" strike="noStrike" dirty="0">
                        <a:solidFill>
                          <a:schemeClr val="tx1"/>
                        </a:solidFill>
                        <a:effectLst/>
                        <a:latin typeface="Verdana"/>
                      </a:endParaRP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 Cores / Checker</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3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3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76226">
                <a:tc>
                  <a:txBody>
                    <a:bodyPr/>
                    <a:lstStyle/>
                    <a:p>
                      <a:pPr algn="l" rtl="0" fontAlgn="ctr">
                        <a:buClr>
                          <a:schemeClr val="tx1"/>
                        </a:buClr>
                      </a:pPr>
                      <a:r>
                        <a:rPr lang="en-GB" sz="800" b="1" i="0" u="none" strike="noStrike" dirty="0">
                          <a:solidFill>
                            <a:schemeClr val="tx1"/>
                          </a:solidFill>
                          <a:effectLst/>
                          <a:latin typeface="Verdana"/>
                        </a:rPr>
                        <a:t>1.6P</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Frequency</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2x300 / 1x200 MHz</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2x300 / 1x200 MHz</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90500">
                <a:tc>
                  <a:txBody>
                    <a:bodyPr/>
                    <a:lstStyle/>
                    <a:p>
                      <a:pPr algn="l" rtl="0" fontAlgn="ctr">
                        <a:buClr>
                          <a:schemeClr val="tx1"/>
                        </a:buClr>
                      </a:pPr>
                      <a:r>
                        <a:rPr lang="en-GB" sz="800" b="1" i="0" u="none" strike="noStrike" dirty="0" err="1">
                          <a:solidFill>
                            <a:schemeClr val="tx1"/>
                          </a:solidFill>
                          <a:effectLst/>
                          <a:latin typeface="Verdana"/>
                        </a:rPr>
                        <a:t>TriCore</a:t>
                      </a:r>
                      <a:endParaRPr lang="en-GB" sz="800" b="1" i="0" u="none" strike="noStrike" dirty="0">
                        <a:solidFill>
                          <a:schemeClr val="tx1"/>
                        </a:solidFill>
                        <a:effectLst/>
                        <a:latin typeface="Verdana"/>
                      </a:endParaRP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 Cores / Checker</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00026">
                <a:tc>
                  <a:txBody>
                    <a:bodyPr/>
                    <a:lstStyle/>
                    <a:p>
                      <a:pPr algn="l" rtl="0" fontAlgn="ctr">
                        <a:buClr>
                          <a:schemeClr val="tx1"/>
                        </a:buClr>
                      </a:pPr>
                      <a:r>
                        <a:rPr lang="en-GB" sz="800" b="1" i="0" u="none" strike="noStrike" dirty="0">
                          <a:solidFill>
                            <a:schemeClr val="tx1"/>
                          </a:solidFill>
                          <a:effectLst/>
                          <a:latin typeface="Verdana"/>
                        </a:rPr>
                        <a:t>1.6E</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Frequency</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200 MHz</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200 MHz</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200 MHz</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90500">
                <a:tc rowSpan="2">
                  <a:txBody>
                    <a:bodyPr/>
                    <a:lstStyle/>
                    <a:p>
                      <a:pPr algn="l" rtl="0" fontAlgn="ctr">
                        <a:buClr>
                          <a:schemeClr val="tx1"/>
                        </a:buClr>
                      </a:pPr>
                      <a:r>
                        <a:rPr lang="en-GB" sz="800" b="1" i="0" u="none" strike="noStrike" dirty="0">
                          <a:solidFill>
                            <a:schemeClr val="tx1"/>
                          </a:solidFill>
                          <a:effectLst/>
                          <a:latin typeface="Verdana"/>
                        </a:rPr>
                        <a:t>Flash</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Program Flash</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8 MB</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8 MB</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2.5 MB</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MB</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MB</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76226">
                <a:tc vMerge="1">
                  <a:txBody>
                    <a:bodyPr/>
                    <a:lstStyle/>
                    <a:p>
                      <a:endParaRPr lang="en-US"/>
                    </a:p>
                  </a:txBody>
                  <a:tcPr/>
                </a:tc>
                <a:tc>
                  <a:txBody>
                    <a:bodyPr/>
                    <a:lstStyle/>
                    <a:p>
                      <a:pPr algn="l" rtl="0" fontAlgn="ctr">
                        <a:buClr>
                          <a:schemeClr val="tx1"/>
                        </a:buClr>
                      </a:pPr>
                      <a:r>
                        <a:rPr lang="en-GB" sz="800" b="0" i="0" u="none" strike="noStrike" dirty="0" err="1">
                          <a:solidFill>
                            <a:schemeClr val="tx1"/>
                          </a:solidFill>
                          <a:effectLst/>
                          <a:latin typeface="Verdana"/>
                        </a:rPr>
                        <a:t>EEProm</a:t>
                      </a:r>
                      <a:r>
                        <a:rPr lang="en-GB" sz="800" b="0" i="0" u="none" strike="noStrike" dirty="0">
                          <a:solidFill>
                            <a:schemeClr val="tx1"/>
                          </a:solidFill>
                          <a:effectLst/>
                          <a:latin typeface="Verdana"/>
                        </a:rPr>
                        <a:t> @ w/e cycles</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128 KB @ 500k</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128 KB @ 500k</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16 KB @ 500k</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128k , 125 k cycles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128k , 125 k cycles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200026">
                <a:tc>
                  <a:txBody>
                    <a:bodyPr/>
                    <a:lstStyle/>
                    <a:p>
                      <a:pPr algn="l" rtl="0" fontAlgn="ctr">
                        <a:buClr>
                          <a:schemeClr val="tx1"/>
                        </a:buClr>
                      </a:pPr>
                      <a:r>
                        <a:rPr lang="en-GB" sz="800" b="1" i="0" u="none" strike="noStrike" dirty="0">
                          <a:solidFill>
                            <a:schemeClr val="tx1"/>
                          </a:solidFill>
                          <a:effectLst/>
                          <a:latin typeface="Verdana"/>
                        </a:rPr>
                        <a:t>SRAM</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Total </a:t>
                      </a:r>
                      <a:r>
                        <a:rPr lang="en-GB" sz="700" b="0" i="0" u="none" strike="noStrike" dirty="0">
                          <a:solidFill>
                            <a:schemeClr val="tx1"/>
                          </a:solidFill>
                          <a:effectLst/>
                          <a:latin typeface="Verdana"/>
                        </a:rPr>
                        <a:t>(DMI , PMI, LMU)</a:t>
                      </a:r>
                      <a:endParaRPr lang="en-GB" sz="800" b="0" i="0" u="none" strike="noStrike" dirty="0">
                        <a:solidFill>
                          <a:schemeClr val="tx1"/>
                        </a:solidFill>
                        <a:effectLst/>
                        <a:latin typeface="Verdana"/>
                      </a:endParaRP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728 KB + </a:t>
                      </a:r>
                      <a:r>
                        <a:rPr lang="en-GB" sz="800" b="1" i="0" u="none" strike="noStrike" dirty="0">
                          <a:solidFill>
                            <a:schemeClr val="tx1"/>
                          </a:solidFill>
                          <a:effectLst/>
                          <a:latin typeface="Verdana"/>
                        </a:rPr>
                        <a:t>2MB</a:t>
                      </a:r>
                      <a:endParaRPr lang="en-GB" sz="800" b="0" i="0" u="none" strike="noStrike" dirty="0">
                        <a:solidFill>
                          <a:schemeClr val="tx1"/>
                        </a:solidFill>
                        <a:effectLst/>
                        <a:latin typeface="Verdana"/>
                      </a:endParaRP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728 KB + 2MB</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240 KB + 512 KB</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192 KB </a:t>
                      </a:r>
                      <a:r>
                        <a:rPr lang="en-GB" sz="800" b="1" i="0" u="none" strike="noStrike" dirty="0">
                          <a:solidFill>
                            <a:schemeClr val="tx1"/>
                          </a:solidFill>
                          <a:effectLst/>
                          <a:latin typeface="Verdana"/>
                        </a:rPr>
                        <a:t>+ 512KB</a:t>
                      </a:r>
                      <a:endParaRPr lang="en-GB" sz="800" b="0" i="0" u="none" strike="noStrike" dirty="0">
                        <a:solidFill>
                          <a:schemeClr val="tx1"/>
                        </a:solidFill>
                        <a:effectLst/>
                        <a:latin typeface="Verdana"/>
                      </a:endParaRP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192 KB + 512KB</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200026">
                <a:tc>
                  <a:txBody>
                    <a:bodyPr/>
                    <a:lstStyle/>
                    <a:p>
                      <a:pPr algn="l" rtl="0" fontAlgn="ctr">
                        <a:buClr>
                          <a:schemeClr val="tx1"/>
                        </a:buClr>
                      </a:pPr>
                      <a:r>
                        <a:rPr lang="en-GB" sz="800" b="1" i="0" u="none" strike="noStrike" dirty="0">
                          <a:solidFill>
                            <a:schemeClr val="tx1"/>
                          </a:solidFill>
                          <a:effectLst/>
                          <a:latin typeface="Verdana"/>
                        </a:rPr>
                        <a:t>DMA</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Channels</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128</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128</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48 + ADAS DMA</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16</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16</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190500">
                <a:tc rowSpan="2">
                  <a:txBody>
                    <a:bodyPr/>
                    <a:lstStyle/>
                    <a:p>
                      <a:pPr algn="l" rtl="0" fontAlgn="ctr">
                        <a:buClr>
                          <a:schemeClr val="tx1"/>
                        </a:buClr>
                      </a:pPr>
                      <a:r>
                        <a:rPr lang="en-GB" sz="800" b="1" i="0" u="none" strike="noStrike" dirty="0">
                          <a:solidFill>
                            <a:schemeClr val="tx1"/>
                          </a:solidFill>
                          <a:effectLst/>
                          <a:latin typeface="Verdana"/>
                        </a:rPr>
                        <a:t>ADC</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Modules 12bit / DS</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11 / 10</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11 / 10</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3</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276226">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Channels 12bit / DS</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84 / 10 diff</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84 / 10 diff</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40 / 3 diff</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24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24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190500">
                <a:tc rowSpan="2">
                  <a:txBody>
                    <a:bodyPr/>
                    <a:lstStyle/>
                    <a:p>
                      <a:pPr algn="l" rtl="0" fontAlgn="ctr">
                        <a:buClr>
                          <a:schemeClr val="tx1"/>
                        </a:buClr>
                      </a:pPr>
                      <a:r>
                        <a:rPr lang="en-GB" sz="800" b="1" i="0" u="none" strike="noStrike" dirty="0">
                          <a:solidFill>
                            <a:schemeClr val="tx1"/>
                          </a:solidFill>
                          <a:effectLst/>
                          <a:latin typeface="Verdana"/>
                        </a:rPr>
                        <a:t>Timer</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GTM Input / Output</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48 / 152 channels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48 / 152 channels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24 / 64 channels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8 / 32</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8 / 32</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276226">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CCU / GPT modules</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190500">
                <a:tc rowSpan="6">
                  <a:txBody>
                    <a:bodyPr/>
                    <a:lstStyle/>
                    <a:p>
                      <a:pPr algn="l" rtl="0" fontAlgn="ctr">
                        <a:buClr>
                          <a:schemeClr val="tx1"/>
                        </a:buClr>
                      </a:pPr>
                      <a:r>
                        <a:rPr lang="en-GB" sz="800" b="1" i="0" u="none" strike="noStrike" dirty="0">
                          <a:solidFill>
                            <a:schemeClr val="tx1"/>
                          </a:solidFill>
                          <a:effectLst/>
                          <a:latin typeface="Verdana"/>
                        </a:rPr>
                        <a:t>Interfaces</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err="1">
                          <a:solidFill>
                            <a:schemeClr val="tx1"/>
                          </a:solidFill>
                          <a:effectLst/>
                          <a:latin typeface="Verdana"/>
                        </a:rPr>
                        <a:t>FlexRay</a:t>
                      </a:r>
                      <a:r>
                        <a:rPr lang="en-GB" sz="800" b="0" i="0" u="none" strike="noStrike" dirty="0">
                          <a:solidFill>
                            <a:schemeClr val="tx1"/>
                          </a:solidFill>
                          <a:effectLst/>
                          <a:latin typeface="Verdana"/>
                        </a:rPr>
                        <a:t> (#/</a:t>
                      </a:r>
                      <a:r>
                        <a:rPr lang="en-GB" sz="800" b="0" i="0" u="none" strike="noStrike" dirty="0" err="1">
                          <a:solidFill>
                            <a:schemeClr val="tx1"/>
                          </a:solidFill>
                          <a:effectLst/>
                          <a:latin typeface="Verdana"/>
                        </a:rPr>
                        <a:t>ch.</a:t>
                      </a:r>
                      <a:r>
                        <a:rPr lang="en-GB" sz="800" b="0" i="0" u="none" strike="noStrike" dirty="0">
                          <a:solidFill>
                            <a:schemeClr val="tx1"/>
                          </a:solidFill>
                          <a:effectLst/>
                          <a:latin typeface="Verdana"/>
                        </a:rPr>
                        <a:t>)</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2 / 4</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2 / 4</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2</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2</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2</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276226">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CAN FD</a:t>
                      </a:r>
                      <a:r>
                        <a:rPr lang="en-GB" sz="800" b="0" i="0" u="none" strike="noStrike" baseline="30000" dirty="0">
                          <a:solidFill>
                            <a:schemeClr val="tx1"/>
                          </a:solidFill>
                          <a:effectLst/>
                          <a:latin typeface="Verdana"/>
                        </a:rPr>
                        <a:t>1) </a:t>
                      </a:r>
                      <a:r>
                        <a:rPr lang="en-GB" sz="800" b="0" i="0" u="none" strike="noStrike" dirty="0">
                          <a:solidFill>
                            <a:schemeClr val="tx1"/>
                          </a:solidFill>
                          <a:effectLst/>
                          <a:latin typeface="Verdana"/>
                        </a:rPr>
                        <a:t>(nodes/</a:t>
                      </a:r>
                      <a:r>
                        <a:rPr lang="en-GB" sz="800" b="0" i="0" u="none" strike="noStrike" dirty="0" err="1">
                          <a:solidFill>
                            <a:schemeClr val="tx1"/>
                          </a:solidFill>
                          <a:effectLst/>
                          <a:latin typeface="Verdana"/>
                        </a:rPr>
                        <a:t>obj</a:t>
                      </a:r>
                      <a:r>
                        <a:rPr lang="en-GB" sz="800" b="0" i="0" u="none" strike="noStrike" dirty="0">
                          <a:solidFill>
                            <a:schemeClr val="tx1"/>
                          </a:solidFill>
                          <a:effectLst/>
                          <a:latin typeface="Verdana"/>
                        </a:rPr>
                        <a:t>)</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6 / 384</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 / 384</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5 / 256</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 / 256</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 / 256</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190500">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QSPI / </a:t>
                      </a:r>
                      <a:r>
                        <a:rPr lang="en-GB" sz="800" b="0" i="0" u="none" strike="noStrike" dirty="0">
                          <a:solidFill>
                            <a:schemeClr val="tx1"/>
                          </a:solidFill>
                          <a:effectLst/>
                          <a:latin typeface="Arial"/>
                        </a:rPr>
                        <a:t>ASCLIN</a:t>
                      </a:r>
                      <a:r>
                        <a:rPr lang="en-GB" sz="800" b="0" i="0" u="none" strike="noStrike" dirty="0">
                          <a:solidFill>
                            <a:schemeClr val="tx1"/>
                          </a:solidFill>
                          <a:effectLst/>
                          <a:latin typeface="Verdana"/>
                        </a:rPr>
                        <a:t> / I2C</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6 / 4 / 2</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 / 4 / 2</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4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2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2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266700">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SENT / PSI5 / PSI5S</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15 / 5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15 / 5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6 / 2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4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190500">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HSCT / MSC / EBU</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1 / 3  diff LVDS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3 diff LVDS  / 1</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1 / 2 diff LVDS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 / - / -</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361951">
                <a:tc vMerge="1">
                  <a:txBody>
                    <a:bodyPr/>
                    <a:lstStyle/>
                    <a:p>
                      <a:endParaRPr lang="en-US"/>
                    </a:p>
                  </a:txBody>
                  <a:tcPr/>
                </a:tc>
                <a:tc>
                  <a:txBody>
                    <a:bodyPr/>
                    <a:lstStyle/>
                    <a:p>
                      <a:pPr algn="l" rtl="0" fontAlgn="ctr">
                        <a:buClr>
                          <a:schemeClr val="tx1"/>
                        </a:buClr>
                      </a:pPr>
                      <a:r>
                        <a:rPr lang="en-GB" sz="800" b="0" i="0" u="none" strike="noStrike" dirty="0">
                          <a:solidFill>
                            <a:schemeClr val="tx1"/>
                          </a:solidFill>
                          <a:effectLst/>
                          <a:latin typeface="Verdana"/>
                        </a:rPr>
                        <a:t>Other</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Ethernet</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Ethernet, </a:t>
                      </a:r>
                      <a:r>
                        <a:rPr lang="en-GB" sz="800" b="1" i="0" u="none" strike="noStrike" dirty="0">
                          <a:solidFill>
                            <a:schemeClr val="tx1"/>
                          </a:solidFill>
                          <a:effectLst/>
                          <a:latin typeface="Verdana"/>
                        </a:rPr>
                        <a:t>CIF, FFT accelerator</a:t>
                      </a:r>
                      <a:endParaRPr lang="en-GB" sz="800" b="0" i="0" u="none" strike="noStrike" dirty="0">
                        <a:solidFill>
                          <a:schemeClr val="tx1"/>
                        </a:solidFill>
                        <a:effectLst/>
                        <a:latin typeface="Verdana"/>
                      </a:endParaRP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Ethernet, </a:t>
                      </a:r>
                      <a:r>
                        <a:rPr lang="en-GB" sz="800" b="1" i="0" u="none" strike="noStrike" dirty="0">
                          <a:solidFill>
                            <a:schemeClr val="tx1"/>
                          </a:solidFill>
                          <a:effectLst/>
                          <a:latin typeface="Verdana"/>
                        </a:rPr>
                        <a:t>CIF, FFT accelerator</a:t>
                      </a:r>
                      <a:endParaRPr lang="en-GB" sz="800" b="0" i="0" u="none" strike="noStrike" dirty="0">
                        <a:solidFill>
                          <a:schemeClr val="tx1"/>
                        </a:solidFill>
                        <a:effectLst/>
                        <a:latin typeface="Verdana"/>
                      </a:endParaRP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Ethernet</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Ethernet,</a:t>
                      </a:r>
                      <a:br>
                        <a:rPr lang="en-GB" sz="800" b="0" i="0" u="none" strike="noStrike" dirty="0">
                          <a:solidFill>
                            <a:schemeClr val="tx1"/>
                          </a:solidFill>
                          <a:effectLst/>
                          <a:latin typeface="Verdana"/>
                        </a:rPr>
                      </a:br>
                      <a:r>
                        <a:rPr lang="en-GB" sz="800" b="1" i="0" u="none" strike="noStrike" dirty="0">
                          <a:solidFill>
                            <a:schemeClr val="tx1"/>
                          </a:solidFill>
                          <a:effectLst/>
                          <a:latin typeface="Verdana"/>
                        </a:rPr>
                        <a:t>FFT accelerator</a:t>
                      </a:r>
                      <a:endParaRPr lang="en-GB" sz="800" b="0" i="0" u="none" strike="noStrike" dirty="0">
                        <a:solidFill>
                          <a:schemeClr val="tx1"/>
                        </a:solidFill>
                        <a:effectLst/>
                        <a:latin typeface="Verdana"/>
                      </a:endParaRP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200026">
                <a:tc>
                  <a:txBody>
                    <a:bodyPr/>
                    <a:lstStyle/>
                    <a:p>
                      <a:pPr algn="l" rtl="0" fontAlgn="ctr">
                        <a:buClr>
                          <a:schemeClr val="tx1"/>
                        </a:buClr>
                      </a:pPr>
                      <a:r>
                        <a:rPr lang="en-GB" sz="800" b="1" i="0" u="none" strike="noStrike" dirty="0">
                          <a:solidFill>
                            <a:schemeClr val="tx1"/>
                          </a:solidFill>
                          <a:effectLst/>
                          <a:latin typeface="Verdana"/>
                        </a:rPr>
                        <a:t>Safety</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SIL Level</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ASIL-D</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200026">
                <a:tc>
                  <a:txBody>
                    <a:bodyPr/>
                    <a:lstStyle/>
                    <a:p>
                      <a:pPr algn="l" rtl="0" fontAlgn="ctr">
                        <a:buClr>
                          <a:schemeClr val="tx1"/>
                        </a:buClr>
                      </a:pPr>
                      <a:r>
                        <a:rPr lang="en-GB" sz="800" b="1" i="0" u="none" strike="noStrike" dirty="0">
                          <a:solidFill>
                            <a:schemeClr val="tx1"/>
                          </a:solidFill>
                          <a:effectLst/>
                          <a:latin typeface="Verdana"/>
                        </a:rPr>
                        <a:t>Security</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HSM</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Yes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Optional</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No</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Option</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Option</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190500">
                <a:tc>
                  <a:txBody>
                    <a:bodyPr/>
                    <a:lstStyle/>
                    <a:p>
                      <a:pPr algn="l" rtl="0" fontAlgn="ctr">
                        <a:buClr>
                          <a:schemeClr val="tx1"/>
                        </a:buClr>
                      </a:pPr>
                      <a:r>
                        <a:rPr lang="en-GB" sz="800" b="1" i="0" u="none" strike="noStrike" dirty="0">
                          <a:solidFill>
                            <a:schemeClr val="tx1"/>
                          </a:solidFill>
                          <a:effectLst/>
                          <a:latin typeface="Verdana"/>
                        </a:rPr>
                        <a:t>Power</a:t>
                      </a:r>
                    </a:p>
                  </a:txBody>
                  <a:tcPr marL="11061" marR="11061" marT="952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l" rtl="0" fontAlgn="ctr">
                        <a:buClr>
                          <a:schemeClr val="tx1"/>
                        </a:buClr>
                      </a:pPr>
                      <a:r>
                        <a:rPr lang="en-GB" sz="800" b="0" i="0" u="none" strike="noStrike" dirty="0">
                          <a:solidFill>
                            <a:schemeClr val="tx1"/>
                          </a:solidFill>
                          <a:effectLst/>
                          <a:latin typeface="Verdana"/>
                        </a:rPr>
                        <a:t>EVR</a:t>
                      </a:r>
                    </a:p>
                  </a:txBody>
                  <a:tcPr marL="11061" marR="11061" marT="952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rtl="0" fontAlgn="ctr">
                        <a:buClr>
                          <a:schemeClr val="tx1"/>
                        </a:buClr>
                      </a:pPr>
                      <a:r>
                        <a:rPr lang="en-GB" sz="800" b="0" i="0" u="none" strike="noStrike" dirty="0">
                          <a:solidFill>
                            <a:schemeClr val="tx1"/>
                          </a:solidFill>
                          <a:effectLst/>
                          <a:latin typeface="Verdana"/>
                        </a:rPr>
                        <a:t>Yes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Yes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Yes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Yes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rtl="0" fontAlgn="ctr">
                        <a:buClr>
                          <a:schemeClr val="tx1"/>
                        </a:buClr>
                      </a:pPr>
                      <a:r>
                        <a:rPr lang="en-GB" sz="800" b="0" i="0" u="none" strike="noStrike" dirty="0">
                          <a:solidFill>
                            <a:schemeClr val="tx1"/>
                          </a:solidFill>
                          <a:effectLst/>
                          <a:latin typeface="Verdana"/>
                        </a:rPr>
                        <a:t>Yes</a:t>
                      </a:r>
                    </a:p>
                  </a:txBody>
                  <a:tcPr marL="11061" marR="11061" marT="952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bl>
          </a:graphicData>
        </a:graphic>
      </p:graphicFrame>
      <p:sp>
        <p:nvSpPr>
          <p:cNvPr id="7" name="Rechteck 128"/>
          <p:cNvSpPr/>
          <p:nvPr/>
        </p:nvSpPr>
        <p:spPr>
          <a:xfrm>
            <a:off x="1736989" y="6198503"/>
            <a:ext cx="5837701" cy="338554"/>
          </a:xfrm>
          <a:prstGeom prst="rect">
            <a:avLst/>
          </a:prstGeom>
          <a:effectLst/>
        </p:spPr>
        <p:txBody>
          <a:bodyPr wrap="square">
            <a:spAutoFit/>
          </a:bodyPr>
          <a:lstStyle/>
          <a:p>
            <a:pPr>
              <a:buClr>
                <a:schemeClr val="tx1"/>
              </a:buClr>
            </a:pPr>
            <a:endParaRPr lang="en-GB" sz="800" i="1" dirty="0">
              <a:latin typeface="Verdana" pitchFamily="34" charset="0"/>
            </a:endParaRPr>
          </a:p>
          <a:p>
            <a:pPr marL="228600" indent="-228600">
              <a:buClr>
                <a:schemeClr val="tx1"/>
              </a:buClr>
              <a:buFontTx/>
              <a:buAutoNum type="arabicParenR"/>
            </a:pPr>
            <a:r>
              <a:rPr lang="en-GB" sz="800" i="1" dirty="0">
                <a:latin typeface="Verdana"/>
              </a:rPr>
              <a:t>Option: CAN FD ISO </a:t>
            </a:r>
            <a:r>
              <a:rPr lang="en-GB" sz="800" i="1" dirty="0" err="1">
                <a:latin typeface="Verdana"/>
              </a:rPr>
              <a:t>ISO</a:t>
            </a:r>
            <a:r>
              <a:rPr lang="en-GB" sz="800" i="1" dirty="0">
                <a:latin typeface="Verdana"/>
              </a:rPr>
              <a:t> 11898-1 in 4/6 </a:t>
            </a:r>
            <a:r>
              <a:rPr lang="en-GB" sz="800" i="1" dirty="0" err="1">
                <a:latin typeface="Verdana"/>
              </a:rPr>
              <a:t>fot</a:t>
            </a:r>
            <a:r>
              <a:rPr lang="en-GB" sz="800" i="1" dirty="0">
                <a:latin typeface="Verdana"/>
              </a:rPr>
              <a:t> TC29x, 4/5 nodes for TC26x, 0/6 nodes for TC23x</a:t>
            </a:r>
            <a:endParaRPr lang="en-GB" sz="800" dirty="0">
              <a:solidFill>
                <a:srgbClr val="00214A"/>
              </a:solidFill>
              <a:latin typeface="Verdana" pitchFamily="34" charset="0"/>
            </a:endParaRPr>
          </a:p>
        </p:txBody>
      </p:sp>
      <p:sp>
        <p:nvSpPr>
          <p:cNvPr id="2" name="Footer Placeholder 1">
            <a:extLst>
              <a:ext uri="{FF2B5EF4-FFF2-40B4-BE49-F238E27FC236}">
                <a16:creationId xmlns:a16="http://schemas.microsoft.com/office/drawing/2014/main" id="{CBD96FEC-642D-47AC-8D10-71C618A604BA}"/>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44B9970E-F01B-463A-9959-E74247C5AE7C}"/>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DC868EAC-8C61-4F16-861D-B24A721B01E1}"/>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325737869"/>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Chart 35"/>
          <p:cNvGraphicFramePr>
            <a:graphicFrameLocks/>
          </p:cNvGraphicFramePr>
          <p:nvPr/>
        </p:nvGraphicFramePr>
        <p:xfrm>
          <a:off x="1022351" y="4234712"/>
          <a:ext cx="4246562" cy="2318488"/>
        </p:xfrm>
        <a:graphic>
          <a:graphicData uri="http://schemas.openxmlformats.org/drawingml/2006/chart">
            <c:chart xmlns:c="http://schemas.openxmlformats.org/drawingml/2006/chart" xmlns:r="http://schemas.openxmlformats.org/officeDocument/2006/relationships" r:id="rId3"/>
          </a:graphicData>
        </a:graphic>
      </p:graphicFrame>
      <p:pic>
        <p:nvPicPr>
          <p:cNvPr id="19484" name="Grafik 31" descr="2_9_017_ECI_666_lowres.jpg"/>
          <p:cNvPicPr>
            <a:picLocks noChangeAspect="1"/>
          </p:cNvPicPr>
          <p:nvPr/>
        </p:nvPicPr>
        <p:blipFill>
          <a:blip r:embed="rId4" cstate="print"/>
          <a:srcRect/>
          <a:stretch>
            <a:fillRect/>
          </a:stretch>
        </p:blipFill>
        <p:spPr bwMode="auto">
          <a:xfrm>
            <a:off x="5990457" y="1126480"/>
            <a:ext cx="1727717" cy="1142840"/>
          </a:xfrm>
          <a:prstGeom prst="rect">
            <a:avLst/>
          </a:prstGeom>
          <a:ln>
            <a:noFill/>
          </a:ln>
          <a:effectLst>
            <a:outerShdw blurRad="292100" dist="139700" dir="2700000" algn="tl" rotWithShape="0">
              <a:srgbClr val="333333">
                <a:alpha val="65000"/>
              </a:srgbClr>
            </a:outerShdw>
          </a:effectLst>
        </p:spPr>
      </p:pic>
      <p:grpSp>
        <p:nvGrpSpPr>
          <p:cNvPr id="3" name="Gruppieren 6"/>
          <p:cNvGrpSpPr>
            <a:grpSpLocks/>
          </p:cNvGrpSpPr>
          <p:nvPr/>
        </p:nvGrpSpPr>
        <p:grpSpPr bwMode="auto">
          <a:xfrm>
            <a:off x="1050925" y="955676"/>
            <a:ext cx="4364038" cy="2473325"/>
            <a:chOff x="136634" y="956441"/>
            <a:chExt cx="4363358" cy="2616575"/>
          </a:xfrm>
        </p:grpSpPr>
        <p:sp>
          <p:nvSpPr>
            <p:cNvPr id="19480" name="Rechteck 7"/>
            <p:cNvSpPr>
              <a:spLocks noChangeArrowheads="1"/>
            </p:cNvSpPr>
            <p:nvPr/>
          </p:nvSpPr>
          <p:spPr bwMode="auto">
            <a:xfrm>
              <a:off x="136634" y="956441"/>
              <a:ext cx="4363358" cy="2616575"/>
            </a:xfrm>
            <a:prstGeom prst="rect">
              <a:avLst/>
            </a:prstGeom>
            <a:solidFill>
              <a:schemeClr val="bg1"/>
            </a:solidFill>
            <a:ln w="12700" algn="ctr">
              <a:solidFill>
                <a:schemeClr val="accent4"/>
              </a:solidFill>
              <a:round/>
              <a:headEnd/>
              <a:tailEnd/>
            </a:ln>
            <a:effectLst/>
          </p:spPr>
          <p:txBody>
            <a:bodyPr lIns="90000" tIns="46800" rIns="90000" bIns="46800" anchor="ctr">
              <a:noAutofit/>
            </a:bodyPr>
            <a:lstStyle/>
            <a:p>
              <a:pPr>
                <a:spcBef>
                  <a:spcPct val="50000"/>
                </a:spcBef>
                <a:buClr>
                  <a:srgbClr val="000000"/>
                </a:buClr>
              </a:pPr>
              <a:endParaRPr lang="en-GB" sz="1600" dirty="0">
                <a:solidFill>
                  <a:srgbClr val="00214A"/>
                </a:solidFill>
                <a:latin typeface="Verdana" pitchFamily="34" charset="0"/>
                <a:cs typeface="Arial" pitchFamily="34" charset="0"/>
              </a:endParaRPr>
            </a:p>
          </p:txBody>
        </p:sp>
        <p:pic>
          <p:nvPicPr>
            <p:cNvPr id="19481" name="Picture 3"/>
            <p:cNvPicPr>
              <a:picLocks noChangeAspect="1" noChangeArrowheads="1"/>
            </p:cNvPicPr>
            <p:nvPr/>
          </p:nvPicPr>
          <p:blipFill>
            <a:blip r:embed="rId5" cstate="print"/>
            <a:srcRect/>
            <a:stretch>
              <a:fillRect/>
            </a:stretch>
          </p:blipFill>
          <p:spPr bwMode="auto">
            <a:xfrm>
              <a:off x="274992" y="1052736"/>
              <a:ext cx="3936968" cy="2376264"/>
            </a:xfrm>
            <a:prstGeom prst="rect">
              <a:avLst/>
            </a:prstGeom>
            <a:noFill/>
            <a:ln w="9525">
              <a:noFill/>
              <a:miter lim="800000"/>
              <a:headEnd/>
              <a:tailEnd/>
            </a:ln>
          </p:spPr>
        </p:pic>
      </p:grpSp>
      <p:sp>
        <p:nvSpPr>
          <p:cNvPr id="19462" name="Titel 1"/>
          <p:cNvSpPr>
            <a:spLocks noGrp="1"/>
          </p:cNvSpPr>
          <p:nvPr>
            <p:ph type="title" hasCustomPrompt="1"/>
          </p:nvPr>
        </p:nvSpPr>
        <p:spPr/>
        <p:txBody>
          <a:bodyPr vert="horz" lIns="0" tIns="0" rIns="0" bIns="10800" rtlCol="0" anchor="b" anchorCtr="0">
            <a:noAutofit/>
          </a:bodyPr>
          <a:lstStyle/>
          <a:p>
            <a:r>
              <a:rPr lang="de-DE" dirty="0"/>
              <a:t>TriCore™ </a:t>
            </a:r>
            <a:r>
              <a:rPr dirty="0"/>
              <a:t>based Infineon Automotive MCUs</a:t>
            </a:r>
            <a:br>
              <a:rPr dirty="0"/>
            </a:br>
            <a:r>
              <a:rPr dirty="0"/>
              <a:t>1 Architecture, 3 Functions, 5 generations</a:t>
            </a:r>
            <a:endParaRPr lang="en-GB" sz="1800" dirty="0">
              <a:solidFill>
                <a:schemeClr val="accent5"/>
              </a:solidFill>
            </a:endParaRPr>
          </a:p>
        </p:txBody>
      </p:sp>
      <p:sp>
        <p:nvSpPr>
          <p:cNvPr id="19461" name="Rechteck 9"/>
          <p:cNvSpPr>
            <a:spLocks noChangeArrowheads="1"/>
          </p:cNvSpPr>
          <p:nvPr/>
        </p:nvSpPr>
        <p:spPr bwMode="auto">
          <a:xfrm>
            <a:off x="5414963" y="955676"/>
            <a:ext cx="4362450" cy="2460625"/>
          </a:xfrm>
          <a:prstGeom prst="rect">
            <a:avLst/>
          </a:prstGeom>
          <a:noFill/>
          <a:ln w="12700" algn="ctr">
            <a:solidFill>
              <a:schemeClr val="accent4"/>
            </a:solidFill>
            <a:round/>
            <a:headEnd/>
            <a:tailEnd/>
          </a:ln>
          <a:effectLst/>
        </p:spPr>
        <p:txBody>
          <a:bodyPr lIns="90000" tIns="46800" rIns="90000" bIns="46800" anchor="ctr">
            <a:noAutofit/>
          </a:bodyPr>
          <a:lstStyle/>
          <a:p>
            <a:pPr>
              <a:spcBef>
                <a:spcPct val="50000"/>
              </a:spcBef>
              <a:buClr>
                <a:srgbClr val="000000"/>
              </a:buClr>
            </a:pPr>
            <a:endParaRPr lang="en-GB" sz="1600" dirty="0">
              <a:solidFill>
                <a:srgbClr val="00214A"/>
              </a:solidFill>
              <a:latin typeface="Verdana" pitchFamily="34" charset="0"/>
              <a:cs typeface="Arial" pitchFamily="34" charset="0"/>
            </a:endParaRPr>
          </a:p>
        </p:txBody>
      </p:sp>
      <p:sp>
        <p:nvSpPr>
          <p:cNvPr id="26" name="Rechteck 25"/>
          <p:cNvSpPr/>
          <p:nvPr/>
        </p:nvSpPr>
        <p:spPr bwMode="auto">
          <a:xfrm>
            <a:off x="1022350" y="955676"/>
            <a:ext cx="4362450" cy="2460625"/>
          </a:xfrm>
          <a:prstGeom prst="rect">
            <a:avLst/>
          </a:prstGeom>
          <a:solidFill>
            <a:schemeClr val="bg1">
              <a:alpha val="72000"/>
            </a:schemeClr>
          </a:solidFill>
          <a:ln w="12700" cap="flat" cmpd="sng" algn="ctr">
            <a:solidFill>
              <a:schemeClr val="tx2">
                <a:lumMod val="75000"/>
              </a:schemeClr>
            </a:solidFill>
            <a:prstDash val="solid"/>
            <a:round/>
            <a:headEnd type="none" w="med" len="med"/>
            <a:tailEnd type="none" w="med" len="med"/>
          </a:ln>
          <a:effectLst/>
        </p:spPr>
        <p:txBody>
          <a:bodyPr lIns="90000" tIns="46800" rIns="90000" bIns="46800" anchor="ctr"/>
          <a:lstStyle/>
          <a:p>
            <a:pPr algn="ctr">
              <a:spcBef>
                <a:spcPct val="50000"/>
              </a:spcBef>
              <a:buClr>
                <a:srgbClr val="000000"/>
              </a:buClr>
              <a:defRPr/>
            </a:pPr>
            <a:r>
              <a:rPr lang="en-GB" sz="16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rPr>
              <a:t>Used in </a:t>
            </a:r>
          </a:p>
          <a:p>
            <a:pPr algn="ctr">
              <a:spcBef>
                <a:spcPct val="50000"/>
              </a:spcBef>
              <a:buClr>
                <a:srgbClr val="000000"/>
              </a:buClr>
              <a:defRPr/>
            </a:pPr>
            <a:r>
              <a:rPr lang="en-GB" sz="32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rPr>
              <a:t>&gt; 50 </a:t>
            </a:r>
          </a:p>
          <a:p>
            <a:pPr algn="ctr">
              <a:spcBef>
                <a:spcPct val="50000"/>
              </a:spcBef>
              <a:buClr>
                <a:srgbClr val="000000"/>
              </a:buClr>
              <a:defRPr/>
            </a:pPr>
            <a:r>
              <a:rPr lang="en-GB" sz="16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rPr>
              <a:t>car brands  </a:t>
            </a:r>
          </a:p>
        </p:txBody>
      </p:sp>
      <p:sp>
        <p:nvSpPr>
          <p:cNvPr id="19467" name="AutoShape 3"/>
          <p:cNvSpPr>
            <a:spLocks noChangeAspect="1" noChangeArrowheads="1" noTextEdit="1"/>
          </p:cNvSpPr>
          <p:nvPr/>
        </p:nvSpPr>
        <p:spPr bwMode="auto">
          <a:xfrm>
            <a:off x="3557588" y="2492375"/>
            <a:ext cx="2000250" cy="1879600"/>
          </a:xfrm>
          <a:prstGeom prst="rect">
            <a:avLst/>
          </a:prstGeom>
          <a:noFill/>
          <a:ln w="9525">
            <a:noFill/>
            <a:miter lim="800000"/>
            <a:headEnd/>
            <a:tailEnd/>
          </a:ln>
          <a:effectLst/>
        </p:spPr>
        <p:txBody>
          <a:bodyPr>
            <a:noAutofit/>
          </a:bodyPr>
          <a:lstStyle/>
          <a:p>
            <a:pPr>
              <a:buClr>
                <a:srgbClr val="000000"/>
              </a:buClr>
            </a:pPr>
            <a:endParaRPr lang="en-GB" dirty="0">
              <a:solidFill>
                <a:srgbClr val="00214A"/>
              </a:solidFill>
              <a:latin typeface="Arial" pitchFamily="34" charset="0"/>
              <a:cs typeface="Arial" pitchFamily="34" charset="0"/>
            </a:endParaRPr>
          </a:p>
        </p:txBody>
      </p:sp>
      <p:grpSp>
        <p:nvGrpSpPr>
          <p:cNvPr id="7" name="Gruppieren 30"/>
          <p:cNvGrpSpPr>
            <a:grpSpLocks/>
          </p:cNvGrpSpPr>
          <p:nvPr/>
        </p:nvGrpSpPr>
        <p:grpSpPr bwMode="auto">
          <a:xfrm>
            <a:off x="733425" y="2420939"/>
            <a:ext cx="10440988" cy="2663825"/>
            <a:chOff x="-180528" y="2420888"/>
            <a:chExt cx="10441160" cy="2664296"/>
          </a:xfrm>
        </p:grpSpPr>
        <p:sp>
          <p:nvSpPr>
            <p:cNvPr id="33" name="Rechteck 32"/>
            <p:cNvSpPr/>
            <p:nvPr/>
          </p:nvSpPr>
          <p:spPr bwMode="auto">
            <a:xfrm>
              <a:off x="-180528" y="3429128"/>
              <a:ext cx="10441160" cy="647815"/>
            </a:xfrm>
            <a:prstGeom prst="rect">
              <a:avLst/>
            </a:prstGeom>
            <a:gradFill flip="none" rotWithShape="1">
              <a:gsLst>
                <a:gs pos="0">
                  <a:srgbClr val="858B90"/>
                </a:gs>
                <a:gs pos="50000">
                  <a:srgbClr val="C0C9CF"/>
                </a:gs>
                <a:gs pos="100000">
                  <a:srgbClr val="E5EFF6"/>
                </a:gs>
              </a:gsLst>
              <a:lin ang="0" scaled="1"/>
              <a:tileRect/>
            </a:gradFill>
            <a:ln w="12700" cap="flat" cmpd="sng" algn="ctr">
              <a:noFill/>
              <a:prstDash val="solid"/>
              <a:round/>
              <a:headEnd type="none" w="med" len="med"/>
              <a:tailEnd type="none" w="med" len="med"/>
            </a:ln>
            <a:effectLst/>
          </p:spPr>
          <p:txBody>
            <a:bodyPr lIns="90000" tIns="46800" rIns="90000" bIns="46800" anchor="ctr">
              <a:noAutofit/>
            </a:bodyPr>
            <a:lstStyle/>
            <a:p>
              <a:pPr>
                <a:spcBef>
                  <a:spcPct val="50000"/>
                </a:spcBef>
                <a:buClr>
                  <a:srgbClr val="000000"/>
                </a:buClr>
              </a:pPr>
              <a:endParaRPr lang="en-GB" sz="1600" dirty="0">
                <a:solidFill>
                  <a:srgbClr val="00214A"/>
                </a:solidFill>
                <a:latin typeface="Verdana" pitchFamily="34" charset="0"/>
                <a:cs typeface="Arial" pitchFamily="34" charset="0"/>
              </a:endParaRPr>
            </a:p>
          </p:txBody>
        </p:sp>
        <p:graphicFrame>
          <p:nvGraphicFramePr>
            <p:cNvPr id="24" name="Diagramm 23"/>
            <p:cNvGraphicFramePr/>
            <p:nvPr/>
          </p:nvGraphicFramePr>
          <p:xfrm>
            <a:off x="248283" y="2996952"/>
            <a:ext cx="3172095" cy="1512168"/>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25" name="Diagramm 24"/>
            <p:cNvGraphicFramePr/>
            <p:nvPr/>
          </p:nvGraphicFramePr>
          <p:xfrm>
            <a:off x="5393218" y="2420888"/>
            <a:ext cx="3427254" cy="2664296"/>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sp>
        <p:nvSpPr>
          <p:cNvPr id="29" name="Textfeld 28"/>
          <p:cNvSpPr txBox="1"/>
          <p:nvPr/>
        </p:nvSpPr>
        <p:spPr>
          <a:xfrm>
            <a:off x="5990456" y="4221089"/>
            <a:ext cx="3563938" cy="2215991"/>
          </a:xfrm>
          <a:prstGeom prst="rect">
            <a:avLst/>
          </a:prstGeom>
          <a:noFill/>
          <a:effectLst/>
        </p:spPr>
        <p:txBody>
          <a:bodyPr>
            <a:spAutoFit/>
          </a:bodyPr>
          <a:lstStyle/>
          <a:p>
            <a:pPr marL="285750" indent="-285750">
              <a:buClr>
                <a:srgbClr val="FF0000"/>
              </a:buClr>
              <a:buFont typeface="Arial"/>
              <a:buChar char="›"/>
            </a:pPr>
            <a:r>
              <a:rPr lang="en-GB" sz="1400" i="1" dirty="0">
                <a:solidFill>
                  <a:srgbClr val="1A1817"/>
                </a:solidFill>
                <a:latin typeface="Verdana"/>
                <a:cs typeface="Arial" pitchFamily="34" charset="0"/>
              </a:rPr>
              <a:t> </a:t>
            </a:r>
            <a:r>
              <a:rPr lang="en-GB" sz="1200" i="1" dirty="0" err="1">
                <a:solidFill>
                  <a:srgbClr val="1A1817"/>
                </a:solidFill>
                <a:latin typeface="Verdana"/>
                <a:cs typeface="Arial" pitchFamily="34" charset="0"/>
              </a:rPr>
              <a:t>TriCore</a:t>
            </a:r>
            <a:r>
              <a:rPr lang="en-GB" sz="1200" i="1" baseline="30000" dirty="0" err="1">
                <a:solidFill>
                  <a:srgbClr val="1A1817"/>
                </a:solidFill>
                <a:latin typeface="Verdana"/>
                <a:cs typeface="Arial" pitchFamily="34" charset="0"/>
              </a:rPr>
              <a:t>TM</a:t>
            </a:r>
            <a:r>
              <a:rPr lang="en-GB" sz="1200" i="1" baseline="30000" dirty="0">
                <a:solidFill>
                  <a:srgbClr val="1A1817"/>
                </a:solidFill>
                <a:latin typeface="Verdana"/>
                <a:cs typeface="Arial" pitchFamily="34" charset="0"/>
              </a:rPr>
              <a:t> </a:t>
            </a:r>
            <a:r>
              <a:rPr lang="en-GB" sz="1200" i="1" dirty="0">
                <a:solidFill>
                  <a:srgbClr val="1A1817"/>
                </a:solidFill>
                <a:latin typeface="Verdana"/>
                <a:cs typeface="Arial" pitchFamily="34" charset="0"/>
              </a:rPr>
              <a:t>integrates three functions:   </a:t>
            </a:r>
            <a:br>
              <a:rPr lang="en-GB" sz="1200" i="1" dirty="0">
                <a:solidFill>
                  <a:srgbClr val="1A1817"/>
                </a:solidFill>
                <a:latin typeface="Verdana"/>
                <a:cs typeface="Arial" pitchFamily="34" charset="0"/>
              </a:rPr>
            </a:br>
            <a:r>
              <a:rPr lang="en-GB" sz="1200" i="1" dirty="0">
                <a:solidFill>
                  <a:srgbClr val="1A1817"/>
                </a:solidFill>
                <a:latin typeface="Verdana"/>
                <a:cs typeface="Arial" pitchFamily="34" charset="0"/>
              </a:rPr>
              <a:t> DSP, RISC &amp; Microcontroller</a:t>
            </a:r>
          </a:p>
          <a:p>
            <a:pPr marL="285750" indent="-285750">
              <a:buClr>
                <a:srgbClr val="FF0000"/>
              </a:buClr>
              <a:buFont typeface="Arial"/>
              <a:buChar char="›"/>
            </a:pPr>
            <a:endParaRPr lang="en-GB" sz="1400" i="1" dirty="0">
              <a:solidFill>
                <a:srgbClr val="1A1817"/>
              </a:solidFill>
              <a:latin typeface="Verdana"/>
              <a:cs typeface="Arial" pitchFamily="34" charset="0"/>
            </a:endParaRPr>
          </a:p>
          <a:p>
            <a:pPr marL="285750" indent="-285750">
              <a:buClr>
                <a:srgbClr val="FF0000"/>
              </a:buClr>
              <a:buFont typeface="Arial"/>
              <a:buChar char="›"/>
            </a:pPr>
            <a:r>
              <a:rPr lang="en-GB" sz="1400" i="1" dirty="0">
                <a:solidFill>
                  <a:srgbClr val="1A1817"/>
                </a:solidFill>
                <a:latin typeface="Verdana"/>
                <a:cs typeface="Arial" pitchFamily="34" charset="0"/>
              </a:rPr>
              <a:t> </a:t>
            </a:r>
            <a:r>
              <a:rPr lang="en-GB" sz="1200" i="1" dirty="0">
                <a:solidFill>
                  <a:srgbClr val="1A1817"/>
                </a:solidFill>
                <a:latin typeface="Verdana"/>
                <a:cs typeface="Arial" pitchFamily="34" charset="0"/>
              </a:rPr>
              <a:t>1999, </a:t>
            </a:r>
            <a:r>
              <a:rPr lang="en-GB" sz="1200" i="1" dirty="0" err="1">
                <a:solidFill>
                  <a:srgbClr val="1A1817"/>
                </a:solidFill>
                <a:latin typeface="Verdana"/>
                <a:cs typeface="Arial" pitchFamily="34" charset="0"/>
              </a:rPr>
              <a:t>TriCore</a:t>
            </a:r>
            <a:r>
              <a:rPr lang="en-GB" sz="1200" i="1" baseline="30000" dirty="0" err="1">
                <a:solidFill>
                  <a:srgbClr val="1A1817"/>
                </a:solidFill>
                <a:latin typeface="Verdana"/>
                <a:cs typeface="Arial" pitchFamily="34" charset="0"/>
              </a:rPr>
              <a:t>TM</a:t>
            </a:r>
            <a:r>
              <a:rPr lang="en-GB" sz="1200" i="1" dirty="0">
                <a:solidFill>
                  <a:srgbClr val="1A1817"/>
                </a:solidFill>
                <a:latin typeface="Verdana"/>
                <a:cs typeface="Arial" pitchFamily="34" charset="0"/>
              </a:rPr>
              <a:t> concept born</a:t>
            </a:r>
          </a:p>
          <a:p>
            <a:pPr marL="285750" indent="-285750">
              <a:buClr>
                <a:srgbClr val="FF0000"/>
              </a:buClr>
              <a:buFont typeface="Arial"/>
              <a:buChar char="›"/>
            </a:pPr>
            <a:endParaRPr lang="en-GB" sz="1200" i="1" dirty="0">
              <a:solidFill>
                <a:srgbClr val="1A1817"/>
              </a:solidFill>
              <a:latin typeface="Verdana"/>
              <a:cs typeface="Arial" pitchFamily="34" charset="0"/>
            </a:endParaRPr>
          </a:p>
          <a:p>
            <a:pPr marL="285750" indent="-285750">
              <a:buClr>
                <a:srgbClr val="FF0000"/>
              </a:buClr>
              <a:buFont typeface="Arial"/>
              <a:buChar char="›"/>
            </a:pPr>
            <a:r>
              <a:rPr lang="en-GB" sz="1200" i="1" dirty="0">
                <a:solidFill>
                  <a:srgbClr val="1A1817"/>
                </a:solidFill>
                <a:latin typeface="Verdana"/>
                <a:cs typeface="Arial" pitchFamily="34" charset="0"/>
              </a:rPr>
              <a:t> 2005, </a:t>
            </a:r>
            <a:r>
              <a:rPr lang="en-GB" sz="1200" i="1" dirty="0" err="1">
                <a:solidFill>
                  <a:srgbClr val="1A1817"/>
                </a:solidFill>
                <a:latin typeface="Verdana"/>
                <a:cs typeface="Arial" pitchFamily="34" charset="0"/>
              </a:rPr>
              <a:t>TriCore</a:t>
            </a:r>
            <a:r>
              <a:rPr lang="en-GB" sz="1200" i="1" baseline="30000" dirty="0" err="1">
                <a:solidFill>
                  <a:srgbClr val="1A1817"/>
                </a:solidFill>
                <a:latin typeface="Verdana"/>
                <a:cs typeface="Arial" pitchFamily="34" charset="0"/>
              </a:rPr>
              <a:t>TM</a:t>
            </a:r>
            <a:r>
              <a:rPr lang="en-GB" sz="1200" i="1" dirty="0">
                <a:solidFill>
                  <a:srgbClr val="1A1817"/>
                </a:solidFill>
                <a:latin typeface="Verdana"/>
                <a:cs typeface="Arial" pitchFamily="34" charset="0"/>
              </a:rPr>
              <a:t> goes production</a:t>
            </a:r>
          </a:p>
          <a:p>
            <a:pPr marL="285750" indent="-285750">
              <a:buClr>
                <a:srgbClr val="FF0000"/>
              </a:buClr>
              <a:buFont typeface="Arial"/>
              <a:buChar char="›"/>
            </a:pPr>
            <a:endParaRPr lang="en-GB" sz="1200" i="1" dirty="0">
              <a:solidFill>
                <a:srgbClr val="1A1817"/>
              </a:solidFill>
              <a:latin typeface="Verdana"/>
              <a:cs typeface="Arial" pitchFamily="34" charset="0"/>
            </a:endParaRPr>
          </a:p>
          <a:p>
            <a:pPr marL="285750" indent="-285750">
              <a:buClr>
                <a:srgbClr val="FF0000"/>
              </a:buClr>
              <a:buFont typeface="Arial"/>
              <a:buChar char="›"/>
            </a:pPr>
            <a:r>
              <a:rPr lang="en-GB" sz="1200" i="1" dirty="0">
                <a:solidFill>
                  <a:srgbClr val="1A1817"/>
                </a:solidFill>
                <a:latin typeface="Verdana"/>
                <a:cs typeface="Arial" pitchFamily="34" charset="0"/>
              </a:rPr>
              <a:t> 2012, </a:t>
            </a:r>
            <a:r>
              <a:rPr lang="en-GB" sz="1200" i="1" dirty="0" err="1">
                <a:solidFill>
                  <a:srgbClr val="1A1817"/>
                </a:solidFill>
                <a:latin typeface="Verdana"/>
                <a:cs typeface="Arial" pitchFamily="34" charset="0"/>
              </a:rPr>
              <a:t>TriCore</a:t>
            </a:r>
            <a:r>
              <a:rPr lang="en-GB" sz="1200" i="1" baseline="30000" dirty="0" err="1">
                <a:solidFill>
                  <a:srgbClr val="1A1817"/>
                </a:solidFill>
                <a:latin typeface="Verdana"/>
                <a:cs typeface="Arial" pitchFamily="34" charset="0"/>
              </a:rPr>
              <a:t>TM</a:t>
            </a:r>
            <a:r>
              <a:rPr lang="en-GB" sz="1200" i="1" dirty="0">
                <a:solidFill>
                  <a:srgbClr val="1A1817"/>
                </a:solidFill>
                <a:latin typeface="Verdana"/>
                <a:cs typeface="Arial" pitchFamily="34" charset="0"/>
              </a:rPr>
              <a:t>  announced </a:t>
            </a:r>
            <a:br>
              <a:rPr lang="en-GB" sz="1200" i="1" dirty="0">
                <a:solidFill>
                  <a:srgbClr val="1A1817"/>
                </a:solidFill>
                <a:latin typeface="Verdana"/>
                <a:cs typeface="Arial" pitchFamily="34" charset="0"/>
              </a:rPr>
            </a:br>
            <a:r>
              <a:rPr lang="en-GB" sz="1200" i="1" dirty="0">
                <a:solidFill>
                  <a:srgbClr val="1A1817"/>
                </a:solidFill>
                <a:latin typeface="Verdana"/>
                <a:cs typeface="Arial" pitchFamily="34" charset="0"/>
              </a:rPr>
              <a:t>5</a:t>
            </a:r>
            <a:r>
              <a:rPr lang="en-GB" sz="1200" i="1" baseline="30000" dirty="0">
                <a:solidFill>
                  <a:srgbClr val="1A1817"/>
                </a:solidFill>
                <a:latin typeface="Verdana"/>
                <a:cs typeface="Arial" pitchFamily="34" charset="0"/>
              </a:rPr>
              <a:t>th</a:t>
            </a:r>
            <a:r>
              <a:rPr lang="en-GB" sz="1200" i="1" dirty="0">
                <a:solidFill>
                  <a:srgbClr val="1A1817"/>
                </a:solidFill>
                <a:latin typeface="Verdana"/>
                <a:cs typeface="Arial" pitchFamily="34" charset="0"/>
              </a:rPr>
              <a:t> generation: AURIX</a:t>
            </a:r>
            <a:r>
              <a:rPr lang="en-GB" sz="1200" i="1" baseline="30000" dirty="0">
                <a:solidFill>
                  <a:srgbClr val="1A1817"/>
                </a:solidFill>
                <a:latin typeface="Verdana"/>
                <a:cs typeface="Arial" pitchFamily="34" charset="0"/>
              </a:rPr>
              <a:t>TM</a:t>
            </a:r>
          </a:p>
          <a:p>
            <a:pPr marL="285750" indent="-285750">
              <a:buClr>
                <a:srgbClr val="FF0000"/>
              </a:buClr>
              <a:buFont typeface="Arial"/>
              <a:buChar char="›"/>
            </a:pPr>
            <a:endParaRPr lang="en-GB" sz="1200" i="1" dirty="0">
              <a:solidFill>
                <a:srgbClr val="1A1817"/>
              </a:solidFill>
              <a:latin typeface="Verdana"/>
              <a:cs typeface="Arial" pitchFamily="34" charset="0"/>
            </a:endParaRPr>
          </a:p>
          <a:p>
            <a:pPr marL="285750" indent="-285750">
              <a:buClr>
                <a:srgbClr val="FF0000"/>
              </a:buClr>
              <a:buFont typeface="Arial"/>
              <a:buChar char="›"/>
            </a:pPr>
            <a:r>
              <a:rPr lang="en-GB" sz="1200" i="1" dirty="0">
                <a:solidFill>
                  <a:srgbClr val="1A1817"/>
                </a:solidFill>
                <a:latin typeface="Verdana"/>
                <a:cs typeface="Arial" pitchFamily="34" charset="0"/>
              </a:rPr>
              <a:t>2017, </a:t>
            </a:r>
            <a:r>
              <a:rPr lang="en-GB" sz="1200" i="1" dirty="0" err="1">
                <a:solidFill>
                  <a:srgbClr val="1A1817"/>
                </a:solidFill>
                <a:latin typeface="Verdana"/>
                <a:cs typeface="Arial" pitchFamily="34" charset="0"/>
              </a:rPr>
              <a:t>TriCore</a:t>
            </a:r>
            <a:r>
              <a:rPr lang="en-GB" sz="1200" i="1" baseline="30000" dirty="0" err="1">
                <a:solidFill>
                  <a:srgbClr val="1A1817"/>
                </a:solidFill>
                <a:latin typeface="Verdana"/>
                <a:cs typeface="Arial" pitchFamily="34" charset="0"/>
              </a:rPr>
              <a:t>TM</a:t>
            </a:r>
            <a:r>
              <a:rPr lang="en-GB" sz="1200" i="1" dirty="0">
                <a:solidFill>
                  <a:srgbClr val="1A1817"/>
                </a:solidFill>
                <a:latin typeface="Verdana"/>
                <a:cs typeface="Arial" pitchFamily="34" charset="0"/>
              </a:rPr>
              <a:t> hits 350mil. shipment</a:t>
            </a:r>
          </a:p>
        </p:txBody>
      </p:sp>
      <p:pic>
        <p:nvPicPr>
          <p:cNvPr id="3074" name="Picture 2"/>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050926" y="4234712"/>
            <a:ext cx="1267123" cy="1103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Rechteck 27"/>
          <p:cNvSpPr/>
          <p:nvPr/>
        </p:nvSpPr>
        <p:spPr bwMode="auto">
          <a:xfrm>
            <a:off x="1022352" y="4108621"/>
            <a:ext cx="4392613" cy="2375619"/>
          </a:xfrm>
          <a:prstGeom prst="rect">
            <a:avLst/>
          </a:prstGeom>
          <a:solidFill>
            <a:schemeClr val="bg1">
              <a:alpha val="74000"/>
            </a:schemeClr>
          </a:solidFill>
          <a:ln w="12700" cap="flat" cmpd="sng" algn="ctr">
            <a:solidFill>
              <a:schemeClr val="tx2">
                <a:lumMod val="75000"/>
              </a:schemeClr>
            </a:solidFill>
            <a:prstDash val="solid"/>
            <a:round/>
            <a:headEnd type="none" w="med" len="med"/>
            <a:tailEnd type="none" w="med" len="med"/>
          </a:ln>
          <a:effectLst/>
        </p:spPr>
        <p:txBody>
          <a:bodyPr lIns="90000" tIns="46800" rIns="90000" bIns="46800" anchor="ctr"/>
          <a:lstStyle/>
          <a:p>
            <a:pPr algn="ctr">
              <a:spcBef>
                <a:spcPct val="50000"/>
              </a:spcBef>
              <a:buClr>
                <a:srgbClr val="000000"/>
              </a:buClr>
            </a:pPr>
            <a:endParaRPr lang="en-GB" sz="1600" b="1" i="1" dirty="0">
              <a:solidFill>
                <a:srgbClr val="84B6A7"/>
              </a:solidFill>
              <a:effectLst>
                <a:outerShdw blurRad="38100" dist="38100" dir="2700000" algn="tl">
                  <a:srgbClr val="C0C0C0"/>
                </a:outerShdw>
              </a:effectLst>
              <a:latin typeface="Verdana" pitchFamily="34" charset="0"/>
              <a:cs typeface="Arial" pitchFamily="34" charset="0"/>
            </a:endParaRPr>
          </a:p>
          <a:p>
            <a:pPr algn="ctr">
              <a:spcBef>
                <a:spcPct val="50000"/>
              </a:spcBef>
              <a:buClr>
                <a:srgbClr val="000000"/>
              </a:buClr>
            </a:pPr>
            <a:endParaRPr lang="en-GB" sz="1600" b="1" i="1" dirty="0">
              <a:solidFill>
                <a:srgbClr val="84B6A7"/>
              </a:solidFill>
              <a:effectLst>
                <a:outerShdw blurRad="38100" dist="38100" dir="2700000" algn="tl">
                  <a:srgbClr val="C0C0C0"/>
                </a:outerShdw>
              </a:effectLst>
              <a:latin typeface="Verdana" pitchFamily="34" charset="0"/>
              <a:cs typeface="Arial" pitchFamily="34" charset="0"/>
            </a:endParaRPr>
          </a:p>
          <a:p>
            <a:pPr algn="ctr">
              <a:spcBef>
                <a:spcPct val="50000"/>
              </a:spcBef>
              <a:buClr>
                <a:srgbClr val="000000"/>
              </a:buClr>
            </a:pPr>
            <a:endParaRPr lang="en-GB" sz="1600" b="1" i="1" dirty="0">
              <a:solidFill>
                <a:srgbClr val="EE813C"/>
              </a:solidFill>
              <a:effectLst>
                <a:outerShdw blurRad="38100" dist="38100" dir="2700000" algn="tl">
                  <a:srgbClr val="C0C0C0"/>
                </a:outerShdw>
              </a:effectLst>
              <a:latin typeface="Verdana" pitchFamily="34" charset="0"/>
              <a:cs typeface="Arial" pitchFamily="34" charset="0"/>
            </a:endParaRPr>
          </a:p>
          <a:p>
            <a:pPr algn="ctr">
              <a:spcBef>
                <a:spcPct val="50000"/>
              </a:spcBef>
              <a:buClr>
                <a:srgbClr val="000000"/>
              </a:buClr>
            </a:pPr>
            <a:r>
              <a:rPr lang="en-GB" sz="1600" b="1" i="1" dirty="0">
                <a:solidFill>
                  <a:srgbClr val="EE813C"/>
                </a:solidFill>
                <a:effectLst>
                  <a:outerShdw blurRad="38100" dist="38100" dir="2700000" algn="tl">
                    <a:srgbClr val="C0C0C0"/>
                  </a:outerShdw>
                </a:effectLst>
                <a:latin typeface="Verdana" pitchFamily="34" charset="0"/>
                <a:cs typeface="Arial" pitchFamily="34" charset="0"/>
              </a:rPr>
              <a:t>&gt;450,000,000 </a:t>
            </a:r>
          </a:p>
          <a:p>
            <a:pPr algn="ctr">
              <a:spcBef>
                <a:spcPct val="50000"/>
              </a:spcBef>
              <a:buClr>
                <a:srgbClr val="000000"/>
              </a:buClr>
            </a:pPr>
            <a:r>
              <a:rPr lang="en-GB" sz="1200" b="1" i="1" dirty="0">
                <a:solidFill>
                  <a:srgbClr val="EE813C"/>
                </a:solidFill>
                <a:effectLst>
                  <a:outerShdw blurRad="38100" dist="38100" dir="2700000" algn="tl">
                    <a:srgbClr val="C0C0C0"/>
                  </a:outerShdw>
                </a:effectLst>
                <a:latin typeface="Verdana" pitchFamily="34" charset="0"/>
                <a:cs typeface="Arial" pitchFamily="34" charset="0"/>
              </a:rPr>
              <a:t>TriCore MCUs shipped</a:t>
            </a:r>
          </a:p>
          <a:p>
            <a:pPr algn="ctr">
              <a:spcBef>
                <a:spcPct val="50000"/>
              </a:spcBef>
              <a:buClr>
                <a:srgbClr val="000000"/>
              </a:buClr>
            </a:pPr>
            <a:r>
              <a:rPr lang="en-GB" sz="1800" b="1" i="1" dirty="0">
                <a:solidFill>
                  <a:schemeClr val="accent6"/>
                </a:solidFill>
                <a:effectLst>
                  <a:outerShdw blurRad="38100" dist="38100" dir="2700000" algn="tl">
                    <a:srgbClr val="C0C0C0"/>
                  </a:outerShdw>
                </a:effectLst>
                <a:latin typeface="Verdana" pitchFamily="34" charset="0"/>
                <a:cs typeface="Arial" pitchFamily="34" charset="0"/>
              </a:rPr>
              <a:t>&gt;10,000,000</a:t>
            </a:r>
          </a:p>
          <a:p>
            <a:pPr algn="ctr">
              <a:spcBef>
                <a:spcPct val="50000"/>
              </a:spcBef>
              <a:buClr>
                <a:srgbClr val="000000"/>
              </a:buClr>
            </a:pPr>
            <a:r>
              <a:rPr lang="en-GB" sz="1200" b="1" i="1" dirty="0">
                <a:solidFill>
                  <a:schemeClr val="accent6"/>
                </a:solidFill>
                <a:effectLst>
                  <a:outerShdw blurRad="38100" dist="38100" dir="2700000" algn="tl">
                    <a:srgbClr val="C0C0C0"/>
                  </a:outerShdw>
                </a:effectLst>
                <a:latin typeface="Verdana" pitchFamily="34" charset="0"/>
                <a:cs typeface="Arial" pitchFamily="34" charset="0"/>
              </a:rPr>
              <a:t>AURIX on the road</a:t>
            </a:r>
          </a:p>
          <a:p>
            <a:pPr algn="ctr">
              <a:spcBef>
                <a:spcPct val="50000"/>
              </a:spcBef>
              <a:buClr>
                <a:srgbClr val="000000"/>
              </a:buClr>
            </a:pPr>
            <a:r>
              <a:rPr lang="en-GB" sz="1600" b="1" i="1" dirty="0">
                <a:solidFill>
                  <a:srgbClr val="84B6A7"/>
                </a:solidFill>
                <a:effectLst>
                  <a:outerShdw blurRad="38100" dist="38100" dir="2700000" algn="tl">
                    <a:srgbClr val="C0C0C0"/>
                  </a:outerShdw>
                </a:effectLst>
                <a:latin typeface="Verdana" pitchFamily="34" charset="0"/>
                <a:cs typeface="Arial" pitchFamily="34" charset="0"/>
              </a:rPr>
              <a:t>&gt;30% </a:t>
            </a:r>
          </a:p>
          <a:p>
            <a:pPr algn="ctr">
              <a:spcBef>
                <a:spcPct val="50000"/>
              </a:spcBef>
              <a:buClr>
                <a:srgbClr val="000000"/>
              </a:buClr>
            </a:pPr>
            <a:r>
              <a:rPr lang="en-GB" sz="1200" b="1" i="1" dirty="0">
                <a:solidFill>
                  <a:srgbClr val="84B6A7"/>
                </a:solidFill>
                <a:effectLst>
                  <a:outerShdw blurRad="38100" dist="38100" dir="2700000" algn="tl">
                    <a:srgbClr val="C0C0C0"/>
                  </a:outerShdw>
                </a:effectLst>
                <a:latin typeface="Verdana" pitchFamily="34" charset="0"/>
                <a:cs typeface="Arial" pitchFamily="34" charset="0"/>
              </a:rPr>
              <a:t>Engine control market share</a:t>
            </a:r>
          </a:p>
          <a:p>
            <a:pPr algn="ctr">
              <a:spcBef>
                <a:spcPct val="50000"/>
              </a:spcBef>
              <a:buClr>
                <a:srgbClr val="000000"/>
              </a:buClr>
            </a:pPr>
            <a:endParaRPr lang="en-GB" sz="1600" b="1" i="1" dirty="0">
              <a:solidFill>
                <a:srgbClr val="84B6A7"/>
              </a:solidFill>
              <a:effectLst>
                <a:outerShdw blurRad="38100" dist="38100" dir="2700000" algn="tl">
                  <a:srgbClr val="C0C0C0"/>
                </a:outerShdw>
              </a:effectLst>
              <a:latin typeface="Verdana" pitchFamily="34" charset="0"/>
              <a:cs typeface="Arial" pitchFamily="34" charset="0"/>
            </a:endParaRPr>
          </a:p>
          <a:p>
            <a:pPr algn="ctr">
              <a:spcBef>
                <a:spcPct val="50000"/>
              </a:spcBef>
              <a:buClr>
                <a:srgbClr val="000000"/>
              </a:buClr>
            </a:pPr>
            <a:endParaRPr lang="en-GB" sz="1600" b="1" i="1" dirty="0">
              <a:solidFill>
                <a:srgbClr val="00B050"/>
              </a:solidFill>
              <a:effectLst>
                <a:outerShdw blurRad="38100" dist="38100" dir="2700000" algn="tl">
                  <a:srgbClr val="C0C0C0"/>
                </a:outerShdw>
              </a:effectLst>
              <a:latin typeface="Verdana" pitchFamily="34" charset="0"/>
              <a:cs typeface="Arial" pitchFamily="34" charset="0"/>
            </a:endParaRPr>
          </a:p>
          <a:p>
            <a:pPr algn="ctr">
              <a:spcBef>
                <a:spcPct val="50000"/>
              </a:spcBef>
            </a:pPr>
            <a:endParaRPr lang="en-GB" sz="1600" b="1" i="1" dirty="0">
              <a:solidFill>
                <a:srgbClr val="005DA9"/>
              </a:solidFill>
              <a:effectLst>
                <a:outerShdw blurRad="38100" dist="38100" dir="2700000" algn="tl">
                  <a:srgbClr val="C0C0C0"/>
                </a:outerShdw>
              </a:effectLst>
              <a:latin typeface="Verdana" pitchFamily="34" charset="0"/>
              <a:cs typeface="Arial" pitchFamily="34" charset="0"/>
            </a:endParaRPr>
          </a:p>
        </p:txBody>
      </p:sp>
      <p:pic>
        <p:nvPicPr>
          <p:cNvPr id="37" name="Picture 5"/>
          <p:cNvPicPr>
            <a:picLocks noChangeAspect="1" noChangeArrowheads="1"/>
          </p:cNvPicPr>
          <p:nvPr/>
        </p:nvPicPr>
        <p:blipFill>
          <a:blip r:embed="rId17" cstate="print"/>
          <a:srcRect/>
          <a:stretch>
            <a:fillRect/>
          </a:stretch>
        </p:blipFill>
        <p:spPr bwMode="auto">
          <a:xfrm>
            <a:off x="7718174" y="1126480"/>
            <a:ext cx="1637631" cy="1142840"/>
          </a:xfrm>
          <a:prstGeom prst="rect">
            <a:avLst/>
          </a:prstGeom>
          <a:ln>
            <a:noFill/>
          </a:ln>
          <a:effectLst>
            <a:outerShdw blurRad="292100" dist="139700" dir="2700000" algn="tl" rotWithShape="0">
              <a:srgbClr val="333333">
                <a:alpha val="65000"/>
              </a:srgbClr>
            </a:outerShdw>
          </a:effectLst>
        </p:spPr>
      </p:pic>
      <p:pic>
        <p:nvPicPr>
          <p:cNvPr id="38" name="Picture 2" descr="C:\Users\metljak\Pictures\2_8_095_lowres.jpg"/>
          <p:cNvPicPr>
            <a:picLocks noChangeAspect="1" noChangeArrowheads="1"/>
          </p:cNvPicPr>
          <p:nvPr/>
        </p:nvPicPr>
        <p:blipFill>
          <a:blip r:embed="rId18" cstate="print"/>
          <a:srcRect/>
          <a:stretch>
            <a:fillRect/>
          </a:stretch>
        </p:blipFill>
        <p:spPr bwMode="auto">
          <a:xfrm>
            <a:off x="6710536" y="2269321"/>
            <a:ext cx="1584176" cy="1029331"/>
          </a:xfrm>
          <a:prstGeom prst="rect">
            <a:avLst/>
          </a:prstGeom>
          <a:ln>
            <a:noFill/>
          </a:ln>
          <a:effectLst>
            <a:outerShdw blurRad="292100" dist="139700" dir="2700000" algn="tl" rotWithShape="0">
              <a:srgbClr val="333333">
                <a:alpha val="65000"/>
              </a:srgbClr>
            </a:outerShdw>
          </a:effectLst>
        </p:spPr>
      </p:pic>
      <p:sp>
        <p:nvSpPr>
          <p:cNvPr id="27" name="Rechteck 26"/>
          <p:cNvSpPr/>
          <p:nvPr/>
        </p:nvSpPr>
        <p:spPr bwMode="auto">
          <a:xfrm>
            <a:off x="5414965" y="968376"/>
            <a:ext cx="4392613" cy="2460625"/>
          </a:xfrm>
          <a:prstGeom prst="rect">
            <a:avLst/>
          </a:prstGeom>
          <a:solidFill>
            <a:schemeClr val="bg1">
              <a:alpha val="82000"/>
            </a:schemeClr>
          </a:solidFill>
          <a:ln w="12700" cap="flat" cmpd="sng" algn="ctr">
            <a:solidFill>
              <a:schemeClr val="tx2">
                <a:lumMod val="75000"/>
              </a:schemeClr>
            </a:solidFill>
            <a:prstDash val="solid"/>
            <a:round/>
            <a:headEnd type="none" w="med" len="med"/>
            <a:tailEnd type="none" w="med" len="med"/>
          </a:ln>
          <a:effectLst/>
        </p:spPr>
        <p:txBody>
          <a:bodyPr lIns="90000" tIns="46800" rIns="90000" bIns="46800" anchor="ctr"/>
          <a:lstStyle/>
          <a:p>
            <a:pPr algn="ctr">
              <a:spcBef>
                <a:spcPct val="50000"/>
              </a:spcBef>
              <a:buClr>
                <a:srgbClr val="000000"/>
              </a:buClr>
              <a:defRPr/>
            </a:pPr>
            <a:endParaRPr lang="en-GB" sz="12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endParaRPr>
          </a:p>
          <a:p>
            <a:pPr algn="ctr">
              <a:spcBef>
                <a:spcPct val="50000"/>
              </a:spcBef>
              <a:buClr>
                <a:srgbClr val="000000"/>
              </a:buClr>
              <a:defRPr/>
            </a:pPr>
            <a:r>
              <a:rPr lang="en-GB" sz="12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rPr>
              <a:t>Made for</a:t>
            </a:r>
          </a:p>
          <a:p>
            <a:pPr algn="ctr">
              <a:spcBef>
                <a:spcPct val="50000"/>
              </a:spcBef>
              <a:buClr>
                <a:srgbClr val="000000"/>
              </a:buClr>
              <a:defRPr/>
            </a:pPr>
            <a:r>
              <a:rPr lang="en-GB" sz="18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rPr>
              <a:t>Powertrain</a:t>
            </a:r>
          </a:p>
          <a:p>
            <a:pPr algn="ctr">
              <a:spcBef>
                <a:spcPct val="50000"/>
              </a:spcBef>
              <a:buClr>
                <a:srgbClr val="000000"/>
              </a:buClr>
              <a:defRPr/>
            </a:pPr>
            <a:r>
              <a:rPr lang="en-GB" sz="18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rPr>
              <a:t>ADAS </a:t>
            </a:r>
          </a:p>
          <a:p>
            <a:pPr algn="ctr">
              <a:spcBef>
                <a:spcPct val="50000"/>
              </a:spcBef>
              <a:buClr>
                <a:srgbClr val="000000"/>
              </a:buClr>
              <a:defRPr/>
            </a:pPr>
            <a:r>
              <a:rPr lang="en-GB" sz="18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rPr>
              <a:t>Safety</a:t>
            </a:r>
          </a:p>
          <a:p>
            <a:pPr algn="ctr">
              <a:spcBef>
                <a:spcPct val="50000"/>
              </a:spcBef>
              <a:buClr>
                <a:srgbClr val="000000"/>
              </a:buClr>
              <a:defRPr/>
            </a:pPr>
            <a:r>
              <a:rPr lang="en-GB" sz="18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rPr>
              <a:t>Connectivity</a:t>
            </a:r>
          </a:p>
          <a:p>
            <a:pPr algn="ctr">
              <a:spcBef>
                <a:spcPct val="50000"/>
              </a:spcBef>
              <a:buClr>
                <a:srgbClr val="000000"/>
              </a:buClr>
              <a:defRPr/>
            </a:pPr>
            <a:endParaRPr lang="en-GB" sz="1600" b="1" i="1" dirty="0">
              <a:solidFill>
                <a:srgbClr val="84B6A7">
                  <a:lumMod val="75000"/>
                </a:srgbClr>
              </a:solidFill>
              <a:effectLst>
                <a:outerShdw blurRad="38100" dist="38100" dir="2700000" algn="tl">
                  <a:srgbClr val="000000">
                    <a:alpha val="43137"/>
                  </a:srgbClr>
                </a:outerShdw>
              </a:effectLst>
              <a:latin typeface="Verdana" pitchFamily="34" charset="0"/>
              <a:cs typeface="Arial" pitchFamily="34" charset="0"/>
            </a:endParaRPr>
          </a:p>
        </p:txBody>
      </p:sp>
      <p:pic>
        <p:nvPicPr>
          <p:cNvPr id="19470" name="Grafik 35" descr="Chip_Tricore_highres_medium.jpg"/>
          <p:cNvPicPr>
            <a:picLocks noChangeAspect="1"/>
          </p:cNvPicPr>
          <p:nvPr/>
        </p:nvPicPr>
        <p:blipFill>
          <a:blip r:embed="rId19" cstate="print">
            <a:clrChange>
              <a:clrFrom>
                <a:srgbClr val="FFFFFF"/>
              </a:clrFrom>
              <a:clrTo>
                <a:srgbClr val="FFFFFF">
                  <a:alpha val="0"/>
                </a:srgbClr>
              </a:clrTo>
            </a:clrChange>
          </a:blip>
          <a:srcRect/>
          <a:stretch>
            <a:fillRect/>
          </a:stretch>
        </p:blipFill>
        <p:spPr bwMode="auto">
          <a:xfrm>
            <a:off x="4403204" y="2759075"/>
            <a:ext cx="2019300" cy="1893888"/>
          </a:xfrm>
          <a:prstGeom prst="rect">
            <a:avLst/>
          </a:prstGeom>
          <a:noFill/>
          <a:ln w="9525">
            <a:noFill/>
            <a:miter lim="800000"/>
            <a:headEnd/>
            <a:tailEnd/>
          </a:ln>
        </p:spPr>
      </p:pic>
      <p:sp>
        <p:nvSpPr>
          <p:cNvPr id="2" name="Footer Placeholder 1">
            <a:extLst>
              <a:ext uri="{FF2B5EF4-FFF2-40B4-BE49-F238E27FC236}">
                <a16:creationId xmlns:a16="http://schemas.microsoft.com/office/drawing/2014/main" id="{6AEEB46B-1EF3-4E01-8A23-863F03A0B376}"/>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6D501FA8-CE1A-43D6-BC36-3CFEBE6E4ED4}"/>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69DAA03D-EAD5-4B84-8466-1649204E2F6F}"/>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25567159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 presetClass="exit" presetSubtype="10" fill="hold" grpId="0" nodeType="clickEffect">
                                  <p:stCondLst>
                                    <p:cond delay="0"/>
                                  </p:stCondLst>
                                  <p:childTnLst>
                                    <p:animEffect transition="out" filter="checkerboard(across)">
                                      <p:cBhvr>
                                        <p:cTn id="12" dur="1000"/>
                                        <p:tgtEl>
                                          <p:spTgt spid="26"/>
                                        </p:tgtEl>
                                      </p:cBhvr>
                                    </p:animEffect>
                                    <p:set>
                                      <p:cBhvr>
                                        <p:cTn id="13" dur="1" fill="hold">
                                          <p:stCondLst>
                                            <p:cond delay="999"/>
                                          </p:stCondLst>
                                        </p:cTn>
                                        <p:tgtEl>
                                          <p:spTgt spid="26"/>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5" presetClass="exit" presetSubtype="10" fill="hold" grpId="0" nodeType="clickEffect">
                                  <p:stCondLst>
                                    <p:cond delay="0"/>
                                  </p:stCondLst>
                                  <p:childTnLst>
                                    <p:animEffect transition="out" filter="checkerboard(across)">
                                      <p:cBhvr>
                                        <p:cTn id="17" dur="1000"/>
                                        <p:tgtEl>
                                          <p:spTgt spid="27"/>
                                        </p:tgtEl>
                                      </p:cBhvr>
                                    </p:animEffect>
                                    <p:set>
                                      <p:cBhvr>
                                        <p:cTn id="18" dur="1" fill="hold">
                                          <p:stCondLst>
                                            <p:cond delay="999"/>
                                          </p:stCondLst>
                                        </p:cTn>
                                        <p:tgtEl>
                                          <p:spTgt spid="27"/>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5" presetClass="exit" presetSubtype="10" fill="hold" grpId="0" nodeType="clickEffect">
                                  <p:stCondLst>
                                    <p:cond delay="0"/>
                                  </p:stCondLst>
                                  <p:childTnLst>
                                    <p:animEffect transition="out" filter="checkerboard(across)">
                                      <p:cBhvr>
                                        <p:cTn id="22" dur="1000"/>
                                        <p:tgtEl>
                                          <p:spTgt spid="28"/>
                                        </p:tgtEl>
                                      </p:cBhvr>
                                    </p:animEffect>
                                    <p:set>
                                      <p:cBhvr>
                                        <p:cTn id="23" dur="1" fill="hold">
                                          <p:stCondLst>
                                            <p:cond delay="9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8" grpId="0" animBg="1"/>
      <p:bldP spid="2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3"/>
          <p:cNvSpPr>
            <a:spLocks noGrp="1" noChangeArrowheads="1"/>
          </p:cNvSpPr>
          <p:nvPr>
            <p:ph type="title" hasCustomPrompt="1"/>
          </p:nvPr>
        </p:nvSpPr>
        <p:spPr/>
        <p:txBody>
          <a:bodyPr vert="horz" lIns="0" tIns="0" rIns="0" bIns="10800" rtlCol="0" anchor="b" anchorCtr="0">
            <a:noAutofit/>
          </a:bodyPr>
          <a:lstStyle/>
          <a:p>
            <a:r>
              <a:t>9x Series – </a:t>
            </a:r>
            <a:r>
              <a:rPr>
                <a:solidFill>
                  <a:schemeClr val="accent5">
                    <a:lumMod val="75000"/>
                  </a:schemeClr>
                </a:solidFill>
              </a:rPr>
              <a:t>feature eXtension</a:t>
            </a:r>
            <a:br>
              <a:rPr/>
            </a:br>
            <a:r>
              <a:rPr>
                <a:solidFill>
                  <a:schemeClr val="tx2">
                    <a:lumMod val="50000"/>
                  </a:schemeClr>
                </a:solidFill>
              </a:rPr>
              <a:t>SAK-TC299T</a:t>
            </a:r>
            <a:r>
              <a:rPr>
                <a:solidFill>
                  <a:schemeClr val="accent5">
                    <a:lumMod val="75000"/>
                  </a:schemeClr>
                </a:solidFill>
              </a:rPr>
              <a:t>X</a:t>
            </a:r>
            <a:r>
              <a:rPr>
                <a:solidFill>
                  <a:schemeClr val="tx2">
                    <a:lumMod val="50000"/>
                  </a:schemeClr>
                </a:solidFill>
              </a:rPr>
              <a:t>-128F300 / SAK-TC297T</a:t>
            </a:r>
            <a:r>
              <a:rPr>
                <a:solidFill>
                  <a:schemeClr val="accent5">
                    <a:lumMod val="75000"/>
                  </a:schemeClr>
                </a:solidFill>
              </a:rPr>
              <a:t>X</a:t>
            </a:r>
            <a:r>
              <a:rPr>
                <a:solidFill>
                  <a:schemeClr val="tx2">
                    <a:lumMod val="50000"/>
                  </a:schemeClr>
                </a:solidFill>
              </a:rPr>
              <a:t>-128F300</a:t>
            </a:r>
          </a:p>
        </p:txBody>
      </p:sp>
      <p:graphicFrame>
        <p:nvGraphicFramePr>
          <p:cNvPr id="1126040" name="Group 664"/>
          <p:cNvGraphicFramePr>
            <a:graphicFrameLocks noGrp="1"/>
          </p:cNvGraphicFramePr>
          <p:nvPr>
            <p:extLst/>
          </p:nvPr>
        </p:nvGraphicFramePr>
        <p:xfrm>
          <a:off x="1165225" y="941388"/>
          <a:ext cx="3455988" cy="4542048"/>
        </p:xfrm>
        <a:graphic>
          <a:graphicData uri="http://schemas.openxmlformats.org/drawingml/2006/table">
            <a:tbl>
              <a:tblPr/>
              <a:tblGrid>
                <a:gridCol w="863600">
                  <a:extLst>
                    <a:ext uri="{9D8B030D-6E8A-4147-A177-3AD203B41FA5}">
                      <a16:colId xmlns:a16="http://schemas.microsoft.com/office/drawing/2014/main" val="20000"/>
                    </a:ext>
                  </a:extLst>
                </a:gridCol>
                <a:gridCol w="1369285">
                  <a:extLst>
                    <a:ext uri="{9D8B030D-6E8A-4147-A177-3AD203B41FA5}">
                      <a16:colId xmlns:a16="http://schemas.microsoft.com/office/drawing/2014/main" val="20001"/>
                    </a:ext>
                  </a:extLst>
                </a:gridCol>
                <a:gridCol w="1223103">
                  <a:extLst>
                    <a:ext uri="{9D8B030D-6E8A-4147-A177-3AD203B41FA5}">
                      <a16:colId xmlns:a16="http://schemas.microsoft.com/office/drawing/2014/main" val="20002"/>
                    </a:ext>
                  </a:extLst>
                </a:gridCol>
              </a:tblGrid>
              <a:tr h="221616">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Feature Set</a:t>
                      </a:r>
                      <a:endParaRPr kumimoji="0" lang="en-GB" sz="800" b="1" i="0" u="none" strike="noStrike" cap="none" normalizeH="0" baseline="0" noProof="1">
                        <a:ln>
                          <a:noFill/>
                        </a:ln>
                        <a:solidFill>
                          <a:schemeClr val="tx1"/>
                        </a:solidFill>
                        <a:effectLst/>
                        <a:latin typeface="Verdana" pitchFamily="34" charset="0"/>
                      </a:endParaRP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9x Series </a:t>
                      </a:r>
                      <a:endParaRPr kumimoji="0" lang="en-GB" sz="800" b="0" i="0" u="none" strike="noStrike" cap="none" normalizeH="0" baseline="0" dirty="0">
                        <a:ln>
                          <a:noFill/>
                        </a:ln>
                        <a:solidFill>
                          <a:schemeClr val="tx1"/>
                        </a:solidFill>
                        <a:effectLst/>
                        <a:latin typeface="Verdana" pitchFamily="34" charset="0"/>
                      </a:endParaRP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lumMod val="40000"/>
                        <a:lumOff val="60000"/>
                      </a:schemeClr>
                    </a:solidFill>
                  </a:tcPr>
                </a:tc>
                <a:extLst>
                  <a:ext uri="{0D108BD9-81ED-4DB2-BD59-A6C34878D82A}">
                    <a16:rowId xmlns:a16="http://schemas.microsoft.com/office/drawing/2014/main" val="10000"/>
                  </a:ext>
                </a:extLst>
              </a:tr>
              <a:tr h="221616">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1.6P</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3 / 1</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 </a:t>
                      </a:r>
                      <a:r>
                        <a:rPr kumimoji="0" lang="en-GB" sz="800" b="0" i="0" u="none" strike="noStrike" cap="none" normalizeH="0" baseline="30000" dirty="0">
                          <a:ln>
                            <a:noFill/>
                          </a:ln>
                          <a:solidFill>
                            <a:schemeClr val="tx1"/>
                          </a:solidFill>
                          <a:effectLst/>
                          <a:latin typeface="Verdana" pitchFamily="34" charset="0"/>
                        </a:rPr>
                        <a:t>2)</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2x300 / 1x200 MHz</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1616">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Flash</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Program Flash</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 MB</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18914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EEProm</a:t>
                      </a:r>
                      <a:r>
                        <a:rPr kumimoji="0" lang="en-GB" sz="800" b="0" i="0" u="none" strike="noStrike" cap="none" normalizeH="0" baseline="0" dirty="0">
                          <a:ln>
                            <a:noFill/>
                          </a:ln>
                          <a:solidFill>
                            <a:schemeClr val="tx1"/>
                          </a:solidFill>
                          <a:effectLst/>
                          <a:latin typeface="Verdana" pitchFamily="34" charset="0"/>
                        </a:rPr>
                        <a:t> @ w/e cycles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128 KB @ 500k</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2161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SRAM</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Total </a:t>
                      </a:r>
                      <a:r>
                        <a:rPr kumimoji="0" lang="en-GB" sz="700" b="0" i="0" u="none" strike="noStrike" cap="none" normalizeH="0" baseline="0" dirty="0">
                          <a:ln>
                            <a:noFill/>
                          </a:ln>
                          <a:solidFill>
                            <a:schemeClr val="tx1"/>
                          </a:solidFill>
                          <a:effectLst/>
                          <a:latin typeface="Verdana" pitchFamily="34" charset="0"/>
                        </a:rPr>
                        <a:t>(DMI , PMI, LMU)</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728 KB + 2MB</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5"/>
                  </a:ext>
                </a:extLst>
              </a:tr>
              <a:tr h="22161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DMA</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128</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21616">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ADC</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Modules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11 / 10</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 12bit / DS</a:t>
                      </a:r>
                    </a:p>
                  </a:txBody>
                  <a:tcPr marL="110629" marR="110629"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84 / 10 diff</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21616">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Timer</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GTM Input / Output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48 / 152 channels</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CCU / GPT modules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21616">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Interfaces</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FlexRay</a:t>
                      </a:r>
                      <a:r>
                        <a:rPr kumimoji="0" lang="en-GB" sz="800" b="0" i="0" u="none" strike="noStrike" cap="none" normalizeH="0" baseline="0" dirty="0">
                          <a:ln>
                            <a:noFill/>
                          </a:ln>
                          <a:solidFill>
                            <a:schemeClr val="tx1"/>
                          </a:solidFill>
                          <a:effectLst/>
                          <a:latin typeface="Verdana" pitchFamily="34" charset="0"/>
                        </a:rPr>
                        <a:t> (#/</a:t>
                      </a:r>
                      <a:r>
                        <a:rPr kumimoji="0" lang="en-GB" sz="800" b="0" i="0" u="none" strike="noStrike" cap="none" normalizeH="0" baseline="0" dirty="0" err="1">
                          <a:ln>
                            <a:noFill/>
                          </a:ln>
                          <a:solidFill>
                            <a:schemeClr val="tx1"/>
                          </a:solidFill>
                          <a:effectLst/>
                          <a:latin typeface="Verdana" pitchFamily="34" charset="0"/>
                        </a:rPr>
                        <a:t>ch.</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4</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CAN FD</a:t>
                      </a:r>
                      <a:r>
                        <a:rPr kumimoji="0" lang="en-GB" sz="800" b="0" i="0" u="none" strike="noStrike" cap="small" normalizeH="0" baseline="30000" dirty="0">
                          <a:ln>
                            <a:noFill/>
                          </a:ln>
                          <a:solidFill>
                            <a:schemeClr val="tx1"/>
                          </a:solidFill>
                          <a:effectLst/>
                          <a:latin typeface="Verdana" pitchFamily="34" charset="0"/>
                        </a:rPr>
                        <a:t>3)</a:t>
                      </a:r>
                      <a:r>
                        <a:rPr kumimoji="0" lang="en-GB" sz="800" b="0" i="0" u="none" strike="noStrike" cap="small" normalizeH="0" baseline="0" dirty="0">
                          <a:ln>
                            <a:noFill/>
                          </a:ln>
                          <a:solidFill>
                            <a:schemeClr val="tx1"/>
                          </a:solidFill>
                          <a:effectLst/>
                          <a:latin typeface="Verdana" pitchFamily="34" charset="0"/>
                        </a:rPr>
                        <a:t> </a:t>
                      </a:r>
                      <a:r>
                        <a:rPr kumimoji="0" lang="en-GB" sz="800" b="0" i="0" u="none" strike="noStrike" cap="none" normalizeH="0" baseline="0" dirty="0">
                          <a:ln>
                            <a:noFill/>
                          </a:ln>
                          <a:solidFill>
                            <a:schemeClr val="tx1"/>
                          </a:solidFill>
                          <a:effectLst/>
                          <a:latin typeface="Verdana" pitchFamily="34" charset="0"/>
                        </a:rPr>
                        <a:t> (nodes/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 / 384</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QSPI / </a:t>
                      </a:r>
                      <a:r>
                        <a:rPr lang="en-GB" sz="800" dirty="0">
                          <a:solidFill>
                            <a:schemeClr val="tx1"/>
                          </a:solidFill>
                          <a:latin typeface="Arial" charset="0"/>
                        </a:rPr>
                        <a:t>ASCLIN</a:t>
                      </a:r>
                      <a:r>
                        <a:rPr kumimoji="0" lang="en-GB" sz="800" b="0" i="0" u="none" strike="noStrike" cap="none" normalizeH="0" baseline="0" dirty="0">
                          <a:ln>
                            <a:noFill/>
                          </a:ln>
                          <a:solidFill>
                            <a:schemeClr val="tx1"/>
                          </a:solidFill>
                          <a:effectLst/>
                          <a:latin typeface="Verdana" pitchFamily="34" charset="0"/>
                        </a:rPr>
                        <a:t> / I2C</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 / 4 / 2</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SENT / PSI5 / PSI5S</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15 / 5 / 1</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HSCT / MSC / EBU</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3  diff LVDS / 1</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21616">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Other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Ethernet MAC</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2161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Safety</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SIL Level</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ASIL-D</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2161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Security</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HSM</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22161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Power</a:t>
                      </a:r>
                    </a:p>
                  </a:txBody>
                  <a:tcPr marL="110629" marR="110629" marT="46800" marB="468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EVR</a:t>
                      </a:r>
                    </a:p>
                  </a:txBody>
                  <a:tcPr marL="110629" marR="110629"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800" marB="468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bl>
          </a:graphicData>
        </a:graphic>
      </p:graphicFrame>
      <p:sp>
        <p:nvSpPr>
          <p:cNvPr id="151555" name="Text Box 201"/>
          <p:cNvSpPr txBox="1">
            <a:spLocks noChangeArrowheads="1"/>
          </p:cNvSpPr>
          <p:nvPr/>
        </p:nvSpPr>
        <p:spPr bwMode="auto">
          <a:xfrm>
            <a:off x="4694238" y="5589591"/>
            <a:ext cx="1428596"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1000" b="1" dirty="0">
                <a:latin typeface="Verdana"/>
                <a:cs typeface="Arial" pitchFamily="34" charset="0"/>
              </a:rPr>
              <a:t>Package Variants</a:t>
            </a:r>
          </a:p>
        </p:txBody>
      </p:sp>
      <p:sp>
        <p:nvSpPr>
          <p:cNvPr id="151556" name="Line 202"/>
          <p:cNvSpPr>
            <a:spLocks noChangeShapeType="1"/>
          </p:cNvSpPr>
          <p:nvPr/>
        </p:nvSpPr>
        <p:spPr bwMode="auto">
          <a:xfrm>
            <a:off x="4765675" y="5805488"/>
            <a:ext cx="5113338" cy="0"/>
          </a:xfrm>
          <a:prstGeom prst="line">
            <a:avLst/>
          </a:prstGeom>
          <a:noFill/>
          <a:ln w="19050">
            <a:solidFill>
              <a:srgbClr val="87A5D2"/>
            </a:solidFill>
            <a:round/>
            <a:headEnd/>
            <a:tailEnd/>
          </a:ln>
          <a:extLst>
            <a:ext uri="{909E8E84-426E-40DD-AFC4-6F175D3DCCD1}">
              <a14:hiddenFill xmlns:a14="http://schemas.microsoft.com/office/drawing/2010/main">
                <a:noFill/>
              </a14:hiddenFill>
            </a:ext>
          </a:extLst>
        </p:spPr>
        <p:txBody>
          <a:bodyPr wrap="none" anchor="ctr">
            <a:noAutofit/>
          </a:bodyPr>
          <a:lstStyle/>
          <a:p>
            <a:pPr algn="l"/>
            <a:endParaRPr lang="en-GB" dirty="0">
              <a:solidFill>
                <a:srgbClr val="00214A"/>
              </a:solidFill>
              <a:latin typeface="Arial" pitchFamily="34" charset="0"/>
              <a:cs typeface="Arial" pitchFamily="34" charset="0"/>
            </a:endParaRPr>
          </a:p>
        </p:txBody>
      </p:sp>
      <p:sp>
        <p:nvSpPr>
          <p:cNvPr id="151636" name="Freeform 545"/>
          <p:cNvSpPr>
            <a:spLocks/>
          </p:cNvSpPr>
          <p:nvPr/>
        </p:nvSpPr>
        <p:spPr bwMode="auto">
          <a:xfrm>
            <a:off x="5205413" y="2019300"/>
            <a:ext cx="3333750"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37" name="Rectangle 546"/>
          <p:cNvSpPr>
            <a:spLocks noChangeArrowheads="1"/>
          </p:cNvSpPr>
          <p:nvPr/>
        </p:nvSpPr>
        <p:spPr bwMode="auto">
          <a:xfrm rot="-5400000">
            <a:off x="7439819" y="4802981"/>
            <a:ext cx="762000"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FCE</a:t>
            </a:r>
          </a:p>
        </p:txBody>
      </p:sp>
      <p:sp>
        <p:nvSpPr>
          <p:cNvPr id="151638" name="Rectangle 548"/>
          <p:cNvSpPr>
            <a:spLocks noChangeArrowheads="1"/>
          </p:cNvSpPr>
          <p:nvPr/>
        </p:nvSpPr>
        <p:spPr bwMode="auto">
          <a:xfrm rot="-5400000">
            <a:off x="7428708" y="3577434"/>
            <a:ext cx="660400" cy="31908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HSCT</a:t>
            </a:r>
          </a:p>
        </p:txBody>
      </p:sp>
      <p:sp>
        <p:nvSpPr>
          <p:cNvPr id="151639" name="Rectangle 549"/>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SCU</a:t>
            </a:r>
          </a:p>
        </p:txBody>
      </p:sp>
      <p:sp>
        <p:nvSpPr>
          <p:cNvPr id="151640" name="Rectangle 550"/>
          <p:cNvSpPr>
            <a:spLocks noChangeArrowheads="1"/>
          </p:cNvSpPr>
          <p:nvPr/>
        </p:nvSpPr>
        <p:spPr bwMode="auto">
          <a:xfrm>
            <a:off x="8845554" y="3652841"/>
            <a:ext cx="754063" cy="29368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DS-</a:t>
            </a:r>
            <a:r>
              <a:rPr lang="en-GB" altLang="de-DE" sz="800" dirty="0" err="1">
                <a:latin typeface="Verdana"/>
                <a:cs typeface="Arial" pitchFamily="34" charset="0"/>
              </a:rPr>
              <a:t>ADCx</a:t>
            </a:r>
            <a:endParaRPr lang="en-GB" altLang="de-DE" sz="800" dirty="0">
              <a:latin typeface="Verdana"/>
              <a:cs typeface="Arial" pitchFamily="34" charset="0"/>
            </a:endParaRPr>
          </a:p>
        </p:txBody>
      </p:sp>
      <p:sp>
        <p:nvSpPr>
          <p:cNvPr id="151641" name="Rectangle 551"/>
          <p:cNvSpPr>
            <a:spLocks noChangeArrowheads="1"/>
          </p:cNvSpPr>
          <p:nvPr/>
        </p:nvSpPr>
        <p:spPr bwMode="auto">
          <a:xfrm>
            <a:off x="8845554" y="4008438"/>
            <a:ext cx="754063" cy="298451"/>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ADCx</a:t>
            </a:r>
            <a:endParaRPr lang="en-GB" altLang="de-DE" sz="800" dirty="0">
              <a:latin typeface="Verdana"/>
              <a:cs typeface="Arial" pitchFamily="34" charset="0"/>
            </a:endParaRPr>
          </a:p>
        </p:txBody>
      </p:sp>
      <p:sp>
        <p:nvSpPr>
          <p:cNvPr id="151642" name="Rectangle 552"/>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PLL &amp;</a:t>
            </a:r>
          </a:p>
          <a:p>
            <a:pPr algn="l" eaLnBrk="1" hangingPunct="1">
              <a:spcBef>
                <a:spcPct val="0"/>
              </a:spcBef>
              <a:spcAft>
                <a:spcPct val="0"/>
              </a:spcAft>
              <a:buClr>
                <a:srgbClr val="00214A"/>
              </a:buClr>
              <a:buFontTx/>
              <a:buNone/>
            </a:pPr>
            <a:r>
              <a:rPr lang="en-GB" altLang="de-DE" sz="800" dirty="0">
                <a:latin typeface="Verdana"/>
                <a:cs typeface="Arial" pitchFamily="34" charset="0"/>
              </a:rPr>
              <a:t>PLL ERAY</a:t>
            </a:r>
          </a:p>
        </p:txBody>
      </p:sp>
      <p:sp>
        <p:nvSpPr>
          <p:cNvPr id="151643" name="Rectangle 553"/>
          <p:cNvSpPr>
            <a:spLocks noChangeArrowheads="1"/>
          </p:cNvSpPr>
          <p:nvPr/>
        </p:nvSpPr>
        <p:spPr bwMode="auto">
          <a:xfrm rot="-5400000">
            <a:off x="50736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FlexRay</a:t>
            </a:r>
            <a:endParaRPr lang="en-GB" altLang="de-DE" sz="800" dirty="0">
              <a:latin typeface="Verdana"/>
              <a:cs typeface="Arial" pitchFamily="34" charset="0"/>
            </a:endParaRPr>
          </a:p>
        </p:txBody>
      </p:sp>
      <p:sp>
        <p:nvSpPr>
          <p:cNvPr id="151644" name="Rectangle 554"/>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
                <a:srgbClr val="00214A"/>
              </a:buClr>
              <a:buNone/>
            </a:pPr>
            <a:r>
              <a:rPr lang="en-GB" altLang="de-DE" sz="800" dirty="0" err="1">
                <a:latin typeface="Verdana"/>
                <a:cs typeface="Arial" pitchFamily="34" charset="0"/>
              </a:rPr>
              <a:t>MultiCAN+FD</a:t>
            </a:r>
            <a:endParaRPr lang="en-GB" altLang="de-DE" sz="800" dirty="0">
              <a:latin typeface="Verdana"/>
              <a:cs typeface="Arial" pitchFamily="34" charset="0"/>
            </a:endParaRPr>
          </a:p>
        </p:txBody>
      </p:sp>
      <p:sp>
        <p:nvSpPr>
          <p:cNvPr id="151645" name="Rectangle 555"/>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QSPIx</a:t>
            </a:r>
            <a:endParaRPr lang="en-GB" altLang="de-DE" sz="800" dirty="0">
              <a:latin typeface="Verdana"/>
              <a:cs typeface="Arial" pitchFamily="34" charset="0"/>
            </a:endParaRPr>
          </a:p>
        </p:txBody>
      </p:sp>
      <p:sp>
        <p:nvSpPr>
          <p:cNvPr id="151646" name="Rectangle 556"/>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ASCLINx</a:t>
            </a:r>
            <a:endParaRPr lang="en-GB" altLang="de-DE" sz="800" dirty="0">
              <a:latin typeface="Verdana"/>
              <a:cs typeface="Arial" pitchFamily="34" charset="0"/>
            </a:endParaRPr>
          </a:p>
        </p:txBody>
      </p:sp>
      <p:sp>
        <p:nvSpPr>
          <p:cNvPr id="151647" name="Rectangle 55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SENT</a:t>
            </a:r>
          </a:p>
        </p:txBody>
      </p:sp>
      <p:sp>
        <p:nvSpPr>
          <p:cNvPr id="151648" name="Rectangle 558"/>
          <p:cNvSpPr>
            <a:spLocks noChangeArrowheads="1"/>
          </p:cNvSpPr>
          <p:nvPr/>
        </p:nvSpPr>
        <p:spPr bwMode="auto">
          <a:xfrm rot="-5400000">
            <a:off x="5664996" y="4804569"/>
            <a:ext cx="760412"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MSCx</a:t>
            </a:r>
            <a:endParaRPr lang="en-GB" altLang="de-DE" sz="800" dirty="0">
              <a:latin typeface="Verdana"/>
              <a:cs typeface="Arial" pitchFamily="34" charset="0"/>
            </a:endParaRPr>
          </a:p>
        </p:txBody>
      </p:sp>
      <p:sp>
        <p:nvSpPr>
          <p:cNvPr id="151649" name="Freeform 559"/>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0" name="Line 560"/>
          <p:cNvSpPr>
            <a:spLocks noChangeShapeType="1"/>
          </p:cNvSpPr>
          <p:nvPr/>
        </p:nvSpPr>
        <p:spPr bwMode="auto">
          <a:xfrm flipH="1">
            <a:off x="54562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1" name="Line 561"/>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2" name="Line 562"/>
          <p:cNvSpPr>
            <a:spLocks noChangeShapeType="1"/>
          </p:cNvSpPr>
          <p:nvPr/>
        </p:nvSpPr>
        <p:spPr bwMode="auto">
          <a:xfrm flipH="1">
            <a:off x="6045200"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3" name="Line 563"/>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4" name="Line 564"/>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5" name="Line 56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6" name="Line 566"/>
          <p:cNvSpPr>
            <a:spLocks noChangeShapeType="1"/>
          </p:cNvSpPr>
          <p:nvPr/>
        </p:nvSpPr>
        <p:spPr bwMode="auto">
          <a:xfrm flipH="1">
            <a:off x="722788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7" name="Line 567"/>
          <p:cNvSpPr>
            <a:spLocks noChangeShapeType="1"/>
          </p:cNvSpPr>
          <p:nvPr/>
        </p:nvSpPr>
        <p:spPr bwMode="auto">
          <a:xfrm flipH="1">
            <a:off x="752316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8" name="Line 568"/>
          <p:cNvSpPr>
            <a:spLocks noChangeShapeType="1"/>
          </p:cNvSpPr>
          <p:nvPr/>
        </p:nvSpPr>
        <p:spPr bwMode="auto">
          <a:xfrm flipH="1">
            <a:off x="782002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59" name="Line 570"/>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60" name="Line 571"/>
          <p:cNvSpPr>
            <a:spLocks noChangeShapeType="1"/>
          </p:cNvSpPr>
          <p:nvPr/>
        </p:nvSpPr>
        <p:spPr bwMode="auto">
          <a:xfrm>
            <a:off x="8601075" y="3794125"/>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61" name="Line 572"/>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62" name="Line 573"/>
          <p:cNvSpPr>
            <a:spLocks noChangeShapeType="1"/>
          </p:cNvSpPr>
          <p:nvPr/>
        </p:nvSpPr>
        <p:spPr bwMode="auto">
          <a:xfrm flipH="1">
            <a:off x="776446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63" name="Line 574"/>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64" name="Line 575"/>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65" name="Line 576"/>
          <p:cNvSpPr>
            <a:spLocks noChangeShapeType="1"/>
          </p:cNvSpPr>
          <p:nvPr/>
        </p:nvSpPr>
        <p:spPr bwMode="auto">
          <a:xfrm flipH="1" flipV="1">
            <a:off x="9599617" y="3794125"/>
            <a:ext cx="238125" cy="0"/>
          </a:xfrm>
          <a:prstGeom prst="line">
            <a:avLst/>
          </a:prstGeom>
          <a:noFill/>
          <a:ln w="38100">
            <a:solidFill>
              <a:srgbClr val="C0C0C0"/>
            </a:solidFill>
            <a:round/>
            <a:headEnd/>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66" name="Line 577"/>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67" name="Rectangle 578"/>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STM</a:t>
            </a:r>
          </a:p>
        </p:txBody>
      </p:sp>
      <p:sp>
        <p:nvSpPr>
          <p:cNvPr id="151668" name="Line 579"/>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69" name="Rectangle 580"/>
          <p:cNvSpPr>
            <a:spLocks noChangeArrowheads="1"/>
          </p:cNvSpPr>
          <p:nvPr/>
        </p:nvSpPr>
        <p:spPr bwMode="auto">
          <a:xfrm rot="-5400000">
            <a:off x="4778378"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Ethernet</a:t>
            </a:r>
          </a:p>
        </p:txBody>
      </p:sp>
      <p:sp>
        <p:nvSpPr>
          <p:cNvPr id="151670" name="Line 581"/>
          <p:cNvSpPr>
            <a:spLocks noChangeShapeType="1"/>
          </p:cNvSpPr>
          <p:nvPr/>
        </p:nvSpPr>
        <p:spPr bwMode="auto">
          <a:xfrm flipH="1">
            <a:off x="51593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71" name="Rectangle 582"/>
          <p:cNvSpPr>
            <a:spLocks noChangeArrowheads="1"/>
          </p:cNvSpPr>
          <p:nvPr/>
        </p:nvSpPr>
        <p:spPr bwMode="auto">
          <a:xfrm rot="-5400000">
            <a:off x="7142959" y="4804569"/>
            <a:ext cx="760412"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I²C</a:t>
            </a:r>
          </a:p>
        </p:txBody>
      </p:sp>
      <p:sp>
        <p:nvSpPr>
          <p:cNvPr id="151672" name="Rectangle 583"/>
          <p:cNvSpPr>
            <a:spLocks noChangeArrowheads="1"/>
          </p:cNvSpPr>
          <p:nvPr/>
        </p:nvSpPr>
        <p:spPr bwMode="auto">
          <a:xfrm>
            <a:off x="5337175" y="1196976"/>
            <a:ext cx="711200" cy="6048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br>
              <a:rPr lang="en-GB" altLang="de-DE" sz="800" dirty="0">
                <a:latin typeface="Verdana"/>
                <a:cs typeface="Arial" pitchFamily="34" charset="0"/>
              </a:rPr>
            </a:b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1.6P</a:t>
            </a:r>
          </a:p>
        </p:txBody>
      </p:sp>
      <p:sp>
        <p:nvSpPr>
          <p:cNvPr id="151673" name="Rectangle 584"/>
          <p:cNvSpPr>
            <a:spLocks noChangeArrowheads="1"/>
          </p:cNvSpPr>
          <p:nvPr/>
        </p:nvSpPr>
        <p:spPr bwMode="auto">
          <a:xfrm>
            <a:off x="5083175" y="1196976"/>
            <a:ext cx="254000" cy="6048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1674" name="Rectangle 585"/>
          <p:cNvSpPr>
            <a:spLocks noChangeArrowheads="1"/>
          </p:cNvSpPr>
          <p:nvPr/>
        </p:nvSpPr>
        <p:spPr bwMode="auto">
          <a:xfrm>
            <a:off x="6048376" y="1196976"/>
            <a:ext cx="258763" cy="6048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Overlay</a:t>
            </a:r>
          </a:p>
        </p:txBody>
      </p:sp>
      <p:sp>
        <p:nvSpPr>
          <p:cNvPr id="151675" name="Rectangle 586"/>
          <p:cNvSpPr>
            <a:spLocks noChangeArrowheads="1"/>
          </p:cNvSpPr>
          <p:nvPr/>
        </p:nvSpPr>
        <p:spPr bwMode="auto">
          <a:xfrm>
            <a:off x="5514975" y="1196976"/>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1676" name="Line 587"/>
          <p:cNvSpPr>
            <a:spLocks noChangeShapeType="1"/>
          </p:cNvSpPr>
          <p:nvPr/>
        </p:nvSpPr>
        <p:spPr bwMode="auto">
          <a:xfrm flipH="1">
            <a:off x="5227638"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77" name="Rectangle 590"/>
          <p:cNvSpPr>
            <a:spLocks noChangeArrowheads="1"/>
          </p:cNvSpPr>
          <p:nvPr/>
        </p:nvSpPr>
        <p:spPr bwMode="auto">
          <a:xfrm>
            <a:off x="8840792" y="3357564"/>
            <a:ext cx="757237"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HSM</a:t>
            </a:r>
          </a:p>
        </p:txBody>
      </p:sp>
      <p:sp>
        <p:nvSpPr>
          <p:cNvPr id="151678" name="Line 591"/>
          <p:cNvSpPr>
            <a:spLocks noChangeShapeType="1"/>
          </p:cNvSpPr>
          <p:nvPr/>
        </p:nvSpPr>
        <p:spPr bwMode="auto">
          <a:xfrm>
            <a:off x="8601075" y="3478213"/>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79" name="Rectangle 592"/>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GTM</a:t>
            </a:r>
          </a:p>
        </p:txBody>
      </p:sp>
      <p:sp>
        <p:nvSpPr>
          <p:cNvPr id="151680" name="Line 593"/>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81" name="Line 594"/>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82" name="Rectangle 596"/>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CCU6x</a:t>
            </a:r>
          </a:p>
        </p:txBody>
      </p:sp>
      <p:sp>
        <p:nvSpPr>
          <p:cNvPr id="151683" name="Rectangle 597"/>
          <p:cNvSpPr>
            <a:spLocks noChangeArrowheads="1"/>
          </p:cNvSpPr>
          <p:nvPr/>
        </p:nvSpPr>
        <p:spPr bwMode="auto">
          <a:xfrm>
            <a:off x="5337175" y="2405064"/>
            <a:ext cx="711200" cy="531812"/>
          </a:xfrm>
          <a:prstGeom prst="rect">
            <a:avLst/>
          </a:prstGeom>
          <a:solidFill>
            <a:schemeClr val="bg2"/>
          </a:solidFill>
          <a:ln w="9525">
            <a:solidFill>
              <a:schemeClr val="accent4"/>
            </a:solidFill>
            <a:miter lim="800000"/>
            <a:headEnd/>
            <a:tailEnd/>
          </a:ln>
          <a:effectLst/>
        </p:spPr>
        <p:txBody>
          <a:bodyPr wrap="none" anchor="b"/>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1.6P</a:t>
            </a:r>
          </a:p>
        </p:txBody>
      </p:sp>
      <p:sp>
        <p:nvSpPr>
          <p:cNvPr id="151684" name="Rectangle 598"/>
          <p:cNvSpPr>
            <a:spLocks noChangeArrowheads="1"/>
          </p:cNvSpPr>
          <p:nvPr/>
        </p:nvSpPr>
        <p:spPr bwMode="auto">
          <a:xfrm>
            <a:off x="5083175" y="2405064"/>
            <a:ext cx="254000"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1685" name="Rectangle 600"/>
          <p:cNvSpPr>
            <a:spLocks noChangeArrowheads="1"/>
          </p:cNvSpPr>
          <p:nvPr/>
        </p:nvSpPr>
        <p:spPr bwMode="auto">
          <a:xfrm>
            <a:off x="5514975" y="2405064"/>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1686" name="Rectangle 602"/>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1.6P</a:t>
            </a:r>
          </a:p>
        </p:txBody>
      </p:sp>
      <p:sp>
        <p:nvSpPr>
          <p:cNvPr id="151687" name="Rectangle 603"/>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1688" name="Rectangle 604"/>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Overlay</a:t>
            </a:r>
          </a:p>
          <a:p>
            <a:pPr algn="l" eaLnBrk="1" hangingPunct="1">
              <a:spcBef>
                <a:spcPct val="0"/>
              </a:spcBef>
              <a:spcAft>
                <a:spcPct val="0"/>
              </a:spcAft>
              <a:buClr>
                <a:srgbClr val="00214A"/>
              </a:buClr>
              <a:buFontTx/>
              <a:buNone/>
            </a:pPr>
            <a:r>
              <a:rPr lang="en-GB" altLang="de-DE" sz="500" dirty="0">
                <a:latin typeface="Verdana"/>
                <a:cs typeface="Arial" pitchFamily="34" charset="0"/>
              </a:rPr>
              <a:t>Standby</a:t>
            </a:r>
          </a:p>
        </p:txBody>
      </p:sp>
      <p:sp>
        <p:nvSpPr>
          <p:cNvPr id="151689" name="Rectangle 605"/>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1690" name="Rectangle 606"/>
          <p:cNvSpPr>
            <a:spLocks noChangeArrowheads="1"/>
          </p:cNvSpPr>
          <p:nvPr/>
        </p:nvSpPr>
        <p:spPr bwMode="auto">
          <a:xfrm>
            <a:off x="5343525" y="2189164"/>
            <a:ext cx="711200" cy="215900"/>
          </a:xfrm>
          <a:prstGeom prst="rect">
            <a:avLst/>
          </a:prstGeom>
          <a:solidFill>
            <a:schemeClr val="bg2"/>
          </a:solidFill>
          <a:ln w="9525">
            <a:solidFill>
              <a:schemeClr val="accent4"/>
            </a:solidFill>
            <a:miter lim="800000"/>
            <a:headEnd/>
            <a:tailEnd/>
          </a:ln>
          <a:effectLst/>
        </p:spPr>
        <p:txBody>
          <a:bodyPr wrap="none"/>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Checker Core</a:t>
            </a:r>
          </a:p>
        </p:txBody>
      </p:sp>
      <p:sp>
        <p:nvSpPr>
          <p:cNvPr id="151691" name="Line 607"/>
          <p:cNvSpPr>
            <a:spLocks noChangeShapeType="1"/>
          </p:cNvSpPr>
          <p:nvPr/>
        </p:nvSpPr>
        <p:spPr bwMode="auto">
          <a:xfrm flipH="1">
            <a:off x="6200775"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92" name="Line 608"/>
          <p:cNvSpPr>
            <a:spLocks noChangeShapeType="1"/>
          </p:cNvSpPr>
          <p:nvPr/>
        </p:nvSpPr>
        <p:spPr bwMode="auto">
          <a:xfrm flipH="1">
            <a:off x="7108825"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93" name="Line 609"/>
          <p:cNvSpPr>
            <a:spLocks noChangeShapeType="1"/>
          </p:cNvSpPr>
          <p:nvPr/>
        </p:nvSpPr>
        <p:spPr bwMode="auto">
          <a:xfrm flipH="1">
            <a:off x="7581900"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94" name="Line 610"/>
          <p:cNvSpPr>
            <a:spLocks noChangeShapeType="1"/>
          </p:cNvSpPr>
          <p:nvPr/>
        </p:nvSpPr>
        <p:spPr bwMode="auto">
          <a:xfrm flipH="1">
            <a:off x="6194425"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95" name="Line 611"/>
          <p:cNvSpPr>
            <a:spLocks noChangeShapeType="1"/>
          </p:cNvSpPr>
          <p:nvPr/>
        </p:nvSpPr>
        <p:spPr bwMode="auto">
          <a:xfrm flipH="1">
            <a:off x="5227638"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96" name="Line 612"/>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97" name="Line 613"/>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98" name="Line 614"/>
          <p:cNvSpPr>
            <a:spLocks noChangeShapeType="1"/>
          </p:cNvSpPr>
          <p:nvPr/>
        </p:nvSpPr>
        <p:spPr bwMode="auto">
          <a:xfrm flipH="1">
            <a:off x="7756525" y="2019302"/>
            <a:ext cx="0" cy="1368425"/>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699" name="Line 616"/>
          <p:cNvSpPr>
            <a:spLocks noChangeShapeType="1"/>
          </p:cNvSpPr>
          <p:nvPr/>
        </p:nvSpPr>
        <p:spPr bwMode="auto">
          <a:xfrm flipH="1">
            <a:off x="7502525" y="2935290"/>
            <a:ext cx="0" cy="1368425"/>
          </a:xfrm>
          <a:prstGeom prst="line">
            <a:avLst/>
          </a:prstGeom>
          <a:noFill/>
          <a:ln w="38100">
            <a:solidFill>
              <a:srgbClr val="C0C0C0"/>
            </a:solidFill>
            <a:round/>
            <a:headEnd type="triangle" w="med" len="me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00" name="Rectangle 618"/>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BCU</a:t>
            </a:r>
          </a:p>
        </p:txBody>
      </p:sp>
      <p:sp>
        <p:nvSpPr>
          <p:cNvPr id="151701" name="Line 619"/>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02" name="Line 624"/>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03" name="Line 625"/>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04" name="Rectangle 626"/>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Ports</a:t>
            </a:r>
          </a:p>
        </p:txBody>
      </p:sp>
      <p:sp>
        <p:nvSpPr>
          <p:cNvPr id="151705" name="Rectangle 627"/>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OCDS</a:t>
            </a:r>
          </a:p>
        </p:txBody>
      </p:sp>
      <p:sp>
        <p:nvSpPr>
          <p:cNvPr id="151706" name="Line 628"/>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07" name="Rectangle 629"/>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GPT12x</a:t>
            </a:r>
          </a:p>
        </p:txBody>
      </p:sp>
      <p:sp>
        <p:nvSpPr>
          <p:cNvPr id="151708" name="Rectangle 630"/>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IOM</a:t>
            </a:r>
          </a:p>
        </p:txBody>
      </p:sp>
      <p:sp>
        <p:nvSpPr>
          <p:cNvPr id="151709" name="Line 631"/>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10" name="Text Box 632"/>
          <p:cNvSpPr txBox="1">
            <a:spLocks noChangeArrowheads="1"/>
          </p:cNvSpPr>
          <p:nvPr/>
        </p:nvSpPr>
        <p:spPr bwMode="auto">
          <a:xfrm>
            <a:off x="6203950" y="4202113"/>
            <a:ext cx="1351652"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System Peripheral Bus</a:t>
            </a:r>
          </a:p>
        </p:txBody>
      </p:sp>
      <p:sp>
        <p:nvSpPr>
          <p:cNvPr id="151711" name="Line 640"/>
          <p:cNvSpPr>
            <a:spLocks noChangeShapeType="1"/>
          </p:cNvSpPr>
          <p:nvPr/>
        </p:nvSpPr>
        <p:spPr bwMode="auto">
          <a:xfrm flipH="1">
            <a:off x="8058150"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nvGrpSpPr>
          <p:cNvPr id="151712" name="Group 131"/>
          <p:cNvGrpSpPr>
            <a:grpSpLocks/>
          </p:cNvGrpSpPr>
          <p:nvPr/>
        </p:nvGrpSpPr>
        <p:grpSpPr bwMode="auto">
          <a:xfrm>
            <a:off x="6853242" y="1198565"/>
            <a:ext cx="2378075" cy="604837"/>
            <a:chOff x="5938838" y="1198562"/>
            <a:chExt cx="2377579" cy="604838"/>
          </a:xfrm>
        </p:grpSpPr>
        <p:sp>
          <p:nvSpPr>
            <p:cNvPr id="151745" name="Rectangle 636"/>
            <p:cNvSpPr>
              <a:spLocks noChangeArrowheads="1"/>
            </p:cNvSpPr>
            <p:nvPr/>
          </p:nvSpPr>
          <p:spPr bwMode="auto">
            <a:xfrm>
              <a:off x="5938838" y="1198562"/>
              <a:ext cx="2377578" cy="214213"/>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PMU</a:t>
              </a:r>
            </a:p>
          </p:txBody>
        </p:sp>
        <p:sp>
          <p:nvSpPr>
            <p:cNvPr id="151746" name="Rectangle 637"/>
            <p:cNvSpPr>
              <a:spLocks noChangeArrowheads="1"/>
            </p:cNvSpPr>
            <p:nvPr/>
          </p:nvSpPr>
          <p:spPr bwMode="auto">
            <a:xfrm>
              <a:off x="5938838" y="1400175"/>
              <a:ext cx="479895"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Data Flash</a:t>
              </a:r>
              <a:br>
                <a:rPr lang="en-GB" altLang="de-DE" sz="600" dirty="0">
                  <a:latin typeface="Verdana"/>
                  <a:cs typeface="Arial" pitchFamily="34" charset="0"/>
                </a:rPr>
              </a:br>
              <a:r>
                <a:rPr lang="en-GB" altLang="de-DE" sz="600" dirty="0">
                  <a:latin typeface="Verdana"/>
                  <a:cs typeface="Arial" pitchFamily="34" charset="0"/>
                </a:rPr>
                <a:t>BROM</a:t>
              </a:r>
              <a:br>
                <a:rPr lang="en-GB" altLang="de-DE" sz="600" dirty="0">
                  <a:latin typeface="Verdana"/>
                  <a:cs typeface="Arial" pitchFamily="34" charset="0"/>
                </a:rPr>
              </a:br>
              <a:r>
                <a:rPr lang="en-GB" altLang="de-DE" sz="600" dirty="0">
                  <a:latin typeface="Verdana"/>
                  <a:cs typeface="Arial" pitchFamily="34" charset="0"/>
                </a:rPr>
                <a:t>HSM </a:t>
              </a:r>
              <a:r>
                <a:rPr lang="en-GB" altLang="de-DE" sz="600" dirty="0" err="1">
                  <a:latin typeface="Verdana"/>
                  <a:cs typeface="Arial" pitchFamily="34" charset="0"/>
                </a:rPr>
                <a:t>DFlash</a:t>
              </a:r>
              <a:endParaRPr lang="en-GB" altLang="de-DE" sz="600" dirty="0">
                <a:latin typeface="Verdana"/>
                <a:cs typeface="Arial" pitchFamily="34" charset="0"/>
              </a:endParaRPr>
            </a:p>
          </p:txBody>
        </p:sp>
        <p:sp>
          <p:nvSpPr>
            <p:cNvPr id="151747" name="Rectangle 638"/>
            <p:cNvSpPr>
              <a:spLocks noChangeArrowheads="1"/>
            </p:cNvSpPr>
            <p:nvPr/>
          </p:nvSpPr>
          <p:spPr bwMode="auto">
            <a:xfrm>
              <a:off x="6418733" y="1400175"/>
              <a:ext cx="479895"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sp>
          <p:nvSpPr>
            <p:cNvPr id="151748" name="Rectangle 639"/>
            <p:cNvSpPr>
              <a:spLocks noChangeArrowheads="1"/>
            </p:cNvSpPr>
            <p:nvPr/>
          </p:nvSpPr>
          <p:spPr bwMode="auto">
            <a:xfrm>
              <a:off x="6898628" y="1400175"/>
              <a:ext cx="479895"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sp>
          <p:nvSpPr>
            <p:cNvPr id="151749" name="Rectangle 644"/>
            <p:cNvSpPr>
              <a:spLocks noChangeArrowheads="1"/>
            </p:cNvSpPr>
            <p:nvPr/>
          </p:nvSpPr>
          <p:spPr bwMode="auto">
            <a:xfrm>
              <a:off x="7377187" y="1400175"/>
              <a:ext cx="481013"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sp>
          <p:nvSpPr>
            <p:cNvPr id="151750" name="Rectangle 645"/>
            <p:cNvSpPr>
              <a:spLocks noChangeArrowheads="1"/>
            </p:cNvSpPr>
            <p:nvPr/>
          </p:nvSpPr>
          <p:spPr bwMode="auto">
            <a:xfrm>
              <a:off x="7858201" y="1400175"/>
              <a:ext cx="458216"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grpSp>
      <p:grpSp>
        <p:nvGrpSpPr>
          <p:cNvPr id="151713" name="Group 656"/>
          <p:cNvGrpSpPr>
            <a:grpSpLocks/>
          </p:cNvGrpSpPr>
          <p:nvPr/>
        </p:nvGrpSpPr>
        <p:grpSpPr bwMode="auto">
          <a:xfrm>
            <a:off x="6402392" y="1196976"/>
            <a:ext cx="357187" cy="603251"/>
            <a:chOff x="3436" y="754"/>
            <a:chExt cx="225" cy="380"/>
          </a:xfrm>
          <a:solidFill>
            <a:schemeClr val="accent5">
              <a:lumMod val="40000"/>
              <a:lumOff val="60000"/>
            </a:schemeClr>
          </a:solidFill>
        </p:grpSpPr>
        <p:sp>
          <p:nvSpPr>
            <p:cNvPr id="151743" name="Rectangle 655"/>
            <p:cNvSpPr>
              <a:spLocks noChangeArrowheads="1"/>
            </p:cNvSpPr>
            <p:nvPr/>
          </p:nvSpPr>
          <p:spPr bwMode="auto">
            <a:xfrm>
              <a:off x="3436" y="877"/>
              <a:ext cx="225" cy="257"/>
            </a:xfrm>
            <a:prstGeom prst="rect">
              <a:avLst/>
            </a:prstGeom>
            <a:grp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chemeClr val="bg1"/>
                </a:buClr>
                <a:buFontTx/>
                <a:buNone/>
              </a:pPr>
              <a:r>
                <a:rPr lang="en-GB" altLang="de-DE" sz="800" dirty="0">
                  <a:latin typeface="Verdana"/>
                  <a:cs typeface="Arial" pitchFamily="34" charset="0"/>
                </a:rPr>
                <a:t>RAM</a:t>
              </a:r>
            </a:p>
          </p:txBody>
        </p:sp>
        <p:sp>
          <p:nvSpPr>
            <p:cNvPr id="151744" name="Rectangle 654"/>
            <p:cNvSpPr>
              <a:spLocks noChangeArrowheads="1"/>
            </p:cNvSpPr>
            <p:nvPr/>
          </p:nvSpPr>
          <p:spPr bwMode="auto">
            <a:xfrm>
              <a:off x="3436" y="754"/>
              <a:ext cx="225" cy="126"/>
            </a:xfrm>
            <a:prstGeom prst="rect">
              <a:avLst/>
            </a:prstGeom>
            <a:grp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chemeClr val="bg1"/>
                </a:buClr>
                <a:buFontTx/>
                <a:buNone/>
              </a:pPr>
              <a:r>
                <a:rPr lang="en-GB" altLang="de-DE" sz="800" dirty="0">
                  <a:latin typeface="Verdana"/>
                  <a:cs typeface="Arial" pitchFamily="34" charset="0"/>
                </a:rPr>
                <a:t>LMU</a:t>
              </a:r>
            </a:p>
          </p:txBody>
        </p:sp>
      </p:grpSp>
      <p:sp>
        <p:nvSpPr>
          <p:cNvPr id="151714" name="Line 657"/>
          <p:cNvSpPr>
            <a:spLocks noChangeShapeType="1"/>
          </p:cNvSpPr>
          <p:nvPr/>
        </p:nvSpPr>
        <p:spPr bwMode="auto">
          <a:xfrm flipH="1">
            <a:off x="6584950"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15" name="Line 658"/>
          <p:cNvSpPr>
            <a:spLocks noChangeShapeType="1"/>
          </p:cNvSpPr>
          <p:nvPr/>
        </p:nvSpPr>
        <p:spPr bwMode="auto">
          <a:xfrm flipH="1">
            <a:off x="8540750"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16" name="Line 659"/>
          <p:cNvSpPr>
            <a:spLocks noChangeShapeType="1"/>
          </p:cNvSpPr>
          <p:nvPr/>
        </p:nvSpPr>
        <p:spPr bwMode="auto">
          <a:xfrm flipH="1">
            <a:off x="9031288"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17" name="Rectangle 660"/>
          <p:cNvSpPr>
            <a:spLocks noChangeArrowheads="1"/>
          </p:cNvSpPr>
          <p:nvPr/>
        </p:nvSpPr>
        <p:spPr bwMode="auto">
          <a:xfrm>
            <a:off x="9121775" y="2190750"/>
            <a:ext cx="477838" cy="1587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EBU</a:t>
            </a:r>
          </a:p>
        </p:txBody>
      </p:sp>
      <p:sp>
        <p:nvSpPr>
          <p:cNvPr id="151718" name="Freeform 662"/>
          <p:cNvSpPr>
            <a:spLocks/>
          </p:cNvSpPr>
          <p:nvPr/>
        </p:nvSpPr>
        <p:spPr bwMode="auto">
          <a:xfrm>
            <a:off x="8535988" y="2020888"/>
            <a:ext cx="817562" cy="152400"/>
          </a:xfrm>
          <a:custGeom>
            <a:avLst/>
            <a:gdLst>
              <a:gd name="T0" fmla="*/ 0 w 544"/>
              <a:gd name="T1" fmla="*/ 0 h 136"/>
              <a:gd name="T2" fmla="*/ 2147483647 w 544"/>
              <a:gd name="T3" fmla="*/ 0 h 136"/>
              <a:gd name="T4" fmla="*/ 2147483647 w 544"/>
              <a:gd name="T5" fmla="*/ 2147483647 h 136"/>
              <a:gd name="T6" fmla="*/ 0 60000 65536"/>
              <a:gd name="T7" fmla="*/ 0 60000 65536"/>
              <a:gd name="T8" fmla="*/ 0 60000 65536"/>
              <a:gd name="T9" fmla="*/ 0 w 544"/>
              <a:gd name="T10" fmla="*/ 0 h 136"/>
              <a:gd name="T11" fmla="*/ 544 w 544"/>
              <a:gd name="T12" fmla="*/ 136 h 136"/>
            </a:gdLst>
            <a:ahLst/>
            <a:cxnLst>
              <a:cxn ang="T6">
                <a:pos x="T0" y="T1"/>
              </a:cxn>
              <a:cxn ang="T7">
                <a:pos x="T2" y="T3"/>
              </a:cxn>
              <a:cxn ang="T8">
                <a:pos x="T4" y="T5"/>
              </a:cxn>
            </a:cxnLst>
            <a:rect l="T9" t="T10" r="T11" b="T12"/>
            <a:pathLst>
              <a:path w="544" h="136">
                <a:moveTo>
                  <a:pt x="0" y="0"/>
                </a:moveTo>
                <a:lnTo>
                  <a:pt x="544" y="0"/>
                </a:lnTo>
                <a:lnTo>
                  <a:pt x="544" y="136"/>
                </a:lnTo>
              </a:path>
            </a:pathLst>
          </a:custGeom>
          <a:noFill/>
          <a:ln w="38100" cap="flat" cmpd="sng">
            <a:solidFill>
              <a:schemeClr val="bg2"/>
            </a:solidFill>
            <a:prstDash val="solid"/>
            <a:round/>
            <a:headEnd type="none" w="med" len="med"/>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19" name="Text Box 588"/>
          <p:cNvSpPr txBox="1">
            <a:spLocks noChangeArrowheads="1"/>
          </p:cNvSpPr>
          <p:nvPr/>
        </p:nvSpPr>
        <p:spPr bwMode="auto">
          <a:xfrm>
            <a:off x="6519867" y="1917699"/>
            <a:ext cx="902811"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SRI Cross Bar</a:t>
            </a:r>
          </a:p>
        </p:txBody>
      </p:sp>
      <p:sp>
        <p:nvSpPr>
          <p:cNvPr id="119" name="Rectangle 399"/>
          <p:cNvSpPr>
            <a:spLocks noChangeArrowheads="1"/>
          </p:cNvSpPr>
          <p:nvPr/>
        </p:nvSpPr>
        <p:spPr bwMode="auto">
          <a:xfrm>
            <a:off x="4768850" y="5867403"/>
            <a:ext cx="977900"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lgn="l">
              <a:buClr>
                <a:schemeClr val="tx1"/>
              </a:buClr>
              <a:defRPr/>
            </a:pPr>
            <a:r>
              <a:rPr lang="en-GB" sz="800" b="1" dirty="0">
                <a:latin typeface="Verdana"/>
                <a:cs typeface="Arial" pitchFamily="34" charset="0"/>
              </a:rPr>
              <a:t>LFBGA-516</a:t>
            </a:r>
            <a:br>
              <a:rPr lang="en-GB" sz="800" b="1" dirty="0">
                <a:latin typeface="Verdana"/>
                <a:cs typeface="Arial" pitchFamily="34" charset="0"/>
              </a:rPr>
            </a:br>
            <a:r>
              <a:rPr lang="en-GB" sz="700" b="1" dirty="0">
                <a:latin typeface="Verdana"/>
                <a:cs typeface="Arial" pitchFamily="34" charset="0"/>
              </a:rPr>
              <a:t> 0.8mm</a:t>
            </a:r>
            <a:r>
              <a:rPr lang="en-GB" sz="700" dirty="0">
                <a:latin typeface="Verdana"/>
                <a:cs typeface="Arial" pitchFamily="34" charset="0"/>
              </a:rPr>
              <a:t> </a:t>
            </a:r>
            <a:endParaRPr lang="en-GB" sz="800" dirty="0">
              <a:latin typeface="Verdana"/>
              <a:cs typeface="Arial" pitchFamily="34" charset="0"/>
            </a:endParaRPr>
          </a:p>
          <a:p>
            <a:pPr algn="l">
              <a:buClr>
                <a:schemeClr val="tx1"/>
              </a:buClr>
              <a:defRPr/>
            </a:pPr>
            <a:r>
              <a:rPr lang="en-GB" sz="700" dirty="0">
                <a:latin typeface="Verdana"/>
                <a:cs typeface="Arial" pitchFamily="34" charset="0"/>
              </a:rPr>
              <a:t>-40°C to +125°C, </a:t>
            </a:r>
            <a:r>
              <a:rPr lang="en-GB" sz="800" baseline="30000" dirty="0">
                <a:latin typeface="Verdana"/>
                <a:cs typeface="Arial" pitchFamily="34" charset="0"/>
              </a:rPr>
              <a:t>1) </a:t>
            </a:r>
            <a:br>
              <a:rPr lang="en-GB" sz="800" dirty="0">
                <a:latin typeface="Verdana"/>
                <a:cs typeface="Arial" pitchFamily="34" charset="0"/>
              </a:rPr>
            </a:br>
            <a:r>
              <a:rPr lang="en-GB" sz="800" dirty="0">
                <a:latin typeface="Verdana"/>
                <a:cs typeface="Arial" pitchFamily="34" charset="0"/>
              </a:rPr>
              <a:t>84 ADC inputs</a:t>
            </a:r>
          </a:p>
        </p:txBody>
      </p:sp>
      <p:sp>
        <p:nvSpPr>
          <p:cNvPr id="151721" name="Freeform 615"/>
          <p:cNvSpPr>
            <a:spLocks/>
          </p:cNvSpPr>
          <p:nvPr/>
        </p:nvSpPr>
        <p:spPr bwMode="auto">
          <a:xfrm>
            <a:off x="6134104" y="2936876"/>
            <a:ext cx="1368425" cy="209551"/>
          </a:xfrm>
          <a:custGeom>
            <a:avLst/>
            <a:gdLst>
              <a:gd name="T0" fmla="*/ 0 w 10000"/>
              <a:gd name="T1" fmla="*/ 0 h 13705"/>
              <a:gd name="T2" fmla="*/ 0 w 10000"/>
              <a:gd name="T3" fmla="*/ 2147483647 h 13705"/>
              <a:gd name="T4" fmla="*/ 0 w 10000"/>
              <a:gd name="T5" fmla="*/ 2147483647 h 13705"/>
              <a:gd name="T6" fmla="*/ 2147483647 w 10000"/>
              <a:gd name="T7" fmla="*/ 2147483647 h 137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22" name="Rectangle 599"/>
          <p:cNvSpPr>
            <a:spLocks noChangeArrowheads="1"/>
          </p:cNvSpPr>
          <p:nvPr/>
        </p:nvSpPr>
        <p:spPr bwMode="auto">
          <a:xfrm>
            <a:off x="6048376" y="2405064"/>
            <a:ext cx="258763"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Overlay</a:t>
            </a:r>
          </a:p>
        </p:txBody>
      </p:sp>
      <p:sp>
        <p:nvSpPr>
          <p:cNvPr id="151723" name="Rectangle 595"/>
          <p:cNvSpPr>
            <a:spLocks noChangeArrowheads="1"/>
          </p:cNvSpPr>
          <p:nvPr/>
        </p:nvSpPr>
        <p:spPr bwMode="auto">
          <a:xfrm>
            <a:off x="8770942" y="4557714"/>
            <a:ext cx="828675" cy="744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i="1" dirty="0">
                <a:latin typeface="Verdana"/>
                <a:cs typeface="Arial" pitchFamily="34" charset="0"/>
              </a:rPr>
              <a:t>EVR</a:t>
            </a:r>
          </a:p>
          <a:p>
            <a:pPr algn="l" eaLnBrk="1" hangingPunct="1">
              <a:spcBef>
                <a:spcPct val="0"/>
              </a:spcBef>
              <a:spcAft>
                <a:spcPct val="0"/>
              </a:spcAft>
              <a:buClr>
                <a:srgbClr val="00214A"/>
              </a:buClr>
              <a:buFontTx/>
              <a:buNone/>
            </a:pPr>
            <a:endParaRPr lang="en-GB" altLang="de-DE" sz="800" i="1" dirty="0">
              <a:latin typeface="Verdana"/>
              <a:cs typeface="Arial" pitchFamily="34" charset="0"/>
            </a:endParaRPr>
          </a:p>
          <a:p>
            <a:pPr algn="l" eaLnBrk="1" hangingPunct="1">
              <a:spcBef>
                <a:spcPct val="0"/>
              </a:spcBef>
              <a:spcAft>
                <a:spcPct val="0"/>
              </a:spcAft>
              <a:buClr>
                <a:srgbClr val="00214A"/>
              </a:buClr>
              <a:buFontTx/>
              <a:buNone/>
            </a:pPr>
            <a:r>
              <a:rPr lang="en-GB" altLang="de-DE" sz="800" i="1" dirty="0">
                <a:latin typeface="Verdana"/>
                <a:cs typeface="Arial" pitchFamily="34" charset="0"/>
              </a:rPr>
              <a:t>5V or 3.3V</a:t>
            </a:r>
            <a:br>
              <a:rPr lang="en-GB" altLang="de-DE" sz="800" i="1" dirty="0">
                <a:latin typeface="Verdana"/>
                <a:cs typeface="Arial" pitchFamily="34" charset="0"/>
              </a:rPr>
            </a:br>
            <a:r>
              <a:rPr lang="en-GB" altLang="de-DE" sz="800" i="1" dirty="0">
                <a:latin typeface="Verdana"/>
                <a:cs typeface="Arial" pitchFamily="34" charset="0"/>
              </a:rPr>
              <a:t> single supply</a:t>
            </a:r>
          </a:p>
        </p:txBody>
      </p:sp>
      <p:sp>
        <p:nvSpPr>
          <p:cNvPr id="151724"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SDMA</a:t>
            </a:r>
          </a:p>
        </p:txBody>
      </p:sp>
      <p:grpSp>
        <p:nvGrpSpPr>
          <p:cNvPr id="151725" name="Gruppieren 115"/>
          <p:cNvGrpSpPr>
            <a:grpSpLocks/>
          </p:cNvGrpSpPr>
          <p:nvPr/>
        </p:nvGrpSpPr>
        <p:grpSpPr bwMode="auto">
          <a:xfrm>
            <a:off x="4793640" y="1033465"/>
            <a:ext cx="1748451" cy="2109787"/>
            <a:chOff x="3878467" y="1032094"/>
            <a:chExt cx="1749221" cy="2108874"/>
          </a:xfrm>
        </p:grpSpPr>
        <p:sp>
          <p:nvSpPr>
            <p:cNvPr id="151738" name="Line 612"/>
            <p:cNvSpPr>
              <a:spLocks noChangeShapeType="1"/>
            </p:cNvSpPr>
            <p:nvPr/>
          </p:nvSpPr>
          <p:spPr bwMode="auto">
            <a:xfrm flipH="1">
              <a:off x="5627688" y="2019300"/>
              <a:ext cx="0" cy="379413"/>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39" name="Freeform 545"/>
            <p:cNvSpPr>
              <a:spLocks/>
            </p:cNvSpPr>
            <p:nvPr/>
          </p:nvSpPr>
          <p:spPr bwMode="auto">
            <a:xfrm rot="-5400000">
              <a:off x="3794388" y="1160602"/>
              <a:ext cx="1605558" cy="1389826"/>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rgbClr val="C0C0C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40" name="Line 657"/>
            <p:cNvSpPr>
              <a:spLocks noChangeShapeType="1"/>
            </p:cNvSpPr>
            <p:nvPr/>
          </p:nvSpPr>
          <p:spPr bwMode="auto">
            <a:xfrm flipV="1">
              <a:off x="5283026" y="1032094"/>
              <a:ext cx="4197" cy="182347"/>
            </a:xfrm>
            <a:prstGeom prst="line">
              <a:avLst/>
            </a:prstGeom>
            <a:noFill/>
            <a:ln w="38100">
              <a:solidFill>
                <a:srgbClr val="C0C0C0"/>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41" name="Text Box 632"/>
            <p:cNvSpPr txBox="1">
              <a:spLocks noChangeArrowheads="1"/>
            </p:cNvSpPr>
            <p:nvPr/>
          </p:nvSpPr>
          <p:spPr bwMode="auto">
            <a:xfrm rot="16200000">
              <a:off x="3310703" y="2133978"/>
              <a:ext cx="1351067" cy="2155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System Peripheral Bus</a:t>
              </a:r>
            </a:p>
          </p:txBody>
        </p:sp>
        <p:sp>
          <p:nvSpPr>
            <p:cNvPr id="151742" name="Freeform 615"/>
            <p:cNvSpPr>
              <a:spLocks/>
            </p:cNvSpPr>
            <p:nvPr/>
          </p:nvSpPr>
          <p:spPr bwMode="auto">
            <a:xfrm>
              <a:off x="3900880" y="2615230"/>
              <a:ext cx="1319191" cy="525738"/>
            </a:xfrm>
            <a:custGeom>
              <a:avLst/>
              <a:gdLst>
                <a:gd name="T0" fmla="*/ 0 w 10000"/>
                <a:gd name="T1" fmla="*/ 0 h 13705"/>
                <a:gd name="T2" fmla="*/ 0 w 10000"/>
                <a:gd name="T3" fmla="*/ 2147483647 h 13705"/>
                <a:gd name="T4" fmla="*/ 0 w 10000"/>
                <a:gd name="T5" fmla="*/ 2147483647 h 13705"/>
                <a:gd name="T6" fmla="*/ 2147483647 w 10000"/>
                <a:gd name="T7" fmla="*/ 2147483647 h 137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grpSp>
        <p:nvGrpSpPr>
          <p:cNvPr id="151726" name="Gruppieren 133"/>
          <p:cNvGrpSpPr>
            <a:grpSpLocks/>
          </p:cNvGrpSpPr>
          <p:nvPr/>
        </p:nvGrpSpPr>
        <p:grpSpPr bwMode="auto">
          <a:xfrm>
            <a:off x="7862892" y="2019301"/>
            <a:ext cx="720725" cy="1162051"/>
            <a:chOff x="6948488" y="2019300"/>
            <a:chExt cx="720725" cy="1162050"/>
          </a:xfrm>
        </p:grpSpPr>
        <p:sp>
          <p:nvSpPr>
            <p:cNvPr id="151735" name="Freeform 241"/>
            <p:cNvSpPr>
              <a:spLocks/>
            </p:cNvSpPr>
            <p:nvPr/>
          </p:nvSpPr>
          <p:spPr bwMode="auto">
            <a:xfrm>
              <a:off x="7137400" y="2641600"/>
              <a:ext cx="531813" cy="539750"/>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Lst>
              <a:ahLst/>
              <a:cxnLst>
                <a:cxn ang="T6">
                  <a:pos x="T0" y="T1"/>
                </a:cxn>
                <a:cxn ang="T7">
                  <a:pos x="T2" y="T3"/>
                </a:cxn>
                <a:cxn ang="T8">
                  <a:pos x="T4" y="T5"/>
                </a:cxn>
              </a:cxnLst>
              <a:rect l="T9" t="T10" r="T11" b="T12"/>
              <a:pathLst>
                <a:path w="362" h="272">
                  <a:moveTo>
                    <a:pt x="0" y="0"/>
                  </a:moveTo>
                  <a:lnTo>
                    <a:pt x="0" y="272"/>
                  </a:lnTo>
                  <a:lnTo>
                    <a:pt x="362" y="272"/>
                  </a:lnTo>
                </a:path>
              </a:pathLst>
            </a:custGeom>
            <a:noFill/>
            <a:ln w="38100" cap="flat" cmpd="sng">
              <a:solidFill>
                <a:srgbClr val="C0C0C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36" name="Line 528"/>
            <p:cNvSpPr>
              <a:spLocks noChangeShapeType="1"/>
            </p:cNvSpPr>
            <p:nvPr/>
          </p:nvSpPr>
          <p:spPr bwMode="auto">
            <a:xfrm flipH="1">
              <a:off x="7121525" y="2019300"/>
              <a:ext cx="0" cy="379413"/>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1737" name="Rectangle 120"/>
            <p:cNvSpPr>
              <a:spLocks noChangeArrowheads="1"/>
            </p:cNvSpPr>
            <p:nvPr/>
          </p:nvSpPr>
          <p:spPr bwMode="auto">
            <a:xfrm>
              <a:off x="6948488" y="2406650"/>
              <a:ext cx="358775"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Bridge</a:t>
              </a:r>
            </a:p>
          </p:txBody>
        </p:sp>
      </p:grpSp>
      <p:sp>
        <p:nvSpPr>
          <p:cNvPr id="151727" name="Rectangle 589"/>
          <p:cNvSpPr>
            <a:spLocks noChangeArrowheads="1"/>
          </p:cNvSpPr>
          <p:nvPr/>
        </p:nvSpPr>
        <p:spPr bwMode="auto">
          <a:xfrm rot="-5400000">
            <a:off x="6847684" y="4804569"/>
            <a:ext cx="760412"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PSI5(S)</a:t>
            </a:r>
          </a:p>
        </p:txBody>
      </p:sp>
      <p:pic>
        <p:nvPicPr>
          <p:cNvPr id="15172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400" y="5364166"/>
            <a:ext cx="558800" cy="17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1729" name="Picture 3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312275" y="981075"/>
            <a:ext cx="711200" cy="69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Rechteck 128"/>
          <p:cNvSpPr/>
          <p:nvPr/>
        </p:nvSpPr>
        <p:spPr>
          <a:xfrm>
            <a:off x="1179047" y="5859364"/>
            <a:ext cx="3384550" cy="954107"/>
          </a:xfrm>
          <a:prstGeom prst="rect">
            <a:avLst/>
          </a:prstGeom>
          <a:effectLst/>
        </p:spPr>
        <p:txBody>
          <a:bodyPr>
            <a:spAutoFit/>
          </a:bodyPr>
          <a:lstStyle/>
          <a:p>
            <a:pPr marL="228600" indent="-228600">
              <a:buClr>
                <a:schemeClr val="tx1"/>
              </a:buClr>
              <a:buFontTx/>
              <a:buAutoNum type="arabicParenR"/>
              <a:defRPr/>
            </a:pPr>
            <a:r>
              <a:rPr lang="en-GB" sz="800" i="1" dirty="0">
                <a:latin typeface="Verdana"/>
                <a:cs typeface="Arial" pitchFamily="34" charset="0"/>
              </a:rPr>
              <a:t>HOT option available on request Ta&gt;135°C </a:t>
            </a:r>
          </a:p>
          <a:p>
            <a:pPr marL="228600" indent="-228600">
              <a:buClr>
                <a:schemeClr val="tx1"/>
              </a:buClr>
              <a:buFontTx/>
              <a:buAutoNum type="arabicParenR"/>
              <a:defRPr/>
            </a:pPr>
            <a:r>
              <a:rPr lang="en-GB" sz="800" i="1" dirty="0">
                <a:latin typeface="Verdana"/>
                <a:cs typeface="Arial" pitchFamily="34" charset="0"/>
              </a:rPr>
              <a:t>High performance version with 3x300MHz on request with specific limitations</a:t>
            </a:r>
          </a:p>
          <a:p>
            <a:pPr marL="228600" indent="-228600">
              <a:buClr>
                <a:schemeClr val="tx1"/>
              </a:buClr>
              <a:buFontTx/>
              <a:buAutoNum type="arabicParenR"/>
              <a:defRPr/>
            </a:pPr>
            <a:r>
              <a:rPr lang="en-GB" sz="800" i="1" dirty="0">
                <a:latin typeface="Verdana"/>
              </a:rPr>
              <a:t>Option: CAN FD ISO 11898-1 in 4 nodes </a:t>
            </a:r>
            <a:endParaRPr lang="en-GB" sz="800" dirty="0">
              <a:solidFill>
                <a:srgbClr val="00214A"/>
              </a:solidFill>
              <a:latin typeface="Verdana" pitchFamily="34" charset="0"/>
            </a:endParaRPr>
          </a:p>
          <a:p>
            <a:pPr marL="228600" indent="-228600">
              <a:buClr>
                <a:schemeClr val="tx1"/>
              </a:buClr>
              <a:buFontTx/>
              <a:buAutoNum type="arabicParenR"/>
              <a:defRPr/>
            </a:pPr>
            <a:endParaRPr lang="en-GB" sz="800" i="1" dirty="0">
              <a:latin typeface="Verdana"/>
              <a:cs typeface="Arial" pitchFamily="34" charset="0"/>
            </a:endParaRPr>
          </a:p>
          <a:p>
            <a:pPr algn="l">
              <a:buClr>
                <a:schemeClr val="tx1"/>
              </a:buClr>
              <a:defRPr/>
            </a:pPr>
            <a:endParaRPr lang="en-GB" sz="800" i="1" dirty="0">
              <a:latin typeface="Verdana"/>
              <a:cs typeface="Arial" pitchFamily="34" charset="0"/>
            </a:endParaRPr>
          </a:p>
          <a:p>
            <a:pPr marL="228600" indent="-228600">
              <a:buFontTx/>
              <a:buAutoNum type="arabicParenR"/>
              <a:defRPr/>
            </a:pPr>
            <a:endParaRPr lang="en-GB" sz="800" dirty="0">
              <a:latin typeface="Verdana"/>
              <a:cs typeface="Arial" pitchFamily="34" charset="0"/>
            </a:endParaRPr>
          </a:p>
        </p:txBody>
      </p:sp>
      <p:sp>
        <p:nvSpPr>
          <p:cNvPr id="120" name="Rectangle 188"/>
          <p:cNvSpPr>
            <a:spLocks noChangeArrowheads="1"/>
          </p:cNvSpPr>
          <p:nvPr/>
        </p:nvSpPr>
        <p:spPr bwMode="auto">
          <a:xfrm>
            <a:off x="5875064" y="5867403"/>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lgn="l">
              <a:buClr>
                <a:schemeClr val="tx1"/>
              </a:buClr>
              <a:defRPr/>
            </a:pPr>
            <a:r>
              <a:rPr lang="en-GB" sz="800" b="1" dirty="0">
                <a:latin typeface="Verdana"/>
                <a:cs typeface="Arial" pitchFamily="34" charset="0"/>
              </a:rPr>
              <a:t>LFBGA-292</a:t>
            </a:r>
          </a:p>
          <a:p>
            <a:pPr algn="l">
              <a:buClr>
                <a:schemeClr val="tx1"/>
              </a:buClr>
              <a:defRPr/>
            </a:pPr>
            <a:r>
              <a:rPr lang="en-GB" sz="700" b="1" dirty="0">
                <a:latin typeface="Verdana"/>
                <a:cs typeface="Arial" pitchFamily="34" charset="0"/>
              </a:rPr>
              <a:t>0.8mm</a:t>
            </a:r>
            <a:r>
              <a:rPr lang="en-GB" sz="800" b="1" dirty="0">
                <a:latin typeface="Verdana"/>
                <a:cs typeface="Arial" pitchFamily="34" charset="0"/>
              </a:rPr>
              <a:t> </a:t>
            </a:r>
            <a:br>
              <a:rPr lang="en-GB" sz="800" dirty="0">
                <a:latin typeface="Verdana"/>
                <a:cs typeface="Arial" pitchFamily="34" charset="0"/>
              </a:rPr>
            </a:br>
            <a:r>
              <a:rPr lang="en-GB" sz="700" dirty="0">
                <a:latin typeface="Verdana"/>
                <a:cs typeface="Arial" pitchFamily="34" charset="0"/>
              </a:rPr>
              <a:t>-40°C to +125°C</a:t>
            </a:r>
          </a:p>
          <a:p>
            <a:pPr algn="l">
              <a:buClr>
                <a:schemeClr val="tx1"/>
              </a:buClr>
              <a:defRPr/>
            </a:pPr>
            <a:r>
              <a:rPr lang="en-GB" sz="800" dirty="0">
                <a:latin typeface="Verdana"/>
                <a:cs typeface="Arial" pitchFamily="34" charset="0"/>
              </a:rPr>
              <a:t>60 ADC inputs</a:t>
            </a:r>
          </a:p>
        </p:txBody>
      </p:sp>
      <p:sp>
        <p:nvSpPr>
          <p:cNvPr id="2" name="Footer Placeholder 1">
            <a:extLst>
              <a:ext uri="{FF2B5EF4-FFF2-40B4-BE49-F238E27FC236}">
                <a16:creationId xmlns:a16="http://schemas.microsoft.com/office/drawing/2014/main" id="{AF31792E-6F76-4AB6-B875-01F0405A0718}"/>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E0C64AB8-DBB6-40CA-98D5-1A4EBC63A644}"/>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DFE31894-A667-4C77-A9F1-EDCA93C85E05}"/>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250278382"/>
      </p:ext>
    </p:extLst>
  </p:cSld>
  <p:clrMapOvr>
    <a:masterClrMapping/>
  </p:clrMapOvr>
  <p:transition spd="slow"/>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3"/>
          <p:cNvSpPr>
            <a:spLocks noGrp="1" noChangeArrowheads="1"/>
          </p:cNvSpPr>
          <p:nvPr>
            <p:ph type="title" hasCustomPrompt="1"/>
          </p:nvPr>
        </p:nvSpPr>
        <p:spPr/>
        <p:txBody>
          <a:bodyPr vert="horz" lIns="0" tIns="0" rIns="0" bIns="10800" rtlCol="0" anchor="b" anchorCtr="0">
            <a:noAutofit/>
          </a:bodyPr>
          <a:lstStyle/>
          <a:p>
            <a:r>
              <a:t>9x Series – </a:t>
            </a:r>
            <a:r>
              <a:rPr>
                <a:solidFill>
                  <a:schemeClr val="accent5">
                    <a:lumMod val="75000"/>
                  </a:schemeClr>
                </a:solidFill>
              </a:rPr>
              <a:t>ADAS Feature Set</a:t>
            </a:r>
            <a:br>
              <a:rPr/>
            </a:br>
            <a:r>
              <a:rPr>
                <a:solidFill>
                  <a:schemeClr val="tx2">
                    <a:lumMod val="50000"/>
                  </a:schemeClr>
                </a:solidFill>
              </a:rPr>
              <a:t>SAK-TC297T</a:t>
            </a:r>
            <a:r>
              <a:rPr>
                <a:solidFill>
                  <a:schemeClr val="accent5">
                    <a:lumMod val="75000"/>
                  </a:schemeClr>
                </a:solidFill>
              </a:rPr>
              <a:t>A</a:t>
            </a:r>
            <a:r>
              <a:rPr>
                <a:solidFill>
                  <a:schemeClr val="tx2">
                    <a:lumMod val="50000"/>
                  </a:schemeClr>
                </a:solidFill>
              </a:rPr>
              <a:t>-128F300</a:t>
            </a:r>
          </a:p>
        </p:txBody>
      </p:sp>
      <p:graphicFrame>
        <p:nvGraphicFramePr>
          <p:cNvPr id="129" name="Group 664"/>
          <p:cNvGraphicFramePr>
            <a:graphicFrameLocks noGrp="1"/>
          </p:cNvGraphicFramePr>
          <p:nvPr>
            <p:extLst/>
          </p:nvPr>
        </p:nvGraphicFramePr>
        <p:xfrm>
          <a:off x="1166813" y="1052514"/>
          <a:ext cx="3537890" cy="4541945"/>
        </p:xfrm>
        <a:graphic>
          <a:graphicData uri="http://schemas.openxmlformats.org/drawingml/2006/table">
            <a:tbl>
              <a:tblPr/>
              <a:tblGrid>
                <a:gridCol w="884066">
                  <a:extLst>
                    <a:ext uri="{9D8B030D-6E8A-4147-A177-3AD203B41FA5}">
                      <a16:colId xmlns:a16="http://schemas.microsoft.com/office/drawing/2014/main" val="20000"/>
                    </a:ext>
                  </a:extLst>
                </a:gridCol>
                <a:gridCol w="1347231">
                  <a:extLst>
                    <a:ext uri="{9D8B030D-6E8A-4147-A177-3AD203B41FA5}">
                      <a16:colId xmlns:a16="http://schemas.microsoft.com/office/drawing/2014/main" val="20001"/>
                    </a:ext>
                  </a:extLst>
                </a:gridCol>
                <a:gridCol w="1306593">
                  <a:extLst>
                    <a:ext uri="{9D8B030D-6E8A-4147-A177-3AD203B41FA5}">
                      <a16:colId xmlns:a16="http://schemas.microsoft.com/office/drawing/2014/main" val="20002"/>
                    </a:ext>
                  </a:extLst>
                </a:gridCol>
              </a:tblGrid>
              <a:tr h="213443">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Feature Set</a:t>
                      </a:r>
                      <a:endParaRPr kumimoji="0" lang="en-GB" sz="800" b="1" i="0" u="none" strike="noStrike" cap="none" normalizeH="0" baseline="0" noProof="1">
                        <a:ln>
                          <a:noFill/>
                        </a:ln>
                        <a:solidFill>
                          <a:schemeClr val="tx1"/>
                        </a:solidFill>
                        <a:effectLst/>
                        <a:latin typeface="Verdana" pitchFamily="34" charset="0"/>
                      </a:endParaRP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9x Series </a:t>
                      </a:r>
                      <a:endParaRPr kumimoji="0" lang="en-GB" sz="800" b="0" i="0" u="none" strike="noStrike" cap="none" normalizeH="0" baseline="0" dirty="0">
                        <a:ln>
                          <a:noFill/>
                        </a:ln>
                        <a:solidFill>
                          <a:schemeClr val="tx1"/>
                        </a:solidFill>
                        <a:effectLst/>
                        <a:latin typeface="Verdana" pitchFamily="34" charset="0"/>
                      </a:endParaRP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lumMod val="40000"/>
                        <a:lumOff val="60000"/>
                      </a:schemeClr>
                    </a:solidFill>
                  </a:tcPr>
                </a:tc>
                <a:extLst>
                  <a:ext uri="{0D108BD9-81ED-4DB2-BD59-A6C34878D82A}">
                    <a16:rowId xmlns:a16="http://schemas.microsoft.com/office/drawing/2014/main" val="10000"/>
                  </a:ext>
                </a:extLst>
              </a:tr>
              <a:tr h="213443">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1.6P</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3 / 1</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1344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2x300 / 1x200 MHz</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13443">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Flash</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Program Flash</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 MB</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2499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EEProm</a:t>
                      </a:r>
                      <a:r>
                        <a:rPr kumimoji="0" lang="en-GB" sz="800" b="0" i="0" u="none" strike="noStrike" cap="none" normalizeH="0" baseline="0" dirty="0">
                          <a:ln>
                            <a:noFill/>
                          </a:ln>
                          <a:solidFill>
                            <a:schemeClr val="tx1"/>
                          </a:solidFill>
                          <a:effectLst/>
                          <a:latin typeface="Verdana" pitchFamily="34" charset="0"/>
                        </a:rPr>
                        <a:t> @ w/e cycles</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128 KB @ 500k</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1344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SRAM</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Total </a:t>
                      </a:r>
                      <a:r>
                        <a:rPr kumimoji="0" lang="en-GB" sz="700" b="0" i="0" u="none" strike="noStrike" cap="none" normalizeH="0" baseline="0" dirty="0">
                          <a:ln>
                            <a:noFill/>
                          </a:ln>
                          <a:solidFill>
                            <a:schemeClr val="tx1"/>
                          </a:solidFill>
                          <a:effectLst/>
                          <a:latin typeface="Verdana" pitchFamily="34" charset="0"/>
                        </a:rPr>
                        <a:t>(DMI , PMI, LMU)</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728 KB + 2MB</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5"/>
                  </a:ext>
                </a:extLst>
              </a:tr>
              <a:tr h="21344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DMA</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128</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13443">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ADC</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Modules 12bit / DS</a:t>
                      </a:r>
                    </a:p>
                  </a:txBody>
                  <a:tcPr marL="110629" marR="110629" marT="46804" marB="468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11 / 10</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1344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 12bit / DS</a:t>
                      </a:r>
                    </a:p>
                  </a:txBody>
                  <a:tcPr marL="110629" marR="110629" marT="46804" marB="4680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84 / 10 diff</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13443">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Timer</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GTM Input / Output</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48 / 152 channels</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1344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CCU / GPT modules</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13443">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Interfaces</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FlexRay</a:t>
                      </a:r>
                      <a:r>
                        <a:rPr kumimoji="0" lang="en-GB" sz="800" b="0" i="0" u="none" strike="noStrike" cap="none" normalizeH="0" baseline="0" dirty="0">
                          <a:ln>
                            <a:noFill/>
                          </a:ln>
                          <a:solidFill>
                            <a:schemeClr val="tx1"/>
                          </a:solidFill>
                          <a:effectLst/>
                          <a:latin typeface="Verdana" pitchFamily="34" charset="0"/>
                        </a:rPr>
                        <a:t> (#/</a:t>
                      </a:r>
                      <a:r>
                        <a:rPr kumimoji="0" lang="en-GB" sz="800" b="0" i="0" u="none" strike="noStrike" cap="none" normalizeH="0" baseline="0" dirty="0" err="1">
                          <a:ln>
                            <a:noFill/>
                          </a:ln>
                          <a:solidFill>
                            <a:schemeClr val="tx1"/>
                          </a:solidFill>
                          <a:effectLst/>
                          <a:latin typeface="Verdana" pitchFamily="34" charset="0"/>
                        </a:rPr>
                        <a:t>ch.</a:t>
                      </a:r>
                      <a:r>
                        <a:rPr kumimoji="0" lang="en-GB" sz="800" b="0" i="0" u="none" strike="noStrike" cap="none" normalizeH="0" baseline="0" dirty="0">
                          <a:ln>
                            <a:noFill/>
                          </a:ln>
                          <a:solidFill>
                            <a:schemeClr val="tx1"/>
                          </a:solidFill>
                          <a:effectLst/>
                          <a:latin typeface="Verdana" pitchFamily="34" charset="0"/>
                        </a:rPr>
                        <a:t>)</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4</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0757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CAN FD</a:t>
                      </a:r>
                      <a:r>
                        <a:rPr kumimoji="0" lang="en-GB" sz="800" b="0" i="0" u="none" strike="noStrike" cap="small" normalizeH="0" baseline="30000" dirty="0">
                          <a:ln>
                            <a:noFill/>
                          </a:ln>
                          <a:solidFill>
                            <a:schemeClr val="tx1"/>
                          </a:solidFill>
                          <a:effectLst/>
                          <a:latin typeface="Verdana" pitchFamily="34" charset="0"/>
                        </a:rPr>
                        <a:t>2)</a:t>
                      </a:r>
                      <a:r>
                        <a:rPr kumimoji="0" lang="en-GB" sz="800" b="0" i="0" u="none" strike="noStrike" cap="small" normalizeH="0" baseline="0" dirty="0">
                          <a:ln>
                            <a:noFill/>
                          </a:ln>
                          <a:solidFill>
                            <a:schemeClr val="tx1"/>
                          </a:solidFill>
                          <a:effectLst/>
                          <a:latin typeface="Verdana" pitchFamily="34" charset="0"/>
                        </a:rPr>
                        <a:t> </a:t>
                      </a:r>
                      <a:r>
                        <a:rPr kumimoji="0" lang="en-GB" sz="800" b="0" i="0" u="none" strike="noStrike" cap="none" normalizeH="0" baseline="0" dirty="0">
                          <a:ln>
                            <a:noFill/>
                          </a:ln>
                          <a:solidFill>
                            <a:schemeClr val="tx1"/>
                          </a:solidFill>
                          <a:effectLst/>
                          <a:latin typeface="Verdana" pitchFamily="34" charset="0"/>
                        </a:rPr>
                        <a:t>(nodes/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 / 384</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1344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QSPI / </a:t>
                      </a:r>
                      <a:r>
                        <a:rPr lang="en-GB" sz="800" dirty="0">
                          <a:solidFill>
                            <a:schemeClr val="tx1"/>
                          </a:solidFill>
                          <a:latin typeface="Arial" charset="0"/>
                        </a:rPr>
                        <a:t>ASCLIN</a:t>
                      </a:r>
                      <a:r>
                        <a:rPr kumimoji="0" lang="en-GB" sz="800" b="0" i="0" u="none" strike="noStrike" cap="none" normalizeH="0" baseline="0" dirty="0">
                          <a:ln>
                            <a:noFill/>
                          </a:ln>
                          <a:solidFill>
                            <a:schemeClr val="tx1"/>
                          </a:solidFill>
                          <a:effectLst/>
                          <a:latin typeface="Verdana" pitchFamily="34" charset="0"/>
                        </a:rPr>
                        <a:t> / I2C</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 / 4 / 2</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21344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SENT / PSI5 / PSI5S</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15 / 5 / 1</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13443">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HSCT / MSC / EBU</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3 diff LVDS  / 1</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33673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Other</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Ethernet MAC,</a:t>
                      </a:r>
                      <a:br>
                        <a:rPr kumimoji="0" lang="en-GB" sz="800" b="0" i="0" u="none" strike="noStrike" cap="none" normalizeH="0" baseline="0" dirty="0">
                          <a:ln>
                            <a:noFill/>
                          </a:ln>
                          <a:solidFill>
                            <a:schemeClr val="tx1"/>
                          </a:solidFill>
                          <a:effectLst/>
                          <a:latin typeface="Verdana" pitchFamily="34" charset="0"/>
                        </a:rPr>
                      </a:br>
                      <a:r>
                        <a:rPr kumimoji="0" lang="en-GB" sz="800" b="0" i="0" u="none" strike="noStrike" cap="none" normalizeH="0" baseline="0" dirty="0">
                          <a:ln>
                            <a:noFill/>
                          </a:ln>
                          <a:solidFill>
                            <a:schemeClr val="tx1"/>
                          </a:solidFill>
                          <a:effectLst/>
                          <a:latin typeface="Verdana" pitchFamily="34" charset="0"/>
                        </a:rPr>
                        <a:t>CIF, FFT engine</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16"/>
                  </a:ext>
                </a:extLst>
              </a:tr>
              <a:tr h="21344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Safety</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SIL Level</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ASIL-D</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1344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Security</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HSM</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Optional</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8"/>
                  </a:ext>
                </a:extLst>
              </a:tr>
              <a:tr h="213443">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Power</a:t>
                      </a:r>
                    </a:p>
                  </a:txBody>
                  <a:tcPr marL="110629" marR="110629" marT="46804" marB="46804"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EVR</a:t>
                      </a:r>
                    </a:p>
                  </a:txBody>
                  <a:tcPr marL="110629" marR="110629" marT="46804" marB="468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804" marB="46804"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bl>
          </a:graphicData>
        </a:graphic>
      </p:graphicFrame>
      <p:sp>
        <p:nvSpPr>
          <p:cNvPr id="152579" name="Text Box 201"/>
          <p:cNvSpPr txBox="1">
            <a:spLocks noChangeArrowheads="1"/>
          </p:cNvSpPr>
          <p:nvPr/>
        </p:nvSpPr>
        <p:spPr bwMode="auto">
          <a:xfrm>
            <a:off x="4694238" y="5589591"/>
            <a:ext cx="1428596"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1000" b="1" dirty="0">
                <a:latin typeface="Verdana"/>
                <a:cs typeface="Arial" pitchFamily="34" charset="0"/>
              </a:rPr>
              <a:t>Package Variants</a:t>
            </a:r>
          </a:p>
        </p:txBody>
      </p:sp>
      <p:sp>
        <p:nvSpPr>
          <p:cNvPr id="152580" name="Line 202"/>
          <p:cNvSpPr>
            <a:spLocks noChangeShapeType="1"/>
          </p:cNvSpPr>
          <p:nvPr/>
        </p:nvSpPr>
        <p:spPr bwMode="auto">
          <a:xfrm>
            <a:off x="4765675" y="5805488"/>
            <a:ext cx="5113338" cy="0"/>
          </a:xfrm>
          <a:prstGeom prst="line">
            <a:avLst/>
          </a:prstGeom>
          <a:noFill/>
          <a:ln w="19050">
            <a:solidFill>
              <a:srgbClr val="87A5D2"/>
            </a:solidFill>
            <a:round/>
            <a:headEnd/>
            <a:tailEnd/>
          </a:ln>
          <a:extLst>
            <a:ext uri="{909E8E84-426E-40DD-AFC4-6F175D3DCCD1}">
              <a14:hiddenFill xmlns:a14="http://schemas.microsoft.com/office/drawing/2010/main">
                <a:noFill/>
              </a14:hiddenFill>
            </a:ext>
          </a:extLst>
        </p:spPr>
        <p:txBody>
          <a:bodyPr wrap="none" anchor="ctr">
            <a:noAutofit/>
          </a:bodyPr>
          <a:lstStyle/>
          <a:p>
            <a:pPr algn="l"/>
            <a:endParaRPr lang="en-GB" dirty="0">
              <a:solidFill>
                <a:srgbClr val="00214A"/>
              </a:solidFill>
              <a:latin typeface="Arial" pitchFamily="34" charset="0"/>
              <a:cs typeface="Arial" pitchFamily="34" charset="0"/>
            </a:endParaRPr>
          </a:p>
        </p:txBody>
      </p:sp>
      <p:sp>
        <p:nvSpPr>
          <p:cNvPr id="152581" name="Freeform 545"/>
          <p:cNvSpPr>
            <a:spLocks/>
          </p:cNvSpPr>
          <p:nvPr/>
        </p:nvSpPr>
        <p:spPr bwMode="auto">
          <a:xfrm>
            <a:off x="5205413" y="2019300"/>
            <a:ext cx="3333750"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582" name="Rectangle 546"/>
          <p:cNvSpPr>
            <a:spLocks noChangeArrowheads="1"/>
          </p:cNvSpPr>
          <p:nvPr/>
        </p:nvSpPr>
        <p:spPr bwMode="auto">
          <a:xfrm rot="-5400000">
            <a:off x="7439819" y="4802981"/>
            <a:ext cx="762000"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FCE</a:t>
            </a:r>
          </a:p>
        </p:txBody>
      </p:sp>
      <p:sp>
        <p:nvSpPr>
          <p:cNvPr id="152583" name="Rectangle 548"/>
          <p:cNvSpPr>
            <a:spLocks noChangeArrowheads="1"/>
          </p:cNvSpPr>
          <p:nvPr/>
        </p:nvSpPr>
        <p:spPr bwMode="auto">
          <a:xfrm rot="-5400000">
            <a:off x="7428708" y="3577434"/>
            <a:ext cx="660400" cy="31908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HSCT</a:t>
            </a:r>
          </a:p>
        </p:txBody>
      </p:sp>
      <p:sp>
        <p:nvSpPr>
          <p:cNvPr id="152584" name="Rectangle 549"/>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SCU</a:t>
            </a:r>
          </a:p>
        </p:txBody>
      </p:sp>
      <p:sp>
        <p:nvSpPr>
          <p:cNvPr id="152585" name="Rectangle 550"/>
          <p:cNvSpPr>
            <a:spLocks noChangeArrowheads="1"/>
          </p:cNvSpPr>
          <p:nvPr/>
        </p:nvSpPr>
        <p:spPr bwMode="auto">
          <a:xfrm>
            <a:off x="8845554" y="3652841"/>
            <a:ext cx="754063" cy="29368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DS-</a:t>
            </a:r>
            <a:r>
              <a:rPr lang="en-GB" altLang="de-DE" sz="800" dirty="0" err="1">
                <a:latin typeface="Verdana"/>
                <a:cs typeface="Arial" pitchFamily="34" charset="0"/>
              </a:rPr>
              <a:t>ADCx</a:t>
            </a:r>
            <a:endParaRPr lang="en-GB" altLang="de-DE" sz="800" dirty="0">
              <a:latin typeface="Verdana"/>
              <a:cs typeface="Arial" pitchFamily="34" charset="0"/>
            </a:endParaRPr>
          </a:p>
        </p:txBody>
      </p:sp>
      <p:sp>
        <p:nvSpPr>
          <p:cNvPr id="152586" name="Rectangle 551"/>
          <p:cNvSpPr>
            <a:spLocks noChangeArrowheads="1"/>
          </p:cNvSpPr>
          <p:nvPr/>
        </p:nvSpPr>
        <p:spPr bwMode="auto">
          <a:xfrm>
            <a:off x="8845554" y="4008438"/>
            <a:ext cx="754063" cy="298451"/>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ADCx</a:t>
            </a:r>
            <a:endParaRPr lang="en-GB" altLang="de-DE" sz="800" dirty="0">
              <a:latin typeface="Verdana"/>
              <a:cs typeface="Arial" pitchFamily="34" charset="0"/>
            </a:endParaRPr>
          </a:p>
        </p:txBody>
      </p:sp>
      <p:sp>
        <p:nvSpPr>
          <p:cNvPr id="152587" name="Rectangle 552"/>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PLL &amp;</a:t>
            </a:r>
          </a:p>
          <a:p>
            <a:pPr algn="l" eaLnBrk="1" hangingPunct="1">
              <a:spcBef>
                <a:spcPct val="0"/>
              </a:spcBef>
              <a:spcAft>
                <a:spcPct val="0"/>
              </a:spcAft>
              <a:buClr>
                <a:srgbClr val="00214A"/>
              </a:buClr>
              <a:buFontTx/>
              <a:buNone/>
            </a:pPr>
            <a:r>
              <a:rPr lang="en-GB" altLang="de-DE" sz="800" dirty="0">
                <a:latin typeface="Verdana"/>
                <a:cs typeface="Arial" pitchFamily="34" charset="0"/>
              </a:rPr>
              <a:t>PLL ERAY</a:t>
            </a:r>
          </a:p>
        </p:txBody>
      </p:sp>
      <p:sp>
        <p:nvSpPr>
          <p:cNvPr id="152588" name="Rectangle 553"/>
          <p:cNvSpPr>
            <a:spLocks noChangeArrowheads="1"/>
          </p:cNvSpPr>
          <p:nvPr/>
        </p:nvSpPr>
        <p:spPr bwMode="auto">
          <a:xfrm rot="-5400000">
            <a:off x="50736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FlexRay</a:t>
            </a:r>
            <a:endParaRPr lang="en-GB" altLang="de-DE" sz="800" dirty="0">
              <a:latin typeface="Verdana"/>
              <a:cs typeface="Arial" pitchFamily="34" charset="0"/>
            </a:endParaRPr>
          </a:p>
        </p:txBody>
      </p:sp>
      <p:sp>
        <p:nvSpPr>
          <p:cNvPr id="152589" name="Rectangle 554"/>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
                <a:srgbClr val="00214A"/>
              </a:buClr>
              <a:buNone/>
            </a:pPr>
            <a:r>
              <a:rPr lang="en-GB" altLang="de-DE" sz="800" dirty="0" err="1">
                <a:latin typeface="Verdana"/>
                <a:cs typeface="Arial" pitchFamily="34" charset="0"/>
              </a:rPr>
              <a:t>MultiCAN+FD</a:t>
            </a:r>
            <a:endParaRPr lang="en-GB" altLang="de-DE" sz="800" dirty="0">
              <a:latin typeface="Verdana"/>
              <a:cs typeface="Arial" pitchFamily="34" charset="0"/>
            </a:endParaRPr>
          </a:p>
        </p:txBody>
      </p:sp>
      <p:sp>
        <p:nvSpPr>
          <p:cNvPr id="152590" name="Rectangle 555"/>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QSPIx</a:t>
            </a:r>
            <a:endParaRPr lang="en-GB" altLang="de-DE" sz="800" dirty="0">
              <a:latin typeface="Verdana"/>
              <a:cs typeface="Arial" pitchFamily="34" charset="0"/>
            </a:endParaRPr>
          </a:p>
        </p:txBody>
      </p:sp>
      <p:sp>
        <p:nvSpPr>
          <p:cNvPr id="152591" name="Rectangle 556"/>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ASCLINx</a:t>
            </a:r>
            <a:endParaRPr lang="en-GB" altLang="de-DE" sz="800" dirty="0">
              <a:latin typeface="Verdana"/>
              <a:cs typeface="Arial" pitchFamily="34" charset="0"/>
            </a:endParaRPr>
          </a:p>
        </p:txBody>
      </p:sp>
      <p:sp>
        <p:nvSpPr>
          <p:cNvPr id="152592" name="Rectangle 55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SENT</a:t>
            </a:r>
          </a:p>
        </p:txBody>
      </p:sp>
      <p:sp>
        <p:nvSpPr>
          <p:cNvPr id="152593" name="Rectangle 558"/>
          <p:cNvSpPr>
            <a:spLocks noChangeArrowheads="1"/>
          </p:cNvSpPr>
          <p:nvPr/>
        </p:nvSpPr>
        <p:spPr bwMode="auto">
          <a:xfrm rot="-5400000">
            <a:off x="5664996" y="4804569"/>
            <a:ext cx="760412"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MSCx</a:t>
            </a:r>
            <a:endParaRPr lang="en-GB" altLang="de-DE" sz="800" dirty="0">
              <a:latin typeface="Verdana"/>
              <a:cs typeface="Arial" pitchFamily="34" charset="0"/>
            </a:endParaRPr>
          </a:p>
        </p:txBody>
      </p:sp>
      <p:sp>
        <p:nvSpPr>
          <p:cNvPr id="152594" name="Freeform 559"/>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595" name="Line 560"/>
          <p:cNvSpPr>
            <a:spLocks noChangeShapeType="1"/>
          </p:cNvSpPr>
          <p:nvPr/>
        </p:nvSpPr>
        <p:spPr bwMode="auto">
          <a:xfrm flipH="1">
            <a:off x="54562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596" name="Line 561"/>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597" name="Line 562"/>
          <p:cNvSpPr>
            <a:spLocks noChangeShapeType="1"/>
          </p:cNvSpPr>
          <p:nvPr/>
        </p:nvSpPr>
        <p:spPr bwMode="auto">
          <a:xfrm flipH="1">
            <a:off x="6045200"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598" name="Line 563"/>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599" name="Line 564"/>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0" name="Line 56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1" name="Line 566"/>
          <p:cNvSpPr>
            <a:spLocks noChangeShapeType="1"/>
          </p:cNvSpPr>
          <p:nvPr/>
        </p:nvSpPr>
        <p:spPr bwMode="auto">
          <a:xfrm flipH="1">
            <a:off x="722788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2" name="Line 567"/>
          <p:cNvSpPr>
            <a:spLocks noChangeShapeType="1"/>
          </p:cNvSpPr>
          <p:nvPr/>
        </p:nvSpPr>
        <p:spPr bwMode="auto">
          <a:xfrm flipH="1">
            <a:off x="752316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3" name="Line 568"/>
          <p:cNvSpPr>
            <a:spLocks noChangeShapeType="1"/>
          </p:cNvSpPr>
          <p:nvPr/>
        </p:nvSpPr>
        <p:spPr bwMode="auto">
          <a:xfrm flipH="1">
            <a:off x="782002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4" name="Line 570"/>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5" name="Line 571"/>
          <p:cNvSpPr>
            <a:spLocks noChangeShapeType="1"/>
          </p:cNvSpPr>
          <p:nvPr/>
        </p:nvSpPr>
        <p:spPr bwMode="auto">
          <a:xfrm>
            <a:off x="8601075" y="3794125"/>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6" name="Line 572"/>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7" name="Line 573"/>
          <p:cNvSpPr>
            <a:spLocks noChangeShapeType="1"/>
          </p:cNvSpPr>
          <p:nvPr/>
        </p:nvSpPr>
        <p:spPr bwMode="auto">
          <a:xfrm flipH="1">
            <a:off x="776446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8" name="Line 574"/>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09" name="Line 575"/>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10" name="Line 576"/>
          <p:cNvSpPr>
            <a:spLocks noChangeShapeType="1"/>
          </p:cNvSpPr>
          <p:nvPr/>
        </p:nvSpPr>
        <p:spPr bwMode="auto">
          <a:xfrm flipH="1" flipV="1">
            <a:off x="9599617" y="3794125"/>
            <a:ext cx="238125" cy="0"/>
          </a:xfrm>
          <a:prstGeom prst="line">
            <a:avLst/>
          </a:prstGeom>
          <a:noFill/>
          <a:ln w="38100">
            <a:solidFill>
              <a:srgbClr val="C0C0C0"/>
            </a:solidFill>
            <a:round/>
            <a:headEnd/>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11" name="Line 577"/>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12" name="Rectangle 578"/>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STM</a:t>
            </a:r>
          </a:p>
        </p:txBody>
      </p:sp>
      <p:sp>
        <p:nvSpPr>
          <p:cNvPr id="152613" name="Line 579"/>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14" name="Rectangle 580"/>
          <p:cNvSpPr>
            <a:spLocks noChangeArrowheads="1"/>
          </p:cNvSpPr>
          <p:nvPr/>
        </p:nvSpPr>
        <p:spPr bwMode="auto">
          <a:xfrm rot="-5400000">
            <a:off x="4778378"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Ethernet</a:t>
            </a:r>
          </a:p>
        </p:txBody>
      </p:sp>
      <p:sp>
        <p:nvSpPr>
          <p:cNvPr id="152615" name="Line 581"/>
          <p:cNvSpPr>
            <a:spLocks noChangeShapeType="1"/>
          </p:cNvSpPr>
          <p:nvPr/>
        </p:nvSpPr>
        <p:spPr bwMode="auto">
          <a:xfrm flipH="1">
            <a:off x="51593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16" name="Rectangle 582"/>
          <p:cNvSpPr>
            <a:spLocks noChangeArrowheads="1"/>
          </p:cNvSpPr>
          <p:nvPr/>
        </p:nvSpPr>
        <p:spPr bwMode="auto">
          <a:xfrm rot="-5400000">
            <a:off x="7142959" y="4804569"/>
            <a:ext cx="760412"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I²C</a:t>
            </a:r>
          </a:p>
        </p:txBody>
      </p:sp>
      <p:sp>
        <p:nvSpPr>
          <p:cNvPr id="152617" name="Rectangle 583"/>
          <p:cNvSpPr>
            <a:spLocks noChangeArrowheads="1"/>
          </p:cNvSpPr>
          <p:nvPr/>
        </p:nvSpPr>
        <p:spPr bwMode="auto">
          <a:xfrm>
            <a:off x="5337175" y="1196976"/>
            <a:ext cx="711200" cy="6048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br>
              <a:rPr lang="en-GB" altLang="de-DE" sz="800" dirty="0">
                <a:latin typeface="Verdana"/>
                <a:cs typeface="Arial" pitchFamily="34" charset="0"/>
              </a:rPr>
            </a:b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1.6P</a:t>
            </a:r>
          </a:p>
        </p:txBody>
      </p:sp>
      <p:sp>
        <p:nvSpPr>
          <p:cNvPr id="152618" name="Rectangle 584"/>
          <p:cNvSpPr>
            <a:spLocks noChangeArrowheads="1"/>
          </p:cNvSpPr>
          <p:nvPr/>
        </p:nvSpPr>
        <p:spPr bwMode="auto">
          <a:xfrm>
            <a:off x="5083175" y="1196976"/>
            <a:ext cx="254000" cy="6048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2619" name="Rectangle 585"/>
          <p:cNvSpPr>
            <a:spLocks noChangeArrowheads="1"/>
          </p:cNvSpPr>
          <p:nvPr/>
        </p:nvSpPr>
        <p:spPr bwMode="auto">
          <a:xfrm>
            <a:off x="6048376" y="1196976"/>
            <a:ext cx="258763" cy="6048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Overlay</a:t>
            </a:r>
          </a:p>
        </p:txBody>
      </p:sp>
      <p:sp>
        <p:nvSpPr>
          <p:cNvPr id="152620" name="Rectangle 586"/>
          <p:cNvSpPr>
            <a:spLocks noChangeArrowheads="1"/>
          </p:cNvSpPr>
          <p:nvPr/>
        </p:nvSpPr>
        <p:spPr bwMode="auto">
          <a:xfrm>
            <a:off x="5514975" y="1196976"/>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2621" name="Line 587"/>
          <p:cNvSpPr>
            <a:spLocks noChangeShapeType="1"/>
          </p:cNvSpPr>
          <p:nvPr/>
        </p:nvSpPr>
        <p:spPr bwMode="auto">
          <a:xfrm flipH="1">
            <a:off x="5227638"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22" name="Rectangle 590"/>
          <p:cNvSpPr>
            <a:spLocks noChangeArrowheads="1"/>
          </p:cNvSpPr>
          <p:nvPr/>
        </p:nvSpPr>
        <p:spPr bwMode="auto">
          <a:xfrm>
            <a:off x="8840792" y="3357564"/>
            <a:ext cx="757237"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HSM</a:t>
            </a:r>
          </a:p>
        </p:txBody>
      </p:sp>
      <p:sp>
        <p:nvSpPr>
          <p:cNvPr id="152623" name="Line 591"/>
          <p:cNvSpPr>
            <a:spLocks noChangeShapeType="1"/>
          </p:cNvSpPr>
          <p:nvPr/>
        </p:nvSpPr>
        <p:spPr bwMode="auto">
          <a:xfrm>
            <a:off x="8601075" y="3478213"/>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24" name="Rectangle 592"/>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GTM</a:t>
            </a:r>
          </a:p>
        </p:txBody>
      </p:sp>
      <p:sp>
        <p:nvSpPr>
          <p:cNvPr id="152625" name="Line 593"/>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26" name="Line 594"/>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27" name="Rectangle 595"/>
          <p:cNvSpPr>
            <a:spLocks noChangeArrowheads="1"/>
          </p:cNvSpPr>
          <p:nvPr/>
        </p:nvSpPr>
        <p:spPr bwMode="auto">
          <a:xfrm>
            <a:off x="8770942" y="4557714"/>
            <a:ext cx="828675" cy="744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i="1" dirty="0">
                <a:latin typeface="Verdana"/>
                <a:cs typeface="Arial" pitchFamily="34" charset="0"/>
              </a:rPr>
              <a:t>EVR</a:t>
            </a:r>
          </a:p>
          <a:p>
            <a:pPr algn="l" eaLnBrk="1" hangingPunct="1">
              <a:spcBef>
                <a:spcPct val="0"/>
              </a:spcBef>
              <a:spcAft>
                <a:spcPct val="0"/>
              </a:spcAft>
              <a:buClr>
                <a:srgbClr val="00214A"/>
              </a:buClr>
              <a:buFontTx/>
              <a:buNone/>
            </a:pPr>
            <a:endParaRPr lang="en-GB" altLang="de-DE" sz="800" i="1" dirty="0">
              <a:latin typeface="Verdana"/>
              <a:cs typeface="Arial" pitchFamily="34" charset="0"/>
            </a:endParaRPr>
          </a:p>
          <a:p>
            <a:pPr algn="l" eaLnBrk="1" hangingPunct="1">
              <a:spcBef>
                <a:spcPct val="0"/>
              </a:spcBef>
              <a:spcAft>
                <a:spcPct val="0"/>
              </a:spcAft>
              <a:buClr>
                <a:srgbClr val="00214A"/>
              </a:buClr>
              <a:buFontTx/>
              <a:buNone/>
            </a:pPr>
            <a:r>
              <a:rPr lang="en-GB" altLang="de-DE" sz="800" i="1" dirty="0">
                <a:latin typeface="Verdana"/>
                <a:cs typeface="Arial" pitchFamily="34" charset="0"/>
              </a:rPr>
              <a:t>5V single </a:t>
            </a:r>
            <a:br>
              <a:rPr lang="en-GB" altLang="de-DE" sz="800" i="1" dirty="0">
                <a:latin typeface="Verdana"/>
                <a:cs typeface="Arial" pitchFamily="34" charset="0"/>
              </a:rPr>
            </a:br>
            <a:r>
              <a:rPr lang="en-GB" altLang="de-DE" sz="800" i="1" dirty="0">
                <a:latin typeface="Verdana"/>
                <a:cs typeface="Arial" pitchFamily="34" charset="0"/>
              </a:rPr>
              <a:t>supply</a:t>
            </a:r>
          </a:p>
        </p:txBody>
      </p:sp>
      <p:sp>
        <p:nvSpPr>
          <p:cNvPr id="152628" name="Rectangle 596"/>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CCU6x</a:t>
            </a:r>
          </a:p>
        </p:txBody>
      </p:sp>
      <p:sp>
        <p:nvSpPr>
          <p:cNvPr id="152629" name="Rectangle 597"/>
          <p:cNvSpPr>
            <a:spLocks noChangeArrowheads="1"/>
          </p:cNvSpPr>
          <p:nvPr/>
        </p:nvSpPr>
        <p:spPr bwMode="auto">
          <a:xfrm>
            <a:off x="5337175" y="2405064"/>
            <a:ext cx="711200" cy="531812"/>
          </a:xfrm>
          <a:prstGeom prst="rect">
            <a:avLst/>
          </a:prstGeom>
          <a:solidFill>
            <a:schemeClr val="bg2"/>
          </a:solidFill>
          <a:ln w="9525">
            <a:solidFill>
              <a:schemeClr val="accent4"/>
            </a:solidFill>
            <a:miter lim="800000"/>
            <a:headEnd/>
            <a:tailEnd/>
          </a:ln>
          <a:effectLst/>
        </p:spPr>
        <p:txBody>
          <a:bodyPr wrap="none" anchor="b"/>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1.6P</a:t>
            </a:r>
          </a:p>
        </p:txBody>
      </p:sp>
      <p:sp>
        <p:nvSpPr>
          <p:cNvPr id="152630" name="Rectangle 598"/>
          <p:cNvSpPr>
            <a:spLocks noChangeArrowheads="1"/>
          </p:cNvSpPr>
          <p:nvPr/>
        </p:nvSpPr>
        <p:spPr bwMode="auto">
          <a:xfrm>
            <a:off x="5083175" y="2405064"/>
            <a:ext cx="254000"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2631" name="Rectangle 600"/>
          <p:cNvSpPr>
            <a:spLocks noChangeArrowheads="1"/>
          </p:cNvSpPr>
          <p:nvPr/>
        </p:nvSpPr>
        <p:spPr bwMode="auto">
          <a:xfrm>
            <a:off x="5514975" y="2405064"/>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2632" name="Rectangle 602"/>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1.6P</a:t>
            </a:r>
          </a:p>
        </p:txBody>
      </p:sp>
      <p:sp>
        <p:nvSpPr>
          <p:cNvPr id="152633" name="Rectangle 603"/>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2634" name="Rectangle 604"/>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Overlay</a:t>
            </a:r>
          </a:p>
          <a:p>
            <a:pPr algn="l" eaLnBrk="1" hangingPunct="1">
              <a:spcBef>
                <a:spcPct val="0"/>
              </a:spcBef>
              <a:spcAft>
                <a:spcPct val="0"/>
              </a:spcAft>
              <a:buClr>
                <a:srgbClr val="00214A"/>
              </a:buClr>
              <a:buFontTx/>
              <a:buNone/>
            </a:pPr>
            <a:r>
              <a:rPr lang="en-GB" altLang="de-DE" sz="500" dirty="0">
                <a:latin typeface="Verdana"/>
                <a:cs typeface="Arial" pitchFamily="34" charset="0"/>
              </a:rPr>
              <a:t>Standby</a:t>
            </a:r>
          </a:p>
        </p:txBody>
      </p:sp>
      <p:sp>
        <p:nvSpPr>
          <p:cNvPr id="152635" name="Rectangle 605"/>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2636" name="Rectangle 606"/>
          <p:cNvSpPr>
            <a:spLocks noChangeArrowheads="1"/>
          </p:cNvSpPr>
          <p:nvPr/>
        </p:nvSpPr>
        <p:spPr bwMode="auto">
          <a:xfrm>
            <a:off x="5340350" y="2189164"/>
            <a:ext cx="711200" cy="215900"/>
          </a:xfrm>
          <a:prstGeom prst="rect">
            <a:avLst/>
          </a:prstGeom>
          <a:solidFill>
            <a:schemeClr val="bg2"/>
          </a:solidFill>
          <a:ln w="9525">
            <a:solidFill>
              <a:schemeClr val="accent4"/>
            </a:solidFill>
            <a:miter lim="800000"/>
            <a:headEnd/>
            <a:tailEnd/>
          </a:ln>
          <a:effectLst/>
        </p:spPr>
        <p:txBody>
          <a:bodyPr wrap="none"/>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Checker Core</a:t>
            </a:r>
          </a:p>
        </p:txBody>
      </p:sp>
      <p:sp>
        <p:nvSpPr>
          <p:cNvPr id="152637" name="Line 607"/>
          <p:cNvSpPr>
            <a:spLocks noChangeShapeType="1"/>
          </p:cNvSpPr>
          <p:nvPr/>
        </p:nvSpPr>
        <p:spPr bwMode="auto">
          <a:xfrm flipH="1">
            <a:off x="6121400"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38" name="Line 608"/>
          <p:cNvSpPr>
            <a:spLocks noChangeShapeType="1"/>
          </p:cNvSpPr>
          <p:nvPr/>
        </p:nvSpPr>
        <p:spPr bwMode="auto">
          <a:xfrm flipH="1">
            <a:off x="7502525"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39" name="Line 609"/>
          <p:cNvSpPr>
            <a:spLocks noChangeShapeType="1"/>
          </p:cNvSpPr>
          <p:nvPr/>
        </p:nvSpPr>
        <p:spPr bwMode="auto">
          <a:xfrm flipH="1">
            <a:off x="8016875"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40" name="Line 610"/>
          <p:cNvSpPr>
            <a:spLocks noChangeShapeType="1"/>
          </p:cNvSpPr>
          <p:nvPr/>
        </p:nvSpPr>
        <p:spPr bwMode="auto">
          <a:xfrm flipH="1">
            <a:off x="6115050"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41" name="Line 611"/>
          <p:cNvSpPr>
            <a:spLocks noChangeShapeType="1"/>
          </p:cNvSpPr>
          <p:nvPr/>
        </p:nvSpPr>
        <p:spPr bwMode="auto">
          <a:xfrm flipH="1">
            <a:off x="5227638"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42" name="Line 612"/>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43" name="Line 613"/>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44" name="Line 614"/>
          <p:cNvSpPr>
            <a:spLocks noChangeShapeType="1"/>
          </p:cNvSpPr>
          <p:nvPr/>
        </p:nvSpPr>
        <p:spPr bwMode="auto">
          <a:xfrm flipH="1">
            <a:off x="7756525" y="2019302"/>
            <a:ext cx="0" cy="1368425"/>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45" name="Line 616"/>
          <p:cNvSpPr>
            <a:spLocks noChangeShapeType="1"/>
          </p:cNvSpPr>
          <p:nvPr/>
        </p:nvSpPr>
        <p:spPr bwMode="auto">
          <a:xfrm flipH="1">
            <a:off x="7502525" y="2935290"/>
            <a:ext cx="0" cy="1368425"/>
          </a:xfrm>
          <a:prstGeom prst="line">
            <a:avLst/>
          </a:prstGeom>
          <a:noFill/>
          <a:ln w="38100">
            <a:solidFill>
              <a:srgbClr val="C0C0C0"/>
            </a:solidFill>
            <a:round/>
            <a:headEnd type="triangle" w="med" len="me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46" name="Rectangle 618"/>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BCU</a:t>
            </a:r>
          </a:p>
        </p:txBody>
      </p:sp>
      <p:sp>
        <p:nvSpPr>
          <p:cNvPr id="152647" name="Line 619"/>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48" name="Line 624"/>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49" name="Line 625"/>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50" name="Rectangle 626"/>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Ports</a:t>
            </a:r>
          </a:p>
        </p:txBody>
      </p:sp>
      <p:sp>
        <p:nvSpPr>
          <p:cNvPr id="152651" name="Rectangle 627"/>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OCDS</a:t>
            </a:r>
          </a:p>
        </p:txBody>
      </p:sp>
      <p:sp>
        <p:nvSpPr>
          <p:cNvPr id="152652" name="Line 628"/>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53" name="Rectangle 629"/>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GPT12x</a:t>
            </a:r>
          </a:p>
        </p:txBody>
      </p:sp>
      <p:sp>
        <p:nvSpPr>
          <p:cNvPr id="152654" name="Rectangle 630"/>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IOM</a:t>
            </a:r>
          </a:p>
        </p:txBody>
      </p:sp>
      <p:sp>
        <p:nvSpPr>
          <p:cNvPr id="152655" name="Line 631"/>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56" name="Text Box 632"/>
          <p:cNvSpPr txBox="1">
            <a:spLocks noChangeArrowheads="1"/>
          </p:cNvSpPr>
          <p:nvPr/>
        </p:nvSpPr>
        <p:spPr bwMode="auto">
          <a:xfrm>
            <a:off x="6203950" y="4202113"/>
            <a:ext cx="1351652"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System Peripheral Bus</a:t>
            </a:r>
          </a:p>
        </p:txBody>
      </p:sp>
      <p:sp>
        <p:nvSpPr>
          <p:cNvPr id="152657" name="Line 640"/>
          <p:cNvSpPr>
            <a:spLocks noChangeShapeType="1"/>
          </p:cNvSpPr>
          <p:nvPr/>
        </p:nvSpPr>
        <p:spPr bwMode="auto">
          <a:xfrm flipH="1">
            <a:off x="8489950"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58" name="Line 658"/>
          <p:cNvSpPr>
            <a:spLocks noChangeShapeType="1"/>
          </p:cNvSpPr>
          <p:nvPr/>
        </p:nvSpPr>
        <p:spPr bwMode="auto">
          <a:xfrm flipH="1">
            <a:off x="8902700"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59" name="Line 659"/>
          <p:cNvSpPr>
            <a:spLocks noChangeShapeType="1"/>
          </p:cNvSpPr>
          <p:nvPr/>
        </p:nvSpPr>
        <p:spPr bwMode="auto">
          <a:xfrm flipH="1">
            <a:off x="9351963"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60" name="Rectangle 660"/>
          <p:cNvSpPr>
            <a:spLocks noChangeArrowheads="1"/>
          </p:cNvSpPr>
          <p:nvPr/>
        </p:nvSpPr>
        <p:spPr bwMode="auto">
          <a:xfrm>
            <a:off x="9121775" y="2190750"/>
            <a:ext cx="477838" cy="1587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EBU</a:t>
            </a:r>
          </a:p>
        </p:txBody>
      </p:sp>
      <p:sp>
        <p:nvSpPr>
          <p:cNvPr id="152661" name="Freeform 662"/>
          <p:cNvSpPr>
            <a:spLocks/>
          </p:cNvSpPr>
          <p:nvPr/>
        </p:nvSpPr>
        <p:spPr bwMode="auto">
          <a:xfrm>
            <a:off x="8535988" y="2020888"/>
            <a:ext cx="817562" cy="152400"/>
          </a:xfrm>
          <a:custGeom>
            <a:avLst/>
            <a:gdLst>
              <a:gd name="T0" fmla="*/ 0 w 544"/>
              <a:gd name="T1" fmla="*/ 0 h 136"/>
              <a:gd name="T2" fmla="*/ 2147483647 w 544"/>
              <a:gd name="T3" fmla="*/ 0 h 136"/>
              <a:gd name="T4" fmla="*/ 2147483647 w 544"/>
              <a:gd name="T5" fmla="*/ 2147483647 h 136"/>
              <a:gd name="T6" fmla="*/ 0 60000 65536"/>
              <a:gd name="T7" fmla="*/ 0 60000 65536"/>
              <a:gd name="T8" fmla="*/ 0 60000 65536"/>
              <a:gd name="T9" fmla="*/ 0 w 544"/>
              <a:gd name="T10" fmla="*/ 0 h 136"/>
              <a:gd name="T11" fmla="*/ 544 w 544"/>
              <a:gd name="T12" fmla="*/ 136 h 136"/>
            </a:gdLst>
            <a:ahLst/>
            <a:cxnLst>
              <a:cxn ang="T6">
                <a:pos x="T0" y="T1"/>
              </a:cxn>
              <a:cxn ang="T7">
                <a:pos x="T2" y="T3"/>
              </a:cxn>
              <a:cxn ang="T8">
                <a:pos x="T4" y="T5"/>
              </a:cxn>
            </a:cxnLst>
            <a:rect l="T9" t="T10" r="T11" b="T12"/>
            <a:pathLst>
              <a:path w="544" h="136">
                <a:moveTo>
                  <a:pt x="0" y="0"/>
                </a:moveTo>
                <a:lnTo>
                  <a:pt x="544" y="0"/>
                </a:lnTo>
                <a:lnTo>
                  <a:pt x="544" y="136"/>
                </a:lnTo>
              </a:path>
            </a:pathLst>
          </a:custGeom>
          <a:noFill/>
          <a:ln w="38100" cap="flat" cmpd="sng">
            <a:solidFill>
              <a:schemeClr val="bg2"/>
            </a:solidFill>
            <a:prstDash val="solid"/>
            <a:round/>
            <a:headEnd type="none" w="med" len="med"/>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22" name="Rectangle 188"/>
          <p:cNvSpPr>
            <a:spLocks noChangeArrowheads="1"/>
          </p:cNvSpPr>
          <p:nvPr/>
        </p:nvSpPr>
        <p:spPr bwMode="auto">
          <a:xfrm>
            <a:off x="4797425" y="5867403"/>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lgn="l">
              <a:buClr>
                <a:schemeClr val="tx1"/>
              </a:buClr>
              <a:defRPr/>
            </a:pPr>
            <a:r>
              <a:rPr lang="en-GB" sz="800" b="1" dirty="0">
                <a:latin typeface="Verdana"/>
                <a:cs typeface="Arial" pitchFamily="34" charset="0"/>
              </a:rPr>
              <a:t>LFBGA-292</a:t>
            </a:r>
          </a:p>
          <a:p>
            <a:pPr algn="l">
              <a:buClr>
                <a:schemeClr val="tx1"/>
              </a:buClr>
              <a:defRPr/>
            </a:pPr>
            <a:r>
              <a:rPr lang="en-GB" sz="700" b="1" dirty="0">
                <a:latin typeface="Verdana"/>
                <a:cs typeface="Arial" pitchFamily="34" charset="0"/>
              </a:rPr>
              <a:t>0.8mm</a:t>
            </a:r>
            <a:r>
              <a:rPr lang="en-GB" sz="800" b="1" dirty="0">
                <a:latin typeface="Verdana"/>
                <a:cs typeface="Arial" pitchFamily="34" charset="0"/>
              </a:rPr>
              <a:t> </a:t>
            </a:r>
            <a:br>
              <a:rPr lang="en-GB" sz="800" dirty="0">
                <a:latin typeface="Verdana"/>
                <a:cs typeface="Arial" pitchFamily="34" charset="0"/>
              </a:rPr>
            </a:br>
            <a:r>
              <a:rPr lang="en-GB" sz="700" dirty="0">
                <a:latin typeface="Verdana"/>
                <a:cs typeface="Arial" pitchFamily="34" charset="0"/>
              </a:rPr>
              <a:t>-40°C to +125°C</a:t>
            </a:r>
          </a:p>
          <a:p>
            <a:pPr algn="l">
              <a:buClr>
                <a:schemeClr val="tx1"/>
              </a:buClr>
              <a:defRPr/>
            </a:pPr>
            <a:r>
              <a:rPr lang="en-GB" sz="800" dirty="0">
                <a:latin typeface="Verdana"/>
                <a:cs typeface="Arial" pitchFamily="34" charset="0"/>
              </a:rPr>
              <a:t>60 ADC inputs</a:t>
            </a:r>
          </a:p>
        </p:txBody>
      </p:sp>
      <p:sp>
        <p:nvSpPr>
          <p:cNvPr id="152663" name="Freeform 615"/>
          <p:cNvSpPr>
            <a:spLocks/>
          </p:cNvSpPr>
          <p:nvPr/>
        </p:nvSpPr>
        <p:spPr bwMode="auto">
          <a:xfrm>
            <a:off x="6134104" y="2936876"/>
            <a:ext cx="1368425" cy="209551"/>
          </a:xfrm>
          <a:custGeom>
            <a:avLst/>
            <a:gdLst>
              <a:gd name="T0" fmla="*/ 0 w 10000"/>
              <a:gd name="T1" fmla="*/ 0 h 13705"/>
              <a:gd name="T2" fmla="*/ 0 w 10000"/>
              <a:gd name="T3" fmla="*/ 168073411 h 13705"/>
              <a:gd name="T4" fmla="*/ 0 w 10000"/>
              <a:gd name="T5" fmla="*/ 748607964 h 13705"/>
              <a:gd name="T6" fmla="*/ 2147483647 w 10000"/>
              <a:gd name="T7" fmla="*/ 748607964 h 137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64" name="Rectangle 599"/>
          <p:cNvSpPr>
            <a:spLocks noChangeArrowheads="1"/>
          </p:cNvSpPr>
          <p:nvPr/>
        </p:nvSpPr>
        <p:spPr bwMode="auto">
          <a:xfrm>
            <a:off x="6048376" y="2405064"/>
            <a:ext cx="258763"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Overlay</a:t>
            </a:r>
          </a:p>
        </p:txBody>
      </p:sp>
      <p:sp>
        <p:nvSpPr>
          <p:cNvPr id="152665" name="Line 291"/>
          <p:cNvSpPr>
            <a:spLocks noChangeShapeType="1"/>
          </p:cNvSpPr>
          <p:nvPr/>
        </p:nvSpPr>
        <p:spPr bwMode="auto">
          <a:xfrm flipH="1">
            <a:off x="6769100" y="1808166"/>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666" name="Rectangle 219"/>
          <p:cNvSpPr>
            <a:spLocks noChangeArrowheads="1"/>
          </p:cNvSpPr>
          <p:nvPr/>
        </p:nvSpPr>
        <p:spPr bwMode="auto">
          <a:xfrm>
            <a:off x="6356352" y="1511303"/>
            <a:ext cx="858836" cy="149225"/>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RAM</a:t>
            </a:r>
          </a:p>
        </p:txBody>
      </p:sp>
      <p:sp>
        <p:nvSpPr>
          <p:cNvPr id="152667" name="Rectangle 222"/>
          <p:cNvSpPr>
            <a:spLocks noChangeArrowheads="1"/>
          </p:cNvSpPr>
          <p:nvPr/>
        </p:nvSpPr>
        <p:spPr bwMode="auto">
          <a:xfrm>
            <a:off x="6351588" y="1368426"/>
            <a:ext cx="863600" cy="142874"/>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M-JPEG/CIF</a:t>
            </a:r>
          </a:p>
        </p:txBody>
      </p:sp>
      <p:sp>
        <p:nvSpPr>
          <p:cNvPr id="152668" name="Rectangle 310"/>
          <p:cNvSpPr>
            <a:spLocks noChangeArrowheads="1"/>
          </p:cNvSpPr>
          <p:nvPr/>
        </p:nvSpPr>
        <p:spPr bwMode="auto">
          <a:xfrm>
            <a:off x="6351588" y="1655765"/>
            <a:ext cx="863600" cy="144463"/>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LMU</a:t>
            </a:r>
          </a:p>
        </p:txBody>
      </p:sp>
      <p:sp>
        <p:nvSpPr>
          <p:cNvPr id="152669" name="Text Box 588"/>
          <p:cNvSpPr txBox="1">
            <a:spLocks noChangeArrowheads="1"/>
          </p:cNvSpPr>
          <p:nvPr/>
        </p:nvSpPr>
        <p:spPr bwMode="auto">
          <a:xfrm>
            <a:off x="6519867" y="1917699"/>
            <a:ext cx="902811"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SRI Cross Bar</a:t>
            </a:r>
          </a:p>
        </p:txBody>
      </p:sp>
      <p:sp>
        <p:nvSpPr>
          <p:cNvPr id="152670" name="Rectangle 222"/>
          <p:cNvSpPr>
            <a:spLocks noChangeArrowheads="1"/>
          </p:cNvSpPr>
          <p:nvPr/>
        </p:nvSpPr>
        <p:spPr bwMode="auto">
          <a:xfrm>
            <a:off x="6356353" y="1187452"/>
            <a:ext cx="857247" cy="180974"/>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FFT engine</a:t>
            </a:r>
          </a:p>
        </p:txBody>
      </p:sp>
      <p:sp>
        <p:nvSpPr>
          <p:cNvPr id="152671"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SDMA</a:t>
            </a:r>
          </a:p>
        </p:txBody>
      </p:sp>
      <p:grpSp>
        <p:nvGrpSpPr>
          <p:cNvPr id="152672" name="Gruppieren 112"/>
          <p:cNvGrpSpPr>
            <a:grpSpLocks/>
          </p:cNvGrpSpPr>
          <p:nvPr/>
        </p:nvGrpSpPr>
        <p:grpSpPr bwMode="auto">
          <a:xfrm>
            <a:off x="4793640" y="1033465"/>
            <a:ext cx="1748451" cy="2109787"/>
            <a:chOff x="3878467" y="1032094"/>
            <a:chExt cx="1749221" cy="2108874"/>
          </a:xfrm>
        </p:grpSpPr>
        <p:sp>
          <p:nvSpPr>
            <p:cNvPr id="152770" name="Line 612"/>
            <p:cNvSpPr>
              <a:spLocks noChangeShapeType="1"/>
            </p:cNvSpPr>
            <p:nvPr/>
          </p:nvSpPr>
          <p:spPr bwMode="auto">
            <a:xfrm flipH="1">
              <a:off x="5627688" y="2019300"/>
              <a:ext cx="0" cy="379413"/>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771" name="Freeform 545"/>
            <p:cNvSpPr>
              <a:spLocks/>
            </p:cNvSpPr>
            <p:nvPr/>
          </p:nvSpPr>
          <p:spPr bwMode="auto">
            <a:xfrm rot="-5400000">
              <a:off x="3794388" y="1160602"/>
              <a:ext cx="1605558" cy="1389826"/>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rgbClr val="C0C0C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772" name="Line 657"/>
            <p:cNvSpPr>
              <a:spLocks noChangeShapeType="1"/>
            </p:cNvSpPr>
            <p:nvPr/>
          </p:nvSpPr>
          <p:spPr bwMode="auto">
            <a:xfrm flipV="1">
              <a:off x="5283026" y="1032094"/>
              <a:ext cx="4197" cy="182347"/>
            </a:xfrm>
            <a:prstGeom prst="line">
              <a:avLst/>
            </a:prstGeom>
            <a:noFill/>
            <a:ln w="38100">
              <a:solidFill>
                <a:srgbClr val="C0C0C0"/>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773" name="Text Box 632"/>
            <p:cNvSpPr txBox="1">
              <a:spLocks noChangeArrowheads="1"/>
            </p:cNvSpPr>
            <p:nvPr/>
          </p:nvSpPr>
          <p:spPr bwMode="auto">
            <a:xfrm rot="16200000">
              <a:off x="3310703" y="2133978"/>
              <a:ext cx="1351067" cy="2155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System Peripheral Bus</a:t>
              </a:r>
            </a:p>
          </p:txBody>
        </p:sp>
        <p:sp>
          <p:nvSpPr>
            <p:cNvPr id="152774" name="Freeform 615"/>
            <p:cNvSpPr>
              <a:spLocks/>
            </p:cNvSpPr>
            <p:nvPr/>
          </p:nvSpPr>
          <p:spPr bwMode="auto">
            <a:xfrm>
              <a:off x="3900880" y="2615230"/>
              <a:ext cx="1319191" cy="525738"/>
            </a:xfrm>
            <a:custGeom>
              <a:avLst/>
              <a:gdLst>
                <a:gd name="T0" fmla="*/ 0 w 10000"/>
                <a:gd name="T1" fmla="*/ 0 h 13705"/>
                <a:gd name="T2" fmla="*/ 0 w 10000"/>
                <a:gd name="T3" fmla="*/ 2147483647 h 13705"/>
                <a:gd name="T4" fmla="*/ 0 w 10000"/>
                <a:gd name="T5" fmla="*/ 2147483647 h 13705"/>
                <a:gd name="T6" fmla="*/ 2147483647 w 10000"/>
                <a:gd name="T7" fmla="*/ 2147483647 h 137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grpSp>
        <p:nvGrpSpPr>
          <p:cNvPr id="152673" name="Gruppieren 120"/>
          <p:cNvGrpSpPr>
            <a:grpSpLocks/>
          </p:cNvGrpSpPr>
          <p:nvPr/>
        </p:nvGrpSpPr>
        <p:grpSpPr bwMode="auto">
          <a:xfrm>
            <a:off x="7862892" y="2019301"/>
            <a:ext cx="720725" cy="1162051"/>
            <a:chOff x="6948488" y="2019300"/>
            <a:chExt cx="720725" cy="1162050"/>
          </a:xfrm>
        </p:grpSpPr>
        <p:sp>
          <p:nvSpPr>
            <p:cNvPr id="152767" name="Freeform 241"/>
            <p:cNvSpPr>
              <a:spLocks/>
            </p:cNvSpPr>
            <p:nvPr/>
          </p:nvSpPr>
          <p:spPr bwMode="auto">
            <a:xfrm>
              <a:off x="7137400" y="2641600"/>
              <a:ext cx="531813" cy="539750"/>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Lst>
              <a:ahLst/>
              <a:cxnLst>
                <a:cxn ang="T6">
                  <a:pos x="T0" y="T1"/>
                </a:cxn>
                <a:cxn ang="T7">
                  <a:pos x="T2" y="T3"/>
                </a:cxn>
                <a:cxn ang="T8">
                  <a:pos x="T4" y="T5"/>
                </a:cxn>
              </a:cxnLst>
              <a:rect l="T9" t="T10" r="T11" b="T12"/>
              <a:pathLst>
                <a:path w="362" h="272">
                  <a:moveTo>
                    <a:pt x="0" y="0"/>
                  </a:moveTo>
                  <a:lnTo>
                    <a:pt x="0" y="272"/>
                  </a:lnTo>
                  <a:lnTo>
                    <a:pt x="362" y="272"/>
                  </a:lnTo>
                </a:path>
              </a:pathLst>
            </a:custGeom>
            <a:noFill/>
            <a:ln w="38100" cap="flat" cmpd="sng">
              <a:solidFill>
                <a:srgbClr val="C0C0C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768" name="Line 528"/>
            <p:cNvSpPr>
              <a:spLocks noChangeShapeType="1"/>
            </p:cNvSpPr>
            <p:nvPr/>
          </p:nvSpPr>
          <p:spPr bwMode="auto">
            <a:xfrm flipH="1">
              <a:off x="7121525" y="2019300"/>
              <a:ext cx="0" cy="379413"/>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2769" name="Rectangle 120"/>
            <p:cNvSpPr>
              <a:spLocks noChangeArrowheads="1"/>
            </p:cNvSpPr>
            <p:nvPr/>
          </p:nvSpPr>
          <p:spPr bwMode="auto">
            <a:xfrm>
              <a:off x="6948488" y="2406650"/>
              <a:ext cx="358775"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Bridge</a:t>
              </a:r>
            </a:p>
          </p:txBody>
        </p:sp>
      </p:grpSp>
      <p:sp>
        <p:nvSpPr>
          <p:cNvPr id="152674" name="Rectangle 589"/>
          <p:cNvSpPr>
            <a:spLocks noChangeArrowheads="1"/>
          </p:cNvSpPr>
          <p:nvPr/>
        </p:nvSpPr>
        <p:spPr bwMode="auto">
          <a:xfrm rot="-5400000">
            <a:off x="6847684" y="4804569"/>
            <a:ext cx="760412"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PSI5(S)</a:t>
            </a:r>
          </a:p>
        </p:txBody>
      </p:sp>
      <p:grpSp>
        <p:nvGrpSpPr>
          <p:cNvPr id="152754" name="Group 127"/>
          <p:cNvGrpSpPr>
            <a:grpSpLocks/>
          </p:cNvGrpSpPr>
          <p:nvPr/>
        </p:nvGrpSpPr>
        <p:grpSpPr bwMode="auto">
          <a:xfrm>
            <a:off x="7264404" y="1198565"/>
            <a:ext cx="2378075" cy="604837"/>
            <a:chOff x="5938838" y="1198562"/>
            <a:chExt cx="2377579" cy="604838"/>
          </a:xfrm>
        </p:grpSpPr>
        <p:sp>
          <p:nvSpPr>
            <p:cNvPr id="152761" name="Rectangle 636"/>
            <p:cNvSpPr>
              <a:spLocks noChangeArrowheads="1"/>
            </p:cNvSpPr>
            <p:nvPr/>
          </p:nvSpPr>
          <p:spPr bwMode="auto">
            <a:xfrm>
              <a:off x="5938838" y="1198562"/>
              <a:ext cx="2377578" cy="214213"/>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PMU</a:t>
              </a:r>
            </a:p>
          </p:txBody>
        </p:sp>
        <p:sp>
          <p:nvSpPr>
            <p:cNvPr id="152762" name="Rectangle 637"/>
            <p:cNvSpPr>
              <a:spLocks noChangeArrowheads="1"/>
            </p:cNvSpPr>
            <p:nvPr/>
          </p:nvSpPr>
          <p:spPr bwMode="auto">
            <a:xfrm>
              <a:off x="5938838" y="1400175"/>
              <a:ext cx="479895"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Data Flash</a:t>
              </a:r>
              <a:br>
                <a:rPr lang="en-GB" altLang="de-DE" sz="600" dirty="0">
                  <a:latin typeface="Verdana"/>
                  <a:cs typeface="Arial" pitchFamily="34" charset="0"/>
                </a:rPr>
              </a:br>
              <a:r>
                <a:rPr lang="en-GB" altLang="de-DE" sz="600" dirty="0">
                  <a:latin typeface="Verdana"/>
                  <a:cs typeface="Arial" pitchFamily="34" charset="0"/>
                </a:rPr>
                <a:t>BROM</a:t>
              </a:r>
              <a:br>
                <a:rPr lang="en-GB" altLang="de-DE" sz="600" dirty="0">
                  <a:latin typeface="Verdana"/>
                  <a:cs typeface="Arial" pitchFamily="34" charset="0"/>
                </a:rPr>
              </a:br>
              <a:r>
                <a:rPr lang="en-GB" altLang="de-DE" sz="600" dirty="0">
                  <a:latin typeface="Verdana"/>
                  <a:cs typeface="Arial" pitchFamily="34" charset="0"/>
                </a:rPr>
                <a:t>HSM </a:t>
              </a:r>
              <a:r>
                <a:rPr lang="en-GB" altLang="de-DE" sz="600" dirty="0" err="1">
                  <a:latin typeface="Verdana"/>
                  <a:cs typeface="Arial" pitchFamily="34" charset="0"/>
                </a:rPr>
                <a:t>DFlash</a:t>
              </a:r>
              <a:endParaRPr lang="en-GB" altLang="de-DE" sz="600" dirty="0">
                <a:latin typeface="Verdana"/>
                <a:cs typeface="Arial" pitchFamily="34" charset="0"/>
              </a:endParaRPr>
            </a:p>
          </p:txBody>
        </p:sp>
        <p:sp>
          <p:nvSpPr>
            <p:cNvPr id="152763" name="Rectangle 638"/>
            <p:cNvSpPr>
              <a:spLocks noChangeArrowheads="1"/>
            </p:cNvSpPr>
            <p:nvPr/>
          </p:nvSpPr>
          <p:spPr bwMode="auto">
            <a:xfrm>
              <a:off x="6418733" y="1400175"/>
              <a:ext cx="479895"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sp>
          <p:nvSpPr>
            <p:cNvPr id="152764" name="Rectangle 639"/>
            <p:cNvSpPr>
              <a:spLocks noChangeArrowheads="1"/>
            </p:cNvSpPr>
            <p:nvPr/>
          </p:nvSpPr>
          <p:spPr bwMode="auto">
            <a:xfrm>
              <a:off x="6898628" y="1400175"/>
              <a:ext cx="479895"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sp>
          <p:nvSpPr>
            <p:cNvPr id="152765" name="Rectangle 644"/>
            <p:cNvSpPr>
              <a:spLocks noChangeArrowheads="1"/>
            </p:cNvSpPr>
            <p:nvPr/>
          </p:nvSpPr>
          <p:spPr bwMode="auto">
            <a:xfrm>
              <a:off x="7377187" y="1400175"/>
              <a:ext cx="481013"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sp>
          <p:nvSpPr>
            <p:cNvPr id="152766" name="Rectangle 645"/>
            <p:cNvSpPr>
              <a:spLocks noChangeArrowheads="1"/>
            </p:cNvSpPr>
            <p:nvPr/>
          </p:nvSpPr>
          <p:spPr bwMode="auto">
            <a:xfrm>
              <a:off x="7858201" y="1400175"/>
              <a:ext cx="458216" cy="40322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grpSp>
      <p:sp>
        <p:nvSpPr>
          <p:cNvPr id="152755" name="Rechteck 128"/>
          <p:cNvSpPr>
            <a:spLocks noChangeArrowheads="1"/>
          </p:cNvSpPr>
          <p:nvPr/>
        </p:nvSpPr>
        <p:spPr bwMode="auto">
          <a:xfrm>
            <a:off x="1088580" y="5968426"/>
            <a:ext cx="2808288"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AutoNum type="arabicParenR"/>
            </a:pPr>
            <a:r>
              <a:rPr lang="en-GB" altLang="de-DE" sz="800" i="1" dirty="0">
                <a:latin typeface="Verdana"/>
                <a:cs typeface="Arial" pitchFamily="34" charset="0"/>
              </a:rPr>
              <a:t>“High performance version with 3x300MHz on request with limited functionality”</a:t>
            </a:r>
          </a:p>
          <a:p>
            <a:pPr eaLnBrk="1" hangingPunct="1">
              <a:spcBef>
                <a:spcPct val="0"/>
              </a:spcBef>
              <a:spcAft>
                <a:spcPct val="0"/>
              </a:spcAft>
              <a:buClr>
                <a:srgbClr val="00214A"/>
              </a:buClr>
              <a:buFontTx/>
              <a:buAutoNum type="arabicParenR"/>
            </a:pPr>
            <a:r>
              <a:rPr lang="en-GB" altLang="de-DE" sz="800" i="1" dirty="0">
                <a:latin typeface="Verdana"/>
                <a:cs typeface="Arial" pitchFamily="34" charset="0"/>
              </a:rPr>
              <a:t>Option: </a:t>
            </a:r>
            <a:r>
              <a:rPr lang="en-GB" sz="800" i="1" dirty="0">
                <a:latin typeface="Verdana"/>
              </a:rPr>
              <a:t>CAN FD ISO 11898-1 in 4 nodes </a:t>
            </a:r>
            <a:endParaRPr lang="en-GB" altLang="de-DE" sz="800" dirty="0">
              <a:latin typeface="Verdana"/>
              <a:cs typeface="Arial" pitchFamily="34" charset="0"/>
            </a:endParaRPr>
          </a:p>
        </p:txBody>
      </p:sp>
      <p:pic>
        <p:nvPicPr>
          <p:cNvPr id="152756" name="Picture 3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48763" y="5875338"/>
            <a:ext cx="711200" cy="69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86400" y="5364166"/>
            <a:ext cx="558800" cy="17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ooter Placeholder 1">
            <a:extLst>
              <a:ext uri="{FF2B5EF4-FFF2-40B4-BE49-F238E27FC236}">
                <a16:creationId xmlns:a16="http://schemas.microsoft.com/office/drawing/2014/main" id="{C610FE78-A934-435F-9EA3-55A6E5818D74}"/>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176F549B-F08D-47D7-A7B5-89E9DC75ACED}"/>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0ACD1607-B6AD-41CB-B78F-475C69012C76}"/>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83651746"/>
      </p:ext>
    </p:extLst>
  </p:cSld>
  <p:clrMapOvr>
    <a:masterClrMapping/>
  </p:clrMapOvr>
  <p:transition spd="slow"/>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3"/>
          <p:cNvSpPr>
            <a:spLocks noGrp="1" noChangeArrowheads="1"/>
          </p:cNvSpPr>
          <p:nvPr>
            <p:ph type="title" hasCustomPrompt="1"/>
          </p:nvPr>
        </p:nvSpPr>
        <p:spPr/>
        <p:txBody>
          <a:bodyPr vert="horz" lIns="0" tIns="0" rIns="0" bIns="10800" rtlCol="0" anchor="b" anchorCtr="0">
            <a:noAutofit/>
          </a:bodyPr>
          <a:lstStyle/>
          <a:p>
            <a:r>
              <a:t>6x Series – </a:t>
            </a:r>
            <a:r>
              <a:rPr>
                <a:solidFill>
                  <a:schemeClr val="accent5">
                    <a:lumMod val="75000"/>
                  </a:schemeClr>
                </a:solidFill>
              </a:rPr>
              <a:t>ADAS Feature Set</a:t>
            </a:r>
            <a:br>
              <a:rPr>
                <a:solidFill>
                  <a:schemeClr val="accent5">
                    <a:lumMod val="75000"/>
                  </a:schemeClr>
                </a:solidFill>
              </a:rPr>
            </a:br>
            <a:r>
              <a:rPr>
                <a:solidFill>
                  <a:schemeClr val="tx2">
                    <a:lumMod val="50000"/>
                  </a:schemeClr>
                </a:solidFill>
              </a:rPr>
              <a:t>SAK-TC264D</a:t>
            </a:r>
            <a:r>
              <a:rPr>
                <a:solidFill>
                  <a:schemeClr val="accent5">
                    <a:lumMod val="75000"/>
                  </a:schemeClr>
                </a:solidFill>
              </a:rPr>
              <a:t>A</a:t>
            </a:r>
            <a:r>
              <a:rPr>
                <a:solidFill>
                  <a:schemeClr val="tx2">
                    <a:lumMod val="50000"/>
                  </a:schemeClr>
                </a:solidFill>
              </a:rPr>
              <a:t>-40F200</a:t>
            </a:r>
          </a:p>
        </p:txBody>
      </p:sp>
      <p:graphicFrame>
        <p:nvGraphicFramePr>
          <p:cNvPr id="93" name="Group 384"/>
          <p:cNvGraphicFramePr>
            <a:graphicFrameLocks noGrp="1"/>
          </p:cNvGraphicFramePr>
          <p:nvPr>
            <p:extLst/>
          </p:nvPr>
        </p:nvGraphicFramePr>
        <p:xfrm>
          <a:off x="1165225" y="941388"/>
          <a:ext cx="3598864" cy="4966000"/>
        </p:xfrm>
        <a:graphic>
          <a:graphicData uri="http://schemas.openxmlformats.org/drawingml/2006/table">
            <a:tbl>
              <a:tblPr/>
              <a:tblGrid>
                <a:gridCol w="899303">
                  <a:extLst>
                    <a:ext uri="{9D8B030D-6E8A-4147-A177-3AD203B41FA5}">
                      <a16:colId xmlns:a16="http://schemas.microsoft.com/office/drawing/2014/main" val="20000"/>
                    </a:ext>
                  </a:extLst>
                </a:gridCol>
                <a:gridCol w="1333582">
                  <a:extLst>
                    <a:ext uri="{9D8B030D-6E8A-4147-A177-3AD203B41FA5}">
                      <a16:colId xmlns:a16="http://schemas.microsoft.com/office/drawing/2014/main" val="20001"/>
                    </a:ext>
                  </a:extLst>
                </a:gridCol>
                <a:gridCol w="1365979">
                  <a:extLst>
                    <a:ext uri="{9D8B030D-6E8A-4147-A177-3AD203B41FA5}">
                      <a16:colId xmlns:a16="http://schemas.microsoft.com/office/drawing/2014/main" val="20002"/>
                    </a:ext>
                  </a:extLst>
                </a:gridCol>
              </a:tblGrid>
              <a:tr h="209222">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Feature Set</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6x Series </a:t>
                      </a:r>
                      <a:endParaRPr kumimoji="0" lang="en-GB" sz="800" b="0" i="0" u="none" strike="noStrike" cap="none" normalizeH="0" baseline="0" noProof="0" dirty="0">
                        <a:ln>
                          <a:noFill/>
                        </a:ln>
                        <a:solidFill>
                          <a:schemeClr val="tx1"/>
                        </a:solidFill>
                        <a:effectLst/>
                        <a:latin typeface="Verdana" pitchFamily="34" charset="0"/>
                      </a:endParaRP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209222">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TriCore</a:t>
                      </a:r>
                      <a:br>
                        <a:rPr kumimoji="0" lang="en-GB" sz="800" b="1" i="0" u="none" strike="noStrike" cap="none" normalizeH="0" baseline="0" noProof="0" dirty="0">
                          <a:ln>
                            <a:noFill/>
                          </a:ln>
                          <a:solidFill>
                            <a:schemeClr val="tx1"/>
                          </a:solidFill>
                          <a:effectLst/>
                          <a:latin typeface="Verdana" pitchFamily="34" charset="0"/>
                        </a:rPr>
                      </a:br>
                      <a:r>
                        <a:rPr kumimoji="0" lang="en-GB" sz="800" b="1" i="0" u="none" strike="noStrike" cap="none" normalizeH="0" baseline="0" noProof="0" dirty="0">
                          <a:ln>
                            <a:noFill/>
                          </a:ln>
                          <a:solidFill>
                            <a:schemeClr val="tx1"/>
                          </a:solidFill>
                          <a:effectLst/>
                          <a:latin typeface="Verdana" pitchFamily="34" charset="0"/>
                        </a:rPr>
                        <a:t>1.6P</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 Cores / Checker</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1 / 1</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0922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Frequency</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200 MHz</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09222">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TriCore</a:t>
                      </a:r>
                      <a:br>
                        <a:rPr kumimoji="0" lang="en-GB" sz="800" b="1" i="0" u="none" strike="noStrike" cap="none" normalizeH="0" baseline="0" noProof="0" dirty="0">
                          <a:ln>
                            <a:noFill/>
                          </a:ln>
                          <a:solidFill>
                            <a:schemeClr val="tx1"/>
                          </a:solidFill>
                          <a:effectLst/>
                          <a:latin typeface="Verdana" pitchFamily="34" charset="0"/>
                        </a:rPr>
                      </a:br>
                      <a:r>
                        <a:rPr kumimoji="0" lang="en-GB" sz="800" b="1" i="0" u="none" strike="noStrike" cap="none" normalizeH="0" baseline="0" noProof="0" dirty="0">
                          <a:ln>
                            <a:noFill/>
                          </a:ln>
                          <a:solidFill>
                            <a:schemeClr val="tx1"/>
                          </a:solidFill>
                          <a:effectLst/>
                          <a:latin typeface="Verdana" pitchFamily="34" charset="0"/>
                        </a:rPr>
                        <a:t>1.6E</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 Cores / Checker</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1 / -</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0922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Frequency</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200 MHz</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09222">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Flash</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Program Flash</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2.5 MB</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09508">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err="1">
                          <a:ln>
                            <a:noFill/>
                          </a:ln>
                          <a:solidFill>
                            <a:schemeClr val="tx1"/>
                          </a:solidFill>
                          <a:effectLst/>
                          <a:latin typeface="Verdana" pitchFamily="34" charset="0"/>
                        </a:rPr>
                        <a:t>EEProm</a:t>
                      </a:r>
                      <a:r>
                        <a:rPr kumimoji="0" lang="en-GB" sz="800" b="0" i="0" u="none" strike="noStrike" cap="none" normalizeH="0" baseline="0" noProof="0" dirty="0">
                          <a:ln>
                            <a:noFill/>
                          </a:ln>
                          <a:solidFill>
                            <a:schemeClr val="tx1"/>
                          </a:solidFill>
                          <a:effectLst/>
                          <a:latin typeface="Verdana" pitchFamily="34" charset="0"/>
                        </a:rPr>
                        <a:t> @ w/e cycles</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16 KB @ 500k</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09222">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SRAM</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Total </a:t>
                      </a:r>
                      <a:r>
                        <a:rPr kumimoji="0" lang="en-GB" sz="700" b="0" i="0" u="none" strike="noStrike" cap="none" normalizeH="0" baseline="0" noProof="0" dirty="0">
                          <a:ln>
                            <a:noFill/>
                          </a:ln>
                          <a:solidFill>
                            <a:schemeClr val="tx1"/>
                          </a:solidFill>
                          <a:effectLst/>
                          <a:latin typeface="Verdana" pitchFamily="34" charset="0"/>
                        </a:rPr>
                        <a:t>(DMI , PMI)</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240 KB + 512 KB</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7"/>
                  </a:ext>
                </a:extLst>
              </a:tr>
              <a:tr h="209222">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DMA</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Channels</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48 + ADAS DMA</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8"/>
                  </a:ext>
                </a:extLst>
              </a:tr>
              <a:tr h="209222">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ADC</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kern="1200" cap="none" normalizeH="0" baseline="0" noProof="0" dirty="0">
                          <a:ln>
                            <a:noFill/>
                          </a:ln>
                          <a:solidFill>
                            <a:schemeClr val="tx1"/>
                          </a:solidFill>
                          <a:effectLst/>
                          <a:latin typeface="Verdana" pitchFamily="34" charset="0"/>
                          <a:ea typeface="+mn-ea"/>
                          <a:cs typeface="+mn-cs"/>
                        </a:rPr>
                        <a:t>Modules 12bit / DS</a:t>
                      </a:r>
                    </a:p>
                  </a:txBody>
                  <a:tcPr marL="110629" marR="110629" marT="46790" marB="4679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4 / 3</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0922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Channels 12bit / DS</a:t>
                      </a:r>
                    </a:p>
                  </a:txBody>
                  <a:tcPr marL="110629" marR="110629" marT="46790" marB="4679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40 / 3 diff</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09222">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Timer</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GTM Input / Output</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24 / 64 channels</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0922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CCU / GPT modules</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2 / 1</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09222">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Interfaces</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err="1">
                          <a:ln>
                            <a:noFill/>
                          </a:ln>
                          <a:solidFill>
                            <a:schemeClr val="tx1"/>
                          </a:solidFill>
                          <a:effectLst/>
                          <a:latin typeface="Verdana" pitchFamily="34" charset="0"/>
                        </a:rPr>
                        <a:t>FlexRay</a:t>
                      </a:r>
                      <a:r>
                        <a:rPr kumimoji="0" lang="en-GB" sz="800" b="0" i="0" u="none" strike="noStrike" cap="none" normalizeH="0" baseline="0" noProof="0" dirty="0">
                          <a:ln>
                            <a:noFill/>
                          </a:ln>
                          <a:solidFill>
                            <a:schemeClr val="tx1"/>
                          </a:solidFill>
                          <a:effectLst/>
                          <a:latin typeface="Verdana" pitchFamily="34" charset="0"/>
                        </a:rPr>
                        <a:t> (#/</a:t>
                      </a:r>
                      <a:r>
                        <a:rPr kumimoji="0" lang="en-GB" sz="800" b="0" i="0" u="none" strike="noStrike" cap="none" normalizeH="0" baseline="0" noProof="0" dirty="0" err="1">
                          <a:ln>
                            <a:noFill/>
                          </a:ln>
                          <a:solidFill>
                            <a:schemeClr val="tx1"/>
                          </a:solidFill>
                          <a:effectLst/>
                          <a:latin typeface="Verdana" pitchFamily="34" charset="0"/>
                        </a:rPr>
                        <a:t>ch.</a:t>
                      </a:r>
                      <a:r>
                        <a:rPr kumimoji="0" lang="en-GB" sz="800" b="0" i="0" u="none" strike="noStrike" cap="none" normalizeH="0" baseline="0" noProof="0" dirty="0">
                          <a:ln>
                            <a:noFill/>
                          </a:ln>
                          <a:solidFill>
                            <a:schemeClr val="tx1"/>
                          </a:solidFill>
                          <a:effectLst/>
                          <a:latin typeface="Verdana" pitchFamily="34" charset="0"/>
                        </a:rPr>
                        <a:t>)</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1 / 2</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318580">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CAN FD</a:t>
                      </a:r>
                      <a:r>
                        <a:rPr kumimoji="0" lang="en-GB" sz="800" b="0" i="0" u="none" strike="noStrike" cap="small" normalizeH="0" baseline="30000" dirty="0">
                          <a:ln>
                            <a:noFill/>
                          </a:ln>
                          <a:solidFill>
                            <a:schemeClr val="tx1"/>
                          </a:solidFill>
                          <a:effectLst/>
                          <a:latin typeface="Verdana" pitchFamily="34" charset="0"/>
                        </a:rPr>
                        <a:t>1)</a:t>
                      </a:r>
                      <a:r>
                        <a:rPr kumimoji="0" lang="en-GB" sz="800" b="0" i="0" u="none" strike="noStrike" cap="small" normalizeH="0" baseline="0" dirty="0">
                          <a:ln>
                            <a:noFill/>
                          </a:ln>
                          <a:solidFill>
                            <a:schemeClr val="tx1"/>
                          </a:solidFill>
                          <a:effectLst/>
                          <a:latin typeface="Verdana" pitchFamily="34" charset="0"/>
                        </a:rPr>
                        <a:t> </a:t>
                      </a:r>
                      <a:r>
                        <a:rPr kumimoji="0" lang="en-GB" sz="800" b="0" i="0" u="none" strike="noStrike" cap="none" normalizeH="0" baseline="0" dirty="0">
                          <a:ln>
                            <a:noFill/>
                          </a:ln>
                          <a:solidFill>
                            <a:schemeClr val="tx1"/>
                          </a:solidFill>
                          <a:effectLst/>
                          <a:latin typeface="Verdana" pitchFamily="34" charset="0"/>
                        </a:rPr>
                        <a:t>(nodes/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5 / 256</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0922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noProof="0" dirty="0">
                          <a:ln>
                            <a:noFill/>
                          </a:ln>
                          <a:solidFill>
                            <a:schemeClr val="tx1"/>
                          </a:solidFill>
                          <a:effectLst/>
                          <a:latin typeface="Verdana" pitchFamily="34" charset="0"/>
                        </a:rPr>
                        <a:t>QSPI / </a:t>
                      </a:r>
                      <a:r>
                        <a:rPr lang="en-GB" sz="800" noProof="0" dirty="0">
                          <a:solidFill>
                            <a:schemeClr val="tx1"/>
                          </a:solidFill>
                          <a:latin typeface="Arial" charset="0"/>
                        </a:rPr>
                        <a:t>ASCLIN</a:t>
                      </a:r>
                      <a:r>
                        <a:rPr kumimoji="0" lang="en-GB" sz="800" b="0" i="0" u="none" strike="noStrike" cap="none" normalizeH="0" baseline="0" noProof="0" dirty="0">
                          <a:ln>
                            <a:noFill/>
                          </a:ln>
                          <a:solidFill>
                            <a:schemeClr val="tx1"/>
                          </a:solidFill>
                          <a:effectLst/>
                          <a:latin typeface="Verdana" pitchFamily="34" charset="0"/>
                        </a:rPr>
                        <a:t> / I2C</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4 / 4 / 1</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0922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SENT / PSI5 / PSI5S</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6 / 2 / 1</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0922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HSCT / MSC / EBU</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1 / 2 diff LVDS  / -</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33008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Other</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Ethernet MAC</a:t>
                      </a:r>
                      <a:br>
                        <a:rPr kumimoji="0" lang="en-GB" sz="800" b="0" i="0" u="none" strike="noStrike" cap="none" normalizeH="0" baseline="0" noProof="0" dirty="0">
                          <a:ln>
                            <a:noFill/>
                          </a:ln>
                          <a:solidFill>
                            <a:schemeClr val="tx1"/>
                          </a:solidFill>
                          <a:effectLst/>
                          <a:latin typeface="Verdana" pitchFamily="34" charset="0"/>
                        </a:rPr>
                      </a:br>
                      <a:r>
                        <a:rPr kumimoji="0" lang="en-GB" sz="800" b="0" i="0" u="none" strike="noStrike" cap="none" normalizeH="0" baseline="0" noProof="0" dirty="0">
                          <a:ln>
                            <a:noFill/>
                          </a:ln>
                          <a:solidFill>
                            <a:schemeClr val="tx1"/>
                          </a:solidFill>
                          <a:effectLst/>
                          <a:latin typeface="Verdana" pitchFamily="34" charset="0"/>
                        </a:rPr>
                        <a:t>CIF, FFT accelerator</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18"/>
                  </a:ext>
                </a:extLst>
              </a:tr>
              <a:tr h="209222">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Safety</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SIL Level</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ASIL-D</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09222">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Security</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HSM</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No</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209222">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noProof="0" dirty="0">
                          <a:ln>
                            <a:noFill/>
                          </a:ln>
                          <a:solidFill>
                            <a:schemeClr val="tx1"/>
                          </a:solidFill>
                          <a:effectLst/>
                          <a:latin typeface="Verdana" pitchFamily="34" charset="0"/>
                        </a:rPr>
                        <a:t>Power</a:t>
                      </a:r>
                    </a:p>
                  </a:txBody>
                  <a:tcPr marL="110629" marR="110629" marT="46790" marB="4679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EVR</a:t>
                      </a:r>
                    </a:p>
                  </a:txBody>
                  <a:tcPr marL="110629" marR="110629" marT="46790" marB="4679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Yes</a:t>
                      </a:r>
                    </a:p>
                  </a:txBody>
                  <a:tcPr marL="110629" marR="110629" marT="46790" marB="4679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bl>
          </a:graphicData>
        </a:graphic>
      </p:graphicFrame>
      <p:sp>
        <p:nvSpPr>
          <p:cNvPr id="155651" name="Text Box 90"/>
          <p:cNvSpPr txBox="1">
            <a:spLocks noChangeArrowheads="1"/>
          </p:cNvSpPr>
          <p:nvPr/>
        </p:nvSpPr>
        <p:spPr bwMode="auto">
          <a:xfrm>
            <a:off x="4694238" y="5589591"/>
            <a:ext cx="1428596"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1000" b="1" dirty="0">
                <a:latin typeface="Verdana"/>
                <a:cs typeface="Arial" pitchFamily="34" charset="0"/>
              </a:rPr>
              <a:t>Package Variants</a:t>
            </a:r>
          </a:p>
        </p:txBody>
      </p:sp>
      <p:sp>
        <p:nvSpPr>
          <p:cNvPr id="155652" name="Line 91"/>
          <p:cNvSpPr>
            <a:spLocks noChangeShapeType="1"/>
          </p:cNvSpPr>
          <p:nvPr/>
        </p:nvSpPr>
        <p:spPr bwMode="auto">
          <a:xfrm>
            <a:off x="4765675" y="5805488"/>
            <a:ext cx="5113338" cy="0"/>
          </a:xfrm>
          <a:prstGeom prst="line">
            <a:avLst/>
          </a:prstGeom>
          <a:noFill/>
          <a:ln w="19050">
            <a:solidFill>
              <a:srgbClr val="87A5D2"/>
            </a:solidFill>
            <a:round/>
            <a:headEnd/>
            <a:tailEnd/>
          </a:ln>
          <a:extLst>
            <a:ext uri="{909E8E84-426E-40DD-AFC4-6F175D3DCCD1}">
              <a14:hiddenFill xmlns:a14="http://schemas.microsoft.com/office/drawing/2010/main">
                <a:noFill/>
              </a14:hiddenFill>
            </a:ext>
          </a:extLst>
        </p:spPr>
        <p:txBody>
          <a:bodyPr wrap="none" anchor="ctr">
            <a:noAutofit/>
          </a:bodyPr>
          <a:lstStyle/>
          <a:p>
            <a:pPr algn="l"/>
            <a:endParaRPr lang="en-GB" dirty="0">
              <a:solidFill>
                <a:srgbClr val="00214A"/>
              </a:solidFill>
              <a:latin typeface="Arial" pitchFamily="34" charset="0"/>
              <a:cs typeface="Arial" pitchFamily="34" charset="0"/>
            </a:endParaRPr>
          </a:p>
        </p:txBody>
      </p:sp>
      <p:sp>
        <p:nvSpPr>
          <p:cNvPr id="1143999" name="Rectangle 191"/>
          <p:cNvSpPr>
            <a:spLocks noChangeArrowheads="1"/>
          </p:cNvSpPr>
          <p:nvPr/>
        </p:nvSpPr>
        <p:spPr bwMode="auto">
          <a:xfrm>
            <a:off x="4805367" y="5876926"/>
            <a:ext cx="979487"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lgn="l">
              <a:buClr>
                <a:schemeClr val="tx1"/>
              </a:buClr>
              <a:defRPr/>
            </a:pPr>
            <a:r>
              <a:rPr lang="en-GB" sz="800" b="1" dirty="0">
                <a:latin typeface="Verdana"/>
                <a:cs typeface="Arial" pitchFamily="34" charset="0"/>
              </a:rPr>
              <a:t>LFQFP 144</a:t>
            </a:r>
            <a:br>
              <a:rPr lang="en-GB" sz="800" b="1" dirty="0">
                <a:latin typeface="Verdana"/>
                <a:cs typeface="Arial" pitchFamily="34" charset="0"/>
              </a:rPr>
            </a:br>
            <a:r>
              <a:rPr lang="en-GB" sz="700" b="1" dirty="0">
                <a:latin typeface="Verdana"/>
                <a:cs typeface="Arial" pitchFamily="34" charset="0"/>
              </a:rPr>
              <a:t> 0.5mm </a:t>
            </a:r>
            <a:br>
              <a:rPr lang="en-GB" sz="800" b="1" dirty="0">
                <a:latin typeface="Verdana"/>
                <a:cs typeface="Arial" pitchFamily="34" charset="0"/>
              </a:rPr>
            </a:br>
            <a:r>
              <a:rPr lang="en-GB" sz="700" b="1" dirty="0">
                <a:latin typeface="Verdana"/>
                <a:cs typeface="Arial" pitchFamily="34" charset="0"/>
              </a:rPr>
              <a:t>-</a:t>
            </a:r>
            <a:r>
              <a:rPr lang="en-GB" sz="700" dirty="0">
                <a:latin typeface="Verdana"/>
                <a:cs typeface="Arial" pitchFamily="34" charset="0"/>
              </a:rPr>
              <a:t>40°C to +125°C</a:t>
            </a:r>
          </a:p>
          <a:p>
            <a:pPr algn="l">
              <a:buClr>
                <a:schemeClr val="tx1"/>
              </a:buClr>
              <a:defRPr/>
            </a:pPr>
            <a:r>
              <a:rPr lang="en-GB" sz="800" dirty="0">
                <a:latin typeface="Verdana"/>
                <a:cs typeface="Arial" pitchFamily="34" charset="0"/>
              </a:rPr>
              <a:t>40 ADC inputs</a:t>
            </a:r>
          </a:p>
        </p:txBody>
      </p:sp>
      <p:sp>
        <p:nvSpPr>
          <p:cNvPr id="155654" name="Freeform 217"/>
          <p:cNvSpPr>
            <a:spLocks/>
          </p:cNvSpPr>
          <p:nvPr/>
        </p:nvSpPr>
        <p:spPr bwMode="auto">
          <a:xfrm>
            <a:off x="5205413" y="2019300"/>
            <a:ext cx="3333750"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55" name="Rectangle 220"/>
          <p:cNvSpPr>
            <a:spLocks noChangeArrowheads="1"/>
          </p:cNvSpPr>
          <p:nvPr/>
        </p:nvSpPr>
        <p:spPr bwMode="auto">
          <a:xfrm rot="-5400000">
            <a:off x="7428708" y="3577434"/>
            <a:ext cx="660400" cy="31908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HSCT</a:t>
            </a:r>
          </a:p>
        </p:txBody>
      </p:sp>
      <p:sp>
        <p:nvSpPr>
          <p:cNvPr id="155656" name="Rectangle 221"/>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SCU</a:t>
            </a:r>
          </a:p>
        </p:txBody>
      </p:sp>
      <p:sp>
        <p:nvSpPr>
          <p:cNvPr id="155657" name="Rectangle 222"/>
          <p:cNvSpPr>
            <a:spLocks noChangeArrowheads="1"/>
          </p:cNvSpPr>
          <p:nvPr/>
        </p:nvSpPr>
        <p:spPr bwMode="auto">
          <a:xfrm>
            <a:off x="8845554" y="3652841"/>
            <a:ext cx="754063" cy="29368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DS-</a:t>
            </a:r>
            <a:r>
              <a:rPr lang="en-GB" altLang="de-DE" sz="800" dirty="0" err="1">
                <a:latin typeface="Verdana"/>
                <a:cs typeface="Arial" pitchFamily="34" charset="0"/>
              </a:rPr>
              <a:t>ADCx</a:t>
            </a:r>
            <a:endParaRPr lang="en-GB" altLang="de-DE" sz="800" dirty="0">
              <a:latin typeface="Verdana"/>
              <a:cs typeface="Arial" pitchFamily="34" charset="0"/>
            </a:endParaRPr>
          </a:p>
        </p:txBody>
      </p:sp>
      <p:sp>
        <p:nvSpPr>
          <p:cNvPr id="155658" name="Rectangle 223"/>
          <p:cNvSpPr>
            <a:spLocks noChangeArrowheads="1"/>
          </p:cNvSpPr>
          <p:nvPr/>
        </p:nvSpPr>
        <p:spPr bwMode="auto">
          <a:xfrm>
            <a:off x="8845554" y="4008438"/>
            <a:ext cx="754063" cy="298451"/>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ADCx</a:t>
            </a:r>
            <a:endParaRPr lang="en-GB" altLang="de-DE" sz="800" dirty="0">
              <a:latin typeface="Verdana"/>
              <a:cs typeface="Arial" pitchFamily="34" charset="0"/>
            </a:endParaRPr>
          </a:p>
        </p:txBody>
      </p:sp>
      <p:sp>
        <p:nvSpPr>
          <p:cNvPr id="155659" name="Rectangle 224"/>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PLL &amp;</a:t>
            </a:r>
          </a:p>
          <a:p>
            <a:pPr algn="l" eaLnBrk="1" hangingPunct="1">
              <a:spcBef>
                <a:spcPct val="0"/>
              </a:spcBef>
              <a:spcAft>
                <a:spcPct val="0"/>
              </a:spcAft>
              <a:buClr>
                <a:srgbClr val="00214A"/>
              </a:buClr>
              <a:buFontTx/>
              <a:buNone/>
            </a:pPr>
            <a:r>
              <a:rPr lang="en-GB" altLang="de-DE" sz="800" dirty="0">
                <a:latin typeface="Verdana"/>
                <a:cs typeface="Arial" pitchFamily="34" charset="0"/>
              </a:rPr>
              <a:t>PLL ERAY</a:t>
            </a:r>
          </a:p>
        </p:txBody>
      </p:sp>
      <p:sp>
        <p:nvSpPr>
          <p:cNvPr id="155660" name="Rectangle 225"/>
          <p:cNvSpPr>
            <a:spLocks noChangeArrowheads="1"/>
          </p:cNvSpPr>
          <p:nvPr/>
        </p:nvSpPr>
        <p:spPr bwMode="auto">
          <a:xfrm rot="-5400000">
            <a:off x="50736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FlexRay</a:t>
            </a:r>
            <a:endParaRPr lang="en-GB" altLang="de-DE" sz="800" dirty="0">
              <a:latin typeface="Verdana"/>
              <a:cs typeface="Arial" pitchFamily="34" charset="0"/>
            </a:endParaRPr>
          </a:p>
        </p:txBody>
      </p:sp>
      <p:sp>
        <p:nvSpPr>
          <p:cNvPr id="155661" name="Rectangle 226"/>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
                <a:srgbClr val="00214A"/>
              </a:buClr>
              <a:buNone/>
            </a:pPr>
            <a:r>
              <a:rPr lang="en-GB" altLang="de-DE" sz="800" dirty="0" err="1">
                <a:latin typeface="Verdana"/>
                <a:cs typeface="Arial" pitchFamily="34" charset="0"/>
              </a:rPr>
              <a:t>MultiCAN+FD</a:t>
            </a:r>
            <a:endParaRPr lang="en-GB" altLang="de-DE" sz="800" dirty="0">
              <a:latin typeface="Verdana"/>
              <a:cs typeface="Arial" pitchFamily="34" charset="0"/>
            </a:endParaRPr>
          </a:p>
        </p:txBody>
      </p:sp>
      <p:sp>
        <p:nvSpPr>
          <p:cNvPr id="155662" name="Freeform 231"/>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63" name="Line 232"/>
          <p:cNvSpPr>
            <a:spLocks noChangeShapeType="1"/>
          </p:cNvSpPr>
          <p:nvPr/>
        </p:nvSpPr>
        <p:spPr bwMode="auto">
          <a:xfrm flipH="1">
            <a:off x="54562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64" name="Line 233"/>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65" name="Line 242"/>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66" name="Line 243"/>
          <p:cNvSpPr>
            <a:spLocks noChangeShapeType="1"/>
          </p:cNvSpPr>
          <p:nvPr/>
        </p:nvSpPr>
        <p:spPr bwMode="auto">
          <a:xfrm>
            <a:off x="8601075" y="3794125"/>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67" name="Line 244"/>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68" name="Line 245"/>
          <p:cNvSpPr>
            <a:spLocks noChangeShapeType="1"/>
          </p:cNvSpPr>
          <p:nvPr/>
        </p:nvSpPr>
        <p:spPr bwMode="auto">
          <a:xfrm flipH="1">
            <a:off x="776446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69" name="Line 246"/>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70" name="Line 247"/>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71" name="Line 248"/>
          <p:cNvSpPr>
            <a:spLocks noChangeShapeType="1"/>
          </p:cNvSpPr>
          <p:nvPr/>
        </p:nvSpPr>
        <p:spPr bwMode="auto">
          <a:xfrm flipH="1" flipV="1">
            <a:off x="9599617" y="3794125"/>
            <a:ext cx="238125" cy="0"/>
          </a:xfrm>
          <a:prstGeom prst="line">
            <a:avLst/>
          </a:prstGeom>
          <a:noFill/>
          <a:ln w="38100">
            <a:solidFill>
              <a:srgbClr val="C0C0C0"/>
            </a:solidFill>
            <a:round/>
            <a:headEnd/>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72" name="Line 249"/>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73" name="Rectangle 250"/>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STM</a:t>
            </a:r>
          </a:p>
        </p:txBody>
      </p:sp>
      <p:sp>
        <p:nvSpPr>
          <p:cNvPr id="155674" name="Line 251"/>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75" name="Rectangle 252"/>
          <p:cNvSpPr>
            <a:spLocks noChangeArrowheads="1"/>
          </p:cNvSpPr>
          <p:nvPr/>
        </p:nvSpPr>
        <p:spPr bwMode="auto">
          <a:xfrm rot="-5400000">
            <a:off x="4778378"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Ethernet</a:t>
            </a:r>
          </a:p>
        </p:txBody>
      </p:sp>
      <p:sp>
        <p:nvSpPr>
          <p:cNvPr id="155676" name="Line 253"/>
          <p:cNvSpPr>
            <a:spLocks noChangeShapeType="1"/>
          </p:cNvSpPr>
          <p:nvPr/>
        </p:nvSpPr>
        <p:spPr bwMode="auto">
          <a:xfrm flipH="1">
            <a:off x="51593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77" name="Rectangle 257"/>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GTM</a:t>
            </a:r>
          </a:p>
        </p:txBody>
      </p:sp>
      <p:sp>
        <p:nvSpPr>
          <p:cNvPr id="155678" name="Line 258"/>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79" name="Line 259"/>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80" name="Rectangle 261"/>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CCU6x</a:t>
            </a:r>
          </a:p>
        </p:txBody>
      </p:sp>
      <p:sp>
        <p:nvSpPr>
          <p:cNvPr id="155681" name="Rectangle 262"/>
          <p:cNvSpPr>
            <a:spLocks noChangeArrowheads="1"/>
          </p:cNvSpPr>
          <p:nvPr/>
        </p:nvSpPr>
        <p:spPr bwMode="auto">
          <a:xfrm>
            <a:off x="5337175" y="2405064"/>
            <a:ext cx="711200" cy="531812"/>
          </a:xfrm>
          <a:prstGeom prst="rect">
            <a:avLst/>
          </a:prstGeom>
          <a:solidFill>
            <a:schemeClr val="bg2"/>
          </a:solidFill>
          <a:ln w="9525">
            <a:solidFill>
              <a:schemeClr val="accent4"/>
            </a:solidFill>
            <a:miter lim="800000"/>
            <a:headEnd/>
            <a:tailEnd/>
          </a:ln>
          <a:effectLst/>
        </p:spPr>
        <p:txBody>
          <a:bodyPr wrap="none" anchor="b"/>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1.6P</a:t>
            </a:r>
          </a:p>
        </p:txBody>
      </p:sp>
      <p:sp>
        <p:nvSpPr>
          <p:cNvPr id="155682" name="Rectangle 263"/>
          <p:cNvSpPr>
            <a:spLocks noChangeArrowheads="1"/>
          </p:cNvSpPr>
          <p:nvPr/>
        </p:nvSpPr>
        <p:spPr bwMode="auto">
          <a:xfrm>
            <a:off x="5083175" y="2405064"/>
            <a:ext cx="254000"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5683" name="Rectangle 264"/>
          <p:cNvSpPr>
            <a:spLocks noChangeArrowheads="1"/>
          </p:cNvSpPr>
          <p:nvPr/>
        </p:nvSpPr>
        <p:spPr bwMode="auto">
          <a:xfrm>
            <a:off x="6048376" y="2405064"/>
            <a:ext cx="258763"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Standby </a:t>
            </a:r>
          </a:p>
          <a:p>
            <a:pPr algn="l" eaLnBrk="1" hangingPunct="1">
              <a:spcBef>
                <a:spcPct val="0"/>
              </a:spcBef>
              <a:spcAft>
                <a:spcPct val="0"/>
              </a:spcAft>
              <a:buClr>
                <a:srgbClr val="00214A"/>
              </a:buClr>
              <a:buFontTx/>
              <a:buNone/>
            </a:pPr>
            <a:r>
              <a:rPr lang="en-GB" altLang="de-DE" sz="500" dirty="0">
                <a:latin typeface="Verdana"/>
                <a:cs typeface="Arial" pitchFamily="34" charset="0"/>
              </a:rPr>
              <a:t>Overlay</a:t>
            </a:r>
          </a:p>
        </p:txBody>
      </p:sp>
      <p:sp>
        <p:nvSpPr>
          <p:cNvPr id="155684" name="Rectangle 265"/>
          <p:cNvSpPr>
            <a:spLocks noChangeArrowheads="1"/>
          </p:cNvSpPr>
          <p:nvPr/>
        </p:nvSpPr>
        <p:spPr bwMode="auto">
          <a:xfrm>
            <a:off x="5514975" y="2405064"/>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5685" name="Rectangle 266"/>
          <p:cNvSpPr>
            <a:spLocks noChangeArrowheads="1"/>
          </p:cNvSpPr>
          <p:nvPr/>
        </p:nvSpPr>
        <p:spPr bwMode="auto">
          <a:xfrm>
            <a:off x="5337175" y="2189164"/>
            <a:ext cx="711200" cy="215900"/>
          </a:xfrm>
          <a:prstGeom prst="rect">
            <a:avLst/>
          </a:prstGeom>
          <a:solidFill>
            <a:schemeClr val="bg2"/>
          </a:solidFill>
          <a:ln w="9525">
            <a:solidFill>
              <a:schemeClr val="accent4"/>
            </a:solidFill>
            <a:miter lim="800000"/>
            <a:headEnd/>
            <a:tailEnd/>
          </a:ln>
          <a:effectLst/>
        </p:spPr>
        <p:txBody>
          <a:bodyPr wrap="none"/>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Checker Core</a:t>
            </a:r>
          </a:p>
        </p:txBody>
      </p:sp>
      <p:sp>
        <p:nvSpPr>
          <p:cNvPr id="155686" name="Rectangle 267"/>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1.6E</a:t>
            </a:r>
          </a:p>
        </p:txBody>
      </p:sp>
      <p:sp>
        <p:nvSpPr>
          <p:cNvPr id="155687" name="Rectangle 268"/>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5688" name="Rectangle 269"/>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Standby </a:t>
            </a:r>
          </a:p>
          <a:p>
            <a:pPr algn="l" eaLnBrk="1" hangingPunct="1">
              <a:spcBef>
                <a:spcPct val="0"/>
              </a:spcBef>
              <a:spcAft>
                <a:spcPct val="0"/>
              </a:spcAft>
              <a:buClr>
                <a:srgbClr val="00214A"/>
              </a:buClr>
              <a:buFontTx/>
              <a:buNone/>
            </a:pPr>
            <a:r>
              <a:rPr lang="en-GB" altLang="de-DE" sz="500" dirty="0">
                <a:latin typeface="Verdana"/>
                <a:cs typeface="Arial" pitchFamily="34" charset="0"/>
              </a:rPr>
              <a:t>Overlay</a:t>
            </a:r>
          </a:p>
        </p:txBody>
      </p:sp>
      <p:sp>
        <p:nvSpPr>
          <p:cNvPr id="155689" name="Rectangle 270"/>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5690" name="Line 272"/>
          <p:cNvSpPr>
            <a:spLocks noChangeShapeType="1"/>
          </p:cNvSpPr>
          <p:nvPr/>
        </p:nvSpPr>
        <p:spPr bwMode="auto">
          <a:xfrm flipH="1">
            <a:off x="8012113"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91" name="Line 273"/>
          <p:cNvSpPr>
            <a:spLocks noChangeShapeType="1"/>
          </p:cNvSpPr>
          <p:nvPr/>
        </p:nvSpPr>
        <p:spPr bwMode="auto">
          <a:xfrm flipH="1">
            <a:off x="6180138"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92" name="Line 274"/>
          <p:cNvSpPr>
            <a:spLocks noChangeShapeType="1"/>
          </p:cNvSpPr>
          <p:nvPr/>
        </p:nvSpPr>
        <p:spPr bwMode="auto">
          <a:xfrm flipH="1">
            <a:off x="5227638"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93" name="Line 275"/>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94" name="Line 276"/>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95" name="Line 277"/>
          <p:cNvSpPr>
            <a:spLocks noChangeShapeType="1"/>
          </p:cNvSpPr>
          <p:nvPr/>
        </p:nvSpPr>
        <p:spPr bwMode="auto">
          <a:xfrm flipH="1">
            <a:off x="7756525" y="2019302"/>
            <a:ext cx="0" cy="1368425"/>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96" name="Line 279"/>
          <p:cNvSpPr>
            <a:spLocks noChangeShapeType="1"/>
          </p:cNvSpPr>
          <p:nvPr/>
        </p:nvSpPr>
        <p:spPr bwMode="auto">
          <a:xfrm flipH="1">
            <a:off x="7502525" y="2935290"/>
            <a:ext cx="0" cy="1368425"/>
          </a:xfrm>
          <a:prstGeom prst="line">
            <a:avLst/>
          </a:prstGeom>
          <a:noFill/>
          <a:ln w="38100">
            <a:solidFill>
              <a:srgbClr val="C0C0C0"/>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97" name="Rectangle 281"/>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BCU</a:t>
            </a:r>
          </a:p>
        </p:txBody>
      </p:sp>
      <p:sp>
        <p:nvSpPr>
          <p:cNvPr id="155698" name="Line 282"/>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699" name="Line 287"/>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700" name="Line 288"/>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701" name="Rectangle 289"/>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Ports</a:t>
            </a:r>
          </a:p>
        </p:txBody>
      </p:sp>
      <p:sp>
        <p:nvSpPr>
          <p:cNvPr id="155702" name="Rectangle 290"/>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OCDS</a:t>
            </a:r>
          </a:p>
        </p:txBody>
      </p:sp>
      <p:sp>
        <p:nvSpPr>
          <p:cNvPr id="155703" name="Line 291"/>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704" name="Rectangle 292"/>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GPT12x</a:t>
            </a:r>
          </a:p>
        </p:txBody>
      </p:sp>
      <p:sp>
        <p:nvSpPr>
          <p:cNvPr id="155705" name="Text Box 295"/>
          <p:cNvSpPr txBox="1">
            <a:spLocks noChangeArrowheads="1"/>
          </p:cNvSpPr>
          <p:nvPr/>
        </p:nvSpPr>
        <p:spPr bwMode="auto">
          <a:xfrm>
            <a:off x="6203950" y="4202113"/>
            <a:ext cx="1351652"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System Peripheral Bus</a:t>
            </a:r>
          </a:p>
        </p:txBody>
      </p:sp>
      <p:grpSp>
        <p:nvGrpSpPr>
          <p:cNvPr id="155706" name="Group 298"/>
          <p:cNvGrpSpPr>
            <a:grpSpLocks/>
          </p:cNvGrpSpPr>
          <p:nvPr/>
        </p:nvGrpSpPr>
        <p:grpSpPr bwMode="auto">
          <a:xfrm>
            <a:off x="7766050" y="1198565"/>
            <a:ext cx="960438" cy="604837"/>
            <a:chOff x="3606" y="755"/>
            <a:chExt cx="605" cy="381"/>
          </a:xfrm>
        </p:grpSpPr>
        <p:sp>
          <p:nvSpPr>
            <p:cNvPr id="155824" name="Rectangle 299"/>
            <p:cNvSpPr>
              <a:spLocks noChangeArrowheads="1"/>
            </p:cNvSpPr>
            <p:nvPr/>
          </p:nvSpPr>
          <p:spPr bwMode="auto">
            <a:xfrm>
              <a:off x="3606" y="755"/>
              <a:ext cx="603" cy="12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PMU</a:t>
              </a:r>
            </a:p>
          </p:txBody>
        </p:sp>
        <p:sp>
          <p:nvSpPr>
            <p:cNvPr id="155825" name="Rectangle 300"/>
            <p:cNvSpPr>
              <a:spLocks noChangeArrowheads="1"/>
            </p:cNvSpPr>
            <p:nvPr/>
          </p:nvSpPr>
          <p:spPr bwMode="auto">
            <a:xfrm>
              <a:off x="3606" y="882"/>
              <a:ext cx="302" cy="25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Data Flash</a:t>
              </a:r>
              <a:br>
                <a:rPr lang="en-GB" altLang="de-DE" sz="600" dirty="0">
                  <a:latin typeface="Verdana"/>
                  <a:cs typeface="Arial" pitchFamily="34" charset="0"/>
                </a:rPr>
              </a:br>
              <a:r>
                <a:rPr lang="en-GB" altLang="de-DE" sz="600" dirty="0">
                  <a:latin typeface="Verdana"/>
                  <a:cs typeface="Arial" pitchFamily="34" charset="0"/>
                </a:rPr>
                <a:t>BROM</a:t>
              </a:r>
            </a:p>
          </p:txBody>
        </p:sp>
        <p:sp>
          <p:nvSpPr>
            <p:cNvPr id="155826" name="Rectangle 301"/>
            <p:cNvSpPr>
              <a:spLocks noChangeArrowheads="1"/>
            </p:cNvSpPr>
            <p:nvPr/>
          </p:nvSpPr>
          <p:spPr bwMode="auto">
            <a:xfrm>
              <a:off x="3908" y="882"/>
              <a:ext cx="303" cy="25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grpSp>
      <p:sp>
        <p:nvSpPr>
          <p:cNvPr id="155707" name="Line 302"/>
          <p:cNvSpPr>
            <a:spLocks noChangeShapeType="1"/>
          </p:cNvSpPr>
          <p:nvPr/>
        </p:nvSpPr>
        <p:spPr bwMode="auto">
          <a:xfrm flipH="1">
            <a:off x="8488363"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708" name="Text Box 255"/>
          <p:cNvSpPr txBox="1">
            <a:spLocks noChangeArrowheads="1"/>
          </p:cNvSpPr>
          <p:nvPr/>
        </p:nvSpPr>
        <p:spPr bwMode="auto">
          <a:xfrm>
            <a:off x="6519867" y="1917699"/>
            <a:ext cx="902811"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SRI Cross Bar</a:t>
            </a:r>
          </a:p>
        </p:txBody>
      </p:sp>
      <p:sp>
        <p:nvSpPr>
          <p:cNvPr id="155709" name="Rectangle 390"/>
          <p:cNvSpPr>
            <a:spLocks noChangeArrowheads="1"/>
          </p:cNvSpPr>
          <p:nvPr/>
        </p:nvSpPr>
        <p:spPr bwMode="auto">
          <a:xfrm rot="-5400000">
            <a:off x="7439819" y="4802981"/>
            <a:ext cx="762000"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FCE</a:t>
            </a:r>
          </a:p>
        </p:txBody>
      </p:sp>
      <p:sp>
        <p:nvSpPr>
          <p:cNvPr id="155710" name="Rectangle 399"/>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QSPIx</a:t>
            </a:r>
            <a:endParaRPr lang="en-GB" altLang="de-DE" sz="800" dirty="0">
              <a:latin typeface="Verdana"/>
              <a:cs typeface="Arial" pitchFamily="34" charset="0"/>
            </a:endParaRPr>
          </a:p>
        </p:txBody>
      </p:sp>
      <p:sp>
        <p:nvSpPr>
          <p:cNvPr id="155711" name="Line 408"/>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712" name="Line 411"/>
          <p:cNvSpPr>
            <a:spLocks noChangeShapeType="1"/>
          </p:cNvSpPr>
          <p:nvPr/>
        </p:nvSpPr>
        <p:spPr bwMode="auto">
          <a:xfrm flipH="1">
            <a:off x="752316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713" name="Line 412"/>
          <p:cNvSpPr>
            <a:spLocks noChangeShapeType="1"/>
          </p:cNvSpPr>
          <p:nvPr/>
        </p:nvSpPr>
        <p:spPr bwMode="auto">
          <a:xfrm flipH="1">
            <a:off x="782002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714" name="Rectangle 426"/>
          <p:cNvSpPr>
            <a:spLocks noChangeArrowheads="1"/>
          </p:cNvSpPr>
          <p:nvPr/>
        </p:nvSpPr>
        <p:spPr bwMode="auto">
          <a:xfrm rot="-5400000">
            <a:off x="7142959" y="4804569"/>
            <a:ext cx="760412"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I²C</a:t>
            </a:r>
          </a:p>
        </p:txBody>
      </p:sp>
      <p:sp>
        <p:nvSpPr>
          <p:cNvPr id="155715" name="Rectangle 474"/>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IOM</a:t>
            </a:r>
          </a:p>
        </p:txBody>
      </p:sp>
      <p:sp>
        <p:nvSpPr>
          <p:cNvPr id="155716" name="Line 475"/>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717" name="Rectangle 400"/>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ASCLINx</a:t>
            </a:r>
            <a:endParaRPr lang="en-GB" altLang="de-DE" sz="800" dirty="0">
              <a:latin typeface="Verdana"/>
              <a:cs typeface="Arial" pitchFamily="34" charset="0"/>
            </a:endParaRPr>
          </a:p>
        </p:txBody>
      </p:sp>
      <p:sp>
        <p:nvSpPr>
          <p:cNvPr id="155718" name="Line 407"/>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719" name="Rectangle 439"/>
          <p:cNvSpPr>
            <a:spLocks noChangeArrowheads="1"/>
          </p:cNvSpPr>
          <p:nvPr/>
        </p:nvSpPr>
        <p:spPr bwMode="auto">
          <a:xfrm>
            <a:off x="8655054" y="4557714"/>
            <a:ext cx="944563" cy="744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i="1" dirty="0">
                <a:latin typeface="Verdana"/>
                <a:cs typeface="Arial" pitchFamily="34" charset="0"/>
              </a:rPr>
              <a:t>EVR </a:t>
            </a:r>
          </a:p>
          <a:p>
            <a:pPr algn="l" eaLnBrk="1" hangingPunct="1">
              <a:spcBef>
                <a:spcPct val="0"/>
              </a:spcBef>
              <a:spcAft>
                <a:spcPct val="0"/>
              </a:spcAft>
              <a:buClr>
                <a:srgbClr val="00214A"/>
              </a:buClr>
              <a:buFontTx/>
              <a:buNone/>
            </a:pPr>
            <a:endParaRPr lang="en-GB" altLang="de-DE" sz="800" i="1" dirty="0">
              <a:latin typeface="Verdana"/>
              <a:cs typeface="Arial" pitchFamily="34" charset="0"/>
            </a:endParaRPr>
          </a:p>
          <a:p>
            <a:pPr algn="l" eaLnBrk="1" hangingPunct="1">
              <a:spcBef>
                <a:spcPct val="0"/>
              </a:spcBef>
              <a:spcAft>
                <a:spcPct val="0"/>
              </a:spcAft>
              <a:buClr>
                <a:srgbClr val="00214A"/>
              </a:buClr>
              <a:buFontTx/>
              <a:buNone/>
            </a:pPr>
            <a:r>
              <a:rPr lang="en-GB" altLang="de-DE" sz="800" i="1" dirty="0">
                <a:latin typeface="Verdana"/>
                <a:cs typeface="Arial" pitchFamily="34" charset="0"/>
              </a:rPr>
              <a:t>3.3V or 5V </a:t>
            </a:r>
          </a:p>
          <a:p>
            <a:pPr algn="l" eaLnBrk="1" hangingPunct="1">
              <a:spcBef>
                <a:spcPct val="0"/>
              </a:spcBef>
              <a:spcAft>
                <a:spcPct val="0"/>
              </a:spcAft>
              <a:buClr>
                <a:srgbClr val="00214A"/>
              </a:buClr>
              <a:buFontTx/>
              <a:buNone/>
            </a:pPr>
            <a:r>
              <a:rPr lang="en-GB" altLang="de-DE" sz="800" i="1" dirty="0">
                <a:latin typeface="Verdana"/>
                <a:cs typeface="Arial" pitchFamily="34" charset="0"/>
              </a:rPr>
              <a:t>single supply</a:t>
            </a:r>
          </a:p>
        </p:txBody>
      </p:sp>
      <p:grpSp>
        <p:nvGrpSpPr>
          <p:cNvPr id="155720" name="Gruppieren 94"/>
          <p:cNvGrpSpPr>
            <a:grpSpLocks/>
          </p:cNvGrpSpPr>
          <p:nvPr/>
        </p:nvGrpSpPr>
        <p:grpSpPr bwMode="auto">
          <a:xfrm>
            <a:off x="5918200" y="1196977"/>
            <a:ext cx="1512888" cy="803275"/>
            <a:chOff x="5531503" y="1196752"/>
            <a:chExt cx="883445" cy="804185"/>
          </a:xfrm>
        </p:grpSpPr>
        <p:sp>
          <p:nvSpPr>
            <p:cNvPr id="155819" name="Line 291"/>
            <p:cNvSpPr>
              <a:spLocks noChangeShapeType="1"/>
            </p:cNvSpPr>
            <p:nvPr/>
          </p:nvSpPr>
          <p:spPr bwMode="auto">
            <a:xfrm flipH="1">
              <a:off x="6155034" y="1784875"/>
              <a:ext cx="0" cy="216062"/>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nvGrpSpPr>
            <p:cNvPr id="155820" name="Gruppieren 111"/>
            <p:cNvGrpSpPr>
              <a:grpSpLocks/>
            </p:cNvGrpSpPr>
            <p:nvPr/>
          </p:nvGrpSpPr>
          <p:grpSpPr bwMode="auto">
            <a:xfrm>
              <a:off x="5531503" y="1196752"/>
              <a:ext cx="883445" cy="576064"/>
              <a:chOff x="5560763" y="1196752"/>
              <a:chExt cx="883445" cy="576064"/>
            </a:xfrm>
          </p:grpSpPr>
          <p:sp>
            <p:nvSpPr>
              <p:cNvPr id="155821" name="Rectangle 219"/>
              <p:cNvSpPr>
                <a:spLocks noChangeArrowheads="1"/>
              </p:cNvSpPr>
              <p:nvPr/>
            </p:nvSpPr>
            <p:spPr bwMode="auto">
              <a:xfrm>
                <a:off x="5939383" y="1399630"/>
                <a:ext cx="504825" cy="229170"/>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RAM</a:t>
                </a:r>
              </a:p>
            </p:txBody>
          </p:sp>
          <p:sp>
            <p:nvSpPr>
              <p:cNvPr id="155822" name="Rectangle 222"/>
              <p:cNvSpPr>
                <a:spLocks noChangeArrowheads="1"/>
              </p:cNvSpPr>
              <p:nvPr/>
            </p:nvSpPr>
            <p:spPr bwMode="auto">
              <a:xfrm>
                <a:off x="5940152" y="1196752"/>
                <a:ext cx="504056" cy="216023"/>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M-JPEG/CIF</a:t>
                </a:r>
              </a:p>
            </p:txBody>
          </p:sp>
          <p:sp>
            <p:nvSpPr>
              <p:cNvPr id="155823" name="Rectangle 310"/>
              <p:cNvSpPr>
                <a:spLocks noChangeArrowheads="1"/>
              </p:cNvSpPr>
              <p:nvPr/>
            </p:nvSpPr>
            <p:spPr bwMode="auto">
              <a:xfrm>
                <a:off x="5560763" y="1628800"/>
                <a:ext cx="883443" cy="14401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
                    <a:srgbClr val="00214A"/>
                  </a:buClr>
                  <a:buFontTx/>
                  <a:buNone/>
                </a:pPr>
                <a:r>
                  <a:rPr lang="en-GB" altLang="de-DE" sz="800" dirty="0">
                    <a:latin typeface="Verdana"/>
                    <a:cs typeface="Arial" pitchFamily="34" charset="0"/>
                  </a:rPr>
                  <a:t>LMU</a:t>
                </a:r>
              </a:p>
            </p:txBody>
          </p:sp>
        </p:grpSp>
      </p:grpSp>
      <p:sp>
        <p:nvSpPr>
          <p:cNvPr id="155721" name="Rectangle 222"/>
          <p:cNvSpPr>
            <a:spLocks noChangeArrowheads="1"/>
          </p:cNvSpPr>
          <p:nvPr/>
        </p:nvSpPr>
        <p:spPr bwMode="auto">
          <a:xfrm>
            <a:off x="5918200" y="1196975"/>
            <a:ext cx="647700" cy="431800"/>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FFT engine</a:t>
            </a:r>
          </a:p>
        </p:txBody>
      </p:sp>
      <p:sp>
        <p:nvSpPr>
          <p:cNvPr id="155722"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SDMA</a:t>
            </a:r>
          </a:p>
        </p:txBody>
      </p:sp>
      <p:sp>
        <p:nvSpPr>
          <p:cNvPr id="155723" name="Freeform 615"/>
          <p:cNvSpPr>
            <a:spLocks/>
          </p:cNvSpPr>
          <p:nvPr/>
        </p:nvSpPr>
        <p:spPr bwMode="auto">
          <a:xfrm>
            <a:off x="6134104" y="2936876"/>
            <a:ext cx="1368425" cy="209551"/>
          </a:xfrm>
          <a:custGeom>
            <a:avLst/>
            <a:gdLst>
              <a:gd name="T0" fmla="*/ 0 w 10000"/>
              <a:gd name="T1" fmla="*/ 0 h 13705"/>
              <a:gd name="T2" fmla="*/ 0 w 10000"/>
              <a:gd name="T3" fmla="*/ 168073411 h 13705"/>
              <a:gd name="T4" fmla="*/ 0 w 10000"/>
              <a:gd name="T5" fmla="*/ 748607964 h 13705"/>
              <a:gd name="T6" fmla="*/ 2147483647 w 10000"/>
              <a:gd name="T7" fmla="*/ 748607964 h 137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0" h="13705">
                <a:moveTo>
                  <a:pt x="0" y="0"/>
                </a:moveTo>
                <a:lnTo>
                  <a:pt x="0" y="3077"/>
                </a:lnTo>
                <a:lnTo>
                  <a:pt x="0" y="13705"/>
                </a:lnTo>
                <a:lnTo>
                  <a:pt x="10000" y="13705"/>
                </a:lnTo>
              </a:path>
            </a:pathLst>
          </a:custGeom>
          <a:noFill/>
          <a:ln w="38100" cap="flat" cmpd="sng">
            <a:solidFill>
              <a:srgbClr val="C0C0C0"/>
            </a:solidFill>
            <a:prstDash val="solid"/>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nvGrpSpPr>
          <p:cNvPr id="155724" name="Gruppieren 86"/>
          <p:cNvGrpSpPr>
            <a:grpSpLocks/>
          </p:cNvGrpSpPr>
          <p:nvPr/>
        </p:nvGrpSpPr>
        <p:grpSpPr bwMode="auto">
          <a:xfrm>
            <a:off x="7862892" y="2019301"/>
            <a:ext cx="720725" cy="1162051"/>
            <a:chOff x="6948488" y="2019300"/>
            <a:chExt cx="720725" cy="1162050"/>
          </a:xfrm>
        </p:grpSpPr>
        <p:sp>
          <p:nvSpPr>
            <p:cNvPr id="155816" name="Freeform 241"/>
            <p:cNvSpPr>
              <a:spLocks/>
            </p:cNvSpPr>
            <p:nvPr/>
          </p:nvSpPr>
          <p:spPr bwMode="auto">
            <a:xfrm>
              <a:off x="7137400" y="2641600"/>
              <a:ext cx="531813" cy="539750"/>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Lst>
              <a:ahLst/>
              <a:cxnLst>
                <a:cxn ang="T6">
                  <a:pos x="T0" y="T1"/>
                </a:cxn>
                <a:cxn ang="T7">
                  <a:pos x="T2" y="T3"/>
                </a:cxn>
                <a:cxn ang="T8">
                  <a:pos x="T4" y="T5"/>
                </a:cxn>
              </a:cxnLst>
              <a:rect l="T9" t="T10" r="T11" b="T12"/>
              <a:pathLst>
                <a:path w="362" h="272">
                  <a:moveTo>
                    <a:pt x="0" y="0"/>
                  </a:moveTo>
                  <a:lnTo>
                    <a:pt x="0" y="272"/>
                  </a:lnTo>
                  <a:lnTo>
                    <a:pt x="362" y="272"/>
                  </a:lnTo>
                </a:path>
              </a:pathLst>
            </a:custGeom>
            <a:noFill/>
            <a:ln w="38100" cap="flat" cmpd="sng">
              <a:solidFill>
                <a:srgbClr val="C0C0C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817" name="Line 528"/>
            <p:cNvSpPr>
              <a:spLocks noChangeShapeType="1"/>
            </p:cNvSpPr>
            <p:nvPr/>
          </p:nvSpPr>
          <p:spPr bwMode="auto">
            <a:xfrm flipH="1">
              <a:off x="7121525" y="2019300"/>
              <a:ext cx="0" cy="379413"/>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5818" name="Rectangle 120"/>
            <p:cNvSpPr>
              <a:spLocks noChangeArrowheads="1"/>
            </p:cNvSpPr>
            <p:nvPr/>
          </p:nvSpPr>
          <p:spPr bwMode="auto">
            <a:xfrm>
              <a:off x="6948488" y="2406650"/>
              <a:ext cx="358775"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Bridge</a:t>
              </a:r>
            </a:p>
          </p:txBody>
        </p:sp>
      </p:grpSp>
      <p:pic>
        <p:nvPicPr>
          <p:cNvPr id="155811" name="Picture 3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047163" y="1052513"/>
            <a:ext cx="711200" cy="69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86400" y="5409914"/>
            <a:ext cx="558800" cy="17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5" name="Rechteck 128"/>
          <p:cNvSpPr>
            <a:spLocks noChangeArrowheads="1"/>
          </p:cNvSpPr>
          <p:nvPr/>
        </p:nvSpPr>
        <p:spPr bwMode="auto">
          <a:xfrm>
            <a:off x="1165920" y="6258636"/>
            <a:ext cx="2808288"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
                <a:srgbClr val="00214A"/>
              </a:buClr>
              <a:buFontTx/>
              <a:buAutoNum type="arabicParenR"/>
            </a:pPr>
            <a:r>
              <a:rPr lang="en-GB" altLang="de-DE" sz="800" i="1" dirty="0">
                <a:latin typeface="Verdana"/>
                <a:cs typeface="Arial" pitchFamily="34" charset="0"/>
              </a:rPr>
              <a:t>Option: </a:t>
            </a:r>
            <a:r>
              <a:rPr lang="en-GB" sz="800" i="1" dirty="0">
                <a:latin typeface="Verdana"/>
              </a:rPr>
              <a:t>CAN FD ISO 11898-1 in 4 nodes </a:t>
            </a:r>
            <a:endParaRPr lang="en-GB" altLang="de-DE" sz="800" dirty="0">
              <a:latin typeface="Verdana"/>
              <a:cs typeface="Arial" pitchFamily="34" charset="0"/>
            </a:endParaRPr>
          </a:p>
        </p:txBody>
      </p:sp>
      <p:sp>
        <p:nvSpPr>
          <p:cNvPr id="96" name="Rectangle 55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SENT</a:t>
            </a:r>
          </a:p>
        </p:txBody>
      </p:sp>
      <p:sp>
        <p:nvSpPr>
          <p:cNvPr id="97" name="Rectangle 558"/>
          <p:cNvSpPr>
            <a:spLocks noChangeArrowheads="1"/>
          </p:cNvSpPr>
          <p:nvPr/>
        </p:nvSpPr>
        <p:spPr bwMode="auto">
          <a:xfrm rot="-5400000">
            <a:off x="5664996" y="4804569"/>
            <a:ext cx="760412"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MSCx</a:t>
            </a:r>
            <a:endParaRPr lang="en-GB" altLang="de-DE" sz="800" dirty="0">
              <a:latin typeface="Verdana"/>
              <a:cs typeface="Arial" pitchFamily="34" charset="0"/>
            </a:endParaRPr>
          </a:p>
        </p:txBody>
      </p:sp>
      <p:sp>
        <p:nvSpPr>
          <p:cNvPr id="98" name="Line 562"/>
          <p:cNvSpPr>
            <a:spLocks noChangeShapeType="1"/>
          </p:cNvSpPr>
          <p:nvPr/>
        </p:nvSpPr>
        <p:spPr bwMode="auto">
          <a:xfrm flipH="1">
            <a:off x="6045200"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99" name="Line 56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00" name="Line 566"/>
          <p:cNvSpPr>
            <a:spLocks noChangeShapeType="1"/>
          </p:cNvSpPr>
          <p:nvPr/>
        </p:nvSpPr>
        <p:spPr bwMode="auto">
          <a:xfrm flipH="1">
            <a:off x="722788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01" name="Rectangle 589"/>
          <p:cNvSpPr>
            <a:spLocks noChangeArrowheads="1"/>
          </p:cNvSpPr>
          <p:nvPr/>
        </p:nvSpPr>
        <p:spPr bwMode="auto">
          <a:xfrm rot="-5400000">
            <a:off x="6847684" y="4804569"/>
            <a:ext cx="760412"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PSI5(S)</a:t>
            </a:r>
          </a:p>
        </p:txBody>
      </p:sp>
      <p:sp>
        <p:nvSpPr>
          <p:cNvPr id="2" name="Footer Placeholder 1">
            <a:extLst>
              <a:ext uri="{FF2B5EF4-FFF2-40B4-BE49-F238E27FC236}">
                <a16:creationId xmlns:a16="http://schemas.microsoft.com/office/drawing/2014/main" id="{D2702AE8-7327-4AA1-A62F-79B916901709}"/>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32EC425C-5A2A-44C5-B21F-3C00B75E96E3}"/>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D820FEEA-FC0D-4E5B-B7C2-5D11A2E1DB1D}"/>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496794469"/>
      </p:ext>
    </p:extLst>
  </p:cSld>
  <p:clrMapOvr>
    <a:masterClrMapping/>
  </p:clrMapOvr>
  <p:transition spd="slow"/>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3"/>
          <p:cNvSpPr>
            <a:spLocks noGrp="1" noChangeArrowheads="1"/>
          </p:cNvSpPr>
          <p:nvPr>
            <p:ph type="title" hasCustomPrompt="1"/>
          </p:nvPr>
        </p:nvSpPr>
        <p:spPr/>
        <p:txBody>
          <a:bodyPr vert="horz" lIns="0" tIns="0" rIns="0" bIns="10800" rtlCol="0" anchor="b" anchorCtr="0">
            <a:noAutofit/>
          </a:bodyPr>
          <a:lstStyle/>
          <a:p>
            <a:r>
              <a:t>3x Series – </a:t>
            </a:r>
            <a:r>
              <a:rPr>
                <a:solidFill>
                  <a:schemeClr val="accent5">
                    <a:lumMod val="75000"/>
                  </a:schemeClr>
                </a:solidFill>
              </a:rPr>
              <a:t>ADAS Feature Set</a:t>
            </a:r>
            <a:br>
              <a:rPr>
                <a:solidFill>
                  <a:schemeClr val="accent5">
                    <a:lumMod val="75000"/>
                  </a:schemeClr>
                </a:solidFill>
              </a:rPr>
            </a:br>
            <a:r>
              <a:rPr>
                <a:solidFill>
                  <a:schemeClr val="accent3">
                    <a:lumMod val="50000"/>
                  </a:schemeClr>
                </a:solidFill>
              </a:rPr>
              <a:t>SAK-TC234L</a:t>
            </a:r>
            <a:r>
              <a:rPr>
                <a:solidFill>
                  <a:schemeClr val="accent5">
                    <a:lumMod val="75000"/>
                  </a:schemeClr>
                </a:solidFill>
              </a:rPr>
              <a:t>A</a:t>
            </a:r>
            <a:r>
              <a:rPr>
                <a:solidFill>
                  <a:schemeClr val="accent3">
                    <a:lumMod val="50000"/>
                  </a:schemeClr>
                </a:solidFill>
              </a:rPr>
              <a:t>-32F200</a:t>
            </a:r>
          </a:p>
        </p:txBody>
      </p:sp>
      <p:graphicFrame>
        <p:nvGraphicFramePr>
          <p:cNvPr id="1129840" name="Group 368"/>
          <p:cNvGraphicFramePr>
            <a:graphicFrameLocks noGrp="1"/>
          </p:cNvGraphicFramePr>
          <p:nvPr>
            <p:extLst/>
          </p:nvPr>
        </p:nvGraphicFramePr>
        <p:xfrm>
          <a:off x="1165226" y="941389"/>
          <a:ext cx="3495677" cy="4970988"/>
        </p:xfrm>
        <a:graphic>
          <a:graphicData uri="http://schemas.openxmlformats.org/drawingml/2006/table">
            <a:tbl>
              <a:tblPr/>
              <a:tblGrid>
                <a:gridCol w="772000">
                  <a:extLst>
                    <a:ext uri="{9D8B030D-6E8A-4147-A177-3AD203B41FA5}">
                      <a16:colId xmlns:a16="http://schemas.microsoft.com/office/drawing/2014/main" val="20000"/>
                    </a:ext>
                  </a:extLst>
                </a:gridCol>
                <a:gridCol w="1332487">
                  <a:extLst>
                    <a:ext uri="{9D8B030D-6E8A-4147-A177-3AD203B41FA5}">
                      <a16:colId xmlns:a16="http://schemas.microsoft.com/office/drawing/2014/main" val="20001"/>
                    </a:ext>
                  </a:extLst>
                </a:gridCol>
                <a:gridCol w="1391190">
                  <a:extLst>
                    <a:ext uri="{9D8B030D-6E8A-4147-A177-3AD203B41FA5}">
                      <a16:colId xmlns:a16="http://schemas.microsoft.com/office/drawing/2014/main" val="20002"/>
                    </a:ext>
                  </a:extLst>
                </a:gridCol>
              </a:tblGrid>
              <a:tr h="212284">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Feature Set</a:t>
                      </a:r>
                      <a:endParaRPr kumimoji="0" lang="en-GB" sz="800" b="1" i="0" u="none" strike="noStrike" cap="none" normalizeH="0" baseline="0" noProof="1">
                        <a:ln>
                          <a:noFill/>
                        </a:ln>
                        <a:solidFill>
                          <a:schemeClr val="tx1"/>
                        </a:solidFill>
                        <a:effectLst/>
                        <a:latin typeface="Verdana" pitchFamily="34" charset="0"/>
                      </a:endParaRP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US" sz="800" b="1" i="0" u="none" strike="noStrike" cap="none" normalizeH="0" baseline="0" noProof="1">
                        <a:ln>
                          <a:noFill/>
                        </a:ln>
                        <a:solidFill>
                          <a:srgbClr val="00214A"/>
                        </a:solidFill>
                        <a:effectLst/>
                        <a:latin typeface="Verdana" pitchFamily="34" charset="0"/>
                      </a:endParaRPr>
                    </a:p>
                  </a:txBody>
                  <a:tcPr marL="110629" marR="110629" marT="46797" marB="4679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3x Series </a:t>
                      </a:r>
                      <a:endParaRPr kumimoji="0" lang="en-GB" sz="800" b="0" i="0" u="none" strike="noStrike" cap="none" normalizeH="0" baseline="0" dirty="0">
                        <a:ln>
                          <a:noFill/>
                        </a:ln>
                        <a:solidFill>
                          <a:schemeClr val="tx1"/>
                        </a:solidFill>
                        <a:effectLst/>
                        <a:latin typeface="Verdana" pitchFamily="34" charset="0"/>
                      </a:endParaRP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21228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1.6P</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1228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1228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1.6E</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1</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1228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200 MHz</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1228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Flash</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Program Flash</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MB</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12480">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Data Flash</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128k , 125 k cycles</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12005">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SRAM</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Total </a:t>
                      </a:r>
                      <a:r>
                        <a:rPr kumimoji="0" lang="en-GB" sz="700" b="0" i="0" u="none" strike="noStrike" cap="none" normalizeH="0" baseline="0" dirty="0">
                          <a:ln>
                            <a:noFill/>
                          </a:ln>
                          <a:solidFill>
                            <a:schemeClr val="tx1"/>
                          </a:solidFill>
                          <a:effectLst/>
                          <a:latin typeface="Verdana" pitchFamily="34" charset="0"/>
                        </a:rPr>
                        <a:t>(DMI, PMI)</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192 KB + 512KB</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7"/>
                  </a:ext>
                </a:extLst>
              </a:tr>
              <a:tr h="21228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DMA</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16</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1228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ADC</a:t>
                      </a:r>
                    </a:p>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800" b="1" i="0" u="none" strike="noStrike" cap="none" normalizeH="0" baseline="0" dirty="0">
                        <a:ln>
                          <a:noFill/>
                        </a:ln>
                        <a:solidFill>
                          <a:schemeClr val="tx1"/>
                        </a:solidFill>
                        <a:effectLst/>
                        <a:latin typeface="Verdana" pitchFamily="34" charset="0"/>
                      </a:endParaRP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Modules 12bit / DS</a:t>
                      </a:r>
                    </a:p>
                  </a:txBody>
                  <a:tcPr marL="110629" marR="110629" marT="46798" marB="46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9"/>
                  </a:ext>
                </a:extLst>
              </a:tr>
              <a:tr h="21228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 12bit / DS</a:t>
                      </a:r>
                    </a:p>
                  </a:txBody>
                  <a:tcPr marL="110629" marR="110629" marT="46798" marB="46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24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12284">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Timer</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GTM Input / Output</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 / 32</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1228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CCU / GPT modules</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12284">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Interfaces</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FlexRay</a:t>
                      </a:r>
                      <a:r>
                        <a:rPr kumimoji="0" lang="en-GB" sz="800" b="0" i="0" u="none" strike="noStrike" cap="none" normalizeH="0" baseline="0" dirty="0">
                          <a:ln>
                            <a:noFill/>
                          </a:ln>
                          <a:solidFill>
                            <a:schemeClr val="tx1"/>
                          </a:solidFill>
                          <a:effectLst/>
                          <a:latin typeface="Verdana" pitchFamily="34" charset="0"/>
                        </a:rPr>
                        <a:t> (#/</a:t>
                      </a:r>
                      <a:r>
                        <a:rPr kumimoji="0" lang="en-GB" sz="800" b="0" i="0" u="none" strike="noStrike" cap="none" normalizeH="0" baseline="0" dirty="0" err="1">
                          <a:ln>
                            <a:noFill/>
                          </a:ln>
                          <a:solidFill>
                            <a:schemeClr val="tx1"/>
                          </a:solidFill>
                          <a:effectLst/>
                          <a:latin typeface="Verdana" pitchFamily="34" charset="0"/>
                        </a:rPr>
                        <a:t>ch.</a:t>
                      </a:r>
                      <a:r>
                        <a:rPr kumimoji="0" lang="en-GB" sz="800" b="0" i="0" u="none" strike="noStrike" cap="none" normalizeH="0" baseline="0" dirty="0">
                          <a:ln>
                            <a:noFill/>
                          </a:ln>
                          <a:solidFill>
                            <a:schemeClr val="tx1"/>
                          </a:solidFill>
                          <a:effectLst/>
                          <a:latin typeface="Verdana" pitchFamily="34" charset="0"/>
                        </a:rPr>
                        <a:t>)</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2</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323232">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CAN FD</a:t>
                      </a:r>
                      <a:r>
                        <a:rPr kumimoji="0" lang="en-GB" sz="800" b="0" i="0" u="none" strike="noStrike" cap="small" normalizeH="0" baseline="30000" dirty="0">
                          <a:ln>
                            <a:noFill/>
                          </a:ln>
                          <a:solidFill>
                            <a:schemeClr val="tx1"/>
                          </a:solidFill>
                          <a:effectLst/>
                          <a:latin typeface="Verdana" pitchFamily="34" charset="0"/>
                        </a:rPr>
                        <a:t>1)</a:t>
                      </a:r>
                      <a:r>
                        <a:rPr kumimoji="0" lang="en-GB" sz="800" b="0" i="0" u="none" strike="noStrike" cap="small" normalizeH="0" baseline="0" dirty="0">
                          <a:ln>
                            <a:noFill/>
                          </a:ln>
                          <a:solidFill>
                            <a:schemeClr val="tx1"/>
                          </a:solidFill>
                          <a:effectLst/>
                          <a:latin typeface="Verdana" pitchFamily="34" charset="0"/>
                        </a:rPr>
                        <a:t> </a:t>
                      </a:r>
                      <a:r>
                        <a:rPr kumimoji="0" lang="en-GB" sz="800" b="0" i="0" u="none" strike="noStrike" cap="none" normalizeH="0" baseline="0" dirty="0">
                          <a:ln>
                            <a:noFill/>
                          </a:ln>
                          <a:solidFill>
                            <a:schemeClr val="tx1"/>
                          </a:solidFill>
                          <a:effectLst/>
                          <a:latin typeface="Verdana" pitchFamily="34" charset="0"/>
                        </a:rPr>
                        <a:t>(nodes/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 / 256</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1228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QSPI / </a:t>
                      </a:r>
                      <a:r>
                        <a:rPr lang="en-GB" sz="800" dirty="0">
                          <a:solidFill>
                            <a:schemeClr val="tx1"/>
                          </a:solidFill>
                          <a:latin typeface="Arial" charset="0"/>
                        </a:rPr>
                        <a:t>ASCLIN</a:t>
                      </a:r>
                      <a:r>
                        <a:rPr kumimoji="0" lang="en-GB" sz="800" b="0" i="0" u="none" strike="noStrike" cap="none" normalizeH="0" baseline="0" dirty="0">
                          <a:ln>
                            <a:noFill/>
                          </a:ln>
                          <a:solidFill>
                            <a:schemeClr val="tx1"/>
                          </a:solidFill>
                          <a:effectLst/>
                          <a:latin typeface="Verdana" pitchFamily="34" charset="0"/>
                        </a:rPr>
                        <a:t> / I2C</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2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1228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SENT / PSI5</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12284">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HSCT/ MSC / EBU</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331939">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Other</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FFT accelerator, Ethernet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18"/>
                  </a:ext>
                </a:extLst>
              </a:tr>
              <a:tr h="21228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Safety</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SIL Level</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ASIL-D</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1228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Security</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HSM</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Option</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21228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Power</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EVR</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bl>
          </a:graphicData>
        </a:graphic>
      </p:graphicFrame>
      <p:sp>
        <p:nvSpPr>
          <p:cNvPr id="157699" name="Text Box 92"/>
          <p:cNvSpPr txBox="1">
            <a:spLocks noChangeArrowheads="1"/>
          </p:cNvSpPr>
          <p:nvPr/>
        </p:nvSpPr>
        <p:spPr bwMode="auto">
          <a:xfrm>
            <a:off x="4694238" y="5589591"/>
            <a:ext cx="1428596"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1000" b="1" dirty="0">
                <a:latin typeface="Verdana"/>
                <a:cs typeface="Arial" pitchFamily="34" charset="0"/>
              </a:rPr>
              <a:t>Package Variants</a:t>
            </a:r>
          </a:p>
        </p:txBody>
      </p:sp>
      <p:sp>
        <p:nvSpPr>
          <p:cNvPr id="157700" name="Line 93"/>
          <p:cNvSpPr>
            <a:spLocks noChangeShapeType="1"/>
          </p:cNvSpPr>
          <p:nvPr/>
        </p:nvSpPr>
        <p:spPr bwMode="auto">
          <a:xfrm>
            <a:off x="4765675" y="5805488"/>
            <a:ext cx="5113338" cy="0"/>
          </a:xfrm>
          <a:prstGeom prst="line">
            <a:avLst/>
          </a:prstGeom>
          <a:noFill/>
          <a:ln w="19050">
            <a:solidFill>
              <a:srgbClr val="87A5D2"/>
            </a:solidFill>
            <a:round/>
            <a:headEnd/>
            <a:tailEnd/>
          </a:ln>
          <a:extLst>
            <a:ext uri="{909E8E84-426E-40DD-AFC4-6F175D3DCCD1}">
              <a14:hiddenFill xmlns:a14="http://schemas.microsoft.com/office/drawing/2010/main">
                <a:noFill/>
              </a14:hiddenFill>
            </a:ext>
          </a:extLst>
        </p:spPr>
        <p:txBody>
          <a:bodyPr wrap="none" anchor="ctr">
            <a:noAutofit/>
          </a:bodyPr>
          <a:lstStyle/>
          <a:p>
            <a:pPr algn="l"/>
            <a:endParaRPr lang="en-GB" dirty="0">
              <a:solidFill>
                <a:srgbClr val="00214A"/>
              </a:solidFill>
              <a:latin typeface="Arial" pitchFamily="34" charset="0"/>
              <a:cs typeface="Arial" pitchFamily="34" charset="0"/>
            </a:endParaRPr>
          </a:p>
        </p:txBody>
      </p:sp>
      <p:sp>
        <p:nvSpPr>
          <p:cNvPr id="157788" name="Rectangle 379"/>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SCU</a:t>
            </a:r>
          </a:p>
        </p:txBody>
      </p:sp>
      <p:sp>
        <p:nvSpPr>
          <p:cNvPr id="157789" name="Rectangle 381"/>
          <p:cNvSpPr>
            <a:spLocks noChangeArrowheads="1"/>
          </p:cNvSpPr>
          <p:nvPr/>
        </p:nvSpPr>
        <p:spPr bwMode="auto">
          <a:xfrm>
            <a:off x="8845554" y="4008438"/>
            <a:ext cx="754063" cy="298451"/>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ADCx</a:t>
            </a:r>
            <a:endParaRPr lang="en-GB" altLang="de-DE" sz="800" dirty="0">
              <a:latin typeface="Verdana"/>
              <a:cs typeface="Arial" pitchFamily="34" charset="0"/>
            </a:endParaRPr>
          </a:p>
        </p:txBody>
      </p:sp>
      <p:sp>
        <p:nvSpPr>
          <p:cNvPr id="157790" name="Rectangle 382"/>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PLL &amp;</a:t>
            </a:r>
          </a:p>
          <a:p>
            <a:pPr algn="l" eaLnBrk="1" hangingPunct="1">
              <a:spcBef>
                <a:spcPct val="0"/>
              </a:spcBef>
              <a:spcAft>
                <a:spcPct val="0"/>
              </a:spcAft>
              <a:buClr>
                <a:srgbClr val="00214A"/>
              </a:buClr>
              <a:buFontTx/>
              <a:buNone/>
            </a:pPr>
            <a:r>
              <a:rPr lang="en-GB" altLang="de-DE" sz="800" dirty="0">
                <a:latin typeface="Verdana"/>
                <a:cs typeface="Arial" pitchFamily="34" charset="0"/>
              </a:rPr>
              <a:t>PLL ERAY</a:t>
            </a:r>
          </a:p>
        </p:txBody>
      </p:sp>
      <p:sp>
        <p:nvSpPr>
          <p:cNvPr id="157791" name="Rectangle 383"/>
          <p:cNvSpPr>
            <a:spLocks noChangeArrowheads="1"/>
          </p:cNvSpPr>
          <p:nvPr/>
        </p:nvSpPr>
        <p:spPr bwMode="auto">
          <a:xfrm rot="-5400000">
            <a:off x="50736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FlexRay</a:t>
            </a:r>
            <a:endParaRPr lang="en-GB" altLang="de-DE" sz="800" dirty="0">
              <a:latin typeface="Verdana"/>
              <a:cs typeface="Arial" pitchFamily="34" charset="0"/>
            </a:endParaRPr>
          </a:p>
        </p:txBody>
      </p:sp>
      <p:sp>
        <p:nvSpPr>
          <p:cNvPr id="157792" name="Rectangle 384"/>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MultiCAN+FD</a:t>
            </a:r>
            <a:endParaRPr lang="en-GB" altLang="de-DE" sz="800" dirty="0">
              <a:latin typeface="Verdana"/>
              <a:cs typeface="Arial" pitchFamily="34" charset="0"/>
            </a:endParaRPr>
          </a:p>
        </p:txBody>
      </p:sp>
      <p:sp>
        <p:nvSpPr>
          <p:cNvPr id="157793" name="Rectangle 385"/>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QSPIx</a:t>
            </a:r>
            <a:endParaRPr lang="en-GB" altLang="de-DE" sz="800" dirty="0">
              <a:latin typeface="Verdana"/>
              <a:cs typeface="Arial" pitchFamily="34" charset="0"/>
            </a:endParaRPr>
          </a:p>
        </p:txBody>
      </p:sp>
      <p:sp>
        <p:nvSpPr>
          <p:cNvPr id="157794" name="Rectangle 386"/>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ASCLINx</a:t>
            </a:r>
            <a:endParaRPr lang="en-GB" altLang="de-DE" sz="800" dirty="0">
              <a:latin typeface="Verdana"/>
              <a:cs typeface="Arial" pitchFamily="34" charset="0"/>
            </a:endParaRPr>
          </a:p>
        </p:txBody>
      </p:sp>
      <p:sp>
        <p:nvSpPr>
          <p:cNvPr id="157795" name="Rectangle 38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SENT</a:t>
            </a:r>
          </a:p>
        </p:txBody>
      </p:sp>
      <p:sp>
        <p:nvSpPr>
          <p:cNvPr id="157796" name="Freeform 389"/>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797" name="Line 390"/>
          <p:cNvSpPr>
            <a:spLocks noChangeShapeType="1"/>
          </p:cNvSpPr>
          <p:nvPr/>
        </p:nvSpPr>
        <p:spPr bwMode="auto">
          <a:xfrm flipH="1">
            <a:off x="54562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798" name="Line 391"/>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799" name="Line 393"/>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0" name="Line 394"/>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1" name="Line 39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2" name="Line 400"/>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3" name="Line 402"/>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4" name="Line 404"/>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5" name="Line 405"/>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6" name="Line 407"/>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7" name="Rectangle 408"/>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STM</a:t>
            </a:r>
          </a:p>
        </p:txBody>
      </p:sp>
      <p:sp>
        <p:nvSpPr>
          <p:cNvPr id="157808" name="Line 409"/>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9" name="Rectangle 415"/>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GTM</a:t>
            </a:r>
          </a:p>
        </p:txBody>
      </p:sp>
      <p:sp>
        <p:nvSpPr>
          <p:cNvPr id="157810" name="Line 416"/>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11" name="Line 417"/>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12" name="Rectangle 419"/>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CCU6x</a:t>
            </a:r>
          </a:p>
        </p:txBody>
      </p:sp>
      <p:sp>
        <p:nvSpPr>
          <p:cNvPr id="157813" name="Rectangle 425"/>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1.6E</a:t>
            </a:r>
          </a:p>
        </p:txBody>
      </p:sp>
      <p:sp>
        <p:nvSpPr>
          <p:cNvPr id="157814" name="Rectangle 427"/>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Standby </a:t>
            </a:r>
          </a:p>
          <a:p>
            <a:pPr algn="l" eaLnBrk="1" hangingPunct="1">
              <a:spcBef>
                <a:spcPct val="0"/>
              </a:spcBef>
              <a:spcAft>
                <a:spcPct val="0"/>
              </a:spcAft>
              <a:buClr>
                <a:srgbClr val="00214A"/>
              </a:buClr>
              <a:buFontTx/>
              <a:buNone/>
            </a:pPr>
            <a:r>
              <a:rPr lang="en-GB" altLang="de-DE" sz="500" dirty="0">
                <a:latin typeface="Verdana"/>
                <a:cs typeface="Arial" pitchFamily="34" charset="0"/>
              </a:rPr>
              <a:t>Overlay</a:t>
            </a:r>
          </a:p>
        </p:txBody>
      </p:sp>
      <p:sp>
        <p:nvSpPr>
          <p:cNvPr id="157815" name="Rectangle 428"/>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7816" name="Rectangle 429"/>
          <p:cNvSpPr>
            <a:spLocks noChangeArrowheads="1"/>
          </p:cNvSpPr>
          <p:nvPr/>
        </p:nvSpPr>
        <p:spPr bwMode="auto">
          <a:xfrm>
            <a:off x="6667500" y="2189164"/>
            <a:ext cx="711200" cy="215900"/>
          </a:xfrm>
          <a:prstGeom prst="rect">
            <a:avLst/>
          </a:prstGeom>
          <a:solidFill>
            <a:schemeClr val="bg2"/>
          </a:solidFill>
          <a:ln w="9525">
            <a:solidFill>
              <a:schemeClr val="accent4"/>
            </a:solidFill>
            <a:miter lim="800000"/>
            <a:headEnd/>
            <a:tailEnd/>
          </a:ln>
          <a:effectLst/>
        </p:spPr>
        <p:txBody>
          <a:bodyPr wrap="none"/>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Checker Core</a:t>
            </a:r>
          </a:p>
        </p:txBody>
      </p:sp>
      <p:sp>
        <p:nvSpPr>
          <p:cNvPr id="157817" name="Rectangle 439"/>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BCU</a:t>
            </a:r>
          </a:p>
        </p:txBody>
      </p:sp>
      <p:sp>
        <p:nvSpPr>
          <p:cNvPr id="157818" name="Line 440"/>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19" name="Line 445"/>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20" name="Line 446"/>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21" name="Rectangle 447"/>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Ports</a:t>
            </a:r>
          </a:p>
        </p:txBody>
      </p:sp>
      <p:sp>
        <p:nvSpPr>
          <p:cNvPr id="157822" name="Rectangle 448"/>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OCDS</a:t>
            </a:r>
          </a:p>
        </p:txBody>
      </p:sp>
      <p:sp>
        <p:nvSpPr>
          <p:cNvPr id="157823" name="Line 449"/>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24" name="Rectangle 450"/>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GPT12x</a:t>
            </a:r>
          </a:p>
        </p:txBody>
      </p:sp>
      <p:sp>
        <p:nvSpPr>
          <p:cNvPr id="157825" name="Rectangle 451"/>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IOM</a:t>
            </a:r>
          </a:p>
        </p:txBody>
      </p:sp>
      <p:sp>
        <p:nvSpPr>
          <p:cNvPr id="157826" name="Line 452"/>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27" name="Text Box 453"/>
          <p:cNvSpPr txBox="1">
            <a:spLocks noChangeArrowheads="1"/>
          </p:cNvSpPr>
          <p:nvPr/>
        </p:nvSpPr>
        <p:spPr bwMode="auto">
          <a:xfrm>
            <a:off x="6203950" y="4202113"/>
            <a:ext cx="1351652"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System Peripheral Bus</a:t>
            </a:r>
          </a:p>
        </p:txBody>
      </p:sp>
      <p:sp>
        <p:nvSpPr>
          <p:cNvPr id="157828" name="Rectangle 439"/>
          <p:cNvSpPr>
            <a:spLocks noChangeArrowheads="1"/>
          </p:cNvSpPr>
          <p:nvPr/>
        </p:nvSpPr>
        <p:spPr bwMode="auto">
          <a:xfrm>
            <a:off x="8655054" y="4557714"/>
            <a:ext cx="944563" cy="744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i="1" dirty="0">
                <a:latin typeface="Verdana"/>
                <a:cs typeface="Arial" pitchFamily="34" charset="0"/>
              </a:rPr>
              <a:t>EVR</a:t>
            </a:r>
          </a:p>
          <a:p>
            <a:pPr algn="l" eaLnBrk="1" hangingPunct="1">
              <a:spcBef>
                <a:spcPct val="0"/>
              </a:spcBef>
              <a:spcAft>
                <a:spcPct val="0"/>
              </a:spcAft>
              <a:buClr>
                <a:srgbClr val="00214A"/>
              </a:buClr>
              <a:buFontTx/>
              <a:buNone/>
            </a:pPr>
            <a:r>
              <a:rPr lang="en-GB" altLang="de-DE" sz="800" i="1" dirty="0">
                <a:latin typeface="Verdana"/>
                <a:cs typeface="Arial" pitchFamily="34" charset="0"/>
              </a:rPr>
              <a:t>3.3V</a:t>
            </a:r>
          </a:p>
          <a:p>
            <a:pPr algn="l" eaLnBrk="1" hangingPunct="1">
              <a:spcBef>
                <a:spcPct val="0"/>
              </a:spcBef>
              <a:spcAft>
                <a:spcPct val="0"/>
              </a:spcAft>
              <a:buClr>
                <a:srgbClr val="00214A"/>
              </a:buClr>
              <a:buFontTx/>
              <a:buNone/>
            </a:pPr>
            <a:r>
              <a:rPr lang="en-GB" altLang="de-DE" sz="800" i="1" dirty="0">
                <a:latin typeface="Verdana"/>
                <a:cs typeface="Arial" pitchFamily="34" charset="0"/>
              </a:rPr>
              <a:t>Single Supply</a:t>
            </a:r>
          </a:p>
        </p:txBody>
      </p:sp>
      <p:sp>
        <p:nvSpPr>
          <p:cNvPr id="157829" name="Rectangle 426"/>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7830"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SDMA</a:t>
            </a:r>
          </a:p>
        </p:txBody>
      </p:sp>
      <p:sp>
        <p:nvSpPr>
          <p:cNvPr id="70" name="Rectangle 188"/>
          <p:cNvSpPr>
            <a:spLocks noChangeArrowheads="1"/>
          </p:cNvSpPr>
          <p:nvPr/>
        </p:nvSpPr>
        <p:spPr bwMode="auto">
          <a:xfrm>
            <a:off x="4932367" y="5867403"/>
            <a:ext cx="979487"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lgn="l">
              <a:buClr>
                <a:schemeClr val="tx1"/>
              </a:buClr>
              <a:defRPr/>
            </a:pPr>
            <a:r>
              <a:rPr lang="en-GB" sz="800" b="1" dirty="0">
                <a:latin typeface="Verdana"/>
                <a:cs typeface="Arial" charset="0"/>
              </a:rPr>
              <a:t>TQFP-144 </a:t>
            </a:r>
          </a:p>
          <a:p>
            <a:pPr algn="l">
              <a:buClr>
                <a:schemeClr val="tx1"/>
              </a:buClr>
              <a:defRPr/>
            </a:pPr>
            <a:r>
              <a:rPr lang="en-GB" sz="700" b="1" dirty="0">
                <a:latin typeface="Verdana"/>
                <a:cs typeface="Arial" charset="0"/>
              </a:rPr>
              <a:t>0.4mm</a:t>
            </a:r>
            <a:br>
              <a:rPr lang="en-GB" sz="800" dirty="0">
                <a:latin typeface="Verdana"/>
                <a:cs typeface="Arial" charset="0"/>
              </a:rPr>
            </a:br>
            <a:r>
              <a:rPr lang="en-GB" sz="700" dirty="0">
                <a:latin typeface="Verdana"/>
                <a:cs typeface="Arial" charset="0"/>
              </a:rPr>
              <a:t>-40°C to +125°C</a:t>
            </a:r>
            <a:r>
              <a:rPr lang="en-GB" sz="700" baseline="30000" dirty="0">
                <a:latin typeface="Verdana"/>
                <a:cs typeface="Arial" charset="0"/>
              </a:rPr>
              <a:t> </a:t>
            </a:r>
            <a:endParaRPr lang="en-GB" sz="800" dirty="0">
              <a:latin typeface="Verdana"/>
              <a:cs typeface="Arial" charset="0"/>
            </a:endParaRPr>
          </a:p>
          <a:p>
            <a:pPr algn="l">
              <a:buClr>
                <a:schemeClr val="tx1"/>
              </a:buClr>
              <a:defRPr/>
            </a:pPr>
            <a:r>
              <a:rPr lang="en-GB" sz="800" dirty="0">
                <a:latin typeface="Verdana"/>
                <a:cs typeface="Arial" charset="0"/>
              </a:rPr>
              <a:t>24 ADC inputs</a:t>
            </a:r>
          </a:p>
        </p:txBody>
      </p:sp>
      <p:sp>
        <p:nvSpPr>
          <p:cNvPr id="157832" name="Freeform 389"/>
          <p:cNvSpPr>
            <a:spLocks/>
          </p:cNvSpPr>
          <p:nvPr/>
        </p:nvSpPr>
        <p:spPr bwMode="auto">
          <a:xfrm>
            <a:off x="6053142" y="2019300"/>
            <a:ext cx="2555875"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33" name="Line 453"/>
          <p:cNvSpPr>
            <a:spLocks noChangeShapeType="1"/>
          </p:cNvSpPr>
          <p:nvPr/>
        </p:nvSpPr>
        <p:spPr bwMode="auto">
          <a:xfrm flipH="1">
            <a:off x="7367588"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nvGrpSpPr>
          <p:cNvPr id="157834" name="Group 485"/>
          <p:cNvGrpSpPr>
            <a:grpSpLocks/>
          </p:cNvGrpSpPr>
          <p:nvPr/>
        </p:nvGrpSpPr>
        <p:grpSpPr bwMode="auto">
          <a:xfrm>
            <a:off x="7121525" y="1198565"/>
            <a:ext cx="960438" cy="604837"/>
            <a:chOff x="3606" y="755"/>
            <a:chExt cx="605" cy="381"/>
          </a:xfrm>
        </p:grpSpPr>
        <p:sp>
          <p:nvSpPr>
            <p:cNvPr id="157860" name="Rectangle 480"/>
            <p:cNvSpPr>
              <a:spLocks noChangeArrowheads="1"/>
            </p:cNvSpPr>
            <p:nvPr/>
          </p:nvSpPr>
          <p:spPr bwMode="auto">
            <a:xfrm>
              <a:off x="3606" y="755"/>
              <a:ext cx="603" cy="12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PMU</a:t>
              </a:r>
            </a:p>
          </p:txBody>
        </p:sp>
        <p:sp>
          <p:nvSpPr>
            <p:cNvPr id="157861" name="Rectangle 481"/>
            <p:cNvSpPr>
              <a:spLocks noChangeArrowheads="1"/>
            </p:cNvSpPr>
            <p:nvPr/>
          </p:nvSpPr>
          <p:spPr bwMode="auto">
            <a:xfrm>
              <a:off x="3606" y="882"/>
              <a:ext cx="302" cy="25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Data Flash</a:t>
              </a:r>
              <a:br>
                <a:rPr lang="en-GB" altLang="de-DE" sz="600" dirty="0">
                  <a:latin typeface="Verdana"/>
                  <a:cs typeface="Arial" pitchFamily="34" charset="0"/>
                </a:rPr>
              </a:br>
              <a:r>
                <a:rPr lang="en-GB" altLang="de-DE" sz="600" dirty="0">
                  <a:latin typeface="Verdana"/>
                  <a:cs typeface="Arial" pitchFamily="34" charset="0"/>
                </a:rPr>
                <a:t>BROM</a:t>
              </a:r>
            </a:p>
          </p:txBody>
        </p:sp>
        <p:sp>
          <p:nvSpPr>
            <p:cNvPr id="157862" name="Rectangle 482"/>
            <p:cNvSpPr>
              <a:spLocks noChangeArrowheads="1"/>
            </p:cNvSpPr>
            <p:nvPr/>
          </p:nvSpPr>
          <p:spPr bwMode="auto">
            <a:xfrm>
              <a:off x="3908" y="882"/>
              <a:ext cx="303" cy="25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grpSp>
      <p:sp>
        <p:nvSpPr>
          <p:cNvPr id="157835" name="Line 484"/>
          <p:cNvSpPr>
            <a:spLocks noChangeShapeType="1"/>
          </p:cNvSpPr>
          <p:nvPr/>
        </p:nvSpPr>
        <p:spPr bwMode="auto">
          <a:xfrm flipH="1">
            <a:off x="7843838"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36" name="Line 456"/>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37" name="Line 457"/>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38" name="Text Box 432"/>
          <p:cNvSpPr txBox="1">
            <a:spLocks noChangeArrowheads="1"/>
          </p:cNvSpPr>
          <p:nvPr/>
        </p:nvSpPr>
        <p:spPr bwMode="auto">
          <a:xfrm>
            <a:off x="7164392" y="1917699"/>
            <a:ext cx="902811"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SRI Cross Bar</a:t>
            </a:r>
          </a:p>
        </p:txBody>
      </p:sp>
      <p:sp>
        <p:nvSpPr>
          <p:cNvPr id="157839" name="Line 260"/>
          <p:cNvSpPr>
            <a:spLocks noChangeShapeType="1"/>
          </p:cNvSpPr>
          <p:nvPr/>
        </p:nvSpPr>
        <p:spPr bwMode="auto">
          <a:xfrm flipH="1">
            <a:off x="7502525" y="2895603"/>
            <a:ext cx="0" cy="1403351"/>
          </a:xfrm>
          <a:prstGeom prst="line">
            <a:avLst/>
          </a:prstGeom>
          <a:noFill/>
          <a:ln w="38100">
            <a:solidFill>
              <a:srgbClr val="C0C0C0"/>
            </a:solidFill>
            <a:round/>
            <a:headEnd type="triangle" w="med" len="me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nvGrpSpPr>
          <p:cNvPr id="157840" name="Group 84"/>
          <p:cNvGrpSpPr>
            <a:grpSpLocks/>
          </p:cNvGrpSpPr>
          <p:nvPr/>
        </p:nvGrpSpPr>
        <p:grpSpPr bwMode="auto">
          <a:xfrm>
            <a:off x="5268917" y="1196976"/>
            <a:ext cx="1512887" cy="611188"/>
            <a:chOff x="3995936" y="1196752"/>
            <a:chExt cx="1512888" cy="612148"/>
          </a:xfrm>
          <a:solidFill>
            <a:schemeClr val="accent5">
              <a:lumMod val="40000"/>
              <a:lumOff val="60000"/>
            </a:schemeClr>
          </a:solidFill>
        </p:grpSpPr>
        <p:grpSp>
          <p:nvGrpSpPr>
            <p:cNvPr id="157856" name="Gruppieren 111"/>
            <p:cNvGrpSpPr>
              <a:grpSpLocks/>
            </p:cNvGrpSpPr>
            <p:nvPr/>
          </p:nvGrpSpPr>
          <p:grpSpPr bwMode="auto">
            <a:xfrm>
              <a:off x="3995936" y="1196752"/>
              <a:ext cx="1512888" cy="612148"/>
              <a:chOff x="5560763" y="1196528"/>
              <a:chExt cx="883445" cy="612323"/>
            </a:xfrm>
            <a:grpFill/>
          </p:grpSpPr>
          <p:sp>
            <p:nvSpPr>
              <p:cNvPr id="157858" name="Rectangle 219"/>
              <p:cNvSpPr>
                <a:spLocks noChangeArrowheads="1"/>
              </p:cNvSpPr>
              <p:nvPr/>
            </p:nvSpPr>
            <p:spPr bwMode="auto">
              <a:xfrm>
                <a:off x="5939383" y="1196528"/>
                <a:ext cx="504825" cy="432272"/>
              </a:xfrm>
              <a:prstGeom prst="rect">
                <a:avLst/>
              </a:prstGeom>
              <a:grp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RAM</a:t>
                </a:r>
              </a:p>
            </p:txBody>
          </p:sp>
          <p:sp>
            <p:nvSpPr>
              <p:cNvPr id="157859" name="Rectangle 310"/>
              <p:cNvSpPr>
                <a:spLocks noChangeArrowheads="1"/>
              </p:cNvSpPr>
              <p:nvPr/>
            </p:nvSpPr>
            <p:spPr bwMode="auto">
              <a:xfrm>
                <a:off x="5560763" y="1628799"/>
                <a:ext cx="883443" cy="180052"/>
              </a:xfrm>
              <a:prstGeom prst="rect">
                <a:avLst/>
              </a:prstGeom>
              <a:grp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LMU</a:t>
                </a:r>
              </a:p>
            </p:txBody>
          </p:sp>
        </p:grpSp>
        <p:sp>
          <p:nvSpPr>
            <p:cNvPr id="157857" name="Rectangle 222"/>
            <p:cNvSpPr>
              <a:spLocks noChangeArrowheads="1"/>
            </p:cNvSpPr>
            <p:nvPr/>
          </p:nvSpPr>
          <p:spPr bwMode="auto">
            <a:xfrm>
              <a:off x="3995936" y="1196975"/>
              <a:ext cx="647700" cy="431800"/>
            </a:xfrm>
            <a:prstGeom prst="rect">
              <a:avLst/>
            </a:prstGeom>
            <a:grp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ctr" eaLnBrk="1" hangingPunct="1">
                <a:spcBef>
                  <a:spcPct val="0"/>
                </a:spcBef>
                <a:spcAft>
                  <a:spcPct val="0"/>
                </a:spcAft>
                <a:buClr>
                  <a:srgbClr val="00214A"/>
                </a:buClr>
                <a:buFontTx/>
                <a:buNone/>
              </a:pPr>
              <a:r>
                <a:rPr lang="en-GB" altLang="de-DE" sz="800" dirty="0">
                  <a:latin typeface="Verdana"/>
                  <a:cs typeface="Arial" pitchFamily="34" charset="0"/>
                </a:rPr>
                <a:t>FFT engine</a:t>
              </a:r>
            </a:p>
          </p:txBody>
        </p:sp>
      </p:grpSp>
      <p:sp>
        <p:nvSpPr>
          <p:cNvPr id="157841" name="Line 484"/>
          <p:cNvSpPr>
            <a:spLocks noChangeShapeType="1"/>
          </p:cNvSpPr>
          <p:nvPr/>
        </p:nvSpPr>
        <p:spPr bwMode="auto">
          <a:xfrm flipH="1">
            <a:off x="6062663" y="1803402"/>
            <a:ext cx="0" cy="198439"/>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42" name="Rectangle 590"/>
          <p:cNvSpPr>
            <a:spLocks noChangeArrowheads="1"/>
          </p:cNvSpPr>
          <p:nvPr/>
        </p:nvSpPr>
        <p:spPr bwMode="auto">
          <a:xfrm>
            <a:off x="8840792" y="3357564"/>
            <a:ext cx="757237"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HSM</a:t>
            </a:r>
          </a:p>
        </p:txBody>
      </p:sp>
      <p:sp>
        <p:nvSpPr>
          <p:cNvPr id="157843" name="Line 591"/>
          <p:cNvSpPr>
            <a:spLocks noChangeShapeType="1"/>
          </p:cNvSpPr>
          <p:nvPr/>
        </p:nvSpPr>
        <p:spPr bwMode="auto">
          <a:xfrm>
            <a:off x="8601075" y="3478213"/>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44" name="Rectangle 252"/>
          <p:cNvSpPr>
            <a:spLocks noChangeArrowheads="1"/>
          </p:cNvSpPr>
          <p:nvPr/>
        </p:nvSpPr>
        <p:spPr bwMode="auto">
          <a:xfrm rot="-5400000">
            <a:off x="4778378" y="4803779"/>
            <a:ext cx="760412" cy="236537"/>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Ethernet</a:t>
            </a:r>
          </a:p>
        </p:txBody>
      </p:sp>
      <p:sp>
        <p:nvSpPr>
          <p:cNvPr id="157845" name="Line 253"/>
          <p:cNvSpPr>
            <a:spLocks noChangeShapeType="1"/>
          </p:cNvSpPr>
          <p:nvPr/>
        </p:nvSpPr>
        <p:spPr bwMode="auto">
          <a:xfrm flipH="1">
            <a:off x="51593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nvGrpSpPr>
          <p:cNvPr id="157846" name="Gruppieren 86"/>
          <p:cNvGrpSpPr>
            <a:grpSpLocks/>
          </p:cNvGrpSpPr>
          <p:nvPr/>
        </p:nvGrpSpPr>
        <p:grpSpPr bwMode="auto">
          <a:xfrm>
            <a:off x="7862892" y="2019301"/>
            <a:ext cx="720725" cy="1162051"/>
            <a:chOff x="6948488" y="2019300"/>
            <a:chExt cx="720725" cy="1162050"/>
          </a:xfrm>
        </p:grpSpPr>
        <p:sp>
          <p:nvSpPr>
            <p:cNvPr id="157853" name="Freeform 241"/>
            <p:cNvSpPr>
              <a:spLocks/>
            </p:cNvSpPr>
            <p:nvPr/>
          </p:nvSpPr>
          <p:spPr bwMode="auto">
            <a:xfrm>
              <a:off x="7137400" y="2641600"/>
              <a:ext cx="531813" cy="539750"/>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Lst>
              <a:ahLst/>
              <a:cxnLst>
                <a:cxn ang="T6">
                  <a:pos x="T0" y="T1"/>
                </a:cxn>
                <a:cxn ang="T7">
                  <a:pos x="T2" y="T3"/>
                </a:cxn>
                <a:cxn ang="T8">
                  <a:pos x="T4" y="T5"/>
                </a:cxn>
              </a:cxnLst>
              <a:rect l="T9" t="T10" r="T11" b="T12"/>
              <a:pathLst>
                <a:path w="362" h="272">
                  <a:moveTo>
                    <a:pt x="0" y="0"/>
                  </a:moveTo>
                  <a:lnTo>
                    <a:pt x="0" y="272"/>
                  </a:lnTo>
                  <a:lnTo>
                    <a:pt x="362" y="272"/>
                  </a:lnTo>
                </a:path>
              </a:pathLst>
            </a:custGeom>
            <a:noFill/>
            <a:ln w="38100" cap="flat" cmpd="sng">
              <a:solidFill>
                <a:srgbClr val="C0C0C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54" name="Line 528"/>
            <p:cNvSpPr>
              <a:spLocks noChangeShapeType="1"/>
            </p:cNvSpPr>
            <p:nvPr/>
          </p:nvSpPr>
          <p:spPr bwMode="auto">
            <a:xfrm flipH="1">
              <a:off x="7121525" y="2019300"/>
              <a:ext cx="0" cy="379413"/>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55" name="Rectangle 120"/>
            <p:cNvSpPr>
              <a:spLocks noChangeArrowheads="1"/>
            </p:cNvSpPr>
            <p:nvPr/>
          </p:nvSpPr>
          <p:spPr bwMode="auto">
            <a:xfrm>
              <a:off x="6948488" y="2406650"/>
              <a:ext cx="358775"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Bridge</a:t>
              </a:r>
            </a:p>
          </p:txBody>
        </p:sp>
      </p:grpSp>
      <p:pic>
        <p:nvPicPr>
          <p:cNvPr id="15784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400" y="5364166"/>
            <a:ext cx="558800" cy="17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7848" name="Picture 3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047163" y="1052513"/>
            <a:ext cx="711200" cy="69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 name="Rectangle 188"/>
          <p:cNvSpPr>
            <a:spLocks noChangeArrowheads="1"/>
          </p:cNvSpPr>
          <p:nvPr/>
        </p:nvSpPr>
        <p:spPr bwMode="auto">
          <a:xfrm>
            <a:off x="5990456" y="5867403"/>
            <a:ext cx="979488"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lgn="l">
              <a:buClr>
                <a:schemeClr val="tx1"/>
              </a:buClr>
              <a:defRPr/>
            </a:pPr>
            <a:r>
              <a:rPr lang="en-GB" sz="800" b="1" dirty="0">
                <a:latin typeface="Verdana"/>
                <a:cs typeface="Arial" pitchFamily="34" charset="0"/>
              </a:rPr>
              <a:t>LFBGA-292</a:t>
            </a:r>
          </a:p>
          <a:p>
            <a:pPr algn="l">
              <a:buClr>
                <a:schemeClr val="tx1"/>
              </a:buClr>
              <a:defRPr/>
            </a:pPr>
            <a:r>
              <a:rPr lang="en-GB" sz="700" b="1" dirty="0">
                <a:latin typeface="Verdana"/>
                <a:cs typeface="Arial" pitchFamily="34" charset="0"/>
              </a:rPr>
              <a:t>0.8mm</a:t>
            </a:r>
            <a:r>
              <a:rPr lang="en-GB" sz="800" b="1" dirty="0">
                <a:latin typeface="Verdana"/>
                <a:cs typeface="Arial" pitchFamily="34" charset="0"/>
              </a:rPr>
              <a:t> </a:t>
            </a:r>
            <a:br>
              <a:rPr lang="en-GB" sz="800" dirty="0">
                <a:latin typeface="Verdana"/>
                <a:cs typeface="Arial" pitchFamily="34" charset="0"/>
              </a:rPr>
            </a:br>
            <a:r>
              <a:rPr lang="en-GB" sz="700" dirty="0">
                <a:latin typeface="Verdana"/>
                <a:cs typeface="Arial" pitchFamily="34" charset="0"/>
              </a:rPr>
              <a:t>-40°C to +125°C</a:t>
            </a:r>
            <a:endParaRPr lang="en-GB" sz="800" dirty="0">
              <a:latin typeface="Verdana"/>
              <a:cs typeface="Arial" pitchFamily="34" charset="0"/>
            </a:endParaRPr>
          </a:p>
          <a:p>
            <a:pPr algn="l">
              <a:buClr>
                <a:schemeClr val="tx1"/>
              </a:buClr>
              <a:defRPr/>
            </a:pPr>
            <a:r>
              <a:rPr lang="en-GB" sz="800" dirty="0">
                <a:latin typeface="Verdana"/>
                <a:cs typeface="Arial" pitchFamily="34" charset="0"/>
              </a:rPr>
              <a:t>24 ADC inputs</a:t>
            </a:r>
          </a:p>
        </p:txBody>
      </p:sp>
      <p:sp>
        <p:nvSpPr>
          <p:cNvPr id="82" name="Rechteck 128"/>
          <p:cNvSpPr>
            <a:spLocks noChangeArrowheads="1"/>
          </p:cNvSpPr>
          <p:nvPr/>
        </p:nvSpPr>
        <p:spPr bwMode="auto">
          <a:xfrm>
            <a:off x="1165920" y="6258636"/>
            <a:ext cx="2808288"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eaLnBrk="1" hangingPunct="1">
              <a:spcBef>
                <a:spcPct val="0"/>
              </a:spcBef>
              <a:spcAft>
                <a:spcPct val="0"/>
              </a:spcAft>
              <a:buClr>
                <a:srgbClr val="00214A"/>
              </a:buClr>
              <a:buFontTx/>
              <a:buAutoNum type="arabicParenR"/>
            </a:pPr>
            <a:r>
              <a:rPr lang="en-GB" altLang="de-DE" sz="800" i="1" dirty="0">
                <a:latin typeface="Verdana"/>
                <a:cs typeface="Arial" pitchFamily="34" charset="0"/>
              </a:rPr>
              <a:t>Option: </a:t>
            </a:r>
            <a:r>
              <a:rPr lang="en-GB" sz="800" i="1" dirty="0">
                <a:latin typeface="Verdana"/>
              </a:rPr>
              <a:t>CAN FD ISO 11898-1 in all nodes </a:t>
            </a:r>
            <a:endParaRPr lang="en-GB" altLang="de-DE" sz="800" dirty="0">
              <a:latin typeface="Verdana"/>
              <a:cs typeface="Arial" pitchFamily="34" charset="0"/>
            </a:endParaRPr>
          </a:p>
        </p:txBody>
      </p:sp>
      <p:sp>
        <p:nvSpPr>
          <p:cNvPr id="83" name="Rectangle 55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SENT</a:t>
            </a:r>
          </a:p>
        </p:txBody>
      </p:sp>
      <p:sp>
        <p:nvSpPr>
          <p:cNvPr id="86" name="Line 56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2" name="Footer Placeholder 1">
            <a:extLst>
              <a:ext uri="{FF2B5EF4-FFF2-40B4-BE49-F238E27FC236}">
                <a16:creationId xmlns:a16="http://schemas.microsoft.com/office/drawing/2014/main" id="{8A5F5AE1-0424-4E57-80AD-D104E10B0F16}"/>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984F7C3A-3DA6-4E00-8ECC-BD2615A4B659}"/>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9D5798A0-398D-4D07-BC0F-FB11B703DB4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783507"/>
      </p:ext>
    </p:extLst>
  </p:cSld>
  <p:clrMapOvr>
    <a:masterClrMapping/>
  </p:clrMapOvr>
  <p:transition spd="slow"/>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3"/>
          <p:cNvSpPr>
            <a:spLocks noGrp="1" noChangeArrowheads="1"/>
          </p:cNvSpPr>
          <p:nvPr>
            <p:ph type="title" hasCustomPrompt="1"/>
          </p:nvPr>
        </p:nvSpPr>
        <p:spPr/>
        <p:txBody>
          <a:bodyPr vert="horz" lIns="0" tIns="0" rIns="0" bIns="10800" rtlCol="0" anchor="b" anchorCtr="0">
            <a:noAutofit/>
          </a:bodyPr>
          <a:lstStyle/>
          <a:p>
            <a:r>
              <a:t>3x Series – </a:t>
            </a:r>
            <a:r>
              <a:rPr>
                <a:solidFill>
                  <a:schemeClr val="accent5">
                    <a:lumMod val="75000"/>
                  </a:schemeClr>
                </a:solidFill>
              </a:rPr>
              <a:t>feature eXtension</a:t>
            </a:r>
            <a:br>
              <a:rPr/>
            </a:br>
            <a:r>
              <a:t>SAK-TC234L</a:t>
            </a:r>
            <a:r>
              <a:rPr>
                <a:solidFill>
                  <a:schemeClr val="accent5">
                    <a:lumMod val="75000"/>
                  </a:schemeClr>
                </a:solidFill>
              </a:rPr>
              <a:t>X</a:t>
            </a:r>
            <a:r>
              <a:t>-32F200</a:t>
            </a:r>
          </a:p>
        </p:txBody>
      </p:sp>
      <p:graphicFrame>
        <p:nvGraphicFramePr>
          <p:cNvPr id="1129840" name="Group 368"/>
          <p:cNvGraphicFramePr>
            <a:graphicFrameLocks noGrp="1"/>
          </p:cNvGraphicFramePr>
          <p:nvPr>
            <p:extLst/>
          </p:nvPr>
        </p:nvGraphicFramePr>
        <p:xfrm>
          <a:off x="1165225" y="941388"/>
          <a:ext cx="3455988" cy="4990631"/>
        </p:xfrm>
        <a:graphic>
          <a:graphicData uri="http://schemas.openxmlformats.org/drawingml/2006/table">
            <a:tbl>
              <a:tblPr/>
              <a:tblGrid>
                <a:gridCol w="863600">
                  <a:extLst>
                    <a:ext uri="{9D8B030D-6E8A-4147-A177-3AD203B41FA5}">
                      <a16:colId xmlns:a16="http://schemas.microsoft.com/office/drawing/2014/main" val="20000"/>
                    </a:ext>
                  </a:extLst>
                </a:gridCol>
                <a:gridCol w="1295400">
                  <a:extLst>
                    <a:ext uri="{9D8B030D-6E8A-4147-A177-3AD203B41FA5}">
                      <a16:colId xmlns:a16="http://schemas.microsoft.com/office/drawing/2014/main" val="20001"/>
                    </a:ext>
                  </a:extLst>
                </a:gridCol>
                <a:gridCol w="1296988">
                  <a:extLst>
                    <a:ext uri="{9D8B030D-6E8A-4147-A177-3AD203B41FA5}">
                      <a16:colId xmlns:a16="http://schemas.microsoft.com/office/drawing/2014/main" val="20002"/>
                    </a:ext>
                  </a:extLst>
                </a:gridCol>
              </a:tblGrid>
              <a:tr h="221611">
                <a:tc grid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Feature Set</a:t>
                      </a:r>
                      <a:endParaRPr kumimoji="0" lang="en-GB" sz="800" b="1" i="0" u="none" strike="noStrike" cap="none" normalizeH="0" baseline="0" noProof="1">
                        <a:ln>
                          <a:noFill/>
                        </a:ln>
                        <a:solidFill>
                          <a:schemeClr val="tx1"/>
                        </a:solidFill>
                        <a:effectLst/>
                        <a:latin typeface="Verdana" pitchFamily="34" charset="0"/>
                      </a:endParaRP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tx2"/>
                    </a:solidFill>
                  </a:tcPr>
                </a:tc>
                <a:tc hMerge="1">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US" sz="800" b="1" i="0" u="none" strike="noStrike" cap="none" normalizeH="0" baseline="0" noProof="1">
                        <a:ln>
                          <a:noFill/>
                        </a:ln>
                        <a:solidFill>
                          <a:srgbClr val="00214A"/>
                        </a:solidFill>
                        <a:effectLst/>
                        <a:latin typeface="Verdana" pitchFamily="34" charset="0"/>
                      </a:endParaRPr>
                    </a:p>
                  </a:txBody>
                  <a:tcPr marL="110629" marR="110629" marT="46797" marB="4679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3x Series </a:t>
                      </a:r>
                      <a:endParaRPr kumimoji="0" lang="en-GB" sz="800" b="0" i="0" u="none" strike="noStrike" cap="none" normalizeH="0" baseline="0" dirty="0">
                        <a:ln>
                          <a:noFill/>
                        </a:ln>
                        <a:solidFill>
                          <a:schemeClr val="tx1"/>
                        </a:solidFill>
                        <a:effectLst/>
                        <a:latin typeface="Verdana" pitchFamily="34" charset="0"/>
                      </a:endParaRP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221611">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1.6P</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2161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21611">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TriCore</a:t>
                      </a:r>
                      <a:br>
                        <a:rPr kumimoji="0" lang="en-GB" sz="800" b="1" i="0" u="none" strike="noStrike" cap="none" normalizeH="0" baseline="0" dirty="0">
                          <a:ln>
                            <a:noFill/>
                          </a:ln>
                          <a:solidFill>
                            <a:schemeClr val="tx1"/>
                          </a:solidFill>
                          <a:effectLst/>
                          <a:latin typeface="Verdana" pitchFamily="34" charset="0"/>
                        </a:rPr>
                      </a:br>
                      <a:r>
                        <a:rPr kumimoji="0" lang="en-GB" sz="800" b="1" i="0" u="none" strike="noStrike" cap="none" normalizeH="0" baseline="0" dirty="0">
                          <a:ln>
                            <a:noFill/>
                          </a:ln>
                          <a:solidFill>
                            <a:schemeClr val="tx1"/>
                          </a:solidFill>
                          <a:effectLst/>
                          <a:latin typeface="Verdana" pitchFamily="34" charset="0"/>
                        </a:rPr>
                        <a:t>1.6E</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Cores / Checker</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1</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2161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Frequency</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200 MHz</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21611">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Flash</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Program Flash</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MB</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2161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Data Flash</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128k , 125 k cycles</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1623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SRAM</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Total </a:t>
                      </a:r>
                      <a:r>
                        <a:rPr kumimoji="0" lang="en-GB" sz="700" b="0" i="0" u="none" strike="noStrike" cap="none" normalizeH="0" baseline="0" dirty="0">
                          <a:ln>
                            <a:noFill/>
                          </a:ln>
                          <a:solidFill>
                            <a:schemeClr val="tx1"/>
                          </a:solidFill>
                          <a:effectLst/>
                          <a:latin typeface="Verdana" pitchFamily="34" charset="0"/>
                        </a:rPr>
                        <a:t>(DMI, PMI)</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192 KB + 512KB</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7"/>
                  </a:ext>
                </a:extLst>
              </a:tr>
              <a:tr h="221611">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DMA</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16</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21611">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ADC</a:t>
                      </a:r>
                    </a:p>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800" b="1" i="0" u="none" strike="noStrike" cap="none" normalizeH="0" baseline="0" dirty="0">
                        <a:ln>
                          <a:noFill/>
                        </a:ln>
                        <a:solidFill>
                          <a:schemeClr val="tx1"/>
                        </a:solidFill>
                        <a:effectLst/>
                        <a:latin typeface="Verdana" pitchFamily="34" charset="0"/>
                      </a:endParaRP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Modules 12bit / DS</a:t>
                      </a:r>
                    </a:p>
                  </a:txBody>
                  <a:tcPr marL="110629" marR="110629" marT="46798" marB="46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9"/>
                  </a:ext>
                </a:extLst>
              </a:tr>
              <a:tr h="22161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Channels 12bit / DS</a:t>
                      </a:r>
                    </a:p>
                  </a:txBody>
                  <a:tcPr marL="110629" marR="110629" marT="46798" marB="467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24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221611">
                <a:tc rowSpan="2">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Timer</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GTM Input / Output</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8 / 32</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1"/>
                  </a:ext>
                </a:extLst>
              </a:tr>
              <a:tr h="22161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CCU / GPT modules</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2 / 1</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221611">
                <a:tc rowSpan="6">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Interfaces</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err="1">
                          <a:ln>
                            <a:noFill/>
                          </a:ln>
                          <a:solidFill>
                            <a:schemeClr val="tx1"/>
                          </a:solidFill>
                          <a:effectLst/>
                          <a:latin typeface="Verdana" pitchFamily="34" charset="0"/>
                        </a:rPr>
                        <a:t>FlexRay</a:t>
                      </a:r>
                      <a:r>
                        <a:rPr kumimoji="0" lang="en-GB" sz="800" b="0" i="0" u="none" strike="noStrike" cap="none" normalizeH="0" baseline="0" dirty="0">
                          <a:ln>
                            <a:noFill/>
                          </a:ln>
                          <a:solidFill>
                            <a:schemeClr val="tx1"/>
                          </a:solidFill>
                          <a:effectLst/>
                          <a:latin typeface="Verdana" pitchFamily="34" charset="0"/>
                        </a:rPr>
                        <a:t> (#/</a:t>
                      </a:r>
                      <a:r>
                        <a:rPr kumimoji="0" lang="en-GB" sz="800" b="0" i="0" u="none" strike="noStrike" cap="none" normalizeH="0" baseline="0" dirty="0" err="1">
                          <a:ln>
                            <a:noFill/>
                          </a:ln>
                          <a:solidFill>
                            <a:schemeClr val="tx1"/>
                          </a:solidFill>
                          <a:effectLst/>
                          <a:latin typeface="Verdana" pitchFamily="34" charset="0"/>
                        </a:rPr>
                        <a:t>ch.</a:t>
                      </a:r>
                      <a:r>
                        <a:rPr kumimoji="0" lang="en-GB" sz="800" b="0" i="0" u="none" strike="noStrike" cap="none" normalizeH="0" baseline="0" dirty="0">
                          <a:ln>
                            <a:noFill/>
                          </a:ln>
                          <a:solidFill>
                            <a:schemeClr val="tx1"/>
                          </a:solidFill>
                          <a:effectLst/>
                          <a:latin typeface="Verdana" pitchFamily="34" charset="0"/>
                        </a:rPr>
                        <a:t>)</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1 / 2</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3"/>
                  </a:ext>
                </a:extLst>
              </a:tr>
              <a:tr h="337435">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CAN (nodes/</a:t>
                      </a:r>
                      <a:r>
                        <a:rPr kumimoji="0" lang="en-GB" sz="800" b="0" i="0" u="none" strike="noStrike" cap="none" normalizeH="0" baseline="0" dirty="0" err="1">
                          <a:ln>
                            <a:noFill/>
                          </a:ln>
                          <a:solidFill>
                            <a:schemeClr val="tx1"/>
                          </a:solidFill>
                          <a:effectLst/>
                          <a:latin typeface="Verdana" pitchFamily="34" charset="0"/>
                        </a:rPr>
                        <a:t>obj</a:t>
                      </a:r>
                      <a:r>
                        <a:rPr kumimoji="0" lang="en-GB" sz="800" b="0" i="0" u="none" strike="noStrike" cap="none" normalizeH="0" baseline="0" dirty="0">
                          <a:ln>
                            <a:noFill/>
                          </a:ln>
                          <a:solidFill>
                            <a:schemeClr val="tx1"/>
                          </a:solidFill>
                          <a:effectLst/>
                          <a:latin typeface="Verdana" pitchFamily="34" charset="0"/>
                        </a:rPr>
                        <a:t>)</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6 / 256</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22161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QSPI / </a:t>
                      </a:r>
                      <a:r>
                        <a:rPr lang="en-GB" sz="800" dirty="0">
                          <a:solidFill>
                            <a:schemeClr val="tx1"/>
                          </a:solidFill>
                          <a:latin typeface="Arial" charset="0"/>
                        </a:rPr>
                        <a:t>ASCLIN</a:t>
                      </a:r>
                      <a:r>
                        <a:rPr kumimoji="0" lang="en-GB" sz="800" b="0" i="0" u="none" strike="noStrike" cap="none" normalizeH="0" baseline="0" dirty="0">
                          <a:ln>
                            <a:noFill/>
                          </a:ln>
                          <a:solidFill>
                            <a:schemeClr val="tx1"/>
                          </a:solidFill>
                          <a:effectLst/>
                          <a:latin typeface="Verdana" pitchFamily="34" charset="0"/>
                        </a:rPr>
                        <a:t> / I2C</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2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5"/>
                  </a:ext>
                </a:extLst>
              </a:tr>
              <a:tr h="22161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SENT / PSI5</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4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r h="22161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HSCT/ MSC / EBU</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 / - /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7"/>
                  </a:ext>
                </a:extLst>
              </a:tr>
              <a:tr h="226351">
                <a:tc vMerge="1">
                  <a:txBody>
                    <a:bodyPr/>
                    <a:lstStyle/>
                    <a:p>
                      <a:endParaRPr lang="de-DE"/>
                    </a:p>
                  </a:txBody>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Other</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noProof="0" dirty="0">
                          <a:ln>
                            <a:noFill/>
                          </a:ln>
                          <a:solidFill>
                            <a:schemeClr val="tx1"/>
                          </a:solidFill>
                          <a:effectLst/>
                          <a:latin typeface="Verdana" pitchFamily="34" charset="0"/>
                        </a:rPr>
                        <a:t>Ethernet </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18"/>
                  </a:ext>
                </a:extLst>
              </a:tr>
              <a:tr h="221611">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Safety</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SIL Level</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ASIL-D</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9"/>
                  </a:ext>
                </a:extLst>
              </a:tr>
              <a:tr h="221611">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Security</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HSM</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Option</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0"/>
                  </a:ext>
                </a:extLst>
              </a:tr>
              <a:tr h="221611">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1" i="0" u="none" strike="noStrike" cap="none" normalizeH="0" baseline="0" dirty="0">
                          <a:ln>
                            <a:noFill/>
                          </a:ln>
                          <a:solidFill>
                            <a:schemeClr val="tx1"/>
                          </a:solidFill>
                          <a:effectLst/>
                          <a:latin typeface="Verdana" pitchFamily="34" charset="0"/>
                        </a:rPr>
                        <a:t>Power</a:t>
                      </a:r>
                    </a:p>
                  </a:txBody>
                  <a:tcPr marL="110629" marR="110629" marT="46798" marB="46798"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EVR</a:t>
                      </a:r>
                    </a:p>
                  </a:txBody>
                  <a:tcPr marL="110629" marR="110629" marT="46798" marB="467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110629" marR="110629" marT="46798" marB="46798"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21"/>
                  </a:ext>
                </a:extLst>
              </a:tr>
            </a:tbl>
          </a:graphicData>
        </a:graphic>
      </p:graphicFrame>
      <p:sp>
        <p:nvSpPr>
          <p:cNvPr id="157699" name="Text Box 92"/>
          <p:cNvSpPr txBox="1">
            <a:spLocks noChangeArrowheads="1"/>
          </p:cNvSpPr>
          <p:nvPr/>
        </p:nvSpPr>
        <p:spPr bwMode="auto">
          <a:xfrm>
            <a:off x="4694238" y="5589591"/>
            <a:ext cx="1428596"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1000" b="1" dirty="0">
                <a:latin typeface="Verdana"/>
                <a:cs typeface="Arial" pitchFamily="34" charset="0"/>
              </a:rPr>
              <a:t>Package Variants</a:t>
            </a:r>
          </a:p>
        </p:txBody>
      </p:sp>
      <p:sp>
        <p:nvSpPr>
          <p:cNvPr id="157700" name="Line 93"/>
          <p:cNvSpPr>
            <a:spLocks noChangeShapeType="1"/>
          </p:cNvSpPr>
          <p:nvPr/>
        </p:nvSpPr>
        <p:spPr bwMode="auto">
          <a:xfrm>
            <a:off x="4765675" y="5805488"/>
            <a:ext cx="5113338" cy="0"/>
          </a:xfrm>
          <a:prstGeom prst="line">
            <a:avLst/>
          </a:prstGeom>
          <a:noFill/>
          <a:ln w="19050">
            <a:solidFill>
              <a:srgbClr val="87A5D2"/>
            </a:solidFill>
            <a:round/>
            <a:headEnd/>
            <a:tailEnd/>
          </a:ln>
          <a:extLst>
            <a:ext uri="{909E8E84-426E-40DD-AFC4-6F175D3DCCD1}">
              <a14:hiddenFill xmlns:a14="http://schemas.microsoft.com/office/drawing/2010/main">
                <a:noFill/>
              </a14:hiddenFill>
            </a:ext>
          </a:extLst>
        </p:spPr>
        <p:txBody>
          <a:bodyPr wrap="none" anchor="ctr">
            <a:noAutofit/>
          </a:bodyPr>
          <a:lstStyle/>
          <a:p>
            <a:pPr algn="l"/>
            <a:endParaRPr lang="en-GB" dirty="0">
              <a:solidFill>
                <a:srgbClr val="00214A"/>
              </a:solidFill>
              <a:latin typeface="Arial" pitchFamily="34" charset="0"/>
              <a:cs typeface="Arial" pitchFamily="34" charset="0"/>
            </a:endParaRPr>
          </a:p>
        </p:txBody>
      </p:sp>
      <p:sp>
        <p:nvSpPr>
          <p:cNvPr id="157788" name="Rectangle 379"/>
          <p:cNvSpPr>
            <a:spLocks noChangeArrowheads="1"/>
          </p:cNvSpPr>
          <p:nvPr/>
        </p:nvSpPr>
        <p:spPr bwMode="auto">
          <a:xfrm rot="-5400000">
            <a:off x="6659565" y="3619502"/>
            <a:ext cx="661988"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SCU</a:t>
            </a:r>
          </a:p>
        </p:txBody>
      </p:sp>
      <p:sp>
        <p:nvSpPr>
          <p:cNvPr id="157789" name="Rectangle 381"/>
          <p:cNvSpPr>
            <a:spLocks noChangeArrowheads="1"/>
          </p:cNvSpPr>
          <p:nvPr/>
        </p:nvSpPr>
        <p:spPr bwMode="auto">
          <a:xfrm>
            <a:off x="8845554" y="4008438"/>
            <a:ext cx="754063" cy="298451"/>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p>
            <a:pPr>
              <a:buClr>
                <a:srgbClr val="00214A"/>
              </a:buClr>
            </a:pPr>
            <a:r>
              <a:rPr lang="en-GB" altLang="de-DE" sz="800" dirty="0" err="1">
                <a:latin typeface="Verdana"/>
                <a:cs typeface="Arial" pitchFamily="34" charset="0"/>
              </a:rPr>
              <a:t>ADCx</a:t>
            </a:r>
            <a:endParaRPr lang="en-GB" altLang="de-DE" sz="800" dirty="0">
              <a:latin typeface="Verdana"/>
              <a:cs typeface="Arial" pitchFamily="34" charset="0"/>
            </a:endParaRPr>
          </a:p>
        </p:txBody>
      </p:sp>
      <p:sp>
        <p:nvSpPr>
          <p:cNvPr id="157790" name="Rectangle 382"/>
          <p:cNvSpPr>
            <a:spLocks noChangeArrowheads="1"/>
          </p:cNvSpPr>
          <p:nvPr/>
        </p:nvSpPr>
        <p:spPr bwMode="auto">
          <a:xfrm rot="-5400000">
            <a:off x="7891464" y="3519490"/>
            <a:ext cx="660400" cy="4349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PLL &amp;</a:t>
            </a:r>
          </a:p>
          <a:p>
            <a:pPr algn="l" eaLnBrk="1" hangingPunct="1">
              <a:spcBef>
                <a:spcPct val="0"/>
              </a:spcBef>
              <a:spcAft>
                <a:spcPct val="0"/>
              </a:spcAft>
              <a:buClr>
                <a:srgbClr val="00214A"/>
              </a:buClr>
              <a:buFontTx/>
              <a:buNone/>
            </a:pPr>
            <a:r>
              <a:rPr lang="en-GB" altLang="de-DE" sz="800" dirty="0">
                <a:latin typeface="Verdana"/>
                <a:cs typeface="Arial" pitchFamily="34" charset="0"/>
              </a:rPr>
              <a:t>PLL ERAY</a:t>
            </a:r>
          </a:p>
        </p:txBody>
      </p:sp>
      <p:sp>
        <p:nvSpPr>
          <p:cNvPr id="157791" name="Rectangle 383"/>
          <p:cNvSpPr>
            <a:spLocks noChangeArrowheads="1"/>
          </p:cNvSpPr>
          <p:nvPr/>
        </p:nvSpPr>
        <p:spPr bwMode="auto">
          <a:xfrm rot="-5400000">
            <a:off x="50736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FlexRay</a:t>
            </a:r>
            <a:endParaRPr lang="en-GB" altLang="de-DE" sz="800" dirty="0">
              <a:latin typeface="Verdana"/>
              <a:cs typeface="Arial" pitchFamily="34" charset="0"/>
            </a:endParaRPr>
          </a:p>
        </p:txBody>
      </p:sp>
      <p:sp>
        <p:nvSpPr>
          <p:cNvPr id="157792" name="Rectangle 384"/>
          <p:cNvSpPr>
            <a:spLocks noChangeArrowheads="1"/>
          </p:cNvSpPr>
          <p:nvPr/>
        </p:nvSpPr>
        <p:spPr bwMode="auto">
          <a:xfrm rot="-5400000">
            <a:off x="5368926"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MultiCAN+FD</a:t>
            </a:r>
            <a:endParaRPr lang="en-GB" altLang="de-DE" sz="800" dirty="0">
              <a:latin typeface="Verdana"/>
              <a:cs typeface="Arial" pitchFamily="34" charset="0"/>
            </a:endParaRPr>
          </a:p>
        </p:txBody>
      </p:sp>
      <p:sp>
        <p:nvSpPr>
          <p:cNvPr id="157793" name="Rectangle 385"/>
          <p:cNvSpPr>
            <a:spLocks noChangeArrowheads="1"/>
          </p:cNvSpPr>
          <p:nvPr/>
        </p:nvSpPr>
        <p:spPr bwMode="auto">
          <a:xfrm rot="-5400000">
            <a:off x="6256340"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QSPIx</a:t>
            </a:r>
            <a:endParaRPr lang="en-GB" altLang="de-DE" sz="800" dirty="0">
              <a:latin typeface="Verdana"/>
              <a:cs typeface="Arial" pitchFamily="34" charset="0"/>
            </a:endParaRPr>
          </a:p>
        </p:txBody>
      </p:sp>
      <p:sp>
        <p:nvSpPr>
          <p:cNvPr id="157794" name="Rectangle 386"/>
          <p:cNvSpPr>
            <a:spLocks noChangeArrowheads="1"/>
          </p:cNvSpPr>
          <p:nvPr/>
        </p:nvSpPr>
        <p:spPr bwMode="auto">
          <a:xfrm rot="-5400000">
            <a:off x="5961065" y="4803775"/>
            <a:ext cx="760412"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ASCLINx</a:t>
            </a:r>
            <a:endParaRPr lang="en-GB" altLang="de-DE" sz="800" dirty="0">
              <a:latin typeface="Verdana"/>
              <a:cs typeface="Arial" pitchFamily="34" charset="0"/>
            </a:endParaRPr>
          </a:p>
        </p:txBody>
      </p:sp>
      <p:sp>
        <p:nvSpPr>
          <p:cNvPr id="157795" name="Rectangle 38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SENT</a:t>
            </a:r>
          </a:p>
        </p:txBody>
      </p:sp>
      <p:sp>
        <p:nvSpPr>
          <p:cNvPr id="157796" name="Freeform 389"/>
          <p:cNvSpPr>
            <a:spLocks/>
          </p:cNvSpPr>
          <p:nvPr/>
        </p:nvSpPr>
        <p:spPr bwMode="auto">
          <a:xfrm>
            <a:off x="4981578" y="2944816"/>
            <a:ext cx="3609975" cy="1360487"/>
          </a:xfrm>
          <a:custGeom>
            <a:avLst/>
            <a:gdLst>
              <a:gd name="T0" fmla="*/ 2147483647 w 3039"/>
              <a:gd name="T1" fmla="*/ 0 h 725"/>
              <a:gd name="T2" fmla="*/ 2147483647 w 3039"/>
              <a:gd name="T3" fmla="*/ 2147483647 h 725"/>
              <a:gd name="T4" fmla="*/ 0 w 3039"/>
              <a:gd name="T5" fmla="*/ 2147483647 h 725"/>
              <a:gd name="T6" fmla="*/ 0 60000 65536"/>
              <a:gd name="T7" fmla="*/ 0 60000 65536"/>
              <a:gd name="T8" fmla="*/ 0 60000 65536"/>
              <a:gd name="T9" fmla="*/ 0 w 3039"/>
              <a:gd name="T10" fmla="*/ 0 h 725"/>
              <a:gd name="T11" fmla="*/ 3039 w 3039"/>
              <a:gd name="T12" fmla="*/ 725 h 725"/>
            </a:gdLst>
            <a:ahLst/>
            <a:cxnLst>
              <a:cxn ang="T6">
                <a:pos x="T0" y="T1"/>
              </a:cxn>
              <a:cxn ang="T7">
                <a:pos x="T2" y="T3"/>
              </a:cxn>
              <a:cxn ang="T8">
                <a:pos x="T4" y="T5"/>
              </a:cxn>
            </a:cxnLst>
            <a:rect l="T9" t="T10" r="T11" b="T12"/>
            <a:pathLst>
              <a:path w="3039" h="725">
                <a:moveTo>
                  <a:pt x="3039" y="0"/>
                </a:moveTo>
                <a:lnTo>
                  <a:pt x="3039" y="725"/>
                </a:lnTo>
                <a:lnTo>
                  <a:pt x="0" y="725"/>
                </a:lnTo>
              </a:path>
            </a:pathLst>
          </a:custGeom>
          <a:noFill/>
          <a:ln w="38100" cap="flat" cmpd="sng">
            <a:solidFill>
              <a:srgbClr val="C0C0C0"/>
            </a:solidFill>
            <a:prstDash val="solid"/>
            <a:round/>
            <a:headEnd type="triangle" w="med" len="sm"/>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797" name="Line 390"/>
          <p:cNvSpPr>
            <a:spLocks noChangeShapeType="1"/>
          </p:cNvSpPr>
          <p:nvPr/>
        </p:nvSpPr>
        <p:spPr bwMode="auto">
          <a:xfrm flipH="1">
            <a:off x="54562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798" name="Line 391"/>
          <p:cNvSpPr>
            <a:spLocks noChangeShapeType="1"/>
          </p:cNvSpPr>
          <p:nvPr/>
        </p:nvSpPr>
        <p:spPr bwMode="auto">
          <a:xfrm flipH="1">
            <a:off x="5748338"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799" name="Line 393"/>
          <p:cNvSpPr>
            <a:spLocks noChangeShapeType="1"/>
          </p:cNvSpPr>
          <p:nvPr/>
        </p:nvSpPr>
        <p:spPr bwMode="auto">
          <a:xfrm flipH="1">
            <a:off x="63404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0" name="Line 394"/>
          <p:cNvSpPr>
            <a:spLocks noChangeShapeType="1"/>
          </p:cNvSpPr>
          <p:nvPr/>
        </p:nvSpPr>
        <p:spPr bwMode="auto">
          <a:xfrm flipH="1">
            <a:off x="6635750"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1" name="Line 39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2" name="Line 400"/>
          <p:cNvSpPr>
            <a:spLocks noChangeShapeType="1"/>
          </p:cNvSpPr>
          <p:nvPr/>
        </p:nvSpPr>
        <p:spPr bwMode="auto">
          <a:xfrm>
            <a:off x="8601075" y="3176588"/>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3" name="Line 402"/>
          <p:cNvSpPr>
            <a:spLocks noChangeShapeType="1"/>
          </p:cNvSpPr>
          <p:nvPr/>
        </p:nvSpPr>
        <p:spPr bwMode="auto">
          <a:xfrm>
            <a:off x="8601075" y="4149725"/>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4" name="Line 404"/>
          <p:cNvSpPr>
            <a:spLocks noChangeShapeType="1"/>
          </p:cNvSpPr>
          <p:nvPr/>
        </p:nvSpPr>
        <p:spPr bwMode="auto">
          <a:xfrm flipH="1">
            <a:off x="8220075"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5" name="Line 405"/>
          <p:cNvSpPr>
            <a:spLocks noChangeShapeType="1"/>
          </p:cNvSpPr>
          <p:nvPr/>
        </p:nvSpPr>
        <p:spPr bwMode="auto">
          <a:xfrm flipH="1">
            <a:off x="698976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6" name="Line 407"/>
          <p:cNvSpPr>
            <a:spLocks noChangeShapeType="1"/>
          </p:cNvSpPr>
          <p:nvPr/>
        </p:nvSpPr>
        <p:spPr bwMode="auto">
          <a:xfrm flipH="1" flipV="1">
            <a:off x="9599617" y="4141788"/>
            <a:ext cx="238125" cy="0"/>
          </a:xfrm>
          <a:prstGeom prst="line">
            <a:avLst/>
          </a:prstGeom>
          <a:noFill/>
          <a:ln w="38100">
            <a:solidFill>
              <a:srgbClr val="C0C0C0"/>
            </a:solidFill>
            <a:round/>
            <a:headEnd/>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7" name="Rectangle 408"/>
          <p:cNvSpPr>
            <a:spLocks noChangeArrowheads="1"/>
          </p:cNvSpPr>
          <p:nvPr/>
        </p:nvSpPr>
        <p:spPr bwMode="auto">
          <a:xfrm rot="-5400000">
            <a:off x="63627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STM</a:t>
            </a:r>
          </a:p>
        </p:txBody>
      </p:sp>
      <p:sp>
        <p:nvSpPr>
          <p:cNvPr id="157808" name="Line 409"/>
          <p:cNvSpPr>
            <a:spLocks noChangeShapeType="1"/>
          </p:cNvSpPr>
          <p:nvPr/>
        </p:nvSpPr>
        <p:spPr bwMode="auto">
          <a:xfrm flipH="1">
            <a:off x="6694488"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09" name="Rectangle 415"/>
          <p:cNvSpPr>
            <a:spLocks noChangeArrowheads="1"/>
          </p:cNvSpPr>
          <p:nvPr/>
        </p:nvSpPr>
        <p:spPr bwMode="auto">
          <a:xfrm>
            <a:off x="5011738" y="3406775"/>
            <a:ext cx="762000" cy="66040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GTM</a:t>
            </a:r>
          </a:p>
        </p:txBody>
      </p:sp>
      <p:sp>
        <p:nvSpPr>
          <p:cNvPr id="157810" name="Line 416"/>
          <p:cNvSpPr>
            <a:spLocks noChangeShapeType="1"/>
          </p:cNvSpPr>
          <p:nvPr/>
        </p:nvSpPr>
        <p:spPr bwMode="auto">
          <a:xfrm flipH="1">
            <a:off x="5370513"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11" name="Line 417"/>
          <p:cNvSpPr>
            <a:spLocks noChangeShapeType="1"/>
          </p:cNvSpPr>
          <p:nvPr/>
        </p:nvSpPr>
        <p:spPr bwMode="auto">
          <a:xfrm flipH="1">
            <a:off x="598805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12" name="Rectangle 419"/>
          <p:cNvSpPr>
            <a:spLocks noChangeArrowheads="1"/>
          </p:cNvSpPr>
          <p:nvPr/>
        </p:nvSpPr>
        <p:spPr bwMode="auto">
          <a:xfrm rot="-5400000">
            <a:off x="566340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CCU6x</a:t>
            </a:r>
          </a:p>
        </p:txBody>
      </p:sp>
      <p:sp>
        <p:nvSpPr>
          <p:cNvPr id="157813" name="Rectangle 425"/>
          <p:cNvSpPr>
            <a:spLocks noChangeArrowheads="1"/>
          </p:cNvSpPr>
          <p:nvPr/>
        </p:nvSpPr>
        <p:spPr bwMode="auto">
          <a:xfrm>
            <a:off x="6667500" y="2405064"/>
            <a:ext cx="711200" cy="531812"/>
          </a:xfrm>
          <a:prstGeom prst="rect">
            <a:avLst/>
          </a:prstGeom>
          <a:solidFill>
            <a:schemeClr val="bg2"/>
          </a:solidFill>
          <a:ln w="9525">
            <a:solidFill>
              <a:schemeClr val="accent4"/>
            </a:solidFill>
            <a:miter lim="800000"/>
            <a:headEnd/>
            <a:tailEnd/>
          </a:ln>
          <a:effectLst/>
        </p:spPr>
        <p:txBody>
          <a:bodyPr wrap="none" anchor="b"/>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TriCore</a:t>
            </a:r>
          </a:p>
          <a:p>
            <a:pPr algn="l" eaLnBrk="1" hangingPunct="1">
              <a:spcBef>
                <a:spcPct val="0"/>
              </a:spcBef>
              <a:spcAft>
                <a:spcPct val="0"/>
              </a:spcAft>
              <a:buClr>
                <a:srgbClr val="00214A"/>
              </a:buClr>
              <a:buFontTx/>
              <a:buNone/>
            </a:pPr>
            <a:r>
              <a:rPr lang="en-GB" altLang="de-DE" sz="800" dirty="0">
                <a:latin typeface="Verdana"/>
                <a:cs typeface="Arial" pitchFamily="34" charset="0"/>
              </a:rPr>
              <a:t>1.6E</a:t>
            </a:r>
          </a:p>
        </p:txBody>
      </p:sp>
      <p:sp>
        <p:nvSpPr>
          <p:cNvPr id="157814" name="Rectangle 427"/>
          <p:cNvSpPr>
            <a:spLocks noChangeArrowheads="1"/>
          </p:cNvSpPr>
          <p:nvPr/>
        </p:nvSpPr>
        <p:spPr bwMode="auto">
          <a:xfrm>
            <a:off x="7378704" y="2405064"/>
            <a:ext cx="258763"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DMI</a:t>
            </a:r>
            <a:br>
              <a:rPr lang="en-GB" altLang="de-DE" sz="500" dirty="0">
                <a:latin typeface="Verdana"/>
                <a:cs typeface="Arial" pitchFamily="34" charset="0"/>
              </a:rPr>
            </a:br>
            <a:r>
              <a:rPr lang="en-GB" altLang="de-DE" sz="500" dirty="0">
                <a:latin typeface="Verdana"/>
                <a:cs typeface="Arial" pitchFamily="34" charset="0"/>
              </a:rPr>
              <a:t>Standby </a:t>
            </a:r>
          </a:p>
          <a:p>
            <a:pPr algn="l" eaLnBrk="1" hangingPunct="1">
              <a:spcBef>
                <a:spcPct val="0"/>
              </a:spcBef>
              <a:spcAft>
                <a:spcPct val="0"/>
              </a:spcAft>
              <a:buClr>
                <a:srgbClr val="00214A"/>
              </a:buClr>
              <a:buFontTx/>
              <a:buNone/>
            </a:pPr>
            <a:r>
              <a:rPr lang="en-GB" altLang="de-DE" sz="500" dirty="0">
                <a:latin typeface="Verdana"/>
                <a:cs typeface="Arial" pitchFamily="34" charset="0"/>
              </a:rPr>
              <a:t>Overlay</a:t>
            </a:r>
          </a:p>
        </p:txBody>
      </p:sp>
      <p:sp>
        <p:nvSpPr>
          <p:cNvPr id="157815" name="Rectangle 428"/>
          <p:cNvSpPr>
            <a:spLocks noChangeArrowheads="1"/>
          </p:cNvSpPr>
          <p:nvPr/>
        </p:nvSpPr>
        <p:spPr bwMode="auto">
          <a:xfrm>
            <a:off x="6845300" y="2405064"/>
            <a:ext cx="355600" cy="161926"/>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FPU</a:t>
            </a:r>
          </a:p>
        </p:txBody>
      </p:sp>
      <p:sp>
        <p:nvSpPr>
          <p:cNvPr id="157816" name="Rectangle 429"/>
          <p:cNvSpPr>
            <a:spLocks noChangeArrowheads="1"/>
          </p:cNvSpPr>
          <p:nvPr/>
        </p:nvSpPr>
        <p:spPr bwMode="auto">
          <a:xfrm>
            <a:off x="6667500" y="2189164"/>
            <a:ext cx="711200" cy="215900"/>
          </a:xfrm>
          <a:prstGeom prst="rect">
            <a:avLst/>
          </a:prstGeom>
          <a:solidFill>
            <a:schemeClr val="bg2"/>
          </a:solidFill>
          <a:ln w="9525">
            <a:solidFill>
              <a:schemeClr val="accent4"/>
            </a:solidFill>
            <a:miter lim="800000"/>
            <a:headEnd/>
            <a:tailEnd/>
          </a:ln>
          <a:effectLst/>
        </p:spPr>
        <p:txBody>
          <a:bodyPr wrap="none"/>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Checker Core</a:t>
            </a:r>
          </a:p>
        </p:txBody>
      </p:sp>
      <p:sp>
        <p:nvSpPr>
          <p:cNvPr id="157817" name="Rectangle 439"/>
          <p:cNvSpPr>
            <a:spLocks noChangeArrowheads="1"/>
          </p:cNvSpPr>
          <p:nvPr/>
        </p:nvSpPr>
        <p:spPr bwMode="auto">
          <a:xfrm rot="-5400000">
            <a:off x="6959602" y="3619501"/>
            <a:ext cx="661988"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BCU</a:t>
            </a:r>
          </a:p>
        </p:txBody>
      </p:sp>
      <p:sp>
        <p:nvSpPr>
          <p:cNvPr id="157818" name="Line 440"/>
          <p:cNvSpPr>
            <a:spLocks noChangeShapeType="1"/>
          </p:cNvSpPr>
          <p:nvPr/>
        </p:nvSpPr>
        <p:spPr bwMode="auto">
          <a:xfrm flipH="1">
            <a:off x="72898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19" name="Line 445"/>
          <p:cNvSpPr>
            <a:spLocks noChangeShapeType="1"/>
          </p:cNvSpPr>
          <p:nvPr/>
        </p:nvSpPr>
        <p:spPr bwMode="auto">
          <a:xfrm flipV="1">
            <a:off x="8869363" y="2495551"/>
            <a:ext cx="119062"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20" name="Line 446"/>
          <p:cNvSpPr>
            <a:spLocks noChangeShapeType="1"/>
          </p:cNvSpPr>
          <p:nvPr/>
        </p:nvSpPr>
        <p:spPr bwMode="auto">
          <a:xfrm flipH="1" flipV="1">
            <a:off x="8988429" y="2495551"/>
            <a:ext cx="117475" cy="0"/>
          </a:xfrm>
          <a:prstGeom prst="line">
            <a:avLst/>
          </a:prstGeom>
          <a:noFill/>
          <a:ln w="12700">
            <a:solidFill>
              <a:srgbClr val="C0C0C0"/>
            </a:solidFill>
            <a:round/>
            <a:headEnd type="triangle" w="med" len="med"/>
            <a:tailEnd type="non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21" name="Rectangle 447"/>
          <p:cNvSpPr>
            <a:spLocks noChangeArrowheads="1"/>
          </p:cNvSpPr>
          <p:nvPr/>
        </p:nvSpPr>
        <p:spPr bwMode="auto">
          <a:xfrm>
            <a:off x="8840792" y="3059115"/>
            <a:ext cx="757237"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Ports</a:t>
            </a:r>
          </a:p>
        </p:txBody>
      </p:sp>
      <p:sp>
        <p:nvSpPr>
          <p:cNvPr id="157822" name="Rectangle 448"/>
          <p:cNvSpPr>
            <a:spLocks noChangeArrowheads="1"/>
          </p:cNvSpPr>
          <p:nvPr/>
        </p:nvSpPr>
        <p:spPr bwMode="auto">
          <a:xfrm>
            <a:off x="9121775" y="2406651"/>
            <a:ext cx="477838" cy="1587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OCDS</a:t>
            </a:r>
          </a:p>
        </p:txBody>
      </p:sp>
      <p:sp>
        <p:nvSpPr>
          <p:cNvPr id="157823" name="Line 449"/>
          <p:cNvSpPr>
            <a:spLocks noChangeShapeType="1"/>
          </p:cNvSpPr>
          <p:nvPr/>
        </p:nvSpPr>
        <p:spPr bwMode="auto">
          <a:xfrm flipH="1">
            <a:off x="6350000" y="4067176"/>
            <a:ext cx="0" cy="236539"/>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24" name="Rectangle 450"/>
          <p:cNvSpPr>
            <a:spLocks noChangeArrowheads="1"/>
          </p:cNvSpPr>
          <p:nvPr/>
        </p:nvSpPr>
        <p:spPr bwMode="auto">
          <a:xfrm rot="-5400000">
            <a:off x="6025359" y="3590133"/>
            <a:ext cx="661988" cy="295275"/>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GPT12x</a:t>
            </a:r>
          </a:p>
        </p:txBody>
      </p:sp>
      <p:sp>
        <p:nvSpPr>
          <p:cNvPr id="157825" name="Rectangle 451"/>
          <p:cNvSpPr>
            <a:spLocks noChangeArrowheads="1"/>
          </p:cNvSpPr>
          <p:nvPr/>
        </p:nvSpPr>
        <p:spPr bwMode="auto">
          <a:xfrm rot="-5400000">
            <a:off x="803275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IOM</a:t>
            </a:r>
          </a:p>
        </p:txBody>
      </p:sp>
      <p:sp>
        <p:nvSpPr>
          <p:cNvPr id="157826" name="Line 452"/>
          <p:cNvSpPr>
            <a:spLocks noChangeShapeType="1"/>
          </p:cNvSpPr>
          <p:nvPr/>
        </p:nvSpPr>
        <p:spPr bwMode="auto">
          <a:xfrm flipH="1">
            <a:off x="841216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27" name="Text Box 453"/>
          <p:cNvSpPr txBox="1">
            <a:spLocks noChangeArrowheads="1"/>
          </p:cNvSpPr>
          <p:nvPr/>
        </p:nvSpPr>
        <p:spPr bwMode="auto">
          <a:xfrm>
            <a:off x="6203950" y="4202113"/>
            <a:ext cx="1351652"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System Peripheral Bus</a:t>
            </a:r>
          </a:p>
        </p:txBody>
      </p:sp>
      <p:sp>
        <p:nvSpPr>
          <p:cNvPr id="157828" name="Rectangle 439"/>
          <p:cNvSpPr>
            <a:spLocks noChangeArrowheads="1"/>
          </p:cNvSpPr>
          <p:nvPr/>
        </p:nvSpPr>
        <p:spPr bwMode="auto">
          <a:xfrm>
            <a:off x="8655054" y="4557714"/>
            <a:ext cx="944563" cy="744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i="1" dirty="0">
                <a:latin typeface="Verdana"/>
                <a:cs typeface="Arial" pitchFamily="34" charset="0"/>
              </a:rPr>
              <a:t>EVR</a:t>
            </a:r>
          </a:p>
          <a:p>
            <a:pPr algn="l" eaLnBrk="1" hangingPunct="1">
              <a:spcBef>
                <a:spcPct val="0"/>
              </a:spcBef>
              <a:spcAft>
                <a:spcPct val="0"/>
              </a:spcAft>
              <a:buClr>
                <a:srgbClr val="00214A"/>
              </a:buClr>
              <a:buFontTx/>
              <a:buNone/>
            </a:pPr>
            <a:r>
              <a:rPr lang="en-GB" altLang="de-DE" sz="800" i="1" dirty="0">
                <a:latin typeface="Verdana"/>
                <a:cs typeface="Arial" pitchFamily="34" charset="0"/>
              </a:rPr>
              <a:t>3.3V</a:t>
            </a:r>
          </a:p>
          <a:p>
            <a:pPr algn="l" eaLnBrk="1" hangingPunct="1">
              <a:spcBef>
                <a:spcPct val="0"/>
              </a:spcBef>
              <a:spcAft>
                <a:spcPct val="0"/>
              </a:spcAft>
              <a:buClr>
                <a:srgbClr val="00214A"/>
              </a:buClr>
              <a:buFontTx/>
              <a:buNone/>
            </a:pPr>
            <a:r>
              <a:rPr lang="en-GB" altLang="de-DE" sz="800" i="1" dirty="0">
                <a:latin typeface="Verdana"/>
                <a:cs typeface="Arial" pitchFamily="34" charset="0"/>
              </a:rPr>
              <a:t>Single Supply</a:t>
            </a:r>
          </a:p>
        </p:txBody>
      </p:sp>
      <p:sp>
        <p:nvSpPr>
          <p:cNvPr id="157829" name="Rectangle 426"/>
          <p:cNvSpPr>
            <a:spLocks noChangeArrowheads="1"/>
          </p:cNvSpPr>
          <p:nvPr/>
        </p:nvSpPr>
        <p:spPr bwMode="auto">
          <a:xfrm>
            <a:off x="6413500" y="2405064"/>
            <a:ext cx="254000" cy="531812"/>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PMI</a:t>
            </a:r>
          </a:p>
        </p:txBody>
      </p:sp>
      <p:sp>
        <p:nvSpPr>
          <p:cNvPr id="157830" name="Rectangle 388"/>
          <p:cNvSpPr>
            <a:spLocks noChangeArrowheads="1"/>
          </p:cNvSpPr>
          <p:nvPr/>
        </p:nvSpPr>
        <p:spPr bwMode="auto">
          <a:xfrm>
            <a:off x="8294688" y="2406650"/>
            <a:ext cx="576262" cy="53181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SDMA</a:t>
            </a:r>
          </a:p>
        </p:txBody>
      </p:sp>
      <p:sp>
        <p:nvSpPr>
          <p:cNvPr id="70" name="Rectangle 188"/>
          <p:cNvSpPr>
            <a:spLocks noChangeArrowheads="1"/>
          </p:cNvSpPr>
          <p:nvPr/>
        </p:nvSpPr>
        <p:spPr bwMode="auto">
          <a:xfrm>
            <a:off x="4932367" y="5867403"/>
            <a:ext cx="979487" cy="638174"/>
          </a:xfrm>
          <a:prstGeom prst="rect">
            <a:avLst/>
          </a:prstGeom>
          <a:solidFill>
            <a:srgbClr val="C0C0C0"/>
          </a:solidFill>
          <a:ln w="9525">
            <a:noFill/>
            <a:miter lim="800000"/>
            <a:headEnd/>
            <a:tailEnd/>
          </a:ln>
          <a:effectLst>
            <a:prstShdw prst="shdw17" dist="17961" dir="2700000">
              <a:srgbClr val="737373"/>
            </a:prstShdw>
          </a:effectLst>
        </p:spPr>
        <p:txBody>
          <a:bodyPr wrap="none" anchor="ctr"/>
          <a:lstStyle/>
          <a:p>
            <a:pPr algn="l">
              <a:buClr>
                <a:schemeClr val="tx1"/>
              </a:buClr>
              <a:defRPr/>
            </a:pPr>
            <a:r>
              <a:rPr lang="en-GB" sz="800" b="1" dirty="0">
                <a:latin typeface="Verdana"/>
                <a:cs typeface="Arial" charset="0"/>
              </a:rPr>
              <a:t>TQFP-144 </a:t>
            </a:r>
          </a:p>
          <a:p>
            <a:pPr algn="l">
              <a:buClr>
                <a:schemeClr val="tx1"/>
              </a:buClr>
              <a:defRPr/>
            </a:pPr>
            <a:r>
              <a:rPr lang="en-GB" sz="700" b="1" dirty="0">
                <a:latin typeface="Verdana"/>
                <a:cs typeface="Arial" charset="0"/>
              </a:rPr>
              <a:t>0.4mm</a:t>
            </a:r>
            <a:br>
              <a:rPr lang="en-GB" sz="800" dirty="0">
                <a:latin typeface="Verdana"/>
                <a:cs typeface="Arial" charset="0"/>
              </a:rPr>
            </a:br>
            <a:r>
              <a:rPr lang="en-GB" sz="800" dirty="0">
                <a:latin typeface="Verdana"/>
                <a:cs typeface="Arial" charset="0"/>
              </a:rPr>
              <a:t>-40°C to +125°C</a:t>
            </a:r>
            <a:r>
              <a:rPr lang="en-GB" sz="800" baseline="30000" dirty="0">
                <a:latin typeface="Verdana"/>
                <a:cs typeface="Arial" charset="0"/>
              </a:rPr>
              <a:t> </a:t>
            </a:r>
            <a:endParaRPr lang="en-GB" sz="800" dirty="0">
              <a:latin typeface="Verdana"/>
              <a:cs typeface="Arial" charset="0"/>
            </a:endParaRPr>
          </a:p>
          <a:p>
            <a:pPr algn="l">
              <a:buClr>
                <a:schemeClr val="tx1"/>
              </a:buClr>
              <a:defRPr/>
            </a:pPr>
            <a:r>
              <a:rPr lang="en-GB" sz="800" dirty="0">
                <a:latin typeface="Verdana"/>
                <a:cs typeface="Arial" charset="0"/>
              </a:rPr>
              <a:t>24 ADC inputs</a:t>
            </a:r>
          </a:p>
        </p:txBody>
      </p:sp>
      <p:sp>
        <p:nvSpPr>
          <p:cNvPr id="157832" name="Freeform 389"/>
          <p:cNvSpPr>
            <a:spLocks/>
          </p:cNvSpPr>
          <p:nvPr/>
        </p:nvSpPr>
        <p:spPr bwMode="auto">
          <a:xfrm>
            <a:off x="6053142" y="2019300"/>
            <a:ext cx="2555875" cy="379414"/>
          </a:xfrm>
          <a:custGeom>
            <a:avLst/>
            <a:gdLst>
              <a:gd name="T0" fmla="*/ 0 w 1678"/>
              <a:gd name="T1" fmla="*/ 0 h 226"/>
              <a:gd name="T2" fmla="*/ 2147483647 w 1678"/>
              <a:gd name="T3" fmla="*/ 0 h 226"/>
              <a:gd name="T4" fmla="*/ 2147483647 w 1678"/>
              <a:gd name="T5" fmla="*/ 2147483647 h 226"/>
              <a:gd name="T6" fmla="*/ 0 60000 65536"/>
              <a:gd name="T7" fmla="*/ 0 60000 65536"/>
              <a:gd name="T8" fmla="*/ 0 60000 65536"/>
              <a:gd name="T9" fmla="*/ 0 w 1678"/>
              <a:gd name="T10" fmla="*/ 0 h 226"/>
              <a:gd name="T11" fmla="*/ 1678 w 1678"/>
              <a:gd name="T12" fmla="*/ 226 h 226"/>
            </a:gdLst>
            <a:ahLst/>
            <a:cxnLst>
              <a:cxn ang="T6">
                <a:pos x="T0" y="T1"/>
              </a:cxn>
              <a:cxn ang="T7">
                <a:pos x="T2" y="T3"/>
              </a:cxn>
              <a:cxn ang="T8">
                <a:pos x="T4" y="T5"/>
              </a:cxn>
            </a:cxnLst>
            <a:rect l="T9" t="T10" r="T11" b="T12"/>
            <a:pathLst>
              <a:path w="1678" h="226">
                <a:moveTo>
                  <a:pt x="0" y="0"/>
                </a:moveTo>
                <a:lnTo>
                  <a:pt x="1678" y="0"/>
                </a:lnTo>
                <a:lnTo>
                  <a:pt x="1678" y="226"/>
                </a:lnTo>
              </a:path>
            </a:pathLst>
          </a:custGeom>
          <a:noFill/>
          <a:ln w="38100" cap="flat" cmpd="sng">
            <a:solidFill>
              <a:schemeClr val="bg2"/>
            </a:solidFill>
            <a:prstDash val="solid"/>
            <a:round/>
            <a:headEnd type="none" w="med" len="med"/>
            <a:tailEnd type="triangle" w="med" len="sm"/>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33" name="Line 453"/>
          <p:cNvSpPr>
            <a:spLocks noChangeShapeType="1"/>
          </p:cNvSpPr>
          <p:nvPr/>
        </p:nvSpPr>
        <p:spPr bwMode="auto">
          <a:xfrm flipH="1">
            <a:off x="7367588"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nvGrpSpPr>
          <p:cNvPr id="157834" name="Group 485"/>
          <p:cNvGrpSpPr>
            <a:grpSpLocks/>
          </p:cNvGrpSpPr>
          <p:nvPr/>
        </p:nvGrpSpPr>
        <p:grpSpPr bwMode="auto">
          <a:xfrm>
            <a:off x="7121525" y="1198565"/>
            <a:ext cx="960438" cy="604837"/>
            <a:chOff x="3606" y="755"/>
            <a:chExt cx="605" cy="381"/>
          </a:xfrm>
        </p:grpSpPr>
        <p:sp>
          <p:nvSpPr>
            <p:cNvPr id="157860" name="Rectangle 480"/>
            <p:cNvSpPr>
              <a:spLocks noChangeArrowheads="1"/>
            </p:cNvSpPr>
            <p:nvPr/>
          </p:nvSpPr>
          <p:spPr bwMode="auto">
            <a:xfrm>
              <a:off x="3606" y="755"/>
              <a:ext cx="603" cy="12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PMU</a:t>
              </a:r>
            </a:p>
          </p:txBody>
        </p:sp>
        <p:sp>
          <p:nvSpPr>
            <p:cNvPr id="157861" name="Rectangle 481"/>
            <p:cNvSpPr>
              <a:spLocks noChangeArrowheads="1"/>
            </p:cNvSpPr>
            <p:nvPr/>
          </p:nvSpPr>
          <p:spPr bwMode="auto">
            <a:xfrm>
              <a:off x="3606" y="882"/>
              <a:ext cx="302" cy="25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600" dirty="0">
                  <a:latin typeface="Verdana"/>
                  <a:cs typeface="Arial" pitchFamily="34" charset="0"/>
                </a:rPr>
                <a:t>Data Flash</a:t>
              </a:r>
              <a:br>
                <a:rPr lang="en-GB" altLang="de-DE" sz="600" dirty="0">
                  <a:latin typeface="Verdana"/>
                  <a:cs typeface="Arial" pitchFamily="34" charset="0"/>
                </a:rPr>
              </a:br>
              <a:r>
                <a:rPr lang="en-GB" altLang="de-DE" sz="600" dirty="0">
                  <a:latin typeface="Verdana"/>
                  <a:cs typeface="Arial" pitchFamily="34" charset="0"/>
                </a:rPr>
                <a:t>BROM</a:t>
              </a:r>
            </a:p>
          </p:txBody>
        </p:sp>
        <p:sp>
          <p:nvSpPr>
            <p:cNvPr id="157862" name="Rectangle 482"/>
            <p:cNvSpPr>
              <a:spLocks noChangeArrowheads="1"/>
            </p:cNvSpPr>
            <p:nvPr/>
          </p:nvSpPr>
          <p:spPr bwMode="auto">
            <a:xfrm>
              <a:off x="3908" y="882"/>
              <a:ext cx="303" cy="254"/>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err="1">
                  <a:latin typeface="Verdana"/>
                  <a:cs typeface="Arial" pitchFamily="34" charset="0"/>
                </a:rPr>
                <a:t>Progr</a:t>
              </a:r>
              <a:r>
                <a:rPr lang="en-GB" altLang="de-DE" sz="800" dirty="0">
                  <a:latin typeface="Verdana"/>
                  <a:cs typeface="Arial" pitchFamily="34" charset="0"/>
                </a:rPr>
                <a:t>.</a:t>
              </a:r>
              <a:br>
                <a:rPr lang="en-GB" altLang="de-DE" sz="800" dirty="0">
                  <a:latin typeface="Verdana"/>
                  <a:cs typeface="Arial" pitchFamily="34" charset="0"/>
                </a:rPr>
              </a:br>
              <a:r>
                <a:rPr lang="en-GB" altLang="de-DE" sz="800" dirty="0">
                  <a:latin typeface="Verdana"/>
                  <a:cs typeface="Arial" pitchFamily="34" charset="0"/>
                </a:rPr>
                <a:t>Flash</a:t>
              </a:r>
            </a:p>
          </p:txBody>
        </p:sp>
      </p:grpSp>
      <p:sp>
        <p:nvSpPr>
          <p:cNvPr id="157835" name="Line 484"/>
          <p:cNvSpPr>
            <a:spLocks noChangeShapeType="1"/>
          </p:cNvSpPr>
          <p:nvPr/>
        </p:nvSpPr>
        <p:spPr bwMode="auto">
          <a:xfrm flipH="1">
            <a:off x="7843838" y="1804989"/>
            <a:ext cx="0" cy="198437"/>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36" name="Line 456"/>
          <p:cNvSpPr>
            <a:spLocks noChangeShapeType="1"/>
          </p:cNvSpPr>
          <p:nvPr/>
        </p:nvSpPr>
        <p:spPr bwMode="auto">
          <a:xfrm flipH="1">
            <a:off x="6542088"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37" name="Line 457"/>
          <p:cNvSpPr>
            <a:spLocks noChangeShapeType="1"/>
          </p:cNvSpPr>
          <p:nvPr/>
        </p:nvSpPr>
        <p:spPr bwMode="auto">
          <a:xfrm flipH="1">
            <a:off x="7512050" y="2019300"/>
            <a:ext cx="0" cy="379414"/>
          </a:xfrm>
          <a:prstGeom prst="line">
            <a:avLst/>
          </a:prstGeom>
          <a:noFill/>
          <a:ln w="38100">
            <a:solidFill>
              <a:schemeClr val="bg2"/>
            </a:solidFill>
            <a:round/>
            <a:headEn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38" name="Text Box 432"/>
          <p:cNvSpPr txBox="1">
            <a:spLocks noChangeArrowheads="1"/>
          </p:cNvSpPr>
          <p:nvPr/>
        </p:nvSpPr>
        <p:spPr bwMode="auto">
          <a:xfrm>
            <a:off x="7164392" y="1917699"/>
            <a:ext cx="902811"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SRI Cross Bar</a:t>
            </a:r>
          </a:p>
        </p:txBody>
      </p:sp>
      <p:sp>
        <p:nvSpPr>
          <p:cNvPr id="157839" name="Line 260"/>
          <p:cNvSpPr>
            <a:spLocks noChangeShapeType="1"/>
          </p:cNvSpPr>
          <p:nvPr/>
        </p:nvSpPr>
        <p:spPr bwMode="auto">
          <a:xfrm flipH="1">
            <a:off x="7502525" y="2895603"/>
            <a:ext cx="0" cy="1403351"/>
          </a:xfrm>
          <a:prstGeom prst="line">
            <a:avLst/>
          </a:prstGeom>
          <a:noFill/>
          <a:ln w="38100">
            <a:solidFill>
              <a:srgbClr val="C0C0C0"/>
            </a:solidFill>
            <a:round/>
            <a:headEnd type="triangle" w="med" len="med"/>
            <a:tailEnd type="triangle" w="med" len="me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nvGrpSpPr>
          <p:cNvPr id="157856" name="Gruppieren 111"/>
          <p:cNvGrpSpPr>
            <a:grpSpLocks/>
          </p:cNvGrpSpPr>
          <p:nvPr/>
        </p:nvGrpSpPr>
        <p:grpSpPr bwMode="auto">
          <a:xfrm>
            <a:off x="5630864" y="1299371"/>
            <a:ext cx="725488" cy="508795"/>
            <a:chOff x="5560763" y="1196528"/>
            <a:chExt cx="883445" cy="612323"/>
          </a:xfrm>
          <a:solidFill>
            <a:schemeClr val="accent3"/>
          </a:solidFill>
        </p:grpSpPr>
        <p:sp>
          <p:nvSpPr>
            <p:cNvPr id="157858" name="Rectangle 219"/>
            <p:cNvSpPr>
              <a:spLocks noChangeArrowheads="1"/>
            </p:cNvSpPr>
            <p:nvPr/>
          </p:nvSpPr>
          <p:spPr bwMode="auto">
            <a:xfrm>
              <a:off x="5560763" y="1196528"/>
              <a:ext cx="883445" cy="432272"/>
            </a:xfrm>
            <a:prstGeom prst="rect">
              <a:avLst/>
            </a:prstGeom>
            <a:solidFill>
              <a:schemeClr val="accent5">
                <a:lumMod val="40000"/>
                <a:lumOff val="60000"/>
              </a:schemeClr>
            </a:solidFill>
            <a:ln w="9525">
              <a:solidFill>
                <a:schemeClr val="accent4">
                  <a:lumMod val="60000"/>
                  <a:lumOff val="40000"/>
                </a:schemeClr>
              </a:solidFill>
              <a:miter lim="800000"/>
              <a:headEnd/>
              <a:tailEnd/>
            </a:ln>
            <a:effectLst/>
          </p:spPr>
          <p:txBody>
            <a:bodyPr wrap="none" anchor="ctr"/>
            <a:lstStyle/>
            <a:p>
              <a:pPr algn="l">
                <a:buClr>
                  <a:schemeClr val="tx1"/>
                </a:buClr>
              </a:pPr>
              <a:r>
                <a:rPr lang="en-GB" altLang="de-DE" sz="800" dirty="0">
                  <a:latin typeface="Verdana"/>
                  <a:cs typeface="Arial" pitchFamily="34" charset="0"/>
                </a:rPr>
                <a:t>RAM</a:t>
              </a:r>
            </a:p>
          </p:txBody>
        </p:sp>
        <p:sp>
          <p:nvSpPr>
            <p:cNvPr id="157859" name="Rectangle 310"/>
            <p:cNvSpPr>
              <a:spLocks noChangeArrowheads="1"/>
            </p:cNvSpPr>
            <p:nvPr/>
          </p:nvSpPr>
          <p:spPr bwMode="auto">
            <a:xfrm>
              <a:off x="5560763" y="1628799"/>
              <a:ext cx="883443" cy="180052"/>
            </a:xfrm>
            <a:prstGeom prst="rect">
              <a:avLst/>
            </a:prstGeom>
            <a:solidFill>
              <a:schemeClr val="accent5">
                <a:lumMod val="40000"/>
                <a:lumOff val="60000"/>
              </a:schemeClr>
            </a:solidFill>
            <a:ln w="9525">
              <a:solidFill>
                <a:schemeClr val="accent4">
                  <a:lumMod val="60000"/>
                  <a:lumOff val="40000"/>
                </a:schemeClr>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F2F2F2"/>
                </a:buClr>
                <a:buFontTx/>
                <a:buNone/>
              </a:pPr>
              <a:r>
                <a:rPr lang="en-GB" altLang="de-DE" sz="800" dirty="0">
                  <a:latin typeface="Verdana"/>
                  <a:cs typeface="Arial" pitchFamily="34" charset="0"/>
                </a:rPr>
                <a:t>LMU</a:t>
              </a:r>
            </a:p>
          </p:txBody>
        </p:sp>
      </p:grpSp>
      <p:sp>
        <p:nvSpPr>
          <p:cNvPr id="157841" name="Line 484"/>
          <p:cNvSpPr>
            <a:spLocks noChangeShapeType="1"/>
          </p:cNvSpPr>
          <p:nvPr/>
        </p:nvSpPr>
        <p:spPr bwMode="auto">
          <a:xfrm flipH="1">
            <a:off x="6062663" y="1803402"/>
            <a:ext cx="0" cy="198439"/>
          </a:xfrm>
          <a:prstGeom prst="line">
            <a:avLst/>
          </a:prstGeom>
          <a:noFill/>
          <a:ln w="38100">
            <a:solidFill>
              <a:schemeClr val="bg2"/>
            </a:solidFill>
            <a:round/>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42" name="Rectangle 590"/>
          <p:cNvSpPr>
            <a:spLocks noChangeArrowheads="1"/>
          </p:cNvSpPr>
          <p:nvPr/>
        </p:nvSpPr>
        <p:spPr bwMode="auto">
          <a:xfrm>
            <a:off x="8840792" y="3357564"/>
            <a:ext cx="757237" cy="234950"/>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HSM</a:t>
            </a:r>
          </a:p>
        </p:txBody>
      </p:sp>
      <p:sp>
        <p:nvSpPr>
          <p:cNvPr id="157843" name="Line 591"/>
          <p:cNvSpPr>
            <a:spLocks noChangeShapeType="1"/>
          </p:cNvSpPr>
          <p:nvPr/>
        </p:nvSpPr>
        <p:spPr bwMode="auto">
          <a:xfrm>
            <a:off x="8601075" y="3478213"/>
            <a:ext cx="236538" cy="0"/>
          </a:xfrm>
          <a:prstGeom prst="line">
            <a:avLst/>
          </a:prstGeom>
          <a:noFill/>
          <a:ln w="38100">
            <a:solidFill>
              <a:srgbClr val="C0C0C0"/>
            </a:solidFill>
            <a:round/>
            <a:headEnd type="triangle" w="med" len="sm"/>
            <a:tailEnd type="triangle" w="med"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44" name="Rectangle 252"/>
          <p:cNvSpPr>
            <a:spLocks noChangeArrowheads="1"/>
          </p:cNvSpPr>
          <p:nvPr/>
        </p:nvSpPr>
        <p:spPr bwMode="auto">
          <a:xfrm rot="-5400000">
            <a:off x="4778378" y="4803779"/>
            <a:ext cx="760412" cy="236537"/>
          </a:xfrm>
          <a:prstGeom prst="rect">
            <a:avLst/>
          </a:prstGeom>
          <a:solidFill>
            <a:schemeClr val="accent5">
              <a:lumMod val="40000"/>
              <a:lumOff val="60000"/>
            </a:schemeClr>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F2F2F2"/>
              </a:buClr>
              <a:buFontTx/>
              <a:buNone/>
            </a:pPr>
            <a:r>
              <a:rPr lang="en-GB" altLang="de-DE" sz="800" dirty="0">
                <a:latin typeface="Verdana"/>
                <a:cs typeface="Arial" pitchFamily="34" charset="0"/>
              </a:rPr>
              <a:t>Ethernet</a:t>
            </a:r>
          </a:p>
        </p:txBody>
      </p:sp>
      <p:sp>
        <p:nvSpPr>
          <p:cNvPr id="157845" name="Line 253"/>
          <p:cNvSpPr>
            <a:spLocks noChangeShapeType="1"/>
          </p:cNvSpPr>
          <p:nvPr/>
        </p:nvSpPr>
        <p:spPr bwMode="auto">
          <a:xfrm flipH="1">
            <a:off x="5159375"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grpSp>
        <p:nvGrpSpPr>
          <p:cNvPr id="157846" name="Gruppieren 86"/>
          <p:cNvGrpSpPr>
            <a:grpSpLocks/>
          </p:cNvGrpSpPr>
          <p:nvPr/>
        </p:nvGrpSpPr>
        <p:grpSpPr bwMode="auto">
          <a:xfrm>
            <a:off x="7862892" y="2019301"/>
            <a:ext cx="720725" cy="1162051"/>
            <a:chOff x="6948488" y="2019300"/>
            <a:chExt cx="720725" cy="1162050"/>
          </a:xfrm>
        </p:grpSpPr>
        <p:sp>
          <p:nvSpPr>
            <p:cNvPr id="157853" name="Freeform 241"/>
            <p:cNvSpPr>
              <a:spLocks/>
            </p:cNvSpPr>
            <p:nvPr/>
          </p:nvSpPr>
          <p:spPr bwMode="auto">
            <a:xfrm>
              <a:off x="7137400" y="2641600"/>
              <a:ext cx="531813" cy="539750"/>
            </a:xfrm>
            <a:custGeom>
              <a:avLst/>
              <a:gdLst>
                <a:gd name="T0" fmla="*/ 0 w 362"/>
                <a:gd name="T1" fmla="*/ 0 h 272"/>
                <a:gd name="T2" fmla="*/ 0 w 362"/>
                <a:gd name="T3" fmla="*/ 2147483647 h 272"/>
                <a:gd name="T4" fmla="*/ 2147483647 w 362"/>
                <a:gd name="T5" fmla="*/ 2147483647 h 272"/>
                <a:gd name="T6" fmla="*/ 0 60000 65536"/>
                <a:gd name="T7" fmla="*/ 0 60000 65536"/>
                <a:gd name="T8" fmla="*/ 0 60000 65536"/>
                <a:gd name="T9" fmla="*/ 0 w 362"/>
                <a:gd name="T10" fmla="*/ 0 h 272"/>
                <a:gd name="T11" fmla="*/ 362 w 362"/>
                <a:gd name="T12" fmla="*/ 272 h 272"/>
              </a:gdLst>
              <a:ahLst/>
              <a:cxnLst>
                <a:cxn ang="T6">
                  <a:pos x="T0" y="T1"/>
                </a:cxn>
                <a:cxn ang="T7">
                  <a:pos x="T2" y="T3"/>
                </a:cxn>
                <a:cxn ang="T8">
                  <a:pos x="T4" y="T5"/>
                </a:cxn>
              </a:cxnLst>
              <a:rect l="T9" t="T10" r="T11" b="T12"/>
              <a:pathLst>
                <a:path w="362" h="272">
                  <a:moveTo>
                    <a:pt x="0" y="0"/>
                  </a:moveTo>
                  <a:lnTo>
                    <a:pt x="0" y="272"/>
                  </a:lnTo>
                  <a:lnTo>
                    <a:pt x="362" y="272"/>
                  </a:lnTo>
                </a:path>
              </a:pathLst>
            </a:custGeom>
            <a:noFill/>
            <a:ln w="38100" cap="flat" cmpd="sng">
              <a:solidFill>
                <a:srgbClr val="C0C0C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54" name="Line 528"/>
            <p:cNvSpPr>
              <a:spLocks noChangeShapeType="1"/>
            </p:cNvSpPr>
            <p:nvPr/>
          </p:nvSpPr>
          <p:spPr bwMode="auto">
            <a:xfrm flipH="1">
              <a:off x="7121525" y="2019300"/>
              <a:ext cx="0" cy="379413"/>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157855" name="Rectangle 120"/>
            <p:cNvSpPr>
              <a:spLocks noChangeArrowheads="1"/>
            </p:cNvSpPr>
            <p:nvPr/>
          </p:nvSpPr>
          <p:spPr bwMode="auto">
            <a:xfrm>
              <a:off x="6948488" y="2406650"/>
              <a:ext cx="358775" cy="236538"/>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Bridge</a:t>
              </a:r>
            </a:p>
          </p:txBody>
        </p:sp>
      </p:grpSp>
      <p:pic>
        <p:nvPicPr>
          <p:cNvPr id="157848" name="Picture 3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047163" y="1052513"/>
            <a:ext cx="711200" cy="69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Rectangle 188"/>
          <p:cNvSpPr>
            <a:spLocks noChangeArrowheads="1"/>
          </p:cNvSpPr>
          <p:nvPr/>
        </p:nvSpPr>
        <p:spPr bwMode="auto">
          <a:xfrm>
            <a:off x="4932367" y="5867403"/>
            <a:ext cx="979487" cy="638174"/>
          </a:xfrm>
          <a:prstGeom prst="rect">
            <a:avLst/>
          </a:prstGeom>
          <a:solidFill>
            <a:schemeClr val="accent3">
              <a:lumMod val="60000"/>
              <a:lumOff val="40000"/>
            </a:schemeClr>
          </a:solidFill>
          <a:ln w="9525">
            <a:noFill/>
            <a:miter lim="800000"/>
            <a:headEnd/>
            <a:tailEnd/>
          </a:ln>
          <a:effectLst>
            <a:prstShdw prst="shdw17" dist="17961" dir="2700000">
              <a:srgbClr val="737373"/>
            </a:prstShdw>
          </a:effectLst>
        </p:spPr>
        <p:txBody>
          <a:bodyPr wrap="none" anchor="ctr"/>
          <a:lstStyle/>
          <a:p>
            <a:pPr algn="l">
              <a:buClr>
                <a:schemeClr val="tx1"/>
              </a:buClr>
              <a:defRPr/>
            </a:pPr>
            <a:r>
              <a:rPr lang="en-GB" sz="800" b="1" dirty="0">
                <a:latin typeface="Verdana"/>
                <a:cs typeface="Arial" charset="0"/>
              </a:rPr>
              <a:t>TQFP-144 </a:t>
            </a:r>
          </a:p>
          <a:p>
            <a:pPr algn="l">
              <a:buClr>
                <a:schemeClr val="tx1"/>
              </a:buClr>
              <a:defRPr/>
            </a:pPr>
            <a:r>
              <a:rPr lang="en-GB" sz="700" b="1" dirty="0">
                <a:latin typeface="Verdana"/>
                <a:cs typeface="Arial" charset="0"/>
              </a:rPr>
              <a:t>0.4mm</a:t>
            </a:r>
            <a:br>
              <a:rPr lang="en-GB" sz="800" dirty="0">
                <a:latin typeface="Verdana"/>
                <a:cs typeface="Arial" charset="0"/>
              </a:rPr>
            </a:br>
            <a:r>
              <a:rPr lang="en-GB" sz="700" dirty="0">
                <a:latin typeface="Verdana"/>
                <a:cs typeface="Arial" charset="0"/>
              </a:rPr>
              <a:t>-40°C to +125°C</a:t>
            </a:r>
            <a:r>
              <a:rPr lang="en-GB" sz="700" baseline="30000" dirty="0">
                <a:latin typeface="Verdana"/>
                <a:cs typeface="Arial" charset="0"/>
              </a:rPr>
              <a:t> </a:t>
            </a:r>
            <a:endParaRPr lang="en-GB" sz="800" dirty="0">
              <a:latin typeface="Verdana"/>
              <a:cs typeface="Arial" charset="0"/>
            </a:endParaRPr>
          </a:p>
          <a:p>
            <a:pPr algn="l">
              <a:buClr>
                <a:schemeClr val="tx1"/>
              </a:buClr>
              <a:defRPr/>
            </a:pPr>
            <a:r>
              <a:rPr lang="en-GB" sz="800" dirty="0">
                <a:latin typeface="Verdana"/>
                <a:cs typeface="Arial" charset="0"/>
              </a:rPr>
              <a:t>24 ADC inputs</a:t>
            </a:r>
          </a:p>
        </p:txBody>
      </p:sp>
      <p:sp>
        <p:nvSpPr>
          <p:cNvPr id="78" name="Rectangle 557"/>
          <p:cNvSpPr>
            <a:spLocks noChangeArrowheads="1"/>
          </p:cNvSpPr>
          <p:nvPr/>
        </p:nvSpPr>
        <p:spPr bwMode="auto">
          <a:xfrm rot="-5400000">
            <a:off x="6553203" y="4803779"/>
            <a:ext cx="760412" cy="236537"/>
          </a:xfrm>
          <a:prstGeom prst="rect">
            <a:avLst/>
          </a:prstGeom>
          <a:solidFill>
            <a:schemeClr val="bg2"/>
          </a:solidFill>
          <a:ln w="9525">
            <a:solidFill>
              <a:schemeClr val="accent4"/>
            </a:solidFill>
            <a:miter lim="800000"/>
            <a:headEnd/>
            <a:tailEnd/>
          </a:ln>
          <a:effectLst/>
        </p:spPr>
        <p:txBody>
          <a:bodyPr wrap="none" anchor="ctr"/>
          <a:lstStyle>
            <a:lvl1pPr eaLnBrk="0" hangingPunct="0">
              <a:spcBef>
                <a:spcPct val="25000"/>
              </a:spcBef>
              <a:spcAft>
                <a:spcPct val="25000"/>
              </a:spcAft>
              <a:buClr>
                <a:schemeClr val="hlink"/>
              </a:buClr>
              <a:buFont typeface="Wingdings" pitchFamily="2" charset="2"/>
              <a:buChar char="n"/>
              <a:defRPr sz="2000">
                <a:solidFill>
                  <a:schemeClr val="tx1"/>
                </a:solidFill>
                <a:latin typeface="Verdana" pitchFamily="34" charset="0"/>
              </a:defRPr>
            </a:lvl1pPr>
            <a:lvl2pPr marL="742950" indent="-285750" eaLnBrk="0" hangingPunct="0">
              <a:spcBef>
                <a:spcPct val="25000"/>
              </a:spcBef>
              <a:spcAft>
                <a:spcPct val="25000"/>
              </a:spcAft>
              <a:buClr>
                <a:schemeClr val="hlink"/>
              </a:buClr>
              <a:buSzPct val="80000"/>
              <a:buFont typeface="Wingdings" pitchFamily="2" charset="2"/>
              <a:buChar char="o"/>
              <a:defRPr sz="2000">
                <a:solidFill>
                  <a:schemeClr val="tx1"/>
                </a:solidFill>
                <a:latin typeface="Verdana" pitchFamily="34" charset="0"/>
              </a:defRPr>
            </a:lvl2pPr>
            <a:lvl3pPr marL="1143000" indent="-228600" eaLnBrk="0" hangingPunct="0">
              <a:spcBef>
                <a:spcPct val="25000"/>
              </a:spcBef>
              <a:spcAft>
                <a:spcPct val="25000"/>
              </a:spcAft>
              <a:buClr>
                <a:schemeClr val="hlink"/>
              </a:buClr>
              <a:buFont typeface="Verdana" pitchFamily="34" charset="0"/>
              <a:buChar char="¬"/>
              <a:defRPr>
                <a:solidFill>
                  <a:schemeClr val="tx1"/>
                </a:solidFill>
                <a:latin typeface="Verdana" pitchFamily="34" charset="0"/>
              </a:defRPr>
            </a:lvl3pPr>
            <a:lvl4pPr marL="1600200" indent="-228600" eaLnBrk="0" hangingPunct="0">
              <a:spcBef>
                <a:spcPct val="25000"/>
              </a:spcBef>
              <a:spcAft>
                <a:spcPct val="25000"/>
              </a:spcAft>
              <a:buClr>
                <a:schemeClr val="hlink"/>
              </a:buClr>
              <a:buFont typeface="Verdana" pitchFamily="34" charset="0"/>
              <a:buChar char="–"/>
              <a:defRPr sz="1600">
                <a:solidFill>
                  <a:schemeClr val="tx1"/>
                </a:solidFill>
                <a:latin typeface="Verdana" pitchFamily="34" charset="0"/>
              </a:defRPr>
            </a:lvl4pPr>
            <a:lvl5pPr marL="2057400" indent="-228600" eaLnBrk="0"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5pPr>
            <a:lvl6pPr marL="25146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6pPr>
            <a:lvl7pPr marL="29718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7pPr>
            <a:lvl8pPr marL="34290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8pPr>
            <a:lvl9pPr marL="3886200" indent="-228600" eaLnBrk="0" fontAlgn="base" hangingPunct="0">
              <a:spcBef>
                <a:spcPct val="25000"/>
              </a:spcBef>
              <a:spcAft>
                <a:spcPct val="25000"/>
              </a:spcAft>
              <a:buClr>
                <a:schemeClr val="hlink"/>
              </a:buClr>
              <a:buFont typeface="Verdana" pitchFamily="34" charset="0"/>
              <a:buChar char="–"/>
              <a:defRPr sz="1400">
                <a:solidFill>
                  <a:schemeClr val="tx1"/>
                </a:solidFill>
                <a:latin typeface="Verdana" pitchFamily="34" charset="0"/>
              </a:defRPr>
            </a:lvl9pPr>
          </a:lstStyle>
          <a:p>
            <a:pPr algn="l" eaLnBrk="1" hangingPunct="1">
              <a:spcBef>
                <a:spcPct val="0"/>
              </a:spcBef>
              <a:spcAft>
                <a:spcPct val="0"/>
              </a:spcAft>
              <a:buClr>
                <a:srgbClr val="00214A"/>
              </a:buClr>
              <a:buFontTx/>
              <a:buNone/>
            </a:pPr>
            <a:r>
              <a:rPr lang="en-GB" altLang="de-DE" sz="800" dirty="0">
                <a:latin typeface="Verdana"/>
                <a:cs typeface="Arial" pitchFamily="34" charset="0"/>
              </a:rPr>
              <a:t>SENT</a:t>
            </a:r>
          </a:p>
        </p:txBody>
      </p:sp>
      <p:sp>
        <p:nvSpPr>
          <p:cNvPr id="82" name="Line 565"/>
          <p:cNvSpPr>
            <a:spLocks noChangeShapeType="1"/>
          </p:cNvSpPr>
          <p:nvPr/>
        </p:nvSpPr>
        <p:spPr bwMode="auto">
          <a:xfrm flipH="1">
            <a:off x="6932613" y="4305301"/>
            <a:ext cx="0" cy="236539"/>
          </a:xfrm>
          <a:prstGeom prst="line">
            <a:avLst/>
          </a:prstGeom>
          <a:noFill/>
          <a:ln w="38100">
            <a:solidFill>
              <a:srgbClr val="C0C0C0"/>
            </a:solidFill>
            <a:round/>
            <a:headEnd type="triangle" w="sm" len="sm"/>
            <a:tailEnd type="triangle" w="sm" len="sm"/>
          </a:ln>
          <a:extLst>
            <a:ext uri="{909E8E84-426E-40DD-AFC4-6F175D3DCCD1}">
              <a14:hiddenFill xmlns:a14="http://schemas.microsoft.com/office/drawing/2010/main">
                <a:noFill/>
              </a14:hiddenFill>
            </a:ext>
          </a:extLst>
        </p:spPr>
        <p:txBody>
          <a:bodyPr>
            <a:noAutofit/>
          </a:bodyPr>
          <a:lstStyle/>
          <a:p>
            <a:pPr algn="l"/>
            <a:endParaRPr lang="en-GB" dirty="0">
              <a:solidFill>
                <a:srgbClr val="00214A"/>
              </a:solidFill>
              <a:latin typeface="Arial" pitchFamily="34" charset="0"/>
              <a:cs typeface="Arial" pitchFamily="34" charset="0"/>
            </a:endParaRPr>
          </a:p>
        </p:txBody>
      </p:sp>
      <p:sp>
        <p:nvSpPr>
          <p:cNvPr id="2" name="Footer Placeholder 1">
            <a:extLst>
              <a:ext uri="{FF2B5EF4-FFF2-40B4-BE49-F238E27FC236}">
                <a16:creationId xmlns:a16="http://schemas.microsoft.com/office/drawing/2014/main" id="{870E23CC-6237-417B-9CEF-133179CA1F40}"/>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A38674F1-9836-43D5-BD9C-57B8429FB185}"/>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24A8E821-5CFF-4B76-BF59-62FA0FCB1E77}"/>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570264750"/>
      </p:ext>
    </p:extLst>
  </p:cSld>
  <p:clrMapOvr>
    <a:masterClrMapping/>
  </p:clrMapOvr>
  <p:transition spd="slow"/>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vert="horz" lIns="0" tIns="0" rIns="0" bIns="10800" rtlCol="0" anchor="b" anchorCtr="0">
            <a:noAutofit/>
          </a:bodyPr>
          <a:lstStyle/>
          <a:p>
            <a:r>
              <a:t>SRAM Configurations</a:t>
            </a:r>
          </a:p>
        </p:txBody>
      </p:sp>
      <p:grpSp>
        <p:nvGrpSpPr>
          <p:cNvPr id="3" name="Group 2"/>
          <p:cNvGrpSpPr/>
          <p:nvPr/>
        </p:nvGrpSpPr>
        <p:grpSpPr>
          <a:xfrm>
            <a:off x="1813992" y="1268762"/>
            <a:ext cx="7416824" cy="4428331"/>
            <a:chOff x="467544" y="1268760"/>
            <a:chExt cx="7416824" cy="4428331"/>
          </a:xfrm>
        </p:grpSpPr>
        <p:pic>
          <p:nvPicPr>
            <p:cNvPr id="7170"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r="38936"/>
            <a:stretch/>
          </p:blipFill>
          <p:spPr bwMode="auto">
            <a:xfrm>
              <a:off x="467544" y="1268760"/>
              <a:ext cx="5014114" cy="4428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70739"/>
            <a:stretch/>
          </p:blipFill>
          <p:spPr bwMode="auto">
            <a:xfrm>
              <a:off x="5481657" y="1268760"/>
              <a:ext cx="2402711" cy="4428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 name="Footer Placeholder 3">
            <a:extLst>
              <a:ext uri="{FF2B5EF4-FFF2-40B4-BE49-F238E27FC236}">
                <a16:creationId xmlns:a16="http://schemas.microsoft.com/office/drawing/2014/main" id="{B0AE7D87-4F0C-4AD5-9DD7-50A8D907E4FF}"/>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7FB086FD-07E2-471C-8DBB-B0954B743327}"/>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B932CA11-1AF3-4A83-AC19-CDF27404EC7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149725044"/>
      </p:ext>
    </p:extLst>
  </p:cSld>
  <p:clrMapOvr>
    <a:masterClrMapping/>
  </p:clrMapOvr>
  <p:transition spd="slow"/>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vert="horz" lIns="0" tIns="0" rIns="0" bIns="10800" rtlCol="0" anchor="b" anchorCtr="0">
            <a:noAutofit/>
          </a:bodyPr>
          <a:lstStyle/>
          <a:p>
            <a:r>
              <a:t>GTM Configurations and Scalability</a:t>
            </a:r>
          </a:p>
        </p:txBody>
      </p:sp>
      <p:sp>
        <p:nvSpPr>
          <p:cNvPr id="5" name="TextBox 4"/>
          <p:cNvSpPr txBox="1"/>
          <p:nvPr/>
        </p:nvSpPr>
        <p:spPr>
          <a:xfrm>
            <a:off x="1165920" y="5157192"/>
            <a:ext cx="5544616" cy="1107996"/>
          </a:xfrm>
          <a:prstGeom prst="rect">
            <a:avLst/>
          </a:prstGeom>
          <a:noFill/>
          <a:effectLst/>
        </p:spPr>
        <p:txBody>
          <a:bodyPr wrap="square" rtlCol="0">
            <a:spAutoFit/>
          </a:bodyPr>
          <a:lstStyle/>
          <a:p>
            <a:pPr algn="l">
              <a:buClr>
                <a:schemeClr val="tx1"/>
              </a:buClr>
            </a:pPr>
            <a:r>
              <a:rPr lang="en-GB" sz="1200" dirty="0">
                <a:latin typeface="Verdana"/>
              </a:rPr>
              <a:t>GTM Versions</a:t>
            </a:r>
          </a:p>
          <a:p>
            <a:pPr marL="361950" indent="-361950">
              <a:buClr>
                <a:schemeClr val="tx1"/>
              </a:buClr>
              <a:buFont typeface="Arial"/>
              <a:buChar char="›"/>
            </a:pPr>
            <a:r>
              <a:rPr lang="en-GB" sz="1200" dirty="0">
                <a:latin typeface="Verdana"/>
              </a:rPr>
              <a:t>1.5.4-A3: TC27x B-Step, TC26x A-Step, TC29x A-Step </a:t>
            </a:r>
          </a:p>
          <a:p>
            <a:pPr marL="361950" indent="-361950" defTabSz="409575">
              <a:buClr>
                <a:schemeClr val="tx1"/>
              </a:buClr>
              <a:buFont typeface="Arial"/>
              <a:buChar char="›"/>
            </a:pPr>
            <a:r>
              <a:rPr lang="en-GB" sz="1200" dirty="0">
                <a:latin typeface="Verdana"/>
              </a:rPr>
              <a:t>1.5.5-A1: TC27x C-Step, TC26x B-Step, TC29x B-Step</a:t>
            </a:r>
          </a:p>
          <a:p>
            <a:pPr marL="361950" indent="-361950" defTabSz="409575">
              <a:buClr>
                <a:schemeClr val="tx1"/>
              </a:buClr>
              <a:buFont typeface="Arial"/>
              <a:buChar char="›"/>
            </a:pPr>
            <a:r>
              <a:rPr lang="en-GB" sz="1200" dirty="0">
                <a:latin typeface="Verdana"/>
              </a:rPr>
              <a:t>2.2.1: TC23x / TC22x</a:t>
            </a:r>
          </a:p>
          <a:p>
            <a:pPr algn="l"/>
            <a:endParaRPr lang="en-GB" sz="1800" dirty="0">
              <a:latin typeface="Verdana"/>
            </a:endParaRPr>
          </a:p>
        </p:txBody>
      </p:sp>
      <p:graphicFrame>
        <p:nvGraphicFramePr>
          <p:cNvPr id="7" name="Table 6"/>
          <p:cNvGraphicFramePr>
            <a:graphicFrameLocks noGrp="1"/>
          </p:cNvGraphicFramePr>
          <p:nvPr/>
        </p:nvGraphicFramePr>
        <p:xfrm>
          <a:off x="1886000" y="1340711"/>
          <a:ext cx="7483658" cy="3783171"/>
        </p:xfrm>
        <a:graphic>
          <a:graphicData uri="http://schemas.openxmlformats.org/drawingml/2006/table">
            <a:tbl>
              <a:tblPr firstRow="1" firstCol="1" bandRow="1"/>
              <a:tblGrid>
                <a:gridCol w="1424447">
                  <a:extLst>
                    <a:ext uri="{9D8B030D-6E8A-4147-A177-3AD203B41FA5}">
                      <a16:colId xmlns:a16="http://schemas.microsoft.com/office/drawing/2014/main" val="20000"/>
                    </a:ext>
                  </a:extLst>
                </a:gridCol>
                <a:gridCol w="1424447">
                  <a:extLst>
                    <a:ext uri="{9D8B030D-6E8A-4147-A177-3AD203B41FA5}">
                      <a16:colId xmlns:a16="http://schemas.microsoft.com/office/drawing/2014/main" val="20001"/>
                    </a:ext>
                  </a:extLst>
                </a:gridCol>
                <a:gridCol w="1158691">
                  <a:extLst>
                    <a:ext uri="{9D8B030D-6E8A-4147-A177-3AD203B41FA5}">
                      <a16:colId xmlns:a16="http://schemas.microsoft.com/office/drawing/2014/main" val="20002"/>
                    </a:ext>
                  </a:extLst>
                </a:gridCol>
                <a:gridCol w="1158691">
                  <a:extLst>
                    <a:ext uri="{9D8B030D-6E8A-4147-A177-3AD203B41FA5}">
                      <a16:colId xmlns:a16="http://schemas.microsoft.com/office/drawing/2014/main" val="20003"/>
                    </a:ext>
                  </a:extLst>
                </a:gridCol>
                <a:gridCol w="1158691">
                  <a:extLst>
                    <a:ext uri="{9D8B030D-6E8A-4147-A177-3AD203B41FA5}">
                      <a16:colId xmlns:a16="http://schemas.microsoft.com/office/drawing/2014/main" val="20004"/>
                    </a:ext>
                  </a:extLst>
                </a:gridCol>
                <a:gridCol w="1158691">
                  <a:extLst>
                    <a:ext uri="{9D8B030D-6E8A-4147-A177-3AD203B41FA5}">
                      <a16:colId xmlns:a16="http://schemas.microsoft.com/office/drawing/2014/main" val="20005"/>
                    </a:ext>
                  </a:extLst>
                </a:gridCol>
              </a:tblGrid>
              <a:tr h="236579">
                <a:tc gridSpan="2">
                  <a:txBody>
                    <a:bodyPr/>
                    <a:lstStyle/>
                    <a:p>
                      <a:pPr algn="ctr">
                        <a:spcAft>
                          <a:spcPts val="0"/>
                        </a:spcAft>
                        <a:buClr>
                          <a:schemeClr val="tx1"/>
                        </a:buClr>
                      </a:pPr>
                      <a:r>
                        <a:rPr lang="en-GB" sz="1000" dirty="0">
                          <a:solidFill>
                            <a:srgbClr val="00214A"/>
                          </a:solidFill>
                          <a:effectLst/>
                          <a:latin typeface="Verdana"/>
                          <a:ea typeface="Times New Roman"/>
                          <a:cs typeface="Times New Roman"/>
                        </a:rPr>
                        <a:t> </a:t>
                      </a:r>
                      <a:endParaRPr lang="en-GB" sz="1000" dirty="0">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endParaRPr lang="de-DE"/>
                    </a:p>
                  </a:txBody>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TC29x</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TC27x</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TC26x</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TC23x / TC22x</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000"/>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Timer Inputs</a:t>
                      </a:r>
                      <a:r>
                        <a:rPr lang="en-GB" sz="1000" dirty="0">
                          <a:solidFill>
                            <a:schemeClr val="tx1"/>
                          </a:solidFill>
                          <a:effectLst/>
                          <a:latin typeface="Verdana"/>
                          <a:ea typeface="Times New Roman"/>
                          <a:cs typeface="Times New Roman"/>
                        </a:rPr>
                        <a:t> </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spcAft>
                          <a:spcPts val="0"/>
                        </a:spcAft>
                        <a:buClr>
                          <a:schemeClr val="tx1"/>
                        </a:buClr>
                      </a:pPr>
                      <a:r>
                        <a:rPr lang="en-GB" sz="1000" b="1" dirty="0">
                          <a:solidFill>
                            <a:schemeClr val="tx1"/>
                          </a:solidFill>
                          <a:effectLst/>
                          <a:latin typeface="Verdana"/>
                          <a:ea typeface="Times New Roman"/>
                          <a:cs typeface="Times New Roman"/>
                        </a:rPr>
                        <a:t>Total channels</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48</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32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24</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8</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TIM</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8 channels</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48</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24</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8</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Timer Outputs</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spcAft>
                          <a:spcPts val="0"/>
                        </a:spcAft>
                        <a:buClr>
                          <a:schemeClr val="tx1"/>
                        </a:buClr>
                      </a:pPr>
                      <a:r>
                        <a:rPr lang="en-GB" sz="1000" b="1" dirty="0">
                          <a:solidFill>
                            <a:schemeClr val="tx1"/>
                          </a:solidFill>
                          <a:effectLst/>
                          <a:latin typeface="Verdana"/>
                          <a:ea typeface="Times New Roman"/>
                          <a:cs typeface="Times New Roman"/>
                        </a:rPr>
                        <a:t>Total channels</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152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88</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64</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32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r h="274320">
                <a:tc>
                  <a:txBody>
                    <a:bodyPr/>
                    <a:lstStyle/>
                    <a:p>
                      <a:pPr>
                        <a:spcAft>
                          <a:spcPts val="0"/>
                        </a:spcAft>
                        <a:buClr>
                          <a:schemeClr val="tx1"/>
                        </a:buClr>
                      </a:pPr>
                      <a:r>
                        <a:rPr lang="en-GB" sz="1000" b="1" dirty="0">
                          <a:solidFill>
                            <a:schemeClr val="tx1"/>
                          </a:solidFill>
                          <a:effectLst/>
                          <a:latin typeface="Verdana"/>
                          <a:ea typeface="Times New Roman"/>
                          <a:cs typeface="Times New Roman"/>
                        </a:rPr>
                        <a:t>TOM</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Standard 16-bit PWM </a:t>
                      </a:r>
                      <a:r>
                        <a:rPr lang="en-GB" sz="1000" dirty="0" err="1">
                          <a:solidFill>
                            <a:schemeClr val="tx1"/>
                          </a:solidFill>
                          <a:effectLst/>
                          <a:latin typeface="Verdana"/>
                          <a:ea typeface="Times New Roman"/>
                          <a:cs typeface="Times New Roman"/>
                        </a:rPr>
                        <a:t>ch.</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80</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48</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74320">
                <a:tc>
                  <a:txBody>
                    <a:bodyPr/>
                    <a:lstStyle/>
                    <a:p>
                      <a:pPr>
                        <a:spcAft>
                          <a:spcPts val="0"/>
                        </a:spcAft>
                        <a:buClr>
                          <a:schemeClr val="tx1"/>
                        </a:buClr>
                      </a:pPr>
                      <a:r>
                        <a:rPr lang="en-GB" sz="1000" b="1" dirty="0">
                          <a:solidFill>
                            <a:schemeClr val="tx1"/>
                          </a:solidFill>
                          <a:effectLst/>
                          <a:latin typeface="Verdana"/>
                          <a:ea typeface="Times New Roman"/>
                          <a:cs typeface="Times New Roman"/>
                        </a:rPr>
                        <a:t>ATOM</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Complex 24-bit PWM </a:t>
                      </a:r>
                      <a:r>
                        <a:rPr lang="en-GB" sz="1000" dirty="0" err="1">
                          <a:solidFill>
                            <a:schemeClr val="tx1"/>
                          </a:solidFill>
                          <a:effectLst/>
                          <a:latin typeface="Verdana"/>
                          <a:ea typeface="Times New Roman"/>
                          <a:cs typeface="Times New Roman"/>
                        </a:rPr>
                        <a:t>ch.</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72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40</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DTM</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2x4 </a:t>
                      </a:r>
                      <a:r>
                        <a:rPr lang="en-GB" sz="1000" dirty="0" err="1">
                          <a:solidFill>
                            <a:schemeClr val="tx1"/>
                          </a:solidFill>
                          <a:effectLst/>
                          <a:latin typeface="Verdana"/>
                          <a:ea typeface="Times New Roman"/>
                          <a:cs typeface="Times New Roman"/>
                        </a:rPr>
                        <a:t>ch</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SRAM</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spcAft>
                          <a:spcPts val="0"/>
                        </a:spcAft>
                        <a:buClr>
                          <a:schemeClr val="tx1"/>
                        </a:buClr>
                      </a:pPr>
                      <a:r>
                        <a:rPr lang="en-GB" sz="1000" b="1" dirty="0">
                          <a:solidFill>
                            <a:schemeClr val="tx1"/>
                          </a:solidFill>
                          <a:effectLst/>
                          <a:latin typeface="Verdana"/>
                          <a:ea typeface="Times New Roman"/>
                          <a:cs typeface="Times New Roman"/>
                        </a:rPr>
                        <a:t>Total</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56,75</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35,13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26,13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b="1"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7"/>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MCS</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Sequencer 1536x32bit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36</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24</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18</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PSM</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FIFO, 1024x29bit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2 x 3,63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3,63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3,63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DPLL</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SRAM</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13,50</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7,50</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4,50</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Configuration</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spcAft>
                          <a:spcPts val="0"/>
                        </a:spcAft>
                        <a:buClr>
                          <a:schemeClr val="tx1"/>
                        </a:buClr>
                      </a:pPr>
                      <a:r>
                        <a:rPr lang="en-GB" sz="1000" dirty="0">
                          <a:solidFill>
                            <a:srgbClr val="00214A"/>
                          </a:solidFill>
                          <a:effectLst/>
                          <a:latin typeface="Verdana"/>
                          <a:ea typeface="Times New Roman"/>
                          <a:cs typeface="Times New Roman"/>
                        </a:rPr>
                        <a:t> </a:t>
                      </a:r>
                      <a:endParaRPr lang="en-GB" sz="1000" dirty="0">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 </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 </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 </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 </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1"/>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Clock Generation</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DPLL</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164512">
                <a:tc>
                  <a:txBody>
                    <a:bodyPr/>
                    <a:lstStyle/>
                    <a:p>
                      <a:pPr>
                        <a:spcAft>
                          <a:spcPts val="0"/>
                        </a:spcAft>
                        <a:buClr>
                          <a:schemeClr val="tx1"/>
                        </a:buClr>
                      </a:pPr>
                      <a:r>
                        <a:rPr lang="en-GB" sz="1000" b="1" dirty="0">
                          <a:solidFill>
                            <a:srgbClr val="00214A"/>
                          </a:solidFill>
                          <a:effectLst/>
                          <a:latin typeface="Verdana"/>
                          <a:ea typeface="Times New Roman"/>
                          <a:cs typeface="Times New Roman"/>
                        </a:rPr>
                        <a:t> </a:t>
                      </a:r>
                      <a:endParaRPr lang="en-GB" sz="1000" dirty="0">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CMU</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164512">
                <a:tc>
                  <a:txBody>
                    <a:bodyPr/>
                    <a:lstStyle/>
                    <a:p>
                      <a:pPr>
                        <a:spcAft>
                          <a:spcPts val="0"/>
                        </a:spcAft>
                        <a:buClr>
                          <a:schemeClr val="tx1"/>
                        </a:buClr>
                      </a:pPr>
                      <a:r>
                        <a:rPr lang="en-GB" sz="1000" b="1" dirty="0">
                          <a:solidFill>
                            <a:srgbClr val="00214A"/>
                          </a:solidFill>
                          <a:effectLst/>
                          <a:latin typeface="Verdana"/>
                          <a:ea typeface="Times New Roman"/>
                          <a:cs typeface="Times New Roman"/>
                        </a:rPr>
                        <a:t> </a:t>
                      </a:r>
                      <a:endParaRPr lang="en-GB" sz="1000" dirty="0">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TBU</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Processing</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MCS</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6</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4</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3</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Pattern Evaluation</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SPE</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4</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2</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164512">
                <a:tc>
                  <a:txBody>
                    <a:bodyPr/>
                    <a:lstStyle/>
                    <a:p>
                      <a:pPr>
                        <a:spcAft>
                          <a:spcPts val="0"/>
                        </a:spcAft>
                        <a:buClr>
                          <a:schemeClr val="tx1"/>
                        </a:buClr>
                      </a:pPr>
                      <a:r>
                        <a:rPr lang="en-GB" sz="1000" b="1" dirty="0">
                          <a:solidFill>
                            <a:schemeClr val="tx1"/>
                          </a:solidFill>
                          <a:effectLst/>
                          <a:latin typeface="Verdana"/>
                          <a:ea typeface="Times New Roman"/>
                          <a:cs typeface="Times New Roman"/>
                        </a:rPr>
                        <a:t>Broadcast Unit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BRC</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r>
                        <a:rPr lang="en-GB" sz="1000" baseline="0" dirty="0">
                          <a:solidFill>
                            <a:schemeClr val="tx1"/>
                          </a:solidFill>
                          <a:effectLst/>
                          <a:latin typeface="Verdana"/>
                          <a:ea typeface="Times New Roman"/>
                          <a:cs typeface="Times New Roman"/>
                        </a:rPr>
                        <a:t> *</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
                          <a:srgbClr val="00214A"/>
                        </a:buClr>
                        <a:buSzTx/>
                        <a:buFontTx/>
                        <a:buNone/>
                        <a:tabLst/>
                        <a:defRPr/>
                      </a:pPr>
                      <a:r>
                        <a:rPr lang="en-GB" sz="1000" dirty="0">
                          <a:solidFill>
                            <a:schemeClr val="tx1"/>
                          </a:solidFill>
                          <a:effectLst/>
                          <a:latin typeface="+mn-lt"/>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164512">
                <a:tc rowSpan="2">
                  <a:txBody>
                    <a:bodyPr/>
                    <a:lstStyle/>
                    <a:p>
                      <a:pPr>
                        <a:spcAft>
                          <a:spcPts val="0"/>
                        </a:spcAft>
                        <a:buClr>
                          <a:schemeClr val="tx1"/>
                        </a:buClr>
                      </a:pPr>
                      <a:r>
                        <a:rPr lang="en-GB" sz="1000" b="1" dirty="0">
                          <a:solidFill>
                            <a:schemeClr val="tx1"/>
                          </a:solidFill>
                          <a:effectLst/>
                          <a:latin typeface="Verdana"/>
                          <a:ea typeface="Times New Roman"/>
                          <a:cs typeface="Times New Roman"/>
                        </a:rPr>
                        <a:t>Safety</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MON</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
                          <a:srgbClr val="00214A"/>
                        </a:buClr>
                        <a:buSzTx/>
                        <a:buFontTx/>
                        <a:buNone/>
                        <a:tabLst/>
                        <a:defRPr/>
                      </a:pPr>
                      <a:r>
                        <a:rPr lang="en-GB" sz="1000" dirty="0">
                          <a:solidFill>
                            <a:schemeClr val="tx1"/>
                          </a:solidFill>
                          <a:effectLst/>
                          <a:latin typeface="+mn-lt"/>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164512">
                <a:tc vMerge="1">
                  <a:txBody>
                    <a:bodyPr/>
                    <a:lstStyle/>
                    <a:p>
                      <a:endParaRPr lang="de-DE"/>
                    </a:p>
                  </a:txBody>
                  <a:tcPr/>
                </a:tc>
                <a:tc>
                  <a:txBody>
                    <a:bodyPr/>
                    <a:lstStyle/>
                    <a:p>
                      <a:pPr>
                        <a:spcAft>
                          <a:spcPts val="0"/>
                        </a:spcAft>
                        <a:buClr>
                          <a:schemeClr val="tx1"/>
                        </a:buClr>
                      </a:pPr>
                      <a:r>
                        <a:rPr lang="en-GB" sz="1000" dirty="0">
                          <a:solidFill>
                            <a:schemeClr val="tx1"/>
                          </a:solidFill>
                          <a:effectLst/>
                          <a:latin typeface="Verdana"/>
                          <a:ea typeface="Times New Roman"/>
                          <a:cs typeface="Times New Roman"/>
                        </a:rPr>
                        <a:t>CMP</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buClr>
                          <a:schemeClr val="tx1"/>
                        </a:buClr>
                      </a:pPr>
                      <a:r>
                        <a:rPr lang="en-GB" sz="1000" dirty="0">
                          <a:solidFill>
                            <a:schemeClr val="tx1"/>
                          </a:solidFill>
                          <a:effectLst/>
                          <a:latin typeface="Verdana"/>
                          <a:ea typeface="Times New Roman"/>
                          <a:cs typeface="Times New Roman"/>
                        </a:rPr>
                        <a:t>1</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
                          <a:srgbClr val="00214A"/>
                        </a:buClr>
                        <a:buSzTx/>
                        <a:buFontTx/>
                        <a:buNone/>
                        <a:tabLst/>
                        <a:defRPr/>
                      </a:pPr>
                      <a:r>
                        <a:rPr lang="en-GB" sz="1000" dirty="0">
                          <a:solidFill>
                            <a:schemeClr val="tx1"/>
                          </a:solidFill>
                          <a:effectLst/>
                          <a:latin typeface="+mn-lt"/>
                          <a:ea typeface="Times New Roman"/>
                          <a:cs typeface="Times New Roman"/>
                        </a:rPr>
                        <a:t>-</a:t>
                      </a:r>
                      <a:endParaRPr lang="en-GB" sz="1000" dirty="0">
                        <a:solidFill>
                          <a:schemeClr val="tx1"/>
                        </a:solidFill>
                        <a:effectLst/>
                        <a:latin typeface="Calibri"/>
                        <a:ea typeface="Times New Roman"/>
                        <a:cs typeface="Times New Roman"/>
                      </a:endParaRPr>
                    </a:p>
                  </a:txBody>
                  <a:tcPr marL="38386" marR="3838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bl>
          </a:graphicData>
        </a:graphic>
      </p:graphicFrame>
      <p:sp>
        <p:nvSpPr>
          <p:cNvPr id="9" name="TextBox 8"/>
          <p:cNvSpPr txBox="1"/>
          <p:nvPr/>
        </p:nvSpPr>
        <p:spPr>
          <a:xfrm>
            <a:off x="6710536" y="5157196"/>
            <a:ext cx="1728192" cy="276999"/>
          </a:xfrm>
          <a:prstGeom prst="rect">
            <a:avLst/>
          </a:prstGeom>
          <a:noFill/>
          <a:effectLst/>
        </p:spPr>
        <p:txBody>
          <a:bodyPr wrap="square" rtlCol="0">
            <a:spAutoFit/>
          </a:bodyPr>
          <a:lstStyle/>
          <a:p>
            <a:pPr algn="l">
              <a:buClr>
                <a:schemeClr val="tx1"/>
              </a:buClr>
            </a:pPr>
            <a:r>
              <a:rPr lang="en-GB" sz="1200" dirty="0">
                <a:latin typeface="Verdana"/>
              </a:rPr>
              <a:t>* BLDC in B-step</a:t>
            </a:r>
          </a:p>
        </p:txBody>
      </p:sp>
      <p:sp>
        <p:nvSpPr>
          <p:cNvPr id="3" name="Footer Placeholder 2">
            <a:extLst>
              <a:ext uri="{FF2B5EF4-FFF2-40B4-BE49-F238E27FC236}">
                <a16:creationId xmlns:a16="http://schemas.microsoft.com/office/drawing/2014/main" id="{99A3300C-02C5-43EB-AE4F-D75757A8E623}"/>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D2862AD2-F482-4075-8A2F-2219C1B3850A}"/>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0ACAF876-EA9A-4261-9638-734D2237AC78}"/>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520852270"/>
      </p:ext>
    </p:extLst>
  </p:cSld>
  <p:clrMapOvr>
    <a:masterClrMapping/>
  </p:clrMapOvr>
  <p:transition spd="slow"/>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
          <p:cNvSpPr>
            <a:spLocks noGrp="1" noChangeArrowheads="1"/>
          </p:cNvSpPr>
          <p:nvPr>
            <p:ph type="title" hasCustomPrompt="1"/>
          </p:nvPr>
        </p:nvSpPr>
        <p:spPr/>
        <p:txBody>
          <a:bodyPr vert="horz" lIns="0" tIns="0" rIns="0" bIns="10800" rtlCol="0" anchor="b" anchorCtr="0">
            <a:noAutofit/>
          </a:bodyPr>
          <a:lstStyle/>
          <a:p>
            <a:r>
              <a:t>Flash Configuration</a:t>
            </a:r>
          </a:p>
        </p:txBody>
      </p:sp>
      <p:sp>
        <p:nvSpPr>
          <p:cNvPr id="9" name="Rectangle 8"/>
          <p:cNvSpPr/>
          <p:nvPr/>
        </p:nvSpPr>
        <p:spPr>
          <a:xfrm>
            <a:off x="1525960" y="4789603"/>
            <a:ext cx="7992888" cy="369332"/>
          </a:xfrm>
          <a:prstGeom prst="rect">
            <a:avLst/>
          </a:prstGeom>
          <a:effectLst/>
        </p:spPr>
        <p:txBody>
          <a:bodyPr wrap="square">
            <a:spAutoFit/>
          </a:bodyPr>
          <a:lstStyle/>
          <a:p>
            <a:pPr marL="361950" indent="-361950">
              <a:buClr>
                <a:schemeClr val="tx1"/>
              </a:buClr>
            </a:pPr>
            <a:r>
              <a:rPr lang="en-GB" sz="900" dirty="0">
                <a:solidFill>
                  <a:srgbClr val="003366"/>
                </a:solidFill>
                <a:latin typeface="Verdana"/>
              </a:rPr>
              <a:t>*1: maximum capability of the flash (stable 5V operation), achievable values depend on the interface bandwidth and SW overhead</a:t>
            </a:r>
          </a:p>
          <a:p>
            <a:pPr marL="361950" indent="-361950">
              <a:buClr>
                <a:schemeClr val="tx1"/>
              </a:buClr>
            </a:pPr>
            <a:r>
              <a:rPr lang="en-GB" sz="900" dirty="0">
                <a:solidFill>
                  <a:srgbClr val="003366"/>
                </a:solidFill>
                <a:latin typeface="Verdana"/>
              </a:rPr>
              <a:t>*2: for Logical Size; w/e cycles for Physical Size: 125k	</a:t>
            </a:r>
          </a:p>
        </p:txBody>
      </p:sp>
      <p:grpSp>
        <p:nvGrpSpPr>
          <p:cNvPr id="2" name="Group 1"/>
          <p:cNvGrpSpPr/>
          <p:nvPr/>
        </p:nvGrpSpPr>
        <p:grpSpPr>
          <a:xfrm>
            <a:off x="1525960" y="1363589"/>
            <a:ext cx="7801412" cy="2857500"/>
            <a:chOff x="976717" y="1268760"/>
            <a:chExt cx="7801412" cy="2857500"/>
          </a:xfrm>
        </p:grpSpPr>
        <p:pic>
          <p:nvPicPr>
            <p:cNvPr id="7170"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71207"/>
            <a:stretch/>
          </p:blipFill>
          <p:spPr bwMode="auto">
            <a:xfrm>
              <a:off x="6296165" y="1268760"/>
              <a:ext cx="2481964" cy="285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38115"/>
            <a:stretch/>
          </p:blipFill>
          <p:spPr bwMode="auto">
            <a:xfrm>
              <a:off x="976717" y="1268760"/>
              <a:ext cx="5334597" cy="285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Footer Placeholder 2">
            <a:extLst>
              <a:ext uri="{FF2B5EF4-FFF2-40B4-BE49-F238E27FC236}">
                <a16:creationId xmlns:a16="http://schemas.microsoft.com/office/drawing/2014/main" id="{A490400E-264D-4CF4-9EE8-99E836B2BA98}"/>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4CA75BD4-844D-4FAC-885E-EF6828E15529}"/>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73C425E2-8CCE-46C6-8786-7F23B7DA7220}"/>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010664598"/>
      </p:ext>
    </p:extLst>
  </p:cSld>
  <p:clrMapOvr>
    <a:masterClrMapping/>
  </p:clrMapOvr>
  <p:transition spd="slow"/>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082002" y="6233906"/>
            <a:ext cx="6575070" cy="338554"/>
          </a:xfrm>
          <a:prstGeom prst="rect">
            <a:avLst/>
          </a:prstGeom>
          <a:noFill/>
          <a:effectLst/>
        </p:spPr>
        <p:txBody>
          <a:bodyPr wrap="none" rtlCol="0">
            <a:spAutoFit/>
          </a:bodyPr>
          <a:lstStyle/>
          <a:p>
            <a:pPr>
              <a:buClr>
                <a:schemeClr val="tx1"/>
              </a:buClr>
            </a:pPr>
            <a:r>
              <a:rPr lang="en-GB" sz="1600" dirty="0">
                <a:latin typeface="Verdana"/>
              </a:rPr>
              <a:t>Table: SAR ADC configuration – as in final step of each device</a:t>
            </a:r>
          </a:p>
        </p:txBody>
      </p:sp>
      <p:graphicFrame>
        <p:nvGraphicFramePr>
          <p:cNvPr id="3" name="Table 2"/>
          <p:cNvGraphicFramePr>
            <a:graphicFrameLocks noGrp="1"/>
          </p:cNvGraphicFramePr>
          <p:nvPr/>
        </p:nvGraphicFramePr>
        <p:xfrm>
          <a:off x="1623002" y="1216284"/>
          <a:ext cx="7609285" cy="4949100"/>
        </p:xfrm>
        <a:graphic>
          <a:graphicData uri="http://schemas.openxmlformats.org/drawingml/2006/table">
            <a:tbl>
              <a:tblPr/>
              <a:tblGrid>
                <a:gridCol w="1521857">
                  <a:extLst>
                    <a:ext uri="{9D8B030D-6E8A-4147-A177-3AD203B41FA5}">
                      <a16:colId xmlns:a16="http://schemas.microsoft.com/office/drawing/2014/main" val="20000"/>
                    </a:ext>
                  </a:extLst>
                </a:gridCol>
                <a:gridCol w="1521857">
                  <a:extLst>
                    <a:ext uri="{9D8B030D-6E8A-4147-A177-3AD203B41FA5}">
                      <a16:colId xmlns:a16="http://schemas.microsoft.com/office/drawing/2014/main" val="20001"/>
                    </a:ext>
                  </a:extLst>
                </a:gridCol>
                <a:gridCol w="1521857">
                  <a:extLst>
                    <a:ext uri="{9D8B030D-6E8A-4147-A177-3AD203B41FA5}">
                      <a16:colId xmlns:a16="http://schemas.microsoft.com/office/drawing/2014/main" val="20002"/>
                    </a:ext>
                  </a:extLst>
                </a:gridCol>
                <a:gridCol w="1521857">
                  <a:extLst>
                    <a:ext uri="{9D8B030D-6E8A-4147-A177-3AD203B41FA5}">
                      <a16:colId xmlns:a16="http://schemas.microsoft.com/office/drawing/2014/main" val="20003"/>
                    </a:ext>
                  </a:extLst>
                </a:gridCol>
                <a:gridCol w="1521857">
                  <a:extLst>
                    <a:ext uri="{9D8B030D-6E8A-4147-A177-3AD203B41FA5}">
                      <a16:colId xmlns:a16="http://schemas.microsoft.com/office/drawing/2014/main" val="20004"/>
                    </a:ext>
                  </a:extLst>
                </a:gridCol>
              </a:tblGrid>
              <a:tr h="302336">
                <a:tc rowSpan="2">
                  <a:txBody>
                    <a:bodyPr/>
                    <a:lstStyle/>
                    <a:p>
                      <a:pPr algn="l" rtl="0" fontAlgn="t">
                        <a:lnSpc>
                          <a:spcPct val="150000"/>
                        </a:lnSpc>
                        <a:buClr>
                          <a:schemeClr val="tx1"/>
                        </a:buClr>
                      </a:pPr>
                      <a:r>
                        <a:rPr lang="en-GB" sz="1100" b="1" i="0" u="none" strike="noStrike" dirty="0">
                          <a:solidFill>
                            <a:schemeClr val="tx1"/>
                          </a:solidFill>
                          <a:effectLst/>
                          <a:latin typeface="Verdana"/>
                        </a:rPr>
                        <a:t> </a:t>
                      </a:r>
                    </a:p>
                  </a:txBody>
                  <a:tcPr marL="36000" marR="36000" marT="36000" marB="36000">
                    <a:lnL w="1905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905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solidFill>
                      <a:schemeClr val="accent3">
                        <a:lumMod val="40000"/>
                        <a:lumOff val="60000"/>
                      </a:schemeClr>
                    </a:solidFill>
                  </a:tcPr>
                </a:tc>
                <a:tc>
                  <a:txBody>
                    <a:bodyPr/>
                    <a:lstStyle/>
                    <a:p>
                      <a:pPr algn="l" rtl="0" fontAlgn="t">
                        <a:lnSpc>
                          <a:spcPct val="150000"/>
                        </a:lnSpc>
                        <a:buClr>
                          <a:schemeClr val="tx1"/>
                        </a:buClr>
                      </a:pPr>
                      <a:r>
                        <a:rPr lang="en-GB" sz="1200" b="1" i="0" u="none" strike="noStrike" dirty="0">
                          <a:solidFill>
                            <a:schemeClr val="tx1"/>
                          </a:solidFill>
                          <a:effectLst/>
                          <a:latin typeface="Verdana"/>
                        </a:rPr>
                        <a:t>29x</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9050" cap="flat" cmpd="sng" algn="ctr">
                      <a:solidFill>
                        <a:srgbClr val="00214A"/>
                      </a:solidFill>
                      <a:prstDash val="solid"/>
                      <a:round/>
                      <a:headEnd type="none" w="med" len="med"/>
                      <a:tailEnd type="none" w="med" len="med"/>
                    </a:lnT>
                    <a:lnB>
                      <a:noFill/>
                    </a:lnB>
                    <a:solidFill>
                      <a:schemeClr val="accent3">
                        <a:lumMod val="40000"/>
                        <a:lumOff val="60000"/>
                      </a:schemeClr>
                    </a:solidFill>
                  </a:tcPr>
                </a:tc>
                <a:tc>
                  <a:txBody>
                    <a:bodyPr/>
                    <a:lstStyle/>
                    <a:p>
                      <a:pPr algn="l" rtl="0" fontAlgn="t">
                        <a:lnSpc>
                          <a:spcPct val="150000"/>
                        </a:lnSpc>
                        <a:buClr>
                          <a:schemeClr val="tx1"/>
                        </a:buClr>
                      </a:pPr>
                      <a:r>
                        <a:rPr lang="en-GB" sz="1200" b="1" i="0" u="none" strike="noStrike" dirty="0">
                          <a:solidFill>
                            <a:schemeClr val="tx1"/>
                          </a:solidFill>
                          <a:effectLst/>
                          <a:latin typeface="Verdana"/>
                        </a:rPr>
                        <a:t>27x</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9050" cap="flat" cmpd="sng" algn="ctr">
                      <a:solidFill>
                        <a:srgbClr val="00214A"/>
                      </a:solidFill>
                      <a:prstDash val="solid"/>
                      <a:round/>
                      <a:headEnd type="none" w="med" len="med"/>
                      <a:tailEnd type="none" w="med" len="med"/>
                    </a:lnT>
                    <a:lnB>
                      <a:noFill/>
                    </a:lnB>
                    <a:solidFill>
                      <a:schemeClr val="accent3">
                        <a:lumMod val="40000"/>
                        <a:lumOff val="60000"/>
                      </a:schemeClr>
                    </a:solidFill>
                  </a:tcPr>
                </a:tc>
                <a:tc>
                  <a:txBody>
                    <a:bodyPr/>
                    <a:lstStyle/>
                    <a:p>
                      <a:pPr algn="l" rtl="0" fontAlgn="t">
                        <a:lnSpc>
                          <a:spcPct val="150000"/>
                        </a:lnSpc>
                        <a:buClr>
                          <a:schemeClr val="tx1"/>
                        </a:buClr>
                      </a:pPr>
                      <a:r>
                        <a:rPr lang="en-GB" sz="1200" b="1" i="0" u="none" strike="noStrike" dirty="0">
                          <a:solidFill>
                            <a:schemeClr val="tx1"/>
                          </a:solidFill>
                          <a:effectLst/>
                          <a:latin typeface="Verdana"/>
                        </a:rPr>
                        <a:t>26x</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9050" cap="flat" cmpd="sng" algn="ctr">
                      <a:solidFill>
                        <a:srgbClr val="00214A"/>
                      </a:solidFill>
                      <a:prstDash val="solid"/>
                      <a:round/>
                      <a:headEnd type="none" w="med" len="med"/>
                      <a:tailEnd type="none" w="med" len="med"/>
                    </a:lnT>
                    <a:lnB>
                      <a:noFill/>
                    </a:lnB>
                    <a:solidFill>
                      <a:schemeClr val="accent3">
                        <a:lumMod val="40000"/>
                        <a:lumOff val="60000"/>
                      </a:schemeClr>
                    </a:solidFill>
                  </a:tcPr>
                </a:tc>
                <a:tc>
                  <a:txBody>
                    <a:bodyPr/>
                    <a:lstStyle/>
                    <a:p>
                      <a:pPr algn="l" rtl="0" fontAlgn="t">
                        <a:lnSpc>
                          <a:spcPct val="150000"/>
                        </a:lnSpc>
                        <a:buClr>
                          <a:schemeClr val="tx1"/>
                        </a:buClr>
                      </a:pPr>
                      <a:r>
                        <a:rPr lang="en-GB" sz="1200" b="1" i="0" u="none" strike="noStrike" dirty="0">
                          <a:solidFill>
                            <a:schemeClr val="tx1"/>
                          </a:solidFill>
                          <a:effectLst/>
                          <a:latin typeface="Verdana"/>
                        </a:rPr>
                        <a:t>23x/22x/21x</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9050" cap="flat" cmpd="sng" algn="ctr">
                      <a:solidFill>
                        <a:srgbClr val="00214A"/>
                      </a:solidFill>
                      <a:prstDash val="solid"/>
                      <a:round/>
                      <a:headEnd type="none" w="med" len="med"/>
                      <a:tailEnd type="none" w="med" len="med"/>
                    </a:lnT>
                    <a:lnB>
                      <a:noFill/>
                    </a:lnB>
                    <a:solidFill>
                      <a:schemeClr val="accent3">
                        <a:lumMod val="40000"/>
                        <a:lumOff val="60000"/>
                      </a:schemeClr>
                    </a:solidFill>
                  </a:tcPr>
                </a:tc>
                <a:extLst>
                  <a:ext uri="{0D108BD9-81ED-4DB2-BD59-A6C34878D82A}">
                    <a16:rowId xmlns:a16="http://schemas.microsoft.com/office/drawing/2014/main" val="10000"/>
                  </a:ext>
                </a:extLst>
              </a:tr>
              <a:tr h="282379">
                <a:tc vMerge="1">
                  <a:txBody>
                    <a:bodyPr/>
                    <a:lstStyle/>
                    <a:p>
                      <a:endParaRPr lang="en-GB"/>
                    </a:p>
                  </a:txBody>
                  <a:tcPr/>
                </a:tc>
                <a:tc>
                  <a:txBody>
                    <a:bodyPr/>
                    <a:lstStyle/>
                    <a:p>
                      <a:pPr algn="l" rtl="0" fontAlgn="t">
                        <a:lnSpc>
                          <a:spcPct val="150000"/>
                        </a:lnSpc>
                        <a:buClr>
                          <a:schemeClr val="tx1"/>
                        </a:buClr>
                      </a:pPr>
                      <a:r>
                        <a:rPr lang="en-GB" sz="1100" b="0" i="0" u="none" strike="noStrike" dirty="0">
                          <a:solidFill>
                            <a:srgbClr val="003366"/>
                          </a:solidFill>
                          <a:effectLst/>
                          <a:latin typeface="Verdana"/>
                        </a:rPr>
                        <a:t>1 µs/</a:t>
                      </a:r>
                      <a:r>
                        <a:rPr lang="en-GB" sz="1100" b="0" i="0" u="none" strike="noStrike" dirty="0" err="1">
                          <a:solidFill>
                            <a:srgbClr val="003366"/>
                          </a:solidFill>
                          <a:effectLst/>
                          <a:latin typeface="Verdana"/>
                        </a:rPr>
                        <a:t>ch</a:t>
                      </a:r>
                      <a:r>
                        <a:rPr lang="en-GB" sz="1100" b="0" i="0" u="none" strike="noStrike" dirty="0">
                          <a:solidFill>
                            <a:srgbClr val="003366"/>
                          </a:solidFill>
                          <a:effectLst/>
                          <a:latin typeface="Verdana"/>
                        </a:rPr>
                        <a:t> </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solidFill>
                      <a:schemeClr val="accent3">
                        <a:lumMod val="40000"/>
                        <a:lumOff val="60000"/>
                      </a:schemeClr>
                    </a:solidFill>
                  </a:tcPr>
                </a:tc>
                <a:tc>
                  <a:txBody>
                    <a:bodyPr/>
                    <a:lstStyle/>
                    <a:p>
                      <a:pPr algn="l" rtl="0" fontAlgn="t">
                        <a:lnSpc>
                          <a:spcPct val="150000"/>
                        </a:lnSpc>
                        <a:buClr>
                          <a:schemeClr val="tx1"/>
                        </a:buClr>
                      </a:pPr>
                      <a:r>
                        <a:rPr lang="en-GB" sz="1100" b="0" i="0" u="none" strike="noStrike" dirty="0">
                          <a:solidFill>
                            <a:srgbClr val="003366"/>
                          </a:solidFill>
                          <a:effectLst/>
                          <a:latin typeface="Verdana"/>
                        </a:rPr>
                        <a:t>1 µs/</a:t>
                      </a:r>
                      <a:r>
                        <a:rPr lang="en-GB" sz="1100" b="0" i="0" u="none" strike="noStrike" dirty="0" err="1">
                          <a:solidFill>
                            <a:srgbClr val="003366"/>
                          </a:solidFill>
                          <a:effectLst/>
                          <a:latin typeface="Verdana"/>
                        </a:rPr>
                        <a:t>ch</a:t>
                      </a:r>
                      <a:r>
                        <a:rPr lang="en-GB" sz="1100" b="0" i="0" u="none" strike="noStrike" dirty="0">
                          <a:solidFill>
                            <a:srgbClr val="003366"/>
                          </a:solidFill>
                          <a:effectLst/>
                          <a:latin typeface="Verdana"/>
                        </a:rPr>
                        <a:t> </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solidFill>
                      <a:schemeClr val="accent3">
                        <a:lumMod val="40000"/>
                        <a:lumOff val="60000"/>
                      </a:schemeClr>
                    </a:solidFill>
                  </a:tcPr>
                </a:tc>
                <a:tc>
                  <a:txBody>
                    <a:bodyPr/>
                    <a:lstStyle/>
                    <a:p>
                      <a:pPr algn="l" rtl="0" fontAlgn="t">
                        <a:lnSpc>
                          <a:spcPct val="150000"/>
                        </a:lnSpc>
                        <a:buClr>
                          <a:schemeClr val="tx1"/>
                        </a:buClr>
                      </a:pPr>
                      <a:r>
                        <a:rPr lang="en-GB" sz="1100" b="0" i="0" u="none" strike="noStrike" dirty="0">
                          <a:solidFill>
                            <a:srgbClr val="003366"/>
                          </a:solidFill>
                          <a:effectLst/>
                          <a:latin typeface="Verdana"/>
                        </a:rPr>
                        <a:t>1 µs/</a:t>
                      </a:r>
                      <a:r>
                        <a:rPr lang="en-GB" sz="1100" b="0" i="0" u="none" strike="noStrike" dirty="0" err="1">
                          <a:solidFill>
                            <a:srgbClr val="003366"/>
                          </a:solidFill>
                          <a:effectLst/>
                          <a:latin typeface="Verdana"/>
                        </a:rPr>
                        <a:t>ch</a:t>
                      </a:r>
                      <a:r>
                        <a:rPr lang="en-GB" sz="1100" b="0" i="0" u="none" strike="noStrike" dirty="0">
                          <a:solidFill>
                            <a:srgbClr val="003366"/>
                          </a:solidFill>
                          <a:effectLst/>
                          <a:latin typeface="Verdana"/>
                        </a:rPr>
                        <a:t> </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solidFill>
                      <a:schemeClr val="accent3">
                        <a:lumMod val="40000"/>
                        <a:lumOff val="60000"/>
                      </a:schemeClr>
                    </a:solidFill>
                  </a:tcPr>
                </a:tc>
                <a:tc>
                  <a:txBody>
                    <a:bodyPr/>
                    <a:lstStyle/>
                    <a:p>
                      <a:pPr algn="l" rtl="0" fontAlgn="t">
                        <a:lnSpc>
                          <a:spcPct val="150000"/>
                        </a:lnSpc>
                        <a:buClr>
                          <a:schemeClr val="tx1"/>
                        </a:buClr>
                      </a:pPr>
                      <a:r>
                        <a:rPr lang="en-GB" sz="1100" b="0" i="0" u="none" strike="noStrike" dirty="0">
                          <a:solidFill>
                            <a:srgbClr val="003366"/>
                          </a:solidFill>
                          <a:effectLst/>
                          <a:latin typeface="Verdana"/>
                        </a:rPr>
                        <a:t>1 µs/</a:t>
                      </a:r>
                      <a:r>
                        <a:rPr lang="en-GB" sz="1100" b="0" i="0" u="none" strike="noStrike" dirty="0" err="1">
                          <a:solidFill>
                            <a:srgbClr val="003366"/>
                          </a:solidFill>
                          <a:effectLst/>
                          <a:latin typeface="Verdana"/>
                        </a:rPr>
                        <a:t>ch</a:t>
                      </a:r>
                      <a:r>
                        <a:rPr lang="en-GB" sz="1100" b="0" i="0" u="none" strike="noStrike" dirty="0">
                          <a:solidFill>
                            <a:srgbClr val="003366"/>
                          </a:solidFill>
                          <a:effectLst/>
                          <a:latin typeface="Verdana"/>
                        </a:rPr>
                        <a:t> </a:t>
                      </a:r>
                      <a:r>
                        <a:rPr lang="en-GB" sz="1100" b="0" i="0" u="none" strike="noStrike" dirty="0">
                          <a:solidFill>
                            <a:srgbClr val="00214A"/>
                          </a:solidFill>
                          <a:effectLst/>
                          <a:latin typeface="Verdana"/>
                        </a:rPr>
                        <a:t> </a:t>
                      </a:r>
                      <a:endParaRPr lang="en-GB" sz="1100" b="0" i="0" u="none" strike="noStrike" dirty="0">
                        <a:solidFill>
                          <a:srgbClr val="003366"/>
                        </a:solidFill>
                        <a:effectLst/>
                        <a:latin typeface="Verdana"/>
                      </a:endParaRP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001"/>
                  </a:ext>
                </a:extLst>
              </a:tr>
              <a:tr h="501902">
                <a:tc rowSpan="3">
                  <a:txBody>
                    <a:bodyPr/>
                    <a:lstStyle/>
                    <a:p>
                      <a:pPr algn="l" rtl="0" fontAlgn="t">
                        <a:lnSpc>
                          <a:spcPct val="150000"/>
                        </a:lnSpc>
                        <a:buClr>
                          <a:schemeClr val="tx1"/>
                        </a:buClr>
                      </a:pPr>
                      <a:r>
                        <a:rPr lang="en-GB" sz="1100" b="0" i="0" u="none" strike="noStrike" dirty="0">
                          <a:solidFill>
                            <a:schemeClr val="tx1"/>
                          </a:solidFill>
                          <a:effectLst/>
                          <a:latin typeface="Verdana"/>
                        </a:rPr>
                        <a:t>Analog inputs</a:t>
                      </a:r>
                      <a:br>
                        <a:rPr lang="en-GB" sz="1100" b="0" i="0" u="none" strike="noStrike" dirty="0">
                          <a:solidFill>
                            <a:schemeClr val="tx1"/>
                          </a:solidFill>
                          <a:effectLst/>
                          <a:latin typeface="Verdana"/>
                        </a:rPr>
                      </a:br>
                      <a:r>
                        <a:rPr lang="en-GB" sz="1100" b="0" i="0" u="none" strike="noStrike" dirty="0">
                          <a:solidFill>
                            <a:schemeClr val="tx1"/>
                          </a:solidFill>
                          <a:effectLst/>
                          <a:latin typeface="Verdana"/>
                        </a:rPr>
                        <a:t>[dedicated / overlaid with GPIO]</a:t>
                      </a:r>
                    </a:p>
                  </a:txBody>
                  <a:tcPr marL="36000" marR="36000" marT="36000" marB="36000">
                    <a:lnL w="1905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solidFill>
                      <a:schemeClr val="bg2"/>
                    </a:solid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BGA516: 72/12</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a:noFill/>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BGA292: 48/12</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a:noFill/>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BGA292: 38/12 </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a:noFill/>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BGA292: 24/0</a:t>
                      </a:r>
                    </a:p>
                    <a:p>
                      <a:pPr algn="l" rtl="0" fontAlgn="t">
                        <a:lnSpc>
                          <a:spcPct val="150000"/>
                        </a:lnSpc>
                        <a:buClr>
                          <a:schemeClr val="tx1"/>
                        </a:buClr>
                      </a:pPr>
                      <a:r>
                        <a:rPr lang="en-GB" sz="1100" b="0" i="0" u="none" strike="noStrike" dirty="0">
                          <a:solidFill>
                            <a:srgbClr val="002060"/>
                          </a:solidFill>
                          <a:effectLst/>
                          <a:latin typeface="Verdana"/>
                        </a:rPr>
                        <a:t>QFP144: 24/0</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a:noFill/>
                    </a:lnB>
                    <a:noFill/>
                  </a:tcPr>
                </a:tc>
                <a:extLst>
                  <a:ext uri="{0D108BD9-81ED-4DB2-BD59-A6C34878D82A}">
                    <a16:rowId xmlns:a16="http://schemas.microsoft.com/office/drawing/2014/main" val="10002"/>
                  </a:ext>
                </a:extLst>
              </a:tr>
              <a:tr h="282379">
                <a:tc vMerge="1">
                  <a:txBody>
                    <a:bodyPr/>
                    <a:lstStyle/>
                    <a:p>
                      <a:endParaRPr lang="en-GB"/>
                    </a:p>
                  </a:txBody>
                  <a:tcPr/>
                </a:tc>
                <a:tc>
                  <a:txBody>
                    <a:bodyPr/>
                    <a:lstStyle/>
                    <a:p>
                      <a:pPr marL="0" marR="0" indent="0" algn="l" defTabSz="914400" rtl="0" eaLnBrk="1" fontAlgn="t" latinLnBrk="0" hangingPunct="1">
                        <a:lnSpc>
                          <a:spcPct val="150000"/>
                        </a:lnSpc>
                        <a:spcBef>
                          <a:spcPts val="0"/>
                        </a:spcBef>
                        <a:spcAft>
                          <a:spcPts val="0"/>
                        </a:spcAft>
                        <a:buClr>
                          <a:srgbClr val="002060"/>
                        </a:buClr>
                        <a:buSzTx/>
                        <a:buFontTx/>
                        <a:buNone/>
                        <a:tabLst/>
                        <a:defRPr/>
                      </a:pPr>
                      <a:r>
                        <a:rPr lang="en-GB" sz="1100" b="0" i="0" u="none" strike="noStrike" dirty="0">
                          <a:solidFill>
                            <a:srgbClr val="002060"/>
                          </a:solidFill>
                          <a:effectLst/>
                          <a:latin typeface="+mn-lt"/>
                        </a:rPr>
                        <a:t>BGA-416: 48/12</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a:noFill/>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QFP176: 36/12</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a:noFill/>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QFP176: 38/12</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a:noFill/>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QFP100: 24/0</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a:noFill/>
                    </a:lnB>
                    <a:noFill/>
                  </a:tcPr>
                </a:tc>
                <a:extLst>
                  <a:ext uri="{0D108BD9-81ED-4DB2-BD59-A6C34878D82A}">
                    <a16:rowId xmlns:a16="http://schemas.microsoft.com/office/drawing/2014/main" val="10003"/>
                  </a:ext>
                </a:extLst>
              </a:tr>
              <a:tr h="282379">
                <a:tc vMerge="1">
                  <a:txBody>
                    <a:bodyPr/>
                    <a:lstStyle/>
                    <a:p>
                      <a:endParaRPr lang="en-GB"/>
                    </a:p>
                  </a:txBody>
                  <a:tcPr/>
                </a:tc>
                <a:tc>
                  <a:txBody>
                    <a:bodyPr/>
                    <a:lstStyle/>
                    <a:p>
                      <a:pPr algn="l" rtl="0" fontAlgn="t">
                        <a:lnSpc>
                          <a:spcPct val="150000"/>
                        </a:lnSpc>
                        <a:buClr>
                          <a:schemeClr val="tx1"/>
                        </a:buClr>
                      </a:pPr>
                      <a:r>
                        <a:rPr lang="en-GB" sz="1100" b="0" i="0" u="none" strike="noStrike" dirty="0">
                          <a:solidFill>
                            <a:srgbClr val="002060"/>
                          </a:solidFill>
                          <a:effectLst/>
                          <a:latin typeface="Verdana"/>
                        </a:rPr>
                        <a:t>BGA292: 48/12</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chemeClr val="tx1"/>
                          </a:solidFill>
                          <a:effectLst/>
                          <a:latin typeface="Calibri"/>
                        </a:rPr>
                        <a:t> </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QFP144: 30/10</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QFP80: 14/0 </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noFill/>
                  </a:tcPr>
                </a:tc>
                <a:extLst>
                  <a:ext uri="{0D108BD9-81ED-4DB2-BD59-A6C34878D82A}">
                    <a16:rowId xmlns:a16="http://schemas.microsoft.com/office/drawing/2014/main" val="10004"/>
                  </a:ext>
                </a:extLst>
              </a:tr>
              <a:tr h="282379">
                <a:tc rowSpan="2">
                  <a:txBody>
                    <a:bodyPr/>
                    <a:lstStyle/>
                    <a:p>
                      <a:pPr algn="l" rtl="0" fontAlgn="t">
                        <a:lnSpc>
                          <a:spcPct val="150000"/>
                        </a:lnSpc>
                        <a:buClr>
                          <a:schemeClr val="tx1"/>
                        </a:buClr>
                      </a:pPr>
                      <a:r>
                        <a:rPr lang="en-GB" sz="1100" b="0" i="0" u="none" strike="noStrike" dirty="0">
                          <a:solidFill>
                            <a:schemeClr val="tx1"/>
                          </a:solidFill>
                          <a:effectLst/>
                          <a:latin typeface="Verdana"/>
                        </a:rPr>
                        <a:t>Multiplexer </a:t>
                      </a:r>
                      <a:br>
                        <a:rPr lang="en-GB" sz="1100" b="0" i="0" u="none" strike="noStrike" dirty="0">
                          <a:solidFill>
                            <a:schemeClr val="tx1"/>
                          </a:solidFill>
                          <a:effectLst/>
                          <a:latin typeface="Verdana"/>
                        </a:rPr>
                      </a:br>
                      <a:r>
                        <a:rPr lang="en-GB" sz="1100" b="0" i="0" u="none" strike="noStrike" dirty="0">
                          <a:solidFill>
                            <a:schemeClr val="tx1"/>
                          </a:solidFill>
                          <a:effectLst/>
                          <a:latin typeface="Verdana"/>
                        </a:rPr>
                        <a:t>Structure</a:t>
                      </a:r>
                    </a:p>
                  </a:txBody>
                  <a:tcPr marL="36000" marR="36000" marT="36000" marB="36000">
                    <a:lnL w="1905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solidFill>
                      <a:schemeClr val="bg2"/>
                    </a:solid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9 x 8 </a:t>
                      </a:r>
                      <a:r>
                        <a:rPr lang="en-GB" sz="1100" b="0" i="0" u="none" strike="noStrike" dirty="0" err="1">
                          <a:solidFill>
                            <a:srgbClr val="002060"/>
                          </a:solidFill>
                          <a:effectLst/>
                          <a:latin typeface="Verdana"/>
                        </a:rPr>
                        <a:t>ch</a:t>
                      </a:r>
                      <a:r>
                        <a:rPr lang="en-GB" sz="1100" b="0" i="0" u="none" strike="noStrike" dirty="0">
                          <a:solidFill>
                            <a:srgbClr val="002060"/>
                          </a:solidFill>
                          <a:effectLst/>
                          <a:latin typeface="Verdana"/>
                        </a:rPr>
                        <a:t> </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a:noFill/>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6 x 8 </a:t>
                      </a:r>
                      <a:r>
                        <a:rPr lang="en-GB" sz="1100" b="0" i="0" u="none" strike="noStrike" dirty="0" err="1">
                          <a:solidFill>
                            <a:srgbClr val="002060"/>
                          </a:solidFill>
                          <a:effectLst/>
                          <a:latin typeface="Verdana"/>
                        </a:rPr>
                        <a:t>ch</a:t>
                      </a:r>
                      <a:endParaRPr lang="en-GB" sz="1100" b="0" i="0" u="none" strike="noStrike" dirty="0">
                        <a:solidFill>
                          <a:srgbClr val="002060"/>
                        </a:solidFill>
                        <a:effectLst/>
                        <a:latin typeface="Verdana"/>
                      </a:endParaRP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a:noFill/>
                    </a:lnB>
                    <a:noFill/>
                  </a:tcPr>
                </a:tc>
                <a:tc>
                  <a:txBody>
                    <a:bodyPr/>
                    <a:lstStyle/>
                    <a:p>
                      <a:pPr algn="l" rtl="0" fontAlgn="t">
                        <a:lnSpc>
                          <a:spcPct val="150000"/>
                        </a:lnSpc>
                        <a:buClr>
                          <a:schemeClr val="tx1"/>
                        </a:buClr>
                      </a:pPr>
                      <a:r>
                        <a:rPr lang="en-GB" sz="1100" b="0" i="0" u="none" strike="noStrike" dirty="0">
                          <a:solidFill>
                            <a:schemeClr val="tx1"/>
                          </a:solidFill>
                          <a:effectLst/>
                          <a:latin typeface="Verdana"/>
                        </a:rPr>
                        <a:t>3x 16ch</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a:noFill/>
                    </a:lnB>
                    <a:noFill/>
                  </a:tcPr>
                </a:tc>
                <a:tc rowSpan="2">
                  <a:txBody>
                    <a:bodyPr/>
                    <a:lstStyle/>
                    <a:p>
                      <a:pPr algn="l" rtl="0" fontAlgn="t">
                        <a:lnSpc>
                          <a:spcPct val="150000"/>
                        </a:lnSpc>
                        <a:buClr>
                          <a:schemeClr val="tx1"/>
                        </a:buClr>
                      </a:pPr>
                      <a:r>
                        <a:rPr lang="en-GB" sz="1100" b="0" i="0" u="none" strike="noStrike" dirty="0">
                          <a:solidFill>
                            <a:srgbClr val="002060"/>
                          </a:solidFill>
                          <a:effectLst/>
                          <a:latin typeface="Verdana"/>
                        </a:rPr>
                        <a:t>2x12 </a:t>
                      </a:r>
                      <a:r>
                        <a:rPr lang="en-GB" sz="1100" b="0" i="0" u="none" strike="noStrike" dirty="0" err="1">
                          <a:solidFill>
                            <a:srgbClr val="002060"/>
                          </a:solidFill>
                          <a:effectLst/>
                          <a:latin typeface="Verdana"/>
                        </a:rPr>
                        <a:t>ch</a:t>
                      </a:r>
                      <a:endParaRPr lang="en-GB" sz="1100" b="0" i="0" u="none" strike="noStrike" dirty="0">
                        <a:solidFill>
                          <a:srgbClr val="002060"/>
                        </a:solidFill>
                        <a:effectLst/>
                        <a:latin typeface="Verdana"/>
                      </a:endParaRP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extLst>
                  <a:ext uri="{0D108BD9-81ED-4DB2-BD59-A6C34878D82A}">
                    <a16:rowId xmlns:a16="http://schemas.microsoft.com/office/drawing/2014/main" val="10005"/>
                  </a:ext>
                </a:extLst>
              </a:tr>
              <a:tr h="282379">
                <a:tc vMerge="1">
                  <a:txBody>
                    <a:bodyPr/>
                    <a:lstStyle/>
                    <a:p>
                      <a:endParaRPr lang="en-GB"/>
                    </a:p>
                  </a:txBody>
                  <a:tcPr/>
                </a:tc>
                <a:tc>
                  <a:txBody>
                    <a:bodyPr/>
                    <a:lstStyle/>
                    <a:p>
                      <a:pPr algn="l" rtl="0" fontAlgn="t">
                        <a:lnSpc>
                          <a:spcPct val="150000"/>
                        </a:lnSpc>
                        <a:buClr>
                          <a:schemeClr val="tx1"/>
                        </a:buClr>
                      </a:pPr>
                      <a:r>
                        <a:rPr lang="en-GB" sz="1100" b="0" i="0" u="none" strike="noStrike" dirty="0">
                          <a:solidFill>
                            <a:srgbClr val="002060"/>
                          </a:solidFill>
                          <a:effectLst/>
                          <a:latin typeface="Verdana"/>
                        </a:rPr>
                        <a:t>2 x 6 </a:t>
                      </a:r>
                      <a:r>
                        <a:rPr lang="en-GB" sz="1100" b="0" i="0" u="none" strike="noStrike" dirty="0" err="1">
                          <a:solidFill>
                            <a:srgbClr val="002060"/>
                          </a:solidFill>
                          <a:effectLst/>
                          <a:latin typeface="Verdana"/>
                        </a:rPr>
                        <a:t>ch</a:t>
                      </a:r>
                      <a:r>
                        <a:rPr lang="en-GB" sz="1100" b="0" i="0" u="none" strike="noStrike" dirty="0">
                          <a:solidFill>
                            <a:srgbClr val="002060"/>
                          </a:solidFill>
                          <a:effectLst/>
                          <a:latin typeface="Verdana"/>
                        </a:rPr>
                        <a:t> (overlaid)</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2 x 6 </a:t>
                      </a:r>
                      <a:r>
                        <a:rPr lang="en-GB" sz="1100" b="0" i="0" u="none" strike="noStrike" dirty="0" err="1">
                          <a:solidFill>
                            <a:srgbClr val="002060"/>
                          </a:solidFill>
                          <a:effectLst/>
                          <a:latin typeface="Verdana"/>
                        </a:rPr>
                        <a:t>ch</a:t>
                      </a:r>
                      <a:r>
                        <a:rPr lang="en-GB" sz="1100" b="0" i="0" u="none" strike="noStrike" dirty="0">
                          <a:solidFill>
                            <a:srgbClr val="002060"/>
                          </a:solidFill>
                          <a:effectLst/>
                          <a:latin typeface="Verdana"/>
                        </a:rPr>
                        <a:t> (overlaid)</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chemeClr val="tx1"/>
                          </a:solidFill>
                          <a:effectLst/>
                          <a:latin typeface="Verdana"/>
                        </a:rPr>
                        <a:t>1x 12ch (overlaid)</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a:noFill/>
                    </a:lnT>
                    <a:lnB w="12700" cap="flat" cmpd="sng" algn="ctr">
                      <a:solidFill>
                        <a:srgbClr val="00214A"/>
                      </a:solidFill>
                      <a:prstDash val="solid"/>
                      <a:round/>
                      <a:headEnd type="none" w="med" len="med"/>
                      <a:tailEnd type="none" w="med" len="med"/>
                    </a:lnB>
                    <a:noFill/>
                  </a:tcPr>
                </a:tc>
                <a:tc vMerge="1">
                  <a:txBody>
                    <a:bodyPr/>
                    <a:lstStyle/>
                    <a:p>
                      <a:endParaRPr lang="en-GB"/>
                    </a:p>
                  </a:txBody>
                  <a:tcPr/>
                </a:tc>
                <a:extLst>
                  <a:ext uri="{0D108BD9-81ED-4DB2-BD59-A6C34878D82A}">
                    <a16:rowId xmlns:a16="http://schemas.microsoft.com/office/drawing/2014/main" val="10006"/>
                  </a:ext>
                </a:extLst>
              </a:tr>
              <a:tr h="282379">
                <a:tc>
                  <a:txBody>
                    <a:bodyPr/>
                    <a:lstStyle/>
                    <a:p>
                      <a:pPr algn="l" rtl="0" fontAlgn="t">
                        <a:lnSpc>
                          <a:spcPct val="150000"/>
                        </a:lnSpc>
                        <a:buClr>
                          <a:schemeClr val="tx1"/>
                        </a:buClr>
                      </a:pPr>
                      <a:r>
                        <a:rPr lang="en-GB" sz="1100" b="0" i="0" u="none" strike="noStrike" dirty="0">
                          <a:solidFill>
                            <a:schemeClr val="tx1"/>
                          </a:solidFill>
                          <a:effectLst/>
                          <a:latin typeface="Verdana"/>
                        </a:rPr>
                        <a:t>12-bit SAR</a:t>
                      </a:r>
                    </a:p>
                  </a:txBody>
                  <a:tcPr marL="36000" marR="36000" marT="36000" marB="36000">
                    <a:lnL w="1905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solidFill>
                      <a:schemeClr val="bg2"/>
                    </a:solid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11</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8</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4</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2</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extLst>
                  <a:ext uri="{0D108BD9-81ED-4DB2-BD59-A6C34878D82A}">
                    <a16:rowId xmlns:a16="http://schemas.microsoft.com/office/drawing/2014/main" val="10007"/>
                  </a:ext>
                </a:extLst>
              </a:tr>
              <a:tr h="501902">
                <a:tc>
                  <a:txBody>
                    <a:bodyPr/>
                    <a:lstStyle/>
                    <a:p>
                      <a:pPr algn="l" rtl="0" fontAlgn="t">
                        <a:lnSpc>
                          <a:spcPct val="150000"/>
                        </a:lnSpc>
                        <a:buClr>
                          <a:schemeClr val="tx1"/>
                        </a:buClr>
                      </a:pPr>
                      <a:r>
                        <a:rPr lang="en-GB" sz="1100" b="0" i="0" u="none" strike="noStrike" dirty="0">
                          <a:solidFill>
                            <a:schemeClr val="tx1"/>
                          </a:solidFill>
                          <a:effectLst/>
                          <a:latin typeface="Verdana"/>
                        </a:rPr>
                        <a:t>Delta-Sigma modules</a:t>
                      </a:r>
                    </a:p>
                  </a:txBody>
                  <a:tcPr marL="36000" marR="36000" marT="36000" marB="36000">
                    <a:lnL w="1905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solidFill>
                      <a:schemeClr val="bg2"/>
                    </a:solid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10x 1 diff </a:t>
                      </a:r>
                      <a:r>
                        <a:rPr lang="en-GB" sz="1100" b="0" i="0" u="none" strike="noStrike" dirty="0" err="1">
                          <a:solidFill>
                            <a:srgbClr val="002060"/>
                          </a:solidFill>
                          <a:effectLst/>
                          <a:latin typeface="Verdana"/>
                        </a:rPr>
                        <a:t>ch</a:t>
                      </a:r>
                      <a:endParaRPr lang="en-GB" sz="1100" b="0" i="0" u="none" strike="noStrike" dirty="0">
                        <a:solidFill>
                          <a:srgbClr val="002060"/>
                        </a:solidFill>
                        <a:effectLst/>
                        <a:latin typeface="Verdana"/>
                      </a:endParaRP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6x 1 diff </a:t>
                      </a:r>
                      <a:r>
                        <a:rPr lang="en-GB" sz="1100" b="0" i="0" u="none" strike="noStrike" dirty="0" err="1">
                          <a:solidFill>
                            <a:srgbClr val="002060"/>
                          </a:solidFill>
                          <a:effectLst/>
                          <a:latin typeface="Verdana"/>
                        </a:rPr>
                        <a:t>ch</a:t>
                      </a:r>
                      <a:r>
                        <a:rPr lang="en-GB" sz="1100" b="0" i="0" u="none" strike="noStrike" dirty="0">
                          <a:solidFill>
                            <a:srgbClr val="002060"/>
                          </a:solidFill>
                          <a:effectLst/>
                          <a:latin typeface="Verdana"/>
                        </a:rPr>
                        <a:t> </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3x 1 diff </a:t>
                      </a:r>
                      <a:r>
                        <a:rPr lang="en-GB" sz="1100" b="0" i="0" u="none" strike="noStrike" dirty="0" err="1">
                          <a:solidFill>
                            <a:srgbClr val="002060"/>
                          </a:solidFill>
                          <a:effectLst/>
                          <a:latin typeface="Verdana"/>
                        </a:rPr>
                        <a:t>ch</a:t>
                      </a:r>
                      <a:endParaRPr lang="en-GB" sz="1100" b="0" i="0" u="none" strike="noStrike" dirty="0">
                        <a:solidFill>
                          <a:srgbClr val="002060"/>
                        </a:solidFill>
                        <a:effectLst/>
                        <a:latin typeface="Verdana"/>
                      </a:endParaRP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chemeClr val="tx1"/>
                          </a:solidFill>
                          <a:effectLst/>
                          <a:latin typeface="Verdana"/>
                        </a:rPr>
                        <a:t>-</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extLst>
                  <a:ext uri="{0D108BD9-81ED-4DB2-BD59-A6C34878D82A}">
                    <a16:rowId xmlns:a16="http://schemas.microsoft.com/office/drawing/2014/main" val="10008"/>
                  </a:ext>
                </a:extLst>
              </a:tr>
              <a:tr h="1320126">
                <a:tc>
                  <a:txBody>
                    <a:bodyPr/>
                    <a:lstStyle/>
                    <a:p>
                      <a:pPr algn="l" rtl="0" fontAlgn="t">
                        <a:lnSpc>
                          <a:spcPct val="150000"/>
                        </a:lnSpc>
                        <a:buClr>
                          <a:schemeClr val="tx1"/>
                        </a:buClr>
                      </a:pPr>
                      <a:r>
                        <a:rPr lang="en-GB" sz="1000" b="0" i="0" u="none" strike="noStrike" dirty="0">
                          <a:solidFill>
                            <a:schemeClr val="tx1"/>
                          </a:solidFill>
                          <a:effectLst/>
                          <a:latin typeface="Verdana"/>
                        </a:rPr>
                        <a:t>Multiplexer</a:t>
                      </a:r>
                      <a:br>
                        <a:rPr lang="en-GB" sz="1000" b="0" i="0" u="none" strike="noStrike" dirty="0">
                          <a:solidFill>
                            <a:schemeClr val="tx1"/>
                          </a:solidFill>
                          <a:effectLst/>
                          <a:latin typeface="Verdana"/>
                        </a:rPr>
                      </a:br>
                      <a:r>
                        <a:rPr lang="en-GB" sz="1000" b="0" i="0" u="none" strike="noStrike" dirty="0">
                          <a:solidFill>
                            <a:schemeClr val="tx1"/>
                          </a:solidFill>
                          <a:effectLst/>
                          <a:latin typeface="Verdana"/>
                        </a:rPr>
                        <a:t>Granularity</a:t>
                      </a:r>
                    </a:p>
                  </a:txBody>
                  <a:tcPr marL="36000" marR="36000" marT="36000" marB="36000">
                    <a:lnL w="1905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solidFill>
                      <a:schemeClr val="bg2"/>
                    </a:solidFill>
                  </a:tcPr>
                </a:tc>
                <a:tc>
                  <a:txBody>
                    <a:bodyPr/>
                    <a:lstStyle/>
                    <a:p>
                      <a:pPr algn="l" rtl="0" fontAlgn="t">
                        <a:lnSpc>
                          <a:spcPct val="150000"/>
                        </a:lnSpc>
                        <a:buClr>
                          <a:schemeClr val="tx1"/>
                        </a:buClr>
                      </a:pPr>
                      <a:r>
                        <a:rPr lang="en-GB" sz="1100" b="0" i="0" u="none" strike="noStrike" dirty="0">
                          <a:solidFill>
                            <a:srgbClr val="003366"/>
                          </a:solidFill>
                          <a:effectLst/>
                          <a:latin typeface="Verdana"/>
                        </a:rPr>
                        <a:t>1x 4:1 (DS3)</a:t>
                      </a:r>
                      <a:br>
                        <a:rPr lang="en-GB" sz="1100" b="0" i="0" u="none" strike="noStrike" dirty="0">
                          <a:solidFill>
                            <a:srgbClr val="003366"/>
                          </a:solidFill>
                          <a:effectLst/>
                          <a:latin typeface="Verdana"/>
                        </a:rPr>
                      </a:br>
                      <a:r>
                        <a:rPr lang="en-GB" sz="1100" b="0" i="0" u="none" strike="noStrike" dirty="0">
                          <a:solidFill>
                            <a:srgbClr val="003366"/>
                          </a:solidFill>
                          <a:effectLst/>
                          <a:latin typeface="Verdana"/>
                        </a:rPr>
                        <a:t>4x 2:1 </a:t>
                      </a:r>
                      <a:br>
                        <a:rPr lang="en-GB" sz="1100" b="0" i="0" u="none" strike="noStrike" dirty="0">
                          <a:solidFill>
                            <a:srgbClr val="003366"/>
                          </a:solidFill>
                          <a:effectLst/>
                          <a:latin typeface="Verdana"/>
                        </a:rPr>
                      </a:br>
                      <a:r>
                        <a:rPr lang="en-GB" sz="1000" b="0" i="0" u="none" strike="noStrike" dirty="0">
                          <a:solidFill>
                            <a:srgbClr val="003366"/>
                          </a:solidFill>
                          <a:effectLst/>
                          <a:latin typeface="Verdana"/>
                        </a:rPr>
                        <a:t>(DS2,DS6,DS7,DS8)</a:t>
                      </a:r>
                      <a:br>
                        <a:rPr lang="en-GB" sz="1100" b="0" i="0" u="none" strike="noStrike" dirty="0">
                          <a:solidFill>
                            <a:srgbClr val="003366"/>
                          </a:solidFill>
                          <a:effectLst/>
                          <a:latin typeface="Verdana"/>
                        </a:rPr>
                      </a:br>
                      <a:r>
                        <a:rPr lang="en-GB" sz="1100" b="0" i="0" u="none" strike="noStrike" dirty="0">
                          <a:solidFill>
                            <a:srgbClr val="003366"/>
                          </a:solidFill>
                          <a:effectLst/>
                          <a:latin typeface="Verdana"/>
                        </a:rPr>
                        <a:t>5x 1:1 </a:t>
                      </a:r>
                      <a:br>
                        <a:rPr lang="en-GB" sz="1100" b="0" i="0" u="none" strike="noStrike" dirty="0">
                          <a:solidFill>
                            <a:srgbClr val="003366"/>
                          </a:solidFill>
                          <a:effectLst/>
                          <a:latin typeface="Verdana"/>
                        </a:rPr>
                      </a:br>
                      <a:r>
                        <a:rPr lang="en-GB" sz="1000" b="0" i="0" u="none" strike="noStrike" dirty="0">
                          <a:solidFill>
                            <a:srgbClr val="003366"/>
                          </a:solidFill>
                          <a:effectLst/>
                          <a:latin typeface="Verdana"/>
                        </a:rPr>
                        <a:t>(DS0,DS1,DS4, DS5,DS9)</a:t>
                      </a:r>
                      <a:endParaRPr lang="en-GB" sz="1100" b="0" i="0" u="none" strike="noStrike" dirty="0">
                        <a:solidFill>
                          <a:srgbClr val="003366"/>
                        </a:solidFill>
                        <a:effectLst/>
                        <a:latin typeface="Verdana"/>
                      </a:endParaRP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rgbClr val="002060"/>
                          </a:solidFill>
                          <a:effectLst/>
                          <a:latin typeface="Verdana"/>
                        </a:rPr>
                        <a:t>1x4:1 (DS3)</a:t>
                      </a:r>
                      <a:br>
                        <a:rPr lang="en-GB" sz="1100" b="0" i="0" u="none" strike="noStrike" dirty="0">
                          <a:solidFill>
                            <a:srgbClr val="002060"/>
                          </a:solidFill>
                          <a:effectLst/>
                          <a:latin typeface="Verdana"/>
                        </a:rPr>
                      </a:br>
                      <a:r>
                        <a:rPr lang="en-GB" sz="1100" b="0" i="0" u="none" strike="noStrike" dirty="0">
                          <a:solidFill>
                            <a:srgbClr val="002060"/>
                          </a:solidFill>
                          <a:effectLst/>
                          <a:latin typeface="Verdana"/>
                        </a:rPr>
                        <a:t>1x2:1 (DS2)</a:t>
                      </a:r>
                      <a:br>
                        <a:rPr lang="en-GB" sz="1100" b="0" i="0" u="none" strike="noStrike" dirty="0">
                          <a:solidFill>
                            <a:srgbClr val="002060"/>
                          </a:solidFill>
                          <a:effectLst/>
                          <a:latin typeface="Verdana"/>
                        </a:rPr>
                      </a:br>
                      <a:r>
                        <a:rPr lang="en-GB" sz="1100" b="0" i="0" u="none" strike="noStrike" dirty="0">
                          <a:solidFill>
                            <a:srgbClr val="002060"/>
                          </a:solidFill>
                          <a:effectLst/>
                          <a:latin typeface="Verdana"/>
                        </a:rPr>
                        <a:t>4x1:1 </a:t>
                      </a:r>
                      <a:br>
                        <a:rPr lang="en-GB" sz="1100" b="0" i="0" u="none" strike="noStrike" dirty="0">
                          <a:solidFill>
                            <a:srgbClr val="002060"/>
                          </a:solidFill>
                          <a:effectLst/>
                          <a:latin typeface="Verdana"/>
                        </a:rPr>
                      </a:br>
                      <a:r>
                        <a:rPr lang="en-GB" sz="1000" b="0" i="0" u="none" strike="noStrike" dirty="0">
                          <a:solidFill>
                            <a:srgbClr val="002060"/>
                          </a:solidFill>
                          <a:effectLst/>
                          <a:latin typeface="Verdana"/>
                        </a:rPr>
                        <a:t>(DS0,DS1, DS4, DS5)</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chemeClr val="tx1"/>
                          </a:solidFill>
                          <a:effectLst/>
                          <a:latin typeface="Verdana"/>
                        </a:rPr>
                        <a:t>1 x 4:1  (DS3)</a:t>
                      </a:r>
                      <a:br>
                        <a:rPr lang="en-GB" sz="1100" b="0" i="0" u="none" strike="noStrike" dirty="0">
                          <a:solidFill>
                            <a:schemeClr val="tx1"/>
                          </a:solidFill>
                          <a:effectLst/>
                          <a:latin typeface="Verdana"/>
                        </a:rPr>
                      </a:br>
                      <a:r>
                        <a:rPr lang="en-GB" sz="1100" b="0" i="0" u="none" strike="noStrike" dirty="0">
                          <a:solidFill>
                            <a:schemeClr val="tx1"/>
                          </a:solidFill>
                          <a:effectLst/>
                          <a:latin typeface="Verdana"/>
                        </a:rPr>
                        <a:t>1 x 2:1  (DS0)</a:t>
                      </a:r>
                      <a:br>
                        <a:rPr lang="en-GB" sz="1100" b="0" i="0" u="none" strike="noStrike" dirty="0">
                          <a:solidFill>
                            <a:schemeClr val="tx1"/>
                          </a:solidFill>
                          <a:effectLst/>
                          <a:latin typeface="Verdana"/>
                        </a:rPr>
                      </a:br>
                      <a:r>
                        <a:rPr lang="en-GB" sz="1100" b="0" i="0" u="none" strike="noStrike" dirty="0">
                          <a:solidFill>
                            <a:schemeClr val="tx1"/>
                          </a:solidFill>
                          <a:effectLst/>
                          <a:latin typeface="Verdana"/>
                        </a:rPr>
                        <a:t>1 x 1:1  (DS2)</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tc>
                  <a:txBody>
                    <a:bodyPr/>
                    <a:lstStyle/>
                    <a:p>
                      <a:pPr algn="l" rtl="0" fontAlgn="t">
                        <a:lnSpc>
                          <a:spcPct val="150000"/>
                        </a:lnSpc>
                        <a:buClr>
                          <a:schemeClr val="tx1"/>
                        </a:buClr>
                      </a:pPr>
                      <a:r>
                        <a:rPr lang="en-GB" sz="1100" b="0" i="0" u="none" strike="noStrike" dirty="0">
                          <a:solidFill>
                            <a:schemeClr val="tx1"/>
                          </a:solidFill>
                          <a:effectLst/>
                          <a:latin typeface="Verdana"/>
                        </a:rPr>
                        <a:t>-</a:t>
                      </a:r>
                    </a:p>
                  </a:txBody>
                  <a:tcPr marL="36000" marR="36000" marT="36000" marB="36000">
                    <a:lnL w="12700" cap="flat" cmpd="sng" algn="ctr">
                      <a:solidFill>
                        <a:srgbClr val="00214A"/>
                      </a:solidFill>
                      <a:prstDash val="solid"/>
                      <a:round/>
                      <a:headEnd type="none" w="med" len="med"/>
                      <a:tailEnd type="none" w="med" len="med"/>
                    </a:lnL>
                    <a:lnR w="12700" cap="flat" cmpd="sng" algn="ctr">
                      <a:solidFill>
                        <a:srgbClr val="00214A"/>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noFill/>
                  </a:tcPr>
                </a:tc>
                <a:extLst>
                  <a:ext uri="{0D108BD9-81ED-4DB2-BD59-A6C34878D82A}">
                    <a16:rowId xmlns:a16="http://schemas.microsoft.com/office/drawing/2014/main" val="10009"/>
                  </a:ext>
                </a:extLst>
              </a:tr>
            </a:tbl>
          </a:graphicData>
        </a:graphic>
      </p:graphicFrame>
      <p:sp>
        <p:nvSpPr>
          <p:cNvPr id="4" name="Title 3"/>
          <p:cNvSpPr>
            <a:spLocks noGrp="1"/>
          </p:cNvSpPr>
          <p:nvPr>
            <p:ph type="title" hasCustomPrompt="1"/>
          </p:nvPr>
        </p:nvSpPr>
        <p:spPr/>
        <p:txBody>
          <a:bodyPr/>
          <a:lstStyle/>
          <a:p>
            <a:r>
              <a:t>ADC/DS Device Configurations </a:t>
            </a:r>
          </a:p>
        </p:txBody>
      </p:sp>
      <p:sp>
        <p:nvSpPr>
          <p:cNvPr id="2" name="Footer Placeholder 1">
            <a:extLst>
              <a:ext uri="{FF2B5EF4-FFF2-40B4-BE49-F238E27FC236}">
                <a16:creationId xmlns:a16="http://schemas.microsoft.com/office/drawing/2014/main" id="{70392EDA-2B5D-45E7-8D45-C97D643A6052}"/>
              </a:ext>
            </a:extLst>
          </p:cNvPr>
          <p:cNvSpPr>
            <a:spLocks noGrp="1"/>
          </p:cNvSpPr>
          <p:nvPr>
            <p:ph type="ftr" sz="quarter" idx="11"/>
          </p:nvPr>
        </p:nvSpPr>
        <p:spPr/>
        <p:txBody>
          <a:bodyPr/>
          <a:lstStyle/>
          <a:p>
            <a:r>
              <a:rPr lang="en-US"/>
              <a:t> </a:t>
            </a:r>
          </a:p>
        </p:txBody>
      </p:sp>
      <p:sp>
        <p:nvSpPr>
          <p:cNvPr id="6" name="Date Placeholder 5">
            <a:extLst>
              <a:ext uri="{FF2B5EF4-FFF2-40B4-BE49-F238E27FC236}">
                <a16:creationId xmlns:a16="http://schemas.microsoft.com/office/drawing/2014/main" id="{8B88B2BD-4931-497F-A764-1583045F4FB1}"/>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84A80F04-9494-45B5-B90F-1131FB116A17}"/>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477226264"/>
      </p:ext>
    </p:extLst>
  </p:cSld>
  <p:clrMapOvr>
    <a:masterClrMapping/>
  </p:clrMapOvr>
  <p:transition spd="slow"/>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Rectangle 2"/>
          <p:cNvSpPr>
            <a:spLocks noGrp="1" noChangeArrowheads="1"/>
          </p:cNvSpPr>
          <p:nvPr>
            <p:ph type="title" hasCustomPrompt="1"/>
          </p:nvPr>
        </p:nvSpPr>
        <p:spPr/>
        <p:txBody>
          <a:bodyPr vert="horz" lIns="0" tIns="0" rIns="0" bIns="10800" rtlCol="0" anchor="b" anchorCtr="0">
            <a:noAutofit/>
          </a:bodyPr>
          <a:lstStyle/>
          <a:p>
            <a:r>
              <a:t>AURIX™</a:t>
            </a:r>
            <a:br>
              <a:rPr/>
            </a:br>
            <a:r>
              <a:rPr>
                <a:solidFill>
                  <a:schemeClr val="accent3">
                    <a:lumMod val="50000"/>
                  </a:schemeClr>
                </a:solidFill>
              </a:rPr>
              <a:t>5V single supply mode</a:t>
            </a:r>
          </a:p>
        </p:txBody>
      </p:sp>
      <p:graphicFrame>
        <p:nvGraphicFramePr>
          <p:cNvPr id="1201155" name="Group 3"/>
          <p:cNvGraphicFramePr>
            <a:graphicFrameLocks noGrp="1"/>
          </p:cNvGraphicFramePr>
          <p:nvPr>
            <p:extLst/>
          </p:nvPr>
        </p:nvGraphicFramePr>
        <p:xfrm>
          <a:off x="1189517" y="1052510"/>
          <a:ext cx="8545359" cy="2166834"/>
        </p:xfrm>
        <a:graphic>
          <a:graphicData uri="http://schemas.openxmlformats.org/drawingml/2006/table">
            <a:tbl>
              <a:tblPr/>
              <a:tblGrid>
                <a:gridCol w="1731792">
                  <a:extLst>
                    <a:ext uri="{9D8B030D-6E8A-4147-A177-3AD203B41FA5}">
                      <a16:colId xmlns:a16="http://schemas.microsoft.com/office/drawing/2014/main" val="20000"/>
                    </a:ext>
                  </a:extLst>
                </a:gridCol>
                <a:gridCol w="2332238">
                  <a:extLst>
                    <a:ext uri="{9D8B030D-6E8A-4147-A177-3AD203B41FA5}">
                      <a16:colId xmlns:a16="http://schemas.microsoft.com/office/drawing/2014/main" val="20001"/>
                    </a:ext>
                  </a:extLst>
                </a:gridCol>
                <a:gridCol w="2102724">
                  <a:extLst>
                    <a:ext uri="{9D8B030D-6E8A-4147-A177-3AD203B41FA5}">
                      <a16:colId xmlns:a16="http://schemas.microsoft.com/office/drawing/2014/main" val="20002"/>
                    </a:ext>
                  </a:extLst>
                </a:gridCol>
                <a:gridCol w="2378605">
                  <a:extLst>
                    <a:ext uri="{9D8B030D-6E8A-4147-A177-3AD203B41FA5}">
                      <a16:colId xmlns:a16="http://schemas.microsoft.com/office/drawing/2014/main" val="20003"/>
                    </a:ext>
                  </a:extLst>
                </a:gridCol>
              </a:tblGrid>
              <a:tr h="313244">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100" b="1" i="0" u="none" strike="noStrike" cap="none" normalizeH="0" baseline="0" noProof="0" dirty="0">
                        <a:ln>
                          <a:noFill/>
                        </a:ln>
                        <a:solidFill>
                          <a:srgbClr val="00214A"/>
                        </a:solidFill>
                        <a:effectLst/>
                        <a:latin typeface="Verdana" pitchFamily="34" charset="0"/>
                      </a:endParaRPr>
                    </a:p>
                  </a:txBody>
                  <a:tcPr marL="44741" marR="44741"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noProof="0" dirty="0">
                          <a:ln>
                            <a:noFill/>
                          </a:ln>
                          <a:solidFill>
                            <a:schemeClr val="tx1"/>
                          </a:solidFill>
                          <a:effectLst/>
                          <a:latin typeface="Verdana" pitchFamily="34" charset="0"/>
                        </a:rPr>
                        <a:t>29x Series </a:t>
                      </a:r>
                      <a:endParaRPr kumimoji="0" lang="en-GB" sz="1100" b="0" i="0" u="none" strike="noStrike" cap="none" normalizeH="0" baseline="0" noProof="0" dirty="0">
                        <a:ln>
                          <a:noFill/>
                        </a:ln>
                        <a:solidFill>
                          <a:schemeClr val="tx1"/>
                        </a:solidFill>
                        <a:effectLst/>
                        <a:latin typeface="Verdana" pitchFamily="34" charset="0"/>
                      </a:endParaRP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noProof="0" dirty="0">
                          <a:ln>
                            <a:noFill/>
                          </a:ln>
                          <a:solidFill>
                            <a:schemeClr val="tx1"/>
                          </a:solidFill>
                          <a:effectLst/>
                          <a:latin typeface="Verdana" pitchFamily="34" charset="0"/>
                        </a:rPr>
                        <a:t>27x Series</a:t>
                      </a:r>
                      <a:endParaRPr kumimoji="0" lang="en-GB" sz="1100" b="0" i="0" u="none" strike="noStrike" cap="none" normalizeH="0" baseline="0" noProof="0" dirty="0">
                        <a:ln>
                          <a:noFill/>
                        </a:ln>
                        <a:solidFill>
                          <a:schemeClr val="tx1"/>
                        </a:solidFill>
                        <a:effectLst/>
                        <a:latin typeface="Verdana" pitchFamily="34" charset="0"/>
                      </a:endParaRP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noProof="0" dirty="0">
                          <a:ln>
                            <a:noFill/>
                          </a:ln>
                          <a:solidFill>
                            <a:schemeClr val="tx1"/>
                          </a:solidFill>
                          <a:effectLst/>
                          <a:latin typeface="Verdana" pitchFamily="34" charset="0"/>
                        </a:rPr>
                        <a:t>26x Series</a:t>
                      </a:r>
                      <a:endParaRPr kumimoji="0" lang="en-GB" sz="1100" b="0" i="0" u="none" strike="noStrike" cap="none" normalizeH="0" baseline="0" noProof="0" dirty="0">
                        <a:ln>
                          <a:noFill/>
                        </a:ln>
                        <a:solidFill>
                          <a:schemeClr val="tx1"/>
                        </a:solidFill>
                        <a:effectLst/>
                        <a:latin typeface="Verdana" pitchFamily="34" charset="0"/>
                      </a:endParaRP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268178">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Core</a:t>
                      </a:r>
                    </a:p>
                  </a:txBody>
                  <a:tcPr marL="44741" marR="44741"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TriCore 1.6P</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TriCore 1.6P/E</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TriCore 1.6P/E</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68178">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Frequency</a:t>
                      </a:r>
                    </a:p>
                  </a:txBody>
                  <a:tcPr marL="44741" marR="44741"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300 MHz</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200 MHz</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200 MHz</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34318">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Concept</a:t>
                      </a:r>
                    </a:p>
                  </a:txBody>
                  <a:tcPr marL="44741" marR="44741"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Triple Core </a:t>
                      </a:r>
                      <a:br>
                        <a:rPr kumimoji="0" lang="en-GB" sz="1100" b="0" i="0" u="none" strike="noStrike" cap="none" normalizeH="0" baseline="0" noProof="0" dirty="0">
                          <a:ln>
                            <a:noFill/>
                          </a:ln>
                          <a:solidFill>
                            <a:schemeClr val="tx1"/>
                          </a:solidFill>
                          <a:effectLst/>
                          <a:latin typeface="Verdana" pitchFamily="34" charset="0"/>
                        </a:rPr>
                      </a:br>
                      <a:r>
                        <a:rPr kumimoji="0" lang="en-GB" sz="1100" b="0" i="0" u="none" strike="noStrike" cap="none" normalizeH="0" baseline="0" noProof="0" dirty="0">
                          <a:ln>
                            <a:noFill/>
                          </a:ln>
                          <a:solidFill>
                            <a:schemeClr val="tx1"/>
                          </a:solidFill>
                          <a:effectLst/>
                          <a:latin typeface="Verdana" pitchFamily="34" charset="0"/>
                        </a:rPr>
                        <a:t>with Lockstep</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Triple Core </a:t>
                      </a:r>
                    </a:p>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with Lockstep</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Dual Core </a:t>
                      </a:r>
                      <a:br>
                        <a:rPr kumimoji="0" lang="en-GB" sz="1100" b="0" i="0" u="none" strike="noStrike" cap="none" normalizeH="0" baseline="0" noProof="0" dirty="0">
                          <a:ln>
                            <a:noFill/>
                          </a:ln>
                          <a:solidFill>
                            <a:schemeClr val="tx1"/>
                          </a:solidFill>
                          <a:effectLst/>
                          <a:latin typeface="Verdana" pitchFamily="34" charset="0"/>
                        </a:rPr>
                      </a:br>
                      <a:r>
                        <a:rPr kumimoji="0" lang="en-GB" sz="1100" b="0" i="0" u="none" strike="noStrike" cap="none" normalizeH="0" baseline="0" noProof="0" dirty="0">
                          <a:ln>
                            <a:noFill/>
                          </a:ln>
                          <a:solidFill>
                            <a:schemeClr val="tx1"/>
                          </a:solidFill>
                          <a:effectLst/>
                          <a:latin typeface="Verdana" pitchFamily="34" charset="0"/>
                        </a:rPr>
                        <a:t>with Lockstep</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68178">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DC-DC / LDO</a:t>
                      </a:r>
                    </a:p>
                  </a:txBody>
                  <a:tcPr marL="44741" marR="44741"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X</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X</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X</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68178">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LDO </a:t>
                      </a:r>
                      <a:r>
                        <a:rPr kumimoji="0" lang="en-GB" sz="1100" b="0" i="0" u="none" strike="noStrike" cap="none" normalizeH="0" baseline="0" noProof="0" dirty="0" err="1">
                          <a:ln>
                            <a:noFill/>
                          </a:ln>
                          <a:solidFill>
                            <a:schemeClr val="tx1"/>
                          </a:solidFill>
                          <a:effectLst/>
                          <a:latin typeface="Verdana" pitchFamily="34" charset="0"/>
                        </a:rPr>
                        <a:t>ext</a:t>
                      </a:r>
                      <a:r>
                        <a:rPr kumimoji="0" lang="en-GB" sz="1100" b="0" i="0" u="none" strike="noStrike" cap="none" normalizeH="0" baseline="0" noProof="0" dirty="0">
                          <a:ln>
                            <a:noFill/>
                          </a:ln>
                          <a:solidFill>
                            <a:schemeClr val="tx1"/>
                          </a:solidFill>
                          <a:effectLst/>
                          <a:latin typeface="Verdana" pitchFamily="34" charset="0"/>
                        </a:rPr>
                        <a:t> PD</a:t>
                      </a:r>
                    </a:p>
                  </a:txBody>
                  <a:tcPr marL="44741" marR="44741"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X</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X</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68178">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LDO </a:t>
                      </a:r>
                      <a:r>
                        <a:rPr kumimoji="0" lang="en-GB" sz="1100" b="0" i="0" u="none" strike="noStrike" cap="none" normalizeH="0" baseline="0" noProof="0" dirty="0" err="1">
                          <a:ln>
                            <a:noFill/>
                          </a:ln>
                          <a:solidFill>
                            <a:schemeClr val="tx1"/>
                          </a:solidFill>
                          <a:effectLst/>
                          <a:latin typeface="Verdana" pitchFamily="34" charset="0"/>
                        </a:rPr>
                        <a:t>int</a:t>
                      </a:r>
                      <a:r>
                        <a:rPr kumimoji="0" lang="en-GB" sz="1100" b="0" i="0" u="none" strike="noStrike" cap="none" normalizeH="0" baseline="0" noProof="0" dirty="0">
                          <a:ln>
                            <a:noFill/>
                          </a:ln>
                          <a:solidFill>
                            <a:schemeClr val="tx1"/>
                          </a:solidFill>
                          <a:effectLst/>
                          <a:latin typeface="Verdana" pitchFamily="34" charset="0"/>
                        </a:rPr>
                        <a:t> PD </a:t>
                      </a:r>
                    </a:p>
                  </a:txBody>
                  <a:tcPr marL="44741" marR="44741"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1100" b="0" i="0" u="none" strike="noStrike" cap="none" normalizeH="0" baseline="0" noProof="0" dirty="0">
                          <a:ln>
                            <a:noFill/>
                          </a:ln>
                          <a:solidFill>
                            <a:schemeClr val="tx1"/>
                          </a:solidFill>
                          <a:effectLst/>
                          <a:latin typeface="Verdana" pitchFamily="34" charset="0"/>
                        </a:rPr>
                        <a:t>Up to 133 MHz</a:t>
                      </a:r>
                    </a:p>
                  </a:txBody>
                  <a:tcPr marL="44741" marR="44741"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graphicFrame>
        <p:nvGraphicFramePr>
          <p:cNvPr id="5" name="Group 3"/>
          <p:cNvGraphicFramePr>
            <a:graphicFrameLocks noGrp="1"/>
          </p:cNvGraphicFramePr>
          <p:nvPr/>
        </p:nvGraphicFramePr>
        <p:xfrm>
          <a:off x="1165920" y="3485113"/>
          <a:ext cx="8568952" cy="2664835"/>
        </p:xfrm>
        <a:graphic>
          <a:graphicData uri="http://schemas.openxmlformats.org/drawingml/2006/table">
            <a:tbl>
              <a:tblPr/>
              <a:tblGrid>
                <a:gridCol w="1428159">
                  <a:extLst>
                    <a:ext uri="{9D8B030D-6E8A-4147-A177-3AD203B41FA5}">
                      <a16:colId xmlns:a16="http://schemas.microsoft.com/office/drawing/2014/main" val="20000"/>
                    </a:ext>
                  </a:extLst>
                </a:gridCol>
                <a:gridCol w="4330232">
                  <a:extLst>
                    <a:ext uri="{9D8B030D-6E8A-4147-A177-3AD203B41FA5}">
                      <a16:colId xmlns:a16="http://schemas.microsoft.com/office/drawing/2014/main" val="20001"/>
                    </a:ext>
                  </a:extLst>
                </a:gridCol>
                <a:gridCol w="2810561">
                  <a:extLst>
                    <a:ext uri="{9D8B030D-6E8A-4147-A177-3AD203B41FA5}">
                      <a16:colId xmlns:a16="http://schemas.microsoft.com/office/drawing/2014/main" val="20002"/>
                    </a:ext>
                  </a:extLst>
                </a:gridCol>
              </a:tblGrid>
              <a:tr h="258692">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100" b="1" i="0" u="none" strike="noStrike" kern="1200" cap="none" normalizeH="0" baseline="0" noProof="0" dirty="0">
                        <a:ln>
                          <a:noFill/>
                        </a:ln>
                        <a:solidFill>
                          <a:srgbClr val="00214A"/>
                        </a:solidFill>
                        <a:effectLst/>
                        <a:latin typeface="Verdana" pitchFamily="34" charset="0"/>
                        <a:ea typeface="+mn-ea"/>
                        <a:cs typeface="+mn-cs"/>
                      </a:endParaRPr>
                    </a:p>
                  </a:txBody>
                  <a:tcPr marL="44633" marR="44633"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1100" b="1" i="0" u="none" strike="noStrike" kern="1200" cap="none" normalizeH="0" baseline="0" noProof="0" dirty="0">
                          <a:ln>
                            <a:noFill/>
                          </a:ln>
                          <a:solidFill>
                            <a:schemeClr val="tx1"/>
                          </a:solidFill>
                          <a:effectLst/>
                          <a:latin typeface="Verdana" pitchFamily="34" charset="0"/>
                          <a:ea typeface="+mn-ea"/>
                          <a:cs typeface="+mn-cs"/>
                        </a:rPr>
                        <a:t>EVR based single supply concept</a:t>
                      </a:r>
                    </a:p>
                  </a:txBody>
                  <a:tcPr marL="44633" marR="44633"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1100" b="1" i="0" u="none" strike="noStrike" kern="1200" cap="none" normalizeH="0" baseline="0" noProof="0" dirty="0">
                          <a:ln>
                            <a:noFill/>
                          </a:ln>
                          <a:solidFill>
                            <a:schemeClr val="tx1"/>
                          </a:solidFill>
                          <a:effectLst/>
                          <a:latin typeface="Verdana" pitchFamily="34" charset="0"/>
                          <a:ea typeface="+mn-ea"/>
                          <a:cs typeface="+mn-cs"/>
                        </a:rPr>
                        <a:t>External Components</a:t>
                      </a:r>
                    </a:p>
                  </a:txBody>
                  <a:tcPr marL="44633" marR="44633"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112556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DC-DC</a:t>
                      </a:r>
                    </a:p>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LDO</a:t>
                      </a:r>
                    </a:p>
                  </a:txBody>
                  <a:tcPr marL="44633" marR="44633"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pPr>
                      <a:r>
                        <a:rPr kumimoji="0" lang="en-GB" sz="1100" b="0" i="0" u="none" strike="noStrike" cap="none" normalizeH="0" baseline="0" noProof="0" dirty="0">
                          <a:ln>
                            <a:noFill/>
                          </a:ln>
                          <a:solidFill>
                            <a:schemeClr val="tx1"/>
                          </a:solidFill>
                          <a:effectLst/>
                          <a:latin typeface="Verdana" pitchFamily="34" charset="0"/>
                        </a:rPr>
                        <a:t>DC-DC regulator with an external switch device, diode and L+C for the 1.3V domain</a:t>
                      </a:r>
                    </a:p>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pPr>
                      <a:r>
                        <a:rPr kumimoji="0" lang="en-GB" sz="1100" b="0" i="0" u="none" strike="noStrike" cap="none" normalizeH="0" baseline="0" noProof="0" dirty="0">
                          <a:ln>
                            <a:noFill/>
                          </a:ln>
                          <a:solidFill>
                            <a:schemeClr val="tx1"/>
                          </a:solidFill>
                          <a:effectLst/>
                          <a:latin typeface="Verdana" pitchFamily="34" charset="0"/>
                        </a:rPr>
                        <a:t>LDO with internal/external Pass Device for the 3.3V domain</a:t>
                      </a:r>
                    </a:p>
                  </a:txBody>
                  <a:tcPr marL="44633" marR="44633"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DC-DC regulator (1.3V domain)</a:t>
                      </a:r>
                    </a:p>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Complementary </a:t>
                      </a:r>
                      <a:r>
                        <a:rPr kumimoji="0" lang="en-GB" sz="1100" b="0" i="0" u="none" strike="noStrike" kern="1200" cap="none" normalizeH="0" baseline="0" noProof="0" dirty="0" err="1">
                          <a:ln>
                            <a:noFill/>
                          </a:ln>
                          <a:solidFill>
                            <a:schemeClr val="tx1"/>
                          </a:solidFill>
                          <a:effectLst/>
                          <a:latin typeface="Verdana" pitchFamily="34" charset="0"/>
                          <a:ea typeface="+mn-ea"/>
                          <a:cs typeface="+mn-cs"/>
                        </a:rPr>
                        <a:t>Mosfet</a:t>
                      </a:r>
                      <a:endParaRPr kumimoji="0" lang="en-GB" sz="1100" b="0" i="0" u="none" strike="noStrike" kern="1200" cap="none" normalizeH="0" baseline="0" noProof="0" dirty="0">
                        <a:ln>
                          <a:noFill/>
                        </a:ln>
                        <a:solidFill>
                          <a:schemeClr val="tx1"/>
                        </a:solidFill>
                        <a:effectLst/>
                        <a:latin typeface="Verdana" pitchFamily="34" charset="0"/>
                        <a:ea typeface="+mn-ea"/>
                        <a:cs typeface="+mn-cs"/>
                      </a:endParaRPr>
                    </a:p>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Inductor coil (3,3 - 6,8 </a:t>
                      </a:r>
                      <a:r>
                        <a:rPr kumimoji="0" lang="en-GB" sz="1100" b="0" i="0" u="none" strike="noStrike" kern="1200" cap="none" normalizeH="0" baseline="0" noProof="0" dirty="0" err="1">
                          <a:ln>
                            <a:noFill/>
                          </a:ln>
                          <a:solidFill>
                            <a:schemeClr val="tx1"/>
                          </a:solidFill>
                          <a:effectLst/>
                          <a:latin typeface="Verdana" pitchFamily="34" charset="0"/>
                          <a:ea typeface="+mn-ea"/>
                          <a:cs typeface="+mn-cs"/>
                        </a:rPr>
                        <a:t>uH</a:t>
                      </a:r>
                      <a:r>
                        <a:rPr kumimoji="0" lang="en-GB" sz="1100" b="0" i="0" u="none" strike="noStrike" kern="1200" cap="none" normalizeH="0" baseline="0" noProof="0" dirty="0">
                          <a:ln>
                            <a:noFill/>
                          </a:ln>
                          <a:solidFill>
                            <a:schemeClr val="tx1"/>
                          </a:solidFill>
                          <a:effectLst/>
                          <a:latin typeface="Verdana" pitchFamily="34" charset="0"/>
                          <a:ea typeface="+mn-ea"/>
                          <a:cs typeface="+mn-cs"/>
                        </a:rPr>
                        <a:t>)</a:t>
                      </a:r>
                    </a:p>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capacitor (10 - 22 </a:t>
                      </a:r>
                      <a:r>
                        <a:rPr kumimoji="0" lang="en-GB" sz="1100" b="0" i="0" u="none" strike="noStrike" kern="1200" cap="none" normalizeH="0" baseline="0" noProof="0" dirty="0" err="1">
                          <a:ln>
                            <a:noFill/>
                          </a:ln>
                          <a:solidFill>
                            <a:schemeClr val="tx1"/>
                          </a:solidFill>
                          <a:effectLst/>
                          <a:latin typeface="Verdana" pitchFamily="34" charset="0"/>
                          <a:ea typeface="+mn-ea"/>
                          <a:cs typeface="+mn-cs"/>
                        </a:rPr>
                        <a:t>uF</a:t>
                      </a:r>
                      <a:r>
                        <a:rPr kumimoji="0" lang="en-GB" sz="1100" b="0" i="0" u="none" strike="noStrike" kern="1200" cap="none" normalizeH="0" baseline="0" noProof="0" dirty="0">
                          <a:ln>
                            <a:noFill/>
                          </a:ln>
                          <a:solidFill>
                            <a:schemeClr val="tx1"/>
                          </a:solidFill>
                          <a:effectLst/>
                          <a:latin typeface="Verdana" pitchFamily="34" charset="0"/>
                          <a:ea typeface="+mn-ea"/>
                          <a:cs typeface="+mn-cs"/>
                        </a:rPr>
                        <a:t>)</a:t>
                      </a:r>
                    </a:p>
                  </a:txBody>
                  <a:tcPr marL="44633" marR="44633"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681506">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LDO </a:t>
                      </a:r>
                      <a:r>
                        <a:rPr kumimoji="0" lang="en-GB" sz="1100" b="0" i="0" u="none" strike="noStrike" cap="none" normalizeH="0" baseline="0" noProof="0" dirty="0" err="1">
                          <a:ln>
                            <a:noFill/>
                          </a:ln>
                          <a:solidFill>
                            <a:schemeClr val="tx1"/>
                          </a:solidFill>
                          <a:effectLst/>
                          <a:latin typeface="Verdana" pitchFamily="34" charset="0"/>
                        </a:rPr>
                        <a:t>ext</a:t>
                      </a:r>
                      <a:r>
                        <a:rPr kumimoji="0" lang="en-GB" sz="1100" b="0" i="0" u="none" strike="noStrike" cap="none" normalizeH="0" baseline="0" noProof="0" dirty="0">
                          <a:ln>
                            <a:noFill/>
                          </a:ln>
                          <a:solidFill>
                            <a:schemeClr val="tx1"/>
                          </a:solidFill>
                          <a:effectLst/>
                          <a:latin typeface="Verdana" pitchFamily="34" charset="0"/>
                        </a:rPr>
                        <a:t> PD</a:t>
                      </a:r>
                    </a:p>
                  </a:txBody>
                  <a:tcPr marL="44633" marR="44633"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pPr>
                      <a:r>
                        <a:rPr kumimoji="0" lang="en-GB" sz="1100" b="0" i="0" u="none" strike="noStrike" kern="1200" cap="none" normalizeH="0" baseline="0" noProof="0" dirty="0">
                          <a:ln>
                            <a:noFill/>
                          </a:ln>
                          <a:solidFill>
                            <a:schemeClr val="tx1"/>
                          </a:solidFill>
                          <a:effectLst/>
                          <a:latin typeface="Verdana" pitchFamily="34" charset="0"/>
                          <a:ea typeface="+mn-ea"/>
                          <a:cs typeface="+mn-cs"/>
                        </a:rPr>
                        <a:t>LDO with an external Pass Device for the 1.3V  domain</a:t>
                      </a:r>
                    </a:p>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 LDO with internal Pass Device for 3.3V</a:t>
                      </a:r>
                    </a:p>
                  </a:txBody>
                  <a:tcPr marL="44633" marR="44633"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 LDO (1.3V domain)</a:t>
                      </a:r>
                    </a:p>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 P-Ch. </a:t>
                      </a:r>
                      <a:r>
                        <a:rPr kumimoji="0" lang="en-GB" sz="1100" b="0" i="0" u="none" strike="noStrike" kern="1200" cap="none" normalizeH="0" baseline="0" noProof="0" dirty="0" err="1">
                          <a:ln>
                            <a:noFill/>
                          </a:ln>
                          <a:solidFill>
                            <a:schemeClr val="tx1"/>
                          </a:solidFill>
                          <a:effectLst/>
                          <a:latin typeface="Verdana" pitchFamily="34" charset="0"/>
                          <a:ea typeface="+mn-ea"/>
                          <a:cs typeface="+mn-cs"/>
                        </a:rPr>
                        <a:t>Mosfet</a:t>
                      </a:r>
                      <a:r>
                        <a:rPr kumimoji="0" lang="en-GB" sz="1100" b="0" i="0" u="none" strike="noStrike" kern="1200" cap="none" normalizeH="0" baseline="0" noProof="0" dirty="0">
                          <a:ln>
                            <a:noFill/>
                          </a:ln>
                          <a:solidFill>
                            <a:schemeClr val="tx1"/>
                          </a:solidFill>
                          <a:effectLst/>
                          <a:latin typeface="Verdana" pitchFamily="34" charset="0"/>
                          <a:ea typeface="+mn-ea"/>
                          <a:cs typeface="+mn-cs"/>
                        </a:rPr>
                        <a:t> </a:t>
                      </a:r>
                    </a:p>
                  </a:txBody>
                  <a:tcPr marL="44633" marR="44633"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0800">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LDO </a:t>
                      </a:r>
                      <a:r>
                        <a:rPr kumimoji="0" lang="en-GB" sz="1100" b="0" i="0" u="none" strike="noStrike" cap="none" normalizeH="0" baseline="0" noProof="0" dirty="0" err="1">
                          <a:ln>
                            <a:noFill/>
                          </a:ln>
                          <a:solidFill>
                            <a:schemeClr val="tx1"/>
                          </a:solidFill>
                          <a:effectLst/>
                          <a:latin typeface="Verdana" pitchFamily="34" charset="0"/>
                        </a:rPr>
                        <a:t>int</a:t>
                      </a:r>
                      <a:r>
                        <a:rPr kumimoji="0" lang="en-GB" sz="1100" b="0" i="0" u="none" strike="noStrike" cap="none" normalizeH="0" baseline="0" noProof="0" dirty="0">
                          <a:ln>
                            <a:noFill/>
                          </a:ln>
                          <a:solidFill>
                            <a:schemeClr val="tx1"/>
                          </a:solidFill>
                          <a:effectLst/>
                          <a:latin typeface="Verdana" pitchFamily="34" charset="0"/>
                        </a:rPr>
                        <a:t> PD</a:t>
                      </a:r>
                    </a:p>
                  </a:txBody>
                  <a:tcPr marL="44633" marR="44633"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Wingdings" pitchFamily="2" charset="2"/>
                        <a:buChar char="n"/>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LDO with internal Pass Device for both 1.3V and  3.3V domains.</a:t>
                      </a:r>
                      <a:br>
                        <a:rPr kumimoji="0" lang="en-GB" sz="1100" b="0" i="0" u="none" strike="noStrike" kern="1200" cap="none" normalizeH="0" baseline="0" noProof="0" dirty="0">
                          <a:ln>
                            <a:noFill/>
                          </a:ln>
                          <a:solidFill>
                            <a:schemeClr val="tx1"/>
                          </a:solidFill>
                          <a:effectLst/>
                          <a:latin typeface="Verdana" pitchFamily="34" charset="0"/>
                          <a:ea typeface="+mn-ea"/>
                          <a:cs typeface="+mn-cs"/>
                        </a:rPr>
                      </a:br>
                      <a:endParaRPr kumimoji="0" lang="en-GB" sz="1100" b="0" i="0" u="none" strike="noStrike" kern="1200" cap="none" normalizeH="0" baseline="0" noProof="0" dirty="0">
                        <a:ln>
                          <a:noFill/>
                        </a:ln>
                        <a:solidFill>
                          <a:schemeClr val="tx1"/>
                        </a:solidFill>
                        <a:effectLst/>
                        <a:latin typeface="Verdana" pitchFamily="34" charset="0"/>
                        <a:ea typeface="+mn-ea"/>
                        <a:cs typeface="+mn-cs"/>
                      </a:endParaRPr>
                    </a:p>
                  </a:txBody>
                  <a:tcPr marL="44633" marR="44633"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100" b="0" i="0" u="none" strike="noStrike" cap="none" normalizeH="0" baseline="0" noProof="0" dirty="0">
                        <a:ln>
                          <a:noFill/>
                        </a:ln>
                        <a:solidFill>
                          <a:srgbClr val="00214A"/>
                        </a:solidFill>
                        <a:effectLst/>
                        <a:latin typeface="Verdana" pitchFamily="34" charset="0"/>
                      </a:endParaRPr>
                    </a:p>
                  </a:txBody>
                  <a:tcPr marL="44633" marR="44633"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2" name="Footer Placeholder 1">
            <a:extLst>
              <a:ext uri="{FF2B5EF4-FFF2-40B4-BE49-F238E27FC236}">
                <a16:creationId xmlns:a16="http://schemas.microsoft.com/office/drawing/2014/main" id="{B507C669-8D04-4072-ABB5-FA49B9C92C34}"/>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77606E21-A229-424A-878D-D004FB65D1E6}"/>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F3A8FBEF-CE33-4F8C-9456-7F8A899DBDC6}"/>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552725483"/>
      </p:ext>
    </p:extLst>
  </p:cSld>
  <p:clrMapOvr>
    <a:masterClrMapping/>
  </p:clrMapOvr>
  <p:transition spd="slow"/>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1597860" y="1124680"/>
            <a:ext cx="3673404" cy="3418776"/>
          </a:xfrm>
          <a:prstGeom prst="roundRect">
            <a:avLst/>
          </a:prstGeom>
          <a:solidFill>
            <a:schemeClr val="tx2">
              <a:lumMod val="20000"/>
              <a:lumOff val="80000"/>
            </a:schemeClr>
          </a:solidFill>
          <a:ln w="9525">
            <a:noFill/>
            <a:miter lim="800000"/>
            <a:headEnd/>
            <a:tailEnd/>
          </a:ln>
          <a:effectLst>
            <a:outerShdw blurRad="50800" dist="38100" dir="2700000" algn="tl" rotWithShape="0">
              <a:prstClr val="black">
                <a:alpha val="40000"/>
              </a:prstClr>
            </a:outerShdw>
          </a:effectLst>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sp>
        <p:nvSpPr>
          <p:cNvPr id="22" name="Rounded Rectangle 21"/>
          <p:cNvSpPr/>
          <p:nvPr/>
        </p:nvSpPr>
        <p:spPr bwMode="auto">
          <a:xfrm>
            <a:off x="5845556" y="1124680"/>
            <a:ext cx="3673404" cy="3418776"/>
          </a:xfrm>
          <a:prstGeom prst="roundRect">
            <a:avLst/>
          </a:prstGeom>
          <a:solidFill>
            <a:schemeClr val="tx2">
              <a:lumMod val="20000"/>
              <a:lumOff val="80000"/>
            </a:schemeClr>
          </a:solidFill>
          <a:ln w="9525">
            <a:noFill/>
            <a:miter lim="800000"/>
            <a:headEnd/>
            <a:tailEnd/>
          </a:ln>
          <a:effectLst>
            <a:outerShdw blurRad="50800" dist="38100" dir="2700000" algn="tl" rotWithShape="0">
              <a:prstClr val="black">
                <a:alpha val="40000"/>
              </a:prstClr>
            </a:outerShdw>
          </a:effectLst>
        </p:spPr>
        <p:txBody>
          <a:bodyPr wrap="square" lIns="72000" tIns="72000" rIns="72000" bIns="72000" rtlCol="0" anchor="ctr"/>
          <a:lstStyle/>
          <a:p>
            <a:pPr algn="ctr" eaLnBrk="0" hangingPunct="0"/>
            <a:endParaRPr lang="en-GB" sz="1600" dirty="0">
              <a:solidFill>
                <a:srgbClr val="000000"/>
              </a:solidFill>
              <a:latin typeface="Verdana"/>
              <a:ea typeface="Verdana" pitchFamily="34" charset="0"/>
            </a:endParaRPr>
          </a:p>
        </p:txBody>
      </p:sp>
      <p:grpSp>
        <p:nvGrpSpPr>
          <p:cNvPr id="2" name="Gruppieren 16"/>
          <p:cNvGrpSpPr/>
          <p:nvPr/>
        </p:nvGrpSpPr>
        <p:grpSpPr>
          <a:xfrm>
            <a:off x="5482927" y="1249532"/>
            <a:ext cx="4326236" cy="3293924"/>
            <a:chOff x="248939" y="1465620"/>
            <a:chExt cx="4326236" cy="3293924"/>
          </a:xfrm>
        </p:grpSpPr>
        <p:sp>
          <p:nvSpPr>
            <p:cNvPr id="19" name="TextBox 13"/>
            <p:cNvSpPr txBox="1"/>
            <p:nvPr/>
          </p:nvSpPr>
          <p:spPr>
            <a:xfrm>
              <a:off x="1221964" y="1465620"/>
              <a:ext cx="2425408" cy="523220"/>
            </a:xfrm>
            <a:prstGeom prst="rect">
              <a:avLst/>
            </a:prstGeom>
            <a:noFill/>
            <a:ln>
              <a:noFill/>
            </a:ln>
          </p:spPr>
          <p:txBody>
            <a:bodyPr wrap="none" rtlCol="0">
              <a:spAutoFit/>
            </a:bodyPr>
            <a:lstStyle/>
            <a:p>
              <a:pPr algn="ctr"/>
              <a:r>
                <a:rPr lang="en-GB" sz="1400" b="1" dirty="0">
                  <a:solidFill>
                    <a:srgbClr val="00214A"/>
                  </a:solidFill>
                  <a:cs typeface="Arial" charset="0"/>
                </a:rPr>
                <a:t>2016 TriCore market share</a:t>
              </a:r>
            </a:p>
            <a:p>
              <a:pPr algn="ctr"/>
              <a:r>
                <a:rPr lang="en-GB" sz="1400" b="1" dirty="0">
                  <a:solidFill>
                    <a:srgbClr val="00214A"/>
                  </a:solidFill>
                  <a:cs typeface="Arial" charset="0"/>
                </a:rPr>
                <a:t>Transmission Control</a:t>
              </a:r>
            </a:p>
          </p:txBody>
        </p:sp>
        <p:graphicFrame>
          <p:nvGraphicFramePr>
            <p:cNvPr id="20" name="Content Placeholder 6"/>
            <p:cNvGraphicFramePr>
              <a:graphicFrameLocks/>
            </p:cNvGraphicFramePr>
            <p:nvPr/>
          </p:nvGraphicFramePr>
          <p:xfrm>
            <a:off x="248939" y="2276872"/>
            <a:ext cx="4326236" cy="2482672"/>
          </p:xfrm>
          <a:graphic>
            <a:graphicData uri="http://schemas.openxmlformats.org/drawingml/2006/chart">
              <c:chart xmlns:c="http://schemas.openxmlformats.org/drawingml/2006/chart" xmlns:r="http://schemas.openxmlformats.org/officeDocument/2006/relationships" r:id="rId3"/>
            </a:graphicData>
          </a:graphic>
        </p:graphicFrame>
        <p:pic>
          <p:nvPicPr>
            <p:cNvPr id="21" name="Picture 81" descr="Bild1"/>
            <p:cNvPicPr>
              <a:picLocks noChangeAspect="1" noChangeArrowheads="1"/>
            </p:cNvPicPr>
            <p:nvPr/>
          </p:nvPicPr>
          <p:blipFill>
            <a:blip r:embed="rId4" cstate="email"/>
            <a:srcRect/>
            <a:stretch>
              <a:fillRect/>
            </a:stretch>
          </p:blipFill>
          <p:spPr bwMode="auto">
            <a:xfrm>
              <a:off x="3055255" y="2242222"/>
              <a:ext cx="808460" cy="362748"/>
            </a:xfrm>
            <a:prstGeom prst="rect">
              <a:avLst/>
            </a:prstGeom>
            <a:noFill/>
            <a:ln w="9525">
              <a:noFill/>
              <a:miter lim="800000"/>
              <a:headEnd/>
              <a:tailEnd/>
            </a:ln>
          </p:spPr>
        </p:pic>
      </p:grpSp>
      <p:sp>
        <p:nvSpPr>
          <p:cNvPr id="23554" name="Titel 1"/>
          <p:cNvSpPr>
            <a:spLocks noGrp="1"/>
          </p:cNvSpPr>
          <p:nvPr>
            <p:ph type="title" hasCustomPrompt="1"/>
          </p:nvPr>
        </p:nvSpPr>
        <p:spPr/>
        <p:txBody>
          <a:bodyPr/>
          <a:lstStyle/>
          <a:p>
            <a:r>
              <a:rPr dirty="0"/>
              <a:t>Continuous Market success with TriCore™ in Powertrain</a:t>
            </a:r>
            <a:br>
              <a:rPr dirty="0"/>
            </a:br>
            <a:r>
              <a:rPr dirty="0">
                <a:solidFill>
                  <a:schemeClr val="tx2">
                    <a:lumMod val="50000"/>
                  </a:schemeClr>
                </a:solidFill>
              </a:rPr>
              <a:t>Worldwide #1 position</a:t>
            </a:r>
            <a:endParaRPr lang="en-GB" sz="1100" i="1" dirty="0">
              <a:solidFill>
                <a:schemeClr val="tx2">
                  <a:lumMod val="50000"/>
                </a:schemeClr>
              </a:solidFill>
            </a:endParaRPr>
          </a:p>
        </p:txBody>
      </p:sp>
      <p:pic>
        <p:nvPicPr>
          <p:cNvPr id="23560" name="Picture 95" descr="ECAT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700302" y="3645031"/>
            <a:ext cx="1511300"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1" name="Picture 81" descr="Bild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46539" y="1882587"/>
            <a:ext cx="808037"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3" name="Textfeld 11"/>
          <p:cNvSpPr txBox="1">
            <a:spLocks noChangeArrowheads="1"/>
          </p:cNvSpPr>
          <p:nvPr/>
        </p:nvSpPr>
        <p:spPr bwMode="auto">
          <a:xfrm>
            <a:off x="1308982" y="6125234"/>
            <a:ext cx="82819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defRPr>
            </a:lvl1pPr>
            <a:lvl2pPr marL="742950" indent="-285750" eaLnBrk="0" hangingPunct="0">
              <a:defRPr sz="2400">
                <a:solidFill>
                  <a:schemeClr val="tx1"/>
                </a:solidFill>
                <a:latin typeface="Arial" charset="0"/>
              </a:defRPr>
            </a:lvl2pPr>
            <a:lvl3pPr marL="1143000" indent="-228600" eaLnBrk="0" hangingPunct="0">
              <a:defRPr sz="2400">
                <a:solidFill>
                  <a:schemeClr val="tx1"/>
                </a:solidFill>
                <a:latin typeface="Arial" charset="0"/>
              </a:defRPr>
            </a:lvl3pPr>
            <a:lvl4pPr marL="1600200" indent="-228600" eaLnBrk="0" hangingPunct="0">
              <a:defRPr sz="2400">
                <a:solidFill>
                  <a:schemeClr val="tx1"/>
                </a:solidFill>
                <a:latin typeface="Arial" charset="0"/>
              </a:defRPr>
            </a:lvl4pPr>
            <a:lvl5pPr marL="2057400" indent="-228600" eaLnBrk="0" hangingPunct="0">
              <a:defRPr sz="2400">
                <a:solidFill>
                  <a:schemeClr val="tx1"/>
                </a:solidFill>
                <a:latin typeface="Arial" charset="0"/>
              </a:defRPr>
            </a:lvl5pPr>
            <a:lvl6pPr marL="2514600" indent="-228600" eaLnBrk="0" fontAlgn="base" hangingPunct="0">
              <a:spcBef>
                <a:spcPct val="0"/>
              </a:spcBef>
              <a:spcAft>
                <a:spcPct val="0"/>
              </a:spcAft>
              <a:defRPr sz="2400">
                <a:solidFill>
                  <a:schemeClr val="tx1"/>
                </a:solidFill>
                <a:latin typeface="Arial" charset="0"/>
              </a:defRPr>
            </a:lvl6pPr>
            <a:lvl7pPr marL="2971800" indent="-228600" eaLnBrk="0" fontAlgn="base" hangingPunct="0">
              <a:spcBef>
                <a:spcPct val="0"/>
              </a:spcBef>
              <a:spcAft>
                <a:spcPct val="0"/>
              </a:spcAft>
              <a:defRPr sz="2400">
                <a:solidFill>
                  <a:schemeClr val="tx1"/>
                </a:solidFill>
                <a:latin typeface="Arial" charset="0"/>
              </a:defRPr>
            </a:lvl7pPr>
            <a:lvl8pPr marL="3429000" indent="-228600" eaLnBrk="0" fontAlgn="base" hangingPunct="0">
              <a:spcBef>
                <a:spcPct val="0"/>
              </a:spcBef>
              <a:spcAft>
                <a:spcPct val="0"/>
              </a:spcAft>
              <a:defRPr sz="2400">
                <a:solidFill>
                  <a:schemeClr val="tx1"/>
                </a:solidFill>
                <a:latin typeface="Arial" charset="0"/>
              </a:defRPr>
            </a:lvl8pPr>
            <a:lvl9pPr marL="3886200" indent="-228600" eaLnBrk="0" fontAlgn="base" hangingPunct="0">
              <a:spcBef>
                <a:spcPct val="0"/>
              </a:spcBef>
              <a:spcAft>
                <a:spcPct val="0"/>
              </a:spcAft>
              <a:defRPr sz="2400">
                <a:solidFill>
                  <a:schemeClr val="tx1"/>
                </a:solidFill>
                <a:latin typeface="Arial" charset="0"/>
              </a:defRPr>
            </a:lvl9pPr>
          </a:lstStyle>
          <a:p>
            <a:pPr eaLnBrk="1" hangingPunct="1"/>
            <a:r>
              <a:rPr lang="en-GB" sz="1000" dirty="0">
                <a:solidFill>
                  <a:srgbClr val="00214A"/>
                </a:solidFill>
                <a:cs typeface="Arial" charset="0"/>
              </a:rPr>
              <a:t>Source: IFX assessment, market figures based on IHS main controller for ECU and TCU only</a:t>
            </a:r>
          </a:p>
          <a:p>
            <a:pPr eaLnBrk="1" hangingPunct="1"/>
            <a:r>
              <a:rPr lang="en-GB" sz="1000" dirty="0">
                <a:solidFill>
                  <a:srgbClr val="00214A"/>
                </a:solidFill>
                <a:cs typeface="Arial" charset="0"/>
              </a:rPr>
              <a:t>* incl. (H)EV inverter control</a:t>
            </a:r>
          </a:p>
        </p:txBody>
      </p:sp>
      <p:grpSp>
        <p:nvGrpSpPr>
          <p:cNvPr id="3" name="Gruppieren 11"/>
          <p:cNvGrpSpPr/>
          <p:nvPr/>
        </p:nvGrpSpPr>
        <p:grpSpPr>
          <a:xfrm>
            <a:off x="1308101" y="1249533"/>
            <a:ext cx="3919267" cy="3115727"/>
            <a:chOff x="393700" y="1465620"/>
            <a:chExt cx="3919267" cy="3115727"/>
          </a:xfrm>
        </p:grpSpPr>
        <p:sp>
          <p:nvSpPr>
            <p:cNvPr id="14" name="TextBox 13"/>
            <p:cNvSpPr txBox="1"/>
            <p:nvPr/>
          </p:nvSpPr>
          <p:spPr>
            <a:xfrm>
              <a:off x="1068749" y="1465620"/>
              <a:ext cx="2731838" cy="523220"/>
            </a:xfrm>
            <a:prstGeom prst="rect">
              <a:avLst/>
            </a:prstGeom>
            <a:noFill/>
            <a:ln>
              <a:noFill/>
            </a:ln>
          </p:spPr>
          <p:txBody>
            <a:bodyPr wrap="none" rtlCol="0">
              <a:spAutoFit/>
            </a:bodyPr>
            <a:lstStyle/>
            <a:p>
              <a:pPr algn="ctr"/>
              <a:r>
                <a:rPr lang="en-GB" sz="1400" b="1" dirty="0">
                  <a:solidFill>
                    <a:srgbClr val="00214A"/>
                  </a:solidFill>
                  <a:cs typeface="Arial" charset="0"/>
                </a:rPr>
                <a:t>2016 TriCore market share</a:t>
              </a:r>
            </a:p>
            <a:p>
              <a:pPr algn="ctr"/>
              <a:r>
                <a:rPr lang="en-GB" sz="1400" b="1" dirty="0">
                  <a:solidFill>
                    <a:srgbClr val="00214A"/>
                  </a:solidFill>
                  <a:cs typeface="Arial" charset="0"/>
                </a:rPr>
                <a:t>Engine Management System* </a:t>
              </a:r>
            </a:p>
          </p:txBody>
        </p:sp>
        <p:graphicFrame>
          <p:nvGraphicFramePr>
            <p:cNvPr id="15" name="Content Placeholder 6"/>
            <p:cNvGraphicFramePr>
              <a:graphicFrameLocks/>
            </p:cNvGraphicFramePr>
            <p:nvPr/>
          </p:nvGraphicFramePr>
          <p:xfrm>
            <a:off x="393700" y="2098675"/>
            <a:ext cx="3919267" cy="2482672"/>
          </p:xfrm>
          <a:graphic>
            <a:graphicData uri="http://schemas.openxmlformats.org/drawingml/2006/chart">
              <c:chart xmlns:c="http://schemas.openxmlformats.org/drawingml/2006/chart" xmlns:r="http://schemas.openxmlformats.org/officeDocument/2006/relationships" r:id="rId6"/>
            </a:graphicData>
          </a:graphic>
        </p:graphicFrame>
        <p:pic>
          <p:nvPicPr>
            <p:cNvPr id="16" name="Picture 81" descr="Bild1"/>
            <p:cNvPicPr>
              <a:picLocks noChangeAspect="1" noChangeArrowheads="1"/>
            </p:cNvPicPr>
            <p:nvPr/>
          </p:nvPicPr>
          <p:blipFill>
            <a:blip r:embed="rId4" cstate="email"/>
            <a:srcRect/>
            <a:stretch>
              <a:fillRect/>
            </a:stretch>
          </p:blipFill>
          <p:spPr bwMode="auto">
            <a:xfrm>
              <a:off x="3131715" y="2095498"/>
              <a:ext cx="808460" cy="362748"/>
            </a:xfrm>
            <a:prstGeom prst="rect">
              <a:avLst/>
            </a:prstGeom>
            <a:noFill/>
            <a:ln w="9525">
              <a:noFill/>
              <a:miter lim="800000"/>
              <a:headEnd/>
              <a:tailEnd/>
            </a:ln>
          </p:spPr>
        </p:pic>
      </p:grpSp>
      <p:pic>
        <p:nvPicPr>
          <p:cNvPr id="23559" name="Picture 94" descr="CommonRail"/>
          <p:cNvPicPr>
            <a:picLocks noChangeAspect="1" noChangeArrowheads="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87759" y="3292605"/>
            <a:ext cx="1436687" cy="134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hteck 3"/>
          <p:cNvSpPr/>
          <p:nvPr/>
        </p:nvSpPr>
        <p:spPr>
          <a:xfrm>
            <a:off x="1308100" y="4941210"/>
            <a:ext cx="8426772" cy="1154162"/>
          </a:xfrm>
          <a:prstGeom prst="rect">
            <a:avLst/>
          </a:prstGeom>
        </p:spPr>
        <p:txBody>
          <a:bodyPr wrap="square">
            <a:spAutoFit/>
          </a:bodyPr>
          <a:lstStyle/>
          <a:p>
            <a:pPr marL="285750" indent="-285750" eaLnBrk="0" hangingPunct="0">
              <a:spcAft>
                <a:spcPts val="600"/>
              </a:spcAft>
              <a:buClr>
                <a:srgbClr val="E30034"/>
              </a:buClr>
              <a:buFont typeface="Arial"/>
              <a:buChar char="›"/>
              <a:tabLst>
                <a:tab pos="261938" algn="l"/>
                <a:tab pos="8521700" algn="r"/>
              </a:tabLst>
            </a:pPr>
            <a:r>
              <a:rPr lang="en-GB" altLang="de-DE" sz="1600" dirty="0">
                <a:solidFill>
                  <a:srgbClr val="000000"/>
                </a:solidFill>
                <a:latin typeface="Verdana"/>
                <a:cs typeface="Arial" charset="0"/>
              </a:rPr>
              <a:t>Increasing market share expected in Engine due to superior AURIX performance, first major Design Wins with AURIX 2</a:t>
            </a:r>
            <a:r>
              <a:rPr lang="en-GB" altLang="de-DE" sz="1600" baseline="30000" dirty="0">
                <a:solidFill>
                  <a:srgbClr val="000000"/>
                </a:solidFill>
                <a:latin typeface="Verdana"/>
                <a:cs typeface="Arial" charset="0"/>
              </a:rPr>
              <a:t>nd</a:t>
            </a:r>
            <a:r>
              <a:rPr lang="en-GB" altLang="de-DE" sz="1600" dirty="0">
                <a:solidFill>
                  <a:srgbClr val="000000"/>
                </a:solidFill>
                <a:latin typeface="Verdana"/>
                <a:cs typeface="Arial" charset="0"/>
              </a:rPr>
              <a:t> Generation</a:t>
            </a:r>
          </a:p>
          <a:p>
            <a:pPr marL="285750" indent="-285750" eaLnBrk="0" hangingPunct="0">
              <a:spcAft>
                <a:spcPts val="600"/>
              </a:spcAft>
              <a:buClr>
                <a:srgbClr val="E30034"/>
              </a:buClr>
              <a:buFont typeface="Arial"/>
              <a:buChar char="›"/>
              <a:tabLst>
                <a:tab pos="261938" algn="l"/>
                <a:tab pos="8521700" algn="r"/>
              </a:tabLst>
            </a:pPr>
            <a:r>
              <a:rPr lang="en-GB" altLang="de-DE" sz="1600" dirty="0">
                <a:solidFill>
                  <a:srgbClr val="000000"/>
                </a:solidFill>
                <a:latin typeface="Verdana"/>
                <a:cs typeface="Arial" charset="0"/>
              </a:rPr>
              <a:t>Increasing production volume for Japanese and Chinese Tier1 for various OEMs</a:t>
            </a:r>
          </a:p>
        </p:txBody>
      </p:sp>
      <p:sp>
        <p:nvSpPr>
          <p:cNvPr id="6" name="Footer Placeholder 5">
            <a:extLst>
              <a:ext uri="{FF2B5EF4-FFF2-40B4-BE49-F238E27FC236}">
                <a16:creationId xmlns:a16="http://schemas.microsoft.com/office/drawing/2014/main" id="{F7F2B6F0-9EB7-4CB3-AC85-CA552137BA6F}"/>
              </a:ext>
            </a:extLst>
          </p:cNvPr>
          <p:cNvSpPr>
            <a:spLocks noGrp="1"/>
          </p:cNvSpPr>
          <p:nvPr>
            <p:ph type="ftr" sz="quarter" idx="11"/>
          </p:nvPr>
        </p:nvSpPr>
        <p:spPr/>
        <p:txBody>
          <a:bodyPr/>
          <a:lstStyle/>
          <a:p>
            <a:r>
              <a:rPr lang="en-US"/>
              <a:t> </a:t>
            </a:r>
          </a:p>
        </p:txBody>
      </p:sp>
      <p:sp>
        <p:nvSpPr>
          <p:cNvPr id="7" name="Date Placeholder 6">
            <a:extLst>
              <a:ext uri="{FF2B5EF4-FFF2-40B4-BE49-F238E27FC236}">
                <a16:creationId xmlns:a16="http://schemas.microsoft.com/office/drawing/2014/main" id="{696D5DD5-1411-4754-B463-FF92E9E0CAC9}"/>
              </a:ext>
            </a:extLst>
          </p:cNvPr>
          <p:cNvSpPr>
            <a:spLocks noGrp="1"/>
          </p:cNvSpPr>
          <p:nvPr>
            <p:ph type="dt" sz="half" idx="10"/>
          </p:nvPr>
        </p:nvSpPr>
        <p:spPr/>
        <p:txBody>
          <a:bodyPr/>
          <a:lstStyle/>
          <a:p>
            <a:r>
              <a:rPr lang="en-US"/>
              <a:t> </a:t>
            </a:r>
            <a:endParaRPr lang="en-US" b="1"/>
          </a:p>
        </p:txBody>
      </p:sp>
      <p:sp>
        <p:nvSpPr>
          <p:cNvPr id="8" name="Slide Number Placeholder 7">
            <a:extLst>
              <a:ext uri="{FF2B5EF4-FFF2-40B4-BE49-F238E27FC236}">
                <a16:creationId xmlns:a16="http://schemas.microsoft.com/office/drawing/2014/main" id="{F60CAB3F-012C-45B7-A5BE-2832C4D2620F}"/>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432778270"/>
      </p:ext>
    </p:extLst>
  </p:cSld>
  <p:clrMapOvr>
    <a:masterClrMapping/>
  </p:clrMapOvr>
  <p:transition spd="slow"/>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Rectangle 2"/>
          <p:cNvSpPr>
            <a:spLocks noGrp="1" noChangeArrowheads="1"/>
          </p:cNvSpPr>
          <p:nvPr>
            <p:ph type="title" hasCustomPrompt="1"/>
          </p:nvPr>
        </p:nvSpPr>
        <p:spPr/>
        <p:txBody>
          <a:bodyPr vert="horz" lIns="0" tIns="0" rIns="0" bIns="10800" rtlCol="0" anchor="b" anchorCtr="0">
            <a:noAutofit/>
          </a:bodyPr>
          <a:lstStyle/>
          <a:p>
            <a:r>
              <a:t>AURIX</a:t>
            </a:r>
            <a:br>
              <a:rPr/>
            </a:br>
            <a:r>
              <a:rPr>
                <a:solidFill>
                  <a:schemeClr val="accent3">
                    <a:lumMod val="50000"/>
                  </a:schemeClr>
                </a:solidFill>
              </a:rPr>
              <a:t>3.3V single supply</a:t>
            </a:r>
          </a:p>
        </p:txBody>
      </p:sp>
      <p:graphicFrame>
        <p:nvGraphicFramePr>
          <p:cNvPr id="5" name="Group 3"/>
          <p:cNvGraphicFramePr>
            <a:graphicFrameLocks noGrp="1"/>
          </p:cNvGraphicFramePr>
          <p:nvPr/>
        </p:nvGraphicFramePr>
        <p:xfrm>
          <a:off x="1165225" y="3787778"/>
          <a:ext cx="8640960" cy="2140921"/>
        </p:xfrm>
        <a:graphic>
          <a:graphicData uri="http://schemas.openxmlformats.org/drawingml/2006/table">
            <a:tbl>
              <a:tblPr/>
              <a:tblGrid>
                <a:gridCol w="1130385">
                  <a:extLst>
                    <a:ext uri="{9D8B030D-6E8A-4147-A177-3AD203B41FA5}">
                      <a16:colId xmlns:a16="http://schemas.microsoft.com/office/drawing/2014/main" val="20000"/>
                    </a:ext>
                  </a:extLst>
                </a:gridCol>
                <a:gridCol w="4486240">
                  <a:extLst>
                    <a:ext uri="{9D8B030D-6E8A-4147-A177-3AD203B41FA5}">
                      <a16:colId xmlns:a16="http://schemas.microsoft.com/office/drawing/2014/main" val="20001"/>
                    </a:ext>
                  </a:extLst>
                </a:gridCol>
                <a:gridCol w="3024335">
                  <a:extLst>
                    <a:ext uri="{9D8B030D-6E8A-4147-A177-3AD203B41FA5}">
                      <a16:colId xmlns:a16="http://schemas.microsoft.com/office/drawing/2014/main" val="20002"/>
                    </a:ext>
                  </a:extLst>
                </a:gridCol>
              </a:tblGrid>
              <a:tr h="258192">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100" b="1" i="0" u="none" strike="noStrike" kern="1200" cap="none" normalizeH="0" baseline="0" noProof="0" dirty="0">
                        <a:ln>
                          <a:noFill/>
                        </a:ln>
                        <a:solidFill>
                          <a:srgbClr val="00214A"/>
                        </a:solidFill>
                        <a:effectLst/>
                        <a:latin typeface="Verdana" pitchFamily="34" charset="0"/>
                        <a:ea typeface="+mn-ea"/>
                        <a:cs typeface="+mn-cs"/>
                      </a:endParaRPr>
                    </a:p>
                  </a:txBody>
                  <a:tcPr marL="44248" marR="4424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1100" b="1" i="0" u="none" strike="noStrike" kern="1200" cap="none" normalizeH="0" baseline="0" noProof="0" dirty="0">
                          <a:ln>
                            <a:noFill/>
                          </a:ln>
                          <a:solidFill>
                            <a:schemeClr val="tx1"/>
                          </a:solidFill>
                          <a:effectLst/>
                          <a:latin typeface="Verdana" pitchFamily="34" charset="0"/>
                          <a:ea typeface="+mn-ea"/>
                          <a:cs typeface="+mn-cs"/>
                        </a:rPr>
                        <a:t>EVR based single supply concept</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1100" b="1" i="0" u="none" strike="noStrike" kern="1200" cap="none" normalizeH="0" baseline="0" noProof="0" dirty="0">
                          <a:ln>
                            <a:noFill/>
                          </a:ln>
                          <a:solidFill>
                            <a:schemeClr val="tx1"/>
                          </a:solidFill>
                          <a:effectLst/>
                          <a:latin typeface="Verdana" pitchFamily="34" charset="0"/>
                          <a:ea typeface="+mn-ea"/>
                          <a:cs typeface="+mn-cs"/>
                        </a:rPr>
                        <a:t>External Components*</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811022">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DC-DC</a:t>
                      </a:r>
                    </a:p>
                  </a:txBody>
                  <a:tcPr marL="44248" marR="4424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pPr>
                      <a:r>
                        <a:rPr kumimoji="0" lang="en-GB" sz="1100" b="0" i="0" u="none" strike="noStrike" cap="none" normalizeH="0" baseline="0" noProof="0" dirty="0">
                          <a:ln>
                            <a:noFill/>
                          </a:ln>
                          <a:solidFill>
                            <a:schemeClr val="tx1"/>
                          </a:solidFill>
                          <a:effectLst/>
                          <a:latin typeface="Verdana" pitchFamily="34" charset="0"/>
                        </a:rPr>
                        <a:t>DC-DC regulator with an external switch device and L+C for the 1.3V domain</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Complementary MOSFET</a:t>
                      </a:r>
                    </a:p>
                    <a:p>
                      <a:pPr marL="177800" marR="0" lvl="0" indent="-17780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Inductor coil (3,3 </a:t>
                      </a:r>
                      <a:r>
                        <a:rPr kumimoji="0" lang="en-GB" sz="1100" b="0" i="0" u="none" strike="noStrike" kern="1200" cap="none" normalizeH="0" baseline="0" noProof="0" dirty="0" err="1">
                          <a:ln>
                            <a:noFill/>
                          </a:ln>
                          <a:solidFill>
                            <a:schemeClr val="tx1"/>
                          </a:solidFill>
                          <a:effectLst/>
                          <a:latin typeface="Verdana" pitchFamily="34" charset="0"/>
                          <a:ea typeface="+mn-ea"/>
                          <a:cs typeface="+mn-cs"/>
                        </a:rPr>
                        <a:t>uH</a:t>
                      </a:r>
                      <a:r>
                        <a:rPr kumimoji="0" lang="en-GB" sz="1100" b="0" i="0" u="none" strike="noStrike" kern="1200" cap="none" normalizeH="0" baseline="0" noProof="0" dirty="0">
                          <a:ln>
                            <a:noFill/>
                          </a:ln>
                          <a:solidFill>
                            <a:schemeClr val="tx1"/>
                          </a:solidFill>
                          <a:effectLst/>
                          <a:latin typeface="Verdana" pitchFamily="34" charset="0"/>
                          <a:ea typeface="+mn-ea"/>
                          <a:cs typeface="+mn-cs"/>
                        </a:rPr>
                        <a:t>)</a:t>
                      </a:r>
                    </a:p>
                    <a:p>
                      <a:pPr marL="177800" marR="0" lvl="0" indent="-17780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Capacitor* (10 </a:t>
                      </a:r>
                      <a:r>
                        <a:rPr kumimoji="0" lang="en-GB" sz="1100" b="0" i="0" u="none" strike="noStrike" kern="1200" cap="none" normalizeH="0" baseline="0" noProof="0" dirty="0" err="1">
                          <a:ln>
                            <a:noFill/>
                          </a:ln>
                          <a:solidFill>
                            <a:schemeClr val="tx1"/>
                          </a:solidFill>
                          <a:effectLst/>
                          <a:latin typeface="Verdana" pitchFamily="34" charset="0"/>
                          <a:ea typeface="+mn-ea"/>
                          <a:cs typeface="+mn-cs"/>
                        </a:rPr>
                        <a:t>uF</a:t>
                      </a:r>
                      <a:r>
                        <a:rPr kumimoji="0" lang="en-GB" sz="1100" b="0" i="0" u="none" strike="noStrike" kern="1200" cap="none" normalizeH="0" baseline="0" noProof="0" dirty="0">
                          <a:ln>
                            <a:noFill/>
                          </a:ln>
                          <a:solidFill>
                            <a:schemeClr val="tx1"/>
                          </a:solidFill>
                          <a:effectLst/>
                          <a:latin typeface="Verdana" pitchFamily="34" charset="0"/>
                          <a:ea typeface="+mn-ea"/>
                          <a:cs typeface="+mn-cs"/>
                        </a:rPr>
                        <a:t>)</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505080">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LDO </a:t>
                      </a:r>
                      <a:r>
                        <a:rPr kumimoji="0" lang="en-GB" sz="1100" b="0" i="0" u="none" strike="noStrike" cap="none" normalizeH="0" baseline="0" noProof="0" dirty="0" err="1">
                          <a:ln>
                            <a:noFill/>
                          </a:ln>
                          <a:solidFill>
                            <a:schemeClr val="tx1"/>
                          </a:solidFill>
                          <a:effectLst/>
                          <a:latin typeface="Verdana" pitchFamily="34" charset="0"/>
                        </a:rPr>
                        <a:t>ext</a:t>
                      </a:r>
                      <a:r>
                        <a:rPr kumimoji="0" lang="en-GB" sz="1100" b="0" i="0" u="none" strike="noStrike" cap="none" normalizeH="0" baseline="0" noProof="0" dirty="0">
                          <a:ln>
                            <a:noFill/>
                          </a:ln>
                          <a:solidFill>
                            <a:schemeClr val="tx1"/>
                          </a:solidFill>
                          <a:effectLst/>
                          <a:latin typeface="Verdana" pitchFamily="34" charset="0"/>
                        </a:rPr>
                        <a:t> PD</a:t>
                      </a:r>
                    </a:p>
                  </a:txBody>
                  <a:tcPr marL="44248" marR="4424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171450" marR="0" lvl="0" indent="-17145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pPr>
                      <a:r>
                        <a:rPr kumimoji="0" lang="en-GB" sz="1100" b="0" i="0" u="none" strike="noStrike" kern="1200" cap="none" normalizeH="0" baseline="0" noProof="0" dirty="0">
                          <a:ln>
                            <a:noFill/>
                          </a:ln>
                          <a:solidFill>
                            <a:schemeClr val="tx1"/>
                          </a:solidFill>
                          <a:effectLst/>
                          <a:latin typeface="Verdana" pitchFamily="34" charset="0"/>
                          <a:ea typeface="+mn-ea"/>
                          <a:cs typeface="+mn-cs"/>
                        </a:rPr>
                        <a:t>LDO with an external Pass Device for the 1.3V  domain</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P-Ch. MOSFET ;</a:t>
                      </a:r>
                    </a:p>
                    <a:p>
                      <a:pPr marL="177800" marR="0" lvl="0" indent="-17780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Capacitor*  1µF - 4.7µF</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94719">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LDO </a:t>
                      </a:r>
                      <a:r>
                        <a:rPr kumimoji="0" lang="en-GB" sz="1100" b="0" i="0" u="none" strike="noStrike" cap="none" normalizeH="0" baseline="0" noProof="0" dirty="0" err="1">
                          <a:ln>
                            <a:noFill/>
                          </a:ln>
                          <a:solidFill>
                            <a:schemeClr val="tx1"/>
                          </a:solidFill>
                          <a:effectLst/>
                          <a:latin typeface="Verdana" pitchFamily="34" charset="0"/>
                        </a:rPr>
                        <a:t>int</a:t>
                      </a:r>
                      <a:r>
                        <a:rPr kumimoji="0" lang="en-GB" sz="1100" b="0" i="0" u="none" strike="noStrike" cap="none" normalizeH="0" baseline="0" noProof="0" dirty="0">
                          <a:ln>
                            <a:noFill/>
                          </a:ln>
                          <a:solidFill>
                            <a:schemeClr val="tx1"/>
                          </a:solidFill>
                          <a:effectLst/>
                          <a:latin typeface="Verdana" pitchFamily="34" charset="0"/>
                        </a:rPr>
                        <a:t> PD</a:t>
                      </a:r>
                    </a:p>
                  </a:txBody>
                  <a:tcPr marL="44248" marR="4424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171450" marR="0" lvl="0" indent="-17145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LDO with internal Pass Device for 1.3V domain.</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Capacitor*  1µF  - 4.7µF</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58192">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noProof="0" dirty="0">
                          <a:ln>
                            <a:noFill/>
                          </a:ln>
                          <a:solidFill>
                            <a:schemeClr val="tx1"/>
                          </a:solidFill>
                          <a:effectLst/>
                          <a:latin typeface="Verdana" pitchFamily="34" charset="0"/>
                        </a:rPr>
                        <a:t>SC DCDC</a:t>
                      </a:r>
                    </a:p>
                  </a:txBody>
                  <a:tcPr marL="44248" marR="4424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171450" marR="0" lvl="0" indent="-17145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switch cap DCDC regulator</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77800" marR="0" lvl="0" indent="-177800" algn="l" defTabSz="865188" rtl="0" eaLnBrk="1" fontAlgn="base" latinLnBrk="0" hangingPunct="1">
                        <a:lnSpc>
                          <a:spcPct val="100000"/>
                        </a:lnSpc>
                        <a:spcBef>
                          <a:spcPct val="25000"/>
                        </a:spcBef>
                        <a:spcAft>
                          <a:spcPct val="25000"/>
                        </a:spcAft>
                        <a:buClr>
                          <a:schemeClr val="accent1"/>
                        </a:buClr>
                        <a:buSzTx/>
                        <a:buFont typeface="Symbol" panose="05050102010706020507" pitchFamily="18" charset="2"/>
                        <a:buChar char="-"/>
                        <a:tabLst/>
                        <a:defRPr/>
                      </a:pPr>
                      <a:r>
                        <a:rPr kumimoji="0" lang="en-GB" sz="1100" b="0" i="0" u="none" strike="noStrike" kern="1200" cap="none" normalizeH="0" baseline="0" noProof="0" dirty="0">
                          <a:ln>
                            <a:noFill/>
                          </a:ln>
                          <a:solidFill>
                            <a:schemeClr val="tx1"/>
                          </a:solidFill>
                          <a:effectLst/>
                          <a:latin typeface="Verdana" pitchFamily="34" charset="0"/>
                          <a:ea typeface="+mn-ea"/>
                          <a:cs typeface="+mn-cs"/>
                        </a:rPr>
                        <a:t>Capacitors* 1 µ and 10µF - 22 µF</a:t>
                      </a:r>
                    </a:p>
                  </a:txBody>
                  <a:tcPr marL="44248" marR="4424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graphicFrame>
        <p:nvGraphicFramePr>
          <p:cNvPr id="7" name="Group 3"/>
          <p:cNvGraphicFramePr>
            <a:graphicFrameLocks noGrp="1"/>
          </p:cNvGraphicFramePr>
          <p:nvPr>
            <p:extLst/>
          </p:nvPr>
        </p:nvGraphicFramePr>
        <p:xfrm>
          <a:off x="1189514" y="1052671"/>
          <a:ext cx="8617366" cy="2653286"/>
        </p:xfrm>
        <a:graphic>
          <a:graphicData uri="http://schemas.openxmlformats.org/drawingml/2006/table">
            <a:tbl>
              <a:tblPr/>
              <a:tblGrid>
                <a:gridCol w="1429212">
                  <a:extLst>
                    <a:ext uri="{9D8B030D-6E8A-4147-A177-3AD203B41FA5}">
                      <a16:colId xmlns:a16="http://schemas.microsoft.com/office/drawing/2014/main" val="20000"/>
                    </a:ext>
                  </a:extLst>
                </a:gridCol>
                <a:gridCol w="1924750">
                  <a:extLst>
                    <a:ext uri="{9D8B030D-6E8A-4147-A177-3AD203B41FA5}">
                      <a16:colId xmlns:a16="http://schemas.microsoft.com/office/drawing/2014/main" val="20001"/>
                    </a:ext>
                  </a:extLst>
                </a:gridCol>
                <a:gridCol w="1735335">
                  <a:extLst>
                    <a:ext uri="{9D8B030D-6E8A-4147-A177-3AD203B41FA5}">
                      <a16:colId xmlns:a16="http://schemas.microsoft.com/office/drawing/2014/main" val="20002"/>
                    </a:ext>
                  </a:extLst>
                </a:gridCol>
                <a:gridCol w="1963014">
                  <a:extLst>
                    <a:ext uri="{9D8B030D-6E8A-4147-A177-3AD203B41FA5}">
                      <a16:colId xmlns:a16="http://schemas.microsoft.com/office/drawing/2014/main" val="20003"/>
                    </a:ext>
                  </a:extLst>
                </a:gridCol>
                <a:gridCol w="1565055">
                  <a:extLst>
                    <a:ext uri="{9D8B030D-6E8A-4147-A177-3AD203B41FA5}">
                      <a16:colId xmlns:a16="http://schemas.microsoft.com/office/drawing/2014/main" val="20004"/>
                    </a:ext>
                  </a:extLst>
                </a:gridCol>
              </a:tblGrid>
              <a:tr h="379760">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endParaRPr kumimoji="0" lang="en-GB" sz="1100" b="1" i="0" u="none" strike="noStrike" cap="none" normalizeH="0" baseline="0" noProof="1">
                        <a:ln>
                          <a:noFill/>
                        </a:ln>
                        <a:solidFill>
                          <a:srgbClr val="00214A"/>
                        </a:solidFill>
                        <a:effectLst/>
                        <a:latin typeface="Verdana" pitchFamily="34" charset="0"/>
                      </a:endParaRPr>
                    </a:p>
                  </a:txBody>
                  <a:tcPr marL="44378" marR="4437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29x Series </a:t>
                      </a:r>
                      <a:endParaRPr kumimoji="0" lang="en-GB" sz="1100" b="0" i="0" u="none" strike="noStrike" cap="none" normalizeH="0" baseline="0" dirty="0">
                        <a:ln>
                          <a:noFill/>
                        </a:ln>
                        <a:solidFill>
                          <a:schemeClr val="tx1"/>
                        </a:solidFill>
                        <a:effectLst/>
                        <a:latin typeface="Verdana" pitchFamily="34" charset="0"/>
                      </a:endParaRP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27x Series</a:t>
                      </a:r>
                      <a:endParaRPr kumimoji="0" lang="en-GB" sz="1100" b="0" i="0" u="none" strike="noStrike" cap="none" normalizeH="0" baseline="0" dirty="0">
                        <a:ln>
                          <a:noFill/>
                        </a:ln>
                        <a:solidFill>
                          <a:schemeClr val="tx1"/>
                        </a:solidFill>
                        <a:effectLst/>
                        <a:latin typeface="Verdana" pitchFamily="34" charset="0"/>
                      </a:endParaRP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cap="none" normalizeH="0" baseline="0" dirty="0">
                          <a:ln>
                            <a:noFill/>
                          </a:ln>
                          <a:solidFill>
                            <a:schemeClr val="tx1"/>
                          </a:solidFill>
                          <a:effectLst/>
                          <a:latin typeface="Verdana" pitchFamily="34" charset="0"/>
                        </a:rPr>
                        <a:t>26x Series</a:t>
                      </a:r>
                      <a:endParaRPr kumimoji="0" lang="en-GB" sz="1100" b="0" i="0" u="none" strike="noStrike" cap="none" normalizeH="0" baseline="0" dirty="0">
                        <a:ln>
                          <a:noFill/>
                        </a:ln>
                        <a:solidFill>
                          <a:schemeClr val="tx1"/>
                        </a:solidFill>
                        <a:effectLst/>
                        <a:latin typeface="Verdana" pitchFamily="34" charset="0"/>
                      </a:endParaRP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kern="1200" cap="none" normalizeH="0" baseline="0" dirty="0">
                          <a:ln>
                            <a:noFill/>
                          </a:ln>
                          <a:solidFill>
                            <a:schemeClr val="tx1"/>
                          </a:solidFill>
                          <a:effectLst/>
                          <a:latin typeface="Verdana" pitchFamily="34" charset="0"/>
                          <a:ea typeface="+mn-ea"/>
                          <a:cs typeface="+mn-cs"/>
                        </a:rPr>
                        <a:t>23x, 22x, </a:t>
                      </a:r>
                    </a:p>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1" i="0" u="none" strike="noStrike" kern="1200" cap="none" normalizeH="0" baseline="0" dirty="0">
                          <a:ln>
                            <a:noFill/>
                          </a:ln>
                          <a:solidFill>
                            <a:schemeClr val="tx1"/>
                          </a:solidFill>
                          <a:effectLst/>
                          <a:latin typeface="Verdana" pitchFamily="34" charset="0"/>
                          <a:ea typeface="+mn-ea"/>
                          <a:cs typeface="+mn-cs"/>
                        </a:rPr>
                        <a:t>21x Series</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323375">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Core</a:t>
                      </a:r>
                    </a:p>
                  </a:txBody>
                  <a:tcPr marL="44378" marR="4437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TriCore 1.6P</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TriCore 1.6P/E</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TriCore 1.6P/E</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TriCore 1.6E</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23375">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Frequency</a:t>
                      </a:r>
                    </a:p>
                  </a:txBody>
                  <a:tcPr marL="44378" marR="4437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300 MHz</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200 MHz</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200 MHz</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80-200MHz</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23711">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Concept</a:t>
                      </a:r>
                    </a:p>
                  </a:txBody>
                  <a:tcPr marL="44378" marR="4437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Triple Core </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Lockstep</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Triple Core Lockstep</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Dual Core </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Lockstep</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Single Core </a:t>
                      </a:r>
                      <a:br>
                        <a:rPr kumimoji="0" lang="en-GB" sz="1100" b="0" i="0" u="none" strike="noStrike" cap="none" normalizeH="0" baseline="0" dirty="0">
                          <a:ln>
                            <a:noFill/>
                          </a:ln>
                          <a:solidFill>
                            <a:schemeClr val="tx1"/>
                          </a:solidFill>
                          <a:effectLst/>
                          <a:latin typeface="Verdana" pitchFamily="34" charset="0"/>
                        </a:rPr>
                      </a:br>
                      <a:r>
                        <a:rPr kumimoji="0" lang="en-GB" sz="1100" b="0" i="0" u="none" strike="noStrike" cap="none" normalizeH="0" baseline="0" dirty="0">
                          <a:ln>
                            <a:noFill/>
                          </a:ln>
                          <a:solidFill>
                            <a:schemeClr val="tx1"/>
                          </a:solidFill>
                          <a:effectLst/>
                          <a:latin typeface="Verdana" pitchFamily="34" charset="0"/>
                        </a:rPr>
                        <a:t>Lockstep</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23375">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DC-DC / LDO</a:t>
                      </a:r>
                    </a:p>
                  </a:txBody>
                  <a:tcPr marL="44378" marR="4437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X</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X</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X</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SC in 3x</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23375">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LDO </a:t>
                      </a:r>
                      <a:r>
                        <a:rPr kumimoji="0" lang="en-GB" sz="1100" b="0" i="0" u="none" strike="noStrike" cap="none" normalizeH="0" baseline="0" dirty="0" err="1">
                          <a:ln>
                            <a:noFill/>
                          </a:ln>
                          <a:solidFill>
                            <a:schemeClr val="tx1"/>
                          </a:solidFill>
                          <a:effectLst/>
                          <a:latin typeface="Verdana" pitchFamily="34" charset="0"/>
                        </a:rPr>
                        <a:t>ext</a:t>
                      </a:r>
                      <a:r>
                        <a:rPr kumimoji="0" lang="en-GB" sz="1100" b="0" i="0" u="none" strike="noStrike" cap="none" normalizeH="0" baseline="0" dirty="0">
                          <a:ln>
                            <a:noFill/>
                          </a:ln>
                          <a:solidFill>
                            <a:schemeClr val="tx1"/>
                          </a:solidFill>
                          <a:effectLst/>
                          <a:latin typeface="Verdana" pitchFamily="34" charset="0"/>
                        </a:rPr>
                        <a:t> PD</a:t>
                      </a:r>
                    </a:p>
                  </a:txBody>
                  <a:tcPr marL="44378" marR="4437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X</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X</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rgbClr val="00214A"/>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323375">
                <a:tc>
                  <a:txBody>
                    <a:bodyPr/>
                    <a:lstStyle/>
                    <a:p>
                      <a:pPr marL="0" marR="0" lvl="0" indent="0" algn="l"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LDO </a:t>
                      </a:r>
                      <a:r>
                        <a:rPr kumimoji="0" lang="en-GB" sz="1100" b="0" i="0" u="none" strike="noStrike" cap="none" normalizeH="0" baseline="0" dirty="0" err="1">
                          <a:ln>
                            <a:noFill/>
                          </a:ln>
                          <a:solidFill>
                            <a:schemeClr val="tx1"/>
                          </a:solidFill>
                          <a:effectLst/>
                          <a:latin typeface="Verdana" pitchFamily="34" charset="0"/>
                        </a:rPr>
                        <a:t>int</a:t>
                      </a:r>
                      <a:r>
                        <a:rPr kumimoji="0" lang="en-GB" sz="1100" b="0" i="0" u="none" strike="noStrike" cap="none" normalizeH="0" baseline="0" dirty="0">
                          <a:ln>
                            <a:noFill/>
                          </a:ln>
                          <a:solidFill>
                            <a:schemeClr val="tx1"/>
                          </a:solidFill>
                          <a:effectLst/>
                          <a:latin typeface="Verdana" pitchFamily="34" charset="0"/>
                        </a:rPr>
                        <a:t> PD </a:t>
                      </a:r>
                    </a:p>
                  </a:txBody>
                  <a:tcPr marL="44378" marR="44378"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defRPr/>
                      </a:pPr>
                      <a:r>
                        <a:rPr kumimoji="0" lang="en-GB" sz="1100" b="0" i="0" u="none" strike="noStrike" cap="none" normalizeH="0" baseline="0" dirty="0">
                          <a:ln>
                            <a:noFill/>
                          </a:ln>
                          <a:solidFill>
                            <a:schemeClr val="tx1"/>
                          </a:solidFill>
                          <a:effectLst/>
                          <a:latin typeface="Verdana" pitchFamily="34" charset="0"/>
                        </a:rPr>
                        <a:t>Up to 133 MHz</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865188" rtl="0" eaLnBrk="1" fontAlgn="base" latinLnBrk="0" hangingPunct="1">
                        <a:lnSpc>
                          <a:spcPct val="100000"/>
                        </a:lnSpc>
                        <a:spcBef>
                          <a:spcPct val="25000"/>
                        </a:spcBef>
                        <a:spcAft>
                          <a:spcPct val="25000"/>
                        </a:spcAft>
                        <a:buClr>
                          <a:schemeClr val="accent1"/>
                        </a:buClr>
                        <a:buSzTx/>
                        <a:buFont typeface="Wingdings" pitchFamily="2" charset="2"/>
                        <a:buNone/>
                        <a:tabLst/>
                      </a:pPr>
                      <a:r>
                        <a:rPr kumimoji="0" lang="en-GB" sz="1100" b="0" i="0" u="none" strike="noStrike" cap="none" normalizeH="0" baseline="0" dirty="0">
                          <a:ln>
                            <a:noFill/>
                          </a:ln>
                          <a:solidFill>
                            <a:schemeClr val="tx1"/>
                          </a:solidFill>
                          <a:effectLst/>
                          <a:latin typeface="Verdana" pitchFamily="34" charset="0"/>
                        </a:rPr>
                        <a:t>X</a:t>
                      </a:r>
                    </a:p>
                  </a:txBody>
                  <a:tcPr marL="44378" marR="44378"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214A"/>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sp>
        <p:nvSpPr>
          <p:cNvPr id="27754" name="TextBox 5"/>
          <p:cNvSpPr txBox="1">
            <a:spLocks noChangeArrowheads="1"/>
          </p:cNvSpPr>
          <p:nvPr/>
        </p:nvSpPr>
        <p:spPr bwMode="auto">
          <a:xfrm>
            <a:off x="1172705" y="6091536"/>
            <a:ext cx="7343775" cy="461665"/>
          </a:xfrm>
          <a:prstGeom prst="rect">
            <a:avLst/>
          </a:prstGeom>
          <a:noFill/>
          <a:ln w="9525">
            <a:noFill/>
            <a:miter lim="800000"/>
            <a:headEnd/>
            <a:tailEnd/>
          </a:ln>
          <a:effectLst/>
        </p:spPr>
        <p:txBody>
          <a:bodyPr>
            <a:spAutoFit/>
          </a:bodyPr>
          <a:lstStyle/>
          <a:p>
            <a:pPr algn="l">
              <a:buClr>
                <a:schemeClr val="tx1"/>
              </a:buClr>
            </a:pPr>
            <a:r>
              <a:rPr lang="en-GB" sz="1200" dirty="0">
                <a:latin typeface="Verdana"/>
                <a:cs typeface="Arial" charset="0"/>
              </a:rPr>
              <a:t>*not listed are additional decoupling Cs which are to be placed near to each supply pin for all voltages</a:t>
            </a:r>
          </a:p>
        </p:txBody>
      </p:sp>
      <p:sp>
        <p:nvSpPr>
          <p:cNvPr id="2" name="Footer Placeholder 1">
            <a:extLst>
              <a:ext uri="{FF2B5EF4-FFF2-40B4-BE49-F238E27FC236}">
                <a16:creationId xmlns:a16="http://schemas.microsoft.com/office/drawing/2014/main" id="{55D9C685-9EA7-4648-8D25-AF722F487FE5}"/>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9C057569-DCEA-4094-97C9-1F9DD5E9C951}"/>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383BEC22-8E92-4719-9F81-20A5465B99E1}"/>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37735854"/>
      </p:ext>
    </p:extLst>
  </p:cSld>
  <p:clrMapOvr>
    <a:masterClrMapping/>
  </p:clrMapOvr>
  <p:transition spd="slow"/>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68933514-4C7B-4723-8C35-2BD27B7E3DC3}"/>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 action="ppaction://noaction"/>
              <a:extLst>
                <a:ext uri="{FF2B5EF4-FFF2-40B4-BE49-F238E27FC236}">
                  <a16:creationId xmlns:a16="http://schemas.microsoft.com/office/drawing/2014/main" id="{428064AB-8C6E-4B46-AC2D-FC12FD2346EE}"/>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 action="ppaction://noaction"/>
              <a:extLst>
                <a:ext uri="{FF2B5EF4-FFF2-40B4-BE49-F238E27FC236}">
                  <a16:creationId xmlns:a16="http://schemas.microsoft.com/office/drawing/2014/main" id="{ABA0F46F-5CD9-47A8-A7C4-F26FA13F2E52}"/>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 action="ppaction://noaction"/>
              <a:extLst>
                <a:ext uri="{FF2B5EF4-FFF2-40B4-BE49-F238E27FC236}">
                  <a16:creationId xmlns:a16="http://schemas.microsoft.com/office/drawing/2014/main" id="{FBC27A7B-E846-4C27-AE58-1A2B2684711F}"/>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 action="ppaction://noaction"/>
              <a:extLst>
                <a:ext uri="{FF2B5EF4-FFF2-40B4-BE49-F238E27FC236}">
                  <a16:creationId xmlns:a16="http://schemas.microsoft.com/office/drawing/2014/main" id="{1DFBDFB7-F337-4381-9F64-A0A0BABA77C9}"/>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 action="ppaction://noaction"/>
              <a:extLst>
                <a:ext uri="{FF2B5EF4-FFF2-40B4-BE49-F238E27FC236}">
                  <a16:creationId xmlns:a16="http://schemas.microsoft.com/office/drawing/2014/main" id="{4B911490-FCA8-41B5-980F-01A949B3988F}"/>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 action="ppaction://noaction"/>
              <a:extLst>
                <a:ext uri="{FF2B5EF4-FFF2-40B4-BE49-F238E27FC236}">
                  <a16:creationId xmlns:a16="http://schemas.microsoft.com/office/drawing/2014/main" id="{6C6BADE2-818A-4B7B-A5E1-1E6577E1589D}"/>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 action="ppaction://noaction"/>
              <a:extLst>
                <a:ext uri="{FF2B5EF4-FFF2-40B4-BE49-F238E27FC236}">
                  <a16:creationId xmlns:a16="http://schemas.microsoft.com/office/drawing/2014/main" id="{5F777661-C8BF-417B-AA5F-A71B3C9794ED}"/>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 action="ppaction://noaction"/>
              <a:extLst>
                <a:ext uri="{FF2B5EF4-FFF2-40B4-BE49-F238E27FC236}">
                  <a16:creationId xmlns:a16="http://schemas.microsoft.com/office/drawing/2014/main" id="{180DE035-7BCF-4F17-9791-D3ABA9CC62DC}"/>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 action="ppaction://noaction"/>
              <a:extLst>
                <a:ext uri="{FF2B5EF4-FFF2-40B4-BE49-F238E27FC236}">
                  <a16:creationId xmlns:a16="http://schemas.microsoft.com/office/drawing/2014/main" id="{87F08AD3-A2C1-411C-85B2-45B33D437846}"/>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 action="ppaction://noaction"/>
              <a:extLst>
                <a:ext uri="{FF2B5EF4-FFF2-40B4-BE49-F238E27FC236}">
                  <a16:creationId xmlns:a16="http://schemas.microsoft.com/office/drawing/2014/main" id="{5C0FAD44-456C-46E9-A856-19EC77A40466}"/>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 action="ppaction://noaction"/>
              <a:extLst>
                <a:ext uri="{FF2B5EF4-FFF2-40B4-BE49-F238E27FC236}">
                  <a16:creationId xmlns:a16="http://schemas.microsoft.com/office/drawing/2014/main" id="{5EFB13F8-16E7-4B2E-92C4-20D5938A083D}"/>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 action="ppaction://noaction"/>
              <a:extLst>
                <a:ext uri="{FF2B5EF4-FFF2-40B4-BE49-F238E27FC236}">
                  <a16:creationId xmlns:a16="http://schemas.microsoft.com/office/drawing/2014/main" id="{38DA1134-C7AD-49CE-A625-BD01D769AD03}"/>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rId37" action="ppaction://hlinksldjump"/>
              <a:extLst>
                <a:ext uri="{FF2B5EF4-FFF2-40B4-BE49-F238E27FC236}">
                  <a16:creationId xmlns:a16="http://schemas.microsoft.com/office/drawing/2014/main" id="{056DCA01-5610-4E8B-A384-C858ED330BBC}"/>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AURIX TC2xx Functional Safety</a:t>
              </a:r>
              <a:endParaRPr lang="en-US" sz="1620" b="1" dirty="0">
                <a:solidFill>
                  <a:schemeClr val="tx2"/>
                </a:solidFill>
                <a:latin typeface="+mn-lt"/>
              </a:endParaRPr>
            </a:p>
          </p:txBody>
        </p:sp>
        <p:sp>
          <p:nvSpPr>
            <p:cNvPr id="19" name="MIO_AGENDA_ELEMENT_ELEMENTNUMBER_5">
              <a:hlinkClick r:id="rId37" action="ppaction://hlinksldjump"/>
              <a:extLst>
                <a:ext uri="{FF2B5EF4-FFF2-40B4-BE49-F238E27FC236}">
                  <a16:creationId xmlns:a16="http://schemas.microsoft.com/office/drawing/2014/main" id="{D6A16C27-B5BC-4B17-BBEE-E0F175F83805}"/>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rId37" action="ppaction://hlinksldjump"/>
              <a:extLst>
                <a:ext uri="{FF2B5EF4-FFF2-40B4-BE49-F238E27FC236}">
                  <a16:creationId xmlns:a16="http://schemas.microsoft.com/office/drawing/2014/main" id="{ABB2EAEB-3D3F-40E6-A184-6CA754B93EAD}"/>
                </a:ext>
              </a:extLst>
            </p:cNvPr>
            <p:cNvSpPr txBox="1">
              <a:spLocks/>
            </p:cNvSpPr>
            <p:nvPr>
              <p:custDataLst>
                <p:tags r:id="rId17"/>
              </p:custDataLst>
            </p:nvPr>
          </p:nvSpPr>
          <p:spPr>
            <a:xfrm>
              <a:off x="9925408" y="3149182"/>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51</a:t>
              </a:r>
              <a:endParaRPr lang="en-US" sz="1620" b="1" dirty="0">
                <a:solidFill>
                  <a:schemeClr val="tx2"/>
                </a:solidFill>
                <a:latin typeface="+mn-lt"/>
                <a:cs typeface="Segoe UI Semibold" panose="020B0702040204020203" pitchFamily="34" charset="0"/>
              </a:endParaRPr>
            </a:p>
          </p:txBody>
        </p:sp>
        <p:sp>
          <p:nvSpPr>
            <p:cNvPr id="21" name="MIO_AGENDA_ELEMENT_TITEL_6">
              <a:hlinkClick r:id="" action="ppaction://noaction"/>
              <a:extLst>
                <a:ext uri="{FF2B5EF4-FFF2-40B4-BE49-F238E27FC236}">
                  <a16:creationId xmlns:a16="http://schemas.microsoft.com/office/drawing/2014/main" id="{95D3E815-45FF-49B9-9280-0E9A3AE9ABF2}"/>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5BBB5585-5E18-4D74-9C6F-C3A6806B02B4}"/>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36C33D06-9859-4F71-AC45-8E19CB745A84}"/>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3DFA2764-40B2-416E-AC0D-C1C44424A314}"/>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94D666E8-6726-4ED0-B225-641742B7DD2E}"/>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6F385861-AE0E-493E-9974-866B3675EE72}"/>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 action="ppaction://noaction"/>
              <a:extLst>
                <a:ext uri="{FF2B5EF4-FFF2-40B4-BE49-F238E27FC236}">
                  <a16:creationId xmlns:a16="http://schemas.microsoft.com/office/drawing/2014/main" id="{95F73AB1-E5CF-480F-A73C-2564DFBDA605}"/>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 action="ppaction://noaction"/>
              <a:extLst>
                <a:ext uri="{FF2B5EF4-FFF2-40B4-BE49-F238E27FC236}">
                  <a16:creationId xmlns:a16="http://schemas.microsoft.com/office/drawing/2014/main" id="{C013EBDC-5D25-42D0-97C0-2C32F3BAF61A}"/>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 action="ppaction://noaction"/>
              <a:extLst>
                <a:ext uri="{FF2B5EF4-FFF2-40B4-BE49-F238E27FC236}">
                  <a16:creationId xmlns:a16="http://schemas.microsoft.com/office/drawing/2014/main" id="{4BCD6251-C8D3-4173-8C8E-597B96B9545A}"/>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 action="ppaction://noaction"/>
              <a:extLst>
                <a:ext uri="{FF2B5EF4-FFF2-40B4-BE49-F238E27FC236}">
                  <a16:creationId xmlns:a16="http://schemas.microsoft.com/office/drawing/2014/main" id="{50C3ACD9-EC8E-4845-A307-49FB3FCD4CFB}"/>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 action="ppaction://noaction"/>
              <a:extLst>
                <a:ext uri="{FF2B5EF4-FFF2-40B4-BE49-F238E27FC236}">
                  <a16:creationId xmlns:a16="http://schemas.microsoft.com/office/drawing/2014/main" id="{72FC02AE-63D0-4F2D-BB73-DB8EA4A91966}"/>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 action="ppaction://noaction"/>
              <a:extLst>
                <a:ext uri="{FF2B5EF4-FFF2-40B4-BE49-F238E27FC236}">
                  <a16:creationId xmlns:a16="http://schemas.microsoft.com/office/drawing/2014/main" id="{00DD9AF1-E45D-4063-975F-34CD5633EE06}"/>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 action="ppaction://noaction"/>
              <a:extLst>
                <a:ext uri="{FF2B5EF4-FFF2-40B4-BE49-F238E27FC236}">
                  <a16:creationId xmlns:a16="http://schemas.microsoft.com/office/drawing/2014/main" id="{B8833BDC-12CE-49DF-83A2-3685B9028A85}"/>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 action="ppaction://noaction"/>
              <a:extLst>
                <a:ext uri="{FF2B5EF4-FFF2-40B4-BE49-F238E27FC236}">
                  <a16:creationId xmlns:a16="http://schemas.microsoft.com/office/drawing/2014/main" id="{6972394D-5412-4E59-8DCA-CC56AEED7CE6}"/>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 action="ppaction://noaction"/>
              <a:extLst>
                <a:ext uri="{FF2B5EF4-FFF2-40B4-BE49-F238E27FC236}">
                  <a16:creationId xmlns:a16="http://schemas.microsoft.com/office/drawing/2014/main" id="{AFCA43D2-93C8-42DE-A20A-FB56244AB1F6}"/>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 action="ppaction://noaction"/>
              <a:extLst>
                <a:ext uri="{FF2B5EF4-FFF2-40B4-BE49-F238E27FC236}">
                  <a16:creationId xmlns:a16="http://schemas.microsoft.com/office/drawing/2014/main" id="{06B194E3-EBA7-4051-845A-3CE316C26A18}"/>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 action="ppaction://noaction"/>
              <a:extLst>
                <a:ext uri="{FF2B5EF4-FFF2-40B4-BE49-F238E27FC236}">
                  <a16:creationId xmlns:a16="http://schemas.microsoft.com/office/drawing/2014/main" id="{1C3851AE-D754-4373-BF4A-B79AE0AEE78A}"/>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 action="ppaction://noaction"/>
              <a:extLst>
                <a:ext uri="{FF2B5EF4-FFF2-40B4-BE49-F238E27FC236}">
                  <a16:creationId xmlns:a16="http://schemas.microsoft.com/office/drawing/2014/main" id="{BCC72591-351A-4525-BAB5-A036A3FF23AB}"/>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137636722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hteck 40"/>
          <p:cNvSpPr/>
          <p:nvPr/>
        </p:nvSpPr>
        <p:spPr>
          <a:xfrm>
            <a:off x="1165920" y="1135359"/>
            <a:ext cx="5040560" cy="4797353"/>
          </a:xfrm>
          <a:prstGeom prst="rect">
            <a:avLst/>
          </a:prstGeom>
          <a:solidFill>
            <a:srgbClr val="F2F2F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9" name="Rechteck 8"/>
          <p:cNvSpPr/>
          <p:nvPr/>
        </p:nvSpPr>
        <p:spPr>
          <a:xfrm>
            <a:off x="1453952" y="1256708"/>
            <a:ext cx="4549497" cy="4231342"/>
          </a:xfrm>
          <a:prstGeom prst="rect">
            <a:avLst/>
          </a:prstGeom>
          <a:solidFill>
            <a:schemeClr val="bg1"/>
          </a:solidFill>
          <a:ln w="12700">
            <a:solidFill>
              <a:srgbClr val="00214A"/>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pic>
        <p:nvPicPr>
          <p:cNvPr id="86" name="Picture 2"/>
          <p:cNvPicPr>
            <a:picLocks noChangeAspect="1" noChangeArrowheads="1"/>
          </p:cNvPicPr>
          <p:nvPr/>
        </p:nvPicPr>
        <p:blipFill>
          <a:blip r:embed="rId3" cstate="print"/>
          <a:srcRect/>
          <a:stretch>
            <a:fillRect/>
          </a:stretch>
        </p:blipFill>
        <p:spPr bwMode="auto">
          <a:xfrm>
            <a:off x="1497189" y="1340769"/>
            <a:ext cx="4422973" cy="4078732"/>
          </a:xfrm>
          <a:prstGeom prst="rect">
            <a:avLst/>
          </a:prstGeom>
          <a:noFill/>
          <a:ln w="9525">
            <a:noFill/>
            <a:miter lim="800000"/>
            <a:headEnd/>
            <a:tailEnd/>
          </a:ln>
        </p:spPr>
      </p:pic>
      <p:cxnSp>
        <p:nvCxnSpPr>
          <p:cNvPr id="40" name="Gerade Verbindung 39"/>
          <p:cNvCxnSpPr/>
          <p:nvPr/>
        </p:nvCxnSpPr>
        <p:spPr>
          <a:xfrm flipH="1">
            <a:off x="1165920" y="5939123"/>
            <a:ext cx="50405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hteck 9"/>
          <p:cNvSpPr/>
          <p:nvPr/>
        </p:nvSpPr>
        <p:spPr>
          <a:xfrm>
            <a:off x="4244334" y="5763223"/>
            <a:ext cx="1080120" cy="330072"/>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spAutoFit/>
          </a:bodyPr>
          <a:lstStyle/>
          <a:p>
            <a:pPr>
              <a:buClr>
                <a:schemeClr val="accent1"/>
              </a:buClr>
            </a:pPr>
            <a:r>
              <a:rPr lang="en-GB" sz="1200" dirty="0">
                <a:solidFill>
                  <a:schemeClr val="tx1"/>
                </a:solidFill>
                <a:latin typeface="Verdana" pitchFamily="34" charset="0"/>
              </a:rPr>
              <a:t>Sensor</a:t>
            </a:r>
          </a:p>
        </p:txBody>
      </p:sp>
      <p:sp>
        <p:nvSpPr>
          <p:cNvPr id="11" name="Rechteck 10"/>
          <p:cNvSpPr/>
          <p:nvPr/>
        </p:nvSpPr>
        <p:spPr>
          <a:xfrm>
            <a:off x="2390056" y="5763223"/>
            <a:ext cx="1080120" cy="330072"/>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spAutoFit/>
          </a:bodyPr>
          <a:lstStyle/>
          <a:p>
            <a:pPr>
              <a:buClr>
                <a:schemeClr val="accent1"/>
              </a:buClr>
            </a:pPr>
            <a:r>
              <a:rPr lang="en-GB" sz="1200" dirty="0">
                <a:solidFill>
                  <a:schemeClr val="tx1"/>
                </a:solidFill>
                <a:latin typeface="Verdana" pitchFamily="34" charset="0"/>
              </a:rPr>
              <a:t>Actuator</a:t>
            </a:r>
          </a:p>
        </p:txBody>
      </p:sp>
      <p:cxnSp>
        <p:nvCxnSpPr>
          <p:cNvPr id="13" name="Gerade Verbindung mit Pfeil 12"/>
          <p:cNvCxnSpPr>
            <a:endCxn id="34" idx="2"/>
          </p:cNvCxnSpPr>
          <p:nvPr/>
        </p:nvCxnSpPr>
        <p:spPr>
          <a:xfrm flipV="1">
            <a:off x="4766320" y="5326975"/>
            <a:ext cx="0" cy="436250"/>
          </a:xfrm>
          <a:prstGeom prst="straightConnector1">
            <a:avLst/>
          </a:prstGeom>
          <a:ln w="28575">
            <a:solidFill>
              <a:srgbClr val="FF0000"/>
            </a:solidFill>
            <a:tailEnd type="arrow"/>
          </a:ln>
          <a:effectLst/>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4694312" y="4591742"/>
            <a:ext cx="144016" cy="144016"/>
          </a:xfrm>
          <a:prstGeom prst="rect">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17" name="Rechteck 16"/>
          <p:cNvSpPr/>
          <p:nvPr/>
        </p:nvSpPr>
        <p:spPr>
          <a:xfrm>
            <a:off x="4406280" y="2026349"/>
            <a:ext cx="144016" cy="144016"/>
          </a:xfrm>
          <a:prstGeom prst="rect">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18" name="Freihandform 17"/>
          <p:cNvSpPr/>
          <p:nvPr/>
        </p:nvSpPr>
        <p:spPr>
          <a:xfrm>
            <a:off x="2955453" y="2162142"/>
            <a:ext cx="1810871" cy="2411507"/>
          </a:xfrm>
          <a:custGeom>
            <a:avLst/>
            <a:gdLst>
              <a:gd name="connsiteX0" fmla="*/ 1810871 w 1864659"/>
              <a:gd name="connsiteY0" fmla="*/ 2411506 h 2411506"/>
              <a:gd name="connsiteX1" fmla="*/ 1810871 w 1864659"/>
              <a:gd name="connsiteY1" fmla="*/ 2017059 h 2411506"/>
              <a:gd name="connsiteX2" fmla="*/ 0 w 1864659"/>
              <a:gd name="connsiteY2" fmla="*/ 2026024 h 2411506"/>
              <a:gd name="connsiteX3" fmla="*/ 8965 w 1864659"/>
              <a:gd name="connsiteY3" fmla="*/ 466165 h 2411506"/>
              <a:gd name="connsiteX4" fmla="*/ 1864659 w 1864659"/>
              <a:gd name="connsiteY4" fmla="*/ 466165 h 2411506"/>
              <a:gd name="connsiteX5" fmla="*/ 1864659 w 1864659"/>
              <a:gd name="connsiteY5" fmla="*/ 0 h 2411506"/>
              <a:gd name="connsiteX0" fmla="*/ 1810871 w 1864659"/>
              <a:gd name="connsiteY0" fmla="*/ 2411506 h 2411506"/>
              <a:gd name="connsiteX1" fmla="*/ 1810871 w 1864659"/>
              <a:gd name="connsiteY1" fmla="*/ 2017059 h 2411506"/>
              <a:gd name="connsiteX2" fmla="*/ 0 w 1864659"/>
              <a:gd name="connsiteY2" fmla="*/ 2026024 h 2411506"/>
              <a:gd name="connsiteX3" fmla="*/ 8965 w 1864659"/>
              <a:gd name="connsiteY3" fmla="*/ 466165 h 2411506"/>
              <a:gd name="connsiteX4" fmla="*/ 1522839 w 1864659"/>
              <a:gd name="connsiteY4" fmla="*/ 485383 h 2411506"/>
              <a:gd name="connsiteX5" fmla="*/ 1864659 w 1864659"/>
              <a:gd name="connsiteY5" fmla="*/ 0 h 2411506"/>
              <a:gd name="connsiteX0" fmla="*/ 1810871 w 1810871"/>
              <a:gd name="connsiteY0" fmla="*/ 2411506 h 2411506"/>
              <a:gd name="connsiteX1" fmla="*/ 1810871 w 1810871"/>
              <a:gd name="connsiteY1" fmla="*/ 2017059 h 2411506"/>
              <a:gd name="connsiteX2" fmla="*/ 0 w 1810871"/>
              <a:gd name="connsiteY2" fmla="*/ 2026024 h 2411506"/>
              <a:gd name="connsiteX3" fmla="*/ 8965 w 1810871"/>
              <a:gd name="connsiteY3" fmla="*/ 466165 h 2411506"/>
              <a:gd name="connsiteX4" fmla="*/ 1522839 w 1810871"/>
              <a:gd name="connsiteY4" fmla="*/ 485383 h 2411506"/>
              <a:gd name="connsiteX5" fmla="*/ 1522839 w 1810871"/>
              <a:gd name="connsiteY5" fmla="*/ 0 h 241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0871" h="2411506">
                <a:moveTo>
                  <a:pt x="1810871" y="2411506"/>
                </a:moveTo>
                <a:lnTo>
                  <a:pt x="1810871" y="2017059"/>
                </a:lnTo>
                <a:lnTo>
                  <a:pt x="0" y="2026024"/>
                </a:lnTo>
                <a:cubicBezTo>
                  <a:pt x="2988" y="1506071"/>
                  <a:pt x="5977" y="986118"/>
                  <a:pt x="8965" y="466165"/>
                </a:cubicBezTo>
                <a:lnTo>
                  <a:pt x="1522839" y="485383"/>
                </a:lnTo>
                <a:lnTo>
                  <a:pt x="1522839" y="0"/>
                </a:lnTo>
              </a:path>
            </a:pathLst>
          </a:cu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endParaRPr lang="en-GB" dirty="0">
              <a:solidFill>
                <a:srgbClr val="000000"/>
              </a:solidFill>
            </a:endParaRPr>
          </a:p>
        </p:txBody>
      </p:sp>
      <p:sp>
        <p:nvSpPr>
          <p:cNvPr id="19" name="Rechteck 18"/>
          <p:cNvSpPr/>
          <p:nvPr/>
        </p:nvSpPr>
        <p:spPr>
          <a:xfrm>
            <a:off x="2102024" y="1783430"/>
            <a:ext cx="144016" cy="144016"/>
          </a:xfrm>
          <a:prstGeom prst="rect">
            <a:avLst/>
          </a:prstGeom>
          <a:solidFill>
            <a:srgbClr val="00B05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20" name="Rechteck 19"/>
          <p:cNvSpPr/>
          <p:nvPr/>
        </p:nvSpPr>
        <p:spPr>
          <a:xfrm>
            <a:off x="4217151" y="2026349"/>
            <a:ext cx="144016" cy="144016"/>
          </a:xfrm>
          <a:prstGeom prst="rect">
            <a:avLst/>
          </a:prstGeom>
          <a:solidFill>
            <a:srgbClr val="00B05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21" name="Freihandform 20"/>
          <p:cNvSpPr/>
          <p:nvPr/>
        </p:nvSpPr>
        <p:spPr>
          <a:xfrm>
            <a:off x="2166556" y="1946989"/>
            <a:ext cx="2115671" cy="609600"/>
          </a:xfrm>
          <a:custGeom>
            <a:avLst/>
            <a:gdLst>
              <a:gd name="connsiteX0" fmla="*/ 0 w 2115671"/>
              <a:gd name="connsiteY0" fmla="*/ 0 h 609600"/>
              <a:gd name="connsiteX1" fmla="*/ 8965 w 2115671"/>
              <a:gd name="connsiteY1" fmla="*/ 600636 h 609600"/>
              <a:gd name="connsiteX2" fmla="*/ 2115671 w 2115671"/>
              <a:gd name="connsiteY2" fmla="*/ 609600 h 609600"/>
              <a:gd name="connsiteX3" fmla="*/ 2115671 w 2115671"/>
              <a:gd name="connsiteY3" fmla="*/ 224118 h 609600"/>
            </a:gdLst>
            <a:ahLst/>
            <a:cxnLst>
              <a:cxn ang="0">
                <a:pos x="connsiteX0" y="connsiteY0"/>
              </a:cxn>
              <a:cxn ang="0">
                <a:pos x="connsiteX1" y="connsiteY1"/>
              </a:cxn>
              <a:cxn ang="0">
                <a:pos x="connsiteX2" y="connsiteY2"/>
              </a:cxn>
              <a:cxn ang="0">
                <a:pos x="connsiteX3" y="connsiteY3"/>
              </a:cxn>
            </a:cxnLst>
            <a:rect l="l" t="t" r="r" b="b"/>
            <a:pathLst>
              <a:path w="2115671" h="609600">
                <a:moveTo>
                  <a:pt x="0" y="0"/>
                </a:moveTo>
                <a:lnTo>
                  <a:pt x="8965" y="600636"/>
                </a:lnTo>
                <a:lnTo>
                  <a:pt x="2115671" y="609600"/>
                </a:lnTo>
                <a:lnTo>
                  <a:pt x="2115671" y="224118"/>
                </a:lnTo>
              </a:path>
            </a:pathLst>
          </a:custGeom>
          <a:ln w="28575">
            <a:solidFill>
              <a:srgbClr val="00B05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endParaRPr lang="en-GB" dirty="0">
              <a:solidFill>
                <a:srgbClr val="000000"/>
              </a:solidFill>
            </a:endParaRPr>
          </a:p>
        </p:txBody>
      </p:sp>
      <p:sp>
        <p:nvSpPr>
          <p:cNvPr id="22" name="Rechteck 21"/>
          <p:cNvSpPr/>
          <p:nvPr/>
        </p:nvSpPr>
        <p:spPr>
          <a:xfrm>
            <a:off x="4721207" y="2026349"/>
            <a:ext cx="144016" cy="144016"/>
          </a:xfrm>
          <a:prstGeom prst="rect">
            <a:avLst/>
          </a:prstGeom>
          <a:solidFill>
            <a:srgbClr val="00206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23" name="Freihandform 22"/>
          <p:cNvSpPr/>
          <p:nvPr/>
        </p:nvSpPr>
        <p:spPr>
          <a:xfrm>
            <a:off x="4470489" y="1830448"/>
            <a:ext cx="322729" cy="170330"/>
          </a:xfrm>
          <a:custGeom>
            <a:avLst/>
            <a:gdLst>
              <a:gd name="connsiteX0" fmla="*/ 0 w 322729"/>
              <a:gd name="connsiteY0" fmla="*/ 161365 h 170330"/>
              <a:gd name="connsiteX1" fmla="*/ 0 w 322729"/>
              <a:gd name="connsiteY1" fmla="*/ 0 h 170330"/>
              <a:gd name="connsiteX2" fmla="*/ 322729 w 322729"/>
              <a:gd name="connsiteY2" fmla="*/ 0 h 170330"/>
              <a:gd name="connsiteX3" fmla="*/ 322729 w 322729"/>
              <a:gd name="connsiteY3" fmla="*/ 170330 h 170330"/>
            </a:gdLst>
            <a:ahLst/>
            <a:cxnLst>
              <a:cxn ang="0">
                <a:pos x="connsiteX0" y="connsiteY0"/>
              </a:cxn>
              <a:cxn ang="0">
                <a:pos x="connsiteX1" y="connsiteY1"/>
              </a:cxn>
              <a:cxn ang="0">
                <a:pos x="connsiteX2" y="connsiteY2"/>
              </a:cxn>
              <a:cxn ang="0">
                <a:pos x="connsiteX3" y="connsiteY3"/>
              </a:cxn>
            </a:cxnLst>
            <a:rect l="l" t="t" r="r" b="b"/>
            <a:pathLst>
              <a:path w="322729" h="170330">
                <a:moveTo>
                  <a:pt x="0" y="161365"/>
                </a:moveTo>
                <a:lnTo>
                  <a:pt x="0" y="0"/>
                </a:lnTo>
                <a:lnTo>
                  <a:pt x="322729" y="0"/>
                </a:lnTo>
                <a:lnTo>
                  <a:pt x="322729" y="170330"/>
                </a:lnTo>
              </a:path>
            </a:pathLst>
          </a:custGeom>
          <a:ln w="28575">
            <a:solidFill>
              <a:srgbClr val="00B05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endParaRPr lang="en-GB" dirty="0">
              <a:solidFill>
                <a:srgbClr val="000000"/>
              </a:solidFill>
            </a:endParaRPr>
          </a:p>
        </p:txBody>
      </p:sp>
      <p:sp>
        <p:nvSpPr>
          <p:cNvPr id="25" name="Freihandform 24"/>
          <p:cNvSpPr/>
          <p:nvPr/>
        </p:nvSpPr>
        <p:spPr>
          <a:xfrm>
            <a:off x="3045096" y="2198002"/>
            <a:ext cx="1748118" cy="2384612"/>
          </a:xfrm>
          <a:custGeom>
            <a:avLst/>
            <a:gdLst>
              <a:gd name="connsiteX0" fmla="*/ 1748118 w 1748118"/>
              <a:gd name="connsiteY0" fmla="*/ 0 h 2384612"/>
              <a:gd name="connsiteX1" fmla="*/ 1748118 w 1748118"/>
              <a:gd name="connsiteY1" fmla="*/ 502024 h 2384612"/>
              <a:gd name="connsiteX2" fmla="*/ 0 w 1748118"/>
              <a:gd name="connsiteY2" fmla="*/ 493059 h 2384612"/>
              <a:gd name="connsiteX3" fmla="*/ 0 w 1748118"/>
              <a:gd name="connsiteY3" fmla="*/ 1927412 h 2384612"/>
              <a:gd name="connsiteX4" fmla="*/ 1210236 w 1748118"/>
              <a:gd name="connsiteY4" fmla="*/ 1927412 h 2384612"/>
              <a:gd name="connsiteX5" fmla="*/ 1210236 w 1748118"/>
              <a:gd name="connsiteY5" fmla="*/ 2384612 h 238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8118" h="2384612">
                <a:moveTo>
                  <a:pt x="1748118" y="0"/>
                </a:moveTo>
                <a:lnTo>
                  <a:pt x="1748118" y="502024"/>
                </a:lnTo>
                <a:lnTo>
                  <a:pt x="0" y="493059"/>
                </a:lnTo>
                <a:lnTo>
                  <a:pt x="0" y="1927412"/>
                </a:lnTo>
                <a:lnTo>
                  <a:pt x="1210236" y="1927412"/>
                </a:lnTo>
                <a:lnTo>
                  <a:pt x="1210236" y="2384612"/>
                </a:lnTo>
              </a:path>
            </a:pathLst>
          </a:custGeom>
          <a:ln w="28575">
            <a:solidFill>
              <a:srgbClr val="00214A"/>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endParaRPr lang="en-GB" dirty="0">
              <a:solidFill>
                <a:srgbClr val="000000"/>
              </a:solidFill>
            </a:endParaRPr>
          </a:p>
        </p:txBody>
      </p:sp>
      <p:sp>
        <p:nvSpPr>
          <p:cNvPr id="30" name="Rechteck 29"/>
          <p:cNvSpPr/>
          <p:nvPr/>
        </p:nvSpPr>
        <p:spPr>
          <a:xfrm>
            <a:off x="2883441" y="5167806"/>
            <a:ext cx="144016" cy="144016"/>
          </a:xfrm>
          <a:prstGeom prst="rect">
            <a:avLst/>
          </a:prstGeom>
          <a:solidFill>
            <a:srgbClr val="00206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cxnSp>
        <p:nvCxnSpPr>
          <p:cNvPr id="33" name="Gerade Verbindung mit Pfeil 32"/>
          <p:cNvCxnSpPr>
            <a:stCxn id="30" idx="2"/>
          </p:cNvCxnSpPr>
          <p:nvPr/>
        </p:nvCxnSpPr>
        <p:spPr>
          <a:xfrm>
            <a:off x="2955449" y="5311823"/>
            <a:ext cx="0" cy="451403"/>
          </a:xfrm>
          <a:prstGeom prst="straightConnector1">
            <a:avLst/>
          </a:prstGeom>
          <a:ln w="28575">
            <a:solidFill>
              <a:srgbClr val="00214A"/>
            </a:solidFill>
            <a:headEnd type="none" w="med" len="med"/>
            <a:tailEnd type="arrow" w="med" len="med"/>
          </a:ln>
          <a:effectLst/>
        </p:spPr>
        <p:style>
          <a:lnRef idx="1">
            <a:schemeClr val="accent1"/>
          </a:lnRef>
          <a:fillRef idx="0">
            <a:schemeClr val="accent1"/>
          </a:fillRef>
          <a:effectRef idx="0">
            <a:schemeClr val="accent1"/>
          </a:effectRef>
          <a:fontRef idx="minor">
            <a:schemeClr val="tx1"/>
          </a:fontRef>
        </p:style>
      </p:cxnSp>
      <p:sp>
        <p:nvSpPr>
          <p:cNvPr id="34" name="Rechteck 33"/>
          <p:cNvSpPr/>
          <p:nvPr/>
        </p:nvSpPr>
        <p:spPr>
          <a:xfrm>
            <a:off x="4694312" y="5182959"/>
            <a:ext cx="144016" cy="144016"/>
          </a:xfrm>
          <a:prstGeom prst="rect">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cxnSp>
        <p:nvCxnSpPr>
          <p:cNvPr id="36" name="Gerade Verbindung mit Pfeil 35"/>
          <p:cNvCxnSpPr>
            <a:stCxn id="34" idx="0"/>
            <a:endCxn id="15" idx="2"/>
          </p:cNvCxnSpPr>
          <p:nvPr/>
        </p:nvCxnSpPr>
        <p:spPr>
          <a:xfrm flipV="1">
            <a:off x="4766320" y="4735758"/>
            <a:ext cx="0" cy="447202"/>
          </a:xfrm>
          <a:prstGeom prst="straightConnector1">
            <a:avLst/>
          </a:prstGeom>
          <a:ln w="28575">
            <a:solidFill>
              <a:srgbClr val="FF0000"/>
            </a:solidFill>
            <a:tailEnd type="arrow"/>
          </a:ln>
          <a:effectLst/>
        </p:spPr>
        <p:style>
          <a:lnRef idx="1">
            <a:schemeClr val="accent1"/>
          </a:lnRef>
          <a:fillRef idx="0">
            <a:schemeClr val="accent1"/>
          </a:fillRef>
          <a:effectRef idx="0">
            <a:schemeClr val="accent1"/>
          </a:effectRef>
          <a:fontRef idx="minor">
            <a:schemeClr val="tx1"/>
          </a:fontRef>
        </p:style>
      </p:cxnSp>
      <p:cxnSp>
        <p:nvCxnSpPr>
          <p:cNvPr id="48" name="Gerade Verbindung mit Pfeil 47"/>
          <p:cNvCxnSpPr/>
          <p:nvPr/>
        </p:nvCxnSpPr>
        <p:spPr>
          <a:xfrm flipV="1">
            <a:off x="4775284" y="6093299"/>
            <a:ext cx="0" cy="190963"/>
          </a:xfrm>
          <a:prstGeom prst="straightConnector1">
            <a:avLst/>
          </a:prstGeom>
          <a:ln>
            <a:solidFill>
              <a:schemeClr val="tx1"/>
            </a:solidFill>
            <a:tailEnd type="arrow"/>
          </a:ln>
          <a:effectLst/>
        </p:spPr>
        <p:style>
          <a:lnRef idx="1">
            <a:schemeClr val="accent1"/>
          </a:lnRef>
          <a:fillRef idx="0">
            <a:schemeClr val="accent1"/>
          </a:fillRef>
          <a:effectRef idx="0">
            <a:schemeClr val="accent1"/>
          </a:effectRef>
          <a:fontRef idx="minor">
            <a:schemeClr val="tx1"/>
          </a:fontRef>
        </p:style>
      </p:cxnSp>
      <p:cxnSp>
        <p:nvCxnSpPr>
          <p:cNvPr id="49" name="Gerade Verbindung mit Pfeil 48"/>
          <p:cNvCxnSpPr/>
          <p:nvPr/>
        </p:nvCxnSpPr>
        <p:spPr>
          <a:xfrm flipV="1">
            <a:off x="2955449" y="6093299"/>
            <a:ext cx="0" cy="190963"/>
          </a:xfrm>
          <a:prstGeom prst="straightConnector1">
            <a:avLst/>
          </a:prstGeom>
          <a:ln>
            <a:solidFill>
              <a:schemeClr val="tx1"/>
            </a:solidFill>
            <a:headEnd type="arrow" w="med" len="med"/>
            <a:tailEnd type="none" w="med" len="med"/>
          </a:ln>
          <a:effectLst/>
        </p:spPr>
        <p:style>
          <a:lnRef idx="1">
            <a:schemeClr val="accent1"/>
          </a:lnRef>
          <a:fillRef idx="0">
            <a:schemeClr val="accent1"/>
          </a:fillRef>
          <a:effectRef idx="0">
            <a:schemeClr val="accent1"/>
          </a:effectRef>
          <a:fontRef idx="minor">
            <a:schemeClr val="tx1"/>
          </a:fontRef>
        </p:style>
      </p:cxnSp>
      <p:sp>
        <p:nvSpPr>
          <p:cNvPr id="51" name="Ellipse 50"/>
          <p:cNvSpPr/>
          <p:nvPr/>
        </p:nvSpPr>
        <p:spPr>
          <a:xfrm>
            <a:off x="4640956" y="5478753"/>
            <a:ext cx="250726" cy="250727"/>
          </a:xfrm>
          <a:prstGeom prst="ellipse">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1</a:t>
            </a:r>
          </a:p>
        </p:txBody>
      </p:sp>
      <p:sp>
        <p:nvSpPr>
          <p:cNvPr id="52" name="Ellipse 51"/>
          <p:cNvSpPr/>
          <p:nvPr/>
        </p:nvSpPr>
        <p:spPr>
          <a:xfrm>
            <a:off x="4640956" y="4890186"/>
            <a:ext cx="250726" cy="250727"/>
          </a:xfrm>
          <a:prstGeom prst="ellipse">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2</a:t>
            </a:r>
          </a:p>
        </p:txBody>
      </p:sp>
      <p:sp>
        <p:nvSpPr>
          <p:cNvPr id="53" name="Ellipse 52"/>
          <p:cNvSpPr/>
          <p:nvPr/>
        </p:nvSpPr>
        <p:spPr>
          <a:xfrm>
            <a:off x="2830086" y="3330100"/>
            <a:ext cx="250726" cy="250727"/>
          </a:xfrm>
          <a:prstGeom prst="ellipse">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3</a:t>
            </a:r>
          </a:p>
        </p:txBody>
      </p:sp>
      <p:sp>
        <p:nvSpPr>
          <p:cNvPr id="54" name="Ellipse 53"/>
          <p:cNvSpPr/>
          <p:nvPr/>
        </p:nvSpPr>
        <p:spPr>
          <a:xfrm>
            <a:off x="2390056" y="2431228"/>
            <a:ext cx="250726" cy="250727"/>
          </a:xfrm>
          <a:prstGeom prst="ellipse">
            <a:avLst/>
          </a:prstGeom>
          <a:solidFill>
            <a:srgbClr val="00B05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4</a:t>
            </a:r>
          </a:p>
        </p:txBody>
      </p:sp>
      <p:sp>
        <p:nvSpPr>
          <p:cNvPr id="55" name="Ellipse 54"/>
          <p:cNvSpPr/>
          <p:nvPr/>
        </p:nvSpPr>
        <p:spPr>
          <a:xfrm>
            <a:off x="4515593" y="1705087"/>
            <a:ext cx="250726" cy="250727"/>
          </a:xfrm>
          <a:prstGeom prst="ellipse">
            <a:avLst/>
          </a:prstGeom>
          <a:solidFill>
            <a:srgbClr val="00B05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5</a:t>
            </a:r>
          </a:p>
        </p:txBody>
      </p:sp>
      <p:sp>
        <p:nvSpPr>
          <p:cNvPr id="56" name="Ellipse 55"/>
          <p:cNvSpPr/>
          <p:nvPr/>
        </p:nvSpPr>
        <p:spPr>
          <a:xfrm>
            <a:off x="4658164" y="2548134"/>
            <a:ext cx="250726" cy="250727"/>
          </a:xfrm>
          <a:prstGeom prst="ellipse">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6</a:t>
            </a:r>
          </a:p>
        </p:txBody>
      </p:sp>
      <p:sp>
        <p:nvSpPr>
          <p:cNvPr id="59" name="Ellipse 58"/>
          <p:cNvSpPr/>
          <p:nvPr/>
        </p:nvSpPr>
        <p:spPr>
          <a:xfrm>
            <a:off x="2830086" y="5389103"/>
            <a:ext cx="250726" cy="250727"/>
          </a:xfrm>
          <a:prstGeom prst="ellipse">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9</a:t>
            </a:r>
          </a:p>
        </p:txBody>
      </p:sp>
      <p:sp>
        <p:nvSpPr>
          <p:cNvPr id="61" name="Ellipse 60"/>
          <p:cNvSpPr/>
          <p:nvPr/>
        </p:nvSpPr>
        <p:spPr>
          <a:xfrm>
            <a:off x="6427440" y="1233539"/>
            <a:ext cx="250726" cy="250727"/>
          </a:xfrm>
          <a:prstGeom prst="ellipse">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1</a:t>
            </a:r>
          </a:p>
        </p:txBody>
      </p:sp>
      <p:sp>
        <p:nvSpPr>
          <p:cNvPr id="62" name="Textfeld 61"/>
          <p:cNvSpPr txBox="1"/>
          <p:nvPr/>
        </p:nvSpPr>
        <p:spPr>
          <a:xfrm>
            <a:off x="6724050" y="1196752"/>
            <a:ext cx="2708757" cy="330072"/>
          </a:xfrm>
          <a:prstGeom prst="rect">
            <a:avLst/>
          </a:prstGeom>
          <a:noFill/>
          <a:effectLst/>
        </p:spPr>
        <p:txBody>
          <a:bodyPr wrap="square" lIns="72000" tIns="72000" rIns="72000" bIns="72000" rtlCol="0">
            <a:spAutoFit/>
          </a:bodyPr>
          <a:lstStyle/>
          <a:p>
            <a:pPr algn="l">
              <a:buClr>
                <a:schemeClr val="accent1"/>
              </a:buClr>
            </a:pPr>
            <a:r>
              <a:rPr lang="en-GB" sz="1200" dirty="0">
                <a:latin typeface="Verdana"/>
              </a:rPr>
              <a:t>Analog to digital conversion</a:t>
            </a:r>
          </a:p>
        </p:txBody>
      </p:sp>
      <p:sp>
        <p:nvSpPr>
          <p:cNvPr id="63" name="Ellipse 62"/>
          <p:cNvSpPr/>
          <p:nvPr/>
        </p:nvSpPr>
        <p:spPr>
          <a:xfrm>
            <a:off x="6427440" y="1617556"/>
            <a:ext cx="250726" cy="250727"/>
          </a:xfrm>
          <a:prstGeom prst="ellipse">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2</a:t>
            </a:r>
          </a:p>
        </p:txBody>
      </p:sp>
      <p:sp>
        <p:nvSpPr>
          <p:cNvPr id="64" name="Textfeld 63"/>
          <p:cNvSpPr txBox="1"/>
          <p:nvPr/>
        </p:nvSpPr>
        <p:spPr>
          <a:xfrm>
            <a:off x="6724050" y="1580769"/>
            <a:ext cx="2708757" cy="330072"/>
          </a:xfrm>
          <a:prstGeom prst="rect">
            <a:avLst/>
          </a:prstGeom>
          <a:noFill/>
          <a:effectLst/>
        </p:spPr>
        <p:txBody>
          <a:bodyPr wrap="square" lIns="72000" tIns="72000" rIns="72000" bIns="72000" rtlCol="0">
            <a:spAutoFit/>
          </a:bodyPr>
          <a:lstStyle/>
          <a:p>
            <a:pPr algn="l">
              <a:buClr>
                <a:schemeClr val="accent1"/>
              </a:buClr>
            </a:pPr>
            <a:r>
              <a:rPr lang="en-GB" sz="1200" dirty="0">
                <a:latin typeface="Verdana"/>
              </a:rPr>
              <a:t>Sensor data pre-conditioning</a:t>
            </a:r>
          </a:p>
        </p:txBody>
      </p:sp>
      <p:sp>
        <p:nvSpPr>
          <p:cNvPr id="65" name="Ellipse 64"/>
          <p:cNvSpPr/>
          <p:nvPr/>
        </p:nvSpPr>
        <p:spPr>
          <a:xfrm>
            <a:off x="6427440" y="1979816"/>
            <a:ext cx="250726" cy="250727"/>
          </a:xfrm>
          <a:prstGeom prst="ellipse">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3</a:t>
            </a:r>
          </a:p>
        </p:txBody>
      </p:sp>
      <p:sp>
        <p:nvSpPr>
          <p:cNvPr id="66" name="Textfeld 65"/>
          <p:cNvSpPr txBox="1"/>
          <p:nvPr/>
        </p:nvSpPr>
        <p:spPr>
          <a:xfrm>
            <a:off x="6724050" y="1943027"/>
            <a:ext cx="2708757" cy="330072"/>
          </a:xfrm>
          <a:prstGeom prst="rect">
            <a:avLst/>
          </a:prstGeom>
          <a:noFill/>
          <a:effectLst/>
        </p:spPr>
        <p:txBody>
          <a:bodyPr wrap="square" lIns="72000" tIns="72000" rIns="72000" bIns="72000" rtlCol="0">
            <a:spAutoFit/>
          </a:bodyPr>
          <a:lstStyle/>
          <a:p>
            <a:pPr algn="l">
              <a:buClr>
                <a:schemeClr val="accent1"/>
              </a:buClr>
            </a:pPr>
            <a:r>
              <a:rPr lang="en-GB" sz="1200" dirty="0">
                <a:latin typeface="Verdana"/>
              </a:rPr>
              <a:t>Data transfer to SRAM</a:t>
            </a:r>
          </a:p>
        </p:txBody>
      </p:sp>
      <p:sp>
        <p:nvSpPr>
          <p:cNvPr id="68" name="Textfeld 67"/>
          <p:cNvSpPr txBox="1"/>
          <p:nvPr/>
        </p:nvSpPr>
        <p:spPr>
          <a:xfrm>
            <a:off x="6724050" y="2315804"/>
            <a:ext cx="2708757" cy="514738"/>
          </a:xfrm>
          <a:prstGeom prst="rect">
            <a:avLst/>
          </a:prstGeom>
          <a:noFill/>
          <a:effectLst/>
        </p:spPr>
        <p:txBody>
          <a:bodyPr wrap="square" lIns="72000" tIns="72000" rIns="72000" bIns="72000" rtlCol="0">
            <a:spAutoFit/>
          </a:bodyPr>
          <a:lstStyle/>
          <a:p>
            <a:pPr algn="l">
              <a:buClr>
                <a:schemeClr val="accent1"/>
              </a:buClr>
            </a:pPr>
            <a:r>
              <a:rPr lang="en-GB" sz="1200" dirty="0">
                <a:latin typeface="Verdana"/>
              </a:rPr>
              <a:t>Fetching of data and/or code from flash</a:t>
            </a:r>
          </a:p>
        </p:txBody>
      </p:sp>
      <p:sp>
        <p:nvSpPr>
          <p:cNvPr id="69" name="Ellipse 68"/>
          <p:cNvSpPr/>
          <p:nvPr/>
        </p:nvSpPr>
        <p:spPr>
          <a:xfrm>
            <a:off x="6427440" y="2422336"/>
            <a:ext cx="250726" cy="250727"/>
          </a:xfrm>
          <a:prstGeom prst="ellipse">
            <a:avLst/>
          </a:prstGeom>
          <a:solidFill>
            <a:srgbClr val="00B05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4</a:t>
            </a:r>
          </a:p>
        </p:txBody>
      </p:sp>
      <p:sp>
        <p:nvSpPr>
          <p:cNvPr id="70" name="Textfeld 69"/>
          <p:cNvSpPr txBox="1"/>
          <p:nvPr/>
        </p:nvSpPr>
        <p:spPr>
          <a:xfrm>
            <a:off x="6724050" y="2969794"/>
            <a:ext cx="2708757" cy="330072"/>
          </a:xfrm>
          <a:prstGeom prst="rect">
            <a:avLst/>
          </a:prstGeom>
          <a:noFill/>
          <a:effectLst/>
        </p:spPr>
        <p:txBody>
          <a:bodyPr wrap="square" lIns="72000" tIns="72000" rIns="72000" bIns="72000" rtlCol="0">
            <a:spAutoFit/>
          </a:bodyPr>
          <a:lstStyle/>
          <a:p>
            <a:pPr algn="l">
              <a:buClr>
                <a:schemeClr val="accent1"/>
              </a:buClr>
            </a:pPr>
            <a:r>
              <a:rPr lang="en-GB" sz="1200" dirty="0">
                <a:latin typeface="Verdana"/>
              </a:rPr>
              <a:t>Data processing </a:t>
            </a:r>
          </a:p>
        </p:txBody>
      </p:sp>
      <p:sp>
        <p:nvSpPr>
          <p:cNvPr id="71" name="Ellipse 70"/>
          <p:cNvSpPr/>
          <p:nvPr/>
        </p:nvSpPr>
        <p:spPr>
          <a:xfrm>
            <a:off x="6427440" y="3010247"/>
            <a:ext cx="250726" cy="250727"/>
          </a:xfrm>
          <a:prstGeom prst="ellipse">
            <a:avLst/>
          </a:prstGeom>
          <a:solidFill>
            <a:srgbClr val="00B05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5</a:t>
            </a:r>
          </a:p>
        </p:txBody>
      </p:sp>
      <p:sp>
        <p:nvSpPr>
          <p:cNvPr id="72" name="Ellipse 71"/>
          <p:cNvSpPr/>
          <p:nvPr/>
        </p:nvSpPr>
        <p:spPr>
          <a:xfrm>
            <a:off x="6427440" y="3558161"/>
            <a:ext cx="250726" cy="250727"/>
          </a:xfrm>
          <a:prstGeom prst="ellipse">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6</a:t>
            </a:r>
          </a:p>
        </p:txBody>
      </p:sp>
      <p:sp>
        <p:nvSpPr>
          <p:cNvPr id="73" name="Textfeld 72"/>
          <p:cNvSpPr txBox="1"/>
          <p:nvPr/>
        </p:nvSpPr>
        <p:spPr>
          <a:xfrm>
            <a:off x="6724050" y="3514673"/>
            <a:ext cx="2708757" cy="330072"/>
          </a:xfrm>
          <a:prstGeom prst="rect">
            <a:avLst/>
          </a:prstGeom>
          <a:noFill/>
          <a:effectLst/>
        </p:spPr>
        <p:txBody>
          <a:bodyPr wrap="square" lIns="72000" tIns="72000" rIns="72000" bIns="72000" rtlCol="0">
            <a:spAutoFit/>
          </a:bodyPr>
          <a:lstStyle/>
          <a:p>
            <a:pPr algn="l">
              <a:buClr>
                <a:schemeClr val="accent1"/>
              </a:buClr>
            </a:pPr>
            <a:r>
              <a:rPr lang="en-GB" sz="1200" dirty="0">
                <a:latin typeface="Verdana"/>
              </a:rPr>
              <a:t>Derived data transfer to timer</a:t>
            </a:r>
          </a:p>
        </p:txBody>
      </p:sp>
      <p:sp>
        <p:nvSpPr>
          <p:cNvPr id="74" name="Ellipse 73"/>
          <p:cNvSpPr/>
          <p:nvPr/>
        </p:nvSpPr>
        <p:spPr>
          <a:xfrm>
            <a:off x="6427440" y="3946542"/>
            <a:ext cx="250726" cy="250727"/>
          </a:xfrm>
          <a:prstGeom prst="ellipse">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7</a:t>
            </a:r>
          </a:p>
        </p:txBody>
      </p:sp>
      <p:sp>
        <p:nvSpPr>
          <p:cNvPr id="75" name="Textfeld 74"/>
          <p:cNvSpPr txBox="1"/>
          <p:nvPr/>
        </p:nvSpPr>
        <p:spPr>
          <a:xfrm>
            <a:off x="6724050" y="3903054"/>
            <a:ext cx="2708757" cy="330072"/>
          </a:xfrm>
          <a:prstGeom prst="rect">
            <a:avLst/>
          </a:prstGeom>
          <a:noFill/>
          <a:effectLst/>
        </p:spPr>
        <p:txBody>
          <a:bodyPr wrap="square" lIns="72000" tIns="72000" rIns="72000" bIns="72000" rtlCol="0">
            <a:spAutoFit/>
          </a:bodyPr>
          <a:lstStyle/>
          <a:p>
            <a:pPr algn="l">
              <a:buClr>
                <a:schemeClr val="accent1"/>
              </a:buClr>
            </a:pPr>
            <a:r>
              <a:rPr lang="en-GB" sz="1200" dirty="0">
                <a:latin typeface="Verdana"/>
              </a:rPr>
              <a:t>Timer data processing</a:t>
            </a:r>
          </a:p>
        </p:txBody>
      </p:sp>
      <p:sp>
        <p:nvSpPr>
          <p:cNvPr id="76" name="Ellipse 75"/>
          <p:cNvSpPr/>
          <p:nvPr/>
        </p:nvSpPr>
        <p:spPr>
          <a:xfrm>
            <a:off x="6427440" y="4414450"/>
            <a:ext cx="250726" cy="250727"/>
          </a:xfrm>
          <a:prstGeom prst="ellipse">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8</a:t>
            </a:r>
          </a:p>
        </p:txBody>
      </p:sp>
      <p:sp>
        <p:nvSpPr>
          <p:cNvPr id="77" name="Textfeld 76"/>
          <p:cNvSpPr txBox="1"/>
          <p:nvPr/>
        </p:nvSpPr>
        <p:spPr>
          <a:xfrm>
            <a:off x="6724050" y="4284114"/>
            <a:ext cx="2708757" cy="514738"/>
          </a:xfrm>
          <a:prstGeom prst="rect">
            <a:avLst/>
          </a:prstGeom>
          <a:noFill/>
          <a:effectLst/>
        </p:spPr>
        <p:txBody>
          <a:bodyPr wrap="square" lIns="72000" tIns="72000" rIns="72000" bIns="72000" rtlCol="0">
            <a:spAutoFit/>
          </a:bodyPr>
          <a:lstStyle/>
          <a:p>
            <a:pPr algn="l">
              <a:buClr>
                <a:schemeClr val="accent1"/>
              </a:buClr>
            </a:pPr>
            <a:r>
              <a:rPr lang="en-GB" sz="1200" dirty="0">
                <a:latin typeface="Verdana"/>
              </a:rPr>
              <a:t>Timer data transfer to communication interface</a:t>
            </a:r>
          </a:p>
        </p:txBody>
      </p:sp>
      <p:sp>
        <p:nvSpPr>
          <p:cNvPr id="78" name="Ellipse 77"/>
          <p:cNvSpPr/>
          <p:nvPr/>
        </p:nvSpPr>
        <p:spPr>
          <a:xfrm>
            <a:off x="6427440" y="4869004"/>
            <a:ext cx="250726" cy="250727"/>
          </a:xfrm>
          <a:prstGeom prst="ellipse">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9</a:t>
            </a:r>
          </a:p>
        </p:txBody>
      </p:sp>
      <p:sp>
        <p:nvSpPr>
          <p:cNvPr id="79" name="Textfeld 78"/>
          <p:cNvSpPr txBox="1"/>
          <p:nvPr/>
        </p:nvSpPr>
        <p:spPr>
          <a:xfrm>
            <a:off x="6724050" y="4827120"/>
            <a:ext cx="2708757" cy="330072"/>
          </a:xfrm>
          <a:prstGeom prst="rect">
            <a:avLst/>
          </a:prstGeom>
          <a:noFill/>
          <a:effectLst/>
        </p:spPr>
        <p:txBody>
          <a:bodyPr wrap="square" lIns="72000" tIns="72000" rIns="72000" bIns="72000" rtlCol="0">
            <a:spAutoFit/>
          </a:bodyPr>
          <a:lstStyle/>
          <a:p>
            <a:pPr algn="l">
              <a:buClr>
                <a:schemeClr val="accent1"/>
              </a:buClr>
            </a:pPr>
            <a:r>
              <a:rPr lang="en-GB" sz="1200" dirty="0">
                <a:latin typeface="Verdana"/>
              </a:rPr>
              <a:t>Communication to actuator</a:t>
            </a:r>
          </a:p>
        </p:txBody>
      </p:sp>
      <p:sp>
        <p:nvSpPr>
          <p:cNvPr id="80" name="Textfeld 79"/>
          <p:cNvSpPr txBox="1"/>
          <p:nvPr/>
        </p:nvSpPr>
        <p:spPr>
          <a:xfrm>
            <a:off x="1165921" y="5639830"/>
            <a:ext cx="846453" cy="299295"/>
          </a:xfrm>
          <a:prstGeom prst="rect">
            <a:avLst/>
          </a:prstGeom>
          <a:noFill/>
          <a:effectLst/>
        </p:spPr>
        <p:txBody>
          <a:bodyPr wrap="square" lIns="72000" tIns="72000" rIns="72000" bIns="72000" rtlCol="0">
            <a:spAutoFit/>
          </a:bodyPr>
          <a:lstStyle/>
          <a:p>
            <a:pPr>
              <a:buClr>
                <a:schemeClr val="accent1"/>
              </a:buClr>
            </a:pPr>
            <a:r>
              <a:rPr lang="en-GB" sz="1000" i="1" dirty="0">
                <a:latin typeface="Verdana"/>
              </a:rPr>
              <a:t>System</a:t>
            </a:r>
          </a:p>
        </p:txBody>
      </p:sp>
      <p:sp>
        <p:nvSpPr>
          <p:cNvPr id="81" name="Textfeld 80"/>
          <p:cNvSpPr txBox="1"/>
          <p:nvPr/>
        </p:nvSpPr>
        <p:spPr>
          <a:xfrm>
            <a:off x="2317285" y="1256710"/>
            <a:ext cx="990949" cy="453183"/>
          </a:xfrm>
          <a:prstGeom prst="rect">
            <a:avLst/>
          </a:prstGeom>
          <a:noFill/>
          <a:effectLst/>
        </p:spPr>
        <p:txBody>
          <a:bodyPr wrap="square" lIns="72000" tIns="72000" rIns="72000" bIns="72000" rtlCol="0">
            <a:spAutoFit/>
          </a:bodyPr>
          <a:lstStyle/>
          <a:p>
            <a:pPr>
              <a:buClr>
                <a:schemeClr val="accent1"/>
              </a:buClr>
            </a:pPr>
            <a:r>
              <a:rPr lang="en-GB" sz="1000" i="1" dirty="0">
                <a:latin typeface="Verdana"/>
              </a:rPr>
              <a:t>Micro-controller</a:t>
            </a:r>
          </a:p>
        </p:txBody>
      </p:sp>
      <p:grpSp>
        <p:nvGrpSpPr>
          <p:cNvPr id="93" name="Gruppieren 92"/>
          <p:cNvGrpSpPr/>
          <p:nvPr/>
        </p:nvGrpSpPr>
        <p:grpSpPr>
          <a:xfrm>
            <a:off x="6409334" y="2887600"/>
            <a:ext cx="3402688" cy="505871"/>
            <a:chOff x="5494934" y="2887598"/>
            <a:chExt cx="2731368" cy="505870"/>
          </a:xfrm>
        </p:grpSpPr>
        <p:cxnSp>
          <p:nvCxnSpPr>
            <p:cNvPr id="90" name="Gerade Verbindung 89"/>
            <p:cNvCxnSpPr/>
            <p:nvPr/>
          </p:nvCxnSpPr>
          <p:spPr>
            <a:xfrm>
              <a:off x="5494934" y="2887598"/>
              <a:ext cx="2731368"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1" name="Gerade Verbindung 90"/>
            <p:cNvCxnSpPr/>
            <p:nvPr/>
          </p:nvCxnSpPr>
          <p:spPr>
            <a:xfrm>
              <a:off x="5494934" y="3393468"/>
              <a:ext cx="2731368"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92" name="Textfeld 91"/>
          <p:cNvSpPr txBox="1"/>
          <p:nvPr/>
        </p:nvSpPr>
        <p:spPr>
          <a:xfrm>
            <a:off x="8463381" y="2878729"/>
            <a:ext cx="1354642" cy="514738"/>
          </a:xfrm>
          <a:prstGeom prst="rect">
            <a:avLst/>
          </a:prstGeom>
          <a:noFill/>
          <a:effectLst/>
        </p:spPr>
        <p:txBody>
          <a:bodyPr wrap="square" lIns="72000" tIns="72000" rIns="72000" bIns="72000" rtlCol="0">
            <a:spAutoFit/>
          </a:bodyPr>
          <a:lstStyle/>
          <a:p>
            <a:pPr>
              <a:buClr>
                <a:schemeClr val="accent1"/>
              </a:buClr>
            </a:pPr>
            <a:r>
              <a:rPr lang="en-GB" sz="1200" i="1" dirty="0">
                <a:latin typeface="Verdana"/>
              </a:rPr>
              <a:t>Lockstep core domain</a:t>
            </a:r>
          </a:p>
        </p:txBody>
      </p:sp>
      <p:sp>
        <p:nvSpPr>
          <p:cNvPr id="94" name="Textfeld 93"/>
          <p:cNvSpPr txBox="1"/>
          <p:nvPr/>
        </p:nvSpPr>
        <p:spPr>
          <a:xfrm>
            <a:off x="6427440" y="5301211"/>
            <a:ext cx="3384582" cy="1007181"/>
          </a:xfrm>
          <a:prstGeom prst="rect">
            <a:avLst/>
          </a:prstGeom>
          <a:solidFill>
            <a:schemeClr val="bg1"/>
          </a:solidFill>
          <a:ln>
            <a:solidFill>
              <a:schemeClr val="accent1"/>
            </a:solidFill>
          </a:ln>
          <a:effectLst/>
        </p:spPr>
        <p:txBody>
          <a:bodyPr wrap="square" lIns="72000" tIns="72000" rIns="72000" bIns="72000" rtlCol="0">
            <a:spAutoFit/>
          </a:bodyPr>
          <a:lstStyle/>
          <a:p>
            <a:pPr>
              <a:buClr>
                <a:schemeClr val="accent1"/>
              </a:buClr>
            </a:pPr>
            <a:r>
              <a:rPr lang="en-GB" sz="1400" i="1" dirty="0">
                <a:latin typeface="Verdana"/>
              </a:rPr>
              <a:t>Lockstep cores support the safe processing of data, but many additional features are required to build a safe system!</a:t>
            </a:r>
          </a:p>
        </p:txBody>
      </p:sp>
      <p:grpSp>
        <p:nvGrpSpPr>
          <p:cNvPr id="67" name="Gruppieren 66"/>
          <p:cNvGrpSpPr/>
          <p:nvPr/>
        </p:nvGrpSpPr>
        <p:grpSpPr>
          <a:xfrm>
            <a:off x="4058888" y="4548977"/>
            <a:ext cx="374969" cy="828880"/>
            <a:chOff x="3158326" y="4549561"/>
            <a:chExt cx="353418" cy="823655"/>
          </a:xfrm>
        </p:grpSpPr>
        <p:sp>
          <p:nvSpPr>
            <p:cNvPr id="82" name="Rechteck 81"/>
            <p:cNvSpPr/>
            <p:nvPr/>
          </p:nvSpPr>
          <p:spPr>
            <a:xfrm>
              <a:off x="3158326" y="4549561"/>
              <a:ext cx="353418" cy="823655"/>
            </a:xfrm>
            <a:prstGeom prst="rect">
              <a:avLst/>
            </a:prstGeom>
            <a:solidFill>
              <a:srgbClr val="4481AA"/>
            </a:solidFill>
            <a:ln w="127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83" name="Textfeld 82"/>
            <p:cNvSpPr txBox="1"/>
            <p:nvPr/>
          </p:nvSpPr>
          <p:spPr>
            <a:xfrm rot="16200000">
              <a:off x="3108271" y="4833514"/>
              <a:ext cx="456698" cy="282093"/>
            </a:xfrm>
            <a:prstGeom prst="rect">
              <a:avLst/>
            </a:prstGeom>
            <a:noFill/>
            <a:effectLst/>
          </p:spPr>
          <p:txBody>
            <a:bodyPr wrap="none" lIns="72000" tIns="72000" rIns="72000" bIns="72000" rtlCol="0">
              <a:spAutoFit/>
            </a:bodyPr>
            <a:lstStyle/>
            <a:p>
              <a:pPr marL="273050" indent="-273050">
                <a:buClr>
                  <a:schemeClr val="accent1"/>
                </a:buClr>
              </a:pPr>
              <a:r>
                <a:rPr lang="en-GB" sz="1000" b="1" dirty="0">
                  <a:solidFill>
                    <a:srgbClr val="1A1817"/>
                  </a:solidFill>
                  <a:latin typeface="Verdana"/>
                </a:rPr>
                <a:t>GTM</a:t>
              </a:r>
            </a:p>
          </p:txBody>
        </p:sp>
      </p:grpSp>
      <p:sp>
        <p:nvSpPr>
          <p:cNvPr id="31" name="Freihandform 30"/>
          <p:cNvSpPr/>
          <p:nvPr/>
        </p:nvSpPr>
        <p:spPr>
          <a:xfrm>
            <a:off x="2946487" y="4268850"/>
            <a:ext cx="1237129" cy="986119"/>
          </a:xfrm>
          <a:custGeom>
            <a:avLst/>
            <a:gdLst>
              <a:gd name="connsiteX0" fmla="*/ 1237129 w 1237129"/>
              <a:gd name="connsiteY0" fmla="*/ 977153 h 986118"/>
              <a:gd name="connsiteX1" fmla="*/ 1174376 w 1237129"/>
              <a:gd name="connsiteY1" fmla="*/ 986118 h 986118"/>
              <a:gd name="connsiteX2" fmla="*/ 1174376 w 1237129"/>
              <a:gd name="connsiteY2" fmla="*/ 0 h 986118"/>
              <a:gd name="connsiteX3" fmla="*/ 0 w 1237129"/>
              <a:gd name="connsiteY3" fmla="*/ 0 h 986118"/>
              <a:gd name="connsiteX4" fmla="*/ 0 w 1237129"/>
              <a:gd name="connsiteY4" fmla="*/ 896471 h 986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129" h="986118">
                <a:moveTo>
                  <a:pt x="1237129" y="977153"/>
                </a:moveTo>
                <a:lnTo>
                  <a:pt x="1174376" y="986118"/>
                </a:lnTo>
                <a:lnTo>
                  <a:pt x="1174376" y="0"/>
                </a:lnTo>
                <a:lnTo>
                  <a:pt x="0" y="0"/>
                </a:lnTo>
                <a:lnTo>
                  <a:pt x="0" y="896471"/>
                </a:lnTo>
              </a:path>
            </a:pathLst>
          </a:custGeom>
          <a:ln w="28575">
            <a:solidFill>
              <a:srgbClr val="00214A"/>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endParaRPr lang="en-GB" dirty="0">
              <a:solidFill>
                <a:srgbClr val="000000"/>
              </a:solidFill>
            </a:endParaRPr>
          </a:p>
        </p:txBody>
      </p:sp>
      <p:sp>
        <p:nvSpPr>
          <p:cNvPr id="24" name="Rechteck 23"/>
          <p:cNvSpPr/>
          <p:nvPr/>
        </p:nvSpPr>
        <p:spPr>
          <a:xfrm>
            <a:off x="4181291" y="4591742"/>
            <a:ext cx="144016" cy="144016"/>
          </a:xfrm>
          <a:prstGeom prst="rect">
            <a:avLst/>
          </a:prstGeom>
          <a:solidFill>
            <a:srgbClr val="00206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26" name="Rechteck 25"/>
          <p:cNvSpPr/>
          <p:nvPr/>
        </p:nvSpPr>
        <p:spPr>
          <a:xfrm>
            <a:off x="4181291" y="5167806"/>
            <a:ext cx="144016" cy="144016"/>
          </a:xfrm>
          <a:prstGeom prst="rect">
            <a:avLst/>
          </a:prstGeom>
          <a:solidFill>
            <a:srgbClr val="00206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cxnSp>
        <p:nvCxnSpPr>
          <p:cNvPr id="28" name="Gerade Verbindung mit Pfeil 27"/>
          <p:cNvCxnSpPr>
            <a:stCxn id="24" idx="2"/>
            <a:endCxn id="26" idx="0"/>
          </p:cNvCxnSpPr>
          <p:nvPr/>
        </p:nvCxnSpPr>
        <p:spPr>
          <a:xfrm>
            <a:off x="4253299" y="4735757"/>
            <a:ext cx="0" cy="432048"/>
          </a:xfrm>
          <a:prstGeom prst="straightConnector1">
            <a:avLst/>
          </a:prstGeom>
          <a:ln w="28575">
            <a:solidFill>
              <a:srgbClr val="00214A"/>
            </a:solidFill>
            <a:headEnd type="none" w="med" len="med"/>
            <a:tailEnd type="arrow" w="med" len="med"/>
          </a:ln>
          <a:effectLst/>
        </p:spPr>
        <p:style>
          <a:lnRef idx="1">
            <a:schemeClr val="accent1"/>
          </a:lnRef>
          <a:fillRef idx="0">
            <a:schemeClr val="accent1"/>
          </a:fillRef>
          <a:effectRef idx="0">
            <a:schemeClr val="accent1"/>
          </a:effectRef>
          <a:fontRef idx="minor">
            <a:schemeClr val="tx1"/>
          </a:fontRef>
        </p:style>
      </p:cxnSp>
      <p:sp>
        <p:nvSpPr>
          <p:cNvPr id="57" name="Ellipse 56"/>
          <p:cNvSpPr/>
          <p:nvPr/>
        </p:nvSpPr>
        <p:spPr>
          <a:xfrm>
            <a:off x="4136901" y="4800683"/>
            <a:ext cx="250726" cy="250727"/>
          </a:xfrm>
          <a:prstGeom prst="ellipse">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7</a:t>
            </a:r>
          </a:p>
        </p:txBody>
      </p:sp>
      <p:sp>
        <p:nvSpPr>
          <p:cNvPr id="58" name="Ellipse 57"/>
          <p:cNvSpPr/>
          <p:nvPr/>
        </p:nvSpPr>
        <p:spPr>
          <a:xfrm>
            <a:off x="2830086" y="4221090"/>
            <a:ext cx="250726" cy="250727"/>
          </a:xfrm>
          <a:prstGeom prst="ellipse">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buClr>
                <a:schemeClr val="accent1"/>
              </a:buClr>
            </a:pPr>
            <a:r>
              <a:rPr lang="en-GB" sz="1000" b="1" dirty="0">
                <a:solidFill>
                  <a:schemeClr val="tx1"/>
                </a:solidFill>
                <a:latin typeface="Verdana" pitchFamily="34" charset="0"/>
              </a:rPr>
              <a:t>8</a:t>
            </a:r>
          </a:p>
        </p:txBody>
      </p:sp>
      <p:sp>
        <p:nvSpPr>
          <p:cNvPr id="3" name="Title 2"/>
          <p:cNvSpPr>
            <a:spLocks noGrp="1"/>
          </p:cNvSpPr>
          <p:nvPr>
            <p:ph type="title" hasCustomPrompt="1"/>
          </p:nvPr>
        </p:nvSpPr>
        <p:spPr/>
        <p:txBody>
          <a:bodyPr/>
          <a:lstStyle/>
          <a:p>
            <a:r>
              <a:t>Exemplary processing of a safety critical task</a:t>
            </a:r>
          </a:p>
        </p:txBody>
      </p:sp>
      <p:sp>
        <p:nvSpPr>
          <p:cNvPr id="2" name="Footer Placeholder 1">
            <a:extLst>
              <a:ext uri="{FF2B5EF4-FFF2-40B4-BE49-F238E27FC236}">
                <a16:creationId xmlns:a16="http://schemas.microsoft.com/office/drawing/2014/main" id="{CB8D5B8B-BD22-40A7-93D3-ED20E5944299}"/>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E5EEAB11-97EA-43B8-A7CE-D930BA7D86F8}"/>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DBA0B3D5-24B2-44CE-8368-B1521BCB5EB2}"/>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47532933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0"/>
                                        </p:tgtEl>
                                        <p:attrNameLst>
                                          <p:attrName>style.visibility</p:attrName>
                                        </p:attrNameLst>
                                      </p:cBhvr>
                                      <p:to>
                                        <p:strVal val="visible"/>
                                      </p:to>
                                    </p:set>
                                    <p:anim calcmode="lin" valueType="num">
                                      <p:cBhvr additive="base">
                                        <p:cTn id="11" dur="500" fill="hold"/>
                                        <p:tgtEl>
                                          <p:spTgt spid="80"/>
                                        </p:tgtEl>
                                        <p:attrNameLst>
                                          <p:attrName>ppt_x</p:attrName>
                                        </p:attrNameLst>
                                      </p:cBhvr>
                                      <p:tavLst>
                                        <p:tav tm="0">
                                          <p:val>
                                            <p:strVal val="#ppt_x"/>
                                          </p:val>
                                        </p:tav>
                                        <p:tav tm="100000">
                                          <p:val>
                                            <p:strVal val="#ppt_x"/>
                                          </p:val>
                                        </p:tav>
                                      </p:tavLst>
                                    </p:anim>
                                    <p:anim calcmode="lin" valueType="num">
                                      <p:cBhvr additive="base">
                                        <p:cTn id="12" dur="500" fill="hold"/>
                                        <p:tgtEl>
                                          <p:spTgt spid="8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ppt_x"/>
                                          </p:val>
                                        </p:tav>
                                        <p:tav tm="100000">
                                          <p:val>
                                            <p:strVal val="#ppt_x"/>
                                          </p:val>
                                        </p:tav>
                                      </p:tavLst>
                                    </p:anim>
                                    <p:anim calcmode="lin" valueType="num">
                                      <p:cBhvr additive="base">
                                        <p:cTn id="16" dur="500" fill="hold"/>
                                        <p:tgtEl>
                                          <p:spTgt spid="4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additive="base">
                                        <p:cTn id="27" dur="500" fill="hold"/>
                                        <p:tgtEl>
                                          <p:spTgt spid="48"/>
                                        </p:tgtEl>
                                        <p:attrNameLst>
                                          <p:attrName>ppt_x</p:attrName>
                                        </p:attrNameLst>
                                      </p:cBhvr>
                                      <p:tavLst>
                                        <p:tav tm="0">
                                          <p:val>
                                            <p:strVal val="#ppt_x"/>
                                          </p:val>
                                        </p:tav>
                                        <p:tav tm="100000">
                                          <p:val>
                                            <p:strVal val="#ppt_x"/>
                                          </p:val>
                                        </p:tav>
                                      </p:tavLst>
                                    </p:anim>
                                    <p:anim calcmode="lin" valueType="num">
                                      <p:cBhvr additive="base">
                                        <p:cTn id="28" dur="500" fill="hold"/>
                                        <p:tgtEl>
                                          <p:spTgt spid="4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9"/>
                                        </p:tgtEl>
                                        <p:attrNameLst>
                                          <p:attrName>style.visibility</p:attrName>
                                        </p:attrNameLst>
                                      </p:cBhvr>
                                      <p:to>
                                        <p:strVal val="visible"/>
                                      </p:to>
                                    </p:set>
                                    <p:anim calcmode="lin" valueType="num">
                                      <p:cBhvr additive="base">
                                        <p:cTn id="31" dur="500" fill="hold"/>
                                        <p:tgtEl>
                                          <p:spTgt spid="49"/>
                                        </p:tgtEl>
                                        <p:attrNameLst>
                                          <p:attrName>ppt_x</p:attrName>
                                        </p:attrNameLst>
                                      </p:cBhvr>
                                      <p:tavLst>
                                        <p:tav tm="0">
                                          <p:val>
                                            <p:strVal val="#ppt_x"/>
                                          </p:val>
                                        </p:tav>
                                        <p:tav tm="100000">
                                          <p:val>
                                            <p:strVal val="#ppt_x"/>
                                          </p:val>
                                        </p:tav>
                                      </p:tavLst>
                                    </p:anim>
                                    <p:anim calcmode="lin" valueType="num">
                                      <p:cBhvr additive="base">
                                        <p:cTn id="32"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blinds(horizontal)">
                                      <p:cBhvr>
                                        <p:cTn id="37" dur="500"/>
                                        <p:tgtEl>
                                          <p:spTgt spid="51"/>
                                        </p:tgtEl>
                                      </p:cBhvr>
                                    </p:animEffect>
                                  </p:childTnLst>
                                </p:cTn>
                              </p:par>
                              <p:par>
                                <p:cTn id="38" presetID="3" presetClass="entr" presetSubtype="10" fill="hold"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blinds(horizontal)">
                                      <p:cBhvr>
                                        <p:cTn id="40" dur="500"/>
                                        <p:tgtEl>
                                          <p:spTgt spid="13"/>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blinds(horizontal)">
                                      <p:cBhvr>
                                        <p:cTn id="43" dur="500"/>
                                        <p:tgtEl>
                                          <p:spTgt spid="34"/>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61"/>
                                        </p:tgtEl>
                                        <p:attrNameLst>
                                          <p:attrName>style.visibility</p:attrName>
                                        </p:attrNameLst>
                                      </p:cBhvr>
                                      <p:to>
                                        <p:strVal val="visible"/>
                                      </p:to>
                                    </p:set>
                                    <p:animEffect transition="in" filter="blinds(horizontal)">
                                      <p:cBhvr>
                                        <p:cTn id="46" dur="500"/>
                                        <p:tgtEl>
                                          <p:spTgt spid="61"/>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blinds(horizontal)">
                                      <p:cBhvr>
                                        <p:cTn id="49" dur="500"/>
                                        <p:tgtEl>
                                          <p:spTgt spid="62"/>
                                        </p:tgtEl>
                                      </p:cBhvr>
                                    </p:animEffect>
                                  </p:childTnLst>
                                </p:cTn>
                              </p:par>
                            </p:childTnLst>
                          </p:cTn>
                        </p:par>
                      </p:childTnLst>
                    </p:cTn>
                  </p:par>
                  <p:par>
                    <p:cTn id="50" fill="hold">
                      <p:stCondLst>
                        <p:cond delay="indefinite"/>
                      </p:stCondLst>
                      <p:childTnLst>
                        <p:par>
                          <p:cTn id="51" fill="hold">
                            <p:stCondLst>
                              <p:cond delay="0"/>
                            </p:stCondLst>
                            <p:childTnLst>
                              <p:par>
                                <p:cTn id="52" presetID="3" presetClass="entr" presetSubtype="10" fill="hold" nodeType="click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blinds(horizontal)">
                                      <p:cBhvr>
                                        <p:cTn id="54" dur="500"/>
                                        <p:tgtEl>
                                          <p:spTgt spid="36"/>
                                        </p:tgtEl>
                                      </p:cBhvr>
                                    </p:animEffect>
                                  </p:childTnLst>
                                </p:cTn>
                              </p:par>
                              <p:par>
                                <p:cTn id="55" presetID="3" presetClass="entr" presetSubtype="10" fill="hold" grpId="0" nodeType="with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blinds(horizontal)">
                                      <p:cBhvr>
                                        <p:cTn id="57" dur="500"/>
                                        <p:tgtEl>
                                          <p:spTgt spid="52"/>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blinds(horizontal)">
                                      <p:cBhvr>
                                        <p:cTn id="60" dur="500"/>
                                        <p:tgtEl>
                                          <p:spTgt spid="15"/>
                                        </p:tgtEl>
                                      </p:cBhvr>
                                    </p:animEffect>
                                  </p:childTnLst>
                                </p:cTn>
                              </p:par>
                              <p:par>
                                <p:cTn id="61" presetID="3" presetClass="entr" presetSubtype="10" fill="hold" grpId="0" nodeType="withEffect">
                                  <p:stCondLst>
                                    <p:cond delay="0"/>
                                  </p:stCondLst>
                                  <p:childTnLst>
                                    <p:set>
                                      <p:cBhvr>
                                        <p:cTn id="62" dur="1" fill="hold">
                                          <p:stCondLst>
                                            <p:cond delay="0"/>
                                          </p:stCondLst>
                                        </p:cTn>
                                        <p:tgtEl>
                                          <p:spTgt spid="63"/>
                                        </p:tgtEl>
                                        <p:attrNameLst>
                                          <p:attrName>style.visibility</p:attrName>
                                        </p:attrNameLst>
                                      </p:cBhvr>
                                      <p:to>
                                        <p:strVal val="visible"/>
                                      </p:to>
                                    </p:set>
                                    <p:animEffect transition="in" filter="blinds(horizontal)">
                                      <p:cBhvr>
                                        <p:cTn id="63" dur="500"/>
                                        <p:tgtEl>
                                          <p:spTgt spid="63"/>
                                        </p:tgtEl>
                                      </p:cBhvr>
                                    </p:animEffect>
                                  </p:childTnLst>
                                </p:cTn>
                              </p:par>
                              <p:par>
                                <p:cTn id="64" presetID="3" presetClass="entr" presetSubtype="10" fill="hold" grpId="0" nodeType="with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blinds(horizontal)">
                                      <p:cBhvr>
                                        <p:cTn id="66" dur="500"/>
                                        <p:tgtEl>
                                          <p:spTgt spid="64"/>
                                        </p:tgtEl>
                                      </p:cBhvr>
                                    </p:animEffect>
                                  </p:childTnLst>
                                </p:cTn>
                              </p:par>
                            </p:childTnLst>
                          </p:cTn>
                        </p:par>
                      </p:childTnLst>
                    </p:cTn>
                  </p:par>
                  <p:par>
                    <p:cTn id="67" fill="hold">
                      <p:stCondLst>
                        <p:cond delay="indefinite"/>
                      </p:stCondLst>
                      <p:childTnLst>
                        <p:par>
                          <p:cTn id="68" fill="hold">
                            <p:stCondLst>
                              <p:cond delay="0"/>
                            </p:stCondLst>
                            <p:childTnLst>
                              <p:par>
                                <p:cTn id="69" presetID="3" presetClass="entr" presetSubtype="10"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blinds(horizontal)">
                                      <p:cBhvr>
                                        <p:cTn id="71" dur="500"/>
                                        <p:tgtEl>
                                          <p:spTgt spid="18"/>
                                        </p:tgtEl>
                                      </p:cBhvr>
                                    </p:animEffect>
                                  </p:childTnLst>
                                </p:cTn>
                              </p:par>
                              <p:par>
                                <p:cTn id="72" presetID="3" presetClass="entr" presetSubtype="10" fill="hold" grpId="0" nodeType="with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blinds(horizontal)">
                                      <p:cBhvr>
                                        <p:cTn id="74" dur="500"/>
                                        <p:tgtEl>
                                          <p:spTgt spid="53"/>
                                        </p:tgtEl>
                                      </p:cBhvr>
                                    </p:animEffect>
                                  </p:childTnLst>
                                </p:cTn>
                              </p:par>
                              <p:par>
                                <p:cTn id="75" presetID="3" presetClass="entr" presetSubtype="10" fill="hold" grpId="0"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blinds(horizontal)">
                                      <p:cBhvr>
                                        <p:cTn id="77" dur="500"/>
                                        <p:tgtEl>
                                          <p:spTgt spid="17"/>
                                        </p:tgtEl>
                                      </p:cBhvr>
                                    </p:animEffect>
                                  </p:childTnLst>
                                </p:cTn>
                              </p:par>
                              <p:par>
                                <p:cTn id="78" presetID="3" presetClass="entr" presetSubtype="10" fill="hold" grpId="0" nodeType="withEffect">
                                  <p:stCondLst>
                                    <p:cond delay="0"/>
                                  </p:stCondLst>
                                  <p:childTnLst>
                                    <p:set>
                                      <p:cBhvr>
                                        <p:cTn id="79" dur="1" fill="hold">
                                          <p:stCondLst>
                                            <p:cond delay="0"/>
                                          </p:stCondLst>
                                        </p:cTn>
                                        <p:tgtEl>
                                          <p:spTgt spid="65"/>
                                        </p:tgtEl>
                                        <p:attrNameLst>
                                          <p:attrName>style.visibility</p:attrName>
                                        </p:attrNameLst>
                                      </p:cBhvr>
                                      <p:to>
                                        <p:strVal val="visible"/>
                                      </p:to>
                                    </p:set>
                                    <p:animEffect transition="in" filter="blinds(horizontal)">
                                      <p:cBhvr>
                                        <p:cTn id="80" dur="500"/>
                                        <p:tgtEl>
                                          <p:spTgt spid="65"/>
                                        </p:tgtEl>
                                      </p:cBhvr>
                                    </p:animEffect>
                                  </p:childTnLst>
                                </p:cTn>
                              </p:par>
                              <p:par>
                                <p:cTn id="81" presetID="3" presetClass="entr" presetSubtype="1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Effect transition="in" filter="blinds(horizontal)">
                                      <p:cBhvr>
                                        <p:cTn id="83" dur="500"/>
                                        <p:tgtEl>
                                          <p:spTgt spid="66"/>
                                        </p:tgtEl>
                                      </p:cBhvr>
                                    </p:animEffect>
                                  </p:childTnLst>
                                </p:cTn>
                              </p:par>
                            </p:childTnLst>
                          </p:cTn>
                        </p:par>
                      </p:childTnLst>
                    </p:cTn>
                  </p:par>
                  <p:par>
                    <p:cTn id="84" fill="hold">
                      <p:stCondLst>
                        <p:cond delay="indefinite"/>
                      </p:stCondLst>
                      <p:childTnLst>
                        <p:par>
                          <p:cTn id="85" fill="hold">
                            <p:stCondLst>
                              <p:cond delay="0"/>
                            </p:stCondLst>
                            <p:childTnLst>
                              <p:par>
                                <p:cTn id="86" presetID="3" presetClass="entr" presetSubtype="10" fill="hold" grpId="0" nodeType="clickEffect">
                                  <p:stCondLst>
                                    <p:cond delay="0"/>
                                  </p:stCondLst>
                                  <p:childTnLst>
                                    <p:set>
                                      <p:cBhvr>
                                        <p:cTn id="87" dur="1" fill="hold">
                                          <p:stCondLst>
                                            <p:cond delay="0"/>
                                          </p:stCondLst>
                                        </p:cTn>
                                        <p:tgtEl>
                                          <p:spTgt spid="20"/>
                                        </p:tgtEl>
                                        <p:attrNameLst>
                                          <p:attrName>style.visibility</p:attrName>
                                        </p:attrNameLst>
                                      </p:cBhvr>
                                      <p:to>
                                        <p:strVal val="visible"/>
                                      </p:to>
                                    </p:set>
                                    <p:animEffect transition="in" filter="blinds(horizontal)">
                                      <p:cBhvr>
                                        <p:cTn id="88" dur="500"/>
                                        <p:tgtEl>
                                          <p:spTgt spid="20"/>
                                        </p:tgtEl>
                                      </p:cBhvr>
                                    </p:animEffect>
                                  </p:childTnLst>
                                </p:cTn>
                              </p:par>
                              <p:par>
                                <p:cTn id="89" presetID="3" presetClass="entr" presetSubtype="10" fill="hold" grpId="0" nodeType="withEffect">
                                  <p:stCondLst>
                                    <p:cond delay="0"/>
                                  </p:stCondLst>
                                  <p:childTnLst>
                                    <p:set>
                                      <p:cBhvr>
                                        <p:cTn id="90" dur="1" fill="hold">
                                          <p:stCondLst>
                                            <p:cond delay="0"/>
                                          </p:stCondLst>
                                        </p:cTn>
                                        <p:tgtEl>
                                          <p:spTgt spid="21"/>
                                        </p:tgtEl>
                                        <p:attrNameLst>
                                          <p:attrName>style.visibility</p:attrName>
                                        </p:attrNameLst>
                                      </p:cBhvr>
                                      <p:to>
                                        <p:strVal val="visible"/>
                                      </p:to>
                                    </p:set>
                                    <p:animEffect transition="in" filter="blinds(horizontal)">
                                      <p:cBhvr>
                                        <p:cTn id="91" dur="500"/>
                                        <p:tgtEl>
                                          <p:spTgt spid="21"/>
                                        </p:tgtEl>
                                      </p:cBhvr>
                                    </p:animEffect>
                                  </p:childTnLst>
                                </p:cTn>
                              </p:par>
                              <p:par>
                                <p:cTn id="92" presetID="3" presetClass="entr" presetSubtype="10" fill="hold" grpId="0" nodeType="withEffect">
                                  <p:stCondLst>
                                    <p:cond delay="0"/>
                                  </p:stCondLst>
                                  <p:childTnLst>
                                    <p:set>
                                      <p:cBhvr>
                                        <p:cTn id="93" dur="1" fill="hold">
                                          <p:stCondLst>
                                            <p:cond delay="0"/>
                                          </p:stCondLst>
                                        </p:cTn>
                                        <p:tgtEl>
                                          <p:spTgt spid="54"/>
                                        </p:tgtEl>
                                        <p:attrNameLst>
                                          <p:attrName>style.visibility</p:attrName>
                                        </p:attrNameLst>
                                      </p:cBhvr>
                                      <p:to>
                                        <p:strVal val="visible"/>
                                      </p:to>
                                    </p:set>
                                    <p:animEffect transition="in" filter="blinds(horizontal)">
                                      <p:cBhvr>
                                        <p:cTn id="94" dur="500"/>
                                        <p:tgtEl>
                                          <p:spTgt spid="54"/>
                                        </p:tgtEl>
                                      </p:cBhvr>
                                    </p:animEffect>
                                  </p:childTnLst>
                                </p:cTn>
                              </p:par>
                              <p:par>
                                <p:cTn id="95" presetID="3" presetClass="entr" presetSubtype="10" fill="hold" grpId="0" nodeType="withEffect">
                                  <p:stCondLst>
                                    <p:cond delay="0"/>
                                  </p:stCondLst>
                                  <p:childTnLst>
                                    <p:set>
                                      <p:cBhvr>
                                        <p:cTn id="96" dur="1" fill="hold">
                                          <p:stCondLst>
                                            <p:cond delay="0"/>
                                          </p:stCondLst>
                                        </p:cTn>
                                        <p:tgtEl>
                                          <p:spTgt spid="19"/>
                                        </p:tgtEl>
                                        <p:attrNameLst>
                                          <p:attrName>style.visibility</p:attrName>
                                        </p:attrNameLst>
                                      </p:cBhvr>
                                      <p:to>
                                        <p:strVal val="visible"/>
                                      </p:to>
                                    </p:set>
                                    <p:animEffect transition="in" filter="blinds(horizontal)">
                                      <p:cBhvr>
                                        <p:cTn id="97" dur="500"/>
                                        <p:tgtEl>
                                          <p:spTgt spid="19"/>
                                        </p:tgtEl>
                                      </p:cBhvr>
                                    </p:animEffect>
                                  </p:childTnLst>
                                </p:cTn>
                              </p:par>
                              <p:par>
                                <p:cTn id="98" presetID="3" presetClass="entr" presetSubtype="10" fill="hold" grpId="0" nodeType="with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blinds(horizontal)">
                                      <p:cBhvr>
                                        <p:cTn id="100" dur="500"/>
                                        <p:tgtEl>
                                          <p:spTgt spid="69"/>
                                        </p:tgtEl>
                                      </p:cBhvr>
                                    </p:animEffect>
                                  </p:childTnLst>
                                </p:cTn>
                              </p:par>
                              <p:par>
                                <p:cTn id="101" presetID="3" presetClass="entr" presetSubtype="10" fill="hold" grpId="0" nodeType="withEffect">
                                  <p:stCondLst>
                                    <p:cond delay="0"/>
                                  </p:stCondLst>
                                  <p:childTnLst>
                                    <p:set>
                                      <p:cBhvr>
                                        <p:cTn id="102" dur="1" fill="hold">
                                          <p:stCondLst>
                                            <p:cond delay="0"/>
                                          </p:stCondLst>
                                        </p:cTn>
                                        <p:tgtEl>
                                          <p:spTgt spid="68"/>
                                        </p:tgtEl>
                                        <p:attrNameLst>
                                          <p:attrName>style.visibility</p:attrName>
                                        </p:attrNameLst>
                                      </p:cBhvr>
                                      <p:to>
                                        <p:strVal val="visible"/>
                                      </p:to>
                                    </p:set>
                                    <p:animEffect transition="in" filter="blinds(horizontal)">
                                      <p:cBhvr>
                                        <p:cTn id="103" dur="500"/>
                                        <p:tgtEl>
                                          <p:spTgt spid="68"/>
                                        </p:tgtEl>
                                      </p:cBhvr>
                                    </p:animEffect>
                                  </p:childTnLst>
                                </p:cTn>
                              </p:par>
                            </p:childTnLst>
                          </p:cTn>
                        </p:par>
                      </p:childTnLst>
                    </p:cTn>
                  </p:par>
                  <p:par>
                    <p:cTn id="104" fill="hold">
                      <p:stCondLst>
                        <p:cond delay="indefinite"/>
                      </p:stCondLst>
                      <p:childTnLst>
                        <p:par>
                          <p:cTn id="105" fill="hold">
                            <p:stCondLst>
                              <p:cond delay="0"/>
                            </p:stCondLst>
                            <p:childTnLst>
                              <p:par>
                                <p:cTn id="106" presetID="3" presetClass="entr" presetSubtype="10" fill="hold" grpId="0" nodeType="clickEffect">
                                  <p:stCondLst>
                                    <p:cond delay="0"/>
                                  </p:stCondLst>
                                  <p:childTnLst>
                                    <p:set>
                                      <p:cBhvr>
                                        <p:cTn id="107" dur="1" fill="hold">
                                          <p:stCondLst>
                                            <p:cond delay="0"/>
                                          </p:stCondLst>
                                        </p:cTn>
                                        <p:tgtEl>
                                          <p:spTgt spid="23"/>
                                        </p:tgtEl>
                                        <p:attrNameLst>
                                          <p:attrName>style.visibility</p:attrName>
                                        </p:attrNameLst>
                                      </p:cBhvr>
                                      <p:to>
                                        <p:strVal val="visible"/>
                                      </p:to>
                                    </p:set>
                                    <p:animEffect transition="in" filter="blinds(horizontal)">
                                      <p:cBhvr>
                                        <p:cTn id="108" dur="500"/>
                                        <p:tgtEl>
                                          <p:spTgt spid="23"/>
                                        </p:tgtEl>
                                      </p:cBhvr>
                                    </p:animEffect>
                                  </p:childTnLst>
                                </p:cTn>
                              </p:par>
                              <p:par>
                                <p:cTn id="109" presetID="3" presetClass="entr" presetSubtype="10" fill="hold" grpId="0" nodeType="withEffect">
                                  <p:stCondLst>
                                    <p:cond delay="0"/>
                                  </p:stCondLst>
                                  <p:childTnLst>
                                    <p:set>
                                      <p:cBhvr>
                                        <p:cTn id="110" dur="1" fill="hold">
                                          <p:stCondLst>
                                            <p:cond delay="0"/>
                                          </p:stCondLst>
                                        </p:cTn>
                                        <p:tgtEl>
                                          <p:spTgt spid="55"/>
                                        </p:tgtEl>
                                        <p:attrNameLst>
                                          <p:attrName>style.visibility</p:attrName>
                                        </p:attrNameLst>
                                      </p:cBhvr>
                                      <p:to>
                                        <p:strVal val="visible"/>
                                      </p:to>
                                    </p:set>
                                    <p:animEffect transition="in" filter="blinds(horizontal)">
                                      <p:cBhvr>
                                        <p:cTn id="111" dur="500"/>
                                        <p:tgtEl>
                                          <p:spTgt spid="55"/>
                                        </p:tgtEl>
                                      </p:cBhvr>
                                    </p:animEffect>
                                  </p:childTnLst>
                                </p:cTn>
                              </p:par>
                              <p:par>
                                <p:cTn id="112" presetID="3" presetClass="entr" presetSubtype="10" fill="hold" grpId="0" nodeType="withEffect">
                                  <p:stCondLst>
                                    <p:cond delay="0"/>
                                  </p:stCondLst>
                                  <p:childTnLst>
                                    <p:set>
                                      <p:cBhvr>
                                        <p:cTn id="113" dur="1" fill="hold">
                                          <p:stCondLst>
                                            <p:cond delay="0"/>
                                          </p:stCondLst>
                                        </p:cTn>
                                        <p:tgtEl>
                                          <p:spTgt spid="22"/>
                                        </p:tgtEl>
                                        <p:attrNameLst>
                                          <p:attrName>style.visibility</p:attrName>
                                        </p:attrNameLst>
                                      </p:cBhvr>
                                      <p:to>
                                        <p:strVal val="visible"/>
                                      </p:to>
                                    </p:set>
                                    <p:animEffect transition="in" filter="blinds(horizontal)">
                                      <p:cBhvr>
                                        <p:cTn id="114" dur="500"/>
                                        <p:tgtEl>
                                          <p:spTgt spid="22"/>
                                        </p:tgtEl>
                                      </p:cBhvr>
                                    </p:animEffect>
                                  </p:childTnLst>
                                </p:cTn>
                              </p:par>
                              <p:par>
                                <p:cTn id="115" presetID="3" presetClass="entr" presetSubtype="10" fill="hold" grpId="0" nodeType="withEffect">
                                  <p:stCondLst>
                                    <p:cond delay="0"/>
                                  </p:stCondLst>
                                  <p:childTnLst>
                                    <p:set>
                                      <p:cBhvr>
                                        <p:cTn id="116" dur="1" fill="hold">
                                          <p:stCondLst>
                                            <p:cond delay="0"/>
                                          </p:stCondLst>
                                        </p:cTn>
                                        <p:tgtEl>
                                          <p:spTgt spid="71"/>
                                        </p:tgtEl>
                                        <p:attrNameLst>
                                          <p:attrName>style.visibility</p:attrName>
                                        </p:attrNameLst>
                                      </p:cBhvr>
                                      <p:to>
                                        <p:strVal val="visible"/>
                                      </p:to>
                                    </p:set>
                                    <p:animEffect transition="in" filter="blinds(horizontal)">
                                      <p:cBhvr>
                                        <p:cTn id="117" dur="500"/>
                                        <p:tgtEl>
                                          <p:spTgt spid="71"/>
                                        </p:tgtEl>
                                      </p:cBhvr>
                                    </p:animEffect>
                                  </p:childTnLst>
                                </p:cTn>
                              </p:par>
                              <p:par>
                                <p:cTn id="118" presetID="3" presetClass="entr" presetSubtype="10" fill="hold" grpId="0" nodeType="withEffect">
                                  <p:stCondLst>
                                    <p:cond delay="0"/>
                                  </p:stCondLst>
                                  <p:childTnLst>
                                    <p:set>
                                      <p:cBhvr>
                                        <p:cTn id="119" dur="1" fill="hold">
                                          <p:stCondLst>
                                            <p:cond delay="0"/>
                                          </p:stCondLst>
                                        </p:cTn>
                                        <p:tgtEl>
                                          <p:spTgt spid="70"/>
                                        </p:tgtEl>
                                        <p:attrNameLst>
                                          <p:attrName>style.visibility</p:attrName>
                                        </p:attrNameLst>
                                      </p:cBhvr>
                                      <p:to>
                                        <p:strVal val="visible"/>
                                      </p:to>
                                    </p:set>
                                    <p:animEffect transition="in" filter="blinds(horizontal)">
                                      <p:cBhvr>
                                        <p:cTn id="120" dur="500"/>
                                        <p:tgtEl>
                                          <p:spTgt spid="70"/>
                                        </p:tgtEl>
                                      </p:cBhvr>
                                    </p:animEffect>
                                  </p:childTnLst>
                                </p:cTn>
                              </p:par>
                            </p:childTnLst>
                          </p:cTn>
                        </p:par>
                      </p:childTnLst>
                    </p:cTn>
                  </p:par>
                  <p:par>
                    <p:cTn id="121" fill="hold">
                      <p:stCondLst>
                        <p:cond delay="indefinite"/>
                      </p:stCondLst>
                      <p:childTnLst>
                        <p:par>
                          <p:cTn id="122" fill="hold">
                            <p:stCondLst>
                              <p:cond delay="0"/>
                            </p:stCondLst>
                            <p:childTnLst>
                              <p:par>
                                <p:cTn id="123" presetID="3" presetClass="entr" presetSubtype="10" fill="hold" grpId="0" nodeType="clickEffect">
                                  <p:stCondLst>
                                    <p:cond delay="0"/>
                                  </p:stCondLst>
                                  <p:childTnLst>
                                    <p:set>
                                      <p:cBhvr>
                                        <p:cTn id="124" dur="1" fill="hold">
                                          <p:stCondLst>
                                            <p:cond delay="0"/>
                                          </p:stCondLst>
                                        </p:cTn>
                                        <p:tgtEl>
                                          <p:spTgt spid="25"/>
                                        </p:tgtEl>
                                        <p:attrNameLst>
                                          <p:attrName>style.visibility</p:attrName>
                                        </p:attrNameLst>
                                      </p:cBhvr>
                                      <p:to>
                                        <p:strVal val="visible"/>
                                      </p:to>
                                    </p:set>
                                    <p:animEffect transition="in" filter="blinds(horizontal)">
                                      <p:cBhvr>
                                        <p:cTn id="125" dur="500"/>
                                        <p:tgtEl>
                                          <p:spTgt spid="25"/>
                                        </p:tgtEl>
                                      </p:cBhvr>
                                    </p:animEffect>
                                  </p:childTnLst>
                                </p:cTn>
                              </p:par>
                              <p:par>
                                <p:cTn id="126" presetID="3" presetClass="entr" presetSubtype="10" fill="hold" grpId="0" nodeType="withEffect">
                                  <p:stCondLst>
                                    <p:cond delay="0"/>
                                  </p:stCondLst>
                                  <p:childTnLst>
                                    <p:set>
                                      <p:cBhvr>
                                        <p:cTn id="127" dur="1" fill="hold">
                                          <p:stCondLst>
                                            <p:cond delay="0"/>
                                          </p:stCondLst>
                                        </p:cTn>
                                        <p:tgtEl>
                                          <p:spTgt spid="56"/>
                                        </p:tgtEl>
                                        <p:attrNameLst>
                                          <p:attrName>style.visibility</p:attrName>
                                        </p:attrNameLst>
                                      </p:cBhvr>
                                      <p:to>
                                        <p:strVal val="visible"/>
                                      </p:to>
                                    </p:set>
                                    <p:animEffect transition="in" filter="blinds(horizontal)">
                                      <p:cBhvr>
                                        <p:cTn id="128" dur="500"/>
                                        <p:tgtEl>
                                          <p:spTgt spid="56"/>
                                        </p:tgtEl>
                                      </p:cBhvr>
                                    </p:animEffect>
                                  </p:childTnLst>
                                </p:cTn>
                              </p:par>
                              <p:par>
                                <p:cTn id="129" presetID="3" presetClass="entr" presetSubtype="10" fill="hold" grpId="0" nodeType="withEffect">
                                  <p:stCondLst>
                                    <p:cond delay="0"/>
                                  </p:stCondLst>
                                  <p:childTnLst>
                                    <p:set>
                                      <p:cBhvr>
                                        <p:cTn id="130" dur="1" fill="hold">
                                          <p:stCondLst>
                                            <p:cond delay="0"/>
                                          </p:stCondLst>
                                        </p:cTn>
                                        <p:tgtEl>
                                          <p:spTgt spid="24"/>
                                        </p:tgtEl>
                                        <p:attrNameLst>
                                          <p:attrName>style.visibility</p:attrName>
                                        </p:attrNameLst>
                                      </p:cBhvr>
                                      <p:to>
                                        <p:strVal val="visible"/>
                                      </p:to>
                                    </p:set>
                                    <p:animEffect transition="in" filter="blinds(horizontal)">
                                      <p:cBhvr>
                                        <p:cTn id="131" dur="500"/>
                                        <p:tgtEl>
                                          <p:spTgt spid="24"/>
                                        </p:tgtEl>
                                      </p:cBhvr>
                                    </p:animEffect>
                                  </p:childTnLst>
                                </p:cTn>
                              </p:par>
                              <p:par>
                                <p:cTn id="132" presetID="3" presetClass="entr" presetSubtype="10" fill="hold" grpId="0" nodeType="withEffect">
                                  <p:stCondLst>
                                    <p:cond delay="0"/>
                                  </p:stCondLst>
                                  <p:childTnLst>
                                    <p:set>
                                      <p:cBhvr>
                                        <p:cTn id="133" dur="1" fill="hold">
                                          <p:stCondLst>
                                            <p:cond delay="0"/>
                                          </p:stCondLst>
                                        </p:cTn>
                                        <p:tgtEl>
                                          <p:spTgt spid="72"/>
                                        </p:tgtEl>
                                        <p:attrNameLst>
                                          <p:attrName>style.visibility</p:attrName>
                                        </p:attrNameLst>
                                      </p:cBhvr>
                                      <p:to>
                                        <p:strVal val="visible"/>
                                      </p:to>
                                    </p:set>
                                    <p:animEffect transition="in" filter="blinds(horizontal)">
                                      <p:cBhvr>
                                        <p:cTn id="134" dur="500"/>
                                        <p:tgtEl>
                                          <p:spTgt spid="72"/>
                                        </p:tgtEl>
                                      </p:cBhvr>
                                    </p:animEffect>
                                  </p:childTnLst>
                                </p:cTn>
                              </p:par>
                              <p:par>
                                <p:cTn id="135" presetID="3" presetClass="entr" presetSubtype="10" fill="hold" grpId="0" nodeType="with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blinds(horizontal)">
                                      <p:cBhvr>
                                        <p:cTn id="137" dur="500"/>
                                        <p:tgtEl>
                                          <p:spTgt spid="73"/>
                                        </p:tgtEl>
                                      </p:cBhvr>
                                    </p:animEffect>
                                  </p:childTnLst>
                                </p:cTn>
                              </p:par>
                            </p:childTnLst>
                          </p:cTn>
                        </p:par>
                      </p:childTnLst>
                    </p:cTn>
                  </p:par>
                  <p:par>
                    <p:cTn id="138" fill="hold">
                      <p:stCondLst>
                        <p:cond delay="indefinite"/>
                      </p:stCondLst>
                      <p:childTnLst>
                        <p:par>
                          <p:cTn id="139" fill="hold">
                            <p:stCondLst>
                              <p:cond delay="0"/>
                            </p:stCondLst>
                            <p:childTnLst>
                              <p:par>
                                <p:cTn id="140" presetID="3" presetClass="entr" presetSubtype="10" fill="hold" grpId="0" nodeType="clickEffect">
                                  <p:stCondLst>
                                    <p:cond delay="0"/>
                                  </p:stCondLst>
                                  <p:childTnLst>
                                    <p:set>
                                      <p:cBhvr>
                                        <p:cTn id="141" dur="1" fill="hold">
                                          <p:stCondLst>
                                            <p:cond delay="0"/>
                                          </p:stCondLst>
                                        </p:cTn>
                                        <p:tgtEl>
                                          <p:spTgt spid="57"/>
                                        </p:tgtEl>
                                        <p:attrNameLst>
                                          <p:attrName>style.visibility</p:attrName>
                                        </p:attrNameLst>
                                      </p:cBhvr>
                                      <p:to>
                                        <p:strVal val="visible"/>
                                      </p:to>
                                    </p:set>
                                    <p:animEffect transition="in" filter="blinds(horizontal)">
                                      <p:cBhvr>
                                        <p:cTn id="142" dur="500"/>
                                        <p:tgtEl>
                                          <p:spTgt spid="57"/>
                                        </p:tgtEl>
                                      </p:cBhvr>
                                    </p:animEffect>
                                  </p:childTnLst>
                                </p:cTn>
                              </p:par>
                              <p:par>
                                <p:cTn id="143" presetID="3" presetClass="entr" presetSubtype="10" fill="hold" nodeType="withEffect">
                                  <p:stCondLst>
                                    <p:cond delay="0"/>
                                  </p:stCondLst>
                                  <p:childTnLst>
                                    <p:set>
                                      <p:cBhvr>
                                        <p:cTn id="144" dur="1" fill="hold">
                                          <p:stCondLst>
                                            <p:cond delay="0"/>
                                          </p:stCondLst>
                                        </p:cTn>
                                        <p:tgtEl>
                                          <p:spTgt spid="28"/>
                                        </p:tgtEl>
                                        <p:attrNameLst>
                                          <p:attrName>style.visibility</p:attrName>
                                        </p:attrNameLst>
                                      </p:cBhvr>
                                      <p:to>
                                        <p:strVal val="visible"/>
                                      </p:to>
                                    </p:set>
                                    <p:animEffect transition="in" filter="blinds(horizontal)">
                                      <p:cBhvr>
                                        <p:cTn id="145" dur="500"/>
                                        <p:tgtEl>
                                          <p:spTgt spid="28"/>
                                        </p:tgtEl>
                                      </p:cBhvr>
                                    </p:animEffect>
                                  </p:childTnLst>
                                </p:cTn>
                              </p:par>
                              <p:par>
                                <p:cTn id="146" presetID="3" presetClass="entr" presetSubtype="10" fill="hold" grpId="0" nodeType="with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blinds(horizontal)">
                                      <p:cBhvr>
                                        <p:cTn id="148" dur="500"/>
                                        <p:tgtEl>
                                          <p:spTgt spid="26"/>
                                        </p:tgtEl>
                                      </p:cBhvr>
                                    </p:animEffect>
                                  </p:childTnLst>
                                </p:cTn>
                              </p:par>
                              <p:par>
                                <p:cTn id="149" presetID="3" presetClass="entr" presetSubtype="10" fill="hold" grpId="0" nodeType="withEffect">
                                  <p:stCondLst>
                                    <p:cond delay="0"/>
                                  </p:stCondLst>
                                  <p:childTnLst>
                                    <p:set>
                                      <p:cBhvr>
                                        <p:cTn id="150" dur="1" fill="hold">
                                          <p:stCondLst>
                                            <p:cond delay="0"/>
                                          </p:stCondLst>
                                        </p:cTn>
                                        <p:tgtEl>
                                          <p:spTgt spid="74"/>
                                        </p:tgtEl>
                                        <p:attrNameLst>
                                          <p:attrName>style.visibility</p:attrName>
                                        </p:attrNameLst>
                                      </p:cBhvr>
                                      <p:to>
                                        <p:strVal val="visible"/>
                                      </p:to>
                                    </p:set>
                                    <p:animEffect transition="in" filter="blinds(horizontal)">
                                      <p:cBhvr>
                                        <p:cTn id="151" dur="500"/>
                                        <p:tgtEl>
                                          <p:spTgt spid="74"/>
                                        </p:tgtEl>
                                      </p:cBhvr>
                                    </p:animEffect>
                                  </p:childTnLst>
                                </p:cTn>
                              </p:par>
                              <p:par>
                                <p:cTn id="152" presetID="3" presetClass="entr" presetSubtype="10" fill="hold" grpId="0" nodeType="withEffect">
                                  <p:stCondLst>
                                    <p:cond delay="0"/>
                                  </p:stCondLst>
                                  <p:childTnLst>
                                    <p:set>
                                      <p:cBhvr>
                                        <p:cTn id="153" dur="1" fill="hold">
                                          <p:stCondLst>
                                            <p:cond delay="0"/>
                                          </p:stCondLst>
                                        </p:cTn>
                                        <p:tgtEl>
                                          <p:spTgt spid="75"/>
                                        </p:tgtEl>
                                        <p:attrNameLst>
                                          <p:attrName>style.visibility</p:attrName>
                                        </p:attrNameLst>
                                      </p:cBhvr>
                                      <p:to>
                                        <p:strVal val="visible"/>
                                      </p:to>
                                    </p:set>
                                    <p:animEffect transition="in" filter="blinds(horizontal)">
                                      <p:cBhvr>
                                        <p:cTn id="154" dur="500"/>
                                        <p:tgtEl>
                                          <p:spTgt spid="75"/>
                                        </p:tgtEl>
                                      </p:cBhvr>
                                    </p:animEffect>
                                  </p:childTnLst>
                                </p:cTn>
                              </p:par>
                            </p:childTnLst>
                          </p:cTn>
                        </p:par>
                      </p:childTnLst>
                    </p:cTn>
                  </p:par>
                  <p:par>
                    <p:cTn id="155" fill="hold">
                      <p:stCondLst>
                        <p:cond delay="indefinite"/>
                      </p:stCondLst>
                      <p:childTnLst>
                        <p:par>
                          <p:cTn id="156" fill="hold">
                            <p:stCondLst>
                              <p:cond delay="0"/>
                            </p:stCondLst>
                            <p:childTnLst>
                              <p:par>
                                <p:cTn id="157" presetID="3" presetClass="entr" presetSubtype="10" fill="hold" grpId="0" nodeType="clickEffect">
                                  <p:stCondLst>
                                    <p:cond delay="0"/>
                                  </p:stCondLst>
                                  <p:childTnLst>
                                    <p:set>
                                      <p:cBhvr>
                                        <p:cTn id="158" dur="1" fill="hold">
                                          <p:stCondLst>
                                            <p:cond delay="0"/>
                                          </p:stCondLst>
                                        </p:cTn>
                                        <p:tgtEl>
                                          <p:spTgt spid="31"/>
                                        </p:tgtEl>
                                        <p:attrNameLst>
                                          <p:attrName>style.visibility</p:attrName>
                                        </p:attrNameLst>
                                      </p:cBhvr>
                                      <p:to>
                                        <p:strVal val="visible"/>
                                      </p:to>
                                    </p:set>
                                    <p:animEffect transition="in" filter="blinds(horizontal)">
                                      <p:cBhvr>
                                        <p:cTn id="159" dur="500"/>
                                        <p:tgtEl>
                                          <p:spTgt spid="31"/>
                                        </p:tgtEl>
                                      </p:cBhvr>
                                    </p:animEffect>
                                  </p:childTnLst>
                                </p:cTn>
                              </p:par>
                              <p:par>
                                <p:cTn id="160" presetID="3" presetClass="entr" presetSubtype="1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blinds(horizontal)">
                                      <p:cBhvr>
                                        <p:cTn id="162" dur="500"/>
                                        <p:tgtEl>
                                          <p:spTgt spid="58"/>
                                        </p:tgtEl>
                                      </p:cBhvr>
                                    </p:animEffect>
                                  </p:childTnLst>
                                </p:cTn>
                              </p:par>
                              <p:par>
                                <p:cTn id="163" presetID="3" presetClass="entr" presetSubtype="10" fill="hold" grpId="0" nodeType="withEffect">
                                  <p:stCondLst>
                                    <p:cond delay="0"/>
                                  </p:stCondLst>
                                  <p:childTnLst>
                                    <p:set>
                                      <p:cBhvr>
                                        <p:cTn id="164" dur="1" fill="hold">
                                          <p:stCondLst>
                                            <p:cond delay="0"/>
                                          </p:stCondLst>
                                        </p:cTn>
                                        <p:tgtEl>
                                          <p:spTgt spid="30"/>
                                        </p:tgtEl>
                                        <p:attrNameLst>
                                          <p:attrName>style.visibility</p:attrName>
                                        </p:attrNameLst>
                                      </p:cBhvr>
                                      <p:to>
                                        <p:strVal val="visible"/>
                                      </p:to>
                                    </p:set>
                                    <p:animEffect transition="in" filter="blinds(horizontal)">
                                      <p:cBhvr>
                                        <p:cTn id="165" dur="500"/>
                                        <p:tgtEl>
                                          <p:spTgt spid="30"/>
                                        </p:tgtEl>
                                      </p:cBhvr>
                                    </p:animEffect>
                                  </p:childTnLst>
                                </p:cTn>
                              </p:par>
                              <p:par>
                                <p:cTn id="166" presetID="3" presetClass="entr" presetSubtype="10" fill="hold" grpId="0" nodeType="withEffect">
                                  <p:stCondLst>
                                    <p:cond delay="0"/>
                                  </p:stCondLst>
                                  <p:childTnLst>
                                    <p:set>
                                      <p:cBhvr>
                                        <p:cTn id="167" dur="1" fill="hold">
                                          <p:stCondLst>
                                            <p:cond delay="0"/>
                                          </p:stCondLst>
                                        </p:cTn>
                                        <p:tgtEl>
                                          <p:spTgt spid="76"/>
                                        </p:tgtEl>
                                        <p:attrNameLst>
                                          <p:attrName>style.visibility</p:attrName>
                                        </p:attrNameLst>
                                      </p:cBhvr>
                                      <p:to>
                                        <p:strVal val="visible"/>
                                      </p:to>
                                    </p:set>
                                    <p:animEffect transition="in" filter="blinds(horizontal)">
                                      <p:cBhvr>
                                        <p:cTn id="168" dur="500"/>
                                        <p:tgtEl>
                                          <p:spTgt spid="76"/>
                                        </p:tgtEl>
                                      </p:cBhvr>
                                    </p:animEffect>
                                  </p:childTnLst>
                                </p:cTn>
                              </p:par>
                              <p:par>
                                <p:cTn id="169" presetID="3" presetClass="entr" presetSubtype="10" fill="hold" grpId="0" nodeType="withEffect">
                                  <p:stCondLst>
                                    <p:cond delay="0"/>
                                  </p:stCondLst>
                                  <p:childTnLst>
                                    <p:set>
                                      <p:cBhvr>
                                        <p:cTn id="170" dur="1" fill="hold">
                                          <p:stCondLst>
                                            <p:cond delay="0"/>
                                          </p:stCondLst>
                                        </p:cTn>
                                        <p:tgtEl>
                                          <p:spTgt spid="77"/>
                                        </p:tgtEl>
                                        <p:attrNameLst>
                                          <p:attrName>style.visibility</p:attrName>
                                        </p:attrNameLst>
                                      </p:cBhvr>
                                      <p:to>
                                        <p:strVal val="visible"/>
                                      </p:to>
                                    </p:set>
                                    <p:animEffect transition="in" filter="blinds(horizontal)">
                                      <p:cBhvr>
                                        <p:cTn id="171" dur="500"/>
                                        <p:tgtEl>
                                          <p:spTgt spid="77"/>
                                        </p:tgtEl>
                                      </p:cBhvr>
                                    </p:animEffect>
                                  </p:childTnLst>
                                </p:cTn>
                              </p:par>
                            </p:childTnLst>
                          </p:cTn>
                        </p:par>
                      </p:childTnLst>
                    </p:cTn>
                  </p:par>
                  <p:par>
                    <p:cTn id="172" fill="hold">
                      <p:stCondLst>
                        <p:cond delay="indefinite"/>
                      </p:stCondLst>
                      <p:childTnLst>
                        <p:par>
                          <p:cTn id="173" fill="hold">
                            <p:stCondLst>
                              <p:cond delay="0"/>
                            </p:stCondLst>
                            <p:childTnLst>
                              <p:par>
                                <p:cTn id="174" presetID="3" presetClass="entr" presetSubtype="10" fill="hold" nodeType="clickEffect">
                                  <p:stCondLst>
                                    <p:cond delay="0"/>
                                  </p:stCondLst>
                                  <p:childTnLst>
                                    <p:set>
                                      <p:cBhvr>
                                        <p:cTn id="175" dur="1" fill="hold">
                                          <p:stCondLst>
                                            <p:cond delay="0"/>
                                          </p:stCondLst>
                                        </p:cTn>
                                        <p:tgtEl>
                                          <p:spTgt spid="33"/>
                                        </p:tgtEl>
                                        <p:attrNameLst>
                                          <p:attrName>style.visibility</p:attrName>
                                        </p:attrNameLst>
                                      </p:cBhvr>
                                      <p:to>
                                        <p:strVal val="visible"/>
                                      </p:to>
                                    </p:set>
                                    <p:animEffect transition="in" filter="blinds(horizontal)">
                                      <p:cBhvr>
                                        <p:cTn id="176" dur="500"/>
                                        <p:tgtEl>
                                          <p:spTgt spid="33"/>
                                        </p:tgtEl>
                                      </p:cBhvr>
                                    </p:animEffect>
                                  </p:childTnLst>
                                </p:cTn>
                              </p:par>
                              <p:par>
                                <p:cTn id="177" presetID="3" presetClass="entr" presetSubtype="10" fill="hold" grpId="0" nodeType="withEffect">
                                  <p:stCondLst>
                                    <p:cond delay="0"/>
                                  </p:stCondLst>
                                  <p:childTnLst>
                                    <p:set>
                                      <p:cBhvr>
                                        <p:cTn id="178" dur="1" fill="hold">
                                          <p:stCondLst>
                                            <p:cond delay="0"/>
                                          </p:stCondLst>
                                        </p:cTn>
                                        <p:tgtEl>
                                          <p:spTgt spid="59"/>
                                        </p:tgtEl>
                                        <p:attrNameLst>
                                          <p:attrName>style.visibility</p:attrName>
                                        </p:attrNameLst>
                                      </p:cBhvr>
                                      <p:to>
                                        <p:strVal val="visible"/>
                                      </p:to>
                                    </p:set>
                                    <p:animEffect transition="in" filter="blinds(horizontal)">
                                      <p:cBhvr>
                                        <p:cTn id="179" dur="500"/>
                                        <p:tgtEl>
                                          <p:spTgt spid="59"/>
                                        </p:tgtEl>
                                      </p:cBhvr>
                                    </p:animEffect>
                                  </p:childTnLst>
                                </p:cTn>
                              </p:par>
                              <p:par>
                                <p:cTn id="180" presetID="3" presetClass="entr" presetSubtype="10" fill="hold" grpId="0" nodeType="withEffect">
                                  <p:stCondLst>
                                    <p:cond delay="0"/>
                                  </p:stCondLst>
                                  <p:childTnLst>
                                    <p:set>
                                      <p:cBhvr>
                                        <p:cTn id="181" dur="1" fill="hold">
                                          <p:stCondLst>
                                            <p:cond delay="0"/>
                                          </p:stCondLst>
                                        </p:cTn>
                                        <p:tgtEl>
                                          <p:spTgt spid="78"/>
                                        </p:tgtEl>
                                        <p:attrNameLst>
                                          <p:attrName>style.visibility</p:attrName>
                                        </p:attrNameLst>
                                      </p:cBhvr>
                                      <p:to>
                                        <p:strVal val="visible"/>
                                      </p:to>
                                    </p:set>
                                    <p:animEffect transition="in" filter="blinds(horizontal)">
                                      <p:cBhvr>
                                        <p:cTn id="182" dur="500"/>
                                        <p:tgtEl>
                                          <p:spTgt spid="78"/>
                                        </p:tgtEl>
                                      </p:cBhvr>
                                    </p:animEffect>
                                  </p:childTnLst>
                                </p:cTn>
                              </p:par>
                              <p:par>
                                <p:cTn id="183" presetID="3" presetClass="entr" presetSubtype="10" fill="hold" grpId="0" nodeType="withEffect">
                                  <p:stCondLst>
                                    <p:cond delay="0"/>
                                  </p:stCondLst>
                                  <p:childTnLst>
                                    <p:set>
                                      <p:cBhvr>
                                        <p:cTn id="184" dur="1" fill="hold">
                                          <p:stCondLst>
                                            <p:cond delay="0"/>
                                          </p:stCondLst>
                                        </p:cTn>
                                        <p:tgtEl>
                                          <p:spTgt spid="79"/>
                                        </p:tgtEl>
                                        <p:attrNameLst>
                                          <p:attrName>style.visibility</p:attrName>
                                        </p:attrNameLst>
                                      </p:cBhvr>
                                      <p:to>
                                        <p:strVal val="visible"/>
                                      </p:to>
                                    </p:set>
                                    <p:animEffect transition="in" filter="blinds(horizontal)">
                                      <p:cBhvr>
                                        <p:cTn id="185" dur="500"/>
                                        <p:tgtEl>
                                          <p:spTgt spid="79"/>
                                        </p:tgtEl>
                                      </p:cBhvr>
                                    </p:animEffect>
                                  </p:childTnLst>
                                </p:cTn>
                              </p:par>
                            </p:childTnLst>
                          </p:cTn>
                        </p:par>
                      </p:childTnLst>
                    </p:cTn>
                  </p:par>
                  <p:par>
                    <p:cTn id="186" fill="hold">
                      <p:stCondLst>
                        <p:cond delay="indefinite"/>
                      </p:stCondLst>
                      <p:childTnLst>
                        <p:par>
                          <p:cTn id="187" fill="hold">
                            <p:stCondLst>
                              <p:cond delay="0"/>
                            </p:stCondLst>
                            <p:childTnLst>
                              <p:par>
                                <p:cTn id="188" presetID="2" presetClass="entr" presetSubtype="4" fill="hold" grpId="0" nodeType="clickEffect">
                                  <p:stCondLst>
                                    <p:cond delay="0"/>
                                  </p:stCondLst>
                                  <p:childTnLst>
                                    <p:set>
                                      <p:cBhvr>
                                        <p:cTn id="189" dur="1" fill="hold">
                                          <p:stCondLst>
                                            <p:cond delay="0"/>
                                          </p:stCondLst>
                                        </p:cTn>
                                        <p:tgtEl>
                                          <p:spTgt spid="92"/>
                                        </p:tgtEl>
                                        <p:attrNameLst>
                                          <p:attrName>style.visibility</p:attrName>
                                        </p:attrNameLst>
                                      </p:cBhvr>
                                      <p:to>
                                        <p:strVal val="visible"/>
                                      </p:to>
                                    </p:set>
                                    <p:anim calcmode="lin" valueType="num">
                                      <p:cBhvr additive="base">
                                        <p:cTn id="190" dur="500" fill="hold"/>
                                        <p:tgtEl>
                                          <p:spTgt spid="92"/>
                                        </p:tgtEl>
                                        <p:attrNameLst>
                                          <p:attrName>ppt_x</p:attrName>
                                        </p:attrNameLst>
                                      </p:cBhvr>
                                      <p:tavLst>
                                        <p:tav tm="0">
                                          <p:val>
                                            <p:strVal val="#ppt_x"/>
                                          </p:val>
                                        </p:tav>
                                        <p:tav tm="100000">
                                          <p:val>
                                            <p:strVal val="#ppt_x"/>
                                          </p:val>
                                        </p:tav>
                                      </p:tavLst>
                                    </p:anim>
                                    <p:anim calcmode="lin" valueType="num">
                                      <p:cBhvr additive="base">
                                        <p:cTn id="191" dur="500" fill="hold"/>
                                        <p:tgtEl>
                                          <p:spTgt spid="92"/>
                                        </p:tgtEl>
                                        <p:attrNameLst>
                                          <p:attrName>ppt_y</p:attrName>
                                        </p:attrNameLst>
                                      </p:cBhvr>
                                      <p:tavLst>
                                        <p:tav tm="0">
                                          <p:val>
                                            <p:strVal val="1+#ppt_h/2"/>
                                          </p:val>
                                        </p:tav>
                                        <p:tav tm="100000">
                                          <p:val>
                                            <p:strVal val="#ppt_y"/>
                                          </p:val>
                                        </p:tav>
                                      </p:tavLst>
                                    </p:anim>
                                  </p:childTnLst>
                                </p:cTn>
                              </p:par>
                              <p:par>
                                <p:cTn id="192" presetID="2" presetClass="entr" presetSubtype="4" fill="hold" nodeType="withEffect">
                                  <p:stCondLst>
                                    <p:cond delay="0"/>
                                  </p:stCondLst>
                                  <p:childTnLst>
                                    <p:set>
                                      <p:cBhvr>
                                        <p:cTn id="193" dur="1" fill="hold">
                                          <p:stCondLst>
                                            <p:cond delay="0"/>
                                          </p:stCondLst>
                                        </p:cTn>
                                        <p:tgtEl>
                                          <p:spTgt spid="93"/>
                                        </p:tgtEl>
                                        <p:attrNameLst>
                                          <p:attrName>style.visibility</p:attrName>
                                        </p:attrNameLst>
                                      </p:cBhvr>
                                      <p:to>
                                        <p:strVal val="visible"/>
                                      </p:to>
                                    </p:set>
                                    <p:anim calcmode="lin" valueType="num">
                                      <p:cBhvr additive="base">
                                        <p:cTn id="194" dur="500" fill="hold"/>
                                        <p:tgtEl>
                                          <p:spTgt spid="93"/>
                                        </p:tgtEl>
                                        <p:attrNameLst>
                                          <p:attrName>ppt_x</p:attrName>
                                        </p:attrNameLst>
                                      </p:cBhvr>
                                      <p:tavLst>
                                        <p:tav tm="0">
                                          <p:val>
                                            <p:strVal val="#ppt_x"/>
                                          </p:val>
                                        </p:tav>
                                        <p:tav tm="100000">
                                          <p:val>
                                            <p:strVal val="#ppt_x"/>
                                          </p:val>
                                        </p:tav>
                                      </p:tavLst>
                                    </p:anim>
                                    <p:anim calcmode="lin" valueType="num">
                                      <p:cBhvr additive="base">
                                        <p:cTn id="195" dur="500" fill="hold"/>
                                        <p:tgtEl>
                                          <p:spTgt spid="93"/>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94"/>
                                        </p:tgtEl>
                                        <p:attrNameLst>
                                          <p:attrName>style.visibility</p:attrName>
                                        </p:attrNameLst>
                                      </p:cBhvr>
                                      <p:to>
                                        <p:strVal val="visible"/>
                                      </p:to>
                                    </p:set>
                                    <p:anim calcmode="lin" valueType="num">
                                      <p:cBhvr additive="base">
                                        <p:cTn id="198" dur="500" fill="hold"/>
                                        <p:tgtEl>
                                          <p:spTgt spid="94"/>
                                        </p:tgtEl>
                                        <p:attrNameLst>
                                          <p:attrName>ppt_x</p:attrName>
                                        </p:attrNameLst>
                                      </p:cBhvr>
                                      <p:tavLst>
                                        <p:tav tm="0">
                                          <p:val>
                                            <p:strVal val="#ppt_x"/>
                                          </p:val>
                                        </p:tav>
                                        <p:tav tm="100000">
                                          <p:val>
                                            <p:strVal val="#ppt_x"/>
                                          </p:val>
                                        </p:tav>
                                      </p:tavLst>
                                    </p:anim>
                                    <p:anim calcmode="lin" valueType="num">
                                      <p:cBhvr additive="base">
                                        <p:cTn id="199"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10" grpId="0" animBg="1"/>
      <p:bldP spid="11" grpId="0" animBg="1"/>
      <p:bldP spid="15" grpId="0" animBg="1"/>
      <p:bldP spid="17" grpId="0" animBg="1"/>
      <p:bldP spid="18" grpId="0" animBg="1"/>
      <p:bldP spid="19" grpId="0" animBg="1"/>
      <p:bldP spid="20" grpId="0" animBg="1"/>
      <p:bldP spid="21" grpId="0" animBg="1"/>
      <p:bldP spid="22" grpId="0" animBg="1"/>
      <p:bldP spid="23" grpId="0" animBg="1"/>
      <p:bldP spid="25" grpId="0" animBg="1"/>
      <p:bldP spid="30" grpId="0" animBg="1"/>
      <p:bldP spid="34" grpId="0" animBg="1"/>
      <p:bldP spid="51" grpId="0" animBg="1"/>
      <p:bldP spid="52" grpId="0" animBg="1"/>
      <p:bldP spid="53" grpId="0" animBg="1"/>
      <p:bldP spid="54" grpId="0" animBg="1"/>
      <p:bldP spid="55" grpId="0" animBg="1"/>
      <p:bldP spid="56" grpId="0" animBg="1"/>
      <p:bldP spid="59" grpId="0" animBg="1"/>
      <p:bldP spid="61" grpId="0" animBg="1"/>
      <p:bldP spid="62" grpId="0"/>
      <p:bldP spid="63" grpId="0" animBg="1"/>
      <p:bldP spid="64" grpId="0"/>
      <p:bldP spid="65" grpId="0" animBg="1"/>
      <p:bldP spid="66" grpId="0"/>
      <p:bldP spid="68" grpId="0"/>
      <p:bldP spid="69" grpId="0" animBg="1"/>
      <p:bldP spid="70" grpId="0"/>
      <p:bldP spid="71" grpId="0" animBg="1"/>
      <p:bldP spid="72" grpId="0" animBg="1"/>
      <p:bldP spid="73" grpId="0"/>
      <p:bldP spid="74" grpId="0" animBg="1"/>
      <p:bldP spid="75" grpId="0"/>
      <p:bldP spid="76" grpId="0" animBg="1"/>
      <p:bldP spid="77" grpId="0"/>
      <p:bldP spid="78" grpId="0" animBg="1"/>
      <p:bldP spid="79" grpId="0"/>
      <p:bldP spid="80" grpId="0"/>
      <p:bldP spid="92" grpId="0"/>
      <p:bldP spid="94" grpId="0" animBg="1"/>
      <p:bldP spid="31" grpId="0" animBg="1"/>
      <p:bldP spid="24" grpId="0" animBg="1"/>
      <p:bldP spid="26" grpId="0" animBg="1"/>
      <p:bldP spid="57" grpId="0" animBg="1"/>
      <p:bldP spid="5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hteck 64"/>
          <p:cNvSpPr/>
          <p:nvPr/>
        </p:nvSpPr>
        <p:spPr>
          <a:xfrm>
            <a:off x="1165920" y="1135359"/>
            <a:ext cx="8646102" cy="4797353"/>
          </a:xfrm>
          <a:prstGeom prst="rect">
            <a:avLst/>
          </a:prstGeom>
          <a:solidFill>
            <a:srgbClr val="F2F2F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cxnSp>
        <p:nvCxnSpPr>
          <p:cNvPr id="66" name="Gerade Verbindung 65"/>
          <p:cNvCxnSpPr/>
          <p:nvPr/>
        </p:nvCxnSpPr>
        <p:spPr>
          <a:xfrm flipH="1">
            <a:off x="1165920" y="5939123"/>
            <a:ext cx="864610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feld 66"/>
          <p:cNvSpPr txBox="1"/>
          <p:nvPr/>
        </p:nvSpPr>
        <p:spPr>
          <a:xfrm>
            <a:off x="1165921" y="5639830"/>
            <a:ext cx="846453" cy="299295"/>
          </a:xfrm>
          <a:prstGeom prst="rect">
            <a:avLst/>
          </a:prstGeom>
          <a:noFill/>
          <a:effectLst/>
        </p:spPr>
        <p:txBody>
          <a:bodyPr wrap="square" lIns="72000" tIns="72000" rIns="72000" bIns="72000" rtlCol="0">
            <a:spAutoFit/>
          </a:bodyPr>
          <a:lstStyle/>
          <a:p>
            <a:pPr>
              <a:buClr>
                <a:schemeClr val="accent1"/>
              </a:buClr>
            </a:pPr>
            <a:r>
              <a:rPr lang="en-GB" sz="1000" i="1" dirty="0">
                <a:latin typeface="Verdana"/>
              </a:rPr>
              <a:t>System</a:t>
            </a:r>
          </a:p>
        </p:txBody>
      </p:sp>
      <p:sp>
        <p:nvSpPr>
          <p:cNvPr id="9" name="Rechteck 8"/>
          <p:cNvSpPr/>
          <p:nvPr/>
        </p:nvSpPr>
        <p:spPr>
          <a:xfrm>
            <a:off x="1453952" y="1256708"/>
            <a:ext cx="4549497" cy="4231342"/>
          </a:xfrm>
          <a:prstGeom prst="rect">
            <a:avLst/>
          </a:prstGeom>
          <a:solidFill>
            <a:schemeClr val="bg1"/>
          </a:solidFill>
          <a:ln w="12700">
            <a:solidFill>
              <a:srgbClr val="00214A"/>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pic>
        <p:nvPicPr>
          <p:cNvPr id="1026" name="Picture 2"/>
          <p:cNvPicPr>
            <a:picLocks noChangeAspect="1" noChangeArrowheads="1"/>
          </p:cNvPicPr>
          <p:nvPr/>
        </p:nvPicPr>
        <p:blipFill>
          <a:blip r:embed="rId3" cstate="print"/>
          <a:srcRect/>
          <a:stretch>
            <a:fillRect/>
          </a:stretch>
        </p:blipFill>
        <p:spPr bwMode="auto">
          <a:xfrm>
            <a:off x="1497189" y="1340769"/>
            <a:ext cx="4422973" cy="4078732"/>
          </a:xfrm>
          <a:prstGeom prst="rect">
            <a:avLst/>
          </a:prstGeom>
          <a:noFill/>
          <a:ln w="9525">
            <a:noFill/>
            <a:miter lim="800000"/>
            <a:headEnd/>
            <a:tailEnd/>
          </a:ln>
        </p:spPr>
      </p:pic>
      <p:sp>
        <p:nvSpPr>
          <p:cNvPr id="81" name="Textfeld 80"/>
          <p:cNvSpPr txBox="1"/>
          <p:nvPr/>
        </p:nvSpPr>
        <p:spPr>
          <a:xfrm>
            <a:off x="2317285" y="1256710"/>
            <a:ext cx="990949" cy="453183"/>
          </a:xfrm>
          <a:prstGeom prst="rect">
            <a:avLst/>
          </a:prstGeom>
          <a:noFill/>
          <a:effectLst/>
        </p:spPr>
        <p:txBody>
          <a:bodyPr wrap="square" lIns="72000" tIns="72000" rIns="72000" bIns="72000" rtlCol="0">
            <a:spAutoFit/>
          </a:bodyPr>
          <a:lstStyle/>
          <a:p>
            <a:pPr>
              <a:buClr>
                <a:schemeClr val="accent1"/>
              </a:buClr>
            </a:pPr>
            <a:r>
              <a:rPr lang="en-GB" sz="1000" i="1" dirty="0">
                <a:latin typeface="Verdana"/>
              </a:rPr>
              <a:t>Micro-controller</a:t>
            </a:r>
          </a:p>
        </p:txBody>
      </p:sp>
      <p:grpSp>
        <p:nvGrpSpPr>
          <p:cNvPr id="2" name="Gruppieren 13"/>
          <p:cNvGrpSpPr/>
          <p:nvPr/>
        </p:nvGrpSpPr>
        <p:grpSpPr>
          <a:xfrm>
            <a:off x="4058888" y="4548977"/>
            <a:ext cx="374969" cy="828880"/>
            <a:chOff x="3158326" y="4549561"/>
            <a:chExt cx="353418" cy="823655"/>
          </a:xfrm>
        </p:grpSpPr>
        <p:sp>
          <p:nvSpPr>
            <p:cNvPr id="12" name="Rechteck 11"/>
            <p:cNvSpPr/>
            <p:nvPr/>
          </p:nvSpPr>
          <p:spPr>
            <a:xfrm>
              <a:off x="3158326" y="4549561"/>
              <a:ext cx="353418" cy="823655"/>
            </a:xfrm>
            <a:prstGeom prst="rect">
              <a:avLst/>
            </a:prstGeom>
            <a:solidFill>
              <a:srgbClr val="4481AA"/>
            </a:solidFill>
            <a:ln w="127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13" name="Textfeld 12"/>
            <p:cNvSpPr txBox="1"/>
            <p:nvPr/>
          </p:nvSpPr>
          <p:spPr>
            <a:xfrm rot="16200000">
              <a:off x="3108271" y="4833514"/>
              <a:ext cx="456698" cy="282093"/>
            </a:xfrm>
            <a:prstGeom prst="rect">
              <a:avLst/>
            </a:prstGeom>
            <a:noFill/>
            <a:effectLst/>
          </p:spPr>
          <p:txBody>
            <a:bodyPr wrap="none" lIns="72000" tIns="72000" rIns="72000" bIns="72000" rtlCol="0">
              <a:spAutoFit/>
            </a:bodyPr>
            <a:lstStyle/>
            <a:p>
              <a:pPr marL="273050" indent="-273050">
                <a:buClr>
                  <a:schemeClr val="accent1"/>
                </a:buClr>
              </a:pPr>
              <a:r>
                <a:rPr lang="en-GB" sz="1000" b="1" dirty="0">
                  <a:solidFill>
                    <a:srgbClr val="1A1817"/>
                  </a:solidFill>
                  <a:latin typeface="Verdana"/>
                </a:rPr>
                <a:t>GTM</a:t>
              </a:r>
            </a:p>
          </p:txBody>
        </p:sp>
      </p:grpSp>
      <p:sp>
        <p:nvSpPr>
          <p:cNvPr id="16" name="Rectangle 5"/>
          <p:cNvSpPr>
            <a:spLocks noChangeArrowheads="1"/>
          </p:cNvSpPr>
          <p:nvPr/>
        </p:nvSpPr>
        <p:spPr bwMode="auto">
          <a:xfrm>
            <a:off x="6565929" y="2320988"/>
            <a:ext cx="1728787" cy="3167063"/>
          </a:xfrm>
          <a:prstGeom prst="rect">
            <a:avLst/>
          </a:prstGeom>
          <a:solidFill>
            <a:schemeClr val="bg2"/>
          </a:solidFill>
          <a:ln w="9525" algn="ctr">
            <a:solidFill>
              <a:srgbClr val="87A5D2"/>
            </a:solidFill>
            <a:miter lim="800000"/>
            <a:headEnd/>
            <a:tailEnd/>
          </a:ln>
          <a:effectLst/>
        </p:spPr>
        <p:txBody>
          <a:bodyPr wrap="none" anchor="ctr"/>
          <a:lstStyle/>
          <a:p>
            <a:pPr>
              <a:buClr>
                <a:schemeClr val="tx1"/>
              </a:buClr>
            </a:pPr>
            <a:r>
              <a:rPr lang="en-GB" sz="1400" b="1" dirty="0">
                <a:latin typeface="Verdana"/>
              </a:rPr>
              <a:t>Safety IC </a:t>
            </a:r>
          </a:p>
          <a:p>
            <a:pPr algn="l">
              <a:buClr>
                <a:schemeClr val="tx1"/>
              </a:buClr>
            </a:pPr>
            <a:endParaRPr lang="en-GB" sz="1400" b="1" dirty="0">
              <a:latin typeface="Verdana"/>
            </a:endParaRPr>
          </a:p>
          <a:p>
            <a:pPr algn="l">
              <a:buClr>
                <a:schemeClr val="tx1"/>
              </a:buClr>
            </a:pPr>
            <a:endParaRPr lang="en-GB" sz="1400" dirty="0">
              <a:latin typeface="Verdana"/>
            </a:endParaRPr>
          </a:p>
          <a:p>
            <a:pPr algn="l">
              <a:buClr>
                <a:schemeClr val="tx1"/>
              </a:buClr>
            </a:pPr>
            <a:endParaRPr lang="en-GB" sz="1400" dirty="0">
              <a:latin typeface="Verdana"/>
            </a:endParaRPr>
          </a:p>
          <a:p>
            <a:pPr algn="l">
              <a:buClr>
                <a:schemeClr val="tx1"/>
              </a:buClr>
            </a:pPr>
            <a:endParaRPr lang="en-GB" sz="1400" dirty="0">
              <a:latin typeface="Verdana"/>
            </a:endParaRPr>
          </a:p>
          <a:p>
            <a:pPr algn="l">
              <a:buClr>
                <a:schemeClr val="tx1"/>
              </a:buClr>
            </a:pPr>
            <a:endParaRPr lang="en-GB" sz="1400" dirty="0">
              <a:latin typeface="Verdana"/>
            </a:endParaRPr>
          </a:p>
          <a:p>
            <a:pPr algn="l">
              <a:buClr>
                <a:schemeClr val="tx1"/>
              </a:buClr>
            </a:pPr>
            <a:endParaRPr lang="en-GB" sz="1400" dirty="0">
              <a:latin typeface="Verdana"/>
            </a:endParaRPr>
          </a:p>
          <a:p>
            <a:pPr algn="l">
              <a:buClr>
                <a:schemeClr val="tx1"/>
              </a:buClr>
            </a:pPr>
            <a:endParaRPr lang="en-GB" sz="1400" dirty="0">
              <a:latin typeface="Verdana"/>
            </a:endParaRPr>
          </a:p>
          <a:p>
            <a:pPr algn="l">
              <a:buClr>
                <a:schemeClr val="tx1"/>
              </a:buClr>
            </a:pPr>
            <a:endParaRPr lang="en-GB" sz="1400" dirty="0">
              <a:latin typeface="Verdana"/>
            </a:endParaRPr>
          </a:p>
          <a:p>
            <a:pPr algn="l">
              <a:buClr>
                <a:schemeClr val="tx1"/>
              </a:buClr>
            </a:pPr>
            <a:endParaRPr lang="en-GB" sz="1400" dirty="0">
              <a:latin typeface="Verdana"/>
            </a:endParaRPr>
          </a:p>
          <a:p>
            <a:pPr algn="l">
              <a:buClr>
                <a:schemeClr val="tx1"/>
              </a:buClr>
            </a:pPr>
            <a:endParaRPr lang="en-GB" sz="1400" dirty="0">
              <a:latin typeface="Verdana"/>
            </a:endParaRPr>
          </a:p>
          <a:p>
            <a:pPr algn="l">
              <a:buClr>
                <a:schemeClr val="tx1"/>
              </a:buClr>
            </a:pPr>
            <a:endParaRPr lang="en-GB" sz="1200" dirty="0">
              <a:latin typeface="Verdana"/>
            </a:endParaRPr>
          </a:p>
          <a:p>
            <a:pPr algn="l">
              <a:buClr>
                <a:schemeClr val="tx1"/>
              </a:buClr>
            </a:pPr>
            <a:endParaRPr lang="en-GB" sz="1200" dirty="0">
              <a:latin typeface="Verdana"/>
            </a:endParaRPr>
          </a:p>
          <a:p>
            <a:pPr algn="l"/>
            <a:endParaRPr lang="en-GB" sz="1200" dirty="0">
              <a:latin typeface="Verdana"/>
            </a:endParaRPr>
          </a:p>
        </p:txBody>
      </p:sp>
      <p:sp>
        <p:nvSpPr>
          <p:cNvPr id="17" name="Rectangle 22"/>
          <p:cNvSpPr>
            <a:spLocks noChangeArrowheads="1"/>
          </p:cNvSpPr>
          <p:nvPr/>
        </p:nvSpPr>
        <p:spPr bwMode="auto">
          <a:xfrm>
            <a:off x="6931050" y="3040123"/>
            <a:ext cx="1008062" cy="360362"/>
          </a:xfrm>
          <a:prstGeom prst="rect">
            <a:avLst/>
          </a:prstGeom>
          <a:solidFill>
            <a:schemeClr val="bg2"/>
          </a:solidFill>
          <a:ln w="9525" algn="ctr">
            <a:solidFill>
              <a:srgbClr val="87A5D2"/>
            </a:solidFill>
            <a:miter lim="800000"/>
            <a:headEnd/>
            <a:tailEnd/>
          </a:ln>
          <a:effectLst/>
        </p:spPr>
        <p:txBody>
          <a:bodyPr anchor="ctr"/>
          <a:lstStyle/>
          <a:p>
            <a:pPr algn="l">
              <a:buClr>
                <a:schemeClr val="tx1"/>
              </a:buClr>
            </a:pPr>
            <a:r>
              <a:rPr lang="en-GB" sz="1000" dirty="0">
                <a:latin typeface="Verdana"/>
              </a:rPr>
              <a:t>Check MCU</a:t>
            </a:r>
          </a:p>
        </p:txBody>
      </p:sp>
      <p:sp>
        <p:nvSpPr>
          <p:cNvPr id="18" name="AutoShape 23"/>
          <p:cNvSpPr>
            <a:spLocks noChangeArrowheads="1"/>
          </p:cNvSpPr>
          <p:nvPr/>
        </p:nvSpPr>
        <p:spPr bwMode="auto">
          <a:xfrm>
            <a:off x="6931050" y="4021200"/>
            <a:ext cx="1008062" cy="344486"/>
          </a:xfrm>
          <a:prstGeom prst="diamond">
            <a:avLst/>
          </a:prstGeom>
          <a:solidFill>
            <a:schemeClr val="bg2"/>
          </a:solidFill>
          <a:ln w="9525" algn="ctr">
            <a:solidFill>
              <a:srgbClr val="87A5D2"/>
            </a:solidFill>
            <a:miter lim="800000"/>
            <a:headEnd/>
            <a:tailEnd/>
          </a:ln>
          <a:effectLst/>
        </p:spPr>
        <p:txBody>
          <a:bodyPr wrap="none" lIns="18000" tIns="0" rIns="18000" bIns="0" anchor="ctr"/>
          <a:lstStyle/>
          <a:p>
            <a:pPr algn="l">
              <a:buClr>
                <a:schemeClr val="tx1"/>
              </a:buClr>
            </a:pPr>
            <a:r>
              <a:rPr lang="en-GB" sz="1000" dirty="0">
                <a:latin typeface="Verdana"/>
              </a:rPr>
              <a:t>Correct?</a:t>
            </a:r>
          </a:p>
        </p:txBody>
      </p:sp>
      <p:sp>
        <p:nvSpPr>
          <p:cNvPr id="19" name="Rectangle 24"/>
          <p:cNvSpPr>
            <a:spLocks noChangeArrowheads="1"/>
          </p:cNvSpPr>
          <p:nvPr/>
        </p:nvSpPr>
        <p:spPr bwMode="auto">
          <a:xfrm>
            <a:off x="6931050" y="3502055"/>
            <a:ext cx="1008062" cy="400110"/>
          </a:xfrm>
          <a:prstGeom prst="rect">
            <a:avLst/>
          </a:prstGeom>
          <a:solidFill>
            <a:schemeClr val="bg2"/>
          </a:solidFill>
          <a:ln w="9525" algn="ctr">
            <a:solidFill>
              <a:srgbClr val="87A5D2"/>
            </a:solidFill>
            <a:miter lim="800000"/>
            <a:headEnd/>
            <a:tailEnd/>
          </a:ln>
          <a:effectLst/>
        </p:spPr>
        <p:txBody>
          <a:bodyPr anchor="ctr">
            <a:spAutoFit/>
          </a:bodyPr>
          <a:lstStyle/>
          <a:p>
            <a:pPr algn="l">
              <a:buClr>
                <a:schemeClr val="tx1"/>
              </a:buClr>
            </a:pPr>
            <a:r>
              <a:rPr lang="en-GB" sz="1000" dirty="0">
                <a:latin typeface="Verdana"/>
              </a:rPr>
              <a:t>Wait for</a:t>
            </a:r>
          </a:p>
          <a:p>
            <a:pPr algn="l">
              <a:buClr>
                <a:schemeClr val="tx1"/>
              </a:buClr>
            </a:pPr>
            <a:r>
              <a:rPr lang="en-GB" sz="1000" dirty="0">
                <a:latin typeface="Verdana"/>
              </a:rPr>
              <a:t>Answer</a:t>
            </a:r>
          </a:p>
        </p:txBody>
      </p:sp>
      <p:sp>
        <p:nvSpPr>
          <p:cNvPr id="20" name="Rectangle 25"/>
          <p:cNvSpPr>
            <a:spLocks noChangeArrowheads="1"/>
          </p:cNvSpPr>
          <p:nvPr/>
        </p:nvSpPr>
        <p:spPr bwMode="auto">
          <a:xfrm>
            <a:off x="6931050" y="4510118"/>
            <a:ext cx="1008062" cy="400110"/>
          </a:xfrm>
          <a:prstGeom prst="rect">
            <a:avLst/>
          </a:prstGeom>
          <a:solidFill>
            <a:schemeClr val="bg2"/>
          </a:solidFill>
          <a:ln w="9525" algn="ctr">
            <a:solidFill>
              <a:srgbClr val="87A5D2"/>
            </a:solidFill>
            <a:miter lim="800000"/>
            <a:headEnd/>
            <a:tailEnd/>
          </a:ln>
          <a:effectLst/>
        </p:spPr>
        <p:txBody>
          <a:bodyPr anchor="ctr">
            <a:spAutoFit/>
          </a:bodyPr>
          <a:lstStyle/>
          <a:p>
            <a:pPr algn="l">
              <a:buClr>
                <a:schemeClr val="tx1"/>
              </a:buClr>
            </a:pPr>
            <a:r>
              <a:rPr lang="en-GB" sz="1000" dirty="0">
                <a:latin typeface="Verdana"/>
              </a:rPr>
              <a:t>report</a:t>
            </a:r>
          </a:p>
          <a:p>
            <a:pPr algn="l">
              <a:buClr>
                <a:schemeClr val="tx1"/>
              </a:buClr>
            </a:pPr>
            <a:r>
              <a:rPr lang="en-GB" sz="1000" dirty="0">
                <a:latin typeface="Verdana"/>
              </a:rPr>
              <a:t>failure</a:t>
            </a:r>
          </a:p>
        </p:txBody>
      </p:sp>
      <p:cxnSp>
        <p:nvCxnSpPr>
          <p:cNvPr id="22" name="AutoShape 27"/>
          <p:cNvCxnSpPr>
            <a:cxnSpLocks noChangeShapeType="1"/>
            <a:stCxn id="17" idx="2"/>
            <a:endCxn id="19" idx="0"/>
          </p:cNvCxnSpPr>
          <p:nvPr/>
        </p:nvCxnSpPr>
        <p:spPr bwMode="auto">
          <a:xfrm>
            <a:off x="7435081" y="3400485"/>
            <a:ext cx="0" cy="101570"/>
          </a:xfrm>
          <a:prstGeom prst="straightConnector1">
            <a:avLst/>
          </a:prstGeom>
          <a:noFill/>
          <a:ln w="9525">
            <a:solidFill>
              <a:srgbClr val="87A5D2"/>
            </a:solidFill>
            <a:round/>
            <a:headEnd/>
            <a:tailEnd type="triangle" w="med" len="med"/>
          </a:ln>
          <a:effectLst/>
        </p:spPr>
      </p:cxnSp>
      <p:cxnSp>
        <p:nvCxnSpPr>
          <p:cNvPr id="23" name="AutoShape 28"/>
          <p:cNvCxnSpPr>
            <a:cxnSpLocks noChangeShapeType="1"/>
            <a:stCxn id="19" idx="2"/>
            <a:endCxn id="18" idx="0"/>
          </p:cNvCxnSpPr>
          <p:nvPr/>
        </p:nvCxnSpPr>
        <p:spPr bwMode="auto">
          <a:xfrm>
            <a:off x="7435081" y="3902166"/>
            <a:ext cx="0" cy="119035"/>
          </a:xfrm>
          <a:prstGeom prst="straightConnector1">
            <a:avLst/>
          </a:prstGeom>
          <a:noFill/>
          <a:ln w="9525">
            <a:solidFill>
              <a:srgbClr val="87A5D2"/>
            </a:solidFill>
            <a:round/>
            <a:headEnd/>
            <a:tailEnd type="triangle" w="med" len="med"/>
          </a:ln>
          <a:effectLst/>
        </p:spPr>
      </p:cxnSp>
      <p:cxnSp>
        <p:nvCxnSpPr>
          <p:cNvPr id="24" name="AutoShape 29"/>
          <p:cNvCxnSpPr>
            <a:cxnSpLocks noChangeShapeType="1"/>
            <a:stCxn id="18" idx="3"/>
            <a:endCxn id="17" idx="3"/>
          </p:cNvCxnSpPr>
          <p:nvPr/>
        </p:nvCxnSpPr>
        <p:spPr bwMode="auto">
          <a:xfrm flipV="1">
            <a:off x="7939112" y="3221099"/>
            <a:ext cx="1588" cy="973138"/>
          </a:xfrm>
          <a:prstGeom prst="bentConnector3">
            <a:avLst>
              <a:gd name="adj1" fmla="val 14300000"/>
            </a:avLst>
          </a:prstGeom>
          <a:noFill/>
          <a:ln w="9525">
            <a:solidFill>
              <a:srgbClr val="87A5D2"/>
            </a:solidFill>
            <a:miter lim="800000"/>
            <a:headEnd/>
            <a:tailEnd type="triangle" w="med" len="med"/>
          </a:ln>
          <a:effectLst/>
        </p:spPr>
      </p:cxnSp>
      <p:sp>
        <p:nvSpPr>
          <p:cNvPr id="25" name="Text Box 30"/>
          <p:cNvSpPr txBox="1">
            <a:spLocks noChangeArrowheads="1"/>
          </p:cNvSpPr>
          <p:nvPr/>
        </p:nvSpPr>
        <p:spPr bwMode="auto">
          <a:xfrm>
            <a:off x="7866087" y="3976748"/>
            <a:ext cx="359394" cy="215444"/>
          </a:xfrm>
          <a:prstGeom prst="rect">
            <a:avLst/>
          </a:prstGeom>
          <a:noFill/>
          <a:ln w="9525" algn="ctr">
            <a:noFill/>
            <a:miter lim="800000"/>
            <a:headEnd/>
            <a:tailEnd/>
          </a:ln>
          <a:effectLst/>
        </p:spPr>
        <p:txBody>
          <a:bodyPr wrap="none">
            <a:spAutoFit/>
          </a:bodyPr>
          <a:lstStyle/>
          <a:p>
            <a:pPr algn="l">
              <a:buClr>
                <a:schemeClr val="tx1"/>
              </a:buClr>
            </a:pPr>
            <a:r>
              <a:rPr lang="en-GB" sz="800" dirty="0">
                <a:latin typeface="Verdana"/>
              </a:rPr>
              <a:t>yes</a:t>
            </a:r>
          </a:p>
        </p:txBody>
      </p:sp>
      <p:cxnSp>
        <p:nvCxnSpPr>
          <p:cNvPr id="26" name="AutoShape 31"/>
          <p:cNvCxnSpPr>
            <a:cxnSpLocks noChangeShapeType="1"/>
            <a:stCxn id="18" idx="2"/>
            <a:endCxn id="20" idx="0"/>
          </p:cNvCxnSpPr>
          <p:nvPr/>
        </p:nvCxnSpPr>
        <p:spPr bwMode="auto">
          <a:xfrm>
            <a:off x="7435081" y="4365686"/>
            <a:ext cx="0" cy="144432"/>
          </a:xfrm>
          <a:prstGeom prst="straightConnector1">
            <a:avLst/>
          </a:prstGeom>
          <a:noFill/>
          <a:ln w="9525">
            <a:solidFill>
              <a:srgbClr val="87A5D2"/>
            </a:solidFill>
            <a:round/>
            <a:headEnd/>
            <a:tailEnd type="triangle" w="med" len="med"/>
          </a:ln>
          <a:effectLst/>
        </p:spPr>
      </p:cxnSp>
      <p:sp>
        <p:nvSpPr>
          <p:cNvPr id="27" name="Text Box 32"/>
          <p:cNvSpPr txBox="1">
            <a:spLocks noChangeArrowheads="1"/>
          </p:cNvSpPr>
          <p:nvPr/>
        </p:nvSpPr>
        <p:spPr bwMode="auto">
          <a:xfrm>
            <a:off x="7410475" y="4318060"/>
            <a:ext cx="312906" cy="215444"/>
          </a:xfrm>
          <a:prstGeom prst="rect">
            <a:avLst/>
          </a:prstGeom>
          <a:noFill/>
          <a:ln w="9525" algn="ctr">
            <a:noFill/>
            <a:miter lim="800000"/>
            <a:headEnd/>
            <a:tailEnd/>
          </a:ln>
          <a:effectLst/>
        </p:spPr>
        <p:txBody>
          <a:bodyPr wrap="none">
            <a:spAutoFit/>
          </a:bodyPr>
          <a:lstStyle/>
          <a:p>
            <a:pPr algn="l">
              <a:buClr>
                <a:schemeClr val="tx1"/>
              </a:buClr>
            </a:pPr>
            <a:r>
              <a:rPr lang="en-GB" sz="800" dirty="0">
                <a:latin typeface="Verdana"/>
              </a:rPr>
              <a:t>no</a:t>
            </a:r>
          </a:p>
        </p:txBody>
      </p:sp>
      <p:cxnSp>
        <p:nvCxnSpPr>
          <p:cNvPr id="28" name="AutoShape 33"/>
          <p:cNvCxnSpPr>
            <a:cxnSpLocks noChangeShapeType="1"/>
            <a:stCxn id="19" idx="1"/>
            <a:endCxn id="20" idx="1"/>
          </p:cNvCxnSpPr>
          <p:nvPr/>
        </p:nvCxnSpPr>
        <p:spPr bwMode="auto">
          <a:xfrm rot="10800000" flipV="1">
            <a:off x="6931050" y="3702110"/>
            <a:ext cx="12700" cy="1008063"/>
          </a:xfrm>
          <a:prstGeom prst="bentConnector3">
            <a:avLst>
              <a:gd name="adj1" fmla="val 1800000"/>
            </a:avLst>
          </a:prstGeom>
          <a:noFill/>
          <a:ln w="9525">
            <a:solidFill>
              <a:srgbClr val="87A5D2"/>
            </a:solidFill>
            <a:miter lim="800000"/>
            <a:headEnd/>
            <a:tailEnd type="triangle" w="med" len="med"/>
          </a:ln>
          <a:effectLst/>
        </p:spPr>
      </p:cxnSp>
      <p:sp>
        <p:nvSpPr>
          <p:cNvPr id="29" name="Text Box 34"/>
          <p:cNvSpPr txBox="1">
            <a:spLocks noChangeArrowheads="1"/>
          </p:cNvSpPr>
          <p:nvPr/>
        </p:nvSpPr>
        <p:spPr bwMode="auto">
          <a:xfrm rot="16200000">
            <a:off x="6436566" y="3871407"/>
            <a:ext cx="619080" cy="215444"/>
          </a:xfrm>
          <a:prstGeom prst="rect">
            <a:avLst/>
          </a:prstGeom>
          <a:noFill/>
          <a:ln w="9525" algn="ctr">
            <a:noFill/>
            <a:miter lim="800000"/>
            <a:headEnd/>
            <a:tailEnd/>
          </a:ln>
          <a:effectLst/>
        </p:spPr>
        <p:txBody>
          <a:bodyPr wrap="none">
            <a:spAutoFit/>
          </a:bodyPr>
          <a:lstStyle/>
          <a:p>
            <a:pPr algn="l">
              <a:buClr>
                <a:schemeClr val="tx1"/>
              </a:buClr>
            </a:pPr>
            <a:r>
              <a:rPr lang="en-GB" sz="800" dirty="0">
                <a:latin typeface="Verdana"/>
              </a:rPr>
              <a:t>time out</a:t>
            </a:r>
          </a:p>
        </p:txBody>
      </p:sp>
      <p:sp>
        <p:nvSpPr>
          <p:cNvPr id="30" name="Text Box 39"/>
          <p:cNvSpPr txBox="1">
            <a:spLocks noChangeArrowheads="1"/>
          </p:cNvSpPr>
          <p:nvPr/>
        </p:nvSpPr>
        <p:spPr bwMode="auto">
          <a:xfrm>
            <a:off x="8690868" y="4430368"/>
            <a:ext cx="1116012" cy="1169551"/>
          </a:xfrm>
          <a:prstGeom prst="rect">
            <a:avLst/>
          </a:prstGeom>
          <a:noFill/>
          <a:ln w="9525" algn="ctr">
            <a:noFill/>
            <a:miter lim="800000"/>
            <a:headEnd/>
            <a:tailEnd/>
          </a:ln>
          <a:effectLst/>
        </p:spPr>
        <p:txBody>
          <a:bodyPr>
            <a:spAutoFit/>
          </a:bodyPr>
          <a:lstStyle/>
          <a:p>
            <a:pPr algn="l">
              <a:buClr>
                <a:schemeClr val="tx1"/>
              </a:buClr>
            </a:pPr>
            <a:r>
              <a:rPr lang="en-GB" sz="1000" dirty="0">
                <a:latin typeface="Verdana"/>
              </a:rPr>
              <a:t>Shut down of safety critical path and further appl. specific measures (as required)</a:t>
            </a:r>
          </a:p>
        </p:txBody>
      </p:sp>
      <p:sp>
        <p:nvSpPr>
          <p:cNvPr id="31" name="Line 6"/>
          <p:cNvSpPr>
            <a:spLocks noChangeShapeType="1"/>
          </p:cNvSpPr>
          <p:nvPr/>
        </p:nvSpPr>
        <p:spPr bwMode="auto">
          <a:xfrm flipH="1">
            <a:off x="3091085" y="1882533"/>
            <a:ext cx="1053732" cy="266699"/>
          </a:xfrm>
          <a:prstGeom prst="line">
            <a:avLst/>
          </a:prstGeom>
          <a:noFill/>
          <a:ln w="57150">
            <a:solidFill>
              <a:srgbClr val="87A5D2"/>
            </a:solidFill>
            <a:round/>
            <a:headEnd type="triangle" w="med" len="med"/>
            <a:tailEnd type="triangle" w="med" len="med"/>
          </a:ln>
          <a:effectLst/>
        </p:spPr>
        <p:txBody>
          <a:bodyPr wrap="square" anchor="ctr">
            <a:noAutofit/>
          </a:bodyPr>
          <a:lstStyle/>
          <a:p>
            <a:pPr algn="l"/>
            <a:endParaRPr lang="en-GB" dirty="0">
              <a:solidFill>
                <a:srgbClr val="000000"/>
              </a:solidFill>
            </a:endParaRPr>
          </a:p>
        </p:txBody>
      </p:sp>
      <p:sp>
        <p:nvSpPr>
          <p:cNvPr id="34" name="Line 9"/>
          <p:cNvSpPr>
            <a:spLocks noChangeShapeType="1"/>
          </p:cNvSpPr>
          <p:nvPr/>
        </p:nvSpPr>
        <p:spPr bwMode="auto">
          <a:xfrm flipH="1" flipV="1">
            <a:off x="3651110" y="1676425"/>
            <a:ext cx="503237" cy="0"/>
          </a:xfrm>
          <a:prstGeom prst="line">
            <a:avLst/>
          </a:prstGeom>
          <a:noFill/>
          <a:ln w="57150">
            <a:solidFill>
              <a:srgbClr val="87A5D2"/>
            </a:solidFill>
            <a:round/>
            <a:headEnd type="triangle" w="med" len="med"/>
            <a:tailEnd type="triangle" w="med" len="med"/>
          </a:ln>
          <a:effectLst/>
        </p:spPr>
        <p:txBody>
          <a:bodyPr anchor="ctr">
            <a:noAutofit/>
          </a:bodyPr>
          <a:lstStyle/>
          <a:p>
            <a:pPr algn="l"/>
            <a:endParaRPr lang="en-GB" dirty="0">
              <a:solidFill>
                <a:srgbClr val="000000"/>
              </a:solidFill>
            </a:endParaRPr>
          </a:p>
        </p:txBody>
      </p:sp>
      <p:sp>
        <p:nvSpPr>
          <p:cNvPr id="37" name="Line 12"/>
          <p:cNvSpPr>
            <a:spLocks noChangeShapeType="1"/>
          </p:cNvSpPr>
          <p:nvPr/>
        </p:nvSpPr>
        <p:spPr bwMode="auto">
          <a:xfrm>
            <a:off x="4860802" y="2017731"/>
            <a:ext cx="679832" cy="2173331"/>
          </a:xfrm>
          <a:prstGeom prst="line">
            <a:avLst/>
          </a:prstGeom>
          <a:noFill/>
          <a:ln w="57150">
            <a:solidFill>
              <a:srgbClr val="87A5D2"/>
            </a:solidFill>
            <a:round/>
            <a:headEnd type="triangle" w="med" len="med"/>
            <a:tailEnd type="triangle" w="med" len="med"/>
          </a:ln>
          <a:effectLst/>
        </p:spPr>
        <p:txBody>
          <a:bodyPr wrap="square" anchor="ctr">
            <a:noAutofit/>
          </a:bodyPr>
          <a:lstStyle/>
          <a:p>
            <a:pPr algn="l"/>
            <a:endParaRPr lang="en-GB" dirty="0">
              <a:solidFill>
                <a:srgbClr val="000000"/>
              </a:solidFill>
            </a:endParaRPr>
          </a:p>
        </p:txBody>
      </p:sp>
      <p:sp>
        <p:nvSpPr>
          <p:cNvPr id="38" name="Line 13"/>
          <p:cNvSpPr>
            <a:spLocks noChangeShapeType="1"/>
          </p:cNvSpPr>
          <p:nvPr/>
        </p:nvSpPr>
        <p:spPr bwMode="auto">
          <a:xfrm>
            <a:off x="4910340" y="1988842"/>
            <a:ext cx="448857" cy="141338"/>
          </a:xfrm>
          <a:prstGeom prst="line">
            <a:avLst/>
          </a:prstGeom>
          <a:noFill/>
          <a:ln w="57150">
            <a:solidFill>
              <a:srgbClr val="87A5D2"/>
            </a:solidFill>
            <a:round/>
            <a:headEnd type="triangle" w="med" len="med"/>
            <a:tailEnd type="triangle" w="med" len="med"/>
          </a:ln>
          <a:effectLst/>
        </p:spPr>
        <p:txBody>
          <a:bodyPr wrap="square" anchor="ctr">
            <a:noAutofit/>
          </a:bodyPr>
          <a:lstStyle/>
          <a:p>
            <a:pPr algn="l"/>
            <a:endParaRPr lang="en-GB" dirty="0">
              <a:solidFill>
                <a:srgbClr val="000000"/>
              </a:solidFill>
            </a:endParaRPr>
          </a:p>
        </p:txBody>
      </p:sp>
      <p:sp>
        <p:nvSpPr>
          <p:cNvPr id="39" name="Line 14"/>
          <p:cNvSpPr>
            <a:spLocks noChangeShapeType="1"/>
          </p:cNvSpPr>
          <p:nvPr/>
        </p:nvSpPr>
        <p:spPr bwMode="auto">
          <a:xfrm flipH="1">
            <a:off x="2345857" y="1798387"/>
            <a:ext cx="1781917" cy="0"/>
          </a:xfrm>
          <a:prstGeom prst="line">
            <a:avLst/>
          </a:prstGeom>
          <a:noFill/>
          <a:ln w="57150">
            <a:solidFill>
              <a:srgbClr val="87A5D2"/>
            </a:solidFill>
            <a:round/>
            <a:headEnd type="triangle" w="med" len="med"/>
            <a:tailEnd type="triangle" w="med" len="med"/>
          </a:ln>
          <a:effectLst/>
        </p:spPr>
        <p:txBody>
          <a:bodyPr wrap="square" anchor="ctr">
            <a:noAutofit/>
          </a:bodyPr>
          <a:lstStyle/>
          <a:p>
            <a:pPr algn="l"/>
            <a:endParaRPr lang="en-GB" dirty="0">
              <a:solidFill>
                <a:srgbClr val="000000"/>
              </a:solidFill>
            </a:endParaRPr>
          </a:p>
        </p:txBody>
      </p:sp>
      <p:sp>
        <p:nvSpPr>
          <p:cNvPr id="44" name="Rectangle 21"/>
          <p:cNvSpPr>
            <a:spLocks noChangeArrowheads="1"/>
          </p:cNvSpPr>
          <p:nvPr/>
        </p:nvSpPr>
        <p:spPr bwMode="auto">
          <a:xfrm>
            <a:off x="4294160" y="1541452"/>
            <a:ext cx="513216" cy="331948"/>
          </a:xfrm>
          <a:prstGeom prst="rect">
            <a:avLst/>
          </a:prstGeom>
          <a:solidFill>
            <a:srgbClr val="87A5D2"/>
          </a:solidFill>
          <a:ln w="9525" algn="ctr">
            <a:solidFill>
              <a:schemeClr val="tx1"/>
            </a:solidFill>
            <a:miter lim="800000"/>
            <a:headEnd/>
            <a:tailEnd/>
          </a:ln>
          <a:effectLst/>
        </p:spPr>
        <p:txBody>
          <a:bodyPr anchor="ctr"/>
          <a:lstStyle/>
          <a:p>
            <a:pPr>
              <a:buClr>
                <a:schemeClr val="tx1"/>
              </a:buClr>
            </a:pPr>
            <a:r>
              <a:rPr lang="en-GB" sz="900" dirty="0">
                <a:latin typeface="Verdana"/>
              </a:rPr>
              <a:t>Run</a:t>
            </a:r>
          </a:p>
          <a:p>
            <a:pPr>
              <a:buClr>
                <a:schemeClr val="tx1"/>
              </a:buClr>
            </a:pPr>
            <a:r>
              <a:rPr lang="en-GB" sz="900" dirty="0">
                <a:latin typeface="Verdana"/>
              </a:rPr>
              <a:t>Tests</a:t>
            </a:r>
          </a:p>
        </p:txBody>
      </p:sp>
      <p:sp>
        <p:nvSpPr>
          <p:cNvPr id="54" name="Rechteck 53"/>
          <p:cNvSpPr/>
          <p:nvPr/>
        </p:nvSpPr>
        <p:spPr>
          <a:xfrm>
            <a:off x="1823521" y="3022476"/>
            <a:ext cx="233883" cy="825624"/>
          </a:xfrm>
          <a:prstGeom prst="rect">
            <a:avLst/>
          </a:prstGeom>
          <a:noFill/>
          <a:ln w="28575">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noAutofit/>
          </a:bodyPr>
          <a:lstStyle/>
          <a:p>
            <a:pPr>
              <a:buClr>
                <a:schemeClr val="accent1"/>
              </a:buClr>
            </a:pPr>
            <a:endParaRPr lang="en-GB" sz="1600" dirty="0" err="1">
              <a:solidFill>
                <a:schemeClr val="bg1"/>
              </a:solidFill>
              <a:latin typeface="Verdana" pitchFamily="34" charset="0"/>
            </a:endParaRPr>
          </a:p>
        </p:txBody>
      </p:sp>
      <p:sp>
        <p:nvSpPr>
          <p:cNvPr id="45" name="Freihandform 44"/>
          <p:cNvSpPr/>
          <p:nvPr/>
        </p:nvSpPr>
        <p:spPr>
          <a:xfrm>
            <a:off x="1990729" y="3238501"/>
            <a:ext cx="4829175" cy="2428874"/>
          </a:xfrm>
          <a:custGeom>
            <a:avLst/>
            <a:gdLst>
              <a:gd name="connsiteX0" fmla="*/ 4752975 w 4752975"/>
              <a:gd name="connsiteY0" fmla="*/ 0 h 2428875"/>
              <a:gd name="connsiteX1" fmla="*/ 4191000 w 4752975"/>
              <a:gd name="connsiteY1" fmla="*/ 0 h 2428875"/>
              <a:gd name="connsiteX2" fmla="*/ 4191000 w 4752975"/>
              <a:gd name="connsiteY2" fmla="*/ 2428875 h 2428875"/>
              <a:gd name="connsiteX3" fmla="*/ 933450 w 4752975"/>
              <a:gd name="connsiteY3" fmla="*/ 2419350 h 2428875"/>
              <a:gd name="connsiteX4" fmla="*/ 933450 w 4752975"/>
              <a:gd name="connsiteY4" fmla="*/ 923925 h 2428875"/>
              <a:gd name="connsiteX5" fmla="*/ 9525 w 4752975"/>
              <a:gd name="connsiteY5" fmla="*/ 923925 h 2428875"/>
              <a:gd name="connsiteX6" fmla="*/ 0 w 4752975"/>
              <a:gd name="connsiteY6" fmla="*/ 466725 h 242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2975" h="2428875">
                <a:moveTo>
                  <a:pt x="4752975" y="0"/>
                </a:moveTo>
                <a:lnTo>
                  <a:pt x="4191000" y="0"/>
                </a:lnTo>
                <a:lnTo>
                  <a:pt x="4191000" y="2428875"/>
                </a:lnTo>
                <a:lnTo>
                  <a:pt x="933450" y="2419350"/>
                </a:lnTo>
                <a:lnTo>
                  <a:pt x="933450" y="923925"/>
                </a:lnTo>
                <a:lnTo>
                  <a:pt x="9525" y="923925"/>
                </a:lnTo>
                <a:lnTo>
                  <a:pt x="0" y="466725"/>
                </a:lnTo>
              </a:path>
            </a:pathLst>
          </a:custGeom>
          <a:ln w="38100">
            <a:solidFill>
              <a:srgbClr val="FFC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endParaRPr lang="en-GB" dirty="0">
              <a:solidFill>
                <a:srgbClr val="000000"/>
              </a:solidFill>
            </a:endParaRPr>
          </a:p>
        </p:txBody>
      </p:sp>
      <p:sp>
        <p:nvSpPr>
          <p:cNvPr id="55" name="Freihandform 54"/>
          <p:cNvSpPr/>
          <p:nvPr/>
        </p:nvSpPr>
        <p:spPr>
          <a:xfrm>
            <a:off x="1971675" y="1962151"/>
            <a:ext cx="2609850" cy="1143000"/>
          </a:xfrm>
          <a:custGeom>
            <a:avLst/>
            <a:gdLst>
              <a:gd name="connsiteX0" fmla="*/ 0 w 2609850"/>
              <a:gd name="connsiteY0" fmla="*/ 1143000 h 1143000"/>
              <a:gd name="connsiteX1" fmla="*/ 0 w 2609850"/>
              <a:gd name="connsiteY1" fmla="*/ 685800 h 1143000"/>
              <a:gd name="connsiteX2" fmla="*/ 2600325 w 2609850"/>
              <a:gd name="connsiteY2" fmla="*/ 676275 h 1143000"/>
              <a:gd name="connsiteX3" fmla="*/ 2609850 w 2609850"/>
              <a:gd name="connsiteY3" fmla="*/ 0 h 1143000"/>
            </a:gdLst>
            <a:ahLst/>
            <a:cxnLst>
              <a:cxn ang="0">
                <a:pos x="connsiteX0" y="connsiteY0"/>
              </a:cxn>
              <a:cxn ang="0">
                <a:pos x="connsiteX1" y="connsiteY1"/>
              </a:cxn>
              <a:cxn ang="0">
                <a:pos x="connsiteX2" y="connsiteY2"/>
              </a:cxn>
              <a:cxn ang="0">
                <a:pos x="connsiteX3" y="connsiteY3"/>
              </a:cxn>
            </a:cxnLst>
            <a:rect l="l" t="t" r="r" b="b"/>
            <a:pathLst>
              <a:path w="2609850" h="1143000">
                <a:moveTo>
                  <a:pt x="0" y="1143000"/>
                </a:moveTo>
                <a:lnTo>
                  <a:pt x="0" y="685800"/>
                </a:lnTo>
                <a:lnTo>
                  <a:pt x="2600325" y="676275"/>
                </a:lnTo>
                <a:lnTo>
                  <a:pt x="2609850" y="0"/>
                </a:lnTo>
              </a:path>
            </a:pathLst>
          </a:custGeom>
          <a:ln w="38100">
            <a:solidFill>
              <a:srgbClr val="FFC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endParaRPr lang="en-GB" dirty="0">
              <a:solidFill>
                <a:srgbClr val="000000"/>
              </a:solidFill>
            </a:endParaRPr>
          </a:p>
        </p:txBody>
      </p:sp>
      <p:sp>
        <p:nvSpPr>
          <p:cNvPr id="56" name="Freihandform 55"/>
          <p:cNvSpPr/>
          <p:nvPr/>
        </p:nvSpPr>
        <p:spPr>
          <a:xfrm>
            <a:off x="1899202" y="1990725"/>
            <a:ext cx="2609850" cy="1114426"/>
          </a:xfrm>
          <a:custGeom>
            <a:avLst/>
            <a:gdLst>
              <a:gd name="connsiteX0" fmla="*/ 0 w 2609850"/>
              <a:gd name="connsiteY0" fmla="*/ 1143000 h 1143000"/>
              <a:gd name="connsiteX1" fmla="*/ 0 w 2609850"/>
              <a:gd name="connsiteY1" fmla="*/ 685800 h 1143000"/>
              <a:gd name="connsiteX2" fmla="*/ 2600325 w 2609850"/>
              <a:gd name="connsiteY2" fmla="*/ 676275 h 1143000"/>
              <a:gd name="connsiteX3" fmla="*/ 2609850 w 2609850"/>
              <a:gd name="connsiteY3" fmla="*/ 0 h 1143000"/>
              <a:gd name="connsiteX0" fmla="*/ 0 w 2609850"/>
              <a:gd name="connsiteY0" fmla="*/ 1279052 h 1279052"/>
              <a:gd name="connsiteX1" fmla="*/ 0 w 2609850"/>
              <a:gd name="connsiteY1" fmla="*/ 685800 h 1279052"/>
              <a:gd name="connsiteX2" fmla="*/ 2600325 w 2609850"/>
              <a:gd name="connsiteY2" fmla="*/ 676275 h 1279052"/>
              <a:gd name="connsiteX3" fmla="*/ 2609850 w 2609850"/>
              <a:gd name="connsiteY3" fmla="*/ 0 h 1279052"/>
            </a:gdLst>
            <a:ahLst/>
            <a:cxnLst>
              <a:cxn ang="0">
                <a:pos x="connsiteX0" y="connsiteY0"/>
              </a:cxn>
              <a:cxn ang="0">
                <a:pos x="connsiteX1" y="connsiteY1"/>
              </a:cxn>
              <a:cxn ang="0">
                <a:pos x="connsiteX2" y="connsiteY2"/>
              </a:cxn>
              <a:cxn ang="0">
                <a:pos x="connsiteX3" y="connsiteY3"/>
              </a:cxn>
            </a:cxnLst>
            <a:rect l="l" t="t" r="r" b="b"/>
            <a:pathLst>
              <a:path w="2609850" h="1279052">
                <a:moveTo>
                  <a:pt x="0" y="1279052"/>
                </a:moveTo>
                <a:lnTo>
                  <a:pt x="0" y="685800"/>
                </a:lnTo>
                <a:lnTo>
                  <a:pt x="2600325" y="676275"/>
                </a:lnTo>
                <a:lnTo>
                  <a:pt x="2609850" y="0"/>
                </a:lnTo>
              </a:path>
            </a:pathLst>
          </a:custGeom>
          <a:ln w="38100">
            <a:solidFill>
              <a:srgbClr val="00B05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endParaRPr lang="en-GB" dirty="0">
              <a:solidFill>
                <a:srgbClr val="000000"/>
              </a:solidFill>
            </a:endParaRPr>
          </a:p>
        </p:txBody>
      </p:sp>
      <p:sp>
        <p:nvSpPr>
          <p:cNvPr id="57" name="Freihandform 56"/>
          <p:cNvSpPr/>
          <p:nvPr/>
        </p:nvSpPr>
        <p:spPr>
          <a:xfrm>
            <a:off x="1926192" y="3305459"/>
            <a:ext cx="4901065" cy="2444437"/>
          </a:xfrm>
          <a:custGeom>
            <a:avLst/>
            <a:gdLst>
              <a:gd name="connsiteX0" fmla="*/ 4752975 w 4752975"/>
              <a:gd name="connsiteY0" fmla="*/ 0 h 2428875"/>
              <a:gd name="connsiteX1" fmla="*/ 4191000 w 4752975"/>
              <a:gd name="connsiteY1" fmla="*/ 0 h 2428875"/>
              <a:gd name="connsiteX2" fmla="*/ 4191000 w 4752975"/>
              <a:gd name="connsiteY2" fmla="*/ 2428875 h 2428875"/>
              <a:gd name="connsiteX3" fmla="*/ 933450 w 4752975"/>
              <a:gd name="connsiteY3" fmla="*/ 2419350 h 2428875"/>
              <a:gd name="connsiteX4" fmla="*/ 933450 w 4752975"/>
              <a:gd name="connsiteY4" fmla="*/ 923925 h 2428875"/>
              <a:gd name="connsiteX5" fmla="*/ 9525 w 4752975"/>
              <a:gd name="connsiteY5" fmla="*/ 923925 h 2428875"/>
              <a:gd name="connsiteX6" fmla="*/ 0 w 4752975"/>
              <a:gd name="connsiteY6" fmla="*/ 466725 h 2428875"/>
              <a:gd name="connsiteX0" fmla="*/ 4752975 w 4752975"/>
              <a:gd name="connsiteY0" fmla="*/ 0 h 2428875"/>
              <a:gd name="connsiteX1" fmla="*/ 4191000 w 4752975"/>
              <a:gd name="connsiteY1" fmla="*/ 0 h 2428875"/>
              <a:gd name="connsiteX2" fmla="*/ 4380296 w 4752975"/>
              <a:gd name="connsiteY2" fmla="*/ 2428875 h 2428875"/>
              <a:gd name="connsiteX3" fmla="*/ 933450 w 4752975"/>
              <a:gd name="connsiteY3" fmla="*/ 2419350 h 2428875"/>
              <a:gd name="connsiteX4" fmla="*/ 933450 w 4752975"/>
              <a:gd name="connsiteY4" fmla="*/ 923925 h 2428875"/>
              <a:gd name="connsiteX5" fmla="*/ 9525 w 4752975"/>
              <a:gd name="connsiteY5" fmla="*/ 923925 h 2428875"/>
              <a:gd name="connsiteX6" fmla="*/ 0 w 4752975"/>
              <a:gd name="connsiteY6" fmla="*/ 466725 h 2428875"/>
              <a:gd name="connsiteX0" fmla="*/ 4752975 w 4752975"/>
              <a:gd name="connsiteY0" fmla="*/ 0 h 2430990"/>
              <a:gd name="connsiteX1" fmla="*/ 4191000 w 4752975"/>
              <a:gd name="connsiteY1" fmla="*/ 0 h 2430990"/>
              <a:gd name="connsiteX2" fmla="*/ 4355925 w 4752975"/>
              <a:gd name="connsiteY2" fmla="*/ 2430990 h 2430990"/>
              <a:gd name="connsiteX3" fmla="*/ 933450 w 4752975"/>
              <a:gd name="connsiteY3" fmla="*/ 2419350 h 2430990"/>
              <a:gd name="connsiteX4" fmla="*/ 933450 w 4752975"/>
              <a:gd name="connsiteY4" fmla="*/ 923925 h 2430990"/>
              <a:gd name="connsiteX5" fmla="*/ 9525 w 4752975"/>
              <a:gd name="connsiteY5" fmla="*/ 923925 h 2430990"/>
              <a:gd name="connsiteX6" fmla="*/ 0 w 4752975"/>
              <a:gd name="connsiteY6" fmla="*/ 466725 h 2430990"/>
              <a:gd name="connsiteX0" fmla="*/ 4752975 w 4752975"/>
              <a:gd name="connsiteY0" fmla="*/ 13447 h 2444437"/>
              <a:gd name="connsiteX1" fmla="*/ 4355110 w 4752975"/>
              <a:gd name="connsiteY1" fmla="*/ 0 h 2444437"/>
              <a:gd name="connsiteX2" fmla="*/ 4355925 w 4752975"/>
              <a:gd name="connsiteY2" fmla="*/ 2444437 h 2444437"/>
              <a:gd name="connsiteX3" fmla="*/ 933450 w 4752975"/>
              <a:gd name="connsiteY3" fmla="*/ 2432797 h 2444437"/>
              <a:gd name="connsiteX4" fmla="*/ 933450 w 4752975"/>
              <a:gd name="connsiteY4" fmla="*/ 937372 h 2444437"/>
              <a:gd name="connsiteX5" fmla="*/ 9525 w 4752975"/>
              <a:gd name="connsiteY5" fmla="*/ 937372 h 2444437"/>
              <a:gd name="connsiteX6" fmla="*/ 0 w 4752975"/>
              <a:gd name="connsiteY6" fmla="*/ 480172 h 2444437"/>
              <a:gd name="connsiteX0" fmla="*/ 4823731 w 4823731"/>
              <a:gd name="connsiteY0" fmla="*/ 22501 h 2444437"/>
              <a:gd name="connsiteX1" fmla="*/ 4355110 w 4823731"/>
              <a:gd name="connsiteY1" fmla="*/ 0 h 2444437"/>
              <a:gd name="connsiteX2" fmla="*/ 4355925 w 4823731"/>
              <a:gd name="connsiteY2" fmla="*/ 2444437 h 2444437"/>
              <a:gd name="connsiteX3" fmla="*/ 933450 w 4823731"/>
              <a:gd name="connsiteY3" fmla="*/ 2432797 h 2444437"/>
              <a:gd name="connsiteX4" fmla="*/ 933450 w 4823731"/>
              <a:gd name="connsiteY4" fmla="*/ 937372 h 2444437"/>
              <a:gd name="connsiteX5" fmla="*/ 9525 w 4823731"/>
              <a:gd name="connsiteY5" fmla="*/ 937372 h 2444437"/>
              <a:gd name="connsiteX6" fmla="*/ 0 w 4823731"/>
              <a:gd name="connsiteY6" fmla="*/ 480172 h 2444437"/>
              <a:gd name="connsiteX0" fmla="*/ 4823731 w 4823731"/>
              <a:gd name="connsiteY0" fmla="*/ 0 h 2444437"/>
              <a:gd name="connsiteX1" fmla="*/ 4355110 w 4823731"/>
              <a:gd name="connsiteY1" fmla="*/ 0 h 2444437"/>
              <a:gd name="connsiteX2" fmla="*/ 4355925 w 4823731"/>
              <a:gd name="connsiteY2" fmla="*/ 2444437 h 2444437"/>
              <a:gd name="connsiteX3" fmla="*/ 933450 w 4823731"/>
              <a:gd name="connsiteY3" fmla="*/ 2432797 h 2444437"/>
              <a:gd name="connsiteX4" fmla="*/ 933450 w 4823731"/>
              <a:gd name="connsiteY4" fmla="*/ 937372 h 2444437"/>
              <a:gd name="connsiteX5" fmla="*/ 9525 w 4823731"/>
              <a:gd name="connsiteY5" fmla="*/ 937372 h 2444437"/>
              <a:gd name="connsiteX6" fmla="*/ 0 w 4823731"/>
              <a:gd name="connsiteY6" fmla="*/ 480172 h 244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3731" h="2444437">
                <a:moveTo>
                  <a:pt x="4823731" y="0"/>
                </a:moveTo>
                <a:lnTo>
                  <a:pt x="4355110" y="0"/>
                </a:lnTo>
                <a:cubicBezTo>
                  <a:pt x="4355382" y="814812"/>
                  <a:pt x="4355653" y="1629625"/>
                  <a:pt x="4355925" y="2444437"/>
                </a:cubicBezTo>
                <a:lnTo>
                  <a:pt x="933450" y="2432797"/>
                </a:lnTo>
                <a:lnTo>
                  <a:pt x="933450" y="937372"/>
                </a:lnTo>
                <a:lnTo>
                  <a:pt x="9525" y="937372"/>
                </a:lnTo>
                <a:lnTo>
                  <a:pt x="0" y="480172"/>
                </a:lnTo>
              </a:path>
            </a:pathLst>
          </a:custGeom>
          <a:ln w="38100">
            <a:solidFill>
              <a:srgbClr val="00B05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noAutofit/>
          </a:bodyPr>
          <a:lstStyle/>
          <a:p>
            <a:endParaRPr lang="en-GB" dirty="0">
              <a:solidFill>
                <a:srgbClr val="000000"/>
              </a:solidFill>
            </a:endParaRPr>
          </a:p>
        </p:txBody>
      </p:sp>
      <p:sp>
        <p:nvSpPr>
          <p:cNvPr id="58" name="Line 13"/>
          <p:cNvSpPr>
            <a:spLocks noChangeShapeType="1"/>
          </p:cNvSpPr>
          <p:nvPr/>
        </p:nvSpPr>
        <p:spPr bwMode="auto">
          <a:xfrm>
            <a:off x="4946489" y="1873399"/>
            <a:ext cx="448857" cy="0"/>
          </a:xfrm>
          <a:prstGeom prst="line">
            <a:avLst/>
          </a:prstGeom>
          <a:noFill/>
          <a:ln w="57150">
            <a:solidFill>
              <a:srgbClr val="87A5D2"/>
            </a:solidFill>
            <a:round/>
            <a:headEnd type="triangle" w="med" len="med"/>
            <a:tailEnd type="triangle" w="med" len="med"/>
          </a:ln>
          <a:effectLst/>
        </p:spPr>
        <p:txBody>
          <a:bodyPr wrap="square" anchor="ctr">
            <a:noAutofit/>
          </a:bodyPr>
          <a:lstStyle/>
          <a:p>
            <a:pPr algn="l"/>
            <a:endParaRPr lang="en-GB" dirty="0">
              <a:solidFill>
                <a:srgbClr val="000000"/>
              </a:solidFill>
            </a:endParaRPr>
          </a:p>
        </p:txBody>
      </p:sp>
      <p:sp>
        <p:nvSpPr>
          <p:cNvPr id="59" name="Line 11"/>
          <p:cNvSpPr>
            <a:spLocks noChangeShapeType="1"/>
          </p:cNvSpPr>
          <p:nvPr/>
        </p:nvSpPr>
        <p:spPr bwMode="auto">
          <a:xfrm>
            <a:off x="4723704" y="1992953"/>
            <a:ext cx="0" cy="2293358"/>
          </a:xfrm>
          <a:prstGeom prst="line">
            <a:avLst/>
          </a:prstGeom>
          <a:noFill/>
          <a:ln w="57150">
            <a:solidFill>
              <a:srgbClr val="87A5D2"/>
            </a:solidFill>
            <a:round/>
            <a:headEnd type="triangle" w="med" len="med"/>
            <a:tailEnd type="triangle" w="med" len="med"/>
          </a:ln>
          <a:effectLst/>
        </p:spPr>
        <p:txBody>
          <a:bodyPr wrap="square" anchor="ctr">
            <a:noAutofit/>
          </a:bodyPr>
          <a:lstStyle/>
          <a:p>
            <a:pPr algn="l"/>
            <a:endParaRPr lang="en-GB" dirty="0">
              <a:solidFill>
                <a:srgbClr val="000000"/>
              </a:solidFill>
            </a:endParaRPr>
          </a:p>
        </p:txBody>
      </p:sp>
      <p:sp>
        <p:nvSpPr>
          <p:cNvPr id="32" name="Line 7"/>
          <p:cNvSpPr>
            <a:spLocks noChangeShapeType="1"/>
          </p:cNvSpPr>
          <p:nvPr/>
        </p:nvSpPr>
        <p:spPr bwMode="auto">
          <a:xfrm flipH="1">
            <a:off x="2952631" y="1954933"/>
            <a:ext cx="1192184" cy="1150219"/>
          </a:xfrm>
          <a:prstGeom prst="line">
            <a:avLst/>
          </a:prstGeom>
          <a:noFill/>
          <a:ln w="57150">
            <a:solidFill>
              <a:srgbClr val="87A5D2"/>
            </a:solidFill>
            <a:round/>
            <a:headEnd type="triangle" w="med" len="med"/>
            <a:tailEnd type="triangle" w="med" len="med"/>
          </a:ln>
          <a:effectLst/>
        </p:spPr>
        <p:txBody>
          <a:bodyPr wrap="square" anchor="ctr">
            <a:noAutofit/>
          </a:bodyPr>
          <a:lstStyle/>
          <a:p>
            <a:pPr algn="l"/>
            <a:endParaRPr lang="en-GB" dirty="0">
              <a:solidFill>
                <a:srgbClr val="000000"/>
              </a:solidFill>
            </a:endParaRPr>
          </a:p>
        </p:txBody>
      </p:sp>
      <p:sp>
        <p:nvSpPr>
          <p:cNvPr id="35" name="Line 10"/>
          <p:cNvSpPr>
            <a:spLocks noChangeShapeType="1"/>
          </p:cNvSpPr>
          <p:nvPr/>
        </p:nvSpPr>
        <p:spPr bwMode="auto">
          <a:xfrm flipH="1">
            <a:off x="3204126" y="1992954"/>
            <a:ext cx="1099492" cy="1714714"/>
          </a:xfrm>
          <a:prstGeom prst="line">
            <a:avLst/>
          </a:prstGeom>
          <a:noFill/>
          <a:ln w="57150">
            <a:solidFill>
              <a:srgbClr val="87A5D2"/>
            </a:solidFill>
            <a:round/>
            <a:headEnd type="triangle" w="med" len="med"/>
            <a:tailEnd type="triangle" w="med" len="med"/>
          </a:ln>
          <a:effectLst/>
        </p:spPr>
        <p:txBody>
          <a:bodyPr wrap="square" anchor="ctr">
            <a:noAutofit/>
          </a:bodyPr>
          <a:lstStyle/>
          <a:p>
            <a:pPr algn="l"/>
            <a:endParaRPr lang="en-GB" dirty="0">
              <a:solidFill>
                <a:srgbClr val="000000"/>
              </a:solidFill>
            </a:endParaRPr>
          </a:p>
        </p:txBody>
      </p:sp>
      <p:sp>
        <p:nvSpPr>
          <p:cNvPr id="60" name="Line 11"/>
          <p:cNvSpPr>
            <a:spLocks noChangeShapeType="1"/>
          </p:cNvSpPr>
          <p:nvPr/>
        </p:nvSpPr>
        <p:spPr bwMode="auto">
          <a:xfrm>
            <a:off x="4550768" y="2015880"/>
            <a:ext cx="0" cy="1089272"/>
          </a:xfrm>
          <a:prstGeom prst="line">
            <a:avLst/>
          </a:prstGeom>
          <a:noFill/>
          <a:ln w="57150">
            <a:solidFill>
              <a:srgbClr val="87A5D2"/>
            </a:solidFill>
            <a:round/>
            <a:headEnd type="triangle" w="med" len="med"/>
            <a:tailEnd type="triangle" w="med" len="med"/>
          </a:ln>
          <a:effectLst/>
        </p:spPr>
        <p:txBody>
          <a:bodyPr wrap="square" anchor="ctr">
            <a:noAutofit/>
          </a:bodyPr>
          <a:lstStyle/>
          <a:p>
            <a:pPr algn="l"/>
            <a:endParaRPr lang="en-GB" dirty="0">
              <a:solidFill>
                <a:srgbClr val="000000"/>
              </a:solidFill>
            </a:endParaRPr>
          </a:p>
        </p:txBody>
      </p:sp>
      <p:sp>
        <p:nvSpPr>
          <p:cNvPr id="62" name="Rechteck 61"/>
          <p:cNvSpPr/>
          <p:nvPr/>
        </p:nvSpPr>
        <p:spPr>
          <a:xfrm>
            <a:off x="5540638" y="5440207"/>
            <a:ext cx="758541" cy="246221"/>
          </a:xfrm>
          <a:prstGeom prst="rect">
            <a:avLst/>
          </a:prstGeom>
          <a:effectLst/>
        </p:spPr>
        <p:txBody>
          <a:bodyPr wrap="none">
            <a:spAutoFit/>
          </a:bodyPr>
          <a:lstStyle/>
          <a:p>
            <a:pPr algn="l">
              <a:buClr>
                <a:schemeClr val="tx1"/>
              </a:buClr>
            </a:pPr>
            <a:r>
              <a:rPr lang="en-GB" sz="1000" dirty="0">
                <a:latin typeface="Verdana"/>
              </a:rPr>
              <a:t>Question</a:t>
            </a:r>
            <a:endParaRPr lang="en-GB" dirty="0">
              <a:latin typeface="Verdana"/>
            </a:endParaRPr>
          </a:p>
        </p:txBody>
      </p:sp>
      <p:sp>
        <p:nvSpPr>
          <p:cNvPr id="63" name="Rechteck 62"/>
          <p:cNvSpPr/>
          <p:nvPr/>
        </p:nvSpPr>
        <p:spPr>
          <a:xfrm>
            <a:off x="5540634" y="5749897"/>
            <a:ext cx="657552" cy="246221"/>
          </a:xfrm>
          <a:prstGeom prst="rect">
            <a:avLst/>
          </a:prstGeom>
          <a:effectLst/>
        </p:spPr>
        <p:txBody>
          <a:bodyPr wrap="none">
            <a:spAutoFit/>
          </a:bodyPr>
          <a:lstStyle/>
          <a:p>
            <a:pPr algn="l">
              <a:buClr>
                <a:schemeClr val="tx1"/>
              </a:buClr>
            </a:pPr>
            <a:r>
              <a:rPr lang="en-GB" sz="1000" dirty="0">
                <a:latin typeface="Verdana"/>
              </a:rPr>
              <a:t>Answer</a:t>
            </a:r>
            <a:endParaRPr lang="en-GB" dirty="0">
              <a:latin typeface="Verdana"/>
            </a:endParaRPr>
          </a:p>
        </p:txBody>
      </p:sp>
      <p:sp>
        <p:nvSpPr>
          <p:cNvPr id="64" name="Pfeil nach rechts 63"/>
          <p:cNvSpPr/>
          <p:nvPr/>
        </p:nvSpPr>
        <p:spPr>
          <a:xfrm>
            <a:off x="7865644" y="4509120"/>
            <a:ext cx="789111" cy="381000"/>
          </a:xfrm>
          <a:prstGeom prst="rightArrow">
            <a:avLst/>
          </a:prstGeom>
          <a:solidFill>
            <a:srgbClr val="FF000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buClr>
                <a:schemeClr val="accent1"/>
              </a:buClr>
            </a:pPr>
            <a:r>
              <a:rPr lang="en-GB" sz="1100" dirty="0">
                <a:solidFill>
                  <a:schemeClr val="tx1"/>
                </a:solidFill>
                <a:latin typeface="Verdana" pitchFamily="34" charset="0"/>
              </a:rPr>
              <a:t>Failure</a:t>
            </a:r>
          </a:p>
        </p:txBody>
      </p:sp>
      <p:sp>
        <p:nvSpPr>
          <p:cNvPr id="4" name="Title 3"/>
          <p:cNvSpPr>
            <a:spLocks noGrp="1"/>
          </p:cNvSpPr>
          <p:nvPr>
            <p:ph type="title" hasCustomPrompt="1"/>
          </p:nvPr>
        </p:nvSpPr>
        <p:spPr/>
        <p:txBody>
          <a:bodyPr/>
          <a:lstStyle/>
          <a:p>
            <a:r>
              <a:t>HW Integrity Testing Concept</a:t>
            </a:r>
            <a:br>
              <a:rPr/>
            </a:br>
            <a:r>
              <a:rPr>
                <a:solidFill>
                  <a:schemeClr val="tx2">
                    <a:lumMod val="50000"/>
                  </a:schemeClr>
                </a:solidFill>
              </a:rPr>
              <a:t>For detecting latent faults</a:t>
            </a:r>
            <a:endParaRPr lang="en-GB" i="1" dirty="0">
              <a:solidFill>
                <a:schemeClr val="tx2">
                  <a:lumMod val="50000"/>
                </a:schemeClr>
              </a:solidFill>
            </a:endParaRPr>
          </a:p>
        </p:txBody>
      </p:sp>
      <p:sp>
        <p:nvSpPr>
          <p:cNvPr id="3" name="Footer Placeholder 2">
            <a:extLst>
              <a:ext uri="{FF2B5EF4-FFF2-40B4-BE49-F238E27FC236}">
                <a16:creationId xmlns:a16="http://schemas.microsoft.com/office/drawing/2014/main" id="{682D6E5D-55E1-4CF7-8EFA-E92599C6F126}"/>
              </a:ext>
            </a:extLst>
          </p:cNvPr>
          <p:cNvSpPr>
            <a:spLocks noGrp="1"/>
          </p:cNvSpPr>
          <p:nvPr>
            <p:ph type="ftr" sz="quarter" idx="11"/>
          </p:nvPr>
        </p:nvSpPr>
        <p:spPr/>
        <p:txBody>
          <a:bodyPr/>
          <a:lstStyle/>
          <a:p>
            <a:r>
              <a:rPr lang="en-US"/>
              <a:t> </a:t>
            </a:r>
          </a:p>
        </p:txBody>
      </p:sp>
      <p:sp>
        <p:nvSpPr>
          <p:cNvPr id="5" name="Date Placeholder 4">
            <a:extLst>
              <a:ext uri="{FF2B5EF4-FFF2-40B4-BE49-F238E27FC236}">
                <a16:creationId xmlns:a16="http://schemas.microsoft.com/office/drawing/2014/main" id="{3A14F170-D01E-4C71-95B9-2DA28E9C3494}"/>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7224E5A1-9A4B-4FFA-B161-8D8C1FD9050D}"/>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07089820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1+#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3" presetClass="entr" presetSubtype="1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linds(horizontal)">
                                      <p:cBhvr>
                                        <p:cTn id="12" dur="500"/>
                                        <p:tgtEl>
                                          <p:spTgt spid="17"/>
                                        </p:tgtEl>
                                      </p:cBhvr>
                                    </p:animEffect>
                                  </p:childTnLst>
                                </p:cTn>
                              </p:par>
                              <p:par>
                                <p:cTn id="13" presetID="3" presetClass="entr" presetSubtype="10"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blinds(horizontal)">
                                      <p:cBhvr>
                                        <p:cTn id="15" dur="500"/>
                                        <p:tgtEl>
                                          <p:spTgt spid="22"/>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blinds(horizontal)">
                                      <p:cBhvr>
                                        <p:cTn id="18" dur="500"/>
                                        <p:tgtEl>
                                          <p:spTgt spid="19"/>
                                        </p:tgtEl>
                                      </p:cBhvr>
                                    </p:animEffect>
                                  </p:childTnLst>
                                </p:cTn>
                              </p:par>
                            </p:childTnLst>
                          </p:cTn>
                        </p:par>
                        <p:par>
                          <p:cTn id="19" fill="hold">
                            <p:stCondLst>
                              <p:cond delay="1000"/>
                            </p:stCondLst>
                            <p:childTnLst>
                              <p:par>
                                <p:cTn id="20" presetID="2" presetClass="entr" presetSubtype="8"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additive="base">
                                        <p:cTn id="22" dur="500" fill="hold"/>
                                        <p:tgtEl>
                                          <p:spTgt spid="54"/>
                                        </p:tgtEl>
                                        <p:attrNameLst>
                                          <p:attrName>ppt_x</p:attrName>
                                        </p:attrNameLst>
                                      </p:cBhvr>
                                      <p:tavLst>
                                        <p:tav tm="0">
                                          <p:val>
                                            <p:strVal val="0-#ppt_w/2"/>
                                          </p:val>
                                        </p:tav>
                                        <p:tav tm="100000">
                                          <p:val>
                                            <p:strVal val="#ppt_x"/>
                                          </p:val>
                                        </p:tav>
                                      </p:tavLst>
                                    </p:anim>
                                    <p:anim calcmode="lin" valueType="num">
                                      <p:cBhvr additive="base">
                                        <p:cTn id="23" dur="500" fill="hold"/>
                                        <p:tgtEl>
                                          <p:spTgt spid="54"/>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3" presetClass="entr" presetSubtype="10" fill="hold" grpId="0"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blinds(horizontal)">
                                      <p:cBhvr>
                                        <p:cTn id="27" dur="500"/>
                                        <p:tgtEl>
                                          <p:spTgt spid="45"/>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blinds(horizontal)">
                                      <p:cBhvr>
                                        <p:cTn id="30" dur="500"/>
                                        <p:tgtEl>
                                          <p:spTgt spid="62"/>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blinds(horizontal)">
                                      <p:cBhvr>
                                        <p:cTn id="35" dur="500"/>
                                        <p:tgtEl>
                                          <p:spTgt spid="55"/>
                                        </p:tgtEl>
                                      </p:cBhvr>
                                    </p:animEffect>
                                  </p:childTnLst>
                                </p:cTn>
                              </p:par>
                            </p:childTnLst>
                          </p:cTn>
                        </p:par>
                        <p:par>
                          <p:cTn id="36" fill="hold">
                            <p:stCondLst>
                              <p:cond delay="500"/>
                            </p:stCondLst>
                            <p:childTnLst>
                              <p:par>
                                <p:cTn id="37" presetID="3" presetClass="entr" presetSubtype="10" fill="hold" grpId="0" nodeType="after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blinds(horizontal)">
                                      <p:cBhvr>
                                        <p:cTn id="39" dur="500"/>
                                        <p:tgtEl>
                                          <p:spTgt spid="44"/>
                                        </p:tgtEl>
                                      </p:cBhvr>
                                    </p:animEffect>
                                  </p:childTnLst>
                                </p:cTn>
                              </p:par>
                            </p:childTnLst>
                          </p:cTn>
                        </p:par>
                        <p:par>
                          <p:cTn id="40" fill="hold">
                            <p:stCondLst>
                              <p:cond delay="1000"/>
                            </p:stCondLst>
                            <p:childTnLst>
                              <p:par>
                                <p:cTn id="41" presetID="11" presetClass="entr" presetSubtype="0" fill="hold" grpId="0" nodeType="afterEffect">
                                  <p:stCondLst>
                                    <p:cond delay="0"/>
                                  </p:stCondLst>
                                  <p:childTnLst>
                                    <p:set>
                                      <p:cBhvr>
                                        <p:cTn id="42" dur="1000">
                                          <p:stCondLst>
                                            <p:cond delay="0"/>
                                          </p:stCondLst>
                                        </p:cTn>
                                        <p:tgtEl>
                                          <p:spTgt spid="34"/>
                                        </p:tgtEl>
                                        <p:attrNameLst>
                                          <p:attrName>style.visibility</p:attrName>
                                        </p:attrNameLst>
                                      </p:cBhvr>
                                      <p:to>
                                        <p:strVal val="visible"/>
                                      </p:to>
                                    </p:set>
                                  </p:childTnLst>
                                </p:cTn>
                              </p:par>
                              <p:par>
                                <p:cTn id="43" presetID="11" presetClass="entr" presetSubtype="0" fill="hold" grpId="0" nodeType="withEffect">
                                  <p:stCondLst>
                                    <p:cond delay="0"/>
                                  </p:stCondLst>
                                  <p:childTnLst>
                                    <p:set>
                                      <p:cBhvr>
                                        <p:cTn id="44" dur="1000">
                                          <p:stCondLst>
                                            <p:cond delay="0"/>
                                          </p:stCondLst>
                                        </p:cTn>
                                        <p:tgtEl>
                                          <p:spTgt spid="39"/>
                                        </p:tgtEl>
                                        <p:attrNameLst>
                                          <p:attrName>style.visibility</p:attrName>
                                        </p:attrNameLst>
                                      </p:cBhvr>
                                      <p:to>
                                        <p:strVal val="visible"/>
                                      </p:to>
                                    </p:set>
                                  </p:childTnLst>
                                </p:cTn>
                              </p:par>
                              <p:par>
                                <p:cTn id="45" presetID="11" presetClass="entr" presetSubtype="0" fill="hold" grpId="0" nodeType="withEffect">
                                  <p:stCondLst>
                                    <p:cond delay="0"/>
                                  </p:stCondLst>
                                  <p:childTnLst>
                                    <p:set>
                                      <p:cBhvr>
                                        <p:cTn id="46" dur="1000">
                                          <p:stCondLst>
                                            <p:cond delay="0"/>
                                          </p:stCondLst>
                                        </p:cTn>
                                        <p:tgtEl>
                                          <p:spTgt spid="31"/>
                                        </p:tgtEl>
                                        <p:attrNameLst>
                                          <p:attrName>style.visibility</p:attrName>
                                        </p:attrNameLst>
                                      </p:cBhvr>
                                      <p:to>
                                        <p:strVal val="visible"/>
                                      </p:to>
                                    </p:set>
                                  </p:childTnLst>
                                </p:cTn>
                              </p:par>
                              <p:par>
                                <p:cTn id="47" presetID="11" presetClass="entr" presetSubtype="0" fill="hold" grpId="0" nodeType="withEffect">
                                  <p:stCondLst>
                                    <p:cond delay="0"/>
                                  </p:stCondLst>
                                  <p:childTnLst>
                                    <p:set>
                                      <p:cBhvr>
                                        <p:cTn id="48" dur="1000">
                                          <p:stCondLst>
                                            <p:cond delay="0"/>
                                          </p:stCondLst>
                                        </p:cTn>
                                        <p:tgtEl>
                                          <p:spTgt spid="32"/>
                                        </p:tgtEl>
                                        <p:attrNameLst>
                                          <p:attrName>style.visibility</p:attrName>
                                        </p:attrNameLst>
                                      </p:cBhvr>
                                      <p:to>
                                        <p:strVal val="visible"/>
                                      </p:to>
                                    </p:set>
                                  </p:childTnLst>
                                </p:cTn>
                              </p:par>
                              <p:par>
                                <p:cTn id="49" presetID="11" presetClass="entr" presetSubtype="0" fill="hold" grpId="0" nodeType="withEffect">
                                  <p:stCondLst>
                                    <p:cond delay="0"/>
                                  </p:stCondLst>
                                  <p:childTnLst>
                                    <p:set>
                                      <p:cBhvr>
                                        <p:cTn id="50" dur="1000">
                                          <p:stCondLst>
                                            <p:cond delay="0"/>
                                          </p:stCondLst>
                                        </p:cTn>
                                        <p:tgtEl>
                                          <p:spTgt spid="35"/>
                                        </p:tgtEl>
                                        <p:attrNameLst>
                                          <p:attrName>style.visibility</p:attrName>
                                        </p:attrNameLst>
                                      </p:cBhvr>
                                      <p:to>
                                        <p:strVal val="visible"/>
                                      </p:to>
                                    </p:set>
                                  </p:childTnLst>
                                </p:cTn>
                              </p:par>
                              <p:par>
                                <p:cTn id="51" presetID="11" presetClass="entr" presetSubtype="0" fill="hold" grpId="0" nodeType="withEffect">
                                  <p:stCondLst>
                                    <p:cond delay="0"/>
                                  </p:stCondLst>
                                  <p:childTnLst>
                                    <p:set>
                                      <p:cBhvr>
                                        <p:cTn id="52" dur="1000">
                                          <p:stCondLst>
                                            <p:cond delay="0"/>
                                          </p:stCondLst>
                                        </p:cTn>
                                        <p:tgtEl>
                                          <p:spTgt spid="37"/>
                                        </p:tgtEl>
                                        <p:attrNameLst>
                                          <p:attrName>style.visibility</p:attrName>
                                        </p:attrNameLst>
                                      </p:cBhvr>
                                      <p:to>
                                        <p:strVal val="visible"/>
                                      </p:to>
                                    </p:set>
                                  </p:childTnLst>
                                </p:cTn>
                              </p:par>
                              <p:par>
                                <p:cTn id="53" presetID="11" presetClass="entr" presetSubtype="0" fill="hold" grpId="0" nodeType="withEffect">
                                  <p:stCondLst>
                                    <p:cond delay="0"/>
                                  </p:stCondLst>
                                  <p:childTnLst>
                                    <p:set>
                                      <p:cBhvr>
                                        <p:cTn id="54" dur="1000">
                                          <p:stCondLst>
                                            <p:cond delay="0"/>
                                          </p:stCondLst>
                                        </p:cTn>
                                        <p:tgtEl>
                                          <p:spTgt spid="58"/>
                                        </p:tgtEl>
                                        <p:attrNameLst>
                                          <p:attrName>style.visibility</p:attrName>
                                        </p:attrNameLst>
                                      </p:cBhvr>
                                      <p:to>
                                        <p:strVal val="visible"/>
                                      </p:to>
                                    </p:set>
                                  </p:childTnLst>
                                </p:cTn>
                              </p:par>
                              <p:par>
                                <p:cTn id="55" presetID="11" presetClass="entr" presetSubtype="0" fill="hold" grpId="0" nodeType="withEffect">
                                  <p:stCondLst>
                                    <p:cond delay="0"/>
                                  </p:stCondLst>
                                  <p:childTnLst>
                                    <p:set>
                                      <p:cBhvr>
                                        <p:cTn id="56" dur="1000">
                                          <p:stCondLst>
                                            <p:cond delay="0"/>
                                          </p:stCondLst>
                                        </p:cTn>
                                        <p:tgtEl>
                                          <p:spTgt spid="38"/>
                                        </p:tgtEl>
                                        <p:attrNameLst>
                                          <p:attrName>style.visibility</p:attrName>
                                        </p:attrNameLst>
                                      </p:cBhvr>
                                      <p:to>
                                        <p:strVal val="visible"/>
                                      </p:to>
                                    </p:set>
                                  </p:childTnLst>
                                </p:cTn>
                              </p:par>
                              <p:par>
                                <p:cTn id="57" presetID="11" presetClass="entr" presetSubtype="0" fill="hold" grpId="0" nodeType="withEffect">
                                  <p:stCondLst>
                                    <p:cond delay="0"/>
                                  </p:stCondLst>
                                  <p:childTnLst>
                                    <p:set>
                                      <p:cBhvr>
                                        <p:cTn id="58" dur="1000">
                                          <p:stCondLst>
                                            <p:cond delay="0"/>
                                          </p:stCondLst>
                                        </p:cTn>
                                        <p:tgtEl>
                                          <p:spTgt spid="59"/>
                                        </p:tgtEl>
                                        <p:attrNameLst>
                                          <p:attrName>style.visibility</p:attrName>
                                        </p:attrNameLst>
                                      </p:cBhvr>
                                      <p:to>
                                        <p:strVal val="visible"/>
                                      </p:to>
                                    </p:set>
                                  </p:childTnLst>
                                </p:cTn>
                              </p:par>
                              <p:par>
                                <p:cTn id="59" presetID="11" presetClass="entr" presetSubtype="0" fill="hold" grpId="0" nodeType="withEffect">
                                  <p:stCondLst>
                                    <p:cond delay="0"/>
                                  </p:stCondLst>
                                  <p:childTnLst>
                                    <p:set>
                                      <p:cBhvr>
                                        <p:cTn id="60" dur="1000">
                                          <p:stCondLst>
                                            <p:cond delay="0"/>
                                          </p:stCondLst>
                                        </p:cTn>
                                        <p:tgtEl>
                                          <p:spTgt spid="60"/>
                                        </p:tgtEl>
                                        <p:attrNameLst>
                                          <p:attrName>style.visibility</p:attrName>
                                        </p:attrNameLst>
                                      </p:cBhvr>
                                      <p:to>
                                        <p:strVal val="visible"/>
                                      </p:to>
                                    </p:set>
                                  </p:childTnLst>
                                </p:cTn>
                              </p:par>
                            </p:childTnLst>
                          </p:cTn>
                        </p:par>
                        <p:par>
                          <p:cTn id="61" fill="hold">
                            <p:stCondLst>
                              <p:cond delay="2000"/>
                            </p:stCondLst>
                            <p:childTnLst>
                              <p:par>
                                <p:cTn id="62" presetID="3" presetClass="entr" presetSubtype="10" fill="hold" grpId="0" nodeType="afterEffect">
                                  <p:stCondLst>
                                    <p:cond delay="0"/>
                                  </p:stCondLst>
                                  <p:childTnLst>
                                    <p:set>
                                      <p:cBhvr>
                                        <p:cTn id="63" dur="1" fill="hold">
                                          <p:stCondLst>
                                            <p:cond delay="0"/>
                                          </p:stCondLst>
                                        </p:cTn>
                                        <p:tgtEl>
                                          <p:spTgt spid="56"/>
                                        </p:tgtEl>
                                        <p:attrNameLst>
                                          <p:attrName>style.visibility</p:attrName>
                                        </p:attrNameLst>
                                      </p:cBhvr>
                                      <p:to>
                                        <p:strVal val="visible"/>
                                      </p:to>
                                    </p:set>
                                    <p:animEffect transition="in" filter="blinds(horizontal)">
                                      <p:cBhvr>
                                        <p:cTn id="64" dur="500"/>
                                        <p:tgtEl>
                                          <p:spTgt spid="56"/>
                                        </p:tgtEl>
                                      </p:cBhvr>
                                    </p:animEffect>
                                  </p:childTnLst>
                                </p:cTn>
                              </p:par>
                            </p:childTnLst>
                          </p:cTn>
                        </p:par>
                      </p:childTnLst>
                    </p:cTn>
                  </p:par>
                  <p:par>
                    <p:cTn id="65" fill="hold">
                      <p:stCondLst>
                        <p:cond delay="indefinite"/>
                      </p:stCondLst>
                      <p:childTnLst>
                        <p:par>
                          <p:cTn id="66" fill="hold">
                            <p:stCondLst>
                              <p:cond delay="0"/>
                            </p:stCondLst>
                            <p:childTnLst>
                              <p:par>
                                <p:cTn id="67" presetID="3" presetClass="entr" presetSubtype="10" fill="hold" grpId="0" nodeType="clickEffect">
                                  <p:stCondLst>
                                    <p:cond delay="0"/>
                                  </p:stCondLst>
                                  <p:childTnLst>
                                    <p:set>
                                      <p:cBhvr>
                                        <p:cTn id="68" dur="1" fill="hold">
                                          <p:stCondLst>
                                            <p:cond delay="0"/>
                                          </p:stCondLst>
                                        </p:cTn>
                                        <p:tgtEl>
                                          <p:spTgt spid="57"/>
                                        </p:tgtEl>
                                        <p:attrNameLst>
                                          <p:attrName>style.visibility</p:attrName>
                                        </p:attrNameLst>
                                      </p:cBhvr>
                                      <p:to>
                                        <p:strVal val="visible"/>
                                      </p:to>
                                    </p:set>
                                    <p:animEffect transition="in" filter="blinds(horizontal)">
                                      <p:cBhvr>
                                        <p:cTn id="69" dur="500"/>
                                        <p:tgtEl>
                                          <p:spTgt spid="57"/>
                                        </p:tgtEl>
                                      </p:cBhvr>
                                    </p:animEffect>
                                  </p:childTnLst>
                                </p:cTn>
                              </p:par>
                              <p:par>
                                <p:cTn id="70" presetID="3" presetClass="entr" presetSubtype="10" fill="hold" grpId="0" nodeType="with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blinds(horizontal)">
                                      <p:cBhvr>
                                        <p:cTn id="72" dur="500"/>
                                        <p:tgtEl>
                                          <p:spTgt spid="63"/>
                                        </p:tgtEl>
                                      </p:cBhvr>
                                    </p:animEffect>
                                  </p:childTnLst>
                                </p:cTn>
                              </p:par>
                            </p:childTnLst>
                          </p:cTn>
                        </p:par>
                        <p:par>
                          <p:cTn id="73" fill="hold">
                            <p:stCondLst>
                              <p:cond delay="500"/>
                            </p:stCondLst>
                            <p:childTnLst>
                              <p:par>
                                <p:cTn id="74" presetID="3" presetClass="entr" presetSubtype="1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blinds(horizontal)">
                                      <p:cBhvr>
                                        <p:cTn id="76" dur="500"/>
                                        <p:tgtEl>
                                          <p:spTgt spid="23"/>
                                        </p:tgtEl>
                                      </p:cBhvr>
                                    </p:animEffect>
                                  </p:childTnLst>
                                </p:cTn>
                              </p:par>
                              <p:par>
                                <p:cTn id="77" presetID="3" presetClass="entr" presetSubtype="10" fill="hold" grpId="0" nodeType="withEffect">
                                  <p:stCondLst>
                                    <p:cond delay="0"/>
                                  </p:stCondLst>
                                  <p:childTnLst>
                                    <p:set>
                                      <p:cBhvr>
                                        <p:cTn id="78" dur="1" fill="hold">
                                          <p:stCondLst>
                                            <p:cond delay="0"/>
                                          </p:stCondLst>
                                        </p:cTn>
                                        <p:tgtEl>
                                          <p:spTgt spid="18"/>
                                        </p:tgtEl>
                                        <p:attrNameLst>
                                          <p:attrName>style.visibility</p:attrName>
                                        </p:attrNameLst>
                                      </p:cBhvr>
                                      <p:to>
                                        <p:strVal val="visible"/>
                                      </p:to>
                                    </p:set>
                                    <p:animEffect transition="in" filter="blinds(horizontal)">
                                      <p:cBhvr>
                                        <p:cTn id="79" dur="500"/>
                                        <p:tgtEl>
                                          <p:spTgt spid="18"/>
                                        </p:tgtEl>
                                      </p:cBhvr>
                                    </p:animEffect>
                                  </p:childTnLst>
                                </p:cTn>
                              </p:par>
                              <p:par>
                                <p:cTn id="80" presetID="3" presetClass="entr" presetSubtype="10" fill="hold" grpId="0"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blinds(horizontal)">
                                      <p:cBhvr>
                                        <p:cTn id="82" dur="500"/>
                                        <p:tgtEl>
                                          <p:spTgt spid="25"/>
                                        </p:tgtEl>
                                      </p:cBhvr>
                                    </p:animEffect>
                                  </p:childTnLst>
                                </p:cTn>
                              </p:par>
                              <p:par>
                                <p:cTn id="83" presetID="3" presetClass="entr" presetSubtype="10" fill="hold" nodeType="with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blinds(horizontal)">
                                      <p:cBhvr>
                                        <p:cTn id="85" dur="500"/>
                                        <p:tgtEl>
                                          <p:spTgt spid="24"/>
                                        </p:tgtEl>
                                      </p:cBhvr>
                                    </p:animEffect>
                                  </p:childTnLst>
                                </p:cTn>
                              </p:par>
                            </p:childTnLst>
                          </p:cTn>
                        </p:par>
                      </p:childTnLst>
                    </p:cTn>
                  </p:par>
                  <p:par>
                    <p:cTn id="86" fill="hold">
                      <p:stCondLst>
                        <p:cond delay="indefinite"/>
                      </p:stCondLst>
                      <p:childTnLst>
                        <p:par>
                          <p:cTn id="87" fill="hold">
                            <p:stCondLst>
                              <p:cond delay="0"/>
                            </p:stCondLst>
                            <p:childTnLst>
                              <p:par>
                                <p:cTn id="88" presetID="3" presetClass="entr" presetSubtype="10" fill="hold" nodeType="clickEffect">
                                  <p:stCondLst>
                                    <p:cond delay="0"/>
                                  </p:stCondLst>
                                  <p:childTnLst>
                                    <p:set>
                                      <p:cBhvr>
                                        <p:cTn id="89" dur="1" fill="hold">
                                          <p:stCondLst>
                                            <p:cond delay="0"/>
                                          </p:stCondLst>
                                        </p:cTn>
                                        <p:tgtEl>
                                          <p:spTgt spid="26"/>
                                        </p:tgtEl>
                                        <p:attrNameLst>
                                          <p:attrName>style.visibility</p:attrName>
                                        </p:attrNameLst>
                                      </p:cBhvr>
                                      <p:to>
                                        <p:strVal val="visible"/>
                                      </p:to>
                                    </p:set>
                                    <p:animEffect transition="in" filter="blinds(horizontal)">
                                      <p:cBhvr>
                                        <p:cTn id="90" dur="500"/>
                                        <p:tgtEl>
                                          <p:spTgt spid="26"/>
                                        </p:tgtEl>
                                      </p:cBhvr>
                                    </p:animEffect>
                                  </p:childTnLst>
                                </p:cTn>
                              </p:par>
                              <p:par>
                                <p:cTn id="91" presetID="3" presetClass="entr" presetSubtype="10" fill="hold" grpId="0" nodeType="with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blinds(horizontal)">
                                      <p:cBhvr>
                                        <p:cTn id="93" dur="500"/>
                                        <p:tgtEl>
                                          <p:spTgt spid="27"/>
                                        </p:tgtEl>
                                      </p:cBhvr>
                                    </p:animEffect>
                                  </p:childTnLst>
                                </p:cTn>
                              </p:par>
                              <p:par>
                                <p:cTn id="94" presetID="3" presetClass="entr" presetSubtype="10" fill="hold" grpId="0" nodeType="withEffect">
                                  <p:stCondLst>
                                    <p:cond delay="0"/>
                                  </p:stCondLst>
                                  <p:childTnLst>
                                    <p:set>
                                      <p:cBhvr>
                                        <p:cTn id="95" dur="1" fill="hold">
                                          <p:stCondLst>
                                            <p:cond delay="0"/>
                                          </p:stCondLst>
                                        </p:cTn>
                                        <p:tgtEl>
                                          <p:spTgt spid="20"/>
                                        </p:tgtEl>
                                        <p:attrNameLst>
                                          <p:attrName>style.visibility</p:attrName>
                                        </p:attrNameLst>
                                      </p:cBhvr>
                                      <p:to>
                                        <p:strVal val="visible"/>
                                      </p:to>
                                    </p:set>
                                    <p:animEffect transition="in" filter="blinds(horizontal)">
                                      <p:cBhvr>
                                        <p:cTn id="96" dur="500"/>
                                        <p:tgtEl>
                                          <p:spTgt spid="20"/>
                                        </p:tgtEl>
                                      </p:cBhvr>
                                    </p:animEffect>
                                  </p:childTnLst>
                                </p:cTn>
                              </p:par>
                              <p:par>
                                <p:cTn id="97" presetID="3" presetClass="entr" presetSubtype="10" fill="hold" grpId="0" nodeType="with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blinds(horizontal)">
                                      <p:cBhvr>
                                        <p:cTn id="99" dur="500"/>
                                        <p:tgtEl>
                                          <p:spTgt spid="29"/>
                                        </p:tgtEl>
                                      </p:cBhvr>
                                    </p:animEffect>
                                  </p:childTnLst>
                                </p:cTn>
                              </p:par>
                              <p:par>
                                <p:cTn id="100" presetID="3" presetClass="entr" presetSubtype="10" fill="hold" nodeType="withEffect">
                                  <p:stCondLst>
                                    <p:cond delay="0"/>
                                  </p:stCondLst>
                                  <p:childTnLst>
                                    <p:set>
                                      <p:cBhvr>
                                        <p:cTn id="101" dur="1" fill="hold">
                                          <p:stCondLst>
                                            <p:cond delay="0"/>
                                          </p:stCondLst>
                                        </p:cTn>
                                        <p:tgtEl>
                                          <p:spTgt spid="28"/>
                                        </p:tgtEl>
                                        <p:attrNameLst>
                                          <p:attrName>style.visibility</p:attrName>
                                        </p:attrNameLst>
                                      </p:cBhvr>
                                      <p:to>
                                        <p:strVal val="visible"/>
                                      </p:to>
                                    </p:set>
                                    <p:animEffect transition="in" filter="blinds(horizontal)">
                                      <p:cBhvr>
                                        <p:cTn id="102" dur="500"/>
                                        <p:tgtEl>
                                          <p:spTgt spid="28"/>
                                        </p:tgtEl>
                                      </p:cBhvr>
                                    </p:animEffect>
                                  </p:childTnLst>
                                </p:cTn>
                              </p:par>
                            </p:childTnLst>
                          </p:cTn>
                        </p:par>
                        <p:par>
                          <p:cTn id="103" fill="hold">
                            <p:stCondLst>
                              <p:cond delay="500"/>
                            </p:stCondLst>
                            <p:childTnLst>
                              <p:par>
                                <p:cTn id="104" presetID="3" presetClass="entr" presetSubtype="10" fill="hold" grpId="0" nodeType="afterEffect">
                                  <p:stCondLst>
                                    <p:cond delay="0"/>
                                  </p:stCondLst>
                                  <p:childTnLst>
                                    <p:set>
                                      <p:cBhvr>
                                        <p:cTn id="105" dur="1" fill="hold">
                                          <p:stCondLst>
                                            <p:cond delay="0"/>
                                          </p:stCondLst>
                                        </p:cTn>
                                        <p:tgtEl>
                                          <p:spTgt spid="64"/>
                                        </p:tgtEl>
                                        <p:attrNameLst>
                                          <p:attrName>style.visibility</p:attrName>
                                        </p:attrNameLst>
                                      </p:cBhvr>
                                      <p:to>
                                        <p:strVal val="visible"/>
                                      </p:to>
                                    </p:set>
                                    <p:animEffect transition="in" filter="blinds(horizontal)">
                                      <p:cBhvr>
                                        <p:cTn id="106" dur="500"/>
                                        <p:tgtEl>
                                          <p:spTgt spid="64"/>
                                        </p:tgtEl>
                                      </p:cBhvr>
                                    </p:animEffect>
                                  </p:childTnLst>
                                </p:cTn>
                              </p:par>
                            </p:childTnLst>
                          </p:cTn>
                        </p:par>
                        <p:par>
                          <p:cTn id="107" fill="hold">
                            <p:stCondLst>
                              <p:cond delay="1000"/>
                            </p:stCondLst>
                            <p:childTnLst>
                              <p:par>
                                <p:cTn id="108" presetID="3" presetClass="entr" presetSubtype="10" fill="hold" grpId="0" nodeType="afterEffect">
                                  <p:stCondLst>
                                    <p:cond delay="0"/>
                                  </p:stCondLst>
                                  <p:childTnLst>
                                    <p:set>
                                      <p:cBhvr>
                                        <p:cTn id="109" dur="1" fill="hold">
                                          <p:stCondLst>
                                            <p:cond delay="0"/>
                                          </p:stCondLst>
                                        </p:cTn>
                                        <p:tgtEl>
                                          <p:spTgt spid="30"/>
                                        </p:tgtEl>
                                        <p:attrNameLst>
                                          <p:attrName>style.visibility</p:attrName>
                                        </p:attrNameLst>
                                      </p:cBhvr>
                                      <p:to>
                                        <p:strVal val="visible"/>
                                      </p:to>
                                    </p:set>
                                    <p:animEffect transition="in" filter="blinds(horizontal)">
                                      <p:cBhvr>
                                        <p:cTn id="110"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5" grpId="0"/>
      <p:bldP spid="27" grpId="0"/>
      <p:bldP spid="29" grpId="0"/>
      <p:bldP spid="30" grpId="0"/>
      <p:bldP spid="31" grpId="0" animBg="1"/>
      <p:bldP spid="34" grpId="0" animBg="1"/>
      <p:bldP spid="37" grpId="0" animBg="1"/>
      <p:bldP spid="38" grpId="0" animBg="1"/>
      <p:bldP spid="39" grpId="0" animBg="1"/>
      <p:bldP spid="44" grpId="0" animBg="1"/>
      <p:bldP spid="54" grpId="0" animBg="1"/>
      <p:bldP spid="45" grpId="0" animBg="1"/>
      <p:bldP spid="55" grpId="0" animBg="1"/>
      <p:bldP spid="56" grpId="0" animBg="1"/>
      <p:bldP spid="57" grpId="0" animBg="1"/>
      <p:bldP spid="58" grpId="0" animBg="1"/>
      <p:bldP spid="59" grpId="0" animBg="1"/>
      <p:bldP spid="32" grpId="0" animBg="1"/>
      <p:bldP spid="35" grpId="0" animBg="1"/>
      <p:bldP spid="60" grpId="0" animBg="1"/>
      <p:bldP spid="62" grpId="0"/>
      <p:bldP spid="63" grpId="0"/>
      <p:bldP spid="6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
          <p:cNvSpPr txBox="1">
            <a:spLocks noChangeArrowheads="1"/>
          </p:cNvSpPr>
          <p:nvPr/>
        </p:nvSpPr>
        <p:spPr bwMode="auto">
          <a:xfrm>
            <a:off x="6854829" y="2205498"/>
            <a:ext cx="3024063" cy="4391942"/>
          </a:xfrm>
          <a:prstGeom prst="rect">
            <a:avLst/>
          </a:prstGeom>
          <a:noFill/>
          <a:ln w="9525">
            <a:noFill/>
            <a:miter lim="800000"/>
            <a:headEnd/>
            <a:tailEnd/>
          </a:ln>
        </p:spPr>
        <p:txBody>
          <a:bodyPr lIns="0" tIns="0" rIns="0" bIns="0"/>
          <a:lstStyle/>
          <a:p>
            <a:pPr marL="285750" indent="-285750" defTabSz="865188" eaLnBrk="0" hangingPunct="0">
              <a:spcBef>
                <a:spcPct val="25000"/>
              </a:spcBef>
              <a:spcAft>
                <a:spcPct val="25000"/>
              </a:spcAft>
              <a:buClr>
                <a:schemeClr val="accent1"/>
              </a:buClr>
              <a:buFont typeface="Symbol" panose="05050102010706020507" pitchFamily="18" charset="2"/>
              <a:buChar char="-"/>
              <a:defRPr/>
            </a:pPr>
            <a:r>
              <a:rPr lang="en-GB" sz="1600" kern="0" dirty="0">
                <a:solidFill>
                  <a:srgbClr val="00214A"/>
                </a:solidFill>
                <a:latin typeface="Verdana"/>
              </a:rPr>
              <a:t>Lockstep Architecture</a:t>
            </a:r>
          </a:p>
          <a:p>
            <a:pPr marL="742950" lvl="1" indent="-285750" defTabSz="865188" eaLnBrk="0" hangingPunct="0">
              <a:spcBef>
                <a:spcPct val="25000"/>
              </a:spcBef>
              <a:spcAft>
                <a:spcPct val="25000"/>
              </a:spcAft>
              <a:buClr>
                <a:schemeClr val="accent1"/>
              </a:buClr>
              <a:buFont typeface="Symbol" panose="05050102010706020507" pitchFamily="18" charset="2"/>
              <a:buChar char="-"/>
              <a:defRPr/>
            </a:pPr>
            <a:r>
              <a:rPr lang="en-GB" sz="1600" kern="0" dirty="0">
                <a:solidFill>
                  <a:srgbClr val="00214A"/>
                </a:solidFill>
                <a:latin typeface="Verdana"/>
              </a:rPr>
              <a:t>Physical Isolation</a:t>
            </a:r>
          </a:p>
          <a:p>
            <a:pPr marL="742950" lvl="1" indent="-285750" defTabSz="865188" eaLnBrk="0" hangingPunct="0">
              <a:spcBef>
                <a:spcPct val="25000"/>
              </a:spcBef>
              <a:spcAft>
                <a:spcPct val="25000"/>
              </a:spcAft>
              <a:buClr>
                <a:schemeClr val="accent1"/>
              </a:buClr>
              <a:buFont typeface="Symbol" panose="05050102010706020507" pitchFamily="18" charset="2"/>
              <a:buChar char="-"/>
              <a:defRPr/>
            </a:pPr>
            <a:r>
              <a:rPr lang="en-GB" sz="1600" kern="0" dirty="0">
                <a:solidFill>
                  <a:srgbClr val="00214A"/>
                </a:solidFill>
                <a:latin typeface="Verdana"/>
              </a:rPr>
              <a:t>Instruction-level execution </a:t>
            </a:r>
            <a:r>
              <a:rPr lang="en-GB" sz="1600" kern="0" dirty="0">
                <a:solidFill>
                  <a:schemeClr val="accent1"/>
                </a:solidFill>
                <a:latin typeface="Verdana"/>
              </a:rPr>
              <a:t>Diversity</a:t>
            </a:r>
          </a:p>
          <a:p>
            <a:pPr marL="742950" lvl="1" indent="-285750" defTabSz="865188" eaLnBrk="0" hangingPunct="0">
              <a:spcBef>
                <a:spcPct val="25000"/>
              </a:spcBef>
              <a:spcAft>
                <a:spcPct val="25000"/>
              </a:spcAft>
              <a:buClr>
                <a:schemeClr val="accent1"/>
              </a:buClr>
              <a:buFont typeface="Symbol" panose="05050102010706020507" pitchFamily="18" charset="2"/>
              <a:buChar char="-"/>
              <a:defRPr/>
            </a:pPr>
            <a:r>
              <a:rPr lang="en-GB" sz="1600" kern="0" dirty="0">
                <a:solidFill>
                  <a:srgbClr val="00214A"/>
                </a:solidFill>
                <a:latin typeface="Verdana"/>
              </a:rPr>
              <a:t>Circuit-level Design &amp; Timing </a:t>
            </a:r>
            <a:r>
              <a:rPr lang="en-GB" sz="1600" kern="0" dirty="0">
                <a:solidFill>
                  <a:schemeClr val="accent1"/>
                </a:solidFill>
                <a:latin typeface="Verdana"/>
              </a:rPr>
              <a:t>Diversity</a:t>
            </a:r>
          </a:p>
          <a:p>
            <a:pPr marL="742950" lvl="1" indent="-285750" defTabSz="865188" eaLnBrk="0" hangingPunct="0">
              <a:spcBef>
                <a:spcPct val="25000"/>
              </a:spcBef>
              <a:spcAft>
                <a:spcPct val="25000"/>
              </a:spcAft>
              <a:buClr>
                <a:schemeClr val="accent1"/>
              </a:buClr>
              <a:buFont typeface="Symbol" panose="05050102010706020507" pitchFamily="18" charset="2"/>
              <a:buChar char="-"/>
              <a:defRPr/>
            </a:pPr>
            <a:r>
              <a:rPr lang="en-GB" sz="1600" kern="0" dirty="0">
                <a:solidFill>
                  <a:srgbClr val="00214A"/>
                </a:solidFill>
                <a:latin typeface="Verdana"/>
              </a:rPr>
              <a:t>Layout-level </a:t>
            </a:r>
            <a:r>
              <a:rPr lang="en-GB" sz="1600" kern="0" dirty="0">
                <a:solidFill>
                  <a:schemeClr val="accent1"/>
                </a:solidFill>
                <a:latin typeface="Verdana"/>
              </a:rPr>
              <a:t>Diversity</a:t>
            </a:r>
          </a:p>
          <a:p>
            <a:pPr marL="742950" lvl="1" indent="-285750" defTabSz="865188" eaLnBrk="0" hangingPunct="0">
              <a:spcBef>
                <a:spcPct val="25000"/>
              </a:spcBef>
              <a:spcAft>
                <a:spcPct val="25000"/>
              </a:spcAft>
              <a:buClr>
                <a:schemeClr val="accent1"/>
              </a:buClr>
              <a:buFont typeface="Symbol" panose="05050102010706020507" pitchFamily="18" charset="2"/>
              <a:buChar char="-"/>
              <a:defRPr/>
            </a:pPr>
            <a:r>
              <a:rPr lang="en-GB" sz="1600" kern="0" dirty="0">
                <a:solidFill>
                  <a:srgbClr val="00214A"/>
                </a:solidFill>
                <a:latin typeface="Verdana"/>
              </a:rPr>
              <a:t>Avoid symmetries</a:t>
            </a:r>
          </a:p>
          <a:p>
            <a:pPr marL="285750" indent="-285750" defTabSz="865188" eaLnBrk="0" hangingPunct="0">
              <a:spcBef>
                <a:spcPct val="25000"/>
              </a:spcBef>
              <a:spcAft>
                <a:spcPct val="25000"/>
              </a:spcAft>
              <a:buClr>
                <a:schemeClr val="accent1"/>
              </a:buClr>
              <a:buFont typeface="Symbol" panose="05050102010706020507" pitchFamily="18" charset="2"/>
              <a:buChar char="-"/>
              <a:defRPr/>
            </a:pPr>
            <a:r>
              <a:rPr lang="en-GB" sz="1600" kern="0" dirty="0">
                <a:solidFill>
                  <a:srgbClr val="00214A"/>
                </a:solidFill>
                <a:latin typeface="Verdana"/>
              </a:rPr>
              <a:t>Special design of clock &amp; reset networks</a:t>
            </a:r>
          </a:p>
          <a:p>
            <a:pPr marL="285750" indent="-285750" defTabSz="865188" eaLnBrk="0" hangingPunct="0">
              <a:spcBef>
                <a:spcPct val="25000"/>
              </a:spcBef>
              <a:spcAft>
                <a:spcPct val="25000"/>
              </a:spcAft>
              <a:buClr>
                <a:schemeClr val="accent1"/>
              </a:buClr>
              <a:buFont typeface="Symbol" panose="05050102010706020507" pitchFamily="18" charset="2"/>
              <a:buChar char="-"/>
              <a:defRPr/>
            </a:pPr>
            <a:r>
              <a:rPr lang="en-GB" sz="1600" kern="0" dirty="0">
                <a:solidFill>
                  <a:srgbClr val="00214A"/>
                </a:solidFill>
                <a:latin typeface="Verdana"/>
              </a:rPr>
              <a:t>Careful design of lockstep comparator </a:t>
            </a:r>
          </a:p>
        </p:txBody>
      </p:sp>
      <p:sp>
        <p:nvSpPr>
          <p:cNvPr id="7" name="Rounded Rectangle 6"/>
          <p:cNvSpPr/>
          <p:nvPr/>
        </p:nvSpPr>
        <p:spPr bwMode="auto">
          <a:xfrm>
            <a:off x="7025765" y="1387741"/>
            <a:ext cx="2682189" cy="510778"/>
          </a:xfrm>
          <a:prstGeom prst="roundRect">
            <a:avLst/>
          </a:prstGeom>
          <a:ln>
            <a:noFill/>
            <a:headEnd type="none" w="med" len="med"/>
            <a:tailEnd type="none" w="med" len="med"/>
          </a:ln>
        </p:spPr>
        <p:style>
          <a:lnRef idx="1">
            <a:schemeClr val="accent3"/>
          </a:lnRef>
          <a:fillRef idx="2">
            <a:schemeClr val="accent3"/>
          </a:fillRef>
          <a:effectRef idx="1">
            <a:schemeClr val="accent3"/>
          </a:effectRef>
          <a:fontRef idx="minor">
            <a:schemeClr val="dk1"/>
          </a:fontRef>
        </p:style>
        <p:txBody>
          <a:bodyPr vert="horz" wrap="none" lIns="91440" tIns="45720" rIns="91440" bIns="45720" numCol="1" rtlCol="0" anchor="ctr" anchorCtr="0" compatLnSpc="1">
            <a:prstTxWarp prst="textNoShape">
              <a:avLst/>
            </a:prstTxWarp>
            <a:spAutoFit/>
          </a:bodyPr>
          <a:lstStyle/>
          <a:p>
            <a:pPr algn="ctr">
              <a:defRPr/>
            </a:pPr>
            <a:r>
              <a:rPr lang="en-GB" sz="1200" b="1" kern="0" dirty="0">
                <a:solidFill>
                  <a:srgbClr val="00214A"/>
                </a:solidFill>
                <a:latin typeface="Verdana" pitchFamily="34" charset="0"/>
              </a:rPr>
              <a:t>Infineon</a:t>
            </a:r>
            <a:r>
              <a:rPr lang="en-GB" sz="1200" b="1" kern="0" baseline="30000" dirty="0">
                <a:solidFill>
                  <a:srgbClr val="00214A"/>
                </a:solidFill>
                <a:latin typeface="Verdana" pitchFamily="34" charset="0"/>
              </a:rPr>
              <a:t>®</a:t>
            </a:r>
            <a:r>
              <a:rPr lang="en-GB" sz="1200" b="1" kern="0" dirty="0">
                <a:solidFill>
                  <a:srgbClr val="00214A"/>
                </a:solidFill>
                <a:latin typeface="Verdana" pitchFamily="34" charset="0"/>
              </a:rPr>
              <a:t> Anti-Core</a:t>
            </a:r>
            <a:br>
              <a:rPr lang="en-GB" sz="1200" b="1" kern="0" dirty="0">
                <a:solidFill>
                  <a:srgbClr val="00214A"/>
                </a:solidFill>
                <a:latin typeface="Verdana" pitchFamily="34" charset="0"/>
              </a:rPr>
            </a:br>
            <a:r>
              <a:rPr lang="en-GB" sz="1200" b="1" kern="0" dirty="0">
                <a:solidFill>
                  <a:srgbClr val="00214A"/>
                </a:solidFill>
                <a:latin typeface="Verdana" pitchFamily="34" charset="0"/>
              </a:rPr>
              <a:t>the diverse lockstep concept</a:t>
            </a:r>
            <a:endParaRPr lang="en-GB" sz="1200" kern="0" dirty="0">
              <a:solidFill>
                <a:srgbClr val="00214A"/>
              </a:solidFill>
              <a:latin typeface="Verdana" pitchFamily="34" charset="0"/>
            </a:endParaRPr>
          </a:p>
        </p:txBody>
      </p:sp>
      <p:pic>
        <p:nvPicPr>
          <p:cNvPr id="8" name="Picture 1"/>
          <p:cNvPicPr>
            <a:picLocks noChangeAspect="1" noChangeArrowheads="1"/>
          </p:cNvPicPr>
          <p:nvPr/>
        </p:nvPicPr>
        <p:blipFill>
          <a:blip r:embed="rId3" cstate="print"/>
          <a:srcRect/>
          <a:stretch>
            <a:fillRect/>
          </a:stretch>
        </p:blipFill>
        <p:spPr bwMode="auto">
          <a:xfrm>
            <a:off x="1021905" y="1340857"/>
            <a:ext cx="5681159" cy="5040560"/>
          </a:xfrm>
          <a:prstGeom prst="rect">
            <a:avLst/>
          </a:prstGeom>
          <a:noFill/>
          <a:ln w="9525">
            <a:noFill/>
            <a:miter lim="800000"/>
            <a:headEnd/>
            <a:tailEnd/>
          </a:ln>
          <a:effectLst/>
        </p:spPr>
      </p:pic>
      <p:sp>
        <p:nvSpPr>
          <p:cNvPr id="9" name="Title 8"/>
          <p:cNvSpPr>
            <a:spLocks noGrp="1"/>
          </p:cNvSpPr>
          <p:nvPr>
            <p:ph type="title" hasCustomPrompt="1"/>
          </p:nvPr>
        </p:nvSpPr>
        <p:spPr/>
        <p:txBody>
          <a:bodyPr/>
          <a:lstStyle/>
          <a:p>
            <a:r>
              <a:t>Diverse Lockstep CPU: Overview</a:t>
            </a:r>
          </a:p>
        </p:txBody>
      </p:sp>
      <p:sp>
        <p:nvSpPr>
          <p:cNvPr id="2" name="Footer Placeholder 1">
            <a:extLst>
              <a:ext uri="{FF2B5EF4-FFF2-40B4-BE49-F238E27FC236}">
                <a16:creationId xmlns:a16="http://schemas.microsoft.com/office/drawing/2014/main" id="{24E36593-11C5-4F0C-ABAD-98A04674A188}"/>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C49A9878-703F-4A72-BF2A-05A61B3EB8FE}"/>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D1FDCF81-747D-4B51-94D1-E477D99112A0}"/>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969231521"/>
      </p:ext>
    </p:extLst>
  </p:cSld>
  <p:clrMapOvr>
    <a:masterClrMapping/>
  </p:clrMapOvr>
  <p:transition spd="slow"/>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hasCustomPrompt="1"/>
          </p:nvPr>
        </p:nvSpPr>
        <p:spPr/>
        <p:txBody>
          <a:bodyPr vert="horz" lIns="0" tIns="0" rIns="0" bIns="10800" rtlCol="0" anchor="b" anchorCtr="0">
            <a:noAutofit/>
          </a:bodyPr>
          <a:lstStyle/>
          <a:p>
            <a:r>
              <a:t>IOM module (I/O monitoring)</a:t>
            </a:r>
            <a:br>
              <a:rPr/>
            </a:br>
            <a:r>
              <a:rPr>
                <a:solidFill>
                  <a:schemeClr val="accent3">
                    <a:lumMod val="50000"/>
                  </a:schemeClr>
                </a:solidFill>
              </a:rPr>
              <a:t>Real time signal comparison for error detection</a:t>
            </a:r>
          </a:p>
        </p:txBody>
      </p:sp>
      <p:sp>
        <p:nvSpPr>
          <p:cNvPr id="219139" name="Content Placeholder 2"/>
          <p:cNvSpPr>
            <a:spLocks noGrp="1"/>
          </p:cNvSpPr>
          <p:nvPr/>
        </p:nvSpPr>
        <p:spPr>
          <a:xfrm>
            <a:off x="989014" y="1196977"/>
            <a:ext cx="5329237" cy="5211763"/>
          </a:xfrm>
          <a:prstGeom prst="rect">
            <a:avLst/>
          </a:prstGeom>
          <a:effectLst/>
        </p:spPr>
        <p:txBody>
          <a:bodyPr>
            <a:normAutofit/>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a:buFont typeface="Arial"/>
              <a:buChar char="›"/>
            </a:pPr>
            <a:r>
              <a:rPr lang="en-GB" altLang="de-DE" sz="1600" b="1" dirty="0"/>
              <a:t>Aurix IOM allows real time comparison</a:t>
            </a:r>
          </a:p>
          <a:p>
            <a:pPr lvl="1">
              <a:buFont typeface="Verdana"/>
              <a:buChar char="–"/>
            </a:pPr>
            <a:r>
              <a:rPr lang="en-GB" altLang="de-DE" sz="1600" dirty="0"/>
              <a:t>PWM signals versus phase feedback</a:t>
            </a:r>
          </a:p>
          <a:p>
            <a:pPr lvl="1">
              <a:buFont typeface="Verdana"/>
              <a:buChar char="–"/>
            </a:pPr>
            <a:r>
              <a:rPr lang="en-GB" altLang="de-DE" sz="1600" dirty="0"/>
              <a:t>HW support for multiple power stages</a:t>
            </a:r>
          </a:p>
          <a:p>
            <a:pPr lvl="1">
              <a:buFont typeface="Verdana"/>
              <a:buChar char="–"/>
            </a:pPr>
            <a:endParaRPr lang="en-GB" altLang="de-DE" sz="1100" dirty="0"/>
          </a:p>
          <a:p>
            <a:pPr>
              <a:buFont typeface="Arial"/>
              <a:buChar char="›"/>
            </a:pPr>
            <a:r>
              <a:rPr lang="en-GB" altLang="de-DE" sz="1600" b="1" dirty="0"/>
              <a:t>At EPS level</a:t>
            </a:r>
          </a:p>
          <a:p>
            <a:pPr lvl="1">
              <a:buFont typeface="Verdana"/>
              <a:buChar char="–"/>
            </a:pPr>
            <a:r>
              <a:rPr lang="en-GB" altLang="de-DE" sz="1600" dirty="0"/>
              <a:t>Redundant and diverse and real time </a:t>
            </a:r>
            <a:br>
              <a:rPr lang="en-GB" altLang="de-DE" sz="1600" dirty="0"/>
            </a:br>
            <a:r>
              <a:rPr lang="en-GB" altLang="de-DE" sz="1600" dirty="0"/>
              <a:t>power stage monitors</a:t>
            </a:r>
          </a:p>
          <a:p>
            <a:pPr lvl="2">
              <a:buFont typeface="Verdana"/>
              <a:buChar char="–"/>
            </a:pPr>
            <a:r>
              <a:rPr lang="en-GB" altLang="de-DE" sz="1400" dirty="0"/>
              <a:t>1 from TLE9180</a:t>
            </a:r>
          </a:p>
          <a:p>
            <a:pPr lvl="2">
              <a:buFont typeface="Verdana"/>
              <a:buChar char="–"/>
            </a:pPr>
            <a:r>
              <a:rPr lang="en-GB" altLang="de-DE" sz="1400" dirty="0"/>
              <a:t>1 from AURIX</a:t>
            </a:r>
          </a:p>
          <a:p>
            <a:pPr lvl="2">
              <a:buFont typeface="Verdana"/>
              <a:buChar char="–"/>
            </a:pPr>
            <a:endParaRPr lang="en-GB" altLang="de-DE" sz="1050" dirty="0"/>
          </a:p>
          <a:p>
            <a:pPr>
              <a:buFont typeface="Arial"/>
              <a:buChar char="›"/>
            </a:pPr>
            <a:r>
              <a:rPr lang="en-GB" altLang="de-DE" sz="1600" b="1" dirty="0"/>
              <a:t>Customer benefits</a:t>
            </a:r>
          </a:p>
          <a:p>
            <a:pPr lvl="1">
              <a:buFont typeface="Verdana"/>
              <a:buChar char="–"/>
            </a:pPr>
            <a:r>
              <a:rPr lang="en-GB" altLang="de-DE" sz="1600" dirty="0"/>
              <a:t>Real time comparison without CPU load as done using HW</a:t>
            </a:r>
          </a:p>
          <a:p>
            <a:pPr lvl="1">
              <a:buFont typeface="Verdana"/>
              <a:buChar char="–"/>
            </a:pPr>
            <a:r>
              <a:rPr lang="en-GB" altLang="de-DE" sz="1600" dirty="0"/>
              <a:t>Power stage failure is detected earlier enabling optimized power stage design</a:t>
            </a:r>
          </a:p>
        </p:txBody>
      </p:sp>
      <p:pic>
        <p:nvPicPr>
          <p:cNvPr id="21914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4102" y="1312866"/>
            <a:ext cx="3757613" cy="274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1"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88275" y="2349502"/>
            <a:ext cx="223838"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2"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58067" y="3194054"/>
            <a:ext cx="225425"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3"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14742" y="3573463"/>
            <a:ext cx="223837"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144"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13154" y="3938589"/>
            <a:ext cx="225425"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a:extLst>
              <a:ext uri="{FF2B5EF4-FFF2-40B4-BE49-F238E27FC236}">
                <a16:creationId xmlns:a16="http://schemas.microsoft.com/office/drawing/2014/main" id="{C4990058-9051-4543-93B7-EA809B65EE21}"/>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C065550B-68CF-4F6B-B64F-7EA9FD083638}"/>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84AB1DE2-1A16-4BB9-840F-64D5F7E6B67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426609169"/>
      </p:ext>
    </p:extLst>
  </p:cSld>
  <p:clrMapOvr>
    <a:masterClrMapping/>
  </p:clrMapOvr>
  <p:transition spd="slow"/>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hasCustomPrompt="1"/>
          </p:nvPr>
        </p:nvSpPr>
        <p:spPr/>
        <p:txBody>
          <a:bodyPr vert="horz" lIns="0" tIns="0" rIns="0" bIns="10800" rtlCol="0" anchor="b" anchorCtr="0">
            <a:noAutofit/>
          </a:bodyPr>
          <a:lstStyle/>
          <a:p>
            <a:pPr>
              <a:buClr>
                <a:srgbClr val="000000"/>
              </a:buClr>
            </a:pPr>
            <a:r>
              <a:t>Development of IEC61508:</a:t>
            </a:r>
            <a:br>
              <a:rPr>
                <a:solidFill>
                  <a:schemeClr val="tx2">
                    <a:lumMod val="75000"/>
                  </a:schemeClr>
                </a:solidFill>
              </a:rPr>
            </a:br>
            <a:r>
              <a:rPr>
                <a:solidFill>
                  <a:schemeClr val="tx2">
                    <a:lumMod val="50000"/>
                  </a:schemeClr>
                </a:solidFill>
              </a:rPr>
              <a:t>relation to further safety standards</a:t>
            </a:r>
          </a:p>
        </p:txBody>
      </p:sp>
      <p:pic>
        <p:nvPicPr>
          <p:cNvPr id="9" name="Picture 2" descr="https://infineon.picturepark.com/Website/Download.aspx?Purpose=AssetManager&amp;Random=9a5ae99c-957f-4dff-af22-6b1fbc23da3c&amp;RelativeDownloadPath=\010410\ozrj28vc\n6q9juww\2.4_191_medium.jpg"/>
          <p:cNvPicPr>
            <a:picLocks noChangeAspect="1" noChangeArrowheads="1"/>
          </p:cNvPicPr>
          <p:nvPr/>
        </p:nvPicPr>
        <p:blipFill>
          <a:blip r:embed="rId3" cstate="print"/>
          <a:srcRect/>
          <a:stretch>
            <a:fillRect/>
          </a:stretch>
        </p:blipFill>
        <p:spPr bwMode="auto">
          <a:xfrm>
            <a:off x="5772152" y="1040061"/>
            <a:ext cx="3988424" cy="5317899"/>
          </a:xfrm>
          <a:prstGeom prst="rect">
            <a:avLst/>
          </a:prstGeom>
          <a:noFill/>
        </p:spPr>
      </p:pic>
      <p:sp>
        <p:nvSpPr>
          <p:cNvPr id="10" name="Flowchart: Alternate Process 9"/>
          <p:cNvSpPr/>
          <p:nvPr/>
        </p:nvSpPr>
        <p:spPr>
          <a:xfrm>
            <a:off x="1612403" y="5215703"/>
            <a:ext cx="6500858" cy="504000"/>
          </a:xfrm>
          <a:prstGeom prst="flowChartAlternateProcess">
            <a:avLst/>
          </a:prstGeom>
          <a:solidFill>
            <a:srgbClr val="EE813C">
              <a:lumMod val="50000"/>
              <a:alpha val="50000"/>
            </a:srgbClr>
          </a:solidFill>
          <a:ln w="12700" cap="flat" cmpd="sng" algn="ctr">
            <a:noFill/>
            <a:prstDash val="solid"/>
          </a:ln>
          <a:effectLst/>
        </p:spPr>
        <p:txBody>
          <a:bodyPr lIns="72000" tIns="72000" rIns="72000" bIns="72000" rtlCol="0" anchor="ctr"/>
          <a:lstStyle/>
          <a:p>
            <a:pPr>
              <a:buClr>
                <a:srgbClr val="E30034"/>
              </a:buClr>
              <a:defRPr/>
            </a:pPr>
            <a:r>
              <a:rPr lang="en-US" sz="1600" kern="0" dirty="0">
                <a:solidFill>
                  <a:srgbClr val="000000"/>
                </a:solidFill>
                <a:latin typeface="Verdana"/>
              </a:rPr>
              <a:t>	Agriculture		</a:t>
            </a:r>
            <a:r>
              <a:rPr lang="en-US" sz="1600" kern="0" dirty="0">
                <a:solidFill>
                  <a:srgbClr val="000000"/>
                </a:solidFill>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rPr>
              <a:t>ISO 25119</a:t>
            </a:r>
          </a:p>
        </p:txBody>
      </p:sp>
      <p:sp>
        <p:nvSpPr>
          <p:cNvPr id="11" name="Flowchart: Alternate Process 10"/>
          <p:cNvSpPr/>
          <p:nvPr/>
        </p:nvSpPr>
        <p:spPr>
          <a:xfrm>
            <a:off x="1628748" y="1088796"/>
            <a:ext cx="6500858" cy="504000"/>
          </a:xfrm>
          <a:prstGeom prst="flowChartAlternateProcess">
            <a:avLst/>
          </a:prstGeom>
          <a:solidFill>
            <a:srgbClr val="AB377A">
              <a:lumMod val="50000"/>
              <a:alpha val="50000"/>
            </a:srgbClr>
          </a:solidFill>
          <a:ln w="12700" cap="flat" cmpd="sng" algn="ctr">
            <a:noFill/>
            <a:prstDash val="solid"/>
          </a:ln>
          <a:effectLst/>
        </p:spPr>
        <p:txBody>
          <a:bodyPr lIns="72000" tIns="72000" rIns="72000" bIns="72000" rtlCol="0" anchor="ctr"/>
          <a:lstStyle/>
          <a:p>
            <a:pPr>
              <a:buClr>
                <a:srgbClr val="E30034"/>
              </a:buClr>
              <a:defRPr/>
            </a:pPr>
            <a:r>
              <a:rPr lang="en-US" sz="1600" kern="0" dirty="0">
                <a:solidFill>
                  <a:srgbClr val="000000"/>
                </a:solidFill>
                <a:latin typeface="Verdana"/>
              </a:rPr>
              <a:t>	Automotive 		</a:t>
            </a:r>
            <a:r>
              <a:rPr lang="en-US" sz="1600" kern="0" dirty="0">
                <a:solidFill>
                  <a:srgbClr val="000000"/>
                </a:solidFill>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sym typeface="Wingdings" pitchFamily="2" charset="2"/>
              </a:rPr>
              <a:t>ISO 26262</a:t>
            </a:r>
            <a:r>
              <a:rPr lang="en-US" sz="1600" kern="0" dirty="0">
                <a:solidFill>
                  <a:srgbClr val="FFFFFF"/>
                </a:solidFill>
                <a:effectLst>
                  <a:outerShdw blurRad="38100" dist="38100" dir="2700000" algn="tl">
                    <a:srgbClr val="000000">
                      <a:alpha val="43137"/>
                    </a:srgbClr>
                  </a:outerShdw>
                </a:effectLst>
                <a:latin typeface="Verdana"/>
              </a:rPr>
              <a:t> </a:t>
            </a:r>
          </a:p>
        </p:txBody>
      </p:sp>
      <p:sp>
        <p:nvSpPr>
          <p:cNvPr id="12" name="Flowchart: Alternate Process 11"/>
          <p:cNvSpPr/>
          <p:nvPr/>
        </p:nvSpPr>
        <p:spPr>
          <a:xfrm>
            <a:off x="1628748" y="1678355"/>
            <a:ext cx="6500858" cy="504000"/>
          </a:xfrm>
          <a:prstGeom prst="flowChartAlternateProcess">
            <a:avLst/>
          </a:prstGeom>
          <a:solidFill>
            <a:srgbClr val="EE813C">
              <a:lumMod val="50000"/>
              <a:alpha val="50000"/>
            </a:srgbClr>
          </a:solidFill>
          <a:ln w="12700" cap="flat" cmpd="sng" algn="ctr">
            <a:noFill/>
            <a:prstDash val="solid"/>
          </a:ln>
          <a:effectLst/>
        </p:spPr>
        <p:txBody>
          <a:bodyPr lIns="72000" tIns="72000" rIns="72000" bIns="72000" rtlCol="0" anchor="ctr"/>
          <a:lstStyle/>
          <a:p>
            <a:pPr>
              <a:buClr>
                <a:srgbClr val="E30034"/>
              </a:buClr>
              <a:defRPr/>
            </a:pPr>
            <a:r>
              <a:rPr lang="en-US" sz="1600" kern="0" dirty="0">
                <a:solidFill>
                  <a:srgbClr val="000000"/>
                </a:solidFill>
                <a:latin typeface="Verdana"/>
              </a:rPr>
              <a:t>	Machinery		</a:t>
            </a:r>
            <a:r>
              <a:rPr lang="en-US" sz="1600" kern="0" dirty="0">
                <a:solidFill>
                  <a:srgbClr val="000000"/>
                </a:solidFill>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sym typeface="Wingdings" pitchFamily="2" charset="2"/>
              </a:rPr>
              <a:t>IEC 62061</a:t>
            </a:r>
            <a:endParaRPr lang="en-US" sz="1600" kern="0" dirty="0">
              <a:solidFill>
                <a:srgbClr val="FFFFFF"/>
              </a:solidFill>
              <a:effectLst>
                <a:outerShdw blurRad="38100" dist="38100" dir="2700000" algn="tl">
                  <a:srgbClr val="000000">
                    <a:alpha val="43137"/>
                  </a:srgbClr>
                </a:outerShdw>
              </a:effectLst>
              <a:latin typeface="Verdana"/>
            </a:endParaRPr>
          </a:p>
        </p:txBody>
      </p:sp>
      <p:sp>
        <p:nvSpPr>
          <p:cNvPr id="13" name="Flowchart: Alternate Process 12"/>
          <p:cNvSpPr/>
          <p:nvPr/>
        </p:nvSpPr>
        <p:spPr>
          <a:xfrm>
            <a:off x="1628748" y="2267912"/>
            <a:ext cx="6500858" cy="504000"/>
          </a:xfrm>
          <a:prstGeom prst="flowChartAlternateProcess">
            <a:avLst/>
          </a:prstGeom>
          <a:solidFill>
            <a:srgbClr val="E9E6E6">
              <a:alpha val="50000"/>
            </a:srgbClr>
          </a:solidFill>
          <a:ln w="12700" cap="flat" cmpd="sng" algn="ctr">
            <a:noFill/>
            <a:prstDash val="solid"/>
          </a:ln>
          <a:effectLst/>
        </p:spPr>
        <p:txBody>
          <a:bodyPr lIns="72000" tIns="72000" rIns="72000" bIns="72000" rtlCol="0" anchor="ctr"/>
          <a:lstStyle/>
          <a:p>
            <a:pPr>
              <a:buClr>
                <a:srgbClr val="E30034"/>
              </a:buClr>
              <a:defRPr/>
            </a:pPr>
            <a:r>
              <a:rPr lang="en-US" sz="1600" kern="0" dirty="0">
                <a:solidFill>
                  <a:srgbClr val="000000"/>
                </a:solidFill>
                <a:latin typeface="Verdana"/>
              </a:rPr>
              <a:t>	Railway			</a:t>
            </a:r>
            <a:r>
              <a:rPr lang="en-US" sz="1600" kern="0" dirty="0">
                <a:solidFill>
                  <a:srgbClr val="000000"/>
                </a:solidFill>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sym typeface="Wingdings" pitchFamily="2" charset="2"/>
              </a:rPr>
              <a:t>EN 50129</a:t>
            </a:r>
            <a:endParaRPr lang="en-US" sz="1600" kern="0" dirty="0">
              <a:solidFill>
                <a:srgbClr val="FFFFFF"/>
              </a:solidFill>
              <a:effectLst>
                <a:outerShdw blurRad="38100" dist="38100" dir="2700000" algn="tl">
                  <a:srgbClr val="000000">
                    <a:alpha val="43137"/>
                  </a:srgbClr>
                </a:outerShdw>
              </a:effectLst>
              <a:latin typeface="Verdana"/>
            </a:endParaRPr>
          </a:p>
        </p:txBody>
      </p:sp>
      <p:sp>
        <p:nvSpPr>
          <p:cNvPr id="14" name="Flowchart: Alternate Process 13"/>
          <p:cNvSpPr/>
          <p:nvPr/>
        </p:nvSpPr>
        <p:spPr>
          <a:xfrm>
            <a:off x="1628748" y="2857471"/>
            <a:ext cx="6500858" cy="504000"/>
          </a:xfrm>
          <a:prstGeom prst="flowChartAlternateProcess">
            <a:avLst/>
          </a:prstGeom>
          <a:solidFill>
            <a:srgbClr val="E9E6E6">
              <a:alpha val="50000"/>
            </a:srgbClr>
          </a:solidFill>
          <a:ln w="12700" cap="flat" cmpd="sng" algn="ctr">
            <a:noFill/>
            <a:prstDash val="solid"/>
          </a:ln>
          <a:effectLst/>
        </p:spPr>
        <p:txBody>
          <a:bodyPr lIns="72000" tIns="72000" rIns="72000" bIns="72000" rtlCol="0" anchor="ctr"/>
          <a:lstStyle/>
          <a:p>
            <a:pPr>
              <a:buClr>
                <a:srgbClr val="E30034"/>
              </a:buClr>
              <a:defRPr/>
            </a:pPr>
            <a:r>
              <a:rPr lang="en-US" sz="1600" kern="0" dirty="0">
                <a:solidFill>
                  <a:srgbClr val="000000"/>
                </a:solidFill>
                <a:latin typeface="Verdana"/>
              </a:rPr>
              <a:t>	Nuclear Power		</a:t>
            </a:r>
            <a:r>
              <a:rPr lang="en-US" sz="1600" kern="0" dirty="0">
                <a:solidFill>
                  <a:srgbClr val="000000"/>
                </a:solidFill>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sym typeface="Wingdings" pitchFamily="2" charset="2"/>
              </a:rPr>
              <a:t>IEC 61513</a:t>
            </a:r>
            <a:endParaRPr lang="en-US" sz="1600" kern="0" dirty="0">
              <a:solidFill>
                <a:srgbClr val="FFFFFF"/>
              </a:solidFill>
              <a:effectLst>
                <a:outerShdw blurRad="38100" dist="38100" dir="2700000" algn="tl">
                  <a:srgbClr val="000000">
                    <a:alpha val="43137"/>
                  </a:srgbClr>
                </a:outerShdw>
              </a:effectLst>
              <a:latin typeface="Verdana"/>
            </a:endParaRPr>
          </a:p>
        </p:txBody>
      </p:sp>
      <p:sp>
        <p:nvSpPr>
          <p:cNvPr id="15" name="Flowchart: Alternate Process 14"/>
          <p:cNvSpPr/>
          <p:nvPr/>
        </p:nvSpPr>
        <p:spPr>
          <a:xfrm>
            <a:off x="1628748" y="3447028"/>
            <a:ext cx="6500858" cy="504000"/>
          </a:xfrm>
          <a:prstGeom prst="flowChartAlternateProcess">
            <a:avLst/>
          </a:prstGeom>
          <a:solidFill>
            <a:srgbClr val="E9E6E6">
              <a:alpha val="50000"/>
            </a:srgbClr>
          </a:solidFill>
          <a:ln w="12700" cap="flat" cmpd="sng" algn="ctr">
            <a:noFill/>
            <a:prstDash val="solid"/>
          </a:ln>
          <a:effectLst/>
        </p:spPr>
        <p:txBody>
          <a:bodyPr lIns="72000" tIns="72000" rIns="72000" bIns="72000" rtlCol="0" anchor="ctr"/>
          <a:lstStyle/>
          <a:p>
            <a:pPr>
              <a:buClr>
                <a:srgbClr val="E30034"/>
              </a:buClr>
              <a:defRPr/>
            </a:pPr>
            <a:r>
              <a:rPr lang="en-US" sz="1600" kern="0" dirty="0">
                <a:solidFill>
                  <a:srgbClr val="000000"/>
                </a:solidFill>
                <a:latin typeface="Verdana"/>
              </a:rPr>
              <a:t>	Process Industry		</a:t>
            </a:r>
            <a:r>
              <a:rPr lang="en-US" sz="1600" kern="0" dirty="0">
                <a:solidFill>
                  <a:srgbClr val="000000"/>
                </a:solidFill>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sym typeface="Wingdings" pitchFamily="2" charset="2"/>
              </a:rPr>
              <a:t>IEC 61511</a:t>
            </a:r>
            <a:endParaRPr lang="en-US" sz="1600" kern="0" dirty="0">
              <a:solidFill>
                <a:srgbClr val="FFFFFF"/>
              </a:solidFill>
              <a:effectLst>
                <a:outerShdw blurRad="38100" dist="38100" dir="2700000" algn="tl">
                  <a:srgbClr val="000000">
                    <a:alpha val="43137"/>
                  </a:srgbClr>
                </a:outerShdw>
              </a:effectLst>
              <a:latin typeface="Verdana"/>
            </a:endParaRPr>
          </a:p>
        </p:txBody>
      </p:sp>
      <p:sp>
        <p:nvSpPr>
          <p:cNvPr id="16" name="Flowchart: Alternate Process 15"/>
          <p:cNvSpPr/>
          <p:nvPr/>
        </p:nvSpPr>
        <p:spPr>
          <a:xfrm>
            <a:off x="1628748" y="4036585"/>
            <a:ext cx="6500858" cy="504000"/>
          </a:xfrm>
          <a:prstGeom prst="flowChartAlternateProcess">
            <a:avLst/>
          </a:prstGeom>
          <a:solidFill>
            <a:srgbClr val="E9E6E6">
              <a:alpha val="50000"/>
            </a:srgbClr>
          </a:solidFill>
          <a:ln w="12700" cap="flat" cmpd="sng" algn="ctr">
            <a:noFill/>
            <a:prstDash val="solid"/>
          </a:ln>
          <a:effectLst/>
        </p:spPr>
        <p:txBody>
          <a:bodyPr lIns="72000" tIns="72000" rIns="72000" bIns="72000" rtlCol="0" anchor="ctr"/>
          <a:lstStyle/>
          <a:p>
            <a:pPr>
              <a:buClr>
                <a:srgbClr val="E30034"/>
              </a:buClr>
              <a:defRPr/>
            </a:pPr>
            <a:r>
              <a:rPr lang="en-US" sz="1600" kern="0" dirty="0">
                <a:solidFill>
                  <a:srgbClr val="000000"/>
                </a:solidFill>
                <a:latin typeface="Verdana"/>
              </a:rPr>
              <a:t>	Household Appliances	</a:t>
            </a:r>
            <a:r>
              <a:rPr lang="en-US" sz="1600" kern="0" dirty="0">
                <a:solidFill>
                  <a:srgbClr val="000000"/>
                </a:solidFill>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sym typeface="Wingdings" pitchFamily="2" charset="2"/>
              </a:rPr>
              <a:t>IEC 60335</a:t>
            </a:r>
            <a:endParaRPr lang="en-US" sz="1600" kern="0" dirty="0">
              <a:solidFill>
                <a:srgbClr val="FFFFFF"/>
              </a:solidFill>
              <a:effectLst>
                <a:outerShdw blurRad="38100" dist="38100" dir="2700000" algn="tl">
                  <a:srgbClr val="000000">
                    <a:alpha val="43137"/>
                  </a:srgbClr>
                </a:outerShdw>
              </a:effectLst>
              <a:latin typeface="Verdana"/>
            </a:endParaRPr>
          </a:p>
        </p:txBody>
      </p:sp>
      <p:sp>
        <p:nvSpPr>
          <p:cNvPr id="17" name="Flowchart: Alternate Process 16"/>
          <p:cNvSpPr/>
          <p:nvPr/>
        </p:nvSpPr>
        <p:spPr>
          <a:xfrm>
            <a:off x="1628748" y="4626144"/>
            <a:ext cx="6500858" cy="504000"/>
          </a:xfrm>
          <a:prstGeom prst="flowChartAlternateProcess">
            <a:avLst/>
          </a:prstGeom>
          <a:solidFill>
            <a:srgbClr val="E9E6E6">
              <a:alpha val="50000"/>
            </a:srgbClr>
          </a:solidFill>
          <a:ln w="12700" cap="flat" cmpd="sng" algn="ctr">
            <a:noFill/>
            <a:prstDash val="solid"/>
          </a:ln>
          <a:effectLst/>
        </p:spPr>
        <p:txBody>
          <a:bodyPr lIns="72000" tIns="72000" rIns="72000" bIns="72000" rtlCol="0" anchor="ctr"/>
          <a:lstStyle/>
          <a:p>
            <a:pPr>
              <a:buClr>
                <a:srgbClr val="E30034"/>
              </a:buClr>
              <a:defRPr/>
            </a:pPr>
            <a:r>
              <a:rPr lang="en-US" sz="1600" kern="0" dirty="0">
                <a:solidFill>
                  <a:srgbClr val="000000"/>
                </a:solidFill>
                <a:latin typeface="Verdana"/>
              </a:rPr>
              <a:t>	Furnaces		</a:t>
            </a:r>
            <a:r>
              <a:rPr lang="en-US" sz="1600" kern="0" dirty="0">
                <a:solidFill>
                  <a:srgbClr val="000000"/>
                </a:solidFill>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sym typeface="Wingdings" pitchFamily="2" charset="2"/>
              </a:rPr>
              <a:t>IEC 50156</a:t>
            </a:r>
          </a:p>
        </p:txBody>
      </p:sp>
      <p:sp>
        <p:nvSpPr>
          <p:cNvPr id="18" name="Flowchart: Alternate Process 17"/>
          <p:cNvSpPr/>
          <p:nvPr/>
        </p:nvSpPr>
        <p:spPr>
          <a:xfrm>
            <a:off x="1628748" y="5805264"/>
            <a:ext cx="6500858" cy="504000"/>
          </a:xfrm>
          <a:prstGeom prst="flowChartAlternateProcess">
            <a:avLst/>
          </a:prstGeom>
          <a:solidFill>
            <a:srgbClr val="E9E6E6">
              <a:alpha val="50000"/>
            </a:srgbClr>
          </a:solidFill>
          <a:ln w="12700" cap="flat" cmpd="sng" algn="ctr">
            <a:noFill/>
            <a:prstDash val="solid"/>
          </a:ln>
          <a:effectLst/>
        </p:spPr>
        <p:txBody>
          <a:bodyPr lIns="72000" tIns="72000" rIns="72000" bIns="72000" rtlCol="0" anchor="ctr"/>
          <a:lstStyle/>
          <a:p>
            <a:pPr>
              <a:buClr>
                <a:srgbClr val="E30034"/>
              </a:buClr>
              <a:defRPr/>
            </a:pPr>
            <a:r>
              <a:rPr lang="en-US" sz="1600" kern="0" dirty="0">
                <a:solidFill>
                  <a:srgbClr val="000000"/>
                </a:solidFill>
                <a:latin typeface="Verdana"/>
              </a:rPr>
              <a:t>	Aviation 			</a:t>
            </a:r>
            <a:r>
              <a:rPr lang="en-US" sz="1600" kern="0" dirty="0">
                <a:solidFill>
                  <a:srgbClr val="000000"/>
                </a:solidFill>
                <a:latin typeface="Verdana"/>
                <a:sym typeface="Wingdings" pitchFamily="2" charset="2"/>
              </a:rPr>
              <a:t> 	</a:t>
            </a:r>
            <a:r>
              <a:rPr lang="en-US" sz="1600" kern="0" dirty="0">
                <a:solidFill>
                  <a:srgbClr val="FFFFFF"/>
                </a:solidFill>
                <a:effectLst>
                  <a:outerShdw blurRad="38100" dist="38100" dir="2700000" algn="tl">
                    <a:srgbClr val="000000">
                      <a:alpha val="43137"/>
                    </a:srgbClr>
                  </a:outerShdw>
                </a:effectLst>
                <a:latin typeface="Verdana"/>
                <a:sym typeface="Wingdings" pitchFamily="2" charset="2"/>
              </a:rPr>
              <a:t>DO-178</a:t>
            </a:r>
          </a:p>
        </p:txBody>
      </p:sp>
      <p:sp>
        <p:nvSpPr>
          <p:cNvPr id="19" name="Rounded Rectangle 18"/>
          <p:cNvSpPr/>
          <p:nvPr/>
        </p:nvSpPr>
        <p:spPr>
          <a:xfrm rot="16200000">
            <a:off x="-957937" y="2980108"/>
            <a:ext cx="5400000" cy="1440000"/>
          </a:xfrm>
          <a:prstGeom prst="roundRect">
            <a:avLst/>
          </a:prstGeom>
          <a:solidFill>
            <a:srgbClr val="84B6A7"/>
          </a:solidFill>
          <a:ln w="12700" cap="flat" cmpd="sng" algn="ctr">
            <a:noFill/>
            <a:prstDash val="solid"/>
          </a:ln>
          <a:effectLst/>
        </p:spPr>
        <p:txBody>
          <a:bodyPr lIns="72000" tIns="72000" rIns="72000" bIns="72000" rtlCol="0" anchor="ctr"/>
          <a:lstStyle/>
          <a:p>
            <a:pPr algn="ctr">
              <a:buClr>
                <a:srgbClr val="E30034"/>
              </a:buClr>
              <a:defRPr/>
            </a:pPr>
            <a:r>
              <a:rPr lang="en-US" sz="4800" kern="0" dirty="0">
                <a:solidFill>
                  <a:srgbClr val="FFFFFF"/>
                </a:solidFill>
                <a:latin typeface="Verdana"/>
              </a:rPr>
              <a:t>IEC 61508</a:t>
            </a:r>
          </a:p>
        </p:txBody>
      </p:sp>
      <p:sp>
        <p:nvSpPr>
          <p:cNvPr id="2" name="Footer Placeholder 1">
            <a:extLst>
              <a:ext uri="{FF2B5EF4-FFF2-40B4-BE49-F238E27FC236}">
                <a16:creationId xmlns:a16="http://schemas.microsoft.com/office/drawing/2014/main" id="{65244498-152F-4D4F-B44A-F088C90AD9B2}"/>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586CE1A6-D329-4047-8D58-95AE89116C56}"/>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AE8F3870-0C9D-444D-85F9-FD0C07BCE33B}"/>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993425787"/>
      </p:ext>
    </p:extLst>
  </p:cSld>
  <p:clrMapOvr>
    <a:masterClrMapping/>
  </p:clrMapOvr>
  <p:transition spd="slow"/>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hasCustomPrompt="1"/>
          </p:nvPr>
        </p:nvSpPr>
        <p:spPr/>
        <p:txBody>
          <a:bodyPr vert="horz" lIns="0" tIns="0" rIns="0" bIns="10800" rtlCol="0" anchor="b" anchorCtr="0">
            <a:noAutofit/>
          </a:bodyPr>
          <a:lstStyle/>
          <a:p>
            <a:pPr>
              <a:buClr>
                <a:srgbClr val="000000"/>
              </a:buClr>
            </a:pPr>
            <a:r>
              <a:t>Development of IEC61508:</a:t>
            </a:r>
            <a:br>
              <a:rPr>
                <a:solidFill>
                  <a:schemeClr val="tx2">
                    <a:lumMod val="75000"/>
                  </a:schemeClr>
                </a:solidFill>
              </a:rPr>
            </a:br>
            <a:r>
              <a:rPr>
                <a:solidFill>
                  <a:schemeClr val="tx2">
                    <a:lumMod val="50000"/>
                  </a:schemeClr>
                </a:solidFill>
              </a:rPr>
              <a:t>relation to further safety standards</a:t>
            </a:r>
          </a:p>
        </p:txBody>
      </p:sp>
      <p:graphicFrame>
        <p:nvGraphicFramePr>
          <p:cNvPr id="20" name="Table 9"/>
          <p:cNvGraphicFramePr>
            <a:graphicFrameLocks noGrp="1"/>
          </p:cNvGraphicFramePr>
          <p:nvPr>
            <p:extLst/>
          </p:nvPr>
        </p:nvGraphicFramePr>
        <p:xfrm>
          <a:off x="1309936" y="1196754"/>
          <a:ext cx="7344816" cy="5245224"/>
        </p:xfrm>
        <a:graphic>
          <a:graphicData uri="http://schemas.openxmlformats.org/drawingml/2006/table">
            <a:tbl>
              <a:tblPr/>
              <a:tblGrid>
                <a:gridCol w="1438146">
                  <a:extLst>
                    <a:ext uri="{9D8B030D-6E8A-4147-A177-3AD203B41FA5}">
                      <a16:colId xmlns:a16="http://schemas.microsoft.com/office/drawing/2014/main" val="20000"/>
                    </a:ext>
                  </a:extLst>
                </a:gridCol>
                <a:gridCol w="1181334">
                  <a:extLst>
                    <a:ext uri="{9D8B030D-6E8A-4147-A177-3AD203B41FA5}">
                      <a16:colId xmlns:a16="http://schemas.microsoft.com/office/drawing/2014/main" val="20001"/>
                    </a:ext>
                  </a:extLst>
                </a:gridCol>
                <a:gridCol w="1181334">
                  <a:extLst>
                    <a:ext uri="{9D8B030D-6E8A-4147-A177-3AD203B41FA5}">
                      <a16:colId xmlns:a16="http://schemas.microsoft.com/office/drawing/2014/main" val="20002"/>
                    </a:ext>
                  </a:extLst>
                </a:gridCol>
                <a:gridCol w="1181334">
                  <a:extLst>
                    <a:ext uri="{9D8B030D-6E8A-4147-A177-3AD203B41FA5}">
                      <a16:colId xmlns:a16="http://schemas.microsoft.com/office/drawing/2014/main" val="20003"/>
                    </a:ext>
                  </a:extLst>
                </a:gridCol>
                <a:gridCol w="1181334">
                  <a:extLst>
                    <a:ext uri="{9D8B030D-6E8A-4147-A177-3AD203B41FA5}">
                      <a16:colId xmlns:a16="http://schemas.microsoft.com/office/drawing/2014/main" val="20004"/>
                    </a:ext>
                  </a:extLst>
                </a:gridCol>
                <a:gridCol w="1181334">
                  <a:extLst>
                    <a:ext uri="{9D8B030D-6E8A-4147-A177-3AD203B41FA5}">
                      <a16:colId xmlns:a16="http://schemas.microsoft.com/office/drawing/2014/main" val="20005"/>
                    </a:ext>
                  </a:extLst>
                </a:gridCol>
              </a:tblGrid>
              <a:tr h="68008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500" b="0" i="0" u="none" strike="noStrike" dirty="0">
                          <a:solidFill>
                            <a:schemeClr val="bg1"/>
                          </a:solidFill>
                          <a:effectLst/>
                          <a:latin typeface="Calibri"/>
                        </a:rPr>
                        <a:t>Probability of </a:t>
                      </a:r>
                      <a:r>
                        <a:rPr lang="en-US" sz="1500" b="0" i="0" u="none" strike="noStrike" dirty="0" err="1">
                          <a:solidFill>
                            <a:schemeClr val="bg1"/>
                          </a:solidFill>
                          <a:effectLst/>
                          <a:latin typeface="Calibri"/>
                        </a:rPr>
                        <a:t>Dangerouse</a:t>
                      </a:r>
                      <a:r>
                        <a:rPr lang="en-US" sz="1500" b="0" i="0" u="none" strike="noStrike" dirty="0">
                          <a:solidFill>
                            <a:schemeClr val="bg1"/>
                          </a:solidFill>
                          <a:effectLst/>
                          <a:latin typeface="Calibri"/>
                        </a:rPr>
                        <a:t> Failure per Hour</a:t>
                      </a:r>
                      <a:r>
                        <a:rPr lang="en-US" sz="1500" b="0" i="0" u="none" strike="noStrike" baseline="0" dirty="0">
                          <a:solidFill>
                            <a:schemeClr val="bg1"/>
                          </a:solidFill>
                          <a:effectLst/>
                          <a:latin typeface="Calibri"/>
                        </a:rPr>
                        <a:t> (</a:t>
                      </a:r>
                      <a:r>
                        <a:rPr lang="en-US" sz="1500" b="0" i="0" u="none" strike="noStrike" baseline="0" dirty="0" err="1">
                          <a:solidFill>
                            <a:schemeClr val="bg1"/>
                          </a:solidFill>
                          <a:effectLst/>
                          <a:latin typeface="Calibri"/>
                        </a:rPr>
                        <a:t>PFHd</a:t>
                      </a:r>
                      <a:r>
                        <a:rPr lang="en-US" sz="1500" b="0" i="0" u="none" strike="noStrike" baseline="0" dirty="0">
                          <a:solidFill>
                            <a:schemeClr val="bg1"/>
                          </a:solidFill>
                          <a:effectLst/>
                          <a:latin typeface="Calibri"/>
                        </a:rPr>
                        <a:t>)</a:t>
                      </a:r>
                      <a:endParaRPr lang="en-US" sz="1500" b="0" i="0" u="none" strike="noStrike" dirty="0">
                        <a:solidFill>
                          <a:schemeClr val="bg1"/>
                        </a:solidFill>
                        <a:effectLst/>
                        <a:latin typeface="Calibri"/>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800" b="0" i="0" u="none" strike="noStrike" dirty="0">
                          <a:solidFill>
                            <a:schemeClr val="bg1"/>
                          </a:solidFill>
                          <a:effectLst/>
                          <a:latin typeface="Calibri"/>
                        </a:rPr>
                        <a:t>SIL</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800" b="0" i="0" u="none" strike="noStrike" dirty="0">
                          <a:solidFill>
                            <a:schemeClr val="bg1"/>
                          </a:solidFill>
                          <a:effectLst/>
                          <a:latin typeface="Calibri"/>
                        </a:rPr>
                        <a:t>SIL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800" b="0" i="0" u="none" strike="noStrike" dirty="0">
                          <a:solidFill>
                            <a:schemeClr val="bg1"/>
                          </a:solidFill>
                          <a:effectLst/>
                          <a:latin typeface="Calibri"/>
                        </a:rPr>
                        <a:t>PL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800" b="0" i="0" u="none" strike="noStrike" dirty="0" err="1">
                          <a:solidFill>
                            <a:schemeClr val="bg1"/>
                          </a:solidFill>
                          <a:effectLst/>
                          <a:latin typeface="Calibri"/>
                        </a:rPr>
                        <a:t>AgPL</a:t>
                      </a:r>
                      <a:endParaRPr lang="en-US" sz="2800" b="0" i="0" u="none" strike="noStrike" dirty="0">
                        <a:solidFill>
                          <a:schemeClr val="bg1"/>
                        </a:solidFill>
                        <a:effectLst/>
                        <a:latin typeface="Calibri"/>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800" b="0" i="0" u="none" strike="noStrike" dirty="0">
                          <a:solidFill>
                            <a:schemeClr val="bg1"/>
                          </a:solidFill>
                          <a:effectLst/>
                          <a:latin typeface="Calibri"/>
                        </a:rPr>
                        <a:t>ASIL</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extLst>
                  <a:ext uri="{0D108BD9-81ED-4DB2-BD59-A6C34878D82A}">
                    <a16:rowId xmlns:a16="http://schemas.microsoft.com/office/drawing/2014/main" val="10000"/>
                  </a:ext>
                </a:extLst>
              </a:tr>
              <a:tr h="30238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500" b="0" i="0" u="none" strike="noStrike" dirty="0">
                          <a:solidFill>
                            <a:schemeClr val="bg1"/>
                          </a:solidFill>
                          <a:effectLst/>
                          <a:latin typeface="Calibri"/>
                        </a:rPr>
                        <a:t>10e-9</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500" b="0" i="0" u="none" strike="noStrike" dirty="0">
                          <a:solidFill>
                            <a:schemeClr val="bg1"/>
                          </a:solidFill>
                          <a:effectLst/>
                          <a:latin typeface="Calibri"/>
                        </a:rPr>
                        <a:t>IEC 61508</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500" b="0" i="0" u="none" strike="noStrike" dirty="0">
                          <a:solidFill>
                            <a:schemeClr val="bg1"/>
                          </a:solidFill>
                          <a:effectLst/>
                          <a:latin typeface="Calibri"/>
                        </a:rPr>
                        <a:t>EN 62061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500" b="0" i="0" u="none" strike="noStrike" dirty="0">
                          <a:solidFill>
                            <a:schemeClr val="bg1"/>
                          </a:solidFill>
                          <a:effectLst/>
                          <a:latin typeface="Calibri"/>
                        </a:rPr>
                        <a:t>EN ISO 13849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500" b="0" i="0" u="none" strike="noStrike" dirty="0">
                          <a:solidFill>
                            <a:schemeClr val="bg1"/>
                          </a:solidFill>
                          <a:effectLst/>
                          <a:latin typeface="Calibri"/>
                        </a:rPr>
                        <a:t>ISO 25119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1500" b="0" i="0" u="none" strike="noStrike" dirty="0">
                          <a:solidFill>
                            <a:schemeClr val="bg1"/>
                          </a:solidFill>
                          <a:effectLst/>
                          <a:latin typeface="Calibri"/>
                        </a:rPr>
                        <a:t>ISO 26262</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ysClr val="windowText" lastClr="000000"/>
                    </a:solidFill>
                  </a:tcPr>
                </a:tc>
                <a:extLst>
                  <a:ext uri="{0D108BD9-81ED-4DB2-BD59-A6C34878D82A}">
                    <a16:rowId xmlns:a16="http://schemas.microsoft.com/office/drawing/2014/main" val="10001"/>
                  </a:ext>
                </a:extLst>
              </a:tr>
              <a:tr h="3143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4F81BD"/>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4</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2"/>
                  </a:ext>
                </a:extLst>
              </a:tr>
              <a:tr h="3143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10e-8</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extLst>
                  <a:ext uri="{0D108BD9-81ED-4DB2-BD59-A6C34878D82A}">
                    <a16:rowId xmlns:a16="http://schemas.microsoft.com/office/drawing/2014/main" val="10003"/>
                  </a:ext>
                </a:extLst>
              </a:tr>
              <a:tr h="37528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4BACC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3</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BACC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BACC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BACC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BACC6"/>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D</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BACC6"/>
                    </a:solidFill>
                  </a:tcPr>
                </a:tc>
                <a:extLst>
                  <a:ext uri="{0D108BD9-81ED-4DB2-BD59-A6C34878D82A}">
                    <a16:rowId xmlns:a16="http://schemas.microsoft.com/office/drawing/2014/main" val="10004"/>
                  </a:ext>
                </a:extLst>
              </a:tr>
              <a:tr h="3143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10e-7</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BACC6"/>
                    </a:solidFill>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C</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CE1">
                        <a:lumMod val="75000"/>
                      </a:srgbClr>
                    </a:solidFill>
                  </a:tcPr>
                </a:tc>
                <a:extLst>
                  <a:ext uri="{0D108BD9-81ED-4DB2-BD59-A6C34878D82A}">
                    <a16:rowId xmlns:a16="http://schemas.microsoft.com/office/drawing/2014/main" val="10005"/>
                  </a:ext>
                </a:extLst>
              </a:tr>
              <a:tr h="3143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EEECE1">
                        <a:lumMod val="75000"/>
                      </a:srgbClr>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2</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CE1">
                        <a:lumMod val="75000"/>
                      </a:srgbClr>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CE1">
                        <a:lumMod val="75000"/>
                      </a:srgbClr>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CE1">
                        <a:lumMod val="75000"/>
                      </a:srgbClr>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CE1">
                        <a:lumMod val="75000"/>
                      </a:srgbClr>
                    </a:solidFill>
                  </a:tcPr>
                </a:tc>
                <a:tc vMerge="1">
                  <a:txBody>
                    <a:bodyPr/>
                    <a:lstStyle/>
                    <a:p>
                      <a:endParaRPr lang="en-GB"/>
                    </a:p>
                  </a:txBody>
                  <a:tcPr/>
                </a:tc>
                <a:extLst>
                  <a:ext uri="{0D108BD9-81ED-4DB2-BD59-A6C34878D82A}">
                    <a16:rowId xmlns:a16="http://schemas.microsoft.com/office/drawing/2014/main" val="10006"/>
                  </a:ext>
                </a:extLst>
              </a:tr>
              <a:tr h="37528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10e-6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CE1">
                        <a:lumMod val="75000"/>
                      </a:srgbClr>
                    </a:solidFill>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B</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CE1">
                        <a:lumMod val="75000"/>
                      </a:srgbClr>
                    </a:solidFill>
                  </a:tcPr>
                </a:tc>
                <a:extLst>
                  <a:ext uri="{0D108BD9-81ED-4DB2-BD59-A6C34878D82A}">
                    <a16:rowId xmlns:a16="http://schemas.microsoft.com/office/drawing/2014/main" val="10007"/>
                  </a:ext>
                </a:extLst>
              </a:tr>
              <a:tr h="37528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3x10e-6</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1</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c</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c</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extLst>
                  <a:ext uri="{0D108BD9-81ED-4DB2-BD59-A6C34878D82A}">
                    <a16:rowId xmlns:a16="http://schemas.microsoft.com/office/drawing/2014/main" val="10008"/>
                  </a:ext>
                </a:extLst>
              </a:tr>
              <a:tr h="37528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10e-5</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vMerge="1">
                  <a:txBody>
                    <a:bodyPr/>
                    <a:lstStyle/>
                    <a:p>
                      <a:endParaRPr lang="en-GB"/>
                    </a:p>
                  </a:txBody>
                  <a:tcPr/>
                </a:tc>
                <a:tc vMerge="1">
                  <a:txBody>
                    <a:bodyPr/>
                    <a:lstStyle/>
                    <a:p>
                      <a:endParaRPr lang="en-GB"/>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vMerge="1">
                  <a:txBody>
                    <a:bodyPr/>
                    <a:lstStyle/>
                    <a:p>
                      <a:endParaRPr lang="en-GB"/>
                    </a:p>
                  </a:txBody>
                  <a:tcPr/>
                </a:tc>
                <a:extLst>
                  <a:ext uri="{0D108BD9-81ED-4DB2-BD59-A6C34878D82A}">
                    <a16:rowId xmlns:a16="http://schemas.microsoft.com/office/drawing/2014/main" val="10009"/>
                  </a:ext>
                </a:extLst>
              </a:tr>
              <a:tr h="3143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4">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QM</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extLst>
                  <a:ext uri="{0D108BD9-81ED-4DB2-BD59-A6C34878D82A}">
                    <a16:rowId xmlns:a16="http://schemas.microsoft.com/office/drawing/2014/main" val="10010"/>
                  </a:ext>
                </a:extLst>
              </a:tr>
              <a:tr h="3143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1,00E-03</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extLst>
                  <a:ext uri="{0D108BD9-81ED-4DB2-BD59-A6C34878D82A}">
                    <a16:rowId xmlns:a16="http://schemas.microsoft.com/office/drawing/2014/main" val="10011"/>
                  </a:ext>
                </a:extLst>
              </a:tr>
              <a:tr h="31432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400" b="1" i="0" u="none" strike="noStrike" dirty="0">
                          <a:solidFill>
                            <a:srgbClr val="000000"/>
                          </a:solidFill>
                          <a:effectLst/>
                          <a:latin typeface="Calibri"/>
                        </a:rPr>
                        <a:t>QM</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vMerge="1">
                  <a:txBody>
                    <a:bodyPr/>
                    <a:lstStyle/>
                    <a:p>
                      <a:endParaRPr lang="en-GB"/>
                    </a:p>
                  </a:txBody>
                  <a:tcPr/>
                </a:tc>
                <a:extLst>
                  <a:ext uri="{0D108BD9-81ED-4DB2-BD59-A6C34878D82A}">
                    <a16:rowId xmlns:a16="http://schemas.microsoft.com/office/drawing/2014/main" val="10012"/>
                  </a:ext>
                </a:extLst>
              </a:tr>
              <a:tr h="317501">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b"/>
                      <a:r>
                        <a:rPr lang="en-US" sz="2000" b="0" i="0" u="none" strike="noStrike" dirty="0">
                          <a:solidFill>
                            <a:srgbClr val="000000"/>
                          </a:solidFill>
                          <a:effectLst/>
                          <a:latin typeface="Calibri"/>
                        </a:rPr>
                        <a:t> </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9646"/>
                    </a:solidFill>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extLst>
                  <a:ext uri="{0D108BD9-81ED-4DB2-BD59-A6C34878D82A}">
                    <a16:rowId xmlns:a16="http://schemas.microsoft.com/office/drawing/2014/main" val="10013"/>
                  </a:ext>
                </a:extLst>
              </a:tr>
            </a:tbl>
          </a:graphicData>
        </a:graphic>
      </p:graphicFrame>
      <p:sp>
        <p:nvSpPr>
          <p:cNvPr id="21" name="Right Arrow 13"/>
          <p:cNvSpPr/>
          <p:nvPr/>
        </p:nvSpPr>
        <p:spPr bwMode="auto">
          <a:xfrm rot="16200000">
            <a:off x="6800545" y="3003422"/>
            <a:ext cx="4968552" cy="828087"/>
          </a:xfrm>
          <a:prstGeom prst="rightArrow">
            <a:avLst>
              <a:gd name="adj1" fmla="val 100000"/>
              <a:gd name="adj2" fmla="val 50000"/>
            </a:avLst>
          </a:prstGeom>
          <a:gradFill flip="none" rotWithShape="1">
            <a:gsLst>
              <a:gs pos="75000">
                <a:srgbClr val="18C663"/>
              </a:gs>
              <a:gs pos="25000">
                <a:srgbClr val="E30034"/>
              </a:gs>
            </a:gsLst>
            <a:lin ang="13500000" scaled="1"/>
            <a:tileRect/>
          </a:gradFill>
          <a:ln w="12700" cap="flat" cmpd="sng" algn="ctr">
            <a:noFill/>
            <a:prstDash val="solid"/>
          </a:ln>
          <a:effectLst/>
        </p:spPr>
        <p:txBody>
          <a:bodyPr lIns="72000" tIns="72000" rIns="72000" bIns="72000" rtlCol="0" anchor="ctr">
            <a:noAutofit/>
          </a:bodyPr>
          <a:lstStyle/>
          <a:p>
            <a:pPr algn="ctr" defTabSz="457200" fontAlgn="auto">
              <a:spcBef>
                <a:spcPts val="0"/>
              </a:spcBef>
              <a:spcAft>
                <a:spcPts val="0"/>
              </a:spcAft>
              <a:buClr>
                <a:srgbClr val="E30034"/>
              </a:buClr>
              <a:defRPr/>
            </a:pPr>
            <a:r>
              <a:rPr lang="en-US" sz="1800" kern="0" dirty="0">
                <a:solidFill>
                  <a:prstClr val="white"/>
                </a:solidFill>
                <a:latin typeface="Calibri"/>
              </a:rPr>
              <a:t>RISK</a:t>
            </a:r>
          </a:p>
        </p:txBody>
      </p:sp>
      <p:sp>
        <p:nvSpPr>
          <p:cNvPr id="22" name="Rounded Rectangle 14"/>
          <p:cNvSpPr/>
          <p:nvPr/>
        </p:nvSpPr>
        <p:spPr bwMode="auto">
          <a:xfrm>
            <a:off x="3902224" y="1196755"/>
            <a:ext cx="3576262" cy="4970903"/>
          </a:xfrm>
          <a:prstGeom prst="roundRect">
            <a:avLst/>
          </a:prstGeom>
          <a:noFill/>
          <a:ln w="76200">
            <a:solidFill>
              <a:srgbClr val="FF0000"/>
            </a:solidFill>
            <a:miter lim="800000"/>
            <a:headEnd/>
            <a:tailEnd/>
          </a:ln>
        </p:spPr>
        <p:txBody>
          <a:bodyPr wrap="square" lIns="72000" tIns="72000" rIns="72000" bIns="72000" rtlCol="0" anchor="ctr"/>
          <a:lstStyle/>
          <a:p>
            <a:pPr algn="ctr" defTabSz="457200" eaLnBrk="0" fontAlgn="auto" hangingPunct="0">
              <a:spcBef>
                <a:spcPts val="0"/>
              </a:spcBef>
              <a:spcAft>
                <a:spcPts val="0"/>
              </a:spcAft>
            </a:pPr>
            <a:endParaRPr lang="en-US" sz="1600" dirty="0">
              <a:solidFill>
                <a:prstClr val="black"/>
              </a:solidFill>
              <a:latin typeface="Calibri"/>
              <a:ea typeface="Verdana" pitchFamily="34" charset="0"/>
            </a:endParaRPr>
          </a:p>
        </p:txBody>
      </p:sp>
      <p:sp>
        <p:nvSpPr>
          <p:cNvPr id="23" name="TextBox 15"/>
          <p:cNvSpPr txBox="1"/>
          <p:nvPr/>
        </p:nvSpPr>
        <p:spPr bwMode="auto">
          <a:xfrm>
            <a:off x="1453263" y="6237109"/>
            <a:ext cx="1803379" cy="184666"/>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rgbClr val="4F81BD"/>
              </a:buClr>
            </a:pPr>
            <a:r>
              <a:rPr lang="en-US" sz="1200" kern="0" dirty="0">
                <a:solidFill>
                  <a:prstClr val="black"/>
                </a:solidFill>
                <a:latin typeface="Verdana" pitchFamily="34" charset="0"/>
                <a:ea typeface="Verdana" pitchFamily="34" charset="0"/>
              </a:rPr>
              <a:t>PL (Performance Level)</a:t>
            </a:r>
          </a:p>
        </p:txBody>
      </p:sp>
      <p:sp>
        <p:nvSpPr>
          <p:cNvPr id="24" name="TextBox 15"/>
          <p:cNvSpPr txBox="1"/>
          <p:nvPr/>
        </p:nvSpPr>
        <p:spPr bwMode="auto">
          <a:xfrm>
            <a:off x="3394988" y="6237109"/>
            <a:ext cx="2127185" cy="184666"/>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rgbClr val="4F81BD"/>
              </a:buClr>
            </a:pPr>
            <a:r>
              <a:rPr lang="en-US" sz="1200" kern="0" dirty="0">
                <a:solidFill>
                  <a:prstClr val="black"/>
                </a:solidFill>
                <a:latin typeface="Verdana" pitchFamily="34" charset="0"/>
                <a:ea typeface="Verdana" pitchFamily="34" charset="0"/>
              </a:rPr>
              <a:t>SIL (Safety Integrity Level)</a:t>
            </a:r>
          </a:p>
        </p:txBody>
      </p:sp>
      <p:sp>
        <p:nvSpPr>
          <p:cNvPr id="2" name="Footer Placeholder 1">
            <a:extLst>
              <a:ext uri="{FF2B5EF4-FFF2-40B4-BE49-F238E27FC236}">
                <a16:creationId xmlns:a16="http://schemas.microsoft.com/office/drawing/2014/main" id="{0EAA95AE-A4E5-4034-9D34-29FEE5F4FE3D}"/>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1E0759B8-016C-4817-A49E-FA05D214C2D9}"/>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579C593B-D7BE-4CDF-997F-7C3C6A24CF8F}"/>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884793964"/>
      </p:ext>
    </p:extLst>
  </p:cSld>
  <p:clrMapOvr>
    <a:masterClrMapping/>
  </p:clrMapOvr>
  <p:transition spd="slow"/>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hteck 40"/>
          <p:cNvSpPr/>
          <p:nvPr/>
        </p:nvSpPr>
        <p:spPr>
          <a:xfrm>
            <a:off x="1165225" y="1135064"/>
            <a:ext cx="5041900" cy="4797425"/>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lstStyle/>
          <a:p>
            <a:pPr>
              <a:buClr>
                <a:srgbClr val="E30034"/>
              </a:buClr>
              <a:defRPr/>
            </a:pPr>
            <a:endParaRPr lang="en-GB" sz="1600" dirty="0" err="1">
              <a:solidFill>
                <a:srgbClr val="FFFFFF"/>
              </a:solidFill>
              <a:latin typeface="Verdana" pitchFamily="34" charset="0"/>
            </a:endParaRPr>
          </a:p>
        </p:txBody>
      </p:sp>
      <p:sp>
        <p:nvSpPr>
          <p:cNvPr id="9" name="Rechteck 8"/>
          <p:cNvSpPr/>
          <p:nvPr/>
        </p:nvSpPr>
        <p:spPr>
          <a:xfrm>
            <a:off x="1454151" y="1257300"/>
            <a:ext cx="4549775" cy="4230688"/>
          </a:xfrm>
          <a:prstGeom prst="rect">
            <a:avLst/>
          </a:prstGeom>
          <a:solidFill>
            <a:schemeClr val="bg1"/>
          </a:solidFill>
          <a:ln w="12700">
            <a:solidFill>
              <a:srgbClr val="00214A"/>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lstStyle/>
          <a:p>
            <a:pPr>
              <a:buClr>
                <a:srgbClr val="E30034"/>
              </a:buClr>
              <a:defRPr/>
            </a:pPr>
            <a:endParaRPr lang="en-GB" sz="1600" dirty="0" err="1">
              <a:solidFill>
                <a:srgbClr val="FFFFFF"/>
              </a:solidFill>
              <a:latin typeface="Verdana" pitchFamily="34" charset="0"/>
            </a:endParaRPr>
          </a:p>
        </p:txBody>
      </p:sp>
      <p:pic>
        <p:nvPicPr>
          <p:cNvPr id="260100" name="Picture 2"/>
          <p:cNvPicPr>
            <a:picLocks noChangeAspect="1" noChangeArrowheads="1"/>
          </p:cNvPicPr>
          <p:nvPr/>
        </p:nvPicPr>
        <p:blipFill>
          <a:blip r:embed="rId3" cstate="print"/>
          <a:srcRect/>
          <a:stretch>
            <a:fillRect/>
          </a:stretch>
        </p:blipFill>
        <p:spPr bwMode="auto">
          <a:xfrm>
            <a:off x="1495674" y="1341439"/>
            <a:ext cx="4422775" cy="4078287"/>
          </a:xfrm>
          <a:prstGeom prst="rect">
            <a:avLst/>
          </a:prstGeom>
          <a:noFill/>
          <a:ln w="9525">
            <a:noFill/>
            <a:miter lim="800000"/>
            <a:headEnd/>
            <a:tailEnd/>
          </a:ln>
        </p:spPr>
      </p:pic>
      <p:cxnSp>
        <p:nvCxnSpPr>
          <p:cNvPr id="40" name="Gerade Verbindung 39"/>
          <p:cNvCxnSpPr/>
          <p:nvPr/>
        </p:nvCxnSpPr>
        <p:spPr>
          <a:xfrm flipH="1">
            <a:off x="1165225" y="5938838"/>
            <a:ext cx="50419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0105" name="Title 6"/>
          <p:cNvSpPr>
            <a:spLocks noGrp="1"/>
          </p:cNvSpPr>
          <p:nvPr>
            <p:ph type="title" hasCustomPrompt="1"/>
          </p:nvPr>
        </p:nvSpPr>
        <p:spPr/>
        <p:txBody>
          <a:bodyPr/>
          <a:lstStyle/>
          <a:p>
            <a:r>
              <a:rPr lang="de-DE" dirty="0"/>
              <a:t>AURIX</a:t>
            </a:r>
            <a:r>
              <a:rPr lang="de-DE" baseline="30000" dirty="0"/>
              <a:t>TM</a:t>
            </a:r>
            <a:r>
              <a:rPr dirty="0"/>
              <a:t> –HW measures supporting safety</a:t>
            </a:r>
          </a:p>
        </p:txBody>
      </p:sp>
      <p:sp>
        <p:nvSpPr>
          <p:cNvPr id="260106" name="Textfeld 79"/>
          <p:cNvSpPr txBox="1">
            <a:spLocks noChangeArrowheads="1"/>
          </p:cNvSpPr>
          <p:nvPr/>
        </p:nvSpPr>
        <p:spPr bwMode="auto">
          <a:xfrm>
            <a:off x="1165226" y="5640388"/>
            <a:ext cx="847725" cy="298450"/>
          </a:xfrm>
          <a:prstGeom prst="rect">
            <a:avLst/>
          </a:prstGeom>
          <a:noFill/>
          <a:ln w="9525">
            <a:noFill/>
            <a:miter lim="800000"/>
            <a:headEnd/>
            <a:tailEnd/>
          </a:ln>
        </p:spPr>
        <p:txBody>
          <a:bodyPr lIns="72000" tIns="72000" rIns="72000" bIns="72000">
            <a:spAutoFit/>
          </a:bodyPr>
          <a:lstStyle/>
          <a:p>
            <a:pPr>
              <a:buClr>
                <a:srgbClr val="E30034"/>
              </a:buClr>
            </a:pPr>
            <a:r>
              <a:rPr lang="en-GB" sz="1000" i="1" dirty="0">
                <a:solidFill>
                  <a:srgbClr val="00214A"/>
                </a:solidFill>
              </a:rPr>
              <a:t>System</a:t>
            </a:r>
          </a:p>
        </p:txBody>
      </p:sp>
      <p:sp>
        <p:nvSpPr>
          <p:cNvPr id="260107" name="Textfeld 80"/>
          <p:cNvSpPr txBox="1">
            <a:spLocks noChangeArrowheads="1"/>
          </p:cNvSpPr>
          <p:nvPr/>
        </p:nvSpPr>
        <p:spPr bwMode="auto">
          <a:xfrm>
            <a:off x="2317750" y="1257300"/>
            <a:ext cx="990600" cy="452438"/>
          </a:xfrm>
          <a:prstGeom prst="rect">
            <a:avLst/>
          </a:prstGeom>
          <a:noFill/>
          <a:ln w="9525">
            <a:noFill/>
            <a:miter lim="800000"/>
            <a:headEnd/>
            <a:tailEnd/>
          </a:ln>
        </p:spPr>
        <p:txBody>
          <a:bodyPr lIns="72000" tIns="72000" rIns="72000" bIns="72000">
            <a:spAutoFit/>
          </a:bodyPr>
          <a:lstStyle/>
          <a:p>
            <a:pPr>
              <a:buClr>
                <a:srgbClr val="E30034"/>
              </a:buClr>
            </a:pPr>
            <a:r>
              <a:rPr lang="en-GB" sz="1000" i="1" dirty="0">
                <a:solidFill>
                  <a:srgbClr val="00214A"/>
                </a:solidFill>
              </a:rPr>
              <a:t>Micro-controller</a:t>
            </a:r>
          </a:p>
        </p:txBody>
      </p:sp>
      <p:sp>
        <p:nvSpPr>
          <p:cNvPr id="103" name="Ellipse 102"/>
          <p:cNvSpPr/>
          <p:nvPr/>
        </p:nvSpPr>
        <p:spPr>
          <a:xfrm>
            <a:off x="1995489" y="4076701"/>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B</a:t>
            </a:r>
          </a:p>
        </p:txBody>
      </p:sp>
      <p:sp>
        <p:nvSpPr>
          <p:cNvPr id="109" name="Rechteck 108"/>
          <p:cNvSpPr/>
          <p:nvPr/>
        </p:nvSpPr>
        <p:spPr>
          <a:xfrm>
            <a:off x="5054601" y="3011488"/>
            <a:ext cx="377825" cy="830262"/>
          </a:xfrm>
          <a:prstGeom prst="rect">
            <a:avLst/>
          </a:prstGeom>
          <a:solidFill>
            <a:schemeClr val="bg1"/>
          </a:solidFill>
          <a:ln w="12700">
            <a:solidFill>
              <a:srgbClr val="00214A"/>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lstStyle/>
          <a:p>
            <a:pPr>
              <a:buClr>
                <a:srgbClr val="E30034"/>
              </a:buClr>
              <a:defRPr/>
            </a:pPr>
            <a:endParaRPr lang="en-GB" sz="1600" dirty="0" err="1">
              <a:solidFill>
                <a:srgbClr val="FFFFFF"/>
              </a:solidFill>
              <a:latin typeface="Verdana" pitchFamily="34" charset="0"/>
            </a:endParaRPr>
          </a:p>
        </p:txBody>
      </p:sp>
      <p:sp>
        <p:nvSpPr>
          <p:cNvPr id="200" name="Ellipse 199"/>
          <p:cNvSpPr/>
          <p:nvPr/>
        </p:nvSpPr>
        <p:spPr>
          <a:xfrm>
            <a:off x="4614864" y="52371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A</a:t>
            </a:r>
          </a:p>
        </p:txBody>
      </p:sp>
      <p:sp>
        <p:nvSpPr>
          <p:cNvPr id="201" name="Ellipse 200"/>
          <p:cNvSpPr/>
          <p:nvPr/>
        </p:nvSpPr>
        <p:spPr>
          <a:xfrm>
            <a:off x="4935539" y="52371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A</a:t>
            </a:r>
          </a:p>
        </p:txBody>
      </p:sp>
      <p:sp>
        <p:nvSpPr>
          <p:cNvPr id="202" name="Ellipse 201"/>
          <p:cNvSpPr/>
          <p:nvPr/>
        </p:nvSpPr>
        <p:spPr>
          <a:xfrm>
            <a:off x="2840039" y="52371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A</a:t>
            </a:r>
          </a:p>
        </p:txBody>
      </p:sp>
      <p:sp>
        <p:nvSpPr>
          <p:cNvPr id="203" name="Ellipse 202"/>
          <p:cNvSpPr/>
          <p:nvPr/>
        </p:nvSpPr>
        <p:spPr>
          <a:xfrm>
            <a:off x="3776664" y="52371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A</a:t>
            </a:r>
          </a:p>
        </p:txBody>
      </p:sp>
      <p:sp>
        <p:nvSpPr>
          <p:cNvPr id="204" name="Ellipse 203"/>
          <p:cNvSpPr/>
          <p:nvPr/>
        </p:nvSpPr>
        <p:spPr>
          <a:xfrm>
            <a:off x="3473451" y="52371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A</a:t>
            </a:r>
          </a:p>
        </p:txBody>
      </p:sp>
      <p:grpSp>
        <p:nvGrpSpPr>
          <p:cNvPr id="260115" name="Gruppieren 205"/>
          <p:cNvGrpSpPr>
            <a:grpSpLocks/>
          </p:cNvGrpSpPr>
          <p:nvPr/>
        </p:nvGrpSpPr>
        <p:grpSpPr bwMode="auto">
          <a:xfrm>
            <a:off x="1762126" y="2247901"/>
            <a:ext cx="4011613" cy="2295525"/>
            <a:chOff x="848056" y="2248109"/>
            <a:chExt cx="4011976" cy="2296061"/>
          </a:xfrm>
        </p:grpSpPr>
        <p:sp>
          <p:nvSpPr>
            <p:cNvPr id="260184" name="Textfeld 109"/>
            <p:cNvSpPr txBox="1">
              <a:spLocks noChangeArrowheads="1"/>
            </p:cNvSpPr>
            <p:nvPr/>
          </p:nvSpPr>
          <p:spPr bwMode="auto">
            <a:xfrm rot="-5400000">
              <a:off x="3838460" y="3202446"/>
              <a:ext cx="971600" cy="453183"/>
            </a:xfrm>
            <a:prstGeom prst="rect">
              <a:avLst/>
            </a:prstGeom>
            <a:noFill/>
            <a:ln w="9525">
              <a:noFill/>
              <a:miter lim="800000"/>
              <a:headEnd/>
              <a:tailEnd/>
            </a:ln>
          </p:spPr>
          <p:txBody>
            <a:bodyPr lIns="72000" tIns="72000" rIns="72000" bIns="72000">
              <a:spAutoFit/>
            </a:bodyPr>
            <a:lstStyle/>
            <a:p>
              <a:pPr>
                <a:buClr>
                  <a:srgbClr val="E30034"/>
                </a:buClr>
              </a:pPr>
              <a:r>
                <a:rPr lang="en-GB" sz="1000" dirty="0">
                  <a:solidFill>
                    <a:srgbClr val="00214A"/>
                  </a:solidFill>
                </a:rPr>
                <a:t>Interrupt controller</a:t>
              </a:r>
            </a:p>
          </p:txBody>
        </p:sp>
        <p:cxnSp>
          <p:nvCxnSpPr>
            <p:cNvPr id="112" name="Gerade Verbindung mit Pfeil 111"/>
            <p:cNvCxnSpPr>
              <a:stCxn id="109" idx="0"/>
            </p:cNvCxnSpPr>
            <p:nvPr/>
          </p:nvCxnSpPr>
          <p:spPr>
            <a:xfrm flipV="1">
              <a:off x="4329759" y="2765755"/>
              <a:ext cx="0" cy="244532"/>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Gerade Verbindung mit Pfeil 112"/>
            <p:cNvCxnSpPr/>
            <p:nvPr/>
          </p:nvCxnSpPr>
          <p:spPr>
            <a:xfrm flipV="1">
              <a:off x="4329759" y="2248109"/>
              <a:ext cx="0" cy="244532"/>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Gerade Verbindung mit Pfeil 113"/>
            <p:cNvCxnSpPr/>
            <p:nvPr/>
          </p:nvCxnSpPr>
          <p:spPr>
            <a:xfrm flipH="1" flipV="1">
              <a:off x="1152884" y="2384666"/>
              <a:ext cx="3175287" cy="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6" name="Gerade Verbindung mit Pfeil 115"/>
            <p:cNvCxnSpPr/>
            <p:nvPr/>
          </p:nvCxnSpPr>
          <p:spPr>
            <a:xfrm flipV="1">
              <a:off x="3826475" y="2248109"/>
              <a:ext cx="0" cy="136557"/>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8" name="Gerade Verbindung mit Pfeil 117"/>
            <p:cNvCxnSpPr/>
            <p:nvPr/>
          </p:nvCxnSpPr>
          <p:spPr>
            <a:xfrm flipV="1">
              <a:off x="2988200" y="2248109"/>
              <a:ext cx="0" cy="136557"/>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0" name="Gerade Verbindung mit Pfeil 119"/>
            <p:cNvCxnSpPr/>
            <p:nvPr/>
          </p:nvCxnSpPr>
          <p:spPr>
            <a:xfrm flipH="1">
              <a:off x="852819" y="3955070"/>
              <a:ext cx="4007213" cy="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2" name="Gerade Verbindung mit Pfeil 121"/>
            <p:cNvCxnSpPr/>
            <p:nvPr/>
          </p:nvCxnSpPr>
          <p:spPr>
            <a:xfrm flipV="1">
              <a:off x="2394421" y="3847095"/>
              <a:ext cx="0" cy="107975"/>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Gerade Verbindung mit Pfeil 123"/>
            <p:cNvCxnSpPr>
              <a:endCxn id="109" idx="2"/>
            </p:cNvCxnSpPr>
            <p:nvPr/>
          </p:nvCxnSpPr>
          <p:spPr>
            <a:xfrm flipV="1">
              <a:off x="4329759" y="3842331"/>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6" name="Gerade Verbindung mit Pfeil 125"/>
            <p:cNvCxnSpPr/>
            <p:nvPr/>
          </p:nvCxnSpPr>
          <p:spPr>
            <a:xfrm flipV="1">
              <a:off x="3415276"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7" name="Gerade Verbindung mit Pfeil 126"/>
            <p:cNvCxnSpPr/>
            <p:nvPr/>
          </p:nvCxnSpPr>
          <p:spPr>
            <a:xfrm flipV="1">
              <a:off x="3415276"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4" name="Gerade Verbindung mit Pfeil 133"/>
            <p:cNvCxnSpPr/>
            <p:nvPr/>
          </p:nvCxnSpPr>
          <p:spPr>
            <a:xfrm flipV="1">
              <a:off x="848056" y="3847095"/>
              <a:ext cx="0" cy="107975"/>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6" name="Gerade Verbindung mit Pfeil 135"/>
            <p:cNvCxnSpPr/>
            <p:nvPr/>
          </p:nvCxnSpPr>
          <p:spPr>
            <a:xfrm flipV="1">
              <a:off x="986181" y="3847095"/>
              <a:ext cx="0" cy="107975"/>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7" name="Gerade Verbindung mit Pfeil 136"/>
            <p:cNvCxnSpPr/>
            <p:nvPr/>
          </p:nvCxnSpPr>
          <p:spPr>
            <a:xfrm flipV="1">
              <a:off x="1332288" y="3847095"/>
              <a:ext cx="0" cy="107975"/>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8" name="Gerade Verbindung mit Pfeil 137"/>
            <p:cNvCxnSpPr/>
            <p:nvPr/>
          </p:nvCxnSpPr>
          <p:spPr>
            <a:xfrm flipV="1">
              <a:off x="1627590" y="3847095"/>
              <a:ext cx="0" cy="107975"/>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9" name="Gerade Verbindung mit Pfeil 138"/>
            <p:cNvCxnSpPr/>
            <p:nvPr/>
          </p:nvCxnSpPr>
          <p:spPr>
            <a:xfrm flipV="1">
              <a:off x="1956231" y="3847095"/>
              <a:ext cx="0" cy="107975"/>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Gerade Verbindung mit Pfeil 139"/>
            <p:cNvCxnSpPr/>
            <p:nvPr/>
          </p:nvCxnSpPr>
          <p:spPr>
            <a:xfrm flipV="1">
              <a:off x="3261274" y="3847095"/>
              <a:ext cx="0" cy="107975"/>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1" name="Gerade Verbindung mit Pfeil 140"/>
            <p:cNvCxnSpPr/>
            <p:nvPr/>
          </p:nvCxnSpPr>
          <p:spPr>
            <a:xfrm flipV="1">
              <a:off x="3564515" y="3847095"/>
              <a:ext cx="0" cy="107975"/>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2" name="Gerade Verbindung mit Pfeil 141"/>
            <p:cNvCxnSpPr/>
            <p:nvPr/>
          </p:nvCxnSpPr>
          <p:spPr>
            <a:xfrm flipV="1">
              <a:off x="3851878" y="3847095"/>
              <a:ext cx="0" cy="107975"/>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3" name="Gerade Verbindung mit Pfeil 142"/>
            <p:cNvCxnSpPr/>
            <p:nvPr/>
          </p:nvCxnSpPr>
          <p:spPr>
            <a:xfrm flipV="1">
              <a:off x="3059644"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Gerade Verbindung mit Pfeil 143"/>
            <p:cNvCxnSpPr/>
            <p:nvPr/>
          </p:nvCxnSpPr>
          <p:spPr>
            <a:xfrm flipV="1">
              <a:off x="2753228"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5" name="Gerade Verbindung mit Pfeil 144"/>
            <p:cNvCxnSpPr/>
            <p:nvPr/>
          </p:nvCxnSpPr>
          <p:spPr>
            <a:xfrm flipV="1">
              <a:off x="2394421"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Gerade Verbindung mit Pfeil 145"/>
            <p:cNvCxnSpPr/>
            <p:nvPr/>
          </p:nvCxnSpPr>
          <p:spPr>
            <a:xfrm flipV="1">
              <a:off x="2105470"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Gerade Verbindung mit Pfeil 146"/>
            <p:cNvCxnSpPr/>
            <p:nvPr/>
          </p:nvCxnSpPr>
          <p:spPr>
            <a:xfrm flipV="1">
              <a:off x="1738725"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8" name="Gerade Verbindung mit Pfeil 147"/>
            <p:cNvCxnSpPr/>
            <p:nvPr/>
          </p:nvCxnSpPr>
          <p:spPr>
            <a:xfrm flipV="1">
              <a:off x="1449773"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9" name="Gerade Verbindung mit Pfeil 148"/>
            <p:cNvCxnSpPr/>
            <p:nvPr/>
          </p:nvCxnSpPr>
          <p:spPr>
            <a:xfrm flipV="1">
              <a:off x="1152884"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Gerade Verbindung mit Pfeil 149"/>
            <p:cNvCxnSpPr/>
            <p:nvPr/>
          </p:nvCxnSpPr>
          <p:spPr>
            <a:xfrm flipV="1">
              <a:off x="848056"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1" name="Gerade Verbindung mit Pfeil 150"/>
            <p:cNvCxnSpPr/>
            <p:nvPr/>
          </p:nvCxnSpPr>
          <p:spPr>
            <a:xfrm flipV="1">
              <a:off x="3059644"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2" name="Gerade Verbindung mit Pfeil 151"/>
            <p:cNvCxnSpPr/>
            <p:nvPr/>
          </p:nvCxnSpPr>
          <p:spPr>
            <a:xfrm flipV="1">
              <a:off x="2753228"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Gerade Verbindung mit Pfeil 152"/>
            <p:cNvCxnSpPr/>
            <p:nvPr/>
          </p:nvCxnSpPr>
          <p:spPr>
            <a:xfrm flipV="1">
              <a:off x="2394421"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4" name="Gerade Verbindung mit Pfeil 153"/>
            <p:cNvCxnSpPr/>
            <p:nvPr/>
          </p:nvCxnSpPr>
          <p:spPr>
            <a:xfrm flipV="1">
              <a:off x="2105470"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5" name="Gerade Verbindung mit Pfeil 154"/>
            <p:cNvCxnSpPr/>
            <p:nvPr/>
          </p:nvCxnSpPr>
          <p:spPr>
            <a:xfrm flipV="1">
              <a:off x="1738725"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Gerade Verbindung mit Pfeil 155"/>
            <p:cNvCxnSpPr/>
            <p:nvPr/>
          </p:nvCxnSpPr>
          <p:spPr>
            <a:xfrm flipV="1">
              <a:off x="1449773"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Gerade Verbindung mit Pfeil 156"/>
            <p:cNvCxnSpPr/>
            <p:nvPr/>
          </p:nvCxnSpPr>
          <p:spPr>
            <a:xfrm flipV="1">
              <a:off x="1152884"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8" name="Gerade Verbindung mit Pfeil 157"/>
            <p:cNvCxnSpPr/>
            <p:nvPr/>
          </p:nvCxnSpPr>
          <p:spPr>
            <a:xfrm flipV="1">
              <a:off x="852819"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9" name="Gerade Verbindung mit Pfeil 158"/>
            <p:cNvCxnSpPr/>
            <p:nvPr/>
          </p:nvCxnSpPr>
          <p:spPr>
            <a:xfrm flipV="1">
              <a:off x="3780434"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0" name="Gerade Verbindung mit Pfeil 159"/>
            <p:cNvCxnSpPr/>
            <p:nvPr/>
          </p:nvCxnSpPr>
          <p:spPr>
            <a:xfrm flipV="1">
              <a:off x="3780434"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1" name="Gerade Verbindung mit Pfeil 160"/>
            <p:cNvCxnSpPr/>
            <p:nvPr/>
          </p:nvCxnSpPr>
          <p:spPr>
            <a:xfrm flipV="1">
              <a:off x="4077323"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2" name="Gerade Verbindung mit Pfeil 161"/>
            <p:cNvCxnSpPr/>
            <p:nvPr/>
          </p:nvCxnSpPr>
          <p:spPr>
            <a:xfrm flipV="1">
              <a:off x="4077323"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3" name="Gerade Verbindung mit Pfeil 162"/>
            <p:cNvCxnSpPr/>
            <p:nvPr/>
          </p:nvCxnSpPr>
          <p:spPr>
            <a:xfrm flipV="1">
              <a:off x="4453595"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Gerade Verbindung mit Pfeil 163"/>
            <p:cNvCxnSpPr/>
            <p:nvPr/>
          </p:nvCxnSpPr>
          <p:spPr>
            <a:xfrm flipV="1">
              <a:off x="4453595"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5" name="Gerade Verbindung mit Pfeil 164"/>
            <p:cNvCxnSpPr/>
            <p:nvPr/>
          </p:nvCxnSpPr>
          <p:spPr>
            <a:xfrm flipV="1">
              <a:off x="4860032" y="3953482"/>
              <a:ext cx="0" cy="120678"/>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6" name="Gerade Verbindung mit Pfeil 165"/>
            <p:cNvCxnSpPr/>
            <p:nvPr/>
          </p:nvCxnSpPr>
          <p:spPr>
            <a:xfrm flipV="1">
              <a:off x="4860032" y="4328220"/>
              <a:ext cx="0" cy="215950"/>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9" name="Gerade Verbindung mit Pfeil 168"/>
            <p:cNvCxnSpPr/>
            <p:nvPr/>
          </p:nvCxnSpPr>
          <p:spPr>
            <a:xfrm flipV="1">
              <a:off x="2105470" y="2248109"/>
              <a:ext cx="0" cy="136557"/>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0" name="Gerade Verbindung mit Pfeil 169"/>
            <p:cNvCxnSpPr/>
            <p:nvPr/>
          </p:nvCxnSpPr>
          <p:spPr>
            <a:xfrm flipV="1">
              <a:off x="1152884" y="2248109"/>
              <a:ext cx="0" cy="136557"/>
            </a:xfrm>
            <a:prstGeom prst="straightConnector1">
              <a:avLst/>
            </a:prstGeom>
            <a:ln>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39" name="Textfeld 238"/>
          <p:cNvSpPr txBox="1">
            <a:spLocks noChangeArrowheads="1"/>
          </p:cNvSpPr>
          <p:nvPr/>
        </p:nvSpPr>
        <p:spPr bwMode="auto">
          <a:xfrm>
            <a:off x="6724651" y="1196975"/>
            <a:ext cx="2708275" cy="51435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Redundant, spatially separated peripherals</a:t>
            </a:r>
          </a:p>
        </p:txBody>
      </p:sp>
      <p:sp>
        <p:nvSpPr>
          <p:cNvPr id="240" name="Ellipse 239"/>
          <p:cNvSpPr/>
          <p:nvPr/>
        </p:nvSpPr>
        <p:spPr>
          <a:xfrm>
            <a:off x="6432551" y="130492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A</a:t>
            </a:r>
          </a:p>
        </p:txBody>
      </p:sp>
      <p:sp>
        <p:nvSpPr>
          <p:cNvPr id="241" name="Textfeld 240"/>
          <p:cNvSpPr txBox="1">
            <a:spLocks noChangeArrowheads="1"/>
          </p:cNvSpPr>
          <p:nvPr/>
        </p:nvSpPr>
        <p:spPr bwMode="auto">
          <a:xfrm>
            <a:off x="6724651" y="1639888"/>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Bus Monitoring Unit</a:t>
            </a:r>
          </a:p>
        </p:txBody>
      </p:sp>
      <p:sp>
        <p:nvSpPr>
          <p:cNvPr id="242" name="Ellipse 241"/>
          <p:cNvSpPr/>
          <p:nvPr/>
        </p:nvSpPr>
        <p:spPr>
          <a:xfrm>
            <a:off x="6432551" y="1676401"/>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B</a:t>
            </a:r>
          </a:p>
        </p:txBody>
      </p:sp>
      <p:sp>
        <p:nvSpPr>
          <p:cNvPr id="243" name="Textfeld 242"/>
          <p:cNvSpPr txBox="1">
            <a:spLocks noChangeArrowheads="1"/>
          </p:cNvSpPr>
          <p:nvPr/>
        </p:nvSpPr>
        <p:spPr bwMode="auto">
          <a:xfrm>
            <a:off x="6724651" y="1946275"/>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Safe DMA</a:t>
            </a:r>
          </a:p>
        </p:txBody>
      </p:sp>
      <p:sp>
        <p:nvSpPr>
          <p:cNvPr id="244" name="Ellipse 243"/>
          <p:cNvSpPr/>
          <p:nvPr/>
        </p:nvSpPr>
        <p:spPr>
          <a:xfrm>
            <a:off x="6432551" y="1982789"/>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C</a:t>
            </a:r>
          </a:p>
        </p:txBody>
      </p:sp>
      <p:sp>
        <p:nvSpPr>
          <p:cNvPr id="245" name="Ellipse 244"/>
          <p:cNvSpPr/>
          <p:nvPr/>
        </p:nvSpPr>
        <p:spPr>
          <a:xfrm>
            <a:off x="2828926" y="35353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C</a:t>
            </a:r>
          </a:p>
        </p:txBody>
      </p:sp>
      <p:sp>
        <p:nvSpPr>
          <p:cNvPr id="246" name="Textfeld 245"/>
          <p:cNvSpPr txBox="1">
            <a:spLocks noChangeArrowheads="1"/>
          </p:cNvSpPr>
          <p:nvPr/>
        </p:nvSpPr>
        <p:spPr bwMode="auto">
          <a:xfrm>
            <a:off x="6724651" y="2265363"/>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Safe SRI</a:t>
            </a:r>
          </a:p>
        </p:txBody>
      </p:sp>
      <p:sp>
        <p:nvSpPr>
          <p:cNvPr id="247" name="Ellipse 246"/>
          <p:cNvSpPr/>
          <p:nvPr/>
        </p:nvSpPr>
        <p:spPr>
          <a:xfrm>
            <a:off x="6432551" y="2300289"/>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D</a:t>
            </a:r>
          </a:p>
        </p:txBody>
      </p:sp>
      <p:sp>
        <p:nvSpPr>
          <p:cNvPr id="248" name="Ellipse 247"/>
          <p:cNvSpPr/>
          <p:nvPr/>
        </p:nvSpPr>
        <p:spPr>
          <a:xfrm>
            <a:off x="2840039" y="249237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D</a:t>
            </a:r>
          </a:p>
        </p:txBody>
      </p:sp>
      <p:sp>
        <p:nvSpPr>
          <p:cNvPr id="249" name="Textfeld 248"/>
          <p:cNvSpPr txBox="1">
            <a:spLocks noChangeArrowheads="1"/>
          </p:cNvSpPr>
          <p:nvPr/>
        </p:nvSpPr>
        <p:spPr bwMode="auto">
          <a:xfrm>
            <a:off x="6724650" y="2565400"/>
            <a:ext cx="3333750" cy="51435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FLASH ECC (DECTED with enhancements to detect multi bit failures)</a:t>
            </a:r>
          </a:p>
        </p:txBody>
      </p:sp>
      <p:sp>
        <p:nvSpPr>
          <p:cNvPr id="250" name="Ellipse 249"/>
          <p:cNvSpPr/>
          <p:nvPr/>
        </p:nvSpPr>
        <p:spPr>
          <a:xfrm>
            <a:off x="6432551" y="26717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E</a:t>
            </a:r>
          </a:p>
        </p:txBody>
      </p:sp>
      <p:sp>
        <p:nvSpPr>
          <p:cNvPr id="251" name="Ellipse 250"/>
          <p:cNvSpPr/>
          <p:nvPr/>
        </p:nvSpPr>
        <p:spPr>
          <a:xfrm>
            <a:off x="3783014" y="19859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E</a:t>
            </a:r>
          </a:p>
        </p:txBody>
      </p:sp>
      <p:sp>
        <p:nvSpPr>
          <p:cNvPr id="252" name="Ellipse 251"/>
          <p:cNvSpPr/>
          <p:nvPr/>
        </p:nvSpPr>
        <p:spPr>
          <a:xfrm>
            <a:off x="4640264" y="19859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E</a:t>
            </a:r>
          </a:p>
        </p:txBody>
      </p:sp>
      <p:sp>
        <p:nvSpPr>
          <p:cNvPr id="253" name="Ellipse 252"/>
          <p:cNvSpPr/>
          <p:nvPr/>
        </p:nvSpPr>
        <p:spPr>
          <a:xfrm>
            <a:off x="5511801" y="19859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E</a:t>
            </a:r>
          </a:p>
        </p:txBody>
      </p:sp>
      <p:sp>
        <p:nvSpPr>
          <p:cNvPr id="254" name="Ellipse 253"/>
          <p:cNvSpPr/>
          <p:nvPr/>
        </p:nvSpPr>
        <p:spPr>
          <a:xfrm>
            <a:off x="2930526" y="19859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E</a:t>
            </a:r>
          </a:p>
        </p:txBody>
      </p:sp>
      <p:sp>
        <p:nvSpPr>
          <p:cNvPr id="256" name="Textfeld 255"/>
          <p:cNvSpPr txBox="1">
            <a:spLocks noChangeArrowheads="1"/>
          </p:cNvSpPr>
          <p:nvPr/>
        </p:nvSpPr>
        <p:spPr bwMode="auto">
          <a:xfrm>
            <a:off x="6724650" y="2973388"/>
            <a:ext cx="3333750" cy="51435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SRAM ECC (SECDED with enhancements to detect multi bit failures) </a:t>
            </a:r>
          </a:p>
        </p:txBody>
      </p:sp>
      <p:sp>
        <p:nvSpPr>
          <p:cNvPr id="257" name="Ellipse 256"/>
          <p:cNvSpPr/>
          <p:nvPr/>
        </p:nvSpPr>
        <p:spPr>
          <a:xfrm>
            <a:off x="6432551" y="3094039"/>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F</a:t>
            </a:r>
          </a:p>
        </p:txBody>
      </p:sp>
      <p:sp>
        <p:nvSpPr>
          <p:cNvPr id="258" name="Ellipse 257"/>
          <p:cNvSpPr/>
          <p:nvPr/>
        </p:nvSpPr>
        <p:spPr>
          <a:xfrm>
            <a:off x="2030414" y="1676401"/>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F</a:t>
            </a:r>
          </a:p>
        </p:txBody>
      </p:sp>
      <p:sp>
        <p:nvSpPr>
          <p:cNvPr id="259" name="Textfeld 258"/>
          <p:cNvSpPr txBox="1">
            <a:spLocks noChangeArrowheads="1"/>
          </p:cNvSpPr>
          <p:nvPr/>
        </p:nvSpPr>
        <p:spPr bwMode="auto">
          <a:xfrm>
            <a:off x="6724651" y="3530600"/>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Lockstep core</a:t>
            </a:r>
          </a:p>
        </p:txBody>
      </p:sp>
      <p:sp>
        <p:nvSpPr>
          <p:cNvPr id="260" name="Ellipse 259"/>
          <p:cNvSpPr/>
          <p:nvPr/>
        </p:nvSpPr>
        <p:spPr>
          <a:xfrm>
            <a:off x="6432551" y="356552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G</a:t>
            </a:r>
          </a:p>
        </p:txBody>
      </p:sp>
      <p:sp>
        <p:nvSpPr>
          <p:cNvPr id="261" name="Ellipse 260"/>
          <p:cNvSpPr/>
          <p:nvPr/>
        </p:nvSpPr>
        <p:spPr>
          <a:xfrm>
            <a:off x="4810126" y="129222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G</a:t>
            </a:r>
          </a:p>
        </p:txBody>
      </p:sp>
      <p:sp>
        <p:nvSpPr>
          <p:cNvPr id="263" name="Textfeld 262"/>
          <p:cNvSpPr txBox="1">
            <a:spLocks noChangeArrowheads="1"/>
          </p:cNvSpPr>
          <p:nvPr/>
        </p:nvSpPr>
        <p:spPr bwMode="auto">
          <a:xfrm>
            <a:off x="6724651" y="3895725"/>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Memory protection core</a:t>
            </a:r>
          </a:p>
        </p:txBody>
      </p:sp>
      <p:sp>
        <p:nvSpPr>
          <p:cNvPr id="264" name="Ellipse 263"/>
          <p:cNvSpPr/>
          <p:nvPr/>
        </p:nvSpPr>
        <p:spPr>
          <a:xfrm>
            <a:off x="6432551" y="3930651"/>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H</a:t>
            </a:r>
          </a:p>
        </p:txBody>
      </p:sp>
      <p:sp>
        <p:nvSpPr>
          <p:cNvPr id="265" name="Textfeld 264"/>
          <p:cNvSpPr txBox="1">
            <a:spLocks noChangeArrowheads="1"/>
          </p:cNvSpPr>
          <p:nvPr/>
        </p:nvSpPr>
        <p:spPr bwMode="auto">
          <a:xfrm>
            <a:off x="6724651" y="4225925"/>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Memory protection peripherals</a:t>
            </a:r>
          </a:p>
        </p:txBody>
      </p:sp>
      <p:sp>
        <p:nvSpPr>
          <p:cNvPr id="266" name="Ellipse 265"/>
          <p:cNvSpPr/>
          <p:nvPr/>
        </p:nvSpPr>
        <p:spPr>
          <a:xfrm>
            <a:off x="6432551" y="4260851"/>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78" name="Ellipse 177"/>
          <p:cNvSpPr/>
          <p:nvPr/>
        </p:nvSpPr>
        <p:spPr>
          <a:xfrm>
            <a:off x="1585914"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79" name="Ellipse 178"/>
          <p:cNvSpPr/>
          <p:nvPr/>
        </p:nvSpPr>
        <p:spPr>
          <a:xfrm>
            <a:off x="1887539"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80" name="Ellipse 179"/>
          <p:cNvSpPr/>
          <p:nvPr/>
        </p:nvSpPr>
        <p:spPr>
          <a:xfrm>
            <a:off x="2192339"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81" name="Ellipse 180"/>
          <p:cNvSpPr/>
          <p:nvPr/>
        </p:nvSpPr>
        <p:spPr>
          <a:xfrm>
            <a:off x="2462214"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82" name="Ellipse 181"/>
          <p:cNvSpPr/>
          <p:nvPr/>
        </p:nvSpPr>
        <p:spPr>
          <a:xfrm>
            <a:off x="2840039"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83" name="Ellipse 182"/>
          <p:cNvSpPr/>
          <p:nvPr/>
        </p:nvSpPr>
        <p:spPr>
          <a:xfrm>
            <a:off x="3109914"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84" name="Ellipse 183"/>
          <p:cNvSpPr/>
          <p:nvPr/>
        </p:nvSpPr>
        <p:spPr>
          <a:xfrm>
            <a:off x="3473451"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85" name="Ellipse 184"/>
          <p:cNvSpPr/>
          <p:nvPr/>
        </p:nvSpPr>
        <p:spPr>
          <a:xfrm>
            <a:off x="3776664"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87" name="Ellipse 186"/>
          <p:cNvSpPr/>
          <p:nvPr/>
        </p:nvSpPr>
        <p:spPr>
          <a:xfrm>
            <a:off x="4616451"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88" name="Ellipse 187"/>
          <p:cNvSpPr/>
          <p:nvPr/>
        </p:nvSpPr>
        <p:spPr>
          <a:xfrm>
            <a:off x="4935539"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89" name="Ellipse 188"/>
          <p:cNvSpPr/>
          <p:nvPr/>
        </p:nvSpPr>
        <p:spPr>
          <a:xfrm>
            <a:off x="5311776"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90" name="Ellipse 189"/>
          <p:cNvSpPr/>
          <p:nvPr/>
        </p:nvSpPr>
        <p:spPr>
          <a:xfrm>
            <a:off x="5603876"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267" name="Ellipse 266"/>
          <p:cNvSpPr/>
          <p:nvPr/>
        </p:nvSpPr>
        <p:spPr>
          <a:xfrm>
            <a:off x="4127501" y="369252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268" name="Ellipse 267"/>
          <p:cNvSpPr/>
          <p:nvPr/>
        </p:nvSpPr>
        <p:spPr>
          <a:xfrm>
            <a:off x="4425951" y="369252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269" name="Ellipse 268"/>
          <p:cNvSpPr/>
          <p:nvPr/>
        </p:nvSpPr>
        <p:spPr>
          <a:xfrm>
            <a:off x="3109914" y="369252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270" name="Ellipse 269"/>
          <p:cNvSpPr/>
          <p:nvPr/>
        </p:nvSpPr>
        <p:spPr>
          <a:xfrm>
            <a:off x="2473326" y="369252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271" name="Textfeld 270"/>
          <p:cNvSpPr txBox="1">
            <a:spLocks noChangeArrowheads="1"/>
          </p:cNvSpPr>
          <p:nvPr/>
        </p:nvSpPr>
        <p:spPr bwMode="auto">
          <a:xfrm>
            <a:off x="6724651" y="4572000"/>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Safe Interrupt Processing</a:t>
            </a:r>
          </a:p>
        </p:txBody>
      </p:sp>
      <p:sp>
        <p:nvSpPr>
          <p:cNvPr id="272" name="Ellipse 271"/>
          <p:cNvSpPr/>
          <p:nvPr/>
        </p:nvSpPr>
        <p:spPr>
          <a:xfrm>
            <a:off x="6432551" y="460851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J</a:t>
            </a:r>
          </a:p>
        </p:txBody>
      </p:sp>
      <p:sp>
        <p:nvSpPr>
          <p:cNvPr id="273" name="Ellipse 272"/>
          <p:cNvSpPr/>
          <p:nvPr/>
        </p:nvSpPr>
        <p:spPr>
          <a:xfrm>
            <a:off x="5260976" y="288607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J</a:t>
            </a:r>
          </a:p>
        </p:txBody>
      </p:sp>
      <p:sp>
        <p:nvSpPr>
          <p:cNvPr id="274" name="Textfeld 273"/>
          <p:cNvSpPr txBox="1">
            <a:spLocks noChangeArrowheads="1"/>
          </p:cNvSpPr>
          <p:nvPr/>
        </p:nvSpPr>
        <p:spPr bwMode="auto">
          <a:xfrm>
            <a:off x="6724651" y="4902200"/>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Flexible CRC Engine (FCE)</a:t>
            </a:r>
          </a:p>
        </p:txBody>
      </p:sp>
      <p:sp>
        <p:nvSpPr>
          <p:cNvPr id="275" name="Ellipse 274"/>
          <p:cNvSpPr/>
          <p:nvPr/>
        </p:nvSpPr>
        <p:spPr>
          <a:xfrm>
            <a:off x="6432551" y="493712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K</a:t>
            </a:r>
          </a:p>
        </p:txBody>
      </p:sp>
      <p:sp>
        <p:nvSpPr>
          <p:cNvPr id="276" name="Ellipse 275"/>
          <p:cNvSpPr/>
          <p:nvPr/>
        </p:nvSpPr>
        <p:spPr>
          <a:xfrm>
            <a:off x="2473326" y="288607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K</a:t>
            </a:r>
          </a:p>
        </p:txBody>
      </p:sp>
      <p:sp>
        <p:nvSpPr>
          <p:cNvPr id="277" name="Textfeld 276"/>
          <p:cNvSpPr txBox="1">
            <a:spLocks noChangeArrowheads="1"/>
          </p:cNvSpPr>
          <p:nvPr/>
        </p:nvSpPr>
        <p:spPr bwMode="auto">
          <a:xfrm>
            <a:off x="6724651" y="5235575"/>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IO Monitor</a:t>
            </a:r>
          </a:p>
        </p:txBody>
      </p:sp>
      <p:sp>
        <p:nvSpPr>
          <p:cNvPr id="278" name="Ellipse 277"/>
          <p:cNvSpPr/>
          <p:nvPr/>
        </p:nvSpPr>
        <p:spPr>
          <a:xfrm>
            <a:off x="6432551" y="5272089"/>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L</a:t>
            </a:r>
          </a:p>
        </p:txBody>
      </p:sp>
      <p:sp>
        <p:nvSpPr>
          <p:cNvPr id="279" name="Ellipse 278"/>
          <p:cNvSpPr/>
          <p:nvPr/>
        </p:nvSpPr>
        <p:spPr>
          <a:xfrm>
            <a:off x="3122614" y="2847976"/>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L</a:t>
            </a:r>
          </a:p>
        </p:txBody>
      </p:sp>
      <p:sp>
        <p:nvSpPr>
          <p:cNvPr id="280" name="Textfeld 279"/>
          <p:cNvSpPr txBox="1">
            <a:spLocks noChangeArrowheads="1"/>
          </p:cNvSpPr>
          <p:nvPr/>
        </p:nvSpPr>
        <p:spPr bwMode="auto">
          <a:xfrm>
            <a:off x="6724651" y="5561013"/>
            <a:ext cx="2708275"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Clock Monitoring</a:t>
            </a:r>
          </a:p>
        </p:txBody>
      </p:sp>
      <p:sp>
        <p:nvSpPr>
          <p:cNvPr id="281" name="Ellipse 280"/>
          <p:cNvSpPr/>
          <p:nvPr/>
        </p:nvSpPr>
        <p:spPr>
          <a:xfrm>
            <a:off x="6432551" y="5595939"/>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M</a:t>
            </a:r>
          </a:p>
        </p:txBody>
      </p:sp>
      <p:sp>
        <p:nvSpPr>
          <p:cNvPr id="282" name="Ellipse 281"/>
          <p:cNvSpPr/>
          <p:nvPr/>
        </p:nvSpPr>
        <p:spPr>
          <a:xfrm>
            <a:off x="1814514" y="2871789"/>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M</a:t>
            </a:r>
          </a:p>
        </p:txBody>
      </p:sp>
      <p:sp>
        <p:nvSpPr>
          <p:cNvPr id="283" name="Textfeld 282"/>
          <p:cNvSpPr txBox="1">
            <a:spLocks noChangeArrowheads="1"/>
          </p:cNvSpPr>
          <p:nvPr/>
        </p:nvSpPr>
        <p:spPr bwMode="auto">
          <a:xfrm>
            <a:off x="6724650" y="5907088"/>
            <a:ext cx="3333750" cy="330200"/>
          </a:xfrm>
          <a:prstGeom prst="rect">
            <a:avLst/>
          </a:prstGeom>
          <a:noFill/>
          <a:ln w="9525">
            <a:noFill/>
            <a:miter lim="800000"/>
            <a:headEnd/>
            <a:tailEnd/>
          </a:ln>
        </p:spPr>
        <p:txBody>
          <a:bodyPr lIns="72000" tIns="72000" rIns="72000" bIns="72000">
            <a:spAutoFit/>
          </a:bodyPr>
          <a:lstStyle/>
          <a:p>
            <a:pPr algn="l">
              <a:buClr>
                <a:srgbClr val="E30034"/>
              </a:buClr>
            </a:pPr>
            <a:r>
              <a:rPr lang="en-GB" sz="1200" dirty="0">
                <a:solidFill>
                  <a:srgbClr val="00214A"/>
                </a:solidFill>
              </a:rPr>
              <a:t>CPU self tests (90% Latent Fault Metric)</a:t>
            </a:r>
          </a:p>
        </p:txBody>
      </p:sp>
      <p:sp>
        <p:nvSpPr>
          <p:cNvPr id="284" name="Ellipse 283"/>
          <p:cNvSpPr/>
          <p:nvPr/>
        </p:nvSpPr>
        <p:spPr>
          <a:xfrm>
            <a:off x="6432551" y="594201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N</a:t>
            </a:r>
          </a:p>
        </p:txBody>
      </p:sp>
      <p:sp>
        <p:nvSpPr>
          <p:cNvPr id="285" name="Ellipse 284"/>
          <p:cNvSpPr/>
          <p:nvPr/>
        </p:nvSpPr>
        <p:spPr>
          <a:xfrm>
            <a:off x="3348039" y="170021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N</a:t>
            </a:r>
          </a:p>
        </p:txBody>
      </p:sp>
      <p:sp>
        <p:nvSpPr>
          <p:cNvPr id="286" name="Ellipse 285"/>
          <p:cNvSpPr/>
          <p:nvPr/>
        </p:nvSpPr>
        <p:spPr>
          <a:xfrm>
            <a:off x="4205289" y="170021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N</a:t>
            </a:r>
          </a:p>
        </p:txBody>
      </p:sp>
      <p:sp>
        <p:nvSpPr>
          <p:cNvPr id="287" name="Ellipse 286"/>
          <p:cNvSpPr/>
          <p:nvPr/>
        </p:nvSpPr>
        <p:spPr>
          <a:xfrm>
            <a:off x="5060951" y="170021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N</a:t>
            </a:r>
          </a:p>
        </p:txBody>
      </p:sp>
      <p:grpSp>
        <p:nvGrpSpPr>
          <p:cNvPr id="260175" name="Gruppieren 127"/>
          <p:cNvGrpSpPr>
            <a:grpSpLocks/>
          </p:cNvGrpSpPr>
          <p:nvPr/>
        </p:nvGrpSpPr>
        <p:grpSpPr bwMode="auto">
          <a:xfrm>
            <a:off x="4059238" y="4548188"/>
            <a:ext cx="374650" cy="830262"/>
            <a:chOff x="3158326" y="4549561"/>
            <a:chExt cx="353418" cy="823655"/>
          </a:xfrm>
        </p:grpSpPr>
        <p:sp>
          <p:nvSpPr>
            <p:cNvPr id="129" name="Rechteck 128"/>
            <p:cNvSpPr/>
            <p:nvPr/>
          </p:nvSpPr>
          <p:spPr>
            <a:xfrm>
              <a:off x="3158326" y="4549561"/>
              <a:ext cx="353418" cy="823655"/>
            </a:xfrm>
            <a:prstGeom prst="rect">
              <a:avLst/>
            </a:prstGeom>
            <a:solidFill>
              <a:schemeClr val="accent2">
                <a:lumMod val="5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lstStyle/>
            <a:p>
              <a:pPr>
                <a:buClr>
                  <a:srgbClr val="E30034"/>
                </a:buClr>
                <a:defRPr/>
              </a:pPr>
              <a:endParaRPr lang="en-GB" sz="1600" dirty="0" err="1">
                <a:solidFill>
                  <a:srgbClr val="FFFFFF"/>
                </a:solidFill>
                <a:latin typeface="Verdana" pitchFamily="34" charset="0"/>
              </a:endParaRPr>
            </a:p>
          </p:txBody>
        </p:sp>
        <p:sp>
          <p:nvSpPr>
            <p:cNvPr id="260183" name="Textfeld 129"/>
            <p:cNvSpPr txBox="1">
              <a:spLocks noChangeArrowheads="1"/>
            </p:cNvSpPr>
            <p:nvPr/>
          </p:nvSpPr>
          <p:spPr bwMode="auto">
            <a:xfrm rot="-5400000">
              <a:off x="3122965" y="4833393"/>
              <a:ext cx="427313" cy="282333"/>
            </a:xfrm>
            <a:prstGeom prst="rect">
              <a:avLst/>
            </a:prstGeom>
            <a:noFill/>
            <a:ln w="9525">
              <a:noFill/>
              <a:miter lim="800000"/>
              <a:headEnd/>
              <a:tailEnd/>
            </a:ln>
          </p:spPr>
          <p:txBody>
            <a:bodyPr wrap="none" lIns="72000" tIns="72000" rIns="72000" bIns="72000">
              <a:spAutoFit/>
            </a:bodyPr>
            <a:lstStyle/>
            <a:p>
              <a:pPr marL="273050" indent="-273050">
                <a:buClr>
                  <a:srgbClr val="E30034"/>
                </a:buClr>
              </a:pPr>
              <a:r>
                <a:rPr lang="en-GB" sz="1000" b="1" dirty="0">
                  <a:solidFill>
                    <a:srgbClr val="1A1817"/>
                  </a:solidFill>
                </a:rPr>
                <a:t>GTM</a:t>
              </a:r>
            </a:p>
          </p:txBody>
        </p:sp>
      </p:grpSp>
      <p:sp>
        <p:nvSpPr>
          <p:cNvPr id="255" name="Ellipse 254"/>
          <p:cNvSpPr/>
          <p:nvPr/>
        </p:nvSpPr>
        <p:spPr>
          <a:xfrm>
            <a:off x="4117976" y="5100639"/>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E</a:t>
            </a:r>
          </a:p>
        </p:txBody>
      </p:sp>
      <p:sp>
        <p:nvSpPr>
          <p:cNvPr id="186" name="Ellipse 185"/>
          <p:cNvSpPr/>
          <p:nvPr/>
        </p:nvSpPr>
        <p:spPr>
          <a:xfrm>
            <a:off x="4117976" y="4437064"/>
            <a:ext cx="250825" cy="250825"/>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I</a:t>
            </a:r>
          </a:p>
        </p:txBody>
      </p:sp>
      <p:sp>
        <p:nvSpPr>
          <p:cNvPr id="131" name="Ellipse 130"/>
          <p:cNvSpPr/>
          <p:nvPr/>
        </p:nvSpPr>
        <p:spPr>
          <a:xfrm>
            <a:off x="3308351" y="1390650"/>
            <a:ext cx="250825" cy="249238"/>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H</a:t>
            </a:r>
          </a:p>
        </p:txBody>
      </p:sp>
      <p:sp>
        <p:nvSpPr>
          <p:cNvPr id="132" name="Ellipse 131"/>
          <p:cNvSpPr/>
          <p:nvPr/>
        </p:nvSpPr>
        <p:spPr>
          <a:xfrm>
            <a:off x="4127501" y="1390650"/>
            <a:ext cx="250825" cy="249238"/>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H</a:t>
            </a:r>
          </a:p>
        </p:txBody>
      </p:sp>
      <p:sp>
        <p:nvSpPr>
          <p:cNvPr id="135" name="Ellipse 134"/>
          <p:cNvSpPr/>
          <p:nvPr/>
        </p:nvSpPr>
        <p:spPr>
          <a:xfrm>
            <a:off x="5603876" y="1390650"/>
            <a:ext cx="250825" cy="249238"/>
          </a:xfrm>
          <a:prstGeom prst="ellipse">
            <a:avLst/>
          </a:prstGeom>
          <a:solidFill>
            <a:srgbClr val="0070C0"/>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buClr>
                <a:srgbClr val="E30034"/>
              </a:buClr>
              <a:defRPr/>
            </a:pPr>
            <a:r>
              <a:rPr lang="en-GB" sz="1000" b="1" dirty="0">
                <a:solidFill>
                  <a:srgbClr val="FFFFFF"/>
                </a:solidFill>
                <a:latin typeface="Verdana" pitchFamily="34" charset="0"/>
              </a:rPr>
              <a:t>H</a:t>
            </a:r>
          </a:p>
        </p:txBody>
      </p:sp>
      <p:sp>
        <p:nvSpPr>
          <p:cNvPr id="2" name="Footer Placeholder 1">
            <a:extLst>
              <a:ext uri="{FF2B5EF4-FFF2-40B4-BE49-F238E27FC236}">
                <a16:creationId xmlns:a16="http://schemas.microsoft.com/office/drawing/2014/main" id="{294A893A-8F70-40FE-BAEB-1790BBF6DDAE}"/>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F183CBDD-34A3-40C7-9B2A-D5CB29984AF5}"/>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BC9D9904-B831-43DC-B05A-DFAB7479BBD2}"/>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55576633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blinds(horizontal)">
                                      <p:cBhvr>
                                        <p:cTn id="7" dur="500"/>
                                        <p:tgtEl>
                                          <p:spTgt spid="200"/>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01"/>
                                        </p:tgtEl>
                                        <p:attrNameLst>
                                          <p:attrName>style.visibility</p:attrName>
                                        </p:attrNameLst>
                                      </p:cBhvr>
                                      <p:to>
                                        <p:strVal val="visible"/>
                                      </p:to>
                                    </p:set>
                                    <p:animEffect transition="in" filter="blinds(horizontal)">
                                      <p:cBhvr>
                                        <p:cTn id="10" dur="500"/>
                                        <p:tgtEl>
                                          <p:spTgt spid="201"/>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03"/>
                                        </p:tgtEl>
                                        <p:attrNameLst>
                                          <p:attrName>style.visibility</p:attrName>
                                        </p:attrNameLst>
                                      </p:cBhvr>
                                      <p:to>
                                        <p:strVal val="visible"/>
                                      </p:to>
                                    </p:set>
                                    <p:animEffect transition="in" filter="blinds(horizontal)">
                                      <p:cBhvr>
                                        <p:cTn id="13" dur="500"/>
                                        <p:tgtEl>
                                          <p:spTgt spid="203"/>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04"/>
                                        </p:tgtEl>
                                        <p:attrNameLst>
                                          <p:attrName>style.visibility</p:attrName>
                                        </p:attrNameLst>
                                      </p:cBhvr>
                                      <p:to>
                                        <p:strVal val="visible"/>
                                      </p:to>
                                    </p:set>
                                    <p:animEffect transition="in" filter="blinds(horizontal)">
                                      <p:cBhvr>
                                        <p:cTn id="16" dur="500"/>
                                        <p:tgtEl>
                                          <p:spTgt spid="204"/>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02"/>
                                        </p:tgtEl>
                                        <p:attrNameLst>
                                          <p:attrName>style.visibility</p:attrName>
                                        </p:attrNameLst>
                                      </p:cBhvr>
                                      <p:to>
                                        <p:strVal val="visible"/>
                                      </p:to>
                                    </p:set>
                                    <p:animEffect transition="in" filter="blinds(horizontal)">
                                      <p:cBhvr>
                                        <p:cTn id="19" dur="500"/>
                                        <p:tgtEl>
                                          <p:spTgt spid="202"/>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240"/>
                                        </p:tgtEl>
                                        <p:attrNameLst>
                                          <p:attrName>style.visibility</p:attrName>
                                        </p:attrNameLst>
                                      </p:cBhvr>
                                      <p:to>
                                        <p:strVal val="visible"/>
                                      </p:to>
                                    </p:set>
                                    <p:animEffect transition="in" filter="blinds(horizontal)">
                                      <p:cBhvr>
                                        <p:cTn id="22" dur="500"/>
                                        <p:tgtEl>
                                          <p:spTgt spid="240"/>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blinds(horizontal)">
                                      <p:cBhvr>
                                        <p:cTn id="25" dur="500"/>
                                        <p:tgtEl>
                                          <p:spTgt spid="239"/>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blinds(horizontal)">
                                      <p:cBhvr>
                                        <p:cTn id="30" dur="500"/>
                                        <p:tgtEl>
                                          <p:spTgt spid="103"/>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242"/>
                                        </p:tgtEl>
                                        <p:attrNameLst>
                                          <p:attrName>style.visibility</p:attrName>
                                        </p:attrNameLst>
                                      </p:cBhvr>
                                      <p:to>
                                        <p:strVal val="visible"/>
                                      </p:to>
                                    </p:set>
                                    <p:animEffect transition="in" filter="blinds(horizontal)">
                                      <p:cBhvr>
                                        <p:cTn id="33" dur="500"/>
                                        <p:tgtEl>
                                          <p:spTgt spid="242"/>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241"/>
                                        </p:tgtEl>
                                        <p:attrNameLst>
                                          <p:attrName>style.visibility</p:attrName>
                                        </p:attrNameLst>
                                      </p:cBhvr>
                                      <p:to>
                                        <p:strVal val="visible"/>
                                      </p:to>
                                    </p:set>
                                    <p:animEffect transition="in" filter="blinds(horizontal)">
                                      <p:cBhvr>
                                        <p:cTn id="36" dur="500"/>
                                        <p:tgtEl>
                                          <p:spTgt spid="241"/>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245"/>
                                        </p:tgtEl>
                                        <p:attrNameLst>
                                          <p:attrName>style.visibility</p:attrName>
                                        </p:attrNameLst>
                                      </p:cBhvr>
                                      <p:to>
                                        <p:strVal val="visible"/>
                                      </p:to>
                                    </p:set>
                                    <p:animEffect transition="in" filter="blinds(horizontal)">
                                      <p:cBhvr>
                                        <p:cTn id="41" dur="500"/>
                                        <p:tgtEl>
                                          <p:spTgt spid="245"/>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244"/>
                                        </p:tgtEl>
                                        <p:attrNameLst>
                                          <p:attrName>style.visibility</p:attrName>
                                        </p:attrNameLst>
                                      </p:cBhvr>
                                      <p:to>
                                        <p:strVal val="visible"/>
                                      </p:to>
                                    </p:set>
                                    <p:animEffect transition="in" filter="blinds(horizontal)">
                                      <p:cBhvr>
                                        <p:cTn id="44" dur="500"/>
                                        <p:tgtEl>
                                          <p:spTgt spid="244"/>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243"/>
                                        </p:tgtEl>
                                        <p:attrNameLst>
                                          <p:attrName>style.visibility</p:attrName>
                                        </p:attrNameLst>
                                      </p:cBhvr>
                                      <p:to>
                                        <p:strVal val="visible"/>
                                      </p:to>
                                    </p:set>
                                    <p:animEffect transition="in" filter="blinds(horizontal)">
                                      <p:cBhvr>
                                        <p:cTn id="47" dur="500"/>
                                        <p:tgtEl>
                                          <p:spTgt spid="243"/>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248"/>
                                        </p:tgtEl>
                                        <p:attrNameLst>
                                          <p:attrName>style.visibility</p:attrName>
                                        </p:attrNameLst>
                                      </p:cBhvr>
                                      <p:to>
                                        <p:strVal val="visible"/>
                                      </p:to>
                                    </p:set>
                                    <p:animEffect transition="in" filter="blinds(horizontal)">
                                      <p:cBhvr>
                                        <p:cTn id="52" dur="500"/>
                                        <p:tgtEl>
                                          <p:spTgt spid="248"/>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247"/>
                                        </p:tgtEl>
                                        <p:attrNameLst>
                                          <p:attrName>style.visibility</p:attrName>
                                        </p:attrNameLst>
                                      </p:cBhvr>
                                      <p:to>
                                        <p:strVal val="visible"/>
                                      </p:to>
                                    </p:set>
                                    <p:animEffect transition="in" filter="blinds(horizontal)">
                                      <p:cBhvr>
                                        <p:cTn id="55" dur="500"/>
                                        <p:tgtEl>
                                          <p:spTgt spid="247"/>
                                        </p:tgtEl>
                                      </p:cBhvr>
                                    </p:animEffect>
                                  </p:childTnLst>
                                </p:cTn>
                              </p:par>
                              <p:par>
                                <p:cTn id="56" presetID="3" presetClass="entr" presetSubtype="10" fill="hold" grpId="0" nodeType="withEffect">
                                  <p:stCondLst>
                                    <p:cond delay="0"/>
                                  </p:stCondLst>
                                  <p:childTnLst>
                                    <p:set>
                                      <p:cBhvr>
                                        <p:cTn id="57" dur="1" fill="hold">
                                          <p:stCondLst>
                                            <p:cond delay="0"/>
                                          </p:stCondLst>
                                        </p:cTn>
                                        <p:tgtEl>
                                          <p:spTgt spid="246"/>
                                        </p:tgtEl>
                                        <p:attrNameLst>
                                          <p:attrName>style.visibility</p:attrName>
                                        </p:attrNameLst>
                                      </p:cBhvr>
                                      <p:to>
                                        <p:strVal val="visible"/>
                                      </p:to>
                                    </p:set>
                                    <p:animEffect transition="in" filter="blinds(horizontal)">
                                      <p:cBhvr>
                                        <p:cTn id="58" dur="500"/>
                                        <p:tgtEl>
                                          <p:spTgt spid="246"/>
                                        </p:tgtEl>
                                      </p:cBhvr>
                                    </p:animEffect>
                                  </p:childTnLst>
                                </p:cTn>
                              </p:par>
                            </p:childTnLst>
                          </p:cTn>
                        </p:par>
                      </p:childTnLst>
                    </p:cTn>
                  </p:par>
                  <p:par>
                    <p:cTn id="59" fill="hold">
                      <p:stCondLst>
                        <p:cond delay="indefinite"/>
                      </p:stCondLst>
                      <p:childTnLst>
                        <p:par>
                          <p:cTn id="60" fill="hold">
                            <p:stCondLst>
                              <p:cond delay="0"/>
                            </p:stCondLst>
                            <p:childTnLst>
                              <p:par>
                                <p:cTn id="61" presetID="3" presetClass="entr" presetSubtype="10" fill="hold" grpId="0" nodeType="clickEffect">
                                  <p:stCondLst>
                                    <p:cond delay="0"/>
                                  </p:stCondLst>
                                  <p:childTnLst>
                                    <p:set>
                                      <p:cBhvr>
                                        <p:cTn id="62" dur="1" fill="hold">
                                          <p:stCondLst>
                                            <p:cond delay="0"/>
                                          </p:stCondLst>
                                        </p:cTn>
                                        <p:tgtEl>
                                          <p:spTgt spid="254"/>
                                        </p:tgtEl>
                                        <p:attrNameLst>
                                          <p:attrName>style.visibility</p:attrName>
                                        </p:attrNameLst>
                                      </p:cBhvr>
                                      <p:to>
                                        <p:strVal val="visible"/>
                                      </p:to>
                                    </p:set>
                                    <p:animEffect transition="in" filter="blinds(horizontal)">
                                      <p:cBhvr>
                                        <p:cTn id="63" dur="500"/>
                                        <p:tgtEl>
                                          <p:spTgt spid="254"/>
                                        </p:tgtEl>
                                      </p:cBhvr>
                                    </p:animEffect>
                                  </p:childTnLst>
                                </p:cTn>
                              </p:par>
                              <p:par>
                                <p:cTn id="64" presetID="3" presetClass="entr" presetSubtype="10" fill="hold" grpId="0" nodeType="withEffect">
                                  <p:stCondLst>
                                    <p:cond delay="0"/>
                                  </p:stCondLst>
                                  <p:childTnLst>
                                    <p:set>
                                      <p:cBhvr>
                                        <p:cTn id="65" dur="1" fill="hold">
                                          <p:stCondLst>
                                            <p:cond delay="0"/>
                                          </p:stCondLst>
                                        </p:cTn>
                                        <p:tgtEl>
                                          <p:spTgt spid="251"/>
                                        </p:tgtEl>
                                        <p:attrNameLst>
                                          <p:attrName>style.visibility</p:attrName>
                                        </p:attrNameLst>
                                      </p:cBhvr>
                                      <p:to>
                                        <p:strVal val="visible"/>
                                      </p:to>
                                    </p:set>
                                    <p:animEffect transition="in" filter="blinds(horizontal)">
                                      <p:cBhvr>
                                        <p:cTn id="66" dur="500"/>
                                        <p:tgtEl>
                                          <p:spTgt spid="251"/>
                                        </p:tgtEl>
                                      </p:cBhvr>
                                    </p:animEffect>
                                  </p:childTnLst>
                                </p:cTn>
                              </p:par>
                              <p:par>
                                <p:cTn id="67" presetID="3" presetClass="entr" presetSubtype="10" fill="hold" grpId="0" nodeType="withEffect">
                                  <p:stCondLst>
                                    <p:cond delay="0"/>
                                  </p:stCondLst>
                                  <p:childTnLst>
                                    <p:set>
                                      <p:cBhvr>
                                        <p:cTn id="68" dur="1" fill="hold">
                                          <p:stCondLst>
                                            <p:cond delay="0"/>
                                          </p:stCondLst>
                                        </p:cTn>
                                        <p:tgtEl>
                                          <p:spTgt spid="252"/>
                                        </p:tgtEl>
                                        <p:attrNameLst>
                                          <p:attrName>style.visibility</p:attrName>
                                        </p:attrNameLst>
                                      </p:cBhvr>
                                      <p:to>
                                        <p:strVal val="visible"/>
                                      </p:to>
                                    </p:set>
                                    <p:animEffect transition="in" filter="blinds(horizontal)">
                                      <p:cBhvr>
                                        <p:cTn id="69" dur="500"/>
                                        <p:tgtEl>
                                          <p:spTgt spid="252"/>
                                        </p:tgtEl>
                                      </p:cBhvr>
                                    </p:animEffect>
                                  </p:childTnLst>
                                </p:cTn>
                              </p:par>
                              <p:par>
                                <p:cTn id="70" presetID="3" presetClass="entr" presetSubtype="10" fill="hold" grpId="0" nodeType="withEffect">
                                  <p:stCondLst>
                                    <p:cond delay="0"/>
                                  </p:stCondLst>
                                  <p:childTnLst>
                                    <p:set>
                                      <p:cBhvr>
                                        <p:cTn id="71" dur="1" fill="hold">
                                          <p:stCondLst>
                                            <p:cond delay="0"/>
                                          </p:stCondLst>
                                        </p:cTn>
                                        <p:tgtEl>
                                          <p:spTgt spid="253"/>
                                        </p:tgtEl>
                                        <p:attrNameLst>
                                          <p:attrName>style.visibility</p:attrName>
                                        </p:attrNameLst>
                                      </p:cBhvr>
                                      <p:to>
                                        <p:strVal val="visible"/>
                                      </p:to>
                                    </p:set>
                                    <p:animEffect transition="in" filter="blinds(horizontal)">
                                      <p:cBhvr>
                                        <p:cTn id="72" dur="500"/>
                                        <p:tgtEl>
                                          <p:spTgt spid="253"/>
                                        </p:tgtEl>
                                      </p:cBhvr>
                                    </p:animEffect>
                                  </p:childTnLst>
                                </p:cTn>
                              </p:par>
                              <p:par>
                                <p:cTn id="73" presetID="3" presetClass="entr" presetSubtype="10" fill="hold" grpId="0" nodeType="withEffect">
                                  <p:stCondLst>
                                    <p:cond delay="0"/>
                                  </p:stCondLst>
                                  <p:childTnLst>
                                    <p:set>
                                      <p:cBhvr>
                                        <p:cTn id="74" dur="1" fill="hold">
                                          <p:stCondLst>
                                            <p:cond delay="0"/>
                                          </p:stCondLst>
                                        </p:cTn>
                                        <p:tgtEl>
                                          <p:spTgt spid="250"/>
                                        </p:tgtEl>
                                        <p:attrNameLst>
                                          <p:attrName>style.visibility</p:attrName>
                                        </p:attrNameLst>
                                      </p:cBhvr>
                                      <p:to>
                                        <p:strVal val="visible"/>
                                      </p:to>
                                    </p:set>
                                    <p:animEffect transition="in" filter="blinds(horizontal)">
                                      <p:cBhvr>
                                        <p:cTn id="75" dur="500"/>
                                        <p:tgtEl>
                                          <p:spTgt spid="250"/>
                                        </p:tgtEl>
                                      </p:cBhvr>
                                    </p:animEffect>
                                  </p:childTnLst>
                                </p:cTn>
                              </p:par>
                              <p:par>
                                <p:cTn id="76" presetID="3" presetClass="entr" presetSubtype="10" fill="hold" grpId="0" nodeType="withEffect">
                                  <p:stCondLst>
                                    <p:cond delay="0"/>
                                  </p:stCondLst>
                                  <p:childTnLst>
                                    <p:set>
                                      <p:cBhvr>
                                        <p:cTn id="77" dur="1" fill="hold">
                                          <p:stCondLst>
                                            <p:cond delay="0"/>
                                          </p:stCondLst>
                                        </p:cTn>
                                        <p:tgtEl>
                                          <p:spTgt spid="249"/>
                                        </p:tgtEl>
                                        <p:attrNameLst>
                                          <p:attrName>style.visibility</p:attrName>
                                        </p:attrNameLst>
                                      </p:cBhvr>
                                      <p:to>
                                        <p:strVal val="visible"/>
                                      </p:to>
                                    </p:set>
                                    <p:animEffect transition="in" filter="blinds(horizontal)">
                                      <p:cBhvr>
                                        <p:cTn id="78" dur="500"/>
                                        <p:tgtEl>
                                          <p:spTgt spid="249"/>
                                        </p:tgtEl>
                                      </p:cBhvr>
                                    </p:animEffect>
                                  </p:childTnLst>
                                </p:cTn>
                              </p:par>
                              <p:par>
                                <p:cTn id="79" presetID="3" presetClass="entr" presetSubtype="10" fill="hold" grpId="0" nodeType="withEffect">
                                  <p:stCondLst>
                                    <p:cond delay="0"/>
                                  </p:stCondLst>
                                  <p:childTnLst>
                                    <p:set>
                                      <p:cBhvr>
                                        <p:cTn id="80" dur="1" fill="hold">
                                          <p:stCondLst>
                                            <p:cond delay="0"/>
                                          </p:stCondLst>
                                        </p:cTn>
                                        <p:tgtEl>
                                          <p:spTgt spid="255"/>
                                        </p:tgtEl>
                                        <p:attrNameLst>
                                          <p:attrName>style.visibility</p:attrName>
                                        </p:attrNameLst>
                                      </p:cBhvr>
                                      <p:to>
                                        <p:strVal val="visible"/>
                                      </p:to>
                                    </p:set>
                                    <p:animEffect transition="in" filter="blinds(horizontal)">
                                      <p:cBhvr>
                                        <p:cTn id="81" dur="500"/>
                                        <p:tgtEl>
                                          <p:spTgt spid="255"/>
                                        </p:tgtEl>
                                      </p:cBhvr>
                                    </p:animEffect>
                                  </p:childTnLst>
                                </p:cTn>
                              </p:par>
                            </p:childTnLst>
                          </p:cTn>
                        </p:par>
                      </p:childTnLst>
                    </p:cTn>
                  </p:par>
                  <p:par>
                    <p:cTn id="82" fill="hold">
                      <p:stCondLst>
                        <p:cond delay="indefinite"/>
                      </p:stCondLst>
                      <p:childTnLst>
                        <p:par>
                          <p:cTn id="83" fill="hold">
                            <p:stCondLst>
                              <p:cond delay="0"/>
                            </p:stCondLst>
                            <p:childTnLst>
                              <p:par>
                                <p:cTn id="84" presetID="3" presetClass="entr" presetSubtype="10" fill="hold" grpId="0" nodeType="clickEffect">
                                  <p:stCondLst>
                                    <p:cond delay="0"/>
                                  </p:stCondLst>
                                  <p:childTnLst>
                                    <p:set>
                                      <p:cBhvr>
                                        <p:cTn id="85" dur="1" fill="hold">
                                          <p:stCondLst>
                                            <p:cond delay="0"/>
                                          </p:stCondLst>
                                        </p:cTn>
                                        <p:tgtEl>
                                          <p:spTgt spid="258"/>
                                        </p:tgtEl>
                                        <p:attrNameLst>
                                          <p:attrName>style.visibility</p:attrName>
                                        </p:attrNameLst>
                                      </p:cBhvr>
                                      <p:to>
                                        <p:strVal val="visible"/>
                                      </p:to>
                                    </p:set>
                                    <p:animEffect transition="in" filter="blinds(horizontal)">
                                      <p:cBhvr>
                                        <p:cTn id="86" dur="500"/>
                                        <p:tgtEl>
                                          <p:spTgt spid="258"/>
                                        </p:tgtEl>
                                      </p:cBhvr>
                                    </p:animEffect>
                                  </p:childTnLst>
                                </p:cTn>
                              </p:par>
                              <p:par>
                                <p:cTn id="87" presetID="3" presetClass="entr" presetSubtype="10" fill="hold" grpId="0" nodeType="withEffect">
                                  <p:stCondLst>
                                    <p:cond delay="0"/>
                                  </p:stCondLst>
                                  <p:childTnLst>
                                    <p:set>
                                      <p:cBhvr>
                                        <p:cTn id="88" dur="1" fill="hold">
                                          <p:stCondLst>
                                            <p:cond delay="0"/>
                                          </p:stCondLst>
                                        </p:cTn>
                                        <p:tgtEl>
                                          <p:spTgt spid="257"/>
                                        </p:tgtEl>
                                        <p:attrNameLst>
                                          <p:attrName>style.visibility</p:attrName>
                                        </p:attrNameLst>
                                      </p:cBhvr>
                                      <p:to>
                                        <p:strVal val="visible"/>
                                      </p:to>
                                    </p:set>
                                    <p:animEffect transition="in" filter="blinds(horizontal)">
                                      <p:cBhvr>
                                        <p:cTn id="89" dur="500"/>
                                        <p:tgtEl>
                                          <p:spTgt spid="257"/>
                                        </p:tgtEl>
                                      </p:cBhvr>
                                    </p:animEffect>
                                  </p:childTnLst>
                                </p:cTn>
                              </p:par>
                              <p:par>
                                <p:cTn id="90" presetID="3" presetClass="entr" presetSubtype="10" fill="hold" grpId="0" nodeType="withEffect">
                                  <p:stCondLst>
                                    <p:cond delay="0"/>
                                  </p:stCondLst>
                                  <p:childTnLst>
                                    <p:set>
                                      <p:cBhvr>
                                        <p:cTn id="91" dur="1" fill="hold">
                                          <p:stCondLst>
                                            <p:cond delay="0"/>
                                          </p:stCondLst>
                                        </p:cTn>
                                        <p:tgtEl>
                                          <p:spTgt spid="256"/>
                                        </p:tgtEl>
                                        <p:attrNameLst>
                                          <p:attrName>style.visibility</p:attrName>
                                        </p:attrNameLst>
                                      </p:cBhvr>
                                      <p:to>
                                        <p:strVal val="visible"/>
                                      </p:to>
                                    </p:set>
                                    <p:animEffect transition="in" filter="blinds(horizontal)">
                                      <p:cBhvr>
                                        <p:cTn id="92" dur="500"/>
                                        <p:tgtEl>
                                          <p:spTgt spid="256"/>
                                        </p:tgtEl>
                                      </p:cBhvr>
                                    </p:animEffect>
                                  </p:childTnLst>
                                </p:cTn>
                              </p:par>
                            </p:childTnLst>
                          </p:cTn>
                        </p:par>
                      </p:childTnLst>
                    </p:cTn>
                  </p:par>
                  <p:par>
                    <p:cTn id="93" fill="hold">
                      <p:stCondLst>
                        <p:cond delay="indefinite"/>
                      </p:stCondLst>
                      <p:childTnLst>
                        <p:par>
                          <p:cTn id="94" fill="hold">
                            <p:stCondLst>
                              <p:cond delay="0"/>
                            </p:stCondLst>
                            <p:childTnLst>
                              <p:par>
                                <p:cTn id="95" presetID="3" presetClass="entr" presetSubtype="10" fill="hold" grpId="0" nodeType="clickEffect">
                                  <p:stCondLst>
                                    <p:cond delay="0"/>
                                  </p:stCondLst>
                                  <p:childTnLst>
                                    <p:set>
                                      <p:cBhvr>
                                        <p:cTn id="96" dur="1" fill="hold">
                                          <p:stCondLst>
                                            <p:cond delay="0"/>
                                          </p:stCondLst>
                                        </p:cTn>
                                        <p:tgtEl>
                                          <p:spTgt spid="260"/>
                                        </p:tgtEl>
                                        <p:attrNameLst>
                                          <p:attrName>style.visibility</p:attrName>
                                        </p:attrNameLst>
                                      </p:cBhvr>
                                      <p:to>
                                        <p:strVal val="visible"/>
                                      </p:to>
                                    </p:set>
                                    <p:animEffect transition="in" filter="blinds(horizontal)">
                                      <p:cBhvr>
                                        <p:cTn id="97" dur="500"/>
                                        <p:tgtEl>
                                          <p:spTgt spid="260"/>
                                        </p:tgtEl>
                                      </p:cBhvr>
                                    </p:animEffect>
                                  </p:childTnLst>
                                </p:cTn>
                              </p:par>
                              <p:par>
                                <p:cTn id="98" presetID="3" presetClass="entr" presetSubtype="10" fill="hold" grpId="0" nodeType="withEffect">
                                  <p:stCondLst>
                                    <p:cond delay="0"/>
                                  </p:stCondLst>
                                  <p:childTnLst>
                                    <p:set>
                                      <p:cBhvr>
                                        <p:cTn id="99" dur="1" fill="hold">
                                          <p:stCondLst>
                                            <p:cond delay="0"/>
                                          </p:stCondLst>
                                        </p:cTn>
                                        <p:tgtEl>
                                          <p:spTgt spid="259"/>
                                        </p:tgtEl>
                                        <p:attrNameLst>
                                          <p:attrName>style.visibility</p:attrName>
                                        </p:attrNameLst>
                                      </p:cBhvr>
                                      <p:to>
                                        <p:strVal val="visible"/>
                                      </p:to>
                                    </p:set>
                                    <p:animEffect transition="in" filter="blinds(horizontal)">
                                      <p:cBhvr>
                                        <p:cTn id="100" dur="500"/>
                                        <p:tgtEl>
                                          <p:spTgt spid="259"/>
                                        </p:tgtEl>
                                      </p:cBhvr>
                                    </p:animEffect>
                                  </p:childTnLst>
                                </p:cTn>
                              </p:par>
                              <p:par>
                                <p:cTn id="101" presetID="3" presetClass="entr" presetSubtype="10" fill="hold" grpId="0" nodeType="withEffect">
                                  <p:stCondLst>
                                    <p:cond delay="0"/>
                                  </p:stCondLst>
                                  <p:childTnLst>
                                    <p:set>
                                      <p:cBhvr>
                                        <p:cTn id="102" dur="1" fill="hold">
                                          <p:stCondLst>
                                            <p:cond delay="0"/>
                                          </p:stCondLst>
                                        </p:cTn>
                                        <p:tgtEl>
                                          <p:spTgt spid="261"/>
                                        </p:tgtEl>
                                        <p:attrNameLst>
                                          <p:attrName>style.visibility</p:attrName>
                                        </p:attrNameLst>
                                      </p:cBhvr>
                                      <p:to>
                                        <p:strVal val="visible"/>
                                      </p:to>
                                    </p:set>
                                    <p:animEffect transition="in" filter="blinds(horizontal)">
                                      <p:cBhvr>
                                        <p:cTn id="103" dur="500"/>
                                        <p:tgtEl>
                                          <p:spTgt spid="261"/>
                                        </p:tgtEl>
                                      </p:cBhvr>
                                    </p:animEffect>
                                  </p:childTnLst>
                                </p:cTn>
                              </p:par>
                            </p:childTnLst>
                          </p:cTn>
                        </p:par>
                      </p:childTnLst>
                    </p:cTn>
                  </p:par>
                  <p:par>
                    <p:cTn id="104" fill="hold">
                      <p:stCondLst>
                        <p:cond delay="indefinite"/>
                      </p:stCondLst>
                      <p:childTnLst>
                        <p:par>
                          <p:cTn id="105" fill="hold">
                            <p:stCondLst>
                              <p:cond delay="0"/>
                            </p:stCondLst>
                            <p:childTnLst>
                              <p:par>
                                <p:cTn id="106" presetID="3" presetClass="entr" presetSubtype="10" fill="hold" grpId="0" nodeType="clickEffect">
                                  <p:stCondLst>
                                    <p:cond delay="0"/>
                                  </p:stCondLst>
                                  <p:childTnLst>
                                    <p:set>
                                      <p:cBhvr>
                                        <p:cTn id="107" dur="1" fill="hold">
                                          <p:stCondLst>
                                            <p:cond delay="0"/>
                                          </p:stCondLst>
                                        </p:cTn>
                                        <p:tgtEl>
                                          <p:spTgt spid="264"/>
                                        </p:tgtEl>
                                        <p:attrNameLst>
                                          <p:attrName>style.visibility</p:attrName>
                                        </p:attrNameLst>
                                      </p:cBhvr>
                                      <p:to>
                                        <p:strVal val="visible"/>
                                      </p:to>
                                    </p:set>
                                    <p:animEffect transition="in" filter="blinds(horizontal)">
                                      <p:cBhvr>
                                        <p:cTn id="108" dur="500"/>
                                        <p:tgtEl>
                                          <p:spTgt spid="264"/>
                                        </p:tgtEl>
                                      </p:cBhvr>
                                    </p:animEffect>
                                  </p:childTnLst>
                                </p:cTn>
                              </p:par>
                              <p:par>
                                <p:cTn id="109" presetID="3" presetClass="entr" presetSubtype="10" fill="hold" grpId="0" nodeType="withEffect">
                                  <p:stCondLst>
                                    <p:cond delay="0"/>
                                  </p:stCondLst>
                                  <p:childTnLst>
                                    <p:set>
                                      <p:cBhvr>
                                        <p:cTn id="110" dur="1" fill="hold">
                                          <p:stCondLst>
                                            <p:cond delay="0"/>
                                          </p:stCondLst>
                                        </p:cTn>
                                        <p:tgtEl>
                                          <p:spTgt spid="263"/>
                                        </p:tgtEl>
                                        <p:attrNameLst>
                                          <p:attrName>style.visibility</p:attrName>
                                        </p:attrNameLst>
                                      </p:cBhvr>
                                      <p:to>
                                        <p:strVal val="visible"/>
                                      </p:to>
                                    </p:set>
                                    <p:animEffect transition="in" filter="blinds(horizontal)">
                                      <p:cBhvr>
                                        <p:cTn id="111" dur="500"/>
                                        <p:tgtEl>
                                          <p:spTgt spid="263"/>
                                        </p:tgtEl>
                                      </p:cBhvr>
                                    </p:animEffect>
                                  </p:childTnLst>
                                </p:cTn>
                              </p:par>
                              <p:par>
                                <p:cTn id="112" presetID="3" presetClass="entr" presetSubtype="10" fill="hold" grpId="0" nodeType="withEffect">
                                  <p:stCondLst>
                                    <p:cond delay="0"/>
                                  </p:stCondLst>
                                  <p:childTnLst>
                                    <p:set>
                                      <p:cBhvr>
                                        <p:cTn id="113" dur="1" fill="hold">
                                          <p:stCondLst>
                                            <p:cond delay="0"/>
                                          </p:stCondLst>
                                        </p:cTn>
                                        <p:tgtEl>
                                          <p:spTgt spid="131"/>
                                        </p:tgtEl>
                                        <p:attrNameLst>
                                          <p:attrName>style.visibility</p:attrName>
                                        </p:attrNameLst>
                                      </p:cBhvr>
                                      <p:to>
                                        <p:strVal val="visible"/>
                                      </p:to>
                                    </p:set>
                                    <p:animEffect transition="in" filter="blinds(horizontal)">
                                      <p:cBhvr>
                                        <p:cTn id="114" dur="500"/>
                                        <p:tgtEl>
                                          <p:spTgt spid="131"/>
                                        </p:tgtEl>
                                      </p:cBhvr>
                                    </p:animEffect>
                                  </p:childTnLst>
                                </p:cTn>
                              </p:par>
                              <p:par>
                                <p:cTn id="115" presetID="3" presetClass="entr" presetSubtype="10" fill="hold" grpId="0" nodeType="withEffect">
                                  <p:stCondLst>
                                    <p:cond delay="0"/>
                                  </p:stCondLst>
                                  <p:childTnLst>
                                    <p:set>
                                      <p:cBhvr>
                                        <p:cTn id="116" dur="1" fill="hold">
                                          <p:stCondLst>
                                            <p:cond delay="0"/>
                                          </p:stCondLst>
                                        </p:cTn>
                                        <p:tgtEl>
                                          <p:spTgt spid="132"/>
                                        </p:tgtEl>
                                        <p:attrNameLst>
                                          <p:attrName>style.visibility</p:attrName>
                                        </p:attrNameLst>
                                      </p:cBhvr>
                                      <p:to>
                                        <p:strVal val="visible"/>
                                      </p:to>
                                    </p:set>
                                    <p:animEffect transition="in" filter="blinds(horizontal)">
                                      <p:cBhvr>
                                        <p:cTn id="117" dur="500"/>
                                        <p:tgtEl>
                                          <p:spTgt spid="132"/>
                                        </p:tgtEl>
                                      </p:cBhvr>
                                    </p:animEffect>
                                  </p:childTnLst>
                                </p:cTn>
                              </p:par>
                              <p:par>
                                <p:cTn id="118" presetID="3" presetClass="entr" presetSubtype="10" fill="hold" grpId="0" nodeType="withEffect">
                                  <p:stCondLst>
                                    <p:cond delay="0"/>
                                  </p:stCondLst>
                                  <p:childTnLst>
                                    <p:set>
                                      <p:cBhvr>
                                        <p:cTn id="119" dur="1" fill="hold">
                                          <p:stCondLst>
                                            <p:cond delay="0"/>
                                          </p:stCondLst>
                                        </p:cTn>
                                        <p:tgtEl>
                                          <p:spTgt spid="135"/>
                                        </p:tgtEl>
                                        <p:attrNameLst>
                                          <p:attrName>style.visibility</p:attrName>
                                        </p:attrNameLst>
                                      </p:cBhvr>
                                      <p:to>
                                        <p:strVal val="visible"/>
                                      </p:to>
                                    </p:set>
                                    <p:animEffect transition="in" filter="blinds(horizontal)">
                                      <p:cBhvr>
                                        <p:cTn id="120" dur="500"/>
                                        <p:tgtEl>
                                          <p:spTgt spid="135"/>
                                        </p:tgtEl>
                                      </p:cBhvr>
                                    </p:animEffect>
                                  </p:childTnLst>
                                </p:cTn>
                              </p:par>
                            </p:childTnLst>
                          </p:cTn>
                        </p:par>
                      </p:childTnLst>
                    </p:cTn>
                  </p:par>
                  <p:par>
                    <p:cTn id="121" fill="hold">
                      <p:stCondLst>
                        <p:cond delay="indefinite"/>
                      </p:stCondLst>
                      <p:childTnLst>
                        <p:par>
                          <p:cTn id="122" fill="hold">
                            <p:stCondLst>
                              <p:cond delay="0"/>
                            </p:stCondLst>
                            <p:childTnLst>
                              <p:par>
                                <p:cTn id="123" presetID="3" presetClass="entr" presetSubtype="10" fill="hold" grpId="0" nodeType="clickEffect">
                                  <p:stCondLst>
                                    <p:cond delay="0"/>
                                  </p:stCondLst>
                                  <p:childTnLst>
                                    <p:set>
                                      <p:cBhvr>
                                        <p:cTn id="124" dur="1" fill="hold">
                                          <p:stCondLst>
                                            <p:cond delay="0"/>
                                          </p:stCondLst>
                                        </p:cTn>
                                        <p:tgtEl>
                                          <p:spTgt spid="270"/>
                                        </p:tgtEl>
                                        <p:attrNameLst>
                                          <p:attrName>style.visibility</p:attrName>
                                        </p:attrNameLst>
                                      </p:cBhvr>
                                      <p:to>
                                        <p:strVal val="visible"/>
                                      </p:to>
                                    </p:set>
                                    <p:animEffect transition="in" filter="blinds(horizontal)">
                                      <p:cBhvr>
                                        <p:cTn id="125" dur="500"/>
                                        <p:tgtEl>
                                          <p:spTgt spid="270"/>
                                        </p:tgtEl>
                                      </p:cBhvr>
                                    </p:animEffect>
                                  </p:childTnLst>
                                </p:cTn>
                              </p:par>
                              <p:par>
                                <p:cTn id="126" presetID="3" presetClass="entr" presetSubtype="10" fill="hold" grpId="0" nodeType="withEffect">
                                  <p:stCondLst>
                                    <p:cond delay="0"/>
                                  </p:stCondLst>
                                  <p:childTnLst>
                                    <p:set>
                                      <p:cBhvr>
                                        <p:cTn id="127" dur="1" fill="hold">
                                          <p:stCondLst>
                                            <p:cond delay="0"/>
                                          </p:stCondLst>
                                        </p:cTn>
                                        <p:tgtEl>
                                          <p:spTgt spid="269"/>
                                        </p:tgtEl>
                                        <p:attrNameLst>
                                          <p:attrName>style.visibility</p:attrName>
                                        </p:attrNameLst>
                                      </p:cBhvr>
                                      <p:to>
                                        <p:strVal val="visible"/>
                                      </p:to>
                                    </p:set>
                                    <p:animEffect transition="in" filter="blinds(horizontal)">
                                      <p:cBhvr>
                                        <p:cTn id="128" dur="500"/>
                                        <p:tgtEl>
                                          <p:spTgt spid="269"/>
                                        </p:tgtEl>
                                      </p:cBhvr>
                                    </p:animEffect>
                                  </p:childTnLst>
                                </p:cTn>
                              </p:par>
                              <p:par>
                                <p:cTn id="129" presetID="3" presetClass="entr" presetSubtype="10" fill="hold" grpId="0" nodeType="withEffect">
                                  <p:stCondLst>
                                    <p:cond delay="0"/>
                                  </p:stCondLst>
                                  <p:childTnLst>
                                    <p:set>
                                      <p:cBhvr>
                                        <p:cTn id="130" dur="1" fill="hold">
                                          <p:stCondLst>
                                            <p:cond delay="0"/>
                                          </p:stCondLst>
                                        </p:cTn>
                                        <p:tgtEl>
                                          <p:spTgt spid="267"/>
                                        </p:tgtEl>
                                        <p:attrNameLst>
                                          <p:attrName>style.visibility</p:attrName>
                                        </p:attrNameLst>
                                      </p:cBhvr>
                                      <p:to>
                                        <p:strVal val="visible"/>
                                      </p:to>
                                    </p:set>
                                    <p:animEffect transition="in" filter="blinds(horizontal)">
                                      <p:cBhvr>
                                        <p:cTn id="131" dur="500"/>
                                        <p:tgtEl>
                                          <p:spTgt spid="267"/>
                                        </p:tgtEl>
                                      </p:cBhvr>
                                    </p:animEffect>
                                  </p:childTnLst>
                                </p:cTn>
                              </p:par>
                              <p:par>
                                <p:cTn id="132" presetID="3" presetClass="entr" presetSubtype="10" fill="hold" grpId="0" nodeType="withEffect">
                                  <p:stCondLst>
                                    <p:cond delay="0"/>
                                  </p:stCondLst>
                                  <p:childTnLst>
                                    <p:set>
                                      <p:cBhvr>
                                        <p:cTn id="133" dur="1" fill="hold">
                                          <p:stCondLst>
                                            <p:cond delay="0"/>
                                          </p:stCondLst>
                                        </p:cTn>
                                        <p:tgtEl>
                                          <p:spTgt spid="268"/>
                                        </p:tgtEl>
                                        <p:attrNameLst>
                                          <p:attrName>style.visibility</p:attrName>
                                        </p:attrNameLst>
                                      </p:cBhvr>
                                      <p:to>
                                        <p:strVal val="visible"/>
                                      </p:to>
                                    </p:set>
                                    <p:animEffect transition="in" filter="blinds(horizontal)">
                                      <p:cBhvr>
                                        <p:cTn id="134" dur="500"/>
                                        <p:tgtEl>
                                          <p:spTgt spid="268"/>
                                        </p:tgtEl>
                                      </p:cBhvr>
                                    </p:animEffect>
                                  </p:childTnLst>
                                </p:cTn>
                              </p:par>
                              <p:par>
                                <p:cTn id="135" presetID="3" presetClass="entr" presetSubtype="10" fill="hold" grpId="0" nodeType="with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blinds(horizontal)">
                                      <p:cBhvr>
                                        <p:cTn id="137" dur="500"/>
                                        <p:tgtEl>
                                          <p:spTgt spid="178"/>
                                        </p:tgtEl>
                                      </p:cBhvr>
                                    </p:animEffect>
                                  </p:childTnLst>
                                </p:cTn>
                              </p:par>
                              <p:par>
                                <p:cTn id="138" presetID="3" presetClass="entr" presetSubtype="10" fill="hold" grpId="0" nodeType="withEffect">
                                  <p:stCondLst>
                                    <p:cond delay="0"/>
                                  </p:stCondLst>
                                  <p:childTnLst>
                                    <p:set>
                                      <p:cBhvr>
                                        <p:cTn id="139" dur="1" fill="hold">
                                          <p:stCondLst>
                                            <p:cond delay="0"/>
                                          </p:stCondLst>
                                        </p:cTn>
                                        <p:tgtEl>
                                          <p:spTgt spid="179"/>
                                        </p:tgtEl>
                                        <p:attrNameLst>
                                          <p:attrName>style.visibility</p:attrName>
                                        </p:attrNameLst>
                                      </p:cBhvr>
                                      <p:to>
                                        <p:strVal val="visible"/>
                                      </p:to>
                                    </p:set>
                                    <p:animEffect transition="in" filter="blinds(horizontal)">
                                      <p:cBhvr>
                                        <p:cTn id="140" dur="500"/>
                                        <p:tgtEl>
                                          <p:spTgt spid="179"/>
                                        </p:tgtEl>
                                      </p:cBhvr>
                                    </p:animEffect>
                                  </p:childTnLst>
                                </p:cTn>
                              </p:par>
                              <p:par>
                                <p:cTn id="141" presetID="3" presetClass="entr" presetSubtype="10" fill="hold" grpId="0" nodeType="withEffect">
                                  <p:stCondLst>
                                    <p:cond delay="0"/>
                                  </p:stCondLst>
                                  <p:childTnLst>
                                    <p:set>
                                      <p:cBhvr>
                                        <p:cTn id="142" dur="1" fill="hold">
                                          <p:stCondLst>
                                            <p:cond delay="0"/>
                                          </p:stCondLst>
                                        </p:cTn>
                                        <p:tgtEl>
                                          <p:spTgt spid="180"/>
                                        </p:tgtEl>
                                        <p:attrNameLst>
                                          <p:attrName>style.visibility</p:attrName>
                                        </p:attrNameLst>
                                      </p:cBhvr>
                                      <p:to>
                                        <p:strVal val="visible"/>
                                      </p:to>
                                    </p:set>
                                    <p:animEffect transition="in" filter="blinds(horizontal)">
                                      <p:cBhvr>
                                        <p:cTn id="143" dur="500"/>
                                        <p:tgtEl>
                                          <p:spTgt spid="180"/>
                                        </p:tgtEl>
                                      </p:cBhvr>
                                    </p:animEffect>
                                  </p:childTnLst>
                                </p:cTn>
                              </p:par>
                              <p:par>
                                <p:cTn id="144" presetID="3" presetClass="entr" presetSubtype="10" fill="hold" grpId="0" nodeType="withEffect">
                                  <p:stCondLst>
                                    <p:cond delay="0"/>
                                  </p:stCondLst>
                                  <p:childTnLst>
                                    <p:set>
                                      <p:cBhvr>
                                        <p:cTn id="145" dur="1" fill="hold">
                                          <p:stCondLst>
                                            <p:cond delay="0"/>
                                          </p:stCondLst>
                                        </p:cTn>
                                        <p:tgtEl>
                                          <p:spTgt spid="181"/>
                                        </p:tgtEl>
                                        <p:attrNameLst>
                                          <p:attrName>style.visibility</p:attrName>
                                        </p:attrNameLst>
                                      </p:cBhvr>
                                      <p:to>
                                        <p:strVal val="visible"/>
                                      </p:to>
                                    </p:set>
                                    <p:animEffect transition="in" filter="blinds(horizontal)">
                                      <p:cBhvr>
                                        <p:cTn id="146" dur="500"/>
                                        <p:tgtEl>
                                          <p:spTgt spid="181"/>
                                        </p:tgtEl>
                                      </p:cBhvr>
                                    </p:animEffect>
                                  </p:childTnLst>
                                </p:cTn>
                              </p:par>
                              <p:par>
                                <p:cTn id="147" presetID="3" presetClass="entr" presetSubtype="10" fill="hold" grpId="0" nodeType="withEffect">
                                  <p:stCondLst>
                                    <p:cond delay="0"/>
                                  </p:stCondLst>
                                  <p:childTnLst>
                                    <p:set>
                                      <p:cBhvr>
                                        <p:cTn id="148" dur="1" fill="hold">
                                          <p:stCondLst>
                                            <p:cond delay="0"/>
                                          </p:stCondLst>
                                        </p:cTn>
                                        <p:tgtEl>
                                          <p:spTgt spid="182"/>
                                        </p:tgtEl>
                                        <p:attrNameLst>
                                          <p:attrName>style.visibility</p:attrName>
                                        </p:attrNameLst>
                                      </p:cBhvr>
                                      <p:to>
                                        <p:strVal val="visible"/>
                                      </p:to>
                                    </p:set>
                                    <p:animEffect transition="in" filter="blinds(horizontal)">
                                      <p:cBhvr>
                                        <p:cTn id="149" dur="500"/>
                                        <p:tgtEl>
                                          <p:spTgt spid="182"/>
                                        </p:tgtEl>
                                      </p:cBhvr>
                                    </p:animEffect>
                                  </p:childTnLst>
                                </p:cTn>
                              </p:par>
                              <p:par>
                                <p:cTn id="150" presetID="3" presetClass="entr" presetSubtype="10" fill="hold" grpId="0" nodeType="withEffect">
                                  <p:stCondLst>
                                    <p:cond delay="0"/>
                                  </p:stCondLst>
                                  <p:childTnLst>
                                    <p:set>
                                      <p:cBhvr>
                                        <p:cTn id="151" dur="1" fill="hold">
                                          <p:stCondLst>
                                            <p:cond delay="0"/>
                                          </p:stCondLst>
                                        </p:cTn>
                                        <p:tgtEl>
                                          <p:spTgt spid="183"/>
                                        </p:tgtEl>
                                        <p:attrNameLst>
                                          <p:attrName>style.visibility</p:attrName>
                                        </p:attrNameLst>
                                      </p:cBhvr>
                                      <p:to>
                                        <p:strVal val="visible"/>
                                      </p:to>
                                    </p:set>
                                    <p:animEffect transition="in" filter="blinds(horizontal)">
                                      <p:cBhvr>
                                        <p:cTn id="152" dur="500"/>
                                        <p:tgtEl>
                                          <p:spTgt spid="183"/>
                                        </p:tgtEl>
                                      </p:cBhvr>
                                    </p:animEffect>
                                  </p:childTnLst>
                                </p:cTn>
                              </p:par>
                              <p:par>
                                <p:cTn id="153" presetID="3" presetClass="entr" presetSubtype="10" fill="hold" grpId="0" nodeType="withEffect">
                                  <p:stCondLst>
                                    <p:cond delay="0"/>
                                  </p:stCondLst>
                                  <p:childTnLst>
                                    <p:set>
                                      <p:cBhvr>
                                        <p:cTn id="154" dur="1" fill="hold">
                                          <p:stCondLst>
                                            <p:cond delay="0"/>
                                          </p:stCondLst>
                                        </p:cTn>
                                        <p:tgtEl>
                                          <p:spTgt spid="184"/>
                                        </p:tgtEl>
                                        <p:attrNameLst>
                                          <p:attrName>style.visibility</p:attrName>
                                        </p:attrNameLst>
                                      </p:cBhvr>
                                      <p:to>
                                        <p:strVal val="visible"/>
                                      </p:to>
                                    </p:set>
                                    <p:animEffect transition="in" filter="blinds(horizontal)">
                                      <p:cBhvr>
                                        <p:cTn id="155" dur="500"/>
                                        <p:tgtEl>
                                          <p:spTgt spid="184"/>
                                        </p:tgtEl>
                                      </p:cBhvr>
                                    </p:animEffect>
                                  </p:childTnLst>
                                </p:cTn>
                              </p:par>
                              <p:par>
                                <p:cTn id="156" presetID="3" presetClass="entr" presetSubtype="10" fill="hold" grpId="0" nodeType="withEffect">
                                  <p:stCondLst>
                                    <p:cond delay="0"/>
                                  </p:stCondLst>
                                  <p:childTnLst>
                                    <p:set>
                                      <p:cBhvr>
                                        <p:cTn id="157" dur="1" fill="hold">
                                          <p:stCondLst>
                                            <p:cond delay="0"/>
                                          </p:stCondLst>
                                        </p:cTn>
                                        <p:tgtEl>
                                          <p:spTgt spid="185"/>
                                        </p:tgtEl>
                                        <p:attrNameLst>
                                          <p:attrName>style.visibility</p:attrName>
                                        </p:attrNameLst>
                                      </p:cBhvr>
                                      <p:to>
                                        <p:strVal val="visible"/>
                                      </p:to>
                                    </p:set>
                                    <p:animEffect transition="in" filter="blinds(horizontal)">
                                      <p:cBhvr>
                                        <p:cTn id="158" dur="500"/>
                                        <p:tgtEl>
                                          <p:spTgt spid="185"/>
                                        </p:tgtEl>
                                      </p:cBhvr>
                                    </p:animEffect>
                                  </p:childTnLst>
                                </p:cTn>
                              </p:par>
                              <p:par>
                                <p:cTn id="159" presetID="3" presetClass="entr" presetSubtype="10" fill="hold" grpId="0" nodeType="withEffect">
                                  <p:stCondLst>
                                    <p:cond delay="0"/>
                                  </p:stCondLst>
                                  <p:childTnLst>
                                    <p:set>
                                      <p:cBhvr>
                                        <p:cTn id="160" dur="1" fill="hold">
                                          <p:stCondLst>
                                            <p:cond delay="0"/>
                                          </p:stCondLst>
                                        </p:cTn>
                                        <p:tgtEl>
                                          <p:spTgt spid="186"/>
                                        </p:tgtEl>
                                        <p:attrNameLst>
                                          <p:attrName>style.visibility</p:attrName>
                                        </p:attrNameLst>
                                      </p:cBhvr>
                                      <p:to>
                                        <p:strVal val="visible"/>
                                      </p:to>
                                    </p:set>
                                    <p:animEffect transition="in" filter="blinds(horizontal)">
                                      <p:cBhvr>
                                        <p:cTn id="161" dur="500"/>
                                        <p:tgtEl>
                                          <p:spTgt spid="186"/>
                                        </p:tgtEl>
                                      </p:cBhvr>
                                    </p:animEffect>
                                  </p:childTnLst>
                                </p:cTn>
                              </p:par>
                              <p:par>
                                <p:cTn id="162" presetID="3" presetClass="entr" presetSubtype="10" fill="hold" grpId="0" nodeType="withEffect">
                                  <p:stCondLst>
                                    <p:cond delay="0"/>
                                  </p:stCondLst>
                                  <p:childTnLst>
                                    <p:set>
                                      <p:cBhvr>
                                        <p:cTn id="163" dur="1" fill="hold">
                                          <p:stCondLst>
                                            <p:cond delay="0"/>
                                          </p:stCondLst>
                                        </p:cTn>
                                        <p:tgtEl>
                                          <p:spTgt spid="187"/>
                                        </p:tgtEl>
                                        <p:attrNameLst>
                                          <p:attrName>style.visibility</p:attrName>
                                        </p:attrNameLst>
                                      </p:cBhvr>
                                      <p:to>
                                        <p:strVal val="visible"/>
                                      </p:to>
                                    </p:set>
                                    <p:animEffect transition="in" filter="blinds(horizontal)">
                                      <p:cBhvr>
                                        <p:cTn id="164" dur="500"/>
                                        <p:tgtEl>
                                          <p:spTgt spid="187"/>
                                        </p:tgtEl>
                                      </p:cBhvr>
                                    </p:animEffect>
                                  </p:childTnLst>
                                </p:cTn>
                              </p:par>
                              <p:par>
                                <p:cTn id="165" presetID="3" presetClass="entr" presetSubtype="10" fill="hold" grpId="0" nodeType="withEffect">
                                  <p:stCondLst>
                                    <p:cond delay="0"/>
                                  </p:stCondLst>
                                  <p:childTnLst>
                                    <p:set>
                                      <p:cBhvr>
                                        <p:cTn id="166" dur="1" fill="hold">
                                          <p:stCondLst>
                                            <p:cond delay="0"/>
                                          </p:stCondLst>
                                        </p:cTn>
                                        <p:tgtEl>
                                          <p:spTgt spid="188"/>
                                        </p:tgtEl>
                                        <p:attrNameLst>
                                          <p:attrName>style.visibility</p:attrName>
                                        </p:attrNameLst>
                                      </p:cBhvr>
                                      <p:to>
                                        <p:strVal val="visible"/>
                                      </p:to>
                                    </p:set>
                                    <p:animEffect transition="in" filter="blinds(horizontal)">
                                      <p:cBhvr>
                                        <p:cTn id="167" dur="500"/>
                                        <p:tgtEl>
                                          <p:spTgt spid="188"/>
                                        </p:tgtEl>
                                      </p:cBhvr>
                                    </p:animEffect>
                                  </p:childTnLst>
                                </p:cTn>
                              </p:par>
                              <p:par>
                                <p:cTn id="168" presetID="3" presetClass="entr" presetSubtype="10" fill="hold" grpId="0" nodeType="withEffect">
                                  <p:stCondLst>
                                    <p:cond delay="0"/>
                                  </p:stCondLst>
                                  <p:childTnLst>
                                    <p:set>
                                      <p:cBhvr>
                                        <p:cTn id="169" dur="1" fill="hold">
                                          <p:stCondLst>
                                            <p:cond delay="0"/>
                                          </p:stCondLst>
                                        </p:cTn>
                                        <p:tgtEl>
                                          <p:spTgt spid="189"/>
                                        </p:tgtEl>
                                        <p:attrNameLst>
                                          <p:attrName>style.visibility</p:attrName>
                                        </p:attrNameLst>
                                      </p:cBhvr>
                                      <p:to>
                                        <p:strVal val="visible"/>
                                      </p:to>
                                    </p:set>
                                    <p:animEffect transition="in" filter="blinds(horizontal)">
                                      <p:cBhvr>
                                        <p:cTn id="170" dur="500"/>
                                        <p:tgtEl>
                                          <p:spTgt spid="189"/>
                                        </p:tgtEl>
                                      </p:cBhvr>
                                    </p:animEffect>
                                  </p:childTnLst>
                                </p:cTn>
                              </p:par>
                              <p:par>
                                <p:cTn id="171" presetID="3" presetClass="entr" presetSubtype="10" fill="hold" grpId="0" nodeType="withEffect">
                                  <p:stCondLst>
                                    <p:cond delay="0"/>
                                  </p:stCondLst>
                                  <p:childTnLst>
                                    <p:set>
                                      <p:cBhvr>
                                        <p:cTn id="172" dur="1" fill="hold">
                                          <p:stCondLst>
                                            <p:cond delay="0"/>
                                          </p:stCondLst>
                                        </p:cTn>
                                        <p:tgtEl>
                                          <p:spTgt spid="190"/>
                                        </p:tgtEl>
                                        <p:attrNameLst>
                                          <p:attrName>style.visibility</p:attrName>
                                        </p:attrNameLst>
                                      </p:cBhvr>
                                      <p:to>
                                        <p:strVal val="visible"/>
                                      </p:to>
                                    </p:set>
                                    <p:animEffect transition="in" filter="blinds(horizontal)">
                                      <p:cBhvr>
                                        <p:cTn id="173" dur="500"/>
                                        <p:tgtEl>
                                          <p:spTgt spid="190"/>
                                        </p:tgtEl>
                                      </p:cBhvr>
                                    </p:animEffect>
                                  </p:childTnLst>
                                </p:cTn>
                              </p:par>
                              <p:par>
                                <p:cTn id="174" presetID="3" presetClass="entr" presetSubtype="10" fill="hold" grpId="0" nodeType="withEffect">
                                  <p:stCondLst>
                                    <p:cond delay="0"/>
                                  </p:stCondLst>
                                  <p:childTnLst>
                                    <p:set>
                                      <p:cBhvr>
                                        <p:cTn id="175" dur="1" fill="hold">
                                          <p:stCondLst>
                                            <p:cond delay="0"/>
                                          </p:stCondLst>
                                        </p:cTn>
                                        <p:tgtEl>
                                          <p:spTgt spid="266"/>
                                        </p:tgtEl>
                                        <p:attrNameLst>
                                          <p:attrName>style.visibility</p:attrName>
                                        </p:attrNameLst>
                                      </p:cBhvr>
                                      <p:to>
                                        <p:strVal val="visible"/>
                                      </p:to>
                                    </p:set>
                                    <p:animEffect transition="in" filter="blinds(horizontal)">
                                      <p:cBhvr>
                                        <p:cTn id="176" dur="500"/>
                                        <p:tgtEl>
                                          <p:spTgt spid="266"/>
                                        </p:tgtEl>
                                      </p:cBhvr>
                                    </p:animEffect>
                                  </p:childTnLst>
                                </p:cTn>
                              </p:par>
                              <p:par>
                                <p:cTn id="177" presetID="3" presetClass="entr" presetSubtype="10" fill="hold" grpId="0" nodeType="withEffect">
                                  <p:stCondLst>
                                    <p:cond delay="0"/>
                                  </p:stCondLst>
                                  <p:childTnLst>
                                    <p:set>
                                      <p:cBhvr>
                                        <p:cTn id="178" dur="1" fill="hold">
                                          <p:stCondLst>
                                            <p:cond delay="0"/>
                                          </p:stCondLst>
                                        </p:cTn>
                                        <p:tgtEl>
                                          <p:spTgt spid="265"/>
                                        </p:tgtEl>
                                        <p:attrNameLst>
                                          <p:attrName>style.visibility</p:attrName>
                                        </p:attrNameLst>
                                      </p:cBhvr>
                                      <p:to>
                                        <p:strVal val="visible"/>
                                      </p:to>
                                    </p:set>
                                    <p:animEffect transition="in" filter="blinds(horizontal)">
                                      <p:cBhvr>
                                        <p:cTn id="179" dur="500"/>
                                        <p:tgtEl>
                                          <p:spTgt spid="265"/>
                                        </p:tgtEl>
                                      </p:cBhvr>
                                    </p:animEffect>
                                  </p:childTnLst>
                                </p:cTn>
                              </p:par>
                            </p:childTnLst>
                          </p:cTn>
                        </p:par>
                      </p:childTnLst>
                    </p:cTn>
                  </p:par>
                  <p:par>
                    <p:cTn id="180" fill="hold">
                      <p:stCondLst>
                        <p:cond delay="indefinite"/>
                      </p:stCondLst>
                      <p:childTnLst>
                        <p:par>
                          <p:cTn id="181" fill="hold">
                            <p:stCondLst>
                              <p:cond delay="0"/>
                            </p:stCondLst>
                            <p:childTnLst>
                              <p:par>
                                <p:cTn id="182" presetID="3" presetClass="entr" presetSubtype="10" fill="hold" grpId="0" nodeType="clickEffect">
                                  <p:stCondLst>
                                    <p:cond delay="0"/>
                                  </p:stCondLst>
                                  <p:childTnLst>
                                    <p:set>
                                      <p:cBhvr>
                                        <p:cTn id="183" dur="1" fill="hold">
                                          <p:stCondLst>
                                            <p:cond delay="0"/>
                                          </p:stCondLst>
                                        </p:cTn>
                                        <p:tgtEl>
                                          <p:spTgt spid="272"/>
                                        </p:tgtEl>
                                        <p:attrNameLst>
                                          <p:attrName>style.visibility</p:attrName>
                                        </p:attrNameLst>
                                      </p:cBhvr>
                                      <p:to>
                                        <p:strVal val="visible"/>
                                      </p:to>
                                    </p:set>
                                    <p:animEffect transition="in" filter="blinds(horizontal)">
                                      <p:cBhvr>
                                        <p:cTn id="184" dur="500"/>
                                        <p:tgtEl>
                                          <p:spTgt spid="272"/>
                                        </p:tgtEl>
                                      </p:cBhvr>
                                    </p:animEffect>
                                  </p:childTnLst>
                                </p:cTn>
                              </p:par>
                              <p:par>
                                <p:cTn id="185" presetID="3" presetClass="entr" presetSubtype="10" fill="hold" grpId="0" nodeType="withEffect">
                                  <p:stCondLst>
                                    <p:cond delay="0"/>
                                  </p:stCondLst>
                                  <p:childTnLst>
                                    <p:set>
                                      <p:cBhvr>
                                        <p:cTn id="186" dur="1" fill="hold">
                                          <p:stCondLst>
                                            <p:cond delay="0"/>
                                          </p:stCondLst>
                                        </p:cTn>
                                        <p:tgtEl>
                                          <p:spTgt spid="271"/>
                                        </p:tgtEl>
                                        <p:attrNameLst>
                                          <p:attrName>style.visibility</p:attrName>
                                        </p:attrNameLst>
                                      </p:cBhvr>
                                      <p:to>
                                        <p:strVal val="visible"/>
                                      </p:to>
                                    </p:set>
                                    <p:animEffect transition="in" filter="blinds(horizontal)">
                                      <p:cBhvr>
                                        <p:cTn id="187" dur="500"/>
                                        <p:tgtEl>
                                          <p:spTgt spid="271"/>
                                        </p:tgtEl>
                                      </p:cBhvr>
                                    </p:animEffect>
                                  </p:childTnLst>
                                </p:cTn>
                              </p:par>
                              <p:par>
                                <p:cTn id="188" presetID="3" presetClass="entr" presetSubtype="10" fill="hold" grpId="0" nodeType="withEffect">
                                  <p:stCondLst>
                                    <p:cond delay="0"/>
                                  </p:stCondLst>
                                  <p:childTnLst>
                                    <p:set>
                                      <p:cBhvr>
                                        <p:cTn id="189" dur="1" fill="hold">
                                          <p:stCondLst>
                                            <p:cond delay="0"/>
                                          </p:stCondLst>
                                        </p:cTn>
                                        <p:tgtEl>
                                          <p:spTgt spid="273"/>
                                        </p:tgtEl>
                                        <p:attrNameLst>
                                          <p:attrName>style.visibility</p:attrName>
                                        </p:attrNameLst>
                                      </p:cBhvr>
                                      <p:to>
                                        <p:strVal val="visible"/>
                                      </p:to>
                                    </p:set>
                                    <p:animEffect transition="in" filter="blinds(horizontal)">
                                      <p:cBhvr>
                                        <p:cTn id="190" dur="500"/>
                                        <p:tgtEl>
                                          <p:spTgt spid="273"/>
                                        </p:tgtEl>
                                      </p:cBhvr>
                                    </p:animEffect>
                                  </p:childTnLst>
                                </p:cTn>
                              </p:par>
                            </p:childTnLst>
                          </p:cTn>
                        </p:par>
                      </p:childTnLst>
                    </p:cTn>
                  </p:par>
                  <p:par>
                    <p:cTn id="191" fill="hold">
                      <p:stCondLst>
                        <p:cond delay="indefinite"/>
                      </p:stCondLst>
                      <p:childTnLst>
                        <p:par>
                          <p:cTn id="192" fill="hold">
                            <p:stCondLst>
                              <p:cond delay="0"/>
                            </p:stCondLst>
                            <p:childTnLst>
                              <p:par>
                                <p:cTn id="193" presetID="3" presetClass="entr" presetSubtype="10" fill="hold" grpId="0" nodeType="clickEffect">
                                  <p:stCondLst>
                                    <p:cond delay="0"/>
                                  </p:stCondLst>
                                  <p:childTnLst>
                                    <p:set>
                                      <p:cBhvr>
                                        <p:cTn id="194" dur="1" fill="hold">
                                          <p:stCondLst>
                                            <p:cond delay="0"/>
                                          </p:stCondLst>
                                        </p:cTn>
                                        <p:tgtEl>
                                          <p:spTgt spid="275"/>
                                        </p:tgtEl>
                                        <p:attrNameLst>
                                          <p:attrName>style.visibility</p:attrName>
                                        </p:attrNameLst>
                                      </p:cBhvr>
                                      <p:to>
                                        <p:strVal val="visible"/>
                                      </p:to>
                                    </p:set>
                                    <p:animEffect transition="in" filter="blinds(horizontal)">
                                      <p:cBhvr>
                                        <p:cTn id="195" dur="500"/>
                                        <p:tgtEl>
                                          <p:spTgt spid="275"/>
                                        </p:tgtEl>
                                      </p:cBhvr>
                                    </p:animEffect>
                                  </p:childTnLst>
                                </p:cTn>
                              </p:par>
                              <p:par>
                                <p:cTn id="196" presetID="3" presetClass="entr" presetSubtype="10" fill="hold" grpId="0" nodeType="withEffect">
                                  <p:stCondLst>
                                    <p:cond delay="0"/>
                                  </p:stCondLst>
                                  <p:childTnLst>
                                    <p:set>
                                      <p:cBhvr>
                                        <p:cTn id="197" dur="1" fill="hold">
                                          <p:stCondLst>
                                            <p:cond delay="0"/>
                                          </p:stCondLst>
                                        </p:cTn>
                                        <p:tgtEl>
                                          <p:spTgt spid="274"/>
                                        </p:tgtEl>
                                        <p:attrNameLst>
                                          <p:attrName>style.visibility</p:attrName>
                                        </p:attrNameLst>
                                      </p:cBhvr>
                                      <p:to>
                                        <p:strVal val="visible"/>
                                      </p:to>
                                    </p:set>
                                    <p:animEffect transition="in" filter="blinds(horizontal)">
                                      <p:cBhvr>
                                        <p:cTn id="198" dur="500"/>
                                        <p:tgtEl>
                                          <p:spTgt spid="274"/>
                                        </p:tgtEl>
                                      </p:cBhvr>
                                    </p:animEffect>
                                  </p:childTnLst>
                                </p:cTn>
                              </p:par>
                              <p:par>
                                <p:cTn id="199" presetID="3" presetClass="entr" presetSubtype="10" fill="hold" grpId="0" nodeType="withEffect">
                                  <p:stCondLst>
                                    <p:cond delay="0"/>
                                  </p:stCondLst>
                                  <p:childTnLst>
                                    <p:set>
                                      <p:cBhvr>
                                        <p:cTn id="200" dur="1" fill="hold">
                                          <p:stCondLst>
                                            <p:cond delay="0"/>
                                          </p:stCondLst>
                                        </p:cTn>
                                        <p:tgtEl>
                                          <p:spTgt spid="276"/>
                                        </p:tgtEl>
                                        <p:attrNameLst>
                                          <p:attrName>style.visibility</p:attrName>
                                        </p:attrNameLst>
                                      </p:cBhvr>
                                      <p:to>
                                        <p:strVal val="visible"/>
                                      </p:to>
                                    </p:set>
                                    <p:animEffect transition="in" filter="blinds(horizontal)">
                                      <p:cBhvr>
                                        <p:cTn id="201" dur="500"/>
                                        <p:tgtEl>
                                          <p:spTgt spid="276"/>
                                        </p:tgtEl>
                                      </p:cBhvr>
                                    </p:animEffect>
                                  </p:childTnLst>
                                </p:cTn>
                              </p:par>
                            </p:childTnLst>
                          </p:cTn>
                        </p:par>
                      </p:childTnLst>
                    </p:cTn>
                  </p:par>
                  <p:par>
                    <p:cTn id="202" fill="hold">
                      <p:stCondLst>
                        <p:cond delay="indefinite"/>
                      </p:stCondLst>
                      <p:childTnLst>
                        <p:par>
                          <p:cTn id="203" fill="hold">
                            <p:stCondLst>
                              <p:cond delay="0"/>
                            </p:stCondLst>
                            <p:childTnLst>
                              <p:par>
                                <p:cTn id="204" presetID="3" presetClass="entr" presetSubtype="10" fill="hold" grpId="0" nodeType="clickEffect">
                                  <p:stCondLst>
                                    <p:cond delay="0"/>
                                  </p:stCondLst>
                                  <p:childTnLst>
                                    <p:set>
                                      <p:cBhvr>
                                        <p:cTn id="205" dur="1" fill="hold">
                                          <p:stCondLst>
                                            <p:cond delay="0"/>
                                          </p:stCondLst>
                                        </p:cTn>
                                        <p:tgtEl>
                                          <p:spTgt spid="278"/>
                                        </p:tgtEl>
                                        <p:attrNameLst>
                                          <p:attrName>style.visibility</p:attrName>
                                        </p:attrNameLst>
                                      </p:cBhvr>
                                      <p:to>
                                        <p:strVal val="visible"/>
                                      </p:to>
                                    </p:set>
                                    <p:animEffect transition="in" filter="blinds(horizontal)">
                                      <p:cBhvr>
                                        <p:cTn id="206" dur="500"/>
                                        <p:tgtEl>
                                          <p:spTgt spid="278"/>
                                        </p:tgtEl>
                                      </p:cBhvr>
                                    </p:animEffect>
                                  </p:childTnLst>
                                </p:cTn>
                              </p:par>
                              <p:par>
                                <p:cTn id="207" presetID="3" presetClass="entr" presetSubtype="10" fill="hold" grpId="0" nodeType="withEffect">
                                  <p:stCondLst>
                                    <p:cond delay="0"/>
                                  </p:stCondLst>
                                  <p:childTnLst>
                                    <p:set>
                                      <p:cBhvr>
                                        <p:cTn id="208" dur="1" fill="hold">
                                          <p:stCondLst>
                                            <p:cond delay="0"/>
                                          </p:stCondLst>
                                        </p:cTn>
                                        <p:tgtEl>
                                          <p:spTgt spid="277"/>
                                        </p:tgtEl>
                                        <p:attrNameLst>
                                          <p:attrName>style.visibility</p:attrName>
                                        </p:attrNameLst>
                                      </p:cBhvr>
                                      <p:to>
                                        <p:strVal val="visible"/>
                                      </p:to>
                                    </p:set>
                                    <p:animEffect transition="in" filter="blinds(horizontal)">
                                      <p:cBhvr>
                                        <p:cTn id="209" dur="500"/>
                                        <p:tgtEl>
                                          <p:spTgt spid="277"/>
                                        </p:tgtEl>
                                      </p:cBhvr>
                                    </p:animEffect>
                                  </p:childTnLst>
                                </p:cTn>
                              </p:par>
                              <p:par>
                                <p:cTn id="210" presetID="3" presetClass="entr" presetSubtype="10" fill="hold" grpId="0" nodeType="withEffect">
                                  <p:stCondLst>
                                    <p:cond delay="0"/>
                                  </p:stCondLst>
                                  <p:childTnLst>
                                    <p:set>
                                      <p:cBhvr>
                                        <p:cTn id="211" dur="1" fill="hold">
                                          <p:stCondLst>
                                            <p:cond delay="0"/>
                                          </p:stCondLst>
                                        </p:cTn>
                                        <p:tgtEl>
                                          <p:spTgt spid="279"/>
                                        </p:tgtEl>
                                        <p:attrNameLst>
                                          <p:attrName>style.visibility</p:attrName>
                                        </p:attrNameLst>
                                      </p:cBhvr>
                                      <p:to>
                                        <p:strVal val="visible"/>
                                      </p:to>
                                    </p:set>
                                    <p:animEffect transition="in" filter="blinds(horizontal)">
                                      <p:cBhvr>
                                        <p:cTn id="212" dur="500"/>
                                        <p:tgtEl>
                                          <p:spTgt spid="279"/>
                                        </p:tgtEl>
                                      </p:cBhvr>
                                    </p:animEffect>
                                  </p:childTnLst>
                                </p:cTn>
                              </p:par>
                            </p:childTnLst>
                          </p:cTn>
                        </p:par>
                      </p:childTnLst>
                    </p:cTn>
                  </p:par>
                  <p:par>
                    <p:cTn id="213" fill="hold">
                      <p:stCondLst>
                        <p:cond delay="indefinite"/>
                      </p:stCondLst>
                      <p:childTnLst>
                        <p:par>
                          <p:cTn id="214" fill="hold">
                            <p:stCondLst>
                              <p:cond delay="0"/>
                            </p:stCondLst>
                            <p:childTnLst>
                              <p:par>
                                <p:cTn id="215" presetID="3" presetClass="entr" presetSubtype="10" fill="hold" grpId="0" nodeType="clickEffect">
                                  <p:stCondLst>
                                    <p:cond delay="0"/>
                                  </p:stCondLst>
                                  <p:childTnLst>
                                    <p:set>
                                      <p:cBhvr>
                                        <p:cTn id="216" dur="1" fill="hold">
                                          <p:stCondLst>
                                            <p:cond delay="0"/>
                                          </p:stCondLst>
                                        </p:cTn>
                                        <p:tgtEl>
                                          <p:spTgt spid="281"/>
                                        </p:tgtEl>
                                        <p:attrNameLst>
                                          <p:attrName>style.visibility</p:attrName>
                                        </p:attrNameLst>
                                      </p:cBhvr>
                                      <p:to>
                                        <p:strVal val="visible"/>
                                      </p:to>
                                    </p:set>
                                    <p:animEffect transition="in" filter="blinds(horizontal)">
                                      <p:cBhvr>
                                        <p:cTn id="217" dur="500"/>
                                        <p:tgtEl>
                                          <p:spTgt spid="281"/>
                                        </p:tgtEl>
                                      </p:cBhvr>
                                    </p:animEffect>
                                  </p:childTnLst>
                                </p:cTn>
                              </p:par>
                              <p:par>
                                <p:cTn id="218" presetID="3" presetClass="entr" presetSubtype="10" fill="hold" grpId="0" nodeType="withEffect">
                                  <p:stCondLst>
                                    <p:cond delay="0"/>
                                  </p:stCondLst>
                                  <p:childTnLst>
                                    <p:set>
                                      <p:cBhvr>
                                        <p:cTn id="219" dur="1" fill="hold">
                                          <p:stCondLst>
                                            <p:cond delay="0"/>
                                          </p:stCondLst>
                                        </p:cTn>
                                        <p:tgtEl>
                                          <p:spTgt spid="280"/>
                                        </p:tgtEl>
                                        <p:attrNameLst>
                                          <p:attrName>style.visibility</p:attrName>
                                        </p:attrNameLst>
                                      </p:cBhvr>
                                      <p:to>
                                        <p:strVal val="visible"/>
                                      </p:to>
                                    </p:set>
                                    <p:animEffect transition="in" filter="blinds(horizontal)">
                                      <p:cBhvr>
                                        <p:cTn id="220" dur="500"/>
                                        <p:tgtEl>
                                          <p:spTgt spid="280"/>
                                        </p:tgtEl>
                                      </p:cBhvr>
                                    </p:animEffect>
                                  </p:childTnLst>
                                </p:cTn>
                              </p:par>
                              <p:par>
                                <p:cTn id="221" presetID="3" presetClass="entr" presetSubtype="10" fill="hold" grpId="0" nodeType="withEffect">
                                  <p:stCondLst>
                                    <p:cond delay="0"/>
                                  </p:stCondLst>
                                  <p:childTnLst>
                                    <p:set>
                                      <p:cBhvr>
                                        <p:cTn id="222" dur="1" fill="hold">
                                          <p:stCondLst>
                                            <p:cond delay="0"/>
                                          </p:stCondLst>
                                        </p:cTn>
                                        <p:tgtEl>
                                          <p:spTgt spid="282"/>
                                        </p:tgtEl>
                                        <p:attrNameLst>
                                          <p:attrName>style.visibility</p:attrName>
                                        </p:attrNameLst>
                                      </p:cBhvr>
                                      <p:to>
                                        <p:strVal val="visible"/>
                                      </p:to>
                                    </p:set>
                                    <p:animEffect transition="in" filter="blinds(horizontal)">
                                      <p:cBhvr>
                                        <p:cTn id="223" dur="500"/>
                                        <p:tgtEl>
                                          <p:spTgt spid="282"/>
                                        </p:tgtEl>
                                      </p:cBhvr>
                                    </p:animEffect>
                                  </p:childTnLst>
                                </p:cTn>
                              </p:par>
                            </p:childTnLst>
                          </p:cTn>
                        </p:par>
                      </p:childTnLst>
                    </p:cTn>
                  </p:par>
                  <p:par>
                    <p:cTn id="224" fill="hold">
                      <p:stCondLst>
                        <p:cond delay="indefinite"/>
                      </p:stCondLst>
                      <p:childTnLst>
                        <p:par>
                          <p:cTn id="225" fill="hold">
                            <p:stCondLst>
                              <p:cond delay="0"/>
                            </p:stCondLst>
                            <p:childTnLst>
                              <p:par>
                                <p:cTn id="226" presetID="3" presetClass="entr" presetSubtype="10" fill="hold" grpId="0" nodeType="clickEffect">
                                  <p:stCondLst>
                                    <p:cond delay="0"/>
                                  </p:stCondLst>
                                  <p:childTnLst>
                                    <p:set>
                                      <p:cBhvr>
                                        <p:cTn id="227" dur="1" fill="hold">
                                          <p:stCondLst>
                                            <p:cond delay="0"/>
                                          </p:stCondLst>
                                        </p:cTn>
                                        <p:tgtEl>
                                          <p:spTgt spid="284"/>
                                        </p:tgtEl>
                                        <p:attrNameLst>
                                          <p:attrName>style.visibility</p:attrName>
                                        </p:attrNameLst>
                                      </p:cBhvr>
                                      <p:to>
                                        <p:strVal val="visible"/>
                                      </p:to>
                                    </p:set>
                                    <p:animEffect transition="in" filter="blinds(horizontal)">
                                      <p:cBhvr>
                                        <p:cTn id="228" dur="500"/>
                                        <p:tgtEl>
                                          <p:spTgt spid="284"/>
                                        </p:tgtEl>
                                      </p:cBhvr>
                                    </p:animEffect>
                                  </p:childTnLst>
                                </p:cTn>
                              </p:par>
                              <p:par>
                                <p:cTn id="229" presetID="3" presetClass="entr" presetSubtype="10" fill="hold" grpId="0" nodeType="withEffect">
                                  <p:stCondLst>
                                    <p:cond delay="0"/>
                                  </p:stCondLst>
                                  <p:childTnLst>
                                    <p:set>
                                      <p:cBhvr>
                                        <p:cTn id="230" dur="1" fill="hold">
                                          <p:stCondLst>
                                            <p:cond delay="0"/>
                                          </p:stCondLst>
                                        </p:cTn>
                                        <p:tgtEl>
                                          <p:spTgt spid="283"/>
                                        </p:tgtEl>
                                        <p:attrNameLst>
                                          <p:attrName>style.visibility</p:attrName>
                                        </p:attrNameLst>
                                      </p:cBhvr>
                                      <p:to>
                                        <p:strVal val="visible"/>
                                      </p:to>
                                    </p:set>
                                    <p:animEffect transition="in" filter="blinds(horizontal)">
                                      <p:cBhvr>
                                        <p:cTn id="231" dur="500"/>
                                        <p:tgtEl>
                                          <p:spTgt spid="283"/>
                                        </p:tgtEl>
                                      </p:cBhvr>
                                    </p:animEffect>
                                  </p:childTnLst>
                                </p:cTn>
                              </p:par>
                              <p:par>
                                <p:cTn id="232" presetID="3" presetClass="entr" presetSubtype="10" fill="hold" grpId="0" nodeType="withEffect">
                                  <p:stCondLst>
                                    <p:cond delay="0"/>
                                  </p:stCondLst>
                                  <p:childTnLst>
                                    <p:set>
                                      <p:cBhvr>
                                        <p:cTn id="233" dur="1" fill="hold">
                                          <p:stCondLst>
                                            <p:cond delay="0"/>
                                          </p:stCondLst>
                                        </p:cTn>
                                        <p:tgtEl>
                                          <p:spTgt spid="285"/>
                                        </p:tgtEl>
                                        <p:attrNameLst>
                                          <p:attrName>style.visibility</p:attrName>
                                        </p:attrNameLst>
                                      </p:cBhvr>
                                      <p:to>
                                        <p:strVal val="visible"/>
                                      </p:to>
                                    </p:set>
                                    <p:animEffect transition="in" filter="blinds(horizontal)">
                                      <p:cBhvr>
                                        <p:cTn id="234" dur="500"/>
                                        <p:tgtEl>
                                          <p:spTgt spid="285"/>
                                        </p:tgtEl>
                                      </p:cBhvr>
                                    </p:animEffect>
                                  </p:childTnLst>
                                </p:cTn>
                              </p:par>
                              <p:par>
                                <p:cTn id="235" presetID="3" presetClass="entr" presetSubtype="10" fill="hold" grpId="0" nodeType="withEffect">
                                  <p:stCondLst>
                                    <p:cond delay="0"/>
                                  </p:stCondLst>
                                  <p:childTnLst>
                                    <p:set>
                                      <p:cBhvr>
                                        <p:cTn id="236" dur="1" fill="hold">
                                          <p:stCondLst>
                                            <p:cond delay="0"/>
                                          </p:stCondLst>
                                        </p:cTn>
                                        <p:tgtEl>
                                          <p:spTgt spid="286"/>
                                        </p:tgtEl>
                                        <p:attrNameLst>
                                          <p:attrName>style.visibility</p:attrName>
                                        </p:attrNameLst>
                                      </p:cBhvr>
                                      <p:to>
                                        <p:strVal val="visible"/>
                                      </p:to>
                                    </p:set>
                                    <p:animEffect transition="in" filter="blinds(horizontal)">
                                      <p:cBhvr>
                                        <p:cTn id="237" dur="500"/>
                                        <p:tgtEl>
                                          <p:spTgt spid="286"/>
                                        </p:tgtEl>
                                      </p:cBhvr>
                                    </p:animEffect>
                                  </p:childTnLst>
                                </p:cTn>
                              </p:par>
                              <p:par>
                                <p:cTn id="238" presetID="3" presetClass="entr" presetSubtype="10" fill="hold" grpId="0" nodeType="withEffect">
                                  <p:stCondLst>
                                    <p:cond delay="0"/>
                                  </p:stCondLst>
                                  <p:childTnLst>
                                    <p:set>
                                      <p:cBhvr>
                                        <p:cTn id="239" dur="1" fill="hold">
                                          <p:stCondLst>
                                            <p:cond delay="0"/>
                                          </p:stCondLst>
                                        </p:cTn>
                                        <p:tgtEl>
                                          <p:spTgt spid="287"/>
                                        </p:tgtEl>
                                        <p:attrNameLst>
                                          <p:attrName>style.visibility</p:attrName>
                                        </p:attrNameLst>
                                      </p:cBhvr>
                                      <p:to>
                                        <p:strVal val="visible"/>
                                      </p:to>
                                    </p:set>
                                    <p:animEffect transition="in" filter="blinds(horizontal)">
                                      <p:cBhvr>
                                        <p:cTn id="240" dur="500"/>
                                        <p:tgtEl>
                                          <p:spTgt spid="2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200" grpId="0" animBg="1"/>
      <p:bldP spid="201" grpId="0" animBg="1"/>
      <p:bldP spid="202" grpId="0" animBg="1"/>
      <p:bldP spid="203" grpId="0" animBg="1"/>
      <p:bldP spid="204" grpId="0" animBg="1"/>
      <p:bldP spid="239" grpId="0"/>
      <p:bldP spid="240" grpId="0" animBg="1"/>
      <p:bldP spid="241" grpId="0"/>
      <p:bldP spid="242" grpId="0" animBg="1"/>
      <p:bldP spid="243" grpId="0"/>
      <p:bldP spid="244" grpId="0" animBg="1"/>
      <p:bldP spid="245" grpId="0" animBg="1"/>
      <p:bldP spid="246" grpId="0"/>
      <p:bldP spid="247" grpId="0" animBg="1"/>
      <p:bldP spid="248" grpId="0" animBg="1"/>
      <p:bldP spid="249" grpId="0"/>
      <p:bldP spid="250" grpId="0" animBg="1"/>
      <p:bldP spid="251" grpId="0" animBg="1"/>
      <p:bldP spid="252" grpId="0" animBg="1"/>
      <p:bldP spid="253" grpId="0" animBg="1"/>
      <p:bldP spid="254" grpId="0" animBg="1"/>
      <p:bldP spid="256" grpId="0"/>
      <p:bldP spid="257" grpId="0" animBg="1"/>
      <p:bldP spid="258" grpId="0" animBg="1"/>
      <p:bldP spid="259" grpId="0"/>
      <p:bldP spid="260" grpId="0" animBg="1"/>
      <p:bldP spid="261" grpId="0" animBg="1"/>
      <p:bldP spid="263" grpId="0"/>
      <p:bldP spid="264" grpId="0" animBg="1"/>
      <p:bldP spid="265" grpId="0"/>
      <p:bldP spid="266" grpId="0" animBg="1"/>
      <p:bldP spid="178" grpId="0" animBg="1"/>
      <p:bldP spid="179" grpId="0" animBg="1"/>
      <p:bldP spid="180" grpId="0" animBg="1"/>
      <p:bldP spid="181" grpId="0" animBg="1"/>
      <p:bldP spid="182" grpId="0" animBg="1"/>
      <p:bldP spid="183" grpId="0" animBg="1"/>
      <p:bldP spid="184" grpId="0" animBg="1"/>
      <p:bldP spid="185" grpId="0" animBg="1"/>
      <p:bldP spid="187" grpId="0" animBg="1"/>
      <p:bldP spid="188" grpId="0" animBg="1"/>
      <p:bldP spid="189" grpId="0" animBg="1"/>
      <p:bldP spid="190" grpId="0" animBg="1"/>
      <p:bldP spid="267" grpId="0" animBg="1"/>
      <p:bldP spid="268" grpId="0" animBg="1"/>
      <p:bldP spid="269" grpId="0" animBg="1"/>
      <p:bldP spid="270" grpId="0" animBg="1"/>
      <p:bldP spid="271" grpId="0"/>
      <p:bldP spid="272" grpId="0" animBg="1"/>
      <p:bldP spid="273" grpId="0" animBg="1"/>
      <p:bldP spid="274" grpId="0"/>
      <p:bldP spid="275" grpId="0" animBg="1"/>
      <p:bldP spid="276" grpId="0" animBg="1"/>
      <p:bldP spid="277" grpId="0"/>
      <p:bldP spid="278" grpId="0" animBg="1"/>
      <p:bldP spid="279" grpId="0" animBg="1"/>
      <p:bldP spid="280" grpId="0"/>
      <p:bldP spid="281" grpId="0" animBg="1"/>
      <p:bldP spid="282" grpId="0" animBg="1"/>
      <p:bldP spid="283" grpId="0"/>
      <p:bldP spid="284" grpId="0" animBg="1"/>
      <p:bldP spid="285" grpId="0" animBg="1"/>
      <p:bldP spid="286" grpId="0" animBg="1"/>
      <p:bldP spid="287" grpId="0" animBg="1"/>
      <p:bldP spid="255" grpId="0" animBg="1"/>
      <p:bldP spid="186" grpId="0" animBg="1"/>
      <p:bldP spid="131" grpId="0" animBg="1"/>
      <p:bldP spid="132" grpId="0" animBg="1"/>
      <p:bldP spid="135"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2"/>
          <p:cNvSpPr>
            <a:spLocks noGrp="1" noChangeArrowheads="1"/>
          </p:cNvSpPr>
          <p:nvPr>
            <p:ph type="title" hasCustomPrompt="1"/>
          </p:nvPr>
        </p:nvSpPr>
        <p:spPr/>
        <p:txBody>
          <a:bodyPr vert="horz" lIns="0" tIns="0" rIns="0" bIns="10800" rtlCol="0" anchor="b" anchorCtr="0">
            <a:noAutofit/>
          </a:bodyPr>
          <a:lstStyle/>
          <a:p>
            <a:r>
              <a:rPr lang="de-DE" dirty="0"/>
              <a:t>AURIX</a:t>
            </a:r>
            <a:r>
              <a:rPr lang="de-DE" baseline="30000" dirty="0"/>
              <a:t>TM</a:t>
            </a:r>
            <a:r>
              <a:rPr dirty="0"/>
              <a:t> Safety Implementation Concept</a:t>
            </a:r>
          </a:p>
        </p:txBody>
      </p:sp>
      <p:graphicFrame>
        <p:nvGraphicFramePr>
          <p:cNvPr id="1087491" name="Group 3"/>
          <p:cNvGraphicFramePr>
            <a:graphicFrameLocks noGrp="1"/>
          </p:cNvGraphicFramePr>
          <p:nvPr>
            <p:extLst>
              <p:ext uri="{D42A27DB-BD31-4B8C-83A1-F6EECF244321}">
                <p14:modId xmlns:p14="http://schemas.microsoft.com/office/powerpoint/2010/main" val="3590541017"/>
              </p:ext>
            </p:extLst>
          </p:nvPr>
        </p:nvGraphicFramePr>
        <p:xfrm>
          <a:off x="1237350" y="935007"/>
          <a:ext cx="8425631" cy="5545098"/>
        </p:xfrm>
        <a:graphic>
          <a:graphicData uri="http://schemas.openxmlformats.org/drawingml/2006/table">
            <a:tbl>
              <a:tblPr/>
              <a:tblGrid>
                <a:gridCol w="2761197">
                  <a:extLst>
                    <a:ext uri="{9D8B030D-6E8A-4147-A177-3AD203B41FA5}">
                      <a16:colId xmlns:a16="http://schemas.microsoft.com/office/drawing/2014/main" val="20000"/>
                    </a:ext>
                  </a:extLst>
                </a:gridCol>
                <a:gridCol w="2016657">
                  <a:extLst>
                    <a:ext uri="{9D8B030D-6E8A-4147-A177-3AD203B41FA5}">
                      <a16:colId xmlns:a16="http://schemas.microsoft.com/office/drawing/2014/main" val="20001"/>
                    </a:ext>
                  </a:extLst>
                </a:gridCol>
                <a:gridCol w="1912078">
                  <a:extLst>
                    <a:ext uri="{9D8B030D-6E8A-4147-A177-3AD203B41FA5}">
                      <a16:colId xmlns:a16="http://schemas.microsoft.com/office/drawing/2014/main" val="20002"/>
                    </a:ext>
                  </a:extLst>
                </a:gridCol>
                <a:gridCol w="1735699">
                  <a:extLst>
                    <a:ext uri="{9D8B030D-6E8A-4147-A177-3AD203B41FA5}">
                      <a16:colId xmlns:a16="http://schemas.microsoft.com/office/drawing/2014/main" val="20003"/>
                    </a:ext>
                  </a:extLst>
                </a:gridCol>
              </a:tblGrid>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endParaRPr kumimoji="0" lang="en-GB" sz="1000" b="0" i="0" u="none" strike="noStrike" cap="none" normalizeH="0" baseline="0" dirty="0">
                        <a:ln>
                          <a:noFill/>
                        </a:ln>
                        <a:solidFill>
                          <a:schemeClr val="bg1"/>
                        </a:solidFill>
                        <a:effectLst/>
                        <a:latin typeface="Verdana" pitchFamily="34" charset="0"/>
                      </a:endParaRP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1" i="0" u="none" strike="noStrike" cap="none" normalizeH="0" baseline="0" dirty="0">
                          <a:ln>
                            <a:noFill/>
                          </a:ln>
                          <a:solidFill>
                            <a:schemeClr val="tx1"/>
                          </a:solidFill>
                          <a:effectLst/>
                          <a:latin typeface="Verdana" pitchFamily="34" charset="0"/>
                        </a:rPr>
                        <a:t>ASIL-C/D</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1" i="0" u="none" strike="noStrike" cap="none" normalizeH="0" baseline="0" dirty="0">
                          <a:ln>
                            <a:noFill/>
                          </a:ln>
                          <a:solidFill>
                            <a:schemeClr val="tx1"/>
                          </a:solidFill>
                          <a:effectLst/>
                          <a:latin typeface="Verdana" pitchFamily="34" charset="0"/>
                        </a:rPr>
                        <a:t>ASIL-B</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1" i="0" u="none" strike="noStrike" cap="none" normalizeH="0" baseline="0" dirty="0">
                          <a:ln>
                            <a:noFill/>
                          </a:ln>
                          <a:solidFill>
                            <a:schemeClr val="tx1"/>
                          </a:solidFill>
                          <a:effectLst/>
                          <a:latin typeface="Verdana" pitchFamily="34" charset="0"/>
                        </a:rPr>
                        <a:t>QM</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0"/>
                  </a:ext>
                </a:extLst>
              </a:tr>
              <a:tr h="182304">
                <a:tc gridSpan="4">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Development Process Compliance</a:t>
                      </a:r>
                    </a:p>
                  </a:txBody>
                  <a:tcPr marL="72000" marR="72000" marT="18000" marB="1800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10001"/>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According to ISO26262</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2304">
                <a:tc gridSpan="4">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HW Features</a:t>
                      </a:r>
                    </a:p>
                  </a:txBody>
                  <a:tcPr marL="72000" marR="72000" marT="18000" marB="1800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10003"/>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Lockstep core</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92032">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Flash ECC</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DECTED</a:t>
                      </a:r>
                      <a:r>
                        <a:rPr kumimoji="0" lang="en-GB" sz="800" b="0" i="0" u="none" strike="noStrike" cap="none" normalizeH="0" baseline="30000" dirty="0">
                          <a:ln>
                            <a:noFill/>
                          </a:ln>
                          <a:solidFill>
                            <a:schemeClr val="tx1"/>
                          </a:solidFill>
                          <a:effectLst/>
                          <a:latin typeface="Verdana" pitchFamily="34" charset="0"/>
                        </a:rPr>
                        <a:t>2</a:t>
                      </a:r>
                      <a:r>
                        <a:rPr kumimoji="0" lang="en-GB" sz="800" b="0" i="0" u="none" strike="noStrike" cap="none" normalizeH="0" baseline="0" dirty="0">
                          <a:ln>
                            <a:noFill/>
                          </a:ln>
                          <a:solidFill>
                            <a:schemeClr val="tx1"/>
                          </a:solidFill>
                          <a:effectLst/>
                          <a:latin typeface="Verdana" pitchFamily="34" charset="0"/>
                        </a:rPr>
                        <a:t>, enhanced to support multi bit failures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DECTED</a:t>
                      </a:r>
                      <a:r>
                        <a:rPr kumimoji="0" lang="en-GB" sz="800" b="0" i="0" u="none" strike="noStrike" cap="none" normalizeH="0" baseline="30000" dirty="0">
                          <a:ln>
                            <a:noFill/>
                          </a:ln>
                          <a:solidFill>
                            <a:schemeClr val="tx1"/>
                          </a:solidFill>
                          <a:effectLst/>
                          <a:latin typeface="Verdana" pitchFamily="34" charset="0"/>
                        </a:rPr>
                        <a:t>2</a:t>
                      </a:r>
                      <a:endParaRPr kumimoji="0" lang="en-GB" sz="800" b="0" i="0" u="none" strike="noStrike" cap="none" normalizeH="0" baseline="0" dirty="0">
                        <a:ln>
                          <a:noFill/>
                        </a:ln>
                        <a:solidFill>
                          <a:schemeClr val="tx1"/>
                        </a:solidFill>
                        <a:effectLst/>
                        <a:latin typeface="Verdana" pitchFamily="34" charset="0"/>
                      </a:endParaRP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DECTED</a:t>
                      </a:r>
                      <a:r>
                        <a:rPr kumimoji="0" lang="en-GB" sz="800" b="0" i="0" u="none" strike="noStrike" cap="none" normalizeH="0" baseline="30000" dirty="0">
                          <a:ln>
                            <a:noFill/>
                          </a:ln>
                          <a:solidFill>
                            <a:schemeClr val="tx1"/>
                          </a:solidFill>
                          <a:effectLst/>
                          <a:latin typeface="Verdana" pitchFamily="34" charset="0"/>
                        </a:rPr>
                        <a:t>2</a:t>
                      </a:r>
                      <a:endParaRPr kumimoji="0" lang="en-GB" sz="800" b="0" i="0" u="none" strike="noStrike" cap="none" normalizeH="0" baseline="0" dirty="0">
                        <a:ln>
                          <a:noFill/>
                        </a:ln>
                        <a:solidFill>
                          <a:schemeClr val="tx1"/>
                        </a:solidFill>
                        <a:effectLst/>
                        <a:latin typeface="Verdana" pitchFamily="34" charset="0"/>
                      </a:endParaRP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30188">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On-Line Flash ECC correction monitoring</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92032">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SRAM ECC</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SECDED</a:t>
                      </a:r>
                      <a:r>
                        <a:rPr kumimoji="0" lang="en-GB" sz="800" b="0" i="0" u="none" strike="noStrike" cap="none" normalizeH="0" baseline="30000" dirty="0">
                          <a:ln>
                            <a:noFill/>
                          </a:ln>
                          <a:solidFill>
                            <a:schemeClr val="tx1"/>
                          </a:solidFill>
                          <a:effectLst/>
                          <a:latin typeface="Verdana" pitchFamily="34" charset="0"/>
                        </a:rPr>
                        <a:t>1</a:t>
                      </a:r>
                      <a:r>
                        <a:rPr kumimoji="0" lang="en-GB" sz="800" b="0" i="0" u="none" strike="noStrike" cap="none" normalizeH="0" baseline="0" dirty="0">
                          <a:ln>
                            <a:noFill/>
                          </a:ln>
                          <a:solidFill>
                            <a:schemeClr val="tx1"/>
                          </a:solidFill>
                          <a:effectLst/>
                          <a:latin typeface="Verdana" pitchFamily="34" charset="0"/>
                        </a:rPr>
                        <a:t>, enhanced to support multi bit failures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SECDED</a:t>
                      </a:r>
                      <a:r>
                        <a:rPr lang="en-GB" sz="800" baseline="30000" dirty="0">
                          <a:solidFill>
                            <a:schemeClr val="tx1"/>
                          </a:solidFill>
                          <a:latin typeface="Verdana" pitchFamily="34" charset="0"/>
                        </a:rPr>
                        <a:t>1</a:t>
                      </a:r>
                      <a:endParaRPr kumimoji="0" lang="en-GB" sz="800" b="0" i="0" u="none" strike="noStrike" cap="none" normalizeH="0" baseline="0" dirty="0">
                        <a:ln>
                          <a:noFill/>
                        </a:ln>
                        <a:solidFill>
                          <a:schemeClr val="tx1"/>
                        </a:solidFill>
                        <a:effectLst/>
                        <a:latin typeface="Verdana" pitchFamily="34" charset="0"/>
                      </a:endParaRP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defRPr/>
                      </a:pPr>
                      <a:r>
                        <a:rPr kumimoji="0" lang="en-GB" sz="800" b="0" i="0" u="none" strike="noStrike" cap="none" normalizeH="0" baseline="0" dirty="0">
                          <a:ln>
                            <a:noFill/>
                          </a:ln>
                          <a:solidFill>
                            <a:schemeClr val="tx1"/>
                          </a:solidFill>
                          <a:effectLst/>
                          <a:latin typeface="Verdana" pitchFamily="34" charset="0"/>
                        </a:rPr>
                        <a:t>SECDED</a:t>
                      </a:r>
                      <a:r>
                        <a:rPr lang="en-GB" sz="800" baseline="30000" dirty="0">
                          <a:solidFill>
                            <a:schemeClr val="tx1"/>
                          </a:solidFill>
                          <a:latin typeface="Verdana" pitchFamily="34" charset="0"/>
                        </a:rPr>
                        <a:t>1</a:t>
                      </a:r>
                      <a:endParaRPr kumimoji="0" lang="en-GB" sz="800" b="0" i="0" u="none" strike="noStrike" cap="none" normalizeH="0" baseline="0" dirty="0">
                        <a:ln>
                          <a:noFill/>
                        </a:ln>
                        <a:solidFill>
                          <a:schemeClr val="tx1"/>
                        </a:solidFill>
                        <a:effectLst/>
                        <a:latin typeface="Verdana" pitchFamily="34" charset="0"/>
                      </a:endParaRP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SRAM Memory Monitor</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Safe SRI</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Safe DMA</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Optional</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FCE</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IO Monitor</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Optional</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Safe Interrupt Processing</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CPU Memory Protection</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Peripheral Memory Protection </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Bus Memory Protection</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Clock Monitoring</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Voltage Monitoring</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r h="182304">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HW CPU self tests</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Latent fault metric 90%</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N/A (SW test)</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9"/>
                  </a:ext>
                </a:extLst>
              </a:tr>
              <a:tr h="292032">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Redundant peripherals</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SAR-ADC, QSPI, </a:t>
                      </a:r>
                      <a:br>
                        <a:rPr kumimoji="0" lang="en-GB" sz="800" b="0" i="0" u="none" strike="noStrike" cap="none" normalizeH="0" baseline="0" dirty="0">
                          <a:ln>
                            <a:noFill/>
                          </a:ln>
                          <a:solidFill>
                            <a:schemeClr val="tx1"/>
                          </a:solidFill>
                          <a:effectLst/>
                          <a:latin typeface="Verdana" pitchFamily="34" charset="0"/>
                        </a:rPr>
                      </a:br>
                      <a:r>
                        <a:rPr kumimoji="0" lang="en-GB" sz="800" b="0" i="0" u="none" strike="noStrike" cap="none" normalizeH="0" baseline="0" dirty="0">
                          <a:ln>
                            <a:noFill/>
                          </a:ln>
                          <a:solidFill>
                            <a:schemeClr val="tx1"/>
                          </a:solidFill>
                          <a:effectLst/>
                          <a:latin typeface="Verdana" pitchFamily="34" charset="0"/>
                        </a:rPr>
                        <a:t>GTM, GPT12, CCU6</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82304">
                <a:tc gridSpan="4">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SW Features</a:t>
                      </a:r>
                    </a:p>
                  </a:txBody>
                  <a:tcPr marL="72000" marR="72000" marT="18000" marB="1800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endParaRPr lang="de-DE"/>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r h="292032">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lang="en-GB" sz="1000" dirty="0">
                          <a:solidFill>
                            <a:schemeClr val="tx1"/>
                          </a:solidFill>
                        </a:rPr>
                        <a:t>Cyclic SW Based Self test (</a:t>
                      </a:r>
                      <a:r>
                        <a:rPr kumimoji="0" lang="en-GB" sz="1000" b="0" i="0" u="none" strike="noStrike" cap="none" normalizeH="0" baseline="0" dirty="0">
                          <a:ln>
                            <a:noFill/>
                          </a:ln>
                          <a:solidFill>
                            <a:schemeClr val="tx1"/>
                          </a:solidFill>
                          <a:effectLst/>
                          <a:latin typeface="Verdana" pitchFamily="34" charset="0"/>
                        </a:rPr>
                        <a:t>SBST)</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br>
                        <a:rPr kumimoji="0" lang="en-GB" sz="800" b="0" i="0" u="none" strike="noStrike" cap="none" normalizeH="0" baseline="0" dirty="0">
                          <a:ln>
                            <a:noFill/>
                          </a:ln>
                          <a:solidFill>
                            <a:schemeClr val="tx1"/>
                          </a:solidFill>
                          <a:effectLst/>
                          <a:latin typeface="Verdana" pitchFamily="34" charset="0"/>
                        </a:rPr>
                      </a:br>
                      <a:r>
                        <a:rPr kumimoji="0" lang="en-GB" sz="800" b="0" i="0" u="none" strike="noStrike" cap="none" normalizeH="0" baseline="0" dirty="0">
                          <a:ln>
                            <a:noFill/>
                          </a:ln>
                          <a:solidFill>
                            <a:schemeClr val="tx1"/>
                          </a:solidFill>
                          <a:effectLst/>
                          <a:latin typeface="Verdana" pitchFamily="34" charset="0"/>
                        </a:rPr>
                        <a:t>Single Point Fault Metric 90%</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2"/>
                  </a:ext>
                </a:extLst>
              </a:tr>
              <a:tr h="292032">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Start up </a:t>
                      </a:r>
                      <a:r>
                        <a:rPr lang="en-GB" sz="1000" dirty="0">
                          <a:solidFill>
                            <a:schemeClr val="tx1"/>
                          </a:solidFill>
                        </a:rPr>
                        <a:t>SW Based Self test (</a:t>
                      </a:r>
                      <a:r>
                        <a:rPr kumimoji="0" lang="en-GB" sz="1000" b="0" i="0" u="none" strike="noStrike" cap="none" normalizeH="0" baseline="0" dirty="0">
                          <a:ln>
                            <a:noFill/>
                          </a:ln>
                          <a:solidFill>
                            <a:schemeClr val="tx1"/>
                          </a:solidFill>
                          <a:effectLst/>
                          <a:latin typeface="Verdana" pitchFamily="34" charset="0"/>
                        </a:rPr>
                        <a:t>SBST)</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br>
                        <a:rPr kumimoji="0" lang="en-GB" sz="800" b="0" i="0" u="none" strike="noStrike" cap="none" normalizeH="0" baseline="0" dirty="0">
                          <a:ln>
                            <a:noFill/>
                          </a:ln>
                          <a:solidFill>
                            <a:schemeClr val="tx1"/>
                          </a:solidFill>
                          <a:effectLst/>
                          <a:latin typeface="Verdana" pitchFamily="34" charset="0"/>
                        </a:rPr>
                      </a:br>
                      <a:r>
                        <a:rPr kumimoji="0" lang="en-GB" sz="800" b="0" i="0" u="none" strike="noStrike" cap="none" normalizeH="0" baseline="0" dirty="0">
                          <a:ln>
                            <a:noFill/>
                          </a:ln>
                          <a:solidFill>
                            <a:schemeClr val="tx1"/>
                          </a:solidFill>
                          <a:effectLst/>
                          <a:latin typeface="Verdana" pitchFamily="34" charset="0"/>
                        </a:rPr>
                        <a:t>Latent fault metric 90%</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br>
                        <a:rPr kumimoji="0" lang="en-GB" sz="800" b="0" i="0" u="none" strike="noStrike" cap="none" normalizeH="0" baseline="0" dirty="0">
                          <a:ln>
                            <a:noFill/>
                          </a:ln>
                          <a:solidFill>
                            <a:schemeClr val="tx1"/>
                          </a:solidFill>
                          <a:effectLst/>
                          <a:latin typeface="Verdana" pitchFamily="34" charset="0"/>
                        </a:rPr>
                      </a:br>
                      <a:r>
                        <a:rPr kumimoji="0" lang="en-GB" sz="800" b="0" i="0" u="none" strike="noStrike" cap="none" normalizeH="0" baseline="0" dirty="0">
                          <a:ln>
                            <a:noFill/>
                          </a:ln>
                          <a:solidFill>
                            <a:schemeClr val="tx1"/>
                          </a:solidFill>
                          <a:effectLst/>
                          <a:latin typeface="Verdana" pitchFamily="34" charset="0"/>
                        </a:rPr>
                        <a:t>Latent fault metric 60%</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r h="231775">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Communication with external Watchdog</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4"/>
                  </a:ext>
                </a:extLst>
              </a:tr>
              <a:tr h="231775">
                <a:tc>
                  <a:txBody>
                    <a:bodyPr/>
                    <a:lstStyle/>
                    <a:p>
                      <a:pPr marL="0" marR="0" lvl="0" indent="0" algn="l"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1000" b="0" i="0" u="none" strike="noStrike" cap="none" normalizeH="0" baseline="0" dirty="0">
                          <a:ln>
                            <a:noFill/>
                          </a:ln>
                          <a:solidFill>
                            <a:schemeClr val="tx1"/>
                          </a:solidFill>
                          <a:effectLst/>
                          <a:latin typeface="Verdana" pitchFamily="34" charset="0"/>
                        </a:rPr>
                        <a:t>Runtime SRAM ECC Tests</a:t>
                      </a:r>
                    </a:p>
                  </a:txBody>
                  <a:tcPr marL="72000" marR="72000" marT="18000" marB="18000"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Yes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Application level measures</a:t>
                      </a:r>
                    </a:p>
                  </a:txBody>
                  <a:tcPr marL="72000" marR="72000" marT="18000" marB="18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ts val="300"/>
                        </a:spcBef>
                        <a:spcAft>
                          <a:spcPts val="300"/>
                        </a:spcAft>
                        <a:buClr>
                          <a:srgbClr val="00214A"/>
                        </a:buClr>
                        <a:buSzTx/>
                        <a:buFont typeface="Wingdings" pitchFamily="2" charset="2"/>
                        <a:buNone/>
                        <a:tabLst/>
                      </a:pPr>
                      <a:r>
                        <a:rPr kumimoji="0" lang="en-GB" sz="800" b="0" i="0" u="none" strike="noStrike" cap="none" normalizeH="0" baseline="0" dirty="0">
                          <a:ln>
                            <a:noFill/>
                          </a:ln>
                          <a:solidFill>
                            <a:schemeClr val="tx1"/>
                          </a:solidFill>
                          <a:effectLst/>
                          <a:latin typeface="Verdana" pitchFamily="34" charset="0"/>
                        </a:rPr>
                        <a:t>No</a:t>
                      </a:r>
                    </a:p>
                  </a:txBody>
                  <a:tcPr marL="72000" marR="72000" marT="18000" marB="18000"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bl>
          </a:graphicData>
        </a:graphic>
      </p:graphicFrame>
      <p:sp>
        <p:nvSpPr>
          <p:cNvPr id="2" name="Footer Placeholder 1">
            <a:extLst>
              <a:ext uri="{FF2B5EF4-FFF2-40B4-BE49-F238E27FC236}">
                <a16:creationId xmlns:a16="http://schemas.microsoft.com/office/drawing/2014/main" id="{6EC15880-E062-4959-904A-594853BAC9CE}"/>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8545F08C-BE84-4597-84D3-2FEA517D2FB2}"/>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05D2131B-4529-4FB3-A300-B35A96B723EE}"/>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89329947"/>
      </p:ext>
    </p:extLst>
  </p:cSld>
  <p:clrMapOvr>
    <a:masterClrMapping/>
  </p:clrMapOvr>
  <p:transition spd="slow"/>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Title 6"/>
          <p:cNvSpPr>
            <a:spLocks noGrp="1"/>
          </p:cNvSpPr>
          <p:nvPr>
            <p:ph type="title" hasCustomPrompt="1"/>
          </p:nvPr>
        </p:nvSpPr>
        <p:spPr/>
        <p:txBody>
          <a:bodyPr vert="horz" lIns="0" tIns="0" rIns="0" bIns="10800" rtlCol="0" anchor="b" anchorCtr="0">
            <a:noAutofit/>
          </a:bodyPr>
          <a:lstStyle/>
          <a:p>
            <a:br>
              <a:rPr dirty="0"/>
            </a:br>
            <a:r>
              <a:rPr dirty="0"/>
              <a:t>AURIX™ for Powertrain Micro-controller</a:t>
            </a:r>
            <a:br>
              <a:rPr dirty="0"/>
            </a:br>
            <a:r>
              <a:rPr dirty="0"/>
              <a:t>Nr. 1 in Engine, Grow fast with E-mobility</a:t>
            </a:r>
          </a:p>
        </p:txBody>
      </p:sp>
      <p:sp>
        <p:nvSpPr>
          <p:cNvPr id="22" name="Textplatzhalter 16"/>
          <p:cNvSpPr txBox="1">
            <a:spLocks/>
          </p:cNvSpPr>
          <p:nvPr/>
        </p:nvSpPr>
        <p:spPr>
          <a:xfrm>
            <a:off x="1093912" y="1413001"/>
            <a:ext cx="2952328" cy="4536801"/>
          </a:xfrm>
          <a:prstGeom prst="rect">
            <a:avLst/>
          </a:prstGeom>
          <a:solidFill>
            <a:srgbClr val="E6F0ED">
              <a:alpha val="50196"/>
            </a:srgbClr>
          </a:solidFill>
          <a:ln>
            <a:solidFill>
              <a:srgbClr val="5F857A"/>
            </a:solidFill>
          </a:ln>
          <a:effectLst/>
        </p:spPr>
        <p:txBody>
          <a:bodyPr lIns="72000" tIns="108000" rIns="36000" bIns="36000"/>
          <a:lstStyle>
            <a:lvl1pPr marL="270000" indent="-270000" eaLnBrk="1" hangingPunct="1">
              <a:spcBef>
                <a:spcPts val="0"/>
              </a:spcBef>
              <a:spcAft>
                <a:spcPts val="1200"/>
              </a:spcAft>
              <a:buClr>
                <a:schemeClr val="accent5"/>
              </a:buClr>
              <a:buFont typeface="Wingdings" pitchFamily="2" charset="2"/>
              <a:buChar char="n"/>
              <a:defRPr lang="de-DE" sz="2000" baseline="0" dirty="0" smtClean="0">
                <a:latin typeface="Verdana" pitchFamily="34" charset="0"/>
              </a:defRPr>
            </a:lvl1pPr>
            <a:lvl2pPr marL="558000" indent="-252000" eaLnBrk="1" hangingPunct="1">
              <a:spcBef>
                <a:spcPts val="0"/>
              </a:spcBef>
              <a:spcAft>
                <a:spcPts val="900"/>
              </a:spcAft>
              <a:buClr>
                <a:srgbClr val="E30034"/>
              </a:buClr>
              <a:buSzPct val="80000"/>
              <a:buFont typeface="Wingdings" pitchFamily="2" charset="2"/>
              <a:buChar char="o"/>
              <a:defRPr lang="de-DE" sz="2000" baseline="0" dirty="0" smtClean="0">
                <a:latin typeface="Verdana" pitchFamily="34" charset="0"/>
              </a:defRPr>
            </a:lvl2pPr>
            <a:lvl3pPr marL="810000" indent="-252000" eaLnBrk="1" hangingPunct="1">
              <a:spcBef>
                <a:spcPts val="0"/>
              </a:spcBef>
              <a:spcAft>
                <a:spcPts val="600"/>
              </a:spcAft>
              <a:buClr>
                <a:srgbClr val="E30034"/>
              </a:buClr>
              <a:buSzPct val="100000"/>
              <a:buFont typeface="Verdana" pitchFamily="34" charset="0"/>
              <a:buChar char="―"/>
              <a:defRPr lang="de-DE" sz="1800" baseline="0" dirty="0" smtClean="0">
                <a:latin typeface="Verdana" pitchFamily="34" charset="0"/>
              </a:defRPr>
            </a:lvl3pPr>
            <a:lvl4pPr marL="1044000" indent="-234000" eaLnBrk="1" hangingPunct="1">
              <a:spcBef>
                <a:spcPts val="0"/>
              </a:spcBef>
              <a:spcAft>
                <a:spcPts val="300"/>
              </a:spcAft>
              <a:buClr>
                <a:schemeClr val="accent5"/>
              </a:buClr>
              <a:buFont typeface="Verdana" pitchFamily="34" charset="0"/>
              <a:buChar char="―"/>
              <a:defRPr sz="1600" baseline="0">
                <a:latin typeface="Verdana" pitchFamily="34" charset="0"/>
              </a:defRPr>
            </a:lvl4pPr>
            <a:lvl5pPr marL="1260000" indent="-216000" eaLnBrk="1" hangingPunct="1">
              <a:spcBef>
                <a:spcPts val="0"/>
              </a:spcBef>
              <a:spcAft>
                <a:spcPts val="300"/>
              </a:spcAft>
              <a:buClr>
                <a:schemeClr val="accent5"/>
              </a:buClr>
              <a:buFont typeface="Verdana" pitchFamily="34" charset="0"/>
              <a:buChar char="―"/>
              <a:defRPr sz="1400" baseline="0">
                <a:latin typeface="Verdana" pitchFamily="34" charset="0"/>
              </a:defRPr>
            </a:lvl5pPr>
            <a:lvl6pPr marL="1350000" indent="-270000" fontAlgn="base">
              <a:spcBef>
                <a:spcPts val="0"/>
              </a:spcBef>
              <a:spcAft>
                <a:spcPts val="1200"/>
              </a:spcAft>
              <a:buClr>
                <a:schemeClr val="accent1"/>
              </a:buClr>
              <a:buFont typeface="Verdana" pitchFamily="34" charset="0"/>
              <a:buNone/>
              <a:defRPr sz="1400" baseline="0">
                <a:solidFill>
                  <a:schemeClr val="accent3"/>
                </a:solidFill>
                <a:latin typeface="Verdana" pitchFamily="34" charset="0"/>
              </a:defRPr>
            </a:lvl6pPr>
            <a:lvl7pPr marL="2514600" indent="-228600" fontAlgn="base">
              <a:spcBef>
                <a:spcPct val="25000"/>
              </a:spcBef>
              <a:spcAft>
                <a:spcPct val="0"/>
              </a:spcAft>
              <a:buClr>
                <a:schemeClr val="tx1"/>
              </a:buClr>
              <a:buChar char="–"/>
              <a:defRPr sz="2000">
                <a:solidFill>
                  <a:srgbClr val="666666"/>
                </a:solidFill>
                <a:latin typeface="+mn-lt"/>
              </a:defRPr>
            </a:lvl7pPr>
            <a:lvl8pPr marL="2971800" indent="-228600" fontAlgn="base">
              <a:spcBef>
                <a:spcPct val="25000"/>
              </a:spcBef>
              <a:spcAft>
                <a:spcPct val="0"/>
              </a:spcAft>
              <a:buClr>
                <a:schemeClr val="tx1"/>
              </a:buClr>
              <a:buChar char="–"/>
              <a:defRPr sz="2000">
                <a:solidFill>
                  <a:srgbClr val="666666"/>
                </a:solidFill>
                <a:latin typeface="+mn-lt"/>
              </a:defRPr>
            </a:lvl8pPr>
            <a:lvl9pPr marL="3429000" indent="-228600" fontAlgn="base">
              <a:spcBef>
                <a:spcPct val="25000"/>
              </a:spcBef>
              <a:spcAft>
                <a:spcPct val="0"/>
              </a:spcAft>
              <a:buClr>
                <a:schemeClr val="tx1"/>
              </a:buClr>
              <a:buChar char="–"/>
              <a:defRPr sz="2000">
                <a:solidFill>
                  <a:srgbClr val="666666"/>
                </a:solidFill>
                <a:latin typeface="+mn-lt"/>
              </a:defRPr>
            </a:lvl9pPr>
          </a:lstStyle>
          <a:p>
            <a:pPr>
              <a:spcBef>
                <a:spcPts val="600"/>
              </a:spcBef>
              <a:spcAft>
                <a:spcPts val="600"/>
              </a:spcAft>
              <a:buClr>
                <a:srgbClr val="B70D28"/>
              </a:buClr>
              <a:buFont typeface="Arial"/>
              <a:buChar char="›"/>
              <a:defRPr/>
            </a:pPr>
            <a:r>
              <a:rPr lang="en-GB" sz="1400" kern="0" dirty="0">
                <a:solidFill>
                  <a:srgbClr val="000000"/>
                </a:solidFill>
                <a:latin typeface="Verdana"/>
                <a:ea typeface="Verdana" pitchFamily="34" charset="0"/>
                <a:cs typeface="Arial" charset="0"/>
              </a:rPr>
              <a:t>&gt;450 Million 32bit </a:t>
            </a:r>
            <a:r>
              <a:rPr lang="en-GB" sz="1400" kern="0" dirty="0" err="1">
                <a:solidFill>
                  <a:srgbClr val="000000"/>
                </a:solidFill>
                <a:latin typeface="Verdana"/>
                <a:ea typeface="Verdana" pitchFamily="34" charset="0"/>
                <a:cs typeface="Arial" charset="0"/>
              </a:rPr>
              <a:t>TriCore</a:t>
            </a:r>
            <a:r>
              <a:rPr lang="en-GB" sz="1400" kern="0" baseline="30000" dirty="0" err="1">
                <a:solidFill>
                  <a:srgbClr val="000000"/>
                </a:solidFill>
                <a:latin typeface="Verdana"/>
                <a:ea typeface="Verdana" pitchFamily="34" charset="0"/>
                <a:cs typeface="Arial" charset="0"/>
              </a:rPr>
              <a:t>TM</a:t>
            </a:r>
            <a:r>
              <a:rPr lang="en-GB" sz="1400" kern="0" dirty="0">
                <a:solidFill>
                  <a:srgbClr val="000000"/>
                </a:solidFill>
                <a:latin typeface="Verdana"/>
                <a:ea typeface="Verdana" pitchFamily="34" charset="0"/>
                <a:cs typeface="Arial" charset="0"/>
              </a:rPr>
              <a:t> solutions in the market</a:t>
            </a:r>
          </a:p>
          <a:p>
            <a:pPr>
              <a:spcBef>
                <a:spcPts val="1800"/>
              </a:spcBef>
              <a:spcAft>
                <a:spcPts val="600"/>
              </a:spcAft>
              <a:buClr>
                <a:srgbClr val="B70D28"/>
              </a:buClr>
              <a:buFont typeface="Arial"/>
              <a:buChar char="›"/>
              <a:defRPr/>
            </a:pPr>
            <a:r>
              <a:rPr lang="en-GB" sz="1400" kern="0" dirty="0">
                <a:solidFill>
                  <a:srgbClr val="000000"/>
                </a:solidFill>
                <a:latin typeface="Verdana"/>
                <a:ea typeface="Verdana" pitchFamily="34" charset="0"/>
                <a:cs typeface="Arial" charset="0"/>
              </a:rPr>
              <a:t>#4 WW in Automotive Microcontroller</a:t>
            </a:r>
          </a:p>
          <a:p>
            <a:pPr marL="558800" indent="-285750">
              <a:spcBef>
                <a:spcPts val="300"/>
              </a:spcBef>
              <a:spcAft>
                <a:spcPts val="300"/>
              </a:spcAft>
              <a:buClr>
                <a:srgbClr val="00214A"/>
              </a:buClr>
              <a:buFont typeface="Arial"/>
              <a:buChar char="›"/>
              <a:defRPr/>
            </a:pPr>
            <a:r>
              <a:rPr lang="en-GB" sz="1600" dirty="0">
                <a:solidFill>
                  <a:srgbClr val="000000"/>
                </a:solidFill>
                <a:latin typeface="Verdana"/>
                <a:cs typeface="Arial" charset="0"/>
              </a:rPr>
              <a:t>Powertrain #1</a:t>
            </a:r>
          </a:p>
          <a:p>
            <a:pPr marL="558800" indent="-285750">
              <a:spcBef>
                <a:spcPts val="300"/>
              </a:spcBef>
              <a:spcAft>
                <a:spcPts val="300"/>
              </a:spcAft>
              <a:buClr>
                <a:srgbClr val="00214A"/>
              </a:buClr>
              <a:buFont typeface="Arial"/>
              <a:buChar char="›"/>
              <a:defRPr/>
            </a:pPr>
            <a:r>
              <a:rPr lang="en-GB" sz="1600" dirty="0">
                <a:solidFill>
                  <a:srgbClr val="000000"/>
                </a:solidFill>
                <a:latin typeface="Verdana"/>
                <a:cs typeface="Arial" charset="0"/>
              </a:rPr>
              <a:t>Chassis &amp; Safety </a:t>
            </a:r>
          </a:p>
          <a:p>
            <a:pPr marL="558800" indent="-285750">
              <a:spcBef>
                <a:spcPts val="300"/>
              </a:spcBef>
              <a:spcAft>
                <a:spcPts val="300"/>
              </a:spcAft>
              <a:buClr>
                <a:srgbClr val="00214A"/>
              </a:buClr>
              <a:buFont typeface="Arial"/>
              <a:buChar char="›"/>
              <a:defRPr/>
            </a:pPr>
            <a:r>
              <a:rPr lang="en-GB" sz="1600" dirty="0">
                <a:solidFill>
                  <a:srgbClr val="000000"/>
                </a:solidFill>
                <a:latin typeface="Verdana"/>
                <a:cs typeface="Arial" charset="0"/>
              </a:rPr>
              <a:t>Driver Assistance </a:t>
            </a:r>
          </a:p>
          <a:p>
            <a:pPr marL="558800" indent="-285750">
              <a:spcBef>
                <a:spcPts val="300"/>
              </a:spcBef>
              <a:spcAft>
                <a:spcPts val="300"/>
              </a:spcAft>
              <a:buClr>
                <a:srgbClr val="00214A"/>
              </a:buClr>
              <a:buFont typeface="Arial"/>
              <a:buChar char="›"/>
              <a:defRPr/>
            </a:pPr>
            <a:r>
              <a:rPr lang="en-GB" sz="1600" dirty="0">
                <a:solidFill>
                  <a:srgbClr val="000000"/>
                </a:solidFill>
                <a:latin typeface="Verdana"/>
                <a:cs typeface="Arial" charset="0"/>
              </a:rPr>
              <a:t>Advanced Body</a:t>
            </a:r>
          </a:p>
          <a:p>
            <a:pPr marL="273050" indent="0">
              <a:spcBef>
                <a:spcPts val="300"/>
              </a:spcBef>
              <a:spcAft>
                <a:spcPts val="300"/>
              </a:spcAft>
              <a:buClr>
                <a:srgbClr val="00214A"/>
              </a:buClr>
              <a:buNone/>
              <a:defRPr/>
            </a:pPr>
            <a:endParaRPr lang="en-GB" sz="1400" kern="0" dirty="0">
              <a:solidFill>
                <a:srgbClr val="000000"/>
              </a:solidFill>
              <a:latin typeface="Verdana"/>
              <a:ea typeface="Verdana" pitchFamily="34" charset="0"/>
              <a:cs typeface="Arial" charset="0"/>
            </a:endParaRPr>
          </a:p>
          <a:p>
            <a:pPr>
              <a:spcBef>
                <a:spcPts val="600"/>
              </a:spcBef>
              <a:spcAft>
                <a:spcPts val="600"/>
              </a:spcAft>
              <a:buClr>
                <a:srgbClr val="B70D28"/>
              </a:buClr>
              <a:buFont typeface="Arial"/>
              <a:buChar char="›"/>
              <a:defRPr/>
            </a:pPr>
            <a:r>
              <a:rPr lang="en-GB" sz="1400" kern="0" dirty="0">
                <a:solidFill>
                  <a:srgbClr val="000000"/>
                </a:solidFill>
                <a:latin typeface="Verdana"/>
                <a:ea typeface="Verdana" pitchFamily="34" charset="0"/>
                <a:cs typeface="Arial" charset="0"/>
              </a:rPr>
              <a:t>Fully committed to the Automotive Business</a:t>
            </a:r>
          </a:p>
          <a:p>
            <a:pPr>
              <a:spcBef>
                <a:spcPts val="600"/>
              </a:spcBef>
              <a:spcAft>
                <a:spcPts val="600"/>
              </a:spcAft>
              <a:buClr>
                <a:srgbClr val="B70D28"/>
              </a:buClr>
              <a:buFont typeface="Arial"/>
              <a:buChar char="›"/>
              <a:defRPr/>
            </a:pPr>
            <a:r>
              <a:rPr lang="en-GB" sz="1400" kern="0" dirty="0">
                <a:solidFill>
                  <a:srgbClr val="000000"/>
                </a:solidFill>
                <a:latin typeface="Verdana"/>
                <a:ea typeface="Verdana" pitchFamily="34" charset="0"/>
                <a:cs typeface="Arial" charset="0"/>
              </a:rPr>
              <a:t>High Quality Track-record</a:t>
            </a:r>
            <a:endParaRPr lang="en-GB" sz="1600" kern="0" dirty="0">
              <a:solidFill>
                <a:srgbClr val="000000"/>
              </a:solidFill>
              <a:latin typeface="Verdana"/>
              <a:ea typeface="Verdana" pitchFamily="34" charset="0"/>
              <a:cs typeface="Arial" charset="0"/>
            </a:endParaRPr>
          </a:p>
        </p:txBody>
      </p:sp>
      <p:sp>
        <p:nvSpPr>
          <p:cNvPr id="25" name="Rectangle 4"/>
          <p:cNvSpPr>
            <a:spLocks noChangeArrowheads="1"/>
          </p:cNvSpPr>
          <p:nvPr/>
        </p:nvSpPr>
        <p:spPr bwMode="auto">
          <a:xfrm>
            <a:off x="4189561" y="2996952"/>
            <a:ext cx="1317346" cy="684448"/>
          </a:xfrm>
          <a:prstGeom prst="rect">
            <a:avLst/>
          </a:prstGeom>
          <a:solidFill>
            <a:srgbClr val="F5B38A">
              <a:alpha val="49804"/>
            </a:srgbClr>
          </a:solidFill>
          <a:ln w="9525">
            <a:solidFill>
              <a:schemeClr val="accent5"/>
            </a:solidFill>
            <a:round/>
            <a:headEnd/>
            <a:tailEnd/>
          </a:ln>
          <a:effectLst/>
        </p:spPr>
        <p:txBody>
          <a:bodyPr anchor="ctr"/>
          <a:lstStyle/>
          <a:p>
            <a:pPr algn="r" eaLnBrk="0" hangingPunct="0">
              <a:buClr>
                <a:srgbClr val="00214A"/>
              </a:buClr>
            </a:pPr>
            <a:r>
              <a:rPr lang="en-GB" sz="1600" dirty="0">
                <a:solidFill>
                  <a:srgbClr val="000000"/>
                </a:solidFill>
                <a:latin typeface="Verdana"/>
              </a:rPr>
              <a:t>      </a:t>
            </a:r>
            <a:r>
              <a:rPr lang="en-GB" sz="1400" dirty="0" err="1">
                <a:solidFill>
                  <a:srgbClr val="000000"/>
                </a:solidFill>
                <a:latin typeface="Verdana"/>
              </a:rPr>
              <a:t>xEV</a:t>
            </a:r>
            <a:endParaRPr lang="en-GB" sz="1400" dirty="0">
              <a:solidFill>
                <a:srgbClr val="000000"/>
              </a:solidFill>
              <a:latin typeface="Verdana"/>
            </a:endParaRPr>
          </a:p>
        </p:txBody>
      </p:sp>
      <p:sp>
        <p:nvSpPr>
          <p:cNvPr id="26" name="Rectangle 5"/>
          <p:cNvSpPr>
            <a:spLocks noChangeArrowheads="1"/>
          </p:cNvSpPr>
          <p:nvPr/>
        </p:nvSpPr>
        <p:spPr bwMode="auto">
          <a:xfrm>
            <a:off x="4194894" y="5290641"/>
            <a:ext cx="1317346" cy="658708"/>
          </a:xfrm>
          <a:prstGeom prst="rect">
            <a:avLst/>
          </a:prstGeom>
          <a:solidFill>
            <a:srgbClr val="F5B38A">
              <a:alpha val="49804"/>
            </a:srgbClr>
          </a:solidFill>
          <a:ln w="9525">
            <a:solidFill>
              <a:schemeClr val="accent5"/>
            </a:solidFill>
            <a:round/>
            <a:headEnd/>
            <a:tailEnd/>
          </a:ln>
          <a:effectLst/>
        </p:spPr>
        <p:txBody>
          <a:bodyPr anchor="ctr"/>
          <a:lstStyle/>
          <a:p>
            <a:pPr algn="r" eaLnBrk="0" hangingPunct="0">
              <a:buClr>
                <a:srgbClr val="00214A"/>
              </a:buClr>
            </a:pPr>
            <a:r>
              <a:rPr lang="en-GB" sz="1200" dirty="0">
                <a:solidFill>
                  <a:srgbClr val="000000"/>
                </a:solidFill>
                <a:latin typeface="Verdana"/>
              </a:rPr>
              <a:t>Security</a:t>
            </a:r>
          </a:p>
          <a:p>
            <a:pPr algn="r" eaLnBrk="0" hangingPunct="0">
              <a:buClr>
                <a:srgbClr val="00214A"/>
              </a:buClr>
            </a:pPr>
            <a:r>
              <a:rPr lang="en-GB" sz="1200" dirty="0">
                <a:solidFill>
                  <a:srgbClr val="000000"/>
                </a:solidFill>
                <a:latin typeface="Verdana"/>
              </a:rPr>
              <a:t>Safety</a:t>
            </a:r>
          </a:p>
        </p:txBody>
      </p:sp>
      <p:sp>
        <p:nvSpPr>
          <p:cNvPr id="28" name="Rectangle 6"/>
          <p:cNvSpPr>
            <a:spLocks noChangeArrowheads="1"/>
          </p:cNvSpPr>
          <p:nvPr/>
        </p:nvSpPr>
        <p:spPr bwMode="auto">
          <a:xfrm>
            <a:off x="4190256" y="1412777"/>
            <a:ext cx="1317346" cy="720427"/>
          </a:xfrm>
          <a:prstGeom prst="rect">
            <a:avLst/>
          </a:prstGeom>
          <a:solidFill>
            <a:srgbClr val="F5B38A">
              <a:alpha val="49804"/>
            </a:srgbClr>
          </a:solidFill>
          <a:ln w="9525">
            <a:solidFill>
              <a:schemeClr val="accent5"/>
            </a:solidFill>
            <a:round/>
            <a:headEnd/>
            <a:tailEnd/>
          </a:ln>
          <a:effectLst/>
        </p:spPr>
        <p:txBody>
          <a:bodyPr anchor="ctr"/>
          <a:lstStyle/>
          <a:p>
            <a:pPr algn="r" eaLnBrk="0" hangingPunct="0">
              <a:buClr>
                <a:srgbClr val="00214A"/>
              </a:buClr>
              <a:defRPr/>
            </a:pPr>
            <a:r>
              <a:rPr lang="en-GB" sz="1600" dirty="0">
                <a:solidFill>
                  <a:srgbClr val="000000"/>
                </a:solidFill>
                <a:latin typeface="Verdana"/>
              </a:rPr>
              <a:t>      </a:t>
            </a:r>
            <a:r>
              <a:rPr lang="en-GB" sz="1400" dirty="0">
                <a:solidFill>
                  <a:srgbClr val="000000"/>
                </a:solidFill>
                <a:latin typeface="Verdana"/>
              </a:rPr>
              <a:t>EMS</a:t>
            </a:r>
          </a:p>
        </p:txBody>
      </p:sp>
      <p:sp>
        <p:nvSpPr>
          <p:cNvPr id="29" name="Freeform 7"/>
          <p:cNvSpPr>
            <a:spLocks/>
          </p:cNvSpPr>
          <p:nvPr/>
        </p:nvSpPr>
        <p:spPr bwMode="auto">
          <a:xfrm>
            <a:off x="5558408" y="2996953"/>
            <a:ext cx="3307037" cy="664696"/>
          </a:xfrm>
          <a:custGeom>
            <a:avLst/>
            <a:gdLst>
              <a:gd name="T0" fmla="*/ 0 w 3272"/>
              <a:gd name="T1" fmla="*/ 0 h 688"/>
              <a:gd name="T2" fmla="*/ 2147483647 w 3272"/>
              <a:gd name="T3" fmla="*/ 0 h 688"/>
              <a:gd name="T4" fmla="*/ 2147483647 w 3272"/>
              <a:gd name="T5" fmla="*/ 2147483647 h 688"/>
              <a:gd name="T6" fmla="*/ 2147483647 w 3272"/>
              <a:gd name="T7" fmla="*/ 2147483647 h 688"/>
              <a:gd name="T8" fmla="*/ 0 w 3272"/>
              <a:gd name="T9" fmla="*/ 2147483647 h 688"/>
              <a:gd name="T10" fmla="*/ 0 w 3272"/>
              <a:gd name="T11" fmla="*/ 0 h 688"/>
              <a:gd name="T12" fmla="*/ 0 60000 65536"/>
              <a:gd name="T13" fmla="*/ 0 60000 65536"/>
              <a:gd name="T14" fmla="*/ 0 60000 65536"/>
              <a:gd name="T15" fmla="*/ 0 60000 65536"/>
              <a:gd name="T16" fmla="*/ 0 60000 65536"/>
              <a:gd name="T17" fmla="*/ 0 60000 65536"/>
              <a:gd name="T18" fmla="*/ 0 w 3272"/>
              <a:gd name="T19" fmla="*/ 0 h 688"/>
              <a:gd name="T20" fmla="*/ 3272 w 3272"/>
              <a:gd name="T21" fmla="*/ 688 h 688"/>
            </a:gdLst>
            <a:ahLst/>
            <a:cxnLst>
              <a:cxn ang="T12">
                <a:pos x="T0" y="T1"/>
              </a:cxn>
              <a:cxn ang="T13">
                <a:pos x="T2" y="T3"/>
              </a:cxn>
              <a:cxn ang="T14">
                <a:pos x="T4" y="T5"/>
              </a:cxn>
              <a:cxn ang="T15">
                <a:pos x="T6" y="T7"/>
              </a:cxn>
              <a:cxn ang="T16">
                <a:pos x="T8" y="T9"/>
              </a:cxn>
              <a:cxn ang="T17">
                <a:pos x="T10" y="T11"/>
              </a:cxn>
            </a:cxnLst>
            <a:rect l="T18" t="T19" r="T20" b="T21"/>
            <a:pathLst>
              <a:path w="3272" h="688">
                <a:moveTo>
                  <a:pt x="0" y="0"/>
                </a:moveTo>
                <a:lnTo>
                  <a:pt x="3056" y="0"/>
                </a:lnTo>
                <a:lnTo>
                  <a:pt x="3272" y="344"/>
                </a:lnTo>
                <a:lnTo>
                  <a:pt x="3056" y="688"/>
                </a:lnTo>
                <a:lnTo>
                  <a:pt x="0" y="688"/>
                </a:lnTo>
                <a:lnTo>
                  <a:pt x="0" y="0"/>
                </a:lnTo>
                <a:close/>
              </a:path>
            </a:pathLst>
          </a:custGeom>
          <a:solidFill>
            <a:schemeClr val="accent2">
              <a:alpha val="40000"/>
            </a:schemeClr>
          </a:solidFill>
          <a:ln w="9525">
            <a:solidFill>
              <a:schemeClr val="tx1"/>
            </a:solidFill>
            <a:round/>
            <a:headEnd/>
            <a:tailEnd/>
          </a:ln>
        </p:spPr>
        <p:txBody>
          <a:bodyPr>
            <a:noAutofit/>
          </a:bodyPr>
          <a:lstStyle/>
          <a:p>
            <a:pPr>
              <a:defRPr/>
            </a:pPr>
            <a:endParaRPr lang="en-GB" dirty="0">
              <a:solidFill>
                <a:srgbClr val="00214A"/>
              </a:solidFill>
            </a:endParaRPr>
          </a:p>
        </p:txBody>
      </p:sp>
      <p:sp>
        <p:nvSpPr>
          <p:cNvPr id="31" name="Freeform 8"/>
          <p:cNvSpPr>
            <a:spLocks/>
          </p:cNvSpPr>
          <p:nvPr/>
        </p:nvSpPr>
        <p:spPr bwMode="auto">
          <a:xfrm>
            <a:off x="5563741" y="5290641"/>
            <a:ext cx="3307036" cy="658708"/>
          </a:xfrm>
          <a:custGeom>
            <a:avLst/>
            <a:gdLst>
              <a:gd name="T0" fmla="*/ 0 w 3272"/>
              <a:gd name="T1" fmla="*/ 0 h 688"/>
              <a:gd name="T2" fmla="*/ 2147483647 w 3272"/>
              <a:gd name="T3" fmla="*/ 0 h 688"/>
              <a:gd name="T4" fmla="*/ 2147483647 w 3272"/>
              <a:gd name="T5" fmla="*/ 2147483647 h 688"/>
              <a:gd name="T6" fmla="*/ 2147483647 w 3272"/>
              <a:gd name="T7" fmla="*/ 2147483647 h 688"/>
              <a:gd name="T8" fmla="*/ 0 w 3272"/>
              <a:gd name="T9" fmla="*/ 2147483647 h 688"/>
              <a:gd name="T10" fmla="*/ 0 w 3272"/>
              <a:gd name="T11" fmla="*/ 0 h 688"/>
              <a:gd name="T12" fmla="*/ 0 60000 65536"/>
              <a:gd name="T13" fmla="*/ 0 60000 65536"/>
              <a:gd name="T14" fmla="*/ 0 60000 65536"/>
              <a:gd name="T15" fmla="*/ 0 60000 65536"/>
              <a:gd name="T16" fmla="*/ 0 60000 65536"/>
              <a:gd name="T17" fmla="*/ 0 60000 65536"/>
              <a:gd name="T18" fmla="*/ 0 w 3272"/>
              <a:gd name="T19" fmla="*/ 0 h 688"/>
              <a:gd name="T20" fmla="*/ 3272 w 3272"/>
              <a:gd name="T21" fmla="*/ 688 h 688"/>
            </a:gdLst>
            <a:ahLst/>
            <a:cxnLst>
              <a:cxn ang="T12">
                <a:pos x="T0" y="T1"/>
              </a:cxn>
              <a:cxn ang="T13">
                <a:pos x="T2" y="T3"/>
              </a:cxn>
              <a:cxn ang="T14">
                <a:pos x="T4" y="T5"/>
              </a:cxn>
              <a:cxn ang="T15">
                <a:pos x="T6" y="T7"/>
              </a:cxn>
              <a:cxn ang="T16">
                <a:pos x="T8" y="T9"/>
              </a:cxn>
              <a:cxn ang="T17">
                <a:pos x="T10" y="T11"/>
              </a:cxn>
            </a:cxnLst>
            <a:rect l="T18" t="T19" r="T20" b="T21"/>
            <a:pathLst>
              <a:path w="3272" h="688">
                <a:moveTo>
                  <a:pt x="0" y="0"/>
                </a:moveTo>
                <a:lnTo>
                  <a:pt x="3056" y="0"/>
                </a:lnTo>
                <a:lnTo>
                  <a:pt x="3272" y="344"/>
                </a:lnTo>
                <a:lnTo>
                  <a:pt x="3056" y="688"/>
                </a:lnTo>
                <a:lnTo>
                  <a:pt x="0" y="688"/>
                </a:lnTo>
                <a:lnTo>
                  <a:pt x="0" y="0"/>
                </a:lnTo>
                <a:close/>
              </a:path>
            </a:pathLst>
          </a:custGeom>
          <a:solidFill>
            <a:schemeClr val="accent2">
              <a:alpha val="40000"/>
            </a:schemeClr>
          </a:solidFill>
          <a:ln w="9525">
            <a:solidFill>
              <a:schemeClr val="tx1"/>
            </a:solidFill>
            <a:round/>
            <a:headEnd/>
            <a:tailEnd/>
          </a:ln>
        </p:spPr>
        <p:txBody>
          <a:bodyPr>
            <a:noAutofit/>
          </a:bodyPr>
          <a:lstStyle/>
          <a:p>
            <a:pPr>
              <a:defRPr/>
            </a:pPr>
            <a:endParaRPr lang="en-GB" dirty="0">
              <a:solidFill>
                <a:srgbClr val="00214A"/>
              </a:solidFill>
            </a:endParaRPr>
          </a:p>
        </p:txBody>
      </p:sp>
      <p:sp>
        <p:nvSpPr>
          <p:cNvPr id="35" name="Rectangle 10"/>
          <p:cNvSpPr>
            <a:spLocks noChangeArrowheads="1"/>
          </p:cNvSpPr>
          <p:nvPr/>
        </p:nvSpPr>
        <p:spPr bwMode="auto">
          <a:xfrm>
            <a:off x="5717688" y="3068960"/>
            <a:ext cx="2865056" cy="504056"/>
          </a:xfrm>
          <a:prstGeom prst="rect">
            <a:avLst/>
          </a:prstGeom>
          <a:solidFill>
            <a:srgbClr val="D67EB1">
              <a:alpha val="0"/>
            </a:srgbClr>
          </a:solidFill>
          <a:ln w="9525" algn="ctr">
            <a:noFill/>
            <a:miter lim="800000"/>
            <a:headEnd/>
            <a:tailEnd/>
          </a:ln>
          <a:effectLst/>
        </p:spPr>
        <p:txBody>
          <a:bodyPr lIns="0" tIns="0" rIns="0" bIns="0" anchor="ctr"/>
          <a:lstStyle/>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AURIX can be found in everywhere in (H)EV cars from Inverter, BMS to DC-DC converter &amp; On-board-charger </a:t>
            </a:r>
          </a:p>
        </p:txBody>
      </p:sp>
      <p:sp>
        <p:nvSpPr>
          <p:cNvPr id="36" name="Rectangle 11"/>
          <p:cNvSpPr>
            <a:spLocks noChangeArrowheads="1"/>
          </p:cNvSpPr>
          <p:nvPr/>
        </p:nvSpPr>
        <p:spPr bwMode="auto">
          <a:xfrm>
            <a:off x="5630417" y="5373217"/>
            <a:ext cx="3775721" cy="504056"/>
          </a:xfrm>
          <a:prstGeom prst="rect">
            <a:avLst/>
          </a:prstGeom>
          <a:solidFill>
            <a:srgbClr val="D67EB1">
              <a:alpha val="0"/>
            </a:srgbClr>
          </a:solidFill>
          <a:ln w="9525" algn="ctr">
            <a:noFill/>
            <a:miter lim="800000"/>
            <a:headEnd/>
            <a:tailEnd/>
          </a:ln>
          <a:effectLst/>
        </p:spPr>
        <p:txBody>
          <a:bodyPr lIns="90000" tIns="46800" rIns="90000" bIns="46800" anchor="ctr"/>
          <a:lstStyle/>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In-Vehicle Network </a:t>
            </a:r>
          </a:p>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Tuning and Theft Protection</a:t>
            </a:r>
          </a:p>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Automotive Safety</a:t>
            </a:r>
          </a:p>
        </p:txBody>
      </p:sp>
      <p:sp>
        <p:nvSpPr>
          <p:cNvPr id="39" name="Freeform 9"/>
          <p:cNvSpPr>
            <a:spLocks/>
          </p:cNvSpPr>
          <p:nvPr/>
        </p:nvSpPr>
        <p:spPr bwMode="auto">
          <a:xfrm>
            <a:off x="5559103" y="1412777"/>
            <a:ext cx="3307036" cy="720427"/>
          </a:xfrm>
          <a:custGeom>
            <a:avLst/>
            <a:gdLst>
              <a:gd name="T0" fmla="*/ 0 w 3272"/>
              <a:gd name="T1" fmla="*/ 0 h 696"/>
              <a:gd name="T2" fmla="*/ 2147483647 w 3272"/>
              <a:gd name="T3" fmla="*/ 0 h 696"/>
              <a:gd name="T4" fmla="*/ 2147483647 w 3272"/>
              <a:gd name="T5" fmla="*/ 2147483647 h 696"/>
              <a:gd name="T6" fmla="*/ 2147483647 w 3272"/>
              <a:gd name="T7" fmla="*/ 2147483647 h 696"/>
              <a:gd name="T8" fmla="*/ 0 w 3272"/>
              <a:gd name="T9" fmla="*/ 2147483647 h 696"/>
              <a:gd name="T10" fmla="*/ 0 w 3272"/>
              <a:gd name="T11" fmla="*/ 0 h 696"/>
              <a:gd name="T12" fmla="*/ 0 60000 65536"/>
              <a:gd name="T13" fmla="*/ 0 60000 65536"/>
              <a:gd name="T14" fmla="*/ 0 60000 65536"/>
              <a:gd name="T15" fmla="*/ 0 60000 65536"/>
              <a:gd name="T16" fmla="*/ 0 60000 65536"/>
              <a:gd name="T17" fmla="*/ 0 60000 65536"/>
              <a:gd name="T18" fmla="*/ 0 w 3272"/>
              <a:gd name="T19" fmla="*/ 0 h 696"/>
              <a:gd name="T20" fmla="*/ 3272 w 3272"/>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3272" h="696">
                <a:moveTo>
                  <a:pt x="0" y="0"/>
                </a:moveTo>
                <a:lnTo>
                  <a:pt x="3056" y="0"/>
                </a:lnTo>
                <a:lnTo>
                  <a:pt x="3272" y="344"/>
                </a:lnTo>
                <a:lnTo>
                  <a:pt x="3056" y="696"/>
                </a:lnTo>
                <a:lnTo>
                  <a:pt x="0" y="696"/>
                </a:lnTo>
                <a:lnTo>
                  <a:pt x="0" y="0"/>
                </a:lnTo>
                <a:close/>
              </a:path>
            </a:pathLst>
          </a:custGeom>
          <a:solidFill>
            <a:schemeClr val="accent2">
              <a:alpha val="40000"/>
            </a:schemeClr>
          </a:solidFill>
          <a:ln w="9525">
            <a:solidFill>
              <a:schemeClr val="tx1"/>
            </a:solidFill>
            <a:round/>
            <a:headEnd/>
            <a:tailEnd/>
          </a:ln>
        </p:spPr>
        <p:txBody>
          <a:bodyPr>
            <a:noAutofit/>
          </a:bodyPr>
          <a:lstStyle/>
          <a:p>
            <a:pPr>
              <a:defRPr/>
            </a:pPr>
            <a:endParaRPr lang="en-GB" dirty="0">
              <a:solidFill>
                <a:srgbClr val="00214A"/>
              </a:solidFill>
            </a:endParaRPr>
          </a:p>
        </p:txBody>
      </p:sp>
      <p:sp>
        <p:nvSpPr>
          <p:cNvPr id="40" name="Rectangle 12"/>
          <p:cNvSpPr>
            <a:spLocks noChangeArrowheads="1"/>
          </p:cNvSpPr>
          <p:nvPr/>
        </p:nvSpPr>
        <p:spPr bwMode="auto">
          <a:xfrm>
            <a:off x="5630416" y="1484785"/>
            <a:ext cx="2952328" cy="576064"/>
          </a:xfrm>
          <a:prstGeom prst="rect">
            <a:avLst/>
          </a:prstGeom>
          <a:solidFill>
            <a:srgbClr val="D67EB1">
              <a:alpha val="0"/>
            </a:srgbClr>
          </a:solidFill>
          <a:ln w="9525" algn="ctr">
            <a:noFill/>
            <a:miter lim="800000"/>
            <a:headEnd/>
            <a:tailEnd/>
          </a:ln>
          <a:effectLst/>
        </p:spPr>
        <p:txBody>
          <a:bodyPr lIns="90000" tIns="46800" rIns="90000" bIns="46800" anchor="ctr"/>
          <a:lstStyle/>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Strongest competence, growing with leading tier1s in GDI, DDI &amp; MPI</a:t>
            </a:r>
          </a:p>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Starter Stop</a:t>
            </a:r>
          </a:p>
        </p:txBody>
      </p:sp>
      <p:sp>
        <p:nvSpPr>
          <p:cNvPr id="42" name="Rectangle 6"/>
          <p:cNvSpPr>
            <a:spLocks noChangeArrowheads="1"/>
          </p:cNvSpPr>
          <p:nvPr/>
        </p:nvSpPr>
        <p:spPr bwMode="auto">
          <a:xfrm>
            <a:off x="4190951" y="3733658"/>
            <a:ext cx="1317346" cy="712293"/>
          </a:xfrm>
          <a:prstGeom prst="rect">
            <a:avLst/>
          </a:prstGeom>
          <a:solidFill>
            <a:srgbClr val="F5B38A">
              <a:alpha val="49804"/>
            </a:srgbClr>
          </a:solidFill>
          <a:ln w="9525">
            <a:solidFill>
              <a:schemeClr val="accent5"/>
            </a:solidFill>
            <a:round/>
            <a:headEnd/>
            <a:tailEnd/>
          </a:ln>
          <a:effectLst/>
        </p:spPr>
        <p:txBody>
          <a:bodyPr anchor="ctr"/>
          <a:lstStyle/>
          <a:p>
            <a:pPr algn="r" eaLnBrk="0" hangingPunct="0">
              <a:buClr>
                <a:srgbClr val="00214A"/>
              </a:buClr>
            </a:pPr>
            <a:r>
              <a:rPr lang="en-GB" sz="1200" dirty="0">
                <a:solidFill>
                  <a:srgbClr val="000000"/>
                </a:solidFill>
                <a:latin typeface="Verdana"/>
              </a:rPr>
              <a:t>Driving</a:t>
            </a:r>
            <a:br>
              <a:rPr lang="en-GB" sz="1200" dirty="0">
                <a:solidFill>
                  <a:srgbClr val="000000"/>
                </a:solidFill>
                <a:latin typeface="Verdana"/>
              </a:rPr>
            </a:br>
            <a:r>
              <a:rPr lang="en-GB" sz="1200" dirty="0">
                <a:solidFill>
                  <a:srgbClr val="000000"/>
                </a:solidFill>
                <a:latin typeface="Verdana"/>
              </a:rPr>
              <a:t>Dynamic</a:t>
            </a:r>
          </a:p>
        </p:txBody>
      </p:sp>
      <p:sp>
        <p:nvSpPr>
          <p:cNvPr id="43" name="Freeform 9"/>
          <p:cNvSpPr>
            <a:spLocks/>
          </p:cNvSpPr>
          <p:nvPr/>
        </p:nvSpPr>
        <p:spPr bwMode="auto">
          <a:xfrm>
            <a:off x="5559103" y="3733657"/>
            <a:ext cx="3307036" cy="712294"/>
          </a:xfrm>
          <a:custGeom>
            <a:avLst/>
            <a:gdLst>
              <a:gd name="T0" fmla="*/ 0 w 3272"/>
              <a:gd name="T1" fmla="*/ 0 h 696"/>
              <a:gd name="T2" fmla="*/ 2147483647 w 3272"/>
              <a:gd name="T3" fmla="*/ 0 h 696"/>
              <a:gd name="T4" fmla="*/ 2147483647 w 3272"/>
              <a:gd name="T5" fmla="*/ 2147483647 h 696"/>
              <a:gd name="T6" fmla="*/ 2147483647 w 3272"/>
              <a:gd name="T7" fmla="*/ 2147483647 h 696"/>
              <a:gd name="T8" fmla="*/ 0 w 3272"/>
              <a:gd name="T9" fmla="*/ 2147483647 h 696"/>
              <a:gd name="T10" fmla="*/ 0 w 3272"/>
              <a:gd name="T11" fmla="*/ 0 h 696"/>
              <a:gd name="T12" fmla="*/ 0 60000 65536"/>
              <a:gd name="T13" fmla="*/ 0 60000 65536"/>
              <a:gd name="T14" fmla="*/ 0 60000 65536"/>
              <a:gd name="T15" fmla="*/ 0 60000 65536"/>
              <a:gd name="T16" fmla="*/ 0 60000 65536"/>
              <a:gd name="T17" fmla="*/ 0 60000 65536"/>
              <a:gd name="T18" fmla="*/ 0 w 3272"/>
              <a:gd name="T19" fmla="*/ 0 h 696"/>
              <a:gd name="T20" fmla="*/ 3272 w 3272"/>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3272" h="696">
                <a:moveTo>
                  <a:pt x="0" y="0"/>
                </a:moveTo>
                <a:lnTo>
                  <a:pt x="3056" y="0"/>
                </a:lnTo>
                <a:lnTo>
                  <a:pt x="3272" y="344"/>
                </a:lnTo>
                <a:lnTo>
                  <a:pt x="3056" y="696"/>
                </a:lnTo>
                <a:lnTo>
                  <a:pt x="0" y="696"/>
                </a:lnTo>
                <a:lnTo>
                  <a:pt x="0" y="0"/>
                </a:lnTo>
                <a:close/>
              </a:path>
            </a:pathLst>
          </a:custGeom>
          <a:solidFill>
            <a:schemeClr val="accent2">
              <a:alpha val="40000"/>
            </a:schemeClr>
          </a:solidFill>
          <a:ln w="9525">
            <a:solidFill>
              <a:schemeClr val="tx1"/>
            </a:solidFill>
            <a:round/>
            <a:headEnd/>
            <a:tailEnd/>
          </a:ln>
        </p:spPr>
        <p:txBody>
          <a:bodyPr>
            <a:noAutofit/>
          </a:bodyPr>
          <a:lstStyle/>
          <a:p>
            <a:pPr>
              <a:defRPr/>
            </a:pPr>
            <a:endParaRPr lang="en-GB" dirty="0">
              <a:solidFill>
                <a:srgbClr val="00214A"/>
              </a:solidFill>
            </a:endParaRPr>
          </a:p>
        </p:txBody>
      </p:sp>
      <p:sp>
        <p:nvSpPr>
          <p:cNvPr id="44" name="Rectangle 12"/>
          <p:cNvSpPr>
            <a:spLocks noChangeArrowheads="1"/>
          </p:cNvSpPr>
          <p:nvPr/>
        </p:nvSpPr>
        <p:spPr bwMode="auto">
          <a:xfrm>
            <a:off x="5630416" y="3789040"/>
            <a:ext cx="3775720" cy="576064"/>
          </a:xfrm>
          <a:prstGeom prst="rect">
            <a:avLst/>
          </a:prstGeom>
          <a:solidFill>
            <a:srgbClr val="D67EB1">
              <a:alpha val="0"/>
            </a:srgbClr>
          </a:solidFill>
          <a:ln w="9525" algn="ctr">
            <a:noFill/>
            <a:miter lim="800000"/>
            <a:headEnd/>
            <a:tailEnd/>
          </a:ln>
          <a:effectLst/>
        </p:spPr>
        <p:txBody>
          <a:bodyPr lIns="90000" tIns="46800" rIns="90000" bIns="46800" anchor="ctr"/>
          <a:lstStyle/>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Sailing, Coasting</a:t>
            </a:r>
          </a:p>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Model predictive control</a:t>
            </a:r>
          </a:p>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Vehicle Energy Management for </a:t>
            </a:r>
            <a:br>
              <a:rPr lang="en-GB" altLang="de-DE" sz="1000" dirty="0">
                <a:solidFill>
                  <a:srgbClr val="000000"/>
                </a:solidFill>
                <a:latin typeface="Verdana"/>
              </a:rPr>
            </a:br>
            <a:r>
              <a:rPr lang="en-GB" altLang="de-DE" sz="1000" dirty="0">
                <a:solidFill>
                  <a:srgbClr val="000000"/>
                </a:solidFill>
                <a:latin typeface="Verdana"/>
              </a:rPr>
              <a:t>efficiency and dynamics</a:t>
            </a:r>
          </a:p>
        </p:txBody>
      </p:sp>
      <p:sp>
        <p:nvSpPr>
          <p:cNvPr id="56" name="Textplatzhalter 16"/>
          <p:cNvSpPr txBox="1">
            <a:spLocks/>
          </p:cNvSpPr>
          <p:nvPr/>
        </p:nvSpPr>
        <p:spPr>
          <a:xfrm>
            <a:off x="1093912" y="6021289"/>
            <a:ext cx="8836656" cy="432132"/>
          </a:xfrm>
          <a:prstGeom prst="rect">
            <a:avLst/>
          </a:prstGeom>
          <a:solidFill>
            <a:schemeClr val="accent4"/>
          </a:solidFill>
          <a:ln>
            <a:solidFill>
              <a:srgbClr val="7F8C4A"/>
            </a:solidFill>
          </a:ln>
          <a:effectLst/>
        </p:spPr>
        <p:txBody>
          <a:bodyPr lIns="72000" tIns="108000" rIns="72000" bIns="108000" anchor="ctr"/>
          <a:lstStyle>
            <a:lvl1pPr marL="270000" indent="-270000" eaLnBrk="1" hangingPunct="1">
              <a:spcBef>
                <a:spcPts val="0"/>
              </a:spcBef>
              <a:spcAft>
                <a:spcPts val="1200"/>
              </a:spcAft>
              <a:buClr>
                <a:schemeClr val="accent5"/>
              </a:buClr>
              <a:buFont typeface="Wingdings" pitchFamily="2" charset="2"/>
              <a:buChar char="n"/>
              <a:defRPr lang="de-DE" sz="2000" baseline="0" dirty="0" smtClean="0">
                <a:latin typeface="Verdana" pitchFamily="34" charset="0"/>
              </a:defRPr>
            </a:lvl1pPr>
            <a:lvl2pPr marL="558000" indent="-252000" eaLnBrk="1" hangingPunct="1">
              <a:spcBef>
                <a:spcPts val="0"/>
              </a:spcBef>
              <a:spcAft>
                <a:spcPts val="900"/>
              </a:spcAft>
              <a:buClr>
                <a:srgbClr val="E30034"/>
              </a:buClr>
              <a:buSzPct val="80000"/>
              <a:buFont typeface="Wingdings" pitchFamily="2" charset="2"/>
              <a:buChar char="o"/>
              <a:defRPr lang="de-DE" sz="2000" baseline="0" dirty="0" smtClean="0">
                <a:latin typeface="Verdana" pitchFamily="34" charset="0"/>
              </a:defRPr>
            </a:lvl2pPr>
            <a:lvl3pPr marL="810000" indent="-252000" eaLnBrk="1" hangingPunct="1">
              <a:spcBef>
                <a:spcPts val="0"/>
              </a:spcBef>
              <a:spcAft>
                <a:spcPts val="600"/>
              </a:spcAft>
              <a:buClr>
                <a:srgbClr val="E30034"/>
              </a:buClr>
              <a:buSzPct val="100000"/>
              <a:buFont typeface="Verdana" pitchFamily="34" charset="0"/>
              <a:buChar char="―"/>
              <a:defRPr lang="de-DE" sz="1800" baseline="0" dirty="0" smtClean="0">
                <a:latin typeface="Verdana" pitchFamily="34" charset="0"/>
              </a:defRPr>
            </a:lvl3pPr>
            <a:lvl4pPr marL="1044000" indent="-234000" eaLnBrk="1" hangingPunct="1">
              <a:spcBef>
                <a:spcPts val="0"/>
              </a:spcBef>
              <a:spcAft>
                <a:spcPts val="300"/>
              </a:spcAft>
              <a:buClr>
                <a:schemeClr val="accent5"/>
              </a:buClr>
              <a:buFont typeface="Verdana" pitchFamily="34" charset="0"/>
              <a:buChar char="―"/>
              <a:defRPr sz="1600" baseline="0">
                <a:latin typeface="Verdana" pitchFamily="34" charset="0"/>
              </a:defRPr>
            </a:lvl4pPr>
            <a:lvl5pPr marL="1260000" indent="-216000" eaLnBrk="1" hangingPunct="1">
              <a:spcBef>
                <a:spcPts val="0"/>
              </a:spcBef>
              <a:spcAft>
                <a:spcPts val="300"/>
              </a:spcAft>
              <a:buClr>
                <a:schemeClr val="accent5"/>
              </a:buClr>
              <a:buFont typeface="Verdana" pitchFamily="34" charset="0"/>
              <a:buChar char="―"/>
              <a:defRPr sz="1400" baseline="0">
                <a:latin typeface="Verdana" pitchFamily="34" charset="0"/>
              </a:defRPr>
            </a:lvl5pPr>
            <a:lvl6pPr marL="1350000" indent="-270000" fontAlgn="base">
              <a:spcBef>
                <a:spcPts val="0"/>
              </a:spcBef>
              <a:spcAft>
                <a:spcPts val="1200"/>
              </a:spcAft>
              <a:buClr>
                <a:schemeClr val="accent1"/>
              </a:buClr>
              <a:buFont typeface="Verdana" pitchFamily="34" charset="0"/>
              <a:buNone/>
              <a:defRPr sz="1400" baseline="0">
                <a:solidFill>
                  <a:schemeClr val="accent3"/>
                </a:solidFill>
                <a:latin typeface="Verdana" pitchFamily="34" charset="0"/>
              </a:defRPr>
            </a:lvl6pPr>
            <a:lvl7pPr marL="2514600" indent="-228600" fontAlgn="base">
              <a:spcBef>
                <a:spcPct val="25000"/>
              </a:spcBef>
              <a:spcAft>
                <a:spcPct val="0"/>
              </a:spcAft>
              <a:buClr>
                <a:schemeClr val="tx1"/>
              </a:buClr>
              <a:buChar char="–"/>
              <a:defRPr sz="2000">
                <a:solidFill>
                  <a:srgbClr val="666666"/>
                </a:solidFill>
                <a:latin typeface="+mn-lt"/>
              </a:defRPr>
            </a:lvl7pPr>
            <a:lvl8pPr marL="2971800" indent="-228600" fontAlgn="base">
              <a:spcBef>
                <a:spcPct val="25000"/>
              </a:spcBef>
              <a:spcAft>
                <a:spcPct val="0"/>
              </a:spcAft>
              <a:buClr>
                <a:schemeClr val="tx1"/>
              </a:buClr>
              <a:buChar char="–"/>
              <a:defRPr sz="2000">
                <a:solidFill>
                  <a:srgbClr val="666666"/>
                </a:solidFill>
                <a:latin typeface="+mn-lt"/>
              </a:defRPr>
            </a:lvl8pPr>
            <a:lvl9pPr marL="3429000" indent="-228600" fontAlgn="base">
              <a:spcBef>
                <a:spcPct val="25000"/>
              </a:spcBef>
              <a:spcAft>
                <a:spcPct val="0"/>
              </a:spcAft>
              <a:buClr>
                <a:schemeClr val="tx1"/>
              </a:buClr>
              <a:buChar char="–"/>
              <a:defRPr sz="2000">
                <a:solidFill>
                  <a:srgbClr val="666666"/>
                </a:solidFill>
                <a:latin typeface="+mn-lt"/>
              </a:defRPr>
            </a:lvl9pPr>
          </a:lstStyle>
          <a:p>
            <a:pPr marL="0" indent="0" algn="ctr">
              <a:spcAft>
                <a:spcPts val="600"/>
              </a:spcAft>
              <a:buClr>
                <a:srgbClr val="B70D28"/>
              </a:buClr>
              <a:buNone/>
              <a:defRPr/>
            </a:pPr>
            <a:r>
              <a:rPr lang="en-GB" sz="1300" i="1" kern="0" dirty="0">
                <a:solidFill>
                  <a:srgbClr val="FFFFFF"/>
                </a:solidFill>
                <a:latin typeface="Verdana"/>
                <a:ea typeface="Verdana" pitchFamily="34" charset="0"/>
                <a:cs typeface="Arial" charset="0"/>
              </a:rPr>
              <a:t>Cost competitiveness  	        Automotive Quality 	                   Long-term Availability</a:t>
            </a:r>
          </a:p>
        </p:txBody>
      </p:sp>
      <p:sp>
        <p:nvSpPr>
          <p:cNvPr id="2" name="Rounded Rectangle 1"/>
          <p:cNvSpPr/>
          <p:nvPr/>
        </p:nvSpPr>
        <p:spPr bwMode="auto">
          <a:xfrm>
            <a:off x="1093912" y="980902"/>
            <a:ext cx="2952329" cy="359866"/>
          </a:xfrm>
          <a:prstGeom prst="rect">
            <a:avLst/>
          </a:prstGeom>
          <a:solidFill>
            <a:schemeClr val="accent3"/>
          </a:solidFill>
          <a:ln w="9525">
            <a:solidFill>
              <a:srgbClr val="5F857A"/>
            </a:solidFill>
            <a:miter lim="800000"/>
            <a:headEnd/>
            <a:tailEnd/>
          </a:ln>
          <a:effectLst/>
        </p:spPr>
        <p:txBody>
          <a:bodyPr wrap="square" lIns="72000" tIns="72000" rIns="72000" bIns="72000" rtlCol="0" anchor="ctr"/>
          <a:lstStyle/>
          <a:p>
            <a:pPr algn="ctr" eaLnBrk="0" hangingPunct="0">
              <a:buClr>
                <a:srgbClr val="00214A"/>
              </a:buClr>
            </a:pPr>
            <a:r>
              <a:rPr lang="en-GB" sz="1600" dirty="0">
                <a:solidFill>
                  <a:srgbClr val="FFFFFF"/>
                </a:solidFill>
                <a:latin typeface="Verdana"/>
                <a:ea typeface="Verdana" pitchFamily="34" charset="0"/>
              </a:rPr>
              <a:t>Our Success story</a:t>
            </a:r>
          </a:p>
        </p:txBody>
      </p:sp>
      <p:sp>
        <p:nvSpPr>
          <p:cNvPr id="58" name="Rounded Rectangle 57"/>
          <p:cNvSpPr/>
          <p:nvPr/>
        </p:nvSpPr>
        <p:spPr bwMode="auto">
          <a:xfrm>
            <a:off x="4190255" y="980728"/>
            <a:ext cx="5754591" cy="359866"/>
          </a:xfrm>
          <a:prstGeom prst="rect">
            <a:avLst/>
          </a:prstGeom>
          <a:solidFill>
            <a:srgbClr val="EE813C"/>
          </a:solidFill>
          <a:ln w="9525">
            <a:solidFill>
              <a:srgbClr val="AF5D29"/>
            </a:solidFill>
            <a:miter lim="800000"/>
            <a:headEnd/>
            <a:tailEnd/>
          </a:ln>
          <a:effectLst/>
        </p:spPr>
        <p:txBody>
          <a:bodyPr wrap="square" lIns="72000" tIns="72000" rIns="72000" bIns="72000" rtlCol="0" anchor="ctr"/>
          <a:lstStyle/>
          <a:p>
            <a:pPr algn="ctr" eaLnBrk="0" hangingPunct="0">
              <a:buClr>
                <a:srgbClr val="00214A"/>
              </a:buClr>
            </a:pPr>
            <a:r>
              <a:rPr lang="en-GB" sz="1600" dirty="0">
                <a:solidFill>
                  <a:srgbClr val="FFFFFF"/>
                </a:solidFill>
                <a:latin typeface="Verdana"/>
                <a:ea typeface="Verdana" pitchFamily="34" charset="0"/>
              </a:rPr>
              <a:t>Our Powertrain Growth Vectors  </a:t>
            </a:r>
          </a:p>
        </p:txBody>
      </p:sp>
      <p:sp>
        <p:nvSpPr>
          <p:cNvPr id="32" name="Rectangle 5"/>
          <p:cNvSpPr>
            <a:spLocks noChangeArrowheads="1"/>
          </p:cNvSpPr>
          <p:nvPr/>
        </p:nvSpPr>
        <p:spPr bwMode="auto">
          <a:xfrm>
            <a:off x="4194894" y="4539299"/>
            <a:ext cx="1317346" cy="658708"/>
          </a:xfrm>
          <a:prstGeom prst="rect">
            <a:avLst/>
          </a:prstGeom>
          <a:solidFill>
            <a:srgbClr val="F5B38A">
              <a:alpha val="49804"/>
            </a:srgbClr>
          </a:solidFill>
          <a:ln w="9525">
            <a:solidFill>
              <a:schemeClr val="accent5"/>
            </a:solidFill>
            <a:round/>
            <a:headEnd/>
            <a:tailEnd/>
          </a:ln>
          <a:effectLst/>
        </p:spPr>
        <p:txBody>
          <a:bodyPr anchor="ctr"/>
          <a:lstStyle/>
          <a:p>
            <a:pPr algn="r" eaLnBrk="0" hangingPunct="0">
              <a:buClr>
                <a:srgbClr val="00214A"/>
              </a:buClr>
            </a:pPr>
            <a:r>
              <a:rPr lang="en-GB" sz="1200" dirty="0">
                <a:solidFill>
                  <a:srgbClr val="000000"/>
                </a:solidFill>
                <a:latin typeface="Verdana"/>
              </a:rPr>
              <a:t>Domain</a:t>
            </a:r>
          </a:p>
          <a:p>
            <a:pPr algn="r" eaLnBrk="0" hangingPunct="0">
              <a:buClr>
                <a:srgbClr val="00214A"/>
              </a:buClr>
            </a:pPr>
            <a:r>
              <a:rPr lang="en-GB" sz="1200" dirty="0">
                <a:solidFill>
                  <a:srgbClr val="000000"/>
                </a:solidFill>
                <a:latin typeface="Verdana"/>
              </a:rPr>
              <a:t>Control</a:t>
            </a:r>
          </a:p>
        </p:txBody>
      </p:sp>
      <p:sp>
        <p:nvSpPr>
          <p:cNvPr id="33" name="Freeform 8"/>
          <p:cNvSpPr>
            <a:spLocks/>
          </p:cNvSpPr>
          <p:nvPr/>
        </p:nvSpPr>
        <p:spPr bwMode="auto">
          <a:xfrm>
            <a:off x="5557712" y="4539299"/>
            <a:ext cx="3307036" cy="658708"/>
          </a:xfrm>
          <a:custGeom>
            <a:avLst/>
            <a:gdLst>
              <a:gd name="T0" fmla="*/ 0 w 3272"/>
              <a:gd name="T1" fmla="*/ 0 h 688"/>
              <a:gd name="T2" fmla="*/ 2147483647 w 3272"/>
              <a:gd name="T3" fmla="*/ 0 h 688"/>
              <a:gd name="T4" fmla="*/ 2147483647 w 3272"/>
              <a:gd name="T5" fmla="*/ 2147483647 h 688"/>
              <a:gd name="T6" fmla="*/ 2147483647 w 3272"/>
              <a:gd name="T7" fmla="*/ 2147483647 h 688"/>
              <a:gd name="T8" fmla="*/ 0 w 3272"/>
              <a:gd name="T9" fmla="*/ 2147483647 h 688"/>
              <a:gd name="T10" fmla="*/ 0 w 3272"/>
              <a:gd name="T11" fmla="*/ 0 h 688"/>
              <a:gd name="T12" fmla="*/ 0 60000 65536"/>
              <a:gd name="T13" fmla="*/ 0 60000 65536"/>
              <a:gd name="T14" fmla="*/ 0 60000 65536"/>
              <a:gd name="T15" fmla="*/ 0 60000 65536"/>
              <a:gd name="T16" fmla="*/ 0 60000 65536"/>
              <a:gd name="T17" fmla="*/ 0 60000 65536"/>
              <a:gd name="T18" fmla="*/ 0 w 3272"/>
              <a:gd name="T19" fmla="*/ 0 h 688"/>
              <a:gd name="T20" fmla="*/ 3272 w 3272"/>
              <a:gd name="T21" fmla="*/ 688 h 688"/>
            </a:gdLst>
            <a:ahLst/>
            <a:cxnLst>
              <a:cxn ang="T12">
                <a:pos x="T0" y="T1"/>
              </a:cxn>
              <a:cxn ang="T13">
                <a:pos x="T2" y="T3"/>
              </a:cxn>
              <a:cxn ang="T14">
                <a:pos x="T4" y="T5"/>
              </a:cxn>
              <a:cxn ang="T15">
                <a:pos x="T6" y="T7"/>
              </a:cxn>
              <a:cxn ang="T16">
                <a:pos x="T8" y="T9"/>
              </a:cxn>
              <a:cxn ang="T17">
                <a:pos x="T10" y="T11"/>
              </a:cxn>
            </a:cxnLst>
            <a:rect l="T18" t="T19" r="T20" b="T21"/>
            <a:pathLst>
              <a:path w="3272" h="688">
                <a:moveTo>
                  <a:pt x="0" y="0"/>
                </a:moveTo>
                <a:lnTo>
                  <a:pt x="3056" y="0"/>
                </a:lnTo>
                <a:lnTo>
                  <a:pt x="3272" y="344"/>
                </a:lnTo>
                <a:lnTo>
                  <a:pt x="3056" y="688"/>
                </a:lnTo>
                <a:lnTo>
                  <a:pt x="0" y="688"/>
                </a:lnTo>
                <a:lnTo>
                  <a:pt x="0" y="0"/>
                </a:lnTo>
                <a:close/>
              </a:path>
            </a:pathLst>
          </a:custGeom>
          <a:solidFill>
            <a:schemeClr val="accent2">
              <a:alpha val="40000"/>
            </a:schemeClr>
          </a:solidFill>
          <a:ln w="9525">
            <a:solidFill>
              <a:schemeClr val="tx1"/>
            </a:solidFill>
            <a:round/>
            <a:headEnd/>
            <a:tailEnd/>
          </a:ln>
        </p:spPr>
        <p:txBody>
          <a:bodyPr>
            <a:noAutofit/>
          </a:bodyPr>
          <a:lstStyle/>
          <a:p>
            <a:pPr>
              <a:defRPr/>
            </a:pPr>
            <a:endParaRPr lang="en-GB" dirty="0">
              <a:solidFill>
                <a:srgbClr val="00214A"/>
              </a:solidFill>
            </a:endParaRPr>
          </a:p>
        </p:txBody>
      </p:sp>
      <p:sp>
        <p:nvSpPr>
          <p:cNvPr id="34" name="Rectangle 11"/>
          <p:cNvSpPr>
            <a:spLocks noChangeArrowheads="1"/>
          </p:cNvSpPr>
          <p:nvPr/>
        </p:nvSpPr>
        <p:spPr bwMode="auto">
          <a:xfrm>
            <a:off x="5630416" y="4616625"/>
            <a:ext cx="2952328" cy="504056"/>
          </a:xfrm>
          <a:prstGeom prst="rect">
            <a:avLst/>
          </a:prstGeom>
          <a:solidFill>
            <a:srgbClr val="D67EB1">
              <a:alpha val="0"/>
            </a:srgbClr>
          </a:solidFill>
          <a:ln w="9525" algn="ctr">
            <a:noFill/>
            <a:miter lim="800000"/>
            <a:headEnd/>
            <a:tailEnd/>
          </a:ln>
          <a:effectLst/>
        </p:spPr>
        <p:txBody>
          <a:bodyPr lIns="90000" tIns="46800" rIns="90000" bIns="46800" anchor="ctr"/>
          <a:lstStyle/>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AURIX product portfolio successfully positioned in the Safety &amp; Radar domain, also Vehicle controlling &amp; Hybrid controlling</a:t>
            </a:r>
          </a:p>
        </p:txBody>
      </p:sp>
      <p:sp>
        <p:nvSpPr>
          <p:cNvPr id="37" name="Rectangle 6"/>
          <p:cNvSpPr>
            <a:spLocks noChangeArrowheads="1"/>
          </p:cNvSpPr>
          <p:nvPr/>
        </p:nvSpPr>
        <p:spPr bwMode="auto">
          <a:xfrm>
            <a:off x="4189561" y="2204831"/>
            <a:ext cx="1317346" cy="712293"/>
          </a:xfrm>
          <a:prstGeom prst="rect">
            <a:avLst/>
          </a:prstGeom>
          <a:solidFill>
            <a:srgbClr val="F5B38A">
              <a:alpha val="49804"/>
            </a:srgbClr>
          </a:solidFill>
          <a:ln w="9525">
            <a:solidFill>
              <a:schemeClr val="accent5"/>
            </a:solidFill>
            <a:round/>
            <a:headEnd/>
            <a:tailEnd/>
          </a:ln>
          <a:effectLst/>
        </p:spPr>
        <p:txBody>
          <a:bodyPr anchor="ctr"/>
          <a:lstStyle/>
          <a:p>
            <a:pPr algn="r" eaLnBrk="0" hangingPunct="0">
              <a:buClr>
                <a:srgbClr val="00214A"/>
              </a:buClr>
            </a:pPr>
            <a:endParaRPr lang="en-GB" sz="1600" dirty="0">
              <a:solidFill>
                <a:srgbClr val="000000"/>
              </a:solidFill>
              <a:latin typeface="Verdana"/>
            </a:endParaRPr>
          </a:p>
          <a:p>
            <a:pPr algn="r" eaLnBrk="0" hangingPunct="0">
              <a:buClr>
                <a:srgbClr val="00214A"/>
              </a:buClr>
            </a:pPr>
            <a:r>
              <a:rPr lang="en-GB" sz="1600" dirty="0">
                <a:solidFill>
                  <a:srgbClr val="000000"/>
                </a:solidFill>
                <a:latin typeface="Verdana"/>
              </a:rPr>
              <a:t>      </a:t>
            </a:r>
            <a:r>
              <a:rPr lang="en-GB" sz="1400" dirty="0">
                <a:solidFill>
                  <a:srgbClr val="000000"/>
                </a:solidFill>
                <a:latin typeface="Verdana"/>
              </a:rPr>
              <a:t>TCU</a:t>
            </a:r>
          </a:p>
          <a:p>
            <a:pPr algn="r" eaLnBrk="0" hangingPunct="0">
              <a:buClr>
                <a:srgbClr val="00214A"/>
              </a:buClr>
            </a:pPr>
            <a:endParaRPr lang="en-GB" sz="1600" dirty="0">
              <a:solidFill>
                <a:srgbClr val="000000"/>
              </a:solidFill>
              <a:latin typeface="Verdana"/>
            </a:endParaRPr>
          </a:p>
        </p:txBody>
      </p:sp>
      <p:sp>
        <p:nvSpPr>
          <p:cNvPr id="38" name="Freeform 9"/>
          <p:cNvSpPr>
            <a:spLocks/>
          </p:cNvSpPr>
          <p:nvPr/>
        </p:nvSpPr>
        <p:spPr bwMode="auto">
          <a:xfrm>
            <a:off x="5557713" y="2204831"/>
            <a:ext cx="3307036" cy="712292"/>
          </a:xfrm>
          <a:custGeom>
            <a:avLst/>
            <a:gdLst>
              <a:gd name="T0" fmla="*/ 0 w 3272"/>
              <a:gd name="T1" fmla="*/ 0 h 696"/>
              <a:gd name="T2" fmla="*/ 2147483647 w 3272"/>
              <a:gd name="T3" fmla="*/ 0 h 696"/>
              <a:gd name="T4" fmla="*/ 2147483647 w 3272"/>
              <a:gd name="T5" fmla="*/ 2147483647 h 696"/>
              <a:gd name="T6" fmla="*/ 2147483647 w 3272"/>
              <a:gd name="T7" fmla="*/ 2147483647 h 696"/>
              <a:gd name="T8" fmla="*/ 0 w 3272"/>
              <a:gd name="T9" fmla="*/ 2147483647 h 696"/>
              <a:gd name="T10" fmla="*/ 0 w 3272"/>
              <a:gd name="T11" fmla="*/ 0 h 696"/>
              <a:gd name="T12" fmla="*/ 0 60000 65536"/>
              <a:gd name="T13" fmla="*/ 0 60000 65536"/>
              <a:gd name="T14" fmla="*/ 0 60000 65536"/>
              <a:gd name="T15" fmla="*/ 0 60000 65536"/>
              <a:gd name="T16" fmla="*/ 0 60000 65536"/>
              <a:gd name="T17" fmla="*/ 0 60000 65536"/>
              <a:gd name="T18" fmla="*/ 0 w 3272"/>
              <a:gd name="T19" fmla="*/ 0 h 696"/>
              <a:gd name="T20" fmla="*/ 3272 w 3272"/>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3272" h="696">
                <a:moveTo>
                  <a:pt x="0" y="0"/>
                </a:moveTo>
                <a:lnTo>
                  <a:pt x="3056" y="0"/>
                </a:lnTo>
                <a:lnTo>
                  <a:pt x="3272" y="344"/>
                </a:lnTo>
                <a:lnTo>
                  <a:pt x="3056" y="696"/>
                </a:lnTo>
                <a:lnTo>
                  <a:pt x="0" y="696"/>
                </a:lnTo>
                <a:lnTo>
                  <a:pt x="0" y="0"/>
                </a:lnTo>
                <a:close/>
              </a:path>
            </a:pathLst>
          </a:custGeom>
          <a:solidFill>
            <a:schemeClr val="accent2">
              <a:alpha val="40000"/>
            </a:schemeClr>
          </a:solidFill>
          <a:ln w="9525">
            <a:solidFill>
              <a:schemeClr val="tx1"/>
            </a:solidFill>
            <a:round/>
            <a:headEnd/>
            <a:tailEnd/>
          </a:ln>
        </p:spPr>
        <p:txBody>
          <a:bodyPr>
            <a:noAutofit/>
          </a:bodyPr>
          <a:lstStyle/>
          <a:p>
            <a:pPr>
              <a:defRPr/>
            </a:pPr>
            <a:endParaRPr lang="en-GB" dirty="0">
              <a:solidFill>
                <a:srgbClr val="00214A"/>
              </a:solidFill>
            </a:endParaRPr>
          </a:p>
        </p:txBody>
      </p:sp>
      <p:sp>
        <p:nvSpPr>
          <p:cNvPr id="41" name="Rectangle 12"/>
          <p:cNvSpPr>
            <a:spLocks noChangeArrowheads="1"/>
          </p:cNvSpPr>
          <p:nvPr/>
        </p:nvSpPr>
        <p:spPr bwMode="auto">
          <a:xfrm>
            <a:off x="5630416" y="2276872"/>
            <a:ext cx="3773329" cy="576065"/>
          </a:xfrm>
          <a:prstGeom prst="rect">
            <a:avLst/>
          </a:prstGeom>
          <a:solidFill>
            <a:srgbClr val="D67EB1">
              <a:alpha val="0"/>
            </a:srgbClr>
          </a:solidFill>
          <a:ln w="9525" algn="ctr">
            <a:noFill/>
            <a:miter lim="800000"/>
            <a:headEnd/>
            <a:tailEnd/>
          </a:ln>
          <a:effectLst/>
        </p:spPr>
        <p:txBody>
          <a:bodyPr lIns="90000" tIns="46800" rIns="90000" bIns="46800" anchor="ctr"/>
          <a:lstStyle/>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Automatic (DCT, CVT, ECAT, AMT)</a:t>
            </a:r>
          </a:p>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err="1">
                <a:solidFill>
                  <a:srgbClr val="000000"/>
                </a:solidFill>
                <a:latin typeface="Verdana"/>
              </a:rPr>
              <a:t>eClutch</a:t>
            </a:r>
            <a:endParaRPr lang="en-GB" altLang="de-DE" sz="1000" dirty="0">
              <a:solidFill>
                <a:srgbClr val="000000"/>
              </a:solidFill>
              <a:latin typeface="Verdana"/>
            </a:endParaRPr>
          </a:p>
          <a:p>
            <a:pPr marL="261938" indent="-261938" eaLnBrk="0" hangingPunct="0">
              <a:spcBef>
                <a:spcPts val="0"/>
              </a:spcBef>
              <a:spcAft>
                <a:spcPts val="300"/>
              </a:spcAft>
              <a:buClr>
                <a:srgbClr val="B70D28"/>
              </a:buClr>
              <a:buFont typeface="Arial"/>
              <a:buChar char="›"/>
              <a:tabLst>
                <a:tab pos="261938" algn="l"/>
                <a:tab pos="8521700" algn="r"/>
              </a:tabLst>
              <a:defRPr/>
            </a:pPr>
            <a:r>
              <a:rPr lang="en-GB" altLang="de-DE" sz="1000" dirty="0">
                <a:solidFill>
                  <a:srgbClr val="000000"/>
                </a:solidFill>
                <a:latin typeface="Verdana"/>
              </a:rPr>
              <a:t>4WD &amp; AWD with Torque Control</a:t>
            </a:r>
          </a:p>
        </p:txBody>
      </p:sp>
      <p:pic>
        <p:nvPicPr>
          <p:cNvPr id="1026" name="Picture 2" descr="C:\Users\guezel\AppData\Local\Microsoft\Windows\Temporary Internet Files\Content.IE5\WX1AAVN3\lowres-INFIN_Icon_EngineSpeed_02.eps.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62264" y="1556793"/>
            <a:ext cx="432048" cy="432048"/>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guezel\AppData\Local\Microsoft\Windows\Temporary Internet Files\Content.IE5\G4NW3XEK\lowres-INFIN_Icon_TransmissionSpeed_02.ep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62264" y="2344952"/>
            <a:ext cx="432048" cy="43204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C:\Users\guezel\AppData\Local\Microsoft\Windows\Temporary Internet Files\Content.IE5\5NZQBINU\lowres-INFIN_Icon_EV-charger_02.eps.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62264" y="3113278"/>
            <a:ext cx="432048" cy="432047"/>
          </a:xfrm>
          <a:prstGeom prst="rect">
            <a:avLst/>
          </a:prstGeom>
          <a:noFill/>
          <a:extLst>
            <a:ext uri="{909E8E84-426E-40DD-AFC4-6F175D3DCCD1}">
              <a14:hiddenFill xmlns:a14="http://schemas.microsoft.com/office/drawing/2010/main">
                <a:solidFill>
                  <a:srgbClr val="FFFFFF"/>
                </a:solidFill>
              </a14:hiddenFill>
            </a:ext>
          </a:extLst>
        </p:spPr>
      </p:pic>
      <p:pic>
        <p:nvPicPr>
          <p:cNvPr id="1029" name="Picture 5" descr="C:\Users\guezel\AppData\Local\Microsoft\Windows\Temporary Internet Files\Content.IE5\UOKNTS1V\lowres-INFIN_Icon_CarSecurity_1-02.eps.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2264" y="5403971"/>
            <a:ext cx="432048" cy="432048"/>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7" descr="C:\Users\guezel\Desktop\power_distribution2.JPG.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257026" y="3873780"/>
            <a:ext cx="432048" cy="432048"/>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2050" name="Picture 2" descr="C:\Users\guezel\Desktop\Domain_control_icon2.pn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5364" t="8173"/>
          <a:stretch/>
        </p:blipFill>
        <p:spPr bwMode="auto">
          <a:xfrm>
            <a:off x="4262265" y="4651504"/>
            <a:ext cx="432047" cy="433681"/>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913874" y="1413000"/>
            <a:ext cx="926275" cy="12466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936386" y="2670776"/>
            <a:ext cx="912987" cy="15122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 name="Picture 1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936386" y="4221088"/>
            <a:ext cx="652213" cy="15301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6" name="Picture 7"/>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9024114" y="5786687"/>
            <a:ext cx="476755" cy="98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Picture 4" descr="http://www.carlogos.org/logo/BYD-logo-1995-1024x768.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9532478" y="4190452"/>
            <a:ext cx="307671" cy="230753"/>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6" descr="https://chargedevs.com/wp-content/uploads/2015/09/BAIC-EV1.jpg"/>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9583707" y="4444806"/>
            <a:ext cx="213142" cy="188985"/>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9" descr="http://www.carlogos.org/logo/Mazda-logo-1997-1920x1080.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9546490" y="4673929"/>
            <a:ext cx="307670" cy="173054"/>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13" descr="https://i.wheelsage.org/pictures/t/the_london_taxi_company/logotypes/the_london_taxi_company_logo_1.jpg"/>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12493" t="3200" r="13563" b="3443"/>
          <a:stretch/>
        </p:blipFill>
        <p:spPr bwMode="auto">
          <a:xfrm>
            <a:off x="9596493" y="4925260"/>
            <a:ext cx="207664" cy="196593"/>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http://www.carlogos.org/logo/Great-Wall-logo-2007-2048x2048.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flipH="1">
            <a:off x="9558404" y="5166032"/>
            <a:ext cx="279192" cy="279192"/>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https://seeklogo.com/images/S/Scania-logo-264C3E18C4-seeklogo.com.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9596836" y="5491868"/>
            <a:ext cx="252536" cy="146471"/>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http://www.deere.com/en_US/media/corporate_images/citizenship/john_deere_inspire/green_yellow_vert_logo.jpg"/>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9558404" y="5711744"/>
            <a:ext cx="320484" cy="231461"/>
          </a:xfrm>
          <a:prstGeom prst="rect">
            <a:avLst/>
          </a:prstGeom>
          <a:noFill/>
          <a:extLst>
            <a:ext uri="{909E8E84-426E-40DD-AFC4-6F175D3DCCD1}">
              <a14:hiddenFill xmlns:a14="http://schemas.microsoft.com/office/drawing/2010/main">
                <a:solidFill>
                  <a:srgbClr val="FFFFFF"/>
                </a:solidFill>
              </a14:hiddenFill>
            </a:ext>
          </a:extLst>
        </p:spPr>
      </p:pic>
      <p:sp>
        <p:nvSpPr>
          <p:cNvPr id="6" name="Footer Placeholder 5">
            <a:extLst>
              <a:ext uri="{FF2B5EF4-FFF2-40B4-BE49-F238E27FC236}">
                <a16:creationId xmlns:a16="http://schemas.microsoft.com/office/drawing/2014/main" id="{C41BE067-1713-4EE9-964B-B0CC74EC3BAC}"/>
              </a:ext>
            </a:extLst>
          </p:cNvPr>
          <p:cNvSpPr>
            <a:spLocks noGrp="1"/>
          </p:cNvSpPr>
          <p:nvPr>
            <p:ph type="ftr" sz="quarter" idx="11"/>
          </p:nvPr>
        </p:nvSpPr>
        <p:spPr/>
        <p:txBody>
          <a:bodyPr/>
          <a:lstStyle/>
          <a:p>
            <a:r>
              <a:rPr lang="en-US"/>
              <a:t> </a:t>
            </a:r>
          </a:p>
        </p:txBody>
      </p:sp>
      <p:sp>
        <p:nvSpPr>
          <p:cNvPr id="7" name="Date Placeholder 6">
            <a:extLst>
              <a:ext uri="{FF2B5EF4-FFF2-40B4-BE49-F238E27FC236}">
                <a16:creationId xmlns:a16="http://schemas.microsoft.com/office/drawing/2014/main" id="{EE6B4D47-0DBA-447F-8257-D950CEB2166E}"/>
              </a:ext>
            </a:extLst>
          </p:cNvPr>
          <p:cNvSpPr>
            <a:spLocks noGrp="1"/>
          </p:cNvSpPr>
          <p:nvPr>
            <p:ph type="dt" sz="half" idx="10"/>
          </p:nvPr>
        </p:nvSpPr>
        <p:spPr/>
        <p:txBody>
          <a:bodyPr/>
          <a:lstStyle/>
          <a:p>
            <a:r>
              <a:rPr lang="en-US"/>
              <a:t> </a:t>
            </a:r>
            <a:endParaRPr lang="en-US" b="1"/>
          </a:p>
        </p:txBody>
      </p:sp>
      <p:sp>
        <p:nvSpPr>
          <p:cNvPr id="8" name="Slide Number Placeholder 7">
            <a:extLst>
              <a:ext uri="{FF2B5EF4-FFF2-40B4-BE49-F238E27FC236}">
                <a16:creationId xmlns:a16="http://schemas.microsoft.com/office/drawing/2014/main" id="{67241B60-F181-4623-8E42-B7774583BF50}"/>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739942778"/>
      </p:ext>
    </p:extLst>
  </p:cSld>
  <p:clrMapOvr>
    <a:masterClrMapping/>
  </p:clrMapOvr>
  <p:transition spd="slow"/>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Title 1"/>
          <p:cNvSpPr>
            <a:spLocks noGrp="1"/>
          </p:cNvSpPr>
          <p:nvPr>
            <p:ph type="title" hasCustomPrompt="1"/>
          </p:nvPr>
        </p:nvSpPr>
        <p:spPr/>
        <p:txBody>
          <a:bodyPr/>
          <a:lstStyle/>
          <a:p>
            <a:r>
              <a:rPr dirty="0"/>
              <a:t>Safety SW still needed - </a:t>
            </a:r>
            <a:r>
              <a:rPr lang="de-DE" dirty="0"/>
              <a:t>AURIX</a:t>
            </a:r>
            <a:r>
              <a:rPr lang="de-DE" baseline="30000" dirty="0"/>
              <a:t>TM</a:t>
            </a:r>
            <a:r>
              <a:rPr dirty="0"/>
              <a:t> </a:t>
            </a:r>
            <a:r>
              <a:rPr dirty="0" err="1"/>
              <a:t>SafeTlib</a:t>
            </a:r>
            <a:br>
              <a:rPr dirty="0"/>
            </a:br>
            <a:r>
              <a:rPr lang="de-DE" dirty="0"/>
              <a:t>AURIX</a:t>
            </a:r>
            <a:r>
              <a:rPr lang="de-DE" baseline="30000" dirty="0"/>
              <a:t>TM</a:t>
            </a:r>
            <a:r>
              <a:rPr dirty="0">
                <a:solidFill>
                  <a:schemeClr val="tx2">
                    <a:lumMod val="50000"/>
                  </a:schemeClr>
                </a:solidFill>
              </a:rPr>
              <a:t> safety software available</a:t>
            </a:r>
          </a:p>
        </p:txBody>
      </p:sp>
      <p:pic>
        <p:nvPicPr>
          <p:cNvPr id="23552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97463" y="1196975"/>
            <a:ext cx="4781550" cy="36718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 name="Content Placeholder 6"/>
          <p:cNvSpPr>
            <a:spLocks noGrp="1"/>
          </p:cNvSpPr>
          <p:nvPr/>
        </p:nvSpPr>
        <p:spPr>
          <a:xfrm>
            <a:off x="1165226" y="1123951"/>
            <a:ext cx="6842125" cy="5470525"/>
          </a:xfrm>
          <a:prstGeom prst="rect">
            <a:avLst/>
          </a:prstGeom>
        </p:spPr>
        <p:txBody>
          <a:bodyPr>
            <a:normAutofit fontScale="92500" lnSpcReduction="100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eaLnBrk="1" hangingPunct="1">
              <a:defRPr/>
            </a:pPr>
            <a:r>
              <a:rPr lang="en-GB" sz="1600" dirty="0"/>
              <a:t>Modular architecture:</a:t>
            </a:r>
          </a:p>
          <a:p>
            <a:pPr lvl="1" eaLnBrk="1" hangingPunct="1">
              <a:defRPr/>
            </a:pPr>
            <a:r>
              <a:rPr lang="en-GB" sz="1600" dirty="0"/>
              <a:t>Test Handler</a:t>
            </a:r>
          </a:p>
          <a:p>
            <a:pPr lvl="1" eaLnBrk="1" hangingPunct="1">
              <a:defRPr/>
            </a:pPr>
            <a:r>
              <a:rPr lang="en-GB" sz="1600" dirty="0"/>
              <a:t>SMU Driver</a:t>
            </a:r>
          </a:p>
          <a:p>
            <a:pPr lvl="1" eaLnBrk="1" hangingPunct="1">
              <a:defRPr/>
            </a:pPr>
            <a:r>
              <a:rPr lang="en-GB" sz="1600" dirty="0" err="1"/>
              <a:t>MicroTest</a:t>
            </a:r>
            <a:r>
              <a:rPr lang="en-GB" sz="1600" dirty="0"/>
              <a:t> library</a:t>
            </a:r>
          </a:p>
          <a:p>
            <a:pPr lvl="1" eaLnBrk="1" hangingPunct="1">
              <a:defRPr/>
            </a:pPr>
            <a:r>
              <a:rPr lang="en-GB" sz="1600" dirty="0" err="1"/>
              <a:t>SafeWDG</a:t>
            </a:r>
            <a:r>
              <a:rPr lang="en-GB" sz="1600" dirty="0"/>
              <a:t> stack</a:t>
            </a:r>
          </a:p>
          <a:p>
            <a:pPr lvl="1" eaLnBrk="1" hangingPunct="1">
              <a:defRPr/>
            </a:pPr>
            <a:endParaRPr lang="en-GB" sz="1600" dirty="0"/>
          </a:p>
          <a:p>
            <a:pPr lvl="1" eaLnBrk="1" hangingPunct="1">
              <a:defRPr/>
            </a:pPr>
            <a:endParaRPr lang="en-GB" sz="1600" dirty="0"/>
          </a:p>
          <a:p>
            <a:pPr lvl="1" eaLnBrk="1" hangingPunct="1">
              <a:defRPr/>
            </a:pPr>
            <a:endParaRPr lang="en-GB" sz="1600" dirty="0"/>
          </a:p>
          <a:p>
            <a:pPr eaLnBrk="1" hangingPunct="1">
              <a:defRPr/>
            </a:pPr>
            <a:r>
              <a:rPr lang="en-GB" sz="1600" dirty="0"/>
              <a:t>Reference code</a:t>
            </a:r>
          </a:p>
          <a:p>
            <a:pPr lvl="1" eaLnBrk="1" hangingPunct="1">
              <a:defRPr/>
            </a:pPr>
            <a:r>
              <a:rPr lang="en-GB" sz="1600" dirty="0"/>
              <a:t>Test Manager</a:t>
            </a:r>
          </a:p>
          <a:p>
            <a:pPr lvl="1" eaLnBrk="1" hangingPunct="1">
              <a:defRPr/>
            </a:pPr>
            <a:r>
              <a:rPr lang="en-GB" sz="1600" dirty="0" err="1"/>
              <a:t>SafeWDG</a:t>
            </a:r>
            <a:r>
              <a:rPr lang="en-GB" sz="1600" dirty="0"/>
              <a:t> Manager</a:t>
            </a:r>
          </a:p>
          <a:p>
            <a:pPr lvl="1" eaLnBrk="1" hangingPunct="1">
              <a:defRPr/>
            </a:pPr>
            <a:r>
              <a:rPr lang="en-GB" sz="1600" dirty="0"/>
              <a:t>Start up sequence</a:t>
            </a:r>
          </a:p>
          <a:p>
            <a:pPr lvl="1" eaLnBrk="1" hangingPunct="1">
              <a:defRPr/>
            </a:pPr>
            <a:r>
              <a:rPr lang="en-GB" sz="1600" dirty="0"/>
              <a:t>Integration in AUTOSAR environment including OS</a:t>
            </a:r>
          </a:p>
          <a:p>
            <a:pPr lvl="1" eaLnBrk="1" hangingPunct="1">
              <a:defRPr/>
            </a:pPr>
            <a:endParaRPr lang="en-GB" sz="1600" dirty="0">
              <a:solidFill>
                <a:schemeClr val="tx2">
                  <a:lumMod val="50000"/>
                </a:schemeClr>
              </a:solidFill>
            </a:endParaRPr>
          </a:p>
          <a:p>
            <a:pPr eaLnBrk="1" hangingPunct="1">
              <a:buFont typeface="Wingdings"/>
              <a:buChar char="à"/>
              <a:defRPr/>
            </a:pPr>
            <a:r>
              <a:rPr lang="en-GB" sz="1800" b="1" i="1" dirty="0">
                <a:solidFill>
                  <a:schemeClr val="tx2">
                    <a:lumMod val="50000"/>
                  </a:schemeClr>
                </a:solidFill>
                <a:sym typeface="Wingdings" pitchFamily="2" charset="2"/>
              </a:rPr>
              <a:t>Reduced customer effort</a:t>
            </a:r>
          </a:p>
          <a:p>
            <a:pPr eaLnBrk="1" hangingPunct="1">
              <a:buFont typeface="Wingdings"/>
              <a:buChar char="à"/>
              <a:defRPr/>
            </a:pPr>
            <a:r>
              <a:rPr lang="en-GB" sz="1800" b="1" i="1" dirty="0">
                <a:solidFill>
                  <a:schemeClr val="tx2">
                    <a:lumMod val="50000"/>
                  </a:schemeClr>
                </a:solidFill>
                <a:sym typeface="Wingdings" pitchFamily="2" charset="2"/>
              </a:rPr>
              <a:t>Reduce time-to market</a:t>
            </a:r>
            <a:endParaRPr lang="en-GB" sz="1800" b="1" i="1" dirty="0">
              <a:solidFill>
                <a:schemeClr val="tx2">
                  <a:lumMod val="50000"/>
                </a:schemeClr>
              </a:solidFill>
            </a:endParaRPr>
          </a:p>
        </p:txBody>
      </p:sp>
      <p:sp>
        <p:nvSpPr>
          <p:cNvPr id="2" name="Footer Placeholder 1">
            <a:extLst>
              <a:ext uri="{FF2B5EF4-FFF2-40B4-BE49-F238E27FC236}">
                <a16:creationId xmlns:a16="http://schemas.microsoft.com/office/drawing/2014/main" id="{B17D9ED3-97B9-4F15-8923-E5E37340BF13}"/>
              </a:ext>
            </a:extLst>
          </p:cNvPr>
          <p:cNvSpPr>
            <a:spLocks noGrp="1"/>
          </p:cNvSpPr>
          <p:nvPr>
            <p:ph type="ftr" sz="quarter" idx="15"/>
          </p:nvPr>
        </p:nvSpPr>
        <p:spPr/>
        <p:txBody>
          <a:bodyPr/>
          <a:lstStyle/>
          <a:p>
            <a:r>
              <a:rPr lang="en-US"/>
              <a:t> </a:t>
            </a:r>
          </a:p>
        </p:txBody>
      </p:sp>
      <p:sp>
        <p:nvSpPr>
          <p:cNvPr id="3" name="Date Placeholder 2">
            <a:extLst>
              <a:ext uri="{FF2B5EF4-FFF2-40B4-BE49-F238E27FC236}">
                <a16:creationId xmlns:a16="http://schemas.microsoft.com/office/drawing/2014/main" id="{22B76916-6CEB-4D88-814D-15A4726E0C2B}"/>
              </a:ext>
            </a:extLst>
          </p:cNvPr>
          <p:cNvSpPr>
            <a:spLocks noGrp="1"/>
          </p:cNvSpPr>
          <p:nvPr>
            <p:ph type="dt" sz="half" idx="14"/>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964E224C-C914-47A0-937B-0E7151A8C100}"/>
              </a:ext>
            </a:extLst>
          </p:cNvPr>
          <p:cNvSpPr>
            <a:spLocks noGrp="1"/>
          </p:cNvSpPr>
          <p:nvPr>
            <p:ph type="sldNum" sz="quarter" idx="16"/>
          </p:nvPr>
        </p:nvSpPr>
        <p:spPr/>
        <p:txBody>
          <a:bodyPr/>
          <a:lstStyle/>
          <a:p>
            <a:r>
              <a:rPr lang="en-US"/>
              <a:t> </a:t>
            </a:r>
          </a:p>
        </p:txBody>
      </p:sp>
    </p:spTree>
    <p:extLst>
      <p:ext uri="{BB962C8B-B14F-4D97-AF65-F5344CB8AC3E}">
        <p14:creationId xmlns:p14="http://schemas.microsoft.com/office/powerpoint/2010/main" val="2007338581"/>
      </p:ext>
    </p:extLst>
  </p:cSld>
  <p:clrMapOvr>
    <a:masterClrMapping/>
  </p:clrMapOvr>
  <p:transition spd="slow"/>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nhaltsplatzhalter 5"/>
          <p:cNvSpPr>
            <a:spLocks noGrp="1"/>
          </p:cNvSpPr>
          <p:nvPr/>
        </p:nvSpPr>
        <p:spPr>
          <a:xfrm>
            <a:off x="1165225" y="1028871"/>
            <a:ext cx="4249738" cy="5400674"/>
          </a:xfrm>
          <a:prstGeom prst="rect">
            <a:avLst/>
          </a:prstGeom>
          <a:solidFill>
            <a:schemeClr val="tx2">
              <a:lumMod val="20000"/>
              <a:lumOff val="80000"/>
            </a:schemeClr>
          </a:solidFill>
          <a:effectLst/>
        </p:spPr>
        <p:txBody>
          <a:bodyPr vert="horz" lIns="72000" tIns="72000" rIns="72000" bIns="72000" rtlCol="0">
            <a:noAutofit/>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a:lnSpc>
                <a:spcPct val="120000"/>
              </a:lnSpc>
              <a:buFont typeface="Arial"/>
              <a:buChar char="›"/>
              <a:defRPr/>
            </a:pPr>
            <a:r>
              <a:rPr lang="en-GB" sz="1300" dirty="0"/>
              <a:t>One safety concept for the complete family</a:t>
            </a:r>
          </a:p>
          <a:p>
            <a:pPr>
              <a:lnSpc>
                <a:spcPct val="120000"/>
              </a:lnSpc>
              <a:buFont typeface="Arial"/>
              <a:buChar char="›"/>
              <a:defRPr/>
            </a:pPr>
            <a:r>
              <a:rPr lang="en-GB" sz="1300" dirty="0"/>
              <a:t>Best in class safety requirement tracking  </a:t>
            </a:r>
          </a:p>
          <a:p>
            <a:pPr>
              <a:lnSpc>
                <a:spcPct val="120000"/>
              </a:lnSpc>
              <a:buFont typeface="Arial"/>
              <a:buChar char="›"/>
              <a:defRPr/>
            </a:pPr>
            <a:r>
              <a:rPr lang="en-GB" sz="1300" dirty="0"/>
              <a:t>Development in close cooperation with </a:t>
            </a:r>
            <a:r>
              <a:rPr lang="en-GB" sz="1300" dirty="0" err="1"/>
              <a:t>Exida</a:t>
            </a:r>
            <a:r>
              <a:rPr lang="en-GB" sz="1300" dirty="0"/>
              <a:t> and TÜV</a:t>
            </a:r>
          </a:p>
          <a:p>
            <a:pPr>
              <a:lnSpc>
                <a:spcPct val="120000"/>
              </a:lnSpc>
              <a:buFont typeface="Arial"/>
              <a:buChar char="›"/>
              <a:defRPr/>
            </a:pPr>
            <a:r>
              <a:rPr lang="en-GB" sz="1300" dirty="0"/>
              <a:t>AURIX is developed following ISO26262</a:t>
            </a:r>
          </a:p>
          <a:p>
            <a:pPr>
              <a:lnSpc>
                <a:spcPct val="120000"/>
              </a:lnSpc>
              <a:buFont typeface="Arial"/>
              <a:buChar char="›"/>
              <a:defRPr/>
            </a:pPr>
            <a:r>
              <a:rPr lang="en-GB" sz="1300" dirty="0"/>
              <a:t>AURIX is documented following ISO26262/IEC61508</a:t>
            </a:r>
          </a:p>
          <a:p>
            <a:pPr lvl="1">
              <a:lnSpc>
                <a:spcPct val="120000"/>
              </a:lnSpc>
              <a:buFont typeface="Verdana"/>
              <a:buChar char="–"/>
              <a:defRPr/>
            </a:pPr>
            <a:r>
              <a:rPr lang="en-GB" sz="1300" dirty="0"/>
              <a:t>Safety Manual</a:t>
            </a:r>
          </a:p>
          <a:p>
            <a:pPr lvl="1">
              <a:lnSpc>
                <a:spcPct val="120000"/>
              </a:lnSpc>
              <a:buFont typeface="Verdana"/>
              <a:buChar char="–"/>
              <a:defRPr/>
            </a:pPr>
            <a:r>
              <a:rPr lang="en-GB" sz="1300" dirty="0"/>
              <a:t>Safety Case</a:t>
            </a:r>
          </a:p>
          <a:p>
            <a:pPr lvl="1">
              <a:lnSpc>
                <a:spcPct val="120000"/>
              </a:lnSpc>
              <a:buFont typeface="Verdana"/>
              <a:buChar char="–"/>
              <a:defRPr/>
            </a:pPr>
            <a:r>
              <a:rPr lang="en-GB" sz="1300" dirty="0"/>
              <a:t>FMEDA</a:t>
            </a:r>
          </a:p>
          <a:p>
            <a:pPr>
              <a:lnSpc>
                <a:spcPct val="120000"/>
              </a:lnSpc>
              <a:buFont typeface="Arial"/>
              <a:buChar char="›"/>
              <a:defRPr/>
            </a:pPr>
            <a:r>
              <a:rPr lang="en-GB" sz="1300" dirty="0"/>
              <a:t>Safety Application Guides</a:t>
            </a:r>
          </a:p>
          <a:p>
            <a:pPr>
              <a:lnSpc>
                <a:spcPct val="120000"/>
              </a:lnSpc>
              <a:buFont typeface="Arial"/>
              <a:buChar char="›"/>
              <a:defRPr/>
            </a:pPr>
            <a:r>
              <a:rPr lang="en-GB" sz="1300" dirty="0"/>
              <a:t>Safety Support</a:t>
            </a:r>
          </a:p>
        </p:txBody>
      </p:sp>
      <p:pic>
        <p:nvPicPr>
          <p:cNvPr id="261124" name="Picture 2"/>
          <p:cNvPicPr>
            <a:picLocks noChangeAspect="1" noChangeArrowheads="1"/>
          </p:cNvPicPr>
          <p:nvPr/>
        </p:nvPicPr>
        <p:blipFill>
          <a:blip r:embed="rId3" cstate="print"/>
          <a:srcRect/>
          <a:stretch>
            <a:fillRect/>
          </a:stretch>
        </p:blipFill>
        <p:spPr bwMode="auto">
          <a:xfrm>
            <a:off x="5551477" y="1028870"/>
            <a:ext cx="4254500" cy="5435600"/>
          </a:xfrm>
          <a:prstGeom prst="rect">
            <a:avLst/>
          </a:prstGeom>
          <a:noFill/>
          <a:ln w="9525">
            <a:noFill/>
            <a:miter lim="800000"/>
            <a:headEnd/>
            <a:tailEnd/>
          </a:ln>
        </p:spPr>
      </p:pic>
      <p:pic>
        <p:nvPicPr>
          <p:cNvPr id="261125" name="Picture 5" descr="IFX_compass_blau_dunkl_FINAL_klein"/>
          <p:cNvPicPr>
            <a:picLocks noChangeAspect="1" noChangeArrowheads="1"/>
          </p:cNvPicPr>
          <p:nvPr/>
        </p:nvPicPr>
        <p:blipFill>
          <a:blip r:embed="rId4" cstate="print"/>
          <a:srcRect b="19879"/>
          <a:stretch>
            <a:fillRect/>
          </a:stretch>
        </p:blipFill>
        <p:spPr bwMode="auto">
          <a:xfrm>
            <a:off x="8015288" y="3527426"/>
            <a:ext cx="2043112" cy="3240088"/>
          </a:xfrm>
          <a:prstGeom prst="rect">
            <a:avLst/>
          </a:prstGeom>
          <a:noFill/>
          <a:ln w="9525">
            <a:noFill/>
            <a:miter lim="800000"/>
            <a:headEnd/>
            <a:tailEnd/>
          </a:ln>
        </p:spPr>
      </p:pic>
      <p:sp>
        <p:nvSpPr>
          <p:cNvPr id="11" name="Rectangle 25"/>
          <p:cNvSpPr>
            <a:spLocks noChangeArrowheads="1"/>
          </p:cNvSpPr>
          <p:nvPr/>
        </p:nvSpPr>
        <p:spPr bwMode="auto">
          <a:xfrm>
            <a:off x="1165225" y="5891615"/>
            <a:ext cx="8640752" cy="648000"/>
          </a:xfrm>
          <a:prstGeom prst="rect">
            <a:avLst/>
          </a:prstGeom>
          <a:solidFill>
            <a:schemeClr val="tx2">
              <a:lumMod val="60000"/>
              <a:lumOff val="40000"/>
            </a:schemeClr>
          </a:solidFill>
          <a:ln w="9525">
            <a:solidFill>
              <a:schemeClr val="tx1"/>
            </a:solidFill>
            <a:miter lim="800000"/>
            <a:headEnd/>
            <a:tailEnd/>
          </a:ln>
          <a:effectLst/>
        </p:spPr>
        <p:txBody>
          <a:bodyPr wrap="none" tIns="36000" bIns="36000" anchor="ctr"/>
          <a:lstStyle/>
          <a:p>
            <a:pPr algn="ctr">
              <a:buClr>
                <a:srgbClr val="000000"/>
              </a:buClr>
            </a:pPr>
            <a:r>
              <a:rPr lang="en-GB" sz="1800" b="1" dirty="0">
                <a:solidFill>
                  <a:srgbClr val="000000"/>
                </a:solidFill>
                <a:latin typeface="Verdana"/>
              </a:rPr>
              <a:t>AURIX™ reduces efforts and helps to fulfil customer</a:t>
            </a:r>
          </a:p>
          <a:p>
            <a:pPr algn="ctr">
              <a:buClr>
                <a:srgbClr val="000000"/>
              </a:buClr>
            </a:pPr>
            <a:r>
              <a:rPr lang="en-GB" sz="1800" b="1" dirty="0">
                <a:solidFill>
                  <a:srgbClr val="000000"/>
                </a:solidFill>
                <a:latin typeface="Verdana"/>
              </a:rPr>
              <a:t> safety needs</a:t>
            </a:r>
          </a:p>
        </p:txBody>
      </p:sp>
      <p:sp>
        <p:nvSpPr>
          <p:cNvPr id="2" name="Title 1"/>
          <p:cNvSpPr>
            <a:spLocks noGrp="1"/>
          </p:cNvSpPr>
          <p:nvPr>
            <p:ph type="title" hasCustomPrompt="1"/>
          </p:nvPr>
        </p:nvSpPr>
        <p:spPr/>
        <p:txBody>
          <a:bodyPr/>
          <a:lstStyle/>
          <a:p>
            <a:r>
              <a:t>Safety Documentation and Support</a:t>
            </a:r>
          </a:p>
        </p:txBody>
      </p:sp>
      <p:sp>
        <p:nvSpPr>
          <p:cNvPr id="3" name="Footer Placeholder 2">
            <a:extLst>
              <a:ext uri="{FF2B5EF4-FFF2-40B4-BE49-F238E27FC236}">
                <a16:creationId xmlns:a16="http://schemas.microsoft.com/office/drawing/2014/main" id="{730811D4-7361-4CB7-B3CB-3CED1B2C192E}"/>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DF95A531-EA54-4D7B-9800-65F8E60F5FD0}"/>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FAE59200-B032-46CB-B1C4-441E4815CB4C}"/>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78306014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linds(horizontal)">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3240" y="1030922"/>
            <a:ext cx="1376440" cy="19338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4"/>
          <p:cNvSpPr>
            <a:spLocks noGrp="1"/>
          </p:cNvSpPr>
          <p:nvPr>
            <p:ph type="title" hasCustomPrompt="1"/>
          </p:nvPr>
        </p:nvSpPr>
        <p:spPr/>
        <p:txBody>
          <a:bodyPr/>
          <a:lstStyle/>
          <a:p>
            <a:r>
              <a:t>IEC 61508 documentation</a:t>
            </a:r>
            <a:br>
              <a:rPr/>
            </a:br>
            <a:r>
              <a:rPr>
                <a:solidFill>
                  <a:schemeClr val="tx2"/>
                </a:solidFill>
              </a:rPr>
              <a:t>AURIX™ for CAV and industrial safety applications</a:t>
            </a:r>
            <a:endParaRPr lang="en-GB" sz="1800" i="1" kern="1200" dirty="0">
              <a:solidFill>
                <a:schemeClr val="tx2"/>
              </a:solidFill>
            </a:endParaRPr>
          </a:p>
        </p:txBody>
      </p:sp>
      <p:sp>
        <p:nvSpPr>
          <p:cNvPr id="6" name="Content Placeholder 5"/>
          <p:cNvSpPr>
            <a:spLocks noGrp="1"/>
          </p:cNvSpPr>
          <p:nvPr/>
        </p:nvSpPr>
        <p:spPr>
          <a:xfrm>
            <a:off x="300992" y="1268415"/>
            <a:ext cx="10369986" cy="5113337"/>
          </a:xfrm>
          <a:prstGeom prst="rect">
            <a:avLst/>
          </a:prstGeom>
        </p:spPr>
        <p:txBody>
          <a:bodyPr>
            <a:normAutofit lnSpcReduction="100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marL="0" indent="0">
              <a:buNone/>
            </a:pPr>
            <a:r>
              <a:rPr lang="en-GB" dirty="0"/>
              <a:t>Safety documents:</a:t>
            </a:r>
          </a:p>
          <a:p>
            <a:r>
              <a:rPr lang="en-GB" dirty="0"/>
              <a:t>FMEDA based on IEC61508 </a:t>
            </a:r>
          </a:p>
          <a:p>
            <a:r>
              <a:rPr lang="en-GB" dirty="0"/>
              <a:t>Safety manual which contains IEC61508 data</a:t>
            </a:r>
          </a:p>
          <a:p>
            <a:pPr marL="0" indent="0">
              <a:buNone/>
            </a:pPr>
            <a:endParaRPr lang="en-GB" dirty="0"/>
          </a:p>
          <a:p>
            <a:pPr marL="0" indent="0">
              <a:buNone/>
            </a:pPr>
            <a:r>
              <a:rPr lang="en-GB" dirty="0"/>
              <a:t>Safety Case:</a:t>
            </a:r>
          </a:p>
          <a:p>
            <a:r>
              <a:rPr lang="en-GB" dirty="0"/>
              <a:t>Infineon will not provide the IEC61508 safety case, safety case will be based only on ISO26262</a:t>
            </a:r>
          </a:p>
          <a:p>
            <a:r>
              <a:rPr lang="en-GB" dirty="0"/>
              <a:t>Safety case has to be done at the system level by the customer</a:t>
            </a:r>
          </a:p>
          <a:p>
            <a:pPr marL="0" indent="0">
              <a:buNone/>
            </a:pPr>
            <a:endParaRPr lang="en-GB" dirty="0"/>
          </a:p>
          <a:p>
            <a:pPr marL="0" indent="0">
              <a:buNone/>
            </a:pPr>
            <a:r>
              <a:rPr lang="en-GB" dirty="0"/>
              <a:t>Safety Support:</a:t>
            </a:r>
          </a:p>
          <a:p>
            <a:r>
              <a:rPr lang="en-US" dirty="0">
                <a:sym typeface="Wingdings" panose="05000000000000000000" pitchFamily="2" charset="2"/>
              </a:rPr>
              <a:t>Will be handled by PDH and can be booked from customer directly at a PDH partner</a:t>
            </a:r>
            <a:endParaRPr lang="en-GB" dirty="0"/>
          </a:p>
          <a:p>
            <a:pPr marL="0" indent="0">
              <a:buNone/>
            </a:pPr>
            <a:endParaRPr lang="en-GB" dirty="0"/>
          </a:p>
          <a:p>
            <a:endParaRPr lang="en-GB" dirty="0"/>
          </a:p>
        </p:txBody>
      </p:sp>
      <p:sp>
        <p:nvSpPr>
          <p:cNvPr id="8" name="Abgerundetes Rechteck 7"/>
          <p:cNvSpPr/>
          <p:nvPr/>
        </p:nvSpPr>
        <p:spPr bwMode="auto">
          <a:xfrm rot="1043577">
            <a:off x="5072693" y="1308451"/>
            <a:ext cx="2100832" cy="444057"/>
          </a:xfrm>
          <a:prstGeom prst="roundRect">
            <a:avLst/>
          </a:prstGeom>
          <a:solidFill>
            <a:schemeClr val="accent3"/>
          </a:solidFill>
          <a:ln w="9525">
            <a:noFill/>
            <a:miter lim="800000"/>
            <a:headEnd/>
            <a:tailEnd/>
          </a:ln>
          <a:effectLst/>
        </p:spPr>
        <p:txBody>
          <a:bodyPr wrap="square" lIns="72000" tIns="72000" rIns="72000" bIns="72000" rtlCol="0" anchor="ctr"/>
          <a:lstStyle/>
          <a:p>
            <a:pPr algn="ctr" eaLnBrk="0" hangingPunct="0">
              <a:buClr>
                <a:srgbClr val="000000"/>
              </a:buClr>
            </a:pPr>
            <a:r>
              <a:rPr lang="en-US" sz="1600" b="1" dirty="0">
                <a:solidFill>
                  <a:srgbClr val="FFFFFF"/>
                </a:solidFill>
                <a:latin typeface="Verdana"/>
                <a:ea typeface="Verdana" pitchFamily="34" charset="0"/>
              </a:rPr>
              <a:t>Available now</a:t>
            </a:r>
          </a:p>
        </p:txBody>
      </p:sp>
      <p:sp>
        <p:nvSpPr>
          <p:cNvPr id="9" name="Rounded Rectangle 3"/>
          <p:cNvSpPr/>
          <p:nvPr/>
        </p:nvSpPr>
        <p:spPr bwMode="auto">
          <a:xfrm>
            <a:off x="5486400" y="5877273"/>
            <a:ext cx="3138720" cy="441732"/>
          </a:xfrm>
          <a:prstGeom prst="roundRect">
            <a:avLst/>
          </a:prstGeom>
          <a:solidFill>
            <a:schemeClr val="accent6"/>
          </a:solidFill>
          <a:ln w="9525">
            <a:noFill/>
            <a:miter lim="800000"/>
            <a:headEnd/>
            <a:tailEnd/>
          </a:ln>
          <a:effectLst/>
        </p:spPr>
        <p:txBody>
          <a:bodyPr wrap="square" lIns="72000" tIns="72000" rIns="72000" bIns="72000" rtlCol="0" anchor="ctr"/>
          <a:lstStyle/>
          <a:p>
            <a:pPr eaLnBrk="0" fontAlgn="auto" hangingPunct="0">
              <a:spcBef>
                <a:spcPts val="0"/>
              </a:spcBef>
              <a:spcAft>
                <a:spcPts val="300"/>
              </a:spcAft>
              <a:buClr>
                <a:srgbClr val="E30034"/>
              </a:buClr>
            </a:pPr>
            <a:r>
              <a:rPr lang="en-US" sz="1200" kern="0" dirty="0">
                <a:solidFill>
                  <a:srgbClr val="FFFFFF"/>
                </a:solidFill>
                <a:latin typeface="Verdana" pitchFamily="34" charset="0"/>
                <a:ea typeface="Verdana" pitchFamily="34" charset="0"/>
              </a:rPr>
              <a:t>Infineon Partners are published on:</a:t>
            </a:r>
          </a:p>
          <a:p>
            <a:pPr eaLnBrk="0" fontAlgn="auto" hangingPunct="0">
              <a:spcBef>
                <a:spcPts val="0"/>
              </a:spcBef>
              <a:spcAft>
                <a:spcPts val="300"/>
              </a:spcAft>
              <a:buClr>
                <a:srgbClr val="E30034"/>
              </a:buClr>
            </a:pPr>
            <a:r>
              <a:rPr lang="en-US" sz="1200" b="1" kern="0" dirty="0">
                <a:solidFill>
                  <a:srgbClr val="FFFFFF"/>
                </a:solidFill>
                <a:latin typeface="Verdana" pitchFamily="34" charset="0"/>
                <a:ea typeface="Verdana" pitchFamily="34" charset="0"/>
              </a:rPr>
              <a:t>        www.infineon.com/pdh</a:t>
            </a:r>
          </a:p>
        </p:txBody>
      </p:sp>
      <p:pic>
        <p:nvPicPr>
          <p:cNvPr id="1027"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447429" y="1030921"/>
            <a:ext cx="1359450" cy="19338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Footer Placeholder 1">
            <a:extLst>
              <a:ext uri="{FF2B5EF4-FFF2-40B4-BE49-F238E27FC236}">
                <a16:creationId xmlns:a16="http://schemas.microsoft.com/office/drawing/2014/main" id="{0FA8F481-20E9-40AE-A734-7B543BCF851C}"/>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12C886D3-0F03-45EE-8526-461C2D7D70DE}"/>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71DA22F4-F166-44C4-8BC0-22F644F3160C}"/>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376203443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 calcmode="lin" valueType="num">
                                      <p:cBhvr additive="base">
                                        <p:cTn id="11"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 calcmode="lin" valueType="num">
                                      <p:cBhvr additive="base">
                                        <p:cTn id="15"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026"/>
                                        </p:tgtEl>
                                        <p:attrNameLst>
                                          <p:attrName>style.visibility</p:attrName>
                                        </p:attrNameLst>
                                      </p:cBhvr>
                                      <p:to>
                                        <p:strVal val="visible"/>
                                      </p:to>
                                    </p:set>
                                    <p:anim calcmode="lin" valueType="num">
                                      <p:cBhvr additive="base">
                                        <p:cTn id="23" dur="500" fill="hold"/>
                                        <p:tgtEl>
                                          <p:spTgt spid="1026"/>
                                        </p:tgtEl>
                                        <p:attrNameLst>
                                          <p:attrName>ppt_x</p:attrName>
                                        </p:attrNameLst>
                                      </p:cBhvr>
                                      <p:tavLst>
                                        <p:tav tm="0">
                                          <p:val>
                                            <p:strVal val="#ppt_x"/>
                                          </p:val>
                                        </p:tav>
                                        <p:tav tm="100000">
                                          <p:val>
                                            <p:strVal val="#ppt_x"/>
                                          </p:val>
                                        </p:tav>
                                      </p:tavLst>
                                    </p:anim>
                                    <p:anim calcmode="lin" valueType="num">
                                      <p:cBhvr additive="base">
                                        <p:cTn id="24" dur="500" fill="hold"/>
                                        <p:tgtEl>
                                          <p:spTgt spid="102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27"/>
                                        </p:tgtEl>
                                        <p:attrNameLst>
                                          <p:attrName>style.visibility</p:attrName>
                                        </p:attrNameLst>
                                      </p:cBhvr>
                                      <p:to>
                                        <p:strVal val="visible"/>
                                      </p:to>
                                    </p:set>
                                    <p:anim calcmode="lin" valueType="num">
                                      <p:cBhvr additive="base">
                                        <p:cTn id="27" dur="500" fill="hold"/>
                                        <p:tgtEl>
                                          <p:spTgt spid="1027"/>
                                        </p:tgtEl>
                                        <p:attrNameLst>
                                          <p:attrName>ppt_x</p:attrName>
                                        </p:attrNameLst>
                                      </p:cBhvr>
                                      <p:tavLst>
                                        <p:tav tm="0">
                                          <p:val>
                                            <p:strVal val="#ppt_x"/>
                                          </p:val>
                                        </p:tav>
                                        <p:tav tm="100000">
                                          <p:val>
                                            <p:strVal val="#ppt_x"/>
                                          </p:val>
                                        </p:tav>
                                      </p:tavLst>
                                    </p:anim>
                                    <p:anim calcmode="lin" valueType="num">
                                      <p:cBhvr additive="base">
                                        <p:cTn id="28" dur="500" fill="hold"/>
                                        <p:tgtEl>
                                          <p:spTgt spid="102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 calcmode="lin" valueType="num">
                                      <p:cBhvr additive="base">
                                        <p:cTn id="33"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4" end="4"/>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xEl>
                                              <p:pRg st="5" end="5"/>
                                            </p:txEl>
                                          </p:spTgt>
                                        </p:tgtEl>
                                        <p:attrNameLst>
                                          <p:attrName>style.visibility</p:attrName>
                                        </p:attrNameLst>
                                      </p:cBhvr>
                                      <p:to>
                                        <p:strVal val="visible"/>
                                      </p:to>
                                    </p:set>
                                    <p:anim calcmode="lin" valueType="num">
                                      <p:cBhvr additive="base">
                                        <p:cTn id="37"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5" end="5"/>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xEl>
                                              <p:pRg st="6" end="6"/>
                                            </p:txEl>
                                          </p:spTgt>
                                        </p:tgtEl>
                                        <p:attrNameLst>
                                          <p:attrName>style.visibility</p:attrName>
                                        </p:attrNameLst>
                                      </p:cBhvr>
                                      <p:to>
                                        <p:strVal val="visible"/>
                                      </p:to>
                                    </p:set>
                                    <p:anim calcmode="lin" valueType="num">
                                      <p:cBhvr additive="base">
                                        <p:cTn id="41"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6">
                                            <p:txEl>
                                              <p:pRg st="8" end="8"/>
                                            </p:txEl>
                                          </p:spTgt>
                                        </p:tgtEl>
                                        <p:attrNameLst>
                                          <p:attrName>style.visibility</p:attrName>
                                        </p:attrNameLst>
                                      </p:cBhvr>
                                      <p:to>
                                        <p:strVal val="visible"/>
                                      </p:to>
                                    </p:set>
                                    <p:anim calcmode="lin" valueType="num">
                                      <p:cBhvr additive="base">
                                        <p:cTn id="47"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6">
                                            <p:txEl>
                                              <p:pRg st="8" end="8"/>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6">
                                            <p:txEl>
                                              <p:pRg st="9" end="9"/>
                                            </p:txEl>
                                          </p:spTgt>
                                        </p:tgtEl>
                                        <p:attrNameLst>
                                          <p:attrName>style.visibility</p:attrName>
                                        </p:attrNameLst>
                                      </p:cBhvr>
                                      <p:to>
                                        <p:strVal val="visible"/>
                                      </p:to>
                                    </p:set>
                                    <p:anim calcmode="lin" valueType="num">
                                      <p:cBhvr additive="base">
                                        <p:cTn id="51" dur="500" fill="hold"/>
                                        <p:tgtEl>
                                          <p:spTgt spid="6">
                                            <p:txEl>
                                              <p:pRg st="9" end="9"/>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6">
                                            <p:txEl>
                                              <p:pRg st="9" end="9"/>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2" name="Straight Arrow Connector 171"/>
          <p:cNvCxnSpPr/>
          <p:nvPr/>
        </p:nvCxnSpPr>
        <p:spPr>
          <a:xfrm>
            <a:off x="7472293" y="2281575"/>
            <a:ext cx="0" cy="648446"/>
          </a:xfrm>
          <a:prstGeom prst="straightConnector1">
            <a:avLst/>
          </a:prstGeom>
          <a:ln w="19050">
            <a:solidFill>
              <a:schemeClr val="tx2">
                <a:lumMod val="75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15" name="Rectangle 14"/>
          <p:cNvSpPr/>
          <p:nvPr/>
        </p:nvSpPr>
        <p:spPr bwMode="auto">
          <a:xfrm>
            <a:off x="1093912" y="1916832"/>
            <a:ext cx="2880000" cy="3600400"/>
          </a:xfrm>
          <a:prstGeom prst="rect">
            <a:avLst/>
          </a:prstGeom>
          <a:noFill/>
          <a:ln w="38100">
            <a:solidFill>
              <a:schemeClr val="accent5"/>
            </a:solidFill>
            <a:miter lim="800000"/>
            <a:headEnd/>
            <a:tailEnd/>
          </a:ln>
          <a:effectLst/>
        </p:spPr>
        <p:txBody>
          <a:bodyPr wrap="square" lIns="72000" tIns="72000" rIns="72000" bIns="72000" rtlCol="0" anchor="t"/>
          <a:lstStyle/>
          <a:p>
            <a:pPr algn="l" eaLnBrk="0" hangingPunct="0">
              <a:buClr>
                <a:srgbClr val="00214A"/>
              </a:buClr>
            </a:pPr>
            <a:r>
              <a:rPr lang="en-GB" sz="1400" b="1" dirty="0">
                <a:latin typeface="Verdana"/>
                <a:ea typeface="Verdana" pitchFamily="34" charset="0"/>
              </a:rPr>
              <a:t>Sense</a:t>
            </a:r>
          </a:p>
        </p:txBody>
      </p:sp>
      <p:sp>
        <p:nvSpPr>
          <p:cNvPr id="22" name="Rectangle 21"/>
          <p:cNvSpPr/>
          <p:nvPr/>
        </p:nvSpPr>
        <p:spPr bwMode="auto">
          <a:xfrm>
            <a:off x="4046241" y="1916832"/>
            <a:ext cx="2880000" cy="3600400"/>
          </a:xfrm>
          <a:prstGeom prst="rect">
            <a:avLst/>
          </a:prstGeom>
          <a:noFill/>
          <a:ln w="38100">
            <a:solidFill>
              <a:schemeClr val="accent6"/>
            </a:solidFill>
            <a:miter lim="800000"/>
            <a:headEnd/>
            <a:tailEnd/>
          </a:ln>
          <a:effectLst/>
        </p:spPr>
        <p:txBody>
          <a:bodyPr wrap="square" lIns="72000" tIns="72000" rIns="72000" bIns="72000" rtlCol="0" anchor="t"/>
          <a:lstStyle/>
          <a:p>
            <a:pPr algn="l" eaLnBrk="0" hangingPunct="0">
              <a:buClr>
                <a:srgbClr val="00214A"/>
              </a:buClr>
            </a:pPr>
            <a:r>
              <a:rPr lang="en-GB" sz="1400" b="1" dirty="0">
                <a:latin typeface="Verdana"/>
                <a:ea typeface="Verdana" pitchFamily="34" charset="0"/>
              </a:rPr>
              <a:t>Compute</a:t>
            </a:r>
          </a:p>
        </p:txBody>
      </p:sp>
      <p:sp>
        <p:nvSpPr>
          <p:cNvPr id="23" name="Rectangle 22"/>
          <p:cNvSpPr/>
          <p:nvPr/>
        </p:nvSpPr>
        <p:spPr bwMode="auto">
          <a:xfrm>
            <a:off x="6998248" y="1916832"/>
            <a:ext cx="2880000" cy="3600400"/>
          </a:xfrm>
          <a:prstGeom prst="rect">
            <a:avLst/>
          </a:prstGeom>
          <a:noFill/>
          <a:ln w="38100">
            <a:solidFill>
              <a:srgbClr val="004B28"/>
            </a:solidFill>
            <a:miter lim="800000"/>
            <a:headEnd/>
            <a:tailEnd/>
          </a:ln>
          <a:effectLst/>
        </p:spPr>
        <p:txBody>
          <a:bodyPr wrap="square" lIns="72000" tIns="72000" rIns="72000" bIns="72000" rtlCol="0" anchor="t"/>
          <a:lstStyle/>
          <a:p>
            <a:pPr algn="l" eaLnBrk="0" hangingPunct="0">
              <a:buClr>
                <a:srgbClr val="00214A"/>
              </a:buClr>
            </a:pPr>
            <a:r>
              <a:rPr lang="en-GB" sz="1400" b="1" dirty="0">
                <a:latin typeface="Verdana"/>
                <a:ea typeface="Verdana" pitchFamily="34" charset="0"/>
              </a:rPr>
              <a:t>Actuate</a:t>
            </a:r>
          </a:p>
        </p:txBody>
      </p:sp>
      <p:sp>
        <p:nvSpPr>
          <p:cNvPr id="36" name="Rectangle 35"/>
          <p:cNvSpPr/>
          <p:nvPr/>
        </p:nvSpPr>
        <p:spPr bwMode="auto">
          <a:xfrm>
            <a:off x="1093912" y="1072528"/>
            <a:ext cx="8759464" cy="720000"/>
          </a:xfrm>
          <a:prstGeom prst="rect">
            <a:avLst/>
          </a:prstGeom>
          <a:noFill/>
          <a:ln w="38100">
            <a:solidFill>
              <a:schemeClr val="tx2">
                <a:lumMod val="75000"/>
              </a:schemeClr>
            </a:solidFill>
            <a:miter lim="800000"/>
            <a:headEnd/>
            <a:tailEnd/>
          </a:ln>
          <a:effectLst/>
        </p:spPr>
        <p:txBody>
          <a:bodyPr wrap="square" lIns="36000" tIns="36000" rIns="72000" bIns="72000" rtlCol="0" anchor="t"/>
          <a:lstStyle/>
          <a:p>
            <a:pPr algn="l" eaLnBrk="0" hangingPunct="0">
              <a:buClr>
                <a:srgbClr val="00214A"/>
              </a:buClr>
            </a:pPr>
            <a:r>
              <a:rPr lang="en-GB" sz="1400" b="1" dirty="0">
                <a:latin typeface="Verdana"/>
                <a:ea typeface="Verdana" pitchFamily="34" charset="0"/>
              </a:rPr>
              <a:t>Supply</a:t>
            </a:r>
          </a:p>
        </p:txBody>
      </p:sp>
      <p:sp>
        <p:nvSpPr>
          <p:cNvPr id="37" name="Rectangle 36"/>
          <p:cNvSpPr/>
          <p:nvPr/>
        </p:nvSpPr>
        <p:spPr bwMode="auto">
          <a:xfrm>
            <a:off x="1088019" y="5589240"/>
            <a:ext cx="8790231" cy="648000"/>
          </a:xfrm>
          <a:prstGeom prst="rect">
            <a:avLst/>
          </a:prstGeom>
          <a:noFill/>
          <a:ln w="38100">
            <a:solidFill>
              <a:schemeClr val="accent4"/>
            </a:solidFill>
            <a:miter lim="800000"/>
            <a:headEnd/>
            <a:tailEnd/>
          </a:ln>
          <a:effectLst/>
        </p:spPr>
        <p:txBody>
          <a:bodyPr wrap="square" lIns="72000" tIns="72000" rIns="72000" bIns="72000" rtlCol="0" anchor="t"/>
          <a:lstStyle/>
          <a:p>
            <a:pPr algn="l" eaLnBrk="0" hangingPunct="0">
              <a:buClr>
                <a:srgbClr val="00214A"/>
              </a:buClr>
            </a:pPr>
            <a:r>
              <a:rPr lang="en-GB" sz="1400" b="1" dirty="0">
                <a:latin typeface="Verdana"/>
                <a:ea typeface="Verdana" pitchFamily="34" charset="0"/>
              </a:rPr>
              <a:t>Communicate</a:t>
            </a:r>
          </a:p>
        </p:txBody>
      </p:sp>
      <p:sp>
        <p:nvSpPr>
          <p:cNvPr id="20" name="Rectangle 19"/>
          <p:cNvSpPr/>
          <p:nvPr/>
        </p:nvSpPr>
        <p:spPr bwMode="auto">
          <a:xfrm>
            <a:off x="1913168" y="4221130"/>
            <a:ext cx="1080000" cy="720000"/>
          </a:xfrm>
          <a:prstGeom prst="rect">
            <a:avLst/>
          </a:prstGeom>
          <a:solidFill>
            <a:schemeClr val="accent4"/>
          </a:solidFill>
          <a:ln w="9525">
            <a:noFill/>
            <a:miter lim="800000"/>
            <a:headEnd/>
            <a:tailEnd/>
          </a:ln>
          <a:effectLst/>
        </p:spPr>
        <p:txBody>
          <a:bodyPr wrap="square" lIns="72000" tIns="72000" rIns="72000" bIns="72000" rtlCol="0" anchor="ctr"/>
          <a:lstStyle/>
          <a:p>
            <a:pPr>
              <a:buClr>
                <a:srgbClr val="00214A"/>
              </a:buClr>
            </a:pPr>
            <a:r>
              <a:rPr lang="en-GB" sz="1000" dirty="0">
                <a:latin typeface="Infineon Meta-Normal"/>
              </a:rPr>
              <a:t>Rotor Position</a:t>
            </a:r>
          </a:p>
          <a:p>
            <a:pPr>
              <a:buClr>
                <a:srgbClr val="00214A"/>
              </a:buClr>
            </a:pPr>
            <a:r>
              <a:rPr lang="en-GB" sz="1000" dirty="0" err="1">
                <a:latin typeface="Infineon Meta-Normal"/>
              </a:rPr>
              <a:t>iGMR</a:t>
            </a:r>
            <a:r>
              <a:rPr lang="en-GB" sz="1000" dirty="0">
                <a:latin typeface="Infineon Meta-Normal"/>
              </a:rPr>
              <a:t> Sensor</a:t>
            </a:r>
          </a:p>
          <a:p>
            <a:pPr>
              <a:buClr>
                <a:srgbClr val="00214A"/>
              </a:buClr>
            </a:pPr>
            <a:r>
              <a:rPr lang="en-GB" sz="1000" b="1" dirty="0">
                <a:latin typeface="Infineon Meta-Normal"/>
              </a:rPr>
              <a:t>TLE 5009/12</a:t>
            </a:r>
            <a:endParaRPr lang="en-GB" altLang="ja-JP" sz="1000" b="1" dirty="0">
              <a:latin typeface="Infineon Meta-Normal"/>
              <a:ea typeface="MS PGothic" pitchFamily="34" charset="-128"/>
            </a:endParaRPr>
          </a:p>
        </p:txBody>
      </p:sp>
      <p:sp>
        <p:nvSpPr>
          <p:cNvPr id="21" name="Rectangle 20"/>
          <p:cNvSpPr/>
          <p:nvPr/>
        </p:nvSpPr>
        <p:spPr bwMode="auto">
          <a:xfrm>
            <a:off x="1913168" y="3068960"/>
            <a:ext cx="1080000" cy="720000"/>
          </a:xfrm>
          <a:prstGeom prst="rect">
            <a:avLst/>
          </a:prstGeom>
          <a:solidFill>
            <a:schemeClr val="accent4"/>
          </a:solidFill>
          <a:ln w="9525">
            <a:noFill/>
            <a:miter lim="800000"/>
            <a:headEnd/>
            <a:tailEnd/>
          </a:ln>
          <a:effectLst/>
        </p:spPr>
        <p:txBody>
          <a:bodyPr wrap="square" lIns="72000" tIns="72000" rIns="72000" bIns="72000" rtlCol="0" anchor="t"/>
          <a:lstStyle/>
          <a:p>
            <a:pPr>
              <a:buClr>
                <a:srgbClr val="00214A"/>
              </a:buClr>
            </a:pPr>
            <a:r>
              <a:rPr lang="en-GB" sz="1000" dirty="0">
                <a:latin typeface="Infineon Meta-Normal"/>
              </a:rPr>
              <a:t>Torque Sensor</a:t>
            </a:r>
          </a:p>
          <a:p>
            <a:pPr>
              <a:buClr>
                <a:srgbClr val="00214A"/>
              </a:buClr>
            </a:pPr>
            <a:r>
              <a:rPr lang="en-GB" sz="1000" b="1" dirty="0">
                <a:latin typeface="Infineon Meta-Normal"/>
              </a:rPr>
              <a:t>TLE 4998</a:t>
            </a:r>
          </a:p>
          <a:p>
            <a:pPr>
              <a:buClr>
                <a:srgbClr val="00214A"/>
              </a:buClr>
            </a:pPr>
            <a:endParaRPr lang="en-GB" sz="1000" b="1" dirty="0">
              <a:latin typeface="Infineon Meta-Normal"/>
            </a:endParaRPr>
          </a:p>
          <a:p>
            <a:pPr>
              <a:buClr>
                <a:srgbClr val="00214A"/>
              </a:buClr>
            </a:pPr>
            <a:endParaRPr lang="en-GB" sz="1000" b="1" dirty="0">
              <a:latin typeface="Infineon Meta-Normal"/>
            </a:endParaRPr>
          </a:p>
          <a:p>
            <a:endParaRPr lang="en-GB" sz="1000" b="1" dirty="0">
              <a:latin typeface="Infineon Meta-Normal"/>
            </a:endParaRPr>
          </a:p>
        </p:txBody>
      </p:sp>
      <p:grpSp>
        <p:nvGrpSpPr>
          <p:cNvPr id="24" name="Group 91"/>
          <p:cNvGrpSpPr>
            <a:grpSpLocks/>
          </p:cNvGrpSpPr>
          <p:nvPr/>
        </p:nvGrpSpPr>
        <p:grpSpPr bwMode="auto">
          <a:xfrm>
            <a:off x="2219251" y="3501295"/>
            <a:ext cx="466682" cy="215882"/>
            <a:chOff x="555623" y="2101362"/>
            <a:chExt cx="2369786" cy="968572"/>
          </a:xfrm>
        </p:grpSpPr>
        <p:grpSp>
          <p:nvGrpSpPr>
            <p:cNvPr id="25" name="Group 75"/>
            <p:cNvGrpSpPr>
              <a:grpSpLocks/>
            </p:cNvGrpSpPr>
            <p:nvPr/>
          </p:nvGrpSpPr>
          <p:grpSpPr bwMode="auto">
            <a:xfrm>
              <a:off x="555623" y="2101362"/>
              <a:ext cx="2369786" cy="968572"/>
              <a:chOff x="374" y="1634"/>
              <a:chExt cx="2432" cy="994"/>
            </a:xfrm>
          </p:grpSpPr>
          <p:sp>
            <p:nvSpPr>
              <p:cNvPr id="30" name="Rectangle 64"/>
              <p:cNvSpPr>
                <a:spLocks noChangeArrowheads="1"/>
              </p:cNvSpPr>
              <p:nvPr/>
            </p:nvSpPr>
            <p:spPr bwMode="auto">
              <a:xfrm>
                <a:off x="374" y="2080"/>
                <a:ext cx="2432" cy="80"/>
              </a:xfrm>
              <a:prstGeom prst="rect">
                <a:avLst/>
              </a:prstGeom>
              <a:solidFill>
                <a:srgbClr val="FF9900"/>
              </a:solidFill>
              <a:ln w="9525" algn="ctr">
                <a:solidFill>
                  <a:srgbClr val="FF9900"/>
                </a:solidFill>
                <a:miter lim="800000"/>
                <a:headEnd/>
                <a:tailEnd/>
              </a:ln>
              <a:effectLst/>
            </p:spPr>
            <p:txBody>
              <a:bodyPr anchor="ctr">
                <a:noAutofit/>
              </a:bodyPr>
              <a:lstStyle/>
              <a:p>
                <a:pPr fontAlgn="auto">
                  <a:spcBef>
                    <a:spcPts val="0"/>
                  </a:spcBef>
                  <a:spcAft>
                    <a:spcPts val="0"/>
                  </a:spcAft>
                  <a:buClr>
                    <a:schemeClr val="tx1"/>
                  </a:buClr>
                  <a:defRPr/>
                </a:pPr>
                <a:endParaRPr lang="en-GB" sz="1800" kern="0" dirty="0">
                  <a:latin typeface="Arial" pitchFamily="34" charset="0"/>
                  <a:cs typeface="Arial" pitchFamily="34" charset="0"/>
                </a:endParaRPr>
              </a:p>
            </p:txBody>
          </p:sp>
          <p:sp>
            <p:nvSpPr>
              <p:cNvPr id="31" name="Rectangle 65" descr="5%"/>
              <p:cNvSpPr>
                <a:spLocks noChangeArrowheads="1"/>
              </p:cNvSpPr>
              <p:nvPr/>
            </p:nvSpPr>
            <p:spPr bwMode="auto">
              <a:xfrm>
                <a:off x="1242" y="1992"/>
                <a:ext cx="736" cy="88"/>
              </a:xfrm>
              <a:prstGeom prst="rect">
                <a:avLst/>
              </a:prstGeom>
              <a:solidFill>
                <a:srgbClr val="C9C4C2"/>
              </a:solidFill>
              <a:ln w="9525" algn="ctr">
                <a:solidFill>
                  <a:srgbClr val="969696"/>
                </a:solidFill>
                <a:miter lim="800000"/>
                <a:headEnd/>
                <a:tailEnd/>
              </a:ln>
              <a:effectLst/>
            </p:spPr>
            <p:txBody>
              <a:bodyPr anchor="ctr">
                <a:noAutofit/>
              </a:bodyPr>
              <a:lstStyle/>
              <a:p>
                <a:pPr fontAlgn="auto">
                  <a:spcBef>
                    <a:spcPts val="0"/>
                  </a:spcBef>
                  <a:spcAft>
                    <a:spcPts val="0"/>
                  </a:spcAft>
                  <a:buClr>
                    <a:schemeClr val="tx1"/>
                  </a:buClr>
                  <a:defRPr/>
                </a:pPr>
                <a:endParaRPr lang="en-GB" sz="1800" kern="0" dirty="0">
                  <a:latin typeface="Arial" pitchFamily="34" charset="0"/>
                  <a:cs typeface="Arial" pitchFamily="34" charset="0"/>
                </a:endParaRPr>
              </a:p>
            </p:txBody>
          </p:sp>
          <p:sp>
            <p:nvSpPr>
              <p:cNvPr id="32" name="Rectangle 66" descr="5%"/>
              <p:cNvSpPr>
                <a:spLocks noChangeArrowheads="1"/>
              </p:cNvSpPr>
              <p:nvPr/>
            </p:nvSpPr>
            <p:spPr bwMode="auto">
              <a:xfrm>
                <a:off x="1242" y="2160"/>
                <a:ext cx="736" cy="95"/>
              </a:xfrm>
              <a:prstGeom prst="rect">
                <a:avLst/>
              </a:prstGeom>
              <a:solidFill>
                <a:srgbClr val="C9C4C2"/>
              </a:solidFill>
              <a:ln w="9525" algn="ctr">
                <a:solidFill>
                  <a:srgbClr val="969696"/>
                </a:solidFill>
                <a:miter lim="800000"/>
                <a:headEnd/>
                <a:tailEnd/>
              </a:ln>
              <a:effectLst/>
            </p:spPr>
            <p:txBody>
              <a:bodyPr anchor="ctr">
                <a:noAutofit/>
              </a:bodyPr>
              <a:lstStyle/>
              <a:p>
                <a:pPr fontAlgn="auto">
                  <a:spcBef>
                    <a:spcPts val="0"/>
                  </a:spcBef>
                  <a:spcAft>
                    <a:spcPts val="0"/>
                  </a:spcAft>
                  <a:buClr>
                    <a:schemeClr val="tx1"/>
                  </a:buClr>
                  <a:defRPr/>
                </a:pPr>
                <a:endParaRPr lang="en-GB" sz="1800" kern="0" dirty="0">
                  <a:latin typeface="Arial" pitchFamily="34" charset="0"/>
                  <a:cs typeface="Arial" pitchFamily="34" charset="0"/>
                </a:endParaRPr>
              </a:p>
            </p:txBody>
          </p:sp>
          <p:sp>
            <p:nvSpPr>
              <p:cNvPr id="33" name="Freeform 67"/>
              <p:cNvSpPr>
                <a:spLocks/>
              </p:cNvSpPr>
              <p:nvPr/>
            </p:nvSpPr>
            <p:spPr bwMode="auto">
              <a:xfrm flipH="1">
                <a:off x="920" y="1795"/>
                <a:ext cx="422" cy="300"/>
              </a:xfrm>
              <a:custGeom>
                <a:avLst/>
                <a:gdLst>
                  <a:gd name="T0" fmla="*/ 0 w 400"/>
                  <a:gd name="T1" fmla="*/ 200 h 296"/>
                  <a:gd name="T2" fmla="*/ 51 w 400"/>
                  <a:gd name="T3" fmla="*/ 56 h 296"/>
                  <a:gd name="T4" fmla="*/ 102 w 400"/>
                  <a:gd name="T5" fmla="*/ 16 h 296"/>
                  <a:gd name="T6" fmla="*/ 153 w 400"/>
                  <a:gd name="T7" fmla="*/ 0 h 296"/>
                  <a:gd name="T8" fmla="*/ 280 w 400"/>
                  <a:gd name="T9" fmla="*/ 32 h 296"/>
                  <a:gd name="T10" fmla="*/ 373 w 400"/>
                  <a:gd name="T11" fmla="*/ 152 h 296"/>
                  <a:gd name="T12" fmla="*/ 390 w 400"/>
                  <a:gd name="T13" fmla="*/ 208 h 296"/>
                  <a:gd name="T14" fmla="*/ 424 w 400"/>
                  <a:gd name="T15" fmla="*/ 296 h 296"/>
                  <a:gd name="T16" fmla="*/ 0 60000 65536"/>
                  <a:gd name="T17" fmla="*/ 0 60000 65536"/>
                  <a:gd name="T18" fmla="*/ 0 60000 65536"/>
                  <a:gd name="T19" fmla="*/ 0 60000 65536"/>
                  <a:gd name="T20" fmla="*/ 0 60000 65536"/>
                  <a:gd name="T21" fmla="*/ 0 60000 65536"/>
                  <a:gd name="T22" fmla="*/ 0 60000 65536"/>
                  <a:gd name="T23" fmla="*/ 0 60000 65536"/>
                  <a:gd name="T24" fmla="*/ 0 w 400"/>
                  <a:gd name="T25" fmla="*/ 0 h 296"/>
                  <a:gd name="T26" fmla="*/ 400 w 400"/>
                  <a:gd name="T27" fmla="*/ 296 h 2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0" h="296">
                    <a:moveTo>
                      <a:pt x="0" y="200"/>
                    </a:moveTo>
                    <a:cubicBezTo>
                      <a:pt x="16" y="153"/>
                      <a:pt x="15" y="96"/>
                      <a:pt x="48" y="56"/>
                    </a:cubicBezTo>
                    <a:cubicBezTo>
                      <a:pt x="59" y="43"/>
                      <a:pt x="79" y="23"/>
                      <a:pt x="96" y="16"/>
                    </a:cubicBezTo>
                    <a:cubicBezTo>
                      <a:pt x="111" y="9"/>
                      <a:pt x="144" y="0"/>
                      <a:pt x="144" y="0"/>
                    </a:cubicBezTo>
                    <a:cubicBezTo>
                      <a:pt x="184" y="6"/>
                      <a:pt x="230" y="8"/>
                      <a:pt x="264" y="32"/>
                    </a:cubicBezTo>
                    <a:cubicBezTo>
                      <a:pt x="288" y="49"/>
                      <a:pt x="342" y="121"/>
                      <a:pt x="352" y="152"/>
                    </a:cubicBezTo>
                    <a:cubicBezTo>
                      <a:pt x="358" y="170"/>
                      <a:pt x="360" y="190"/>
                      <a:pt x="368" y="208"/>
                    </a:cubicBezTo>
                    <a:cubicBezTo>
                      <a:pt x="381" y="238"/>
                      <a:pt x="400" y="262"/>
                      <a:pt x="400" y="296"/>
                    </a:cubicBezTo>
                  </a:path>
                </a:pathLst>
              </a:custGeom>
              <a:noFill/>
              <a:ln w="9525" cap="flat" cmpd="sng">
                <a:solidFill>
                  <a:srgbClr val="E37979"/>
                </a:solidFill>
                <a:prstDash val="solid"/>
                <a:round/>
                <a:headEnd/>
                <a:tailEnd/>
              </a:ln>
            </p:spPr>
            <p:txBody>
              <a:bodyPr anchor="ctr">
                <a:noAutofit/>
              </a:bodyPr>
              <a:lstStyle/>
              <a:p>
                <a:pPr fontAlgn="auto">
                  <a:spcBef>
                    <a:spcPts val="0"/>
                  </a:spcBef>
                  <a:spcAft>
                    <a:spcPts val="0"/>
                  </a:spcAft>
                  <a:defRPr/>
                </a:pPr>
                <a:endParaRPr lang="en-GB" sz="1800" kern="0" dirty="0">
                  <a:solidFill>
                    <a:sysClr val="windowText" lastClr="000000"/>
                  </a:solidFill>
                  <a:latin typeface="Arial" pitchFamily="34" charset="0"/>
                  <a:cs typeface="Arial" pitchFamily="34" charset="0"/>
                </a:endParaRPr>
              </a:p>
            </p:txBody>
          </p:sp>
          <p:sp>
            <p:nvSpPr>
              <p:cNvPr id="34" name="Freeform 68"/>
              <p:cNvSpPr>
                <a:spLocks/>
              </p:cNvSpPr>
              <p:nvPr/>
            </p:nvSpPr>
            <p:spPr bwMode="auto">
              <a:xfrm flipV="1">
                <a:off x="1863" y="2146"/>
                <a:ext cx="397" cy="336"/>
              </a:xfrm>
              <a:custGeom>
                <a:avLst/>
                <a:gdLst>
                  <a:gd name="T0" fmla="*/ 0 w 400"/>
                  <a:gd name="T1" fmla="*/ 227 h 296"/>
                  <a:gd name="T2" fmla="*/ 48 w 400"/>
                  <a:gd name="T3" fmla="*/ 64 h 296"/>
                  <a:gd name="T4" fmla="*/ 96 w 400"/>
                  <a:gd name="T5" fmla="*/ 18 h 296"/>
                  <a:gd name="T6" fmla="*/ 144 w 400"/>
                  <a:gd name="T7" fmla="*/ 0 h 296"/>
                  <a:gd name="T8" fmla="*/ 264 w 400"/>
                  <a:gd name="T9" fmla="*/ 36 h 296"/>
                  <a:gd name="T10" fmla="*/ 352 w 400"/>
                  <a:gd name="T11" fmla="*/ 173 h 296"/>
                  <a:gd name="T12" fmla="*/ 368 w 400"/>
                  <a:gd name="T13" fmla="*/ 236 h 296"/>
                  <a:gd name="T14" fmla="*/ 400 w 400"/>
                  <a:gd name="T15" fmla="*/ 336 h 296"/>
                  <a:gd name="T16" fmla="*/ 0 60000 65536"/>
                  <a:gd name="T17" fmla="*/ 0 60000 65536"/>
                  <a:gd name="T18" fmla="*/ 0 60000 65536"/>
                  <a:gd name="T19" fmla="*/ 0 60000 65536"/>
                  <a:gd name="T20" fmla="*/ 0 60000 65536"/>
                  <a:gd name="T21" fmla="*/ 0 60000 65536"/>
                  <a:gd name="T22" fmla="*/ 0 60000 65536"/>
                  <a:gd name="T23" fmla="*/ 0 60000 65536"/>
                  <a:gd name="T24" fmla="*/ 0 w 400"/>
                  <a:gd name="T25" fmla="*/ 0 h 296"/>
                  <a:gd name="T26" fmla="*/ 400 w 400"/>
                  <a:gd name="T27" fmla="*/ 296 h 2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0" h="296">
                    <a:moveTo>
                      <a:pt x="0" y="200"/>
                    </a:moveTo>
                    <a:cubicBezTo>
                      <a:pt x="16" y="153"/>
                      <a:pt x="15" y="96"/>
                      <a:pt x="48" y="56"/>
                    </a:cubicBezTo>
                    <a:cubicBezTo>
                      <a:pt x="59" y="43"/>
                      <a:pt x="79" y="23"/>
                      <a:pt x="96" y="16"/>
                    </a:cubicBezTo>
                    <a:cubicBezTo>
                      <a:pt x="111" y="9"/>
                      <a:pt x="144" y="0"/>
                      <a:pt x="144" y="0"/>
                    </a:cubicBezTo>
                    <a:cubicBezTo>
                      <a:pt x="184" y="6"/>
                      <a:pt x="230" y="8"/>
                      <a:pt x="264" y="32"/>
                    </a:cubicBezTo>
                    <a:cubicBezTo>
                      <a:pt x="288" y="49"/>
                      <a:pt x="342" y="121"/>
                      <a:pt x="352" y="152"/>
                    </a:cubicBezTo>
                    <a:cubicBezTo>
                      <a:pt x="358" y="170"/>
                      <a:pt x="360" y="190"/>
                      <a:pt x="368" y="208"/>
                    </a:cubicBezTo>
                    <a:cubicBezTo>
                      <a:pt x="381" y="238"/>
                      <a:pt x="400" y="262"/>
                      <a:pt x="400" y="296"/>
                    </a:cubicBezTo>
                  </a:path>
                </a:pathLst>
              </a:custGeom>
              <a:noFill/>
              <a:ln w="9525" cap="flat" cmpd="sng">
                <a:solidFill>
                  <a:srgbClr val="D84922"/>
                </a:solidFill>
                <a:prstDash val="solid"/>
                <a:round/>
                <a:headEnd/>
                <a:tailEnd/>
              </a:ln>
            </p:spPr>
            <p:txBody>
              <a:bodyPr anchor="ctr">
                <a:noAutofit/>
              </a:bodyPr>
              <a:lstStyle/>
              <a:p>
                <a:pPr fontAlgn="auto">
                  <a:spcBef>
                    <a:spcPts val="0"/>
                  </a:spcBef>
                  <a:spcAft>
                    <a:spcPts val="0"/>
                  </a:spcAft>
                  <a:defRPr/>
                </a:pPr>
                <a:endParaRPr lang="en-GB" sz="1800" kern="0" dirty="0">
                  <a:solidFill>
                    <a:sysClr val="windowText" lastClr="000000"/>
                  </a:solidFill>
                  <a:latin typeface="Arial" pitchFamily="34" charset="0"/>
                  <a:cs typeface="Arial" pitchFamily="34" charset="0"/>
                </a:endParaRPr>
              </a:p>
            </p:txBody>
          </p:sp>
          <p:sp>
            <p:nvSpPr>
              <p:cNvPr id="35" name="Line 69"/>
              <p:cNvSpPr>
                <a:spLocks noChangeShapeType="1"/>
              </p:cNvSpPr>
              <p:nvPr/>
            </p:nvSpPr>
            <p:spPr bwMode="auto">
              <a:xfrm flipV="1">
                <a:off x="738" y="1634"/>
                <a:ext cx="190" cy="446"/>
              </a:xfrm>
              <a:prstGeom prst="line">
                <a:avLst/>
              </a:prstGeom>
              <a:noFill/>
              <a:ln w="9525">
                <a:solidFill>
                  <a:srgbClr val="00214A"/>
                </a:solidFill>
                <a:round/>
                <a:headEnd/>
                <a:tailEnd/>
              </a:ln>
            </p:spPr>
            <p:txBody>
              <a:bodyPr wrap="none" anchor="ctr">
                <a:noAutofit/>
              </a:bodyPr>
              <a:lstStyle/>
              <a:p>
                <a:pPr fontAlgn="auto">
                  <a:spcBef>
                    <a:spcPts val="0"/>
                  </a:spcBef>
                  <a:spcAft>
                    <a:spcPts val="0"/>
                  </a:spcAft>
                  <a:defRPr/>
                </a:pPr>
                <a:endParaRPr lang="en-GB" sz="1800" kern="0" dirty="0">
                  <a:solidFill>
                    <a:sysClr val="windowText" lastClr="000000"/>
                  </a:solidFill>
                  <a:latin typeface="Arial" pitchFamily="34" charset="0"/>
                  <a:cs typeface="Arial" pitchFamily="34" charset="0"/>
                </a:endParaRPr>
              </a:p>
            </p:txBody>
          </p:sp>
          <p:sp>
            <p:nvSpPr>
              <p:cNvPr id="38" name="Line 70"/>
              <p:cNvSpPr>
                <a:spLocks noChangeShapeType="1"/>
              </p:cNvSpPr>
              <p:nvPr/>
            </p:nvSpPr>
            <p:spPr bwMode="auto">
              <a:xfrm flipH="1" flipV="1">
                <a:off x="729" y="2160"/>
                <a:ext cx="215" cy="468"/>
              </a:xfrm>
              <a:prstGeom prst="line">
                <a:avLst/>
              </a:prstGeom>
              <a:noFill/>
              <a:ln w="9525">
                <a:solidFill>
                  <a:srgbClr val="00214A"/>
                </a:solidFill>
                <a:round/>
                <a:headEnd/>
                <a:tailEnd/>
              </a:ln>
            </p:spPr>
            <p:txBody>
              <a:bodyPr anchor="ctr">
                <a:noAutofit/>
              </a:bodyPr>
              <a:lstStyle/>
              <a:p>
                <a:pPr fontAlgn="auto">
                  <a:spcBef>
                    <a:spcPts val="0"/>
                  </a:spcBef>
                  <a:spcAft>
                    <a:spcPts val="0"/>
                  </a:spcAft>
                  <a:defRPr/>
                </a:pPr>
                <a:endParaRPr lang="en-GB" sz="1800" kern="0" dirty="0">
                  <a:solidFill>
                    <a:sysClr val="windowText" lastClr="000000"/>
                  </a:solidFill>
                  <a:latin typeface="Arial" pitchFamily="34" charset="0"/>
                  <a:cs typeface="Arial" pitchFamily="34" charset="0"/>
                </a:endParaRPr>
              </a:p>
            </p:txBody>
          </p:sp>
          <p:sp>
            <p:nvSpPr>
              <p:cNvPr id="39" name="Line 71"/>
              <p:cNvSpPr>
                <a:spLocks noChangeShapeType="1"/>
              </p:cNvSpPr>
              <p:nvPr/>
            </p:nvSpPr>
            <p:spPr bwMode="auto">
              <a:xfrm flipH="1" flipV="1">
                <a:off x="2227" y="1634"/>
                <a:ext cx="232" cy="446"/>
              </a:xfrm>
              <a:prstGeom prst="line">
                <a:avLst/>
              </a:prstGeom>
              <a:noFill/>
              <a:ln w="9525">
                <a:solidFill>
                  <a:srgbClr val="00214A"/>
                </a:solidFill>
                <a:round/>
                <a:headEnd/>
                <a:tailEnd/>
              </a:ln>
            </p:spPr>
            <p:txBody>
              <a:bodyPr anchor="ctr">
                <a:noAutofit/>
              </a:bodyPr>
              <a:lstStyle/>
              <a:p>
                <a:pPr fontAlgn="auto">
                  <a:spcBef>
                    <a:spcPts val="0"/>
                  </a:spcBef>
                  <a:spcAft>
                    <a:spcPts val="0"/>
                  </a:spcAft>
                  <a:defRPr/>
                </a:pPr>
                <a:endParaRPr lang="en-GB" sz="1800" kern="0" dirty="0">
                  <a:solidFill>
                    <a:sysClr val="windowText" lastClr="000000"/>
                  </a:solidFill>
                  <a:latin typeface="Arial" pitchFamily="34" charset="0"/>
                  <a:cs typeface="Arial" pitchFamily="34" charset="0"/>
                </a:endParaRPr>
              </a:p>
            </p:txBody>
          </p:sp>
          <p:sp>
            <p:nvSpPr>
              <p:cNvPr id="40" name="Line 72"/>
              <p:cNvSpPr>
                <a:spLocks noChangeShapeType="1"/>
              </p:cNvSpPr>
              <p:nvPr/>
            </p:nvSpPr>
            <p:spPr bwMode="auto">
              <a:xfrm flipV="1">
                <a:off x="2260" y="2168"/>
                <a:ext cx="199" cy="460"/>
              </a:xfrm>
              <a:prstGeom prst="line">
                <a:avLst/>
              </a:prstGeom>
              <a:noFill/>
              <a:ln w="9525">
                <a:solidFill>
                  <a:srgbClr val="00214A"/>
                </a:solidFill>
                <a:round/>
                <a:headEnd/>
                <a:tailEnd/>
              </a:ln>
            </p:spPr>
            <p:txBody>
              <a:bodyPr anchor="ctr">
                <a:noAutofit/>
              </a:bodyPr>
              <a:lstStyle/>
              <a:p>
                <a:pPr fontAlgn="auto">
                  <a:spcBef>
                    <a:spcPts val="0"/>
                  </a:spcBef>
                  <a:spcAft>
                    <a:spcPts val="0"/>
                  </a:spcAft>
                  <a:defRPr/>
                </a:pPr>
                <a:endParaRPr lang="en-GB" sz="1800" kern="0" dirty="0">
                  <a:solidFill>
                    <a:sysClr val="windowText" lastClr="000000"/>
                  </a:solidFill>
                  <a:latin typeface="Arial" pitchFamily="34" charset="0"/>
                  <a:cs typeface="Arial" pitchFamily="34" charset="0"/>
                </a:endParaRPr>
              </a:p>
            </p:txBody>
          </p:sp>
          <p:sp>
            <p:nvSpPr>
              <p:cNvPr id="41" name="Line 73"/>
              <p:cNvSpPr>
                <a:spLocks noChangeShapeType="1"/>
              </p:cNvSpPr>
              <p:nvPr/>
            </p:nvSpPr>
            <p:spPr bwMode="auto">
              <a:xfrm>
                <a:off x="920" y="1634"/>
                <a:ext cx="1315" cy="0"/>
              </a:xfrm>
              <a:prstGeom prst="line">
                <a:avLst/>
              </a:prstGeom>
              <a:noFill/>
              <a:ln w="9525">
                <a:solidFill>
                  <a:srgbClr val="00214A"/>
                </a:solidFill>
                <a:round/>
                <a:headEnd/>
                <a:tailEnd/>
              </a:ln>
            </p:spPr>
            <p:txBody>
              <a:bodyPr wrap="none" anchor="ctr">
                <a:noAutofit/>
              </a:bodyPr>
              <a:lstStyle/>
              <a:p>
                <a:pPr fontAlgn="auto">
                  <a:spcBef>
                    <a:spcPts val="0"/>
                  </a:spcBef>
                  <a:spcAft>
                    <a:spcPts val="0"/>
                  </a:spcAft>
                  <a:defRPr/>
                </a:pPr>
                <a:endParaRPr lang="en-GB" sz="1800" kern="0" dirty="0">
                  <a:solidFill>
                    <a:sysClr val="windowText" lastClr="000000"/>
                  </a:solidFill>
                  <a:latin typeface="Arial" pitchFamily="34" charset="0"/>
                  <a:cs typeface="Arial" pitchFamily="34" charset="0"/>
                </a:endParaRPr>
              </a:p>
            </p:txBody>
          </p:sp>
          <p:sp>
            <p:nvSpPr>
              <p:cNvPr id="42" name="Line 74"/>
              <p:cNvSpPr>
                <a:spLocks noChangeShapeType="1"/>
              </p:cNvSpPr>
              <p:nvPr/>
            </p:nvSpPr>
            <p:spPr bwMode="auto">
              <a:xfrm>
                <a:off x="944" y="2621"/>
                <a:ext cx="1315" cy="0"/>
              </a:xfrm>
              <a:prstGeom prst="line">
                <a:avLst/>
              </a:prstGeom>
              <a:noFill/>
              <a:ln w="9525">
                <a:solidFill>
                  <a:srgbClr val="00214A"/>
                </a:solidFill>
                <a:round/>
                <a:headEnd/>
                <a:tailEnd/>
              </a:ln>
            </p:spPr>
            <p:txBody>
              <a:bodyPr wrap="none" anchor="ctr">
                <a:noAutofit/>
              </a:bodyPr>
              <a:lstStyle/>
              <a:p>
                <a:pPr fontAlgn="auto">
                  <a:spcBef>
                    <a:spcPts val="0"/>
                  </a:spcBef>
                  <a:spcAft>
                    <a:spcPts val="0"/>
                  </a:spcAft>
                  <a:defRPr/>
                </a:pPr>
                <a:endParaRPr lang="en-GB" sz="1800" kern="0" dirty="0">
                  <a:solidFill>
                    <a:sysClr val="windowText" lastClr="000000"/>
                  </a:solidFill>
                  <a:latin typeface="Arial" pitchFamily="34" charset="0"/>
                  <a:cs typeface="Arial" pitchFamily="34" charset="0"/>
                </a:endParaRPr>
              </a:p>
            </p:txBody>
          </p:sp>
        </p:grpSp>
        <p:cxnSp>
          <p:nvCxnSpPr>
            <p:cNvPr id="26" name="Straight Connector 64"/>
            <p:cNvCxnSpPr>
              <a:cxnSpLocks noChangeShapeType="1"/>
            </p:cNvCxnSpPr>
            <p:nvPr/>
          </p:nvCxnSpPr>
          <p:spPr bwMode="auto">
            <a:xfrm>
              <a:off x="1691708" y="2450356"/>
              <a:ext cx="142877" cy="0"/>
            </a:xfrm>
            <a:prstGeom prst="line">
              <a:avLst/>
            </a:prstGeom>
            <a:noFill/>
            <a:ln w="31750" algn="ctr">
              <a:solidFill>
                <a:schemeClr val="accent6"/>
              </a:solidFill>
              <a:round/>
              <a:headEnd/>
              <a:tailEnd/>
            </a:ln>
            <a:extLst>
              <a:ext uri="{909E8E84-426E-40DD-AFC4-6F175D3DCCD1}">
                <a14:hiddenFill xmlns:a14="http://schemas.microsoft.com/office/drawing/2010/main">
                  <a:noFill/>
                </a14:hiddenFill>
              </a:ext>
            </a:extLst>
          </p:spPr>
        </p:cxnSp>
        <p:cxnSp>
          <p:nvCxnSpPr>
            <p:cNvPr id="29" name="Straight Connector 81"/>
            <p:cNvCxnSpPr>
              <a:cxnSpLocks noChangeShapeType="1"/>
            </p:cNvCxnSpPr>
            <p:nvPr/>
          </p:nvCxnSpPr>
          <p:spPr bwMode="auto">
            <a:xfrm>
              <a:off x="1691708" y="2699276"/>
              <a:ext cx="142877" cy="0"/>
            </a:xfrm>
            <a:prstGeom prst="line">
              <a:avLst/>
            </a:prstGeom>
            <a:noFill/>
            <a:ln w="31750" algn="ctr">
              <a:solidFill>
                <a:schemeClr val="accent6"/>
              </a:solidFill>
              <a:round/>
              <a:headEnd/>
              <a:tailEnd/>
            </a:ln>
            <a:extLst>
              <a:ext uri="{909E8E84-426E-40DD-AFC4-6F175D3DCCD1}">
                <a14:hiddenFill xmlns:a14="http://schemas.microsoft.com/office/drawing/2010/main">
                  <a:noFill/>
                </a14:hiddenFill>
              </a:ext>
            </a:extLst>
          </p:spPr>
        </p:cxnSp>
      </p:grpSp>
      <p:sp>
        <p:nvSpPr>
          <p:cNvPr id="8" name="Rectangle 7"/>
          <p:cNvSpPr/>
          <p:nvPr/>
        </p:nvSpPr>
        <p:spPr bwMode="auto">
          <a:xfrm>
            <a:off x="1841100" y="2996952"/>
            <a:ext cx="1224136" cy="864096"/>
          </a:xfrm>
          <a:prstGeom prst="rect">
            <a:avLst/>
          </a:prstGeom>
          <a:noFill/>
          <a:ln w="9525">
            <a:solidFill>
              <a:srgbClr val="00214A"/>
            </a:solidFill>
            <a:prstDash val="dash"/>
            <a:miter lim="800000"/>
            <a:headEnd/>
            <a:tailEnd/>
          </a:ln>
          <a:effectLst/>
        </p:spPr>
        <p:txBody>
          <a:bodyPr wrap="square" lIns="72000" tIns="72000" rIns="72000" bIns="72000" rtlCol="0" anchor="ctr">
            <a:noAutofit/>
          </a:bodyPr>
          <a:lstStyle/>
          <a:p>
            <a:pPr eaLnBrk="0" hangingPunct="0">
              <a:buClr>
                <a:schemeClr val="tx1"/>
              </a:buClr>
            </a:pPr>
            <a:endParaRPr lang="en-GB" sz="1600" dirty="0">
              <a:solidFill>
                <a:srgbClr val="00214A"/>
              </a:solidFill>
              <a:latin typeface="Verdana"/>
              <a:ea typeface="Verdana" pitchFamily="34" charset="0"/>
            </a:endParaRPr>
          </a:p>
        </p:txBody>
      </p:sp>
      <p:sp>
        <p:nvSpPr>
          <p:cNvPr id="43" name="Rectangle 42"/>
          <p:cNvSpPr/>
          <p:nvPr/>
        </p:nvSpPr>
        <p:spPr bwMode="auto">
          <a:xfrm>
            <a:off x="1841100" y="4149080"/>
            <a:ext cx="1224136" cy="864096"/>
          </a:xfrm>
          <a:prstGeom prst="rect">
            <a:avLst/>
          </a:prstGeom>
          <a:noFill/>
          <a:ln w="9525">
            <a:solidFill>
              <a:srgbClr val="00214A"/>
            </a:solidFill>
            <a:prstDash val="dash"/>
            <a:miter lim="800000"/>
            <a:headEnd/>
            <a:tailEnd/>
          </a:ln>
          <a:effectLst/>
        </p:spPr>
        <p:txBody>
          <a:bodyPr wrap="square" lIns="72000" tIns="72000" rIns="72000" bIns="72000" rtlCol="0" anchor="ctr">
            <a:noAutofit/>
          </a:bodyPr>
          <a:lstStyle/>
          <a:p>
            <a:pPr eaLnBrk="0" hangingPunct="0">
              <a:buClr>
                <a:schemeClr val="tx1"/>
              </a:buClr>
            </a:pPr>
            <a:endParaRPr lang="en-GB" sz="1600" dirty="0">
              <a:solidFill>
                <a:srgbClr val="00214A"/>
              </a:solidFill>
              <a:latin typeface="Verdana"/>
              <a:ea typeface="Verdana" pitchFamily="34" charset="0"/>
            </a:endParaRPr>
          </a:p>
        </p:txBody>
      </p:sp>
      <p:sp>
        <p:nvSpPr>
          <p:cNvPr id="10" name="Rectangle 9"/>
          <p:cNvSpPr/>
          <p:nvPr/>
        </p:nvSpPr>
        <p:spPr bwMode="auto">
          <a:xfrm>
            <a:off x="4971509" y="2924944"/>
            <a:ext cx="1317179" cy="2304176"/>
          </a:xfrm>
          <a:prstGeom prst="rect">
            <a:avLst/>
          </a:prstGeom>
          <a:solidFill>
            <a:schemeClr val="accent3">
              <a:lumMod val="50000"/>
            </a:schemeClr>
          </a:solidFill>
          <a:ln w="9525">
            <a:noFill/>
            <a:miter lim="800000"/>
            <a:headEnd/>
            <a:tailEnd/>
          </a:ln>
          <a:effectLst/>
        </p:spPr>
        <p:txBody>
          <a:bodyPr wrap="square" lIns="72000" tIns="72000" rIns="72000" bIns="72000" rtlCol="0" anchor="ctr"/>
          <a:lstStyle/>
          <a:p>
            <a:pPr>
              <a:buClr>
                <a:srgbClr val="00214A"/>
              </a:buClr>
            </a:pPr>
            <a:r>
              <a:rPr lang="en-GB" sz="1000" dirty="0">
                <a:solidFill>
                  <a:schemeClr val="bg1"/>
                </a:solidFill>
                <a:latin typeface="Infineon Meta-Normal"/>
              </a:rPr>
              <a:t>32-bit</a:t>
            </a:r>
            <a:br>
              <a:rPr lang="en-GB" sz="1000" dirty="0">
                <a:solidFill>
                  <a:schemeClr val="bg1"/>
                </a:solidFill>
                <a:latin typeface="Infineon Meta-Normal"/>
              </a:rPr>
            </a:br>
            <a:r>
              <a:rPr lang="en-GB" sz="1000" b="1" dirty="0">
                <a:solidFill>
                  <a:schemeClr val="bg1"/>
                </a:solidFill>
                <a:latin typeface="Infineon Meta-Normal"/>
              </a:rPr>
              <a:t>Lockstep</a:t>
            </a:r>
            <a:br>
              <a:rPr lang="en-GB" sz="1000" b="1" dirty="0">
                <a:solidFill>
                  <a:schemeClr val="bg1"/>
                </a:solidFill>
                <a:latin typeface="Infineon Meta-Normal"/>
              </a:rPr>
            </a:br>
            <a:r>
              <a:rPr lang="en-GB" sz="1000" b="1" dirty="0">
                <a:solidFill>
                  <a:schemeClr val="bg1"/>
                </a:solidFill>
                <a:latin typeface="Infineon Meta-Normal"/>
              </a:rPr>
              <a:t>MCU</a:t>
            </a:r>
            <a:br>
              <a:rPr lang="en-GB" sz="1000" dirty="0">
                <a:solidFill>
                  <a:schemeClr val="bg1"/>
                </a:solidFill>
                <a:latin typeface="Infineon Meta-Normal"/>
              </a:rPr>
            </a:br>
            <a:endParaRPr lang="en-GB" sz="1000" dirty="0">
              <a:solidFill>
                <a:schemeClr val="bg1"/>
              </a:solidFill>
              <a:latin typeface="Infineon Meta-Normal"/>
            </a:endParaRPr>
          </a:p>
          <a:p>
            <a:pPr>
              <a:buClr>
                <a:srgbClr val="00214A"/>
              </a:buClr>
            </a:pPr>
            <a:r>
              <a:rPr lang="en-GB" sz="1100" b="1" dirty="0">
                <a:solidFill>
                  <a:schemeClr val="bg1"/>
                </a:solidFill>
                <a:latin typeface="Infineon Meta-Normal"/>
              </a:rPr>
              <a:t>AURIX™</a:t>
            </a:r>
          </a:p>
          <a:p>
            <a:pPr>
              <a:buClr>
                <a:srgbClr val="00214A"/>
              </a:buClr>
            </a:pPr>
            <a:endParaRPr lang="en-GB" sz="1100" dirty="0">
              <a:solidFill>
                <a:schemeClr val="bg1"/>
              </a:solidFill>
              <a:latin typeface="Infineon Meta-Normal"/>
            </a:endParaRPr>
          </a:p>
          <a:p>
            <a:pPr>
              <a:buClr>
                <a:srgbClr val="00214A"/>
              </a:buClr>
            </a:pPr>
            <a:endParaRPr lang="en-GB" sz="1100" b="1" dirty="0">
              <a:solidFill>
                <a:schemeClr val="bg1"/>
              </a:solidFill>
              <a:latin typeface="Infineon Meta-Normal"/>
            </a:endParaRPr>
          </a:p>
          <a:p>
            <a:pPr>
              <a:buClr>
                <a:srgbClr val="00214A"/>
              </a:buClr>
            </a:pPr>
            <a:endParaRPr lang="en-GB" sz="1100" b="1" dirty="0">
              <a:solidFill>
                <a:schemeClr val="bg1"/>
              </a:solidFill>
              <a:latin typeface="Infineon Meta-Normal"/>
            </a:endParaRPr>
          </a:p>
          <a:p>
            <a:pPr>
              <a:buClr>
                <a:srgbClr val="00214A"/>
              </a:buClr>
            </a:pPr>
            <a:r>
              <a:rPr lang="en-GB" sz="1100" b="1" dirty="0">
                <a:solidFill>
                  <a:schemeClr val="bg1"/>
                </a:solidFill>
                <a:latin typeface="Infineon Meta-Normal"/>
              </a:rPr>
              <a:t>TC233L</a:t>
            </a:r>
            <a:endParaRPr lang="en-GB" sz="1050" b="1" dirty="0">
              <a:solidFill>
                <a:schemeClr val="bg1"/>
              </a:solidFill>
              <a:latin typeface="Infineon Meta-Normal"/>
            </a:endParaRPr>
          </a:p>
          <a:p>
            <a:endParaRPr lang="en-GB" altLang="ja-JP" sz="1050" b="1" dirty="0">
              <a:solidFill>
                <a:schemeClr val="bg1"/>
              </a:solidFill>
              <a:effectLst>
                <a:outerShdw blurRad="38100" dist="38100" dir="2700000" algn="tl">
                  <a:srgbClr val="000000">
                    <a:alpha val="43137"/>
                  </a:srgbClr>
                </a:outerShdw>
              </a:effectLst>
              <a:latin typeface="Infineon Meta-Normal"/>
              <a:ea typeface="MS PGothic" pitchFamily="34" charset="-128"/>
            </a:endParaRPr>
          </a:p>
        </p:txBody>
      </p:sp>
      <p:grpSp>
        <p:nvGrpSpPr>
          <p:cNvPr id="47" name="Group 149"/>
          <p:cNvGrpSpPr>
            <a:grpSpLocks/>
          </p:cNvGrpSpPr>
          <p:nvPr/>
        </p:nvGrpSpPr>
        <p:grpSpPr bwMode="auto">
          <a:xfrm>
            <a:off x="5230337" y="4922172"/>
            <a:ext cx="807180" cy="159874"/>
            <a:chOff x="1961" y="2064"/>
            <a:chExt cx="414" cy="42"/>
          </a:xfrm>
        </p:grpSpPr>
        <p:sp>
          <p:nvSpPr>
            <p:cNvPr id="48" name="Freeform 150"/>
            <p:cNvSpPr>
              <a:spLocks/>
            </p:cNvSpPr>
            <p:nvPr/>
          </p:nvSpPr>
          <p:spPr bwMode="auto">
            <a:xfrm>
              <a:off x="2129" y="2097"/>
              <a:ext cx="9" cy="7"/>
            </a:xfrm>
            <a:custGeom>
              <a:avLst/>
              <a:gdLst>
                <a:gd name="T0" fmla="*/ 9 w 9"/>
                <a:gd name="T1" fmla="*/ 6 h 7"/>
                <a:gd name="T2" fmla="*/ 1 w 9"/>
                <a:gd name="T3" fmla="*/ 7 h 7"/>
                <a:gd name="T4" fmla="*/ 0 w 9"/>
                <a:gd name="T5" fmla="*/ 0 h 7"/>
                <a:gd name="T6" fmla="*/ 9 w 9"/>
                <a:gd name="T7" fmla="*/ 6 h 7"/>
                <a:gd name="T8" fmla="*/ 0 60000 65536"/>
                <a:gd name="T9" fmla="*/ 0 60000 65536"/>
                <a:gd name="T10" fmla="*/ 0 60000 65536"/>
                <a:gd name="T11" fmla="*/ 0 60000 65536"/>
                <a:gd name="T12" fmla="*/ 0 w 9"/>
                <a:gd name="T13" fmla="*/ 0 h 7"/>
                <a:gd name="T14" fmla="*/ 9 w 9"/>
                <a:gd name="T15" fmla="*/ 7 h 7"/>
              </a:gdLst>
              <a:ahLst/>
              <a:cxnLst>
                <a:cxn ang="T8">
                  <a:pos x="T0" y="T1"/>
                </a:cxn>
                <a:cxn ang="T9">
                  <a:pos x="T2" y="T3"/>
                </a:cxn>
                <a:cxn ang="T10">
                  <a:pos x="T4" y="T5"/>
                </a:cxn>
                <a:cxn ang="T11">
                  <a:pos x="T6" y="T7"/>
                </a:cxn>
              </a:cxnLst>
              <a:rect l="T12" t="T13" r="T14" b="T15"/>
              <a:pathLst>
                <a:path w="9" h="7">
                  <a:moveTo>
                    <a:pt x="9" y="6"/>
                  </a:moveTo>
                  <a:lnTo>
                    <a:pt x="1" y="7"/>
                  </a:lnTo>
                  <a:lnTo>
                    <a:pt x="0" y="0"/>
                  </a:lnTo>
                  <a:lnTo>
                    <a:pt x="9"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49" name="Freeform 151"/>
            <p:cNvSpPr>
              <a:spLocks/>
            </p:cNvSpPr>
            <p:nvPr/>
          </p:nvSpPr>
          <p:spPr bwMode="auto">
            <a:xfrm>
              <a:off x="2141" y="2077"/>
              <a:ext cx="70" cy="29"/>
            </a:xfrm>
            <a:custGeom>
              <a:avLst/>
              <a:gdLst>
                <a:gd name="T0" fmla="*/ 0 w 154"/>
                <a:gd name="T1" fmla="*/ 0 h 65"/>
                <a:gd name="T2" fmla="*/ 0 w 154"/>
                <a:gd name="T3" fmla="*/ 0 h 65"/>
                <a:gd name="T4" fmla="*/ 0 w 154"/>
                <a:gd name="T5" fmla="*/ 0 h 65"/>
                <a:gd name="T6" fmla="*/ 0 w 154"/>
                <a:gd name="T7" fmla="*/ 0 h 65"/>
                <a:gd name="T8" fmla="*/ 0 w 154"/>
                <a:gd name="T9" fmla="*/ 0 h 65"/>
                <a:gd name="T10" fmla="*/ 0 w 154"/>
                <a:gd name="T11" fmla="*/ 0 h 65"/>
                <a:gd name="T12" fmla="*/ 0 w 154"/>
                <a:gd name="T13" fmla="*/ 0 h 65"/>
                <a:gd name="T14" fmla="*/ 0 w 154"/>
                <a:gd name="T15" fmla="*/ 0 h 65"/>
                <a:gd name="T16" fmla="*/ 0 w 154"/>
                <a:gd name="T17" fmla="*/ 0 h 65"/>
                <a:gd name="T18" fmla="*/ 0 w 154"/>
                <a:gd name="T19" fmla="*/ 0 h 65"/>
                <a:gd name="T20" fmla="*/ 0 w 154"/>
                <a:gd name="T21" fmla="*/ 0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65"/>
                <a:gd name="T35" fmla="*/ 154 w 154"/>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65">
                  <a:moveTo>
                    <a:pt x="143" y="0"/>
                  </a:moveTo>
                  <a:lnTo>
                    <a:pt x="135" y="0"/>
                  </a:lnTo>
                  <a:cubicBezTo>
                    <a:pt x="141" y="6"/>
                    <a:pt x="145" y="12"/>
                    <a:pt x="145" y="18"/>
                  </a:cubicBezTo>
                  <a:cubicBezTo>
                    <a:pt x="145" y="30"/>
                    <a:pt x="136" y="39"/>
                    <a:pt x="119" y="47"/>
                  </a:cubicBezTo>
                  <a:cubicBezTo>
                    <a:pt x="102" y="56"/>
                    <a:pt x="81" y="60"/>
                    <a:pt x="57" y="60"/>
                  </a:cubicBezTo>
                  <a:cubicBezTo>
                    <a:pt x="37" y="60"/>
                    <a:pt x="21" y="57"/>
                    <a:pt x="5" y="51"/>
                  </a:cubicBezTo>
                  <a:lnTo>
                    <a:pt x="0" y="56"/>
                  </a:lnTo>
                  <a:cubicBezTo>
                    <a:pt x="16" y="62"/>
                    <a:pt x="35" y="65"/>
                    <a:pt x="57" y="65"/>
                  </a:cubicBezTo>
                  <a:cubicBezTo>
                    <a:pt x="83" y="65"/>
                    <a:pt x="106" y="60"/>
                    <a:pt x="126" y="51"/>
                  </a:cubicBezTo>
                  <a:cubicBezTo>
                    <a:pt x="145" y="42"/>
                    <a:pt x="154" y="31"/>
                    <a:pt x="154" y="18"/>
                  </a:cubicBezTo>
                  <a:cubicBezTo>
                    <a:pt x="154" y="12"/>
                    <a:pt x="149" y="3"/>
                    <a:pt x="143" y="0"/>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50" name="Freeform 152"/>
            <p:cNvSpPr>
              <a:spLocks/>
            </p:cNvSpPr>
            <p:nvPr/>
          </p:nvSpPr>
          <p:spPr bwMode="auto">
            <a:xfrm>
              <a:off x="2123" y="2064"/>
              <a:ext cx="71" cy="31"/>
            </a:xfrm>
            <a:custGeom>
              <a:avLst/>
              <a:gdLst>
                <a:gd name="T0" fmla="*/ 0 w 157"/>
                <a:gd name="T1" fmla="*/ 0 h 68"/>
                <a:gd name="T2" fmla="*/ 0 w 157"/>
                <a:gd name="T3" fmla="*/ 0 h 68"/>
                <a:gd name="T4" fmla="*/ 0 w 157"/>
                <a:gd name="T5" fmla="*/ 0 h 68"/>
                <a:gd name="T6" fmla="*/ 0 w 157"/>
                <a:gd name="T7" fmla="*/ 0 h 68"/>
                <a:gd name="T8" fmla="*/ 0 w 157"/>
                <a:gd name="T9" fmla="*/ 0 h 68"/>
                <a:gd name="T10" fmla="*/ 0 w 157"/>
                <a:gd name="T11" fmla="*/ 0 h 68"/>
                <a:gd name="T12" fmla="*/ 0 w 157"/>
                <a:gd name="T13" fmla="*/ 0 h 68"/>
                <a:gd name="T14" fmla="*/ 0 w 157"/>
                <a:gd name="T15" fmla="*/ 0 h 68"/>
                <a:gd name="T16" fmla="*/ 0 w 157"/>
                <a:gd name="T17" fmla="*/ 0 h 68"/>
                <a:gd name="T18" fmla="*/ 0 w 157"/>
                <a:gd name="T19" fmla="*/ 0 h 68"/>
                <a:gd name="T20" fmla="*/ 0 w 157"/>
                <a:gd name="T21" fmla="*/ 0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68"/>
                <a:gd name="T35" fmla="*/ 157 w 157"/>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68">
                  <a:moveTo>
                    <a:pt x="11" y="68"/>
                  </a:moveTo>
                  <a:lnTo>
                    <a:pt x="23" y="67"/>
                  </a:lnTo>
                  <a:cubicBezTo>
                    <a:pt x="15" y="61"/>
                    <a:pt x="11" y="54"/>
                    <a:pt x="11" y="46"/>
                  </a:cubicBezTo>
                  <a:cubicBezTo>
                    <a:pt x="11" y="35"/>
                    <a:pt x="19" y="26"/>
                    <a:pt x="36" y="18"/>
                  </a:cubicBezTo>
                  <a:cubicBezTo>
                    <a:pt x="53" y="10"/>
                    <a:pt x="73" y="5"/>
                    <a:pt x="97" y="5"/>
                  </a:cubicBezTo>
                  <a:cubicBezTo>
                    <a:pt x="118" y="5"/>
                    <a:pt x="137" y="9"/>
                    <a:pt x="153" y="15"/>
                  </a:cubicBezTo>
                  <a:lnTo>
                    <a:pt x="157" y="12"/>
                  </a:lnTo>
                  <a:cubicBezTo>
                    <a:pt x="142" y="5"/>
                    <a:pt x="119" y="0"/>
                    <a:pt x="96" y="0"/>
                  </a:cubicBezTo>
                  <a:cubicBezTo>
                    <a:pt x="70" y="1"/>
                    <a:pt x="47" y="5"/>
                    <a:pt x="28" y="14"/>
                  </a:cubicBezTo>
                  <a:cubicBezTo>
                    <a:pt x="9" y="23"/>
                    <a:pt x="0" y="34"/>
                    <a:pt x="0" y="46"/>
                  </a:cubicBezTo>
                  <a:cubicBezTo>
                    <a:pt x="0" y="54"/>
                    <a:pt x="3" y="62"/>
                    <a:pt x="11" y="68"/>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51" name="Freeform 153"/>
            <p:cNvSpPr>
              <a:spLocks/>
            </p:cNvSpPr>
            <p:nvPr/>
          </p:nvSpPr>
          <p:spPr bwMode="auto">
            <a:xfrm>
              <a:off x="2211" y="2069"/>
              <a:ext cx="42" cy="32"/>
            </a:xfrm>
            <a:custGeom>
              <a:avLst/>
              <a:gdLst>
                <a:gd name="T0" fmla="*/ 0 w 93"/>
                <a:gd name="T1" fmla="*/ 0 h 70"/>
                <a:gd name="T2" fmla="*/ 0 w 93"/>
                <a:gd name="T3" fmla="*/ 0 h 70"/>
                <a:gd name="T4" fmla="*/ 0 w 93"/>
                <a:gd name="T5" fmla="*/ 0 h 70"/>
                <a:gd name="T6" fmla="*/ 0 w 93"/>
                <a:gd name="T7" fmla="*/ 0 h 70"/>
                <a:gd name="T8" fmla="*/ 0 w 93"/>
                <a:gd name="T9" fmla="*/ 0 h 70"/>
                <a:gd name="T10" fmla="*/ 0 w 93"/>
                <a:gd name="T11" fmla="*/ 0 h 70"/>
                <a:gd name="T12" fmla="*/ 0 w 93"/>
                <a:gd name="T13" fmla="*/ 0 h 70"/>
                <a:gd name="T14" fmla="*/ 0 w 93"/>
                <a:gd name="T15" fmla="*/ 0 h 70"/>
                <a:gd name="T16" fmla="*/ 0 w 93"/>
                <a:gd name="T17" fmla="*/ 0 h 70"/>
                <a:gd name="T18" fmla="*/ 0 w 93"/>
                <a:gd name="T19" fmla="*/ 0 h 70"/>
                <a:gd name="T20" fmla="*/ 0 w 93"/>
                <a:gd name="T21" fmla="*/ 0 h 70"/>
                <a:gd name="T22" fmla="*/ 0 w 93"/>
                <a:gd name="T23" fmla="*/ 0 h 70"/>
                <a:gd name="T24" fmla="*/ 0 w 93"/>
                <a:gd name="T25" fmla="*/ 0 h 70"/>
                <a:gd name="T26" fmla="*/ 0 w 93"/>
                <a:gd name="T27" fmla="*/ 0 h 70"/>
                <a:gd name="T28" fmla="*/ 0 w 93"/>
                <a:gd name="T29" fmla="*/ 0 h 70"/>
                <a:gd name="T30" fmla="*/ 0 w 93"/>
                <a:gd name="T31" fmla="*/ 0 h 70"/>
                <a:gd name="T32" fmla="*/ 0 w 93"/>
                <a:gd name="T33" fmla="*/ 0 h 70"/>
                <a:gd name="T34" fmla="*/ 0 w 93"/>
                <a:gd name="T35" fmla="*/ 0 h 70"/>
                <a:gd name="T36" fmla="*/ 0 w 93"/>
                <a:gd name="T37" fmla="*/ 0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3"/>
                <a:gd name="T58" fmla="*/ 0 h 70"/>
                <a:gd name="T59" fmla="*/ 93 w 93"/>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3" h="70">
                  <a:moveTo>
                    <a:pt x="92" y="47"/>
                  </a:moveTo>
                  <a:cubicBezTo>
                    <a:pt x="92" y="54"/>
                    <a:pt x="89" y="60"/>
                    <a:pt x="81" y="64"/>
                  </a:cubicBezTo>
                  <a:cubicBezTo>
                    <a:pt x="73" y="68"/>
                    <a:pt x="62" y="70"/>
                    <a:pt x="48" y="70"/>
                  </a:cubicBezTo>
                  <a:lnTo>
                    <a:pt x="0" y="70"/>
                  </a:lnTo>
                  <a:lnTo>
                    <a:pt x="0" y="52"/>
                  </a:lnTo>
                  <a:lnTo>
                    <a:pt x="37" y="52"/>
                  </a:lnTo>
                  <a:cubicBezTo>
                    <a:pt x="38" y="52"/>
                    <a:pt x="46" y="52"/>
                    <a:pt x="47" y="52"/>
                  </a:cubicBezTo>
                  <a:cubicBezTo>
                    <a:pt x="53" y="52"/>
                    <a:pt x="56" y="51"/>
                    <a:pt x="56" y="47"/>
                  </a:cubicBezTo>
                  <a:cubicBezTo>
                    <a:pt x="56" y="44"/>
                    <a:pt x="51" y="40"/>
                    <a:pt x="41" y="36"/>
                  </a:cubicBezTo>
                  <a:cubicBezTo>
                    <a:pt x="25" y="31"/>
                    <a:pt x="16" y="28"/>
                    <a:pt x="15" y="27"/>
                  </a:cubicBezTo>
                  <a:cubicBezTo>
                    <a:pt x="5" y="23"/>
                    <a:pt x="0" y="18"/>
                    <a:pt x="0" y="11"/>
                  </a:cubicBezTo>
                  <a:cubicBezTo>
                    <a:pt x="0" y="6"/>
                    <a:pt x="4" y="0"/>
                    <a:pt x="14" y="0"/>
                  </a:cubicBezTo>
                  <a:lnTo>
                    <a:pt x="93" y="0"/>
                  </a:lnTo>
                  <a:lnTo>
                    <a:pt x="93" y="13"/>
                  </a:lnTo>
                  <a:lnTo>
                    <a:pt x="61" y="13"/>
                  </a:lnTo>
                  <a:cubicBezTo>
                    <a:pt x="56" y="13"/>
                    <a:pt x="49" y="12"/>
                    <a:pt x="49" y="17"/>
                  </a:cubicBezTo>
                  <a:cubicBezTo>
                    <a:pt x="49" y="21"/>
                    <a:pt x="55" y="23"/>
                    <a:pt x="60" y="25"/>
                  </a:cubicBezTo>
                  <a:cubicBezTo>
                    <a:pt x="70" y="28"/>
                    <a:pt x="77" y="31"/>
                    <a:pt x="82" y="33"/>
                  </a:cubicBezTo>
                  <a:cubicBezTo>
                    <a:pt x="88" y="36"/>
                    <a:pt x="92" y="39"/>
                    <a:pt x="92" y="47"/>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52" name="Freeform 154"/>
            <p:cNvSpPr>
              <a:spLocks noEditPoints="1"/>
            </p:cNvSpPr>
            <p:nvPr/>
          </p:nvSpPr>
          <p:spPr bwMode="auto">
            <a:xfrm>
              <a:off x="2253" y="2069"/>
              <a:ext cx="67" cy="32"/>
            </a:xfrm>
            <a:custGeom>
              <a:avLst/>
              <a:gdLst>
                <a:gd name="T0" fmla="*/ 42 w 67"/>
                <a:gd name="T1" fmla="*/ 0 h 32"/>
                <a:gd name="T2" fmla="*/ 67 w 67"/>
                <a:gd name="T3" fmla="*/ 32 h 32"/>
                <a:gd name="T4" fmla="*/ 0 w 67"/>
                <a:gd name="T5" fmla="*/ 32 h 32"/>
                <a:gd name="T6" fmla="*/ 25 w 67"/>
                <a:gd name="T7" fmla="*/ 0 h 32"/>
                <a:gd name="T8" fmla="*/ 42 w 67"/>
                <a:gd name="T9" fmla="*/ 0 h 32"/>
                <a:gd name="T10" fmla="*/ 33 w 67"/>
                <a:gd name="T11" fmla="*/ 9 h 32"/>
                <a:gd name="T12" fmla="*/ 23 w 67"/>
                <a:gd name="T13" fmla="*/ 24 h 32"/>
                <a:gd name="T14" fmla="*/ 44 w 67"/>
                <a:gd name="T15" fmla="*/ 24 h 32"/>
                <a:gd name="T16" fmla="*/ 33 w 67"/>
                <a:gd name="T17" fmla="*/ 9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32"/>
                <a:gd name="T29" fmla="*/ 67 w 67"/>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32">
                  <a:moveTo>
                    <a:pt x="42" y="0"/>
                  </a:moveTo>
                  <a:lnTo>
                    <a:pt x="67" y="32"/>
                  </a:lnTo>
                  <a:lnTo>
                    <a:pt x="0" y="32"/>
                  </a:lnTo>
                  <a:lnTo>
                    <a:pt x="25" y="0"/>
                  </a:lnTo>
                  <a:lnTo>
                    <a:pt x="42" y="0"/>
                  </a:lnTo>
                  <a:close/>
                  <a:moveTo>
                    <a:pt x="33" y="9"/>
                  </a:moveTo>
                  <a:lnTo>
                    <a:pt x="23" y="24"/>
                  </a:lnTo>
                  <a:lnTo>
                    <a:pt x="44" y="24"/>
                  </a:lnTo>
                  <a:lnTo>
                    <a:pt x="3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53" name="Freeform 155"/>
            <p:cNvSpPr>
              <a:spLocks noEditPoints="1"/>
            </p:cNvSpPr>
            <p:nvPr/>
          </p:nvSpPr>
          <p:spPr bwMode="auto">
            <a:xfrm>
              <a:off x="2325" y="2069"/>
              <a:ext cx="50" cy="32"/>
            </a:xfrm>
            <a:custGeom>
              <a:avLst/>
              <a:gdLst>
                <a:gd name="T0" fmla="*/ 0 w 110"/>
                <a:gd name="T1" fmla="*/ 0 h 70"/>
                <a:gd name="T2" fmla="*/ 0 w 110"/>
                <a:gd name="T3" fmla="*/ 0 h 70"/>
                <a:gd name="T4" fmla="*/ 0 w 110"/>
                <a:gd name="T5" fmla="*/ 0 h 70"/>
                <a:gd name="T6" fmla="*/ 0 w 110"/>
                <a:gd name="T7" fmla="*/ 0 h 70"/>
                <a:gd name="T8" fmla="*/ 0 w 110"/>
                <a:gd name="T9" fmla="*/ 0 h 70"/>
                <a:gd name="T10" fmla="*/ 0 w 110"/>
                <a:gd name="T11" fmla="*/ 0 h 70"/>
                <a:gd name="T12" fmla="*/ 0 w 110"/>
                <a:gd name="T13" fmla="*/ 0 h 70"/>
                <a:gd name="T14" fmla="*/ 0 w 110"/>
                <a:gd name="T15" fmla="*/ 0 h 70"/>
                <a:gd name="T16" fmla="*/ 0 w 110"/>
                <a:gd name="T17" fmla="*/ 0 h 70"/>
                <a:gd name="T18" fmla="*/ 0 w 110"/>
                <a:gd name="T19" fmla="*/ 0 h 70"/>
                <a:gd name="T20" fmla="*/ 0 w 110"/>
                <a:gd name="T21" fmla="*/ 0 h 70"/>
                <a:gd name="T22" fmla="*/ 0 w 110"/>
                <a:gd name="T23" fmla="*/ 0 h 70"/>
                <a:gd name="T24" fmla="*/ 0 w 110"/>
                <a:gd name="T25" fmla="*/ 0 h 70"/>
                <a:gd name="T26" fmla="*/ 0 w 110"/>
                <a:gd name="T27" fmla="*/ 0 h 70"/>
                <a:gd name="T28" fmla="*/ 0 w 110"/>
                <a:gd name="T29" fmla="*/ 0 h 70"/>
                <a:gd name="T30" fmla="*/ 0 w 110"/>
                <a:gd name="T31" fmla="*/ 0 h 70"/>
                <a:gd name="T32" fmla="*/ 0 w 110"/>
                <a:gd name="T33" fmla="*/ 0 h 70"/>
                <a:gd name="T34" fmla="*/ 0 w 110"/>
                <a:gd name="T35" fmla="*/ 0 h 70"/>
                <a:gd name="T36" fmla="*/ 0 w 110"/>
                <a:gd name="T37" fmla="*/ 0 h 70"/>
                <a:gd name="T38" fmla="*/ 0 w 110"/>
                <a:gd name="T39" fmla="*/ 0 h 70"/>
                <a:gd name="T40" fmla="*/ 0 w 110"/>
                <a:gd name="T41" fmla="*/ 0 h 70"/>
                <a:gd name="T42" fmla="*/ 0 w 110"/>
                <a:gd name="T43" fmla="*/ 0 h 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0"/>
                <a:gd name="T67" fmla="*/ 0 h 70"/>
                <a:gd name="T68" fmla="*/ 110 w 110"/>
                <a:gd name="T69" fmla="*/ 70 h 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0" h="70">
                  <a:moveTo>
                    <a:pt x="0" y="70"/>
                  </a:moveTo>
                  <a:lnTo>
                    <a:pt x="0" y="0"/>
                  </a:lnTo>
                  <a:lnTo>
                    <a:pt x="66" y="0"/>
                  </a:lnTo>
                  <a:cubicBezTo>
                    <a:pt x="79" y="0"/>
                    <a:pt x="90" y="3"/>
                    <a:pt x="98" y="7"/>
                  </a:cubicBezTo>
                  <a:cubicBezTo>
                    <a:pt x="105" y="12"/>
                    <a:pt x="109" y="17"/>
                    <a:pt x="109" y="22"/>
                  </a:cubicBezTo>
                  <a:cubicBezTo>
                    <a:pt x="109" y="30"/>
                    <a:pt x="103" y="35"/>
                    <a:pt x="93" y="37"/>
                  </a:cubicBezTo>
                  <a:cubicBezTo>
                    <a:pt x="105" y="43"/>
                    <a:pt x="110" y="50"/>
                    <a:pt x="110" y="60"/>
                  </a:cubicBezTo>
                  <a:lnTo>
                    <a:pt x="110" y="70"/>
                  </a:lnTo>
                  <a:lnTo>
                    <a:pt x="74" y="70"/>
                  </a:lnTo>
                  <a:lnTo>
                    <a:pt x="74" y="60"/>
                  </a:lnTo>
                  <a:cubicBezTo>
                    <a:pt x="74" y="55"/>
                    <a:pt x="72" y="50"/>
                    <a:pt x="66" y="47"/>
                  </a:cubicBezTo>
                  <a:cubicBezTo>
                    <a:pt x="61" y="44"/>
                    <a:pt x="57" y="43"/>
                    <a:pt x="52" y="43"/>
                  </a:cubicBezTo>
                  <a:lnTo>
                    <a:pt x="30" y="43"/>
                  </a:lnTo>
                  <a:lnTo>
                    <a:pt x="30" y="70"/>
                  </a:lnTo>
                  <a:lnTo>
                    <a:pt x="0" y="70"/>
                  </a:lnTo>
                  <a:close/>
                  <a:moveTo>
                    <a:pt x="30" y="17"/>
                  </a:moveTo>
                  <a:lnTo>
                    <a:pt x="30" y="26"/>
                  </a:lnTo>
                  <a:lnTo>
                    <a:pt x="66" y="26"/>
                  </a:lnTo>
                  <a:cubicBezTo>
                    <a:pt x="70" y="26"/>
                    <a:pt x="72" y="24"/>
                    <a:pt x="73" y="21"/>
                  </a:cubicBezTo>
                  <a:cubicBezTo>
                    <a:pt x="72" y="19"/>
                    <a:pt x="70" y="17"/>
                    <a:pt x="66" y="17"/>
                  </a:cubicBezTo>
                  <a:lnTo>
                    <a:pt x="30" y="17"/>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54" name="Freeform 156"/>
            <p:cNvSpPr>
              <a:spLocks noEditPoints="1"/>
            </p:cNvSpPr>
            <p:nvPr/>
          </p:nvSpPr>
          <p:spPr bwMode="auto">
            <a:xfrm>
              <a:off x="2141" y="2071"/>
              <a:ext cx="52" cy="28"/>
            </a:xfrm>
            <a:custGeom>
              <a:avLst/>
              <a:gdLst>
                <a:gd name="T0" fmla="*/ 0 w 114"/>
                <a:gd name="T1" fmla="*/ 0 h 61"/>
                <a:gd name="T2" fmla="*/ 0 w 114"/>
                <a:gd name="T3" fmla="*/ 0 h 61"/>
                <a:gd name="T4" fmla="*/ 0 w 114"/>
                <a:gd name="T5" fmla="*/ 0 h 61"/>
                <a:gd name="T6" fmla="*/ 0 w 114"/>
                <a:gd name="T7" fmla="*/ 0 h 61"/>
                <a:gd name="T8" fmla="*/ 0 w 114"/>
                <a:gd name="T9" fmla="*/ 0 h 61"/>
                <a:gd name="T10" fmla="*/ 0 w 114"/>
                <a:gd name="T11" fmla="*/ 0 h 61"/>
                <a:gd name="T12" fmla="*/ 0 w 114"/>
                <a:gd name="T13" fmla="*/ 0 h 61"/>
                <a:gd name="T14" fmla="*/ 0 w 114"/>
                <a:gd name="T15" fmla="*/ 0 h 61"/>
                <a:gd name="T16" fmla="*/ 0 w 114"/>
                <a:gd name="T17" fmla="*/ 0 h 61"/>
                <a:gd name="T18" fmla="*/ 0 w 114"/>
                <a:gd name="T19" fmla="*/ 0 h 61"/>
                <a:gd name="T20" fmla="*/ 0 w 114"/>
                <a:gd name="T21" fmla="*/ 0 h 61"/>
                <a:gd name="T22" fmla="*/ 0 w 114"/>
                <a:gd name="T23" fmla="*/ 0 h 61"/>
                <a:gd name="T24" fmla="*/ 0 w 114"/>
                <a:gd name="T25" fmla="*/ 0 h 61"/>
                <a:gd name="T26" fmla="*/ 0 w 114"/>
                <a:gd name="T27" fmla="*/ 0 h 61"/>
                <a:gd name="T28" fmla="*/ 0 w 114"/>
                <a:gd name="T29" fmla="*/ 0 h 61"/>
                <a:gd name="T30" fmla="*/ 0 w 114"/>
                <a:gd name="T31" fmla="*/ 0 h 61"/>
                <a:gd name="T32" fmla="*/ 0 w 114"/>
                <a:gd name="T33" fmla="*/ 0 h 61"/>
                <a:gd name="T34" fmla="*/ 0 w 114"/>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61"/>
                <a:gd name="T56" fmla="*/ 114 w 114"/>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61">
                  <a:moveTo>
                    <a:pt x="112" y="16"/>
                  </a:moveTo>
                  <a:cubicBezTo>
                    <a:pt x="110" y="9"/>
                    <a:pt x="103" y="5"/>
                    <a:pt x="91" y="2"/>
                  </a:cubicBezTo>
                  <a:cubicBezTo>
                    <a:pt x="79" y="0"/>
                    <a:pt x="65" y="1"/>
                    <a:pt x="50" y="4"/>
                  </a:cubicBezTo>
                  <a:cubicBezTo>
                    <a:pt x="35" y="8"/>
                    <a:pt x="23" y="15"/>
                    <a:pt x="13" y="22"/>
                  </a:cubicBezTo>
                  <a:cubicBezTo>
                    <a:pt x="4" y="30"/>
                    <a:pt x="0" y="38"/>
                    <a:pt x="2" y="44"/>
                  </a:cubicBezTo>
                  <a:cubicBezTo>
                    <a:pt x="4" y="52"/>
                    <a:pt x="11" y="56"/>
                    <a:pt x="23" y="59"/>
                  </a:cubicBezTo>
                  <a:cubicBezTo>
                    <a:pt x="35" y="61"/>
                    <a:pt x="49" y="60"/>
                    <a:pt x="64" y="57"/>
                  </a:cubicBezTo>
                  <a:cubicBezTo>
                    <a:pt x="79" y="53"/>
                    <a:pt x="91" y="47"/>
                    <a:pt x="100" y="39"/>
                  </a:cubicBezTo>
                  <a:cubicBezTo>
                    <a:pt x="110" y="31"/>
                    <a:pt x="114" y="23"/>
                    <a:pt x="112" y="16"/>
                  </a:cubicBezTo>
                  <a:close/>
                  <a:moveTo>
                    <a:pt x="76" y="33"/>
                  </a:moveTo>
                  <a:cubicBezTo>
                    <a:pt x="71" y="36"/>
                    <a:pt x="65" y="39"/>
                    <a:pt x="58" y="40"/>
                  </a:cubicBezTo>
                  <a:cubicBezTo>
                    <a:pt x="51" y="42"/>
                    <a:pt x="45" y="42"/>
                    <a:pt x="39" y="42"/>
                  </a:cubicBezTo>
                  <a:cubicBezTo>
                    <a:pt x="33" y="42"/>
                    <a:pt x="29" y="40"/>
                    <a:pt x="29" y="38"/>
                  </a:cubicBezTo>
                  <a:cubicBezTo>
                    <a:pt x="28" y="35"/>
                    <a:pt x="30" y="32"/>
                    <a:pt x="35" y="29"/>
                  </a:cubicBezTo>
                  <a:cubicBezTo>
                    <a:pt x="40" y="26"/>
                    <a:pt x="46" y="24"/>
                    <a:pt x="54" y="22"/>
                  </a:cubicBezTo>
                  <a:cubicBezTo>
                    <a:pt x="61" y="20"/>
                    <a:pt x="68" y="19"/>
                    <a:pt x="74" y="19"/>
                  </a:cubicBezTo>
                  <a:cubicBezTo>
                    <a:pt x="80" y="19"/>
                    <a:pt x="83" y="21"/>
                    <a:pt x="83" y="24"/>
                  </a:cubicBezTo>
                  <a:cubicBezTo>
                    <a:pt x="84" y="27"/>
                    <a:pt x="81" y="30"/>
                    <a:pt x="76" y="33"/>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55" name="Freeform 157"/>
            <p:cNvSpPr>
              <a:spLocks/>
            </p:cNvSpPr>
            <p:nvPr/>
          </p:nvSpPr>
          <p:spPr bwMode="auto">
            <a:xfrm>
              <a:off x="2195" y="2069"/>
              <a:ext cx="8" cy="6"/>
            </a:xfrm>
            <a:custGeom>
              <a:avLst/>
              <a:gdLst>
                <a:gd name="T0" fmla="*/ 0 w 8"/>
                <a:gd name="T1" fmla="*/ 4 h 6"/>
                <a:gd name="T2" fmla="*/ 5 w 8"/>
                <a:gd name="T3" fmla="*/ 0 h 6"/>
                <a:gd name="T4" fmla="*/ 8 w 8"/>
                <a:gd name="T5" fmla="*/ 6 h 6"/>
                <a:gd name="T6" fmla="*/ 0 w 8"/>
                <a:gd name="T7" fmla="*/ 4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0" y="4"/>
                  </a:moveTo>
                  <a:lnTo>
                    <a:pt x="5" y="0"/>
                  </a:lnTo>
                  <a:lnTo>
                    <a:pt x="8" y="6"/>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56" name="Freeform 158"/>
            <p:cNvSpPr>
              <a:spLocks noEditPoints="1"/>
            </p:cNvSpPr>
            <p:nvPr/>
          </p:nvSpPr>
          <p:spPr bwMode="auto">
            <a:xfrm>
              <a:off x="1961" y="2069"/>
              <a:ext cx="65" cy="31"/>
            </a:xfrm>
            <a:custGeom>
              <a:avLst/>
              <a:gdLst>
                <a:gd name="T0" fmla="*/ 41 w 65"/>
                <a:gd name="T1" fmla="*/ 0 h 31"/>
                <a:gd name="T2" fmla="*/ 65 w 65"/>
                <a:gd name="T3" fmla="*/ 31 h 31"/>
                <a:gd name="T4" fmla="*/ 0 w 65"/>
                <a:gd name="T5" fmla="*/ 31 h 31"/>
                <a:gd name="T6" fmla="*/ 24 w 65"/>
                <a:gd name="T7" fmla="*/ 0 h 31"/>
                <a:gd name="T8" fmla="*/ 41 w 65"/>
                <a:gd name="T9" fmla="*/ 0 h 31"/>
                <a:gd name="T10" fmla="*/ 32 w 65"/>
                <a:gd name="T11" fmla="*/ 9 h 31"/>
                <a:gd name="T12" fmla="*/ 22 w 65"/>
                <a:gd name="T13" fmla="*/ 24 h 31"/>
                <a:gd name="T14" fmla="*/ 42 w 65"/>
                <a:gd name="T15" fmla="*/ 24 h 31"/>
                <a:gd name="T16" fmla="*/ 32 w 65"/>
                <a:gd name="T17" fmla="*/ 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31"/>
                <a:gd name="T29" fmla="*/ 65 w 6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31">
                  <a:moveTo>
                    <a:pt x="41" y="0"/>
                  </a:moveTo>
                  <a:lnTo>
                    <a:pt x="65" y="31"/>
                  </a:lnTo>
                  <a:lnTo>
                    <a:pt x="0" y="31"/>
                  </a:lnTo>
                  <a:lnTo>
                    <a:pt x="24" y="0"/>
                  </a:lnTo>
                  <a:lnTo>
                    <a:pt x="41" y="0"/>
                  </a:lnTo>
                  <a:close/>
                  <a:moveTo>
                    <a:pt x="32" y="9"/>
                  </a:moveTo>
                  <a:lnTo>
                    <a:pt x="22" y="24"/>
                  </a:lnTo>
                  <a:lnTo>
                    <a:pt x="42" y="24"/>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57" name="Freeform 159"/>
            <p:cNvSpPr>
              <a:spLocks/>
            </p:cNvSpPr>
            <p:nvPr/>
          </p:nvSpPr>
          <p:spPr bwMode="auto">
            <a:xfrm>
              <a:off x="2029" y="2069"/>
              <a:ext cx="49" cy="31"/>
            </a:xfrm>
            <a:custGeom>
              <a:avLst/>
              <a:gdLst>
                <a:gd name="T0" fmla="*/ 0 w 108"/>
                <a:gd name="T1" fmla="*/ 0 h 69"/>
                <a:gd name="T2" fmla="*/ 0 w 108"/>
                <a:gd name="T3" fmla="*/ 0 h 69"/>
                <a:gd name="T4" fmla="*/ 0 w 108"/>
                <a:gd name="T5" fmla="*/ 0 h 69"/>
                <a:gd name="T6" fmla="*/ 0 w 108"/>
                <a:gd name="T7" fmla="*/ 0 h 69"/>
                <a:gd name="T8" fmla="*/ 0 w 108"/>
                <a:gd name="T9" fmla="*/ 0 h 69"/>
                <a:gd name="T10" fmla="*/ 0 w 108"/>
                <a:gd name="T11" fmla="*/ 0 h 69"/>
                <a:gd name="T12" fmla="*/ 0 w 108"/>
                <a:gd name="T13" fmla="*/ 0 h 69"/>
                <a:gd name="T14" fmla="*/ 0 w 108"/>
                <a:gd name="T15" fmla="*/ 0 h 69"/>
                <a:gd name="T16" fmla="*/ 0 w 108"/>
                <a:gd name="T17" fmla="*/ 0 h 69"/>
                <a:gd name="T18" fmla="*/ 0 w 108"/>
                <a:gd name="T19" fmla="*/ 0 h 69"/>
                <a:gd name="T20" fmla="*/ 0 w 108"/>
                <a:gd name="T21" fmla="*/ 0 h 69"/>
                <a:gd name="T22" fmla="*/ 0 w 108"/>
                <a:gd name="T23" fmla="*/ 0 h 69"/>
                <a:gd name="T24" fmla="*/ 0 w 108"/>
                <a:gd name="T25" fmla="*/ 0 h 69"/>
                <a:gd name="T26" fmla="*/ 0 w 108"/>
                <a:gd name="T27" fmla="*/ 0 h 69"/>
                <a:gd name="T28" fmla="*/ 0 w 108"/>
                <a:gd name="T29" fmla="*/ 0 h 6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8"/>
                <a:gd name="T46" fmla="*/ 0 h 69"/>
                <a:gd name="T47" fmla="*/ 108 w 108"/>
                <a:gd name="T48" fmla="*/ 69 h 6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8" h="69">
                  <a:moveTo>
                    <a:pt x="36" y="43"/>
                  </a:moveTo>
                  <a:cubicBezTo>
                    <a:pt x="36" y="47"/>
                    <a:pt x="37" y="49"/>
                    <a:pt x="38" y="50"/>
                  </a:cubicBezTo>
                  <a:cubicBezTo>
                    <a:pt x="40" y="51"/>
                    <a:pt x="45" y="52"/>
                    <a:pt x="54" y="52"/>
                  </a:cubicBezTo>
                  <a:lnTo>
                    <a:pt x="72" y="52"/>
                  </a:lnTo>
                  <a:lnTo>
                    <a:pt x="72" y="0"/>
                  </a:lnTo>
                  <a:lnTo>
                    <a:pt x="108" y="0"/>
                  </a:lnTo>
                  <a:lnTo>
                    <a:pt x="108" y="69"/>
                  </a:lnTo>
                  <a:lnTo>
                    <a:pt x="54" y="69"/>
                  </a:lnTo>
                  <a:cubicBezTo>
                    <a:pt x="40" y="69"/>
                    <a:pt x="30" y="69"/>
                    <a:pt x="25" y="68"/>
                  </a:cubicBezTo>
                  <a:cubicBezTo>
                    <a:pt x="16" y="67"/>
                    <a:pt x="10" y="65"/>
                    <a:pt x="6" y="61"/>
                  </a:cubicBezTo>
                  <a:cubicBezTo>
                    <a:pt x="2" y="57"/>
                    <a:pt x="0" y="52"/>
                    <a:pt x="0" y="43"/>
                  </a:cubicBezTo>
                  <a:lnTo>
                    <a:pt x="0" y="0"/>
                  </a:lnTo>
                  <a:lnTo>
                    <a:pt x="36" y="0"/>
                  </a:lnTo>
                  <a:lnTo>
                    <a:pt x="36" y="43"/>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58" name="Freeform 160"/>
            <p:cNvSpPr>
              <a:spLocks/>
            </p:cNvSpPr>
            <p:nvPr/>
          </p:nvSpPr>
          <p:spPr bwMode="auto">
            <a:xfrm>
              <a:off x="2082" y="2069"/>
              <a:ext cx="42" cy="31"/>
            </a:xfrm>
            <a:custGeom>
              <a:avLst/>
              <a:gdLst>
                <a:gd name="T0" fmla="*/ 42 w 42"/>
                <a:gd name="T1" fmla="*/ 7 h 31"/>
                <a:gd name="T2" fmla="*/ 28 w 42"/>
                <a:gd name="T3" fmla="*/ 7 h 31"/>
                <a:gd name="T4" fmla="*/ 28 w 42"/>
                <a:gd name="T5" fmla="*/ 31 h 31"/>
                <a:gd name="T6" fmla="*/ 13 w 42"/>
                <a:gd name="T7" fmla="*/ 31 h 31"/>
                <a:gd name="T8" fmla="*/ 13 w 42"/>
                <a:gd name="T9" fmla="*/ 7 h 31"/>
                <a:gd name="T10" fmla="*/ 0 w 42"/>
                <a:gd name="T11" fmla="*/ 7 h 31"/>
                <a:gd name="T12" fmla="*/ 0 w 42"/>
                <a:gd name="T13" fmla="*/ 0 h 31"/>
                <a:gd name="T14" fmla="*/ 42 w 42"/>
                <a:gd name="T15" fmla="*/ 0 h 31"/>
                <a:gd name="T16" fmla="*/ 42 w 42"/>
                <a:gd name="T17" fmla="*/ 7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1"/>
                <a:gd name="T29" fmla="*/ 42 w 42"/>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1">
                  <a:moveTo>
                    <a:pt x="42" y="7"/>
                  </a:moveTo>
                  <a:lnTo>
                    <a:pt x="28" y="7"/>
                  </a:lnTo>
                  <a:lnTo>
                    <a:pt x="28" y="31"/>
                  </a:lnTo>
                  <a:lnTo>
                    <a:pt x="13" y="31"/>
                  </a:lnTo>
                  <a:lnTo>
                    <a:pt x="13" y="7"/>
                  </a:lnTo>
                  <a:lnTo>
                    <a:pt x="0" y="7"/>
                  </a:lnTo>
                  <a:lnTo>
                    <a:pt x="0" y="0"/>
                  </a:lnTo>
                  <a:lnTo>
                    <a:pt x="42" y="0"/>
                  </a:lnTo>
                  <a:lnTo>
                    <a:pt x="4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grpSp>
      <p:sp>
        <p:nvSpPr>
          <p:cNvPr id="59" name="Freeform 9"/>
          <p:cNvSpPr>
            <a:spLocks/>
          </p:cNvSpPr>
          <p:nvPr/>
        </p:nvSpPr>
        <p:spPr bwMode="auto">
          <a:xfrm>
            <a:off x="3926282" y="5709317"/>
            <a:ext cx="1579171" cy="432000"/>
          </a:xfrm>
          <a:custGeom>
            <a:avLst/>
            <a:gdLst>
              <a:gd name="T0" fmla="*/ 2147483647 w 998"/>
              <a:gd name="T1" fmla="*/ 2147483647 h 908"/>
              <a:gd name="T2" fmla="*/ 2147483647 w 998"/>
              <a:gd name="T3" fmla="*/ 2147483647 h 908"/>
              <a:gd name="T4" fmla="*/ 2147483647 w 998"/>
              <a:gd name="T5" fmla="*/ 2147483647 h 908"/>
              <a:gd name="T6" fmla="*/ 0 w 998"/>
              <a:gd name="T7" fmla="*/ 2147483647 h 908"/>
              <a:gd name="T8" fmla="*/ 0 w 998"/>
              <a:gd name="T9" fmla="*/ 2147483647 h 908"/>
              <a:gd name="T10" fmla="*/ 2147483647 w 998"/>
              <a:gd name="T11" fmla="*/ 0 h 908"/>
              <a:gd name="T12" fmla="*/ 2147483647 w 998"/>
              <a:gd name="T13" fmla="*/ 0 h 908"/>
              <a:gd name="T14" fmla="*/ 2147483647 w 998"/>
              <a:gd name="T15" fmla="*/ 2147483647 h 908"/>
              <a:gd name="T16" fmla="*/ 2147483647 w 998"/>
              <a:gd name="T17" fmla="*/ 2147483647 h 9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8"/>
              <a:gd name="T28" fmla="*/ 0 h 908"/>
              <a:gd name="T29" fmla="*/ 998 w 998"/>
              <a:gd name="T30" fmla="*/ 908 h 9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8" h="908">
                <a:moveTo>
                  <a:pt x="998" y="862"/>
                </a:moveTo>
                <a:cubicBezTo>
                  <a:pt x="998" y="887"/>
                  <a:pt x="977" y="908"/>
                  <a:pt x="952" y="908"/>
                </a:cubicBezTo>
                <a:lnTo>
                  <a:pt x="45" y="908"/>
                </a:lnTo>
                <a:cubicBezTo>
                  <a:pt x="20" y="908"/>
                  <a:pt x="0" y="887"/>
                  <a:pt x="0" y="862"/>
                </a:cubicBezTo>
                <a:lnTo>
                  <a:pt x="0" y="46"/>
                </a:lnTo>
                <a:cubicBezTo>
                  <a:pt x="0" y="21"/>
                  <a:pt x="20" y="0"/>
                  <a:pt x="45" y="0"/>
                </a:cubicBezTo>
                <a:lnTo>
                  <a:pt x="952" y="0"/>
                </a:lnTo>
                <a:cubicBezTo>
                  <a:pt x="977" y="0"/>
                  <a:pt x="998" y="21"/>
                  <a:pt x="998" y="46"/>
                </a:cubicBezTo>
                <a:lnTo>
                  <a:pt x="998" y="862"/>
                </a:lnTo>
                <a:close/>
              </a:path>
            </a:pathLst>
          </a:custGeom>
          <a:solidFill>
            <a:schemeClr val="tx2">
              <a:lumMod val="75000"/>
            </a:schemeClr>
          </a:solidFill>
          <a:ln>
            <a:noFill/>
          </a:ln>
        </p:spPr>
        <p:txBody>
          <a:bodyPr/>
          <a:lstStyle/>
          <a:p>
            <a:pPr>
              <a:buClr>
                <a:srgbClr val="00214A"/>
              </a:buClr>
            </a:pPr>
            <a:r>
              <a:rPr lang="en-GB" sz="1000" dirty="0">
                <a:solidFill>
                  <a:schemeClr val="bg1"/>
                </a:solidFill>
                <a:latin typeface="Infineon Meta-Normal"/>
              </a:rPr>
              <a:t>CAN Transceiver</a:t>
            </a:r>
          </a:p>
          <a:p>
            <a:pPr>
              <a:buClr>
                <a:srgbClr val="00214A"/>
              </a:buClr>
            </a:pPr>
            <a:r>
              <a:rPr lang="en-GB" sz="1000" b="1" dirty="0">
                <a:solidFill>
                  <a:schemeClr val="bg1"/>
                </a:solidFill>
                <a:latin typeface="Infineon Meta-Normal"/>
              </a:rPr>
              <a:t>TLE 6251D / TLE7250G</a:t>
            </a:r>
          </a:p>
        </p:txBody>
      </p:sp>
      <p:sp>
        <p:nvSpPr>
          <p:cNvPr id="60" name="Freeform 9"/>
          <p:cNvSpPr>
            <a:spLocks/>
          </p:cNvSpPr>
          <p:nvPr/>
        </p:nvSpPr>
        <p:spPr bwMode="auto">
          <a:xfrm>
            <a:off x="5650655" y="5709317"/>
            <a:ext cx="1610683" cy="432000"/>
          </a:xfrm>
          <a:custGeom>
            <a:avLst/>
            <a:gdLst>
              <a:gd name="T0" fmla="*/ 2147483647 w 998"/>
              <a:gd name="T1" fmla="*/ 2147483647 h 908"/>
              <a:gd name="T2" fmla="*/ 2147483647 w 998"/>
              <a:gd name="T3" fmla="*/ 2147483647 h 908"/>
              <a:gd name="T4" fmla="*/ 2147483647 w 998"/>
              <a:gd name="T5" fmla="*/ 2147483647 h 908"/>
              <a:gd name="T6" fmla="*/ 0 w 998"/>
              <a:gd name="T7" fmla="*/ 2147483647 h 908"/>
              <a:gd name="T8" fmla="*/ 0 w 998"/>
              <a:gd name="T9" fmla="*/ 2147483647 h 908"/>
              <a:gd name="T10" fmla="*/ 2147483647 w 998"/>
              <a:gd name="T11" fmla="*/ 0 h 908"/>
              <a:gd name="T12" fmla="*/ 2147483647 w 998"/>
              <a:gd name="T13" fmla="*/ 0 h 908"/>
              <a:gd name="T14" fmla="*/ 2147483647 w 998"/>
              <a:gd name="T15" fmla="*/ 2147483647 h 908"/>
              <a:gd name="T16" fmla="*/ 2147483647 w 998"/>
              <a:gd name="T17" fmla="*/ 2147483647 h 9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8"/>
              <a:gd name="T28" fmla="*/ 0 h 908"/>
              <a:gd name="T29" fmla="*/ 998 w 998"/>
              <a:gd name="T30" fmla="*/ 908 h 9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8" h="908">
                <a:moveTo>
                  <a:pt x="998" y="862"/>
                </a:moveTo>
                <a:cubicBezTo>
                  <a:pt x="998" y="887"/>
                  <a:pt x="977" y="908"/>
                  <a:pt x="952" y="908"/>
                </a:cubicBezTo>
                <a:lnTo>
                  <a:pt x="45" y="908"/>
                </a:lnTo>
                <a:cubicBezTo>
                  <a:pt x="20" y="908"/>
                  <a:pt x="0" y="887"/>
                  <a:pt x="0" y="862"/>
                </a:cubicBezTo>
                <a:lnTo>
                  <a:pt x="0" y="46"/>
                </a:lnTo>
                <a:cubicBezTo>
                  <a:pt x="0" y="21"/>
                  <a:pt x="20" y="0"/>
                  <a:pt x="45" y="0"/>
                </a:cubicBezTo>
                <a:lnTo>
                  <a:pt x="952" y="0"/>
                </a:lnTo>
                <a:cubicBezTo>
                  <a:pt x="977" y="0"/>
                  <a:pt x="998" y="21"/>
                  <a:pt x="998" y="46"/>
                </a:cubicBezTo>
                <a:lnTo>
                  <a:pt x="998" y="862"/>
                </a:lnTo>
                <a:close/>
              </a:path>
            </a:pathLst>
          </a:custGeom>
          <a:solidFill>
            <a:schemeClr val="tx2">
              <a:lumMod val="75000"/>
            </a:schemeClr>
          </a:solidFill>
          <a:ln>
            <a:noFill/>
          </a:ln>
        </p:spPr>
        <p:txBody>
          <a:bodyPr/>
          <a:lstStyle/>
          <a:p>
            <a:pPr>
              <a:buClr>
                <a:srgbClr val="00214A"/>
              </a:buClr>
            </a:pPr>
            <a:r>
              <a:rPr lang="en-GB" sz="1000" dirty="0" err="1">
                <a:solidFill>
                  <a:schemeClr val="bg1"/>
                </a:solidFill>
                <a:latin typeface="Infineon Meta-Normal"/>
              </a:rPr>
              <a:t>FlexRay</a:t>
            </a:r>
            <a:endParaRPr lang="en-GB" sz="1000" dirty="0">
              <a:solidFill>
                <a:schemeClr val="bg1"/>
              </a:solidFill>
              <a:latin typeface="Infineon Meta-Normal"/>
            </a:endParaRPr>
          </a:p>
          <a:p>
            <a:pPr>
              <a:buClr>
                <a:srgbClr val="00214A"/>
              </a:buClr>
            </a:pPr>
            <a:r>
              <a:rPr lang="en-GB" sz="1000" b="1" dirty="0">
                <a:solidFill>
                  <a:schemeClr val="bg1"/>
                </a:solidFill>
                <a:latin typeface="Infineon Meta-Normal"/>
              </a:rPr>
              <a:t>Transceiver (opt.)</a:t>
            </a:r>
          </a:p>
        </p:txBody>
      </p:sp>
      <p:sp>
        <p:nvSpPr>
          <p:cNvPr id="67" name="Line 207"/>
          <p:cNvSpPr>
            <a:spLocks noChangeShapeType="1"/>
          </p:cNvSpPr>
          <p:nvPr/>
        </p:nvSpPr>
        <p:spPr bwMode="auto">
          <a:xfrm>
            <a:off x="5846438" y="1708820"/>
            <a:ext cx="2" cy="1216126"/>
          </a:xfrm>
          <a:prstGeom prst="line">
            <a:avLst/>
          </a:prstGeom>
          <a:ln w="19050">
            <a:solidFill>
              <a:schemeClr val="tx2">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lIns="90000" tIns="46800" rIns="90000" bIns="46800" anchor="ctr">
            <a:noAutofit/>
          </a:bodyPr>
          <a:lstStyle/>
          <a:p>
            <a:pPr algn="l"/>
            <a:endParaRPr lang="en-GB" dirty="0">
              <a:solidFill>
                <a:srgbClr val="000000"/>
              </a:solidFill>
              <a:latin typeface="Arial" pitchFamily="34" charset="0"/>
              <a:cs typeface="Arial" pitchFamily="34" charset="0"/>
            </a:endParaRPr>
          </a:p>
        </p:txBody>
      </p:sp>
      <p:sp>
        <p:nvSpPr>
          <p:cNvPr id="68" name="Textfeld 242"/>
          <p:cNvSpPr txBox="1">
            <a:spLocks noChangeArrowheads="1"/>
          </p:cNvSpPr>
          <p:nvPr/>
        </p:nvSpPr>
        <p:spPr bwMode="auto">
          <a:xfrm>
            <a:off x="5414392" y="2610764"/>
            <a:ext cx="353908" cy="3141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lstStyle>
            <a:lvl1pPr marL="273050" indent="-273050" eaLnBrk="0" hangingPunct="0">
              <a:defRPr sz="2400">
                <a:solidFill>
                  <a:schemeClr val="tx1"/>
                </a:solidFill>
                <a:latin typeface="Arial" pitchFamily="34" charset="0"/>
                <a:cs typeface="Arial" pitchFamily="34" charset="0"/>
              </a:defRPr>
            </a:lvl1pPr>
            <a:lvl2pPr marL="742950" indent="-285750" eaLnBrk="0" hangingPunct="0">
              <a:defRPr sz="2400">
                <a:solidFill>
                  <a:schemeClr val="tx1"/>
                </a:solidFill>
                <a:latin typeface="Arial" pitchFamily="34" charset="0"/>
                <a:cs typeface="Arial" pitchFamily="34" charset="0"/>
              </a:defRPr>
            </a:lvl2pPr>
            <a:lvl3pPr marL="1143000" indent="-228600" eaLnBrk="0" hangingPunct="0">
              <a:defRPr sz="2400">
                <a:solidFill>
                  <a:schemeClr val="tx1"/>
                </a:solidFill>
                <a:latin typeface="Arial" pitchFamily="34" charset="0"/>
                <a:cs typeface="Arial" pitchFamily="34" charset="0"/>
              </a:defRPr>
            </a:lvl3pPr>
            <a:lvl4pPr marL="1600200" indent="-228600" eaLnBrk="0" hangingPunct="0">
              <a:defRPr sz="2400">
                <a:solidFill>
                  <a:schemeClr val="tx1"/>
                </a:solidFill>
                <a:latin typeface="Arial" pitchFamily="34" charset="0"/>
                <a:cs typeface="Arial" pitchFamily="34" charset="0"/>
              </a:defRPr>
            </a:lvl4pPr>
            <a:lvl5pPr marL="2057400" indent="-228600" eaLnBrk="0" hangingPunct="0">
              <a:defRPr sz="24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Arial" pitchFamily="34" charset="0"/>
                <a:cs typeface="Arial" pitchFamily="34" charset="0"/>
              </a:defRPr>
            </a:lvl9pPr>
          </a:lstStyle>
          <a:p>
            <a:pPr algn="l" eaLnBrk="1" hangingPunct="1">
              <a:buClr>
                <a:srgbClr val="B70D28"/>
              </a:buClr>
            </a:pPr>
            <a:r>
              <a:rPr lang="en-GB" sz="900" b="1" dirty="0">
                <a:solidFill>
                  <a:srgbClr val="002060"/>
                </a:solidFill>
                <a:latin typeface="Verdana" pitchFamily="34" charset="0"/>
              </a:rPr>
              <a:t>V</a:t>
            </a:r>
            <a:r>
              <a:rPr lang="en-GB" sz="600" dirty="0">
                <a:solidFill>
                  <a:srgbClr val="002060"/>
                </a:solidFill>
                <a:latin typeface="Verdana" pitchFamily="34" charset="0"/>
              </a:rPr>
              <a:t>MCU</a:t>
            </a:r>
            <a:endParaRPr lang="en-GB" sz="900" dirty="0">
              <a:solidFill>
                <a:srgbClr val="002060"/>
              </a:solidFill>
              <a:latin typeface="Verdana" pitchFamily="34" charset="0"/>
            </a:endParaRPr>
          </a:p>
        </p:txBody>
      </p:sp>
      <p:sp>
        <p:nvSpPr>
          <p:cNvPr id="69" name="Textfeld 243"/>
          <p:cNvSpPr txBox="1">
            <a:spLocks noChangeArrowheads="1"/>
          </p:cNvSpPr>
          <p:nvPr/>
        </p:nvSpPr>
        <p:spPr bwMode="auto">
          <a:xfrm>
            <a:off x="4876428" y="2132859"/>
            <a:ext cx="353908" cy="3141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lstStyle>
            <a:lvl1pPr marL="273050" indent="-273050" eaLnBrk="0" hangingPunct="0">
              <a:defRPr sz="2400">
                <a:solidFill>
                  <a:schemeClr val="tx1"/>
                </a:solidFill>
                <a:latin typeface="Arial" pitchFamily="34" charset="0"/>
                <a:cs typeface="Arial" pitchFamily="34" charset="0"/>
              </a:defRPr>
            </a:lvl1pPr>
            <a:lvl2pPr marL="742950" indent="-285750" eaLnBrk="0" hangingPunct="0">
              <a:defRPr sz="2400">
                <a:solidFill>
                  <a:schemeClr val="tx1"/>
                </a:solidFill>
                <a:latin typeface="Arial" pitchFamily="34" charset="0"/>
                <a:cs typeface="Arial" pitchFamily="34" charset="0"/>
              </a:defRPr>
            </a:lvl2pPr>
            <a:lvl3pPr marL="1143000" indent="-228600" eaLnBrk="0" hangingPunct="0">
              <a:defRPr sz="2400">
                <a:solidFill>
                  <a:schemeClr val="tx1"/>
                </a:solidFill>
                <a:latin typeface="Arial" pitchFamily="34" charset="0"/>
                <a:cs typeface="Arial" pitchFamily="34" charset="0"/>
              </a:defRPr>
            </a:lvl3pPr>
            <a:lvl4pPr marL="1600200" indent="-228600" eaLnBrk="0" hangingPunct="0">
              <a:defRPr sz="2400">
                <a:solidFill>
                  <a:schemeClr val="tx1"/>
                </a:solidFill>
                <a:latin typeface="Arial" pitchFamily="34" charset="0"/>
                <a:cs typeface="Arial" pitchFamily="34" charset="0"/>
              </a:defRPr>
            </a:lvl4pPr>
            <a:lvl5pPr marL="2057400" indent="-228600" eaLnBrk="0" hangingPunct="0">
              <a:defRPr sz="24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Arial" pitchFamily="34" charset="0"/>
                <a:cs typeface="Arial" pitchFamily="34" charset="0"/>
              </a:defRPr>
            </a:lvl9pPr>
          </a:lstStyle>
          <a:p>
            <a:pPr algn="l" eaLnBrk="1" hangingPunct="1">
              <a:buClr>
                <a:srgbClr val="B70D28"/>
              </a:buClr>
            </a:pPr>
            <a:r>
              <a:rPr lang="en-GB" sz="900" b="1" dirty="0" err="1">
                <a:solidFill>
                  <a:srgbClr val="002060"/>
                </a:solidFill>
                <a:latin typeface="Verdana" pitchFamily="34" charset="0"/>
              </a:rPr>
              <a:t>V</a:t>
            </a:r>
            <a:r>
              <a:rPr lang="en-GB" sz="600" dirty="0" err="1">
                <a:solidFill>
                  <a:srgbClr val="002060"/>
                </a:solidFill>
                <a:latin typeface="Verdana" pitchFamily="34" charset="0"/>
              </a:rPr>
              <a:t>Sens</a:t>
            </a:r>
            <a:endParaRPr lang="en-GB" sz="900" dirty="0">
              <a:solidFill>
                <a:srgbClr val="002060"/>
              </a:solidFill>
              <a:latin typeface="Verdana" pitchFamily="34" charset="0"/>
            </a:endParaRPr>
          </a:p>
        </p:txBody>
      </p:sp>
      <p:sp>
        <p:nvSpPr>
          <p:cNvPr id="70" name="Textfeld 244"/>
          <p:cNvSpPr txBox="1">
            <a:spLocks noChangeArrowheads="1"/>
          </p:cNvSpPr>
          <p:nvPr/>
        </p:nvSpPr>
        <p:spPr bwMode="auto">
          <a:xfrm>
            <a:off x="5204500" y="2132859"/>
            <a:ext cx="353908" cy="3141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lstStyle>
            <a:lvl1pPr marL="273050" indent="-273050" eaLnBrk="0" hangingPunct="0">
              <a:defRPr sz="2400">
                <a:solidFill>
                  <a:schemeClr val="tx1"/>
                </a:solidFill>
                <a:latin typeface="Arial" pitchFamily="34" charset="0"/>
                <a:cs typeface="Arial" pitchFamily="34" charset="0"/>
              </a:defRPr>
            </a:lvl1pPr>
            <a:lvl2pPr marL="742950" indent="-285750" eaLnBrk="0" hangingPunct="0">
              <a:defRPr sz="2400">
                <a:solidFill>
                  <a:schemeClr val="tx1"/>
                </a:solidFill>
                <a:latin typeface="Arial" pitchFamily="34" charset="0"/>
                <a:cs typeface="Arial" pitchFamily="34" charset="0"/>
              </a:defRPr>
            </a:lvl2pPr>
            <a:lvl3pPr marL="1143000" indent="-228600" eaLnBrk="0" hangingPunct="0">
              <a:defRPr sz="2400">
                <a:solidFill>
                  <a:schemeClr val="tx1"/>
                </a:solidFill>
                <a:latin typeface="Arial" pitchFamily="34" charset="0"/>
                <a:cs typeface="Arial" pitchFamily="34" charset="0"/>
              </a:defRPr>
            </a:lvl3pPr>
            <a:lvl4pPr marL="1600200" indent="-228600" eaLnBrk="0" hangingPunct="0">
              <a:defRPr sz="2400">
                <a:solidFill>
                  <a:schemeClr val="tx1"/>
                </a:solidFill>
                <a:latin typeface="Arial" pitchFamily="34" charset="0"/>
                <a:cs typeface="Arial" pitchFamily="34" charset="0"/>
              </a:defRPr>
            </a:lvl4pPr>
            <a:lvl5pPr marL="2057400" indent="-228600" eaLnBrk="0" hangingPunct="0">
              <a:defRPr sz="24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Arial" pitchFamily="34" charset="0"/>
                <a:cs typeface="Arial" pitchFamily="34" charset="0"/>
              </a:defRPr>
            </a:lvl9pPr>
          </a:lstStyle>
          <a:p>
            <a:pPr algn="l" eaLnBrk="1" hangingPunct="1">
              <a:buClr>
                <a:srgbClr val="B70D28"/>
              </a:buClr>
            </a:pPr>
            <a:r>
              <a:rPr lang="en-GB" sz="900" b="1" dirty="0" err="1">
                <a:solidFill>
                  <a:srgbClr val="002060"/>
                </a:solidFill>
                <a:latin typeface="Verdana" pitchFamily="34" charset="0"/>
              </a:rPr>
              <a:t>V</a:t>
            </a:r>
            <a:r>
              <a:rPr lang="en-GB" sz="600" dirty="0" err="1">
                <a:solidFill>
                  <a:srgbClr val="002060"/>
                </a:solidFill>
                <a:latin typeface="Verdana" pitchFamily="34" charset="0"/>
              </a:rPr>
              <a:t>Logic</a:t>
            </a:r>
            <a:endParaRPr lang="en-GB" sz="900" dirty="0">
              <a:solidFill>
                <a:srgbClr val="002060"/>
              </a:solidFill>
              <a:latin typeface="Verdana" pitchFamily="34" charset="0"/>
            </a:endParaRPr>
          </a:p>
        </p:txBody>
      </p:sp>
      <p:sp>
        <p:nvSpPr>
          <p:cNvPr id="71" name="Textfeld 245"/>
          <p:cNvSpPr txBox="1">
            <a:spLocks noChangeArrowheads="1"/>
          </p:cNvSpPr>
          <p:nvPr/>
        </p:nvSpPr>
        <p:spPr bwMode="auto">
          <a:xfrm>
            <a:off x="5492532" y="2124484"/>
            <a:ext cx="353908" cy="3141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2000" tIns="72000" rIns="72000" bIns="72000"/>
          <a:lstStyle>
            <a:lvl1pPr marL="273050" indent="-273050" eaLnBrk="0" hangingPunct="0">
              <a:defRPr sz="2400">
                <a:solidFill>
                  <a:schemeClr val="tx1"/>
                </a:solidFill>
                <a:latin typeface="Arial" pitchFamily="34" charset="0"/>
                <a:cs typeface="Arial" pitchFamily="34" charset="0"/>
              </a:defRPr>
            </a:lvl1pPr>
            <a:lvl2pPr marL="742950" indent="-285750" eaLnBrk="0" hangingPunct="0">
              <a:defRPr sz="2400">
                <a:solidFill>
                  <a:schemeClr val="tx1"/>
                </a:solidFill>
                <a:latin typeface="Arial" pitchFamily="34" charset="0"/>
                <a:cs typeface="Arial" pitchFamily="34" charset="0"/>
              </a:defRPr>
            </a:lvl2pPr>
            <a:lvl3pPr marL="1143000" indent="-228600" eaLnBrk="0" hangingPunct="0">
              <a:defRPr sz="2400">
                <a:solidFill>
                  <a:schemeClr val="tx1"/>
                </a:solidFill>
                <a:latin typeface="Arial" pitchFamily="34" charset="0"/>
                <a:cs typeface="Arial" pitchFamily="34" charset="0"/>
              </a:defRPr>
            </a:lvl3pPr>
            <a:lvl4pPr marL="1600200" indent="-228600" eaLnBrk="0" hangingPunct="0">
              <a:defRPr sz="2400">
                <a:solidFill>
                  <a:schemeClr val="tx1"/>
                </a:solidFill>
                <a:latin typeface="Arial" pitchFamily="34" charset="0"/>
                <a:cs typeface="Arial" pitchFamily="34" charset="0"/>
              </a:defRPr>
            </a:lvl4pPr>
            <a:lvl5pPr marL="2057400" indent="-228600" eaLnBrk="0" hangingPunct="0">
              <a:defRPr sz="24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Arial" pitchFamily="34" charset="0"/>
                <a:cs typeface="Arial" pitchFamily="34" charset="0"/>
              </a:defRPr>
            </a:lvl9pPr>
          </a:lstStyle>
          <a:p>
            <a:pPr algn="l" eaLnBrk="1" hangingPunct="1">
              <a:buClr>
                <a:srgbClr val="B70D28"/>
              </a:buClr>
            </a:pPr>
            <a:r>
              <a:rPr lang="en-GB" sz="900" b="1" dirty="0" err="1">
                <a:solidFill>
                  <a:srgbClr val="002060"/>
                </a:solidFill>
                <a:latin typeface="Verdana" pitchFamily="34" charset="0"/>
              </a:rPr>
              <a:t>V</a:t>
            </a:r>
            <a:r>
              <a:rPr lang="en-GB" sz="600" dirty="0" err="1">
                <a:solidFill>
                  <a:srgbClr val="002060"/>
                </a:solidFill>
                <a:latin typeface="Verdana" pitchFamily="34" charset="0"/>
              </a:rPr>
              <a:t>Tx</a:t>
            </a:r>
            <a:endParaRPr lang="en-GB" sz="900" dirty="0">
              <a:solidFill>
                <a:srgbClr val="002060"/>
              </a:solidFill>
              <a:latin typeface="Verdana" pitchFamily="34" charset="0"/>
            </a:endParaRPr>
          </a:p>
        </p:txBody>
      </p:sp>
      <p:sp>
        <p:nvSpPr>
          <p:cNvPr id="72" name="Freeform 35"/>
          <p:cNvSpPr>
            <a:spLocks/>
          </p:cNvSpPr>
          <p:nvPr/>
        </p:nvSpPr>
        <p:spPr bwMode="auto">
          <a:xfrm>
            <a:off x="7864527" y="4639620"/>
            <a:ext cx="71430" cy="139690"/>
          </a:xfrm>
          <a:custGeom>
            <a:avLst/>
            <a:gdLst>
              <a:gd name="T0" fmla="*/ 0 w 45"/>
              <a:gd name="T1" fmla="*/ 0 h 88"/>
              <a:gd name="T2" fmla="*/ 2147483647 w 45"/>
              <a:gd name="T3" fmla="*/ 2147483647 h 88"/>
              <a:gd name="T4" fmla="*/ 0 w 45"/>
              <a:gd name="T5" fmla="*/ 2147483647 h 88"/>
              <a:gd name="T6" fmla="*/ 0 w 45"/>
              <a:gd name="T7" fmla="*/ 0 h 88"/>
              <a:gd name="T8" fmla="*/ 0 60000 65536"/>
              <a:gd name="T9" fmla="*/ 0 60000 65536"/>
              <a:gd name="T10" fmla="*/ 0 60000 65536"/>
              <a:gd name="T11" fmla="*/ 0 60000 65536"/>
              <a:gd name="T12" fmla="*/ 0 w 45"/>
              <a:gd name="T13" fmla="*/ 0 h 88"/>
              <a:gd name="T14" fmla="*/ 45 w 45"/>
              <a:gd name="T15" fmla="*/ 88 h 88"/>
            </a:gdLst>
            <a:ahLst/>
            <a:cxnLst>
              <a:cxn ang="T8">
                <a:pos x="T0" y="T1"/>
              </a:cxn>
              <a:cxn ang="T9">
                <a:pos x="T2" y="T3"/>
              </a:cxn>
              <a:cxn ang="T10">
                <a:pos x="T4" y="T5"/>
              </a:cxn>
              <a:cxn ang="T11">
                <a:pos x="T6" y="T7"/>
              </a:cxn>
            </a:cxnLst>
            <a:rect l="T12" t="T13" r="T14" b="T15"/>
            <a:pathLst>
              <a:path w="45" h="88">
                <a:moveTo>
                  <a:pt x="0" y="0"/>
                </a:moveTo>
                <a:lnTo>
                  <a:pt x="45" y="44"/>
                </a:lnTo>
                <a:lnTo>
                  <a:pt x="0" y="88"/>
                </a:lnTo>
                <a:lnTo>
                  <a:pt x="0" y="0"/>
                </a:lnTo>
                <a:close/>
              </a:path>
            </a:pathLst>
          </a:custGeom>
          <a:solidFill>
            <a:srgbClr val="5087C7"/>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73" name="Line 36"/>
          <p:cNvSpPr>
            <a:spLocks noChangeShapeType="1"/>
          </p:cNvSpPr>
          <p:nvPr/>
        </p:nvSpPr>
        <p:spPr bwMode="auto">
          <a:xfrm flipH="1">
            <a:off x="7805797" y="4709465"/>
            <a:ext cx="87305" cy="1588"/>
          </a:xfrm>
          <a:prstGeom prst="line">
            <a:avLst/>
          </a:prstGeom>
          <a:noFill/>
          <a:ln w="49213">
            <a:solidFill>
              <a:srgbClr val="5087C7"/>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74" name="Freeform 37"/>
          <p:cNvSpPr>
            <a:spLocks/>
          </p:cNvSpPr>
          <p:nvPr/>
        </p:nvSpPr>
        <p:spPr bwMode="auto">
          <a:xfrm>
            <a:off x="7864527" y="3788789"/>
            <a:ext cx="71430" cy="139690"/>
          </a:xfrm>
          <a:custGeom>
            <a:avLst/>
            <a:gdLst>
              <a:gd name="T0" fmla="*/ 0 w 45"/>
              <a:gd name="T1" fmla="*/ 0 h 88"/>
              <a:gd name="T2" fmla="*/ 2147483647 w 45"/>
              <a:gd name="T3" fmla="*/ 2147483647 h 88"/>
              <a:gd name="T4" fmla="*/ 0 w 45"/>
              <a:gd name="T5" fmla="*/ 2147483647 h 88"/>
              <a:gd name="T6" fmla="*/ 0 w 45"/>
              <a:gd name="T7" fmla="*/ 0 h 88"/>
              <a:gd name="T8" fmla="*/ 0 60000 65536"/>
              <a:gd name="T9" fmla="*/ 0 60000 65536"/>
              <a:gd name="T10" fmla="*/ 0 60000 65536"/>
              <a:gd name="T11" fmla="*/ 0 60000 65536"/>
              <a:gd name="T12" fmla="*/ 0 w 45"/>
              <a:gd name="T13" fmla="*/ 0 h 88"/>
              <a:gd name="T14" fmla="*/ 45 w 45"/>
              <a:gd name="T15" fmla="*/ 88 h 88"/>
            </a:gdLst>
            <a:ahLst/>
            <a:cxnLst>
              <a:cxn ang="T8">
                <a:pos x="T0" y="T1"/>
              </a:cxn>
              <a:cxn ang="T9">
                <a:pos x="T2" y="T3"/>
              </a:cxn>
              <a:cxn ang="T10">
                <a:pos x="T4" y="T5"/>
              </a:cxn>
              <a:cxn ang="T11">
                <a:pos x="T6" y="T7"/>
              </a:cxn>
            </a:cxnLst>
            <a:rect l="T12" t="T13" r="T14" b="T15"/>
            <a:pathLst>
              <a:path w="45" h="88">
                <a:moveTo>
                  <a:pt x="0" y="0"/>
                </a:moveTo>
                <a:lnTo>
                  <a:pt x="45" y="44"/>
                </a:lnTo>
                <a:lnTo>
                  <a:pt x="0" y="88"/>
                </a:lnTo>
                <a:lnTo>
                  <a:pt x="0" y="0"/>
                </a:lnTo>
                <a:close/>
              </a:path>
            </a:pathLst>
          </a:custGeom>
          <a:solidFill>
            <a:srgbClr val="5087C7"/>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75" name="Line 38"/>
          <p:cNvSpPr>
            <a:spLocks noChangeShapeType="1"/>
          </p:cNvSpPr>
          <p:nvPr/>
        </p:nvSpPr>
        <p:spPr bwMode="auto">
          <a:xfrm flipH="1">
            <a:off x="7805797" y="3858633"/>
            <a:ext cx="87305" cy="1588"/>
          </a:xfrm>
          <a:prstGeom prst="line">
            <a:avLst/>
          </a:prstGeom>
          <a:noFill/>
          <a:ln w="49213">
            <a:solidFill>
              <a:srgbClr val="5087C7"/>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76" name="Line 43"/>
          <p:cNvSpPr>
            <a:spLocks noChangeShapeType="1"/>
          </p:cNvSpPr>
          <p:nvPr/>
        </p:nvSpPr>
        <p:spPr bwMode="auto">
          <a:xfrm>
            <a:off x="8115333" y="3537986"/>
            <a:ext cx="1587" cy="141277"/>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77" name="Line 44"/>
          <p:cNvSpPr>
            <a:spLocks noChangeShapeType="1"/>
          </p:cNvSpPr>
          <p:nvPr/>
        </p:nvSpPr>
        <p:spPr bwMode="auto">
          <a:xfrm flipV="1">
            <a:off x="8834401" y="4888840"/>
            <a:ext cx="1588" cy="107941"/>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78" name="Freeform 45"/>
          <p:cNvSpPr>
            <a:spLocks/>
          </p:cNvSpPr>
          <p:nvPr/>
        </p:nvSpPr>
        <p:spPr bwMode="auto">
          <a:xfrm>
            <a:off x="8115333" y="4888840"/>
            <a:ext cx="719071" cy="130165"/>
          </a:xfrm>
          <a:custGeom>
            <a:avLst/>
            <a:gdLst>
              <a:gd name="T0" fmla="*/ 0 w 453"/>
              <a:gd name="T1" fmla="*/ 0 h 268"/>
              <a:gd name="T2" fmla="*/ 0 w 453"/>
              <a:gd name="T3" fmla="*/ 2147483647 h 268"/>
              <a:gd name="T4" fmla="*/ 2147483647 w 453"/>
              <a:gd name="T5" fmla="*/ 2147483647 h 268"/>
              <a:gd name="T6" fmla="*/ 2147483647 w 453"/>
              <a:gd name="T7" fmla="*/ 2147483647 h 268"/>
              <a:gd name="T8" fmla="*/ 0 60000 65536"/>
              <a:gd name="T9" fmla="*/ 0 60000 65536"/>
              <a:gd name="T10" fmla="*/ 0 60000 65536"/>
              <a:gd name="T11" fmla="*/ 0 60000 65536"/>
              <a:gd name="T12" fmla="*/ 0 w 453"/>
              <a:gd name="T13" fmla="*/ 0 h 268"/>
              <a:gd name="T14" fmla="*/ 453 w 453"/>
              <a:gd name="T15" fmla="*/ 268 h 268"/>
            </a:gdLst>
            <a:ahLst/>
            <a:cxnLst>
              <a:cxn ang="T8">
                <a:pos x="T0" y="T1"/>
              </a:cxn>
              <a:cxn ang="T9">
                <a:pos x="T2" y="T3"/>
              </a:cxn>
              <a:cxn ang="T10">
                <a:pos x="T4" y="T5"/>
              </a:cxn>
              <a:cxn ang="T11">
                <a:pos x="T6" y="T7"/>
              </a:cxn>
            </a:cxnLst>
            <a:rect l="T12" t="T13" r="T14" b="T15"/>
            <a:pathLst>
              <a:path w="453" h="268">
                <a:moveTo>
                  <a:pt x="0" y="0"/>
                </a:moveTo>
                <a:lnTo>
                  <a:pt x="0" y="268"/>
                </a:lnTo>
                <a:lnTo>
                  <a:pt x="453" y="268"/>
                </a:lnTo>
                <a:lnTo>
                  <a:pt x="453" y="200"/>
                </a:lnTo>
              </a:path>
            </a:pathLst>
          </a:custGeom>
          <a:noFill/>
          <a:ln w="7938" cap="flat">
            <a:solidFill>
              <a:srgbClr val="00214A"/>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79" name="Line 46"/>
          <p:cNvSpPr>
            <a:spLocks noChangeShapeType="1"/>
          </p:cNvSpPr>
          <p:nvPr/>
        </p:nvSpPr>
        <p:spPr bwMode="auto">
          <a:xfrm>
            <a:off x="8474076" y="4888840"/>
            <a:ext cx="1587" cy="107941"/>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80" name="Line 47"/>
          <p:cNvSpPr>
            <a:spLocks noChangeShapeType="1"/>
          </p:cNvSpPr>
          <p:nvPr/>
        </p:nvSpPr>
        <p:spPr bwMode="auto">
          <a:xfrm>
            <a:off x="8115333" y="4038006"/>
            <a:ext cx="1587" cy="492086"/>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81" name="Line 48"/>
          <p:cNvSpPr>
            <a:spLocks noChangeShapeType="1"/>
          </p:cNvSpPr>
          <p:nvPr/>
        </p:nvSpPr>
        <p:spPr bwMode="auto">
          <a:xfrm>
            <a:off x="8474076" y="4038006"/>
            <a:ext cx="1587" cy="492086"/>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82" name="Line 49"/>
          <p:cNvSpPr>
            <a:spLocks noChangeShapeType="1"/>
          </p:cNvSpPr>
          <p:nvPr/>
        </p:nvSpPr>
        <p:spPr bwMode="auto">
          <a:xfrm>
            <a:off x="8834401" y="4038006"/>
            <a:ext cx="1588" cy="492086"/>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83" name="Line 50"/>
          <p:cNvSpPr>
            <a:spLocks noChangeShapeType="1"/>
          </p:cNvSpPr>
          <p:nvPr/>
        </p:nvSpPr>
        <p:spPr bwMode="auto">
          <a:xfrm>
            <a:off x="8475659" y="2466605"/>
            <a:ext cx="0" cy="1212658"/>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84" name="Line 51"/>
          <p:cNvSpPr>
            <a:spLocks noChangeShapeType="1"/>
          </p:cNvSpPr>
          <p:nvPr/>
        </p:nvSpPr>
        <p:spPr bwMode="auto">
          <a:xfrm>
            <a:off x="8834401" y="3537986"/>
            <a:ext cx="1588" cy="141277"/>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85" name="Line 52"/>
          <p:cNvSpPr>
            <a:spLocks noChangeShapeType="1"/>
          </p:cNvSpPr>
          <p:nvPr/>
        </p:nvSpPr>
        <p:spPr bwMode="auto">
          <a:xfrm flipH="1">
            <a:off x="8115333" y="3537984"/>
            <a:ext cx="719071" cy="1588"/>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86" name="Oval 53"/>
          <p:cNvSpPr>
            <a:spLocks noChangeArrowheads="1"/>
          </p:cNvSpPr>
          <p:nvPr/>
        </p:nvSpPr>
        <p:spPr bwMode="auto">
          <a:xfrm>
            <a:off x="8448674" y="4258652"/>
            <a:ext cx="52382" cy="52384"/>
          </a:xfrm>
          <a:prstGeom prst="ellipse">
            <a:avLst/>
          </a:prstGeom>
          <a:solidFill>
            <a:schemeClr val="tx2"/>
          </a:solidFill>
          <a:ln w="0">
            <a:noFill/>
            <a:round/>
            <a:headEnd/>
            <a:tailEnd/>
          </a:ln>
          <a:effectLst/>
          <a:extLst>
            <a:ext uri="{91240B29-F687-4F45-9708-019B960494DF}">
              <a14:hiddenLine xmlns:a14="http://schemas.microsoft.com/office/drawing/2010/main" w="0">
                <a:solidFill>
                  <a:srgbClr val="00214A"/>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87" name="Rectangle 54"/>
          <p:cNvSpPr>
            <a:spLocks noChangeArrowheads="1"/>
          </p:cNvSpPr>
          <p:nvPr/>
        </p:nvSpPr>
        <p:spPr bwMode="auto">
          <a:xfrm>
            <a:off x="7953420" y="4530092"/>
            <a:ext cx="306359" cy="358747"/>
          </a:xfrm>
          <a:prstGeom prst="rect">
            <a:avLst/>
          </a:prstGeom>
          <a:solidFill>
            <a:srgbClr val="0066B3"/>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88" name="Line 55"/>
          <p:cNvSpPr>
            <a:spLocks noChangeShapeType="1"/>
          </p:cNvSpPr>
          <p:nvPr/>
        </p:nvSpPr>
        <p:spPr bwMode="auto">
          <a:xfrm flipV="1">
            <a:off x="7993102" y="4639620"/>
            <a:ext cx="1588" cy="13969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89" name="Freeform 56"/>
          <p:cNvSpPr>
            <a:spLocks/>
          </p:cNvSpPr>
          <p:nvPr/>
        </p:nvSpPr>
        <p:spPr bwMode="auto">
          <a:xfrm>
            <a:off x="8148663" y="4676133"/>
            <a:ext cx="73018" cy="68257"/>
          </a:xfrm>
          <a:custGeom>
            <a:avLst/>
            <a:gdLst>
              <a:gd name="T0" fmla="*/ 2147483647 w 46"/>
              <a:gd name="T1" fmla="*/ 2147483647 h 43"/>
              <a:gd name="T2" fmla="*/ 2147483647 w 46"/>
              <a:gd name="T3" fmla="*/ 0 h 43"/>
              <a:gd name="T4" fmla="*/ 0 w 46"/>
              <a:gd name="T5" fmla="*/ 2147483647 h 43"/>
              <a:gd name="T6" fmla="*/ 2147483647 w 46"/>
              <a:gd name="T7" fmla="*/ 2147483647 h 43"/>
              <a:gd name="T8" fmla="*/ 0 60000 65536"/>
              <a:gd name="T9" fmla="*/ 0 60000 65536"/>
              <a:gd name="T10" fmla="*/ 0 60000 65536"/>
              <a:gd name="T11" fmla="*/ 0 60000 65536"/>
              <a:gd name="T12" fmla="*/ 0 w 46"/>
              <a:gd name="T13" fmla="*/ 0 h 43"/>
              <a:gd name="T14" fmla="*/ 46 w 46"/>
              <a:gd name="T15" fmla="*/ 43 h 43"/>
            </a:gdLst>
            <a:ahLst/>
            <a:cxnLst>
              <a:cxn ang="T8">
                <a:pos x="T0" y="T1"/>
              </a:cxn>
              <a:cxn ang="T9">
                <a:pos x="T2" y="T3"/>
              </a:cxn>
              <a:cxn ang="T10">
                <a:pos x="T4" y="T5"/>
              </a:cxn>
              <a:cxn ang="T11">
                <a:pos x="T6" y="T7"/>
              </a:cxn>
            </a:cxnLst>
            <a:rect l="T12" t="T13" r="T14" b="T15"/>
            <a:pathLst>
              <a:path w="46" h="43">
                <a:moveTo>
                  <a:pt x="46" y="43"/>
                </a:moveTo>
                <a:lnTo>
                  <a:pt x="23" y="0"/>
                </a:lnTo>
                <a:lnTo>
                  <a:pt x="0" y="43"/>
                </a:lnTo>
                <a:lnTo>
                  <a:pt x="46" y="43"/>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90" name="Line 57"/>
          <p:cNvSpPr>
            <a:spLocks noChangeShapeType="1"/>
          </p:cNvSpPr>
          <p:nvPr/>
        </p:nvSpPr>
        <p:spPr bwMode="auto">
          <a:xfrm flipH="1">
            <a:off x="8142318" y="4669782"/>
            <a:ext cx="85717" cy="1586"/>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91" name="Freeform 58"/>
          <p:cNvSpPr>
            <a:spLocks/>
          </p:cNvSpPr>
          <p:nvPr/>
        </p:nvSpPr>
        <p:spPr bwMode="auto">
          <a:xfrm>
            <a:off x="8115329" y="4587238"/>
            <a:ext cx="69844" cy="244454"/>
          </a:xfrm>
          <a:custGeom>
            <a:avLst/>
            <a:gdLst>
              <a:gd name="T0" fmla="*/ 0 w 44"/>
              <a:gd name="T1" fmla="*/ 0 h 154"/>
              <a:gd name="T2" fmla="*/ 2147483647 w 44"/>
              <a:gd name="T3" fmla="*/ 0 h 154"/>
              <a:gd name="T4" fmla="*/ 2147483647 w 44"/>
              <a:gd name="T5" fmla="*/ 2147483647 h 154"/>
              <a:gd name="T6" fmla="*/ 0 w 44"/>
              <a:gd name="T7" fmla="*/ 2147483647 h 154"/>
              <a:gd name="T8" fmla="*/ 0 60000 65536"/>
              <a:gd name="T9" fmla="*/ 0 60000 65536"/>
              <a:gd name="T10" fmla="*/ 0 60000 65536"/>
              <a:gd name="T11" fmla="*/ 0 60000 65536"/>
              <a:gd name="T12" fmla="*/ 0 w 44"/>
              <a:gd name="T13" fmla="*/ 0 h 154"/>
              <a:gd name="T14" fmla="*/ 44 w 44"/>
              <a:gd name="T15" fmla="*/ 154 h 154"/>
            </a:gdLst>
            <a:ahLst/>
            <a:cxnLst>
              <a:cxn ang="T8">
                <a:pos x="T0" y="T1"/>
              </a:cxn>
              <a:cxn ang="T9">
                <a:pos x="T2" y="T3"/>
              </a:cxn>
              <a:cxn ang="T10">
                <a:pos x="T4" y="T5"/>
              </a:cxn>
              <a:cxn ang="T11">
                <a:pos x="T6" y="T7"/>
              </a:cxn>
            </a:cxnLst>
            <a:rect l="T12" t="T13" r="T14" b="T15"/>
            <a:pathLst>
              <a:path w="44" h="154">
                <a:moveTo>
                  <a:pt x="0" y="0"/>
                </a:moveTo>
                <a:lnTo>
                  <a:pt x="44" y="0"/>
                </a:lnTo>
                <a:lnTo>
                  <a:pt x="44" y="154"/>
                </a:lnTo>
                <a:lnTo>
                  <a:pt x="0" y="154"/>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92" name="Line 59"/>
          <p:cNvSpPr>
            <a:spLocks noChangeShapeType="1"/>
          </p:cNvSpPr>
          <p:nvPr/>
        </p:nvSpPr>
        <p:spPr bwMode="auto">
          <a:xfrm flipH="1">
            <a:off x="7953421" y="4709465"/>
            <a:ext cx="39683" cy="1588"/>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93" name="Freeform 60"/>
          <p:cNvSpPr>
            <a:spLocks/>
          </p:cNvSpPr>
          <p:nvPr/>
        </p:nvSpPr>
        <p:spPr bwMode="auto">
          <a:xfrm>
            <a:off x="8028028" y="4530092"/>
            <a:ext cx="87305" cy="358747"/>
          </a:xfrm>
          <a:custGeom>
            <a:avLst/>
            <a:gdLst>
              <a:gd name="T0" fmla="*/ 2147483647 w 55"/>
              <a:gd name="T1" fmla="*/ 0 h 226"/>
              <a:gd name="T2" fmla="*/ 2147483647 w 55"/>
              <a:gd name="T3" fmla="*/ 2147483647 h 226"/>
              <a:gd name="T4" fmla="*/ 0 w 55"/>
              <a:gd name="T5" fmla="*/ 2147483647 h 226"/>
              <a:gd name="T6" fmla="*/ 0 w 55"/>
              <a:gd name="T7" fmla="*/ 2147483647 h 226"/>
              <a:gd name="T8" fmla="*/ 2147483647 w 55"/>
              <a:gd name="T9" fmla="*/ 2147483647 h 226"/>
              <a:gd name="T10" fmla="*/ 2147483647 w 55"/>
              <a:gd name="T11" fmla="*/ 2147483647 h 226"/>
              <a:gd name="T12" fmla="*/ 0 60000 65536"/>
              <a:gd name="T13" fmla="*/ 0 60000 65536"/>
              <a:gd name="T14" fmla="*/ 0 60000 65536"/>
              <a:gd name="T15" fmla="*/ 0 60000 65536"/>
              <a:gd name="T16" fmla="*/ 0 60000 65536"/>
              <a:gd name="T17" fmla="*/ 0 60000 65536"/>
              <a:gd name="T18" fmla="*/ 0 w 55"/>
              <a:gd name="T19" fmla="*/ 0 h 226"/>
              <a:gd name="T20" fmla="*/ 55 w 55"/>
              <a:gd name="T21" fmla="*/ 226 h 226"/>
            </a:gdLst>
            <a:ahLst/>
            <a:cxnLst>
              <a:cxn ang="T12">
                <a:pos x="T0" y="T1"/>
              </a:cxn>
              <a:cxn ang="T13">
                <a:pos x="T2" y="T3"/>
              </a:cxn>
              <a:cxn ang="T14">
                <a:pos x="T4" y="T5"/>
              </a:cxn>
              <a:cxn ang="T15">
                <a:pos x="T6" y="T7"/>
              </a:cxn>
              <a:cxn ang="T16">
                <a:pos x="T8" y="T9"/>
              </a:cxn>
              <a:cxn ang="T17">
                <a:pos x="T10" y="T11"/>
              </a:cxn>
            </a:cxnLst>
            <a:rect l="T18" t="T19" r="T20" b="T21"/>
            <a:pathLst>
              <a:path w="55" h="226">
                <a:moveTo>
                  <a:pt x="55" y="0"/>
                </a:moveTo>
                <a:lnTo>
                  <a:pt x="55" y="69"/>
                </a:lnTo>
                <a:lnTo>
                  <a:pt x="0" y="69"/>
                </a:lnTo>
                <a:lnTo>
                  <a:pt x="0" y="157"/>
                </a:lnTo>
                <a:lnTo>
                  <a:pt x="55" y="157"/>
                </a:lnTo>
                <a:lnTo>
                  <a:pt x="55" y="226"/>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94" name="Freeform 61"/>
          <p:cNvSpPr>
            <a:spLocks/>
          </p:cNvSpPr>
          <p:nvPr/>
        </p:nvSpPr>
        <p:spPr bwMode="auto">
          <a:xfrm>
            <a:off x="8062950" y="4741215"/>
            <a:ext cx="52383" cy="77783"/>
          </a:xfrm>
          <a:custGeom>
            <a:avLst/>
            <a:gdLst>
              <a:gd name="T0" fmla="*/ 0 w 33"/>
              <a:gd name="T1" fmla="*/ 2147483647 h 49"/>
              <a:gd name="T2" fmla="*/ 2147483647 w 33"/>
              <a:gd name="T3" fmla="*/ 2147483647 h 49"/>
              <a:gd name="T4" fmla="*/ 0 w 33"/>
              <a:gd name="T5" fmla="*/ 0 h 49"/>
              <a:gd name="T6" fmla="*/ 0 w 33"/>
              <a:gd name="T7" fmla="*/ 2147483647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0" y="49"/>
                </a:moveTo>
                <a:lnTo>
                  <a:pt x="33" y="24"/>
                </a:lnTo>
                <a:lnTo>
                  <a:pt x="0" y="0"/>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95" name="Oval 62"/>
          <p:cNvSpPr>
            <a:spLocks noChangeArrowheads="1"/>
          </p:cNvSpPr>
          <p:nvPr/>
        </p:nvSpPr>
        <p:spPr bwMode="auto">
          <a:xfrm>
            <a:off x="8094695" y="4566602"/>
            <a:ext cx="41271" cy="41272"/>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96" name="Oval 63"/>
          <p:cNvSpPr>
            <a:spLocks noChangeArrowheads="1"/>
          </p:cNvSpPr>
          <p:nvPr/>
        </p:nvSpPr>
        <p:spPr bwMode="auto">
          <a:xfrm>
            <a:off x="8094695" y="4811057"/>
            <a:ext cx="41271" cy="41272"/>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97" name="Rectangle 64"/>
          <p:cNvSpPr>
            <a:spLocks noChangeArrowheads="1"/>
          </p:cNvSpPr>
          <p:nvPr/>
        </p:nvSpPr>
        <p:spPr bwMode="auto">
          <a:xfrm>
            <a:off x="8312165" y="4530092"/>
            <a:ext cx="307947" cy="358747"/>
          </a:xfrm>
          <a:prstGeom prst="rect">
            <a:avLst/>
          </a:prstGeom>
          <a:solidFill>
            <a:srgbClr val="0066B3"/>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98" name="Line 65"/>
          <p:cNvSpPr>
            <a:spLocks noChangeShapeType="1"/>
          </p:cNvSpPr>
          <p:nvPr/>
        </p:nvSpPr>
        <p:spPr bwMode="auto">
          <a:xfrm flipV="1">
            <a:off x="8351845" y="4639620"/>
            <a:ext cx="1588" cy="13969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99" name="Freeform 66"/>
          <p:cNvSpPr>
            <a:spLocks/>
          </p:cNvSpPr>
          <p:nvPr/>
        </p:nvSpPr>
        <p:spPr bwMode="auto">
          <a:xfrm>
            <a:off x="8507406" y="4676133"/>
            <a:ext cx="74606" cy="68257"/>
          </a:xfrm>
          <a:custGeom>
            <a:avLst/>
            <a:gdLst>
              <a:gd name="T0" fmla="*/ 2147483647 w 47"/>
              <a:gd name="T1" fmla="*/ 2147483647 h 43"/>
              <a:gd name="T2" fmla="*/ 2147483647 w 47"/>
              <a:gd name="T3" fmla="*/ 0 h 43"/>
              <a:gd name="T4" fmla="*/ 0 w 47"/>
              <a:gd name="T5" fmla="*/ 2147483647 h 43"/>
              <a:gd name="T6" fmla="*/ 2147483647 w 47"/>
              <a:gd name="T7" fmla="*/ 2147483647 h 43"/>
              <a:gd name="T8" fmla="*/ 0 60000 65536"/>
              <a:gd name="T9" fmla="*/ 0 60000 65536"/>
              <a:gd name="T10" fmla="*/ 0 60000 65536"/>
              <a:gd name="T11" fmla="*/ 0 60000 65536"/>
              <a:gd name="T12" fmla="*/ 0 w 47"/>
              <a:gd name="T13" fmla="*/ 0 h 43"/>
              <a:gd name="T14" fmla="*/ 47 w 47"/>
              <a:gd name="T15" fmla="*/ 43 h 43"/>
            </a:gdLst>
            <a:ahLst/>
            <a:cxnLst>
              <a:cxn ang="T8">
                <a:pos x="T0" y="T1"/>
              </a:cxn>
              <a:cxn ang="T9">
                <a:pos x="T2" y="T3"/>
              </a:cxn>
              <a:cxn ang="T10">
                <a:pos x="T4" y="T5"/>
              </a:cxn>
              <a:cxn ang="T11">
                <a:pos x="T6" y="T7"/>
              </a:cxn>
            </a:cxnLst>
            <a:rect l="T12" t="T13" r="T14" b="T15"/>
            <a:pathLst>
              <a:path w="47" h="43">
                <a:moveTo>
                  <a:pt x="47" y="43"/>
                </a:moveTo>
                <a:lnTo>
                  <a:pt x="24" y="0"/>
                </a:lnTo>
                <a:lnTo>
                  <a:pt x="0" y="43"/>
                </a:lnTo>
                <a:lnTo>
                  <a:pt x="47" y="43"/>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00" name="Line 67"/>
          <p:cNvSpPr>
            <a:spLocks noChangeShapeType="1"/>
          </p:cNvSpPr>
          <p:nvPr/>
        </p:nvSpPr>
        <p:spPr bwMode="auto">
          <a:xfrm flipH="1">
            <a:off x="8501060" y="4669782"/>
            <a:ext cx="87305" cy="1586"/>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01" name="Freeform 68"/>
          <p:cNvSpPr>
            <a:spLocks/>
          </p:cNvSpPr>
          <p:nvPr/>
        </p:nvSpPr>
        <p:spPr bwMode="auto">
          <a:xfrm>
            <a:off x="8474072" y="4587238"/>
            <a:ext cx="71430" cy="244454"/>
          </a:xfrm>
          <a:custGeom>
            <a:avLst/>
            <a:gdLst>
              <a:gd name="T0" fmla="*/ 0 w 45"/>
              <a:gd name="T1" fmla="*/ 0 h 154"/>
              <a:gd name="T2" fmla="*/ 2147483647 w 45"/>
              <a:gd name="T3" fmla="*/ 0 h 154"/>
              <a:gd name="T4" fmla="*/ 2147483647 w 45"/>
              <a:gd name="T5" fmla="*/ 2147483647 h 154"/>
              <a:gd name="T6" fmla="*/ 0 w 45"/>
              <a:gd name="T7" fmla="*/ 2147483647 h 154"/>
              <a:gd name="T8" fmla="*/ 0 60000 65536"/>
              <a:gd name="T9" fmla="*/ 0 60000 65536"/>
              <a:gd name="T10" fmla="*/ 0 60000 65536"/>
              <a:gd name="T11" fmla="*/ 0 60000 65536"/>
              <a:gd name="T12" fmla="*/ 0 w 45"/>
              <a:gd name="T13" fmla="*/ 0 h 154"/>
              <a:gd name="T14" fmla="*/ 45 w 45"/>
              <a:gd name="T15" fmla="*/ 154 h 154"/>
            </a:gdLst>
            <a:ahLst/>
            <a:cxnLst>
              <a:cxn ang="T8">
                <a:pos x="T0" y="T1"/>
              </a:cxn>
              <a:cxn ang="T9">
                <a:pos x="T2" y="T3"/>
              </a:cxn>
              <a:cxn ang="T10">
                <a:pos x="T4" y="T5"/>
              </a:cxn>
              <a:cxn ang="T11">
                <a:pos x="T6" y="T7"/>
              </a:cxn>
            </a:cxnLst>
            <a:rect l="T12" t="T13" r="T14" b="T15"/>
            <a:pathLst>
              <a:path w="45" h="154">
                <a:moveTo>
                  <a:pt x="0" y="0"/>
                </a:moveTo>
                <a:lnTo>
                  <a:pt x="45" y="0"/>
                </a:lnTo>
                <a:lnTo>
                  <a:pt x="45" y="154"/>
                </a:lnTo>
                <a:lnTo>
                  <a:pt x="0" y="154"/>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02" name="Line 69"/>
          <p:cNvSpPr>
            <a:spLocks noChangeShapeType="1"/>
          </p:cNvSpPr>
          <p:nvPr/>
        </p:nvSpPr>
        <p:spPr bwMode="auto">
          <a:xfrm flipH="1">
            <a:off x="8312165" y="4709465"/>
            <a:ext cx="39683" cy="1588"/>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03" name="Freeform 70"/>
          <p:cNvSpPr>
            <a:spLocks/>
          </p:cNvSpPr>
          <p:nvPr/>
        </p:nvSpPr>
        <p:spPr bwMode="auto">
          <a:xfrm>
            <a:off x="8386769" y="4530092"/>
            <a:ext cx="87305" cy="358747"/>
          </a:xfrm>
          <a:custGeom>
            <a:avLst/>
            <a:gdLst>
              <a:gd name="T0" fmla="*/ 2147483647 w 55"/>
              <a:gd name="T1" fmla="*/ 0 h 226"/>
              <a:gd name="T2" fmla="*/ 2147483647 w 55"/>
              <a:gd name="T3" fmla="*/ 2147483647 h 226"/>
              <a:gd name="T4" fmla="*/ 0 w 55"/>
              <a:gd name="T5" fmla="*/ 2147483647 h 226"/>
              <a:gd name="T6" fmla="*/ 0 w 55"/>
              <a:gd name="T7" fmla="*/ 2147483647 h 226"/>
              <a:gd name="T8" fmla="*/ 2147483647 w 55"/>
              <a:gd name="T9" fmla="*/ 2147483647 h 226"/>
              <a:gd name="T10" fmla="*/ 2147483647 w 55"/>
              <a:gd name="T11" fmla="*/ 2147483647 h 226"/>
              <a:gd name="T12" fmla="*/ 0 60000 65536"/>
              <a:gd name="T13" fmla="*/ 0 60000 65536"/>
              <a:gd name="T14" fmla="*/ 0 60000 65536"/>
              <a:gd name="T15" fmla="*/ 0 60000 65536"/>
              <a:gd name="T16" fmla="*/ 0 60000 65536"/>
              <a:gd name="T17" fmla="*/ 0 60000 65536"/>
              <a:gd name="T18" fmla="*/ 0 w 55"/>
              <a:gd name="T19" fmla="*/ 0 h 226"/>
              <a:gd name="T20" fmla="*/ 55 w 55"/>
              <a:gd name="T21" fmla="*/ 226 h 226"/>
            </a:gdLst>
            <a:ahLst/>
            <a:cxnLst>
              <a:cxn ang="T12">
                <a:pos x="T0" y="T1"/>
              </a:cxn>
              <a:cxn ang="T13">
                <a:pos x="T2" y="T3"/>
              </a:cxn>
              <a:cxn ang="T14">
                <a:pos x="T4" y="T5"/>
              </a:cxn>
              <a:cxn ang="T15">
                <a:pos x="T6" y="T7"/>
              </a:cxn>
              <a:cxn ang="T16">
                <a:pos x="T8" y="T9"/>
              </a:cxn>
              <a:cxn ang="T17">
                <a:pos x="T10" y="T11"/>
              </a:cxn>
            </a:cxnLst>
            <a:rect l="T18" t="T19" r="T20" b="T21"/>
            <a:pathLst>
              <a:path w="55" h="226">
                <a:moveTo>
                  <a:pt x="55" y="0"/>
                </a:moveTo>
                <a:lnTo>
                  <a:pt x="55" y="69"/>
                </a:lnTo>
                <a:lnTo>
                  <a:pt x="0" y="69"/>
                </a:lnTo>
                <a:lnTo>
                  <a:pt x="0" y="157"/>
                </a:lnTo>
                <a:lnTo>
                  <a:pt x="55" y="157"/>
                </a:lnTo>
                <a:lnTo>
                  <a:pt x="55" y="226"/>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04" name="Freeform 71"/>
          <p:cNvSpPr>
            <a:spLocks/>
          </p:cNvSpPr>
          <p:nvPr/>
        </p:nvSpPr>
        <p:spPr bwMode="auto">
          <a:xfrm>
            <a:off x="8421692" y="4741215"/>
            <a:ext cx="52383" cy="77783"/>
          </a:xfrm>
          <a:custGeom>
            <a:avLst/>
            <a:gdLst>
              <a:gd name="T0" fmla="*/ 0 w 33"/>
              <a:gd name="T1" fmla="*/ 2147483647 h 49"/>
              <a:gd name="T2" fmla="*/ 2147483647 w 33"/>
              <a:gd name="T3" fmla="*/ 2147483647 h 49"/>
              <a:gd name="T4" fmla="*/ 0 w 33"/>
              <a:gd name="T5" fmla="*/ 0 h 49"/>
              <a:gd name="T6" fmla="*/ 0 w 33"/>
              <a:gd name="T7" fmla="*/ 2147483647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0" y="49"/>
                </a:moveTo>
                <a:lnTo>
                  <a:pt x="33" y="24"/>
                </a:lnTo>
                <a:lnTo>
                  <a:pt x="0" y="0"/>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05" name="Oval 72"/>
          <p:cNvSpPr>
            <a:spLocks noChangeArrowheads="1"/>
          </p:cNvSpPr>
          <p:nvPr/>
        </p:nvSpPr>
        <p:spPr bwMode="auto">
          <a:xfrm>
            <a:off x="8453440" y="4566602"/>
            <a:ext cx="42859" cy="41272"/>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06" name="Oval 73"/>
          <p:cNvSpPr>
            <a:spLocks noChangeArrowheads="1"/>
          </p:cNvSpPr>
          <p:nvPr/>
        </p:nvSpPr>
        <p:spPr bwMode="auto">
          <a:xfrm>
            <a:off x="8453440" y="4811057"/>
            <a:ext cx="42859" cy="41272"/>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07" name="Rectangle 74"/>
          <p:cNvSpPr>
            <a:spLocks noChangeArrowheads="1"/>
          </p:cNvSpPr>
          <p:nvPr/>
        </p:nvSpPr>
        <p:spPr bwMode="auto">
          <a:xfrm>
            <a:off x="8672491" y="4530092"/>
            <a:ext cx="306360" cy="358747"/>
          </a:xfrm>
          <a:prstGeom prst="rect">
            <a:avLst/>
          </a:prstGeom>
          <a:solidFill>
            <a:srgbClr val="0066B3"/>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08" name="Line 75"/>
          <p:cNvSpPr>
            <a:spLocks noChangeShapeType="1"/>
          </p:cNvSpPr>
          <p:nvPr/>
        </p:nvSpPr>
        <p:spPr bwMode="auto">
          <a:xfrm flipV="1">
            <a:off x="8712179" y="4639620"/>
            <a:ext cx="1587" cy="13969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09" name="Freeform 76"/>
          <p:cNvSpPr>
            <a:spLocks/>
          </p:cNvSpPr>
          <p:nvPr/>
        </p:nvSpPr>
        <p:spPr bwMode="auto">
          <a:xfrm>
            <a:off x="8867736" y="4676133"/>
            <a:ext cx="73018" cy="68257"/>
          </a:xfrm>
          <a:custGeom>
            <a:avLst/>
            <a:gdLst>
              <a:gd name="T0" fmla="*/ 2147483647 w 46"/>
              <a:gd name="T1" fmla="*/ 2147483647 h 43"/>
              <a:gd name="T2" fmla="*/ 2147483647 w 46"/>
              <a:gd name="T3" fmla="*/ 0 h 43"/>
              <a:gd name="T4" fmla="*/ 0 w 46"/>
              <a:gd name="T5" fmla="*/ 2147483647 h 43"/>
              <a:gd name="T6" fmla="*/ 2147483647 w 46"/>
              <a:gd name="T7" fmla="*/ 2147483647 h 43"/>
              <a:gd name="T8" fmla="*/ 0 60000 65536"/>
              <a:gd name="T9" fmla="*/ 0 60000 65536"/>
              <a:gd name="T10" fmla="*/ 0 60000 65536"/>
              <a:gd name="T11" fmla="*/ 0 60000 65536"/>
              <a:gd name="T12" fmla="*/ 0 w 46"/>
              <a:gd name="T13" fmla="*/ 0 h 43"/>
              <a:gd name="T14" fmla="*/ 46 w 46"/>
              <a:gd name="T15" fmla="*/ 43 h 43"/>
            </a:gdLst>
            <a:ahLst/>
            <a:cxnLst>
              <a:cxn ang="T8">
                <a:pos x="T0" y="T1"/>
              </a:cxn>
              <a:cxn ang="T9">
                <a:pos x="T2" y="T3"/>
              </a:cxn>
              <a:cxn ang="T10">
                <a:pos x="T4" y="T5"/>
              </a:cxn>
              <a:cxn ang="T11">
                <a:pos x="T6" y="T7"/>
              </a:cxn>
            </a:cxnLst>
            <a:rect l="T12" t="T13" r="T14" b="T15"/>
            <a:pathLst>
              <a:path w="46" h="43">
                <a:moveTo>
                  <a:pt x="46" y="43"/>
                </a:moveTo>
                <a:lnTo>
                  <a:pt x="23" y="0"/>
                </a:lnTo>
                <a:lnTo>
                  <a:pt x="0" y="43"/>
                </a:lnTo>
                <a:lnTo>
                  <a:pt x="46" y="43"/>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10" name="Line 77"/>
          <p:cNvSpPr>
            <a:spLocks noChangeShapeType="1"/>
          </p:cNvSpPr>
          <p:nvPr/>
        </p:nvSpPr>
        <p:spPr bwMode="auto">
          <a:xfrm flipH="1">
            <a:off x="8861390" y="4669782"/>
            <a:ext cx="85717" cy="1586"/>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11" name="Freeform 78"/>
          <p:cNvSpPr>
            <a:spLocks/>
          </p:cNvSpPr>
          <p:nvPr/>
        </p:nvSpPr>
        <p:spPr bwMode="auto">
          <a:xfrm>
            <a:off x="8834401" y="4587238"/>
            <a:ext cx="69844" cy="244454"/>
          </a:xfrm>
          <a:custGeom>
            <a:avLst/>
            <a:gdLst>
              <a:gd name="T0" fmla="*/ 0 w 44"/>
              <a:gd name="T1" fmla="*/ 0 h 154"/>
              <a:gd name="T2" fmla="*/ 2147483647 w 44"/>
              <a:gd name="T3" fmla="*/ 0 h 154"/>
              <a:gd name="T4" fmla="*/ 2147483647 w 44"/>
              <a:gd name="T5" fmla="*/ 2147483647 h 154"/>
              <a:gd name="T6" fmla="*/ 0 w 44"/>
              <a:gd name="T7" fmla="*/ 2147483647 h 154"/>
              <a:gd name="T8" fmla="*/ 0 60000 65536"/>
              <a:gd name="T9" fmla="*/ 0 60000 65536"/>
              <a:gd name="T10" fmla="*/ 0 60000 65536"/>
              <a:gd name="T11" fmla="*/ 0 60000 65536"/>
              <a:gd name="T12" fmla="*/ 0 w 44"/>
              <a:gd name="T13" fmla="*/ 0 h 154"/>
              <a:gd name="T14" fmla="*/ 44 w 44"/>
              <a:gd name="T15" fmla="*/ 154 h 154"/>
            </a:gdLst>
            <a:ahLst/>
            <a:cxnLst>
              <a:cxn ang="T8">
                <a:pos x="T0" y="T1"/>
              </a:cxn>
              <a:cxn ang="T9">
                <a:pos x="T2" y="T3"/>
              </a:cxn>
              <a:cxn ang="T10">
                <a:pos x="T4" y="T5"/>
              </a:cxn>
              <a:cxn ang="T11">
                <a:pos x="T6" y="T7"/>
              </a:cxn>
            </a:cxnLst>
            <a:rect l="T12" t="T13" r="T14" b="T15"/>
            <a:pathLst>
              <a:path w="44" h="154">
                <a:moveTo>
                  <a:pt x="0" y="0"/>
                </a:moveTo>
                <a:lnTo>
                  <a:pt x="44" y="0"/>
                </a:lnTo>
                <a:lnTo>
                  <a:pt x="44" y="154"/>
                </a:lnTo>
                <a:lnTo>
                  <a:pt x="0" y="154"/>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12" name="Line 79"/>
          <p:cNvSpPr>
            <a:spLocks noChangeShapeType="1"/>
          </p:cNvSpPr>
          <p:nvPr/>
        </p:nvSpPr>
        <p:spPr bwMode="auto">
          <a:xfrm flipH="1">
            <a:off x="8672491" y="4709465"/>
            <a:ext cx="39684" cy="1588"/>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13" name="Freeform 80"/>
          <p:cNvSpPr>
            <a:spLocks/>
          </p:cNvSpPr>
          <p:nvPr/>
        </p:nvSpPr>
        <p:spPr bwMode="auto">
          <a:xfrm>
            <a:off x="8747097" y="4530092"/>
            <a:ext cx="87304" cy="358747"/>
          </a:xfrm>
          <a:custGeom>
            <a:avLst/>
            <a:gdLst>
              <a:gd name="T0" fmla="*/ 2147483647 w 55"/>
              <a:gd name="T1" fmla="*/ 0 h 226"/>
              <a:gd name="T2" fmla="*/ 2147483647 w 55"/>
              <a:gd name="T3" fmla="*/ 2147483647 h 226"/>
              <a:gd name="T4" fmla="*/ 0 w 55"/>
              <a:gd name="T5" fmla="*/ 2147483647 h 226"/>
              <a:gd name="T6" fmla="*/ 0 w 55"/>
              <a:gd name="T7" fmla="*/ 2147483647 h 226"/>
              <a:gd name="T8" fmla="*/ 2147483647 w 55"/>
              <a:gd name="T9" fmla="*/ 2147483647 h 226"/>
              <a:gd name="T10" fmla="*/ 2147483647 w 55"/>
              <a:gd name="T11" fmla="*/ 2147483647 h 226"/>
              <a:gd name="T12" fmla="*/ 0 60000 65536"/>
              <a:gd name="T13" fmla="*/ 0 60000 65536"/>
              <a:gd name="T14" fmla="*/ 0 60000 65536"/>
              <a:gd name="T15" fmla="*/ 0 60000 65536"/>
              <a:gd name="T16" fmla="*/ 0 60000 65536"/>
              <a:gd name="T17" fmla="*/ 0 60000 65536"/>
              <a:gd name="T18" fmla="*/ 0 w 55"/>
              <a:gd name="T19" fmla="*/ 0 h 226"/>
              <a:gd name="T20" fmla="*/ 55 w 55"/>
              <a:gd name="T21" fmla="*/ 226 h 226"/>
            </a:gdLst>
            <a:ahLst/>
            <a:cxnLst>
              <a:cxn ang="T12">
                <a:pos x="T0" y="T1"/>
              </a:cxn>
              <a:cxn ang="T13">
                <a:pos x="T2" y="T3"/>
              </a:cxn>
              <a:cxn ang="T14">
                <a:pos x="T4" y="T5"/>
              </a:cxn>
              <a:cxn ang="T15">
                <a:pos x="T6" y="T7"/>
              </a:cxn>
              <a:cxn ang="T16">
                <a:pos x="T8" y="T9"/>
              </a:cxn>
              <a:cxn ang="T17">
                <a:pos x="T10" y="T11"/>
              </a:cxn>
            </a:cxnLst>
            <a:rect l="T18" t="T19" r="T20" b="T21"/>
            <a:pathLst>
              <a:path w="55" h="226">
                <a:moveTo>
                  <a:pt x="55" y="0"/>
                </a:moveTo>
                <a:lnTo>
                  <a:pt x="55" y="69"/>
                </a:lnTo>
                <a:lnTo>
                  <a:pt x="0" y="69"/>
                </a:lnTo>
                <a:lnTo>
                  <a:pt x="0" y="157"/>
                </a:lnTo>
                <a:lnTo>
                  <a:pt x="55" y="157"/>
                </a:lnTo>
                <a:lnTo>
                  <a:pt x="55" y="226"/>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14" name="Freeform 81"/>
          <p:cNvSpPr>
            <a:spLocks/>
          </p:cNvSpPr>
          <p:nvPr/>
        </p:nvSpPr>
        <p:spPr bwMode="auto">
          <a:xfrm>
            <a:off x="8782019" y="4741215"/>
            <a:ext cx="52382" cy="77783"/>
          </a:xfrm>
          <a:custGeom>
            <a:avLst/>
            <a:gdLst>
              <a:gd name="T0" fmla="*/ 0 w 33"/>
              <a:gd name="T1" fmla="*/ 2147483647 h 49"/>
              <a:gd name="T2" fmla="*/ 2147483647 w 33"/>
              <a:gd name="T3" fmla="*/ 2147483647 h 49"/>
              <a:gd name="T4" fmla="*/ 0 w 33"/>
              <a:gd name="T5" fmla="*/ 0 h 49"/>
              <a:gd name="T6" fmla="*/ 0 w 33"/>
              <a:gd name="T7" fmla="*/ 2147483647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0" y="49"/>
                </a:moveTo>
                <a:lnTo>
                  <a:pt x="33" y="24"/>
                </a:lnTo>
                <a:lnTo>
                  <a:pt x="0" y="0"/>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15" name="Oval 82"/>
          <p:cNvSpPr>
            <a:spLocks noChangeArrowheads="1"/>
          </p:cNvSpPr>
          <p:nvPr/>
        </p:nvSpPr>
        <p:spPr bwMode="auto">
          <a:xfrm>
            <a:off x="8813770" y="4566602"/>
            <a:ext cx="41271" cy="41272"/>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16" name="Oval 83"/>
          <p:cNvSpPr>
            <a:spLocks noChangeArrowheads="1"/>
          </p:cNvSpPr>
          <p:nvPr/>
        </p:nvSpPr>
        <p:spPr bwMode="auto">
          <a:xfrm>
            <a:off x="8813770" y="4811057"/>
            <a:ext cx="41271" cy="41272"/>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17" name="Rectangle 84"/>
          <p:cNvSpPr>
            <a:spLocks noChangeArrowheads="1"/>
          </p:cNvSpPr>
          <p:nvPr/>
        </p:nvSpPr>
        <p:spPr bwMode="auto">
          <a:xfrm>
            <a:off x="7953420" y="3679261"/>
            <a:ext cx="306359" cy="358747"/>
          </a:xfrm>
          <a:prstGeom prst="rect">
            <a:avLst/>
          </a:prstGeom>
          <a:solidFill>
            <a:srgbClr val="0066B3"/>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18" name="Line 85"/>
          <p:cNvSpPr>
            <a:spLocks noChangeShapeType="1"/>
          </p:cNvSpPr>
          <p:nvPr/>
        </p:nvSpPr>
        <p:spPr bwMode="auto">
          <a:xfrm flipV="1">
            <a:off x="7993102" y="3788789"/>
            <a:ext cx="1588" cy="13969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19" name="Freeform 86"/>
          <p:cNvSpPr>
            <a:spLocks/>
          </p:cNvSpPr>
          <p:nvPr/>
        </p:nvSpPr>
        <p:spPr bwMode="auto">
          <a:xfrm>
            <a:off x="8148663" y="3825302"/>
            <a:ext cx="73018" cy="68257"/>
          </a:xfrm>
          <a:custGeom>
            <a:avLst/>
            <a:gdLst>
              <a:gd name="T0" fmla="*/ 2147483647 w 46"/>
              <a:gd name="T1" fmla="*/ 2147483647 h 43"/>
              <a:gd name="T2" fmla="*/ 2147483647 w 46"/>
              <a:gd name="T3" fmla="*/ 0 h 43"/>
              <a:gd name="T4" fmla="*/ 0 w 46"/>
              <a:gd name="T5" fmla="*/ 2147483647 h 43"/>
              <a:gd name="T6" fmla="*/ 2147483647 w 46"/>
              <a:gd name="T7" fmla="*/ 2147483647 h 43"/>
              <a:gd name="T8" fmla="*/ 0 60000 65536"/>
              <a:gd name="T9" fmla="*/ 0 60000 65536"/>
              <a:gd name="T10" fmla="*/ 0 60000 65536"/>
              <a:gd name="T11" fmla="*/ 0 60000 65536"/>
              <a:gd name="T12" fmla="*/ 0 w 46"/>
              <a:gd name="T13" fmla="*/ 0 h 43"/>
              <a:gd name="T14" fmla="*/ 46 w 46"/>
              <a:gd name="T15" fmla="*/ 43 h 43"/>
            </a:gdLst>
            <a:ahLst/>
            <a:cxnLst>
              <a:cxn ang="T8">
                <a:pos x="T0" y="T1"/>
              </a:cxn>
              <a:cxn ang="T9">
                <a:pos x="T2" y="T3"/>
              </a:cxn>
              <a:cxn ang="T10">
                <a:pos x="T4" y="T5"/>
              </a:cxn>
              <a:cxn ang="T11">
                <a:pos x="T6" y="T7"/>
              </a:cxn>
            </a:cxnLst>
            <a:rect l="T12" t="T13" r="T14" b="T15"/>
            <a:pathLst>
              <a:path w="46" h="43">
                <a:moveTo>
                  <a:pt x="46" y="43"/>
                </a:moveTo>
                <a:lnTo>
                  <a:pt x="23" y="0"/>
                </a:lnTo>
                <a:lnTo>
                  <a:pt x="0" y="43"/>
                </a:lnTo>
                <a:lnTo>
                  <a:pt x="46" y="43"/>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20" name="Line 87"/>
          <p:cNvSpPr>
            <a:spLocks noChangeShapeType="1"/>
          </p:cNvSpPr>
          <p:nvPr/>
        </p:nvSpPr>
        <p:spPr bwMode="auto">
          <a:xfrm flipH="1">
            <a:off x="8142318" y="3818950"/>
            <a:ext cx="85717" cy="1586"/>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21" name="Freeform 88"/>
          <p:cNvSpPr>
            <a:spLocks/>
          </p:cNvSpPr>
          <p:nvPr/>
        </p:nvSpPr>
        <p:spPr bwMode="auto">
          <a:xfrm>
            <a:off x="8115329" y="3736406"/>
            <a:ext cx="69844" cy="246043"/>
          </a:xfrm>
          <a:custGeom>
            <a:avLst/>
            <a:gdLst>
              <a:gd name="T0" fmla="*/ 0 w 44"/>
              <a:gd name="T1" fmla="*/ 0 h 155"/>
              <a:gd name="T2" fmla="*/ 2147483647 w 44"/>
              <a:gd name="T3" fmla="*/ 0 h 155"/>
              <a:gd name="T4" fmla="*/ 2147483647 w 44"/>
              <a:gd name="T5" fmla="*/ 2147483647 h 155"/>
              <a:gd name="T6" fmla="*/ 0 w 44"/>
              <a:gd name="T7" fmla="*/ 2147483647 h 155"/>
              <a:gd name="T8" fmla="*/ 0 60000 65536"/>
              <a:gd name="T9" fmla="*/ 0 60000 65536"/>
              <a:gd name="T10" fmla="*/ 0 60000 65536"/>
              <a:gd name="T11" fmla="*/ 0 60000 65536"/>
              <a:gd name="T12" fmla="*/ 0 w 44"/>
              <a:gd name="T13" fmla="*/ 0 h 155"/>
              <a:gd name="T14" fmla="*/ 44 w 44"/>
              <a:gd name="T15" fmla="*/ 155 h 155"/>
            </a:gdLst>
            <a:ahLst/>
            <a:cxnLst>
              <a:cxn ang="T8">
                <a:pos x="T0" y="T1"/>
              </a:cxn>
              <a:cxn ang="T9">
                <a:pos x="T2" y="T3"/>
              </a:cxn>
              <a:cxn ang="T10">
                <a:pos x="T4" y="T5"/>
              </a:cxn>
              <a:cxn ang="T11">
                <a:pos x="T6" y="T7"/>
              </a:cxn>
            </a:cxnLst>
            <a:rect l="T12" t="T13" r="T14" b="T15"/>
            <a:pathLst>
              <a:path w="44" h="155">
                <a:moveTo>
                  <a:pt x="0" y="0"/>
                </a:moveTo>
                <a:lnTo>
                  <a:pt x="44" y="0"/>
                </a:lnTo>
                <a:lnTo>
                  <a:pt x="44" y="155"/>
                </a:lnTo>
                <a:lnTo>
                  <a:pt x="0" y="15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22" name="Line 89"/>
          <p:cNvSpPr>
            <a:spLocks noChangeShapeType="1"/>
          </p:cNvSpPr>
          <p:nvPr/>
        </p:nvSpPr>
        <p:spPr bwMode="auto">
          <a:xfrm flipH="1">
            <a:off x="7953421" y="3858633"/>
            <a:ext cx="39683" cy="1588"/>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23" name="Freeform 90"/>
          <p:cNvSpPr>
            <a:spLocks/>
          </p:cNvSpPr>
          <p:nvPr/>
        </p:nvSpPr>
        <p:spPr bwMode="auto">
          <a:xfrm>
            <a:off x="8028028" y="3679261"/>
            <a:ext cx="87305" cy="358747"/>
          </a:xfrm>
          <a:custGeom>
            <a:avLst/>
            <a:gdLst>
              <a:gd name="T0" fmla="*/ 2147483647 w 55"/>
              <a:gd name="T1" fmla="*/ 0 h 226"/>
              <a:gd name="T2" fmla="*/ 2147483647 w 55"/>
              <a:gd name="T3" fmla="*/ 2147483647 h 226"/>
              <a:gd name="T4" fmla="*/ 0 w 55"/>
              <a:gd name="T5" fmla="*/ 2147483647 h 226"/>
              <a:gd name="T6" fmla="*/ 0 w 55"/>
              <a:gd name="T7" fmla="*/ 2147483647 h 226"/>
              <a:gd name="T8" fmla="*/ 2147483647 w 55"/>
              <a:gd name="T9" fmla="*/ 2147483647 h 226"/>
              <a:gd name="T10" fmla="*/ 2147483647 w 55"/>
              <a:gd name="T11" fmla="*/ 2147483647 h 226"/>
              <a:gd name="T12" fmla="*/ 0 60000 65536"/>
              <a:gd name="T13" fmla="*/ 0 60000 65536"/>
              <a:gd name="T14" fmla="*/ 0 60000 65536"/>
              <a:gd name="T15" fmla="*/ 0 60000 65536"/>
              <a:gd name="T16" fmla="*/ 0 60000 65536"/>
              <a:gd name="T17" fmla="*/ 0 60000 65536"/>
              <a:gd name="T18" fmla="*/ 0 w 55"/>
              <a:gd name="T19" fmla="*/ 0 h 226"/>
              <a:gd name="T20" fmla="*/ 55 w 55"/>
              <a:gd name="T21" fmla="*/ 226 h 226"/>
            </a:gdLst>
            <a:ahLst/>
            <a:cxnLst>
              <a:cxn ang="T12">
                <a:pos x="T0" y="T1"/>
              </a:cxn>
              <a:cxn ang="T13">
                <a:pos x="T2" y="T3"/>
              </a:cxn>
              <a:cxn ang="T14">
                <a:pos x="T4" y="T5"/>
              </a:cxn>
              <a:cxn ang="T15">
                <a:pos x="T6" y="T7"/>
              </a:cxn>
              <a:cxn ang="T16">
                <a:pos x="T8" y="T9"/>
              </a:cxn>
              <a:cxn ang="T17">
                <a:pos x="T10" y="T11"/>
              </a:cxn>
            </a:cxnLst>
            <a:rect l="T18" t="T19" r="T20" b="T21"/>
            <a:pathLst>
              <a:path w="55" h="226">
                <a:moveTo>
                  <a:pt x="55" y="0"/>
                </a:moveTo>
                <a:lnTo>
                  <a:pt x="55" y="69"/>
                </a:lnTo>
                <a:lnTo>
                  <a:pt x="0" y="69"/>
                </a:lnTo>
                <a:lnTo>
                  <a:pt x="0" y="157"/>
                </a:lnTo>
                <a:lnTo>
                  <a:pt x="55" y="157"/>
                </a:lnTo>
                <a:lnTo>
                  <a:pt x="55" y="226"/>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24" name="Freeform 91"/>
          <p:cNvSpPr>
            <a:spLocks/>
          </p:cNvSpPr>
          <p:nvPr/>
        </p:nvSpPr>
        <p:spPr bwMode="auto">
          <a:xfrm>
            <a:off x="8062950" y="3890381"/>
            <a:ext cx="52383" cy="76195"/>
          </a:xfrm>
          <a:custGeom>
            <a:avLst/>
            <a:gdLst>
              <a:gd name="T0" fmla="*/ 0 w 33"/>
              <a:gd name="T1" fmla="*/ 2147483647 h 48"/>
              <a:gd name="T2" fmla="*/ 2147483647 w 33"/>
              <a:gd name="T3" fmla="*/ 2147483647 h 48"/>
              <a:gd name="T4" fmla="*/ 0 w 33"/>
              <a:gd name="T5" fmla="*/ 0 h 48"/>
              <a:gd name="T6" fmla="*/ 0 w 33"/>
              <a:gd name="T7" fmla="*/ 2147483647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0" y="48"/>
                </a:moveTo>
                <a:lnTo>
                  <a:pt x="33" y="24"/>
                </a:lnTo>
                <a:lnTo>
                  <a:pt x="0" y="0"/>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25" name="Oval 92"/>
          <p:cNvSpPr>
            <a:spLocks noChangeArrowheads="1"/>
          </p:cNvSpPr>
          <p:nvPr/>
        </p:nvSpPr>
        <p:spPr bwMode="auto">
          <a:xfrm>
            <a:off x="8094695" y="3714184"/>
            <a:ext cx="41271" cy="42859"/>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26" name="Oval 93"/>
          <p:cNvSpPr>
            <a:spLocks noChangeArrowheads="1"/>
          </p:cNvSpPr>
          <p:nvPr/>
        </p:nvSpPr>
        <p:spPr bwMode="auto">
          <a:xfrm>
            <a:off x="8094695" y="3960225"/>
            <a:ext cx="41271" cy="4286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27" name="Rectangle 94"/>
          <p:cNvSpPr>
            <a:spLocks noChangeArrowheads="1"/>
          </p:cNvSpPr>
          <p:nvPr/>
        </p:nvSpPr>
        <p:spPr bwMode="auto">
          <a:xfrm>
            <a:off x="8312165" y="3679261"/>
            <a:ext cx="307947" cy="358747"/>
          </a:xfrm>
          <a:prstGeom prst="rect">
            <a:avLst/>
          </a:prstGeom>
          <a:solidFill>
            <a:srgbClr val="0066B3"/>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28" name="Line 95"/>
          <p:cNvSpPr>
            <a:spLocks noChangeShapeType="1"/>
          </p:cNvSpPr>
          <p:nvPr/>
        </p:nvSpPr>
        <p:spPr bwMode="auto">
          <a:xfrm flipV="1">
            <a:off x="8351845" y="3788789"/>
            <a:ext cx="1588" cy="13969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29" name="Freeform 96"/>
          <p:cNvSpPr>
            <a:spLocks/>
          </p:cNvSpPr>
          <p:nvPr/>
        </p:nvSpPr>
        <p:spPr bwMode="auto">
          <a:xfrm>
            <a:off x="8507406" y="3825302"/>
            <a:ext cx="74606" cy="68257"/>
          </a:xfrm>
          <a:custGeom>
            <a:avLst/>
            <a:gdLst>
              <a:gd name="T0" fmla="*/ 2147483647 w 47"/>
              <a:gd name="T1" fmla="*/ 2147483647 h 43"/>
              <a:gd name="T2" fmla="*/ 2147483647 w 47"/>
              <a:gd name="T3" fmla="*/ 0 h 43"/>
              <a:gd name="T4" fmla="*/ 0 w 47"/>
              <a:gd name="T5" fmla="*/ 2147483647 h 43"/>
              <a:gd name="T6" fmla="*/ 2147483647 w 47"/>
              <a:gd name="T7" fmla="*/ 2147483647 h 43"/>
              <a:gd name="T8" fmla="*/ 0 60000 65536"/>
              <a:gd name="T9" fmla="*/ 0 60000 65536"/>
              <a:gd name="T10" fmla="*/ 0 60000 65536"/>
              <a:gd name="T11" fmla="*/ 0 60000 65536"/>
              <a:gd name="T12" fmla="*/ 0 w 47"/>
              <a:gd name="T13" fmla="*/ 0 h 43"/>
              <a:gd name="T14" fmla="*/ 47 w 47"/>
              <a:gd name="T15" fmla="*/ 43 h 43"/>
            </a:gdLst>
            <a:ahLst/>
            <a:cxnLst>
              <a:cxn ang="T8">
                <a:pos x="T0" y="T1"/>
              </a:cxn>
              <a:cxn ang="T9">
                <a:pos x="T2" y="T3"/>
              </a:cxn>
              <a:cxn ang="T10">
                <a:pos x="T4" y="T5"/>
              </a:cxn>
              <a:cxn ang="T11">
                <a:pos x="T6" y="T7"/>
              </a:cxn>
            </a:cxnLst>
            <a:rect l="T12" t="T13" r="T14" b="T15"/>
            <a:pathLst>
              <a:path w="47" h="43">
                <a:moveTo>
                  <a:pt x="47" y="43"/>
                </a:moveTo>
                <a:lnTo>
                  <a:pt x="24" y="0"/>
                </a:lnTo>
                <a:lnTo>
                  <a:pt x="0" y="43"/>
                </a:lnTo>
                <a:lnTo>
                  <a:pt x="47" y="43"/>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30" name="Line 97"/>
          <p:cNvSpPr>
            <a:spLocks noChangeShapeType="1"/>
          </p:cNvSpPr>
          <p:nvPr/>
        </p:nvSpPr>
        <p:spPr bwMode="auto">
          <a:xfrm flipH="1">
            <a:off x="8501060" y="3818950"/>
            <a:ext cx="87305" cy="1586"/>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31" name="Freeform 98"/>
          <p:cNvSpPr>
            <a:spLocks/>
          </p:cNvSpPr>
          <p:nvPr/>
        </p:nvSpPr>
        <p:spPr bwMode="auto">
          <a:xfrm>
            <a:off x="8474072" y="3736406"/>
            <a:ext cx="71430" cy="246043"/>
          </a:xfrm>
          <a:custGeom>
            <a:avLst/>
            <a:gdLst>
              <a:gd name="T0" fmla="*/ 0 w 45"/>
              <a:gd name="T1" fmla="*/ 0 h 155"/>
              <a:gd name="T2" fmla="*/ 2147483647 w 45"/>
              <a:gd name="T3" fmla="*/ 0 h 155"/>
              <a:gd name="T4" fmla="*/ 2147483647 w 45"/>
              <a:gd name="T5" fmla="*/ 2147483647 h 155"/>
              <a:gd name="T6" fmla="*/ 0 w 45"/>
              <a:gd name="T7" fmla="*/ 2147483647 h 155"/>
              <a:gd name="T8" fmla="*/ 0 60000 65536"/>
              <a:gd name="T9" fmla="*/ 0 60000 65536"/>
              <a:gd name="T10" fmla="*/ 0 60000 65536"/>
              <a:gd name="T11" fmla="*/ 0 60000 65536"/>
              <a:gd name="T12" fmla="*/ 0 w 45"/>
              <a:gd name="T13" fmla="*/ 0 h 155"/>
              <a:gd name="T14" fmla="*/ 45 w 45"/>
              <a:gd name="T15" fmla="*/ 155 h 155"/>
            </a:gdLst>
            <a:ahLst/>
            <a:cxnLst>
              <a:cxn ang="T8">
                <a:pos x="T0" y="T1"/>
              </a:cxn>
              <a:cxn ang="T9">
                <a:pos x="T2" y="T3"/>
              </a:cxn>
              <a:cxn ang="T10">
                <a:pos x="T4" y="T5"/>
              </a:cxn>
              <a:cxn ang="T11">
                <a:pos x="T6" y="T7"/>
              </a:cxn>
            </a:cxnLst>
            <a:rect l="T12" t="T13" r="T14" b="T15"/>
            <a:pathLst>
              <a:path w="45" h="155">
                <a:moveTo>
                  <a:pt x="0" y="0"/>
                </a:moveTo>
                <a:lnTo>
                  <a:pt x="45" y="0"/>
                </a:lnTo>
                <a:lnTo>
                  <a:pt x="45" y="155"/>
                </a:lnTo>
                <a:lnTo>
                  <a:pt x="0" y="15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32" name="Line 99"/>
          <p:cNvSpPr>
            <a:spLocks noChangeShapeType="1"/>
          </p:cNvSpPr>
          <p:nvPr/>
        </p:nvSpPr>
        <p:spPr bwMode="auto">
          <a:xfrm flipH="1">
            <a:off x="8312165" y="3858633"/>
            <a:ext cx="39683" cy="1588"/>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33" name="Freeform 100"/>
          <p:cNvSpPr>
            <a:spLocks/>
          </p:cNvSpPr>
          <p:nvPr/>
        </p:nvSpPr>
        <p:spPr bwMode="auto">
          <a:xfrm>
            <a:off x="8386769" y="3679261"/>
            <a:ext cx="87305" cy="358747"/>
          </a:xfrm>
          <a:custGeom>
            <a:avLst/>
            <a:gdLst>
              <a:gd name="T0" fmla="*/ 2147483647 w 55"/>
              <a:gd name="T1" fmla="*/ 0 h 226"/>
              <a:gd name="T2" fmla="*/ 2147483647 w 55"/>
              <a:gd name="T3" fmla="*/ 2147483647 h 226"/>
              <a:gd name="T4" fmla="*/ 0 w 55"/>
              <a:gd name="T5" fmla="*/ 2147483647 h 226"/>
              <a:gd name="T6" fmla="*/ 0 w 55"/>
              <a:gd name="T7" fmla="*/ 2147483647 h 226"/>
              <a:gd name="T8" fmla="*/ 2147483647 w 55"/>
              <a:gd name="T9" fmla="*/ 2147483647 h 226"/>
              <a:gd name="T10" fmla="*/ 2147483647 w 55"/>
              <a:gd name="T11" fmla="*/ 2147483647 h 226"/>
              <a:gd name="T12" fmla="*/ 0 60000 65536"/>
              <a:gd name="T13" fmla="*/ 0 60000 65536"/>
              <a:gd name="T14" fmla="*/ 0 60000 65536"/>
              <a:gd name="T15" fmla="*/ 0 60000 65536"/>
              <a:gd name="T16" fmla="*/ 0 60000 65536"/>
              <a:gd name="T17" fmla="*/ 0 60000 65536"/>
              <a:gd name="T18" fmla="*/ 0 w 55"/>
              <a:gd name="T19" fmla="*/ 0 h 226"/>
              <a:gd name="T20" fmla="*/ 55 w 55"/>
              <a:gd name="T21" fmla="*/ 226 h 226"/>
            </a:gdLst>
            <a:ahLst/>
            <a:cxnLst>
              <a:cxn ang="T12">
                <a:pos x="T0" y="T1"/>
              </a:cxn>
              <a:cxn ang="T13">
                <a:pos x="T2" y="T3"/>
              </a:cxn>
              <a:cxn ang="T14">
                <a:pos x="T4" y="T5"/>
              </a:cxn>
              <a:cxn ang="T15">
                <a:pos x="T6" y="T7"/>
              </a:cxn>
              <a:cxn ang="T16">
                <a:pos x="T8" y="T9"/>
              </a:cxn>
              <a:cxn ang="T17">
                <a:pos x="T10" y="T11"/>
              </a:cxn>
            </a:cxnLst>
            <a:rect l="T18" t="T19" r="T20" b="T21"/>
            <a:pathLst>
              <a:path w="55" h="226">
                <a:moveTo>
                  <a:pt x="55" y="0"/>
                </a:moveTo>
                <a:lnTo>
                  <a:pt x="55" y="69"/>
                </a:lnTo>
                <a:lnTo>
                  <a:pt x="0" y="69"/>
                </a:lnTo>
                <a:lnTo>
                  <a:pt x="0" y="157"/>
                </a:lnTo>
                <a:lnTo>
                  <a:pt x="55" y="157"/>
                </a:lnTo>
                <a:lnTo>
                  <a:pt x="55" y="226"/>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34" name="Freeform 101"/>
          <p:cNvSpPr>
            <a:spLocks/>
          </p:cNvSpPr>
          <p:nvPr/>
        </p:nvSpPr>
        <p:spPr bwMode="auto">
          <a:xfrm>
            <a:off x="8421692" y="3890381"/>
            <a:ext cx="52383" cy="76195"/>
          </a:xfrm>
          <a:custGeom>
            <a:avLst/>
            <a:gdLst>
              <a:gd name="T0" fmla="*/ 0 w 33"/>
              <a:gd name="T1" fmla="*/ 2147483647 h 48"/>
              <a:gd name="T2" fmla="*/ 2147483647 w 33"/>
              <a:gd name="T3" fmla="*/ 2147483647 h 48"/>
              <a:gd name="T4" fmla="*/ 0 w 33"/>
              <a:gd name="T5" fmla="*/ 0 h 48"/>
              <a:gd name="T6" fmla="*/ 0 w 33"/>
              <a:gd name="T7" fmla="*/ 2147483647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0" y="48"/>
                </a:moveTo>
                <a:lnTo>
                  <a:pt x="33" y="24"/>
                </a:lnTo>
                <a:lnTo>
                  <a:pt x="0" y="0"/>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35" name="Oval 102"/>
          <p:cNvSpPr>
            <a:spLocks noChangeArrowheads="1"/>
          </p:cNvSpPr>
          <p:nvPr/>
        </p:nvSpPr>
        <p:spPr bwMode="auto">
          <a:xfrm>
            <a:off x="8453440" y="3714184"/>
            <a:ext cx="42859" cy="42859"/>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36" name="Oval 103"/>
          <p:cNvSpPr>
            <a:spLocks noChangeArrowheads="1"/>
          </p:cNvSpPr>
          <p:nvPr/>
        </p:nvSpPr>
        <p:spPr bwMode="auto">
          <a:xfrm>
            <a:off x="8453440" y="3960225"/>
            <a:ext cx="42859" cy="4286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37" name="Rectangle 104"/>
          <p:cNvSpPr>
            <a:spLocks noChangeArrowheads="1"/>
          </p:cNvSpPr>
          <p:nvPr/>
        </p:nvSpPr>
        <p:spPr bwMode="auto">
          <a:xfrm>
            <a:off x="8672491" y="3679261"/>
            <a:ext cx="306360" cy="358747"/>
          </a:xfrm>
          <a:prstGeom prst="rect">
            <a:avLst/>
          </a:prstGeom>
          <a:solidFill>
            <a:srgbClr val="0066B3"/>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38" name="Line 105"/>
          <p:cNvSpPr>
            <a:spLocks noChangeShapeType="1"/>
          </p:cNvSpPr>
          <p:nvPr/>
        </p:nvSpPr>
        <p:spPr bwMode="auto">
          <a:xfrm flipV="1">
            <a:off x="8712179" y="3788789"/>
            <a:ext cx="1587" cy="13969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39" name="Freeform 106"/>
          <p:cNvSpPr>
            <a:spLocks/>
          </p:cNvSpPr>
          <p:nvPr/>
        </p:nvSpPr>
        <p:spPr bwMode="auto">
          <a:xfrm>
            <a:off x="8867736" y="3825302"/>
            <a:ext cx="73018" cy="68257"/>
          </a:xfrm>
          <a:custGeom>
            <a:avLst/>
            <a:gdLst>
              <a:gd name="T0" fmla="*/ 2147483647 w 46"/>
              <a:gd name="T1" fmla="*/ 2147483647 h 43"/>
              <a:gd name="T2" fmla="*/ 2147483647 w 46"/>
              <a:gd name="T3" fmla="*/ 0 h 43"/>
              <a:gd name="T4" fmla="*/ 0 w 46"/>
              <a:gd name="T5" fmla="*/ 2147483647 h 43"/>
              <a:gd name="T6" fmla="*/ 2147483647 w 46"/>
              <a:gd name="T7" fmla="*/ 2147483647 h 43"/>
              <a:gd name="T8" fmla="*/ 0 60000 65536"/>
              <a:gd name="T9" fmla="*/ 0 60000 65536"/>
              <a:gd name="T10" fmla="*/ 0 60000 65536"/>
              <a:gd name="T11" fmla="*/ 0 60000 65536"/>
              <a:gd name="T12" fmla="*/ 0 w 46"/>
              <a:gd name="T13" fmla="*/ 0 h 43"/>
              <a:gd name="T14" fmla="*/ 46 w 46"/>
              <a:gd name="T15" fmla="*/ 43 h 43"/>
            </a:gdLst>
            <a:ahLst/>
            <a:cxnLst>
              <a:cxn ang="T8">
                <a:pos x="T0" y="T1"/>
              </a:cxn>
              <a:cxn ang="T9">
                <a:pos x="T2" y="T3"/>
              </a:cxn>
              <a:cxn ang="T10">
                <a:pos x="T4" y="T5"/>
              </a:cxn>
              <a:cxn ang="T11">
                <a:pos x="T6" y="T7"/>
              </a:cxn>
            </a:cxnLst>
            <a:rect l="T12" t="T13" r="T14" b="T15"/>
            <a:pathLst>
              <a:path w="46" h="43">
                <a:moveTo>
                  <a:pt x="46" y="43"/>
                </a:moveTo>
                <a:lnTo>
                  <a:pt x="23" y="0"/>
                </a:lnTo>
                <a:lnTo>
                  <a:pt x="0" y="43"/>
                </a:lnTo>
                <a:lnTo>
                  <a:pt x="46" y="43"/>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40" name="Line 107"/>
          <p:cNvSpPr>
            <a:spLocks noChangeShapeType="1"/>
          </p:cNvSpPr>
          <p:nvPr/>
        </p:nvSpPr>
        <p:spPr bwMode="auto">
          <a:xfrm flipH="1">
            <a:off x="8861390" y="3818950"/>
            <a:ext cx="85717" cy="1586"/>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41" name="Freeform 108"/>
          <p:cNvSpPr>
            <a:spLocks/>
          </p:cNvSpPr>
          <p:nvPr/>
        </p:nvSpPr>
        <p:spPr bwMode="auto">
          <a:xfrm>
            <a:off x="8834401" y="3736406"/>
            <a:ext cx="69844" cy="246043"/>
          </a:xfrm>
          <a:custGeom>
            <a:avLst/>
            <a:gdLst>
              <a:gd name="T0" fmla="*/ 0 w 44"/>
              <a:gd name="T1" fmla="*/ 0 h 155"/>
              <a:gd name="T2" fmla="*/ 2147483647 w 44"/>
              <a:gd name="T3" fmla="*/ 0 h 155"/>
              <a:gd name="T4" fmla="*/ 2147483647 w 44"/>
              <a:gd name="T5" fmla="*/ 2147483647 h 155"/>
              <a:gd name="T6" fmla="*/ 0 w 44"/>
              <a:gd name="T7" fmla="*/ 2147483647 h 155"/>
              <a:gd name="T8" fmla="*/ 0 60000 65536"/>
              <a:gd name="T9" fmla="*/ 0 60000 65536"/>
              <a:gd name="T10" fmla="*/ 0 60000 65536"/>
              <a:gd name="T11" fmla="*/ 0 60000 65536"/>
              <a:gd name="T12" fmla="*/ 0 w 44"/>
              <a:gd name="T13" fmla="*/ 0 h 155"/>
              <a:gd name="T14" fmla="*/ 44 w 44"/>
              <a:gd name="T15" fmla="*/ 155 h 155"/>
            </a:gdLst>
            <a:ahLst/>
            <a:cxnLst>
              <a:cxn ang="T8">
                <a:pos x="T0" y="T1"/>
              </a:cxn>
              <a:cxn ang="T9">
                <a:pos x="T2" y="T3"/>
              </a:cxn>
              <a:cxn ang="T10">
                <a:pos x="T4" y="T5"/>
              </a:cxn>
              <a:cxn ang="T11">
                <a:pos x="T6" y="T7"/>
              </a:cxn>
            </a:cxnLst>
            <a:rect l="T12" t="T13" r="T14" b="T15"/>
            <a:pathLst>
              <a:path w="44" h="155">
                <a:moveTo>
                  <a:pt x="0" y="0"/>
                </a:moveTo>
                <a:lnTo>
                  <a:pt x="44" y="0"/>
                </a:lnTo>
                <a:lnTo>
                  <a:pt x="44" y="155"/>
                </a:lnTo>
                <a:lnTo>
                  <a:pt x="0" y="15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42" name="Line 109"/>
          <p:cNvSpPr>
            <a:spLocks noChangeShapeType="1"/>
          </p:cNvSpPr>
          <p:nvPr/>
        </p:nvSpPr>
        <p:spPr bwMode="auto">
          <a:xfrm flipH="1">
            <a:off x="8672491" y="3858633"/>
            <a:ext cx="39684" cy="1588"/>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43" name="Freeform 110"/>
          <p:cNvSpPr>
            <a:spLocks/>
          </p:cNvSpPr>
          <p:nvPr/>
        </p:nvSpPr>
        <p:spPr bwMode="auto">
          <a:xfrm>
            <a:off x="8747097" y="3679261"/>
            <a:ext cx="87304" cy="358747"/>
          </a:xfrm>
          <a:custGeom>
            <a:avLst/>
            <a:gdLst>
              <a:gd name="T0" fmla="*/ 2147483647 w 55"/>
              <a:gd name="T1" fmla="*/ 0 h 226"/>
              <a:gd name="T2" fmla="*/ 2147483647 w 55"/>
              <a:gd name="T3" fmla="*/ 2147483647 h 226"/>
              <a:gd name="T4" fmla="*/ 0 w 55"/>
              <a:gd name="T5" fmla="*/ 2147483647 h 226"/>
              <a:gd name="T6" fmla="*/ 0 w 55"/>
              <a:gd name="T7" fmla="*/ 2147483647 h 226"/>
              <a:gd name="T8" fmla="*/ 2147483647 w 55"/>
              <a:gd name="T9" fmla="*/ 2147483647 h 226"/>
              <a:gd name="T10" fmla="*/ 2147483647 w 55"/>
              <a:gd name="T11" fmla="*/ 2147483647 h 226"/>
              <a:gd name="T12" fmla="*/ 0 60000 65536"/>
              <a:gd name="T13" fmla="*/ 0 60000 65536"/>
              <a:gd name="T14" fmla="*/ 0 60000 65536"/>
              <a:gd name="T15" fmla="*/ 0 60000 65536"/>
              <a:gd name="T16" fmla="*/ 0 60000 65536"/>
              <a:gd name="T17" fmla="*/ 0 60000 65536"/>
              <a:gd name="T18" fmla="*/ 0 w 55"/>
              <a:gd name="T19" fmla="*/ 0 h 226"/>
              <a:gd name="T20" fmla="*/ 55 w 55"/>
              <a:gd name="T21" fmla="*/ 226 h 226"/>
            </a:gdLst>
            <a:ahLst/>
            <a:cxnLst>
              <a:cxn ang="T12">
                <a:pos x="T0" y="T1"/>
              </a:cxn>
              <a:cxn ang="T13">
                <a:pos x="T2" y="T3"/>
              </a:cxn>
              <a:cxn ang="T14">
                <a:pos x="T4" y="T5"/>
              </a:cxn>
              <a:cxn ang="T15">
                <a:pos x="T6" y="T7"/>
              </a:cxn>
              <a:cxn ang="T16">
                <a:pos x="T8" y="T9"/>
              </a:cxn>
              <a:cxn ang="T17">
                <a:pos x="T10" y="T11"/>
              </a:cxn>
            </a:cxnLst>
            <a:rect l="T18" t="T19" r="T20" b="T21"/>
            <a:pathLst>
              <a:path w="55" h="226">
                <a:moveTo>
                  <a:pt x="55" y="0"/>
                </a:moveTo>
                <a:lnTo>
                  <a:pt x="55" y="69"/>
                </a:lnTo>
                <a:lnTo>
                  <a:pt x="0" y="69"/>
                </a:lnTo>
                <a:lnTo>
                  <a:pt x="0" y="157"/>
                </a:lnTo>
                <a:lnTo>
                  <a:pt x="55" y="157"/>
                </a:lnTo>
                <a:lnTo>
                  <a:pt x="55" y="226"/>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44" name="Freeform 111"/>
          <p:cNvSpPr>
            <a:spLocks/>
          </p:cNvSpPr>
          <p:nvPr/>
        </p:nvSpPr>
        <p:spPr bwMode="auto">
          <a:xfrm>
            <a:off x="8782019" y="3890381"/>
            <a:ext cx="52382" cy="76195"/>
          </a:xfrm>
          <a:custGeom>
            <a:avLst/>
            <a:gdLst>
              <a:gd name="T0" fmla="*/ 0 w 33"/>
              <a:gd name="T1" fmla="*/ 2147483647 h 48"/>
              <a:gd name="T2" fmla="*/ 2147483647 w 33"/>
              <a:gd name="T3" fmla="*/ 2147483647 h 48"/>
              <a:gd name="T4" fmla="*/ 0 w 33"/>
              <a:gd name="T5" fmla="*/ 0 h 48"/>
              <a:gd name="T6" fmla="*/ 0 w 33"/>
              <a:gd name="T7" fmla="*/ 2147483647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0" y="48"/>
                </a:moveTo>
                <a:lnTo>
                  <a:pt x="33" y="24"/>
                </a:lnTo>
                <a:lnTo>
                  <a:pt x="0" y="0"/>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45" name="Oval 112"/>
          <p:cNvSpPr>
            <a:spLocks noChangeArrowheads="1"/>
          </p:cNvSpPr>
          <p:nvPr/>
        </p:nvSpPr>
        <p:spPr bwMode="auto">
          <a:xfrm>
            <a:off x="8813770" y="3714184"/>
            <a:ext cx="41271" cy="42859"/>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46" name="Oval 113"/>
          <p:cNvSpPr>
            <a:spLocks noChangeArrowheads="1"/>
          </p:cNvSpPr>
          <p:nvPr/>
        </p:nvSpPr>
        <p:spPr bwMode="auto">
          <a:xfrm>
            <a:off x="8813770" y="3960225"/>
            <a:ext cx="41271" cy="4286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47" name="Line 114"/>
          <p:cNvSpPr>
            <a:spLocks noChangeShapeType="1"/>
          </p:cNvSpPr>
          <p:nvPr/>
        </p:nvSpPr>
        <p:spPr bwMode="auto">
          <a:xfrm>
            <a:off x="8472488" y="4996779"/>
            <a:ext cx="3175" cy="425416"/>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48" name="Line 115"/>
          <p:cNvSpPr>
            <a:spLocks noChangeShapeType="1"/>
          </p:cNvSpPr>
          <p:nvPr/>
        </p:nvSpPr>
        <p:spPr bwMode="auto">
          <a:xfrm>
            <a:off x="8472484" y="4284048"/>
            <a:ext cx="722388" cy="0"/>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49" name="Line 116"/>
          <p:cNvSpPr>
            <a:spLocks noChangeShapeType="1"/>
          </p:cNvSpPr>
          <p:nvPr/>
        </p:nvSpPr>
        <p:spPr bwMode="auto">
          <a:xfrm>
            <a:off x="8832814" y="4363418"/>
            <a:ext cx="362058" cy="2839"/>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50" name="Line 117"/>
          <p:cNvSpPr>
            <a:spLocks noChangeShapeType="1"/>
          </p:cNvSpPr>
          <p:nvPr/>
        </p:nvSpPr>
        <p:spPr bwMode="auto">
          <a:xfrm>
            <a:off x="8112159" y="4206268"/>
            <a:ext cx="1082717" cy="1586"/>
          </a:xfrm>
          <a:prstGeom prst="line">
            <a:avLst/>
          </a:prstGeom>
          <a:noFill/>
          <a:ln w="7938">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51" name="Oval 118"/>
          <p:cNvSpPr>
            <a:spLocks noChangeArrowheads="1"/>
          </p:cNvSpPr>
          <p:nvPr/>
        </p:nvSpPr>
        <p:spPr bwMode="auto">
          <a:xfrm>
            <a:off x="8088348" y="4179284"/>
            <a:ext cx="52383" cy="52384"/>
          </a:xfrm>
          <a:prstGeom prst="ellipse">
            <a:avLst/>
          </a:prstGeom>
          <a:solidFill>
            <a:schemeClr val="tx2"/>
          </a:solidFill>
          <a:ln w="0">
            <a:noFill/>
            <a:round/>
            <a:headEnd/>
            <a:tailEnd/>
          </a:ln>
          <a:effectLst/>
          <a:extLst>
            <a:ext uri="{91240B29-F687-4F45-9708-019B960494DF}">
              <a14:hiddenLine xmlns:a14="http://schemas.microsoft.com/office/drawing/2010/main" w="0">
                <a:solidFill>
                  <a:srgbClr val="00214A"/>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52" name="Oval 119"/>
          <p:cNvSpPr>
            <a:spLocks noChangeArrowheads="1"/>
          </p:cNvSpPr>
          <p:nvPr/>
        </p:nvSpPr>
        <p:spPr bwMode="auto">
          <a:xfrm>
            <a:off x="8807416" y="4336434"/>
            <a:ext cx="52382" cy="53971"/>
          </a:xfrm>
          <a:prstGeom prst="ellipse">
            <a:avLst/>
          </a:prstGeom>
          <a:solidFill>
            <a:schemeClr val="tx2"/>
          </a:solidFill>
          <a:ln w="0">
            <a:noFill/>
            <a:round/>
            <a:headEnd/>
            <a:tailEnd/>
          </a:ln>
          <a:effectLst/>
          <a:extLst>
            <a:ext uri="{91240B29-F687-4F45-9708-019B960494DF}">
              <a14:hiddenLine xmlns:a14="http://schemas.microsoft.com/office/drawing/2010/main" w="0">
                <a:solidFill>
                  <a:srgbClr val="00214A"/>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53" name="Oval 120"/>
          <p:cNvSpPr>
            <a:spLocks noChangeArrowheads="1"/>
          </p:cNvSpPr>
          <p:nvPr/>
        </p:nvSpPr>
        <p:spPr bwMode="auto">
          <a:xfrm>
            <a:off x="8448674" y="4995191"/>
            <a:ext cx="52382" cy="52384"/>
          </a:xfrm>
          <a:prstGeom prst="ellipse">
            <a:avLst/>
          </a:prstGeom>
          <a:solidFill>
            <a:schemeClr val="tx2"/>
          </a:solidFill>
          <a:ln w="0">
            <a:noFill/>
            <a:round/>
            <a:headEnd/>
            <a:tailEnd/>
          </a:ln>
          <a:effectLst/>
          <a:extLst>
            <a:ext uri="{91240B29-F687-4F45-9708-019B960494DF}">
              <a14:hiddenLine xmlns:a14="http://schemas.microsoft.com/office/drawing/2010/main" w="0">
                <a:solidFill>
                  <a:srgbClr val="00214A"/>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54" name="Oval 121"/>
          <p:cNvSpPr>
            <a:spLocks noChangeArrowheads="1"/>
          </p:cNvSpPr>
          <p:nvPr/>
        </p:nvSpPr>
        <p:spPr bwMode="auto">
          <a:xfrm>
            <a:off x="8448674" y="3512586"/>
            <a:ext cx="52382" cy="52384"/>
          </a:xfrm>
          <a:prstGeom prst="ellipse">
            <a:avLst/>
          </a:prstGeom>
          <a:solidFill>
            <a:schemeClr val="tx2"/>
          </a:solidFill>
          <a:ln w="0">
            <a:noFill/>
            <a:round/>
            <a:headEnd/>
            <a:tailEnd/>
          </a:ln>
          <a:effectLst/>
          <a:extLst>
            <a:ext uri="{91240B29-F687-4F45-9708-019B960494DF}">
              <a14:hiddenLine xmlns:a14="http://schemas.microsoft.com/office/drawing/2010/main" w="0">
                <a:solidFill>
                  <a:srgbClr val="00214A"/>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55" name="Line 123"/>
          <p:cNvSpPr>
            <a:spLocks noChangeShapeType="1"/>
          </p:cNvSpPr>
          <p:nvPr/>
        </p:nvSpPr>
        <p:spPr bwMode="auto">
          <a:xfrm>
            <a:off x="8421692" y="5422197"/>
            <a:ext cx="106353" cy="1586"/>
          </a:xfrm>
          <a:prstGeom prst="line">
            <a:avLst/>
          </a:prstGeom>
          <a:noFill/>
          <a:ln w="11113">
            <a:solidFill>
              <a:srgbClr val="00214A"/>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56" name="Rectangle 162"/>
          <p:cNvSpPr>
            <a:spLocks noChangeArrowheads="1"/>
          </p:cNvSpPr>
          <p:nvPr/>
        </p:nvSpPr>
        <p:spPr bwMode="auto">
          <a:xfrm>
            <a:off x="8439150" y="5111073"/>
            <a:ext cx="71430" cy="209533"/>
          </a:xfrm>
          <a:prstGeom prst="rect">
            <a:avLst/>
          </a:prstGeom>
          <a:solidFill>
            <a:srgbClr val="CFDCE8"/>
          </a:solidFill>
          <a:ln w="12700">
            <a:solidFill>
              <a:srgbClr val="00214A"/>
            </a:solidFill>
            <a:miter lim="800000"/>
            <a:headEnd/>
            <a:tailEnd/>
          </a:ln>
          <a:effec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57" name="Freeform 12"/>
          <p:cNvSpPr>
            <a:spLocks/>
          </p:cNvSpPr>
          <p:nvPr/>
        </p:nvSpPr>
        <p:spPr bwMode="auto">
          <a:xfrm>
            <a:off x="7214592" y="2930021"/>
            <a:ext cx="572154" cy="2309627"/>
          </a:xfrm>
          <a:custGeom>
            <a:avLst/>
            <a:gdLst>
              <a:gd name="T0" fmla="*/ 2147483647 w 680"/>
              <a:gd name="T1" fmla="*/ 2147483647 h 2585"/>
              <a:gd name="T2" fmla="*/ 2147483647 w 680"/>
              <a:gd name="T3" fmla="*/ 2147483647 h 2585"/>
              <a:gd name="T4" fmla="*/ 2147483647 w 680"/>
              <a:gd name="T5" fmla="*/ 2147483647 h 2585"/>
              <a:gd name="T6" fmla="*/ 0 w 680"/>
              <a:gd name="T7" fmla="*/ 2147483647 h 2585"/>
              <a:gd name="T8" fmla="*/ 0 w 680"/>
              <a:gd name="T9" fmla="*/ 2147483647 h 2585"/>
              <a:gd name="T10" fmla="*/ 2147483647 w 680"/>
              <a:gd name="T11" fmla="*/ 0 h 2585"/>
              <a:gd name="T12" fmla="*/ 2147483647 w 680"/>
              <a:gd name="T13" fmla="*/ 0 h 2585"/>
              <a:gd name="T14" fmla="*/ 2147483647 w 680"/>
              <a:gd name="T15" fmla="*/ 2147483647 h 2585"/>
              <a:gd name="T16" fmla="*/ 2147483647 w 680"/>
              <a:gd name="T17" fmla="*/ 2147483647 h 25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
              <a:gd name="T28" fmla="*/ 0 h 2585"/>
              <a:gd name="T29" fmla="*/ 680 w 680"/>
              <a:gd name="T30" fmla="*/ 2585 h 25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 h="2585">
                <a:moveTo>
                  <a:pt x="680" y="2540"/>
                </a:moveTo>
                <a:cubicBezTo>
                  <a:pt x="680" y="2565"/>
                  <a:pt x="660" y="2585"/>
                  <a:pt x="635" y="2585"/>
                </a:cubicBezTo>
                <a:lnTo>
                  <a:pt x="45" y="2585"/>
                </a:lnTo>
                <a:cubicBezTo>
                  <a:pt x="20" y="2585"/>
                  <a:pt x="0" y="2565"/>
                  <a:pt x="0" y="2540"/>
                </a:cubicBezTo>
                <a:lnTo>
                  <a:pt x="0" y="45"/>
                </a:lnTo>
                <a:cubicBezTo>
                  <a:pt x="0" y="20"/>
                  <a:pt x="20" y="0"/>
                  <a:pt x="45" y="0"/>
                </a:cubicBezTo>
                <a:lnTo>
                  <a:pt x="635" y="0"/>
                </a:lnTo>
                <a:cubicBezTo>
                  <a:pt x="660" y="0"/>
                  <a:pt x="680" y="20"/>
                  <a:pt x="680" y="45"/>
                </a:cubicBezTo>
                <a:lnTo>
                  <a:pt x="680" y="2540"/>
                </a:lnTo>
                <a:close/>
              </a:path>
            </a:pathLst>
          </a:custGeom>
          <a:solidFill>
            <a:schemeClr val="tx2">
              <a:lumMod val="75000"/>
            </a:schemeClr>
          </a:solidFill>
          <a:ln>
            <a:noFill/>
          </a:ln>
        </p:spPr>
        <p:txBody>
          <a:bodyPr/>
          <a:lstStyle/>
          <a:p>
            <a:pPr>
              <a:buClr>
                <a:srgbClr val="00214A"/>
              </a:buClr>
            </a:pPr>
            <a:r>
              <a:rPr lang="en-GB" sz="800" dirty="0">
                <a:solidFill>
                  <a:schemeClr val="bg1"/>
                </a:solidFill>
                <a:latin typeface="Infineon Meta-Normal"/>
              </a:rPr>
              <a:t>3-Phase</a:t>
            </a:r>
          </a:p>
          <a:p>
            <a:pPr>
              <a:buClr>
                <a:srgbClr val="00214A"/>
              </a:buClr>
            </a:pPr>
            <a:r>
              <a:rPr lang="en-GB" sz="800" dirty="0">
                <a:solidFill>
                  <a:schemeClr val="bg1"/>
                </a:solidFill>
                <a:latin typeface="Infineon Meta-Normal"/>
              </a:rPr>
              <a:t>Driver IC</a:t>
            </a:r>
          </a:p>
          <a:p>
            <a:pPr>
              <a:buClr>
                <a:srgbClr val="00214A"/>
              </a:buClr>
            </a:pPr>
            <a:endParaRPr lang="en-GB" sz="800" dirty="0">
              <a:solidFill>
                <a:schemeClr val="bg1"/>
              </a:solidFill>
              <a:latin typeface="Infineon Meta-Normal"/>
            </a:endParaRPr>
          </a:p>
          <a:p>
            <a:pPr>
              <a:buClr>
                <a:srgbClr val="00214A"/>
              </a:buClr>
            </a:pPr>
            <a:endParaRPr lang="en-GB" sz="800" dirty="0">
              <a:solidFill>
                <a:schemeClr val="bg1"/>
              </a:solidFill>
              <a:latin typeface="Infineon Meta-Normal"/>
            </a:endParaRPr>
          </a:p>
          <a:p>
            <a:pPr>
              <a:buClr>
                <a:srgbClr val="00214A"/>
              </a:buClr>
            </a:pPr>
            <a:endParaRPr lang="en-GB" altLang="ja-JP" sz="800" b="1" dirty="0">
              <a:solidFill>
                <a:schemeClr val="bg1"/>
              </a:solidFill>
              <a:latin typeface="Infineon Meta-Normal"/>
              <a:ea typeface="MS PGothic" pitchFamily="34" charset="-128"/>
            </a:endParaRPr>
          </a:p>
          <a:p>
            <a:pPr>
              <a:buClr>
                <a:srgbClr val="00214A"/>
              </a:buClr>
            </a:pPr>
            <a:r>
              <a:rPr lang="en-GB" altLang="ja-JP" sz="1200" b="1" dirty="0">
                <a:solidFill>
                  <a:schemeClr val="bg1"/>
                </a:solidFill>
                <a:latin typeface="Infineon Meta-Normal"/>
                <a:ea typeface="MS PGothic" pitchFamily="34" charset="-128"/>
              </a:rPr>
              <a:t>TLE</a:t>
            </a:r>
          </a:p>
          <a:p>
            <a:pPr>
              <a:buClr>
                <a:srgbClr val="00214A"/>
              </a:buClr>
            </a:pPr>
            <a:r>
              <a:rPr lang="en-GB" altLang="ja-JP" sz="1200" b="1" dirty="0">
                <a:solidFill>
                  <a:schemeClr val="bg1"/>
                </a:solidFill>
                <a:latin typeface="Infineon Meta-Normal"/>
                <a:ea typeface="MS PGothic" pitchFamily="34" charset="-128"/>
              </a:rPr>
              <a:t>9180</a:t>
            </a:r>
          </a:p>
        </p:txBody>
      </p:sp>
      <p:sp>
        <p:nvSpPr>
          <p:cNvPr id="159" name="Line 116"/>
          <p:cNvSpPr>
            <a:spLocks noChangeShapeType="1"/>
          </p:cNvSpPr>
          <p:nvPr/>
        </p:nvSpPr>
        <p:spPr bwMode="auto">
          <a:xfrm>
            <a:off x="7786746" y="5023764"/>
            <a:ext cx="330170" cy="0"/>
          </a:xfrm>
          <a:prstGeom prst="line">
            <a:avLst/>
          </a:prstGeom>
          <a:noFill/>
          <a:ln w="7938">
            <a:solidFill>
              <a:srgbClr val="00214A"/>
            </a:solidFill>
            <a:miter lim="800000"/>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60" name="Gleichschenkliges Dreieck 252"/>
          <p:cNvSpPr/>
          <p:nvPr/>
        </p:nvSpPr>
        <p:spPr bwMode="auto">
          <a:xfrm rot="16200000">
            <a:off x="7371276" y="4816900"/>
            <a:ext cx="150812" cy="139700"/>
          </a:xfrm>
          <a:prstGeom prst="triangle">
            <a:avLst/>
          </a:prstGeom>
          <a:solidFill>
            <a:schemeClr val="bg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noAutofit/>
          </a:bodyPr>
          <a:lstStyle/>
          <a:p>
            <a:pPr>
              <a:buClr>
                <a:schemeClr val="accent1"/>
              </a:buClr>
              <a:defRPr/>
            </a:pPr>
            <a:endParaRPr lang="en-GB" sz="1600" dirty="0" err="1">
              <a:solidFill>
                <a:schemeClr val="bg1"/>
              </a:solidFill>
            </a:endParaRPr>
          </a:p>
        </p:txBody>
      </p:sp>
      <p:sp>
        <p:nvSpPr>
          <p:cNvPr id="161" name="Oval 120"/>
          <p:cNvSpPr>
            <a:spLocks noChangeArrowheads="1"/>
          </p:cNvSpPr>
          <p:nvPr/>
        </p:nvSpPr>
        <p:spPr bwMode="auto">
          <a:xfrm>
            <a:off x="8088348" y="4993606"/>
            <a:ext cx="52383" cy="52382"/>
          </a:xfrm>
          <a:prstGeom prst="ellipse">
            <a:avLst/>
          </a:prstGeom>
          <a:solidFill>
            <a:schemeClr val="tx2"/>
          </a:solidFill>
          <a:ln w="0">
            <a:noFill/>
            <a:round/>
            <a:headEnd/>
            <a:tailEnd/>
          </a:ln>
          <a:effectLst/>
          <a:extLst>
            <a:ext uri="{91240B29-F687-4F45-9708-019B960494DF}">
              <a14:hiddenLine xmlns:a14="http://schemas.microsoft.com/office/drawing/2010/main" w="0">
                <a:solidFill>
                  <a:srgbClr val="00214A"/>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62" name="Gleichschenkliges Dreieck 254"/>
          <p:cNvSpPr/>
          <p:nvPr/>
        </p:nvSpPr>
        <p:spPr bwMode="auto">
          <a:xfrm rot="16200000">
            <a:off x="7378421" y="4593858"/>
            <a:ext cx="149225" cy="139700"/>
          </a:xfrm>
          <a:prstGeom prst="triangle">
            <a:avLst/>
          </a:prstGeom>
          <a:solidFill>
            <a:schemeClr val="bg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noAutofit/>
          </a:bodyPr>
          <a:lstStyle/>
          <a:p>
            <a:pPr>
              <a:buClr>
                <a:schemeClr val="accent1"/>
              </a:buClr>
              <a:defRPr/>
            </a:pPr>
            <a:endParaRPr lang="en-GB" sz="1600" dirty="0" err="1">
              <a:solidFill>
                <a:schemeClr val="bg1"/>
              </a:solidFill>
            </a:endParaRPr>
          </a:p>
        </p:txBody>
      </p:sp>
      <p:sp>
        <p:nvSpPr>
          <p:cNvPr id="163" name="Text Box 143"/>
          <p:cNvSpPr txBox="1">
            <a:spLocks noChangeArrowheads="1"/>
          </p:cNvSpPr>
          <p:nvPr/>
        </p:nvSpPr>
        <p:spPr bwMode="auto">
          <a:xfrm>
            <a:off x="7820084" y="5071388"/>
            <a:ext cx="318998"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itchFamily="34" charset="0"/>
                <a:cs typeface="Arial" pitchFamily="34" charset="0"/>
              </a:defRPr>
            </a:lvl1pPr>
            <a:lvl2pPr marL="742950" indent="-285750" eaLnBrk="0" hangingPunct="0">
              <a:defRPr sz="2400">
                <a:solidFill>
                  <a:schemeClr val="tx1"/>
                </a:solidFill>
                <a:latin typeface="Arial" pitchFamily="34" charset="0"/>
                <a:cs typeface="Arial" pitchFamily="34" charset="0"/>
              </a:defRPr>
            </a:lvl2pPr>
            <a:lvl3pPr marL="1143000" indent="-228600" eaLnBrk="0" hangingPunct="0">
              <a:defRPr sz="2400">
                <a:solidFill>
                  <a:schemeClr val="tx1"/>
                </a:solidFill>
                <a:latin typeface="Arial" pitchFamily="34" charset="0"/>
                <a:cs typeface="Arial" pitchFamily="34" charset="0"/>
              </a:defRPr>
            </a:lvl3pPr>
            <a:lvl4pPr marL="1600200" indent="-228600" eaLnBrk="0" hangingPunct="0">
              <a:defRPr sz="2400">
                <a:solidFill>
                  <a:schemeClr val="tx1"/>
                </a:solidFill>
                <a:latin typeface="Arial" pitchFamily="34" charset="0"/>
                <a:cs typeface="Arial" pitchFamily="34" charset="0"/>
              </a:defRPr>
            </a:lvl4pPr>
            <a:lvl5pPr marL="2057400" indent="-228600" eaLnBrk="0" hangingPunct="0">
              <a:defRPr sz="24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Arial" pitchFamily="34" charset="0"/>
                <a:cs typeface="Arial" pitchFamily="34" charset="0"/>
              </a:defRPr>
            </a:lvl9pPr>
          </a:lstStyle>
          <a:p>
            <a:pPr eaLnBrk="1" hangingPunct="1">
              <a:buClr>
                <a:srgbClr val="00214A"/>
              </a:buClr>
            </a:pPr>
            <a:r>
              <a:rPr lang="en-GB" sz="800" dirty="0">
                <a:solidFill>
                  <a:srgbClr val="1A1817"/>
                </a:solidFill>
                <a:latin typeface="Infineon Meta-Normal"/>
              </a:rPr>
              <a:t>Motor</a:t>
            </a:r>
            <a:br>
              <a:rPr lang="en-GB" sz="800" dirty="0">
                <a:solidFill>
                  <a:srgbClr val="1A1817"/>
                </a:solidFill>
                <a:latin typeface="Infineon Meta-Normal"/>
              </a:rPr>
            </a:br>
            <a:r>
              <a:rPr lang="en-GB" sz="800" dirty="0">
                <a:solidFill>
                  <a:srgbClr val="1A1817"/>
                </a:solidFill>
                <a:latin typeface="Infineon Meta-Normal"/>
              </a:rPr>
              <a:t>Current</a:t>
            </a:r>
            <a:endParaRPr lang="en-GB" altLang="ja-JP" sz="800" dirty="0">
              <a:solidFill>
                <a:srgbClr val="1A1817"/>
              </a:solidFill>
              <a:latin typeface="Infineon Meta-Normal"/>
              <a:ea typeface="MS PGothic" pitchFamily="34" charset="-128"/>
            </a:endParaRPr>
          </a:p>
        </p:txBody>
      </p:sp>
      <p:sp>
        <p:nvSpPr>
          <p:cNvPr id="164" name="Line 116"/>
          <p:cNvSpPr>
            <a:spLocks noChangeShapeType="1"/>
          </p:cNvSpPr>
          <p:nvPr/>
        </p:nvSpPr>
        <p:spPr bwMode="auto">
          <a:xfrm>
            <a:off x="7785159" y="4947571"/>
            <a:ext cx="330170" cy="0"/>
          </a:xfrm>
          <a:prstGeom prst="line">
            <a:avLst/>
          </a:prstGeom>
          <a:noFill/>
          <a:ln w="7938">
            <a:solidFill>
              <a:srgbClr val="00214A"/>
            </a:solidFill>
            <a:miter lim="800000"/>
            <a:headEnd type="triangle" w="med" len="me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65" name="Oval 120"/>
          <p:cNvSpPr>
            <a:spLocks noChangeArrowheads="1"/>
          </p:cNvSpPr>
          <p:nvPr/>
        </p:nvSpPr>
        <p:spPr bwMode="auto">
          <a:xfrm>
            <a:off x="8089932" y="4922172"/>
            <a:ext cx="52382" cy="52384"/>
          </a:xfrm>
          <a:prstGeom prst="ellipse">
            <a:avLst/>
          </a:prstGeom>
          <a:solidFill>
            <a:schemeClr val="tx2"/>
          </a:solidFill>
          <a:ln w="0">
            <a:noFill/>
            <a:round/>
            <a:headEnd/>
            <a:tailEnd/>
          </a:ln>
          <a:effectLst/>
          <a:extLst>
            <a:ext uri="{91240B29-F687-4F45-9708-019B960494DF}">
              <a14:hiddenLine xmlns:a14="http://schemas.microsoft.com/office/drawing/2010/main" w="0">
                <a:solidFill>
                  <a:srgbClr val="00214A"/>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66" name="Line 116"/>
          <p:cNvSpPr>
            <a:spLocks noChangeShapeType="1"/>
          </p:cNvSpPr>
          <p:nvPr/>
        </p:nvSpPr>
        <p:spPr bwMode="auto">
          <a:xfrm>
            <a:off x="7534357" y="4663432"/>
            <a:ext cx="250802" cy="284138"/>
          </a:xfrm>
          <a:prstGeom prst="line">
            <a:avLst/>
          </a:prstGeom>
          <a:noFill/>
          <a:ln w="9525">
            <a:solidFill>
              <a:srgbClr val="0070C0"/>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67" name="Line 116"/>
          <p:cNvSpPr>
            <a:spLocks noChangeShapeType="1"/>
          </p:cNvSpPr>
          <p:nvPr/>
        </p:nvSpPr>
        <p:spPr bwMode="auto">
          <a:xfrm>
            <a:off x="7516896" y="4880902"/>
            <a:ext cx="269850" cy="138103"/>
          </a:xfrm>
          <a:prstGeom prst="line">
            <a:avLst/>
          </a:prstGeom>
          <a:noFill/>
          <a:ln w="9525">
            <a:solidFill>
              <a:srgbClr val="0070C0"/>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68" name="Text Box 139"/>
          <p:cNvSpPr txBox="1">
            <a:spLocks noChangeArrowheads="1"/>
          </p:cNvSpPr>
          <p:nvPr/>
        </p:nvSpPr>
        <p:spPr bwMode="auto">
          <a:xfrm>
            <a:off x="9314992" y="4101451"/>
            <a:ext cx="314189" cy="430887"/>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Lst>
        </p:spPr>
        <p:txBody>
          <a:bodyPr wrap="none" lIns="0" tIns="0" rIns="0" bIns="0">
            <a:spAutoFit/>
          </a:bodyPr>
          <a:lstStyle>
            <a:lvl1pPr eaLnBrk="0" hangingPunct="0">
              <a:defRPr sz="2400">
                <a:solidFill>
                  <a:schemeClr val="tx1"/>
                </a:solidFill>
                <a:latin typeface="Arial" pitchFamily="34" charset="0"/>
                <a:cs typeface="Arial" pitchFamily="34" charset="0"/>
              </a:defRPr>
            </a:lvl1pPr>
            <a:lvl2pPr marL="742950" indent="-285750" eaLnBrk="0" hangingPunct="0">
              <a:defRPr sz="2400">
                <a:solidFill>
                  <a:schemeClr val="tx1"/>
                </a:solidFill>
                <a:latin typeface="Arial" pitchFamily="34" charset="0"/>
                <a:cs typeface="Arial" pitchFamily="34" charset="0"/>
              </a:defRPr>
            </a:lvl2pPr>
            <a:lvl3pPr marL="1143000" indent="-228600" eaLnBrk="0" hangingPunct="0">
              <a:defRPr sz="2400">
                <a:solidFill>
                  <a:schemeClr val="tx1"/>
                </a:solidFill>
                <a:latin typeface="Arial" pitchFamily="34" charset="0"/>
                <a:cs typeface="Arial" pitchFamily="34" charset="0"/>
              </a:defRPr>
            </a:lvl3pPr>
            <a:lvl4pPr marL="1600200" indent="-228600" eaLnBrk="0" hangingPunct="0">
              <a:defRPr sz="2400">
                <a:solidFill>
                  <a:schemeClr val="tx1"/>
                </a:solidFill>
                <a:latin typeface="Arial" pitchFamily="34" charset="0"/>
                <a:cs typeface="Arial" pitchFamily="34" charset="0"/>
              </a:defRPr>
            </a:lvl4pPr>
            <a:lvl5pPr marL="2057400" indent="-228600" eaLnBrk="0" hangingPunct="0">
              <a:defRPr sz="24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Arial" pitchFamily="34" charset="0"/>
                <a:cs typeface="Arial" pitchFamily="34" charset="0"/>
              </a:defRPr>
            </a:lvl9pPr>
          </a:lstStyle>
          <a:p>
            <a:pPr eaLnBrk="1" hangingPunct="1">
              <a:buClr>
                <a:srgbClr val="00214A"/>
              </a:buClr>
            </a:pPr>
            <a:r>
              <a:rPr lang="en-GB" sz="2800" b="1" dirty="0">
                <a:latin typeface="Infineon Meta-Normal"/>
              </a:rPr>
              <a:t>М</a:t>
            </a:r>
            <a:endParaRPr lang="en-GB" altLang="ja-JP" b="1" dirty="0">
              <a:latin typeface="Infineon Meta-Normal"/>
              <a:ea typeface="MS PGothic" pitchFamily="34" charset="-128"/>
            </a:endParaRPr>
          </a:p>
        </p:txBody>
      </p:sp>
      <p:sp>
        <p:nvSpPr>
          <p:cNvPr id="169" name="Oval 145"/>
          <p:cNvSpPr>
            <a:spLocks noChangeArrowheads="1"/>
          </p:cNvSpPr>
          <p:nvPr/>
        </p:nvSpPr>
        <p:spPr bwMode="auto">
          <a:xfrm>
            <a:off x="9194872" y="4033660"/>
            <a:ext cx="540000" cy="540000"/>
          </a:xfrm>
          <a:prstGeom prst="ellipse">
            <a:avLst/>
          </a:prstGeom>
          <a:noFill/>
          <a:ln w="38100">
            <a:solidFill>
              <a:srgbClr val="0D161E"/>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p>
            <a:pPr algn="l">
              <a:spcBef>
                <a:spcPct val="50000"/>
              </a:spcBef>
              <a:buClr>
                <a:schemeClr val="tx1"/>
              </a:buClr>
            </a:pPr>
            <a:endParaRPr lang="en-GB" dirty="0">
              <a:solidFill>
                <a:srgbClr val="FF0000"/>
              </a:solidFill>
              <a:cs typeface="Arial" pitchFamily="34" charset="0"/>
            </a:endParaRPr>
          </a:p>
        </p:txBody>
      </p:sp>
      <p:sp>
        <p:nvSpPr>
          <p:cNvPr id="170" name="Freeform 165"/>
          <p:cNvSpPr>
            <a:spLocks/>
          </p:cNvSpPr>
          <p:nvPr/>
        </p:nvSpPr>
        <p:spPr bwMode="auto">
          <a:xfrm>
            <a:off x="8591509" y="2831466"/>
            <a:ext cx="1030266" cy="446321"/>
          </a:xfrm>
          <a:custGeom>
            <a:avLst/>
            <a:gdLst>
              <a:gd name="T0" fmla="*/ 0 w 1270"/>
              <a:gd name="T1" fmla="*/ 0 h 590"/>
              <a:gd name="T2" fmla="*/ 0 w 1270"/>
              <a:gd name="T3" fmla="*/ 0 h 590"/>
              <a:gd name="T4" fmla="*/ 0 w 1270"/>
              <a:gd name="T5" fmla="*/ 0 h 590"/>
              <a:gd name="T6" fmla="*/ 0 w 1270"/>
              <a:gd name="T7" fmla="*/ 0 h 590"/>
              <a:gd name="T8" fmla="*/ 0 w 1270"/>
              <a:gd name="T9" fmla="*/ 0 h 590"/>
              <a:gd name="T10" fmla="*/ 0 w 1270"/>
              <a:gd name="T11" fmla="*/ 0 h 590"/>
              <a:gd name="T12" fmla="*/ 0 w 1270"/>
              <a:gd name="T13" fmla="*/ 0 h 590"/>
              <a:gd name="T14" fmla="*/ 0 w 1270"/>
              <a:gd name="T15" fmla="*/ 0 h 590"/>
              <a:gd name="T16" fmla="*/ 0 w 1270"/>
              <a:gd name="T17" fmla="*/ 0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0"/>
              <a:gd name="T28" fmla="*/ 0 h 590"/>
              <a:gd name="T29" fmla="*/ 1270 w 1270"/>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0" h="590">
                <a:moveTo>
                  <a:pt x="1270" y="544"/>
                </a:moveTo>
                <a:cubicBezTo>
                  <a:pt x="1270" y="569"/>
                  <a:pt x="1250" y="590"/>
                  <a:pt x="1225" y="590"/>
                </a:cubicBezTo>
                <a:lnTo>
                  <a:pt x="46" y="590"/>
                </a:lnTo>
                <a:cubicBezTo>
                  <a:pt x="21" y="590"/>
                  <a:pt x="0" y="569"/>
                  <a:pt x="0" y="544"/>
                </a:cubicBezTo>
                <a:lnTo>
                  <a:pt x="0" y="45"/>
                </a:lnTo>
                <a:cubicBezTo>
                  <a:pt x="0" y="20"/>
                  <a:pt x="21" y="0"/>
                  <a:pt x="46" y="0"/>
                </a:cubicBezTo>
                <a:lnTo>
                  <a:pt x="1225" y="0"/>
                </a:lnTo>
                <a:cubicBezTo>
                  <a:pt x="1250" y="0"/>
                  <a:pt x="1270" y="20"/>
                  <a:pt x="1270" y="45"/>
                </a:cubicBezTo>
                <a:lnTo>
                  <a:pt x="1270" y="544"/>
                </a:lnTo>
                <a:close/>
              </a:path>
            </a:pathLst>
          </a:custGeom>
          <a:solidFill>
            <a:srgbClr val="005DA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chor="ctr"/>
          <a:lstStyle/>
          <a:p>
            <a:pPr>
              <a:buClr>
                <a:srgbClr val="00214A"/>
              </a:buClr>
            </a:pPr>
            <a:r>
              <a:rPr lang="en-GB" sz="700" dirty="0" err="1">
                <a:solidFill>
                  <a:schemeClr val="bg1"/>
                </a:solidFill>
                <a:latin typeface="Infineon Meta-Normal"/>
              </a:rPr>
              <a:t>OptiMOS</a:t>
            </a:r>
            <a:r>
              <a:rPr lang="en-GB" sz="700" dirty="0">
                <a:solidFill>
                  <a:schemeClr val="bg1"/>
                </a:solidFill>
                <a:latin typeface="Infineon Meta-Normal"/>
              </a:rPr>
              <a:t>™-T2 40V</a:t>
            </a:r>
          </a:p>
          <a:p>
            <a:pPr>
              <a:buClr>
                <a:srgbClr val="00214A"/>
              </a:buClr>
            </a:pPr>
            <a:r>
              <a:rPr lang="en-GB" sz="700" b="1" dirty="0">
                <a:solidFill>
                  <a:schemeClr val="bg1"/>
                </a:solidFill>
                <a:latin typeface="Infineon Meta-Normal"/>
              </a:rPr>
              <a:t>7x  IPB180N04S4-01</a:t>
            </a:r>
            <a:endParaRPr lang="en-GB" altLang="ja-JP" sz="700" b="1" dirty="0">
              <a:solidFill>
                <a:schemeClr val="bg1"/>
              </a:solidFill>
              <a:latin typeface="Infineon Meta-Normal"/>
              <a:ea typeface="MS PGothic" pitchFamily="34" charset="-128"/>
            </a:endParaRPr>
          </a:p>
        </p:txBody>
      </p:sp>
      <p:sp>
        <p:nvSpPr>
          <p:cNvPr id="171" name="Text Box 166"/>
          <p:cNvSpPr txBox="1">
            <a:spLocks noChangeArrowheads="1"/>
          </p:cNvSpPr>
          <p:nvPr/>
        </p:nvSpPr>
        <p:spPr bwMode="auto">
          <a:xfrm>
            <a:off x="9318595" y="2965947"/>
            <a:ext cx="0" cy="920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oAutofit/>
          </a:bodyPr>
          <a:lstStyle>
            <a:lvl1pPr eaLnBrk="0" hangingPunct="0">
              <a:defRPr sz="2400">
                <a:solidFill>
                  <a:schemeClr val="tx1"/>
                </a:solidFill>
                <a:latin typeface="Arial" pitchFamily="34" charset="0"/>
                <a:cs typeface="Arial" pitchFamily="34" charset="0"/>
              </a:defRPr>
            </a:lvl1pPr>
            <a:lvl2pPr marL="742950" indent="-285750" eaLnBrk="0" hangingPunct="0">
              <a:defRPr sz="2400">
                <a:solidFill>
                  <a:schemeClr val="tx1"/>
                </a:solidFill>
                <a:latin typeface="Arial" pitchFamily="34" charset="0"/>
                <a:cs typeface="Arial" pitchFamily="34" charset="0"/>
              </a:defRPr>
            </a:lvl2pPr>
            <a:lvl3pPr marL="1143000" indent="-228600" eaLnBrk="0" hangingPunct="0">
              <a:defRPr sz="2400">
                <a:solidFill>
                  <a:schemeClr val="tx1"/>
                </a:solidFill>
                <a:latin typeface="Arial" pitchFamily="34" charset="0"/>
                <a:cs typeface="Arial" pitchFamily="34" charset="0"/>
              </a:defRPr>
            </a:lvl3pPr>
            <a:lvl4pPr marL="1600200" indent="-228600" eaLnBrk="0" hangingPunct="0">
              <a:defRPr sz="2400">
                <a:solidFill>
                  <a:schemeClr val="tx1"/>
                </a:solidFill>
                <a:latin typeface="Arial" pitchFamily="34" charset="0"/>
                <a:cs typeface="Arial" pitchFamily="34" charset="0"/>
              </a:defRPr>
            </a:lvl4pPr>
            <a:lvl5pPr marL="2057400" indent="-228600" eaLnBrk="0" hangingPunct="0">
              <a:defRPr sz="2400">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Arial" pitchFamily="34" charset="0"/>
                <a:cs typeface="Arial" pitchFamily="34" charset="0"/>
              </a:defRPr>
            </a:lvl9pPr>
          </a:lstStyle>
          <a:p>
            <a:pPr eaLnBrk="1" hangingPunct="1">
              <a:buClr>
                <a:schemeClr val="tx1"/>
              </a:buClr>
            </a:pPr>
            <a:endParaRPr lang="en-GB" altLang="ja-JP" sz="600" b="1" dirty="0">
              <a:solidFill>
                <a:schemeClr val="bg1"/>
              </a:solidFill>
              <a:latin typeface="Infineon Meta-Normal"/>
              <a:ea typeface="MS PGothic" pitchFamily="34" charset="-128"/>
            </a:endParaRPr>
          </a:p>
        </p:txBody>
      </p:sp>
      <p:sp>
        <p:nvSpPr>
          <p:cNvPr id="173" name="TextBox 172"/>
          <p:cNvSpPr txBox="1"/>
          <p:nvPr/>
        </p:nvSpPr>
        <p:spPr bwMode="auto">
          <a:xfrm>
            <a:off x="7502624" y="1513047"/>
            <a:ext cx="879640" cy="21544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B70D28"/>
              </a:buClr>
            </a:pPr>
            <a:r>
              <a:rPr lang="en-GB" sz="1400" kern="0" dirty="0">
                <a:latin typeface="Verdana"/>
                <a:ea typeface="Verdana" pitchFamily="34" charset="0"/>
              </a:rPr>
              <a:t>V</a:t>
            </a:r>
            <a:r>
              <a:rPr lang="en-GB" sz="1400" kern="0" baseline="-25000" dirty="0">
                <a:latin typeface="Verdana"/>
                <a:ea typeface="Verdana" pitchFamily="34" charset="0"/>
              </a:rPr>
              <a:t>BAT</a:t>
            </a:r>
          </a:p>
        </p:txBody>
      </p:sp>
      <p:cxnSp>
        <p:nvCxnSpPr>
          <p:cNvPr id="174" name="Straight Arrow Connector 173"/>
          <p:cNvCxnSpPr/>
          <p:nvPr/>
        </p:nvCxnSpPr>
        <p:spPr>
          <a:xfrm>
            <a:off x="8475659" y="1513050"/>
            <a:ext cx="0" cy="664711"/>
          </a:xfrm>
          <a:prstGeom prst="straightConnector1">
            <a:avLst/>
          </a:prstGeom>
          <a:ln w="19050">
            <a:solidFill>
              <a:schemeClr val="tx2">
                <a:lumMod val="75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175" name="TextBox 174"/>
          <p:cNvSpPr txBox="1"/>
          <p:nvPr/>
        </p:nvSpPr>
        <p:spPr bwMode="auto">
          <a:xfrm>
            <a:off x="8510736" y="1513047"/>
            <a:ext cx="879640" cy="215444"/>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B70D28"/>
              </a:buClr>
            </a:pPr>
            <a:r>
              <a:rPr lang="en-GB" sz="1400" kern="0" dirty="0">
                <a:latin typeface="Verdana"/>
                <a:ea typeface="Verdana" pitchFamily="34" charset="0"/>
              </a:rPr>
              <a:t>V</a:t>
            </a:r>
            <a:r>
              <a:rPr lang="en-GB" sz="1400" kern="0" baseline="-25000" dirty="0">
                <a:latin typeface="Verdana"/>
                <a:ea typeface="Verdana" pitchFamily="34" charset="0"/>
              </a:rPr>
              <a:t>BAT</a:t>
            </a:r>
          </a:p>
        </p:txBody>
      </p:sp>
      <p:sp>
        <p:nvSpPr>
          <p:cNvPr id="176" name="Rectangle 104"/>
          <p:cNvSpPr>
            <a:spLocks noChangeArrowheads="1"/>
          </p:cNvSpPr>
          <p:nvPr/>
        </p:nvSpPr>
        <p:spPr bwMode="auto">
          <a:xfrm>
            <a:off x="8312161" y="2172044"/>
            <a:ext cx="306360" cy="358747"/>
          </a:xfrm>
          <a:prstGeom prst="rect">
            <a:avLst/>
          </a:prstGeom>
          <a:solidFill>
            <a:srgbClr val="0066B3"/>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77" name="Line 105"/>
          <p:cNvSpPr>
            <a:spLocks noChangeShapeType="1"/>
          </p:cNvSpPr>
          <p:nvPr/>
        </p:nvSpPr>
        <p:spPr bwMode="auto">
          <a:xfrm flipV="1">
            <a:off x="8351849" y="2281572"/>
            <a:ext cx="1587" cy="13969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78" name="Freeform 106"/>
          <p:cNvSpPr>
            <a:spLocks/>
          </p:cNvSpPr>
          <p:nvPr/>
        </p:nvSpPr>
        <p:spPr bwMode="auto">
          <a:xfrm>
            <a:off x="8507406" y="2318085"/>
            <a:ext cx="73018" cy="68257"/>
          </a:xfrm>
          <a:custGeom>
            <a:avLst/>
            <a:gdLst>
              <a:gd name="T0" fmla="*/ 2147483647 w 46"/>
              <a:gd name="T1" fmla="*/ 2147483647 h 43"/>
              <a:gd name="T2" fmla="*/ 2147483647 w 46"/>
              <a:gd name="T3" fmla="*/ 0 h 43"/>
              <a:gd name="T4" fmla="*/ 0 w 46"/>
              <a:gd name="T5" fmla="*/ 2147483647 h 43"/>
              <a:gd name="T6" fmla="*/ 2147483647 w 46"/>
              <a:gd name="T7" fmla="*/ 2147483647 h 43"/>
              <a:gd name="T8" fmla="*/ 0 60000 65536"/>
              <a:gd name="T9" fmla="*/ 0 60000 65536"/>
              <a:gd name="T10" fmla="*/ 0 60000 65536"/>
              <a:gd name="T11" fmla="*/ 0 60000 65536"/>
              <a:gd name="T12" fmla="*/ 0 w 46"/>
              <a:gd name="T13" fmla="*/ 0 h 43"/>
              <a:gd name="T14" fmla="*/ 46 w 46"/>
              <a:gd name="T15" fmla="*/ 43 h 43"/>
            </a:gdLst>
            <a:ahLst/>
            <a:cxnLst>
              <a:cxn ang="T8">
                <a:pos x="T0" y="T1"/>
              </a:cxn>
              <a:cxn ang="T9">
                <a:pos x="T2" y="T3"/>
              </a:cxn>
              <a:cxn ang="T10">
                <a:pos x="T4" y="T5"/>
              </a:cxn>
              <a:cxn ang="T11">
                <a:pos x="T6" y="T7"/>
              </a:cxn>
            </a:cxnLst>
            <a:rect l="T12" t="T13" r="T14" b="T15"/>
            <a:pathLst>
              <a:path w="46" h="43">
                <a:moveTo>
                  <a:pt x="46" y="43"/>
                </a:moveTo>
                <a:lnTo>
                  <a:pt x="23" y="0"/>
                </a:lnTo>
                <a:lnTo>
                  <a:pt x="0" y="43"/>
                </a:lnTo>
                <a:lnTo>
                  <a:pt x="46" y="43"/>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79" name="Line 107"/>
          <p:cNvSpPr>
            <a:spLocks noChangeShapeType="1"/>
          </p:cNvSpPr>
          <p:nvPr/>
        </p:nvSpPr>
        <p:spPr bwMode="auto">
          <a:xfrm flipH="1">
            <a:off x="8501060" y="2311734"/>
            <a:ext cx="85717" cy="1586"/>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80" name="Freeform 108"/>
          <p:cNvSpPr>
            <a:spLocks/>
          </p:cNvSpPr>
          <p:nvPr/>
        </p:nvSpPr>
        <p:spPr bwMode="auto">
          <a:xfrm>
            <a:off x="8474071" y="2229188"/>
            <a:ext cx="69844" cy="246043"/>
          </a:xfrm>
          <a:custGeom>
            <a:avLst/>
            <a:gdLst>
              <a:gd name="T0" fmla="*/ 0 w 44"/>
              <a:gd name="T1" fmla="*/ 0 h 155"/>
              <a:gd name="T2" fmla="*/ 2147483647 w 44"/>
              <a:gd name="T3" fmla="*/ 0 h 155"/>
              <a:gd name="T4" fmla="*/ 2147483647 w 44"/>
              <a:gd name="T5" fmla="*/ 2147483647 h 155"/>
              <a:gd name="T6" fmla="*/ 0 w 44"/>
              <a:gd name="T7" fmla="*/ 2147483647 h 155"/>
              <a:gd name="T8" fmla="*/ 0 60000 65536"/>
              <a:gd name="T9" fmla="*/ 0 60000 65536"/>
              <a:gd name="T10" fmla="*/ 0 60000 65536"/>
              <a:gd name="T11" fmla="*/ 0 60000 65536"/>
              <a:gd name="T12" fmla="*/ 0 w 44"/>
              <a:gd name="T13" fmla="*/ 0 h 155"/>
              <a:gd name="T14" fmla="*/ 44 w 44"/>
              <a:gd name="T15" fmla="*/ 155 h 155"/>
            </a:gdLst>
            <a:ahLst/>
            <a:cxnLst>
              <a:cxn ang="T8">
                <a:pos x="T0" y="T1"/>
              </a:cxn>
              <a:cxn ang="T9">
                <a:pos x="T2" y="T3"/>
              </a:cxn>
              <a:cxn ang="T10">
                <a:pos x="T4" y="T5"/>
              </a:cxn>
              <a:cxn ang="T11">
                <a:pos x="T6" y="T7"/>
              </a:cxn>
            </a:cxnLst>
            <a:rect l="T12" t="T13" r="T14" b="T15"/>
            <a:pathLst>
              <a:path w="44" h="155">
                <a:moveTo>
                  <a:pt x="0" y="0"/>
                </a:moveTo>
                <a:lnTo>
                  <a:pt x="44" y="0"/>
                </a:lnTo>
                <a:lnTo>
                  <a:pt x="44" y="155"/>
                </a:lnTo>
                <a:lnTo>
                  <a:pt x="0" y="15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81" name="Line 109"/>
          <p:cNvSpPr>
            <a:spLocks noChangeShapeType="1"/>
          </p:cNvSpPr>
          <p:nvPr/>
        </p:nvSpPr>
        <p:spPr bwMode="auto">
          <a:xfrm flipH="1">
            <a:off x="8312161" y="2351417"/>
            <a:ext cx="39684" cy="1588"/>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82" name="Freeform 110"/>
          <p:cNvSpPr>
            <a:spLocks/>
          </p:cNvSpPr>
          <p:nvPr/>
        </p:nvSpPr>
        <p:spPr bwMode="auto">
          <a:xfrm>
            <a:off x="8386767" y="2172044"/>
            <a:ext cx="87304" cy="358747"/>
          </a:xfrm>
          <a:custGeom>
            <a:avLst/>
            <a:gdLst>
              <a:gd name="T0" fmla="*/ 2147483647 w 55"/>
              <a:gd name="T1" fmla="*/ 0 h 226"/>
              <a:gd name="T2" fmla="*/ 2147483647 w 55"/>
              <a:gd name="T3" fmla="*/ 2147483647 h 226"/>
              <a:gd name="T4" fmla="*/ 0 w 55"/>
              <a:gd name="T5" fmla="*/ 2147483647 h 226"/>
              <a:gd name="T6" fmla="*/ 0 w 55"/>
              <a:gd name="T7" fmla="*/ 2147483647 h 226"/>
              <a:gd name="T8" fmla="*/ 2147483647 w 55"/>
              <a:gd name="T9" fmla="*/ 2147483647 h 226"/>
              <a:gd name="T10" fmla="*/ 2147483647 w 55"/>
              <a:gd name="T11" fmla="*/ 2147483647 h 226"/>
              <a:gd name="T12" fmla="*/ 0 60000 65536"/>
              <a:gd name="T13" fmla="*/ 0 60000 65536"/>
              <a:gd name="T14" fmla="*/ 0 60000 65536"/>
              <a:gd name="T15" fmla="*/ 0 60000 65536"/>
              <a:gd name="T16" fmla="*/ 0 60000 65536"/>
              <a:gd name="T17" fmla="*/ 0 60000 65536"/>
              <a:gd name="T18" fmla="*/ 0 w 55"/>
              <a:gd name="T19" fmla="*/ 0 h 226"/>
              <a:gd name="T20" fmla="*/ 55 w 55"/>
              <a:gd name="T21" fmla="*/ 226 h 226"/>
            </a:gdLst>
            <a:ahLst/>
            <a:cxnLst>
              <a:cxn ang="T12">
                <a:pos x="T0" y="T1"/>
              </a:cxn>
              <a:cxn ang="T13">
                <a:pos x="T2" y="T3"/>
              </a:cxn>
              <a:cxn ang="T14">
                <a:pos x="T4" y="T5"/>
              </a:cxn>
              <a:cxn ang="T15">
                <a:pos x="T6" y="T7"/>
              </a:cxn>
              <a:cxn ang="T16">
                <a:pos x="T8" y="T9"/>
              </a:cxn>
              <a:cxn ang="T17">
                <a:pos x="T10" y="T11"/>
              </a:cxn>
            </a:cxnLst>
            <a:rect l="T18" t="T19" r="T20" b="T21"/>
            <a:pathLst>
              <a:path w="55" h="226">
                <a:moveTo>
                  <a:pt x="55" y="0"/>
                </a:moveTo>
                <a:lnTo>
                  <a:pt x="55" y="69"/>
                </a:lnTo>
                <a:lnTo>
                  <a:pt x="0" y="69"/>
                </a:lnTo>
                <a:lnTo>
                  <a:pt x="0" y="157"/>
                </a:lnTo>
                <a:lnTo>
                  <a:pt x="55" y="157"/>
                </a:lnTo>
                <a:lnTo>
                  <a:pt x="55" y="226"/>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83" name="Freeform 111"/>
          <p:cNvSpPr>
            <a:spLocks/>
          </p:cNvSpPr>
          <p:nvPr/>
        </p:nvSpPr>
        <p:spPr bwMode="auto">
          <a:xfrm>
            <a:off x="8421689" y="2383165"/>
            <a:ext cx="52382" cy="76195"/>
          </a:xfrm>
          <a:custGeom>
            <a:avLst/>
            <a:gdLst>
              <a:gd name="T0" fmla="*/ 0 w 33"/>
              <a:gd name="T1" fmla="*/ 2147483647 h 48"/>
              <a:gd name="T2" fmla="*/ 2147483647 w 33"/>
              <a:gd name="T3" fmla="*/ 2147483647 h 48"/>
              <a:gd name="T4" fmla="*/ 0 w 33"/>
              <a:gd name="T5" fmla="*/ 0 h 48"/>
              <a:gd name="T6" fmla="*/ 0 w 33"/>
              <a:gd name="T7" fmla="*/ 2147483647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0" y="48"/>
                </a:moveTo>
                <a:lnTo>
                  <a:pt x="33" y="24"/>
                </a:lnTo>
                <a:lnTo>
                  <a:pt x="0" y="0"/>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pPr algn="l"/>
            <a:endParaRPr lang="en-GB" dirty="0">
              <a:solidFill>
                <a:srgbClr val="000000"/>
              </a:solidFill>
              <a:latin typeface="Arial" pitchFamily="34" charset="0"/>
              <a:cs typeface="Arial" pitchFamily="34" charset="0"/>
            </a:endParaRPr>
          </a:p>
        </p:txBody>
      </p:sp>
      <p:sp>
        <p:nvSpPr>
          <p:cNvPr id="184" name="Oval 112"/>
          <p:cNvSpPr>
            <a:spLocks noChangeArrowheads="1"/>
          </p:cNvSpPr>
          <p:nvPr/>
        </p:nvSpPr>
        <p:spPr bwMode="auto">
          <a:xfrm>
            <a:off x="8453440" y="2206968"/>
            <a:ext cx="41271" cy="42859"/>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sp>
        <p:nvSpPr>
          <p:cNvPr id="185" name="Oval 113"/>
          <p:cNvSpPr>
            <a:spLocks noChangeArrowheads="1"/>
          </p:cNvSpPr>
          <p:nvPr/>
        </p:nvSpPr>
        <p:spPr bwMode="auto">
          <a:xfrm>
            <a:off x="8453440" y="2453010"/>
            <a:ext cx="41271" cy="4286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p>
            <a:pPr algn="l">
              <a:spcBef>
                <a:spcPct val="50000"/>
              </a:spcBef>
              <a:buClr>
                <a:schemeClr val="tx1"/>
              </a:buClr>
            </a:pPr>
            <a:endParaRPr lang="en-GB" sz="1600" dirty="0">
              <a:solidFill>
                <a:srgbClr val="B70D28"/>
              </a:solidFill>
              <a:cs typeface="Arial" pitchFamily="34" charset="0"/>
            </a:endParaRPr>
          </a:p>
        </p:txBody>
      </p:sp>
      <p:cxnSp>
        <p:nvCxnSpPr>
          <p:cNvPr id="12" name="Straight Arrow Connector 11"/>
          <p:cNvCxnSpPr/>
          <p:nvPr/>
        </p:nvCxnSpPr>
        <p:spPr>
          <a:xfrm>
            <a:off x="3065236" y="3428960"/>
            <a:ext cx="1906270" cy="0"/>
          </a:xfrm>
          <a:prstGeom prst="straightConnector1">
            <a:avLst/>
          </a:prstGeom>
          <a:ln w="19050">
            <a:solidFill>
              <a:schemeClr val="tx2">
                <a:lumMod val="75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a:off x="3065236" y="4609190"/>
            <a:ext cx="1906270" cy="0"/>
          </a:xfrm>
          <a:prstGeom prst="straightConnector1">
            <a:avLst/>
          </a:prstGeom>
          <a:ln w="19050">
            <a:solidFill>
              <a:schemeClr val="tx2">
                <a:lumMod val="75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188" name="Straight Arrow Connector 187"/>
          <p:cNvCxnSpPr/>
          <p:nvPr/>
        </p:nvCxnSpPr>
        <p:spPr>
          <a:xfrm>
            <a:off x="6288102" y="3429000"/>
            <a:ext cx="926490" cy="0"/>
          </a:xfrm>
          <a:prstGeom prst="straightConnector1">
            <a:avLst/>
          </a:prstGeom>
          <a:ln w="19050">
            <a:solidFill>
              <a:schemeClr val="tx2">
                <a:lumMod val="75000"/>
              </a:schemeClr>
            </a:solidFill>
            <a:headEnd type="triangl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6288689" y="4635909"/>
            <a:ext cx="972649" cy="1856"/>
          </a:xfrm>
          <a:prstGeom prst="straightConnector1">
            <a:avLst/>
          </a:prstGeom>
          <a:ln w="19050">
            <a:solidFill>
              <a:schemeClr val="tx2">
                <a:lumMod val="75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flipH="1">
            <a:off x="6288689" y="4919406"/>
            <a:ext cx="972649" cy="1856"/>
          </a:xfrm>
          <a:prstGeom prst="straightConnector1">
            <a:avLst/>
          </a:prstGeom>
          <a:ln w="19050">
            <a:solidFill>
              <a:schemeClr val="tx2">
                <a:lumMod val="75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199" name="Line 207"/>
          <p:cNvSpPr>
            <a:spLocks noChangeShapeType="1"/>
          </p:cNvSpPr>
          <p:nvPr/>
        </p:nvSpPr>
        <p:spPr bwMode="auto">
          <a:xfrm>
            <a:off x="5630416" y="1707396"/>
            <a:ext cx="0" cy="463225"/>
          </a:xfrm>
          <a:prstGeom prst="line">
            <a:avLst/>
          </a:prstGeom>
          <a:ln w="19050">
            <a:solidFill>
              <a:schemeClr val="tx2">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lIns="90000" tIns="46800" rIns="90000" bIns="46800" anchor="ctr">
            <a:noAutofit/>
          </a:bodyPr>
          <a:lstStyle/>
          <a:p>
            <a:pPr algn="l"/>
            <a:endParaRPr lang="en-GB" dirty="0">
              <a:solidFill>
                <a:srgbClr val="000000"/>
              </a:solidFill>
              <a:latin typeface="Arial" pitchFamily="34" charset="0"/>
              <a:cs typeface="Arial" pitchFamily="34" charset="0"/>
            </a:endParaRPr>
          </a:p>
        </p:txBody>
      </p:sp>
      <p:sp>
        <p:nvSpPr>
          <p:cNvPr id="200" name="Line 207"/>
          <p:cNvSpPr>
            <a:spLocks noChangeShapeType="1"/>
          </p:cNvSpPr>
          <p:nvPr/>
        </p:nvSpPr>
        <p:spPr bwMode="auto">
          <a:xfrm>
            <a:off x="5390009" y="1705011"/>
            <a:ext cx="0" cy="463225"/>
          </a:xfrm>
          <a:prstGeom prst="line">
            <a:avLst/>
          </a:prstGeom>
          <a:ln w="19050">
            <a:solidFill>
              <a:schemeClr val="tx2">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lIns="90000" tIns="46800" rIns="90000" bIns="46800" anchor="ctr">
            <a:noAutofit/>
          </a:bodyPr>
          <a:lstStyle/>
          <a:p>
            <a:pPr algn="l"/>
            <a:endParaRPr lang="en-GB" dirty="0">
              <a:solidFill>
                <a:srgbClr val="000000"/>
              </a:solidFill>
              <a:latin typeface="Arial" pitchFamily="34" charset="0"/>
              <a:cs typeface="Arial" pitchFamily="34" charset="0"/>
            </a:endParaRPr>
          </a:p>
        </p:txBody>
      </p:sp>
      <p:sp>
        <p:nvSpPr>
          <p:cNvPr id="201" name="Line 207"/>
          <p:cNvSpPr>
            <a:spLocks noChangeShapeType="1"/>
          </p:cNvSpPr>
          <p:nvPr/>
        </p:nvSpPr>
        <p:spPr bwMode="auto">
          <a:xfrm>
            <a:off x="5168652" y="1708822"/>
            <a:ext cx="0" cy="463225"/>
          </a:xfrm>
          <a:prstGeom prst="line">
            <a:avLst/>
          </a:prstGeom>
          <a:ln w="19050">
            <a:solidFill>
              <a:schemeClr val="tx2">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lIns="90000" tIns="46800" rIns="90000" bIns="46800" anchor="ctr">
            <a:noAutofit/>
          </a:bodyPr>
          <a:lstStyle/>
          <a:p>
            <a:pPr algn="l"/>
            <a:endParaRPr lang="en-GB" dirty="0">
              <a:solidFill>
                <a:srgbClr val="000000"/>
              </a:solidFill>
              <a:latin typeface="Arial" pitchFamily="34" charset="0"/>
              <a:cs typeface="Arial" pitchFamily="34" charset="0"/>
            </a:endParaRPr>
          </a:p>
        </p:txBody>
      </p:sp>
      <p:cxnSp>
        <p:nvCxnSpPr>
          <p:cNvPr id="202" name="Straight Arrow Connector 201"/>
          <p:cNvCxnSpPr/>
          <p:nvPr/>
        </p:nvCxnSpPr>
        <p:spPr>
          <a:xfrm flipV="1">
            <a:off x="6068930" y="1702958"/>
            <a:ext cx="0" cy="1217551"/>
          </a:xfrm>
          <a:prstGeom prst="straightConnector1">
            <a:avLst/>
          </a:prstGeom>
          <a:ln w="19050">
            <a:solidFill>
              <a:srgbClr val="FFC000"/>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1035" name="Elbow Connector 1034"/>
          <p:cNvCxnSpPr>
            <a:endCxn id="176" idx="1"/>
          </p:cNvCxnSpPr>
          <p:nvPr/>
        </p:nvCxnSpPr>
        <p:spPr>
          <a:xfrm>
            <a:off x="6288685" y="1702959"/>
            <a:ext cx="2023476" cy="648460"/>
          </a:xfrm>
          <a:prstGeom prst="bentConnector3">
            <a:avLst>
              <a:gd name="adj1" fmla="val -368"/>
            </a:avLst>
          </a:prstGeom>
          <a:ln w="19050">
            <a:solidFill>
              <a:srgbClr val="FFC000"/>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1038" name="Straight Arrow Connector 1037"/>
          <p:cNvCxnSpPr/>
          <p:nvPr/>
        </p:nvCxnSpPr>
        <p:spPr>
          <a:xfrm>
            <a:off x="7659758" y="2353007"/>
            <a:ext cx="0" cy="567503"/>
          </a:xfrm>
          <a:prstGeom prst="straightConnector1">
            <a:avLst/>
          </a:prstGeom>
          <a:ln w="19050">
            <a:solidFill>
              <a:srgbClr val="FFC000"/>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cxnSp>
        <p:nvCxnSpPr>
          <p:cNvPr id="1040" name="Elbow Connector 1039"/>
          <p:cNvCxnSpPr>
            <a:stCxn id="169" idx="4"/>
            <a:endCxn id="43" idx="2"/>
          </p:cNvCxnSpPr>
          <p:nvPr/>
        </p:nvCxnSpPr>
        <p:spPr>
          <a:xfrm rot="5400000">
            <a:off x="5739264" y="1287565"/>
            <a:ext cx="439516" cy="7011704"/>
          </a:xfrm>
          <a:prstGeom prst="bentConnector3">
            <a:avLst>
              <a:gd name="adj1" fmla="val 201857"/>
            </a:avLst>
          </a:prstGeom>
          <a:ln w="9525">
            <a:solidFill>
              <a:srgbClr val="00214A"/>
            </a:solidFill>
            <a:prstDash val="sysDot"/>
            <a:tailEnd type="arrow"/>
          </a:ln>
          <a:effectLst/>
        </p:spPr>
        <p:style>
          <a:lnRef idx="1">
            <a:schemeClr val="accent1"/>
          </a:lnRef>
          <a:fillRef idx="0">
            <a:schemeClr val="accent1"/>
          </a:fillRef>
          <a:effectRef idx="0">
            <a:schemeClr val="accent1"/>
          </a:effectRef>
          <a:fontRef idx="minor">
            <a:schemeClr val="tx1"/>
          </a:fontRef>
        </p:style>
      </p:cxnSp>
      <p:cxnSp>
        <p:nvCxnSpPr>
          <p:cNvPr id="216" name="Straight Arrow Connector 215"/>
          <p:cNvCxnSpPr/>
          <p:nvPr/>
        </p:nvCxnSpPr>
        <p:spPr>
          <a:xfrm>
            <a:off x="6288102" y="3284984"/>
            <a:ext cx="926490" cy="0"/>
          </a:xfrm>
          <a:prstGeom prst="straightConnector1">
            <a:avLst/>
          </a:prstGeom>
          <a:ln w="19050">
            <a:solidFill>
              <a:srgbClr val="FFC000"/>
            </a:solidFill>
            <a:headEnd type="triangle" w="med" len="med"/>
            <a:tailEnd type="triangle" w="med" len="med"/>
          </a:ln>
          <a:effectLst/>
        </p:spPr>
        <p:style>
          <a:lnRef idx="1">
            <a:schemeClr val="accent1"/>
          </a:lnRef>
          <a:fillRef idx="0">
            <a:schemeClr val="accent1"/>
          </a:fillRef>
          <a:effectRef idx="0">
            <a:schemeClr val="accent1"/>
          </a:effectRef>
          <a:fontRef idx="minor">
            <a:schemeClr val="tx1"/>
          </a:fontRef>
        </p:style>
      </p:cxnSp>
      <p:sp>
        <p:nvSpPr>
          <p:cNvPr id="222" name="Line 207"/>
          <p:cNvSpPr>
            <a:spLocks noChangeShapeType="1"/>
          </p:cNvSpPr>
          <p:nvPr/>
        </p:nvSpPr>
        <p:spPr bwMode="auto">
          <a:xfrm>
            <a:off x="6037516" y="5229122"/>
            <a:ext cx="2" cy="490012"/>
          </a:xfrm>
          <a:prstGeom prst="line">
            <a:avLst/>
          </a:prstGeom>
          <a:ln w="19050">
            <a:solidFill>
              <a:schemeClr val="tx2">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lIns="90000" tIns="46800" rIns="90000" bIns="46800" anchor="ctr">
            <a:noAutofit/>
          </a:bodyPr>
          <a:lstStyle/>
          <a:p>
            <a:pPr algn="l"/>
            <a:endParaRPr lang="en-GB" dirty="0">
              <a:solidFill>
                <a:srgbClr val="000000"/>
              </a:solidFill>
              <a:latin typeface="Arial" pitchFamily="34" charset="0"/>
              <a:cs typeface="Arial" pitchFamily="34" charset="0"/>
            </a:endParaRPr>
          </a:p>
        </p:txBody>
      </p:sp>
      <p:sp>
        <p:nvSpPr>
          <p:cNvPr id="223" name="Line 207"/>
          <p:cNvSpPr>
            <a:spLocks noChangeShapeType="1"/>
          </p:cNvSpPr>
          <p:nvPr/>
        </p:nvSpPr>
        <p:spPr bwMode="auto">
          <a:xfrm>
            <a:off x="5225605" y="5229122"/>
            <a:ext cx="2" cy="490012"/>
          </a:xfrm>
          <a:prstGeom prst="line">
            <a:avLst/>
          </a:prstGeom>
          <a:ln w="19050">
            <a:solidFill>
              <a:schemeClr val="tx2">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lIns="90000" tIns="46800" rIns="90000" bIns="46800" anchor="ctr">
            <a:noAutofit/>
          </a:bodyPr>
          <a:lstStyle/>
          <a:p>
            <a:pPr algn="l"/>
            <a:endParaRPr lang="en-GB" dirty="0">
              <a:solidFill>
                <a:srgbClr val="000000"/>
              </a:solidFill>
              <a:latin typeface="Arial" pitchFamily="34" charset="0"/>
              <a:cs typeface="Arial" pitchFamily="34" charset="0"/>
            </a:endParaRPr>
          </a:p>
        </p:txBody>
      </p:sp>
      <p:sp>
        <p:nvSpPr>
          <p:cNvPr id="1048" name="Rectangle 1047"/>
          <p:cNvSpPr/>
          <p:nvPr/>
        </p:nvSpPr>
        <p:spPr bwMode="auto">
          <a:xfrm>
            <a:off x="4632834" y="1188256"/>
            <a:ext cx="2142176" cy="514393"/>
          </a:xfrm>
          <a:prstGeom prst="rect">
            <a:avLst/>
          </a:prstGeom>
          <a:solidFill>
            <a:schemeClr val="tx2">
              <a:lumMod val="75000"/>
            </a:schemeClr>
          </a:solidFill>
          <a:ln>
            <a:noFill/>
          </a:ln>
          <a:effectLst/>
        </p:spPr>
        <p:txBody>
          <a:bodyPr/>
          <a:lstStyle/>
          <a:p>
            <a:pPr>
              <a:buClr>
                <a:srgbClr val="00214A"/>
              </a:buClr>
            </a:pPr>
            <a:r>
              <a:rPr lang="en-GB" sz="1050" b="1" dirty="0">
                <a:solidFill>
                  <a:schemeClr val="bg1"/>
                </a:solidFill>
                <a:latin typeface="Verdana"/>
              </a:rPr>
              <a:t>TLF35584</a:t>
            </a:r>
            <a:r>
              <a:rPr lang="en-GB" sz="800" b="1" dirty="0">
                <a:solidFill>
                  <a:schemeClr val="bg1"/>
                </a:solidFill>
                <a:latin typeface="Verdana"/>
              </a:rPr>
              <a:t> </a:t>
            </a:r>
            <a:br>
              <a:rPr lang="en-GB" sz="800" b="1" dirty="0">
                <a:solidFill>
                  <a:schemeClr val="bg1"/>
                </a:solidFill>
                <a:latin typeface="Verdana"/>
              </a:rPr>
            </a:br>
            <a:r>
              <a:rPr lang="en-GB" sz="1000" dirty="0">
                <a:solidFill>
                  <a:schemeClr val="bg1"/>
                </a:solidFill>
                <a:latin typeface="Verdana"/>
              </a:rPr>
              <a:t>Safety Power Supply</a:t>
            </a:r>
          </a:p>
        </p:txBody>
      </p:sp>
      <p:pic>
        <p:nvPicPr>
          <p:cNvPr id="22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06620" y="1339302"/>
            <a:ext cx="223407" cy="212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20606" y="4089456"/>
            <a:ext cx="419621" cy="39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8"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85078" y="4110370"/>
            <a:ext cx="419621" cy="39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9"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52404" y="6287828"/>
            <a:ext cx="252000" cy="252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0" name="TextBox 229"/>
          <p:cNvSpPr txBox="1"/>
          <p:nvPr/>
        </p:nvSpPr>
        <p:spPr bwMode="auto">
          <a:xfrm>
            <a:off x="1540436" y="6306359"/>
            <a:ext cx="1578958"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rgbClr val="B70D28"/>
              </a:buClr>
            </a:pPr>
            <a:r>
              <a:rPr lang="en-GB" sz="1400" kern="0" dirty="0">
                <a:latin typeface="Verdana"/>
                <a:ea typeface="Verdana" pitchFamily="34" charset="0"/>
              </a:rPr>
              <a:t>Failure Protection</a:t>
            </a:r>
          </a:p>
        </p:txBody>
      </p:sp>
      <p:sp>
        <p:nvSpPr>
          <p:cNvPr id="232" name="Rectangle 231"/>
          <p:cNvSpPr/>
          <p:nvPr/>
        </p:nvSpPr>
        <p:spPr>
          <a:xfrm>
            <a:off x="3628672" y="6260197"/>
            <a:ext cx="1720343" cy="307777"/>
          </a:xfrm>
          <a:prstGeom prst="rect">
            <a:avLst/>
          </a:prstGeom>
          <a:effectLst/>
        </p:spPr>
        <p:txBody>
          <a:bodyPr wrap="none">
            <a:spAutoFit/>
          </a:bodyPr>
          <a:lstStyle/>
          <a:p>
            <a:pPr eaLnBrk="0" fontAlgn="auto" hangingPunct="0">
              <a:spcBef>
                <a:spcPts val="0"/>
              </a:spcBef>
              <a:spcAft>
                <a:spcPts val="300"/>
              </a:spcAft>
              <a:buClr>
                <a:srgbClr val="B70D28"/>
              </a:buClr>
            </a:pPr>
            <a:r>
              <a:rPr lang="en-GB" sz="1400" kern="0" dirty="0">
                <a:latin typeface="Verdana"/>
                <a:ea typeface="Verdana" pitchFamily="34" charset="0"/>
              </a:rPr>
              <a:t>Failure Diagnosis</a:t>
            </a:r>
          </a:p>
        </p:txBody>
      </p:sp>
      <p:pic>
        <p:nvPicPr>
          <p:cNvPr id="233"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500876" y="6288082"/>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4" name="Rectangle 233"/>
          <p:cNvSpPr/>
          <p:nvPr/>
        </p:nvSpPr>
        <p:spPr>
          <a:xfrm>
            <a:off x="5716904" y="6260197"/>
            <a:ext cx="1289135" cy="307777"/>
          </a:xfrm>
          <a:prstGeom prst="rect">
            <a:avLst/>
          </a:prstGeom>
          <a:effectLst/>
        </p:spPr>
        <p:txBody>
          <a:bodyPr wrap="none">
            <a:spAutoFit/>
          </a:bodyPr>
          <a:lstStyle/>
          <a:p>
            <a:pPr eaLnBrk="0" fontAlgn="auto" hangingPunct="0">
              <a:spcBef>
                <a:spcPts val="0"/>
              </a:spcBef>
              <a:spcAft>
                <a:spcPts val="300"/>
              </a:spcAft>
              <a:buClr>
                <a:srgbClr val="B70D28"/>
              </a:buClr>
            </a:pPr>
            <a:r>
              <a:rPr lang="en-GB" sz="1400" kern="0" dirty="0">
                <a:latin typeface="Verdana"/>
                <a:ea typeface="Verdana" pitchFamily="34" charset="0"/>
              </a:rPr>
              <a:t>Redundancy</a:t>
            </a:r>
          </a:p>
        </p:txBody>
      </p:sp>
      <p:pic>
        <p:nvPicPr>
          <p:cNvPr id="239"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505901" y="4653049"/>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1"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990456" y="367926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2"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25104" y="3296423"/>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3"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351213" y="4709464"/>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44" name="Straight Arrow Connector 243"/>
          <p:cNvCxnSpPr/>
          <p:nvPr/>
        </p:nvCxnSpPr>
        <p:spPr>
          <a:xfrm>
            <a:off x="3065236" y="3581360"/>
            <a:ext cx="1906270" cy="0"/>
          </a:xfrm>
          <a:prstGeom prst="straightConnector1">
            <a:avLst/>
          </a:prstGeom>
          <a:ln w="19050">
            <a:solidFill>
              <a:schemeClr val="tx2">
                <a:lumMod val="75000"/>
              </a:schemeClr>
            </a:solidFill>
            <a:headEnd type="none" w="med" len="med"/>
            <a:tailEnd type="triangle" w="med" len="med"/>
          </a:ln>
          <a:effectLst/>
        </p:spPr>
        <p:style>
          <a:lnRef idx="1">
            <a:schemeClr val="accent1"/>
          </a:lnRef>
          <a:fillRef idx="0">
            <a:schemeClr val="accent1"/>
          </a:fillRef>
          <a:effectRef idx="0">
            <a:schemeClr val="accent1"/>
          </a:effectRef>
          <a:fontRef idx="minor">
            <a:schemeClr val="tx1"/>
          </a:fontRef>
        </p:style>
      </p:cxnSp>
      <p:pic>
        <p:nvPicPr>
          <p:cNvPr id="245"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12644" y="6288082"/>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6"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690737" y="3022535"/>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7"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48278" y="337385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8"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90456" y="3966575"/>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9"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48241" y="3154562"/>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0"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402684" y="1190441"/>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2"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506171" y="3375041"/>
            <a:ext cx="252000" cy="252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3"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96459" y="4240003"/>
            <a:ext cx="252000" cy="252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29426" y="2459360"/>
            <a:ext cx="252000" cy="252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5"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548933" y="2218406"/>
            <a:ext cx="252000" cy="252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6"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15100" y="4586611"/>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7"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715100" y="430385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34166" y="3511124"/>
            <a:ext cx="223407" cy="212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12" name="Straight Arrow Connector 211"/>
          <p:cNvCxnSpPr/>
          <p:nvPr/>
        </p:nvCxnSpPr>
        <p:spPr>
          <a:xfrm>
            <a:off x="7472293" y="1633127"/>
            <a:ext cx="0" cy="394063"/>
          </a:xfrm>
          <a:prstGeom prst="straightConnector1">
            <a:avLst/>
          </a:prstGeom>
          <a:ln w="19050">
            <a:solidFill>
              <a:schemeClr val="tx2">
                <a:lumMod val="75000"/>
              </a:schemeClr>
            </a:solidFill>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pic>
        <p:nvPicPr>
          <p:cNvPr id="208"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229068" y="6288082"/>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9" name="Rectangle 208"/>
          <p:cNvSpPr/>
          <p:nvPr/>
        </p:nvSpPr>
        <p:spPr>
          <a:xfrm>
            <a:off x="7445092" y="6260197"/>
            <a:ext cx="2361544" cy="307777"/>
          </a:xfrm>
          <a:prstGeom prst="rect">
            <a:avLst/>
          </a:prstGeom>
          <a:effectLst/>
        </p:spPr>
        <p:txBody>
          <a:bodyPr wrap="none">
            <a:spAutoFit/>
          </a:bodyPr>
          <a:lstStyle/>
          <a:p>
            <a:pPr eaLnBrk="0" fontAlgn="auto" hangingPunct="0">
              <a:spcBef>
                <a:spcPts val="0"/>
              </a:spcBef>
              <a:spcAft>
                <a:spcPts val="300"/>
              </a:spcAft>
              <a:buClr>
                <a:srgbClr val="B70D28"/>
              </a:buClr>
            </a:pPr>
            <a:r>
              <a:rPr lang="en-GB" sz="1400" kern="0" dirty="0">
                <a:latin typeface="Verdana"/>
                <a:ea typeface="Verdana" pitchFamily="34" charset="0"/>
              </a:rPr>
              <a:t>Diverse Implementation</a:t>
            </a:r>
          </a:p>
        </p:txBody>
      </p:sp>
      <p:pic>
        <p:nvPicPr>
          <p:cNvPr id="210"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998951" y="3388442"/>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1"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394685" y="3469450"/>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4"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2264" y="4481873"/>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0"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680488" y="3303928"/>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3"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687880" y="3587245"/>
            <a:ext cx="252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5"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11063" y="1441070"/>
            <a:ext cx="252000" cy="252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itle 2"/>
          <p:cNvSpPr>
            <a:spLocks noGrp="1"/>
          </p:cNvSpPr>
          <p:nvPr>
            <p:ph type="title" hasCustomPrompt="1"/>
          </p:nvPr>
        </p:nvSpPr>
        <p:spPr/>
        <p:txBody>
          <a:bodyPr/>
          <a:lstStyle/>
          <a:p>
            <a:r>
              <a:t>AURIX™ safety system architecture example</a:t>
            </a:r>
            <a:br>
              <a:rPr/>
            </a:br>
            <a:r>
              <a:rPr>
                <a:solidFill>
                  <a:schemeClr val="tx2">
                    <a:lumMod val="50000"/>
                  </a:schemeClr>
                </a:solidFill>
              </a:rPr>
              <a:t>EPS (electric power steering)</a:t>
            </a:r>
          </a:p>
        </p:txBody>
      </p:sp>
      <p:sp>
        <p:nvSpPr>
          <p:cNvPr id="2" name="Footer Placeholder 1">
            <a:extLst>
              <a:ext uri="{FF2B5EF4-FFF2-40B4-BE49-F238E27FC236}">
                <a16:creationId xmlns:a16="http://schemas.microsoft.com/office/drawing/2014/main" id="{FAE2E7A0-3D94-405E-8695-C0DAAB2F88E8}"/>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881DCA67-117B-4531-AE33-F0562A0BAD10}"/>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FBD95E05-8321-4438-B69C-961DCACBD3B5}"/>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47858689"/>
      </p:ext>
    </p:extLst>
  </p:cSld>
  <p:clrMapOvr>
    <a:masterClrMapping/>
  </p:clrMapOvr>
  <p:transition spd="slow"/>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F23B9DC6-0723-4FE2-A7D7-5FB3CF7A289B}"/>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rId37" action="ppaction://hlinksldjump"/>
              <a:extLst>
                <a:ext uri="{FF2B5EF4-FFF2-40B4-BE49-F238E27FC236}">
                  <a16:creationId xmlns:a16="http://schemas.microsoft.com/office/drawing/2014/main" id="{E73DA30B-FFB8-440C-9A8F-3DFA3629A6E6}"/>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rId37" action="ppaction://hlinksldjump"/>
              <a:extLst>
                <a:ext uri="{FF2B5EF4-FFF2-40B4-BE49-F238E27FC236}">
                  <a16:creationId xmlns:a16="http://schemas.microsoft.com/office/drawing/2014/main" id="{C2D0C958-D949-4CEB-A9CC-57B5E863433A}"/>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rId37" action="ppaction://hlinksldjump"/>
              <a:extLst>
                <a:ext uri="{FF2B5EF4-FFF2-40B4-BE49-F238E27FC236}">
                  <a16:creationId xmlns:a16="http://schemas.microsoft.com/office/drawing/2014/main" id="{C57CE954-E4AC-47D4-8234-803DFE933E97}"/>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rId38" action="ppaction://hlinksldjump"/>
              <a:extLst>
                <a:ext uri="{FF2B5EF4-FFF2-40B4-BE49-F238E27FC236}">
                  <a16:creationId xmlns:a16="http://schemas.microsoft.com/office/drawing/2014/main" id="{7646040B-EA5A-48CC-BB8A-FC7A2FBF6103}"/>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rId38" action="ppaction://hlinksldjump"/>
              <a:extLst>
                <a:ext uri="{FF2B5EF4-FFF2-40B4-BE49-F238E27FC236}">
                  <a16:creationId xmlns:a16="http://schemas.microsoft.com/office/drawing/2014/main" id="{1D20ACF4-8EA1-4AC5-826C-0587CCB56D75}"/>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rId38" action="ppaction://hlinksldjump"/>
              <a:extLst>
                <a:ext uri="{FF2B5EF4-FFF2-40B4-BE49-F238E27FC236}">
                  <a16:creationId xmlns:a16="http://schemas.microsoft.com/office/drawing/2014/main" id="{4D421E65-856B-43DD-ADA4-72C4F72EB469}"/>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rId39" action="ppaction://hlinksldjump"/>
              <a:extLst>
                <a:ext uri="{FF2B5EF4-FFF2-40B4-BE49-F238E27FC236}">
                  <a16:creationId xmlns:a16="http://schemas.microsoft.com/office/drawing/2014/main" id="{55C8F984-DB51-4725-B805-87009CC976F5}"/>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rId39" action="ppaction://hlinksldjump"/>
              <a:extLst>
                <a:ext uri="{FF2B5EF4-FFF2-40B4-BE49-F238E27FC236}">
                  <a16:creationId xmlns:a16="http://schemas.microsoft.com/office/drawing/2014/main" id="{DCA4AA7A-90F8-449C-9A4E-7E4155B1994C}"/>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rId39" action="ppaction://hlinksldjump"/>
              <a:extLst>
                <a:ext uri="{FF2B5EF4-FFF2-40B4-BE49-F238E27FC236}">
                  <a16:creationId xmlns:a16="http://schemas.microsoft.com/office/drawing/2014/main" id="{F7F3B3CF-1781-4285-8DD9-144D61C3F85C}"/>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rId40" action="ppaction://hlinksldjump"/>
              <a:extLst>
                <a:ext uri="{FF2B5EF4-FFF2-40B4-BE49-F238E27FC236}">
                  <a16:creationId xmlns:a16="http://schemas.microsoft.com/office/drawing/2014/main" id="{1FB0EB15-BE08-4E29-A253-C0D97ECC68AA}"/>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rId40" action="ppaction://hlinksldjump"/>
              <a:extLst>
                <a:ext uri="{FF2B5EF4-FFF2-40B4-BE49-F238E27FC236}">
                  <a16:creationId xmlns:a16="http://schemas.microsoft.com/office/drawing/2014/main" id="{193D88E5-DEFF-431E-9EC9-60CC7A9E8226}"/>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rId40" action="ppaction://hlinksldjump"/>
              <a:extLst>
                <a:ext uri="{FF2B5EF4-FFF2-40B4-BE49-F238E27FC236}">
                  <a16:creationId xmlns:a16="http://schemas.microsoft.com/office/drawing/2014/main" id="{D398596A-50DC-4D81-BE27-5ACAE8B14AD4}"/>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rId41" action="ppaction://hlinksldjump"/>
              <a:extLst>
                <a:ext uri="{FF2B5EF4-FFF2-40B4-BE49-F238E27FC236}">
                  <a16:creationId xmlns:a16="http://schemas.microsoft.com/office/drawing/2014/main" id="{D70EAC45-18BB-4CA9-B7E1-1E0555335456}"/>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rId41" action="ppaction://hlinksldjump"/>
              <a:extLst>
                <a:ext uri="{FF2B5EF4-FFF2-40B4-BE49-F238E27FC236}">
                  <a16:creationId xmlns:a16="http://schemas.microsoft.com/office/drawing/2014/main" id="{E8D8C7C9-B556-45FB-A91C-6065928B39DA}"/>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rId41" action="ppaction://hlinksldjump"/>
              <a:extLst>
                <a:ext uri="{FF2B5EF4-FFF2-40B4-BE49-F238E27FC236}">
                  <a16:creationId xmlns:a16="http://schemas.microsoft.com/office/drawing/2014/main" id="{B30BB9C5-1237-4A34-8FD2-73269E7A1AD1}"/>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69BAE0FC-7837-4D53-B396-9EB32F96EFE8}"/>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AURIX TC2xx Security</a:t>
              </a:r>
              <a:endParaRPr lang="en-US" sz="1620" b="1" dirty="0">
                <a:solidFill>
                  <a:schemeClr val="tx2"/>
                </a:solidFill>
                <a:latin typeface="+mn-lt"/>
              </a:endParaRPr>
            </a:p>
          </p:txBody>
        </p:sp>
        <p:sp>
          <p:nvSpPr>
            <p:cNvPr id="22" name="MIO_AGENDA_ELEMENT_ELEMENTNUMBER_6">
              <a:hlinkClick r:id="" action="ppaction://noaction"/>
              <a:extLst>
                <a:ext uri="{FF2B5EF4-FFF2-40B4-BE49-F238E27FC236}">
                  <a16:creationId xmlns:a16="http://schemas.microsoft.com/office/drawing/2014/main" id="{F0AFDDAD-3A18-4EC0-9917-77658D7C4947}"/>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EC2A04CA-180F-4FC3-89CB-A5979EBFBD38}"/>
                </a:ext>
              </a:extLst>
            </p:cNvPr>
            <p:cNvSpPr txBox="1">
              <a:spLocks/>
            </p:cNvSpPr>
            <p:nvPr>
              <p:custDataLst>
                <p:tags r:id="rId20"/>
              </p:custDataLst>
            </p:nvPr>
          </p:nvSpPr>
          <p:spPr>
            <a:xfrm>
              <a:off x="9925408" y="3619374"/>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64</a:t>
              </a:r>
              <a:endParaRPr lang="en-US" sz="1620" b="1" dirty="0">
                <a:solidFill>
                  <a:schemeClr val="tx2"/>
                </a:solidFill>
                <a:latin typeface="+mn-lt"/>
                <a:cs typeface="Segoe UI Semibold" panose="020B0702040204020203" pitchFamily="34" charset="0"/>
              </a:endParaRPr>
            </a:p>
          </p:txBody>
        </p:sp>
        <p:sp>
          <p:nvSpPr>
            <p:cNvPr id="24" name="MIO_AGENDA_ELEMENT_TITEL_7">
              <a:hlinkClick r:id="" action="ppaction://noaction"/>
              <a:extLst>
                <a:ext uri="{FF2B5EF4-FFF2-40B4-BE49-F238E27FC236}">
                  <a16:creationId xmlns:a16="http://schemas.microsoft.com/office/drawing/2014/main" id="{FBFDAAD6-A87A-4E8D-93FE-5B7423C22B41}"/>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C1FF7898-1E64-49DA-BBFB-1EB2F54676A1}"/>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7E66435B-C21C-4643-AAE1-86BF4CF82C45}"/>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rId42" action="ppaction://hlinksldjump"/>
              <a:extLst>
                <a:ext uri="{FF2B5EF4-FFF2-40B4-BE49-F238E27FC236}">
                  <a16:creationId xmlns:a16="http://schemas.microsoft.com/office/drawing/2014/main" id="{CA561B95-1705-4095-BF25-172CDB43FE32}"/>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rId42" action="ppaction://hlinksldjump"/>
              <a:extLst>
                <a:ext uri="{FF2B5EF4-FFF2-40B4-BE49-F238E27FC236}">
                  <a16:creationId xmlns:a16="http://schemas.microsoft.com/office/drawing/2014/main" id="{1D9B1FAB-E4C9-4809-8401-9C033C96BE29}"/>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rId42" action="ppaction://hlinksldjump"/>
              <a:extLst>
                <a:ext uri="{FF2B5EF4-FFF2-40B4-BE49-F238E27FC236}">
                  <a16:creationId xmlns:a16="http://schemas.microsoft.com/office/drawing/2014/main" id="{722189BF-77E1-4C39-BE20-FCA56A151C92}"/>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rId43" action="ppaction://hlinksldjump"/>
              <a:extLst>
                <a:ext uri="{FF2B5EF4-FFF2-40B4-BE49-F238E27FC236}">
                  <a16:creationId xmlns:a16="http://schemas.microsoft.com/office/drawing/2014/main" id="{2030505C-CFB7-4783-9E07-B020D14C8914}"/>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rId43" action="ppaction://hlinksldjump"/>
              <a:extLst>
                <a:ext uri="{FF2B5EF4-FFF2-40B4-BE49-F238E27FC236}">
                  <a16:creationId xmlns:a16="http://schemas.microsoft.com/office/drawing/2014/main" id="{08228118-82A7-4ACE-87EC-5A0F48CF1E84}"/>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rId43" action="ppaction://hlinksldjump"/>
              <a:extLst>
                <a:ext uri="{FF2B5EF4-FFF2-40B4-BE49-F238E27FC236}">
                  <a16:creationId xmlns:a16="http://schemas.microsoft.com/office/drawing/2014/main" id="{65C2D6E4-362F-469D-B0C1-4E750A3ADA90}"/>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rId44" action="ppaction://hlinksldjump"/>
              <a:extLst>
                <a:ext uri="{FF2B5EF4-FFF2-40B4-BE49-F238E27FC236}">
                  <a16:creationId xmlns:a16="http://schemas.microsoft.com/office/drawing/2014/main" id="{8383748C-96CD-4B7F-96A6-E3B7E8D392D5}"/>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rId44" action="ppaction://hlinksldjump"/>
              <a:extLst>
                <a:ext uri="{FF2B5EF4-FFF2-40B4-BE49-F238E27FC236}">
                  <a16:creationId xmlns:a16="http://schemas.microsoft.com/office/drawing/2014/main" id="{A818EB11-BE0C-45D3-8597-6C129648B948}"/>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rId44" action="ppaction://hlinksldjump"/>
              <a:extLst>
                <a:ext uri="{FF2B5EF4-FFF2-40B4-BE49-F238E27FC236}">
                  <a16:creationId xmlns:a16="http://schemas.microsoft.com/office/drawing/2014/main" id="{EF9C6EAD-C4CB-4D0A-946A-5289723CCF25}"/>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rId45" action="ppaction://hlinksldjump"/>
              <a:extLst>
                <a:ext uri="{FF2B5EF4-FFF2-40B4-BE49-F238E27FC236}">
                  <a16:creationId xmlns:a16="http://schemas.microsoft.com/office/drawing/2014/main" id="{67B4FA7C-1388-4112-BD72-75772B48F162}"/>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rId45" action="ppaction://hlinksldjump"/>
              <a:extLst>
                <a:ext uri="{FF2B5EF4-FFF2-40B4-BE49-F238E27FC236}">
                  <a16:creationId xmlns:a16="http://schemas.microsoft.com/office/drawing/2014/main" id="{B1F1EBCA-1B25-4972-9E6B-F5DF0AD3D280}"/>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rId45" action="ppaction://hlinksldjump"/>
              <a:extLst>
                <a:ext uri="{FF2B5EF4-FFF2-40B4-BE49-F238E27FC236}">
                  <a16:creationId xmlns:a16="http://schemas.microsoft.com/office/drawing/2014/main" id="{9E6B2CB4-E4C1-46B7-B5C6-794EFB57DE1C}"/>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388113312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Bild 8"/>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914400" y="905466"/>
            <a:ext cx="9144000" cy="5644896"/>
          </a:xfrm>
          <a:prstGeom prst="rect">
            <a:avLst/>
          </a:prstGeom>
        </p:spPr>
      </p:pic>
      <p:pic>
        <p:nvPicPr>
          <p:cNvPr id="10" name="Bild 9"/>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3832860" y="2918495"/>
            <a:ext cx="3307080" cy="1752600"/>
          </a:xfrm>
          <a:prstGeom prst="rect">
            <a:avLst/>
          </a:prstGeom>
        </p:spPr>
      </p:pic>
      <p:pic>
        <p:nvPicPr>
          <p:cNvPr id="16" name="Bild 15"/>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1678940" y="2720490"/>
            <a:ext cx="2791968" cy="841248"/>
          </a:xfrm>
          <a:prstGeom prst="rect">
            <a:avLst/>
          </a:prstGeom>
        </p:spPr>
      </p:pic>
      <p:sp>
        <p:nvSpPr>
          <p:cNvPr id="7" name="Titel 6"/>
          <p:cNvSpPr>
            <a:spLocks noGrp="1"/>
          </p:cNvSpPr>
          <p:nvPr>
            <p:ph type="title" hasCustomPrompt="1"/>
          </p:nvPr>
        </p:nvSpPr>
        <p:spPr/>
        <p:txBody>
          <a:bodyPr/>
          <a:lstStyle/>
          <a:p>
            <a:r>
              <a:t>Car Security</a:t>
            </a:r>
          </a:p>
        </p:txBody>
      </p:sp>
      <p:pic>
        <p:nvPicPr>
          <p:cNvPr id="6" name="Bild 5"/>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3110107" y="4443487"/>
            <a:ext cx="1560576" cy="859536"/>
          </a:xfrm>
          <a:prstGeom prst="rect">
            <a:avLst/>
          </a:prstGeom>
        </p:spPr>
      </p:pic>
      <p:pic>
        <p:nvPicPr>
          <p:cNvPr id="8" name="Bild 7"/>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6268855" y="4352047"/>
            <a:ext cx="490728" cy="1429512"/>
          </a:xfrm>
          <a:prstGeom prst="rect">
            <a:avLst/>
          </a:prstGeom>
        </p:spPr>
      </p:pic>
      <p:grpSp>
        <p:nvGrpSpPr>
          <p:cNvPr id="2" name="Gruppierung 1"/>
          <p:cNvGrpSpPr/>
          <p:nvPr/>
        </p:nvGrpSpPr>
        <p:grpSpPr>
          <a:xfrm>
            <a:off x="914400" y="4899163"/>
            <a:ext cx="9144000" cy="1005840"/>
            <a:chOff x="0" y="4899163"/>
            <a:chExt cx="9144000" cy="1005840"/>
          </a:xfrm>
        </p:grpSpPr>
        <p:pic>
          <p:nvPicPr>
            <p:cNvPr id="11" name="Bild 10"/>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0" y="4899163"/>
              <a:ext cx="1996440" cy="1005840"/>
            </a:xfrm>
            <a:prstGeom prst="rect">
              <a:avLst/>
            </a:prstGeom>
          </p:spPr>
        </p:pic>
        <p:pic>
          <p:nvPicPr>
            <p:cNvPr id="12" name="Bild 11"/>
            <p:cNvPicPr>
              <a:picLocks noChangeAspect="1"/>
            </p:cNvPicPr>
            <p:nvPr/>
          </p:nvPicPr>
          <p:blipFill>
            <a:blip r:embed="rId29" cstate="print">
              <a:extLst>
                <a:ext uri="{28A0092B-C50C-407E-A947-70E740481C1C}">
                  <a14:useLocalDpi xmlns:a14="http://schemas.microsoft.com/office/drawing/2010/main" val="0"/>
                </a:ext>
              </a:extLst>
            </a:blip>
            <a:stretch>
              <a:fillRect/>
            </a:stretch>
          </p:blipFill>
          <p:spPr>
            <a:xfrm>
              <a:off x="7906512" y="4990603"/>
              <a:ext cx="1237488" cy="914400"/>
            </a:xfrm>
            <a:prstGeom prst="rect">
              <a:avLst/>
            </a:prstGeom>
          </p:spPr>
        </p:pic>
      </p:grpSp>
      <p:pic>
        <p:nvPicPr>
          <p:cNvPr id="13" name="Bild 12"/>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2570734" y="1236397"/>
            <a:ext cx="1850136" cy="984504"/>
          </a:xfrm>
          <a:prstGeom prst="rect">
            <a:avLst/>
          </a:prstGeom>
        </p:spPr>
      </p:pic>
      <p:pic>
        <p:nvPicPr>
          <p:cNvPr id="14" name="Bild 13"/>
          <p:cNvPicPr>
            <a:picLocks noChangeAspect="1"/>
          </p:cNvPicPr>
          <p:nvPr/>
        </p:nvPicPr>
        <p:blipFill>
          <a:blip r:embed="rId31" cstate="print">
            <a:extLst>
              <a:ext uri="{28A0092B-C50C-407E-A947-70E740481C1C}">
                <a14:useLocalDpi xmlns:a14="http://schemas.microsoft.com/office/drawing/2010/main" val="0"/>
              </a:ext>
            </a:extLst>
          </a:blip>
          <a:stretch>
            <a:fillRect/>
          </a:stretch>
        </p:blipFill>
        <p:spPr>
          <a:xfrm>
            <a:off x="4564380" y="939494"/>
            <a:ext cx="1844040" cy="944880"/>
          </a:xfrm>
          <a:prstGeom prst="rect">
            <a:avLst/>
          </a:prstGeom>
        </p:spPr>
      </p:pic>
      <p:pic>
        <p:nvPicPr>
          <p:cNvPr id="15" name="Bild 14"/>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6408420" y="1525975"/>
            <a:ext cx="1776984" cy="944880"/>
          </a:xfrm>
          <a:prstGeom prst="rect">
            <a:avLst/>
          </a:prstGeom>
        </p:spPr>
      </p:pic>
      <p:pic>
        <p:nvPicPr>
          <p:cNvPr id="17" name="Bild 16"/>
          <p:cNvPicPr>
            <a:picLocks noChangeAspect="1"/>
          </p:cNvPicPr>
          <p:nvPr/>
        </p:nvPicPr>
        <p:blipFill>
          <a:blip r:embed="rId33" cstate="print">
            <a:extLst>
              <a:ext uri="{28A0092B-C50C-407E-A947-70E740481C1C}">
                <a14:useLocalDpi xmlns:a14="http://schemas.microsoft.com/office/drawing/2010/main" val="0"/>
              </a:ext>
            </a:extLst>
          </a:blip>
          <a:stretch>
            <a:fillRect/>
          </a:stretch>
        </p:blipFill>
        <p:spPr>
          <a:xfrm>
            <a:off x="1549908" y="1998415"/>
            <a:ext cx="722376" cy="722376"/>
          </a:xfrm>
          <a:prstGeom prst="rect">
            <a:avLst/>
          </a:prstGeom>
        </p:spPr>
      </p:pic>
      <p:pic>
        <p:nvPicPr>
          <p:cNvPr id="18" name="Bild 17"/>
          <p:cNvPicPr>
            <a:picLocks noChangeAspect="1"/>
          </p:cNvPicPr>
          <p:nvPr/>
        </p:nvPicPr>
        <p:blipFill>
          <a:blip r:embed="rId34" cstate="print">
            <a:extLst>
              <a:ext uri="{28A0092B-C50C-407E-A947-70E740481C1C}">
                <a14:useLocalDpi xmlns:a14="http://schemas.microsoft.com/office/drawing/2010/main" val="0"/>
              </a:ext>
            </a:extLst>
          </a:blip>
          <a:stretch>
            <a:fillRect/>
          </a:stretch>
        </p:blipFill>
        <p:spPr>
          <a:xfrm>
            <a:off x="4757928" y="1842932"/>
            <a:ext cx="1456944" cy="1560576"/>
          </a:xfrm>
          <a:prstGeom prst="rect">
            <a:avLst/>
          </a:prstGeom>
        </p:spPr>
      </p:pic>
      <p:pic>
        <p:nvPicPr>
          <p:cNvPr id="19" name="Bild 18"/>
          <p:cNvPicPr>
            <a:picLocks noChangeAspect="1"/>
          </p:cNvPicPr>
          <p:nvPr/>
        </p:nvPicPr>
        <p:blipFill>
          <a:blip r:embed="rId35" cstate="print">
            <a:extLst>
              <a:ext uri="{28A0092B-C50C-407E-A947-70E740481C1C}">
                <a14:useLocalDpi xmlns:a14="http://schemas.microsoft.com/office/drawing/2010/main" val="0"/>
              </a:ext>
            </a:extLst>
          </a:blip>
          <a:stretch>
            <a:fillRect/>
          </a:stretch>
        </p:blipFill>
        <p:spPr>
          <a:xfrm>
            <a:off x="6473952" y="2828198"/>
            <a:ext cx="2121408" cy="795528"/>
          </a:xfrm>
          <a:prstGeom prst="rect">
            <a:avLst/>
          </a:prstGeom>
        </p:spPr>
      </p:pic>
      <p:pic>
        <p:nvPicPr>
          <p:cNvPr id="20" name="Bild 19"/>
          <p:cNvPicPr>
            <a:picLocks noChangeAspect="1"/>
          </p:cNvPicPr>
          <p:nvPr/>
        </p:nvPicPr>
        <p:blipFill>
          <a:blip r:embed="rId36" cstate="print">
            <a:extLst>
              <a:ext uri="{28A0092B-C50C-407E-A947-70E740481C1C}">
                <a14:useLocalDpi xmlns:a14="http://schemas.microsoft.com/office/drawing/2010/main" val="0"/>
              </a:ext>
            </a:extLst>
          </a:blip>
          <a:stretch>
            <a:fillRect/>
          </a:stretch>
        </p:blipFill>
        <p:spPr>
          <a:xfrm>
            <a:off x="3468251" y="4705573"/>
            <a:ext cx="2353056" cy="795528"/>
          </a:xfrm>
          <a:prstGeom prst="rect">
            <a:avLst/>
          </a:prstGeom>
        </p:spPr>
      </p:pic>
      <p:pic>
        <p:nvPicPr>
          <p:cNvPr id="21" name="Bild 20"/>
          <p:cNvPicPr>
            <a:picLocks noChangeAspect="1"/>
          </p:cNvPicPr>
          <p:nvPr/>
        </p:nvPicPr>
        <p:blipFill>
          <a:blip r:embed="rId37" cstate="print">
            <a:extLst>
              <a:ext uri="{28A0092B-C50C-407E-A947-70E740481C1C}">
                <a14:useLocalDpi xmlns:a14="http://schemas.microsoft.com/office/drawing/2010/main" val="0"/>
              </a:ext>
            </a:extLst>
          </a:blip>
          <a:stretch>
            <a:fillRect/>
          </a:stretch>
        </p:blipFill>
        <p:spPr>
          <a:xfrm>
            <a:off x="6268855" y="4705573"/>
            <a:ext cx="2578608" cy="795528"/>
          </a:xfrm>
          <a:prstGeom prst="rect">
            <a:avLst/>
          </a:prstGeom>
        </p:spPr>
      </p:pic>
      <p:pic>
        <p:nvPicPr>
          <p:cNvPr id="22" name="Bild 21"/>
          <p:cNvPicPr>
            <a:picLocks noChangeAspect="1"/>
          </p:cNvPicPr>
          <p:nvPr/>
        </p:nvPicPr>
        <p:blipFill>
          <a:blip r:embed="rId38" cstate="print">
            <a:extLst>
              <a:ext uri="{28A0092B-C50C-407E-A947-70E740481C1C}">
                <a14:useLocalDpi xmlns:a14="http://schemas.microsoft.com/office/drawing/2010/main" val="0"/>
              </a:ext>
            </a:extLst>
          </a:blip>
          <a:stretch>
            <a:fillRect/>
          </a:stretch>
        </p:blipFill>
        <p:spPr>
          <a:xfrm>
            <a:off x="2279269" y="4669039"/>
            <a:ext cx="795528" cy="795528"/>
          </a:xfrm>
          <a:prstGeom prst="rect">
            <a:avLst/>
          </a:prstGeom>
        </p:spPr>
      </p:pic>
      <p:pic>
        <p:nvPicPr>
          <p:cNvPr id="26" name="Bild 25"/>
          <p:cNvPicPr>
            <a:picLocks noChangeAspect="1"/>
          </p:cNvPicPr>
          <p:nvPr/>
        </p:nvPicPr>
        <p:blipFill>
          <a:blip r:embed="rId39" cstate="print">
            <a:extLst>
              <a:ext uri="{28A0092B-C50C-407E-A947-70E740481C1C}">
                <a14:useLocalDpi xmlns:a14="http://schemas.microsoft.com/office/drawing/2010/main" val="0"/>
              </a:ext>
            </a:extLst>
          </a:blip>
          <a:stretch>
            <a:fillRect/>
          </a:stretch>
        </p:blipFill>
        <p:spPr>
          <a:xfrm>
            <a:off x="1498600" y="4443487"/>
            <a:ext cx="640080" cy="1292352"/>
          </a:xfrm>
          <a:prstGeom prst="rect">
            <a:avLst/>
          </a:prstGeom>
        </p:spPr>
      </p:pic>
      <p:pic>
        <p:nvPicPr>
          <p:cNvPr id="27" name="Bild 26"/>
          <p:cNvPicPr>
            <a:picLocks noChangeAspect="1"/>
          </p:cNvPicPr>
          <p:nvPr/>
        </p:nvPicPr>
        <p:blipFill>
          <a:blip r:embed="rId40" cstate="print">
            <a:extLst>
              <a:ext uri="{28A0092B-C50C-407E-A947-70E740481C1C}">
                <a14:useLocalDpi xmlns:a14="http://schemas.microsoft.com/office/drawing/2010/main" val="0"/>
              </a:ext>
            </a:extLst>
          </a:blip>
          <a:stretch>
            <a:fillRect/>
          </a:stretch>
        </p:blipFill>
        <p:spPr>
          <a:xfrm>
            <a:off x="2710188" y="5367563"/>
            <a:ext cx="5964936" cy="777240"/>
          </a:xfrm>
          <a:prstGeom prst="rect">
            <a:avLst/>
          </a:prstGeom>
        </p:spPr>
      </p:pic>
      <p:grpSp>
        <p:nvGrpSpPr>
          <p:cNvPr id="28" name="Gruppierung 27"/>
          <p:cNvGrpSpPr/>
          <p:nvPr/>
        </p:nvGrpSpPr>
        <p:grpSpPr>
          <a:xfrm>
            <a:off x="914400" y="4910744"/>
            <a:ext cx="9144000" cy="1005840"/>
            <a:chOff x="0" y="4899163"/>
            <a:chExt cx="9144000" cy="1005840"/>
          </a:xfrm>
        </p:grpSpPr>
        <p:pic>
          <p:nvPicPr>
            <p:cNvPr id="29" name="Bild 28"/>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0" y="4899163"/>
              <a:ext cx="1996440" cy="1005840"/>
            </a:xfrm>
            <a:prstGeom prst="rect">
              <a:avLst/>
            </a:prstGeom>
          </p:spPr>
        </p:pic>
        <p:pic>
          <p:nvPicPr>
            <p:cNvPr id="30" name="Bild 29"/>
            <p:cNvPicPr>
              <a:picLocks noChangeAspect="1"/>
            </p:cNvPicPr>
            <p:nvPr/>
          </p:nvPicPr>
          <p:blipFill>
            <a:blip r:embed="rId29" cstate="print">
              <a:extLst>
                <a:ext uri="{28A0092B-C50C-407E-A947-70E740481C1C}">
                  <a14:useLocalDpi xmlns:a14="http://schemas.microsoft.com/office/drawing/2010/main" val="0"/>
                </a:ext>
              </a:extLst>
            </a:blip>
            <a:stretch>
              <a:fillRect/>
            </a:stretch>
          </p:blipFill>
          <p:spPr>
            <a:xfrm>
              <a:off x="7906512" y="4990603"/>
              <a:ext cx="1237488" cy="914400"/>
            </a:xfrm>
            <a:prstGeom prst="rect">
              <a:avLst/>
            </a:prstGeom>
          </p:spPr>
        </p:pic>
      </p:grpSp>
      <p:sp>
        <p:nvSpPr>
          <p:cNvPr id="32" name="Rectangle 9"/>
          <p:cNvSpPr>
            <a:spLocks noChangeArrowheads="1"/>
          </p:cNvSpPr>
          <p:nvPr>
            <p:custDataLst>
              <p:tags r:id="rId2"/>
            </p:custDataLst>
          </p:nvPr>
        </p:nvSpPr>
        <p:spPr bwMode="auto">
          <a:xfrm>
            <a:off x="1157050" y="2777489"/>
            <a:ext cx="1508092" cy="210668"/>
          </a:xfrm>
          <a:prstGeom prst="rect">
            <a:avLst/>
          </a:prstGeom>
          <a:noFill/>
          <a:ln>
            <a:noFill/>
          </a:ln>
          <a:effectLst/>
        </p:spPr>
        <p:txBody>
          <a:bodyPr lIns="0" tIns="0" rIns="0" bIns="0"/>
          <a:lstStyle/>
          <a:p>
            <a:pPr algn="ctr" eaLnBrk="0" hangingPunct="0">
              <a:spcAft>
                <a:spcPts val="600"/>
              </a:spcAft>
              <a:buClr>
                <a:schemeClr val="accent1"/>
              </a:buClr>
            </a:pPr>
            <a:r>
              <a:rPr lang="en-GB" altLang="de-DE" sz="1000" dirty="0">
                <a:latin typeface="+mn-lt"/>
                <a:ea typeface="ＭＳ Ｐゴシック" pitchFamily="34" charset="-128"/>
                <a:cs typeface="Verdana" pitchFamily="34" charset="0"/>
              </a:rPr>
              <a:t>ATTACKER</a:t>
            </a:r>
          </a:p>
        </p:txBody>
      </p:sp>
      <p:sp>
        <p:nvSpPr>
          <p:cNvPr id="33" name="Rectangle 9"/>
          <p:cNvSpPr>
            <a:spLocks noChangeArrowheads="1"/>
          </p:cNvSpPr>
          <p:nvPr>
            <p:custDataLst>
              <p:tags r:id="rId3"/>
            </p:custDataLst>
          </p:nvPr>
        </p:nvSpPr>
        <p:spPr bwMode="auto">
          <a:xfrm>
            <a:off x="1157050" y="3298187"/>
            <a:ext cx="1508092" cy="434254"/>
          </a:xfrm>
          <a:prstGeom prst="rect">
            <a:avLst/>
          </a:prstGeom>
          <a:noFill/>
          <a:ln>
            <a:noFill/>
          </a:ln>
          <a:effectLst/>
        </p:spPr>
        <p:txBody>
          <a:bodyPr lIns="0" tIns="0" rIns="0" bIns="0"/>
          <a:lstStyle/>
          <a:p>
            <a:pPr algn="ctr" eaLnBrk="0" hangingPunct="0">
              <a:spcAft>
                <a:spcPts val="600"/>
              </a:spcAft>
              <a:buClr>
                <a:schemeClr val="accent1"/>
              </a:buClr>
            </a:pPr>
            <a:r>
              <a:rPr lang="en-GB" altLang="de-DE" sz="1000" i="1" dirty="0">
                <a:latin typeface="+mn-lt"/>
                <a:ea typeface="ＭＳ Ｐゴシック" pitchFamily="34" charset="-128"/>
                <a:cs typeface="Verdana" pitchFamily="34" charset="0"/>
              </a:rPr>
              <a:t>Unwanted access </a:t>
            </a:r>
            <a:br>
              <a:rPr lang="en-GB" altLang="de-DE" sz="1000" i="1" dirty="0">
                <a:latin typeface="+mn-lt"/>
                <a:ea typeface="ＭＳ Ｐゴシック" pitchFamily="34" charset="-128"/>
                <a:cs typeface="Verdana" pitchFamily="34" charset="0"/>
              </a:rPr>
            </a:br>
            <a:r>
              <a:rPr lang="en-GB" altLang="de-DE" sz="1000" i="1" dirty="0">
                <a:latin typeface="+mn-lt"/>
                <a:ea typeface="ＭＳ Ｐゴシック" pitchFamily="34" charset="-128"/>
                <a:cs typeface="Verdana" pitchFamily="34" charset="0"/>
              </a:rPr>
              <a:t>denied</a:t>
            </a:r>
          </a:p>
        </p:txBody>
      </p:sp>
      <p:sp>
        <p:nvSpPr>
          <p:cNvPr id="34" name="Rectangle 9"/>
          <p:cNvSpPr>
            <a:spLocks noChangeArrowheads="1"/>
          </p:cNvSpPr>
          <p:nvPr>
            <p:custDataLst>
              <p:tags r:id="rId4"/>
            </p:custDataLst>
          </p:nvPr>
        </p:nvSpPr>
        <p:spPr bwMode="auto">
          <a:xfrm>
            <a:off x="2517815" y="6157315"/>
            <a:ext cx="1508092" cy="393993"/>
          </a:xfrm>
          <a:prstGeom prst="rect">
            <a:avLst/>
          </a:prstGeom>
          <a:noFill/>
          <a:ln>
            <a:noFill/>
          </a:ln>
          <a:effectLst/>
        </p:spPr>
        <p:txBody>
          <a:bodyPr lIns="0" tIns="0" rIns="0" bIns="0"/>
          <a:lstStyle/>
          <a:p>
            <a:pPr algn="ctr" eaLnBrk="0" hangingPunct="0">
              <a:spcAft>
                <a:spcPts val="600"/>
              </a:spcAft>
              <a:buClr>
                <a:schemeClr val="accent1"/>
              </a:buClr>
            </a:pPr>
            <a:r>
              <a:rPr lang="en-GB" altLang="de-DE" sz="1000" dirty="0">
                <a:latin typeface="+mn-lt"/>
                <a:ea typeface="ＭＳ Ｐゴシック" pitchFamily="34" charset="-128"/>
                <a:cs typeface="Verdana" pitchFamily="34" charset="0"/>
              </a:rPr>
              <a:t>Prioritization of</a:t>
            </a:r>
            <a:br>
              <a:rPr lang="en-GB" altLang="de-DE" sz="1000" dirty="0">
                <a:latin typeface="+mn-lt"/>
                <a:ea typeface="ＭＳ Ｐゴシック" pitchFamily="34" charset="-128"/>
                <a:cs typeface="Verdana" pitchFamily="34" charset="0"/>
              </a:rPr>
            </a:br>
            <a:r>
              <a:rPr lang="en-GB" altLang="de-DE" sz="1000" dirty="0">
                <a:latin typeface="+mn-lt"/>
                <a:ea typeface="ＭＳ Ｐゴシック" pitchFamily="34" charset="-128"/>
                <a:cs typeface="Verdana" pitchFamily="34" charset="0"/>
              </a:rPr>
              <a:t>Emergency Services</a:t>
            </a:r>
          </a:p>
        </p:txBody>
      </p:sp>
      <p:sp>
        <p:nvSpPr>
          <p:cNvPr id="35" name="Rectangle 9"/>
          <p:cNvSpPr>
            <a:spLocks noChangeArrowheads="1"/>
          </p:cNvSpPr>
          <p:nvPr>
            <p:custDataLst>
              <p:tags r:id="rId5"/>
            </p:custDataLst>
          </p:nvPr>
        </p:nvSpPr>
        <p:spPr bwMode="auto">
          <a:xfrm>
            <a:off x="3906560" y="6157315"/>
            <a:ext cx="1508092" cy="393993"/>
          </a:xfrm>
          <a:prstGeom prst="rect">
            <a:avLst/>
          </a:prstGeom>
          <a:noFill/>
          <a:ln>
            <a:noFill/>
          </a:ln>
          <a:effectLst/>
        </p:spPr>
        <p:txBody>
          <a:bodyPr lIns="0" tIns="0" rIns="0" bIns="0"/>
          <a:lstStyle/>
          <a:p>
            <a:pPr algn="ctr" eaLnBrk="0" hangingPunct="0">
              <a:spcAft>
                <a:spcPts val="600"/>
              </a:spcAft>
              <a:buClr>
                <a:schemeClr val="accent1"/>
              </a:buClr>
            </a:pPr>
            <a:r>
              <a:rPr lang="en-GB" altLang="de-DE" sz="1000" dirty="0">
                <a:latin typeface="+mn-lt"/>
                <a:ea typeface="ＭＳ Ｐゴシック" pitchFamily="34" charset="-128"/>
                <a:cs typeface="Verdana" pitchFamily="34" charset="0"/>
              </a:rPr>
              <a:t>Toll Control</a:t>
            </a:r>
          </a:p>
        </p:txBody>
      </p:sp>
      <p:sp>
        <p:nvSpPr>
          <p:cNvPr id="36" name="Rectangle 9"/>
          <p:cNvSpPr>
            <a:spLocks noChangeArrowheads="1"/>
          </p:cNvSpPr>
          <p:nvPr>
            <p:custDataLst>
              <p:tags r:id="rId6"/>
            </p:custDataLst>
          </p:nvPr>
        </p:nvSpPr>
        <p:spPr bwMode="auto">
          <a:xfrm>
            <a:off x="6209705" y="6157315"/>
            <a:ext cx="1508092" cy="393993"/>
          </a:xfrm>
          <a:prstGeom prst="rect">
            <a:avLst/>
          </a:prstGeom>
          <a:noFill/>
          <a:ln>
            <a:noFill/>
          </a:ln>
          <a:effectLst/>
        </p:spPr>
        <p:txBody>
          <a:bodyPr lIns="0" tIns="0" rIns="0" bIns="0"/>
          <a:lstStyle/>
          <a:p>
            <a:pPr algn="ctr" eaLnBrk="0" hangingPunct="0">
              <a:spcAft>
                <a:spcPts val="600"/>
              </a:spcAft>
              <a:buClr>
                <a:schemeClr val="accent1"/>
              </a:buClr>
            </a:pPr>
            <a:r>
              <a:rPr lang="en-GB" altLang="de-DE" sz="1000" dirty="0">
                <a:latin typeface="+mn-lt"/>
                <a:ea typeface="ＭＳ Ｐゴシック" pitchFamily="34" charset="-128"/>
                <a:cs typeface="Verdana" pitchFamily="34" charset="0"/>
              </a:rPr>
              <a:t>Traffic Jam Detection</a:t>
            </a:r>
            <a:br>
              <a:rPr lang="en-GB" altLang="de-DE" sz="1000" dirty="0">
                <a:latin typeface="+mn-lt"/>
                <a:ea typeface="ＭＳ Ｐゴシック" pitchFamily="34" charset="-128"/>
                <a:cs typeface="Verdana" pitchFamily="34" charset="0"/>
              </a:rPr>
            </a:br>
            <a:r>
              <a:rPr lang="en-GB" altLang="de-DE" sz="1000" dirty="0">
                <a:latin typeface="+mn-lt"/>
                <a:ea typeface="ＭＳ Ｐゴシック" pitchFamily="34" charset="-128"/>
                <a:cs typeface="Verdana" pitchFamily="34" charset="0"/>
              </a:rPr>
              <a:t>Accident Avoidance</a:t>
            </a:r>
          </a:p>
        </p:txBody>
      </p:sp>
      <p:sp>
        <p:nvSpPr>
          <p:cNvPr id="37" name="Rectangle 9"/>
          <p:cNvSpPr>
            <a:spLocks noChangeArrowheads="1"/>
          </p:cNvSpPr>
          <p:nvPr>
            <p:custDataLst>
              <p:tags r:id="rId7"/>
            </p:custDataLst>
          </p:nvPr>
        </p:nvSpPr>
        <p:spPr bwMode="auto">
          <a:xfrm>
            <a:off x="2733230" y="1539595"/>
            <a:ext cx="540052" cy="269799"/>
          </a:xfrm>
          <a:prstGeom prst="rect">
            <a:avLst/>
          </a:prstGeom>
          <a:noFill/>
          <a:ln>
            <a:noFill/>
          </a:ln>
          <a:effectLst/>
        </p:spPr>
        <p:txBody>
          <a:bodyPr lIns="0" tIns="0" rIns="0" bIns="0"/>
          <a:lstStyle/>
          <a:p>
            <a:pPr algn="ctr" eaLnBrk="0" hangingPunct="0">
              <a:spcAft>
                <a:spcPts val="600"/>
              </a:spcAft>
              <a:buClr>
                <a:schemeClr val="accent1"/>
              </a:buClr>
            </a:pPr>
            <a:r>
              <a:rPr lang="en-GB" altLang="de-DE" sz="600" b="1" dirty="0">
                <a:solidFill>
                  <a:srgbClr val="5EA290"/>
                </a:solidFill>
                <a:latin typeface="+mn-lt"/>
                <a:ea typeface="ＭＳ Ｐゴシック" pitchFamily="34" charset="-128"/>
                <a:cs typeface="Verdana" pitchFamily="34" charset="0"/>
              </a:rPr>
              <a:t>Remote</a:t>
            </a:r>
            <a:br>
              <a:rPr lang="en-GB" altLang="de-DE" sz="600" b="1" dirty="0">
                <a:solidFill>
                  <a:srgbClr val="5EA290"/>
                </a:solidFill>
                <a:latin typeface="+mn-lt"/>
                <a:ea typeface="ＭＳ Ｐゴシック" pitchFamily="34" charset="-128"/>
                <a:cs typeface="Verdana" pitchFamily="34" charset="0"/>
              </a:rPr>
            </a:br>
            <a:r>
              <a:rPr lang="en-GB" altLang="de-DE" sz="600" b="1" dirty="0">
                <a:solidFill>
                  <a:srgbClr val="5EA290"/>
                </a:solidFill>
                <a:latin typeface="+mn-lt"/>
                <a:ea typeface="ＭＳ Ｐゴシック" pitchFamily="34" charset="-128"/>
                <a:cs typeface="Verdana" pitchFamily="34" charset="0"/>
              </a:rPr>
              <a:t>Diagnostics</a:t>
            </a:r>
          </a:p>
        </p:txBody>
      </p:sp>
      <p:sp>
        <p:nvSpPr>
          <p:cNvPr id="39" name="Rectangle 9"/>
          <p:cNvSpPr>
            <a:spLocks noChangeArrowheads="1"/>
          </p:cNvSpPr>
          <p:nvPr>
            <p:custDataLst>
              <p:tags r:id="rId8"/>
            </p:custDataLst>
          </p:nvPr>
        </p:nvSpPr>
        <p:spPr bwMode="auto">
          <a:xfrm>
            <a:off x="3254152" y="1539595"/>
            <a:ext cx="577124" cy="233221"/>
          </a:xfrm>
          <a:prstGeom prst="rect">
            <a:avLst/>
          </a:prstGeom>
          <a:noFill/>
          <a:ln>
            <a:noFill/>
          </a:ln>
          <a:effectLst/>
        </p:spPr>
        <p:txBody>
          <a:bodyPr lIns="0" tIns="0" rIns="0" bIns="0"/>
          <a:lstStyle/>
          <a:p>
            <a:pPr algn="ctr" eaLnBrk="0" hangingPunct="0">
              <a:spcAft>
                <a:spcPts val="600"/>
              </a:spcAft>
              <a:buClr>
                <a:schemeClr val="accent1"/>
              </a:buClr>
            </a:pPr>
            <a:r>
              <a:rPr lang="en-GB" altLang="de-DE" sz="600" b="1" dirty="0">
                <a:solidFill>
                  <a:srgbClr val="5EA290"/>
                </a:solidFill>
                <a:latin typeface="+mn-lt"/>
                <a:ea typeface="ＭＳ Ｐゴシック" pitchFamily="34" charset="-128"/>
                <a:cs typeface="Verdana" pitchFamily="34" charset="0"/>
              </a:rPr>
              <a:t>Software</a:t>
            </a:r>
            <a:br>
              <a:rPr lang="en-GB" altLang="de-DE" sz="600" b="1" dirty="0">
                <a:solidFill>
                  <a:srgbClr val="5EA290"/>
                </a:solidFill>
                <a:latin typeface="+mn-lt"/>
                <a:ea typeface="ＭＳ Ｐゴシック" pitchFamily="34" charset="-128"/>
                <a:cs typeface="Verdana" pitchFamily="34" charset="0"/>
              </a:rPr>
            </a:br>
            <a:r>
              <a:rPr lang="en-GB" altLang="de-DE" sz="600" b="1" dirty="0">
                <a:solidFill>
                  <a:srgbClr val="5EA290"/>
                </a:solidFill>
                <a:latin typeface="+mn-lt"/>
                <a:ea typeface="ＭＳ Ｐゴシック" pitchFamily="34" charset="-128"/>
                <a:cs typeface="Verdana" pitchFamily="34" charset="0"/>
              </a:rPr>
              <a:t>Update</a:t>
            </a:r>
          </a:p>
        </p:txBody>
      </p:sp>
      <p:sp>
        <p:nvSpPr>
          <p:cNvPr id="40" name="Rectangle 9"/>
          <p:cNvSpPr>
            <a:spLocks noChangeArrowheads="1"/>
          </p:cNvSpPr>
          <p:nvPr>
            <p:custDataLst>
              <p:tags r:id="rId9"/>
            </p:custDataLst>
          </p:nvPr>
        </p:nvSpPr>
        <p:spPr bwMode="auto">
          <a:xfrm>
            <a:off x="3736219" y="1539595"/>
            <a:ext cx="577124" cy="233221"/>
          </a:xfrm>
          <a:prstGeom prst="rect">
            <a:avLst/>
          </a:prstGeom>
          <a:noFill/>
          <a:ln>
            <a:noFill/>
          </a:ln>
          <a:effectLst/>
        </p:spPr>
        <p:txBody>
          <a:bodyPr lIns="0" tIns="0" rIns="0" bIns="0"/>
          <a:lstStyle/>
          <a:p>
            <a:pPr algn="ctr" eaLnBrk="0" hangingPunct="0">
              <a:spcAft>
                <a:spcPts val="600"/>
              </a:spcAft>
              <a:buClr>
                <a:schemeClr val="accent1"/>
              </a:buClr>
            </a:pPr>
            <a:r>
              <a:rPr lang="en-GB" altLang="de-DE" sz="600" b="1" dirty="0">
                <a:solidFill>
                  <a:srgbClr val="5EA290"/>
                </a:solidFill>
                <a:latin typeface="+mn-lt"/>
                <a:ea typeface="ＭＳ Ｐゴシック" pitchFamily="34" charset="-128"/>
                <a:cs typeface="Verdana" pitchFamily="34" charset="0"/>
              </a:rPr>
              <a:t>Car Repair Shop</a:t>
            </a:r>
          </a:p>
        </p:txBody>
      </p:sp>
      <p:sp>
        <p:nvSpPr>
          <p:cNvPr id="41" name="Rectangle 9"/>
          <p:cNvSpPr>
            <a:spLocks noChangeArrowheads="1"/>
          </p:cNvSpPr>
          <p:nvPr>
            <p:custDataLst>
              <p:tags r:id="rId10"/>
            </p:custDataLst>
          </p:nvPr>
        </p:nvSpPr>
        <p:spPr bwMode="auto">
          <a:xfrm>
            <a:off x="4730324" y="1340073"/>
            <a:ext cx="540052" cy="213191"/>
          </a:xfrm>
          <a:prstGeom prst="rect">
            <a:avLst/>
          </a:prstGeom>
          <a:noFill/>
          <a:ln>
            <a:noFill/>
          </a:ln>
          <a:effectLst/>
        </p:spPr>
        <p:txBody>
          <a:bodyPr lIns="0" tIns="0" rIns="0" bIns="0"/>
          <a:lstStyle/>
          <a:p>
            <a:pPr algn="ctr" eaLnBrk="0" hangingPunct="0">
              <a:spcAft>
                <a:spcPts val="600"/>
              </a:spcAft>
              <a:buClr>
                <a:schemeClr val="accent1"/>
              </a:buClr>
            </a:pPr>
            <a:r>
              <a:rPr lang="en-GB" altLang="de-DE" sz="600" b="1" dirty="0" err="1">
                <a:solidFill>
                  <a:srgbClr val="5EA290"/>
                </a:solidFill>
                <a:latin typeface="+mn-lt"/>
                <a:ea typeface="ＭＳ Ｐゴシック" pitchFamily="34" charset="-128"/>
                <a:cs typeface="Verdana" pitchFamily="34" charset="0"/>
              </a:rPr>
              <a:t>eCall</a:t>
            </a:r>
            <a:br>
              <a:rPr lang="en-GB" altLang="de-DE" sz="600" b="1" dirty="0">
                <a:solidFill>
                  <a:srgbClr val="5EA290"/>
                </a:solidFill>
                <a:latin typeface="+mn-lt"/>
                <a:ea typeface="ＭＳ Ｐゴシック" pitchFamily="34" charset="-128"/>
                <a:cs typeface="Verdana" pitchFamily="34" charset="0"/>
              </a:rPr>
            </a:br>
            <a:endParaRPr lang="en-GB" altLang="de-DE" sz="600" b="1" dirty="0">
              <a:solidFill>
                <a:srgbClr val="5EA290"/>
              </a:solidFill>
              <a:latin typeface="+mn-lt"/>
              <a:ea typeface="ＭＳ Ｐゴシック" pitchFamily="34" charset="-128"/>
              <a:cs typeface="Verdana" pitchFamily="34" charset="0"/>
            </a:endParaRPr>
          </a:p>
        </p:txBody>
      </p:sp>
      <p:sp>
        <p:nvSpPr>
          <p:cNvPr id="42" name="Rectangle 9"/>
          <p:cNvSpPr>
            <a:spLocks noChangeArrowheads="1"/>
          </p:cNvSpPr>
          <p:nvPr>
            <p:custDataLst>
              <p:tags r:id="rId11"/>
            </p:custDataLst>
          </p:nvPr>
        </p:nvSpPr>
        <p:spPr bwMode="auto">
          <a:xfrm>
            <a:off x="5197308" y="1268761"/>
            <a:ext cx="577124" cy="233221"/>
          </a:xfrm>
          <a:prstGeom prst="rect">
            <a:avLst/>
          </a:prstGeom>
          <a:noFill/>
          <a:ln>
            <a:noFill/>
          </a:ln>
          <a:effectLst/>
        </p:spPr>
        <p:txBody>
          <a:bodyPr lIns="0" tIns="0" rIns="0" bIns="0"/>
          <a:lstStyle/>
          <a:p>
            <a:pPr algn="ctr" eaLnBrk="0" hangingPunct="0">
              <a:spcAft>
                <a:spcPts val="600"/>
              </a:spcAft>
              <a:buClr>
                <a:schemeClr val="accent1"/>
              </a:buClr>
            </a:pPr>
            <a:r>
              <a:rPr lang="en-GB" altLang="de-DE" sz="600" b="1" dirty="0">
                <a:solidFill>
                  <a:srgbClr val="5EA290"/>
                </a:solidFill>
                <a:latin typeface="+mn-lt"/>
                <a:ea typeface="ＭＳ Ｐゴシック" pitchFamily="34" charset="-128"/>
                <a:cs typeface="Verdana" pitchFamily="34" charset="0"/>
              </a:rPr>
              <a:t>Payment</a:t>
            </a:r>
            <a:br>
              <a:rPr lang="en-GB" altLang="de-DE" sz="600" b="1" dirty="0">
                <a:solidFill>
                  <a:srgbClr val="5EA290"/>
                </a:solidFill>
                <a:latin typeface="+mn-lt"/>
                <a:ea typeface="ＭＳ Ｐゴシック" pitchFamily="34" charset="-128"/>
                <a:cs typeface="Verdana" pitchFamily="34" charset="0"/>
              </a:rPr>
            </a:br>
            <a:r>
              <a:rPr lang="en-GB" altLang="de-DE" sz="600" b="1" dirty="0">
                <a:solidFill>
                  <a:srgbClr val="5EA290"/>
                </a:solidFill>
                <a:latin typeface="+mn-lt"/>
                <a:ea typeface="ＭＳ Ｐゴシック" pitchFamily="34" charset="-128"/>
                <a:cs typeface="Verdana" pitchFamily="34" charset="0"/>
              </a:rPr>
              <a:t>Systems </a:t>
            </a:r>
          </a:p>
        </p:txBody>
      </p:sp>
      <p:sp>
        <p:nvSpPr>
          <p:cNvPr id="43" name="Rectangle 9"/>
          <p:cNvSpPr>
            <a:spLocks noChangeArrowheads="1"/>
          </p:cNvSpPr>
          <p:nvPr>
            <p:custDataLst>
              <p:tags r:id="rId12"/>
            </p:custDataLst>
          </p:nvPr>
        </p:nvSpPr>
        <p:spPr bwMode="auto">
          <a:xfrm>
            <a:off x="4819062" y="2867405"/>
            <a:ext cx="1346026" cy="233221"/>
          </a:xfrm>
          <a:prstGeom prst="rect">
            <a:avLst/>
          </a:prstGeom>
          <a:noFill/>
          <a:ln>
            <a:noFill/>
          </a:ln>
          <a:effectLst/>
        </p:spPr>
        <p:txBody>
          <a:bodyPr lIns="0" tIns="0" rIns="0" bIns="0"/>
          <a:lstStyle/>
          <a:p>
            <a:pPr algn="ctr" eaLnBrk="0" hangingPunct="0">
              <a:spcAft>
                <a:spcPts val="600"/>
              </a:spcAft>
              <a:buClr>
                <a:schemeClr val="accent1"/>
              </a:buClr>
            </a:pPr>
            <a:r>
              <a:rPr lang="en-GB" altLang="de-DE" sz="1500" b="1" dirty="0">
                <a:solidFill>
                  <a:schemeClr val="bg1"/>
                </a:solidFill>
                <a:latin typeface="+mn-lt"/>
                <a:ea typeface="ＭＳ Ｐゴシック" pitchFamily="34" charset="-128"/>
                <a:cs typeface="Verdana" pitchFamily="34" charset="0"/>
              </a:rPr>
              <a:t>CAR2CLOUD</a:t>
            </a:r>
          </a:p>
        </p:txBody>
      </p:sp>
      <p:sp>
        <p:nvSpPr>
          <p:cNvPr id="44" name="Rectangle 9"/>
          <p:cNvSpPr>
            <a:spLocks noChangeArrowheads="1"/>
          </p:cNvSpPr>
          <p:nvPr>
            <p:custDataLst>
              <p:tags r:id="rId13"/>
            </p:custDataLst>
          </p:nvPr>
        </p:nvSpPr>
        <p:spPr bwMode="auto">
          <a:xfrm>
            <a:off x="7042220" y="1894835"/>
            <a:ext cx="619724" cy="213191"/>
          </a:xfrm>
          <a:prstGeom prst="rect">
            <a:avLst/>
          </a:prstGeom>
          <a:noFill/>
          <a:ln>
            <a:noFill/>
          </a:ln>
          <a:effectLst/>
        </p:spPr>
        <p:txBody>
          <a:bodyPr lIns="0" tIns="0" rIns="0" bIns="0"/>
          <a:lstStyle/>
          <a:p>
            <a:pPr algn="ctr" eaLnBrk="0" hangingPunct="0">
              <a:spcAft>
                <a:spcPts val="600"/>
              </a:spcAft>
              <a:buClr>
                <a:schemeClr val="accent1"/>
              </a:buClr>
            </a:pPr>
            <a:r>
              <a:rPr lang="en-GB" altLang="de-DE" sz="600" b="1" dirty="0">
                <a:solidFill>
                  <a:srgbClr val="5EA290"/>
                </a:solidFill>
                <a:latin typeface="+mn-lt"/>
                <a:ea typeface="ＭＳ Ｐゴシック" pitchFamily="34" charset="-128"/>
                <a:cs typeface="Verdana" pitchFamily="34" charset="0"/>
              </a:rPr>
              <a:t>Infotainment</a:t>
            </a:r>
          </a:p>
        </p:txBody>
      </p:sp>
      <p:sp>
        <p:nvSpPr>
          <p:cNvPr id="45" name="Rectangle 9"/>
          <p:cNvSpPr>
            <a:spLocks noChangeArrowheads="1"/>
          </p:cNvSpPr>
          <p:nvPr>
            <p:custDataLst>
              <p:tags r:id="rId14"/>
            </p:custDataLst>
          </p:nvPr>
        </p:nvSpPr>
        <p:spPr bwMode="auto">
          <a:xfrm>
            <a:off x="6459587" y="1838227"/>
            <a:ext cx="577124" cy="233221"/>
          </a:xfrm>
          <a:prstGeom prst="rect">
            <a:avLst/>
          </a:prstGeom>
          <a:noFill/>
          <a:ln>
            <a:noFill/>
          </a:ln>
          <a:effectLst/>
        </p:spPr>
        <p:txBody>
          <a:bodyPr lIns="0" tIns="0" rIns="0" bIns="0"/>
          <a:lstStyle/>
          <a:p>
            <a:pPr algn="ctr" eaLnBrk="0" hangingPunct="0">
              <a:spcAft>
                <a:spcPts val="600"/>
              </a:spcAft>
              <a:buClr>
                <a:schemeClr val="accent1"/>
              </a:buClr>
            </a:pPr>
            <a:r>
              <a:rPr lang="en-GB" altLang="de-DE" sz="600" b="1" dirty="0">
                <a:solidFill>
                  <a:srgbClr val="5EA290"/>
                </a:solidFill>
                <a:latin typeface="+mn-lt"/>
                <a:ea typeface="ＭＳ Ｐゴシック" pitchFamily="34" charset="-128"/>
                <a:cs typeface="Verdana" pitchFamily="34" charset="0"/>
              </a:rPr>
              <a:t>Traffic</a:t>
            </a:r>
            <a:br>
              <a:rPr lang="en-GB" altLang="de-DE" sz="600" b="1" dirty="0">
                <a:solidFill>
                  <a:srgbClr val="5EA290"/>
                </a:solidFill>
                <a:latin typeface="+mn-lt"/>
                <a:ea typeface="ＭＳ Ｐゴシック" pitchFamily="34" charset="-128"/>
                <a:cs typeface="Verdana" pitchFamily="34" charset="0"/>
              </a:rPr>
            </a:br>
            <a:r>
              <a:rPr lang="en-GB" altLang="de-DE" sz="600" b="1" dirty="0">
                <a:solidFill>
                  <a:srgbClr val="5EA290"/>
                </a:solidFill>
                <a:latin typeface="+mn-lt"/>
                <a:ea typeface="ＭＳ Ｐゴシック" pitchFamily="34" charset="-128"/>
                <a:cs typeface="Verdana" pitchFamily="34" charset="0"/>
              </a:rPr>
              <a:t>Information</a:t>
            </a:r>
          </a:p>
        </p:txBody>
      </p:sp>
      <p:sp>
        <p:nvSpPr>
          <p:cNvPr id="46" name="Rectangle 9"/>
          <p:cNvSpPr>
            <a:spLocks noChangeArrowheads="1"/>
          </p:cNvSpPr>
          <p:nvPr>
            <p:custDataLst>
              <p:tags r:id="rId15"/>
            </p:custDataLst>
          </p:nvPr>
        </p:nvSpPr>
        <p:spPr bwMode="auto">
          <a:xfrm>
            <a:off x="7548821" y="1894835"/>
            <a:ext cx="540052" cy="213191"/>
          </a:xfrm>
          <a:prstGeom prst="rect">
            <a:avLst/>
          </a:prstGeom>
          <a:noFill/>
          <a:ln>
            <a:noFill/>
          </a:ln>
          <a:effectLst/>
        </p:spPr>
        <p:txBody>
          <a:bodyPr lIns="0" tIns="0" rIns="0" bIns="0"/>
          <a:lstStyle/>
          <a:p>
            <a:pPr algn="ctr" eaLnBrk="0" hangingPunct="0">
              <a:spcAft>
                <a:spcPts val="600"/>
              </a:spcAft>
              <a:buClr>
                <a:schemeClr val="accent1"/>
              </a:buClr>
            </a:pPr>
            <a:r>
              <a:rPr lang="en-GB" altLang="de-DE" sz="600" b="1" dirty="0">
                <a:solidFill>
                  <a:srgbClr val="5EA290"/>
                </a:solidFill>
                <a:latin typeface="+mn-lt"/>
                <a:ea typeface="ＭＳ Ｐゴシック" pitchFamily="34" charset="-128"/>
                <a:cs typeface="Verdana" pitchFamily="34" charset="0"/>
              </a:rPr>
              <a:t>Apps</a:t>
            </a:r>
          </a:p>
        </p:txBody>
      </p:sp>
      <p:sp>
        <p:nvSpPr>
          <p:cNvPr id="49" name="Rectangle 9"/>
          <p:cNvSpPr>
            <a:spLocks noChangeArrowheads="1"/>
          </p:cNvSpPr>
          <p:nvPr>
            <p:custDataLst>
              <p:tags r:id="rId16"/>
            </p:custDataLst>
          </p:nvPr>
        </p:nvSpPr>
        <p:spPr bwMode="auto">
          <a:xfrm>
            <a:off x="7325054" y="3070180"/>
            <a:ext cx="1346026" cy="333328"/>
          </a:xfrm>
          <a:prstGeom prst="rect">
            <a:avLst/>
          </a:prstGeom>
          <a:noFill/>
          <a:ln>
            <a:noFill/>
          </a:ln>
          <a:effectLst/>
        </p:spPr>
        <p:txBody>
          <a:bodyPr lIns="0" tIns="0" rIns="0" bIns="0"/>
          <a:lstStyle/>
          <a:p>
            <a:pPr eaLnBrk="0" hangingPunct="0">
              <a:spcAft>
                <a:spcPts val="600"/>
              </a:spcAft>
              <a:buClr>
                <a:schemeClr val="accent1"/>
              </a:buClr>
            </a:pPr>
            <a:r>
              <a:rPr lang="en-GB" altLang="de-DE" sz="1000" b="1" dirty="0">
                <a:solidFill>
                  <a:schemeClr val="bg1"/>
                </a:solidFill>
                <a:latin typeface="+mn-lt"/>
                <a:ea typeface="ＭＳ Ｐゴシック" pitchFamily="34" charset="-128"/>
                <a:cs typeface="Verdana" pitchFamily="34" charset="0"/>
              </a:rPr>
              <a:t>ON</a:t>
            </a:r>
            <a:r>
              <a:rPr lang="en-GB" altLang="de-DE" sz="1000" dirty="0">
                <a:solidFill>
                  <a:schemeClr val="bg1"/>
                </a:solidFill>
                <a:latin typeface="+mn-lt"/>
                <a:ea typeface="ＭＳ Ｐゴシック" pitchFamily="34" charset="-128"/>
                <a:cs typeface="Verdana" pitchFamily="34" charset="0"/>
              </a:rPr>
              <a:t>BOARD</a:t>
            </a:r>
            <a:br>
              <a:rPr lang="en-GB" altLang="de-DE" sz="1000" dirty="0">
                <a:solidFill>
                  <a:schemeClr val="bg1"/>
                </a:solidFill>
                <a:latin typeface="+mn-lt"/>
                <a:ea typeface="ＭＳ Ｐゴシック" pitchFamily="34" charset="-128"/>
                <a:cs typeface="Verdana" pitchFamily="34" charset="0"/>
              </a:rPr>
            </a:br>
            <a:r>
              <a:rPr lang="en-GB" altLang="de-DE" sz="1000" dirty="0">
                <a:solidFill>
                  <a:schemeClr val="bg1"/>
                </a:solidFill>
                <a:latin typeface="+mn-lt"/>
                <a:ea typeface="ＭＳ Ｐゴシック" pitchFamily="34" charset="-128"/>
                <a:cs typeface="Verdana" pitchFamily="34" charset="0"/>
              </a:rPr>
              <a:t>Safety &amp; security</a:t>
            </a:r>
          </a:p>
        </p:txBody>
      </p:sp>
      <p:sp>
        <p:nvSpPr>
          <p:cNvPr id="52" name="Rectangle 9"/>
          <p:cNvSpPr>
            <a:spLocks noChangeArrowheads="1"/>
          </p:cNvSpPr>
          <p:nvPr>
            <p:custDataLst>
              <p:tags r:id="rId17"/>
            </p:custDataLst>
          </p:nvPr>
        </p:nvSpPr>
        <p:spPr bwMode="auto">
          <a:xfrm>
            <a:off x="4321690" y="4952543"/>
            <a:ext cx="1346026" cy="333328"/>
          </a:xfrm>
          <a:prstGeom prst="rect">
            <a:avLst/>
          </a:prstGeom>
          <a:noFill/>
          <a:ln>
            <a:noFill/>
          </a:ln>
          <a:effectLst/>
        </p:spPr>
        <p:txBody>
          <a:bodyPr lIns="0" tIns="0" rIns="0" bIns="0"/>
          <a:lstStyle/>
          <a:p>
            <a:pPr eaLnBrk="0" hangingPunct="0">
              <a:spcAft>
                <a:spcPts val="600"/>
              </a:spcAft>
              <a:buClr>
                <a:schemeClr val="accent1"/>
              </a:buClr>
            </a:pPr>
            <a:r>
              <a:rPr lang="en-GB" altLang="de-DE" sz="1000" dirty="0">
                <a:solidFill>
                  <a:schemeClr val="bg1"/>
                </a:solidFill>
                <a:latin typeface="+mn-lt"/>
                <a:ea typeface="ＭＳ Ｐゴシック" pitchFamily="34" charset="-128"/>
                <a:cs typeface="Verdana" pitchFamily="34" charset="0"/>
              </a:rPr>
              <a:t>CONSUMER </a:t>
            </a:r>
            <a:r>
              <a:rPr lang="en-GB" altLang="de-DE" sz="1000" b="1" dirty="0">
                <a:solidFill>
                  <a:schemeClr val="bg1"/>
                </a:solidFill>
                <a:latin typeface="+mn-lt"/>
                <a:ea typeface="ＭＳ Ｐゴシック" pitchFamily="34" charset="-128"/>
                <a:cs typeface="Verdana" pitchFamily="34" charset="0"/>
              </a:rPr>
              <a:t>DEVICE</a:t>
            </a:r>
            <a:r>
              <a:rPr lang="en-GB" altLang="de-DE" sz="1000" dirty="0">
                <a:solidFill>
                  <a:schemeClr val="bg1"/>
                </a:solidFill>
                <a:latin typeface="+mn-lt"/>
                <a:ea typeface="ＭＳ Ｐゴシック" pitchFamily="34" charset="-128"/>
                <a:cs typeface="Verdana" pitchFamily="34" charset="0"/>
              </a:rPr>
              <a:t> </a:t>
            </a:r>
            <a:br>
              <a:rPr lang="en-GB" altLang="de-DE" sz="1000" dirty="0">
                <a:solidFill>
                  <a:schemeClr val="bg1"/>
                </a:solidFill>
                <a:latin typeface="+mn-lt"/>
                <a:ea typeface="ＭＳ Ｐゴシック" pitchFamily="34" charset="-128"/>
                <a:cs typeface="Verdana" pitchFamily="34" charset="0"/>
              </a:rPr>
            </a:br>
            <a:r>
              <a:rPr lang="en-GB" altLang="de-DE" sz="1000" dirty="0">
                <a:solidFill>
                  <a:schemeClr val="bg1"/>
                </a:solidFill>
                <a:latin typeface="+mn-lt"/>
                <a:ea typeface="ＭＳ Ｐゴシック" pitchFamily="34" charset="-128"/>
                <a:cs typeface="Verdana" pitchFamily="34" charset="0"/>
              </a:rPr>
              <a:t>INTEGRATION</a:t>
            </a:r>
          </a:p>
        </p:txBody>
      </p:sp>
      <p:sp>
        <p:nvSpPr>
          <p:cNvPr id="53" name="Rectangle 9"/>
          <p:cNvSpPr>
            <a:spLocks noChangeArrowheads="1"/>
          </p:cNvSpPr>
          <p:nvPr>
            <p:custDataLst>
              <p:tags r:id="rId18"/>
            </p:custDataLst>
          </p:nvPr>
        </p:nvSpPr>
        <p:spPr bwMode="auto">
          <a:xfrm>
            <a:off x="7122279" y="4872200"/>
            <a:ext cx="1134859" cy="212985"/>
          </a:xfrm>
          <a:prstGeom prst="rect">
            <a:avLst/>
          </a:prstGeom>
          <a:noFill/>
          <a:ln>
            <a:noFill/>
          </a:ln>
          <a:effectLst/>
        </p:spPr>
        <p:txBody>
          <a:bodyPr lIns="0" tIns="0" rIns="0" bIns="0"/>
          <a:lstStyle/>
          <a:p>
            <a:pPr eaLnBrk="0" hangingPunct="0">
              <a:spcAft>
                <a:spcPts val="600"/>
              </a:spcAft>
              <a:buClr>
                <a:schemeClr val="accent1"/>
              </a:buClr>
            </a:pPr>
            <a:r>
              <a:rPr lang="en-GB" altLang="de-DE" sz="1000" dirty="0">
                <a:solidFill>
                  <a:schemeClr val="bg1"/>
                </a:solidFill>
                <a:latin typeface="+mn-lt"/>
                <a:ea typeface="ＭＳ Ｐゴシック" pitchFamily="34" charset="-128"/>
                <a:cs typeface="Verdana" pitchFamily="34" charset="0"/>
              </a:rPr>
              <a:t>CAR</a:t>
            </a:r>
            <a:r>
              <a:rPr lang="en-GB" altLang="de-DE" sz="1000" b="1" dirty="0">
                <a:solidFill>
                  <a:schemeClr val="bg1"/>
                </a:solidFill>
                <a:latin typeface="+mn-lt"/>
                <a:ea typeface="ＭＳ Ｐゴシック" pitchFamily="34" charset="-128"/>
                <a:cs typeface="Verdana" pitchFamily="34" charset="0"/>
              </a:rPr>
              <a:t>2</a:t>
            </a:r>
            <a:r>
              <a:rPr lang="en-GB" altLang="de-DE" sz="1000" dirty="0">
                <a:solidFill>
                  <a:schemeClr val="bg1"/>
                </a:solidFill>
                <a:latin typeface="+mn-lt"/>
                <a:ea typeface="ＭＳ Ｐゴシック" pitchFamily="34" charset="-128"/>
                <a:cs typeface="Verdana" pitchFamily="34" charset="0"/>
              </a:rPr>
              <a:t>CAR</a:t>
            </a:r>
          </a:p>
        </p:txBody>
      </p:sp>
      <p:sp>
        <p:nvSpPr>
          <p:cNvPr id="56" name="Rectangle 9"/>
          <p:cNvSpPr>
            <a:spLocks noChangeArrowheads="1"/>
          </p:cNvSpPr>
          <p:nvPr>
            <p:custDataLst>
              <p:tags r:id="rId19"/>
            </p:custDataLst>
          </p:nvPr>
        </p:nvSpPr>
        <p:spPr bwMode="auto">
          <a:xfrm>
            <a:off x="7122278" y="5197405"/>
            <a:ext cx="1820506" cy="212985"/>
          </a:xfrm>
          <a:prstGeom prst="rect">
            <a:avLst/>
          </a:prstGeom>
          <a:noFill/>
          <a:ln>
            <a:noFill/>
          </a:ln>
          <a:effectLst/>
        </p:spPr>
        <p:txBody>
          <a:bodyPr lIns="0" tIns="0" rIns="0" bIns="0"/>
          <a:lstStyle/>
          <a:p>
            <a:pPr eaLnBrk="0" hangingPunct="0">
              <a:spcAft>
                <a:spcPts val="600"/>
              </a:spcAft>
              <a:buClr>
                <a:schemeClr val="accent1"/>
              </a:buClr>
            </a:pPr>
            <a:r>
              <a:rPr lang="en-GB" altLang="de-DE" sz="1000" dirty="0">
                <a:solidFill>
                  <a:schemeClr val="bg1"/>
                </a:solidFill>
                <a:latin typeface="+mn-lt"/>
                <a:ea typeface="ＭＳ Ｐゴシック" pitchFamily="34" charset="-128"/>
                <a:cs typeface="Verdana" pitchFamily="34" charset="0"/>
              </a:rPr>
              <a:t>CAR</a:t>
            </a:r>
            <a:r>
              <a:rPr lang="en-GB" altLang="de-DE" sz="1000" b="1" dirty="0">
                <a:solidFill>
                  <a:schemeClr val="bg1"/>
                </a:solidFill>
                <a:latin typeface="+mn-lt"/>
                <a:ea typeface="ＭＳ Ｐゴシック" pitchFamily="34" charset="-128"/>
                <a:cs typeface="Verdana" pitchFamily="34" charset="0"/>
              </a:rPr>
              <a:t>2</a:t>
            </a:r>
            <a:r>
              <a:rPr lang="en-GB" altLang="de-DE" sz="1000" dirty="0">
                <a:solidFill>
                  <a:schemeClr val="bg1"/>
                </a:solidFill>
                <a:latin typeface="+mn-lt"/>
                <a:ea typeface="ＭＳ Ｐゴシック" pitchFamily="34" charset="-128"/>
                <a:cs typeface="Verdana" pitchFamily="34" charset="0"/>
              </a:rPr>
              <a:t>INFRASTRUCTURE</a:t>
            </a:r>
          </a:p>
        </p:txBody>
      </p:sp>
      <p:sp>
        <p:nvSpPr>
          <p:cNvPr id="47" name="Rectangle 9"/>
          <p:cNvSpPr>
            <a:spLocks noChangeArrowheads="1"/>
          </p:cNvSpPr>
          <p:nvPr>
            <p:custDataLst>
              <p:tags r:id="rId20"/>
            </p:custDataLst>
          </p:nvPr>
        </p:nvSpPr>
        <p:spPr bwMode="auto">
          <a:xfrm>
            <a:off x="5654283" y="1270877"/>
            <a:ext cx="577124" cy="233221"/>
          </a:xfrm>
          <a:prstGeom prst="rect">
            <a:avLst/>
          </a:prstGeom>
          <a:noFill/>
          <a:ln>
            <a:noFill/>
          </a:ln>
          <a:effectLst/>
        </p:spPr>
        <p:txBody>
          <a:bodyPr lIns="0" tIns="0" rIns="0" bIns="0"/>
          <a:lstStyle/>
          <a:p>
            <a:pPr algn="ctr" eaLnBrk="0" hangingPunct="0">
              <a:spcAft>
                <a:spcPts val="600"/>
              </a:spcAft>
              <a:buClr>
                <a:schemeClr val="accent1"/>
              </a:buClr>
            </a:pPr>
            <a:r>
              <a:rPr lang="en-GB" altLang="de-DE" sz="600" b="1" dirty="0">
                <a:solidFill>
                  <a:srgbClr val="5EA290"/>
                </a:solidFill>
                <a:latin typeface="+mn-lt"/>
                <a:ea typeface="ＭＳ Ｐゴシック" pitchFamily="34" charset="-128"/>
                <a:cs typeface="Verdana" pitchFamily="34" charset="0"/>
              </a:rPr>
              <a:t>Internet</a:t>
            </a:r>
            <a:br>
              <a:rPr lang="en-GB" altLang="de-DE" sz="600" b="1" dirty="0">
                <a:solidFill>
                  <a:srgbClr val="5EA290"/>
                </a:solidFill>
                <a:latin typeface="+mn-lt"/>
                <a:ea typeface="ＭＳ Ｐゴシック" pitchFamily="34" charset="-128"/>
                <a:cs typeface="Verdana" pitchFamily="34" charset="0"/>
              </a:rPr>
            </a:br>
            <a:r>
              <a:rPr lang="en-GB" altLang="de-DE" sz="600" b="1" dirty="0">
                <a:solidFill>
                  <a:srgbClr val="5EA290"/>
                </a:solidFill>
                <a:latin typeface="+mn-lt"/>
                <a:ea typeface="ＭＳ Ｐゴシック" pitchFamily="34" charset="-128"/>
                <a:cs typeface="Verdana" pitchFamily="34" charset="0"/>
              </a:rPr>
              <a:t>Services</a:t>
            </a:r>
          </a:p>
        </p:txBody>
      </p:sp>
      <p:sp>
        <p:nvSpPr>
          <p:cNvPr id="3" name="Footer Placeholder 2">
            <a:extLst>
              <a:ext uri="{FF2B5EF4-FFF2-40B4-BE49-F238E27FC236}">
                <a16:creationId xmlns:a16="http://schemas.microsoft.com/office/drawing/2014/main" id="{F628827E-4A77-42D6-A8C3-CA13860D8159}"/>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53ACED25-33C6-488F-A055-C91C779D030C}"/>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AF712D91-13E1-40CF-AD5D-9071A1B3F3E7}"/>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173822687"/>
      </p:ext>
    </p:extLst>
  </p:cSld>
  <p:clrMapOvr>
    <a:masterClrMapping/>
  </p:clrMapOvr>
  <p:transition spd="slow"/>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Security Standard Compliance</a:t>
            </a:r>
            <a:br>
              <a:rPr/>
            </a:br>
            <a:r>
              <a:t>IFX Microcontroller Security Roadmap</a:t>
            </a:r>
          </a:p>
        </p:txBody>
      </p:sp>
      <p:sp>
        <p:nvSpPr>
          <p:cNvPr id="6" name=" 3"/>
          <p:cNvSpPr/>
          <p:nvPr/>
        </p:nvSpPr>
        <p:spPr>
          <a:xfrm rot="212252">
            <a:off x="1606513" y="483711"/>
            <a:ext cx="7231794" cy="2675975"/>
          </a:xfrm>
          <a:prstGeom prst="swooshArrow">
            <a:avLst>
              <a:gd name="adj1" fmla="val 25000"/>
              <a:gd name="adj2" fmla="val 23817"/>
            </a:avLst>
          </a:prstGeom>
          <a:solidFill>
            <a:schemeClr val="bg2"/>
          </a:solidFill>
        </p:spPr>
        <p:style>
          <a:lnRef idx="0">
            <a:schemeClr val="accent3">
              <a:hueOff val="0"/>
              <a:satOff val="0"/>
              <a:lumOff val="0"/>
              <a:alphaOff val="0"/>
            </a:schemeClr>
          </a:lnRef>
          <a:fillRef idx="1">
            <a:schemeClr val="accent3">
              <a:tint val="40000"/>
              <a:hueOff val="0"/>
              <a:satOff val="0"/>
              <a:lumOff val="0"/>
              <a:alphaOff val="0"/>
            </a:schemeClr>
          </a:fillRef>
          <a:effectRef idx="0">
            <a:schemeClr val="accent3">
              <a:tint val="40000"/>
              <a:hueOff val="0"/>
              <a:satOff val="0"/>
              <a:lumOff val="0"/>
              <a:alphaOff val="0"/>
            </a:schemeClr>
          </a:effectRef>
          <a:fontRef idx="minor">
            <a:schemeClr val="dk1">
              <a:hueOff val="0"/>
              <a:satOff val="0"/>
              <a:lumOff val="0"/>
              <a:alphaOff val="0"/>
            </a:schemeClr>
          </a:fontRef>
        </p:style>
        <p:txBody>
          <a:bodyPr/>
          <a:lstStyle/>
          <a:p>
            <a:endParaRPr lang="en-GB" dirty="0">
              <a:solidFill>
                <a:srgbClr val="00214A">
                  <a:hueOff val="0"/>
                  <a:satOff val="0"/>
                  <a:lumOff val="0"/>
                  <a:alphaOff val="0"/>
                </a:srgbClr>
              </a:solidFill>
            </a:endParaRPr>
          </a:p>
        </p:txBody>
      </p:sp>
      <p:sp>
        <p:nvSpPr>
          <p:cNvPr id="7" name="Oval 6"/>
          <p:cNvSpPr/>
          <p:nvPr/>
        </p:nvSpPr>
        <p:spPr>
          <a:xfrm>
            <a:off x="3177679" y="1874472"/>
            <a:ext cx="186379" cy="186379"/>
          </a:xfrm>
          <a:prstGeom prst="ellipse">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lstStyle/>
          <a:p>
            <a:endParaRPr lang="en-GB" dirty="0">
              <a:solidFill>
                <a:srgbClr val="FFFFFF"/>
              </a:solidFill>
            </a:endParaRPr>
          </a:p>
        </p:txBody>
      </p:sp>
      <p:sp>
        <p:nvSpPr>
          <p:cNvPr id="10" name="Rectangle 9"/>
          <p:cNvSpPr/>
          <p:nvPr/>
        </p:nvSpPr>
        <p:spPr>
          <a:xfrm>
            <a:off x="2528934" y="2564907"/>
            <a:ext cx="1670245" cy="889706"/>
          </a:xfrm>
          <a:prstGeom prst="roundRect">
            <a:avLst>
              <a:gd name="adj" fmla="val 5065"/>
            </a:avLst>
          </a:prstGeom>
          <a:solidFill>
            <a:schemeClr val="bg2">
              <a:lumMod val="40000"/>
              <a:lumOff val="60000"/>
            </a:schemeClr>
          </a:solidFill>
          <a:ln>
            <a:solidFill>
              <a:srgbClr val="1A1817"/>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98759" tIns="0" rIns="0" bIns="0" numCol="1" spcCol="1270" anchor="t" anchorCtr="0">
            <a:noAutofit/>
          </a:bodyPr>
          <a:lstStyle/>
          <a:p>
            <a:pPr defTabSz="711200">
              <a:lnSpc>
                <a:spcPct val="90000"/>
              </a:lnSpc>
              <a:spcAft>
                <a:spcPct val="35000"/>
              </a:spcAft>
            </a:pPr>
            <a:r>
              <a:rPr lang="en-GB" sz="1600" b="1" dirty="0">
                <a:solidFill>
                  <a:srgbClr val="00214A">
                    <a:hueOff val="0"/>
                    <a:satOff val="0"/>
                    <a:lumOff val="0"/>
                    <a:alphaOff val="0"/>
                  </a:srgbClr>
                </a:solidFill>
              </a:rPr>
              <a:t>SHE v1.1</a:t>
            </a:r>
            <a:br>
              <a:rPr lang="en-GB" sz="1600" b="1" dirty="0">
                <a:solidFill>
                  <a:srgbClr val="00214A">
                    <a:hueOff val="0"/>
                    <a:satOff val="0"/>
                    <a:lumOff val="0"/>
                    <a:alphaOff val="0"/>
                  </a:srgbClr>
                </a:solidFill>
              </a:rPr>
            </a:br>
            <a:br>
              <a:rPr lang="en-GB" sz="1000" b="1" dirty="0">
                <a:solidFill>
                  <a:srgbClr val="00214A">
                    <a:hueOff val="0"/>
                    <a:satOff val="0"/>
                    <a:lumOff val="0"/>
                    <a:alphaOff val="0"/>
                  </a:srgbClr>
                </a:solidFill>
              </a:rPr>
            </a:br>
            <a:r>
              <a:rPr lang="en-GB" sz="1600" dirty="0">
                <a:solidFill>
                  <a:srgbClr val="00214A">
                    <a:hueOff val="0"/>
                    <a:satOff val="0"/>
                    <a:lumOff val="0"/>
                    <a:alphaOff val="0"/>
                  </a:srgbClr>
                </a:solidFill>
              </a:rPr>
              <a:t>TC1791/93/98</a:t>
            </a:r>
          </a:p>
        </p:txBody>
      </p:sp>
      <p:sp>
        <p:nvSpPr>
          <p:cNvPr id="11" name="TextBox 10"/>
          <p:cNvSpPr txBox="1"/>
          <p:nvPr/>
        </p:nvSpPr>
        <p:spPr bwMode="auto">
          <a:xfrm>
            <a:off x="2528933" y="1590698"/>
            <a:ext cx="814325" cy="276999"/>
          </a:xfrm>
          <a:prstGeom prst="rect">
            <a:avLst/>
          </a:prstGeom>
          <a:noFill/>
          <a:ln w="9525">
            <a:noFill/>
            <a:miter lim="800000"/>
            <a:headEnd/>
            <a:tailEnd/>
          </a:ln>
          <a:effectLst/>
        </p:spPr>
        <p:txBody>
          <a:bodyPr wrap="none" lIns="0" tIns="0" rIns="0" bIns="0" rtlCol="0" anchor="ctr" anchorCtr="0">
            <a:spAutoFit/>
          </a:bodyPr>
          <a:lstStyle/>
          <a:p>
            <a:pPr marL="216000" indent="-216000" eaLnBrk="0" fontAlgn="auto" hangingPunct="0">
              <a:spcBef>
                <a:spcPts val="0"/>
              </a:spcBef>
              <a:spcAft>
                <a:spcPts val="300"/>
              </a:spcAft>
              <a:buClr>
                <a:srgbClr val="B70D28"/>
              </a:buClr>
            </a:pPr>
            <a:r>
              <a:rPr lang="en-GB" sz="1800" b="1" kern="0" dirty="0">
                <a:solidFill>
                  <a:srgbClr val="00214A"/>
                </a:solidFill>
                <a:latin typeface="Verdana" pitchFamily="34" charset="0"/>
                <a:ea typeface="Verdana" pitchFamily="34" charset="0"/>
              </a:rPr>
              <a:t>90 nm</a:t>
            </a:r>
          </a:p>
        </p:txBody>
      </p:sp>
      <p:sp>
        <p:nvSpPr>
          <p:cNvPr id="12" name="TextBox 11"/>
          <p:cNvSpPr txBox="1"/>
          <p:nvPr/>
        </p:nvSpPr>
        <p:spPr bwMode="auto">
          <a:xfrm>
            <a:off x="4475833" y="1130136"/>
            <a:ext cx="814325" cy="276999"/>
          </a:xfrm>
          <a:prstGeom prst="rect">
            <a:avLst/>
          </a:prstGeom>
          <a:noFill/>
          <a:ln w="9525">
            <a:noFill/>
            <a:miter lim="800000"/>
            <a:headEnd/>
            <a:tailEnd/>
          </a:ln>
          <a:effectLst/>
        </p:spPr>
        <p:txBody>
          <a:bodyPr wrap="none" lIns="0" tIns="0" rIns="0" bIns="0" rtlCol="0" anchor="ctr" anchorCtr="0">
            <a:spAutoFit/>
          </a:bodyPr>
          <a:lstStyle/>
          <a:p>
            <a:pPr marL="216000" indent="-216000" eaLnBrk="0" fontAlgn="auto" hangingPunct="0">
              <a:spcBef>
                <a:spcPts val="0"/>
              </a:spcBef>
              <a:spcAft>
                <a:spcPts val="300"/>
              </a:spcAft>
              <a:buClr>
                <a:srgbClr val="B70D28"/>
              </a:buClr>
            </a:pPr>
            <a:r>
              <a:rPr lang="en-GB" sz="1800" b="1" kern="0" dirty="0">
                <a:solidFill>
                  <a:srgbClr val="00214A"/>
                </a:solidFill>
                <a:latin typeface="Verdana" pitchFamily="34" charset="0"/>
                <a:ea typeface="Verdana" pitchFamily="34" charset="0"/>
              </a:rPr>
              <a:t>65 nm</a:t>
            </a:r>
          </a:p>
        </p:txBody>
      </p:sp>
      <p:sp>
        <p:nvSpPr>
          <p:cNvPr id="13" name="Oval 12"/>
          <p:cNvSpPr/>
          <p:nvPr/>
        </p:nvSpPr>
        <p:spPr>
          <a:xfrm>
            <a:off x="5221492" y="1340772"/>
            <a:ext cx="336916" cy="336916"/>
          </a:xfrm>
          <a:prstGeom prst="ellipse">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lstStyle/>
          <a:p>
            <a:endParaRPr lang="en-GB" dirty="0">
              <a:solidFill>
                <a:srgbClr val="FFFFFF"/>
              </a:solidFill>
            </a:endParaRPr>
          </a:p>
        </p:txBody>
      </p:sp>
      <p:sp>
        <p:nvSpPr>
          <p:cNvPr id="16" name="Rectangle 15"/>
          <p:cNvSpPr/>
          <p:nvPr/>
        </p:nvSpPr>
        <p:spPr>
          <a:xfrm>
            <a:off x="4458732" y="2564907"/>
            <a:ext cx="2251804" cy="889706"/>
          </a:xfrm>
          <a:prstGeom prst="roundRect">
            <a:avLst>
              <a:gd name="adj" fmla="val 2656"/>
            </a:avLst>
          </a:prstGeom>
          <a:solidFill>
            <a:schemeClr val="bg2">
              <a:lumMod val="40000"/>
              <a:lumOff val="60000"/>
            </a:schemeClr>
          </a:solidFill>
          <a:ln>
            <a:solidFill>
              <a:srgbClr val="1A1817"/>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08000" tIns="0" rIns="0" bIns="0" numCol="1" spcCol="1270" anchor="t" anchorCtr="0">
            <a:noAutofit/>
          </a:bodyPr>
          <a:lstStyle/>
          <a:p>
            <a:pPr defTabSz="711200">
              <a:lnSpc>
                <a:spcPct val="90000"/>
              </a:lnSpc>
              <a:spcAft>
                <a:spcPct val="35000"/>
              </a:spcAft>
              <a:defRPr/>
            </a:pPr>
            <a:r>
              <a:rPr lang="en-GB" sz="1600" b="1" dirty="0">
                <a:solidFill>
                  <a:srgbClr val="00214A">
                    <a:hueOff val="0"/>
                    <a:satOff val="0"/>
                    <a:lumOff val="0"/>
                    <a:alphaOff val="0"/>
                  </a:srgbClr>
                </a:solidFill>
              </a:rPr>
              <a:t>Med. EVITA HSM</a:t>
            </a:r>
            <a:br>
              <a:rPr lang="en-GB" sz="1600" b="1" dirty="0">
                <a:solidFill>
                  <a:srgbClr val="00214A">
                    <a:hueOff val="0"/>
                    <a:satOff val="0"/>
                    <a:lumOff val="0"/>
                    <a:alphaOff val="0"/>
                  </a:srgbClr>
                </a:solidFill>
              </a:rPr>
            </a:br>
            <a:r>
              <a:rPr lang="en-GB" sz="1600" dirty="0">
                <a:solidFill>
                  <a:srgbClr val="00214A">
                    <a:hueOff val="0"/>
                    <a:satOff val="0"/>
                    <a:lumOff val="0"/>
                    <a:alphaOff val="0"/>
                  </a:srgbClr>
                </a:solidFill>
              </a:rPr>
              <a:t>TC27x/TC29x</a:t>
            </a:r>
            <a:br>
              <a:rPr lang="en-GB" sz="1600" dirty="0">
                <a:solidFill>
                  <a:srgbClr val="00214A">
                    <a:hueOff val="0"/>
                    <a:satOff val="0"/>
                    <a:lumOff val="0"/>
                    <a:alphaOff val="0"/>
                  </a:srgbClr>
                </a:solidFill>
              </a:rPr>
            </a:br>
            <a:r>
              <a:rPr lang="en-GB" sz="1600" dirty="0">
                <a:solidFill>
                  <a:srgbClr val="00214A">
                    <a:hueOff val="0"/>
                    <a:satOff val="0"/>
                    <a:lumOff val="0"/>
                    <a:alphaOff val="0"/>
                  </a:srgbClr>
                </a:solidFill>
              </a:rPr>
              <a:t>TC23x                </a:t>
            </a:r>
          </a:p>
        </p:txBody>
      </p:sp>
      <p:sp>
        <p:nvSpPr>
          <p:cNvPr id="17" name="Oval 16"/>
          <p:cNvSpPr/>
          <p:nvPr/>
        </p:nvSpPr>
        <p:spPr>
          <a:xfrm>
            <a:off x="7286600" y="1124747"/>
            <a:ext cx="465948" cy="465948"/>
          </a:xfrm>
          <a:prstGeom prst="ellipse">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lstStyle/>
          <a:p>
            <a:endParaRPr lang="en-GB" dirty="0">
              <a:solidFill>
                <a:srgbClr val="FFFFFF"/>
              </a:solidFill>
            </a:endParaRPr>
          </a:p>
        </p:txBody>
      </p:sp>
      <p:sp>
        <p:nvSpPr>
          <p:cNvPr id="20" name="Rectangle 19"/>
          <p:cNvSpPr/>
          <p:nvPr/>
        </p:nvSpPr>
        <p:spPr>
          <a:xfrm>
            <a:off x="6957293" y="2566371"/>
            <a:ext cx="2160233" cy="1839889"/>
          </a:xfrm>
          <a:prstGeom prst="roundRect">
            <a:avLst>
              <a:gd name="adj" fmla="val 1667"/>
            </a:avLst>
          </a:prstGeom>
          <a:solidFill>
            <a:schemeClr val="bg2">
              <a:lumMod val="40000"/>
              <a:lumOff val="60000"/>
            </a:schemeClr>
          </a:solidFill>
          <a:ln>
            <a:solidFill>
              <a:srgbClr val="1A1817"/>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246896" tIns="0" rIns="0" bIns="0" numCol="1" spcCol="1270" anchor="t" anchorCtr="0">
            <a:noAutofit/>
          </a:bodyPr>
          <a:lstStyle/>
          <a:p>
            <a:pPr defTabSz="711200">
              <a:lnSpc>
                <a:spcPct val="90000"/>
              </a:lnSpc>
              <a:spcAft>
                <a:spcPct val="35000"/>
              </a:spcAft>
            </a:pPr>
            <a:r>
              <a:rPr lang="en-GB" sz="1600" b="1" dirty="0">
                <a:solidFill>
                  <a:srgbClr val="00214A">
                    <a:hueOff val="0"/>
                    <a:satOff val="0"/>
                    <a:lumOff val="0"/>
                    <a:alphaOff val="0"/>
                  </a:srgbClr>
                </a:solidFill>
              </a:rPr>
              <a:t>Full EVITA HSM</a:t>
            </a:r>
          </a:p>
          <a:p>
            <a:pPr defTabSz="711200">
              <a:lnSpc>
                <a:spcPct val="90000"/>
              </a:lnSpc>
              <a:spcAft>
                <a:spcPct val="35000"/>
              </a:spcAft>
            </a:pPr>
            <a:r>
              <a:rPr lang="en-GB" sz="1600" dirty="0">
                <a:solidFill>
                  <a:srgbClr val="00214A">
                    <a:hueOff val="0"/>
                    <a:satOff val="0"/>
                    <a:lumOff val="0"/>
                    <a:alphaOff val="0"/>
                  </a:srgbClr>
                </a:solidFill>
              </a:rPr>
              <a:t>TC3xx</a:t>
            </a:r>
          </a:p>
          <a:p>
            <a:pPr marL="179388" indent="-179388" defTabSz="711200">
              <a:lnSpc>
                <a:spcPct val="90000"/>
              </a:lnSpc>
              <a:spcAft>
                <a:spcPct val="35000"/>
              </a:spcAft>
              <a:buFont typeface="Arial" pitchFamily="34" charset="0"/>
              <a:buChar char="•"/>
            </a:pPr>
            <a:r>
              <a:rPr lang="en-GB" sz="1600" dirty="0">
                <a:solidFill>
                  <a:srgbClr val="1A1817"/>
                </a:solidFill>
                <a:latin typeface="Arial" pitchFamily="34" charset="0"/>
                <a:cs typeface="Arial" pitchFamily="34" charset="0"/>
              </a:rPr>
              <a:t>SHA-256 HW Hash Engine</a:t>
            </a:r>
          </a:p>
          <a:p>
            <a:pPr marL="179388" indent="-179388" defTabSz="711200">
              <a:lnSpc>
                <a:spcPct val="90000"/>
              </a:lnSpc>
              <a:spcAft>
                <a:spcPct val="35000"/>
              </a:spcAft>
              <a:buFont typeface="Arial" pitchFamily="34" charset="0"/>
              <a:buChar char="•"/>
            </a:pPr>
            <a:r>
              <a:rPr lang="en-GB" sz="1600" dirty="0">
                <a:solidFill>
                  <a:srgbClr val="1A1817"/>
                </a:solidFill>
                <a:latin typeface="Arial" pitchFamily="34" charset="0"/>
                <a:cs typeface="Arial" pitchFamily="34" charset="0"/>
              </a:rPr>
              <a:t>ECC-256 HW</a:t>
            </a:r>
            <a:br>
              <a:rPr lang="en-GB" sz="1600" b="1" dirty="0">
                <a:solidFill>
                  <a:srgbClr val="1A1817"/>
                </a:solidFill>
                <a:latin typeface="Arial" pitchFamily="34" charset="0"/>
                <a:cs typeface="Arial" pitchFamily="34" charset="0"/>
              </a:rPr>
            </a:br>
            <a:endParaRPr lang="en-GB" sz="1600" dirty="0">
              <a:solidFill>
                <a:srgbClr val="1A1817"/>
              </a:solidFill>
              <a:latin typeface="Arial" pitchFamily="34" charset="0"/>
              <a:cs typeface="Arial" pitchFamily="34" charset="0"/>
            </a:endParaRPr>
          </a:p>
          <a:p>
            <a:pPr defTabSz="711200">
              <a:lnSpc>
                <a:spcPct val="90000"/>
              </a:lnSpc>
              <a:spcAft>
                <a:spcPct val="35000"/>
              </a:spcAft>
            </a:pPr>
            <a:endParaRPr lang="en-GB" sz="1600" b="1" dirty="0">
              <a:solidFill>
                <a:srgbClr val="0070C0"/>
              </a:solidFill>
              <a:latin typeface="Arial" pitchFamily="34" charset="0"/>
              <a:cs typeface="Arial" pitchFamily="34" charset="0"/>
            </a:endParaRPr>
          </a:p>
          <a:p>
            <a:pPr defTabSz="711200">
              <a:lnSpc>
                <a:spcPct val="90000"/>
              </a:lnSpc>
              <a:spcAft>
                <a:spcPct val="35000"/>
              </a:spcAft>
            </a:pPr>
            <a:endParaRPr lang="en-GB" sz="1600" dirty="0">
              <a:solidFill>
                <a:srgbClr val="00214A">
                  <a:hueOff val="0"/>
                  <a:satOff val="0"/>
                  <a:lumOff val="0"/>
                  <a:alphaOff val="0"/>
                </a:srgbClr>
              </a:solidFill>
            </a:endParaRPr>
          </a:p>
        </p:txBody>
      </p:sp>
      <p:sp>
        <p:nvSpPr>
          <p:cNvPr id="21" name="TextBox 20"/>
          <p:cNvSpPr txBox="1"/>
          <p:nvPr/>
        </p:nvSpPr>
        <p:spPr bwMode="auto">
          <a:xfrm>
            <a:off x="6472277" y="941324"/>
            <a:ext cx="814325" cy="276999"/>
          </a:xfrm>
          <a:prstGeom prst="rect">
            <a:avLst/>
          </a:prstGeom>
          <a:noFill/>
          <a:ln w="9525">
            <a:noFill/>
            <a:miter lim="800000"/>
            <a:headEnd/>
            <a:tailEnd/>
          </a:ln>
          <a:effectLst/>
        </p:spPr>
        <p:txBody>
          <a:bodyPr wrap="none" lIns="0" tIns="0" rIns="0" bIns="0" rtlCol="0" anchor="ctr" anchorCtr="0">
            <a:spAutoFit/>
          </a:bodyPr>
          <a:lstStyle/>
          <a:p>
            <a:pPr marL="216000" indent="-216000" eaLnBrk="0" fontAlgn="auto" hangingPunct="0">
              <a:spcBef>
                <a:spcPts val="0"/>
              </a:spcBef>
              <a:spcAft>
                <a:spcPts val="300"/>
              </a:spcAft>
              <a:buClr>
                <a:srgbClr val="B70D28"/>
              </a:buClr>
            </a:pPr>
            <a:r>
              <a:rPr lang="en-GB" sz="1800" b="1" kern="0" dirty="0">
                <a:solidFill>
                  <a:srgbClr val="00214A"/>
                </a:solidFill>
                <a:latin typeface="Verdana" pitchFamily="34" charset="0"/>
                <a:ea typeface="Verdana" pitchFamily="34" charset="0"/>
              </a:rPr>
              <a:t>40 nm</a:t>
            </a:r>
          </a:p>
        </p:txBody>
      </p:sp>
      <p:sp>
        <p:nvSpPr>
          <p:cNvPr id="18" name="AutoShape 38" descr="Diagonal weit nach oben"/>
          <p:cNvSpPr>
            <a:spLocks noChangeArrowheads="1"/>
          </p:cNvSpPr>
          <p:nvPr/>
        </p:nvSpPr>
        <p:spPr bwMode="auto">
          <a:xfrm>
            <a:off x="1491108" y="1124747"/>
            <a:ext cx="818707" cy="301978"/>
          </a:xfrm>
          <a:prstGeom prst="roundRect">
            <a:avLst>
              <a:gd name="adj" fmla="val 6407"/>
            </a:avLst>
          </a:prstGeom>
          <a:solidFill>
            <a:schemeClr val="bg2">
              <a:lumMod val="40000"/>
              <a:lumOff val="60000"/>
            </a:schemeClr>
          </a:solidFill>
          <a:ln>
            <a:solidFill>
              <a:srgbClr val="1A1817"/>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6000" tIns="36000" rIns="36000" bIns="36000" numCol="1" spcCol="1270" anchor="t" anchorCtr="0">
            <a:noAutofit/>
          </a:bodyPr>
          <a:lstStyle/>
          <a:p>
            <a:pPr algn="ctr" defTabSz="711200" eaLnBrk="0" hangingPunct="0">
              <a:lnSpc>
                <a:spcPct val="90000"/>
              </a:lnSpc>
              <a:spcAft>
                <a:spcPct val="35000"/>
              </a:spcAft>
              <a:buClr>
                <a:srgbClr val="000000"/>
              </a:buClr>
            </a:pPr>
            <a:r>
              <a:rPr lang="en-GB" sz="1000" b="1" dirty="0">
                <a:solidFill>
                  <a:srgbClr val="00214A">
                    <a:hueOff val="0"/>
                    <a:satOff val="0"/>
                    <a:lumOff val="0"/>
                    <a:alphaOff val="0"/>
                  </a:srgbClr>
                </a:solidFill>
              </a:rPr>
              <a:t>Hardware</a:t>
            </a:r>
          </a:p>
        </p:txBody>
      </p:sp>
      <p:sp>
        <p:nvSpPr>
          <p:cNvPr id="19" name="Text Box 20"/>
          <p:cNvSpPr txBox="1">
            <a:spLocks noChangeArrowheads="1"/>
          </p:cNvSpPr>
          <p:nvPr/>
        </p:nvSpPr>
        <p:spPr bwMode="auto">
          <a:xfrm>
            <a:off x="1499349" y="1489889"/>
            <a:ext cx="818707" cy="323825"/>
          </a:xfrm>
          <a:prstGeom prst="roundRect">
            <a:avLst>
              <a:gd name="adj" fmla="val 5639"/>
            </a:avLst>
          </a:prstGeom>
          <a:solidFill>
            <a:srgbClr val="87A5D2"/>
          </a:solidFill>
          <a:ln w="12700" algn="ctr">
            <a:solidFill>
              <a:srgbClr val="1A1817"/>
            </a:solidFill>
            <a:miter lim="800000"/>
            <a:headEnd/>
            <a:tailEnd/>
          </a:ln>
          <a:effectLst/>
        </p:spPr>
        <p:txBody>
          <a:bodyPr wrap="square" lIns="36000" tIns="36000" rIns="36000" bIns="36000">
            <a:noAutofit/>
          </a:bodyPr>
          <a:lstStyle/>
          <a:p>
            <a:pPr algn="ctr">
              <a:buClr>
                <a:srgbClr val="000000"/>
              </a:buClr>
            </a:pPr>
            <a:r>
              <a:rPr lang="en-GB" sz="1000" b="1" dirty="0">
                <a:solidFill>
                  <a:srgbClr val="00214A">
                    <a:hueOff val="0"/>
                    <a:satOff val="0"/>
                    <a:lumOff val="0"/>
                    <a:alphaOff val="0"/>
                  </a:srgbClr>
                </a:solidFill>
                <a:latin typeface="Verdana"/>
              </a:rPr>
              <a:t>Software</a:t>
            </a:r>
          </a:p>
        </p:txBody>
      </p:sp>
      <p:sp>
        <p:nvSpPr>
          <p:cNvPr id="24" name="Text Box 20"/>
          <p:cNvSpPr txBox="1">
            <a:spLocks noChangeArrowheads="1"/>
          </p:cNvSpPr>
          <p:nvPr/>
        </p:nvSpPr>
        <p:spPr bwMode="auto">
          <a:xfrm>
            <a:off x="4458730" y="3817834"/>
            <a:ext cx="2251804" cy="955316"/>
          </a:xfrm>
          <a:prstGeom prst="roundRect">
            <a:avLst>
              <a:gd name="adj" fmla="val 5639"/>
            </a:avLst>
          </a:prstGeom>
          <a:solidFill>
            <a:srgbClr val="87A5D2"/>
          </a:solidFill>
          <a:ln w="12700" algn="ctr">
            <a:solidFill>
              <a:srgbClr val="1A1817"/>
            </a:solidFill>
            <a:miter lim="800000"/>
            <a:headEnd/>
            <a:tailEnd/>
          </a:ln>
          <a:effectLst/>
        </p:spPr>
        <p:txBody>
          <a:bodyPr wrap="square">
            <a:noAutofit/>
          </a:bodyPr>
          <a:lstStyle/>
          <a:p>
            <a:pPr marL="87313">
              <a:buClr>
                <a:srgbClr val="000000"/>
              </a:buClr>
            </a:pPr>
            <a:r>
              <a:rPr lang="en-GB" sz="1400" dirty="0">
                <a:solidFill>
                  <a:srgbClr val="1A1817"/>
                </a:solidFill>
                <a:latin typeface="Verdana"/>
                <a:cs typeface="Arial" charset="0"/>
              </a:rPr>
              <a:t>SHE+ Emulation</a:t>
            </a:r>
          </a:p>
          <a:p>
            <a:pPr marL="87313">
              <a:buClr>
                <a:srgbClr val="000000"/>
              </a:buClr>
            </a:pPr>
            <a:r>
              <a:rPr lang="en-GB" sz="1400" dirty="0">
                <a:solidFill>
                  <a:srgbClr val="1A1817"/>
                </a:solidFill>
                <a:latin typeface="Verdana"/>
                <a:cs typeface="Arial" charset="0"/>
              </a:rPr>
              <a:t>access feasible via</a:t>
            </a:r>
          </a:p>
          <a:p>
            <a:pPr marL="87313">
              <a:buClr>
                <a:srgbClr val="000000"/>
              </a:buClr>
            </a:pPr>
            <a:endParaRPr lang="en-GB" sz="1400" dirty="0">
              <a:solidFill>
                <a:srgbClr val="1A1817"/>
              </a:solidFill>
              <a:latin typeface="Verdana"/>
              <a:cs typeface="Arial" charset="0"/>
            </a:endParaRPr>
          </a:p>
          <a:p>
            <a:pPr marL="87313">
              <a:buClr>
                <a:srgbClr val="000000"/>
              </a:buClr>
            </a:pPr>
            <a:r>
              <a:rPr lang="en-GB" sz="1400" dirty="0">
                <a:solidFill>
                  <a:srgbClr val="1A1817"/>
                </a:solidFill>
                <a:latin typeface="Verdana"/>
                <a:cs typeface="Arial" charset="0"/>
              </a:rPr>
              <a:t>CSM Integration</a:t>
            </a:r>
          </a:p>
        </p:txBody>
      </p:sp>
      <p:sp>
        <p:nvSpPr>
          <p:cNvPr id="25" name="Text Box 20"/>
          <p:cNvSpPr txBox="1">
            <a:spLocks noChangeArrowheads="1"/>
          </p:cNvSpPr>
          <p:nvPr/>
        </p:nvSpPr>
        <p:spPr bwMode="auto">
          <a:xfrm>
            <a:off x="6957938" y="4435941"/>
            <a:ext cx="2159580" cy="684076"/>
          </a:xfrm>
          <a:prstGeom prst="roundRect">
            <a:avLst>
              <a:gd name="adj" fmla="val 5639"/>
            </a:avLst>
          </a:prstGeom>
          <a:solidFill>
            <a:srgbClr val="87A5D2"/>
          </a:solidFill>
          <a:ln w="12700" algn="ctr">
            <a:solidFill>
              <a:srgbClr val="1A1817"/>
            </a:solidFill>
            <a:miter lim="800000"/>
            <a:headEnd/>
            <a:tailEnd/>
          </a:ln>
          <a:effectLst/>
        </p:spPr>
        <p:txBody>
          <a:bodyPr wrap="square">
            <a:noAutofit/>
          </a:bodyPr>
          <a:lstStyle/>
          <a:p>
            <a:pPr marL="87313">
              <a:buClr>
                <a:srgbClr val="000000"/>
              </a:buClr>
            </a:pPr>
            <a:r>
              <a:rPr lang="en-GB" sz="1400" dirty="0">
                <a:solidFill>
                  <a:srgbClr val="1A1817"/>
                </a:solidFill>
                <a:latin typeface="Verdana"/>
                <a:cs typeface="Arial" charset="0"/>
              </a:rPr>
              <a:t>SHE+ Emulation</a:t>
            </a:r>
          </a:p>
          <a:p>
            <a:pPr marL="87313">
              <a:buClr>
                <a:srgbClr val="000000"/>
              </a:buClr>
            </a:pPr>
            <a:r>
              <a:rPr lang="en-GB" sz="1400" dirty="0">
                <a:solidFill>
                  <a:srgbClr val="1A1817"/>
                </a:solidFill>
                <a:latin typeface="Verdana"/>
                <a:cs typeface="Arial" charset="0"/>
              </a:rPr>
              <a:t>RSA/ECC Crypto Lib</a:t>
            </a:r>
          </a:p>
          <a:p>
            <a:pPr marL="87313">
              <a:buClr>
                <a:srgbClr val="000000"/>
              </a:buClr>
            </a:pPr>
            <a:endParaRPr lang="en-GB" sz="1400" dirty="0">
              <a:solidFill>
                <a:srgbClr val="1A1817"/>
              </a:solidFill>
              <a:latin typeface="Verdana"/>
              <a:cs typeface="Arial" charset="0"/>
            </a:endParaRPr>
          </a:p>
        </p:txBody>
      </p:sp>
      <p:sp>
        <p:nvSpPr>
          <p:cNvPr id="8" name="Richtungspfeil 7"/>
          <p:cNvSpPr/>
          <p:nvPr/>
        </p:nvSpPr>
        <p:spPr bwMode="auto">
          <a:xfrm>
            <a:off x="2435582" y="5314444"/>
            <a:ext cx="1893800" cy="456455"/>
          </a:xfrm>
          <a:prstGeom prst="homePlate">
            <a:avLst/>
          </a:prstGeom>
          <a:solidFill>
            <a:schemeClr val="accent6">
              <a:lumMod val="20000"/>
              <a:lumOff val="80000"/>
            </a:schemeClr>
          </a:solidFill>
          <a:ln w="12700" cap="flat" cmpd="sng" algn="ctr">
            <a:solidFill>
              <a:schemeClr val="tx1"/>
            </a:solidFill>
            <a:prstDash val="solid"/>
            <a:round/>
            <a:headEnd type="none" w="med" len="med"/>
            <a:tailEnd type="none" w="med" len="med"/>
          </a:ln>
          <a:effectLst/>
        </p:spPr>
        <p:txBody>
          <a:bodyPr vert="horz" wrap="none" lIns="90000" tIns="46800" rIns="90000" bIns="46800" numCol="1" rtlCol="0" anchor="t" anchorCtr="0" compatLnSpc="1">
            <a:prstTxWarp prst="textNoShape">
              <a:avLst/>
            </a:prstTxWarp>
            <a:noAutofit/>
          </a:bodyPr>
          <a:lstStyle/>
          <a:p>
            <a:pPr algn="ctr" eaLnBrk="0" hangingPunct="0"/>
            <a:r>
              <a:rPr lang="en-GB" sz="1600" dirty="0">
                <a:solidFill>
                  <a:srgbClr val="1A1817"/>
                </a:solidFill>
                <a:latin typeface="Verdana" pitchFamily="34" charset="0"/>
              </a:rPr>
              <a:t>In Production</a:t>
            </a:r>
          </a:p>
        </p:txBody>
      </p:sp>
      <p:sp>
        <p:nvSpPr>
          <p:cNvPr id="26" name="Richtungspfeil 25"/>
          <p:cNvSpPr/>
          <p:nvPr/>
        </p:nvSpPr>
        <p:spPr bwMode="auto">
          <a:xfrm>
            <a:off x="6968979" y="5291976"/>
            <a:ext cx="2369857" cy="468052"/>
          </a:xfrm>
          <a:prstGeom prst="homePlate">
            <a:avLst/>
          </a:prstGeom>
          <a:solidFill>
            <a:schemeClr val="accent5">
              <a:lumMod val="20000"/>
              <a:lumOff val="80000"/>
            </a:schemeClr>
          </a:solidFill>
          <a:ln w="12700" cap="flat" cmpd="sng" algn="ctr">
            <a:solidFill>
              <a:schemeClr val="tx1"/>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algn="ctr" eaLnBrk="0" hangingPunct="0"/>
            <a:r>
              <a:rPr lang="en-GB" sz="1400" dirty="0">
                <a:solidFill>
                  <a:srgbClr val="1A1817"/>
                </a:solidFill>
                <a:latin typeface="Verdana" pitchFamily="34" charset="0"/>
              </a:rPr>
              <a:t>In development</a:t>
            </a:r>
          </a:p>
        </p:txBody>
      </p:sp>
      <p:sp>
        <p:nvSpPr>
          <p:cNvPr id="27" name="Pfeil nach rechts 26"/>
          <p:cNvSpPr/>
          <p:nvPr/>
        </p:nvSpPr>
        <p:spPr bwMode="auto">
          <a:xfrm>
            <a:off x="2167534" y="5949280"/>
            <a:ext cx="7366125" cy="432048"/>
          </a:xfrm>
          <a:prstGeom prst="rightArrow">
            <a:avLst/>
          </a:prstGeom>
          <a:solidFill>
            <a:schemeClr val="bg2">
              <a:lumMod val="75000"/>
            </a:schemeClr>
          </a:solidFill>
          <a:ln w="9525">
            <a:noFill/>
            <a:miter lim="800000"/>
            <a:headEnd/>
            <a:tailEnd/>
          </a:ln>
        </p:spPr>
        <p:txBody>
          <a:bodyPr wrap="square" lIns="72000" tIns="72000" rIns="72000" bIns="72000" rtlCol="0" anchor="ctr"/>
          <a:lstStyle/>
          <a:p>
            <a:pPr algn="ctr" eaLnBrk="0" hangingPunct="0"/>
            <a:endParaRPr lang="en-GB" sz="1600" dirty="0">
              <a:solidFill>
                <a:srgbClr val="00214A"/>
              </a:solidFill>
              <a:latin typeface="Verdana"/>
              <a:ea typeface="Verdana" pitchFamily="34" charset="0"/>
            </a:endParaRPr>
          </a:p>
        </p:txBody>
      </p:sp>
      <p:sp>
        <p:nvSpPr>
          <p:cNvPr id="35" name="Oval 6"/>
          <p:cNvSpPr/>
          <p:nvPr/>
        </p:nvSpPr>
        <p:spPr>
          <a:xfrm>
            <a:off x="3270868" y="6061752"/>
            <a:ext cx="186379" cy="186379"/>
          </a:xfrm>
          <a:prstGeom prst="ellipse">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lstStyle/>
          <a:p>
            <a:endParaRPr lang="en-GB" dirty="0">
              <a:solidFill>
                <a:srgbClr val="FFFFFF"/>
              </a:solidFill>
            </a:endParaRPr>
          </a:p>
        </p:txBody>
      </p:sp>
      <p:sp>
        <p:nvSpPr>
          <p:cNvPr id="37" name="Oval 12"/>
          <p:cNvSpPr/>
          <p:nvPr/>
        </p:nvSpPr>
        <p:spPr>
          <a:xfrm>
            <a:off x="5270376" y="5981652"/>
            <a:ext cx="336916" cy="336916"/>
          </a:xfrm>
          <a:prstGeom prst="ellipse">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lstStyle/>
          <a:p>
            <a:endParaRPr lang="en-GB" dirty="0">
              <a:solidFill>
                <a:srgbClr val="FFFFFF"/>
              </a:solidFill>
            </a:endParaRPr>
          </a:p>
        </p:txBody>
      </p:sp>
      <p:sp>
        <p:nvSpPr>
          <p:cNvPr id="38" name="Oval 16"/>
          <p:cNvSpPr/>
          <p:nvPr/>
        </p:nvSpPr>
        <p:spPr>
          <a:xfrm>
            <a:off x="7491138" y="5915382"/>
            <a:ext cx="465948" cy="465948"/>
          </a:xfrm>
          <a:prstGeom prst="ellipse">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lstStyle/>
          <a:p>
            <a:endParaRPr lang="en-GB" dirty="0">
              <a:solidFill>
                <a:srgbClr val="FFFFFF"/>
              </a:solidFill>
            </a:endParaRPr>
          </a:p>
        </p:txBody>
      </p:sp>
      <p:sp>
        <p:nvSpPr>
          <p:cNvPr id="39" name="Textfeld 38"/>
          <p:cNvSpPr txBox="1"/>
          <p:nvPr/>
        </p:nvSpPr>
        <p:spPr bwMode="auto">
          <a:xfrm>
            <a:off x="3510675" y="6061750"/>
            <a:ext cx="1372321" cy="215444"/>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kern="0" dirty="0">
                <a:solidFill>
                  <a:srgbClr val="00214A"/>
                </a:solidFill>
                <a:latin typeface="Verdana" pitchFamily="34" charset="0"/>
                <a:ea typeface="Verdana" pitchFamily="34" charset="0"/>
              </a:rPr>
              <a:t>&gt;SOP2011</a:t>
            </a:r>
          </a:p>
        </p:txBody>
      </p:sp>
      <p:sp>
        <p:nvSpPr>
          <p:cNvPr id="40" name="Textfeld 39"/>
          <p:cNvSpPr txBox="1"/>
          <p:nvPr/>
        </p:nvSpPr>
        <p:spPr bwMode="auto">
          <a:xfrm>
            <a:off x="5702431" y="6053656"/>
            <a:ext cx="1290559" cy="215444"/>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kern="0" dirty="0">
                <a:solidFill>
                  <a:srgbClr val="00214A"/>
                </a:solidFill>
                <a:latin typeface="Verdana" pitchFamily="34" charset="0"/>
                <a:ea typeface="Verdana" pitchFamily="34" charset="0"/>
              </a:rPr>
              <a:t>&gt;SOP2016</a:t>
            </a:r>
          </a:p>
        </p:txBody>
      </p:sp>
      <p:sp>
        <p:nvSpPr>
          <p:cNvPr id="41" name="Textfeld 40"/>
          <p:cNvSpPr txBox="1"/>
          <p:nvPr/>
        </p:nvSpPr>
        <p:spPr bwMode="auto">
          <a:xfrm>
            <a:off x="8045625" y="6048867"/>
            <a:ext cx="1290559" cy="215444"/>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kern="0" dirty="0">
                <a:solidFill>
                  <a:srgbClr val="00214A"/>
                </a:solidFill>
                <a:latin typeface="Verdana" pitchFamily="34" charset="0"/>
                <a:ea typeface="Verdana" pitchFamily="34" charset="0"/>
              </a:rPr>
              <a:t>&gt;SOP2018</a:t>
            </a:r>
          </a:p>
        </p:txBody>
      </p:sp>
      <p:pic>
        <p:nvPicPr>
          <p:cNvPr id="43" name="Grafik 42" descr="Infineon-Logo-Kombiniert.emf"/>
          <p:cNvPicPr>
            <a:picLocks noChangeAspect="1"/>
          </p:cNvPicPr>
          <p:nvPr>
            <p:custDataLst>
              <p:tags r:id="rId1"/>
            </p:custDataLst>
          </p:nvPr>
        </p:nvPicPr>
        <p:blipFill>
          <a:blip r:embed="rId4" cstate="email">
            <a:extLst>
              <a:ext uri="{28A0092B-C50C-407E-A947-70E740481C1C}">
                <a14:useLocalDpi xmlns:a14="http://schemas.microsoft.com/office/drawing/2010/main"/>
              </a:ext>
            </a:extLst>
          </a:blip>
          <a:stretch>
            <a:fillRect/>
          </a:stretch>
        </p:blipFill>
        <p:spPr>
          <a:xfrm>
            <a:off x="1563604" y="1867694"/>
            <a:ext cx="739636" cy="326548"/>
          </a:xfrm>
          <a:prstGeom prst="rect">
            <a:avLst/>
          </a:prstGeom>
        </p:spPr>
      </p:pic>
      <p:pic>
        <p:nvPicPr>
          <p:cNvPr id="44" name="Picture 8"/>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007842" y="2259536"/>
            <a:ext cx="537593" cy="268796"/>
          </a:xfrm>
          <a:prstGeom prst="rect">
            <a:avLst/>
          </a:prstGeom>
          <a:noFill/>
          <a:ln w="12700" algn="ctr">
            <a:noFill/>
            <a:miter lim="800000"/>
            <a:headEnd/>
            <a:tailEnd/>
          </a:ln>
          <a:effectLst/>
        </p:spPr>
      </p:pic>
      <p:pic>
        <p:nvPicPr>
          <p:cNvPr id="45" name="Picture 60"/>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610140" y="2213576"/>
            <a:ext cx="561607" cy="337111"/>
          </a:xfrm>
          <a:prstGeom prst="rect">
            <a:avLst/>
          </a:prstGeom>
          <a:noFill/>
          <a:ln w="12700" algn="ctr">
            <a:noFill/>
            <a:miter lim="800000"/>
            <a:headEnd/>
            <a:tailEnd/>
          </a:ln>
        </p:spPr>
      </p:pic>
      <p:pic>
        <p:nvPicPr>
          <p:cNvPr id="46" name="Picture 8"/>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526188" y="2277585"/>
            <a:ext cx="537593" cy="268796"/>
          </a:xfrm>
          <a:prstGeom prst="rect">
            <a:avLst/>
          </a:prstGeom>
          <a:noFill/>
          <a:ln w="12700" algn="ctr">
            <a:noFill/>
            <a:miter lim="800000"/>
            <a:headEnd/>
            <a:tailEnd/>
          </a:ln>
          <a:effectLst/>
        </p:spPr>
      </p:pic>
      <p:sp>
        <p:nvSpPr>
          <p:cNvPr id="48" name="Textfeld 47"/>
          <p:cNvSpPr txBox="1"/>
          <p:nvPr/>
        </p:nvSpPr>
        <p:spPr bwMode="auto">
          <a:xfrm>
            <a:off x="3448411" y="1769202"/>
            <a:ext cx="1434585" cy="215444"/>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b="1" kern="0" dirty="0">
                <a:solidFill>
                  <a:srgbClr val="00214A"/>
                </a:solidFill>
                <a:latin typeface="Verdana" pitchFamily="34" charset="0"/>
                <a:ea typeface="Verdana" pitchFamily="34" charset="0"/>
              </a:rPr>
              <a:t>AUDO MAX</a:t>
            </a:r>
            <a:r>
              <a:rPr lang="en-GB" sz="1400" b="1" kern="0" baseline="30000" dirty="0">
                <a:solidFill>
                  <a:srgbClr val="00214A"/>
                </a:solidFill>
                <a:latin typeface="Verdana" pitchFamily="34" charset="0"/>
                <a:ea typeface="Verdana" pitchFamily="34" charset="0"/>
              </a:rPr>
              <a:t>TM</a:t>
            </a:r>
          </a:p>
        </p:txBody>
      </p:sp>
      <p:sp>
        <p:nvSpPr>
          <p:cNvPr id="49" name="Textfeld 48"/>
          <p:cNvSpPr txBox="1"/>
          <p:nvPr/>
        </p:nvSpPr>
        <p:spPr bwMode="auto">
          <a:xfrm>
            <a:off x="5608171" y="1278096"/>
            <a:ext cx="1131146" cy="459100"/>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b="1" kern="0" dirty="0">
                <a:solidFill>
                  <a:srgbClr val="00214A"/>
                </a:solidFill>
                <a:latin typeface="Verdana" pitchFamily="34" charset="0"/>
                <a:ea typeface="Verdana" pitchFamily="34" charset="0"/>
              </a:rPr>
              <a:t>AURIX</a:t>
            </a:r>
            <a:r>
              <a:rPr lang="en-GB" sz="1400" b="1" kern="0" baseline="30000" dirty="0">
                <a:solidFill>
                  <a:srgbClr val="00214A"/>
                </a:solidFill>
                <a:latin typeface="Verdana" pitchFamily="34" charset="0"/>
                <a:ea typeface="Verdana" pitchFamily="34" charset="0"/>
              </a:rPr>
              <a:t>TM</a:t>
            </a:r>
          </a:p>
          <a:p>
            <a:pPr marL="216000" indent="-216000" eaLnBrk="0" fontAlgn="auto" hangingPunct="0">
              <a:spcBef>
                <a:spcPts val="0"/>
              </a:spcBef>
              <a:spcAft>
                <a:spcPts val="300"/>
              </a:spcAft>
              <a:buClr>
                <a:srgbClr val="B70D28"/>
              </a:buClr>
            </a:pPr>
            <a:r>
              <a:rPr lang="en-GB" sz="2000" b="1" kern="0" baseline="30000" dirty="0">
                <a:solidFill>
                  <a:srgbClr val="00214A"/>
                </a:solidFill>
                <a:latin typeface="Verdana" pitchFamily="34" charset="0"/>
                <a:ea typeface="Verdana" pitchFamily="34" charset="0"/>
              </a:rPr>
              <a:t>TC2xx</a:t>
            </a:r>
          </a:p>
        </p:txBody>
      </p:sp>
      <p:sp>
        <p:nvSpPr>
          <p:cNvPr id="50" name="Textfeld 49"/>
          <p:cNvSpPr txBox="1"/>
          <p:nvPr/>
        </p:nvSpPr>
        <p:spPr bwMode="auto">
          <a:xfrm>
            <a:off x="7782836" y="1106092"/>
            <a:ext cx="1334689" cy="469359"/>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b="1" kern="0" dirty="0">
                <a:solidFill>
                  <a:srgbClr val="00214A"/>
                </a:solidFill>
                <a:latin typeface="Verdana" pitchFamily="34" charset="0"/>
                <a:ea typeface="Verdana" pitchFamily="34" charset="0"/>
              </a:rPr>
              <a:t>AURIX</a:t>
            </a:r>
            <a:r>
              <a:rPr lang="en-GB" sz="1400" b="1" kern="0" baseline="30000" dirty="0">
                <a:solidFill>
                  <a:srgbClr val="00214A"/>
                </a:solidFill>
                <a:latin typeface="Verdana" pitchFamily="34" charset="0"/>
                <a:ea typeface="Verdana" pitchFamily="34" charset="0"/>
              </a:rPr>
              <a:t>TM</a:t>
            </a:r>
            <a:r>
              <a:rPr lang="en-GB" sz="1400" b="1" kern="0" dirty="0">
                <a:solidFill>
                  <a:srgbClr val="00214A"/>
                </a:solidFill>
                <a:latin typeface="Verdana" pitchFamily="34" charset="0"/>
                <a:ea typeface="Verdana" pitchFamily="34" charset="0"/>
              </a:rPr>
              <a:t> </a:t>
            </a:r>
          </a:p>
          <a:p>
            <a:pPr marL="216000" indent="-216000" eaLnBrk="0" fontAlgn="auto" hangingPunct="0">
              <a:spcBef>
                <a:spcPts val="0"/>
              </a:spcBef>
              <a:spcAft>
                <a:spcPts val="300"/>
              </a:spcAft>
              <a:buClr>
                <a:srgbClr val="B70D28"/>
              </a:buClr>
            </a:pPr>
            <a:r>
              <a:rPr lang="en-GB" sz="1400" b="1" kern="0" dirty="0">
                <a:solidFill>
                  <a:srgbClr val="00214A"/>
                </a:solidFill>
                <a:latin typeface="Verdana" pitchFamily="34" charset="0"/>
                <a:ea typeface="Verdana" pitchFamily="34" charset="0"/>
              </a:rPr>
              <a:t>TC3xx</a:t>
            </a:r>
          </a:p>
        </p:txBody>
      </p:sp>
      <p:pic>
        <p:nvPicPr>
          <p:cNvPr id="53" name="Picture 1" descr="C:\Scheibert\MC_Spec_IFX\65nm_requirements\Aurix_Concept\Aurix_Foliensatz_Kopie\HSM\ESCAR_US_May_29_2013\Material\autosar_logo.jpg"/>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591618" y="4325627"/>
            <a:ext cx="1685019" cy="171752"/>
          </a:xfrm>
          <a:prstGeom prst="rect">
            <a:avLst/>
          </a:prstGeom>
          <a:noFill/>
        </p:spPr>
      </p:pic>
      <p:sp>
        <p:nvSpPr>
          <p:cNvPr id="47" name="Richtungspfeil 7"/>
          <p:cNvSpPr/>
          <p:nvPr/>
        </p:nvSpPr>
        <p:spPr bwMode="auto">
          <a:xfrm>
            <a:off x="4522693" y="5333866"/>
            <a:ext cx="1893800" cy="456455"/>
          </a:xfrm>
          <a:prstGeom prst="homePlate">
            <a:avLst/>
          </a:prstGeom>
          <a:solidFill>
            <a:schemeClr val="accent6">
              <a:lumMod val="20000"/>
              <a:lumOff val="80000"/>
            </a:schemeClr>
          </a:solidFill>
          <a:ln w="12700" cap="flat" cmpd="sng" algn="ctr">
            <a:solidFill>
              <a:schemeClr val="tx1"/>
            </a:solidFill>
            <a:prstDash val="solid"/>
            <a:round/>
            <a:headEnd type="none" w="med" len="med"/>
            <a:tailEnd type="none" w="med" len="med"/>
          </a:ln>
          <a:effectLst/>
        </p:spPr>
        <p:txBody>
          <a:bodyPr vert="horz" wrap="none" lIns="90000" tIns="46800" rIns="90000" bIns="46800" numCol="1" rtlCol="0" anchor="t" anchorCtr="0" compatLnSpc="1">
            <a:prstTxWarp prst="textNoShape">
              <a:avLst/>
            </a:prstTxWarp>
            <a:noAutofit/>
          </a:bodyPr>
          <a:lstStyle/>
          <a:p>
            <a:pPr algn="ctr" eaLnBrk="0" hangingPunct="0"/>
            <a:r>
              <a:rPr lang="en-GB" sz="1600" dirty="0">
                <a:solidFill>
                  <a:srgbClr val="1A1817"/>
                </a:solidFill>
                <a:latin typeface="Verdana" pitchFamily="34" charset="0"/>
              </a:rPr>
              <a:t>In Production</a:t>
            </a:r>
          </a:p>
        </p:txBody>
      </p:sp>
      <p:sp>
        <p:nvSpPr>
          <p:cNvPr id="3" name="Footer Placeholder 2">
            <a:extLst>
              <a:ext uri="{FF2B5EF4-FFF2-40B4-BE49-F238E27FC236}">
                <a16:creationId xmlns:a16="http://schemas.microsoft.com/office/drawing/2014/main" id="{856A25FA-B238-42CC-9CEC-FCE151834EBF}"/>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FE39CBA0-834C-41A2-8C14-E3D841F92EFB}"/>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C65448D1-20FF-422D-A0A9-1B1A3673790F}"/>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93746911"/>
      </p:ext>
    </p:extLst>
  </p:cSld>
  <p:clrMapOvr>
    <a:masterClrMapping/>
  </p:clrMapOvr>
  <p:transition spd="slow"/>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p:cNvSpPr/>
          <p:nvPr/>
        </p:nvSpPr>
        <p:spPr bwMode="auto">
          <a:xfrm>
            <a:off x="4544991" y="3223653"/>
            <a:ext cx="2285605" cy="2216643"/>
          </a:xfrm>
          <a:prstGeom prst="roundRect">
            <a:avLst/>
          </a:prstGeom>
          <a:solidFill>
            <a:schemeClr val="accent4">
              <a:lumMod val="40000"/>
              <a:lumOff val="6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79" name="Rounded Rectangle 78"/>
          <p:cNvSpPr/>
          <p:nvPr/>
        </p:nvSpPr>
        <p:spPr bwMode="auto">
          <a:xfrm>
            <a:off x="7142631" y="3223653"/>
            <a:ext cx="2285605" cy="2216643"/>
          </a:xfrm>
          <a:prstGeom prst="roundRect">
            <a:avLst/>
          </a:prstGeom>
          <a:solidFill>
            <a:schemeClr val="accent4">
              <a:lumMod val="60000"/>
              <a:lumOff val="4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0" name="Rounded Rectangle 79"/>
          <p:cNvSpPr/>
          <p:nvPr/>
        </p:nvSpPr>
        <p:spPr bwMode="auto">
          <a:xfrm>
            <a:off x="1957911" y="3223652"/>
            <a:ext cx="2285605" cy="2216643"/>
          </a:xfrm>
          <a:prstGeom prst="roundRect">
            <a:avLst/>
          </a:prstGeom>
          <a:solidFill>
            <a:schemeClr val="accent4">
              <a:lumMod val="20000"/>
              <a:lumOff val="80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2" name="Title 1"/>
          <p:cNvSpPr>
            <a:spLocks noGrp="1"/>
          </p:cNvSpPr>
          <p:nvPr>
            <p:ph type="title" hasCustomPrompt="1"/>
          </p:nvPr>
        </p:nvSpPr>
        <p:spPr/>
        <p:txBody>
          <a:bodyPr vert="horz" lIns="0" tIns="0" rIns="0" bIns="10800" rtlCol="0" anchor="b" anchorCtr="0">
            <a:noAutofit/>
          </a:bodyPr>
          <a:lstStyle/>
          <a:p>
            <a:r>
              <a:t>Security Standard Compliance</a:t>
            </a:r>
            <a:br>
              <a:rPr/>
            </a:br>
            <a:r>
              <a:t>IFX Microcontroller Security Roadmap</a:t>
            </a:r>
          </a:p>
        </p:txBody>
      </p:sp>
      <p:sp>
        <p:nvSpPr>
          <p:cNvPr id="6" name=" 3"/>
          <p:cNvSpPr/>
          <p:nvPr/>
        </p:nvSpPr>
        <p:spPr>
          <a:xfrm rot="212252">
            <a:off x="1606513" y="483708"/>
            <a:ext cx="7231794" cy="2675975"/>
          </a:xfrm>
          <a:prstGeom prst="swooshArrow">
            <a:avLst>
              <a:gd name="adj1" fmla="val 25000"/>
              <a:gd name="adj2" fmla="val 23817"/>
            </a:avLst>
          </a:prstGeom>
          <a:solidFill>
            <a:schemeClr val="bg2"/>
          </a:solidFill>
          <a:effectLst/>
        </p:spPr>
        <p:style>
          <a:lnRef idx="0">
            <a:schemeClr val="accent3">
              <a:hueOff val="0"/>
              <a:satOff val="0"/>
              <a:lumOff val="0"/>
              <a:alphaOff val="0"/>
            </a:schemeClr>
          </a:lnRef>
          <a:fillRef idx="1">
            <a:schemeClr val="accent3">
              <a:tint val="40000"/>
              <a:hueOff val="0"/>
              <a:satOff val="0"/>
              <a:lumOff val="0"/>
              <a:alphaOff val="0"/>
            </a:schemeClr>
          </a:fillRef>
          <a:effectRef idx="0">
            <a:schemeClr val="accent3">
              <a:tint val="40000"/>
              <a:hueOff val="0"/>
              <a:satOff val="0"/>
              <a:lumOff val="0"/>
              <a:alphaOff val="0"/>
            </a:schemeClr>
          </a:effectRef>
          <a:fontRef idx="minor">
            <a:schemeClr val="dk1">
              <a:hueOff val="0"/>
              <a:satOff val="0"/>
              <a:lumOff val="0"/>
              <a:alphaOff val="0"/>
            </a:schemeClr>
          </a:fontRef>
        </p:style>
        <p:txBody>
          <a:bodyPr>
            <a:noAutofit/>
          </a:bodyPr>
          <a:lstStyle/>
          <a:p>
            <a:pPr>
              <a:buClr>
                <a:schemeClr val="tx1"/>
              </a:buClr>
            </a:pPr>
            <a:endParaRPr lang="en-GB" dirty="0">
              <a:solidFill>
                <a:srgbClr val="00214A"/>
              </a:solidFill>
            </a:endParaRPr>
          </a:p>
        </p:txBody>
      </p:sp>
      <p:sp>
        <p:nvSpPr>
          <p:cNvPr id="7" name="Oval 6"/>
          <p:cNvSpPr/>
          <p:nvPr/>
        </p:nvSpPr>
        <p:spPr>
          <a:xfrm>
            <a:off x="3177676" y="1874471"/>
            <a:ext cx="186379" cy="186379"/>
          </a:xfrm>
          <a:prstGeom prst="ellipse">
            <a:avLst/>
          </a:prstGeom>
          <a:solidFill>
            <a:schemeClr val="accent4"/>
          </a:solidFill>
          <a:ln>
            <a:solidFill>
              <a:schemeClr val="bg1"/>
            </a:solidFill>
          </a:ln>
          <a:effectLst/>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noAutofit/>
          </a:bodyPr>
          <a:lstStyle/>
          <a:p>
            <a:pPr>
              <a:buClr>
                <a:schemeClr val="tx1"/>
              </a:buClr>
            </a:pPr>
            <a:endParaRPr lang="en-GB" dirty="0">
              <a:solidFill>
                <a:schemeClr val="bg1"/>
              </a:solidFill>
            </a:endParaRPr>
          </a:p>
        </p:txBody>
      </p:sp>
      <p:sp>
        <p:nvSpPr>
          <p:cNvPr id="10" name="Rectangle 9"/>
          <p:cNvSpPr/>
          <p:nvPr/>
        </p:nvSpPr>
        <p:spPr>
          <a:xfrm>
            <a:off x="2029920" y="2172906"/>
            <a:ext cx="2204516" cy="463984"/>
          </a:xfrm>
          <a:prstGeom prst="rect">
            <a:avLst/>
          </a:prstGeom>
          <a:solidFill>
            <a:srgbClr val="E9EFF5"/>
          </a:solidFill>
          <a:ln>
            <a:solidFill>
              <a:srgbClr val="1A1817"/>
            </a:solid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98759" tIns="0" rIns="0" bIns="0" numCol="1" spcCol="1270" anchor="t" anchorCtr="0">
            <a:noAutofit/>
          </a:bodyPr>
          <a:lstStyle/>
          <a:p>
            <a:pPr defTabSz="711200">
              <a:lnSpc>
                <a:spcPct val="90000"/>
              </a:lnSpc>
              <a:spcAft>
                <a:spcPct val="35000"/>
              </a:spcAft>
              <a:buClr>
                <a:srgbClr val="00214A"/>
              </a:buClr>
            </a:pPr>
            <a:r>
              <a:rPr lang="en-GB" sz="1200" b="1" dirty="0">
                <a:solidFill>
                  <a:schemeClr val="tx1"/>
                </a:solidFill>
              </a:rPr>
              <a:t>SHE v1.1</a:t>
            </a:r>
            <a:br>
              <a:rPr lang="en-GB" sz="1200" b="1" dirty="0">
                <a:solidFill>
                  <a:schemeClr val="tx1"/>
                </a:solidFill>
              </a:rPr>
            </a:br>
            <a:br>
              <a:rPr lang="en-GB" sz="800" b="1" dirty="0">
                <a:solidFill>
                  <a:schemeClr val="tx1"/>
                </a:solidFill>
              </a:rPr>
            </a:br>
            <a:r>
              <a:rPr lang="en-GB" sz="1100" dirty="0">
                <a:solidFill>
                  <a:schemeClr val="tx1"/>
                </a:solidFill>
              </a:rPr>
              <a:t>TC1791/93/98</a:t>
            </a:r>
          </a:p>
        </p:txBody>
      </p:sp>
      <p:sp>
        <p:nvSpPr>
          <p:cNvPr id="11" name="TextBox 10"/>
          <p:cNvSpPr txBox="1"/>
          <p:nvPr/>
        </p:nvSpPr>
        <p:spPr bwMode="auto">
          <a:xfrm>
            <a:off x="2536010" y="1598560"/>
            <a:ext cx="724557" cy="246221"/>
          </a:xfrm>
          <a:prstGeom prst="rect">
            <a:avLst/>
          </a:prstGeom>
          <a:noFill/>
          <a:ln w="9525">
            <a:noFill/>
            <a:miter lim="800000"/>
            <a:headEnd/>
            <a:tailEnd/>
          </a:ln>
          <a:effectLst/>
        </p:spPr>
        <p:txBody>
          <a:bodyPr wrap="none" lIns="0" tIns="0" rIns="0" bIns="0" rtlCol="0" anchor="ctr" anchorCtr="0">
            <a:spAutoFit/>
          </a:bodyPr>
          <a:lstStyle/>
          <a:p>
            <a:pPr marL="216000" indent="-216000" eaLnBrk="0" fontAlgn="auto" hangingPunct="0">
              <a:spcBef>
                <a:spcPts val="0"/>
              </a:spcBef>
              <a:spcAft>
                <a:spcPts val="300"/>
              </a:spcAft>
              <a:buClr>
                <a:srgbClr val="B70D28"/>
              </a:buClr>
            </a:pPr>
            <a:r>
              <a:rPr lang="en-GB" sz="1600" b="1" kern="0" dirty="0">
                <a:latin typeface="Verdana" pitchFamily="34" charset="0"/>
                <a:ea typeface="Verdana" pitchFamily="34" charset="0"/>
              </a:rPr>
              <a:t>90 nm</a:t>
            </a:r>
          </a:p>
        </p:txBody>
      </p:sp>
      <p:sp>
        <p:nvSpPr>
          <p:cNvPr id="12" name="TextBox 11"/>
          <p:cNvSpPr txBox="1"/>
          <p:nvPr/>
        </p:nvSpPr>
        <p:spPr bwMode="auto">
          <a:xfrm>
            <a:off x="4637657" y="1123016"/>
            <a:ext cx="724557" cy="246221"/>
          </a:xfrm>
          <a:prstGeom prst="rect">
            <a:avLst/>
          </a:prstGeom>
          <a:noFill/>
          <a:ln w="9525">
            <a:noFill/>
            <a:miter lim="800000"/>
            <a:headEnd/>
            <a:tailEnd/>
          </a:ln>
          <a:effectLst/>
        </p:spPr>
        <p:txBody>
          <a:bodyPr wrap="none" lIns="0" tIns="0" rIns="0" bIns="0" rtlCol="0" anchor="ctr" anchorCtr="0">
            <a:spAutoFit/>
          </a:bodyPr>
          <a:lstStyle/>
          <a:p>
            <a:pPr marL="216000" indent="-216000" eaLnBrk="0" fontAlgn="auto" hangingPunct="0">
              <a:spcBef>
                <a:spcPts val="0"/>
              </a:spcBef>
              <a:spcAft>
                <a:spcPts val="300"/>
              </a:spcAft>
              <a:buClr>
                <a:srgbClr val="B70D28"/>
              </a:buClr>
            </a:pPr>
            <a:r>
              <a:rPr lang="en-GB" sz="1600" b="1" kern="0" dirty="0">
                <a:latin typeface="Verdana" pitchFamily="34" charset="0"/>
                <a:ea typeface="Verdana" pitchFamily="34" charset="0"/>
              </a:rPr>
              <a:t>65 nm</a:t>
            </a:r>
          </a:p>
        </p:txBody>
      </p:sp>
      <p:sp>
        <p:nvSpPr>
          <p:cNvPr id="13" name="Oval 12"/>
          <p:cNvSpPr/>
          <p:nvPr/>
        </p:nvSpPr>
        <p:spPr>
          <a:xfrm>
            <a:off x="5221492" y="1340770"/>
            <a:ext cx="336916" cy="336916"/>
          </a:xfrm>
          <a:prstGeom prst="ellipse">
            <a:avLst/>
          </a:prstGeom>
          <a:solidFill>
            <a:schemeClr val="accent4"/>
          </a:solidFill>
          <a:ln>
            <a:solidFill>
              <a:schemeClr val="bg1"/>
            </a:solidFill>
          </a:ln>
          <a:effectLst/>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noAutofit/>
          </a:bodyPr>
          <a:lstStyle/>
          <a:p>
            <a:pPr>
              <a:buClr>
                <a:schemeClr val="tx1"/>
              </a:buClr>
            </a:pPr>
            <a:endParaRPr lang="en-GB" dirty="0">
              <a:solidFill>
                <a:schemeClr val="bg1"/>
              </a:solidFill>
            </a:endParaRPr>
          </a:p>
        </p:txBody>
      </p:sp>
      <p:sp>
        <p:nvSpPr>
          <p:cNvPr id="16" name="Rectangle 15"/>
          <p:cNvSpPr/>
          <p:nvPr/>
        </p:nvSpPr>
        <p:spPr>
          <a:xfrm>
            <a:off x="4608033" y="1748719"/>
            <a:ext cx="2241310" cy="391317"/>
          </a:xfrm>
          <a:prstGeom prst="rect">
            <a:avLst/>
          </a:prstGeom>
          <a:solidFill>
            <a:srgbClr val="E9EFF5"/>
          </a:solidFill>
          <a:ln>
            <a:solidFill>
              <a:srgbClr val="1A1817"/>
            </a:solid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98759" tIns="0" rIns="0" bIns="0" numCol="1" spcCol="1270" anchor="t" anchorCtr="0">
            <a:noAutofit/>
          </a:bodyPr>
          <a:lstStyle/>
          <a:p>
            <a:pPr defTabSz="711200">
              <a:lnSpc>
                <a:spcPct val="90000"/>
              </a:lnSpc>
              <a:spcAft>
                <a:spcPct val="35000"/>
              </a:spcAft>
              <a:buClr>
                <a:srgbClr val="00214A"/>
              </a:buClr>
            </a:pPr>
            <a:r>
              <a:rPr lang="en-GB" sz="1200" b="1" dirty="0">
                <a:solidFill>
                  <a:schemeClr val="tx1"/>
                </a:solidFill>
              </a:rPr>
              <a:t>Med. EVITA HSM</a:t>
            </a:r>
            <a:br>
              <a:rPr lang="en-GB" sz="1200" b="1" dirty="0">
                <a:solidFill>
                  <a:schemeClr val="tx1"/>
                </a:solidFill>
              </a:rPr>
            </a:br>
            <a:r>
              <a:rPr lang="en-GB" sz="1200" dirty="0">
                <a:solidFill>
                  <a:schemeClr val="tx1"/>
                </a:solidFill>
              </a:rPr>
              <a:t>TC23x/TC27x/TC29x</a:t>
            </a:r>
          </a:p>
        </p:txBody>
      </p:sp>
      <p:sp>
        <p:nvSpPr>
          <p:cNvPr id="17" name="Oval 16"/>
          <p:cNvSpPr/>
          <p:nvPr/>
        </p:nvSpPr>
        <p:spPr>
          <a:xfrm>
            <a:off x="7286600" y="1124746"/>
            <a:ext cx="465948" cy="465948"/>
          </a:xfrm>
          <a:prstGeom prst="ellipse">
            <a:avLst/>
          </a:prstGeom>
          <a:solidFill>
            <a:schemeClr val="accent4"/>
          </a:solidFill>
          <a:ln>
            <a:solidFill>
              <a:schemeClr val="bg1"/>
            </a:solidFill>
          </a:ln>
          <a:effectLst/>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noAutofit/>
          </a:bodyPr>
          <a:lstStyle/>
          <a:p>
            <a:pPr>
              <a:buClr>
                <a:schemeClr val="tx1"/>
              </a:buClr>
            </a:pPr>
            <a:endParaRPr lang="en-GB" dirty="0">
              <a:solidFill>
                <a:schemeClr val="bg1"/>
              </a:solidFill>
            </a:endParaRPr>
          </a:p>
        </p:txBody>
      </p:sp>
      <p:sp>
        <p:nvSpPr>
          <p:cNvPr id="20" name="Rectangle 19"/>
          <p:cNvSpPr/>
          <p:nvPr/>
        </p:nvSpPr>
        <p:spPr>
          <a:xfrm>
            <a:off x="7126922" y="1654688"/>
            <a:ext cx="2301314" cy="838183"/>
          </a:xfrm>
          <a:prstGeom prst="rect">
            <a:avLst/>
          </a:prstGeom>
          <a:solidFill>
            <a:srgbClr val="E9EFF5"/>
          </a:solidFill>
          <a:ln>
            <a:solidFill>
              <a:srgbClr val="1A1817"/>
            </a:solid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98759" tIns="0" rIns="0" bIns="0" numCol="1" spcCol="1270" anchor="t" anchorCtr="0">
            <a:noAutofit/>
          </a:bodyPr>
          <a:lstStyle/>
          <a:p>
            <a:pPr defTabSz="711200">
              <a:lnSpc>
                <a:spcPct val="90000"/>
              </a:lnSpc>
              <a:spcAft>
                <a:spcPct val="35000"/>
              </a:spcAft>
              <a:buClr>
                <a:srgbClr val="00214A"/>
              </a:buClr>
            </a:pPr>
            <a:r>
              <a:rPr lang="en-GB" sz="1200" b="1" dirty="0">
                <a:solidFill>
                  <a:schemeClr val="tx1"/>
                </a:solidFill>
              </a:rPr>
              <a:t>Full EVITA HSM</a:t>
            </a:r>
          </a:p>
          <a:p>
            <a:pPr defTabSz="711200">
              <a:lnSpc>
                <a:spcPct val="90000"/>
              </a:lnSpc>
              <a:spcAft>
                <a:spcPct val="35000"/>
              </a:spcAft>
              <a:buClr>
                <a:srgbClr val="00214A"/>
              </a:buClr>
            </a:pPr>
            <a:r>
              <a:rPr lang="en-GB" sz="1200" dirty="0">
                <a:solidFill>
                  <a:schemeClr val="tx1"/>
                </a:solidFill>
              </a:rPr>
              <a:t>TC3xx –all devices</a:t>
            </a:r>
          </a:p>
          <a:p>
            <a:pPr defTabSz="711200">
              <a:lnSpc>
                <a:spcPct val="90000"/>
              </a:lnSpc>
              <a:spcAft>
                <a:spcPct val="35000"/>
              </a:spcAft>
              <a:buClr>
                <a:srgbClr val="00214A"/>
              </a:buClr>
            </a:pPr>
            <a:r>
              <a:rPr lang="en-GB" sz="1200" noProof="1"/>
              <a:t>Hash Module</a:t>
            </a:r>
          </a:p>
          <a:p>
            <a:pPr defTabSz="711200">
              <a:lnSpc>
                <a:spcPct val="90000"/>
              </a:lnSpc>
              <a:spcAft>
                <a:spcPct val="35000"/>
              </a:spcAft>
              <a:buClr>
                <a:srgbClr val="00214A"/>
              </a:buClr>
            </a:pPr>
            <a:r>
              <a:rPr lang="en-GB" sz="1200" dirty="0">
                <a:solidFill>
                  <a:schemeClr val="tx1"/>
                </a:solidFill>
              </a:rPr>
              <a:t>PKC Module</a:t>
            </a:r>
          </a:p>
          <a:p>
            <a:pPr defTabSz="711200">
              <a:lnSpc>
                <a:spcPct val="90000"/>
              </a:lnSpc>
              <a:spcAft>
                <a:spcPct val="35000"/>
              </a:spcAft>
              <a:buClr>
                <a:srgbClr val="00214A"/>
              </a:buClr>
            </a:pPr>
            <a:endParaRPr lang="en-GB" sz="1200" b="1" dirty="0">
              <a:solidFill>
                <a:schemeClr val="tx1"/>
              </a:solidFill>
            </a:endParaRPr>
          </a:p>
        </p:txBody>
      </p:sp>
      <p:sp>
        <p:nvSpPr>
          <p:cNvPr id="21" name="TextBox 20"/>
          <p:cNvSpPr txBox="1"/>
          <p:nvPr/>
        </p:nvSpPr>
        <p:spPr bwMode="auto">
          <a:xfrm>
            <a:off x="6634104" y="934205"/>
            <a:ext cx="724557" cy="246221"/>
          </a:xfrm>
          <a:prstGeom prst="rect">
            <a:avLst/>
          </a:prstGeom>
          <a:noFill/>
          <a:ln w="9525">
            <a:noFill/>
            <a:miter lim="800000"/>
            <a:headEnd/>
            <a:tailEnd/>
          </a:ln>
          <a:effectLst/>
        </p:spPr>
        <p:txBody>
          <a:bodyPr wrap="none" lIns="0" tIns="0" rIns="0" bIns="0" rtlCol="0" anchor="ctr" anchorCtr="0">
            <a:spAutoFit/>
          </a:bodyPr>
          <a:lstStyle/>
          <a:p>
            <a:pPr marL="216000" indent="-216000" eaLnBrk="0" fontAlgn="auto" hangingPunct="0">
              <a:spcBef>
                <a:spcPts val="0"/>
              </a:spcBef>
              <a:spcAft>
                <a:spcPts val="300"/>
              </a:spcAft>
              <a:buClr>
                <a:srgbClr val="B70D28"/>
              </a:buClr>
            </a:pPr>
            <a:r>
              <a:rPr lang="en-GB" sz="1600" b="1" kern="0" dirty="0">
                <a:latin typeface="Verdana" pitchFamily="34" charset="0"/>
                <a:ea typeface="Verdana" pitchFamily="34" charset="0"/>
              </a:rPr>
              <a:t>40 nm</a:t>
            </a:r>
          </a:p>
        </p:txBody>
      </p:sp>
      <p:sp>
        <p:nvSpPr>
          <p:cNvPr id="18" name="AutoShape 38" descr="Diagonal weit nach oben"/>
          <p:cNvSpPr>
            <a:spLocks noChangeArrowheads="1"/>
          </p:cNvSpPr>
          <p:nvPr/>
        </p:nvSpPr>
        <p:spPr bwMode="auto">
          <a:xfrm>
            <a:off x="1491105" y="1215804"/>
            <a:ext cx="818707" cy="210920"/>
          </a:xfrm>
          <a:prstGeom prst="rect">
            <a:avLst/>
          </a:prstGeom>
          <a:solidFill>
            <a:srgbClr val="E9EFF5"/>
          </a:solidFill>
          <a:ln>
            <a:solidFill>
              <a:srgbClr val="1A1817"/>
            </a:solid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36000" tIns="36000" rIns="36000" bIns="36000" numCol="1" spcCol="1270" anchor="t" anchorCtr="0">
            <a:noAutofit/>
          </a:bodyPr>
          <a:lstStyle/>
          <a:p>
            <a:pPr algn="ctr" defTabSz="711200" eaLnBrk="0" hangingPunct="0">
              <a:lnSpc>
                <a:spcPct val="90000"/>
              </a:lnSpc>
              <a:spcAft>
                <a:spcPct val="35000"/>
              </a:spcAft>
              <a:buClr>
                <a:srgbClr val="00214A"/>
              </a:buClr>
            </a:pPr>
            <a:r>
              <a:rPr lang="en-GB" sz="1000" b="1" dirty="0">
                <a:solidFill>
                  <a:schemeClr val="tx1"/>
                </a:solidFill>
              </a:rPr>
              <a:t>Hardware</a:t>
            </a:r>
          </a:p>
        </p:txBody>
      </p:sp>
      <p:sp>
        <p:nvSpPr>
          <p:cNvPr id="19" name="Text Box 20"/>
          <p:cNvSpPr txBox="1">
            <a:spLocks noChangeArrowheads="1"/>
          </p:cNvSpPr>
          <p:nvPr/>
        </p:nvSpPr>
        <p:spPr bwMode="auto">
          <a:xfrm>
            <a:off x="1499346" y="1489888"/>
            <a:ext cx="818707" cy="210920"/>
          </a:xfrm>
          <a:prstGeom prst="rect">
            <a:avLst/>
          </a:prstGeom>
          <a:solidFill>
            <a:srgbClr val="87A5D2"/>
          </a:solidFill>
          <a:ln w="12700" algn="ctr">
            <a:solidFill>
              <a:srgbClr val="1A1817"/>
            </a:solidFill>
            <a:miter lim="800000"/>
            <a:headEnd/>
            <a:tailEnd/>
          </a:ln>
          <a:effectLst/>
        </p:spPr>
        <p:txBody>
          <a:bodyPr wrap="square" lIns="36000" tIns="36000" rIns="36000" bIns="36000">
            <a:noAutofit/>
          </a:bodyPr>
          <a:lstStyle/>
          <a:p>
            <a:pPr algn="ctr">
              <a:buClr>
                <a:srgbClr val="00214A"/>
              </a:buClr>
            </a:pPr>
            <a:r>
              <a:rPr lang="en-GB" sz="1000" b="1" dirty="0">
                <a:latin typeface="+mn-lt"/>
              </a:rPr>
              <a:t>Software</a:t>
            </a:r>
          </a:p>
        </p:txBody>
      </p:sp>
      <p:sp>
        <p:nvSpPr>
          <p:cNvPr id="24" name="Text Box 20"/>
          <p:cNvSpPr txBox="1">
            <a:spLocks noChangeArrowheads="1"/>
          </p:cNvSpPr>
          <p:nvPr/>
        </p:nvSpPr>
        <p:spPr bwMode="auto">
          <a:xfrm>
            <a:off x="4602786" y="2140914"/>
            <a:ext cx="2251804" cy="955316"/>
          </a:xfrm>
          <a:prstGeom prst="rect">
            <a:avLst/>
          </a:prstGeom>
          <a:solidFill>
            <a:srgbClr val="87A5D2"/>
          </a:solidFill>
          <a:ln w="12700" algn="ctr">
            <a:solidFill>
              <a:srgbClr val="1A1817"/>
            </a:solidFill>
            <a:miter lim="800000"/>
            <a:headEnd/>
            <a:tailEnd/>
          </a:ln>
          <a:effectLst/>
        </p:spPr>
        <p:txBody>
          <a:bodyPr wrap="square">
            <a:noAutofit/>
          </a:bodyPr>
          <a:lstStyle/>
          <a:p>
            <a:pPr marL="87313">
              <a:buClr>
                <a:srgbClr val="00214A"/>
              </a:buClr>
            </a:pPr>
            <a:r>
              <a:rPr lang="en-GB" sz="1200" dirty="0">
                <a:solidFill>
                  <a:srgbClr val="1A1817"/>
                </a:solidFill>
                <a:latin typeface="Verdana"/>
                <a:cs typeface="Arial" charset="0"/>
              </a:rPr>
              <a:t>SHE+ Emulation</a:t>
            </a:r>
          </a:p>
          <a:p>
            <a:pPr marL="87313">
              <a:buClr>
                <a:srgbClr val="00214A"/>
              </a:buClr>
            </a:pPr>
            <a:r>
              <a:rPr lang="en-GB" sz="1200" dirty="0">
                <a:solidFill>
                  <a:srgbClr val="1A1817"/>
                </a:solidFill>
                <a:latin typeface="Verdana"/>
                <a:cs typeface="Arial" charset="0"/>
              </a:rPr>
              <a:t>access feasible via</a:t>
            </a:r>
          </a:p>
          <a:p>
            <a:pPr marL="87313">
              <a:buClr>
                <a:srgbClr val="00214A"/>
              </a:buClr>
            </a:pPr>
            <a:endParaRPr lang="en-GB" sz="1200" dirty="0">
              <a:solidFill>
                <a:srgbClr val="1A1817"/>
              </a:solidFill>
              <a:latin typeface="Verdana"/>
              <a:cs typeface="Arial" charset="0"/>
            </a:endParaRPr>
          </a:p>
          <a:p>
            <a:pPr marL="87313">
              <a:buClr>
                <a:srgbClr val="00214A"/>
              </a:buClr>
            </a:pPr>
            <a:r>
              <a:rPr lang="en-GB" sz="1200" dirty="0">
                <a:solidFill>
                  <a:srgbClr val="1A1817"/>
                </a:solidFill>
                <a:latin typeface="Verdana"/>
                <a:cs typeface="Arial" charset="0"/>
              </a:rPr>
              <a:t>CSM Integration</a:t>
            </a:r>
          </a:p>
        </p:txBody>
      </p:sp>
      <p:sp>
        <p:nvSpPr>
          <p:cNvPr id="25" name="Text Box 20"/>
          <p:cNvSpPr txBox="1">
            <a:spLocks noChangeArrowheads="1"/>
          </p:cNvSpPr>
          <p:nvPr/>
        </p:nvSpPr>
        <p:spPr bwMode="auto">
          <a:xfrm>
            <a:off x="7126922" y="2492870"/>
            <a:ext cx="2301315" cy="603360"/>
          </a:xfrm>
          <a:prstGeom prst="rect">
            <a:avLst/>
          </a:prstGeom>
          <a:solidFill>
            <a:srgbClr val="87A5D2"/>
          </a:solidFill>
          <a:ln w="12700" algn="ctr">
            <a:solidFill>
              <a:srgbClr val="1A1817"/>
            </a:solidFill>
            <a:miter lim="800000"/>
            <a:headEnd/>
            <a:tailEnd/>
          </a:ln>
          <a:effectLst/>
        </p:spPr>
        <p:txBody>
          <a:bodyPr wrap="square">
            <a:noAutofit/>
          </a:bodyPr>
          <a:lstStyle/>
          <a:p>
            <a:pPr marL="87313">
              <a:buClr>
                <a:srgbClr val="00214A"/>
              </a:buClr>
            </a:pPr>
            <a:r>
              <a:rPr lang="en-GB" sz="1200" dirty="0">
                <a:solidFill>
                  <a:srgbClr val="1A1817"/>
                </a:solidFill>
                <a:latin typeface="Verdana"/>
                <a:cs typeface="Arial" charset="0"/>
              </a:rPr>
              <a:t>SHE+ Emulation</a:t>
            </a:r>
          </a:p>
          <a:p>
            <a:pPr marL="87313">
              <a:buClr>
                <a:srgbClr val="00214A"/>
              </a:buClr>
            </a:pPr>
            <a:r>
              <a:rPr lang="en-GB" sz="1200" dirty="0">
                <a:solidFill>
                  <a:srgbClr val="1A1817"/>
                </a:solidFill>
                <a:latin typeface="Verdana"/>
                <a:cs typeface="Arial" charset="0"/>
              </a:rPr>
              <a:t>RSA/ECC Crypto Lib</a:t>
            </a:r>
          </a:p>
          <a:p>
            <a:pPr marL="87313">
              <a:buClr>
                <a:srgbClr val="000000"/>
              </a:buClr>
            </a:pPr>
            <a:endParaRPr lang="en-GB" sz="1200" dirty="0">
              <a:solidFill>
                <a:srgbClr val="1A1817"/>
              </a:solidFill>
              <a:latin typeface="Verdana"/>
              <a:cs typeface="Arial" charset="0"/>
            </a:endParaRPr>
          </a:p>
        </p:txBody>
      </p:sp>
      <p:sp>
        <p:nvSpPr>
          <p:cNvPr id="8" name="Richtungspfeil 7"/>
          <p:cNvSpPr/>
          <p:nvPr/>
        </p:nvSpPr>
        <p:spPr bwMode="auto">
          <a:xfrm>
            <a:off x="2245950" y="5596935"/>
            <a:ext cx="1716946" cy="311810"/>
          </a:xfrm>
          <a:prstGeom prst="homePlate">
            <a:avLst/>
          </a:prstGeom>
          <a:solidFill>
            <a:schemeClr val="bg2"/>
          </a:solidFill>
          <a:ln w="12700" cap="flat" cmpd="sng" algn="ctr">
            <a:solidFill>
              <a:srgbClr val="00214A"/>
            </a:solidFill>
            <a:prstDash val="solid"/>
            <a:round/>
            <a:headEnd type="none" w="med" len="med"/>
            <a:tailEnd type="none" w="med" len="med"/>
          </a:ln>
          <a:effectLst/>
        </p:spPr>
        <p:txBody>
          <a:bodyPr vert="horz" wrap="none" lIns="90000" tIns="46800" rIns="90000" bIns="46800" numCol="1" rtlCol="0" anchor="t" anchorCtr="0" compatLnSpc="1">
            <a:prstTxWarp prst="textNoShape">
              <a:avLst/>
            </a:prstTxWarp>
            <a:noAutofit/>
          </a:bodyPr>
          <a:lstStyle/>
          <a:p>
            <a:pPr algn="ctr" eaLnBrk="0" hangingPunct="0">
              <a:buClr>
                <a:srgbClr val="00214A"/>
              </a:buClr>
            </a:pPr>
            <a:r>
              <a:rPr lang="en-GB" sz="1600" dirty="0">
                <a:solidFill>
                  <a:srgbClr val="1A1817"/>
                </a:solidFill>
                <a:latin typeface="Verdana" pitchFamily="34" charset="0"/>
              </a:rPr>
              <a:t>In Production</a:t>
            </a:r>
          </a:p>
        </p:txBody>
      </p:sp>
      <p:sp>
        <p:nvSpPr>
          <p:cNvPr id="26" name="Richtungspfeil 25"/>
          <p:cNvSpPr/>
          <p:nvPr/>
        </p:nvSpPr>
        <p:spPr bwMode="auto">
          <a:xfrm>
            <a:off x="7437454" y="5592975"/>
            <a:ext cx="1695957" cy="319733"/>
          </a:xfrm>
          <a:prstGeom prst="homePlate">
            <a:avLst/>
          </a:prstGeom>
          <a:solidFill>
            <a:schemeClr val="bg2"/>
          </a:solidFill>
          <a:ln w="12700" cap="flat" cmpd="sng" algn="ctr">
            <a:solidFill>
              <a:srgbClr val="00214A"/>
            </a:solidFill>
            <a:prstDash val="solid"/>
            <a:round/>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algn="ctr" eaLnBrk="0" hangingPunct="0">
              <a:buClr>
                <a:srgbClr val="00214A"/>
              </a:buClr>
            </a:pPr>
            <a:r>
              <a:rPr lang="en-GB" sz="1400" dirty="0">
                <a:solidFill>
                  <a:srgbClr val="1A1817"/>
                </a:solidFill>
                <a:latin typeface="Verdana" pitchFamily="34" charset="0"/>
              </a:rPr>
              <a:t>In Development</a:t>
            </a:r>
          </a:p>
        </p:txBody>
      </p:sp>
      <p:sp>
        <p:nvSpPr>
          <p:cNvPr id="27" name="Pfeil nach rechts 26"/>
          <p:cNvSpPr/>
          <p:nvPr/>
        </p:nvSpPr>
        <p:spPr bwMode="auto">
          <a:xfrm>
            <a:off x="2167531" y="5949280"/>
            <a:ext cx="7366125" cy="432048"/>
          </a:xfrm>
          <a:prstGeom prst="rightArrow">
            <a:avLst/>
          </a:prstGeom>
          <a:solidFill>
            <a:schemeClr val="accent4"/>
          </a:solidFill>
          <a:ln w="9525">
            <a:noFill/>
            <a:miter lim="800000"/>
            <a:headEnd/>
            <a:tailEnd/>
          </a:ln>
          <a:effectLst/>
        </p:spPr>
        <p:txBody>
          <a:bodyPr wrap="square" lIns="72000" tIns="72000" rIns="72000" bIns="72000" rtlCol="0" anchor="ctr">
            <a:noAutofit/>
          </a:bodyPr>
          <a:lstStyle/>
          <a:p>
            <a:pPr algn="ctr" eaLnBrk="0" hangingPunct="0">
              <a:buClr>
                <a:schemeClr val="tx1"/>
              </a:buClr>
            </a:pPr>
            <a:endParaRPr lang="en-GB" sz="1600" dirty="0">
              <a:solidFill>
                <a:srgbClr val="00214A"/>
              </a:solidFill>
              <a:latin typeface="Verdana"/>
              <a:ea typeface="Verdana" pitchFamily="34" charset="0"/>
            </a:endParaRPr>
          </a:p>
        </p:txBody>
      </p:sp>
      <p:sp>
        <p:nvSpPr>
          <p:cNvPr id="35" name="Oval 6"/>
          <p:cNvSpPr/>
          <p:nvPr/>
        </p:nvSpPr>
        <p:spPr>
          <a:xfrm>
            <a:off x="3132179" y="6056919"/>
            <a:ext cx="186379" cy="186379"/>
          </a:xfrm>
          <a:prstGeom prst="ellipse">
            <a:avLst/>
          </a:prstGeom>
          <a:solidFill>
            <a:schemeClr val="accent4"/>
          </a:solidFill>
          <a:ln>
            <a:solidFill>
              <a:schemeClr val="bg1"/>
            </a:solidFill>
          </a:ln>
          <a:effectLst/>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noAutofit/>
          </a:bodyPr>
          <a:lstStyle/>
          <a:p>
            <a:pPr>
              <a:buClr>
                <a:schemeClr val="tx1"/>
              </a:buClr>
            </a:pPr>
            <a:endParaRPr lang="en-GB" dirty="0">
              <a:solidFill>
                <a:schemeClr val="bg1"/>
              </a:solidFill>
            </a:endParaRPr>
          </a:p>
        </p:txBody>
      </p:sp>
      <p:sp>
        <p:nvSpPr>
          <p:cNvPr id="37" name="Oval 12"/>
          <p:cNvSpPr/>
          <p:nvPr/>
        </p:nvSpPr>
        <p:spPr>
          <a:xfrm>
            <a:off x="5270376" y="5981650"/>
            <a:ext cx="336916" cy="336916"/>
          </a:xfrm>
          <a:prstGeom prst="ellipse">
            <a:avLst/>
          </a:prstGeom>
          <a:solidFill>
            <a:schemeClr val="accent4"/>
          </a:solidFill>
          <a:ln>
            <a:solidFill>
              <a:schemeClr val="bg1"/>
            </a:solidFill>
          </a:ln>
          <a:effectLst/>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noAutofit/>
          </a:bodyPr>
          <a:lstStyle/>
          <a:p>
            <a:pPr>
              <a:buClr>
                <a:schemeClr val="tx1"/>
              </a:buClr>
            </a:pPr>
            <a:endParaRPr lang="en-GB" dirty="0">
              <a:solidFill>
                <a:schemeClr val="bg1"/>
              </a:solidFill>
            </a:endParaRPr>
          </a:p>
        </p:txBody>
      </p:sp>
      <p:sp>
        <p:nvSpPr>
          <p:cNvPr id="38" name="Oval 16"/>
          <p:cNvSpPr/>
          <p:nvPr/>
        </p:nvSpPr>
        <p:spPr>
          <a:xfrm>
            <a:off x="7491138" y="5915381"/>
            <a:ext cx="465948" cy="465948"/>
          </a:xfrm>
          <a:prstGeom prst="ellipse">
            <a:avLst/>
          </a:prstGeom>
          <a:solidFill>
            <a:schemeClr val="accent4"/>
          </a:solidFill>
          <a:ln>
            <a:solidFill>
              <a:schemeClr val="bg1"/>
            </a:solidFill>
          </a:ln>
          <a:effectLst/>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a:noAutofit/>
          </a:bodyPr>
          <a:lstStyle/>
          <a:p>
            <a:pPr>
              <a:buClr>
                <a:schemeClr val="tx1"/>
              </a:buClr>
            </a:pPr>
            <a:endParaRPr lang="en-GB" dirty="0">
              <a:solidFill>
                <a:schemeClr val="bg1"/>
              </a:solidFill>
            </a:endParaRPr>
          </a:p>
        </p:txBody>
      </p:sp>
      <p:sp>
        <p:nvSpPr>
          <p:cNvPr id="39" name="Textfeld 38"/>
          <p:cNvSpPr txBox="1"/>
          <p:nvPr/>
        </p:nvSpPr>
        <p:spPr bwMode="auto">
          <a:xfrm>
            <a:off x="3510672" y="6061749"/>
            <a:ext cx="1372321" cy="215444"/>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kern="0" dirty="0">
                <a:latin typeface="Verdana" pitchFamily="34" charset="0"/>
                <a:ea typeface="Verdana" pitchFamily="34" charset="0"/>
              </a:rPr>
              <a:t>&gt;SOP2011</a:t>
            </a:r>
          </a:p>
        </p:txBody>
      </p:sp>
      <p:sp>
        <p:nvSpPr>
          <p:cNvPr id="40" name="Textfeld 39"/>
          <p:cNvSpPr txBox="1"/>
          <p:nvPr/>
        </p:nvSpPr>
        <p:spPr bwMode="auto">
          <a:xfrm>
            <a:off x="5702429" y="6053656"/>
            <a:ext cx="1290559" cy="215444"/>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kern="0" dirty="0">
                <a:latin typeface="Verdana" pitchFamily="34" charset="0"/>
                <a:ea typeface="Verdana" pitchFamily="34" charset="0"/>
              </a:rPr>
              <a:t>&gt;SOP2015</a:t>
            </a:r>
          </a:p>
        </p:txBody>
      </p:sp>
      <p:sp>
        <p:nvSpPr>
          <p:cNvPr id="41" name="Textfeld 40"/>
          <p:cNvSpPr txBox="1"/>
          <p:nvPr/>
        </p:nvSpPr>
        <p:spPr bwMode="auto">
          <a:xfrm>
            <a:off x="8045622" y="6048867"/>
            <a:ext cx="1290559" cy="215444"/>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kern="0" dirty="0">
                <a:latin typeface="Verdana" pitchFamily="34" charset="0"/>
                <a:ea typeface="Verdana" pitchFamily="34" charset="0"/>
              </a:rPr>
              <a:t>&gt;SOP2019</a:t>
            </a:r>
          </a:p>
        </p:txBody>
      </p:sp>
      <p:pic>
        <p:nvPicPr>
          <p:cNvPr id="43" name="Grafik 42" descr="Infineon-Logo-Kombiniert.emf"/>
          <p:cNvPicPr>
            <a:picLocks noChangeAspect="1"/>
          </p:cNvPicPr>
          <p:nvPr>
            <p:custDataLst>
              <p:tags r:id="rId1"/>
            </p:custDataLst>
          </p:nvPr>
        </p:nvPicPr>
        <p:blipFill>
          <a:blip r:embed="rId4" cstate="email">
            <a:extLst>
              <a:ext uri="{28A0092B-C50C-407E-A947-70E740481C1C}">
                <a14:useLocalDpi xmlns:a14="http://schemas.microsoft.com/office/drawing/2010/main"/>
              </a:ext>
            </a:extLst>
          </a:blip>
          <a:stretch>
            <a:fillRect/>
          </a:stretch>
        </p:blipFill>
        <p:spPr>
          <a:xfrm>
            <a:off x="1563604" y="1867692"/>
            <a:ext cx="739636" cy="326548"/>
          </a:xfrm>
          <a:prstGeom prst="rect">
            <a:avLst/>
          </a:prstGeom>
        </p:spPr>
      </p:pic>
      <p:pic>
        <p:nvPicPr>
          <p:cNvPr id="44" name="Picture 8"/>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458370" y="1620725"/>
            <a:ext cx="537593" cy="268796"/>
          </a:xfrm>
          <a:prstGeom prst="rect">
            <a:avLst/>
          </a:prstGeom>
          <a:noFill/>
          <a:ln w="12700" algn="ctr">
            <a:noFill/>
            <a:miter lim="800000"/>
            <a:headEnd/>
            <a:tailEnd/>
          </a:ln>
          <a:effectLst/>
        </p:spPr>
      </p:pic>
      <p:pic>
        <p:nvPicPr>
          <p:cNvPr id="45" name="Picture 60"/>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484594" y="2213575"/>
            <a:ext cx="561607" cy="337111"/>
          </a:xfrm>
          <a:prstGeom prst="rect">
            <a:avLst/>
          </a:prstGeom>
          <a:noFill/>
          <a:ln w="12700" algn="ctr">
            <a:noFill/>
            <a:miter lim="800000"/>
            <a:headEnd/>
            <a:tailEnd/>
          </a:ln>
        </p:spPr>
      </p:pic>
      <p:pic>
        <p:nvPicPr>
          <p:cNvPr id="46" name="Picture 8"/>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692324" y="1556213"/>
            <a:ext cx="537593" cy="268796"/>
          </a:xfrm>
          <a:prstGeom prst="rect">
            <a:avLst/>
          </a:prstGeom>
          <a:noFill/>
          <a:ln w="12700" algn="ctr">
            <a:noFill/>
            <a:miter lim="800000"/>
            <a:headEnd/>
            <a:tailEnd/>
          </a:ln>
          <a:effectLst/>
        </p:spPr>
      </p:pic>
      <p:sp>
        <p:nvSpPr>
          <p:cNvPr id="48" name="Textfeld 47"/>
          <p:cNvSpPr txBox="1"/>
          <p:nvPr/>
        </p:nvSpPr>
        <p:spPr bwMode="auto">
          <a:xfrm>
            <a:off x="3398111" y="1663462"/>
            <a:ext cx="1434585" cy="469359"/>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b="1" kern="0" dirty="0">
                <a:latin typeface="Verdana" pitchFamily="34" charset="0"/>
                <a:ea typeface="Verdana" pitchFamily="34" charset="0"/>
              </a:rPr>
              <a:t>AUDO </a:t>
            </a:r>
          </a:p>
          <a:p>
            <a:pPr marL="216000" indent="-216000" eaLnBrk="0" fontAlgn="auto" hangingPunct="0">
              <a:spcBef>
                <a:spcPts val="0"/>
              </a:spcBef>
              <a:spcAft>
                <a:spcPts val="300"/>
              </a:spcAft>
              <a:buClr>
                <a:srgbClr val="B70D28"/>
              </a:buClr>
            </a:pPr>
            <a:r>
              <a:rPr lang="en-GB" sz="1400" b="1" kern="0" dirty="0">
                <a:latin typeface="Verdana" pitchFamily="34" charset="0"/>
                <a:ea typeface="Verdana" pitchFamily="34" charset="0"/>
              </a:rPr>
              <a:t>MAX</a:t>
            </a:r>
            <a:r>
              <a:rPr lang="en-GB" sz="1400" b="1" kern="0" baseline="30000" dirty="0">
                <a:latin typeface="Verdana" pitchFamily="34" charset="0"/>
                <a:ea typeface="Verdana" pitchFamily="34" charset="0"/>
              </a:rPr>
              <a:t>TM</a:t>
            </a:r>
          </a:p>
        </p:txBody>
      </p:sp>
      <p:sp>
        <p:nvSpPr>
          <p:cNvPr id="49" name="Textfeld 48"/>
          <p:cNvSpPr txBox="1"/>
          <p:nvPr/>
        </p:nvSpPr>
        <p:spPr bwMode="auto">
          <a:xfrm>
            <a:off x="5608171" y="1399923"/>
            <a:ext cx="1131146" cy="215444"/>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b="1" kern="0" dirty="0">
                <a:latin typeface="Verdana" pitchFamily="34" charset="0"/>
                <a:ea typeface="Verdana" pitchFamily="34" charset="0"/>
              </a:rPr>
              <a:t>AURIX</a:t>
            </a:r>
            <a:r>
              <a:rPr lang="en-GB" sz="1400" b="1" kern="0" baseline="30000" dirty="0">
                <a:latin typeface="Verdana" pitchFamily="34" charset="0"/>
                <a:ea typeface="Verdana" pitchFamily="34" charset="0"/>
              </a:rPr>
              <a:t>TM</a:t>
            </a:r>
          </a:p>
        </p:txBody>
      </p:sp>
      <p:sp>
        <p:nvSpPr>
          <p:cNvPr id="50" name="Textfeld 49"/>
          <p:cNvSpPr txBox="1"/>
          <p:nvPr/>
        </p:nvSpPr>
        <p:spPr bwMode="auto">
          <a:xfrm>
            <a:off x="7782833" y="1233047"/>
            <a:ext cx="1334689" cy="215444"/>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pPr>
            <a:r>
              <a:rPr lang="en-GB" sz="1400" b="1" kern="0" dirty="0">
                <a:latin typeface="Verdana" pitchFamily="34" charset="0"/>
                <a:ea typeface="Verdana" pitchFamily="34" charset="0"/>
              </a:rPr>
              <a:t>AURIX</a:t>
            </a:r>
            <a:r>
              <a:rPr lang="en-GB" sz="1400" b="1" kern="0" baseline="30000" dirty="0">
                <a:latin typeface="Verdana" pitchFamily="34" charset="0"/>
                <a:ea typeface="Verdana" pitchFamily="34" charset="0"/>
              </a:rPr>
              <a:t>TM</a:t>
            </a:r>
            <a:r>
              <a:rPr lang="en-GB" sz="1400" b="1" kern="0" dirty="0">
                <a:latin typeface="Verdana" pitchFamily="34" charset="0"/>
                <a:ea typeface="Verdana" pitchFamily="34" charset="0"/>
              </a:rPr>
              <a:t> 2G</a:t>
            </a:r>
          </a:p>
        </p:txBody>
      </p:sp>
      <p:pic>
        <p:nvPicPr>
          <p:cNvPr id="53" name="Picture 1" descr="C:\Scheibert\MC_Spec_IFX\65nm_requirements\Aurix_Concept\Aurix_Foliensatz_Kopie\HSM\ESCAR_US_May_29_2013\Material\autosar_logo.jpg"/>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766300" y="2550685"/>
            <a:ext cx="1582126" cy="161264"/>
          </a:xfrm>
          <a:prstGeom prst="rect">
            <a:avLst/>
          </a:prstGeom>
          <a:noFill/>
        </p:spPr>
      </p:pic>
      <p:sp>
        <p:nvSpPr>
          <p:cNvPr id="75" name="Inhaltsplatzhalter 66"/>
          <p:cNvSpPr txBox="1">
            <a:spLocks/>
          </p:cNvSpPr>
          <p:nvPr/>
        </p:nvSpPr>
        <p:spPr>
          <a:xfrm>
            <a:off x="4538544" y="3249179"/>
            <a:ext cx="2244037" cy="1973580"/>
          </a:xfrm>
          <a:prstGeom prst="rect">
            <a:avLst/>
          </a:prstGeom>
          <a:noFill/>
          <a:effectLst/>
        </p:spPr>
        <p:txBody>
          <a:bodyPr vert="horz" wrap="square" lIns="0" tIns="0" rIns="0" bIns="0" rtlCol="0" anchor="t">
            <a:noAutofit/>
          </a:bodyPr>
          <a:lstStyle/>
          <a:p>
            <a:pPr marL="182563" algn="ctr" fontAlgn="t">
              <a:spcBef>
                <a:spcPts val="0"/>
              </a:spcBef>
              <a:spcAft>
                <a:spcPts val="1200"/>
              </a:spcAft>
              <a:buClr>
                <a:srgbClr val="969696"/>
              </a:buClr>
              <a:defRPr/>
            </a:pPr>
            <a:r>
              <a:rPr lang="en-GB" sz="1200" b="1" noProof="1">
                <a:latin typeface="Verdana"/>
              </a:rPr>
              <a:t>HSM 1stgeneration</a:t>
            </a:r>
          </a:p>
          <a:p>
            <a:pPr marL="466725" indent="-285750" fontAlgn="t">
              <a:spcBef>
                <a:spcPts val="0"/>
              </a:spcBef>
              <a:spcAft>
                <a:spcPts val="1200"/>
              </a:spcAft>
              <a:buClr>
                <a:schemeClr val="accent1"/>
              </a:buClr>
              <a:buSzPct val="120000"/>
              <a:buFont typeface="Arial" panose="020B0604020202020204" pitchFamily="34" charset="0"/>
              <a:buChar char="›"/>
              <a:defRPr/>
            </a:pPr>
            <a:r>
              <a:rPr lang="en-GB" sz="1200" noProof="1">
                <a:latin typeface="Verdana"/>
              </a:rPr>
              <a:t>A highly flexible and programmable solution in addition to SHE</a:t>
            </a:r>
          </a:p>
          <a:p>
            <a:pPr marL="466725" indent="-285750" fontAlgn="t">
              <a:spcBef>
                <a:spcPts val="0"/>
              </a:spcBef>
              <a:spcAft>
                <a:spcPts val="1200"/>
              </a:spcAft>
              <a:buClr>
                <a:schemeClr val="accent1"/>
              </a:buClr>
              <a:buSzPct val="120000"/>
              <a:buFont typeface="Arial" panose="020B0604020202020204" pitchFamily="34" charset="0"/>
              <a:buChar char="›"/>
              <a:defRPr/>
            </a:pPr>
            <a:r>
              <a:rPr lang="en-GB" sz="1200" noProof="1">
                <a:latin typeface="Verdana"/>
              </a:rPr>
              <a:t>Asymmetric crypto agility by software</a:t>
            </a:r>
          </a:p>
          <a:p>
            <a:pPr marL="466725" indent="-285750" fontAlgn="t">
              <a:spcBef>
                <a:spcPts val="0"/>
              </a:spcBef>
              <a:spcAft>
                <a:spcPts val="1200"/>
              </a:spcAft>
              <a:buClr>
                <a:schemeClr val="accent1"/>
              </a:buClr>
              <a:buSzPct val="120000"/>
              <a:buFont typeface="Arial" panose="020B0604020202020204" pitchFamily="34" charset="0"/>
              <a:buChar char="›"/>
              <a:defRPr/>
            </a:pPr>
            <a:r>
              <a:rPr lang="en-GB" sz="1200" noProof="1">
                <a:latin typeface="Verdana"/>
              </a:rPr>
              <a:t>Broadly supported within the AURIX™ MCU portfolio</a:t>
            </a:r>
          </a:p>
          <a:p>
            <a:pPr marL="466725" indent="-285750" fontAlgn="t">
              <a:spcBef>
                <a:spcPts val="0"/>
              </a:spcBef>
              <a:spcAft>
                <a:spcPts val="1200"/>
              </a:spcAft>
              <a:buClr>
                <a:schemeClr val="accent1"/>
              </a:buClr>
              <a:buSzPct val="120000"/>
              <a:buFont typeface="Arial" panose="020B0604020202020204" pitchFamily="34" charset="0"/>
              <a:buChar char="›"/>
              <a:defRPr/>
            </a:pPr>
            <a:endParaRPr lang="en-GB" sz="1200" noProof="1">
              <a:latin typeface="Verdana"/>
            </a:endParaRPr>
          </a:p>
        </p:txBody>
      </p:sp>
      <p:sp>
        <p:nvSpPr>
          <p:cNvPr id="78" name="Inhaltsplatzhalter 66"/>
          <p:cNvSpPr txBox="1">
            <a:spLocks/>
          </p:cNvSpPr>
          <p:nvPr/>
        </p:nvSpPr>
        <p:spPr>
          <a:xfrm>
            <a:off x="7142630" y="3289617"/>
            <a:ext cx="2182064" cy="2150679"/>
          </a:xfrm>
          <a:prstGeom prst="rect">
            <a:avLst/>
          </a:prstGeom>
          <a:noFill/>
          <a:effectLst/>
        </p:spPr>
        <p:txBody>
          <a:bodyPr vert="horz" wrap="square" lIns="0" tIns="0" rIns="0" bIns="0" rtlCol="0" anchor="t">
            <a:normAutofit fontScale="77500" lnSpcReduction="20000"/>
          </a:bodyPr>
          <a:lstStyle/>
          <a:p>
            <a:pPr marL="180975" algn="ctr" fontAlgn="t">
              <a:spcBef>
                <a:spcPts val="0"/>
              </a:spcBef>
              <a:spcAft>
                <a:spcPts val="1200"/>
              </a:spcAft>
              <a:buClr>
                <a:srgbClr val="FF0000"/>
              </a:buClr>
              <a:buSzPct val="140000"/>
              <a:defRPr/>
            </a:pPr>
            <a:r>
              <a:rPr lang="en-GB" sz="1600" b="1" noProof="1">
                <a:latin typeface="Verdana"/>
              </a:rPr>
              <a:t>HSM 2</a:t>
            </a:r>
            <a:r>
              <a:rPr lang="en-GB" sz="1600" b="1" baseline="30000" noProof="1">
                <a:latin typeface="Verdana"/>
              </a:rPr>
              <a:t>nd</a:t>
            </a:r>
            <a:r>
              <a:rPr lang="en-GB" sz="1600" b="1" noProof="1">
                <a:latin typeface="Verdana"/>
              </a:rPr>
              <a:t> generation</a:t>
            </a:r>
          </a:p>
          <a:p>
            <a:pPr marL="463550" lvl="1" indent="-285750" fontAlgn="t">
              <a:spcBef>
                <a:spcPts val="0"/>
              </a:spcBef>
              <a:spcAft>
                <a:spcPts val="1200"/>
              </a:spcAft>
              <a:buClr>
                <a:schemeClr val="accent1"/>
              </a:buClr>
              <a:buSzPct val="120000"/>
              <a:buFont typeface="Arial" panose="020B0604020202020204" pitchFamily="34" charset="0"/>
              <a:buChar char="›"/>
              <a:defRPr/>
            </a:pPr>
            <a:r>
              <a:rPr lang="en-GB" sz="1500" noProof="1">
                <a:latin typeface="Verdana"/>
              </a:rPr>
              <a:t>Hardware accelerators for 30 times more performance </a:t>
            </a:r>
          </a:p>
          <a:p>
            <a:pPr marL="463550" lvl="1" indent="-285750" fontAlgn="t">
              <a:spcBef>
                <a:spcPts val="0"/>
              </a:spcBef>
              <a:spcAft>
                <a:spcPts val="1200"/>
              </a:spcAft>
              <a:buClr>
                <a:schemeClr val="accent1"/>
              </a:buClr>
              <a:buSzPct val="120000"/>
              <a:buFont typeface="Arial" panose="020B0604020202020204" pitchFamily="34" charset="0"/>
              <a:buChar char="›"/>
              <a:defRPr/>
            </a:pPr>
            <a:r>
              <a:rPr lang="en-GB" sz="1600" noProof="1">
                <a:latin typeface="Verdana"/>
              </a:rPr>
              <a:t>Asymmetric crypto agility by hardware</a:t>
            </a:r>
            <a:endParaRPr lang="en-GB" sz="1500" noProof="1">
              <a:latin typeface="Verdana"/>
            </a:endParaRPr>
          </a:p>
          <a:p>
            <a:pPr marL="463550" lvl="1" indent="-285750" fontAlgn="t">
              <a:spcBef>
                <a:spcPts val="0"/>
              </a:spcBef>
              <a:spcAft>
                <a:spcPts val="1200"/>
              </a:spcAft>
              <a:buClr>
                <a:schemeClr val="accent1"/>
              </a:buClr>
              <a:buSzPct val="120000"/>
              <a:buFont typeface="Arial" panose="020B0604020202020204" pitchFamily="34" charset="0"/>
              <a:buChar char="›"/>
              <a:defRPr/>
            </a:pPr>
            <a:r>
              <a:rPr lang="en-GB" sz="1500" noProof="1">
                <a:latin typeface="Verdana"/>
              </a:rPr>
              <a:t>Supported by all Infineon </a:t>
            </a:r>
            <a:br>
              <a:rPr lang="en-GB" sz="1500" noProof="1">
                <a:latin typeface="Verdana"/>
              </a:rPr>
            </a:br>
            <a:r>
              <a:rPr lang="en-GB" sz="1500" noProof="1">
                <a:latin typeface="Verdana"/>
              </a:rPr>
              <a:t>AURIX™ 2G variants</a:t>
            </a:r>
          </a:p>
        </p:txBody>
      </p:sp>
      <p:sp>
        <p:nvSpPr>
          <p:cNvPr id="15" name="Isosceles Triangle 14"/>
          <p:cNvSpPr/>
          <p:nvPr/>
        </p:nvSpPr>
        <p:spPr bwMode="auto">
          <a:xfrm rot="5400000">
            <a:off x="3289077" y="4226725"/>
            <a:ext cx="2265395" cy="161742"/>
          </a:xfrm>
          <a:prstGeom prst="triangle">
            <a:avLst/>
          </a:prstGeom>
          <a:solidFill>
            <a:schemeClr val="bg1">
              <a:lumMod val="8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1" name="Isosceles Triangle 80"/>
          <p:cNvSpPr/>
          <p:nvPr/>
        </p:nvSpPr>
        <p:spPr bwMode="auto">
          <a:xfrm rot="5400000">
            <a:off x="5863265" y="4301006"/>
            <a:ext cx="2265395" cy="161742"/>
          </a:xfrm>
          <a:prstGeom prst="triangle">
            <a:avLst/>
          </a:prstGeom>
          <a:solidFill>
            <a:schemeClr val="bg1">
              <a:lumMod val="85000"/>
            </a:schemeClr>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82" name="Inhaltsplatzhalter 66"/>
          <p:cNvSpPr txBox="1">
            <a:spLocks/>
          </p:cNvSpPr>
          <p:nvPr/>
        </p:nvSpPr>
        <p:spPr>
          <a:xfrm>
            <a:off x="2101931" y="3283582"/>
            <a:ext cx="2244037" cy="1973580"/>
          </a:xfrm>
          <a:prstGeom prst="rect">
            <a:avLst/>
          </a:prstGeom>
          <a:noFill/>
          <a:effectLst/>
        </p:spPr>
        <p:txBody>
          <a:bodyPr vert="horz" wrap="square" lIns="0" tIns="0" rIns="0" bIns="0" rtlCol="0" anchor="t">
            <a:noAutofit/>
          </a:bodyPr>
          <a:lstStyle/>
          <a:p>
            <a:pPr marL="180975" fontAlgn="t">
              <a:lnSpc>
                <a:spcPct val="90000"/>
              </a:lnSpc>
              <a:spcBef>
                <a:spcPts val="0"/>
              </a:spcBef>
              <a:spcAft>
                <a:spcPts val="1200"/>
              </a:spcAft>
              <a:buClr>
                <a:srgbClr val="FF0000"/>
              </a:buClr>
              <a:buSzPct val="140000"/>
              <a:defRPr/>
            </a:pPr>
            <a:r>
              <a:rPr lang="en-GB" sz="1200" b="1" noProof="1">
                <a:latin typeface="Verdana"/>
              </a:rPr>
              <a:t>Secure Hardware Extention</a:t>
            </a:r>
          </a:p>
          <a:p>
            <a:pPr marL="466725" indent="-285750" fontAlgn="t">
              <a:spcBef>
                <a:spcPts val="0"/>
              </a:spcBef>
              <a:spcAft>
                <a:spcPts val="1200"/>
              </a:spcAft>
              <a:buClr>
                <a:schemeClr val="accent1"/>
              </a:buClr>
              <a:buSzPct val="120000"/>
              <a:buFont typeface="Arial" panose="020B0604020202020204" pitchFamily="34" charset="0"/>
              <a:buChar char="›"/>
              <a:defRPr/>
            </a:pPr>
            <a:r>
              <a:rPr lang="en-GB" sz="1200" noProof="1">
                <a:latin typeface="Verdana"/>
              </a:rPr>
              <a:t>Not Programmable</a:t>
            </a:r>
          </a:p>
          <a:p>
            <a:pPr marL="466725" indent="-285750" fontAlgn="t">
              <a:spcBef>
                <a:spcPts val="0"/>
              </a:spcBef>
              <a:spcAft>
                <a:spcPts val="1200"/>
              </a:spcAft>
              <a:buClr>
                <a:schemeClr val="accent1"/>
              </a:buClr>
              <a:buSzPct val="120000"/>
              <a:buFont typeface="Arial" panose="020B0604020202020204" pitchFamily="34" charset="0"/>
              <a:buChar char="›"/>
              <a:defRPr/>
            </a:pPr>
            <a:r>
              <a:rPr lang="en-GB" sz="1200" noProof="1">
                <a:latin typeface="Verdana"/>
              </a:rPr>
              <a:t>No asymmetric cryptography</a:t>
            </a:r>
          </a:p>
          <a:p>
            <a:pPr marL="466725" indent="-285750" fontAlgn="t">
              <a:spcBef>
                <a:spcPts val="0"/>
              </a:spcBef>
              <a:spcAft>
                <a:spcPts val="1200"/>
              </a:spcAft>
              <a:buClr>
                <a:schemeClr val="accent1"/>
              </a:buClr>
              <a:buSzPct val="120000"/>
              <a:buFont typeface="Arial" panose="020B0604020202020204" pitchFamily="34" charset="0"/>
              <a:buChar char="›"/>
              <a:defRPr/>
            </a:pPr>
            <a:r>
              <a:rPr lang="en-GB" sz="1200" noProof="1">
                <a:latin typeface="Verdana"/>
              </a:rPr>
              <a:t>Especific support within the AURIX™ MCU portfolio</a:t>
            </a:r>
          </a:p>
          <a:p>
            <a:pPr marL="466725" indent="-285750" fontAlgn="t">
              <a:spcBef>
                <a:spcPts val="0"/>
              </a:spcBef>
              <a:spcAft>
                <a:spcPts val="1200"/>
              </a:spcAft>
              <a:buClr>
                <a:schemeClr val="accent1"/>
              </a:buClr>
              <a:buSzPct val="120000"/>
              <a:buFont typeface="Arial" panose="020B0604020202020204" pitchFamily="34" charset="0"/>
              <a:buChar char="›"/>
              <a:defRPr/>
            </a:pPr>
            <a:endParaRPr lang="en-GB" sz="1200" noProof="1">
              <a:latin typeface="Verdana"/>
            </a:endParaRPr>
          </a:p>
          <a:p>
            <a:pPr marL="466725" indent="-285750" fontAlgn="t">
              <a:spcBef>
                <a:spcPts val="0"/>
              </a:spcBef>
              <a:spcAft>
                <a:spcPts val="1200"/>
              </a:spcAft>
              <a:buClr>
                <a:schemeClr val="accent1"/>
              </a:buClr>
              <a:buSzPct val="120000"/>
              <a:buFont typeface="Arial" panose="020B0604020202020204" pitchFamily="34" charset="0"/>
              <a:buChar char="›"/>
              <a:defRPr/>
            </a:pPr>
            <a:endParaRPr lang="en-GB" sz="1200" noProof="1">
              <a:latin typeface="Verdana"/>
            </a:endParaRPr>
          </a:p>
        </p:txBody>
      </p:sp>
      <p:sp>
        <p:nvSpPr>
          <p:cNvPr id="83" name="Richtungspfeil 7"/>
          <p:cNvSpPr/>
          <p:nvPr/>
        </p:nvSpPr>
        <p:spPr bwMode="auto">
          <a:xfrm>
            <a:off x="4904159" y="5596935"/>
            <a:ext cx="1716946" cy="311810"/>
          </a:xfrm>
          <a:prstGeom prst="homePlate">
            <a:avLst/>
          </a:prstGeom>
          <a:solidFill>
            <a:schemeClr val="bg2"/>
          </a:solidFill>
          <a:ln w="12700" cap="flat" cmpd="sng" algn="ctr">
            <a:solidFill>
              <a:srgbClr val="00214A"/>
            </a:solidFill>
            <a:prstDash val="solid"/>
            <a:round/>
            <a:headEnd type="none" w="med" len="med"/>
            <a:tailEnd type="none" w="med" len="med"/>
          </a:ln>
          <a:effectLst/>
        </p:spPr>
        <p:txBody>
          <a:bodyPr vert="horz" wrap="none" lIns="90000" tIns="46800" rIns="90000" bIns="46800" numCol="1" rtlCol="0" anchor="t" anchorCtr="0" compatLnSpc="1">
            <a:prstTxWarp prst="textNoShape">
              <a:avLst/>
            </a:prstTxWarp>
            <a:noAutofit/>
          </a:bodyPr>
          <a:lstStyle/>
          <a:p>
            <a:pPr algn="ctr" eaLnBrk="0" hangingPunct="0">
              <a:buClr>
                <a:srgbClr val="00214A"/>
              </a:buClr>
            </a:pPr>
            <a:r>
              <a:rPr lang="en-GB" sz="1600" dirty="0">
                <a:solidFill>
                  <a:srgbClr val="1A1817"/>
                </a:solidFill>
                <a:latin typeface="Verdana" pitchFamily="34" charset="0"/>
              </a:rPr>
              <a:t>In Production</a:t>
            </a:r>
          </a:p>
        </p:txBody>
      </p:sp>
      <p:sp>
        <p:nvSpPr>
          <p:cNvPr id="3" name="Footer Placeholder 2">
            <a:extLst>
              <a:ext uri="{FF2B5EF4-FFF2-40B4-BE49-F238E27FC236}">
                <a16:creationId xmlns:a16="http://schemas.microsoft.com/office/drawing/2014/main" id="{226EAB8E-1EBA-4973-9BD0-02EE2C6834F9}"/>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A1F1C8A4-BEA4-4CEA-95F4-ED87E47EE363}"/>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0924ACC0-80FA-4C0A-BFA7-7212087DE5D8}"/>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63928626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linds(horizontal)">
                                      <p:cBhvr>
                                        <p:cTn id="7" dur="500"/>
                                        <p:tgtEl>
                                          <p:spTgt spid="12"/>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linds(horizontal)">
                                      <p:cBhvr>
                                        <p:cTn id="10" dur="500"/>
                                        <p:tgtEl>
                                          <p:spTgt spid="13"/>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linds(horizontal)">
                                      <p:cBhvr>
                                        <p:cTn id="13" dur="500"/>
                                        <p:tgtEl>
                                          <p:spTgt spid="1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blinds(horizontal)">
                                      <p:cBhvr>
                                        <p:cTn id="16" dur="500"/>
                                        <p:tgtEl>
                                          <p:spTgt spid="24"/>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blinds(horizontal)">
                                      <p:cBhvr>
                                        <p:cTn id="19" dur="500"/>
                                        <p:tgtEl>
                                          <p:spTgt spid="37"/>
                                        </p:tgtEl>
                                      </p:cBhvr>
                                    </p:animEffect>
                                  </p:childTnLst>
                                </p:cTn>
                              </p:par>
                              <p:par>
                                <p:cTn id="20" presetID="3" presetClass="entr" presetSubtype="1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blinds(horizontal)">
                                      <p:cBhvr>
                                        <p:cTn id="22" dur="500"/>
                                        <p:tgtEl>
                                          <p:spTgt spid="44"/>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blinds(horizontal)">
                                      <p:cBhvr>
                                        <p:cTn id="25" dur="500"/>
                                        <p:tgtEl>
                                          <p:spTgt spid="49"/>
                                        </p:tgtEl>
                                      </p:cBhvr>
                                    </p:animEffect>
                                  </p:childTnLst>
                                </p:cTn>
                              </p:par>
                              <p:par>
                                <p:cTn id="26" presetID="3" presetClass="entr" presetSubtype="10" fill="hold"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blinds(horizontal)">
                                      <p:cBhvr>
                                        <p:cTn id="28" dur="500"/>
                                        <p:tgtEl>
                                          <p:spTgt spid="53"/>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blinds(horizontal)">
                                      <p:cBhvr>
                                        <p:cTn id="31" dur="500"/>
                                        <p:tgtEl>
                                          <p:spTgt spid="40"/>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blinds(horizontal)">
                                      <p:cBhvr>
                                        <p:cTn id="36" dur="500"/>
                                        <p:tgtEl>
                                          <p:spTgt spid="17"/>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blinds(horizontal)">
                                      <p:cBhvr>
                                        <p:cTn id="39" dur="500"/>
                                        <p:tgtEl>
                                          <p:spTgt spid="20"/>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blinds(horizontal)">
                                      <p:cBhvr>
                                        <p:cTn id="42" dur="500"/>
                                        <p:tgtEl>
                                          <p:spTgt spid="21"/>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blinds(horizontal)">
                                      <p:cBhvr>
                                        <p:cTn id="45" dur="500"/>
                                        <p:tgtEl>
                                          <p:spTgt spid="25"/>
                                        </p:tgtEl>
                                      </p:cBhvr>
                                    </p:animEffect>
                                  </p:childTnLst>
                                </p:cTn>
                              </p:par>
                              <p:par>
                                <p:cTn id="46" presetID="3" presetClass="entr" presetSubtype="10" fill="hold" grpId="0" nodeType="with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blinds(horizontal)">
                                      <p:cBhvr>
                                        <p:cTn id="48" dur="500"/>
                                        <p:tgtEl>
                                          <p:spTgt spid="26"/>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blinds(horizontal)">
                                      <p:cBhvr>
                                        <p:cTn id="51" dur="500"/>
                                        <p:tgtEl>
                                          <p:spTgt spid="38"/>
                                        </p:tgtEl>
                                      </p:cBhvr>
                                    </p:animEffect>
                                  </p:childTnLst>
                                </p:cTn>
                              </p:par>
                              <p:par>
                                <p:cTn id="52" presetID="3" presetClass="entr" presetSubtype="10" fill="hold" grpId="0" nodeType="with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blinds(horizontal)">
                                      <p:cBhvr>
                                        <p:cTn id="54" dur="500"/>
                                        <p:tgtEl>
                                          <p:spTgt spid="41"/>
                                        </p:tgtEl>
                                      </p:cBhvr>
                                    </p:animEffect>
                                  </p:childTnLst>
                                </p:cTn>
                              </p:par>
                              <p:par>
                                <p:cTn id="55" presetID="3" presetClass="entr" presetSubtype="10" fill="hold" nodeType="withEffect">
                                  <p:stCondLst>
                                    <p:cond delay="0"/>
                                  </p:stCondLst>
                                  <p:childTnLst>
                                    <p:set>
                                      <p:cBhvr>
                                        <p:cTn id="56" dur="1" fill="hold">
                                          <p:stCondLst>
                                            <p:cond delay="0"/>
                                          </p:stCondLst>
                                        </p:cTn>
                                        <p:tgtEl>
                                          <p:spTgt spid="46"/>
                                        </p:tgtEl>
                                        <p:attrNameLst>
                                          <p:attrName>style.visibility</p:attrName>
                                        </p:attrNameLst>
                                      </p:cBhvr>
                                      <p:to>
                                        <p:strVal val="visible"/>
                                      </p:to>
                                    </p:set>
                                    <p:animEffect transition="in" filter="blinds(horizontal)">
                                      <p:cBhvr>
                                        <p:cTn id="57" dur="500"/>
                                        <p:tgtEl>
                                          <p:spTgt spid="46"/>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50"/>
                                        </p:tgtEl>
                                        <p:attrNameLst>
                                          <p:attrName>style.visibility</p:attrName>
                                        </p:attrNameLst>
                                      </p:cBhvr>
                                      <p:to>
                                        <p:strVal val="visible"/>
                                      </p:to>
                                    </p:set>
                                    <p:animEffect transition="in" filter="blinds(horizontal)">
                                      <p:cBhvr>
                                        <p:cTn id="60" dur="500"/>
                                        <p:tgtEl>
                                          <p:spTgt spid="50"/>
                                        </p:tgtEl>
                                      </p:cBhvr>
                                    </p:animEffect>
                                  </p:childTnLst>
                                </p:cTn>
                              </p:par>
                              <p:par>
                                <p:cTn id="61" presetID="1" presetClass="entr" presetSubtype="0" fill="hold" grpId="0" nodeType="withEffect">
                                  <p:stCondLst>
                                    <p:cond delay="0"/>
                                  </p:stCondLst>
                                  <p:childTnLst>
                                    <p:set>
                                      <p:cBhvr>
                                        <p:cTn id="62" dur="1" fill="hold">
                                          <p:stCondLst>
                                            <p:cond delay="0"/>
                                          </p:stCondLst>
                                        </p:cTn>
                                        <p:tgtEl>
                                          <p:spTgt spid="75"/>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animBg="1"/>
      <p:bldP spid="16" grpId="0" animBg="1"/>
      <p:bldP spid="17" grpId="0" animBg="1"/>
      <p:bldP spid="20" grpId="0" animBg="1"/>
      <p:bldP spid="21" grpId="0"/>
      <p:bldP spid="24" grpId="0" animBg="1"/>
      <p:bldP spid="25" grpId="0" animBg="1"/>
      <p:bldP spid="26" grpId="0" animBg="1"/>
      <p:bldP spid="37" grpId="0" animBg="1"/>
      <p:bldP spid="38" grpId="0" animBg="1"/>
      <p:bldP spid="40" grpId="0"/>
      <p:bldP spid="41" grpId="0"/>
      <p:bldP spid="49" grpId="0"/>
      <p:bldP spid="50" grpId="0"/>
      <p:bldP spid="75" grpId="0"/>
      <p:bldP spid="78" grpId="0"/>
      <p:bldP spid="82"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pPr>
              <a:buClr>
                <a:srgbClr val="000000"/>
              </a:buClr>
            </a:pPr>
            <a:r>
              <a:rPr dirty="0">
                <a:solidFill>
                  <a:srgbClr val="000000"/>
                </a:solidFill>
              </a:rPr>
              <a:t>Performance Hardware Security Module (HSM)</a:t>
            </a:r>
            <a:br>
              <a:rPr dirty="0"/>
            </a:br>
            <a:r>
              <a:rPr lang="de-DE" dirty="0"/>
              <a:t>AURIX</a:t>
            </a:r>
            <a:r>
              <a:rPr lang="de-DE" baseline="30000" dirty="0"/>
              <a:t>TM</a:t>
            </a:r>
            <a:r>
              <a:rPr dirty="0">
                <a:solidFill>
                  <a:srgbClr val="589482"/>
                </a:solidFill>
              </a:rPr>
              <a:t> TC3xx: Full         compliant</a:t>
            </a:r>
          </a:p>
        </p:txBody>
      </p:sp>
      <p:grpSp>
        <p:nvGrpSpPr>
          <p:cNvPr id="4" name="Group 3"/>
          <p:cNvGrpSpPr/>
          <p:nvPr/>
        </p:nvGrpSpPr>
        <p:grpSpPr>
          <a:xfrm>
            <a:off x="1093914" y="995793"/>
            <a:ext cx="5778483" cy="5472607"/>
            <a:chOff x="323528" y="746844"/>
            <a:chExt cx="5778483" cy="4104456"/>
          </a:xfrm>
        </p:grpSpPr>
        <p:grpSp>
          <p:nvGrpSpPr>
            <p:cNvPr id="3" name="Group 2"/>
            <p:cNvGrpSpPr/>
            <p:nvPr/>
          </p:nvGrpSpPr>
          <p:grpSpPr>
            <a:xfrm>
              <a:off x="323528" y="746844"/>
              <a:ext cx="5578058" cy="4104456"/>
              <a:chOff x="65600" y="746844"/>
              <a:chExt cx="5978462" cy="4104456"/>
            </a:xfrm>
          </p:grpSpPr>
          <p:sp>
            <p:nvSpPr>
              <p:cNvPr id="6" name="Abgerundetes Rechteck 59"/>
              <p:cNvSpPr/>
              <p:nvPr/>
            </p:nvSpPr>
            <p:spPr bwMode="auto">
              <a:xfrm>
                <a:off x="3353310" y="746844"/>
                <a:ext cx="2690752" cy="4104456"/>
              </a:xfrm>
              <a:prstGeom prst="roundRect">
                <a:avLst>
                  <a:gd name="adj" fmla="val 2676"/>
                </a:avLst>
              </a:prstGeom>
              <a:solidFill>
                <a:schemeClr val="accent3">
                  <a:lumMod val="40000"/>
                  <a:lumOff val="60000"/>
                </a:schemeClr>
              </a:solidFill>
              <a:ln w="38100">
                <a:solidFill>
                  <a:schemeClr val="accent3">
                    <a:lumMod val="50000"/>
                  </a:schemeClr>
                </a:solid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00214A"/>
                  </a:solidFill>
                  <a:latin typeface="Verdana"/>
                  <a:ea typeface="Verdana" pitchFamily="34" charset="0"/>
                </a:endParaRPr>
              </a:p>
            </p:txBody>
          </p:sp>
          <p:sp>
            <p:nvSpPr>
              <p:cNvPr id="7" name="Abgerundetes Rechteck 9"/>
              <p:cNvSpPr/>
              <p:nvPr/>
            </p:nvSpPr>
            <p:spPr bwMode="auto">
              <a:xfrm>
                <a:off x="2539734" y="1132094"/>
                <a:ext cx="1909199" cy="568769"/>
              </a:xfrm>
              <a:prstGeom prst="roundRect">
                <a:avLst>
                  <a:gd name="adj" fmla="val 9495"/>
                </a:avLst>
              </a:prstGeom>
              <a:solidFill>
                <a:srgbClr val="BFBFBF"/>
              </a:solidFill>
              <a:ln w="9525">
                <a:noFill/>
                <a:miter lim="800000"/>
                <a:headEnd/>
                <a:tailEnd/>
              </a:ln>
              <a:effectLst/>
            </p:spPr>
            <p:txBody>
              <a:bodyPr wrap="square" lIns="72000" tIns="72000" rIns="72000" bIns="72000" rtlCol="0" anchor="ctr"/>
              <a:lstStyle/>
              <a:p>
                <a:pPr eaLnBrk="0" hangingPunct="0">
                  <a:buClr>
                    <a:srgbClr val="000000"/>
                  </a:buClr>
                </a:pPr>
                <a:r>
                  <a:rPr lang="en-GB" sz="1200" dirty="0">
                    <a:latin typeface="Arial" panose="020B0604020202020204" pitchFamily="34" charset="0"/>
                    <a:ea typeface="Verdana" pitchFamily="34" charset="0"/>
                    <a:cs typeface="Arial" panose="020B0604020202020204" pitchFamily="34" charset="0"/>
                  </a:rPr>
                  <a:t>    Flash</a:t>
                </a:r>
              </a:p>
            </p:txBody>
          </p:sp>
          <p:sp>
            <p:nvSpPr>
              <p:cNvPr id="8" name="Abgerundetes Rechteck 11"/>
              <p:cNvSpPr/>
              <p:nvPr/>
            </p:nvSpPr>
            <p:spPr bwMode="auto">
              <a:xfrm>
                <a:off x="75212" y="3741313"/>
                <a:ext cx="1042077" cy="558719"/>
              </a:xfrm>
              <a:prstGeom prst="roundRect">
                <a:avLst>
                  <a:gd name="adj" fmla="val 9666"/>
                </a:avLst>
              </a:prstGeom>
              <a:solidFill>
                <a:schemeClr val="accent3">
                  <a:lumMod val="75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Peripherals</a:t>
                </a:r>
              </a:p>
            </p:txBody>
          </p:sp>
          <p:sp>
            <p:nvSpPr>
              <p:cNvPr id="9" name="Abgerundetes Rechteck 12"/>
              <p:cNvSpPr/>
              <p:nvPr/>
            </p:nvSpPr>
            <p:spPr bwMode="auto">
              <a:xfrm>
                <a:off x="107505" y="1132094"/>
                <a:ext cx="952147" cy="568769"/>
              </a:xfrm>
              <a:prstGeom prst="roundRect">
                <a:avLst>
                  <a:gd name="adj" fmla="val 9495"/>
                </a:avLst>
              </a:prstGeom>
              <a:solidFill>
                <a:schemeClr val="accent3">
                  <a:lumMod val="50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TriCore0</a:t>
                </a:r>
              </a:p>
            </p:txBody>
          </p:sp>
          <p:sp>
            <p:nvSpPr>
              <p:cNvPr id="10" name="Abgerundetes Rechteck 13"/>
              <p:cNvSpPr/>
              <p:nvPr/>
            </p:nvSpPr>
            <p:spPr bwMode="auto">
              <a:xfrm>
                <a:off x="1211189" y="1132093"/>
                <a:ext cx="952147" cy="568769"/>
              </a:xfrm>
              <a:prstGeom prst="roundRect">
                <a:avLst>
                  <a:gd name="adj" fmla="val 9495"/>
                </a:avLst>
              </a:prstGeom>
              <a:solidFill>
                <a:schemeClr val="accent3">
                  <a:lumMod val="50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TriCore1</a:t>
                </a:r>
              </a:p>
            </p:txBody>
          </p:sp>
          <p:sp>
            <p:nvSpPr>
              <p:cNvPr id="11" name="Abgerundetes Rechteck 14"/>
              <p:cNvSpPr/>
              <p:nvPr/>
            </p:nvSpPr>
            <p:spPr bwMode="auto">
              <a:xfrm>
                <a:off x="75212" y="2429418"/>
                <a:ext cx="952147" cy="568769"/>
              </a:xfrm>
              <a:prstGeom prst="roundRect">
                <a:avLst>
                  <a:gd name="adj" fmla="val 9495"/>
                </a:avLst>
              </a:prstGeom>
              <a:solidFill>
                <a:srgbClr val="BFBFBF"/>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latin typeface="Arial" panose="020B0604020202020204" pitchFamily="34" charset="0"/>
                    <a:ea typeface="Verdana" pitchFamily="34" charset="0"/>
                    <a:cs typeface="Arial" panose="020B0604020202020204" pitchFamily="34" charset="0"/>
                  </a:rPr>
                  <a:t>SRAM</a:t>
                </a:r>
              </a:p>
            </p:txBody>
          </p:sp>
          <p:sp>
            <p:nvSpPr>
              <p:cNvPr id="12" name="Abgerundetes Rechteck 15"/>
              <p:cNvSpPr/>
              <p:nvPr/>
            </p:nvSpPr>
            <p:spPr bwMode="auto">
              <a:xfrm>
                <a:off x="1187802" y="2429418"/>
                <a:ext cx="952147" cy="568769"/>
              </a:xfrm>
              <a:prstGeom prst="roundRect">
                <a:avLst>
                  <a:gd name="adj" fmla="val 9495"/>
                </a:avLst>
              </a:prstGeom>
              <a:solidFill>
                <a:srgbClr val="BFBFBF"/>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latin typeface="Arial" panose="020B0604020202020204" pitchFamily="34" charset="0"/>
                    <a:ea typeface="Verdana" pitchFamily="34" charset="0"/>
                    <a:cs typeface="Arial" panose="020B0604020202020204" pitchFamily="34" charset="0"/>
                  </a:rPr>
                  <a:t>Bridge</a:t>
                </a:r>
              </a:p>
            </p:txBody>
          </p:sp>
          <p:sp>
            <p:nvSpPr>
              <p:cNvPr id="13" name="Pfeil nach links und rechts 18"/>
              <p:cNvSpPr/>
              <p:nvPr/>
            </p:nvSpPr>
            <p:spPr bwMode="auto">
              <a:xfrm>
                <a:off x="75211" y="1973574"/>
                <a:ext cx="3197523"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14" name="Pfeil nach links und rechts 19"/>
              <p:cNvSpPr/>
              <p:nvPr/>
            </p:nvSpPr>
            <p:spPr bwMode="auto">
              <a:xfrm>
                <a:off x="65600" y="3287038"/>
                <a:ext cx="3499960"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15" name="Pfeil nach links und rechts 21"/>
              <p:cNvSpPr/>
              <p:nvPr/>
            </p:nvSpPr>
            <p:spPr bwMode="auto">
              <a:xfrm rot="5400000">
                <a:off x="2897043" y="2618179"/>
                <a:ext cx="3348716" cy="204033"/>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16" name="Pfeil nach links und rechts 24"/>
              <p:cNvSpPr/>
              <p:nvPr/>
            </p:nvSpPr>
            <p:spPr bwMode="auto">
              <a:xfrm rot="5400000">
                <a:off x="1558238" y="1755549"/>
                <a:ext cx="271121" cy="204031"/>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17" name="Pfeil nach links und rechts 25"/>
              <p:cNvSpPr/>
              <p:nvPr/>
            </p:nvSpPr>
            <p:spPr bwMode="auto">
              <a:xfrm rot="5400000">
                <a:off x="2822256" y="1755549"/>
                <a:ext cx="271121" cy="204031"/>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18" name="Pfeil nach links und rechts 26"/>
              <p:cNvSpPr/>
              <p:nvPr/>
            </p:nvSpPr>
            <p:spPr bwMode="auto">
              <a:xfrm rot="5400000">
                <a:off x="437711" y="2162581"/>
                <a:ext cx="271121" cy="204031"/>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19" name="Pfeil nach links und rechts 27"/>
              <p:cNvSpPr/>
              <p:nvPr/>
            </p:nvSpPr>
            <p:spPr bwMode="auto">
              <a:xfrm rot="5400000">
                <a:off x="1558238" y="2162581"/>
                <a:ext cx="271121" cy="204031"/>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20" name="Pfeil nach links und rechts 28"/>
              <p:cNvSpPr/>
              <p:nvPr/>
            </p:nvSpPr>
            <p:spPr bwMode="auto">
              <a:xfrm rot="5400000">
                <a:off x="437711" y="1755549"/>
                <a:ext cx="271121" cy="204031"/>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21" name="Pfeil nach links und rechts 29"/>
              <p:cNvSpPr/>
              <p:nvPr/>
            </p:nvSpPr>
            <p:spPr bwMode="auto">
              <a:xfrm rot="5400000">
                <a:off x="1558238" y="3061187"/>
                <a:ext cx="271121" cy="204031"/>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22" name="Pfeil nach links und rechts 30"/>
              <p:cNvSpPr/>
              <p:nvPr/>
            </p:nvSpPr>
            <p:spPr bwMode="auto">
              <a:xfrm rot="5400000">
                <a:off x="2661922" y="3457925"/>
                <a:ext cx="271121" cy="204031"/>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23" name="Pfeil nach links und rechts 31"/>
              <p:cNvSpPr/>
              <p:nvPr/>
            </p:nvSpPr>
            <p:spPr bwMode="auto">
              <a:xfrm rot="5400000">
                <a:off x="1550301" y="3457925"/>
                <a:ext cx="271121" cy="204031"/>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24" name="Pfeil nach links und rechts 32"/>
              <p:cNvSpPr/>
              <p:nvPr/>
            </p:nvSpPr>
            <p:spPr bwMode="auto">
              <a:xfrm rot="5400000">
                <a:off x="428100" y="3457533"/>
                <a:ext cx="271121" cy="204031"/>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25" name="Abgerundetes Rechteck 34"/>
              <p:cNvSpPr/>
              <p:nvPr/>
            </p:nvSpPr>
            <p:spPr bwMode="auto">
              <a:xfrm>
                <a:off x="3580822" y="1045837"/>
                <a:ext cx="476073" cy="3368236"/>
              </a:xfrm>
              <a:prstGeom prst="roundRect">
                <a:avLst>
                  <a:gd name="adj" fmla="val 15125"/>
                </a:avLst>
              </a:prstGeom>
              <a:solidFill>
                <a:schemeClr val="accent3">
                  <a:lumMod val="50000"/>
                </a:schemeClr>
              </a:solidFill>
              <a:ln w="9525">
                <a:noFill/>
                <a:miter lim="800000"/>
                <a:headEnd/>
                <a:tailEnd/>
              </a:ln>
              <a:effectLst/>
            </p:spPr>
            <p:txBody>
              <a:bodyPr vert="vert270" wrap="square" lIns="72000" tIns="72000" rIns="72000" bIns="72000" rtlCol="0" anchor="ctr"/>
              <a:lstStyle/>
              <a:p>
                <a:pPr algn="ctr" eaLnBrk="0" hangingPunct="0">
                  <a:buClr>
                    <a:srgbClr val="000000"/>
                  </a:buClr>
                </a:pPr>
                <a:r>
                  <a:rPr lang="en-GB" sz="1600" dirty="0">
                    <a:solidFill>
                      <a:srgbClr val="FFFFFF"/>
                    </a:solidFill>
                    <a:latin typeface="Arial" panose="020B0604020202020204" pitchFamily="34" charset="0"/>
                    <a:ea typeface="Verdana" pitchFamily="34" charset="0"/>
                    <a:cs typeface="Arial" panose="020B0604020202020204" pitchFamily="34" charset="0"/>
                  </a:rPr>
                  <a:t>Firewall</a:t>
                </a:r>
              </a:p>
            </p:txBody>
          </p:sp>
          <p:sp>
            <p:nvSpPr>
              <p:cNvPr id="26" name="Pfeil nach links und rechts 36"/>
              <p:cNvSpPr/>
              <p:nvPr/>
            </p:nvSpPr>
            <p:spPr bwMode="auto">
              <a:xfrm rot="10800000">
                <a:off x="4656011" y="2013421"/>
                <a:ext cx="347969"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27" name="Pfeil nach links und rechts 37"/>
              <p:cNvSpPr/>
              <p:nvPr/>
            </p:nvSpPr>
            <p:spPr bwMode="auto">
              <a:xfrm rot="10800000">
                <a:off x="4642795" y="3281578"/>
                <a:ext cx="347969"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28" name="Pfeil nach links und rechts 38"/>
              <p:cNvSpPr/>
              <p:nvPr/>
            </p:nvSpPr>
            <p:spPr bwMode="auto">
              <a:xfrm rot="10800000">
                <a:off x="4667575" y="2431288"/>
                <a:ext cx="347969"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29" name="Pfeil nach links und rechts 39"/>
              <p:cNvSpPr/>
              <p:nvPr/>
            </p:nvSpPr>
            <p:spPr bwMode="auto">
              <a:xfrm rot="10800000">
                <a:off x="4650564" y="2852729"/>
                <a:ext cx="347969"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30" name="Pfeil nach links und rechts 40"/>
              <p:cNvSpPr/>
              <p:nvPr/>
            </p:nvSpPr>
            <p:spPr bwMode="auto">
              <a:xfrm rot="10800000">
                <a:off x="4655576" y="1598978"/>
                <a:ext cx="347969"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31" name="Pfeil nach links und rechts 41"/>
              <p:cNvSpPr/>
              <p:nvPr/>
            </p:nvSpPr>
            <p:spPr bwMode="auto">
              <a:xfrm rot="10800000">
                <a:off x="4642795" y="1184560"/>
                <a:ext cx="347969"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32" name="Abgerundetes Rechteck 42"/>
              <p:cNvSpPr/>
              <p:nvPr/>
            </p:nvSpPr>
            <p:spPr bwMode="auto">
              <a:xfrm>
                <a:off x="5038575" y="1060671"/>
                <a:ext cx="906845" cy="363871"/>
              </a:xfrm>
              <a:prstGeom prst="roundRect">
                <a:avLst>
                  <a:gd name="adj" fmla="val 14842"/>
                </a:avLst>
              </a:prstGeom>
              <a:solidFill>
                <a:schemeClr val="accent3">
                  <a:lumMod val="50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32-bit CPU</a:t>
                </a:r>
              </a:p>
            </p:txBody>
          </p:sp>
          <p:sp>
            <p:nvSpPr>
              <p:cNvPr id="33" name="Pfeil nach links und rechts 47"/>
              <p:cNvSpPr/>
              <p:nvPr/>
            </p:nvSpPr>
            <p:spPr bwMode="auto">
              <a:xfrm rot="10800000">
                <a:off x="4100964" y="3300906"/>
                <a:ext cx="347969"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34" name="Abgerundetes Rechteck 48"/>
              <p:cNvSpPr/>
              <p:nvPr/>
            </p:nvSpPr>
            <p:spPr bwMode="auto">
              <a:xfrm>
                <a:off x="5038575" y="1485941"/>
                <a:ext cx="906845" cy="363871"/>
              </a:xfrm>
              <a:prstGeom prst="roundRect">
                <a:avLst/>
              </a:prstGeom>
              <a:solidFill>
                <a:srgbClr val="BFBFBF"/>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latin typeface="Arial" panose="020B0604020202020204" pitchFamily="34" charset="0"/>
                    <a:ea typeface="Verdana" pitchFamily="34" charset="0"/>
                    <a:cs typeface="Arial" panose="020B0604020202020204" pitchFamily="34" charset="0"/>
                  </a:rPr>
                  <a:t>SRAM</a:t>
                </a:r>
              </a:p>
            </p:txBody>
          </p:sp>
          <p:sp>
            <p:nvSpPr>
              <p:cNvPr id="35" name="Abgerundetes Rechteck 49"/>
              <p:cNvSpPr/>
              <p:nvPr/>
            </p:nvSpPr>
            <p:spPr bwMode="auto">
              <a:xfrm>
                <a:off x="5030267" y="3609009"/>
                <a:ext cx="906845" cy="363871"/>
              </a:xfrm>
              <a:prstGeom prst="roundRect">
                <a:avLst>
                  <a:gd name="adj" fmla="val 14842"/>
                </a:avLst>
              </a:prstGeom>
              <a:solidFill>
                <a:schemeClr val="accent3">
                  <a:lumMod val="75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TRNG</a:t>
                </a:r>
              </a:p>
            </p:txBody>
          </p:sp>
          <p:sp>
            <p:nvSpPr>
              <p:cNvPr id="36" name="Abgerundetes Rechteck 50"/>
              <p:cNvSpPr/>
              <p:nvPr/>
            </p:nvSpPr>
            <p:spPr bwMode="auto">
              <a:xfrm>
                <a:off x="5038575" y="2754943"/>
                <a:ext cx="906845" cy="363871"/>
              </a:xfrm>
              <a:prstGeom prst="roundRect">
                <a:avLst/>
              </a:prstGeom>
              <a:solidFill>
                <a:schemeClr val="accent6">
                  <a:lumMod val="60000"/>
                  <a:lumOff val="40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Verdana"/>
                    <a:ea typeface="Verdana" pitchFamily="34" charset="0"/>
                  </a:rPr>
                  <a:t>PKC </a:t>
                </a:r>
              </a:p>
              <a:p>
                <a:pPr algn="ctr" eaLnBrk="0" hangingPunct="0">
                  <a:buClr>
                    <a:srgbClr val="000000"/>
                  </a:buClr>
                </a:pPr>
                <a:r>
                  <a:rPr lang="en-GB" sz="1200" dirty="0">
                    <a:solidFill>
                      <a:srgbClr val="FFFFFF"/>
                    </a:solidFill>
                    <a:latin typeface="Verdana"/>
                    <a:ea typeface="Verdana" pitchFamily="34" charset="0"/>
                  </a:rPr>
                  <a:t>ECC 256</a:t>
                </a:r>
              </a:p>
            </p:txBody>
          </p:sp>
          <p:sp>
            <p:nvSpPr>
              <p:cNvPr id="37" name="Abgerundetes Rechteck 51"/>
              <p:cNvSpPr/>
              <p:nvPr/>
            </p:nvSpPr>
            <p:spPr bwMode="auto">
              <a:xfrm>
                <a:off x="5038575" y="1904517"/>
                <a:ext cx="906845" cy="363871"/>
              </a:xfrm>
              <a:prstGeom prst="roundRect">
                <a:avLst>
                  <a:gd name="adj" fmla="val 14842"/>
                </a:avLst>
              </a:prstGeom>
              <a:solidFill>
                <a:srgbClr val="BFBFBF"/>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latin typeface="Arial" panose="020B0604020202020204" pitchFamily="34" charset="0"/>
                    <a:ea typeface="Verdana" pitchFamily="34" charset="0"/>
                    <a:cs typeface="Arial" panose="020B0604020202020204" pitchFamily="34" charset="0"/>
                  </a:rPr>
                  <a:t>Boot ROM</a:t>
                </a:r>
              </a:p>
            </p:txBody>
          </p:sp>
          <p:sp>
            <p:nvSpPr>
              <p:cNvPr id="38" name="Abgerundetes Rechteck 52"/>
              <p:cNvSpPr/>
              <p:nvPr/>
            </p:nvSpPr>
            <p:spPr bwMode="auto">
              <a:xfrm>
                <a:off x="5038575" y="2330803"/>
                <a:ext cx="906845" cy="363871"/>
              </a:xfrm>
              <a:prstGeom prst="roundRect">
                <a:avLst>
                  <a:gd name="adj" fmla="val 14842"/>
                </a:avLst>
              </a:prstGeom>
              <a:solidFill>
                <a:srgbClr val="7F7F7F"/>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AES 128</a:t>
                </a:r>
              </a:p>
            </p:txBody>
          </p:sp>
          <p:sp>
            <p:nvSpPr>
              <p:cNvPr id="39" name="Abgerundetes Rechteck 53"/>
              <p:cNvSpPr/>
              <p:nvPr/>
            </p:nvSpPr>
            <p:spPr bwMode="auto">
              <a:xfrm>
                <a:off x="5030267" y="3181092"/>
                <a:ext cx="906845" cy="363871"/>
              </a:xfrm>
              <a:prstGeom prst="roundRect">
                <a:avLst/>
              </a:prstGeom>
              <a:solidFill>
                <a:schemeClr val="accent6">
                  <a:lumMod val="60000"/>
                  <a:lumOff val="40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HASH</a:t>
                </a:r>
              </a:p>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SHA 2</a:t>
                </a:r>
              </a:p>
            </p:txBody>
          </p:sp>
          <p:sp>
            <p:nvSpPr>
              <p:cNvPr id="40" name="Abgerundetes Rechteck 54"/>
              <p:cNvSpPr/>
              <p:nvPr/>
            </p:nvSpPr>
            <p:spPr bwMode="auto">
              <a:xfrm>
                <a:off x="5024433" y="4030683"/>
                <a:ext cx="906845" cy="363871"/>
              </a:xfrm>
              <a:prstGeom prst="roundRect">
                <a:avLst>
                  <a:gd name="adj" fmla="val 14842"/>
                </a:avLst>
              </a:prstGeom>
              <a:solidFill>
                <a:schemeClr val="accent3">
                  <a:lumMod val="75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Timer</a:t>
                </a:r>
              </a:p>
            </p:txBody>
          </p:sp>
          <p:sp>
            <p:nvSpPr>
              <p:cNvPr id="41" name="Pfeil nach links und rechts 55"/>
              <p:cNvSpPr/>
              <p:nvPr/>
            </p:nvSpPr>
            <p:spPr bwMode="auto">
              <a:xfrm rot="10800000">
                <a:off x="4642795" y="4131169"/>
                <a:ext cx="347969"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42" name="Pfeil nach links und rechts 56"/>
              <p:cNvSpPr/>
              <p:nvPr/>
            </p:nvSpPr>
            <p:spPr bwMode="auto">
              <a:xfrm rot="10800000">
                <a:off x="4661845" y="3691336"/>
                <a:ext cx="347969" cy="158972"/>
              </a:xfrm>
              <a:prstGeom prst="leftRightArrow">
                <a:avLst/>
              </a:prstGeom>
              <a:solidFill>
                <a:schemeClr val="accent3">
                  <a:lumMod val="75000"/>
                </a:schemeClr>
              </a:solidFill>
              <a:ln w="9525">
                <a:noFill/>
                <a:miter lim="800000"/>
                <a:headEnd/>
                <a:tailEnd/>
              </a:ln>
              <a:effectLst/>
            </p:spPr>
            <p:txBody>
              <a:bodyPr wrap="square" lIns="72000" tIns="72000" rIns="72000" bIns="72000" rtlCol="0" anchor="ctr">
                <a:noAutofit/>
              </a:bodyPr>
              <a:lstStyle/>
              <a:p>
                <a:pPr algn="ctr" eaLnBrk="0" hangingPunct="0">
                  <a:buClr>
                    <a:srgbClr val="000000"/>
                  </a:buClr>
                </a:pPr>
                <a:endParaRPr lang="en-GB" sz="1600" dirty="0">
                  <a:solidFill>
                    <a:srgbClr val="24466D"/>
                  </a:solidFill>
                  <a:latin typeface="Verdana"/>
                  <a:ea typeface="Verdana" pitchFamily="34" charset="0"/>
                </a:endParaRPr>
              </a:p>
            </p:txBody>
          </p:sp>
          <p:sp>
            <p:nvSpPr>
              <p:cNvPr id="43" name="Textfeld 58"/>
              <p:cNvSpPr txBox="1"/>
              <p:nvPr/>
            </p:nvSpPr>
            <p:spPr bwMode="auto">
              <a:xfrm>
                <a:off x="4202233" y="810674"/>
                <a:ext cx="1229091" cy="161583"/>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B70D28"/>
                  </a:buClr>
                </a:pPr>
                <a:r>
                  <a:rPr lang="en-GB" sz="1400" kern="0" dirty="0">
                    <a:latin typeface="Arial" panose="020B0604020202020204" pitchFamily="34" charset="0"/>
                    <a:ea typeface="Verdana" pitchFamily="34" charset="0"/>
                    <a:cs typeface="Arial" panose="020B0604020202020204" pitchFamily="34" charset="0"/>
                  </a:rPr>
                  <a:t>HSM Domain</a:t>
                </a:r>
              </a:p>
            </p:txBody>
          </p:sp>
          <p:sp>
            <p:nvSpPr>
              <p:cNvPr id="44" name="Abgerundetes Rechteck 61"/>
              <p:cNvSpPr/>
              <p:nvPr/>
            </p:nvSpPr>
            <p:spPr bwMode="auto">
              <a:xfrm>
                <a:off x="1172760" y="3737809"/>
                <a:ext cx="1042077" cy="558719"/>
              </a:xfrm>
              <a:prstGeom prst="roundRect">
                <a:avLst>
                  <a:gd name="adj" fmla="val 9666"/>
                </a:avLst>
              </a:prstGeom>
              <a:solidFill>
                <a:schemeClr val="accent3">
                  <a:lumMod val="75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Peripherals</a:t>
                </a:r>
              </a:p>
            </p:txBody>
          </p:sp>
          <p:sp>
            <p:nvSpPr>
              <p:cNvPr id="45" name="Abgerundetes Rechteck 62"/>
              <p:cNvSpPr/>
              <p:nvPr/>
            </p:nvSpPr>
            <p:spPr bwMode="auto">
              <a:xfrm>
                <a:off x="2276444" y="3741313"/>
                <a:ext cx="1042077" cy="558719"/>
              </a:xfrm>
              <a:prstGeom prst="roundRect">
                <a:avLst>
                  <a:gd name="adj" fmla="val 9666"/>
                </a:avLst>
              </a:prstGeom>
              <a:solidFill>
                <a:schemeClr val="accent3">
                  <a:lumMod val="75000"/>
                </a:schemeClr>
              </a:solidFill>
              <a:ln w="9525">
                <a:noFill/>
                <a:miter lim="800000"/>
                <a:headEnd/>
                <a:tailEnd/>
              </a:ln>
              <a:effectLst/>
            </p:spPr>
            <p:txBody>
              <a:bodyPr wrap="square" lIns="72000" tIns="72000" rIns="72000" bIns="72000" rtlCol="0" anchor="ctr"/>
              <a:lstStyle/>
              <a:p>
                <a:pPr algn="ctr" eaLnBrk="0" hangingPunct="0">
                  <a:buClr>
                    <a:srgbClr val="000000"/>
                  </a:buClr>
                </a:pPr>
                <a:r>
                  <a:rPr lang="en-GB" sz="1200" dirty="0">
                    <a:solidFill>
                      <a:srgbClr val="FFFFFF"/>
                    </a:solidFill>
                    <a:latin typeface="Arial" panose="020B0604020202020204" pitchFamily="34" charset="0"/>
                    <a:ea typeface="Verdana" pitchFamily="34" charset="0"/>
                    <a:cs typeface="Arial" panose="020B0604020202020204" pitchFamily="34" charset="0"/>
                  </a:rPr>
                  <a:t>Peripherals</a:t>
                </a:r>
              </a:p>
            </p:txBody>
          </p:sp>
        </p:grpSp>
        <p:sp>
          <p:nvSpPr>
            <p:cNvPr id="47" name="Textfeld 44"/>
            <p:cNvSpPr txBox="1"/>
            <p:nvPr/>
          </p:nvSpPr>
          <p:spPr bwMode="auto">
            <a:xfrm>
              <a:off x="3243818" y="4447034"/>
              <a:ext cx="2858193" cy="352019"/>
            </a:xfrm>
            <a:prstGeom prst="rect">
              <a:avLst/>
            </a:prstGeom>
            <a:noFill/>
            <a:ln w="9525">
              <a:no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B70D28"/>
                </a:buClr>
              </a:pPr>
              <a:r>
                <a:rPr lang="en-GB" sz="1400" kern="0" dirty="0">
                  <a:latin typeface="Arial" panose="020B0604020202020204" pitchFamily="34" charset="0"/>
                  <a:ea typeface="Verdana" pitchFamily="34" charset="0"/>
                  <a:cs typeface="Arial" panose="020B0604020202020204" pitchFamily="34" charset="0"/>
                </a:rPr>
                <a:t>Trusted Execution </a:t>
              </a:r>
            </a:p>
            <a:p>
              <a:pPr algn="ctr" eaLnBrk="0" fontAlgn="auto" hangingPunct="0">
                <a:spcBef>
                  <a:spcPts val="0"/>
                </a:spcBef>
                <a:spcAft>
                  <a:spcPts val="300"/>
                </a:spcAft>
                <a:buClr>
                  <a:srgbClr val="B70D28"/>
                </a:buClr>
              </a:pPr>
              <a:r>
                <a:rPr lang="en-GB" sz="1400" kern="0" dirty="0">
                  <a:latin typeface="Arial" panose="020B0604020202020204" pitchFamily="34" charset="0"/>
                  <a:ea typeface="Verdana" pitchFamily="34" charset="0"/>
                  <a:cs typeface="Arial" panose="020B0604020202020204" pitchFamily="34" charset="0"/>
                </a:rPr>
                <a:t>Environment</a:t>
              </a:r>
            </a:p>
          </p:txBody>
        </p:sp>
      </p:grpSp>
      <p:pic>
        <p:nvPicPr>
          <p:cNvPr id="52" name="Picture 8"/>
          <p:cNvPicPr>
            <a:picLocks noChangeAspect="1" noChangeArrowheads="1"/>
          </p:cNvPicPr>
          <p:nvPr/>
        </p:nvPicPr>
        <p:blipFill>
          <a:blip r:embed="rId3" cstate="email"/>
          <a:srcRect/>
          <a:stretch>
            <a:fillRect/>
          </a:stretch>
        </p:blipFill>
        <p:spPr bwMode="auto">
          <a:xfrm>
            <a:off x="3887610" y="559942"/>
            <a:ext cx="643299" cy="321649"/>
          </a:xfrm>
          <a:prstGeom prst="rect">
            <a:avLst/>
          </a:prstGeom>
          <a:noFill/>
          <a:ln w="12700" algn="ctr">
            <a:noFill/>
            <a:miter lim="800000"/>
            <a:headEnd/>
            <a:tailEnd/>
          </a:ln>
          <a:effectLst/>
        </p:spPr>
      </p:pic>
      <p:grpSp>
        <p:nvGrpSpPr>
          <p:cNvPr id="53" name="Group 52"/>
          <p:cNvGrpSpPr/>
          <p:nvPr/>
        </p:nvGrpSpPr>
        <p:grpSpPr>
          <a:xfrm>
            <a:off x="6861589" y="928257"/>
            <a:ext cx="3102040" cy="5548709"/>
            <a:chOff x="5934456" y="-449359"/>
            <a:chExt cx="3102040" cy="5538999"/>
          </a:xfrm>
        </p:grpSpPr>
        <p:sp>
          <p:nvSpPr>
            <p:cNvPr id="54" name="Rounded Rectangle 53"/>
            <p:cNvSpPr/>
            <p:nvPr/>
          </p:nvSpPr>
          <p:spPr bwMode="auto">
            <a:xfrm>
              <a:off x="5934456" y="-449359"/>
              <a:ext cx="3102040" cy="5538999"/>
            </a:xfrm>
            <a:prstGeom prst="roundRect">
              <a:avLst>
                <a:gd name="adj" fmla="val 6295"/>
              </a:avLst>
            </a:prstGeom>
            <a:solidFill>
              <a:srgbClr val="CEE2DC"/>
            </a:solidFill>
            <a:ln>
              <a:solidFill>
                <a:srgbClr val="8F7F82"/>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273050" indent="-273050">
                <a:buClr>
                  <a:srgbClr val="E30034"/>
                </a:buClr>
                <a:defRPr/>
              </a:pPr>
              <a:r>
                <a:rPr lang="en-GB" sz="900" b="1" dirty="0">
                  <a:solidFill>
                    <a:srgbClr val="000000"/>
                  </a:solidFill>
                </a:rPr>
                <a:t>HSM Features</a:t>
              </a:r>
            </a:p>
            <a:p>
              <a:pPr marL="180975" indent="-180975">
                <a:spcBef>
                  <a:spcPts val="300"/>
                </a:spcBef>
                <a:spcAft>
                  <a:spcPts val="300"/>
                </a:spcAft>
                <a:buClr>
                  <a:srgbClr val="E30034"/>
                </a:buClr>
                <a:buFont typeface="Arial"/>
                <a:buChar char="›"/>
                <a:defRPr/>
              </a:pPr>
              <a:r>
                <a:rPr lang="en-GB" sz="800" dirty="0">
                  <a:solidFill>
                    <a:srgbClr val="000000"/>
                  </a:solidFill>
                </a:rPr>
                <a:t>Performance &amp; Flash</a:t>
              </a:r>
            </a:p>
            <a:p>
              <a:pPr marL="180975" indent="-180975">
                <a:spcBef>
                  <a:spcPts val="300"/>
                </a:spcBef>
                <a:spcAft>
                  <a:spcPts val="300"/>
                </a:spcAft>
                <a:buClr>
                  <a:srgbClr val="E30034"/>
                </a:buClr>
                <a:buFont typeface="Arial"/>
                <a:buChar char="›"/>
                <a:defRPr/>
              </a:pPr>
              <a:r>
                <a:rPr lang="en-GB" sz="800" dirty="0">
                  <a:solidFill>
                    <a:srgbClr val="000000"/>
                  </a:solidFill>
                </a:rPr>
                <a:t>Pin-compatibility</a:t>
              </a:r>
            </a:p>
            <a:p>
              <a:pPr marL="285750" indent="-285750">
                <a:spcBef>
                  <a:spcPts val="200"/>
                </a:spcBef>
                <a:spcAft>
                  <a:spcPts val="100"/>
                </a:spcAft>
                <a:buClr>
                  <a:srgbClr val="E30034"/>
                </a:buClr>
                <a:buFont typeface="Arial"/>
                <a:buChar char="›"/>
              </a:pPr>
              <a:r>
                <a:rPr lang="en-GB" sz="900" b="1" dirty="0">
                  <a:solidFill>
                    <a:srgbClr val="000000"/>
                  </a:solidFill>
                  <a:ea typeface="Verdana" pitchFamily="34" charset="0"/>
                </a:rPr>
                <a:t>32-bit processor </a:t>
              </a:r>
              <a:r>
                <a:rPr lang="en-GB" sz="900" dirty="0">
                  <a:solidFill>
                    <a:srgbClr val="000000"/>
                  </a:solidFill>
                  <a:ea typeface="Verdana" pitchFamily="34" charset="0"/>
                </a:rPr>
                <a:t>with up to 100MHz CPU speed</a:t>
              </a:r>
            </a:p>
            <a:p>
              <a:pPr marL="540000" lvl="1" indent="-268288">
                <a:lnSpc>
                  <a:spcPts val="1300"/>
                </a:lnSpc>
                <a:spcBef>
                  <a:spcPts val="300"/>
                </a:spcBef>
                <a:spcAft>
                  <a:spcPts val="300"/>
                </a:spcAft>
                <a:buClr>
                  <a:srgbClr val="E30034"/>
                </a:buClr>
                <a:buFont typeface="Verdana"/>
                <a:buChar char="–"/>
              </a:pPr>
              <a:r>
                <a:rPr lang="en-GB" sz="800" dirty="0">
                  <a:solidFill>
                    <a:srgbClr val="000000"/>
                  </a:solidFill>
                  <a:ea typeface="Verdana" pitchFamily="34" charset="0"/>
                </a:rPr>
                <a:t>MPU (Memory Protection Unit)</a:t>
              </a:r>
            </a:p>
            <a:p>
              <a:pPr marL="540000" lvl="1" indent="-268288">
                <a:lnSpc>
                  <a:spcPts val="1300"/>
                </a:lnSpc>
                <a:spcBef>
                  <a:spcPts val="300"/>
                </a:spcBef>
                <a:spcAft>
                  <a:spcPts val="300"/>
                </a:spcAft>
                <a:buClr>
                  <a:srgbClr val="E30034"/>
                </a:buClr>
                <a:buFont typeface="Verdana"/>
                <a:buChar char="–"/>
              </a:pPr>
              <a:r>
                <a:rPr lang="en-GB" sz="800" dirty="0">
                  <a:solidFill>
                    <a:srgbClr val="000000"/>
                  </a:solidFill>
                  <a:ea typeface="Verdana" pitchFamily="34" charset="0"/>
                </a:rPr>
                <a:t>64KB SRAM</a:t>
              </a:r>
              <a:endParaRPr lang="en-GB" sz="800" b="1" dirty="0">
                <a:solidFill>
                  <a:srgbClr val="FF0000"/>
                </a:solidFill>
                <a:latin typeface="Arial"/>
                <a:ea typeface="Verdana" pitchFamily="34" charset="0"/>
              </a:endParaRPr>
            </a:p>
            <a:p>
              <a:pPr marL="171450" indent="-171450">
                <a:lnSpc>
                  <a:spcPts val="1300"/>
                </a:lnSpc>
                <a:spcBef>
                  <a:spcPts val="300"/>
                </a:spcBef>
                <a:spcAft>
                  <a:spcPts val="300"/>
                </a:spcAft>
                <a:buClr>
                  <a:srgbClr val="E30034"/>
                </a:buClr>
                <a:buFont typeface="Verdana" panose="020B0604030504040204" pitchFamily="34" charset="0"/>
                <a:buChar char="›"/>
              </a:pPr>
              <a:r>
                <a:rPr lang="en-GB" sz="900" b="1" dirty="0">
                  <a:solidFill>
                    <a:srgbClr val="000000"/>
                  </a:solidFill>
                  <a:ea typeface="Verdana" pitchFamily="34" charset="0"/>
                </a:rPr>
                <a:t>Flash</a:t>
              </a:r>
            </a:p>
            <a:p>
              <a:pPr marL="540000" lvl="1" indent="-268288">
                <a:lnSpc>
                  <a:spcPts val="1300"/>
                </a:lnSpc>
                <a:spcBef>
                  <a:spcPts val="300"/>
                </a:spcBef>
                <a:spcAft>
                  <a:spcPts val="300"/>
                </a:spcAft>
                <a:buClr>
                  <a:srgbClr val="E30034"/>
                </a:buClr>
                <a:buFont typeface="Verdana"/>
                <a:buChar char="–"/>
              </a:pPr>
              <a:r>
                <a:rPr lang="en-GB" sz="800" dirty="0">
                  <a:solidFill>
                    <a:srgbClr val="000000"/>
                  </a:solidFill>
                  <a:ea typeface="Verdana" pitchFamily="34" charset="0"/>
                </a:rPr>
                <a:t>Code storage in 4x64KB+2x16KB reserved HSM </a:t>
              </a:r>
              <a:r>
                <a:rPr lang="en-GB" sz="800" dirty="0" err="1">
                  <a:solidFill>
                    <a:srgbClr val="000000"/>
                  </a:solidFill>
                  <a:ea typeface="Verdana" pitchFamily="34" charset="0"/>
                </a:rPr>
                <a:t>PFlash</a:t>
              </a:r>
              <a:r>
                <a:rPr lang="en-GB" sz="800" dirty="0">
                  <a:solidFill>
                    <a:srgbClr val="000000"/>
                  </a:solidFill>
                  <a:ea typeface="Verdana" pitchFamily="34" charset="0"/>
                </a:rPr>
                <a:t> below 2MB</a:t>
              </a:r>
            </a:p>
            <a:p>
              <a:pPr marL="540000" lvl="1" indent="-268288">
                <a:lnSpc>
                  <a:spcPts val="1300"/>
                </a:lnSpc>
                <a:spcBef>
                  <a:spcPts val="300"/>
                </a:spcBef>
                <a:spcAft>
                  <a:spcPts val="300"/>
                </a:spcAft>
                <a:buClr>
                  <a:srgbClr val="E30034"/>
                </a:buClr>
                <a:buFont typeface="Verdana"/>
                <a:buChar char="–"/>
              </a:pPr>
              <a:r>
                <a:rPr lang="en-GB" sz="800" dirty="0">
                  <a:solidFill>
                    <a:srgbClr val="000000"/>
                  </a:solidFill>
                  <a:ea typeface="Verdana" pitchFamily="34" charset="0"/>
                </a:rPr>
                <a:t>Key Storage, Secure Data and Counter in HSM only </a:t>
              </a:r>
              <a:r>
                <a:rPr lang="en-GB" sz="800" dirty="0">
                  <a:solidFill>
                    <a:srgbClr val="00214A"/>
                  </a:solidFill>
                  <a:ea typeface="Verdana" pitchFamily="34" charset="0"/>
                </a:rPr>
                <a:t>2x32kB</a:t>
              </a:r>
              <a:r>
                <a:rPr lang="en-GB" sz="800" b="1" dirty="0">
                  <a:solidFill>
                    <a:srgbClr val="00602B"/>
                  </a:solidFill>
                  <a:ea typeface="Verdana" pitchFamily="34" charset="0"/>
                </a:rPr>
                <a:t> </a:t>
              </a:r>
              <a:r>
                <a:rPr lang="en-GB" sz="800" dirty="0" err="1">
                  <a:solidFill>
                    <a:srgbClr val="000000"/>
                  </a:solidFill>
                  <a:ea typeface="Verdana" pitchFamily="34" charset="0"/>
                </a:rPr>
                <a:t>Dflash</a:t>
              </a:r>
              <a:endParaRPr lang="en-GB" sz="800" dirty="0">
                <a:solidFill>
                  <a:srgbClr val="000000"/>
                </a:solidFill>
                <a:ea typeface="Verdana" pitchFamily="34" charset="0"/>
              </a:endParaRPr>
            </a:p>
            <a:p>
              <a:pPr marL="271712" lvl="1">
                <a:lnSpc>
                  <a:spcPts val="1300"/>
                </a:lnSpc>
                <a:spcBef>
                  <a:spcPts val="300"/>
                </a:spcBef>
                <a:spcAft>
                  <a:spcPts val="300"/>
                </a:spcAft>
                <a:buClr>
                  <a:srgbClr val="E30034"/>
                </a:buClr>
              </a:pPr>
              <a:endParaRPr lang="en-GB" sz="800" dirty="0">
                <a:solidFill>
                  <a:srgbClr val="000000"/>
                </a:solidFill>
                <a:ea typeface="Verdana" pitchFamily="34" charset="0"/>
              </a:endParaRPr>
            </a:p>
            <a:p>
              <a:pPr marL="285750" indent="-285750">
                <a:spcBef>
                  <a:spcPts val="200"/>
                </a:spcBef>
                <a:spcAft>
                  <a:spcPts val="100"/>
                </a:spcAft>
                <a:buClr>
                  <a:srgbClr val="E30034"/>
                </a:buClr>
                <a:buFont typeface="Arial"/>
                <a:buChar char="›"/>
              </a:pPr>
              <a:endParaRPr lang="en-GB" sz="900" b="1" kern="0" dirty="0">
                <a:solidFill>
                  <a:srgbClr val="000000"/>
                </a:solidFill>
                <a:ea typeface="Verdana" pitchFamily="34" charset="0"/>
              </a:endParaRPr>
            </a:p>
            <a:p>
              <a:pPr marL="285750" indent="-285750">
                <a:spcBef>
                  <a:spcPts val="200"/>
                </a:spcBef>
                <a:spcAft>
                  <a:spcPts val="100"/>
                </a:spcAft>
                <a:buClr>
                  <a:srgbClr val="E30034"/>
                </a:buClr>
                <a:buFont typeface="Arial"/>
                <a:buChar char="›"/>
              </a:pPr>
              <a:endParaRPr lang="en-GB" sz="900" b="1" kern="0" dirty="0">
                <a:solidFill>
                  <a:srgbClr val="000000"/>
                </a:solidFill>
                <a:ea typeface="Verdana" pitchFamily="34" charset="0"/>
              </a:endParaRPr>
            </a:p>
            <a:p>
              <a:pPr marL="285750" indent="-285750">
                <a:spcBef>
                  <a:spcPts val="200"/>
                </a:spcBef>
                <a:spcAft>
                  <a:spcPts val="100"/>
                </a:spcAft>
                <a:buClr>
                  <a:srgbClr val="E30034"/>
                </a:buClr>
                <a:buFont typeface="Arial"/>
                <a:buChar char="›"/>
              </a:pPr>
              <a:endParaRPr lang="en-GB" sz="900" b="1" kern="0" dirty="0">
                <a:solidFill>
                  <a:srgbClr val="000000"/>
                </a:solidFill>
                <a:ea typeface="Verdana" pitchFamily="34" charset="0"/>
              </a:endParaRPr>
            </a:p>
            <a:p>
              <a:pPr marL="285750" indent="-285750">
                <a:spcBef>
                  <a:spcPts val="200"/>
                </a:spcBef>
                <a:spcAft>
                  <a:spcPts val="100"/>
                </a:spcAft>
                <a:buClr>
                  <a:srgbClr val="E30034"/>
                </a:buClr>
                <a:buFont typeface="Arial"/>
                <a:buChar char="›"/>
              </a:pPr>
              <a:endParaRPr lang="en-GB" sz="900" b="1" kern="0" dirty="0">
                <a:solidFill>
                  <a:srgbClr val="000000"/>
                </a:solidFill>
                <a:ea typeface="Verdana" pitchFamily="34" charset="0"/>
              </a:endParaRPr>
            </a:p>
            <a:p>
              <a:pPr marL="285750" indent="-285750">
                <a:spcBef>
                  <a:spcPts val="200"/>
                </a:spcBef>
                <a:spcAft>
                  <a:spcPts val="100"/>
                </a:spcAft>
                <a:buClr>
                  <a:srgbClr val="E30034"/>
                </a:buClr>
                <a:buFont typeface="Arial"/>
                <a:buChar char="›"/>
              </a:pPr>
              <a:r>
                <a:rPr lang="en-GB" sz="900" b="1" kern="0" dirty="0">
                  <a:solidFill>
                    <a:srgbClr val="000000"/>
                  </a:solidFill>
                  <a:ea typeface="Verdana" pitchFamily="34" charset="0"/>
                </a:rPr>
                <a:t>AES-128</a:t>
              </a:r>
              <a:r>
                <a:rPr lang="en-GB" sz="900" kern="0" dirty="0">
                  <a:solidFill>
                    <a:srgbClr val="000000"/>
                  </a:solidFill>
                  <a:ea typeface="Verdana" pitchFamily="34" charset="0"/>
                </a:rPr>
                <a:t> Hardware Accelerator for symmetric block ciphers (5 contexts)</a:t>
              </a:r>
            </a:p>
            <a:p>
              <a:pPr marL="540000" lvl="1" indent="-268288">
                <a:lnSpc>
                  <a:spcPts val="1500"/>
                </a:lnSpc>
                <a:spcBef>
                  <a:spcPts val="300"/>
                </a:spcBef>
                <a:spcAft>
                  <a:spcPts val="300"/>
                </a:spcAft>
                <a:buClr>
                  <a:srgbClr val="E30034"/>
                </a:buClr>
                <a:buFont typeface="Verdana"/>
                <a:buChar char="–"/>
              </a:pPr>
              <a:r>
                <a:rPr lang="en-GB" sz="800" dirty="0">
                  <a:solidFill>
                    <a:srgbClr val="000000"/>
                  </a:solidFill>
                  <a:ea typeface="Verdana" pitchFamily="34" charset="0"/>
                </a:rPr>
                <a:t>ECB, CBC, CTR, OFB, CFB, </a:t>
              </a:r>
              <a:br>
                <a:rPr lang="en-GB" sz="800" dirty="0">
                  <a:solidFill>
                    <a:srgbClr val="000000"/>
                  </a:solidFill>
                  <a:ea typeface="Verdana" pitchFamily="34" charset="0"/>
                </a:rPr>
              </a:br>
              <a:r>
                <a:rPr lang="en-GB" sz="800" dirty="0">
                  <a:solidFill>
                    <a:srgbClr val="000000"/>
                  </a:solidFill>
                  <a:ea typeface="Verdana" pitchFamily="34" charset="0"/>
                </a:rPr>
                <a:t>GCM &amp; XTS</a:t>
              </a:r>
            </a:p>
            <a:p>
              <a:pPr marL="285750" indent="-285750">
                <a:spcBef>
                  <a:spcPts val="200"/>
                </a:spcBef>
                <a:spcAft>
                  <a:spcPts val="100"/>
                </a:spcAft>
                <a:buClr>
                  <a:srgbClr val="E30034"/>
                </a:buClr>
                <a:buFont typeface="Arial"/>
                <a:buChar char="›"/>
              </a:pPr>
              <a:r>
                <a:rPr lang="en-GB" sz="900" b="1" kern="0" dirty="0">
                  <a:solidFill>
                    <a:srgbClr val="000000"/>
                  </a:solidFill>
                  <a:ea typeface="Verdana" pitchFamily="34" charset="0"/>
                </a:rPr>
                <a:t>T</a:t>
              </a:r>
              <a:r>
                <a:rPr lang="en-GB" sz="900" kern="0" dirty="0">
                  <a:solidFill>
                    <a:srgbClr val="000000"/>
                  </a:solidFill>
                  <a:ea typeface="Verdana" pitchFamily="34" charset="0"/>
                </a:rPr>
                <a:t>rue </a:t>
              </a:r>
              <a:r>
                <a:rPr lang="en-GB" sz="900" b="1" kern="0" dirty="0">
                  <a:solidFill>
                    <a:srgbClr val="000000"/>
                  </a:solidFill>
                  <a:ea typeface="Verdana" pitchFamily="34" charset="0"/>
                </a:rPr>
                <a:t>R</a:t>
              </a:r>
              <a:r>
                <a:rPr lang="en-GB" sz="900" kern="0" dirty="0">
                  <a:solidFill>
                    <a:srgbClr val="000000"/>
                  </a:solidFill>
                  <a:ea typeface="Verdana" pitchFamily="34" charset="0"/>
                </a:rPr>
                <a:t>andom </a:t>
              </a:r>
              <a:r>
                <a:rPr lang="en-GB" sz="900" b="1" kern="0" dirty="0">
                  <a:solidFill>
                    <a:srgbClr val="000000"/>
                  </a:solidFill>
                  <a:ea typeface="Verdana" pitchFamily="34" charset="0"/>
                </a:rPr>
                <a:t>N</a:t>
              </a:r>
              <a:r>
                <a:rPr lang="en-GB" sz="900" kern="0" dirty="0">
                  <a:solidFill>
                    <a:srgbClr val="000000"/>
                  </a:solidFill>
                  <a:ea typeface="Verdana" pitchFamily="34" charset="0"/>
                </a:rPr>
                <a:t>umber </a:t>
              </a:r>
              <a:r>
                <a:rPr lang="en-GB" sz="900" b="1" kern="0" dirty="0">
                  <a:solidFill>
                    <a:srgbClr val="000000"/>
                  </a:solidFill>
                  <a:ea typeface="Verdana" pitchFamily="34" charset="0"/>
                </a:rPr>
                <a:t>G</a:t>
              </a:r>
              <a:r>
                <a:rPr lang="en-GB" sz="900" kern="0" dirty="0">
                  <a:solidFill>
                    <a:srgbClr val="000000"/>
                  </a:solidFill>
                  <a:ea typeface="Verdana" pitchFamily="34" charset="0"/>
                </a:rPr>
                <a:t>enerator (</a:t>
              </a:r>
              <a:r>
                <a:rPr lang="en-GB" sz="900" b="1" kern="0" dirty="0">
                  <a:solidFill>
                    <a:srgbClr val="000000"/>
                  </a:solidFill>
                  <a:ea typeface="Verdana" pitchFamily="34" charset="0"/>
                </a:rPr>
                <a:t>TRNG</a:t>
              </a:r>
              <a:r>
                <a:rPr lang="en-GB" sz="900" kern="0" dirty="0">
                  <a:solidFill>
                    <a:srgbClr val="000000"/>
                  </a:solidFill>
                  <a:ea typeface="Verdana" pitchFamily="34" charset="0"/>
                </a:rPr>
                <a:t>) to generate 128-bit random numbers</a:t>
              </a:r>
            </a:p>
            <a:p>
              <a:pPr marL="540000" lvl="1" indent="-268288">
                <a:spcBef>
                  <a:spcPts val="300"/>
                </a:spcBef>
                <a:spcAft>
                  <a:spcPts val="300"/>
                </a:spcAft>
                <a:buClr>
                  <a:srgbClr val="E30034"/>
                </a:buClr>
                <a:buFont typeface="Verdana"/>
                <a:buChar char="–"/>
              </a:pPr>
              <a:r>
                <a:rPr lang="en-GB" sz="800" dirty="0">
                  <a:solidFill>
                    <a:srgbClr val="000000"/>
                  </a:solidFill>
                  <a:ea typeface="Verdana" pitchFamily="34" charset="0"/>
                </a:rPr>
                <a:t>AIS 31 class P2 compliant</a:t>
              </a:r>
            </a:p>
          </p:txBody>
        </p:sp>
        <p:sp>
          <p:nvSpPr>
            <p:cNvPr id="55" name="Rounded Rectangle 54"/>
            <p:cNvSpPr/>
            <p:nvPr/>
          </p:nvSpPr>
          <p:spPr bwMode="auto">
            <a:xfrm>
              <a:off x="6009312" y="2071647"/>
              <a:ext cx="2952328" cy="800932"/>
            </a:xfrm>
            <a:prstGeom prst="roundRect">
              <a:avLst/>
            </a:prstGeom>
            <a:solidFill>
              <a:schemeClr val="accent6">
                <a:lumMod val="60000"/>
                <a:lumOff val="40000"/>
              </a:schemeClr>
            </a:solidFill>
            <a:ln w="9525">
              <a:noFill/>
              <a:miter lim="800000"/>
              <a:headEnd/>
              <a:tailEnd/>
            </a:ln>
          </p:spPr>
          <p:txBody>
            <a:bodyPr wrap="square" lIns="72000" tIns="72000" rIns="72000" bIns="72000" rtlCol="0" anchor="ctr"/>
            <a:lstStyle/>
            <a:p>
              <a:pPr marL="285750" indent="-285750">
                <a:spcBef>
                  <a:spcPts val="200"/>
                </a:spcBef>
                <a:spcAft>
                  <a:spcPts val="100"/>
                </a:spcAft>
                <a:buClr>
                  <a:srgbClr val="E30034"/>
                </a:buClr>
                <a:buFont typeface="Arial"/>
                <a:buChar char="›"/>
              </a:pPr>
              <a:r>
                <a:rPr lang="en-GB" sz="1200" b="1" kern="0" dirty="0">
                  <a:solidFill>
                    <a:schemeClr val="bg1"/>
                  </a:solidFill>
                  <a:ea typeface="Verdana" pitchFamily="34" charset="0"/>
                </a:rPr>
                <a:t>PKC - ECC-256 </a:t>
              </a:r>
              <a:r>
                <a:rPr lang="en-GB" sz="1200" kern="0" dirty="0">
                  <a:solidFill>
                    <a:schemeClr val="bg1"/>
                  </a:solidFill>
                  <a:ea typeface="Verdana" pitchFamily="34" charset="0"/>
                </a:rPr>
                <a:t>Hardware Accelerator</a:t>
              </a:r>
            </a:p>
            <a:p>
              <a:pPr marL="285750" indent="-285750">
                <a:spcBef>
                  <a:spcPts val="200"/>
                </a:spcBef>
                <a:spcAft>
                  <a:spcPts val="100"/>
                </a:spcAft>
                <a:buClr>
                  <a:srgbClr val="E30034"/>
                </a:buClr>
                <a:buFont typeface="Arial"/>
                <a:buChar char="›"/>
              </a:pPr>
              <a:r>
                <a:rPr lang="en-GB" sz="1200" b="1" kern="0" dirty="0">
                  <a:solidFill>
                    <a:schemeClr val="bg1"/>
                  </a:solidFill>
                  <a:ea typeface="Verdana" pitchFamily="34" charset="0"/>
                </a:rPr>
                <a:t>SHA224/256</a:t>
              </a:r>
              <a:r>
                <a:rPr lang="en-GB" sz="1200" kern="0" dirty="0">
                  <a:solidFill>
                    <a:schemeClr val="bg1"/>
                  </a:solidFill>
                  <a:ea typeface="Verdana" pitchFamily="34" charset="0"/>
                </a:rPr>
                <a:t> Hardware Accelerator</a:t>
              </a:r>
            </a:p>
          </p:txBody>
        </p:sp>
      </p:grpSp>
      <p:sp>
        <p:nvSpPr>
          <p:cNvPr id="5" name="Footer Placeholder 4">
            <a:extLst>
              <a:ext uri="{FF2B5EF4-FFF2-40B4-BE49-F238E27FC236}">
                <a16:creationId xmlns:a16="http://schemas.microsoft.com/office/drawing/2014/main" id="{07E96FB7-AE0B-4507-BFD6-3E18F0DBE05B}"/>
              </a:ext>
            </a:extLst>
          </p:cNvPr>
          <p:cNvSpPr>
            <a:spLocks noGrp="1"/>
          </p:cNvSpPr>
          <p:nvPr>
            <p:ph type="ftr" sz="quarter" idx="11"/>
          </p:nvPr>
        </p:nvSpPr>
        <p:spPr/>
        <p:txBody>
          <a:bodyPr/>
          <a:lstStyle/>
          <a:p>
            <a:r>
              <a:rPr lang="en-US"/>
              <a:t> </a:t>
            </a:r>
          </a:p>
        </p:txBody>
      </p:sp>
      <p:sp>
        <p:nvSpPr>
          <p:cNvPr id="46" name="Date Placeholder 45">
            <a:extLst>
              <a:ext uri="{FF2B5EF4-FFF2-40B4-BE49-F238E27FC236}">
                <a16:creationId xmlns:a16="http://schemas.microsoft.com/office/drawing/2014/main" id="{CCAA5C28-8CEA-4F3B-A6FD-F8A23D387BDF}"/>
              </a:ext>
            </a:extLst>
          </p:cNvPr>
          <p:cNvSpPr>
            <a:spLocks noGrp="1"/>
          </p:cNvSpPr>
          <p:nvPr>
            <p:ph type="dt" sz="half" idx="10"/>
          </p:nvPr>
        </p:nvSpPr>
        <p:spPr/>
        <p:txBody>
          <a:bodyPr/>
          <a:lstStyle/>
          <a:p>
            <a:r>
              <a:rPr lang="en-US"/>
              <a:t> </a:t>
            </a:r>
            <a:endParaRPr lang="en-US" b="1"/>
          </a:p>
        </p:txBody>
      </p:sp>
      <p:sp>
        <p:nvSpPr>
          <p:cNvPr id="48" name="Slide Number Placeholder 47">
            <a:extLst>
              <a:ext uri="{FF2B5EF4-FFF2-40B4-BE49-F238E27FC236}">
                <a16:creationId xmlns:a16="http://schemas.microsoft.com/office/drawing/2014/main" id="{019399A9-7901-477D-993A-E19EDD36178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131795677"/>
      </p:ext>
    </p:extLst>
  </p:cSld>
  <p:clrMapOvr>
    <a:masterClrMapping/>
  </p:clrMapOvr>
  <p:transition spd="slow"/>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Abgerundetes Rechteck 48"/>
          <p:cNvSpPr/>
          <p:nvPr/>
        </p:nvSpPr>
        <p:spPr bwMode="auto">
          <a:xfrm>
            <a:off x="5438393" y="1269186"/>
            <a:ext cx="4349500" cy="5094724"/>
          </a:xfrm>
          <a:prstGeom prst="rect">
            <a:avLst/>
          </a:prstGeom>
          <a:noFill/>
          <a:ln w="15875">
            <a:solidFill>
              <a:schemeClr val="accent2"/>
            </a:solidFill>
            <a:prstDash val="dash"/>
            <a:miter lim="800000"/>
            <a:headEnd/>
            <a:tailEnd/>
          </a:ln>
          <a:effectLst/>
        </p:spPr>
        <p:txBody>
          <a:bodyPr wrap="square" lIns="72000" tIns="72000" rIns="72000" bIns="72000" rtlCol="0" anchor="ctr">
            <a:noAutofit/>
          </a:bodyPr>
          <a:lstStyle/>
          <a:p>
            <a:pPr algn="ctr" eaLnBrk="0" hangingPunct="0">
              <a:buClr>
                <a:schemeClr val="tx1"/>
              </a:buClr>
            </a:pPr>
            <a:endParaRPr lang="en-GB" sz="1600" dirty="0">
              <a:solidFill>
                <a:srgbClr val="00214A"/>
              </a:solidFill>
              <a:latin typeface="Verdana"/>
              <a:ea typeface="Verdana" pitchFamily="34" charset="0"/>
            </a:endParaRPr>
          </a:p>
        </p:txBody>
      </p:sp>
      <p:sp>
        <p:nvSpPr>
          <p:cNvPr id="7" name="Titel 6"/>
          <p:cNvSpPr>
            <a:spLocks noGrp="1"/>
          </p:cNvSpPr>
          <p:nvPr>
            <p:ph type="title" hasCustomPrompt="1"/>
          </p:nvPr>
        </p:nvSpPr>
        <p:spPr/>
        <p:txBody>
          <a:bodyPr/>
          <a:lstStyle/>
          <a:p>
            <a:br>
              <a:rPr/>
            </a:br>
            <a:r>
              <a:t>AURIX™ Hardware Security Module</a:t>
            </a:r>
            <a:br>
              <a:rPr/>
            </a:br>
            <a:r>
              <a:t>A consequent security enhancement </a:t>
            </a:r>
          </a:p>
        </p:txBody>
      </p:sp>
      <p:pic>
        <p:nvPicPr>
          <p:cNvPr id="164866"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09936" y="2132860"/>
            <a:ext cx="3943662" cy="4259479"/>
          </a:xfrm>
          <a:prstGeom prst="rect">
            <a:avLst/>
          </a:prstGeom>
          <a:noFill/>
          <a:ln w="9525">
            <a:noFill/>
            <a:miter lim="800000"/>
            <a:headEnd/>
            <a:tailEnd/>
          </a:ln>
          <a:effectLst/>
        </p:spPr>
      </p:pic>
      <p:sp>
        <p:nvSpPr>
          <p:cNvPr id="18" name="Inhaltsplatzhalter 66"/>
          <p:cNvSpPr txBox="1">
            <a:spLocks/>
          </p:cNvSpPr>
          <p:nvPr/>
        </p:nvSpPr>
        <p:spPr>
          <a:xfrm>
            <a:off x="5630416" y="2266414"/>
            <a:ext cx="3888428" cy="3754874"/>
          </a:xfrm>
          <a:prstGeom prst="rect">
            <a:avLst/>
          </a:prstGeom>
          <a:effectLst/>
        </p:spPr>
        <p:txBody>
          <a:bodyPr vert="horz" wrap="square" lIns="0" tIns="0" rIns="0" bIns="0" rtlCol="0" anchor="t">
            <a:spAutoFit/>
          </a:bodyPr>
          <a:lstStyle/>
          <a:p>
            <a:pPr fontAlgn="t">
              <a:spcBef>
                <a:spcPts val="0"/>
              </a:spcBef>
              <a:buClr>
                <a:srgbClr val="969696"/>
              </a:buClr>
              <a:defRPr/>
            </a:pPr>
            <a:br>
              <a:rPr lang="en-GB" sz="1600" noProof="1">
                <a:latin typeface="Verdana"/>
              </a:rPr>
            </a:br>
            <a:r>
              <a:rPr lang="en-GB" sz="1600" b="1" noProof="1">
                <a:latin typeface="Verdana"/>
              </a:rPr>
              <a:t>Hardware Security Module (HSM)</a:t>
            </a:r>
          </a:p>
          <a:p>
            <a:pPr marL="285750" indent="-285750" fontAlgn="t">
              <a:spcBef>
                <a:spcPts val="0"/>
              </a:spcBef>
              <a:buClr>
                <a:srgbClr val="969696"/>
              </a:buClr>
              <a:buFont typeface="Arial"/>
              <a:buChar char="›"/>
              <a:defRPr/>
            </a:pPr>
            <a:endParaRPr lang="en-GB" sz="1600" noProof="1">
              <a:latin typeface="Verdana"/>
            </a:endParaRPr>
          </a:p>
          <a:p>
            <a:pPr marL="269875" indent="-269875" fontAlgn="t">
              <a:spcBef>
                <a:spcPts val="600"/>
              </a:spcBef>
              <a:buClr>
                <a:schemeClr val="accent1"/>
              </a:buClr>
              <a:buSzPct val="120000"/>
              <a:buFont typeface="Arial" panose="020B0604020202020204" pitchFamily="34" charset="0"/>
              <a:buChar char="›"/>
              <a:defRPr/>
            </a:pPr>
            <a:r>
              <a:rPr lang="en-GB" sz="1600" noProof="1">
                <a:latin typeface="Verdana"/>
              </a:rPr>
              <a:t>A highly flexible and programmable solution</a:t>
            </a:r>
          </a:p>
          <a:p>
            <a:pPr marL="269875" indent="-269875" fontAlgn="t">
              <a:spcBef>
                <a:spcPts val="600"/>
              </a:spcBef>
              <a:buClr>
                <a:schemeClr val="accent1"/>
              </a:buClr>
              <a:buSzPct val="120000"/>
              <a:buFont typeface="Arial" panose="020B0604020202020204" pitchFamily="34" charset="0"/>
              <a:buChar char="›"/>
              <a:defRPr/>
            </a:pPr>
            <a:r>
              <a:rPr lang="en-GB" sz="1600" noProof="1">
                <a:latin typeface="Verdana"/>
              </a:rPr>
              <a:t>AES128 HW accelerator matching performance for automotive protocols</a:t>
            </a:r>
          </a:p>
          <a:p>
            <a:pPr marL="269875" indent="-269875" fontAlgn="t">
              <a:spcBef>
                <a:spcPts val="600"/>
              </a:spcBef>
              <a:buClr>
                <a:schemeClr val="accent1"/>
              </a:buClr>
              <a:buSzPct val="120000"/>
              <a:buFont typeface="Arial" panose="020B0604020202020204" pitchFamily="34" charset="0"/>
              <a:buChar char="›"/>
              <a:defRPr/>
            </a:pPr>
            <a:r>
              <a:rPr lang="en-GB" sz="1600" noProof="1">
                <a:latin typeface="Verdana"/>
              </a:rPr>
              <a:t>Crypto- and Algorithm Agility by Software</a:t>
            </a:r>
          </a:p>
          <a:p>
            <a:pPr marL="269875" indent="-269875" fontAlgn="t">
              <a:spcBef>
                <a:spcPts val="600"/>
              </a:spcBef>
              <a:buClr>
                <a:schemeClr val="accent1"/>
              </a:buClr>
              <a:buSzPct val="120000"/>
              <a:buFont typeface="Arial" panose="020B0604020202020204" pitchFamily="34" charset="0"/>
              <a:buChar char="›"/>
              <a:defRPr/>
            </a:pPr>
            <a:r>
              <a:rPr lang="en-GB" sz="1600" noProof="1">
                <a:latin typeface="Verdana"/>
              </a:rPr>
              <a:t>AIS31 compliant True Random Number Generator (TRNG) with high Random Entropie over Lifetime</a:t>
            </a:r>
          </a:p>
        </p:txBody>
      </p:sp>
      <p:grpSp>
        <p:nvGrpSpPr>
          <p:cNvPr id="24" name="Gruppieren 23"/>
          <p:cNvGrpSpPr/>
          <p:nvPr/>
        </p:nvGrpSpPr>
        <p:grpSpPr>
          <a:xfrm>
            <a:off x="1165224" y="1363184"/>
            <a:ext cx="8359392" cy="769672"/>
            <a:chOff x="250824" y="1257040"/>
            <a:chExt cx="8359392" cy="769670"/>
          </a:xfrm>
        </p:grpSpPr>
        <p:sp>
          <p:nvSpPr>
            <p:cNvPr id="50" name="Textfeld 49"/>
            <p:cNvSpPr txBox="1"/>
            <p:nvPr/>
          </p:nvSpPr>
          <p:spPr bwMode="auto">
            <a:xfrm>
              <a:off x="250824" y="1347775"/>
              <a:ext cx="4033140" cy="339232"/>
            </a:xfrm>
            <a:prstGeom prst="rect">
              <a:avLst/>
            </a:prstGeom>
            <a:noFill/>
            <a:ln w="9525">
              <a:noFill/>
              <a:miter lim="800000"/>
              <a:headEnd/>
              <a:tailEnd/>
            </a:ln>
            <a:effectLst/>
          </p:spPr>
          <p:txBody>
            <a:bodyPr wrap="square" lIns="0" tIns="0" rIns="0" bIns="0" rtlCol="0" anchor="ctr" anchorCtr="0">
              <a:noAutofit/>
            </a:bodyPr>
            <a:lstStyle/>
            <a:p>
              <a:pPr eaLnBrk="0" fontAlgn="auto" hangingPunct="0">
                <a:spcBef>
                  <a:spcPts val="0"/>
                </a:spcBef>
                <a:spcAft>
                  <a:spcPts val="300"/>
                </a:spcAft>
                <a:buClr>
                  <a:srgbClr val="B70D28"/>
                </a:buClr>
              </a:pPr>
              <a:r>
                <a:rPr lang="en-GB" sz="1800" b="1" kern="0" dirty="0">
                  <a:latin typeface="Verdana" pitchFamily="34" charset="0"/>
                  <a:ea typeface="Verdana" pitchFamily="34" charset="0"/>
                </a:rPr>
                <a:t>Secure Platform</a:t>
              </a:r>
            </a:p>
          </p:txBody>
        </p:sp>
        <p:grpSp>
          <p:nvGrpSpPr>
            <p:cNvPr id="23" name="Gruppieren 22"/>
            <p:cNvGrpSpPr/>
            <p:nvPr/>
          </p:nvGrpSpPr>
          <p:grpSpPr>
            <a:xfrm>
              <a:off x="4685024" y="1257040"/>
              <a:ext cx="3925192" cy="769670"/>
              <a:chOff x="4685024" y="1257040"/>
              <a:chExt cx="3925192" cy="769670"/>
            </a:xfrm>
          </p:grpSpPr>
          <p:grpSp>
            <p:nvGrpSpPr>
              <p:cNvPr id="3" name="Gruppieren 43"/>
              <p:cNvGrpSpPr/>
              <p:nvPr/>
            </p:nvGrpSpPr>
            <p:grpSpPr>
              <a:xfrm>
                <a:off x="4685024" y="1347305"/>
                <a:ext cx="3925192" cy="679405"/>
                <a:chOff x="4685024" y="1347305"/>
                <a:chExt cx="3925192" cy="679405"/>
              </a:xfrm>
            </p:grpSpPr>
            <p:sp>
              <p:nvSpPr>
                <p:cNvPr id="13" name="Textfeld 12"/>
                <p:cNvSpPr txBox="1"/>
                <p:nvPr/>
              </p:nvSpPr>
              <p:spPr bwMode="auto">
                <a:xfrm>
                  <a:off x="6300193" y="1452328"/>
                  <a:ext cx="2226382" cy="469358"/>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B70D28"/>
                    </a:buClr>
                  </a:pPr>
                  <a:r>
                    <a:rPr lang="en-GB" sz="1400" kern="0" dirty="0">
                      <a:latin typeface="Verdana" pitchFamily="34" charset="0"/>
                      <a:ea typeface="Verdana" pitchFamily="34" charset="0"/>
                    </a:rPr>
                    <a:t>HSM:  32 bit CPU</a:t>
                  </a:r>
                </a:p>
                <a:p>
                  <a:pPr eaLnBrk="0" fontAlgn="auto" hangingPunct="0">
                    <a:spcBef>
                      <a:spcPts val="0"/>
                    </a:spcBef>
                    <a:spcAft>
                      <a:spcPts val="300"/>
                    </a:spcAft>
                    <a:buClr>
                      <a:srgbClr val="B70D28"/>
                    </a:buClr>
                  </a:pPr>
                  <a:r>
                    <a:rPr lang="en-GB" sz="1400" kern="0" dirty="0">
                      <a:latin typeface="Verdana" pitchFamily="34" charset="0"/>
                      <a:ea typeface="Verdana" pitchFamily="34" charset="0"/>
                    </a:rPr>
                    <a:t>          AES Accelerator</a:t>
                  </a:r>
                </a:p>
              </p:txBody>
            </p:sp>
            <p:sp>
              <p:nvSpPr>
                <p:cNvPr id="15" name="Rechteck 14"/>
                <p:cNvSpPr/>
                <p:nvPr/>
              </p:nvSpPr>
              <p:spPr bwMode="auto">
                <a:xfrm>
                  <a:off x="4685024" y="1347305"/>
                  <a:ext cx="3925192" cy="679405"/>
                </a:xfrm>
                <a:prstGeom prst="rect">
                  <a:avLst/>
                </a:prstGeom>
                <a:noFill/>
                <a:ln w="3175">
                  <a:solidFill>
                    <a:schemeClr val="accent2"/>
                  </a:solidFill>
                  <a:prstDash val="dash"/>
                  <a:miter lim="800000"/>
                  <a:headEnd/>
                  <a:tailEnd/>
                </a:ln>
                <a:effectLst/>
              </p:spPr>
              <p:txBody>
                <a:bodyPr wrap="square" lIns="72000" tIns="72000" rIns="72000" bIns="72000" rtlCol="0" anchor="ctr">
                  <a:noAutofit/>
                </a:bodyPr>
                <a:lstStyle/>
                <a:p>
                  <a:pPr algn="ctr" eaLnBrk="0" hangingPunct="0">
                    <a:buClr>
                      <a:schemeClr val="tx1"/>
                    </a:buClr>
                  </a:pPr>
                  <a:endParaRPr lang="en-GB" sz="1600" dirty="0">
                    <a:solidFill>
                      <a:srgbClr val="00214A"/>
                    </a:solidFill>
                    <a:latin typeface="Verdana"/>
                    <a:ea typeface="Verdana" pitchFamily="34" charset="0"/>
                  </a:endParaRPr>
                </a:p>
              </p:txBody>
            </p:sp>
          </p:grpSp>
          <p:pic>
            <p:nvPicPr>
              <p:cNvPr id="164867" name="Picture 3"/>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789700" y="1257040"/>
                <a:ext cx="1359894" cy="723084"/>
              </a:xfrm>
              <a:prstGeom prst="rect">
                <a:avLst/>
              </a:prstGeom>
              <a:noFill/>
              <a:ln w="9525">
                <a:noFill/>
                <a:miter lim="800000"/>
                <a:headEnd/>
                <a:tailEnd/>
              </a:ln>
              <a:effectLst/>
            </p:spPr>
          </p:pic>
        </p:grpSp>
      </p:grpSp>
      <p:pic>
        <p:nvPicPr>
          <p:cNvPr id="47" name="Picture 5"/>
          <p:cNvPicPr>
            <a:picLocks noChangeAspect="1" noChangeArrowheads="1"/>
          </p:cNvPicPr>
          <p:nvPr/>
        </p:nvPicPr>
        <p:blipFill>
          <a:blip r:embed="rId5" cstate="screen"/>
          <a:srcRect/>
          <a:stretch>
            <a:fillRect/>
          </a:stretch>
        </p:blipFill>
        <p:spPr bwMode="auto">
          <a:xfrm>
            <a:off x="1309936" y="5725871"/>
            <a:ext cx="1008112" cy="503573"/>
          </a:xfrm>
          <a:prstGeom prst="rect">
            <a:avLst/>
          </a:prstGeom>
          <a:noFill/>
          <a:ln w="12700" algn="ctr">
            <a:noFill/>
            <a:miter lim="800000"/>
            <a:headEnd/>
            <a:tailEnd/>
          </a:ln>
          <a:effectLst/>
        </p:spPr>
      </p:pic>
      <p:sp>
        <p:nvSpPr>
          <p:cNvPr id="2" name="Footer Placeholder 1">
            <a:extLst>
              <a:ext uri="{FF2B5EF4-FFF2-40B4-BE49-F238E27FC236}">
                <a16:creationId xmlns:a16="http://schemas.microsoft.com/office/drawing/2014/main" id="{1B098530-93BB-4000-9BC1-8646B1C78928}"/>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FF376867-7B71-40E3-941F-F920FB94CCE8}"/>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46FDFFFE-487F-4440-9F0F-CB4F372A6710}"/>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16480585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486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nodeType="afterEffect">
                                  <p:stCondLst>
                                    <p:cond delay="0"/>
                                  </p:stCondLst>
                                  <p:childTnLst>
                                    <p:set>
                                      <p:cBhvr>
                                        <p:cTn id="17"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18">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18">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8">
                                            <p:txEl>
                                              <p:pRg st="4" end="4"/>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18">
                                            <p:txEl>
                                              <p:pRg st="5" end="5"/>
                                            </p:txEl>
                                          </p:spTgt>
                                        </p:tgtEl>
                                        <p:attrNameLst>
                                          <p:attrName>style.visibility</p:attrName>
                                        </p:attrNameLst>
                                      </p:cBhvr>
                                      <p:to>
                                        <p:strVal val="visible"/>
                                      </p:to>
                                    </p:set>
                                  </p:childTnLst>
                                </p:cTn>
                              </p:par>
                              <p:par>
                                <p:cTn id="34" presetID="3" presetClass="entr" presetSubtype="10" fill="hold" nodeType="withEffect">
                                  <p:stCondLst>
                                    <p:cond delay="0"/>
                                  </p:stCondLst>
                                  <p:childTnLst>
                                    <p:set>
                                      <p:cBhvr>
                                        <p:cTn id="35" dur="1" fill="hold">
                                          <p:stCondLst>
                                            <p:cond delay="0"/>
                                          </p:stCondLst>
                                        </p:cTn>
                                        <p:tgtEl>
                                          <p:spTgt spid="47"/>
                                        </p:tgtEl>
                                        <p:attrNameLst>
                                          <p:attrName>style.visibility</p:attrName>
                                        </p:attrNameLst>
                                      </p:cBhvr>
                                      <p:to>
                                        <p:strVal val="visible"/>
                                      </p:to>
                                    </p:set>
                                    <p:animEffect transition="in" filter="blinds(horizontal)">
                                      <p:cBhvr>
                                        <p:cTn id="3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2"/>
            </p:custDataLst>
            <p:extLst/>
          </p:nvPr>
        </p:nvGraphicFramePr>
        <p:xfrm>
          <a:off x="915992" y="1590"/>
          <a:ext cx="1587" cy="1588"/>
        </p:xfrm>
        <a:graphic>
          <a:graphicData uri="http://schemas.openxmlformats.org/presentationml/2006/ole">
            <mc:AlternateContent xmlns:mc="http://schemas.openxmlformats.org/markup-compatibility/2006">
              <mc:Choice xmlns:v="urn:schemas-microsoft-com:vml" Requires="v">
                <p:oleObj spid="_x0000_s7178" name="think-cell Slide" r:id="rId5" imgW="270" imgH="270" progId="TCLayout.ActiveDocument.1">
                  <p:embed/>
                </p:oleObj>
              </mc:Choice>
              <mc:Fallback>
                <p:oleObj name="think-cell Slide" r:id="rId5" imgW="270" imgH="270" progId="TCLayout.ActiveDocument.1">
                  <p:embed/>
                  <p:pic>
                    <p:nvPicPr>
                      <p:cNvPr id="12" name="Object 11" hidden="1"/>
                      <p:cNvPicPr/>
                      <p:nvPr/>
                    </p:nvPicPr>
                    <p:blipFill>
                      <a:blip r:embed="rId6"/>
                      <a:stretch>
                        <a:fillRect/>
                      </a:stretch>
                    </p:blipFill>
                    <p:spPr>
                      <a:xfrm>
                        <a:off x="915992" y="1590"/>
                        <a:ext cx="1587" cy="1588"/>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p>
            <a:pPr>
              <a:tabLst>
                <a:tab pos="1797050" algn="l"/>
              </a:tabLst>
            </a:pPr>
            <a:r>
              <a:rPr dirty="0">
                <a:ea typeface="Verdana" pitchFamily="34" charset="0"/>
              </a:rPr>
              <a:t>AURIX™ - Automotive focus applications</a:t>
            </a:r>
            <a:br>
              <a:rPr dirty="0">
                <a:ea typeface="Verdana" pitchFamily="34" charset="0"/>
              </a:rPr>
            </a:br>
            <a:r>
              <a:rPr dirty="0">
                <a:ea typeface="Verdana" pitchFamily="34" charset="0"/>
              </a:rPr>
              <a:t>A trusted architecture in key application domains </a:t>
            </a:r>
            <a:endParaRPr lang="en-US" sz="2000" i="1" dirty="0"/>
          </a:p>
        </p:txBody>
      </p:sp>
      <p:pic>
        <p:nvPicPr>
          <p:cNvPr id="1027"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76526" y="1204422"/>
            <a:ext cx="8558346" cy="3657073"/>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Rectangle 6"/>
          <p:cNvSpPr/>
          <p:nvPr/>
        </p:nvSpPr>
        <p:spPr bwMode="auto">
          <a:xfrm>
            <a:off x="1093912" y="1124745"/>
            <a:ext cx="8784976" cy="3816424"/>
          </a:xfrm>
          <a:prstGeom prst="rect">
            <a:avLst/>
          </a:prstGeom>
          <a:noFill/>
          <a:ln w="9525">
            <a:solidFill>
              <a:schemeClr val="tx2">
                <a:lumMod val="50000"/>
              </a:schemeClr>
            </a:solidFill>
            <a:miter lim="800000"/>
            <a:headEnd/>
            <a:tailEnd/>
          </a:ln>
        </p:spPr>
        <p:txBody>
          <a:bodyPr wrap="square" lIns="72000" tIns="72000" rIns="72000" bIns="72000" rtlCol="0" anchor="ctr"/>
          <a:lstStyle/>
          <a:p>
            <a:pPr algn="ctr" eaLnBrk="0" hangingPunct="0"/>
            <a:endParaRPr lang="en-US" sz="1600" dirty="0">
              <a:solidFill>
                <a:srgbClr val="000000"/>
              </a:solidFill>
              <a:latin typeface="Verdana"/>
              <a:ea typeface="Verdana" pitchFamily="34" charset="0"/>
            </a:endParaRPr>
          </a:p>
        </p:txBody>
      </p:sp>
      <p:sp>
        <p:nvSpPr>
          <p:cNvPr id="11" name="Rectangle 10"/>
          <p:cNvSpPr/>
          <p:nvPr/>
        </p:nvSpPr>
        <p:spPr bwMode="auto">
          <a:xfrm>
            <a:off x="1165226" y="5229201"/>
            <a:ext cx="8569649" cy="1008112"/>
          </a:xfrm>
          <a:prstGeom prst="rect">
            <a:avLst/>
          </a:prstGeom>
          <a:solidFill>
            <a:schemeClr val="accent3">
              <a:lumMod val="60000"/>
              <a:lumOff val="40000"/>
            </a:schemeClr>
          </a:solidFill>
          <a:ln w="9525">
            <a:noFill/>
            <a:miter lim="800000"/>
            <a:headEnd/>
            <a:tailEnd/>
          </a:ln>
        </p:spPr>
        <p:txBody>
          <a:bodyPr wrap="square" lIns="72000" tIns="72000" rIns="72000" bIns="72000" rtlCol="0" anchor="ctr"/>
          <a:lstStyle/>
          <a:p>
            <a:pPr algn="ctr" eaLnBrk="0" hangingPunct="0">
              <a:spcAft>
                <a:spcPts val="600"/>
              </a:spcAft>
            </a:pPr>
            <a:r>
              <a:rPr lang="en-US" sz="1400" dirty="0">
                <a:solidFill>
                  <a:srgbClr val="000000"/>
                </a:solidFill>
                <a:latin typeface="Verdana"/>
                <a:ea typeface="Verdana" pitchFamily="34" charset="0"/>
              </a:rPr>
              <a:t>AURIX™ decided/discussed for key projects at all key OEMs</a:t>
            </a:r>
          </a:p>
          <a:p>
            <a:pPr algn="ctr" eaLnBrk="0" hangingPunct="0">
              <a:spcAft>
                <a:spcPts val="600"/>
              </a:spcAft>
            </a:pPr>
            <a:r>
              <a:rPr lang="en-US" sz="1400" dirty="0">
                <a:solidFill>
                  <a:srgbClr val="000000"/>
                </a:solidFill>
                <a:latin typeface="Verdana"/>
                <a:ea typeface="Verdana" pitchFamily="34" charset="0"/>
              </a:rPr>
              <a:t>requiring </a:t>
            </a:r>
          </a:p>
          <a:p>
            <a:pPr algn="ctr" eaLnBrk="0" hangingPunct="0">
              <a:spcAft>
                <a:spcPts val="600"/>
              </a:spcAft>
            </a:pPr>
            <a:r>
              <a:rPr lang="en-US" sz="1400" dirty="0">
                <a:solidFill>
                  <a:srgbClr val="000000"/>
                </a:solidFill>
                <a:latin typeface="Verdana"/>
                <a:ea typeface="Verdana" pitchFamily="34" charset="0"/>
              </a:rPr>
              <a:t>a combination of high real-time performance, ASIL-D capabilities and latest security features</a:t>
            </a:r>
          </a:p>
        </p:txBody>
      </p:sp>
      <p:sp>
        <p:nvSpPr>
          <p:cNvPr id="14" name="Rectangle 13"/>
          <p:cNvSpPr/>
          <p:nvPr/>
        </p:nvSpPr>
        <p:spPr bwMode="auto">
          <a:xfrm>
            <a:off x="7609124" y="3789040"/>
            <a:ext cx="2053740" cy="432048"/>
          </a:xfrm>
          <a:prstGeom prst="rect">
            <a:avLst/>
          </a:prstGeom>
          <a:solidFill>
            <a:schemeClr val="bg1">
              <a:lumMod val="95000"/>
            </a:schemeClr>
          </a:solidFill>
          <a:ln w="9525">
            <a:solidFill>
              <a:schemeClr val="bg1">
                <a:lumMod val="65000"/>
              </a:schemeClr>
            </a:solidFill>
            <a:miter lim="800000"/>
            <a:headEnd/>
            <a:tailEnd/>
          </a:ln>
        </p:spPr>
        <p:txBody>
          <a:bodyPr wrap="square" lIns="72000" tIns="72000" rIns="72000" bIns="72000" rtlCol="0" anchor="ctr"/>
          <a:lstStyle/>
          <a:p>
            <a:pPr algn="ctr" eaLnBrk="0" hangingPunct="0"/>
            <a:r>
              <a:rPr lang="en-US" sz="800" dirty="0">
                <a:solidFill>
                  <a:srgbClr val="000000"/>
                </a:solidFill>
                <a:latin typeface="Verdana"/>
                <a:ea typeface="Verdana" pitchFamily="34" charset="0"/>
              </a:rPr>
              <a:t>Infotainment, V2x, Smart cockpit, telematics, HUD, wireless charging, HVAC, sound generator</a:t>
            </a:r>
          </a:p>
        </p:txBody>
      </p:sp>
      <p:sp>
        <p:nvSpPr>
          <p:cNvPr id="3" name="Footer Placeholder 2">
            <a:extLst>
              <a:ext uri="{FF2B5EF4-FFF2-40B4-BE49-F238E27FC236}">
                <a16:creationId xmlns:a16="http://schemas.microsoft.com/office/drawing/2014/main" id="{008F2F0F-300C-4B0D-A4F1-07FBD35C400B}"/>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6B2606FD-A82E-4453-8690-4919E70A9785}"/>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F63BFC35-9DAC-4177-BFD6-BAF2D8AD1121}"/>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288200015"/>
      </p:ext>
    </p:extLst>
  </p:cSld>
  <p:clrMapOvr>
    <a:masterClrMapping/>
  </p:clrMapOvr>
  <p:transition spd="slow"/>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537314" y="1016732"/>
            <a:ext cx="3377578" cy="5580620"/>
          </a:xfrm>
          <a:prstGeom prst="rect">
            <a:avLst/>
          </a:prstGeom>
          <a:gradFill flip="none" rotWithShape="1">
            <a:gsLst>
              <a:gs pos="0">
                <a:srgbClr val="005DA9">
                  <a:tint val="66000"/>
                  <a:satMod val="160000"/>
                </a:srgbClr>
              </a:gs>
              <a:gs pos="50000">
                <a:srgbClr val="005DA9">
                  <a:tint val="44500"/>
                  <a:satMod val="160000"/>
                </a:srgbClr>
              </a:gs>
              <a:gs pos="100000">
                <a:srgbClr val="005DA9">
                  <a:tint val="23500"/>
                  <a:satMod val="160000"/>
                </a:srgbClr>
              </a:gs>
            </a:gsLst>
            <a:lin ang="5400000" scaled="1"/>
            <a:tileRect/>
          </a:gradFill>
          <a:ln w="127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buClr>
                <a:srgbClr val="E30034"/>
              </a:buClr>
            </a:pPr>
            <a:endParaRPr lang="en-GB" sz="1600" dirty="0" err="1">
              <a:solidFill>
                <a:srgbClr val="FFFFFF"/>
              </a:solidFill>
            </a:endParaRPr>
          </a:p>
        </p:txBody>
      </p:sp>
      <p:sp>
        <p:nvSpPr>
          <p:cNvPr id="6" name="Title 4"/>
          <p:cNvSpPr txBox="1">
            <a:spLocks/>
          </p:cNvSpPr>
          <p:nvPr/>
        </p:nvSpPr>
        <p:spPr>
          <a:xfrm>
            <a:off x="1021904" y="116632"/>
            <a:ext cx="6877838" cy="770400"/>
          </a:xfrm>
          <a:prstGeom prst="rect">
            <a:avLst/>
          </a:prstGeom>
        </p:spPr>
        <p:txBody>
          <a:bodyPr/>
          <a:lstStyle/>
          <a:p>
            <a:pPr>
              <a:defRPr/>
            </a:pPr>
            <a:r>
              <a:rPr lang="en-GB" sz="2000" kern="0" dirty="0">
                <a:solidFill>
                  <a:srgbClr val="00214A"/>
                </a:solidFill>
                <a:latin typeface="Verdana" pitchFamily="34" charset="0"/>
              </a:rPr>
              <a:t>Performance</a:t>
            </a:r>
            <a:r>
              <a:rPr lang="en-GB" sz="2000" b="1" kern="0" dirty="0">
                <a:solidFill>
                  <a:srgbClr val="00214A"/>
                </a:solidFill>
                <a:latin typeface="Verdana" pitchFamily="34" charset="0"/>
              </a:rPr>
              <a:t> H</a:t>
            </a:r>
            <a:r>
              <a:rPr lang="en-GB" sz="2000" kern="0" dirty="0">
                <a:solidFill>
                  <a:srgbClr val="00214A"/>
                </a:solidFill>
                <a:latin typeface="Verdana" pitchFamily="34" charset="0"/>
              </a:rPr>
              <a:t>ardware </a:t>
            </a:r>
            <a:r>
              <a:rPr lang="en-GB" sz="2000" b="1" kern="0" dirty="0">
                <a:solidFill>
                  <a:srgbClr val="00214A"/>
                </a:solidFill>
                <a:latin typeface="Verdana" pitchFamily="34" charset="0"/>
              </a:rPr>
              <a:t>S</a:t>
            </a:r>
            <a:r>
              <a:rPr lang="en-GB" sz="2000" kern="0" dirty="0">
                <a:solidFill>
                  <a:srgbClr val="00214A"/>
                </a:solidFill>
                <a:latin typeface="Verdana" pitchFamily="34" charset="0"/>
              </a:rPr>
              <a:t>ecurity </a:t>
            </a:r>
            <a:r>
              <a:rPr lang="en-GB" sz="2000" b="1" kern="0" dirty="0">
                <a:solidFill>
                  <a:srgbClr val="00214A"/>
                </a:solidFill>
                <a:latin typeface="Verdana" pitchFamily="34" charset="0"/>
              </a:rPr>
              <a:t>M</a:t>
            </a:r>
            <a:r>
              <a:rPr lang="en-GB" sz="2000" kern="0" dirty="0">
                <a:solidFill>
                  <a:srgbClr val="00214A"/>
                </a:solidFill>
                <a:latin typeface="Verdana" pitchFamily="34" charset="0"/>
              </a:rPr>
              <a:t>odule (</a:t>
            </a:r>
            <a:r>
              <a:rPr lang="en-GB" sz="2000" b="1" kern="0" dirty="0">
                <a:solidFill>
                  <a:srgbClr val="00214A"/>
                </a:solidFill>
                <a:latin typeface="Verdana" pitchFamily="34" charset="0"/>
              </a:rPr>
              <a:t>HSM</a:t>
            </a:r>
            <a:r>
              <a:rPr lang="en-GB" sz="2000" kern="0" dirty="0">
                <a:solidFill>
                  <a:srgbClr val="00214A"/>
                </a:solidFill>
                <a:latin typeface="Verdana" pitchFamily="34" charset="0"/>
              </a:rPr>
              <a:t>)</a:t>
            </a:r>
          </a:p>
          <a:p>
            <a:pPr>
              <a:defRPr/>
            </a:pPr>
            <a:r>
              <a:rPr lang="de-DE" sz="1800" dirty="0"/>
              <a:t>AURIX</a:t>
            </a:r>
            <a:r>
              <a:rPr lang="de-DE" sz="1800" baseline="30000" dirty="0"/>
              <a:t>TM</a:t>
            </a:r>
            <a:r>
              <a:rPr lang="en-GB" sz="1800" i="1" dirty="0">
                <a:solidFill>
                  <a:srgbClr val="84B6A7">
                    <a:lumMod val="50000"/>
                  </a:srgbClr>
                </a:solidFill>
                <a:latin typeface="Verdana" pitchFamily="34" charset="0"/>
              </a:rPr>
              <a:t> vs. </a:t>
            </a:r>
            <a:r>
              <a:rPr lang="de-DE" sz="1800" dirty="0"/>
              <a:t>AURIX</a:t>
            </a:r>
            <a:r>
              <a:rPr lang="de-DE" sz="1800" baseline="30000" dirty="0"/>
              <a:t>TM</a:t>
            </a:r>
            <a:r>
              <a:rPr lang="en-GB" sz="1800" i="1" dirty="0">
                <a:solidFill>
                  <a:srgbClr val="84B6A7">
                    <a:lumMod val="50000"/>
                  </a:srgbClr>
                </a:solidFill>
                <a:latin typeface="Verdana" pitchFamily="34" charset="0"/>
              </a:rPr>
              <a:t> 2G feature set overview</a:t>
            </a:r>
          </a:p>
          <a:p>
            <a:pPr>
              <a:defRPr/>
            </a:pPr>
            <a:endParaRPr lang="en-GB" kern="0" dirty="0">
              <a:solidFill>
                <a:srgbClr val="00214A"/>
              </a:solidFill>
              <a:latin typeface="Verdana" pitchFamily="34" charset="0"/>
            </a:endParaRPr>
          </a:p>
        </p:txBody>
      </p:sp>
      <p:sp>
        <p:nvSpPr>
          <p:cNvPr id="13" name="Content Placeholder 5"/>
          <p:cNvSpPr txBox="1">
            <a:spLocks/>
          </p:cNvSpPr>
          <p:nvPr/>
        </p:nvSpPr>
        <p:spPr>
          <a:xfrm>
            <a:off x="6539476" y="1016588"/>
            <a:ext cx="3454220" cy="5364740"/>
          </a:xfrm>
          <a:prstGeom prst="rect">
            <a:avLst/>
          </a:prstGeom>
        </p:spPr>
        <p:txBody>
          <a:bodyPr/>
          <a:lstStyle/>
          <a:p>
            <a:pPr marL="268288" indent="-268288">
              <a:spcBef>
                <a:spcPts val="300"/>
              </a:spcBef>
              <a:spcAft>
                <a:spcPts val="300"/>
              </a:spcAft>
              <a:buClr>
                <a:srgbClr val="E30034"/>
              </a:buClr>
            </a:pPr>
            <a:r>
              <a:rPr lang="en-GB" sz="1600" b="1" u="sng" kern="0" dirty="0">
                <a:solidFill>
                  <a:srgbClr val="00214A"/>
                </a:solidFill>
                <a:latin typeface="Arial"/>
                <a:ea typeface="Verdana" pitchFamily="34" charset="0"/>
              </a:rPr>
              <a:t>Performance HSM Features:</a:t>
            </a:r>
          </a:p>
          <a:p>
            <a:pPr marL="268288" indent="-268288">
              <a:spcBef>
                <a:spcPts val="200"/>
              </a:spcBef>
              <a:spcAft>
                <a:spcPts val="100"/>
              </a:spcAft>
              <a:buClr>
                <a:srgbClr val="E30034"/>
              </a:buClr>
              <a:buFont typeface="Wingdings" pitchFamily="2" charset="2"/>
              <a:buChar char=""/>
            </a:pPr>
            <a:r>
              <a:rPr lang="en-GB" sz="1400" b="1" dirty="0">
                <a:solidFill>
                  <a:srgbClr val="00214A"/>
                </a:solidFill>
                <a:latin typeface="Arial"/>
                <a:ea typeface="Verdana" pitchFamily="34" charset="0"/>
              </a:rPr>
              <a:t>32-bit processor </a:t>
            </a:r>
            <a:r>
              <a:rPr lang="en-GB" sz="1400" dirty="0">
                <a:solidFill>
                  <a:srgbClr val="00214A"/>
                </a:solidFill>
                <a:latin typeface="Arial"/>
                <a:ea typeface="Verdana" pitchFamily="34" charset="0"/>
              </a:rPr>
              <a:t>with up to 100MHz CPU speed</a:t>
            </a:r>
          </a:p>
          <a:p>
            <a:pPr marL="540000" lvl="1" indent="-268288">
              <a:lnSpc>
                <a:spcPts val="1300"/>
              </a:lnSpc>
              <a:spcBef>
                <a:spcPts val="300"/>
              </a:spcBef>
              <a:spcAft>
                <a:spcPts val="300"/>
              </a:spcAft>
              <a:buClr>
                <a:srgbClr val="E30034"/>
              </a:buClr>
              <a:buFont typeface="Wingdings" pitchFamily="2" charset="2"/>
              <a:buChar char="Ø"/>
            </a:pPr>
            <a:r>
              <a:rPr lang="en-GB" sz="1200" dirty="0">
                <a:solidFill>
                  <a:srgbClr val="00214A"/>
                </a:solidFill>
                <a:latin typeface="Arial"/>
                <a:ea typeface="Verdana" pitchFamily="34" charset="0"/>
              </a:rPr>
              <a:t>MPU (Memory Protection Unit)</a:t>
            </a:r>
          </a:p>
          <a:p>
            <a:pPr marL="540000" lvl="1" indent="-268288">
              <a:lnSpc>
                <a:spcPts val="1300"/>
              </a:lnSpc>
              <a:spcBef>
                <a:spcPts val="300"/>
              </a:spcBef>
              <a:spcAft>
                <a:spcPts val="300"/>
              </a:spcAft>
              <a:buClr>
                <a:srgbClr val="E30034"/>
              </a:buClr>
              <a:buFont typeface="Wingdings" pitchFamily="2" charset="2"/>
              <a:buChar char="Ø"/>
            </a:pPr>
            <a:r>
              <a:rPr lang="en-GB" sz="1200" dirty="0">
                <a:solidFill>
                  <a:srgbClr val="00214A"/>
                </a:solidFill>
                <a:latin typeface="Arial"/>
                <a:ea typeface="Verdana" pitchFamily="34" charset="0"/>
              </a:rPr>
              <a:t>64KB SRAM</a:t>
            </a:r>
            <a:br>
              <a:rPr lang="en-GB" sz="1200" dirty="0">
                <a:solidFill>
                  <a:srgbClr val="00214A"/>
                </a:solidFill>
                <a:latin typeface="Arial"/>
                <a:ea typeface="Verdana" pitchFamily="34" charset="0"/>
              </a:rPr>
            </a:br>
            <a:br>
              <a:rPr lang="en-GB" sz="1200" b="1" dirty="0">
                <a:solidFill>
                  <a:srgbClr val="FF0000"/>
                </a:solidFill>
                <a:latin typeface="Arial"/>
                <a:ea typeface="Verdana" pitchFamily="34" charset="0"/>
              </a:rPr>
            </a:br>
            <a:r>
              <a:rPr lang="en-GB" sz="1400" b="1" dirty="0">
                <a:solidFill>
                  <a:srgbClr val="00214A"/>
                </a:solidFill>
                <a:ea typeface="Verdana" pitchFamily="34" charset="0"/>
              </a:rPr>
              <a:t>Flash</a:t>
            </a:r>
            <a:endParaRPr lang="en-GB" sz="1400" dirty="0">
              <a:solidFill>
                <a:srgbClr val="00214A"/>
              </a:solidFill>
              <a:latin typeface="Arial"/>
              <a:ea typeface="Verdana" pitchFamily="34" charset="0"/>
            </a:endParaRPr>
          </a:p>
          <a:p>
            <a:pPr marL="540000" lvl="1" indent="-268288">
              <a:lnSpc>
                <a:spcPts val="1300"/>
              </a:lnSpc>
              <a:spcBef>
                <a:spcPts val="300"/>
              </a:spcBef>
              <a:spcAft>
                <a:spcPts val="300"/>
              </a:spcAft>
              <a:buClr>
                <a:srgbClr val="E30034"/>
              </a:buClr>
              <a:buFont typeface="Wingdings" pitchFamily="2" charset="2"/>
              <a:buChar char="Ø"/>
            </a:pPr>
            <a:r>
              <a:rPr lang="en-GB" sz="1200" dirty="0">
                <a:solidFill>
                  <a:srgbClr val="00214A"/>
                </a:solidFill>
                <a:latin typeface="Arial"/>
                <a:ea typeface="Verdana" pitchFamily="34" charset="0"/>
              </a:rPr>
              <a:t>Code storage in 4x64KB+2x16KB reserved HSM </a:t>
            </a:r>
            <a:r>
              <a:rPr lang="en-GB" sz="1200" dirty="0" err="1">
                <a:solidFill>
                  <a:srgbClr val="00214A"/>
                </a:solidFill>
                <a:latin typeface="Arial"/>
                <a:ea typeface="Verdana" pitchFamily="34" charset="0"/>
              </a:rPr>
              <a:t>PFlash</a:t>
            </a:r>
            <a:r>
              <a:rPr lang="en-GB" sz="1200" dirty="0">
                <a:solidFill>
                  <a:srgbClr val="00214A"/>
                </a:solidFill>
                <a:latin typeface="Arial"/>
                <a:ea typeface="Verdana" pitchFamily="34" charset="0"/>
              </a:rPr>
              <a:t> below 2MB</a:t>
            </a:r>
          </a:p>
          <a:p>
            <a:pPr marL="540000" lvl="1" indent="-268288">
              <a:lnSpc>
                <a:spcPts val="1300"/>
              </a:lnSpc>
              <a:spcBef>
                <a:spcPts val="300"/>
              </a:spcBef>
              <a:spcAft>
                <a:spcPts val="300"/>
              </a:spcAft>
              <a:buClr>
                <a:srgbClr val="E30034"/>
              </a:buClr>
              <a:buFont typeface="Wingdings" pitchFamily="2" charset="2"/>
              <a:buChar char="Ø"/>
            </a:pPr>
            <a:r>
              <a:rPr lang="en-GB" sz="1200" dirty="0">
                <a:solidFill>
                  <a:srgbClr val="00214A"/>
                </a:solidFill>
                <a:latin typeface="Arial"/>
                <a:ea typeface="Verdana" pitchFamily="34" charset="0"/>
              </a:rPr>
              <a:t>Key Storage, Secure Data and Counter in HSM only 2x32kB</a:t>
            </a:r>
            <a:r>
              <a:rPr lang="en-GB" sz="1200" b="1" dirty="0">
                <a:solidFill>
                  <a:srgbClr val="00602B"/>
                </a:solidFill>
                <a:latin typeface="Arial"/>
                <a:ea typeface="Verdana" pitchFamily="34" charset="0"/>
              </a:rPr>
              <a:t> </a:t>
            </a:r>
            <a:r>
              <a:rPr lang="en-GB" sz="1200" dirty="0" err="1">
                <a:solidFill>
                  <a:srgbClr val="00214A"/>
                </a:solidFill>
                <a:latin typeface="Arial"/>
                <a:ea typeface="Verdana" pitchFamily="34" charset="0"/>
              </a:rPr>
              <a:t>DFlash</a:t>
            </a:r>
            <a:endParaRPr lang="en-GB" sz="1200" dirty="0">
              <a:solidFill>
                <a:srgbClr val="00214A"/>
              </a:solidFill>
              <a:latin typeface="Arial"/>
              <a:ea typeface="Verdana" pitchFamily="34" charset="0"/>
            </a:endParaRPr>
          </a:p>
          <a:p>
            <a:pPr marL="268288" indent="-268288">
              <a:spcBef>
                <a:spcPts val="200"/>
              </a:spcBef>
              <a:spcAft>
                <a:spcPts val="100"/>
              </a:spcAft>
              <a:buClr>
                <a:srgbClr val="E30034"/>
              </a:buClr>
              <a:buFont typeface="Wingdings" pitchFamily="2" charset="2"/>
              <a:buChar char=""/>
            </a:pPr>
            <a:r>
              <a:rPr lang="en-GB" sz="1400" b="1" kern="0" dirty="0">
                <a:solidFill>
                  <a:srgbClr val="00214A"/>
                </a:solidFill>
                <a:latin typeface="Arial"/>
                <a:ea typeface="Verdana" pitchFamily="34" charset="0"/>
              </a:rPr>
              <a:t>AES-128</a:t>
            </a:r>
            <a:r>
              <a:rPr lang="en-GB" sz="1400" kern="0" dirty="0">
                <a:solidFill>
                  <a:srgbClr val="00214A"/>
                </a:solidFill>
                <a:latin typeface="Arial"/>
                <a:ea typeface="Verdana" pitchFamily="34" charset="0"/>
              </a:rPr>
              <a:t> Hardware Accelerator for symmetric block ciphers (5 contexts)</a:t>
            </a:r>
          </a:p>
          <a:p>
            <a:pPr marL="540000" lvl="1" indent="-268288">
              <a:lnSpc>
                <a:spcPts val="1500"/>
              </a:lnSpc>
              <a:spcBef>
                <a:spcPts val="300"/>
              </a:spcBef>
              <a:spcAft>
                <a:spcPts val="300"/>
              </a:spcAft>
              <a:buClr>
                <a:srgbClr val="E30034"/>
              </a:buClr>
              <a:buFont typeface="Wingdings" pitchFamily="2" charset="2"/>
              <a:buChar char="Ø"/>
            </a:pPr>
            <a:r>
              <a:rPr lang="en-GB" sz="1200" dirty="0">
                <a:solidFill>
                  <a:srgbClr val="00214A"/>
                </a:solidFill>
                <a:latin typeface="Arial"/>
                <a:ea typeface="Verdana" pitchFamily="34" charset="0"/>
              </a:rPr>
              <a:t>ECB, CBC, CTR, OFB, CFB, </a:t>
            </a:r>
            <a:br>
              <a:rPr lang="en-GB" sz="1200" dirty="0">
                <a:solidFill>
                  <a:srgbClr val="00214A"/>
                </a:solidFill>
                <a:latin typeface="Arial"/>
                <a:ea typeface="Verdana" pitchFamily="34" charset="0"/>
              </a:rPr>
            </a:br>
            <a:r>
              <a:rPr lang="en-GB" sz="1200" dirty="0">
                <a:solidFill>
                  <a:srgbClr val="00214A"/>
                </a:solidFill>
                <a:latin typeface="Arial"/>
                <a:ea typeface="Verdana" pitchFamily="34" charset="0"/>
              </a:rPr>
              <a:t>GCM &amp; XTS</a:t>
            </a:r>
          </a:p>
          <a:p>
            <a:pPr marL="268288" indent="-268288">
              <a:spcBef>
                <a:spcPts val="200"/>
              </a:spcBef>
              <a:spcAft>
                <a:spcPts val="100"/>
              </a:spcAft>
              <a:buClr>
                <a:srgbClr val="E30034"/>
              </a:buClr>
              <a:buFont typeface="Wingdings" pitchFamily="2" charset="2"/>
              <a:buChar char=""/>
            </a:pPr>
            <a:r>
              <a:rPr lang="en-GB" sz="1400" b="1" kern="0" dirty="0">
                <a:solidFill>
                  <a:srgbClr val="008000"/>
                </a:solidFill>
                <a:latin typeface="Arial"/>
                <a:ea typeface="Verdana" pitchFamily="34" charset="0"/>
              </a:rPr>
              <a:t>PKC - ECC-256 </a:t>
            </a:r>
            <a:r>
              <a:rPr lang="en-GB" sz="1400" kern="0" dirty="0">
                <a:solidFill>
                  <a:srgbClr val="008000"/>
                </a:solidFill>
                <a:latin typeface="Arial"/>
                <a:ea typeface="Verdana" pitchFamily="34" charset="0"/>
              </a:rPr>
              <a:t>Hardware Accelerator</a:t>
            </a:r>
          </a:p>
          <a:p>
            <a:pPr marL="725488" lvl="2" indent="-268288">
              <a:spcBef>
                <a:spcPts val="200"/>
              </a:spcBef>
              <a:spcAft>
                <a:spcPts val="100"/>
              </a:spcAft>
              <a:buClr>
                <a:srgbClr val="E30034"/>
              </a:buClr>
              <a:buFont typeface="Wingdings" pitchFamily="2" charset="2"/>
              <a:buChar char="Ø"/>
            </a:pPr>
            <a:r>
              <a:rPr lang="en-GB" sz="1200" kern="0" dirty="0">
                <a:solidFill>
                  <a:srgbClr val="008000"/>
                </a:solidFill>
                <a:latin typeface="Arial"/>
                <a:ea typeface="Verdana" pitchFamily="34" charset="0"/>
              </a:rPr>
              <a:t>≤ 100 </a:t>
            </a:r>
            <a:r>
              <a:rPr lang="en-GB" sz="1200" kern="0" dirty="0" err="1">
                <a:solidFill>
                  <a:srgbClr val="008000"/>
                </a:solidFill>
                <a:latin typeface="Arial"/>
                <a:ea typeface="Verdana" pitchFamily="34" charset="0"/>
              </a:rPr>
              <a:t>ver</a:t>
            </a:r>
            <a:r>
              <a:rPr lang="en-GB" sz="1200" kern="0" dirty="0">
                <a:solidFill>
                  <a:srgbClr val="008000"/>
                </a:solidFill>
                <a:latin typeface="Arial"/>
                <a:ea typeface="Verdana" pitchFamily="34" charset="0"/>
              </a:rPr>
              <a:t>/s or 200 sig/s</a:t>
            </a:r>
          </a:p>
          <a:p>
            <a:pPr marL="268288" indent="-268288">
              <a:spcBef>
                <a:spcPts val="200"/>
              </a:spcBef>
              <a:spcAft>
                <a:spcPts val="100"/>
              </a:spcAft>
              <a:buClr>
                <a:srgbClr val="E30034"/>
              </a:buClr>
              <a:buFont typeface="Wingdings" pitchFamily="2" charset="2"/>
              <a:buChar char=""/>
            </a:pPr>
            <a:r>
              <a:rPr lang="en-GB" sz="1400" b="1" kern="0" dirty="0">
                <a:solidFill>
                  <a:srgbClr val="008000"/>
                </a:solidFill>
                <a:latin typeface="Arial"/>
                <a:ea typeface="Verdana" pitchFamily="34" charset="0"/>
              </a:rPr>
              <a:t>SHA224/256</a:t>
            </a:r>
            <a:r>
              <a:rPr lang="en-GB" sz="1400" kern="0" dirty="0">
                <a:solidFill>
                  <a:srgbClr val="008000"/>
                </a:solidFill>
                <a:latin typeface="Arial"/>
                <a:ea typeface="Verdana" pitchFamily="34" charset="0"/>
              </a:rPr>
              <a:t> Hardware Accelerator</a:t>
            </a:r>
          </a:p>
          <a:p>
            <a:pPr marL="725488" lvl="1" indent="-268288">
              <a:spcBef>
                <a:spcPts val="200"/>
              </a:spcBef>
              <a:spcAft>
                <a:spcPts val="100"/>
              </a:spcAft>
              <a:buClr>
                <a:srgbClr val="E30034"/>
              </a:buClr>
              <a:buFont typeface="Wingdings" pitchFamily="2" charset="2"/>
              <a:buChar char="Ø"/>
            </a:pPr>
            <a:r>
              <a:rPr lang="en-GB" sz="1200" kern="0" dirty="0">
                <a:solidFill>
                  <a:srgbClr val="008000"/>
                </a:solidFill>
                <a:latin typeface="Arial"/>
                <a:ea typeface="Verdana" pitchFamily="34" charset="0"/>
              </a:rPr>
              <a:t>≤ 2µs latency for 512 bit block</a:t>
            </a:r>
            <a:br>
              <a:rPr lang="en-GB" sz="1200" kern="0" dirty="0">
                <a:solidFill>
                  <a:srgbClr val="008000"/>
                </a:solidFill>
                <a:latin typeface="Arial"/>
                <a:ea typeface="Verdana" pitchFamily="34" charset="0"/>
              </a:rPr>
            </a:br>
            <a:r>
              <a:rPr lang="en-GB" sz="1200" kern="0" dirty="0">
                <a:solidFill>
                  <a:srgbClr val="008000"/>
                </a:solidFill>
                <a:latin typeface="Arial"/>
                <a:ea typeface="Verdana" pitchFamily="34" charset="0"/>
              </a:rPr>
              <a:t>(or ≈ ≤  30MByte/s)</a:t>
            </a:r>
          </a:p>
          <a:p>
            <a:pPr marL="268288" indent="-268288">
              <a:spcBef>
                <a:spcPts val="200"/>
              </a:spcBef>
              <a:spcAft>
                <a:spcPts val="100"/>
              </a:spcAft>
              <a:buClr>
                <a:srgbClr val="E30034"/>
              </a:buClr>
              <a:buFont typeface="Wingdings" pitchFamily="2" charset="2"/>
              <a:buChar char=""/>
            </a:pPr>
            <a:r>
              <a:rPr lang="en-GB" sz="1400" b="1" kern="0" dirty="0">
                <a:solidFill>
                  <a:srgbClr val="00214A"/>
                </a:solidFill>
                <a:latin typeface="Arial"/>
                <a:ea typeface="Verdana" pitchFamily="34" charset="0"/>
              </a:rPr>
              <a:t>T</a:t>
            </a:r>
            <a:r>
              <a:rPr lang="en-GB" sz="1400" kern="0" dirty="0">
                <a:solidFill>
                  <a:srgbClr val="00214A"/>
                </a:solidFill>
                <a:latin typeface="Arial"/>
                <a:ea typeface="Verdana" pitchFamily="34" charset="0"/>
              </a:rPr>
              <a:t>rue </a:t>
            </a:r>
            <a:r>
              <a:rPr lang="en-GB" sz="1400" b="1" kern="0" dirty="0">
                <a:solidFill>
                  <a:srgbClr val="00214A"/>
                </a:solidFill>
                <a:latin typeface="Arial"/>
                <a:ea typeface="Verdana" pitchFamily="34" charset="0"/>
              </a:rPr>
              <a:t>R</a:t>
            </a:r>
            <a:r>
              <a:rPr lang="en-GB" sz="1400" kern="0" dirty="0">
                <a:solidFill>
                  <a:srgbClr val="00214A"/>
                </a:solidFill>
                <a:latin typeface="Arial"/>
                <a:ea typeface="Verdana" pitchFamily="34" charset="0"/>
              </a:rPr>
              <a:t>andom </a:t>
            </a:r>
            <a:r>
              <a:rPr lang="en-GB" sz="1400" b="1" kern="0" dirty="0">
                <a:solidFill>
                  <a:srgbClr val="00214A"/>
                </a:solidFill>
                <a:latin typeface="Arial"/>
                <a:ea typeface="Verdana" pitchFamily="34" charset="0"/>
              </a:rPr>
              <a:t>N</a:t>
            </a:r>
            <a:r>
              <a:rPr lang="en-GB" sz="1400" kern="0" dirty="0">
                <a:solidFill>
                  <a:srgbClr val="00214A"/>
                </a:solidFill>
                <a:latin typeface="Arial"/>
                <a:ea typeface="Verdana" pitchFamily="34" charset="0"/>
              </a:rPr>
              <a:t>umber </a:t>
            </a:r>
            <a:r>
              <a:rPr lang="en-GB" sz="1400" b="1" kern="0" dirty="0">
                <a:solidFill>
                  <a:srgbClr val="00214A"/>
                </a:solidFill>
                <a:latin typeface="Arial"/>
                <a:ea typeface="Verdana" pitchFamily="34" charset="0"/>
              </a:rPr>
              <a:t>G</a:t>
            </a:r>
            <a:r>
              <a:rPr lang="en-GB" sz="1400" kern="0" dirty="0">
                <a:solidFill>
                  <a:srgbClr val="00214A"/>
                </a:solidFill>
                <a:latin typeface="Arial"/>
                <a:ea typeface="Verdana" pitchFamily="34" charset="0"/>
              </a:rPr>
              <a:t>enerator (</a:t>
            </a:r>
            <a:r>
              <a:rPr lang="en-GB" sz="1400" b="1" kern="0" dirty="0">
                <a:solidFill>
                  <a:srgbClr val="00214A"/>
                </a:solidFill>
                <a:latin typeface="Arial"/>
                <a:ea typeface="Verdana" pitchFamily="34" charset="0"/>
              </a:rPr>
              <a:t>TRNG</a:t>
            </a:r>
            <a:r>
              <a:rPr lang="en-GB" sz="1400" kern="0" dirty="0">
                <a:solidFill>
                  <a:srgbClr val="00214A"/>
                </a:solidFill>
                <a:latin typeface="Arial"/>
                <a:ea typeface="Verdana" pitchFamily="34" charset="0"/>
              </a:rPr>
              <a:t>) to generate 128-bit random numbers</a:t>
            </a:r>
          </a:p>
          <a:p>
            <a:pPr marL="540000" lvl="1" indent="-268288">
              <a:spcBef>
                <a:spcPts val="300"/>
              </a:spcBef>
              <a:spcAft>
                <a:spcPts val="300"/>
              </a:spcAft>
              <a:buClr>
                <a:srgbClr val="E30034"/>
              </a:buClr>
              <a:buFont typeface="Wingdings" pitchFamily="2" charset="2"/>
              <a:buChar char="Ø"/>
            </a:pPr>
            <a:r>
              <a:rPr lang="en-GB" sz="1200" dirty="0">
                <a:solidFill>
                  <a:srgbClr val="00214A"/>
                </a:solidFill>
                <a:latin typeface="Arial"/>
                <a:ea typeface="Verdana" pitchFamily="34" charset="0"/>
              </a:rPr>
              <a:t>AIS 31 class P2 compliant</a:t>
            </a:r>
          </a:p>
        </p:txBody>
      </p:sp>
      <p:sp>
        <p:nvSpPr>
          <p:cNvPr id="2" name="Textfeld 1"/>
          <p:cNvSpPr txBox="1"/>
          <p:nvPr/>
        </p:nvSpPr>
        <p:spPr bwMode="auto">
          <a:xfrm>
            <a:off x="1279422" y="5085186"/>
            <a:ext cx="4999066" cy="1512167"/>
          </a:xfrm>
          <a:prstGeom prst="rect">
            <a:avLst/>
          </a:prstGeom>
          <a:noFill/>
          <a:ln w="9525">
            <a:noFill/>
            <a:miter lim="800000"/>
            <a:headEnd/>
            <a:tailEnd/>
          </a:ln>
          <a:effectLst/>
        </p:spPr>
        <p:txBody>
          <a:bodyPr wrap="square" lIns="0" tIns="0" rIns="0" bIns="0" rtlCol="0" anchor="t" anchorCtr="0">
            <a:noAutofit/>
          </a:bodyPr>
          <a:lstStyle/>
          <a:p>
            <a:pPr marL="216000" indent="-216000" eaLnBrk="0" fontAlgn="auto" hangingPunct="0">
              <a:spcBef>
                <a:spcPts val="0"/>
              </a:spcBef>
              <a:spcAft>
                <a:spcPts val="300"/>
              </a:spcAft>
              <a:buClr>
                <a:srgbClr val="B70D28"/>
              </a:buClr>
              <a:buFont typeface="Wingdings" pitchFamily="2" charset="2"/>
              <a:buChar char="n"/>
            </a:pPr>
            <a:r>
              <a:rPr lang="en-GB" sz="1200" kern="0" dirty="0">
                <a:solidFill>
                  <a:srgbClr val="00214A"/>
                </a:solidFill>
                <a:latin typeface="Verdana" pitchFamily="34" charset="0"/>
                <a:ea typeface="Verdana" pitchFamily="34" charset="0"/>
              </a:rPr>
              <a:t>Delta Description </a:t>
            </a:r>
            <a:r>
              <a:rPr lang="en-GB" sz="1200" b="1" kern="0" dirty="0">
                <a:solidFill>
                  <a:srgbClr val="00214A"/>
                </a:solidFill>
                <a:latin typeface="Verdana" pitchFamily="34" charset="0"/>
                <a:ea typeface="Verdana" pitchFamily="34" charset="0"/>
              </a:rPr>
              <a:t>AURIX</a:t>
            </a:r>
            <a:r>
              <a:rPr lang="en-GB" sz="1200" kern="0" dirty="0">
                <a:solidFill>
                  <a:srgbClr val="00214A"/>
                </a:solidFill>
                <a:latin typeface="Verdana" pitchFamily="34" charset="0"/>
                <a:ea typeface="Verdana" pitchFamily="34" charset="0"/>
              </a:rPr>
              <a:t> versus </a:t>
            </a:r>
            <a:r>
              <a:rPr lang="en-GB" sz="1200" b="1" kern="0" dirty="0">
                <a:solidFill>
                  <a:srgbClr val="0E7834"/>
                </a:solidFill>
                <a:latin typeface="Verdana" pitchFamily="34" charset="0"/>
                <a:ea typeface="Verdana" pitchFamily="34" charset="0"/>
              </a:rPr>
              <a:t>AURIX 2G</a:t>
            </a:r>
            <a:br>
              <a:rPr lang="en-GB" sz="1200" b="1" kern="0" dirty="0">
                <a:solidFill>
                  <a:srgbClr val="0E7834"/>
                </a:solidFill>
                <a:latin typeface="Verdana" pitchFamily="34" charset="0"/>
                <a:ea typeface="Verdana" pitchFamily="34" charset="0"/>
              </a:rPr>
            </a:br>
            <a:endParaRPr lang="en-GB" sz="1200" b="1" kern="0" dirty="0">
              <a:solidFill>
                <a:srgbClr val="0E7834"/>
              </a:solidFill>
              <a:latin typeface="Verdana" pitchFamily="34" charset="0"/>
              <a:ea typeface="Verdana" pitchFamily="34" charset="0"/>
            </a:endParaRPr>
          </a:p>
          <a:p>
            <a:pPr marL="673200" lvl="1" indent="-216000" eaLnBrk="0" fontAlgn="auto" hangingPunct="0">
              <a:spcBef>
                <a:spcPts val="0"/>
              </a:spcBef>
              <a:spcAft>
                <a:spcPts val="300"/>
              </a:spcAft>
              <a:buClr>
                <a:srgbClr val="B70D28"/>
              </a:buClr>
              <a:buFont typeface="Wingdings" pitchFamily="2" charset="2"/>
              <a:buChar char="n"/>
            </a:pPr>
            <a:r>
              <a:rPr lang="en-GB" sz="1200" b="1" kern="0" dirty="0">
                <a:solidFill>
                  <a:srgbClr val="00214A"/>
                </a:solidFill>
                <a:latin typeface="Verdana" pitchFamily="34" charset="0"/>
                <a:ea typeface="Verdana" pitchFamily="34" charset="0"/>
              </a:rPr>
              <a:t>1x16KB/2x64KB</a:t>
            </a:r>
            <a:r>
              <a:rPr lang="en-GB" sz="1200" kern="0" dirty="0">
                <a:solidFill>
                  <a:srgbClr val="00214A"/>
                </a:solidFill>
                <a:latin typeface="Verdana" pitchFamily="34" charset="0"/>
                <a:ea typeface="Verdana" pitchFamily="34" charset="0"/>
              </a:rPr>
              <a:t> versus </a:t>
            </a:r>
            <a:r>
              <a:rPr lang="en-GB" sz="1200" b="1" kern="0" dirty="0">
                <a:solidFill>
                  <a:srgbClr val="0E7834"/>
                </a:solidFill>
                <a:latin typeface="Verdana" pitchFamily="34" charset="0"/>
                <a:ea typeface="Verdana" pitchFamily="34" charset="0"/>
              </a:rPr>
              <a:t>18x16KB (288KB) </a:t>
            </a:r>
            <a:r>
              <a:rPr lang="en-GB" sz="1200" b="1" kern="0" dirty="0" err="1">
                <a:solidFill>
                  <a:srgbClr val="0E7834"/>
                </a:solidFill>
                <a:latin typeface="Verdana" pitchFamily="34" charset="0"/>
                <a:ea typeface="Verdana" pitchFamily="34" charset="0"/>
              </a:rPr>
              <a:t>PFlash</a:t>
            </a:r>
            <a:endParaRPr lang="en-GB" sz="1200" b="1" kern="0" dirty="0">
              <a:solidFill>
                <a:srgbClr val="0E7834"/>
              </a:solidFill>
              <a:latin typeface="Verdana" pitchFamily="34" charset="0"/>
              <a:ea typeface="Verdana" pitchFamily="34" charset="0"/>
            </a:endParaRPr>
          </a:p>
          <a:p>
            <a:pPr marL="673200" lvl="1" indent="-216000" eaLnBrk="0" fontAlgn="auto" hangingPunct="0">
              <a:spcBef>
                <a:spcPts val="0"/>
              </a:spcBef>
              <a:spcAft>
                <a:spcPts val="300"/>
              </a:spcAft>
              <a:buClr>
                <a:srgbClr val="B70D28"/>
              </a:buClr>
              <a:buFont typeface="Wingdings" pitchFamily="2" charset="2"/>
              <a:buChar char="n"/>
            </a:pPr>
            <a:r>
              <a:rPr lang="en-GB" sz="1200" b="1" kern="0" dirty="0">
                <a:solidFill>
                  <a:srgbClr val="00214A"/>
                </a:solidFill>
                <a:latin typeface="Verdana" pitchFamily="34" charset="0"/>
                <a:ea typeface="Verdana" pitchFamily="34" charset="0"/>
              </a:rPr>
              <a:t>24KB/40KB</a:t>
            </a:r>
            <a:r>
              <a:rPr lang="en-GB" sz="1200" kern="0" dirty="0">
                <a:solidFill>
                  <a:srgbClr val="00214A"/>
                </a:solidFill>
                <a:latin typeface="Verdana" pitchFamily="34" charset="0"/>
                <a:ea typeface="Verdana" pitchFamily="34" charset="0"/>
              </a:rPr>
              <a:t> versus </a:t>
            </a:r>
            <a:r>
              <a:rPr lang="en-GB" sz="1200" b="1" kern="0" dirty="0">
                <a:solidFill>
                  <a:srgbClr val="0E7834"/>
                </a:solidFill>
                <a:latin typeface="Verdana" pitchFamily="34" charset="0"/>
                <a:ea typeface="Verdana" pitchFamily="34" charset="0"/>
              </a:rPr>
              <a:t>24KB/64KB SRAM</a:t>
            </a:r>
          </a:p>
          <a:p>
            <a:pPr marL="673200" lvl="1" indent="-216000" eaLnBrk="0" fontAlgn="auto" hangingPunct="0">
              <a:spcBef>
                <a:spcPts val="0"/>
              </a:spcBef>
              <a:spcAft>
                <a:spcPts val="300"/>
              </a:spcAft>
              <a:buClr>
                <a:srgbClr val="B70D28"/>
              </a:buClr>
              <a:buFont typeface="Wingdings" pitchFamily="2" charset="2"/>
              <a:buChar char="n"/>
            </a:pPr>
            <a:r>
              <a:rPr lang="en-GB" sz="1200" b="1" kern="0" dirty="0">
                <a:solidFill>
                  <a:srgbClr val="00214A"/>
                </a:solidFill>
                <a:latin typeface="Verdana" pitchFamily="34" charset="0"/>
                <a:ea typeface="Verdana" pitchFamily="34" charset="0"/>
              </a:rPr>
              <a:t>no PKC HW accelerator</a:t>
            </a:r>
            <a:r>
              <a:rPr lang="en-GB" sz="1200" kern="0" dirty="0">
                <a:solidFill>
                  <a:srgbClr val="00214A"/>
                </a:solidFill>
                <a:latin typeface="Verdana" pitchFamily="34" charset="0"/>
                <a:ea typeface="Verdana" pitchFamily="34" charset="0"/>
              </a:rPr>
              <a:t>  versus </a:t>
            </a:r>
            <a:r>
              <a:rPr lang="en-GB" sz="1200" b="1" kern="0" dirty="0">
                <a:solidFill>
                  <a:srgbClr val="0E7834"/>
                </a:solidFill>
                <a:latin typeface="Verdana" pitchFamily="34" charset="0"/>
                <a:ea typeface="Verdana" pitchFamily="34" charset="0"/>
              </a:rPr>
              <a:t>PKC ECC256</a:t>
            </a:r>
          </a:p>
          <a:p>
            <a:pPr marL="673200" lvl="1" indent="-216000" eaLnBrk="0" fontAlgn="auto" hangingPunct="0">
              <a:spcBef>
                <a:spcPts val="0"/>
              </a:spcBef>
              <a:spcAft>
                <a:spcPts val="300"/>
              </a:spcAft>
              <a:buClr>
                <a:srgbClr val="B70D28"/>
              </a:buClr>
              <a:buFont typeface="Wingdings" pitchFamily="2" charset="2"/>
              <a:buChar char="n"/>
            </a:pPr>
            <a:r>
              <a:rPr lang="en-GB" sz="1200" b="1" kern="0" dirty="0">
                <a:solidFill>
                  <a:srgbClr val="00214A"/>
                </a:solidFill>
                <a:latin typeface="Verdana" pitchFamily="34" charset="0"/>
                <a:ea typeface="Verdana" pitchFamily="34" charset="0"/>
              </a:rPr>
              <a:t>no SHA HW accelerator </a:t>
            </a:r>
            <a:r>
              <a:rPr lang="en-GB" sz="1200" kern="0" dirty="0">
                <a:solidFill>
                  <a:srgbClr val="00214A"/>
                </a:solidFill>
                <a:latin typeface="Verdana" pitchFamily="34" charset="0"/>
                <a:ea typeface="Verdana" pitchFamily="34" charset="0"/>
              </a:rPr>
              <a:t>versus </a:t>
            </a:r>
            <a:r>
              <a:rPr lang="en-GB" sz="1200" b="1" kern="0" dirty="0">
                <a:solidFill>
                  <a:srgbClr val="0E7834"/>
                </a:solidFill>
                <a:latin typeface="Verdana" pitchFamily="34" charset="0"/>
                <a:ea typeface="Verdana" pitchFamily="34" charset="0"/>
              </a:rPr>
              <a:t>SHA 224/256</a:t>
            </a:r>
          </a:p>
          <a:p>
            <a:pPr marL="673200" lvl="1" indent="-216000" eaLnBrk="0" fontAlgn="auto" hangingPunct="0">
              <a:spcBef>
                <a:spcPts val="0"/>
              </a:spcBef>
              <a:spcAft>
                <a:spcPts val="300"/>
              </a:spcAft>
              <a:buClr>
                <a:srgbClr val="B70D28"/>
              </a:buClr>
              <a:buFont typeface="Wingdings" pitchFamily="2" charset="2"/>
              <a:buChar char="n"/>
            </a:pPr>
            <a:endParaRPr lang="en-GB" sz="1200" kern="0" dirty="0">
              <a:solidFill>
                <a:srgbClr val="00214A"/>
              </a:solidFill>
              <a:latin typeface="Verdana" pitchFamily="34" charset="0"/>
              <a:ea typeface="Verdana" pitchFamily="34" charset="0"/>
            </a:endParaRPr>
          </a:p>
          <a:p>
            <a:pPr marL="673200" lvl="1" indent="-216000" eaLnBrk="0" fontAlgn="auto" hangingPunct="0">
              <a:spcBef>
                <a:spcPts val="0"/>
              </a:spcBef>
              <a:spcAft>
                <a:spcPts val="300"/>
              </a:spcAft>
              <a:buClr>
                <a:srgbClr val="B70D28"/>
              </a:buClr>
              <a:buFont typeface="Wingdings" pitchFamily="2" charset="2"/>
              <a:buChar char="n"/>
            </a:pPr>
            <a:endParaRPr lang="en-GB" sz="1400" kern="0" dirty="0">
              <a:solidFill>
                <a:srgbClr val="00214A"/>
              </a:solidFill>
              <a:latin typeface="Verdana" pitchFamily="34" charset="0"/>
              <a:ea typeface="Verdana" pitchFamily="34" charset="0"/>
            </a:endParaRPr>
          </a:p>
        </p:txBody>
      </p:sp>
      <p:pic>
        <p:nvPicPr>
          <p:cNvPr id="8" name="Picture 7"/>
          <p:cNvPicPr>
            <a:picLocks noChangeAspect="1" noChangeArrowheads="1"/>
          </p:cNvPicPr>
          <p:nvPr/>
        </p:nvPicPr>
        <p:blipFill>
          <a:blip r:embed="rId3" cstate="print"/>
          <a:srcRect/>
          <a:stretch>
            <a:fillRect/>
          </a:stretch>
        </p:blipFill>
        <p:spPr bwMode="auto">
          <a:xfrm>
            <a:off x="1584318" y="1124745"/>
            <a:ext cx="4118107" cy="3780469"/>
          </a:xfrm>
          <a:prstGeom prst="rect">
            <a:avLst/>
          </a:prstGeom>
          <a:noFill/>
          <a:ln w="9525">
            <a:noFill/>
            <a:miter lim="800000"/>
            <a:headEnd/>
            <a:tailEnd/>
          </a:ln>
        </p:spPr>
      </p:pic>
      <p:sp>
        <p:nvSpPr>
          <p:cNvPr id="3" name="Footer Placeholder 2">
            <a:extLst>
              <a:ext uri="{FF2B5EF4-FFF2-40B4-BE49-F238E27FC236}">
                <a16:creationId xmlns:a16="http://schemas.microsoft.com/office/drawing/2014/main" id="{D99D35A1-75A3-4066-86C3-FDCF964148C2}"/>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22E6B508-9B0B-49AE-9D8F-233F29C0C8A3}"/>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466C223C-9C89-41D7-92BF-D9C97A1B57AB}"/>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078167754"/>
      </p:ext>
    </p:extLst>
  </p:cSld>
  <p:clrMapOvr>
    <a:masterClrMapping/>
  </p:clrMapOvr>
  <p:transition spd="slow"/>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elle 1"/>
          <p:cNvGraphicFramePr>
            <a:graphicFrameLocks noGrp="1"/>
          </p:cNvGraphicFramePr>
          <p:nvPr>
            <p:extLst/>
          </p:nvPr>
        </p:nvGraphicFramePr>
        <p:xfrm>
          <a:off x="1165222" y="1299552"/>
          <a:ext cx="8641656" cy="4937760"/>
        </p:xfrm>
        <a:graphic>
          <a:graphicData uri="http://schemas.openxmlformats.org/drawingml/2006/table">
            <a:tbl>
              <a:tblPr firstRow="1" bandRow="1">
                <a:tableStyleId>{00A15C55-8517-42AA-B614-E9B94910E393}</a:tableStyleId>
              </a:tblPr>
              <a:tblGrid>
                <a:gridCol w="2592986">
                  <a:extLst>
                    <a:ext uri="{9D8B030D-6E8A-4147-A177-3AD203B41FA5}">
                      <a16:colId xmlns:a16="http://schemas.microsoft.com/office/drawing/2014/main" val="20000"/>
                    </a:ext>
                  </a:extLst>
                </a:gridCol>
                <a:gridCol w="1968806">
                  <a:extLst>
                    <a:ext uri="{9D8B030D-6E8A-4147-A177-3AD203B41FA5}">
                      <a16:colId xmlns:a16="http://schemas.microsoft.com/office/drawing/2014/main" val="20001"/>
                    </a:ext>
                  </a:extLst>
                </a:gridCol>
                <a:gridCol w="2039932">
                  <a:extLst>
                    <a:ext uri="{9D8B030D-6E8A-4147-A177-3AD203B41FA5}">
                      <a16:colId xmlns:a16="http://schemas.microsoft.com/office/drawing/2014/main" val="20002"/>
                    </a:ext>
                  </a:extLst>
                </a:gridCol>
                <a:gridCol w="2039932">
                  <a:extLst>
                    <a:ext uri="{9D8B030D-6E8A-4147-A177-3AD203B41FA5}">
                      <a16:colId xmlns:a16="http://schemas.microsoft.com/office/drawing/2014/main" val="20003"/>
                    </a:ext>
                  </a:extLst>
                </a:gridCol>
              </a:tblGrid>
              <a:tr h="1077703">
                <a:tc>
                  <a:txBody>
                    <a:bodyPr/>
                    <a:lstStyle/>
                    <a:p>
                      <a:r>
                        <a:rPr lang="en-GB" sz="1200" dirty="0">
                          <a:latin typeface="+mn-lt"/>
                        </a:rPr>
                        <a:t>Typical applications</a:t>
                      </a:r>
                    </a:p>
                  </a:txBody>
                  <a:tcPr anchor="ctr">
                    <a:solidFill>
                      <a:schemeClr val="tx2">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bg1"/>
                          </a:solidFill>
                          <a:effectLst/>
                          <a:latin typeface="+mn-lt"/>
                          <a:ea typeface="+mn-ea"/>
                          <a:cs typeface="+mn-cs"/>
                        </a:rPr>
                        <a:t>Tuning Protection</a:t>
                      </a: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txBody>
                  <a:tcPr anchor="ctr">
                    <a:solidFill>
                      <a:schemeClr val="tx2">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latin typeface="+mn-lt"/>
                        </a:rPr>
                        <a:t>Immobilizer</a:t>
                      </a: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baseline="0" dirty="0">
                        <a:solidFill>
                          <a:schemeClr val="bg1"/>
                        </a:solidFill>
                        <a:latin typeface="+mn-lt"/>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baseline="0" dirty="0">
                        <a:solidFill>
                          <a:schemeClr val="bg1"/>
                        </a:solidFill>
                        <a:latin typeface="+mn-lt"/>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baseline="0" dirty="0">
                        <a:solidFill>
                          <a:schemeClr val="bg1"/>
                        </a:solidFill>
                        <a:latin typeface="+mn-lt"/>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baseline="0" dirty="0">
                        <a:solidFill>
                          <a:schemeClr val="bg1"/>
                        </a:solidFill>
                        <a:latin typeface="+mn-lt"/>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bg1"/>
                          </a:solidFill>
                          <a:latin typeface="+mn-lt"/>
                          <a:ea typeface="+mn-ea"/>
                          <a:cs typeface="+mn-cs"/>
                        </a:rPr>
                        <a:t>Secure-on-board</a:t>
                      </a:r>
                      <a:r>
                        <a:rPr lang="en-GB" sz="1200" kern="1200" baseline="0" dirty="0">
                          <a:solidFill>
                            <a:schemeClr val="bg1"/>
                          </a:solidFill>
                          <a:latin typeface="+mn-lt"/>
                          <a:ea typeface="+mn-ea"/>
                          <a:cs typeface="+mn-cs"/>
                        </a:rPr>
                        <a:t> communication</a:t>
                      </a: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baseline="0" dirty="0">
                        <a:solidFill>
                          <a:schemeClr val="bg1"/>
                        </a:solidFill>
                        <a:latin typeface="+mn-lt"/>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bg1"/>
                        </a:solidFill>
                        <a:latin typeface="+mn-lt"/>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bg1"/>
                        </a:solidFill>
                        <a:latin typeface="+mn-lt"/>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bg1"/>
                        </a:solidFill>
                        <a:latin typeface="+mn-lt"/>
                      </a:endParaRPr>
                    </a:p>
                  </a:txBody>
                  <a:tcPr anchor="ctr">
                    <a:solidFill>
                      <a:schemeClr val="tx2">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bg1"/>
                          </a:solidFill>
                          <a:effectLst/>
                          <a:latin typeface="+mn-lt"/>
                          <a:ea typeface="+mn-ea"/>
                          <a:cs typeface="+mn-cs"/>
                        </a:rPr>
                        <a:t>Possible extensions, depending on specific Tier1 / OEM use case</a:t>
                      </a:r>
                    </a:p>
                  </a:txBody>
                  <a:tcPr anchor="ctr">
                    <a:solidFill>
                      <a:schemeClr val="tx2">
                        <a:lumMod val="75000"/>
                      </a:schemeClr>
                    </a:solidFill>
                  </a:tcPr>
                </a:tc>
                <a:extLst>
                  <a:ext uri="{0D108BD9-81ED-4DB2-BD59-A6C34878D82A}">
                    <a16:rowId xmlns:a16="http://schemas.microsoft.com/office/drawing/2014/main" val="10000"/>
                  </a:ext>
                </a:extLst>
              </a:tr>
              <a:tr h="165205">
                <a:tc>
                  <a:txBody>
                    <a:bodyPr/>
                    <a:lstStyle/>
                    <a:p>
                      <a:r>
                        <a:rPr lang="en-GB" sz="1200" b="0" dirty="0">
                          <a:latin typeface="+mn-lt"/>
                        </a:rPr>
                        <a:t>Key Management</a:t>
                      </a:r>
                    </a:p>
                  </a:txBody>
                  <a:tcPr anchor="ctr">
                    <a:solidFill>
                      <a:schemeClr val="tx2">
                        <a:lumMod val="60000"/>
                        <a:lumOff val="40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extLst>
                  <a:ext uri="{0D108BD9-81ED-4DB2-BD59-A6C34878D82A}">
                    <a16:rowId xmlns:a16="http://schemas.microsoft.com/office/drawing/2014/main" val="10001"/>
                  </a:ext>
                </a:extLst>
              </a:tr>
              <a:tr h="333221">
                <a:tc>
                  <a:txBody>
                    <a:bodyPr/>
                    <a:lstStyle/>
                    <a:p>
                      <a:r>
                        <a:rPr lang="en-GB" sz="1200" b="0" dirty="0">
                          <a:latin typeface="+mn-lt"/>
                        </a:rPr>
                        <a:t>Symmetric</a:t>
                      </a:r>
                    </a:p>
                    <a:p>
                      <a:r>
                        <a:rPr lang="en-GB" sz="1200" b="0" dirty="0">
                          <a:latin typeface="+mn-lt"/>
                        </a:rPr>
                        <a:t>Data Encryption / Decryption</a:t>
                      </a:r>
                    </a:p>
                  </a:txBody>
                  <a:tcPr anchor="ct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extLst>
                  <a:ext uri="{0D108BD9-81ED-4DB2-BD59-A6C34878D82A}">
                    <a16:rowId xmlns:a16="http://schemas.microsoft.com/office/drawing/2014/main" val="10002"/>
                  </a:ext>
                </a:extLst>
              </a:tr>
              <a:tr h="185123">
                <a:tc>
                  <a:txBody>
                    <a:bodyPr/>
                    <a:lstStyle/>
                    <a:p>
                      <a:r>
                        <a:rPr lang="en-GB" sz="1200" b="0" dirty="0">
                          <a:latin typeface="+mn-lt"/>
                        </a:rPr>
                        <a:t>MAC Generation / Verification</a:t>
                      </a:r>
                    </a:p>
                  </a:txBody>
                  <a:tcPr anchor="ctr">
                    <a:solidFill>
                      <a:schemeClr val="tx2">
                        <a:lumMod val="60000"/>
                        <a:lumOff val="40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extLst>
                  <a:ext uri="{0D108BD9-81ED-4DB2-BD59-A6C34878D82A}">
                    <a16:rowId xmlns:a16="http://schemas.microsoft.com/office/drawing/2014/main" val="10003"/>
                  </a:ext>
                </a:extLst>
              </a:tr>
              <a:tr h="165205">
                <a:tc>
                  <a:txBody>
                    <a:bodyPr/>
                    <a:lstStyle/>
                    <a:p>
                      <a:r>
                        <a:rPr lang="en-GB" sz="1200" b="0" dirty="0">
                          <a:latin typeface="+mn-lt"/>
                        </a:rPr>
                        <a:t>Safe MAC Verification</a:t>
                      </a: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GB" sz="1200" b="0" kern="1200" dirty="0">
                        <a:solidFill>
                          <a:schemeClr val="tx1"/>
                        </a:solidFill>
                        <a:effectLst/>
                        <a:latin typeface="+mn-lt"/>
                        <a:ea typeface="+mn-ea"/>
                        <a:cs typeface="+mn-cs"/>
                      </a:endParaRP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extLst>
                  <a:ext uri="{0D108BD9-81ED-4DB2-BD59-A6C34878D82A}">
                    <a16:rowId xmlns:a16="http://schemas.microsoft.com/office/drawing/2014/main" val="10004"/>
                  </a:ext>
                </a:extLst>
              </a:tr>
              <a:tr h="234283">
                <a:tc>
                  <a:txBody>
                    <a:bodyPr/>
                    <a:lstStyle/>
                    <a:p>
                      <a:r>
                        <a:rPr lang="en-GB" sz="1200" b="0" dirty="0">
                          <a:latin typeface="+mn-lt"/>
                        </a:rPr>
                        <a:t>Random Number Management</a:t>
                      </a:r>
                    </a:p>
                  </a:txBody>
                  <a:tcPr anchor="ctr">
                    <a:solidFill>
                      <a:schemeClr val="tx2">
                        <a:lumMod val="60000"/>
                        <a:lumOff val="40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extLst>
                  <a:ext uri="{0D108BD9-81ED-4DB2-BD59-A6C34878D82A}">
                    <a16:rowId xmlns:a16="http://schemas.microsoft.com/office/drawing/2014/main" val="10005"/>
                  </a:ext>
                </a:extLst>
              </a:tr>
              <a:tr h="165205">
                <a:tc>
                  <a:txBody>
                    <a:bodyPr/>
                    <a:lstStyle/>
                    <a:p>
                      <a:r>
                        <a:rPr lang="en-GB" sz="1200" b="0" dirty="0">
                          <a:latin typeface="+mn-lt"/>
                        </a:rPr>
                        <a:t>Secure Boot</a:t>
                      </a: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extLst>
                  <a:ext uri="{0D108BD9-81ED-4DB2-BD59-A6C34878D82A}">
                    <a16:rowId xmlns:a16="http://schemas.microsoft.com/office/drawing/2014/main" val="10006"/>
                  </a:ext>
                </a:extLst>
              </a:tr>
              <a:tr h="234283">
                <a:tc>
                  <a:txBody>
                    <a:bodyPr/>
                    <a:lstStyle/>
                    <a:p>
                      <a:r>
                        <a:rPr lang="en-GB" sz="1200" b="0" dirty="0">
                          <a:latin typeface="+mn-lt"/>
                        </a:rPr>
                        <a:t>Debug Access</a:t>
                      </a:r>
                    </a:p>
                  </a:txBody>
                  <a:tcPr anchor="ctr">
                    <a:solidFill>
                      <a:schemeClr val="tx2">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tx2">
                        <a:lumMod val="60000"/>
                        <a:lumOff val="40000"/>
                      </a:schemeClr>
                    </a:solidFill>
                  </a:tcPr>
                </a:tc>
                <a:extLst>
                  <a:ext uri="{0D108BD9-81ED-4DB2-BD59-A6C34878D82A}">
                    <a16:rowId xmlns:a16="http://schemas.microsoft.com/office/drawing/2014/main" val="10007"/>
                  </a:ext>
                </a:extLst>
              </a:tr>
              <a:tr h="165205">
                <a:tc>
                  <a:txBody>
                    <a:bodyPr/>
                    <a:lstStyle/>
                    <a:p>
                      <a:r>
                        <a:rPr lang="en-GB" sz="1200" b="0" dirty="0">
                          <a:latin typeface="+mn-lt"/>
                        </a:rPr>
                        <a:t>Other SHE Services</a:t>
                      </a:r>
                    </a:p>
                  </a:txBody>
                  <a:tcPr anchor="ctr">
                    <a:solidFill>
                      <a:schemeClr val="bg1">
                        <a:lumMod val="95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tc>
                  <a:txBody>
                    <a:bodyPr/>
                    <a:lstStyle/>
                    <a:p>
                      <a:pPr algn="ct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extLst>
                  <a:ext uri="{0D108BD9-81ED-4DB2-BD59-A6C34878D82A}">
                    <a16:rowId xmlns:a16="http://schemas.microsoft.com/office/drawing/2014/main" val="10008"/>
                  </a:ext>
                </a:extLst>
              </a:tr>
              <a:tr h="234283">
                <a:tc>
                  <a:txBody>
                    <a:bodyPr/>
                    <a:lstStyle/>
                    <a:p>
                      <a:r>
                        <a:rPr lang="en-GB" sz="1200" b="0" dirty="0">
                          <a:latin typeface="+mn-lt"/>
                        </a:rPr>
                        <a:t>Asymmetric </a:t>
                      </a:r>
                    </a:p>
                    <a:p>
                      <a:r>
                        <a:rPr lang="en-GB" sz="1200" b="0" dirty="0">
                          <a:latin typeface="+mn-lt"/>
                        </a:rPr>
                        <a:t>Encryption / Decryption</a:t>
                      </a: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accent6"/>
                          </a:solidFill>
                          <a:effectLst/>
                          <a:latin typeface="+mn-lt"/>
                          <a:ea typeface="+mn-ea"/>
                          <a:cs typeface="+mn-cs"/>
                        </a:rPr>
                        <a:t>√</a:t>
                      </a:r>
                      <a:endParaRPr lang="en-GB" sz="1200" b="0" dirty="0">
                        <a:solidFill>
                          <a:schemeClr val="tx1"/>
                        </a:solidFill>
                        <a:latin typeface="+mn-lt"/>
                      </a:endParaRPr>
                    </a:p>
                  </a:txBody>
                  <a:tcPr anchor="ctr">
                    <a:solidFill>
                      <a:schemeClr val="bg1">
                        <a:lumMod val="95000"/>
                      </a:schemeClr>
                    </a:solidFill>
                  </a:tcPr>
                </a:tc>
                <a:extLst>
                  <a:ext uri="{0D108BD9-81ED-4DB2-BD59-A6C34878D82A}">
                    <a16:rowId xmlns:a16="http://schemas.microsoft.com/office/drawing/2014/main" val="10009"/>
                  </a:ext>
                </a:extLst>
              </a:tr>
            </a:tbl>
          </a:graphicData>
        </a:graphic>
      </p:graphicFrame>
      <p:pic>
        <p:nvPicPr>
          <p:cNvPr id="1028" name="Picture 4" descr="C:\Users\NguyeHuy\Desktop\INFIN-Banner-Car-Security_210x157px-Tuning.jp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37645" y="2146415"/>
            <a:ext cx="806400" cy="602880"/>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1029" name="Picture 5" descr="C:\Users\NguyeHuy\Desktop\INFIN-Banner-Car-Security_210x157px_Immobilizer.jp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422505" y="1542719"/>
            <a:ext cx="807491" cy="603696"/>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1030" name="Picture 6" descr="C:\Users\NguyeHuy\Desktop\INFIN-Banner-Car-Security_210x157px-OnBoard-Comm.jp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422504" y="2735132"/>
            <a:ext cx="806400" cy="60288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2" name="Titel 1"/>
          <p:cNvSpPr>
            <a:spLocks noGrp="1"/>
          </p:cNvSpPr>
          <p:nvPr>
            <p:ph type="title" hasCustomPrompt="1"/>
          </p:nvPr>
        </p:nvSpPr>
        <p:spPr/>
        <p:txBody>
          <a:bodyPr/>
          <a:lstStyle/>
          <a:p>
            <a:br>
              <a:rPr dirty="0"/>
            </a:br>
            <a:br>
              <a:rPr dirty="0"/>
            </a:br>
            <a:r>
              <a:rPr dirty="0"/>
              <a:t>IFX offering: </a:t>
            </a:r>
            <a:r>
              <a:rPr lang="de-DE" dirty="0"/>
              <a:t>AURIX</a:t>
            </a:r>
            <a:r>
              <a:rPr lang="de-DE" baseline="30000" dirty="0"/>
              <a:t>TM</a:t>
            </a:r>
            <a:r>
              <a:rPr dirty="0"/>
              <a:t> HSM SHE + Emulation</a:t>
            </a:r>
            <a:br>
              <a:rPr dirty="0"/>
            </a:br>
            <a:r>
              <a:rPr dirty="0">
                <a:solidFill>
                  <a:schemeClr val="tx2">
                    <a:lumMod val="50000"/>
                  </a:schemeClr>
                </a:solidFill>
              </a:rPr>
              <a:t>Mapping to Telematics use case</a:t>
            </a:r>
          </a:p>
        </p:txBody>
      </p:sp>
      <p:sp>
        <p:nvSpPr>
          <p:cNvPr id="6" name="Rectangle 5"/>
          <p:cNvSpPr/>
          <p:nvPr/>
        </p:nvSpPr>
        <p:spPr bwMode="auto">
          <a:xfrm>
            <a:off x="5774436" y="2146416"/>
            <a:ext cx="2016220" cy="4090897"/>
          </a:xfrm>
          <a:prstGeom prst="rect">
            <a:avLst/>
          </a:prstGeom>
          <a:noFill/>
          <a:ln w="38100">
            <a:solidFill>
              <a:schemeClr val="accent1"/>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3" name="Footer Placeholder 2">
            <a:extLst>
              <a:ext uri="{FF2B5EF4-FFF2-40B4-BE49-F238E27FC236}">
                <a16:creationId xmlns:a16="http://schemas.microsoft.com/office/drawing/2014/main" id="{90170A80-4EF8-40D2-A915-0DB81E42943C}"/>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51C1F83D-D685-4DCB-9CFA-0429360C3507}"/>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EAE9864C-E3F8-42BC-B214-34E13DFBCEC8}"/>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474468176"/>
      </p:ext>
    </p:extLst>
  </p:cSld>
  <p:clrMapOvr>
    <a:masterClrMapping/>
  </p:clrMapOvr>
  <p:transition spd="slow"/>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7" name="Title 4"/>
          <p:cNvSpPr>
            <a:spLocks noGrp="1"/>
          </p:cNvSpPr>
          <p:nvPr>
            <p:ph type="title" hasCustomPrompt="1"/>
          </p:nvPr>
        </p:nvSpPr>
        <p:spPr/>
        <p:txBody>
          <a:bodyPr vert="horz" lIns="0" tIns="0" rIns="0" bIns="10800" rtlCol="0" anchor="b" anchorCtr="0">
            <a:noAutofit/>
          </a:bodyPr>
          <a:lstStyle/>
          <a:p>
            <a:pPr>
              <a:buClr>
                <a:schemeClr val="tx1"/>
              </a:buClr>
            </a:pPr>
            <a:r>
              <a:rPr lang="de-DE" dirty="0">
                <a:solidFill>
                  <a:schemeClr val="tx1"/>
                </a:solidFill>
                <a:latin typeface="Verdana"/>
              </a:rPr>
              <a:t>AURIX</a:t>
            </a:r>
            <a:r>
              <a:rPr lang="de-DE" baseline="30000" dirty="0">
                <a:solidFill>
                  <a:schemeClr val="tx1"/>
                </a:solidFill>
                <a:latin typeface="Verdana"/>
              </a:rPr>
              <a:t>TM</a:t>
            </a:r>
            <a:r>
              <a:rPr lang="de-DE" dirty="0">
                <a:solidFill>
                  <a:schemeClr val="tx1"/>
                </a:solidFill>
                <a:latin typeface="Verdana"/>
              </a:rPr>
              <a:t> </a:t>
            </a:r>
            <a:r>
              <a:rPr dirty="0">
                <a:solidFill>
                  <a:schemeClr val="tx1"/>
                </a:solidFill>
                <a:latin typeface="Verdana"/>
              </a:rPr>
              <a:t> HSM LLD Low Level Driver</a:t>
            </a:r>
          </a:p>
        </p:txBody>
      </p:sp>
      <p:sp>
        <p:nvSpPr>
          <p:cNvPr id="284678" name="Content Placeholder 5"/>
          <p:cNvSpPr>
            <a:spLocks noGrp="1"/>
          </p:cNvSpPr>
          <p:nvPr/>
        </p:nvSpPr>
        <p:spPr>
          <a:xfrm>
            <a:off x="1166814" y="3861048"/>
            <a:ext cx="8647111" cy="2571500"/>
          </a:xfrm>
          <a:prstGeom prst="rect">
            <a:avLst/>
          </a:prstGeom>
          <a:effectLst/>
        </p:spPr>
        <p:txBody>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eaLnBrk="1" hangingPunct="1">
              <a:buClr>
                <a:schemeClr val="accent1"/>
              </a:buClr>
            </a:pPr>
            <a:r>
              <a:rPr lang="en-GB" altLang="de-DE" sz="1200" dirty="0"/>
              <a:t>HSM MCAL driver: read/write flags and status in HSM bridge (32 bit register) on TriCore side</a:t>
            </a:r>
          </a:p>
          <a:p>
            <a:pPr lvl="2" eaLnBrk="1" hangingPunct="1">
              <a:buClr>
                <a:schemeClr val="accent1"/>
              </a:buClr>
            </a:pPr>
            <a:r>
              <a:rPr lang="en-GB" altLang="de-DE" sz="1100" dirty="0"/>
              <a:t>Configure interrupts for the flags (HSM </a:t>
            </a:r>
            <a:r>
              <a:rPr lang="en-GB" altLang="de-DE" sz="1100" dirty="0">
                <a:sym typeface="Wingdings" pitchFamily="2" charset="2"/>
              </a:rPr>
              <a:t> TriCore</a:t>
            </a:r>
            <a:r>
              <a:rPr lang="en-GB" altLang="de-DE" sz="1100" dirty="0"/>
              <a:t>)</a:t>
            </a:r>
          </a:p>
          <a:p>
            <a:pPr eaLnBrk="1" hangingPunct="1">
              <a:buClr>
                <a:schemeClr val="accent1"/>
              </a:buClr>
            </a:pPr>
            <a:r>
              <a:rPr lang="en-GB" altLang="de-DE" sz="1200" dirty="0"/>
              <a:t>Bridge driver: Read/write flags and status in HSM bridge (32 bit register) on HSM side</a:t>
            </a:r>
          </a:p>
          <a:p>
            <a:pPr lvl="2" eaLnBrk="1" hangingPunct="1">
              <a:buClr>
                <a:schemeClr val="accent1"/>
              </a:buClr>
            </a:pPr>
            <a:r>
              <a:rPr lang="en-GB" altLang="de-DE" sz="1100" dirty="0"/>
              <a:t>Configure interrupts (TriCore </a:t>
            </a:r>
            <a:r>
              <a:rPr lang="en-GB" altLang="de-DE" sz="1100" dirty="0">
                <a:sym typeface="Wingdings" pitchFamily="2" charset="2"/>
              </a:rPr>
              <a:t> HSM, from flags + </a:t>
            </a:r>
            <a:r>
              <a:rPr lang="en-GB" altLang="de-DE" sz="1100" dirty="0"/>
              <a:t>external interrupts)</a:t>
            </a:r>
          </a:p>
          <a:p>
            <a:pPr eaLnBrk="1" hangingPunct="1">
              <a:buClr>
                <a:schemeClr val="accent1"/>
              </a:buClr>
            </a:pPr>
            <a:r>
              <a:rPr lang="en-GB" altLang="de-DE" sz="1200" dirty="0"/>
              <a:t>Crypto driver: Load / unload into AES, Encrypting and decrypting data, TRNG driver</a:t>
            </a:r>
          </a:p>
          <a:p>
            <a:pPr eaLnBrk="1" hangingPunct="1">
              <a:buClr>
                <a:schemeClr val="accent1"/>
              </a:buClr>
            </a:pPr>
            <a:r>
              <a:rPr lang="en-GB" altLang="de-DE" sz="1200" dirty="0"/>
              <a:t>HSM specific Flash EEPROM Emulation (FEE) + Flash (FLS) driver</a:t>
            </a:r>
          </a:p>
          <a:p>
            <a:pPr>
              <a:buClr>
                <a:schemeClr val="accent1"/>
              </a:buClr>
            </a:pPr>
            <a:r>
              <a:rPr lang="en-GB" altLang="de-DE" sz="1200" dirty="0"/>
              <a:t>Lib: cache handling (</a:t>
            </a:r>
            <a:r>
              <a:rPr lang="en-GB" altLang="de-DE" sz="1200" dirty="0" err="1"/>
              <a:t>init</a:t>
            </a:r>
            <a:r>
              <a:rPr lang="en-GB" altLang="de-DE" sz="1200" dirty="0"/>
              <a:t>, pre-fetch, write cache data to memory)</a:t>
            </a:r>
          </a:p>
        </p:txBody>
      </p:sp>
      <p:pic>
        <p:nvPicPr>
          <p:cNvPr id="4096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4072" y="1155192"/>
            <a:ext cx="5544616" cy="2489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ooter Placeholder 1">
            <a:extLst>
              <a:ext uri="{FF2B5EF4-FFF2-40B4-BE49-F238E27FC236}">
                <a16:creationId xmlns:a16="http://schemas.microsoft.com/office/drawing/2014/main" id="{A557D866-B127-4D2B-A243-EB9A0FDB54FB}"/>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5DB70FFF-F457-4E4B-9516-414A04225D36}"/>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91CC9777-6FCA-41E2-AC3E-4C2EC4F339E4}"/>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118793434"/>
      </p:ext>
    </p:extLst>
  </p:cSld>
  <p:clrMapOvr>
    <a:masterClrMapping/>
  </p:clrMapOvr>
  <p:transition spd="slow"/>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Infineon SHE+ Driver </a:t>
            </a:r>
            <a:br>
              <a:rPr/>
            </a:br>
            <a:r>
              <a:t>Software Architecture</a:t>
            </a:r>
          </a:p>
        </p:txBody>
      </p:sp>
      <p:sp>
        <p:nvSpPr>
          <p:cNvPr id="3" name="Content Placeholder 2"/>
          <p:cNvSpPr>
            <a:spLocks noGrp="1"/>
          </p:cNvSpPr>
          <p:nvPr/>
        </p:nvSpPr>
        <p:spPr>
          <a:xfrm>
            <a:off x="300989" y="1268414"/>
            <a:ext cx="10369986" cy="5113337"/>
          </a:xfrm>
          <a:prstGeom prst="rect">
            <a:avLst/>
          </a:prstGeom>
        </p:spPr>
        <p:txBody>
          <a:bodyPr>
            <a:normAutofit lnSpcReduction="100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a:tabLst>
                <a:tab pos="2330450" algn="l"/>
              </a:tabLst>
            </a:pPr>
            <a:endParaRPr lang="en-GB" sz="1400" dirty="0"/>
          </a:p>
          <a:p>
            <a:pPr>
              <a:tabLst>
                <a:tab pos="2330450" algn="l"/>
              </a:tabLst>
            </a:pPr>
            <a:endParaRPr lang="en-GB" sz="1400" dirty="0"/>
          </a:p>
          <a:p>
            <a:pPr>
              <a:tabLst>
                <a:tab pos="2330450" algn="l"/>
              </a:tabLst>
            </a:pPr>
            <a:endParaRPr lang="en-GB" sz="1400" dirty="0"/>
          </a:p>
          <a:p>
            <a:pPr>
              <a:tabLst>
                <a:tab pos="2330450" algn="l"/>
              </a:tabLst>
            </a:pPr>
            <a:endParaRPr lang="en-GB" sz="1400" dirty="0"/>
          </a:p>
          <a:p>
            <a:pPr>
              <a:tabLst>
                <a:tab pos="2330450" algn="l"/>
              </a:tabLst>
            </a:pPr>
            <a:endParaRPr lang="en-GB" sz="1400" dirty="0"/>
          </a:p>
          <a:p>
            <a:pPr>
              <a:tabLst>
                <a:tab pos="2330450" algn="l"/>
              </a:tabLst>
            </a:pPr>
            <a:endParaRPr lang="en-GB" sz="1400" dirty="0"/>
          </a:p>
          <a:p>
            <a:pPr>
              <a:tabLst>
                <a:tab pos="2330450" algn="l"/>
              </a:tabLst>
            </a:pPr>
            <a:endParaRPr lang="en-GB" sz="1400" dirty="0"/>
          </a:p>
          <a:p>
            <a:pPr>
              <a:tabLst>
                <a:tab pos="2330450" algn="l"/>
              </a:tabLst>
            </a:pPr>
            <a:endParaRPr lang="en-GB" sz="1400" dirty="0"/>
          </a:p>
          <a:p>
            <a:pPr>
              <a:tabLst>
                <a:tab pos="2330450" algn="l"/>
              </a:tabLst>
            </a:pPr>
            <a:endParaRPr lang="en-GB" sz="1400" dirty="0"/>
          </a:p>
          <a:p>
            <a:pPr>
              <a:buNone/>
              <a:tabLst>
                <a:tab pos="2330450" algn="l"/>
              </a:tabLst>
            </a:pPr>
            <a:endParaRPr lang="en-GB" sz="1400" dirty="0"/>
          </a:p>
          <a:p>
            <a:pPr>
              <a:tabLst>
                <a:tab pos="2330450" algn="l"/>
              </a:tabLst>
            </a:pPr>
            <a:endParaRPr lang="en-GB" sz="1400" dirty="0"/>
          </a:p>
          <a:p>
            <a:pPr>
              <a:tabLst>
                <a:tab pos="2330450" algn="l"/>
              </a:tabLst>
            </a:pPr>
            <a:endParaRPr lang="en-GB" sz="1400" dirty="0"/>
          </a:p>
          <a:p>
            <a:pPr>
              <a:tabLst>
                <a:tab pos="2330450" algn="l"/>
              </a:tabLst>
            </a:pPr>
            <a:r>
              <a:rPr lang="en-GB" sz="1400" dirty="0"/>
              <a:t>CRY+: software interface abstracting the SHE+ features</a:t>
            </a:r>
          </a:p>
          <a:p>
            <a:pPr>
              <a:tabLst>
                <a:tab pos="2330450" algn="l"/>
              </a:tabLst>
            </a:pPr>
            <a:r>
              <a:rPr lang="en-GB" sz="1400" dirty="0" err="1"/>
              <a:t>HSMCom</a:t>
            </a:r>
            <a:r>
              <a:rPr lang="en-GB" sz="1400" dirty="0"/>
              <a:t> – </a:t>
            </a:r>
            <a:r>
              <a:rPr lang="en-GB" sz="1400" dirty="0" err="1"/>
              <a:t>HostCom</a:t>
            </a:r>
            <a:r>
              <a:rPr lang="en-GB" sz="1400" dirty="0"/>
              <a:t>: handles communication between TriCore and HSM</a:t>
            </a:r>
          </a:p>
          <a:p>
            <a:pPr>
              <a:tabLst>
                <a:tab pos="2330450" algn="l"/>
              </a:tabLst>
            </a:pPr>
            <a:r>
              <a:rPr lang="en-GB" sz="1400" dirty="0"/>
              <a:t>SHE+ Emulation Control: handles and process the CRY+ request coming from TriCore</a:t>
            </a:r>
          </a:p>
        </p:txBody>
      </p:sp>
      <p:graphicFrame>
        <p:nvGraphicFramePr>
          <p:cNvPr id="4" name="Object 3"/>
          <p:cNvGraphicFramePr>
            <a:graphicFrameLocks noChangeAspect="1"/>
          </p:cNvGraphicFramePr>
          <p:nvPr>
            <p:extLst/>
          </p:nvPr>
        </p:nvGraphicFramePr>
        <p:xfrm>
          <a:off x="1501775" y="1340768"/>
          <a:ext cx="7969250" cy="3962400"/>
        </p:xfrm>
        <a:graphic>
          <a:graphicData uri="http://schemas.openxmlformats.org/presentationml/2006/ole">
            <mc:AlternateContent xmlns:mc="http://schemas.openxmlformats.org/markup-compatibility/2006">
              <mc:Choice xmlns:v="urn:schemas-microsoft-com:vml" Requires="v">
                <p:oleObj spid="_x0000_s8202" name="Visio" r:id="rId4" imgW="7969732" imgH="3962940" progId="">
                  <p:embed/>
                </p:oleObj>
              </mc:Choice>
              <mc:Fallback>
                <p:oleObj name="Visio" r:id="rId4" imgW="7969732" imgH="3962940" progId="">
                  <p:embed/>
                  <p:pic>
                    <p:nvPicPr>
                      <p:cNvPr id="4"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01775" y="1340768"/>
                        <a:ext cx="7969250" cy="3962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 name="Footer Placeholder 4">
            <a:extLst>
              <a:ext uri="{FF2B5EF4-FFF2-40B4-BE49-F238E27FC236}">
                <a16:creationId xmlns:a16="http://schemas.microsoft.com/office/drawing/2014/main" id="{09FBCFA6-ACD2-4788-8386-A953F9031743}"/>
              </a:ext>
            </a:extLst>
          </p:cNvPr>
          <p:cNvSpPr>
            <a:spLocks noGrp="1"/>
          </p:cNvSpPr>
          <p:nvPr>
            <p:ph type="ftr" sz="quarter" idx="11"/>
          </p:nvPr>
        </p:nvSpPr>
        <p:spPr/>
        <p:txBody>
          <a:bodyPr/>
          <a:lstStyle/>
          <a:p>
            <a:r>
              <a:rPr lang="en-US"/>
              <a:t> </a:t>
            </a:r>
          </a:p>
        </p:txBody>
      </p:sp>
      <p:sp>
        <p:nvSpPr>
          <p:cNvPr id="6" name="Date Placeholder 5">
            <a:extLst>
              <a:ext uri="{FF2B5EF4-FFF2-40B4-BE49-F238E27FC236}">
                <a16:creationId xmlns:a16="http://schemas.microsoft.com/office/drawing/2014/main" id="{081E833C-B2FE-4370-8004-4BB753F5C78B}"/>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32476372-545A-4008-9D44-74B4D02DA48C}"/>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011998788"/>
      </p:ext>
    </p:extLst>
  </p:cSld>
  <p:clrMapOvr>
    <a:masterClrMapping/>
  </p:clrMapOvr>
  <p:transition spd="slow"/>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SHE+ Driver: Feature Overview</a:t>
            </a:r>
            <a:endParaRPr lang="en-GB" dirty="0"/>
          </a:p>
        </p:txBody>
      </p:sp>
      <p:graphicFrame>
        <p:nvGraphicFramePr>
          <p:cNvPr id="7" name="Table 6"/>
          <p:cNvGraphicFramePr>
            <a:graphicFrameLocks noGrp="1"/>
          </p:cNvGraphicFramePr>
          <p:nvPr>
            <p:extLst/>
          </p:nvPr>
        </p:nvGraphicFramePr>
        <p:xfrm>
          <a:off x="1597968" y="1196753"/>
          <a:ext cx="7848872" cy="5254207"/>
        </p:xfrm>
        <a:graphic>
          <a:graphicData uri="http://schemas.openxmlformats.org/drawingml/2006/table">
            <a:tbl>
              <a:tblPr/>
              <a:tblGrid>
                <a:gridCol w="3168352">
                  <a:extLst>
                    <a:ext uri="{9D8B030D-6E8A-4147-A177-3AD203B41FA5}">
                      <a16:colId xmlns:a16="http://schemas.microsoft.com/office/drawing/2014/main" val="20000"/>
                    </a:ext>
                  </a:extLst>
                </a:gridCol>
                <a:gridCol w="4680520">
                  <a:extLst>
                    <a:ext uri="{9D8B030D-6E8A-4147-A177-3AD203B41FA5}">
                      <a16:colId xmlns:a16="http://schemas.microsoft.com/office/drawing/2014/main" val="20001"/>
                    </a:ext>
                  </a:extLst>
                </a:gridCol>
              </a:tblGrid>
              <a:tr h="527474">
                <a:tc>
                  <a:txBody>
                    <a:bodyPr/>
                    <a:lstStyle/>
                    <a:p>
                      <a:pPr algn="ctr" rtl="0" fontAlgn="ctr"/>
                      <a:r>
                        <a:rPr lang="en-GB" sz="1100" b="1" i="0" u="none" strike="noStrike" dirty="0">
                          <a:solidFill>
                            <a:srgbClr val="FFFFFF"/>
                          </a:solidFill>
                          <a:effectLst/>
                          <a:latin typeface="Calibri"/>
                        </a:rPr>
                        <a:t>Main Features</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4F81BD"/>
                    </a:solidFill>
                  </a:tcPr>
                </a:tc>
                <a:tc>
                  <a:txBody>
                    <a:bodyPr/>
                    <a:lstStyle/>
                    <a:p>
                      <a:pPr algn="ctr" rtl="0" fontAlgn="ctr"/>
                      <a:r>
                        <a:rPr lang="en-GB" sz="1100" b="1" i="0" u="none" strike="noStrike" dirty="0">
                          <a:solidFill>
                            <a:srgbClr val="FFFFFF"/>
                          </a:solidFill>
                          <a:effectLst/>
                          <a:latin typeface="Calibri"/>
                        </a:rPr>
                        <a:t>Description</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4F81BD"/>
                    </a:solidFill>
                  </a:tcPr>
                </a:tc>
                <a:extLst>
                  <a:ext uri="{0D108BD9-81ED-4DB2-BD59-A6C34878D82A}">
                    <a16:rowId xmlns:a16="http://schemas.microsoft.com/office/drawing/2014/main" val="10000"/>
                  </a:ext>
                </a:extLst>
              </a:tr>
              <a:tr h="263737">
                <a:tc>
                  <a:txBody>
                    <a:bodyPr/>
                    <a:lstStyle/>
                    <a:p>
                      <a:pPr algn="l" rtl="0" fontAlgn="b"/>
                      <a:r>
                        <a:rPr lang="en-GB" sz="1100" b="0" i="0" u="none" strike="noStrike" dirty="0">
                          <a:solidFill>
                            <a:srgbClr val="000000"/>
                          </a:solidFill>
                          <a:effectLst/>
                          <a:latin typeface="Calibri"/>
                        </a:rPr>
                        <a:t>SHE Encryption / Decryption</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Symmetrical 128 bit AES with cipher modes ECB and CBC</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01"/>
                  </a:ext>
                </a:extLst>
              </a:tr>
              <a:tr h="263737">
                <a:tc>
                  <a:txBody>
                    <a:bodyPr/>
                    <a:lstStyle/>
                    <a:p>
                      <a:pPr algn="l" rtl="0" fontAlgn="b"/>
                      <a:r>
                        <a:rPr lang="en-GB" sz="1100" b="0" i="0" u="none" strike="noStrike" dirty="0">
                          <a:solidFill>
                            <a:srgbClr val="000000"/>
                          </a:solidFill>
                          <a:effectLst/>
                          <a:latin typeface="Calibri"/>
                        </a:rPr>
                        <a:t>SHE CMAC</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Symmetrical 128 bit AES Message</a:t>
                      </a:r>
                      <a:r>
                        <a:rPr lang="en-GB" sz="1100" b="0" i="0" u="none" strike="noStrike" kern="1200" baseline="0" dirty="0">
                          <a:solidFill>
                            <a:srgbClr val="000000"/>
                          </a:solidFill>
                          <a:effectLst/>
                          <a:latin typeface="Calibri"/>
                          <a:ea typeface="+mn-ea"/>
                          <a:cs typeface="+mn-cs"/>
                        </a:rPr>
                        <a:t> Authentication Code</a:t>
                      </a:r>
                      <a:endParaRPr lang="en-GB" sz="1100" b="0" i="0" u="none" strike="noStrike" kern="1200" dirty="0">
                        <a:solidFill>
                          <a:srgbClr val="000000"/>
                        </a:solidFill>
                        <a:effectLst/>
                        <a:latin typeface="Calibri"/>
                        <a:ea typeface="+mn-ea"/>
                        <a:cs typeface="+mn-cs"/>
                      </a:endParaRP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02"/>
                  </a:ext>
                </a:extLst>
              </a:tr>
              <a:tr h="263737">
                <a:tc>
                  <a:txBody>
                    <a:bodyPr/>
                    <a:lstStyle/>
                    <a:p>
                      <a:pPr algn="l" rtl="0" fontAlgn="b"/>
                      <a:r>
                        <a:rPr lang="en-GB" sz="1100" b="0" i="0" u="none" strike="noStrike" dirty="0">
                          <a:solidFill>
                            <a:srgbClr val="000000"/>
                          </a:solidFill>
                          <a:effectLst/>
                          <a:latin typeface="Calibri"/>
                        </a:rPr>
                        <a:t>SHE CMAC including safe CMAC verify</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Support a safe CMAC</a:t>
                      </a:r>
                      <a:r>
                        <a:rPr lang="en-GB" sz="1100" b="0" i="0" u="none" strike="noStrike" kern="1200" baseline="0" dirty="0">
                          <a:solidFill>
                            <a:srgbClr val="000000"/>
                          </a:solidFill>
                          <a:effectLst/>
                          <a:latin typeface="Calibri"/>
                          <a:ea typeface="+mn-ea"/>
                          <a:cs typeface="+mn-cs"/>
                        </a:rPr>
                        <a:t> </a:t>
                      </a:r>
                      <a:r>
                        <a:rPr lang="en-GB" sz="1100" b="0" i="0" u="none" strike="noStrike" kern="1200" dirty="0">
                          <a:solidFill>
                            <a:srgbClr val="000000"/>
                          </a:solidFill>
                          <a:effectLst/>
                          <a:latin typeface="Calibri"/>
                          <a:ea typeface="+mn-ea"/>
                          <a:cs typeface="+mn-cs"/>
                        </a:rPr>
                        <a:t>verification enabling</a:t>
                      </a:r>
                      <a:r>
                        <a:rPr lang="en-GB" sz="1100" b="0" i="0" u="none" strike="noStrike" kern="1200" baseline="0" dirty="0">
                          <a:solidFill>
                            <a:srgbClr val="000000"/>
                          </a:solidFill>
                          <a:effectLst/>
                          <a:latin typeface="Calibri"/>
                          <a:ea typeface="+mn-ea"/>
                          <a:cs typeface="+mn-cs"/>
                        </a:rPr>
                        <a:t> the application to check the integrity of safety related data.</a:t>
                      </a:r>
                      <a:endParaRPr lang="en-GB" sz="1100" b="0" i="0" u="none" strike="noStrike" kern="1200" dirty="0">
                        <a:solidFill>
                          <a:srgbClr val="000000"/>
                        </a:solidFill>
                        <a:effectLst/>
                        <a:latin typeface="Calibri"/>
                        <a:ea typeface="+mn-ea"/>
                        <a:cs typeface="+mn-cs"/>
                      </a:endParaRP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03"/>
                  </a:ext>
                </a:extLst>
              </a:tr>
              <a:tr h="263737">
                <a:tc>
                  <a:txBody>
                    <a:bodyPr/>
                    <a:lstStyle/>
                    <a:p>
                      <a:pPr algn="l" rtl="0" fontAlgn="b"/>
                      <a:r>
                        <a:rPr lang="en-GB" sz="1100" b="0" i="0" u="none" strike="noStrike" dirty="0">
                          <a:solidFill>
                            <a:srgbClr val="000000"/>
                          </a:solidFill>
                          <a:effectLst/>
                          <a:latin typeface="Calibri"/>
                        </a:rPr>
                        <a:t>SHE load Plain Key</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Store a 128bit key in HSM RAM. No security protocol involved.</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04"/>
                  </a:ext>
                </a:extLst>
              </a:tr>
              <a:tr h="263737">
                <a:tc>
                  <a:txBody>
                    <a:bodyPr/>
                    <a:lstStyle/>
                    <a:p>
                      <a:pPr algn="l" rtl="0" fontAlgn="b"/>
                      <a:r>
                        <a:rPr lang="en-GB" sz="1100" b="0" i="0" u="none" strike="noStrike" dirty="0">
                          <a:solidFill>
                            <a:srgbClr val="000000"/>
                          </a:solidFill>
                          <a:effectLst/>
                          <a:latin typeface="Calibri"/>
                        </a:rPr>
                        <a:t>SHE Export Key</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Export the RAM key in a wrapped format. (encrypted and authenticated)</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05"/>
                  </a:ext>
                </a:extLst>
              </a:tr>
              <a:tr h="263737">
                <a:tc>
                  <a:txBody>
                    <a:bodyPr/>
                    <a:lstStyle/>
                    <a:p>
                      <a:pPr algn="l" rtl="0" fontAlgn="b"/>
                      <a:r>
                        <a:rPr lang="en-GB" sz="1100" b="0" i="0" u="none" strike="noStrike" dirty="0">
                          <a:solidFill>
                            <a:srgbClr val="000000"/>
                          </a:solidFill>
                          <a:effectLst/>
                          <a:latin typeface="Calibri"/>
                        </a:rPr>
                        <a:t>SHE load Key</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Store a 128nit key in HSM non-volatile memory using a secure protocol.</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06"/>
                  </a:ext>
                </a:extLst>
              </a:tr>
              <a:tr h="263737">
                <a:tc>
                  <a:txBody>
                    <a:bodyPr/>
                    <a:lstStyle/>
                    <a:p>
                      <a:pPr algn="l" rtl="0" fontAlgn="b"/>
                      <a:r>
                        <a:rPr lang="en-GB" sz="1100" b="0" i="0" u="none" strike="noStrike" dirty="0">
                          <a:solidFill>
                            <a:srgbClr val="000000"/>
                          </a:solidFill>
                          <a:effectLst/>
                          <a:latin typeface="Calibri"/>
                        </a:rPr>
                        <a:t>SHE RNG</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Generate pseudo-random value using AES. The seed is generated by a TRNG.</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07"/>
                  </a:ext>
                </a:extLst>
              </a:tr>
              <a:tr h="263737">
                <a:tc>
                  <a:txBody>
                    <a:bodyPr/>
                    <a:lstStyle/>
                    <a:p>
                      <a:pPr algn="l" rtl="0" fontAlgn="b"/>
                      <a:r>
                        <a:rPr lang="en-GB" sz="1100" b="0" i="0" u="none" strike="noStrike" dirty="0">
                          <a:solidFill>
                            <a:srgbClr val="000000"/>
                          </a:solidFill>
                          <a:effectLst/>
                          <a:latin typeface="Calibri"/>
                        </a:rPr>
                        <a:t>SHE secure boot</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Verify the CMAC of the application start up code.</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08"/>
                  </a:ext>
                </a:extLst>
              </a:tr>
              <a:tr h="263737">
                <a:tc>
                  <a:txBody>
                    <a:bodyPr/>
                    <a:lstStyle/>
                    <a:p>
                      <a:pPr algn="l" rtl="0" fontAlgn="b"/>
                      <a:r>
                        <a:rPr lang="en-GB" sz="1100" b="0" i="0" u="none" strike="noStrike" dirty="0">
                          <a:solidFill>
                            <a:srgbClr val="000000"/>
                          </a:solidFill>
                          <a:effectLst/>
                          <a:latin typeface="Calibri"/>
                        </a:rPr>
                        <a:t>SHE Debug</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Enable</a:t>
                      </a:r>
                      <a:r>
                        <a:rPr lang="en-GB" sz="1100" b="0" i="0" u="none" strike="noStrike" kern="1200" baseline="0" dirty="0">
                          <a:solidFill>
                            <a:srgbClr val="000000"/>
                          </a:solidFill>
                          <a:effectLst/>
                          <a:latin typeface="Calibri"/>
                          <a:ea typeface="+mn-ea"/>
                          <a:cs typeface="+mn-cs"/>
                        </a:rPr>
                        <a:t> access to HSM debug interface using a secure protocol.</a:t>
                      </a:r>
                      <a:endParaRPr lang="en-GB" sz="1100" b="0" i="0" u="none" strike="noStrike" kern="1200" dirty="0">
                        <a:solidFill>
                          <a:srgbClr val="000000"/>
                        </a:solidFill>
                        <a:effectLst/>
                        <a:latin typeface="Calibri"/>
                        <a:ea typeface="+mn-ea"/>
                        <a:cs typeface="+mn-cs"/>
                      </a:endParaRP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09"/>
                  </a:ext>
                </a:extLst>
              </a:tr>
              <a:tr h="263737">
                <a:tc>
                  <a:txBody>
                    <a:bodyPr/>
                    <a:lstStyle/>
                    <a:p>
                      <a:pPr algn="l" rtl="0" fontAlgn="b"/>
                      <a:r>
                        <a:rPr lang="en-GB" sz="1100" b="0" i="0" u="none" strike="noStrike" dirty="0">
                          <a:solidFill>
                            <a:srgbClr val="000000"/>
                          </a:solidFill>
                          <a:effectLst/>
                          <a:latin typeface="Calibri"/>
                        </a:rPr>
                        <a:t>SHE Status</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Get status of SHE.</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10"/>
                  </a:ext>
                </a:extLst>
              </a:tr>
              <a:tr h="263737">
                <a:tc>
                  <a:txBody>
                    <a:bodyPr/>
                    <a:lstStyle/>
                    <a:p>
                      <a:pPr algn="l" rtl="0" fontAlgn="b"/>
                      <a:r>
                        <a:rPr lang="en-GB" sz="1100" b="0" i="0" u="none" strike="noStrike" dirty="0">
                          <a:solidFill>
                            <a:srgbClr val="000000"/>
                          </a:solidFill>
                          <a:effectLst/>
                          <a:latin typeface="Calibri"/>
                        </a:rPr>
                        <a:t>SHE Cancel</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Cancel the currently performed operation.</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11"/>
                  </a:ext>
                </a:extLst>
              </a:tr>
              <a:tr h="263737">
                <a:tc>
                  <a:txBody>
                    <a:bodyPr/>
                    <a:lstStyle/>
                    <a:p>
                      <a:pPr algn="l" rtl="0" fontAlgn="b"/>
                      <a:r>
                        <a:rPr lang="en-GB" sz="1100" b="0" i="0" u="none" strike="noStrike" dirty="0">
                          <a:solidFill>
                            <a:srgbClr val="000000"/>
                          </a:solidFill>
                          <a:effectLst/>
                          <a:latin typeface="Calibri"/>
                        </a:rPr>
                        <a:t>Error reporting</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Report SHE error through an AUTOSAR mechanism additionally to CSM return code.</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12"/>
                  </a:ext>
                </a:extLst>
              </a:tr>
              <a:tr h="263737">
                <a:tc>
                  <a:txBody>
                    <a:bodyPr/>
                    <a:lstStyle/>
                    <a:p>
                      <a:pPr algn="l" rtl="0" fontAlgn="b"/>
                      <a:r>
                        <a:rPr lang="en-GB" sz="1100" b="0" i="0" u="none" strike="noStrike" dirty="0">
                          <a:solidFill>
                            <a:srgbClr val="000000"/>
                          </a:solidFill>
                          <a:effectLst/>
                          <a:latin typeface="Calibri"/>
                        </a:rPr>
                        <a:t>Timeout handling</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Report an error if HSM response time is above a predefined limit.</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13"/>
                  </a:ext>
                </a:extLst>
              </a:tr>
              <a:tr h="263737">
                <a:tc>
                  <a:txBody>
                    <a:bodyPr/>
                    <a:lstStyle/>
                    <a:p>
                      <a:pPr algn="l" rtl="0" fontAlgn="b"/>
                      <a:r>
                        <a:rPr lang="en-GB" sz="1100" b="0" i="0" u="none" strike="noStrike" dirty="0">
                          <a:solidFill>
                            <a:srgbClr val="000000"/>
                          </a:solidFill>
                          <a:effectLst/>
                          <a:latin typeface="Calibri"/>
                        </a:rPr>
                        <a:t>Support during software update (cipher and MAC)</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The cipher and MAC feature can be used</a:t>
                      </a:r>
                      <a:r>
                        <a:rPr lang="en-GB" sz="1100" b="0" i="0" u="none" strike="noStrike" kern="1200" baseline="0" dirty="0">
                          <a:solidFill>
                            <a:srgbClr val="000000"/>
                          </a:solidFill>
                          <a:effectLst/>
                          <a:latin typeface="Calibri"/>
                          <a:ea typeface="+mn-ea"/>
                          <a:cs typeface="+mn-cs"/>
                        </a:rPr>
                        <a:t> also during update of the application software</a:t>
                      </a:r>
                      <a:endParaRPr lang="en-GB" sz="1100" b="0" i="0" u="none" strike="noStrike" kern="1200" dirty="0">
                        <a:solidFill>
                          <a:srgbClr val="000000"/>
                        </a:solidFill>
                        <a:effectLst/>
                        <a:latin typeface="Calibri"/>
                        <a:ea typeface="+mn-ea"/>
                        <a:cs typeface="+mn-cs"/>
                      </a:endParaRP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14"/>
                  </a:ext>
                </a:extLst>
              </a:tr>
              <a:tr h="263737">
                <a:tc>
                  <a:txBody>
                    <a:bodyPr/>
                    <a:lstStyle/>
                    <a:p>
                      <a:pPr algn="l" rtl="0" fontAlgn="b"/>
                      <a:r>
                        <a:rPr lang="en-GB" sz="1100" b="0" i="0" u="none" strike="noStrike" dirty="0">
                          <a:solidFill>
                            <a:srgbClr val="000000"/>
                          </a:solidFill>
                          <a:effectLst/>
                          <a:latin typeface="Calibri"/>
                        </a:rPr>
                        <a:t>TRNG</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Support the generation of True Random Number Generation</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15"/>
                  </a:ext>
                </a:extLst>
              </a:tr>
              <a:tr h="263737">
                <a:tc>
                  <a:txBody>
                    <a:bodyPr/>
                    <a:lstStyle/>
                    <a:p>
                      <a:pPr algn="l" rtl="0" fontAlgn="b"/>
                      <a:r>
                        <a:rPr lang="en-GB" sz="1100" b="0" i="0" u="none" strike="noStrike" dirty="0">
                          <a:solidFill>
                            <a:srgbClr val="000000"/>
                          </a:solidFill>
                          <a:effectLst/>
                          <a:latin typeface="Calibri"/>
                        </a:rPr>
                        <a:t>Encryption OFB, CFB, CTR, XTS, GCM</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Support additional AES modes</a:t>
                      </a: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16"/>
                  </a:ext>
                </a:extLst>
              </a:tr>
              <a:tr h="263737">
                <a:tc>
                  <a:txBody>
                    <a:bodyPr/>
                    <a:lstStyle/>
                    <a:p>
                      <a:pPr algn="l" rtl="0" fontAlgn="b"/>
                      <a:r>
                        <a:rPr lang="en-GB" sz="1100" b="0" i="0" u="none" strike="noStrike" dirty="0">
                          <a:solidFill>
                            <a:srgbClr val="000000"/>
                          </a:solidFill>
                          <a:effectLst/>
                          <a:latin typeface="Calibri"/>
                        </a:rPr>
                        <a:t>Key storage extension</a:t>
                      </a:r>
                    </a:p>
                  </a:txBody>
                  <a:tcPr marL="9525" marR="9525" marT="9525" marB="0" anchor="b">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tc>
                  <a:txBody>
                    <a:bodyPr/>
                    <a:lstStyle/>
                    <a:p>
                      <a:pPr algn="l" rtl="0" fontAlgn="ctr"/>
                      <a:r>
                        <a:rPr lang="en-GB" sz="1100" b="0" i="0" u="none" strike="noStrike" kern="1200" dirty="0">
                          <a:solidFill>
                            <a:srgbClr val="000000"/>
                          </a:solidFill>
                          <a:effectLst/>
                          <a:latin typeface="Calibri"/>
                          <a:ea typeface="+mn-ea"/>
                          <a:cs typeface="+mn-cs"/>
                        </a:rPr>
                        <a:t>Extend</a:t>
                      </a:r>
                      <a:r>
                        <a:rPr lang="en-GB" sz="1100" b="0" i="0" u="none" strike="noStrike" kern="1200" baseline="0" dirty="0">
                          <a:solidFill>
                            <a:srgbClr val="000000"/>
                          </a:solidFill>
                          <a:effectLst/>
                          <a:latin typeface="Calibri"/>
                          <a:ea typeface="+mn-ea"/>
                          <a:cs typeface="+mn-cs"/>
                        </a:rPr>
                        <a:t> the non-volatile storage to more than 10 keys.</a:t>
                      </a:r>
                      <a:endParaRPr lang="en-GB" sz="1100" b="0" i="0" u="none" strike="noStrike" kern="1200" dirty="0">
                        <a:solidFill>
                          <a:srgbClr val="000000"/>
                        </a:solidFill>
                        <a:effectLst/>
                        <a:latin typeface="Calibri"/>
                        <a:ea typeface="+mn-ea"/>
                        <a:cs typeface="+mn-cs"/>
                      </a:endParaRPr>
                    </a:p>
                  </a:txBody>
                  <a:tcPr marL="9525" marR="9525" marT="9525" marB="0" anchor="ctr">
                    <a:lnL w="6350" cap="flat" cmpd="sng" algn="ctr">
                      <a:solidFill>
                        <a:srgbClr val="95B3D7"/>
                      </a:solidFill>
                      <a:prstDash val="solid"/>
                      <a:round/>
                      <a:headEnd type="none" w="med" len="med"/>
                      <a:tailEnd type="none" w="med" len="med"/>
                    </a:lnL>
                    <a:lnR w="6350" cap="flat" cmpd="sng" algn="ctr">
                      <a:solidFill>
                        <a:srgbClr val="95B3D7"/>
                      </a:solidFill>
                      <a:prstDash val="solid"/>
                      <a:round/>
                      <a:headEnd type="none" w="med" len="med"/>
                      <a:tailEnd type="none" w="med" len="med"/>
                    </a:lnR>
                    <a:lnT w="6350" cap="flat" cmpd="sng" algn="ctr">
                      <a:solidFill>
                        <a:srgbClr val="95B3D7"/>
                      </a:solidFill>
                      <a:prstDash val="solid"/>
                      <a:round/>
                      <a:headEnd type="none" w="med" len="med"/>
                      <a:tailEnd type="none" w="med" len="med"/>
                    </a:lnT>
                    <a:lnB w="6350" cap="flat" cmpd="sng" algn="ctr">
                      <a:solidFill>
                        <a:srgbClr val="95B3D7"/>
                      </a:solidFill>
                      <a:prstDash val="solid"/>
                      <a:round/>
                      <a:headEnd type="none" w="med" len="med"/>
                      <a:tailEnd type="none" w="med" len="med"/>
                    </a:lnB>
                    <a:solidFill>
                      <a:srgbClr val="DCE6F1"/>
                    </a:solidFill>
                  </a:tcPr>
                </a:tc>
                <a:extLst>
                  <a:ext uri="{0D108BD9-81ED-4DB2-BD59-A6C34878D82A}">
                    <a16:rowId xmlns:a16="http://schemas.microsoft.com/office/drawing/2014/main" val="10017"/>
                  </a:ext>
                </a:extLst>
              </a:tr>
            </a:tbl>
          </a:graphicData>
        </a:graphic>
      </p:graphicFrame>
      <p:sp>
        <p:nvSpPr>
          <p:cNvPr id="3" name="Footer Placeholder 2">
            <a:extLst>
              <a:ext uri="{FF2B5EF4-FFF2-40B4-BE49-F238E27FC236}">
                <a16:creationId xmlns:a16="http://schemas.microsoft.com/office/drawing/2014/main" id="{704BEF23-1928-4613-8ED5-614769CB0828}"/>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3FB25B61-4B52-4F83-A5A1-65D2C315A356}"/>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752EAE79-E06A-4147-94B0-98FB27C8992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689939737"/>
      </p:ext>
    </p:extLst>
  </p:cSld>
  <p:clrMapOvr>
    <a:masterClrMapping/>
  </p:clrMapOvr>
  <p:transition spd="slow"/>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80E3634A-DB67-41A4-8031-1E5EF6561F94}"/>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 action="ppaction://noaction"/>
              <a:extLst>
                <a:ext uri="{FF2B5EF4-FFF2-40B4-BE49-F238E27FC236}">
                  <a16:creationId xmlns:a16="http://schemas.microsoft.com/office/drawing/2014/main" id="{09BAD378-82B8-4FF9-B009-18BF3F521C19}"/>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 action="ppaction://noaction"/>
              <a:extLst>
                <a:ext uri="{FF2B5EF4-FFF2-40B4-BE49-F238E27FC236}">
                  <a16:creationId xmlns:a16="http://schemas.microsoft.com/office/drawing/2014/main" id="{455B660B-2074-4C3A-9901-F6EFC08721C5}"/>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 action="ppaction://noaction"/>
              <a:extLst>
                <a:ext uri="{FF2B5EF4-FFF2-40B4-BE49-F238E27FC236}">
                  <a16:creationId xmlns:a16="http://schemas.microsoft.com/office/drawing/2014/main" id="{4B8ABF15-5A53-4658-95C3-D57326111487}"/>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 action="ppaction://noaction"/>
              <a:extLst>
                <a:ext uri="{FF2B5EF4-FFF2-40B4-BE49-F238E27FC236}">
                  <a16:creationId xmlns:a16="http://schemas.microsoft.com/office/drawing/2014/main" id="{EB73418D-1DA2-47A8-8147-364F3DDE140D}"/>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 action="ppaction://noaction"/>
              <a:extLst>
                <a:ext uri="{FF2B5EF4-FFF2-40B4-BE49-F238E27FC236}">
                  <a16:creationId xmlns:a16="http://schemas.microsoft.com/office/drawing/2014/main" id="{C856FF01-8064-4030-8747-3CD22B2C17A0}"/>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 action="ppaction://noaction"/>
              <a:extLst>
                <a:ext uri="{FF2B5EF4-FFF2-40B4-BE49-F238E27FC236}">
                  <a16:creationId xmlns:a16="http://schemas.microsoft.com/office/drawing/2014/main" id="{5A10F8E4-D1F8-4EF0-9EDC-4415B2D49A7C}"/>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 action="ppaction://noaction"/>
              <a:extLst>
                <a:ext uri="{FF2B5EF4-FFF2-40B4-BE49-F238E27FC236}">
                  <a16:creationId xmlns:a16="http://schemas.microsoft.com/office/drawing/2014/main" id="{9847C120-E6F4-43DE-A6DD-E51E22DF6D5A}"/>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 action="ppaction://noaction"/>
              <a:extLst>
                <a:ext uri="{FF2B5EF4-FFF2-40B4-BE49-F238E27FC236}">
                  <a16:creationId xmlns:a16="http://schemas.microsoft.com/office/drawing/2014/main" id="{F58316BA-97D7-49A7-85AD-2DC84DC8A9B3}"/>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 action="ppaction://noaction"/>
              <a:extLst>
                <a:ext uri="{FF2B5EF4-FFF2-40B4-BE49-F238E27FC236}">
                  <a16:creationId xmlns:a16="http://schemas.microsoft.com/office/drawing/2014/main" id="{D68347BC-2549-4447-BF6A-16402C8A1531}"/>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 action="ppaction://noaction"/>
              <a:extLst>
                <a:ext uri="{FF2B5EF4-FFF2-40B4-BE49-F238E27FC236}">
                  <a16:creationId xmlns:a16="http://schemas.microsoft.com/office/drawing/2014/main" id="{D9E1B649-5875-4AE1-80C7-4D42EB756F23}"/>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 action="ppaction://noaction"/>
              <a:extLst>
                <a:ext uri="{FF2B5EF4-FFF2-40B4-BE49-F238E27FC236}">
                  <a16:creationId xmlns:a16="http://schemas.microsoft.com/office/drawing/2014/main" id="{15DBD732-6876-4DF8-B35A-F487A38A6D8C}"/>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 action="ppaction://noaction"/>
              <a:extLst>
                <a:ext uri="{FF2B5EF4-FFF2-40B4-BE49-F238E27FC236}">
                  <a16:creationId xmlns:a16="http://schemas.microsoft.com/office/drawing/2014/main" id="{358AE00D-7D96-4DC5-9C64-97EEC852974F}"/>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 action="ppaction://noaction"/>
              <a:extLst>
                <a:ext uri="{FF2B5EF4-FFF2-40B4-BE49-F238E27FC236}">
                  <a16:creationId xmlns:a16="http://schemas.microsoft.com/office/drawing/2014/main" id="{A7103FBA-6D14-4C82-97AC-76B10E479A75}"/>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 action="ppaction://noaction"/>
              <a:extLst>
                <a:ext uri="{FF2B5EF4-FFF2-40B4-BE49-F238E27FC236}">
                  <a16:creationId xmlns:a16="http://schemas.microsoft.com/office/drawing/2014/main" id="{F9AEDD4D-4078-4495-875D-A6F37B0875D9}"/>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 action="ppaction://noaction"/>
              <a:extLst>
                <a:ext uri="{FF2B5EF4-FFF2-40B4-BE49-F238E27FC236}">
                  <a16:creationId xmlns:a16="http://schemas.microsoft.com/office/drawing/2014/main" id="{D22444B5-F030-46F9-BE89-44D9AD811B3D}"/>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2C95B874-DD55-4094-B20C-B3CE8557FCF1}"/>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C0360862-C720-439A-937D-256A88AC4C3A}"/>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B63D4A9C-677A-4C4D-8426-E3ECFA8C1777}"/>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9452E1FA-9795-4368-9BA2-D60EB04C42E7}"/>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AURIX TC2xx Powertrain</a:t>
              </a:r>
              <a:endParaRPr lang="en-US" sz="1620" b="1" dirty="0">
                <a:solidFill>
                  <a:schemeClr val="tx2"/>
                </a:solidFill>
                <a:latin typeface="+mn-lt"/>
              </a:endParaRPr>
            </a:p>
          </p:txBody>
        </p:sp>
        <p:sp>
          <p:nvSpPr>
            <p:cNvPr id="25" name="MIO_AGENDA_ELEMENT_ELEMENTNUMBER_7">
              <a:hlinkClick r:id="" action="ppaction://noaction"/>
              <a:extLst>
                <a:ext uri="{FF2B5EF4-FFF2-40B4-BE49-F238E27FC236}">
                  <a16:creationId xmlns:a16="http://schemas.microsoft.com/office/drawing/2014/main" id="{5EEB9A64-97BD-4407-822B-D554933946E7}"/>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BEDA87F3-BC0E-4D87-A930-E5715D31B06C}"/>
                </a:ext>
              </a:extLst>
            </p:cNvPr>
            <p:cNvSpPr txBox="1">
              <a:spLocks/>
            </p:cNvSpPr>
            <p:nvPr>
              <p:custDataLst>
                <p:tags r:id="rId23"/>
              </p:custDataLst>
            </p:nvPr>
          </p:nvSpPr>
          <p:spPr>
            <a:xfrm>
              <a:off x="9925408" y="4089566"/>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75</a:t>
              </a:r>
              <a:endParaRPr lang="en-US" sz="1620" b="1" dirty="0">
                <a:solidFill>
                  <a:schemeClr val="tx2"/>
                </a:solidFill>
                <a:latin typeface="+mn-lt"/>
                <a:cs typeface="Segoe UI Semibold" panose="020B0702040204020203" pitchFamily="34" charset="0"/>
              </a:endParaRPr>
            </a:p>
          </p:txBody>
        </p:sp>
        <p:sp>
          <p:nvSpPr>
            <p:cNvPr id="27" name="MIO_AGENDA_ELEMENT_TITEL_8">
              <a:hlinkClick r:id="" action="ppaction://noaction"/>
              <a:extLst>
                <a:ext uri="{FF2B5EF4-FFF2-40B4-BE49-F238E27FC236}">
                  <a16:creationId xmlns:a16="http://schemas.microsoft.com/office/drawing/2014/main" id="{C5375DAD-BB82-4F66-A20C-CDC481E9DFEF}"/>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xEV</a:t>
              </a:r>
              <a:endParaRPr lang="en-US" sz="1620" dirty="0">
                <a:latin typeface="+mn-lt"/>
              </a:endParaRPr>
            </a:p>
          </p:txBody>
        </p:sp>
        <p:sp>
          <p:nvSpPr>
            <p:cNvPr id="28" name="MIO_AGENDA_ELEMENT_ELEMENTNUMBER_8">
              <a:hlinkClick r:id="" action="ppaction://noaction"/>
              <a:extLst>
                <a:ext uri="{FF2B5EF4-FFF2-40B4-BE49-F238E27FC236}">
                  <a16:creationId xmlns:a16="http://schemas.microsoft.com/office/drawing/2014/main" id="{F114F7D1-162C-42A9-B7C2-753DE7D57C42}"/>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 action="ppaction://noaction"/>
              <a:extLst>
                <a:ext uri="{FF2B5EF4-FFF2-40B4-BE49-F238E27FC236}">
                  <a16:creationId xmlns:a16="http://schemas.microsoft.com/office/drawing/2014/main" id="{28DA7B0C-D4A1-4E64-A5C8-3653CB44BE04}"/>
                </a:ext>
              </a:extLst>
            </p:cNvPr>
            <p:cNvSpPr txBox="1">
              <a:spLocks/>
            </p:cNvSpPr>
            <p:nvPr>
              <p:custDataLst>
                <p:tags r:id="rId26"/>
              </p:custDataLst>
            </p:nvPr>
          </p:nvSpPr>
          <p:spPr>
            <a:xfrm>
              <a:off x="9925408" y="4559758"/>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79</a:t>
              </a:r>
              <a:endParaRPr lang="en-US" sz="1620" dirty="0">
                <a:latin typeface="+mn-lt"/>
              </a:endParaRPr>
            </a:p>
          </p:txBody>
        </p:sp>
        <p:sp>
          <p:nvSpPr>
            <p:cNvPr id="30" name="MIO_AGENDA_ELEMENT_TITEL_9">
              <a:hlinkClick r:id="" action="ppaction://noaction"/>
              <a:extLst>
                <a:ext uri="{FF2B5EF4-FFF2-40B4-BE49-F238E27FC236}">
                  <a16:creationId xmlns:a16="http://schemas.microsoft.com/office/drawing/2014/main" id="{03EBC520-E55C-4C2D-BB39-57BFD18E98D2}"/>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 action="ppaction://noaction"/>
              <a:extLst>
                <a:ext uri="{FF2B5EF4-FFF2-40B4-BE49-F238E27FC236}">
                  <a16:creationId xmlns:a16="http://schemas.microsoft.com/office/drawing/2014/main" id="{58984C18-3AD5-4539-8AC0-DE9D16D0C994}"/>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 action="ppaction://noaction"/>
              <a:extLst>
                <a:ext uri="{FF2B5EF4-FFF2-40B4-BE49-F238E27FC236}">
                  <a16:creationId xmlns:a16="http://schemas.microsoft.com/office/drawing/2014/main" id="{684E14E0-8257-40F8-8812-C1364586E0C9}"/>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 action="ppaction://noaction"/>
              <a:extLst>
                <a:ext uri="{FF2B5EF4-FFF2-40B4-BE49-F238E27FC236}">
                  <a16:creationId xmlns:a16="http://schemas.microsoft.com/office/drawing/2014/main" id="{D1F5DB5A-FE9E-4EA7-AB5F-4C8AEFC5BA40}"/>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 action="ppaction://noaction"/>
              <a:extLst>
                <a:ext uri="{FF2B5EF4-FFF2-40B4-BE49-F238E27FC236}">
                  <a16:creationId xmlns:a16="http://schemas.microsoft.com/office/drawing/2014/main" id="{D4A86A15-75AC-4C22-A69A-FA659F1D5DA7}"/>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 action="ppaction://noaction"/>
              <a:extLst>
                <a:ext uri="{FF2B5EF4-FFF2-40B4-BE49-F238E27FC236}">
                  <a16:creationId xmlns:a16="http://schemas.microsoft.com/office/drawing/2014/main" id="{1FD860F4-76C1-46E4-80EC-8F1C91477F6B}"/>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 action="ppaction://noaction"/>
              <a:extLst>
                <a:ext uri="{FF2B5EF4-FFF2-40B4-BE49-F238E27FC236}">
                  <a16:creationId xmlns:a16="http://schemas.microsoft.com/office/drawing/2014/main" id="{DD947ABD-F0C5-4C5B-A91E-0F16D628C0BF}"/>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 action="ppaction://noaction"/>
              <a:extLst>
                <a:ext uri="{FF2B5EF4-FFF2-40B4-BE49-F238E27FC236}">
                  <a16:creationId xmlns:a16="http://schemas.microsoft.com/office/drawing/2014/main" id="{8B4D703B-5492-4EDF-800C-48C28D2B0FAE}"/>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 action="ppaction://noaction"/>
              <a:extLst>
                <a:ext uri="{FF2B5EF4-FFF2-40B4-BE49-F238E27FC236}">
                  <a16:creationId xmlns:a16="http://schemas.microsoft.com/office/drawing/2014/main" id="{B0996B8D-4D59-4D14-8263-098E3E4BF374}"/>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328550265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vert="horz" lIns="0" tIns="0" rIns="0" bIns="10800" rtlCol="0" anchor="b" anchorCtr="0">
            <a:noAutofit/>
          </a:bodyPr>
          <a:lstStyle/>
          <a:p>
            <a:r>
              <a:t>AURIX™ Powertrain solution</a:t>
            </a:r>
            <a:br>
              <a:rPr/>
            </a:br>
            <a:r>
              <a:rPr>
                <a:solidFill>
                  <a:schemeClr val="tx2">
                    <a:lumMod val="50000"/>
                  </a:schemeClr>
                </a:solidFill>
              </a:rPr>
              <a:t>key competence out of one hand </a:t>
            </a:r>
            <a:r>
              <a:t>(Gasoline Direct Injection)</a:t>
            </a:r>
            <a:endParaRPr lang="en-GB" sz="1600" i="1" dirty="0">
              <a:solidFill>
                <a:schemeClr val="accent5"/>
              </a:solidFill>
            </a:endParaRPr>
          </a:p>
        </p:txBody>
      </p:sp>
      <p:sp>
        <p:nvSpPr>
          <p:cNvPr id="7" name="Rectangle 6"/>
          <p:cNvSpPr/>
          <p:nvPr/>
        </p:nvSpPr>
        <p:spPr>
          <a:xfrm>
            <a:off x="6565624" y="1080085"/>
            <a:ext cx="2952328" cy="5083169"/>
          </a:xfrm>
          <a:prstGeom prst="rect">
            <a:avLst/>
          </a:prstGeom>
          <a:noFill/>
          <a:ln>
            <a:noFill/>
          </a:ln>
          <a:effectLst/>
        </p:spPr>
        <p:txBody>
          <a:bodyPr wrap="square">
            <a:noAutofit/>
          </a:bodyPr>
          <a:lstStyle/>
          <a:p>
            <a:pPr eaLnBrk="0" fontAlgn="auto" hangingPunct="0">
              <a:spcBef>
                <a:spcPts val="0"/>
              </a:spcBef>
              <a:spcAft>
                <a:spcPts val="300"/>
              </a:spcAft>
              <a:buClr>
                <a:srgbClr val="B70D28"/>
              </a:buClr>
              <a:defRPr/>
            </a:pPr>
            <a:r>
              <a:rPr lang="en-GB" sz="1400" kern="0" dirty="0">
                <a:latin typeface="Verdana" pitchFamily="34" charset="0"/>
              </a:rPr>
              <a:t>System Benefits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Flexible and scalable product portfolio tailored to the performance and real-time needs of the premium and value segment</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Conforming with the latest emission legislation at the highest possible fuel efficiency and maximum fun to drive </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Benchmark-setting real-time performance facilitates down-sizing, direct injection, turbo charging and highly-efficient after-treatment</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New sensor families provide enhanced measurement precision (e.g. ignition control, misfire detection)</a:t>
            </a:r>
          </a:p>
          <a:p>
            <a:pPr>
              <a:spcBef>
                <a:spcPts val="0"/>
              </a:spcBef>
              <a:spcAft>
                <a:spcPts val="600"/>
              </a:spcAft>
              <a:buClr>
                <a:schemeClr val="tx1"/>
              </a:buClr>
            </a:pPr>
            <a:endParaRPr lang="en-GB" sz="1400" dirty="0">
              <a:latin typeface="Verdana"/>
              <a:cs typeface="Arial" charset="0"/>
            </a:endParaRPr>
          </a:p>
        </p:txBody>
      </p:sp>
      <p:grpSp>
        <p:nvGrpSpPr>
          <p:cNvPr id="8" name="Group 7"/>
          <p:cNvGrpSpPr/>
          <p:nvPr/>
        </p:nvGrpSpPr>
        <p:grpSpPr>
          <a:xfrm>
            <a:off x="1294404" y="1144589"/>
            <a:ext cx="4769307" cy="5295900"/>
            <a:chOff x="2303006" y="1074738"/>
            <a:chExt cx="4769307" cy="5295900"/>
          </a:xfrm>
        </p:grpSpPr>
        <p:grpSp>
          <p:nvGrpSpPr>
            <p:cNvPr id="9" name="Group 8"/>
            <p:cNvGrpSpPr/>
            <p:nvPr/>
          </p:nvGrpSpPr>
          <p:grpSpPr>
            <a:xfrm>
              <a:off x="3344863" y="2495029"/>
              <a:ext cx="1417637" cy="3040063"/>
              <a:chOff x="3306763" y="2463890"/>
              <a:chExt cx="1417637" cy="2741612"/>
            </a:xfrm>
          </p:grpSpPr>
          <p:sp>
            <p:nvSpPr>
              <p:cNvPr id="261" name="Freeform 19"/>
              <p:cNvSpPr>
                <a:spLocks/>
              </p:cNvSpPr>
              <p:nvPr/>
            </p:nvSpPr>
            <p:spPr bwMode="auto">
              <a:xfrm>
                <a:off x="3306763" y="2463890"/>
                <a:ext cx="1417637" cy="2741612"/>
              </a:xfrm>
              <a:custGeom>
                <a:avLst/>
                <a:gdLst>
                  <a:gd name="T0" fmla="*/ 2147483647 w 2268"/>
                  <a:gd name="T1" fmla="*/ 2147483647 h 4384"/>
                  <a:gd name="T2" fmla="*/ 2147483647 w 2268"/>
                  <a:gd name="T3" fmla="*/ 2147483647 h 4384"/>
                  <a:gd name="T4" fmla="*/ 2147483647 w 2268"/>
                  <a:gd name="T5" fmla="*/ 2147483647 h 4384"/>
                  <a:gd name="T6" fmla="*/ 0 w 2268"/>
                  <a:gd name="T7" fmla="*/ 2147483647 h 4384"/>
                  <a:gd name="T8" fmla="*/ 0 w 2268"/>
                  <a:gd name="T9" fmla="*/ 2147483647 h 4384"/>
                  <a:gd name="T10" fmla="*/ 2147483647 w 2268"/>
                  <a:gd name="T11" fmla="*/ 0 h 4384"/>
                  <a:gd name="T12" fmla="*/ 2147483647 w 2268"/>
                  <a:gd name="T13" fmla="*/ 0 h 4384"/>
                  <a:gd name="T14" fmla="*/ 2147483647 w 2268"/>
                  <a:gd name="T15" fmla="*/ 2147483647 h 4384"/>
                  <a:gd name="T16" fmla="*/ 2147483647 w 2268"/>
                  <a:gd name="T17" fmla="*/ 2147483647 h 4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68" h="4384">
                    <a:moveTo>
                      <a:pt x="2268" y="4339"/>
                    </a:moveTo>
                    <a:cubicBezTo>
                      <a:pt x="2268" y="4364"/>
                      <a:pt x="2247" y="4384"/>
                      <a:pt x="2222" y="4384"/>
                    </a:cubicBezTo>
                    <a:lnTo>
                      <a:pt x="45" y="4384"/>
                    </a:lnTo>
                    <a:cubicBezTo>
                      <a:pt x="20" y="4384"/>
                      <a:pt x="0" y="4364"/>
                      <a:pt x="0" y="4339"/>
                    </a:cubicBezTo>
                    <a:lnTo>
                      <a:pt x="0" y="45"/>
                    </a:lnTo>
                    <a:cubicBezTo>
                      <a:pt x="0" y="20"/>
                      <a:pt x="20" y="0"/>
                      <a:pt x="45" y="0"/>
                    </a:cubicBezTo>
                    <a:lnTo>
                      <a:pt x="2222" y="0"/>
                    </a:lnTo>
                    <a:cubicBezTo>
                      <a:pt x="2247" y="0"/>
                      <a:pt x="2268" y="20"/>
                      <a:pt x="2268" y="45"/>
                    </a:cubicBezTo>
                    <a:lnTo>
                      <a:pt x="2268" y="4339"/>
                    </a:lnTo>
                    <a:close/>
                  </a:path>
                </a:pathLst>
              </a:custGeom>
              <a:solidFill>
                <a:schemeClr val="tx2">
                  <a:lumMod val="5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62" name="Freeform 35"/>
              <p:cNvSpPr>
                <a:spLocks/>
              </p:cNvSpPr>
              <p:nvPr/>
            </p:nvSpPr>
            <p:spPr bwMode="auto">
              <a:xfrm>
                <a:off x="4271963" y="4627563"/>
                <a:ext cx="339725" cy="225425"/>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7"/>
                    </a:lnTo>
                    <a:cubicBezTo>
                      <a:pt x="544" y="342"/>
                      <a:pt x="524" y="363"/>
                      <a:pt x="499" y="363"/>
                    </a:cubicBezTo>
                    <a:lnTo>
                      <a:pt x="45" y="363"/>
                    </a:lnTo>
                    <a:cubicBezTo>
                      <a:pt x="20" y="363"/>
                      <a:pt x="0" y="342"/>
                      <a:pt x="0" y="317"/>
                    </a:cubicBezTo>
                    <a:lnTo>
                      <a:pt x="0" y="45"/>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63" name="Freeform 100"/>
              <p:cNvSpPr>
                <a:spLocks/>
              </p:cNvSpPr>
              <p:nvPr/>
            </p:nvSpPr>
            <p:spPr bwMode="auto">
              <a:xfrm>
                <a:off x="4271963" y="2620963"/>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64" name="Freeform 102"/>
              <p:cNvSpPr>
                <a:spLocks/>
              </p:cNvSpPr>
              <p:nvPr/>
            </p:nvSpPr>
            <p:spPr bwMode="auto">
              <a:xfrm>
                <a:off x="3844925" y="4627563"/>
                <a:ext cx="341313" cy="225425"/>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7"/>
                    </a:lnTo>
                    <a:cubicBezTo>
                      <a:pt x="545" y="342"/>
                      <a:pt x="524" y="363"/>
                      <a:pt x="499" y="363"/>
                    </a:cubicBezTo>
                    <a:lnTo>
                      <a:pt x="46" y="363"/>
                    </a:lnTo>
                    <a:cubicBezTo>
                      <a:pt x="21" y="363"/>
                      <a:pt x="0" y="342"/>
                      <a:pt x="0" y="317"/>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65" name="Freeform 103"/>
              <p:cNvSpPr>
                <a:spLocks/>
              </p:cNvSpPr>
              <p:nvPr/>
            </p:nvSpPr>
            <p:spPr bwMode="auto">
              <a:xfrm>
                <a:off x="3844925" y="4899025"/>
                <a:ext cx="341313" cy="227013"/>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8"/>
                    </a:lnTo>
                    <a:cubicBezTo>
                      <a:pt x="545" y="343"/>
                      <a:pt x="524" y="363"/>
                      <a:pt x="499" y="363"/>
                    </a:cubicBezTo>
                    <a:lnTo>
                      <a:pt x="46" y="363"/>
                    </a:lnTo>
                    <a:cubicBezTo>
                      <a:pt x="21" y="363"/>
                      <a:pt x="0" y="343"/>
                      <a:pt x="0" y="31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66" name="Freeform 104"/>
              <p:cNvSpPr>
                <a:spLocks/>
              </p:cNvSpPr>
              <p:nvPr/>
            </p:nvSpPr>
            <p:spPr bwMode="auto">
              <a:xfrm>
                <a:off x="3421063" y="2620963"/>
                <a:ext cx="339725" cy="652462"/>
              </a:xfrm>
              <a:custGeom>
                <a:avLst/>
                <a:gdLst>
                  <a:gd name="T0" fmla="*/ 0 w 544"/>
                  <a:gd name="T1" fmla="*/ 2147483647 h 1043"/>
                  <a:gd name="T2" fmla="*/ 2147483647 w 544"/>
                  <a:gd name="T3" fmla="*/ 0 h 1043"/>
                  <a:gd name="T4" fmla="*/ 2147483647 w 544"/>
                  <a:gd name="T5" fmla="*/ 0 h 1043"/>
                  <a:gd name="T6" fmla="*/ 2147483647 w 544"/>
                  <a:gd name="T7" fmla="*/ 2147483647 h 1043"/>
                  <a:gd name="T8" fmla="*/ 2147483647 w 544"/>
                  <a:gd name="T9" fmla="*/ 2147483647 h 1043"/>
                  <a:gd name="T10" fmla="*/ 2147483647 w 544"/>
                  <a:gd name="T11" fmla="*/ 2147483647 h 1043"/>
                  <a:gd name="T12" fmla="*/ 2147483647 w 544"/>
                  <a:gd name="T13" fmla="*/ 2147483647 h 1043"/>
                  <a:gd name="T14" fmla="*/ 0 w 544"/>
                  <a:gd name="T15" fmla="*/ 2147483647 h 1043"/>
                  <a:gd name="T16" fmla="*/ 0 w 544"/>
                  <a:gd name="T17" fmla="*/ 2147483647 h 10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043">
                    <a:moveTo>
                      <a:pt x="0" y="45"/>
                    </a:moveTo>
                    <a:cubicBezTo>
                      <a:pt x="0" y="21"/>
                      <a:pt x="20" y="0"/>
                      <a:pt x="45" y="0"/>
                    </a:cubicBezTo>
                    <a:lnTo>
                      <a:pt x="499" y="0"/>
                    </a:lnTo>
                    <a:cubicBezTo>
                      <a:pt x="524" y="0"/>
                      <a:pt x="544" y="21"/>
                      <a:pt x="544" y="45"/>
                    </a:cubicBezTo>
                    <a:lnTo>
                      <a:pt x="544" y="998"/>
                    </a:lnTo>
                    <a:cubicBezTo>
                      <a:pt x="544" y="1023"/>
                      <a:pt x="524" y="1043"/>
                      <a:pt x="499" y="1043"/>
                    </a:cubicBezTo>
                    <a:lnTo>
                      <a:pt x="45" y="1043"/>
                    </a:lnTo>
                    <a:cubicBezTo>
                      <a:pt x="20" y="1043"/>
                      <a:pt x="0" y="1023"/>
                      <a:pt x="0" y="99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67" name="Freeform 202"/>
              <p:cNvSpPr>
                <a:spLocks noEditPoints="1"/>
              </p:cNvSpPr>
              <p:nvPr/>
            </p:nvSpPr>
            <p:spPr bwMode="auto">
              <a:xfrm>
                <a:off x="4022725" y="4037013"/>
                <a:ext cx="333375" cy="50800"/>
              </a:xfrm>
              <a:custGeom>
                <a:avLst/>
                <a:gdLst>
                  <a:gd name="T0" fmla="*/ 2147483647 w 560"/>
                  <a:gd name="T1" fmla="*/ 0 h 85"/>
                  <a:gd name="T2" fmla="*/ 0 w 560"/>
                  <a:gd name="T3" fmla="*/ 0 h 85"/>
                  <a:gd name="T4" fmla="*/ 0 w 560"/>
                  <a:gd name="T5" fmla="*/ 2147483647 h 85"/>
                  <a:gd name="T6" fmla="*/ 2147483647 w 560"/>
                  <a:gd name="T7" fmla="*/ 2147483647 h 85"/>
                  <a:gd name="T8" fmla="*/ 2147483647 w 560"/>
                  <a:gd name="T9" fmla="*/ 2147483647 h 85"/>
                  <a:gd name="T10" fmla="*/ 2147483647 w 560"/>
                  <a:gd name="T11" fmla="*/ 2147483647 h 85"/>
                  <a:gd name="T12" fmla="*/ 2147483647 w 560"/>
                  <a:gd name="T13" fmla="*/ 0 h 85"/>
                  <a:gd name="T14" fmla="*/ 2147483647 w 560"/>
                  <a:gd name="T15" fmla="*/ 0 h 85"/>
                  <a:gd name="T16" fmla="*/ 2147483647 w 560"/>
                  <a:gd name="T17" fmla="*/ 2147483647 h 85"/>
                  <a:gd name="T18" fmla="*/ 2147483647 w 560"/>
                  <a:gd name="T19" fmla="*/ 2147483647 h 85"/>
                  <a:gd name="T20" fmla="*/ 2147483647 w 560"/>
                  <a:gd name="T21" fmla="*/ 2147483647 h 85"/>
                  <a:gd name="T22" fmla="*/ 2147483647 w 560"/>
                  <a:gd name="T23" fmla="*/ 0 h 85"/>
                  <a:gd name="T24" fmla="*/ 2147483647 w 560"/>
                  <a:gd name="T25" fmla="*/ 2147483647 h 85"/>
                  <a:gd name="T26" fmla="*/ 2147483647 w 560"/>
                  <a:gd name="T27" fmla="*/ 2147483647 h 85"/>
                  <a:gd name="T28" fmla="*/ 2147483647 w 560"/>
                  <a:gd name="T29" fmla="*/ 2147483647 h 85"/>
                  <a:gd name="T30" fmla="*/ 2147483647 w 560"/>
                  <a:gd name="T31" fmla="*/ 0 h 85"/>
                  <a:gd name="T32" fmla="*/ 2147483647 w 560"/>
                  <a:gd name="T33" fmla="*/ 0 h 85"/>
                  <a:gd name="T34" fmla="*/ 2147483647 w 560"/>
                  <a:gd name="T35" fmla="*/ 2147483647 h 85"/>
                  <a:gd name="T36" fmla="*/ 2147483647 w 560"/>
                  <a:gd name="T37" fmla="*/ 2147483647 h 85"/>
                  <a:gd name="T38" fmla="*/ 2147483647 w 560"/>
                  <a:gd name="T39" fmla="*/ 2147483647 h 85"/>
                  <a:gd name="T40" fmla="*/ 2147483647 w 560"/>
                  <a:gd name="T41" fmla="*/ 2147483647 h 85"/>
                  <a:gd name="T42" fmla="*/ 2147483647 w 560"/>
                  <a:gd name="T43" fmla="*/ 2147483647 h 85"/>
                  <a:gd name="T44" fmla="*/ 2147483647 w 560"/>
                  <a:gd name="T45" fmla="*/ 2147483647 h 85"/>
                  <a:gd name="T46" fmla="*/ 2147483647 w 560"/>
                  <a:gd name="T47" fmla="*/ 2147483647 h 85"/>
                  <a:gd name="T48" fmla="*/ 2147483647 w 560"/>
                  <a:gd name="T49" fmla="*/ 2147483647 h 85"/>
                  <a:gd name="T50" fmla="*/ 2147483647 w 560"/>
                  <a:gd name="T51" fmla="*/ 2147483647 h 85"/>
                  <a:gd name="T52" fmla="*/ 2147483647 w 560"/>
                  <a:gd name="T53" fmla="*/ 2147483647 h 85"/>
                  <a:gd name="T54" fmla="*/ 2147483647 w 560"/>
                  <a:gd name="T55" fmla="*/ 2147483647 h 85"/>
                  <a:gd name="T56" fmla="*/ 2147483647 w 560"/>
                  <a:gd name="T57" fmla="*/ 2147483647 h 85"/>
                  <a:gd name="T58" fmla="*/ 2147483647 w 560"/>
                  <a:gd name="T59" fmla="*/ 2147483647 h 85"/>
                  <a:gd name="T60" fmla="*/ 2147483647 w 560"/>
                  <a:gd name="T61" fmla="*/ 2147483647 h 85"/>
                  <a:gd name="T62" fmla="*/ 2147483647 w 560"/>
                  <a:gd name="T63" fmla="*/ 2147483647 h 85"/>
                  <a:gd name="T64" fmla="*/ 2147483647 w 560"/>
                  <a:gd name="T65" fmla="*/ 2147483647 h 85"/>
                  <a:gd name="T66" fmla="*/ 2147483647 w 560"/>
                  <a:gd name="T67" fmla="*/ 2147483647 h 85"/>
                  <a:gd name="T68" fmla="*/ 2147483647 w 560"/>
                  <a:gd name="T69" fmla="*/ 2147483647 h 85"/>
                  <a:gd name="T70" fmla="*/ 2147483647 w 560"/>
                  <a:gd name="T71" fmla="*/ 2147483647 h 85"/>
                  <a:gd name="T72" fmla="*/ 2147483647 w 560"/>
                  <a:gd name="T73" fmla="*/ 2147483647 h 85"/>
                  <a:gd name="T74" fmla="*/ 2147483647 w 560"/>
                  <a:gd name="T75" fmla="*/ 2147483647 h 85"/>
                  <a:gd name="T76" fmla="*/ 2147483647 w 560"/>
                  <a:gd name="T77" fmla="*/ 2147483647 h 85"/>
                  <a:gd name="T78" fmla="*/ 2147483647 w 560"/>
                  <a:gd name="T79" fmla="*/ 2147483647 h 85"/>
                  <a:gd name="T80" fmla="*/ 2147483647 w 560"/>
                  <a:gd name="T81" fmla="*/ 2147483647 h 85"/>
                  <a:gd name="T82" fmla="*/ 2147483647 w 560"/>
                  <a:gd name="T83" fmla="*/ 2147483647 h 85"/>
                  <a:gd name="T84" fmla="*/ 2147483647 w 560"/>
                  <a:gd name="T85" fmla="*/ 2147483647 h 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60" h="85">
                    <a:moveTo>
                      <a:pt x="41" y="0"/>
                    </a:moveTo>
                    <a:lnTo>
                      <a:pt x="0" y="0"/>
                    </a:lnTo>
                    <a:lnTo>
                      <a:pt x="0" y="34"/>
                    </a:lnTo>
                    <a:cubicBezTo>
                      <a:pt x="0" y="52"/>
                      <a:pt x="0" y="68"/>
                      <a:pt x="15" y="76"/>
                    </a:cubicBezTo>
                    <a:cubicBezTo>
                      <a:pt x="25" y="84"/>
                      <a:pt x="38" y="84"/>
                      <a:pt x="46" y="85"/>
                    </a:cubicBezTo>
                    <a:lnTo>
                      <a:pt x="120" y="85"/>
                    </a:lnTo>
                    <a:lnTo>
                      <a:pt x="120" y="0"/>
                    </a:lnTo>
                    <a:lnTo>
                      <a:pt x="81" y="0"/>
                    </a:lnTo>
                    <a:lnTo>
                      <a:pt x="81" y="62"/>
                    </a:lnTo>
                    <a:lnTo>
                      <a:pt x="49" y="62"/>
                    </a:lnTo>
                    <a:cubicBezTo>
                      <a:pt x="40" y="62"/>
                      <a:pt x="41" y="57"/>
                      <a:pt x="41" y="48"/>
                    </a:cubicBezTo>
                    <a:lnTo>
                      <a:pt x="41" y="0"/>
                    </a:lnTo>
                    <a:close/>
                    <a:moveTo>
                      <a:pt x="167" y="85"/>
                    </a:moveTo>
                    <a:lnTo>
                      <a:pt x="167" y="13"/>
                    </a:lnTo>
                    <a:lnTo>
                      <a:pt x="132" y="13"/>
                    </a:lnTo>
                    <a:lnTo>
                      <a:pt x="132" y="0"/>
                    </a:lnTo>
                    <a:lnTo>
                      <a:pt x="235" y="0"/>
                    </a:lnTo>
                    <a:lnTo>
                      <a:pt x="235" y="14"/>
                    </a:lnTo>
                    <a:lnTo>
                      <a:pt x="200" y="14"/>
                    </a:lnTo>
                    <a:lnTo>
                      <a:pt x="200" y="85"/>
                    </a:lnTo>
                    <a:lnTo>
                      <a:pt x="167" y="85"/>
                    </a:lnTo>
                    <a:close/>
                    <a:moveTo>
                      <a:pt x="560" y="1"/>
                    </a:moveTo>
                    <a:lnTo>
                      <a:pt x="483" y="1"/>
                    </a:lnTo>
                    <a:cubicBezTo>
                      <a:pt x="474" y="1"/>
                      <a:pt x="468" y="8"/>
                      <a:pt x="468" y="16"/>
                    </a:cubicBezTo>
                    <a:cubicBezTo>
                      <a:pt x="468" y="22"/>
                      <a:pt x="471" y="27"/>
                      <a:pt x="477" y="30"/>
                    </a:cubicBezTo>
                    <a:cubicBezTo>
                      <a:pt x="489" y="34"/>
                      <a:pt x="500" y="39"/>
                      <a:pt x="512" y="44"/>
                    </a:cubicBezTo>
                    <a:cubicBezTo>
                      <a:pt x="516" y="45"/>
                      <a:pt x="519" y="49"/>
                      <a:pt x="519" y="54"/>
                    </a:cubicBezTo>
                    <a:cubicBezTo>
                      <a:pt x="519" y="59"/>
                      <a:pt x="515" y="64"/>
                      <a:pt x="509" y="64"/>
                    </a:cubicBezTo>
                    <a:cubicBezTo>
                      <a:pt x="493" y="65"/>
                      <a:pt x="476" y="66"/>
                      <a:pt x="459" y="66"/>
                    </a:cubicBezTo>
                    <a:cubicBezTo>
                      <a:pt x="459" y="66"/>
                      <a:pt x="458" y="66"/>
                      <a:pt x="458" y="66"/>
                    </a:cubicBezTo>
                    <a:lnTo>
                      <a:pt x="458" y="80"/>
                    </a:lnTo>
                    <a:lnTo>
                      <a:pt x="526" y="80"/>
                    </a:lnTo>
                    <a:cubicBezTo>
                      <a:pt x="538" y="80"/>
                      <a:pt x="550" y="74"/>
                      <a:pt x="556" y="64"/>
                    </a:cubicBezTo>
                    <a:cubicBezTo>
                      <a:pt x="558" y="61"/>
                      <a:pt x="559" y="57"/>
                      <a:pt x="559" y="54"/>
                    </a:cubicBezTo>
                    <a:cubicBezTo>
                      <a:pt x="559" y="46"/>
                      <a:pt x="555" y="39"/>
                      <a:pt x="548" y="36"/>
                    </a:cubicBezTo>
                    <a:cubicBezTo>
                      <a:pt x="536" y="31"/>
                      <a:pt x="524" y="27"/>
                      <a:pt x="512" y="24"/>
                    </a:cubicBezTo>
                    <a:cubicBezTo>
                      <a:pt x="509" y="23"/>
                      <a:pt x="508" y="21"/>
                      <a:pt x="508" y="19"/>
                    </a:cubicBezTo>
                    <a:cubicBezTo>
                      <a:pt x="508" y="16"/>
                      <a:pt x="510" y="13"/>
                      <a:pt x="513" y="13"/>
                    </a:cubicBezTo>
                    <a:cubicBezTo>
                      <a:pt x="513" y="13"/>
                      <a:pt x="513" y="13"/>
                      <a:pt x="513" y="13"/>
                    </a:cubicBezTo>
                    <a:lnTo>
                      <a:pt x="560" y="13"/>
                    </a:lnTo>
                    <a:lnTo>
                      <a:pt x="560" y="1"/>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68" name="Freeform 203"/>
              <p:cNvSpPr>
                <a:spLocks/>
              </p:cNvSpPr>
              <p:nvPr/>
            </p:nvSpPr>
            <p:spPr bwMode="auto">
              <a:xfrm>
                <a:off x="4202113" y="4044950"/>
                <a:ext cx="52387" cy="36513"/>
              </a:xfrm>
              <a:custGeom>
                <a:avLst/>
                <a:gdLst>
                  <a:gd name="T0" fmla="*/ 2147483647 w 33"/>
                  <a:gd name="T1" fmla="*/ 2147483647 h 23"/>
                  <a:gd name="T2" fmla="*/ 2147483647 w 33"/>
                  <a:gd name="T3" fmla="*/ 2147483647 h 23"/>
                  <a:gd name="T4" fmla="*/ 2147483647 w 33"/>
                  <a:gd name="T5" fmla="*/ 2147483647 h 23"/>
                  <a:gd name="T6" fmla="*/ 2147483647 w 33"/>
                  <a:gd name="T7" fmla="*/ 0 h 23"/>
                  <a:gd name="T8" fmla="*/ 2147483647 w 33"/>
                  <a:gd name="T9" fmla="*/ 0 h 23"/>
                  <a:gd name="T10" fmla="*/ 2147483647 w 33"/>
                  <a:gd name="T11" fmla="*/ 2147483647 h 23"/>
                  <a:gd name="T12" fmla="*/ 2147483647 w 33"/>
                  <a:gd name="T13" fmla="*/ 2147483647 h 23"/>
                  <a:gd name="T14" fmla="*/ 2147483647 w 33"/>
                  <a:gd name="T15" fmla="*/ 2147483647 h 23"/>
                  <a:gd name="T16" fmla="*/ 0 w 33"/>
                  <a:gd name="T17" fmla="*/ 2147483647 h 23"/>
                  <a:gd name="T18" fmla="*/ 0 w 33"/>
                  <a:gd name="T19" fmla="*/ 2147483647 h 23"/>
                  <a:gd name="T20" fmla="*/ 0 w 33"/>
                  <a:gd name="T21" fmla="*/ 2147483647 h 23"/>
                  <a:gd name="T22" fmla="*/ 2147483647 w 33"/>
                  <a:gd name="T23" fmla="*/ 2147483647 h 23"/>
                  <a:gd name="T24" fmla="*/ 2147483647 w 33"/>
                  <a:gd name="T25" fmla="*/ 2147483647 h 23"/>
                  <a:gd name="T26" fmla="*/ 2147483647 w 33"/>
                  <a:gd name="T27" fmla="*/ 2147483647 h 23"/>
                  <a:gd name="T28" fmla="*/ 2147483647 w 33"/>
                  <a:gd name="T29" fmla="*/ 2147483647 h 23"/>
                  <a:gd name="T30" fmla="*/ 2147483647 w 33"/>
                  <a:gd name="T31" fmla="*/ 2147483647 h 23"/>
                  <a:gd name="T32" fmla="*/ 2147483647 w 33"/>
                  <a:gd name="T33" fmla="*/ 2147483647 h 23"/>
                  <a:gd name="T34" fmla="*/ 2147483647 w 33"/>
                  <a:gd name="T35" fmla="*/ 2147483647 h 23"/>
                  <a:gd name="T36" fmla="*/ 2147483647 w 33"/>
                  <a:gd name="T37" fmla="*/ 2147483647 h 23"/>
                  <a:gd name="T38" fmla="*/ 2147483647 w 33"/>
                  <a:gd name="T39" fmla="*/ 2147483647 h 23"/>
                  <a:gd name="T40" fmla="*/ 2147483647 w 33"/>
                  <a:gd name="T41" fmla="*/ 2147483647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33" y="7"/>
                    </a:moveTo>
                    <a:cubicBezTo>
                      <a:pt x="33" y="6"/>
                      <a:pt x="32" y="4"/>
                      <a:pt x="31" y="3"/>
                    </a:cubicBezTo>
                    <a:cubicBezTo>
                      <a:pt x="30" y="2"/>
                      <a:pt x="28" y="1"/>
                      <a:pt x="26" y="1"/>
                    </a:cubicBezTo>
                    <a:cubicBezTo>
                      <a:pt x="24" y="0"/>
                      <a:pt x="22" y="0"/>
                      <a:pt x="21" y="0"/>
                    </a:cubicBezTo>
                    <a:cubicBezTo>
                      <a:pt x="21" y="0"/>
                      <a:pt x="21" y="0"/>
                      <a:pt x="20" y="0"/>
                    </a:cubicBezTo>
                    <a:cubicBezTo>
                      <a:pt x="18" y="0"/>
                      <a:pt x="16" y="0"/>
                      <a:pt x="13" y="1"/>
                    </a:cubicBezTo>
                    <a:cubicBezTo>
                      <a:pt x="11" y="1"/>
                      <a:pt x="9" y="2"/>
                      <a:pt x="7" y="3"/>
                    </a:cubicBezTo>
                    <a:cubicBezTo>
                      <a:pt x="6" y="4"/>
                      <a:pt x="4" y="6"/>
                      <a:pt x="3" y="7"/>
                    </a:cubicBezTo>
                    <a:cubicBezTo>
                      <a:pt x="1" y="9"/>
                      <a:pt x="1" y="10"/>
                      <a:pt x="0" y="12"/>
                    </a:cubicBezTo>
                    <a:cubicBezTo>
                      <a:pt x="0" y="12"/>
                      <a:pt x="0" y="13"/>
                      <a:pt x="0" y="14"/>
                    </a:cubicBezTo>
                    <a:cubicBezTo>
                      <a:pt x="0" y="15"/>
                      <a:pt x="0" y="15"/>
                      <a:pt x="0" y="16"/>
                    </a:cubicBezTo>
                    <a:cubicBezTo>
                      <a:pt x="0" y="17"/>
                      <a:pt x="1" y="18"/>
                      <a:pt x="2" y="19"/>
                    </a:cubicBezTo>
                    <a:cubicBezTo>
                      <a:pt x="4" y="21"/>
                      <a:pt x="5" y="21"/>
                      <a:pt x="7" y="22"/>
                    </a:cubicBezTo>
                    <a:cubicBezTo>
                      <a:pt x="9" y="22"/>
                      <a:pt x="10" y="23"/>
                      <a:pt x="12" y="23"/>
                    </a:cubicBezTo>
                    <a:cubicBezTo>
                      <a:pt x="12" y="23"/>
                      <a:pt x="13" y="23"/>
                      <a:pt x="13" y="23"/>
                    </a:cubicBezTo>
                    <a:cubicBezTo>
                      <a:pt x="15" y="23"/>
                      <a:pt x="17" y="22"/>
                      <a:pt x="19" y="22"/>
                    </a:cubicBezTo>
                    <a:cubicBezTo>
                      <a:pt x="22" y="21"/>
                      <a:pt x="24" y="20"/>
                      <a:pt x="26" y="19"/>
                    </a:cubicBezTo>
                    <a:cubicBezTo>
                      <a:pt x="27" y="18"/>
                      <a:pt x="29" y="17"/>
                      <a:pt x="30" y="15"/>
                    </a:cubicBezTo>
                    <a:cubicBezTo>
                      <a:pt x="31" y="14"/>
                      <a:pt x="32" y="13"/>
                      <a:pt x="33" y="11"/>
                    </a:cubicBezTo>
                    <a:cubicBezTo>
                      <a:pt x="33" y="10"/>
                      <a:pt x="33" y="9"/>
                      <a:pt x="33" y="9"/>
                    </a:cubicBezTo>
                    <a:cubicBezTo>
                      <a:pt x="33" y="8"/>
                      <a:pt x="33" y="7"/>
                      <a:pt x="33" y="7"/>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69" name="Freeform 204"/>
              <p:cNvSpPr>
                <a:spLocks/>
              </p:cNvSpPr>
              <p:nvPr/>
            </p:nvSpPr>
            <p:spPr bwMode="auto">
              <a:xfrm>
                <a:off x="4468813" y="4038600"/>
                <a:ext cx="68262" cy="47625"/>
              </a:xfrm>
              <a:custGeom>
                <a:avLst/>
                <a:gdLst>
                  <a:gd name="T0" fmla="*/ 2147483647 w 113"/>
                  <a:gd name="T1" fmla="*/ 2147483647 h 80"/>
                  <a:gd name="T2" fmla="*/ 2147483647 w 113"/>
                  <a:gd name="T3" fmla="*/ 2147483647 h 80"/>
                  <a:gd name="T4" fmla="*/ 0 w 113"/>
                  <a:gd name="T5" fmla="*/ 2147483647 h 80"/>
                  <a:gd name="T6" fmla="*/ 0 w 113"/>
                  <a:gd name="T7" fmla="*/ 0 h 80"/>
                  <a:gd name="T8" fmla="*/ 2147483647 w 113"/>
                  <a:gd name="T9" fmla="*/ 0 h 80"/>
                  <a:gd name="T10" fmla="*/ 2147483647 w 113"/>
                  <a:gd name="T11" fmla="*/ 2147483647 h 80"/>
                  <a:gd name="T12" fmla="*/ 2147483647 w 113"/>
                  <a:gd name="T13" fmla="*/ 2147483647 h 80"/>
                  <a:gd name="T14" fmla="*/ 2147483647 w 113"/>
                  <a:gd name="T15" fmla="*/ 2147483647 h 80"/>
                  <a:gd name="T16" fmla="*/ 2147483647 w 113"/>
                  <a:gd name="T17" fmla="*/ 2147483647 h 80"/>
                  <a:gd name="T18" fmla="*/ 2147483647 w 113"/>
                  <a:gd name="T19" fmla="*/ 2147483647 h 80"/>
                  <a:gd name="T20" fmla="*/ 2147483647 w 113"/>
                  <a:gd name="T21" fmla="*/ 2147483647 h 80"/>
                  <a:gd name="T22" fmla="*/ 2147483647 w 113"/>
                  <a:gd name="T23" fmla="*/ 2147483647 h 80"/>
                  <a:gd name="T24" fmla="*/ 2147483647 w 113"/>
                  <a:gd name="T25" fmla="*/ 2147483647 h 80"/>
                  <a:gd name="T26" fmla="*/ 2147483647 w 113"/>
                  <a:gd name="T27" fmla="*/ 2147483647 h 80"/>
                  <a:gd name="T28" fmla="*/ 2147483647 w 113"/>
                  <a:gd name="T29" fmla="*/ 2147483647 h 80"/>
                  <a:gd name="T30" fmla="*/ 2147483647 w 113"/>
                  <a:gd name="T31" fmla="*/ 2147483647 h 80"/>
                  <a:gd name="T32" fmla="*/ 2147483647 w 113"/>
                  <a:gd name="T33" fmla="*/ 2147483647 h 80"/>
                  <a:gd name="T34" fmla="*/ 2147483647 w 113"/>
                  <a:gd name="T35" fmla="*/ 2147483647 h 80"/>
                  <a:gd name="T36" fmla="*/ 2147483647 w 113"/>
                  <a:gd name="T37" fmla="*/ 2147483647 h 80"/>
                  <a:gd name="T38" fmla="*/ 2147483647 w 113"/>
                  <a:gd name="T39" fmla="*/ 2147483647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3" h="80">
                    <a:moveTo>
                      <a:pt x="25" y="29"/>
                    </a:moveTo>
                    <a:lnTo>
                      <a:pt x="25" y="79"/>
                    </a:lnTo>
                    <a:lnTo>
                      <a:pt x="0" y="79"/>
                    </a:lnTo>
                    <a:lnTo>
                      <a:pt x="0" y="0"/>
                    </a:lnTo>
                    <a:lnTo>
                      <a:pt x="54" y="0"/>
                    </a:lnTo>
                    <a:cubicBezTo>
                      <a:pt x="64" y="0"/>
                      <a:pt x="75" y="0"/>
                      <a:pt x="86" y="1"/>
                    </a:cubicBezTo>
                    <a:cubicBezTo>
                      <a:pt x="98" y="1"/>
                      <a:pt x="107" y="11"/>
                      <a:pt x="107" y="23"/>
                    </a:cubicBezTo>
                    <a:cubicBezTo>
                      <a:pt x="107" y="23"/>
                      <a:pt x="107" y="23"/>
                      <a:pt x="107" y="23"/>
                    </a:cubicBezTo>
                    <a:cubicBezTo>
                      <a:pt x="107" y="30"/>
                      <a:pt x="102" y="37"/>
                      <a:pt x="95" y="38"/>
                    </a:cubicBezTo>
                    <a:cubicBezTo>
                      <a:pt x="106" y="48"/>
                      <a:pt x="113" y="62"/>
                      <a:pt x="113" y="77"/>
                    </a:cubicBezTo>
                    <a:cubicBezTo>
                      <a:pt x="113" y="78"/>
                      <a:pt x="113" y="79"/>
                      <a:pt x="113" y="80"/>
                    </a:cubicBezTo>
                    <a:lnTo>
                      <a:pt x="85" y="80"/>
                    </a:lnTo>
                    <a:cubicBezTo>
                      <a:pt x="83" y="60"/>
                      <a:pt x="66" y="45"/>
                      <a:pt x="46" y="45"/>
                    </a:cubicBezTo>
                    <a:lnTo>
                      <a:pt x="25" y="45"/>
                    </a:lnTo>
                    <a:lnTo>
                      <a:pt x="25" y="29"/>
                    </a:lnTo>
                    <a:lnTo>
                      <a:pt x="69" y="29"/>
                    </a:lnTo>
                    <a:cubicBezTo>
                      <a:pt x="72" y="28"/>
                      <a:pt x="75" y="27"/>
                      <a:pt x="75" y="23"/>
                    </a:cubicBezTo>
                    <a:cubicBezTo>
                      <a:pt x="75" y="20"/>
                      <a:pt x="72" y="16"/>
                      <a:pt x="69" y="16"/>
                    </a:cubicBezTo>
                    <a:lnTo>
                      <a:pt x="25" y="16"/>
                    </a:lnTo>
                    <a:lnTo>
                      <a:pt x="25" y="29"/>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70" name="Freeform 205"/>
              <p:cNvSpPr>
                <a:spLocks/>
              </p:cNvSpPr>
              <p:nvPr/>
            </p:nvSpPr>
            <p:spPr bwMode="auto">
              <a:xfrm>
                <a:off x="4362450" y="4040188"/>
                <a:ext cx="95250" cy="44450"/>
              </a:xfrm>
              <a:custGeom>
                <a:avLst/>
                <a:gdLst>
                  <a:gd name="T0" fmla="*/ 2147483647 w 60"/>
                  <a:gd name="T1" fmla="*/ 2147483647 h 28"/>
                  <a:gd name="T2" fmla="*/ 2147483647 w 60"/>
                  <a:gd name="T3" fmla="*/ 2147483647 h 28"/>
                  <a:gd name="T4" fmla="*/ 2147483647 w 60"/>
                  <a:gd name="T5" fmla="*/ 0 h 28"/>
                  <a:gd name="T6" fmla="*/ 2147483647 w 60"/>
                  <a:gd name="T7" fmla="*/ 0 h 28"/>
                  <a:gd name="T8" fmla="*/ 0 w 60"/>
                  <a:gd name="T9" fmla="*/ 2147483647 h 28"/>
                  <a:gd name="T10" fmla="*/ 2147483647 w 60"/>
                  <a:gd name="T11" fmla="*/ 2147483647 h 28"/>
                  <a:gd name="T12" fmla="*/ 2147483647 w 60"/>
                  <a:gd name="T13" fmla="*/ 2147483647 h 28"/>
                  <a:gd name="T14" fmla="*/ 2147483647 w 60"/>
                  <a:gd name="T15" fmla="*/ 2147483647 h 28"/>
                  <a:gd name="T16" fmla="*/ 2147483647 w 60"/>
                  <a:gd name="T17" fmla="*/ 2147483647 h 28"/>
                  <a:gd name="T18" fmla="*/ 2147483647 w 60"/>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28">
                    <a:moveTo>
                      <a:pt x="41" y="22"/>
                    </a:moveTo>
                    <a:lnTo>
                      <a:pt x="60" y="28"/>
                    </a:lnTo>
                    <a:lnTo>
                      <a:pt x="38" y="0"/>
                    </a:lnTo>
                    <a:lnTo>
                      <a:pt x="23" y="0"/>
                    </a:lnTo>
                    <a:lnTo>
                      <a:pt x="0" y="28"/>
                    </a:lnTo>
                    <a:lnTo>
                      <a:pt x="60" y="28"/>
                    </a:lnTo>
                    <a:lnTo>
                      <a:pt x="41" y="22"/>
                    </a:lnTo>
                    <a:lnTo>
                      <a:pt x="19" y="22"/>
                    </a:lnTo>
                    <a:lnTo>
                      <a:pt x="30" y="7"/>
                    </a:lnTo>
                    <a:lnTo>
                      <a:pt x="41"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71" name="Freeform 206"/>
              <p:cNvSpPr>
                <a:spLocks/>
              </p:cNvSpPr>
              <p:nvPr/>
            </p:nvSpPr>
            <p:spPr bwMode="auto">
              <a:xfrm>
                <a:off x="3922713" y="4040188"/>
                <a:ext cx="95250" cy="44450"/>
              </a:xfrm>
              <a:custGeom>
                <a:avLst/>
                <a:gdLst>
                  <a:gd name="T0" fmla="*/ 2147483647 w 60"/>
                  <a:gd name="T1" fmla="*/ 2147483647 h 28"/>
                  <a:gd name="T2" fmla="*/ 2147483647 w 60"/>
                  <a:gd name="T3" fmla="*/ 2147483647 h 28"/>
                  <a:gd name="T4" fmla="*/ 2147483647 w 60"/>
                  <a:gd name="T5" fmla="*/ 0 h 28"/>
                  <a:gd name="T6" fmla="*/ 2147483647 w 60"/>
                  <a:gd name="T7" fmla="*/ 0 h 28"/>
                  <a:gd name="T8" fmla="*/ 0 w 60"/>
                  <a:gd name="T9" fmla="*/ 2147483647 h 28"/>
                  <a:gd name="T10" fmla="*/ 2147483647 w 60"/>
                  <a:gd name="T11" fmla="*/ 2147483647 h 28"/>
                  <a:gd name="T12" fmla="*/ 2147483647 w 60"/>
                  <a:gd name="T13" fmla="*/ 2147483647 h 28"/>
                  <a:gd name="T14" fmla="*/ 2147483647 w 60"/>
                  <a:gd name="T15" fmla="*/ 2147483647 h 28"/>
                  <a:gd name="T16" fmla="*/ 2147483647 w 60"/>
                  <a:gd name="T17" fmla="*/ 2147483647 h 28"/>
                  <a:gd name="T18" fmla="*/ 2147483647 w 60"/>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28">
                    <a:moveTo>
                      <a:pt x="41" y="22"/>
                    </a:moveTo>
                    <a:lnTo>
                      <a:pt x="60" y="28"/>
                    </a:lnTo>
                    <a:lnTo>
                      <a:pt x="38" y="0"/>
                    </a:lnTo>
                    <a:lnTo>
                      <a:pt x="23" y="0"/>
                    </a:lnTo>
                    <a:lnTo>
                      <a:pt x="0" y="28"/>
                    </a:lnTo>
                    <a:lnTo>
                      <a:pt x="60" y="28"/>
                    </a:lnTo>
                    <a:lnTo>
                      <a:pt x="41" y="22"/>
                    </a:lnTo>
                    <a:lnTo>
                      <a:pt x="19" y="22"/>
                    </a:lnTo>
                    <a:lnTo>
                      <a:pt x="30" y="7"/>
                    </a:lnTo>
                    <a:lnTo>
                      <a:pt x="41"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72" name="Freeform 207"/>
              <p:cNvSpPr>
                <a:spLocks noEditPoints="1"/>
              </p:cNvSpPr>
              <p:nvPr/>
            </p:nvSpPr>
            <p:spPr bwMode="auto">
              <a:xfrm>
                <a:off x="4178300" y="4033838"/>
                <a:ext cx="96838" cy="60325"/>
              </a:xfrm>
              <a:custGeom>
                <a:avLst/>
                <a:gdLst>
                  <a:gd name="T0" fmla="*/ 0 w 61"/>
                  <a:gd name="T1" fmla="*/ 2147483647 h 38"/>
                  <a:gd name="T2" fmla="*/ 2147483647 w 61"/>
                  <a:gd name="T3" fmla="*/ 2147483647 h 38"/>
                  <a:gd name="T4" fmla="*/ 2147483647 w 61"/>
                  <a:gd name="T5" fmla="*/ 2147483647 h 38"/>
                  <a:gd name="T6" fmla="*/ 0 w 61"/>
                  <a:gd name="T7" fmla="*/ 2147483647 h 38"/>
                  <a:gd name="T8" fmla="*/ 2147483647 w 61"/>
                  <a:gd name="T9" fmla="*/ 0 h 38"/>
                  <a:gd name="T10" fmla="*/ 2147483647 w 61"/>
                  <a:gd name="T11" fmla="*/ 2147483647 h 38"/>
                  <a:gd name="T12" fmla="*/ 2147483647 w 61"/>
                  <a:gd name="T13" fmla="*/ 2147483647 h 38"/>
                  <a:gd name="T14" fmla="*/ 2147483647 w 61"/>
                  <a:gd name="T15" fmla="*/ 0 h 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38">
                    <a:moveTo>
                      <a:pt x="0" y="33"/>
                    </a:moveTo>
                    <a:lnTo>
                      <a:pt x="2" y="38"/>
                    </a:lnTo>
                    <a:lnTo>
                      <a:pt x="9" y="37"/>
                    </a:lnTo>
                    <a:lnTo>
                      <a:pt x="0" y="33"/>
                    </a:lnTo>
                    <a:close/>
                    <a:moveTo>
                      <a:pt x="58" y="0"/>
                    </a:moveTo>
                    <a:lnTo>
                      <a:pt x="55" y="4"/>
                    </a:lnTo>
                    <a:lnTo>
                      <a:pt x="61" y="5"/>
                    </a:lnTo>
                    <a:lnTo>
                      <a:pt x="5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73" name="Freeform 208"/>
              <p:cNvSpPr>
                <a:spLocks noEditPoints="1"/>
              </p:cNvSpPr>
              <p:nvPr/>
            </p:nvSpPr>
            <p:spPr bwMode="auto">
              <a:xfrm>
                <a:off x="4162425" y="4030663"/>
                <a:ext cx="130175" cy="68262"/>
              </a:xfrm>
              <a:custGeom>
                <a:avLst/>
                <a:gdLst>
                  <a:gd name="T0" fmla="*/ 2147483647 w 220"/>
                  <a:gd name="T1" fmla="*/ 2147483647 h 117"/>
                  <a:gd name="T2" fmla="*/ 2147483647 w 220"/>
                  <a:gd name="T3" fmla="*/ 2147483647 h 117"/>
                  <a:gd name="T4" fmla="*/ 2147483647 w 220"/>
                  <a:gd name="T5" fmla="*/ 2147483647 h 117"/>
                  <a:gd name="T6" fmla="*/ 2147483647 w 220"/>
                  <a:gd name="T7" fmla="*/ 0 h 117"/>
                  <a:gd name="T8" fmla="*/ 2147483647 w 220"/>
                  <a:gd name="T9" fmla="*/ 2147483647 h 117"/>
                  <a:gd name="T10" fmla="*/ 2147483647 w 220"/>
                  <a:gd name="T11" fmla="*/ 2147483647 h 117"/>
                  <a:gd name="T12" fmla="*/ 2147483647 w 220"/>
                  <a:gd name="T13" fmla="*/ 2147483647 h 117"/>
                  <a:gd name="T14" fmla="*/ 0 w 220"/>
                  <a:gd name="T15" fmla="*/ 2147483647 h 117"/>
                  <a:gd name="T16" fmla="*/ 2147483647 w 220"/>
                  <a:gd name="T17" fmla="*/ 2147483647 h 117"/>
                  <a:gd name="T18" fmla="*/ 2147483647 w 220"/>
                  <a:gd name="T19" fmla="*/ 2147483647 h 117"/>
                  <a:gd name="T20" fmla="*/ 2147483647 w 220"/>
                  <a:gd name="T21" fmla="*/ 2147483647 h 117"/>
                  <a:gd name="T22" fmla="*/ 2147483647 w 220"/>
                  <a:gd name="T23" fmla="*/ 2147483647 h 117"/>
                  <a:gd name="T24" fmla="*/ 2147483647 w 220"/>
                  <a:gd name="T25" fmla="*/ 2147483647 h 117"/>
                  <a:gd name="T26" fmla="*/ 2147483647 w 220"/>
                  <a:gd name="T27" fmla="*/ 2147483647 h 117"/>
                  <a:gd name="T28" fmla="*/ 2147483647 w 220"/>
                  <a:gd name="T29" fmla="*/ 2147483647 h 117"/>
                  <a:gd name="T30" fmla="*/ 2147483647 w 220"/>
                  <a:gd name="T31" fmla="*/ 2147483647 h 117"/>
                  <a:gd name="T32" fmla="*/ 2147483647 w 220"/>
                  <a:gd name="T33" fmla="*/ 2147483647 h 117"/>
                  <a:gd name="T34" fmla="*/ 2147483647 w 220"/>
                  <a:gd name="T35" fmla="*/ 2147483647 h 117"/>
                  <a:gd name="T36" fmla="*/ 2147483647 w 220"/>
                  <a:gd name="T37" fmla="*/ 2147483647 h 117"/>
                  <a:gd name="T38" fmla="*/ 2147483647 w 220"/>
                  <a:gd name="T39" fmla="*/ 2147483647 h 117"/>
                  <a:gd name="T40" fmla="*/ 2147483647 w 220"/>
                  <a:gd name="T41" fmla="*/ 2147483647 h 117"/>
                  <a:gd name="T42" fmla="*/ 2147483647 w 220"/>
                  <a:gd name="T43" fmla="*/ 2147483647 h 117"/>
                  <a:gd name="T44" fmla="*/ 2147483647 w 220"/>
                  <a:gd name="T45" fmla="*/ 2147483647 h 117"/>
                  <a:gd name="T46" fmla="*/ 2147483647 w 220"/>
                  <a:gd name="T47" fmla="*/ 2147483647 h 117"/>
                  <a:gd name="T48" fmla="*/ 2147483647 w 220"/>
                  <a:gd name="T49" fmla="*/ 2147483647 h 117"/>
                  <a:gd name="T50" fmla="*/ 2147483647 w 220"/>
                  <a:gd name="T51" fmla="*/ 2147483647 h 117"/>
                  <a:gd name="T52" fmla="*/ 2147483647 w 220"/>
                  <a:gd name="T53" fmla="*/ 2147483647 h 117"/>
                  <a:gd name="T54" fmla="*/ 2147483647 w 220"/>
                  <a:gd name="T55" fmla="*/ 2147483647 h 117"/>
                  <a:gd name="T56" fmla="*/ 2147483647 w 220"/>
                  <a:gd name="T57" fmla="*/ 2147483647 h 117"/>
                  <a:gd name="T58" fmla="*/ 2147483647 w 220"/>
                  <a:gd name="T59" fmla="*/ 2147483647 h 117"/>
                  <a:gd name="T60" fmla="*/ 2147483647 w 220"/>
                  <a:gd name="T61" fmla="*/ 2147483647 h 117"/>
                  <a:gd name="T62" fmla="*/ 2147483647 w 220"/>
                  <a:gd name="T63" fmla="*/ 2147483647 h 117"/>
                  <a:gd name="T64" fmla="*/ 2147483647 w 220"/>
                  <a:gd name="T65" fmla="*/ 2147483647 h 117"/>
                  <a:gd name="T66" fmla="*/ 2147483647 w 220"/>
                  <a:gd name="T67" fmla="*/ 2147483647 h 117"/>
                  <a:gd name="T68" fmla="*/ 2147483647 w 220"/>
                  <a:gd name="T69" fmla="*/ 2147483647 h 117"/>
                  <a:gd name="T70" fmla="*/ 2147483647 w 220"/>
                  <a:gd name="T71" fmla="*/ 2147483647 h 117"/>
                  <a:gd name="T72" fmla="*/ 2147483647 w 220"/>
                  <a:gd name="T73" fmla="*/ 2147483647 h 117"/>
                  <a:gd name="T74" fmla="*/ 2147483647 w 220"/>
                  <a:gd name="T75" fmla="*/ 2147483647 h 117"/>
                  <a:gd name="T76" fmla="*/ 2147483647 w 220"/>
                  <a:gd name="T77" fmla="*/ 2147483647 h 117"/>
                  <a:gd name="T78" fmla="*/ 2147483647 w 220"/>
                  <a:gd name="T79" fmla="*/ 2147483647 h 117"/>
                  <a:gd name="T80" fmla="*/ 2147483647 w 220"/>
                  <a:gd name="T81" fmla="*/ 2147483647 h 117"/>
                  <a:gd name="T82" fmla="*/ 2147483647 w 220"/>
                  <a:gd name="T83" fmla="*/ 2147483647 h 117"/>
                  <a:gd name="T84" fmla="*/ 2147483647 w 220"/>
                  <a:gd name="T85" fmla="*/ 2147483647 h 117"/>
                  <a:gd name="T86" fmla="*/ 2147483647 w 220"/>
                  <a:gd name="T87" fmla="*/ 2147483647 h 117"/>
                  <a:gd name="T88" fmla="*/ 2147483647 w 220"/>
                  <a:gd name="T89" fmla="*/ 2147483647 h 117"/>
                  <a:gd name="T90" fmla="*/ 2147483647 w 220"/>
                  <a:gd name="T91" fmla="*/ 2147483647 h 117"/>
                  <a:gd name="T92" fmla="*/ 2147483647 w 220"/>
                  <a:gd name="T93" fmla="*/ 2147483647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0" h="117">
                    <a:moveTo>
                      <a:pt x="171" y="12"/>
                    </a:moveTo>
                    <a:lnTo>
                      <a:pt x="173" y="11"/>
                    </a:lnTo>
                    <a:cubicBezTo>
                      <a:pt x="167" y="8"/>
                      <a:pt x="160" y="6"/>
                      <a:pt x="153" y="4"/>
                    </a:cubicBezTo>
                    <a:cubicBezTo>
                      <a:pt x="139" y="2"/>
                      <a:pt x="124" y="0"/>
                      <a:pt x="110" y="0"/>
                    </a:cubicBezTo>
                    <a:cubicBezTo>
                      <a:pt x="95" y="0"/>
                      <a:pt x="80" y="2"/>
                      <a:pt x="66" y="4"/>
                    </a:cubicBezTo>
                    <a:cubicBezTo>
                      <a:pt x="55" y="7"/>
                      <a:pt x="44" y="10"/>
                      <a:pt x="34" y="15"/>
                    </a:cubicBezTo>
                    <a:cubicBezTo>
                      <a:pt x="24" y="20"/>
                      <a:pt x="16" y="26"/>
                      <a:pt x="10" y="33"/>
                    </a:cubicBezTo>
                    <a:cubicBezTo>
                      <a:pt x="4" y="40"/>
                      <a:pt x="0" y="49"/>
                      <a:pt x="0" y="58"/>
                    </a:cubicBezTo>
                    <a:cubicBezTo>
                      <a:pt x="0" y="62"/>
                      <a:pt x="1" y="66"/>
                      <a:pt x="2" y="70"/>
                    </a:cubicBezTo>
                    <a:cubicBezTo>
                      <a:pt x="4" y="75"/>
                      <a:pt x="6" y="79"/>
                      <a:pt x="10" y="83"/>
                    </a:cubicBezTo>
                    <a:cubicBezTo>
                      <a:pt x="14" y="87"/>
                      <a:pt x="19" y="91"/>
                      <a:pt x="25" y="93"/>
                    </a:cubicBezTo>
                    <a:lnTo>
                      <a:pt x="36" y="92"/>
                    </a:lnTo>
                    <a:cubicBezTo>
                      <a:pt x="27" y="88"/>
                      <a:pt x="19" y="82"/>
                      <a:pt x="13" y="74"/>
                    </a:cubicBezTo>
                    <a:cubicBezTo>
                      <a:pt x="9" y="69"/>
                      <a:pt x="6" y="63"/>
                      <a:pt x="6" y="56"/>
                    </a:cubicBezTo>
                    <a:cubicBezTo>
                      <a:pt x="6" y="50"/>
                      <a:pt x="9" y="44"/>
                      <a:pt x="13" y="39"/>
                    </a:cubicBezTo>
                    <a:cubicBezTo>
                      <a:pt x="20" y="31"/>
                      <a:pt x="28" y="24"/>
                      <a:pt x="38" y="20"/>
                    </a:cubicBezTo>
                    <a:cubicBezTo>
                      <a:pt x="48" y="15"/>
                      <a:pt x="59" y="11"/>
                      <a:pt x="70" y="9"/>
                    </a:cubicBezTo>
                    <a:cubicBezTo>
                      <a:pt x="85" y="6"/>
                      <a:pt x="99" y="4"/>
                      <a:pt x="114" y="4"/>
                    </a:cubicBezTo>
                    <a:cubicBezTo>
                      <a:pt x="128" y="4"/>
                      <a:pt x="142" y="6"/>
                      <a:pt x="156" y="8"/>
                    </a:cubicBezTo>
                    <a:cubicBezTo>
                      <a:pt x="161" y="9"/>
                      <a:pt x="166" y="11"/>
                      <a:pt x="171" y="12"/>
                    </a:cubicBezTo>
                    <a:close/>
                    <a:moveTo>
                      <a:pt x="55" y="102"/>
                    </a:moveTo>
                    <a:lnTo>
                      <a:pt x="53" y="104"/>
                    </a:lnTo>
                    <a:cubicBezTo>
                      <a:pt x="63" y="108"/>
                      <a:pt x="72" y="111"/>
                      <a:pt x="83" y="113"/>
                    </a:cubicBezTo>
                    <a:cubicBezTo>
                      <a:pt x="93" y="116"/>
                      <a:pt x="103" y="117"/>
                      <a:pt x="114" y="117"/>
                    </a:cubicBezTo>
                    <a:cubicBezTo>
                      <a:pt x="114" y="117"/>
                      <a:pt x="115" y="117"/>
                      <a:pt x="115" y="117"/>
                    </a:cubicBezTo>
                    <a:cubicBezTo>
                      <a:pt x="115" y="117"/>
                      <a:pt x="115" y="117"/>
                      <a:pt x="115" y="117"/>
                    </a:cubicBezTo>
                    <a:cubicBezTo>
                      <a:pt x="129" y="117"/>
                      <a:pt x="143" y="116"/>
                      <a:pt x="157" y="113"/>
                    </a:cubicBezTo>
                    <a:cubicBezTo>
                      <a:pt x="167" y="111"/>
                      <a:pt x="178" y="107"/>
                      <a:pt x="187" y="101"/>
                    </a:cubicBezTo>
                    <a:cubicBezTo>
                      <a:pt x="196" y="97"/>
                      <a:pt x="204" y="91"/>
                      <a:pt x="211" y="83"/>
                    </a:cubicBezTo>
                    <a:cubicBezTo>
                      <a:pt x="217" y="76"/>
                      <a:pt x="220" y="68"/>
                      <a:pt x="220" y="58"/>
                    </a:cubicBezTo>
                    <a:cubicBezTo>
                      <a:pt x="220" y="55"/>
                      <a:pt x="220" y="51"/>
                      <a:pt x="218" y="47"/>
                    </a:cubicBezTo>
                    <a:cubicBezTo>
                      <a:pt x="217" y="42"/>
                      <a:pt x="214" y="38"/>
                      <a:pt x="211" y="34"/>
                    </a:cubicBezTo>
                    <a:cubicBezTo>
                      <a:pt x="207" y="29"/>
                      <a:pt x="202" y="25"/>
                      <a:pt x="197" y="22"/>
                    </a:cubicBezTo>
                    <a:lnTo>
                      <a:pt x="185" y="24"/>
                    </a:lnTo>
                    <a:cubicBezTo>
                      <a:pt x="194" y="27"/>
                      <a:pt x="202" y="33"/>
                      <a:pt x="208" y="41"/>
                    </a:cubicBezTo>
                    <a:cubicBezTo>
                      <a:pt x="212" y="47"/>
                      <a:pt x="214" y="53"/>
                      <a:pt x="214" y="60"/>
                    </a:cubicBezTo>
                    <a:cubicBezTo>
                      <a:pt x="214" y="60"/>
                      <a:pt x="214" y="60"/>
                      <a:pt x="214" y="60"/>
                    </a:cubicBezTo>
                    <a:cubicBezTo>
                      <a:pt x="213" y="67"/>
                      <a:pt x="211" y="73"/>
                      <a:pt x="207" y="79"/>
                    </a:cubicBezTo>
                    <a:cubicBezTo>
                      <a:pt x="200" y="86"/>
                      <a:pt x="192" y="93"/>
                      <a:pt x="183" y="97"/>
                    </a:cubicBezTo>
                    <a:cubicBezTo>
                      <a:pt x="173" y="102"/>
                      <a:pt x="163" y="106"/>
                      <a:pt x="153" y="109"/>
                    </a:cubicBezTo>
                    <a:cubicBezTo>
                      <a:pt x="139" y="111"/>
                      <a:pt x="125" y="113"/>
                      <a:pt x="111" y="113"/>
                    </a:cubicBezTo>
                    <a:cubicBezTo>
                      <a:pt x="111" y="113"/>
                      <a:pt x="111" y="113"/>
                      <a:pt x="111" y="113"/>
                    </a:cubicBezTo>
                    <a:cubicBezTo>
                      <a:pt x="100" y="113"/>
                      <a:pt x="89" y="112"/>
                      <a:pt x="79" y="109"/>
                    </a:cubicBezTo>
                    <a:cubicBezTo>
                      <a:pt x="71" y="108"/>
                      <a:pt x="63" y="105"/>
                      <a:pt x="55" y="10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74" name="Rectangle 209"/>
              <p:cNvSpPr>
                <a:spLocks noChangeArrowheads="1"/>
              </p:cNvSpPr>
              <p:nvPr/>
            </p:nvSpPr>
            <p:spPr bwMode="auto">
              <a:xfrm>
                <a:off x="4246563" y="4197350"/>
                <a:ext cx="11112" cy="1143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75" name="Freeform 210"/>
              <p:cNvSpPr>
                <a:spLocks/>
              </p:cNvSpPr>
              <p:nvPr/>
            </p:nvSpPr>
            <p:spPr bwMode="auto">
              <a:xfrm>
                <a:off x="4359275" y="4186238"/>
                <a:ext cx="28575" cy="50800"/>
              </a:xfrm>
              <a:custGeom>
                <a:avLst/>
                <a:gdLst>
                  <a:gd name="T0" fmla="*/ 2147483647 w 18"/>
                  <a:gd name="T1" fmla="*/ 2147483647 h 32"/>
                  <a:gd name="T2" fmla="*/ 2147483647 w 18"/>
                  <a:gd name="T3" fmla="*/ 2147483647 h 32"/>
                  <a:gd name="T4" fmla="*/ 2147483647 w 18"/>
                  <a:gd name="T5" fmla="*/ 2147483647 h 32"/>
                  <a:gd name="T6" fmla="*/ 2147483647 w 18"/>
                  <a:gd name="T7" fmla="*/ 2147483647 h 32"/>
                  <a:gd name="T8" fmla="*/ 2147483647 w 18"/>
                  <a:gd name="T9" fmla="*/ 2147483647 h 32"/>
                  <a:gd name="T10" fmla="*/ 2147483647 w 18"/>
                  <a:gd name="T11" fmla="*/ 2147483647 h 32"/>
                  <a:gd name="T12" fmla="*/ 2147483647 w 18"/>
                  <a:gd name="T13" fmla="*/ 2147483647 h 32"/>
                  <a:gd name="T14" fmla="*/ 2147483647 w 18"/>
                  <a:gd name="T15" fmla="*/ 2147483647 h 32"/>
                  <a:gd name="T16" fmla="*/ 2147483647 w 18"/>
                  <a:gd name="T17" fmla="*/ 0 h 32"/>
                  <a:gd name="T18" fmla="*/ 0 w 18"/>
                  <a:gd name="T19" fmla="*/ 0 h 32"/>
                  <a:gd name="T20" fmla="*/ 0 w 18"/>
                  <a:gd name="T21" fmla="*/ 2147483647 h 32"/>
                  <a:gd name="T22" fmla="*/ 2147483647 w 18"/>
                  <a:gd name="T23" fmla="*/ 214748364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32">
                    <a:moveTo>
                      <a:pt x="1" y="32"/>
                    </a:moveTo>
                    <a:lnTo>
                      <a:pt x="6" y="32"/>
                    </a:lnTo>
                    <a:lnTo>
                      <a:pt x="6" y="19"/>
                    </a:lnTo>
                    <a:lnTo>
                      <a:pt x="14" y="19"/>
                    </a:lnTo>
                    <a:lnTo>
                      <a:pt x="14" y="14"/>
                    </a:lnTo>
                    <a:lnTo>
                      <a:pt x="6" y="14"/>
                    </a:lnTo>
                    <a:lnTo>
                      <a:pt x="6" y="5"/>
                    </a:lnTo>
                    <a:lnTo>
                      <a:pt x="18" y="5"/>
                    </a:lnTo>
                    <a:lnTo>
                      <a:pt x="18" y="0"/>
                    </a:lnTo>
                    <a:lnTo>
                      <a:pt x="0" y="0"/>
                    </a:lnTo>
                    <a:lnTo>
                      <a:pt x="0" y="32"/>
                    </a:lnTo>
                    <a:lnTo>
                      <a:pt x="1"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76" name="Freeform 211"/>
              <p:cNvSpPr>
                <a:spLocks/>
              </p:cNvSpPr>
              <p:nvPr/>
            </p:nvSpPr>
            <p:spPr bwMode="auto">
              <a:xfrm>
                <a:off x="4164013" y="4197350"/>
                <a:ext cx="100012" cy="120650"/>
              </a:xfrm>
              <a:custGeom>
                <a:avLst/>
                <a:gdLst>
                  <a:gd name="T0" fmla="*/ 0 w 168"/>
                  <a:gd name="T1" fmla="*/ 2147483647 h 203"/>
                  <a:gd name="T2" fmla="*/ 2147483647 w 168"/>
                  <a:gd name="T3" fmla="*/ 2147483647 h 203"/>
                  <a:gd name="T4" fmla="*/ 2147483647 w 168"/>
                  <a:gd name="T5" fmla="*/ 2147483647 h 203"/>
                  <a:gd name="T6" fmla="*/ 2147483647 w 168"/>
                  <a:gd name="T7" fmla="*/ 2147483647 h 203"/>
                  <a:gd name="T8" fmla="*/ 2147483647 w 168"/>
                  <a:gd name="T9" fmla="*/ 2147483647 h 203"/>
                  <a:gd name="T10" fmla="*/ 2147483647 w 168"/>
                  <a:gd name="T11" fmla="*/ 2147483647 h 203"/>
                  <a:gd name="T12" fmla="*/ 2147483647 w 168"/>
                  <a:gd name="T13" fmla="*/ 2147483647 h 203"/>
                  <a:gd name="T14" fmla="*/ 2147483647 w 168"/>
                  <a:gd name="T15" fmla="*/ 2147483647 h 203"/>
                  <a:gd name="T16" fmla="*/ 2147483647 w 168"/>
                  <a:gd name="T17" fmla="*/ 0 h 203"/>
                  <a:gd name="T18" fmla="*/ 2147483647 w 168"/>
                  <a:gd name="T19" fmla="*/ 0 h 203"/>
                  <a:gd name="T20" fmla="*/ 2147483647 w 168"/>
                  <a:gd name="T21" fmla="*/ 0 h 2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8" h="203">
                    <a:moveTo>
                      <a:pt x="0" y="203"/>
                    </a:moveTo>
                    <a:lnTo>
                      <a:pt x="5" y="203"/>
                    </a:lnTo>
                    <a:cubicBezTo>
                      <a:pt x="5" y="203"/>
                      <a:pt x="5" y="203"/>
                      <a:pt x="5" y="203"/>
                    </a:cubicBezTo>
                    <a:cubicBezTo>
                      <a:pt x="16" y="203"/>
                      <a:pt x="26" y="199"/>
                      <a:pt x="34" y="191"/>
                    </a:cubicBezTo>
                    <a:cubicBezTo>
                      <a:pt x="43" y="181"/>
                      <a:pt x="50" y="168"/>
                      <a:pt x="54" y="154"/>
                    </a:cubicBezTo>
                    <a:cubicBezTo>
                      <a:pt x="57" y="143"/>
                      <a:pt x="58" y="133"/>
                      <a:pt x="59" y="122"/>
                    </a:cubicBezTo>
                    <a:cubicBezTo>
                      <a:pt x="61" y="102"/>
                      <a:pt x="63" y="83"/>
                      <a:pt x="67" y="63"/>
                    </a:cubicBezTo>
                    <a:cubicBezTo>
                      <a:pt x="70" y="46"/>
                      <a:pt x="78" y="29"/>
                      <a:pt x="90" y="16"/>
                    </a:cubicBezTo>
                    <a:cubicBezTo>
                      <a:pt x="100" y="6"/>
                      <a:pt x="114" y="0"/>
                      <a:pt x="129" y="0"/>
                    </a:cubicBezTo>
                    <a:cubicBezTo>
                      <a:pt x="129" y="0"/>
                      <a:pt x="130" y="0"/>
                      <a:pt x="130" y="0"/>
                    </a:cubicBezTo>
                    <a:lnTo>
                      <a:pt x="168" y="0"/>
                    </a:lnTo>
                  </a:path>
                </a:pathLst>
              </a:custGeom>
              <a:noFill/>
              <a:ln w="476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77" name="Freeform 212"/>
              <p:cNvSpPr>
                <a:spLocks/>
              </p:cNvSpPr>
              <p:nvPr/>
            </p:nvSpPr>
            <p:spPr bwMode="auto">
              <a:xfrm>
                <a:off x="4164013" y="4186238"/>
                <a:ext cx="100012" cy="119062"/>
              </a:xfrm>
              <a:custGeom>
                <a:avLst/>
                <a:gdLst>
                  <a:gd name="T0" fmla="*/ 0 w 168"/>
                  <a:gd name="T1" fmla="*/ 2147483647 h 201"/>
                  <a:gd name="T2" fmla="*/ 2147483647 w 168"/>
                  <a:gd name="T3" fmla="*/ 2147483647 h 201"/>
                  <a:gd name="T4" fmla="*/ 2147483647 w 168"/>
                  <a:gd name="T5" fmla="*/ 2147483647 h 201"/>
                  <a:gd name="T6" fmla="*/ 2147483647 w 168"/>
                  <a:gd name="T7" fmla="*/ 2147483647 h 201"/>
                  <a:gd name="T8" fmla="*/ 2147483647 w 168"/>
                  <a:gd name="T9" fmla="*/ 2147483647 h 201"/>
                  <a:gd name="T10" fmla="*/ 2147483647 w 168"/>
                  <a:gd name="T11" fmla="*/ 2147483647 h 201"/>
                  <a:gd name="T12" fmla="*/ 2147483647 w 168"/>
                  <a:gd name="T13" fmla="*/ 2147483647 h 201"/>
                  <a:gd name="T14" fmla="*/ 2147483647 w 168"/>
                  <a:gd name="T15" fmla="*/ 2147483647 h 201"/>
                  <a:gd name="T16" fmla="*/ 2147483647 w 168"/>
                  <a:gd name="T17" fmla="*/ 0 h 201"/>
                  <a:gd name="T18" fmla="*/ 2147483647 w 168"/>
                  <a:gd name="T19" fmla="*/ 0 h 2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8" h="201">
                    <a:moveTo>
                      <a:pt x="0" y="201"/>
                    </a:moveTo>
                    <a:lnTo>
                      <a:pt x="2" y="201"/>
                    </a:lnTo>
                    <a:cubicBezTo>
                      <a:pt x="13" y="201"/>
                      <a:pt x="24" y="200"/>
                      <a:pt x="34" y="197"/>
                    </a:cubicBezTo>
                    <a:cubicBezTo>
                      <a:pt x="45" y="194"/>
                      <a:pt x="55" y="188"/>
                      <a:pt x="62" y="179"/>
                    </a:cubicBezTo>
                    <a:cubicBezTo>
                      <a:pt x="73" y="165"/>
                      <a:pt x="80" y="148"/>
                      <a:pt x="80" y="130"/>
                    </a:cubicBezTo>
                    <a:cubicBezTo>
                      <a:pt x="81" y="111"/>
                      <a:pt x="81" y="92"/>
                      <a:pt x="82" y="73"/>
                    </a:cubicBezTo>
                    <a:cubicBezTo>
                      <a:pt x="82" y="56"/>
                      <a:pt x="87" y="40"/>
                      <a:pt x="95" y="26"/>
                    </a:cubicBezTo>
                    <a:cubicBezTo>
                      <a:pt x="101" y="17"/>
                      <a:pt x="109" y="10"/>
                      <a:pt x="118" y="6"/>
                    </a:cubicBezTo>
                    <a:cubicBezTo>
                      <a:pt x="125" y="2"/>
                      <a:pt x="132" y="1"/>
                      <a:pt x="140" y="0"/>
                    </a:cubicBezTo>
                    <a:lnTo>
                      <a:pt x="168" y="0"/>
                    </a:lnTo>
                  </a:path>
                </a:pathLst>
              </a:custGeom>
              <a:noFill/>
              <a:ln w="476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78" name="Freeform 213"/>
              <p:cNvSpPr>
                <a:spLocks/>
              </p:cNvSpPr>
              <p:nvPr/>
            </p:nvSpPr>
            <p:spPr bwMode="auto">
              <a:xfrm>
                <a:off x="4273550" y="4186238"/>
                <a:ext cx="71438" cy="125412"/>
              </a:xfrm>
              <a:custGeom>
                <a:avLst/>
                <a:gdLst>
                  <a:gd name="T0" fmla="*/ 2147483647 w 118"/>
                  <a:gd name="T1" fmla="*/ 2147483647 h 210"/>
                  <a:gd name="T2" fmla="*/ 0 w 118"/>
                  <a:gd name="T3" fmla="*/ 2147483647 h 210"/>
                  <a:gd name="T4" fmla="*/ 0 w 118"/>
                  <a:gd name="T5" fmla="*/ 0 h 210"/>
                  <a:gd name="T6" fmla="*/ 2147483647 w 118"/>
                  <a:gd name="T7" fmla="*/ 0 h 210"/>
                  <a:gd name="T8" fmla="*/ 2147483647 w 118"/>
                  <a:gd name="T9" fmla="*/ 2147483647 h 210"/>
                  <a:gd name="T10" fmla="*/ 2147483647 w 118"/>
                  <a:gd name="T11" fmla="*/ 2147483647 h 210"/>
                  <a:gd name="T12" fmla="*/ 2147483647 w 118"/>
                  <a:gd name="T13" fmla="*/ 2147483647 h 210"/>
                  <a:gd name="T14" fmla="*/ 2147483647 w 118"/>
                  <a:gd name="T15" fmla="*/ 2147483647 h 210"/>
                  <a:gd name="T16" fmla="*/ 2147483647 w 118"/>
                  <a:gd name="T17" fmla="*/ 2147483647 h 210"/>
                  <a:gd name="T18" fmla="*/ 2147483647 w 118"/>
                  <a:gd name="T19" fmla="*/ 2147483647 h 210"/>
                  <a:gd name="T20" fmla="*/ 2147483647 w 118"/>
                  <a:gd name="T21" fmla="*/ 2147483647 h 210"/>
                  <a:gd name="T22" fmla="*/ 2147483647 w 118"/>
                  <a:gd name="T23" fmla="*/ 2147483647 h 210"/>
                  <a:gd name="T24" fmla="*/ 2147483647 w 118"/>
                  <a:gd name="T25" fmla="*/ 2147483647 h 210"/>
                  <a:gd name="T26" fmla="*/ 2147483647 w 118"/>
                  <a:gd name="T27" fmla="*/ 2147483647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8" h="210">
                    <a:moveTo>
                      <a:pt x="20" y="210"/>
                    </a:moveTo>
                    <a:lnTo>
                      <a:pt x="0" y="210"/>
                    </a:lnTo>
                    <a:lnTo>
                      <a:pt x="0" y="0"/>
                    </a:lnTo>
                    <a:lnTo>
                      <a:pt x="41" y="0"/>
                    </a:lnTo>
                    <a:cubicBezTo>
                      <a:pt x="61" y="4"/>
                      <a:pt x="78" y="15"/>
                      <a:pt x="91" y="31"/>
                    </a:cubicBezTo>
                    <a:cubicBezTo>
                      <a:pt x="107" y="51"/>
                      <a:pt x="117" y="77"/>
                      <a:pt x="118" y="103"/>
                    </a:cubicBezTo>
                    <a:lnTo>
                      <a:pt x="118" y="210"/>
                    </a:lnTo>
                    <a:lnTo>
                      <a:pt x="98" y="210"/>
                    </a:lnTo>
                    <a:lnTo>
                      <a:pt x="98" y="104"/>
                    </a:lnTo>
                    <a:cubicBezTo>
                      <a:pt x="97" y="81"/>
                      <a:pt x="89" y="60"/>
                      <a:pt x="75" y="43"/>
                    </a:cubicBezTo>
                    <a:cubicBezTo>
                      <a:pt x="66" y="31"/>
                      <a:pt x="54" y="23"/>
                      <a:pt x="39" y="20"/>
                    </a:cubicBezTo>
                    <a:lnTo>
                      <a:pt x="20" y="20"/>
                    </a:lnTo>
                    <a:lnTo>
                      <a:pt x="20" y="21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79" name="Freeform 214"/>
              <p:cNvSpPr>
                <a:spLocks/>
              </p:cNvSpPr>
              <p:nvPr/>
            </p:nvSpPr>
            <p:spPr bwMode="auto">
              <a:xfrm>
                <a:off x="4103688" y="4184650"/>
                <a:ext cx="50800" cy="134938"/>
              </a:xfrm>
              <a:custGeom>
                <a:avLst/>
                <a:gdLst>
                  <a:gd name="T0" fmla="*/ 2147483647 w 85"/>
                  <a:gd name="T1" fmla="*/ 2147483647 h 227"/>
                  <a:gd name="T2" fmla="*/ 2147483647 w 85"/>
                  <a:gd name="T3" fmla="*/ 2147483647 h 227"/>
                  <a:gd name="T4" fmla="*/ 2147483647 w 85"/>
                  <a:gd name="T5" fmla="*/ 2147483647 h 227"/>
                  <a:gd name="T6" fmla="*/ 2147483647 w 85"/>
                  <a:gd name="T7" fmla="*/ 0 h 227"/>
                  <a:gd name="T8" fmla="*/ 0 w 85"/>
                  <a:gd name="T9" fmla="*/ 2147483647 h 227"/>
                  <a:gd name="T10" fmla="*/ 2147483647 w 85"/>
                  <a:gd name="T11" fmla="*/ 2147483647 h 227"/>
                  <a:gd name="T12" fmla="*/ 2147483647 w 85"/>
                  <a:gd name="T13" fmla="*/ 2147483647 h 2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27">
                    <a:moveTo>
                      <a:pt x="85" y="203"/>
                    </a:moveTo>
                    <a:cubicBezTo>
                      <a:pt x="48" y="190"/>
                      <a:pt x="22" y="154"/>
                      <a:pt x="22" y="114"/>
                    </a:cubicBezTo>
                    <a:cubicBezTo>
                      <a:pt x="22" y="74"/>
                      <a:pt x="48" y="38"/>
                      <a:pt x="85" y="24"/>
                    </a:cubicBezTo>
                    <a:lnTo>
                      <a:pt x="85" y="0"/>
                    </a:lnTo>
                    <a:cubicBezTo>
                      <a:pt x="35" y="15"/>
                      <a:pt x="0" y="61"/>
                      <a:pt x="0" y="114"/>
                    </a:cubicBezTo>
                    <a:cubicBezTo>
                      <a:pt x="0" y="166"/>
                      <a:pt x="35" y="212"/>
                      <a:pt x="85" y="227"/>
                    </a:cubicBezTo>
                    <a:lnTo>
                      <a:pt x="85" y="203"/>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80" name="Freeform 215"/>
              <p:cNvSpPr>
                <a:spLocks/>
              </p:cNvSpPr>
              <p:nvPr/>
            </p:nvSpPr>
            <p:spPr bwMode="auto">
              <a:xfrm>
                <a:off x="4391025" y="4186238"/>
                <a:ext cx="26988" cy="25400"/>
              </a:xfrm>
              <a:custGeom>
                <a:avLst/>
                <a:gdLst>
                  <a:gd name="T0" fmla="*/ 2147483647 w 47"/>
                  <a:gd name="T1" fmla="*/ 2147483647 h 42"/>
                  <a:gd name="T2" fmla="*/ 2147483647 w 47"/>
                  <a:gd name="T3" fmla="*/ 2147483647 h 42"/>
                  <a:gd name="T4" fmla="*/ 2147483647 w 47"/>
                  <a:gd name="T5" fmla="*/ 2147483647 h 42"/>
                  <a:gd name="T6" fmla="*/ 2147483647 w 47"/>
                  <a:gd name="T7" fmla="*/ 2147483647 h 42"/>
                  <a:gd name="T8" fmla="*/ 2147483647 w 47"/>
                  <a:gd name="T9" fmla="*/ 2147483647 h 42"/>
                  <a:gd name="T10" fmla="*/ 2147483647 w 47"/>
                  <a:gd name="T11" fmla="*/ 2147483647 h 42"/>
                  <a:gd name="T12" fmla="*/ 2147483647 w 47"/>
                  <a:gd name="T13" fmla="*/ 2147483647 h 42"/>
                  <a:gd name="T14" fmla="*/ 0 w 47"/>
                  <a:gd name="T15" fmla="*/ 2147483647 h 42"/>
                  <a:gd name="T16" fmla="*/ 0 w 47"/>
                  <a:gd name="T17" fmla="*/ 0 h 42"/>
                  <a:gd name="T18" fmla="*/ 2147483647 w 47"/>
                  <a:gd name="T19" fmla="*/ 0 h 42"/>
                  <a:gd name="T20" fmla="*/ 2147483647 w 47"/>
                  <a:gd name="T21" fmla="*/ 2147483647 h 42"/>
                  <a:gd name="T22" fmla="*/ 2147483647 w 47"/>
                  <a:gd name="T23" fmla="*/ 2147483647 h 42"/>
                  <a:gd name="T24" fmla="*/ 2147483647 w 47"/>
                  <a:gd name="T25" fmla="*/ 2147483647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7" h="42">
                    <a:moveTo>
                      <a:pt x="47" y="42"/>
                    </a:moveTo>
                    <a:lnTo>
                      <a:pt x="32" y="42"/>
                    </a:lnTo>
                    <a:cubicBezTo>
                      <a:pt x="32" y="38"/>
                      <a:pt x="32" y="33"/>
                      <a:pt x="31" y="28"/>
                    </a:cubicBezTo>
                    <a:cubicBezTo>
                      <a:pt x="31" y="24"/>
                      <a:pt x="28" y="19"/>
                      <a:pt x="25" y="16"/>
                    </a:cubicBezTo>
                    <a:cubicBezTo>
                      <a:pt x="24" y="15"/>
                      <a:pt x="22" y="14"/>
                      <a:pt x="21" y="14"/>
                    </a:cubicBezTo>
                    <a:lnTo>
                      <a:pt x="15" y="14"/>
                    </a:lnTo>
                    <a:lnTo>
                      <a:pt x="15" y="42"/>
                    </a:lnTo>
                    <a:lnTo>
                      <a:pt x="0" y="42"/>
                    </a:lnTo>
                    <a:lnTo>
                      <a:pt x="0" y="0"/>
                    </a:lnTo>
                    <a:lnTo>
                      <a:pt x="21" y="0"/>
                    </a:lnTo>
                    <a:cubicBezTo>
                      <a:pt x="26" y="0"/>
                      <a:pt x="31" y="2"/>
                      <a:pt x="35" y="5"/>
                    </a:cubicBezTo>
                    <a:cubicBezTo>
                      <a:pt x="41" y="11"/>
                      <a:pt x="45" y="18"/>
                      <a:pt x="46" y="27"/>
                    </a:cubicBezTo>
                    <a:cubicBezTo>
                      <a:pt x="46" y="32"/>
                      <a:pt x="47" y="37"/>
                      <a:pt x="47" y="4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81" name="Freeform 216"/>
              <p:cNvSpPr>
                <a:spLocks/>
              </p:cNvSpPr>
              <p:nvPr/>
            </p:nvSpPr>
            <p:spPr bwMode="auto">
              <a:xfrm>
                <a:off x="4391025" y="4211638"/>
                <a:ext cx="26988" cy="25400"/>
              </a:xfrm>
              <a:custGeom>
                <a:avLst/>
                <a:gdLst>
                  <a:gd name="T0" fmla="*/ 2147483647 w 47"/>
                  <a:gd name="T1" fmla="*/ 0 h 43"/>
                  <a:gd name="T2" fmla="*/ 2147483647 w 47"/>
                  <a:gd name="T3" fmla="*/ 2147483647 h 43"/>
                  <a:gd name="T4" fmla="*/ 2147483647 w 47"/>
                  <a:gd name="T5" fmla="*/ 2147483647 h 43"/>
                  <a:gd name="T6" fmla="*/ 2147483647 w 47"/>
                  <a:gd name="T7" fmla="*/ 2147483647 h 43"/>
                  <a:gd name="T8" fmla="*/ 2147483647 w 47"/>
                  <a:gd name="T9" fmla="*/ 2147483647 h 43"/>
                  <a:gd name="T10" fmla="*/ 2147483647 w 47"/>
                  <a:gd name="T11" fmla="*/ 2147483647 h 43"/>
                  <a:gd name="T12" fmla="*/ 2147483647 w 47"/>
                  <a:gd name="T13" fmla="*/ 0 h 43"/>
                  <a:gd name="T14" fmla="*/ 2147483647 w 47"/>
                  <a:gd name="T15" fmla="*/ 0 h 43"/>
                  <a:gd name="T16" fmla="*/ 2147483647 w 47"/>
                  <a:gd name="T17" fmla="*/ 2147483647 h 43"/>
                  <a:gd name="T18" fmla="*/ 2147483647 w 47"/>
                  <a:gd name="T19" fmla="*/ 2147483647 h 43"/>
                  <a:gd name="T20" fmla="*/ 2147483647 w 47"/>
                  <a:gd name="T21" fmla="*/ 2147483647 h 43"/>
                  <a:gd name="T22" fmla="*/ 2147483647 w 47"/>
                  <a:gd name="T23" fmla="*/ 2147483647 h 43"/>
                  <a:gd name="T24" fmla="*/ 0 w 47"/>
                  <a:gd name="T25" fmla="*/ 2147483647 h 43"/>
                  <a:gd name="T26" fmla="*/ 0 w 47"/>
                  <a:gd name="T27" fmla="*/ 2147483647 h 43"/>
                  <a:gd name="T28" fmla="*/ 2147483647 w 47"/>
                  <a:gd name="T29" fmla="*/ 2147483647 h 43"/>
                  <a:gd name="T30" fmla="*/ 2147483647 w 47"/>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43">
                    <a:moveTo>
                      <a:pt x="15" y="0"/>
                    </a:moveTo>
                    <a:lnTo>
                      <a:pt x="15" y="29"/>
                    </a:lnTo>
                    <a:lnTo>
                      <a:pt x="21" y="29"/>
                    </a:lnTo>
                    <a:cubicBezTo>
                      <a:pt x="22" y="29"/>
                      <a:pt x="24" y="28"/>
                      <a:pt x="25" y="27"/>
                    </a:cubicBezTo>
                    <a:cubicBezTo>
                      <a:pt x="28" y="24"/>
                      <a:pt x="31" y="19"/>
                      <a:pt x="31" y="15"/>
                    </a:cubicBezTo>
                    <a:cubicBezTo>
                      <a:pt x="32" y="11"/>
                      <a:pt x="32" y="7"/>
                      <a:pt x="32" y="3"/>
                    </a:cubicBezTo>
                    <a:cubicBezTo>
                      <a:pt x="32" y="2"/>
                      <a:pt x="32" y="1"/>
                      <a:pt x="32" y="0"/>
                    </a:cubicBezTo>
                    <a:lnTo>
                      <a:pt x="47" y="0"/>
                    </a:lnTo>
                    <a:cubicBezTo>
                      <a:pt x="47" y="1"/>
                      <a:pt x="47" y="2"/>
                      <a:pt x="47" y="3"/>
                    </a:cubicBezTo>
                    <a:cubicBezTo>
                      <a:pt x="47" y="7"/>
                      <a:pt x="46" y="12"/>
                      <a:pt x="46" y="16"/>
                    </a:cubicBezTo>
                    <a:cubicBezTo>
                      <a:pt x="45" y="25"/>
                      <a:pt x="41" y="32"/>
                      <a:pt x="35" y="38"/>
                    </a:cubicBezTo>
                    <a:cubicBezTo>
                      <a:pt x="31" y="41"/>
                      <a:pt x="26" y="43"/>
                      <a:pt x="21" y="43"/>
                    </a:cubicBezTo>
                    <a:lnTo>
                      <a:pt x="0" y="43"/>
                    </a:lnTo>
                    <a:lnTo>
                      <a:pt x="0" y="1"/>
                    </a:lnTo>
                    <a:lnTo>
                      <a:pt x="15" y="1"/>
                    </a:lnTo>
                    <a:lnTo>
                      <a:pt x="15" y="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82" name="Freeform 217"/>
              <p:cNvSpPr>
                <a:spLocks/>
              </p:cNvSpPr>
              <p:nvPr/>
            </p:nvSpPr>
            <p:spPr bwMode="auto">
              <a:xfrm>
                <a:off x="4159250" y="4187825"/>
                <a:ext cx="61913" cy="109538"/>
              </a:xfrm>
              <a:custGeom>
                <a:avLst/>
                <a:gdLst>
                  <a:gd name="T0" fmla="*/ 0 w 104"/>
                  <a:gd name="T1" fmla="*/ 2147483647 h 184"/>
                  <a:gd name="T2" fmla="*/ 2147483647 w 104"/>
                  <a:gd name="T3" fmla="*/ 2147483647 h 184"/>
                  <a:gd name="T4" fmla="*/ 2147483647 w 104"/>
                  <a:gd name="T5" fmla="*/ 2147483647 h 184"/>
                  <a:gd name="T6" fmla="*/ 2147483647 w 104"/>
                  <a:gd name="T7" fmla="*/ 2147483647 h 184"/>
                  <a:gd name="T8" fmla="*/ 2147483647 w 104"/>
                  <a:gd name="T9" fmla="*/ 0 h 184"/>
                  <a:gd name="T10" fmla="*/ 2147483647 w 104"/>
                  <a:gd name="T11" fmla="*/ 2147483647 h 184"/>
                  <a:gd name="T12" fmla="*/ 2147483647 w 104"/>
                  <a:gd name="T13" fmla="*/ 2147483647 h 184"/>
                  <a:gd name="T14" fmla="*/ 2147483647 w 104"/>
                  <a:gd name="T15" fmla="*/ 2147483647 h 184"/>
                  <a:gd name="T16" fmla="*/ 2147483647 w 104"/>
                  <a:gd name="T17" fmla="*/ 2147483647 h 184"/>
                  <a:gd name="T18" fmla="*/ 2147483647 w 104"/>
                  <a:gd name="T19" fmla="*/ 2147483647 h 184"/>
                  <a:gd name="T20" fmla="*/ 2147483647 w 104"/>
                  <a:gd name="T21" fmla="*/ 2147483647 h 184"/>
                  <a:gd name="T22" fmla="*/ 2147483647 w 104"/>
                  <a:gd name="T23" fmla="*/ 2147483647 h 184"/>
                  <a:gd name="T24" fmla="*/ 2147483647 w 104"/>
                  <a:gd name="T25" fmla="*/ 2147483647 h 184"/>
                  <a:gd name="T26" fmla="*/ 2147483647 w 104"/>
                  <a:gd name="T27" fmla="*/ 2147483647 h 184"/>
                  <a:gd name="T28" fmla="*/ 2147483647 w 104"/>
                  <a:gd name="T29" fmla="*/ 2147483647 h 184"/>
                  <a:gd name="T30" fmla="*/ 2147483647 w 104"/>
                  <a:gd name="T31" fmla="*/ 2147483647 h 184"/>
                  <a:gd name="T32" fmla="*/ 2147483647 w 104"/>
                  <a:gd name="T33" fmla="*/ 2147483647 h 184"/>
                  <a:gd name="T34" fmla="*/ 2147483647 w 104"/>
                  <a:gd name="T35" fmla="*/ 2147483647 h 184"/>
                  <a:gd name="T36" fmla="*/ 2147483647 w 104"/>
                  <a:gd name="T37" fmla="*/ 2147483647 h 184"/>
                  <a:gd name="T38" fmla="*/ 2147483647 w 104"/>
                  <a:gd name="T39" fmla="*/ 2147483647 h 184"/>
                  <a:gd name="T40" fmla="*/ 0 w 104"/>
                  <a:gd name="T41" fmla="*/ 2147483647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4" h="184">
                    <a:moveTo>
                      <a:pt x="0" y="106"/>
                    </a:moveTo>
                    <a:cubicBezTo>
                      <a:pt x="0" y="92"/>
                      <a:pt x="2" y="79"/>
                      <a:pt x="6" y="66"/>
                    </a:cubicBezTo>
                    <a:cubicBezTo>
                      <a:pt x="10" y="54"/>
                      <a:pt x="15" y="43"/>
                      <a:pt x="22" y="33"/>
                    </a:cubicBezTo>
                    <a:cubicBezTo>
                      <a:pt x="30" y="23"/>
                      <a:pt x="39" y="15"/>
                      <a:pt x="50" y="9"/>
                    </a:cubicBezTo>
                    <a:cubicBezTo>
                      <a:pt x="60" y="3"/>
                      <a:pt x="71" y="0"/>
                      <a:pt x="82" y="0"/>
                    </a:cubicBezTo>
                    <a:cubicBezTo>
                      <a:pt x="90" y="0"/>
                      <a:pt x="97" y="1"/>
                      <a:pt x="104" y="4"/>
                    </a:cubicBezTo>
                    <a:cubicBezTo>
                      <a:pt x="100" y="7"/>
                      <a:pt x="96" y="11"/>
                      <a:pt x="93" y="16"/>
                    </a:cubicBezTo>
                    <a:cubicBezTo>
                      <a:pt x="92" y="18"/>
                      <a:pt x="91" y="19"/>
                      <a:pt x="91" y="21"/>
                    </a:cubicBezTo>
                    <a:cubicBezTo>
                      <a:pt x="88" y="20"/>
                      <a:pt x="85" y="20"/>
                      <a:pt x="82" y="20"/>
                    </a:cubicBezTo>
                    <a:cubicBezTo>
                      <a:pt x="74" y="20"/>
                      <a:pt x="67" y="22"/>
                      <a:pt x="60" y="26"/>
                    </a:cubicBezTo>
                    <a:cubicBezTo>
                      <a:pt x="52" y="31"/>
                      <a:pt x="44" y="37"/>
                      <a:pt x="39" y="45"/>
                    </a:cubicBezTo>
                    <a:cubicBezTo>
                      <a:pt x="33" y="53"/>
                      <a:pt x="29" y="62"/>
                      <a:pt x="26" y="72"/>
                    </a:cubicBezTo>
                    <a:cubicBezTo>
                      <a:pt x="22" y="83"/>
                      <a:pt x="21" y="94"/>
                      <a:pt x="21" y="106"/>
                    </a:cubicBezTo>
                    <a:cubicBezTo>
                      <a:pt x="21" y="117"/>
                      <a:pt x="22" y="129"/>
                      <a:pt x="26" y="140"/>
                    </a:cubicBezTo>
                    <a:cubicBezTo>
                      <a:pt x="29" y="149"/>
                      <a:pt x="33" y="158"/>
                      <a:pt x="39" y="166"/>
                    </a:cubicBezTo>
                    <a:cubicBezTo>
                      <a:pt x="42" y="171"/>
                      <a:pt x="46" y="175"/>
                      <a:pt x="50" y="178"/>
                    </a:cubicBezTo>
                    <a:cubicBezTo>
                      <a:pt x="48" y="179"/>
                      <a:pt x="45" y="180"/>
                      <a:pt x="43" y="181"/>
                    </a:cubicBezTo>
                    <a:cubicBezTo>
                      <a:pt x="38" y="182"/>
                      <a:pt x="32" y="183"/>
                      <a:pt x="27" y="184"/>
                    </a:cubicBezTo>
                    <a:cubicBezTo>
                      <a:pt x="25" y="182"/>
                      <a:pt x="24" y="180"/>
                      <a:pt x="22" y="178"/>
                    </a:cubicBezTo>
                    <a:cubicBezTo>
                      <a:pt x="15" y="168"/>
                      <a:pt x="10" y="157"/>
                      <a:pt x="6" y="145"/>
                    </a:cubicBezTo>
                    <a:cubicBezTo>
                      <a:pt x="2" y="132"/>
                      <a:pt x="0" y="119"/>
                      <a:pt x="0" y="106"/>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83" name="Freeform 218"/>
              <p:cNvSpPr>
                <a:spLocks/>
              </p:cNvSpPr>
              <p:nvPr/>
            </p:nvSpPr>
            <p:spPr bwMode="auto">
              <a:xfrm>
                <a:off x="4194175" y="4203700"/>
                <a:ext cx="63500" cy="109538"/>
              </a:xfrm>
              <a:custGeom>
                <a:avLst/>
                <a:gdLst>
                  <a:gd name="T0" fmla="*/ 0 w 105"/>
                  <a:gd name="T1" fmla="*/ 2147483647 h 184"/>
                  <a:gd name="T2" fmla="*/ 2147483647 w 105"/>
                  <a:gd name="T3" fmla="*/ 2147483647 h 184"/>
                  <a:gd name="T4" fmla="*/ 2147483647 w 105"/>
                  <a:gd name="T5" fmla="*/ 2147483647 h 184"/>
                  <a:gd name="T6" fmla="*/ 2147483647 w 105"/>
                  <a:gd name="T7" fmla="*/ 2147483647 h 184"/>
                  <a:gd name="T8" fmla="*/ 2147483647 w 105"/>
                  <a:gd name="T9" fmla="*/ 2147483647 h 184"/>
                  <a:gd name="T10" fmla="*/ 2147483647 w 105"/>
                  <a:gd name="T11" fmla="*/ 2147483647 h 184"/>
                  <a:gd name="T12" fmla="*/ 2147483647 w 105"/>
                  <a:gd name="T13" fmla="*/ 2147483647 h 184"/>
                  <a:gd name="T14" fmla="*/ 2147483647 w 105"/>
                  <a:gd name="T15" fmla="*/ 2147483647 h 184"/>
                  <a:gd name="T16" fmla="*/ 2147483647 w 105"/>
                  <a:gd name="T17" fmla="*/ 0 h 184"/>
                  <a:gd name="T18" fmla="*/ 2147483647 w 105"/>
                  <a:gd name="T19" fmla="*/ 2147483647 h 184"/>
                  <a:gd name="T20" fmla="*/ 2147483647 w 105"/>
                  <a:gd name="T21" fmla="*/ 2147483647 h 184"/>
                  <a:gd name="T22" fmla="*/ 2147483647 w 105"/>
                  <a:gd name="T23" fmla="*/ 2147483647 h 184"/>
                  <a:gd name="T24" fmla="*/ 2147483647 w 105"/>
                  <a:gd name="T25" fmla="*/ 2147483647 h 184"/>
                  <a:gd name="T26" fmla="*/ 2147483647 w 105"/>
                  <a:gd name="T27" fmla="*/ 2147483647 h 184"/>
                  <a:gd name="T28" fmla="*/ 2147483647 w 105"/>
                  <a:gd name="T29" fmla="*/ 2147483647 h 184"/>
                  <a:gd name="T30" fmla="*/ 2147483647 w 105"/>
                  <a:gd name="T31" fmla="*/ 2147483647 h 184"/>
                  <a:gd name="T32" fmla="*/ 2147483647 w 105"/>
                  <a:gd name="T33" fmla="*/ 2147483647 h 184"/>
                  <a:gd name="T34" fmla="*/ 2147483647 w 105"/>
                  <a:gd name="T35" fmla="*/ 2147483647 h 184"/>
                  <a:gd name="T36" fmla="*/ 0 w 105"/>
                  <a:gd name="T37" fmla="*/ 2147483647 h 1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5" h="184">
                    <a:moveTo>
                      <a:pt x="0" y="180"/>
                    </a:moveTo>
                    <a:cubicBezTo>
                      <a:pt x="7" y="183"/>
                      <a:pt x="15" y="184"/>
                      <a:pt x="23" y="184"/>
                    </a:cubicBezTo>
                    <a:cubicBezTo>
                      <a:pt x="35" y="184"/>
                      <a:pt x="46" y="181"/>
                      <a:pt x="56" y="176"/>
                    </a:cubicBezTo>
                    <a:cubicBezTo>
                      <a:pt x="67" y="170"/>
                      <a:pt x="76" y="161"/>
                      <a:pt x="83" y="151"/>
                    </a:cubicBezTo>
                    <a:cubicBezTo>
                      <a:pt x="90" y="141"/>
                      <a:pt x="96" y="130"/>
                      <a:pt x="99" y="118"/>
                    </a:cubicBezTo>
                    <a:cubicBezTo>
                      <a:pt x="103" y="105"/>
                      <a:pt x="105" y="92"/>
                      <a:pt x="105" y="79"/>
                    </a:cubicBezTo>
                    <a:cubicBezTo>
                      <a:pt x="105" y="65"/>
                      <a:pt x="103" y="52"/>
                      <a:pt x="99" y="39"/>
                    </a:cubicBezTo>
                    <a:cubicBezTo>
                      <a:pt x="96" y="27"/>
                      <a:pt x="90" y="16"/>
                      <a:pt x="83" y="6"/>
                    </a:cubicBezTo>
                    <a:cubicBezTo>
                      <a:pt x="82" y="4"/>
                      <a:pt x="80" y="2"/>
                      <a:pt x="78" y="0"/>
                    </a:cubicBezTo>
                    <a:cubicBezTo>
                      <a:pt x="70" y="1"/>
                      <a:pt x="63" y="3"/>
                      <a:pt x="56" y="6"/>
                    </a:cubicBezTo>
                    <a:cubicBezTo>
                      <a:pt x="60" y="10"/>
                      <a:pt x="64" y="14"/>
                      <a:pt x="67" y="18"/>
                    </a:cubicBezTo>
                    <a:cubicBezTo>
                      <a:pt x="73" y="26"/>
                      <a:pt x="77" y="35"/>
                      <a:pt x="80" y="45"/>
                    </a:cubicBezTo>
                    <a:cubicBezTo>
                      <a:pt x="83" y="56"/>
                      <a:pt x="85" y="67"/>
                      <a:pt x="85" y="79"/>
                    </a:cubicBezTo>
                    <a:cubicBezTo>
                      <a:pt x="85" y="90"/>
                      <a:pt x="83" y="102"/>
                      <a:pt x="80" y="113"/>
                    </a:cubicBezTo>
                    <a:cubicBezTo>
                      <a:pt x="77" y="122"/>
                      <a:pt x="73" y="131"/>
                      <a:pt x="67" y="139"/>
                    </a:cubicBezTo>
                    <a:cubicBezTo>
                      <a:pt x="61" y="147"/>
                      <a:pt x="54" y="154"/>
                      <a:pt x="46" y="158"/>
                    </a:cubicBezTo>
                    <a:cubicBezTo>
                      <a:pt x="39" y="162"/>
                      <a:pt x="31" y="164"/>
                      <a:pt x="23" y="164"/>
                    </a:cubicBezTo>
                    <a:cubicBezTo>
                      <a:pt x="19" y="164"/>
                      <a:pt x="15" y="164"/>
                      <a:pt x="11" y="163"/>
                    </a:cubicBezTo>
                    <a:cubicBezTo>
                      <a:pt x="8" y="169"/>
                      <a:pt x="4" y="175"/>
                      <a:pt x="0" y="18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grpSp>
            <p:nvGrpSpPr>
              <p:cNvPr id="284" name="Group 219"/>
              <p:cNvGrpSpPr>
                <a:grpSpLocks/>
              </p:cNvGrpSpPr>
              <p:nvPr/>
            </p:nvGrpSpPr>
            <p:grpSpPr bwMode="auto">
              <a:xfrm>
                <a:off x="4117975" y="3679825"/>
                <a:ext cx="250825" cy="242888"/>
                <a:chOff x="2221" y="2834"/>
                <a:chExt cx="158" cy="153"/>
              </a:xfrm>
            </p:grpSpPr>
            <p:sp>
              <p:nvSpPr>
                <p:cNvPr id="314" name="Freeform 388"/>
                <p:cNvSpPr>
                  <a:spLocks/>
                </p:cNvSpPr>
                <p:nvPr/>
              </p:nvSpPr>
              <p:spPr bwMode="auto">
                <a:xfrm>
                  <a:off x="2221" y="2834"/>
                  <a:ext cx="158" cy="153"/>
                </a:xfrm>
                <a:custGeom>
                  <a:avLst/>
                  <a:gdLst>
                    <a:gd name="T0" fmla="*/ 0 w 281"/>
                    <a:gd name="T1" fmla="*/ 1 h 272"/>
                    <a:gd name="T2" fmla="*/ 1 w 281"/>
                    <a:gd name="T3" fmla="*/ 0 h 272"/>
                    <a:gd name="T4" fmla="*/ 4 w 281"/>
                    <a:gd name="T5" fmla="*/ 0 h 272"/>
                    <a:gd name="T6" fmla="*/ 4 w 281"/>
                    <a:gd name="T7" fmla="*/ 1 h 272"/>
                    <a:gd name="T8" fmla="*/ 1 w 281"/>
                    <a:gd name="T9" fmla="*/ 1 h 272"/>
                    <a:gd name="T10" fmla="*/ 1 w 281"/>
                    <a:gd name="T11" fmla="*/ 1 h 272"/>
                    <a:gd name="T12" fmla="*/ 1 w 281"/>
                    <a:gd name="T13" fmla="*/ 8 h 272"/>
                    <a:gd name="T14" fmla="*/ 1 w 281"/>
                    <a:gd name="T15" fmla="*/ 8 h 272"/>
                    <a:gd name="T16" fmla="*/ 7 w 281"/>
                    <a:gd name="T17" fmla="*/ 8 h 272"/>
                    <a:gd name="T18" fmla="*/ 8 w 281"/>
                    <a:gd name="T19" fmla="*/ 8 h 272"/>
                    <a:gd name="T20" fmla="*/ 8 w 281"/>
                    <a:gd name="T21" fmla="*/ 5 h 272"/>
                    <a:gd name="T22" fmla="*/ 9 w 281"/>
                    <a:gd name="T23" fmla="*/ 5 h 272"/>
                    <a:gd name="T24" fmla="*/ 9 w 281"/>
                    <a:gd name="T25" fmla="*/ 8 h 272"/>
                    <a:gd name="T26" fmla="*/ 7 w 281"/>
                    <a:gd name="T27" fmla="*/ 8 h 272"/>
                    <a:gd name="T28" fmla="*/ 1 w 281"/>
                    <a:gd name="T29" fmla="*/ 8 h 272"/>
                    <a:gd name="T30" fmla="*/ 0 w 281"/>
                    <a:gd name="T31" fmla="*/ 8 h 272"/>
                    <a:gd name="T32" fmla="*/ 0 w 281"/>
                    <a:gd name="T33" fmla="*/ 1 h 2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1"/>
                    <a:gd name="T52" fmla="*/ 0 h 272"/>
                    <a:gd name="T53" fmla="*/ 281 w 281"/>
                    <a:gd name="T54" fmla="*/ 272 h 2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1" h="272">
                      <a:moveTo>
                        <a:pt x="0" y="40"/>
                      </a:moveTo>
                      <a:cubicBezTo>
                        <a:pt x="0" y="18"/>
                        <a:pt x="18" y="0"/>
                        <a:pt x="40" y="0"/>
                      </a:cubicBezTo>
                      <a:lnTo>
                        <a:pt x="149" y="0"/>
                      </a:lnTo>
                      <a:lnTo>
                        <a:pt x="149" y="28"/>
                      </a:lnTo>
                      <a:lnTo>
                        <a:pt x="40" y="28"/>
                      </a:lnTo>
                      <a:cubicBezTo>
                        <a:pt x="34" y="28"/>
                        <a:pt x="28" y="34"/>
                        <a:pt x="28" y="40"/>
                      </a:cubicBezTo>
                      <a:lnTo>
                        <a:pt x="28" y="232"/>
                      </a:lnTo>
                      <a:cubicBezTo>
                        <a:pt x="28" y="239"/>
                        <a:pt x="34" y="244"/>
                        <a:pt x="40" y="244"/>
                      </a:cubicBezTo>
                      <a:lnTo>
                        <a:pt x="241" y="244"/>
                      </a:lnTo>
                      <a:cubicBezTo>
                        <a:pt x="248" y="244"/>
                        <a:pt x="253" y="239"/>
                        <a:pt x="253" y="232"/>
                      </a:cubicBezTo>
                      <a:lnTo>
                        <a:pt x="253" y="132"/>
                      </a:lnTo>
                      <a:lnTo>
                        <a:pt x="281" y="132"/>
                      </a:lnTo>
                      <a:lnTo>
                        <a:pt x="281" y="232"/>
                      </a:lnTo>
                      <a:cubicBezTo>
                        <a:pt x="281" y="255"/>
                        <a:pt x="263" y="272"/>
                        <a:pt x="241" y="272"/>
                      </a:cubicBezTo>
                      <a:lnTo>
                        <a:pt x="40" y="272"/>
                      </a:lnTo>
                      <a:cubicBezTo>
                        <a:pt x="18" y="272"/>
                        <a:pt x="0" y="255"/>
                        <a:pt x="0" y="232"/>
                      </a:cubicBezTo>
                      <a:lnTo>
                        <a:pt x="0" y="40"/>
                      </a:ln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315" name="Freeform 389"/>
                <p:cNvSpPr>
                  <a:spLocks/>
                </p:cNvSpPr>
                <p:nvPr/>
              </p:nvSpPr>
              <p:spPr bwMode="auto">
                <a:xfrm>
                  <a:off x="2320" y="2834"/>
                  <a:ext cx="59" cy="59"/>
                </a:xfrm>
                <a:custGeom>
                  <a:avLst/>
                  <a:gdLst>
                    <a:gd name="T0" fmla="*/ 0 w 104"/>
                    <a:gd name="T1" fmla="*/ 1 h 105"/>
                    <a:gd name="T2" fmla="*/ 1 w 104"/>
                    <a:gd name="T3" fmla="*/ 0 h 105"/>
                    <a:gd name="T4" fmla="*/ 3 w 104"/>
                    <a:gd name="T5" fmla="*/ 0 h 105"/>
                    <a:gd name="T6" fmla="*/ 3 w 104"/>
                    <a:gd name="T7" fmla="*/ 1 h 105"/>
                    <a:gd name="T8" fmla="*/ 3 w 104"/>
                    <a:gd name="T9" fmla="*/ 2 h 105"/>
                    <a:gd name="T10" fmla="*/ 3 w 104"/>
                    <a:gd name="T11" fmla="*/ 3 h 105"/>
                    <a:gd name="T12" fmla="*/ 1 w 104"/>
                    <a:gd name="T13" fmla="*/ 3 h 105"/>
                    <a:gd name="T14" fmla="*/ 0 w 104"/>
                    <a:gd name="T15" fmla="*/ 2 h 105"/>
                    <a:gd name="T16" fmla="*/ 0 w 104"/>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105"/>
                    <a:gd name="T29" fmla="*/ 104 w 104"/>
                    <a:gd name="T30" fmla="*/ 105 h 1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105">
                      <a:moveTo>
                        <a:pt x="0" y="24"/>
                      </a:moveTo>
                      <a:cubicBezTo>
                        <a:pt x="0" y="11"/>
                        <a:pt x="11" y="0"/>
                        <a:pt x="24" y="0"/>
                      </a:cubicBezTo>
                      <a:lnTo>
                        <a:pt x="80" y="0"/>
                      </a:lnTo>
                      <a:cubicBezTo>
                        <a:pt x="93" y="0"/>
                        <a:pt x="104" y="11"/>
                        <a:pt x="104" y="24"/>
                      </a:cubicBezTo>
                      <a:lnTo>
                        <a:pt x="104" y="81"/>
                      </a:lnTo>
                      <a:cubicBezTo>
                        <a:pt x="104" y="94"/>
                        <a:pt x="93" y="105"/>
                        <a:pt x="80" y="105"/>
                      </a:cubicBezTo>
                      <a:lnTo>
                        <a:pt x="24" y="105"/>
                      </a:lnTo>
                      <a:cubicBezTo>
                        <a:pt x="11" y="105"/>
                        <a:pt x="0" y="94"/>
                        <a:pt x="0" y="81"/>
                      </a:cubicBezTo>
                      <a:lnTo>
                        <a:pt x="0" y="24"/>
                      </a:lnTo>
                      <a:close/>
                    </a:path>
                  </a:pathLst>
                </a:custGeom>
                <a:solidFill>
                  <a:srgbClr val="72BF44"/>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316" name="Freeform 390"/>
                <p:cNvSpPr>
                  <a:spLocks/>
                </p:cNvSpPr>
                <p:nvPr/>
              </p:nvSpPr>
              <p:spPr bwMode="auto">
                <a:xfrm>
                  <a:off x="2246" y="2908"/>
                  <a:ext cx="40" cy="50"/>
                </a:xfrm>
                <a:custGeom>
                  <a:avLst/>
                  <a:gdLst>
                    <a:gd name="T0" fmla="*/ 2 w 71"/>
                    <a:gd name="T1" fmla="*/ 2 h 90"/>
                    <a:gd name="T2" fmla="*/ 2 w 71"/>
                    <a:gd name="T3" fmla="*/ 1 h 90"/>
                    <a:gd name="T4" fmla="*/ 1 w 71"/>
                    <a:gd name="T5" fmla="*/ 1 h 90"/>
                    <a:gd name="T6" fmla="*/ 1 w 71"/>
                    <a:gd name="T7" fmla="*/ 1 h 90"/>
                    <a:gd name="T8" fmla="*/ 1 w 71"/>
                    <a:gd name="T9" fmla="*/ 1 h 90"/>
                    <a:gd name="T10" fmla="*/ 2 w 71"/>
                    <a:gd name="T11" fmla="*/ 1 h 90"/>
                    <a:gd name="T12" fmla="*/ 2 w 71"/>
                    <a:gd name="T13" fmla="*/ 1 h 90"/>
                    <a:gd name="T14" fmla="*/ 1 w 71"/>
                    <a:gd name="T15" fmla="*/ 0 h 90"/>
                    <a:gd name="T16" fmla="*/ 1 w 71"/>
                    <a:gd name="T17" fmla="*/ 1 h 90"/>
                    <a:gd name="T18" fmla="*/ 1 w 71"/>
                    <a:gd name="T19" fmla="*/ 2 h 90"/>
                    <a:gd name="T20" fmla="*/ 1 w 71"/>
                    <a:gd name="T21" fmla="*/ 2 h 90"/>
                    <a:gd name="T22" fmla="*/ 2 w 71"/>
                    <a:gd name="T23" fmla="*/ 2 h 90"/>
                    <a:gd name="T24" fmla="*/ 1 w 71"/>
                    <a:gd name="T25" fmla="*/ 2 h 90"/>
                    <a:gd name="T26" fmla="*/ 1 w 71"/>
                    <a:gd name="T27" fmla="*/ 2 h 90"/>
                    <a:gd name="T28" fmla="*/ 0 w 71"/>
                    <a:gd name="T29" fmla="*/ 2 h 90"/>
                    <a:gd name="T30" fmla="*/ 1 w 71"/>
                    <a:gd name="T31" fmla="*/ 3 h 90"/>
                    <a:gd name="T32" fmla="*/ 2 w 71"/>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90"/>
                    <a:gd name="T53" fmla="*/ 71 w 71"/>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90">
                      <a:moveTo>
                        <a:pt x="71" y="58"/>
                      </a:moveTo>
                      <a:cubicBezTo>
                        <a:pt x="71" y="41"/>
                        <a:pt x="57" y="36"/>
                        <a:pt x="48" y="34"/>
                      </a:cubicBezTo>
                      <a:lnTo>
                        <a:pt x="39" y="32"/>
                      </a:lnTo>
                      <a:cubicBezTo>
                        <a:pt x="32" y="30"/>
                        <a:pt x="30" y="27"/>
                        <a:pt x="30" y="24"/>
                      </a:cubicBezTo>
                      <a:cubicBezTo>
                        <a:pt x="30" y="21"/>
                        <a:pt x="34" y="18"/>
                        <a:pt x="39" y="18"/>
                      </a:cubicBezTo>
                      <a:cubicBezTo>
                        <a:pt x="45" y="18"/>
                        <a:pt x="53" y="20"/>
                        <a:pt x="59" y="24"/>
                      </a:cubicBezTo>
                      <a:lnTo>
                        <a:pt x="70" y="8"/>
                      </a:lnTo>
                      <a:cubicBezTo>
                        <a:pt x="62" y="3"/>
                        <a:pt x="51" y="0"/>
                        <a:pt x="39" y="0"/>
                      </a:cubicBezTo>
                      <a:cubicBezTo>
                        <a:pt x="19" y="0"/>
                        <a:pt x="5" y="11"/>
                        <a:pt x="5" y="29"/>
                      </a:cubicBezTo>
                      <a:cubicBezTo>
                        <a:pt x="5" y="44"/>
                        <a:pt x="13" y="50"/>
                        <a:pt x="26" y="54"/>
                      </a:cubicBezTo>
                      <a:lnTo>
                        <a:pt x="36" y="57"/>
                      </a:lnTo>
                      <a:cubicBezTo>
                        <a:pt x="42" y="58"/>
                        <a:pt x="45" y="60"/>
                        <a:pt x="45" y="64"/>
                      </a:cubicBezTo>
                      <a:cubicBezTo>
                        <a:pt x="45" y="68"/>
                        <a:pt x="42" y="72"/>
                        <a:pt x="33" y="72"/>
                      </a:cubicBezTo>
                      <a:cubicBezTo>
                        <a:pt x="24" y="72"/>
                        <a:pt x="15" y="68"/>
                        <a:pt x="8" y="65"/>
                      </a:cubicBezTo>
                      <a:lnTo>
                        <a:pt x="0" y="82"/>
                      </a:lnTo>
                      <a:cubicBezTo>
                        <a:pt x="9" y="87"/>
                        <a:pt x="19" y="90"/>
                        <a:pt x="33" y="90"/>
                      </a:cubicBezTo>
                      <a:cubicBezTo>
                        <a:pt x="55" y="90"/>
                        <a:pt x="71" y="79"/>
                        <a:pt x="71" y="58"/>
                      </a:cubicBez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317" name="Rectangle 391"/>
                <p:cNvSpPr>
                  <a:spLocks noChangeArrowheads="1"/>
                </p:cNvSpPr>
                <p:nvPr/>
              </p:nvSpPr>
              <p:spPr bwMode="auto">
                <a:xfrm>
                  <a:off x="2294" y="2908"/>
                  <a:ext cx="13" cy="5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endParaRPr lang="en-GB" altLang="de-DE" sz="1800" dirty="0">
                    <a:solidFill>
                      <a:srgbClr val="00214A"/>
                    </a:solidFill>
                    <a:latin typeface="Arial" pitchFamily="34" charset="0"/>
                  </a:endParaRPr>
                </a:p>
              </p:txBody>
            </p:sp>
            <p:sp>
              <p:nvSpPr>
                <p:cNvPr id="318" name="Freeform 392"/>
                <p:cNvSpPr>
                  <a:spLocks/>
                </p:cNvSpPr>
                <p:nvPr/>
              </p:nvSpPr>
              <p:spPr bwMode="auto">
                <a:xfrm>
                  <a:off x="2318" y="2908"/>
                  <a:ext cx="29" cy="50"/>
                </a:xfrm>
                <a:custGeom>
                  <a:avLst/>
                  <a:gdLst>
                    <a:gd name="T0" fmla="*/ 29 w 29"/>
                    <a:gd name="T1" fmla="*/ 39 h 50"/>
                    <a:gd name="T2" fmla="*/ 13 w 29"/>
                    <a:gd name="T3" fmla="*/ 39 h 50"/>
                    <a:gd name="T4" fmla="*/ 13 w 29"/>
                    <a:gd name="T5" fmla="*/ 0 h 50"/>
                    <a:gd name="T6" fmla="*/ 0 w 29"/>
                    <a:gd name="T7" fmla="*/ 0 h 50"/>
                    <a:gd name="T8" fmla="*/ 0 w 29"/>
                    <a:gd name="T9" fmla="*/ 50 h 50"/>
                    <a:gd name="T10" fmla="*/ 27 w 29"/>
                    <a:gd name="T11" fmla="*/ 50 h 50"/>
                    <a:gd name="T12" fmla="*/ 29 w 29"/>
                    <a:gd name="T13" fmla="*/ 39 h 50"/>
                    <a:gd name="T14" fmla="*/ 0 60000 65536"/>
                    <a:gd name="T15" fmla="*/ 0 60000 65536"/>
                    <a:gd name="T16" fmla="*/ 0 60000 65536"/>
                    <a:gd name="T17" fmla="*/ 0 60000 65536"/>
                    <a:gd name="T18" fmla="*/ 0 60000 65536"/>
                    <a:gd name="T19" fmla="*/ 0 60000 65536"/>
                    <a:gd name="T20" fmla="*/ 0 60000 65536"/>
                    <a:gd name="T21" fmla="*/ 0 w 29"/>
                    <a:gd name="T22" fmla="*/ 0 h 50"/>
                    <a:gd name="T23" fmla="*/ 29 w 29"/>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50">
                      <a:moveTo>
                        <a:pt x="29" y="39"/>
                      </a:moveTo>
                      <a:lnTo>
                        <a:pt x="13" y="39"/>
                      </a:lnTo>
                      <a:lnTo>
                        <a:pt x="13" y="0"/>
                      </a:lnTo>
                      <a:lnTo>
                        <a:pt x="0" y="0"/>
                      </a:lnTo>
                      <a:lnTo>
                        <a:pt x="0" y="50"/>
                      </a:lnTo>
                      <a:lnTo>
                        <a:pt x="27" y="50"/>
                      </a:lnTo>
                      <a:lnTo>
                        <a:pt x="29"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319" name="Freeform 393"/>
                <p:cNvSpPr>
                  <a:spLocks noEditPoints="1"/>
                </p:cNvSpPr>
                <p:nvPr/>
              </p:nvSpPr>
              <p:spPr bwMode="auto">
                <a:xfrm>
                  <a:off x="2337" y="2908"/>
                  <a:ext cx="21" cy="9"/>
                </a:xfrm>
                <a:custGeom>
                  <a:avLst/>
                  <a:gdLst>
                    <a:gd name="T0" fmla="*/ 21 w 21"/>
                    <a:gd name="T1" fmla="*/ 9 h 9"/>
                    <a:gd name="T2" fmla="*/ 20 w 21"/>
                    <a:gd name="T3" fmla="*/ 0 h 9"/>
                    <a:gd name="T4" fmla="*/ 16 w 21"/>
                    <a:gd name="T5" fmla="*/ 0 h 9"/>
                    <a:gd name="T6" fmla="*/ 14 w 21"/>
                    <a:gd name="T7" fmla="*/ 5 h 9"/>
                    <a:gd name="T8" fmla="*/ 13 w 21"/>
                    <a:gd name="T9" fmla="*/ 0 h 9"/>
                    <a:gd name="T10" fmla="*/ 9 w 21"/>
                    <a:gd name="T11" fmla="*/ 0 h 9"/>
                    <a:gd name="T12" fmla="*/ 8 w 21"/>
                    <a:gd name="T13" fmla="*/ 9 h 9"/>
                    <a:gd name="T14" fmla="*/ 12 w 21"/>
                    <a:gd name="T15" fmla="*/ 9 h 9"/>
                    <a:gd name="T16" fmla="*/ 12 w 21"/>
                    <a:gd name="T17" fmla="*/ 5 h 9"/>
                    <a:gd name="T18" fmla="*/ 12 w 21"/>
                    <a:gd name="T19" fmla="*/ 5 h 9"/>
                    <a:gd name="T20" fmla="*/ 13 w 21"/>
                    <a:gd name="T21" fmla="*/ 9 h 9"/>
                    <a:gd name="T22" fmla="*/ 15 w 21"/>
                    <a:gd name="T23" fmla="*/ 9 h 9"/>
                    <a:gd name="T24" fmla="*/ 17 w 21"/>
                    <a:gd name="T25" fmla="*/ 5 h 9"/>
                    <a:gd name="T26" fmla="*/ 17 w 21"/>
                    <a:gd name="T27" fmla="*/ 5 h 9"/>
                    <a:gd name="T28" fmla="*/ 17 w 21"/>
                    <a:gd name="T29" fmla="*/ 9 h 9"/>
                    <a:gd name="T30" fmla="*/ 21 w 21"/>
                    <a:gd name="T31" fmla="*/ 9 h 9"/>
                    <a:gd name="T32" fmla="*/ 8 w 21"/>
                    <a:gd name="T33" fmla="*/ 3 h 9"/>
                    <a:gd name="T34" fmla="*/ 8 w 21"/>
                    <a:gd name="T35" fmla="*/ 0 h 9"/>
                    <a:gd name="T36" fmla="*/ 0 w 21"/>
                    <a:gd name="T37" fmla="*/ 0 h 9"/>
                    <a:gd name="T38" fmla="*/ 0 w 21"/>
                    <a:gd name="T39" fmla="*/ 3 h 9"/>
                    <a:gd name="T40" fmla="*/ 3 w 21"/>
                    <a:gd name="T41" fmla="*/ 3 h 9"/>
                    <a:gd name="T42" fmla="*/ 3 w 21"/>
                    <a:gd name="T43" fmla="*/ 9 h 9"/>
                    <a:gd name="T44" fmla="*/ 5 w 21"/>
                    <a:gd name="T45" fmla="*/ 9 h 9"/>
                    <a:gd name="T46" fmla="*/ 5 w 21"/>
                    <a:gd name="T47" fmla="*/ 3 h 9"/>
                    <a:gd name="T48" fmla="*/ 8 w 21"/>
                    <a:gd name="T49" fmla="*/ 3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9"/>
                    <a:gd name="T77" fmla="*/ 21 w 21"/>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9">
                      <a:moveTo>
                        <a:pt x="21" y="9"/>
                      </a:moveTo>
                      <a:lnTo>
                        <a:pt x="20" y="0"/>
                      </a:lnTo>
                      <a:lnTo>
                        <a:pt x="16" y="0"/>
                      </a:lnTo>
                      <a:lnTo>
                        <a:pt x="14" y="5"/>
                      </a:lnTo>
                      <a:lnTo>
                        <a:pt x="13" y="0"/>
                      </a:lnTo>
                      <a:lnTo>
                        <a:pt x="9" y="0"/>
                      </a:lnTo>
                      <a:lnTo>
                        <a:pt x="8" y="9"/>
                      </a:lnTo>
                      <a:lnTo>
                        <a:pt x="12" y="9"/>
                      </a:lnTo>
                      <a:lnTo>
                        <a:pt x="12" y="5"/>
                      </a:lnTo>
                      <a:lnTo>
                        <a:pt x="13" y="9"/>
                      </a:lnTo>
                      <a:lnTo>
                        <a:pt x="15" y="9"/>
                      </a:lnTo>
                      <a:lnTo>
                        <a:pt x="17" y="5"/>
                      </a:lnTo>
                      <a:lnTo>
                        <a:pt x="17" y="9"/>
                      </a:lnTo>
                      <a:lnTo>
                        <a:pt x="21" y="9"/>
                      </a:lnTo>
                      <a:close/>
                      <a:moveTo>
                        <a:pt x="8" y="3"/>
                      </a:moveTo>
                      <a:lnTo>
                        <a:pt x="8" y="0"/>
                      </a:lnTo>
                      <a:lnTo>
                        <a:pt x="0" y="0"/>
                      </a:lnTo>
                      <a:lnTo>
                        <a:pt x="0" y="3"/>
                      </a:lnTo>
                      <a:lnTo>
                        <a:pt x="3" y="3"/>
                      </a:lnTo>
                      <a:lnTo>
                        <a:pt x="3" y="9"/>
                      </a:lnTo>
                      <a:lnTo>
                        <a:pt x="5" y="9"/>
                      </a:lnTo>
                      <a:lnTo>
                        <a:pt x="5"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320" name="Freeform 394"/>
                <p:cNvSpPr>
                  <a:spLocks noEditPoints="1"/>
                </p:cNvSpPr>
                <p:nvPr/>
              </p:nvSpPr>
              <p:spPr bwMode="auto">
                <a:xfrm>
                  <a:off x="2251" y="2864"/>
                  <a:ext cx="15" cy="22"/>
                </a:xfrm>
                <a:custGeom>
                  <a:avLst/>
                  <a:gdLst>
                    <a:gd name="T0" fmla="*/ 1 w 28"/>
                    <a:gd name="T1" fmla="*/ 1 h 38"/>
                    <a:gd name="T2" fmla="*/ 1 w 28"/>
                    <a:gd name="T3" fmla="*/ 0 h 38"/>
                    <a:gd name="T4" fmla="*/ 0 w 28"/>
                    <a:gd name="T5" fmla="*/ 0 h 38"/>
                    <a:gd name="T6" fmla="*/ 0 w 28"/>
                    <a:gd name="T7" fmla="*/ 2 h 38"/>
                    <a:gd name="T8" fmla="*/ 1 w 28"/>
                    <a:gd name="T9" fmla="*/ 2 h 38"/>
                    <a:gd name="T10" fmla="*/ 1 w 28"/>
                    <a:gd name="T11" fmla="*/ 1 h 38"/>
                    <a:gd name="T12" fmla="*/ 1 w 28"/>
                    <a:gd name="T13" fmla="*/ 1 h 38"/>
                    <a:gd name="T14" fmla="*/ 1 w 28"/>
                    <a:gd name="T15" fmla="*/ 1 h 38"/>
                    <a:gd name="T16" fmla="*/ 1 w 28"/>
                    <a:gd name="T17" fmla="*/ 1 h 38"/>
                    <a:gd name="T18" fmla="*/ 1 w 28"/>
                    <a:gd name="T19" fmla="*/ 1 h 38"/>
                    <a:gd name="T20" fmla="*/ 1 w 28"/>
                    <a:gd name="T21" fmla="*/ 1 h 38"/>
                    <a:gd name="T22" fmla="*/ 1 w 28"/>
                    <a:gd name="T23" fmla="*/ 1 h 38"/>
                    <a:gd name="T24" fmla="*/ 1 w 28"/>
                    <a:gd name="T25" fmla="*/ 1 h 38"/>
                    <a:gd name="T26" fmla="*/ 1 w 28"/>
                    <a:gd name="T27" fmla="*/ 1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8"/>
                    <a:gd name="T44" fmla="*/ 28 w 28"/>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8">
                      <a:moveTo>
                        <a:pt x="28" y="12"/>
                      </a:moveTo>
                      <a:cubicBezTo>
                        <a:pt x="28" y="3"/>
                        <a:pt x="22" y="0"/>
                        <a:pt x="13" y="0"/>
                      </a:cubicBezTo>
                      <a:lnTo>
                        <a:pt x="0" y="0"/>
                      </a:lnTo>
                      <a:lnTo>
                        <a:pt x="0" y="38"/>
                      </a:lnTo>
                      <a:lnTo>
                        <a:pt x="10" y="38"/>
                      </a:lnTo>
                      <a:lnTo>
                        <a:pt x="10" y="24"/>
                      </a:lnTo>
                      <a:lnTo>
                        <a:pt x="13" y="24"/>
                      </a:lnTo>
                      <a:cubicBezTo>
                        <a:pt x="25" y="24"/>
                        <a:pt x="28" y="17"/>
                        <a:pt x="28" y="12"/>
                      </a:cubicBezTo>
                      <a:close/>
                      <a:moveTo>
                        <a:pt x="13" y="8"/>
                      </a:moveTo>
                      <a:cubicBezTo>
                        <a:pt x="16" y="8"/>
                        <a:pt x="17" y="8"/>
                        <a:pt x="17" y="12"/>
                      </a:cubicBezTo>
                      <a:cubicBezTo>
                        <a:pt x="17" y="16"/>
                        <a:pt x="16" y="17"/>
                        <a:pt x="13" y="17"/>
                      </a:cubicBezTo>
                      <a:lnTo>
                        <a:pt x="10" y="17"/>
                      </a:lnTo>
                      <a:lnTo>
                        <a:pt x="10" y="8"/>
                      </a:lnTo>
                      <a:lnTo>
                        <a:pt x="13" y="8"/>
                      </a:ln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321" name="Freeform 395"/>
                <p:cNvSpPr>
                  <a:spLocks noEditPoints="1"/>
                </p:cNvSpPr>
                <p:nvPr/>
              </p:nvSpPr>
              <p:spPr bwMode="auto">
                <a:xfrm>
                  <a:off x="2269" y="2864"/>
                  <a:ext cx="17" cy="22"/>
                </a:xfrm>
                <a:custGeom>
                  <a:avLst/>
                  <a:gdLst>
                    <a:gd name="T0" fmla="*/ 1 w 30"/>
                    <a:gd name="T1" fmla="*/ 2 h 38"/>
                    <a:gd name="T2" fmla="*/ 1 w 30"/>
                    <a:gd name="T3" fmla="*/ 1 h 38"/>
                    <a:gd name="T4" fmla="*/ 1 w 30"/>
                    <a:gd name="T5" fmla="*/ 1 h 38"/>
                    <a:gd name="T6" fmla="*/ 1 w 30"/>
                    <a:gd name="T7" fmla="*/ 1 h 38"/>
                    <a:gd name="T8" fmla="*/ 1 w 30"/>
                    <a:gd name="T9" fmla="*/ 0 h 38"/>
                    <a:gd name="T10" fmla="*/ 0 w 30"/>
                    <a:gd name="T11" fmla="*/ 0 h 38"/>
                    <a:gd name="T12" fmla="*/ 0 w 30"/>
                    <a:gd name="T13" fmla="*/ 2 h 38"/>
                    <a:gd name="T14" fmla="*/ 1 w 30"/>
                    <a:gd name="T15" fmla="*/ 2 h 38"/>
                    <a:gd name="T16" fmla="*/ 1 w 30"/>
                    <a:gd name="T17" fmla="*/ 1 h 38"/>
                    <a:gd name="T18" fmla="*/ 1 w 30"/>
                    <a:gd name="T19" fmla="*/ 1 h 38"/>
                    <a:gd name="T20" fmla="*/ 1 w 30"/>
                    <a:gd name="T21" fmla="*/ 2 h 38"/>
                    <a:gd name="T22" fmla="*/ 1 w 30"/>
                    <a:gd name="T23" fmla="*/ 2 h 38"/>
                    <a:gd name="T24" fmla="*/ 1 w 30"/>
                    <a:gd name="T25" fmla="*/ 2 h 38"/>
                    <a:gd name="T26" fmla="*/ 1 w 30"/>
                    <a:gd name="T27" fmla="*/ 1 h 38"/>
                    <a:gd name="T28" fmla="*/ 1 w 30"/>
                    <a:gd name="T29" fmla="*/ 1 h 38"/>
                    <a:gd name="T30" fmla="*/ 1 w 30"/>
                    <a:gd name="T31" fmla="*/ 1 h 38"/>
                    <a:gd name="T32" fmla="*/ 1 w 30"/>
                    <a:gd name="T33" fmla="*/ 1 h 38"/>
                    <a:gd name="T34" fmla="*/ 1 w 30"/>
                    <a:gd name="T35" fmla="*/ 1 h 38"/>
                    <a:gd name="T36" fmla="*/ 1 w 30"/>
                    <a:gd name="T37" fmla="*/ 1 h 38"/>
                    <a:gd name="T38" fmla="*/ 1 w 30"/>
                    <a:gd name="T39" fmla="*/ 1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38"/>
                    <a:gd name="T62" fmla="*/ 30 w 3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38">
                      <a:moveTo>
                        <a:pt x="30" y="38"/>
                      </a:moveTo>
                      <a:cubicBezTo>
                        <a:pt x="28" y="35"/>
                        <a:pt x="25" y="28"/>
                        <a:pt x="24" y="25"/>
                      </a:cubicBezTo>
                      <a:cubicBezTo>
                        <a:pt x="23" y="23"/>
                        <a:pt x="21" y="22"/>
                        <a:pt x="20" y="21"/>
                      </a:cubicBezTo>
                      <a:cubicBezTo>
                        <a:pt x="25" y="21"/>
                        <a:pt x="28" y="17"/>
                        <a:pt x="28" y="11"/>
                      </a:cubicBezTo>
                      <a:cubicBezTo>
                        <a:pt x="28" y="4"/>
                        <a:pt x="24" y="0"/>
                        <a:pt x="13" y="0"/>
                      </a:cubicBezTo>
                      <a:lnTo>
                        <a:pt x="0" y="0"/>
                      </a:lnTo>
                      <a:lnTo>
                        <a:pt x="0" y="38"/>
                      </a:lnTo>
                      <a:lnTo>
                        <a:pt x="10" y="38"/>
                      </a:lnTo>
                      <a:lnTo>
                        <a:pt x="10" y="23"/>
                      </a:lnTo>
                      <a:cubicBezTo>
                        <a:pt x="12" y="23"/>
                        <a:pt x="13" y="23"/>
                        <a:pt x="14" y="27"/>
                      </a:cubicBezTo>
                      <a:lnTo>
                        <a:pt x="18" y="38"/>
                      </a:lnTo>
                      <a:lnTo>
                        <a:pt x="30" y="38"/>
                      </a:lnTo>
                      <a:close/>
                      <a:moveTo>
                        <a:pt x="13" y="8"/>
                      </a:moveTo>
                      <a:cubicBezTo>
                        <a:pt x="16" y="8"/>
                        <a:pt x="17" y="9"/>
                        <a:pt x="17" y="11"/>
                      </a:cubicBezTo>
                      <a:cubicBezTo>
                        <a:pt x="17" y="14"/>
                        <a:pt x="16" y="16"/>
                        <a:pt x="13" y="16"/>
                      </a:cubicBezTo>
                      <a:lnTo>
                        <a:pt x="10" y="16"/>
                      </a:lnTo>
                      <a:lnTo>
                        <a:pt x="10" y="8"/>
                      </a:lnTo>
                      <a:lnTo>
                        <a:pt x="13" y="8"/>
                      </a:ln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322" name="Freeform 396"/>
                <p:cNvSpPr>
                  <a:spLocks noEditPoints="1"/>
                </p:cNvSpPr>
                <p:nvPr/>
              </p:nvSpPr>
              <p:spPr bwMode="auto">
                <a:xfrm>
                  <a:off x="2287" y="2864"/>
                  <a:ext cx="19" cy="22"/>
                </a:xfrm>
                <a:custGeom>
                  <a:avLst/>
                  <a:gdLst>
                    <a:gd name="T0" fmla="*/ 1 w 34"/>
                    <a:gd name="T1" fmla="*/ 1 h 39"/>
                    <a:gd name="T2" fmla="*/ 1 w 34"/>
                    <a:gd name="T3" fmla="*/ 1 h 39"/>
                    <a:gd name="T4" fmla="*/ 1 w 34"/>
                    <a:gd name="T5" fmla="*/ 0 h 39"/>
                    <a:gd name="T6" fmla="*/ 0 w 34"/>
                    <a:gd name="T7" fmla="*/ 1 h 39"/>
                    <a:gd name="T8" fmla="*/ 1 w 34"/>
                    <a:gd name="T9" fmla="*/ 1 h 39"/>
                    <a:gd name="T10" fmla="*/ 1 w 34"/>
                    <a:gd name="T11" fmla="*/ 1 h 39"/>
                    <a:gd name="T12" fmla="*/ 1 w 34"/>
                    <a:gd name="T13" fmla="*/ 1 h 39"/>
                    <a:gd name="T14" fmla="*/ 1 w 34"/>
                    <a:gd name="T15" fmla="*/ 1 h 39"/>
                    <a:gd name="T16" fmla="*/ 1 w 34"/>
                    <a:gd name="T17" fmla="*/ 1 h 39"/>
                    <a:gd name="T18" fmla="*/ 1 w 34"/>
                    <a:gd name="T19" fmla="*/ 1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
                    <a:gd name="T31" fmla="*/ 0 h 39"/>
                    <a:gd name="T32" fmla="*/ 34 w 34"/>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 h="39">
                      <a:moveTo>
                        <a:pt x="17" y="39"/>
                      </a:moveTo>
                      <a:cubicBezTo>
                        <a:pt x="30" y="39"/>
                        <a:pt x="34" y="29"/>
                        <a:pt x="34" y="18"/>
                      </a:cubicBezTo>
                      <a:cubicBezTo>
                        <a:pt x="34" y="10"/>
                        <a:pt x="30" y="0"/>
                        <a:pt x="17" y="0"/>
                      </a:cubicBezTo>
                      <a:cubicBezTo>
                        <a:pt x="7" y="0"/>
                        <a:pt x="0" y="7"/>
                        <a:pt x="0" y="21"/>
                      </a:cubicBezTo>
                      <a:cubicBezTo>
                        <a:pt x="0" y="32"/>
                        <a:pt x="6" y="39"/>
                        <a:pt x="17" y="39"/>
                      </a:cubicBezTo>
                      <a:close/>
                      <a:moveTo>
                        <a:pt x="17" y="32"/>
                      </a:moveTo>
                      <a:cubicBezTo>
                        <a:pt x="13" y="32"/>
                        <a:pt x="11" y="29"/>
                        <a:pt x="11" y="20"/>
                      </a:cubicBezTo>
                      <a:cubicBezTo>
                        <a:pt x="11" y="12"/>
                        <a:pt x="12" y="8"/>
                        <a:pt x="17" y="8"/>
                      </a:cubicBezTo>
                      <a:cubicBezTo>
                        <a:pt x="21" y="8"/>
                        <a:pt x="23" y="10"/>
                        <a:pt x="23" y="20"/>
                      </a:cubicBezTo>
                      <a:cubicBezTo>
                        <a:pt x="23" y="29"/>
                        <a:pt x="21" y="32"/>
                        <a:pt x="17" y="32"/>
                      </a:cubicBez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grpSp>
          <p:sp>
            <p:nvSpPr>
              <p:cNvPr id="285" name="Text Box 790"/>
              <p:cNvSpPr txBox="1">
                <a:spLocks noChangeArrowheads="1"/>
              </p:cNvSpPr>
              <p:nvPr/>
            </p:nvSpPr>
            <p:spPr bwMode="auto">
              <a:xfrm>
                <a:off x="3885910" y="2982913"/>
                <a:ext cx="716543" cy="5828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700" dirty="0">
                    <a:solidFill>
                      <a:schemeClr val="bg1"/>
                    </a:solidFill>
                    <a:latin typeface="Infineon Meta-Normal"/>
                  </a:rPr>
                  <a:t>32-bit</a:t>
                </a:r>
              </a:p>
              <a:p>
                <a:pPr algn="ctr" eaLnBrk="1" hangingPunct="1">
                  <a:spcAft>
                    <a:spcPct val="0"/>
                  </a:spcAft>
                  <a:buClr>
                    <a:schemeClr val="bg1"/>
                  </a:buClr>
                  <a:buFontTx/>
                  <a:buNone/>
                </a:pPr>
                <a:r>
                  <a:rPr lang="en-GB" altLang="de-DE" sz="700" dirty="0">
                    <a:solidFill>
                      <a:schemeClr val="bg1"/>
                    </a:solidFill>
                    <a:latin typeface="Infineon Meta-Normal"/>
                  </a:rPr>
                  <a:t>Multicore/Lockstep</a:t>
                </a:r>
              </a:p>
              <a:p>
                <a:pPr algn="ctr" eaLnBrk="1" hangingPunct="1">
                  <a:spcAft>
                    <a:spcPct val="0"/>
                  </a:spcAft>
                  <a:buClr>
                    <a:schemeClr val="bg1"/>
                  </a:buClr>
                  <a:buFontTx/>
                  <a:buNone/>
                </a:pPr>
                <a:r>
                  <a:rPr lang="en-GB" altLang="de-DE" sz="700" dirty="0">
                    <a:solidFill>
                      <a:schemeClr val="bg1"/>
                    </a:solidFill>
                    <a:latin typeface="Infineon Meta-Normal"/>
                  </a:rPr>
                  <a:t>MCU</a:t>
                </a:r>
              </a:p>
              <a:p>
                <a:pPr algn="ctr" eaLnBrk="1" hangingPunct="1">
                  <a:spcAft>
                    <a:spcPct val="0"/>
                  </a:spcAft>
                  <a:buClr>
                    <a:schemeClr val="bg1"/>
                  </a:buClr>
                  <a:buFontTx/>
                  <a:buNone/>
                </a:pPr>
                <a:r>
                  <a:rPr lang="en-GB" altLang="de-DE" sz="700" dirty="0">
                    <a:solidFill>
                      <a:schemeClr val="bg1"/>
                    </a:solidFill>
                    <a:latin typeface="Infineon Meta-Normal"/>
                  </a:rPr>
                  <a:t>AURIX™</a:t>
                </a:r>
              </a:p>
              <a:p>
                <a:pPr algn="ctr" eaLnBrk="1" hangingPunct="1">
                  <a:spcAft>
                    <a:spcPct val="0"/>
                  </a:spcAft>
                  <a:buClr>
                    <a:schemeClr val="bg1"/>
                  </a:buClr>
                  <a:buFontTx/>
                  <a:buNone/>
                </a:pPr>
                <a:r>
                  <a:rPr lang="en-GB" altLang="de-DE" sz="700" dirty="0">
                    <a:solidFill>
                      <a:schemeClr val="bg1"/>
                    </a:solidFill>
                    <a:latin typeface="Infineon Meta-Normal"/>
                  </a:rPr>
                  <a:t>e.g</a:t>
                </a:r>
                <a:r>
                  <a:rPr lang="en-GB" altLang="de-DE" sz="700" b="1" dirty="0">
                    <a:solidFill>
                      <a:schemeClr val="bg1"/>
                    </a:solidFill>
                    <a:latin typeface="Infineon Meta-Normal"/>
                  </a:rPr>
                  <a:t>. TC27xT</a:t>
                </a:r>
              </a:p>
              <a:p>
                <a:pPr algn="ctr" eaLnBrk="1" hangingPunct="1">
                  <a:spcAft>
                    <a:spcPct val="0"/>
                  </a:spcAft>
                  <a:buClr>
                    <a:schemeClr val="bg1"/>
                  </a:buClr>
                  <a:buFontTx/>
                  <a:buNone/>
                </a:pPr>
                <a:r>
                  <a:rPr lang="en-GB" altLang="de-DE" sz="700" b="1" dirty="0">
                    <a:solidFill>
                      <a:schemeClr val="bg1"/>
                    </a:solidFill>
                    <a:latin typeface="Infineon Meta-Normal"/>
                  </a:rPr>
                  <a:t>4MB / 200 MHz</a:t>
                </a:r>
              </a:p>
            </p:txBody>
          </p:sp>
          <p:sp>
            <p:nvSpPr>
              <p:cNvPr id="286" name="Text Box 790"/>
              <p:cNvSpPr txBox="1">
                <a:spLocks noChangeArrowheads="1"/>
              </p:cNvSpPr>
              <p:nvPr/>
            </p:nvSpPr>
            <p:spPr bwMode="auto">
              <a:xfrm>
                <a:off x="3523662" y="2852738"/>
                <a:ext cx="121828" cy="1665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60x</a:t>
                </a:r>
              </a:p>
              <a:p>
                <a:pPr algn="ctr" eaLnBrk="1" hangingPunct="1">
                  <a:spcAft>
                    <a:spcPct val="0"/>
                  </a:spcAft>
                  <a:buClr>
                    <a:schemeClr val="bg1"/>
                  </a:buClr>
                  <a:buFontTx/>
                  <a:buNone/>
                </a:pPr>
                <a:r>
                  <a:rPr lang="en-GB" altLang="de-DE" sz="600" dirty="0">
                    <a:solidFill>
                      <a:schemeClr val="bg1"/>
                    </a:solidFill>
                    <a:latin typeface="Infineon Meta-Normal"/>
                  </a:rPr>
                  <a:t>SAR</a:t>
                </a:r>
              </a:p>
            </p:txBody>
          </p:sp>
          <p:grpSp>
            <p:nvGrpSpPr>
              <p:cNvPr id="287" name="Group 286"/>
              <p:cNvGrpSpPr/>
              <p:nvPr/>
            </p:nvGrpSpPr>
            <p:grpSpPr>
              <a:xfrm>
                <a:off x="3421063" y="4030663"/>
                <a:ext cx="339725" cy="282575"/>
                <a:chOff x="3421063" y="4030663"/>
                <a:chExt cx="339725" cy="282575"/>
              </a:xfrm>
            </p:grpSpPr>
            <p:sp>
              <p:nvSpPr>
                <p:cNvPr id="312" name="Freeform 151"/>
                <p:cNvSpPr>
                  <a:spLocks/>
                </p:cNvSpPr>
                <p:nvPr/>
              </p:nvSpPr>
              <p:spPr bwMode="auto">
                <a:xfrm>
                  <a:off x="3421063" y="4030663"/>
                  <a:ext cx="339725" cy="282575"/>
                </a:xfrm>
                <a:custGeom>
                  <a:avLst/>
                  <a:gdLst>
                    <a:gd name="T0" fmla="*/ 0 w 544"/>
                    <a:gd name="T1" fmla="*/ 2147483647 h 453"/>
                    <a:gd name="T2" fmla="*/ 2147483647 w 544"/>
                    <a:gd name="T3" fmla="*/ 0 h 453"/>
                    <a:gd name="T4" fmla="*/ 2147483647 w 544"/>
                    <a:gd name="T5" fmla="*/ 0 h 453"/>
                    <a:gd name="T6" fmla="*/ 2147483647 w 544"/>
                    <a:gd name="T7" fmla="*/ 2147483647 h 453"/>
                    <a:gd name="T8" fmla="*/ 2147483647 w 544"/>
                    <a:gd name="T9" fmla="*/ 2147483647 h 453"/>
                    <a:gd name="T10" fmla="*/ 2147483647 w 544"/>
                    <a:gd name="T11" fmla="*/ 2147483647 h 453"/>
                    <a:gd name="T12" fmla="*/ 2147483647 w 544"/>
                    <a:gd name="T13" fmla="*/ 2147483647 h 453"/>
                    <a:gd name="T14" fmla="*/ 0 w 544"/>
                    <a:gd name="T15" fmla="*/ 2147483647 h 453"/>
                    <a:gd name="T16" fmla="*/ 0 w 544"/>
                    <a:gd name="T17" fmla="*/ 2147483647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3">
                      <a:moveTo>
                        <a:pt x="0" y="45"/>
                      </a:moveTo>
                      <a:cubicBezTo>
                        <a:pt x="0" y="20"/>
                        <a:pt x="20" y="0"/>
                        <a:pt x="45" y="0"/>
                      </a:cubicBezTo>
                      <a:lnTo>
                        <a:pt x="499" y="0"/>
                      </a:lnTo>
                      <a:cubicBezTo>
                        <a:pt x="524" y="0"/>
                        <a:pt x="544" y="20"/>
                        <a:pt x="544" y="45"/>
                      </a:cubicBezTo>
                      <a:lnTo>
                        <a:pt x="544" y="408"/>
                      </a:lnTo>
                      <a:cubicBezTo>
                        <a:pt x="544" y="433"/>
                        <a:pt x="524" y="453"/>
                        <a:pt x="499" y="453"/>
                      </a:cubicBezTo>
                      <a:lnTo>
                        <a:pt x="45" y="453"/>
                      </a:lnTo>
                      <a:cubicBezTo>
                        <a:pt x="20" y="453"/>
                        <a:pt x="0" y="433"/>
                        <a:pt x="0" y="40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13" name="Text Box 790"/>
                <p:cNvSpPr txBox="1">
                  <a:spLocks noChangeArrowheads="1"/>
                </p:cNvSpPr>
                <p:nvPr/>
              </p:nvSpPr>
              <p:spPr bwMode="auto">
                <a:xfrm>
                  <a:off x="3511576" y="4127500"/>
                  <a:ext cx="158697" cy="832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SENT</a:t>
                  </a:r>
                </a:p>
              </p:txBody>
            </p:sp>
          </p:grpSp>
          <p:grpSp>
            <p:nvGrpSpPr>
              <p:cNvPr id="288" name="Group 287"/>
              <p:cNvGrpSpPr/>
              <p:nvPr/>
            </p:nvGrpSpPr>
            <p:grpSpPr>
              <a:xfrm>
                <a:off x="3421063" y="4627562"/>
                <a:ext cx="339725" cy="498475"/>
                <a:chOff x="3421063" y="4332288"/>
                <a:chExt cx="339725" cy="793750"/>
              </a:xfrm>
            </p:grpSpPr>
            <p:sp>
              <p:nvSpPr>
                <p:cNvPr id="310" name="Freeform 106"/>
                <p:cNvSpPr>
                  <a:spLocks/>
                </p:cNvSpPr>
                <p:nvPr/>
              </p:nvSpPr>
              <p:spPr bwMode="auto">
                <a:xfrm>
                  <a:off x="3421063" y="4332288"/>
                  <a:ext cx="339725" cy="793750"/>
                </a:xfrm>
                <a:custGeom>
                  <a:avLst/>
                  <a:gdLst>
                    <a:gd name="T0" fmla="*/ 0 w 544"/>
                    <a:gd name="T1" fmla="*/ 2147483647 h 1270"/>
                    <a:gd name="T2" fmla="*/ 2147483647 w 544"/>
                    <a:gd name="T3" fmla="*/ 0 h 1270"/>
                    <a:gd name="T4" fmla="*/ 2147483647 w 544"/>
                    <a:gd name="T5" fmla="*/ 0 h 1270"/>
                    <a:gd name="T6" fmla="*/ 2147483647 w 544"/>
                    <a:gd name="T7" fmla="*/ 2147483647 h 1270"/>
                    <a:gd name="T8" fmla="*/ 2147483647 w 544"/>
                    <a:gd name="T9" fmla="*/ 2147483647 h 1270"/>
                    <a:gd name="T10" fmla="*/ 2147483647 w 544"/>
                    <a:gd name="T11" fmla="*/ 2147483647 h 1270"/>
                    <a:gd name="T12" fmla="*/ 2147483647 w 544"/>
                    <a:gd name="T13" fmla="*/ 2147483647 h 1270"/>
                    <a:gd name="T14" fmla="*/ 0 w 544"/>
                    <a:gd name="T15" fmla="*/ 2147483647 h 1270"/>
                    <a:gd name="T16" fmla="*/ 0 w 544"/>
                    <a:gd name="T17" fmla="*/ 2147483647 h 12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270">
                      <a:moveTo>
                        <a:pt x="0" y="45"/>
                      </a:moveTo>
                      <a:cubicBezTo>
                        <a:pt x="0" y="20"/>
                        <a:pt x="20" y="0"/>
                        <a:pt x="45" y="0"/>
                      </a:cubicBezTo>
                      <a:lnTo>
                        <a:pt x="499" y="0"/>
                      </a:lnTo>
                      <a:cubicBezTo>
                        <a:pt x="524" y="0"/>
                        <a:pt x="544" y="20"/>
                        <a:pt x="544" y="45"/>
                      </a:cubicBezTo>
                      <a:lnTo>
                        <a:pt x="544" y="1224"/>
                      </a:lnTo>
                      <a:cubicBezTo>
                        <a:pt x="544" y="1249"/>
                        <a:pt x="524" y="1270"/>
                        <a:pt x="499" y="1270"/>
                      </a:cubicBezTo>
                      <a:lnTo>
                        <a:pt x="45" y="1270"/>
                      </a:lnTo>
                      <a:cubicBezTo>
                        <a:pt x="20" y="1270"/>
                        <a:pt x="0" y="1249"/>
                        <a:pt x="0" y="1224"/>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11" name="Text Box 790"/>
                <p:cNvSpPr txBox="1">
                  <a:spLocks noChangeArrowheads="1"/>
                </p:cNvSpPr>
                <p:nvPr/>
              </p:nvSpPr>
              <p:spPr bwMode="auto">
                <a:xfrm>
                  <a:off x="3515584" y="4656139"/>
                  <a:ext cx="150682" cy="13259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GTM</a:t>
                  </a:r>
                </a:p>
              </p:txBody>
            </p:sp>
          </p:grpSp>
          <p:sp>
            <p:nvSpPr>
              <p:cNvPr id="289" name="Text Box 790"/>
              <p:cNvSpPr txBox="1">
                <a:spLocks noChangeArrowheads="1"/>
              </p:cNvSpPr>
              <p:nvPr/>
            </p:nvSpPr>
            <p:spPr bwMode="auto">
              <a:xfrm>
                <a:off x="4362538" y="2665413"/>
                <a:ext cx="145874" cy="1665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4x </a:t>
                </a:r>
              </a:p>
              <a:p>
                <a:pPr algn="ctr" eaLnBrk="1" hangingPunct="1">
                  <a:spcAft>
                    <a:spcPct val="0"/>
                  </a:spcAft>
                  <a:buClr>
                    <a:schemeClr val="bg1"/>
                  </a:buClr>
                  <a:buFontTx/>
                  <a:buNone/>
                </a:pPr>
                <a:r>
                  <a:rPr lang="en-GB" altLang="de-DE" sz="600" dirty="0">
                    <a:solidFill>
                      <a:schemeClr val="bg1"/>
                    </a:solidFill>
                    <a:latin typeface="Infineon Meta-Normal"/>
                  </a:rPr>
                  <a:t>QSPI</a:t>
                </a:r>
              </a:p>
            </p:txBody>
          </p:sp>
          <p:sp>
            <p:nvSpPr>
              <p:cNvPr id="290" name="Text Box 790"/>
              <p:cNvSpPr txBox="1">
                <a:spLocks noChangeArrowheads="1"/>
              </p:cNvSpPr>
              <p:nvPr/>
            </p:nvSpPr>
            <p:spPr bwMode="auto">
              <a:xfrm>
                <a:off x="3928217" y="4694239"/>
                <a:ext cx="174727" cy="832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E-Ray</a:t>
                </a:r>
              </a:p>
            </p:txBody>
          </p:sp>
          <p:sp>
            <p:nvSpPr>
              <p:cNvPr id="291" name="Text Box 790"/>
              <p:cNvSpPr txBox="1">
                <a:spLocks noChangeArrowheads="1"/>
              </p:cNvSpPr>
              <p:nvPr/>
            </p:nvSpPr>
            <p:spPr bwMode="auto">
              <a:xfrm>
                <a:off x="3947453" y="4922839"/>
                <a:ext cx="136256" cy="1665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4x</a:t>
                </a:r>
              </a:p>
              <a:p>
                <a:pPr algn="ctr" eaLnBrk="1" hangingPunct="1">
                  <a:spcAft>
                    <a:spcPct val="0"/>
                  </a:spcAft>
                  <a:buClr>
                    <a:schemeClr val="bg1"/>
                  </a:buClr>
                  <a:buFontTx/>
                  <a:buNone/>
                </a:pPr>
                <a:r>
                  <a:rPr lang="en-GB" altLang="de-DE" sz="600" dirty="0">
                    <a:solidFill>
                      <a:schemeClr val="bg1"/>
                    </a:solidFill>
                    <a:latin typeface="Infineon Meta-Normal"/>
                  </a:rPr>
                  <a:t>CAN</a:t>
                </a:r>
              </a:p>
            </p:txBody>
          </p:sp>
          <p:grpSp>
            <p:nvGrpSpPr>
              <p:cNvPr id="292" name="Group 291"/>
              <p:cNvGrpSpPr/>
              <p:nvPr/>
            </p:nvGrpSpPr>
            <p:grpSpPr>
              <a:xfrm>
                <a:off x="4271963" y="4899025"/>
                <a:ext cx="339725" cy="227013"/>
                <a:chOff x="4271963" y="4899025"/>
                <a:chExt cx="339725" cy="227013"/>
              </a:xfrm>
            </p:grpSpPr>
            <p:sp>
              <p:nvSpPr>
                <p:cNvPr id="308"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09" name="Text Box 790"/>
                <p:cNvSpPr txBox="1">
                  <a:spLocks noChangeArrowheads="1"/>
                </p:cNvSpPr>
                <p:nvPr/>
              </p:nvSpPr>
              <p:spPr bwMode="auto">
                <a:xfrm>
                  <a:off x="4330416" y="4965700"/>
                  <a:ext cx="222818" cy="832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ASCLIN</a:t>
                  </a:r>
                </a:p>
              </p:txBody>
            </p:sp>
          </p:grpSp>
          <p:sp>
            <p:nvSpPr>
              <p:cNvPr id="293" name="Text Box 790"/>
              <p:cNvSpPr txBox="1">
                <a:spLocks noChangeArrowheads="1"/>
              </p:cNvSpPr>
              <p:nvPr/>
            </p:nvSpPr>
            <p:spPr bwMode="auto">
              <a:xfrm>
                <a:off x="4364142" y="4649876"/>
                <a:ext cx="142667" cy="1665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ED1941"/>
                  </a:buClr>
                  <a:buFontTx/>
                  <a:buNone/>
                </a:pPr>
                <a:r>
                  <a:rPr lang="en-GB" altLang="de-DE" sz="600" dirty="0">
                    <a:solidFill>
                      <a:srgbClr val="ED1941"/>
                    </a:solidFill>
                    <a:latin typeface="Infineon Meta-Normal"/>
                  </a:rPr>
                  <a:t>2x</a:t>
                </a:r>
              </a:p>
              <a:p>
                <a:pPr algn="ctr" eaLnBrk="1" hangingPunct="1">
                  <a:spcAft>
                    <a:spcPct val="0"/>
                  </a:spcAft>
                  <a:buClr>
                    <a:srgbClr val="ED1941"/>
                  </a:buClr>
                  <a:buFontTx/>
                  <a:buNone/>
                </a:pPr>
                <a:r>
                  <a:rPr lang="en-GB" altLang="de-DE" sz="600" dirty="0">
                    <a:solidFill>
                      <a:srgbClr val="ED1941"/>
                    </a:solidFill>
                    <a:latin typeface="Infineon Meta-Normal"/>
                  </a:rPr>
                  <a:t>MSC</a:t>
                </a:r>
              </a:p>
            </p:txBody>
          </p:sp>
          <p:grpSp>
            <p:nvGrpSpPr>
              <p:cNvPr id="294" name="Group 293"/>
              <p:cNvGrpSpPr/>
              <p:nvPr/>
            </p:nvGrpSpPr>
            <p:grpSpPr>
              <a:xfrm>
                <a:off x="3421063" y="3307945"/>
                <a:ext cx="339725" cy="652463"/>
                <a:chOff x="3421063" y="3351835"/>
                <a:chExt cx="339725" cy="652463"/>
              </a:xfrm>
            </p:grpSpPr>
            <p:sp>
              <p:nvSpPr>
                <p:cNvPr id="306" name="Freeform 105"/>
                <p:cNvSpPr>
                  <a:spLocks/>
                </p:cNvSpPr>
                <p:nvPr/>
              </p:nvSpPr>
              <p:spPr bwMode="auto">
                <a:xfrm>
                  <a:off x="3421063" y="3351835"/>
                  <a:ext cx="339725" cy="652463"/>
                </a:xfrm>
                <a:custGeom>
                  <a:avLst/>
                  <a:gdLst>
                    <a:gd name="T0" fmla="*/ 0 w 544"/>
                    <a:gd name="T1" fmla="*/ 2147483647 h 1044"/>
                    <a:gd name="T2" fmla="*/ 2147483647 w 544"/>
                    <a:gd name="T3" fmla="*/ 0 h 1044"/>
                    <a:gd name="T4" fmla="*/ 2147483647 w 544"/>
                    <a:gd name="T5" fmla="*/ 0 h 1044"/>
                    <a:gd name="T6" fmla="*/ 2147483647 w 544"/>
                    <a:gd name="T7" fmla="*/ 2147483647 h 1044"/>
                    <a:gd name="T8" fmla="*/ 2147483647 w 544"/>
                    <a:gd name="T9" fmla="*/ 2147483647 h 1044"/>
                    <a:gd name="T10" fmla="*/ 2147483647 w 544"/>
                    <a:gd name="T11" fmla="*/ 2147483647 h 1044"/>
                    <a:gd name="T12" fmla="*/ 2147483647 w 544"/>
                    <a:gd name="T13" fmla="*/ 2147483647 h 1044"/>
                    <a:gd name="T14" fmla="*/ 0 w 544"/>
                    <a:gd name="T15" fmla="*/ 2147483647 h 1044"/>
                    <a:gd name="T16" fmla="*/ 0 w 544"/>
                    <a:gd name="T17" fmla="*/ 2147483647 h 10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044">
                      <a:moveTo>
                        <a:pt x="0" y="46"/>
                      </a:moveTo>
                      <a:cubicBezTo>
                        <a:pt x="0" y="21"/>
                        <a:pt x="20" y="0"/>
                        <a:pt x="45" y="0"/>
                      </a:cubicBezTo>
                      <a:lnTo>
                        <a:pt x="499" y="0"/>
                      </a:lnTo>
                      <a:cubicBezTo>
                        <a:pt x="524" y="0"/>
                        <a:pt x="544" y="21"/>
                        <a:pt x="544" y="46"/>
                      </a:cubicBezTo>
                      <a:lnTo>
                        <a:pt x="544" y="998"/>
                      </a:lnTo>
                      <a:cubicBezTo>
                        <a:pt x="544" y="1023"/>
                        <a:pt x="524" y="1044"/>
                        <a:pt x="499" y="1044"/>
                      </a:cubicBezTo>
                      <a:lnTo>
                        <a:pt x="45" y="1044"/>
                      </a:lnTo>
                      <a:cubicBezTo>
                        <a:pt x="20" y="1044"/>
                        <a:pt x="0" y="1023"/>
                        <a:pt x="0" y="998"/>
                      </a:cubicBezTo>
                      <a:lnTo>
                        <a:pt x="0" y="46"/>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07" name="Text Box 790"/>
                <p:cNvSpPr txBox="1">
                  <a:spLocks noChangeArrowheads="1"/>
                </p:cNvSpPr>
                <p:nvPr/>
              </p:nvSpPr>
              <p:spPr bwMode="auto">
                <a:xfrm>
                  <a:off x="3504363" y="3631900"/>
                  <a:ext cx="173124" cy="832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6x DS</a:t>
                  </a:r>
                </a:p>
              </p:txBody>
            </p:sp>
          </p:grpSp>
          <p:sp>
            <p:nvSpPr>
              <p:cNvPr id="295" name="Freeform 100"/>
              <p:cNvSpPr>
                <a:spLocks/>
              </p:cNvSpPr>
              <p:nvPr/>
            </p:nvSpPr>
            <p:spPr bwMode="auto">
              <a:xfrm>
                <a:off x="3883025" y="2619375"/>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96" name="Text Box 790"/>
              <p:cNvSpPr txBox="1">
                <a:spLocks noChangeArrowheads="1"/>
              </p:cNvSpPr>
              <p:nvPr/>
            </p:nvSpPr>
            <p:spPr bwMode="auto">
              <a:xfrm>
                <a:off x="3992635" y="2727067"/>
                <a:ext cx="149079" cy="832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HSM</a:t>
                </a:r>
              </a:p>
            </p:txBody>
          </p:sp>
          <p:grpSp>
            <p:nvGrpSpPr>
              <p:cNvPr id="297" name="Group 296"/>
              <p:cNvGrpSpPr/>
              <p:nvPr/>
            </p:nvGrpSpPr>
            <p:grpSpPr>
              <a:xfrm>
                <a:off x="4270653" y="4371975"/>
                <a:ext cx="339725" cy="227013"/>
                <a:chOff x="4271963" y="4899025"/>
                <a:chExt cx="339725" cy="227013"/>
              </a:xfrm>
            </p:grpSpPr>
            <p:sp>
              <p:nvSpPr>
                <p:cNvPr id="304"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05" name="Text Box 790"/>
                <p:cNvSpPr txBox="1">
                  <a:spLocks noChangeArrowheads="1"/>
                </p:cNvSpPr>
                <p:nvPr/>
              </p:nvSpPr>
              <p:spPr bwMode="auto">
                <a:xfrm>
                  <a:off x="4366484" y="4965700"/>
                  <a:ext cx="150682" cy="832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HSSL</a:t>
                  </a:r>
                </a:p>
              </p:txBody>
            </p:sp>
          </p:grpSp>
          <p:grpSp>
            <p:nvGrpSpPr>
              <p:cNvPr id="298" name="Group 297"/>
              <p:cNvGrpSpPr/>
              <p:nvPr/>
            </p:nvGrpSpPr>
            <p:grpSpPr>
              <a:xfrm>
                <a:off x="3852862" y="4371309"/>
                <a:ext cx="339725" cy="227013"/>
                <a:chOff x="4271963" y="4899025"/>
                <a:chExt cx="339725" cy="227013"/>
              </a:xfrm>
            </p:grpSpPr>
            <p:sp>
              <p:nvSpPr>
                <p:cNvPr id="302"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03" name="Text Box 790"/>
                <p:cNvSpPr txBox="1">
                  <a:spLocks noChangeArrowheads="1"/>
                </p:cNvSpPr>
                <p:nvPr/>
              </p:nvSpPr>
              <p:spPr bwMode="auto">
                <a:xfrm>
                  <a:off x="4305572" y="4965700"/>
                  <a:ext cx="272510" cy="832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Ethernet</a:t>
                  </a:r>
                </a:p>
              </p:txBody>
            </p:sp>
          </p:grpSp>
          <p:grpSp>
            <p:nvGrpSpPr>
              <p:cNvPr id="299" name="Group 298"/>
              <p:cNvGrpSpPr/>
              <p:nvPr/>
            </p:nvGrpSpPr>
            <p:grpSpPr>
              <a:xfrm>
                <a:off x="3421063" y="4332771"/>
                <a:ext cx="339725" cy="282575"/>
                <a:chOff x="3421063" y="4030663"/>
                <a:chExt cx="339725" cy="282575"/>
              </a:xfrm>
            </p:grpSpPr>
            <p:sp>
              <p:nvSpPr>
                <p:cNvPr id="300" name="Freeform 151"/>
                <p:cNvSpPr>
                  <a:spLocks/>
                </p:cNvSpPr>
                <p:nvPr/>
              </p:nvSpPr>
              <p:spPr bwMode="auto">
                <a:xfrm>
                  <a:off x="3421063" y="4030663"/>
                  <a:ext cx="339725" cy="282575"/>
                </a:xfrm>
                <a:custGeom>
                  <a:avLst/>
                  <a:gdLst>
                    <a:gd name="T0" fmla="*/ 0 w 544"/>
                    <a:gd name="T1" fmla="*/ 2147483647 h 453"/>
                    <a:gd name="T2" fmla="*/ 2147483647 w 544"/>
                    <a:gd name="T3" fmla="*/ 0 h 453"/>
                    <a:gd name="T4" fmla="*/ 2147483647 w 544"/>
                    <a:gd name="T5" fmla="*/ 0 h 453"/>
                    <a:gd name="T6" fmla="*/ 2147483647 w 544"/>
                    <a:gd name="T7" fmla="*/ 2147483647 h 453"/>
                    <a:gd name="T8" fmla="*/ 2147483647 w 544"/>
                    <a:gd name="T9" fmla="*/ 2147483647 h 453"/>
                    <a:gd name="T10" fmla="*/ 2147483647 w 544"/>
                    <a:gd name="T11" fmla="*/ 2147483647 h 453"/>
                    <a:gd name="T12" fmla="*/ 2147483647 w 544"/>
                    <a:gd name="T13" fmla="*/ 2147483647 h 453"/>
                    <a:gd name="T14" fmla="*/ 0 w 544"/>
                    <a:gd name="T15" fmla="*/ 2147483647 h 453"/>
                    <a:gd name="T16" fmla="*/ 0 w 544"/>
                    <a:gd name="T17" fmla="*/ 2147483647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3">
                      <a:moveTo>
                        <a:pt x="0" y="45"/>
                      </a:moveTo>
                      <a:cubicBezTo>
                        <a:pt x="0" y="20"/>
                        <a:pt x="20" y="0"/>
                        <a:pt x="45" y="0"/>
                      </a:cubicBezTo>
                      <a:lnTo>
                        <a:pt x="499" y="0"/>
                      </a:lnTo>
                      <a:cubicBezTo>
                        <a:pt x="524" y="0"/>
                        <a:pt x="544" y="20"/>
                        <a:pt x="544" y="45"/>
                      </a:cubicBezTo>
                      <a:lnTo>
                        <a:pt x="544" y="408"/>
                      </a:lnTo>
                      <a:cubicBezTo>
                        <a:pt x="544" y="433"/>
                        <a:pt x="524" y="453"/>
                        <a:pt x="499" y="453"/>
                      </a:cubicBezTo>
                      <a:lnTo>
                        <a:pt x="45" y="453"/>
                      </a:lnTo>
                      <a:cubicBezTo>
                        <a:pt x="20" y="453"/>
                        <a:pt x="0" y="433"/>
                        <a:pt x="0" y="40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01" name="Text Box 790"/>
                <p:cNvSpPr txBox="1">
                  <a:spLocks noChangeArrowheads="1"/>
                </p:cNvSpPr>
                <p:nvPr/>
              </p:nvSpPr>
              <p:spPr bwMode="auto">
                <a:xfrm>
                  <a:off x="3524400" y="4127500"/>
                  <a:ext cx="133049" cy="832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PSI5</a:t>
                  </a:r>
                </a:p>
              </p:txBody>
            </p:sp>
          </p:grpSp>
        </p:grpSp>
        <p:sp>
          <p:nvSpPr>
            <p:cNvPr id="10" name="Freeform 8"/>
            <p:cNvSpPr>
              <a:spLocks/>
            </p:cNvSpPr>
            <p:nvPr/>
          </p:nvSpPr>
          <p:spPr bwMode="auto">
            <a:xfrm>
              <a:off x="6505575" y="4883150"/>
              <a:ext cx="566738"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1" name="Freeform 9"/>
            <p:cNvSpPr>
              <a:spLocks/>
            </p:cNvSpPr>
            <p:nvPr/>
          </p:nvSpPr>
          <p:spPr bwMode="auto">
            <a:xfrm>
              <a:off x="6505575" y="4883150"/>
              <a:ext cx="566738"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2" name="Freeform 10"/>
            <p:cNvSpPr>
              <a:spLocks/>
            </p:cNvSpPr>
            <p:nvPr/>
          </p:nvSpPr>
          <p:spPr bwMode="auto">
            <a:xfrm>
              <a:off x="6478588" y="4910138"/>
              <a:ext cx="566737"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3" name="Freeform 11"/>
            <p:cNvSpPr>
              <a:spLocks/>
            </p:cNvSpPr>
            <p:nvPr/>
          </p:nvSpPr>
          <p:spPr bwMode="auto">
            <a:xfrm>
              <a:off x="6478588" y="4910138"/>
              <a:ext cx="566737"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 name="Freeform 12"/>
            <p:cNvSpPr>
              <a:spLocks/>
            </p:cNvSpPr>
            <p:nvPr/>
          </p:nvSpPr>
          <p:spPr bwMode="auto">
            <a:xfrm>
              <a:off x="6451600" y="4937125"/>
              <a:ext cx="566738" cy="128588"/>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6"/>
                  </a:lnTo>
                  <a:cubicBezTo>
                    <a:pt x="0" y="21"/>
                    <a:pt x="21" y="0"/>
                    <a:pt x="46" y="0"/>
                  </a:cubicBezTo>
                  <a:lnTo>
                    <a:pt x="907" y="0"/>
                  </a:lnTo>
                  <a:cubicBezTo>
                    <a:pt x="932" y="0"/>
                    <a:pt x="953" y="21"/>
                    <a:pt x="953" y="46"/>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5" name="Freeform 13"/>
            <p:cNvSpPr>
              <a:spLocks/>
            </p:cNvSpPr>
            <p:nvPr/>
          </p:nvSpPr>
          <p:spPr bwMode="auto">
            <a:xfrm>
              <a:off x="6451600" y="4937125"/>
              <a:ext cx="566738" cy="128588"/>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6"/>
                  </a:lnTo>
                  <a:cubicBezTo>
                    <a:pt x="0" y="21"/>
                    <a:pt x="21" y="0"/>
                    <a:pt x="46" y="0"/>
                  </a:cubicBezTo>
                  <a:lnTo>
                    <a:pt x="907" y="0"/>
                  </a:lnTo>
                  <a:cubicBezTo>
                    <a:pt x="932" y="0"/>
                    <a:pt x="953" y="21"/>
                    <a:pt x="953" y="46"/>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 name="Freeform 14"/>
            <p:cNvSpPr>
              <a:spLocks/>
            </p:cNvSpPr>
            <p:nvPr/>
          </p:nvSpPr>
          <p:spPr bwMode="auto">
            <a:xfrm>
              <a:off x="6424613" y="4964113"/>
              <a:ext cx="566737"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7" name="Freeform 15"/>
            <p:cNvSpPr>
              <a:spLocks/>
            </p:cNvSpPr>
            <p:nvPr/>
          </p:nvSpPr>
          <p:spPr bwMode="auto">
            <a:xfrm>
              <a:off x="6424613" y="4964113"/>
              <a:ext cx="566737"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8" name="Freeform 16"/>
            <p:cNvSpPr>
              <a:spLocks/>
            </p:cNvSpPr>
            <p:nvPr/>
          </p:nvSpPr>
          <p:spPr bwMode="auto">
            <a:xfrm>
              <a:off x="6397625" y="2130425"/>
              <a:ext cx="566738"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9" name="Freeform 17"/>
            <p:cNvSpPr>
              <a:spLocks/>
            </p:cNvSpPr>
            <p:nvPr/>
          </p:nvSpPr>
          <p:spPr bwMode="auto">
            <a:xfrm>
              <a:off x="6397625" y="2130425"/>
              <a:ext cx="566738"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0" name="Freeform 18"/>
            <p:cNvSpPr>
              <a:spLocks/>
            </p:cNvSpPr>
            <p:nvPr/>
          </p:nvSpPr>
          <p:spPr bwMode="auto">
            <a:xfrm>
              <a:off x="2325688" y="2519363"/>
              <a:ext cx="782637" cy="249237"/>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21" name="Freeform 19"/>
            <p:cNvSpPr>
              <a:spLocks/>
            </p:cNvSpPr>
            <p:nvPr/>
          </p:nvSpPr>
          <p:spPr bwMode="auto">
            <a:xfrm>
              <a:off x="2325688" y="5838825"/>
              <a:ext cx="782637"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22" name="Freeform 20"/>
            <p:cNvSpPr>
              <a:spLocks/>
            </p:cNvSpPr>
            <p:nvPr/>
          </p:nvSpPr>
          <p:spPr bwMode="auto">
            <a:xfrm>
              <a:off x="5226050" y="2506663"/>
              <a:ext cx="352425" cy="728662"/>
            </a:xfrm>
            <a:custGeom>
              <a:avLst/>
              <a:gdLst>
                <a:gd name="T0" fmla="*/ 2147483647 w 590"/>
                <a:gd name="T1" fmla="*/ 2147483647 h 1224"/>
                <a:gd name="T2" fmla="*/ 2147483647 w 590"/>
                <a:gd name="T3" fmla="*/ 2147483647 h 1224"/>
                <a:gd name="T4" fmla="*/ 2147483647 w 590"/>
                <a:gd name="T5" fmla="*/ 2147483647 h 1224"/>
                <a:gd name="T6" fmla="*/ 0 w 590"/>
                <a:gd name="T7" fmla="*/ 2147483647 h 1224"/>
                <a:gd name="T8" fmla="*/ 0 w 590"/>
                <a:gd name="T9" fmla="*/ 2147483647 h 1224"/>
                <a:gd name="T10" fmla="*/ 2147483647 w 590"/>
                <a:gd name="T11" fmla="*/ 0 h 1224"/>
                <a:gd name="T12" fmla="*/ 2147483647 w 590"/>
                <a:gd name="T13" fmla="*/ 0 h 1224"/>
                <a:gd name="T14" fmla="*/ 2147483647 w 590"/>
                <a:gd name="T15" fmla="*/ 2147483647 h 1224"/>
                <a:gd name="T16" fmla="*/ 2147483647 w 590"/>
                <a:gd name="T17" fmla="*/ 2147483647 h 12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90" h="1224">
                  <a:moveTo>
                    <a:pt x="590" y="1179"/>
                  </a:moveTo>
                  <a:cubicBezTo>
                    <a:pt x="590" y="1204"/>
                    <a:pt x="569" y="1224"/>
                    <a:pt x="544" y="1224"/>
                  </a:cubicBezTo>
                  <a:lnTo>
                    <a:pt x="45" y="1224"/>
                  </a:lnTo>
                  <a:cubicBezTo>
                    <a:pt x="20" y="1224"/>
                    <a:pt x="0" y="1204"/>
                    <a:pt x="0" y="1179"/>
                  </a:cubicBezTo>
                  <a:lnTo>
                    <a:pt x="0" y="45"/>
                  </a:lnTo>
                  <a:cubicBezTo>
                    <a:pt x="0" y="20"/>
                    <a:pt x="20" y="0"/>
                    <a:pt x="45" y="0"/>
                  </a:cubicBezTo>
                  <a:lnTo>
                    <a:pt x="544" y="0"/>
                  </a:lnTo>
                  <a:cubicBezTo>
                    <a:pt x="569" y="0"/>
                    <a:pt x="590" y="20"/>
                    <a:pt x="590" y="45"/>
                  </a:cubicBezTo>
                  <a:lnTo>
                    <a:pt x="590" y="1179"/>
                  </a:lnTo>
                  <a:close/>
                </a:path>
              </a:pathLst>
            </a:custGeom>
            <a:solidFill>
              <a:schemeClr val="bg1"/>
            </a:solidFill>
            <a:ln w="0">
              <a:solidFill>
                <a:schemeClr val="tx1"/>
              </a:solidFill>
              <a:prstDash val="solid"/>
              <a:round/>
              <a:headEnd/>
              <a:tailEnd/>
            </a:ln>
          </p:spPr>
          <p:txBody>
            <a:bodyPr>
              <a:noAutofit/>
            </a:bodyPr>
            <a:lstStyle/>
            <a:p>
              <a:endParaRPr lang="en-GB" dirty="0"/>
            </a:p>
          </p:txBody>
        </p:sp>
        <p:sp>
          <p:nvSpPr>
            <p:cNvPr id="23" name="Freeform 21"/>
            <p:cNvSpPr>
              <a:spLocks/>
            </p:cNvSpPr>
            <p:nvPr/>
          </p:nvSpPr>
          <p:spPr bwMode="auto">
            <a:xfrm>
              <a:off x="5630863" y="2506663"/>
              <a:ext cx="352425" cy="728662"/>
            </a:xfrm>
            <a:custGeom>
              <a:avLst/>
              <a:gdLst>
                <a:gd name="T0" fmla="*/ 2147483647 w 590"/>
                <a:gd name="T1" fmla="*/ 2147483647 h 1224"/>
                <a:gd name="T2" fmla="*/ 2147483647 w 590"/>
                <a:gd name="T3" fmla="*/ 2147483647 h 1224"/>
                <a:gd name="T4" fmla="*/ 2147483647 w 590"/>
                <a:gd name="T5" fmla="*/ 2147483647 h 1224"/>
                <a:gd name="T6" fmla="*/ 0 w 590"/>
                <a:gd name="T7" fmla="*/ 2147483647 h 1224"/>
                <a:gd name="T8" fmla="*/ 0 w 590"/>
                <a:gd name="T9" fmla="*/ 2147483647 h 1224"/>
                <a:gd name="T10" fmla="*/ 2147483647 w 590"/>
                <a:gd name="T11" fmla="*/ 0 h 1224"/>
                <a:gd name="T12" fmla="*/ 2147483647 w 590"/>
                <a:gd name="T13" fmla="*/ 0 h 1224"/>
                <a:gd name="T14" fmla="*/ 2147483647 w 590"/>
                <a:gd name="T15" fmla="*/ 2147483647 h 1224"/>
                <a:gd name="T16" fmla="*/ 2147483647 w 590"/>
                <a:gd name="T17" fmla="*/ 2147483647 h 12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90" h="1224">
                  <a:moveTo>
                    <a:pt x="590" y="1179"/>
                  </a:moveTo>
                  <a:cubicBezTo>
                    <a:pt x="590" y="1204"/>
                    <a:pt x="569" y="1224"/>
                    <a:pt x="545" y="1224"/>
                  </a:cubicBezTo>
                  <a:lnTo>
                    <a:pt x="46" y="1224"/>
                  </a:lnTo>
                  <a:cubicBezTo>
                    <a:pt x="21" y="1224"/>
                    <a:pt x="0" y="1204"/>
                    <a:pt x="0" y="1179"/>
                  </a:cubicBezTo>
                  <a:lnTo>
                    <a:pt x="0" y="45"/>
                  </a:lnTo>
                  <a:cubicBezTo>
                    <a:pt x="0" y="20"/>
                    <a:pt x="21" y="0"/>
                    <a:pt x="46" y="0"/>
                  </a:cubicBezTo>
                  <a:lnTo>
                    <a:pt x="545" y="0"/>
                  </a:lnTo>
                  <a:cubicBezTo>
                    <a:pt x="569" y="0"/>
                    <a:pt x="590" y="20"/>
                    <a:pt x="590" y="45"/>
                  </a:cubicBezTo>
                  <a:lnTo>
                    <a:pt x="590" y="1179"/>
                  </a:lnTo>
                  <a:close/>
                </a:path>
              </a:pathLst>
            </a:custGeom>
            <a:solidFill>
              <a:schemeClr val="tx2">
                <a:lumMod val="60000"/>
                <a:lumOff val="40000"/>
              </a:schemeClr>
            </a:solidFill>
            <a:ln>
              <a:noFill/>
            </a:ln>
          </p:spPr>
          <p:txBody>
            <a:bodyPr>
              <a:noAutofit/>
            </a:bodyPr>
            <a:lstStyle/>
            <a:p>
              <a:endParaRPr lang="en-GB" dirty="0"/>
            </a:p>
          </p:txBody>
        </p:sp>
        <p:sp>
          <p:nvSpPr>
            <p:cNvPr id="24" name="Freeform 22"/>
            <p:cNvSpPr>
              <a:spLocks/>
            </p:cNvSpPr>
            <p:nvPr/>
          </p:nvSpPr>
          <p:spPr bwMode="auto">
            <a:xfrm>
              <a:off x="5253038" y="3295650"/>
              <a:ext cx="730250" cy="323850"/>
            </a:xfrm>
            <a:custGeom>
              <a:avLst/>
              <a:gdLst>
                <a:gd name="T0" fmla="*/ 2147483647 w 1225"/>
                <a:gd name="T1" fmla="*/ 2147483647 h 544"/>
                <a:gd name="T2" fmla="*/ 2147483647 w 1225"/>
                <a:gd name="T3" fmla="*/ 2147483647 h 544"/>
                <a:gd name="T4" fmla="*/ 2147483647 w 1225"/>
                <a:gd name="T5" fmla="*/ 2147483647 h 544"/>
                <a:gd name="T6" fmla="*/ 0 w 1225"/>
                <a:gd name="T7" fmla="*/ 2147483647 h 544"/>
                <a:gd name="T8" fmla="*/ 0 w 1225"/>
                <a:gd name="T9" fmla="*/ 2147483647 h 544"/>
                <a:gd name="T10" fmla="*/ 2147483647 w 1225"/>
                <a:gd name="T11" fmla="*/ 0 h 544"/>
                <a:gd name="T12" fmla="*/ 2147483647 w 1225"/>
                <a:gd name="T13" fmla="*/ 0 h 544"/>
                <a:gd name="T14" fmla="*/ 2147483647 w 1225"/>
                <a:gd name="T15" fmla="*/ 2147483647 h 544"/>
                <a:gd name="T16" fmla="*/ 2147483647 w 1225"/>
                <a:gd name="T17" fmla="*/ 2147483647 h 5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544">
                  <a:moveTo>
                    <a:pt x="1225" y="499"/>
                  </a:moveTo>
                  <a:cubicBezTo>
                    <a:pt x="1225" y="524"/>
                    <a:pt x="1204" y="544"/>
                    <a:pt x="1179" y="544"/>
                  </a:cubicBezTo>
                  <a:lnTo>
                    <a:pt x="46" y="544"/>
                  </a:lnTo>
                  <a:cubicBezTo>
                    <a:pt x="21" y="544"/>
                    <a:pt x="0" y="524"/>
                    <a:pt x="0" y="499"/>
                  </a:cubicBezTo>
                  <a:lnTo>
                    <a:pt x="0" y="46"/>
                  </a:lnTo>
                  <a:cubicBezTo>
                    <a:pt x="0" y="21"/>
                    <a:pt x="21" y="0"/>
                    <a:pt x="46" y="0"/>
                  </a:cubicBezTo>
                  <a:lnTo>
                    <a:pt x="1179" y="0"/>
                  </a:lnTo>
                  <a:cubicBezTo>
                    <a:pt x="1204" y="0"/>
                    <a:pt x="1225" y="21"/>
                    <a:pt x="1225" y="46"/>
                  </a:cubicBezTo>
                  <a:lnTo>
                    <a:pt x="1225" y="499"/>
                  </a:lnTo>
                  <a:close/>
                </a:path>
              </a:pathLst>
            </a:custGeom>
            <a:solidFill>
              <a:schemeClr val="tx2">
                <a:lumMod val="60000"/>
                <a:lumOff val="40000"/>
              </a:schemeClr>
            </a:solidFill>
            <a:ln>
              <a:noFill/>
            </a:ln>
          </p:spPr>
          <p:txBody>
            <a:bodyPr>
              <a:noAutofit/>
            </a:bodyPr>
            <a:lstStyle/>
            <a:p>
              <a:endParaRPr lang="en-GB" dirty="0"/>
            </a:p>
          </p:txBody>
        </p:sp>
        <p:sp>
          <p:nvSpPr>
            <p:cNvPr id="25" name="Freeform 23"/>
            <p:cNvSpPr>
              <a:spLocks/>
            </p:cNvSpPr>
            <p:nvPr/>
          </p:nvSpPr>
          <p:spPr bwMode="auto">
            <a:xfrm>
              <a:off x="5253038" y="4040188"/>
              <a:ext cx="730250" cy="323850"/>
            </a:xfrm>
            <a:custGeom>
              <a:avLst/>
              <a:gdLst>
                <a:gd name="T0" fmla="*/ 2147483647 w 1225"/>
                <a:gd name="T1" fmla="*/ 2147483647 h 545"/>
                <a:gd name="T2" fmla="*/ 2147483647 w 1225"/>
                <a:gd name="T3" fmla="*/ 2147483647 h 545"/>
                <a:gd name="T4" fmla="*/ 2147483647 w 1225"/>
                <a:gd name="T5" fmla="*/ 2147483647 h 545"/>
                <a:gd name="T6" fmla="*/ 0 w 1225"/>
                <a:gd name="T7" fmla="*/ 2147483647 h 545"/>
                <a:gd name="T8" fmla="*/ 0 w 1225"/>
                <a:gd name="T9" fmla="*/ 2147483647 h 545"/>
                <a:gd name="T10" fmla="*/ 2147483647 w 1225"/>
                <a:gd name="T11" fmla="*/ 0 h 545"/>
                <a:gd name="T12" fmla="*/ 2147483647 w 1225"/>
                <a:gd name="T13" fmla="*/ 0 h 545"/>
                <a:gd name="T14" fmla="*/ 2147483647 w 1225"/>
                <a:gd name="T15" fmla="*/ 2147483647 h 545"/>
                <a:gd name="T16" fmla="*/ 2147483647 w 1225"/>
                <a:gd name="T17" fmla="*/ 2147483647 h 5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545">
                  <a:moveTo>
                    <a:pt x="1225" y="499"/>
                  </a:moveTo>
                  <a:cubicBezTo>
                    <a:pt x="1225" y="524"/>
                    <a:pt x="1204" y="545"/>
                    <a:pt x="1179" y="545"/>
                  </a:cubicBezTo>
                  <a:lnTo>
                    <a:pt x="46" y="545"/>
                  </a:lnTo>
                  <a:cubicBezTo>
                    <a:pt x="21" y="545"/>
                    <a:pt x="0" y="524"/>
                    <a:pt x="0" y="499"/>
                  </a:cubicBezTo>
                  <a:lnTo>
                    <a:pt x="0" y="46"/>
                  </a:lnTo>
                  <a:cubicBezTo>
                    <a:pt x="0" y="21"/>
                    <a:pt x="21" y="0"/>
                    <a:pt x="46" y="0"/>
                  </a:cubicBezTo>
                  <a:lnTo>
                    <a:pt x="1179" y="0"/>
                  </a:lnTo>
                  <a:cubicBezTo>
                    <a:pt x="1204" y="0"/>
                    <a:pt x="1225" y="21"/>
                    <a:pt x="1225" y="46"/>
                  </a:cubicBezTo>
                  <a:lnTo>
                    <a:pt x="1225" y="499"/>
                  </a:lnTo>
                  <a:close/>
                </a:path>
              </a:pathLst>
            </a:custGeom>
            <a:solidFill>
              <a:schemeClr val="tx2">
                <a:lumMod val="60000"/>
                <a:lumOff val="40000"/>
              </a:schemeClr>
            </a:solidFill>
            <a:ln>
              <a:noFill/>
            </a:ln>
          </p:spPr>
          <p:txBody>
            <a:bodyPr>
              <a:noAutofit/>
            </a:bodyPr>
            <a:lstStyle/>
            <a:p>
              <a:endParaRPr lang="en-GB" dirty="0"/>
            </a:p>
          </p:txBody>
        </p:sp>
        <p:sp>
          <p:nvSpPr>
            <p:cNvPr id="26" name="Freeform 24"/>
            <p:cNvSpPr>
              <a:spLocks/>
            </p:cNvSpPr>
            <p:nvPr/>
          </p:nvSpPr>
          <p:spPr bwMode="auto">
            <a:xfrm>
              <a:off x="5246688" y="4394200"/>
              <a:ext cx="730250" cy="458788"/>
            </a:xfrm>
            <a:custGeom>
              <a:avLst/>
              <a:gdLst>
                <a:gd name="T0" fmla="*/ 2147483647 w 1225"/>
                <a:gd name="T1" fmla="*/ 2147483647 h 771"/>
                <a:gd name="T2" fmla="*/ 2147483647 w 1225"/>
                <a:gd name="T3" fmla="*/ 2147483647 h 771"/>
                <a:gd name="T4" fmla="*/ 2147483647 w 1225"/>
                <a:gd name="T5" fmla="*/ 2147483647 h 771"/>
                <a:gd name="T6" fmla="*/ 0 w 1225"/>
                <a:gd name="T7" fmla="*/ 2147483647 h 771"/>
                <a:gd name="T8" fmla="*/ 0 w 1225"/>
                <a:gd name="T9" fmla="*/ 2147483647 h 771"/>
                <a:gd name="T10" fmla="*/ 2147483647 w 1225"/>
                <a:gd name="T11" fmla="*/ 0 h 771"/>
                <a:gd name="T12" fmla="*/ 2147483647 w 1225"/>
                <a:gd name="T13" fmla="*/ 0 h 771"/>
                <a:gd name="T14" fmla="*/ 2147483647 w 1225"/>
                <a:gd name="T15" fmla="*/ 2147483647 h 771"/>
                <a:gd name="T16" fmla="*/ 2147483647 w 1225"/>
                <a:gd name="T17" fmla="*/ 2147483647 h 7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71">
                  <a:moveTo>
                    <a:pt x="1225" y="725"/>
                  </a:moveTo>
                  <a:cubicBezTo>
                    <a:pt x="1225" y="750"/>
                    <a:pt x="1204" y="771"/>
                    <a:pt x="1179" y="771"/>
                  </a:cubicBezTo>
                  <a:lnTo>
                    <a:pt x="46" y="771"/>
                  </a:lnTo>
                  <a:cubicBezTo>
                    <a:pt x="21" y="771"/>
                    <a:pt x="0" y="750"/>
                    <a:pt x="0" y="725"/>
                  </a:cubicBezTo>
                  <a:lnTo>
                    <a:pt x="0" y="45"/>
                  </a:lnTo>
                  <a:cubicBezTo>
                    <a:pt x="0" y="20"/>
                    <a:pt x="21" y="0"/>
                    <a:pt x="46" y="0"/>
                  </a:cubicBezTo>
                  <a:lnTo>
                    <a:pt x="1179" y="0"/>
                  </a:lnTo>
                  <a:cubicBezTo>
                    <a:pt x="1204" y="0"/>
                    <a:pt x="1225" y="20"/>
                    <a:pt x="1225" y="45"/>
                  </a:cubicBezTo>
                  <a:lnTo>
                    <a:pt x="1225" y="725"/>
                  </a:lnTo>
                  <a:close/>
                </a:path>
              </a:pathLst>
            </a:custGeom>
            <a:solidFill>
              <a:schemeClr val="tx2">
                <a:lumMod val="60000"/>
                <a:lumOff val="40000"/>
              </a:schemeClr>
            </a:solidFill>
            <a:ln>
              <a:noFill/>
            </a:ln>
          </p:spPr>
          <p:txBody>
            <a:bodyPr>
              <a:noAutofit/>
            </a:bodyPr>
            <a:lstStyle/>
            <a:p>
              <a:endParaRPr lang="en-GB" dirty="0"/>
            </a:p>
          </p:txBody>
        </p:sp>
        <p:sp>
          <p:nvSpPr>
            <p:cNvPr id="27" name="Freeform 25"/>
            <p:cNvSpPr>
              <a:spLocks/>
            </p:cNvSpPr>
            <p:nvPr/>
          </p:nvSpPr>
          <p:spPr bwMode="auto">
            <a:xfrm>
              <a:off x="5253038" y="4906963"/>
              <a:ext cx="730250" cy="460375"/>
            </a:xfrm>
            <a:custGeom>
              <a:avLst/>
              <a:gdLst>
                <a:gd name="T0" fmla="*/ 2147483647 w 1225"/>
                <a:gd name="T1" fmla="*/ 2147483647 h 771"/>
                <a:gd name="T2" fmla="*/ 2147483647 w 1225"/>
                <a:gd name="T3" fmla="*/ 2147483647 h 771"/>
                <a:gd name="T4" fmla="*/ 2147483647 w 1225"/>
                <a:gd name="T5" fmla="*/ 2147483647 h 771"/>
                <a:gd name="T6" fmla="*/ 0 w 1225"/>
                <a:gd name="T7" fmla="*/ 2147483647 h 771"/>
                <a:gd name="T8" fmla="*/ 0 w 1225"/>
                <a:gd name="T9" fmla="*/ 2147483647 h 771"/>
                <a:gd name="T10" fmla="*/ 2147483647 w 1225"/>
                <a:gd name="T11" fmla="*/ 0 h 771"/>
                <a:gd name="T12" fmla="*/ 2147483647 w 1225"/>
                <a:gd name="T13" fmla="*/ 0 h 771"/>
                <a:gd name="T14" fmla="*/ 2147483647 w 1225"/>
                <a:gd name="T15" fmla="*/ 2147483647 h 771"/>
                <a:gd name="T16" fmla="*/ 2147483647 w 1225"/>
                <a:gd name="T17" fmla="*/ 2147483647 h 7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71">
                  <a:moveTo>
                    <a:pt x="1225" y="725"/>
                  </a:moveTo>
                  <a:cubicBezTo>
                    <a:pt x="1225" y="750"/>
                    <a:pt x="1204" y="771"/>
                    <a:pt x="1179" y="771"/>
                  </a:cubicBezTo>
                  <a:lnTo>
                    <a:pt x="46" y="771"/>
                  </a:lnTo>
                  <a:cubicBezTo>
                    <a:pt x="21" y="771"/>
                    <a:pt x="0" y="750"/>
                    <a:pt x="0" y="725"/>
                  </a:cubicBezTo>
                  <a:lnTo>
                    <a:pt x="0" y="45"/>
                  </a:lnTo>
                  <a:cubicBezTo>
                    <a:pt x="0" y="20"/>
                    <a:pt x="21" y="0"/>
                    <a:pt x="46" y="0"/>
                  </a:cubicBezTo>
                  <a:lnTo>
                    <a:pt x="1179" y="0"/>
                  </a:lnTo>
                  <a:cubicBezTo>
                    <a:pt x="1204" y="0"/>
                    <a:pt x="1225" y="20"/>
                    <a:pt x="1225" y="45"/>
                  </a:cubicBezTo>
                  <a:lnTo>
                    <a:pt x="1225" y="725"/>
                  </a:lnTo>
                  <a:close/>
                </a:path>
              </a:pathLst>
            </a:custGeom>
            <a:solidFill>
              <a:schemeClr val="tx2">
                <a:lumMod val="60000"/>
                <a:lumOff val="40000"/>
              </a:schemeClr>
            </a:solidFill>
            <a:ln>
              <a:noFill/>
            </a:ln>
          </p:spPr>
          <p:txBody>
            <a:bodyPr>
              <a:noAutofit/>
            </a:bodyPr>
            <a:lstStyle/>
            <a:p>
              <a:endParaRPr lang="en-GB" dirty="0"/>
            </a:p>
          </p:txBody>
        </p:sp>
        <p:sp>
          <p:nvSpPr>
            <p:cNvPr id="28" name="Freeform 26"/>
            <p:cNvSpPr>
              <a:spLocks/>
            </p:cNvSpPr>
            <p:nvPr/>
          </p:nvSpPr>
          <p:spPr bwMode="auto">
            <a:xfrm>
              <a:off x="5253038" y="5419725"/>
              <a:ext cx="730250" cy="912813"/>
            </a:xfrm>
            <a:custGeom>
              <a:avLst/>
              <a:gdLst>
                <a:gd name="T0" fmla="*/ 2147483647 w 1225"/>
                <a:gd name="T1" fmla="*/ 2147483647 h 1532"/>
                <a:gd name="T2" fmla="*/ 2147483647 w 1225"/>
                <a:gd name="T3" fmla="*/ 2147483647 h 1532"/>
                <a:gd name="T4" fmla="*/ 2147483647 w 1225"/>
                <a:gd name="T5" fmla="*/ 2147483647 h 1532"/>
                <a:gd name="T6" fmla="*/ 0 w 1225"/>
                <a:gd name="T7" fmla="*/ 2147483647 h 1532"/>
                <a:gd name="T8" fmla="*/ 0 w 1225"/>
                <a:gd name="T9" fmla="*/ 2147483647 h 1532"/>
                <a:gd name="T10" fmla="*/ 2147483647 w 1225"/>
                <a:gd name="T11" fmla="*/ 0 h 1532"/>
                <a:gd name="T12" fmla="*/ 2147483647 w 1225"/>
                <a:gd name="T13" fmla="*/ 0 h 1532"/>
                <a:gd name="T14" fmla="*/ 2147483647 w 1225"/>
                <a:gd name="T15" fmla="*/ 2147483647 h 1532"/>
                <a:gd name="T16" fmla="*/ 2147483647 w 1225"/>
                <a:gd name="T17" fmla="*/ 2147483647 h 15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1532">
                  <a:moveTo>
                    <a:pt x="1225" y="1487"/>
                  </a:moveTo>
                  <a:cubicBezTo>
                    <a:pt x="1225" y="1512"/>
                    <a:pt x="1204" y="1532"/>
                    <a:pt x="1180" y="1532"/>
                  </a:cubicBezTo>
                  <a:lnTo>
                    <a:pt x="46" y="1532"/>
                  </a:lnTo>
                  <a:cubicBezTo>
                    <a:pt x="21" y="1532"/>
                    <a:pt x="0" y="1512"/>
                    <a:pt x="0" y="1487"/>
                  </a:cubicBezTo>
                  <a:lnTo>
                    <a:pt x="0" y="46"/>
                  </a:lnTo>
                  <a:cubicBezTo>
                    <a:pt x="0" y="21"/>
                    <a:pt x="21" y="0"/>
                    <a:pt x="46" y="0"/>
                  </a:cubicBezTo>
                  <a:lnTo>
                    <a:pt x="1180" y="0"/>
                  </a:lnTo>
                  <a:cubicBezTo>
                    <a:pt x="1204" y="0"/>
                    <a:pt x="1225" y="21"/>
                    <a:pt x="1225" y="46"/>
                  </a:cubicBezTo>
                  <a:lnTo>
                    <a:pt x="1225" y="1487"/>
                  </a:lnTo>
                  <a:close/>
                </a:path>
              </a:pathLst>
            </a:custGeom>
            <a:solidFill>
              <a:schemeClr val="tx2">
                <a:lumMod val="60000"/>
                <a:lumOff val="40000"/>
              </a:schemeClr>
            </a:solidFill>
            <a:ln>
              <a:noFill/>
            </a:ln>
          </p:spPr>
          <p:txBody>
            <a:bodyPr>
              <a:noAutofit/>
            </a:bodyPr>
            <a:lstStyle/>
            <a:p>
              <a:endParaRPr lang="en-GB" dirty="0"/>
            </a:p>
          </p:txBody>
        </p:sp>
        <p:sp>
          <p:nvSpPr>
            <p:cNvPr id="29" name="Freeform 28"/>
            <p:cNvSpPr>
              <a:spLocks/>
            </p:cNvSpPr>
            <p:nvPr/>
          </p:nvSpPr>
          <p:spPr bwMode="auto">
            <a:xfrm>
              <a:off x="2325688" y="5562600"/>
              <a:ext cx="782637" cy="249238"/>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30" name="Freeform 30"/>
            <p:cNvSpPr>
              <a:spLocks/>
            </p:cNvSpPr>
            <p:nvPr/>
          </p:nvSpPr>
          <p:spPr bwMode="auto">
            <a:xfrm>
              <a:off x="2325688" y="4732338"/>
              <a:ext cx="782637"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31" name="Freeform 31"/>
            <p:cNvSpPr>
              <a:spLocks/>
            </p:cNvSpPr>
            <p:nvPr/>
          </p:nvSpPr>
          <p:spPr bwMode="auto">
            <a:xfrm>
              <a:off x="2325688" y="4732338"/>
              <a:ext cx="782637"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2" name="Freeform 32"/>
            <p:cNvSpPr>
              <a:spLocks/>
            </p:cNvSpPr>
            <p:nvPr/>
          </p:nvSpPr>
          <p:spPr bwMode="auto">
            <a:xfrm>
              <a:off x="2325688" y="5287963"/>
              <a:ext cx="782637" cy="249237"/>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33" name="Freeform 33"/>
            <p:cNvSpPr>
              <a:spLocks/>
            </p:cNvSpPr>
            <p:nvPr/>
          </p:nvSpPr>
          <p:spPr bwMode="auto">
            <a:xfrm>
              <a:off x="2325688" y="5287963"/>
              <a:ext cx="782637" cy="249237"/>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4" name="Freeform 34"/>
            <p:cNvSpPr>
              <a:spLocks/>
            </p:cNvSpPr>
            <p:nvPr/>
          </p:nvSpPr>
          <p:spPr bwMode="auto">
            <a:xfrm>
              <a:off x="2325688" y="5008563"/>
              <a:ext cx="782637"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5"/>
                  </a:lnTo>
                  <a:cubicBezTo>
                    <a:pt x="0" y="20"/>
                    <a:pt x="21" y="0"/>
                    <a:pt x="45" y="0"/>
                  </a:cubicBezTo>
                  <a:lnTo>
                    <a:pt x="1270" y="0"/>
                  </a:lnTo>
                  <a:cubicBezTo>
                    <a:pt x="1295" y="0"/>
                    <a:pt x="1315" y="20"/>
                    <a:pt x="1315" y="45"/>
                  </a:cubicBezTo>
                  <a:lnTo>
                    <a:pt x="1315"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35" name="Freeform 35"/>
            <p:cNvSpPr>
              <a:spLocks/>
            </p:cNvSpPr>
            <p:nvPr/>
          </p:nvSpPr>
          <p:spPr bwMode="auto">
            <a:xfrm>
              <a:off x="2325688" y="5008563"/>
              <a:ext cx="782637"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5"/>
                  </a:lnTo>
                  <a:cubicBezTo>
                    <a:pt x="0" y="20"/>
                    <a:pt x="21" y="0"/>
                    <a:pt x="45" y="0"/>
                  </a:cubicBezTo>
                  <a:lnTo>
                    <a:pt x="1270" y="0"/>
                  </a:lnTo>
                  <a:cubicBezTo>
                    <a:pt x="1295" y="0"/>
                    <a:pt x="1315" y="20"/>
                    <a:pt x="1315" y="45"/>
                  </a:cubicBezTo>
                  <a:lnTo>
                    <a:pt x="1315"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6" name="Freeform 36"/>
            <p:cNvSpPr>
              <a:spLocks/>
            </p:cNvSpPr>
            <p:nvPr/>
          </p:nvSpPr>
          <p:spPr bwMode="auto">
            <a:xfrm>
              <a:off x="5307013" y="2130425"/>
              <a:ext cx="676275" cy="127000"/>
            </a:xfrm>
            <a:custGeom>
              <a:avLst/>
              <a:gdLst>
                <a:gd name="T0" fmla="*/ 2147483647 w 1134"/>
                <a:gd name="T1" fmla="*/ 2147483647 h 215"/>
                <a:gd name="T2" fmla="*/ 2147483647 w 1134"/>
                <a:gd name="T3" fmla="*/ 2147483647 h 215"/>
                <a:gd name="T4" fmla="*/ 2147483647 w 1134"/>
                <a:gd name="T5" fmla="*/ 2147483647 h 215"/>
                <a:gd name="T6" fmla="*/ 0 w 1134"/>
                <a:gd name="T7" fmla="*/ 2147483647 h 215"/>
                <a:gd name="T8" fmla="*/ 0 w 1134"/>
                <a:gd name="T9" fmla="*/ 2147483647 h 215"/>
                <a:gd name="T10" fmla="*/ 2147483647 w 1134"/>
                <a:gd name="T11" fmla="*/ 0 h 215"/>
                <a:gd name="T12" fmla="*/ 2147483647 w 1134"/>
                <a:gd name="T13" fmla="*/ 0 h 215"/>
                <a:gd name="T14" fmla="*/ 2147483647 w 1134"/>
                <a:gd name="T15" fmla="*/ 2147483647 h 215"/>
                <a:gd name="T16" fmla="*/ 2147483647 w 1134"/>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4" h="215">
                  <a:moveTo>
                    <a:pt x="1134" y="170"/>
                  </a:moveTo>
                  <a:cubicBezTo>
                    <a:pt x="1134" y="195"/>
                    <a:pt x="1113" y="215"/>
                    <a:pt x="1089" y="215"/>
                  </a:cubicBezTo>
                  <a:lnTo>
                    <a:pt x="45" y="215"/>
                  </a:lnTo>
                  <a:cubicBezTo>
                    <a:pt x="20" y="215"/>
                    <a:pt x="0" y="195"/>
                    <a:pt x="0" y="170"/>
                  </a:cubicBezTo>
                  <a:lnTo>
                    <a:pt x="0" y="45"/>
                  </a:lnTo>
                  <a:cubicBezTo>
                    <a:pt x="0" y="20"/>
                    <a:pt x="20" y="0"/>
                    <a:pt x="45" y="0"/>
                  </a:cubicBezTo>
                  <a:lnTo>
                    <a:pt x="1089" y="0"/>
                  </a:lnTo>
                  <a:cubicBezTo>
                    <a:pt x="1113" y="0"/>
                    <a:pt x="1134" y="20"/>
                    <a:pt x="1134" y="45"/>
                  </a:cubicBezTo>
                  <a:lnTo>
                    <a:pt x="1134"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37" name="Freeform 37"/>
            <p:cNvSpPr>
              <a:spLocks/>
            </p:cNvSpPr>
            <p:nvPr/>
          </p:nvSpPr>
          <p:spPr bwMode="auto">
            <a:xfrm>
              <a:off x="5307013" y="2130425"/>
              <a:ext cx="676275" cy="127000"/>
            </a:xfrm>
            <a:custGeom>
              <a:avLst/>
              <a:gdLst>
                <a:gd name="T0" fmla="*/ 2147483647 w 1134"/>
                <a:gd name="T1" fmla="*/ 2147483647 h 215"/>
                <a:gd name="T2" fmla="*/ 2147483647 w 1134"/>
                <a:gd name="T3" fmla="*/ 2147483647 h 215"/>
                <a:gd name="T4" fmla="*/ 2147483647 w 1134"/>
                <a:gd name="T5" fmla="*/ 2147483647 h 215"/>
                <a:gd name="T6" fmla="*/ 0 w 1134"/>
                <a:gd name="T7" fmla="*/ 2147483647 h 215"/>
                <a:gd name="T8" fmla="*/ 0 w 1134"/>
                <a:gd name="T9" fmla="*/ 2147483647 h 215"/>
                <a:gd name="T10" fmla="*/ 2147483647 w 1134"/>
                <a:gd name="T11" fmla="*/ 0 h 215"/>
                <a:gd name="T12" fmla="*/ 2147483647 w 1134"/>
                <a:gd name="T13" fmla="*/ 0 h 215"/>
                <a:gd name="T14" fmla="*/ 2147483647 w 1134"/>
                <a:gd name="T15" fmla="*/ 2147483647 h 215"/>
                <a:gd name="T16" fmla="*/ 2147483647 w 1134"/>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4" h="215">
                  <a:moveTo>
                    <a:pt x="1134" y="170"/>
                  </a:moveTo>
                  <a:cubicBezTo>
                    <a:pt x="1134" y="195"/>
                    <a:pt x="1113" y="215"/>
                    <a:pt x="1089" y="215"/>
                  </a:cubicBezTo>
                  <a:lnTo>
                    <a:pt x="45" y="215"/>
                  </a:lnTo>
                  <a:cubicBezTo>
                    <a:pt x="20" y="215"/>
                    <a:pt x="0" y="195"/>
                    <a:pt x="0" y="170"/>
                  </a:cubicBezTo>
                  <a:lnTo>
                    <a:pt x="0" y="45"/>
                  </a:lnTo>
                  <a:cubicBezTo>
                    <a:pt x="0" y="20"/>
                    <a:pt x="20" y="0"/>
                    <a:pt x="45" y="0"/>
                  </a:cubicBezTo>
                  <a:lnTo>
                    <a:pt x="1089" y="0"/>
                  </a:lnTo>
                  <a:cubicBezTo>
                    <a:pt x="1113" y="0"/>
                    <a:pt x="1134" y="20"/>
                    <a:pt x="1134" y="45"/>
                  </a:cubicBezTo>
                  <a:lnTo>
                    <a:pt x="1134"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8" name="Freeform 38"/>
            <p:cNvSpPr>
              <a:spLocks/>
            </p:cNvSpPr>
            <p:nvPr/>
          </p:nvSpPr>
          <p:spPr bwMode="auto">
            <a:xfrm>
              <a:off x="5281613" y="2157413"/>
              <a:ext cx="673100" cy="127000"/>
            </a:xfrm>
            <a:custGeom>
              <a:avLst/>
              <a:gdLst>
                <a:gd name="T0" fmla="*/ 2147483647 w 1133"/>
                <a:gd name="T1" fmla="*/ 2147483647 h 215"/>
                <a:gd name="T2" fmla="*/ 2147483647 w 1133"/>
                <a:gd name="T3" fmla="*/ 2147483647 h 215"/>
                <a:gd name="T4" fmla="*/ 2147483647 w 1133"/>
                <a:gd name="T5" fmla="*/ 2147483647 h 215"/>
                <a:gd name="T6" fmla="*/ 0 w 1133"/>
                <a:gd name="T7" fmla="*/ 2147483647 h 215"/>
                <a:gd name="T8" fmla="*/ 0 w 1133"/>
                <a:gd name="T9" fmla="*/ 2147483647 h 215"/>
                <a:gd name="T10" fmla="*/ 2147483647 w 1133"/>
                <a:gd name="T11" fmla="*/ 0 h 215"/>
                <a:gd name="T12" fmla="*/ 2147483647 w 1133"/>
                <a:gd name="T13" fmla="*/ 0 h 215"/>
                <a:gd name="T14" fmla="*/ 2147483647 w 1133"/>
                <a:gd name="T15" fmla="*/ 2147483647 h 215"/>
                <a:gd name="T16" fmla="*/ 2147483647 w 113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3" h="215">
                  <a:moveTo>
                    <a:pt x="1133" y="170"/>
                  </a:moveTo>
                  <a:cubicBezTo>
                    <a:pt x="1133" y="195"/>
                    <a:pt x="1113" y="215"/>
                    <a:pt x="1088" y="215"/>
                  </a:cubicBezTo>
                  <a:lnTo>
                    <a:pt x="45" y="215"/>
                  </a:lnTo>
                  <a:cubicBezTo>
                    <a:pt x="20" y="215"/>
                    <a:pt x="0" y="195"/>
                    <a:pt x="0" y="170"/>
                  </a:cubicBezTo>
                  <a:lnTo>
                    <a:pt x="0" y="45"/>
                  </a:lnTo>
                  <a:cubicBezTo>
                    <a:pt x="0" y="20"/>
                    <a:pt x="20" y="0"/>
                    <a:pt x="45" y="0"/>
                  </a:cubicBezTo>
                  <a:lnTo>
                    <a:pt x="1088" y="0"/>
                  </a:lnTo>
                  <a:cubicBezTo>
                    <a:pt x="1113" y="0"/>
                    <a:pt x="1133" y="20"/>
                    <a:pt x="1133" y="45"/>
                  </a:cubicBezTo>
                  <a:lnTo>
                    <a:pt x="113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39" name="Freeform 39"/>
            <p:cNvSpPr>
              <a:spLocks/>
            </p:cNvSpPr>
            <p:nvPr/>
          </p:nvSpPr>
          <p:spPr bwMode="auto">
            <a:xfrm>
              <a:off x="5281613" y="2157413"/>
              <a:ext cx="673100" cy="127000"/>
            </a:xfrm>
            <a:custGeom>
              <a:avLst/>
              <a:gdLst>
                <a:gd name="T0" fmla="*/ 2147483647 w 1133"/>
                <a:gd name="T1" fmla="*/ 2147483647 h 215"/>
                <a:gd name="T2" fmla="*/ 2147483647 w 1133"/>
                <a:gd name="T3" fmla="*/ 2147483647 h 215"/>
                <a:gd name="T4" fmla="*/ 2147483647 w 1133"/>
                <a:gd name="T5" fmla="*/ 2147483647 h 215"/>
                <a:gd name="T6" fmla="*/ 0 w 1133"/>
                <a:gd name="T7" fmla="*/ 2147483647 h 215"/>
                <a:gd name="T8" fmla="*/ 0 w 1133"/>
                <a:gd name="T9" fmla="*/ 2147483647 h 215"/>
                <a:gd name="T10" fmla="*/ 2147483647 w 1133"/>
                <a:gd name="T11" fmla="*/ 0 h 215"/>
                <a:gd name="T12" fmla="*/ 2147483647 w 1133"/>
                <a:gd name="T13" fmla="*/ 0 h 215"/>
                <a:gd name="T14" fmla="*/ 2147483647 w 1133"/>
                <a:gd name="T15" fmla="*/ 2147483647 h 215"/>
                <a:gd name="T16" fmla="*/ 2147483647 w 113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3" h="215">
                  <a:moveTo>
                    <a:pt x="1133" y="170"/>
                  </a:moveTo>
                  <a:cubicBezTo>
                    <a:pt x="1133" y="195"/>
                    <a:pt x="1113" y="215"/>
                    <a:pt x="1088" y="215"/>
                  </a:cubicBezTo>
                  <a:lnTo>
                    <a:pt x="45" y="215"/>
                  </a:lnTo>
                  <a:cubicBezTo>
                    <a:pt x="20" y="215"/>
                    <a:pt x="0" y="195"/>
                    <a:pt x="0" y="170"/>
                  </a:cubicBezTo>
                  <a:lnTo>
                    <a:pt x="0" y="45"/>
                  </a:lnTo>
                  <a:cubicBezTo>
                    <a:pt x="0" y="20"/>
                    <a:pt x="20" y="0"/>
                    <a:pt x="45" y="0"/>
                  </a:cubicBezTo>
                  <a:lnTo>
                    <a:pt x="1088" y="0"/>
                  </a:lnTo>
                  <a:cubicBezTo>
                    <a:pt x="1113" y="0"/>
                    <a:pt x="1133" y="20"/>
                    <a:pt x="1133" y="45"/>
                  </a:cubicBezTo>
                  <a:lnTo>
                    <a:pt x="113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40" name="Freeform 40"/>
            <p:cNvSpPr>
              <a:spLocks/>
            </p:cNvSpPr>
            <p:nvPr/>
          </p:nvSpPr>
          <p:spPr bwMode="auto">
            <a:xfrm>
              <a:off x="5253038" y="2182813"/>
              <a:ext cx="676275" cy="128587"/>
            </a:xfrm>
            <a:custGeom>
              <a:avLst/>
              <a:gdLst>
                <a:gd name="T0" fmla="*/ 2147483647 w 1134"/>
                <a:gd name="T1" fmla="*/ 2147483647 h 216"/>
                <a:gd name="T2" fmla="*/ 2147483647 w 1134"/>
                <a:gd name="T3" fmla="*/ 2147483647 h 216"/>
                <a:gd name="T4" fmla="*/ 2147483647 w 1134"/>
                <a:gd name="T5" fmla="*/ 2147483647 h 216"/>
                <a:gd name="T6" fmla="*/ 0 w 1134"/>
                <a:gd name="T7" fmla="*/ 2147483647 h 216"/>
                <a:gd name="T8" fmla="*/ 0 w 1134"/>
                <a:gd name="T9" fmla="*/ 2147483647 h 216"/>
                <a:gd name="T10" fmla="*/ 2147483647 w 1134"/>
                <a:gd name="T11" fmla="*/ 0 h 216"/>
                <a:gd name="T12" fmla="*/ 2147483647 w 1134"/>
                <a:gd name="T13" fmla="*/ 0 h 216"/>
                <a:gd name="T14" fmla="*/ 2147483647 w 1134"/>
                <a:gd name="T15" fmla="*/ 2147483647 h 216"/>
                <a:gd name="T16" fmla="*/ 2147483647 w 1134"/>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4" h="216">
                  <a:moveTo>
                    <a:pt x="1134" y="170"/>
                  </a:moveTo>
                  <a:cubicBezTo>
                    <a:pt x="1134" y="195"/>
                    <a:pt x="1114" y="216"/>
                    <a:pt x="1089" y="216"/>
                  </a:cubicBezTo>
                  <a:lnTo>
                    <a:pt x="46" y="216"/>
                  </a:lnTo>
                  <a:cubicBezTo>
                    <a:pt x="21" y="216"/>
                    <a:pt x="0" y="195"/>
                    <a:pt x="0" y="170"/>
                  </a:cubicBezTo>
                  <a:lnTo>
                    <a:pt x="0" y="46"/>
                  </a:lnTo>
                  <a:cubicBezTo>
                    <a:pt x="0" y="21"/>
                    <a:pt x="21" y="0"/>
                    <a:pt x="46" y="0"/>
                  </a:cubicBezTo>
                  <a:lnTo>
                    <a:pt x="1089" y="0"/>
                  </a:lnTo>
                  <a:cubicBezTo>
                    <a:pt x="1114" y="0"/>
                    <a:pt x="1134" y="21"/>
                    <a:pt x="1134" y="46"/>
                  </a:cubicBezTo>
                  <a:lnTo>
                    <a:pt x="1134"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41" name="Freeform 41"/>
            <p:cNvSpPr>
              <a:spLocks/>
            </p:cNvSpPr>
            <p:nvPr/>
          </p:nvSpPr>
          <p:spPr bwMode="auto">
            <a:xfrm>
              <a:off x="5253038" y="2182813"/>
              <a:ext cx="676275" cy="128587"/>
            </a:xfrm>
            <a:custGeom>
              <a:avLst/>
              <a:gdLst>
                <a:gd name="T0" fmla="*/ 2147483647 w 1134"/>
                <a:gd name="T1" fmla="*/ 2147483647 h 216"/>
                <a:gd name="T2" fmla="*/ 2147483647 w 1134"/>
                <a:gd name="T3" fmla="*/ 2147483647 h 216"/>
                <a:gd name="T4" fmla="*/ 2147483647 w 1134"/>
                <a:gd name="T5" fmla="*/ 2147483647 h 216"/>
                <a:gd name="T6" fmla="*/ 0 w 1134"/>
                <a:gd name="T7" fmla="*/ 2147483647 h 216"/>
                <a:gd name="T8" fmla="*/ 0 w 1134"/>
                <a:gd name="T9" fmla="*/ 2147483647 h 216"/>
                <a:gd name="T10" fmla="*/ 2147483647 w 1134"/>
                <a:gd name="T11" fmla="*/ 0 h 216"/>
                <a:gd name="T12" fmla="*/ 2147483647 w 1134"/>
                <a:gd name="T13" fmla="*/ 0 h 216"/>
                <a:gd name="T14" fmla="*/ 2147483647 w 1134"/>
                <a:gd name="T15" fmla="*/ 2147483647 h 216"/>
                <a:gd name="T16" fmla="*/ 2147483647 w 1134"/>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4" h="216">
                  <a:moveTo>
                    <a:pt x="1134" y="170"/>
                  </a:moveTo>
                  <a:cubicBezTo>
                    <a:pt x="1134" y="195"/>
                    <a:pt x="1114" y="216"/>
                    <a:pt x="1089" y="216"/>
                  </a:cubicBezTo>
                  <a:lnTo>
                    <a:pt x="46" y="216"/>
                  </a:lnTo>
                  <a:cubicBezTo>
                    <a:pt x="21" y="216"/>
                    <a:pt x="0" y="195"/>
                    <a:pt x="0" y="170"/>
                  </a:cubicBezTo>
                  <a:lnTo>
                    <a:pt x="0" y="46"/>
                  </a:lnTo>
                  <a:cubicBezTo>
                    <a:pt x="0" y="21"/>
                    <a:pt x="21" y="0"/>
                    <a:pt x="46" y="0"/>
                  </a:cubicBezTo>
                  <a:lnTo>
                    <a:pt x="1089" y="0"/>
                  </a:lnTo>
                  <a:cubicBezTo>
                    <a:pt x="1114" y="0"/>
                    <a:pt x="1134" y="21"/>
                    <a:pt x="1134" y="46"/>
                  </a:cubicBezTo>
                  <a:lnTo>
                    <a:pt x="1134"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42" name="Freeform 42"/>
            <p:cNvSpPr>
              <a:spLocks/>
            </p:cNvSpPr>
            <p:nvPr/>
          </p:nvSpPr>
          <p:spPr bwMode="auto">
            <a:xfrm>
              <a:off x="5226050" y="2211388"/>
              <a:ext cx="676275" cy="127000"/>
            </a:xfrm>
            <a:custGeom>
              <a:avLst/>
              <a:gdLst>
                <a:gd name="T0" fmla="*/ 2147483647 w 1134"/>
                <a:gd name="T1" fmla="*/ 2147483647 h 215"/>
                <a:gd name="T2" fmla="*/ 2147483647 w 1134"/>
                <a:gd name="T3" fmla="*/ 2147483647 h 215"/>
                <a:gd name="T4" fmla="*/ 2147483647 w 1134"/>
                <a:gd name="T5" fmla="*/ 2147483647 h 215"/>
                <a:gd name="T6" fmla="*/ 0 w 1134"/>
                <a:gd name="T7" fmla="*/ 2147483647 h 215"/>
                <a:gd name="T8" fmla="*/ 0 w 1134"/>
                <a:gd name="T9" fmla="*/ 2147483647 h 215"/>
                <a:gd name="T10" fmla="*/ 2147483647 w 1134"/>
                <a:gd name="T11" fmla="*/ 0 h 215"/>
                <a:gd name="T12" fmla="*/ 2147483647 w 1134"/>
                <a:gd name="T13" fmla="*/ 0 h 215"/>
                <a:gd name="T14" fmla="*/ 2147483647 w 1134"/>
                <a:gd name="T15" fmla="*/ 2147483647 h 215"/>
                <a:gd name="T16" fmla="*/ 2147483647 w 1134"/>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4" h="215">
                  <a:moveTo>
                    <a:pt x="1134" y="170"/>
                  </a:moveTo>
                  <a:cubicBezTo>
                    <a:pt x="1134" y="195"/>
                    <a:pt x="1113" y="215"/>
                    <a:pt x="1088" y="215"/>
                  </a:cubicBezTo>
                  <a:lnTo>
                    <a:pt x="45" y="215"/>
                  </a:lnTo>
                  <a:cubicBezTo>
                    <a:pt x="20" y="215"/>
                    <a:pt x="0" y="195"/>
                    <a:pt x="0" y="170"/>
                  </a:cubicBezTo>
                  <a:lnTo>
                    <a:pt x="0" y="45"/>
                  </a:lnTo>
                  <a:cubicBezTo>
                    <a:pt x="0" y="20"/>
                    <a:pt x="20" y="0"/>
                    <a:pt x="45" y="0"/>
                  </a:cubicBezTo>
                  <a:lnTo>
                    <a:pt x="1088" y="0"/>
                  </a:lnTo>
                  <a:cubicBezTo>
                    <a:pt x="1113" y="0"/>
                    <a:pt x="1134" y="20"/>
                    <a:pt x="1134" y="45"/>
                  </a:cubicBezTo>
                  <a:lnTo>
                    <a:pt x="1134"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43" name="Freeform 43"/>
            <p:cNvSpPr>
              <a:spLocks/>
            </p:cNvSpPr>
            <p:nvPr/>
          </p:nvSpPr>
          <p:spPr bwMode="auto">
            <a:xfrm>
              <a:off x="5226050" y="2211388"/>
              <a:ext cx="676275" cy="127000"/>
            </a:xfrm>
            <a:custGeom>
              <a:avLst/>
              <a:gdLst>
                <a:gd name="T0" fmla="*/ 2147483647 w 1134"/>
                <a:gd name="T1" fmla="*/ 2147483647 h 215"/>
                <a:gd name="T2" fmla="*/ 2147483647 w 1134"/>
                <a:gd name="T3" fmla="*/ 2147483647 h 215"/>
                <a:gd name="T4" fmla="*/ 2147483647 w 1134"/>
                <a:gd name="T5" fmla="*/ 2147483647 h 215"/>
                <a:gd name="T6" fmla="*/ 0 w 1134"/>
                <a:gd name="T7" fmla="*/ 2147483647 h 215"/>
                <a:gd name="T8" fmla="*/ 0 w 1134"/>
                <a:gd name="T9" fmla="*/ 2147483647 h 215"/>
                <a:gd name="T10" fmla="*/ 2147483647 w 1134"/>
                <a:gd name="T11" fmla="*/ 0 h 215"/>
                <a:gd name="T12" fmla="*/ 2147483647 w 1134"/>
                <a:gd name="T13" fmla="*/ 0 h 215"/>
                <a:gd name="T14" fmla="*/ 2147483647 w 1134"/>
                <a:gd name="T15" fmla="*/ 2147483647 h 215"/>
                <a:gd name="T16" fmla="*/ 2147483647 w 1134"/>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4" h="215">
                  <a:moveTo>
                    <a:pt x="1134" y="170"/>
                  </a:moveTo>
                  <a:cubicBezTo>
                    <a:pt x="1134" y="195"/>
                    <a:pt x="1113" y="215"/>
                    <a:pt x="1088" y="215"/>
                  </a:cubicBezTo>
                  <a:lnTo>
                    <a:pt x="45" y="215"/>
                  </a:lnTo>
                  <a:cubicBezTo>
                    <a:pt x="20" y="215"/>
                    <a:pt x="0" y="195"/>
                    <a:pt x="0" y="170"/>
                  </a:cubicBezTo>
                  <a:lnTo>
                    <a:pt x="0" y="45"/>
                  </a:lnTo>
                  <a:cubicBezTo>
                    <a:pt x="0" y="20"/>
                    <a:pt x="20" y="0"/>
                    <a:pt x="45" y="0"/>
                  </a:cubicBezTo>
                  <a:lnTo>
                    <a:pt x="1088" y="0"/>
                  </a:lnTo>
                  <a:cubicBezTo>
                    <a:pt x="1113" y="0"/>
                    <a:pt x="1134" y="20"/>
                    <a:pt x="1134" y="45"/>
                  </a:cubicBezTo>
                  <a:lnTo>
                    <a:pt x="1134"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44" name="Freeform 44"/>
            <p:cNvSpPr>
              <a:spLocks/>
            </p:cNvSpPr>
            <p:nvPr/>
          </p:nvSpPr>
          <p:spPr bwMode="auto">
            <a:xfrm>
              <a:off x="6370638" y="2157413"/>
              <a:ext cx="566737" cy="127000"/>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45" name="Freeform 45"/>
            <p:cNvSpPr>
              <a:spLocks/>
            </p:cNvSpPr>
            <p:nvPr/>
          </p:nvSpPr>
          <p:spPr bwMode="auto">
            <a:xfrm>
              <a:off x="6370638" y="2157413"/>
              <a:ext cx="566737" cy="127000"/>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46" name="Freeform 46"/>
            <p:cNvSpPr>
              <a:spLocks/>
            </p:cNvSpPr>
            <p:nvPr/>
          </p:nvSpPr>
          <p:spPr bwMode="auto">
            <a:xfrm>
              <a:off x="6343650" y="2182813"/>
              <a:ext cx="566738"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47" name="Freeform 47"/>
            <p:cNvSpPr>
              <a:spLocks/>
            </p:cNvSpPr>
            <p:nvPr/>
          </p:nvSpPr>
          <p:spPr bwMode="auto">
            <a:xfrm>
              <a:off x="6343650" y="2182813"/>
              <a:ext cx="566738"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48" name="Freeform 48"/>
            <p:cNvSpPr>
              <a:spLocks/>
            </p:cNvSpPr>
            <p:nvPr/>
          </p:nvSpPr>
          <p:spPr bwMode="auto">
            <a:xfrm>
              <a:off x="6316663" y="2211388"/>
              <a:ext cx="566737" cy="127000"/>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49" name="Freeform 49"/>
            <p:cNvSpPr>
              <a:spLocks/>
            </p:cNvSpPr>
            <p:nvPr/>
          </p:nvSpPr>
          <p:spPr bwMode="auto">
            <a:xfrm>
              <a:off x="6316663" y="2211388"/>
              <a:ext cx="566737" cy="127000"/>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0" name="Freeform 50"/>
            <p:cNvSpPr>
              <a:spLocks/>
            </p:cNvSpPr>
            <p:nvPr/>
          </p:nvSpPr>
          <p:spPr bwMode="auto">
            <a:xfrm>
              <a:off x="6316663" y="3390900"/>
              <a:ext cx="566737" cy="12858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6"/>
                  </a:lnTo>
                  <a:cubicBezTo>
                    <a:pt x="0" y="21"/>
                    <a:pt x="21" y="0"/>
                    <a:pt x="46" y="0"/>
                  </a:cubicBezTo>
                  <a:lnTo>
                    <a:pt x="907" y="0"/>
                  </a:lnTo>
                  <a:cubicBezTo>
                    <a:pt x="932" y="0"/>
                    <a:pt x="953" y="21"/>
                    <a:pt x="953" y="46"/>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51" name="Freeform 51"/>
            <p:cNvSpPr>
              <a:spLocks/>
            </p:cNvSpPr>
            <p:nvPr/>
          </p:nvSpPr>
          <p:spPr bwMode="auto">
            <a:xfrm>
              <a:off x="6316663" y="3390900"/>
              <a:ext cx="566737" cy="12858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6"/>
                  </a:lnTo>
                  <a:cubicBezTo>
                    <a:pt x="0" y="21"/>
                    <a:pt x="21" y="0"/>
                    <a:pt x="46" y="0"/>
                  </a:cubicBezTo>
                  <a:lnTo>
                    <a:pt x="907" y="0"/>
                  </a:lnTo>
                  <a:cubicBezTo>
                    <a:pt x="932" y="0"/>
                    <a:pt x="953" y="21"/>
                    <a:pt x="953" y="46"/>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2" name="Freeform 52"/>
            <p:cNvSpPr>
              <a:spLocks/>
            </p:cNvSpPr>
            <p:nvPr/>
          </p:nvSpPr>
          <p:spPr bwMode="auto">
            <a:xfrm>
              <a:off x="6316663" y="4137025"/>
              <a:ext cx="566737" cy="12858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53" name="Freeform 53"/>
            <p:cNvSpPr>
              <a:spLocks/>
            </p:cNvSpPr>
            <p:nvPr/>
          </p:nvSpPr>
          <p:spPr bwMode="auto">
            <a:xfrm>
              <a:off x="6316663" y="4137025"/>
              <a:ext cx="566737" cy="12858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4" name="Freeform 54"/>
            <p:cNvSpPr>
              <a:spLocks/>
            </p:cNvSpPr>
            <p:nvPr/>
          </p:nvSpPr>
          <p:spPr bwMode="auto">
            <a:xfrm>
              <a:off x="6343650" y="4532313"/>
              <a:ext cx="566738"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55" name="Freeform 55"/>
            <p:cNvSpPr>
              <a:spLocks/>
            </p:cNvSpPr>
            <p:nvPr/>
          </p:nvSpPr>
          <p:spPr bwMode="auto">
            <a:xfrm>
              <a:off x="6343650" y="4532313"/>
              <a:ext cx="566738"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6" name="Freeform 56"/>
            <p:cNvSpPr>
              <a:spLocks/>
            </p:cNvSpPr>
            <p:nvPr/>
          </p:nvSpPr>
          <p:spPr bwMode="auto">
            <a:xfrm>
              <a:off x="6397625" y="4991100"/>
              <a:ext cx="566738"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57" name="Freeform 57"/>
            <p:cNvSpPr>
              <a:spLocks/>
            </p:cNvSpPr>
            <p:nvPr/>
          </p:nvSpPr>
          <p:spPr bwMode="auto">
            <a:xfrm>
              <a:off x="6397625" y="4991100"/>
              <a:ext cx="566738"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8" name="Freeform 58"/>
            <p:cNvSpPr>
              <a:spLocks/>
            </p:cNvSpPr>
            <p:nvPr/>
          </p:nvSpPr>
          <p:spPr bwMode="auto">
            <a:xfrm>
              <a:off x="6370638" y="5018088"/>
              <a:ext cx="566737" cy="128587"/>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6"/>
                  </a:lnTo>
                  <a:cubicBezTo>
                    <a:pt x="0" y="21"/>
                    <a:pt x="21" y="0"/>
                    <a:pt x="46" y="0"/>
                  </a:cubicBezTo>
                  <a:lnTo>
                    <a:pt x="907" y="0"/>
                  </a:lnTo>
                  <a:cubicBezTo>
                    <a:pt x="932" y="0"/>
                    <a:pt x="953" y="21"/>
                    <a:pt x="953" y="46"/>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59" name="Freeform 59"/>
            <p:cNvSpPr>
              <a:spLocks/>
            </p:cNvSpPr>
            <p:nvPr/>
          </p:nvSpPr>
          <p:spPr bwMode="auto">
            <a:xfrm>
              <a:off x="6370638" y="5018088"/>
              <a:ext cx="566737" cy="128587"/>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6"/>
                  </a:lnTo>
                  <a:cubicBezTo>
                    <a:pt x="0" y="21"/>
                    <a:pt x="21" y="0"/>
                    <a:pt x="46" y="0"/>
                  </a:cubicBezTo>
                  <a:lnTo>
                    <a:pt x="907" y="0"/>
                  </a:lnTo>
                  <a:cubicBezTo>
                    <a:pt x="932" y="0"/>
                    <a:pt x="953" y="21"/>
                    <a:pt x="953" y="46"/>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0" name="Freeform 60"/>
            <p:cNvSpPr>
              <a:spLocks/>
            </p:cNvSpPr>
            <p:nvPr/>
          </p:nvSpPr>
          <p:spPr bwMode="auto">
            <a:xfrm>
              <a:off x="6343650" y="5045075"/>
              <a:ext cx="566738"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1" name="Freeform 61"/>
            <p:cNvSpPr>
              <a:spLocks/>
            </p:cNvSpPr>
            <p:nvPr/>
          </p:nvSpPr>
          <p:spPr bwMode="auto">
            <a:xfrm>
              <a:off x="6343650" y="5045075"/>
              <a:ext cx="566738"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2" name="Freeform 62"/>
            <p:cNvSpPr>
              <a:spLocks/>
            </p:cNvSpPr>
            <p:nvPr/>
          </p:nvSpPr>
          <p:spPr bwMode="auto">
            <a:xfrm>
              <a:off x="6316663" y="5072063"/>
              <a:ext cx="566737"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3" name="Freeform 63"/>
            <p:cNvSpPr>
              <a:spLocks/>
            </p:cNvSpPr>
            <p:nvPr/>
          </p:nvSpPr>
          <p:spPr bwMode="auto">
            <a:xfrm>
              <a:off x="6316663" y="5072063"/>
              <a:ext cx="566737"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4" name="Freeform 64"/>
            <p:cNvSpPr>
              <a:spLocks/>
            </p:cNvSpPr>
            <p:nvPr/>
          </p:nvSpPr>
          <p:spPr bwMode="auto">
            <a:xfrm>
              <a:off x="6397625" y="5900738"/>
              <a:ext cx="566738"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5" name="Freeform 65"/>
            <p:cNvSpPr>
              <a:spLocks/>
            </p:cNvSpPr>
            <p:nvPr/>
          </p:nvSpPr>
          <p:spPr bwMode="auto">
            <a:xfrm>
              <a:off x="6397625" y="5900738"/>
              <a:ext cx="566738"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6" name="Freeform 66"/>
            <p:cNvSpPr>
              <a:spLocks/>
            </p:cNvSpPr>
            <p:nvPr/>
          </p:nvSpPr>
          <p:spPr bwMode="auto">
            <a:xfrm>
              <a:off x="6370638" y="5927725"/>
              <a:ext cx="566737" cy="127000"/>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69"/>
                  </a:moveTo>
                  <a:cubicBezTo>
                    <a:pt x="953" y="194"/>
                    <a:pt x="932" y="215"/>
                    <a:pt x="907" y="215"/>
                  </a:cubicBezTo>
                  <a:lnTo>
                    <a:pt x="46" y="215"/>
                  </a:lnTo>
                  <a:cubicBezTo>
                    <a:pt x="21" y="215"/>
                    <a:pt x="0" y="194"/>
                    <a:pt x="0" y="169"/>
                  </a:cubicBezTo>
                  <a:lnTo>
                    <a:pt x="0" y="45"/>
                  </a:lnTo>
                  <a:cubicBezTo>
                    <a:pt x="0" y="20"/>
                    <a:pt x="21" y="0"/>
                    <a:pt x="46" y="0"/>
                  </a:cubicBezTo>
                  <a:lnTo>
                    <a:pt x="907" y="0"/>
                  </a:lnTo>
                  <a:cubicBezTo>
                    <a:pt x="932" y="0"/>
                    <a:pt x="953" y="20"/>
                    <a:pt x="953" y="45"/>
                  </a:cubicBezTo>
                  <a:lnTo>
                    <a:pt x="953" y="169"/>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7" name="Freeform 67"/>
            <p:cNvSpPr>
              <a:spLocks/>
            </p:cNvSpPr>
            <p:nvPr/>
          </p:nvSpPr>
          <p:spPr bwMode="auto">
            <a:xfrm>
              <a:off x="6370638" y="5927725"/>
              <a:ext cx="566737" cy="127000"/>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69"/>
                  </a:moveTo>
                  <a:cubicBezTo>
                    <a:pt x="953" y="194"/>
                    <a:pt x="932" y="215"/>
                    <a:pt x="907" y="215"/>
                  </a:cubicBezTo>
                  <a:lnTo>
                    <a:pt x="46" y="215"/>
                  </a:lnTo>
                  <a:cubicBezTo>
                    <a:pt x="21" y="215"/>
                    <a:pt x="0" y="194"/>
                    <a:pt x="0" y="169"/>
                  </a:cubicBezTo>
                  <a:lnTo>
                    <a:pt x="0" y="45"/>
                  </a:lnTo>
                  <a:cubicBezTo>
                    <a:pt x="0" y="20"/>
                    <a:pt x="21" y="0"/>
                    <a:pt x="46" y="0"/>
                  </a:cubicBezTo>
                  <a:lnTo>
                    <a:pt x="907" y="0"/>
                  </a:lnTo>
                  <a:cubicBezTo>
                    <a:pt x="932" y="0"/>
                    <a:pt x="953" y="20"/>
                    <a:pt x="953" y="45"/>
                  </a:cubicBezTo>
                  <a:lnTo>
                    <a:pt x="953" y="169"/>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8" name="Freeform 68"/>
            <p:cNvSpPr>
              <a:spLocks/>
            </p:cNvSpPr>
            <p:nvPr/>
          </p:nvSpPr>
          <p:spPr bwMode="auto">
            <a:xfrm>
              <a:off x="6343650" y="5954713"/>
              <a:ext cx="566738"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9" name="Freeform 69"/>
            <p:cNvSpPr>
              <a:spLocks/>
            </p:cNvSpPr>
            <p:nvPr/>
          </p:nvSpPr>
          <p:spPr bwMode="auto">
            <a:xfrm>
              <a:off x="6343650" y="5954713"/>
              <a:ext cx="566738"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0" name="Freeform 70"/>
            <p:cNvSpPr>
              <a:spLocks/>
            </p:cNvSpPr>
            <p:nvPr/>
          </p:nvSpPr>
          <p:spPr bwMode="auto">
            <a:xfrm>
              <a:off x="6316663" y="5981700"/>
              <a:ext cx="566737"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1" y="216"/>
                    <a:pt x="907" y="216"/>
                  </a:cubicBezTo>
                  <a:lnTo>
                    <a:pt x="45" y="216"/>
                  </a:lnTo>
                  <a:cubicBezTo>
                    <a:pt x="20" y="216"/>
                    <a:pt x="0" y="195"/>
                    <a:pt x="0" y="170"/>
                  </a:cubicBezTo>
                  <a:lnTo>
                    <a:pt x="0" y="46"/>
                  </a:lnTo>
                  <a:cubicBezTo>
                    <a:pt x="0" y="21"/>
                    <a:pt x="20" y="0"/>
                    <a:pt x="45" y="0"/>
                  </a:cubicBezTo>
                  <a:lnTo>
                    <a:pt x="907" y="0"/>
                  </a:lnTo>
                  <a:cubicBezTo>
                    <a:pt x="931"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1" name="Freeform 71"/>
            <p:cNvSpPr>
              <a:spLocks/>
            </p:cNvSpPr>
            <p:nvPr/>
          </p:nvSpPr>
          <p:spPr bwMode="auto">
            <a:xfrm>
              <a:off x="6316663" y="5981700"/>
              <a:ext cx="566737"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1" y="216"/>
                    <a:pt x="907" y="216"/>
                  </a:cubicBezTo>
                  <a:lnTo>
                    <a:pt x="45" y="216"/>
                  </a:lnTo>
                  <a:cubicBezTo>
                    <a:pt x="20" y="216"/>
                    <a:pt x="0" y="195"/>
                    <a:pt x="0" y="170"/>
                  </a:cubicBezTo>
                  <a:lnTo>
                    <a:pt x="0" y="46"/>
                  </a:lnTo>
                  <a:cubicBezTo>
                    <a:pt x="0" y="21"/>
                    <a:pt x="20" y="0"/>
                    <a:pt x="45" y="0"/>
                  </a:cubicBezTo>
                  <a:lnTo>
                    <a:pt x="907" y="0"/>
                  </a:lnTo>
                  <a:cubicBezTo>
                    <a:pt x="931"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2" name="Freeform 72"/>
            <p:cNvSpPr>
              <a:spLocks/>
            </p:cNvSpPr>
            <p:nvPr/>
          </p:nvSpPr>
          <p:spPr bwMode="auto">
            <a:xfrm>
              <a:off x="6316663" y="6135688"/>
              <a:ext cx="566737"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3" name="Freeform 73"/>
            <p:cNvSpPr>
              <a:spLocks/>
            </p:cNvSpPr>
            <p:nvPr/>
          </p:nvSpPr>
          <p:spPr bwMode="auto">
            <a:xfrm>
              <a:off x="6316663" y="6135688"/>
              <a:ext cx="566737"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4" name="Freeform 76"/>
            <p:cNvSpPr>
              <a:spLocks/>
            </p:cNvSpPr>
            <p:nvPr/>
          </p:nvSpPr>
          <p:spPr bwMode="auto">
            <a:xfrm>
              <a:off x="6397625" y="5353050"/>
              <a:ext cx="566738"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5" name="Freeform 77"/>
            <p:cNvSpPr>
              <a:spLocks/>
            </p:cNvSpPr>
            <p:nvPr/>
          </p:nvSpPr>
          <p:spPr bwMode="auto">
            <a:xfrm>
              <a:off x="6397625" y="5353050"/>
              <a:ext cx="566738"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6" name="Freeform 78"/>
            <p:cNvSpPr>
              <a:spLocks/>
            </p:cNvSpPr>
            <p:nvPr/>
          </p:nvSpPr>
          <p:spPr bwMode="auto">
            <a:xfrm>
              <a:off x="6370638" y="5378450"/>
              <a:ext cx="566737" cy="12858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6"/>
                  </a:lnTo>
                  <a:cubicBezTo>
                    <a:pt x="0" y="21"/>
                    <a:pt x="21" y="0"/>
                    <a:pt x="46" y="0"/>
                  </a:cubicBezTo>
                  <a:lnTo>
                    <a:pt x="907" y="0"/>
                  </a:lnTo>
                  <a:cubicBezTo>
                    <a:pt x="932" y="0"/>
                    <a:pt x="953" y="21"/>
                    <a:pt x="953" y="46"/>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7" name="Freeform 79"/>
            <p:cNvSpPr>
              <a:spLocks/>
            </p:cNvSpPr>
            <p:nvPr/>
          </p:nvSpPr>
          <p:spPr bwMode="auto">
            <a:xfrm>
              <a:off x="6370638" y="5378450"/>
              <a:ext cx="566737" cy="12858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6"/>
                  </a:lnTo>
                  <a:cubicBezTo>
                    <a:pt x="0" y="21"/>
                    <a:pt x="21" y="0"/>
                    <a:pt x="46" y="0"/>
                  </a:cubicBezTo>
                  <a:lnTo>
                    <a:pt x="907" y="0"/>
                  </a:lnTo>
                  <a:cubicBezTo>
                    <a:pt x="932" y="0"/>
                    <a:pt x="953" y="21"/>
                    <a:pt x="953" y="46"/>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8" name="Freeform 80"/>
            <p:cNvSpPr>
              <a:spLocks/>
            </p:cNvSpPr>
            <p:nvPr/>
          </p:nvSpPr>
          <p:spPr bwMode="auto">
            <a:xfrm>
              <a:off x="6316663" y="5586413"/>
              <a:ext cx="566737"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9" name="Freeform 81"/>
            <p:cNvSpPr>
              <a:spLocks/>
            </p:cNvSpPr>
            <p:nvPr/>
          </p:nvSpPr>
          <p:spPr bwMode="auto">
            <a:xfrm>
              <a:off x="6316663" y="5586413"/>
              <a:ext cx="566737"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0" name="Freeform 82"/>
            <p:cNvSpPr>
              <a:spLocks/>
            </p:cNvSpPr>
            <p:nvPr/>
          </p:nvSpPr>
          <p:spPr bwMode="auto">
            <a:xfrm>
              <a:off x="6316663" y="5745163"/>
              <a:ext cx="566737"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4"/>
                    <a:pt x="932" y="215"/>
                    <a:pt x="907" y="215"/>
                  </a:cubicBezTo>
                  <a:lnTo>
                    <a:pt x="46" y="215"/>
                  </a:lnTo>
                  <a:cubicBezTo>
                    <a:pt x="21" y="215"/>
                    <a:pt x="0" y="194"/>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1" name="Freeform 83"/>
            <p:cNvSpPr>
              <a:spLocks/>
            </p:cNvSpPr>
            <p:nvPr/>
          </p:nvSpPr>
          <p:spPr bwMode="auto">
            <a:xfrm>
              <a:off x="6316663" y="5745163"/>
              <a:ext cx="566737"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4"/>
                    <a:pt x="932" y="215"/>
                    <a:pt x="907" y="215"/>
                  </a:cubicBezTo>
                  <a:lnTo>
                    <a:pt x="46" y="215"/>
                  </a:lnTo>
                  <a:cubicBezTo>
                    <a:pt x="21" y="215"/>
                    <a:pt x="0" y="194"/>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2" name="Freeform 84"/>
            <p:cNvSpPr>
              <a:spLocks/>
            </p:cNvSpPr>
            <p:nvPr/>
          </p:nvSpPr>
          <p:spPr bwMode="auto">
            <a:xfrm>
              <a:off x="6316663" y="4559300"/>
              <a:ext cx="566737" cy="12858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69"/>
                  </a:moveTo>
                  <a:cubicBezTo>
                    <a:pt x="953" y="194"/>
                    <a:pt x="932" y="215"/>
                    <a:pt x="907" y="215"/>
                  </a:cubicBezTo>
                  <a:lnTo>
                    <a:pt x="46" y="215"/>
                  </a:lnTo>
                  <a:cubicBezTo>
                    <a:pt x="21" y="215"/>
                    <a:pt x="0" y="194"/>
                    <a:pt x="0" y="169"/>
                  </a:cubicBezTo>
                  <a:lnTo>
                    <a:pt x="0" y="45"/>
                  </a:lnTo>
                  <a:cubicBezTo>
                    <a:pt x="0" y="20"/>
                    <a:pt x="21" y="0"/>
                    <a:pt x="46" y="0"/>
                  </a:cubicBezTo>
                  <a:lnTo>
                    <a:pt x="907" y="0"/>
                  </a:lnTo>
                  <a:cubicBezTo>
                    <a:pt x="932" y="0"/>
                    <a:pt x="953" y="20"/>
                    <a:pt x="953" y="45"/>
                  </a:cubicBezTo>
                  <a:lnTo>
                    <a:pt x="953" y="169"/>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3" name="Freeform 85"/>
            <p:cNvSpPr>
              <a:spLocks/>
            </p:cNvSpPr>
            <p:nvPr/>
          </p:nvSpPr>
          <p:spPr bwMode="auto">
            <a:xfrm>
              <a:off x="6316663" y="4559300"/>
              <a:ext cx="566737" cy="12858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69"/>
                  </a:moveTo>
                  <a:cubicBezTo>
                    <a:pt x="953" y="194"/>
                    <a:pt x="932" y="215"/>
                    <a:pt x="907" y="215"/>
                  </a:cubicBezTo>
                  <a:lnTo>
                    <a:pt x="46" y="215"/>
                  </a:lnTo>
                  <a:cubicBezTo>
                    <a:pt x="21" y="215"/>
                    <a:pt x="0" y="194"/>
                    <a:pt x="0" y="169"/>
                  </a:cubicBezTo>
                  <a:lnTo>
                    <a:pt x="0" y="45"/>
                  </a:lnTo>
                  <a:cubicBezTo>
                    <a:pt x="0" y="20"/>
                    <a:pt x="21" y="0"/>
                    <a:pt x="46" y="0"/>
                  </a:cubicBezTo>
                  <a:lnTo>
                    <a:pt x="907" y="0"/>
                  </a:lnTo>
                  <a:cubicBezTo>
                    <a:pt x="932" y="0"/>
                    <a:pt x="953" y="20"/>
                    <a:pt x="953" y="45"/>
                  </a:cubicBezTo>
                  <a:lnTo>
                    <a:pt x="953" y="169"/>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4" name="Freeform 86"/>
            <p:cNvSpPr>
              <a:spLocks/>
            </p:cNvSpPr>
            <p:nvPr/>
          </p:nvSpPr>
          <p:spPr bwMode="auto">
            <a:xfrm>
              <a:off x="6397625" y="2665413"/>
              <a:ext cx="566738" cy="249237"/>
            </a:xfrm>
            <a:custGeom>
              <a:avLst/>
              <a:gdLst>
                <a:gd name="T0" fmla="*/ 2147483647 w 952"/>
                <a:gd name="T1" fmla="*/ 2147483647 h 420"/>
                <a:gd name="T2" fmla="*/ 2147483647 w 952"/>
                <a:gd name="T3" fmla="*/ 2147483647 h 420"/>
                <a:gd name="T4" fmla="*/ 2147483647 w 952"/>
                <a:gd name="T5" fmla="*/ 2147483647 h 420"/>
                <a:gd name="T6" fmla="*/ 0 w 952"/>
                <a:gd name="T7" fmla="*/ 2147483647 h 420"/>
                <a:gd name="T8" fmla="*/ 0 w 952"/>
                <a:gd name="T9" fmla="*/ 2147483647 h 420"/>
                <a:gd name="T10" fmla="*/ 2147483647 w 952"/>
                <a:gd name="T11" fmla="*/ 0 h 420"/>
                <a:gd name="T12" fmla="*/ 2147483647 w 952"/>
                <a:gd name="T13" fmla="*/ 0 h 420"/>
                <a:gd name="T14" fmla="*/ 2147483647 w 952"/>
                <a:gd name="T15" fmla="*/ 2147483647 h 420"/>
                <a:gd name="T16" fmla="*/ 2147483647 w 952"/>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420">
                  <a:moveTo>
                    <a:pt x="952" y="374"/>
                  </a:moveTo>
                  <a:cubicBezTo>
                    <a:pt x="952" y="399"/>
                    <a:pt x="932" y="420"/>
                    <a:pt x="907" y="420"/>
                  </a:cubicBezTo>
                  <a:lnTo>
                    <a:pt x="45" y="420"/>
                  </a:lnTo>
                  <a:cubicBezTo>
                    <a:pt x="20" y="420"/>
                    <a:pt x="0" y="399"/>
                    <a:pt x="0" y="374"/>
                  </a:cubicBezTo>
                  <a:lnTo>
                    <a:pt x="0" y="46"/>
                  </a:lnTo>
                  <a:cubicBezTo>
                    <a:pt x="0" y="21"/>
                    <a:pt x="20" y="0"/>
                    <a:pt x="45" y="0"/>
                  </a:cubicBezTo>
                  <a:lnTo>
                    <a:pt x="907" y="0"/>
                  </a:lnTo>
                  <a:cubicBezTo>
                    <a:pt x="932" y="0"/>
                    <a:pt x="952" y="21"/>
                    <a:pt x="952" y="46"/>
                  </a:cubicBezTo>
                  <a:lnTo>
                    <a:pt x="952"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5" name="Freeform 87"/>
            <p:cNvSpPr>
              <a:spLocks/>
            </p:cNvSpPr>
            <p:nvPr/>
          </p:nvSpPr>
          <p:spPr bwMode="auto">
            <a:xfrm>
              <a:off x="6397625" y="2665413"/>
              <a:ext cx="566738" cy="249237"/>
            </a:xfrm>
            <a:custGeom>
              <a:avLst/>
              <a:gdLst>
                <a:gd name="T0" fmla="*/ 2147483647 w 952"/>
                <a:gd name="T1" fmla="*/ 2147483647 h 420"/>
                <a:gd name="T2" fmla="*/ 2147483647 w 952"/>
                <a:gd name="T3" fmla="*/ 2147483647 h 420"/>
                <a:gd name="T4" fmla="*/ 2147483647 w 952"/>
                <a:gd name="T5" fmla="*/ 2147483647 h 420"/>
                <a:gd name="T6" fmla="*/ 0 w 952"/>
                <a:gd name="T7" fmla="*/ 2147483647 h 420"/>
                <a:gd name="T8" fmla="*/ 0 w 952"/>
                <a:gd name="T9" fmla="*/ 2147483647 h 420"/>
                <a:gd name="T10" fmla="*/ 2147483647 w 952"/>
                <a:gd name="T11" fmla="*/ 0 h 420"/>
                <a:gd name="T12" fmla="*/ 2147483647 w 952"/>
                <a:gd name="T13" fmla="*/ 0 h 420"/>
                <a:gd name="T14" fmla="*/ 2147483647 w 952"/>
                <a:gd name="T15" fmla="*/ 2147483647 h 420"/>
                <a:gd name="T16" fmla="*/ 2147483647 w 952"/>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420">
                  <a:moveTo>
                    <a:pt x="952" y="374"/>
                  </a:moveTo>
                  <a:cubicBezTo>
                    <a:pt x="952" y="399"/>
                    <a:pt x="932" y="420"/>
                    <a:pt x="907" y="420"/>
                  </a:cubicBezTo>
                  <a:lnTo>
                    <a:pt x="45" y="420"/>
                  </a:lnTo>
                  <a:cubicBezTo>
                    <a:pt x="20" y="420"/>
                    <a:pt x="0" y="399"/>
                    <a:pt x="0" y="374"/>
                  </a:cubicBezTo>
                  <a:lnTo>
                    <a:pt x="0" y="46"/>
                  </a:lnTo>
                  <a:cubicBezTo>
                    <a:pt x="0" y="21"/>
                    <a:pt x="20" y="0"/>
                    <a:pt x="45" y="0"/>
                  </a:cubicBezTo>
                  <a:lnTo>
                    <a:pt x="907" y="0"/>
                  </a:lnTo>
                  <a:cubicBezTo>
                    <a:pt x="932" y="0"/>
                    <a:pt x="952" y="21"/>
                    <a:pt x="952" y="46"/>
                  </a:cubicBezTo>
                  <a:lnTo>
                    <a:pt x="952"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6" name="Freeform 88"/>
            <p:cNvSpPr>
              <a:spLocks/>
            </p:cNvSpPr>
            <p:nvPr/>
          </p:nvSpPr>
          <p:spPr bwMode="auto">
            <a:xfrm>
              <a:off x="6370638" y="2692400"/>
              <a:ext cx="566737" cy="249238"/>
            </a:xfrm>
            <a:custGeom>
              <a:avLst/>
              <a:gdLst>
                <a:gd name="T0" fmla="*/ 2147483647 w 953"/>
                <a:gd name="T1" fmla="*/ 2147483647 h 419"/>
                <a:gd name="T2" fmla="*/ 2147483647 w 953"/>
                <a:gd name="T3" fmla="*/ 2147483647 h 419"/>
                <a:gd name="T4" fmla="*/ 2147483647 w 953"/>
                <a:gd name="T5" fmla="*/ 2147483647 h 419"/>
                <a:gd name="T6" fmla="*/ 0 w 953"/>
                <a:gd name="T7" fmla="*/ 2147483647 h 419"/>
                <a:gd name="T8" fmla="*/ 0 w 953"/>
                <a:gd name="T9" fmla="*/ 2147483647 h 419"/>
                <a:gd name="T10" fmla="*/ 2147483647 w 953"/>
                <a:gd name="T11" fmla="*/ 0 h 419"/>
                <a:gd name="T12" fmla="*/ 2147483647 w 953"/>
                <a:gd name="T13" fmla="*/ 0 h 419"/>
                <a:gd name="T14" fmla="*/ 2147483647 w 953"/>
                <a:gd name="T15" fmla="*/ 2147483647 h 419"/>
                <a:gd name="T16" fmla="*/ 2147483647 w 953"/>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419">
                  <a:moveTo>
                    <a:pt x="953" y="374"/>
                  </a:moveTo>
                  <a:cubicBezTo>
                    <a:pt x="953" y="398"/>
                    <a:pt x="932" y="419"/>
                    <a:pt x="907" y="419"/>
                  </a:cubicBezTo>
                  <a:lnTo>
                    <a:pt x="46" y="419"/>
                  </a:lnTo>
                  <a:cubicBezTo>
                    <a:pt x="21" y="419"/>
                    <a:pt x="0" y="398"/>
                    <a:pt x="0" y="374"/>
                  </a:cubicBezTo>
                  <a:lnTo>
                    <a:pt x="0" y="45"/>
                  </a:lnTo>
                  <a:cubicBezTo>
                    <a:pt x="0" y="20"/>
                    <a:pt x="21" y="0"/>
                    <a:pt x="46" y="0"/>
                  </a:cubicBezTo>
                  <a:lnTo>
                    <a:pt x="907" y="0"/>
                  </a:lnTo>
                  <a:cubicBezTo>
                    <a:pt x="932" y="0"/>
                    <a:pt x="953" y="20"/>
                    <a:pt x="953" y="45"/>
                  </a:cubicBezTo>
                  <a:lnTo>
                    <a:pt x="953"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7" name="Freeform 89"/>
            <p:cNvSpPr>
              <a:spLocks/>
            </p:cNvSpPr>
            <p:nvPr/>
          </p:nvSpPr>
          <p:spPr bwMode="auto">
            <a:xfrm>
              <a:off x="6370638" y="2692400"/>
              <a:ext cx="566737" cy="249238"/>
            </a:xfrm>
            <a:custGeom>
              <a:avLst/>
              <a:gdLst>
                <a:gd name="T0" fmla="*/ 2147483647 w 953"/>
                <a:gd name="T1" fmla="*/ 2147483647 h 419"/>
                <a:gd name="T2" fmla="*/ 2147483647 w 953"/>
                <a:gd name="T3" fmla="*/ 2147483647 h 419"/>
                <a:gd name="T4" fmla="*/ 2147483647 w 953"/>
                <a:gd name="T5" fmla="*/ 2147483647 h 419"/>
                <a:gd name="T6" fmla="*/ 0 w 953"/>
                <a:gd name="T7" fmla="*/ 2147483647 h 419"/>
                <a:gd name="T8" fmla="*/ 0 w 953"/>
                <a:gd name="T9" fmla="*/ 2147483647 h 419"/>
                <a:gd name="T10" fmla="*/ 2147483647 w 953"/>
                <a:gd name="T11" fmla="*/ 0 h 419"/>
                <a:gd name="T12" fmla="*/ 2147483647 w 953"/>
                <a:gd name="T13" fmla="*/ 0 h 419"/>
                <a:gd name="T14" fmla="*/ 2147483647 w 953"/>
                <a:gd name="T15" fmla="*/ 2147483647 h 419"/>
                <a:gd name="T16" fmla="*/ 2147483647 w 953"/>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419">
                  <a:moveTo>
                    <a:pt x="953" y="374"/>
                  </a:moveTo>
                  <a:cubicBezTo>
                    <a:pt x="953" y="398"/>
                    <a:pt x="932" y="419"/>
                    <a:pt x="907" y="419"/>
                  </a:cubicBezTo>
                  <a:lnTo>
                    <a:pt x="46" y="419"/>
                  </a:lnTo>
                  <a:cubicBezTo>
                    <a:pt x="21" y="419"/>
                    <a:pt x="0" y="398"/>
                    <a:pt x="0" y="374"/>
                  </a:cubicBezTo>
                  <a:lnTo>
                    <a:pt x="0" y="45"/>
                  </a:lnTo>
                  <a:cubicBezTo>
                    <a:pt x="0" y="20"/>
                    <a:pt x="21" y="0"/>
                    <a:pt x="46" y="0"/>
                  </a:cubicBezTo>
                  <a:lnTo>
                    <a:pt x="907" y="0"/>
                  </a:lnTo>
                  <a:cubicBezTo>
                    <a:pt x="932" y="0"/>
                    <a:pt x="953" y="20"/>
                    <a:pt x="953" y="45"/>
                  </a:cubicBezTo>
                  <a:lnTo>
                    <a:pt x="953"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8" name="Freeform 90"/>
            <p:cNvSpPr>
              <a:spLocks/>
            </p:cNvSpPr>
            <p:nvPr/>
          </p:nvSpPr>
          <p:spPr bwMode="auto">
            <a:xfrm>
              <a:off x="6343650" y="2716213"/>
              <a:ext cx="566738" cy="250825"/>
            </a:xfrm>
            <a:custGeom>
              <a:avLst/>
              <a:gdLst>
                <a:gd name="T0" fmla="*/ 2147483647 w 952"/>
                <a:gd name="T1" fmla="*/ 2147483647 h 420"/>
                <a:gd name="T2" fmla="*/ 2147483647 w 952"/>
                <a:gd name="T3" fmla="*/ 2147483647 h 420"/>
                <a:gd name="T4" fmla="*/ 2147483647 w 952"/>
                <a:gd name="T5" fmla="*/ 2147483647 h 420"/>
                <a:gd name="T6" fmla="*/ 0 w 952"/>
                <a:gd name="T7" fmla="*/ 2147483647 h 420"/>
                <a:gd name="T8" fmla="*/ 0 w 952"/>
                <a:gd name="T9" fmla="*/ 2147483647 h 420"/>
                <a:gd name="T10" fmla="*/ 2147483647 w 952"/>
                <a:gd name="T11" fmla="*/ 0 h 420"/>
                <a:gd name="T12" fmla="*/ 2147483647 w 952"/>
                <a:gd name="T13" fmla="*/ 0 h 420"/>
                <a:gd name="T14" fmla="*/ 2147483647 w 952"/>
                <a:gd name="T15" fmla="*/ 2147483647 h 420"/>
                <a:gd name="T16" fmla="*/ 2147483647 w 952"/>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420">
                  <a:moveTo>
                    <a:pt x="952" y="374"/>
                  </a:moveTo>
                  <a:cubicBezTo>
                    <a:pt x="952" y="399"/>
                    <a:pt x="932" y="420"/>
                    <a:pt x="907" y="420"/>
                  </a:cubicBezTo>
                  <a:lnTo>
                    <a:pt x="45" y="420"/>
                  </a:lnTo>
                  <a:cubicBezTo>
                    <a:pt x="20" y="420"/>
                    <a:pt x="0" y="399"/>
                    <a:pt x="0" y="374"/>
                  </a:cubicBezTo>
                  <a:lnTo>
                    <a:pt x="0" y="46"/>
                  </a:lnTo>
                  <a:cubicBezTo>
                    <a:pt x="0" y="21"/>
                    <a:pt x="20" y="0"/>
                    <a:pt x="45" y="0"/>
                  </a:cubicBezTo>
                  <a:lnTo>
                    <a:pt x="907" y="0"/>
                  </a:lnTo>
                  <a:cubicBezTo>
                    <a:pt x="932" y="0"/>
                    <a:pt x="952" y="21"/>
                    <a:pt x="952" y="46"/>
                  </a:cubicBezTo>
                  <a:lnTo>
                    <a:pt x="952"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9" name="Freeform 91"/>
            <p:cNvSpPr>
              <a:spLocks/>
            </p:cNvSpPr>
            <p:nvPr/>
          </p:nvSpPr>
          <p:spPr bwMode="auto">
            <a:xfrm>
              <a:off x="6343650" y="2716213"/>
              <a:ext cx="566738" cy="250825"/>
            </a:xfrm>
            <a:custGeom>
              <a:avLst/>
              <a:gdLst>
                <a:gd name="T0" fmla="*/ 2147483647 w 952"/>
                <a:gd name="T1" fmla="*/ 2147483647 h 420"/>
                <a:gd name="T2" fmla="*/ 2147483647 w 952"/>
                <a:gd name="T3" fmla="*/ 2147483647 h 420"/>
                <a:gd name="T4" fmla="*/ 2147483647 w 952"/>
                <a:gd name="T5" fmla="*/ 2147483647 h 420"/>
                <a:gd name="T6" fmla="*/ 0 w 952"/>
                <a:gd name="T7" fmla="*/ 2147483647 h 420"/>
                <a:gd name="T8" fmla="*/ 0 w 952"/>
                <a:gd name="T9" fmla="*/ 2147483647 h 420"/>
                <a:gd name="T10" fmla="*/ 2147483647 w 952"/>
                <a:gd name="T11" fmla="*/ 0 h 420"/>
                <a:gd name="T12" fmla="*/ 2147483647 w 952"/>
                <a:gd name="T13" fmla="*/ 0 h 420"/>
                <a:gd name="T14" fmla="*/ 2147483647 w 952"/>
                <a:gd name="T15" fmla="*/ 2147483647 h 420"/>
                <a:gd name="T16" fmla="*/ 2147483647 w 952"/>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420">
                  <a:moveTo>
                    <a:pt x="952" y="374"/>
                  </a:moveTo>
                  <a:cubicBezTo>
                    <a:pt x="952" y="399"/>
                    <a:pt x="932" y="420"/>
                    <a:pt x="907" y="420"/>
                  </a:cubicBezTo>
                  <a:lnTo>
                    <a:pt x="45" y="420"/>
                  </a:lnTo>
                  <a:cubicBezTo>
                    <a:pt x="20" y="420"/>
                    <a:pt x="0" y="399"/>
                    <a:pt x="0" y="374"/>
                  </a:cubicBezTo>
                  <a:lnTo>
                    <a:pt x="0" y="46"/>
                  </a:lnTo>
                  <a:cubicBezTo>
                    <a:pt x="0" y="21"/>
                    <a:pt x="20" y="0"/>
                    <a:pt x="45" y="0"/>
                  </a:cubicBezTo>
                  <a:lnTo>
                    <a:pt x="907" y="0"/>
                  </a:lnTo>
                  <a:cubicBezTo>
                    <a:pt x="932" y="0"/>
                    <a:pt x="952" y="21"/>
                    <a:pt x="952" y="46"/>
                  </a:cubicBezTo>
                  <a:lnTo>
                    <a:pt x="952"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0" name="Freeform 92"/>
            <p:cNvSpPr>
              <a:spLocks/>
            </p:cNvSpPr>
            <p:nvPr/>
          </p:nvSpPr>
          <p:spPr bwMode="auto">
            <a:xfrm>
              <a:off x="6316663" y="2746375"/>
              <a:ext cx="566737" cy="249238"/>
            </a:xfrm>
            <a:custGeom>
              <a:avLst/>
              <a:gdLst>
                <a:gd name="T0" fmla="*/ 2147483647 w 953"/>
                <a:gd name="T1" fmla="*/ 2147483647 h 420"/>
                <a:gd name="T2" fmla="*/ 2147483647 w 953"/>
                <a:gd name="T3" fmla="*/ 2147483647 h 420"/>
                <a:gd name="T4" fmla="*/ 2147483647 w 953"/>
                <a:gd name="T5" fmla="*/ 2147483647 h 420"/>
                <a:gd name="T6" fmla="*/ 0 w 953"/>
                <a:gd name="T7" fmla="*/ 2147483647 h 420"/>
                <a:gd name="T8" fmla="*/ 0 w 953"/>
                <a:gd name="T9" fmla="*/ 2147483647 h 420"/>
                <a:gd name="T10" fmla="*/ 2147483647 w 953"/>
                <a:gd name="T11" fmla="*/ 0 h 420"/>
                <a:gd name="T12" fmla="*/ 2147483647 w 953"/>
                <a:gd name="T13" fmla="*/ 0 h 420"/>
                <a:gd name="T14" fmla="*/ 2147483647 w 953"/>
                <a:gd name="T15" fmla="*/ 2147483647 h 420"/>
                <a:gd name="T16" fmla="*/ 2147483647 w 953"/>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420">
                  <a:moveTo>
                    <a:pt x="953" y="374"/>
                  </a:moveTo>
                  <a:cubicBezTo>
                    <a:pt x="953" y="399"/>
                    <a:pt x="932" y="420"/>
                    <a:pt x="907" y="420"/>
                  </a:cubicBezTo>
                  <a:lnTo>
                    <a:pt x="46" y="420"/>
                  </a:lnTo>
                  <a:cubicBezTo>
                    <a:pt x="21" y="420"/>
                    <a:pt x="0" y="399"/>
                    <a:pt x="0" y="374"/>
                  </a:cubicBezTo>
                  <a:lnTo>
                    <a:pt x="0" y="46"/>
                  </a:lnTo>
                  <a:cubicBezTo>
                    <a:pt x="0" y="21"/>
                    <a:pt x="21" y="0"/>
                    <a:pt x="46" y="0"/>
                  </a:cubicBezTo>
                  <a:lnTo>
                    <a:pt x="907" y="0"/>
                  </a:lnTo>
                  <a:cubicBezTo>
                    <a:pt x="932" y="0"/>
                    <a:pt x="953" y="21"/>
                    <a:pt x="953" y="46"/>
                  </a:cubicBezTo>
                  <a:lnTo>
                    <a:pt x="953"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91" name="Freeform 93"/>
            <p:cNvSpPr>
              <a:spLocks/>
            </p:cNvSpPr>
            <p:nvPr/>
          </p:nvSpPr>
          <p:spPr bwMode="auto">
            <a:xfrm>
              <a:off x="6316663" y="2746375"/>
              <a:ext cx="566737" cy="249238"/>
            </a:xfrm>
            <a:custGeom>
              <a:avLst/>
              <a:gdLst>
                <a:gd name="T0" fmla="*/ 2147483647 w 953"/>
                <a:gd name="T1" fmla="*/ 2147483647 h 420"/>
                <a:gd name="T2" fmla="*/ 2147483647 w 953"/>
                <a:gd name="T3" fmla="*/ 2147483647 h 420"/>
                <a:gd name="T4" fmla="*/ 2147483647 w 953"/>
                <a:gd name="T5" fmla="*/ 2147483647 h 420"/>
                <a:gd name="T6" fmla="*/ 0 w 953"/>
                <a:gd name="T7" fmla="*/ 2147483647 h 420"/>
                <a:gd name="T8" fmla="*/ 0 w 953"/>
                <a:gd name="T9" fmla="*/ 2147483647 h 420"/>
                <a:gd name="T10" fmla="*/ 2147483647 w 953"/>
                <a:gd name="T11" fmla="*/ 0 h 420"/>
                <a:gd name="T12" fmla="*/ 2147483647 w 953"/>
                <a:gd name="T13" fmla="*/ 0 h 420"/>
                <a:gd name="T14" fmla="*/ 2147483647 w 953"/>
                <a:gd name="T15" fmla="*/ 2147483647 h 420"/>
                <a:gd name="T16" fmla="*/ 2147483647 w 953"/>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420">
                  <a:moveTo>
                    <a:pt x="953" y="374"/>
                  </a:moveTo>
                  <a:cubicBezTo>
                    <a:pt x="953" y="399"/>
                    <a:pt x="932" y="420"/>
                    <a:pt x="907" y="420"/>
                  </a:cubicBezTo>
                  <a:lnTo>
                    <a:pt x="46" y="420"/>
                  </a:lnTo>
                  <a:cubicBezTo>
                    <a:pt x="21" y="420"/>
                    <a:pt x="0" y="399"/>
                    <a:pt x="0" y="374"/>
                  </a:cubicBezTo>
                  <a:lnTo>
                    <a:pt x="0" y="46"/>
                  </a:lnTo>
                  <a:cubicBezTo>
                    <a:pt x="0" y="21"/>
                    <a:pt x="21" y="0"/>
                    <a:pt x="46" y="0"/>
                  </a:cubicBezTo>
                  <a:lnTo>
                    <a:pt x="907" y="0"/>
                  </a:lnTo>
                  <a:cubicBezTo>
                    <a:pt x="932" y="0"/>
                    <a:pt x="953" y="21"/>
                    <a:pt x="953" y="46"/>
                  </a:cubicBezTo>
                  <a:lnTo>
                    <a:pt x="953"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2" name="Freeform 94"/>
            <p:cNvSpPr>
              <a:spLocks/>
            </p:cNvSpPr>
            <p:nvPr/>
          </p:nvSpPr>
          <p:spPr bwMode="auto">
            <a:xfrm>
              <a:off x="2325688" y="4179888"/>
              <a:ext cx="782637" cy="249237"/>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93" name="Freeform 95"/>
            <p:cNvSpPr>
              <a:spLocks/>
            </p:cNvSpPr>
            <p:nvPr/>
          </p:nvSpPr>
          <p:spPr bwMode="auto">
            <a:xfrm>
              <a:off x="2325688" y="3902075"/>
              <a:ext cx="782637" cy="249238"/>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94" name="Freeform 96"/>
            <p:cNvSpPr>
              <a:spLocks/>
            </p:cNvSpPr>
            <p:nvPr/>
          </p:nvSpPr>
          <p:spPr bwMode="auto">
            <a:xfrm>
              <a:off x="2325688" y="3625850"/>
              <a:ext cx="782637" cy="249238"/>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95" name="Freeform 97"/>
            <p:cNvSpPr>
              <a:spLocks/>
            </p:cNvSpPr>
            <p:nvPr/>
          </p:nvSpPr>
          <p:spPr bwMode="auto">
            <a:xfrm>
              <a:off x="2325688" y="3348038"/>
              <a:ext cx="782637"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96" name="Freeform 98"/>
            <p:cNvSpPr>
              <a:spLocks/>
            </p:cNvSpPr>
            <p:nvPr/>
          </p:nvSpPr>
          <p:spPr bwMode="auto">
            <a:xfrm>
              <a:off x="2325688" y="3071813"/>
              <a:ext cx="782637"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97" name="Freeform 99"/>
            <p:cNvSpPr>
              <a:spLocks/>
            </p:cNvSpPr>
            <p:nvPr/>
          </p:nvSpPr>
          <p:spPr bwMode="auto">
            <a:xfrm>
              <a:off x="2325688" y="2795588"/>
              <a:ext cx="782637" cy="249237"/>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accent3">
                <a:lumMod val="60000"/>
                <a:lumOff val="40000"/>
              </a:schemeClr>
            </a:solidFill>
            <a:ln>
              <a:noFill/>
            </a:ln>
          </p:spPr>
          <p:txBody>
            <a:bodyPr>
              <a:noAutofit/>
            </a:bodyPr>
            <a:lstStyle/>
            <a:p>
              <a:endParaRPr lang="en-GB" dirty="0"/>
            </a:p>
          </p:txBody>
        </p:sp>
        <p:sp>
          <p:nvSpPr>
            <p:cNvPr id="98" name="Freeform 100"/>
            <p:cNvSpPr>
              <a:spLocks/>
            </p:cNvSpPr>
            <p:nvPr/>
          </p:nvSpPr>
          <p:spPr bwMode="auto">
            <a:xfrm>
              <a:off x="6343650" y="5403850"/>
              <a:ext cx="566738"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99" name="Freeform 101"/>
            <p:cNvSpPr>
              <a:spLocks/>
            </p:cNvSpPr>
            <p:nvPr/>
          </p:nvSpPr>
          <p:spPr bwMode="auto">
            <a:xfrm>
              <a:off x="6343650" y="5403850"/>
              <a:ext cx="566738"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0" name="Freeform 102"/>
            <p:cNvSpPr>
              <a:spLocks/>
            </p:cNvSpPr>
            <p:nvPr/>
          </p:nvSpPr>
          <p:spPr bwMode="auto">
            <a:xfrm>
              <a:off x="6316663" y="5430838"/>
              <a:ext cx="566737"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69"/>
                  </a:moveTo>
                  <a:cubicBezTo>
                    <a:pt x="952" y="194"/>
                    <a:pt x="931" y="215"/>
                    <a:pt x="907" y="215"/>
                  </a:cubicBezTo>
                  <a:lnTo>
                    <a:pt x="45" y="215"/>
                  </a:lnTo>
                  <a:cubicBezTo>
                    <a:pt x="20" y="215"/>
                    <a:pt x="0" y="194"/>
                    <a:pt x="0" y="169"/>
                  </a:cubicBezTo>
                  <a:lnTo>
                    <a:pt x="0" y="45"/>
                  </a:lnTo>
                  <a:cubicBezTo>
                    <a:pt x="0" y="20"/>
                    <a:pt x="20" y="0"/>
                    <a:pt x="45" y="0"/>
                  </a:cubicBezTo>
                  <a:lnTo>
                    <a:pt x="907" y="0"/>
                  </a:lnTo>
                  <a:cubicBezTo>
                    <a:pt x="931" y="0"/>
                    <a:pt x="952" y="20"/>
                    <a:pt x="952" y="45"/>
                  </a:cubicBezTo>
                  <a:lnTo>
                    <a:pt x="952" y="169"/>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01" name="Freeform 103"/>
            <p:cNvSpPr>
              <a:spLocks/>
            </p:cNvSpPr>
            <p:nvPr/>
          </p:nvSpPr>
          <p:spPr bwMode="auto">
            <a:xfrm>
              <a:off x="6316663" y="5430838"/>
              <a:ext cx="566737"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69"/>
                  </a:moveTo>
                  <a:cubicBezTo>
                    <a:pt x="952" y="194"/>
                    <a:pt x="931" y="215"/>
                    <a:pt x="907" y="215"/>
                  </a:cubicBezTo>
                  <a:lnTo>
                    <a:pt x="45" y="215"/>
                  </a:lnTo>
                  <a:cubicBezTo>
                    <a:pt x="20" y="215"/>
                    <a:pt x="0" y="194"/>
                    <a:pt x="0" y="169"/>
                  </a:cubicBezTo>
                  <a:lnTo>
                    <a:pt x="0" y="45"/>
                  </a:lnTo>
                  <a:cubicBezTo>
                    <a:pt x="0" y="20"/>
                    <a:pt x="20" y="0"/>
                    <a:pt x="45" y="0"/>
                  </a:cubicBezTo>
                  <a:lnTo>
                    <a:pt x="907" y="0"/>
                  </a:lnTo>
                  <a:cubicBezTo>
                    <a:pt x="931" y="0"/>
                    <a:pt x="952" y="20"/>
                    <a:pt x="952" y="45"/>
                  </a:cubicBezTo>
                  <a:lnTo>
                    <a:pt x="952" y="169"/>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2" name="Freeform 104"/>
            <p:cNvSpPr>
              <a:spLocks/>
            </p:cNvSpPr>
            <p:nvPr/>
          </p:nvSpPr>
          <p:spPr bwMode="auto">
            <a:xfrm>
              <a:off x="3222625" y="1082675"/>
              <a:ext cx="1746250" cy="757238"/>
            </a:xfrm>
            <a:custGeom>
              <a:avLst/>
              <a:gdLst>
                <a:gd name="T0" fmla="*/ 2147483647 w 2932"/>
                <a:gd name="T1" fmla="*/ 2147483647 h 1271"/>
                <a:gd name="T2" fmla="*/ 2147483647 w 2932"/>
                <a:gd name="T3" fmla="*/ 2147483647 h 1271"/>
                <a:gd name="T4" fmla="*/ 2147483647 w 2932"/>
                <a:gd name="T5" fmla="*/ 2147483647 h 1271"/>
                <a:gd name="T6" fmla="*/ 0 w 2932"/>
                <a:gd name="T7" fmla="*/ 2147483647 h 1271"/>
                <a:gd name="T8" fmla="*/ 0 w 2932"/>
                <a:gd name="T9" fmla="*/ 2147483647 h 1271"/>
                <a:gd name="T10" fmla="*/ 2147483647 w 2932"/>
                <a:gd name="T11" fmla="*/ 0 h 1271"/>
                <a:gd name="T12" fmla="*/ 2147483647 w 2932"/>
                <a:gd name="T13" fmla="*/ 0 h 1271"/>
                <a:gd name="T14" fmla="*/ 2147483647 w 2932"/>
                <a:gd name="T15" fmla="*/ 2147483647 h 1271"/>
                <a:gd name="T16" fmla="*/ 2147483647 w 2932"/>
                <a:gd name="T17" fmla="*/ 2147483647 h 1271"/>
                <a:gd name="T18" fmla="*/ 2147483647 w 2932"/>
                <a:gd name="T19" fmla="*/ 2147483647 h 12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32" h="1271">
                  <a:moveTo>
                    <a:pt x="2932" y="1225"/>
                  </a:moveTo>
                  <a:cubicBezTo>
                    <a:pt x="2932" y="1250"/>
                    <a:pt x="2912" y="1271"/>
                    <a:pt x="2887" y="1271"/>
                  </a:cubicBezTo>
                  <a:lnTo>
                    <a:pt x="45" y="1271"/>
                  </a:lnTo>
                  <a:cubicBezTo>
                    <a:pt x="20" y="1271"/>
                    <a:pt x="0" y="1250"/>
                    <a:pt x="0" y="1225"/>
                  </a:cubicBezTo>
                  <a:lnTo>
                    <a:pt x="0" y="46"/>
                  </a:lnTo>
                  <a:cubicBezTo>
                    <a:pt x="0" y="21"/>
                    <a:pt x="20" y="0"/>
                    <a:pt x="45" y="0"/>
                  </a:cubicBezTo>
                  <a:lnTo>
                    <a:pt x="2887" y="0"/>
                  </a:lnTo>
                  <a:cubicBezTo>
                    <a:pt x="2912" y="0"/>
                    <a:pt x="2932" y="21"/>
                    <a:pt x="2932" y="46"/>
                  </a:cubicBezTo>
                  <a:lnTo>
                    <a:pt x="2932" y="1225"/>
                  </a:lnTo>
                  <a:close/>
                </a:path>
              </a:pathLst>
            </a:custGeom>
            <a:solidFill>
              <a:schemeClr val="tx2">
                <a:lumMod val="60000"/>
                <a:lumOff val="40000"/>
              </a:schemeClr>
            </a:solidFill>
            <a:ln>
              <a:noFill/>
            </a:ln>
          </p:spPr>
          <p:txBody>
            <a:bodyPr>
              <a:noAutofit/>
            </a:bodyPr>
            <a:lstStyle/>
            <a:p>
              <a:endParaRPr lang="en-GB" dirty="0"/>
            </a:p>
          </p:txBody>
        </p:sp>
        <p:sp>
          <p:nvSpPr>
            <p:cNvPr id="103" name="Freeform 105"/>
            <p:cNvSpPr>
              <a:spLocks/>
            </p:cNvSpPr>
            <p:nvPr/>
          </p:nvSpPr>
          <p:spPr bwMode="auto">
            <a:xfrm>
              <a:off x="4479925" y="5816600"/>
              <a:ext cx="539750" cy="350838"/>
            </a:xfrm>
            <a:custGeom>
              <a:avLst/>
              <a:gdLst>
                <a:gd name="T0" fmla="*/ 2147483647 w 907"/>
                <a:gd name="T1" fmla="*/ 2147483647 h 590"/>
                <a:gd name="T2" fmla="*/ 2147483647 w 907"/>
                <a:gd name="T3" fmla="*/ 2147483647 h 590"/>
                <a:gd name="T4" fmla="*/ 2147483647 w 907"/>
                <a:gd name="T5" fmla="*/ 2147483647 h 590"/>
                <a:gd name="T6" fmla="*/ 0 w 907"/>
                <a:gd name="T7" fmla="*/ 2147483647 h 590"/>
                <a:gd name="T8" fmla="*/ 0 w 907"/>
                <a:gd name="T9" fmla="*/ 2147483647 h 590"/>
                <a:gd name="T10" fmla="*/ 2147483647 w 907"/>
                <a:gd name="T11" fmla="*/ 0 h 590"/>
                <a:gd name="T12" fmla="*/ 2147483647 w 907"/>
                <a:gd name="T13" fmla="*/ 0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90">
                  <a:moveTo>
                    <a:pt x="907" y="544"/>
                  </a:moveTo>
                  <a:cubicBezTo>
                    <a:pt x="907" y="569"/>
                    <a:pt x="889" y="590"/>
                    <a:pt x="867" y="590"/>
                  </a:cubicBezTo>
                  <a:lnTo>
                    <a:pt x="41" y="590"/>
                  </a:lnTo>
                  <a:cubicBezTo>
                    <a:pt x="19" y="590"/>
                    <a:pt x="0" y="569"/>
                    <a:pt x="0" y="544"/>
                  </a:cubicBezTo>
                  <a:lnTo>
                    <a:pt x="0" y="46"/>
                  </a:lnTo>
                  <a:cubicBezTo>
                    <a:pt x="0" y="20"/>
                    <a:pt x="19" y="0"/>
                    <a:pt x="41" y="0"/>
                  </a:cubicBezTo>
                  <a:lnTo>
                    <a:pt x="867" y="0"/>
                  </a:lnTo>
                  <a:cubicBezTo>
                    <a:pt x="889" y="0"/>
                    <a:pt x="907" y="20"/>
                    <a:pt x="907" y="46"/>
                  </a:cubicBezTo>
                  <a:lnTo>
                    <a:pt x="907" y="544"/>
                  </a:lnTo>
                  <a:close/>
                </a:path>
              </a:pathLst>
            </a:custGeom>
            <a:solidFill>
              <a:schemeClr val="tx2">
                <a:lumMod val="60000"/>
                <a:lumOff val="40000"/>
              </a:schemeClr>
            </a:solidFill>
            <a:ln>
              <a:noFill/>
            </a:ln>
          </p:spPr>
          <p:txBody>
            <a:bodyPr>
              <a:noAutofit/>
            </a:bodyPr>
            <a:lstStyle/>
            <a:p>
              <a:endParaRPr lang="en-GB" dirty="0"/>
            </a:p>
          </p:txBody>
        </p:sp>
        <p:sp>
          <p:nvSpPr>
            <p:cNvPr id="104" name="Freeform 106"/>
            <p:cNvSpPr>
              <a:spLocks/>
            </p:cNvSpPr>
            <p:nvPr/>
          </p:nvSpPr>
          <p:spPr bwMode="auto">
            <a:xfrm>
              <a:off x="3182938" y="5816600"/>
              <a:ext cx="539750" cy="350838"/>
            </a:xfrm>
            <a:custGeom>
              <a:avLst/>
              <a:gdLst>
                <a:gd name="T0" fmla="*/ 2147483647 w 907"/>
                <a:gd name="T1" fmla="*/ 2147483647 h 590"/>
                <a:gd name="T2" fmla="*/ 2147483647 w 907"/>
                <a:gd name="T3" fmla="*/ 2147483647 h 590"/>
                <a:gd name="T4" fmla="*/ 2147483647 w 907"/>
                <a:gd name="T5" fmla="*/ 2147483647 h 590"/>
                <a:gd name="T6" fmla="*/ 0 w 907"/>
                <a:gd name="T7" fmla="*/ 2147483647 h 590"/>
                <a:gd name="T8" fmla="*/ 0 w 907"/>
                <a:gd name="T9" fmla="*/ 2147483647 h 590"/>
                <a:gd name="T10" fmla="*/ 2147483647 w 907"/>
                <a:gd name="T11" fmla="*/ 0 h 590"/>
                <a:gd name="T12" fmla="*/ 2147483647 w 907"/>
                <a:gd name="T13" fmla="*/ 0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90">
                  <a:moveTo>
                    <a:pt x="907" y="544"/>
                  </a:moveTo>
                  <a:cubicBezTo>
                    <a:pt x="907" y="569"/>
                    <a:pt x="889" y="590"/>
                    <a:pt x="866" y="590"/>
                  </a:cubicBezTo>
                  <a:lnTo>
                    <a:pt x="41" y="590"/>
                  </a:lnTo>
                  <a:cubicBezTo>
                    <a:pt x="18" y="590"/>
                    <a:pt x="0" y="569"/>
                    <a:pt x="0" y="544"/>
                  </a:cubicBezTo>
                  <a:lnTo>
                    <a:pt x="0" y="46"/>
                  </a:lnTo>
                  <a:cubicBezTo>
                    <a:pt x="0" y="20"/>
                    <a:pt x="18" y="0"/>
                    <a:pt x="41" y="0"/>
                  </a:cubicBezTo>
                  <a:lnTo>
                    <a:pt x="866" y="0"/>
                  </a:lnTo>
                  <a:cubicBezTo>
                    <a:pt x="889" y="0"/>
                    <a:pt x="907" y="20"/>
                    <a:pt x="907" y="46"/>
                  </a:cubicBezTo>
                  <a:lnTo>
                    <a:pt x="907" y="544"/>
                  </a:lnTo>
                  <a:close/>
                </a:path>
              </a:pathLst>
            </a:custGeom>
            <a:solidFill>
              <a:schemeClr val="tx2">
                <a:lumMod val="60000"/>
                <a:lumOff val="40000"/>
              </a:schemeClr>
            </a:solidFill>
            <a:ln>
              <a:noFill/>
            </a:ln>
          </p:spPr>
          <p:txBody>
            <a:bodyPr>
              <a:noAutofit/>
            </a:bodyPr>
            <a:lstStyle/>
            <a:p>
              <a:endParaRPr lang="en-GB" dirty="0"/>
            </a:p>
          </p:txBody>
        </p:sp>
        <p:sp>
          <p:nvSpPr>
            <p:cNvPr id="105" name="Freeform 107"/>
            <p:cNvSpPr>
              <a:spLocks/>
            </p:cNvSpPr>
            <p:nvPr/>
          </p:nvSpPr>
          <p:spPr bwMode="auto">
            <a:xfrm>
              <a:off x="3830638" y="5816600"/>
              <a:ext cx="541337" cy="350838"/>
            </a:xfrm>
            <a:custGeom>
              <a:avLst/>
              <a:gdLst>
                <a:gd name="T0" fmla="*/ 2147483647 w 908"/>
                <a:gd name="T1" fmla="*/ 2147483647 h 590"/>
                <a:gd name="T2" fmla="*/ 2147483647 w 908"/>
                <a:gd name="T3" fmla="*/ 2147483647 h 590"/>
                <a:gd name="T4" fmla="*/ 2147483647 w 908"/>
                <a:gd name="T5" fmla="*/ 2147483647 h 590"/>
                <a:gd name="T6" fmla="*/ 0 w 908"/>
                <a:gd name="T7" fmla="*/ 2147483647 h 590"/>
                <a:gd name="T8" fmla="*/ 0 w 908"/>
                <a:gd name="T9" fmla="*/ 2147483647 h 590"/>
                <a:gd name="T10" fmla="*/ 2147483647 w 908"/>
                <a:gd name="T11" fmla="*/ 0 h 590"/>
                <a:gd name="T12" fmla="*/ 2147483647 w 908"/>
                <a:gd name="T13" fmla="*/ 0 h 590"/>
                <a:gd name="T14" fmla="*/ 2147483647 w 908"/>
                <a:gd name="T15" fmla="*/ 2147483647 h 590"/>
                <a:gd name="T16" fmla="*/ 2147483647 w 908"/>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8" h="590">
                  <a:moveTo>
                    <a:pt x="908" y="544"/>
                  </a:moveTo>
                  <a:cubicBezTo>
                    <a:pt x="908" y="569"/>
                    <a:pt x="889" y="590"/>
                    <a:pt x="867" y="590"/>
                  </a:cubicBezTo>
                  <a:lnTo>
                    <a:pt x="41" y="590"/>
                  </a:lnTo>
                  <a:cubicBezTo>
                    <a:pt x="19" y="590"/>
                    <a:pt x="0" y="569"/>
                    <a:pt x="0" y="544"/>
                  </a:cubicBezTo>
                  <a:lnTo>
                    <a:pt x="0" y="46"/>
                  </a:lnTo>
                  <a:cubicBezTo>
                    <a:pt x="0" y="20"/>
                    <a:pt x="19" y="0"/>
                    <a:pt x="41" y="0"/>
                  </a:cubicBezTo>
                  <a:lnTo>
                    <a:pt x="867" y="0"/>
                  </a:lnTo>
                  <a:cubicBezTo>
                    <a:pt x="889" y="0"/>
                    <a:pt x="908" y="20"/>
                    <a:pt x="908" y="46"/>
                  </a:cubicBezTo>
                  <a:lnTo>
                    <a:pt x="908" y="544"/>
                  </a:lnTo>
                  <a:close/>
                </a:path>
              </a:pathLst>
            </a:custGeom>
            <a:solidFill>
              <a:schemeClr val="tx2">
                <a:lumMod val="60000"/>
                <a:lumOff val="40000"/>
              </a:schemeClr>
            </a:solidFill>
            <a:ln>
              <a:noFill/>
            </a:ln>
          </p:spPr>
          <p:txBody>
            <a:bodyPr>
              <a:noAutofit/>
            </a:bodyPr>
            <a:lstStyle/>
            <a:p>
              <a:endParaRPr lang="en-GB" dirty="0"/>
            </a:p>
          </p:txBody>
        </p:sp>
        <p:sp>
          <p:nvSpPr>
            <p:cNvPr id="106" name="Freeform 108"/>
            <p:cNvSpPr>
              <a:spLocks/>
            </p:cNvSpPr>
            <p:nvPr/>
          </p:nvSpPr>
          <p:spPr bwMode="auto">
            <a:xfrm>
              <a:off x="3402010" y="3913188"/>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3"/>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07" name="Freeform 109"/>
            <p:cNvSpPr>
              <a:spLocks/>
            </p:cNvSpPr>
            <p:nvPr/>
          </p:nvSpPr>
          <p:spPr bwMode="auto">
            <a:xfrm>
              <a:off x="3402010" y="303530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08" name="Freeform 110"/>
            <p:cNvSpPr>
              <a:spLocks/>
            </p:cNvSpPr>
            <p:nvPr/>
          </p:nvSpPr>
          <p:spPr bwMode="auto">
            <a:xfrm>
              <a:off x="3402010" y="524986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09" name="Freeform 111"/>
            <p:cNvSpPr>
              <a:spLocks/>
            </p:cNvSpPr>
            <p:nvPr/>
          </p:nvSpPr>
          <p:spPr bwMode="auto">
            <a:xfrm>
              <a:off x="3403597" y="450056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10" name="Freeform 112"/>
            <p:cNvSpPr>
              <a:spLocks/>
            </p:cNvSpPr>
            <p:nvPr/>
          </p:nvSpPr>
          <p:spPr bwMode="auto">
            <a:xfrm>
              <a:off x="4667250" y="2765425"/>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p:spPr>
          <p:txBody>
            <a:bodyPr>
              <a:noAutofit/>
            </a:bodyPr>
            <a:lstStyle/>
            <a:p>
              <a:endParaRPr lang="en-GB" dirty="0"/>
            </a:p>
          </p:txBody>
        </p:sp>
        <p:sp>
          <p:nvSpPr>
            <p:cNvPr id="111" name="Freeform 113"/>
            <p:cNvSpPr>
              <a:spLocks/>
            </p:cNvSpPr>
            <p:nvPr/>
          </p:nvSpPr>
          <p:spPr bwMode="auto">
            <a:xfrm>
              <a:off x="5186363" y="4148138"/>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12" name="Freeform 114"/>
            <p:cNvSpPr>
              <a:spLocks/>
            </p:cNvSpPr>
            <p:nvPr/>
          </p:nvSpPr>
          <p:spPr bwMode="auto">
            <a:xfrm>
              <a:off x="5186363" y="340042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13" name="Freeform 115"/>
            <p:cNvSpPr>
              <a:spLocks/>
            </p:cNvSpPr>
            <p:nvPr/>
          </p:nvSpPr>
          <p:spPr bwMode="auto">
            <a:xfrm>
              <a:off x="5186363" y="45704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3"/>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14" name="Freeform 116"/>
            <p:cNvSpPr>
              <a:spLocks/>
            </p:cNvSpPr>
            <p:nvPr/>
          </p:nvSpPr>
          <p:spPr bwMode="auto">
            <a:xfrm>
              <a:off x="5186363" y="5083175"/>
              <a:ext cx="53975" cy="106363"/>
            </a:xfrm>
            <a:custGeom>
              <a:avLst/>
              <a:gdLst>
                <a:gd name="T0" fmla="*/ 0 w 34"/>
                <a:gd name="T1" fmla="*/ 0 h 67"/>
                <a:gd name="T2" fmla="*/ 2147483647 w 34"/>
                <a:gd name="T3" fmla="*/ 2147483647 h 67"/>
                <a:gd name="T4" fmla="*/ 0 w 34"/>
                <a:gd name="T5" fmla="*/ 2147483647 h 67"/>
                <a:gd name="T6" fmla="*/ 0 w 34"/>
                <a:gd name="T7" fmla="*/ 0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7">
                  <a:moveTo>
                    <a:pt x="0" y="0"/>
                  </a:moveTo>
                  <a:lnTo>
                    <a:pt x="34" y="34"/>
                  </a:lnTo>
                  <a:lnTo>
                    <a:pt x="0" y="67"/>
                  </a:lnTo>
                  <a:lnTo>
                    <a:pt x="0" y="0"/>
                  </a:lnTo>
                  <a:close/>
                </a:path>
              </a:pathLst>
            </a:custGeom>
            <a:solidFill>
              <a:schemeClr val="accent4">
                <a:lumMod val="75000"/>
              </a:schemeClr>
            </a:solidFill>
            <a:ln>
              <a:noFill/>
            </a:ln>
          </p:spPr>
          <p:txBody>
            <a:bodyPr>
              <a:noAutofit/>
            </a:bodyPr>
            <a:lstStyle/>
            <a:p>
              <a:endParaRPr lang="en-GB" dirty="0"/>
            </a:p>
          </p:txBody>
        </p:sp>
        <p:sp>
          <p:nvSpPr>
            <p:cNvPr id="115" name="Freeform 117"/>
            <p:cNvSpPr>
              <a:spLocks/>
            </p:cNvSpPr>
            <p:nvPr/>
          </p:nvSpPr>
          <p:spPr bwMode="auto">
            <a:xfrm>
              <a:off x="4667250" y="5249863"/>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p:spPr>
          <p:txBody>
            <a:bodyPr>
              <a:noAutofit/>
            </a:bodyPr>
            <a:lstStyle/>
            <a:p>
              <a:endParaRPr lang="en-GB" dirty="0"/>
            </a:p>
          </p:txBody>
        </p:sp>
        <p:sp>
          <p:nvSpPr>
            <p:cNvPr id="116" name="Freeform 118"/>
            <p:cNvSpPr>
              <a:spLocks/>
            </p:cNvSpPr>
            <p:nvPr/>
          </p:nvSpPr>
          <p:spPr bwMode="auto">
            <a:xfrm>
              <a:off x="5186363" y="559752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17" name="Freeform 119"/>
            <p:cNvSpPr>
              <a:spLocks/>
            </p:cNvSpPr>
            <p:nvPr/>
          </p:nvSpPr>
          <p:spPr bwMode="auto">
            <a:xfrm>
              <a:off x="5130800" y="5938838"/>
              <a:ext cx="53975" cy="107950"/>
            </a:xfrm>
            <a:custGeom>
              <a:avLst/>
              <a:gdLst>
                <a:gd name="T0" fmla="*/ 0 w 34"/>
                <a:gd name="T1" fmla="*/ 2147483647 h 68"/>
                <a:gd name="T2" fmla="*/ 2147483647 w 34"/>
                <a:gd name="T3" fmla="*/ 2147483647 h 68"/>
                <a:gd name="T4" fmla="*/ 0 w 34"/>
                <a:gd name="T5" fmla="*/ 0 h 68"/>
                <a:gd name="T6" fmla="*/ 0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68"/>
                  </a:moveTo>
                  <a:lnTo>
                    <a:pt x="34" y="34"/>
                  </a:lnTo>
                  <a:lnTo>
                    <a:pt x="0" y="0"/>
                  </a:lnTo>
                  <a:lnTo>
                    <a:pt x="0" y="68"/>
                  </a:lnTo>
                  <a:close/>
                </a:path>
              </a:pathLst>
            </a:custGeom>
            <a:solidFill>
              <a:schemeClr val="accent4">
                <a:lumMod val="75000"/>
              </a:schemeClr>
            </a:solidFill>
            <a:ln>
              <a:noFill/>
            </a:ln>
          </p:spPr>
          <p:txBody>
            <a:bodyPr>
              <a:noAutofit/>
            </a:bodyPr>
            <a:lstStyle/>
            <a:p>
              <a:endParaRPr lang="en-GB" dirty="0"/>
            </a:p>
          </p:txBody>
        </p:sp>
        <p:sp>
          <p:nvSpPr>
            <p:cNvPr id="118" name="Freeform 120"/>
            <p:cNvSpPr>
              <a:spLocks/>
            </p:cNvSpPr>
            <p:nvPr/>
          </p:nvSpPr>
          <p:spPr bwMode="auto">
            <a:xfrm>
              <a:off x="3402010" y="47990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19" name="Freeform 121"/>
            <p:cNvSpPr>
              <a:spLocks/>
            </p:cNvSpPr>
            <p:nvPr/>
          </p:nvSpPr>
          <p:spPr bwMode="auto">
            <a:xfrm>
              <a:off x="6235700" y="5083175"/>
              <a:ext cx="53975" cy="106363"/>
            </a:xfrm>
            <a:custGeom>
              <a:avLst/>
              <a:gdLst>
                <a:gd name="T0" fmla="*/ 0 w 34"/>
                <a:gd name="T1" fmla="*/ 0 h 67"/>
                <a:gd name="T2" fmla="*/ 2147483647 w 34"/>
                <a:gd name="T3" fmla="*/ 2147483647 h 67"/>
                <a:gd name="T4" fmla="*/ 0 w 34"/>
                <a:gd name="T5" fmla="*/ 2147483647 h 67"/>
                <a:gd name="T6" fmla="*/ 0 w 34"/>
                <a:gd name="T7" fmla="*/ 0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7">
                  <a:moveTo>
                    <a:pt x="0" y="0"/>
                  </a:moveTo>
                  <a:lnTo>
                    <a:pt x="34" y="34"/>
                  </a:lnTo>
                  <a:lnTo>
                    <a:pt x="0" y="67"/>
                  </a:lnTo>
                  <a:lnTo>
                    <a:pt x="0" y="0"/>
                  </a:lnTo>
                  <a:close/>
                </a:path>
              </a:pathLst>
            </a:custGeom>
            <a:solidFill>
              <a:schemeClr val="accent4">
                <a:lumMod val="75000"/>
              </a:schemeClr>
            </a:solidFill>
            <a:ln>
              <a:noFill/>
            </a:ln>
          </p:spPr>
          <p:txBody>
            <a:bodyPr>
              <a:noAutofit/>
            </a:bodyPr>
            <a:lstStyle/>
            <a:p>
              <a:endParaRPr lang="en-GB" dirty="0"/>
            </a:p>
          </p:txBody>
        </p:sp>
        <p:sp>
          <p:nvSpPr>
            <p:cNvPr id="120" name="Freeform 122"/>
            <p:cNvSpPr>
              <a:spLocks/>
            </p:cNvSpPr>
            <p:nvPr/>
          </p:nvSpPr>
          <p:spPr bwMode="auto">
            <a:xfrm>
              <a:off x="6235700" y="45704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3"/>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1" name="Freeform 123"/>
            <p:cNvSpPr>
              <a:spLocks/>
            </p:cNvSpPr>
            <p:nvPr/>
          </p:nvSpPr>
          <p:spPr bwMode="auto">
            <a:xfrm>
              <a:off x="6235700" y="4148138"/>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2" name="Freeform 124"/>
            <p:cNvSpPr>
              <a:spLocks/>
            </p:cNvSpPr>
            <p:nvPr/>
          </p:nvSpPr>
          <p:spPr bwMode="auto">
            <a:xfrm>
              <a:off x="6235700" y="340042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3" name="Freeform 125"/>
            <p:cNvSpPr>
              <a:spLocks/>
            </p:cNvSpPr>
            <p:nvPr/>
          </p:nvSpPr>
          <p:spPr bwMode="auto">
            <a:xfrm>
              <a:off x="6235700" y="593090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4" name="Freeform 126"/>
            <p:cNvSpPr>
              <a:spLocks/>
            </p:cNvSpPr>
            <p:nvPr/>
          </p:nvSpPr>
          <p:spPr bwMode="auto">
            <a:xfrm>
              <a:off x="6235700" y="5715000"/>
              <a:ext cx="53975" cy="106363"/>
            </a:xfrm>
            <a:custGeom>
              <a:avLst/>
              <a:gdLst>
                <a:gd name="T0" fmla="*/ 0 w 34"/>
                <a:gd name="T1" fmla="*/ 0 h 67"/>
                <a:gd name="T2" fmla="*/ 2147483647 w 34"/>
                <a:gd name="T3" fmla="*/ 2147483647 h 67"/>
                <a:gd name="T4" fmla="*/ 0 w 34"/>
                <a:gd name="T5" fmla="*/ 2147483647 h 67"/>
                <a:gd name="T6" fmla="*/ 0 w 34"/>
                <a:gd name="T7" fmla="*/ 0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7">
                  <a:moveTo>
                    <a:pt x="0" y="0"/>
                  </a:moveTo>
                  <a:lnTo>
                    <a:pt x="34" y="34"/>
                  </a:lnTo>
                  <a:lnTo>
                    <a:pt x="0" y="67"/>
                  </a:lnTo>
                  <a:lnTo>
                    <a:pt x="0" y="0"/>
                  </a:lnTo>
                  <a:close/>
                </a:path>
              </a:pathLst>
            </a:custGeom>
            <a:solidFill>
              <a:schemeClr val="accent4">
                <a:lumMod val="75000"/>
              </a:schemeClr>
            </a:solidFill>
            <a:ln>
              <a:noFill/>
            </a:ln>
          </p:spPr>
          <p:txBody>
            <a:bodyPr>
              <a:noAutofit/>
            </a:bodyPr>
            <a:lstStyle/>
            <a:p>
              <a:endParaRPr lang="en-GB" dirty="0"/>
            </a:p>
          </p:txBody>
        </p:sp>
        <p:sp>
          <p:nvSpPr>
            <p:cNvPr id="125" name="Freeform 127"/>
            <p:cNvSpPr>
              <a:spLocks/>
            </p:cNvSpPr>
            <p:nvPr/>
          </p:nvSpPr>
          <p:spPr bwMode="auto">
            <a:xfrm>
              <a:off x="6235700" y="5497513"/>
              <a:ext cx="53975" cy="109537"/>
            </a:xfrm>
            <a:custGeom>
              <a:avLst/>
              <a:gdLst>
                <a:gd name="T0" fmla="*/ 0 w 34"/>
                <a:gd name="T1" fmla="*/ 0 h 69"/>
                <a:gd name="T2" fmla="*/ 2147483647 w 34"/>
                <a:gd name="T3" fmla="*/ 2147483647 h 69"/>
                <a:gd name="T4" fmla="*/ 0 w 34"/>
                <a:gd name="T5" fmla="*/ 2147483647 h 69"/>
                <a:gd name="T6" fmla="*/ 0 w 34"/>
                <a:gd name="T7" fmla="*/ 0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9">
                  <a:moveTo>
                    <a:pt x="0" y="0"/>
                  </a:moveTo>
                  <a:lnTo>
                    <a:pt x="34" y="35"/>
                  </a:lnTo>
                  <a:lnTo>
                    <a:pt x="0" y="69"/>
                  </a:lnTo>
                  <a:lnTo>
                    <a:pt x="0" y="0"/>
                  </a:lnTo>
                  <a:close/>
                </a:path>
              </a:pathLst>
            </a:custGeom>
            <a:solidFill>
              <a:schemeClr val="accent4">
                <a:lumMod val="75000"/>
              </a:schemeClr>
            </a:solidFill>
            <a:ln>
              <a:noFill/>
            </a:ln>
          </p:spPr>
          <p:txBody>
            <a:bodyPr>
              <a:noAutofit/>
            </a:bodyPr>
            <a:lstStyle/>
            <a:p>
              <a:endParaRPr lang="en-GB" dirty="0"/>
            </a:p>
          </p:txBody>
        </p:sp>
        <p:sp>
          <p:nvSpPr>
            <p:cNvPr id="126" name="Freeform 128"/>
            <p:cNvSpPr>
              <a:spLocks/>
            </p:cNvSpPr>
            <p:nvPr/>
          </p:nvSpPr>
          <p:spPr bwMode="auto">
            <a:xfrm>
              <a:off x="6235700" y="614680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7" name="Freeform 129"/>
            <p:cNvSpPr>
              <a:spLocks/>
            </p:cNvSpPr>
            <p:nvPr/>
          </p:nvSpPr>
          <p:spPr bwMode="auto">
            <a:xfrm>
              <a:off x="6235700" y="22209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8" name="Freeform 130"/>
            <p:cNvSpPr>
              <a:spLocks/>
            </p:cNvSpPr>
            <p:nvPr/>
          </p:nvSpPr>
          <p:spPr bwMode="auto">
            <a:xfrm>
              <a:off x="6235700" y="2816225"/>
              <a:ext cx="53975" cy="109538"/>
            </a:xfrm>
            <a:custGeom>
              <a:avLst/>
              <a:gdLst>
                <a:gd name="T0" fmla="*/ 0 w 34"/>
                <a:gd name="T1" fmla="*/ 0 h 69"/>
                <a:gd name="T2" fmla="*/ 2147483647 w 34"/>
                <a:gd name="T3" fmla="*/ 2147483647 h 69"/>
                <a:gd name="T4" fmla="*/ 0 w 34"/>
                <a:gd name="T5" fmla="*/ 2147483647 h 69"/>
                <a:gd name="T6" fmla="*/ 0 w 34"/>
                <a:gd name="T7" fmla="*/ 0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9">
                  <a:moveTo>
                    <a:pt x="0" y="0"/>
                  </a:moveTo>
                  <a:lnTo>
                    <a:pt x="34" y="35"/>
                  </a:lnTo>
                  <a:lnTo>
                    <a:pt x="0" y="69"/>
                  </a:lnTo>
                  <a:lnTo>
                    <a:pt x="0" y="0"/>
                  </a:lnTo>
                  <a:close/>
                </a:path>
              </a:pathLst>
            </a:custGeom>
            <a:solidFill>
              <a:schemeClr val="accent4">
                <a:lumMod val="75000"/>
              </a:schemeClr>
            </a:solidFill>
            <a:ln>
              <a:noFill/>
            </a:ln>
          </p:spPr>
          <p:txBody>
            <a:bodyPr>
              <a:noAutofit/>
            </a:bodyPr>
            <a:lstStyle/>
            <a:p>
              <a:endParaRPr lang="en-GB" dirty="0"/>
            </a:p>
          </p:txBody>
        </p:sp>
        <p:sp>
          <p:nvSpPr>
            <p:cNvPr id="129" name="Freeform 131"/>
            <p:cNvSpPr>
              <a:spLocks/>
            </p:cNvSpPr>
            <p:nvPr/>
          </p:nvSpPr>
          <p:spPr bwMode="auto">
            <a:xfrm>
              <a:off x="5033963" y="5938838"/>
              <a:ext cx="53975" cy="106362"/>
            </a:xfrm>
            <a:custGeom>
              <a:avLst/>
              <a:gdLst>
                <a:gd name="T0" fmla="*/ 2147483647 w 34"/>
                <a:gd name="T1" fmla="*/ 0 h 67"/>
                <a:gd name="T2" fmla="*/ 0 w 34"/>
                <a:gd name="T3" fmla="*/ 2147483647 h 67"/>
                <a:gd name="T4" fmla="*/ 2147483647 w 34"/>
                <a:gd name="T5" fmla="*/ 2147483647 h 67"/>
                <a:gd name="T6" fmla="*/ 2147483647 w 34"/>
                <a:gd name="T7" fmla="*/ 0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7">
                  <a:moveTo>
                    <a:pt x="34" y="0"/>
                  </a:moveTo>
                  <a:lnTo>
                    <a:pt x="0" y="34"/>
                  </a:lnTo>
                  <a:lnTo>
                    <a:pt x="34" y="67"/>
                  </a:lnTo>
                  <a:lnTo>
                    <a:pt x="34" y="0"/>
                  </a:lnTo>
                  <a:close/>
                </a:path>
              </a:pathLst>
            </a:custGeom>
            <a:solidFill>
              <a:schemeClr val="accent4">
                <a:lumMod val="75000"/>
              </a:schemeClr>
            </a:solidFill>
            <a:ln>
              <a:noFill/>
            </a:ln>
          </p:spPr>
          <p:txBody>
            <a:bodyPr>
              <a:noAutofit/>
            </a:bodyPr>
            <a:lstStyle/>
            <a:p>
              <a:endParaRPr lang="en-GB" dirty="0"/>
            </a:p>
          </p:txBody>
        </p:sp>
        <p:sp>
          <p:nvSpPr>
            <p:cNvPr id="130" name="Freeform 132"/>
            <p:cNvSpPr>
              <a:spLocks/>
            </p:cNvSpPr>
            <p:nvPr/>
          </p:nvSpPr>
          <p:spPr bwMode="auto">
            <a:xfrm>
              <a:off x="3398838" y="6181725"/>
              <a:ext cx="107950" cy="53975"/>
            </a:xfrm>
            <a:custGeom>
              <a:avLst/>
              <a:gdLst>
                <a:gd name="T0" fmla="*/ 0 w 68"/>
                <a:gd name="T1" fmla="*/ 2147483647 h 34"/>
                <a:gd name="T2" fmla="*/ 2147483647 w 68"/>
                <a:gd name="T3" fmla="*/ 0 h 34"/>
                <a:gd name="T4" fmla="*/ 2147483647 w 68"/>
                <a:gd name="T5" fmla="*/ 2147483647 h 34"/>
                <a:gd name="T6" fmla="*/ 0 w 68"/>
                <a:gd name="T7" fmla="*/ 2147483647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0" y="34"/>
                  </a:moveTo>
                  <a:lnTo>
                    <a:pt x="35" y="0"/>
                  </a:lnTo>
                  <a:lnTo>
                    <a:pt x="68" y="34"/>
                  </a:lnTo>
                  <a:lnTo>
                    <a:pt x="0" y="34"/>
                  </a:lnTo>
                  <a:close/>
                </a:path>
              </a:pathLst>
            </a:custGeom>
            <a:solidFill>
              <a:schemeClr val="accent4">
                <a:lumMod val="75000"/>
              </a:schemeClr>
            </a:solidFill>
            <a:ln>
              <a:noFill/>
            </a:ln>
          </p:spPr>
          <p:txBody>
            <a:bodyPr>
              <a:noAutofit/>
            </a:bodyPr>
            <a:lstStyle/>
            <a:p>
              <a:endParaRPr lang="en-GB" dirty="0"/>
            </a:p>
          </p:txBody>
        </p:sp>
        <p:sp>
          <p:nvSpPr>
            <p:cNvPr id="131" name="Freeform 133"/>
            <p:cNvSpPr>
              <a:spLocks/>
            </p:cNvSpPr>
            <p:nvPr/>
          </p:nvSpPr>
          <p:spPr bwMode="auto">
            <a:xfrm>
              <a:off x="3182938" y="6262688"/>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p:spPr>
          <p:txBody>
            <a:bodyPr>
              <a:noAutofit/>
            </a:bodyPr>
            <a:lstStyle/>
            <a:p>
              <a:endParaRPr lang="en-GB" dirty="0"/>
            </a:p>
          </p:txBody>
        </p:sp>
        <p:sp>
          <p:nvSpPr>
            <p:cNvPr id="132" name="Freeform 134"/>
            <p:cNvSpPr>
              <a:spLocks/>
            </p:cNvSpPr>
            <p:nvPr/>
          </p:nvSpPr>
          <p:spPr bwMode="auto">
            <a:xfrm>
              <a:off x="4965700" y="6262688"/>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3" name="Freeform 135"/>
            <p:cNvSpPr>
              <a:spLocks/>
            </p:cNvSpPr>
            <p:nvPr/>
          </p:nvSpPr>
          <p:spPr bwMode="auto">
            <a:xfrm>
              <a:off x="3154363" y="140652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5"/>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4" name="Freeform 136"/>
            <p:cNvSpPr>
              <a:spLocks/>
            </p:cNvSpPr>
            <p:nvPr/>
          </p:nvSpPr>
          <p:spPr bwMode="auto">
            <a:xfrm>
              <a:off x="4654550" y="2260600"/>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35" name="Freeform 137"/>
            <p:cNvSpPr>
              <a:spLocks/>
            </p:cNvSpPr>
            <p:nvPr/>
          </p:nvSpPr>
          <p:spPr bwMode="auto">
            <a:xfrm>
              <a:off x="4235450" y="2449513"/>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36" name="Freeform 138"/>
            <p:cNvSpPr>
              <a:spLocks/>
            </p:cNvSpPr>
            <p:nvPr/>
          </p:nvSpPr>
          <p:spPr bwMode="auto">
            <a:xfrm>
              <a:off x="4046538" y="2449513"/>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37" name="Freeform 139"/>
            <p:cNvSpPr>
              <a:spLocks/>
            </p:cNvSpPr>
            <p:nvPr/>
          </p:nvSpPr>
          <p:spPr bwMode="auto">
            <a:xfrm>
              <a:off x="3857625" y="2449513"/>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38" name="Freeform 140"/>
            <p:cNvSpPr>
              <a:spLocks/>
            </p:cNvSpPr>
            <p:nvPr/>
          </p:nvSpPr>
          <p:spPr bwMode="auto">
            <a:xfrm>
              <a:off x="3494088" y="2260600"/>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3"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39" name="Freeform 141"/>
            <p:cNvSpPr>
              <a:spLocks/>
            </p:cNvSpPr>
            <p:nvPr/>
          </p:nvSpPr>
          <p:spPr bwMode="auto">
            <a:xfrm>
              <a:off x="3303588" y="2260600"/>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5"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40" name="Line 142"/>
            <p:cNvSpPr>
              <a:spLocks noChangeShapeType="1"/>
            </p:cNvSpPr>
            <p:nvPr/>
          </p:nvSpPr>
          <p:spPr bwMode="auto">
            <a:xfrm>
              <a:off x="4999038" y="4202113"/>
              <a:ext cx="20161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1" name="Freeform 143"/>
            <p:cNvSpPr>
              <a:spLocks/>
            </p:cNvSpPr>
            <p:nvPr/>
          </p:nvSpPr>
          <p:spPr bwMode="auto">
            <a:xfrm>
              <a:off x="4714875" y="2822575"/>
              <a:ext cx="485775" cy="2314575"/>
            </a:xfrm>
            <a:custGeom>
              <a:avLst/>
              <a:gdLst>
                <a:gd name="T0" fmla="*/ 2147483647 w 306"/>
                <a:gd name="T1" fmla="*/ 2147483647 h 1458"/>
                <a:gd name="T2" fmla="*/ 2147483647 w 306"/>
                <a:gd name="T3" fmla="*/ 2147483647 h 1458"/>
                <a:gd name="T4" fmla="*/ 2147483647 w 306"/>
                <a:gd name="T5" fmla="*/ 0 h 1458"/>
                <a:gd name="T6" fmla="*/ 0 w 306"/>
                <a:gd name="T7" fmla="*/ 0 h 14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6" h="1458">
                  <a:moveTo>
                    <a:pt x="306" y="1458"/>
                  </a:moveTo>
                  <a:lnTo>
                    <a:pt x="179" y="1458"/>
                  </a:lnTo>
                  <a:lnTo>
                    <a:pt x="179" y="0"/>
                  </a:lnTo>
                  <a:lnTo>
                    <a:pt x="0" y="0"/>
                  </a:lnTo>
                </a:path>
              </a:pathLst>
            </a:custGeom>
            <a:noFill/>
            <a:ln w="38100"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2" name="Line 144"/>
            <p:cNvSpPr>
              <a:spLocks noChangeShapeType="1"/>
            </p:cNvSpPr>
            <p:nvPr/>
          </p:nvSpPr>
          <p:spPr bwMode="auto">
            <a:xfrm>
              <a:off x="4999038" y="4622800"/>
              <a:ext cx="20161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3" name="Line 145"/>
            <p:cNvSpPr>
              <a:spLocks noChangeShapeType="1"/>
            </p:cNvSpPr>
            <p:nvPr/>
          </p:nvSpPr>
          <p:spPr bwMode="auto">
            <a:xfrm>
              <a:off x="3278185" y="3965575"/>
              <a:ext cx="147637"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4" name="Line 146"/>
            <p:cNvSpPr>
              <a:spLocks noChangeShapeType="1"/>
            </p:cNvSpPr>
            <p:nvPr/>
          </p:nvSpPr>
          <p:spPr bwMode="auto">
            <a:xfrm>
              <a:off x="3278185" y="5303838"/>
              <a:ext cx="147637"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5" name="Line 147"/>
            <p:cNvSpPr>
              <a:spLocks noChangeShapeType="1"/>
            </p:cNvSpPr>
            <p:nvPr/>
          </p:nvSpPr>
          <p:spPr bwMode="auto">
            <a:xfrm>
              <a:off x="3278185" y="3089275"/>
              <a:ext cx="147637"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6" name="Line 148"/>
            <p:cNvSpPr>
              <a:spLocks noChangeShapeType="1"/>
            </p:cNvSpPr>
            <p:nvPr/>
          </p:nvSpPr>
          <p:spPr bwMode="auto">
            <a:xfrm>
              <a:off x="3279772" y="4554538"/>
              <a:ext cx="147638"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7" name="Line 149"/>
            <p:cNvSpPr>
              <a:spLocks noChangeShapeType="1"/>
            </p:cNvSpPr>
            <p:nvPr/>
          </p:nvSpPr>
          <p:spPr bwMode="auto">
            <a:xfrm>
              <a:off x="4999038" y="3454400"/>
              <a:ext cx="20161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8" name="Freeform 150"/>
            <p:cNvSpPr>
              <a:spLocks/>
            </p:cNvSpPr>
            <p:nvPr/>
          </p:nvSpPr>
          <p:spPr bwMode="auto">
            <a:xfrm>
              <a:off x="4714875" y="5303838"/>
              <a:ext cx="485775" cy="347662"/>
            </a:xfrm>
            <a:custGeom>
              <a:avLst/>
              <a:gdLst>
                <a:gd name="T0" fmla="*/ 2147483647 w 306"/>
                <a:gd name="T1" fmla="*/ 2147483647 h 219"/>
                <a:gd name="T2" fmla="*/ 2147483647 w 306"/>
                <a:gd name="T3" fmla="*/ 2147483647 h 219"/>
                <a:gd name="T4" fmla="*/ 2147483647 w 306"/>
                <a:gd name="T5" fmla="*/ 0 h 219"/>
                <a:gd name="T6" fmla="*/ 0 w 306"/>
                <a:gd name="T7" fmla="*/ 0 h 2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6" h="219">
                  <a:moveTo>
                    <a:pt x="306" y="219"/>
                  </a:moveTo>
                  <a:lnTo>
                    <a:pt x="179" y="219"/>
                  </a:lnTo>
                  <a:lnTo>
                    <a:pt x="179" y="0"/>
                  </a:lnTo>
                  <a:lnTo>
                    <a:pt x="0" y="0"/>
                  </a:lnTo>
                </a:path>
              </a:pathLst>
            </a:custGeom>
            <a:noFill/>
            <a:ln w="38100"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9" name="Line 151"/>
            <p:cNvSpPr>
              <a:spLocks noChangeShapeType="1"/>
            </p:cNvSpPr>
            <p:nvPr/>
          </p:nvSpPr>
          <p:spPr bwMode="auto">
            <a:xfrm>
              <a:off x="5073650" y="5992813"/>
              <a:ext cx="7937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0" name="Line 160"/>
            <p:cNvSpPr>
              <a:spLocks noChangeShapeType="1"/>
            </p:cNvSpPr>
            <p:nvPr/>
          </p:nvSpPr>
          <p:spPr bwMode="auto">
            <a:xfrm>
              <a:off x="3278185" y="4852988"/>
              <a:ext cx="147637"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1" name="Line 165"/>
            <p:cNvSpPr>
              <a:spLocks noChangeShapeType="1"/>
            </p:cNvSpPr>
            <p:nvPr/>
          </p:nvSpPr>
          <p:spPr bwMode="auto">
            <a:xfrm>
              <a:off x="6010275" y="5137150"/>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2" name="Line 166"/>
            <p:cNvSpPr>
              <a:spLocks noChangeShapeType="1"/>
            </p:cNvSpPr>
            <p:nvPr/>
          </p:nvSpPr>
          <p:spPr bwMode="auto">
            <a:xfrm>
              <a:off x="6010275" y="4622800"/>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3" name="Line 167"/>
            <p:cNvSpPr>
              <a:spLocks noChangeShapeType="1"/>
            </p:cNvSpPr>
            <p:nvPr/>
          </p:nvSpPr>
          <p:spPr bwMode="auto">
            <a:xfrm>
              <a:off x="6010275" y="4202113"/>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4" name="Line 168"/>
            <p:cNvSpPr>
              <a:spLocks noChangeShapeType="1"/>
            </p:cNvSpPr>
            <p:nvPr/>
          </p:nvSpPr>
          <p:spPr bwMode="auto">
            <a:xfrm>
              <a:off x="6010275" y="3454400"/>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5" name="Line 169"/>
            <p:cNvSpPr>
              <a:spLocks noChangeShapeType="1"/>
            </p:cNvSpPr>
            <p:nvPr/>
          </p:nvSpPr>
          <p:spPr bwMode="auto">
            <a:xfrm>
              <a:off x="6010275" y="5984875"/>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6" name="Line 170"/>
            <p:cNvSpPr>
              <a:spLocks noChangeShapeType="1"/>
            </p:cNvSpPr>
            <p:nvPr/>
          </p:nvSpPr>
          <p:spPr bwMode="auto">
            <a:xfrm>
              <a:off x="6010275" y="5768975"/>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7" name="Line 171"/>
            <p:cNvSpPr>
              <a:spLocks noChangeShapeType="1"/>
            </p:cNvSpPr>
            <p:nvPr/>
          </p:nvSpPr>
          <p:spPr bwMode="auto">
            <a:xfrm>
              <a:off x="6010275" y="5553075"/>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8" name="Line 172"/>
            <p:cNvSpPr>
              <a:spLocks noChangeShapeType="1"/>
            </p:cNvSpPr>
            <p:nvPr/>
          </p:nvSpPr>
          <p:spPr bwMode="auto">
            <a:xfrm>
              <a:off x="6010275" y="6200775"/>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9" name="Line 173"/>
            <p:cNvSpPr>
              <a:spLocks noChangeShapeType="1"/>
            </p:cNvSpPr>
            <p:nvPr/>
          </p:nvSpPr>
          <p:spPr bwMode="auto">
            <a:xfrm>
              <a:off x="6010275" y="2274888"/>
              <a:ext cx="23495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0" name="Line 174"/>
            <p:cNvSpPr>
              <a:spLocks noChangeShapeType="1"/>
            </p:cNvSpPr>
            <p:nvPr/>
          </p:nvSpPr>
          <p:spPr bwMode="auto">
            <a:xfrm>
              <a:off x="6010275" y="2871788"/>
              <a:ext cx="2286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1" name="Line 176"/>
            <p:cNvSpPr>
              <a:spLocks noChangeShapeType="1"/>
            </p:cNvSpPr>
            <p:nvPr/>
          </p:nvSpPr>
          <p:spPr bwMode="auto">
            <a:xfrm flipH="1">
              <a:off x="3222625" y="6316663"/>
              <a:ext cx="175736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2" name="Line 177"/>
            <p:cNvSpPr>
              <a:spLocks noChangeShapeType="1"/>
            </p:cNvSpPr>
            <p:nvPr/>
          </p:nvSpPr>
          <p:spPr bwMode="auto">
            <a:xfrm flipH="1">
              <a:off x="2705100" y="1462088"/>
              <a:ext cx="4699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3" name="Line 178"/>
            <p:cNvSpPr>
              <a:spLocks noChangeShapeType="1"/>
            </p:cNvSpPr>
            <p:nvPr/>
          </p:nvSpPr>
          <p:spPr bwMode="auto">
            <a:xfrm>
              <a:off x="4708525" y="1852613"/>
              <a:ext cx="0" cy="4302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4" name="Line 179"/>
            <p:cNvSpPr>
              <a:spLocks noChangeShapeType="1"/>
            </p:cNvSpPr>
            <p:nvPr/>
          </p:nvSpPr>
          <p:spPr bwMode="auto">
            <a:xfrm>
              <a:off x="4289425" y="1852613"/>
              <a:ext cx="0" cy="6207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5" name="Line 180"/>
            <p:cNvSpPr>
              <a:spLocks noChangeShapeType="1"/>
            </p:cNvSpPr>
            <p:nvPr/>
          </p:nvSpPr>
          <p:spPr bwMode="auto">
            <a:xfrm>
              <a:off x="4100513" y="1852613"/>
              <a:ext cx="0" cy="6207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6" name="Line 181"/>
            <p:cNvSpPr>
              <a:spLocks noChangeShapeType="1"/>
            </p:cNvSpPr>
            <p:nvPr/>
          </p:nvSpPr>
          <p:spPr bwMode="auto">
            <a:xfrm>
              <a:off x="3911600" y="1852613"/>
              <a:ext cx="0" cy="6207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7" name="Line 182"/>
            <p:cNvSpPr>
              <a:spLocks noChangeShapeType="1"/>
            </p:cNvSpPr>
            <p:nvPr/>
          </p:nvSpPr>
          <p:spPr bwMode="auto">
            <a:xfrm>
              <a:off x="3546475" y="1852613"/>
              <a:ext cx="0" cy="4302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8" name="Line 183"/>
            <p:cNvSpPr>
              <a:spLocks noChangeShapeType="1"/>
            </p:cNvSpPr>
            <p:nvPr/>
          </p:nvSpPr>
          <p:spPr bwMode="auto">
            <a:xfrm>
              <a:off x="3359150" y="1852613"/>
              <a:ext cx="0" cy="4302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9" name="Line 184"/>
            <p:cNvSpPr>
              <a:spLocks noChangeShapeType="1"/>
            </p:cNvSpPr>
            <p:nvPr/>
          </p:nvSpPr>
          <p:spPr bwMode="auto">
            <a:xfrm>
              <a:off x="3454400" y="6221413"/>
              <a:ext cx="0" cy="9525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0" name="Text Box 790"/>
            <p:cNvSpPr txBox="1">
              <a:spLocks noChangeArrowheads="1"/>
            </p:cNvSpPr>
            <p:nvPr/>
          </p:nvSpPr>
          <p:spPr bwMode="auto">
            <a:xfrm>
              <a:off x="2502935" y="2540002"/>
              <a:ext cx="442429"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Pedal Position</a:t>
              </a:r>
            </a:p>
            <a:p>
              <a:pPr algn="ctr" eaLnBrk="1" hangingPunct="1">
                <a:spcAft>
                  <a:spcPct val="0"/>
                </a:spcAft>
                <a:buClr>
                  <a:schemeClr val="bg1"/>
                </a:buClr>
                <a:buFontTx/>
                <a:buNone/>
              </a:pPr>
              <a:r>
                <a:rPr lang="en-GB" altLang="de-DE" sz="600" dirty="0">
                  <a:latin typeface="Infineon Meta-Normal"/>
                </a:rPr>
                <a:t>TLE4997/98</a:t>
              </a:r>
            </a:p>
          </p:txBody>
        </p:sp>
        <p:sp>
          <p:nvSpPr>
            <p:cNvPr id="171" name="Text Box 790"/>
            <p:cNvSpPr txBox="1">
              <a:spLocks noChangeArrowheads="1"/>
            </p:cNvSpPr>
            <p:nvPr/>
          </p:nvSpPr>
          <p:spPr bwMode="auto">
            <a:xfrm>
              <a:off x="2379588" y="2822749"/>
              <a:ext cx="671659"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EGR-Throttle Position</a:t>
              </a:r>
            </a:p>
            <a:p>
              <a:pPr algn="ctr" eaLnBrk="1" hangingPunct="1">
                <a:spcAft>
                  <a:spcPct val="0"/>
                </a:spcAft>
                <a:buClr>
                  <a:schemeClr val="bg1"/>
                </a:buClr>
                <a:buFontTx/>
                <a:buNone/>
              </a:pPr>
              <a:r>
                <a:rPr lang="en-GB" altLang="de-DE" sz="600" dirty="0">
                  <a:latin typeface="Infineon Meta-Normal"/>
                </a:rPr>
                <a:t>TLE4997/98</a:t>
              </a:r>
            </a:p>
          </p:txBody>
        </p:sp>
        <p:sp>
          <p:nvSpPr>
            <p:cNvPr id="172" name="Text Box 790"/>
            <p:cNvSpPr txBox="1">
              <a:spLocks noChangeArrowheads="1"/>
            </p:cNvSpPr>
            <p:nvPr/>
          </p:nvSpPr>
          <p:spPr bwMode="auto">
            <a:xfrm>
              <a:off x="2533461" y="3090863"/>
              <a:ext cx="367088"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Fuel Level</a:t>
              </a:r>
            </a:p>
            <a:p>
              <a:pPr algn="ctr" eaLnBrk="1" hangingPunct="1">
                <a:spcAft>
                  <a:spcPct val="0"/>
                </a:spcAft>
                <a:buClr>
                  <a:schemeClr val="bg1"/>
                </a:buClr>
                <a:buFontTx/>
                <a:buNone/>
              </a:pPr>
              <a:r>
                <a:rPr lang="en-GB" altLang="de-DE" sz="600" dirty="0">
                  <a:latin typeface="Infineon Meta-Normal"/>
                </a:rPr>
                <a:t>TLE4997/98</a:t>
              </a:r>
            </a:p>
          </p:txBody>
        </p:sp>
        <p:sp>
          <p:nvSpPr>
            <p:cNvPr id="173" name="Text Box 790"/>
            <p:cNvSpPr txBox="1">
              <a:spLocks noChangeArrowheads="1"/>
            </p:cNvSpPr>
            <p:nvPr/>
          </p:nvSpPr>
          <p:spPr bwMode="auto">
            <a:xfrm>
              <a:off x="2434878" y="3367090"/>
              <a:ext cx="564257"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Swirl/Tumble Flap</a:t>
              </a:r>
            </a:p>
            <a:p>
              <a:pPr algn="ctr" eaLnBrk="1" hangingPunct="1">
                <a:spcAft>
                  <a:spcPct val="0"/>
                </a:spcAft>
                <a:buClr>
                  <a:schemeClr val="bg1"/>
                </a:buClr>
                <a:buFontTx/>
                <a:buNone/>
              </a:pPr>
              <a:r>
                <a:rPr lang="en-GB" altLang="de-DE" sz="600" dirty="0">
                  <a:latin typeface="Infineon Meta-Normal"/>
                </a:rPr>
                <a:t>TLE4997/98</a:t>
              </a:r>
            </a:p>
          </p:txBody>
        </p:sp>
        <p:sp>
          <p:nvSpPr>
            <p:cNvPr id="174" name="Text Box 790"/>
            <p:cNvSpPr txBox="1">
              <a:spLocks noChangeArrowheads="1"/>
            </p:cNvSpPr>
            <p:nvPr/>
          </p:nvSpPr>
          <p:spPr bwMode="auto">
            <a:xfrm>
              <a:off x="2456519" y="3643313"/>
              <a:ext cx="520975"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Throttle Position</a:t>
              </a:r>
            </a:p>
            <a:p>
              <a:pPr algn="ctr" eaLnBrk="1" hangingPunct="1">
                <a:spcAft>
                  <a:spcPct val="0"/>
                </a:spcAft>
                <a:buClr>
                  <a:schemeClr val="bg1"/>
                </a:buClr>
                <a:buFontTx/>
                <a:buNone/>
              </a:pPr>
              <a:r>
                <a:rPr lang="en-GB" altLang="de-DE" sz="600" dirty="0">
                  <a:latin typeface="Infineon Meta-Normal"/>
                </a:rPr>
                <a:t>TLE4998S</a:t>
              </a:r>
            </a:p>
          </p:txBody>
        </p:sp>
        <p:sp>
          <p:nvSpPr>
            <p:cNvPr id="175" name="Text Box 790"/>
            <p:cNvSpPr txBox="1">
              <a:spLocks noChangeArrowheads="1"/>
            </p:cNvSpPr>
            <p:nvPr/>
          </p:nvSpPr>
          <p:spPr bwMode="auto">
            <a:xfrm>
              <a:off x="2511028" y="3919538"/>
              <a:ext cx="410369"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Temperature</a:t>
              </a:r>
            </a:p>
            <a:p>
              <a:pPr algn="ctr" eaLnBrk="1" hangingPunct="1">
                <a:spcAft>
                  <a:spcPct val="0"/>
                </a:spcAft>
                <a:buClr>
                  <a:schemeClr val="bg1"/>
                </a:buClr>
                <a:buFontTx/>
                <a:buNone/>
              </a:pPr>
              <a:r>
                <a:rPr lang="en-GB" altLang="de-DE" sz="600" dirty="0">
                  <a:latin typeface="Infineon Meta-Normal"/>
                </a:rPr>
                <a:t>Sensor(s)</a:t>
              </a:r>
            </a:p>
          </p:txBody>
        </p:sp>
        <p:sp>
          <p:nvSpPr>
            <p:cNvPr id="176" name="Text Box 790"/>
            <p:cNvSpPr txBox="1">
              <a:spLocks noChangeArrowheads="1"/>
            </p:cNvSpPr>
            <p:nvPr/>
          </p:nvSpPr>
          <p:spPr bwMode="auto">
            <a:xfrm>
              <a:off x="2396419" y="4221965"/>
              <a:ext cx="637995" cy="184666"/>
            </a:xfrm>
            <a:prstGeom prst="rect">
              <a:avLst/>
            </a:prstGeom>
            <a:noFill/>
            <a:ln>
              <a:noFill/>
            </a:ln>
            <a:effec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Barometric Pressure</a:t>
              </a:r>
            </a:p>
            <a:p>
              <a:pPr algn="ctr" eaLnBrk="1" hangingPunct="1">
                <a:spcAft>
                  <a:spcPct val="0"/>
                </a:spcAft>
                <a:buClr>
                  <a:schemeClr val="bg1"/>
                </a:buClr>
                <a:buFontTx/>
                <a:buNone/>
              </a:pPr>
              <a:r>
                <a:rPr lang="en-GB" altLang="de-DE" sz="600" dirty="0">
                  <a:latin typeface="Infineon Meta-Normal"/>
                </a:rPr>
                <a:t>KP23x, KP25x</a:t>
              </a:r>
            </a:p>
          </p:txBody>
        </p:sp>
        <p:sp>
          <p:nvSpPr>
            <p:cNvPr id="177" name="Text Box 790"/>
            <p:cNvSpPr txBox="1">
              <a:spLocks noChangeArrowheads="1"/>
            </p:cNvSpPr>
            <p:nvPr/>
          </p:nvSpPr>
          <p:spPr bwMode="auto">
            <a:xfrm>
              <a:off x="2467755" y="4803775"/>
              <a:ext cx="495327"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Knock Sensor(s)</a:t>
              </a:r>
            </a:p>
          </p:txBody>
        </p:sp>
        <p:sp>
          <p:nvSpPr>
            <p:cNvPr id="178" name="Text Box 790"/>
            <p:cNvSpPr txBox="1">
              <a:spLocks noChangeArrowheads="1"/>
            </p:cNvSpPr>
            <p:nvPr/>
          </p:nvSpPr>
          <p:spPr bwMode="auto">
            <a:xfrm>
              <a:off x="2401215" y="5033963"/>
              <a:ext cx="631583"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In-Cylinder Pressure</a:t>
              </a:r>
            </a:p>
            <a:p>
              <a:pPr algn="ctr" eaLnBrk="1" hangingPunct="1">
                <a:spcAft>
                  <a:spcPct val="0"/>
                </a:spcAft>
                <a:buClr>
                  <a:schemeClr val="tx1"/>
                </a:buClr>
                <a:buFontTx/>
                <a:buNone/>
              </a:pPr>
              <a:r>
                <a:rPr lang="en-GB" altLang="de-DE" sz="600" dirty="0">
                  <a:latin typeface="Infineon Meta-Normal"/>
                </a:rPr>
                <a:t>Sensors</a:t>
              </a:r>
            </a:p>
          </p:txBody>
        </p:sp>
        <p:sp>
          <p:nvSpPr>
            <p:cNvPr id="179" name="Text Box 790"/>
            <p:cNvSpPr txBox="1">
              <a:spLocks noChangeArrowheads="1"/>
            </p:cNvSpPr>
            <p:nvPr/>
          </p:nvSpPr>
          <p:spPr bwMode="auto">
            <a:xfrm>
              <a:off x="2498212" y="5580064"/>
              <a:ext cx="434413"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Crankshaft</a:t>
              </a:r>
            </a:p>
            <a:p>
              <a:pPr algn="ctr" eaLnBrk="1" hangingPunct="1">
                <a:spcAft>
                  <a:spcPct val="0"/>
                </a:spcAft>
                <a:buClr>
                  <a:schemeClr val="bg1"/>
                </a:buClr>
                <a:buFontTx/>
                <a:buNone/>
              </a:pPr>
              <a:r>
                <a:rPr lang="en-GB" altLang="de-DE" sz="600" dirty="0">
                  <a:latin typeface="Infineon Meta-Normal"/>
                </a:rPr>
                <a:t>TLE502x/492x</a:t>
              </a:r>
            </a:p>
          </p:txBody>
        </p:sp>
        <p:sp>
          <p:nvSpPr>
            <p:cNvPr id="180" name="Text Box 790"/>
            <p:cNvSpPr txBox="1">
              <a:spLocks noChangeArrowheads="1"/>
            </p:cNvSpPr>
            <p:nvPr/>
          </p:nvSpPr>
          <p:spPr bwMode="auto">
            <a:xfrm>
              <a:off x="2477374" y="5359402"/>
              <a:ext cx="476091"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Lambda Sensor</a:t>
              </a:r>
            </a:p>
          </p:txBody>
        </p:sp>
        <p:sp>
          <p:nvSpPr>
            <p:cNvPr id="181" name="Text Box 790"/>
            <p:cNvSpPr txBox="1">
              <a:spLocks noChangeArrowheads="1"/>
            </p:cNvSpPr>
            <p:nvPr/>
          </p:nvSpPr>
          <p:spPr bwMode="auto">
            <a:xfrm>
              <a:off x="2568728" y="5857876"/>
              <a:ext cx="296555"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Camshaft</a:t>
              </a:r>
            </a:p>
            <a:p>
              <a:pPr algn="ctr" eaLnBrk="1" hangingPunct="1">
                <a:spcAft>
                  <a:spcPct val="0"/>
                </a:spcAft>
                <a:buClr>
                  <a:schemeClr val="bg1"/>
                </a:buClr>
                <a:buFontTx/>
                <a:buNone/>
              </a:pPr>
              <a:r>
                <a:rPr lang="en-GB" altLang="de-DE" sz="600" dirty="0">
                  <a:latin typeface="Infineon Meta-Normal"/>
                </a:rPr>
                <a:t>TLE4986</a:t>
              </a:r>
            </a:p>
          </p:txBody>
        </p:sp>
        <p:sp>
          <p:nvSpPr>
            <p:cNvPr id="182" name="Text Box 790"/>
            <p:cNvSpPr txBox="1">
              <a:spLocks noChangeArrowheads="1"/>
            </p:cNvSpPr>
            <p:nvPr/>
          </p:nvSpPr>
          <p:spPr bwMode="auto">
            <a:xfrm>
              <a:off x="3298924" y="5884864"/>
              <a:ext cx="307777"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CAN</a:t>
              </a:r>
            </a:p>
            <a:p>
              <a:pPr algn="ctr" eaLnBrk="1" hangingPunct="1">
                <a:spcAft>
                  <a:spcPct val="0"/>
                </a:spcAft>
                <a:buClr>
                  <a:schemeClr val="bg1"/>
                </a:buClr>
                <a:buFontTx/>
                <a:buNone/>
              </a:pPr>
              <a:r>
                <a:rPr lang="en-GB" altLang="de-DE" sz="600" dirty="0">
                  <a:latin typeface="Infineon Meta-Normal"/>
                </a:rPr>
                <a:t>TLE7250G</a:t>
              </a:r>
            </a:p>
          </p:txBody>
        </p:sp>
        <p:sp>
          <p:nvSpPr>
            <p:cNvPr id="183" name="Text Box 790"/>
            <p:cNvSpPr txBox="1">
              <a:spLocks noChangeArrowheads="1"/>
            </p:cNvSpPr>
            <p:nvPr/>
          </p:nvSpPr>
          <p:spPr bwMode="auto">
            <a:xfrm>
              <a:off x="3933792" y="5884864"/>
              <a:ext cx="335028"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err="1">
                  <a:latin typeface="Infineon Meta-Normal"/>
                </a:rPr>
                <a:t>FlexRay</a:t>
              </a:r>
              <a:endParaRPr lang="en-GB" altLang="de-DE" sz="600" dirty="0">
                <a:latin typeface="Infineon Meta-Normal"/>
              </a:endParaRPr>
            </a:p>
            <a:p>
              <a:pPr algn="ctr" eaLnBrk="1" hangingPunct="1">
                <a:spcAft>
                  <a:spcPct val="0"/>
                </a:spcAft>
                <a:buClr>
                  <a:schemeClr val="bg1"/>
                </a:buClr>
                <a:buFontTx/>
                <a:buNone/>
              </a:pPr>
              <a:r>
                <a:rPr lang="en-GB" altLang="de-DE" sz="600" dirty="0">
                  <a:latin typeface="Infineon Meta-Normal"/>
                </a:rPr>
                <a:t>TLE9221SX</a:t>
              </a:r>
            </a:p>
          </p:txBody>
        </p:sp>
        <p:sp>
          <p:nvSpPr>
            <p:cNvPr id="184" name="Text Box 790"/>
            <p:cNvSpPr txBox="1">
              <a:spLocks noChangeArrowheads="1"/>
            </p:cNvSpPr>
            <p:nvPr/>
          </p:nvSpPr>
          <p:spPr bwMode="auto">
            <a:xfrm>
              <a:off x="4547013" y="5892802"/>
              <a:ext cx="407163"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LIN</a:t>
              </a:r>
            </a:p>
            <a:p>
              <a:pPr algn="ctr" eaLnBrk="1" hangingPunct="1">
                <a:spcAft>
                  <a:spcPct val="0"/>
                </a:spcAft>
                <a:buClr>
                  <a:schemeClr val="bg1"/>
                </a:buClr>
                <a:buFontTx/>
                <a:buNone/>
              </a:pPr>
              <a:r>
                <a:rPr lang="en-GB" altLang="de-DE" sz="600" dirty="0">
                  <a:latin typeface="Infineon Meta-Normal"/>
                </a:rPr>
                <a:t>TLE7259-3GE</a:t>
              </a:r>
            </a:p>
          </p:txBody>
        </p:sp>
        <p:sp>
          <p:nvSpPr>
            <p:cNvPr id="185" name="Text Box 790"/>
            <p:cNvSpPr txBox="1">
              <a:spLocks noChangeArrowheads="1"/>
            </p:cNvSpPr>
            <p:nvPr/>
          </p:nvSpPr>
          <p:spPr bwMode="auto">
            <a:xfrm>
              <a:off x="3747038" y="5927725"/>
              <a:ext cx="52899"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r>
                <a:rPr lang="en-GB" altLang="de-DE" sz="600" dirty="0">
                  <a:latin typeface="Infineon Meta-Normal"/>
                </a:rPr>
                <a:t>…</a:t>
              </a:r>
            </a:p>
          </p:txBody>
        </p:sp>
        <p:sp>
          <p:nvSpPr>
            <p:cNvPr id="186" name="Text Box 790"/>
            <p:cNvSpPr txBox="1">
              <a:spLocks noChangeArrowheads="1"/>
            </p:cNvSpPr>
            <p:nvPr/>
          </p:nvSpPr>
          <p:spPr bwMode="auto">
            <a:xfrm>
              <a:off x="4401088" y="5927725"/>
              <a:ext cx="52899"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r>
                <a:rPr lang="en-GB" altLang="de-DE" sz="600" dirty="0">
                  <a:latin typeface="Infineon Meta-Normal"/>
                </a:rPr>
                <a:t>…</a:t>
              </a:r>
            </a:p>
          </p:txBody>
        </p:sp>
        <p:sp>
          <p:nvSpPr>
            <p:cNvPr id="187" name="Text Box 790"/>
            <p:cNvSpPr txBox="1">
              <a:spLocks noChangeArrowheads="1"/>
            </p:cNvSpPr>
            <p:nvPr/>
          </p:nvSpPr>
          <p:spPr bwMode="auto">
            <a:xfrm>
              <a:off x="5053132" y="5830889"/>
              <a:ext cx="139461"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2Ch.</a:t>
              </a:r>
            </a:p>
          </p:txBody>
        </p:sp>
        <p:sp>
          <p:nvSpPr>
            <p:cNvPr id="188" name="Text Box 790"/>
            <p:cNvSpPr txBox="1">
              <a:spLocks noChangeArrowheads="1"/>
            </p:cNvSpPr>
            <p:nvPr/>
          </p:nvSpPr>
          <p:spPr bwMode="auto">
            <a:xfrm rot="16200000">
              <a:off x="3137078" y="2017583"/>
              <a:ext cx="291747"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5V/0.15A</a:t>
              </a:r>
            </a:p>
          </p:txBody>
        </p:sp>
        <p:sp>
          <p:nvSpPr>
            <p:cNvPr id="189" name="Text Box 790"/>
            <p:cNvSpPr txBox="1">
              <a:spLocks noChangeArrowheads="1"/>
            </p:cNvSpPr>
            <p:nvPr/>
          </p:nvSpPr>
          <p:spPr bwMode="auto">
            <a:xfrm rot="16200000">
              <a:off x="3325990" y="2017583"/>
              <a:ext cx="291747"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5V/0.15A</a:t>
              </a:r>
            </a:p>
          </p:txBody>
        </p:sp>
        <p:sp>
          <p:nvSpPr>
            <p:cNvPr id="190" name="Text Box 790"/>
            <p:cNvSpPr txBox="1">
              <a:spLocks noChangeArrowheads="1"/>
            </p:cNvSpPr>
            <p:nvPr/>
          </p:nvSpPr>
          <p:spPr bwMode="auto">
            <a:xfrm rot="16200000">
              <a:off x="3694290" y="2214434"/>
              <a:ext cx="291747"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5V/0.15A</a:t>
              </a:r>
            </a:p>
          </p:txBody>
        </p:sp>
        <p:sp>
          <p:nvSpPr>
            <p:cNvPr id="191" name="Text Box 790"/>
            <p:cNvSpPr txBox="1">
              <a:spLocks noChangeArrowheads="1"/>
            </p:cNvSpPr>
            <p:nvPr/>
          </p:nvSpPr>
          <p:spPr bwMode="auto">
            <a:xfrm rot="16200000">
              <a:off x="3743110" y="2116010"/>
              <a:ext cx="537005"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3.3V or 5V/10mA</a:t>
              </a:r>
            </a:p>
          </p:txBody>
        </p:sp>
        <p:sp>
          <p:nvSpPr>
            <p:cNvPr id="192" name="Text Box 790"/>
            <p:cNvSpPr txBox="1">
              <a:spLocks noChangeArrowheads="1"/>
            </p:cNvSpPr>
            <p:nvPr/>
          </p:nvSpPr>
          <p:spPr bwMode="auto">
            <a:xfrm rot="16200000">
              <a:off x="3953571" y="2114422"/>
              <a:ext cx="512961"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3.3V or 5V/</a:t>
              </a:r>
              <a:r>
                <a:rPr lang="en-GB" altLang="de-DE" sz="600" dirty="0">
                  <a:latin typeface="Verdana"/>
                </a:rPr>
                <a:t>0</a:t>
              </a:r>
              <a:r>
                <a:rPr lang="en-GB" altLang="de-DE" sz="600" dirty="0">
                  <a:latin typeface="Arial" pitchFamily="34" charset="0"/>
                </a:rPr>
                <a:t>.6</a:t>
              </a:r>
              <a:r>
                <a:rPr lang="en-GB" altLang="de-DE" sz="600" dirty="0">
                  <a:latin typeface="Infineon Meta-Normal"/>
                </a:rPr>
                <a:t>A</a:t>
              </a:r>
            </a:p>
          </p:txBody>
        </p:sp>
        <p:sp>
          <p:nvSpPr>
            <p:cNvPr id="193" name="Text Box 790"/>
            <p:cNvSpPr txBox="1">
              <a:spLocks noChangeArrowheads="1"/>
            </p:cNvSpPr>
            <p:nvPr/>
          </p:nvSpPr>
          <p:spPr bwMode="auto">
            <a:xfrm rot="16200000">
              <a:off x="4512038" y="2042189"/>
              <a:ext cx="253274"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5V/0.2A</a:t>
              </a:r>
            </a:p>
          </p:txBody>
        </p:sp>
        <p:sp>
          <p:nvSpPr>
            <p:cNvPr id="194" name="Text Box 791"/>
            <p:cNvSpPr txBox="1">
              <a:spLocks noChangeArrowheads="1"/>
            </p:cNvSpPr>
            <p:nvPr/>
          </p:nvSpPr>
          <p:spPr bwMode="auto">
            <a:xfrm>
              <a:off x="2705100" y="1150906"/>
              <a:ext cx="477838"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Battery (KL30)</a:t>
              </a:r>
            </a:p>
            <a:p>
              <a:pPr eaLnBrk="1" hangingPunct="1">
                <a:spcAft>
                  <a:spcPct val="0"/>
                </a:spcAft>
                <a:buClr>
                  <a:schemeClr val="tx1"/>
                </a:buClr>
                <a:buFontTx/>
                <a:buNone/>
              </a:pPr>
              <a:r>
                <a:rPr lang="en-GB" altLang="de-DE" sz="600" dirty="0">
                  <a:latin typeface="Infineon Meta-Normal"/>
                </a:rPr>
                <a:t>Key (KL15)</a:t>
              </a:r>
            </a:p>
          </p:txBody>
        </p:sp>
        <p:sp>
          <p:nvSpPr>
            <p:cNvPr id="195" name="Text Box 790"/>
            <p:cNvSpPr txBox="1">
              <a:spLocks noChangeArrowheads="1"/>
            </p:cNvSpPr>
            <p:nvPr/>
          </p:nvSpPr>
          <p:spPr bwMode="auto">
            <a:xfrm>
              <a:off x="3658877" y="1116013"/>
              <a:ext cx="884858"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800" dirty="0">
                  <a:latin typeface="Infineon Meta-Normal"/>
                </a:rPr>
                <a:t>Safety System Supply</a:t>
              </a:r>
            </a:p>
          </p:txBody>
        </p:sp>
        <p:grpSp>
          <p:nvGrpSpPr>
            <p:cNvPr id="196" name="Group 294"/>
            <p:cNvGrpSpPr>
              <a:grpSpLocks/>
            </p:cNvGrpSpPr>
            <p:nvPr/>
          </p:nvGrpSpPr>
          <p:grpSpPr bwMode="auto">
            <a:xfrm>
              <a:off x="4751388" y="1117600"/>
              <a:ext cx="176212" cy="169863"/>
              <a:chOff x="3326" y="2512"/>
              <a:chExt cx="158" cy="153"/>
            </a:xfrm>
          </p:grpSpPr>
          <p:sp>
            <p:nvSpPr>
              <p:cNvPr id="252" name="Freeform 449"/>
              <p:cNvSpPr>
                <a:spLocks/>
              </p:cNvSpPr>
              <p:nvPr/>
            </p:nvSpPr>
            <p:spPr bwMode="auto">
              <a:xfrm>
                <a:off x="3326" y="2512"/>
                <a:ext cx="158" cy="153"/>
              </a:xfrm>
              <a:custGeom>
                <a:avLst/>
                <a:gdLst>
                  <a:gd name="T0" fmla="*/ 0 w 281"/>
                  <a:gd name="T1" fmla="*/ 1 h 272"/>
                  <a:gd name="T2" fmla="*/ 1 w 281"/>
                  <a:gd name="T3" fmla="*/ 0 h 272"/>
                  <a:gd name="T4" fmla="*/ 2 w 281"/>
                  <a:gd name="T5" fmla="*/ 0 h 272"/>
                  <a:gd name="T6" fmla="*/ 2 w 281"/>
                  <a:gd name="T7" fmla="*/ 1 h 272"/>
                  <a:gd name="T8" fmla="*/ 1 w 281"/>
                  <a:gd name="T9" fmla="*/ 1 h 272"/>
                  <a:gd name="T10" fmla="*/ 1 w 281"/>
                  <a:gd name="T11" fmla="*/ 1 h 272"/>
                  <a:gd name="T12" fmla="*/ 1 w 281"/>
                  <a:gd name="T13" fmla="*/ 5 h 272"/>
                  <a:gd name="T14" fmla="*/ 1 w 281"/>
                  <a:gd name="T15" fmla="*/ 5 h 272"/>
                  <a:gd name="T16" fmla="*/ 4 w 281"/>
                  <a:gd name="T17" fmla="*/ 5 h 272"/>
                  <a:gd name="T18" fmla="*/ 4 w 281"/>
                  <a:gd name="T19" fmla="*/ 5 h 272"/>
                  <a:gd name="T20" fmla="*/ 4 w 281"/>
                  <a:gd name="T21" fmla="*/ 3 h 272"/>
                  <a:gd name="T22" fmla="*/ 5 w 281"/>
                  <a:gd name="T23" fmla="*/ 3 h 272"/>
                  <a:gd name="T24" fmla="*/ 5 w 281"/>
                  <a:gd name="T25" fmla="*/ 5 h 272"/>
                  <a:gd name="T26" fmla="*/ 4 w 281"/>
                  <a:gd name="T27" fmla="*/ 5 h 272"/>
                  <a:gd name="T28" fmla="*/ 1 w 281"/>
                  <a:gd name="T29" fmla="*/ 5 h 272"/>
                  <a:gd name="T30" fmla="*/ 0 w 281"/>
                  <a:gd name="T31" fmla="*/ 5 h 272"/>
                  <a:gd name="T32" fmla="*/ 0 w 281"/>
                  <a:gd name="T33" fmla="*/ 1 h 2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1"/>
                  <a:gd name="T52" fmla="*/ 0 h 272"/>
                  <a:gd name="T53" fmla="*/ 281 w 281"/>
                  <a:gd name="T54" fmla="*/ 272 h 2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1" h="272">
                    <a:moveTo>
                      <a:pt x="0" y="40"/>
                    </a:moveTo>
                    <a:cubicBezTo>
                      <a:pt x="0" y="18"/>
                      <a:pt x="18" y="0"/>
                      <a:pt x="40" y="0"/>
                    </a:cubicBezTo>
                    <a:lnTo>
                      <a:pt x="149" y="0"/>
                    </a:lnTo>
                    <a:lnTo>
                      <a:pt x="149" y="28"/>
                    </a:lnTo>
                    <a:lnTo>
                      <a:pt x="40" y="28"/>
                    </a:lnTo>
                    <a:cubicBezTo>
                      <a:pt x="33" y="28"/>
                      <a:pt x="28" y="33"/>
                      <a:pt x="28" y="40"/>
                    </a:cubicBezTo>
                    <a:lnTo>
                      <a:pt x="28" y="232"/>
                    </a:lnTo>
                    <a:cubicBezTo>
                      <a:pt x="28" y="239"/>
                      <a:pt x="33" y="244"/>
                      <a:pt x="40" y="244"/>
                    </a:cubicBezTo>
                    <a:lnTo>
                      <a:pt x="240" y="244"/>
                    </a:lnTo>
                    <a:cubicBezTo>
                      <a:pt x="247" y="244"/>
                      <a:pt x="252" y="239"/>
                      <a:pt x="252" y="232"/>
                    </a:cubicBezTo>
                    <a:lnTo>
                      <a:pt x="252" y="132"/>
                    </a:lnTo>
                    <a:lnTo>
                      <a:pt x="281" y="132"/>
                    </a:lnTo>
                    <a:lnTo>
                      <a:pt x="281" y="232"/>
                    </a:lnTo>
                    <a:cubicBezTo>
                      <a:pt x="281" y="254"/>
                      <a:pt x="263" y="272"/>
                      <a:pt x="240" y="272"/>
                    </a:cubicBezTo>
                    <a:lnTo>
                      <a:pt x="40" y="272"/>
                    </a:lnTo>
                    <a:cubicBezTo>
                      <a:pt x="18" y="272"/>
                      <a:pt x="0" y="254"/>
                      <a:pt x="0" y="232"/>
                    </a:cubicBezTo>
                    <a:lnTo>
                      <a:pt x="0" y="40"/>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3" name="Freeform 450"/>
              <p:cNvSpPr>
                <a:spLocks/>
              </p:cNvSpPr>
              <p:nvPr/>
            </p:nvSpPr>
            <p:spPr bwMode="auto">
              <a:xfrm>
                <a:off x="3425" y="2512"/>
                <a:ext cx="59" cy="58"/>
              </a:xfrm>
              <a:custGeom>
                <a:avLst/>
                <a:gdLst>
                  <a:gd name="T0" fmla="*/ 0 w 105"/>
                  <a:gd name="T1" fmla="*/ 1 h 104"/>
                  <a:gd name="T2" fmla="*/ 1 w 105"/>
                  <a:gd name="T3" fmla="*/ 0 h 104"/>
                  <a:gd name="T4" fmla="*/ 1 w 105"/>
                  <a:gd name="T5" fmla="*/ 0 h 104"/>
                  <a:gd name="T6" fmla="*/ 2 w 105"/>
                  <a:gd name="T7" fmla="*/ 1 h 104"/>
                  <a:gd name="T8" fmla="*/ 2 w 105"/>
                  <a:gd name="T9" fmla="*/ 1 h 104"/>
                  <a:gd name="T10" fmla="*/ 1 w 105"/>
                  <a:gd name="T11" fmla="*/ 2 h 104"/>
                  <a:gd name="T12" fmla="*/ 1 w 105"/>
                  <a:gd name="T13" fmla="*/ 2 h 104"/>
                  <a:gd name="T14" fmla="*/ 0 w 105"/>
                  <a:gd name="T15" fmla="*/ 1 h 104"/>
                  <a:gd name="T16" fmla="*/ 0 w 105"/>
                  <a:gd name="T17" fmla="*/ 1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
                  <a:gd name="T28" fmla="*/ 0 h 104"/>
                  <a:gd name="T29" fmla="*/ 105 w 105"/>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 h="104">
                    <a:moveTo>
                      <a:pt x="0" y="24"/>
                    </a:moveTo>
                    <a:cubicBezTo>
                      <a:pt x="0" y="11"/>
                      <a:pt x="11" y="0"/>
                      <a:pt x="24" y="0"/>
                    </a:cubicBezTo>
                    <a:lnTo>
                      <a:pt x="80" y="0"/>
                    </a:lnTo>
                    <a:cubicBezTo>
                      <a:pt x="94" y="0"/>
                      <a:pt x="105" y="11"/>
                      <a:pt x="105" y="24"/>
                    </a:cubicBezTo>
                    <a:lnTo>
                      <a:pt x="105" y="80"/>
                    </a:lnTo>
                    <a:cubicBezTo>
                      <a:pt x="105" y="93"/>
                      <a:pt x="94" y="104"/>
                      <a:pt x="80" y="104"/>
                    </a:cubicBezTo>
                    <a:lnTo>
                      <a:pt x="24" y="104"/>
                    </a:lnTo>
                    <a:cubicBezTo>
                      <a:pt x="11" y="104"/>
                      <a:pt x="0" y="93"/>
                      <a:pt x="0" y="80"/>
                    </a:cubicBezTo>
                    <a:lnTo>
                      <a:pt x="0" y="24"/>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4" name="Freeform 451"/>
              <p:cNvSpPr>
                <a:spLocks/>
              </p:cNvSpPr>
              <p:nvPr/>
            </p:nvSpPr>
            <p:spPr bwMode="auto">
              <a:xfrm>
                <a:off x="3351" y="2585"/>
                <a:ext cx="40" cy="51"/>
              </a:xfrm>
              <a:custGeom>
                <a:avLst/>
                <a:gdLst>
                  <a:gd name="T0" fmla="*/ 1 w 70"/>
                  <a:gd name="T1" fmla="*/ 1 h 91"/>
                  <a:gd name="T2" fmla="*/ 1 w 70"/>
                  <a:gd name="T3" fmla="*/ 1 h 91"/>
                  <a:gd name="T4" fmla="*/ 1 w 70"/>
                  <a:gd name="T5" fmla="*/ 1 h 91"/>
                  <a:gd name="T6" fmla="*/ 1 w 70"/>
                  <a:gd name="T7" fmla="*/ 1 h 91"/>
                  <a:gd name="T8" fmla="*/ 1 w 70"/>
                  <a:gd name="T9" fmla="*/ 1 h 91"/>
                  <a:gd name="T10" fmla="*/ 1 w 70"/>
                  <a:gd name="T11" fmla="*/ 1 h 91"/>
                  <a:gd name="T12" fmla="*/ 1 w 70"/>
                  <a:gd name="T13" fmla="*/ 1 h 91"/>
                  <a:gd name="T14" fmla="*/ 1 w 70"/>
                  <a:gd name="T15" fmla="*/ 0 h 91"/>
                  <a:gd name="T16" fmla="*/ 1 w 70"/>
                  <a:gd name="T17" fmla="*/ 1 h 91"/>
                  <a:gd name="T18" fmla="*/ 1 w 70"/>
                  <a:gd name="T19" fmla="*/ 1 h 91"/>
                  <a:gd name="T20" fmla="*/ 1 w 70"/>
                  <a:gd name="T21" fmla="*/ 1 h 91"/>
                  <a:gd name="T22" fmla="*/ 1 w 70"/>
                  <a:gd name="T23" fmla="*/ 1 h 91"/>
                  <a:gd name="T24" fmla="*/ 1 w 70"/>
                  <a:gd name="T25" fmla="*/ 1 h 91"/>
                  <a:gd name="T26" fmla="*/ 1 w 70"/>
                  <a:gd name="T27" fmla="*/ 1 h 91"/>
                  <a:gd name="T28" fmla="*/ 0 w 70"/>
                  <a:gd name="T29" fmla="*/ 1 h 91"/>
                  <a:gd name="T30" fmla="*/ 1 w 70"/>
                  <a:gd name="T31" fmla="*/ 2 h 91"/>
                  <a:gd name="T32" fmla="*/ 1 w 70"/>
                  <a:gd name="T33" fmla="*/ 1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91"/>
                  <a:gd name="T53" fmla="*/ 70 w 70"/>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91">
                    <a:moveTo>
                      <a:pt x="70" y="59"/>
                    </a:moveTo>
                    <a:cubicBezTo>
                      <a:pt x="70" y="41"/>
                      <a:pt x="57" y="37"/>
                      <a:pt x="47" y="35"/>
                    </a:cubicBezTo>
                    <a:lnTo>
                      <a:pt x="39" y="32"/>
                    </a:lnTo>
                    <a:cubicBezTo>
                      <a:pt x="32" y="31"/>
                      <a:pt x="30" y="28"/>
                      <a:pt x="30" y="25"/>
                    </a:cubicBezTo>
                    <a:cubicBezTo>
                      <a:pt x="30" y="21"/>
                      <a:pt x="33" y="19"/>
                      <a:pt x="39" y="19"/>
                    </a:cubicBezTo>
                    <a:cubicBezTo>
                      <a:pt x="45" y="19"/>
                      <a:pt x="53" y="21"/>
                      <a:pt x="59" y="25"/>
                    </a:cubicBezTo>
                    <a:lnTo>
                      <a:pt x="69" y="9"/>
                    </a:lnTo>
                    <a:cubicBezTo>
                      <a:pt x="62" y="4"/>
                      <a:pt x="50" y="0"/>
                      <a:pt x="38" y="0"/>
                    </a:cubicBezTo>
                    <a:cubicBezTo>
                      <a:pt x="19" y="0"/>
                      <a:pt x="4" y="12"/>
                      <a:pt x="4" y="29"/>
                    </a:cubicBezTo>
                    <a:cubicBezTo>
                      <a:pt x="4" y="44"/>
                      <a:pt x="13" y="51"/>
                      <a:pt x="26" y="55"/>
                    </a:cubicBezTo>
                    <a:lnTo>
                      <a:pt x="36" y="57"/>
                    </a:lnTo>
                    <a:cubicBezTo>
                      <a:pt x="42" y="59"/>
                      <a:pt x="45" y="60"/>
                      <a:pt x="45" y="64"/>
                    </a:cubicBezTo>
                    <a:cubicBezTo>
                      <a:pt x="45" y="69"/>
                      <a:pt x="41" y="72"/>
                      <a:pt x="32" y="72"/>
                    </a:cubicBezTo>
                    <a:cubicBezTo>
                      <a:pt x="24" y="72"/>
                      <a:pt x="14" y="69"/>
                      <a:pt x="8" y="65"/>
                    </a:cubicBezTo>
                    <a:lnTo>
                      <a:pt x="0" y="83"/>
                    </a:lnTo>
                    <a:cubicBezTo>
                      <a:pt x="9" y="87"/>
                      <a:pt x="19" y="91"/>
                      <a:pt x="32" y="91"/>
                    </a:cubicBezTo>
                    <a:cubicBezTo>
                      <a:pt x="55" y="91"/>
                      <a:pt x="70" y="80"/>
                      <a:pt x="70" y="59"/>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5" name="Rectangle 452"/>
              <p:cNvSpPr>
                <a:spLocks noChangeArrowheads="1"/>
              </p:cNvSpPr>
              <p:nvPr/>
            </p:nvSpPr>
            <p:spPr bwMode="auto">
              <a:xfrm>
                <a:off x="3399" y="2586"/>
                <a:ext cx="13" cy="49"/>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endParaRPr lang="en-GB" altLang="de-DE" sz="1800" dirty="0">
                  <a:solidFill>
                    <a:srgbClr val="00214A"/>
                  </a:solidFill>
                  <a:latin typeface="Arial" pitchFamily="34" charset="0"/>
                </a:endParaRPr>
              </a:p>
            </p:txBody>
          </p:sp>
          <p:sp>
            <p:nvSpPr>
              <p:cNvPr id="256" name="Freeform 453"/>
              <p:cNvSpPr>
                <a:spLocks/>
              </p:cNvSpPr>
              <p:nvPr/>
            </p:nvSpPr>
            <p:spPr bwMode="auto">
              <a:xfrm>
                <a:off x="3423" y="2586"/>
                <a:ext cx="29" cy="49"/>
              </a:xfrm>
              <a:custGeom>
                <a:avLst/>
                <a:gdLst>
                  <a:gd name="T0" fmla="*/ 29 w 29"/>
                  <a:gd name="T1" fmla="*/ 39 h 49"/>
                  <a:gd name="T2" fmla="*/ 13 w 29"/>
                  <a:gd name="T3" fmla="*/ 39 h 49"/>
                  <a:gd name="T4" fmla="*/ 13 w 29"/>
                  <a:gd name="T5" fmla="*/ 0 h 49"/>
                  <a:gd name="T6" fmla="*/ 0 w 29"/>
                  <a:gd name="T7" fmla="*/ 0 h 49"/>
                  <a:gd name="T8" fmla="*/ 0 w 29"/>
                  <a:gd name="T9" fmla="*/ 49 h 49"/>
                  <a:gd name="T10" fmla="*/ 27 w 29"/>
                  <a:gd name="T11" fmla="*/ 49 h 49"/>
                  <a:gd name="T12" fmla="*/ 29 w 29"/>
                  <a:gd name="T13" fmla="*/ 39 h 49"/>
                  <a:gd name="T14" fmla="*/ 0 60000 65536"/>
                  <a:gd name="T15" fmla="*/ 0 60000 65536"/>
                  <a:gd name="T16" fmla="*/ 0 60000 65536"/>
                  <a:gd name="T17" fmla="*/ 0 60000 65536"/>
                  <a:gd name="T18" fmla="*/ 0 60000 65536"/>
                  <a:gd name="T19" fmla="*/ 0 60000 65536"/>
                  <a:gd name="T20" fmla="*/ 0 60000 65536"/>
                  <a:gd name="T21" fmla="*/ 0 w 29"/>
                  <a:gd name="T22" fmla="*/ 0 h 49"/>
                  <a:gd name="T23" fmla="*/ 29 w 29"/>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49">
                    <a:moveTo>
                      <a:pt x="29" y="39"/>
                    </a:moveTo>
                    <a:lnTo>
                      <a:pt x="13" y="39"/>
                    </a:lnTo>
                    <a:lnTo>
                      <a:pt x="13" y="0"/>
                    </a:lnTo>
                    <a:lnTo>
                      <a:pt x="0" y="0"/>
                    </a:lnTo>
                    <a:lnTo>
                      <a:pt x="0" y="49"/>
                    </a:lnTo>
                    <a:lnTo>
                      <a:pt x="27" y="49"/>
                    </a:lnTo>
                    <a:lnTo>
                      <a:pt x="29"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57" name="Freeform 454"/>
              <p:cNvSpPr>
                <a:spLocks noEditPoints="1"/>
              </p:cNvSpPr>
              <p:nvPr/>
            </p:nvSpPr>
            <p:spPr bwMode="auto">
              <a:xfrm>
                <a:off x="3356" y="2542"/>
                <a:ext cx="15" cy="21"/>
              </a:xfrm>
              <a:custGeom>
                <a:avLst/>
                <a:gdLst>
                  <a:gd name="T0" fmla="*/ 1 w 27"/>
                  <a:gd name="T1" fmla="*/ 1 h 37"/>
                  <a:gd name="T2" fmla="*/ 1 w 27"/>
                  <a:gd name="T3" fmla="*/ 0 h 37"/>
                  <a:gd name="T4" fmla="*/ 0 w 27"/>
                  <a:gd name="T5" fmla="*/ 0 h 37"/>
                  <a:gd name="T6" fmla="*/ 0 w 27"/>
                  <a:gd name="T7" fmla="*/ 1 h 37"/>
                  <a:gd name="T8" fmla="*/ 1 w 27"/>
                  <a:gd name="T9" fmla="*/ 1 h 37"/>
                  <a:gd name="T10" fmla="*/ 1 w 27"/>
                  <a:gd name="T11" fmla="*/ 1 h 37"/>
                  <a:gd name="T12" fmla="*/ 1 w 27"/>
                  <a:gd name="T13" fmla="*/ 1 h 37"/>
                  <a:gd name="T14" fmla="*/ 1 w 27"/>
                  <a:gd name="T15" fmla="*/ 1 h 37"/>
                  <a:gd name="T16" fmla="*/ 1 w 27"/>
                  <a:gd name="T17" fmla="*/ 1 h 37"/>
                  <a:gd name="T18" fmla="*/ 1 w 27"/>
                  <a:gd name="T19" fmla="*/ 1 h 37"/>
                  <a:gd name="T20" fmla="*/ 1 w 27"/>
                  <a:gd name="T21" fmla="*/ 1 h 37"/>
                  <a:gd name="T22" fmla="*/ 1 w 27"/>
                  <a:gd name="T23" fmla="*/ 1 h 37"/>
                  <a:gd name="T24" fmla="*/ 1 w 27"/>
                  <a:gd name="T25" fmla="*/ 1 h 37"/>
                  <a:gd name="T26" fmla="*/ 1 w 27"/>
                  <a:gd name="T27" fmla="*/ 1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37"/>
                  <a:gd name="T44" fmla="*/ 27 w 27"/>
                  <a:gd name="T45" fmla="*/ 37 h 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37">
                    <a:moveTo>
                      <a:pt x="27" y="11"/>
                    </a:moveTo>
                    <a:cubicBezTo>
                      <a:pt x="27" y="3"/>
                      <a:pt x="22" y="0"/>
                      <a:pt x="12" y="0"/>
                    </a:cubicBezTo>
                    <a:lnTo>
                      <a:pt x="0" y="0"/>
                    </a:lnTo>
                    <a:lnTo>
                      <a:pt x="0" y="37"/>
                    </a:lnTo>
                    <a:lnTo>
                      <a:pt x="10" y="37"/>
                    </a:lnTo>
                    <a:lnTo>
                      <a:pt x="10" y="24"/>
                    </a:lnTo>
                    <a:lnTo>
                      <a:pt x="13" y="24"/>
                    </a:lnTo>
                    <a:cubicBezTo>
                      <a:pt x="25" y="24"/>
                      <a:pt x="27" y="17"/>
                      <a:pt x="27" y="11"/>
                    </a:cubicBezTo>
                    <a:close/>
                    <a:moveTo>
                      <a:pt x="13" y="8"/>
                    </a:moveTo>
                    <a:cubicBezTo>
                      <a:pt x="15" y="8"/>
                      <a:pt x="17" y="8"/>
                      <a:pt x="17" y="11"/>
                    </a:cubicBezTo>
                    <a:cubicBezTo>
                      <a:pt x="17" y="15"/>
                      <a:pt x="15" y="16"/>
                      <a:pt x="12" y="16"/>
                    </a:cubicBezTo>
                    <a:lnTo>
                      <a:pt x="10" y="16"/>
                    </a:lnTo>
                    <a:lnTo>
                      <a:pt x="10" y="8"/>
                    </a:lnTo>
                    <a:lnTo>
                      <a:pt x="13"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8" name="Freeform 455"/>
              <p:cNvSpPr>
                <a:spLocks noEditPoints="1"/>
              </p:cNvSpPr>
              <p:nvPr/>
            </p:nvSpPr>
            <p:spPr bwMode="auto">
              <a:xfrm>
                <a:off x="3374" y="2542"/>
                <a:ext cx="16" cy="21"/>
              </a:xfrm>
              <a:custGeom>
                <a:avLst/>
                <a:gdLst>
                  <a:gd name="T0" fmla="*/ 1 w 29"/>
                  <a:gd name="T1" fmla="*/ 1 h 37"/>
                  <a:gd name="T2" fmla="*/ 1 w 29"/>
                  <a:gd name="T3" fmla="*/ 1 h 37"/>
                  <a:gd name="T4" fmla="*/ 1 w 29"/>
                  <a:gd name="T5" fmla="*/ 1 h 37"/>
                  <a:gd name="T6" fmla="*/ 1 w 29"/>
                  <a:gd name="T7" fmla="*/ 1 h 37"/>
                  <a:gd name="T8" fmla="*/ 1 w 29"/>
                  <a:gd name="T9" fmla="*/ 0 h 37"/>
                  <a:gd name="T10" fmla="*/ 0 w 29"/>
                  <a:gd name="T11" fmla="*/ 0 h 37"/>
                  <a:gd name="T12" fmla="*/ 0 w 29"/>
                  <a:gd name="T13" fmla="*/ 1 h 37"/>
                  <a:gd name="T14" fmla="*/ 1 w 29"/>
                  <a:gd name="T15" fmla="*/ 1 h 37"/>
                  <a:gd name="T16" fmla="*/ 1 w 29"/>
                  <a:gd name="T17" fmla="*/ 1 h 37"/>
                  <a:gd name="T18" fmla="*/ 1 w 29"/>
                  <a:gd name="T19" fmla="*/ 1 h 37"/>
                  <a:gd name="T20" fmla="*/ 1 w 29"/>
                  <a:gd name="T21" fmla="*/ 1 h 37"/>
                  <a:gd name="T22" fmla="*/ 1 w 29"/>
                  <a:gd name="T23" fmla="*/ 1 h 37"/>
                  <a:gd name="T24" fmla="*/ 1 w 29"/>
                  <a:gd name="T25" fmla="*/ 1 h 37"/>
                  <a:gd name="T26" fmla="*/ 1 w 29"/>
                  <a:gd name="T27" fmla="*/ 1 h 37"/>
                  <a:gd name="T28" fmla="*/ 1 w 29"/>
                  <a:gd name="T29" fmla="*/ 1 h 37"/>
                  <a:gd name="T30" fmla="*/ 1 w 29"/>
                  <a:gd name="T31" fmla="*/ 1 h 37"/>
                  <a:gd name="T32" fmla="*/ 1 w 29"/>
                  <a:gd name="T33" fmla="*/ 1 h 37"/>
                  <a:gd name="T34" fmla="*/ 1 w 29"/>
                  <a:gd name="T35" fmla="*/ 1 h 37"/>
                  <a:gd name="T36" fmla="*/ 1 w 29"/>
                  <a:gd name="T37" fmla="*/ 1 h 37"/>
                  <a:gd name="T38" fmla="*/ 1 w 29"/>
                  <a:gd name="T39" fmla="*/ 1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37"/>
                  <a:gd name="T62" fmla="*/ 29 w 29"/>
                  <a:gd name="T63" fmla="*/ 37 h 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37">
                    <a:moveTo>
                      <a:pt x="29" y="37"/>
                    </a:moveTo>
                    <a:cubicBezTo>
                      <a:pt x="28" y="34"/>
                      <a:pt x="25" y="27"/>
                      <a:pt x="23" y="25"/>
                    </a:cubicBezTo>
                    <a:cubicBezTo>
                      <a:pt x="23" y="23"/>
                      <a:pt x="21" y="21"/>
                      <a:pt x="20" y="21"/>
                    </a:cubicBezTo>
                    <a:cubicBezTo>
                      <a:pt x="24" y="20"/>
                      <a:pt x="27" y="17"/>
                      <a:pt x="27" y="10"/>
                    </a:cubicBezTo>
                    <a:cubicBezTo>
                      <a:pt x="27" y="4"/>
                      <a:pt x="24" y="0"/>
                      <a:pt x="13" y="0"/>
                    </a:cubicBezTo>
                    <a:lnTo>
                      <a:pt x="0" y="0"/>
                    </a:lnTo>
                    <a:lnTo>
                      <a:pt x="0" y="37"/>
                    </a:lnTo>
                    <a:lnTo>
                      <a:pt x="10" y="37"/>
                    </a:lnTo>
                    <a:lnTo>
                      <a:pt x="10" y="22"/>
                    </a:lnTo>
                    <a:cubicBezTo>
                      <a:pt x="12" y="22"/>
                      <a:pt x="13" y="23"/>
                      <a:pt x="14" y="27"/>
                    </a:cubicBezTo>
                    <a:lnTo>
                      <a:pt x="18" y="37"/>
                    </a:lnTo>
                    <a:lnTo>
                      <a:pt x="29" y="37"/>
                    </a:lnTo>
                    <a:close/>
                    <a:moveTo>
                      <a:pt x="12" y="8"/>
                    </a:moveTo>
                    <a:cubicBezTo>
                      <a:pt x="15" y="8"/>
                      <a:pt x="17" y="8"/>
                      <a:pt x="17" y="11"/>
                    </a:cubicBezTo>
                    <a:cubicBezTo>
                      <a:pt x="17" y="14"/>
                      <a:pt x="16" y="15"/>
                      <a:pt x="12" y="15"/>
                    </a:cubicBezTo>
                    <a:lnTo>
                      <a:pt x="10" y="15"/>
                    </a:lnTo>
                    <a:lnTo>
                      <a:pt x="10" y="8"/>
                    </a:lnTo>
                    <a:lnTo>
                      <a:pt x="12"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9" name="Freeform 456"/>
              <p:cNvSpPr>
                <a:spLocks noEditPoints="1"/>
              </p:cNvSpPr>
              <p:nvPr/>
            </p:nvSpPr>
            <p:spPr bwMode="auto">
              <a:xfrm>
                <a:off x="3391" y="2541"/>
                <a:ext cx="19" cy="22"/>
              </a:xfrm>
              <a:custGeom>
                <a:avLst/>
                <a:gdLst>
                  <a:gd name="T0" fmla="*/ 1 w 34"/>
                  <a:gd name="T1" fmla="*/ 1 h 39"/>
                  <a:gd name="T2" fmla="*/ 1 w 34"/>
                  <a:gd name="T3" fmla="*/ 1 h 39"/>
                  <a:gd name="T4" fmla="*/ 1 w 34"/>
                  <a:gd name="T5" fmla="*/ 0 h 39"/>
                  <a:gd name="T6" fmla="*/ 0 w 34"/>
                  <a:gd name="T7" fmla="*/ 1 h 39"/>
                  <a:gd name="T8" fmla="*/ 1 w 34"/>
                  <a:gd name="T9" fmla="*/ 1 h 39"/>
                  <a:gd name="T10" fmla="*/ 1 w 34"/>
                  <a:gd name="T11" fmla="*/ 1 h 39"/>
                  <a:gd name="T12" fmla="*/ 1 w 34"/>
                  <a:gd name="T13" fmla="*/ 1 h 39"/>
                  <a:gd name="T14" fmla="*/ 1 w 34"/>
                  <a:gd name="T15" fmla="*/ 1 h 39"/>
                  <a:gd name="T16" fmla="*/ 1 w 34"/>
                  <a:gd name="T17" fmla="*/ 1 h 39"/>
                  <a:gd name="T18" fmla="*/ 1 w 34"/>
                  <a:gd name="T19" fmla="*/ 1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
                  <a:gd name="T31" fmla="*/ 0 h 39"/>
                  <a:gd name="T32" fmla="*/ 34 w 34"/>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 h="39">
                    <a:moveTo>
                      <a:pt x="17" y="39"/>
                    </a:moveTo>
                    <a:cubicBezTo>
                      <a:pt x="31" y="39"/>
                      <a:pt x="34" y="29"/>
                      <a:pt x="34" y="18"/>
                    </a:cubicBezTo>
                    <a:cubicBezTo>
                      <a:pt x="34" y="10"/>
                      <a:pt x="30" y="0"/>
                      <a:pt x="18" y="0"/>
                    </a:cubicBezTo>
                    <a:cubicBezTo>
                      <a:pt x="8" y="0"/>
                      <a:pt x="0" y="7"/>
                      <a:pt x="0" y="20"/>
                    </a:cubicBezTo>
                    <a:cubicBezTo>
                      <a:pt x="0" y="32"/>
                      <a:pt x="6" y="39"/>
                      <a:pt x="17" y="39"/>
                    </a:cubicBezTo>
                    <a:close/>
                    <a:moveTo>
                      <a:pt x="17" y="31"/>
                    </a:moveTo>
                    <a:cubicBezTo>
                      <a:pt x="13" y="31"/>
                      <a:pt x="11" y="29"/>
                      <a:pt x="11" y="19"/>
                    </a:cubicBezTo>
                    <a:cubicBezTo>
                      <a:pt x="11" y="12"/>
                      <a:pt x="13" y="8"/>
                      <a:pt x="17" y="8"/>
                    </a:cubicBezTo>
                    <a:cubicBezTo>
                      <a:pt x="21" y="8"/>
                      <a:pt x="23" y="10"/>
                      <a:pt x="23" y="19"/>
                    </a:cubicBezTo>
                    <a:cubicBezTo>
                      <a:pt x="23" y="29"/>
                      <a:pt x="22" y="31"/>
                      <a:pt x="17" y="31"/>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60" name="Freeform 458"/>
              <p:cNvSpPr>
                <a:spLocks noEditPoints="1"/>
              </p:cNvSpPr>
              <p:nvPr/>
            </p:nvSpPr>
            <p:spPr bwMode="auto">
              <a:xfrm>
                <a:off x="3442" y="2586"/>
                <a:ext cx="21" cy="9"/>
              </a:xfrm>
              <a:custGeom>
                <a:avLst/>
                <a:gdLst>
                  <a:gd name="T0" fmla="*/ 21 w 21"/>
                  <a:gd name="T1" fmla="*/ 9 h 9"/>
                  <a:gd name="T2" fmla="*/ 20 w 21"/>
                  <a:gd name="T3" fmla="*/ 0 h 9"/>
                  <a:gd name="T4" fmla="*/ 16 w 21"/>
                  <a:gd name="T5" fmla="*/ 0 h 9"/>
                  <a:gd name="T6" fmla="*/ 14 w 21"/>
                  <a:gd name="T7" fmla="*/ 5 h 9"/>
                  <a:gd name="T8" fmla="*/ 13 w 21"/>
                  <a:gd name="T9" fmla="*/ 0 h 9"/>
                  <a:gd name="T10" fmla="*/ 9 w 21"/>
                  <a:gd name="T11" fmla="*/ 0 h 9"/>
                  <a:gd name="T12" fmla="*/ 8 w 21"/>
                  <a:gd name="T13" fmla="*/ 9 h 9"/>
                  <a:gd name="T14" fmla="*/ 11 w 21"/>
                  <a:gd name="T15" fmla="*/ 9 h 9"/>
                  <a:gd name="T16" fmla="*/ 11 w 21"/>
                  <a:gd name="T17" fmla="*/ 4 h 9"/>
                  <a:gd name="T18" fmla="*/ 12 w 21"/>
                  <a:gd name="T19" fmla="*/ 4 h 9"/>
                  <a:gd name="T20" fmla="*/ 13 w 21"/>
                  <a:gd name="T21" fmla="*/ 9 h 9"/>
                  <a:gd name="T22" fmla="*/ 16 w 21"/>
                  <a:gd name="T23" fmla="*/ 9 h 9"/>
                  <a:gd name="T24" fmla="*/ 17 w 21"/>
                  <a:gd name="T25" fmla="*/ 4 h 9"/>
                  <a:gd name="T26" fmla="*/ 17 w 21"/>
                  <a:gd name="T27" fmla="*/ 4 h 9"/>
                  <a:gd name="T28" fmla="*/ 17 w 21"/>
                  <a:gd name="T29" fmla="*/ 9 h 9"/>
                  <a:gd name="T30" fmla="*/ 21 w 21"/>
                  <a:gd name="T31" fmla="*/ 9 h 9"/>
                  <a:gd name="T32" fmla="*/ 8 w 21"/>
                  <a:gd name="T33" fmla="*/ 2 h 9"/>
                  <a:gd name="T34" fmla="*/ 8 w 21"/>
                  <a:gd name="T35" fmla="*/ 0 h 9"/>
                  <a:gd name="T36" fmla="*/ 0 w 21"/>
                  <a:gd name="T37" fmla="*/ 0 h 9"/>
                  <a:gd name="T38" fmla="*/ 0 w 21"/>
                  <a:gd name="T39" fmla="*/ 2 h 9"/>
                  <a:gd name="T40" fmla="*/ 3 w 21"/>
                  <a:gd name="T41" fmla="*/ 2 h 9"/>
                  <a:gd name="T42" fmla="*/ 3 w 21"/>
                  <a:gd name="T43" fmla="*/ 9 h 9"/>
                  <a:gd name="T44" fmla="*/ 5 w 21"/>
                  <a:gd name="T45" fmla="*/ 9 h 9"/>
                  <a:gd name="T46" fmla="*/ 5 w 21"/>
                  <a:gd name="T47" fmla="*/ 2 h 9"/>
                  <a:gd name="T48" fmla="*/ 8 w 21"/>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9"/>
                  <a:gd name="T77" fmla="*/ 21 w 21"/>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9">
                    <a:moveTo>
                      <a:pt x="21" y="9"/>
                    </a:moveTo>
                    <a:lnTo>
                      <a:pt x="20" y="0"/>
                    </a:lnTo>
                    <a:lnTo>
                      <a:pt x="16" y="0"/>
                    </a:lnTo>
                    <a:lnTo>
                      <a:pt x="14" y="5"/>
                    </a:lnTo>
                    <a:lnTo>
                      <a:pt x="13" y="0"/>
                    </a:lnTo>
                    <a:lnTo>
                      <a:pt x="9" y="0"/>
                    </a:lnTo>
                    <a:lnTo>
                      <a:pt x="8" y="9"/>
                    </a:lnTo>
                    <a:lnTo>
                      <a:pt x="11" y="9"/>
                    </a:lnTo>
                    <a:lnTo>
                      <a:pt x="11" y="4"/>
                    </a:lnTo>
                    <a:lnTo>
                      <a:pt x="12" y="4"/>
                    </a:lnTo>
                    <a:lnTo>
                      <a:pt x="13" y="9"/>
                    </a:lnTo>
                    <a:lnTo>
                      <a:pt x="16" y="9"/>
                    </a:lnTo>
                    <a:lnTo>
                      <a:pt x="17" y="4"/>
                    </a:lnTo>
                    <a:lnTo>
                      <a:pt x="17" y="9"/>
                    </a:lnTo>
                    <a:lnTo>
                      <a:pt x="21" y="9"/>
                    </a:lnTo>
                    <a:close/>
                    <a:moveTo>
                      <a:pt x="8" y="2"/>
                    </a:moveTo>
                    <a:lnTo>
                      <a:pt x="8" y="0"/>
                    </a:lnTo>
                    <a:lnTo>
                      <a:pt x="0" y="0"/>
                    </a:lnTo>
                    <a:lnTo>
                      <a:pt x="0" y="2"/>
                    </a:lnTo>
                    <a:lnTo>
                      <a:pt x="3" y="2"/>
                    </a:lnTo>
                    <a:lnTo>
                      <a:pt x="3" y="9"/>
                    </a:lnTo>
                    <a:lnTo>
                      <a:pt x="5" y="9"/>
                    </a:lnTo>
                    <a:lnTo>
                      <a:pt x="5" y="2"/>
                    </a:lnTo>
                    <a:lnTo>
                      <a:pt x="8"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grpSp>
        <p:sp>
          <p:nvSpPr>
            <p:cNvPr id="197" name="Text Box 790"/>
            <p:cNvSpPr txBox="1">
              <a:spLocks noChangeArrowheads="1"/>
            </p:cNvSpPr>
            <p:nvPr/>
          </p:nvSpPr>
          <p:spPr bwMode="auto">
            <a:xfrm>
              <a:off x="4615841" y="1303338"/>
              <a:ext cx="290143"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Tracker 1</a:t>
              </a:r>
            </a:p>
            <a:p>
              <a:pPr algn="ctr" eaLnBrk="1" hangingPunct="1">
                <a:spcAft>
                  <a:spcPct val="0"/>
                </a:spcAft>
                <a:buClr>
                  <a:schemeClr val="bg1"/>
                </a:buClr>
                <a:buFontTx/>
                <a:buNone/>
              </a:pPr>
              <a:r>
                <a:rPr lang="en-GB" altLang="de-DE" sz="600" dirty="0">
                  <a:latin typeface="Infineon Meta-Normal"/>
                </a:rPr>
                <a:t>Tracker 2</a:t>
              </a:r>
            </a:p>
          </p:txBody>
        </p:sp>
        <p:sp>
          <p:nvSpPr>
            <p:cNvPr id="198" name="Text Box 790"/>
            <p:cNvSpPr txBox="1">
              <a:spLocks noChangeArrowheads="1"/>
            </p:cNvSpPr>
            <p:nvPr/>
          </p:nvSpPr>
          <p:spPr bwMode="auto">
            <a:xfrm>
              <a:off x="4518025" y="1631950"/>
              <a:ext cx="393700"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r" eaLnBrk="1" hangingPunct="1">
                <a:spcAft>
                  <a:spcPct val="0"/>
                </a:spcAft>
                <a:buClr>
                  <a:schemeClr val="bg1"/>
                </a:buClr>
                <a:buFontTx/>
                <a:buNone/>
              </a:pPr>
              <a:r>
                <a:rPr lang="en-GB" altLang="de-DE" sz="600" dirty="0">
                  <a:latin typeface="Infineon Meta-Normal"/>
                </a:rPr>
                <a:t>Safe State</a:t>
              </a:r>
            </a:p>
            <a:p>
              <a:pPr algn="r" eaLnBrk="1" hangingPunct="1">
                <a:spcAft>
                  <a:spcPct val="0"/>
                </a:spcAft>
                <a:buClr>
                  <a:schemeClr val="bg1"/>
                </a:buClr>
                <a:buFontTx/>
                <a:buNone/>
              </a:pPr>
              <a:r>
                <a:rPr lang="en-GB" altLang="de-DE" sz="600" dirty="0">
                  <a:latin typeface="Infineon Meta-Normal"/>
                </a:rPr>
                <a:t>Controller</a:t>
              </a:r>
            </a:p>
          </p:txBody>
        </p:sp>
        <p:sp>
          <p:nvSpPr>
            <p:cNvPr id="199" name="Text Box 790"/>
            <p:cNvSpPr txBox="1">
              <a:spLocks noChangeArrowheads="1"/>
            </p:cNvSpPr>
            <p:nvPr/>
          </p:nvSpPr>
          <p:spPr bwMode="auto">
            <a:xfrm>
              <a:off x="3902541" y="1693864"/>
              <a:ext cx="395942"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800" dirty="0">
                  <a:latin typeface="Infineon Meta-Normal"/>
                </a:rPr>
                <a:t>TLF35584</a:t>
              </a:r>
            </a:p>
          </p:txBody>
        </p:sp>
        <p:sp>
          <p:nvSpPr>
            <p:cNvPr id="200" name="Text Box 790"/>
            <p:cNvSpPr txBox="1">
              <a:spLocks noChangeArrowheads="1"/>
            </p:cNvSpPr>
            <p:nvPr/>
          </p:nvSpPr>
          <p:spPr bwMode="auto">
            <a:xfrm>
              <a:off x="3265488" y="1631950"/>
              <a:ext cx="561975"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Window/Q&amp;A-</a:t>
              </a:r>
            </a:p>
            <a:p>
              <a:pPr eaLnBrk="1" hangingPunct="1">
                <a:spcAft>
                  <a:spcPct val="0"/>
                </a:spcAft>
                <a:buClr>
                  <a:schemeClr val="bg1"/>
                </a:buClr>
                <a:buFontTx/>
                <a:buNone/>
              </a:pPr>
              <a:r>
                <a:rPr lang="en-GB" altLang="de-DE" sz="600" dirty="0">
                  <a:latin typeface="Infineon Meta-Normal"/>
                </a:rPr>
                <a:t>Watchdog</a:t>
              </a:r>
            </a:p>
          </p:txBody>
        </p:sp>
        <p:sp>
          <p:nvSpPr>
            <p:cNvPr id="201" name="Text Box 790"/>
            <p:cNvSpPr txBox="1">
              <a:spLocks noChangeArrowheads="1"/>
            </p:cNvSpPr>
            <p:nvPr/>
          </p:nvSpPr>
          <p:spPr bwMode="auto">
            <a:xfrm>
              <a:off x="3265488" y="1303338"/>
              <a:ext cx="236537"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err="1">
                  <a:latin typeface="Infineon Meta-Normal"/>
                </a:rPr>
                <a:t>StBy</a:t>
              </a:r>
              <a:r>
                <a:rPr lang="en-GB" altLang="de-DE" sz="600" dirty="0">
                  <a:latin typeface="Infineon Meta-Normal"/>
                </a:rPr>
                <a:t>-</a:t>
              </a:r>
            </a:p>
            <a:p>
              <a:pPr eaLnBrk="1" hangingPunct="1">
                <a:spcAft>
                  <a:spcPct val="0"/>
                </a:spcAft>
                <a:buClr>
                  <a:schemeClr val="bg1"/>
                </a:buClr>
                <a:buFontTx/>
                <a:buNone/>
              </a:pPr>
              <a:r>
                <a:rPr lang="en-GB" altLang="de-DE" sz="600" dirty="0">
                  <a:latin typeface="Infineon Meta-Normal"/>
                </a:rPr>
                <a:t>LDO</a:t>
              </a:r>
            </a:p>
          </p:txBody>
        </p:sp>
        <p:sp>
          <p:nvSpPr>
            <p:cNvPr id="202" name="Text Box 790"/>
            <p:cNvSpPr txBox="1">
              <a:spLocks noChangeArrowheads="1"/>
            </p:cNvSpPr>
            <p:nvPr/>
          </p:nvSpPr>
          <p:spPr bwMode="auto">
            <a:xfrm>
              <a:off x="3506788" y="1303338"/>
              <a:ext cx="304800"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µC-LDO</a:t>
              </a:r>
            </a:p>
          </p:txBody>
        </p:sp>
        <p:sp>
          <p:nvSpPr>
            <p:cNvPr id="203" name="Text Box 790"/>
            <p:cNvSpPr txBox="1">
              <a:spLocks noChangeArrowheads="1"/>
            </p:cNvSpPr>
            <p:nvPr/>
          </p:nvSpPr>
          <p:spPr bwMode="auto">
            <a:xfrm>
              <a:off x="3849688" y="1303338"/>
              <a:ext cx="341312"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Ref-LDO</a:t>
              </a:r>
            </a:p>
          </p:txBody>
        </p:sp>
        <p:sp>
          <p:nvSpPr>
            <p:cNvPr id="204" name="Text Box 790"/>
            <p:cNvSpPr txBox="1">
              <a:spLocks noChangeArrowheads="1"/>
            </p:cNvSpPr>
            <p:nvPr/>
          </p:nvSpPr>
          <p:spPr bwMode="auto">
            <a:xfrm>
              <a:off x="4192588" y="1303338"/>
              <a:ext cx="369887"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Com-LDO</a:t>
              </a:r>
            </a:p>
          </p:txBody>
        </p:sp>
        <p:sp>
          <p:nvSpPr>
            <p:cNvPr id="205" name="Text Box 791"/>
            <p:cNvSpPr txBox="1">
              <a:spLocks noChangeArrowheads="1"/>
            </p:cNvSpPr>
            <p:nvPr/>
          </p:nvSpPr>
          <p:spPr bwMode="auto">
            <a:xfrm>
              <a:off x="5200650" y="1074738"/>
              <a:ext cx="1474763" cy="2154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800" dirty="0">
                  <a:latin typeface="Infineon Meta-Normal"/>
                </a:rPr>
                <a:t>Engine Management</a:t>
              </a:r>
            </a:p>
            <a:p>
              <a:pPr eaLnBrk="1" hangingPunct="1">
                <a:spcAft>
                  <a:spcPct val="0"/>
                </a:spcAft>
                <a:buClr>
                  <a:schemeClr val="tx1"/>
                </a:buClr>
                <a:buFontTx/>
                <a:buNone/>
              </a:pPr>
              <a:r>
                <a:rPr lang="en-GB" altLang="de-DE" sz="600" dirty="0">
                  <a:latin typeface="Infineon Meta-Normal"/>
                </a:rPr>
                <a:t>Typical Partitioning for GDI Discrete &amp; Solenoid</a:t>
              </a:r>
            </a:p>
          </p:txBody>
        </p:sp>
        <p:sp>
          <p:nvSpPr>
            <p:cNvPr id="206" name="Text Box 790"/>
            <p:cNvSpPr txBox="1">
              <a:spLocks noChangeArrowheads="1"/>
            </p:cNvSpPr>
            <p:nvPr/>
          </p:nvSpPr>
          <p:spPr bwMode="auto">
            <a:xfrm>
              <a:off x="5287662" y="2228850"/>
              <a:ext cx="554639"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 Low-Side Ignition</a:t>
              </a:r>
            </a:p>
          </p:txBody>
        </p:sp>
        <p:sp>
          <p:nvSpPr>
            <p:cNvPr id="207" name="Text Box 790"/>
            <p:cNvSpPr txBox="1">
              <a:spLocks noChangeArrowheads="1"/>
            </p:cNvSpPr>
            <p:nvPr/>
          </p:nvSpPr>
          <p:spPr bwMode="auto">
            <a:xfrm>
              <a:off x="6390831" y="2228850"/>
              <a:ext cx="419987"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Ignition Plugs</a:t>
              </a:r>
            </a:p>
          </p:txBody>
        </p:sp>
        <p:sp>
          <p:nvSpPr>
            <p:cNvPr id="208" name="Text Box 791"/>
            <p:cNvSpPr txBox="1">
              <a:spLocks noChangeArrowheads="1"/>
            </p:cNvSpPr>
            <p:nvPr/>
          </p:nvSpPr>
          <p:spPr bwMode="auto">
            <a:xfrm>
              <a:off x="6019800" y="2035175"/>
              <a:ext cx="234038"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4x</a:t>
              </a:r>
            </a:p>
            <a:p>
              <a:pPr eaLnBrk="1" hangingPunct="1">
                <a:spcAft>
                  <a:spcPct val="0"/>
                </a:spcAft>
                <a:buClr>
                  <a:schemeClr val="tx1"/>
                </a:buClr>
                <a:buFontTx/>
                <a:buNone/>
              </a:pPr>
              <a:r>
                <a:rPr lang="en-GB" altLang="de-DE" sz="600" dirty="0">
                  <a:latin typeface="Infineon Meta-Normal"/>
                </a:rPr>
                <a:t>15A pk.</a:t>
              </a:r>
            </a:p>
          </p:txBody>
        </p:sp>
        <p:sp>
          <p:nvSpPr>
            <p:cNvPr id="209" name="Text Box 790"/>
            <p:cNvSpPr txBox="1">
              <a:spLocks noChangeArrowheads="1"/>
            </p:cNvSpPr>
            <p:nvPr/>
          </p:nvSpPr>
          <p:spPr bwMode="auto">
            <a:xfrm rot="16200000">
              <a:off x="5238755" y="2824827"/>
              <a:ext cx="327013"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GDI Driver</a:t>
              </a:r>
            </a:p>
          </p:txBody>
        </p:sp>
        <p:sp>
          <p:nvSpPr>
            <p:cNvPr id="210" name="Text Box 790"/>
            <p:cNvSpPr txBox="1">
              <a:spLocks noChangeArrowheads="1"/>
            </p:cNvSpPr>
            <p:nvPr/>
          </p:nvSpPr>
          <p:spPr bwMode="auto">
            <a:xfrm rot="16200000">
              <a:off x="5525748" y="2731701"/>
              <a:ext cx="562654"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err="1">
                  <a:latin typeface="Infineon Meta-Normal"/>
                </a:rPr>
                <a:t>OptiMOS</a:t>
              </a:r>
              <a:r>
                <a:rPr lang="en-GB" altLang="de-DE" sz="600" dirty="0">
                  <a:latin typeface="Infineon Meta-Normal"/>
                </a:rPr>
                <a:t>™ </a:t>
              </a:r>
            </a:p>
            <a:p>
              <a:pPr algn="ctr" eaLnBrk="1" hangingPunct="1">
                <a:spcAft>
                  <a:spcPct val="0"/>
                </a:spcAft>
                <a:buClr>
                  <a:schemeClr val="bg1"/>
                </a:buClr>
                <a:buFontTx/>
                <a:buNone/>
              </a:pPr>
              <a:r>
                <a:rPr lang="en-GB" altLang="de-DE" sz="600" dirty="0">
                  <a:latin typeface="Infineon Meta-Normal"/>
                </a:rPr>
                <a:t>IPG20N10S4L-35A</a:t>
              </a:r>
            </a:p>
            <a:p>
              <a:pPr algn="ctr" eaLnBrk="1" hangingPunct="1">
                <a:spcAft>
                  <a:spcPct val="0"/>
                </a:spcAft>
                <a:buClr>
                  <a:schemeClr val="bg1"/>
                </a:buClr>
                <a:buFontTx/>
                <a:buNone/>
              </a:pPr>
              <a:r>
                <a:rPr lang="en-GB" altLang="de-DE" sz="600" dirty="0">
                  <a:latin typeface="Infineon Meta-Normal"/>
                </a:rPr>
                <a:t>IPD20N06S4L-14</a:t>
              </a:r>
            </a:p>
          </p:txBody>
        </p:sp>
        <p:sp>
          <p:nvSpPr>
            <p:cNvPr id="211" name="Text Box 790"/>
            <p:cNvSpPr txBox="1">
              <a:spLocks noChangeArrowheads="1"/>
            </p:cNvSpPr>
            <p:nvPr/>
          </p:nvSpPr>
          <p:spPr bwMode="auto">
            <a:xfrm>
              <a:off x="5291951" y="3365501"/>
              <a:ext cx="652423"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H-Bridge for Throttle</a:t>
              </a:r>
            </a:p>
            <a:p>
              <a:pPr algn="ctr" eaLnBrk="1" hangingPunct="1">
                <a:spcAft>
                  <a:spcPct val="0"/>
                </a:spcAft>
                <a:buClr>
                  <a:schemeClr val="bg1"/>
                </a:buClr>
                <a:buFontTx/>
                <a:buNone/>
              </a:pPr>
              <a:r>
                <a:rPr lang="en-GB" altLang="de-DE" sz="600" dirty="0">
                  <a:latin typeface="Infineon Meta-Normal"/>
                </a:rPr>
                <a:t>TLE8209-2SA</a:t>
              </a:r>
            </a:p>
          </p:txBody>
        </p:sp>
        <p:sp>
          <p:nvSpPr>
            <p:cNvPr id="212" name="Text Box 790"/>
            <p:cNvSpPr txBox="1">
              <a:spLocks noChangeArrowheads="1"/>
            </p:cNvSpPr>
            <p:nvPr/>
          </p:nvSpPr>
          <p:spPr bwMode="auto">
            <a:xfrm>
              <a:off x="5354469" y="4110038"/>
              <a:ext cx="527387"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H-Bridge for EGR</a:t>
              </a:r>
            </a:p>
            <a:p>
              <a:pPr algn="ctr" eaLnBrk="1" hangingPunct="1">
                <a:spcAft>
                  <a:spcPct val="0"/>
                </a:spcAft>
                <a:buClr>
                  <a:schemeClr val="bg1"/>
                </a:buClr>
                <a:buFontTx/>
                <a:buNone/>
              </a:pPr>
              <a:r>
                <a:rPr lang="en-GB" altLang="de-DE" sz="600" dirty="0">
                  <a:latin typeface="Infineon Meta-Normal"/>
                </a:rPr>
                <a:t>TLE9201SG</a:t>
              </a:r>
            </a:p>
          </p:txBody>
        </p:sp>
        <p:sp>
          <p:nvSpPr>
            <p:cNvPr id="213" name="Text Box 790"/>
            <p:cNvSpPr txBox="1">
              <a:spLocks noChangeArrowheads="1"/>
            </p:cNvSpPr>
            <p:nvPr/>
          </p:nvSpPr>
          <p:spPr bwMode="auto">
            <a:xfrm>
              <a:off x="5281602" y="4438650"/>
              <a:ext cx="658834"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LS-Switch Flex</a:t>
              </a:r>
            </a:p>
            <a:p>
              <a:pPr algn="ctr" eaLnBrk="1" hangingPunct="1">
                <a:spcAft>
                  <a:spcPct val="0"/>
                </a:spcAft>
                <a:buClr>
                  <a:schemeClr val="bg1"/>
                </a:buClr>
                <a:buFontTx/>
                <a:buNone/>
              </a:pPr>
              <a:r>
                <a:rPr lang="en-GB" altLang="de-DE" sz="600" dirty="0">
                  <a:latin typeface="Infineon Meta-Normal"/>
                </a:rPr>
                <a:t>PWM, Current-Sense</a:t>
              </a:r>
            </a:p>
            <a:p>
              <a:pPr algn="ctr" eaLnBrk="1" hangingPunct="1">
                <a:spcAft>
                  <a:spcPct val="0"/>
                </a:spcAft>
                <a:buClr>
                  <a:schemeClr val="bg1"/>
                </a:buClr>
                <a:buFontTx/>
                <a:buNone/>
              </a:pPr>
              <a:r>
                <a:rPr lang="en-GB" altLang="de-DE" sz="600" dirty="0">
                  <a:latin typeface="Infineon Meta-Normal"/>
                </a:rPr>
                <a:t>Flex02</a:t>
              </a:r>
            </a:p>
            <a:p>
              <a:pPr algn="ctr" eaLnBrk="1" hangingPunct="1">
                <a:spcAft>
                  <a:spcPct val="0"/>
                </a:spcAft>
                <a:buClr>
                  <a:schemeClr val="bg1"/>
                </a:buClr>
                <a:buFontTx/>
                <a:buNone/>
              </a:pPr>
              <a:r>
                <a:rPr lang="en-GB" altLang="de-DE" sz="600" dirty="0">
                  <a:latin typeface="Infineon Meta-Normal"/>
                </a:rPr>
                <a:t>TLE8102SG</a:t>
              </a:r>
            </a:p>
          </p:txBody>
        </p:sp>
        <p:sp>
          <p:nvSpPr>
            <p:cNvPr id="214" name="Text Box 790"/>
            <p:cNvSpPr txBox="1">
              <a:spLocks noChangeArrowheads="1"/>
            </p:cNvSpPr>
            <p:nvPr/>
          </p:nvSpPr>
          <p:spPr bwMode="auto">
            <a:xfrm>
              <a:off x="5375307" y="4999038"/>
              <a:ext cx="485710"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LS-Switch Flex8</a:t>
              </a:r>
            </a:p>
            <a:p>
              <a:pPr algn="ctr" eaLnBrk="1" hangingPunct="1">
                <a:spcAft>
                  <a:spcPct val="0"/>
                </a:spcAft>
                <a:buClr>
                  <a:schemeClr val="bg1"/>
                </a:buClr>
                <a:buFontTx/>
                <a:buNone/>
              </a:pPr>
              <a:r>
                <a:rPr lang="en-GB" altLang="de-DE" sz="600" dirty="0">
                  <a:latin typeface="Infineon Meta-Normal"/>
                </a:rPr>
                <a:t>On-Off Outputs</a:t>
              </a:r>
            </a:p>
            <a:p>
              <a:pPr algn="ctr" eaLnBrk="1" hangingPunct="1">
                <a:spcAft>
                  <a:spcPct val="0"/>
                </a:spcAft>
                <a:buClr>
                  <a:schemeClr val="bg1"/>
                </a:buClr>
                <a:buFontTx/>
                <a:buNone/>
              </a:pPr>
              <a:r>
                <a:rPr lang="en-GB" altLang="de-DE" sz="600" dirty="0">
                  <a:latin typeface="Infineon Meta-Normal"/>
                </a:rPr>
                <a:t>TLE8108EM</a:t>
              </a:r>
            </a:p>
          </p:txBody>
        </p:sp>
        <p:sp>
          <p:nvSpPr>
            <p:cNvPr id="215" name="Text Box 790"/>
            <p:cNvSpPr txBox="1">
              <a:spLocks noChangeArrowheads="1"/>
            </p:cNvSpPr>
            <p:nvPr/>
          </p:nvSpPr>
          <p:spPr bwMode="auto">
            <a:xfrm>
              <a:off x="5394551" y="5691190"/>
              <a:ext cx="445635"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LS-Switch Flex</a:t>
              </a:r>
            </a:p>
            <a:p>
              <a:pPr algn="ctr" eaLnBrk="1" hangingPunct="1">
                <a:spcAft>
                  <a:spcPct val="0"/>
                </a:spcAft>
                <a:buClr>
                  <a:schemeClr val="bg1"/>
                </a:buClr>
                <a:buFontTx/>
                <a:buNone/>
              </a:pPr>
              <a:r>
                <a:rPr lang="en-GB" altLang="de-DE" sz="600" dirty="0">
                  <a:latin typeface="Infineon Meta-Normal"/>
                </a:rPr>
                <a:t>PWM Outputs</a:t>
              </a:r>
            </a:p>
            <a:p>
              <a:pPr algn="ctr" eaLnBrk="1" hangingPunct="1">
                <a:spcAft>
                  <a:spcPct val="0"/>
                </a:spcAft>
                <a:buClr>
                  <a:schemeClr val="bg1"/>
                </a:buClr>
                <a:buFontTx/>
                <a:buNone/>
              </a:pPr>
              <a:r>
                <a:rPr lang="en-GB" altLang="de-DE" sz="600" dirty="0">
                  <a:latin typeface="Infineon Meta-Normal"/>
                </a:rPr>
                <a:t>Flex18</a:t>
              </a:r>
            </a:p>
            <a:p>
              <a:pPr algn="ctr" eaLnBrk="1" hangingPunct="1">
                <a:spcAft>
                  <a:spcPct val="0"/>
                </a:spcAft>
                <a:buClr>
                  <a:schemeClr val="bg1"/>
                </a:buClr>
                <a:buFontTx/>
                <a:buNone/>
              </a:pPr>
              <a:r>
                <a:rPr lang="en-GB" altLang="de-DE" sz="600" dirty="0">
                  <a:latin typeface="Infineon Meta-Normal"/>
                </a:rPr>
                <a:t>TLE8718SA</a:t>
              </a:r>
            </a:p>
          </p:txBody>
        </p:sp>
        <p:sp>
          <p:nvSpPr>
            <p:cNvPr id="216" name="Text Box 791"/>
            <p:cNvSpPr txBox="1">
              <a:spLocks noChangeArrowheads="1"/>
            </p:cNvSpPr>
            <p:nvPr/>
          </p:nvSpPr>
          <p:spPr bwMode="auto">
            <a:xfrm>
              <a:off x="6019800" y="2632075"/>
              <a:ext cx="190758"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4x </a:t>
              </a:r>
            </a:p>
            <a:p>
              <a:pPr eaLnBrk="1" hangingPunct="1">
                <a:spcAft>
                  <a:spcPct val="0"/>
                </a:spcAft>
                <a:buClr>
                  <a:schemeClr val="tx1"/>
                </a:buClr>
                <a:buFontTx/>
                <a:buNone/>
              </a:pPr>
              <a:r>
                <a:rPr lang="en-GB" altLang="de-DE" sz="600" dirty="0">
                  <a:latin typeface="Infineon Meta-Normal"/>
                </a:rPr>
                <a:t>3/10A</a:t>
              </a:r>
            </a:p>
          </p:txBody>
        </p:sp>
        <p:sp>
          <p:nvSpPr>
            <p:cNvPr id="217" name="Text Box 790"/>
            <p:cNvSpPr txBox="1">
              <a:spLocks noChangeArrowheads="1"/>
            </p:cNvSpPr>
            <p:nvPr/>
          </p:nvSpPr>
          <p:spPr bwMode="auto">
            <a:xfrm>
              <a:off x="6455768" y="2779714"/>
              <a:ext cx="286938" cy="184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Solenoid </a:t>
              </a:r>
            </a:p>
            <a:p>
              <a:pPr algn="ctr" eaLnBrk="1" hangingPunct="1">
                <a:spcAft>
                  <a:spcPct val="0"/>
                </a:spcAft>
                <a:buClr>
                  <a:schemeClr val="tx1"/>
                </a:buClr>
                <a:buFontTx/>
                <a:buNone/>
              </a:pPr>
              <a:r>
                <a:rPr lang="en-GB" altLang="de-DE" sz="600" dirty="0">
                  <a:latin typeface="Infineon Meta-Normal"/>
                </a:rPr>
                <a:t>Injectors</a:t>
              </a:r>
            </a:p>
          </p:txBody>
        </p:sp>
        <p:sp>
          <p:nvSpPr>
            <p:cNvPr id="218" name="Text Box 791"/>
            <p:cNvSpPr txBox="1">
              <a:spLocks noChangeArrowheads="1"/>
            </p:cNvSpPr>
            <p:nvPr/>
          </p:nvSpPr>
          <p:spPr bwMode="auto">
            <a:xfrm>
              <a:off x="6019800" y="3325813"/>
              <a:ext cx="201978"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8A Ch.</a:t>
              </a:r>
            </a:p>
          </p:txBody>
        </p:sp>
        <p:sp>
          <p:nvSpPr>
            <p:cNvPr id="219" name="Text Box 791"/>
            <p:cNvSpPr txBox="1">
              <a:spLocks noChangeArrowheads="1"/>
            </p:cNvSpPr>
            <p:nvPr/>
          </p:nvSpPr>
          <p:spPr bwMode="auto">
            <a:xfrm>
              <a:off x="6019800" y="4073525"/>
              <a:ext cx="201978"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5A Ch.</a:t>
              </a:r>
            </a:p>
          </p:txBody>
        </p:sp>
        <p:sp>
          <p:nvSpPr>
            <p:cNvPr id="220" name="Text Box 790"/>
            <p:cNvSpPr txBox="1">
              <a:spLocks noChangeArrowheads="1"/>
            </p:cNvSpPr>
            <p:nvPr/>
          </p:nvSpPr>
          <p:spPr bwMode="auto">
            <a:xfrm>
              <a:off x="6365184" y="3408364"/>
              <a:ext cx="471283"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a:t>
              </a:r>
              <a:r>
                <a:rPr lang="en-GB" altLang="de-DE" sz="600" dirty="0" err="1">
                  <a:latin typeface="Infineon Meta-Normal"/>
                </a:rPr>
                <a:t>eGas</a:t>
              </a:r>
              <a:r>
                <a:rPr lang="en-GB" altLang="de-DE" sz="600" dirty="0">
                  <a:latin typeface="Infineon Meta-Normal"/>
                </a:rPr>
                <a:t>) Throttle</a:t>
              </a:r>
            </a:p>
          </p:txBody>
        </p:sp>
        <p:sp>
          <p:nvSpPr>
            <p:cNvPr id="221" name="Text Box 790"/>
            <p:cNvSpPr txBox="1">
              <a:spLocks noChangeArrowheads="1"/>
            </p:cNvSpPr>
            <p:nvPr/>
          </p:nvSpPr>
          <p:spPr bwMode="auto">
            <a:xfrm>
              <a:off x="6402061" y="4156075"/>
              <a:ext cx="395941"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EGR Throttle</a:t>
              </a:r>
            </a:p>
          </p:txBody>
        </p:sp>
        <p:sp>
          <p:nvSpPr>
            <p:cNvPr id="222" name="Text Box 790"/>
            <p:cNvSpPr txBox="1">
              <a:spLocks noChangeArrowheads="1"/>
            </p:cNvSpPr>
            <p:nvPr/>
          </p:nvSpPr>
          <p:spPr bwMode="auto">
            <a:xfrm>
              <a:off x="6555941" y="4586290"/>
              <a:ext cx="89768"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O2</a:t>
              </a:r>
            </a:p>
          </p:txBody>
        </p:sp>
        <p:sp>
          <p:nvSpPr>
            <p:cNvPr id="223" name="Text Box 791"/>
            <p:cNvSpPr txBox="1">
              <a:spLocks noChangeArrowheads="1"/>
            </p:cNvSpPr>
            <p:nvPr/>
          </p:nvSpPr>
          <p:spPr bwMode="auto">
            <a:xfrm>
              <a:off x="6018213" y="4478338"/>
              <a:ext cx="242054"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2x 5/9A</a:t>
              </a:r>
            </a:p>
          </p:txBody>
        </p:sp>
        <p:sp>
          <p:nvSpPr>
            <p:cNvPr id="224" name="Text Box 791"/>
            <p:cNvSpPr txBox="1">
              <a:spLocks noChangeArrowheads="1"/>
            </p:cNvSpPr>
            <p:nvPr/>
          </p:nvSpPr>
          <p:spPr bwMode="auto">
            <a:xfrm>
              <a:off x="6018213" y="5002213"/>
              <a:ext cx="230832"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8x 0.5A</a:t>
              </a:r>
            </a:p>
          </p:txBody>
        </p:sp>
        <p:sp>
          <p:nvSpPr>
            <p:cNvPr id="225" name="Text Box 791"/>
            <p:cNvSpPr txBox="1">
              <a:spLocks noChangeArrowheads="1"/>
            </p:cNvSpPr>
            <p:nvPr/>
          </p:nvSpPr>
          <p:spPr bwMode="auto">
            <a:xfrm>
              <a:off x="6018213" y="5403850"/>
              <a:ext cx="230832"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4x 2.6A</a:t>
              </a:r>
            </a:p>
          </p:txBody>
        </p:sp>
        <p:sp>
          <p:nvSpPr>
            <p:cNvPr id="226" name="Text Box 791"/>
            <p:cNvSpPr txBox="1">
              <a:spLocks noChangeArrowheads="1"/>
            </p:cNvSpPr>
            <p:nvPr/>
          </p:nvSpPr>
          <p:spPr bwMode="auto">
            <a:xfrm>
              <a:off x="6018213" y="5622925"/>
              <a:ext cx="230832"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2x 2.6A</a:t>
              </a:r>
            </a:p>
          </p:txBody>
        </p:sp>
        <p:sp>
          <p:nvSpPr>
            <p:cNvPr id="227" name="Text Box 791"/>
            <p:cNvSpPr txBox="1">
              <a:spLocks noChangeArrowheads="1"/>
            </p:cNvSpPr>
            <p:nvPr/>
          </p:nvSpPr>
          <p:spPr bwMode="auto">
            <a:xfrm>
              <a:off x="6018213" y="5846764"/>
              <a:ext cx="230832"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4x 1.7A</a:t>
              </a:r>
            </a:p>
          </p:txBody>
        </p:sp>
        <p:sp>
          <p:nvSpPr>
            <p:cNvPr id="228" name="Text Box 791"/>
            <p:cNvSpPr txBox="1">
              <a:spLocks noChangeArrowheads="1"/>
            </p:cNvSpPr>
            <p:nvPr/>
          </p:nvSpPr>
          <p:spPr bwMode="auto">
            <a:xfrm>
              <a:off x="6018213" y="6088063"/>
              <a:ext cx="173124"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2x 1A</a:t>
              </a:r>
            </a:p>
          </p:txBody>
        </p:sp>
        <p:sp>
          <p:nvSpPr>
            <p:cNvPr id="229" name="Text Box 790"/>
            <p:cNvSpPr txBox="1">
              <a:spLocks noChangeArrowheads="1"/>
            </p:cNvSpPr>
            <p:nvPr/>
          </p:nvSpPr>
          <p:spPr bwMode="auto">
            <a:xfrm>
              <a:off x="6499844" y="5091113"/>
              <a:ext cx="200376"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Relays</a:t>
              </a:r>
            </a:p>
          </p:txBody>
        </p:sp>
        <p:sp>
          <p:nvSpPr>
            <p:cNvPr id="230" name="Text Box 790"/>
            <p:cNvSpPr txBox="1">
              <a:spLocks noChangeArrowheads="1"/>
            </p:cNvSpPr>
            <p:nvPr/>
          </p:nvSpPr>
          <p:spPr bwMode="auto">
            <a:xfrm>
              <a:off x="6465380" y="5451475"/>
              <a:ext cx="269304"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Solenoid</a:t>
              </a:r>
            </a:p>
          </p:txBody>
        </p:sp>
        <p:sp>
          <p:nvSpPr>
            <p:cNvPr id="231" name="Text Box 790"/>
            <p:cNvSpPr txBox="1">
              <a:spLocks noChangeArrowheads="1"/>
            </p:cNvSpPr>
            <p:nvPr/>
          </p:nvSpPr>
          <p:spPr bwMode="auto">
            <a:xfrm>
              <a:off x="6539110" y="5613401"/>
              <a:ext cx="123432"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VVT</a:t>
              </a:r>
            </a:p>
          </p:txBody>
        </p:sp>
        <p:sp>
          <p:nvSpPr>
            <p:cNvPr id="232" name="Text Box 790"/>
            <p:cNvSpPr txBox="1">
              <a:spLocks noChangeArrowheads="1"/>
            </p:cNvSpPr>
            <p:nvPr/>
          </p:nvSpPr>
          <p:spPr bwMode="auto">
            <a:xfrm>
              <a:off x="6465380" y="5768975"/>
              <a:ext cx="269304"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Solenoid</a:t>
              </a:r>
            </a:p>
          </p:txBody>
        </p:sp>
        <p:sp>
          <p:nvSpPr>
            <p:cNvPr id="233" name="Text Box 790"/>
            <p:cNvSpPr txBox="1">
              <a:spLocks noChangeArrowheads="1"/>
            </p:cNvSpPr>
            <p:nvPr/>
          </p:nvSpPr>
          <p:spPr bwMode="auto">
            <a:xfrm>
              <a:off x="6509455" y="6000750"/>
              <a:ext cx="182742"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err="1">
                  <a:latin typeface="Infineon Meta-Normal"/>
                </a:rPr>
                <a:t>Relais</a:t>
              </a:r>
              <a:endParaRPr lang="en-GB" altLang="de-DE" sz="600" dirty="0">
                <a:latin typeface="Infineon Meta-Normal"/>
              </a:endParaRPr>
            </a:p>
          </p:txBody>
        </p:sp>
        <p:sp>
          <p:nvSpPr>
            <p:cNvPr id="234" name="Text Box 790"/>
            <p:cNvSpPr txBox="1">
              <a:spLocks noChangeArrowheads="1"/>
            </p:cNvSpPr>
            <p:nvPr/>
          </p:nvSpPr>
          <p:spPr bwMode="auto">
            <a:xfrm>
              <a:off x="6542315" y="6154738"/>
              <a:ext cx="117019"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MIL</a:t>
              </a:r>
            </a:p>
          </p:txBody>
        </p:sp>
        <p:sp>
          <p:nvSpPr>
            <p:cNvPr id="235" name="Text Box 790"/>
            <p:cNvSpPr txBox="1">
              <a:spLocks noChangeAspect="1" noChangeArrowheads="1"/>
            </p:cNvSpPr>
            <p:nvPr/>
          </p:nvSpPr>
          <p:spPr bwMode="auto">
            <a:xfrm>
              <a:off x="3522663" y="1462090"/>
              <a:ext cx="1146175"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UV/OV/Error-Monitoring</a:t>
              </a:r>
            </a:p>
          </p:txBody>
        </p:sp>
        <p:sp>
          <p:nvSpPr>
            <p:cNvPr id="236" name="Text Box 791"/>
            <p:cNvSpPr txBox="1">
              <a:spLocks noChangeArrowheads="1"/>
            </p:cNvSpPr>
            <p:nvPr/>
          </p:nvSpPr>
          <p:spPr bwMode="auto">
            <a:xfrm>
              <a:off x="3968750" y="6208714"/>
              <a:ext cx="793750"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Powertrain CAN</a:t>
              </a:r>
            </a:p>
          </p:txBody>
        </p:sp>
        <p:grpSp>
          <p:nvGrpSpPr>
            <p:cNvPr id="237" name="Group 2"/>
            <p:cNvGrpSpPr>
              <a:grpSpLocks/>
            </p:cNvGrpSpPr>
            <p:nvPr/>
          </p:nvGrpSpPr>
          <p:grpSpPr bwMode="auto">
            <a:xfrm>
              <a:off x="5016500" y="3660775"/>
              <a:ext cx="1860550" cy="350838"/>
              <a:chOff x="5016182" y="3660140"/>
              <a:chExt cx="1860868" cy="350838"/>
            </a:xfrm>
          </p:grpSpPr>
          <p:sp>
            <p:nvSpPr>
              <p:cNvPr id="241" name="Freeform 448"/>
              <p:cNvSpPr>
                <a:spLocks/>
              </p:cNvSpPr>
              <p:nvPr/>
            </p:nvSpPr>
            <p:spPr bwMode="auto">
              <a:xfrm>
                <a:off x="5246688" y="3660140"/>
                <a:ext cx="730250" cy="350838"/>
              </a:xfrm>
              <a:custGeom>
                <a:avLst/>
                <a:gdLst>
                  <a:gd name="T0" fmla="*/ 2147483647 w 1225"/>
                  <a:gd name="T1" fmla="*/ 2147483647 h 590"/>
                  <a:gd name="T2" fmla="*/ 2147483647 w 1225"/>
                  <a:gd name="T3" fmla="*/ 2147483647 h 590"/>
                  <a:gd name="T4" fmla="*/ 2147483647 w 1225"/>
                  <a:gd name="T5" fmla="*/ 2147483647 h 590"/>
                  <a:gd name="T6" fmla="*/ 0 w 1225"/>
                  <a:gd name="T7" fmla="*/ 2147483647 h 590"/>
                  <a:gd name="T8" fmla="*/ 0 w 1225"/>
                  <a:gd name="T9" fmla="*/ 2147483647 h 590"/>
                  <a:gd name="T10" fmla="*/ 2147483647 w 1225"/>
                  <a:gd name="T11" fmla="*/ 0 h 590"/>
                  <a:gd name="T12" fmla="*/ 2147483647 w 1225"/>
                  <a:gd name="T13" fmla="*/ 0 h 590"/>
                  <a:gd name="T14" fmla="*/ 2147483647 w 1225"/>
                  <a:gd name="T15" fmla="*/ 2147483647 h 590"/>
                  <a:gd name="T16" fmla="*/ 2147483647 w 1225"/>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590">
                    <a:moveTo>
                      <a:pt x="1225" y="544"/>
                    </a:moveTo>
                    <a:cubicBezTo>
                      <a:pt x="1225" y="569"/>
                      <a:pt x="1206" y="590"/>
                      <a:pt x="1184" y="590"/>
                    </a:cubicBezTo>
                    <a:lnTo>
                      <a:pt x="41" y="590"/>
                    </a:lnTo>
                    <a:cubicBezTo>
                      <a:pt x="18" y="590"/>
                      <a:pt x="0" y="569"/>
                      <a:pt x="0" y="544"/>
                    </a:cubicBezTo>
                    <a:lnTo>
                      <a:pt x="0" y="46"/>
                    </a:lnTo>
                    <a:cubicBezTo>
                      <a:pt x="0" y="21"/>
                      <a:pt x="18" y="0"/>
                      <a:pt x="41" y="0"/>
                    </a:cubicBezTo>
                    <a:lnTo>
                      <a:pt x="1184" y="0"/>
                    </a:lnTo>
                    <a:cubicBezTo>
                      <a:pt x="1206" y="0"/>
                      <a:pt x="1225" y="21"/>
                      <a:pt x="1225" y="46"/>
                    </a:cubicBezTo>
                    <a:lnTo>
                      <a:pt x="1225" y="544"/>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42" name="Freeform 516"/>
              <p:cNvSpPr>
                <a:spLocks/>
              </p:cNvSpPr>
              <p:nvPr/>
            </p:nvSpPr>
            <p:spPr bwMode="auto">
              <a:xfrm>
                <a:off x="5180013" y="3782378"/>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43" name="Freeform 519"/>
              <p:cNvSpPr>
                <a:spLocks/>
              </p:cNvSpPr>
              <p:nvPr/>
            </p:nvSpPr>
            <p:spPr bwMode="auto">
              <a:xfrm>
                <a:off x="6229350" y="3782378"/>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44" name="Line 553"/>
              <p:cNvSpPr>
                <a:spLocks noChangeShapeType="1"/>
              </p:cNvSpPr>
              <p:nvPr/>
            </p:nvSpPr>
            <p:spPr bwMode="auto">
              <a:xfrm>
                <a:off x="5016182" y="3836353"/>
                <a:ext cx="1800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45" name="Line 556"/>
              <p:cNvSpPr>
                <a:spLocks noChangeShapeType="1"/>
              </p:cNvSpPr>
              <p:nvPr/>
            </p:nvSpPr>
            <p:spPr bwMode="auto">
              <a:xfrm>
                <a:off x="6003925" y="3836353"/>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46" name="Text Box 790"/>
              <p:cNvSpPr txBox="1">
                <a:spLocks noChangeArrowheads="1"/>
              </p:cNvSpPr>
              <p:nvPr/>
            </p:nvSpPr>
            <p:spPr bwMode="auto">
              <a:xfrm>
                <a:off x="5351280" y="3698240"/>
                <a:ext cx="521064"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General Purpose</a:t>
                </a:r>
              </a:p>
              <a:p>
                <a:pPr algn="ctr" eaLnBrk="1" hangingPunct="1">
                  <a:spcAft>
                    <a:spcPct val="0"/>
                  </a:spcAft>
                  <a:buClr>
                    <a:schemeClr val="bg1"/>
                  </a:buClr>
                  <a:buFontTx/>
                  <a:buNone/>
                </a:pPr>
                <a:r>
                  <a:rPr lang="en-GB" altLang="de-DE" sz="600" dirty="0">
                    <a:latin typeface="Infineon Meta-Normal"/>
                  </a:rPr>
                  <a:t>H-Bridge </a:t>
                </a:r>
              </a:p>
              <a:p>
                <a:pPr algn="ctr" eaLnBrk="1" hangingPunct="1">
                  <a:spcAft>
                    <a:spcPct val="0"/>
                  </a:spcAft>
                  <a:buClr>
                    <a:schemeClr val="bg1"/>
                  </a:buClr>
                  <a:buFontTx/>
                  <a:buNone/>
                </a:pPr>
                <a:r>
                  <a:rPr lang="en-GB" altLang="de-DE" sz="600" dirty="0">
                    <a:latin typeface="Infineon Meta-Normal"/>
                  </a:rPr>
                  <a:t>TLE9201SG</a:t>
                </a:r>
              </a:p>
            </p:txBody>
          </p:sp>
          <p:grpSp>
            <p:nvGrpSpPr>
              <p:cNvPr id="247" name="Group 1"/>
              <p:cNvGrpSpPr>
                <a:grpSpLocks/>
              </p:cNvGrpSpPr>
              <p:nvPr/>
            </p:nvGrpSpPr>
            <p:grpSpPr bwMode="auto">
              <a:xfrm>
                <a:off x="6310313" y="3736340"/>
                <a:ext cx="566737" cy="201613"/>
                <a:chOff x="6234113" y="3033713"/>
                <a:chExt cx="566737" cy="202386"/>
              </a:xfrm>
            </p:grpSpPr>
            <p:sp>
              <p:nvSpPr>
                <p:cNvPr id="249" name="Freeform 449"/>
                <p:cNvSpPr>
                  <a:spLocks/>
                </p:cNvSpPr>
                <p:nvPr/>
              </p:nvSpPr>
              <p:spPr bwMode="auto">
                <a:xfrm>
                  <a:off x="6234113" y="3033842"/>
                  <a:ext cx="566737" cy="20212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69"/>
                      </a:moveTo>
                      <a:cubicBezTo>
                        <a:pt x="953" y="194"/>
                        <a:pt x="934" y="215"/>
                        <a:pt x="912" y="215"/>
                      </a:cubicBezTo>
                      <a:lnTo>
                        <a:pt x="41" y="215"/>
                      </a:lnTo>
                      <a:cubicBezTo>
                        <a:pt x="19" y="215"/>
                        <a:pt x="0" y="194"/>
                        <a:pt x="0" y="169"/>
                      </a:cubicBezTo>
                      <a:lnTo>
                        <a:pt x="0" y="45"/>
                      </a:lnTo>
                      <a:cubicBezTo>
                        <a:pt x="0" y="20"/>
                        <a:pt x="19" y="0"/>
                        <a:pt x="41" y="0"/>
                      </a:cubicBezTo>
                      <a:lnTo>
                        <a:pt x="912" y="0"/>
                      </a:lnTo>
                      <a:cubicBezTo>
                        <a:pt x="934" y="0"/>
                        <a:pt x="953" y="20"/>
                        <a:pt x="953" y="45"/>
                      </a:cubicBezTo>
                      <a:lnTo>
                        <a:pt x="953" y="169"/>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250" name="Freeform 450"/>
                <p:cNvSpPr>
                  <a:spLocks/>
                </p:cNvSpPr>
                <p:nvPr/>
              </p:nvSpPr>
              <p:spPr bwMode="auto">
                <a:xfrm>
                  <a:off x="6234113" y="3033713"/>
                  <a:ext cx="566737" cy="202386"/>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69"/>
                      </a:moveTo>
                      <a:cubicBezTo>
                        <a:pt x="953" y="194"/>
                        <a:pt x="934" y="215"/>
                        <a:pt x="912" y="215"/>
                      </a:cubicBezTo>
                      <a:lnTo>
                        <a:pt x="41" y="215"/>
                      </a:lnTo>
                      <a:cubicBezTo>
                        <a:pt x="19" y="215"/>
                        <a:pt x="0" y="194"/>
                        <a:pt x="0" y="169"/>
                      </a:cubicBezTo>
                      <a:lnTo>
                        <a:pt x="0" y="45"/>
                      </a:lnTo>
                      <a:cubicBezTo>
                        <a:pt x="0" y="20"/>
                        <a:pt x="19" y="0"/>
                        <a:pt x="41" y="0"/>
                      </a:cubicBezTo>
                      <a:lnTo>
                        <a:pt x="912" y="0"/>
                      </a:lnTo>
                      <a:cubicBezTo>
                        <a:pt x="934" y="0"/>
                        <a:pt x="953" y="20"/>
                        <a:pt x="953" y="45"/>
                      </a:cubicBezTo>
                      <a:lnTo>
                        <a:pt x="953" y="169"/>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51" name="Text Box 790"/>
                <p:cNvSpPr txBox="1">
                  <a:spLocks noChangeArrowheads="1"/>
                </p:cNvSpPr>
                <p:nvPr/>
              </p:nvSpPr>
              <p:spPr bwMode="auto">
                <a:xfrm>
                  <a:off x="6292221" y="3042573"/>
                  <a:ext cx="450521" cy="1853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Turbo Charger</a:t>
                  </a:r>
                </a:p>
                <a:p>
                  <a:pPr algn="ctr" eaLnBrk="1" hangingPunct="1">
                    <a:spcAft>
                      <a:spcPct val="0"/>
                    </a:spcAft>
                    <a:buClr>
                      <a:schemeClr val="tx1"/>
                    </a:buClr>
                    <a:buFontTx/>
                    <a:buNone/>
                  </a:pPr>
                  <a:r>
                    <a:rPr lang="en-GB" altLang="de-DE" sz="600" dirty="0">
                      <a:latin typeface="Infineon Meta-Normal"/>
                    </a:rPr>
                    <a:t>Waste Gate</a:t>
                  </a:r>
                </a:p>
              </p:txBody>
            </p:sp>
          </p:grpSp>
          <p:sp>
            <p:nvSpPr>
              <p:cNvPr id="248" name="Text Box 791"/>
              <p:cNvSpPr txBox="1">
                <a:spLocks noChangeArrowheads="1"/>
              </p:cNvSpPr>
              <p:nvPr/>
            </p:nvSpPr>
            <p:spPr bwMode="auto">
              <a:xfrm>
                <a:off x="6003925" y="3715702"/>
                <a:ext cx="202013" cy="923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5A Ch.</a:t>
                </a:r>
              </a:p>
            </p:txBody>
          </p:sp>
        </p:grpSp>
        <p:grpSp>
          <p:nvGrpSpPr>
            <p:cNvPr id="238" name="Group 237"/>
            <p:cNvGrpSpPr/>
            <p:nvPr/>
          </p:nvGrpSpPr>
          <p:grpSpPr>
            <a:xfrm>
              <a:off x="2303006" y="4459288"/>
              <a:ext cx="828000" cy="249237"/>
              <a:chOff x="2177697" y="4541838"/>
              <a:chExt cx="828000" cy="249237"/>
            </a:xfrm>
            <a:solidFill>
              <a:schemeClr val="accent2">
                <a:lumMod val="75000"/>
              </a:schemeClr>
            </a:solidFill>
          </p:grpSpPr>
          <p:sp>
            <p:nvSpPr>
              <p:cNvPr id="239" name="Freeform 424"/>
              <p:cNvSpPr>
                <a:spLocks/>
              </p:cNvSpPr>
              <p:nvPr/>
            </p:nvSpPr>
            <p:spPr bwMode="auto">
              <a:xfrm>
                <a:off x="2177697" y="4541838"/>
                <a:ext cx="828000" cy="249237"/>
              </a:xfrm>
              <a:custGeom>
                <a:avLst/>
                <a:gdLst>
                  <a:gd name="T0" fmla="*/ 2147483647 w 1316"/>
                  <a:gd name="T1" fmla="*/ 2147483647 h 420"/>
                  <a:gd name="T2" fmla="*/ 2147483647 w 1316"/>
                  <a:gd name="T3" fmla="*/ 2147483647 h 420"/>
                  <a:gd name="T4" fmla="*/ 2147483647 w 1316"/>
                  <a:gd name="T5" fmla="*/ 2147483647 h 420"/>
                  <a:gd name="T6" fmla="*/ 0 w 1316"/>
                  <a:gd name="T7" fmla="*/ 2147483647 h 420"/>
                  <a:gd name="T8" fmla="*/ 0 w 1316"/>
                  <a:gd name="T9" fmla="*/ 2147483647 h 420"/>
                  <a:gd name="T10" fmla="*/ 2147483647 w 1316"/>
                  <a:gd name="T11" fmla="*/ 0 h 420"/>
                  <a:gd name="T12" fmla="*/ 2147483647 w 1316"/>
                  <a:gd name="T13" fmla="*/ 0 h 420"/>
                  <a:gd name="T14" fmla="*/ 2147483647 w 1316"/>
                  <a:gd name="T15" fmla="*/ 2147483647 h 420"/>
                  <a:gd name="T16" fmla="*/ 2147483647 w 1316"/>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6" h="420">
                    <a:moveTo>
                      <a:pt x="1316" y="374"/>
                    </a:moveTo>
                    <a:cubicBezTo>
                      <a:pt x="1316" y="399"/>
                      <a:pt x="1297" y="420"/>
                      <a:pt x="1275" y="420"/>
                    </a:cubicBezTo>
                    <a:lnTo>
                      <a:pt x="41" y="420"/>
                    </a:lnTo>
                    <a:cubicBezTo>
                      <a:pt x="18" y="420"/>
                      <a:pt x="0" y="399"/>
                      <a:pt x="0" y="374"/>
                    </a:cubicBezTo>
                    <a:lnTo>
                      <a:pt x="0" y="46"/>
                    </a:lnTo>
                    <a:cubicBezTo>
                      <a:pt x="0" y="21"/>
                      <a:pt x="18" y="0"/>
                      <a:pt x="41" y="0"/>
                    </a:cubicBezTo>
                    <a:lnTo>
                      <a:pt x="1275" y="0"/>
                    </a:lnTo>
                    <a:cubicBezTo>
                      <a:pt x="1297" y="0"/>
                      <a:pt x="1316" y="21"/>
                      <a:pt x="1316" y="46"/>
                    </a:cubicBezTo>
                    <a:lnTo>
                      <a:pt x="1316" y="374"/>
                    </a:lnTo>
                    <a:close/>
                  </a:path>
                </a:pathLst>
              </a:custGeom>
              <a:solidFill>
                <a:schemeClr val="tx2">
                  <a:lumMod val="60000"/>
                  <a:lumOff val="40000"/>
                </a:schemeClr>
              </a:solidFill>
              <a:ln>
                <a:noFill/>
              </a:ln>
            </p:spPr>
            <p:txBody>
              <a:bodyPr>
                <a:noAutofit/>
              </a:bodyPr>
              <a:lstStyle/>
              <a:p>
                <a:endParaRPr lang="en-GB" dirty="0"/>
              </a:p>
            </p:txBody>
          </p:sp>
          <p:sp>
            <p:nvSpPr>
              <p:cNvPr id="240" name="Text Box 790"/>
              <p:cNvSpPr txBox="1">
                <a:spLocks noChangeArrowheads="1"/>
              </p:cNvSpPr>
              <p:nvPr/>
            </p:nvSpPr>
            <p:spPr bwMode="auto">
              <a:xfrm>
                <a:off x="2249456" y="4573589"/>
                <a:ext cx="684482" cy="184666"/>
              </a:xfrm>
              <a:prstGeom prst="rect">
                <a:avLst/>
              </a:prstGeom>
              <a:no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Manifold Air Pressure</a:t>
                </a:r>
              </a:p>
              <a:p>
                <a:pPr algn="ctr" eaLnBrk="1" hangingPunct="1">
                  <a:spcAft>
                    <a:spcPct val="0"/>
                  </a:spcAft>
                  <a:buClr>
                    <a:schemeClr val="bg1"/>
                  </a:buClr>
                  <a:buFontTx/>
                  <a:buNone/>
                </a:pPr>
                <a:r>
                  <a:rPr lang="en-GB" altLang="de-DE" sz="600" dirty="0">
                    <a:latin typeface="Infineon Meta-Normal"/>
                  </a:rPr>
                  <a:t>KP21x, KP22x, KP27x*</a:t>
                </a:r>
              </a:p>
            </p:txBody>
          </p:sp>
        </p:grpSp>
      </p:grpSp>
      <p:sp>
        <p:nvSpPr>
          <p:cNvPr id="3" name="Footer Placeholder 2">
            <a:extLst>
              <a:ext uri="{FF2B5EF4-FFF2-40B4-BE49-F238E27FC236}">
                <a16:creationId xmlns:a16="http://schemas.microsoft.com/office/drawing/2014/main" id="{FA6266B6-35D8-4D50-BCFE-765D08E99315}"/>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193B9484-54F3-4CA7-973C-C65E1B80EDD9}"/>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B58893BE-F823-4020-862A-58285100AEB5}"/>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926526709"/>
      </p:ext>
    </p:extLst>
  </p:cSld>
  <p:clrMapOvr>
    <a:masterClrMapping/>
  </p:clrMapOvr>
  <p:transition spd="slow"/>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vert="horz" lIns="0" tIns="0" rIns="0" bIns="10800" rtlCol="0" anchor="b" anchorCtr="0">
            <a:noAutofit/>
          </a:bodyPr>
          <a:lstStyle/>
          <a:p>
            <a:r>
              <a:rPr lang="de-DE" dirty="0"/>
              <a:t>AURIX</a:t>
            </a:r>
            <a:r>
              <a:rPr lang="de-DE" baseline="30000" dirty="0"/>
              <a:t>TM</a:t>
            </a:r>
            <a:r>
              <a:rPr dirty="0"/>
              <a:t> Powertrain solution</a:t>
            </a:r>
            <a:br>
              <a:rPr dirty="0"/>
            </a:br>
            <a:r>
              <a:rPr dirty="0">
                <a:solidFill>
                  <a:schemeClr val="tx2">
                    <a:lumMod val="50000"/>
                  </a:schemeClr>
                </a:solidFill>
              </a:rPr>
              <a:t>key competence out of one hand </a:t>
            </a:r>
            <a:r>
              <a:rPr dirty="0"/>
              <a:t>(Diesel Direct Injection)</a:t>
            </a:r>
            <a:endParaRPr lang="en-GB" sz="1600" i="1" dirty="0">
              <a:solidFill>
                <a:schemeClr val="accent5"/>
              </a:solidFill>
            </a:endParaRPr>
          </a:p>
        </p:txBody>
      </p:sp>
      <p:sp>
        <p:nvSpPr>
          <p:cNvPr id="8" name="Rectangle 7"/>
          <p:cNvSpPr/>
          <p:nvPr/>
        </p:nvSpPr>
        <p:spPr>
          <a:xfrm>
            <a:off x="6566520" y="1080001"/>
            <a:ext cx="2951880" cy="5076000"/>
          </a:xfrm>
          <a:prstGeom prst="rect">
            <a:avLst/>
          </a:prstGeom>
          <a:noFill/>
          <a:ln>
            <a:noFill/>
          </a:ln>
          <a:effectLst/>
        </p:spPr>
        <p:txBody>
          <a:bodyPr wrap="square">
            <a:noAutofit/>
          </a:bodyPr>
          <a:lstStyle/>
          <a:p>
            <a:pPr>
              <a:spcBef>
                <a:spcPts val="0"/>
              </a:spcBef>
              <a:spcAft>
                <a:spcPts val="600"/>
              </a:spcAft>
              <a:buClr>
                <a:schemeClr val="tx1"/>
              </a:buClr>
            </a:pPr>
            <a:r>
              <a:rPr lang="en-GB" sz="1100" dirty="0">
                <a:latin typeface="Verdana"/>
                <a:cs typeface="Arial" charset="0"/>
              </a:rPr>
              <a:t></a:t>
            </a:r>
            <a:r>
              <a:rPr lang="en-GB" sz="1600" b="1" dirty="0">
                <a:latin typeface="Verdana"/>
                <a:cs typeface="Arial" charset="0"/>
              </a:rPr>
              <a:t>System Benefits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Large and scalable product portfolio tailored to the performance needs of the entire diesel segment</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Meeting upcoming emission legislation at maximum fuel efficiency with the highest driving pleasure </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Benchmark-setting real-time performance facilitates in-cylinder pressure measurement and highly-efficient after-treatment (incl. hot and cold EGR, oxidation catalyst, particulate treatment, NOx treatment)</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New sensor families provide enhanced measurement precision</a:t>
            </a:r>
          </a:p>
          <a:p>
            <a:pPr>
              <a:spcBef>
                <a:spcPts val="0"/>
              </a:spcBef>
              <a:spcAft>
                <a:spcPts val="600"/>
              </a:spcAft>
              <a:buClr>
                <a:schemeClr val="tx1"/>
              </a:buClr>
            </a:pPr>
            <a:endParaRPr lang="en-GB" sz="1600" b="1" dirty="0">
              <a:latin typeface="Verdana"/>
              <a:cs typeface="Arial" charset="0"/>
            </a:endParaRPr>
          </a:p>
        </p:txBody>
      </p:sp>
      <p:grpSp>
        <p:nvGrpSpPr>
          <p:cNvPr id="9" name="Group 8"/>
          <p:cNvGrpSpPr/>
          <p:nvPr/>
        </p:nvGrpSpPr>
        <p:grpSpPr>
          <a:xfrm>
            <a:off x="1514290" y="1129223"/>
            <a:ext cx="4519579" cy="5287963"/>
            <a:chOff x="2406988" y="1066800"/>
            <a:chExt cx="4687550" cy="5319713"/>
          </a:xfrm>
        </p:grpSpPr>
        <p:sp>
          <p:nvSpPr>
            <p:cNvPr id="10" name="Freeform 106"/>
            <p:cNvSpPr>
              <a:spLocks/>
            </p:cNvSpPr>
            <p:nvPr/>
          </p:nvSpPr>
          <p:spPr bwMode="auto">
            <a:xfrm>
              <a:off x="3302000" y="1066800"/>
              <a:ext cx="1746250" cy="757238"/>
            </a:xfrm>
            <a:custGeom>
              <a:avLst/>
              <a:gdLst>
                <a:gd name="T0" fmla="*/ 2147483647 w 2932"/>
                <a:gd name="T1" fmla="*/ 2147483647 h 1271"/>
                <a:gd name="T2" fmla="*/ 2147483647 w 2932"/>
                <a:gd name="T3" fmla="*/ 2147483647 h 1271"/>
                <a:gd name="T4" fmla="*/ 2147483647 w 2932"/>
                <a:gd name="T5" fmla="*/ 2147483647 h 1271"/>
                <a:gd name="T6" fmla="*/ 0 w 2932"/>
                <a:gd name="T7" fmla="*/ 2147483647 h 1271"/>
                <a:gd name="T8" fmla="*/ 0 w 2932"/>
                <a:gd name="T9" fmla="*/ 2147483647 h 1271"/>
                <a:gd name="T10" fmla="*/ 2147483647 w 2932"/>
                <a:gd name="T11" fmla="*/ 0 h 1271"/>
                <a:gd name="T12" fmla="*/ 2147483647 w 2932"/>
                <a:gd name="T13" fmla="*/ 0 h 1271"/>
                <a:gd name="T14" fmla="*/ 2147483647 w 2932"/>
                <a:gd name="T15" fmla="*/ 2147483647 h 1271"/>
                <a:gd name="T16" fmla="*/ 2147483647 w 2932"/>
                <a:gd name="T17" fmla="*/ 2147483647 h 12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32" h="1271">
                  <a:moveTo>
                    <a:pt x="2932" y="1225"/>
                  </a:moveTo>
                  <a:cubicBezTo>
                    <a:pt x="2932" y="1250"/>
                    <a:pt x="2911" y="1271"/>
                    <a:pt x="2886" y="1271"/>
                  </a:cubicBezTo>
                  <a:lnTo>
                    <a:pt x="45" y="1271"/>
                  </a:lnTo>
                  <a:cubicBezTo>
                    <a:pt x="20" y="1271"/>
                    <a:pt x="0" y="1250"/>
                    <a:pt x="0" y="1225"/>
                  </a:cubicBezTo>
                  <a:lnTo>
                    <a:pt x="0" y="46"/>
                  </a:lnTo>
                  <a:cubicBezTo>
                    <a:pt x="0" y="21"/>
                    <a:pt x="20" y="0"/>
                    <a:pt x="45" y="0"/>
                  </a:cubicBezTo>
                  <a:lnTo>
                    <a:pt x="2886" y="0"/>
                  </a:lnTo>
                  <a:cubicBezTo>
                    <a:pt x="2911" y="0"/>
                    <a:pt x="2932" y="21"/>
                    <a:pt x="2932" y="46"/>
                  </a:cubicBezTo>
                  <a:lnTo>
                    <a:pt x="2932" y="1225"/>
                  </a:lnTo>
                  <a:close/>
                </a:path>
              </a:pathLst>
            </a:custGeom>
            <a:solidFill>
              <a:schemeClr val="tx2">
                <a:lumMod val="60000"/>
                <a:lumOff val="40000"/>
              </a:schemeClr>
            </a:solidFill>
            <a:ln>
              <a:noFill/>
            </a:ln>
          </p:spPr>
          <p:txBody>
            <a:bodyPr>
              <a:noAutofit/>
            </a:bodyPr>
            <a:lstStyle/>
            <a:p>
              <a:endParaRPr lang="en-GB" dirty="0"/>
            </a:p>
          </p:txBody>
        </p:sp>
        <p:sp>
          <p:nvSpPr>
            <p:cNvPr id="11" name="Freeform 132"/>
            <p:cNvSpPr>
              <a:spLocks/>
            </p:cNvSpPr>
            <p:nvPr/>
          </p:nvSpPr>
          <p:spPr bwMode="auto">
            <a:xfrm>
              <a:off x="3351213" y="6278563"/>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p:spPr>
          <p:txBody>
            <a:bodyPr>
              <a:noAutofit/>
            </a:bodyPr>
            <a:lstStyle/>
            <a:p>
              <a:endParaRPr lang="en-GB" dirty="0"/>
            </a:p>
          </p:txBody>
        </p:sp>
        <p:sp>
          <p:nvSpPr>
            <p:cNvPr id="12" name="Freeform 133"/>
            <p:cNvSpPr>
              <a:spLocks/>
            </p:cNvSpPr>
            <p:nvPr/>
          </p:nvSpPr>
          <p:spPr bwMode="auto">
            <a:xfrm>
              <a:off x="4643438" y="627856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 name="Text Box 790"/>
            <p:cNvSpPr txBox="1">
              <a:spLocks noChangeArrowheads="1"/>
            </p:cNvSpPr>
            <p:nvPr/>
          </p:nvSpPr>
          <p:spPr bwMode="auto">
            <a:xfrm>
              <a:off x="3715460" y="1098549"/>
              <a:ext cx="917744" cy="123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800" dirty="0">
                  <a:latin typeface="Infineon Meta-Normal"/>
                </a:rPr>
                <a:t>Safety System Supply</a:t>
              </a:r>
            </a:p>
          </p:txBody>
        </p:sp>
        <p:sp>
          <p:nvSpPr>
            <p:cNvPr id="14" name="Freeform 449"/>
            <p:cNvSpPr>
              <a:spLocks/>
            </p:cNvSpPr>
            <p:nvPr/>
          </p:nvSpPr>
          <p:spPr bwMode="auto">
            <a:xfrm>
              <a:off x="4824413" y="1100138"/>
              <a:ext cx="176212" cy="169862"/>
            </a:xfrm>
            <a:custGeom>
              <a:avLst/>
              <a:gdLst>
                <a:gd name="T0" fmla="*/ 0 w 281"/>
                <a:gd name="T1" fmla="*/ 1 h 272"/>
                <a:gd name="T2" fmla="*/ 1 w 281"/>
                <a:gd name="T3" fmla="*/ 0 h 272"/>
                <a:gd name="T4" fmla="*/ 2 w 281"/>
                <a:gd name="T5" fmla="*/ 0 h 272"/>
                <a:gd name="T6" fmla="*/ 2 w 281"/>
                <a:gd name="T7" fmla="*/ 1 h 272"/>
                <a:gd name="T8" fmla="*/ 1 w 281"/>
                <a:gd name="T9" fmla="*/ 1 h 272"/>
                <a:gd name="T10" fmla="*/ 1 w 281"/>
                <a:gd name="T11" fmla="*/ 1 h 272"/>
                <a:gd name="T12" fmla="*/ 1 w 281"/>
                <a:gd name="T13" fmla="*/ 5 h 272"/>
                <a:gd name="T14" fmla="*/ 1 w 281"/>
                <a:gd name="T15" fmla="*/ 5 h 272"/>
                <a:gd name="T16" fmla="*/ 4 w 281"/>
                <a:gd name="T17" fmla="*/ 5 h 272"/>
                <a:gd name="T18" fmla="*/ 4 w 281"/>
                <a:gd name="T19" fmla="*/ 5 h 272"/>
                <a:gd name="T20" fmla="*/ 4 w 281"/>
                <a:gd name="T21" fmla="*/ 3 h 272"/>
                <a:gd name="T22" fmla="*/ 5 w 281"/>
                <a:gd name="T23" fmla="*/ 3 h 272"/>
                <a:gd name="T24" fmla="*/ 5 w 281"/>
                <a:gd name="T25" fmla="*/ 5 h 272"/>
                <a:gd name="T26" fmla="*/ 4 w 281"/>
                <a:gd name="T27" fmla="*/ 5 h 272"/>
                <a:gd name="T28" fmla="*/ 1 w 281"/>
                <a:gd name="T29" fmla="*/ 5 h 272"/>
                <a:gd name="T30" fmla="*/ 0 w 281"/>
                <a:gd name="T31" fmla="*/ 5 h 272"/>
                <a:gd name="T32" fmla="*/ 0 w 281"/>
                <a:gd name="T33" fmla="*/ 1 h 2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1"/>
                <a:gd name="T52" fmla="*/ 0 h 272"/>
                <a:gd name="T53" fmla="*/ 281 w 281"/>
                <a:gd name="T54" fmla="*/ 272 h 2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1" h="272">
                  <a:moveTo>
                    <a:pt x="0" y="40"/>
                  </a:moveTo>
                  <a:cubicBezTo>
                    <a:pt x="0" y="18"/>
                    <a:pt x="18" y="0"/>
                    <a:pt x="40" y="0"/>
                  </a:cubicBezTo>
                  <a:lnTo>
                    <a:pt x="149" y="0"/>
                  </a:lnTo>
                  <a:lnTo>
                    <a:pt x="149" y="28"/>
                  </a:lnTo>
                  <a:lnTo>
                    <a:pt x="40" y="28"/>
                  </a:lnTo>
                  <a:cubicBezTo>
                    <a:pt x="33" y="28"/>
                    <a:pt x="28" y="33"/>
                    <a:pt x="28" y="40"/>
                  </a:cubicBezTo>
                  <a:lnTo>
                    <a:pt x="28" y="232"/>
                  </a:lnTo>
                  <a:cubicBezTo>
                    <a:pt x="28" y="239"/>
                    <a:pt x="33" y="244"/>
                    <a:pt x="40" y="244"/>
                  </a:cubicBezTo>
                  <a:lnTo>
                    <a:pt x="240" y="244"/>
                  </a:lnTo>
                  <a:cubicBezTo>
                    <a:pt x="247" y="244"/>
                    <a:pt x="252" y="239"/>
                    <a:pt x="252" y="232"/>
                  </a:cubicBezTo>
                  <a:lnTo>
                    <a:pt x="252" y="132"/>
                  </a:lnTo>
                  <a:lnTo>
                    <a:pt x="281" y="132"/>
                  </a:lnTo>
                  <a:lnTo>
                    <a:pt x="281" y="232"/>
                  </a:lnTo>
                  <a:cubicBezTo>
                    <a:pt x="281" y="254"/>
                    <a:pt x="263" y="272"/>
                    <a:pt x="240" y="272"/>
                  </a:cubicBezTo>
                  <a:lnTo>
                    <a:pt x="40" y="272"/>
                  </a:lnTo>
                  <a:cubicBezTo>
                    <a:pt x="18" y="272"/>
                    <a:pt x="0" y="254"/>
                    <a:pt x="0" y="232"/>
                  </a:cubicBezTo>
                  <a:lnTo>
                    <a:pt x="0" y="40"/>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15" name="Freeform 450"/>
            <p:cNvSpPr>
              <a:spLocks/>
            </p:cNvSpPr>
            <p:nvPr/>
          </p:nvSpPr>
          <p:spPr bwMode="auto">
            <a:xfrm>
              <a:off x="4934824" y="1100138"/>
              <a:ext cx="65801" cy="64392"/>
            </a:xfrm>
            <a:custGeom>
              <a:avLst/>
              <a:gdLst>
                <a:gd name="T0" fmla="*/ 0 w 105"/>
                <a:gd name="T1" fmla="*/ 1 h 104"/>
                <a:gd name="T2" fmla="*/ 1 w 105"/>
                <a:gd name="T3" fmla="*/ 0 h 104"/>
                <a:gd name="T4" fmla="*/ 1 w 105"/>
                <a:gd name="T5" fmla="*/ 0 h 104"/>
                <a:gd name="T6" fmla="*/ 2 w 105"/>
                <a:gd name="T7" fmla="*/ 1 h 104"/>
                <a:gd name="T8" fmla="*/ 2 w 105"/>
                <a:gd name="T9" fmla="*/ 1 h 104"/>
                <a:gd name="T10" fmla="*/ 1 w 105"/>
                <a:gd name="T11" fmla="*/ 2 h 104"/>
                <a:gd name="T12" fmla="*/ 1 w 105"/>
                <a:gd name="T13" fmla="*/ 2 h 104"/>
                <a:gd name="T14" fmla="*/ 0 w 105"/>
                <a:gd name="T15" fmla="*/ 1 h 104"/>
                <a:gd name="T16" fmla="*/ 0 w 105"/>
                <a:gd name="T17" fmla="*/ 1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
                <a:gd name="T28" fmla="*/ 0 h 104"/>
                <a:gd name="T29" fmla="*/ 105 w 105"/>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 h="104">
                  <a:moveTo>
                    <a:pt x="0" y="24"/>
                  </a:moveTo>
                  <a:cubicBezTo>
                    <a:pt x="0" y="11"/>
                    <a:pt x="11" y="0"/>
                    <a:pt x="24" y="0"/>
                  </a:cubicBezTo>
                  <a:lnTo>
                    <a:pt x="80" y="0"/>
                  </a:lnTo>
                  <a:cubicBezTo>
                    <a:pt x="94" y="0"/>
                    <a:pt x="105" y="11"/>
                    <a:pt x="105" y="24"/>
                  </a:cubicBezTo>
                  <a:lnTo>
                    <a:pt x="105" y="80"/>
                  </a:lnTo>
                  <a:cubicBezTo>
                    <a:pt x="105" y="93"/>
                    <a:pt x="94" y="104"/>
                    <a:pt x="80" y="104"/>
                  </a:cubicBezTo>
                  <a:lnTo>
                    <a:pt x="24" y="104"/>
                  </a:lnTo>
                  <a:cubicBezTo>
                    <a:pt x="11" y="104"/>
                    <a:pt x="0" y="93"/>
                    <a:pt x="0" y="80"/>
                  </a:cubicBezTo>
                  <a:lnTo>
                    <a:pt x="0" y="24"/>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16" name="Freeform 451"/>
            <p:cNvSpPr>
              <a:spLocks/>
            </p:cNvSpPr>
            <p:nvPr/>
          </p:nvSpPr>
          <p:spPr bwMode="auto">
            <a:xfrm>
              <a:off x="4852295" y="1181183"/>
              <a:ext cx="44611" cy="56621"/>
            </a:xfrm>
            <a:custGeom>
              <a:avLst/>
              <a:gdLst>
                <a:gd name="T0" fmla="*/ 1 w 70"/>
                <a:gd name="T1" fmla="*/ 1 h 91"/>
                <a:gd name="T2" fmla="*/ 1 w 70"/>
                <a:gd name="T3" fmla="*/ 1 h 91"/>
                <a:gd name="T4" fmla="*/ 1 w 70"/>
                <a:gd name="T5" fmla="*/ 1 h 91"/>
                <a:gd name="T6" fmla="*/ 1 w 70"/>
                <a:gd name="T7" fmla="*/ 1 h 91"/>
                <a:gd name="T8" fmla="*/ 1 w 70"/>
                <a:gd name="T9" fmla="*/ 1 h 91"/>
                <a:gd name="T10" fmla="*/ 1 w 70"/>
                <a:gd name="T11" fmla="*/ 1 h 91"/>
                <a:gd name="T12" fmla="*/ 1 w 70"/>
                <a:gd name="T13" fmla="*/ 1 h 91"/>
                <a:gd name="T14" fmla="*/ 1 w 70"/>
                <a:gd name="T15" fmla="*/ 0 h 91"/>
                <a:gd name="T16" fmla="*/ 1 w 70"/>
                <a:gd name="T17" fmla="*/ 1 h 91"/>
                <a:gd name="T18" fmla="*/ 1 w 70"/>
                <a:gd name="T19" fmla="*/ 1 h 91"/>
                <a:gd name="T20" fmla="*/ 1 w 70"/>
                <a:gd name="T21" fmla="*/ 1 h 91"/>
                <a:gd name="T22" fmla="*/ 1 w 70"/>
                <a:gd name="T23" fmla="*/ 1 h 91"/>
                <a:gd name="T24" fmla="*/ 1 w 70"/>
                <a:gd name="T25" fmla="*/ 1 h 91"/>
                <a:gd name="T26" fmla="*/ 1 w 70"/>
                <a:gd name="T27" fmla="*/ 1 h 91"/>
                <a:gd name="T28" fmla="*/ 0 w 70"/>
                <a:gd name="T29" fmla="*/ 1 h 91"/>
                <a:gd name="T30" fmla="*/ 1 w 70"/>
                <a:gd name="T31" fmla="*/ 2 h 91"/>
                <a:gd name="T32" fmla="*/ 1 w 70"/>
                <a:gd name="T33" fmla="*/ 1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91"/>
                <a:gd name="T53" fmla="*/ 70 w 70"/>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91">
                  <a:moveTo>
                    <a:pt x="70" y="59"/>
                  </a:moveTo>
                  <a:cubicBezTo>
                    <a:pt x="70" y="41"/>
                    <a:pt x="57" y="37"/>
                    <a:pt x="47" y="35"/>
                  </a:cubicBezTo>
                  <a:lnTo>
                    <a:pt x="39" y="32"/>
                  </a:lnTo>
                  <a:cubicBezTo>
                    <a:pt x="32" y="31"/>
                    <a:pt x="30" y="28"/>
                    <a:pt x="30" y="25"/>
                  </a:cubicBezTo>
                  <a:cubicBezTo>
                    <a:pt x="30" y="21"/>
                    <a:pt x="33" y="19"/>
                    <a:pt x="39" y="19"/>
                  </a:cubicBezTo>
                  <a:cubicBezTo>
                    <a:pt x="45" y="19"/>
                    <a:pt x="53" y="21"/>
                    <a:pt x="59" y="25"/>
                  </a:cubicBezTo>
                  <a:lnTo>
                    <a:pt x="69" y="9"/>
                  </a:lnTo>
                  <a:cubicBezTo>
                    <a:pt x="62" y="4"/>
                    <a:pt x="50" y="0"/>
                    <a:pt x="38" y="0"/>
                  </a:cubicBezTo>
                  <a:cubicBezTo>
                    <a:pt x="19" y="0"/>
                    <a:pt x="4" y="12"/>
                    <a:pt x="4" y="29"/>
                  </a:cubicBezTo>
                  <a:cubicBezTo>
                    <a:pt x="4" y="44"/>
                    <a:pt x="13" y="51"/>
                    <a:pt x="26" y="55"/>
                  </a:cubicBezTo>
                  <a:lnTo>
                    <a:pt x="36" y="57"/>
                  </a:lnTo>
                  <a:cubicBezTo>
                    <a:pt x="42" y="59"/>
                    <a:pt x="45" y="60"/>
                    <a:pt x="45" y="64"/>
                  </a:cubicBezTo>
                  <a:cubicBezTo>
                    <a:pt x="45" y="69"/>
                    <a:pt x="41" y="72"/>
                    <a:pt x="32" y="72"/>
                  </a:cubicBezTo>
                  <a:cubicBezTo>
                    <a:pt x="24" y="72"/>
                    <a:pt x="14" y="69"/>
                    <a:pt x="8" y="65"/>
                  </a:cubicBezTo>
                  <a:lnTo>
                    <a:pt x="0" y="83"/>
                  </a:lnTo>
                  <a:cubicBezTo>
                    <a:pt x="9" y="87"/>
                    <a:pt x="19" y="91"/>
                    <a:pt x="32" y="91"/>
                  </a:cubicBezTo>
                  <a:cubicBezTo>
                    <a:pt x="55" y="91"/>
                    <a:pt x="70" y="80"/>
                    <a:pt x="70" y="59"/>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17" name="Rectangle 452"/>
            <p:cNvSpPr>
              <a:spLocks noChangeArrowheads="1"/>
            </p:cNvSpPr>
            <p:nvPr/>
          </p:nvSpPr>
          <p:spPr bwMode="auto">
            <a:xfrm>
              <a:off x="4905827" y="1182293"/>
              <a:ext cx="14498" cy="544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endParaRPr lang="en-GB" altLang="de-DE" sz="1800" dirty="0">
                <a:solidFill>
                  <a:srgbClr val="00214A"/>
                </a:solidFill>
                <a:latin typeface="Arial" pitchFamily="34" charset="0"/>
              </a:endParaRPr>
            </a:p>
          </p:txBody>
        </p:sp>
        <p:sp>
          <p:nvSpPr>
            <p:cNvPr id="18" name="Freeform 453"/>
            <p:cNvSpPr>
              <a:spLocks/>
            </p:cNvSpPr>
            <p:nvPr/>
          </p:nvSpPr>
          <p:spPr bwMode="auto">
            <a:xfrm>
              <a:off x="4932594" y="1182293"/>
              <a:ext cx="32343" cy="54400"/>
            </a:xfrm>
            <a:custGeom>
              <a:avLst/>
              <a:gdLst>
                <a:gd name="T0" fmla="*/ 29 w 29"/>
                <a:gd name="T1" fmla="*/ 39 h 49"/>
                <a:gd name="T2" fmla="*/ 13 w 29"/>
                <a:gd name="T3" fmla="*/ 39 h 49"/>
                <a:gd name="T4" fmla="*/ 13 w 29"/>
                <a:gd name="T5" fmla="*/ 0 h 49"/>
                <a:gd name="T6" fmla="*/ 0 w 29"/>
                <a:gd name="T7" fmla="*/ 0 h 49"/>
                <a:gd name="T8" fmla="*/ 0 w 29"/>
                <a:gd name="T9" fmla="*/ 49 h 49"/>
                <a:gd name="T10" fmla="*/ 27 w 29"/>
                <a:gd name="T11" fmla="*/ 49 h 49"/>
                <a:gd name="T12" fmla="*/ 29 w 29"/>
                <a:gd name="T13" fmla="*/ 39 h 49"/>
                <a:gd name="T14" fmla="*/ 0 60000 65536"/>
                <a:gd name="T15" fmla="*/ 0 60000 65536"/>
                <a:gd name="T16" fmla="*/ 0 60000 65536"/>
                <a:gd name="T17" fmla="*/ 0 60000 65536"/>
                <a:gd name="T18" fmla="*/ 0 60000 65536"/>
                <a:gd name="T19" fmla="*/ 0 60000 65536"/>
                <a:gd name="T20" fmla="*/ 0 60000 65536"/>
                <a:gd name="T21" fmla="*/ 0 w 29"/>
                <a:gd name="T22" fmla="*/ 0 h 49"/>
                <a:gd name="T23" fmla="*/ 29 w 29"/>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49">
                  <a:moveTo>
                    <a:pt x="29" y="39"/>
                  </a:moveTo>
                  <a:lnTo>
                    <a:pt x="13" y="39"/>
                  </a:lnTo>
                  <a:lnTo>
                    <a:pt x="13" y="0"/>
                  </a:lnTo>
                  <a:lnTo>
                    <a:pt x="0" y="0"/>
                  </a:lnTo>
                  <a:lnTo>
                    <a:pt x="0" y="49"/>
                  </a:lnTo>
                  <a:lnTo>
                    <a:pt x="27" y="49"/>
                  </a:lnTo>
                  <a:lnTo>
                    <a:pt x="29"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9" name="Freeform 454"/>
            <p:cNvSpPr>
              <a:spLocks noEditPoints="1"/>
            </p:cNvSpPr>
            <p:nvPr/>
          </p:nvSpPr>
          <p:spPr bwMode="auto">
            <a:xfrm>
              <a:off x="4857871" y="1133444"/>
              <a:ext cx="16729" cy="23314"/>
            </a:xfrm>
            <a:custGeom>
              <a:avLst/>
              <a:gdLst>
                <a:gd name="T0" fmla="*/ 1 w 27"/>
                <a:gd name="T1" fmla="*/ 1 h 37"/>
                <a:gd name="T2" fmla="*/ 1 w 27"/>
                <a:gd name="T3" fmla="*/ 0 h 37"/>
                <a:gd name="T4" fmla="*/ 0 w 27"/>
                <a:gd name="T5" fmla="*/ 0 h 37"/>
                <a:gd name="T6" fmla="*/ 0 w 27"/>
                <a:gd name="T7" fmla="*/ 1 h 37"/>
                <a:gd name="T8" fmla="*/ 1 w 27"/>
                <a:gd name="T9" fmla="*/ 1 h 37"/>
                <a:gd name="T10" fmla="*/ 1 w 27"/>
                <a:gd name="T11" fmla="*/ 1 h 37"/>
                <a:gd name="T12" fmla="*/ 1 w 27"/>
                <a:gd name="T13" fmla="*/ 1 h 37"/>
                <a:gd name="T14" fmla="*/ 1 w 27"/>
                <a:gd name="T15" fmla="*/ 1 h 37"/>
                <a:gd name="T16" fmla="*/ 1 w 27"/>
                <a:gd name="T17" fmla="*/ 1 h 37"/>
                <a:gd name="T18" fmla="*/ 1 w 27"/>
                <a:gd name="T19" fmla="*/ 1 h 37"/>
                <a:gd name="T20" fmla="*/ 1 w 27"/>
                <a:gd name="T21" fmla="*/ 1 h 37"/>
                <a:gd name="T22" fmla="*/ 1 w 27"/>
                <a:gd name="T23" fmla="*/ 1 h 37"/>
                <a:gd name="T24" fmla="*/ 1 w 27"/>
                <a:gd name="T25" fmla="*/ 1 h 37"/>
                <a:gd name="T26" fmla="*/ 1 w 27"/>
                <a:gd name="T27" fmla="*/ 1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37"/>
                <a:gd name="T44" fmla="*/ 27 w 27"/>
                <a:gd name="T45" fmla="*/ 37 h 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37">
                  <a:moveTo>
                    <a:pt x="27" y="11"/>
                  </a:moveTo>
                  <a:cubicBezTo>
                    <a:pt x="27" y="3"/>
                    <a:pt x="22" y="0"/>
                    <a:pt x="12" y="0"/>
                  </a:cubicBezTo>
                  <a:lnTo>
                    <a:pt x="0" y="0"/>
                  </a:lnTo>
                  <a:lnTo>
                    <a:pt x="0" y="37"/>
                  </a:lnTo>
                  <a:lnTo>
                    <a:pt x="10" y="37"/>
                  </a:lnTo>
                  <a:lnTo>
                    <a:pt x="10" y="24"/>
                  </a:lnTo>
                  <a:lnTo>
                    <a:pt x="13" y="24"/>
                  </a:lnTo>
                  <a:cubicBezTo>
                    <a:pt x="25" y="24"/>
                    <a:pt x="27" y="17"/>
                    <a:pt x="27" y="11"/>
                  </a:cubicBezTo>
                  <a:close/>
                  <a:moveTo>
                    <a:pt x="13" y="8"/>
                  </a:moveTo>
                  <a:cubicBezTo>
                    <a:pt x="15" y="8"/>
                    <a:pt x="17" y="8"/>
                    <a:pt x="17" y="11"/>
                  </a:cubicBezTo>
                  <a:cubicBezTo>
                    <a:pt x="17" y="15"/>
                    <a:pt x="15" y="16"/>
                    <a:pt x="12" y="16"/>
                  </a:cubicBezTo>
                  <a:lnTo>
                    <a:pt x="10" y="16"/>
                  </a:lnTo>
                  <a:lnTo>
                    <a:pt x="10" y="8"/>
                  </a:lnTo>
                  <a:lnTo>
                    <a:pt x="13"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0" name="Freeform 455"/>
            <p:cNvSpPr>
              <a:spLocks noEditPoints="1"/>
            </p:cNvSpPr>
            <p:nvPr/>
          </p:nvSpPr>
          <p:spPr bwMode="auto">
            <a:xfrm>
              <a:off x="4877946" y="1133444"/>
              <a:ext cx="17844" cy="23314"/>
            </a:xfrm>
            <a:custGeom>
              <a:avLst/>
              <a:gdLst>
                <a:gd name="T0" fmla="*/ 1 w 29"/>
                <a:gd name="T1" fmla="*/ 1 h 37"/>
                <a:gd name="T2" fmla="*/ 1 w 29"/>
                <a:gd name="T3" fmla="*/ 1 h 37"/>
                <a:gd name="T4" fmla="*/ 1 w 29"/>
                <a:gd name="T5" fmla="*/ 1 h 37"/>
                <a:gd name="T6" fmla="*/ 1 w 29"/>
                <a:gd name="T7" fmla="*/ 1 h 37"/>
                <a:gd name="T8" fmla="*/ 1 w 29"/>
                <a:gd name="T9" fmla="*/ 0 h 37"/>
                <a:gd name="T10" fmla="*/ 0 w 29"/>
                <a:gd name="T11" fmla="*/ 0 h 37"/>
                <a:gd name="T12" fmla="*/ 0 w 29"/>
                <a:gd name="T13" fmla="*/ 1 h 37"/>
                <a:gd name="T14" fmla="*/ 1 w 29"/>
                <a:gd name="T15" fmla="*/ 1 h 37"/>
                <a:gd name="T16" fmla="*/ 1 w 29"/>
                <a:gd name="T17" fmla="*/ 1 h 37"/>
                <a:gd name="T18" fmla="*/ 1 w 29"/>
                <a:gd name="T19" fmla="*/ 1 h 37"/>
                <a:gd name="T20" fmla="*/ 1 w 29"/>
                <a:gd name="T21" fmla="*/ 1 h 37"/>
                <a:gd name="T22" fmla="*/ 1 w 29"/>
                <a:gd name="T23" fmla="*/ 1 h 37"/>
                <a:gd name="T24" fmla="*/ 1 w 29"/>
                <a:gd name="T25" fmla="*/ 1 h 37"/>
                <a:gd name="T26" fmla="*/ 1 w 29"/>
                <a:gd name="T27" fmla="*/ 1 h 37"/>
                <a:gd name="T28" fmla="*/ 1 w 29"/>
                <a:gd name="T29" fmla="*/ 1 h 37"/>
                <a:gd name="T30" fmla="*/ 1 w 29"/>
                <a:gd name="T31" fmla="*/ 1 h 37"/>
                <a:gd name="T32" fmla="*/ 1 w 29"/>
                <a:gd name="T33" fmla="*/ 1 h 37"/>
                <a:gd name="T34" fmla="*/ 1 w 29"/>
                <a:gd name="T35" fmla="*/ 1 h 37"/>
                <a:gd name="T36" fmla="*/ 1 w 29"/>
                <a:gd name="T37" fmla="*/ 1 h 37"/>
                <a:gd name="T38" fmla="*/ 1 w 29"/>
                <a:gd name="T39" fmla="*/ 1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37"/>
                <a:gd name="T62" fmla="*/ 29 w 29"/>
                <a:gd name="T63" fmla="*/ 37 h 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37">
                  <a:moveTo>
                    <a:pt x="29" y="37"/>
                  </a:moveTo>
                  <a:cubicBezTo>
                    <a:pt x="28" y="34"/>
                    <a:pt x="25" y="27"/>
                    <a:pt x="23" y="25"/>
                  </a:cubicBezTo>
                  <a:cubicBezTo>
                    <a:pt x="23" y="23"/>
                    <a:pt x="21" y="21"/>
                    <a:pt x="20" y="21"/>
                  </a:cubicBezTo>
                  <a:cubicBezTo>
                    <a:pt x="24" y="20"/>
                    <a:pt x="27" y="17"/>
                    <a:pt x="27" y="10"/>
                  </a:cubicBezTo>
                  <a:cubicBezTo>
                    <a:pt x="27" y="4"/>
                    <a:pt x="24" y="0"/>
                    <a:pt x="13" y="0"/>
                  </a:cubicBezTo>
                  <a:lnTo>
                    <a:pt x="0" y="0"/>
                  </a:lnTo>
                  <a:lnTo>
                    <a:pt x="0" y="37"/>
                  </a:lnTo>
                  <a:lnTo>
                    <a:pt x="10" y="37"/>
                  </a:lnTo>
                  <a:lnTo>
                    <a:pt x="10" y="22"/>
                  </a:lnTo>
                  <a:cubicBezTo>
                    <a:pt x="12" y="22"/>
                    <a:pt x="13" y="23"/>
                    <a:pt x="14" y="27"/>
                  </a:cubicBezTo>
                  <a:lnTo>
                    <a:pt x="18" y="37"/>
                  </a:lnTo>
                  <a:lnTo>
                    <a:pt x="29" y="37"/>
                  </a:lnTo>
                  <a:close/>
                  <a:moveTo>
                    <a:pt x="12" y="8"/>
                  </a:moveTo>
                  <a:cubicBezTo>
                    <a:pt x="15" y="8"/>
                    <a:pt x="17" y="8"/>
                    <a:pt x="17" y="11"/>
                  </a:cubicBezTo>
                  <a:cubicBezTo>
                    <a:pt x="17" y="14"/>
                    <a:pt x="16" y="15"/>
                    <a:pt x="12" y="15"/>
                  </a:cubicBezTo>
                  <a:lnTo>
                    <a:pt x="10" y="15"/>
                  </a:lnTo>
                  <a:lnTo>
                    <a:pt x="10" y="8"/>
                  </a:lnTo>
                  <a:lnTo>
                    <a:pt x="12"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1" name="Freeform 456"/>
            <p:cNvSpPr>
              <a:spLocks noEditPoints="1"/>
            </p:cNvSpPr>
            <p:nvPr/>
          </p:nvSpPr>
          <p:spPr bwMode="auto">
            <a:xfrm>
              <a:off x="4896905" y="1132334"/>
              <a:ext cx="21190" cy="24425"/>
            </a:xfrm>
            <a:custGeom>
              <a:avLst/>
              <a:gdLst>
                <a:gd name="T0" fmla="*/ 1 w 34"/>
                <a:gd name="T1" fmla="*/ 1 h 39"/>
                <a:gd name="T2" fmla="*/ 1 w 34"/>
                <a:gd name="T3" fmla="*/ 1 h 39"/>
                <a:gd name="T4" fmla="*/ 1 w 34"/>
                <a:gd name="T5" fmla="*/ 0 h 39"/>
                <a:gd name="T6" fmla="*/ 0 w 34"/>
                <a:gd name="T7" fmla="*/ 1 h 39"/>
                <a:gd name="T8" fmla="*/ 1 w 34"/>
                <a:gd name="T9" fmla="*/ 1 h 39"/>
                <a:gd name="T10" fmla="*/ 1 w 34"/>
                <a:gd name="T11" fmla="*/ 1 h 39"/>
                <a:gd name="T12" fmla="*/ 1 w 34"/>
                <a:gd name="T13" fmla="*/ 1 h 39"/>
                <a:gd name="T14" fmla="*/ 1 w 34"/>
                <a:gd name="T15" fmla="*/ 1 h 39"/>
                <a:gd name="T16" fmla="*/ 1 w 34"/>
                <a:gd name="T17" fmla="*/ 1 h 39"/>
                <a:gd name="T18" fmla="*/ 1 w 34"/>
                <a:gd name="T19" fmla="*/ 1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
                <a:gd name="T31" fmla="*/ 0 h 39"/>
                <a:gd name="T32" fmla="*/ 34 w 34"/>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 h="39">
                  <a:moveTo>
                    <a:pt x="17" y="39"/>
                  </a:moveTo>
                  <a:cubicBezTo>
                    <a:pt x="31" y="39"/>
                    <a:pt x="34" y="29"/>
                    <a:pt x="34" y="18"/>
                  </a:cubicBezTo>
                  <a:cubicBezTo>
                    <a:pt x="34" y="10"/>
                    <a:pt x="30" y="0"/>
                    <a:pt x="18" y="0"/>
                  </a:cubicBezTo>
                  <a:cubicBezTo>
                    <a:pt x="8" y="0"/>
                    <a:pt x="0" y="7"/>
                    <a:pt x="0" y="20"/>
                  </a:cubicBezTo>
                  <a:cubicBezTo>
                    <a:pt x="0" y="32"/>
                    <a:pt x="6" y="39"/>
                    <a:pt x="17" y="39"/>
                  </a:cubicBezTo>
                  <a:close/>
                  <a:moveTo>
                    <a:pt x="17" y="31"/>
                  </a:moveTo>
                  <a:cubicBezTo>
                    <a:pt x="13" y="31"/>
                    <a:pt x="11" y="29"/>
                    <a:pt x="11" y="19"/>
                  </a:cubicBezTo>
                  <a:cubicBezTo>
                    <a:pt x="11" y="12"/>
                    <a:pt x="13" y="8"/>
                    <a:pt x="17" y="8"/>
                  </a:cubicBezTo>
                  <a:cubicBezTo>
                    <a:pt x="21" y="8"/>
                    <a:pt x="23" y="10"/>
                    <a:pt x="23" y="19"/>
                  </a:cubicBezTo>
                  <a:cubicBezTo>
                    <a:pt x="23" y="29"/>
                    <a:pt x="22" y="31"/>
                    <a:pt x="17" y="31"/>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2" name="Freeform 458"/>
            <p:cNvSpPr>
              <a:spLocks noEditPoints="1"/>
            </p:cNvSpPr>
            <p:nvPr/>
          </p:nvSpPr>
          <p:spPr bwMode="auto">
            <a:xfrm>
              <a:off x="4953784" y="1182293"/>
              <a:ext cx="23421" cy="9992"/>
            </a:xfrm>
            <a:custGeom>
              <a:avLst/>
              <a:gdLst>
                <a:gd name="T0" fmla="*/ 21 w 21"/>
                <a:gd name="T1" fmla="*/ 9 h 9"/>
                <a:gd name="T2" fmla="*/ 20 w 21"/>
                <a:gd name="T3" fmla="*/ 0 h 9"/>
                <a:gd name="T4" fmla="*/ 16 w 21"/>
                <a:gd name="T5" fmla="*/ 0 h 9"/>
                <a:gd name="T6" fmla="*/ 14 w 21"/>
                <a:gd name="T7" fmla="*/ 5 h 9"/>
                <a:gd name="T8" fmla="*/ 13 w 21"/>
                <a:gd name="T9" fmla="*/ 0 h 9"/>
                <a:gd name="T10" fmla="*/ 9 w 21"/>
                <a:gd name="T11" fmla="*/ 0 h 9"/>
                <a:gd name="T12" fmla="*/ 8 w 21"/>
                <a:gd name="T13" fmla="*/ 9 h 9"/>
                <a:gd name="T14" fmla="*/ 11 w 21"/>
                <a:gd name="T15" fmla="*/ 9 h 9"/>
                <a:gd name="T16" fmla="*/ 11 w 21"/>
                <a:gd name="T17" fmla="*/ 4 h 9"/>
                <a:gd name="T18" fmla="*/ 12 w 21"/>
                <a:gd name="T19" fmla="*/ 4 h 9"/>
                <a:gd name="T20" fmla="*/ 13 w 21"/>
                <a:gd name="T21" fmla="*/ 9 h 9"/>
                <a:gd name="T22" fmla="*/ 16 w 21"/>
                <a:gd name="T23" fmla="*/ 9 h 9"/>
                <a:gd name="T24" fmla="*/ 17 w 21"/>
                <a:gd name="T25" fmla="*/ 4 h 9"/>
                <a:gd name="T26" fmla="*/ 17 w 21"/>
                <a:gd name="T27" fmla="*/ 4 h 9"/>
                <a:gd name="T28" fmla="*/ 17 w 21"/>
                <a:gd name="T29" fmla="*/ 9 h 9"/>
                <a:gd name="T30" fmla="*/ 21 w 21"/>
                <a:gd name="T31" fmla="*/ 9 h 9"/>
                <a:gd name="T32" fmla="*/ 8 w 21"/>
                <a:gd name="T33" fmla="*/ 2 h 9"/>
                <a:gd name="T34" fmla="*/ 8 w 21"/>
                <a:gd name="T35" fmla="*/ 0 h 9"/>
                <a:gd name="T36" fmla="*/ 0 w 21"/>
                <a:gd name="T37" fmla="*/ 0 h 9"/>
                <a:gd name="T38" fmla="*/ 0 w 21"/>
                <a:gd name="T39" fmla="*/ 2 h 9"/>
                <a:gd name="T40" fmla="*/ 3 w 21"/>
                <a:gd name="T41" fmla="*/ 2 h 9"/>
                <a:gd name="T42" fmla="*/ 3 w 21"/>
                <a:gd name="T43" fmla="*/ 9 h 9"/>
                <a:gd name="T44" fmla="*/ 5 w 21"/>
                <a:gd name="T45" fmla="*/ 9 h 9"/>
                <a:gd name="T46" fmla="*/ 5 w 21"/>
                <a:gd name="T47" fmla="*/ 2 h 9"/>
                <a:gd name="T48" fmla="*/ 8 w 21"/>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9"/>
                <a:gd name="T77" fmla="*/ 21 w 21"/>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9">
                  <a:moveTo>
                    <a:pt x="21" y="9"/>
                  </a:moveTo>
                  <a:lnTo>
                    <a:pt x="20" y="0"/>
                  </a:lnTo>
                  <a:lnTo>
                    <a:pt x="16" y="0"/>
                  </a:lnTo>
                  <a:lnTo>
                    <a:pt x="14" y="5"/>
                  </a:lnTo>
                  <a:lnTo>
                    <a:pt x="13" y="0"/>
                  </a:lnTo>
                  <a:lnTo>
                    <a:pt x="9" y="0"/>
                  </a:lnTo>
                  <a:lnTo>
                    <a:pt x="8" y="9"/>
                  </a:lnTo>
                  <a:lnTo>
                    <a:pt x="11" y="9"/>
                  </a:lnTo>
                  <a:lnTo>
                    <a:pt x="11" y="4"/>
                  </a:lnTo>
                  <a:lnTo>
                    <a:pt x="12" y="4"/>
                  </a:lnTo>
                  <a:lnTo>
                    <a:pt x="13" y="9"/>
                  </a:lnTo>
                  <a:lnTo>
                    <a:pt x="16" y="9"/>
                  </a:lnTo>
                  <a:lnTo>
                    <a:pt x="17" y="4"/>
                  </a:lnTo>
                  <a:lnTo>
                    <a:pt x="17" y="9"/>
                  </a:lnTo>
                  <a:lnTo>
                    <a:pt x="21" y="9"/>
                  </a:lnTo>
                  <a:close/>
                  <a:moveTo>
                    <a:pt x="8" y="2"/>
                  </a:moveTo>
                  <a:lnTo>
                    <a:pt x="8" y="0"/>
                  </a:lnTo>
                  <a:lnTo>
                    <a:pt x="0" y="0"/>
                  </a:lnTo>
                  <a:lnTo>
                    <a:pt x="0" y="2"/>
                  </a:lnTo>
                  <a:lnTo>
                    <a:pt x="3" y="2"/>
                  </a:lnTo>
                  <a:lnTo>
                    <a:pt x="3" y="9"/>
                  </a:lnTo>
                  <a:lnTo>
                    <a:pt x="5" y="9"/>
                  </a:lnTo>
                  <a:lnTo>
                    <a:pt x="5" y="2"/>
                  </a:lnTo>
                  <a:lnTo>
                    <a:pt x="8"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3" name="Text Box 791"/>
            <p:cNvSpPr txBox="1">
              <a:spLocks noChangeArrowheads="1"/>
            </p:cNvSpPr>
            <p:nvPr/>
          </p:nvSpPr>
          <p:spPr bwMode="auto">
            <a:xfrm>
              <a:off x="2761186" y="1142612"/>
              <a:ext cx="477838"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Battery (KL30)</a:t>
              </a:r>
            </a:p>
            <a:p>
              <a:pPr eaLnBrk="1" hangingPunct="1">
                <a:spcAft>
                  <a:spcPct val="0"/>
                </a:spcAft>
                <a:buClr>
                  <a:schemeClr val="tx1"/>
                </a:buClr>
                <a:buFontTx/>
                <a:buNone/>
              </a:pPr>
              <a:r>
                <a:rPr lang="en-GB" altLang="de-DE" sz="600" dirty="0">
                  <a:latin typeface="Infineon Meta-Normal"/>
                </a:rPr>
                <a:t>Key (KL15)</a:t>
              </a:r>
            </a:p>
          </p:txBody>
        </p:sp>
        <p:sp>
          <p:nvSpPr>
            <p:cNvPr id="24" name="Text Box 791"/>
            <p:cNvSpPr txBox="1">
              <a:spLocks noChangeArrowheads="1"/>
            </p:cNvSpPr>
            <p:nvPr/>
          </p:nvSpPr>
          <p:spPr bwMode="auto">
            <a:xfrm>
              <a:off x="5416550" y="1066800"/>
              <a:ext cx="1158818" cy="216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800" dirty="0">
                  <a:latin typeface="Infineon Meta-Normal"/>
                </a:rPr>
                <a:t>Engine Management</a:t>
              </a:r>
            </a:p>
            <a:p>
              <a:pPr eaLnBrk="1" hangingPunct="1">
                <a:spcAft>
                  <a:spcPct val="0"/>
                </a:spcAft>
                <a:buClr>
                  <a:schemeClr val="tx1"/>
                </a:buClr>
                <a:buFontTx/>
                <a:buNone/>
              </a:pPr>
              <a:r>
                <a:rPr lang="en-GB" altLang="de-DE" sz="600" dirty="0">
                  <a:latin typeface="Infineon Meta-Normal"/>
                </a:rPr>
                <a:t>Typical Partitioning for DDI Discrete</a:t>
              </a:r>
            </a:p>
          </p:txBody>
        </p:sp>
        <p:grpSp>
          <p:nvGrpSpPr>
            <p:cNvPr id="25" name="Group 24"/>
            <p:cNvGrpSpPr/>
            <p:nvPr/>
          </p:nvGrpSpPr>
          <p:grpSpPr>
            <a:xfrm>
              <a:off x="3421062" y="2524915"/>
              <a:ext cx="1417637" cy="3115469"/>
              <a:chOff x="3306762" y="2503487"/>
              <a:chExt cx="1417637" cy="2741612"/>
            </a:xfrm>
            <a:solidFill>
              <a:schemeClr val="accent6">
                <a:lumMod val="50000"/>
              </a:schemeClr>
            </a:solidFill>
          </p:grpSpPr>
          <p:sp>
            <p:nvSpPr>
              <p:cNvPr id="261" name="Freeform 19"/>
              <p:cNvSpPr>
                <a:spLocks/>
              </p:cNvSpPr>
              <p:nvPr/>
            </p:nvSpPr>
            <p:spPr bwMode="auto">
              <a:xfrm>
                <a:off x="3306762" y="2503487"/>
                <a:ext cx="1417637" cy="2741612"/>
              </a:xfrm>
              <a:custGeom>
                <a:avLst/>
                <a:gdLst>
                  <a:gd name="T0" fmla="*/ 2147483647 w 2268"/>
                  <a:gd name="T1" fmla="*/ 2147483647 h 4384"/>
                  <a:gd name="T2" fmla="*/ 2147483647 w 2268"/>
                  <a:gd name="T3" fmla="*/ 2147483647 h 4384"/>
                  <a:gd name="T4" fmla="*/ 2147483647 w 2268"/>
                  <a:gd name="T5" fmla="*/ 2147483647 h 4384"/>
                  <a:gd name="T6" fmla="*/ 0 w 2268"/>
                  <a:gd name="T7" fmla="*/ 2147483647 h 4384"/>
                  <a:gd name="T8" fmla="*/ 0 w 2268"/>
                  <a:gd name="T9" fmla="*/ 2147483647 h 4384"/>
                  <a:gd name="T10" fmla="*/ 2147483647 w 2268"/>
                  <a:gd name="T11" fmla="*/ 0 h 4384"/>
                  <a:gd name="T12" fmla="*/ 2147483647 w 2268"/>
                  <a:gd name="T13" fmla="*/ 0 h 4384"/>
                  <a:gd name="T14" fmla="*/ 2147483647 w 2268"/>
                  <a:gd name="T15" fmla="*/ 2147483647 h 4384"/>
                  <a:gd name="T16" fmla="*/ 2147483647 w 2268"/>
                  <a:gd name="T17" fmla="*/ 2147483647 h 4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68" h="4384">
                    <a:moveTo>
                      <a:pt x="2268" y="4339"/>
                    </a:moveTo>
                    <a:cubicBezTo>
                      <a:pt x="2268" y="4364"/>
                      <a:pt x="2247" y="4384"/>
                      <a:pt x="2222" y="4384"/>
                    </a:cubicBezTo>
                    <a:lnTo>
                      <a:pt x="45" y="4384"/>
                    </a:lnTo>
                    <a:cubicBezTo>
                      <a:pt x="20" y="4384"/>
                      <a:pt x="0" y="4364"/>
                      <a:pt x="0" y="4339"/>
                    </a:cubicBezTo>
                    <a:lnTo>
                      <a:pt x="0" y="45"/>
                    </a:lnTo>
                    <a:cubicBezTo>
                      <a:pt x="0" y="20"/>
                      <a:pt x="20" y="0"/>
                      <a:pt x="45" y="0"/>
                    </a:cubicBezTo>
                    <a:lnTo>
                      <a:pt x="2222" y="0"/>
                    </a:lnTo>
                    <a:cubicBezTo>
                      <a:pt x="2247" y="0"/>
                      <a:pt x="2268" y="20"/>
                      <a:pt x="2268" y="45"/>
                    </a:cubicBezTo>
                    <a:lnTo>
                      <a:pt x="2268" y="4339"/>
                    </a:lnTo>
                    <a:close/>
                  </a:path>
                </a:pathLst>
              </a:custGeom>
              <a:solidFill>
                <a:schemeClr val="tx2">
                  <a:lumMod val="5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63" name="Freeform 100"/>
              <p:cNvSpPr>
                <a:spLocks/>
              </p:cNvSpPr>
              <p:nvPr/>
            </p:nvSpPr>
            <p:spPr bwMode="auto">
              <a:xfrm>
                <a:off x="4271963" y="2620963"/>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64" name="Freeform 102"/>
              <p:cNvSpPr>
                <a:spLocks/>
              </p:cNvSpPr>
              <p:nvPr/>
            </p:nvSpPr>
            <p:spPr bwMode="auto">
              <a:xfrm>
                <a:off x="3844925" y="4627563"/>
                <a:ext cx="341313" cy="225425"/>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7"/>
                    </a:lnTo>
                    <a:cubicBezTo>
                      <a:pt x="545" y="342"/>
                      <a:pt x="524" y="363"/>
                      <a:pt x="499" y="363"/>
                    </a:cubicBezTo>
                    <a:lnTo>
                      <a:pt x="46" y="363"/>
                    </a:lnTo>
                    <a:cubicBezTo>
                      <a:pt x="21" y="363"/>
                      <a:pt x="0" y="342"/>
                      <a:pt x="0" y="317"/>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65" name="Freeform 103"/>
              <p:cNvSpPr>
                <a:spLocks/>
              </p:cNvSpPr>
              <p:nvPr/>
            </p:nvSpPr>
            <p:spPr bwMode="auto">
              <a:xfrm>
                <a:off x="3844925" y="4899025"/>
                <a:ext cx="341313" cy="227013"/>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8"/>
                    </a:lnTo>
                    <a:cubicBezTo>
                      <a:pt x="545" y="343"/>
                      <a:pt x="524" y="363"/>
                      <a:pt x="499" y="363"/>
                    </a:cubicBezTo>
                    <a:lnTo>
                      <a:pt x="46" y="363"/>
                    </a:lnTo>
                    <a:cubicBezTo>
                      <a:pt x="21" y="363"/>
                      <a:pt x="0" y="343"/>
                      <a:pt x="0" y="31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66" name="Freeform 104"/>
              <p:cNvSpPr>
                <a:spLocks/>
              </p:cNvSpPr>
              <p:nvPr/>
            </p:nvSpPr>
            <p:spPr bwMode="auto">
              <a:xfrm>
                <a:off x="3421063" y="2620963"/>
                <a:ext cx="339725" cy="652462"/>
              </a:xfrm>
              <a:custGeom>
                <a:avLst/>
                <a:gdLst>
                  <a:gd name="T0" fmla="*/ 0 w 544"/>
                  <a:gd name="T1" fmla="*/ 2147483647 h 1043"/>
                  <a:gd name="T2" fmla="*/ 2147483647 w 544"/>
                  <a:gd name="T3" fmla="*/ 0 h 1043"/>
                  <a:gd name="T4" fmla="*/ 2147483647 w 544"/>
                  <a:gd name="T5" fmla="*/ 0 h 1043"/>
                  <a:gd name="T6" fmla="*/ 2147483647 w 544"/>
                  <a:gd name="T7" fmla="*/ 2147483647 h 1043"/>
                  <a:gd name="T8" fmla="*/ 2147483647 w 544"/>
                  <a:gd name="T9" fmla="*/ 2147483647 h 1043"/>
                  <a:gd name="T10" fmla="*/ 2147483647 w 544"/>
                  <a:gd name="T11" fmla="*/ 2147483647 h 1043"/>
                  <a:gd name="T12" fmla="*/ 2147483647 w 544"/>
                  <a:gd name="T13" fmla="*/ 2147483647 h 1043"/>
                  <a:gd name="T14" fmla="*/ 0 w 544"/>
                  <a:gd name="T15" fmla="*/ 2147483647 h 1043"/>
                  <a:gd name="T16" fmla="*/ 0 w 544"/>
                  <a:gd name="T17" fmla="*/ 2147483647 h 10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043">
                    <a:moveTo>
                      <a:pt x="0" y="45"/>
                    </a:moveTo>
                    <a:cubicBezTo>
                      <a:pt x="0" y="21"/>
                      <a:pt x="20" y="0"/>
                      <a:pt x="45" y="0"/>
                    </a:cubicBezTo>
                    <a:lnTo>
                      <a:pt x="499" y="0"/>
                    </a:lnTo>
                    <a:cubicBezTo>
                      <a:pt x="524" y="0"/>
                      <a:pt x="544" y="21"/>
                      <a:pt x="544" y="45"/>
                    </a:cubicBezTo>
                    <a:lnTo>
                      <a:pt x="544" y="998"/>
                    </a:lnTo>
                    <a:cubicBezTo>
                      <a:pt x="544" y="1023"/>
                      <a:pt x="524" y="1043"/>
                      <a:pt x="499" y="1043"/>
                    </a:cubicBezTo>
                    <a:lnTo>
                      <a:pt x="45" y="1043"/>
                    </a:lnTo>
                    <a:cubicBezTo>
                      <a:pt x="20" y="1043"/>
                      <a:pt x="0" y="1023"/>
                      <a:pt x="0" y="99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85" name="Text Box 790"/>
              <p:cNvSpPr txBox="1">
                <a:spLocks noChangeArrowheads="1"/>
              </p:cNvSpPr>
              <p:nvPr/>
            </p:nvSpPr>
            <p:spPr bwMode="auto">
              <a:xfrm>
                <a:off x="3872596" y="2982913"/>
                <a:ext cx="743174" cy="572186"/>
              </a:xfrm>
              <a:prstGeom prst="rect">
                <a:avLst/>
              </a:prstGeom>
              <a:solidFill>
                <a:schemeClr val="tx2">
                  <a:lumMod val="50000"/>
                </a:schemeClr>
              </a:solidFill>
              <a:ln w="9525" algn="ctr">
                <a:solidFill>
                  <a:schemeClr val="bg1"/>
                </a:solidFill>
                <a:miter lim="800000"/>
                <a:headEnd/>
                <a:tailEnd/>
              </a:ln>
              <a:effec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700" dirty="0">
                    <a:solidFill>
                      <a:schemeClr val="bg1"/>
                    </a:solidFill>
                    <a:latin typeface="Infineon Meta-Normal"/>
                  </a:rPr>
                  <a:t>32-bit</a:t>
                </a:r>
              </a:p>
              <a:p>
                <a:pPr algn="ctr" eaLnBrk="1" hangingPunct="1">
                  <a:spcAft>
                    <a:spcPct val="0"/>
                  </a:spcAft>
                  <a:buClr>
                    <a:schemeClr val="bg1"/>
                  </a:buClr>
                  <a:buFontTx/>
                  <a:buNone/>
                </a:pPr>
                <a:r>
                  <a:rPr lang="en-GB" altLang="de-DE" sz="700" dirty="0">
                    <a:solidFill>
                      <a:schemeClr val="bg1"/>
                    </a:solidFill>
                    <a:latin typeface="Infineon Meta-Normal"/>
                  </a:rPr>
                  <a:t>Multicore/Lockstep</a:t>
                </a:r>
              </a:p>
              <a:p>
                <a:pPr algn="ctr" eaLnBrk="1" hangingPunct="1">
                  <a:spcAft>
                    <a:spcPct val="0"/>
                  </a:spcAft>
                  <a:buClr>
                    <a:schemeClr val="bg1"/>
                  </a:buClr>
                  <a:buFontTx/>
                  <a:buNone/>
                </a:pPr>
                <a:r>
                  <a:rPr lang="en-GB" altLang="de-DE" sz="700" dirty="0">
                    <a:solidFill>
                      <a:schemeClr val="bg1"/>
                    </a:solidFill>
                    <a:latin typeface="Infineon Meta-Normal"/>
                  </a:rPr>
                  <a:t>MCU</a:t>
                </a:r>
              </a:p>
              <a:p>
                <a:pPr algn="ctr" eaLnBrk="1" hangingPunct="1">
                  <a:spcAft>
                    <a:spcPct val="0"/>
                  </a:spcAft>
                  <a:buClr>
                    <a:schemeClr val="bg1"/>
                  </a:buClr>
                  <a:buFontTx/>
                  <a:buNone/>
                </a:pPr>
                <a:r>
                  <a:rPr lang="en-GB" altLang="de-DE" sz="700" dirty="0">
                    <a:solidFill>
                      <a:schemeClr val="bg1"/>
                    </a:solidFill>
                    <a:latin typeface="Infineon Meta-Normal"/>
                  </a:rPr>
                  <a:t>AURIX™</a:t>
                </a:r>
              </a:p>
              <a:p>
                <a:pPr algn="ctr" eaLnBrk="1" hangingPunct="1">
                  <a:spcAft>
                    <a:spcPct val="0"/>
                  </a:spcAft>
                  <a:buClr>
                    <a:schemeClr val="bg1"/>
                  </a:buClr>
                  <a:buFontTx/>
                  <a:buNone/>
                </a:pPr>
                <a:r>
                  <a:rPr lang="en-GB" altLang="de-DE" sz="700" dirty="0">
                    <a:solidFill>
                      <a:schemeClr val="bg1"/>
                    </a:solidFill>
                    <a:latin typeface="Infineon Meta-Normal"/>
                  </a:rPr>
                  <a:t>e.g</a:t>
                </a:r>
                <a:r>
                  <a:rPr lang="en-GB" altLang="de-DE" sz="700" b="1" dirty="0">
                    <a:solidFill>
                      <a:schemeClr val="bg1"/>
                    </a:solidFill>
                    <a:latin typeface="Infineon Meta-Normal"/>
                  </a:rPr>
                  <a:t>. TC29xT</a:t>
                </a:r>
              </a:p>
              <a:p>
                <a:pPr algn="ctr" eaLnBrk="1" hangingPunct="1">
                  <a:spcAft>
                    <a:spcPct val="0"/>
                  </a:spcAft>
                  <a:buClr>
                    <a:schemeClr val="bg1"/>
                  </a:buClr>
                  <a:buFontTx/>
                  <a:buNone/>
                </a:pPr>
                <a:r>
                  <a:rPr lang="en-GB" altLang="de-DE" sz="700" b="1" dirty="0">
                    <a:solidFill>
                      <a:schemeClr val="bg1"/>
                    </a:solidFill>
                    <a:latin typeface="Infineon Meta-Normal"/>
                  </a:rPr>
                  <a:t>8MB / 300 MHz</a:t>
                </a:r>
              </a:p>
            </p:txBody>
          </p:sp>
          <p:sp>
            <p:nvSpPr>
              <p:cNvPr id="286" name="Text Box 790"/>
              <p:cNvSpPr txBox="1">
                <a:spLocks noChangeArrowheads="1"/>
              </p:cNvSpPr>
              <p:nvPr/>
            </p:nvSpPr>
            <p:spPr bwMode="auto">
              <a:xfrm>
                <a:off x="3521398" y="2852738"/>
                <a:ext cx="126356" cy="163482"/>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84x</a:t>
                </a:r>
              </a:p>
              <a:p>
                <a:pPr algn="ctr" eaLnBrk="1" hangingPunct="1">
                  <a:spcAft>
                    <a:spcPct val="0"/>
                  </a:spcAft>
                  <a:buClr>
                    <a:schemeClr val="bg1"/>
                  </a:buClr>
                  <a:buFontTx/>
                  <a:buNone/>
                </a:pPr>
                <a:r>
                  <a:rPr lang="en-GB" altLang="de-DE" sz="600" dirty="0">
                    <a:solidFill>
                      <a:schemeClr val="bg1"/>
                    </a:solidFill>
                    <a:latin typeface="Infineon Meta-Normal"/>
                  </a:rPr>
                  <a:t>SAR</a:t>
                </a:r>
              </a:p>
            </p:txBody>
          </p:sp>
          <p:grpSp>
            <p:nvGrpSpPr>
              <p:cNvPr id="287" name="Group 286"/>
              <p:cNvGrpSpPr/>
              <p:nvPr/>
            </p:nvGrpSpPr>
            <p:grpSpPr>
              <a:xfrm>
                <a:off x="3421063" y="4030663"/>
                <a:ext cx="339725" cy="282575"/>
                <a:chOff x="3421063" y="4030663"/>
                <a:chExt cx="339725" cy="282575"/>
              </a:xfrm>
              <a:grpFill/>
            </p:grpSpPr>
            <p:sp>
              <p:nvSpPr>
                <p:cNvPr id="312" name="Freeform 151"/>
                <p:cNvSpPr>
                  <a:spLocks/>
                </p:cNvSpPr>
                <p:nvPr/>
              </p:nvSpPr>
              <p:spPr bwMode="auto">
                <a:xfrm>
                  <a:off x="3421063" y="4030663"/>
                  <a:ext cx="339725" cy="282575"/>
                </a:xfrm>
                <a:custGeom>
                  <a:avLst/>
                  <a:gdLst>
                    <a:gd name="T0" fmla="*/ 0 w 544"/>
                    <a:gd name="T1" fmla="*/ 2147483647 h 453"/>
                    <a:gd name="T2" fmla="*/ 2147483647 w 544"/>
                    <a:gd name="T3" fmla="*/ 0 h 453"/>
                    <a:gd name="T4" fmla="*/ 2147483647 w 544"/>
                    <a:gd name="T5" fmla="*/ 0 h 453"/>
                    <a:gd name="T6" fmla="*/ 2147483647 w 544"/>
                    <a:gd name="T7" fmla="*/ 2147483647 h 453"/>
                    <a:gd name="T8" fmla="*/ 2147483647 w 544"/>
                    <a:gd name="T9" fmla="*/ 2147483647 h 453"/>
                    <a:gd name="T10" fmla="*/ 2147483647 w 544"/>
                    <a:gd name="T11" fmla="*/ 2147483647 h 453"/>
                    <a:gd name="T12" fmla="*/ 2147483647 w 544"/>
                    <a:gd name="T13" fmla="*/ 2147483647 h 453"/>
                    <a:gd name="T14" fmla="*/ 0 w 544"/>
                    <a:gd name="T15" fmla="*/ 2147483647 h 453"/>
                    <a:gd name="T16" fmla="*/ 0 w 544"/>
                    <a:gd name="T17" fmla="*/ 2147483647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3">
                      <a:moveTo>
                        <a:pt x="0" y="45"/>
                      </a:moveTo>
                      <a:cubicBezTo>
                        <a:pt x="0" y="20"/>
                        <a:pt x="20" y="0"/>
                        <a:pt x="45" y="0"/>
                      </a:cubicBezTo>
                      <a:lnTo>
                        <a:pt x="499" y="0"/>
                      </a:lnTo>
                      <a:cubicBezTo>
                        <a:pt x="524" y="0"/>
                        <a:pt x="544" y="20"/>
                        <a:pt x="544" y="45"/>
                      </a:cubicBezTo>
                      <a:lnTo>
                        <a:pt x="544" y="408"/>
                      </a:lnTo>
                      <a:cubicBezTo>
                        <a:pt x="544" y="433"/>
                        <a:pt x="524" y="453"/>
                        <a:pt x="499" y="453"/>
                      </a:cubicBezTo>
                      <a:lnTo>
                        <a:pt x="45" y="453"/>
                      </a:lnTo>
                      <a:cubicBezTo>
                        <a:pt x="20" y="453"/>
                        <a:pt x="0" y="433"/>
                        <a:pt x="0" y="40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313" name="Text Box 790"/>
                <p:cNvSpPr txBox="1">
                  <a:spLocks noChangeArrowheads="1"/>
                </p:cNvSpPr>
                <p:nvPr/>
              </p:nvSpPr>
              <p:spPr bwMode="auto">
                <a:xfrm>
                  <a:off x="3508627" y="4127500"/>
                  <a:ext cx="164595" cy="81741"/>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SENT</a:t>
                  </a:r>
                </a:p>
              </p:txBody>
            </p:sp>
          </p:grpSp>
          <p:grpSp>
            <p:nvGrpSpPr>
              <p:cNvPr id="288" name="Group 287"/>
              <p:cNvGrpSpPr/>
              <p:nvPr/>
            </p:nvGrpSpPr>
            <p:grpSpPr>
              <a:xfrm>
                <a:off x="3421063" y="4627562"/>
                <a:ext cx="339725" cy="498475"/>
                <a:chOff x="3421063" y="4332288"/>
                <a:chExt cx="339725" cy="793750"/>
              </a:xfrm>
              <a:grpFill/>
            </p:grpSpPr>
            <p:sp>
              <p:nvSpPr>
                <p:cNvPr id="310" name="Freeform 106"/>
                <p:cNvSpPr>
                  <a:spLocks/>
                </p:cNvSpPr>
                <p:nvPr/>
              </p:nvSpPr>
              <p:spPr bwMode="auto">
                <a:xfrm>
                  <a:off x="3421063" y="4332288"/>
                  <a:ext cx="339725" cy="793750"/>
                </a:xfrm>
                <a:custGeom>
                  <a:avLst/>
                  <a:gdLst>
                    <a:gd name="T0" fmla="*/ 0 w 544"/>
                    <a:gd name="T1" fmla="*/ 2147483647 h 1270"/>
                    <a:gd name="T2" fmla="*/ 2147483647 w 544"/>
                    <a:gd name="T3" fmla="*/ 0 h 1270"/>
                    <a:gd name="T4" fmla="*/ 2147483647 w 544"/>
                    <a:gd name="T5" fmla="*/ 0 h 1270"/>
                    <a:gd name="T6" fmla="*/ 2147483647 w 544"/>
                    <a:gd name="T7" fmla="*/ 2147483647 h 1270"/>
                    <a:gd name="T8" fmla="*/ 2147483647 w 544"/>
                    <a:gd name="T9" fmla="*/ 2147483647 h 1270"/>
                    <a:gd name="T10" fmla="*/ 2147483647 w 544"/>
                    <a:gd name="T11" fmla="*/ 2147483647 h 1270"/>
                    <a:gd name="T12" fmla="*/ 2147483647 w 544"/>
                    <a:gd name="T13" fmla="*/ 2147483647 h 1270"/>
                    <a:gd name="T14" fmla="*/ 0 w 544"/>
                    <a:gd name="T15" fmla="*/ 2147483647 h 1270"/>
                    <a:gd name="T16" fmla="*/ 0 w 544"/>
                    <a:gd name="T17" fmla="*/ 2147483647 h 12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270">
                      <a:moveTo>
                        <a:pt x="0" y="45"/>
                      </a:moveTo>
                      <a:cubicBezTo>
                        <a:pt x="0" y="20"/>
                        <a:pt x="20" y="0"/>
                        <a:pt x="45" y="0"/>
                      </a:cubicBezTo>
                      <a:lnTo>
                        <a:pt x="499" y="0"/>
                      </a:lnTo>
                      <a:cubicBezTo>
                        <a:pt x="524" y="0"/>
                        <a:pt x="544" y="20"/>
                        <a:pt x="544" y="45"/>
                      </a:cubicBezTo>
                      <a:lnTo>
                        <a:pt x="544" y="1224"/>
                      </a:lnTo>
                      <a:cubicBezTo>
                        <a:pt x="544" y="1249"/>
                        <a:pt x="524" y="1270"/>
                        <a:pt x="499" y="1270"/>
                      </a:cubicBezTo>
                      <a:lnTo>
                        <a:pt x="45" y="1270"/>
                      </a:lnTo>
                      <a:cubicBezTo>
                        <a:pt x="20" y="1270"/>
                        <a:pt x="0" y="1249"/>
                        <a:pt x="0" y="1224"/>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311" name="Text Box 790"/>
                <p:cNvSpPr txBox="1">
                  <a:spLocks noChangeArrowheads="1"/>
                </p:cNvSpPr>
                <p:nvPr/>
              </p:nvSpPr>
              <p:spPr bwMode="auto">
                <a:xfrm>
                  <a:off x="3512785" y="4656137"/>
                  <a:ext cx="156282" cy="130161"/>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GTM</a:t>
                  </a:r>
                </a:p>
              </p:txBody>
            </p:sp>
          </p:grpSp>
          <p:sp>
            <p:nvSpPr>
              <p:cNvPr id="289" name="Text Box 790"/>
              <p:cNvSpPr txBox="1">
                <a:spLocks noChangeArrowheads="1"/>
              </p:cNvSpPr>
              <p:nvPr/>
            </p:nvSpPr>
            <p:spPr bwMode="auto">
              <a:xfrm>
                <a:off x="4359827" y="2665413"/>
                <a:ext cx="151295" cy="163482"/>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6x </a:t>
                </a:r>
              </a:p>
              <a:p>
                <a:pPr algn="ctr" eaLnBrk="1" hangingPunct="1">
                  <a:spcAft>
                    <a:spcPct val="0"/>
                  </a:spcAft>
                  <a:buClr>
                    <a:schemeClr val="bg1"/>
                  </a:buClr>
                  <a:buFontTx/>
                  <a:buNone/>
                </a:pPr>
                <a:r>
                  <a:rPr lang="en-GB" altLang="de-DE" sz="600" dirty="0">
                    <a:solidFill>
                      <a:schemeClr val="bg1"/>
                    </a:solidFill>
                    <a:latin typeface="Infineon Meta-Normal"/>
                  </a:rPr>
                  <a:t>QSPI</a:t>
                </a:r>
              </a:p>
            </p:txBody>
          </p:sp>
          <p:sp>
            <p:nvSpPr>
              <p:cNvPr id="290" name="Text Box 790"/>
              <p:cNvSpPr txBox="1">
                <a:spLocks noChangeArrowheads="1"/>
              </p:cNvSpPr>
              <p:nvPr/>
            </p:nvSpPr>
            <p:spPr bwMode="auto">
              <a:xfrm>
                <a:off x="3924972" y="4658029"/>
                <a:ext cx="181221" cy="163482"/>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2x</a:t>
                </a:r>
              </a:p>
              <a:p>
                <a:pPr algn="ctr" eaLnBrk="1" hangingPunct="1">
                  <a:spcAft>
                    <a:spcPct val="0"/>
                  </a:spcAft>
                  <a:buClr>
                    <a:schemeClr val="bg1"/>
                  </a:buClr>
                  <a:buFontTx/>
                  <a:buNone/>
                </a:pPr>
                <a:r>
                  <a:rPr lang="en-GB" altLang="de-DE" sz="600" dirty="0">
                    <a:solidFill>
                      <a:schemeClr val="bg1"/>
                    </a:solidFill>
                    <a:latin typeface="Infineon Meta-Normal"/>
                  </a:rPr>
                  <a:t>E-Ray</a:t>
                </a:r>
              </a:p>
            </p:txBody>
          </p:sp>
          <p:sp>
            <p:nvSpPr>
              <p:cNvPr id="291" name="Text Box 790"/>
              <p:cNvSpPr txBox="1">
                <a:spLocks noChangeArrowheads="1"/>
              </p:cNvSpPr>
              <p:nvPr/>
            </p:nvSpPr>
            <p:spPr bwMode="auto">
              <a:xfrm>
                <a:off x="3944920" y="4922838"/>
                <a:ext cx="141320" cy="163482"/>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6x</a:t>
                </a:r>
              </a:p>
              <a:p>
                <a:pPr algn="ctr" eaLnBrk="1" hangingPunct="1">
                  <a:spcAft>
                    <a:spcPct val="0"/>
                  </a:spcAft>
                  <a:buClr>
                    <a:schemeClr val="bg1"/>
                  </a:buClr>
                  <a:buFontTx/>
                  <a:buNone/>
                </a:pPr>
                <a:r>
                  <a:rPr lang="en-GB" altLang="de-DE" sz="600" dirty="0">
                    <a:solidFill>
                      <a:schemeClr val="bg1"/>
                    </a:solidFill>
                    <a:latin typeface="Infineon Meta-Normal"/>
                  </a:rPr>
                  <a:t>CAN</a:t>
                </a:r>
              </a:p>
            </p:txBody>
          </p:sp>
          <p:grpSp>
            <p:nvGrpSpPr>
              <p:cNvPr id="292" name="Group 291"/>
              <p:cNvGrpSpPr/>
              <p:nvPr/>
            </p:nvGrpSpPr>
            <p:grpSpPr>
              <a:xfrm>
                <a:off x="4271963" y="4899025"/>
                <a:ext cx="339725" cy="227013"/>
                <a:chOff x="4271963" y="4899025"/>
                <a:chExt cx="339725" cy="227013"/>
              </a:xfrm>
              <a:grpFill/>
            </p:grpSpPr>
            <p:sp>
              <p:nvSpPr>
                <p:cNvPr id="308"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309" name="Text Box 790"/>
                <p:cNvSpPr txBox="1">
                  <a:spLocks noChangeArrowheads="1"/>
                </p:cNvSpPr>
                <p:nvPr/>
              </p:nvSpPr>
              <p:spPr bwMode="auto">
                <a:xfrm>
                  <a:off x="4326276" y="4965700"/>
                  <a:ext cx="231099" cy="81741"/>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ASCLIN</a:t>
                  </a:r>
                </a:p>
              </p:txBody>
            </p:sp>
          </p:grpSp>
          <p:grpSp>
            <p:nvGrpSpPr>
              <p:cNvPr id="294" name="Group 293"/>
              <p:cNvGrpSpPr/>
              <p:nvPr/>
            </p:nvGrpSpPr>
            <p:grpSpPr>
              <a:xfrm>
                <a:off x="3421063" y="3307945"/>
                <a:ext cx="339725" cy="652463"/>
                <a:chOff x="3421063" y="3351835"/>
                <a:chExt cx="339725" cy="652463"/>
              </a:xfrm>
              <a:grpFill/>
            </p:grpSpPr>
            <p:sp>
              <p:nvSpPr>
                <p:cNvPr id="306" name="Freeform 105"/>
                <p:cNvSpPr>
                  <a:spLocks/>
                </p:cNvSpPr>
                <p:nvPr/>
              </p:nvSpPr>
              <p:spPr bwMode="auto">
                <a:xfrm>
                  <a:off x="3421063" y="3351835"/>
                  <a:ext cx="339725" cy="652463"/>
                </a:xfrm>
                <a:custGeom>
                  <a:avLst/>
                  <a:gdLst>
                    <a:gd name="T0" fmla="*/ 0 w 544"/>
                    <a:gd name="T1" fmla="*/ 2147483647 h 1044"/>
                    <a:gd name="T2" fmla="*/ 2147483647 w 544"/>
                    <a:gd name="T3" fmla="*/ 0 h 1044"/>
                    <a:gd name="T4" fmla="*/ 2147483647 w 544"/>
                    <a:gd name="T5" fmla="*/ 0 h 1044"/>
                    <a:gd name="T6" fmla="*/ 2147483647 w 544"/>
                    <a:gd name="T7" fmla="*/ 2147483647 h 1044"/>
                    <a:gd name="T8" fmla="*/ 2147483647 w 544"/>
                    <a:gd name="T9" fmla="*/ 2147483647 h 1044"/>
                    <a:gd name="T10" fmla="*/ 2147483647 w 544"/>
                    <a:gd name="T11" fmla="*/ 2147483647 h 1044"/>
                    <a:gd name="T12" fmla="*/ 2147483647 w 544"/>
                    <a:gd name="T13" fmla="*/ 2147483647 h 1044"/>
                    <a:gd name="T14" fmla="*/ 0 w 544"/>
                    <a:gd name="T15" fmla="*/ 2147483647 h 1044"/>
                    <a:gd name="T16" fmla="*/ 0 w 544"/>
                    <a:gd name="T17" fmla="*/ 2147483647 h 10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044">
                      <a:moveTo>
                        <a:pt x="0" y="46"/>
                      </a:moveTo>
                      <a:cubicBezTo>
                        <a:pt x="0" y="21"/>
                        <a:pt x="20" y="0"/>
                        <a:pt x="45" y="0"/>
                      </a:cubicBezTo>
                      <a:lnTo>
                        <a:pt x="499" y="0"/>
                      </a:lnTo>
                      <a:cubicBezTo>
                        <a:pt x="524" y="0"/>
                        <a:pt x="544" y="21"/>
                        <a:pt x="544" y="46"/>
                      </a:cubicBezTo>
                      <a:lnTo>
                        <a:pt x="544" y="998"/>
                      </a:lnTo>
                      <a:cubicBezTo>
                        <a:pt x="544" y="1023"/>
                        <a:pt x="524" y="1044"/>
                        <a:pt x="499" y="1044"/>
                      </a:cubicBezTo>
                      <a:lnTo>
                        <a:pt x="45" y="1044"/>
                      </a:lnTo>
                      <a:cubicBezTo>
                        <a:pt x="20" y="1044"/>
                        <a:pt x="0" y="1023"/>
                        <a:pt x="0" y="998"/>
                      </a:cubicBezTo>
                      <a:lnTo>
                        <a:pt x="0" y="46"/>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307" name="Text Box 790"/>
                <p:cNvSpPr txBox="1">
                  <a:spLocks noChangeArrowheads="1"/>
                </p:cNvSpPr>
                <p:nvPr/>
              </p:nvSpPr>
              <p:spPr bwMode="auto">
                <a:xfrm>
                  <a:off x="3481195" y="3631900"/>
                  <a:ext cx="219460" cy="81741"/>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10x DS</a:t>
                  </a:r>
                </a:p>
              </p:txBody>
            </p:sp>
          </p:grpSp>
          <p:sp>
            <p:nvSpPr>
              <p:cNvPr id="295" name="Freeform 100"/>
              <p:cNvSpPr>
                <a:spLocks/>
              </p:cNvSpPr>
              <p:nvPr/>
            </p:nvSpPr>
            <p:spPr bwMode="auto">
              <a:xfrm>
                <a:off x="3883025" y="2619375"/>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96" name="Text Box 790"/>
              <p:cNvSpPr txBox="1">
                <a:spLocks noChangeArrowheads="1"/>
              </p:cNvSpPr>
              <p:nvPr/>
            </p:nvSpPr>
            <p:spPr bwMode="auto">
              <a:xfrm>
                <a:off x="3989865" y="2727067"/>
                <a:ext cx="154620" cy="81741"/>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HSM</a:t>
                </a:r>
              </a:p>
            </p:txBody>
          </p:sp>
          <p:grpSp>
            <p:nvGrpSpPr>
              <p:cNvPr id="297" name="Group 296"/>
              <p:cNvGrpSpPr/>
              <p:nvPr/>
            </p:nvGrpSpPr>
            <p:grpSpPr>
              <a:xfrm>
                <a:off x="4270653" y="4371975"/>
                <a:ext cx="339725" cy="227013"/>
                <a:chOff x="4271963" y="4899025"/>
                <a:chExt cx="339725" cy="227013"/>
              </a:xfrm>
              <a:grpFill/>
            </p:grpSpPr>
            <p:sp>
              <p:nvSpPr>
                <p:cNvPr id="304"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305" name="Text Box 790"/>
                <p:cNvSpPr txBox="1">
                  <a:spLocks noChangeArrowheads="1"/>
                </p:cNvSpPr>
                <p:nvPr/>
              </p:nvSpPr>
              <p:spPr bwMode="auto">
                <a:xfrm>
                  <a:off x="4363684" y="4965700"/>
                  <a:ext cx="156282" cy="81741"/>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HSSL</a:t>
                  </a:r>
                </a:p>
              </p:txBody>
            </p:sp>
          </p:grpSp>
          <p:grpSp>
            <p:nvGrpSpPr>
              <p:cNvPr id="298" name="Group 297"/>
              <p:cNvGrpSpPr/>
              <p:nvPr/>
            </p:nvGrpSpPr>
            <p:grpSpPr>
              <a:xfrm>
                <a:off x="3852862" y="4368023"/>
                <a:ext cx="339725" cy="227013"/>
                <a:chOff x="4271963" y="4895739"/>
                <a:chExt cx="339725" cy="227013"/>
              </a:xfrm>
              <a:grpFill/>
            </p:grpSpPr>
            <p:sp>
              <p:nvSpPr>
                <p:cNvPr id="302" name="Freeform 101"/>
                <p:cNvSpPr>
                  <a:spLocks/>
                </p:cNvSpPr>
                <p:nvPr/>
              </p:nvSpPr>
              <p:spPr bwMode="auto">
                <a:xfrm>
                  <a:off x="4271963" y="4895739"/>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303" name="Text Box 790"/>
                <p:cNvSpPr txBox="1">
                  <a:spLocks noChangeArrowheads="1"/>
                </p:cNvSpPr>
                <p:nvPr/>
              </p:nvSpPr>
              <p:spPr bwMode="auto">
                <a:xfrm>
                  <a:off x="4300508" y="4965700"/>
                  <a:ext cx="282638" cy="81741"/>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Ethernet</a:t>
                  </a:r>
                </a:p>
              </p:txBody>
            </p:sp>
          </p:grpSp>
          <p:grpSp>
            <p:nvGrpSpPr>
              <p:cNvPr id="299" name="Group 298"/>
              <p:cNvGrpSpPr/>
              <p:nvPr/>
            </p:nvGrpSpPr>
            <p:grpSpPr>
              <a:xfrm>
                <a:off x="3421063" y="4332771"/>
                <a:ext cx="339725" cy="282575"/>
                <a:chOff x="3421063" y="4030663"/>
                <a:chExt cx="339725" cy="282575"/>
              </a:xfrm>
              <a:grpFill/>
            </p:grpSpPr>
            <p:sp>
              <p:nvSpPr>
                <p:cNvPr id="300" name="Freeform 151"/>
                <p:cNvSpPr>
                  <a:spLocks/>
                </p:cNvSpPr>
                <p:nvPr/>
              </p:nvSpPr>
              <p:spPr bwMode="auto">
                <a:xfrm>
                  <a:off x="3421063" y="4030663"/>
                  <a:ext cx="339725" cy="282575"/>
                </a:xfrm>
                <a:custGeom>
                  <a:avLst/>
                  <a:gdLst>
                    <a:gd name="T0" fmla="*/ 0 w 544"/>
                    <a:gd name="T1" fmla="*/ 2147483647 h 453"/>
                    <a:gd name="T2" fmla="*/ 2147483647 w 544"/>
                    <a:gd name="T3" fmla="*/ 0 h 453"/>
                    <a:gd name="T4" fmla="*/ 2147483647 w 544"/>
                    <a:gd name="T5" fmla="*/ 0 h 453"/>
                    <a:gd name="T6" fmla="*/ 2147483647 w 544"/>
                    <a:gd name="T7" fmla="*/ 2147483647 h 453"/>
                    <a:gd name="T8" fmla="*/ 2147483647 w 544"/>
                    <a:gd name="T9" fmla="*/ 2147483647 h 453"/>
                    <a:gd name="T10" fmla="*/ 2147483647 w 544"/>
                    <a:gd name="T11" fmla="*/ 2147483647 h 453"/>
                    <a:gd name="T12" fmla="*/ 2147483647 w 544"/>
                    <a:gd name="T13" fmla="*/ 2147483647 h 453"/>
                    <a:gd name="T14" fmla="*/ 0 w 544"/>
                    <a:gd name="T15" fmla="*/ 2147483647 h 453"/>
                    <a:gd name="T16" fmla="*/ 0 w 544"/>
                    <a:gd name="T17" fmla="*/ 2147483647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3">
                      <a:moveTo>
                        <a:pt x="0" y="45"/>
                      </a:moveTo>
                      <a:cubicBezTo>
                        <a:pt x="0" y="20"/>
                        <a:pt x="20" y="0"/>
                        <a:pt x="45" y="0"/>
                      </a:cubicBezTo>
                      <a:lnTo>
                        <a:pt x="499" y="0"/>
                      </a:lnTo>
                      <a:cubicBezTo>
                        <a:pt x="524" y="0"/>
                        <a:pt x="544" y="20"/>
                        <a:pt x="544" y="45"/>
                      </a:cubicBezTo>
                      <a:lnTo>
                        <a:pt x="544" y="408"/>
                      </a:lnTo>
                      <a:cubicBezTo>
                        <a:pt x="544" y="433"/>
                        <a:pt x="524" y="453"/>
                        <a:pt x="499" y="453"/>
                      </a:cubicBezTo>
                      <a:lnTo>
                        <a:pt x="45" y="453"/>
                      </a:lnTo>
                      <a:cubicBezTo>
                        <a:pt x="20" y="453"/>
                        <a:pt x="0" y="433"/>
                        <a:pt x="0" y="40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301" name="Text Box 790"/>
                <p:cNvSpPr txBox="1">
                  <a:spLocks noChangeArrowheads="1"/>
                </p:cNvSpPr>
                <p:nvPr/>
              </p:nvSpPr>
              <p:spPr bwMode="auto">
                <a:xfrm>
                  <a:off x="3521927" y="4127500"/>
                  <a:ext cx="137994" cy="81741"/>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PSI5</a:t>
                  </a:r>
                </a:p>
              </p:txBody>
            </p:sp>
          </p:grpSp>
        </p:grpSp>
        <p:sp>
          <p:nvSpPr>
            <p:cNvPr id="26" name="Freeform 9"/>
            <p:cNvSpPr>
              <a:spLocks/>
            </p:cNvSpPr>
            <p:nvPr/>
          </p:nvSpPr>
          <p:spPr bwMode="auto">
            <a:xfrm>
              <a:off x="6527800" y="5691188"/>
              <a:ext cx="566738"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27" name="Freeform 10"/>
            <p:cNvSpPr>
              <a:spLocks/>
            </p:cNvSpPr>
            <p:nvPr/>
          </p:nvSpPr>
          <p:spPr bwMode="auto">
            <a:xfrm>
              <a:off x="6527800" y="5691188"/>
              <a:ext cx="566738"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8" name="Freeform 11"/>
            <p:cNvSpPr>
              <a:spLocks/>
            </p:cNvSpPr>
            <p:nvPr/>
          </p:nvSpPr>
          <p:spPr bwMode="auto">
            <a:xfrm>
              <a:off x="6500813" y="5718175"/>
              <a:ext cx="566737"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29" name="Freeform 12"/>
            <p:cNvSpPr>
              <a:spLocks/>
            </p:cNvSpPr>
            <p:nvPr/>
          </p:nvSpPr>
          <p:spPr bwMode="auto">
            <a:xfrm>
              <a:off x="6500813" y="5718175"/>
              <a:ext cx="566737"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0" name="Freeform 13"/>
            <p:cNvSpPr>
              <a:spLocks/>
            </p:cNvSpPr>
            <p:nvPr/>
          </p:nvSpPr>
          <p:spPr bwMode="auto">
            <a:xfrm>
              <a:off x="6473825" y="5745163"/>
              <a:ext cx="566738"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31" name="Freeform 14"/>
            <p:cNvSpPr>
              <a:spLocks/>
            </p:cNvSpPr>
            <p:nvPr/>
          </p:nvSpPr>
          <p:spPr bwMode="auto">
            <a:xfrm>
              <a:off x="6473825" y="5745163"/>
              <a:ext cx="566738"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2" name="Freeform 15"/>
            <p:cNvSpPr>
              <a:spLocks/>
            </p:cNvSpPr>
            <p:nvPr/>
          </p:nvSpPr>
          <p:spPr bwMode="auto">
            <a:xfrm>
              <a:off x="5437188" y="2082800"/>
              <a:ext cx="730250" cy="430213"/>
            </a:xfrm>
            <a:custGeom>
              <a:avLst/>
              <a:gdLst>
                <a:gd name="T0" fmla="*/ 2147483647 w 1225"/>
                <a:gd name="T1" fmla="*/ 2147483647 h 725"/>
                <a:gd name="T2" fmla="*/ 2147483647 w 1225"/>
                <a:gd name="T3" fmla="*/ 2147483647 h 725"/>
                <a:gd name="T4" fmla="*/ 2147483647 w 1225"/>
                <a:gd name="T5" fmla="*/ 2147483647 h 725"/>
                <a:gd name="T6" fmla="*/ 0 w 1225"/>
                <a:gd name="T7" fmla="*/ 2147483647 h 725"/>
                <a:gd name="T8" fmla="*/ 0 w 1225"/>
                <a:gd name="T9" fmla="*/ 2147483647 h 725"/>
                <a:gd name="T10" fmla="*/ 2147483647 w 1225"/>
                <a:gd name="T11" fmla="*/ 0 h 725"/>
                <a:gd name="T12" fmla="*/ 2147483647 w 1225"/>
                <a:gd name="T13" fmla="*/ 0 h 725"/>
                <a:gd name="T14" fmla="*/ 2147483647 w 1225"/>
                <a:gd name="T15" fmla="*/ 2147483647 h 725"/>
                <a:gd name="T16" fmla="*/ 2147483647 w 1225"/>
                <a:gd name="T17" fmla="*/ 2147483647 h 7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5">
                  <a:moveTo>
                    <a:pt x="1225" y="680"/>
                  </a:moveTo>
                  <a:cubicBezTo>
                    <a:pt x="1225" y="705"/>
                    <a:pt x="1205" y="725"/>
                    <a:pt x="1180" y="725"/>
                  </a:cubicBezTo>
                  <a:lnTo>
                    <a:pt x="46" y="725"/>
                  </a:lnTo>
                  <a:cubicBezTo>
                    <a:pt x="21" y="725"/>
                    <a:pt x="0" y="705"/>
                    <a:pt x="0" y="680"/>
                  </a:cubicBezTo>
                  <a:lnTo>
                    <a:pt x="0" y="45"/>
                  </a:lnTo>
                  <a:cubicBezTo>
                    <a:pt x="0" y="20"/>
                    <a:pt x="21" y="0"/>
                    <a:pt x="46" y="0"/>
                  </a:cubicBezTo>
                  <a:lnTo>
                    <a:pt x="1180" y="0"/>
                  </a:lnTo>
                  <a:cubicBezTo>
                    <a:pt x="1205" y="0"/>
                    <a:pt x="1225" y="20"/>
                    <a:pt x="1225" y="45"/>
                  </a:cubicBezTo>
                  <a:lnTo>
                    <a:pt x="1225" y="680"/>
                  </a:lnTo>
                  <a:close/>
                </a:path>
              </a:pathLst>
            </a:custGeom>
            <a:solidFill>
              <a:srgbClr val="174275"/>
            </a:solidFill>
            <a:ln w="0">
              <a:solidFill>
                <a:schemeClr val="tx1"/>
              </a:solidFill>
              <a:prstDash val="solid"/>
              <a:round/>
              <a:headEnd/>
              <a:tailEnd/>
            </a:ln>
          </p:spPr>
          <p:txBody>
            <a:bodyPr>
              <a:noAutofit/>
            </a:bodyPr>
            <a:lstStyle/>
            <a:p>
              <a:endParaRPr lang="en-GB" dirty="0"/>
            </a:p>
          </p:txBody>
        </p:sp>
        <p:sp>
          <p:nvSpPr>
            <p:cNvPr id="33" name="Freeform 16"/>
            <p:cNvSpPr>
              <a:spLocks/>
            </p:cNvSpPr>
            <p:nvPr/>
          </p:nvSpPr>
          <p:spPr bwMode="auto">
            <a:xfrm>
              <a:off x="5437188" y="2082800"/>
              <a:ext cx="730250" cy="430213"/>
            </a:xfrm>
            <a:custGeom>
              <a:avLst/>
              <a:gdLst>
                <a:gd name="T0" fmla="*/ 2147483647 w 1225"/>
                <a:gd name="T1" fmla="*/ 2147483647 h 725"/>
                <a:gd name="T2" fmla="*/ 2147483647 w 1225"/>
                <a:gd name="T3" fmla="*/ 2147483647 h 725"/>
                <a:gd name="T4" fmla="*/ 2147483647 w 1225"/>
                <a:gd name="T5" fmla="*/ 2147483647 h 725"/>
                <a:gd name="T6" fmla="*/ 0 w 1225"/>
                <a:gd name="T7" fmla="*/ 2147483647 h 725"/>
                <a:gd name="T8" fmla="*/ 0 w 1225"/>
                <a:gd name="T9" fmla="*/ 2147483647 h 725"/>
                <a:gd name="T10" fmla="*/ 2147483647 w 1225"/>
                <a:gd name="T11" fmla="*/ 0 h 725"/>
                <a:gd name="T12" fmla="*/ 2147483647 w 1225"/>
                <a:gd name="T13" fmla="*/ 0 h 725"/>
                <a:gd name="T14" fmla="*/ 2147483647 w 1225"/>
                <a:gd name="T15" fmla="*/ 2147483647 h 725"/>
                <a:gd name="T16" fmla="*/ 2147483647 w 1225"/>
                <a:gd name="T17" fmla="*/ 2147483647 h 7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5">
                  <a:moveTo>
                    <a:pt x="1225" y="680"/>
                  </a:moveTo>
                  <a:cubicBezTo>
                    <a:pt x="1225" y="705"/>
                    <a:pt x="1205" y="725"/>
                    <a:pt x="1180" y="725"/>
                  </a:cubicBezTo>
                  <a:lnTo>
                    <a:pt x="46" y="725"/>
                  </a:lnTo>
                  <a:cubicBezTo>
                    <a:pt x="21" y="725"/>
                    <a:pt x="0" y="705"/>
                    <a:pt x="0" y="680"/>
                  </a:cubicBezTo>
                  <a:lnTo>
                    <a:pt x="0" y="45"/>
                  </a:lnTo>
                  <a:cubicBezTo>
                    <a:pt x="0" y="20"/>
                    <a:pt x="21" y="0"/>
                    <a:pt x="46" y="0"/>
                  </a:cubicBezTo>
                  <a:lnTo>
                    <a:pt x="1180" y="0"/>
                  </a:lnTo>
                  <a:cubicBezTo>
                    <a:pt x="1205" y="0"/>
                    <a:pt x="1225" y="20"/>
                    <a:pt x="1225" y="45"/>
                  </a:cubicBezTo>
                  <a:lnTo>
                    <a:pt x="1225" y="680"/>
                  </a:lnTo>
                  <a:close/>
                </a:path>
              </a:pathLst>
            </a:custGeom>
            <a:solidFill>
              <a:schemeClr val="tx2">
                <a:lumMod val="60000"/>
                <a:lumOff val="40000"/>
              </a:schemeClr>
            </a:solidFill>
            <a:ln w="6350" cap="flat">
              <a:solidFill>
                <a:schemeClr val="bg1"/>
              </a:solidFill>
              <a:prstDash val="solid"/>
              <a:miter lim="800000"/>
              <a:headEnd/>
              <a:tailEnd/>
            </a:ln>
          </p:spPr>
          <p:txBody>
            <a:bodyPr>
              <a:noAutofit/>
            </a:bodyPr>
            <a:lstStyle/>
            <a:p>
              <a:endParaRPr lang="en-GB" dirty="0"/>
            </a:p>
          </p:txBody>
        </p:sp>
        <p:sp>
          <p:nvSpPr>
            <p:cNvPr id="34" name="Freeform 17"/>
            <p:cNvSpPr>
              <a:spLocks/>
            </p:cNvSpPr>
            <p:nvPr/>
          </p:nvSpPr>
          <p:spPr bwMode="auto">
            <a:xfrm>
              <a:off x="5410200" y="2108200"/>
              <a:ext cx="730250" cy="433388"/>
            </a:xfrm>
            <a:custGeom>
              <a:avLst/>
              <a:gdLst>
                <a:gd name="T0" fmla="*/ 2147483647 w 1225"/>
                <a:gd name="T1" fmla="*/ 2147483647 h 726"/>
                <a:gd name="T2" fmla="*/ 2147483647 w 1225"/>
                <a:gd name="T3" fmla="*/ 2147483647 h 726"/>
                <a:gd name="T4" fmla="*/ 2147483647 w 1225"/>
                <a:gd name="T5" fmla="*/ 2147483647 h 726"/>
                <a:gd name="T6" fmla="*/ 0 w 1225"/>
                <a:gd name="T7" fmla="*/ 2147483647 h 726"/>
                <a:gd name="T8" fmla="*/ 0 w 1225"/>
                <a:gd name="T9" fmla="*/ 2147483647 h 726"/>
                <a:gd name="T10" fmla="*/ 2147483647 w 1225"/>
                <a:gd name="T11" fmla="*/ 0 h 726"/>
                <a:gd name="T12" fmla="*/ 2147483647 w 1225"/>
                <a:gd name="T13" fmla="*/ 0 h 726"/>
                <a:gd name="T14" fmla="*/ 2147483647 w 1225"/>
                <a:gd name="T15" fmla="*/ 2147483647 h 726"/>
                <a:gd name="T16" fmla="*/ 2147483647 w 1225"/>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6">
                  <a:moveTo>
                    <a:pt x="1225" y="680"/>
                  </a:moveTo>
                  <a:cubicBezTo>
                    <a:pt x="1225" y="705"/>
                    <a:pt x="1204" y="726"/>
                    <a:pt x="1179" y="726"/>
                  </a:cubicBezTo>
                  <a:lnTo>
                    <a:pt x="45" y="726"/>
                  </a:lnTo>
                  <a:cubicBezTo>
                    <a:pt x="20" y="726"/>
                    <a:pt x="0" y="705"/>
                    <a:pt x="0" y="680"/>
                  </a:cubicBezTo>
                  <a:lnTo>
                    <a:pt x="0" y="45"/>
                  </a:lnTo>
                  <a:cubicBezTo>
                    <a:pt x="0" y="21"/>
                    <a:pt x="20" y="0"/>
                    <a:pt x="45" y="0"/>
                  </a:cubicBezTo>
                  <a:lnTo>
                    <a:pt x="1179" y="0"/>
                  </a:lnTo>
                  <a:cubicBezTo>
                    <a:pt x="1204" y="0"/>
                    <a:pt x="1225" y="21"/>
                    <a:pt x="1225" y="45"/>
                  </a:cubicBezTo>
                  <a:lnTo>
                    <a:pt x="1225" y="680"/>
                  </a:lnTo>
                  <a:close/>
                </a:path>
              </a:pathLst>
            </a:custGeom>
            <a:solidFill>
              <a:schemeClr val="tx2">
                <a:lumMod val="60000"/>
                <a:lumOff val="40000"/>
              </a:schemeClr>
            </a:solidFill>
            <a:ln w="0">
              <a:solidFill>
                <a:schemeClr val="tx1"/>
              </a:solidFill>
              <a:prstDash val="solid"/>
              <a:round/>
              <a:headEnd/>
              <a:tailEnd/>
            </a:ln>
          </p:spPr>
          <p:txBody>
            <a:bodyPr>
              <a:noAutofit/>
            </a:bodyPr>
            <a:lstStyle/>
            <a:p>
              <a:endParaRPr lang="en-GB" dirty="0"/>
            </a:p>
          </p:txBody>
        </p:sp>
        <p:sp>
          <p:nvSpPr>
            <p:cNvPr id="35" name="Freeform 18"/>
            <p:cNvSpPr>
              <a:spLocks/>
            </p:cNvSpPr>
            <p:nvPr/>
          </p:nvSpPr>
          <p:spPr bwMode="auto">
            <a:xfrm>
              <a:off x="5410200" y="2108200"/>
              <a:ext cx="730250" cy="433388"/>
            </a:xfrm>
            <a:custGeom>
              <a:avLst/>
              <a:gdLst>
                <a:gd name="T0" fmla="*/ 2147483647 w 1225"/>
                <a:gd name="T1" fmla="*/ 2147483647 h 726"/>
                <a:gd name="T2" fmla="*/ 2147483647 w 1225"/>
                <a:gd name="T3" fmla="*/ 2147483647 h 726"/>
                <a:gd name="T4" fmla="*/ 2147483647 w 1225"/>
                <a:gd name="T5" fmla="*/ 2147483647 h 726"/>
                <a:gd name="T6" fmla="*/ 0 w 1225"/>
                <a:gd name="T7" fmla="*/ 2147483647 h 726"/>
                <a:gd name="T8" fmla="*/ 0 w 1225"/>
                <a:gd name="T9" fmla="*/ 2147483647 h 726"/>
                <a:gd name="T10" fmla="*/ 2147483647 w 1225"/>
                <a:gd name="T11" fmla="*/ 0 h 726"/>
                <a:gd name="T12" fmla="*/ 2147483647 w 1225"/>
                <a:gd name="T13" fmla="*/ 0 h 726"/>
                <a:gd name="T14" fmla="*/ 2147483647 w 1225"/>
                <a:gd name="T15" fmla="*/ 2147483647 h 726"/>
                <a:gd name="T16" fmla="*/ 2147483647 w 1225"/>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6">
                  <a:moveTo>
                    <a:pt x="1225" y="680"/>
                  </a:moveTo>
                  <a:cubicBezTo>
                    <a:pt x="1225" y="705"/>
                    <a:pt x="1204" y="726"/>
                    <a:pt x="1179" y="726"/>
                  </a:cubicBezTo>
                  <a:lnTo>
                    <a:pt x="45" y="726"/>
                  </a:lnTo>
                  <a:cubicBezTo>
                    <a:pt x="20" y="726"/>
                    <a:pt x="0" y="705"/>
                    <a:pt x="0" y="680"/>
                  </a:cubicBezTo>
                  <a:lnTo>
                    <a:pt x="0" y="45"/>
                  </a:lnTo>
                  <a:cubicBezTo>
                    <a:pt x="0" y="21"/>
                    <a:pt x="20" y="0"/>
                    <a:pt x="45" y="0"/>
                  </a:cubicBezTo>
                  <a:lnTo>
                    <a:pt x="1179" y="0"/>
                  </a:lnTo>
                  <a:cubicBezTo>
                    <a:pt x="1204" y="0"/>
                    <a:pt x="1225" y="21"/>
                    <a:pt x="1225" y="45"/>
                  </a:cubicBezTo>
                  <a:lnTo>
                    <a:pt x="1225" y="680"/>
                  </a:lnTo>
                  <a:close/>
                </a:path>
              </a:pathLst>
            </a:custGeom>
            <a:solidFill>
              <a:schemeClr val="tx2">
                <a:lumMod val="60000"/>
                <a:lumOff val="40000"/>
              </a:schemeClr>
            </a:solidFill>
            <a:ln w="6350" cap="flat">
              <a:solidFill>
                <a:schemeClr val="bg1"/>
              </a:solidFill>
              <a:prstDash val="solid"/>
              <a:miter lim="800000"/>
              <a:headEnd/>
              <a:tailEnd/>
            </a:ln>
          </p:spPr>
          <p:txBody>
            <a:bodyPr>
              <a:noAutofit/>
            </a:bodyPr>
            <a:lstStyle/>
            <a:p>
              <a:endParaRPr lang="en-GB" dirty="0"/>
            </a:p>
          </p:txBody>
        </p:sp>
        <p:sp>
          <p:nvSpPr>
            <p:cNvPr id="36" name="Freeform 19"/>
            <p:cNvSpPr>
              <a:spLocks/>
            </p:cNvSpPr>
            <p:nvPr/>
          </p:nvSpPr>
          <p:spPr bwMode="auto">
            <a:xfrm>
              <a:off x="5383213" y="2135188"/>
              <a:ext cx="728662" cy="433387"/>
            </a:xfrm>
            <a:custGeom>
              <a:avLst/>
              <a:gdLst>
                <a:gd name="T0" fmla="*/ 2147483647 w 1224"/>
                <a:gd name="T1" fmla="*/ 2147483647 h 726"/>
                <a:gd name="T2" fmla="*/ 2147483647 w 1224"/>
                <a:gd name="T3" fmla="*/ 2147483647 h 726"/>
                <a:gd name="T4" fmla="*/ 2147483647 w 1224"/>
                <a:gd name="T5" fmla="*/ 2147483647 h 726"/>
                <a:gd name="T6" fmla="*/ 0 w 1224"/>
                <a:gd name="T7" fmla="*/ 2147483647 h 726"/>
                <a:gd name="T8" fmla="*/ 0 w 1224"/>
                <a:gd name="T9" fmla="*/ 2147483647 h 726"/>
                <a:gd name="T10" fmla="*/ 2147483647 w 1224"/>
                <a:gd name="T11" fmla="*/ 0 h 726"/>
                <a:gd name="T12" fmla="*/ 2147483647 w 1224"/>
                <a:gd name="T13" fmla="*/ 0 h 726"/>
                <a:gd name="T14" fmla="*/ 2147483647 w 1224"/>
                <a:gd name="T15" fmla="*/ 2147483647 h 726"/>
                <a:gd name="T16" fmla="*/ 2147483647 w 1224"/>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4" h="726">
                  <a:moveTo>
                    <a:pt x="1224" y="681"/>
                  </a:moveTo>
                  <a:cubicBezTo>
                    <a:pt x="1224" y="706"/>
                    <a:pt x="1204" y="726"/>
                    <a:pt x="1179" y="726"/>
                  </a:cubicBezTo>
                  <a:lnTo>
                    <a:pt x="45" y="726"/>
                  </a:lnTo>
                  <a:cubicBezTo>
                    <a:pt x="20" y="726"/>
                    <a:pt x="0" y="706"/>
                    <a:pt x="0" y="681"/>
                  </a:cubicBezTo>
                  <a:lnTo>
                    <a:pt x="0" y="46"/>
                  </a:lnTo>
                  <a:cubicBezTo>
                    <a:pt x="0" y="21"/>
                    <a:pt x="20" y="0"/>
                    <a:pt x="45" y="0"/>
                  </a:cubicBezTo>
                  <a:lnTo>
                    <a:pt x="1179" y="0"/>
                  </a:lnTo>
                  <a:cubicBezTo>
                    <a:pt x="1204" y="0"/>
                    <a:pt x="1224" y="21"/>
                    <a:pt x="1224" y="46"/>
                  </a:cubicBezTo>
                  <a:lnTo>
                    <a:pt x="1224" y="681"/>
                  </a:lnTo>
                  <a:close/>
                </a:path>
              </a:pathLst>
            </a:custGeom>
            <a:solidFill>
              <a:schemeClr val="tx2">
                <a:lumMod val="60000"/>
                <a:lumOff val="40000"/>
              </a:schemeClr>
            </a:solidFill>
            <a:ln w="0">
              <a:solidFill>
                <a:schemeClr val="tx1"/>
              </a:solidFill>
              <a:prstDash val="solid"/>
              <a:round/>
              <a:headEnd/>
              <a:tailEnd/>
            </a:ln>
          </p:spPr>
          <p:txBody>
            <a:bodyPr>
              <a:noAutofit/>
            </a:bodyPr>
            <a:lstStyle/>
            <a:p>
              <a:endParaRPr lang="en-GB" dirty="0"/>
            </a:p>
          </p:txBody>
        </p:sp>
        <p:sp>
          <p:nvSpPr>
            <p:cNvPr id="37" name="Freeform 20"/>
            <p:cNvSpPr>
              <a:spLocks/>
            </p:cNvSpPr>
            <p:nvPr/>
          </p:nvSpPr>
          <p:spPr bwMode="auto">
            <a:xfrm>
              <a:off x="5383213" y="2135188"/>
              <a:ext cx="728662" cy="433387"/>
            </a:xfrm>
            <a:custGeom>
              <a:avLst/>
              <a:gdLst>
                <a:gd name="T0" fmla="*/ 2147483647 w 1224"/>
                <a:gd name="T1" fmla="*/ 2147483647 h 726"/>
                <a:gd name="T2" fmla="*/ 2147483647 w 1224"/>
                <a:gd name="T3" fmla="*/ 2147483647 h 726"/>
                <a:gd name="T4" fmla="*/ 2147483647 w 1224"/>
                <a:gd name="T5" fmla="*/ 2147483647 h 726"/>
                <a:gd name="T6" fmla="*/ 0 w 1224"/>
                <a:gd name="T7" fmla="*/ 2147483647 h 726"/>
                <a:gd name="T8" fmla="*/ 0 w 1224"/>
                <a:gd name="T9" fmla="*/ 2147483647 h 726"/>
                <a:gd name="T10" fmla="*/ 2147483647 w 1224"/>
                <a:gd name="T11" fmla="*/ 0 h 726"/>
                <a:gd name="T12" fmla="*/ 2147483647 w 1224"/>
                <a:gd name="T13" fmla="*/ 0 h 726"/>
                <a:gd name="T14" fmla="*/ 2147483647 w 1224"/>
                <a:gd name="T15" fmla="*/ 2147483647 h 726"/>
                <a:gd name="T16" fmla="*/ 2147483647 w 1224"/>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4" h="726">
                  <a:moveTo>
                    <a:pt x="1224" y="681"/>
                  </a:moveTo>
                  <a:cubicBezTo>
                    <a:pt x="1224" y="706"/>
                    <a:pt x="1204" y="726"/>
                    <a:pt x="1179" y="726"/>
                  </a:cubicBezTo>
                  <a:lnTo>
                    <a:pt x="45" y="726"/>
                  </a:lnTo>
                  <a:cubicBezTo>
                    <a:pt x="20" y="726"/>
                    <a:pt x="0" y="706"/>
                    <a:pt x="0" y="681"/>
                  </a:cubicBezTo>
                  <a:lnTo>
                    <a:pt x="0" y="46"/>
                  </a:lnTo>
                  <a:cubicBezTo>
                    <a:pt x="0" y="21"/>
                    <a:pt x="20" y="0"/>
                    <a:pt x="45" y="0"/>
                  </a:cubicBezTo>
                  <a:lnTo>
                    <a:pt x="1179" y="0"/>
                  </a:lnTo>
                  <a:cubicBezTo>
                    <a:pt x="1204" y="0"/>
                    <a:pt x="1224" y="21"/>
                    <a:pt x="1224" y="46"/>
                  </a:cubicBezTo>
                  <a:lnTo>
                    <a:pt x="1224" y="681"/>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8" name="Freeform 21"/>
            <p:cNvSpPr>
              <a:spLocks/>
            </p:cNvSpPr>
            <p:nvPr/>
          </p:nvSpPr>
          <p:spPr bwMode="auto">
            <a:xfrm>
              <a:off x="3259138" y="5819775"/>
              <a:ext cx="539750" cy="350838"/>
            </a:xfrm>
            <a:custGeom>
              <a:avLst/>
              <a:gdLst>
                <a:gd name="T0" fmla="*/ 2147483647 w 907"/>
                <a:gd name="T1" fmla="*/ 2147483647 h 590"/>
                <a:gd name="T2" fmla="*/ 0 w 907"/>
                <a:gd name="T3" fmla="*/ 2147483647 h 590"/>
                <a:gd name="T4" fmla="*/ 0 w 907"/>
                <a:gd name="T5" fmla="*/ 2147483647 h 590"/>
                <a:gd name="T6" fmla="*/ 2147483647 w 907"/>
                <a:gd name="T7" fmla="*/ 0 h 590"/>
                <a:gd name="T8" fmla="*/ 2147483647 w 907"/>
                <a:gd name="T9" fmla="*/ 0 h 590"/>
                <a:gd name="T10" fmla="*/ 2147483647 w 907"/>
                <a:gd name="T11" fmla="*/ 2147483647 h 590"/>
                <a:gd name="T12" fmla="*/ 2147483647 w 907"/>
                <a:gd name="T13" fmla="*/ 2147483647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90">
                  <a:moveTo>
                    <a:pt x="45" y="590"/>
                  </a:moveTo>
                  <a:cubicBezTo>
                    <a:pt x="20" y="590"/>
                    <a:pt x="0" y="570"/>
                    <a:pt x="0" y="545"/>
                  </a:cubicBezTo>
                  <a:lnTo>
                    <a:pt x="0" y="46"/>
                  </a:lnTo>
                  <a:cubicBezTo>
                    <a:pt x="0" y="21"/>
                    <a:pt x="20" y="0"/>
                    <a:pt x="45" y="0"/>
                  </a:cubicBezTo>
                  <a:lnTo>
                    <a:pt x="862" y="0"/>
                  </a:lnTo>
                  <a:cubicBezTo>
                    <a:pt x="886" y="0"/>
                    <a:pt x="907" y="21"/>
                    <a:pt x="907" y="46"/>
                  </a:cubicBezTo>
                  <a:lnTo>
                    <a:pt x="907" y="545"/>
                  </a:lnTo>
                  <a:cubicBezTo>
                    <a:pt x="907" y="570"/>
                    <a:pt x="886" y="590"/>
                    <a:pt x="862" y="590"/>
                  </a:cubicBezTo>
                  <a:lnTo>
                    <a:pt x="45" y="590"/>
                  </a:lnTo>
                  <a:close/>
                </a:path>
              </a:pathLst>
            </a:custGeom>
            <a:solidFill>
              <a:schemeClr val="tx2">
                <a:lumMod val="60000"/>
                <a:lumOff val="40000"/>
              </a:schemeClr>
            </a:solidFill>
            <a:ln>
              <a:noFill/>
            </a:ln>
          </p:spPr>
          <p:txBody>
            <a:bodyPr>
              <a:noAutofit/>
            </a:bodyPr>
            <a:lstStyle/>
            <a:p>
              <a:endParaRPr lang="en-GB" dirty="0"/>
            </a:p>
          </p:txBody>
        </p:sp>
        <p:sp>
          <p:nvSpPr>
            <p:cNvPr id="39" name="Freeform 23"/>
            <p:cNvSpPr>
              <a:spLocks/>
            </p:cNvSpPr>
            <p:nvPr/>
          </p:nvSpPr>
          <p:spPr bwMode="auto">
            <a:xfrm>
              <a:off x="5356225" y="5103813"/>
              <a:ext cx="730250" cy="1127125"/>
            </a:xfrm>
            <a:custGeom>
              <a:avLst/>
              <a:gdLst>
                <a:gd name="T0" fmla="*/ 2147483647 w 1225"/>
                <a:gd name="T1" fmla="*/ 2147483647 h 1894"/>
                <a:gd name="T2" fmla="*/ 2147483647 w 1225"/>
                <a:gd name="T3" fmla="*/ 2147483647 h 1894"/>
                <a:gd name="T4" fmla="*/ 2147483647 w 1225"/>
                <a:gd name="T5" fmla="*/ 2147483647 h 1894"/>
                <a:gd name="T6" fmla="*/ 0 w 1225"/>
                <a:gd name="T7" fmla="*/ 2147483647 h 1894"/>
                <a:gd name="T8" fmla="*/ 0 w 1225"/>
                <a:gd name="T9" fmla="*/ 2147483647 h 1894"/>
                <a:gd name="T10" fmla="*/ 2147483647 w 1225"/>
                <a:gd name="T11" fmla="*/ 0 h 1894"/>
                <a:gd name="T12" fmla="*/ 2147483647 w 1225"/>
                <a:gd name="T13" fmla="*/ 0 h 1894"/>
                <a:gd name="T14" fmla="*/ 2147483647 w 1225"/>
                <a:gd name="T15" fmla="*/ 2147483647 h 1894"/>
                <a:gd name="T16" fmla="*/ 2147483647 w 1225"/>
                <a:gd name="T17" fmla="*/ 2147483647 h 18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1894">
                  <a:moveTo>
                    <a:pt x="1225" y="1849"/>
                  </a:moveTo>
                  <a:cubicBezTo>
                    <a:pt x="1225" y="1874"/>
                    <a:pt x="1205" y="1894"/>
                    <a:pt x="1180" y="1894"/>
                  </a:cubicBezTo>
                  <a:lnTo>
                    <a:pt x="46" y="1894"/>
                  </a:lnTo>
                  <a:cubicBezTo>
                    <a:pt x="21" y="1894"/>
                    <a:pt x="0" y="1874"/>
                    <a:pt x="0" y="1849"/>
                  </a:cubicBezTo>
                  <a:lnTo>
                    <a:pt x="0" y="45"/>
                  </a:lnTo>
                  <a:cubicBezTo>
                    <a:pt x="0" y="20"/>
                    <a:pt x="21" y="0"/>
                    <a:pt x="46" y="0"/>
                  </a:cubicBezTo>
                  <a:lnTo>
                    <a:pt x="1180" y="0"/>
                  </a:lnTo>
                  <a:cubicBezTo>
                    <a:pt x="1205" y="0"/>
                    <a:pt x="1225" y="20"/>
                    <a:pt x="1225" y="45"/>
                  </a:cubicBezTo>
                  <a:lnTo>
                    <a:pt x="1225" y="1849"/>
                  </a:lnTo>
                  <a:close/>
                </a:path>
              </a:pathLst>
            </a:custGeom>
            <a:solidFill>
              <a:schemeClr val="tx2">
                <a:lumMod val="60000"/>
                <a:lumOff val="40000"/>
              </a:schemeClr>
            </a:solidFill>
            <a:ln>
              <a:noFill/>
            </a:ln>
          </p:spPr>
          <p:txBody>
            <a:bodyPr>
              <a:noAutofit/>
            </a:bodyPr>
            <a:lstStyle/>
            <a:p>
              <a:endParaRPr lang="en-GB" dirty="0"/>
            </a:p>
          </p:txBody>
        </p:sp>
        <p:sp>
          <p:nvSpPr>
            <p:cNvPr id="40" name="Freeform 24"/>
            <p:cNvSpPr>
              <a:spLocks/>
            </p:cNvSpPr>
            <p:nvPr/>
          </p:nvSpPr>
          <p:spPr bwMode="auto">
            <a:xfrm>
              <a:off x="5356225" y="3241675"/>
              <a:ext cx="730250" cy="250825"/>
            </a:xfrm>
            <a:custGeom>
              <a:avLst/>
              <a:gdLst>
                <a:gd name="T0" fmla="*/ 2147483647 w 1225"/>
                <a:gd name="T1" fmla="*/ 2147483647 h 420"/>
                <a:gd name="T2" fmla="*/ 2147483647 w 1225"/>
                <a:gd name="T3" fmla="*/ 2147483647 h 420"/>
                <a:gd name="T4" fmla="*/ 2147483647 w 1225"/>
                <a:gd name="T5" fmla="*/ 2147483647 h 420"/>
                <a:gd name="T6" fmla="*/ 0 w 1225"/>
                <a:gd name="T7" fmla="*/ 2147483647 h 420"/>
                <a:gd name="T8" fmla="*/ 0 w 1225"/>
                <a:gd name="T9" fmla="*/ 2147483647 h 420"/>
                <a:gd name="T10" fmla="*/ 2147483647 w 1225"/>
                <a:gd name="T11" fmla="*/ 0 h 420"/>
                <a:gd name="T12" fmla="*/ 2147483647 w 1225"/>
                <a:gd name="T13" fmla="*/ 0 h 420"/>
                <a:gd name="T14" fmla="*/ 2147483647 w 1225"/>
                <a:gd name="T15" fmla="*/ 2147483647 h 420"/>
                <a:gd name="T16" fmla="*/ 2147483647 w 122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420">
                  <a:moveTo>
                    <a:pt x="1225" y="374"/>
                  </a:moveTo>
                  <a:cubicBezTo>
                    <a:pt x="1225" y="399"/>
                    <a:pt x="1204" y="420"/>
                    <a:pt x="1180" y="420"/>
                  </a:cubicBezTo>
                  <a:lnTo>
                    <a:pt x="46" y="420"/>
                  </a:lnTo>
                  <a:cubicBezTo>
                    <a:pt x="21" y="420"/>
                    <a:pt x="0" y="399"/>
                    <a:pt x="0" y="374"/>
                  </a:cubicBezTo>
                  <a:lnTo>
                    <a:pt x="0" y="45"/>
                  </a:lnTo>
                  <a:cubicBezTo>
                    <a:pt x="0" y="20"/>
                    <a:pt x="21" y="0"/>
                    <a:pt x="46" y="0"/>
                  </a:cubicBezTo>
                  <a:lnTo>
                    <a:pt x="1180" y="0"/>
                  </a:lnTo>
                  <a:cubicBezTo>
                    <a:pt x="1204" y="0"/>
                    <a:pt x="1225" y="20"/>
                    <a:pt x="1225" y="45"/>
                  </a:cubicBezTo>
                  <a:lnTo>
                    <a:pt x="1225" y="374"/>
                  </a:lnTo>
                  <a:close/>
                </a:path>
              </a:pathLst>
            </a:custGeom>
            <a:solidFill>
              <a:schemeClr val="tx2">
                <a:lumMod val="60000"/>
                <a:lumOff val="40000"/>
              </a:schemeClr>
            </a:solidFill>
            <a:ln>
              <a:noFill/>
            </a:ln>
          </p:spPr>
          <p:txBody>
            <a:bodyPr>
              <a:noAutofit/>
            </a:bodyPr>
            <a:lstStyle/>
            <a:p>
              <a:endParaRPr lang="en-GB" dirty="0"/>
            </a:p>
          </p:txBody>
        </p:sp>
        <p:sp>
          <p:nvSpPr>
            <p:cNvPr id="41" name="Freeform 25"/>
            <p:cNvSpPr>
              <a:spLocks/>
            </p:cNvSpPr>
            <p:nvPr/>
          </p:nvSpPr>
          <p:spPr bwMode="auto">
            <a:xfrm>
              <a:off x="5356225" y="3881438"/>
              <a:ext cx="730250" cy="250825"/>
            </a:xfrm>
            <a:custGeom>
              <a:avLst/>
              <a:gdLst>
                <a:gd name="T0" fmla="*/ 2147483647 w 1225"/>
                <a:gd name="T1" fmla="*/ 2147483647 h 420"/>
                <a:gd name="T2" fmla="*/ 2147483647 w 1225"/>
                <a:gd name="T3" fmla="*/ 2147483647 h 420"/>
                <a:gd name="T4" fmla="*/ 2147483647 w 1225"/>
                <a:gd name="T5" fmla="*/ 2147483647 h 420"/>
                <a:gd name="T6" fmla="*/ 0 w 1225"/>
                <a:gd name="T7" fmla="*/ 2147483647 h 420"/>
                <a:gd name="T8" fmla="*/ 0 w 1225"/>
                <a:gd name="T9" fmla="*/ 2147483647 h 420"/>
                <a:gd name="T10" fmla="*/ 2147483647 w 1225"/>
                <a:gd name="T11" fmla="*/ 0 h 420"/>
                <a:gd name="T12" fmla="*/ 2147483647 w 1225"/>
                <a:gd name="T13" fmla="*/ 0 h 420"/>
                <a:gd name="T14" fmla="*/ 2147483647 w 1225"/>
                <a:gd name="T15" fmla="*/ 2147483647 h 420"/>
                <a:gd name="T16" fmla="*/ 2147483647 w 122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420">
                  <a:moveTo>
                    <a:pt x="1225" y="374"/>
                  </a:moveTo>
                  <a:cubicBezTo>
                    <a:pt x="1225" y="399"/>
                    <a:pt x="1204" y="420"/>
                    <a:pt x="1180" y="420"/>
                  </a:cubicBezTo>
                  <a:lnTo>
                    <a:pt x="46" y="420"/>
                  </a:lnTo>
                  <a:cubicBezTo>
                    <a:pt x="21" y="420"/>
                    <a:pt x="0" y="399"/>
                    <a:pt x="0" y="374"/>
                  </a:cubicBezTo>
                  <a:lnTo>
                    <a:pt x="0" y="46"/>
                  </a:lnTo>
                  <a:cubicBezTo>
                    <a:pt x="0" y="21"/>
                    <a:pt x="21" y="0"/>
                    <a:pt x="46" y="0"/>
                  </a:cubicBezTo>
                  <a:lnTo>
                    <a:pt x="1180" y="0"/>
                  </a:lnTo>
                  <a:cubicBezTo>
                    <a:pt x="1204" y="0"/>
                    <a:pt x="1225" y="21"/>
                    <a:pt x="1225" y="46"/>
                  </a:cubicBezTo>
                  <a:lnTo>
                    <a:pt x="1225" y="374"/>
                  </a:lnTo>
                  <a:close/>
                </a:path>
              </a:pathLst>
            </a:custGeom>
            <a:solidFill>
              <a:schemeClr val="tx2">
                <a:lumMod val="60000"/>
                <a:lumOff val="40000"/>
              </a:schemeClr>
            </a:solidFill>
            <a:ln>
              <a:noFill/>
            </a:ln>
          </p:spPr>
          <p:txBody>
            <a:bodyPr>
              <a:noAutofit/>
            </a:bodyPr>
            <a:lstStyle/>
            <a:p>
              <a:endParaRPr lang="en-GB" dirty="0"/>
            </a:p>
          </p:txBody>
        </p:sp>
        <p:sp>
          <p:nvSpPr>
            <p:cNvPr id="42" name="Freeform 26"/>
            <p:cNvSpPr>
              <a:spLocks/>
            </p:cNvSpPr>
            <p:nvPr/>
          </p:nvSpPr>
          <p:spPr bwMode="auto">
            <a:xfrm>
              <a:off x="5356225" y="4184650"/>
              <a:ext cx="730250" cy="460375"/>
            </a:xfrm>
            <a:custGeom>
              <a:avLst/>
              <a:gdLst>
                <a:gd name="T0" fmla="*/ 2147483647 w 1225"/>
                <a:gd name="T1" fmla="*/ 2147483647 h 772"/>
                <a:gd name="T2" fmla="*/ 2147483647 w 1225"/>
                <a:gd name="T3" fmla="*/ 2147483647 h 772"/>
                <a:gd name="T4" fmla="*/ 2147483647 w 1225"/>
                <a:gd name="T5" fmla="*/ 2147483647 h 772"/>
                <a:gd name="T6" fmla="*/ 0 w 1225"/>
                <a:gd name="T7" fmla="*/ 2147483647 h 772"/>
                <a:gd name="T8" fmla="*/ 0 w 1225"/>
                <a:gd name="T9" fmla="*/ 2147483647 h 772"/>
                <a:gd name="T10" fmla="*/ 2147483647 w 1225"/>
                <a:gd name="T11" fmla="*/ 0 h 772"/>
                <a:gd name="T12" fmla="*/ 2147483647 w 1225"/>
                <a:gd name="T13" fmla="*/ 0 h 772"/>
                <a:gd name="T14" fmla="*/ 2147483647 w 1225"/>
                <a:gd name="T15" fmla="*/ 2147483647 h 772"/>
                <a:gd name="T16" fmla="*/ 2147483647 w 1225"/>
                <a:gd name="T17" fmla="*/ 2147483647 h 7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72">
                  <a:moveTo>
                    <a:pt x="1225" y="726"/>
                  </a:moveTo>
                  <a:cubicBezTo>
                    <a:pt x="1225" y="751"/>
                    <a:pt x="1204" y="772"/>
                    <a:pt x="1180" y="772"/>
                  </a:cubicBezTo>
                  <a:lnTo>
                    <a:pt x="46" y="772"/>
                  </a:lnTo>
                  <a:cubicBezTo>
                    <a:pt x="21" y="772"/>
                    <a:pt x="0" y="751"/>
                    <a:pt x="0" y="726"/>
                  </a:cubicBezTo>
                  <a:lnTo>
                    <a:pt x="0" y="46"/>
                  </a:lnTo>
                  <a:cubicBezTo>
                    <a:pt x="0" y="21"/>
                    <a:pt x="21" y="0"/>
                    <a:pt x="46" y="0"/>
                  </a:cubicBezTo>
                  <a:lnTo>
                    <a:pt x="1180" y="0"/>
                  </a:lnTo>
                  <a:cubicBezTo>
                    <a:pt x="1204" y="0"/>
                    <a:pt x="1225" y="21"/>
                    <a:pt x="1225" y="46"/>
                  </a:cubicBezTo>
                  <a:lnTo>
                    <a:pt x="1225" y="726"/>
                  </a:lnTo>
                  <a:close/>
                </a:path>
              </a:pathLst>
            </a:custGeom>
            <a:solidFill>
              <a:schemeClr val="tx2">
                <a:lumMod val="60000"/>
                <a:lumOff val="40000"/>
              </a:schemeClr>
            </a:solidFill>
            <a:ln>
              <a:noFill/>
            </a:ln>
          </p:spPr>
          <p:txBody>
            <a:bodyPr>
              <a:noAutofit/>
            </a:bodyPr>
            <a:lstStyle/>
            <a:p>
              <a:endParaRPr lang="en-GB" dirty="0"/>
            </a:p>
          </p:txBody>
        </p:sp>
        <p:sp>
          <p:nvSpPr>
            <p:cNvPr id="43" name="Freeform 27"/>
            <p:cNvSpPr>
              <a:spLocks/>
            </p:cNvSpPr>
            <p:nvPr/>
          </p:nvSpPr>
          <p:spPr bwMode="auto">
            <a:xfrm>
              <a:off x="5356225" y="4699000"/>
              <a:ext cx="730250" cy="350838"/>
            </a:xfrm>
            <a:custGeom>
              <a:avLst/>
              <a:gdLst>
                <a:gd name="T0" fmla="*/ 2147483647 w 1225"/>
                <a:gd name="T1" fmla="*/ 2147483647 h 590"/>
                <a:gd name="T2" fmla="*/ 2147483647 w 1225"/>
                <a:gd name="T3" fmla="*/ 2147483647 h 590"/>
                <a:gd name="T4" fmla="*/ 2147483647 w 1225"/>
                <a:gd name="T5" fmla="*/ 2147483647 h 590"/>
                <a:gd name="T6" fmla="*/ 0 w 1225"/>
                <a:gd name="T7" fmla="*/ 2147483647 h 590"/>
                <a:gd name="T8" fmla="*/ 0 w 1225"/>
                <a:gd name="T9" fmla="*/ 2147483647 h 590"/>
                <a:gd name="T10" fmla="*/ 2147483647 w 1225"/>
                <a:gd name="T11" fmla="*/ 0 h 590"/>
                <a:gd name="T12" fmla="*/ 2147483647 w 1225"/>
                <a:gd name="T13" fmla="*/ 0 h 590"/>
                <a:gd name="T14" fmla="*/ 2147483647 w 1225"/>
                <a:gd name="T15" fmla="*/ 2147483647 h 590"/>
                <a:gd name="T16" fmla="*/ 2147483647 w 1225"/>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590">
                  <a:moveTo>
                    <a:pt x="1225" y="545"/>
                  </a:moveTo>
                  <a:cubicBezTo>
                    <a:pt x="1225" y="569"/>
                    <a:pt x="1204" y="590"/>
                    <a:pt x="1180" y="590"/>
                  </a:cubicBezTo>
                  <a:lnTo>
                    <a:pt x="46" y="590"/>
                  </a:lnTo>
                  <a:cubicBezTo>
                    <a:pt x="21" y="590"/>
                    <a:pt x="0" y="569"/>
                    <a:pt x="0" y="545"/>
                  </a:cubicBezTo>
                  <a:lnTo>
                    <a:pt x="0" y="46"/>
                  </a:lnTo>
                  <a:cubicBezTo>
                    <a:pt x="0" y="21"/>
                    <a:pt x="21" y="0"/>
                    <a:pt x="46" y="0"/>
                  </a:cubicBezTo>
                  <a:lnTo>
                    <a:pt x="1180" y="0"/>
                  </a:lnTo>
                  <a:cubicBezTo>
                    <a:pt x="1204" y="0"/>
                    <a:pt x="1225" y="21"/>
                    <a:pt x="1225" y="46"/>
                  </a:cubicBezTo>
                  <a:lnTo>
                    <a:pt x="1225" y="545"/>
                  </a:lnTo>
                  <a:close/>
                </a:path>
              </a:pathLst>
            </a:custGeom>
            <a:solidFill>
              <a:schemeClr val="tx2">
                <a:lumMod val="60000"/>
                <a:lumOff val="40000"/>
              </a:schemeClr>
            </a:solidFill>
            <a:ln>
              <a:noFill/>
            </a:ln>
          </p:spPr>
          <p:txBody>
            <a:bodyPr>
              <a:noAutofit/>
            </a:bodyPr>
            <a:lstStyle/>
            <a:p>
              <a:endParaRPr lang="en-GB" dirty="0"/>
            </a:p>
          </p:txBody>
        </p:sp>
        <p:sp>
          <p:nvSpPr>
            <p:cNvPr id="44" name="Freeform 28"/>
            <p:cNvSpPr>
              <a:spLocks/>
            </p:cNvSpPr>
            <p:nvPr/>
          </p:nvSpPr>
          <p:spPr bwMode="auto">
            <a:xfrm>
              <a:off x="5356225" y="2163763"/>
              <a:ext cx="730250" cy="431800"/>
            </a:xfrm>
            <a:custGeom>
              <a:avLst/>
              <a:gdLst>
                <a:gd name="T0" fmla="*/ 2147483647 w 1225"/>
                <a:gd name="T1" fmla="*/ 2147483647 h 726"/>
                <a:gd name="T2" fmla="*/ 2147483647 w 1225"/>
                <a:gd name="T3" fmla="*/ 2147483647 h 726"/>
                <a:gd name="T4" fmla="*/ 2147483647 w 1225"/>
                <a:gd name="T5" fmla="*/ 2147483647 h 726"/>
                <a:gd name="T6" fmla="*/ 0 w 1225"/>
                <a:gd name="T7" fmla="*/ 2147483647 h 726"/>
                <a:gd name="T8" fmla="*/ 0 w 1225"/>
                <a:gd name="T9" fmla="*/ 2147483647 h 726"/>
                <a:gd name="T10" fmla="*/ 2147483647 w 1225"/>
                <a:gd name="T11" fmla="*/ 0 h 726"/>
                <a:gd name="T12" fmla="*/ 2147483647 w 1225"/>
                <a:gd name="T13" fmla="*/ 0 h 726"/>
                <a:gd name="T14" fmla="*/ 2147483647 w 1225"/>
                <a:gd name="T15" fmla="*/ 2147483647 h 726"/>
                <a:gd name="T16" fmla="*/ 2147483647 w 1225"/>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6">
                  <a:moveTo>
                    <a:pt x="1225" y="680"/>
                  </a:moveTo>
                  <a:cubicBezTo>
                    <a:pt x="1225" y="705"/>
                    <a:pt x="1205" y="726"/>
                    <a:pt x="1180" y="726"/>
                  </a:cubicBezTo>
                  <a:lnTo>
                    <a:pt x="46" y="726"/>
                  </a:lnTo>
                  <a:cubicBezTo>
                    <a:pt x="21" y="726"/>
                    <a:pt x="0" y="705"/>
                    <a:pt x="0" y="680"/>
                  </a:cubicBezTo>
                  <a:lnTo>
                    <a:pt x="0" y="45"/>
                  </a:lnTo>
                  <a:cubicBezTo>
                    <a:pt x="0" y="20"/>
                    <a:pt x="21" y="0"/>
                    <a:pt x="46" y="0"/>
                  </a:cubicBezTo>
                  <a:lnTo>
                    <a:pt x="1180" y="0"/>
                  </a:lnTo>
                  <a:cubicBezTo>
                    <a:pt x="1205" y="0"/>
                    <a:pt x="1225" y="20"/>
                    <a:pt x="1225" y="45"/>
                  </a:cubicBezTo>
                  <a:lnTo>
                    <a:pt x="1225" y="680"/>
                  </a:lnTo>
                  <a:close/>
                </a:path>
              </a:pathLst>
            </a:custGeom>
            <a:solidFill>
              <a:srgbClr val="174275"/>
            </a:solidFill>
            <a:ln w="0">
              <a:solidFill>
                <a:schemeClr val="tx1"/>
              </a:solidFill>
              <a:prstDash val="solid"/>
              <a:round/>
              <a:headEnd/>
              <a:tailEnd/>
            </a:ln>
          </p:spPr>
          <p:txBody>
            <a:bodyPr>
              <a:noAutofit/>
            </a:bodyPr>
            <a:lstStyle/>
            <a:p>
              <a:endParaRPr lang="en-GB" dirty="0"/>
            </a:p>
          </p:txBody>
        </p:sp>
        <p:sp>
          <p:nvSpPr>
            <p:cNvPr id="45" name="Freeform 29"/>
            <p:cNvSpPr>
              <a:spLocks/>
            </p:cNvSpPr>
            <p:nvPr/>
          </p:nvSpPr>
          <p:spPr bwMode="auto">
            <a:xfrm>
              <a:off x="5356225" y="2163763"/>
              <a:ext cx="730250" cy="431800"/>
            </a:xfrm>
            <a:custGeom>
              <a:avLst/>
              <a:gdLst>
                <a:gd name="T0" fmla="*/ 2147483647 w 1225"/>
                <a:gd name="T1" fmla="*/ 2147483647 h 726"/>
                <a:gd name="T2" fmla="*/ 2147483647 w 1225"/>
                <a:gd name="T3" fmla="*/ 2147483647 h 726"/>
                <a:gd name="T4" fmla="*/ 2147483647 w 1225"/>
                <a:gd name="T5" fmla="*/ 2147483647 h 726"/>
                <a:gd name="T6" fmla="*/ 0 w 1225"/>
                <a:gd name="T7" fmla="*/ 2147483647 h 726"/>
                <a:gd name="T8" fmla="*/ 0 w 1225"/>
                <a:gd name="T9" fmla="*/ 2147483647 h 726"/>
                <a:gd name="T10" fmla="*/ 2147483647 w 1225"/>
                <a:gd name="T11" fmla="*/ 0 h 726"/>
                <a:gd name="T12" fmla="*/ 2147483647 w 1225"/>
                <a:gd name="T13" fmla="*/ 0 h 726"/>
                <a:gd name="T14" fmla="*/ 2147483647 w 1225"/>
                <a:gd name="T15" fmla="*/ 2147483647 h 726"/>
                <a:gd name="T16" fmla="*/ 2147483647 w 1225"/>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6">
                  <a:moveTo>
                    <a:pt x="1225" y="680"/>
                  </a:moveTo>
                  <a:cubicBezTo>
                    <a:pt x="1225" y="705"/>
                    <a:pt x="1205" y="726"/>
                    <a:pt x="1180" y="726"/>
                  </a:cubicBezTo>
                  <a:lnTo>
                    <a:pt x="46" y="726"/>
                  </a:lnTo>
                  <a:cubicBezTo>
                    <a:pt x="21" y="726"/>
                    <a:pt x="0" y="705"/>
                    <a:pt x="0" y="680"/>
                  </a:cubicBezTo>
                  <a:lnTo>
                    <a:pt x="0" y="45"/>
                  </a:lnTo>
                  <a:cubicBezTo>
                    <a:pt x="0" y="20"/>
                    <a:pt x="21" y="0"/>
                    <a:pt x="46" y="0"/>
                  </a:cubicBezTo>
                  <a:lnTo>
                    <a:pt x="1180" y="0"/>
                  </a:lnTo>
                  <a:cubicBezTo>
                    <a:pt x="1205" y="0"/>
                    <a:pt x="1225" y="20"/>
                    <a:pt x="1225" y="45"/>
                  </a:cubicBezTo>
                  <a:lnTo>
                    <a:pt x="1225" y="680"/>
                  </a:lnTo>
                  <a:close/>
                </a:path>
              </a:pathLst>
            </a:custGeom>
            <a:solidFill>
              <a:schemeClr val="tx2">
                <a:lumMod val="60000"/>
                <a:lumOff val="40000"/>
              </a:schemeClr>
            </a:solidFill>
            <a:ln w="6350" cap="flat">
              <a:solidFill>
                <a:schemeClr val="bg1"/>
              </a:solidFill>
              <a:prstDash val="solid"/>
              <a:miter lim="800000"/>
              <a:headEnd/>
              <a:tailEnd/>
            </a:ln>
          </p:spPr>
          <p:txBody>
            <a:bodyPr>
              <a:noAutofit/>
            </a:bodyPr>
            <a:lstStyle/>
            <a:p>
              <a:endParaRPr lang="en-GB" dirty="0"/>
            </a:p>
          </p:txBody>
        </p:sp>
        <p:sp>
          <p:nvSpPr>
            <p:cNvPr id="46" name="Freeform 30"/>
            <p:cNvSpPr>
              <a:spLocks/>
            </p:cNvSpPr>
            <p:nvPr/>
          </p:nvSpPr>
          <p:spPr bwMode="auto">
            <a:xfrm>
              <a:off x="5437188" y="2665413"/>
              <a:ext cx="730250" cy="431800"/>
            </a:xfrm>
            <a:custGeom>
              <a:avLst/>
              <a:gdLst>
                <a:gd name="T0" fmla="*/ 2147483647 w 1225"/>
                <a:gd name="T1" fmla="*/ 2147483647 h 726"/>
                <a:gd name="T2" fmla="*/ 2147483647 w 1225"/>
                <a:gd name="T3" fmla="*/ 2147483647 h 726"/>
                <a:gd name="T4" fmla="*/ 2147483647 w 1225"/>
                <a:gd name="T5" fmla="*/ 2147483647 h 726"/>
                <a:gd name="T6" fmla="*/ 0 w 1225"/>
                <a:gd name="T7" fmla="*/ 2147483647 h 726"/>
                <a:gd name="T8" fmla="*/ 0 w 1225"/>
                <a:gd name="T9" fmla="*/ 2147483647 h 726"/>
                <a:gd name="T10" fmla="*/ 2147483647 w 1225"/>
                <a:gd name="T11" fmla="*/ 0 h 726"/>
                <a:gd name="T12" fmla="*/ 2147483647 w 1225"/>
                <a:gd name="T13" fmla="*/ 0 h 726"/>
                <a:gd name="T14" fmla="*/ 2147483647 w 1225"/>
                <a:gd name="T15" fmla="*/ 2147483647 h 726"/>
                <a:gd name="T16" fmla="*/ 2147483647 w 1225"/>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6">
                  <a:moveTo>
                    <a:pt x="1225" y="681"/>
                  </a:moveTo>
                  <a:cubicBezTo>
                    <a:pt x="1225" y="706"/>
                    <a:pt x="1205" y="726"/>
                    <a:pt x="1180" y="726"/>
                  </a:cubicBezTo>
                  <a:lnTo>
                    <a:pt x="46" y="726"/>
                  </a:lnTo>
                  <a:cubicBezTo>
                    <a:pt x="21" y="726"/>
                    <a:pt x="0" y="706"/>
                    <a:pt x="0" y="681"/>
                  </a:cubicBezTo>
                  <a:lnTo>
                    <a:pt x="0" y="46"/>
                  </a:lnTo>
                  <a:cubicBezTo>
                    <a:pt x="0" y="21"/>
                    <a:pt x="21" y="0"/>
                    <a:pt x="46" y="0"/>
                  </a:cubicBezTo>
                  <a:lnTo>
                    <a:pt x="1180" y="0"/>
                  </a:lnTo>
                  <a:cubicBezTo>
                    <a:pt x="1205" y="0"/>
                    <a:pt x="1225" y="21"/>
                    <a:pt x="1225" y="46"/>
                  </a:cubicBezTo>
                  <a:lnTo>
                    <a:pt x="1225" y="681"/>
                  </a:lnTo>
                  <a:close/>
                </a:path>
              </a:pathLst>
            </a:custGeom>
            <a:solidFill>
              <a:schemeClr val="tx2">
                <a:lumMod val="60000"/>
                <a:lumOff val="40000"/>
              </a:schemeClr>
            </a:solidFill>
            <a:ln w="0">
              <a:solidFill>
                <a:schemeClr val="tx1"/>
              </a:solidFill>
              <a:prstDash val="solid"/>
              <a:round/>
              <a:headEnd/>
              <a:tailEnd/>
            </a:ln>
          </p:spPr>
          <p:txBody>
            <a:bodyPr>
              <a:noAutofit/>
            </a:bodyPr>
            <a:lstStyle/>
            <a:p>
              <a:endParaRPr lang="en-GB" dirty="0"/>
            </a:p>
          </p:txBody>
        </p:sp>
        <p:sp>
          <p:nvSpPr>
            <p:cNvPr id="47" name="Freeform 31"/>
            <p:cNvSpPr>
              <a:spLocks/>
            </p:cNvSpPr>
            <p:nvPr/>
          </p:nvSpPr>
          <p:spPr bwMode="auto">
            <a:xfrm>
              <a:off x="5437188" y="2665413"/>
              <a:ext cx="730250" cy="431800"/>
            </a:xfrm>
            <a:custGeom>
              <a:avLst/>
              <a:gdLst>
                <a:gd name="T0" fmla="*/ 2147483647 w 1225"/>
                <a:gd name="T1" fmla="*/ 2147483647 h 726"/>
                <a:gd name="T2" fmla="*/ 2147483647 w 1225"/>
                <a:gd name="T3" fmla="*/ 2147483647 h 726"/>
                <a:gd name="T4" fmla="*/ 2147483647 w 1225"/>
                <a:gd name="T5" fmla="*/ 2147483647 h 726"/>
                <a:gd name="T6" fmla="*/ 0 w 1225"/>
                <a:gd name="T7" fmla="*/ 2147483647 h 726"/>
                <a:gd name="T8" fmla="*/ 0 w 1225"/>
                <a:gd name="T9" fmla="*/ 2147483647 h 726"/>
                <a:gd name="T10" fmla="*/ 2147483647 w 1225"/>
                <a:gd name="T11" fmla="*/ 0 h 726"/>
                <a:gd name="T12" fmla="*/ 2147483647 w 1225"/>
                <a:gd name="T13" fmla="*/ 0 h 726"/>
                <a:gd name="T14" fmla="*/ 2147483647 w 1225"/>
                <a:gd name="T15" fmla="*/ 2147483647 h 726"/>
                <a:gd name="T16" fmla="*/ 2147483647 w 1225"/>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6">
                  <a:moveTo>
                    <a:pt x="1225" y="681"/>
                  </a:moveTo>
                  <a:cubicBezTo>
                    <a:pt x="1225" y="706"/>
                    <a:pt x="1205" y="726"/>
                    <a:pt x="1180" y="726"/>
                  </a:cubicBezTo>
                  <a:lnTo>
                    <a:pt x="46" y="726"/>
                  </a:lnTo>
                  <a:cubicBezTo>
                    <a:pt x="21" y="726"/>
                    <a:pt x="0" y="706"/>
                    <a:pt x="0" y="681"/>
                  </a:cubicBezTo>
                  <a:lnTo>
                    <a:pt x="0" y="46"/>
                  </a:lnTo>
                  <a:cubicBezTo>
                    <a:pt x="0" y="21"/>
                    <a:pt x="21" y="0"/>
                    <a:pt x="46" y="0"/>
                  </a:cubicBezTo>
                  <a:lnTo>
                    <a:pt x="1180" y="0"/>
                  </a:lnTo>
                  <a:cubicBezTo>
                    <a:pt x="1205" y="0"/>
                    <a:pt x="1225" y="21"/>
                    <a:pt x="1225" y="46"/>
                  </a:cubicBezTo>
                  <a:lnTo>
                    <a:pt x="1225" y="681"/>
                  </a:lnTo>
                  <a:close/>
                </a:path>
              </a:pathLst>
            </a:custGeom>
            <a:solidFill>
              <a:schemeClr val="tx2">
                <a:lumMod val="60000"/>
                <a:lumOff val="40000"/>
              </a:schemeClr>
            </a:solidFill>
            <a:ln w="6350" cap="flat">
              <a:solidFill>
                <a:schemeClr val="bg1"/>
              </a:solidFill>
              <a:prstDash val="solid"/>
              <a:miter lim="800000"/>
              <a:headEnd/>
              <a:tailEnd/>
            </a:ln>
          </p:spPr>
          <p:txBody>
            <a:bodyPr>
              <a:noAutofit/>
            </a:bodyPr>
            <a:lstStyle/>
            <a:p>
              <a:endParaRPr lang="en-GB" dirty="0"/>
            </a:p>
          </p:txBody>
        </p:sp>
        <p:sp>
          <p:nvSpPr>
            <p:cNvPr id="48" name="Freeform 32"/>
            <p:cNvSpPr>
              <a:spLocks/>
            </p:cNvSpPr>
            <p:nvPr/>
          </p:nvSpPr>
          <p:spPr bwMode="auto">
            <a:xfrm>
              <a:off x="5410200" y="2692400"/>
              <a:ext cx="730250" cy="431800"/>
            </a:xfrm>
            <a:custGeom>
              <a:avLst/>
              <a:gdLst>
                <a:gd name="T0" fmla="*/ 2147483647 w 1225"/>
                <a:gd name="T1" fmla="*/ 2147483647 h 725"/>
                <a:gd name="T2" fmla="*/ 2147483647 w 1225"/>
                <a:gd name="T3" fmla="*/ 2147483647 h 725"/>
                <a:gd name="T4" fmla="*/ 2147483647 w 1225"/>
                <a:gd name="T5" fmla="*/ 2147483647 h 725"/>
                <a:gd name="T6" fmla="*/ 0 w 1225"/>
                <a:gd name="T7" fmla="*/ 2147483647 h 725"/>
                <a:gd name="T8" fmla="*/ 0 w 1225"/>
                <a:gd name="T9" fmla="*/ 2147483647 h 725"/>
                <a:gd name="T10" fmla="*/ 2147483647 w 1225"/>
                <a:gd name="T11" fmla="*/ 0 h 725"/>
                <a:gd name="T12" fmla="*/ 2147483647 w 1225"/>
                <a:gd name="T13" fmla="*/ 0 h 725"/>
                <a:gd name="T14" fmla="*/ 2147483647 w 1225"/>
                <a:gd name="T15" fmla="*/ 2147483647 h 725"/>
                <a:gd name="T16" fmla="*/ 2147483647 w 1225"/>
                <a:gd name="T17" fmla="*/ 2147483647 h 7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5">
                  <a:moveTo>
                    <a:pt x="1225" y="680"/>
                  </a:moveTo>
                  <a:cubicBezTo>
                    <a:pt x="1225" y="705"/>
                    <a:pt x="1204" y="725"/>
                    <a:pt x="1179" y="725"/>
                  </a:cubicBezTo>
                  <a:lnTo>
                    <a:pt x="45" y="725"/>
                  </a:lnTo>
                  <a:cubicBezTo>
                    <a:pt x="20" y="725"/>
                    <a:pt x="0" y="705"/>
                    <a:pt x="0" y="680"/>
                  </a:cubicBezTo>
                  <a:lnTo>
                    <a:pt x="0" y="45"/>
                  </a:lnTo>
                  <a:cubicBezTo>
                    <a:pt x="0" y="20"/>
                    <a:pt x="20" y="0"/>
                    <a:pt x="45" y="0"/>
                  </a:cubicBezTo>
                  <a:lnTo>
                    <a:pt x="1179" y="0"/>
                  </a:lnTo>
                  <a:cubicBezTo>
                    <a:pt x="1204" y="0"/>
                    <a:pt x="1225" y="20"/>
                    <a:pt x="1225" y="45"/>
                  </a:cubicBezTo>
                  <a:lnTo>
                    <a:pt x="1225" y="680"/>
                  </a:lnTo>
                  <a:close/>
                </a:path>
              </a:pathLst>
            </a:custGeom>
            <a:solidFill>
              <a:schemeClr val="tx2">
                <a:lumMod val="60000"/>
                <a:lumOff val="40000"/>
              </a:schemeClr>
            </a:solidFill>
            <a:ln w="0">
              <a:solidFill>
                <a:schemeClr val="tx1"/>
              </a:solidFill>
              <a:prstDash val="solid"/>
              <a:round/>
              <a:headEnd/>
              <a:tailEnd/>
            </a:ln>
          </p:spPr>
          <p:txBody>
            <a:bodyPr>
              <a:noAutofit/>
            </a:bodyPr>
            <a:lstStyle/>
            <a:p>
              <a:endParaRPr lang="en-GB" dirty="0"/>
            </a:p>
          </p:txBody>
        </p:sp>
        <p:sp>
          <p:nvSpPr>
            <p:cNvPr id="49" name="Freeform 33"/>
            <p:cNvSpPr>
              <a:spLocks/>
            </p:cNvSpPr>
            <p:nvPr/>
          </p:nvSpPr>
          <p:spPr bwMode="auto">
            <a:xfrm>
              <a:off x="5410200" y="2692400"/>
              <a:ext cx="730250" cy="431800"/>
            </a:xfrm>
            <a:custGeom>
              <a:avLst/>
              <a:gdLst>
                <a:gd name="T0" fmla="*/ 2147483647 w 1225"/>
                <a:gd name="T1" fmla="*/ 2147483647 h 725"/>
                <a:gd name="T2" fmla="*/ 2147483647 w 1225"/>
                <a:gd name="T3" fmla="*/ 2147483647 h 725"/>
                <a:gd name="T4" fmla="*/ 2147483647 w 1225"/>
                <a:gd name="T5" fmla="*/ 2147483647 h 725"/>
                <a:gd name="T6" fmla="*/ 0 w 1225"/>
                <a:gd name="T7" fmla="*/ 2147483647 h 725"/>
                <a:gd name="T8" fmla="*/ 0 w 1225"/>
                <a:gd name="T9" fmla="*/ 2147483647 h 725"/>
                <a:gd name="T10" fmla="*/ 2147483647 w 1225"/>
                <a:gd name="T11" fmla="*/ 0 h 725"/>
                <a:gd name="T12" fmla="*/ 2147483647 w 1225"/>
                <a:gd name="T13" fmla="*/ 0 h 725"/>
                <a:gd name="T14" fmla="*/ 2147483647 w 1225"/>
                <a:gd name="T15" fmla="*/ 2147483647 h 725"/>
                <a:gd name="T16" fmla="*/ 2147483647 w 1225"/>
                <a:gd name="T17" fmla="*/ 2147483647 h 7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5">
                  <a:moveTo>
                    <a:pt x="1225" y="680"/>
                  </a:moveTo>
                  <a:cubicBezTo>
                    <a:pt x="1225" y="705"/>
                    <a:pt x="1204" y="725"/>
                    <a:pt x="1179" y="725"/>
                  </a:cubicBezTo>
                  <a:lnTo>
                    <a:pt x="45" y="725"/>
                  </a:lnTo>
                  <a:cubicBezTo>
                    <a:pt x="20" y="725"/>
                    <a:pt x="0" y="705"/>
                    <a:pt x="0" y="680"/>
                  </a:cubicBezTo>
                  <a:lnTo>
                    <a:pt x="0" y="45"/>
                  </a:lnTo>
                  <a:cubicBezTo>
                    <a:pt x="0" y="20"/>
                    <a:pt x="20" y="0"/>
                    <a:pt x="45" y="0"/>
                  </a:cubicBezTo>
                  <a:lnTo>
                    <a:pt x="1179" y="0"/>
                  </a:lnTo>
                  <a:cubicBezTo>
                    <a:pt x="1204" y="0"/>
                    <a:pt x="1225" y="20"/>
                    <a:pt x="1225" y="45"/>
                  </a:cubicBezTo>
                  <a:lnTo>
                    <a:pt x="1225" y="680"/>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0" name="Freeform 34"/>
            <p:cNvSpPr>
              <a:spLocks/>
            </p:cNvSpPr>
            <p:nvPr/>
          </p:nvSpPr>
          <p:spPr bwMode="auto">
            <a:xfrm>
              <a:off x="5383213" y="2719388"/>
              <a:ext cx="728662" cy="431800"/>
            </a:xfrm>
            <a:custGeom>
              <a:avLst/>
              <a:gdLst>
                <a:gd name="T0" fmla="*/ 2147483647 w 1224"/>
                <a:gd name="T1" fmla="*/ 2147483647 h 726"/>
                <a:gd name="T2" fmla="*/ 2147483647 w 1224"/>
                <a:gd name="T3" fmla="*/ 2147483647 h 726"/>
                <a:gd name="T4" fmla="*/ 2147483647 w 1224"/>
                <a:gd name="T5" fmla="*/ 2147483647 h 726"/>
                <a:gd name="T6" fmla="*/ 0 w 1224"/>
                <a:gd name="T7" fmla="*/ 2147483647 h 726"/>
                <a:gd name="T8" fmla="*/ 0 w 1224"/>
                <a:gd name="T9" fmla="*/ 2147483647 h 726"/>
                <a:gd name="T10" fmla="*/ 2147483647 w 1224"/>
                <a:gd name="T11" fmla="*/ 0 h 726"/>
                <a:gd name="T12" fmla="*/ 2147483647 w 1224"/>
                <a:gd name="T13" fmla="*/ 0 h 726"/>
                <a:gd name="T14" fmla="*/ 2147483647 w 1224"/>
                <a:gd name="T15" fmla="*/ 2147483647 h 726"/>
                <a:gd name="T16" fmla="*/ 2147483647 w 1224"/>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4" h="726">
                  <a:moveTo>
                    <a:pt x="1224" y="680"/>
                  </a:moveTo>
                  <a:cubicBezTo>
                    <a:pt x="1224" y="705"/>
                    <a:pt x="1204" y="726"/>
                    <a:pt x="1179" y="726"/>
                  </a:cubicBezTo>
                  <a:lnTo>
                    <a:pt x="45" y="726"/>
                  </a:lnTo>
                  <a:cubicBezTo>
                    <a:pt x="20" y="726"/>
                    <a:pt x="0" y="705"/>
                    <a:pt x="0" y="680"/>
                  </a:cubicBezTo>
                  <a:lnTo>
                    <a:pt x="0" y="45"/>
                  </a:lnTo>
                  <a:cubicBezTo>
                    <a:pt x="0" y="20"/>
                    <a:pt x="20" y="0"/>
                    <a:pt x="45" y="0"/>
                  </a:cubicBezTo>
                  <a:lnTo>
                    <a:pt x="1179" y="0"/>
                  </a:lnTo>
                  <a:cubicBezTo>
                    <a:pt x="1204" y="0"/>
                    <a:pt x="1224" y="20"/>
                    <a:pt x="1224" y="45"/>
                  </a:cubicBezTo>
                  <a:lnTo>
                    <a:pt x="1224" y="680"/>
                  </a:lnTo>
                  <a:close/>
                </a:path>
              </a:pathLst>
            </a:custGeom>
            <a:solidFill>
              <a:srgbClr val="174275"/>
            </a:solidFill>
            <a:ln w="0">
              <a:solidFill>
                <a:schemeClr val="tx1"/>
              </a:solidFill>
              <a:prstDash val="solid"/>
              <a:round/>
              <a:headEnd/>
              <a:tailEnd/>
            </a:ln>
          </p:spPr>
          <p:txBody>
            <a:bodyPr>
              <a:noAutofit/>
            </a:bodyPr>
            <a:lstStyle/>
            <a:p>
              <a:endParaRPr lang="en-GB" dirty="0"/>
            </a:p>
          </p:txBody>
        </p:sp>
        <p:sp>
          <p:nvSpPr>
            <p:cNvPr id="51" name="Freeform 35"/>
            <p:cNvSpPr>
              <a:spLocks/>
            </p:cNvSpPr>
            <p:nvPr/>
          </p:nvSpPr>
          <p:spPr bwMode="auto">
            <a:xfrm>
              <a:off x="5383213" y="2719388"/>
              <a:ext cx="728662" cy="431800"/>
            </a:xfrm>
            <a:custGeom>
              <a:avLst/>
              <a:gdLst>
                <a:gd name="T0" fmla="*/ 2147483647 w 1224"/>
                <a:gd name="T1" fmla="*/ 2147483647 h 726"/>
                <a:gd name="T2" fmla="*/ 2147483647 w 1224"/>
                <a:gd name="T3" fmla="*/ 2147483647 h 726"/>
                <a:gd name="T4" fmla="*/ 2147483647 w 1224"/>
                <a:gd name="T5" fmla="*/ 2147483647 h 726"/>
                <a:gd name="T6" fmla="*/ 0 w 1224"/>
                <a:gd name="T7" fmla="*/ 2147483647 h 726"/>
                <a:gd name="T8" fmla="*/ 0 w 1224"/>
                <a:gd name="T9" fmla="*/ 2147483647 h 726"/>
                <a:gd name="T10" fmla="*/ 2147483647 w 1224"/>
                <a:gd name="T11" fmla="*/ 0 h 726"/>
                <a:gd name="T12" fmla="*/ 2147483647 w 1224"/>
                <a:gd name="T13" fmla="*/ 0 h 726"/>
                <a:gd name="T14" fmla="*/ 2147483647 w 1224"/>
                <a:gd name="T15" fmla="*/ 2147483647 h 726"/>
                <a:gd name="T16" fmla="*/ 2147483647 w 1224"/>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4" h="726">
                  <a:moveTo>
                    <a:pt x="1224" y="680"/>
                  </a:moveTo>
                  <a:cubicBezTo>
                    <a:pt x="1224" y="705"/>
                    <a:pt x="1204" y="726"/>
                    <a:pt x="1179" y="726"/>
                  </a:cubicBezTo>
                  <a:lnTo>
                    <a:pt x="45" y="726"/>
                  </a:lnTo>
                  <a:cubicBezTo>
                    <a:pt x="20" y="726"/>
                    <a:pt x="0" y="705"/>
                    <a:pt x="0" y="680"/>
                  </a:cubicBezTo>
                  <a:lnTo>
                    <a:pt x="0" y="45"/>
                  </a:lnTo>
                  <a:cubicBezTo>
                    <a:pt x="0" y="20"/>
                    <a:pt x="20" y="0"/>
                    <a:pt x="45" y="0"/>
                  </a:cubicBezTo>
                  <a:lnTo>
                    <a:pt x="1179" y="0"/>
                  </a:lnTo>
                  <a:cubicBezTo>
                    <a:pt x="1204" y="0"/>
                    <a:pt x="1224" y="20"/>
                    <a:pt x="1224" y="45"/>
                  </a:cubicBezTo>
                  <a:lnTo>
                    <a:pt x="1224" y="680"/>
                  </a:lnTo>
                  <a:close/>
                </a:path>
              </a:pathLst>
            </a:custGeom>
            <a:solidFill>
              <a:schemeClr val="tx2">
                <a:lumMod val="60000"/>
                <a:lumOff val="40000"/>
              </a:schemeClr>
            </a:solidFill>
            <a:ln w="6350" cap="flat">
              <a:solidFill>
                <a:schemeClr val="bg1"/>
              </a:solidFill>
              <a:prstDash val="solid"/>
              <a:miter lim="800000"/>
              <a:headEnd/>
              <a:tailEnd/>
            </a:ln>
          </p:spPr>
          <p:txBody>
            <a:bodyPr>
              <a:noAutofit/>
            </a:bodyPr>
            <a:lstStyle/>
            <a:p>
              <a:endParaRPr lang="en-GB" dirty="0"/>
            </a:p>
          </p:txBody>
        </p:sp>
        <p:sp>
          <p:nvSpPr>
            <p:cNvPr id="52" name="Freeform 36"/>
            <p:cNvSpPr>
              <a:spLocks/>
            </p:cNvSpPr>
            <p:nvPr/>
          </p:nvSpPr>
          <p:spPr bwMode="auto">
            <a:xfrm>
              <a:off x="5356225" y="2746375"/>
              <a:ext cx="730250" cy="431800"/>
            </a:xfrm>
            <a:custGeom>
              <a:avLst/>
              <a:gdLst>
                <a:gd name="T0" fmla="*/ 2147483647 w 1225"/>
                <a:gd name="T1" fmla="*/ 2147483647 h 726"/>
                <a:gd name="T2" fmla="*/ 2147483647 w 1225"/>
                <a:gd name="T3" fmla="*/ 2147483647 h 726"/>
                <a:gd name="T4" fmla="*/ 2147483647 w 1225"/>
                <a:gd name="T5" fmla="*/ 2147483647 h 726"/>
                <a:gd name="T6" fmla="*/ 0 w 1225"/>
                <a:gd name="T7" fmla="*/ 2147483647 h 726"/>
                <a:gd name="T8" fmla="*/ 0 w 1225"/>
                <a:gd name="T9" fmla="*/ 2147483647 h 726"/>
                <a:gd name="T10" fmla="*/ 2147483647 w 1225"/>
                <a:gd name="T11" fmla="*/ 0 h 726"/>
                <a:gd name="T12" fmla="*/ 2147483647 w 1225"/>
                <a:gd name="T13" fmla="*/ 0 h 726"/>
                <a:gd name="T14" fmla="*/ 2147483647 w 1225"/>
                <a:gd name="T15" fmla="*/ 2147483647 h 726"/>
                <a:gd name="T16" fmla="*/ 2147483647 w 1225"/>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6">
                  <a:moveTo>
                    <a:pt x="1225" y="681"/>
                  </a:moveTo>
                  <a:cubicBezTo>
                    <a:pt x="1225" y="706"/>
                    <a:pt x="1205" y="726"/>
                    <a:pt x="1180" y="726"/>
                  </a:cubicBezTo>
                  <a:lnTo>
                    <a:pt x="46" y="726"/>
                  </a:lnTo>
                  <a:cubicBezTo>
                    <a:pt x="21" y="726"/>
                    <a:pt x="0" y="706"/>
                    <a:pt x="0" y="681"/>
                  </a:cubicBezTo>
                  <a:lnTo>
                    <a:pt x="0" y="46"/>
                  </a:lnTo>
                  <a:cubicBezTo>
                    <a:pt x="0" y="21"/>
                    <a:pt x="21" y="0"/>
                    <a:pt x="46" y="0"/>
                  </a:cubicBezTo>
                  <a:lnTo>
                    <a:pt x="1180" y="0"/>
                  </a:lnTo>
                  <a:cubicBezTo>
                    <a:pt x="1205" y="0"/>
                    <a:pt x="1225" y="21"/>
                    <a:pt x="1225" y="46"/>
                  </a:cubicBezTo>
                  <a:lnTo>
                    <a:pt x="1225" y="681"/>
                  </a:lnTo>
                  <a:close/>
                </a:path>
              </a:pathLst>
            </a:custGeom>
            <a:solidFill>
              <a:schemeClr val="tx2">
                <a:lumMod val="60000"/>
                <a:lumOff val="40000"/>
              </a:schemeClr>
            </a:solidFill>
            <a:ln w="0">
              <a:solidFill>
                <a:schemeClr val="tx1"/>
              </a:solidFill>
              <a:prstDash val="solid"/>
              <a:round/>
              <a:headEnd/>
              <a:tailEnd/>
            </a:ln>
          </p:spPr>
          <p:txBody>
            <a:bodyPr>
              <a:noAutofit/>
            </a:bodyPr>
            <a:lstStyle/>
            <a:p>
              <a:endParaRPr lang="en-GB" dirty="0"/>
            </a:p>
          </p:txBody>
        </p:sp>
        <p:sp>
          <p:nvSpPr>
            <p:cNvPr id="53" name="Freeform 37"/>
            <p:cNvSpPr>
              <a:spLocks/>
            </p:cNvSpPr>
            <p:nvPr/>
          </p:nvSpPr>
          <p:spPr bwMode="auto">
            <a:xfrm>
              <a:off x="5356225" y="2746375"/>
              <a:ext cx="730250" cy="431800"/>
            </a:xfrm>
            <a:custGeom>
              <a:avLst/>
              <a:gdLst>
                <a:gd name="T0" fmla="*/ 2147483647 w 1225"/>
                <a:gd name="T1" fmla="*/ 2147483647 h 726"/>
                <a:gd name="T2" fmla="*/ 2147483647 w 1225"/>
                <a:gd name="T3" fmla="*/ 2147483647 h 726"/>
                <a:gd name="T4" fmla="*/ 2147483647 w 1225"/>
                <a:gd name="T5" fmla="*/ 2147483647 h 726"/>
                <a:gd name="T6" fmla="*/ 0 w 1225"/>
                <a:gd name="T7" fmla="*/ 2147483647 h 726"/>
                <a:gd name="T8" fmla="*/ 0 w 1225"/>
                <a:gd name="T9" fmla="*/ 2147483647 h 726"/>
                <a:gd name="T10" fmla="*/ 2147483647 w 1225"/>
                <a:gd name="T11" fmla="*/ 0 h 726"/>
                <a:gd name="T12" fmla="*/ 2147483647 w 1225"/>
                <a:gd name="T13" fmla="*/ 0 h 726"/>
                <a:gd name="T14" fmla="*/ 2147483647 w 1225"/>
                <a:gd name="T15" fmla="*/ 2147483647 h 726"/>
                <a:gd name="T16" fmla="*/ 2147483647 w 1225"/>
                <a:gd name="T17" fmla="*/ 2147483647 h 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726">
                  <a:moveTo>
                    <a:pt x="1225" y="681"/>
                  </a:moveTo>
                  <a:cubicBezTo>
                    <a:pt x="1225" y="706"/>
                    <a:pt x="1205" y="726"/>
                    <a:pt x="1180" y="726"/>
                  </a:cubicBezTo>
                  <a:lnTo>
                    <a:pt x="46" y="726"/>
                  </a:lnTo>
                  <a:cubicBezTo>
                    <a:pt x="21" y="726"/>
                    <a:pt x="0" y="706"/>
                    <a:pt x="0" y="681"/>
                  </a:cubicBezTo>
                  <a:lnTo>
                    <a:pt x="0" y="46"/>
                  </a:lnTo>
                  <a:cubicBezTo>
                    <a:pt x="0" y="21"/>
                    <a:pt x="21" y="0"/>
                    <a:pt x="46" y="0"/>
                  </a:cubicBezTo>
                  <a:lnTo>
                    <a:pt x="1180" y="0"/>
                  </a:lnTo>
                  <a:cubicBezTo>
                    <a:pt x="1205" y="0"/>
                    <a:pt x="1225" y="21"/>
                    <a:pt x="1225" y="46"/>
                  </a:cubicBezTo>
                  <a:lnTo>
                    <a:pt x="1225" y="681"/>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4" name="Freeform 39"/>
            <p:cNvSpPr>
              <a:spLocks/>
            </p:cNvSpPr>
            <p:nvPr/>
          </p:nvSpPr>
          <p:spPr bwMode="auto">
            <a:xfrm>
              <a:off x="3906838" y="5819775"/>
              <a:ext cx="539750" cy="350838"/>
            </a:xfrm>
            <a:custGeom>
              <a:avLst/>
              <a:gdLst>
                <a:gd name="T0" fmla="*/ 2147483647 w 907"/>
                <a:gd name="T1" fmla="*/ 2147483647 h 590"/>
                <a:gd name="T2" fmla="*/ 0 w 907"/>
                <a:gd name="T3" fmla="*/ 2147483647 h 590"/>
                <a:gd name="T4" fmla="*/ 0 w 907"/>
                <a:gd name="T5" fmla="*/ 2147483647 h 590"/>
                <a:gd name="T6" fmla="*/ 2147483647 w 907"/>
                <a:gd name="T7" fmla="*/ 0 h 590"/>
                <a:gd name="T8" fmla="*/ 2147483647 w 907"/>
                <a:gd name="T9" fmla="*/ 0 h 590"/>
                <a:gd name="T10" fmla="*/ 2147483647 w 907"/>
                <a:gd name="T11" fmla="*/ 2147483647 h 590"/>
                <a:gd name="T12" fmla="*/ 2147483647 w 907"/>
                <a:gd name="T13" fmla="*/ 2147483647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90">
                  <a:moveTo>
                    <a:pt x="46" y="590"/>
                  </a:moveTo>
                  <a:cubicBezTo>
                    <a:pt x="21" y="590"/>
                    <a:pt x="0" y="570"/>
                    <a:pt x="0" y="545"/>
                  </a:cubicBezTo>
                  <a:lnTo>
                    <a:pt x="0" y="46"/>
                  </a:lnTo>
                  <a:cubicBezTo>
                    <a:pt x="0" y="21"/>
                    <a:pt x="21" y="0"/>
                    <a:pt x="46" y="0"/>
                  </a:cubicBezTo>
                  <a:lnTo>
                    <a:pt x="862" y="0"/>
                  </a:lnTo>
                  <a:cubicBezTo>
                    <a:pt x="887" y="0"/>
                    <a:pt x="907" y="21"/>
                    <a:pt x="907" y="46"/>
                  </a:cubicBezTo>
                  <a:lnTo>
                    <a:pt x="907" y="545"/>
                  </a:lnTo>
                  <a:cubicBezTo>
                    <a:pt x="907" y="570"/>
                    <a:pt x="887" y="590"/>
                    <a:pt x="862" y="590"/>
                  </a:cubicBezTo>
                  <a:lnTo>
                    <a:pt x="46" y="590"/>
                  </a:lnTo>
                  <a:close/>
                </a:path>
              </a:pathLst>
            </a:custGeom>
            <a:solidFill>
              <a:schemeClr val="tx2">
                <a:lumMod val="60000"/>
                <a:lumOff val="40000"/>
              </a:schemeClr>
            </a:solidFill>
            <a:ln>
              <a:noFill/>
            </a:ln>
          </p:spPr>
          <p:txBody>
            <a:bodyPr>
              <a:noAutofit/>
            </a:bodyPr>
            <a:lstStyle/>
            <a:p>
              <a:endParaRPr lang="en-GB" dirty="0"/>
            </a:p>
          </p:txBody>
        </p:sp>
        <p:sp>
          <p:nvSpPr>
            <p:cNvPr id="55" name="Freeform 40"/>
            <p:cNvSpPr>
              <a:spLocks/>
            </p:cNvSpPr>
            <p:nvPr/>
          </p:nvSpPr>
          <p:spPr bwMode="auto">
            <a:xfrm>
              <a:off x="2428875" y="2500313"/>
              <a:ext cx="782638" cy="249237"/>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56" name="Freeform 41"/>
            <p:cNvSpPr>
              <a:spLocks/>
            </p:cNvSpPr>
            <p:nvPr/>
          </p:nvSpPr>
          <p:spPr bwMode="auto">
            <a:xfrm>
              <a:off x="2428875" y="5819775"/>
              <a:ext cx="782638" cy="249238"/>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57" name="Freeform 42"/>
            <p:cNvSpPr>
              <a:spLocks/>
            </p:cNvSpPr>
            <p:nvPr/>
          </p:nvSpPr>
          <p:spPr bwMode="auto">
            <a:xfrm>
              <a:off x="2428875" y="5543550"/>
              <a:ext cx="782638" cy="249238"/>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58" name="Freeform 44"/>
            <p:cNvSpPr>
              <a:spLocks/>
            </p:cNvSpPr>
            <p:nvPr/>
          </p:nvSpPr>
          <p:spPr bwMode="auto">
            <a:xfrm>
              <a:off x="2428875" y="4713288"/>
              <a:ext cx="782638" cy="249237"/>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59" name="Freeform 45"/>
            <p:cNvSpPr>
              <a:spLocks/>
            </p:cNvSpPr>
            <p:nvPr/>
          </p:nvSpPr>
          <p:spPr bwMode="auto">
            <a:xfrm>
              <a:off x="2428875" y="4713288"/>
              <a:ext cx="782638" cy="249237"/>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0" name="Freeform 46"/>
            <p:cNvSpPr>
              <a:spLocks/>
            </p:cNvSpPr>
            <p:nvPr/>
          </p:nvSpPr>
          <p:spPr bwMode="auto">
            <a:xfrm>
              <a:off x="6446838" y="6083300"/>
              <a:ext cx="566737"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5"/>
                  </a:lnTo>
                  <a:cubicBezTo>
                    <a:pt x="0" y="21"/>
                    <a:pt x="20" y="0"/>
                    <a:pt x="45" y="0"/>
                  </a:cubicBezTo>
                  <a:lnTo>
                    <a:pt x="907" y="0"/>
                  </a:lnTo>
                  <a:cubicBezTo>
                    <a:pt x="932" y="0"/>
                    <a:pt x="952" y="21"/>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1" name="Freeform 47"/>
            <p:cNvSpPr>
              <a:spLocks/>
            </p:cNvSpPr>
            <p:nvPr/>
          </p:nvSpPr>
          <p:spPr bwMode="auto">
            <a:xfrm>
              <a:off x="6446838" y="6083300"/>
              <a:ext cx="566737"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5"/>
                  </a:lnTo>
                  <a:cubicBezTo>
                    <a:pt x="0" y="21"/>
                    <a:pt x="20" y="0"/>
                    <a:pt x="45" y="0"/>
                  </a:cubicBezTo>
                  <a:lnTo>
                    <a:pt x="907" y="0"/>
                  </a:lnTo>
                  <a:cubicBezTo>
                    <a:pt x="932" y="0"/>
                    <a:pt x="952" y="21"/>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2" name="Freeform 48"/>
            <p:cNvSpPr>
              <a:spLocks/>
            </p:cNvSpPr>
            <p:nvPr/>
          </p:nvSpPr>
          <p:spPr bwMode="auto">
            <a:xfrm>
              <a:off x="6446838" y="5927725"/>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3" name="Freeform 49"/>
            <p:cNvSpPr>
              <a:spLocks/>
            </p:cNvSpPr>
            <p:nvPr/>
          </p:nvSpPr>
          <p:spPr bwMode="auto">
            <a:xfrm>
              <a:off x="6446838" y="5927725"/>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4" name="Freeform 50"/>
            <p:cNvSpPr>
              <a:spLocks/>
            </p:cNvSpPr>
            <p:nvPr/>
          </p:nvSpPr>
          <p:spPr bwMode="auto">
            <a:xfrm>
              <a:off x="6446838" y="5535613"/>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5" name="Freeform 51"/>
            <p:cNvSpPr>
              <a:spLocks/>
            </p:cNvSpPr>
            <p:nvPr/>
          </p:nvSpPr>
          <p:spPr bwMode="auto">
            <a:xfrm>
              <a:off x="6446838" y="5535613"/>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6" name="Freeform 52"/>
            <p:cNvSpPr>
              <a:spLocks/>
            </p:cNvSpPr>
            <p:nvPr/>
          </p:nvSpPr>
          <p:spPr bwMode="auto">
            <a:xfrm>
              <a:off x="6446838" y="5381625"/>
              <a:ext cx="566737"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7" name="Freeform 53"/>
            <p:cNvSpPr>
              <a:spLocks/>
            </p:cNvSpPr>
            <p:nvPr/>
          </p:nvSpPr>
          <p:spPr bwMode="auto">
            <a:xfrm>
              <a:off x="6446838" y="5381625"/>
              <a:ext cx="566737"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8" name="Freeform 54"/>
            <p:cNvSpPr>
              <a:spLocks/>
            </p:cNvSpPr>
            <p:nvPr/>
          </p:nvSpPr>
          <p:spPr bwMode="auto">
            <a:xfrm>
              <a:off x="6446838" y="3941763"/>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69" name="Freeform 55"/>
            <p:cNvSpPr>
              <a:spLocks/>
            </p:cNvSpPr>
            <p:nvPr/>
          </p:nvSpPr>
          <p:spPr bwMode="auto">
            <a:xfrm>
              <a:off x="6446838" y="3941763"/>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0" name="Freeform 56"/>
            <p:cNvSpPr>
              <a:spLocks/>
            </p:cNvSpPr>
            <p:nvPr/>
          </p:nvSpPr>
          <p:spPr bwMode="auto">
            <a:xfrm>
              <a:off x="6446838" y="3302000"/>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1" name="Freeform 57"/>
            <p:cNvSpPr>
              <a:spLocks/>
            </p:cNvSpPr>
            <p:nvPr/>
          </p:nvSpPr>
          <p:spPr bwMode="auto">
            <a:xfrm>
              <a:off x="6446838" y="3302000"/>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2" name="Freeform 58"/>
            <p:cNvSpPr>
              <a:spLocks/>
            </p:cNvSpPr>
            <p:nvPr/>
          </p:nvSpPr>
          <p:spPr bwMode="auto">
            <a:xfrm>
              <a:off x="6446838" y="5772150"/>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3" name="Freeform 59"/>
            <p:cNvSpPr>
              <a:spLocks/>
            </p:cNvSpPr>
            <p:nvPr/>
          </p:nvSpPr>
          <p:spPr bwMode="auto">
            <a:xfrm>
              <a:off x="6446838" y="5772150"/>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4" name="Freeform 60"/>
            <p:cNvSpPr>
              <a:spLocks/>
            </p:cNvSpPr>
            <p:nvPr/>
          </p:nvSpPr>
          <p:spPr bwMode="auto">
            <a:xfrm>
              <a:off x="6527800" y="5145088"/>
              <a:ext cx="566738"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5" name="Freeform 61"/>
            <p:cNvSpPr>
              <a:spLocks/>
            </p:cNvSpPr>
            <p:nvPr/>
          </p:nvSpPr>
          <p:spPr bwMode="auto">
            <a:xfrm>
              <a:off x="6527800" y="5145088"/>
              <a:ext cx="566738"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6" name="Freeform 62"/>
            <p:cNvSpPr>
              <a:spLocks/>
            </p:cNvSpPr>
            <p:nvPr/>
          </p:nvSpPr>
          <p:spPr bwMode="auto">
            <a:xfrm>
              <a:off x="6500813" y="5172075"/>
              <a:ext cx="566737"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7" name="Freeform 63"/>
            <p:cNvSpPr>
              <a:spLocks/>
            </p:cNvSpPr>
            <p:nvPr/>
          </p:nvSpPr>
          <p:spPr bwMode="auto">
            <a:xfrm>
              <a:off x="6500813" y="5172075"/>
              <a:ext cx="566737"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8" name="Freeform 64"/>
            <p:cNvSpPr>
              <a:spLocks/>
            </p:cNvSpPr>
            <p:nvPr/>
          </p:nvSpPr>
          <p:spPr bwMode="auto">
            <a:xfrm>
              <a:off x="6473825" y="5199063"/>
              <a:ext cx="566738"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79" name="Freeform 65"/>
            <p:cNvSpPr>
              <a:spLocks/>
            </p:cNvSpPr>
            <p:nvPr/>
          </p:nvSpPr>
          <p:spPr bwMode="auto">
            <a:xfrm>
              <a:off x="6473825" y="5199063"/>
              <a:ext cx="566738" cy="128587"/>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0" name="Freeform 66"/>
            <p:cNvSpPr>
              <a:spLocks/>
            </p:cNvSpPr>
            <p:nvPr/>
          </p:nvSpPr>
          <p:spPr bwMode="auto">
            <a:xfrm>
              <a:off x="6446838" y="5226050"/>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1" name="Freeform 67"/>
            <p:cNvSpPr>
              <a:spLocks/>
            </p:cNvSpPr>
            <p:nvPr/>
          </p:nvSpPr>
          <p:spPr bwMode="auto">
            <a:xfrm>
              <a:off x="6446838" y="5226050"/>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2" name="Freeform 68"/>
            <p:cNvSpPr>
              <a:spLocks/>
            </p:cNvSpPr>
            <p:nvPr/>
          </p:nvSpPr>
          <p:spPr bwMode="auto">
            <a:xfrm>
              <a:off x="6527800" y="4727575"/>
              <a:ext cx="566738"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3" name="Freeform 69"/>
            <p:cNvSpPr>
              <a:spLocks/>
            </p:cNvSpPr>
            <p:nvPr/>
          </p:nvSpPr>
          <p:spPr bwMode="auto">
            <a:xfrm>
              <a:off x="6527800" y="4727575"/>
              <a:ext cx="566738" cy="128588"/>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4" name="Freeform 70"/>
            <p:cNvSpPr>
              <a:spLocks/>
            </p:cNvSpPr>
            <p:nvPr/>
          </p:nvSpPr>
          <p:spPr bwMode="auto">
            <a:xfrm>
              <a:off x="6500813" y="4756150"/>
              <a:ext cx="566737"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5" name="Freeform 71"/>
            <p:cNvSpPr>
              <a:spLocks/>
            </p:cNvSpPr>
            <p:nvPr/>
          </p:nvSpPr>
          <p:spPr bwMode="auto">
            <a:xfrm>
              <a:off x="6500813" y="4756150"/>
              <a:ext cx="566737"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6" name="Freeform 72"/>
            <p:cNvSpPr>
              <a:spLocks/>
            </p:cNvSpPr>
            <p:nvPr/>
          </p:nvSpPr>
          <p:spPr bwMode="auto">
            <a:xfrm>
              <a:off x="6473825" y="4783138"/>
              <a:ext cx="566738" cy="128587"/>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7" name="Freeform 73"/>
            <p:cNvSpPr>
              <a:spLocks/>
            </p:cNvSpPr>
            <p:nvPr/>
          </p:nvSpPr>
          <p:spPr bwMode="auto">
            <a:xfrm>
              <a:off x="6473825" y="4783138"/>
              <a:ext cx="566738" cy="128587"/>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8" name="Freeform 74"/>
            <p:cNvSpPr>
              <a:spLocks/>
            </p:cNvSpPr>
            <p:nvPr/>
          </p:nvSpPr>
          <p:spPr bwMode="auto">
            <a:xfrm>
              <a:off x="6446838" y="4808538"/>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1"/>
                  </a:moveTo>
                  <a:cubicBezTo>
                    <a:pt x="952" y="195"/>
                    <a:pt x="932" y="216"/>
                    <a:pt x="907" y="216"/>
                  </a:cubicBezTo>
                  <a:lnTo>
                    <a:pt x="45" y="216"/>
                  </a:lnTo>
                  <a:cubicBezTo>
                    <a:pt x="20" y="216"/>
                    <a:pt x="0" y="195"/>
                    <a:pt x="0" y="171"/>
                  </a:cubicBezTo>
                  <a:lnTo>
                    <a:pt x="0" y="46"/>
                  </a:lnTo>
                  <a:cubicBezTo>
                    <a:pt x="0" y="21"/>
                    <a:pt x="20" y="0"/>
                    <a:pt x="45" y="0"/>
                  </a:cubicBezTo>
                  <a:lnTo>
                    <a:pt x="907" y="0"/>
                  </a:lnTo>
                  <a:cubicBezTo>
                    <a:pt x="932" y="0"/>
                    <a:pt x="952" y="21"/>
                    <a:pt x="952" y="46"/>
                  </a:cubicBezTo>
                  <a:lnTo>
                    <a:pt x="952" y="171"/>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89" name="Freeform 75"/>
            <p:cNvSpPr>
              <a:spLocks/>
            </p:cNvSpPr>
            <p:nvPr/>
          </p:nvSpPr>
          <p:spPr bwMode="auto">
            <a:xfrm>
              <a:off x="6446838" y="4808538"/>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1"/>
                  </a:moveTo>
                  <a:cubicBezTo>
                    <a:pt x="952" y="195"/>
                    <a:pt x="932" y="216"/>
                    <a:pt x="907" y="216"/>
                  </a:cubicBezTo>
                  <a:lnTo>
                    <a:pt x="45" y="216"/>
                  </a:lnTo>
                  <a:cubicBezTo>
                    <a:pt x="20" y="216"/>
                    <a:pt x="0" y="195"/>
                    <a:pt x="0" y="171"/>
                  </a:cubicBezTo>
                  <a:lnTo>
                    <a:pt x="0" y="46"/>
                  </a:lnTo>
                  <a:cubicBezTo>
                    <a:pt x="0" y="21"/>
                    <a:pt x="20" y="0"/>
                    <a:pt x="45" y="0"/>
                  </a:cubicBezTo>
                  <a:lnTo>
                    <a:pt x="907" y="0"/>
                  </a:lnTo>
                  <a:cubicBezTo>
                    <a:pt x="932" y="0"/>
                    <a:pt x="952" y="21"/>
                    <a:pt x="952" y="46"/>
                  </a:cubicBezTo>
                  <a:lnTo>
                    <a:pt x="952" y="171"/>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0" name="Freeform 76"/>
            <p:cNvSpPr>
              <a:spLocks/>
            </p:cNvSpPr>
            <p:nvPr/>
          </p:nvSpPr>
          <p:spPr bwMode="auto">
            <a:xfrm>
              <a:off x="6527800" y="2776538"/>
              <a:ext cx="566738"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1"/>
                  </a:moveTo>
                  <a:cubicBezTo>
                    <a:pt x="952" y="195"/>
                    <a:pt x="932" y="216"/>
                    <a:pt x="907" y="216"/>
                  </a:cubicBezTo>
                  <a:lnTo>
                    <a:pt x="45" y="216"/>
                  </a:lnTo>
                  <a:cubicBezTo>
                    <a:pt x="20" y="216"/>
                    <a:pt x="0" y="195"/>
                    <a:pt x="0" y="171"/>
                  </a:cubicBezTo>
                  <a:lnTo>
                    <a:pt x="0" y="46"/>
                  </a:lnTo>
                  <a:cubicBezTo>
                    <a:pt x="0" y="21"/>
                    <a:pt x="20" y="0"/>
                    <a:pt x="45" y="0"/>
                  </a:cubicBezTo>
                  <a:lnTo>
                    <a:pt x="907" y="0"/>
                  </a:lnTo>
                  <a:cubicBezTo>
                    <a:pt x="932" y="0"/>
                    <a:pt x="952" y="21"/>
                    <a:pt x="952" y="46"/>
                  </a:cubicBezTo>
                  <a:lnTo>
                    <a:pt x="952" y="171"/>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91" name="Freeform 77"/>
            <p:cNvSpPr>
              <a:spLocks/>
            </p:cNvSpPr>
            <p:nvPr/>
          </p:nvSpPr>
          <p:spPr bwMode="auto">
            <a:xfrm>
              <a:off x="6527800" y="2776538"/>
              <a:ext cx="566738"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1"/>
                  </a:moveTo>
                  <a:cubicBezTo>
                    <a:pt x="952" y="195"/>
                    <a:pt x="932" y="216"/>
                    <a:pt x="907" y="216"/>
                  </a:cubicBezTo>
                  <a:lnTo>
                    <a:pt x="45" y="216"/>
                  </a:lnTo>
                  <a:cubicBezTo>
                    <a:pt x="20" y="216"/>
                    <a:pt x="0" y="195"/>
                    <a:pt x="0" y="171"/>
                  </a:cubicBezTo>
                  <a:lnTo>
                    <a:pt x="0" y="46"/>
                  </a:lnTo>
                  <a:cubicBezTo>
                    <a:pt x="0" y="21"/>
                    <a:pt x="20" y="0"/>
                    <a:pt x="45" y="0"/>
                  </a:cubicBezTo>
                  <a:lnTo>
                    <a:pt x="907" y="0"/>
                  </a:lnTo>
                  <a:cubicBezTo>
                    <a:pt x="932" y="0"/>
                    <a:pt x="952" y="21"/>
                    <a:pt x="952" y="46"/>
                  </a:cubicBezTo>
                  <a:lnTo>
                    <a:pt x="952" y="171"/>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2" name="Freeform 78"/>
            <p:cNvSpPr>
              <a:spLocks/>
            </p:cNvSpPr>
            <p:nvPr/>
          </p:nvSpPr>
          <p:spPr bwMode="auto">
            <a:xfrm>
              <a:off x="6500813" y="2803525"/>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93" name="Freeform 79"/>
            <p:cNvSpPr>
              <a:spLocks/>
            </p:cNvSpPr>
            <p:nvPr/>
          </p:nvSpPr>
          <p:spPr bwMode="auto">
            <a:xfrm>
              <a:off x="6500813" y="2803525"/>
              <a:ext cx="566737" cy="128588"/>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4" name="Freeform 80"/>
            <p:cNvSpPr>
              <a:spLocks/>
            </p:cNvSpPr>
            <p:nvPr/>
          </p:nvSpPr>
          <p:spPr bwMode="auto">
            <a:xfrm>
              <a:off x="6473825" y="2830513"/>
              <a:ext cx="566738" cy="128587"/>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6"/>
                  </a:lnTo>
                  <a:cubicBezTo>
                    <a:pt x="0" y="21"/>
                    <a:pt x="21" y="0"/>
                    <a:pt x="46" y="0"/>
                  </a:cubicBezTo>
                  <a:lnTo>
                    <a:pt x="907" y="0"/>
                  </a:lnTo>
                  <a:cubicBezTo>
                    <a:pt x="932" y="0"/>
                    <a:pt x="953" y="21"/>
                    <a:pt x="953" y="46"/>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95" name="Freeform 81"/>
            <p:cNvSpPr>
              <a:spLocks/>
            </p:cNvSpPr>
            <p:nvPr/>
          </p:nvSpPr>
          <p:spPr bwMode="auto">
            <a:xfrm>
              <a:off x="6473825" y="2830513"/>
              <a:ext cx="566738" cy="128587"/>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6"/>
                  </a:lnTo>
                  <a:cubicBezTo>
                    <a:pt x="0" y="21"/>
                    <a:pt x="21" y="0"/>
                    <a:pt x="46" y="0"/>
                  </a:cubicBezTo>
                  <a:lnTo>
                    <a:pt x="907" y="0"/>
                  </a:lnTo>
                  <a:cubicBezTo>
                    <a:pt x="932" y="0"/>
                    <a:pt x="953" y="21"/>
                    <a:pt x="953" y="46"/>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6" name="Freeform 82"/>
            <p:cNvSpPr>
              <a:spLocks/>
            </p:cNvSpPr>
            <p:nvPr/>
          </p:nvSpPr>
          <p:spPr bwMode="auto">
            <a:xfrm>
              <a:off x="6446838" y="2859088"/>
              <a:ext cx="566737"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97" name="Freeform 83"/>
            <p:cNvSpPr>
              <a:spLocks/>
            </p:cNvSpPr>
            <p:nvPr/>
          </p:nvSpPr>
          <p:spPr bwMode="auto">
            <a:xfrm>
              <a:off x="6446838" y="2859088"/>
              <a:ext cx="566737"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8" name="Freeform 84"/>
            <p:cNvSpPr>
              <a:spLocks/>
            </p:cNvSpPr>
            <p:nvPr/>
          </p:nvSpPr>
          <p:spPr bwMode="auto">
            <a:xfrm>
              <a:off x="6527800" y="2193925"/>
              <a:ext cx="566738"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99" name="Freeform 85"/>
            <p:cNvSpPr>
              <a:spLocks/>
            </p:cNvSpPr>
            <p:nvPr/>
          </p:nvSpPr>
          <p:spPr bwMode="auto">
            <a:xfrm>
              <a:off x="6527800" y="2193925"/>
              <a:ext cx="566738" cy="127000"/>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0" name="Freeform 86"/>
            <p:cNvSpPr>
              <a:spLocks/>
            </p:cNvSpPr>
            <p:nvPr/>
          </p:nvSpPr>
          <p:spPr bwMode="auto">
            <a:xfrm>
              <a:off x="6500813" y="2220913"/>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01" name="Freeform 87"/>
            <p:cNvSpPr>
              <a:spLocks/>
            </p:cNvSpPr>
            <p:nvPr/>
          </p:nvSpPr>
          <p:spPr bwMode="auto">
            <a:xfrm>
              <a:off x="6500813" y="2220913"/>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6"/>
                  </a:lnTo>
                  <a:cubicBezTo>
                    <a:pt x="0" y="21"/>
                    <a:pt x="20" y="0"/>
                    <a:pt x="45" y="0"/>
                  </a:cubicBezTo>
                  <a:lnTo>
                    <a:pt x="907" y="0"/>
                  </a:lnTo>
                  <a:cubicBezTo>
                    <a:pt x="932" y="0"/>
                    <a:pt x="952" y="21"/>
                    <a:pt x="952" y="46"/>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2" name="Freeform 88"/>
            <p:cNvSpPr>
              <a:spLocks/>
            </p:cNvSpPr>
            <p:nvPr/>
          </p:nvSpPr>
          <p:spPr bwMode="auto">
            <a:xfrm>
              <a:off x="6473825" y="2247900"/>
              <a:ext cx="566738" cy="127000"/>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03" name="Freeform 89"/>
            <p:cNvSpPr>
              <a:spLocks/>
            </p:cNvSpPr>
            <p:nvPr/>
          </p:nvSpPr>
          <p:spPr bwMode="auto">
            <a:xfrm>
              <a:off x="6473825" y="2247900"/>
              <a:ext cx="566738" cy="127000"/>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70"/>
                  </a:moveTo>
                  <a:cubicBezTo>
                    <a:pt x="953" y="195"/>
                    <a:pt x="932" y="215"/>
                    <a:pt x="907" y="215"/>
                  </a:cubicBezTo>
                  <a:lnTo>
                    <a:pt x="46" y="215"/>
                  </a:lnTo>
                  <a:cubicBezTo>
                    <a:pt x="21" y="215"/>
                    <a:pt x="0" y="195"/>
                    <a:pt x="0" y="170"/>
                  </a:cubicBezTo>
                  <a:lnTo>
                    <a:pt x="0" y="45"/>
                  </a:lnTo>
                  <a:cubicBezTo>
                    <a:pt x="0" y="20"/>
                    <a:pt x="21" y="0"/>
                    <a:pt x="46" y="0"/>
                  </a:cubicBezTo>
                  <a:lnTo>
                    <a:pt x="907" y="0"/>
                  </a:lnTo>
                  <a:cubicBezTo>
                    <a:pt x="932" y="0"/>
                    <a:pt x="953" y="20"/>
                    <a:pt x="953" y="45"/>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4" name="Freeform 90"/>
            <p:cNvSpPr>
              <a:spLocks/>
            </p:cNvSpPr>
            <p:nvPr/>
          </p:nvSpPr>
          <p:spPr bwMode="auto">
            <a:xfrm>
              <a:off x="6446838" y="2274888"/>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05" name="Freeform 91"/>
            <p:cNvSpPr>
              <a:spLocks/>
            </p:cNvSpPr>
            <p:nvPr/>
          </p:nvSpPr>
          <p:spPr bwMode="auto">
            <a:xfrm>
              <a:off x="6446838" y="2274888"/>
              <a:ext cx="566737" cy="128587"/>
            </a:xfrm>
            <a:custGeom>
              <a:avLst/>
              <a:gdLst>
                <a:gd name="T0" fmla="*/ 2147483647 w 952"/>
                <a:gd name="T1" fmla="*/ 2147483647 h 216"/>
                <a:gd name="T2" fmla="*/ 2147483647 w 952"/>
                <a:gd name="T3" fmla="*/ 2147483647 h 216"/>
                <a:gd name="T4" fmla="*/ 2147483647 w 952"/>
                <a:gd name="T5" fmla="*/ 2147483647 h 216"/>
                <a:gd name="T6" fmla="*/ 0 w 952"/>
                <a:gd name="T7" fmla="*/ 2147483647 h 216"/>
                <a:gd name="T8" fmla="*/ 0 w 952"/>
                <a:gd name="T9" fmla="*/ 2147483647 h 216"/>
                <a:gd name="T10" fmla="*/ 2147483647 w 952"/>
                <a:gd name="T11" fmla="*/ 0 h 216"/>
                <a:gd name="T12" fmla="*/ 2147483647 w 952"/>
                <a:gd name="T13" fmla="*/ 0 h 216"/>
                <a:gd name="T14" fmla="*/ 2147483647 w 952"/>
                <a:gd name="T15" fmla="*/ 2147483647 h 216"/>
                <a:gd name="T16" fmla="*/ 2147483647 w 952"/>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6">
                  <a:moveTo>
                    <a:pt x="952" y="170"/>
                  </a:moveTo>
                  <a:cubicBezTo>
                    <a:pt x="952" y="195"/>
                    <a:pt x="932" y="216"/>
                    <a:pt x="907" y="216"/>
                  </a:cubicBezTo>
                  <a:lnTo>
                    <a:pt x="45" y="216"/>
                  </a:lnTo>
                  <a:cubicBezTo>
                    <a:pt x="20" y="216"/>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6" name="Freeform 92"/>
            <p:cNvSpPr>
              <a:spLocks/>
            </p:cNvSpPr>
            <p:nvPr/>
          </p:nvSpPr>
          <p:spPr bwMode="auto">
            <a:xfrm>
              <a:off x="6473825" y="4321175"/>
              <a:ext cx="566738" cy="128588"/>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6"/>
                  </a:lnTo>
                  <a:cubicBezTo>
                    <a:pt x="0" y="21"/>
                    <a:pt x="21" y="0"/>
                    <a:pt x="46" y="0"/>
                  </a:cubicBezTo>
                  <a:lnTo>
                    <a:pt x="907" y="0"/>
                  </a:lnTo>
                  <a:cubicBezTo>
                    <a:pt x="932" y="0"/>
                    <a:pt x="953" y="21"/>
                    <a:pt x="953" y="46"/>
                  </a:cubicBezTo>
                  <a:lnTo>
                    <a:pt x="953"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07" name="Freeform 93"/>
            <p:cNvSpPr>
              <a:spLocks/>
            </p:cNvSpPr>
            <p:nvPr/>
          </p:nvSpPr>
          <p:spPr bwMode="auto">
            <a:xfrm>
              <a:off x="6473825" y="4321175"/>
              <a:ext cx="566738" cy="128588"/>
            </a:xfrm>
            <a:custGeom>
              <a:avLst/>
              <a:gdLst>
                <a:gd name="T0" fmla="*/ 2147483647 w 953"/>
                <a:gd name="T1" fmla="*/ 2147483647 h 216"/>
                <a:gd name="T2" fmla="*/ 2147483647 w 953"/>
                <a:gd name="T3" fmla="*/ 2147483647 h 216"/>
                <a:gd name="T4" fmla="*/ 2147483647 w 953"/>
                <a:gd name="T5" fmla="*/ 2147483647 h 216"/>
                <a:gd name="T6" fmla="*/ 0 w 953"/>
                <a:gd name="T7" fmla="*/ 2147483647 h 216"/>
                <a:gd name="T8" fmla="*/ 0 w 953"/>
                <a:gd name="T9" fmla="*/ 2147483647 h 216"/>
                <a:gd name="T10" fmla="*/ 2147483647 w 953"/>
                <a:gd name="T11" fmla="*/ 0 h 216"/>
                <a:gd name="T12" fmla="*/ 2147483647 w 953"/>
                <a:gd name="T13" fmla="*/ 0 h 216"/>
                <a:gd name="T14" fmla="*/ 2147483647 w 953"/>
                <a:gd name="T15" fmla="*/ 2147483647 h 216"/>
                <a:gd name="T16" fmla="*/ 2147483647 w 953"/>
                <a:gd name="T17" fmla="*/ 2147483647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6">
                  <a:moveTo>
                    <a:pt x="953" y="170"/>
                  </a:moveTo>
                  <a:cubicBezTo>
                    <a:pt x="953" y="195"/>
                    <a:pt x="932" y="216"/>
                    <a:pt x="907" y="216"/>
                  </a:cubicBezTo>
                  <a:lnTo>
                    <a:pt x="46" y="216"/>
                  </a:lnTo>
                  <a:cubicBezTo>
                    <a:pt x="21" y="216"/>
                    <a:pt x="0" y="195"/>
                    <a:pt x="0" y="170"/>
                  </a:cubicBezTo>
                  <a:lnTo>
                    <a:pt x="0" y="46"/>
                  </a:lnTo>
                  <a:cubicBezTo>
                    <a:pt x="0" y="21"/>
                    <a:pt x="21" y="0"/>
                    <a:pt x="46" y="0"/>
                  </a:cubicBezTo>
                  <a:lnTo>
                    <a:pt x="907" y="0"/>
                  </a:lnTo>
                  <a:cubicBezTo>
                    <a:pt x="932" y="0"/>
                    <a:pt x="953" y="21"/>
                    <a:pt x="953" y="46"/>
                  </a:cubicBezTo>
                  <a:lnTo>
                    <a:pt x="953"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8" name="Freeform 94"/>
            <p:cNvSpPr>
              <a:spLocks/>
            </p:cNvSpPr>
            <p:nvPr/>
          </p:nvSpPr>
          <p:spPr bwMode="auto">
            <a:xfrm>
              <a:off x="6446838" y="4348163"/>
              <a:ext cx="566737"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09" name="Freeform 95"/>
            <p:cNvSpPr>
              <a:spLocks/>
            </p:cNvSpPr>
            <p:nvPr/>
          </p:nvSpPr>
          <p:spPr bwMode="auto">
            <a:xfrm>
              <a:off x="6446838" y="4348163"/>
              <a:ext cx="566737" cy="128587"/>
            </a:xfrm>
            <a:custGeom>
              <a:avLst/>
              <a:gdLst>
                <a:gd name="T0" fmla="*/ 2147483647 w 952"/>
                <a:gd name="T1" fmla="*/ 2147483647 h 215"/>
                <a:gd name="T2" fmla="*/ 2147483647 w 952"/>
                <a:gd name="T3" fmla="*/ 2147483647 h 215"/>
                <a:gd name="T4" fmla="*/ 2147483647 w 952"/>
                <a:gd name="T5" fmla="*/ 2147483647 h 215"/>
                <a:gd name="T6" fmla="*/ 0 w 952"/>
                <a:gd name="T7" fmla="*/ 2147483647 h 215"/>
                <a:gd name="T8" fmla="*/ 0 w 952"/>
                <a:gd name="T9" fmla="*/ 2147483647 h 215"/>
                <a:gd name="T10" fmla="*/ 2147483647 w 952"/>
                <a:gd name="T11" fmla="*/ 0 h 215"/>
                <a:gd name="T12" fmla="*/ 2147483647 w 952"/>
                <a:gd name="T13" fmla="*/ 0 h 215"/>
                <a:gd name="T14" fmla="*/ 2147483647 w 952"/>
                <a:gd name="T15" fmla="*/ 2147483647 h 215"/>
                <a:gd name="T16" fmla="*/ 2147483647 w 952"/>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2" h="215">
                  <a:moveTo>
                    <a:pt x="952" y="170"/>
                  </a:moveTo>
                  <a:cubicBezTo>
                    <a:pt x="952" y="195"/>
                    <a:pt x="932" y="215"/>
                    <a:pt x="907" y="215"/>
                  </a:cubicBezTo>
                  <a:lnTo>
                    <a:pt x="45" y="215"/>
                  </a:lnTo>
                  <a:cubicBezTo>
                    <a:pt x="20" y="215"/>
                    <a:pt x="0" y="195"/>
                    <a:pt x="0" y="170"/>
                  </a:cubicBezTo>
                  <a:lnTo>
                    <a:pt x="0" y="45"/>
                  </a:lnTo>
                  <a:cubicBezTo>
                    <a:pt x="0" y="20"/>
                    <a:pt x="20" y="0"/>
                    <a:pt x="45" y="0"/>
                  </a:cubicBezTo>
                  <a:lnTo>
                    <a:pt x="907" y="0"/>
                  </a:lnTo>
                  <a:cubicBezTo>
                    <a:pt x="932" y="0"/>
                    <a:pt x="952" y="20"/>
                    <a:pt x="952" y="45"/>
                  </a:cubicBezTo>
                  <a:lnTo>
                    <a:pt x="952" y="170"/>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0" name="Freeform 96"/>
            <p:cNvSpPr>
              <a:spLocks/>
            </p:cNvSpPr>
            <p:nvPr/>
          </p:nvSpPr>
          <p:spPr bwMode="auto">
            <a:xfrm>
              <a:off x="2428875" y="5267325"/>
              <a:ext cx="782638"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5"/>
                  </a:lnTo>
                  <a:cubicBezTo>
                    <a:pt x="0" y="20"/>
                    <a:pt x="21" y="0"/>
                    <a:pt x="45" y="0"/>
                  </a:cubicBezTo>
                  <a:lnTo>
                    <a:pt x="1270" y="0"/>
                  </a:lnTo>
                  <a:cubicBezTo>
                    <a:pt x="1295" y="0"/>
                    <a:pt x="1315" y="20"/>
                    <a:pt x="1315" y="45"/>
                  </a:cubicBezTo>
                  <a:lnTo>
                    <a:pt x="1315"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11" name="Freeform 97"/>
            <p:cNvSpPr>
              <a:spLocks/>
            </p:cNvSpPr>
            <p:nvPr/>
          </p:nvSpPr>
          <p:spPr bwMode="auto">
            <a:xfrm>
              <a:off x="2428875" y="5267325"/>
              <a:ext cx="782638"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5"/>
                  </a:lnTo>
                  <a:cubicBezTo>
                    <a:pt x="0" y="20"/>
                    <a:pt x="21" y="0"/>
                    <a:pt x="45" y="0"/>
                  </a:cubicBezTo>
                  <a:lnTo>
                    <a:pt x="1270" y="0"/>
                  </a:lnTo>
                  <a:cubicBezTo>
                    <a:pt x="1295" y="0"/>
                    <a:pt x="1315" y="20"/>
                    <a:pt x="1315" y="45"/>
                  </a:cubicBezTo>
                  <a:lnTo>
                    <a:pt x="1315"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2" name="Freeform 98"/>
            <p:cNvSpPr>
              <a:spLocks/>
            </p:cNvSpPr>
            <p:nvPr/>
          </p:nvSpPr>
          <p:spPr bwMode="auto">
            <a:xfrm>
              <a:off x="2428875" y="4989513"/>
              <a:ext cx="782638"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113" name="Freeform 99"/>
            <p:cNvSpPr>
              <a:spLocks/>
            </p:cNvSpPr>
            <p:nvPr/>
          </p:nvSpPr>
          <p:spPr bwMode="auto">
            <a:xfrm>
              <a:off x="2428875" y="4989513"/>
              <a:ext cx="782638"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4" name="Freeform 100"/>
            <p:cNvSpPr>
              <a:spLocks/>
            </p:cNvSpPr>
            <p:nvPr/>
          </p:nvSpPr>
          <p:spPr bwMode="auto">
            <a:xfrm>
              <a:off x="2428875" y="4159250"/>
              <a:ext cx="782638" cy="249238"/>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115" name="Freeform 101"/>
            <p:cNvSpPr>
              <a:spLocks/>
            </p:cNvSpPr>
            <p:nvPr/>
          </p:nvSpPr>
          <p:spPr bwMode="auto">
            <a:xfrm>
              <a:off x="2428875" y="3883025"/>
              <a:ext cx="782638" cy="249238"/>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116" name="Freeform 102"/>
            <p:cNvSpPr>
              <a:spLocks/>
            </p:cNvSpPr>
            <p:nvPr/>
          </p:nvSpPr>
          <p:spPr bwMode="auto">
            <a:xfrm>
              <a:off x="2428875" y="3606800"/>
              <a:ext cx="782638" cy="249238"/>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117" name="Freeform 103"/>
            <p:cNvSpPr>
              <a:spLocks/>
            </p:cNvSpPr>
            <p:nvPr/>
          </p:nvSpPr>
          <p:spPr bwMode="auto">
            <a:xfrm>
              <a:off x="2428875" y="3328988"/>
              <a:ext cx="782638" cy="250825"/>
            </a:xfrm>
            <a:custGeom>
              <a:avLst/>
              <a:gdLst>
                <a:gd name="T0" fmla="*/ 2147483647 w 1315"/>
                <a:gd name="T1" fmla="*/ 2147483647 h 420"/>
                <a:gd name="T2" fmla="*/ 2147483647 w 1315"/>
                <a:gd name="T3" fmla="*/ 2147483647 h 420"/>
                <a:gd name="T4" fmla="*/ 2147483647 w 1315"/>
                <a:gd name="T5" fmla="*/ 2147483647 h 420"/>
                <a:gd name="T6" fmla="*/ 0 w 1315"/>
                <a:gd name="T7" fmla="*/ 2147483647 h 420"/>
                <a:gd name="T8" fmla="*/ 0 w 1315"/>
                <a:gd name="T9" fmla="*/ 2147483647 h 420"/>
                <a:gd name="T10" fmla="*/ 2147483647 w 1315"/>
                <a:gd name="T11" fmla="*/ 0 h 420"/>
                <a:gd name="T12" fmla="*/ 2147483647 w 1315"/>
                <a:gd name="T13" fmla="*/ 0 h 420"/>
                <a:gd name="T14" fmla="*/ 2147483647 w 1315"/>
                <a:gd name="T15" fmla="*/ 2147483647 h 420"/>
                <a:gd name="T16" fmla="*/ 2147483647 w 1315"/>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20">
                  <a:moveTo>
                    <a:pt x="1315" y="374"/>
                  </a:moveTo>
                  <a:cubicBezTo>
                    <a:pt x="1315" y="399"/>
                    <a:pt x="1295" y="420"/>
                    <a:pt x="1270" y="420"/>
                  </a:cubicBezTo>
                  <a:lnTo>
                    <a:pt x="45" y="420"/>
                  </a:lnTo>
                  <a:cubicBezTo>
                    <a:pt x="21" y="420"/>
                    <a:pt x="0" y="399"/>
                    <a:pt x="0" y="374"/>
                  </a:cubicBezTo>
                  <a:lnTo>
                    <a:pt x="0" y="46"/>
                  </a:lnTo>
                  <a:cubicBezTo>
                    <a:pt x="0" y="21"/>
                    <a:pt x="21" y="0"/>
                    <a:pt x="45" y="0"/>
                  </a:cubicBezTo>
                  <a:lnTo>
                    <a:pt x="1270" y="0"/>
                  </a:lnTo>
                  <a:cubicBezTo>
                    <a:pt x="1295" y="0"/>
                    <a:pt x="1315" y="21"/>
                    <a:pt x="1315" y="46"/>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118" name="Freeform 104"/>
            <p:cNvSpPr>
              <a:spLocks/>
            </p:cNvSpPr>
            <p:nvPr/>
          </p:nvSpPr>
          <p:spPr bwMode="auto">
            <a:xfrm>
              <a:off x="2428875" y="3052763"/>
              <a:ext cx="782638" cy="249237"/>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119" name="Freeform 105"/>
            <p:cNvSpPr>
              <a:spLocks/>
            </p:cNvSpPr>
            <p:nvPr/>
          </p:nvSpPr>
          <p:spPr bwMode="auto">
            <a:xfrm>
              <a:off x="2428875" y="2776538"/>
              <a:ext cx="782638" cy="249237"/>
            </a:xfrm>
            <a:custGeom>
              <a:avLst/>
              <a:gdLst>
                <a:gd name="T0" fmla="*/ 2147483647 w 1315"/>
                <a:gd name="T1" fmla="*/ 2147483647 h 419"/>
                <a:gd name="T2" fmla="*/ 2147483647 w 1315"/>
                <a:gd name="T3" fmla="*/ 2147483647 h 419"/>
                <a:gd name="T4" fmla="*/ 2147483647 w 1315"/>
                <a:gd name="T5" fmla="*/ 2147483647 h 419"/>
                <a:gd name="T6" fmla="*/ 0 w 1315"/>
                <a:gd name="T7" fmla="*/ 2147483647 h 419"/>
                <a:gd name="T8" fmla="*/ 0 w 1315"/>
                <a:gd name="T9" fmla="*/ 2147483647 h 419"/>
                <a:gd name="T10" fmla="*/ 2147483647 w 1315"/>
                <a:gd name="T11" fmla="*/ 0 h 419"/>
                <a:gd name="T12" fmla="*/ 2147483647 w 1315"/>
                <a:gd name="T13" fmla="*/ 0 h 419"/>
                <a:gd name="T14" fmla="*/ 2147483647 w 1315"/>
                <a:gd name="T15" fmla="*/ 2147483647 h 419"/>
                <a:gd name="T16" fmla="*/ 2147483647 w 1315"/>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5" h="419">
                  <a:moveTo>
                    <a:pt x="1315" y="374"/>
                  </a:moveTo>
                  <a:cubicBezTo>
                    <a:pt x="1315" y="399"/>
                    <a:pt x="1295" y="419"/>
                    <a:pt x="1270" y="419"/>
                  </a:cubicBezTo>
                  <a:lnTo>
                    <a:pt x="45" y="419"/>
                  </a:lnTo>
                  <a:cubicBezTo>
                    <a:pt x="21" y="419"/>
                    <a:pt x="0" y="399"/>
                    <a:pt x="0" y="374"/>
                  </a:cubicBezTo>
                  <a:lnTo>
                    <a:pt x="0" y="45"/>
                  </a:lnTo>
                  <a:cubicBezTo>
                    <a:pt x="0" y="20"/>
                    <a:pt x="21" y="0"/>
                    <a:pt x="45" y="0"/>
                  </a:cubicBezTo>
                  <a:lnTo>
                    <a:pt x="1270" y="0"/>
                  </a:lnTo>
                  <a:cubicBezTo>
                    <a:pt x="1295" y="0"/>
                    <a:pt x="1315" y="20"/>
                    <a:pt x="1315" y="45"/>
                  </a:cubicBezTo>
                  <a:lnTo>
                    <a:pt x="1315" y="374"/>
                  </a:lnTo>
                  <a:close/>
                </a:path>
              </a:pathLst>
            </a:custGeom>
            <a:solidFill>
              <a:schemeClr val="tx2">
                <a:lumMod val="60000"/>
                <a:lumOff val="40000"/>
              </a:schemeClr>
            </a:solidFill>
            <a:ln>
              <a:noFill/>
            </a:ln>
          </p:spPr>
          <p:txBody>
            <a:bodyPr>
              <a:noAutofit/>
            </a:bodyPr>
            <a:lstStyle/>
            <a:p>
              <a:endParaRPr lang="en-GB" dirty="0"/>
            </a:p>
          </p:txBody>
        </p:sp>
        <p:sp>
          <p:nvSpPr>
            <p:cNvPr id="120" name="Freeform 114"/>
            <p:cNvSpPr>
              <a:spLocks/>
            </p:cNvSpPr>
            <p:nvPr/>
          </p:nvSpPr>
          <p:spPr bwMode="auto">
            <a:xfrm>
              <a:off x="4743450" y="2744788"/>
              <a:ext cx="53975" cy="109537"/>
            </a:xfrm>
            <a:custGeom>
              <a:avLst/>
              <a:gdLst>
                <a:gd name="T0" fmla="*/ 2147483647 w 34"/>
                <a:gd name="T1" fmla="*/ 2147483647 h 69"/>
                <a:gd name="T2" fmla="*/ 0 w 34"/>
                <a:gd name="T3" fmla="*/ 2147483647 h 69"/>
                <a:gd name="T4" fmla="*/ 2147483647 w 34"/>
                <a:gd name="T5" fmla="*/ 0 h 69"/>
                <a:gd name="T6" fmla="*/ 2147483647 w 34"/>
                <a:gd name="T7" fmla="*/ 2147483647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9">
                  <a:moveTo>
                    <a:pt x="34" y="69"/>
                  </a:moveTo>
                  <a:lnTo>
                    <a:pt x="0" y="35"/>
                  </a:lnTo>
                  <a:lnTo>
                    <a:pt x="34" y="0"/>
                  </a:lnTo>
                  <a:lnTo>
                    <a:pt x="34" y="69"/>
                  </a:lnTo>
                  <a:close/>
                </a:path>
              </a:pathLst>
            </a:custGeom>
            <a:solidFill>
              <a:schemeClr val="accent4">
                <a:lumMod val="75000"/>
              </a:schemeClr>
            </a:solidFill>
            <a:ln>
              <a:noFill/>
            </a:ln>
          </p:spPr>
          <p:txBody>
            <a:bodyPr>
              <a:noAutofit/>
            </a:bodyPr>
            <a:lstStyle/>
            <a:p>
              <a:endParaRPr lang="en-GB" dirty="0"/>
            </a:p>
          </p:txBody>
        </p:sp>
        <p:sp>
          <p:nvSpPr>
            <p:cNvPr id="121" name="Freeform 115"/>
            <p:cNvSpPr>
              <a:spLocks/>
            </p:cNvSpPr>
            <p:nvPr/>
          </p:nvSpPr>
          <p:spPr bwMode="auto">
            <a:xfrm>
              <a:off x="5289550" y="395287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2" name="Freeform 116"/>
            <p:cNvSpPr>
              <a:spLocks/>
            </p:cNvSpPr>
            <p:nvPr/>
          </p:nvSpPr>
          <p:spPr bwMode="auto">
            <a:xfrm>
              <a:off x="5289550" y="33131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3" name="Freeform 117"/>
            <p:cNvSpPr>
              <a:spLocks/>
            </p:cNvSpPr>
            <p:nvPr/>
          </p:nvSpPr>
          <p:spPr bwMode="auto">
            <a:xfrm>
              <a:off x="5289550" y="436086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4" name="Freeform 118"/>
            <p:cNvSpPr>
              <a:spLocks/>
            </p:cNvSpPr>
            <p:nvPr/>
          </p:nvSpPr>
          <p:spPr bwMode="auto">
            <a:xfrm>
              <a:off x="5289550" y="48196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5" name="Freeform 119"/>
            <p:cNvSpPr>
              <a:spLocks/>
            </p:cNvSpPr>
            <p:nvPr/>
          </p:nvSpPr>
          <p:spPr bwMode="auto">
            <a:xfrm>
              <a:off x="4743450" y="5322362"/>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p:spPr>
          <p:txBody>
            <a:bodyPr>
              <a:noAutofit/>
            </a:bodyPr>
            <a:lstStyle/>
            <a:p>
              <a:endParaRPr lang="en-GB" dirty="0"/>
            </a:p>
          </p:txBody>
        </p:sp>
        <p:sp>
          <p:nvSpPr>
            <p:cNvPr id="126" name="Freeform 120"/>
            <p:cNvSpPr>
              <a:spLocks/>
            </p:cNvSpPr>
            <p:nvPr/>
          </p:nvSpPr>
          <p:spPr bwMode="auto">
            <a:xfrm>
              <a:off x="5289550" y="560387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7" name="Freeform 121"/>
            <p:cNvSpPr>
              <a:spLocks/>
            </p:cNvSpPr>
            <p:nvPr/>
          </p:nvSpPr>
          <p:spPr bwMode="auto">
            <a:xfrm>
              <a:off x="6365875" y="48196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8" name="Freeform 122"/>
            <p:cNvSpPr>
              <a:spLocks/>
            </p:cNvSpPr>
            <p:nvPr/>
          </p:nvSpPr>
          <p:spPr bwMode="auto">
            <a:xfrm>
              <a:off x="6365875" y="436086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29" name="Freeform 123"/>
            <p:cNvSpPr>
              <a:spLocks/>
            </p:cNvSpPr>
            <p:nvPr/>
          </p:nvSpPr>
          <p:spPr bwMode="auto">
            <a:xfrm>
              <a:off x="6365875" y="395287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0" name="Freeform 124"/>
            <p:cNvSpPr>
              <a:spLocks/>
            </p:cNvSpPr>
            <p:nvPr/>
          </p:nvSpPr>
          <p:spPr bwMode="auto">
            <a:xfrm>
              <a:off x="6365875" y="33131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1" name="Freeform 125"/>
            <p:cNvSpPr>
              <a:spLocks/>
            </p:cNvSpPr>
            <p:nvPr/>
          </p:nvSpPr>
          <p:spPr bwMode="auto">
            <a:xfrm>
              <a:off x="6365875" y="57213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2" name="Freeform 126"/>
            <p:cNvSpPr>
              <a:spLocks/>
            </p:cNvSpPr>
            <p:nvPr/>
          </p:nvSpPr>
          <p:spPr bwMode="auto">
            <a:xfrm>
              <a:off x="6365875" y="55054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3" name="Freeform 127"/>
            <p:cNvSpPr>
              <a:spLocks/>
            </p:cNvSpPr>
            <p:nvPr/>
          </p:nvSpPr>
          <p:spPr bwMode="auto">
            <a:xfrm>
              <a:off x="6365875" y="52895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4" name="Freeform 128"/>
            <p:cNvSpPr>
              <a:spLocks/>
            </p:cNvSpPr>
            <p:nvPr/>
          </p:nvSpPr>
          <p:spPr bwMode="auto">
            <a:xfrm>
              <a:off x="6365875" y="59372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5" name="Freeform 129"/>
            <p:cNvSpPr>
              <a:spLocks/>
            </p:cNvSpPr>
            <p:nvPr/>
          </p:nvSpPr>
          <p:spPr bwMode="auto">
            <a:xfrm>
              <a:off x="6365875" y="28686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6" name="Freeform 130"/>
            <p:cNvSpPr>
              <a:spLocks/>
            </p:cNvSpPr>
            <p:nvPr/>
          </p:nvSpPr>
          <p:spPr bwMode="auto">
            <a:xfrm>
              <a:off x="6365875" y="22844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37" name="Freeform 131"/>
            <p:cNvSpPr>
              <a:spLocks/>
            </p:cNvSpPr>
            <p:nvPr/>
          </p:nvSpPr>
          <p:spPr bwMode="auto">
            <a:xfrm>
              <a:off x="3475038" y="6184900"/>
              <a:ext cx="107950" cy="52388"/>
            </a:xfrm>
            <a:custGeom>
              <a:avLst/>
              <a:gdLst>
                <a:gd name="T0" fmla="*/ 0 w 68"/>
                <a:gd name="T1" fmla="*/ 2147483647 h 33"/>
                <a:gd name="T2" fmla="*/ 2147483647 w 68"/>
                <a:gd name="T3" fmla="*/ 0 h 33"/>
                <a:gd name="T4" fmla="*/ 2147483647 w 68"/>
                <a:gd name="T5" fmla="*/ 2147483647 h 33"/>
                <a:gd name="T6" fmla="*/ 0 w 68"/>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3">
                  <a:moveTo>
                    <a:pt x="0" y="33"/>
                  </a:moveTo>
                  <a:lnTo>
                    <a:pt x="34" y="0"/>
                  </a:lnTo>
                  <a:lnTo>
                    <a:pt x="68" y="33"/>
                  </a:lnTo>
                  <a:lnTo>
                    <a:pt x="0" y="33"/>
                  </a:lnTo>
                  <a:close/>
                </a:path>
              </a:pathLst>
            </a:custGeom>
            <a:solidFill>
              <a:schemeClr val="accent4">
                <a:lumMod val="75000"/>
              </a:schemeClr>
            </a:solidFill>
            <a:ln>
              <a:noFill/>
            </a:ln>
          </p:spPr>
          <p:txBody>
            <a:bodyPr>
              <a:noAutofit/>
            </a:bodyPr>
            <a:lstStyle/>
            <a:p>
              <a:endParaRPr lang="en-GB" dirty="0"/>
            </a:p>
          </p:txBody>
        </p:sp>
        <p:sp>
          <p:nvSpPr>
            <p:cNvPr id="138" name="Freeform 134"/>
            <p:cNvSpPr>
              <a:spLocks/>
            </p:cNvSpPr>
            <p:nvPr/>
          </p:nvSpPr>
          <p:spPr bwMode="auto">
            <a:xfrm>
              <a:off x="5254625" y="5980113"/>
              <a:ext cx="53975" cy="107950"/>
            </a:xfrm>
            <a:custGeom>
              <a:avLst/>
              <a:gdLst>
                <a:gd name="T0" fmla="*/ 0 w 34"/>
                <a:gd name="T1" fmla="*/ 2147483647 h 68"/>
                <a:gd name="T2" fmla="*/ 2147483647 w 34"/>
                <a:gd name="T3" fmla="*/ 2147483647 h 68"/>
                <a:gd name="T4" fmla="*/ 0 w 34"/>
                <a:gd name="T5" fmla="*/ 0 h 68"/>
                <a:gd name="T6" fmla="*/ 0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68"/>
                  </a:moveTo>
                  <a:lnTo>
                    <a:pt x="34" y="34"/>
                  </a:lnTo>
                  <a:lnTo>
                    <a:pt x="0" y="0"/>
                  </a:lnTo>
                  <a:lnTo>
                    <a:pt x="0" y="68"/>
                  </a:lnTo>
                  <a:close/>
                </a:path>
              </a:pathLst>
            </a:custGeom>
            <a:solidFill>
              <a:schemeClr val="accent4">
                <a:lumMod val="75000"/>
              </a:schemeClr>
            </a:solidFill>
            <a:ln>
              <a:noFill/>
            </a:ln>
          </p:spPr>
          <p:txBody>
            <a:bodyPr>
              <a:noAutofit/>
            </a:bodyPr>
            <a:lstStyle/>
            <a:p>
              <a:endParaRPr lang="en-GB" dirty="0"/>
            </a:p>
          </p:txBody>
        </p:sp>
        <p:sp>
          <p:nvSpPr>
            <p:cNvPr id="139" name="Freeform 135"/>
            <p:cNvSpPr>
              <a:spLocks/>
            </p:cNvSpPr>
            <p:nvPr/>
          </p:nvSpPr>
          <p:spPr bwMode="auto">
            <a:xfrm>
              <a:off x="5108575" y="5980113"/>
              <a:ext cx="53975" cy="107950"/>
            </a:xfrm>
            <a:custGeom>
              <a:avLst/>
              <a:gdLst>
                <a:gd name="T0" fmla="*/ 2147483647 w 34"/>
                <a:gd name="T1" fmla="*/ 0 h 68"/>
                <a:gd name="T2" fmla="*/ 0 w 34"/>
                <a:gd name="T3" fmla="*/ 2147483647 h 68"/>
                <a:gd name="T4" fmla="*/ 2147483647 w 34"/>
                <a:gd name="T5" fmla="*/ 2147483647 h 68"/>
                <a:gd name="T6" fmla="*/ 2147483647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0"/>
                  </a:moveTo>
                  <a:lnTo>
                    <a:pt x="0" y="34"/>
                  </a:lnTo>
                  <a:lnTo>
                    <a:pt x="34" y="68"/>
                  </a:lnTo>
                  <a:lnTo>
                    <a:pt x="34" y="0"/>
                  </a:lnTo>
                  <a:close/>
                </a:path>
              </a:pathLst>
            </a:custGeom>
            <a:solidFill>
              <a:schemeClr val="accent4">
                <a:lumMod val="75000"/>
              </a:schemeClr>
            </a:solidFill>
            <a:ln>
              <a:noFill/>
            </a:ln>
          </p:spPr>
          <p:txBody>
            <a:bodyPr>
              <a:noAutofit/>
            </a:bodyPr>
            <a:lstStyle/>
            <a:p>
              <a:endParaRPr lang="en-GB" dirty="0"/>
            </a:p>
          </p:txBody>
        </p:sp>
        <p:sp>
          <p:nvSpPr>
            <p:cNvPr id="140" name="Freeform 136"/>
            <p:cNvSpPr>
              <a:spLocks/>
            </p:cNvSpPr>
            <p:nvPr/>
          </p:nvSpPr>
          <p:spPr bwMode="auto">
            <a:xfrm>
              <a:off x="3435875" y="38925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41" name="Freeform 137"/>
            <p:cNvSpPr>
              <a:spLocks/>
            </p:cNvSpPr>
            <p:nvPr/>
          </p:nvSpPr>
          <p:spPr bwMode="auto">
            <a:xfrm>
              <a:off x="3435875" y="30162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3"/>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42" name="Freeform 138"/>
            <p:cNvSpPr>
              <a:spLocks/>
            </p:cNvSpPr>
            <p:nvPr/>
          </p:nvSpPr>
          <p:spPr bwMode="auto">
            <a:xfrm>
              <a:off x="3435875" y="522922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43" name="Freeform 139"/>
            <p:cNvSpPr>
              <a:spLocks/>
            </p:cNvSpPr>
            <p:nvPr/>
          </p:nvSpPr>
          <p:spPr bwMode="auto">
            <a:xfrm>
              <a:off x="3437462" y="4479925"/>
              <a:ext cx="53975" cy="109538"/>
            </a:xfrm>
            <a:custGeom>
              <a:avLst/>
              <a:gdLst>
                <a:gd name="T0" fmla="*/ 0 w 34"/>
                <a:gd name="T1" fmla="*/ 0 h 69"/>
                <a:gd name="T2" fmla="*/ 2147483647 w 34"/>
                <a:gd name="T3" fmla="*/ 2147483647 h 69"/>
                <a:gd name="T4" fmla="*/ 0 w 34"/>
                <a:gd name="T5" fmla="*/ 2147483647 h 69"/>
                <a:gd name="T6" fmla="*/ 0 w 34"/>
                <a:gd name="T7" fmla="*/ 0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9">
                  <a:moveTo>
                    <a:pt x="0" y="0"/>
                  </a:moveTo>
                  <a:lnTo>
                    <a:pt x="34" y="35"/>
                  </a:lnTo>
                  <a:lnTo>
                    <a:pt x="0" y="69"/>
                  </a:lnTo>
                  <a:lnTo>
                    <a:pt x="0" y="0"/>
                  </a:lnTo>
                  <a:close/>
                </a:path>
              </a:pathLst>
            </a:custGeom>
            <a:solidFill>
              <a:schemeClr val="accent4">
                <a:lumMod val="75000"/>
              </a:schemeClr>
            </a:solidFill>
            <a:ln>
              <a:noFill/>
            </a:ln>
          </p:spPr>
          <p:txBody>
            <a:bodyPr>
              <a:noAutofit/>
            </a:bodyPr>
            <a:lstStyle/>
            <a:p>
              <a:endParaRPr lang="en-GB" dirty="0"/>
            </a:p>
          </p:txBody>
        </p:sp>
        <p:sp>
          <p:nvSpPr>
            <p:cNvPr id="144" name="Freeform 140"/>
            <p:cNvSpPr>
              <a:spLocks/>
            </p:cNvSpPr>
            <p:nvPr/>
          </p:nvSpPr>
          <p:spPr bwMode="auto">
            <a:xfrm>
              <a:off x="3435875" y="477996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45" name="Line 141"/>
            <p:cNvSpPr>
              <a:spLocks noChangeShapeType="1"/>
            </p:cNvSpPr>
            <p:nvPr/>
          </p:nvSpPr>
          <p:spPr bwMode="auto">
            <a:xfrm>
              <a:off x="5075238" y="4006850"/>
              <a:ext cx="2286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6" name="Freeform 142"/>
            <p:cNvSpPr>
              <a:spLocks/>
            </p:cNvSpPr>
            <p:nvPr/>
          </p:nvSpPr>
          <p:spPr bwMode="auto">
            <a:xfrm>
              <a:off x="4791075" y="2803525"/>
              <a:ext cx="512763" cy="2070100"/>
            </a:xfrm>
            <a:custGeom>
              <a:avLst/>
              <a:gdLst>
                <a:gd name="T0" fmla="*/ 2147483647 w 323"/>
                <a:gd name="T1" fmla="*/ 2147483647 h 1304"/>
                <a:gd name="T2" fmla="*/ 2147483647 w 323"/>
                <a:gd name="T3" fmla="*/ 2147483647 h 1304"/>
                <a:gd name="T4" fmla="*/ 2147483647 w 323"/>
                <a:gd name="T5" fmla="*/ 0 h 1304"/>
                <a:gd name="T6" fmla="*/ 0 w 323"/>
                <a:gd name="T7" fmla="*/ 0 h 13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3" h="1304">
                  <a:moveTo>
                    <a:pt x="323" y="1304"/>
                  </a:moveTo>
                  <a:lnTo>
                    <a:pt x="179" y="1304"/>
                  </a:lnTo>
                  <a:lnTo>
                    <a:pt x="179" y="0"/>
                  </a:lnTo>
                  <a:lnTo>
                    <a:pt x="0" y="0"/>
                  </a:lnTo>
                </a:path>
              </a:pathLst>
            </a:custGeom>
            <a:noFill/>
            <a:ln w="38100"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chemeClr val="accent4">
                    <a:lumMod val="75000"/>
                  </a:schemeClr>
                </a:solidFill>
              </a:endParaRPr>
            </a:p>
          </p:txBody>
        </p:sp>
        <p:sp>
          <p:nvSpPr>
            <p:cNvPr id="147" name="Line 143"/>
            <p:cNvSpPr>
              <a:spLocks noChangeShapeType="1"/>
            </p:cNvSpPr>
            <p:nvPr/>
          </p:nvSpPr>
          <p:spPr bwMode="auto">
            <a:xfrm>
              <a:off x="5075238" y="4414838"/>
              <a:ext cx="2286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8" name="Line 144"/>
            <p:cNvSpPr>
              <a:spLocks noChangeShapeType="1"/>
            </p:cNvSpPr>
            <p:nvPr/>
          </p:nvSpPr>
          <p:spPr bwMode="auto">
            <a:xfrm>
              <a:off x="5075238" y="3367088"/>
              <a:ext cx="2286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9" name="Freeform 145"/>
            <p:cNvSpPr>
              <a:spLocks/>
            </p:cNvSpPr>
            <p:nvPr/>
          </p:nvSpPr>
          <p:spPr bwMode="auto">
            <a:xfrm>
              <a:off x="4791075" y="5376102"/>
              <a:ext cx="512763" cy="281748"/>
            </a:xfrm>
            <a:custGeom>
              <a:avLst/>
              <a:gdLst>
                <a:gd name="T0" fmla="*/ 2147483647 w 323"/>
                <a:gd name="T1" fmla="*/ 2147483647 h 236"/>
                <a:gd name="T2" fmla="*/ 2147483647 w 323"/>
                <a:gd name="T3" fmla="*/ 2147483647 h 236"/>
                <a:gd name="T4" fmla="*/ 2147483647 w 323"/>
                <a:gd name="T5" fmla="*/ 0 h 236"/>
                <a:gd name="T6" fmla="*/ 0 w 323"/>
                <a:gd name="T7" fmla="*/ 0 h 2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3" h="236">
                  <a:moveTo>
                    <a:pt x="323" y="236"/>
                  </a:moveTo>
                  <a:lnTo>
                    <a:pt x="179" y="236"/>
                  </a:lnTo>
                  <a:lnTo>
                    <a:pt x="179" y="0"/>
                  </a:lnTo>
                  <a:lnTo>
                    <a:pt x="0" y="0"/>
                  </a:lnTo>
                </a:path>
              </a:pathLst>
            </a:custGeom>
            <a:noFill/>
            <a:ln w="38100"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chemeClr val="accent4">
                    <a:lumMod val="75000"/>
                  </a:schemeClr>
                </a:solidFill>
              </a:endParaRPr>
            </a:p>
          </p:txBody>
        </p:sp>
        <p:sp>
          <p:nvSpPr>
            <p:cNvPr id="150" name="Line 148"/>
            <p:cNvSpPr>
              <a:spLocks noChangeShapeType="1"/>
            </p:cNvSpPr>
            <p:nvPr/>
          </p:nvSpPr>
          <p:spPr bwMode="auto">
            <a:xfrm>
              <a:off x="6111875" y="4873625"/>
              <a:ext cx="26987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51" name="Line 149"/>
            <p:cNvSpPr>
              <a:spLocks noChangeShapeType="1"/>
            </p:cNvSpPr>
            <p:nvPr/>
          </p:nvSpPr>
          <p:spPr bwMode="auto">
            <a:xfrm>
              <a:off x="6111875" y="4414838"/>
              <a:ext cx="26987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52" name="Line 150"/>
            <p:cNvSpPr>
              <a:spLocks noChangeShapeType="1"/>
            </p:cNvSpPr>
            <p:nvPr/>
          </p:nvSpPr>
          <p:spPr bwMode="auto">
            <a:xfrm>
              <a:off x="6111875" y="4006850"/>
              <a:ext cx="26987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53" name="Line 151"/>
            <p:cNvSpPr>
              <a:spLocks noChangeShapeType="1"/>
            </p:cNvSpPr>
            <p:nvPr/>
          </p:nvSpPr>
          <p:spPr bwMode="auto">
            <a:xfrm>
              <a:off x="6111875" y="3367088"/>
              <a:ext cx="26987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54" name="Line 152"/>
            <p:cNvSpPr>
              <a:spLocks noChangeShapeType="1"/>
            </p:cNvSpPr>
            <p:nvPr/>
          </p:nvSpPr>
          <p:spPr bwMode="auto">
            <a:xfrm>
              <a:off x="6111875" y="5775325"/>
              <a:ext cx="26987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55" name="Line 153"/>
            <p:cNvSpPr>
              <a:spLocks noChangeShapeType="1"/>
            </p:cNvSpPr>
            <p:nvPr/>
          </p:nvSpPr>
          <p:spPr bwMode="auto">
            <a:xfrm>
              <a:off x="6111875" y="5559425"/>
              <a:ext cx="26987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56" name="Line 154"/>
            <p:cNvSpPr>
              <a:spLocks noChangeShapeType="1"/>
            </p:cNvSpPr>
            <p:nvPr/>
          </p:nvSpPr>
          <p:spPr bwMode="auto">
            <a:xfrm>
              <a:off x="6111875" y="5343525"/>
              <a:ext cx="26987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57" name="Line 155"/>
            <p:cNvSpPr>
              <a:spLocks noChangeShapeType="1"/>
            </p:cNvSpPr>
            <p:nvPr/>
          </p:nvSpPr>
          <p:spPr bwMode="auto">
            <a:xfrm>
              <a:off x="6111875" y="5991225"/>
              <a:ext cx="26987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8" name="Line 156"/>
            <p:cNvSpPr>
              <a:spLocks noChangeShapeType="1"/>
            </p:cNvSpPr>
            <p:nvPr/>
          </p:nvSpPr>
          <p:spPr bwMode="auto">
            <a:xfrm>
              <a:off x="6192838" y="2922588"/>
              <a:ext cx="18891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59" name="Line 157"/>
            <p:cNvSpPr>
              <a:spLocks noChangeShapeType="1"/>
            </p:cNvSpPr>
            <p:nvPr/>
          </p:nvSpPr>
          <p:spPr bwMode="auto">
            <a:xfrm>
              <a:off x="6192838" y="2338388"/>
              <a:ext cx="18891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60" name="Line 158"/>
            <p:cNvSpPr>
              <a:spLocks noChangeShapeType="1"/>
            </p:cNvSpPr>
            <p:nvPr/>
          </p:nvSpPr>
          <p:spPr bwMode="auto">
            <a:xfrm>
              <a:off x="3529013" y="6216650"/>
              <a:ext cx="0" cy="115888"/>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1" name="Line 159"/>
            <p:cNvSpPr>
              <a:spLocks noChangeShapeType="1"/>
            </p:cNvSpPr>
            <p:nvPr/>
          </p:nvSpPr>
          <p:spPr bwMode="auto">
            <a:xfrm flipH="1">
              <a:off x="3390900" y="6332538"/>
              <a:ext cx="128111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2" name="Line 160"/>
            <p:cNvSpPr>
              <a:spLocks noChangeShapeType="1"/>
            </p:cNvSpPr>
            <p:nvPr/>
          </p:nvSpPr>
          <p:spPr bwMode="auto">
            <a:xfrm>
              <a:off x="5143500" y="6034088"/>
              <a:ext cx="134938"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3" name="Line 162"/>
            <p:cNvSpPr>
              <a:spLocks noChangeShapeType="1"/>
            </p:cNvSpPr>
            <p:nvPr/>
          </p:nvSpPr>
          <p:spPr bwMode="auto">
            <a:xfrm>
              <a:off x="3310462" y="3946525"/>
              <a:ext cx="14922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64" name="Line 163"/>
            <p:cNvSpPr>
              <a:spLocks noChangeShapeType="1"/>
            </p:cNvSpPr>
            <p:nvPr/>
          </p:nvSpPr>
          <p:spPr bwMode="auto">
            <a:xfrm>
              <a:off x="3310462" y="5283200"/>
              <a:ext cx="14922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65" name="Line 164"/>
            <p:cNvSpPr>
              <a:spLocks noChangeShapeType="1"/>
            </p:cNvSpPr>
            <p:nvPr/>
          </p:nvSpPr>
          <p:spPr bwMode="auto">
            <a:xfrm>
              <a:off x="3310462" y="3070225"/>
              <a:ext cx="14922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66" name="Line 165"/>
            <p:cNvSpPr>
              <a:spLocks noChangeShapeType="1"/>
            </p:cNvSpPr>
            <p:nvPr/>
          </p:nvSpPr>
          <p:spPr bwMode="auto">
            <a:xfrm>
              <a:off x="3313637" y="4535488"/>
              <a:ext cx="147638"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67" name="Line 171"/>
            <p:cNvSpPr>
              <a:spLocks noChangeShapeType="1"/>
            </p:cNvSpPr>
            <p:nvPr/>
          </p:nvSpPr>
          <p:spPr bwMode="auto">
            <a:xfrm>
              <a:off x="3310462" y="4833938"/>
              <a:ext cx="14922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68" name="Text Box 790"/>
            <p:cNvSpPr txBox="1">
              <a:spLocks noChangeArrowheads="1"/>
            </p:cNvSpPr>
            <p:nvPr/>
          </p:nvSpPr>
          <p:spPr bwMode="auto">
            <a:xfrm>
              <a:off x="4712049" y="1292225"/>
              <a:ext cx="300926"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Tracker 1</a:t>
              </a:r>
            </a:p>
            <a:p>
              <a:pPr algn="ctr" eaLnBrk="1" hangingPunct="1">
                <a:spcAft>
                  <a:spcPct val="0"/>
                </a:spcAft>
                <a:buClr>
                  <a:schemeClr val="bg1"/>
                </a:buClr>
                <a:buFontTx/>
                <a:buNone/>
              </a:pPr>
              <a:r>
                <a:rPr lang="en-GB" altLang="de-DE" sz="600" dirty="0">
                  <a:latin typeface="Infineon Meta-Normal"/>
                </a:rPr>
                <a:t>Tracker 2</a:t>
              </a:r>
            </a:p>
          </p:txBody>
        </p:sp>
        <p:sp>
          <p:nvSpPr>
            <p:cNvPr id="169" name="Text Box 790"/>
            <p:cNvSpPr txBox="1">
              <a:spLocks noChangeArrowheads="1"/>
            </p:cNvSpPr>
            <p:nvPr/>
          </p:nvSpPr>
          <p:spPr bwMode="auto">
            <a:xfrm>
              <a:off x="4619625" y="1603375"/>
              <a:ext cx="393700"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r" eaLnBrk="1" hangingPunct="1">
                <a:spcAft>
                  <a:spcPct val="0"/>
                </a:spcAft>
                <a:buClr>
                  <a:schemeClr val="bg1"/>
                </a:buClr>
                <a:buFontTx/>
                <a:buNone/>
              </a:pPr>
              <a:r>
                <a:rPr lang="en-GB" altLang="de-DE" sz="600" dirty="0">
                  <a:latin typeface="Infineon Meta-Normal"/>
                </a:rPr>
                <a:t>Safe State</a:t>
              </a:r>
            </a:p>
            <a:p>
              <a:pPr algn="r" eaLnBrk="1" hangingPunct="1">
                <a:spcAft>
                  <a:spcPct val="0"/>
                </a:spcAft>
                <a:buClr>
                  <a:schemeClr val="bg1"/>
                </a:buClr>
                <a:buFontTx/>
                <a:buNone/>
              </a:pPr>
              <a:r>
                <a:rPr lang="en-GB" altLang="de-DE" sz="600" dirty="0">
                  <a:latin typeface="Infineon Meta-Normal"/>
                </a:rPr>
                <a:t>Controller</a:t>
              </a:r>
            </a:p>
          </p:txBody>
        </p:sp>
        <p:sp>
          <p:nvSpPr>
            <p:cNvPr id="170" name="Text Box 790"/>
            <p:cNvSpPr txBox="1">
              <a:spLocks noChangeArrowheads="1"/>
            </p:cNvSpPr>
            <p:nvPr/>
          </p:nvSpPr>
          <p:spPr bwMode="auto">
            <a:xfrm>
              <a:off x="3969796" y="1665288"/>
              <a:ext cx="410657" cy="123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800" dirty="0">
                  <a:latin typeface="Infineon Meta-Normal"/>
                </a:rPr>
                <a:t>TLF35584</a:t>
              </a:r>
            </a:p>
          </p:txBody>
        </p:sp>
        <p:sp>
          <p:nvSpPr>
            <p:cNvPr id="171" name="Text Box 790"/>
            <p:cNvSpPr txBox="1">
              <a:spLocks noChangeArrowheads="1"/>
            </p:cNvSpPr>
            <p:nvPr/>
          </p:nvSpPr>
          <p:spPr bwMode="auto">
            <a:xfrm>
              <a:off x="3338513" y="1603375"/>
              <a:ext cx="561976"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Window/Q&amp;A-</a:t>
              </a:r>
            </a:p>
            <a:p>
              <a:pPr eaLnBrk="1" hangingPunct="1">
                <a:spcAft>
                  <a:spcPct val="0"/>
                </a:spcAft>
                <a:buClr>
                  <a:schemeClr val="bg1"/>
                </a:buClr>
                <a:buFontTx/>
                <a:buNone/>
              </a:pPr>
              <a:r>
                <a:rPr lang="en-GB" altLang="de-DE" sz="600" dirty="0">
                  <a:latin typeface="Infineon Meta-Normal"/>
                </a:rPr>
                <a:t>Watchdog</a:t>
              </a:r>
            </a:p>
          </p:txBody>
        </p:sp>
        <p:sp>
          <p:nvSpPr>
            <p:cNvPr id="172" name="Text Box 790"/>
            <p:cNvSpPr txBox="1">
              <a:spLocks noChangeArrowheads="1"/>
            </p:cNvSpPr>
            <p:nvPr/>
          </p:nvSpPr>
          <p:spPr bwMode="auto">
            <a:xfrm>
              <a:off x="3338513" y="1292225"/>
              <a:ext cx="236537"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err="1">
                  <a:latin typeface="Infineon Meta-Normal"/>
                </a:rPr>
                <a:t>StBy</a:t>
              </a:r>
              <a:r>
                <a:rPr lang="en-GB" altLang="de-DE" sz="600" dirty="0">
                  <a:latin typeface="Infineon Meta-Normal"/>
                </a:rPr>
                <a:t>-</a:t>
              </a:r>
            </a:p>
            <a:p>
              <a:pPr eaLnBrk="1" hangingPunct="1">
                <a:spcAft>
                  <a:spcPct val="0"/>
                </a:spcAft>
                <a:buClr>
                  <a:schemeClr val="bg1"/>
                </a:buClr>
                <a:buFontTx/>
                <a:buNone/>
              </a:pPr>
              <a:r>
                <a:rPr lang="en-GB" altLang="de-DE" sz="600" dirty="0">
                  <a:latin typeface="Infineon Meta-Normal"/>
                </a:rPr>
                <a:t>LDO</a:t>
              </a:r>
            </a:p>
          </p:txBody>
        </p:sp>
        <p:sp>
          <p:nvSpPr>
            <p:cNvPr id="173" name="Text Box 790"/>
            <p:cNvSpPr txBox="1">
              <a:spLocks noChangeArrowheads="1"/>
            </p:cNvSpPr>
            <p:nvPr/>
          </p:nvSpPr>
          <p:spPr bwMode="auto">
            <a:xfrm>
              <a:off x="3579813" y="1292225"/>
              <a:ext cx="304800"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µC-LDO</a:t>
              </a:r>
            </a:p>
          </p:txBody>
        </p:sp>
        <p:sp>
          <p:nvSpPr>
            <p:cNvPr id="174" name="Text Box 790"/>
            <p:cNvSpPr txBox="1">
              <a:spLocks noChangeArrowheads="1"/>
            </p:cNvSpPr>
            <p:nvPr/>
          </p:nvSpPr>
          <p:spPr bwMode="auto">
            <a:xfrm>
              <a:off x="3922713" y="1292225"/>
              <a:ext cx="341312"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Ref-LDO</a:t>
              </a:r>
            </a:p>
          </p:txBody>
        </p:sp>
        <p:sp>
          <p:nvSpPr>
            <p:cNvPr id="175" name="Text Box 790"/>
            <p:cNvSpPr txBox="1">
              <a:spLocks noChangeArrowheads="1"/>
            </p:cNvSpPr>
            <p:nvPr/>
          </p:nvSpPr>
          <p:spPr bwMode="auto">
            <a:xfrm>
              <a:off x="4265613" y="1292225"/>
              <a:ext cx="369887"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Com-LDO</a:t>
              </a:r>
            </a:p>
          </p:txBody>
        </p:sp>
        <p:sp>
          <p:nvSpPr>
            <p:cNvPr id="176" name="Freeform 233"/>
            <p:cNvSpPr>
              <a:spLocks/>
            </p:cNvSpPr>
            <p:nvPr/>
          </p:nvSpPr>
          <p:spPr bwMode="auto">
            <a:xfrm>
              <a:off x="3227388" y="13906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5"/>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177" name="Freeform 234"/>
            <p:cNvSpPr>
              <a:spLocks/>
            </p:cNvSpPr>
            <p:nvPr/>
          </p:nvSpPr>
          <p:spPr bwMode="auto">
            <a:xfrm>
              <a:off x="4727575" y="2244725"/>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78" name="Freeform 235"/>
            <p:cNvSpPr>
              <a:spLocks/>
            </p:cNvSpPr>
            <p:nvPr/>
          </p:nvSpPr>
          <p:spPr bwMode="auto">
            <a:xfrm>
              <a:off x="4308475" y="2433638"/>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79" name="Freeform 236"/>
            <p:cNvSpPr>
              <a:spLocks/>
            </p:cNvSpPr>
            <p:nvPr/>
          </p:nvSpPr>
          <p:spPr bwMode="auto">
            <a:xfrm>
              <a:off x="4119563" y="2433638"/>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80" name="Freeform 237"/>
            <p:cNvSpPr>
              <a:spLocks/>
            </p:cNvSpPr>
            <p:nvPr/>
          </p:nvSpPr>
          <p:spPr bwMode="auto">
            <a:xfrm>
              <a:off x="3930650" y="2433638"/>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81" name="Freeform 238"/>
            <p:cNvSpPr>
              <a:spLocks/>
            </p:cNvSpPr>
            <p:nvPr/>
          </p:nvSpPr>
          <p:spPr bwMode="auto">
            <a:xfrm>
              <a:off x="3567113" y="2244725"/>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3"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82" name="Freeform 239"/>
            <p:cNvSpPr>
              <a:spLocks/>
            </p:cNvSpPr>
            <p:nvPr/>
          </p:nvSpPr>
          <p:spPr bwMode="auto">
            <a:xfrm>
              <a:off x="3376613" y="2244725"/>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5" y="34"/>
                  </a:lnTo>
                  <a:lnTo>
                    <a:pt x="0" y="0"/>
                  </a:lnTo>
                  <a:lnTo>
                    <a:pt x="68" y="0"/>
                  </a:lnTo>
                  <a:close/>
                </a:path>
              </a:pathLst>
            </a:custGeom>
            <a:solidFill>
              <a:schemeClr val="accent4">
                <a:lumMod val="75000"/>
              </a:schemeClr>
            </a:solidFill>
            <a:ln>
              <a:noFill/>
            </a:ln>
          </p:spPr>
          <p:txBody>
            <a:bodyPr>
              <a:noAutofit/>
            </a:bodyPr>
            <a:lstStyle/>
            <a:p>
              <a:endParaRPr lang="en-GB" dirty="0"/>
            </a:p>
          </p:txBody>
        </p:sp>
        <p:sp>
          <p:nvSpPr>
            <p:cNvPr id="183" name="Line 240"/>
            <p:cNvSpPr>
              <a:spLocks noChangeShapeType="1"/>
            </p:cNvSpPr>
            <p:nvPr/>
          </p:nvSpPr>
          <p:spPr bwMode="auto">
            <a:xfrm flipH="1">
              <a:off x="2778125" y="1446213"/>
              <a:ext cx="4699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84" name="Line 241"/>
            <p:cNvSpPr>
              <a:spLocks noChangeShapeType="1"/>
            </p:cNvSpPr>
            <p:nvPr/>
          </p:nvSpPr>
          <p:spPr bwMode="auto">
            <a:xfrm>
              <a:off x="4781550" y="1836738"/>
              <a:ext cx="0" cy="4302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85" name="Line 242"/>
            <p:cNvSpPr>
              <a:spLocks noChangeShapeType="1"/>
            </p:cNvSpPr>
            <p:nvPr/>
          </p:nvSpPr>
          <p:spPr bwMode="auto">
            <a:xfrm>
              <a:off x="4362450" y="1836738"/>
              <a:ext cx="0" cy="6207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86" name="Line 243"/>
            <p:cNvSpPr>
              <a:spLocks noChangeShapeType="1"/>
            </p:cNvSpPr>
            <p:nvPr/>
          </p:nvSpPr>
          <p:spPr bwMode="auto">
            <a:xfrm>
              <a:off x="4173538" y="1836738"/>
              <a:ext cx="0" cy="6207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87" name="Line 244"/>
            <p:cNvSpPr>
              <a:spLocks noChangeShapeType="1"/>
            </p:cNvSpPr>
            <p:nvPr/>
          </p:nvSpPr>
          <p:spPr bwMode="auto">
            <a:xfrm>
              <a:off x="3984625" y="1836738"/>
              <a:ext cx="0" cy="6207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88" name="Line 245"/>
            <p:cNvSpPr>
              <a:spLocks noChangeShapeType="1"/>
            </p:cNvSpPr>
            <p:nvPr/>
          </p:nvSpPr>
          <p:spPr bwMode="auto">
            <a:xfrm>
              <a:off x="3619500" y="1836738"/>
              <a:ext cx="0" cy="4302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89" name="Line 246"/>
            <p:cNvSpPr>
              <a:spLocks noChangeShapeType="1"/>
            </p:cNvSpPr>
            <p:nvPr/>
          </p:nvSpPr>
          <p:spPr bwMode="auto">
            <a:xfrm>
              <a:off x="3432175" y="1836738"/>
              <a:ext cx="0" cy="4302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190" name="Text Box 790"/>
            <p:cNvSpPr txBox="1">
              <a:spLocks noChangeArrowheads="1"/>
            </p:cNvSpPr>
            <p:nvPr/>
          </p:nvSpPr>
          <p:spPr bwMode="auto">
            <a:xfrm rot="16200000">
              <a:off x="3209228" y="1999993"/>
              <a:ext cx="293499" cy="957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5V/0.15A</a:t>
              </a:r>
            </a:p>
          </p:txBody>
        </p:sp>
        <p:sp>
          <p:nvSpPr>
            <p:cNvPr id="191" name="Text Box 790"/>
            <p:cNvSpPr txBox="1">
              <a:spLocks noChangeArrowheads="1"/>
            </p:cNvSpPr>
            <p:nvPr/>
          </p:nvSpPr>
          <p:spPr bwMode="auto">
            <a:xfrm rot="16200000">
              <a:off x="3398139" y="1999993"/>
              <a:ext cx="293499" cy="957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5V/0.15A</a:t>
              </a:r>
            </a:p>
          </p:txBody>
        </p:sp>
        <p:sp>
          <p:nvSpPr>
            <p:cNvPr id="192" name="Text Box 790"/>
            <p:cNvSpPr txBox="1">
              <a:spLocks noChangeArrowheads="1"/>
            </p:cNvSpPr>
            <p:nvPr/>
          </p:nvSpPr>
          <p:spPr bwMode="auto">
            <a:xfrm rot="16200000">
              <a:off x="3766438" y="2196844"/>
              <a:ext cx="293499" cy="957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5V/0.15A</a:t>
              </a:r>
            </a:p>
          </p:txBody>
        </p:sp>
        <p:sp>
          <p:nvSpPr>
            <p:cNvPr id="193" name="Text Box 790"/>
            <p:cNvSpPr txBox="1">
              <a:spLocks noChangeArrowheads="1"/>
            </p:cNvSpPr>
            <p:nvPr/>
          </p:nvSpPr>
          <p:spPr bwMode="auto">
            <a:xfrm rot="16200000">
              <a:off x="3814523" y="2098419"/>
              <a:ext cx="540229" cy="957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3.3V or 5V/10mA</a:t>
              </a:r>
            </a:p>
          </p:txBody>
        </p:sp>
        <p:sp>
          <p:nvSpPr>
            <p:cNvPr id="194" name="Text Box 790"/>
            <p:cNvSpPr txBox="1">
              <a:spLocks noChangeArrowheads="1"/>
            </p:cNvSpPr>
            <p:nvPr/>
          </p:nvSpPr>
          <p:spPr bwMode="auto">
            <a:xfrm rot="16200000">
              <a:off x="4025057" y="2096830"/>
              <a:ext cx="516041" cy="957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3.3V or 5V/</a:t>
              </a:r>
              <a:r>
                <a:rPr lang="en-GB" altLang="de-DE" sz="600" dirty="0">
                  <a:latin typeface="Verdana"/>
                </a:rPr>
                <a:t>0</a:t>
              </a:r>
              <a:r>
                <a:rPr lang="en-GB" altLang="de-DE" sz="600" dirty="0">
                  <a:latin typeface="Arial" pitchFamily="34" charset="0"/>
                </a:rPr>
                <a:t>.6</a:t>
              </a:r>
              <a:r>
                <a:rPr lang="en-GB" altLang="de-DE" sz="600" dirty="0">
                  <a:latin typeface="Infineon Meta-Normal"/>
                </a:rPr>
                <a:t>A</a:t>
              </a:r>
            </a:p>
          </p:txBody>
        </p:sp>
        <p:sp>
          <p:nvSpPr>
            <p:cNvPr id="195" name="Text Box 790"/>
            <p:cNvSpPr txBox="1">
              <a:spLocks noChangeArrowheads="1"/>
            </p:cNvSpPr>
            <p:nvPr/>
          </p:nvSpPr>
          <p:spPr bwMode="auto">
            <a:xfrm rot="16200000">
              <a:off x="4584303" y="2024603"/>
              <a:ext cx="254795" cy="957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5V/0.2A</a:t>
              </a:r>
            </a:p>
          </p:txBody>
        </p:sp>
        <p:sp>
          <p:nvSpPr>
            <p:cNvPr id="196" name="Text Box 790"/>
            <p:cNvSpPr txBox="1">
              <a:spLocks noChangeArrowheads="1"/>
            </p:cNvSpPr>
            <p:nvPr/>
          </p:nvSpPr>
          <p:spPr bwMode="auto">
            <a:xfrm>
              <a:off x="2591552" y="2532063"/>
              <a:ext cx="458872"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Pedal Position</a:t>
              </a:r>
            </a:p>
            <a:p>
              <a:pPr algn="ctr" eaLnBrk="1" hangingPunct="1">
                <a:spcAft>
                  <a:spcPct val="0"/>
                </a:spcAft>
                <a:buClr>
                  <a:schemeClr val="bg1"/>
                </a:buClr>
                <a:buFontTx/>
                <a:buNone/>
              </a:pPr>
              <a:r>
                <a:rPr lang="en-GB" altLang="de-DE" sz="600" dirty="0">
                  <a:latin typeface="Infineon Meta-Normal"/>
                </a:rPr>
                <a:t>TLE4997/98</a:t>
              </a:r>
            </a:p>
          </p:txBody>
        </p:sp>
        <p:sp>
          <p:nvSpPr>
            <p:cNvPr id="197" name="Text Box 790"/>
            <p:cNvSpPr txBox="1">
              <a:spLocks noChangeArrowheads="1"/>
            </p:cNvSpPr>
            <p:nvPr/>
          </p:nvSpPr>
          <p:spPr bwMode="auto">
            <a:xfrm>
              <a:off x="2441921" y="2809875"/>
              <a:ext cx="758136"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None/>
              </a:pPr>
              <a:r>
                <a:rPr lang="en-GB" altLang="de-DE" sz="600" dirty="0">
                  <a:latin typeface="Infineon Meta-Normal"/>
                </a:rPr>
                <a:t>EGR-ThrottlTLE4997/98</a:t>
              </a:r>
            </a:p>
            <a:p>
              <a:pPr algn="ctr" eaLnBrk="1" hangingPunct="1">
                <a:spcAft>
                  <a:spcPct val="0"/>
                </a:spcAft>
                <a:buClr>
                  <a:schemeClr val="bg1"/>
                </a:buClr>
                <a:buFontTx/>
                <a:buNone/>
              </a:pPr>
              <a:r>
                <a:rPr lang="en-GB" altLang="de-DE" sz="600" dirty="0">
                  <a:latin typeface="Infineon Meta-Normal"/>
                </a:rPr>
                <a:t>e Position</a:t>
              </a:r>
            </a:p>
          </p:txBody>
        </p:sp>
        <p:sp>
          <p:nvSpPr>
            <p:cNvPr id="198" name="Text Box 790"/>
            <p:cNvSpPr txBox="1">
              <a:spLocks noChangeArrowheads="1"/>
            </p:cNvSpPr>
            <p:nvPr/>
          </p:nvSpPr>
          <p:spPr bwMode="auto">
            <a:xfrm>
              <a:off x="2629827" y="3084513"/>
              <a:ext cx="380731"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Fuel Level</a:t>
              </a:r>
            </a:p>
            <a:p>
              <a:pPr algn="ctr" eaLnBrk="1" hangingPunct="1">
                <a:spcAft>
                  <a:spcPct val="0"/>
                </a:spcAft>
                <a:buClr>
                  <a:schemeClr val="bg1"/>
                </a:buClr>
                <a:buFontTx/>
                <a:buNone/>
              </a:pPr>
              <a:r>
                <a:rPr lang="en-GB" altLang="de-DE" sz="600" dirty="0">
                  <a:latin typeface="Infineon Meta-Normal"/>
                </a:rPr>
                <a:t>TLE4997/98</a:t>
              </a:r>
            </a:p>
          </p:txBody>
        </p:sp>
        <p:sp>
          <p:nvSpPr>
            <p:cNvPr id="199" name="Text Box 790"/>
            <p:cNvSpPr txBox="1">
              <a:spLocks noChangeArrowheads="1"/>
            </p:cNvSpPr>
            <p:nvPr/>
          </p:nvSpPr>
          <p:spPr bwMode="auto">
            <a:xfrm>
              <a:off x="2527581" y="3362324"/>
              <a:ext cx="585228"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Swirl/Tumble Flap</a:t>
              </a:r>
            </a:p>
            <a:p>
              <a:pPr algn="ctr" eaLnBrk="1" hangingPunct="1">
                <a:spcAft>
                  <a:spcPct val="0"/>
                </a:spcAft>
                <a:buClr>
                  <a:schemeClr val="bg1"/>
                </a:buClr>
                <a:buFontTx/>
                <a:buNone/>
              </a:pPr>
              <a:r>
                <a:rPr lang="en-GB" altLang="de-DE" sz="600" dirty="0">
                  <a:latin typeface="Infineon Meta-Normal"/>
                </a:rPr>
                <a:t>TLE4997/98</a:t>
              </a:r>
            </a:p>
          </p:txBody>
        </p:sp>
        <p:sp>
          <p:nvSpPr>
            <p:cNvPr id="200" name="Text Box 790"/>
            <p:cNvSpPr txBox="1">
              <a:spLocks noChangeArrowheads="1"/>
            </p:cNvSpPr>
            <p:nvPr/>
          </p:nvSpPr>
          <p:spPr bwMode="auto">
            <a:xfrm>
              <a:off x="2550024" y="3638551"/>
              <a:ext cx="540337"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Throttle Position</a:t>
              </a:r>
            </a:p>
            <a:p>
              <a:pPr algn="ctr" eaLnBrk="1" hangingPunct="1">
                <a:spcAft>
                  <a:spcPct val="0"/>
                </a:spcAft>
                <a:buClr>
                  <a:schemeClr val="bg1"/>
                </a:buClr>
                <a:buFontTx/>
                <a:buNone/>
              </a:pPr>
              <a:r>
                <a:rPr lang="en-GB" altLang="de-DE" sz="600" dirty="0">
                  <a:latin typeface="Infineon Meta-Normal"/>
                </a:rPr>
                <a:t>TLE4998S</a:t>
              </a:r>
            </a:p>
          </p:txBody>
        </p:sp>
        <p:sp>
          <p:nvSpPr>
            <p:cNvPr id="201" name="Text Box 790"/>
            <p:cNvSpPr txBox="1">
              <a:spLocks noChangeArrowheads="1"/>
            </p:cNvSpPr>
            <p:nvPr/>
          </p:nvSpPr>
          <p:spPr bwMode="auto">
            <a:xfrm>
              <a:off x="2608178" y="3914775"/>
              <a:ext cx="425620"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Temperature</a:t>
              </a:r>
            </a:p>
            <a:p>
              <a:pPr algn="ctr" eaLnBrk="1" hangingPunct="1">
                <a:spcAft>
                  <a:spcPct val="0"/>
                </a:spcAft>
                <a:buClr>
                  <a:schemeClr val="bg1"/>
                </a:buClr>
                <a:buFontTx/>
                <a:buNone/>
              </a:pPr>
              <a:r>
                <a:rPr lang="en-GB" altLang="de-DE" sz="600" dirty="0">
                  <a:latin typeface="Infineon Meta-Normal"/>
                </a:rPr>
                <a:t>Sensor(s)</a:t>
              </a:r>
            </a:p>
          </p:txBody>
        </p:sp>
        <p:sp>
          <p:nvSpPr>
            <p:cNvPr id="202" name="Text Box 790"/>
            <p:cNvSpPr txBox="1">
              <a:spLocks noChangeArrowheads="1"/>
            </p:cNvSpPr>
            <p:nvPr/>
          </p:nvSpPr>
          <p:spPr bwMode="auto">
            <a:xfrm>
              <a:off x="2489342" y="4190999"/>
              <a:ext cx="661706"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Barometric Pressure</a:t>
              </a:r>
            </a:p>
            <a:p>
              <a:pPr algn="ctr" eaLnBrk="1" hangingPunct="1">
                <a:spcAft>
                  <a:spcPct val="0"/>
                </a:spcAft>
                <a:buClr>
                  <a:schemeClr val="bg1"/>
                </a:buClr>
                <a:buFontTx/>
                <a:buNone/>
              </a:pPr>
              <a:r>
                <a:rPr lang="en-GB" altLang="de-DE" sz="600" dirty="0">
                  <a:latin typeface="Infineon Meta-Normal"/>
                </a:rPr>
                <a:t>KP23x, KP25x</a:t>
              </a:r>
            </a:p>
          </p:txBody>
        </p:sp>
        <p:sp>
          <p:nvSpPr>
            <p:cNvPr id="203" name="Text Box 790"/>
            <p:cNvSpPr txBox="1">
              <a:spLocks noChangeArrowheads="1"/>
            </p:cNvSpPr>
            <p:nvPr/>
          </p:nvSpPr>
          <p:spPr bwMode="auto">
            <a:xfrm>
              <a:off x="2563326" y="4791074"/>
              <a:ext cx="513736"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Knock Sensor(s)</a:t>
              </a:r>
            </a:p>
          </p:txBody>
        </p:sp>
        <p:sp>
          <p:nvSpPr>
            <p:cNvPr id="204" name="Text Box 790"/>
            <p:cNvSpPr txBox="1">
              <a:spLocks noChangeArrowheads="1"/>
            </p:cNvSpPr>
            <p:nvPr/>
          </p:nvSpPr>
          <p:spPr bwMode="auto">
            <a:xfrm>
              <a:off x="2492666" y="5022849"/>
              <a:ext cx="655056"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In-Cylinder Pressure</a:t>
              </a:r>
            </a:p>
            <a:p>
              <a:pPr algn="ctr" eaLnBrk="1" hangingPunct="1">
                <a:spcAft>
                  <a:spcPct val="0"/>
                </a:spcAft>
                <a:buClr>
                  <a:schemeClr val="tx1"/>
                </a:buClr>
                <a:buFontTx/>
                <a:buNone/>
              </a:pPr>
              <a:r>
                <a:rPr lang="en-GB" altLang="de-DE" sz="600" dirty="0">
                  <a:latin typeface="Infineon Meta-Normal"/>
                </a:rPr>
                <a:t>Sensors</a:t>
              </a:r>
            </a:p>
          </p:txBody>
        </p:sp>
        <p:sp>
          <p:nvSpPr>
            <p:cNvPr id="205" name="Text Box 790"/>
            <p:cNvSpPr txBox="1">
              <a:spLocks noChangeArrowheads="1"/>
            </p:cNvSpPr>
            <p:nvPr/>
          </p:nvSpPr>
          <p:spPr bwMode="auto">
            <a:xfrm>
              <a:off x="2573303" y="5346700"/>
              <a:ext cx="493785"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Lambda Sensor</a:t>
              </a:r>
            </a:p>
          </p:txBody>
        </p:sp>
        <p:sp>
          <p:nvSpPr>
            <p:cNvPr id="206" name="Text Box 790"/>
            <p:cNvSpPr txBox="1">
              <a:spLocks noChangeArrowheads="1"/>
            </p:cNvSpPr>
            <p:nvPr/>
          </p:nvSpPr>
          <p:spPr bwMode="auto">
            <a:xfrm>
              <a:off x="2594915" y="5575301"/>
              <a:ext cx="450558"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Crankshaft</a:t>
              </a:r>
            </a:p>
            <a:p>
              <a:pPr algn="ctr" eaLnBrk="1" hangingPunct="1">
                <a:spcAft>
                  <a:spcPct val="0"/>
                </a:spcAft>
                <a:buClr>
                  <a:schemeClr val="bg1"/>
                </a:buClr>
                <a:buFontTx/>
                <a:buNone/>
              </a:pPr>
              <a:r>
                <a:rPr lang="en-GB" altLang="de-DE" sz="600" dirty="0">
                  <a:latin typeface="Infineon Meta-Normal"/>
                </a:rPr>
                <a:t>TLE502x/492x</a:t>
              </a:r>
            </a:p>
          </p:txBody>
        </p:sp>
        <p:sp>
          <p:nvSpPr>
            <p:cNvPr id="207" name="Text Box 790"/>
            <p:cNvSpPr txBox="1">
              <a:spLocks noChangeArrowheads="1"/>
            </p:cNvSpPr>
            <p:nvPr/>
          </p:nvSpPr>
          <p:spPr bwMode="auto">
            <a:xfrm>
              <a:off x="2666404" y="5853113"/>
              <a:ext cx="307577"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Camshaft</a:t>
              </a:r>
            </a:p>
            <a:p>
              <a:pPr algn="ctr" eaLnBrk="1" hangingPunct="1">
                <a:spcAft>
                  <a:spcPct val="0"/>
                </a:spcAft>
                <a:buClr>
                  <a:schemeClr val="bg1"/>
                </a:buClr>
                <a:buFontTx/>
                <a:buNone/>
              </a:pPr>
              <a:r>
                <a:rPr lang="en-GB" altLang="de-DE" sz="600" dirty="0">
                  <a:latin typeface="Infineon Meta-Normal"/>
                </a:rPr>
                <a:t>TLE4986</a:t>
              </a:r>
            </a:p>
          </p:txBody>
        </p:sp>
        <p:sp>
          <p:nvSpPr>
            <p:cNvPr id="208" name="Text Box 790"/>
            <p:cNvSpPr txBox="1">
              <a:spLocks noChangeArrowheads="1"/>
            </p:cNvSpPr>
            <p:nvPr/>
          </p:nvSpPr>
          <p:spPr bwMode="auto">
            <a:xfrm>
              <a:off x="3862544" y="6211888"/>
              <a:ext cx="520387"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Powertrain CAN</a:t>
              </a:r>
            </a:p>
          </p:txBody>
        </p:sp>
        <p:sp>
          <p:nvSpPr>
            <p:cNvPr id="209" name="Text Box 790"/>
            <p:cNvSpPr txBox="1">
              <a:spLocks noChangeArrowheads="1"/>
            </p:cNvSpPr>
            <p:nvPr/>
          </p:nvSpPr>
          <p:spPr bwMode="auto">
            <a:xfrm>
              <a:off x="3825430" y="5927724"/>
              <a:ext cx="54865"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a:t>
              </a:r>
            </a:p>
          </p:txBody>
        </p:sp>
        <p:sp>
          <p:nvSpPr>
            <p:cNvPr id="210" name="Text Box 790"/>
            <p:cNvSpPr txBox="1">
              <a:spLocks noChangeArrowheads="1"/>
            </p:cNvSpPr>
            <p:nvPr/>
          </p:nvSpPr>
          <p:spPr bwMode="auto">
            <a:xfrm>
              <a:off x="4469954" y="5927724"/>
              <a:ext cx="54865"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a:t>
              </a:r>
            </a:p>
          </p:txBody>
        </p:sp>
        <p:sp>
          <p:nvSpPr>
            <p:cNvPr id="211" name="Text Box 790"/>
            <p:cNvSpPr txBox="1">
              <a:spLocks noChangeArrowheads="1"/>
            </p:cNvSpPr>
            <p:nvPr/>
          </p:nvSpPr>
          <p:spPr bwMode="auto">
            <a:xfrm>
              <a:off x="3369405" y="5903913"/>
              <a:ext cx="319216"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CAN</a:t>
              </a:r>
            </a:p>
            <a:p>
              <a:pPr algn="ctr" eaLnBrk="1" hangingPunct="1">
                <a:spcAft>
                  <a:spcPct val="0"/>
                </a:spcAft>
                <a:buClr>
                  <a:schemeClr val="bg1"/>
                </a:buClr>
                <a:buFontTx/>
                <a:buNone/>
              </a:pPr>
              <a:r>
                <a:rPr lang="en-GB" altLang="de-DE" sz="600" dirty="0">
                  <a:latin typeface="Infineon Meta-Normal"/>
                </a:rPr>
                <a:t>TLE7250G</a:t>
              </a:r>
            </a:p>
          </p:txBody>
        </p:sp>
        <p:sp>
          <p:nvSpPr>
            <p:cNvPr id="212" name="Text Box 790"/>
            <p:cNvSpPr txBox="1">
              <a:spLocks noChangeArrowheads="1"/>
            </p:cNvSpPr>
            <p:nvPr/>
          </p:nvSpPr>
          <p:spPr bwMode="auto">
            <a:xfrm>
              <a:off x="4002178" y="5903913"/>
              <a:ext cx="347479"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err="1">
                  <a:latin typeface="Infineon Meta-Normal"/>
                </a:rPr>
                <a:t>FlexRay</a:t>
              </a:r>
              <a:endParaRPr lang="en-GB" altLang="de-DE" sz="600" dirty="0">
                <a:latin typeface="Infineon Meta-Normal"/>
              </a:endParaRPr>
            </a:p>
            <a:p>
              <a:pPr algn="ctr" eaLnBrk="1" hangingPunct="1">
                <a:spcAft>
                  <a:spcPct val="0"/>
                </a:spcAft>
                <a:buClr>
                  <a:schemeClr val="bg1"/>
                </a:buClr>
                <a:buFontTx/>
                <a:buNone/>
              </a:pPr>
              <a:r>
                <a:rPr lang="en-GB" altLang="de-DE" sz="600" dirty="0">
                  <a:latin typeface="Infineon Meta-Normal"/>
                </a:rPr>
                <a:t>TLE9221SX</a:t>
              </a:r>
            </a:p>
          </p:txBody>
        </p:sp>
        <p:grpSp>
          <p:nvGrpSpPr>
            <p:cNvPr id="213" name="Group 212"/>
            <p:cNvGrpSpPr/>
            <p:nvPr/>
          </p:nvGrpSpPr>
          <p:grpSpPr>
            <a:xfrm>
              <a:off x="4554538" y="5819775"/>
              <a:ext cx="539750" cy="350838"/>
              <a:chOff x="4554538" y="5819775"/>
              <a:chExt cx="539750" cy="350838"/>
            </a:xfrm>
            <a:solidFill>
              <a:schemeClr val="tx2">
                <a:lumMod val="60000"/>
                <a:lumOff val="40000"/>
              </a:schemeClr>
            </a:solidFill>
          </p:grpSpPr>
          <p:sp>
            <p:nvSpPr>
              <p:cNvPr id="259" name="Freeform 22"/>
              <p:cNvSpPr>
                <a:spLocks/>
              </p:cNvSpPr>
              <p:nvPr/>
            </p:nvSpPr>
            <p:spPr bwMode="auto">
              <a:xfrm>
                <a:off x="4554538" y="5819775"/>
                <a:ext cx="539750" cy="350838"/>
              </a:xfrm>
              <a:custGeom>
                <a:avLst/>
                <a:gdLst>
                  <a:gd name="T0" fmla="*/ 2147483647 w 907"/>
                  <a:gd name="T1" fmla="*/ 2147483647 h 590"/>
                  <a:gd name="T2" fmla="*/ 0 w 907"/>
                  <a:gd name="T3" fmla="*/ 2147483647 h 590"/>
                  <a:gd name="T4" fmla="*/ 0 w 907"/>
                  <a:gd name="T5" fmla="*/ 2147483647 h 590"/>
                  <a:gd name="T6" fmla="*/ 2147483647 w 907"/>
                  <a:gd name="T7" fmla="*/ 0 h 590"/>
                  <a:gd name="T8" fmla="*/ 2147483647 w 907"/>
                  <a:gd name="T9" fmla="*/ 0 h 590"/>
                  <a:gd name="T10" fmla="*/ 2147483647 w 907"/>
                  <a:gd name="T11" fmla="*/ 2147483647 h 590"/>
                  <a:gd name="T12" fmla="*/ 2147483647 w 907"/>
                  <a:gd name="T13" fmla="*/ 2147483647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90">
                    <a:moveTo>
                      <a:pt x="45" y="590"/>
                    </a:moveTo>
                    <a:cubicBezTo>
                      <a:pt x="20" y="590"/>
                      <a:pt x="0" y="570"/>
                      <a:pt x="0" y="545"/>
                    </a:cubicBezTo>
                    <a:lnTo>
                      <a:pt x="0" y="46"/>
                    </a:lnTo>
                    <a:cubicBezTo>
                      <a:pt x="0" y="21"/>
                      <a:pt x="20" y="0"/>
                      <a:pt x="45" y="0"/>
                    </a:cubicBezTo>
                    <a:lnTo>
                      <a:pt x="862" y="0"/>
                    </a:lnTo>
                    <a:cubicBezTo>
                      <a:pt x="887" y="0"/>
                      <a:pt x="907" y="21"/>
                      <a:pt x="907" y="46"/>
                    </a:cubicBezTo>
                    <a:lnTo>
                      <a:pt x="907" y="545"/>
                    </a:lnTo>
                    <a:cubicBezTo>
                      <a:pt x="907" y="570"/>
                      <a:pt x="887" y="590"/>
                      <a:pt x="862" y="590"/>
                    </a:cubicBezTo>
                    <a:lnTo>
                      <a:pt x="45" y="590"/>
                    </a:lnTo>
                    <a:close/>
                  </a:path>
                </a:pathLst>
              </a:custGeom>
              <a:grp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60" name="Text Box 790"/>
              <p:cNvSpPr txBox="1">
                <a:spLocks noChangeArrowheads="1"/>
              </p:cNvSpPr>
              <p:nvPr/>
            </p:nvSpPr>
            <p:spPr bwMode="auto">
              <a:xfrm>
                <a:off x="4612472" y="5903914"/>
                <a:ext cx="422295" cy="185775"/>
              </a:xfrm>
              <a:prstGeom prst="rect">
                <a:avLst/>
              </a:prstGeom>
              <a:grp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LIN</a:t>
                </a:r>
              </a:p>
              <a:p>
                <a:pPr algn="ctr" eaLnBrk="1" hangingPunct="1">
                  <a:spcAft>
                    <a:spcPct val="0"/>
                  </a:spcAft>
                  <a:buClr>
                    <a:schemeClr val="bg1"/>
                  </a:buClr>
                  <a:buFontTx/>
                  <a:buNone/>
                </a:pPr>
                <a:r>
                  <a:rPr lang="en-GB" altLang="de-DE" sz="600" dirty="0">
                    <a:latin typeface="Infineon Meta-Normal"/>
                  </a:rPr>
                  <a:t>TLE7259-3GE</a:t>
                </a:r>
              </a:p>
            </p:txBody>
          </p:sp>
        </p:grpSp>
        <p:sp>
          <p:nvSpPr>
            <p:cNvPr id="214" name="Text Box 790"/>
            <p:cNvSpPr txBox="1">
              <a:spLocks noChangeArrowheads="1"/>
            </p:cNvSpPr>
            <p:nvPr/>
          </p:nvSpPr>
          <p:spPr bwMode="auto">
            <a:xfrm>
              <a:off x="5141028" y="5884863"/>
              <a:ext cx="144644"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2Ch.</a:t>
              </a:r>
            </a:p>
          </p:txBody>
        </p:sp>
        <p:sp>
          <p:nvSpPr>
            <p:cNvPr id="215" name="Text Box 790"/>
            <p:cNvSpPr txBox="1">
              <a:spLocks noChangeArrowheads="1"/>
            </p:cNvSpPr>
            <p:nvPr/>
          </p:nvSpPr>
          <p:spPr bwMode="auto">
            <a:xfrm>
              <a:off x="5491045" y="5483224"/>
              <a:ext cx="462197" cy="371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LS-Switch Flex</a:t>
              </a:r>
            </a:p>
            <a:p>
              <a:pPr algn="ctr" eaLnBrk="1" hangingPunct="1">
                <a:spcAft>
                  <a:spcPct val="0"/>
                </a:spcAft>
                <a:buClr>
                  <a:schemeClr val="bg1"/>
                </a:buClr>
                <a:buFontTx/>
                <a:buNone/>
              </a:pPr>
              <a:r>
                <a:rPr lang="en-GB" altLang="de-DE" sz="600" dirty="0">
                  <a:latin typeface="Infineon Meta-Normal"/>
                </a:rPr>
                <a:t>PWM Outputs</a:t>
              </a:r>
            </a:p>
            <a:p>
              <a:pPr algn="ctr" eaLnBrk="1" hangingPunct="1">
                <a:spcAft>
                  <a:spcPct val="0"/>
                </a:spcAft>
                <a:buClr>
                  <a:schemeClr val="bg1"/>
                </a:buClr>
                <a:buFontTx/>
                <a:buNone/>
              </a:pPr>
              <a:r>
                <a:rPr lang="en-GB" altLang="de-DE" sz="600" dirty="0">
                  <a:latin typeface="Infineon Meta-Normal"/>
                </a:rPr>
                <a:t>Flex18</a:t>
              </a:r>
            </a:p>
            <a:p>
              <a:pPr algn="ctr" eaLnBrk="1" hangingPunct="1">
                <a:spcAft>
                  <a:spcPct val="0"/>
                </a:spcAft>
                <a:buClr>
                  <a:schemeClr val="bg1"/>
                </a:buClr>
                <a:buFontTx/>
                <a:buNone/>
              </a:pPr>
              <a:r>
                <a:rPr lang="en-GB" altLang="de-DE" sz="600" dirty="0">
                  <a:latin typeface="Infineon Meta-Normal"/>
                </a:rPr>
                <a:t>TLE8718SA</a:t>
              </a:r>
            </a:p>
          </p:txBody>
        </p:sp>
        <p:sp>
          <p:nvSpPr>
            <p:cNvPr id="216" name="Text Box 790"/>
            <p:cNvSpPr txBox="1">
              <a:spLocks noChangeArrowheads="1"/>
            </p:cNvSpPr>
            <p:nvPr/>
          </p:nvSpPr>
          <p:spPr bwMode="auto">
            <a:xfrm>
              <a:off x="5378897" y="4230688"/>
              <a:ext cx="683320" cy="371550"/>
            </a:xfrm>
            <a:prstGeom prst="rect">
              <a:avLst/>
            </a:prstGeom>
            <a:solidFill>
              <a:schemeClr val="tx2">
                <a:lumMod val="60000"/>
                <a:lumOff val="40000"/>
              </a:schemeClr>
            </a:solidFill>
            <a:ln>
              <a:noFill/>
            </a:ln>
            <a:effec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LS-Switch Flex </a:t>
              </a:r>
            </a:p>
            <a:p>
              <a:pPr algn="ctr" eaLnBrk="1" hangingPunct="1">
                <a:spcAft>
                  <a:spcPct val="0"/>
                </a:spcAft>
                <a:buClr>
                  <a:schemeClr val="bg1"/>
                </a:buClr>
                <a:buFontTx/>
                <a:buNone/>
              </a:pPr>
              <a:r>
                <a:rPr lang="en-GB" altLang="de-DE" sz="600" dirty="0">
                  <a:latin typeface="Infineon Meta-Normal"/>
                </a:rPr>
                <a:t>PWM, Current-Sense</a:t>
              </a:r>
            </a:p>
            <a:p>
              <a:pPr algn="ctr" eaLnBrk="1" hangingPunct="1">
                <a:spcAft>
                  <a:spcPct val="0"/>
                </a:spcAft>
                <a:buClr>
                  <a:schemeClr val="bg1"/>
                </a:buClr>
                <a:buFontTx/>
                <a:buNone/>
              </a:pPr>
              <a:r>
                <a:rPr lang="en-GB" altLang="de-DE" sz="600" dirty="0">
                  <a:latin typeface="Infineon Meta-Normal"/>
                </a:rPr>
                <a:t>Flex02</a:t>
              </a:r>
            </a:p>
            <a:p>
              <a:pPr algn="ctr" eaLnBrk="1" hangingPunct="1">
                <a:spcAft>
                  <a:spcPct val="0"/>
                </a:spcAft>
                <a:buClr>
                  <a:schemeClr val="bg1"/>
                </a:buClr>
                <a:buFontTx/>
                <a:buNone/>
              </a:pPr>
              <a:r>
                <a:rPr lang="en-GB" altLang="de-DE" sz="600" dirty="0">
                  <a:latin typeface="Infineon Meta-Normal"/>
                </a:rPr>
                <a:t>TLE8102SG</a:t>
              </a:r>
            </a:p>
          </p:txBody>
        </p:sp>
        <p:sp>
          <p:nvSpPr>
            <p:cNvPr id="217" name="Text Box 790"/>
            <p:cNvSpPr txBox="1">
              <a:spLocks noChangeArrowheads="1"/>
            </p:cNvSpPr>
            <p:nvPr/>
          </p:nvSpPr>
          <p:spPr bwMode="auto">
            <a:xfrm>
              <a:off x="5469469" y="4735512"/>
              <a:ext cx="503762" cy="2786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LS-Switch Flex8</a:t>
              </a:r>
            </a:p>
            <a:p>
              <a:pPr algn="ctr" eaLnBrk="1" hangingPunct="1">
                <a:spcAft>
                  <a:spcPct val="0"/>
                </a:spcAft>
                <a:buClr>
                  <a:schemeClr val="bg1"/>
                </a:buClr>
                <a:buFontTx/>
                <a:buNone/>
              </a:pPr>
              <a:r>
                <a:rPr lang="en-GB" altLang="de-DE" sz="600" dirty="0">
                  <a:latin typeface="Infineon Meta-Normal"/>
                </a:rPr>
                <a:t>On-Off Outputs</a:t>
              </a:r>
            </a:p>
            <a:p>
              <a:pPr algn="ctr" eaLnBrk="1" hangingPunct="1">
                <a:spcAft>
                  <a:spcPct val="0"/>
                </a:spcAft>
                <a:buClr>
                  <a:schemeClr val="bg1"/>
                </a:buClr>
                <a:buFontTx/>
                <a:buNone/>
              </a:pPr>
              <a:r>
                <a:rPr lang="en-GB" altLang="de-DE" sz="600" dirty="0">
                  <a:latin typeface="Infineon Meta-Normal"/>
                </a:rPr>
                <a:t>TLE8108EM</a:t>
              </a:r>
            </a:p>
          </p:txBody>
        </p:sp>
        <p:sp>
          <p:nvSpPr>
            <p:cNvPr id="218" name="Text Box 790"/>
            <p:cNvSpPr txBox="1">
              <a:spLocks noChangeArrowheads="1"/>
            </p:cNvSpPr>
            <p:nvPr/>
          </p:nvSpPr>
          <p:spPr bwMode="auto">
            <a:xfrm>
              <a:off x="5383016" y="3275013"/>
              <a:ext cx="676670"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H-Bridge for Throttle</a:t>
              </a:r>
            </a:p>
            <a:p>
              <a:pPr algn="ctr" eaLnBrk="1" hangingPunct="1">
                <a:spcAft>
                  <a:spcPct val="0"/>
                </a:spcAft>
                <a:buClr>
                  <a:schemeClr val="bg1"/>
                </a:buClr>
                <a:buFontTx/>
                <a:buNone/>
              </a:pPr>
              <a:r>
                <a:rPr lang="en-GB" altLang="de-DE" sz="600" dirty="0">
                  <a:latin typeface="Infineon Meta-Normal"/>
                </a:rPr>
                <a:t>TLE8209-2SA</a:t>
              </a:r>
            </a:p>
          </p:txBody>
        </p:sp>
        <p:sp>
          <p:nvSpPr>
            <p:cNvPr id="219" name="Text Box 790"/>
            <p:cNvSpPr txBox="1">
              <a:spLocks noChangeArrowheads="1"/>
            </p:cNvSpPr>
            <p:nvPr/>
          </p:nvSpPr>
          <p:spPr bwMode="auto">
            <a:xfrm>
              <a:off x="5447855" y="3914775"/>
              <a:ext cx="546987" cy="1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H-Bridge for EGR</a:t>
              </a:r>
            </a:p>
            <a:p>
              <a:pPr algn="ctr" eaLnBrk="1" hangingPunct="1">
                <a:spcAft>
                  <a:spcPct val="0"/>
                </a:spcAft>
                <a:buClr>
                  <a:schemeClr val="bg1"/>
                </a:buClr>
                <a:buFontTx/>
                <a:buNone/>
              </a:pPr>
              <a:r>
                <a:rPr lang="en-GB" altLang="de-DE" sz="600" dirty="0">
                  <a:latin typeface="Infineon Meta-Normal"/>
                </a:rPr>
                <a:t>TLE9201SG</a:t>
              </a:r>
            </a:p>
          </p:txBody>
        </p:sp>
        <p:sp>
          <p:nvSpPr>
            <p:cNvPr id="220" name="Text Box 790"/>
            <p:cNvSpPr txBox="1">
              <a:spLocks noChangeArrowheads="1"/>
            </p:cNvSpPr>
            <p:nvPr/>
          </p:nvSpPr>
          <p:spPr bwMode="auto">
            <a:xfrm>
              <a:off x="5418761" y="2195513"/>
              <a:ext cx="605179" cy="371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 PROFET™</a:t>
              </a:r>
            </a:p>
            <a:p>
              <a:pPr algn="ctr" eaLnBrk="1" hangingPunct="1">
                <a:spcAft>
                  <a:spcPct val="0"/>
                </a:spcAft>
                <a:buClr>
                  <a:schemeClr val="bg1"/>
                </a:buClr>
                <a:buFontTx/>
                <a:buNone/>
              </a:pPr>
              <a:r>
                <a:rPr lang="en-GB" altLang="de-DE" sz="600" dirty="0">
                  <a:latin typeface="Infineon Meta-Normal"/>
                </a:rPr>
                <a:t>BTS500x0-1EGA</a:t>
              </a:r>
            </a:p>
            <a:p>
              <a:pPr algn="ctr" eaLnBrk="1" hangingPunct="1">
                <a:spcAft>
                  <a:spcPct val="0"/>
                </a:spcAft>
                <a:buClr>
                  <a:schemeClr val="bg1"/>
                </a:buClr>
                <a:buFontTx/>
                <a:buNone/>
              </a:pPr>
              <a:r>
                <a:rPr lang="en-GB" altLang="de-DE" sz="600" dirty="0">
                  <a:latin typeface="Infineon Meta-Normal"/>
                </a:rPr>
                <a:t>BTS500x0-1TMA/B</a:t>
              </a:r>
            </a:p>
            <a:p>
              <a:pPr algn="ctr" eaLnBrk="1" hangingPunct="1">
                <a:spcAft>
                  <a:spcPct val="0"/>
                </a:spcAft>
                <a:buClr>
                  <a:schemeClr val="bg1"/>
                </a:buClr>
                <a:buFontTx/>
                <a:buNone/>
              </a:pPr>
              <a:r>
                <a:rPr lang="en-GB" altLang="de-DE" sz="600" dirty="0">
                  <a:latin typeface="Infineon Meta-Normal"/>
                </a:rPr>
                <a:t>BTS500x0-1TEA/B</a:t>
              </a:r>
            </a:p>
          </p:txBody>
        </p:sp>
        <p:sp>
          <p:nvSpPr>
            <p:cNvPr id="221" name="Text Box 790"/>
            <p:cNvSpPr txBox="1">
              <a:spLocks noChangeArrowheads="1"/>
            </p:cNvSpPr>
            <p:nvPr/>
          </p:nvSpPr>
          <p:spPr bwMode="auto">
            <a:xfrm>
              <a:off x="5427867" y="2824163"/>
              <a:ext cx="588553" cy="278662"/>
            </a:xfrm>
            <a:prstGeom prst="rect">
              <a:avLst/>
            </a:prstGeom>
            <a:solidFill>
              <a:schemeClr val="tx2">
                <a:lumMod val="60000"/>
                <a:lumOff val="40000"/>
              </a:schemeClr>
            </a:solidFill>
            <a:ln>
              <a:noFill/>
            </a:ln>
            <a:effec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 FAST IGBT</a:t>
              </a:r>
            </a:p>
            <a:p>
              <a:pPr algn="ctr" eaLnBrk="1" hangingPunct="1">
                <a:spcAft>
                  <a:spcPct val="0"/>
                </a:spcAft>
                <a:buClr>
                  <a:schemeClr val="bg1"/>
                </a:buClr>
                <a:buFontTx/>
                <a:buNone/>
              </a:pPr>
              <a:r>
                <a:rPr lang="en-GB" altLang="de-DE" sz="600" dirty="0">
                  <a:latin typeface="Infineon Meta-Normal"/>
                </a:rPr>
                <a:t>e.g. IHD04N60RA/</a:t>
              </a:r>
            </a:p>
            <a:p>
              <a:pPr algn="ctr" eaLnBrk="1" hangingPunct="1">
                <a:spcAft>
                  <a:spcPct val="0"/>
                </a:spcAft>
                <a:buClr>
                  <a:schemeClr val="bg1"/>
                </a:buClr>
                <a:buFontTx/>
                <a:buNone/>
              </a:pPr>
              <a:r>
                <a:rPr lang="en-GB" altLang="de-DE" sz="600" dirty="0">
                  <a:latin typeface="Infineon Meta-Normal"/>
                </a:rPr>
                <a:t>IDH06N60RA</a:t>
              </a:r>
            </a:p>
          </p:txBody>
        </p:sp>
        <p:sp>
          <p:nvSpPr>
            <p:cNvPr id="222" name="Text Box 791"/>
            <p:cNvSpPr txBox="1">
              <a:spLocks noChangeArrowheads="1"/>
            </p:cNvSpPr>
            <p:nvPr/>
          </p:nvSpPr>
          <p:spPr bwMode="auto">
            <a:xfrm>
              <a:off x="6192838" y="2201862"/>
              <a:ext cx="179558"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6x 8A</a:t>
              </a:r>
            </a:p>
          </p:txBody>
        </p:sp>
        <p:sp>
          <p:nvSpPr>
            <p:cNvPr id="223" name="Text Box 791"/>
            <p:cNvSpPr txBox="1">
              <a:spLocks noChangeArrowheads="1"/>
            </p:cNvSpPr>
            <p:nvPr/>
          </p:nvSpPr>
          <p:spPr bwMode="auto">
            <a:xfrm>
              <a:off x="6192838" y="2787649"/>
              <a:ext cx="179558"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6x 8A</a:t>
              </a:r>
            </a:p>
          </p:txBody>
        </p:sp>
        <p:sp>
          <p:nvSpPr>
            <p:cNvPr id="224" name="Text Box 791"/>
            <p:cNvSpPr txBox="1">
              <a:spLocks noChangeArrowheads="1"/>
            </p:cNvSpPr>
            <p:nvPr/>
          </p:nvSpPr>
          <p:spPr bwMode="auto">
            <a:xfrm>
              <a:off x="6105525" y="3243263"/>
              <a:ext cx="209485"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8A Ch.</a:t>
              </a:r>
            </a:p>
          </p:txBody>
        </p:sp>
        <p:sp>
          <p:nvSpPr>
            <p:cNvPr id="225" name="Text Box 791"/>
            <p:cNvSpPr txBox="1">
              <a:spLocks noChangeArrowheads="1"/>
            </p:cNvSpPr>
            <p:nvPr/>
          </p:nvSpPr>
          <p:spPr bwMode="auto">
            <a:xfrm>
              <a:off x="6105525" y="3892551"/>
              <a:ext cx="209485"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5A Ch.</a:t>
              </a:r>
            </a:p>
          </p:txBody>
        </p:sp>
        <p:sp>
          <p:nvSpPr>
            <p:cNvPr id="226" name="Text Box 791"/>
            <p:cNvSpPr txBox="1">
              <a:spLocks noChangeArrowheads="1"/>
            </p:cNvSpPr>
            <p:nvPr/>
          </p:nvSpPr>
          <p:spPr bwMode="auto">
            <a:xfrm>
              <a:off x="6105525" y="4292600"/>
              <a:ext cx="251050"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2x 5/9A</a:t>
              </a:r>
            </a:p>
          </p:txBody>
        </p:sp>
        <p:sp>
          <p:nvSpPr>
            <p:cNvPr id="227" name="Text Box 791"/>
            <p:cNvSpPr txBox="1">
              <a:spLocks noChangeArrowheads="1"/>
            </p:cNvSpPr>
            <p:nvPr/>
          </p:nvSpPr>
          <p:spPr bwMode="auto">
            <a:xfrm>
              <a:off x="6105525" y="4733925"/>
              <a:ext cx="239411"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4x 0.5A</a:t>
              </a:r>
            </a:p>
          </p:txBody>
        </p:sp>
        <p:sp>
          <p:nvSpPr>
            <p:cNvPr id="228" name="Text Box 791"/>
            <p:cNvSpPr txBox="1">
              <a:spLocks noChangeArrowheads="1"/>
            </p:cNvSpPr>
            <p:nvPr/>
          </p:nvSpPr>
          <p:spPr bwMode="auto">
            <a:xfrm>
              <a:off x="6105525" y="5218112"/>
              <a:ext cx="239411"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4x 2.6A</a:t>
              </a:r>
            </a:p>
          </p:txBody>
        </p:sp>
        <p:sp>
          <p:nvSpPr>
            <p:cNvPr id="229" name="Text Box 791"/>
            <p:cNvSpPr txBox="1">
              <a:spLocks noChangeArrowheads="1"/>
            </p:cNvSpPr>
            <p:nvPr/>
          </p:nvSpPr>
          <p:spPr bwMode="auto">
            <a:xfrm>
              <a:off x="6105525" y="5418139"/>
              <a:ext cx="239411"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2x 2.6A</a:t>
              </a:r>
            </a:p>
          </p:txBody>
        </p:sp>
        <p:sp>
          <p:nvSpPr>
            <p:cNvPr id="230" name="Text Box 791"/>
            <p:cNvSpPr txBox="1">
              <a:spLocks noChangeArrowheads="1"/>
            </p:cNvSpPr>
            <p:nvPr/>
          </p:nvSpPr>
          <p:spPr bwMode="auto">
            <a:xfrm>
              <a:off x="6105525" y="5653088"/>
              <a:ext cx="239411"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4x 1.7A</a:t>
              </a:r>
            </a:p>
          </p:txBody>
        </p:sp>
        <p:sp>
          <p:nvSpPr>
            <p:cNvPr id="231" name="Text Box 791"/>
            <p:cNvSpPr txBox="1">
              <a:spLocks noChangeArrowheads="1"/>
            </p:cNvSpPr>
            <p:nvPr/>
          </p:nvSpPr>
          <p:spPr bwMode="auto">
            <a:xfrm>
              <a:off x="6105525" y="5873750"/>
              <a:ext cx="179558"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2x 1A</a:t>
              </a:r>
            </a:p>
          </p:txBody>
        </p:sp>
        <p:sp>
          <p:nvSpPr>
            <p:cNvPr id="232" name="Text Box 790"/>
            <p:cNvSpPr txBox="1">
              <a:spLocks noChangeArrowheads="1"/>
            </p:cNvSpPr>
            <p:nvPr/>
          </p:nvSpPr>
          <p:spPr bwMode="auto">
            <a:xfrm>
              <a:off x="6626296" y="5791200"/>
              <a:ext cx="207823"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Relays</a:t>
              </a:r>
            </a:p>
          </p:txBody>
        </p:sp>
        <p:sp>
          <p:nvSpPr>
            <p:cNvPr id="233" name="Text Box 790"/>
            <p:cNvSpPr txBox="1">
              <a:spLocks noChangeArrowheads="1"/>
            </p:cNvSpPr>
            <p:nvPr/>
          </p:nvSpPr>
          <p:spPr bwMode="auto">
            <a:xfrm>
              <a:off x="6668728" y="5945188"/>
              <a:ext cx="121368"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MIL</a:t>
              </a:r>
            </a:p>
          </p:txBody>
        </p:sp>
        <p:sp>
          <p:nvSpPr>
            <p:cNvPr id="234" name="Text Box 790"/>
            <p:cNvSpPr txBox="1">
              <a:spLocks noChangeArrowheads="1"/>
            </p:cNvSpPr>
            <p:nvPr/>
          </p:nvSpPr>
          <p:spPr bwMode="auto">
            <a:xfrm>
              <a:off x="6642090" y="6100764"/>
              <a:ext cx="176233"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Lamp</a:t>
              </a:r>
            </a:p>
          </p:txBody>
        </p:sp>
        <p:sp>
          <p:nvSpPr>
            <p:cNvPr id="235" name="Text Box 790"/>
            <p:cNvSpPr txBox="1">
              <a:spLocks noChangeArrowheads="1"/>
            </p:cNvSpPr>
            <p:nvPr/>
          </p:nvSpPr>
          <p:spPr bwMode="auto">
            <a:xfrm>
              <a:off x="6590550" y="5553076"/>
              <a:ext cx="279313"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Solenoid</a:t>
              </a:r>
            </a:p>
          </p:txBody>
        </p:sp>
        <p:sp>
          <p:nvSpPr>
            <p:cNvPr id="236" name="Text Box 790"/>
            <p:cNvSpPr txBox="1">
              <a:spLocks noChangeArrowheads="1"/>
            </p:cNvSpPr>
            <p:nvPr/>
          </p:nvSpPr>
          <p:spPr bwMode="auto">
            <a:xfrm>
              <a:off x="6665404" y="5399088"/>
              <a:ext cx="128019"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VVT</a:t>
              </a:r>
            </a:p>
          </p:txBody>
        </p:sp>
        <p:sp>
          <p:nvSpPr>
            <p:cNvPr id="237" name="Text Box 790"/>
            <p:cNvSpPr txBox="1">
              <a:spLocks noChangeArrowheads="1"/>
            </p:cNvSpPr>
            <p:nvPr/>
          </p:nvSpPr>
          <p:spPr bwMode="auto">
            <a:xfrm>
              <a:off x="6573961" y="5245101"/>
              <a:ext cx="310903"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Solenoids</a:t>
              </a:r>
            </a:p>
          </p:txBody>
        </p:sp>
        <p:sp>
          <p:nvSpPr>
            <p:cNvPr id="238" name="Text Box 790"/>
            <p:cNvSpPr txBox="1">
              <a:spLocks noChangeArrowheads="1"/>
            </p:cNvSpPr>
            <p:nvPr/>
          </p:nvSpPr>
          <p:spPr bwMode="auto">
            <a:xfrm>
              <a:off x="6626296" y="4826001"/>
              <a:ext cx="207823"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Relays</a:t>
              </a:r>
            </a:p>
          </p:txBody>
        </p:sp>
        <p:sp>
          <p:nvSpPr>
            <p:cNvPr id="239" name="Text Box 790"/>
            <p:cNvSpPr txBox="1">
              <a:spLocks noChangeArrowheads="1"/>
            </p:cNvSpPr>
            <p:nvPr/>
          </p:nvSpPr>
          <p:spPr bwMode="auto">
            <a:xfrm>
              <a:off x="6682861" y="4365625"/>
              <a:ext cx="93104"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O2</a:t>
              </a:r>
            </a:p>
          </p:txBody>
        </p:sp>
        <p:sp>
          <p:nvSpPr>
            <p:cNvPr id="240" name="Text Box 790"/>
            <p:cNvSpPr txBox="1">
              <a:spLocks noChangeArrowheads="1"/>
            </p:cNvSpPr>
            <p:nvPr/>
          </p:nvSpPr>
          <p:spPr bwMode="auto">
            <a:xfrm>
              <a:off x="6524878" y="3960813"/>
              <a:ext cx="410656"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EGR Throttle</a:t>
              </a:r>
            </a:p>
          </p:txBody>
        </p:sp>
        <p:sp>
          <p:nvSpPr>
            <p:cNvPr id="241" name="Text Box 790"/>
            <p:cNvSpPr txBox="1">
              <a:spLocks noChangeArrowheads="1"/>
            </p:cNvSpPr>
            <p:nvPr/>
          </p:nvSpPr>
          <p:spPr bwMode="auto">
            <a:xfrm>
              <a:off x="6485014" y="3321050"/>
              <a:ext cx="488798"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a:t>
              </a:r>
              <a:r>
                <a:rPr lang="en-GB" altLang="de-DE" sz="600" dirty="0" err="1">
                  <a:latin typeface="Infineon Meta-Normal"/>
                </a:rPr>
                <a:t>eGas</a:t>
              </a:r>
              <a:r>
                <a:rPr lang="en-GB" altLang="de-DE" sz="600" dirty="0">
                  <a:latin typeface="Infineon Meta-Normal"/>
                </a:rPr>
                <a:t>) Throttle</a:t>
              </a:r>
            </a:p>
          </p:txBody>
        </p:sp>
        <p:sp>
          <p:nvSpPr>
            <p:cNvPr id="242" name="Text Box 790"/>
            <p:cNvSpPr txBox="1">
              <a:spLocks noChangeArrowheads="1"/>
            </p:cNvSpPr>
            <p:nvPr/>
          </p:nvSpPr>
          <p:spPr bwMode="auto">
            <a:xfrm>
              <a:off x="6493328" y="2876549"/>
              <a:ext cx="472173"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Piezo Injectors</a:t>
              </a:r>
            </a:p>
          </p:txBody>
        </p:sp>
        <p:sp>
          <p:nvSpPr>
            <p:cNvPr id="243" name="Text Box 790"/>
            <p:cNvSpPr txBox="1">
              <a:spLocks noChangeArrowheads="1"/>
            </p:cNvSpPr>
            <p:nvPr/>
          </p:nvSpPr>
          <p:spPr bwMode="auto">
            <a:xfrm>
              <a:off x="6553105" y="2292351"/>
              <a:ext cx="355792"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Glow Plugs</a:t>
              </a:r>
            </a:p>
          </p:txBody>
        </p:sp>
        <p:sp>
          <p:nvSpPr>
            <p:cNvPr id="244" name="Text Box 790"/>
            <p:cNvSpPr txBox="1">
              <a:spLocks noChangeAspect="1" noChangeArrowheads="1"/>
            </p:cNvSpPr>
            <p:nvPr/>
          </p:nvSpPr>
          <p:spPr bwMode="auto">
            <a:xfrm>
              <a:off x="3602038" y="1452562"/>
              <a:ext cx="1146175"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UV/OV/Error-Monitoring</a:t>
              </a:r>
            </a:p>
          </p:txBody>
        </p:sp>
        <p:sp>
          <p:nvSpPr>
            <p:cNvPr id="245" name="Freeform 448"/>
            <p:cNvSpPr>
              <a:spLocks/>
            </p:cNvSpPr>
            <p:nvPr/>
          </p:nvSpPr>
          <p:spPr bwMode="auto">
            <a:xfrm>
              <a:off x="5356225" y="3513138"/>
              <a:ext cx="730250" cy="350837"/>
            </a:xfrm>
            <a:custGeom>
              <a:avLst/>
              <a:gdLst>
                <a:gd name="T0" fmla="*/ 2147483647 w 1225"/>
                <a:gd name="T1" fmla="*/ 2147483647 h 590"/>
                <a:gd name="T2" fmla="*/ 2147483647 w 1225"/>
                <a:gd name="T3" fmla="*/ 2147483647 h 590"/>
                <a:gd name="T4" fmla="*/ 2147483647 w 1225"/>
                <a:gd name="T5" fmla="*/ 2147483647 h 590"/>
                <a:gd name="T6" fmla="*/ 0 w 1225"/>
                <a:gd name="T7" fmla="*/ 2147483647 h 590"/>
                <a:gd name="T8" fmla="*/ 0 w 1225"/>
                <a:gd name="T9" fmla="*/ 2147483647 h 590"/>
                <a:gd name="T10" fmla="*/ 2147483647 w 1225"/>
                <a:gd name="T11" fmla="*/ 0 h 590"/>
                <a:gd name="T12" fmla="*/ 2147483647 w 1225"/>
                <a:gd name="T13" fmla="*/ 0 h 590"/>
                <a:gd name="T14" fmla="*/ 2147483647 w 1225"/>
                <a:gd name="T15" fmla="*/ 2147483647 h 590"/>
                <a:gd name="T16" fmla="*/ 2147483647 w 1225"/>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5" h="590">
                  <a:moveTo>
                    <a:pt x="1225" y="544"/>
                  </a:moveTo>
                  <a:cubicBezTo>
                    <a:pt x="1225" y="569"/>
                    <a:pt x="1206" y="590"/>
                    <a:pt x="1184" y="590"/>
                  </a:cubicBezTo>
                  <a:lnTo>
                    <a:pt x="41" y="590"/>
                  </a:lnTo>
                  <a:cubicBezTo>
                    <a:pt x="18" y="590"/>
                    <a:pt x="0" y="569"/>
                    <a:pt x="0" y="544"/>
                  </a:cubicBezTo>
                  <a:lnTo>
                    <a:pt x="0" y="46"/>
                  </a:lnTo>
                  <a:cubicBezTo>
                    <a:pt x="0" y="21"/>
                    <a:pt x="18" y="0"/>
                    <a:pt x="41" y="0"/>
                  </a:cubicBezTo>
                  <a:lnTo>
                    <a:pt x="1184" y="0"/>
                  </a:lnTo>
                  <a:cubicBezTo>
                    <a:pt x="1206" y="0"/>
                    <a:pt x="1225" y="21"/>
                    <a:pt x="1225" y="46"/>
                  </a:cubicBezTo>
                  <a:lnTo>
                    <a:pt x="1225" y="544"/>
                  </a:lnTo>
                  <a:close/>
                </a:path>
              </a:pathLst>
            </a:custGeom>
            <a:solidFill>
              <a:schemeClr val="tx2">
                <a:lumMod val="60000"/>
                <a:lumOff val="40000"/>
              </a:schemeClr>
            </a:solidFill>
            <a:ln>
              <a:noFill/>
            </a:ln>
          </p:spPr>
          <p:txBody>
            <a:bodyPr>
              <a:noAutofit/>
            </a:bodyPr>
            <a:lstStyle/>
            <a:p>
              <a:endParaRPr lang="en-GB" dirty="0"/>
            </a:p>
          </p:txBody>
        </p:sp>
        <p:sp>
          <p:nvSpPr>
            <p:cNvPr id="246" name="Freeform 516"/>
            <p:cNvSpPr>
              <a:spLocks/>
            </p:cNvSpPr>
            <p:nvPr/>
          </p:nvSpPr>
          <p:spPr bwMode="auto">
            <a:xfrm>
              <a:off x="5289550" y="363537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247" name="Freeform 519"/>
            <p:cNvSpPr>
              <a:spLocks/>
            </p:cNvSpPr>
            <p:nvPr/>
          </p:nvSpPr>
          <p:spPr bwMode="auto">
            <a:xfrm>
              <a:off x="6338888" y="363537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p:spPr>
          <p:txBody>
            <a:bodyPr>
              <a:noAutofit/>
            </a:bodyPr>
            <a:lstStyle/>
            <a:p>
              <a:endParaRPr lang="en-GB" dirty="0"/>
            </a:p>
          </p:txBody>
        </p:sp>
        <p:sp>
          <p:nvSpPr>
            <p:cNvPr id="248" name="Line 553"/>
            <p:cNvSpPr>
              <a:spLocks noChangeShapeType="1"/>
            </p:cNvSpPr>
            <p:nvPr/>
          </p:nvSpPr>
          <p:spPr bwMode="auto">
            <a:xfrm>
              <a:off x="5081588" y="3689350"/>
              <a:ext cx="2159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49" name="Line 556"/>
            <p:cNvSpPr>
              <a:spLocks noChangeShapeType="1"/>
            </p:cNvSpPr>
            <p:nvPr/>
          </p:nvSpPr>
          <p:spPr bwMode="auto">
            <a:xfrm>
              <a:off x="6113463" y="3689350"/>
              <a:ext cx="241300"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chemeClr val="accent4">
                    <a:lumMod val="75000"/>
                  </a:schemeClr>
                </a:solidFill>
              </a:endParaRPr>
            </a:p>
          </p:txBody>
        </p:sp>
        <p:sp>
          <p:nvSpPr>
            <p:cNvPr id="250" name="Text Box 790"/>
            <p:cNvSpPr txBox="1">
              <a:spLocks noChangeArrowheads="1"/>
            </p:cNvSpPr>
            <p:nvPr/>
          </p:nvSpPr>
          <p:spPr bwMode="auto">
            <a:xfrm>
              <a:off x="5451181" y="3551238"/>
              <a:ext cx="540337" cy="2786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General Purpose</a:t>
              </a:r>
            </a:p>
            <a:p>
              <a:pPr algn="ctr" eaLnBrk="1" hangingPunct="1">
                <a:spcAft>
                  <a:spcPct val="0"/>
                </a:spcAft>
                <a:buClr>
                  <a:schemeClr val="bg1"/>
                </a:buClr>
                <a:buFontTx/>
                <a:buNone/>
              </a:pPr>
              <a:r>
                <a:rPr lang="en-GB" altLang="de-DE" sz="600" dirty="0">
                  <a:latin typeface="Infineon Meta-Normal"/>
                </a:rPr>
                <a:t>H-Bridge </a:t>
              </a:r>
            </a:p>
            <a:p>
              <a:pPr algn="ctr" eaLnBrk="1" hangingPunct="1">
                <a:spcAft>
                  <a:spcPct val="0"/>
                </a:spcAft>
                <a:buClr>
                  <a:schemeClr val="bg1"/>
                </a:buClr>
                <a:buFontTx/>
                <a:buNone/>
              </a:pPr>
              <a:r>
                <a:rPr lang="en-GB" altLang="de-DE" sz="600" dirty="0">
                  <a:latin typeface="Infineon Meta-Normal"/>
                </a:rPr>
                <a:t>TLE9201SG</a:t>
              </a:r>
            </a:p>
          </p:txBody>
        </p:sp>
        <p:grpSp>
          <p:nvGrpSpPr>
            <p:cNvPr id="251" name="Group 1"/>
            <p:cNvGrpSpPr>
              <a:grpSpLocks/>
            </p:cNvGrpSpPr>
            <p:nvPr/>
          </p:nvGrpSpPr>
          <p:grpSpPr bwMode="auto">
            <a:xfrm>
              <a:off x="6419850" y="3589339"/>
              <a:ext cx="566738" cy="201612"/>
              <a:chOff x="6234113" y="3033713"/>
              <a:chExt cx="566737" cy="202386"/>
            </a:xfrm>
          </p:grpSpPr>
          <p:sp>
            <p:nvSpPr>
              <p:cNvPr id="256" name="Freeform 449"/>
              <p:cNvSpPr>
                <a:spLocks/>
              </p:cNvSpPr>
              <p:nvPr/>
            </p:nvSpPr>
            <p:spPr bwMode="auto">
              <a:xfrm>
                <a:off x="6234113" y="3033842"/>
                <a:ext cx="566737" cy="202128"/>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69"/>
                    </a:moveTo>
                    <a:cubicBezTo>
                      <a:pt x="953" y="194"/>
                      <a:pt x="934" y="215"/>
                      <a:pt x="912" y="215"/>
                    </a:cubicBezTo>
                    <a:lnTo>
                      <a:pt x="41" y="215"/>
                    </a:lnTo>
                    <a:cubicBezTo>
                      <a:pt x="19" y="215"/>
                      <a:pt x="0" y="194"/>
                      <a:pt x="0" y="169"/>
                    </a:cubicBezTo>
                    <a:lnTo>
                      <a:pt x="0" y="45"/>
                    </a:lnTo>
                    <a:cubicBezTo>
                      <a:pt x="0" y="20"/>
                      <a:pt x="19" y="0"/>
                      <a:pt x="41" y="0"/>
                    </a:cubicBezTo>
                    <a:lnTo>
                      <a:pt x="912" y="0"/>
                    </a:lnTo>
                    <a:cubicBezTo>
                      <a:pt x="934" y="0"/>
                      <a:pt x="953" y="20"/>
                      <a:pt x="953" y="45"/>
                    </a:cubicBezTo>
                    <a:lnTo>
                      <a:pt x="953" y="169"/>
                    </a:lnTo>
                    <a:close/>
                  </a:path>
                </a:pathLst>
              </a:custGeom>
              <a:solidFill>
                <a:srgbClr val="FFFFFF"/>
              </a:solidFill>
              <a:ln w="0">
                <a:solidFill>
                  <a:schemeClr val="tx1"/>
                </a:solidFill>
                <a:prstDash val="solid"/>
                <a:round/>
                <a:headEnd/>
                <a:tailEnd/>
              </a:ln>
            </p:spPr>
            <p:txBody>
              <a:bodyPr>
                <a:noAutofit/>
              </a:bodyPr>
              <a:lstStyle/>
              <a:p>
                <a:endParaRPr lang="en-GB" dirty="0"/>
              </a:p>
            </p:txBody>
          </p:sp>
          <p:sp>
            <p:nvSpPr>
              <p:cNvPr id="257" name="Freeform 450"/>
              <p:cNvSpPr>
                <a:spLocks/>
              </p:cNvSpPr>
              <p:nvPr/>
            </p:nvSpPr>
            <p:spPr bwMode="auto">
              <a:xfrm>
                <a:off x="6234113" y="3033713"/>
                <a:ext cx="566737" cy="202386"/>
              </a:xfrm>
              <a:custGeom>
                <a:avLst/>
                <a:gdLst>
                  <a:gd name="T0" fmla="*/ 2147483647 w 953"/>
                  <a:gd name="T1" fmla="*/ 2147483647 h 215"/>
                  <a:gd name="T2" fmla="*/ 2147483647 w 953"/>
                  <a:gd name="T3" fmla="*/ 2147483647 h 215"/>
                  <a:gd name="T4" fmla="*/ 2147483647 w 953"/>
                  <a:gd name="T5" fmla="*/ 2147483647 h 215"/>
                  <a:gd name="T6" fmla="*/ 0 w 953"/>
                  <a:gd name="T7" fmla="*/ 2147483647 h 215"/>
                  <a:gd name="T8" fmla="*/ 0 w 953"/>
                  <a:gd name="T9" fmla="*/ 2147483647 h 215"/>
                  <a:gd name="T10" fmla="*/ 2147483647 w 953"/>
                  <a:gd name="T11" fmla="*/ 0 h 215"/>
                  <a:gd name="T12" fmla="*/ 2147483647 w 953"/>
                  <a:gd name="T13" fmla="*/ 0 h 215"/>
                  <a:gd name="T14" fmla="*/ 2147483647 w 953"/>
                  <a:gd name="T15" fmla="*/ 2147483647 h 215"/>
                  <a:gd name="T16" fmla="*/ 2147483647 w 953"/>
                  <a:gd name="T17" fmla="*/ 2147483647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215">
                    <a:moveTo>
                      <a:pt x="953" y="169"/>
                    </a:moveTo>
                    <a:cubicBezTo>
                      <a:pt x="953" y="194"/>
                      <a:pt x="934" y="215"/>
                      <a:pt x="912" y="215"/>
                    </a:cubicBezTo>
                    <a:lnTo>
                      <a:pt x="41" y="215"/>
                    </a:lnTo>
                    <a:cubicBezTo>
                      <a:pt x="19" y="215"/>
                      <a:pt x="0" y="194"/>
                      <a:pt x="0" y="169"/>
                    </a:cubicBezTo>
                    <a:lnTo>
                      <a:pt x="0" y="45"/>
                    </a:lnTo>
                    <a:cubicBezTo>
                      <a:pt x="0" y="20"/>
                      <a:pt x="19" y="0"/>
                      <a:pt x="41" y="0"/>
                    </a:cubicBezTo>
                    <a:lnTo>
                      <a:pt x="912" y="0"/>
                    </a:lnTo>
                    <a:cubicBezTo>
                      <a:pt x="934" y="0"/>
                      <a:pt x="953" y="20"/>
                      <a:pt x="953" y="45"/>
                    </a:cubicBezTo>
                    <a:lnTo>
                      <a:pt x="953" y="169"/>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58" name="Text Box 790"/>
              <p:cNvSpPr txBox="1">
                <a:spLocks noChangeArrowheads="1"/>
              </p:cNvSpPr>
              <p:nvPr/>
            </p:nvSpPr>
            <p:spPr bwMode="auto">
              <a:xfrm>
                <a:off x="6283889" y="3042573"/>
                <a:ext cx="467184" cy="1864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Turbo Charger</a:t>
                </a:r>
              </a:p>
              <a:p>
                <a:pPr algn="ctr" eaLnBrk="1" hangingPunct="1">
                  <a:spcAft>
                    <a:spcPct val="0"/>
                  </a:spcAft>
                  <a:buClr>
                    <a:schemeClr val="tx1"/>
                  </a:buClr>
                  <a:buFontTx/>
                  <a:buNone/>
                </a:pPr>
                <a:r>
                  <a:rPr lang="en-GB" altLang="de-DE" sz="600" dirty="0">
                    <a:latin typeface="Infineon Meta-Normal"/>
                  </a:rPr>
                  <a:t>Waste Gate</a:t>
                </a:r>
              </a:p>
            </p:txBody>
          </p:sp>
        </p:grpSp>
        <p:sp>
          <p:nvSpPr>
            <p:cNvPr id="252" name="Text Box 791"/>
            <p:cNvSpPr txBox="1">
              <a:spLocks noChangeArrowheads="1"/>
            </p:cNvSpPr>
            <p:nvPr/>
          </p:nvSpPr>
          <p:spPr bwMode="auto">
            <a:xfrm>
              <a:off x="6113463" y="3568700"/>
              <a:ext cx="209485" cy="9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5A Ch.</a:t>
              </a:r>
            </a:p>
          </p:txBody>
        </p:sp>
        <p:grpSp>
          <p:nvGrpSpPr>
            <p:cNvPr id="253" name="Group 252"/>
            <p:cNvGrpSpPr/>
            <p:nvPr/>
          </p:nvGrpSpPr>
          <p:grpSpPr>
            <a:xfrm>
              <a:off x="2406988" y="4434681"/>
              <a:ext cx="828000" cy="249237"/>
              <a:chOff x="2177697" y="4541838"/>
              <a:chExt cx="828000" cy="249237"/>
            </a:xfrm>
            <a:solidFill>
              <a:schemeClr val="accent2">
                <a:lumMod val="75000"/>
              </a:schemeClr>
            </a:solidFill>
          </p:grpSpPr>
          <p:sp>
            <p:nvSpPr>
              <p:cNvPr id="254" name="Freeform 424"/>
              <p:cNvSpPr>
                <a:spLocks/>
              </p:cNvSpPr>
              <p:nvPr/>
            </p:nvSpPr>
            <p:spPr bwMode="auto">
              <a:xfrm>
                <a:off x="2177697" y="4541838"/>
                <a:ext cx="828000" cy="249237"/>
              </a:xfrm>
              <a:custGeom>
                <a:avLst/>
                <a:gdLst>
                  <a:gd name="T0" fmla="*/ 2147483647 w 1316"/>
                  <a:gd name="T1" fmla="*/ 2147483647 h 420"/>
                  <a:gd name="T2" fmla="*/ 2147483647 w 1316"/>
                  <a:gd name="T3" fmla="*/ 2147483647 h 420"/>
                  <a:gd name="T4" fmla="*/ 2147483647 w 1316"/>
                  <a:gd name="T5" fmla="*/ 2147483647 h 420"/>
                  <a:gd name="T6" fmla="*/ 0 w 1316"/>
                  <a:gd name="T7" fmla="*/ 2147483647 h 420"/>
                  <a:gd name="T8" fmla="*/ 0 w 1316"/>
                  <a:gd name="T9" fmla="*/ 2147483647 h 420"/>
                  <a:gd name="T10" fmla="*/ 2147483647 w 1316"/>
                  <a:gd name="T11" fmla="*/ 0 h 420"/>
                  <a:gd name="T12" fmla="*/ 2147483647 w 1316"/>
                  <a:gd name="T13" fmla="*/ 0 h 420"/>
                  <a:gd name="T14" fmla="*/ 2147483647 w 1316"/>
                  <a:gd name="T15" fmla="*/ 2147483647 h 420"/>
                  <a:gd name="T16" fmla="*/ 2147483647 w 1316"/>
                  <a:gd name="T17" fmla="*/ 2147483647 h 4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16" h="420">
                    <a:moveTo>
                      <a:pt x="1316" y="374"/>
                    </a:moveTo>
                    <a:cubicBezTo>
                      <a:pt x="1316" y="399"/>
                      <a:pt x="1297" y="420"/>
                      <a:pt x="1275" y="420"/>
                    </a:cubicBezTo>
                    <a:lnTo>
                      <a:pt x="41" y="420"/>
                    </a:lnTo>
                    <a:cubicBezTo>
                      <a:pt x="18" y="420"/>
                      <a:pt x="0" y="399"/>
                      <a:pt x="0" y="374"/>
                    </a:cubicBezTo>
                    <a:lnTo>
                      <a:pt x="0" y="46"/>
                    </a:lnTo>
                    <a:cubicBezTo>
                      <a:pt x="0" y="21"/>
                      <a:pt x="18" y="0"/>
                      <a:pt x="41" y="0"/>
                    </a:cubicBezTo>
                    <a:lnTo>
                      <a:pt x="1275" y="0"/>
                    </a:lnTo>
                    <a:cubicBezTo>
                      <a:pt x="1297" y="0"/>
                      <a:pt x="1316" y="21"/>
                      <a:pt x="1316" y="46"/>
                    </a:cubicBezTo>
                    <a:lnTo>
                      <a:pt x="1316" y="374"/>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55" name="Text Box 790"/>
              <p:cNvSpPr txBox="1">
                <a:spLocks noChangeArrowheads="1"/>
              </p:cNvSpPr>
              <p:nvPr/>
            </p:nvSpPr>
            <p:spPr bwMode="auto">
              <a:xfrm>
                <a:off x="2236737" y="4573588"/>
                <a:ext cx="709921" cy="185775"/>
              </a:xfrm>
              <a:prstGeom prst="rect">
                <a:avLst/>
              </a:prstGeom>
              <a:solidFill>
                <a:schemeClr val="tx2">
                  <a:lumMod val="60000"/>
                  <a:lumOff val="4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Manifold Air Pressure</a:t>
                </a:r>
              </a:p>
              <a:p>
                <a:pPr algn="ctr" eaLnBrk="1" hangingPunct="1">
                  <a:spcAft>
                    <a:spcPct val="0"/>
                  </a:spcAft>
                  <a:buClr>
                    <a:schemeClr val="bg1"/>
                  </a:buClr>
                  <a:buFontTx/>
                  <a:buNone/>
                </a:pPr>
                <a:r>
                  <a:rPr lang="en-GB" altLang="de-DE" sz="600" dirty="0">
                    <a:latin typeface="Infineon Meta-Normal"/>
                  </a:rPr>
                  <a:t>KP21x, KP22x, KP27x*</a:t>
                </a:r>
              </a:p>
            </p:txBody>
          </p:sp>
        </p:grpSp>
      </p:grpSp>
      <p:sp>
        <p:nvSpPr>
          <p:cNvPr id="323" name="Freeform 35"/>
          <p:cNvSpPr>
            <a:spLocks/>
          </p:cNvSpPr>
          <p:nvPr/>
        </p:nvSpPr>
        <p:spPr bwMode="auto">
          <a:xfrm>
            <a:off x="3399681" y="4976448"/>
            <a:ext cx="382761" cy="269842"/>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7"/>
                </a:lnTo>
                <a:cubicBezTo>
                  <a:pt x="544" y="342"/>
                  <a:pt x="524" y="363"/>
                  <a:pt x="499" y="363"/>
                </a:cubicBezTo>
                <a:lnTo>
                  <a:pt x="45" y="363"/>
                </a:lnTo>
                <a:cubicBezTo>
                  <a:pt x="20" y="363"/>
                  <a:pt x="0" y="342"/>
                  <a:pt x="0" y="317"/>
                </a:cubicBezTo>
                <a:lnTo>
                  <a:pt x="0" y="45"/>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pPr algn="ctr"/>
            <a:r>
              <a:rPr lang="en-GB" sz="600" dirty="0">
                <a:solidFill>
                  <a:schemeClr val="accent1"/>
                </a:solidFill>
              </a:rPr>
              <a:t>3x</a:t>
            </a:r>
          </a:p>
          <a:p>
            <a:pPr algn="ctr"/>
            <a:r>
              <a:rPr lang="en-GB" sz="600" dirty="0">
                <a:solidFill>
                  <a:schemeClr val="accent1"/>
                </a:solidFill>
              </a:rPr>
              <a:t>MSB</a:t>
            </a:r>
          </a:p>
        </p:txBody>
      </p:sp>
      <p:pic>
        <p:nvPicPr>
          <p:cNvPr id="19458" name="Picture 2" descr="C:\Users\JuerginF\Desktop\Captur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47400" y="3831184"/>
            <a:ext cx="824220" cy="773105"/>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a:extLst>
              <a:ext uri="{FF2B5EF4-FFF2-40B4-BE49-F238E27FC236}">
                <a16:creationId xmlns:a16="http://schemas.microsoft.com/office/drawing/2014/main" id="{A7DA72F4-26AB-4834-8525-88ABDB8948AB}"/>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9B550F62-9432-414C-A183-8EB236FA1540}"/>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90A28B5B-A00C-4DE4-9AF4-A0679FF8F845}"/>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656827816"/>
      </p:ext>
    </p:extLst>
  </p:cSld>
  <p:clrMapOvr>
    <a:masterClrMapping/>
  </p:clrMapOvr>
  <p:transition spd="slow"/>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Dry Double Clutch Transmission</a:t>
            </a:r>
            <a:br>
              <a:rPr/>
            </a:br>
            <a:r>
              <a:rPr>
                <a:solidFill>
                  <a:schemeClr val="tx2">
                    <a:lumMod val="50000"/>
                  </a:schemeClr>
                </a:solidFill>
              </a:rPr>
              <a:t>Electrical Control </a:t>
            </a:r>
          </a:p>
        </p:txBody>
      </p:sp>
      <p:grpSp>
        <p:nvGrpSpPr>
          <p:cNvPr id="6" name="Group 5"/>
          <p:cNvGrpSpPr/>
          <p:nvPr/>
        </p:nvGrpSpPr>
        <p:grpSpPr>
          <a:xfrm>
            <a:off x="1359935" y="1346003"/>
            <a:ext cx="4586218" cy="5050937"/>
            <a:chOff x="2951820" y="1071563"/>
            <a:chExt cx="5457734" cy="5530199"/>
          </a:xfrm>
        </p:grpSpPr>
        <p:grpSp>
          <p:nvGrpSpPr>
            <p:cNvPr id="7" name="Group 6"/>
            <p:cNvGrpSpPr/>
            <p:nvPr/>
          </p:nvGrpSpPr>
          <p:grpSpPr>
            <a:xfrm>
              <a:off x="3939622" y="2555876"/>
              <a:ext cx="1417637" cy="2741612"/>
              <a:chOff x="3306763" y="2503488"/>
              <a:chExt cx="1417637" cy="2741612"/>
            </a:xfrm>
          </p:grpSpPr>
          <p:sp>
            <p:nvSpPr>
              <p:cNvPr id="538" name="Freeform 19"/>
              <p:cNvSpPr>
                <a:spLocks/>
              </p:cNvSpPr>
              <p:nvPr/>
            </p:nvSpPr>
            <p:spPr bwMode="auto">
              <a:xfrm>
                <a:off x="3306763" y="2503488"/>
                <a:ext cx="1417637" cy="2741612"/>
              </a:xfrm>
              <a:custGeom>
                <a:avLst/>
                <a:gdLst>
                  <a:gd name="T0" fmla="*/ 2147483647 w 2268"/>
                  <a:gd name="T1" fmla="*/ 2147483647 h 4384"/>
                  <a:gd name="T2" fmla="*/ 2147483647 w 2268"/>
                  <a:gd name="T3" fmla="*/ 2147483647 h 4384"/>
                  <a:gd name="T4" fmla="*/ 2147483647 w 2268"/>
                  <a:gd name="T5" fmla="*/ 2147483647 h 4384"/>
                  <a:gd name="T6" fmla="*/ 0 w 2268"/>
                  <a:gd name="T7" fmla="*/ 2147483647 h 4384"/>
                  <a:gd name="T8" fmla="*/ 0 w 2268"/>
                  <a:gd name="T9" fmla="*/ 2147483647 h 4384"/>
                  <a:gd name="T10" fmla="*/ 2147483647 w 2268"/>
                  <a:gd name="T11" fmla="*/ 0 h 4384"/>
                  <a:gd name="T12" fmla="*/ 2147483647 w 2268"/>
                  <a:gd name="T13" fmla="*/ 0 h 4384"/>
                  <a:gd name="T14" fmla="*/ 2147483647 w 2268"/>
                  <a:gd name="T15" fmla="*/ 2147483647 h 4384"/>
                  <a:gd name="T16" fmla="*/ 2147483647 w 2268"/>
                  <a:gd name="T17" fmla="*/ 2147483647 h 4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68" h="4384">
                    <a:moveTo>
                      <a:pt x="2268" y="4339"/>
                    </a:moveTo>
                    <a:cubicBezTo>
                      <a:pt x="2268" y="4364"/>
                      <a:pt x="2247" y="4384"/>
                      <a:pt x="2222" y="4384"/>
                    </a:cubicBezTo>
                    <a:lnTo>
                      <a:pt x="45" y="4384"/>
                    </a:lnTo>
                    <a:cubicBezTo>
                      <a:pt x="20" y="4384"/>
                      <a:pt x="0" y="4364"/>
                      <a:pt x="0" y="4339"/>
                    </a:cubicBezTo>
                    <a:lnTo>
                      <a:pt x="0" y="45"/>
                    </a:lnTo>
                    <a:cubicBezTo>
                      <a:pt x="0" y="20"/>
                      <a:pt x="20" y="0"/>
                      <a:pt x="45" y="0"/>
                    </a:cubicBezTo>
                    <a:lnTo>
                      <a:pt x="2222" y="0"/>
                    </a:lnTo>
                    <a:cubicBezTo>
                      <a:pt x="2247" y="0"/>
                      <a:pt x="2268" y="20"/>
                      <a:pt x="2268" y="45"/>
                    </a:cubicBezTo>
                    <a:lnTo>
                      <a:pt x="2268" y="4339"/>
                    </a:lnTo>
                    <a:close/>
                  </a:path>
                </a:pathLst>
              </a:custGeom>
              <a:solidFill>
                <a:schemeClr val="tx2">
                  <a:lumMod val="5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39" name="Freeform 35"/>
              <p:cNvSpPr>
                <a:spLocks/>
              </p:cNvSpPr>
              <p:nvPr/>
            </p:nvSpPr>
            <p:spPr bwMode="auto">
              <a:xfrm>
                <a:off x="4271963" y="4627563"/>
                <a:ext cx="339725" cy="225425"/>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7"/>
                    </a:lnTo>
                    <a:cubicBezTo>
                      <a:pt x="544" y="342"/>
                      <a:pt x="524" y="363"/>
                      <a:pt x="499" y="363"/>
                    </a:cubicBezTo>
                    <a:lnTo>
                      <a:pt x="45" y="363"/>
                    </a:lnTo>
                    <a:cubicBezTo>
                      <a:pt x="20" y="363"/>
                      <a:pt x="0" y="342"/>
                      <a:pt x="0" y="317"/>
                    </a:cubicBezTo>
                    <a:lnTo>
                      <a:pt x="0" y="45"/>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0" name="Freeform 100"/>
              <p:cNvSpPr>
                <a:spLocks/>
              </p:cNvSpPr>
              <p:nvPr/>
            </p:nvSpPr>
            <p:spPr bwMode="auto">
              <a:xfrm>
                <a:off x="4271963" y="2620963"/>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1" name="Freeform 102"/>
              <p:cNvSpPr>
                <a:spLocks/>
              </p:cNvSpPr>
              <p:nvPr/>
            </p:nvSpPr>
            <p:spPr bwMode="auto">
              <a:xfrm>
                <a:off x="3844925" y="4627563"/>
                <a:ext cx="341313" cy="225425"/>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7"/>
                    </a:lnTo>
                    <a:cubicBezTo>
                      <a:pt x="545" y="342"/>
                      <a:pt x="524" y="363"/>
                      <a:pt x="499" y="363"/>
                    </a:cubicBezTo>
                    <a:lnTo>
                      <a:pt x="46" y="363"/>
                    </a:lnTo>
                    <a:cubicBezTo>
                      <a:pt x="21" y="363"/>
                      <a:pt x="0" y="342"/>
                      <a:pt x="0" y="317"/>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2" name="Freeform 103"/>
              <p:cNvSpPr>
                <a:spLocks/>
              </p:cNvSpPr>
              <p:nvPr/>
            </p:nvSpPr>
            <p:spPr bwMode="auto">
              <a:xfrm>
                <a:off x="3844925" y="4899025"/>
                <a:ext cx="341313" cy="227013"/>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8"/>
                    </a:lnTo>
                    <a:cubicBezTo>
                      <a:pt x="545" y="343"/>
                      <a:pt x="524" y="363"/>
                      <a:pt x="499" y="363"/>
                    </a:cubicBezTo>
                    <a:lnTo>
                      <a:pt x="46" y="363"/>
                    </a:lnTo>
                    <a:cubicBezTo>
                      <a:pt x="21" y="363"/>
                      <a:pt x="0" y="343"/>
                      <a:pt x="0" y="31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3" name="Freeform 104"/>
              <p:cNvSpPr>
                <a:spLocks/>
              </p:cNvSpPr>
              <p:nvPr/>
            </p:nvSpPr>
            <p:spPr bwMode="auto">
              <a:xfrm>
                <a:off x="3421063" y="2620963"/>
                <a:ext cx="339725" cy="652462"/>
              </a:xfrm>
              <a:custGeom>
                <a:avLst/>
                <a:gdLst>
                  <a:gd name="T0" fmla="*/ 0 w 544"/>
                  <a:gd name="T1" fmla="*/ 2147483647 h 1043"/>
                  <a:gd name="T2" fmla="*/ 2147483647 w 544"/>
                  <a:gd name="T3" fmla="*/ 0 h 1043"/>
                  <a:gd name="T4" fmla="*/ 2147483647 w 544"/>
                  <a:gd name="T5" fmla="*/ 0 h 1043"/>
                  <a:gd name="T6" fmla="*/ 2147483647 w 544"/>
                  <a:gd name="T7" fmla="*/ 2147483647 h 1043"/>
                  <a:gd name="T8" fmla="*/ 2147483647 w 544"/>
                  <a:gd name="T9" fmla="*/ 2147483647 h 1043"/>
                  <a:gd name="T10" fmla="*/ 2147483647 w 544"/>
                  <a:gd name="T11" fmla="*/ 2147483647 h 1043"/>
                  <a:gd name="T12" fmla="*/ 2147483647 w 544"/>
                  <a:gd name="T13" fmla="*/ 2147483647 h 1043"/>
                  <a:gd name="T14" fmla="*/ 0 w 544"/>
                  <a:gd name="T15" fmla="*/ 2147483647 h 1043"/>
                  <a:gd name="T16" fmla="*/ 0 w 544"/>
                  <a:gd name="T17" fmla="*/ 2147483647 h 10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043">
                    <a:moveTo>
                      <a:pt x="0" y="45"/>
                    </a:moveTo>
                    <a:cubicBezTo>
                      <a:pt x="0" y="21"/>
                      <a:pt x="20" y="0"/>
                      <a:pt x="45" y="0"/>
                    </a:cubicBezTo>
                    <a:lnTo>
                      <a:pt x="499" y="0"/>
                    </a:lnTo>
                    <a:cubicBezTo>
                      <a:pt x="524" y="0"/>
                      <a:pt x="544" y="21"/>
                      <a:pt x="544" y="45"/>
                    </a:cubicBezTo>
                    <a:lnTo>
                      <a:pt x="544" y="998"/>
                    </a:lnTo>
                    <a:cubicBezTo>
                      <a:pt x="544" y="1023"/>
                      <a:pt x="524" y="1043"/>
                      <a:pt x="499" y="1043"/>
                    </a:cubicBezTo>
                    <a:lnTo>
                      <a:pt x="45" y="1043"/>
                    </a:lnTo>
                    <a:cubicBezTo>
                      <a:pt x="20" y="1043"/>
                      <a:pt x="0" y="1023"/>
                      <a:pt x="0" y="99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4" name="Freeform 202"/>
              <p:cNvSpPr>
                <a:spLocks noEditPoints="1"/>
              </p:cNvSpPr>
              <p:nvPr/>
            </p:nvSpPr>
            <p:spPr bwMode="auto">
              <a:xfrm>
                <a:off x="4022725" y="4037013"/>
                <a:ext cx="333375" cy="50800"/>
              </a:xfrm>
              <a:custGeom>
                <a:avLst/>
                <a:gdLst>
                  <a:gd name="T0" fmla="*/ 2147483647 w 560"/>
                  <a:gd name="T1" fmla="*/ 0 h 85"/>
                  <a:gd name="T2" fmla="*/ 0 w 560"/>
                  <a:gd name="T3" fmla="*/ 0 h 85"/>
                  <a:gd name="T4" fmla="*/ 0 w 560"/>
                  <a:gd name="T5" fmla="*/ 2147483647 h 85"/>
                  <a:gd name="T6" fmla="*/ 2147483647 w 560"/>
                  <a:gd name="T7" fmla="*/ 2147483647 h 85"/>
                  <a:gd name="T8" fmla="*/ 2147483647 w 560"/>
                  <a:gd name="T9" fmla="*/ 2147483647 h 85"/>
                  <a:gd name="T10" fmla="*/ 2147483647 w 560"/>
                  <a:gd name="T11" fmla="*/ 2147483647 h 85"/>
                  <a:gd name="T12" fmla="*/ 2147483647 w 560"/>
                  <a:gd name="T13" fmla="*/ 0 h 85"/>
                  <a:gd name="T14" fmla="*/ 2147483647 w 560"/>
                  <a:gd name="T15" fmla="*/ 0 h 85"/>
                  <a:gd name="T16" fmla="*/ 2147483647 w 560"/>
                  <a:gd name="T17" fmla="*/ 2147483647 h 85"/>
                  <a:gd name="T18" fmla="*/ 2147483647 w 560"/>
                  <a:gd name="T19" fmla="*/ 2147483647 h 85"/>
                  <a:gd name="T20" fmla="*/ 2147483647 w 560"/>
                  <a:gd name="T21" fmla="*/ 2147483647 h 85"/>
                  <a:gd name="T22" fmla="*/ 2147483647 w 560"/>
                  <a:gd name="T23" fmla="*/ 0 h 85"/>
                  <a:gd name="T24" fmla="*/ 2147483647 w 560"/>
                  <a:gd name="T25" fmla="*/ 2147483647 h 85"/>
                  <a:gd name="T26" fmla="*/ 2147483647 w 560"/>
                  <a:gd name="T27" fmla="*/ 2147483647 h 85"/>
                  <a:gd name="T28" fmla="*/ 2147483647 w 560"/>
                  <a:gd name="T29" fmla="*/ 2147483647 h 85"/>
                  <a:gd name="T30" fmla="*/ 2147483647 w 560"/>
                  <a:gd name="T31" fmla="*/ 0 h 85"/>
                  <a:gd name="T32" fmla="*/ 2147483647 w 560"/>
                  <a:gd name="T33" fmla="*/ 0 h 85"/>
                  <a:gd name="T34" fmla="*/ 2147483647 w 560"/>
                  <a:gd name="T35" fmla="*/ 2147483647 h 85"/>
                  <a:gd name="T36" fmla="*/ 2147483647 w 560"/>
                  <a:gd name="T37" fmla="*/ 2147483647 h 85"/>
                  <a:gd name="T38" fmla="*/ 2147483647 w 560"/>
                  <a:gd name="T39" fmla="*/ 2147483647 h 85"/>
                  <a:gd name="T40" fmla="*/ 2147483647 w 560"/>
                  <a:gd name="T41" fmla="*/ 2147483647 h 85"/>
                  <a:gd name="T42" fmla="*/ 2147483647 w 560"/>
                  <a:gd name="T43" fmla="*/ 2147483647 h 85"/>
                  <a:gd name="T44" fmla="*/ 2147483647 w 560"/>
                  <a:gd name="T45" fmla="*/ 2147483647 h 85"/>
                  <a:gd name="T46" fmla="*/ 2147483647 w 560"/>
                  <a:gd name="T47" fmla="*/ 2147483647 h 85"/>
                  <a:gd name="T48" fmla="*/ 2147483647 w 560"/>
                  <a:gd name="T49" fmla="*/ 2147483647 h 85"/>
                  <a:gd name="T50" fmla="*/ 2147483647 w 560"/>
                  <a:gd name="T51" fmla="*/ 2147483647 h 85"/>
                  <a:gd name="T52" fmla="*/ 2147483647 w 560"/>
                  <a:gd name="T53" fmla="*/ 2147483647 h 85"/>
                  <a:gd name="T54" fmla="*/ 2147483647 w 560"/>
                  <a:gd name="T55" fmla="*/ 2147483647 h 85"/>
                  <a:gd name="T56" fmla="*/ 2147483647 w 560"/>
                  <a:gd name="T57" fmla="*/ 2147483647 h 85"/>
                  <a:gd name="T58" fmla="*/ 2147483647 w 560"/>
                  <a:gd name="T59" fmla="*/ 2147483647 h 85"/>
                  <a:gd name="T60" fmla="*/ 2147483647 w 560"/>
                  <a:gd name="T61" fmla="*/ 2147483647 h 85"/>
                  <a:gd name="T62" fmla="*/ 2147483647 w 560"/>
                  <a:gd name="T63" fmla="*/ 2147483647 h 85"/>
                  <a:gd name="T64" fmla="*/ 2147483647 w 560"/>
                  <a:gd name="T65" fmla="*/ 2147483647 h 85"/>
                  <a:gd name="T66" fmla="*/ 2147483647 w 560"/>
                  <a:gd name="T67" fmla="*/ 2147483647 h 85"/>
                  <a:gd name="T68" fmla="*/ 2147483647 w 560"/>
                  <a:gd name="T69" fmla="*/ 2147483647 h 85"/>
                  <a:gd name="T70" fmla="*/ 2147483647 w 560"/>
                  <a:gd name="T71" fmla="*/ 2147483647 h 85"/>
                  <a:gd name="T72" fmla="*/ 2147483647 w 560"/>
                  <a:gd name="T73" fmla="*/ 2147483647 h 85"/>
                  <a:gd name="T74" fmla="*/ 2147483647 w 560"/>
                  <a:gd name="T75" fmla="*/ 2147483647 h 85"/>
                  <a:gd name="T76" fmla="*/ 2147483647 w 560"/>
                  <a:gd name="T77" fmla="*/ 2147483647 h 85"/>
                  <a:gd name="T78" fmla="*/ 2147483647 w 560"/>
                  <a:gd name="T79" fmla="*/ 2147483647 h 85"/>
                  <a:gd name="T80" fmla="*/ 2147483647 w 560"/>
                  <a:gd name="T81" fmla="*/ 2147483647 h 85"/>
                  <a:gd name="T82" fmla="*/ 2147483647 w 560"/>
                  <a:gd name="T83" fmla="*/ 2147483647 h 85"/>
                  <a:gd name="T84" fmla="*/ 2147483647 w 560"/>
                  <a:gd name="T85" fmla="*/ 2147483647 h 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60" h="85">
                    <a:moveTo>
                      <a:pt x="41" y="0"/>
                    </a:moveTo>
                    <a:lnTo>
                      <a:pt x="0" y="0"/>
                    </a:lnTo>
                    <a:lnTo>
                      <a:pt x="0" y="34"/>
                    </a:lnTo>
                    <a:cubicBezTo>
                      <a:pt x="0" y="52"/>
                      <a:pt x="0" y="68"/>
                      <a:pt x="15" y="76"/>
                    </a:cubicBezTo>
                    <a:cubicBezTo>
                      <a:pt x="25" y="84"/>
                      <a:pt x="38" y="84"/>
                      <a:pt x="46" y="85"/>
                    </a:cubicBezTo>
                    <a:lnTo>
                      <a:pt x="120" y="85"/>
                    </a:lnTo>
                    <a:lnTo>
                      <a:pt x="120" y="0"/>
                    </a:lnTo>
                    <a:lnTo>
                      <a:pt x="81" y="0"/>
                    </a:lnTo>
                    <a:lnTo>
                      <a:pt x="81" y="62"/>
                    </a:lnTo>
                    <a:lnTo>
                      <a:pt x="49" y="62"/>
                    </a:lnTo>
                    <a:cubicBezTo>
                      <a:pt x="40" y="62"/>
                      <a:pt x="41" y="57"/>
                      <a:pt x="41" y="48"/>
                    </a:cubicBezTo>
                    <a:lnTo>
                      <a:pt x="41" y="0"/>
                    </a:lnTo>
                    <a:close/>
                    <a:moveTo>
                      <a:pt x="167" y="85"/>
                    </a:moveTo>
                    <a:lnTo>
                      <a:pt x="167" y="13"/>
                    </a:lnTo>
                    <a:lnTo>
                      <a:pt x="132" y="13"/>
                    </a:lnTo>
                    <a:lnTo>
                      <a:pt x="132" y="0"/>
                    </a:lnTo>
                    <a:lnTo>
                      <a:pt x="235" y="0"/>
                    </a:lnTo>
                    <a:lnTo>
                      <a:pt x="235" y="14"/>
                    </a:lnTo>
                    <a:lnTo>
                      <a:pt x="200" y="14"/>
                    </a:lnTo>
                    <a:lnTo>
                      <a:pt x="200" y="85"/>
                    </a:lnTo>
                    <a:lnTo>
                      <a:pt x="167" y="85"/>
                    </a:lnTo>
                    <a:close/>
                    <a:moveTo>
                      <a:pt x="560" y="1"/>
                    </a:moveTo>
                    <a:lnTo>
                      <a:pt x="483" y="1"/>
                    </a:lnTo>
                    <a:cubicBezTo>
                      <a:pt x="474" y="1"/>
                      <a:pt x="468" y="8"/>
                      <a:pt x="468" y="16"/>
                    </a:cubicBezTo>
                    <a:cubicBezTo>
                      <a:pt x="468" y="22"/>
                      <a:pt x="471" y="27"/>
                      <a:pt x="477" y="30"/>
                    </a:cubicBezTo>
                    <a:cubicBezTo>
                      <a:pt x="489" y="34"/>
                      <a:pt x="500" y="39"/>
                      <a:pt x="512" y="44"/>
                    </a:cubicBezTo>
                    <a:cubicBezTo>
                      <a:pt x="516" y="45"/>
                      <a:pt x="519" y="49"/>
                      <a:pt x="519" y="54"/>
                    </a:cubicBezTo>
                    <a:cubicBezTo>
                      <a:pt x="519" y="59"/>
                      <a:pt x="515" y="64"/>
                      <a:pt x="509" y="64"/>
                    </a:cubicBezTo>
                    <a:cubicBezTo>
                      <a:pt x="493" y="65"/>
                      <a:pt x="476" y="66"/>
                      <a:pt x="459" y="66"/>
                    </a:cubicBezTo>
                    <a:cubicBezTo>
                      <a:pt x="459" y="66"/>
                      <a:pt x="458" y="66"/>
                      <a:pt x="458" y="66"/>
                    </a:cubicBezTo>
                    <a:lnTo>
                      <a:pt x="458" y="80"/>
                    </a:lnTo>
                    <a:lnTo>
                      <a:pt x="526" y="80"/>
                    </a:lnTo>
                    <a:cubicBezTo>
                      <a:pt x="538" y="80"/>
                      <a:pt x="550" y="74"/>
                      <a:pt x="556" y="64"/>
                    </a:cubicBezTo>
                    <a:cubicBezTo>
                      <a:pt x="558" y="61"/>
                      <a:pt x="559" y="57"/>
                      <a:pt x="559" y="54"/>
                    </a:cubicBezTo>
                    <a:cubicBezTo>
                      <a:pt x="559" y="46"/>
                      <a:pt x="555" y="39"/>
                      <a:pt x="548" y="36"/>
                    </a:cubicBezTo>
                    <a:cubicBezTo>
                      <a:pt x="536" y="31"/>
                      <a:pt x="524" y="27"/>
                      <a:pt x="512" y="24"/>
                    </a:cubicBezTo>
                    <a:cubicBezTo>
                      <a:pt x="509" y="23"/>
                      <a:pt x="508" y="21"/>
                      <a:pt x="508" y="19"/>
                    </a:cubicBezTo>
                    <a:cubicBezTo>
                      <a:pt x="508" y="16"/>
                      <a:pt x="510" y="13"/>
                      <a:pt x="513" y="13"/>
                    </a:cubicBezTo>
                    <a:cubicBezTo>
                      <a:pt x="513" y="13"/>
                      <a:pt x="513" y="13"/>
                      <a:pt x="513" y="13"/>
                    </a:cubicBezTo>
                    <a:lnTo>
                      <a:pt x="560" y="13"/>
                    </a:lnTo>
                    <a:lnTo>
                      <a:pt x="560" y="1"/>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5" name="Freeform 203"/>
              <p:cNvSpPr>
                <a:spLocks/>
              </p:cNvSpPr>
              <p:nvPr/>
            </p:nvSpPr>
            <p:spPr bwMode="auto">
              <a:xfrm>
                <a:off x="4202113" y="4044950"/>
                <a:ext cx="52387" cy="36513"/>
              </a:xfrm>
              <a:custGeom>
                <a:avLst/>
                <a:gdLst>
                  <a:gd name="T0" fmla="*/ 2147483647 w 33"/>
                  <a:gd name="T1" fmla="*/ 2147483647 h 23"/>
                  <a:gd name="T2" fmla="*/ 2147483647 w 33"/>
                  <a:gd name="T3" fmla="*/ 2147483647 h 23"/>
                  <a:gd name="T4" fmla="*/ 2147483647 w 33"/>
                  <a:gd name="T5" fmla="*/ 2147483647 h 23"/>
                  <a:gd name="T6" fmla="*/ 2147483647 w 33"/>
                  <a:gd name="T7" fmla="*/ 0 h 23"/>
                  <a:gd name="T8" fmla="*/ 2147483647 w 33"/>
                  <a:gd name="T9" fmla="*/ 0 h 23"/>
                  <a:gd name="T10" fmla="*/ 2147483647 w 33"/>
                  <a:gd name="T11" fmla="*/ 2147483647 h 23"/>
                  <a:gd name="T12" fmla="*/ 2147483647 w 33"/>
                  <a:gd name="T13" fmla="*/ 2147483647 h 23"/>
                  <a:gd name="T14" fmla="*/ 2147483647 w 33"/>
                  <a:gd name="T15" fmla="*/ 2147483647 h 23"/>
                  <a:gd name="T16" fmla="*/ 0 w 33"/>
                  <a:gd name="T17" fmla="*/ 2147483647 h 23"/>
                  <a:gd name="T18" fmla="*/ 0 w 33"/>
                  <a:gd name="T19" fmla="*/ 2147483647 h 23"/>
                  <a:gd name="T20" fmla="*/ 0 w 33"/>
                  <a:gd name="T21" fmla="*/ 2147483647 h 23"/>
                  <a:gd name="T22" fmla="*/ 2147483647 w 33"/>
                  <a:gd name="T23" fmla="*/ 2147483647 h 23"/>
                  <a:gd name="T24" fmla="*/ 2147483647 w 33"/>
                  <a:gd name="T25" fmla="*/ 2147483647 h 23"/>
                  <a:gd name="T26" fmla="*/ 2147483647 w 33"/>
                  <a:gd name="T27" fmla="*/ 2147483647 h 23"/>
                  <a:gd name="T28" fmla="*/ 2147483647 w 33"/>
                  <a:gd name="T29" fmla="*/ 2147483647 h 23"/>
                  <a:gd name="T30" fmla="*/ 2147483647 w 33"/>
                  <a:gd name="T31" fmla="*/ 2147483647 h 23"/>
                  <a:gd name="T32" fmla="*/ 2147483647 w 33"/>
                  <a:gd name="T33" fmla="*/ 2147483647 h 23"/>
                  <a:gd name="T34" fmla="*/ 2147483647 w 33"/>
                  <a:gd name="T35" fmla="*/ 2147483647 h 23"/>
                  <a:gd name="T36" fmla="*/ 2147483647 w 33"/>
                  <a:gd name="T37" fmla="*/ 2147483647 h 23"/>
                  <a:gd name="T38" fmla="*/ 2147483647 w 33"/>
                  <a:gd name="T39" fmla="*/ 2147483647 h 23"/>
                  <a:gd name="T40" fmla="*/ 2147483647 w 33"/>
                  <a:gd name="T41" fmla="*/ 2147483647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33" y="7"/>
                    </a:moveTo>
                    <a:cubicBezTo>
                      <a:pt x="33" y="6"/>
                      <a:pt x="32" y="4"/>
                      <a:pt x="31" y="3"/>
                    </a:cubicBezTo>
                    <a:cubicBezTo>
                      <a:pt x="30" y="2"/>
                      <a:pt x="28" y="1"/>
                      <a:pt x="26" y="1"/>
                    </a:cubicBezTo>
                    <a:cubicBezTo>
                      <a:pt x="24" y="0"/>
                      <a:pt x="22" y="0"/>
                      <a:pt x="21" y="0"/>
                    </a:cubicBezTo>
                    <a:cubicBezTo>
                      <a:pt x="21" y="0"/>
                      <a:pt x="21" y="0"/>
                      <a:pt x="20" y="0"/>
                    </a:cubicBezTo>
                    <a:cubicBezTo>
                      <a:pt x="18" y="0"/>
                      <a:pt x="16" y="0"/>
                      <a:pt x="13" y="1"/>
                    </a:cubicBezTo>
                    <a:cubicBezTo>
                      <a:pt x="11" y="1"/>
                      <a:pt x="9" y="2"/>
                      <a:pt x="7" y="3"/>
                    </a:cubicBezTo>
                    <a:cubicBezTo>
                      <a:pt x="6" y="4"/>
                      <a:pt x="4" y="6"/>
                      <a:pt x="3" y="7"/>
                    </a:cubicBezTo>
                    <a:cubicBezTo>
                      <a:pt x="1" y="9"/>
                      <a:pt x="1" y="10"/>
                      <a:pt x="0" y="12"/>
                    </a:cubicBezTo>
                    <a:cubicBezTo>
                      <a:pt x="0" y="12"/>
                      <a:pt x="0" y="13"/>
                      <a:pt x="0" y="14"/>
                    </a:cubicBezTo>
                    <a:cubicBezTo>
                      <a:pt x="0" y="15"/>
                      <a:pt x="0" y="15"/>
                      <a:pt x="0" y="16"/>
                    </a:cubicBezTo>
                    <a:cubicBezTo>
                      <a:pt x="0" y="17"/>
                      <a:pt x="1" y="18"/>
                      <a:pt x="2" y="19"/>
                    </a:cubicBezTo>
                    <a:cubicBezTo>
                      <a:pt x="4" y="21"/>
                      <a:pt x="5" y="21"/>
                      <a:pt x="7" y="22"/>
                    </a:cubicBezTo>
                    <a:cubicBezTo>
                      <a:pt x="9" y="22"/>
                      <a:pt x="10" y="23"/>
                      <a:pt x="12" y="23"/>
                    </a:cubicBezTo>
                    <a:cubicBezTo>
                      <a:pt x="12" y="23"/>
                      <a:pt x="13" y="23"/>
                      <a:pt x="13" y="23"/>
                    </a:cubicBezTo>
                    <a:cubicBezTo>
                      <a:pt x="15" y="23"/>
                      <a:pt x="17" y="22"/>
                      <a:pt x="19" y="22"/>
                    </a:cubicBezTo>
                    <a:cubicBezTo>
                      <a:pt x="22" y="21"/>
                      <a:pt x="24" y="20"/>
                      <a:pt x="26" y="19"/>
                    </a:cubicBezTo>
                    <a:cubicBezTo>
                      <a:pt x="27" y="18"/>
                      <a:pt x="29" y="17"/>
                      <a:pt x="30" y="15"/>
                    </a:cubicBezTo>
                    <a:cubicBezTo>
                      <a:pt x="31" y="14"/>
                      <a:pt x="32" y="13"/>
                      <a:pt x="33" y="11"/>
                    </a:cubicBezTo>
                    <a:cubicBezTo>
                      <a:pt x="33" y="10"/>
                      <a:pt x="33" y="9"/>
                      <a:pt x="33" y="9"/>
                    </a:cubicBezTo>
                    <a:cubicBezTo>
                      <a:pt x="33" y="8"/>
                      <a:pt x="33" y="7"/>
                      <a:pt x="33" y="7"/>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6" name="Freeform 204"/>
              <p:cNvSpPr>
                <a:spLocks/>
              </p:cNvSpPr>
              <p:nvPr/>
            </p:nvSpPr>
            <p:spPr bwMode="auto">
              <a:xfrm>
                <a:off x="4468813" y="4038600"/>
                <a:ext cx="68262" cy="47625"/>
              </a:xfrm>
              <a:custGeom>
                <a:avLst/>
                <a:gdLst>
                  <a:gd name="T0" fmla="*/ 2147483647 w 113"/>
                  <a:gd name="T1" fmla="*/ 2147483647 h 80"/>
                  <a:gd name="T2" fmla="*/ 2147483647 w 113"/>
                  <a:gd name="T3" fmla="*/ 2147483647 h 80"/>
                  <a:gd name="T4" fmla="*/ 0 w 113"/>
                  <a:gd name="T5" fmla="*/ 2147483647 h 80"/>
                  <a:gd name="T6" fmla="*/ 0 w 113"/>
                  <a:gd name="T7" fmla="*/ 0 h 80"/>
                  <a:gd name="T8" fmla="*/ 2147483647 w 113"/>
                  <a:gd name="T9" fmla="*/ 0 h 80"/>
                  <a:gd name="T10" fmla="*/ 2147483647 w 113"/>
                  <a:gd name="T11" fmla="*/ 2147483647 h 80"/>
                  <a:gd name="T12" fmla="*/ 2147483647 w 113"/>
                  <a:gd name="T13" fmla="*/ 2147483647 h 80"/>
                  <a:gd name="T14" fmla="*/ 2147483647 w 113"/>
                  <a:gd name="T15" fmla="*/ 2147483647 h 80"/>
                  <a:gd name="T16" fmla="*/ 2147483647 w 113"/>
                  <a:gd name="T17" fmla="*/ 2147483647 h 80"/>
                  <a:gd name="T18" fmla="*/ 2147483647 w 113"/>
                  <a:gd name="T19" fmla="*/ 2147483647 h 80"/>
                  <a:gd name="T20" fmla="*/ 2147483647 w 113"/>
                  <a:gd name="T21" fmla="*/ 2147483647 h 80"/>
                  <a:gd name="T22" fmla="*/ 2147483647 w 113"/>
                  <a:gd name="T23" fmla="*/ 2147483647 h 80"/>
                  <a:gd name="T24" fmla="*/ 2147483647 w 113"/>
                  <a:gd name="T25" fmla="*/ 2147483647 h 80"/>
                  <a:gd name="T26" fmla="*/ 2147483647 w 113"/>
                  <a:gd name="T27" fmla="*/ 2147483647 h 80"/>
                  <a:gd name="T28" fmla="*/ 2147483647 w 113"/>
                  <a:gd name="T29" fmla="*/ 2147483647 h 80"/>
                  <a:gd name="T30" fmla="*/ 2147483647 w 113"/>
                  <a:gd name="T31" fmla="*/ 2147483647 h 80"/>
                  <a:gd name="T32" fmla="*/ 2147483647 w 113"/>
                  <a:gd name="T33" fmla="*/ 2147483647 h 80"/>
                  <a:gd name="T34" fmla="*/ 2147483647 w 113"/>
                  <a:gd name="T35" fmla="*/ 2147483647 h 80"/>
                  <a:gd name="T36" fmla="*/ 2147483647 w 113"/>
                  <a:gd name="T37" fmla="*/ 2147483647 h 80"/>
                  <a:gd name="T38" fmla="*/ 2147483647 w 113"/>
                  <a:gd name="T39" fmla="*/ 2147483647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3" h="80">
                    <a:moveTo>
                      <a:pt x="25" y="29"/>
                    </a:moveTo>
                    <a:lnTo>
                      <a:pt x="25" y="79"/>
                    </a:lnTo>
                    <a:lnTo>
                      <a:pt x="0" y="79"/>
                    </a:lnTo>
                    <a:lnTo>
                      <a:pt x="0" y="0"/>
                    </a:lnTo>
                    <a:lnTo>
                      <a:pt x="54" y="0"/>
                    </a:lnTo>
                    <a:cubicBezTo>
                      <a:pt x="64" y="0"/>
                      <a:pt x="75" y="0"/>
                      <a:pt x="86" y="1"/>
                    </a:cubicBezTo>
                    <a:cubicBezTo>
                      <a:pt x="98" y="1"/>
                      <a:pt x="107" y="11"/>
                      <a:pt x="107" y="23"/>
                    </a:cubicBezTo>
                    <a:cubicBezTo>
                      <a:pt x="107" y="23"/>
                      <a:pt x="107" y="23"/>
                      <a:pt x="107" y="23"/>
                    </a:cubicBezTo>
                    <a:cubicBezTo>
                      <a:pt x="107" y="30"/>
                      <a:pt x="102" y="37"/>
                      <a:pt x="95" y="38"/>
                    </a:cubicBezTo>
                    <a:cubicBezTo>
                      <a:pt x="106" y="48"/>
                      <a:pt x="113" y="62"/>
                      <a:pt x="113" y="77"/>
                    </a:cubicBezTo>
                    <a:cubicBezTo>
                      <a:pt x="113" y="78"/>
                      <a:pt x="113" y="79"/>
                      <a:pt x="113" y="80"/>
                    </a:cubicBezTo>
                    <a:lnTo>
                      <a:pt x="85" y="80"/>
                    </a:lnTo>
                    <a:cubicBezTo>
                      <a:pt x="83" y="60"/>
                      <a:pt x="66" y="45"/>
                      <a:pt x="46" y="45"/>
                    </a:cubicBezTo>
                    <a:lnTo>
                      <a:pt x="25" y="45"/>
                    </a:lnTo>
                    <a:lnTo>
                      <a:pt x="25" y="29"/>
                    </a:lnTo>
                    <a:lnTo>
                      <a:pt x="69" y="29"/>
                    </a:lnTo>
                    <a:cubicBezTo>
                      <a:pt x="72" y="28"/>
                      <a:pt x="75" y="27"/>
                      <a:pt x="75" y="23"/>
                    </a:cubicBezTo>
                    <a:cubicBezTo>
                      <a:pt x="75" y="20"/>
                      <a:pt x="72" y="16"/>
                      <a:pt x="69" y="16"/>
                    </a:cubicBezTo>
                    <a:lnTo>
                      <a:pt x="25" y="16"/>
                    </a:lnTo>
                    <a:lnTo>
                      <a:pt x="25" y="29"/>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7" name="Freeform 205"/>
              <p:cNvSpPr>
                <a:spLocks/>
              </p:cNvSpPr>
              <p:nvPr/>
            </p:nvSpPr>
            <p:spPr bwMode="auto">
              <a:xfrm>
                <a:off x="4362450" y="4040188"/>
                <a:ext cx="95250" cy="44450"/>
              </a:xfrm>
              <a:custGeom>
                <a:avLst/>
                <a:gdLst>
                  <a:gd name="T0" fmla="*/ 2147483647 w 60"/>
                  <a:gd name="T1" fmla="*/ 2147483647 h 28"/>
                  <a:gd name="T2" fmla="*/ 2147483647 w 60"/>
                  <a:gd name="T3" fmla="*/ 2147483647 h 28"/>
                  <a:gd name="T4" fmla="*/ 2147483647 w 60"/>
                  <a:gd name="T5" fmla="*/ 0 h 28"/>
                  <a:gd name="T6" fmla="*/ 2147483647 w 60"/>
                  <a:gd name="T7" fmla="*/ 0 h 28"/>
                  <a:gd name="T8" fmla="*/ 0 w 60"/>
                  <a:gd name="T9" fmla="*/ 2147483647 h 28"/>
                  <a:gd name="T10" fmla="*/ 2147483647 w 60"/>
                  <a:gd name="T11" fmla="*/ 2147483647 h 28"/>
                  <a:gd name="T12" fmla="*/ 2147483647 w 60"/>
                  <a:gd name="T13" fmla="*/ 2147483647 h 28"/>
                  <a:gd name="T14" fmla="*/ 2147483647 w 60"/>
                  <a:gd name="T15" fmla="*/ 2147483647 h 28"/>
                  <a:gd name="T16" fmla="*/ 2147483647 w 60"/>
                  <a:gd name="T17" fmla="*/ 2147483647 h 28"/>
                  <a:gd name="T18" fmla="*/ 2147483647 w 60"/>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28">
                    <a:moveTo>
                      <a:pt x="41" y="22"/>
                    </a:moveTo>
                    <a:lnTo>
                      <a:pt x="60" y="28"/>
                    </a:lnTo>
                    <a:lnTo>
                      <a:pt x="38" y="0"/>
                    </a:lnTo>
                    <a:lnTo>
                      <a:pt x="23" y="0"/>
                    </a:lnTo>
                    <a:lnTo>
                      <a:pt x="0" y="28"/>
                    </a:lnTo>
                    <a:lnTo>
                      <a:pt x="60" y="28"/>
                    </a:lnTo>
                    <a:lnTo>
                      <a:pt x="41" y="22"/>
                    </a:lnTo>
                    <a:lnTo>
                      <a:pt x="19" y="22"/>
                    </a:lnTo>
                    <a:lnTo>
                      <a:pt x="30" y="7"/>
                    </a:lnTo>
                    <a:lnTo>
                      <a:pt x="41"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8" name="Freeform 206"/>
              <p:cNvSpPr>
                <a:spLocks/>
              </p:cNvSpPr>
              <p:nvPr/>
            </p:nvSpPr>
            <p:spPr bwMode="auto">
              <a:xfrm>
                <a:off x="3922713" y="4040188"/>
                <a:ext cx="95250" cy="44450"/>
              </a:xfrm>
              <a:custGeom>
                <a:avLst/>
                <a:gdLst>
                  <a:gd name="T0" fmla="*/ 2147483647 w 60"/>
                  <a:gd name="T1" fmla="*/ 2147483647 h 28"/>
                  <a:gd name="T2" fmla="*/ 2147483647 w 60"/>
                  <a:gd name="T3" fmla="*/ 2147483647 h 28"/>
                  <a:gd name="T4" fmla="*/ 2147483647 w 60"/>
                  <a:gd name="T5" fmla="*/ 0 h 28"/>
                  <a:gd name="T6" fmla="*/ 2147483647 w 60"/>
                  <a:gd name="T7" fmla="*/ 0 h 28"/>
                  <a:gd name="T8" fmla="*/ 0 w 60"/>
                  <a:gd name="T9" fmla="*/ 2147483647 h 28"/>
                  <a:gd name="T10" fmla="*/ 2147483647 w 60"/>
                  <a:gd name="T11" fmla="*/ 2147483647 h 28"/>
                  <a:gd name="T12" fmla="*/ 2147483647 w 60"/>
                  <a:gd name="T13" fmla="*/ 2147483647 h 28"/>
                  <a:gd name="T14" fmla="*/ 2147483647 w 60"/>
                  <a:gd name="T15" fmla="*/ 2147483647 h 28"/>
                  <a:gd name="T16" fmla="*/ 2147483647 w 60"/>
                  <a:gd name="T17" fmla="*/ 2147483647 h 28"/>
                  <a:gd name="T18" fmla="*/ 2147483647 w 60"/>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28">
                    <a:moveTo>
                      <a:pt x="41" y="22"/>
                    </a:moveTo>
                    <a:lnTo>
                      <a:pt x="60" y="28"/>
                    </a:lnTo>
                    <a:lnTo>
                      <a:pt x="38" y="0"/>
                    </a:lnTo>
                    <a:lnTo>
                      <a:pt x="23" y="0"/>
                    </a:lnTo>
                    <a:lnTo>
                      <a:pt x="0" y="28"/>
                    </a:lnTo>
                    <a:lnTo>
                      <a:pt x="60" y="28"/>
                    </a:lnTo>
                    <a:lnTo>
                      <a:pt x="41" y="22"/>
                    </a:lnTo>
                    <a:lnTo>
                      <a:pt x="19" y="22"/>
                    </a:lnTo>
                    <a:lnTo>
                      <a:pt x="30" y="7"/>
                    </a:lnTo>
                    <a:lnTo>
                      <a:pt x="41"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9" name="Freeform 207"/>
              <p:cNvSpPr>
                <a:spLocks noEditPoints="1"/>
              </p:cNvSpPr>
              <p:nvPr/>
            </p:nvSpPr>
            <p:spPr bwMode="auto">
              <a:xfrm>
                <a:off x="4178300" y="4033838"/>
                <a:ext cx="96838" cy="60325"/>
              </a:xfrm>
              <a:custGeom>
                <a:avLst/>
                <a:gdLst>
                  <a:gd name="T0" fmla="*/ 0 w 61"/>
                  <a:gd name="T1" fmla="*/ 2147483647 h 38"/>
                  <a:gd name="T2" fmla="*/ 2147483647 w 61"/>
                  <a:gd name="T3" fmla="*/ 2147483647 h 38"/>
                  <a:gd name="T4" fmla="*/ 2147483647 w 61"/>
                  <a:gd name="T5" fmla="*/ 2147483647 h 38"/>
                  <a:gd name="T6" fmla="*/ 0 w 61"/>
                  <a:gd name="T7" fmla="*/ 2147483647 h 38"/>
                  <a:gd name="T8" fmla="*/ 2147483647 w 61"/>
                  <a:gd name="T9" fmla="*/ 0 h 38"/>
                  <a:gd name="T10" fmla="*/ 2147483647 w 61"/>
                  <a:gd name="T11" fmla="*/ 2147483647 h 38"/>
                  <a:gd name="T12" fmla="*/ 2147483647 w 61"/>
                  <a:gd name="T13" fmla="*/ 2147483647 h 38"/>
                  <a:gd name="T14" fmla="*/ 2147483647 w 61"/>
                  <a:gd name="T15" fmla="*/ 0 h 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38">
                    <a:moveTo>
                      <a:pt x="0" y="33"/>
                    </a:moveTo>
                    <a:lnTo>
                      <a:pt x="2" y="38"/>
                    </a:lnTo>
                    <a:lnTo>
                      <a:pt x="9" y="37"/>
                    </a:lnTo>
                    <a:lnTo>
                      <a:pt x="0" y="33"/>
                    </a:lnTo>
                    <a:close/>
                    <a:moveTo>
                      <a:pt x="58" y="0"/>
                    </a:moveTo>
                    <a:lnTo>
                      <a:pt x="55" y="4"/>
                    </a:lnTo>
                    <a:lnTo>
                      <a:pt x="61" y="5"/>
                    </a:lnTo>
                    <a:lnTo>
                      <a:pt x="5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0" name="Freeform 208"/>
              <p:cNvSpPr>
                <a:spLocks noEditPoints="1"/>
              </p:cNvSpPr>
              <p:nvPr/>
            </p:nvSpPr>
            <p:spPr bwMode="auto">
              <a:xfrm>
                <a:off x="4162425" y="4030663"/>
                <a:ext cx="130175" cy="68262"/>
              </a:xfrm>
              <a:custGeom>
                <a:avLst/>
                <a:gdLst>
                  <a:gd name="T0" fmla="*/ 2147483647 w 220"/>
                  <a:gd name="T1" fmla="*/ 2147483647 h 117"/>
                  <a:gd name="T2" fmla="*/ 2147483647 w 220"/>
                  <a:gd name="T3" fmla="*/ 2147483647 h 117"/>
                  <a:gd name="T4" fmla="*/ 2147483647 w 220"/>
                  <a:gd name="T5" fmla="*/ 2147483647 h 117"/>
                  <a:gd name="T6" fmla="*/ 2147483647 w 220"/>
                  <a:gd name="T7" fmla="*/ 0 h 117"/>
                  <a:gd name="T8" fmla="*/ 2147483647 w 220"/>
                  <a:gd name="T9" fmla="*/ 2147483647 h 117"/>
                  <a:gd name="T10" fmla="*/ 2147483647 w 220"/>
                  <a:gd name="T11" fmla="*/ 2147483647 h 117"/>
                  <a:gd name="T12" fmla="*/ 2147483647 w 220"/>
                  <a:gd name="T13" fmla="*/ 2147483647 h 117"/>
                  <a:gd name="T14" fmla="*/ 0 w 220"/>
                  <a:gd name="T15" fmla="*/ 2147483647 h 117"/>
                  <a:gd name="T16" fmla="*/ 2147483647 w 220"/>
                  <a:gd name="T17" fmla="*/ 2147483647 h 117"/>
                  <a:gd name="T18" fmla="*/ 2147483647 w 220"/>
                  <a:gd name="T19" fmla="*/ 2147483647 h 117"/>
                  <a:gd name="T20" fmla="*/ 2147483647 w 220"/>
                  <a:gd name="T21" fmla="*/ 2147483647 h 117"/>
                  <a:gd name="T22" fmla="*/ 2147483647 w 220"/>
                  <a:gd name="T23" fmla="*/ 2147483647 h 117"/>
                  <a:gd name="T24" fmla="*/ 2147483647 w 220"/>
                  <a:gd name="T25" fmla="*/ 2147483647 h 117"/>
                  <a:gd name="T26" fmla="*/ 2147483647 w 220"/>
                  <a:gd name="T27" fmla="*/ 2147483647 h 117"/>
                  <a:gd name="T28" fmla="*/ 2147483647 w 220"/>
                  <a:gd name="T29" fmla="*/ 2147483647 h 117"/>
                  <a:gd name="T30" fmla="*/ 2147483647 w 220"/>
                  <a:gd name="T31" fmla="*/ 2147483647 h 117"/>
                  <a:gd name="T32" fmla="*/ 2147483647 w 220"/>
                  <a:gd name="T33" fmla="*/ 2147483647 h 117"/>
                  <a:gd name="T34" fmla="*/ 2147483647 w 220"/>
                  <a:gd name="T35" fmla="*/ 2147483647 h 117"/>
                  <a:gd name="T36" fmla="*/ 2147483647 w 220"/>
                  <a:gd name="T37" fmla="*/ 2147483647 h 117"/>
                  <a:gd name="T38" fmla="*/ 2147483647 w 220"/>
                  <a:gd name="T39" fmla="*/ 2147483647 h 117"/>
                  <a:gd name="T40" fmla="*/ 2147483647 w 220"/>
                  <a:gd name="T41" fmla="*/ 2147483647 h 117"/>
                  <a:gd name="T42" fmla="*/ 2147483647 w 220"/>
                  <a:gd name="T43" fmla="*/ 2147483647 h 117"/>
                  <a:gd name="T44" fmla="*/ 2147483647 w 220"/>
                  <a:gd name="T45" fmla="*/ 2147483647 h 117"/>
                  <a:gd name="T46" fmla="*/ 2147483647 w 220"/>
                  <a:gd name="T47" fmla="*/ 2147483647 h 117"/>
                  <a:gd name="T48" fmla="*/ 2147483647 w 220"/>
                  <a:gd name="T49" fmla="*/ 2147483647 h 117"/>
                  <a:gd name="T50" fmla="*/ 2147483647 w 220"/>
                  <a:gd name="T51" fmla="*/ 2147483647 h 117"/>
                  <a:gd name="T52" fmla="*/ 2147483647 w 220"/>
                  <a:gd name="T53" fmla="*/ 2147483647 h 117"/>
                  <a:gd name="T54" fmla="*/ 2147483647 w 220"/>
                  <a:gd name="T55" fmla="*/ 2147483647 h 117"/>
                  <a:gd name="T56" fmla="*/ 2147483647 w 220"/>
                  <a:gd name="T57" fmla="*/ 2147483647 h 117"/>
                  <a:gd name="T58" fmla="*/ 2147483647 w 220"/>
                  <a:gd name="T59" fmla="*/ 2147483647 h 117"/>
                  <a:gd name="T60" fmla="*/ 2147483647 w 220"/>
                  <a:gd name="T61" fmla="*/ 2147483647 h 117"/>
                  <a:gd name="T62" fmla="*/ 2147483647 w 220"/>
                  <a:gd name="T63" fmla="*/ 2147483647 h 117"/>
                  <a:gd name="T64" fmla="*/ 2147483647 w 220"/>
                  <a:gd name="T65" fmla="*/ 2147483647 h 117"/>
                  <a:gd name="T66" fmla="*/ 2147483647 w 220"/>
                  <a:gd name="T67" fmla="*/ 2147483647 h 117"/>
                  <a:gd name="T68" fmla="*/ 2147483647 w 220"/>
                  <a:gd name="T69" fmla="*/ 2147483647 h 117"/>
                  <a:gd name="T70" fmla="*/ 2147483647 w 220"/>
                  <a:gd name="T71" fmla="*/ 2147483647 h 117"/>
                  <a:gd name="T72" fmla="*/ 2147483647 w 220"/>
                  <a:gd name="T73" fmla="*/ 2147483647 h 117"/>
                  <a:gd name="T74" fmla="*/ 2147483647 w 220"/>
                  <a:gd name="T75" fmla="*/ 2147483647 h 117"/>
                  <a:gd name="T76" fmla="*/ 2147483647 w 220"/>
                  <a:gd name="T77" fmla="*/ 2147483647 h 117"/>
                  <a:gd name="T78" fmla="*/ 2147483647 w 220"/>
                  <a:gd name="T79" fmla="*/ 2147483647 h 117"/>
                  <a:gd name="T80" fmla="*/ 2147483647 w 220"/>
                  <a:gd name="T81" fmla="*/ 2147483647 h 117"/>
                  <a:gd name="T82" fmla="*/ 2147483647 w 220"/>
                  <a:gd name="T83" fmla="*/ 2147483647 h 117"/>
                  <a:gd name="T84" fmla="*/ 2147483647 w 220"/>
                  <a:gd name="T85" fmla="*/ 2147483647 h 117"/>
                  <a:gd name="T86" fmla="*/ 2147483647 w 220"/>
                  <a:gd name="T87" fmla="*/ 2147483647 h 117"/>
                  <a:gd name="T88" fmla="*/ 2147483647 w 220"/>
                  <a:gd name="T89" fmla="*/ 2147483647 h 117"/>
                  <a:gd name="T90" fmla="*/ 2147483647 w 220"/>
                  <a:gd name="T91" fmla="*/ 2147483647 h 117"/>
                  <a:gd name="T92" fmla="*/ 2147483647 w 220"/>
                  <a:gd name="T93" fmla="*/ 2147483647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0" h="117">
                    <a:moveTo>
                      <a:pt x="171" y="12"/>
                    </a:moveTo>
                    <a:lnTo>
                      <a:pt x="173" y="11"/>
                    </a:lnTo>
                    <a:cubicBezTo>
                      <a:pt x="167" y="8"/>
                      <a:pt x="160" y="6"/>
                      <a:pt x="153" y="4"/>
                    </a:cubicBezTo>
                    <a:cubicBezTo>
                      <a:pt x="139" y="2"/>
                      <a:pt x="124" y="0"/>
                      <a:pt x="110" y="0"/>
                    </a:cubicBezTo>
                    <a:cubicBezTo>
                      <a:pt x="95" y="0"/>
                      <a:pt x="80" y="2"/>
                      <a:pt x="66" y="4"/>
                    </a:cubicBezTo>
                    <a:cubicBezTo>
                      <a:pt x="55" y="7"/>
                      <a:pt x="44" y="10"/>
                      <a:pt x="34" y="15"/>
                    </a:cubicBezTo>
                    <a:cubicBezTo>
                      <a:pt x="24" y="20"/>
                      <a:pt x="16" y="26"/>
                      <a:pt x="10" y="33"/>
                    </a:cubicBezTo>
                    <a:cubicBezTo>
                      <a:pt x="4" y="40"/>
                      <a:pt x="0" y="49"/>
                      <a:pt x="0" y="58"/>
                    </a:cubicBezTo>
                    <a:cubicBezTo>
                      <a:pt x="0" y="62"/>
                      <a:pt x="1" y="66"/>
                      <a:pt x="2" y="70"/>
                    </a:cubicBezTo>
                    <a:cubicBezTo>
                      <a:pt x="4" y="75"/>
                      <a:pt x="6" y="79"/>
                      <a:pt x="10" y="83"/>
                    </a:cubicBezTo>
                    <a:cubicBezTo>
                      <a:pt x="14" y="87"/>
                      <a:pt x="19" y="91"/>
                      <a:pt x="25" y="93"/>
                    </a:cubicBezTo>
                    <a:lnTo>
                      <a:pt x="36" y="92"/>
                    </a:lnTo>
                    <a:cubicBezTo>
                      <a:pt x="27" y="88"/>
                      <a:pt x="19" y="82"/>
                      <a:pt x="13" y="74"/>
                    </a:cubicBezTo>
                    <a:cubicBezTo>
                      <a:pt x="9" y="69"/>
                      <a:pt x="6" y="63"/>
                      <a:pt x="6" y="56"/>
                    </a:cubicBezTo>
                    <a:cubicBezTo>
                      <a:pt x="6" y="50"/>
                      <a:pt x="9" y="44"/>
                      <a:pt x="13" y="39"/>
                    </a:cubicBezTo>
                    <a:cubicBezTo>
                      <a:pt x="20" y="31"/>
                      <a:pt x="28" y="24"/>
                      <a:pt x="38" y="20"/>
                    </a:cubicBezTo>
                    <a:cubicBezTo>
                      <a:pt x="48" y="15"/>
                      <a:pt x="59" y="11"/>
                      <a:pt x="70" y="9"/>
                    </a:cubicBezTo>
                    <a:cubicBezTo>
                      <a:pt x="85" y="6"/>
                      <a:pt x="99" y="4"/>
                      <a:pt x="114" y="4"/>
                    </a:cubicBezTo>
                    <a:cubicBezTo>
                      <a:pt x="128" y="4"/>
                      <a:pt x="142" y="6"/>
                      <a:pt x="156" y="8"/>
                    </a:cubicBezTo>
                    <a:cubicBezTo>
                      <a:pt x="161" y="9"/>
                      <a:pt x="166" y="11"/>
                      <a:pt x="171" y="12"/>
                    </a:cubicBezTo>
                    <a:close/>
                    <a:moveTo>
                      <a:pt x="55" y="102"/>
                    </a:moveTo>
                    <a:lnTo>
                      <a:pt x="53" y="104"/>
                    </a:lnTo>
                    <a:cubicBezTo>
                      <a:pt x="63" y="108"/>
                      <a:pt x="72" y="111"/>
                      <a:pt x="83" y="113"/>
                    </a:cubicBezTo>
                    <a:cubicBezTo>
                      <a:pt x="93" y="116"/>
                      <a:pt x="103" y="117"/>
                      <a:pt x="114" y="117"/>
                    </a:cubicBezTo>
                    <a:cubicBezTo>
                      <a:pt x="114" y="117"/>
                      <a:pt x="115" y="117"/>
                      <a:pt x="115" y="117"/>
                    </a:cubicBezTo>
                    <a:cubicBezTo>
                      <a:pt x="115" y="117"/>
                      <a:pt x="115" y="117"/>
                      <a:pt x="115" y="117"/>
                    </a:cubicBezTo>
                    <a:cubicBezTo>
                      <a:pt x="129" y="117"/>
                      <a:pt x="143" y="116"/>
                      <a:pt x="157" y="113"/>
                    </a:cubicBezTo>
                    <a:cubicBezTo>
                      <a:pt x="167" y="111"/>
                      <a:pt x="178" y="107"/>
                      <a:pt x="187" y="101"/>
                    </a:cubicBezTo>
                    <a:cubicBezTo>
                      <a:pt x="196" y="97"/>
                      <a:pt x="204" y="91"/>
                      <a:pt x="211" y="83"/>
                    </a:cubicBezTo>
                    <a:cubicBezTo>
                      <a:pt x="217" y="76"/>
                      <a:pt x="220" y="68"/>
                      <a:pt x="220" y="58"/>
                    </a:cubicBezTo>
                    <a:cubicBezTo>
                      <a:pt x="220" y="55"/>
                      <a:pt x="220" y="51"/>
                      <a:pt x="218" y="47"/>
                    </a:cubicBezTo>
                    <a:cubicBezTo>
                      <a:pt x="217" y="42"/>
                      <a:pt x="214" y="38"/>
                      <a:pt x="211" y="34"/>
                    </a:cubicBezTo>
                    <a:cubicBezTo>
                      <a:pt x="207" y="29"/>
                      <a:pt x="202" y="25"/>
                      <a:pt x="197" y="22"/>
                    </a:cubicBezTo>
                    <a:lnTo>
                      <a:pt x="185" y="24"/>
                    </a:lnTo>
                    <a:cubicBezTo>
                      <a:pt x="194" y="27"/>
                      <a:pt x="202" y="33"/>
                      <a:pt x="208" y="41"/>
                    </a:cubicBezTo>
                    <a:cubicBezTo>
                      <a:pt x="212" y="47"/>
                      <a:pt x="214" y="53"/>
                      <a:pt x="214" y="60"/>
                    </a:cubicBezTo>
                    <a:cubicBezTo>
                      <a:pt x="214" y="60"/>
                      <a:pt x="214" y="60"/>
                      <a:pt x="214" y="60"/>
                    </a:cubicBezTo>
                    <a:cubicBezTo>
                      <a:pt x="213" y="67"/>
                      <a:pt x="211" y="73"/>
                      <a:pt x="207" y="79"/>
                    </a:cubicBezTo>
                    <a:cubicBezTo>
                      <a:pt x="200" y="86"/>
                      <a:pt x="192" y="93"/>
                      <a:pt x="183" y="97"/>
                    </a:cubicBezTo>
                    <a:cubicBezTo>
                      <a:pt x="173" y="102"/>
                      <a:pt x="163" y="106"/>
                      <a:pt x="153" y="109"/>
                    </a:cubicBezTo>
                    <a:cubicBezTo>
                      <a:pt x="139" y="111"/>
                      <a:pt x="125" y="113"/>
                      <a:pt x="111" y="113"/>
                    </a:cubicBezTo>
                    <a:cubicBezTo>
                      <a:pt x="111" y="113"/>
                      <a:pt x="111" y="113"/>
                      <a:pt x="111" y="113"/>
                    </a:cubicBezTo>
                    <a:cubicBezTo>
                      <a:pt x="100" y="113"/>
                      <a:pt x="89" y="112"/>
                      <a:pt x="79" y="109"/>
                    </a:cubicBezTo>
                    <a:cubicBezTo>
                      <a:pt x="71" y="108"/>
                      <a:pt x="63" y="105"/>
                      <a:pt x="55" y="10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1" name="Rectangle 209"/>
              <p:cNvSpPr>
                <a:spLocks noChangeArrowheads="1"/>
              </p:cNvSpPr>
              <p:nvPr/>
            </p:nvSpPr>
            <p:spPr bwMode="auto">
              <a:xfrm>
                <a:off x="4246563" y="4197350"/>
                <a:ext cx="11112" cy="1143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552" name="Freeform 210"/>
              <p:cNvSpPr>
                <a:spLocks/>
              </p:cNvSpPr>
              <p:nvPr/>
            </p:nvSpPr>
            <p:spPr bwMode="auto">
              <a:xfrm>
                <a:off x="4359275" y="4186238"/>
                <a:ext cx="28575" cy="50800"/>
              </a:xfrm>
              <a:custGeom>
                <a:avLst/>
                <a:gdLst>
                  <a:gd name="T0" fmla="*/ 2147483647 w 18"/>
                  <a:gd name="T1" fmla="*/ 2147483647 h 32"/>
                  <a:gd name="T2" fmla="*/ 2147483647 w 18"/>
                  <a:gd name="T3" fmla="*/ 2147483647 h 32"/>
                  <a:gd name="T4" fmla="*/ 2147483647 w 18"/>
                  <a:gd name="T5" fmla="*/ 2147483647 h 32"/>
                  <a:gd name="T6" fmla="*/ 2147483647 w 18"/>
                  <a:gd name="T7" fmla="*/ 2147483647 h 32"/>
                  <a:gd name="T8" fmla="*/ 2147483647 w 18"/>
                  <a:gd name="T9" fmla="*/ 2147483647 h 32"/>
                  <a:gd name="T10" fmla="*/ 2147483647 w 18"/>
                  <a:gd name="T11" fmla="*/ 2147483647 h 32"/>
                  <a:gd name="T12" fmla="*/ 2147483647 w 18"/>
                  <a:gd name="T13" fmla="*/ 2147483647 h 32"/>
                  <a:gd name="T14" fmla="*/ 2147483647 w 18"/>
                  <a:gd name="T15" fmla="*/ 2147483647 h 32"/>
                  <a:gd name="T16" fmla="*/ 2147483647 w 18"/>
                  <a:gd name="T17" fmla="*/ 0 h 32"/>
                  <a:gd name="T18" fmla="*/ 0 w 18"/>
                  <a:gd name="T19" fmla="*/ 0 h 32"/>
                  <a:gd name="T20" fmla="*/ 0 w 18"/>
                  <a:gd name="T21" fmla="*/ 2147483647 h 32"/>
                  <a:gd name="T22" fmla="*/ 2147483647 w 18"/>
                  <a:gd name="T23" fmla="*/ 214748364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32">
                    <a:moveTo>
                      <a:pt x="1" y="32"/>
                    </a:moveTo>
                    <a:lnTo>
                      <a:pt x="6" y="32"/>
                    </a:lnTo>
                    <a:lnTo>
                      <a:pt x="6" y="19"/>
                    </a:lnTo>
                    <a:lnTo>
                      <a:pt x="14" y="19"/>
                    </a:lnTo>
                    <a:lnTo>
                      <a:pt x="14" y="14"/>
                    </a:lnTo>
                    <a:lnTo>
                      <a:pt x="6" y="14"/>
                    </a:lnTo>
                    <a:lnTo>
                      <a:pt x="6" y="5"/>
                    </a:lnTo>
                    <a:lnTo>
                      <a:pt x="18" y="5"/>
                    </a:lnTo>
                    <a:lnTo>
                      <a:pt x="18" y="0"/>
                    </a:lnTo>
                    <a:lnTo>
                      <a:pt x="0" y="0"/>
                    </a:lnTo>
                    <a:lnTo>
                      <a:pt x="0" y="32"/>
                    </a:lnTo>
                    <a:lnTo>
                      <a:pt x="1"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3" name="Freeform 211"/>
              <p:cNvSpPr>
                <a:spLocks/>
              </p:cNvSpPr>
              <p:nvPr/>
            </p:nvSpPr>
            <p:spPr bwMode="auto">
              <a:xfrm>
                <a:off x="4164013" y="4197350"/>
                <a:ext cx="100012" cy="120650"/>
              </a:xfrm>
              <a:custGeom>
                <a:avLst/>
                <a:gdLst>
                  <a:gd name="T0" fmla="*/ 0 w 168"/>
                  <a:gd name="T1" fmla="*/ 2147483647 h 203"/>
                  <a:gd name="T2" fmla="*/ 2147483647 w 168"/>
                  <a:gd name="T3" fmla="*/ 2147483647 h 203"/>
                  <a:gd name="T4" fmla="*/ 2147483647 w 168"/>
                  <a:gd name="T5" fmla="*/ 2147483647 h 203"/>
                  <a:gd name="T6" fmla="*/ 2147483647 w 168"/>
                  <a:gd name="T7" fmla="*/ 2147483647 h 203"/>
                  <a:gd name="T8" fmla="*/ 2147483647 w 168"/>
                  <a:gd name="T9" fmla="*/ 2147483647 h 203"/>
                  <a:gd name="T10" fmla="*/ 2147483647 w 168"/>
                  <a:gd name="T11" fmla="*/ 2147483647 h 203"/>
                  <a:gd name="T12" fmla="*/ 2147483647 w 168"/>
                  <a:gd name="T13" fmla="*/ 2147483647 h 203"/>
                  <a:gd name="T14" fmla="*/ 2147483647 w 168"/>
                  <a:gd name="T15" fmla="*/ 2147483647 h 203"/>
                  <a:gd name="T16" fmla="*/ 2147483647 w 168"/>
                  <a:gd name="T17" fmla="*/ 0 h 203"/>
                  <a:gd name="T18" fmla="*/ 2147483647 w 168"/>
                  <a:gd name="T19" fmla="*/ 0 h 203"/>
                  <a:gd name="T20" fmla="*/ 2147483647 w 168"/>
                  <a:gd name="T21" fmla="*/ 0 h 2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8" h="203">
                    <a:moveTo>
                      <a:pt x="0" y="203"/>
                    </a:moveTo>
                    <a:lnTo>
                      <a:pt x="5" y="203"/>
                    </a:lnTo>
                    <a:cubicBezTo>
                      <a:pt x="5" y="203"/>
                      <a:pt x="5" y="203"/>
                      <a:pt x="5" y="203"/>
                    </a:cubicBezTo>
                    <a:cubicBezTo>
                      <a:pt x="16" y="203"/>
                      <a:pt x="26" y="199"/>
                      <a:pt x="34" y="191"/>
                    </a:cubicBezTo>
                    <a:cubicBezTo>
                      <a:pt x="43" y="181"/>
                      <a:pt x="50" y="168"/>
                      <a:pt x="54" y="154"/>
                    </a:cubicBezTo>
                    <a:cubicBezTo>
                      <a:pt x="57" y="143"/>
                      <a:pt x="58" y="133"/>
                      <a:pt x="59" y="122"/>
                    </a:cubicBezTo>
                    <a:cubicBezTo>
                      <a:pt x="61" y="102"/>
                      <a:pt x="63" y="83"/>
                      <a:pt x="67" y="63"/>
                    </a:cubicBezTo>
                    <a:cubicBezTo>
                      <a:pt x="70" y="46"/>
                      <a:pt x="78" y="29"/>
                      <a:pt x="90" y="16"/>
                    </a:cubicBezTo>
                    <a:cubicBezTo>
                      <a:pt x="100" y="6"/>
                      <a:pt x="114" y="0"/>
                      <a:pt x="129" y="0"/>
                    </a:cubicBezTo>
                    <a:cubicBezTo>
                      <a:pt x="129" y="0"/>
                      <a:pt x="130" y="0"/>
                      <a:pt x="130" y="0"/>
                    </a:cubicBezTo>
                    <a:lnTo>
                      <a:pt x="168" y="0"/>
                    </a:lnTo>
                  </a:path>
                </a:pathLst>
              </a:custGeom>
              <a:noFill/>
              <a:ln w="476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4" name="Freeform 212"/>
              <p:cNvSpPr>
                <a:spLocks/>
              </p:cNvSpPr>
              <p:nvPr/>
            </p:nvSpPr>
            <p:spPr bwMode="auto">
              <a:xfrm>
                <a:off x="4164013" y="4186238"/>
                <a:ext cx="100012" cy="119062"/>
              </a:xfrm>
              <a:custGeom>
                <a:avLst/>
                <a:gdLst>
                  <a:gd name="T0" fmla="*/ 0 w 168"/>
                  <a:gd name="T1" fmla="*/ 2147483647 h 201"/>
                  <a:gd name="T2" fmla="*/ 2147483647 w 168"/>
                  <a:gd name="T3" fmla="*/ 2147483647 h 201"/>
                  <a:gd name="T4" fmla="*/ 2147483647 w 168"/>
                  <a:gd name="T5" fmla="*/ 2147483647 h 201"/>
                  <a:gd name="T6" fmla="*/ 2147483647 w 168"/>
                  <a:gd name="T7" fmla="*/ 2147483647 h 201"/>
                  <a:gd name="T8" fmla="*/ 2147483647 w 168"/>
                  <a:gd name="T9" fmla="*/ 2147483647 h 201"/>
                  <a:gd name="T10" fmla="*/ 2147483647 w 168"/>
                  <a:gd name="T11" fmla="*/ 2147483647 h 201"/>
                  <a:gd name="T12" fmla="*/ 2147483647 w 168"/>
                  <a:gd name="T13" fmla="*/ 2147483647 h 201"/>
                  <a:gd name="T14" fmla="*/ 2147483647 w 168"/>
                  <a:gd name="T15" fmla="*/ 2147483647 h 201"/>
                  <a:gd name="T16" fmla="*/ 2147483647 w 168"/>
                  <a:gd name="T17" fmla="*/ 0 h 201"/>
                  <a:gd name="T18" fmla="*/ 2147483647 w 168"/>
                  <a:gd name="T19" fmla="*/ 0 h 2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8" h="201">
                    <a:moveTo>
                      <a:pt x="0" y="201"/>
                    </a:moveTo>
                    <a:lnTo>
                      <a:pt x="2" y="201"/>
                    </a:lnTo>
                    <a:cubicBezTo>
                      <a:pt x="13" y="201"/>
                      <a:pt x="24" y="200"/>
                      <a:pt x="34" y="197"/>
                    </a:cubicBezTo>
                    <a:cubicBezTo>
                      <a:pt x="45" y="194"/>
                      <a:pt x="55" y="188"/>
                      <a:pt x="62" y="179"/>
                    </a:cubicBezTo>
                    <a:cubicBezTo>
                      <a:pt x="73" y="165"/>
                      <a:pt x="80" y="148"/>
                      <a:pt x="80" y="130"/>
                    </a:cubicBezTo>
                    <a:cubicBezTo>
                      <a:pt x="81" y="111"/>
                      <a:pt x="81" y="92"/>
                      <a:pt x="82" y="73"/>
                    </a:cubicBezTo>
                    <a:cubicBezTo>
                      <a:pt x="82" y="56"/>
                      <a:pt x="87" y="40"/>
                      <a:pt x="95" y="26"/>
                    </a:cubicBezTo>
                    <a:cubicBezTo>
                      <a:pt x="101" y="17"/>
                      <a:pt x="109" y="10"/>
                      <a:pt x="118" y="6"/>
                    </a:cubicBezTo>
                    <a:cubicBezTo>
                      <a:pt x="125" y="2"/>
                      <a:pt x="132" y="1"/>
                      <a:pt x="140" y="0"/>
                    </a:cubicBezTo>
                    <a:lnTo>
                      <a:pt x="168" y="0"/>
                    </a:lnTo>
                  </a:path>
                </a:pathLst>
              </a:custGeom>
              <a:noFill/>
              <a:ln w="476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5" name="Freeform 213"/>
              <p:cNvSpPr>
                <a:spLocks/>
              </p:cNvSpPr>
              <p:nvPr/>
            </p:nvSpPr>
            <p:spPr bwMode="auto">
              <a:xfrm>
                <a:off x="4273550" y="4186238"/>
                <a:ext cx="71438" cy="125412"/>
              </a:xfrm>
              <a:custGeom>
                <a:avLst/>
                <a:gdLst>
                  <a:gd name="T0" fmla="*/ 2147483647 w 118"/>
                  <a:gd name="T1" fmla="*/ 2147483647 h 210"/>
                  <a:gd name="T2" fmla="*/ 0 w 118"/>
                  <a:gd name="T3" fmla="*/ 2147483647 h 210"/>
                  <a:gd name="T4" fmla="*/ 0 w 118"/>
                  <a:gd name="T5" fmla="*/ 0 h 210"/>
                  <a:gd name="T6" fmla="*/ 2147483647 w 118"/>
                  <a:gd name="T7" fmla="*/ 0 h 210"/>
                  <a:gd name="T8" fmla="*/ 2147483647 w 118"/>
                  <a:gd name="T9" fmla="*/ 2147483647 h 210"/>
                  <a:gd name="T10" fmla="*/ 2147483647 w 118"/>
                  <a:gd name="T11" fmla="*/ 2147483647 h 210"/>
                  <a:gd name="T12" fmla="*/ 2147483647 w 118"/>
                  <a:gd name="T13" fmla="*/ 2147483647 h 210"/>
                  <a:gd name="T14" fmla="*/ 2147483647 w 118"/>
                  <a:gd name="T15" fmla="*/ 2147483647 h 210"/>
                  <a:gd name="T16" fmla="*/ 2147483647 w 118"/>
                  <a:gd name="T17" fmla="*/ 2147483647 h 210"/>
                  <a:gd name="T18" fmla="*/ 2147483647 w 118"/>
                  <a:gd name="T19" fmla="*/ 2147483647 h 210"/>
                  <a:gd name="T20" fmla="*/ 2147483647 w 118"/>
                  <a:gd name="T21" fmla="*/ 2147483647 h 210"/>
                  <a:gd name="T22" fmla="*/ 2147483647 w 118"/>
                  <a:gd name="T23" fmla="*/ 2147483647 h 210"/>
                  <a:gd name="T24" fmla="*/ 2147483647 w 118"/>
                  <a:gd name="T25" fmla="*/ 2147483647 h 210"/>
                  <a:gd name="T26" fmla="*/ 2147483647 w 118"/>
                  <a:gd name="T27" fmla="*/ 2147483647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8" h="210">
                    <a:moveTo>
                      <a:pt x="20" y="210"/>
                    </a:moveTo>
                    <a:lnTo>
                      <a:pt x="0" y="210"/>
                    </a:lnTo>
                    <a:lnTo>
                      <a:pt x="0" y="0"/>
                    </a:lnTo>
                    <a:lnTo>
                      <a:pt x="41" y="0"/>
                    </a:lnTo>
                    <a:cubicBezTo>
                      <a:pt x="61" y="4"/>
                      <a:pt x="78" y="15"/>
                      <a:pt x="91" y="31"/>
                    </a:cubicBezTo>
                    <a:cubicBezTo>
                      <a:pt x="107" y="51"/>
                      <a:pt x="117" y="77"/>
                      <a:pt x="118" y="103"/>
                    </a:cubicBezTo>
                    <a:lnTo>
                      <a:pt x="118" y="210"/>
                    </a:lnTo>
                    <a:lnTo>
                      <a:pt x="98" y="210"/>
                    </a:lnTo>
                    <a:lnTo>
                      <a:pt x="98" y="104"/>
                    </a:lnTo>
                    <a:cubicBezTo>
                      <a:pt x="97" y="81"/>
                      <a:pt x="89" y="60"/>
                      <a:pt x="75" y="43"/>
                    </a:cubicBezTo>
                    <a:cubicBezTo>
                      <a:pt x="66" y="31"/>
                      <a:pt x="54" y="23"/>
                      <a:pt x="39" y="20"/>
                    </a:cubicBezTo>
                    <a:lnTo>
                      <a:pt x="20" y="20"/>
                    </a:lnTo>
                    <a:lnTo>
                      <a:pt x="20" y="21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6" name="Freeform 214"/>
              <p:cNvSpPr>
                <a:spLocks/>
              </p:cNvSpPr>
              <p:nvPr/>
            </p:nvSpPr>
            <p:spPr bwMode="auto">
              <a:xfrm>
                <a:off x="4103688" y="4184650"/>
                <a:ext cx="50800" cy="134938"/>
              </a:xfrm>
              <a:custGeom>
                <a:avLst/>
                <a:gdLst>
                  <a:gd name="T0" fmla="*/ 2147483647 w 85"/>
                  <a:gd name="T1" fmla="*/ 2147483647 h 227"/>
                  <a:gd name="T2" fmla="*/ 2147483647 w 85"/>
                  <a:gd name="T3" fmla="*/ 2147483647 h 227"/>
                  <a:gd name="T4" fmla="*/ 2147483647 w 85"/>
                  <a:gd name="T5" fmla="*/ 2147483647 h 227"/>
                  <a:gd name="T6" fmla="*/ 2147483647 w 85"/>
                  <a:gd name="T7" fmla="*/ 0 h 227"/>
                  <a:gd name="T8" fmla="*/ 0 w 85"/>
                  <a:gd name="T9" fmla="*/ 2147483647 h 227"/>
                  <a:gd name="T10" fmla="*/ 2147483647 w 85"/>
                  <a:gd name="T11" fmla="*/ 2147483647 h 227"/>
                  <a:gd name="T12" fmla="*/ 2147483647 w 85"/>
                  <a:gd name="T13" fmla="*/ 2147483647 h 2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27">
                    <a:moveTo>
                      <a:pt x="85" y="203"/>
                    </a:moveTo>
                    <a:cubicBezTo>
                      <a:pt x="48" y="190"/>
                      <a:pt x="22" y="154"/>
                      <a:pt x="22" y="114"/>
                    </a:cubicBezTo>
                    <a:cubicBezTo>
                      <a:pt x="22" y="74"/>
                      <a:pt x="48" y="38"/>
                      <a:pt x="85" y="24"/>
                    </a:cubicBezTo>
                    <a:lnTo>
                      <a:pt x="85" y="0"/>
                    </a:lnTo>
                    <a:cubicBezTo>
                      <a:pt x="35" y="15"/>
                      <a:pt x="0" y="61"/>
                      <a:pt x="0" y="114"/>
                    </a:cubicBezTo>
                    <a:cubicBezTo>
                      <a:pt x="0" y="166"/>
                      <a:pt x="35" y="212"/>
                      <a:pt x="85" y="227"/>
                    </a:cubicBezTo>
                    <a:lnTo>
                      <a:pt x="85" y="203"/>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7" name="Freeform 215"/>
              <p:cNvSpPr>
                <a:spLocks/>
              </p:cNvSpPr>
              <p:nvPr/>
            </p:nvSpPr>
            <p:spPr bwMode="auto">
              <a:xfrm>
                <a:off x="4391025" y="4186238"/>
                <a:ext cx="26988" cy="25400"/>
              </a:xfrm>
              <a:custGeom>
                <a:avLst/>
                <a:gdLst>
                  <a:gd name="T0" fmla="*/ 2147483647 w 47"/>
                  <a:gd name="T1" fmla="*/ 2147483647 h 42"/>
                  <a:gd name="T2" fmla="*/ 2147483647 w 47"/>
                  <a:gd name="T3" fmla="*/ 2147483647 h 42"/>
                  <a:gd name="T4" fmla="*/ 2147483647 w 47"/>
                  <a:gd name="T5" fmla="*/ 2147483647 h 42"/>
                  <a:gd name="T6" fmla="*/ 2147483647 w 47"/>
                  <a:gd name="T7" fmla="*/ 2147483647 h 42"/>
                  <a:gd name="T8" fmla="*/ 2147483647 w 47"/>
                  <a:gd name="T9" fmla="*/ 2147483647 h 42"/>
                  <a:gd name="T10" fmla="*/ 2147483647 w 47"/>
                  <a:gd name="T11" fmla="*/ 2147483647 h 42"/>
                  <a:gd name="T12" fmla="*/ 2147483647 w 47"/>
                  <a:gd name="T13" fmla="*/ 2147483647 h 42"/>
                  <a:gd name="T14" fmla="*/ 0 w 47"/>
                  <a:gd name="T15" fmla="*/ 2147483647 h 42"/>
                  <a:gd name="T16" fmla="*/ 0 w 47"/>
                  <a:gd name="T17" fmla="*/ 0 h 42"/>
                  <a:gd name="T18" fmla="*/ 2147483647 w 47"/>
                  <a:gd name="T19" fmla="*/ 0 h 42"/>
                  <a:gd name="T20" fmla="*/ 2147483647 w 47"/>
                  <a:gd name="T21" fmla="*/ 2147483647 h 42"/>
                  <a:gd name="T22" fmla="*/ 2147483647 w 47"/>
                  <a:gd name="T23" fmla="*/ 2147483647 h 42"/>
                  <a:gd name="T24" fmla="*/ 2147483647 w 47"/>
                  <a:gd name="T25" fmla="*/ 2147483647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7" h="42">
                    <a:moveTo>
                      <a:pt x="47" y="42"/>
                    </a:moveTo>
                    <a:lnTo>
                      <a:pt x="32" y="42"/>
                    </a:lnTo>
                    <a:cubicBezTo>
                      <a:pt x="32" y="38"/>
                      <a:pt x="32" y="33"/>
                      <a:pt x="31" y="28"/>
                    </a:cubicBezTo>
                    <a:cubicBezTo>
                      <a:pt x="31" y="24"/>
                      <a:pt x="28" y="19"/>
                      <a:pt x="25" y="16"/>
                    </a:cubicBezTo>
                    <a:cubicBezTo>
                      <a:pt x="24" y="15"/>
                      <a:pt x="22" y="14"/>
                      <a:pt x="21" y="14"/>
                    </a:cubicBezTo>
                    <a:lnTo>
                      <a:pt x="15" y="14"/>
                    </a:lnTo>
                    <a:lnTo>
                      <a:pt x="15" y="42"/>
                    </a:lnTo>
                    <a:lnTo>
                      <a:pt x="0" y="42"/>
                    </a:lnTo>
                    <a:lnTo>
                      <a:pt x="0" y="0"/>
                    </a:lnTo>
                    <a:lnTo>
                      <a:pt x="21" y="0"/>
                    </a:lnTo>
                    <a:cubicBezTo>
                      <a:pt x="26" y="0"/>
                      <a:pt x="31" y="2"/>
                      <a:pt x="35" y="5"/>
                    </a:cubicBezTo>
                    <a:cubicBezTo>
                      <a:pt x="41" y="11"/>
                      <a:pt x="45" y="18"/>
                      <a:pt x="46" y="27"/>
                    </a:cubicBezTo>
                    <a:cubicBezTo>
                      <a:pt x="46" y="32"/>
                      <a:pt x="47" y="37"/>
                      <a:pt x="47" y="4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8" name="Freeform 216"/>
              <p:cNvSpPr>
                <a:spLocks/>
              </p:cNvSpPr>
              <p:nvPr/>
            </p:nvSpPr>
            <p:spPr bwMode="auto">
              <a:xfrm>
                <a:off x="4391025" y="4211638"/>
                <a:ext cx="26988" cy="25400"/>
              </a:xfrm>
              <a:custGeom>
                <a:avLst/>
                <a:gdLst>
                  <a:gd name="T0" fmla="*/ 2147483647 w 47"/>
                  <a:gd name="T1" fmla="*/ 0 h 43"/>
                  <a:gd name="T2" fmla="*/ 2147483647 w 47"/>
                  <a:gd name="T3" fmla="*/ 2147483647 h 43"/>
                  <a:gd name="T4" fmla="*/ 2147483647 w 47"/>
                  <a:gd name="T5" fmla="*/ 2147483647 h 43"/>
                  <a:gd name="T6" fmla="*/ 2147483647 w 47"/>
                  <a:gd name="T7" fmla="*/ 2147483647 h 43"/>
                  <a:gd name="T8" fmla="*/ 2147483647 w 47"/>
                  <a:gd name="T9" fmla="*/ 2147483647 h 43"/>
                  <a:gd name="T10" fmla="*/ 2147483647 w 47"/>
                  <a:gd name="T11" fmla="*/ 2147483647 h 43"/>
                  <a:gd name="T12" fmla="*/ 2147483647 w 47"/>
                  <a:gd name="T13" fmla="*/ 0 h 43"/>
                  <a:gd name="T14" fmla="*/ 2147483647 w 47"/>
                  <a:gd name="T15" fmla="*/ 0 h 43"/>
                  <a:gd name="T16" fmla="*/ 2147483647 w 47"/>
                  <a:gd name="T17" fmla="*/ 2147483647 h 43"/>
                  <a:gd name="T18" fmla="*/ 2147483647 w 47"/>
                  <a:gd name="T19" fmla="*/ 2147483647 h 43"/>
                  <a:gd name="T20" fmla="*/ 2147483647 w 47"/>
                  <a:gd name="T21" fmla="*/ 2147483647 h 43"/>
                  <a:gd name="T22" fmla="*/ 2147483647 w 47"/>
                  <a:gd name="T23" fmla="*/ 2147483647 h 43"/>
                  <a:gd name="T24" fmla="*/ 0 w 47"/>
                  <a:gd name="T25" fmla="*/ 2147483647 h 43"/>
                  <a:gd name="T26" fmla="*/ 0 w 47"/>
                  <a:gd name="T27" fmla="*/ 2147483647 h 43"/>
                  <a:gd name="T28" fmla="*/ 2147483647 w 47"/>
                  <a:gd name="T29" fmla="*/ 2147483647 h 43"/>
                  <a:gd name="T30" fmla="*/ 2147483647 w 47"/>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43">
                    <a:moveTo>
                      <a:pt x="15" y="0"/>
                    </a:moveTo>
                    <a:lnTo>
                      <a:pt x="15" y="29"/>
                    </a:lnTo>
                    <a:lnTo>
                      <a:pt x="21" y="29"/>
                    </a:lnTo>
                    <a:cubicBezTo>
                      <a:pt x="22" y="29"/>
                      <a:pt x="24" y="28"/>
                      <a:pt x="25" y="27"/>
                    </a:cubicBezTo>
                    <a:cubicBezTo>
                      <a:pt x="28" y="24"/>
                      <a:pt x="31" y="19"/>
                      <a:pt x="31" y="15"/>
                    </a:cubicBezTo>
                    <a:cubicBezTo>
                      <a:pt x="32" y="11"/>
                      <a:pt x="32" y="7"/>
                      <a:pt x="32" y="3"/>
                    </a:cubicBezTo>
                    <a:cubicBezTo>
                      <a:pt x="32" y="2"/>
                      <a:pt x="32" y="1"/>
                      <a:pt x="32" y="0"/>
                    </a:cubicBezTo>
                    <a:lnTo>
                      <a:pt x="47" y="0"/>
                    </a:lnTo>
                    <a:cubicBezTo>
                      <a:pt x="47" y="1"/>
                      <a:pt x="47" y="2"/>
                      <a:pt x="47" y="3"/>
                    </a:cubicBezTo>
                    <a:cubicBezTo>
                      <a:pt x="47" y="7"/>
                      <a:pt x="46" y="12"/>
                      <a:pt x="46" y="16"/>
                    </a:cubicBezTo>
                    <a:cubicBezTo>
                      <a:pt x="45" y="25"/>
                      <a:pt x="41" y="32"/>
                      <a:pt x="35" y="38"/>
                    </a:cubicBezTo>
                    <a:cubicBezTo>
                      <a:pt x="31" y="41"/>
                      <a:pt x="26" y="43"/>
                      <a:pt x="21" y="43"/>
                    </a:cubicBezTo>
                    <a:lnTo>
                      <a:pt x="0" y="43"/>
                    </a:lnTo>
                    <a:lnTo>
                      <a:pt x="0" y="1"/>
                    </a:lnTo>
                    <a:lnTo>
                      <a:pt x="15" y="1"/>
                    </a:lnTo>
                    <a:lnTo>
                      <a:pt x="15" y="0"/>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9" name="Freeform 217"/>
              <p:cNvSpPr>
                <a:spLocks/>
              </p:cNvSpPr>
              <p:nvPr/>
            </p:nvSpPr>
            <p:spPr bwMode="auto">
              <a:xfrm>
                <a:off x="4159250" y="4187825"/>
                <a:ext cx="61913" cy="109538"/>
              </a:xfrm>
              <a:custGeom>
                <a:avLst/>
                <a:gdLst>
                  <a:gd name="T0" fmla="*/ 0 w 104"/>
                  <a:gd name="T1" fmla="*/ 2147483647 h 184"/>
                  <a:gd name="T2" fmla="*/ 2147483647 w 104"/>
                  <a:gd name="T3" fmla="*/ 2147483647 h 184"/>
                  <a:gd name="T4" fmla="*/ 2147483647 w 104"/>
                  <a:gd name="T5" fmla="*/ 2147483647 h 184"/>
                  <a:gd name="T6" fmla="*/ 2147483647 w 104"/>
                  <a:gd name="T7" fmla="*/ 2147483647 h 184"/>
                  <a:gd name="T8" fmla="*/ 2147483647 w 104"/>
                  <a:gd name="T9" fmla="*/ 0 h 184"/>
                  <a:gd name="T10" fmla="*/ 2147483647 w 104"/>
                  <a:gd name="T11" fmla="*/ 2147483647 h 184"/>
                  <a:gd name="T12" fmla="*/ 2147483647 w 104"/>
                  <a:gd name="T13" fmla="*/ 2147483647 h 184"/>
                  <a:gd name="T14" fmla="*/ 2147483647 w 104"/>
                  <a:gd name="T15" fmla="*/ 2147483647 h 184"/>
                  <a:gd name="T16" fmla="*/ 2147483647 w 104"/>
                  <a:gd name="T17" fmla="*/ 2147483647 h 184"/>
                  <a:gd name="T18" fmla="*/ 2147483647 w 104"/>
                  <a:gd name="T19" fmla="*/ 2147483647 h 184"/>
                  <a:gd name="T20" fmla="*/ 2147483647 w 104"/>
                  <a:gd name="T21" fmla="*/ 2147483647 h 184"/>
                  <a:gd name="T22" fmla="*/ 2147483647 w 104"/>
                  <a:gd name="T23" fmla="*/ 2147483647 h 184"/>
                  <a:gd name="T24" fmla="*/ 2147483647 w 104"/>
                  <a:gd name="T25" fmla="*/ 2147483647 h 184"/>
                  <a:gd name="T26" fmla="*/ 2147483647 w 104"/>
                  <a:gd name="T27" fmla="*/ 2147483647 h 184"/>
                  <a:gd name="T28" fmla="*/ 2147483647 w 104"/>
                  <a:gd name="T29" fmla="*/ 2147483647 h 184"/>
                  <a:gd name="T30" fmla="*/ 2147483647 w 104"/>
                  <a:gd name="T31" fmla="*/ 2147483647 h 184"/>
                  <a:gd name="T32" fmla="*/ 2147483647 w 104"/>
                  <a:gd name="T33" fmla="*/ 2147483647 h 184"/>
                  <a:gd name="T34" fmla="*/ 2147483647 w 104"/>
                  <a:gd name="T35" fmla="*/ 2147483647 h 184"/>
                  <a:gd name="T36" fmla="*/ 2147483647 w 104"/>
                  <a:gd name="T37" fmla="*/ 2147483647 h 184"/>
                  <a:gd name="T38" fmla="*/ 2147483647 w 104"/>
                  <a:gd name="T39" fmla="*/ 2147483647 h 184"/>
                  <a:gd name="T40" fmla="*/ 0 w 104"/>
                  <a:gd name="T41" fmla="*/ 2147483647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4" h="184">
                    <a:moveTo>
                      <a:pt x="0" y="106"/>
                    </a:moveTo>
                    <a:cubicBezTo>
                      <a:pt x="0" y="92"/>
                      <a:pt x="2" y="79"/>
                      <a:pt x="6" y="66"/>
                    </a:cubicBezTo>
                    <a:cubicBezTo>
                      <a:pt x="10" y="54"/>
                      <a:pt x="15" y="43"/>
                      <a:pt x="22" y="33"/>
                    </a:cubicBezTo>
                    <a:cubicBezTo>
                      <a:pt x="30" y="23"/>
                      <a:pt x="39" y="15"/>
                      <a:pt x="50" y="9"/>
                    </a:cubicBezTo>
                    <a:cubicBezTo>
                      <a:pt x="60" y="3"/>
                      <a:pt x="71" y="0"/>
                      <a:pt x="82" y="0"/>
                    </a:cubicBezTo>
                    <a:cubicBezTo>
                      <a:pt x="90" y="0"/>
                      <a:pt x="97" y="1"/>
                      <a:pt x="104" y="4"/>
                    </a:cubicBezTo>
                    <a:cubicBezTo>
                      <a:pt x="100" y="7"/>
                      <a:pt x="96" y="11"/>
                      <a:pt x="93" y="16"/>
                    </a:cubicBezTo>
                    <a:cubicBezTo>
                      <a:pt x="92" y="18"/>
                      <a:pt x="91" y="19"/>
                      <a:pt x="91" y="21"/>
                    </a:cubicBezTo>
                    <a:cubicBezTo>
                      <a:pt x="88" y="20"/>
                      <a:pt x="85" y="20"/>
                      <a:pt x="82" y="20"/>
                    </a:cubicBezTo>
                    <a:cubicBezTo>
                      <a:pt x="74" y="20"/>
                      <a:pt x="67" y="22"/>
                      <a:pt x="60" y="26"/>
                    </a:cubicBezTo>
                    <a:cubicBezTo>
                      <a:pt x="52" y="31"/>
                      <a:pt x="44" y="37"/>
                      <a:pt x="39" y="45"/>
                    </a:cubicBezTo>
                    <a:cubicBezTo>
                      <a:pt x="33" y="53"/>
                      <a:pt x="29" y="62"/>
                      <a:pt x="26" y="72"/>
                    </a:cubicBezTo>
                    <a:cubicBezTo>
                      <a:pt x="22" y="83"/>
                      <a:pt x="21" y="94"/>
                      <a:pt x="21" y="106"/>
                    </a:cubicBezTo>
                    <a:cubicBezTo>
                      <a:pt x="21" y="117"/>
                      <a:pt x="22" y="129"/>
                      <a:pt x="26" y="140"/>
                    </a:cubicBezTo>
                    <a:cubicBezTo>
                      <a:pt x="29" y="149"/>
                      <a:pt x="33" y="158"/>
                      <a:pt x="39" y="166"/>
                    </a:cubicBezTo>
                    <a:cubicBezTo>
                      <a:pt x="42" y="171"/>
                      <a:pt x="46" y="175"/>
                      <a:pt x="50" y="178"/>
                    </a:cubicBezTo>
                    <a:cubicBezTo>
                      <a:pt x="48" y="179"/>
                      <a:pt x="45" y="180"/>
                      <a:pt x="43" y="181"/>
                    </a:cubicBezTo>
                    <a:cubicBezTo>
                      <a:pt x="38" y="182"/>
                      <a:pt x="32" y="183"/>
                      <a:pt x="27" y="184"/>
                    </a:cubicBezTo>
                    <a:cubicBezTo>
                      <a:pt x="25" y="182"/>
                      <a:pt x="24" y="180"/>
                      <a:pt x="22" y="178"/>
                    </a:cubicBezTo>
                    <a:cubicBezTo>
                      <a:pt x="15" y="168"/>
                      <a:pt x="10" y="157"/>
                      <a:pt x="6" y="145"/>
                    </a:cubicBezTo>
                    <a:cubicBezTo>
                      <a:pt x="2" y="132"/>
                      <a:pt x="0" y="119"/>
                      <a:pt x="0" y="106"/>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60" name="Freeform 218"/>
              <p:cNvSpPr>
                <a:spLocks/>
              </p:cNvSpPr>
              <p:nvPr/>
            </p:nvSpPr>
            <p:spPr bwMode="auto">
              <a:xfrm>
                <a:off x="4194175" y="4203700"/>
                <a:ext cx="63500" cy="109538"/>
              </a:xfrm>
              <a:custGeom>
                <a:avLst/>
                <a:gdLst>
                  <a:gd name="T0" fmla="*/ 0 w 105"/>
                  <a:gd name="T1" fmla="*/ 2147483647 h 184"/>
                  <a:gd name="T2" fmla="*/ 2147483647 w 105"/>
                  <a:gd name="T3" fmla="*/ 2147483647 h 184"/>
                  <a:gd name="T4" fmla="*/ 2147483647 w 105"/>
                  <a:gd name="T5" fmla="*/ 2147483647 h 184"/>
                  <a:gd name="T6" fmla="*/ 2147483647 w 105"/>
                  <a:gd name="T7" fmla="*/ 2147483647 h 184"/>
                  <a:gd name="T8" fmla="*/ 2147483647 w 105"/>
                  <a:gd name="T9" fmla="*/ 2147483647 h 184"/>
                  <a:gd name="T10" fmla="*/ 2147483647 w 105"/>
                  <a:gd name="T11" fmla="*/ 2147483647 h 184"/>
                  <a:gd name="T12" fmla="*/ 2147483647 w 105"/>
                  <a:gd name="T13" fmla="*/ 2147483647 h 184"/>
                  <a:gd name="T14" fmla="*/ 2147483647 w 105"/>
                  <a:gd name="T15" fmla="*/ 2147483647 h 184"/>
                  <a:gd name="T16" fmla="*/ 2147483647 w 105"/>
                  <a:gd name="T17" fmla="*/ 0 h 184"/>
                  <a:gd name="T18" fmla="*/ 2147483647 w 105"/>
                  <a:gd name="T19" fmla="*/ 2147483647 h 184"/>
                  <a:gd name="T20" fmla="*/ 2147483647 w 105"/>
                  <a:gd name="T21" fmla="*/ 2147483647 h 184"/>
                  <a:gd name="T22" fmla="*/ 2147483647 w 105"/>
                  <a:gd name="T23" fmla="*/ 2147483647 h 184"/>
                  <a:gd name="T24" fmla="*/ 2147483647 w 105"/>
                  <a:gd name="T25" fmla="*/ 2147483647 h 184"/>
                  <a:gd name="T26" fmla="*/ 2147483647 w 105"/>
                  <a:gd name="T27" fmla="*/ 2147483647 h 184"/>
                  <a:gd name="T28" fmla="*/ 2147483647 w 105"/>
                  <a:gd name="T29" fmla="*/ 2147483647 h 184"/>
                  <a:gd name="T30" fmla="*/ 2147483647 w 105"/>
                  <a:gd name="T31" fmla="*/ 2147483647 h 184"/>
                  <a:gd name="T32" fmla="*/ 2147483647 w 105"/>
                  <a:gd name="T33" fmla="*/ 2147483647 h 184"/>
                  <a:gd name="T34" fmla="*/ 2147483647 w 105"/>
                  <a:gd name="T35" fmla="*/ 2147483647 h 184"/>
                  <a:gd name="T36" fmla="*/ 0 w 105"/>
                  <a:gd name="T37" fmla="*/ 2147483647 h 1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5" h="184">
                    <a:moveTo>
                      <a:pt x="0" y="180"/>
                    </a:moveTo>
                    <a:cubicBezTo>
                      <a:pt x="7" y="183"/>
                      <a:pt x="15" y="184"/>
                      <a:pt x="23" y="184"/>
                    </a:cubicBezTo>
                    <a:cubicBezTo>
                      <a:pt x="35" y="184"/>
                      <a:pt x="46" y="181"/>
                      <a:pt x="56" y="176"/>
                    </a:cubicBezTo>
                    <a:cubicBezTo>
                      <a:pt x="67" y="170"/>
                      <a:pt x="76" y="161"/>
                      <a:pt x="83" y="151"/>
                    </a:cubicBezTo>
                    <a:cubicBezTo>
                      <a:pt x="90" y="141"/>
                      <a:pt x="96" y="130"/>
                      <a:pt x="99" y="118"/>
                    </a:cubicBezTo>
                    <a:cubicBezTo>
                      <a:pt x="103" y="105"/>
                      <a:pt x="105" y="92"/>
                      <a:pt x="105" y="79"/>
                    </a:cubicBezTo>
                    <a:cubicBezTo>
                      <a:pt x="105" y="65"/>
                      <a:pt x="103" y="52"/>
                      <a:pt x="99" y="39"/>
                    </a:cubicBezTo>
                    <a:cubicBezTo>
                      <a:pt x="96" y="27"/>
                      <a:pt x="90" y="16"/>
                      <a:pt x="83" y="6"/>
                    </a:cubicBezTo>
                    <a:cubicBezTo>
                      <a:pt x="82" y="4"/>
                      <a:pt x="80" y="2"/>
                      <a:pt x="78" y="0"/>
                    </a:cubicBezTo>
                    <a:cubicBezTo>
                      <a:pt x="70" y="1"/>
                      <a:pt x="63" y="3"/>
                      <a:pt x="56" y="6"/>
                    </a:cubicBezTo>
                    <a:cubicBezTo>
                      <a:pt x="60" y="10"/>
                      <a:pt x="64" y="14"/>
                      <a:pt x="67" y="18"/>
                    </a:cubicBezTo>
                    <a:cubicBezTo>
                      <a:pt x="73" y="26"/>
                      <a:pt x="77" y="35"/>
                      <a:pt x="80" y="45"/>
                    </a:cubicBezTo>
                    <a:cubicBezTo>
                      <a:pt x="83" y="56"/>
                      <a:pt x="85" y="67"/>
                      <a:pt x="85" y="79"/>
                    </a:cubicBezTo>
                    <a:cubicBezTo>
                      <a:pt x="85" y="90"/>
                      <a:pt x="83" y="102"/>
                      <a:pt x="80" y="113"/>
                    </a:cubicBezTo>
                    <a:cubicBezTo>
                      <a:pt x="77" y="122"/>
                      <a:pt x="73" y="131"/>
                      <a:pt x="67" y="139"/>
                    </a:cubicBezTo>
                    <a:cubicBezTo>
                      <a:pt x="61" y="147"/>
                      <a:pt x="54" y="154"/>
                      <a:pt x="46" y="158"/>
                    </a:cubicBezTo>
                    <a:cubicBezTo>
                      <a:pt x="39" y="162"/>
                      <a:pt x="31" y="164"/>
                      <a:pt x="23" y="164"/>
                    </a:cubicBezTo>
                    <a:cubicBezTo>
                      <a:pt x="19" y="164"/>
                      <a:pt x="15" y="164"/>
                      <a:pt x="11" y="163"/>
                    </a:cubicBezTo>
                    <a:cubicBezTo>
                      <a:pt x="8" y="169"/>
                      <a:pt x="4" y="175"/>
                      <a:pt x="0" y="18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grpSp>
            <p:nvGrpSpPr>
              <p:cNvPr id="561" name="Group 219"/>
              <p:cNvGrpSpPr>
                <a:grpSpLocks/>
              </p:cNvGrpSpPr>
              <p:nvPr/>
            </p:nvGrpSpPr>
            <p:grpSpPr bwMode="auto">
              <a:xfrm>
                <a:off x="4117975" y="3679825"/>
                <a:ext cx="250825" cy="242888"/>
                <a:chOff x="2221" y="2834"/>
                <a:chExt cx="158" cy="153"/>
              </a:xfrm>
            </p:grpSpPr>
            <p:sp>
              <p:nvSpPr>
                <p:cNvPr id="591" name="Freeform 388"/>
                <p:cNvSpPr>
                  <a:spLocks/>
                </p:cNvSpPr>
                <p:nvPr/>
              </p:nvSpPr>
              <p:spPr bwMode="auto">
                <a:xfrm>
                  <a:off x="2221" y="2834"/>
                  <a:ext cx="158" cy="153"/>
                </a:xfrm>
                <a:custGeom>
                  <a:avLst/>
                  <a:gdLst>
                    <a:gd name="T0" fmla="*/ 0 w 281"/>
                    <a:gd name="T1" fmla="*/ 1 h 272"/>
                    <a:gd name="T2" fmla="*/ 1 w 281"/>
                    <a:gd name="T3" fmla="*/ 0 h 272"/>
                    <a:gd name="T4" fmla="*/ 4 w 281"/>
                    <a:gd name="T5" fmla="*/ 0 h 272"/>
                    <a:gd name="T6" fmla="*/ 4 w 281"/>
                    <a:gd name="T7" fmla="*/ 1 h 272"/>
                    <a:gd name="T8" fmla="*/ 1 w 281"/>
                    <a:gd name="T9" fmla="*/ 1 h 272"/>
                    <a:gd name="T10" fmla="*/ 1 w 281"/>
                    <a:gd name="T11" fmla="*/ 1 h 272"/>
                    <a:gd name="T12" fmla="*/ 1 w 281"/>
                    <a:gd name="T13" fmla="*/ 8 h 272"/>
                    <a:gd name="T14" fmla="*/ 1 w 281"/>
                    <a:gd name="T15" fmla="*/ 8 h 272"/>
                    <a:gd name="T16" fmla="*/ 7 w 281"/>
                    <a:gd name="T17" fmla="*/ 8 h 272"/>
                    <a:gd name="T18" fmla="*/ 8 w 281"/>
                    <a:gd name="T19" fmla="*/ 8 h 272"/>
                    <a:gd name="T20" fmla="*/ 8 w 281"/>
                    <a:gd name="T21" fmla="*/ 5 h 272"/>
                    <a:gd name="T22" fmla="*/ 9 w 281"/>
                    <a:gd name="T23" fmla="*/ 5 h 272"/>
                    <a:gd name="T24" fmla="*/ 9 w 281"/>
                    <a:gd name="T25" fmla="*/ 8 h 272"/>
                    <a:gd name="T26" fmla="*/ 7 w 281"/>
                    <a:gd name="T27" fmla="*/ 8 h 272"/>
                    <a:gd name="T28" fmla="*/ 1 w 281"/>
                    <a:gd name="T29" fmla="*/ 8 h 272"/>
                    <a:gd name="T30" fmla="*/ 0 w 281"/>
                    <a:gd name="T31" fmla="*/ 8 h 272"/>
                    <a:gd name="T32" fmla="*/ 0 w 281"/>
                    <a:gd name="T33" fmla="*/ 1 h 2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1"/>
                    <a:gd name="T52" fmla="*/ 0 h 272"/>
                    <a:gd name="T53" fmla="*/ 281 w 281"/>
                    <a:gd name="T54" fmla="*/ 272 h 2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1" h="272">
                      <a:moveTo>
                        <a:pt x="0" y="40"/>
                      </a:moveTo>
                      <a:cubicBezTo>
                        <a:pt x="0" y="18"/>
                        <a:pt x="18" y="0"/>
                        <a:pt x="40" y="0"/>
                      </a:cubicBezTo>
                      <a:lnTo>
                        <a:pt x="149" y="0"/>
                      </a:lnTo>
                      <a:lnTo>
                        <a:pt x="149" y="28"/>
                      </a:lnTo>
                      <a:lnTo>
                        <a:pt x="40" y="28"/>
                      </a:lnTo>
                      <a:cubicBezTo>
                        <a:pt x="34" y="28"/>
                        <a:pt x="28" y="34"/>
                        <a:pt x="28" y="40"/>
                      </a:cubicBezTo>
                      <a:lnTo>
                        <a:pt x="28" y="232"/>
                      </a:lnTo>
                      <a:cubicBezTo>
                        <a:pt x="28" y="239"/>
                        <a:pt x="34" y="244"/>
                        <a:pt x="40" y="244"/>
                      </a:cubicBezTo>
                      <a:lnTo>
                        <a:pt x="241" y="244"/>
                      </a:lnTo>
                      <a:cubicBezTo>
                        <a:pt x="248" y="244"/>
                        <a:pt x="253" y="239"/>
                        <a:pt x="253" y="232"/>
                      </a:cubicBezTo>
                      <a:lnTo>
                        <a:pt x="253" y="132"/>
                      </a:lnTo>
                      <a:lnTo>
                        <a:pt x="281" y="132"/>
                      </a:lnTo>
                      <a:lnTo>
                        <a:pt x="281" y="232"/>
                      </a:lnTo>
                      <a:cubicBezTo>
                        <a:pt x="281" y="255"/>
                        <a:pt x="263" y="272"/>
                        <a:pt x="241" y="272"/>
                      </a:cubicBezTo>
                      <a:lnTo>
                        <a:pt x="40" y="272"/>
                      </a:lnTo>
                      <a:cubicBezTo>
                        <a:pt x="18" y="272"/>
                        <a:pt x="0" y="255"/>
                        <a:pt x="0" y="232"/>
                      </a:cubicBezTo>
                      <a:lnTo>
                        <a:pt x="0" y="40"/>
                      </a:ln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92" name="Freeform 389"/>
                <p:cNvSpPr>
                  <a:spLocks/>
                </p:cNvSpPr>
                <p:nvPr/>
              </p:nvSpPr>
              <p:spPr bwMode="auto">
                <a:xfrm>
                  <a:off x="2320" y="2834"/>
                  <a:ext cx="59" cy="59"/>
                </a:xfrm>
                <a:custGeom>
                  <a:avLst/>
                  <a:gdLst>
                    <a:gd name="T0" fmla="*/ 0 w 104"/>
                    <a:gd name="T1" fmla="*/ 1 h 105"/>
                    <a:gd name="T2" fmla="*/ 1 w 104"/>
                    <a:gd name="T3" fmla="*/ 0 h 105"/>
                    <a:gd name="T4" fmla="*/ 3 w 104"/>
                    <a:gd name="T5" fmla="*/ 0 h 105"/>
                    <a:gd name="T6" fmla="*/ 3 w 104"/>
                    <a:gd name="T7" fmla="*/ 1 h 105"/>
                    <a:gd name="T8" fmla="*/ 3 w 104"/>
                    <a:gd name="T9" fmla="*/ 2 h 105"/>
                    <a:gd name="T10" fmla="*/ 3 w 104"/>
                    <a:gd name="T11" fmla="*/ 3 h 105"/>
                    <a:gd name="T12" fmla="*/ 1 w 104"/>
                    <a:gd name="T13" fmla="*/ 3 h 105"/>
                    <a:gd name="T14" fmla="*/ 0 w 104"/>
                    <a:gd name="T15" fmla="*/ 2 h 105"/>
                    <a:gd name="T16" fmla="*/ 0 w 104"/>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105"/>
                    <a:gd name="T29" fmla="*/ 104 w 104"/>
                    <a:gd name="T30" fmla="*/ 105 h 1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105">
                      <a:moveTo>
                        <a:pt x="0" y="24"/>
                      </a:moveTo>
                      <a:cubicBezTo>
                        <a:pt x="0" y="11"/>
                        <a:pt x="11" y="0"/>
                        <a:pt x="24" y="0"/>
                      </a:cubicBezTo>
                      <a:lnTo>
                        <a:pt x="80" y="0"/>
                      </a:lnTo>
                      <a:cubicBezTo>
                        <a:pt x="93" y="0"/>
                        <a:pt x="104" y="11"/>
                        <a:pt x="104" y="24"/>
                      </a:cubicBezTo>
                      <a:lnTo>
                        <a:pt x="104" y="81"/>
                      </a:lnTo>
                      <a:cubicBezTo>
                        <a:pt x="104" y="94"/>
                        <a:pt x="93" y="105"/>
                        <a:pt x="80" y="105"/>
                      </a:cubicBezTo>
                      <a:lnTo>
                        <a:pt x="24" y="105"/>
                      </a:lnTo>
                      <a:cubicBezTo>
                        <a:pt x="11" y="105"/>
                        <a:pt x="0" y="94"/>
                        <a:pt x="0" y="81"/>
                      </a:cubicBezTo>
                      <a:lnTo>
                        <a:pt x="0" y="24"/>
                      </a:lnTo>
                      <a:close/>
                    </a:path>
                  </a:pathLst>
                </a:custGeom>
                <a:solidFill>
                  <a:srgbClr val="72BF44"/>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93" name="Freeform 390"/>
                <p:cNvSpPr>
                  <a:spLocks/>
                </p:cNvSpPr>
                <p:nvPr/>
              </p:nvSpPr>
              <p:spPr bwMode="auto">
                <a:xfrm>
                  <a:off x="2246" y="2908"/>
                  <a:ext cx="40" cy="50"/>
                </a:xfrm>
                <a:custGeom>
                  <a:avLst/>
                  <a:gdLst>
                    <a:gd name="T0" fmla="*/ 2 w 71"/>
                    <a:gd name="T1" fmla="*/ 2 h 90"/>
                    <a:gd name="T2" fmla="*/ 2 w 71"/>
                    <a:gd name="T3" fmla="*/ 1 h 90"/>
                    <a:gd name="T4" fmla="*/ 1 w 71"/>
                    <a:gd name="T5" fmla="*/ 1 h 90"/>
                    <a:gd name="T6" fmla="*/ 1 w 71"/>
                    <a:gd name="T7" fmla="*/ 1 h 90"/>
                    <a:gd name="T8" fmla="*/ 1 w 71"/>
                    <a:gd name="T9" fmla="*/ 1 h 90"/>
                    <a:gd name="T10" fmla="*/ 2 w 71"/>
                    <a:gd name="T11" fmla="*/ 1 h 90"/>
                    <a:gd name="T12" fmla="*/ 2 w 71"/>
                    <a:gd name="T13" fmla="*/ 1 h 90"/>
                    <a:gd name="T14" fmla="*/ 1 w 71"/>
                    <a:gd name="T15" fmla="*/ 0 h 90"/>
                    <a:gd name="T16" fmla="*/ 1 w 71"/>
                    <a:gd name="T17" fmla="*/ 1 h 90"/>
                    <a:gd name="T18" fmla="*/ 1 w 71"/>
                    <a:gd name="T19" fmla="*/ 2 h 90"/>
                    <a:gd name="T20" fmla="*/ 1 w 71"/>
                    <a:gd name="T21" fmla="*/ 2 h 90"/>
                    <a:gd name="T22" fmla="*/ 2 w 71"/>
                    <a:gd name="T23" fmla="*/ 2 h 90"/>
                    <a:gd name="T24" fmla="*/ 1 w 71"/>
                    <a:gd name="T25" fmla="*/ 2 h 90"/>
                    <a:gd name="T26" fmla="*/ 1 w 71"/>
                    <a:gd name="T27" fmla="*/ 2 h 90"/>
                    <a:gd name="T28" fmla="*/ 0 w 71"/>
                    <a:gd name="T29" fmla="*/ 2 h 90"/>
                    <a:gd name="T30" fmla="*/ 1 w 71"/>
                    <a:gd name="T31" fmla="*/ 3 h 90"/>
                    <a:gd name="T32" fmla="*/ 2 w 71"/>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90"/>
                    <a:gd name="T53" fmla="*/ 71 w 71"/>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90">
                      <a:moveTo>
                        <a:pt x="71" y="58"/>
                      </a:moveTo>
                      <a:cubicBezTo>
                        <a:pt x="71" y="41"/>
                        <a:pt x="57" y="36"/>
                        <a:pt x="48" y="34"/>
                      </a:cubicBezTo>
                      <a:lnTo>
                        <a:pt x="39" y="32"/>
                      </a:lnTo>
                      <a:cubicBezTo>
                        <a:pt x="32" y="30"/>
                        <a:pt x="30" y="27"/>
                        <a:pt x="30" y="24"/>
                      </a:cubicBezTo>
                      <a:cubicBezTo>
                        <a:pt x="30" y="21"/>
                        <a:pt x="34" y="18"/>
                        <a:pt x="39" y="18"/>
                      </a:cubicBezTo>
                      <a:cubicBezTo>
                        <a:pt x="45" y="18"/>
                        <a:pt x="53" y="20"/>
                        <a:pt x="59" y="24"/>
                      </a:cubicBezTo>
                      <a:lnTo>
                        <a:pt x="70" y="8"/>
                      </a:lnTo>
                      <a:cubicBezTo>
                        <a:pt x="62" y="3"/>
                        <a:pt x="51" y="0"/>
                        <a:pt x="39" y="0"/>
                      </a:cubicBezTo>
                      <a:cubicBezTo>
                        <a:pt x="19" y="0"/>
                        <a:pt x="5" y="11"/>
                        <a:pt x="5" y="29"/>
                      </a:cubicBezTo>
                      <a:cubicBezTo>
                        <a:pt x="5" y="44"/>
                        <a:pt x="13" y="50"/>
                        <a:pt x="26" y="54"/>
                      </a:cubicBezTo>
                      <a:lnTo>
                        <a:pt x="36" y="57"/>
                      </a:lnTo>
                      <a:cubicBezTo>
                        <a:pt x="42" y="58"/>
                        <a:pt x="45" y="60"/>
                        <a:pt x="45" y="64"/>
                      </a:cubicBezTo>
                      <a:cubicBezTo>
                        <a:pt x="45" y="68"/>
                        <a:pt x="42" y="72"/>
                        <a:pt x="33" y="72"/>
                      </a:cubicBezTo>
                      <a:cubicBezTo>
                        <a:pt x="24" y="72"/>
                        <a:pt x="15" y="68"/>
                        <a:pt x="8" y="65"/>
                      </a:cubicBezTo>
                      <a:lnTo>
                        <a:pt x="0" y="82"/>
                      </a:lnTo>
                      <a:cubicBezTo>
                        <a:pt x="9" y="87"/>
                        <a:pt x="19" y="90"/>
                        <a:pt x="33" y="90"/>
                      </a:cubicBezTo>
                      <a:cubicBezTo>
                        <a:pt x="55" y="90"/>
                        <a:pt x="71" y="79"/>
                        <a:pt x="71" y="58"/>
                      </a:cubicBez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94" name="Rectangle 391"/>
                <p:cNvSpPr>
                  <a:spLocks noChangeArrowheads="1"/>
                </p:cNvSpPr>
                <p:nvPr/>
              </p:nvSpPr>
              <p:spPr bwMode="auto">
                <a:xfrm>
                  <a:off x="2294" y="2908"/>
                  <a:ext cx="13" cy="5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endParaRPr lang="en-GB" altLang="de-DE" sz="1800" dirty="0">
                    <a:solidFill>
                      <a:srgbClr val="00214A"/>
                    </a:solidFill>
                    <a:latin typeface="Arial" pitchFamily="34" charset="0"/>
                  </a:endParaRPr>
                </a:p>
              </p:txBody>
            </p:sp>
            <p:sp>
              <p:nvSpPr>
                <p:cNvPr id="595" name="Freeform 392"/>
                <p:cNvSpPr>
                  <a:spLocks/>
                </p:cNvSpPr>
                <p:nvPr/>
              </p:nvSpPr>
              <p:spPr bwMode="auto">
                <a:xfrm>
                  <a:off x="2318" y="2908"/>
                  <a:ext cx="29" cy="50"/>
                </a:xfrm>
                <a:custGeom>
                  <a:avLst/>
                  <a:gdLst>
                    <a:gd name="T0" fmla="*/ 29 w 29"/>
                    <a:gd name="T1" fmla="*/ 39 h 50"/>
                    <a:gd name="T2" fmla="*/ 13 w 29"/>
                    <a:gd name="T3" fmla="*/ 39 h 50"/>
                    <a:gd name="T4" fmla="*/ 13 w 29"/>
                    <a:gd name="T5" fmla="*/ 0 h 50"/>
                    <a:gd name="T6" fmla="*/ 0 w 29"/>
                    <a:gd name="T7" fmla="*/ 0 h 50"/>
                    <a:gd name="T8" fmla="*/ 0 w 29"/>
                    <a:gd name="T9" fmla="*/ 50 h 50"/>
                    <a:gd name="T10" fmla="*/ 27 w 29"/>
                    <a:gd name="T11" fmla="*/ 50 h 50"/>
                    <a:gd name="T12" fmla="*/ 29 w 29"/>
                    <a:gd name="T13" fmla="*/ 39 h 50"/>
                    <a:gd name="T14" fmla="*/ 0 60000 65536"/>
                    <a:gd name="T15" fmla="*/ 0 60000 65536"/>
                    <a:gd name="T16" fmla="*/ 0 60000 65536"/>
                    <a:gd name="T17" fmla="*/ 0 60000 65536"/>
                    <a:gd name="T18" fmla="*/ 0 60000 65536"/>
                    <a:gd name="T19" fmla="*/ 0 60000 65536"/>
                    <a:gd name="T20" fmla="*/ 0 60000 65536"/>
                    <a:gd name="T21" fmla="*/ 0 w 29"/>
                    <a:gd name="T22" fmla="*/ 0 h 50"/>
                    <a:gd name="T23" fmla="*/ 29 w 29"/>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50">
                      <a:moveTo>
                        <a:pt x="29" y="39"/>
                      </a:moveTo>
                      <a:lnTo>
                        <a:pt x="13" y="39"/>
                      </a:lnTo>
                      <a:lnTo>
                        <a:pt x="13" y="0"/>
                      </a:lnTo>
                      <a:lnTo>
                        <a:pt x="0" y="0"/>
                      </a:lnTo>
                      <a:lnTo>
                        <a:pt x="0" y="50"/>
                      </a:lnTo>
                      <a:lnTo>
                        <a:pt x="27" y="50"/>
                      </a:lnTo>
                      <a:lnTo>
                        <a:pt x="29"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96" name="Freeform 393"/>
                <p:cNvSpPr>
                  <a:spLocks noEditPoints="1"/>
                </p:cNvSpPr>
                <p:nvPr/>
              </p:nvSpPr>
              <p:spPr bwMode="auto">
                <a:xfrm>
                  <a:off x="2337" y="2908"/>
                  <a:ext cx="21" cy="9"/>
                </a:xfrm>
                <a:custGeom>
                  <a:avLst/>
                  <a:gdLst>
                    <a:gd name="T0" fmla="*/ 21 w 21"/>
                    <a:gd name="T1" fmla="*/ 9 h 9"/>
                    <a:gd name="T2" fmla="*/ 20 w 21"/>
                    <a:gd name="T3" fmla="*/ 0 h 9"/>
                    <a:gd name="T4" fmla="*/ 16 w 21"/>
                    <a:gd name="T5" fmla="*/ 0 h 9"/>
                    <a:gd name="T6" fmla="*/ 14 w 21"/>
                    <a:gd name="T7" fmla="*/ 5 h 9"/>
                    <a:gd name="T8" fmla="*/ 13 w 21"/>
                    <a:gd name="T9" fmla="*/ 0 h 9"/>
                    <a:gd name="T10" fmla="*/ 9 w 21"/>
                    <a:gd name="T11" fmla="*/ 0 h 9"/>
                    <a:gd name="T12" fmla="*/ 8 w 21"/>
                    <a:gd name="T13" fmla="*/ 9 h 9"/>
                    <a:gd name="T14" fmla="*/ 12 w 21"/>
                    <a:gd name="T15" fmla="*/ 9 h 9"/>
                    <a:gd name="T16" fmla="*/ 12 w 21"/>
                    <a:gd name="T17" fmla="*/ 5 h 9"/>
                    <a:gd name="T18" fmla="*/ 12 w 21"/>
                    <a:gd name="T19" fmla="*/ 5 h 9"/>
                    <a:gd name="T20" fmla="*/ 13 w 21"/>
                    <a:gd name="T21" fmla="*/ 9 h 9"/>
                    <a:gd name="T22" fmla="*/ 15 w 21"/>
                    <a:gd name="T23" fmla="*/ 9 h 9"/>
                    <a:gd name="T24" fmla="*/ 17 w 21"/>
                    <a:gd name="T25" fmla="*/ 5 h 9"/>
                    <a:gd name="T26" fmla="*/ 17 w 21"/>
                    <a:gd name="T27" fmla="*/ 5 h 9"/>
                    <a:gd name="T28" fmla="*/ 17 w 21"/>
                    <a:gd name="T29" fmla="*/ 9 h 9"/>
                    <a:gd name="T30" fmla="*/ 21 w 21"/>
                    <a:gd name="T31" fmla="*/ 9 h 9"/>
                    <a:gd name="T32" fmla="*/ 8 w 21"/>
                    <a:gd name="T33" fmla="*/ 3 h 9"/>
                    <a:gd name="T34" fmla="*/ 8 w 21"/>
                    <a:gd name="T35" fmla="*/ 0 h 9"/>
                    <a:gd name="T36" fmla="*/ 0 w 21"/>
                    <a:gd name="T37" fmla="*/ 0 h 9"/>
                    <a:gd name="T38" fmla="*/ 0 w 21"/>
                    <a:gd name="T39" fmla="*/ 3 h 9"/>
                    <a:gd name="T40" fmla="*/ 3 w 21"/>
                    <a:gd name="T41" fmla="*/ 3 h 9"/>
                    <a:gd name="T42" fmla="*/ 3 w 21"/>
                    <a:gd name="T43" fmla="*/ 9 h 9"/>
                    <a:gd name="T44" fmla="*/ 5 w 21"/>
                    <a:gd name="T45" fmla="*/ 9 h 9"/>
                    <a:gd name="T46" fmla="*/ 5 w 21"/>
                    <a:gd name="T47" fmla="*/ 3 h 9"/>
                    <a:gd name="T48" fmla="*/ 8 w 21"/>
                    <a:gd name="T49" fmla="*/ 3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9"/>
                    <a:gd name="T77" fmla="*/ 21 w 21"/>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9">
                      <a:moveTo>
                        <a:pt x="21" y="9"/>
                      </a:moveTo>
                      <a:lnTo>
                        <a:pt x="20" y="0"/>
                      </a:lnTo>
                      <a:lnTo>
                        <a:pt x="16" y="0"/>
                      </a:lnTo>
                      <a:lnTo>
                        <a:pt x="14" y="5"/>
                      </a:lnTo>
                      <a:lnTo>
                        <a:pt x="13" y="0"/>
                      </a:lnTo>
                      <a:lnTo>
                        <a:pt x="9" y="0"/>
                      </a:lnTo>
                      <a:lnTo>
                        <a:pt x="8" y="9"/>
                      </a:lnTo>
                      <a:lnTo>
                        <a:pt x="12" y="9"/>
                      </a:lnTo>
                      <a:lnTo>
                        <a:pt x="12" y="5"/>
                      </a:lnTo>
                      <a:lnTo>
                        <a:pt x="13" y="9"/>
                      </a:lnTo>
                      <a:lnTo>
                        <a:pt x="15" y="9"/>
                      </a:lnTo>
                      <a:lnTo>
                        <a:pt x="17" y="5"/>
                      </a:lnTo>
                      <a:lnTo>
                        <a:pt x="17" y="9"/>
                      </a:lnTo>
                      <a:lnTo>
                        <a:pt x="21" y="9"/>
                      </a:lnTo>
                      <a:close/>
                      <a:moveTo>
                        <a:pt x="8" y="3"/>
                      </a:moveTo>
                      <a:lnTo>
                        <a:pt x="8" y="0"/>
                      </a:lnTo>
                      <a:lnTo>
                        <a:pt x="0" y="0"/>
                      </a:lnTo>
                      <a:lnTo>
                        <a:pt x="0" y="3"/>
                      </a:lnTo>
                      <a:lnTo>
                        <a:pt x="3" y="3"/>
                      </a:lnTo>
                      <a:lnTo>
                        <a:pt x="3" y="9"/>
                      </a:lnTo>
                      <a:lnTo>
                        <a:pt x="5" y="9"/>
                      </a:lnTo>
                      <a:lnTo>
                        <a:pt x="5"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97" name="Freeform 394"/>
                <p:cNvSpPr>
                  <a:spLocks noEditPoints="1"/>
                </p:cNvSpPr>
                <p:nvPr/>
              </p:nvSpPr>
              <p:spPr bwMode="auto">
                <a:xfrm>
                  <a:off x="2251" y="2864"/>
                  <a:ext cx="15" cy="22"/>
                </a:xfrm>
                <a:custGeom>
                  <a:avLst/>
                  <a:gdLst>
                    <a:gd name="T0" fmla="*/ 1 w 28"/>
                    <a:gd name="T1" fmla="*/ 1 h 38"/>
                    <a:gd name="T2" fmla="*/ 1 w 28"/>
                    <a:gd name="T3" fmla="*/ 0 h 38"/>
                    <a:gd name="T4" fmla="*/ 0 w 28"/>
                    <a:gd name="T5" fmla="*/ 0 h 38"/>
                    <a:gd name="T6" fmla="*/ 0 w 28"/>
                    <a:gd name="T7" fmla="*/ 2 h 38"/>
                    <a:gd name="T8" fmla="*/ 1 w 28"/>
                    <a:gd name="T9" fmla="*/ 2 h 38"/>
                    <a:gd name="T10" fmla="*/ 1 w 28"/>
                    <a:gd name="T11" fmla="*/ 1 h 38"/>
                    <a:gd name="T12" fmla="*/ 1 w 28"/>
                    <a:gd name="T13" fmla="*/ 1 h 38"/>
                    <a:gd name="T14" fmla="*/ 1 w 28"/>
                    <a:gd name="T15" fmla="*/ 1 h 38"/>
                    <a:gd name="T16" fmla="*/ 1 w 28"/>
                    <a:gd name="T17" fmla="*/ 1 h 38"/>
                    <a:gd name="T18" fmla="*/ 1 w 28"/>
                    <a:gd name="T19" fmla="*/ 1 h 38"/>
                    <a:gd name="T20" fmla="*/ 1 w 28"/>
                    <a:gd name="T21" fmla="*/ 1 h 38"/>
                    <a:gd name="T22" fmla="*/ 1 w 28"/>
                    <a:gd name="T23" fmla="*/ 1 h 38"/>
                    <a:gd name="T24" fmla="*/ 1 w 28"/>
                    <a:gd name="T25" fmla="*/ 1 h 38"/>
                    <a:gd name="T26" fmla="*/ 1 w 28"/>
                    <a:gd name="T27" fmla="*/ 1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8"/>
                    <a:gd name="T44" fmla="*/ 28 w 28"/>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8">
                      <a:moveTo>
                        <a:pt x="28" y="12"/>
                      </a:moveTo>
                      <a:cubicBezTo>
                        <a:pt x="28" y="3"/>
                        <a:pt x="22" y="0"/>
                        <a:pt x="13" y="0"/>
                      </a:cubicBezTo>
                      <a:lnTo>
                        <a:pt x="0" y="0"/>
                      </a:lnTo>
                      <a:lnTo>
                        <a:pt x="0" y="38"/>
                      </a:lnTo>
                      <a:lnTo>
                        <a:pt x="10" y="38"/>
                      </a:lnTo>
                      <a:lnTo>
                        <a:pt x="10" y="24"/>
                      </a:lnTo>
                      <a:lnTo>
                        <a:pt x="13" y="24"/>
                      </a:lnTo>
                      <a:cubicBezTo>
                        <a:pt x="25" y="24"/>
                        <a:pt x="28" y="17"/>
                        <a:pt x="28" y="12"/>
                      </a:cubicBezTo>
                      <a:close/>
                      <a:moveTo>
                        <a:pt x="13" y="8"/>
                      </a:moveTo>
                      <a:cubicBezTo>
                        <a:pt x="16" y="8"/>
                        <a:pt x="17" y="8"/>
                        <a:pt x="17" y="12"/>
                      </a:cubicBezTo>
                      <a:cubicBezTo>
                        <a:pt x="17" y="16"/>
                        <a:pt x="16" y="17"/>
                        <a:pt x="13" y="17"/>
                      </a:cubicBezTo>
                      <a:lnTo>
                        <a:pt x="10" y="17"/>
                      </a:lnTo>
                      <a:lnTo>
                        <a:pt x="10" y="8"/>
                      </a:lnTo>
                      <a:lnTo>
                        <a:pt x="13" y="8"/>
                      </a:ln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98" name="Freeform 395"/>
                <p:cNvSpPr>
                  <a:spLocks noEditPoints="1"/>
                </p:cNvSpPr>
                <p:nvPr/>
              </p:nvSpPr>
              <p:spPr bwMode="auto">
                <a:xfrm>
                  <a:off x="2269" y="2864"/>
                  <a:ext cx="17" cy="22"/>
                </a:xfrm>
                <a:custGeom>
                  <a:avLst/>
                  <a:gdLst>
                    <a:gd name="T0" fmla="*/ 1 w 30"/>
                    <a:gd name="T1" fmla="*/ 2 h 38"/>
                    <a:gd name="T2" fmla="*/ 1 w 30"/>
                    <a:gd name="T3" fmla="*/ 1 h 38"/>
                    <a:gd name="T4" fmla="*/ 1 w 30"/>
                    <a:gd name="T5" fmla="*/ 1 h 38"/>
                    <a:gd name="T6" fmla="*/ 1 w 30"/>
                    <a:gd name="T7" fmla="*/ 1 h 38"/>
                    <a:gd name="T8" fmla="*/ 1 w 30"/>
                    <a:gd name="T9" fmla="*/ 0 h 38"/>
                    <a:gd name="T10" fmla="*/ 0 w 30"/>
                    <a:gd name="T11" fmla="*/ 0 h 38"/>
                    <a:gd name="T12" fmla="*/ 0 w 30"/>
                    <a:gd name="T13" fmla="*/ 2 h 38"/>
                    <a:gd name="T14" fmla="*/ 1 w 30"/>
                    <a:gd name="T15" fmla="*/ 2 h 38"/>
                    <a:gd name="T16" fmla="*/ 1 w 30"/>
                    <a:gd name="T17" fmla="*/ 1 h 38"/>
                    <a:gd name="T18" fmla="*/ 1 w 30"/>
                    <a:gd name="T19" fmla="*/ 1 h 38"/>
                    <a:gd name="T20" fmla="*/ 1 w 30"/>
                    <a:gd name="T21" fmla="*/ 2 h 38"/>
                    <a:gd name="T22" fmla="*/ 1 w 30"/>
                    <a:gd name="T23" fmla="*/ 2 h 38"/>
                    <a:gd name="T24" fmla="*/ 1 w 30"/>
                    <a:gd name="T25" fmla="*/ 2 h 38"/>
                    <a:gd name="T26" fmla="*/ 1 w 30"/>
                    <a:gd name="T27" fmla="*/ 1 h 38"/>
                    <a:gd name="T28" fmla="*/ 1 w 30"/>
                    <a:gd name="T29" fmla="*/ 1 h 38"/>
                    <a:gd name="T30" fmla="*/ 1 w 30"/>
                    <a:gd name="T31" fmla="*/ 1 h 38"/>
                    <a:gd name="T32" fmla="*/ 1 w 30"/>
                    <a:gd name="T33" fmla="*/ 1 h 38"/>
                    <a:gd name="T34" fmla="*/ 1 w 30"/>
                    <a:gd name="T35" fmla="*/ 1 h 38"/>
                    <a:gd name="T36" fmla="*/ 1 w 30"/>
                    <a:gd name="T37" fmla="*/ 1 h 38"/>
                    <a:gd name="T38" fmla="*/ 1 w 30"/>
                    <a:gd name="T39" fmla="*/ 1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38"/>
                    <a:gd name="T62" fmla="*/ 30 w 3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38">
                      <a:moveTo>
                        <a:pt x="30" y="38"/>
                      </a:moveTo>
                      <a:cubicBezTo>
                        <a:pt x="28" y="35"/>
                        <a:pt x="25" y="28"/>
                        <a:pt x="24" y="25"/>
                      </a:cubicBezTo>
                      <a:cubicBezTo>
                        <a:pt x="23" y="23"/>
                        <a:pt x="21" y="22"/>
                        <a:pt x="20" y="21"/>
                      </a:cubicBezTo>
                      <a:cubicBezTo>
                        <a:pt x="25" y="21"/>
                        <a:pt x="28" y="17"/>
                        <a:pt x="28" y="11"/>
                      </a:cubicBezTo>
                      <a:cubicBezTo>
                        <a:pt x="28" y="4"/>
                        <a:pt x="24" y="0"/>
                        <a:pt x="13" y="0"/>
                      </a:cubicBezTo>
                      <a:lnTo>
                        <a:pt x="0" y="0"/>
                      </a:lnTo>
                      <a:lnTo>
                        <a:pt x="0" y="38"/>
                      </a:lnTo>
                      <a:lnTo>
                        <a:pt x="10" y="38"/>
                      </a:lnTo>
                      <a:lnTo>
                        <a:pt x="10" y="23"/>
                      </a:lnTo>
                      <a:cubicBezTo>
                        <a:pt x="12" y="23"/>
                        <a:pt x="13" y="23"/>
                        <a:pt x="14" y="27"/>
                      </a:cubicBezTo>
                      <a:lnTo>
                        <a:pt x="18" y="38"/>
                      </a:lnTo>
                      <a:lnTo>
                        <a:pt x="30" y="38"/>
                      </a:lnTo>
                      <a:close/>
                      <a:moveTo>
                        <a:pt x="13" y="8"/>
                      </a:moveTo>
                      <a:cubicBezTo>
                        <a:pt x="16" y="8"/>
                        <a:pt x="17" y="9"/>
                        <a:pt x="17" y="11"/>
                      </a:cubicBezTo>
                      <a:cubicBezTo>
                        <a:pt x="17" y="14"/>
                        <a:pt x="16" y="16"/>
                        <a:pt x="13" y="16"/>
                      </a:cubicBezTo>
                      <a:lnTo>
                        <a:pt x="10" y="16"/>
                      </a:lnTo>
                      <a:lnTo>
                        <a:pt x="10" y="8"/>
                      </a:lnTo>
                      <a:lnTo>
                        <a:pt x="13" y="8"/>
                      </a:ln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99" name="Freeform 396"/>
                <p:cNvSpPr>
                  <a:spLocks noEditPoints="1"/>
                </p:cNvSpPr>
                <p:nvPr/>
              </p:nvSpPr>
              <p:spPr bwMode="auto">
                <a:xfrm>
                  <a:off x="2287" y="2864"/>
                  <a:ext cx="19" cy="22"/>
                </a:xfrm>
                <a:custGeom>
                  <a:avLst/>
                  <a:gdLst>
                    <a:gd name="T0" fmla="*/ 1 w 34"/>
                    <a:gd name="T1" fmla="*/ 1 h 39"/>
                    <a:gd name="T2" fmla="*/ 1 w 34"/>
                    <a:gd name="T3" fmla="*/ 1 h 39"/>
                    <a:gd name="T4" fmla="*/ 1 w 34"/>
                    <a:gd name="T5" fmla="*/ 0 h 39"/>
                    <a:gd name="T6" fmla="*/ 0 w 34"/>
                    <a:gd name="T7" fmla="*/ 1 h 39"/>
                    <a:gd name="T8" fmla="*/ 1 w 34"/>
                    <a:gd name="T9" fmla="*/ 1 h 39"/>
                    <a:gd name="T10" fmla="*/ 1 w 34"/>
                    <a:gd name="T11" fmla="*/ 1 h 39"/>
                    <a:gd name="T12" fmla="*/ 1 w 34"/>
                    <a:gd name="T13" fmla="*/ 1 h 39"/>
                    <a:gd name="T14" fmla="*/ 1 w 34"/>
                    <a:gd name="T15" fmla="*/ 1 h 39"/>
                    <a:gd name="T16" fmla="*/ 1 w 34"/>
                    <a:gd name="T17" fmla="*/ 1 h 39"/>
                    <a:gd name="T18" fmla="*/ 1 w 34"/>
                    <a:gd name="T19" fmla="*/ 1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
                    <a:gd name="T31" fmla="*/ 0 h 39"/>
                    <a:gd name="T32" fmla="*/ 34 w 34"/>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 h="39">
                      <a:moveTo>
                        <a:pt x="17" y="39"/>
                      </a:moveTo>
                      <a:cubicBezTo>
                        <a:pt x="30" y="39"/>
                        <a:pt x="34" y="29"/>
                        <a:pt x="34" y="18"/>
                      </a:cubicBezTo>
                      <a:cubicBezTo>
                        <a:pt x="34" y="10"/>
                        <a:pt x="30" y="0"/>
                        <a:pt x="17" y="0"/>
                      </a:cubicBezTo>
                      <a:cubicBezTo>
                        <a:pt x="7" y="0"/>
                        <a:pt x="0" y="7"/>
                        <a:pt x="0" y="21"/>
                      </a:cubicBezTo>
                      <a:cubicBezTo>
                        <a:pt x="0" y="32"/>
                        <a:pt x="6" y="39"/>
                        <a:pt x="17" y="39"/>
                      </a:cubicBezTo>
                      <a:close/>
                      <a:moveTo>
                        <a:pt x="17" y="32"/>
                      </a:moveTo>
                      <a:cubicBezTo>
                        <a:pt x="13" y="32"/>
                        <a:pt x="11" y="29"/>
                        <a:pt x="11" y="20"/>
                      </a:cubicBezTo>
                      <a:cubicBezTo>
                        <a:pt x="11" y="12"/>
                        <a:pt x="12" y="8"/>
                        <a:pt x="17" y="8"/>
                      </a:cubicBezTo>
                      <a:cubicBezTo>
                        <a:pt x="21" y="8"/>
                        <a:pt x="23" y="10"/>
                        <a:pt x="23" y="20"/>
                      </a:cubicBezTo>
                      <a:cubicBezTo>
                        <a:pt x="23" y="29"/>
                        <a:pt x="21" y="32"/>
                        <a:pt x="17" y="32"/>
                      </a:cubicBezTo>
                      <a:close/>
                    </a:path>
                  </a:pathLst>
                </a:custGeom>
                <a:solidFill>
                  <a:srgbClr val="000000"/>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grpSp>
          <p:sp>
            <p:nvSpPr>
              <p:cNvPr id="562" name="Text Box 790"/>
              <p:cNvSpPr txBox="1">
                <a:spLocks noChangeArrowheads="1"/>
              </p:cNvSpPr>
              <p:nvPr/>
            </p:nvSpPr>
            <p:spPr bwMode="auto">
              <a:xfrm>
                <a:off x="3817828" y="2982912"/>
                <a:ext cx="852707" cy="7076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700" dirty="0">
                    <a:solidFill>
                      <a:schemeClr val="bg1"/>
                    </a:solidFill>
                    <a:latin typeface="Infineon Meta-Normal"/>
                  </a:rPr>
                  <a:t>32-bit</a:t>
                </a:r>
              </a:p>
              <a:p>
                <a:pPr algn="ctr" eaLnBrk="1" hangingPunct="1">
                  <a:spcAft>
                    <a:spcPct val="0"/>
                  </a:spcAft>
                  <a:buClr>
                    <a:schemeClr val="bg1"/>
                  </a:buClr>
                  <a:buFontTx/>
                  <a:buNone/>
                </a:pPr>
                <a:r>
                  <a:rPr lang="en-GB" altLang="de-DE" sz="700" dirty="0">
                    <a:solidFill>
                      <a:schemeClr val="bg1"/>
                    </a:solidFill>
                    <a:latin typeface="Infineon Meta-Normal"/>
                  </a:rPr>
                  <a:t>Multicore/Lockstep</a:t>
                </a:r>
              </a:p>
              <a:p>
                <a:pPr algn="ctr" eaLnBrk="1" hangingPunct="1">
                  <a:spcAft>
                    <a:spcPct val="0"/>
                  </a:spcAft>
                  <a:buClr>
                    <a:schemeClr val="bg1"/>
                  </a:buClr>
                  <a:buFontTx/>
                  <a:buNone/>
                </a:pPr>
                <a:r>
                  <a:rPr lang="en-GB" altLang="de-DE" sz="700" dirty="0">
                    <a:solidFill>
                      <a:schemeClr val="bg1"/>
                    </a:solidFill>
                    <a:latin typeface="Infineon Meta-Normal"/>
                  </a:rPr>
                  <a:t>MCU</a:t>
                </a:r>
              </a:p>
              <a:p>
                <a:pPr algn="ctr" eaLnBrk="1" hangingPunct="1">
                  <a:spcAft>
                    <a:spcPct val="0"/>
                  </a:spcAft>
                  <a:buClr>
                    <a:schemeClr val="bg1"/>
                  </a:buClr>
                  <a:buFontTx/>
                  <a:buNone/>
                </a:pPr>
                <a:r>
                  <a:rPr lang="en-GB" altLang="de-DE" sz="700" dirty="0">
                    <a:solidFill>
                      <a:schemeClr val="bg1"/>
                    </a:solidFill>
                    <a:latin typeface="Infineon Meta-Normal"/>
                  </a:rPr>
                  <a:t>AURIX™</a:t>
                </a:r>
              </a:p>
              <a:p>
                <a:pPr algn="ctr" eaLnBrk="1" hangingPunct="1">
                  <a:spcAft>
                    <a:spcPct val="0"/>
                  </a:spcAft>
                  <a:buClr>
                    <a:schemeClr val="bg1"/>
                  </a:buClr>
                  <a:buFontTx/>
                  <a:buNone/>
                </a:pPr>
                <a:r>
                  <a:rPr lang="en-GB" altLang="de-DE" sz="700" dirty="0">
                    <a:solidFill>
                      <a:schemeClr val="bg1"/>
                    </a:solidFill>
                    <a:latin typeface="Infineon Meta-Normal"/>
                  </a:rPr>
                  <a:t>e.g</a:t>
                </a:r>
                <a:r>
                  <a:rPr lang="en-GB" altLang="de-DE" sz="700" b="1" dirty="0">
                    <a:solidFill>
                      <a:schemeClr val="bg1"/>
                    </a:solidFill>
                    <a:latin typeface="Infineon Meta-Normal"/>
                  </a:rPr>
                  <a:t>. TC27xT</a:t>
                </a:r>
              </a:p>
              <a:p>
                <a:pPr algn="ctr" eaLnBrk="1" hangingPunct="1">
                  <a:spcAft>
                    <a:spcPct val="0"/>
                  </a:spcAft>
                  <a:buClr>
                    <a:schemeClr val="bg1"/>
                  </a:buClr>
                  <a:buFontTx/>
                  <a:buNone/>
                </a:pPr>
                <a:r>
                  <a:rPr lang="en-GB" altLang="de-DE" sz="700" b="1" dirty="0">
                    <a:solidFill>
                      <a:schemeClr val="bg1"/>
                    </a:solidFill>
                    <a:latin typeface="Infineon Meta-Normal"/>
                  </a:rPr>
                  <a:t>4MB / 200 MHz</a:t>
                </a:r>
              </a:p>
            </p:txBody>
          </p:sp>
          <p:sp>
            <p:nvSpPr>
              <p:cNvPr id="563" name="Text Box 790"/>
              <p:cNvSpPr txBox="1">
                <a:spLocks noChangeArrowheads="1"/>
              </p:cNvSpPr>
              <p:nvPr/>
            </p:nvSpPr>
            <p:spPr bwMode="auto">
              <a:xfrm>
                <a:off x="3512086" y="2852738"/>
                <a:ext cx="144979"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60x</a:t>
                </a:r>
              </a:p>
              <a:p>
                <a:pPr algn="ctr" eaLnBrk="1" hangingPunct="1">
                  <a:spcAft>
                    <a:spcPct val="0"/>
                  </a:spcAft>
                  <a:buClr>
                    <a:schemeClr val="bg1"/>
                  </a:buClr>
                  <a:buFontTx/>
                  <a:buNone/>
                </a:pPr>
                <a:r>
                  <a:rPr lang="en-GB" altLang="de-DE" sz="600" dirty="0">
                    <a:solidFill>
                      <a:schemeClr val="bg1"/>
                    </a:solidFill>
                    <a:latin typeface="Infineon Meta-Normal"/>
                  </a:rPr>
                  <a:t>SAR</a:t>
                </a:r>
              </a:p>
            </p:txBody>
          </p:sp>
          <p:grpSp>
            <p:nvGrpSpPr>
              <p:cNvPr id="564" name="Group 563"/>
              <p:cNvGrpSpPr/>
              <p:nvPr/>
            </p:nvGrpSpPr>
            <p:grpSpPr>
              <a:xfrm>
                <a:off x="3421063" y="4030663"/>
                <a:ext cx="339725" cy="282575"/>
                <a:chOff x="3421063" y="4030663"/>
                <a:chExt cx="339725" cy="282575"/>
              </a:xfrm>
            </p:grpSpPr>
            <p:sp>
              <p:nvSpPr>
                <p:cNvPr id="589" name="Freeform 151"/>
                <p:cNvSpPr>
                  <a:spLocks/>
                </p:cNvSpPr>
                <p:nvPr/>
              </p:nvSpPr>
              <p:spPr bwMode="auto">
                <a:xfrm>
                  <a:off x="3421063" y="4030663"/>
                  <a:ext cx="339725" cy="282575"/>
                </a:xfrm>
                <a:custGeom>
                  <a:avLst/>
                  <a:gdLst>
                    <a:gd name="T0" fmla="*/ 0 w 544"/>
                    <a:gd name="T1" fmla="*/ 2147483647 h 453"/>
                    <a:gd name="T2" fmla="*/ 2147483647 w 544"/>
                    <a:gd name="T3" fmla="*/ 0 h 453"/>
                    <a:gd name="T4" fmla="*/ 2147483647 w 544"/>
                    <a:gd name="T5" fmla="*/ 0 h 453"/>
                    <a:gd name="T6" fmla="*/ 2147483647 w 544"/>
                    <a:gd name="T7" fmla="*/ 2147483647 h 453"/>
                    <a:gd name="T8" fmla="*/ 2147483647 w 544"/>
                    <a:gd name="T9" fmla="*/ 2147483647 h 453"/>
                    <a:gd name="T10" fmla="*/ 2147483647 w 544"/>
                    <a:gd name="T11" fmla="*/ 2147483647 h 453"/>
                    <a:gd name="T12" fmla="*/ 2147483647 w 544"/>
                    <a:gd name="T13" fmla="*/ 2147483647 h 453"/>
                    <a:gd name="T14" fmla="*/ 0 w 544"/>
                    <a:gd name="T15" fmla="*/ 2147483647 h 453"/>
                    <a:gd name="T16" fmla="*/ 0 w 544"/>
                    <a:gd name="T17" fmla="*/ 2147483647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3">
                      <a:moveTo>
                        <a:pt x="0" y="45"/>
                      </a:moveTo>
                      <a:cubicBezTo>
                        <a:pt x="0" y="20"/>
                        <a:pt x="20" y="0"/>
                        <a:pt x="45" y="0"/>
                      </a:cubicBezTo>
                      <a:lnTo>
                        <a:pt x="499" y="0"/>
                      </a:lnTo>
                      <a:cubicBezTo>
                        <a:pt x="524" y="0"/>
                        <a:pt x="544" y="20"/>
                        <a:pt x="544" y="45"/>
                      </a:cubicBezTo>
                      <a:lnTo>
                        <a:pt x="544" y="408"/>
                      </a:lnTo>
                      <a:cubicBezTo>
                        <a:pt x="544" y="433"/>
                        <a:pt x="524" y="453"/>
                        <a:pt x="499" y="453"/>
                      </a:cubicBezTo>
                      <a:lnTo>
                        <a:pt x="45" y="453"/>
                      </a:lnTo>
                      <a:cubicBezTo>
                        <a:pt x="20" y="453"/>
                        <a:pt x="0" y="433"/>
                        <a:pt x="0" y="40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90" name="Text Box 790"/>
                <p:cNvSpPr txBox="1">
                  <a:spLocks noChangeArrowheads="1"/>
                </p:cNvSpPr>
                <p:nvPr/>
              </p:nvSpPr>
              <p:spPr bwMode="auto">
                <a:xfrm>
                  <a:off x="3496498" y="4127500"/>
                  <a:ext cx="188854"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SENT</a:t>
                  </a:r>
                </a:p>
              </p:txBody>
            </p:sp>
          </p:grpSp>
          <p:grpSp>
            <p:nvGrpSpPr>
              <p:cNvPr id="565" name="Group 564"/>
              <p:cNvGrpSpPr/>
              <p:nvPr/>
            </p:nvGrpSpPr>
            <p:grpSpPr>
              <a:xfrm>
                <a:off x="3421063" y="4627562"/>
                <a:ext cx="339725" cy="498475"/>
                <a:chOff x="3421063" y="4332288"/>
                <a:chExt cx="339725" cy="793750"/>
              </a:xfrm>
            </p:grpSpPr>
            <p:sp>
              <p:nvSpPr>
                <p:cNvPr id="587" name="Freeform 106"/>
                <p:cNvSpPr>
                  <a:spLocks/>
                </p:cNvSpPr>
                <p:nvPr/>
              </p:nvSpPr>
              <p:spPr bwMode="auto">
                <a:xfrm>
                  <a:off x="3421063" y="4332288"/>
                  <a:ext cx="339725" cy="793750"/>
                </a:xfrm>
                <a:custGeom>
                  <a:avLst/>
                  <a:gdLst>
                    <a:gd name="T0" fmla="*/ 0 w 544"/>
                    <a:gd name="T1" fmla="*/ 2147483647 h 1270"/>
                    <a:gd name="T2" fmla="*/ 2147483647 w 544"/>
                    <a:gd name="T3" fmla="*/ 0 h 1270"/>
                    <a:gd name="T4" fmla="*/ 2147483647 w 544"/>
                    <a:gd name="T5" fmla="*/ 0 h 1270"/>
                    <a:gd name="T6" fmla="*/ 2147483647 w 544"/>
                    <a:gd name="T7" fmla="*/ 2147483647 h 1270"/>
                    <a:gd name="T8" fmla="*/ 2147483647 w 544"/>
                    <a:gd name="T9" fmla="*/ 2147483647 h 1270"/>
                    <a:gd name="T10" fmla="*/ 2147483647 w 544"/>
                    <a:gd name="T11" fmla="*/ 2147483647 h 1270"/>
                    <a:gd name="T12" fmla="*/ 2147483647 w 544"/>
                    <a:gd name="T13" fmla="*/ 2147483647 h 1270"/>
                    <a:gd name="T14" fmla="*/ 0 w 544"/>
                    <a:gd name="T15" fmla="*/ 2147483647 h 1270"/>
                    <a:gd name="T16" fmla="*/ 0 w 544"/>
                    <a:gd name="T17" fmla="*/ 2147483647 h 12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270">
                      <a:moveTo>
                        <a:pt x="0" y="45"/>
                      </a:moveTo>
                      <a:cubicBezTo>
                        <a:pt x="0" y="20"/>
                        <a:pt x="20" y="0"/>
                        <a:pt x="45" y="0"/>
                      </a:cubicBezTo>
                      <a:lnTo>
                        <a:pt x="499" y="0"/>
                      </a:lnTo>
                      <a:cubicBezTo>
                        <a:pt x="524" y="0"/>
                        <a:pt x="544" y="20"/>
                        <a:pt x="544" y="45"/>
                      </a:cubicBezTo>
                      <a:lnTo>
                        <a:pt x="544" y="1224"/>
                      </a:lnTo>
                      <a:cubicBezTo>
                        <a:pt x="544" y="1249"/>
                        <a:pt x="524" y="1270"/>
                        <a:pt x="499" y="1270"/>
                      </a:cubicBezTo>
                      <a:lnTo>
                        <a:pt x="45" y="1270"/>
                      </a:lnTo>
                      <a:cubicBezTo>
                        <a:pt x="20" y="1270"/>
                        <a:pt x="0" y="1249"/>
                        <a:pt x="0" y="1224"/>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88" name="Text Box 790"/>
                <p:cNvSpPr txBox="1">
                  <a:spLocks noChangeArrowheads="1"/>
                </p:cNvSpPr>
                <p:nvPr/>
              </p:nvSpPr>
              <p:spPr bwMode="auto">
                <a:xfrm>
                  <a:off x="3501267" y="4656139"/>
                  <a:ext cx="179316" cy="1609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GTM</a:t>
                  </a:r>
                </a:p>
              </p:txBody>
            </p:sp>
          </p:grpSp>
          <p:sp>
            <p:nvSpPr>
              <p:cNvPr id="566" name="Text Box 790"/>
              <p:cNvSpPr txBox="1">
                <a:spLocks noChangeArrowheads="1"/>
              </p:cNvSpPr>
              <p:nvPr/>
            </p:nvSpPr>
            <p:spPr bwMode="auto">
              <a:xfrm>
                <a:off x="4348678" y="2665412"/>
                <a:ext cx="173594"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4x </a:t>
                </a:r>
              </a:p>
              <a:p>
                <a:pPr algn="ctr" eaLnBrk="1" hangingPunct="1">
                  <a:spcAft>
                    <a:spcPct val="0"/>
                  </a:spcAft>
                  <a:buClr>
                    <a:schemeClr val="bg1"/>
                  </a:buClr>
                  <a:buFontTx/>
                  <a:buNone/>
                </a:pPr>
                <a:r>
                  <a:rPr lang="en-GB" altLang="de-DE" sz="600" dirty="0">
                    <a:solidFill>
                      <a:schemeClr val="bg1"/>
                    </a:solidFill>
                    <a:latin typeface="Infineon Meta-Normal"/>
                  </a:rPr>
                  <a:t>QSPI</a:t>
                </a:r>
              </a:p>
            </p:txBody>
          </p:sp>
          <p:sp>
            <p:nvSpPr>
              <p:cNvPr id="567" name="Text Box 790"/>
              <p:cNvSpPr txBox="1">
                <a:spLocks noChangeArrowheads="1"/>
              </p:cNvSpPr>
              <p:nvPr/>
            </p:nvSpPr>
            <p:spPr bwMode="auto">
              <a:xfrm>
                <a:off x="3911616" y="4694238"/>
                <a:ext cx="207930"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E-Ray</a:t>
                </a:r>
              </a:p>
            </p:txBody>
          </p:sp>
          <p:sp>
            <p:nvSpPr>
              <p:cNvPr id="568" name="Text Box 790"/>
              <p:cNvSpPr txBox="1">
                <a:spLocks noChangeArrowheads="1"/>
              </p:cNvSpPr>
              <p:nvPr/>
            </p:nvSpPr>
            <p:spPr bwMode="auto">
              <a:xfrm>
                <a:off x="3934507" y="4922837"/>
                <a:ext cx="162149"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4x</a:t>
                </a:r>
              </a:p>
              <a:p>
                <a:pPr algn="ctr" eaLnBrk="1" hangingPunct="1">
                  <a:spcAft>
                    <a:spcPct val="0"/>
                  </a:spcAft>
                  <a:buClr>
                    <a:schemeClr val="bg1"/>
                  </a:buClr>
                  <a:buFontTx/>
                  <a:buNone/>
                </a:pPr>
                <a:r>
                  <a:rPr lang="en-GB" altLang="de-DE" sz="600" dirty="0">
                    <a:solidFill>
                      <a:schemeClr val="bg1"/>
                    </a:solidFill>
                    <a:latin typeface="Infineon Meta-Normal"/>
                  </a:rPr>
                  <a:t>CAN</a:t>
                </a:r>
              </a:p>
            </p:txBody>
          </p:sp>
          <p:grpSp>
            <p:nvGrpSpPr>
              <p:cNvPr id="569" name="Group 568"/>
              <p:cNvGrpSpPr/>
              <p:nvPr/>
            </p:nvGrpSpPr>
            <p:grpSpPr>
              <a:xfrm>
                <a:off x="4271963" y="4899025"/>
                <a:ext cx="339725" cy="227013"/>
                <a:chOff x="4271963" y="4899025"/>
                <a:chExt cx="339725" cy="227013"/>
              </a:xfrm>
            </p:grpSpPr>
            <p:sp>
              <p:nvSpPr>
                <p:cNvPr id="585"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86" name="Text Box 790"/>
                <p:cNvSpPr txBox="1">
                  <a:spLocks noChangeArrowheads="1"/>
                </p:cNvSpPr>
                <p:nvPr/>
              </p:nvSpPr>
              <p:spPr bwMode="auto">
                <a:xfrm>
                  <a:off x="4309244" y="4965700"/>
                  <a:ext cx="265160"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ASCLIN</a:t>
                  </a:r>
                </a:p>
              </p:txBody>
            </p:sp>
          </p:grpSp>
          <p:sp>
            <p:nvSpPr>
              <p:cNvPr id="570" name="Text Box 790"/>
              <p:cNvSpPr txBox="1">
                <a:spLocks noChangeArrowheads="1"/>
              </p:cNvSpPr>
              <p:nvPr/>
            </p:nvSpPr>
            <p:spPr bwMode="auto">
              <a:xfrm>
                <a:off x="4350587" y="4649878"/>
                <a:ext cx="169779"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ED1941"/>
                  </a:buClr>
                  <a:buFontTx/>
                  <a:buNone/>
                </a:pPr>
                <a:r>
                  <a:rPr lang="en-GB" altLang="de-DE" sz="600" dirty="0">
                    <a:solidFill>
                      <a:srgbClr val="ED1941"/>
                    </a:solidFill>
                    <a:latin typeface="Infineon Meta-Normal"/>
                  </a:rPr>
                  <a:t>2x</a:t>
                </a:r>
              </a:p>
              <a:p>
                <a:pPr algn="ctr" eaLnBrk="1" hangingPunct="1">
                  <a:spcAft>
                    <a:spcPct val="0"/>
                  </a:spcAft>
                  <a:buClr>
                    <a:srgbClr val="ED1941"/>
                  </a:buClr>
                  <a:buFontTx/>
                  <a:buNone/>
                </a:pPr>
                <a:r>
                  <a:rPr lang="en-GB" altLang="de-DE" sz="600" dirty="0">
                    <a:solidFill>
                      <a:srgbClr val="ED1941"/>
                    </a:solidFill>
                    <a:latin typeface="Infineon Meta-Normal"/>
                  </a:rPr>
                  <a:t>MSB</a:t>
                </a:r>
              </a:p>
            </p:txBody>
          </p:sp>
          <p:grpSp>
            <p:nvGrpSpPr>
              <p:cNvPr id="571" name="Group 570"/>
              <p:cNvGrpSpPr/>
              <p:nvPr/>
            </p:nvGrpSpPr>
            <p:grpSpPr>
              <a:xfrm>
                <a:off x="3421063" y="3307945"/>
                <a:ext cx="339725" cy="652463"/>
                <a:chOff x="3421063" y="3351835"/>
                <a:chExt cx="339725" cy="652463"/>
              </a:xfrm>
            </p:grpSpPr>
            <p:sp>
              <p:nvSpPr>
                <p:cNvPr id="583" name="Freeform 105"/>
                <p:cNvSpPr>
                  <a:spLocks/>
                </p:cNvSpPr>
                <p:nvPr/>
              </p:nvSpPr>
              <p:spPr bwMode="auto">
                <a:xfrm>
                  <a:off x="3421063" y="3351835"/>
                  <a:ext cx="339725" cy="652463"/>
                </a:xfrm>
                <a:custGeom>
                  <a:avLst/>
                  <a:gdLst>
                    <a:gd name="T0" fmla="*/ 0 w 544"/>
                    <a:gd name="T1" fmla="*/ 2147483647 h 1044"/>
                    <a:gd name="T2" fmla="*/ 2147483647 w 544"/>
                    <a:gd name="T3" fmla="*/ 0 h 1044"/>
                    <a:gd name="T4" fmla="*/ 2147483647 w 544"/>
                    <a:gd name="T5" fmla="*/ 0 h 1044"/>
                    <a:gd name="T6" fmla="*/ 2147483647 w 544"/>
                    <a:gd name="T7" fmla="*/ 2147483647 h 1044"/>
                    <a:gd name="T8" fmla="*/ 2147483647 w 544"/>
                    <a:gd name="T9" fmla="*/ 2147483647 h 1044"/>
                    <a:gd name="T10" fmla="*/ 2147483647 w 544"/>
                    <a:gd name="T11" fmla="*/ 2147483647 h 1044"/>
                    <a:gd name="T12" fmla="*/ 2147483647 w 544"/>
                    <a:gd name="T13" fmla="*/ 2147483647 h 1044"/>
                    <a:gd name="T14" fmla="*/ 0 w 544"/>
                    <a:gd name="T15" fmla="*/ 2147483647 h 1044"/>
                    <a:gd name="T16" fmla="*/ 0 w 544"/>
                    <a:gd name="T17" fmla="*/ 2147483647 h 10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044">
                      <a:moveTo>
                        <a:pt x="0" y="46"/>
                      </a:moveTo>
                      <a:cubicBezTo>
                        <a:pt x="0" y="21"/>
                        <a:pt x="20" y="0"/>
                        <a:pt x="45" y="0"/>
                      </a:cubicBezTo>
                      <a:lnTo>
                        <a:pt x="499" y="0"/>
                      </a:lnTo>
                      <a:cubicBezTo>
                        <a:pt x="524" y="0"/>
                        <a:pt x="544" y="21"/>
                        <a:pt x="544" y="46"/>
                      </a:cubicBezTo>
                      <a:lnTo>
                        <a:pt x="544" y="998"/>
                      </a:lnTo>
                      <a:cubicBezTo>
                        <a:pt x="544" y="1023"/>
                        <a:pt x="524" y="1044"/>
                        <a:pt x="499" y="1044"/>
                      </a:cubicBezTo>
                      <a:lnTo>
                        <a:pt x="45" y="1044"/>
                      </a:lnTo>
                      <a:cubicBezTo>
                        <a:pt x="20" y="1044"/>
                        <a:pt x="0" y="1023"/>
                        <a:pt x="0" y="998"/>
                      </a:cubicBezTo>
                      <a:lnTo>
                        <a:pt x="0" y="46"/>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84" name="Text Box 790"/>
                <p:cNvSpPr txBox="1">
                  <a:spLocks noChangeArrowheads="1"/>
                </p:cNvSpPr>
                <p:nvPr/>
              </p:nvSpPr>
              <p:spPr bwMode="auto">
                <a:xfrm>
                  <a:off x="3487914" y="3631901"/>
                  <a:ext cx="206023"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6x DS</a:t>
                  </a:r>
                </a:p>
              </p:txBody>
            </p:sp>
          </p:grpSp>
          <p:sp>
            <p:nvSpPr>
              <p:cNvPr id="572" name="Freeform 100"/>
              <p:cNvSpPr>
                <a:spLocks/>
              </p:cNvSpPr>
              <p:nvPr/>
            </p:nvSpPr>
            <p:spPr bwMode="auto">
              <a:xfrm>
                <a:off x="3883025" y="2619375"/>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73" name="Text Box 790"/>
              <p:cNvSpPr txBox="1">
                <a:spLocks noChangeArrowheads="1"/>
              </p:cNvSpPr>
              <p:nvPr/>
            </p:nvSpPr>
            <p:spPr bwMode="auto">
              <a:xfrm>
                <a:off x="3978472" y="2727067"/>
                <a:ext cx="177408"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HSM</a:t>
                </a:r>
              </a:p>
            </p:txBody>
          </p:sp>
          <p:grpSp>
            <p:nvGrpSpPr>
              <p:cNvPr id="574" name="Group 573"/>
              <p:cNvGrpSpPr/>
              <p:nvPr/>
            </p:nvGrpSpPr>
            <p:grpSpPr>
              <a:xfrm>
                <a:off x="4270653" y="4371975"/>
                <a:ext cx="339725" cy="227013"/>
                <a:chOff x="4271963" y="4899025"/>
                <a:chExt cx="339725" cy="227013"/>
              </a:xfrm>
            </p:grpSpPr>
            <p:sp>
              <p:nvSpPr>
                <p:cNvPr id="581"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82" name="Text Box 790"/>
                <p:cNvSpPr txBox="1">
                  <a:spLocks noChangeArrowheads="1"/>
                </p:cNvSpPr>
                <p:nvPr/>
              </p:nvSpPr>
              <p:spPr bwMode="auto">
                <a:xfrm>
                  <a:off x="4352167" y="4965700"/>
                  <a:ext cx="179316"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HSSL</a:t>
                  </a:r>
                </a:p>
              </p:txBody>
            </p:sp>
          </p:grpSp>
          <p:grpSp>
            <p:nvGrpSpPr>
              <p:cNvPr id="575" name="Group 574"/>
              <p:cNvGrpSpPr/>
              <p:nvPr/>
            </p:nvGrpSpPr>
            <p:grpSpPr>
              <a:xfrm>
                <a:off x="3852862" y="4371309"/>
                <a:ext cx="339725" cy="227013"/>
                <a:chOff x="4271963" y="4899025"/>
                <a:chExt cx="339725" cy="227013"/>
              </a:xfrm>
            </p:grpSpPr>
            <p:sp>
              <p:nvSpPr>
                <p:cNvPr id="579"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80" name="Text Box 790"/>
                <p:cNvSpPr txBox="1">
                  <a:spLocks noChangeArrowheads="1"/>
                </p:cNvSpPr>
                <p:nvPr/>
              </p:nvSpPr>
              <p:spPr bwMode="auto">
                <a:xfrm>
                  <a:off x="4279679" y="4965700"/>
                  <a:ext cx="324295"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Ethernet</a:t>
                  </a:r>
                </a:p>
              </p:txBody>
            </p:sp>
          </p:grpSp>
          <p:grpSp>
            <p:nvGrpSpPr>
              <p:cNvPr id="576" name="Group 575"/>
              <p:cNvGrpSpPr/>
              <p:nvPr/>
            </p:nvGrpSpPr>
            <p:grpSpPr>
              <a:xfrm>
                <a:off x="3421063" y="4332771"/>
                <a:ext cx="339725" cy="282575"/>
                <a:chOff x="3421063" y="4030663"/>
                <a:chExt cx="339725" cy="282575"/>
              </a:xfrm>
            </p:grpSpPr>
            <p:sp>
              <p:nvSpPr>
                <p:cNvPr id="577" name="Freeform 151"/>
                <p:cNvSpPr>
                  <a:spLocks/>
                </p:cNvSpPr>
                <p:nvPr/>
              </p:nvSpPr>
              <p:spPr bwMode="auto">
                <a:xfrm>
                  <a:off x="3421063" y="4030663"/>
                  <a:ext cx="339725" cy="282575"/>
                </a:xfrm>
                <a:custGeom>
                  <a:avLst/>
                  <a:gdLst>
                    <a:gd name="T0" fmla="*/ 0 w 544"/>
                    <a:gd name="T1" fmla="*/ 2147483647 h 453"/>
                    <a:gd name="T2" fmla="*/ 2147483647 w 544"/>
                    <a:gd name="T3" fmla="*/ 0 h 453"/>
                    <a:gd name="T4" fmla="*/ 2147483647 w 544"/>
                    <a:gd name="T5" fmla="*/ 0 h 453"/>
                    <a:gd name="T6" fmla="*/ 2147483647 w 544"/>
                    <a:gd name="T7" fmla="*/ 2147483647 h 453"/>
                    <a:gd name="T8" fmla="*/ 2147483647 w 544"/>
                    <a:gd name="T9" fmla="*/ 2147483647 h 453"/>
                    <a:gd name="T10" fmla="*/ 2147483647 w 544"/>
                    <a:gd name="T11" fmla="*/ 2147483647 h 453"/>
                    <a:gd name="T12" fmla="*/ 2147483647 w 544"/>
                    <a:gd name="T13" fmla="*/ 2147483647 h 453"/>
                    <a:gd name="T14" fmla="*/ 0 w 544"/>
                    <a:gd name="T15" fmla="*/ 2147483647 h 453"/>
                    <a:gd name="T16" fmla="*/ 0 w 544"/>
                    <a:gd name="T17" fmla="*/ 2147483647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3">
                      <a:moveTo>
                        <a:pt x="0" y="45"/>
                      </a:moveTo>
                      <a:cubicBezTo>
                        <a:pt x="0" y="20"/>
                        <a:pt x="20" y="0"/>
                        <a:pt x="45" y="0"/>
                      </a:cubicBezTo>
                      <a:lnTo>
                        <a:pt x="499" y="0"/>
                      </a:lnTo>
                      <a:cubicBezTo>
                        <a:pt x="524" y="0"/>
                        <a:pt x="544" y="20"/>
                        <a:pt x="544" y="45"/>
                      </a:cubicBezTo>
                      <a:lnTo>
                        <a:pt x="544" y="408"/>
                      </a:lnTo>
                      <a:cubicBezTo>
                        <a:pt x="544" y="433"/>
                        <a:pt x="524" y="453"/>
                        <a:pt x="499" y="453"/>
                      </a:cubicBezTo>
                      <a:lnTo>
                        <a:pt x="45" y="453"/>
                      </a:lnTo>
                      <a:cubicBezTo>
                        <a:pt x="20" y="453"/>
                        <a:pt x="0" y="433"/>
                        <a:pt x="0" y="408"/>
                      </a:cubicBezTo>
                      <a:lnTo>
                        <a:pt x="0" y="45"/>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78" name="Text Box 790"/>
                <p:cNvSpPr txBox="1">
                  <a:spLocks noChangeArrowheads="1"/>
                </p:cNvSpPr>
                <p:nvPr/>
              </p:nvSpPr>
              <p:spPr bwMode="auto">
                <a:xfrm>
                  <a:off x="3511759" y="4127500"/>
                  <a:ext cx="158332"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PSI5</a:t>
                  </a:r>
                </a:p>
              </p:txBody>
            </p:sp>
          </p:grpSp>
        </p:grpSp>
        <p:sp>
          <p:nvSpPr>
            <p:cNvPr id="8" name="Freeform 10"/>
            <p:cNvSpPr>
              <a:spLocks/>
            </p:cNvSpPr>
            <p:nvPr/>
          </p:nvSpPr>
          <p:spPr bwMode="auto">
            <a:xfrm>
              <a:off x="3042232" y="4261854"/>
              <a:ext cx="757238" cy="344488"/>
            </a:xfrm>
            <a:custGeom>
              <a:avLst/>
              <a:gdLst>
                <a:gd name="T0" fmla="*/ 2147483647 w 1270"/>
                <a:gd name="T1" fmla="*/ 2147483647 h 578"/>
                <a:gd name="T2" fmla="*/ 2147483647 w 1270"/>
                <a:gd name="T3" fmla="*/ 2147483647 h 578"/>
                <a:gd name="T4" fmla="*/ 2147483647 w 1270"/>
                <a:gd name="T5" fmla="*/ 2147483647 h 578"/>
                <a:gd name="T6" fmla="*/ 0 w 1270"/>
                <a:gd name="T7" fmla="*/ 2147483647 h 578"/>
                <a:gd name="T8" fmla="*/ 0 w 1270"/>
                <a:gd name="T9" fmla="*/ 2147483647 h 578"/>
                <a:gd name="T10" fmla="*/ 2147483647 w 1270"/>
                <a:gd name="T11" fmla="*/ 0 h 578"/>
                <a:gd name="T12" fmla="*/ 2147483647 w 1270"/>
                <a:gd name="T13" fmla="*/ 0 h 578"/>
                <a:gd name="T14" fmla="*/ 2147483647 w 1270"/>
                <a:gd name="T15" fmla="*/ 2147483647 h 578"/>
                <a:gd name="T16" fmla="*/ 2147483647 w 1270"/>
                <a:gd name="T17" fmla="*/ 2147483647 h 578"/>
                <a:gd name="T18" fmla="*/ 2147483647 w 1270"/>
                <a:gd name="T19" fmla="*/ 2147483647 h 5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578">
                  <a:moveTo>
                    <a:pt x="1270" y="533"/>
                  </a:moveTo>
                  <a:cubicBezTo>
                    <a:pt x="1270" y="558"/>
                    <a:pt x="1250" y="578"/>
                    <a:pt x="1225" y="578"/>
                  </a:cubicBezTo>
                  <a:lnTo>
                    <a:pt x="46" y="578"/>
                  </a:lnTo>
                  <a:cubicBezTo>
                    <a:pt x="21" y="578"/>
                    <a:pt x="0" y="558"/>
                    <a:pt x="0" y="533"/>
                  </a:cubicBezTo>
                  <a:lnTo>
                    <a:pt x="0" y="45"/>
                  </a:lnTo>
                  <a:cubicBezTo>
                    <a:pt x="0" y="20"/>
                    <a:pt x="21" y="0"/>
                    <a:pt x="46" y="0"/>
                  </a:cubicBezTo>
                  <a:lnTo>
                    <a:pt x="1225" y="0"/>
                  </a:lnTo>
                  <a:cubicBezTo>
                    <a:pt x="1250" y="0"/>
                    <a:pt x="1270" y="20"/>
                    <a:pt x="1270" y="45"/>
                  </a:cubicBezTo>
                  <a:lnTo>
                    <a:pt x="1270" y="533"/>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9" name="Freeform 11"/>
            <p:cNvSpPr>
              <a:spLocks noEditPoints="1"/>
            </p:cNvSpPr>
            <p:nvPr/>
          </p:nvSpPr>
          <p:spPr bwMode="auto">
            <a:xfrm>
              <a:off x="3037470" y="4257092"/>
              <a:ext cx="766762" cy="354012"/>
            </a:xfrm>
            <a:custGeom>
              <a:avLst/>
              <a:gdLst>
                <a:gd name="T0" fmla="*/ 2147483647 w 483"/>
                <a:gd name="T1" fmla="*/ 2147483647 h 223"/>
                <a:gd name="T2" fmla="*/ 2147483647 w 483"/>
                <a:gd name="T3" fmla="*/ 2147483647 h 223"/>
                <a:gd name="T4" fmla="*/ 2147483647 w 483"/>
                <a:gd name="T5" fmla="*/ 2147483647 h 223"/>
                <a:gd name="T6" fmla="*/ 2147483647 w 483"/>
                <a:gd name="T7" fmla="*/ 2147483647 h 223"/>
                <a:gd name="T8" fmla="*/ 2147483647 w 483"/>
                <a:gd name="T9" fmla="*/ 2147483647 h 223"/>
                <a:gd name="T10" fmla="*/ 2147483647 w 483"/>
                <a:gd name="T11" fmla="*/ 2147483647 h 223"/>
                <a:gd name="T12" fmla="*/ 2147483647 w 483"/>
                <a:gd name="T13" fmla="*/ 2147483647 h 223"/>
                <a:gd name="T14" fmla="*/ 2147483647 w 483"/>
                <a:gd name="T15" fmla="*/ 2147483647 h 223"/>
                <a:gd name="T16" fmla="*/ 2147483647 w 483"/>
                <a:gd name="T17" fmla="*/ 2147483647 h 223"/>
                <a:gd name="T18" fmla="*/ 2147483647 w 483"/>
                <a:gd name="T19" fmla="*/ 2147483647 h 223"/>
                <a:gd name="T20" fmla="*/ 2147483647 w 483"/>
                <a:gd name="T21" fmla="*/ 2147483647 h 223"/>
                <a:gd name="T22" fmla="*/ 2147483647 w 483"/>
                <a:gd name="T23" fmla="*/ 2147483647 h 223"/>
                <a:gd name="T24" fmla="*/ 2147483647 w 483"/>
                <a:gd name="T25" fmla="*/ 2147483647 h 223"/>
                <a:gd name="T26" fmla="*/ 2147483647 w 483"/>
                <a:gd name="T27" fmla="*/ 2147483647 h 223"/>
                <a:gd name="T28" fmla="*/ 2147483647 w 483"/>
                <a:gd name="T29" fmla="*/ 2147483647 h 223"/>
                <a:gd name="T30" fmla="*/ 2147483647 w 483"/>
                <a:gd name="T31" fmla="*/ 2147483647 h 223"/>
                <a:gd name="T32" fmla="*/ 2147483647 w 483"/>
                <a:gd name="T33" fmla="*/ 2147483647 h 223"/>
                <a:gd name="T34" fmla="*/ 0 w 483"/>
                <a:gd name="T35" fmla="*/ 2147483647 h 223"/>
                <a:gd name="T36" fmla="*/ 2147483647 w 483"/>
                <a:gd name="T37" fmla="*/ 2147483647 h 223"/>
                <a:gd name="T38" fmla="*/ 0 w 483"/>
                <a:gd name="T39" fmla="*/ 2147483647 h 223"/>
                <a:gd name="T40" fmla="*/ 0 w 483"/>
                <a:gd name="T41" fmla="*/ 2147483647 h 223"/>
                <a:gd name="T42" fmla="*/ 2147483647 w 483"/>
                <a:gd name="T43" fmla="*/ 2147483647 h 223"/>
                <a:gd name="T44" fmla="*/ 2147483647 w 483"/>
                <a:gd name="T45" fmla="*/ 2147483647 h 223"/>
                <a:gd name="T46" fmla="*/ 2147483647 w 483"/>
                <a:gd name="T47" fmla="*/ 2147483647 h 223"/>
                <a:gd name="T48" fmla="*/ 2147483647 w 483"/>
                <a:gd name="T49" fmla="*/ 2147483647 h 223"/>
                <a:gd name="T50" fmla="*/ 2147483647 w 483"/>
                <a:gd name="T51" fmla="*/ 0 h 223"/>
                <a:gd name="T52" fmla="*/ 2147483647 w 483"/>
                <a:gd name="T53" fmla="*/ 2147483647 h 223"/>
                <a:gd name="T54" fmla="*/ 2147483647 w 483"/>
                <a:gd name="T55" fmla="*/ 0 h 223"/>
                <a:gd name="T56" fmla="*/ 2147483647 w 483"/>
                <a:gd name="T57" fmla="*/ 0 h 223"/>
                <a:gd name="T58" fmla="*/ 2147483647 w 483"/>
                <a:gd name="T59" fmla="*/ 2147483647 h 223"/>
                <a:gd name="T60" fmla="*/ 2147483647 w 483"/>
                <a:gd name="T61" fmla="*/ 0 h 223"/>
                <a:gd name="T62" fmla="*/ 2147483647 w 483"/>
                <a:gd name="T63" fmla="*/ 2147483647 h 223"/>
                <a:gd name="T64" fmla="*/ 2147483647 w 483"/>
                <a:gd name="T65" fmla="*/ 0 h 223"/>
                <a:gd name="T66" fmla="*/ 2147483647 w 483"/>
                <a:gd name="T67" fmla="*/ 0 h 223"/>
                <a:gd name="T68" fmla="*/ 2147483647 w 483"/>
                <a:gd name="T69" fmla="*/ 2147483647 h 223"/>
                <a:gd name="T70" fmla="*/ 2147483647 w 483"/>
                <a:gd name="T71" fmla="*/ 2147483647 h 223"/>
                <a:gd name="T72" fmla="*/ 2147483647 w 483"/>
                <a:gd name="T73" fmla="*/ 2147483647 h 223"/>
                <a:gd name="T74" fmla="*/ 2147483647 w 483"/>
                <a:gd name="T75" fmla="*/ 2147483647 h 223"/>
                <a:gd name="T76" fmla="*/ 2147483647 w 483"/>
                <a:gd name="T77" fmla="*/ 2147483647 h 223"/>
                <a:gd name="T78" fmla="*/ 2147483647 w 483"/>
                <a:gd name="T79" fmla="*/ 2147483647 h 223"/>
                <a:gd name="T80" fmla="*/ 2147483647 w 483"/>
                <a:gd name="T81" fmla="*/ 2147483647 h 223"/>
                <a:gd name="T82" fmla="*/ 2147483647 w 483"/>
                <a:gd name="T83" fmla="*/ 2147483647 h 223"/>
                <a:gd name="T84" fmla="*/ 2147483647 w 483"/>
                <a:gd name="T85" fmla="*/ 2147483647 h 223"/>
                <a:gd name="T86" fmla="*/ 2147483647 w 483"/>
                <a:gd name="T87" fmla="*/ 2147483647 h 2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83" h="223">
                  <a:moveTo>
                    <a:pt x="483" y="204"/>
                  </a:moveTo>
                  <a:lnTo>
                    <a:pt x="481" y="211"/>
                  </a:lnTo>
                  <a:lnTo>
                    <a:pt x="477" y="217"/>
                  </a:lnTo>
                  <a:lnTo>
                    <a:pt x="471" y="221"/>
                  </a:lnTo>
                  <a:lnTo>
                    <a:pt x="463" y="223"/>
                  </a:lnTo>
                  <a:lnTo>
                    <a:pt x="441" y="223"/>
                  </a:lnTo>
                  <a:lnTo>
                    <a:pt x="441" y="217"/>
                  </a:lnTo>
                  <a:lnTo>
                    <a:pt x="463" y="217"/>
                  </a:lnTo>
                  <a:lnTo>
                    <a:pt x="462" y="217"/>
                  </a:lnTo>
                  <a:lnTo>
                    <a:pt x="469" y="216"/>
                  </a:lnTo>
                  <a:lnTo>
                    <a:pt x="468" y="216"/>
                  </a:lnTo>
                  <a:lnTo>
                    <a:pt x="473" y="213"/>
                  </a:lnTo>
                  <a:lnTo>
                    <a:pt x="472" y="214"/>
                  </a:lnTo>
                  <a:lnTo>
                    <a:pt x="476" y="208"/>
                  </a:lnTo>
                  <a:lnTo>
                    <a:pt x="475" y="209"/>
                  </a:lnTo>
                  <a:lnTo>
                    <a:pt x="477" y="203"/>
                  </a:lnTo>
                  <a:lnTo>
                    <a:pt x="483" y="204"/>
                  </a:lnTo>
                  <a:close/>
                  <a:moveTo>
                    <a:pt x="417" y="223"/>
                  </a:moveTo>
                  <a:lnTo>
                    <a:pt x="369" y="223"/>
                  </a:lnTo>
                  <a:lnTo>
                    <a:pt x="369" y="217"/>
                  </a:lnTo>
                  <a:lnTo>
                    <a:pt x="417" y="217"/>
                  </a:lnTo>
                  <a:lnTo>
                    <a:pt x="417" y="223"/>
                  </a:lnTo>
                  <a:close/>
                  <a:moveTo>
                    <a:pt x="345" y="223"/>
                  </a:moveTo>
                  <a:lnTo>
                    <a:pt x="297" y="223"/>
                  </a:lnTo>
                  <a:lnTo>
                    <a:pt x="297" y="217"/>
                  </a:lnTo>
                  <a:lnTo>
                    <a:pt x="345" y="217"/>
                  </a:lnTo>
                  <a:lnTo>
                    <a:pt x="345" y="223"/>
                  </a:lnTo>
                  <a:close/>
                  <a:moveTo>
                    <a:pt x="273" y="223"/>
                  </a:moveTo>
                  <a:lnTo>
                    <a:pt x="225" y="223"/>
                  </a:lnTo>
                  <a:lnTo>
                    <a:pt x="225" y="217"/>
                  </a:lnTo>
                  <a:lnTo>
                    <a:pt x="273" y="217"/>
                  </a:lnTo>
                  <a:lnTo>
                    <a:pt x="273" y="223"/>
                  </a:lnTo>
                  <a:close/>
                  <a:moveTo>
                    <a:pt x="201" y="223"/>
                  </a:moveTo>
                  <a:lnTo>
                    <a:pt x="153" y="223"/>
                  </a:lnTo>
                  <a:lnTo>
                    <a:pt x="153" y="217"/>
                  </a:lnTo>
                  <a:lnTo>
                    <a:pt x="201" y="217"/>
                  </a:lnTo>
                  <a:lnTo>
                    <a:pt x="201" y="223"/>
                  </a:lnTo>
                  <a:close/>
                  <a:moveTo>
                    <a:pt x="129" y="223"/>
                  </a:moveTo>
                  <a:lnTo>
                    <a:pt x="81" y="223"/>
                  </a:lnTo>
                  <a:lnTo>
                    <a:pt x="81" y="217"/>
                  </a:lnTo>
                  <a:lnTo>
                    <a:pt x="129" y="217"/>
                  </a:lnTo>
                  <a:lnTo>
                    <a:pt x="129" y="223"/>
                  </a:lnTo>
                  <a:close/>
                  <a:moveTo>
                    <a:pt x="57" y="223"/>
                  </a:moveTo>
                  <a:lnTo>
                    <a:pt x="21" y="223"/>
                  </a:lnTo>
                  <a:lnTo>
                    <a:pt x="13" y="221"/>
                  </a:lnTo>
                  <a:lnTo>
                    <a:pt x="9" y="218"/>
                  </a:lnTo>
                  <a:lnTo>
                    <a:pt x="12" y="214"/>
                  </a:lnTo>
                  <a:lnTo>
                    <a:pt x="16" y="216"/>
                  </a:lnTo>
                  <a:lnTo>
                    <a:pt x="15" y="216"/>
                  </a:lnTo>
                  <a:lnTo>
                    <a:pt x="21" y="217"/>
                  </a:lnTo>
                  <a:lnTo>
                    <a:pt x="57" y="217"/>
                  </a:lnTo>
                  <a:lnTo>
                    <a:pt x="57" y="223"/>
                  </a:lnTo>
                  <a:close/>
                  <a:moveTo>
                    <a:pt x="0" y="194"/>
                  </a:moveTo>
                  <a:lnTo>
                    <a:pt x="0" y="146"/>
                  </a:lnTo>
                  <a:lnTo>
                    <a:pt x="6" y="146"/>
                  </a:lnTo>
                  <a:lnTo>
                    <a:pt x="6" y="194"/>
                  </a:lnTo>
                  <a:lnTo>
                    <a:pt x="0" y="194"/>
                  </a:lnTo>
                  <a:close/>
                  <a:moveTo>
                    <a:pt x="0" y="122"/>
                  </a:moveTo>
                  <a:lnTo>
                    <a:pt x="0" y="74"/>
                  </a:lnTo>
                  <a:lnTo>
                    <a:pt x="6" y="74"/>
                  </a:lnTo>
                  <a:lnTo>
                    <a:pt x="6" y="122"/>
                  </a:lnTo>
                  <a:lnTo>
                    <a:pt x="0" y="122"/>
                  </a:lnTo>
                  <a:close/>
                  <a:moveTo>
                    <a:pt x="0" y="50"/>
                  </a:moveTo>
                  <a:lnTo>
                    <a:pt x="0" y="20"/>
                  </a:lnTo>
                  <a:lnTo>
                    <a:pt x="2" y="12"/>
                  </a:lnTo>
                  <a:lnTo>
                    <a:pt x="7" y="6"/>
                  </a:lnTo>
                  <a:lnTo>
                    <a:pt x="11" y="3"/>
                  </a:lnTo>
                  <a:lnTo>
                    <a:pt x="14" y="8"/>
                  </a:lnTo>
                  <a:lnTo>
                    <a:pt x="10" y="11"/>
                  </a:lnTo>
                  <a:lnTo>
                    <a:pt x="11" y="10"/>
                  </a:lnTo>
                  <a:lnTo>
                    <a:pt x="7" y="15"/>
                  </a:lnTo>
                  <a:lnTo>
                    <a:pt x="8" y="14"/>
                  </a:lnTo>
                  <a:lnTo>
                    <a:pt x="6" y="21"/>
                  </a:lnTo>
                  <a:lnTo>
                    <a:pt x="6" y="20"/>
                  </a:lnTo>
                  <a:lnTo>
                    <a:pt x="6" y="50"/>
                  </a:lnTo>
                  <a:lnTo>
                    <a:pt x="0" y="50"/>
                  </a:lnTo>
                  <a:close/>
                  <a:moveTo>
                    <a:pt x="36" y="0"/>
                  </a:moveTo>
                  <a:lnTo>
                    <a:pt x="84" y="0"/>
                  </a:lnTo>
                  <a:lnTo>
                    <a:pt x="84" y="6"/>
                  </a:lnTo>
                  <a:lnTo>
                    <a:pt x="36" y="6"/>
                  </a:lnTo>
                  <a:lnTo>
                    <a:pt x="36" y="0"/>
                  </a:lnTo>
                  <a:close/>
                  <a:moveTo>
                    <a:pt x="108" y="0"/>
                  </a:moveTo>
                  <a:lnTo>
                    <a:pt x="156" y="0"/>
                  </a:lnTo>
                  <a:lnTo>
                    <a:pt x="156" y="6"/>
                  </a:lnTo>
                  <a:lnTo>
                    <a:pt x="108" y="6"/>
                  </a:lnTo>
                  <a:lnTo>
                    <a:pt x="108" y="0"/>
                  </a:lnTo>
                  <a:close/>
                  <a:moveTo>
                    <a:pt x="180" y="0"/>
                  </a:moveTo>
                  <a:lnTo>
                    <a:pt x="228" y="0"/>
                  </a:lnTo>
                  <a:lnTo>
                    <a:pt x="228" y="6"/>
                  </a:lnTo>
                  <a:lnTo>
                    <a:pt x="180" y="6"/>
                  </a:lnTo>
                  <a:lnTo>
                    <a:pt x="180" y="0"/>
                  </a:lnTo>
                  <a:close/>
                  <a:moveTo>
                    <a:pt x="252" y="0"/>
                  </a:moveTo>
                  <a:lnTo>
                    <a:pt x="300" y="0"/>
                  </a:lnTo>
                  <a:lnTo>
                    <a:pt x="300" y="6"/>
                  </a:lnTo>
                  <a:lnTo>
                    <a:pt x="252" y="6"/>
                  </a:lnTo>
                  <a:lnTo>
                    <a:pt x="252" y="0"/>
                  </a:lnTo>
                  <a:close/>
                  <a:moveTo>
                    <a:pt x="324" y="0"/>
                  </a:moveTo>
                  <a:lnTo>
                    <a:pt x="372" y="0"/>
                  </a:lnTo>
                  <a:lnTo>
                    <a:pt x="372" y="6"/>
                  </a:lnTo>
                  <a:lnTo>
                    <a:pt x="324" y="6"/>
                  </a:lnTo>
                  <a:lnTo>
                    <a:pt x="324" y="0"/>
                  </a:lnTo>
                  <a:close/>
                  <a:moveTo>
                    <a:pt x="396" y="0"/>
                  </a:moveTo>
                  <a:lnTo>
                    <a:pt x="444" y="0"/>
                  </a:lnTo>
                  <a:lnTo>
                    <a:pt x="444" y="6"/>
                  </a:lnTo>
                  <a:lnTo>
                    <a:pt x="396" y="6"/>
                  </a:lnTo>
                  <a:lnTo>
                    <a:pt x="396" y="0"/>
                  </a:lnTo>
                  <a:close/>
                  <a:moveTo>
                    <a:pt x="469" y="2"/>
                  </a:moveTo>
                  <a:lnTo>
                    <a:pt x="471" y="2"/>
                  </a:lnTo>
                  <a:lnTo>
                    <a:pt x="477" y="6"/>
                  </a:lnTo>
                  <a:lnTo>
                    <a:pt x="481" y="12"/>
                  </a:lnTo>
                  <a:lnTo>
                    <a:pt x="483" y="20"/>
                  </a:lnTo>
                  <a:lnTo>
                    <a:pt x="483" y="47"/>
                  </a:lnTo>
                  <a:lnTo>
                    <a:pt x="477" y="47"/>
                  </a:lnTo>
                  <a:lnTo>
                    <a:pt x="477" y="20"/>
                  </a:lnTo>
                  <a:lnTo>
                    <a:pt x="477" y="21"/>
                  </a:lnTo>
                  <a:lnTo>
                    <a:pt x="475" y="14"/>
                  </a:lnTo>
                  <a:lnTo>
                    <a:pt x="476" y="15"/>
                  </a:lnTo>
                  <a:lnTo>
                    <a:pt x="472" y="10"/>
                  </a:lnTo>
                  <a:lnTo>
                    <a:pt x="473" y="11"/>
                  </a:lnTo>
                  <a:lnTo>
                    <a:pt x="468" y="7"/>
                  </a:lnTo>
                  <a:lnTo>
                    <a:pt x="469" y="8"/>
                  </a:lnTo>
                  <a:lnTo>
                    <a:pt x="468" y="7"/>
                  </a:lnTo>
                  <a:lnTo>
                    <a:pt x="469" y="2"/>
                  </a:lnTo>
                  <a:close/>
                  <a:moveTo>
                    <a:pt x="483" y="71"/>
                  </a:moveTo>
                  <a:lnTo>
                    <a:pt x="483" y="119"/>
                  </a:lnTo>
                  <a:lnTo>
                    <a:pt x="477" y="119"/>
                  </a:lnTo>
                  <a:lnTo>
                    <a:pt x="477" y="71"/>
                  </a:lnTo>
                  <a:lnTo>
                    <a:pt x="483" y="71"/>
                  </a:lnTo>
                  <a:close/>
                  <a:moveTo>
                    <a:pt x="483" y="143"/>
                  </a:moveTo>
                  <a:lnTo>
                    <a:pt x="483" y="191"/>
                  </a:lnTo>
                  <a:lnTo>
                    <a:pt x="477" y="191"/>
                  </a:lnTo>
                  <a:lnTo>
                    <a:pt x="477" y="143"/>
                  </a:lnTo>
                  <a:lnTo>
                    <a:pt x="483" y="143"/>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0" name="Freeform 12"/>
            <p:cNvSpPr>
              <a:spLocks/>
            </p:cNvSpPr>
            <p:nvPr/>
          </p:nvSpPr>
          <p:spPr bwMode="auto">
            <a:xfrm>
              <a:off x="3015245" y="4288842"/>
              <a:ext cx="757237" cy="344487"/>
            </a:xfrm>
            <a:custGeom>
              <a:avLst/>
              <a:gdLst>
                <a:gd name="T0" fmla="*/ 2147483647 w 1270"/>
                <a:gd name="T1" fmla="*/ 2147483647 h 579"/>
                <a:gd name="T2" fmla="*/ 2147483647 w 1270"/>
                <a:gd name="T3" fmla="*/ 2147483647 h 579"/>
                <a:gd name="T4" fmla="*/ 2147483647 w 1270"/>
                <a:gd name="T5" fmla="*/ 2147483647 h 579"/>
                <a:gd name="T6" fmla="*/ 0 w 1270"/>
                <a:gd name="T7" fmla="*/ 2147483647 h 579"/>
                <a:gd name="T8" fmla="*/ 0 w 1270"/>
                <a:gd name="T9" fmla="*/ 2147483647 h 579"/>
                <a:gd name="T10" fmla="*/ 2147483647 w 1270"/>
                <a:gd name="T11" fmla="*/ 0 h 579"/>
                <a:gd name="T12" fmla="*/ 2147483647 w 1270"/>
                <a:gd name="T13" fmla="*/ 0 h 579"/>
                <a:gd name="T14" fmla="*/ 2147483647 w 1270"/>
                <a:gd name="T15" fmla="*/ 2147483647 h 579"/>
                <a:gd name="T16" fmla="*/ 2147483647 w 1270"/>
                <a:gd name="T17" fmla="*/ 2147483647 h 579"/>
                <a:gd name="T18" fmla="*/ 2147483647 w 1270"/>
                <a:gd name="T19" fmla="*/ 2147483647 h 5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579">
                  <a:moveTo>
                    <a:pt x="1270" y="533"/>
                  </a:moveTo>
                  <a:cubicBezTo>
                    <a:pt x="1270" y="558"/>
                    <a:pt x="1249" y="579"/>
                    <a:pt x="1224" y="579"/>
                  </a:cubicBezTo>
                  <a:lnTo>
                    <a:pt x="45" y="579"/>
                  </a:lnTo>
                  <a:cubicBezTo>
                    <a:pt x="20" y="579"/>
                    <a:pt x="0" y="558"/>
                    <a:pt x="0" y="533"/>
                  </a:cubicBezTo>
                  <a:lnTo>
                    <a:pt x="0" y="46"/>
                  </a:lnTo>
                  <a:cubicBezTo>
                    <a:pt x="0" y="21"/>
                    <a:pt x="20" y="0"/>
                    <a:pt x="45" y="0"/>
                  </a:cubicBezTo>
                  <a:lnTo>
                    <a:pt x="1224" y="0"/>
                  </a:lnTo>
                  <a:cubicBezTo>
                    <a:pt x="1249" y="0"/>
                    <a:pt x="1270" y="21"/>
                    <a:pt x="1270" y="46"/>
                  </a:cubicBezTo>
                  <a:lnTo>
                    <a:pt x="1270" y="533"/>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1" name="Freeform 13"/>
            <p:cNvSpPr>
              <a:spLocks noEditPoints="1"/>
            </p:cNvSpPr>
            <p:nvPr/>
          </p:nvSpPr>
          <p:spPr bwMode="auto">
            <a:xfrm>
              <a:off x="3010482" y="4284079"/>
              <a:ext cx="766763" cy="354013"/>
            </a:xfrm>
            <a:custGeom>
              <a:avLst/>
              <a:gdLst>
                <a:gd name="T0" fmla="*/ 2147483647 w 483"/>
                <a:gd name="T1" fmla="*/ 2147483647 h 223"/>
                <a:gd name="T2" fmla="*/ 2147483647 w 483"/>
                <a:gd name="T3" fmla="*/ 2147483647 h 223"/>
                <a:gd name="T4" fmla="*/ 2147483647 w 483"/>
                <a:gd name="T5" fmla="*/ 2147483647 h 223"/>
                <a:gd name="T6" fmla="*/ 2147483647 w 483"/>
                <a:gd name="T7" fmla="*/ 2147483647 h 223"/>
                <a:gd name="T8" fmla="*/ 2147483647 w 483"/>
                <a:gd name="T9" fmla="*/ 2147483647 h 223"/>
                <a:gd name="T10" fmla="*/ 2147483647 w 483"/>
                <a:gd name="T11" fmla="*/ 2147483647 h 223"/>
                <a:gd name="T12" fmla="*/ 2147483647 w 483"/>
                <a:gd name="T13" fmla="*/ 2147483647 h 223"/>
                <a:gd name="T14" fmla="*/ 2147483647 w 483"/>
                <a:gd name="T15" fmla="*/ 2147483647 h 223"/>
                <a:gd name="T16" fmla="*/ 2147483647 w 483"/>
                <a:gd name="T17" fmla="*/ 2147483647 h 223"/>
                <a:gd name="T18" fmla="*/ 2147483647 w 483"/>
                <a:gd name="T19" fmla="*/ 2147483647 h 223"/>
                <a:gd name="T20" fmla="*/ 2147483647 w 483"/>
                <a:gd name="T21" fmla="*/ 2147483647 h 223"/>
                <a:gd name="T22" fmla="*/ 2147483647 w 483"/>
                <a:gd name="T23" fmla="*/ 2147483647 h 223"/>
                <a:gd name="T24" fmla="*/ 2147483647 w 483"/>
                <a:gd name="T25" fmla="*/ 2147483647 h 223"/>
                <a:gd name="T26" fmla="*/ 2147483647 w 483"/>
                <a:gd name="T27" fmla="*/ 2147483647 h 223"/>
                <a:gd name="T28" fmla="*/ 2147483647 w 483"/>
                <a:gd name="T29" fmla="*/ 2147483647 h 223"/>
                <a:gd name="T30" fmla="*/ 2147483647 w 483"/>
                <a:gd name="T31" fmla="*/ 2147483647 h 223"/>
                <a:gd name="T32" fmla="*/ 2147483647 w 483"/>
                <a:gd name="T33" fmla="*/ 2147483647 h 223"/>
                <a:gd name="T34" fmla="*/ 0 w 483"/>
                <a:gd name="T35" fmla="*/ 2147483647 h 223"/>
                <a:gd name="T36" fmla="*/ 2147483647 w 483"/>
                <a:gd name="T37" fmla="*/ 2147483647 h 223"/>
                <a:gd name="T38" fmla="*/ 0 w 483"/>
                <a:gd name="T39" fmla="*/ 2147483647 h 223"/>
                <a:gd name="T40" fmla="*/ 0 w 483"/>
                <a:gd name="T41" fmla="*/ 2147483647 h 223"/>
                <a:gd name="T42" fmla="*/ 2147483647 w 483"/>
                <a:gd name="T43" fmla="*/ 2147483647 h 223"/>
                <a:gd name="T44" fmla="*/ 2147483647 w 483"/>
                <a:gd name="T45" fmla="*/ 2147483647 h 223"/>
                <a:gd name="T46" fmla="*/ 2147483647 w 483"/>
                <a:gd name="T47" fmla="*/ 2147483647 h 223"/>
                <a:gd name="T48" fmla="*/ 2147483647 w 483"/>
                <a:gd name="T49" fmla="*/ 2147483647 h 223"/>
                <a:gd name="T50" fmla="*/ 2147483647 w 483"/>
                <a:gd name="T51" fmla="*/ 0 h 223"/>
                <a:gd name="T52" fmla="*/ 2147483647 w 483"/>
                <a:gd name="T53" fmla="*/ 2147483647 h 223"/>
                <a:gd name="T54" fmla="*/ 2147483647 w 483"/>
                <a:gd name="T55" fmla="*/ 0 h 223"/>
                <a:gd name="T56" fmla="*/ 2147483647 w 483"/>
                <a:gd name="T57" fmla="*/ 0 h 223"/>
                <a:gd name="T58" fmla="*/ 2147483647 w 483"/>
                <a:gd name="T59" fmla="*/ 2147483647 h 223"/>
                <a:gd name="T60" fmla="*/ 2147483647 w 483"/>
                <a:gd name="T61" fmla="*/ 0 h 223"/>
                <a:gd name="T62" fmla="*/ 2147483647 w 483"/>
                <a:gd name="T63" fmla="*/ 2147483647 h 223"/>
                <a:gd name="T64" fmla="*/ 2147483647 w 483"/>
                <a:gd name="T65" fmla="*/ 0 h 223"/>
                <a:gd name="T66" fmla="*/ 2147483647 w 483"/>
                <a:gd name="T67" fmla="*/ 0 h 223"/>
                <a:gd name="T68" fmla="*/ 2147483647 w 483"/>
                <a:gd name="T69" fmla="*/ 2147483647 h 223"/>
                <a:gd name="T70" fmla="*/ 2147483647 w 483"/>
                <a:gd name="T71" fmla="*/ 2147483647 h 223"/>
                <a:gd name="T72" fmla="*/ 2147483647 w 483"/>
                <a:gd name="T73" fmla="*/ 2147483647 h 223"/>
                <a:gd name="T74" fmla="*/ 2147483647 w 483"/>
                <a:gd name="T75" fmla="*/ 2147483647 h 223"/>
                <a:gd name="T76" fmla="*/ 2147483647 w 483"/>
                <a:gd name="T77" fmla="*/ 2147483647 h 223"/>
                <a:gd name="T78" fmla="*/ 2147483647 w 483"/>
                <a:gd name="T79" fmla="*/ 2147483647 h 223"/>
                <a:gd name="T80" fmla="*/ 2147483647 w 483"/>
                <a:gd name="T81" fmla="*/ 2147483647 h 223"/>
                <a:gd name="T82" fmla="*/ 2147483647 w 483"/>
                <a:gd name="T83" fmla="*/ 2147483647 h 223"/>
                <a:gd name="T84" fmla="*/ 2147483647 w 483"/>
                <a:gd name="T85" fmla="*/ 2147483647 h 223"/>
                <a:gd name="T86" fmla="*/ 2147483647 w 483"/>
                <a:gd name="T87" fmla="*/ 2147483647 h 2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83" h="223">
                  <a:moveTo>
                    <a:pt x="483" y="204"/>
                  </a:moveTo>
                  <a:lnTo>
                    <a:pt x="481" y="211"/>
                  </a:lnTo>
                  <a:lnTo>
                    <a:pt x="477" y="217"/>
                  </a:lnTo>
                  <a:lnTo>
                    <a:pt x="471" y="222"/>
                  </a:lnTo>
                  <a:lnTo>
                    <a:pt x="463" y="223"/>
                  </a:lnTo>
                  <a:lnTo>
                    <a:pt x="441" y="223"/>
                  </a:lnTo>
                  <a:lnTo>
                    <a:pt x="441" y="217"/>
                  </a:lnTo>
                  <a:lnTo>
                    <a:pt x="462" y="217"/>
                  </a:lnTo>
                  <a:lnTo>
                    <a:pt x="462" y="218"/>
                  </a:lnTo>
                  <a:lnTo>
                    <a:pt x="469" y="216"/>
                  </a:lnTo>
                  <a:lnTo>
                    <a:pt x="468" y="216"/>
                  </a:lnTo>
                  <a:lnTo>
                    <a:pt x="473" y="213"/>
                  </a:lnTo>
                  <a:lnTo>
                    <a:pt x="472" y="213"/>
                  </a:lnTo>
                  <a:lnTo>
                    <a:pt x="476" y="208"/>
                  </a:lnTo>
                  <a:lnTo>
                    <a:pt x="476" y="209"/>
                  </a:lnTo>
                  <a:lnTo>
                    <a:pt x="477" y="203"/>
                  </a:lnTo>
                  <a:lnTo>
                    <a:pt x="483" y="204"/>
                  </a:lnTo>
                  <a:close/>
                  <a:moveTo>
                    <a:pt x="417" y="223"/>
                  </a:moveTo>
                  <a:lnTo>
                    <a:pt x="369" y="223"/>
                  </a:lnTo>
                  <a:lnTo>
                    <a:pt x="369" y="217"/>
                  </a:lnTo>
                  <a:lnTo>
                    <a:pt x="417" y="217"/>
                  </a:lnTo>
                  <a:lnTo>
                    <a:pt x="417" y="223"/>
                  </a:lnTo>
                  <a:close/>
                  <a:moveTo>
                    <a:pt x="345" y="223"/>
                  </a:moveTo>
                  <a:lnTo>
                    <a:pt x="297" y="223"/>
                  </a:lnTo>
                  <a:lnTo>
                    <a:pt x="297" y="217"/>
                  </a:lnTo>
                  <a:lnTo>
                    <a:pt x="345" y="217"/>
                  </a:lnTo>
                  <a:lnTo>
                    <a:pt x="345" y="223"/>
                  </a:lnTo>
                  <a:close/>
                  <a:moveTo>
                    <a:pt x="273" y="223"/>
                  </a:moveTo>
                  <a:lnTo>
                    <a:pt x="225" y="223"/>
                  </a:lnTo>
                  <a:lnTo>
                    <a:pt x="225" y="217"/>
                  </a:lnTo>
                  <a:lnTo>
                    <a:pt x="273" y="217"/>
                  </a:lnTo>
                  <a:lnTo>
                    <a:pt x="273" y="223"/>
                  </a:lnTo>
                  <a:close/>
                  <a:moveTo>
                    <a:pt x="201" y="223"/>
                  </a:moveTo>
                  <a:lnTo>
                    <a:pt x="153" y="223"/>
                  </a:lnTo>
                  <a:lnTo>
                    <a:pt x="153" y="217"/>
                  </a:lnTo>
                  <a:lnTo>
                    <a:pt x="201" y="217"/>
                  </a:lnTo>
                  <a:lnTo>
                    <a:pt x="201" y="223"/>
                  </a:lnTo>
                  <a:close/>
                  <a:moveTo>
                    <a:pt x="129" y="223"/>
                  </a:moveTo>
                  <a:lnTo>
                    <a:pt x="81" y="223"/>
                  </a:lnTo>
                  <a:lnTo>
                    <a:pt x="81" y="217"/>
                  </a:lnTo>
                  <a:lnTo>
                    <a:pt x="129" y="217"/>
                  </a:lnTo>
                  <a:lnTo>
                    <a:pt x="129" y="223"/>
                  </a:lnTo>
                  <a:close/>
                  <a:moveTo>
                    <a:pt x="57" y="223"/>
                  </a:moveTo>
                  <a:lnTo>
                    <a:pt x="20" y="223"/>
                  </a:lnTo>
                  <a:lnTo>
                    <a:pt x="12" y="222"/>
                  </a:lnTo>
                  <a:lnTo>
                    <a:pt x="9" y="219"/>
                  </a:lnTo>
                  <a:lnTo>
                    <a:pt x="12" y="214"/>
                  </a:lnTo>
                  <a:lnTo>
                    <a:pt x="15" y="216"/>
                  </a:lnTo>
                  <a:lnTo>
                    <a:pt x="14" y="216"/>
                  </a:lnTo>
                  <a:lnTo>
                    <a:pt x="21" y="218"/>
                  </a:lnTo>
                  <a:lnTo>
                    <a:pt x="20" y="217"/>
                  </a:lnTo>
                  <a:lnTo>
                    <a:pt x="57" y="217"/>
                  </a:lnTo>
                  <a:lnTo>
                    <a:pt x="57" y="223"/>
                  </a:lnTo>
                  <a:close/>
                  <a:moveTo>
                    <a:pt x="0" y="194"/>
                  </a:moveTo>
                  <a:lnTo>
                    <a:pt x="0" y="146"/>
                  </a:lnTo>
                  <a:lnTo>
                    <a:pt x="6" y="146"/>
                  </a:lnTo>
                  <a:lnTo>
                    <a:pt x="6" y="194"/>
                  </a:lnTo>
                  <a:lnTo>
                    <a:pt x="0" y="194"/>
                  </a:lnTo>
                  <a:close/>
                  <a:moveTo>
                    <a:pt x="0" y="122"/>
                  </a:moveTo>
                  <a:lnTo>
                    <a:pt x="0" y="74"/>
                  </a:lnTo>
                  <a:lnTo>
                    <a:pt x="6" y="74"/>
                  </a:lnTo>
                  <a:lnTo>
                    <a:pt x="6" y="122"/>
                  </a:lnTo>
                  <a:lnTo>
                    <a:pt x="0" y="122"/>
                  </a:lnTo>
                  <a:close/>
                  <a:moveTo>
                    <a:pt x="0" y="50"/>
                  </a:moveTo>
                  <a:lnTo>
                    <a:pt x="0" y="20"/>
                  </a:lnTo>
                  <a:lnTo>
                    <a:pt x="2" y="12"/>
                  </a:lnTo>
                  <a:lnTo>
                    <a:pt x="6" y="6"/>
                  </a:lnTo>
                  <a:lnTo>
                    <a:pt x="11" y="3"/>
                  </a:lnTo>
                  <a:lnTo>
                    <a:pt x="14" y="8"/>
                  </a:lnTo>
                  <a:lnTo>
                    <a:pt x="10" y="11"/>
                  </a:lnTo>
                  <a:lnTo>
                    <a:pt x="11" y="10"/>
                  </a:lnTo>
                  <a:lnTo>
                    <a:pt x="8" y="15"/>
                  </a:lnTo>
                  <a:lnTo>
                    <a:pt x="8" y="14"/>
                  </a:lnTo>
                  <a:lnTo>
                    <a:pt x="6" y="21"/>
                  </a:lnTo>
                  <a:lnTo>
                    <a:pt x="6" y="20"/>
                  </a:lnTo>
                  <a:lnTo>
                    <a:pt x="6" y="50"/>
                  </a:lnTo>
                  <a:lnTo>
                    <a:pt x="0" y="50"/>
                  </a:lnTo>
                  <a:close/>
                  <a:moveTo>
                    <a:pt x="36" y="0"/>
                  </a:moveTo>
                  <a:lnTo>
                    <a:pt x="84" y="0"/>
                  </a:lnTo>
                  <a:lnTo>
                    <a:pt x="84" y="6"/>
                  </a:lnTo>
                  <a:lnTo>
                    <a:pt x="36" y="6"/>
                  </a:lnTo>
                  <a:lnTo>
                    <a:pt x="36" y="0"/>
                  </a:lnTo>
                  <a:close/>
                  <a:moveTo>
                    <a:pt x="108" y="0"/>
                  </a:moveTo>
                  <a:lnTo>
                    <a:pt x="156" y="0"/>
                  </a:lnTo>
                  <a:lnTo>
                    <a:pt x="156" y="6"/>
                  </a:lnTo>
                  <a:lnTo>
                    <a:pt x="108" y="6"/>
                  </a:lnTo>
                  <a:lnTo>
                    <a:pt x="108" y="0"/>
                  </a:lnTo>
                  <a:close/>
                  <a:moveTo>
                    <a:pt x="180" y="0"/>
                  </a:moveTo>
                  <a:lnTo>
                    <a:pt x="228" y="0"/>
                  </a:lnTo>
                  <a:lnTo>
                    <a:pt x="228" y="6"/>
                  </a:lnTo>
                  <a:lnTo>
                    <a:pt x="180" y="6"/>
                  </a:lnTo>
                  <a:lnTo>
                    <a:pt x="180" y="0"/>
                  </a:lnTo>
                  <a:close/>
                  <a:moveTo>
                    <a:pt x="252" y="0"/>
                  </a:moveTo>
                  <a:lnTo>
                    <a:pt x="300" y="0"/>
                  </a:lnTo>
                  <a:lnTo>
                    <a:pt x="300" y="6"/>
                  </a:lnTo>
                  <a:lnTo>
                    <a:pt x="252" y="6"/>
                  </a:lnTo>
                  <a:lnTo>
                    <a:pt x="252" y="0"/>
                  </a:lnTo>
                  <a:close/>
                  <a:moveTo>
                    <a:pt x="324" y="0"/>
                  </a:moveTo>
                  <a:lnTo>
                    <a:pt x="372" y="0"/>
                  </a:lnTo>
                  <a:lnTo>
                    <a:pt x="372" y="6"/>
                  </a:lnTo>
                  <a:lnTo>
                    <a:pt x="324" y="6"/>
                  </a:lnTo>
                  <a:lnTo>
                    <a:pt x="324" y="0"/>
                  </a:lnTo>
                  <a:close/>
                  <a:moveTo>
                    <a:pt x="396" y="0"/>
                  </a:moveTo>
                  <a:lnTo>
                    <a:pt x="444" y="0"/>
                  </a:lnTo>
                  <a:lnTo>
                    <a:pt x="444" y="6"/>
                  </a:lnTo>
                  <a:lnTo>
                    <a:pt x="396" y="6"/>
                  </a:lnTo>
                  <a:lnTo>
                    <a:pt x="396" y="0"/>
                  </a:lnTo>
                  <a:close/>
                  <a:moveTo>
                    <a:pt x="468" y="2"/>
                  </a:moveTo>
                  <a:lnTo>
                    <a:pt x="471" y="2"/>
                  </a:lnTo>
                  <a:lnTo>
                    <a:pt x="477" y="6"/>
                  </a:lnTo>
                  <a:lnTo>
                    <a:pt x="481" y="12"/>
                  </a:lnTo>
                  <a:lnTo>
                    <a:pt x="483" y="20"/>
                  </a:lnTo>
                  <a:lnTo>
                    <a:pt x="483" y="47"/>
                  </a:lnTo>
                  <a:lnTo>
                    <a:pt x="477" y="47"/>
                  </a:lnTo>
                  <a:lnTo>
                    <a:pt x="477" y="20"/>
                  </a:lnTo>
                  <a:lnTo>
                    <a:pt x="477" y="21"/>
                  </a:lnTo>
                  <a:lnTo>
                    <a:pt x="476" y="14"/>
                  </a:lnTo>
                  <a:lnTo>
                    <a:pt x="476" y="15"/>
                  </a:lnTo>
                  <a:lnTo>
                    <a:pt x="472" y="10"/>
                  </a:lnTo>
                  <a:lnTo>
                    <a:pt x="473" y="11"/>
                  </a:lnTo>
                  <a:lnTo>
                    <a:pt x="468" y="7"/>
                  </a:lnTo>
                  <a:lnTo>
                    <a:pt x="469" y="8"/>
                  </a:lnTo>
                  <a:lnTo>
                    <a:pt x="467" y="7"/>
                  </a:lnTo>
                  <a:lnTo>
                    <a:pt x="468" y="2"/>
                  </a:lnTo>
                  <a:close/>
                  <a:moveTo>
                    <a:pt x="483" y="71"/>
                  </a:moveTo>
                  <a:lnTo>
                    <a:pt x="483" y="119"/>
                  </a:lnTo>
                  <a:lnTo>
                    <a:pt x="477" y="119"/>
                  </a:lnTo>
                  <a:lnTo>
                    <a:pt x="477" y="71"/>
                  </a:lnTo>
                  <a:lnTo>
                    <a:pt x="483" y="71"/>
                  </a:lnTo>
                  <a:close/>
                  <a:moveTo>
                    <a:pt x="483" y="143"/>
                  </a:moveTo>
                  <a:lnTo>
                    <a:pt x="483" y="191"/>
                  </a:lnTo>
                  <a:lnTo>
                    <a:pt x="477" y="191"/>
                  </a:lnTo>
                  <a:lnTo>
                    <a:pt x="477" y="143"/>
                  </a:lnTo>
                  <a:lnTo>
                    <a:pt x="483" y="143"/>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 name="Freeform 14"/>
            <p:cNvSpPr>
              <a:spLocks/>
            </p:cNvSpPr>
            <p:nvPr/>
          </p:nvSpPr>
          <p:spPr bwMode="auto">
            <a:xfrm>
              <a:off x="2988257" y="4315829"/>
              <a:ext cx="755650" cy="344488"/>
            </a:xfrm>
            <a:custGeom>
              <a:avLst/>
              <a:gdLst>
                <a:gd name="T0" fmla="*/ 2147483647 w 1270"/>
                <a:gd name="T1" fmla="*/ 2147483647 h 578"/>
                <a:gd name="T2" fmla="*/ 2147483647 w 1270"/>
                <a:gd name="T3" fmla="*/ 2147483647 h 578"/>
                <a:gd name="T4" fmla="*/ 2147483647 w 1270"/>
                <a:gd name="T5" fmla="*/ 2147483647 h 578"/>
                <a:gd name="T6" fmla="*/ 0 w 1270"/>
                <a:gd name="T7" fmla="*/ 2147483647 h 578"/>
                <a:gd name="T8" fmla="*/ 0 w 1270"/>
                <a:gd name="T9" fmla="*/ 2147483647 h 578"/>
                <a:gd name="T10" fmla="*/ 2147483647 w 1270"/>
                <a:gd name="T11" fmla="*/ 0 h 578"/>
                <a:gd name="T12" fmla="*/ 2147483647 w 1270"/>
                <a:gd name="T13" fmla="*/ 0 h 578"/>
                <a:gd name="T14" fmla="*/ 2147483647 w 1270"/>
                <a:gd name="T15" fmla="*/ 2147483647 h 578"/>
                <a:gd name="T16" fmla="*/ 2147483647 w 1270"/>
                <a:gd name="T17" fmla="*/ 2147483647 h 5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0" h="578">
                  <a:moveTo>
                    <a:pt x="1270" y="533"/>
                  </a:moveTo>
                  <a:cubicBezTo>
                    <a:pt x="1270" y="558"/>
                    <a:pt x="1250" y="578"/>
                    <a:pt x="1225" y="578"/>
                  </a:cubicBezTo>
                  <a:lnTo>
                    <a:pt x="46" y="578"/>
                  </a:lnTo>
                  <a:cubicBezTo>
                    <a:pt x="21" y="578"/>
                    <a:pt x="0" y="558"/>
                    <a:pt x="0" y="533"/>
                  </a:cubicBezTo>
                  <a:lnTo>
                    <a:pt x="0" y="45"/>
                  </a:lnTo>
                  <a:cubicBezTo>
                    <a:pt x="0" y="20"/>
                    <a:pt x="21" y="0"/>
                    <a:pt x="46" y="0"/>
                  </a:cubicBezTo>
                  <a:lnTo>
                    <a:pt x="1225" y="0"/>
                  </a:lnTo>
                  <a:cubicBezTo>
                    <a:pt x="1250" y="0"/>
                    <a:pt x="1270" y="20"/>
                    <a:pt x="1270" y="45"/>
                  </a:cubicBezTo>
                  <a:lnTo>
                    <a:pt x="1270" y="533"/>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 name="Freeform 15"/>
            <p:cNvSpPr>
              <a:spLocks noEditPoints="1"/>
            </p:cNvSpPr>
            <p:nvPr/>
          </p:nvSpPr>
          <p:spPr bwMode="auto">
            <a:xfrm>
              <a:off x="2983495" y="4311067"/>
              <a:ext cx="765175" cy="354012"/>
            </a:xfrm>
            <a:custGeom>
              <a:avLst/>
              <a:gdLst>
                <a:gd name="T0" fmla="*/ 2147483647 w 482"/>
                <a:gd name="T1" fmla="*/ 2147483647 h 223"/>
                <a:gd name="T2" fmla="*/ 2147483647 w 482"/>
                <a:gd name="T3" fmla="*/ 2147483647 h 223"/>
                <a:gd name="T4" fmla="*/ 2147483647 w 482"/>
                <a:gd name="T5" fmla="*/ 2147483647 h 223"/>
                <a:gd name="T6" fmla="*/ 2147483647 w 482"/>
                <a:gd name="T7" fmla="*/ 2147483647 h 223"/>
                <a:gd name="T8" fmla="*/ 2147483647 w 482"/>
                <a:gd name="T9" fmla="*/ 2147483647 h 223"/>
                <a:gd name="T10" fmla="*/ 2147483647 w 482"/>
                <a:gd name="T11" fmla="*/ 2147483647 h 223"/>
                <a:gd name="T12" fmla="*/ 2147483647 w 482"/>
                <a:gd name="T13" fmla="*/ 2147483647 h 223"/>
                <a:gd name="T14" fmla="*/ 2147483647 w 482"/>
                <a:gd name="T15" fmla="*/ 2147483647 h 223"/>
                <a:gd name="T16" fmla="*/ 2147483647 w 482"/>
                <a:gd name="T17" fmla="*/ 2147483647 h 223"/>
                <a:gd name="T18" fmla="*/ 2147483647 w 482"/>
                <a:gd name="T19" fmla="*/ 2147483647 h 223"/>
                <a:gd name="T20" fmla="*/ 2147483647 w 482"/>
                <a:gd name="T21" fmla="*/ 2147483647 h 223"/>
                <a:gd name="T22" fmla="*/ 2147483647 w 482"/>
                <a:gd name="T23" fmla="*/ 2147483647 h 223"/>
                <a:gd name="T24" fmla="*/ 2147483647 w 482"/>
                <a:gd name="T25" fmla="*/ 2147483647 h 223"/>
                <a:gd name="T26" fmla="*/ 2147483647 w 482"/>
                <a:gd name="T27" fmla="*/ 2147483647 h 223"/>
                <a:gd name="T28" fmla="*/ 2147483647 w 482"/>
                <a:gd name="T29" fmla="*/ 2147483647 h 223"/>
                <a:gd name="T30" fmla="*/ 2147483647 w 482"/>
                <a:gd name="T31" fmla="*/ 2147483647 h 223"/>
                <a:gd name="T32" fmla="*/ 2147483647 w 482"/>
                <a:gd name="T33" fmla="*/ 2147483647 h 223"/>
                <a:gd name="T34" fmla="*/ 2147483647 w 482"/>
                <a:gd name="T35" fmla="*/ 2147483647 h 223"/>
                <a:gd name="T36" fmla="*/ 0 w 482"/>
                <a:gd name="T37" fmla="*/ 2147483647 h 223"/>
                <a:gd name="T38" fmla="*/ 2147483647 w 482"/>
                <a:gd name="T39" fmla="*/ 2147483647 h 223"/>
                <a:gd name="T40" fmla="*/ 2147483647 w 482"/>
                <a:gd name="T41" fmla="*/ 2147483647 h 223"/>
                <a:gd name="T42" fmla="*/ 2147483647 w 482"/>
                <a:gd name="T43" fmla="*/ 2147483647 h 223"/>
                <a:gd name="T44" fmla="*/ 2147483647 w 482"/>
                <a:gd name="T45" fmla="*/ 2147483647 h 223"/>
                <a:gd name="T46" fmla="*/ 0 w 482"/>
                <a:gd name="T47" fmla="*/ 2147483647 h 223"/>
                <a:gd name="T48" fmla="*/ 2147483647 w 482"/>
                <a:gd name="T49" fmla="*/ 2147483647 h 223"/>
                <a:gd name="T50" fmla="*/ 0 w 482"/>
                <a:gd name="T51" fmla="*/ 2147483647 h 223"/>
                <a:gd name="T52" fmla="*/ 0 w 482"/>
                <a:gd name="T53" fmla="*/ 2147483647 h 223"/>
                <a:gd name="T54" fmla="*/ 2147483647 w 482"/>
                <a:gd name="T55" fmla="*/ 2147483647 h 223"/>
                <a:gd name="T56" fmla="*/ 2147483647 w 482"/>
                <a:gd name="T57" fmla="*/ 0 h 223"/>
                <a:gd name="T58" fmla="*/ 2147483647 w 482"/>
                <a:gd name="T59" fmla="*/ 2147483647 h 223"/>
                <a:gd name="T60" fmla="*/ 2147483647 w 482"/>
                <a:gd name="T61" fmla="*/ 2147483647 h 223"/>
                <a:gd name="T62" fmla="*/ 2147483647 w 482"/>
                <a:gd name="T63" fmla="*/ 2147483647 h 223"/>
                <a:gd name="T64" fmla="*/ 2147483647 w 482"/>
                <a:gd name="T65" fmla="*/ 0 h 223"/>
                <a:gd name="T66" fmla="*/ 2147483647 w 482"/>
                <a:gd name="T67" fmla="*/ 2147483647 h 223"/>
                <a:gd name="T68" fmla="*/ 2147483647 w 482"/>
                <a:gd name="T69" fmla="*/ 0 h 223"/>
                <a:gd name="T70" fmla="*/ 2147483647 w 482"/>
                <a:gd name="T71" fmla="*/ 0 h 223"/>
                <a:gd name="T72" fmla="*/ 2147483647 w 482"/>
                <a:gd name="T73" fmla="*/ 2147483647 h 223"/>
                <a:gd name="T74" fmla="*/ 2147483647 w 482"/>
                <a:gd name="T75" fmla="*/ 0 h 223"/>
                <a:gd name="T76" fmla="*/ 2147483647 w 482"/>
                <a:gd name="T77" fmla="*/ 2147483647 h 223"/>
                <a:gd name="T78" fmla="*/ 2147483647 w 482"/>
                <a:gd name="T79" fmla="*/ 0 h 223"/>
                <a:gd name="T80" fmla="*/ 2147483647 w 482"/>
                <a:gd name="T81" fmla="*/ 0 h 223"/>
                <a:gd name="T82" fmla="*/ 2147483647 w 482"/>
                <a:gd name="T83" fmla="*/ 2147483647 h 223"/>
                <a:gd name="T84" fmla="*/ 2147483647 w 482"/>
                <a:gd name="T85" fmla="*/ 2147483647 h 223"/>
                <a:gd name="T86" fmla="*/ 2147483647 w 482"/>
                <a:gd name="T87" fmla="*/ 2147483647 h 223"/>
                <a:gd name="T88" fmla="*/ 2147483647 w 482"/>
                <a:gd name="T89" fmla="*/ 2147483647 h 2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82" h="223">
                  <a:moveTo>
                    <a:pt x="482" y="20"/>
                  </a:moveTo>
                  <a:lnTo>
                    <a:pt x="482" y="68"/>
                  </a:lnTo>
                  <a:lnTo>
                    <a:pt x="476" y="68"/>
                  </a:lnTo>
                  <a:lnTo>
                    <a:pt x="476" y="20"/>
                  </a:lnTo>
                  <a:lnTo>
                    <a:pt x="482" y="20"/>
                  </a:lnTo>
                  <a:close/>
                  <a:moveTo>
                    <a:pt x="482" y="92"/>
                  </a:moveTo>
                  <a:lnTo>
                    <a:pt x="482" y="140"/>
                  </a:lnTo>
                  <a:lnTo>
                    <a:pt x="476" y="140"/>
                  </a:lnTo>
                  <a:lnTo>
                    <a:pt x="476" y="92"/>
                  </a:lnTo>
                  <a:lnTo>
                    <a:pt x="482" y="92"/>
                  </a:lnTo>
                  <a:close/>
                  <a:moveTo>
                    <a:pt x="482" y="164"/>
                  </a:moveTo>
                  <a:lnTo>
                    <a:pt x="482" y="204"/>
                  </a:lnTo>
                  <a:lnTo>
                    <a:pt x="481" y="212"/>
                  </a:lnTo>
                  <a:lnTo>
                    <a:pt x="479" y="213"/>
                  </a:lnTo>
                  <a:lnTo>
                    <a:pt x="475" y="210"/>
                  </a:lnTo>
                  <a:lnTo>
                    <a:pt x="476" y="208"/>
                  </a:lnTo>
                  <a:lnTo>
                    <a:pt x="475" y="210"/>
                  </a:lnTo>
                  <a:lnTo>
                    <a:pt x="477" y="203"/>
                  </a:lnTo>
                  <a:lnTo>
                    <a:pt x="476" y="203"/>
                  </a:lnTo>
                  <a:lnTo>
                    <a:pt x="476" y="164"/>
                  </a:lnTo>
                  <a:lnTo>
                    <a:pt x="482" y="164"/>
                  </a:lnTo>
                  <a:close/>
                  <a:moveTo>
                    <a:pt x="456" y="223"/>
                  </a:moveTo>
                  <a:lnTo>
                    <a:pt x="408" y="223"/>
                  </a:lnTo>
                  <a:lnTo>
                    <a:pt x="408" y="217"/>
                  </a:lnTo>
                  <a:lnTo>
                    <a:pt x="456" y="217"/>
                  </a:lnTo>
                  <a:lnTo>
                    <a:pt x="456" y="223"/>
                  </a:lnTo>
                  <a:close/>
                  <a:moveTo>
                    <a:pt x="384" y="223"/>
                  </a:moveTo>
                  <a:lnTo>
                    <a:pt x="336" y="223"/>
                  </a:lnTo>
                  <a:lnTo>
                    <a:pt x="336" y="217"/>
                  </a:lnTo>
                  <a:lnTo>
                    <a:pt x="384" y="217"/>
                  </a:lnTo>
                  <a:lnTo>
                    <a:pt x="384" y="223"/>
                  </a:lnTo>
                  <a:close/>
                  <a:moveTo>
                    <a:pt x="312" y="223"/>
                  </a:moveTo>
                  <a:lnTo>
                    <a:pt x="264" y="223"/>
                  </a:lnTo>
                  <a:lnTo>
                    <a:pt x="264" y="217"/>
                  </a:lnTo>
                  <a:lnTo>
                    <a:pt x="312" y="217"/>
                  </a:lnTo>
                  <a:lnTo>
                    <a:pt x="312" y="223"/>
                  </a:lnTo>
                  <a:close/>
                  <a:moveTo>
                    <a:pt x="240" y="223"/>
                  </a:moveTo>
                  <a:lnTo>
                    <a:pt x="192" y="223"/>
                  </a:lnTo>
                  <a:lnTo>
                    <a:pt x="192" y="217"/>
                  </a:lnTo>
                  <a:lnTo>
                    <a:pt x="240" y="217"/>
                  </a:lnTo>
                  <a:lnTo>
                    <a:pt x="240" y="223"/>
                  </a:lnTo>
                  <a:close/>
                  <a:moveTo>
                    <a:pt x="168" y="223"/>
                  </a:moveTo>
                  <a:lnTo>
                    <a:pt x="120" y="223"/>
                  </a:lnTo>
                  <a:lnTo>
                    <a:pt x="120" y="217"/>
                  </a:lnTo>
                  <a:lnTo>
                    <a:pt x="168" y="217"/>
                  </a:lnTo>
                  <a:lnTo>
                    <a:pt x="168" y="223"/>
                  </a:lnTo>
                  <a:close/>
                  <a:moveTo>
                    <a:pt x="96" y="223"/>
                  </a:moveTo>
                  <a:lnTo>
                    <a:pt x="48" y="223"/>
                  </a:lnTo>
                  <a:lnTo>
                    <a:pt x="48" y="217"/>
                  </a:lnTo>
                  <a:lnTo>
                    <a:pt x="96" y="217"/>
                  </a:lnTo>
                  <a:lnTo>
                    <a:pt x="96" y="223"/>
                  </a:lnTo>
                  <a:close/>
                  <a:moveTo>
                    <a:pt x="24" y="223"/>
                  </a:moveTo>
                  <a:lnTo>
                    <a:pt x="20" y="223"/>
                  </a:lnTo>
                  <a:lnTo>
                    <a:pt x="13" y="222"/>
                  </a:lnTo>
                  <a:lnTo>
                    <a:pt x="7" y="218"/>
                  </a:lnTo>
                  <a:lnTo>
                    <a:pt x="2" y="212"/>
                  </a:lnTo>
                  <a:lnTo>
                    <a:pt x="0" y="204"/>
                  </a:lnTo>
                  <a:lnTo>
                    <a:pt x="0" y="185"/>
                  </a:lnTo>
                  <a:lnTo>
                    <a:pt x="6" y="185"/>
                  </a:lnTo>
                  <a:lnTo>
                    <a:pt x="6" y="203"/>
                  </a:lnTo>
                  <a:lnTo>
                    <a:pt x="8" y="210"/>
                  </a:lnTo>
                  <a:lnTo>
                    <a:pt x="7" y="208"/>
                  </a:lnTo>
                  <a:lnTo>
                    <a:pt x="11" y="214"/>
                  </a:lnTo>
                  <a:lnTo>
                    <a:pt x="10" y="213"/>
                  </a:lnTo>
                  <a:lnTo>
                    <a:pt x="16" y="216"/>
                  </a:lnTo>
                  <a:lnTo>
                    <a:pt x="14" y="216"/>
                  </a:lnTo>
                  <a:lnTo>
                    <a:pt x="21" y="218"/>
                  </a:lnTo>
                  <a:lnTo>
                    <a:pt x="20" y="217"/>
                  </a:lnTo>
                  <a:lnTo>
                    <a:pt x="24" y="217"/>
                  </a:lnTo>
                  <a:lnTo>
                    <a:pt x="24" y="223"/>
                  </a:lnTo>
                  <a:close/>
                  <a:moveTo>
                    <a:pt x="0" y="161"/>
                  </a:moveTo>
                  <a:lnTo>
                    <a:pt x="0" y="113"/>
                  </a:lnTo>
                  <a:lnTo>
                    <a:pt x="6" y="113"/>
                  </a:lnTo>
                  <a:lnTo>
                    <a:pt x="6" y="161"/>
                  </a:lnTo>
                  <a:lnTo>
                    <a:pt x="0" y="161"/>
                  </a:lnTo>
                  <a:close/>
                  <a:moveTo>
                    <a:pt x="0" y="89"/>
                  </a:moveTo>
                  <a:lnTo>
                    <a:pt x="0" y="41"/>
                  </a:lnTo>
                  <a:lnTo>
                    <a:pt x="6" y="41"/>
                  </a:lnTo>
                  <a:lnTo>
                    <a:pt x="6" y="89"/>
                  </a:lnTo>
                  <a:lnTo>
                    <a:pt x="0" y="89"/>
                  </a:lnTo>
                  <a:close/>
                  <a:moveTo>
                    <a:pt x="1" y="17"/>
                  </a:moveTo>
                  <a:lnTo>
                    <a:pt x="2" y="12"/>
                  </a:lnTo>
                  <a:lnTo>
                    <a:pt x="7" y="6"/>
                  </a:lnTo>
                  <a:lnTo>
                    <a:pt x="13" y="2"/>
                  </a:lnTo>
                  <a:lnTo>
                    <a:pt x="20" y="0"/>
                  </a:lnTo>
                  <a:lnTo>
                    <a:pt x="45" y="0"/>
                  </a:lnTo>
                  <a:lnTo>
                    <a:pt x="45" y="6"/>
                  </a:lnTo>
                  <a:lnTo>
                    <a:pt x="20" y="6"/>
                  </a:lnTo>
                  <a:lnTo>
                    <a:pt x="21" y="6"/>
                  </a:lnTo>
                  <a:lnTo>
                    <a:pt x="14" y="8"/>
                  </a:lnTo>
                  <a:lnTo>
                    <a:pt x="16" y="7"/>
                  </a:lnTo>
                  <a:lnTo>
                    <a:pt x="10" y="11"/>
                  </a:lnTo>
                  <a:lnTo>
                    <a:pt x="11" y="10"/>
                  </a:lnTo>
                  <a:lnTo>
                    <a:pt x="7" y="15"/>
                  </a:lnTo>
                  <a:lnTo>
                    <a:pt x="8" y="14"/>
                  </a:lnTo>
                  <a:lnTo>
                    <a:pt x="7" y="18"/>
                  </a:lnTo>
                  <a:lnTo>
                    <a:pt x="1" y="17"/>
                  </a:lnTo>
                  <a:close/>
                  <a:moveTo>
                    <a:pt x="69" y="0"/>
                  </a:moveTo>
                  <a:lnTo>
                    <a:pt x="117" y="0"/>
                  </a:lnTo>
                  <a:lnTo>
                    <a:pt x="117" y="6"/>
                  </a:lnTo>
                  <a:lnTo>
                    <a:pt x="69" y="6"/>
                  </a:lnTo>
                  <a:lnTo>
                    <a:pt x="69" y="0"/>
                  </a:lnTo>
                  <a:close/>
                  <a:moveTo>
                    <a:pt x="141" y="0"/>
                  </a:moveTo>
                  <a:lnTo>
                    <a:pt x="189" y="0"/>
                  </a:lnTo>
                  <a:lnTo>
                    <a:pt x="189" y="6"/>
                  </a:lnTo>
                  <a:lnTo>
                    <a:pt x="141" y="6"/>
                  </a:lnTo>
                  <a:lnTo>
                    <a:pt x="141" y="0"/>
                  </a:lnTo>
                  <a:close/>
                  <a:moveTo>
                    <a:pt x="213" y="0"/>
                  </a:moveTo>
                  <a:lnTo>
                    <a:pt x="261" y="0"/>
                  </a:lnTo>
                  <a:lnTo>
                    <a:pt x="261" y="6"/>
                  </a:lnTo>
                  <a:lnTo>
                    <a:pt x="213" y="6"/>
                  </a:lnTo>
                  <a:lnTo>
                    <a:pt x="213" y="0"/>
                  </a:lnTo>
                  <a:close/>
                  <a:moveTo>
                    <a:pt x="285" y="0"/>
                  </a:moveTo>
                  <a:lnTo>
                    <a:pt x="333" y="0"/>
                  </a:lnTo>
                  <a:lnTo>
                    <a:pt x="333" y="6"/>
                  </a:lnTo>
                  <a:lnTo>
                    <a:pt x="285" y="6"/>
                  </a:lnTo>
                  <a:lnTo>
                    <a:pt x="285" y="0"/>
                  </a:lnTo>
                  <a:close/>
                  <a:moveTo>
                    <a:pt x="357" y="0"/>
                  </a:moveTo>
                  <a:lnTo>
                    <a:pt x="405" y="0"/>
                  </a:lnTo>
                  <a:lnTo>
                    <a:pt x="405" y="6"/>
                  </a:lnTo>
                  <a:lnTo>
                    <a:pt x="357" y="6"/>
                  </a:lnTo>
                  <a:lnTo>
                    <a:pt x="357" y="0"/>
                  </a:lnTo>
                  <a:close/>
                  <a:moveTo>
                    <a:pt x="429" y="0"/>
                  </a:moveTo>
                  <a:lnTo>
                    <a:pt x="463" y="0"/>
                  </a:lnTo>
                  <a:lnTo>
                    <a:pt x="471" y="2"/>
                  </a:lnTo>
                  <a:lnTo>
                    <a:pt x="477" y="6"/>
                  </a:lnTo>
                  <a:lnTo>
                    <a:pt x="478" y="8"/>
                  </a:lnTo>
                  <a:lnTo>
                    <a:pt x="473" y="11"/>
                  </a:lnTo>
                  <a:lnTo>
                    <a:pt x="472" y="10"/>
                  </a:lnTo>
                  <a:lnTo>
                    <a:pt x="473" y="11"/>
                  </a:lnTo>
                  <a:lnTo>
                    <a:pt x="468" y="7"/>
                  </a:lnTo>
                  <a:lnTo>
                    <a:pt x="469" y="8"/>
                  </a:lnTo>
                  <a:lnTo>
                    <a:pt x="462" y="6"/>
                  </a:lnTo>
                  <a:lnTo>
                    <a:pt x="463" y="6"/>
                  </a:lnTo>
                  <a:lnTo>
                    <a:pt x="429" y="6"/>
                  </a:lnTo>
                  <a:lnTo>
                    <a:pt x="429" y="0"/>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4" name="Freeform 16"/>
            <p:cNvSpPr>
              <a:spLocks/>
            </p:cNvSpPr>
            <p:nvPr/>
          </p:nvSpPr>
          <p:spPr bwMode="auto">
            <a:xfrm>
              <a:off x="3042232" y="2822575"/>
              <a:ext cx="757238" cy="250825"/>
            </a:xfrm>
            <a:custGeom>
              <a:avLst/>
              <a:gdLst>
                <a:gd name="T0" fmla="*/ 2147483647 w 1270"/>
                <a:gd name="T1" fmla="*/ 2147483647 h 420"/>
                <a:gd name="T2" fmla="*/ 2147483647 w 1270"/>
                <a:gd name="T3" fmla="*/ 2147483647 h 420"/>
                <a:gd name="T4" fmla="*/ 2147483647 w 1270"/>
                <a:gd name="T5" fmla="*/ 2147483647 h 420"/>
                <a:gd name="T6" fmla="*/ 0 w 1270"/>
                <a:gd name="T7" fmla="*/ 2147483647 h 420"/>
                <a:gd name="T8" fmla="*/ 0 w 1270"/>
                <a:gd name="T9" fmla="*/ 2147483647 h 420"/>
                <a:gd name="T10" fmla="*/ 2147483647 w 1270"/>
                <a:gd name="T11" fmla="*/ 0 h 420"/>
                <a:gd name="T12" fmla="*/ 2147483647 w 1270"/>
                <a:gd name="T13" fmla="*/ 0 h 420"/>
                <a:gd name="T14" fmla="*/ 2147483647 w 1270"/>
                <a:gd name="T15" fmla="*/ 2147483647 h 420"/>
                <a:gd name="T16" fmla="*/ 2147483647 w 1270"/>
                <a:gd name="T17" fmla="*/ 2147483647 h 420"/>
                <a:gd name="T18" fmla="*/ 2147483647 w 1270"/>
                <a:gd name="T19" fmla="*/ 2147483647 h 4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420">
                  <a:moveTo>
                    <a:pt x="1270" y="374"/>
                  </a:moveTo>
                  <a:cubicBezTo>
                    <a:pt x="1270" y="399"/>
                    <a:pt x="1250" y="420"/>
                    <a:pt x="1225" y="420"/>
                  </a:cubicBezTo>
                  <a:lnTo>
                    <a:pt x="46" y="420"/>
                  </a:lnTo>
                  <a:cubicBezTo>
                    <a:pt x="21" y="420"/>
                    <a:pt x="0" y="399"/>
                    <a:pt x="0" y="374"/>
                  </a:cubicBezTo>
                  <a:lnTo>
                    <a:pt x="0" y="46"/>
                  </a:lnTo>
                  <a:cubicBezTo>
                    <a:pt x="0" y="21"/>
                    <a:pt x="21" y="0"/>
                    <a:pt x="46" y="0"/>
                  </a:cubicBezTo>
                  <a:lnTo>
                    <a:pt x="1225" y="0"/>
                  </a:lnTo>
                  <a:cubicBezTo>
                    <a:pt x="1250" y="0"/>
                    <a:pt x="1270" y="21"/>
                    <a:pt x="1270" y="46"/>
                  </a:cubicBezTo>
                  <a:lnTo>
                    <a:pt x="1270" y="374"/>
                  </a:lnTo>
                  <a:close/>
                </a:path>
              </a:pathLst>
            </a:custGeom>
            <a:solidFill>
              <a:schemeClr val="bg2">
                <a:lumMod val="75000"/>
              </a:schemeClr>
            </a:solidFill>
            <a:ln w="0">
              <a:solidFill>
                <a:schemeClr val="tx1"/>
              </a:solidFill>
              <a:prstDash val="solid"/>
              <a:round/>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5" name="Freeform 17"/>
            <p:cNvSpPr>
              <a:spLocks/>
            </p:cNvSpPr>
            <p:nvPr/>
          </p:nvSpPr>
          <p:spPr bwMode="auto">
            <a:xfrm>
              <a:off x="3042232" y="2822575"/>
              <a:ext cx="757238" cy="250825"/>
            </a:xfrm>
            <a:custGeom>
              <a:avLst/>
              <a:gdLst>
                <a:gd name="T0" fmla="*/ 2147483647 w 1270"/>
                <a:gd name="T1" fmla="*/ 2147483647 h 420"/>
                <a:gd name="T2" fmla="*/ 2147483647 w 1270"/>
                <a:gd name="T3" fmla="*/ 2147483647 h 420"/>
                <a:gd name="T4" fmla="*/ 2147483647 w 1270"/>
                <a:gd name="T5" fmla="*/ 2147483647 h 420"/>
                <a:gd name="T6" fmla="*/ 0 w 1270"/>
                <a:gd name="T7" fmla="*/ 2147483647 h 420"/>
                <a:gd name="T8" fmla="*/ 0 w 1270"/>
                <a:gd name="T9" fmla="*/ 2147483647 h 420"/>
                <a:gd name="T10" fmla="*/ 2147483647 w 1270"/>
                <a:gd name="T11" fmla="*/ 0 h 420"/>
                <a:gd name="T12" fmla="*/ 2147483647 w 1270"/>
                <a:gd name="T13" fmla="*/ 0 h 420"/>
                <a:gd name="T14" fmla="*/ 2147483647 w 1270"/>
                <a:gd name="T15" fmla="*/ 2147483647 h 420"/>
                <a:gd name="T16" fmla="*/ 2147483647 w 1270"/>
                <a:gd name="T17" fmla="*/ 2147483647 h 420"/>
                <a:gd name="T18" fmla="*/ 2147483647 w 1270"/>
                <a:gd name="T19" fmla="*/ 2147483647 h 4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420">
                  <a:moveTo>
                    <a:pt x="1270" y="374"/>
                  </a:moveTo>
                  <a:cubicBezTo>
                    <a:pt x="1270" y="399"/>
                    <a:pt x="1250" y="420"/>
                    <a:pt x="1225" y="420"/>
                  </a:cubicBezTo>
                  <a:lnTo>
                    <a:pt x="46" y="420"/>
                  </a:lnTo>
                  <a:cubicBezTo>
                    <a:pt x="21" y="420"/>
                    <a:pt x="0" y="399"/>
                    <a:pt x="0" y="374"/>
                  </a:cubicBezTo>
                  <a:lnTo>
                    <a:pt x="0" y="46"/>
                  </a:lnTo>
                  <a:cubicBezTo>
                    <a:pt x="0" y="21"/>
                    <a:pt x="21" y="0"/>
                    <a:pt x="46" y="0"/>
                  </a:cubicBezTo>
                  <a:lnTo>
                    <a:pt x="1225" y="0"/>
                  </a:lnTo>
                  <a:cubicBezTo>
                    <a:pt x="1250" y="0"/>
                    <a:pt x="1270" y="21"/>
                    <a:pt x="1270" y="46"/>
                  </a:cubicBezTo>
                  <a:lnTo>
                    <a:pt x="1270" y="374"/>
                  </a:lnTo>
                  <a:close/>
                </a:path>
              </a:pathLst>
            </a:custGeom>
            <a:solidFill>
              <a:schemeClr val="tx2">
                <a:lumMod val="60000"/>
                <a:lumOff val="40000"/>
              </a:schemeClr>
            </a:solidFill>
            <a:ln w="6350" cap="flat">
              <a:solidFill>
                <a:schemeClr val="bg1"/>
              </a:solidFill>
              <a:prstDash val="solid"/>
              <a:miter lim="800000"/>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6" name="Freeform 18"/>
            <p:cNvSpPr>
              <a:spLocks/>
            </p:cNvSpPr>
            <p:nvPr/>
          </p:nvSpPr>
          <p:spPr bwMode="auto">
            <a:xfrm>
              <a:off x="3015245" y="2849563"/>
              <a:ext cx="757237" cy="249237"/>
            </a:xfrm>
            <a:custGeom>
              <a:avLst/>
              <a:gdLst>
                <a:gd name="T0" fmla="*/ 2147483647 w 1270"/>
                <a:gd name="T1" fmla="*/ 2147483647 h 419"/>
                <a:gd name="T2" fmla="*/ 2147483647 w 1270"/>
                <a:gd name="T3" fmla="*/ 2147483647 h 419"/>
                <a:gd name="T4" fmla="*/ 2147483647 w 1270"/>
                <a:gd name="T5" fmla="*/ 2147483647 h 419"/>
                <a:gd name="T6" fmla="*/ 0 w 1270"/>
                <a:gd name="T7" fmla="*/ 2147483647 h 419"/>
                <a:gd name="T8" fmla="*/ 0 w 1270"/>
                <a:gd name="T9" fmla="*/ 2147483647 h 419"/>
                <a:gd name="T10" fmla="*/ 2147483647 w 1270"/>
                <a:gd name="T11" fmla="*/ 0 h 419"/>
                <a:gd name="T12" fmla="*/ 2147483647 w 1270"/>
                <a:gd name="T13" fmla="*/ 0 h 419"/>
                <a:gd name="T14" fmla="*/ 2147483647 w 1270"/>
                <a:gd name="T15" fmla="*/ 2147483647 h 419"/>
                <a:gd name="T16" fmla="*/ 2147483647 w 1270"/>
                <a:gd name="T17" fmla="*/ 2147483647 h 419"/>
                <a:gd name="T18" fmla="*/ 2147483647 w 1270"/>
                <a:gd name="T19" fmla="*/ 2147483647 h 4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419">
                  <a:moveTo>
                    <a:pt x="1270" y="374"/>
                  </a:moveTo>
                  <a:cubicBezTo>
                    <a:pt x="1270" y="399"/>
                    <a:pt x="1249" y="419"/>
                    <a:pt x="1224" y="419"/>
                  </a:cubicBezTo>
                  <a:lnTo>
                    <a:pt x="45" y="419"/>
                  </a:lnTo>
                  <a:cubicBezTo>
                    <a:pt x="20" y="419"/>
                    <a:pt x="0" y="399"/>
                    <a:pt x="0" y="374"/>
                  </a:cubicBezTo>
                  <a:lnTo>
                    <a:pt x="0" y="45"/>
                  </a:lnTo>
                  <a:cubicBezTo>
                    <a:pt x="0" y="20"/>
                    <a:pt x="20" y="0"/>
                    <a:pt x="45" y="0"/>
                  </a:cubicBezTo>
                  <a:lnTo>
                    <a:pt x="1224" y="0"/>
                  </a:lnTo>
                  <a:cubicBezTo>
                    <a:pt x="1249" y="0"/>
                    <a:pt x="1270" y="20"/>
                    <a:pt x="1270" y="45"/>
                  </a:cubicBezTo>
                  <a:lnTo>
                    <a:pt x="1270" y="374"/>
                  </a:lnTo>
                  <a:close/>
                </a:path>
              </a:pathLst>
            </a:custGeom>
            <a:solidFill>
              <a:schemeClr val="bg2">
                <a:lumMod val="75000"/>
              </a:schemeClr>
            </a:solidFill>
            <a:ln w="0">
              <a:solidFill>
                <a:schemeClr val="tx1"/>
              </a:solidFill>
              <a:prstDash val="solid"/>
              <a:round/>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7" name="Freeform 19"/>
            <p:cNvSpPr>
              <a:spLocks/>
            </p:cNvSpPr>
            <p:nvPr/>
          </p:nvSpPr>
          <p:spPr bwMode="auto">
            <a:xfrm>
              <a:off x="3015245" y="2849563"/>
              <a:ext cx="757237" cy="249237"/>
            </a:xfrm>
            <a:custGeom>
              <a:avLst/>
              <a:gdLst>
                <a:gd name="T0" fmla="*/ 2147483647 w 1270"/>
                <a:gd name="T1" fmla="*/ 2147483647 h 419"/>
                <a:gd name="T2" fmla="*/ 2147483647 w 1270"/>
                <a:gd name="T3" fmla="*/ 2147483647 h 419"/>
                <a:gd name="T4" fmla="*/ 2147483647 w 1270"/>
                <a:gd name="T5" fmla="*/ 2147483647 h 419"/>
                <a:gd name="T6" fmla="*/ 0 w 1270"/>
                <a:gd name="T7" fmla="*/ 2147483647 h 419"/>
                <a:gd name="T8" fmla="*/ 0 w 1270"/>
                <a:gd name="T9" fmla="*/ 2147483647 h 419"/>
                <a:gd name="T10" fmla="*/ 2147483647 w 1270"/>
                <a:gd name="T11" fmla="*/ 0 h 419"/>
                <a:gd name="T12" fmla="*/ 2147483647 w 1270"/>
                <a:gd name="T13" fmla="*/ 0 h 419"/>
                <a:gd name="T14" fmla="*/ 2147483647 w 1270"/>
                <a:gd name="T15" fmla="*/ 2147483647 h 419"/>
                <a:gd name="T16" fmla="*/ 2147483647 w 1270"/>
                <a:gd name="T17" fmla="*/ 2147483647 h 419"/>
                <a:gd name="T18" fmla="*/ 2147483647 w 1270"/>
                <a:gd name="T19" fmla="*/ 2147483647 h 4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419">
                  <a:moveTo>
                    <a:pt x="1270" y="374"/>
                  </a:moveTo>
                  <a:cubicBezTo>
                    <a:pt x="1270" y="399"/>
                    <a:pt x="1249" y="419"/>
                    <a:pt x="1224" y="419"/>
                  </a:cubicBezTo>
                  <a:lnTo>
                    <a:pt x="45" y="419"/>
                  </a:lnTo>
                  <a:cubicBezTo>
                    <a:pt x="20" y="419"/>
                    <a:pt x="0" y="399"/>
                    <a:pt x="0" y="374"/>
                  </a:cubicBezTo>
                  <a:lnTo>
                    <a:pt x="0" y="45"/>
                  </a:lnTo>
                  <a:cubicBezTo>
                    <a:pt x="0" y="20"/>
                    <a:pt x="20" y="0"/>
                    <a:pt x="45" y="0"/>
                  </a:cubicBezTo>
                  <a:lnTo>
                    <a:pt x="1224" y="0"/>
                  </a:lnTo>
                  <a:cubicBezTo>
                    <a:pt x="1249" y="0"/>
                    <a:pt x="1270" y="20"/>
                    <a:pt x="1270" y="45"/>
                  </a:cubicBezTo>
                  <a:lnTo>
                    <a:pt x="1270" y="374"/>
                  </a:lnTo>
                  <a:close/>
                </a:path>
              </a:pathLst>
            </a:custGeom>
            <a:solidFill>
              <a:schemeClr val="tx2">
                <a:lumMod val="60000"/>
                <a:lumOff val="40000"/>
              </a:schemeClr>
            </a:solidFill>
            <a:ln w="6350" cap="flat">
              <a:solidFill>
                <a:schemeClr val="bg1"/>
              </a:solidFill>
              <a:prstDash val="solid"/>
              <a:miter lim="800000"/>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8" name="Freeform 20"/>
            <p:cNvSpPr>
              <a:spLocks/>
            </p:cNvSpPr>
            <p:nvPr/>
          </p:nvSpPr>
          <p:spPr bwMode="auto">
            <a:xfrm>
              <a:off x="2988257" y="2876550"/>
              <a:ext cx="755650" cy="249238"/>
            </a:xfrm>
            <a:custGeom>
              <a:avLst/>
              <a:gdLst>
                <a:gd name="T0" fmla="*/ 2147483647 w 1270"/>
                <a:gd name="T1" fmla="*/ 2147483647 h 419"/>
                <a:gd name="T2" fmla="*/ 2147483647 w 1270"/>
                <a:gd name="T3" fmla="*/ 2147483647 h 419"/>
                <a:gd name="T4" fmla="*/ 2147483647 w 1270"/>
                <a:gd name="T5" fmla="*/ 2147483647 h 419"/>
                <a:gd name="T6" fmla="*/ 0 w 1270"/>
                <a:gd name="T7" fmla="*/ 2147483647 h 419"/>
                <a:gd name="T8" fmla="*/ 0 w 1270"/>
                <a:gd name="T9" fmla="*/ 2147483647 h 419"/>
                <a:gd name="T10" fmla="*/ 2147483647 w 1270"/>
                <a:gd name="T11" fmla="*/ 0 h 419"/>
                <a:gd name="T12" fmla="*/ 2147483647 w 1270"/>
                <a:gd name="T13" fmla="*/ 0 h 419"/>
                <a:gd name="T14" fmla="*/ 2147483647 w 1270"/>
                <a:gd name="T15" fmla="*/ 2147483647 h 419"/>
                <a:gd name="T16" fmla="*/ 2147483647 w 1270"/>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0" h="419">
                  <a:moveTo>
                    <a:pt x="1270" y="374"/>
                  </a:moveTo>
                  <a:cubicBezTo>
                    <a:pt x="1270" y="399"/>
                    <a:pt x="1250" y="419"/>
                    <a:pt x="1225" y="419"/>
                  </a:cubicBezTo>
                  <a:lnTo>
                    <a:pt x="46" y="419"/>
                  </a:lnTo>
                  <a:cubicBezTo>
                    <a:pt x="21" y="419"/>
                    <a:pt x="0" y="399"/>
                    <a:pt x="0" y="374"/>
                  </a:cubicBezTo>
                  <a:lnTo>
                    <a:pt x="0" y="45"/>
                  </a:lnTo>
                  <a:cubicBezTo>
                    <a:pt x="0" y="20"/>
                    <a:pt x="21" y="0"/>
                    <a:pt x="46" y="0"/>
                  </a:cubicBezTo>
                  <a:lnTo>
                    <a:pt x="1225" y="0"/>
                  </a:lnTo>
                  <a:cubicBezTo>
                    <a:pt x="1250" y="0"/>
                    <a:pt x="1270" y="20"/>
                    <a:pt x="1270" y="45"/>
                  </a:cubicBezTo>
                  <a:lnTo>
                    <a:pt x="1270" y="374"/>
                  </a:lnTo>
                  <a:close/>
                </a:path>
              </a:pathLst>
            </a:custGeom>
            <a:solidFill>
              <a:schemeClr val="bg2">
                <a:lumMod val="75000"/>
              </a:schemeClr>
            </a:solidFill>
            <a:ln w="0">
              <a:solidFill>
                <a:schemeClr val="tx1"/>
              </a:solidFill>
              <a:prstDash val="solid"/>
              <a:round/>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 name="Freeform 21"/>
            <p:cNvSpPr>
              <a:spLocks/>
            </p:cNvSpPr>
            <p:nvPr/>
          </p:nvSpPr>
          <p:spPr bwMode="auto">
            <a:xfrm>
              <a:off x="2988257" y="2876550"/>
              <a:ext cx="755650" cy="249238"/>
            </a:xfrm>
            <a:custGeom>
              <a:avLst/>
              <a:gdLst>
                <a:gd name="T0" fmla="*/ 2147483647 w 1270"/>
                <a:gd name="T1" fmla="*/ 2147483647 h 419"/>
                <a:gd name="T2" fmla="*/ 2147483647 w 1270"/>
                <a:gd name="T3" fmla="*/ 2147483647 h 419"/>
                <a:gd name="T4" fmla="*/ 2147483647 w 1270"/>
                <a:gd name="T5" fmla="*/ 2147483647 h 419"/>
                <a:gd name="T6" fmla="*/ 0 w 1270"/>
                <a:gd name="T7" fmla="*/ 2147483647 h 419"/>
                <a:gd name="T8" fmla="*/ 0 w 1270"/>
                <a:gd name="T9" fmla="*/ 2147483647 h 419"/>
                <a:gd name="T10" fmla="*/ 2147483647 w 1270"/>
                <a:gd name="T11" fmla="*/ 0 h 419"/>
                <a:gd name="T12" fmla="*/ 2147483647 w 1270"/>
                <a:gd name="T13" fmla="*/ 0 h 419"/>
                <a:gd name="T14" fmla="*/ 2147483647 w 1270"/>
                <a:gd name="T15" fmla="*/ 2147483647 h 419"/>
                <a:gd name="T16" fmla="*/ 2147483647 w 1270"/>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0" h="419">
                  <a:moveTo>
                    <a:pt x="1270" y="374"/>
                  </a:moveTo>
                  <a:cubicBezTo>
                    <a:pt x="1270" y="399"/>
                    <a:pt x="1250" y="419"/>
                    <a:pt x="1225" y="419"/>
                  </a:cubicBezTo>
                  <a:lnTo>
                    <a:pt x="46" y="419"/>
                  </a:lnTo>
                  <a:cubicBezTo>
                    <a:pt x="21" y="419"/>
                    <a:pt x="0" y="399"/>
                    <a:pt x="0" y="374"/>
                  </a:cubicBezTo>
                  <a:lnTo>
                    <a:pt x="0" y="45"/>
                  </a:lnTo>
                  <a:cubicBezTo>
                    <a:pt x="0" y="20"/>
                    <a:pt x="21" y="0"/>
                    <a:pt x="46" y="0"/>
                  </a:cubicBezTo>
                  <a:lnTo>
                    <a:pt x="1225" y="0"/>
                  </a:lnTo>
                  <a:cubicBezTo>
                    <a:pt x="1250" y="0"/>
                    <a:pt x="1270" y="20"/>
                    <a:pt x="1270" y="45"/>
                  </a:cubicBezTo>
                  <a:lnTo>
                    <a:pt x="1270" y="374"/>
                  </a:lnTo>
                  <a:close/>
                </a:path>
              </a:pathLst>
            </a:custGeom>
            <a:solidFill>
              <a:schemeClr val="tx2">
                <a:lumMod val="60000"/>
                <a:lumOff val="40000"/>
              </a:schemeClr>
            </a:solidFill>
            <a:ln w="6350" cap="flat">
              <a:solidFill>
                <a:schemeClr val="bg1"/>
              </a:solidFill>
              <a:prstDash val="solid"/>
              <a:miter lim="800000"/>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 name="Freeform 22"/>
            <p:cNvSpPr>
              <a:spLocks/>
            </p:cNvSpPr>
            <p:nvPr/>
          </p:nvSpPr>
          <p:spPr bwMode="auto">
            <a:xfrm>
              <a:off x="2974552" y="2506663"/>
              <a:ext cx="757237" cy="250825"/>
            </a:xfrm>
            <a:custGeom>
              <a:avLst/>
              <a:gdLst>
                <a:gd name="T0" fmla="*/ 2147483647 w 1270"/>
                <a:gd name="T1" fmla="*/ 2147483647 h 419"/>
                <a:gd name="T2" fmla="*/ 2147483647 w 1270"/>
                <a:gd name="T3" fmla="*/ 2147483647 h 419"/>
                <a:gd name="T4" fmla="*/ 2147483647 w 1270"/>
                <a:gd name="T5" fmla="*/ 2147483647 h 419"/>
                <a:gd name="T6" fmla="*/ 0 w 1270"/>
                <a:gd name="T7" fmla="*/ 2147483647 h 419"/>
                <a:gd name="T8" fmla="*/ 0 w 1270"/>
                <a:gd name="T9" fmla="*/ 2147483647 h 419"/>
                <a:gd name="T10" fmla="*/ 2147483647 w 1270"/>
                <a:gd name="T11" fmla="*/ 0 h 419"/>
                <a:gd name="T12" fmla="*/ 2147483647 w 1270"/>
                <a:gd name="T13" fmla="*/ 0 h 419"/>
                <a:gd name="T14" fmla="*/ 2147483647 w 1270"/>
                <a:gd name="T15" fmla="*/ 2147483647 h 419"/>
                <a:gd name="T16" fmla="*/ 2147483647 w 1270"/>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0" h="419">
                  <a:moveTo>
                    <a:pt x="1270" y="374"/>
                  </a:moveTo>
                  <a:cubicBezTo>
                    <a:pt x="1270" y="399"/>
                    <a:pt x="1250" y="419"/>
                    <a:pt x="1225" y="419"/>
                  </a:cubicBezTo>
                  <a:lnTo>
                    <a:pt x="46" y="419"/>
                  </a:lnTo>
                  <a:cubicBezTo>
                    <a:pt x="21" y="419"/>
                    <a:pt x="0" y="399"/>
                    <a:pt x="0" y="374"/>
                  </a:cubicBezTo>
                  <a:lnTo>
                    <a:pt x="0" y="45"/>
                  </a:lnTo>
                  <a:cubicBezTo>
                    <a:pt x="0" y="20"/>
                    <a:pt x="21" y="0"/>
                    <a:pt x="46" y="0"/>
                  </a:cubicBezTo>
                  <a:lnTo>
                    <a:pt x="1225" y="0"/>
                  </a:lnTo>
                  <a:cubicBezTo>
                    <a:pt x="1250" y="0"/>
                    <a:pt x="1270" y="20"/>
                    <a:pt x="1270" y="45"/>
                  </a:cubicBezTo>
                  <a:lnTo>
                    <a:pt x="1270" y="374"/>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1" name="Freeform 23"/>
            <p:cNvSpPr>
              <a:spLocks/>
            </p:cNvSpPr>
            <p:nvPr/>
          </p:nvSpPr>
          <p:spPr bwMode="auto">
            <a:xfrm>
              <a:off x="3716920" y="5762625"/>
              <a:ext cx="539750" cy="350838"/>
            </a:xfrm>
            <a:custGeom>
              <a:avLst/>
              <a:gdLst>
                <a:gd name="T0" fmla="*/ 2147483647 w 907"/>
                <a:gd name="T1" fmla="*/ 2147483647 h 589"/>
                <a:gd name="T2" fmla="*/ 2147483647 w 907"/>
                <a:gd name="T3" fmla="*/ 2147483647 h 589"/>
                <a:gd name="T4" fmla="*/ 2147483647 w 907"/>
                <a:gd name="T5" fmla="*/ 2147483647 h 589"/>
                <a:gd name="T6" fmla="*/ 0 w 907"/>
                <a:gd name="T7" fmla="*/ 2147483647 h 589"/>
                <a:gd name="T8" fmla="*/ 0 w 907"/>
                <a:gd name="T9" fmla="*/ 2147483647 h 589"/>
                <a:gd name="T10" fmla="*/ 2147483647 w 907"/>
                <a:gd name="T11" fmla="*/ 0 h 589"/>
                <a:gd name="T12" fmla="*/ 2147483647 w 907"/>
                <a:gd name="T13" fmla="*/ 0 h 589"/>
                <a:gd name="T14" fmla="*/ 2147483647 w 907"/>
                <a:gd name="T15" fmla="*/ 2147483647 h 589"/>
                <a:gd name="T16" fmla="*/ 2147483647 w 907"/>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89">
                  <a:moveTo>
                    <a:pt x="907" y="544"/>
                  </a:moveTo>
                  <a:cubicBezTo>
                    <a:pt x="907" y="569"/>
                    <a:pt x="887" y="589"/>
                    <a:pt x="862" y="589"/>
                  </a:cubicBezTo>
                  <a:lnTo>
                    <a:pt x="45" y="589"/>
                  </a:lnTo>
                  <a:cubicBezTo>
                    <a:pt x="20" y="589"/>
                    <a:pt x="0" y="569"/>
                    <a:pt x="0" y="544"/>
                  </a:cubicBezTo>
                  <a:lnTo>
                    <a:pt x="0" y="45"/>
                  </a:lnTo>
                  <a:cubicBezTo>
                    <a:pt x="0" y="20"/>
                    <a:pt x="20" y="0"/>
                    <a:pt x="45" y="0"/>
                  </a:cubicBezTo>
                  <a:lnTo>
                    <a:pt x="862" y="0"/>
                  </a:lnTo>
                  <a:cubicBezTo>
                    <a:pt x="887" y="0"/>
                    <a:pt x="907" y="20"/>
                    <a:pt x="907" y="45"/>
                  </a:cubicBezTo>
                  <a:lnTo>
                    <a:pt x="907" y="544"/>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2" name="Freeform 24"/>
            <p:cNvSpPr>
              <a:spLocks/>
            </p:cNvSpPr>
            <p:nvPr/>
          </p:nvSpPr>
          <p:spPr bwMode="auto">
            <a:xfrm>
              <a:off x="4337632" y="5762625"/>
              <a:ext cx="539750" cy="350838"/>
            </a:xfrm>
            <a:custGeom>
              <a:avLst/>
              <a:gdLst>
                <a:gd name="T0" fmla="*/ 2147483647 w 907"/>
                <a:gd name="T1" fmla="*/ 2147483647 h 589"/>
                <a:gd name="T2" fmla="*/ 2147483647 w 907"/>
                <a:gd name="T3" fmla="*/ 2147483647 h 589"/>
                <a:gd name="T4" fmla="*/ 2147483647 w 907"/>
                <a:gd name="T5" fmla="*/ 2147483647 h 589"/>
                <a:gd name="T6" fmla="*/ 0 w 907"/>
                <a:gd name="T7" fmla="*/ 2147483647 h 589"/>
                <a:gd name="T8" fmla="*/ 0 w 907"/>
                <a:gd name="T9" fmla="*/ 2147483647 h 589"/>
                <a:gd name="T10" fmla="*/ 2147483647 w 907"/>
                <a:gd name="T11" fmla="*/ 0 h 589"/>
                <a:gd name="T12" fmla="*/ 2147483647 w 907"/>
                <a:gd name="T13" fmla="*/ 0 h 589"/>
                <a:gd name="T14" fmla="*/ 2147483647 w 907"/>
                <a:gd name="T15" fmla="*/ 2147483647 h 589"/>
                <a:gd name="T16" fmla="*/ 2147483647 w 907"/>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89">
                  <a:moveTo>
                    <a:pt x="907" y="544"/>
                  </a:moveTo>
                  <a:cubicBezTo>
                    <a:pt x="907" y="569"/>
                    <a:pt x="887" y="589"/>
                    <a:pt x="862" y="589"/>
                  </a:cubicBezTo>
                  <a:lnTo>
                    <a:pt x="45" y="589"/>
                  </a:lnTo>
                  <a:cubicBezTo>
                    <a:pt x="21" y="589"/>
                    <a:pt x="0" y="569"/>
                    <a:pt x="0" y="544"/>
                  </a:cubicBezTo>
                  <a:lnTo>
                    <a:pt x="0" y="45"/>
                  </a:lnTo>
                  <a:cubicBezTo>
                    <a:pt x="0" y="20"/>
                    <a:pt x="21" y="0"/>
                    <a:pt x="45" y="0"/>
                  </a:cubicBezTo>
                  <a:lnTo>
                    <a:pt x="862" y="0"/>
                  </a:lnTo>
                  <a:cubicBezTo>
                    <a:pt x="887" y="0"/>
                    <a:pt x="907" y="20"/>
                    <a:pt x="907" y="45"/>
                  </a:cubicBezTo>
                  <a:lnTo>
                    <a:pt x="907" y="544"/>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3" name="Freeform 25"/>
            <p:cNvSpPr>
              <a:spLocks/>
            </p:cNvSpPr>
            <p:nvPr/>
          </p:nvSpPr>
          <p:spPr bwMode="auto">
            <a:xfrm>
              <a:off x="4958345" y="5762625"/>
              <a:ext cx="539750" cy="350838"/>
            </a:xfrm>
            <a:custGeom>
              <a:avLst/>
              <a:gdLst>
                <a:gd name="T0" fmla="*/ 2147483647 w 907"/>
                <a:gd name="T1" fmla="*/ 2147483647 h 589"/>
                <a:gd name="T2" fmla="*/ 2147483647 w 907"/>
                <a:gd name="T3" fmla="*/ 2147483647 h 589"/>
                <a:gd name="T4" fmla="*/ 2147483647 w 907"/>
                <a:gd name="T5" fmla="*/ 2147483647 h 589"/>
                <a:gd name="T6" fmla="*/ 0 w 907"/>
                <a:gd name="T7" fmla="*/ 2147483647 h 589"/>
                <a:gd name="T8" fmla="*/ 0 w 907"/>
                <a:gd name="T9" fmla="*/ 2147483647 h 589"/>
                <a:gd name="T10" fmla="*/ 2147483647 w 907"/>
                <a:gd name="T11" fmla="*/ 0 h 589"/>
                <a:gd name="T12" fmla="*/ 2147483647 w 907"/>
                <a:gd name="T13" fmla="*/ 0 h 589"/>
                <a:gd name="T14" fmla="*/ 2147483647 w 907"/>
                <a:gd name="T15" fmla="*/ 2147483647 h 589"/>
                <a:gd name="T16" fmla="*/ 2147483647 w 907"/>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89">
                  <a:moveTo>
                    <a:pt x="907" y="544"/>
                  </a:moveTo>
                  <a:cubicBezTo>
                    <a:pt x="907" y="569"/>
                    <a:pt x="887" y="589"/>
                    <a:pt x="862" y="589"/>
                  </a:cubicBezTo>
                  <a:lnTo>
                    <a:pt x="46" y="589"/>
                  </a:lnTo>
                  <a:cubicBezTo>
                    <a:pt x="21" y="589"/>
                    <a:pt x="0" y="569"/>
                    <a:pt x="0" y="544"/>
                  </a:cubicBezTo>
                  <a:lnTo>
                    <a:pt x="0" y="45"/>
                  </a:lnTo>
                  <a:cubicBezTo>
                    <a:pt x="0" y="20"/>
                    <a:pt x="21" y="0"/>
                    <a:pt x="46" y="0"/>
                  </a:cubicBezTo>
                  <a:lnTo>
                    <a:pt x="862" y="0"/>
                  </a:lnTo>
                  <a:cubicBezTo>
                    <a:pt x="887" y="0"/>
                    <a:pt x="907" y="20"/>
                    <a:pt x="907" y="45"/>
                  </a:cubicBezTo>
                  <a:lnTo>
                    <a:pt x="907" y="544"/>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4" name="Freeform 26"/>
            <p:cNvSpPr>
              <a:spLocks/>
            </p:cNvSpPr>
            <p:nvPr/>
          </p:nvSpPr>
          <p:spPr bwMode="auto">
            <a:xfrm>
              <a:off x="5713995" y="1766888"/>
              <a:ext cx="647700" cy="782637"/>
            </a:xfrm>
            <a:custGeom>
              <a:avLst/>
              <a:gdLst>
                <a:gd name="T0" fmla="*/ 2147483647 w 1088"/>
                <a:gd name="T1" fmla="*/ 2147483647 h 1316"/>
                <a:gd name="T2" fmla="*/ 2147483647 w 1088"/>
                <a:gd name="T3" fmla="*/ 2147483647 h 1316"/>
                <a:gd name="T4" fmla="*/ 2147483647 w 1088"/>
                <a:gd name="T5" fmla="*/ 2147483647 h 1316"/>
                <a:gd name="T6" fmla="*/ 0 w 1088"/>
                <a:gd name="T7" fmla="*/ 2147483647 h 1316"/>
                <a:gd name="T8" fmla="*/ 0 w 1088"/>
                <a:gd name="T9" fmla="*/ 2147483647 h 1316"/>
                <a:gd name="T10" fmla="*/ 2147483647 w 1088"/>
                <a:gd name="T11" fmla="*/ 0 h 1316"/>
                <a:gd name="T12" fmla="*/ 2147483647 w 1088"/>
                <a:gd name="T13" fmla="*/ 0 h 1316"/>
                <a:gd name="T14" fmla="*/ 2147483647 w 1088"/>
                <a:gd name="T15" fmla="*/ 2147483647 h 1316"/>
                <a:gd name="T16" fmla="*/ 2147483647 w 1088"/>
                <a:gd name="T17" fmla="*/ 2147483647 h 13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8" h="1316">
                  <a:moveTo>
                    <a:pt x="1088" y="1270"/>
                  </a:moveTo>
                  <a:cubicBezTo>
                    <a:pt x="1088" y="1295"/>
                    <a:pt x="1068" y="1316"/>
                    <a:pt x="1043" y="1316"/>
                  </a:cubicBezTo>
                  <a:lnTo>
                    <a:pt x="45" y="1316"/>
                  </a:lnTo>
                  <a:cubicBezTo>
                    <a:pt x="20" y="1316"/>
                    <a:pt x="0" y="1295"/>
                    <a:pt x="0" y="1270"/>
                  </a:cubicBezTo>
                  <a:lnTo>
                    <a:pt x="0" y="45"/>
                  </a:lnTo>
                  <a:cubicBezTo>
                    <a:pt x="0" y="20"/>
                    <a:pt x="20" y="0"/>
                    <a:pt x="45" y="0"/>
                  </a:cubicBezTo>
                  <a:lnTo>
                    <a:pt x="1043" y="0"/>
                  </a:lnTo>
                  <a:cubicBezTo>
                    <a:pt x="1068" y="0"/>
                    <a:pt x="1088" y="20"/>
                    <a:pt x="1088" y="45"/>
                  </a:cubicBezTo>
                  <a:lnTo>
                    <a:pt x="1088" y="1270"/>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5" name="Freeform 27"/>
            <p:cNvSpPr>
              <a:spLocks/>
            </p:cNvSpPr>
            <p:nvPr/>
          </p:nvSpPr>
          <p:spPr bwMode="auto">
            <a:xfrm>
              <a:off x="2961270" y="3933056"/>
              <a:ext cx="757237" cy="249237"/>
            </a:xfrm>
            <a:custGeom>
              <a:avLst/>
              <a:gdLst>
                <a:gd name="T0" fmla="*/ 2147483647 w 1270"/>
                <a:gd name="T1" fmla="*/ 2147483647 h 420"/>
                <a:gd name="T2" fmla="*/ 2147483647 w 1270"/>
                <a:gd name="T3" fmla="*/ 2147483647 h 420"/>
                <a:gd name="T4" fmla="*/ 2147483647 w 1270"/>
                <a:gd name="T5" fmla="*/ 2147483647 h 420"/>
                <a:gd name="T6" fmla="*/ 0 w 1270"/>
                <a:gd name="T7" fmla="*/ 2147483647 h 420"/>
                <a:gd name="T8" fmla="*/ 0 w 1270"/>
                <a:gd name="T9" fmla="*/ 2147483647 h 420"/>
                <a:gd name="T10" fmla="*/ 2147483647 w 1270"/>
                <a:gd name="T11" fmla="*/ 0 h 420"/>
                <a:gd name="T12" fmla="*/ 2147483647 w 1270"/>
                <a:gd name="T13" fmla="*/ 0 h 420"/>
                <a:gd name="T14" fmla="*/ 2147483647 w 1270"/>
                <a:gd name="T15" fmla="*/ 2147483647 h 420"/>
                <a:gd name="T16" fmla="*/ 2147483647 w 1270"/>
                <a:gd name="T17" fmla="*/ 2147483647 h 420"/>
                <a:gd name="T18" fmla="*/ 2147483647 w 1270"/>
                <a:gd name="T19" fmla="*/ 2147483647 h 4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420">
                  <a:moveTo>
                    <a:pt x="1270" y="374"/>
                  </a:moveTo>
                  <a:cubicBezTo>
                    <a:pt x="1270" y="399"/>
                    <a:pt x="1250" y="420"/>
                    <a:pt x="1225" y="420"/>
                  </a:cubicBezTo>
                  <a:lnTo>
                    <a:pt x="45" y="420"/>
                  </a:lnTo>
                  <a:cubicBezTo>
                    <a:pt x="21" y="420"/>
                    <a:pt x="0" y="399"/>
                    <a:pt x="0" y="374"/>
                  </a:cubicBezTo>
                  <a:lnTo>
                    <a:pt x="0" y="46"/>
                  </a:lnTo>
                  <a:cubicBezTo>
                    <a:pt x="0" y="21"/>
                    <a:pt x="21" y="0"/>
                    <a:pt x="45" y="0"/>
                  </a:cubicBezTo>
                  <a:lnTo>
                    <a:pt x="1225" y="0"/>
                  </a:lnTo>
                  <a:cubicBezTo>
                    <a:pt x="1250" y="0"/>
                    <a:pt x="1270" y="21"/>
                    <a:pt x="1270" y="46"/>
                  </a:cubicBezTo>
                  <a:lnTo>
                    <a:pt x="1270" y="374"/>
                  </a:lnTo>
                  <a:close/>
                </a:path>
              </a:pathLst>
            </a:custGeom>
            <a:solidFill>
              <a:srgbClr val="FFFFFF"/>
            </a:solidFill>
            <a:ln w="0">
              <a:solidFill>
                <a:schemeClr val="tx1"/>
              </a:solidFill>
              <a:prstDash val="solid"/>
              <a:round/>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 name="Freeform 28"/>
            <p:cNvSpPr>
              <a:spLocks/>
            </p:cNvSpPr>
            <p:nvPr/>
          </p:nvSpPr>
          <p:spPr bwMode="auto">
            <a:xfrm>
              <a:off x="2961270" y="3933056"/>
              <a:ext cx="757237" cy="249237"/>
            </a:xfrm>
            <a:custGeom>
              <a:avLst/>
              <a:gdLst>
                <a:gd name="T0" fmla="*/ 2147483647 w 1270"/>
                <a:gd name="T1" fmla="*/ 2147483647 h 420"/>
                <a:gd name="T2" fmla="*/ 2147483647 w 1270"/>
                <a:gd name="T3" fmla="*/ 2147483647 h 420"/>
                <a:gd name="T4" fmla="*/ 2147483647 w 1270"/>
                <a:gd name="T5" fmla="*/ 2147483647 h 420"/>
                <a:gd name="T6" fmla="*/ 0 w 1270"/>
                <a:gd name="T7" fmla="*/ 2147483647 h 420"/>
                <a:gd name="T8" fmla="*/ 0 w 1270"/>
                <a:gd name="T9" fmla="*/ 2147483647 h 420"/>
                <a:gd name="T10" fmla="*/ 2147483647 w 1270"/>
                <a:gd name="T11" fmla="*/ 0 h 420"/>
                <a:gd name="T12" fmla="*/ 2147483647 w 1270"/>
                <a:gd name="T13" fmla="*/ 0 h 420"/>
                <a:gd name="T14" fmla="*/ 2147483647 w 1270"/>
                <a:gd name="T15" fmla="*/ 2147483647 h 420"/>
                <a:gd name="T16" fmla="*/ 2147483647 w 1270"/>
                <a:gd name="T17" fmla="*/ 2147483647 h 420"/>
                <a:gd name="T18" fmla="*/ 2147483647 w 1270"/>
                <a:gd name="T19" fmla="*/ 2147483647 h 4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420">
                  <a:moveTo>
                    <a:pt x="1270" y="374"/>
                  </a:moveTo>
                  <a:cubicBezTo>
                    <a:pt x="1270" y="399"/>
                    <a:pt x="1250" y="420"/>
                    <a:pt x="1225" y="420"/>
                  </a:cubicBezTo>
                  <a:lnTo>
                    <a:pt x="45" y="420"/>
                  </a:lnTo>
                  <a:cubicBezTo>
                    <a:pt x="21" y="420"/>
                    <a:pt x="0" y="399"/>
                    <a:pt x="0" y="374"/>
                  </a:cubicBezTo>
                  <a:lnTo>
                    <a:pt x="0" y="46"/>
                  </a:lnTo>
                  <a:cubicBezTo>
                    <a:pt x="0" y="21"/>
                    <a:pt x="21" y="0"/>
                    <a:pt x="45" y="0"/>
                  </a:cubicBezTo>
                  <a:lnTo>
                    <a:pt x="1225" y="0"/>
                  </a:lnTo>
                  <a:cubicBezTo>
                    <a:pt x="1250" y="0"/>
                    <a:pt x="1270" y="21"/>
                    <a:pt x="1270" y="46"/>
                  </a:cubicBezTo>
                  <a:lnTo>
                    <a:pt x="1270" y="374"/>
                  </a:ln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 name="Freeform 29"/>
            <p:cNvSpPr>
              <a:spLocks/>
            </p:cNvSpPr>
            <p:nvPr/>
          </p:nvSpPr>
          <p:spPr bwMode="auto">
            <a:xfrm>
              <a:off x="2961270" y="4347579"/>
              <a:ext cx="757237" cy="344488"/>
            </a:xfrm>
            <a:custGeom>
              <a:avLst/>
              <a:gdLst>
                <a:gd name="T0" fmla="*/ 2147483647 w 1270"/>
                <a:gd name="T1" fmla="*/ 2147483647 h 578"/>
                <a:gd name="T2" fmla="*/ 2147483647 w 1270"/>
                <a:gd name="T3" fmla="*/ 2147483647 h 578"/>
                <a:gd name="T4" fmla="*/ 2147483647 w 1270"/>
                <a:gd name="T5" fmla="*/ 2147483647 h 578"/>
                <a:gd name="T6" fmla="*/ 0 w 1270"/>
                <a:gd name="T7" fmla="*/ 2147483647 h 578"/>
                <a:gd name="T8" fmla="*/ 0 w 1270"/>
                <a:gd name="T9" fmla="*/ 2147483647 h 578"/>
                <a:gd name="T10" fmla="*/ 2147483647 w 1270"/>
                <a:gd name="T11" fmla="*/ 0 h 578"/>
                <a:gd name="T12" fmla="*/ 2147483647 w 1270"/>
                <a:gd name="T13" fmla="*/ 0 h 578"/>
                <a:gd name="T14" fmla="*/ 2147483647 w 1270"/>
                <a:gd name="T15" fmla="*/ 2147483647 h 578"/>
                <a:gd name="T16" fmla="*/ 2147483647 w 1270"/>
                <a:gd name="T17" fmla="*/ 2147483647 h 578"/>
                <a:gd name="T18" fmla="*/ 2147483647 w 1270"/>
                <a:gd name="T19" fmla="*/ 2147483647 h 5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578">
                  <a:moveTo>
                    <a:pt x="1270" y="533"/>
                  </a:moveTo>
                  <a:cubicBezTo>
                    <a:pt x="1270" y="558"/>
                    <a:pt x="1250" y="578"/>
                    <a:pt x="1225" y="578"/>
                  </a:cubicBezTo>
                  <a:lnTo>
                    <a:pt x="45" y="578"/>
                  </a:lnTo>
                  <a:cubicBezTo>
                    <a:pt x="21" y="578"/>
                    <a:pt x="0" y="558"/>
                    <a:pt x="0" y="533"/>
                  </a:cubicBezTo>
                  <a:lnTo>
                    <a:pt x="0" y="45"/>
                  </a:lnTo>
                  <a:cubicBezTo>
                    <a:pt x="0" y="20"/>
                    <a:pt x="21" y="0"/>
                    <a:pt x="45" y="0"/>
                  </a:cubicBezTo>
                  <a:lnTo>
                    <a:pt x="1225" y="0"/>
                  </a:lnTo>
                  <a:cubicBezTo>
                    <a:pt x="1250" y="0"/>
                    <a:pt x="1270" y="20"/>
                    <a:pt x="1270" y="45"/>
                  </a:cubicBezTo>
                  <a:lnTo>
                    <a:pt x="1270" y="533"/>
                  </a:ln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8" name="Freeform 30"/>
            <p:cNvSpPr>
              <a:spLocks noEditPoints="1"/>
            </p:cNvSpPr>
            <p:nvPr/>
          </p:nvSpPr>
          <p:spPr bwMode="auto">
            <a:xfrm>
              <a:off x="2956507" y="4338054"/>
              <a:ext cx="766763" cy="354013"/>
            </a:xfrm>
            <a:custGeom>
              <a:avLst/>
              <a:gdLst>
                <a:gd name="T0" fmla="*/ 2147483647 w 483"/>
                <a:gd name="T1" fmla="*/ 2147483647 h 223"/>
                <a:gd name="T2" fmla="*/ 2147483647 w 483"/>
                <a:gd name="T3" fmla="*/ 2147483647 h 223"/>
                <a:gd name="T4" fmla="*/ 2147483647 w 483"/>
                <a:gd name="T5" fmla="*/ 2147483647 h 223"/>
                <a:gd name="T6" fmla="*/ 2147483647 w 483"/>
                <a:gd name="T7" fmla="*/ 2147483647 h 223"/>
                <a:gd name="T8" fmla="*/ 2147483647 w 483"/>
                <a:gd name="T9" fmla="*/ 2147483647 h 223"/>
                <a:gd name="T10" fmla="*/ 2147483647 w 483"/>
                <a:gd name="T11" fmla="*/ 2147483647 h 223"/>
                <a:gd name="T12" fmla="*/ 2147483647 w 483"/>
                <a:gd name="T13" fmla="*/ 2147483647 h 223"/>
                <a:gd name="T14" fmla="*/ 2147483647 w 483"/>
                <a:gd name="T15" fmla="*/ 2147483647 h 223"/>
                <a:gd name="T16" fmla="*/ 2147483647 w 483"/>
                <a:gd name="T17" fmla="*/ 2147483647 h 223"/>
                <a:gd name="T18" fmla="*/ 2147483647 w 483"/>
                <a:gd name="T19" fmla="*/ 2147483647 h 223"/>
                <a:gd name="T20" fmla="*/ 2147483647 w 483"/>
                <a:gd name="T21" fmla="*/ 2147483647 h 223"/>
                <a:gd name="T22" fmla="*/ 2147483647 w 483"/>
                <a:gd name="T23" fmla="*/ 2147483647 h 223"/>
                <a:gd name="T24" fmla="*/ 2147483647 w 483"/>
                <a:gd name="T25" fmla="*/ 2147483647 h 223"/>
                <a:gd name="T26" fmla="*/ 2147483647 w 483"/>
                <a:gd name="T27" fmla="*/ 2147483647 h 223"/>
                <a:gd name="T28" fmla="*/ 2147483647 w 483"/>
                <a:gd name="T29" fmla="*/ 2147483647 h 223"/>
                <a:gd name="T30" fmla="*/ 2147483647 w 483"/>
                <a:gd name="T31" fmla="*/ 2147483647 h 223"/>
                <a:gd name="T32" fmla="*/ 2147483647 w 483"/>
                <a:gd name="T33" fmla="*/ 2147483647 h 223"/>
                <a:gd name="T34" fmla="*/ 0 w 483"/>
                <a:gd name="T35" fmla="*/ 2147483647 h 223"/>
                <a:gd name="T36" fmla="*/ 2147483647 w 483"/>
                <a:gd name="T37" fmla="*/ 2147483647 h 223"/>
                <a:gd name="T38" fmla="*/ 0 w 483"/>
                <a:gd name="T39" fmla="*/ 2147483647 h 223"/>
                <a:gd name="T40" fmla="*/ 0 w 483"/>
                <a:gd name="T41" fmla="*/ 2147483647 h 223"/>
                <a:gd name="T42" fmla="*/ 2147483647 w 483"/>
                <a:gd name="T43" fmla="*/ 2147483647 h 223"/>
                <a:gd name="T44" fmla="*/ 2147483647 w 483"/>
                <a:gd name="T45" fmla="*/ 2147483647 h 223"/>
                <a:gd name="T46" fmla="*/ 2147483647 w 483"/>
                <a:gd name="T47" fmla="*/ 2147483647 h 223"/>
                <a:gd name="T48" fmla="*/ 2147483647 w 483"/>
                <a:gd name="T49" fmla="*/ 2147483647 h 223"/>
                <a:gd name="T50" fmla="*/ 2147483647 w 483"/>
                <a:gd name="T51" fmla="*/ 0 h 223"/>
                <a:gd name="T52" fmla="*/ 2147483647 w 483"/>
                <a:gd name="T53" fmla="*/ 2147483647 h 223"/>
                <a:gd name="T54" fmla="*/ 2147483647 w 483"/>
                <a:gd name="T55" fmla="*/ 0 h 223"/>
                <a:gd name="T56" fmla="*/ 2147483647 w 483"/>
                <a:gd name="T57" fmla="*/ 0 h 223"/>
                <a:gd name="T58" fmla="*/ 2147483647 w 483"/>
                <a:gd name="T59" fmla="*/ 2147483647 h 223"/>
                <a:gd name="T60" fmla="*/ 2147483647 w 483"/>
                <a:gd name="T61" fmla="*/ 0 h 223"/>
                <a:gd name="T62" fmla="*/ 2147483647 w 483"/>
                <a:gd name="T63" fmla="*/ 2147483647 h 223"/>
                <a:gd name="T64" fmla="*/ 2147483647 w 483"/>
                <a:gd name="T65" fmla="*/ 0 h 223"/>
                <a:gd name="T66" fmla="*/ 2147483647 w 483"/>
                <a:gd name="T67" fmla="*/ 0 h 223"/>
                <a:gd name="T68" fmla="*/ 2147483647 w 483"/>
                <a:gd name="T69" fmla="*/ 2147483647 h 223"/>
                <a:gd name="T70" fmla="*/ 2147483647 w 483"/>
                <a:gd name="T71" fmla="*/ 2147483647 h 223"/>
                <a:gd name="T72" fmla="*/ 2147483647 w 483"/>
                <a:gd name="T73" fmla="*/ 2147483647 h 223"/>
                <a:gd name="T74" fmla="*/ 2147483647 w 483"/>
                <a:gd name="T75" fmla="*/ 2147483647 h 223"/>
                <a:gd name="T76" fmla="*/ 2147483647 w 483"/>
                <a:gd name="T77" fmla="*/ 2147483647 h 223"/>
                <a:gd name="T78" fmla="*/ 2147483647 w 483"/>
                <a:gd name="T79" fmla="*/ 2147483647 h 223"/>
                <a:gd name="T80" fmla="*/ 2147483647 w 483"/>
                <a:gd name="T81" fmla="*/ 2147483647 h 223"/>
                <a:gd name="T82" fmla="*/ 2147483647 w 483"/>
                <a:gd name="T83" fmla="*/ 2147483647 h 223"/>
                <a:gd name="T84" fmla="*/ 2147483647 w 483"/>
                <a:gd name="T85" fmla="*/ 2147483647 h 223"/>
                <a:gd name="T86" fmla="*/ 2147483647 w 483"/>
                <a:gd name="T87" fmla="*/ 2147483647 h 2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83" h="223">
                  <a:moveTo>
                    <a:pt x="483" y="204"/>
                  </a:moveTo>
                  <a:lnTo>
                    <a:pt x="481" y="211"/>
                  </a:lnTo>
                  <a:lnTo>
                    <a:pt x="477" y="217"/>
                  </a:lnTo>
                  <a:lnTo>
                    <a:pt x="471" y="222"/>
                  </a:lnTo>
                  <a:lnTo>
                    <a:pt x="463" y="223"/>
                  </a:lnTo>
                  <a:lnTo>
                    <a:pt x="441" y="223"/>
                  </a:lnTo>
                  <a:lnTo>
                    <a:pt x="441" y="217"/>
                  </a:lnTo>
                  <a:lnTo>
                    <a:pt x="463" y="217"/>
                  </a:lnTo>
                  <a:lnTo>
                    <a:pt x="462" y="217"/>
                  </a:lnTo>
                  <a:lnTo>
                    <a:pt x="469" y="216"/>
                  </a:lnTo>
                  <a:lnTo>
                    <a:pt x="468" y="216"/>
                  </a:lnTo>
                  <a:lnTo>
                    <a:pt x="473" y="213"/>
                  </a:lnTo>
                  <a:lnTo>
                    <a:pt x="472" y="214"/>
                  </a:lnTo>
                  <a:lnTo>
                    <a:pt x="476" y="208"/>
                  </a:lnTo>
                  <a:lnTo>
                    <a:pt x="475" y="210"/>
                  </a:lnTo>
                  <a:lnTo>
                    <a:pt x="477" y="203"/>
                  </a:lnTo>
                  <a:lnTo>
                    <a:pt x="483" y="204"/>
                  </a:lnTo>
                  <a:close/>
                  <a:moveTo>
                    <a:pt x="417" y="223"/>
                  </a:moveTo>
                  <a:lnTo>
                    <a:pt x="369" y="223"/>
                  </a:lnTo>
                  <a:lnTo>
                    <a:pt x="369" y="217"/>
                  </a:lnTo>
                  <a:lnTo>
                    <a:pt x="417" y="217"/>
                  </a:lnTo>
                  <a:lnTo>
                    <a:pt x="417" y="223"/>
                  </a:lnTo>
                  <a:close/>
                  <a:moveTo>
                    <a:pt x="345" y="223"/>
                  </a:moveTo>
                  <a:lnTo>
                    <a:pt x="297" y="223"/>
                  </a:lnTo>
                  <a:lnTo>
                    <a:pt x="297" y="217"/>
                  </a:lnTo>
                  <a:lnTo>
                    <a:pt x="345" y="217"/>
                  </a:lnTo>
                  <a:lnTo>
                    <a:pt x="345" y="223"/>
                  </a:lnTo>
                  <a:close/>
                  <a:moveTo>
                    <a:pt x="273" y="223"/>
                  </a:moveTo>
                  <a:lnTo>
                    <a:pt x="225" y="223"/>
                  </a:lnTo>
                  <a:lnTo>
                    <a:pt x="225" y="217"/>
                  </a:lnTo>
                  <a:lnTo>
                    <a:pt x="273" y="217"/>
                  </a:lnTo>
                  <a:lnTo>
                    <a:pt x="273" y="223"/>
                  </a:lnTo>
                  <a:close/>
                  <a:moveTo>
                    <a:pt x="201" y="223"/>
                  </a:moveTo>
                  <a:lnTo>
                    <a:pt x="153" y="223"/>
                  </a:lnTo>
                  <a:lnTo>
                    <a:pt x="153" y="217"/>
                  </a:lnTo>
                  <a:lnTo>
                    <a:pt x="201" y="217"/>
                  </a:lnTo>
                  <a:lnTo>
                    <a:pt x="201" y="223"/>
                  </a:lnTo>
                  <a:close/>
                  <a:moveTo>
                    <a:pt x="129" y="223"/>
                  </a:moveTo>
                  <a:lnTo>
                    <a:pt x="81" y="223"/>
                  </a:lnTo>
                  <a:lnTo>
                    <a:pt x="81" y="217"/>
                  </a:lnTo>
                  <a:lnTo>
                    <a:pt x="129" y="217"/>
                  </a:lnTo>
                  <a:lnTo>
                    <a:pt x="129" y="223"/>
                  </a:lnTo>
                  <a:close/>
                  <a:moveTo>
                    <a:pt x="57" y="223"/>
                  </a:moveTo>
                  <a:lnTo>
                    <a:pt x="20" y="223"/>
                  </a:lnTo>
                  <a:lnTo>
                    <a:pt x="13" y="222"/>
                  </a:lnTo>
                  <a:lnTo>
                    <a:pt x="9" y="219"/>
                  </a:lnTo>
                  <a:lnTo>
                    <a:pt x="12" y="214"/>
                  </a:lnTo>
                  <a:lnTo>
                    <a:pt x="16" y="216"/>
                  </a:lnTo>
                  <a:lnTo>
                    <a:pt x="15" y="216"/>
                  </a:lnTo>
                  <a:lnTo>
                    <a:pt x="21" y="217"/>
                  </a:lnTo>
                  <a:lnTo>
                    <a:pt x="20" y="217"/>
                  </a:lnTo>
                  <a:lnTo>
                    <a:pt x="57" y="217"/>
                  </a:lnTo>
                  <a:lnTo>
                    <a:pt x="57" y="223"/>
                  </a:lnTo>
                  <a:close/>
                  <a:moveTo>
                    <a:pt x="0" y="194"/>
                  </a:moveTo>
                  <a:lnTo>
                    <a:pt x="0" y="146"/>
                  </a:lnTo>
                  <a:lnTo>
                    <a:pt x="6" y="146"/>
                  </a:lnTo>
                  <a:lnTo>
                    <a:pt x="6" y="194"/>
                  </a:lnTo>
                  <a:lnTo>
                    <a:pt x="0" y="194"/>
                  </a:lnTo>
                  <a:close/>
                  <a:moveTo>
                    <a:pt x="0" y="122"/>
                  </a:moveTo>
                  <a:lnTo>
                    <a:pt x="0" y="74"/>
                  </a:lnTo>
                  <a:lnTo>
                    <a:pt x="6" y="74"/>
                  </a:lnTo>
                  <a:lnTo>
                    <a:pt x="6" y="122"/>
                  </a:lnTo>
                  <a:lnTo>
                    <a:pt x="0" y="122"/>
                  </a:lnTo>
                  <a:close/>
                  <a:moveTo>
                    <a:pt x="0" y="50"/>
                  </a:moveTo>
                  <a:lnTo>
                    <a:pt x="0" y="20"/>
                  </a:lnTo>
                  <a:lnTo>
                    <a:pt x="2" y="12"/>
                  </a:lnTo>
                  <a:lnTo>
                    <a:pt x="7" y="6"/>
                  </a:lnTo>
                  <a:lnTo>
                    <a:pt x="11" y="3"/>
                  </a:lnTo>
                  <a:lnTo>
                    <a:pt x="14" y="8"/>
                  </a:lnTo>
                  <a:lnTo>
                    <a:pt x="10" y="11"/>
                  </a:lnTo>
                  <a:lnTo>
                    <a:pt x="11" y="10"/>
                  </a:lnTo>
                  <a:lnTo>
                    <a:pt x="7" y="15"/>
                  </a:lnTo>
                  <a:lnTo>
                    <a:pt x="8" y="14"/>
                  </a:lnTo>
                  <a:lnTo>
                    <a:pt x="6" y="21"/>
                  </a:lnTo>
                  <a:lnTo>
                    <a:pt x="6" y="20"/>
                  </a:lnTo>
                  <a:lnTo>
                    <a:pt x="6" y="50"/>
                  </a:lnTo>
                  <a:lnTo>
                    <a:pt x="0" y="50"/>
                  </a:lnTo>
                  <a:close/>
                  <a:moveTo>
                    <a:pt x="36" y="0"/>
                  </a:moveTo>
                  <a:lnTo>
                    <a:pt x="84" y="0"/>
                  </a:lnTo>
                  <a:lnTo>
                    <a:pt x="84" y="6"/>
                  </a:lnTo>
                  <a:lnTo>
                    <a:pt x="36" y="6"/>
                  </a:lnTo>
                  <a:lnTo>
                    <a:pt x="36" y="0"/>
                  </a:lnTo>
                  <a:close/>
                  <a:moveTo>
                    <a:pt x="108" y="0"/>
                  </a:moveTo>
                  <a:lnTo>
                    <a:pt x="156" y="0"/>
                  </a:lnTo>
                  <a:lnTo>
                    <a:pt x="156" y="6"/>
                  </a:lnTo>
                  <a:lnTo>
                    <a:pt x="108" y="6"/>
                  </a:lnTo>
                  <a:lnTo>
                    <a:pt x="108" y="0"/>
                  </a:lnTo>
                  <a:close/>
                  <a:moveTo>
                    <a:pt x="180" y="0"/>
                  </a:moveTo>
                  <a:lnTo>
                    <a:pt x="228" y="0"/>
                  </a:lnTo>
                  <a:lnTo>
                    <a:pt x="228" y="6"/>
                  </a:lnTo>
                  <a:lnTo>
                    <a:pt x="180" y="6"/>
                  </a:lnTo>
                  <a:lnTo>
                    <a:pt x="180" y="0"/>
                  </a:lnTo>
                  <a:close/>
                  <a:moveTo>
                    <a:pt x="252" y="0"/>
                  </a:moveTo>
                  <a:lnTo>
                    <a:pt x="300" y="0"/>
                  </a:lnTo>
                  <a:lnTo>
                    <a:pt x="300" y="6"/>
                  </a:lnTo>
                  <a:lnTo>
                    <a:pt x="252" y="6"/>
                  </a:lnTo>
                  <a:lnTo>
                    <a:pt x="252" y="0"/>
                  </a:lnTo>
                  <a:close/>
                  <a:moveTo>
                    <a:pt x="324" y="0"/>
                  </a:moveTo>
                  <a:lnTo>
                    <a:pt x="372" y="0"/>
                  </a:lnTo>
                  <a:lnTo>
                    <a:pt x="372" y="6"/>
                  </a:lnTo>
                  <a:lnTo>
                    <a:pt x="324" y="6"/>
                  </a:lnTo>
                  <a:lnTo>
                    <a:pt x="324" y="0"/>
                  </a:lnTo>
                  <a:close/>
                  <a:moveTo>
                    <a:pt x="396" y="0"/>
                  </a:moveTo>
                  <a:lnTo>
                    <a:pt x="444" y="0"/>
                  </a:lnTo>
                  <a:lnTo>
                    <a:pt x="444" y="6"/>
                  </a:lnTo>
                  <a:lnTo>
                    <a:pt x="396" y="6"/>
                  </a:lnTo>
                  <a:lnTo>
                    <a:pt x="396" y="0"/>
                  </a:lnTo>
                  <a:close/>
                  <a:moveTo>
                    <a:pt x="469" y="2"/>
                  </a:moveTo>
                  <a:lnTo>
                    <a:pt x="471" y="2"/>
                  </a:lnTo>
                  <a:lnTo>
                    <a:pt x="477" y="6"/>
                  </a:lnTo>
                  <a:lnTo>
                    <a:pt x="481" y="12"/>
                  </a:lnTo>
                  <a:lnTo>
                    <a:pt x="483" y="20"/>
                  </a:lnTo>
                  <a:lnTo>
                    <a:pt x="483" y="47"/>
                  </a:lnTo>
                  <a:lnTo>
                    <a:pt x="477" y="47"/>
                  </a:lnTo>
                  <a:lnTo>
                    <a:pt x="477" y="20"/>
                  </a:lnTo>
                  <a:lnTo>
                    <a:pt x="477" y="21"/>
                  </a:lnTo>
                  <a:lnTo>
                    <a:pt x="475" y="14"/>
                  </a:lnTo>
                  <a:lnTo>
                    <a:pt x="476" y="15"/>
                  </a:lnTo>
                  <a:lnTo>
                    <a:pt x="472" y="10"/>
                  </a:lnTo>
                  <a:lnTo>
                    <a:pt x="473" y="11"/>
                  </a:lnTo>
                  <a:lnTo>
                    <a:pt x="468" y="7"/>
                  </a:lnTo>
                  <a:lnTo>
                    <a:pt x="469" y="8"/>
                  </a:lnTo>
                  <a:lnTo>
                    <a:pt x="468" y="7"/>
                  </a:lnTo>
                  <a:lnTo>
                    <a:pt x="469" y="2"/>
                  </a:lnTo>
                  <a:close/>
                  <a:moveTo>
                    <a:pt x="483" y="71"/>
                  </a:moveTo>
                  <a:lnTo>
                    <a:pt x="483" y="119"/>
                  </a:lnTo>
                  <a:lnTo>
                    <a:pt x="477" y="119"/>
                  </a:lnTo>
                  <a:lnTo>
                    <a:pt x="477" y="71"/>
                  </a:lnTo>
                  <a:lnTo>
                    <a:pt x="483" y="71"/>
                  </a:lnTo>
                  <a:close/>
                  <a:moveTo>
                    <a:pt x="483" y="143"/>
                  </a:moveTo>
                  <a:lnTo>
                    <a:pt x="483" y="191"/>
                  </a:lnTo>
                  <a:lnTo>
                    <a:pt x="477" y="191"/>
                  </a:lnTo>
                  <a:lnTo>
                    <a:pt x="477" y="143"/>
                  </a:lnTo>
                  <a:lnTo>
                    <a:pt x="483" y="143"/>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9" name="Freeform 31"/>
            <p:cNvSpPr>
              <a:spLocks/>
            </p:cNvSpPr>
            <p:nvPr/>
          </p:nvSpPr>
          <p:spPr bwMode="auto">
            <a:xfrm>
              <a:off x="2961270" y="2903538"/>
              <a:ext cx="757237" cy="250825"/>
            </a:xfrm>
            <a:custGeom>
              <a:avLst/>
              <a:gdLst>
                <a:gd name="T0" fmla="*/ 2147483647 w 1270"/>
                <a:gd name="T1" fmla="*/ 2147483647 h 420"/>
                <a:gd name="T2" fmla="*/ 2147483647 w 1270"/>
                <a:gd name="T3" fmla="*/ 2147483647 h 420"/>
                <a:gd name="T4" fmla="*/ 2147483647 w 1270"/>
                <a:gd name="T5" fmla="*/ 2147483647 h 420"/>
                <a:gd name="T6" fmla="*/ 0 w 1270"/>
                <a:gd name="T7" fmla="*/ 2147483647 h 420"/>
                <a:gd name="T8" fmla="*/ 0 w 1270"/>
                <a:gd name="T9" fmla="*/ 2147483647 h 420"/>
                <a:gd name="T10" fmla="*/ 2147483647 w 1270"/>
                <a:gd name="T11" fmla="*/ 0 h 420"/>
                <a:gd name="T12" fmla="*/ 2147483647 w 1270"/>
                <a:gd name="T13" fmla="*/ 0 h 420"/>
                <a:gd name="T14" fmla="*/ 2147483647 w 1270"/>
                <a:gd name="T15" fmla="*/ 2147483647 h 420"/>
                <a:gd name="T16" fmla="*/ 2147483647 w 1270"/>
                <a:gd name="T17" fmla="*/ 2147483647 h 420"/>
                <a:gd name="T18" fmla="*/ 2147483647 w 1270"/>
                <a:gd name="T19" fmla="*/ 2147483647 h 4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420">
                  <a:moveTo>
                    <a:pt x="1270" y="374"/>
                  </a:moveTo>
                  <a:cubicBezTo>
                    <a:pt x="1270" y="399"/>
                    <a:pt x="1250" y="420"/>
                    <a:pt x="1225" y="420"/>
                  </a:cubicBezTo>
                  <a:lnTo>
                    <a:pt x="45" y="420"/>
                  </a:lnTo>
                  <a:cubicBezTo>
                    <a:pt x="21" y="420"/>
                    <a:pt x="0" y="399"/>
                    <a:pt x="0" y="374"/>
                  </a:cubicBezTo>
                  <a:lnTo>
                    <a:pt x="0" y="46"/>
                  </a:lnTo>
                  <a:cubicBezTo>
                    <a:pt x="0" y="21"/>
                    <a:pt x="21" y="0"/>
                    <a:pt x="45" y="0"/>
                  </a:cubicBezTo>
                  <a:lnTo>
                    <a:pt x="1225" y="0"/>
                  </a:lnTo>
                  <a:cubicBezTo>
                    <a:pt x="1250" y="0"/>
                    <a:pt x="1270" y="21"/>
                    <a:pt x="1270" y="46"/>
                  </a:cubicBezTo>
                  <a:lnTo>
                    <a:pt x="1270" y="374"/>
                  </a:lnTo>
                  <a:close/>
                </a:path>
              </a:pathLst>
            </a:custGeom>
            <a:solidFill>
              <a:schemeClr val="tx2">
                <a:lumMod val="60000"/>
                <a:lumOff val="40000"/>
              </a:schemeClr>
            </a:solidFill>
            <a:ln w="0">
              <a:solidFill>
                <a:schemeClr val="tx1"/>
              </a:solidFill>
              <a:prstDash val="solid"/>
              <a:round/>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0" name="Freeform 32"/>
            <p:cNvSpPr>
              <a:spLocks/>
            </p:cNvSpPr>
            <p:nvPr/>
          </p:nvSpPr>
          <p:spPr bwMode="auto">
            <a:xfrm>
              <a:off x="2961270" y="2903538"/>
              <a:ext cx="757237" cy="250825"/>
            </a:xfrm>
            <a:custGeom>
              <a:avLst/>
              <a:gdLst>
                <a:gd name="T0" fmla="*/ 2147483647 w 1270"/>
                <a:gd name="T1" fmla="*/ 2147483647 h 420"/>
                <a:gd name="T2" fmla="*/ 2147483647 w 1270"/>
                <a:gd name="T3" fmla="*/ 2147483647 h 420"/>
                <a:gd name="T4" fmla="*/ 2147483647 w 1270"/>
                <a:gd name="T5" fmla="*/ 2147483647 h 420"/>
                <a:gd name="T6" fmla="*/ 0 w 1270"/>
                <a:gd name="T7" fmla="*/ 2147483647 h 420"/>
                <a:gd name="T8" fmla="*/ 0 w 1270"/>
                <a:gd name="T9" fmla="*/ 2147483647 h 420"/>
                <a:gd name="T10" fmla="*/ 2147483647 w 1270"/>
                <a:gd name="T11" fmla="*/ 0 h 420"/>
                <a:gd name="T12" fmla="*/ 2147483647 w 1270"/>
                <a:gd name="T13" fmla="*/ 0 h 420"/>
                <a:gd name="T14" fmla="*/ 2147483647 w 1270"/>
                <a:gd name="T15" fmla="*/ 2147483647 h 420"/>
                <a:gd name="T16" fmla="*/ 2147483647 w 1270"/>
                <a:gd name="T17" fmla="*/ 2147483647 h 420"/>
                <a:gd name="T18" fmla="*/ 2147483647 w 1270"/>
                <a:gd name="T19" fmla="*/ 2147483647 h 4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0" h="420">
                  <a:moveTo>
                    <a:pt x="1270" y="374"/>
                  </a:moveTo>
                  <a:cubicBezTo>
                    <a:pt x="1270" y="399"/>
                    <a:pt x="1250" y="420"/>
                    <a:pt x="1225" y="420"/>
                  </a:cubicBezTo>
                  <a:lnTo>
                    <a:pt x="45" y="420"/>
                  </a:lnTo>
                  <a:cubicBezTo>
                    <a:pt x="21" y="420"/>
                    <a:pt x="0" y="399"/>
                    <a:pt x="0" y="374"/>
                  </a:cubicBezTo>
                  <a:lnTo>
                    <a:pt x="0" y="46"/>
                  </a:lnTo>
                  <a:cubicBezTo>
                    <a:pt x="0" y="21"/>
                    <a:pt x="21" y="0"/>
                    <a:pt x="45" y="0"/>
                  </a:cubicBezTo>
                  <a:lnTo>
                    <a:pt x="1225" y="0"/>
                  </a:lnTo>
                  <a:cubicBezTo>
                    <a:pt x="1250" y="0"/>
                    <a:pt x="1270" y="21"/>
                    <a:pt x="1270" y="46"/>
                  </a:cubicBezTo>
                  <a:lnTo>
                    <a:pt x="1270" y="374"/>
                  </a:lnTo>
                  <a:close/>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1" name="Freeform 33"/>
            <p:cNvSpPr>
              <a:spLocks/>
            </p:cNvSpPr>
            <p:nvPr/>
          </p:nvSpPr>
          <p:spPr bwMode="auto">
            <a:xfrm>
              <a:off x="7812670" y="1982788"/>
              <a:ext cx="558878" cy="350838"/>
            </a:xfrm>
            <a:custGeom>
              <a:avLst/>
              <a:gdLst>
                <a:gd name="T0" fmla="*/ 2147483647 w 907"/>
                <a:gd name="T1" fmla="*/ 2147483647 h 589"/>
                <a:gd name="T2" fmla="*/ 2147483647 w 907"/>
                <a:gd name="T3" fmla="*/ 2147483647 h 589"/>
                <a:gd name="T4" fmla="*/ 2147483647 w 907"/>
                <a:gd name="T5" fmla="*/ 2147483647 h 589"/>
                <a:gd name="T6" fmla="*/ 0 w 907"/>
                <a:gd name="T7" fmla="*/ 2147483647 h 589"/>
                <a:gd name="T8" fmla="*/ 0 w 907"/>
                <a:gd name="T9" fmla="*/ 2147483647 h 589"/>
                <a:gd name="T10" fmla="*/ 2147483647 w 907"/>
                <a:gd name="T11" fmla="*/ 0 h 589"/>
                <a:gd name="T12" fmla="*/ 2147483647 w 907"/>
                <a:gd name="T13" fmla="*/ 0 h 589"/>
                <a:gd name="T14" fmla="*/ 2147483647 w 907"/>
                <a:gd name="T15" fmla="*/ 2147483647 h 589"/>
                <a:gd name="T16" fmla="*/ 2147483647 w 907"/>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89">
                  <a:moveTo>
                    <a:pt x="907" y="544"/>
                  </a:moveTo>
                  <a:cubicBezTo>
                    <a:pt x="907" y="569"/>
                    <a:pt x="886" y="589"/>
                    <a:pt x="861" y="589"/>
                  </a:cubicBezTo>
                  <a:lnTo>
                    <a:pt x="45" y="589"/>
                  </a:lnTo>
                  <a:cubicBezTo>
                    <a:pt x="20" y="589"/>
                    <a:pt x="0" y="569"/>
                    <a:pt x="0" y="544"/>
                  </a:cubicBezTo>
                  <a:lnTo>
                    <a:pt x="0" y="45"/>
                  </a:lnTo>
                  <a:cubicBezTo>
                    <a:pt x="0" y="20"/>
                    <a:pt x="20" y="0"/>
                    <a:pt x="45" y="0"/>
                  </a:cubicBezTo>
                  <a:lnTo>
                    <a:pt x="861" y="0"/>
                  </a:lnTo>
                  <a:cubicBezTo>
                    <a:pt x="886" y="0"/>
                    <a:pt x="907" y="20"/>
                    <a:pt x="907" y="45"/>
                  </a:cubicBezTo>
                  <a:lnTo>
                    <a:pt x="907" y="54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2" name="Freeform 34"/>
            <p:cNvSpPr>
              <a:spLocks/>
            </p:cNvSpPr>
            <p:nvPr/>
          </p:nvSpPr>
          <p:spPr bwMode="auto">
            <a:xfrm>
              <a:off x="5713995" y="2954338"/>
              <a:ext cx="647700" cy="782637"/>
            </a:xfrm>
            <a:custGeom>
              <a:avLst/>
              <a:gdLst>
                <a:gd name="T0" fmla="*/ 2147483647 w 1088"/>
                <a:gd name="T1" fmla="*/ 2147483647 h 1316"/>
                <a:gd name="T2" fmla="*/ 2147483647 w 1088"/>
                <a:gd name="T3" fmla="*/ 2147483647 h 1316"/>
                <a:gd name="T4" fmla="*/ 2147483647 w 1088"/>
                <a:gd name="T5" fmla="*/ 2147483647 h 1316"/>
                <a:gd name="T6" fmla="*/ 0 w 1088"/>
                <a:gd name="T7" fmla="*/ 2147483647 h 1316"/>
                <a:gd name="T8" fmla="*/ 0 w 1088"/>
                <a:gd name="T9" fmla="*/ 2147483647 h 1316"/>
                <a:gd name="T10" fmla="*/ 2147483647 w 1088"/>
                <a:gd name="T11" fmla="*/ 0 h 1316"/>
                <a:gd name="T12" fmla="*/ 2147483647 w 1088"/>
                <a:gd name="T13" fmla="*/ 0 h 1316"/>
                <a:gd name="T14" fmla="*/ 2147483647 w 1088"/>
                <a:gd name="T15" fmla="*/ 2147483647 h 1316"/>
                <a:gd name="T16" fmla="*/ 2147483647 w 1088"/>
                <a:gd name="T17" fmla="*/ 2147483647 h 13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8" h="1316">
                  <a:moveTo>
                    <a:pt x="1088" y="1271"/>
                  </a:moveTo>
                  <a:cubicBezTo>
                    <a:pt x="1088" y="1296"/>
                    <a:pt x="1068" y="1316"/>
                    <a:pt x="1043" y="1316"/>
                  </a:cubicBezTo>
                  <a:lnTo>
                    <a:pt x="45" y="1316"/>
                  </a:lnTo>
                  <a:cubicBezTo>
                    <a:pt x="20" y="1316"/>
                    <a:pt x="0" y="1296"/>
                    <a:pt x="0" y="1271"/>
                  </a:cubicBezTo>
                  <a:lnTo>
                    <a:pt x="0" y="46"/>
                  </a:lnTo>
                  <a:cubicBezTo>
                    <a:pt x="0" y="21"/>
                    <a:pt x="20" y="0"/>
                    <a:pt x="45" y="0"/>
                  </a:cubicBezTo>
                  <a:lnTo>
                    <a:pt x="1043" y="0"/>
                  </a:lnTo>
                  <a:cubicBezTo>
                    <a:pt x="1068" y="0"/>
                    <a:pt x="1088" y="21"/>
                    <a:pt x="1088" y="46"/>
                  </a:cubicBezTo>
                  <a:lnTo>
                    <a:pt x="1088" y="1271"/>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 name="Freeform 35"/>
            <p:cNvSpPr>
              <a:spLocks/>
            </p:cNvSpPr>
            <p:nvPr/>
          </p:nvSpPr>
          <p:spPr bwMode="auto">
            <a:xfrm>
              <a:off x="7812670" y="3170238"/>
              <a:ext cx="558878" cy="350838"/>
            </a:xfrm>
            <a:custGeom>
              <a:avLst/>
              <a:gdLst>
                <a:gd name="T0" fmla="*/ 2147483647 w 907"/>
                <a:gd name="T1" fmla="*/ 2147483647 h 589"/>
                <a:gd name="T2" fmla="*/ 2147483647 w 907"/>
                <a:gd name="T3" fmla="*/ 2147483647 h 589"/>
                <a:gd name="T4" fmla="*/ 2147483647 w 907"/>
                <a:gd name="T5" fmla="*/ 2147483647 h 589"/>
                <a:gd name="T6" fmla="*/ 0 w 907"/>
                <a:gd name="T7" fmla="*/ 2147483647 h 589"/>
                <a:gd name="T8" fmla="*/ 0 w 907"/>
                <a:gd name="T9" fmla="*/ 2147483647 h 589"/>
                <a:gd name="T10" fmla="*/ 2147483647 w 907"/>
                <a:gd name="T11" fmla="*/ 0 h 589"/>
                <a:gd name="T12" fmla="*/ 2147483647 w 907"/>
                <a:gd name="T13" fmla="*/ 0 h 589"/>
                <a:gd name="T14" fmla="*/ 2147483647 w 907"/>
                <a:gd name="T15" fmla="*/ 2147483647 h 589"/>
                <a:gd name="T16" fmla="*/ 2147483647 w 907"/>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89">
                  <a:moveTo>
                    <a:pt x="907" y="544"/>
                  </a:moveTo>
                  <a:cubicBezTo>
                    <a:pt x="907" y="569"/>
                    <a:pt x="886" y="589"/>
                    <a:pt x="861" y="589"/>
                  </a:cubicBezTo>
                  <a:lnTo>
                    <a:pt x="45" y="589"/>
                  </a:lnTo>
                  <a:cubicBezTo>
                    <a:pt x="20" y="589"/>
                    <a:pt x="0" y="569"/>
                    <a:pt x="0" y="544"/>
                  </a:cubicBezTo>
                  <a:lnTo>
                    <a:pt x="0" y="45"/>
                  </a:lnTo>
                  <a:cubicBezTo>
                    <a:pt x="0" y="20"/>
                    <a:pt x="20" y="0"/>
                    <a:pt x="45" y="0"/>
                  </a:cubicBezTo>
                  <a:lnTo>
                    <a:pt x="861" y="0"/>
                  </a:lnTo>
                  <a:cubicBezTo>
                    <a:pt x="886" y="0"/>
                    <a:pt x="907" y="20"/>
                    <a:pt x="907" y="45"/>
                  </a:cubicBezTo>
                  <a:lnTo>
                    <a:pt x="907" y="54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 name="Freeform 36"/>
            <p:cNvSpPr>
              <a:spLocks/>
            </p:cNvSpPr>
            <p:nvPr/>
          </p:nvSpPr>
          <p:spPr bwMode="auto">
            <a:xfrm>
              <a:off x="5713995" y="4143375"/>
              <a:ext cx="647700" cy="782638"/>
            </a:xfrm>
            <a:custGeom>
              <a:avLst/>
              <a:gdLst>
                <a:gd name="T0" fmla="*/ 2147483647 w 1088"/>
                <a:gd name="T1" fmla="*/ 2147483647 h 1316"/>
                <a:gd name="T2" fmla="*/ 2147483647 w 1088"/>
                <a:gd name="T3" fmla="*/ 2147483647 h 1316"/>
                <a:gd name="T4" fmla="*/ 2147483647 w 1088"/>
                <a:gd name="T5" fmla="*/ 2147483647 h 1316"/>
                <a:gd name="T6" fmla="*/ 0 w 1088"/>
                <a:gd name="T7" fmla="*/ 2147483647 h 1316"/>
                <a:gd name="T8" fmla="*/ 0 w 1088"/>
                <a:gd name="T9" fmla="*/ 2147483647 h 1316"/>
                <a:gd name="T10" fmla="*/ 2147483647 w 1088"/>
                <a:gd name="T11" fmla="*/ 0 h 1316"/>
                <a:gd name="T12" fmla="*/ 2147483647 w 1088"/>
                <a:gd name="T13" fmla="*/ 0 h 1316"/>
                <a:gd name="T14" fmla="*/ 2147483647 w 1088"/>
                <a:gd name="T15" fmla="*/ 2147483647 h 1316"/>
                <a:gd name="T16" fmla="*/ 2147483647 w 1088"/>
                <a:gd name="T17" fmla="*/ 2147483647 h 13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8" h="1316">
                  <a:moveTo>
                    <a:pt x="1088" y="1270"/>
                  </a:moveTo>
                  <a:cubicBezTo>
                    <a:pt x="1088" y="1295"/>
                    <a:pt x="1068" y="1316"/>
                    <a:pt x="1043" y="1316"/>
                  </a:cubicBezTo>
                  <a:lnTo>
                    <a:pt x="45" y="1316"/>
                  </a:lnTo>
                  <a:cubicBezTo>
                    <a:pt x="20" y="1316"/>
                    <a:pt x="0" y="1295"/>
                    <a:pt x="0" y="1270"/>
                  </a:cubicBezTo>
                  <a:lnTo>
                    <a:pt x="0" y="45"/>
                  </a:lnTo>
                  <a:cubicBezTo>
                    <a:pt x="0" y="20"/>
                    <a:pt x="20" y="0"/>
                    <a:pt x="45" y="0"/>
                  </a:cubicBezTo>
                  <a:lnTo>
                    <a:pt x="1043" y="0"/>
                  </a:lnTo>
                  <a:cubicBezTo>
                    <a:pt x="1068" y="0"/>
                    <a:pt x="1088" y="20"/>
                    <a:pt x="1088" y="45"/>
                  </a:cubicBezTo>
                  <a:lnTo>
                    <a:pt x="1088" y="1270"/>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 name="Freeform 37"/>
            <p:cNvSpPr>
              <a:spLocks/>
            </p:cNvSpPr>
            <p:nvPr/>
          </p:nvSpPr>
          <p:spPr bwMode="auto">
            <a:xfrm>
              <a:off x="7812670" y="4359275"/>
              <a:ext cx="558878" cy="350838"/>
            </a:xfrm>
            <a:custGeom>
              <a:avLst/>
              <a:gdLst>
                <a:gd name="T0" fmla="*/ 2147483647 w 907"/>
                <a:gd name="T1" fmla="*/ 2147483647 h 590"/>
                <a:gd name="T2" fmla="*/ 2147483647 w 907"/>
                <a:gd name="T3" fmla="*/ 2147483647 h 590"/>
                <a:gd name="T4" fmla="*/ 2147483647 w 907"/>
                <a:gd name="T5" fmla="*/ 2147483647 h 590"/>
                <a:gd name="T6" fmla="*/ 0 w 907"/>
                <a:gd name="T7" fmla="*/ 2147483647 h 590"/>
                <a:gd name="T8" fmla="*/ 0 w 907"/>
                <a:gd name="T9" fmla="*/ 2147483647 h 590"/>
                <a:gd name="T10" fmla="*/ 2147483647 w 907"/>
                <a:gd name="T11" fmla="*/ 0 h 590"/>
                <a:gd name="T12" fmla="*/ 2147483647 w 907"/>
                <a:gd name="T13" fmla="*/ 0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90">
                  <a:moveTo>
                    <a:pt x="907" y="544"/>
                  </a:moveTo>
                  <a:cubicBezTo>
                    <a:pt x="907" y="569"/>
                    <a:pt x="886" y="590"/>
                    <a:pt x="861" y="590"/>
                  </a:cubicBezTo>
                  <a:lnTo>
                    <a:pt x="45" y="590"/>
                  </a:lnTo>
                  <a:cubicBezTo>
                    <a:pt x="20" y="590"/>
                    <a:pt x="0" y="569"/>
                    <a:pt x="0" y="544"/>
                  </a:cubicBezTo>
                  <a:lnTo>
                    <a:pt x="0" y="45"/>
                  </a:lnTo>
                  <a:cubicBezTo>
                    <a:pt x="0" y="20"/>
                    <a:pt x="20" y="0"/>
                    <a:pt x="45" y="0"/>
                  </a:cubicBezTo>
                  <a:lnTo>
                    <a:pt x="861" y="0"/>
                  </a:lnTo>
                  <a:cubicBezTo>
                    <a:pt x="886" y="0"/>
                    <a:pt x="907" y="20"/>
                    <a:pt x="907" y="45"/>
                  </a:cubicBezTo>
                  <a:lnTo>
                    <a:pt x="907" y="54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 name="Freeform 38"/>
            <p:cNvSpPr>
              <a:spLocks/>
            </p:cNvSpPr>
            <p:nvPr/>
          </p:nvSpPr>
          <p:spPr bwMode="auto">
            <a:xfrm>
              <a:off x="5713995" y="5330825"/>
              <a:ext cx="647700" cy="782638"/>
            </a:xfrm>
            <a:custGeom>
              <a:avLst/>
              <a:gdLst>
                <a:gd name="T0" fmla="*/ 2147483647 w 1088"/>
                <a:gd name="T1" fmla="*/ 2147483647 h 1316"/>
                <a:gd name="T2" fmla="*/ 2147483647 w 1088"/>
                <a:gd name="T3" fmla="*/ 2147483647 h 1316"/>
                <a:gd name="T4" fmla="*/ 2147483647 w 1088"/>
                <a:gd name="T5" fmla="*/ 2147483647 h 1316"/>
                <a:gd name="T6" fmla="*/ 0 w 1088"/>
                <a:gd name="T7" fmla="*/ 2147483647 h 1316"/>
                <a:gd name="T8" fmla="*/ 0 w 1088"/>
                <a:gd name="T9" fmla="*/ 2147483647 h 1316"/>
                <a:gd name="T10" fmla="*/ 2147483647 w 1088"/>
                <a:gd name="T11" fmla="*/ 0 h 1316"/>
                <a:gd name="T12" fmla="*/ 2147483647 w 1088"/>
                <a:gd name="T13" fmla="*/ 0 h 1316"/>
                <a:gd name="T14" fmla="*/ 2147483647 w 1088"/>
                <a:gd name="T15" fmla="*/ 2147483647 h 1316"/>
                <a:gd name="T16" fmla="*/ 2147483647 w 1088"/>
                <a:gd name="T17" fmla="*/ 2147483647 h 13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8" h="1316">
                  <a:moveTo>
                    <a:pt x="1088" y="1271"/>
                  </a:moveTo>
                  <a:cubicBezTo>
                    <a:pt x="1088" y="1296"/>
                    <a:pt x="1068" y="1316"/>
                    <a:pt x="1043" y="1316"/>
                  </a:cubicBezTo>
                  <a:lnTo>
                    <a:pt x="45" y="1316"/>
                  </a:lnTo>
                  <a:cubicBezTo>
                    <a:pt x="20" y="1316"/>
                    <a:pt x="0" y="1296"/>
                    <a:pt x="0" y="1271"/>
                  </a:cubicBezTo>
                  <a:lnTo>
                    <a:pt x="0" y="46"/>
                  </a:lnTo>
                  <a:cubicBezTo>
                    <a:pt x="0" y="21"/>
                    <a:pt x="20" y="0"/>
                    <a:pt x="45" y="0"/>
                  </a:cubicBezTo>
                  <a:lnTo>
                    <a:pt x="1043" y="0"/>
                  </a:lnTo>
                  <a:cubicBezTo>
                    <a:pt x="1068" y="0"/>
                    <a:pt x="1088" y="21"/>
                    <a:pt x="1088" y="46"/>
                  </a:cubicBezTo>
                  <a:lnTo>
                    <a:pt x="1088" y="1271"/>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 name="Freeform 39"/>
            <p:cNvSpPr>
              <a:spLocks/>
            </p:cNvSpPr>
            <p:nvPr/>
          </p:nvSpPr>
          <p:spPr bwMode="auto">
            <a:xfrm>
              <a:off x="7812670" y="5546725"/>
              <a:ext cx="558878" cy="350838"/>
            </a:xfrm>
            <a:custGeom>
              <a:avLst/>
              <a:gdLst>
                <a:gd name="T0" fmla="*/ 2147483647 w 907"/>
                <a:gd name="T1" fmla="*/ 2147483647 h 589"/>
                <a:gd name="T2" fmla="*/ 2147483647 w 907"/>
                <a:gd name="T3" fmla="*/ 2147483647 h 589"/>
                <a:gd name="T4" fmla="*/ 2147483647 w 907"/>
                <a:gd name="T5" fmla="*/ 2147483647 h 589"/>
                <a:gd name="T6" fmla="*/ 0 w 907"/>
                <a:gd name="T7" fmla="*/ 2147483647 h 589"/>
                <a:gd name="T8" fmla="*/ 0 w 907"/>
                <a:gd name="T9" fmla="*/ 2147483647 h 589"/>
                <a:gd name="T10" fmla="*/ 2147483647 w 907"/>
                <a:gd name="T11" fmla="*/ 0 h 589"/>
                <a:gd name="T12" fmla="*/ 2147483647 w 907"/>
                <a:gd name="T13" fmla="*/ 0 h 589"/>
                <a:gd name="T14" fmla="*/ 2147483647 w 907"/>
                <a:gd name="T15" fmla="*/ 2147483647 h 589"/>
                <a:gd name="T16" fmla="*/ 2147483647 w 907"/>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89">
                  <a:moveTo>
                    <a:pt x="907" y="544"/>
                  </a:moveTo>
                  <a:cubicBezTo>
                    <a:pt x="907" y="569"/>
                    <a:pt x="886" y="589"/>
                    <a:pt x="861" y="589"/>
                  </a:cubicBezTo>
                  <a:lnTo>
                    <a:pt x="45" y="589"/>
                  </a:lnTo>
                  <a:cubicBezTo>
                    <a:pt x="20" y="589"/>
                    <a:pt x="0" y="569"/>
                    <a:pt x="0" y="544"/>
                  </a:cubicBezTo>
                  <a:lnTo>
                    <a:pt x="0" y="45"/>
                  </a:lnTo>
                  <a:cubicBezTo>
                    <a:pt x="0" y="20"/>
                    <a:pt x="20" y="0"/>
                    <a:pt x="45" y="0"/>
                  </a:cubicBezTo>
                  <a:lnTo>
                    <a:pt x="861" y="0"/>
                  </a:lnTo>
                  <a:cubicBezTo>
                    <a:pt x="886" y="0"/>
                    <a:pt x="907" y="20"/>
                    <a:pt x="907" y="45"/>
                  </a:cubicBezTo>
                  <a:lnTo>
                    <a:pt x="907" y="54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 name="Freeform 40"/>
            <p:cNvSpPr>
              <a:spLocks/>
            </p:cNvSpPr>
            <p:nvPr/>
          </p:nvSpPr>
          <p:spPr bwMode="auto">
            <a:xfrm>
              <a:off x="3734382" y="1071563"/>
              <a:ext cx="1746250" cy="757237"/>
            </a:xfrm>
            <a:custGeom>
              <a:avLst/>
              <a:gdLst>
                <a:gd name="T0" fmla="*/ 2147483647 w 2932"/>
                <a:gd name="T1" fmla="*/ 2147483647 h 1271"/>
                <a:gd name="T2" fmla="*/ 2147483647 w 2932"/>
                <a:gd name="T3" fmla="*/ 2147483647 h 1271"/>
                <a:gd name="T4" fmla="*/ 2147483647 w 2932"/>
                <a:gd name="T5" fmla="*/ 2147483647 h 1271"/>
                <a:gd name="T6" fmla="*/ 0 w 2932"/>
                <a:gd name="T7" fmla="*/ 2147483647 h 1271"/>
                <a:gd name="T8" fmla="*/ 0 w 2932"/>
                <a:gd name="T9" fmla="*/ 2147483647 h 1271"/>
                <a:gd name="T10" fmla="*/ 2147483647 w 2932"/>
                <a:gd name="T11" fmla="*/ 0 h 1271"/>
                <a:gd name="T12" fmla="*/ 2147483647 w 2932"/>
                <a:gd name="T13" fmla="*/ 0 h 1271"/>
                <a:gd name="T14" fmla="*/ 2147483647 w 2932"/>
                <a:gd name="T15" fmla="*/ 2147483647 h 1271"/>
                <a:gd name="T16" fmla="*/ 2147483647 w 2932"/>
                <a:gd name="T17" fmla="*/ 2147483647 h 1271"/>
                <a:gd name="T18" fmla="*/ 2147483647 w 2932"/>
                <a:gd name="T19" fmla="*/ 2147483647 h 12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32" h="1271">
                  <a:moveTo>
                    <a:pt x="2932" y="1225"/>
                  </a:moveTo>
                  <a:cubicBezTo>
                    <a:pt x="2932" y="1250"/>
                    <a:pt x="2911" y="1271"/>
                    <a:pt x="2887" y="1271"/>
                  </a:cubicBezTo>
                  <a:lnTo>
                    <a:pt x="45" y="1271"/>
                  </a:lnTo>
                  <a:cubicBezTo>
                    <a:pt x="20" y="1271"/>
                    <a:pt x="0" y="1250"/>
                    <a:pt x="0" y="1225"/>
                  </a:cubicBezTo>
                  <a:lnTo>
                    <a:pt x="0" y="46"/>
                  </a:lnTo>
                  <a:cubicBezTo>
                    <a:pt x="0" y="21"/>
                    <a:pt x="20" y="0"/>
                    <a:pt x="45" y="0"/>
                  </a:cubicBezTo>
                  <a:lnTo>
                    <a:pt x="2887" y="0"/>
                  </a:lnTo>
                  <a:cubicBezTo>
                    <a:pt x="2911" y="0"/>
                    <a:pt x="2932" y="21"/>
                    <a:pt x="2932" y="46"/>
                  </a:cubicBezTo>
                  <a:lnTo>
                    <a:pt x="2932" y="1225"/>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9" name="Freeform 48"/>
            <p:cNvSpPr>
              <a:spLocks/>
            </p:cNvSpPr>
            <p:nvPr/>
          </p:nvSpPr>
          <p:spPr bwMode="auto">
            <a:xfrm>
              <a:off x="3970920" y="289560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0" name="Freeform 49"/>
            <p:cNvSpPr>
              <a:spLocks/>
            </p:cNvSpPr>
            <p:nvPr/>
          </p:nvSpPr>
          <p:spPr bwMode="auto">
            <a:xfrm>
              <a:off x="3970920" y="3717925"/>
              <a:ext cx="53975" cy="109538"/>
            </a:xfrm>
            <a:custGeom>
              <a:avLst/>
              <a:gdLst>
                <a:gd name="T0" fmla="*/ 0 w 34"/>
                <a:gd name="T1" fmla="*/ 0 h 69"/>
                <a:gd name="T2" fmla="*/ 2147483647 w 34"/>
                <a:gd name="T3" fmla="*/ 2147483647 h 69"/>
                <a:gd name="T4" fmla="*/ 0 w 34"/>
                <a:gd name="T5" fmla="*/ 2147483647 h 69"/>
                <a:gd name="T6" fmla="*/ 0 w 34"/>
                <a:gd name="T7" fmla="*/ 0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9">
                  <a:moveTo>
                    <a:pt x="0" y="0"/>
                  </a:moveTo>
                  <a:lnTo>
                    <a:pt x="34" y="35"/>
                  </a:lnTo>
                  <a:lnTo>
                    <a:pt x="0" y="69"/>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1" name="Freeform 50"/>
            <p:cNvSpPr>
              <a:spLocks/>
            </p:cNvSpPr>
            <p:nvPr/>
          </p:nvSpPr>
          <p:spPr bwMode="auto">
            <a:xfrm>
              <a:off x="4553532" y="6127750"/>
              <a:ext cx="107950" cy="53975"/>
            </a:xfrm>
            <a:custGeom>
              <a:avLst/>
              <a:gdLst>
                <a:gd name="T0" fmla="*/ 0 w 68"/>
                <a:gd name="T1" fmla="*/ 2147483647 h 34"/>
                <a:gd name="T2" fmla="*/ 2147483647 w 68"/>
                <a:gd name="T3" fmla="*/ 0 h 34"/>
                <a:gd name="T4" fmla="*/ 2147483647 w 68"/>
                <a:gd name="T5" fmla="*/ 2147483647 h 34"/>
                <a:gd name="T6" fmla="*/ 0 w 68"/>
                <a:gd name="T7" fmla="*/ 2147483647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0" y="34"/>
                  </a:moveTo>
                  <a:lnTo>
                    <a:pt x="34" y="0"/>
                  </a:lnTo>
                  <a:lnTo>
                    <a:pt x="68" y="34"/>
                  </a:lnTo>
                  <a:lnTo>
                    <a:pt x="0" y="34"/>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2" name="Freeform 51"/>
            <p:cNvSpPr>
              <a:spLocks/>
            </p:cNvSpPr>
            <p:nvPr/>
          </p:nvSpPr>
          <p:spPr bwMode="auto">
            <a:xfrm>
              <a:off x="4553532" y="6226175"/>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3" name="Freeform 52"/>
            <p:cNvSpPr>
              <a:spLocks/>
            </p:cNvSpPr>
            <p:nvPr/>
          </p:nvSpPr>
          <p:spPr bwMode="auto">
            <a:xfrm>
              <a:off x="5174245" y="6127750"/>
              <a:ext cx="109537" cy="53975"/>
            </a:xfrm>
            <a:custGeom>
              <a:avLst/>
              <a:gdLst>
                <a:gd name="T0" fmla="*/ 0 w 69"/>
                <a:gd name="T1" fmla="*/ 2147483647 h 34"/>
                <a:gd name="T2" fmla="*/ 2147483647 w 69"/>
                <a:gd name="T3" fmla="*/ 0 h 34"/>
                <a:gd name="T4" fmla="*/ 2147483647 w 69"/>
                <a:gd name="T5" fmla="*/ 2147483647 h 34"/>
                <a:gd name="T6" fmla="*/ 0 w 69"/>
                <a:gd name="T7" fmla="*/ 2147483647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34">
                  <a:moveTo>
                    <a:pt x="0" y="34"/>
                  </a:moveTo>
                  <a:lnTo>
                    <a:pt x="34" y="0"/>
                  </a:lnTo>
                  <a:lnTo>
                    <a:pt x="69" y="34"/>
                  </a:lnTo>
                  <a:lnTo>
                    <a:pt x="0" y="34"/>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4" name="Freeform 53"/>
            <p:cNvSpPr>
              <a:spLocks/>
            </p:cNvSpPr>
            <p:nvPr/>
          </p:nvSpPr>
          <p:spPr bwMode="auto">
            <a:xfrm>
              <a:off x="5174245" y="6226175"/>
              <a:ext cx="109537" cy="53975"/>
            </a:xfrm>
            <a:custGeom>
              <a:avLst/>
              <a:gdLst>
                <a:gd name="T0" fmla="*/ 2147483647 w 69"/>
                <a:gd name="T1" fmla="*/ 0 h 34"/>
                <a:gd name="T2" fmla="*/ 2147483647 w 69"/>
                <a:gd name="T3" fmla="*/ 2147483647 h 34"/>
                <a:gd name="T4" fmla="*/ 0 w 69"/>
                <a:gd name="T5" fmla="*/ 0 h 34"/>
                <a:gd name="T6" fmla="*/ 2147483647 w 6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34">
                  <a:moveTo>
                    <a:pt x="69" y="0"/>
                  </a:moveTo>
                  <a:lnTo>
                    <a:pt x="34" y="34"/>
                  </a:lnTo>
                  <a:lnTo>
                    <a:pt x="0" y="0"/>
                  </a:lnTo>
                  <a:lnTo>
                    <a:pt x="69"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 name="Freeform 54"/>
            <p:cNvSpPr>
              <a:spLocks/>
            </p:cNvSpPr>
            <p:nvPr/>
          </p:nvSpPr>
          <p:spPr bwMode="auto">
            <a:xfrm>
              <a:off x="3015245" y="6257925"/>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6" name="Freeform 55"/>
            <p:cNvSpPr>
              <a:spLocks/>
            </p:cNvSpPr>
            <p:nvPr/>
          </p:nvSpPr>
          <p:spPr bwMode="auto">
            <a:xfrm>
              <a:off x="4823407" y="625792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7" name="Freeform 56"/>
            <p:cNvSpPr>
              <a:spLocks/>
            </p:cNvSpPr>
            <p:nvPr/>
          </p:nvSpPr>
          <p:spPr bwMode="auto">
            <a:xfrm>
              <a:off x="4958345" y="6257925"/>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8" name="Freeform 57"/>
            <p:cNvSpPr>
              <a:spLocks/>
            </p:cNvSpPr>
            <p:nvPr/>
          </p:nvSpPr>
          <p:spPr bwMode="auto">
            <a:xfrm>
              <a:off x="5442532" y="625792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9" name="Freeform 58"/>
            <p:cNvSpPr>
              <a:spLocks/>
            </p:cNvSpPr>
            <p:nvPr/>
          </p:nvSpPr>
          <p:spPr bwMode="auto">
            <a:xfrm>
              <a:off x="3015245" y="5884863"/>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0" name="Freeform 59"/>
            <p:cNvSpPr>
              <a:spLocks/>
            </p:cNvSpPr>
            <p:nvPr/>
          </p:nvSpPr>
          <p:spPr bwMode="auto">
            <a:xfrm>
              <a:off x="3648657" y="588486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1" name="Freeform 60"/>
            <p:cNvSpPr>
              <a:spLocks/>
            </p:cNvSpPr>
            <p:nvPr/>
          </p:nvSpPr>
          <p:spPr bwMode="auto">
            <a:xfrm>
              <a:off x="5645732" y="23225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2" name="Freeform 61"/>
            <p:cNvSpPr>
              <a:spLocks/>
            </p:cNvSpPr>
            <p:nvPr/>
          </p:nvSpPr>
          <p:spPr bwMode="auto">
            <a:xfrm>
              <a:off x="5645732" y="54927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3" name="Freeform 62"/>
            <p:cNvSpPr>
              <a:spLocks/>
            </p:cNvSpPr>
            <p:nvPr/>
          </p:nvSpPr>
          <p:spPr bwMode="auto">
            <a:xfrm>
              <a:off x="5645732" y="447992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4" name="Freeform 63"/>
            <p:cNvSpPr>
              <a:spLocks/>
            </p:cNvSpPr>
            <p:nvPr/>
          </p:nvSpPr>
          <p:spPr bwMode="auto">
            <a:xfrm>
              <a:off x="5645732" y="3292475"/>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5" name="Freeform 64"/>
            <p:cNvSpPr>
              <a:spLocks/>
            </p:cNvSpPr>
            <p:nvPr/>
          </p:nvSpPr>
          <p:spPr bwMode="auto">
            <a:xfrm>
              <a:off x="5296482" y="3865563"/>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3"/>
                  </a:lnTo>
                  <a:lnTo>
                    <a:pt x="34" y="0"/>
                  </a:lnTo>
                  <a:lnTo>
                    <a:pt x="34" y="68"/>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6" name="Freeform 65"/>
            <p:cNvSpPr>
              <a:spLocks/>
            </p:cNvSpPr>
            <p:nvPr/>
          </p:nvSpPr>
          <p:spPr bwMode="auto">
            <a:xfrm>
              <a:off x="6785557" y="1766888"/>
              <a:ext cx="269875" cy="295275"/>
            </a:xfrm>
            <a:custGeom>
              <a:avLst/>
              <a:gdLst>
                <a:gd name="T0" fmla="*/ 2147483647 w 454"/>
                <a:gd name="T1" fmla="*/ 2147483647 h 498"/>
                <a:gd name="T2" fmla="*/ 2147483647 w 454"/>
                <a:gd name="T3" fmla="*/ 2147483647 h 498"/>
                <a:gd name="T4" fmla="*/ 2147483647 w 454"/>
                <a:gd name="T5" fmla="*/ 2147483647 h 498"/>
                <a:gd name="T6" fmla="*/ 0 w 454"/>
                <a:gd name="T7" fmla="*/ 2147483647 h 498"/>
                <a:gd name="T8" fmla="*/ 0 w 454"/>
                <a:gd name="T9" fmla="*/ 2147483647 h 498"/>
                <a:gd name="T10" fmla="*/ 2147483647 w 454"/>
                <a:gd name="T11" fmla="*/ 0 h 498"/>
                <a:gd name="T12" fmla="*/ 2147483647 w 454"/>
                <a:gd name="T13" fmla="*/ 0 h 498"/>
                <a:gd name="T14" fmla="*/ 2147483647 w 454"/>
                <a:gd name="T15" fmla="*/ 2147483647 h 498"/>
                <a:gd name="T16" fmla="*/ 2147483647 w 454"/>
                <a:gd name="T17" fmla="*/ 2147483647 h 4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8">
                  <a:moveTo>
                    <a:pt x="454" y="453"/>
                  </a:moveTo>
                  <a:cubicBezTo>
                    <a:pt x="454" y="478"/>
                    <a:pt x="434" y="498"/>
                    <a:pt x="409" y="498"/>
                  </a:cubicBezTo>
                  <a:lnTo>
                    <a:pt x="46" y="498"/>
                  </a:lnTo>
                  <a:cubicBezTo>
                    <a:pt x="21" y="498"/>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7" name="Freeform 66"/>
            <p:cNvSpPr>
              <a:spLocks/>
            </p:cNvSpPr>
            <p:nvPr/>
          </p:nvSpPr>
          <p:spPr bwMode="auto">
            <a:xfrm>
              <a:off x="6488695" y="1766888"/>
              <a:ext cx="269875" cy="295275"/>
            </a:xfrm>
            <a:custGeom>
              <a:avLst/>
              <a:gdLst>
                <a:gd name="T0" fmla="*/ 2147483647 w 454"/>
                <a:gd name="T1" fmla="*/ 2147483647 h 498"/>
                <a:gd name="T2" fmla="*/ 2147483647 w 454"/>
                <a:gd name="T3" fmla="*/ 2147483647 h 498"/>
                <a:gd name="T4" fmla="*/ 2147483647 w 454"/>
                <a:gd name="T5" fmla="*/ 2147483647 h 498"/>
                <a:gd name="T6" fmla="*/ 0 w 454"/>
                <a:gd name="T7" fmla="*/ 2147483647 h 498"/>
                <a:gd name="T8" fmla="*/ 0 w 454"/>
                <a:gd name="T9" fmla="*/ 2147483647 h 498"/>
                <a:gd name="T10" fmla="*/ 2147483647 w 454"/>
                <a:gd name="T11" fmla="*/ 0 h 498"/>
                <a:gd name="T12" fmla="*/ 2147483647 w 454"/>
                <a:gd name="T13" fmla="*/ 0 h 498"/>
                <a:gd name="T14" fmla="*/ 2147483647 w 454"/>
                <a:gd name="T15" fmla="*/ 2147483647 h 498"/>
                <a:gd name="T16" fmla="*/ 2147483647 w 454"/>
                <a:gd name="T17" fmla="*/ 2147483647 h 4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8">
                  <a:moveTo>
                    <a:pt x="454" y="453"/>
                  </a:moveTo>
                  <a:cubicBezTo>
                    <a:pt x="454" y="478"/>
                    <a:pt x="434" y="498"/>
                    <a:pt x="409" y="498"/>
                  </a:cubicBezTo>
                  <a:lnTo>
                    <a:pt x="46" y="498"/>
                  </a:lnTo>
                  <a:cubicBezTo>
                    <a:pt x="21" y="498"/>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8" name="Freeform 67"/>
            <p:cNvSpPr>
              <a:spLocks/>
            </p:cNvSpPr>
            <p:nvPr/>
          </p:nvSpPr>
          <p:spPr bwMode="auto">
            <a:xfrm>
              <a:off x="7082420" y="1766888"/>
              <a:ext cx="271462" cy="295275"/>
            </a:xfrm>
            <a:custGeom>
              <a:avLst/>
              <a:gdLst>
                <a:gd name="T0" fmla="*/ 2147483647 w 454"/>
                <a:gd name="T1" fmla="*/ 2147483647 h 498"/>
                <a:gd name="T2" fmla="*/ 2147483647 w 454"/>
                <a:gd name="T3" fmla="*/ 2147483647 h 498"/>
                <a:gd name="T4" fmla="*/ 2147483647 w 454"/>
                <a:gd name="T5" fmla="*/ 2147483647 h 498"/>
                <a:gd name="T6" fmla="*/ 0 w 454"/>
                <a:gd name="T7" fmla="*/ 2147483647 h 498"/>
                <a:gd name="T8" fmla="*/ 0 w 454"/>
                <a:gd name="T9" fmla="*/ 2147483647 h 498"/>
                <a:gd name="T10" fmla="*/ 2147483647 w 454"/>
                <a:gd name="T11" fmla="*/ 0 h 498"/>
                <a:gd name="T12" fmla="*/ 2147483647 w 454"/>
                <a:gd name="T13" fmla="*/ 0 h 498"/>
                <a:gd name="T14" fmla="*/ 2147483647 w 454"/>
                <a:gd name="T15" fmla="*/ 2147483647 h 498"/>
                <a:gd name="T16" fmla="*/ 2147483647 w 454"/>
                <a:gd name="T17" fmla="*/ 2147483647 h 4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8">
                  <a:moveTo>
                    <a:pt x="454" y="453"/>
                  </a:moveTo>
                  <a:cubicBezTo>
                    <a:pt x="454" y="478"/>
                    <a:pt x="433" y="498"/>
                    <a:pt x="408" y="498"/>
                  </a:cubicBezTo>
                  <a:lnTo>
                    <a:pt x="46" y="498"/>
                  </a:lnTo>
                  <a:cubicBezTo>
                    <a:pt x="21" y="498"/>
                    <a:pt x="0" y="478"/>
                    <a:pt x="0" y="453"/>
                  </a:cubicBezTo>
                  <a:lnTo>
                    <a:pt x="0" y="45"/>
                  </a:lnTo>
                  <a:cubicBezTo>
                    <a:pt x="0" y="20"/>
                    <a:pt x="21" y="0"/>
                    <a:pt x="46" y="0"/>
                  </a:cubicBezTo>
                  <a:lnTo>
                    <a:pt x="408" y="0"/>
                  </a:lnTo>
                  <a:cubicBezTo>
                    <a:pt x="433"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9" name="Freeform 68"/>
            <p:cNvSpPr>
              <a:spLocks/>
            </p:cNvSpPr>
            <p:nvPr/>
          </p:nvSpPr>
          <p:spPr bwMode="auto">
            <a:xfrm>
              <a:off x="6785557" y="2252663"/>
              <a:ext cx="269875" cy="296862"/>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3"/>
                  </a:moveTo>
                  <a:cubicBezTo>
                    <a:pt x="454" y="478"/>
                    <a:pt x="434" y="499"/>
                    <a:pt x="409" y="499"/>
                  </a:cubicBezTo>
                  <a:lnTo>
                    <a:pt x="46" y="499"/>
                  </a:lnTo>
                  <a:cubicBezTo>
                    <a:pt x="21" y="499"/>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60" name="Freeform 69"/>
            <p:cNvSpPr>
              <a:spLocks/>
            </p:cNvSpPr>
            <p:nvPr/>
          </p:nvSpPr>
          <p:spPr bwMode="auto">
            <a:xfrm>
              <a:off x="6488695" y="2252663"/>
              <a:ext cx="269875" cy="296862"/>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3"/>
                  </a:moveTo>
                  <a:cubicBezTo>
                    <a:pt x="454" y="478"/>
                    <a:pt x="434" y="499"/>
                    <a:pt x="409" y="499"/>
                  </a:cubicBezTo>
                  <a:lnTo>
                    <a:pt x="46" y="499"/>
                  </a:lnTo>
                  <a:cubicBezTo>
                    <a:pt x="21" y="499"/>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61" name="Freeform 70"/>
            <p:cNvSpPr>
              <a:spLocks/>
            </p:cNvSpPr>
            <p:nvPr/>
          </p:nvSpPr>
          <p:spPr bwMode="auto">
            <a:xfrm>
              <a:off x="7082420" y="2252663"/>
              <a:ext cx="271462" cy="296862"/>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3"/>
                  </a:moveTo>
                  <a:cubicBezTo>
                    <a:pt x="454" y="478"/>
                    <a:pt x="433" y="499"/>
                    <a:pt x="408" y="499"/>
                  </a:cubicBezTo>
                  <a:lnTo>
                    <a:pt x="46" y="499"/>
                  </a:lnTo>
                  <a:cubicBezTo>
                    <a:pt x="21" y="499"/>
                    <a:pt x="0" y="478"/>
                    <a:pt x="0" y="453"/>
                  </a:cubicBezTo>
                  <a:lnTo>
                    <a:pt x="0" y="45"/>
                  </a:lnTo>
                  <a:cubicBezTo>
                    <a:pt x="0" y="20"/>
                    <a:pt x="21" y="0"/>
                    <a:pt x="46" y="0"/>
                  </a:cubicBezTo>
                  <a:lnTo>
                    <a:pt x="408" y="0"/>
                  </a:lnTo>
                  <a:cubicBezTo>
                    <a:pt x="433"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62" name="Freeform 71"/>
            <p:cNvSpPr>
              <a:spLocks/>
            </p:cNvSpPr>
            <p:nvPr/>
          </p:nvSpPr>
          <p:spPr bwMode="auto">
            <a:xfrm>
              <a:off x="6422020" y="23479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3"/>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63" name="Freeform 72"/>
            <p:cNvSpPr>
              <a:spLocks/>
            </p:cNvSpPr>
            <p:nvPr/>
          </p:nvSpPr>
          <p:spPr bwMode="auto">
            <a:xfrm>
              <a:off x="7955545" y="2379663"/>
              <a:ext cx="53975" cy="109537"/>
            </a:xfrm>
            <a:custGeom>
              <a:avLst/>
              <a:gdLst>
                <a:gd name="T0" fmla="*/ 2147483647 w 34"/>
                <a:gd name="T1" fmla="*/ 2147483647 h 69"/>
                <a:gd name="T2" fmla="*/ 0 w 34"/>
                <a:gd name="T3" fmla="*/ 2147483647 h 69"/>
                <a:gd name="T4" fmla="*/ 2147483647 w 34"/>
                <a:gd name="T5" fmla="*/ 0 h 69"/>
                <a:gd name="T6" fmla="*/ 2147483647 w 34"/>
                <a:gd name="T7" fmla="*/ 2147483647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9">
                  <a:moveTo>
                    <a:pt x="34" y="69"/>
                  </a:moveTo>
                  <a:lnTo>
                    <a:pt x="0" y="34"/>
                  </a:lnTo>
                  <a:lnTo>
                    <a:pt x="34" y="0"/>
                  </a:lnTo>
                  <a:lnTo>
                    <a:pt x="34" y="69"/>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64" name="Freeform 73"/>
            <p:cNvSpPr>
              <a:spLocks/>
            </p:cNvSpPr>
            <p:nvPr/>
          </p:nvSpPr>
          <p:spPr bwMode="auto">
            <a:xfrm>
              <a:off x="6422020" y="18605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65" name="Freeform 74"/>
            <p:cNvSpPr>
              <a:spLocks/>
            </p:cNvSpPr>
            <p:nvPr/>
          </p:nvSpPr>
          <p:spPr bwMode="auto">
            <a:xfrm>
              <a:off x="6785557" y="2954338"/>
              <a:ext cx="269875" cy="296862"/>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4"/>
                  </a:moveTo>
                  <a:cubicBezTo>
                    <a:pt x="454" y="479"/>
                    <a:pt x="434" y="499"/>
                    <a:pt x="409" y="499"/>
                  </a:cubicBezTo>
                  <a:lnTo>
                    <a:pt x="46" y="499"/>
                  </a:lnTo>
                  <a:cubicBezTo>
                    <a:pt x="21" y="499"/>
                    <a:pt x="0" y="479"/>
                    <a:pt x="0" y="454"/>
                  </a:cubicBezTo>
                  <a:lnTo>
                    <a:pt x="0" y="46"/>
                  </a:lnTo>
                  <a:cubicBezTo>
                    <a:pt x="0" y="21"/>
                    <a:pt x="21" y="0"/>
                    <a:pt x="46" y="0"/>
                  </a:cubicBezTo>
                  <a:lnTo>
                    <a:pt x="409" y="0"/>
                  </a:lnTo>
                  <a:cubicBezTo>
                    <a:pt x="434" y="0"/>
                    <a:pt x="454" y="21"/>
                    <a:pt x="454" y="46"/>
                  </a:cubicBezTo>
                  <a:lnTo>
                    <a:pt x="454" y="45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66" name="Freeform 75"/>
            <p:cNvSpPr>
              <a:spLocks/>
            </p:cNvSpPr>
            <p:nvPr/>
          </p:nvSpPr>
          <p:spPr bwMode="auto">
            <a:xfrm>
              <a:off x="6488695" y="2954338"/>
              <a:ext cx="269875" cy="296862"/>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4"/>
                  </a:moveTo>
                  <a:cubicBezTo>
                    <a:pt x="454" y="479"/>
                    <a:pt x="434" y="499"/>
                    <a:pt x="409" y="499"/>
                  </a:cubicBezTo>
                  <a:lnTo>
                    <a:pt x="46" y="499"/>
                  </a:lnTo>
                  <a:cubicBezTo>
                    <a:pt x="21" y="499"/>
                    <a:pt x="0" y="479"/>
                    <a:pt x="0" y="454"/>
                  </a:cubicBezTo>
                  <a:lnTo>
                    <a:pt x="0" y="46"/>
                  </a:lnTo>
                  <a:cubicBezTo>
                    <a:pt x="0" y="21"/>
                    <a:pt x="21" y="0"/>
                    <a:pt x="46" y="0"/>
                  </a:cubicBezTo>
                  <a:lnTo>
                    <a:pt x="409" y="0"/>
                  </a:lnTo>
                  <a:cubicBezTo>
                    <a:pt x="434" y="0"/>
                    <a:pt x="454" y="21"/>
                    <a:pt x="454" y="46"/>
                  </a:cubicBezTo>
                  <a:lnTo>
                    <a:pt x="454" y="45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67" name="Freeform 76"/>
            <p:cNvSpPr>
              <a:spLocks/>
            </p:cNvSpPr>
            <p:nvPr/>
          </p:nvSpPr>
          <p:spPr bwMode="auto">
            <a:xfrm>
              <a:off x="7082420" y="2954338"/>
              <a:ext cx="271462" cy="296862"/>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4"/>
                  </a:moveTo>
                  <a:cubicBezTo>
                    <a:pt x="454" y="479"/>
                    <a:pt x="433" y="499"/>
                    <a:pt x="408" y="499"/>
                  </a:cubicBezTo>
                  <a:lnTo>
                    <a:pt x="46" y="499"/>
                  </a:lnTo>
                  <a:cubicBezTo>
                    <a:pt x="21" y="499"/>
                    <a:pt x="0" y="479"/>
                    <a:pt x="0" y="454"/>
                  </a:cubicBezTo>
                  <a:lnTo>
                    <a:pt x="0" y="46"/>
                  </a:lnTo>
                  <a:cubicBezTo>
                    <a:pt x="0" y="21"/>
                    <a:pt x="21" y="0"/>
                    <a:pt x="46" y="0"/>
                  </a:cubicBezTo>
                  <a:lnTo>
                    <a:pt x="408" y="0"/>
                  </a:lnTo>
                  <a:cubicBezTo>
                    <a:pt x="433" y="0"/>
                    <a:pt x="454" y="21"/>
                    <a:pt x="454" y="46"/>
                  </a:cubicBezTo>
                  <a:lnTo>
                    <a:pt x="454" y="45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68" name="Freeform 77"/>
            <p:cNvSpPr>
              <a:spLocks/>
            </p:cNvSpPr>
            <p:nvPr/>
          </p:nvSpPr>
          <p:spPr bwMode="auto">
            <a:xfrm>
              <a:off x="6785557" y="3441700"/>
              <a:ext cx="269875" cy="295275"/>
            </a:xfrm>
            <a:custGeom>
              <a:avLst/>
              <a:gdLst>
                <a:gd name="T0" fmla="*/ 2147483647 w 454"/>
                <a:gd name="T1" fmla="*/ 2147483647 h 498"/>
                <a:gd name="T2" fmla="*/ 2147483647 w 454"/>
                <a:gd name="T3" fmla="*/ 2147483647 h 498"/>
                <a:gd name="T4" fmla="*/ 2147483647 w 454"/>
                <a:gd name="T5" fmla="*/ 2147483647 h 498"/>
                <a:gd name="T6" fmla="*/ 0 w 454"/>
                <a:gd name="T7" fmla="*/ 2147483647 h 498"/>
                <a:gd name="T8" fmla="*/ 0 w 454"/>
                <a:gd name="T9" fmla="*/ 2147483647 h 498"/>
                <a:gd name="T10" fmla="*/ 2147483647 w 454"/>
                <a:gd name="T11" fmla="*/ 0 h 498"/>
                <a:gd name="T12" fmla="*/ 2147483647 w 454"/>
                <a:gd name="T13" fmla="*/ 0 h 498"/>
                <a:gd name="T14" fmla="*/ 2147483647 w 454"/>
                <a:gd name="T15" fmla="*/ 2147483647 h 498"/>
                <a:gd name="T16" fmla="*/ 2147483647 w 454"/>
                <a:gd name="T17" fmla="*/ 2147483647 h 4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8">
                  <a:moveTo>
                    <a:pt x="454" y="453"/>
                  </a:moveTo>
                  <a:cubicBezTo>
                    <a:pt x="454" y="478"/>
                    <a:pt x="434" y="498"/>
                    <a:pt x="409" y="498"/>
                  </a:cubicBezTo>
                  <a:lnTo>
                    <a:pt x="46" y="498"/>
                  </a:lnTo>
                  <a:cubicBezTo>
                    <a:pt x="21" y="498"/>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69" name="Freeform 78"/>
            <p:cNvSpPr>
              <a:spLocks/>
            </p:cNvSpPr>
            <p:nvPr/>
          </p:nvSpPr>
          <p:spPr bwMode="auto">
            <a:xfrm>
              <a:off x="6488695" y="3441700"/>
              <a:ext cx="269875" cy="295275"/>
            </a:xfrm>
            <a:custGeom>
              <a:avLst/>
              <a:gdLst>
                <a:gd name="T0" fmla="*/ 2147483647 w 454"/>
                <a:gd name="T1" fmla="*/ 2147483647 h 498"/>
                <a:gd name="T2" fmla="*/ 2147483647 w 454"/>
                <a:gd name="T3" fmla="*/ 2147483647 h 498"/>
                <a:gd name="T4" fmla="*/ 2147483647 w 454"/>
                <a:gd name="T5" fmla="*/ 2147483647 h 498"/>
                <a:gd name="T6" fmla="*/ 0 w 454"/>
                <a:gd name="T7" fmla="*/ 2147483647 h 498"/>
                <a:gd name="T8" fmla="*/ 0 w 454"/>
                <a:gd name="T9" fmla="*/ 2147483647 h 498"/>
                <a:gd name="T10" fmla="*/ 2147483647 w 454"/>
                <a:gd name="T11" fmla="*/ 0 h 498"/>
                <a:gd name="T12" fmla="*/ 2147483647 w 454"/>
                <a:gd name="T13" fmla="*/ 0 h 498"/>
                <a:gd name="T14" fmla="*/ 2147483647 w 454"/>
                <a:gd name="T15" fmla="*/ 2147483647 h 498"/>
                <a:gd name="T16" fmla="*/ 2147483647 w 454"/>
                <a:gd name="T17" fmla="*/ 2147483647 h 4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8">
                  <a:moveTo>
                    <a:pt x="454" y="453"/>
                  </a:moveTo>
                  <a:cubicBezTo>
                    <a:pt x="454" y="478"/>
                    <a:pt x="434" y="498"/>
                    <a:pt x="409" y="498"/>
                  </a:cubicBezTo>
                  <a:lnTo>
                    <a:pt x="46" y="498"/>
                  </a:lnTo>
                  <a:cubicBezTo>
                    <a:pt x="21" y="498"/>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70" name="Freeform 79"/>
            <p:cNvSpPr>
              <a:spLocks/>
            </p:cNvSpPr>
            <p:nvPr/>
          </p:nvSpPr>
          <p:spPr bwMode="auto">
            <a:xfrm>
              <a:off x="7082420" y="3441700"/>
              <a:ext cx="271462" cy="295275"/>
            </a:xfrm>
            <a:custGeom>
              <a:avLst/>
              <a:gdLst>
                <a:gd name="T0" fmla="*/ 2147483647 w 454"/>
                <a:gd name="T1" fmla="*/ 2147483647 h 498"/>
                <a:gd name="T2" fmla="*/ 2147483647 w 454"/>
                <a:gd name="T3" fmla="*/ 2147483647 h 498"/>
                <a:gd name="T4" fmla="*/ 2147483647 w 454"/>
                <a:gd name="T5" fmla="*/ 2147483647 h 498"/>
                <a:gd name="T6" fmla="*/ 0 w 454"/>
                <a:gd name="T7" fmla="*/ 2147483647 h 498"/>
                <a:gd name="T8" fmla="*/ 0 w 454"/>
                <a:gd name="T9" fmla="*/ 2147483647 h 498"/>
                <a:gd name="T10" fmla="*/ 2147483647 w 454"/>
                <a:gd name="T11" fmla="*/ 0 h 498"/>
                <a:gd name="T12" fmla="*/ 2147483647 w 454"/>
                <a:gd name="T13" fmla="*/ 0 h 498"/>
                <a:gd name="T14" fmla="*/ 2147483647 w 454"/>
                <a:gd name="T15" fmla="*/ 2147483647 h 498"/>
                <a:gd name="T16" fmla="*/ 2147483647 w 454"/>
                <a:gd name="T17" fmla="*/ 2147483647 h 4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8">
                  <a:moveTo>
                    <a:pt x="454" y="453"/>
                  </a:moveTo>
                  <a:cubicBezTo>
                    <a:pt x="454" y="478"/>
                    <a:pt x="433" y="498"/>
                    <a:pt x="408" y="498"/>
                  </a:cubicBezTo>
                  <a:lnTo>
                    <a:pt x="46" y="498"/>
                  </a:lnTo>
                  <a:cubicBezTo>
                    <a:pt x="21" y="498"/>
                    <a:pt x="0" y="478"/>
                    <a:pt x="0" y="453"/>
                  </a:cubicBezTo>
                  <a:lnTo>
                    <a:pt x="0" y="45"/>
                  </a:lnTo>
                  <a:cubicBezTo>
                    <a:pt x="0" y="20"/>
                    <a:pt x="21" y="0"/>
                    <a:pt x="46" y="0"/>
                  </a:cubicBezTo>
                  <a:lnTo>
                    <a:pt x="408" y="0"/>
                  </a:lnTo>
                  <a:cubicBezTo>
                    <a:pt x="433"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71" name="Freeform 80"/>
            <p:cNvSpPr>
              <a:spLocks/>
            </p:cNvSpPr>
            <p:nvPr/>
          </p:nvSpPr>
          <p:spPr bwMode="auto">
            <a:xfrm>
              <a:off x="6422020" y="353536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72" name="Freeform 81"/>
            <p:cNvSpPr>
              <a:spLocks/>
            </p:cNvSpPr>
            <p:nvPr/>
          </p:nvSpPr>
          <p:spPr bwMode="auto">
            <a:xfrm>
              <a:off x="7955545" y="3568700"/>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73" name="Freeform 82"/>
            <p:cNvSpPr>
              <a:spLocks/>
            </p:cNvSpPr>
            <p:nvPr/>
          </p:nvSpPr>
          <p:spPr bwMode="auto">
            <a:xfrm>
              <a:off x="6422020" y="3049588"/>
              <a:ext cx="53975" cy="106362"/>
            </a:xfrm>
            <a:custGeom>
              <a:avLst/>
              <a:gdLst>
                <a:gd name="T0" fmla="*/ 0 w 34"/>
                <a:gd name="T1" fmla="*/ 0 h 67"/>
                <a:gd name="T2" fmla="*/ 2147483647 w 34"/>
                <a:gd name="T3" fmla="*/ 2147483647 h 67"/>
                <a:gd name="T4" fmla="*/ 0 w 34"/>
                <a:gd name="T5" fmla="*/ 2147483647 h 67"/>
                <a:gd name="T6" fmla="*/ 0 w 34"/>
                <a:gd name="T7" fmla="*/ 0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7">
                  <a:moveTo>
                    <a:pt x="0" y="0"/>
                  </a:moveTo>
                  <a:lnTo>
                    <a:pt x="34" y="34"/>
                  </a:lnTo>
                  <a:lnTo>
                    <a:pt x="0" y="67"/>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74" name="Freeform 83"/>
            <p:cNvSpPr>
              <a:spLocks/>
            </p:cNvSpPr>
            <p:nvPr/>
          </p:nvSpPr>
          <p:spPr bwMode="auto">
            <a:xfrm>
              <a:off x="6785557" y="4143375"/>
              <a:ext cx="269875" cy="296863"/>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3"/>
                  </a:moveTo>
                  <a:cubicBezTo>
                    <a:pt x="454" y="478"/>
                    <a:pt x="434" y="499"/>
                    <a:pt x="409" y="499"/>
                  </a:cubicBezTo>
                  <a:lnTo>
                    <a:pt x="46" y="499"/>
                  </a:lnTo>
                  <a:cubicBezTo>
                    <a:pt x="21" y="499"/>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75" name="Freeform 84"/>
            <p:cNvSpPr>
              <a:spLocks/>
            </p:cNvSpPr>
            <p:nvPr/>
          </p:nvSpPr>
          <p:spPr bwMode="auto">
            <a:xfrm>
              <a:off x="6488695" y="4143375"/>
              <a:ext cx="269875" cy="296863"/>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3"/>
                  </a:moveTo>
                  <a:cubicBezTo>
                    <a:pt x="454" y="478"/>
                    <a:pt x="434" y="499"/>
                    <a:pt x="409" y="499"/>
                  </a:cubicBezTo>
                  <a:lnTo>
                    <a:pt x="46" y="499"/>
                  </a:lnTo>
                  <a:cubicBezTo>
                    <a:pt x="21" y="499"/>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76" name="Freeform 85"/>
            <p:cNvSpPr>
              <a:spLocks/>
            </p:cNvSpPr>
            <p:nvPr/>
          </p:nvSpPr>
          <p:spPr bwMode="auto">
            <a:xfrm>
              <a:off x="7082420" y="4143375"/>
              <a:ext cx="271462" cy="296863"/>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3"/>
                  </a:moveTo>
                  <a:cubicBezTo>
                    <a:pt x="454" y="478"/>
                    <a:pt x="433" y="499"/>
                    <a:pt x="408" y="499"/>
                  </a:cubicBezTo>
                  <a:lnTo>
                    <a:pt x="46" y="499"/>
                  </a:lnTo>
                  <a:cubicBezTo>
                    <a:pt x="21" y="499"/>
                    <a:pt x="0" y="478"/>
                    <a:pt x="0" y="453"/>
                  </a:cubicBezTo>
                  <a:lnTo>
                    <a:pt x="0" y="45"/>
                  </a:lnTo>
                  <a:cubicBezTo>
                    <a:pt x="0" y="20"/>
                    <a:pt x="21" y="0"/>
                    <a:pt x="46" y="0"/>
                  </a:cubicBezTo>
                  <a:lnTo>
                    <a:pt x="408" y="0"/>
                  </a:lnTo>
                  <a:cubicBezTo>
                    <a:pt x="433"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chemeClr val="accent2">
                    <a:lumMod val="75000"/>
                  </a:schemeClr>
                </a:solidFill>
                <a:latin typeface="Arial" pitchFamily="34" charset="0"/>
                <a:ea typeface="Verdana" pitchFamily="34" charset="0"/>
                <a:cs typeface="Verdana" pitchFamily="34" charset="0"/>
              </a:endParaRPr>
            </a:p>
          </p:txBody>
        </p:sp>
        <p:sp>
          <p:nvSpPr>
            <p:cNvPr id="77" name="Freeform 86"/>
            <p:cNvSpPr>
              <a:spLocks/>
            </p:cNvSpPr>
            <p:nvPr/>
          </p:nvSpPr>
          <p:spPr bwMode="auto">
            <a:xfrm>
              <a:off x="6785557" y="4629150"/>
              <a:ext cx="269875" cy="296863"/>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3"/>
                  </a:moveTo>
                  <a:cubicBezTo>
                    <a:pt x="454" y="478"/>
                    <a:pt x="434" y="499"/>
                    <a:pt x="409" y="499"/>
                  </a:cubicBezTo>
                  <a:lnTo>
                    <a:pt x="46" y="499"/>
                  </a:lnTo>
                  <a:cubicBezTo>
                    <a:pt x="21" y="499"/>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78" name="Freeform 87"/>
            <p:cNvSpPr>
              <a:spLocks/>
            </p:cNvSpPr>
            <p:nvPr/>
          </p:nvSpPr>
          <p:spPr bwMode="auto">
            <a:xfrm>
              <a:off x="6488695" y="4629150"/>
              <a:ext cx="269875" cy="296863"/>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3"/>
                  </a:moveTo>
                  <a:cubicBezTo>
                    <a:pt x="454" y="478"/>
                    <a:pt x="434" y="499"/>
                    <a:pt x="409" y="499"/>
                  </a:cubicBezTo>
                  <a:lnTo>
                    <a:pt x="46" y="499"/>
                  </a:lnTo>
                  <a:cubicBezTo>
                    <a:pt x="21" y="499"/>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79" name="Freeform 88"/>
            <p:cNvSpPr>
              <a:spLocks/>
            </p:cNvSpPr>
            <p:nvPr/>
          </p:nvSpPr>
          <p:spPr bwMode="auto">
            <a:xfrm>
              <a:off x="7082420" y="4629150"/>
              <a:ext cx="271462" cy="296863"/>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3"/>
                  </a:moveTo>
                  <a:cubicBezTo>
                    <a:pt x="454" y="478"/>
                    <a:pt x="433" y="499"/>
                    <a:pt x="408" y="499"/>
                  </a:cubicBezTo>
                  <a:lnTo>
                    <a:pt x="46" y="499"/>
                  </a:lnTo>
                  <a:cubicBezTo>
                    <a:pt x="21" y="499"/>
                    <a:pt x="0" y="478"/>
                    <a:pt x="0" y="453"/>
                  </a:cubicBezTo>
                  <a:lnTo>
                    <a:pt x="0" y="45"/>
                  </a:lnTo>
                  <a:cubicBezTo>
                    <a:pt x="0" y="20"/>
                    <a:pt x="21" y="0"/>
                    <a:pt x="46" y="0"/>
                  </a:cubicBezTo>
                  <a:lnTo>
                    <a:pt x="408" y="0"/>
                  </a:lnTo>
                  <a:cubicBezTo>
                    <a:pt x="433"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0" name="Freeform 89"/>
            <p:cNvSpPr>
              <a:spLocks/>
            </p:cNvSpPr>
            <p:nvPr/>
          </p:nvSpPr>
          <p:spPr bwMode="auto">
            <a:xfrm>
              <a:off x="6422020" y="4724400"/>
              <a:ext cx="53975" cy="106363"/>
            </a:xfrm>
            <a:custGeom>
              <a:avLst/>
              <a:gdLst>
                <a:gd name="T0" fmla="*/ 0 w 34"/>
                <a:gd name="T1" fmla="*/ 0 h 67"/>
                <a:gd name="T2" fmla="*/ 2147483647 w 34"/>
                <a:gd name="T3" fmla="*/ 2147483647 h 67"/>
                <a:gd name="T4" fmla="*/ 0 w 34"/>
                <a:gd name="T5" fmla="*/ 2147483647 h 67"/>
                <a:gd name="T6" fmla="*/ 0 w 34"/>
                <a:gd name="T7" fmla="*/ 0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7">
                  <a:moveTo>
                    <a:pt x="0" y="0"/>
                  </a:moveTo>
                  <a:lnTo>
                    <a:pt x="34" y="33"/>
                  </a:lnTo>
                  <a:lnTo>
                    <a:pt x="0" y="67"/>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1" name="Freeform 90"/>
            <p:cNvSpPr>
              <a:spLocks/>
            </p:cNvSpPr>
            <p:nvPr/>
          </p:nvSpPr>
          <p:spPr bwMode="auto">
            <a:xfrm>
              <a:off x="7955545" y="4757738"/>
              <a:ext cx="53975" cy="106362"/>
            </a:xfrm>
            <a:custGeom>
              <a:avLst/>
              <a:gdLst>
                <a:gd name="T0" fmla="*/ 2147483647 w 34"/>
                <a:gd name="T1" fmla="*/ 2147483647 h 67"/>
                <a:gd name="T2" fmla="*/ 0 w 34"/>
                <a:gd name="T3" fmla="*/ 2147483647 h 67"/>
                <a:gd name="T4" fmla="*/ 2147483647 w 34"/>
                <a:gd name="T5" fmla="*/ 0 h 67"/>
                <a:gd name="T6" fmla="*/ 2147483647 w 34"/>
                <a:gd name="T7" fmla="*/ 2147483647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7">
                  <a:moveTo>
                    <a:pt x="34" y="67"/>
                  </a:moveTo>
                  <a:lnTo>
                    <a:pt x="0" y="33"/>
                  </a:lnTo>
                  <a:lnTo>
                    <a:pt x="34" y="0"/>
                  </a:lnTo>
                  <a:lnTo>
                    <a:pt x="34" y="67"/>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2" name="Freeform 91"/>
            <p:cNvSpPr>
              <a:spLocks/>
            </p:cNvSpPr>
            <p:nvPr/>
          </p:nvSpPr>
          <p:spPr bwMode="auto">
            <a:xfrm>
              <a:off x="6422020" y="4237038"/>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3" name="Freeform 92"/>
            <p:cNvSpPr>
              <a:spLocks/>
            </p:cNvSpPr>
            <p:nvPr/>
          </p:nvSpPr>
          <p:spPr bwMode="auto">
            <a:xfrm>
              <a:off x="6785557" y="5330825"/>
              <a:ext cx="269875" cy="296863"/>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4"/>
                  </a:moveTo>
                  <a:cubicBezTo>
                    <a:pt x="454" y="479"/>
                    <a:pt x="434" y="499"/>
                    <a:pt x="409" y="499"/>
                  </a:cubicBezTo>
                  <a:lnTo>
                    <a:pt x="46" y="499"/>
                  </a:lnTo>
                  <a:cubicBezTo>
                    <a:pt x="21" y="499"/>
                    <a:pt x="0" y="479"/>
                    <a:pt x="0" y="454"/>
                  </a:cubicBezTo>
                  <a:lnTo>
                    <a:pt x="0" y="46"/>
                  </a:lnTo>
                  <a:cubicBezTo>
                    <a:pt x="0" y="21"/>
                    <a:pt x="21" y="0"/>
                    <a:pt x="46" y="0"/>
                  </a:cubicBezTo>
                  <a:lnTo>
                    <a:pt x="409" y="0"/>
                  </a:lnTo>
                  <a:cubicBezTo>
                    <a:pt x="434" y="0"/>
                    <a:pt x="454" y="21"/>
                    <a:pt x="454" y="46"/>
                  </a:cubicBezTo>
                  <a:lnTo>
                    <a:pt x="454" y="45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4" name="Freeform 93"/>
            <p:cNvSpPr>
              <a:spLocks/>
            </p:cNvSpPr>
            <p:nvPr/>
          </p:nvSpPr>
          <p:spPr bwMode="auto">
            <a:xfrm>
              <a:off x="6488695" y="5330825"/>
              <a:ext cx="269875" cy="296863"/>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4"/>
                  </a:moveTo>
                  <a:cubicBezTo>
                    <a:pt x="454" y="479"/>
                    <a:pt x="434" y="499"/>
                    <a:pt x="409" y="499"/>
                  </a:cubicBezTo>
                  <a:lnTo>
                    <a:pt x="46" y="499"/>
                  </a:lnTo>
                  <a:cubicBezTo>
                    <a:pt x="21" y="499"/>
                    <a:pt x="0" y="479"/>
                    <a:pt x="0" y="454"/>
                  </a:cubicBezTo>
                  <a:lnTo>
                    <a:pt x="0" y="46"/>
                  </a:lnTo>
                  <a:cubicBezTo>
                    <a:pt x="0" y="21"/>
                    <a:pt x="21" y="0"/>
                    <a:pt x="46" y="0"/>
                  </a:cubicBezTo>
                  <a:lnTo>
                    <a:pt x="409" y="0"/>
                  </a:lnTo>
                  <a:cubicBezTo>
                    <a:pt x="434" y="0"/>
                    <a:pt x="454" y="21"/>
                    <a:pt x="454" y="46"/>
                  </a:cubicBezTo>
                  <a:lnTo>
                    <a:pt x="454" y="45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5" name="Freeform 94"/>
            <p:cNvSpPr>
              <a:spLocks/>
            </p:cNvSpPr>
            <p:nvPr/>
          </p:nvSpPr>
          <p:spPr bwMode="auto">
            <a:xfrm>
              <a:off x="7082420" y="5330825"/>
              <a:ext cx="271462" cy="296863"/>
            </a:xfrm>
            <a:custGeom>
              <a:avLst/>
              <a:gdLst>
                <a:gd name="T0" fmla="*/ 2147483647 w 454"/>
                <a:gd name="T1" fmla="*/ 2147483647 h 499"/>
                <a:gd name="T2" fmla="*/ 2147483647 w 454"/>
                <a:gd name="T3" fmla="*/ 2147483647 h 499"/>
                <a:gd name="T4" fmla="*/ 2147483647 w 454"/>
                <a:gd name="T5" fmla="*/ 2147483647 h 499"/>
                <a:gd name="T6" fmla="*/ 0 w 454"/>
                <a:gd name="T7" fmla="*/ 2147483647 h 499"/>
                <a:gd name="T8" fmla="*/ 0 w 454"/>
                <a:gd name="T9" fmla="*/ 2147483647 h 499"/>
                <a:gd name="T10" fmla="*/ 2147483647 w 454"/>
                <a:gd name="T11" fmla="*/ 0 h 499"/>
                <a:gd name="T12" fmla="*/ 2147483647 w 454"/>
                <a:gd name="T13" fmla="*/ 0 h 499"/>
                <a:gd name="T14" fmla="*/ 2147483647 w 454"/>
                <a:gd name="T15" fmla="*/ 2147483647 h 499"/>
                <a:gd name="T16" fmla="*/ 2147483647 w 454"/>
                <a:gd name="T17" fmla="*/ 2147483647 h 4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9">
                  <a:moveTo>
                    <a:pt x="454" y="454"/>
                  </a:moveTo>
                  <a:cubicBezTo>
                    <a:pt x="454" y="479"/>
                    <a:pt x="433" y="499"/>
                    <a:pt x="408" y="499"/>
                  </a:cubicBezTo>
                  <a:lnTo>
                    <a:pt x="46" y="499"/>
                  </a:lnTo>
                  <a:cubicBezTo>
                    <a:pt x="21" y="499"/>
                    <a:pt x="0" y="479"/>
                    <a:pt x="0" y="454"/>
                  </a:cubicBezTo>
                  <a:lnTo>
                    <a:pt x="0" y="46"/>
                  </a:lnTo>
                  <a:cubicBezTo>
                    <a:pt x="0" y="21"/>
                    <a:pt x="21" y="0"/>
                    <a:pt x="46" y="0"/>
                  </a:cubicBezTo>
                  <a:lnTo>
                    <a:pt x="408" y="0"/>
                  </a:lnTo>
                  <a:cubicBezTo>
                    <a:pt x="433" y="0"/>
                    <a:pt x="454" y="21"/>
                    <a:pt x="454" y="46"/>
                  </a:cubicBezTo>
                  <a:lnTo>
                    <a:pt x="454" y="454"/>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6" name="Freeform 95"/>
            <p:cNvSpPr>
              <a:spLocks/>
            </p:cNvSpPr>
            <p:nvPr/>
          </p:nvSpPr>
          <p:spPr bwMode="auto">
            <a:xfrm>
              <a:off x="6785557" y="5818188"/>
              <a:ext cx="269875" cy="295275"/>
            </a:xfrm>
            <a:custGeom>
              <a:avLst/>
              <a:gdLst>
                <a:gd name="T0" fmla="*/ 2147483647 w 454"/>
                <a:gd name="T1" fmla="*/ 2147483647 h 498"/>
                <a:gd name="T2" fmla="*/ 2147483647 w 454"/>
                <a:gd name="T3" fmla="*/ 2147483647 h 498"/>
                <a:gd name="T4" fmla="*/ 2147483647 w 454"/>
                <a:gd name="T5" fmla="*/ 2147483647 h 498"/>
                <a:gd name="T6" fmla="*/ 0 w 454"/>
                <a:gd name="T7" fmla="*/ 2147483647 h 498"/>
                <a:gd name="T8" fmla="*/ 0 w 454"/>
                <a:gd name="T9" fmla="*/ 2147483647 h 498"/>
                <a:gd name="T10" fmla="*/ 2147483647 w 454"/>
                <a:gd name="T11" fmla="*/ 0 h 498"/>
                <a:gd name="T12" fmla="*/ 2147483647 w 454"/>
                <a:gd name="T13" fmla="*/ 0 h 498"/>
                <a:gd name="T14" fmla="*/ 2147483647 w 454"/>
                <a:gd name="T15" fmla="*/ 2147483647 h 498"/>
                <a:gd name="T16" fmla="*/ 2147483647 w 454"/>
                <a:gd name="T17" fmla="*/ 2147483647 h 4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8">
                  <a:moveTo>
                    <a:pt x="454" y="453"/>
                  </a:moveTo>
                  <a:cubicBezTo>
                    <a:pt x="454" y="478"/>
                    <a:pt x="434" y="498"/>
                    <a:pt x="409" y="498"/>
                  </a:cubicBezTo>
                  <a:lnTo>
                    <a:pt x="46" y="498"/>
                  </a:lnTo>
                  <a:cubicBezTo>
                    <a:pt x="21" y="498"/>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7" name="Freeform 96"/>
            <p:cNvSpPr>
              <a:spLocks/>
            </p:cNvSpPr>
            <p:nvPr/>
          </p:nvSpPr>
          <p:spPr bwMode="auto">
            <a:xfrm>
              <a:off x="6488695" y="5818188"/>
              <a:ext cx="269875" cy="295275"/>
            </a:xfrm>
            <a:custGeom>
              <a:avLst/>
              <a:gdLst>
                <a:gd name="T0" fmla="*/ 2147483647 w 454"/>
                <a:gd name="T1" fmla="*/ 2147483647 h 498"/>
                <a:gd name="T2" fmla="*/ 2147483647 w 454"/>
                <a:gd name="T3" fmla="*/ 2147483647 h 498"/>
                <a:gd name="T4" fmla="*/ 2147483647 w 454"/>
                <a:gd name="T5" fmla="*/ 2147483647 h 498"/>
                <a:gd name="T6" fmla="*/ 0 w 454"/>
                <a:gd name="T7" fmla="*/ 2147483647 h 498"/>
                <a:gd name="T8" fmla="*/ 0 w 454"/>
                <a:gd name="T9" fmla="*/ 2147483647 h 498"/>
                <a:gd name="T10" fmla="*/ 2147483647 w 454"/>
                <a:gd name="T11" fmla="*/ 0 h 498"/>
                <a:gd name="T12" fmla="*/ 2147483647 w 454"/>
                <a:gd name="T13" fmla="*/ 0 h 498"/>
                <a:gd name="T14" fmla="*/ 2147483647 w 454"/>
                <a:gd name="T15" fmla="*/ 2147483647 h 498"/>
                <a:gd name="T16" fmla="*/ 2147483647 w 454"/>
                <a:gd name="T17" fmla="*/ 2147483647 h 4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8">
                  <a:moveTo>
                    <a:pt x="454" y="453"/>
                  </a:moveTo>
                  <a:cubicBezTo>
                    <a:pt x="454" y="478"/>
                    <a:pt x="434" y="498"/>
                    <a:pt x="409" y="498"/>
                  </a:cubicBezTo>
                  <a:lnTo>
                    <a:pt x="46" y="498"/>
                  </a:lnTo>
                  <a:cubicBezTo>
                    <a:pt x="21" y="498"/>
                    <a:pt x="0" y="478"/>
                    <a:pt x="0" y="453"/>
                  </a:cubicBezTo>
                  <a:lnTo>
                    <a:pt x="0" y="45"/>
                  </a:lnTo>
                  <a:cubicBezTo>
                    <a:pt x="0" y="20"/>
                    <a:pt x="21" y="0"/>
                    <a:pt x="46" y="0"/>
                  </a:cubicBezTo>
                  <a:lnTo>
                    <a:pt x="409" y="0"/>
                  </a:lnTo>
                  <a:cubicBezTo>
                    <a:pt x="434"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8" name="Freeform 97"/>
            <p:cNvSpPr>
              <a:spLocks/>
            </p:cNvSpPr>
            <p:nvPr/>
          </p:nvSpPr>
          <p:spPr bwMode="auto">
            <a:xfrm>
              <a:off x="7082420" y="5818188"/>
              <a:ext cx="271462" cy="295275"/>
            </a:xfrm>
            <a:custGeom>
              <a:avLst/>
              <a:gdLst>
                <a:gd name="T0" fmla="*/ 2147483647 w 454"/>
                <a:gd name="T1" fmla="*/ 2147483647 h 498"/>
                <a:gd name="T2" fmla="*/ 2147483647 w 454"/>
                <a:gd name="T3" fmla="*/ 2147483647 h 498"/>
                <a:gd name="T4" fmla="*/ 2147483647 w 454"/>
                <a:gd name="T5" fmla="*/ 2147483647 h 498"/>
                <a:gd name="T6" fmla="*/ 0 w 454"/>
                <a:gd name="T7" fmla="*/ 2147483647 h 498"/>
                <a:gd name="T8" fmla="*/ 0 w 454"/>
                <a:gd name="T9" fmla="*/ 2147483647 h 498"/>
                <a:gd name="T10" fmla="*/ 2147483647 w 454"/>
                <a:gd name="T11" fmla="*/ 0 h 498"/>
                <a:gd name="T12" fmla="*/ 2147483647 w 454"/>
                <a:gd name="T13" fmla="*/ 0 h 498"/>
                <a:gd name="T14" fmla="*/ 2147483647 w 454"/>
                <a:gd name="T15" fmla="*/ 2147483647 h 498"/>
                <a:gd name="T16" fmla="*/ 2147483647 w 454"/>
                <a:gd name="T17" fmla="*/ 2147483647 h 4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4" h="498">
                  <a:moveTo>
                    <a:pt x="454" y="453"/>
                  </a:moveTo>
                  <a:cubicBezTo>
                    <a:pt x="454" y="478"/>
                    <a:pt x="433" y="498"/>
                    <a:pt x="408" y="498"/>
                  </a:cubicBezTo>
                  <a:lnTo>
                    <a:pt x="46" y="498"/>
                  </a:lnTo>
                  <a:cubicBezTo>
                    <a:pt x="21" y="498"/>
                    <a:pt x="0" y="478"/>
                    <a:pt x="0" y="453"/>
                  </a:cubicBezTo>
                  <a:lnTo>
                    <a:pt x="0" y="45"/>
                  </a:lnTo>
                  <a:cubicBezTo>
                    <a:pt x="0" y="20"/>
                    <a:pt x="21" y="0"/>
                    <a:pt x="46" y="0"/>
                  </a:cubicBezTo>
                  <a:lnTo>
                    <a:pt x="408" y="0"/>
                  </a:lnTo>
                  <a:cubicBezTo>
                    <a:pt x="433" y="0"/>
                    <a:pt x="454" y="20"/>
                    <a:pt x="454" y="45"/>
                  </a:cubicBezTo>
                  <a:lnTo>
                    <a:pt x="454" y="453"/>
                  </a:lnTo>
                  <a:close/>
                </a:path>
              </a:pathLst>
            </a:custGeom>
            <a:solidFill>
              <a:schemeClr val="accent2">
                <a:lumMod val="75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89" name="Freeform 98"/>
            <p:cNvSpPr>
              <a:spLocks/>
            </p:cNvSpPr>
            <p:nvPr/>
          </p:nvSpPr>
          <p:spPr bwMode="auto">
            <a:xfrm>
              <a:off x="6422020" y="5911850"/>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90" name="Freeform 99"/>
            <p:cNvSpPr>
              <a:spLocks/>
            </p:cNvSpPr>
            <p:nvPr/>
          </p:nvSpPr>
          <p:spPr bwMode="auto">
            <a:xfrm>
              <a:off x="7955545" y="5945188"/>
              <a:ext cx="53975" cy="107950"/>
            </a:xfrm>
            <a:custGeom>
              <a:avLst/>
              <a:gdLst>
                <a:gd name="T0" fmla="*/ 2147483647 w 34"/>
                <a:gd name="T1" fmla="*/ 2147483647 h 68"/>
                <a:gd name="T2" fmla="*/ 0 w 34"/>
                <a:gd name="T3" fmla="*/ 2147483647 h 68"/>
                <a:gd name="T4" fmla="*/ 2147483647 w 34"/>
                <a:gd name="T5" fmla="*/ 0 h 68"/>
                <a:gd name="T6" fmla="*/ 2147483647 w 34"/>
                <a:gd name="T7" fmla="*/ 2147483647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34" y="68"/>
                  </a:moveTo>
                  <a:lnTo>
                    <a:pt x="0" y="34"/>
                  </a:lnTo>
                  <a:lnTo>
                    <a:pt x="34" y="0"/>
                  </a:lnTo>
                  <a:lnTo>
                    <a:pt x="34" y="68"/>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91" name="Freeform 100"/>
            <p:cNvSpPr>
              <a:spLocks/>
            </p:cNvSpPr>
            <p:nvPr/>
          </p:nvSpPr>
          <p:spPr bwMode="auto">
            <a:xfrm>
              <a:off x="6422020" y="5424488"/>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5"/>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92" name="Freeform 101"/>
            <p:cNvSpPr>
              <a:spLocks/>
            </p:cNvSpPr>
            <p:nvPr/>
          </p:nvSpPr>
          <p:spPr bwMode="auto">
            <a:xfrm>
              <a:off x="4336045" y="5376863"/>
              <a:ext cx="539750" cy="350837"/>
            </a:xfrm>
            <a:custGeom>
              <a:avLst/>
              <a:gdLst>
                <a:gd name="T0" fmla="*/ 2147483647 w 907"/>
                <a:gd name="T1" fmla="*/ 2147483647 h 589"/>
                <a:gd name="T2" fmla="*/ 2147483647 w 907"/>
                <a:gd name="T3" fmla="*/ 2147483647 h 589"/>
                <a:gd name="T4" fmla="*/ 2147483647 w 907"/>
                <a:gd name="T5" fmla="*/ 2147483647 h 589"/>
                <a:gd name="T6" fmla="*/ 0 w 907"/>
                <a:gd name="T7" fmla="*/ 2147483647 h 589"/>
                <a:gd name="T8" fmla="*/ 0 w 907"/>
                <a:gd name="T9" fmla="*/ 2147483647 h 589"/>
                <a:gd name="T10" fmla="*/ 2147483647 w 907"/>
                <a:gd name="T11" fmla="*/ 0 h 589"/>
                <a:gd name="T12" fmla="*/ 2147483647 w 907"/>
                <a:gd name="T13" fmla="*/ 0 h 589"/>
                <a:gd name="T14" fmla="*/ 2147483647 w 907"/>
                <a:gd name="T15" fmla="*/ 2147483647 h 589"/>
                <a:gd name="T16" fmla="*/ 2147483647 w 907"/>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7" h="589">
                  <a:moveTo>
                    <a:pt x="907" y="544"/>
                  </a:moveTo>
                  <a:cubicBezTo>
                    <a:pt x="907" y="569"/>
                    <a:pt x="887" y="589"/>
                    <a:pt x="862" y="589"/>
                  </a:cubicBezTo>
                  <a:lnTo>
                    <a:pt x="46" y="589"/>
                  </a:lnTo>
                  <a:cubicBezTo>
                    <a:pt x="21" y="589"/>
                    <a:pt x="0" y="569"/>
                    <a:pt x="0" y="544"/>
                  </a:cubicBezTo>
                  <a:lnTo>
                    <a:pt x="0" y="45"/>
                  </a:lnTo>
                  <a:cubicBezTo>
                    <a:pt x="0" y="20"/>
                    <a:pt x="21" y="0"/>
                    <a:pt x="46" y="0"/>
                  </a:cubicBezTo>
                  <a:lnTo>
                    <a:pt x="862" y="0"/>
                  </a:lnTo>
                  <a:cubicBezTo>
                    <a:pt x="887" y="0"/>
                    <a:pt x="907" y="20"/>
                    <a:pt x="907" y="45"/>
                  </a:cubicBezTo>
                  <a:lnTo>
                    <a:pt x="907" y="544"/>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93" name="Freeform 102"/>
            <p:cNvSpPr>
              <a:spLocks/>
            </p:cNvSpPr>
            <p:nvPr/>
          </p:nvSpPr>
          <p:spPr bwMode="auto">
            <a:xfrm>
              <a:off x="7093532" y="5087938"/>
              <a:ext cx="60325" cy="41275"/>
            </a:xfrm>
            <a:custGeom>
              <a:avLst/>
              <a:gdLst>
                <a:gd name="T0" fmla="*/ 0 w 38"/>
                <a:gd name="T1" fmla="*/ 2147483647 h 26"/>
                <a:gd name="T2" fmla="*/ 2147483647 w 38"/>
                <a:gd name="T3" fmla="*/ 0 h 26"/>
                <a:gd name="T4" fmla="*/ 2147483647 w 38"/>
                <a:gd name="T5" fmla="*/ 2147483647 h 26"/>
                <a:gd name="T6" fmla="*/ 0 w 38"/>
                <a:gd name="T7" fmla="*/ 214748364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26">
                  <a:moveTo>
                    <a:pt x="0" y="26"/>
                  </a:moveTo>
                  <a:lnTo>
                    <a:pt x="19" y="0"/>
                  </a:lnTo>
                  <a:lnTo>
                    <a:pt x="38" y="26"/>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94" name="Freeform 103"/>
            <p:cNvSpPr>
              <a:spLocks/>
            </p:cNvSpPr>
            <p:nvPr/>
          </p:nvSpPr>
          <p:spPr bwMode="auto">
            <a:xfrm>
              <a:off x="7093532" y="6275388"/>
              <a:ext cx="60325" cy="41275"/>
            </a:xfrm>
            <a:custGeom>
              <a:avLst/>
              <a:gdLst>
                <a:gd name="T0" fmla="*/ 0 w 38"/>
                <a:gd name="T1" fmla="*/ 2147483647 h 26"/>
                <a:gd name="T2" fmla="*/ 2147483647 w 38"/>
                <a:gd name="T3" fmla="*/ 0 h 26"/>
                <a:gd name="T4" fmla="*/ 2147483647 w 38"/>
                <a:gd name="T5" fmla="*/ 2147483647 h 26"/>
                <a:gd name="T6" fmla="*/ 0 w 38"/>
                <a:gd name="T7" fmla="*/ 214748364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26">
                  <a:moveTo>
                    <a:pt x="0" y="26"/>
                  </a:moveTo>
                  <a:lnTo>
                    <a:pt x="19" y="0"/>
                  </a:lnTo>
                  <a:lnTo>
                    <a:pt x="38" y="26"/>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95" name="Freeform 104"/>
            <p:cNvSpPr>
              <a:spLocks/>
            </p:cNvSpPr>
            <p:nvPr/>
          </p:nvSpPr>
          <p:spPr bwMode="auto">
            <a:xfrm>
              <a:off x="7093532" y="2711450"/>
              <a:ext cx="60325" cy="39688"/>
            </a:xfrm>
            <a:custGeom>
              <a:avLst/>
              <a:gdLst>
                <a:gd name="T0" fmla="*/ 0 w 38"/>
                <a:gd name="T1" fmla="*/ 2147483647 h 25"/>
                <a:gd name="T2" fmla="*/ 2147483647 w 38"/>
                <a:gd name="T3" fmla="*/ 0 h 25"/>
                <a:gd name="T4" fmla="*/ 2147483647 w 38"/>
                <a:gd name="T5" fmla="*/ 2147483647 h 25"/>
                <a:gd name="T6" fmla="*/ 0 w 38"/>
                <a:gd name="T7" fmla="*/ 2147483647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25">
                  <a:moveTo>
                    <a:pt x="0" y="25"/>
                  </a:moveTo>
                  <a:lnTo>
                    <a:pt x="19" y="0"/>
                  </a:lnTo>
                  <a:lnTo>
                    <a:pt x="38" y="25"/>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96" name="Freeform 105"/>
            <p:cNvSpPr>
              <a:spLocks/>
            </p:cNvSpPr>
            <p:nvPr/>
          </p:nvSpPr>
          <p:spPr bwMode="auto">
            <a:xfrm>
              <a:off x="7093532" y="3898900"/>
              <a:ext cx="60325" cy="41275"/>
            </a:xfrm>
            <a:custGeom>
              <a:avLst/>
              <a:gdLst>
                <a:gd name="T0" fmla="*/ 0 w 38"/>
                <a:gd name="T1" fmla="*/ 2147483647 h 26"/>
                <a:gd name="T2" fmla="*/ 2147483647 w 38"/>
                <a:gd name="T3" fmla="*/ 0 h 26"/>
                <a:gd name="T4" fmla="*/ 2147483647 w 38"/>
                <a:gd name="T5" fmla="*/ 2147483647 h 26"/>
                <a:gd name="T6" fmla="*/ 0 w 38"/>
                <a:gd name="T7" fmla="*/ 214748364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26">
                  <a:moveTo>
                    <a:pt x="0" y="26"/>
                  </a:moveTo>
                  <a:lnTo>
                    <a:pt x="19" y="0"/>
                  </a:lnTo>
                  <a:lnTo>
                    <a:pt x="38" y="26"/>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97" name="Oval 106"/>
            <p:cNvSpPr>
              <a:spLocks noChangeArrowheads="1"/>
            </p:cNvSpPr>
            <p:nvPr/>
          </p:nvSpPr>
          <p:spPr bwMode="auto">
            <a:xfrm>
              <a:off x="6901445" y="2138363"/>
              <a:ext cx="39687" cy="39687"/>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98" name="Oval 107"/>
            <p:cNvSpPr>
              <a:spLocks noChangeArrowheads="1"/>
            </p:cNvSpPr>
            <p:nvPr/>
          </p:nvSpPr>
          <p:spPr bwMode="auto">
            <a:xfrm>
              <a:off x="6901445" y="1690688"/>
              <a:ext cx="39687" cy="41275"/>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99" name="Oval 108"/>
            <p:cNvSpPr>
              <a:spLocks noChangeArrowheads="1"/>
            </p:cNvSpPr>
            <p:nvPr/>
          </p:nvSpPr>
          <p:spPr bwMode="auto">
            <a:xfrm>
              <a:off x="6602995" y="2090738"/>
              <a:ext cx="41275" cy="39687"/>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0" name="Oval 109"/>
            <p:cNvSpPr>
              <a:spLocks noChangeArrowheads="1"/>
            </p:cNvSpPr>
            <p:nvPr/>
          </p:nvSpPr>
          <p:spPr bwMode="auto">
            <a:xfrm>
              <a:off x="7198307" y="2184400"/>
              <a:ext cx="39688" cy="41275"/>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1" name="Oval 110"/>
            <p:cNvSpPr>
              <a:spLocks noChangeArrowheads="1"/>
            </p:cNvSpPr>
            <p:nvPr/>
          </p:nvSpPr>
          <p:spPr bwMode="auto">
            <a:xfrm>
              <a:off x="6901445" y="2879725"/>
              <a:ext cx="39687" cy="41275"/>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2" name="Oval 111"/>
            <p:cNvSpPr>
              <a:spLocks noChangeArrowheads="1"/>
            </p:cNvSpPr>
            <p:nvPr/>
          </p:nvSpPr>
          <p:spPr bwMode="auto">
            <a:xfrm>
              <a:off x="6901445" y="2587625"/>
              <a:ext cx="39687" cy="39688"/>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3" name="Oval 112"/>
            <p:cNvSpPr>
              <a:spLocks noChangeArrowheads="1"/>
            </p:cNvSpPr>
            <p:nvPr/>
          </p:nvSpPr>
          <p:spPr bwMode="auto">
            <a:xfrm>
              <a:off x="6903032" y="3325813"/>
              <a:ext cx="41275" cy="39687"/>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4" name="Oval 113"/>
            <p:cNvSpPr>
              <a:spLocks noChangeArrowheads="1"/>
            </p:cNvSpPr>
            <p:nvPr/>
          </p:nvSpPr>
          <p:spPr bwMode="auto">
            <a:xfrm>
              <a:off x="6602995" y="3278188"/>
              <a:ext cx="41275" cy="41275"/>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5" name="Oval 114"/>
            <p:cNvSpPr>
              <a:spLocks noChangeArrowheads="1"/>
            </p:cNvSpPr>
            <p:nvPr/>
          </p:nvSpPr>
          <p:spPr bwMode="auto">
            <a:xfrm>
              <a:off x="7198307" y="3373438"/>
              <a:ext cx="39688" cy="39687"/>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6" name="Oval 115"/>
            <p:cNvSpPr>
              <a:spLocks noChangeArrowheads="1"/>
            </p:cNvSpPr>
            <p:nvPr/>
          </p:nvSpPr>
          <p:spPr bwMode="auto">
            <a:xfrm>
              <a:off x="6901445" y="4068763"/>
              <a:ext cx="39687" cy="39687"/>
            </a:xfrm>
            <a:prstGeom prst="ellipse">
              <a:avLst/>
            </a:prstGeom>
            <a:solidFill>
              <a:schemeClr val="tx1"/>
            </a:solidFill>
            <a:ln w="0">
              <a:noFill/>
              <a:round/>
              <a:headEnd/>
              <a:tailEnd/>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7" name="Oval 116"/>
            <p:cNvSpPr>
              <a:spLocks noChangeArrowheads="1"/>
            </p:cNvSpPr>
            <p:nvPr/>
          </p:nvSpPr>
          <p:spPr bwMode="auto">
            <a:xfrm>
              <a:off x="6901445" y="3775075"/>
              <a:ext cx="39687" cy="39688"/>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8" name="Oval 117"/>
            <p:cNvSpPr>
              <a:spLocks noChangeArrowheads="1"/>
            </p:cNvSpPr>
            <p:nvPr/>
          </p:nvSpPr>
          <p:spPr bwMode="auto">
            <a:xfrm>
              <a:off x="6903032" y="4514850"/>
              <a:ext cx="41275" cy="39688"/>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9" name="Oval 118"/>
            <p:cNvSpPr>
              <a:spLocks noChangeArrowheads="1"/>
            </p:cNvSpPr>
            <p:nvPr/>
          </p:nvSpPr>
          <p:spPr bwMode="auto">
            <a:xfrm>
              <a:off x="6602995" y="4467225"/>
              <a:ext cx="41275" cy="39688"/>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0" name="Oval 119"/>
            <p:cNvSpPr>
              <a:spLocks noChangeArrowheads="1"/>
            </p:cNvSpPr>
            <p:nvPr/>
          </p:nvSpPr>
          <p:spPr bwMode="auto">
            <a:xfrm>
              <a:off x="7198307" y="4560888"/>
              <a:ext cx="39688" cy="41275"/>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1" name="Oval 120"/>
            <p:cNvSpPr>
              <a:spLocks noChangeArrowheads="1"/>
            </p:cNvSpPr>
            <p:nvPr/>
          </p:nvSpPr>
          <p:spPr bwMode="auto">
            <a:xfrm>
              <a:off x="6901445" y="5256213"/>
              <a:ext cx="39687" cy="41275"/>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2" name="Oval 121"/>
            <p:cNvSpPr>
              <a:spLocks noChangeArrowheads="1"/>
            </p:cNvSpPr>
            <p:nvPr/>
          </p:nvSpPr>
          <p:spPr bwMode="auto">
            <a:xfrm>
              <a:off x="6901445" y="4962525"/>
              <a:ext cx="39687" cy="41275"/>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3" name="Oval 122"/>
            <p:cNvSpPr>
              <a:spLocks noChangeArrowheads="1"/>
            </p:cNvSpPr>
            <p:nvPr/>
          </p:nvSpPr>
          <p:spPr bwMode="auto">
            <a:xfrm>
              <a:off x="6903032" y="5702300"/>
              <a:ext cx="41275" cy="39688"/>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4" name="Oval 123"/>
            <p:cNvSpPr>
              <a:spLocks noChangeArrowheads="1"/>
            </p:cNvSpPr>
            <p:nvPr/>
          </p:nvSpPr>
          <p:spPr bwMode="auto">
            <a:xfrm>
              <a:off x="6602995" y="5654675"/>
              <a:ext cx="41275" cy="41275"/>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5" name="Oval 124"/>
            <p:cNvSpPr>
              <a:spLocks noChangeArrowheads="1"/>
            </p:cNvSpPr>
            <p:nvPr/>
          </p:nvSpPr>
          <p:spPr bwMode="auto">
            <a:xfrm>
              <a:off x="7198307" y="5749925"/>
              <a:ext cx="39688" cy="39688"/>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6" name="Oval 125"/>
            <p:cNvSpPr>
              <a:spLocks noChangeArrowheads="1"/>
            </p:cNvSpPr>
            <p:nvPr/>
          </p:nvSpPr>
          <p:spPr bwMode="auto">
            <a:xfrm>
              <a:off x="6901445" y="6151563"/>
              <a:ext cx="39687" cy="39687"/>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7" name="Line 127"/>
            <p:cNvSpPr>
              <a:spLocks noChangeShapeType="1"/>
            </p:cNvSpPr>
            <p:nvPr/>
          </p:nvSpPr>
          <p:spPr bwMode="auto">
            <a:xfrm>
              <a:off x="6920495" y="1657350"/>
              <a:ext cx="0" cy="109538"/>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18" name="Line 128"/>
            <p:cNvSpPr>
              <a:spLocks noChangeShapeType="1"/>
            </p:cNvSpPr>
            <p:nvPr/>
          </p:nvSpPr>
          <p:spPr bwMode="auto">
            <a:xfrm>
              <a:off x="4607507" y="6161088"/>
              <a:ext cx="0" cy="873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19" name="Line 129"/>
            <p:cNvSpPr>
              <a:spLocks noChangeShapeType="1"/>
            </p:cNvSpPr>
            <p:nvPr/>
          </p:nvSpPr>
          <p:spPr bwMode="auto">
            <a:xfrm flipH="1">
              <a:off x="3056520" y="6311900"/>
              <a:ext cx="1787525"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0" name="Line 130"/>
            <p:cNvSpPr>
              <a:spLocks noChangeShapeType="1"/>
            </p:cNvSpPr>
            <p:nvPr/>
          </p:nvSpPr>
          <p:spPr bwMode="auto">
            <a:xfrm>
              <a:off x="3835982" y="2949575"/>
              <a:ext cx="160338"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1" name="Line 131"/>
            <p:cNvSpPr>
              <a:spLocks noChangeShapeType="1"/>
            </p:cNvSpPr>
            <p:nvPr/>
          </p:nvSpPr>
          <p:spPr bwMode="auto">
            <a:xfrm>
              <a:off x="3835982" y="3773488"/>
              <a:ext cx="160338"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2" name="Line 132"/>
            <p:cNvSpPr>
              <a:spLocks noChangeShapeType="1"/>
            </p:cNvSpPr>
            <p:nvPr/>
          </p:nvSpPr>
          <p:spPr bwMode="auto">
            <a:xfrm>
              <a:off x="5228220" y="6161088"/>
              <a:ext cx="0" cy="87312"/>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3" name="Line 133"/>
            <p:cNvSpPr>
              <a:spLocks noChangeShapeType="1"/>
            </p:cNvSpPr>
            <p:nvPr/>
          </p:nvSpPr>
          <p:spPr bwMode="auto">
            <a:xfrm flipH="1">
              <a:off x="4999620" y="6311900"/>
              <a:ext cx="46196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4" name="Line 134"/>
            <p:cNvSpPr>
              <a:spLocks noChangeShapeType="1"/>
            </p:cNvSpPr>
            <p:nvPr/>
          </p:nvSpPr>
          <p:spPr bwMode="auto">
            <a:xfrm flipH="1">
              <a:off x="3056520" y="5938838"/>
              <a:ext cx="611187"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5" name="Line 135"/>
            <p:cNvSpPr>
              <a:spLocks noChangeShapeType="1"/>
            </p:cNvSpPr>
            <p:nvPr/>
          </p:nvSpPr>
          <p:spPr bwMode="auto">
            <a:xfrm>
              <a:off x="5498095" y="3346450"/>
              <a:ext cx="16351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6" name="Freeform 136"/>
            <p:cNvSpPr>
              <a:spLocks/>
            </p:cNvSpPr>
            <p:nvPr/>
          </p:nvSpPr>
          <p:spPr bwMode="auto">
            <a:xfrm>
              <a:off x="5498095" y="2376488"/>
              <a:ext cx="163512" cy="3170237"/>
            </a:xfrm>
            <a:custGeom>
              <a:avLst/>
              <a:gdLst>
                <a:gd name="T0" fmla="*/ 2147483647 w 103"/>
                <a:gd name="T1" fmla="*/ 2147483647 h 1997"/>
                <a:gd name="T2" fmla="*/ 0 w 103"/>
                <a:gd name="T3" fmla="*/ 2147483647 h 1997"/>
                <a:gd name="T4" fmla="*/ 0 w 103"/>
                <a:gd name="T5" fmla="*/ 0 h 1997"/>
                <a:gd name="T6" fmla="*/ 2147483647 w 103"/>
                <a:gd name="T7" fmla="*/ 0 h 19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997">
                  <a:moveTo>
                    <a:pt x="103" y="1997"/>
                  </a:moveTo>
                  <a:lnTo>
                    <a:pt x="0" y="1997"/>
                  </a:lnTo>
                  <a:lnTo>
                    <a:pt x="0" y="0"/>
                  </a:lnTo>
                  <a:lnTo>
                    <a:pt x="103" y="0"/>
                  </a:lnTo>
                </a:path>
              </a:pathLst>
            </a:custGeom>
            <a:noFill/>
            <a:ln w="38100"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7" name="Line 137"/>
            <p:cNvSpPr>
              <a:spLocks noChangeShapeType="1"/>
            </p:cNvSpPr>
            <p:nvPr/>
          </p:nvSpPr>
          <p:spPr bwMode="auto">
            <a:xfrm>
              <a:off x="5498095" y="4533900"/>
              <a:ext cx="16351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8" name="Line 138"/>
            <p:cNvSpPr>
              <a:spLocks noChangeShapeType="1"/>
            </p:cNvSpPr>
            <p:nvPr/>
          </p:nvSpPr>
          <p:spPr bwMode="auto">
            <a:xfrm flipH="1">
              <a:off x="5337757" y="3917950"/>
              <a:ext cx="160338"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29" name="Oval 144"/>
            <p:cNvSpPr>
              <a:spLocks noChangeArrowheads="1"/>
            </p:cNvSpPr>
            <p:nvPr/>
          </p:nvSpPr>
          <p:spPr bwMode="auto">
            <a:xfrm>
              <a:off x="7517395" y="2049463"/>
              <a:ext cx="215900" cy="215900"/>
            </a:xfrm>
            <a:prstGeom prst="ellipse">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0" name="Line 145"/>
            <p:cNvSpPr>
              <a:spLocks noChangeShapeType="1"/>
            </p:cNvSpPr>
            <p:nvPr/>
          </p:nvSpPr>
          <p:spPr bwMode="auto">
            <a:xfrm>
              <a:off x="6623632" y="2062163"/>
              <a:ext cx="0" cy="19050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1" name="Line 146"/>
            <p:cNvSpPr>
              <a:spLocks noChangeShapeType="1"/>
            </p:cNvSpPr>
            <p:nvPr/>
          </p:nvSpPr>
          <p:spPr bwMode="auto">
            <a:xfrm>
              <a:off x="6920495" y="2062163"/>
              <a:ext cx="0" cy="19050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2" name="Line 147"/>
            <p:cNvSpPr>
              <a:spLocks noChangeShapeType="1"/>
            </p:cNvSpPr>
            <p:nvPr/>
          </p:nvSpPr>
          <p:spPr bwMode="auto">
            <a:xfrm>
              <a:off x="7217357" y="2062163"/>
              <a:ext cx="0" cy="19050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3" name="Freeform 148"/>
            <p:cNvSpPr>
              <a:spLocks/>
            </p:cNvSpPr>
            <p:nvPr/>
          </p:nvSpPr>
          <p:spPr bwMode="auto">
            <a:xfrm>
              <a:off x="6623632" y="1712913"/>
              <a:ext cx="593725" cy="53975"/>
            </a:xfrm>
            <a:custGeom>
              <a:avLst/>
              <a:gdLst>
                <a:gd name="T0" fmla="*/ 2147483647 w 374"/>
                <a:gd name="T1" fmla="*/ 2147483647 h 34"/>
                <a:gd name="T2" fmla="*/ 2147483647 w 374"/>
                <a:gd name="T3" fmla="*/ 0 h 34"/>
                <a:gd name="T4" fmla="*/ 0 w 374"/>
                <a:gd name="T5" fmla="*/ 0 h 34"/>
                <a:gd name="T6" fmla="*/ 0 w 374"/>
                <a:gd name="T7" fmla="*/ 2147483647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4">
                  <a:moveTo>
                    <a:pt x="374" y="34"/>
                  </a:moveTo>
                  <a:lnTo>
                    <a:pt x="374" y="0"/>
                  </a:lnTo>
                  <a:lnTo>
                    <a:pt x="0" y="0"/>
                  </a:lnTo>
                  <a:lnTo>
                    <a:pt x="0" y="34"/>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4" name="Freeform 149"/>
            <p:cNvSpPr>
              <a:spLocks/>
            </p:cNvSpPr>
            <p:nvPr/>
          </p:nvSpPr>
          <p:spPr bwMode="auto">
            <a:xfrm>
              <a:off x="6623632" y="2549525"/>
              <a:ext cx="593725" cy="53975"/>
            </a:xfrm>
            <a:custGeom>
              <a:avLst/>
              <a:gdLst>
                <a:gd name="T0" fmla="*/ 2147483647 w 374"/>
                <a:gd name="T1" fmla="*/ 0 h 34"/>
                <a:gd name="T2" fmla="*/ 2147483647 w 374"/>
                <a:gd name="T3" fmla="*/ 2147483647 h 34"/>
                <a:gd name="T4" fmla="*/ 0 w 374"/>
                <a:gd name="T5" fmla="*/ 2147483647 h 34"/>
                <a:gd name="T6" fmla="*/ 0 w 374"/>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4">
                  <a:moveTo>
                    <a:pt x="374" y="0"/>
                  </a:moveTo>
                  <a:lnTo>
                    <a:pt x="374" y="34"/>
                  </a:lnTo>
                  <a:lnTo>
                    <a:pt x="0" y="34"/>
                  </a:lnTo>
                  <a:lnTo>
                    <a:pt x="0"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5" name="Line 150"/>
            <p:cNvSpPr>
              <a:spLocks noChangeShapeType="1"/>
            </p:cNvSpPr>
            <p:nvPr/>
          </p:nvSpPr>
          <p:spPr bwMode="auto">
            <a:xfrm flipV="1">
              <a:off x="6826832" y="1860550"/>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6" name="Freeform 151"/>
            <p:cNvSpPr>
              <a:spLocks/>
            </p:cNvSpPr>
            <p:nvPr/>
          </p:nvSpPr>
          <p:spPr bwMode="auto">
            <a:xfrm>
              <a:off x="6945895" y="1889125"/>
              <a:ext cx="57150" cy="52388"/>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7" name="Line 152"/>
            <p:cNvSpPr>
              <a:spLocks noChangeShapeType="1"/>
            </p:cNvSpPr>
            <p:nvPr/>
          </p:nvSpPr>
          <p:spPr bwMode="auto">
            <a:xfrm flipH="1">
              <a:off x="6941132" y="1884363"/>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8" name="Freeform 153"/>
            <p:cNvSpPr>
              <a:spLocks/>
            </p:cNvSpPr>
            <p:nvPr/>
          </p:nvSpPr>
          <p:spPr bwMode="auto">
            <a:xfrm>
              <a:off x="6920495" y="1819275"/>
              <a:ext cx="53975" cy="190500"/>
            </a:xfrm>
            <a:custGeom>
              <a:avLst/>
              <a:gdLst>
                <a:gd name="T0" fmla="*/ 0 w 34"/>
                <a:gd name="T1" fmla="*/ 0 h 120"/>
                <a:gd name="T2" fmla="*/ 2147483647 w 34"/>
                <a:gd name="T3" fmla="*/ 0 h 120"/>
                <a:gd name="T4" fmla="*/ 2147483647 w 34"/>
                <a:gd name="T5" fmla="*/ 2147483647 h 120"/>
                <a:gd name="T6" fmla="*/ 0 w 34"/>
                <a:gd name="T7" fmla="*/ 2147483647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0">
                  <a:moveTo>
                    <a:pt x="0" y="0"/>
                  </a:moveTo>
                  <a:lnTo>
                    <a:pt x="34" y="0"/>
                  </a:lnTo>
                  <a:lnTo>
                    <a:pt x="34" y="120"/>
                  </a:lnTo>
                  <a:lnTo>
                    <a:pt x="0" y="120"/>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39" name="Line 154"/>
            <p:cNvSpPr>
              <a:spLocks noChangeShapeType="1"/>
            </p:cNvSpPr>
            <p:nvPr/>
          </p:nvSpPr>
          <p:spPr bwMode="auto">
            <a:xfrm flipH="1">
              <a:off x="6785557" y="1914525"/>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40" name="Freeform 155"/>
            <p:cNvSpPr>
              <a:spLocks/>
            </p:cNvSpPr>
            <p:nvPr/>
          </p:nvSpPr>
          <p:spPr bwMode="auto">
            <a:xfrm>
              <a:off x="6853820" y="1766888"/>
              <a:ext cx="66675" cy="295275"/>
            </a:xfrm>
            <a:custGeom>
              <a:avLst/>
              <a:gdLst>
                <a:gd name="T0" fmla="*/ 2147483647 w 42"/>
                <a:gd name="T1" fmla="*/ 0 h 186"/>
                <a:gd name="T2" fmla="*/ 2147483647 w 42"/>
                <a:gd name="T3" fmla="*/ 2147483647 h 186"/>
                <a:gd name="T4" fmla="*/ 0 w 42"/>
                <a:gd name="T5" fmla="*/ 2147483647 h 186"/>
                <a:gd name="T6" fmla="*/ 0 w 42"/>
                <a:gd name="T7" fmla="*/ 2147483647 h 186"/>
                <a:gd name="T8" fmla="*/ 2147483647 w 42"/>
                <a:gd name="T9" fmla="*/ 2147483647 h 186"/>
                <a:gd name="T10" fmla="*/ 2147483647 w 42"/>
                <a:gd name="T11" fmla="*/ 2147483647 h 1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6">
                  <a:moveTo>
                    <a:pt x="42" y="0"/>
                  </a:moveTo>
                  <a:lnTo>
                    <a:pt x="42" y="59"/>
                  </a:lnTo>
                  <a:lnTo>
                    <a:pt x="0" y="59"/>
                  </a:lnTo>
                  <a:lnTo>
                    <a:pt x="0" y="127"/>
                  </a:lnTo>
                  <a:lnTo>
                    <a:pt x="42" y="127"/>
                  </a:lnTo>
                  <a:lnTo>
                    <a:pt x="42" y="186"/>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41" name="Freeform 156"/>
            <p:cNvSpPr>
              <a:spLocks/>
            </p:cNvSpPr>
            <p:nvPr/>
          </p:nvSpPr>
          <p:spPr bwMode="auto">
            <a:xfrm>
              <a:off x="6880807" y="1938338"/>
              <a:ext cx="39688" cy="60325"/>
            </a:xfrm>
            <a:custGeom>
              <a:avLst/>
              <a:gdLst>
                <a:gd name="T0" fmla="*/ 0 w 25"/>
                <a:gd name="T1" fmla="*/ 2147483647 h 38"/>
                <a:gd name="T2" fmla="*/ 2147483647 w 25"/>
                <a:gd name="T3" fmla="*/ 2147483647 h 38"/>
                <a:gd name="T4" fmla="*/ 0 w 25"/>
                <a:gd name="T5" fmla="*/ 0 h 38"/>
                <a:gd name="T6" fmla="*/ 0 w 25"/>
                <a:gd name="T7" fmla="*/ 214748364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38"/>
                  </a:moveTo>
                  <a:lnTo>
                    <a:pt x="25" y="19"/>
                  </a:lnTo>
                  <a:lnTo>
                    <a:pt x="0"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42" name="Oval 157"/>
            <p:cNvSpPr>
              <a:spLocks noChangeArrowheads="1"/>
            </p:cNvSpPr>
            <p:nvPr/>
          </p:nvSpPr>
          <p:spPr bwMode="auto">
            <a:xfrm>
              <a:off x="6904620" y="1803400"/>
              <a:ext cx="31750" cy="333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3" name="Oval 158"/>
            <p:cNvSpPr>
              <a:spLocks noChangeArrowheads="1"/>
            </p:cNvSpPr>
            <p:nvPr/>
          </p:nvSpPr>
          <p:spPr bwMode="auto">
            <a:xfrm>
              <a:off x="6904620" y="1992313"/>
              <a:ext cx="31750"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4" name="Line 159"/>
            <p:cNvSpPr>
              <a:spLocks noChangeShapeType="1"/>
            </p:cNvSpPr>
            <p:nvPr/>
          </p:nvSpPr>
          <p:spPr bwMode="auto">
            <a:xfrm flipV="1">
              <a:off x="6529970" y="1860550"/>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45" name="Freeform 160"/>
            <p:cNvSpPr>
              <a:spLocks/>
            </p:cNvSpPr>
            <p:nvPr/>
          </p:nvSpPr>
          <p:spPr bwMode="auto">
            <a:xfrm>
              <a:off x="6649032" y="1889125"/>
              <a:ext cx="57150" cy="52388"/>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46" name="Line 161"/>
            <p:cNvSpPr>
              <a:spLocks noChangeShapeType="1"/>
            </p:cNvSpPr>
            <p:nvPr/>
          </p:nvSpPr>
          <p:spPr bwMode="auto">
            <a:xfrm flipH="1">
              <a:off x="6644270" y="1884363"/>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47" name="Freeform 162"/>
            <p:cNvSpPr>
              <a:spLocks/>
            </p:cNvSpPr>
            <p:nvPr/>
          </p:nvSpPr>
          <p:spPr bwMode="auto">
            <a:xfrm>
              <a:off x="6623632" y="1819275"/>
              <a:ext cx="53975" cy="190500"/>
            </a:xfrm>
            <a:custGeom>
              <a:avLst/>
              <a:gdLst>
                <a:gd name="T0" fmla="*/ 0 w 34"/>
                <a:gd name="T1" fmla="*/ 0 h 120"/>
                <a:gd name="T2" fmla="*/ 2147483647 w 34"/>
                <a:gd name="T3" fmla="*/ 0 h 120"/>
                <a:gd name="T4" fmla="*/ 2147483647 w 34"/>
                <a:gd name="T5" fmla="*/ 2147483647 h 120"/>
                <a:gd name="T6" fmla="*/ 0 w 34"/>
                <a:gd name="T7" fmla="*/ 2147483647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0">
                  <a:moveTo>
                    <a:pt x="0" y="0"/>
                  </a:moveTo>
                  <a:lnTo>
                    <a:pt x="34" y="0"/>
                  </a:lnTo>
                  <a:lnTo>
                    <a:pt x="34" y="120"/>
                  </a:lnTo>
                  <a:lnTo>
                    <a:pt x="0" y="120"/>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48" name="Line 163"/>
            <p:cNvSpPr>
              <a:spLocks noChangeShapeType="1"/>
            </p:cNvSpPr>
            <p:nvPr/>
          </p:nvSpPr>
          <p:spPr bwMode="auto">
            <a:xfrm flipH="1">
              <a:off x="6488695" y="1914525"/>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49" name="Freeform 164"/>
            <p:cNvSpPr>
              <a:spLocks/>
            </p:cNvSpPr>
            <p:nvPr/>
          </p:nvSpPr>
          <p:spPr bwMode="auto">
            <a:xfrm>
              <a:off x="6556957" y="1766888"/>
              <a:ext cx="66675" cy="295275"/>
            </a:xfrm>
            <a:custGeom>
              <a:avLst/>
              <a:gdLst>
                <a:gd name="T0" fmla="*/ 2147483647 w 42"/>
                <a:gd name="T1" fmla="*/ 0 h 186"/>
                <a:gd name="T2" fmla="*/ 2147483647 w 42"/>
                <a:gd name="T3" fmla="*/ 2147483647 h 186"/>
                <a:gd name="T4" fmla="*/ 0 w 42"/>
                <a:gd name="T5" fmla="*/ 2147483647 h 186"/>
                <a:gd name="T6" fmla="*/ 0 w 42"/>
                <a:gd name="T7" fmla="*/ 2147483647 h 186"/>
                <a:gd name="T8" fmla="*/ 2147483647 w 42"/>
                <a:gd name="T9" fmla="*/ 2147483647 h 186"/>
                <a:gd name="T10" fmla="*/ 2147483647 w 42"/>
                <a:gd name="T11" fmla="*/ 2147483647 h 1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6">
                  <a:moveTo>
                    <a:pt x="42" y="0"/>
                  </a:moveTo>
                  <a:lnTo>
                    <a:pt x="42" y="59"/>
                  </a:lnTo>
                  <a:lnTo>
                    <a:pt x="0" y="59"/>
                  </a:lnTo>
                  <a:lnTo>
                    <a:pt x="0" y="127"/>
                  </a:lnTo>
                  <a:lnTo>
                    <a:pt x="42" y="127"/>
                  </a:lnTo>
                  <a:lnTo>
                    <a:pt x="42" y="186"/>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50" name="Freeform 165"/>
            <p:cNvSpPr>
              <a:spLocks/>
            </p:cNvSpPr>
            <p:nvPr/>
          </p:nvSpPr>
          <p:spPr bwMode="auto">
            <a:xfrm>
              <a:off x="6583945" y="1938338"/>
              <a:ext cx="39687" cy="60325"/>
            </a:xfrm>
            <a:custGeom>
              <a:avLst/>
              <a:gdLst>
                <a:gd name="T0" fmla="*/ 0 w 25"/>
                <a:gd name="T1" fmla="*/ 2147483647 h 38"/>
                <a:gd name="T2" fmla="*/ 2147483647 w 25"/>
                <a:gd name="T3" fmla="*/ 2147483647 h 38"/>
                <a:gd name="T4" fmla="*/ 0 w 25"/>
                <a:gd name="T5" fmla="*/ 0 h 38"/>
                <a:gd name="T6" fmla="*/ 0 w 25"/>
                <a:gd name="T7" fmla="*/ 214748364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38"/>
                  </a:moveTo>
                  <a:lnTo>
                    <a:pt x="25" y="19"/>
                  </a:lnTo>
                  <a:lnTo>
                    <a:pt x="0"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51" name="Oval 166"/>
            <p:cNvSpPr>
              <a:spLocks noChangeArrowheads="1"/>
            </p:cNvSpPr>
            <p:nvPr/>
          </p:nvSpPr>
          <p:spPr bwMode="auto">
            <a:xfrm>
              <a:off x="6607757" y="1803400"/>
              <a:ext cx="31750" cy="333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2" name="Oval 167"/>
            <p:cNvSpPr>
              <a:spLocks noChangeArrowheads="1"/>
            </p:cNvSpPr>
            <p:nvPr/>
          </p:nvSpPr>
          <p:spPr bwMode="auto">
            <a:xfrm>
              <a:off x="6607757" y="1992313"/>
              <a:ext cx="31750"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3" name="Line 168"/>
            <p:cNvSpPr>
              <a:spLocks noChangeShapeType="1"/>
            </p:cNvSpPr>
            <p:nvPr/>
          </p:nvSpPr>
          <p:spPr bwMode="auto">
            <a:xfrm flipV="1">
              <a:off x="7123695" y="1860550"/>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54" name="Freeform 169"/>
            <p:cNvSpPr>
              <a:spLocks/>
            </p:cNvSpPr>
            <p:nvPr/>
          </p:nvSpPr>
          <p:spPr bwMode="auto">
            <a:xfrm>
              <a:off x="7244345" y="1889125"/>
              <a:ext cx="55562" cy="52388"/>
            </a:xfrm>
            <a:custGeom>
              <a:avLst/>
              <a:gdLst>
                <a:gd name="T0" fmla="*/ 2147483647 w 35"/>
                <a:gd name="T1" fmla="*/ 2147483647 h 33"/>
                <a:gd name="T2" fmla="*/ 2147483647 w 35"/>
                <a:gd name="T3" fmla="*/ 0 h 33"/>
                <a:gd name="T4" fmla="*/ 0 w 35"/>
                <a:gd name="T5" fmla="*/ 2147483647 h 33"/>
                <a:gd name="T6" fmla="*/ 2147483647 w 35"/>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3">
                  <a:moveTo>
                    <a:pt x="35" y="33"/>
                  </a:moveTo>
                  <a:lnTo>
                    <a:pt x="18" y="0"/>
                  </a:lnTo>
                  <a:lnTo>
                    <a:pt x="0" y="33"/>
                  </a:lnTo>
                  <a:lnTo>
                    <a:pt x="35"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55" name="Line 170"/>
            <p:cNvSpPr>
              <a:spLocks noChangeShapeType="1"/>
            </p:cNvSpPr>
            <p:nvPr/>
          </p:nvSpPr>
          <p:spPr bwMode="auto">
            <a:xfrm flipH="1">
              <a:off x="7239582" y="1884363"/>
              <a:ext cx="65088"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56" name="Freeform 171"/>
            <p:cNvSpPr>
              <a:spLocks/>
            </p:cNvSpPr>
            <p:nvPr/>
          </p:nvSpPr>
          <p:spPr bwMode="auto">
            <a:xfrm>
              <a:off x="7217357" y="1819275"/>
              <a:ext cx="55563" cy="190500"/>
            </a:xfrm>
            <a:custGeom>
              <a:avLst/>
              <a:gdLst>
                <a:gd name="T0" fmla="*/ 0 w 35"/>
                <a:gd name="T1" fmla="*/ 0 h 120"/>
                <a:gd name="T2" fmla="*/ 2147483647 w 35"/>
                <a:gd name="T3" fmla="*/ 0 h 120"/>
                <a:gd name="T4" fmla="*/ 2147483647 w 35"/>
                <a:gd name="T5" fmla="*/ 2147483647 h 120"/>
                <a:gd name="T6" fmla="*/ 0 w 35"/>
                <a:gd name="T7" fmla="*/ 2147483647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20">
                  <a:moveTo>
                    <a:pt x="0" y="0"/>
                  </a:moveTo>
                  <a:lnTo>
                    <a:pt x="35" y="0"/>
                  </a:lnTo>
                  <a:lnTo>
                    <a:pt x="35" y="120"/>
                  </a:lnTo>
                  <a:lnTo>
                    <a:pt x="0" y="120"/>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57" name="Line 172"/>
            <p:cNvSpPr>
              <a:spLocks noChangeShapeType="1"/>
            </p:cNvSpPr>
            <p:nvPr/>
          </p:nvSpPr>
          <p:spPr bwMode="auto">
            <a:xfrm flipH="1">
              <a:off x="7082420" y="1914525"/>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58" name="Freeform 173"/>
            <p:cNvSpPr>
              <a:spLocks/>
            </p:cNvSpPr>
            <p:nvPr/>
          </p:nvSpPr>
          <p:spPr bwMode="auto">
            <a:xfrm>
              <a:off x="7150682" y="1766888"/>
              <a:ext cx="66675" cy="295275"/>
            </a:xfrm>
            <a:custGeom>
              <a:avLst/>
              <a:gdLst>
                <a:gd name="T0" fmla="*/ 2147483647 w 42"/>
                <a:gd name="T1" fmla="*/ 0 h 186"/>
                <a:gd name="T2" fmla="*/ 2147483647 w 42"/>
                <a:gd name="T3" fmla="*/ 2147483647 h 186"/>
                <a:gd name="T4" fmla="*/ 0 w 42"/>
                <a:gd name="T5" fmla="*/ 2147483647 h 186"/>
                <a:gd name="T6" fmla="*/ 0 w 42"/>
                <a:gd name="T7" fmla="*/ 2147483647 h 186"/>
                <a:gd name="T8" fmla="*/ 2147483647 w 42"/>
                <a:gd name="T9" fmla="*/ 2147483647 h 186"/>
                <a:gd name="T10" fmla="*/ 2147483647 w 42"/>
                <a:gd name="T11" fmla="*/ 2147483647 h 1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6">
                  <a:moveTo>
                    <a:pt x="42" y="0"/>
                  </a:moveTo>
                  <a:lnTo>
                    <a:pt x="42" y="59"/>
                  </a:lnTo>
                  <a:lnTo>
                    <a:pt x="0" y="59"/>
                  </a:lnTo>
                  <a:lnTo>
                    <a:pt x="0" y="127"/>
                  </a:lnTo>
                  <a:lnTo>
                    <a:pt x="42" y="127"/>
                  </a:lnTo>
                  <a:lnTo>
                    <a:pt x="42" y="186"/>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59" name="Freeform 174"/>
            <p:cNvSpPr>
              <a:spLocks/>
            </p:cNvSpPr>
            <p:nvPr/>
          </p:nvSpPr>
          <p:spPr bwMode="auto">
            <a:xfrm>
              <a:off x="7177670" y="1938338"/>
              <a:ext cx="39687" cy="60325"/>
            </a:xfrm>
            <a:custGeom>
              <a:avLst/>
              <a:gdLst>
                <a:gd name="T0" fmla="*/ 0 w 25"/>
                <a:gd name="T1" fmla="*/ 2147483647 h 38"/>
                <a:gd name="T2" fmla="*/ 2147483647 w 25"/>
                <a:gd name="T3" fmla="*/ 2147483647 h 38"/>
                <a:gd name="T4" fmla="*/ 0 w 25"/>
                <a:gd name="T5" fmla="*/ 0 h 38"/>
                <a:gd name="T6" fmla="*/ 0 w 25"/>
                <a:gd name="T7" fmla="*/ 214748364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38"/>
                  </a:moveTo>
                  <a:lnTo>
                    <a:pt x="25" y="19"/>
                  </a:lnTo>
                  <a:lnTo>
                    <a:pt x="0"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60" name="Oval 175"/>
            <p:cNvSpPr>
              <a:spLocks noChangeArrowheads="1"/>
            </p:cNvSpPr>
            <p:nvPr/>
          </p:nvSpPr>
          <p:spPr bwMode="auto">
            <a:xfrm>
              <a:off x="7201482" y="1803400"/>
              <a:ext cx="33338" cy="333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1" name="Oval 176"/>
            <p:cNvSpPr>
              <a:spLocks noChangeArrowheads="1"/>
            </p:cNvSpPr>
            <p:nvPr/>
          </p:nvSpPr>
          <p:spPr bwMode="auto">
            <a:xfrm>
              <a:off x="7201482" y="1992313"/>
              <a:ext cx="33338"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2" name="Line 177"/>
            <p:cNvSpPr>
              <a:spLocks noChangeShapeType="1"/>
            </p:cNvSpPr>
            <p:nvPr/>
          </p:nvSpPr>
          <p:spPr bwMode="auto">
            <a:xfrm flipV="1">
              <a:off x="6826832" y="2347913"/>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63" name="Freeform 178"/>
            <p:cNvSpPr>
              <a:spLocks/>
            </p:cNvSpPr>
            <p:nvPr/>
          </p:nvSpPr>
          <p:spPr bwMode="auto">
            <a:xfrm>
              <a:off x="6945895" y="2374900"/>
              <a:ext cx="57150" cy="52388"/>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64" name="Line 179"/>
            <p:cNvSpPr>
              <a:spLocks noChangeShapeType="1"/>
            </p:cNvSpPr>
            <p:nvPr/>
          </p:nvSpPr>
          <p:spPr bwMode="auto">
            <a:xfrm flipH="1">
              <a:off x="6941132" y="2370138"/>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65" name="Freeform 180"/>
            <p:cNvSpPr>
              <a:spLocks/>
            </p:cNvSpPr>
            <p:nvPr/>
          </p:nvSpPr>
          <p:spPr bwMode="auto">
            <a:xfrm>
              <a:off x="6920495" y="2306638"/>
              <a:ext cx="53975" cy="188912"/>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66" name="Line 181"/>
            <p:cNvSpPr>
              <a:spLocks noChangeShapeType="1"/>
            </p:cNvSpPr>
            <p:nvPr/>
          </p:nvSpPr>
          <p:spPr bwMode="auto">
            <a:xfrm flipH="1">
              <a:off x="6785557" y="2400300"/>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67" name="Freeform 182"/>
            <p:cNvSpPr>
              <a:spLocks/>
            </p:cNvSpPr>
            <p:nvPr/>
          </p:nvSpPr>
          <p:spPr bwMode="auto">
            <a:xfrm>
              <a:off x="6853820" y="2252663"/>
              <a:ext cx="66675" cy="296862"/>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8"/>
                  </a:lnTo>
                  <a:lnTo>
                    <a:pt x="42" y="128"/>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68" name="Freeform 183"/>
            <p:cNvSpPr>
              <a:spLocks/>
            </p:cNvSpPr>
            <p:nvPr/>
          </p:nvSpPr>
          <p:spPr bwMode="auto">
            <a:xfrm>
              <a:off x="6880807" y="2425700"/>
              <a:ext cx="39688" cy="58738"/>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9"/>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69" name="Oval 184"/>
            <p:cNvSpPr>
              <a:spLocks noChangeArrowheads="1"/>
            </p:cNvSpPr>
            <p:nvPr/>
          </p:nvSpPr>
          <p:spPr bwMode="auto">
            <a:xfrm>
              <a:off x="6904620" y="2290763"/>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0" name="Oval 185"/>
            <p:cNvSpPr>
              <a:spLocks noChangeArrowheads="1"/>
            </p:cNvSpPr>
            <p:nvPr/>
          </p:nvSpPr>
          <p:spPr bwMode="auto">
            <a:xfrm>
              <a:off x="6904620" y="2479675"/>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1" name="Line 186"/>
            <p:cNvSpPr>
              <a:spLocks noChangeShapeType="1"/>
            </p:cNvSpPr>
            <p:nvPr/>
          </p:nvSpPr>
          <p:spPr bwMode="auto">
            <a:xfrm flipV="1">
              <a:off x="6529970" y="2347913"/>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72" name="Freeform 187"/>
            <p:cNvSpPr>
              <a:spLocks/>
            </p:cNvSpPr>
            <p:nvPr/>
          </p:nvSpPr>
          <p:spPr bwMode="auto">
            <a:xfrm>
              <a:off x="6649032" y="2374900"/>
              <a:ext cx="57150" cy="52388"/>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73" name="Line 188"/>
            <p:cNvSpPr>
              <a:spLocks noChangeShapeType="1"/>
            </p:cNvSpPr>
            <p:nvPr/>
          </p:nvSpPr>
          <p:spPr bwMode="auto">
            <a:xfrm flipH="1">
              <a:off x="6644270" y="2370138"/>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74" name="Freeform 189"/>
            <p:cNvSpPr>
              <a:spLocks/>
            </p:cNvSpPr>
            <p:nvPr/>
          </p:nvSpPr>
          <p:spPr bwMode="auto">
            <a:xfrm>
              <a:off x="6623632" y="2306638"/>
              <a:ext cx="53975" cy="188912"/>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75" name="Line 190"/>
            <p:cNvSpPr>
              <a:spLocks noChangeShapeType="1"/>
            </p:cNvSpPr>
            <p:nvPr/>
          </p:nvSpPr>
          <p:spPr bwMode="auto">
            <a:xfrm flipH="1">
              <a:off x="6488695" y="2400300"/>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76" name="Freeform 191"/>
            <p:cNvSpPr>
              <a:spLocks/>
            </p:cNvSpPr>
            <p:nvPr/>
          </p:nvSpPr>
          <p:spPr bwMode="auto">
            <a:xfrm>
              <a:off x="6556957" y="2252663"/>
              <a:ext cx="66675" cy="296862"/>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8"/>
                  </a:lnTo>
                  <a:lnTo>
                    <a:pt x="42" y="128"/>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77" name="Freeform 192"/>
            <p:cNvSpPr>
              <a:spLocks/>
            </p:cNvSpPr>
            <p:nvPr/>
          </p:nvSpPr>
          <p:spPr bwMode="auto">
            <a:xfrm>
              <a:off x="6583945" y="2425700"/>
              <a:ext cx="39687" cy="58738"/>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9"/>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78" name="Oval 193"/>
            <p:cNvSpPr>
              <a:spLocks noChangeArrowheads="1"/>
            </p:cNvSpPr>
            <p:nvPr/>
          </p:nvSpPr>
          <p:spPr bwMode="auto">
            <a:xfrm>
              <a:off x="6607757" y="2290763"/>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9" name="Oval 194"/>
            <p:cNvSpPr>
              <a:spLocks noChangeArrowheads="1"/>
            </p:cNvSpPr>
            <p:nvPr/>
          </p:nvSpPr>
          <p:spPr bwMode="auto">
            <a:xfrm>
              <a:off x="6607757" y="2479675"/>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80" name="Line 195"/>
            <p:cNvSpPr>
              <a:spLocks noChangeShapeType="1"/>
            </p:cNvSpPr>
            <p:nvPr/>
          </p:nvSpPr>
          <p:spPr bwMode="auto">
            <a:xfrm flipV="1">
              <a:off x="7123695" y="2347913"/>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81" name="Freeform 196"/>
            <p:cNvSpPr>
              <a:spLocks/>
            </p:cNvSpPr>
            <p:nvPr/>
          </p:nvSpPr>
          <p:spPr bwMode="auto">
            <a:xfrm>
              <a:off x="7244345" y="2374900"/>
              <a:ext cx="55562" cy="52388"/>
            </a:xfrm>
            <a:custGeom>
              <a:avLst/>
              <a:gdLst>
                <a:gd name="T0" fmla="*/ 2147483647 w 35"/>
                <a:gd name="T1" fmla="*/ 2147483647 h 33"/>
                <a:gd name="T2" fmla="*/ 2147483647 w 35"/>
                <a:gd name="T3" fmla="*/ 0 h 33"/>
                <a:gd name="T4" fmla="*/ 0 w 35"/>
                <a:gd name="T5" fmla="*/ 2147483647 h 33"/>
                <a:gd name="T6" fmla="*/ 2147483647 w 35"/>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3">
                  <a:moveTo>
                    <a:pt x="35" y="33"/>
                  </a:moveTo>
                  <a:lnTo>
                    <a:pt x="18" y="0"/>
                  </a:lnTo>
                  <a:lnTo>
                    <a:pt x="0" y="33"/>
                  </a:lnTo>
                  <a:lnTo>
                    <a:pt x="35"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82" name="Line 197"/>
            <p:cNvSpPr>
              <a:spLocks noChangeShapeType="1"/>
            </p:cNvSpPr>
            <p:nvPr/>
          </p:nvSpPr>
          <p:spPr bwMode="auto">
            <a:xfrm flipH="1">
              <a:off x="7239582" y="2370138"/>
              <a:ext cx="65088"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83" name="Freeform 198"/>
            <p:cNvSpPr>
              <a:spLocks/>
            </p:cNvSpPr>
            <p:nvPr/>
          </p:nvSpPr>
          <p:spPr bwMode="auto">
            <a:xfrm>
              <a:off x="7217357" y="2306638"/>
              <a:ext cx="55563" cy="188912"/>
            </a:xfrm>
            <a:custGeom>
              <a:avLst/>
              <a:gdLst>
                <a:gd name="T0" fmla="*/ 0 w 35"/>
                <a:gd name="T1" fmla="*/ 0 h 119"/>
                <a:gd name="T2" fmla="*/ 2147483647 w 35"/>
                <a:gd name="T3" fmla="*/ 0 h 119"/>
                <a:gd name="T4" fmla="*/ 2147483647 w 35"/>
                <a:gd name="T5" fmla="*/ 2147483647 h 119"/>
                <a:gd name="T6" fmla="*/ 0 w 35"/>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19">
                  <a:moveTo>
                    <a:pt x="0" y="0"/>
                  </a:moveTo>
                  <a:lnTo>
                    <a:pt x="35" y="0"/>
                  </a:lnTo>
                  <a:lnTo>
                    <a:pt x="35"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84" name="Line 199"/>
            <p:cNvSpPr>
              <a:spLocks noChangeShapeType="1"/>
            </p:cNvSpPr>
            <p:nvPr/>
          </p:nvSpPr>
          <p:spPr bwMode="auto">
            <a:xfrm flipH="1">
              <a:off x="7082420" y="2400300"/>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85" name="Freeform 200"/>
            <p:cNvSpPr>
              <a:spLocks/>
            </p:cNvSpPr>
            <p:nvPr/>
          </p:nvSpPr>
          <p:spPr bwMode="auto">
            <a:xfrm>
              <a:off x="7150682" y="2252663"/>
              <a:ext cx="66675" cy="296862"/>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8"/>
                  </a:lnTo>
                  <a:lnTo>
                    <a:pt x="42" y="128"/>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86" name="Freeform 201"/>
            <p:cNvSpPr>
              <a:spLocks/>
            </p:cNvSpPr>
            <p:nvPr/>
          </p:nvSpPr>
          <p:spPr bwMode="auto">
            <a:xfrm>
              <a:off x="7177670" y="2425700"/>
              <a:ext cx="39687" cy="58738"/>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9"/>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87" name="Oval 202"/>
            <p:cNvSpPr>
              <a:spLocks noChangeArrowheads="1"/>
            </p:cNvSpPr>
            <p:nvPr/>
          </p:nvSpPr>
          <p:spPr bwMode="auto">
            <a:xfrm>
              <a:off x="7201482" y="2290763"/>
              <a:ext cx="33338"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88" name="Oval 203"/>
            <p:cNvSpPr>
              <a:spLocks noChangeArrowheads="1"/>
            </p:cNvSpPr>
            <p:nvPr/>
          </p:nvSpPr>
          <p:spPr bwMode="auto">
            <a:xfrm>
              <a:off x="7201482" y="2479675"/>
              <a:ext cx="33338"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89" name="Line 204"/>
            <p:cNvSpPr>
              <a:spLocks noChangeShapeType="1"/>
            </p:cNvSpPr>
            <p:nvPr/>
          </p:nvSpPr>
          <p:spPr bwMode="auto">
            <a:xfrm>
              <a:off x="7728532" y="2130425"/>
              <a:ext cx="698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0" name="Line 205"/>
            <p:cNvSpPr>
              <a:spLocks noChangeShapeType="1"/>
            </p:cNvSpPr>
            <p:nvPr/>
          </p:nvSpPr>
          <p:spPr bwMode="auto">
            <a:xfrm>
              <a:off x="7728532" y="2184400"/>
              <a:ext cx="698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1" name="Line 206"/>
            <p:cNvSpPr>
              <a:spLocks noChangeShapeType="1"/>
            </p:cNvSpPr>
            <p:nvPr/>
          </p:nvSpPr>
          <p:spPr bwMode="auto">
            <a:xfrm>
              <a:off x="6920495" y="2157413"/>
              <a:ext cx="59690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2" name="Line 207"/>
            <p:cNvSpPr>
              <a:spLocks noChangeShapeType="1"/>
            </p:cNvSpPr>
            <p:nvPr/>
          </p:nvSpPr>
          <p:spPr bwMode="auto">
            <a:xfrm>
              <a:off x="7217357" y="2205038"/>
              <a:ext cx="3111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3" name="Line 208"/>
            <p:cNvSpPr>
              <a:spLocks noChangeShapeType="1"/>
            </p:cNvSpPr>
            <p:nvPr/>
          </p:nvSpPr>
          <p:spPr bwMode="auto">
            <a:xfrm>
              <a:off x="6622045" y="2109788"/>
              <a:ext cx="906462"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4" name="Line 210"/>
            <p:cNvSpPr>
              <a:spLocks noChangeShapeType="1"/>
            </p:cNvSpPr>
            <p:nvPr/>
          </p:nvSpPr>
          <p:spPr bwMode="auto">
            <a:xfrm flipH="1">
              <a:off x="6375982" y="2400300"/>
              <a:ext cx="6826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5" name="Freeform 211"/>
            <p:cNvSpPr>
              <a:spLocks/>
            </p:cNvSpPr>
            <p:nvPr/>
          </p:nvSpPr>
          <p:spPr bwMode="auto">
            <a:xfrm>
              <a:off x="7987295" y="2346325"/>
              <a:ext cx="95250" cy="87313"/>
            </a:xfrm>
            <a:custGeom>
              <a:avLst/>
              <a:gdLst>
                <a:gd name="T0" fmla="*/ 0 w 60"/>
                <a:gd name="T1" fmla="*/ 2147483647 h 55"/>
                <a:gd name="T2" fmla="*/ 2147483647 w 60"/>
                <a:gd name="T3" fmla="*/ 2147483647 h 55"/>
                <a:gd name="T4" fmla="*/ 2147483647 w 60"/>
                <a:gd name="T5" fmla="*/ 0 h 55"/>
                <a:gd name="T6" fmla="*/ 0 60000 65536"/>
                <a:gd name="T7" fmla="*/ 0 60000 65536"/>
                <a:gd name="T8" fmla="*/ 0 60000 65536"/>
              </a:gdLst>
              <a:ahLst/>
              <a:cxnLst>
                <a:cxn ang="T6">
                  <a:pos x="T0" y="T1"/>
                </a:cxn>
                <a:cxn ang="T7">
                  <a:pos x="T2" y="T3"/>
                </a:cxn>
                <a:cxn ang="T8">
                  <a:pos x="T4" y="T5"/>
                </a:cxn>
              </a:cxnLst>
              <a:rect l="0" t="0" r="r" b="b"/>
              <a:pathLst>
                <a:path w="60" h="55">
                  <a:moveTo>
                    <a:pt x="0" y="55"/>
                  </a:moveTo>
                  <a:lnTo>
                    <a:pt x="60" y="55"/>
                  </a:lnTo>
                  <a:lnTo>
                    <a:pt x="60" y="0"/>
                  </a:lnTo>
                </a:path>
              </a:pathLst>
            </a:custGeom>
            <a:noFill/>
            <a:ln w="38100"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6" name="Line 212"/>
            <p:cNvSpPr>
              <a:spLocks noChangeShapeType="1"/>
            </p:cNvSpPr>
            <p:nvPr/>
          </p:nvSpPr>
          <p:spPr bwMode="auto">
            <a:xfrm flipH="1">
              <a:off x="6375982" y="1914525"/>
              <a:ext cx="6826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7" name="Oval 213"/>
            <p:cNvSpPr>
              <a:spLocks noChangeArrowheads="1"/>
            </p:cNvSpPr>
            <p:nvPr/>
          </p:nvSpPr>
          <p:spPr bwMode="auto">
            <a:xfrm>
              <a:off x="7517395" y="3238500"/>
              <a:ext cx="215900" cy="215900"/>
            </a:xfrm>
            <a:prstGeom prst="ellipse">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98" name="Line 214"/>
            <p:cNvSpPr>
              <a:spLocks noChangeShapeType="1"/>
            </p:cNvSpPr>
            <p:nvPr/>
          </p:nvSpPr>
          <p:spPr bwMode="auto">
            <a:xfrm>
              <a:off x="6623632" y="3251200"/>
              <a:ext cx="0" cy="188913"/>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199" name="Line 215"/>
            <p:cNvSpPr>
              <a:spLocks noChangeShapeType="1"/>
            </p:cNvSpPr>
            <p:nvPr/>
          </p:nvSpPr>
          <p:spPr bwMode="auto">
            <a:xfrm>
              <a:off x="6920495" y="3251200"/>
              <a:ext cx="0" cy="188913"/>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0" name="Line 216"/>
            <p:cNvSpPr>
              <a:spLocks noChangeShapeType="1"/>
            </p:cNvSpPr>
            <p:nvPr/>
          </p:nvSpPr>
          <p:spPr bwMode="auto">
            <a:xfrm>
              <a:off x="7217357" y="3251200"/>
              <a:ext cx="0" cy="188913"/>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1" name="Freeform 217"/>
            <p:cNvSpPr>
              <a:spLocks/>
            </p:cNvSpPr>
            <p:nvPr/>
          </p:nvSpPr>
          <p:spPr bwMode="auto">
            <a:xfrm>
              <a:off x="6623632" y="2900363"/>
              <a:ext cx="593725" cy="53975"/>
            </a:xfrm>
            <a:custGeom>
              <a:avLst/>
              <a:gdLst>
                <a:gd name="T0" fmla="*/ 2147483647 w 374"/>
                <a:gd name="T1" fmla="*/ 2147483647 h 34"/>
                <a:gd name="T2" fmla="*/ 2147483647 w 374"/>
                <a:gd name="T3" fmla="*/ 0 h 34"/>
                <a:gd name="T4" fmla="*/ 0 w 374"/>
                <a:gd name="T5" fmla="*/ 0 h 34"/>
                <a:gd name="T6" fmla="*/ 0 w 374"/>
                <a:gd name="T7" fmla="*/ 2147483647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4">
                  <a:moveTo>
                    <a:pt x="374" y="34"/>
                  </a:moveTo>
                  <a:lnTo>
                    <a:pt x="374" y="0"/>
                  </a:lnTo>
                  <a:lnTo>
                    <a:pt x="0" y="0"/>
                  </a:lnTo>
                  <a:lnTo>
                    <a:pt x="0" y="34"/>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2" name="Freeform 218"/>
            <p:cNvSpPr>
              <a:spLocks/>
            </p:cNvSpPr>
            <p:nvPr/>
          </p:nvSpPr>
          <p:spPr bwMode="auto">
            <a:xfrm>
              <a:off x="6623632" y="3736975"/>
              <a:ext cx="593725" cy="55563"/>
            </a:xfrm>
            <a:custGeom>
              <a:avLst/>
              <a:gdLst>
                <a:gd name="T0" fmla="*/ 2147483647 w 374"/>
                <a:gd name="T1" fmla="*/ 0 h 35"/>
                <a:gd name="T2" fmla="*/ 2147483647 w 374"/>
                <a:gd name="T3" fmla="*/ 2147483647 h 35"/>
                <a:gd name="T4" fmla="*/ 0 w 374"/>
                <a:gd name="T5" fmla="*/ 2147483647 h 35"/>
                <a:gd name="T6" fmla="*/ 0 w 374"/>
                <a:gd name="T7" fmla="*/ 0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5">
                  <a:moveTo>
                    <a:pt x="374" y="0"/>
                  </a:moveTo>
                  <a:lnTo>
                    <a:pt x="374" y="35"/>
                  </a:lnTo>
                  <a:lnTo>
                    <a:pt x="0" y="35"/>
                  </a:lnTo>
                  <a:lnTo>
                    <a:pt x="0"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3" name="Line 219"/>
            <p:cNvSpPr>
              <a:spLocks noChangeShapeType="1"/>
            </p:cNvSpPr>
            <p:nvPr/>
          </p:nvSpPr>
          <p:spPr bwMode="auto">
            <a:xfrm flipV="1">
              <a:off x="6826832" y="3049588"/>
              <a:ext cx="0" cy="106362"/>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4" name="Freeform 220"/>
            <p:cNvSpPr>
              <a:spLocks/>
            </p:cNvSpPr>
            <p:nvPr/>
          </p:nvSpPr>
          <p:spPr bwMode="auto">
            <a:xfrm>
              <a:off x="6945895" y="3078163"/>
              <a:ext cx="57150" cy="50800"/>
            </a:xfrm>
            <a:custGeom>
              <a:avLst/>
              <a:gdLst>
                <a:gd name="T0" fmla="*/ 2147483647 w 36"/>
                <a:gd name="T1" fmla="*/ 2147483647 h 32"/>
                <a:gd name="T2" fmla="*/ 2147483647 w 36"/>
                <a:gd name="T3" fmla="*/ 0 h 32"/>
                <a:gd name="T4" fmla="*/ 0 w 36"/>
                <a:gd name="T5" fmla="*/ 2147483647 h 32"/>
                <a:gd name="T6" fmla="*/ 2147483647 w 36"/>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2">
                  <a:moveTo>
                    <a:pt x="36" y="32"/>
                  </a:moveTo>
                  <a:lnTo>
                    <a:pt x="18" y="0"/>
                  </a:lnTo>
                  <a:lnTo>
                    <a:pt x="0" y="32"/>
                  </a:lnTo>
                  <a:lnTo>
                    <a:pt x="36" y="32"/>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5" name="Line 221"/>
            <p:cNvSpPr>
              <a:spLocks noChangeShapeType="1"/>
            </p:cNvSpPr>
            <p:nvPr/>
          </p:nvSpPr>
          <p:spPr bwMode="auto">
            <a:xfrm flipH="1">
              <a:off x="6941132" y="3073400"/>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6" name="Freeform 222"/>
            <p:cNvSpPr>
              <a:spLocks/>
            </p:cNvSpPr>
            <p:nvPr/>
          </p:nvSpPr>
          <p:spPr bwMode="auto">
            <a:xfrm>
              <a:off x="6920495" y="3008313"/>
              <a:ext cx="53975" cy="188912"/>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7" name="Line 223"/>
            <p:cNvSpPr>
              <a:spLocks noChangeShapeType="1"/>
            </p:cNvSpPr>
            <p:nvPr/>
          </p:nvSpPr>
          <p:spPr bwMode="auto">
            <a:xfrm flipH="1">
              <a:off x="6785557" y="3103563"/>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8" name="Freeform 224"/>
            <p:cNvSpPr>
              <a:spLocks/>
            </p:cNvSpPr>
            <p:nvPr/>
          </p:nvSpPr>
          <p:spPr bwMode="auto">
            <a:xfrm>
              <a:off x="6853820" y="2954338"/>
              <a:ext cx="66675" cy="296862"/>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09" name="Freeform 225"/>
            <p:cNvSpPr>
              <a:spLocks/>
            </p:cNvSpPr>
            <p:nvPr/>
          </p:nvSpPr>
          <p:spPr bwMode="auto">
            <a:xfrm>
              <a:off x="6880807" y="3127375"/>
              <a:ext cx="39688" cy="58738"/>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8"/>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10" name="Oval 226"/>
            <p:cNvSpPr>
              <a:spLocks noChangeArrowheads="1"/>
            </p:cNvSpPr>
            <p:nvPr/>
          </p:nvSpPr>
          <p:spPr bwMode="auto">
            <a:xfrm>
              <a:off x="6904620" y="2992438"/>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11" name="Oval 227"/>
            <p:cNvSpPr>
              <a:spLocks noChangeArrowheads="1"/>
            </p:cNvSpPr>
            <p:nvPr/>
          </p:nvSpPr>
          <p:spPr bwMode="auto">
            <a:xfrm>
              <a:off x="6904620" y="3181350"/>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12" name="Line 228"/>
            <p:cNvSpPr>
              <a:spLocks noChangeShapeType="1"/>
            </p:cNvSpPr>
            <p:nvPr/>
          </p:nvSpPr>
          <p:spPr bwMode="auto">
            <a:xfrm flipV="1">
              <a:off x="6529970" y="3049588"/>
              <a:ext cx="0" cy="106362"/>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13" name="Freeform 229"/>
            <p:cNvSpPr>
              <a:spLocks/>
            </p:cNvSpPr>
            <p:nvPr/>
          </p:nvSpPr>
          <p:spPr bwMode="auto">
            <a:xfrm>
              <a:off x="6649032" y="3078163"/>
              <a:ext cx="57150" cy="50800"/>
            </a:xfrm>
            <a:custGeom>
              <a:avLst/>
              <a:gdLst>
                <a:gd name="T0" fmla="*/ 2147483647 w 36"/>
                <a:gd name="T1" fmla="*/ 2147483647 h 32"/>
                <a:gd name="T2" fmla="*/ 2147483647 w 36"/>
                <a:gd name="T3" fmla="*/ 0 h 32"/>
                <a:gd name="T4" fmla="*/ 0 w 36"/>
                <a:gd name="T5" fmla="*/ 2147483647 h 32"/>
                <a:gd name="T6" fmla="*/ 2147483647 w 36"/>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2">
                  <a:moveTo>
                    <a:pt x="36" y="32"/>
                  </a:moveTo>
                  <a:lnTo>
                    <a:pt x="18" y="0"/>
                  </a:lnTo>
                  <a:lnTo>
                    <a:pt x="0" y="32"/>
                  </a:lnTo>
                  <a:lnTo>
                    <a:pt x="36" y="32"/>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14" name="Line 230"/>
            <p:cNvSpPr>
              <a:spLocks noChangeShapeType="1"/>
            </p:cNvSpPr>
            <p:nvPr/>
          </p:nvSpPr>
          <p:spPr bwMode="auto">
            <a:xfrm flipH="1">
              <a:off x="6644270" y="3073400"/>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15" name="Freeform 231"/>
            <p:cNvSpPr>
              <a:spLocks/>
            </p:cNvSpPr>
            <p:nvPr/>
          </p:nvSpPr>
          <p:spPr bwMode="auto">
            <a:xfrm>
              <a:off x="6623632" y="3008313"/>
              <a:ext cx="53975" cy="188912"/>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16" name="Line 232"/>
            <p:cNvSpPr>
              <a:spLocks noChangeShapeType="1"/>
            </p:cNvSpPr>
            <p:nvPr/>
          </p:nvSpPr>
          <p:spPr bwMode="auto">
            <a:xfrm flipH="1">
              <a:off x="6488695" y="3103563"/>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17" name="Freeform 233"/>
            <p:cNvSpPr>
              <a:spLocks/>
            </p:cNvSpPr>
            <p:nvPr/>
          </p:nvSpPr>
          <p:spPr bwMode="auto">
            <a:xfrm>
              <a:off x="6556957" y="2954338"/>
              <a:ext cx="66675" cy="296862"/>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18" name="Freeform 234"/>
            <p:cNvSpPr>
              <a:spLocks/>
            </p:cNvSpPr>
            <p:nvPr/>
          </p:nvSpPr>
          <p:spPr bwMode="auto">
            <a:xfrm>
              <a:off x="6583945" y="3127375"/>
              <a:ext cx="39687" cy="58738"/>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8"/>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19" name="Oval 235"/>
            <p:cNvSpPr>
              <a:spLocks noChangeArrowheads="1"/>
            </p:cNvSpPr>
            <p:nvPr/>
          </p:nvSpPr>
          <p:spPr bwMode="auto">
            <a:xfrm>
              <a:off x="6607757" y="2992438"/>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20" name="Oval 236"/>
            <p:cNvSpPr>
              <a:spLocks noChangeArrowheads="1"/>
            </p:cNvSpPr>
            <p:nvPr/>
          </p:nvSpPr>
          <p:spPr bwMode="auto">
            <a:xfrm>
              <a:off x="6607757" y="3181350"/>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21" name="Line 237"/>
            <p:cNvSpPr>
              <a:spLocks noChangeShapeType="1"/>
            </p:cNvSpPr>
            <p:nvPr/>
          </p:nvSpPr>
          <p:spPr bwMode="auto">
            <a:xfrm flipV="1">
              <a:off x="7123695" y="3049588"/>
              <a:ext cx="0" cy="106362"/>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22" name="Freeform 238"/>
            <p:cNvSpPr>
              <a:spLocks/>
            </p:cNvSpPr>
            <p:nvPr/>
          </p:nvSpPr>
          <p:spPr bwMode="auto">
            <a:xfrm>
              <a:off x="7244345" y="3078163"/>
              <a:ext cx="55562" cy="50800"/>
            </a:xfrm>
            <a:custGeom>
              <a:avLst/>
              <a:gdLst>
                <a:gd name="T0" fmla="*/ 2147483647 w 35"/>
                <a:gd name="T1" fmla="*/ 2147483647 h 32"/>
                <a:gd name="T2" fmla="*/ 2147483647 w 35"/>
                <a:gd name="T3" fmla="*/ 0 h 32"/>
                <a:gd name="T4" fmla="*/ 0 w 35"/>
                <a:gd name="T5" fmla="*/ 2147483647 h 32"/>
                <a:gd name="T6" fmla="*/ 2147483647 w 35"/>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2">
                  <a:moveTo>
                    <a:pt x="35" y="32"/>
                  </a:moveTo>
                  <a:lnTo>
                    <a:pt x="18" y="0"/>
                  </a:lnTo>
                  <a:lnTo>
                    <a:pt x="0" y="32"/>
                  </a:lnTo>
                  <a:lnTo>
                    <a:pt x="35" y="32"/>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23" name="Line 239"/>
            <p:cNvSpPr>
              <a:spLocks noChangeShapeType="1"/>
            </p:cNvSpPr>
            <p:nvPr/>
          </p:nvSpPr>
          <p:spPr bwMode="auto">
            <a:xfrm flipH="1">
              <a:off x="7239582" y="3073400"/>
              <a:ext cx="65088"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24" name="Freeform 240"/>
            <p:cNvSpPr>
              <a:spLocks/>
            </p:cNvSpPr>
            <p:nvPr/>
          </p:nvSpPr>
          <p:spPr bwMode="auto">
            <a:xfrm>
              <a:off x="7217357" y="3008313"/>
              <a:ext cx="55563" cy="188912"/>
            </a:xfrm>
            <a:custGeom>
              <a:avLst/>
              <a:gdLst>
                <a:gd name="T0" fmla="*/ 0 w 35"/>
                <a:gd name="T1" fmla="*/ 0 h 119"/>
                <a:gd name="T2" fmla="*/ 2147483647 w 35"/>
                <a:gd name="T3" fmla="*/ 0 h 119"/>
                <a:gd name="T4" fmla="*/ 2147483647 w 35"/>
                <a:gd name="T5" fmla="*/ 2147483647 h 119"/>
                <a:gd name="T6" fmla="*/ 0 w 35"/>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19">
                  <a:moveTo>
                    <a:pt x="0" y="0"/>
                  </a:moveTo>
                  <a:lnTo>
                    <a:pt x="35" y="0"/>
                  </a:lnTo>
                  <a:lnTo>
                    <a:pt x="35"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25" name="Line 241"/>
            <p:cNvSpPr>
              <a:spLocks noChangeShapeType="1"/>
            </p:cNvSpPr>
            <p:nvPr/>
          </p:nvSpPr>
          <p:spPr bwMode="auto">
            <a:xfrm flipH="1">
              <a:off x="7082420" y="3103563"/>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26" name="Freeform 242"/>
            <p:cNvSpPr>
              <a:spLocks/>
            </p:cNvSpPr>
            <p:nvPr/>
          </p:nvSpPr>
          <p:spPr bwMode="auto">
            <a:xfrm>
              <a:off x="7150682" y="2954338"/>
              <a:ext cx="66675" cy="296862"/>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27" name="Freeform 243"/>
            <p:cNvSpPr>
              <a:spLocks/>
            </p:cNvSpPr>
            <p:nvPr/>
          </p:nvSpPr>
          <p:spPr bwMode="auto">
            <a:xfrm>
              <a:off x="7177670" y="3127375"/>
              <a:ext cx="39687" cy="58738"/>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8"/>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28" name="Oval 244"/>
            <p:cNvSpPr>
              <a:spLocks noChangeArrowheads="1"/>
            </p:cNvSpPr>
            <p:nvPr/>
          </p:nvSpPr>
          <p:spPr bwMode="auto">
            <a:xfrm>
              <a:off x="7201482" y="2992438"/>
              <a:ext cx="33338"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29" name="Oval 245"/>
            <p:cNvSpPr>
              <a:spLocks noChangeArrowheads="1"/>
            </p:cNvSpPr>
            <p:nvPr/>
          </p:nvSpPr>
          <p:spPr bwMode="auto">
            <a:xfrm>
              <a:off x="7201482" y="3181350"/>
              <a:ext cx="33338"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30" name="Line 246"/>
            <p:cNvSpPr>
              <a:spLocks noChangeShapeType="1"/>
            </p:cNvSpPr>
            <p:nvPr/>
          </p:nvSpPr>
          <p:spPr bwMode="auto">
            <a:xfrm flipV="1">
              <a:off x="6826832" y="3535363"/>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31" name="Freeform 247"/>
            <p:cNvSpPr>
              <a:spLocks/>
            </p:cNvSpPr>
            <p:nvPr/>
          </p:nvSpPr>
          <p:spPr bwMode="auto">
            <a:xfrm>
              <a:off x="6945895" y="3563938"/>
              <a:ext cx="57150" cy="52387"/>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32" name="Line 248"/>
            <p:cNvSpPr>
              <a:spLocks noChangeShapeType="1"/>
            </p:cNvSpPr>
            <p:nvPr/>
          </p:nvSpPr>
          <p:spPr bwMode="auto">
            <a:xfrm flipH="1">
              <a:off x="6941132" y="3559175"/>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33" name="Freeform 249"/>
            <p:cNvSpPr>
              <a:spLocks/>
            </p:cNvSpPr>
            <p:nvPr/>
          </p:nvSpPr>
          <p:spPr bwMode="auto">
            <a:xfrm>
              <a:off x="6920495" y="3494088"/>
              <a:ext cx="53975" cy="188912"/>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34" name="Line 250"/>
            <p:cNvSpPr>
              <a:spLocks noChangeShapeType="1"/>
            </p:cNvSpPr>
            <p:nvPr/>
          </p:nvSpPr>
          <p:spPr bwMode="auto">
            <a:xfrm flipH="1">
              <a:off x="6785557" y="3589338"/>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35" name="Freeform 251"/>
            <p:cNvSpPr>
              <a:spLocks/>
            </p:cNvSpPr>
            <p:nvPr/>
          </p:nvSpPr>
          <p:spPr bwMode="auto">
            <a:xfrm>
              <a:off x="6853820" y="3440113"/>
              <a:ext cx="66675" cy="296862"/>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8"/>
                  </a:lnTo>
                  <a:lnTo>
                    <a:pt x="42" y="128"/>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36" name="Freeform 252"/>
            <p:cNvSpPr>
              <a:spLocks/>
            </p:cNvSpPr>
            <p:nvPr/>
          </p:nvSpPr>
          <p:spPr bwMode="auto">
            <a:xfrm>
              <a:off x="6880807" y="3613150"/>
              <a:ext cx="39688" cy="60325"/>
            </a:xfrm>
            <a:custGeom>
              <a:avLst/>
              <a:gdLst>
                <a:gd name="T0" fmla="*/ 0 w 25"/>
                <a:gd name="T1" fmla="*/ 2147483647 h 38"/>
                <a:gd name="T2" fmla="*/ 2147483647 w 25"/>
                <a:gd name="T3" fmla="*/ 2147483647 h 38"/>
                <a:gd name="T4" fmla="*/ 0 w 25"/>
                <a:gd name="T5" fmla="*/ 0 h 38"/>
                <a:gd name="T6" fmla="*/ 0 w 25"/>
                <a:gd name="T7" fmla="*/ 214748364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38"/>
                  </a:moveTo>
                  <a:lnTo>
                    <a:pt x="25" y="19"/>
                  </a:lnTo>
                  <a:lnTo>
                    <a:pt x="0"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37" name="Oval 253"/>
            <p:cNvSpPr>
              <a:spLocks noChangeArrowheads="1"/>
            </p:cNvSpPr>
            <p:nvPr/>
          </p:nvSpPr>
          <p:spPr bwMode="auto">
            <a:xfrm>
              <a:off x="6904620" y="3478213"/>
              <a:ext cx="31750"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38" name="Oval 254"/>
            <p:cNvSpPr>
              <a:spLocks noChangeArrowheads="1"/>
            </p:cNvSpPr>
            <p:nvPr/>
          </p:nvSpPr>
          <p:spPr bwMode="auto">
            <a:xfrm>
              <a:off x="6904620" y="3667125"/>
              <a:ext cx="31750" cy="333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39" name="Line 255"/>
            <p:cNvSpPr>
              <a:spLocks noChangeShapeType="1"/>
            </p:cNvSpPr>
            <p:nvPr/>
          </p:nvSpPr>
          <p:spPr bwMode="auto">
            <a:xfrm flipV="1">
              <a:off x="6529970" y="3535363"/>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40" name="Freeform 256"/>
            <p:cNvSpPr>
              <a:spLocks/>
            </p:cNvSpPr>
            <p:nvPr/>
          </p:nvSpPr>
          <p:spPr bwMode="auto">
            <a:xfrm>
              <a:off x="6649032" y="3563938"/>
              <a:ext cx="57150" cy="52387"/>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41" name="Line 257"/>
            <p:cNvSpPr>
              <a:spLocks noChangeShapeType="1"/>
            </p:cNvSpPr>
            <p:nvPr/>
          </p:nvSpPr>
          <p:spPr bwMode="auto">
            <a:xfrm flipH="1">
              <a:off x="6644270" y="3559175"/>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42" name="Freeform 258"/>
            <p:cNvSpPr>
              <a:spLocks/>
            </p:cNvSpPr>
            <p:nvPr/>
          </p:nvSpPr>
          <p:spPr bwMode="auto">
            <a:xfrm>
              <a:off x="6623632" y="3494088"/>
              <a:ext cx="53975" cy="188912"/>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43" name="Line 259"/>
            <p:cNvSpPr>
              <a:spLocks noChangeShapeType="1"/>
            </p:cNvSpPr>
            <p:nvPr/>
          </p:nvSpPr>
          <p:spPr bwMode="auto">
            <a:xfrm flipH="1">
              <a:off x="6488695" y="3589338"/>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44" name="Freeform 260"/>
            <p:cNvSpPr>
              <a:spLocks/>
            </p:cNvSpPr>
            <p:nvPr/>
          </p:nvSpPr>
          <p:spPr bwMode="auto">
            <a:xfrm>
              <a:off x="6556957" y="3440113"/>
              <a:ext cx="66675" cy="296862"/>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8"/>
                  </a:lnTo>
                  <a:lnTo>
                    <a:pt x="42" y="128"/>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45" name="Freeform 261"/>
            <p:cNvSpPr>
              <a:spLocks/>
            </p:cNvSpPr>
            <p:nvPr/>
          </p:nvSpPr>
          <p:spPr bwMode="auto">
            <a:xfrm>
              <a:off x="6583945" y="3613150"/>
              <a:ext cx="39687" cy="60325"/>
            </a:xfrm>
            <a:custGeom>
              <a:avLst/>
              <a:gdLst>
                <a:gd name="T0" fmla="*/ 0 w 25"/>
                <a:gd name="T1" fmla="*/ 2147483647 h 38"/>
                <a:gd name="T2" fmla="*/ 2147483647 w 25"/>
                <a:gd name="T3" fmla="*/ 2147483647 h 38"/>
                <a:gd name="T4" fmla="*/ 0 w 25"/>
                <a:gd name="T5" fmla="*/ 0 h 38"/>
                <a:gd name="T6" fmla="*/ 0 w 25"/>
                <a:gd name="T7" fmla="*/ 214748364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38"/>
                  </a:moveTo>
                  <a:lnTo>
                    <a:pt x="25" y="19"/>
                  </a:lnTo>
                  <a:lnTo>
                    <a:pt x="0"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46" name="Oval 262"/>
            <p:cNvSpPr>
              <a:spLocks noChangeArrowheads="1"/>
            </p:cNvSpPr>
            <p:nvPr/>
          </p:nvSpPr>
          <p:spPr bwMode="auto">
            <a:xfrm>
              <a:off x="6607757" y="3478213"/>
              <a:ext cx="31750"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47" name="Oval 263"/>
            <p:cNvSpPr>
              <a:spLocks noChangeArrowheads="1"/>
            </p:cNvSpPr>
            <p:nvPr/>
          </p:nvSpPr>
          <p:spPr bwMode="auto">
            <a:xfrm>
              <a:off x="6607757" y="3667125"/>
              <a:ext cx="31750" cy="333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48" name="Line 264"/>
            <p:cNvSpPr>
              <a:spLocks noChangeShapeType="1"/>
            </p:cNvSpPr>
            <p:nvPr/>
          </p:nvSpPr>
          <p:spPr bwMode="auto">
            <a:xfrm flipV="1">
              <a:off x="7123695" y="3535363"/>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49" name="Freeform 265"/>
            <p:cNvSpPr>
              <a:spLocks/>
            </p:cNvSpPr>
            <p:nvPr/>
          </p:nvSpPr>
          <p:spPr bwMode="auto">
            <a:xfrm>
              <a:off x="7244345" y="3563938"/>
              <a:ext cx="55562" cy="52387"/>
            </a:xfrm>
            <a:custGeom>
              <a:avLst/>
              <a:gdLst>
                <a:gd name="T0" fmla="*/ 2147483647 w 35"/>
                <a:gd name="T1" fmla="*/ 2147483647 h 33"/>
                <a:gd name="T2" fmla="*/ 2147483647 w 35"/>
                <a:gd name="T3" fmla="*/ 0 h 33"/>
                <a:gd name="T4" fmla="*/ 0 w 35"/>
                <a:gd name="T5" fmla="*/ 2147483647 h 33"/>
                <a:gd name="T6" fmla="*/ 2147483647 w 35"/>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3">
                  <a:moveTo>
                    <a:pt x="35" y="33"/>
                  </a:moveTo>
                  <a:lnTo>
                    <a:pt x="18" y="0"/>
                  </a:lnTo>
                  <a:lnTo>
                    <a:pt x="0" y="33"/>
                  </a:lnTo>
                  <a:lnTo>
                    <a:pt x="35"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50" name="Line 266"/>
            <p:cNvSpPr>
              <a:spLocks noChangeShapeType="1"/>
            </p:cNvSpPr>
            <p:nvPr/>
          </p:nvSpPr>
          <p:spPr bwMode="auto">
            <a:xfrm flipH="1">
              <a:off x="7239582" y="3559175"/>
              <a:ext cx="65088"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51" name="Freeform 267"/>
            <p:cNvSpPr>
              <a:spLocks/>
            </p:cNvSpPr>
            <p:nvPr/>
          </p:nvSpPr>
          <p:spPr bwMode="auto">
            <a:xfrm>
              <a:off x="7217357" y="3494088"/>
              <a:ext cx="55563" cy="188912"/>
            </a:xfrm>
            <a:custGeom>
              <a:avLst/>
              <a:gdLst>
                <a:gd name="T0" fmla="*/ 0 w 35"/>
                <a:gd name="T1" fmla="*/ 0 h 119"/>
                <a:gd name="T2" fmla="*/ 2147483647 w 35"/>
                <a:gd name="T3" fmla="*/ 0 h 119"/>
                <a:gd name="T4" fmla="*/ 2147483647 w 35"/>
                <a:gd name="T5" fmla="*/ 2147483647 h 119"/>
                <a:gd name="T6" fmla="*/ 0 w 35"/>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19">
                  <a:moveTo>
                    <a:pt x="0" y="0"/>
                  </a:moveTo>
                  <a:lnTo>
                    <a:pt x="35" y="0"/>
                  </a:lnTo>
                  <a:lnTo>
                    <a:pt x="35"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52" name="Line 268"/>
            <p:cNvSpPr>
              <a:spLocks noChangeShapeType="1"/>
            </p:cNvSpPr>
            <p:nvPr/>
          </p:nvSpPr>
          <p:spPr bwMode="auto">
            <a:xfrm flipH="1">
              <a:off x="7082420" y="3589338"/>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53" name="Freeform 269"/>
            <p:cNvSpPr>
              <a:spLocks/>
            </p:cNvSpPr>
            <p:nvPr/>
          </p:nvSpPr>
          <p:spPr bwMode="auto">
            <a:xfrm>
              <a:off x="7150682" y="3440113"/>
              <a:ext cx="66675" cy="296862"/>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8"/>
                  </a:lnTo>
                  <a:lnTo>
                    <a:pt x="42" y="128"/>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54" name="Freeform 270"/>
            <p:cNvSpPr>
              <a:spLocks/>
            </p:cNvSpPr>
            <p:nvPr/>
          </p:nvSpPr>
          <p:spPr bwMode="auto">
            <a:xfrm>
              <a:off x="7177670" y="3613150"/>
              <a:ext cx="39687" cy="60325"/>
            </a:xfrm>
            <a:custGeom>
              <a:avLst/>
              <a:gdLst>
                <a:gd name="T0" fmla="*/ 0 w 25"/>
                <a:gd name="T1" fmla="*/ 2147483647 h 38"/>
                <a:gd name="T2" fmla="*/ 2147483647 w 25"/>
                <a:gd name="T3" fmla="*/ 2147483647 h 38"/>
                <a:gd name="T4" fmla="*/ 0 w 25"/>
                <a:gd name="T5" fmla="*/ 0 h 38"/>
                <a:gd name="T6" fmla="*/ 0 w 25"/>
                <a:gd name="T7" fmla="*/ 214748364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38"/>
                  </a:moveTo>
                  <a:lnTo>
                    <a:pt x="25" y="19"/>
                  </a:lnTo>
                  <a:lnTo>
                    <a:pt x="0"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55" name="Oval 271"/>
            <p:cNvSpPr>
              <a:spLocks noChangeArrowheads="1"/>
            </p:cNvSpPr>
            <p:nvPr/>
          </p:nvSpPr>
          <p:spPr bwMode="auto">
            <a:xfrm>
              <a:off x="7201482" y="3478213"/>
              <a:ext cx="33338"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56" name="Oval 272"/>
            <p:cNvSpPr>
              <a:spLocks noChangeArrowheads="1"/>
            </p:cNvSpPr>
            <p:nvPr/>
          </p:nvSpPr>
          <p:spPr bwMode="auto">
            <a:xfrm>
              <a:off x="7201482" y="3667125"/>
              <a:ext cx="33338" cy="333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57" name="Line 273"/>
            <p:cNvSpPr>
              <a:spLocks noChangeShapeType="1"/>
            </p:cNvSpPr>
            <p:nvPr/>
          </p:nvSpPr>
          <p:spPr bwMode="auto">
            <a:xfrm>
              <a:off x="7728532" y="3319463"/>
              <a:ext cx="698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58" name="Line 274"/>
            <p:cNvSpPr>
              <a:spLocks noChangeShapeType="1"/>
            </p:cNvSpPr>
            <p:nvPr/>
          </p:nvSpPr>
          <p:spPr bwMode="auto">
            <a:xfrm>
              <a:off x="7728532" y="3373438"/>
              <a:ext cx="698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59" name="Line 275"/>
            <p:cNvSpPr>
              <a:spLocks noChangeShapeType="1"/>
            </p:cNvSpPr>
            <p:nvPr/>
          </p:nvSpPr>
          <p:spPr bwMode="auto">
            <a:xfrm>
              <a:off x="6920495" y="3346450"/>
              <a:ext cx="59690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0" name="Line 276"/>
            <p:cNvSpPr>
              <a:spLocks noChangeShapeType="1"/>
            </p:cNvSpPr>
            <p:nvPr/>
          </p:nvSpPr>
          <p:spPr bwMode="auto">
            <a:xfrm>
              <a:off x="7217357" y="3394075"/>
              <a:ext cx="3111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1" name="Line 277"/>
            <p:cNvSpPr>
              <a:spLocks noChangeShapeType="1"/>
            </p:cNvSpPr>
            <p:nvPr/>
          </p:nvSpPr>
          <p:spPr bwMode="auto">
            <a:xfrm>
              <a:off x="6622045" y="3298825"/>
              <a:ext cx="906462"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2" name="Freeform 278"/>
            <p:cNvSpPr>
              <a:spLocks/>
            </p:cNvSpPr>
            <p:nvPr/>
          </p:nvSpPr>
          <p:spPr bwMode="auto">
            <a:xfrm>
              <a:off x="6920495" y="1649413"/>
              <a:ext cx="473075" cy="1304925"/>
            </a:xfrm>
            <a:custGeom>
              <a:avLst/>
              <a:gdLst>
                <a:gd name="T0" fmla="*/ 2147483647 w 298"/>
                <a:gd name="T1" fmla="*/ 0 h 822"/>
                <a:gd name="T2" fmla="*/ 2147483647 w 298"/>
                <a:gd name="T3" fmla="*/ 2147483647 h 822"/>
                <a:gd name="T4" fmla="*/ 0 w 298"/>
                <a:gd name="T5" fmla="*/ 2147483647 h 822"/>
                <a:gd name="T6" fmla="*/ 0 w 298"/>
                <a:gd name="T7" fmla="*/ 2147483647 h 8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8" h="822">
                  <a:moveTo>
                    <a:pt x="298" y="0"/>
                  </a:moveTo>
                  <a:lnTo>
                    <a:pt x="298" y="754"/>
                  </a:lnTo>
                  <a:lnTo>
                    <a:pt x="0" y="754"/>
                  </a:lnTo>
                  <a:lnTo>
                    <a:pt x="0" y="822"/>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3" name="Line 279"/>
            <p:cNvSpPr>
              <a:spLocks noChangeShapeType="1"/>
            </p:cNvSpPr>
            <p:nvPr/>
          </p:nvSpPr>
          <p:spPr bwMode="auto">
            <a:xfrm flipH="1">
              <a:off x="6375982" y="3589338"/>
              <a:ext cx="6826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4" name="Freeform 280"/>
            <p:cNvSpPr>
              <a:spLocks/>
            </p:cNvSpPr>
            <p:nvPr/>
          </p:nvSpPr>
          <p:spPr bwMode="auto">
            <a:xfrm>
              <a:off x="7987295" y="3533775"/>
              <a:ext cx="95250" cy="88900"/>
            </a:xfrm>
            <a:custGeom>
              <a:avLst/>
              <a:gdLst>
                <a:gd name="T0" fmla="*/ 0 w 60"/>
                <a:gd name="T1" fmla="*/ 2147483647 h 56"/>
                <a:gd name="T2" fmla="*/ 2147483647 w 60"/>
                <a:gd name="T3" fmla="*/ 2147483647 h 56"/>
                <a:gd name="T4" fmla="*/ 2147483647 w 60"/>
                <a:gd name="T5" fmla="*/ 0 h 56"/>
                <a:gd name="T6" fmla="*/ 0 60000 65536"/>
                <a:gd name="T7" fmla="*/ 0 60000 65536"/>
                <a:gd name="T8" fmla="*/ 0 60000 65536"/>
              </a:gdLst>
              <a:ahLst/>
              <a:cxnLst>
                <a:cxn ang="T6">
                  <a:pos x="T0" y="T1"/>
                </a:cxn>
                <a:cxn ang="T7">
                  <a:pos x="T2" y="T3"/>
                </a:cxn>
                <a:cxn ang="T8">
                  <a:pos x="T4" y="T5"/>
                </a:cxn>
              </a:cxnLst>
              <a:rect l="0" t="0" r="r" b="b"/>
              <a:pathLst>
                <a:path w="60" h="56">
                  <a:moveTo>
                    <a:pt x="0" y="56"/>
                  </a:moveTo>
                  <a:lnTo>
                    <a:pt x="60" y="56"/>
                  </a:lnTo>
                  <a:lnTo>
                    <a:pt x="60" y="0"/>
                  </a:lnTo>
                </a:path>
              </a:pathLst>
            </a:custGeom>
            <a:noFill/>
            <a:ln w="38100"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5" name="Line 281"/>
            <p:cNvSpPr>
              <a:spLocks noChangeShapeType="1"/>
            </p:cNvSpPr>
            <p:nvPr/>
          </p:nvSpPr>
          <p:spPr bwMode="auto">
            <a:xfrm flipH="1">
              <a:off x="6375982" y="3103563"/>
              <a:ext cx="6826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6" name="Oval 282"/>
            <p:cNvSpPr>
              <a:spLocks noChangeArrowheads="1"/>
            </p:cNvSpPr>
            <p:nvPr/>
          </p:nvSpPr>
          <p:spPr bwMode="auto">
            <a:xfrm>
              <a:off x="7517395" y="4425950"/>
              <a:ext cx="215900" cy="215900"/>
            </a:xfrm>
            <a:prstGeom prst="ellipse">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67" name="Line 283"/>
            <p:cNvSpPr>
              <a:spLocks noChangeShapeType="1"/>
            </p:cNvSpPr>
            <p:nvPr/>
          </p:nvSpPr>
          <p:spPr bwMode="auto">
            <a:xfrm>
              <a:off x="6623632" y="4440238"/>
              <a:ext cx="0" cy="188912"/>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8" name="Line 284"/>
            <p:cNvSpPr>
              <a:spLocks noChangeShapeType="1"/>
            </p:cNvSpPr>
            <p:nvPr/>
          </p:nvSpPr>
          <p:spPr bwMode="auto">
            <a:xfrm>
              <a:off x="6920495" y="4440238"/>
              <a:ext cx="0" cy="188912"/>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69" name="Line 285"/>
            <p:cNvSpPr>
              <a:spLocks noChangeShapeType="1"/>
            </p:cNvSpPr>
            <p:nvPr/>
          </p:nvSpPr>
          <p:spPr bwMode="auto">
            <a:xfrm>
              <a:off x="7217357" y="4440238"/>
              <a:ext cx="0" cy="188912"/>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0" name="Freeform 286"/>
            <p:cNvSpPr>
              <a:spLocks/>
            </p:cNvSpPr>
            <p:nvPr/>
          </p:nvSpPr>
          <p:spPr bwMode="auto">
            <a:xfrm>
              <a:off x="6623632" y="4087813"/>
              <a:ext cx="593725" cy="55562"/>
            </a:xfrm>
            <a:custGeom>
              <a:avLst/>
              <a:gdLst>
                <a:gd name="T0" fmla="*/ 2147483647 w 374"/>
                <a:gd name="T1" fmla="*/ 2147483647 h 35"/>
                <a:gd name="T2" fmla="*/ 2147483647 w 374"/>
                <a:gd name="T3" fmla="*/ 0 h 35"/>
                <a:gd name="T4" fmla="*/ 0 w 374"/>
                <a:gd name="T5" fmla="*/ 0 h 35"/>
                <a:gd name="T6" fmla="*/ 0 w 374"/>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5">
                  <a:moveTo>
                    <a:pt x="374" y="35"/>
                  </a:moveTo>
                  <a:lnTo>
                    <a:pt x="374" y="0"/>
                  </a:lnTo>
                  <a:lnTo>
                    <a:pt x="0" y="0"/>
                  </a:lnTo>
                  <a:lnTo>
                    <a:pt x="0" y="35"/>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1" name="Freeform 287"/>
            <p:cNvSpPr>
              <a:spLocks/>
            </p:cNvSpPr>
            <p:nvPr/>
          </p:nvSpPr>
          <p:spPr bwMode="auto">
            <a:xfrm>
              <a:off x="6623632" y="4926013"/>
              <a:ext cx="593725" cy="53975"/>
            </a:xfrm>
            <a:custGeom>
              <a:avLst/>
              <a:gdLst>
                <a:gd name="T0" fmla="*/ 2147483647 w 374"/>
                <a:gd name="T1" fmla="*/ 0 h 34"/>
                <a:gd name="T2" fmla="*/ 2147483647 w 374"/>
                <a:gd name="T3" fmla="*/ 2147483647 h 34"/>
                <a:gd name="T4" fmla="*/ 0 w 374"/>
                <a:gd name="T5" fmla="*/ 2147483647 h 34"/>
                <a:gd name="T6" fmla="*/ 0 w 374"/>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4">
                  <a:moveTo>
                    <a:pt x="374" y="0"/>
                  </a:moveTo>
                  <a:lnTo>
                    <a:pt x="374" y="34"/>
                  </a:lnTo>
                  <a:lnTo>
                    <a:pt x="0" y="34"/>
                  </a:lnTo>
                  <a:lnTo>
                    <a:pt x="0"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2" name="Line 288"/>
            <p:cNvSpPr>
              <a:spLocks noChangeShapeType="1"/>
            </p:cNvSpPr>
            <p:nvPr/>
          </p:nvSpPr>
          <p:spPr bwMode="auto">
            <a:xfrm flipV="1">
              <a:off x="6826832" y="4237038"/>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3" name="Freeform 289"/>
            <p:cNvSpPr>
              <a:spLocks/>
            </p:cNvSpPr>
            <p:nvPr/>
          </p:nvSpPr>
          <p:spPr bwMode="auto">
            <a:xfrm>
              <a:off x="6945895" y="4265613"/>
              <a:ext cx="57150" cy="50800"/>
            </a:xfrm>
            <a:custGeom>
              <a:avLst/>
              <a:gdLst>
                <a:gd name="T0" fmla="*/ 2147483647 w 36"/>
                <a:gd name="T1" fmla="*/ 2147483647 h 32"/>
                <a:gd name="T2" fmla="*/ 2147483647 w 36"/>
                <a:gd name="T3" fmla="*/ 0 h 32"/>
                <a:gd name="T4" fmla="*/ 0 w 36"/>
                <a:gd name="T5" fmla="*/ 2147483647 h 32"/>
                <a:gd name="T6" fmla="*/ 2147483647 w 36"/>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2">
                  <a:moveTo>
                    <a:pt x="36" y="32"/>
                  </a:moveTo>
                  <a:lnTo>
                    <a:pt x="18" y="0"/>
                  </a:lnTo>
                  <a:lnTo>
                    <a:pt x="0" y="32"/>
                  </a:lnTo>
                  <a:lnTo>
                    <a:pt x="36" y="32"/>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4" name="Line 290"/>
            <p:cNvSpPr>
              <a:spLocks noChangeShapeType="1"/>
            </p:cNvSpPr>
            <p:nvPr/>
          </p:nvSpPr>
          <p:spPr bwMode="auto">
            <a:xfrm flipH="1">
              <a:off x="6941132" y="4260850"/>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5" name="Freeform 291"/>
            <p:cNvSpPr>
              <a:spLocks/>
            </p:cNvSpPr>
            <p:nvPr/>
          </p:nvSpPr>
          <p:spPr bwMode="auto">
            <a:xfrm>
              <a:off x="6920495" y="4195763"/>
              <a:ext cx="53975" cy="190500"/>
            </a:xfrm>
            <a:custGeom>
              <a:avLst/>
              <a:gdLst>
                <a:gd name="T0" fmla="*/ 0 w 34"/>
                <a:gd name="T1" fmla="*/ 0 h 120"/>
                <a:gd name="T2" fmla="*/ 2147483647 w 34"/>
                <a:gd name="T3" fmla="*/ 0 h 120"/>
                <a:gd name="T4" fmla="*/ 2147483647 w 34"/>
                <a:gd name="T5" fmla="*/ 2147483647 h 120"/>
                <a:gd name="T6" fmla="*/ 0 w 34"/>
                <a:gd name="T7" fmla="*/ 2147483647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0">
                  <a:moveTo>
                    <a:pt x="0" y="0"/>
                  </a:moveTo>
                  <a:lnTo>
                    <a:pt x="34" y="0"/>
                  </a:lnTo>
                  <a:lnTo>
                    <a:pt x="34" y="120"/>
                  </a:lnTo>
                  <a:lnTo>
                    <a:pt x="0" y="120"/>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6" name="Line 292"/>
            <p:cNvSpPr>
              <a:spLocks noChangeShapeType="1"/>
            </p:cNvSpPr>
            <p:nvPr/>
          </p:nvSpPr>
          <p:spPr bwMode="auto">
            <a:xfrm flipH="1">
              <a:off x="6785557" y="4291013"/>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7" name="Freeform 293"/>
            <p:cNvSpPr>
              <a:spLocks/>
            </p:cNvSpPr>
            <p:nvPr/>
          </p:nvSpPr>
          <p:spPr bwMode="auto">
            <a:xfrm>
              <a:off x="6853820" y="4143375"/>
              <a:ext cx="66675" cy="296863"/>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59"/>
                  </a:lnTo>
                  <a:lnTo>
                    <a:pt x="0" y="59"/>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8" name="Freeform 294"/>
            <p:cNvSpPr>
              <a:spLocks/>
            </p:cNvSpPr>
            <p:nvPr/>
          </p:nvSpPr>
          <p:spPr bwMode="auto">
            <a:xfrm>
              <a:off x="6880807" y="4314825"/>
              <a:ext cx="39688" cy="60325"/>
            </a:xfrm>
            <a:custGeom>
              <a:avLst/>
              <a:gdLst>
                <a:gd name="T0" fmla="*/ 0 w 25"/>
                <a:gd name="T1" fmla="*/ 2147483647 h 38"/>
                <a:gd name="T2" fmla="*/ 2147483647 w 25"/>
                <a:gd name="T3" fmla="*/ 2147483647 h 38"/>
                <a:gd name="T4" fmla="*/ 0 w 25"/>
                <a:gd name="T5" fmla="*/ 0 h 38"/>
                <a:gd name="T6" fmla="*/ 0 w 25"/>
                <a:gd name="T7" fmla="*/ 214748364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38"/>
                  </a:moveTo>
                  <a:lnTo>
                    <a:pt x="25" y="19"/>
                  </a:lnTo>
                  <a:lnTo>
                    <a:pt x="0"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79" name="Oval 295"/>
            <p:cNvSpPr>
              <a:spLocks noChangeArrowheads="1"/>
            </p:cNvSpPr>
            <p:nvPr/>
          </p:nvSpPr>
          <p:spPr bwMode="auto">
            <a:xfrm>
              <a:off x="6904620" y="4179888"/>
              <a:ext cx="31750"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80" name="Oval 296"/>
            <p:cNvSpPr>
              <a:spLocks noChangeArrowheads="1"/>
            </p:cNvSpPr>
            <p:nvPr/>
          </p:nvSpPr>
          <p:spPr bwMode="auto">
            <a:xfrm>
              <a:off x="6904620" y="4368800"/>
              <a:ext cx="31750" cy="33338"/>
            </a:xfrm>
            <a:prstGeom prst="ellipse">
              <a:avLst/>
            </a:prstGeom>
            <a:solidFill>
              <a:schemeClr val="bg1"/>
            </a:solidFill>
            <a:ln w="0">
              <a:noFill/>
              <a:round/>
              <a:headEnd/>
              <a:tailEnd/>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81" name="Line 297"/>
            <p:cNvSpPr>
              <a:spLocks noChangeShapeType="1"/>
            </p:cNvSpPr>
            <p:nvPr/>
          </p:nvSpPr>
          <p:spPr bwMode="auto">
            <a:xfrm flipV="1">
              <a:off x="6529970" y="4237038"/>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82" name="Freeform 298"/>
            <p:cNvSpPr>
              <a:spLocks/>
            </p:cNvSpPr>
            <p:nvPr/>
          </p:nvSpPr>
          <p:spPr bwMode="auto">
            <a:xfrm>
              <a:off x="6649032" y="4265613"/>
              <a:ext cx="57150" cy="50800"/>
            </a:xfrm>
            <a:custGeom>
              <a:avLst/>
              <a:gdLst>
                <a:gd name="T0" fmla="*/ 2147483647 w 36"/>
                <a:gd name="T1" fmla="*/ 2147483647 h 32"/>
                <a:gd name="T2" fmla="*/ 2147483647 w 36"/>
                <a:gd name="T3" fmla="*/ 0 h 32"/>
                <a:gd name="T4" fmla="*/ 0 w 36"/>
                <a:gd name="T5" fmla="*/ 2147483647 h 32"/>
                <a:gd name="T6" fmla="*/ 2147483647 w 36"/>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2">
                  <a:moveTo>
                    <a:pt x="36" y="32"/>
                  </a:moveTo>
                  <a:lnTo>
                    <a:pt x="18" y="0"/>
                  </a:lnTo>
                  <a:lnTo>
                    <a:pt x="0" y="32"/>
                  </a:lnTo>
                  <a:lnTo>
                    <a:pt x="36" y="32"/>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83" name="Line 299"/>
            <p:cNvSpPr>
              <a:spLocks noChangeShapeType="1"/>
            </p:cNvSpPr>
            <p:nvPr/>
          </p:nvSpPr>
          <p:spPr bwMode="auto">
            <a:xfrm flipH="1">
              <a:off x="6644270" y="4260850"/>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84" name="Freeform 300"/>
            <p:cNvSpPr>
              <a:spLocks/>
            </p:cNvSpPr>
            <p:nvPr/>
          </p:nvSpPr>
          <p:spPr bwMode="auto">
            <a:xfrm>
              <a:off x="6623632" y="4195763"/>
              <a:ext cx="53975" cy="190500"/>
            </a:xfrm>
            <a:custGeom>
              <a:avLst/>
              <a:gdLst>
                <a:gd name="T0" fmla="*/ 0 w 34"/>
                <a:gd name="T1" fmla="*/ 0 h 120"/>
                <a:gd name="T2" fmla="*/ 2147483647 w 34"/>
                <a:gd name="T3" fmla="*/ 0 h 120"/>
                <a:gd name="T4" fmla="*/ 2147483647 w 34"/>
                <a:gd name="T5" fmla="*/ 2147483647 h 120"/>
                <a:gd name="T6" fmla="*/ 0 w 34"/>
                <a:gd name="T7" fmla="*/ 2147483647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0">
                  <a:moveTo>
                    <a:pt x="0" y="0"/>
                  </a:moveTo>
                  <a:lnTo>
                    <a:pt x="34" y="0"/>
                  </a:lnTo>
                  <a:lnTo>
                    <a:pt x="34" y="120"/>
                  </a:lnTo>
                  <a:lnTo>
                    <a:pt x="0" y="120"/>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85" name="Line 301"/>
            <p:cNvSpPr>
              <a:spLocks noChangeShapeType="1"/>
            </p:cNvSpPr>
            <p:nvPr/>
          </p:nvSpPr>
          <p:spPr bwMode="auto">
            <a:xfrm flipH="1">
              <a:off x="6488695" y="4291013"/>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86" name="Freeform 302"/>
            <p:cNvSpPr>
              <a:spLocks/>
            </p:cNvSpPr>
            <p:nvPr/>
          </p:nvSpPr>
          <p:spPr bwMode="auto">
            <a:xfrm>
              <a:off x="6556957" y="4143375"/>
              <a:ext cx="66675" cy="296863"/>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59"/>
                  </a:lnTo>
                  <a:lnTo>
                    <a:pt x="0" y="59"/>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87" name="Freeform 303"/>
            <p:cNvSpPr>
              <a:spLocks/>
            </p:cNvSpPr>
            <p:nvPr/>
          </p:nvSpPr>
          <p:spPr bwMode="auto">
            <a:xfrm>
              <a:off x="6583945" y="4314825"/>
              <a:ext cx="39687" cy="60325"/>
            </a:xfrm>
            <a:custGeom>
              <a:avLst/>
              <a:gdLst>
                <a:gd name="T0" fmla="*/ 0 w 25"/>
                <a:gd name="T1" fmla="*/ 2147483647 h 38"/>
                <a:gd name="T2" fmla="*/ 2147483647 w 25"/>
                <a:gd name="T3" fmla="*/ 2147483647 h 38"/>
                <a:gd name="T4" fmla="*/ 0 w 25"/>
                <a:gd name="T5" fmla="*/ 0 h 38"/>
                <a:gd name="T6" fmla="*/ 0 w 25"/>
                <a:gd name="T7" fmla="*/ 214748364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38"/>
                  </a:moveTo>
                  <a:lnTo>
                    <a:pt x="25" y="19"/>
                  </a:lnTo>
                  <a:lnTo>
                    <a:pt x="0"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88" name="Oval 304"/>
            <p:cNvSpPr>
              <a:spLocks noChangeArrowheads="1"/>
            </p:cNvSpPr>
            <p:nvPr/>
          </p:nvSpPr>
          <p:spPr bwMode="auto">
            <a:xfrm>
              <a:off x="6607757" y="4179888"/>
              <a:ext cx="31750"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89" name="Oval 305"/>
            <p:cNvSpPr>
              <a:spLocks noChangeArrowheads="1"/>
            </p:cNvSpPr>
            <p:nvPr/>
          </p:nvSpPr>
          <p:spPr bwMode="auto">
            <a:xfrm>
              <a:off x="6607757" y="4368800"/>
              <a:ext cx="31750" cy="33338"/>
            </a:xfrm>
            <a:prstGeom prst="ellipse">
              <a:avLst/>
            </a:prstGeom>
            <a:solidFill>
              <a:schemeClr val="bg1"/>
            </a:solidFill>
            <a:ln w="0">
              <a:noFill/>
              <a:round/>
              <a:headEnd/>
              <a:tailEnd/>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90" name="Line 306"/>
            <p:cNvSpPr>
              <a:spLocks noChangeShapeType="1"/>
            </p:cNvSpPr>
            <p:nvPr/>
          </p:nvSpPr>
          <p:spPr bwMode="auto">
            <a:xfrm flipV="1">
              <a:off x="7123695" y="4237038"/>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91" name="Freeform 307"/>
            <p:cNvSpPr>
              <a:spLocks/>
            </p:cNvSpPr>
            <p:nvPr/>
          </p:nvSpPr>
          <p:spPr bwMode="auto">
            <a:xfrm>
              <a:off x="7244345" y="4265613"/>
              <a:ext cx="55562" cy="50800"/>
            </a:xfrm>
            <a:custGeom>
              <a:avLst/>
              <a:gdLst>
                <a:gd name="T0" fmla="*/ 2147483647 w 35"/>
                <a:gd name="T1" fmla="*/ 2147483647 h 32"/>
                <a:gd name="T2" fmla="*/ 2147483647 w 35"/>
                <a:gd name="T3" fmla="*/ 0 h 32"/>
                <a:gd name="T4" fmla="*/ 0 w 35"/>
                <a:gd name="T5" fmla="*/ 2147483647 h 32"/>
                <a:gd name="T6" fmla="*/ 2147483647 w 35"/>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2">
                  <a:moveTo>
                    <a:pt x="35" y="32"/>
                  </a:moveTo>
                  <a:lnTo>
                    <a:pt x="18" y="0"/>
                  </a:lnTo>
                  <a:lnTo>
                    <a:pt x="0" y="32"/>
                  </a:lnTo>
                  <a:lnTo>
                    <a:pt x="35" y="32"/>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92" name="Line 308"/>
            <p:cNvSpPr>
              <a:spLocks noChangeShapeType="1"/>
            </p:cNvSpPr>
            <p:nvPr/>
          </p:nvSpPr>
          <p:spPr bwMode="auto">
            <a:xfrm flipH="1">
              <a:off x="7239582" y="4260850"/>
              <a:ext cx="65088"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93" name="Freeform 309"/>
            <p:cNvSpPr>
              <a:spLocks/>
            </p:cNvSpPr>
            <p:nvPr/>
          </p:nvSpPr>
          <p:spPr bwMode="auto">
            <a:xfrm>
              <a:off x="7217357" y="4195763"/>
              <a:ext cx="55563" cy="190500"/>
            </a:xfrm>
            <a:custGeom>
              <a:avLst/>
              <a:gdLst>
                <a:gd name="T0" fmla="*/ 0 w 35"/>
                <a:gd name="T1" fmla="*/ 0 h 120"/>
                <a:gd name="T2" fmla="*/ 2147483647 w 35"/>
                <a:gd name="T3" fmla="*/ 0 h 120"/>
                <a:gd name="T4" fmla="*/ 2147483647 w 35"/>
                <a:gd name="T5" fmla="*/ 2147483647 h 120"/>
                <a:gd name="T6" fmla="*/ 0 w 35"/>
                <a:gd name="T7" fmla="*/ 2147483647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20">
                  <a:moveTo>
                    <a:pt x="0" y="0"/>
                  </a:moveTo>
                  <a:lnTo>
                    <a:pt x="35" y="0"/>
                  </a:lnTo>
                  <a:lnTo>
                    <a:pt x="35" y="120"/>
                  </a:lnTo>
                  <a:lnTo>
                    <a:pt x="0" y="120"/>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94" name="Line 310"/>
            <p:cNvSpPr>
              <a:spLocks noChangeShapeType="1"/>
            </p:cNvSpPr>
            <p:nvPr/>
          </p:nvSpPr>
          <p:spPr bwMode="auto">
            <a:xfrm flipH="1">
              <a:off x="7082420" y="4291013"/>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95" name="Freeform 311"/>
            <p:cNvSpPr>
              <a:spLocks/>
            </p:cNvSpPr>
            <p:nvPr/>
          </p:nvSpPr>
          <p:spPr bwMode="auto">
            <a:xfrm>
              <a:off x="7150682" y="4143375"/>
              <a:ext cx="66675" cy="296863"/>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59"/>
                  </a:lnTo>
                  <a:lnTo>
                    <a:pt x="0" y="59"/>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96" name="Freeform 312"/>
            <p:cNvSpPr>
              <a:spLocks/>
            </p:cNvSpPr>
            <p:nvPr/>
          </p:nvSpPr>
          <p:spPr bwMode="auto">
            <a:xfrm>
              <a:off x="7177670" y="4314825"/>
              <a:ext cx="39687" cy="60325"/>
            </a:xfrm>
            <a:custGeom>
              <a:avLst/>
              <a:gdLst>
                <a:gd name="T0" fmla="*/ 0 w 25"/>
                <a:gd name="T1" fmla="*/ 2147483647 h 38"/>
                <a:gd name="T2" fmla="*/ 2147483647 w 25"/>
                <a:gd name="T3" fmla="*/ 2147483647 h 38"/>
                <a:gd name="T4" fmla="*/ 0 w 25"/>
                <a:gd name="T5" fmla="*/ 0 h 38"/>
                <a:gd name="T6" fmla="*/ 0 w 25"/>
                <a:gd name="T7" fmla="*/ 214748364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38"/>
                  </a:moveTo>
                  <a:lnTo>
                    <a:pt x="25" y="19"/>
                  </a:lnTo>
                  <a:lnTo>
                    <a:pt x="0"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297" name="Oval 313"/>
            <p:cNvSpPr>
              <a:spLocks noChangeArrowheads="1"/>
            </p:cNvSpPr>
            <p:nvPr/>
          </p:nvSpPr>
          <p:spPr bwMode="auto">
            <a:xfrm>
              <a:off x="7201482" y="4179888"/>
              <a:ext cx="33338"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98" name="Oval 314"/>
            <p:cNvSpPr>
              <a:spLocks noChangeArrowheads="1"/>
            </p:cNvSpPr>
            <p:nvPr/>
          </p:nvSpPr>
          <p:spPr bwMode="auto">
            <a:xfrm>
              <a:off x="7201482" y="4368800"/>
              <a:ext cx="33338" cy="33338"/>
            </a:xfrm>
            <a:prstGeom prst="ellipse">
              <a:avLst/>
            </a:prstGeom>
            <a:solidFill>
              <a:schemeClr val="bg1"/>
            </a:solidFill>
            <a:ln w="0">
              <a:noFill/>
              <a:round/>
              <a:headEnd/>
              <a:tailEnd/>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99" name="Line 315"/>
            <p:cNvSpPr>
              <a:spLocks noChangeShapeType="1"/>
            </p:cNvSpPr>
            <p:nvPr/>
          </p:nvSpPr>
          <p:spPr bwMode="auto">
            <a:xfrm flipV="1">
              <a:off x="6826832" y="4724400"/>
              <a:ext cx="0" cy="106363"/>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00" name="Freeform 316"/>
            <p:cNvSpPr>
              <a:spLocks/>
            </p:cNvSpPr>
            <p:nvPr/>
          </p:nvSpPr>
          <p:spPr bwMode="auto">
            <a:xfrm>
              <a:off x="6945895" y="4751388"/>
              <a:ext cx="57150" cy="52387"/>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01" name="Line 317"/>
            <p:cNvSpPr>
              <a:spLocks noChangeShapeType="1"/>
            </p:cNvSpPr>
            <p:nvPr/>
          </p:nvSpPr>
          <p:spPr bwMode="auto">
            <a:xfrm flipH="1">
              <a:off x="6941132" y="4746625"/>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02" name="Freeform 318"/>
            <p:cNvSpPr>
              <a:spLocks/>
            </p:cNvSpPr>
            <p:nvPr/>
          </p:nvSpPr>
          <p:spPr bwMode="auto">
            <a:xfrm>
              <a:off x="6920495" y="4683125"/>
              <a:ext cx="53975" cy="188913"/>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03" name="Line 319"/>
            <p:cNvSpPr>
              <a:spLocks noChangeShapeType="1"/>
            </p:cNvSpPr>
            <p:nvPr/>
          </p:nvSpPr>
          <p:spPr bwMode="auto">
            <a:xfrm flipH="1">
              <a:off x="6785557" y="4776788"/>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04" name="Freeform 320"/>
            <p:cNvSpPr>
              <a:spLocks/>
            </p:cNvSpPr>
            <p:nvPr/>
          </p:nvSpPr>
          <p:spPr bwMode="auto">
            <a:xfrm>
              <a:off x="6853820" y="4629150"/>
              <a:ext cx="66675" cy="296863"/>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05" name="Freeform 321"/>
            <p:cNvSpPr>
              <a:spLocks/>
            </p:cNvSpPr>
            <p:nvPr/>
          </p:nvSpPr>
          <p:spPr bwMode="auto">
            <a:xfrm>
              <a:off x="6880807" y="4802188"/>
              <a:ext cx="39688" cy="58737"/>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8"/>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06" name="Oval 322"/>
            <p:cNvSpPr>
              <a:spLocks noChangeArrowheads="1"/>
            </p:cNvSpPr>
            <p:nvPr/>
          </p:nvSpPr>
          <p:spPr bwMode="auto">
            <a:xfrm>
              <a:off x="6904620" y="4667250"/>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07" name="Oval 323"/>
            <p:cNvSpPr>
              <a:spLocks noChangeArrowheads="1"/>
            </p:cNvSpPr>
            <p:nvPr/>
          </p:nvSpPr>
          <p:spPr bwMode="auto">
            <a:xfrm>
              <a:off x="6904620" y="4856163"/>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08" name="Line 324"/>
            <p:cNvSpPr>
              <a:spLocks noChangeShapeType="1"/>
            </p:cNvSpPr>
            <p:nvPr/>
          </p:nvSpPr>
          <p:spPr bwMode="auto">
            <a:xfrm flipV="1">
              <a:off x="6529970" y="4724400"/>
              <a:ext cx="0" cy="106363"/>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09" name="Freeform 325"/>
            <p:cNvSpPr>
              <a:spLocks/>
            </p:cNvSpPr>
            <p:nvPr/>
          </p:nvSpPr>
          <p:spPr bwMode="auto">
            <a:xfrm>
              <a:off x="6649032" y="4751388"/>
              <a:ext cx="57150" cy="52387"/>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10" name="Line 326"/>
            <p:cNvSpPr>
              <a:spLocks noChangeShapeType="1"/>
            </p:cNvSpPr>
            <p:nvPr/>
          </p:nvSpPr>
          <p:spPr bwMode="auto">
            <a:xfrm flipH="1">
              <a:off x="6644270" y="4746625"/>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11" name="Freeform 327"/>
            <p:cNvSpPr>
              <a:spLocks/>
            </p:cNvSpPr>
            <p:nvPr/>
          </p:nvSpPr>
          <p:spPr bwMode="auto">
            <a:xfrm>
              <a:off x="6623632" y="4683125"/>
              <a:ext cx="53975" cy="188913"/>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12" name="Line 328"/>
            <p:cNvSpPr>
              <a:spLocks noChangeShapeType="1"/>
            </p:cNvSpPr>
            <p:nvPr/>
          </p:nvSpPr>
          <p:spPr bwMode="auto">
            <a:xfrm flipH="1">
              <a:off x="6488695" y="4776788"/>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13" name="Freeform 329"/>
            <p:cNvSpPr>
              <a:spLocks/>
            </p:cNvSpPr>
            <p:nvPr/>
          </p:nvSpPr>
          <p:spPr bwMode="auto">
            <a:xfrm>
              <a:off x="6556957" y="4629150"/>
              <a:ext cx="66675" cy="296863"/>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14" name="Freeform 330"/>
            <p:cNvSpPr>
              <a:spLocks/>
            </p:cNvSpPr>
            <p:nvPr/>
          </p:nvSpPr>
          <p:spPr bwMode="auto">
            <a:xfrm>
              <a:off x="6583945" y="4802188"/>
              <a:ext cx="39687" cy="58737"/>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8"/>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15" name="Oval 331"/>
            <p:cNvSpPr>
              <a:spLocks noChangeArrowheads="1"/>
            </p:cNvSpPr>
            <p:nvPr/>
          </p:nvSpPr>
          <p:spPr bwMode="auto">
            <a:xfrm>
              <a:off x="6607757" y="4667250"/>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16" name="Oval 332"/>
            <p:cNvSpPr>
              <a:spLocks noChangeArrowheads="1"/>
            </p:cNvSpPr>
            <p:nvPr/>
          </p:nvSpPr>
          <p:spPr bwMode="auto">
            <a:xfrm>
              <a:off x="6607757" y="4856163"/>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17" name="Line 333"/>
            <p:cNvSpPr>
              <a:spLocks noChangeShapeType="1"/>
            </p:cNvSpPr>
            <p:nvPr/>
          </p:nvSpPr>
          <p:spPr bwMode="auto">
            <a:xfrm flipV="1">
              <a:off x="7123695" y="4724400"/>
              <a:ext cx="0" cy="106363"/>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18" name="Freeform 334"/>
            <p:cNvSpPr>
              <a:spLocks/>
            </p:cNvSpPr>
            <p:nvPr/>
          </p:nvSpPr>
          <p:spPr bwMode="auto">
            <a:xfrm>
              <a:off x="7244345" y="4751388"/>
              <a:ext cx="55562" cy="52387"/>
            </a:xfrm>
            <a:custGeom>
              <a:avLst/>
              <a:gdLst>
                <a:gd name="T0" fmla="*/ 2147483647 w 35"/>
                <a:gd name="T1" fmla="*/ 2147483647 h 33"/>
                <a:gd name="T2" fmla="*/ 2147483647 w 35"/>
                <a:gd name="T3" fmla="*/ 0 h 33"/>
                <a:gd name="T4" fmla="*/ 0 w 35"/>
                <a:gd name="T5" fmla="*/ 2147483647 h 33"/>
                <a:gd name="T6" fmla="*/ 2147483647 w 35"/>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3">
                  <a:moveTo>
                    <a:pt x="35" y="33"/>
                  </a:moveTo>
                  <a:lnTo>
                    <a:pt x="18" y="0"/>
                  </a:lnTo>
                  <a:lnTo>
                    <a:pt x="0" y="33"/>
                  </a:lnTo>
                  <a:lnTo>
                    <a:pt x="35"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19" name="Line 335"/>
            <p:cNvSpPr>
              <a:spLocks noChangeShapeType="1"/>
            </p:cNvSpPr>
            <p:nvPr/>
          </p:nvSpPr>
          <p:spPr bwMode="auto">
            <a:xfrm flipH="1">
              <a:off x="7239582" y="4746625"/>
              <a:ext cx="65088"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20" name="Freeform 336"/>
            <p:cNvSpPr>
              <a:spLocks/>
            </p:cNvSpPr>
            <p:nvPr/>
          </p:nvSpPr>
          <p:spPr bwMode="auto">
            <a:xfrm>
              <a:off x="7217357" y="4683125"/>
              <a:ext cx="55563" cy="188913"/>
            </a:xfrm>
            <a:custGeom>
              <a:avLst/>
              <a:gdLst>
                <a:gd name="T0" fmla="*/ 0 w 35"/>
                <a:gd name="T1" fmla="*/ 0 h 119"/>
                <a:gd name="T2" fmla="*/ 2147483647 w 35"/>
                <a:gd name="T3" fmla="*/ 0 h 119"/>
                <a:gd name="T4" fmla="*/ 2147483647 w 35"/>
                <a:gd name="T5" fmla="*/ 2147483647 h 119"/>
                <a:gd name="T6" fmla="*/ 0 w 35"/>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19">
                  <a:moveTo>
                    <a:pt x="0" y="0"/>
                  </a:moveTo>
                  <a:lnTo>
                    <a:pt x="35" y="0"/>
                  </a:lnTo>
                  <a:lnTo>
                    <a:pt x="35"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21" name="Line 337"/>
            <p:cNvSpPr>
              <a:spLocks noChangeShapeType="1"/>
            </p:cNvSpPr>
            <p:nvPr/>
          </p:nvSpPr>
          <p:spPr bwMode="auto">
            <a:xfrm flipH="1">
              <a:off x="7082420" y="4776788"/>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22" name="Freeform 338"/>
            <p:cNvSpPr>
              <a:spLocks/>
            </p:cNvSpPr>
            <p:nvPr/>
          </p:nvSpPr>
          <p:spPr bwMode="auto">
            <a:xfrm>
              <a:off x="7150682" y="4629150"/>
              <a:ext cx="66675" cy="296863"/>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60"/>
                  </a:lnTo>
                  <a:lnTo>
                    <a:pt x="0" y="60"/>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23" name="Freeform 339"/>
            <p:cNvSpPr>
              <a:spLocks/>
            </p:cNvSpPr>
            <p:nvPr/>
          </p:nvSpPr>
          <p:spPr bwMode="auto">
            <a:xfrm>
              <a:off x="7177670" y="4802188"/>
              <a:ext cx="39687" cy="58737"/>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8"/>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24" name="Oval 340"/>
            <p:cNvSpPr>
              <a:spLocks noChangeArrowheads="1"/>
            </p:cNvSpPr>
            <p:nvPr/>
          </p:nvSpPr>
          <p:spPr bwMode="auto">
            <a:xfrm>
              <a:off x="7201482" y="4667250"/>
              <a:ext cx="33338"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25" name="Oval 341"/>
            <p:cNvSpPr>
              <a:spLocks noChangeArrowheads="1"/>
            </p:cNvSpPr>
            <p:nvPr/>
          </p:nvSpPr>
          <p:spPr bwMode="auto">
            <a:xfrm>
              <a:off x="7201482" y="4856163"/>
              <a:ext cx="33338"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26" name="Line 342"/>
            <p:cNvSpPr>
              <a:spLocks noChangeShapeType="1"/>
            </p:cNvSpPr>
            <p:nvPr/>
          </p:nvSpPr>
          <p:spPr bwMode="auto">
            <a:xfrm>
              <a:off x="7728532" y="4506913"/>
              <a:ext cx="698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27" name="Line 343"/>
            <p:cNvSpPr>
              <a:spLocks noChangeShapeType="1"/>
            </p:cNvSpPr>
            <p:nvPr/>
          </p:nvSpPr>
          <p:spPr bwMode="auto">
            <a:xfrm>
              <a:off x="7728532" y="4560888"/>
              <a:ext cx="698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28" name="Line 344"/>
            <p:cNvSpPr>
              <a:spLocks noChangeShapeType="1"/>
            </p:cNvSpPr>
            <p:nvPr/>
          </p:nvSpPr>
          <p:spPr bwMode="auto">
            <a:xfrm>
              <a:off x="6920495" y="4533900"/>
              <a:ext cx="59690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29" name="Line 345"/>
            <p:cNvSpPr>
              <a:spLocks noChangeShapeType="1"/>
            </p:cNvSpPr>
            <p:nvPr/>
          </p:nvSpPr>
          <p:spPr bwMode="auto">
            <a:xfrm>
              <a:off x="7217357" y="4581525"/>
              <a:ext cx="3111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0" name="Line 346"/>
            <p:cNvSpPr>
              <a:spLocks noChangeShapeType="1"/>
            </p:cNvSpPr>
            <p:nvPr/>
          </p:nvSpPr>
          <p:spPr bwMode="auto">
            <a:xfrm>
              <a:off x="6622045" y="4486275"/>
              <a:ext cx="906462"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1" name="Freeform 347"/>
            <p:cNvSpPr>
              <a:spLocks/>
            </p:cNvSpPr>
            <p:nvPr/>
          </p:nvSpPr>
          <p:spPr bwMode="auto">
            <a:xfrm>
              <a:off x="6920495" y="1657350"/>
              <a:ext cx="514350" cy="2486025"/>
            </a:xfrm>
            <a:custGeom>
              <a:avLst/>
              <a:gdLst>
                <a:gd name="T0" fmla="*/ 2147483647 w 324"/>
                <a:gd name="T1" fmla="*/ 0 h 1566"/>
                <a:gd name="T2" fmla="*/ 2147483647 w 324"/>
                <a:gd name="T3" fmla="*/ 2147483647 h 1566"/>
                <a:gd name="T4" fmla="*/ 0 w 324"/>
                <a:gd name="T5" fmla="*/ 2147483647 h 1566"/>
                <a:gd name="T6" fmla="*/ 0 w 324"/>
                <a:gd name="T7" fmla="*/ 2147483647 h 15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4" h="1566">
                  <a:moveTo>
                    <a:pt x="324" y="0"/>
                  </a:moveTo>
                  <a:lnTo>
                    <a:pt x="324" y="1497"/>
                  </a:lnTo>
                  <a:lnTo>
                    <a:pt x="0" y="1497"/>
                  </a:lnTo>
                  <a:lnTo>
                    <a:pt x="0" y="1566"/>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2" name="Freeform 348"/>
            <p:cNvSpPr>
              <a:spLocks/>
            </p:cNvSpPr>
            <p:nvPr/>
          </p:nvSpPr>
          <p:spPr bwMode="auto">
            <a:xfrm>
              <a:off x="6920495" y="4926013"/>
              <a:ext cx="122237" cy="120650"/>
            </a:xfrm>
            <a:custGeom>
              <a:avLst/>
              <a:gdLst>
                <a:gd name="T0" fmla="*/ 2147483647 w 77"/>
                <a:gd name="T1" fmla="*/ 2147483647 h 76"/>
                <a:gd name="T2" fmla="*/ 0 w 77"/>
                <a:gd name="T3" fmla="*/ 2147483647 h 76"/>
                <a:gd name="T4" fmla="*/ 0 w 77"/>
                <a:gd name="T5" fmla="*/ 0 h 76"/>
                <a:gd name="T6" fmla="*/ 0 60000 65536"/>
                <a:gd name="T7" fmla="*/ 0 60000 65536"/>
                <a:gd name="T8" fmla="*/ 0 60000 65536"/>
              </a:gdLst>
              <a:ahLst/>
              <a:cxnLst>
                <a:cxn ang="T6">
                  <a:pos x="T0" y="T1"/>
                </a:cxn>
                <a:cxn ang="T7">
                  <a:pos x="T2" y="T3"/>
                </a:cxn>
                <a:cxn ang="T8">
                  <a:pos x="T4" y="T5"/>
                </a:cxn>
              </a:cxnLst>
              <a:rect l="0" t="0" r="r" b="b"/>
              <a:pathLst>
                <a:path w="77" h="76">
                  <a:moveTo>
                    <a:pt x="77" y="76"/>
                  </a:moveTo>
                  <a:lnTo>
                    <a:pt x="0" y="76"/>
                  </a:lnTo>
                  <a:lnTo>
                    <a:pt x="0"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3" name="Rectangle 349"/>
            <p:cNvSpPr>
              <a:spLocks noChangeArrowheads="1"/>
            </p:cNvSpPr>
            <p:nvPr/>
          </p:nvSpPr>
          <p:spPr bwMode="auto">
            <a:xfrm>
              <a:off x="7042732" y="5019675"/>
              <a:ext cx="161925" cy="539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34" name="Line 350"/>
            <p:cNvSpPr>
              <a:spLocks noChangeShapeType="1"/>
            </p:cNvSpPr>
            <p:nvPr/>
          </p:nvSpPr>
          <p:spPr bwMode="auto">
            <a:xfrm>
              <a:off x="7204657" y="5046663"/>
              <a:ext cx="58738"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5" name="Line 351"/>
            <p:cNvSpPr>
              <a:spLocks noChangeShapeType="1"/>
            </p:cNvSpPr>
            <p:nvPr/>
          </p:nvSpPr>
          <p:spPr bwMode="auto">
            <a:xfrm flipV="1">
              <a:off x="7263395" y="5006975"/>
              <a:ext cx="0" cy="80963"/>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6" name="Line 352"/>
            <p:cNvSpPr>
              <a:spLocks noChangeShapeType="1"/>
            </p:cNvSpPr>
            <p:nvPr/>
          </p:nvSpPr>
          <p:spPr bwMode="auto">
            <a:xfrm flipH="1">
              <a:off x="6375982" y="4776788"/>
              <a:ext cx="6826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7" name="Freeform 353"/>
            <p:cNvSpPr>
              <a:spLocks/>
            </p:cNvSpPr>
            <p:nvPr/>
          </p:nvSpPr>
          <p:spPr bwMode="auto">
            <a:xfrm>
              <a:off x="7987295" y="4721225"/>
              <a:ext cx="95250" cy="88900"/>
            </a:xfrm>
            <a:custGeom>
              <a:avLst/>
              <a:gdLst>
                <a:gd name="T0" fmla="*/ 0 w 60"/>
                <a:gd name="T1" fmla="*/ 2147483647 h 56"/>
                <a:gd name="T2" fmla="*/ 2147483647 w 60"/>
                <a:gd name="T3" fmla="*/ 2147483647 h 56"/>
                <a:gd name="T4" fmla="*/ 2147483647 w 60"/>
                <a:gd name="T5" fmla="*/ 0 h 56"/>
                <a:gd name="T6" fmla="*/ 0 60000 65536"/>
                <a:gd name="T7" fmla="*/ 0 60000 65536"/>
                <a:gd name="T8" fmla="*/ 0 60000 65536"/>
              </a:gdLst>
              <a:ahLst/>
              <a:cxnLst>
                <a:cxn ang="T6">
                  <a:pos x="T0" y="T1"/>
                </a:cxn>
                <a:cxn ang="T7">
                  <a:pos x="T2" y="T3"/>
                </a:cxn>
                <a:cxn ang="T8">
                  <a:pos x="T4" y="T5"/>
                </a:cxn>
              </a:cxnLst>
              <a:rect l="0" t="0" r="r" b="b"/>
              <a:pathLst>
                <a:path w="60" h="56">
                  <a:moveTo>
                    <a:pt x="0" y="56"/>
                  </a:moveTo>
                  <a:lnTo>
                    <a:pt x="60" y="56"/>
                  </a:lnTo>
                  <a:lnTo>
                    <a:pt x="60" y="0"/>
                  </a:lnTo>
                </a:path>
              </a:pathLst>
            </a:custGeom>
            <a:noFill/>
            <a:ln w="38100"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8" name="Line 354"/>
            <p:cNvSpPr>
              <a:spLocks noChangeShapeType="1"/>
            </p:cNvSpPr>
            <p:nvPr/>
          </p:nvSpPr>
          <p:spPr bwMode="auto">
            <a:xfrm flipH="1">
              <a:off x="6375982" y="4291013"/>
              <a:ext cx="6826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39" name="Oval 355"/>
            <p:cNvSpPr>
              <a:spLocks noChangeArrowheads="1"/>
            </p:cNvSpPr>
            <p:nvPr/>
          </p:nvSpPr>
          <p:spPr bwMode="auto">
            <a:xfrm>
              <a:off x="7517395" y="5614988"/>
              <a:ext cx="215900" cy="215900"/>
            </a:xfrm>
            <a:prstGeom prst="ellipse">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40" name="Line 356"/>
            <p:cNvSpPr>
              <a:spLocks noChangeShapeType="1"/>
            </p:cNvSpPr>
            <p:nvPr/>
          </p:nvSpPr>
          <p:spPr bwMode="auto">
            <a:xfrm>
              <a:off x="6623632" y="5627688"/>
              <a:ext cx="0" cy="19050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1" name="Line 357"/>
            <p:cNvSpPr>
              <a:spLocks noChangeShapeType="1"/>
            </p:cNvSpPr>
            <p:nvPr/>
          </p:nvSpPr>
          <p:spPr bwMode="auto">
            <a:xfrm>
              <a:off x="6920495" y="5627688"/>
              <a:ext cx="0" cy="19050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2" name="Line 358"/>
            <p:cNvSpPr>
              <a:spLocks noChangeShapeType="1"/>
            </p:cNvSpPr>
            <p:nvPr/>
          </p:nvSpPr>
          <p:spPr bwMode="auto">
            <a:xfrm>
              <a:off x="6037845" y="4940300"/>
              <a:ext cx="0" cy="17463"/>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3" name="Freeform 359"/>
            <p:cNvSpPr>
              <a:spLocks noEditPoints="1"/>
            </p:cNvSpPr>
            <p:nvPr/>
          </p:nvSpPr>
          <p:spPr bwMode="auto">
            <a:xfrm>
              <a:off x="6033082" y="4976813"/>
              <a:ext cx="9525" cy="152400"/>
            </a:xfrm>
            <a:custGeom>
              <a:avLst/>
              <a:gdLst>
                <a:gd name="T0" fmla="*/ 2147483647 w 6"/>
                <a:gd name="T1" fmla="*/ 0 h 96"/>
                <a:gd name="T2" fmla="*/ 2147483647 w 6"/>
                <a:gd name="T3" fmla="*/ 2147483647 h 96"/>
                <a:gd name="T4" fmla="*/ 0 w 6"/>
                <a:gd name="T5" fmla="*/ 2147483647 h 96"/>
                <a:gd name="T6" fmla="*/ 0 w 6"/>
                <a:gd name="T7" fmla="*/ 0 h 96"/>
                <a:gd name="T8" fmla="*/ 2147483647 w 6"/>
                <a:gd name="T9" fmla="*/ 0 h 96"/>
                <a:gd name="T10" fmla="*/ 2147483647 w 6"/>
                <a:gd name="T11" fmla="*/ 2147483647 h 96"/>
                <a:gd name="T12" fmla="*/ 2147483647 w 6"/>
                <a:gd name="T13" fmla="*/ 2147483647 h 96"/>
                <a:gd name="T14" fmla="*/ 0 w 6"/>
                <a:gd name="T15" fmla="*/ 2147483647 h 96"/>
                <a:gd name="T16" fmla="*/ 0 w 6"/>
                <a:gd name="T17" fmla="*/ 2147483647 h 96"/>
                <a:gd name="T18" fmla="*/ 2147483647 w 6"/>
                <a:gd name="T19" fmla="*/ 2147483647 h 96"/>
                <a:gd name="T20" fmla="*/ 2147483647 w 6"/>
                <a:gd name="T21" fmla="*/ 2147483647 h 96"/>
                <a:gd name="T22" fmla="*/ 2147483647 w 6"/>
                <a:gd name="T23" fmla="*/ 2147483647 h 96"/>
                <a:gd name="T24" fmla="*/ 0 w 6"/>
                <a:gd name="T25" fmla="*/ 2147483647 h 96"/>
                <a:gd name="T26" fmla="*/ 0 w 6"/>
                <a:gd name="T27" fmla="*/ 2147483647 h 96"/>
                <a:gd name="T28" fmla="*/ 2147483647 w 6"/>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96">
                  <a:moveTo>
                    <a:pt x="6" y="0"/>
                  </a:moveTo>
                  <a:lnTo>
                    <a:pt x="6" y="24"/>
                  </a:lnTo>
                  <a:lnTo>
                    <a:pt x="0" y="24"/>
                  </a:lnTo>
                  <a:lnTo>
                    <a:pt x="0" y="0"/>
                  </a:lnTo>
                  <a:lnTo>
                    <a:pt x="6" y="0"/>
                  </a:lnTo>
                  <a:close/>
                  <a:moveTo>
                    <a:pt x="6" y="36"/>
                  </a:moveTo>
                  <a:lnTo>
                    <a:pt x="6" y="60"/>
                  </a:lnTo>
                  <a:lnTo>
                    <a:pt x="0" y="60"/>
                  </a:lnTo>
                  <a:lnTo>
                    <a:pt x="0" y="36"/>
                  </a:lnTo>
                  <a:lnTo>
                    <a:pt x="6" y="36"/>
                  </a:lnTo>
                  <a:close/>
                  <a:moveTo>
                    <a:pt x="6" y="72"/>
                  </a:moveTo>
                  <a:lnTo>
                    <a:pt x="6" y="96"/>
                  </a:lnTo>
                  <a:lnTo>
                    <a:pt x="0" y="96"/>
                  </a:lnTo>
                  <a:lnTo>
                    <a:pt x="0" y="72"/>
                  </a:lnTo>
                  <a:lnTo>
                    <a:pt x="6" y="72"/>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4" name="Freeform 360"/>
            <p:cNvSpPr>
              <a:spLocks/>
            </p:cNvSpPr>
            <p:nvPr/>
          </p:nvSpPr>
          <p:spPr bwMode="auto">
            <a:xfrm>
              <a:off x="6037845" y="5149850"/>
              <a:ext cx="19050" cy="19050"/>
            </a:xfrm>
            <a:custGeom>
              <a:avLst/>
              <a:gdLst>
                <a:gd name="T0" fmla="*/ 0 w 12"/>
                <a:gd name="T1" fmla="*/ 0 h 12"/>
                <a:gd name="T2" fmla="*/ 0 w 12"/>
                <a:gd name="T3" fmla="*/ 2147483647 h 12"/>
                <a:gd name="T4" fmla="*/ 2147483647 w 12"/>
                <a:gd name="T5" fmla="*/ 2147483647 h 12"/>
                <a:gd name="T6" fmla="*/ 0 60000 65536"/>
                <a:gd name="T7" fmla="*/ 0 60000 65536"/>
                <a:gd name="T8" fmla="*/ 0 60000 65536"/>
              </a:gdLst>
              <a:ahLst/>
              <a:cxnLst>
                <a:cxn ang="T6">
                  <a:pos x="T0" y="T1"/>
                </a:cxn>
                <a:cxn ang="T7">
                  <a:pos x="T2" y="T3"/>
                </a:cxn>
                <a:cxn ang="T8">
                  <a:pos x="T4" y="T5"/>
                </a:cxn>
              </a:cxnLst>
              <a:rect l="0" t="0" r="r" b="b"/>
              <a:pathLst>
                <a:path w="12" h="12">
                  <a:moveTo>
                    <a:pt x="0" y="0"/>
                  </a:moveTo>
                  <a:lnTo>
                    <a:pt x="0" y="12"/>
                  </a:lnTo>
                  <a:lnTo>
                    <a:pt x="12" y="12"/>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5" name="Freeform 361"/>
            <p:cNvSpPr>
              <a:spLocks noEditPoints="1"/>
            </p:cNvSpPr>
            <p:nvPr/>
          </p:nvSpPr>
          <p:spPr bwMode="auto">
            <a:xfrm>
              <a:off x="6074357" y="5164138"/>
              <a:ext cx="1009650" cy="9525"/>
            </a:xfrm>
            <a:custGeom>
              <a:avLst/>
              <a:gdLst>
                <a:gd name="T0" fmla="*/ 2147483647 w 636"/>
                <a:gd name="T1" fmla="*/ 0 h 6"/>
                <a:gd name="T2" fmla="*/ 0 w 636"/>
                <a:gd name="T3" fmla="*/ 2147483647 h 6"/>
                <a:gd name="T4" fmla="*/ 2147483647 w 636"/>
                <a:gd name="T5" fmla="*/ 0 h 6"/>
                <a:gd name="T6" fmla="*/ 2147483647 w 636"/>
                <a:gd name="T7" fmla="*/ 2147483647 h 6"/>
                <a:gd name="T8" fmla="*/ 2147483647 w 636"/>
                <a:gd name="T9" fmla="*/ 0 h 6"/>
                <a:gd name="T10" fmla="*/ 2147483647 w 636"/>
                <a:gd name="T11" fmla="*/ 0 h 6"/>
                <a:gd name="T12" fmla="*/ 2147483647 w 636"/>
                <a:gd name="T13" fmla="*/ 2147483647 h 6"/>
                <a:gd name="T14" fmla="*/ 2147483647 w 636"/>
                <a:gd name="T15" fmla="*/ 0 h 6"/>
                <a:gd name="T16" fmla="*/ 2147483647 w 636"/>
                <a:gd name="T17" fmla="*/ 2147483647 h 6"/>
                <a:gd name="T18" fmla="*/ 2147483647 w 636"/>
                <a:gd name="T19" fmla="*/ 0 h 6"/>
                <a:gd name="T20" fmla="*/ 2147483647 w 636"/>
                <a:gd name="T21" fmla="*/ 0 h 6"/>
                <a:gd name="T22" fmla="*/ 2147483647 w 636"/>
                <a:gd name="T23" fmla="*/ 2147483647 h 6"/>
                <a:gd name="T24" fmla="*/ 2147483647 w 636"/>
                <a:gd name="T25" fmla="*/ 0 h 6"/>
                <a:gd name="T26" fmla="*/ 2147483647 w 636"/>
                <a:gd name="T27" fmla="*/ 2147483647 h 6"/>
                <a:gd name="T28" fmla="*/ 2147483647 w 636"/>
                <a:gd name="T29" fmla="*/ 0 h 6"/>
                <a:gd name="T30" fmla="*/ 2147483647 w 636"/>
                <a:gd name="T31" fmla="*/ 0 h 6"/>
                <a:gd name="T32" fmla="*/ 2147483647 w 636"/>
                <a:gd name="T33" fmla="*/ 2147483647 h 6"/>
                <a:gd name="T34" fmla="*/ 2147483647 w 636"/>
                <a:gd name="T35" fmla="*/ 0 h 6"/>
                <a:gd name="T36" fmla="*/ 2147483647 w 636"/>
                <a:gd name="T37" fmla="*/ 2147483647 h 6"/>
                <a:gd name="T38" fmla="*/ 2147483647 w 636"/>
                <a:gd name="T39" fmla="*/ 0 h 6"/>
                <a:gd name="T40" fmla="*/ 2147483647 w 636"/>
                <a:gd name="T41" fmla="*/ 0 h 6"/>
                <a:gd name="T42" fmla="*/ 2147483647 w 636"/>
                <a:gd name="T43" fmla="*/ 2147483647 h 6"/>
                <a:gd name="T44" fmla="*/ 2147483647 w 636"/>
                <a:gd name="T45" fmla="*/ 0 h 6"/>
                <a:gd name="T46" fmla="*/ 2147483647 w 636"/>
                <a:gd name="T47" fmla="*/ 2147483647 h 6"/>
                <a:gd name="T48" fmla="*/ 2147483647 w 636"/>
                <a:gd name="T49" fmla="*/ 0 h 6"/>
                <a:gd name="T50" fmla="*/ 2147483647 w 636"/>
                <a:gd name="T51" fmla="*/ 0 h 6"/>
                <a:gd name="T52" fmla="*/ 2147483647 w 636"/>
                <a:gd name="T53" fmla="*/ 2147483647 h 6"/>
                <a:gd name="T54" fmla="*/ 2147483647 w 636"/>
                <a:gd name="T55" fmla="*/ 0 h 6"/>
                <a:gd name="T56" fmla="*/ 2147483647 w 636"/>
                <a:gd name="T57" fmla="*/ 2147483647 h 6"/>
                <a:gd name="T58" fmla="*/ 2147483647 w 636"/>
                <a:gd name="T59" fmla="*/ 0 h 6"/>
                <a:gd name="T60" fmla="*/ 2147483647 w 636"/>
                <a:gd name="T61" fmla="*/ 0 h 6"/>
                <a:gd name="T62" fmla="*/ 2147483647 w 636"/>
                <a:gd name="T63" fmla="*/ 2147483647 h 6"/>
                <a:gd name="T64" fmla="*/ 2147483647 w 636"/>
                <a:gd name="T65" fmla="*/ 0 h 6"/>
                <a:gd name="T66" fmla="*/ 2147483647 w 636"/>
                <a:gd name="T67" fmla="*/ 2147483647 h 6"/>
                <a:gd name="T68" fmla="*/ 2147483647 w 636"/>
                <a:gd name="T69" fmla="*/ 0 h 6"/>
                <a:gd name="T70" fmla="*/ 2147483647 w 636"/>
                <a:gd name="T71" fmla="*/ 0 h 6"/>
                <a:gd name="T72" fmla="*/ 2147483647 w 636"/>
                <a:gd name="T73" fmla="*/ 2147483647 h 6"/>
                <a:gd name="T74" fmla="*/ 2147483647 w 636"/>
                <a:gd name="T75" fmla="*/ 0 h 6"/>
                <a:gd name="T76" fmla="*/ 2147483647 w 636"/>
                <a:gd name="T77" fmla="*/ 2147483647 h 6"/>
                <a:gd name="T78" fmla="*/ 2147483647 w 636"/>
                <a:gd name="T79" fmla="*/ 0 h 6"/>
                <a:gd name="T80" fmla="*/ 2147483647 w 636"/>
                <a:gd name="T81" fmla="*/ 0 h 6"/>
                <a:gd name="T82" fmla="*/ 2147483647 w 636"/>
                <a:gd name="T83" fmla="*/ 2147483647 h 6"/>
                <a:gd name="T84" fmla="*/ 2147483647 w 636"/>
                <a:gd name="T85" fmla="*/ 0 h 6"/>
                <a:gd name="T86" fmla="*/ 2147483647 w 636"/>
                <a:gd name="T87" fmla="*/ 2147483647 h 6"/>
                <a:gd name="T88" fmla="*/ 2147483647 w 636"/>
                <a:gd name="T89" fmla="*/ 0 h 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36" h="6">
                  <a:moveTo>
                    <a:pt x="0" y="0"/>
                  </a:moveTo>
                  <a:lnTo>
                    <a:pt x="24" y="0"/>
                  </a:lnTo>
                  <a:lnTo>
                    <a:pt x="24" y="6"/>
                  </a:lnTo>
                  <a:lnTo>
                    <a:pt x="0" y="6"/>
                  </a:lnTo>
                  <a:lnTo>
                    <a:pt x="0" y="0"/>
                  </a:lnTo>
                  <a:close/>
                  <a:moveTo>
                    <a:pt x="36" y="0"/>
                  </a:moveTo>
                  <a:lnTo>
                    <a:pt x="60" y="0"/>
                  </a:lnTo>
                  <a:lnTo>
                    <a:pt x="60" y="6"/>
                  </a:lnTo>
                  <a:lnTo>
                    <a:pt x="36" y="6"/>
                  </a:lnTo>
                  <a:lnTo>
                    <a:pt x="36" y="0"/>
                  </a:lnTo>
                  <a:close/>
                  <a:moveTo>
                    <a:pt x="72" y="0"/>
                  </a:moveTo>
                  <a:lnTo>
                    <a:pt x="96" y="0"/>
                  </a:lnTo>
                  <a:lnTo>
                    <a:pt x="96" y="6"/>
                  </a:lnTo>
                  <a:lnTo>
                    <a:pt x="72" y="6"/>
                  </a:lnTo>
                  <a:lnTo>
                    <a:pt x="72" y="0"/>
                  </a:lnTo>
                  <a:close/>
                  <a:moveTo>
                    <a:pt x="108" y="0"/>
                  </a:moveTo>
                  <a:lnTo>
                    <a:pt x="132" y="0"/>
                  </a:lnTo>
                  <a:lnTo>
                    <a:pt x="132" y="6"/>
                  </a:lnTo>
                  <a:lnTo>
                    <a:pt x="108" y="6"/>
                  </a:lnTo>
                  <a:lnTo>
                    <a:pt x="108" y="0"/>
                  </a:lnTo>
                  <a:close/>
                  <a:moveTo>
                    <a:pt x="144" y="0"/>
                  </a:moveTo>
                  <a:lnTo>
                    <a:pt x="168" y="0"/>
                  </a:lnTo>
                  <a:lnTo>
                    <a:pt x="168" y="6"/>
                  </a:lnTo>
                  <a:lnTo>
                    <a:pt x="144" y="6"/>
                  </a:lnTo>
                  <a:lnTo>
                    <a:pt x="144" y="0"/>
                  </a:lnTo>
                  <a:close/>
                  <a:moveTo>
                    <a:pt x="180" y="0"/>
                  </a:moveTo>
                  <a:lnTo>
                    <a:pt x="204" y="0"/>
                  </a:lnTo>
                  <a:lnTo>
                    <a:pt x="204" y="6"/>
                  </a:lnTo>
                  <a:lnTo>
                    <a:pt x="180" y="6"/>
                  </a:lnTo>
                  <a:lnTo>
                    <a:pt x="180" y="0"/>
                  </a:lnTo>
                  <a:close/>
                  <a:moveTo>
                    <a:pt x="216" y="0"/>
                  </a:moveTo>
                  <a:lnTo>
                    <a:pt x="240" y="0"/>
                  </a:lnTo>
                  <a:lnTo>
                    <a:pt x="240" y="6"/>
                  </a:lnTo>
                  <a:lnTo>
                    <a:pt x="216" y="6"/>
                  </a:lnTo>
                  <a:lnTo>
                    <a:pt x="216" y="0"/>
                  </a:lnTo>
                  <a:close/>
                  <a:moveTo>
                    <a:pt x="252" y="0"/>
                  </a:moveTo>
                  <a:lnTo>
                    <a:pt x="276" y="0"/>
                  </a:lnTo>
                  <a:lnTo>
                    <a:pt x="276" y="6"/>
                  </a:lnTo>
                  <a:lnTo>
                    <a:pt x="252" y="6"/>
                  </a:lnTo>
                  <a:lnTo>
                    <a:pt x="252" y="0"/>
                  </a:lnTo>
                  <a:close/>
                  <a:moveTo>
                    <a:pt x="288" y="0"/>
                  </a:moveTo>
                  <a:lnTo>
                    <a:pt x="312" y="0"/>
                  </a:lnTo>
                  <a:lnTo>
                    <a:pt x="312" y="6"/>
                  </a:lnTo>
                  <a:lnTo>
                    <a:pt x="288" y="6"/>
                  </a:lnTo>
                  <a:lnTo>
                    <a:pt x="288" y="0"/>
                  </a:lnTo>
                  <a:close/>
                  <a:moveTo>
                    <a:pt x="324" y="0"/>
                  </a:moveTo>
                  <a:lnTo>
                    <a:pt x="348" y="0"/>
                  </a:lnTo>
                  <a:lnTo>
                    <a:pt x="348" y="6"/>
                  </a:lnTo>
                  <a:lnTo>
                    <a:pt x="324" y="6"/>
                  </a:lnTo>
                  <a:lnTo>
                    <a:pt x="324" y="0"/>
                  </a:lnTo>
                  <a:close/>
                  <a:moveTo>
                    <a:pt x="360" y="0"/>
                  </a:moveTo>
                  <a:lnTo>
                    <a:pt x="384" y="0"/>
                  </a:lnTo>
                  <a:lnTo>
                    <a:pt x="384" y="6"/>
                  </a:lnTo>
                  <a:lnTo>
                    <a:pt x="360" y="6"/>
                  </a:lnTo>
                  <a:lnTo>
                    <a:pt x="360" y="0"/>
                  </a:lnTo>
                  <a:close/>
                  <a:moveTo>
                    <a:pt x="396" y="0"/>
                  </a:moveTo>
                  <a:lnTo>
                    <a:pt x="420" y="0"/>
                  </a:lnTo>
                  <a:lnTo>
                    <a:pt x="420" y="6"/>
                  </a:lnTo>
                  <a:lnTo>
                    <a:pt x="396" y="6"/>
                  </a:lnTo>
                  <a:lnTo>
                    <a:pt x="396" y="0"/>
                  </a:lnTo>
                  <a:close/>
                  <a:moveTo>
                    <a:pt x="432" y="0"/>
                  </a:moveTo>
                  <a:lnTo>
                    <a:pt x="456" y="0"/>
                  </a:lnTo>
                  <a:lnTo>
                    <a:pt x="456" y="6"/>
                  </a:lnTo>
                  <a:lnTo>
                    <a:pt x="432" y="6"/>
                  </a:lnTo>
                  <a:lnTo>
                    <a:pt x="432" y="0"/>
                  </a:lnTo>
                  <a:close/>
                  <a:moveTo>
                    <a:pt x="468" y="0"/>
                  </a:moveTo>
                  <a:lnTo>
                    <a:pt x="492" y="0"/>
                  </a:lnTo>
                  <a:lnTo>
                    <a:pt x="492" y="6"/>
                  </a:lnTo>
                  <a:lnTo>
                    <a:pt x="468" y="6"/>
                  </a:lnTo>
                  <a:lnTo>
                    <a:pt x="468" y="0"/>
                  </a:lnTo>
                  <a:close/>
                  <a:moveTo>
                    <a:pt x="504" y="0"/>
                  </a:moveTo>
                  <a:lnTo>
                    <a:pt x="528" y="0"/>
                  </a:lnTo>
                  <a:lnTo>
                    <a:pt x="528" y="6"/>
                  </a:lnTo>
                  <a:lnTo>
                    <a:pt x="504" y="6"/>
                  </a:lnTo>
                  <a:lnTo>
                    <a:pt x="504" y="0"/>
                  </a:lnTo>
                  <a:close/>
                  <a:moveTo>
                    <a:pt x="540" y="0"/>
                  </a:moveTo>
                  <a:lnTo>
                    <a:pt x="564" y="0"/>
                  </a:lnTo>
                  <a:lnTo>
                    <a:pt x="564" y="6"/>
                  </a:lnTo>
                  <a:lnTo>
                    <a:pt x="540" y="6"/>
                  </a:lnTo>
                  <a:lnTo>
                    <a:pt x="540" y="0"/>
                  </a:lnTo>
                  <a:close/>
                  <a:moveTo>
                    <a:pt x="576" y="0"/>
                  </a:moveTo>
                  <a:lnTo>
                    <a:pt x="600" y="0"/>
                  </a:lnTo>
                  <a:lnTo>
                    <a:pt x="600" y="6"/>
                  </a:lnTo>
                  <a:lnTo>
                    <a:pt x="576" y="6"/>
                  </a:lnTo>
                  <a:lnTo>
                    <a:pt x="576" y="0"/>
                  </a:lnTo>
                  <a:close/>
                  <a:moveTo>
                    <a:pt x="612" y="0"/>
                  </a:moveTo>
                  <a:lnTo>
                    <a:pt x="636" y="0"/>
                  </a:lnTo>
                  <a:lnTo>
                    <a:pt x="636" y="6"/>
                  </a:lnTo>
                  <a:lnTo>
                    <a:pt x="612" y="6"/>
                  </a:lnTo>
                  <a:lnTo>
                    <a:pt x="612" y="0"/>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6" name="Freeform 362"/>
            <p:cNvSpPr>
              <a:spLocks/>
            </p:cNvSpPr>
            <p:nvPr/>
          </p:nvSpPr>
          <p:spPr bwMode="auto">
            <a:xfrm>
              <a:off x="7104645" y="5149850"/>
              <a:ext cx="19050" cy="19050"/>
            </a:xfrm>
            <a:custGeom>
              <a:avLst/>
              <a:gdLst>
                <a:gd name="T0" fmla="*/ 0 w 12"/>
                <a:gd name="T1" fmla="*/ 2147483647 h 12"/>
                <a:gd name="T2" fmla="*/ 2147483647 w 12"/>
                <a:gd name="T3" fmla="*/ 2147483647 h 12"/>
                <a:gd name="T4" fmla="*/ 2147483647 w 12"/>
                <a:gd name="T5" fmla="*/ 0 h 12"/>
                <a:gd name="T6" fmla="*/ 0 60000 65536"/>
                <a:gd name="T7" fmla="*/ 0 60000 65536"/>
                <a:gd name="T8" fmla="*/ 0 60000 65536"/>
              </a:gdLst>
              <a:ahLst/>
              <a:cxnLst>
                <a:cxn ang="T6">
                  <a:pos x="T0" y="T1"/>
                </a:cxn>
                <a:cxn ang="T7">
                  <a:pos x="T2" y="T3"/>
                </a:cxn>
                <a:cxn ang="T8">
                  <a:pos x="T4" y="T5"/>
                </a:cxn>
              </a:cxnLst>
              <a:rect l="0" t="0" r="r" b="b"/>
              <a:pathLst>
                <a:path w="12" h="12">
                  <a:moveTo>
                    <a:pt x="0" y="12"/>
                  </a:moveTo>
                  <a:lnTo>
                    <a:pt x="12" y="12"/>
                  </a:lnTo>
                  <a:lnTo>
                    <a:pt x="12"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7" name="Line 363"/>
            <p:cNvSpPr>
              <a:spLocks noChangeShapeType="1"/>
            </p:cNvSpPr>
            <p:nvPr/>
          </p:nvSpPr>
          <p:spPr bwMode="auto">
            <a:xfrm flipV="1">
              <a:off x="7123695" y="5100638"/>
              <a:ext cx="0" cy="1905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8" name="Freeform 364"/>
            <p:cNvSpPr>
              <a:spLocks/>
            </p:cNvSpPr>
            <p:nvPr/>
          </p:nvSpPr>
          <p:spPr bwMode="auto">
            <a:xfrm>
              <a:off x="6922082" y="6113463"/>
              <a:ext cx="120650" cy="122237"/>
            </a:xfrm>
            <a:custGeom>
              <a:avLst/>
              <a:gdLst>
                <a:gd name="T0" fmla="*/ 2147483647 w 76"/>
                <a:gd name="T1" fmla="*/ 2147483647 h 77"/>
                <a:gd name="T2" fmla="*/ 0 w 76"/>
                <a:gd name="T3" fmla="*/ 2147483647 h 77"/>
                <a:gd name="T4" fmla="*/ 0 w 76"/>
                <a:gd name="T5" fmla="*/ 0 h 77"/>
                <a:gd name="T6" fmla="*/ 0 60000 65536"/>
                <a:gd name="T7" fmla="*/ 0 60000 65536"/>
                <a:gd name="T8" fmla="*/ 0 60000 65536"/>
              </a:gdLst>
              <a:ahLst/>
              <a:cxnLst>
                <a:cxn ang="T6">
                  <a:pos x="T0" y="T1"/>
                </a:cxn>
                <a:cxn ang="T7">
                  <a:pos x="T2" y="T3"/>
                </a:cxn>
                <a:cxn ang="T8">
                  <a:pos x="T4" y="T5"/>
                </a:cxn>
              </a:cxnLst>
              <a:rect l="0" t="0" r="r" b="b"/>
              <a:pathLst>
                <a:path w="76" h="77">
                  <a:moveTo>
                    <a:pt x="76" y="77"/>
                  </a:moveTo>
                  <a:lnTo>
                    <a:pt x="0" y="77"/>
                  </a:lnTo>
                  <a:lnTo>
                    <a:pt x="0"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49" name="Rectangle 365"/>
            <p:cNvSpPr>
              <a:spLocks noChangeArrowheads="1"/>
            </p:cNvSpPr>
            <p:nvPr/>
          </p:nvSpPr>
          <p:spPr bwMode="auto">
            <a:xfrm>
              <a:off x="7042732" y="6208713"/>
              <a:ext cx="161925" cy="539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50" name="Line 366"/>
            <p:cNvSpPr>
              <a:spLocks noChangeShapeType="1"/>
            </p:cNvSpPr>
            <p:nvPr/>
          </p:nvSpPr>
          <p:spPr bwMode="auto">
            <a:xfrm>
              <a:off x="7204657" y="6235700"/>
              <a:ext cx="58738"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1" name="Line 367"/>
            <p:cNvSpPr>
              <a:spLocks noChangeShapeType="1"/>
            </p:cNvSpPr>
            <p:nvPr/>
          </p:nvSpPr>
          <p:spPr bwMode="auto">
            <a:xfrm flipV="1">
              <a:off x="7263395" y="6194425"/>
              <a:ext cx="0" cy="80963"/>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2" name="Line 368"/>
            <p:cNvSpPr>
              <a:spLocks noChangeShapeType="1"/>
            </p:cNvSpPr>
            <p:nvPr/>
          </p:nvSpPr>
          <p:spPr bwMode="auto">
            <a:xfrm>
              <a:off x="6039432" y="6127750"/>
              <a:ext cx="0" cy="1905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3" name="Freeform 369"/>
            <p:cNvSpPr>
              <a:spLocks noEditPoints="1"/>
            </p:cNvSpPr>
            <p:nvPr/>
          </p:nvSpPr>
          <p:spPr bwMode="auto">
            <a:xfrm>
              <a:off x="6034670" y="6164263"/>
              <a:ext cx="9525" cy="152400"/>
            </a:xfrm>
            <a:custGeom>
              <a:avLst/>
              <a:gdLst>
                <a:gd name="T0" fmla="*/ 2147483647 w 6"/>
                <a:gd name="T1" fmla="*/ 0 h 96"/>
                <a:gd name="T2" fmla="*/ 2147483647 w 6"/>
                <a:gd name="T3" fmla="*/ 2147483647 h 96"/>
                <a:gd name="T4" fmla="*/ 0 w 6"/>
                <a:gd name="T5" fmla="*/ 2147483647 h 96"/>
                <a:gd name="T6" fmla="*/ 0 w 6"/>
                <a:gd name="T7" fmla="*/ 0 h 96"/>
                <a:gd name="T8" fmla="*/ 2147483647 w 6"/>
                <a:gd name="T9" fmla="*/ 0 h 96"/>
                <a:gd name="T10" fmla="*/ 2147483647 w 6"/>
                <a:gd name="T11" fmla="*/ 2147483647 h 96"/>
                <a:gd name="T12" fmla="*/ 2147483647 w 6"/>
                <a:gd name="T13" fmla="*/ 2147483647 h 96"/>
                <a:gd name="T14" fmla="*/ 0 w 6"/>
                <a:gd name="T15" fmla="*/ 2147483647 h 96"/>
                <a:gd name="T16" fmla="*/ 0 w 6"/>
                <a:gd name="T17" fmla="*/ 2147483647 h 96"/>
                <a:gd name="T18" fmla="*/ 2147483647 w 6"/>
                <a:gd name="T19" fmla="*/ 2147483647 h 96"/>
                <a:gd name="T20" fmla="*/ 2147483647 w 6"/>
                <a:gd name="T21" fmla="*/ 2147483647 h 96"/>
                <a:gd name="T22" fmla="*/ 2147483647 w 6"/>
                <a:gd name="T23" fmla="*/ 2147483647 h 96"/>
                <a:gd name="T24" fmla="*/ 0 w 6"/>
                <a:gd name="T25" fmla="*/ 2147483647 h 96"/>
                <a:gd name="T26" fmla="*/ 0 w 6"/>
                <a:gd name="T27" fmla="*/ 2147483647 h 96"/>
                <a:gd name="T28" fmla="*/ 2147483647 w 6"/>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96">
                  <a:moveTo>
                    <a:pt x="6" y="0"/>
                  </a:moveTo>
                  <a:lnTo>
                    <a:pt x="6" y="24"/>
                  </a:lnTo>
                  <a:lnTo>
                    <a:pt x="0" y="24"/>
                  </a:lnTo>
                  <a:lnTo>
                    <a:pt x="0" y="0"/>
                  </a:lnTo>
                  <a:lnTo>
                    <a:pt x="6" y="0"/>
                  </a:lnTo>
                  <a:close/>
                  <a:moveTo>
                    <a:pt x="6" y="36"/>
                  </a:moveTo>
                  <a:lnTo>
                    <a:pt x="6" y="60"/>
                  </a:lnTo>
                  <a:lnTo>
                    <a:pt x="0" y="60"/>
                  </a:lnTo>
                  <a:lnTo>
                    <a:pt x="0" y="36"/>
                  </a:lnTo>
                  <a:lnTo>
                    <a:pt x="6" y="36"/>
                  </a:lnTo>
                  <a:close/>
                  <a:moveTo>
                    <a:pt x="6" y="72"/>
                  </a:moveTo>
                  <a:lnTo>
                    <a:pt x="6" y="96"/>
                  </a:lnTo>
                  <a:lnTo>
                    <a:pt x="0" y="96"/>
                  </a:lnTo>
                  <a:lnTo>
                    <a:pt x="0" y="72"/>
                  </a:lnTo>
                  <a:lnTo>
                    <a:pt x="6" y="72"/>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4" name="Freeform 370"/>
            <p:cNvSpPr>
              <a:spLocks/>
            </p:cNvSpPr>
            <p:nvPr/>
          </p:nvSpPr>
          <p:spPr bwMode="auto">
            <a:xfrm>
              <a:off x="6039432" y="6338888"/>
              <a:ext cx="19050" cy="19050"/>
            </a:xfrm>
            <a:custGeom>
              <a:avLst/>
              <a:gdLst>
                <a:gd name="T0" fmla="*/ 0 w 12"/>
                <a:gd name="T1" fmla="*/ 0 h 12"/>
                <a:gd name="T2" fmla="*/ 0 w 12"/>
                <a:gd name="T3" fmla="*/ 2147483647 h 12"/>
                <a:gd name="T4" fmla="*/ 2147483647 w 12"/>
                <a:gd name="T5" fmla="*/ 2147483647 h 12"/>
                <a:gd name="T6" fmla="*/ 0 60000 65536"/>
                <a:gd name="T7" fmla="*/ 0 60000 65536"/>
                <a:gd name="T8" fmla="*/ 0 60000 65536"/>
              </a:gdLst>
              <a:ahLst/>
              <a:cxnLst>
                <a:cxn ang="T6">
                  <a:pos x="T0" y="T1"/>
                </a:cxn>
                <a:cxn ang="T7">
                  <a:pos x="T2" y="T3"/>
                </a:cxn>
                <a:cxn ang="T8">
                  <a:pos x="T4" y="T5"/>
                </a:cxn>
              </a:cxnLst>
              <a:rect l="0" t="0" r="r" b="b"/>
              <a:pathLst>
                <a:path w="12" h="12">
                  <a:moveTo>
                    <a:pt x="0" y="0"/>
                  </a:moveTo>
                  <a:lnTo>
                    <a:pt x="0" y="12"/>
                  </a:lnTo>
                  <a:lnTo>
                    <a:pt x="12" y="12"/>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5" name="Freeform 371"/>
            <p:cNvSpPr>
              <a:spLocks noEditPoints="1"/>
            </p:cNvSpPr>
            <p:nvPr/>
          </p:nvSpPr>
          <p:spPr bwMode="auto">
            <a:xfrm>
              <a:off x="6074357" y="6353175"/>
              <a:ext cx="1009650" cy="9525"/>
            </a:xfrm>
            <a:custGeom>
              <a:avLst/>
              <a:gdLst>
                <a:gd name="T0" fmla="*/ 2147483647 w 636"/>
                <a:gd name="T1" fmla="*/ 0 h 6"/>
                <a:gd name="T2" fmla="*/ 0 w 636"/>
                <a:gd name="T3" fmla="*/ 2147483647 h 6"/>
                <a:gd name="T4" fmla="*/ 2147483647 w 636"/>
                <a:gd name="T5" fmla="*/ 0 h 6"/>
                <a:gd name="T6" fmla="*/ 2147483647 w 636"/>
                <a:gd name="T7" fmla="*/ 2147483647 h 6"/>
                <a:gd name="T8" fmla="*/ 2147483647 w 636"/>
                <a:gd name="T9" fmla="*/ 0 h 6"/>
                <a:gd name="T10" fmla="*/ 2147483647 w 636"/>
                <a:gd name="T11" fmla="*/ 0 h 6"/>
                <a:gd name="T12" fmla="*/ 2147483647 w 636"/>
                <a:gd name="T13" fmla="*/ 2147483647 h 6"/>
                <a:gd name="T14" fmla="*/ 2147483647 w 636"/>
                <a:gd name="T15" fmla="*/ 0 h 6"/>
                <a:gd name="T16" fmla="*/ 2147483647 w 636"/>
                <a:gd name="T17" fmla="*/ 2147483647 h 6"/>
                <a:gd name="T18" fmla="*/ 2147483647 w 636"/>
                <a:gd name="T19" fmla="*/ 0 h 6"/>
                <a:gd name="T20" fmla="*/ 2147483647 w 636"/>
                <a:gd name="T21" fmla="*/ 0 h 6"/>
                <a:gd name="T22" fmla="*/ 2147483647 w 636"/>
                <a:gd name="T23" fmla="*/ 2147483647 h 6"/>
                <a:gd name="T24" fmla="*/ 2147483647 w 636"/>
                <a:gd name="T25" fmla="*/ 0 h 6"/>
                <a:gd name="T26" fmla="*/ 2147483647 w 636"/>
                <a:gd name="T27" fmla="*/ 2147483647 h 6"/>
                <a:gd name="T28" fmla="*/ 2147483647 w 636"/>
                <a:gd name="T29" fmla="*/ 0 h 6"/>
                <a:gd name="T30" fmla="*/ 2147483647 w 636"/>
                <a:gd name="T31" fmla="*/ 0 h 6"/>
                <a:gd name="T32" fmla="*/ 2147483647 w 636"/>
                <a:gd name="T33" fmla="*/ 2147483647 h 6"/>
                <a:gd name="T34" fmla="*/ 2147483647 w 636"/>
                <a:gd name="T35" fmla="*/ 0 h 6"/>
                <a:gd name="T36" fmla="*/ 2147483647 w 636"/>
                <a:gd name="T37" fmla="*/ 2147483647 h 6"/>
                <a:gd name="T38" fmla="*/ 2147483647 w 636"/>
                <a:gd name="T39" fmla="*/ 0 h 6"/>
                <a:gd name="T40" fmla="*/ 2147483647 w 636"/>
                <a:gd name="T41" fmla="*/ 0 h 6"/>
                <a:gd name="T42" fmla="*/ 2147483647 w 636"/>
                <a:gd name="T43" fmla="*/ 2147483647 h 6"/>
                <a:gd name="T44" fmla="*/ 2147483647 w 636"/>
                <a:gd name="T45" fmla="*/ 0 h 6"/>
                <a:gd name="T46" fmla="*/ 2147483647 w 636"/>
                <a:gd name="T47" fmla="*/ 2147483647 h 6"/>
                <a:gd name="T48" fmla="*/ 2147483647 w 636"/>
                <a:gd name="T49" fmla="*/ 0 h 6"/>
                <a:gd name="T50" fmla="*/ 2147483647 w 636"/>
                <a:gd name="T51" fmla="*/ 0 h 6"/>
                <a:gd name="T52" fmla="*/ 2147483647 w 636"/>
                <a:gd name="T53" fmla="*/ 2147483647 h 6"/>
                <a:gd name="T54" fmla="*/ 2147483647 w 636"/>
                <a:gd name="T55" fmla="*/ 0 h 6"/>
                <a:gd name="T56" fmla="*/ 2147483647 w 636"/>
                <a:gd name="T57" fmla="*/ 2147483647 h 6"/>
                <a:gd name="T58" fmla="*/ 2147483647 w 636"/>
                <a:gd name="T59" fmla="*/ 0 h 6"/>
                <a:gd name="T60" fmla="*/ 2147483647 w 636"/>
                <a:gd name="T61" fmla="*/ 0 h 6"/>
                <a:gd name="T62" fmla="*/ 2147483647 w 636"/>
                <a:gd name="T63" fmla="*/ 2147483647 h 6"/>
                <a:gd name="T64" fmla="*/ 2147483647 w 636"/>
                <a:gd name="T65" fmla="*/ 0 h 6"/>
                <a:gd name="T66" fmla="*/ 2147483647 w 636"/>
                <a:gd name="T67" fmla="*/ 2147483647 h 6"/>
                <a:gd name="T68" fmla="*/ 2147483647 w 636"/>
                <a:gd name="T69" fmla="*/ 0 h 6"/>
                <a:gd name="T70" fmla="*/ 2147483647 w 636"/>
                <a:gd name="T71" fmla="*/ 0 h 6"/>
                <a:gd name="T72" fmla="*/ 2147483647 w 636"/>
                <a:gd name="T73" fmla="*/ 2147483647 h 6"/>
                <a:gd name="T74" fmla="*/ 2147483647 w 636"/>
                <a:gd name="T75" fmla="*/ 0 h 6"/>
                <a:gd name="T76" fmla="*/ 2147483647 w 636"/>
                <a:gd name="T77" fmla="*/ 2147483647 h 6"/>
                <a:gd name="T78" fmla="*/ 2147483647 w 636"/>
                <a:gd name="T79" fmla="*/ 0 h 6"/>
                <a:gd name="T80" fmla="*/ 2147483647 w 636"/>
                <a:gd name="T81" fmla="*/ 0 h 6"/>
                <a:gd name="T82" fmla="*/ 2147483647 w 636"/>
                <a:gd name="T83" fmla="*/ 2147483647 h 6"/>
                <a:gd name="T84" fmla="*/ 2147483647 w 636"/>
                <a:gd name="T85" fmla="*/ 0 h 6"/>
                <a:gd name="T86" fmla="*/ 2147483647 w 636"/>
                <a:gd name="T87" fmla="*/ 2147483647 h 6"/>
                <a:gd name="T88" fmla="*/ 2147483647 w 636"/>
                <a:gd name="T89" fmla="*/ 0 h 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36" h="6">
                  <a:moveTo>
                    <a:pt x="0" y="0"/>
                  </a:moveTo>
                  <a:lnTo>
                    <a:pt x="24" y="0"/>
                  </a:lnTo>
                  <a:lnTo>
                    <a:pt x="24" y="6"/>
                  </a:lnTo>
                  <a:lnTo>
                    <a:pt x="0" y="6"/>
                  </a:lnTo>
                  <a:lnTo>
                    <a:pt x="0" y="0"/>
                  </a:lnTo>
                  <a:close/>
                  <a:moveTo>
                    <a:pt x="36" y="0"/>
                  </a:moveTo>
                  <a:lnTo>
                    <a:pt x="60" y="0"/>
                  </a:lnTo>
                  <a:lnTo>
                    <a:pt x="60" y="6"/>
                  </a:lnTo>
                  <a:lnTo>
                    <a:pt x="36" y="6"/>
                  </a:lnTo>
                  <a:lnTo>
                    <a:pt x="36" y="0"/>
                  </a:lnTo>
                  <a:close/>
                  <a:moveTo>
                    <a:pt x="72" y="0"/>
                  </a:moveTo>
                  <a:lnTo>
                    <a:pt x="96" y="0"/>
                  </a:lnTo>
                  <a:lnTo>
                    <a:pt x="96" y="6"/>
                  </a:lnTo>
                  <a:lnTo>
                    <a:pt x="72" y="6"/>
                  </a:lnTo>
                  <a:lnTo>
                    <a:pt x="72" y="0"/>
                  </a:lnTo>
                  <a:close/>
                  <a:moveTo>
                    <a:pt x="108" y="0"/>
                  </a:moveTo>
                  <a:lnTo>
                    <a:pt x="132" y="0"/>
                  </a:lnTo>
                  <a:lnTo>
                    <a:pt x="132" y="6"/>
                  </a:lnTo>
                  <a:lnTo>
                    <a:pt x="108" y="6"/>
                  </a:lnTo>
                  <a:lnTo>
                    <a:pt x="108" y="0"/>
                  </a:lnTo>
                  <a:close/>
                  <a:moveTo>
                    <a:pt x="144" y="0"/>
                  </a:moveTo>
                  <a:lnTo>
                    <a:pt x="168" y="0"/>
                  </a:lnTo>
                  <a:lnTo>
                    <a:pt x="168" y="6"/>
                  </a:lnTo>
                  <a:lnTo>
                    <a:pt x="144" y="6"/>
                  </a:lnTo>
                  <a:lnTo>
                    <a:pt x="144" y="0"/>
                  </a:lnTo>
                  <a:close/>
                  <a:moveTo>
                    <a:pt x="180" y="0"/>
                  </a:moveTo>
                  <a:lnTo>
                    <a:pt x="204" y="0"/>
                  </a:lnTo>
                  <a:lnTo>
                    <a:pt x="204" y="6"/>
                  </a:lnTo>
                  <a:lnTo>
                    <a:pt x="180" y="6"/>
                  </a:lnTo>
                  <a:lnTo>
                    <a:pt x="180" y="0"/>
                  </a:lnTo>
                  <a:close/>
                  <a:moveTo>
                    <a:pt x="216" y="0"/>
                  </a:moveTo>
                  <a:lnTo>
                    <a:pt x="240" y="0"/>
                  </a:lnTo>
                  <a:lnTo>
                    <a:pt x="240" y="6"/>
                  </a:lnTo>
                  <a:lnTo>
                    <a:pt x="216" y="6"/>
                  </a:lnTo>
                  <a:lnTo>
                    <a:pt x="216" y="0"/>
                  </a:lnTo>
                  <a:close/>
                  <a:moveTo>
                    <a:pt x="252" y="0"/>
                  </a:moveTo>
                  <a:lnTo>
                    <a:pt x="276" y="0"/>
                  </a:lnTo>
                  <a:lnTo>
                    <a:pt x="276" y="6"/>
                  </a:lnTo>
                  <a:lnTo>
                    <a:pt x="252" y="6"/>
                  </a:lnTo>
                  <a:lnTo>
                    <a:pt x="252" y="0"/>
                  </a:lnTo>
                  <a:close/>
                  <a:moveTo>
                    <a:pt x="288" y="0"/>
                  </a:moveTo>
                  <a:lnTo>
                    <a:pt x="312" y="0"/>
                  </a:lnTo>
                  <a:lnTo>
                    <a:pt x="312" y="6"/>
                  </a:lnTo>
                  <a:lnTo>
                    <a:pt x="288" y="6"/>
                  </a:lnTo>
                  <a:lnTo>
                    <a:pt x="288" y="0"/>
                  </a:lnTo>
                  <a:close/>
                  <a:moveTo>
                    <a:pt x="324" y="0"/>
                  </a:moveTo>
                  <a:lnTo>
                    <a:pt x="348" y="0"/>
                  </a:lnTo>
                  <a:lnTo>
                    <a:pt x="348" y="6"/>
                  </a:lnTo>
                  <a:lnTo>
                    <a:pt x="324" y="6"/>
                  </a:lnTo>
                  <a:lnTo>
                    <a:pt x="324" y="0"/>
                  </a:lnTo>
                  <a:close/>
                  <a:moveTo>
                    <a:pt x="360" y="0"/>
                  </a:moveTo>
                  <a:lnTo>
                    <a:pt x="384" y="0"/>
                  </a:lnTo>
                  <a:lnTo>
                    <a:pt x="384" y="6"/>
                  </a:lnTo>
                  <a:lnTo>
                    <a:pt x="360" y="6"/>
                  </a:lnTo>
                  <a:lnTo>
                    <a:pt x="360" y="0"/>
                  </a:lnTo>
                  <a:close/>
                  <a:moveTo>
                    <a:pt x="396" y="0"/>
                  </a:moveTo>
                  <a:lnTo>
                    <a:pt x="420" y="0"/>
                  </a:lnTo>
                  <a:lnTo>
                    <a:pt x="420" y="6"/>
                  </a:lnTo>
                  <a:lnTo>
                    <a:pt x="396" y="6"/>
                  </a:lnTo>
                  <a:lnTo>
                    <a:pt x="396" y="0"/>
                  </a:lnTo>
                  <a:close/>
                  <a:moveTo>
                    <a:pt x="432" y="0"/>
                  </a:moveTo>
                  <a:lnTo>
                    <a:pt x="456" y="0"/>
                  </a:lnTo>
                  <a:lnTo>
                    <a:pt x="456" y="6"/>
                  </a:lnTo>
                  <a:lnTo>
                    <a:pt x="432" y="6"/>
                  </a:lnTo>
                  <a:lnTo>
                    <a:pt x="432" y="0"/>
                  </a:lnTo>
                  <a:close/>
                  <a:moveTo>
                    <a:pt x="468" y="0"/>
                  </a:moveTo>
                  <a:lnTo>
                    <a:pt x="492" y="0"/>
                  </a:lnTo>
                  <a:lnTo>
                    <a:pt x="492" y="6"/>
                  </a:lnTo>
                  <a:lnTo>
                    <a:pt x="468" y="6"/>
                  </a:lnTo>
                  <a:lnTo>
                    <a:pt x="468" y="0"/>
                  </a:lnTo>
                  <a:close/>
                  <a:moveTo>
                    <a:pt x="504" y="0"/>
                  </a:moveTo>
                  <a:lnTo>
                    <a:pt x="528" y="0"/>
                  </a:lnTo>
                  <a:lnTo>
                    <a:pt x="528" y="6"/>
                  </a:lnTo>
                  <a:lnTo>
                    <a:pt x="504" y="6"/>
                  </a:lnTo>
                  <a:lnTo>
                    <a:pt x="504" y="0"/>
                  </a:lnTo>
                  <a:close/>
                  <a:moveTo>
                    <a:pt x="540" y="0"/>
                  </a:moveTo>
                  <a:lnTo>
                    <a:pt x="564" y="0"/>
                  </a:lnTo>
                  <a:lnTo>
                    <a:pt x="564" y="6"/>
                  </a:lnTo>
                  <a:lnTo>
                    <a:pt x="540" y="6"/>
                  </a:lnTo>
                  <a:lnTo>
                    <a:pt x="540" y="0"/>
                  </a:lnTo>
                  <a:close/>
                  <a:moveTo>
                    <a:pt x="576" y="0"/>
                  </a:moveTo>
                  <a:lnTo>
                    <a:pt x="600" y="0"/>
                  </a:lnTo>
                  <a:lnTo>
                    <a:pt x="600" y="6"/>
                  </a:lnTo>
                  <a:lnTo>
                    <a:pt x="576" y="6"/>
                  </a:lnTo>
                  <a:lnTo>
                    <a:pt x="576" y="0"/>
                  </a:lnTo>
                  <a:close/>
                  <a:moveTo>
                    <a:pt x="612" y="0"/>
                  </a:moveTo>
                  <a:lnTo>
                    <a:pt x="636" y="0"/>
                  </a:lnTo>
                  <a:lnTo>
                    <a:pt x="636" y="6"/>
                  </a:lnTo>
                  <a:lnTo>
                    <a:pt x="612" y="6"/>
                  </a:lnTo>
                  <a:lnTo>
                    <a:pt x="612" y="0"/>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6" name="Freeform 372"/>
            <p:cNvSpPr>
              <a:spLocks/>
            </p:cNvSpPr>
            <p:nvPr/>
          </p:nvSpPr>
          <p:spPr bwMode="auto">
            <a:xfrm>
              <a:off x="7104645" y="6338888"/>
              <a:ext cx="19050" cy="19050"/>
            </a:xfrm>
            <a:custGeom>
              <a:avLst/>
              <a:gdLst>
                <a:gd name="T0" fmla="*/ 0 w 12"/>
                <a:gd name="T1" fmla="*/ 2147483647 h 12"/>
                <a:gd name="T2" fmla="*/ 2147483647 w 12"/>
                <a:gd name="T3" fmla="*/ 2147483647 h 12"/>
                <a:gd name="T4" fmla="*/ 2147483647 w 12"/>
                <a:gd name="T5" fmla="*/ 0 h 12"/>
                <a:gd name="T6" fmla="*/ 0 60000 65536"/>
                <a:gd name="T7" fmla="*/ 0 60000 65536"/>
                <a:gd name="T8" fmla="*/ 0 60000 65536"/>
              </a:gdLst>
              <a:ahLst/>
              <a:cxnLst>
                <a:cxn ang="T6">
                  <a:pos x="T0" y="T1"/>
                </a:cxn>
                <a:cxn ang="T7">
                  <a:pos x="T2" y="T3"/>
                </a:cxn>
                <a:cxn ang="T8">
                  <a:pos x="T4" y="T5"/>
                </a:cxn>
              </a:cxnLst>
              <a:rect l="0" t="0" r="r" b="b"/>
              <a:pathLst>
                <a:path w="12" h="12">
                  <a:moveTo>
                    <a:pt x="0" y="12"/>
                  </a:moveTo>
                  <a:lnTo>
                    <a:pt x="12" y="12"/>
                  </a:lnTo>
                  <a:lnTo>
                    <a:pt x="12"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7" name="Line 373"/>
            <p:cNvSpPr>
              <a:spLocks noChangeShapeType="1"/>
            </p:cNvSpPr>
            <p:nvPr/>
          </p:nvSpPr>
          <p:spPr bwMode="auto">
            <a:xfrm flipV="1">
              <a:off x="7123695" y="6289675"/>
              <a:ext cx="0" cy="1905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8" name="Freeform 374"/>
            <p:cNvSpPr>
              <a:spLocks/>
            </p:cNvSpPr>
            <p:nvPr/>
          </p:nvSpPr>
          <p:spPr bwMode="auto">
            <a:xfrm>
              <a:off x="6920495" y="2549525"/>
              <a:ext cx="122237" cy="120650"/>
            </a:xfrm>
            <a:custGeom>
              <a:avLst/>
              <a:gdLst>
                <a:gd name="T0" fmla="*/ 2147483647 w 77"/>
                <a:gd name="T1" fmla="*/ 2147483647 h 76"/>
                <a:gd name="T2" fmla="*/ 0 w 77"/>
                <a:gd name="T3" fmla="*/ 2147483647 h 76"/>
                <a:gd name="T4" fmla="*/ 0 w 77"/>
                <a:gd name="T5" fmla="*/ 0 h 76"/>
                <a:gd name="T6" fmla="*/ 0 60000 65536"/>
                <a:gd name="T7" fmla="*/ 0 60000 65536"/>
                <a:gd name="T8" fmla="*/ 0 60000 65536"/>
              </a:gdLst>
              <a:ahLst/>
              <a:cxnLst>
                <a:cxn ang="T6">
                  <a:pos x="T0" y="T1"/>
                </a:cxn>
                <a:cxn ang="T7">
                  <a:pos x="T2" y="T3"/>
                </a:cxn>
                <a:cxn ang="T8">
                  <a:pos x="T4" y="T5"/>
                </a:cxn>
              </a:cxnLst>
              <a:rect l="0" t="0" r="r" b="b"/>
              <a:pathLst>
                <a:path w="77" h="76">
                  <a:moveTo>
                    <a:pt x="77" y="76"/>
                  </a:moveTo>
                  <a:lnTo>
                    <a:pt x="0" y="76"/>
                  </a:lnTo>
                  <a:lnTo>
                    <a:pt x="0"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59" name="Rectangle 375"/>
            <p:cNvSpPr>
              <a:spLocks noChangeArrowheads="1"/>
            </p:cNvSpPr>
            <p:nvPr/>
          </p:nvSpPr>
          <p:spPr bwMode="auto">
            <a:xfrm>
              <a:off x="7042732" y="2644775"/>
              <a:ext cx="161925" cy="539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60" name="Line 376"/>
            <p:cNvSpPr>
              <a:spLocks noChangeShapeType="1"/>
            </p:cNvSpPr>
            <p:nvPr/>
          </p:nvSpPr>
          <p:spPr bwMode="auto">
            <a:xfrm>
              <a:off x="7204657" y="2670175"/>
              <a:ext cx="58738"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1" name="Line 377"/>
            <p:cNvSpPr>
              <a:spLocks noChangeShapeType="1"/>
            </p:cNvSpPr>
            <p:nvPr/>
          </p:nvSpPr>
          <p:spPr bwMode="auto">
            <a:xfrm flipV="1">
              <a:off x="7263395" y="2630488"/>
              <a:ext cx="0" cy="80962"/>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2" name="Line 378"/>
            <p:cNvSpPr>
              <a:spLocks noChangeShapeType="1"/>
            </p:cNvSpPr>
            <p:nvPr/>
          </p:nvSpPr>
          <p:spPr bwMode="auto">
            <a:xfrm>
              <a:off x="6037845" y="2563813"/>
              <a:ext cx="0" cy="1905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3" name="Freeform 379"/>
            <p:cNvSpPr>
              <a:spLocks noEditPoints="1"/>
            </p:cNvSpPr>
            <p:nvPr/>
          </p:nvSpPr>
          <p:spPr bwMode="auto">
            <a:xfrm>
              <a:off x="6033082" y="2600325"/>
              <a:ext cx="9525" cy="152400"/>
            </a:xfrm>
            <a:custGeom>
              <a:avLst/>
              <a:gdLst>
                <a:gd name="T0" fmla="*/ 2147483647 w 6"/>
                <a:gd name="T1" fmla="*/ 0 h 96"/>
                <a:gd name="T2" fmla="*/ 2147483647 w 6"/>
                <a:gd name="T3" fmla="*/ 2147483647 h 96"/>
                <a:gd name="T4" fmla="*/ 0 w 6"/>
                <a:gd name="T5" fmla="*/ 2147483647 h 96"/>
                <a:gd name="T6" fmla="*/ 0 w 6"/>
                <a:gd name="T7" fmla="*/ 0 h 96"/>
                <a:gd name="T8" fmla="*/ 2147483647 w 6"/>
                <a:gd name="T9" fmla="*/ 0 h 96"/>
                <a:gd name="T10" fmla="*/ 2147483647 w 6"/>
                <a:gd name="T11" fmla="*/ 2147483647 h 96"/>
                <a:gd name="T12" fmla="*/ 2147483647 w 6"/>
                <a:gd name="T13" fmla="*/ 2147483647 h 96"/>
                <a:gd name="T14" fmla="*/ 0 w 6"/>
                <a:gd name="T15" fmla="*/ 2147483647 h 96"/>
                <a:gd name="T16" fmla="*/ 0 w 6"/>
                <a:gd name="T17" fmla="*/ 2147483647 h 96"/>
                <a:gd name="T18" fmla="*/ 2147483647 w 6"/>
                <a:gd name="T19" fmla="*/ 2147483647 h 96"/>
                <a:gd name="T20" fmla="*/ 2147483647 w 6"/>
                <a:gd name="T21" fmla="*/ 2147483647 h 96"/>
                <a:gd name="T22" fmla="*/ 2147483647 w 6"/>
                <a:gd name="T23" fmla="*/ 2147483647 h 96"/>
                <a:gd name="T24" fmla="*/ 0 w 6"/>
                <a:gd name="T25" fmla="*/ 2147483647 h 96"/>
                <a:gd name="T26" fmla="*/ 0 w 6"/>
                <a:gd name="T27" fmla="*/ 2147483647 h 96"/>
                <a:gd name="T28" fmla="*/ 2147483647 w 6"/>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96">
                  <a:moveTo>
                    <a:pt x="6" y="0"/>
                  </a:moveTo>
                  <a:lnTo>
                    <a:pt x="6" y="24"/>
                  </a:lnTo>
                  <a:lnTo>
                    <a:pt x="0" y="24"/>
                  </a:lnTo>
                  <a:lnTo>
                    <a:pt x="0" y="0"/>
                  </a:lnTo>
                  <a:lnTo>
                    <a:pt x="6" y="0"/>
                  </a:lnTo>
                  <a:close/>
                  <a:moveTo>
                    <a:pt x="6" y="36"/>
                  </a:moveTo>
                  <a:lnTo>
                    <a:pt x="6" y="60"/>
                  </a:lnTo>
                  <a:lnTo>
                    <a:pt x="0" y="60"/>
                  </a:lnTo>
                  <a:lnTo>
                    <a:pt x="0" y="36"/>
                  </a:lnTo>
                  <a:lnTo>
                    <a:pt x="6" y="36"/>
                  </a:lnTo>
                  <a:close/>
                  <a:moveTo>
                    <a:pt x="6" y="72"/>
                  </a:moveTo>
                  <a:lnTo>
                    <a:pt x="6" y="96"/>
                  </a:lnTo>
                  <a:lnTo>
                    <a:pt x="0" y="96"/>
                  </a:lnTo>
                  <a:lnTo>
                    <a:pt x="0" y="72"/>
                  </a:lnTo>
                  <a:lnTo>
                    <a:pt x="6" y="72"/>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4" name="Freeform 380"/>
            <p:cNvSpPr>
              <a:spLocks/>
            </p:cNvSpPr>
            <p:nvPr/>
          </p:nvSpPr>
          <p:spPr bwMode="auto">
            <a:xfrm>
              <a:off x="6037845" y="2774950"/>
              <a:ext cx="19050" cy="19050"/>
            </a:xfrm>
            <a:custGeom>
              <a:avLst/>
              <a:gdLst>
                <a:gd name="T0" fmla="*/ 0 w 12"/>
                <a:gd name="T1" fmla="*/ 0 h 12"/>
                <a:gd name="T2" fmla="*/ 0 w 12"/>
                <a:gd name="T3" fmla="*/ 2147483647 h 12"/>
                <a:gd name="T4" fmla="*/ 2147483647 w 12"/>
                <a:gd name="T5" fmla="*/ 2147483647 h 12"/>
                <a:gd name="T6" fmla="*/ 0 60000 65536"/>
                <a:gd name="T7" fmla="*/ 0 60000 65536"/>
                <a:gd name="T8" fmla="*/ 0 60000 65536"/>
              </a:gdLst>
              <a:ahLst/>
              <a:cxnLst>
                <a:cxn ang="T6">
                  <a:pos x="T0" y="T1"/>
                </a:cxn>
                <a:cxn ang="T7">
                  <a:pos x="T2" y="T3"/>
                </a:cxn>
                <a:cxn ang="T8">
                  <a:pos x="T4" y="T5"/>
                </a:cxn>
              </a:cxnLst>
              <a:rect l="0" t="0" r="r" b="b"/>
              <a:pathLst>
                <a:path w="12" h="12">
                  <a:moveTo>
                    <a:pt x="0" y="0"/>
                  </a:moveTo>
                  <a:lnTo>
                    <a:pt x="0" y="12"/>
                  </a:lnTo>
                  <a:lnTo>
                    <a:pt x="12" y="12"/>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5" name="Freeform 381"/>
            <p:cNvSpPr>
              <a:spLocks noEditPoints="1"/>
            </p:cNvSpPr>
            <p:nvPr/>
          </p:nvSpPr>
          <p:spPr bwMode="auto">
            <a:xfrm>
              <a:off x="6074357" y="2789238"/>
              <a:ext cx="1009650" cy="9525"/>
            </a:xfrm>
            <a:custGeom>
              <a:avLst/>
              <a:gdLst>
                <a:gd name="T0" fmla="*/ 2147483647 w 636"/>
                <a:gd name="T1" fmla="*/ 0 h 6"/>
                <a:gd name="T2" fmla="*/ 0 w 636"/>
                <a:gd name="T3" fmla="*/ 2147483647 h 6"/>
                <a:gd name="T4" fmla="*/ 2147483647 w 636"/>
                <a:gd name="T5" fmla="*/ 0 h 6"/>
                <a:gd name="T6" fmla="*/ 2147483647 w 636"/>
                <a:gd name="T7" fmla="*/ 2147483647 h 6"/>
                <a:gd name="T8" fmla="*/ 2147483647 w 636"/>
                <a:gd name="T9" fmla="*/ 0 h 6"/>
                <a:gd name="T10" fmla="*/ 2147483647 w 636"/>
                <a:gd name="T11" fmla="*/ 0 h 6"/>
                <a:gd name="T12" fmla="*/ 2147483647 w 636"/>
                <a:gd name="T13" fmla="*/ 2147483647 h 6"/>
                <a:gd name="T14" fmla="*/ 2147483647 w 636"/>
                <a:gd name="T15" fmla="*/ 0 h 6"/>
                <a:gd name="T16" fmla="*/ 2147483647 w 636"/>
                <a:gd name="T17" fmla="*/ 2147483647 h 6"/>
                <a:gd name="T18" fmla="*/ 2147483647 w 636"/>
                <a:gd name="T19" fmla="*/ 0 h 6"/>
                <a:gd name="T20" fmla="*/ 2147483647 w 636"/>
                <a:gd name="T21" fmla="*/ 0 h 6"/>
                <a:gd name="T22" fmla="*/ 2147483647 w 636"/>
                <a:gd name="T23" fmla="*/ 2147483647 h 6"/>
                <a:gd name="T24" fmla="*/ 2147483647 w 636"/>
                <a:gd name="T25" fmla="*/ 0 h 6"/>
                <a:gd name="T26" fmla="*/ 2147483647 w 636"/>
                <a:gd name="T27" fmla="*/ 2147483647 h 6"/>
                <a:gd name="T28" fmla="*/ 2147483647 w 636"/>
                <a:gd name="T29" fmla="*/ 0 h 6"/>
                <a:gd name="T30" fmla="*/ 2147483647 w 636"/>
                <a:gd name="T31" fmla="*/ 0 h 6"/>
                <a:gd name="T32" fmla="*/ 2147483647 w 636"/>
                <a:gd name="T33" fmla="*/ 2147483647 h 6"/>
                <a:gd name="T34" fmla="*/ 2147483647 w 636"/>
                <a:gd name="T35" fmla="*/ 0 h 6"/>
                <a:gd name="T36" fmla="*/ 2147483647 w 636"/>
                <a:gd name="T37" fmla="*/ 2147483647 h 6"/>
                <a:gd name="T38" fmla="*/ 2147483647 w 636"/>
                <a:gd name="T39" fmla="*/ 0 h 6"/>
                <a:gd name="T40" fmla="*/ 2147483647 w 636"/>
                <a:gd name="T41" fmla="*/ 0 h 6"/>
                <a:gd name="T42" fmla="*/ 2147483647 w 636"/>
                <a:gd name="T43" fmla="*/ 2147483647 h 6"/>
                <a:gd name="T44" fmla="*/ 2147483647 w 636"/>
                <a:gd name="T45" fmla="*/ 0 h 6"/>
                <a:gd name="T46" fmla="*/ 2147483647 w 636"/>
                <a:gd name="T47" fmla="*/ 2147483647 h 6"/>
                <a:gd name="T48" fmla="*/ 2147483647 w 636"/>
                <a:gd name="T49" fmla="*/ 0 h 6"/>
                <a:gd name="T50" fmla="*/ 2147483647 w 636"/>
                <a:gd name="T51" fmla="*/ 0 h 6"/>
                <a:gd name="T52" fmla="*/ 2147483647 w 636"/>
                <a:gd name="T53" fmla="*/ 2147483647 h 6"/>
                <a:gd name="T54" fmla="*/ 2147483647 w 636"/>
                <a:gd name="T55" fmla="*/ 0 h 6"/>
                <a:gd name="T56" fmla="*/ 2147483647 w 636"/>
                <a:gd name="T57" fmla="*/ 2147483647 h 6"/>
                <a:gd name="T58" fmla="*/ 2147483647 w 636"/>
                <a:gd name="T59" fmla="*/ 0 h 6"/>
                <a:gd name="T60" fmla="*/ 2147483647 w 636"/>
                <a:gd name="T61" fmla="*/ 0 h 6"/>
                <a:gd name="T62" fmla="*/ 2147483647 w 636"/>
                <a:gd name="T63" fmla="*/ 2147483647 h 6"/>
                <a:gd name="T64" fmla="*/ 2147483647 w 636"/>
                <a:gd name="T65" fmla="*/ 0 h 6"/>
                <a:gd name="T66" fmla="*/ 2147483647 w 636"/>
                <a:gd name="T67" fmla="*/ 2147483647 h 6"/>
                <a:gd name="T68" fmla="*/ 2147483647 w 636"/>
                <a:gd name="T69" fmla="*/ 0 h 6"/>
                <a:gd name="T70" fmla="*/ 2147483647 w 636"/>
                <a:gd name="T71" fmla="*/ 0 h 6"/>
                <a:gd name="T72" fmla="*/ 2147483647 w 636"/>
                <a:gd name="T73" fmla="*/ 2147483647 h 6"/>
                <a:gd name="T74" fmla="*/ 2147483647 w 636"/>
                <a:gd name="T75" fmla="*/ 0 h 6"/>
                <a:gd name="T76" fmla="*/ 2147483647 w 636"/>
                <a:gd name="T77" fmla="*/ 2147483647 h 6"/>
                <a:gd name="T78" fmla="*/ 2147483647 w 636"/>
                <a:gd name="T79" fmla="*/ 0 h 6"/>
                <a:gd name="T80" fmla="*/ 2147483647 w 636"/>
                <a:gd name="T81" fmla="*/ 0 h 6"/>
                <a:gd name="T82" fmla="*/ 2147483647 w 636"/>
                <a:gd name="T83" fmla="*/ 2147483647 h 6"/>
                <a:gd name="T84" fmla="*/ 2147483647 w 636"/>
                <a:gd name="T85" fmla="*/ 0 h 6"/>
                <a:gd name="T86" fmla="*/ 2147483647 w 636"/>
                <a:gd name="T87" fmla="*/ 2147483647 h 6"/>
                <a:gd name="T88" fmla="*/ 2147483647 w 636"/>
                <a:gd name="T89" fmla="*/ 0 h 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36" h="6">
                  <a:moveTo>
                    <a:pt x="0" y="0"/>
                  </a:moveTo>
                  <a:lnTo>
                    <a:pt x="24" y="0"/>
                  </a:lnTo>
                  <a:lnTo>
                    <a:pt x="24" y="6"/>
                  </a:lnTo>
                  <a:lnTo>
                    <a:pt x="0" y="6"/>
                  </a:lnTo>
                  <a:lnTo>
                    <a:pt x="0" y="0"/>
                  </a:lnTo>
                  <a:close/>
                  <a:moveTo>
                    <a:pt x="36" y="0"/>
                  </a:moveTo>
                  <a:lnTo>
                    <a:pt x="60" y="0"/>
                  </a:lnTo>
                  <a:lnTo>
                    <a:pt x="60" y="6"/>
                  </a:lnTo>
                  <a:lnTo>
                    <a:pt x="36" y="6"/>
                  </a:lnTo>
                  <a:lnTo>
                    <a:pt x="36" y="0"/>
                  </a:lnTo>
                  <a:close/>
                  <a:moveTo>
                    <a:pt x="72" y="0"/>
                  </a:moveTo>
                  <a:lnTo>
                    <a:pt x="96" y="0"/>
                  </a:lnTo>
                  <a:lnTo>
                    <a:pt x="96" y="6"/>
                  </a:lnTo>
                  <a:lnTo>
                    <a:pt x="72" y="6"/>
                  </a:lnTo>
                  <a:lnTo>
                    <a:pt x="72" y="0"/>
                  </a:lnTo>
                  <a:close/>
                  <a:moveTo>
                    <a:pt x="108" y="0"/>
                  </a:moveTo>
                  <a:lnTo>
                    <a:pt x="132" y="0"/>
                  </a:lnTo>
                  <a:lnTo>
                    <a:pt x="132" y="6"/>
                  </a:lnTo>
                  <a:lnTo>
                    <a:pt x="108" y="6"/>
                  </a:lnTo>
                  <a:lnTo>
                    <a:pt x="108" y="0"/>
                  </a:lnTo>
                  <a:close/>
                  <a:moveTo>
                    <a:pt x="144" y="0"/>
                  </a:moveTo>
                  <a:lnTo>
                    <a:pt x="168" y="0"/>
                  </a:lnTo>
                  <a:lnTo>
                    <a:pt x="168" y="6"/>
                  </a:lnTo>
                  <a:lnTo>
                    <a:pt x="144" y="6"/>
                  </a:lnTo>
                  <a:lnTo>
                    <a:pt x="144" y="0"/>
                  </a:lnTo>
                  <a:close/>
                  <a:moveTo>
                    <a:pt x="180" y="0"/>
                  </a:moveTo>
                  <a:lnTo>
                    <a:pt x="204" y="0"/>
                  </a:lnTo>
                  <a:lnTo>
                    <a:pt x="204" y="6"/>
                  </a:lnTo>
                  <a:lnTo>
                    <a:pt x="180" y="6"/>
                  </a:lnTo>
                  <a:lnTo>
                    <a:pt x="180" y="0"/>
                  </a:lnTo>
                  <a:close/>
                  <a:moveTo>
                    <a:pt x="216" y="0"/>
                  </a:moveTo>
                  <a:lnTo>
                    <a:pt x="240" y="0"/>
                  </a:lnTo>
                  <a:lnTo>
                    <a:pt x="240" y="6"/>
                  </a:lnTo>
                  <a:lnTo>
                    <a:pt x="216" y="6"/>
                  </a:lnTo>
                  <a:lnTo>
                    <a:pt x="216" y="0"/>
                  </a:lnTo>
                  <a:close/>
                  <a:moveTo>
                    <a:pt x="252" y="0"/>
                  </a:moveTo>
                  <a:lnTo>
                    <a:pt x="276" y="0"/>
                  </a:lnTo>
                  <a:lnTo>
                    <a:pt x="276" y="6"/>
                  </a:lnTo>
                  <a:lnTo>
                    <a:pt x="252" y="6"/>
                  </a:lnTo>
                  <a:lnTo>
                    <a:pt x="252" y="0"/>
                  </a:lnTo>
                  <a:close/>
                  <a:moveTo>
                    <a:pt x="288" y="0"/>
                  </a:moveTo>
                  <a:lnTo>
                    <a:pt x="312" y="0"/>
                  </a:lnTo>
                  <a:lnTo>
                    <a:pt x="312" y="6"/>
                  </a:lnTo>
                  <a:lnTo>
                    <a:pt x="288" y="6"/>
                  </a:lnTo>
                  <a:lnTo>
                    <a:pt x="288" y="0"/>
                  </a:lnTo>
                  <a:close/>
                  <a:moveTo>
                    <a:pt x="324" y="0"/>
                  </a:moveTo>
                  <a:lnTo>
                    <a:pt x="348" y="0"/>
                  </a:lnTo>
                  <a:lnTo>
                    <a:pt x="348" y="6"/>
                  </a:lnTo>
                  <a:lnTo>
                    <a:pt x="324" y="6"/>
                  </a:lnTo>
                  <a:lnTo>
                    <a:pt x="324" y="0"/>
                  </a:lnTo>
                  <a:close/>
                  <a:moveTo>
                    <a:pt x="360" y="0"/>
                  </a:moveTo>
                  <a:lnTo>
                    <a:pt x="384" y="0"/>
                  </a:lnTo>
                  <a:lnTo>
                    <a:pt x="384" y="6"/>
                  </a:lnTo>
                  <a:lnTo>
                    <a:pt x="360" y="6"/>
                  </a:lnTo>
                  <a:lnTo>
                    <a:pt x="360" y="0"/>
                  </a:lnTo>
                  <a:close/>
                  <a:moveTo>
                    <a:pt x="396" y="0"/>
                  </a:moveTo>
                  <a:lnTo>
                    <a:pt x="420" y="0"/>
                  </a:lnTo>
                  <a:lnTo>
                    <a:pt x="420" y="6"/>
                  </a:lnTo>
                  <a:lnTo>
                    <a:pt x="396" y="6"/>
                  </a:lnTo>
                  <a:lnTo>
                    <a:pt x="396" y="0"/>
                  </a:lnTo>
                  <a:close/>
                  <a:moveTo>
                    <a:pt x="432" y="0"/>
                  </a:moveTo>
                  <a:lnTo>
                    <a:pt x="456" y="0"/>
                  </a:lnTo>
                  <a:lnTo>
                    <a:pt x="456" y="6"/>
                  </a:lnTo>
                  <a:lnTo>
                    <a:pt x="432" y="6"/>
                  </a:lnTo>
                  <a:lnTo>
                    <a:pt x="432" y="0"/>
                  </a:lnTo>
                  <a:close/>
                  <a:moveTo>
                    <a:pt x="468" y="0"/>
                  </a:moveTo>
                  <a:lnTo>
                    <a:pt x="492" y="0"/>
                  </a:lnTo>
                  <a:lnTo>
                    <a:pt x="492" y="6"/>
                  </a:lnTo>
                  <a:lnTo>
                    <a:pt x="468" y="6"/>
                  </a:lnTo>
                  <a:lnTo>
                    <a:pt x="468" y="0"/>
                  </a:lnTo>
                  <a:close/>
                  <a:moveTo>
                    <a:pt x="504" y="0"/>
                  </a:moveTo>
                  <a:lnTo>
                    <a:pt x="528" y="0"/>
                  </a:lnTo>
                  <a:lnTo>
                    <a:pt x="528" y="6"/>
                  </a:lnTo>
                  <a:lnTo>
                    <a:pt x="504" y="6"/>
                  </a:lnTo>
                  <a:lnTo>
                    <a:pt x="504" y="0"/>
                  </a:lnTo>
                  <a:close/>
                  <a:moveTo>
                    <a:pt x="540" y="0"/>
                  </a:moveTo>
                  <a:lnTo>
                    <a:pt x="564" y="0"/>
                  </a:lnTo>
                  <a:lnTo>
                    <a:pt x="564" y="6"/>
                  </a:lnTo>
                  <a:lnTo>
                    <a:pt x="540" y="6"/>
                  </a:lnTo>
                  <a:lnTo>
                    <a:pt x="540" y="0"/>
                  </a:lnTo>
                  <a:close/>
                  <a:moveTo>
                    <a:pt x="576" y="0"/>
                  </a:moveTo>
                  <a:lnTo>
                    <a:pt x="600" y="0"/>
                  </a:lnTo>
                  <a:lnTo>
                    <a:pt x="600" y="6"/>
                  </a:lnTo>
                  <a:lnTo>
                    <a:pt x="576" y="6"/>
                  </a:lnTo>
                  <a:lnTo>
                    <a:pt x="576" y="0"/>
                  </a:lnTo>
                  <a:close/>
                  <a:moveTo>
                    <a:pt x="612" y="0"/>
                  </a:moveTo>
                  <a:lnTo>
                    <a:pt x="636" y="0"/>
                  </a:lnTo>
                  <a:lnTo>
                    <a:pt x="636" y="6"/>
                  </a:lnTo>
                  <a:lnTo>
                    <a:pt x="612" y="6"/>
                  </a:lnTo>
                  <a:lnTo>
                    <a:pt x="612" y="0"/>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6" name="Freeform 382"/>
            <p:cNvSpPr>
              <a:spLocks/>
            </p:cNvSpPr>
            <p:nvPr/>
          </p:nvSpPr>
          <p:spPr bwMode="auto">
            <a:xfrm>
              <a:off x="7104645" y="2774950"/>
              <a:ext cx="19050" cy="19050"/>
            </a:xfrm>
            <a:custGeom>
              <a:avLst/>
              <a:gdLst>
                <a:gd name="T0" fmla="*/ 0 w 12"/>
                <a:gd name="T1" fmla="*/ 2147483647 h 12"/>
                <a:gd name="T2" fmla="*/ 2147483647 w 12"/>
                <a:gd name="T3" fmla="*/ 2147483647 h 12"/>
                <a:gd name="T4" fmla="*/ 2147483647 w 12"/>
                <a:gd name="T5" fmla="*/ 0 h 12"/>
                <a:gd name="T6" fmla="*/ 0 60000 65536"/>
                <a:gd name="T7" fmla="*/ 0 60000 65536"/>
                <a:gd name="T8" fmla="*/ 0 60000 65536"/>
              </a:gdLst>
              <a:ahLst/>
              <a:cxnLst>
                <a:cxn ang="T6">
                  <a:pos x="T0" y="T1"/>
                </a:cxn>
                <a:cxn ang="T7">
                  <a:pos x="T2" y="T3"/>
                </a:cxn>
                <a:cxn ang="T8">
                  <a:pos x="T4" y="T5"/>
                </a:cxn>
              </a:cxnLst>
              <a:rect l="0" t="0" r="r" b="b"/>
              <a:pathLst>
                <a:path w="12" h="12">
                  <a:moveTo>
                    <a:pt x="0" y="12"/>
                  </a:moveTo>
                  <a:lnTo>
                    <a:pt x="12" y="12"/>
                  </a:lnTo>
                  <a:lnTo>
                    <a:pt x="12"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7" name="Line 383"/>
            <p:cNvSpPr>
              <a:spLocks noChangeShapeType="1"/>
            </p:cNvSpPr>
            <p:nvPr/>
          </p:nvSpPr>
          <p:spPr bwMode="auto">
            <a:xfrm flipV="1">
              <a:off x="7123695" y="2738438"/>
              <a:ext cx="0" cy="1905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8" name="Freeform 384"/>
            <p:cNvSpPr>
              <a:spLocks/>
            </p:cNvSpPr>
            <p:nvPr/>
          </p:nvSpPr>
          <p:spPr bwMode="auto">
            <a:xfrm>
              <a:off x="6920495" y="3736975"/>
              <a:ext cx="122237" cy="122238"/>
            </a:xfrm>
            <a:custGeom>
              <a:avLst/>
              <a:gdLst>
                <a:gd name="T0" fmla="*/ 2147483647 w 77"/>
                <a:gd name="T1" fmla="*/ 2147483647 h 77"/>
                <a:gd name="T2" fmla="*/ 0 w 77"/>
                <a:gd name="T3" fmla="*/ 2147483647 h 77"/>
                <a:gd name="T4" fmla="*/ 0 w 77"/>
                <a:gd name="T5" fmla="*/ 0 h 77"/>
                <a:gd name="T6" fmla="*/ 0 60000 65536"/>
                <a:gd name="T7" fmla="*/ 0 60000 65536"/>
                <a:gd name="T8" fmla="*/ 0 60000 65536"/>
              </a:gdLst>
              <a:ahLst/>
              <a:cxnLst>
                <a:cxn ang="T6">
                  <a:pos x="T0" y="T1"/>
                </a:cxn>
                <a:cxn ang="T7">
                  <a:pos x="T2" y="T3"/>
                </a:cxn>
                <a:cxn ang="T8">
                  <a:pos x="T4" y="T5"/>
                </a:cxn>
              </a:cxnLst>
              <a:rect l="0" t="0" r="r" b="b"/>
              <a:pathLst>
                <a:path w="77" h="77">
                  <a:moveTo>
                    <a:pt x="77" y="77"/>
                  </a:moveTo>
                  <a:lnTo>
                    <a:pt x="0" y="77"/>
                  </a:lnTo>
                  <a:lnTo>
                    <a:pt x="0"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69" name="Rectangle 385"/>
            <p:cNvSpPr>
              <a:spLocks noChangeArrowheads="1"/>
            </p:cNvSpPr>
            <p:nvPr/>
          </p:nvSpPr>
          <p:spPr bwMode="auto">
            <a:xfrm>
              <a:off x="7042732" y="3832225"/>
              <a:ext cx="161925" cy="539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70" name="Line 386"/>
            <p:cNvSpPr>
              <a:spLocks noChangeShapeType="1"/>
            </p:cNvSpPr>
            <p:nvPr/>
          </p:nvSpPr>
          <p:spPr bwMode="auto">
            <a:xfrm>
              <a:off x="7204657" y="3859213"/>
              <a:ext cx="58738"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1" name="Line 387"/>
            <p:cNvSpPr>
              <a:spLocks noChangeShapeType="1"/>
            </p:cNvSpPr>
            <p:nvPr/>
          </p:nvSpPr>
          <p:spPr bwMode="auto">
            <a:xfrm flipV="1">
              <a:off x="7263395" y="3817938"/>
              <a:ext cx="0" cy="80962"/>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2" name="Line 388"/>
            <p:cNvSpPr>
              <a:spLocks noChangeShapeType="1"/>
            </p:cNvSpPr>
            <p:nvPr/>
          </p:nvSpPr>
          <p:spPr bwMode="auto">
            <a:xfrm>
              <a:off x="6037845" y="3751263"/>
              <a:ext cx="0" cy="1905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3" name="Freeform 389"/>
            <p:cNvSpPr>
              <a:spLocks noEditPoints="1"/>
            </p:cNvSpPr>
            <p:nvPr/>
          </p:nvSpPr>
          <p:spPr bwMode="auto">
            <a:xfrm>
              <a:off x="6033082" y="3787775"/>
              <a:ext cx="9525" cy="152400"/>
            </a:xfrm>
            <a:custGeom>
              <a:avLst/>
              <a:gdLst>
                <a:gd name="T0" fmla="*/ 2147483647 w 6"/>
                <a:gd name="T1" fmla="*/ 0 h 96"/>
                <a:gd name="T2" fmla="*/ 2147483647 w 6"/>
                <a:gd name="T3" fmla="*/ 2147483647 h 96"/>
                <a:gd name="T4" fmla="*/ 0 w 6"/>
                <a:gd name="T5" fmla="*/ 2147483647 h 96"/>
                <a:gd name="T6" fmla="*/ 0 w 6"/>
                <a:gd name="T7" fmla="*/ 0 h 96"/>
                <a:gd name="T8" fmla="*/ 2147483647 w 6"/>
                <a:gd name="T9" fmla="*/ 0 h 96"/>
                <a:gd name="T10" fmla="*/ 2147483647 w 6"/>
                <a:gd name="T11" fmla="*/ 2147483647 h 96"/>
                <a:gd name="T12" fmla="*/ 2147483647 w 6"/>
                <a:gd name="T13" fmla="*/ 2147483647 h 96"/>
                <a:gd name="T14" fmla="*/ 0 w 6"/>
                <a:gd name="T15" fmla="*/ 2147483647 h 96"/>
                <a:gd name="T16" fmla="*/ 0 w 6"/>
                <a:gd name="T17" fmla="*/ 2147483647 h 96"/>
                <a:gd name="T18" fmla="*/ 2147483647 w 6"/>
                <a:gd name="T19" fmla="*/ 2147483647 h 96"/>
                <a:gd name="T20" fmla="*/ 2147483647 w 6"/>
                <a:gd name="T21" fmla="*/ 2147483647 h 96"/>
                <a:gd name="T22" fmla="*/ 2147483647 w 6"/>
                <a:gd name="T23" fmla="*/ 2147483647 h 96"/>
                <a:gd name="T24" fmla="*/ 0 w 6"/>
                <a:gd name="T25" fmla="*/ 2147483647 h 96"/>
                <a:gd name="T26" fmla="*/ 0 w 6"/>
                <a:gd name="T27" fmla="*/ 2147483647 h 96"/>
                <a:gd name="T28" fmla="*/ 2147483647 w 6"/>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96">
                  <a:moveTo>
                    <a:pt x="6" y="0"/>
                  </a:moveTo>
                  <a:lnTo>
                    <a:pt x="6" y="24"/>
                  </a:lnTo>
                  <a:lnTo>
                    <a:pt x="0" y="24"/>
                  </a:lnTo>
                  <a:lnTo>
                    <a:pt x="0" y="0"/>
                  </a:lnTo>
                  <a:lnTo>
                    <a:pt x="6" y="0"/>
                  </a:lnTo>
                  <a:close/>
                  <a:moveTo>
                    <a:pt x="6" y="36"/>
                  </a:moveTo>
                  <a:lnTo>
                    <a:pt x="6" y="60"/>
                  </a:lnTo>
                  <a:lnTo>
                    <a:pt x="0" y="60"/>
                  </a:lnTo>
                  <a:lnTo>
                    <a:pt x="0" y="36"/>
                  </a:lnTo>
                  <a:lnTo>
                    <a:pt x="6" y="36"/>
                  </a:lnTo>
                  <a:close/>
                  <a:moveTo>
                    <a:pt x="6" y="72"/>
                  </a:moveTo>
                  <a:lnTo>
                    <a:pt x="6" y="96"/>
                  </a:lnTo>
                  <a:lnTo>
                    <a:pt x="0" y="96"/>
                  </a:lnTo>
                  <a:lnTo>
                    <a:pt x="0" y="72"/>
                  </a:lnTo>
                  <a:lnTo>
                    <a:pt x="6" y="72"/>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4" name="Freeform 390"/>
            <p:cNvSpPr>
              <a:spLocks/>
            </p:cNvSpPr>
            <p:nvPr/>
          </p:nvSpPr>
          <p:spPr bwMode="auto">
            <a:xfrm>
              <a:off x="6037845" y="3962400"/>
              <a:ext cx="19050" cy="19050"/>
            </a:xfrm>
            <a:custGeom>
              <a:avLst/>
              <a:gdLst>
                <a:gd name="T0" fmla="*/ 0 w 12"/>
                <a:gd name="T1" fmla="*/ 0 h 12"/>
                <a:gd name="T2" fmla="*/ 0 w 12"/>
                <a:gd name="T3" fmla="*/ 2147483647 h 12"/>
                <a:gd name="T4" fmla="*/ 2147483647 w 12"/>
                <a:gd name="T5" fmla="*/ 2147483647 h 12"/>
                <a:gd name="T6" fmla="*/ 0 60000 65536"/>
                <a:gd name="T7" fmla="*/ 0 60000 65536"/>
                <a:gd name="T8" fmla="*/ 0 60000 65536"/>
              </a:gdLst>
              <a:ahLst/>
              <a:cxnLst>
                <a:cxn ang="T6">
                  <a:pos x="T0" y="T1"/>
                </a:cxn>
                <a:cxn ang="T7">
                  <a:pos x="T2" y="T3"/>
                </a:cxn>
                <a:cxn ang="T8">
                  <a:pos x="T4" y="T5"/>
                </a:cxn>
              </a:cxnLst>
              <a:rect l="0" t="0" r="r" b="b"/>
              <a:pathLst>
                <a:path w="12" h="12">
                  <a:moveTo>
                    <a:pt x="0" y="0"/>
                  </a:moveTo>
                  <a:lnTo>
                    <a:pt x="0" y="12"/>
                  </a:lnTo>
                  <a:lnTo>
                    <a:pt x="12" y="12"/>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5" name="Freeform 391"/>
            <p:cNvSpPr>
              <a:spLocks noEditPoints="1"/>
            </p:cNvSpPr>
            <p:nvPr/>
          </p:nvSpPr>
          <p:spPr bwMode="auto">
            <a:xfrm>
              <a:off x="6074357" y="3976688"/>
              <a:ext cx="1009650" cy="9525"/>
            </a:xfrm>
            <a:custGeom>
              <a:avLst/>
              <a:gdLst>
                <a:gd name="T0" fmla="*/ 2147483647 w 636"/>
                <a:gd name="T1" fmla="*/ 0 h 6"/>
                <a:gd name="T2" fmla="*/ 0 w 636"/>
                <a:gd name="T3" fmla="*/ 2147483647 h 6"/>
                <a:gd name="T4" fmla="*/ 2147483647 w 636"/>
                <a:gd name="T5" fmla="*/ 0 h 6"/>
                <a:gd name="T6" fmla="*/ 2147483647 w 636"/>
                <a:gd name="T7" fmla="*/ 2147483647 h 6"/>
                <a:gd name="T8" fmla="*/ 2147483647 w 636"/>
                <a:gd name="T9" fmla="*/ 0 h 6"/>
                <a:gd name="T10" fmla="*/ 2147483647 w 636"/>
                <a:gd name="T11" fmla="*/ 0 h 6"/>
                <a:gd name="T12" fmla="*/ 2147483647 w 636"/>
                <a:gd name="T13" fmla="*/ 2147483647 h 6"/>
                <a:gd name="T14" fmla="*/ 2147483647 w 636"/>
                <a:gd name="T15" fmla="*/ 0 h 6"/>
                <a:gd name="T16" fmla="*/ 2147483647 w 636"/>
                <a:gd name="T17" fmla="*/ 2147483647 h 6"/>
                <a:gd name="T18" fmla="*/ 2147483647 w 636"/>
                <a:gd name="T19" fmla="*/ 0 h 6"/>
                <a:gd name="T20" fmla="*/ 2147483647 w 636"/>
                <a:gd name="T21" fmla="*/ 0 h 6"/>
                <a:gd name="T22" fmla="*/ 2147483647 w 636"/>
                <a:gd name="T23" fmla="*/ 2147483647 h 6"/>
                <a:gd name="T24" fmla="*/ 2147483647 w 636"/>
                <a:gd name="T25" fmla="*/ 0 h 6"/>
                <a:gd name="T26" fmla="*/ 2147483647 w 636"/>
                <a:gd name="T27" fmla="*/ 2147483647 h 6"/>
                <a:gd name="T28" fmla="*/ 2147483647 w 636"/>
                <a:gd name="T29" fmla="*/ 0 h 6"/>
                <a:gd name="T30" fmla="*/ 2147483647 w 636"/>
                <a:gd name="T31" fmla="*/ 0 h 6"/>
                <a:gd name="T32" fmla="*/ 2147483647 w 636"/>
                <a:gd name="T33" fmla="*/ 2147483647 h 6"/>
                <a:gd name="T34" fmla="*/ 2147483647 w 636"/>
                <a:gd name="T35" fmla="*/ 0 h 6"/>
                <a:gd name="T36" fmla="*/ 2147483647 w 636"/>
                <a:gd name="T37" fmla="*/ 2147483647 h 6"/>
                <a:gd name="T38" fmla="*/ 2147483647 w 636"/>
                <a:gd name="T39" fmla="*/ 0 h 6"/>
                <a:gd name="T40" fmla="*/ 2147483647 w 636"/>
                <a:gd name="T41" fmla="*/ 0 h 6"/>
                <a:gd name="T42" fmla="*/ 2147483647 w 636"/>
                <a:gd name="T43" fmla="*/ 2147483647 h 6"/>
                <a:gd name="T44" fmla="*/ 2147483647 w 636"/>
                <a:gd name="T45" fmla="*/ 0 h 6"/>
                <a:gd name="T46" fmla="*/ 2147483647 w 636"/>
                <a:gd name="T47" fmla="*/ 2147483647 h 6"/>
                <a:gd name="T48" fmla="*/ 2147483647 w 636"/>
                <a:gd name="T49" fmla="*/ 0 h 6"/>
                <a:gd name="T50" fmla="*/ 2147483647 w 636"/>
                <a:gd name="T51" fmla="*/ 0 h 6"/>
                <a:gd name="T52" fmla="*/ 2147483647 w 636"/>
                <a:gd name="T53" fmla="*/ 2147483647 h 6"/>
                <a:gd name="T54" fmla="*/ 2147483647 w 636"/>
                <a:gd name="T55" fmla="*/ 0 h 6"/>
                <a:gd name="T56" fmla="*/ 2147483647 w 636"/>
                <a:gd name="T57" fmla="*/ 2147483647 h 6"/>
                <a:gd name="T58" fmla="*/ 2147483647 w 636"/>
                <a:gd name="T59" fmla="*/ 0 h 6"/>
                <a:gd name="T60" fmla="*/ 2147483647 w 636"/>
                <a:gd name="T61" fmla="*/ 0 h 6"/>
                <a:gd name="T62" fmla="*/ 2147483647 w 636"/>
                <a:gd name="T63" fmla="*/ 2147483647 h 6"/>
                <a:gd name="T64" fmla="*/ 2147483647 w 636"/>
                <a:gd name="T65" fmla="*/ 0 h 6"/>
                <a:gd name="T66" fmla="*/ 2147483647 w 636"/>
                <a:gd name="T67" fmla="*/ 2147483647 h 6"/>
                <a:gd name="T68" fmla="*/ 2147483647 w 636"/>
                <a:gd name="T69" fmla="*/ 0 h 6"/>
                <a:gd name="T70" fmla="*/ 2147483647 w 636"/>
                <a:gd name="T71" fmla="*/ 0 h 6"/>
                <a:gd name="T72" fmla="*/ 2147483647 w 636"/>
                <a:gd name="T73" fmla="*/ 2147483647 h 6"/>
                <a:gd name="T74" fmla="*/ 2147483647 w 636"/>
                <a:gd name="T75" fmla="*/ 0 h 6"/>
                <a:gd name="T76" fmla="*/ 2147483647 w 636"/>
                <a:gd name="T77" fmla="*/ 2147483647 h 6"/>
                <a:gd name="T78" fmla="*/ 2147483647 w 636"/>
                <a:gd name="T79" fmla="*/ 0 h 6"/>
                <a:gd name="T80" fmla="*/ 2147483647 w 636"/>
                <a:gd name="T81" fmla="*/ 0 h 6"/>
                <a:gd name="T82" fmla="*/ 2147483647 w 636"/>
                <a:gd name="T83" fmla="*/ 2147483647 h 6"/>
                <a:gd name="T84" fmla="*/ 2147483647 w 636"/>
                <a:gd name="T85" fmla="*/ 0 h 6"/>
                <a:gd name="T86" fmla="*/ 2147483647 w 636"/>
                <a:gd name="T87" fmla="*/ 2147483647 h 6"/>
                <a:gd name="T88" fmla="*/ 2147483647 w 636"/>
                <a:gd name="T89" fmla="*/ 0 h 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36" h="6">
                  <a:moveTo>
                    <a:pt x="0" y="0"/>
                  </a:moveTo>
                  <a:lnTo>
                    <a:pt x="24" y="0"/>
                  </a:lnTo>
                  <a:lnTo>
                    <a:pt x="24" y="6"/>
                  </a:lnTo>
                  <a:lnTo>
                    <a:pt x="0" y="6"/>
                  </a:lnTo>
                  <a:lnTo>
                    <a:pt x="0" y="0"/>
                  </a:lnTo>
                  <a:close/>
                  <a:moveTo>
                    <a:pt x="36" y="0"/>
                  </a:moveTo>
                  <a:lnTo>
                    <a:pt x="60" y="0"/>
                  </a:lnTo>
                  <a:lnTo>
                    <a:pt x="60" y="6"/>
                  </a:lnTo>
                  <a:lnTo>
                    <a:pt x="36" y="6"/>
                  </a:lnTo>
                  <a:lnTo>
                    <a:pt x="36" y="0"/>
                  </a:lnTo>
                  <a:close/>
                  <a:moveTo>
                    <a:pt x="72" y="0"/>
                  </a:moveTo>
                  <a:lnTo>
                    <a:pt x="96" y="0"/>
                  </a:lnTo>
                  <a:lnTo>
                    <a:pt x="96" y="6"/>
                  </a:lnTo>
                  <a:lnTo>
                    <a:pt x="72" y="6"/>
                  </a:lnTo>
                  <a:lnTo>
                    <a:pt x="72" y="0"/>
                  </a:lnTo>
                  <a:close/>
                  <a:moveTo>
                    <a:pt x="108" y="0"/>
                  </a:moveTo>
                  <a:lnTo>
                    <a:pt x="132" y="0"/>
                  </a:lnTo>
                  <a:lnTo>
                    <a:pt x="132" y="6"/>
                  </a:lnTo>
                  <a:lnTo>
                    <a:pt x="108" y="6"/>
                  </a:lnTo>
                  <a:lnTo>
                    <a:pt x="108" y="0"/>
                  </a:lnTo>
                  <a:close/>
                  <a:moveTo>
                    <a:pt x="144" y="0"/>
                  </a:moveTo>
                  <a:lnTo>
                    <a:pt x="168" y="0"/>
                  </a:lnTo>
                  <a:lnTo>
                    <a:pt x="168" y="6"/>
                  </a:lnTo>
                  <a:lnTo>
                    <a:pt x="144" y="6"/>
                  </a:lnTo>
                  <a:lnTo>
                    <a:pt x="144" y="0"/>
                  </a:lnTo>
                  <a:close/>
                  <a:moveTo>
                    <a:pt x="180" y="0"/>
                  </a:moveTo>
                  <a:lnTo>
                    <a:pt x="204" y="0"/>
                  </a:lnTo>
                  <a:lnTo>
                    <a:pt x="204" y="6"/>
                  </a:lnTo>
                  <a:lnTo>
                    <a:pt x="180" y="6"/>
                  </a:lnTo>
                  <a:lnTo>
                    <a:pt x="180" y="0"/>
                  </a:lnTo>
                  <a:close/>
                  <a:moveTo>
                    <a:pt x="216" y="0"/>
                  </a:moveTo>
                  <a:lnTo>
                    <a:pt x="240" y="0"/>
                  </a:lnTo>
                  <a:lnTo>
                    <a:pt x="240" y="6"/>
                  </a:lnTo>
                  <a:lnTo>
                    <a:pt x="216" y="6"/>
                  </a:lnTo>
                  <a:lnTo>
                    <a:pt x="216" y="0"/>
                  </a:lnTo>
                  <a:close/>
                  <a:moveTo>
                    <a:pt x="252" y="0"/>
                  </a:moveTo>
                  <a:lnTo>
                    <a:pt x="276" y="0"/>
                  </a:lnTo>
                  <a:lnTo>
                    <a:pt x="276" y="6"/>
                  </a:lnTo>
                  <a:lnTo>
                    <a:pt x="252" y="6"/>
                  </a:lnTo>
                  <a:lnTo>
                    <a:pt x="252" y="0"/>
                  </a:lnTo>
                  <a:close/>
                  <a:moveTo>
                    <a:pt x="288" y="0"/>
                  </a:moveTo>
                  <a:lnTo>
                    <a:pt x="312" y="0"/>
                  </a:lnTo>
                  <a:lnTo>
                    <a:pt x="312" y="6"/>
                  </a:lnTo>
                  <a:lnTo>
                    <a:pt x="288" y="6"/>
                  </a:lnTo>
                  <a:lnTo>
                    <a:pt x="288" y="0"/>
                  </a:lnTo>
                  <a:close/>
                  <a:moveTo>
                    <a:pt x="324" y="0"/>
                  </a:moveTo>
                  <a:lnTo>
                    <a:pt x="348" y="0"/>
                  </a:lnTo>
                  <a:lnTo>
                    <a:pt x="348" y="6"/>
                  </a:lnTo>
                  <a:lnTo>
                    <a:pt x="324" y="6"/>
                  </a:lnTo>
                  <a:lnTo>
                    <a:pt x="324" y="0"/>
                  </a:lnTo>
                  <a:close/>
                  <a:moveTo>
                    <a:pt x="360" y="0"/>
                  </a:moveTo>
                  <a:lnTo>
                    <a:pt x="384" y="0"/>
                  </a:lnTo>
                  <a:lnTo>
                    <a:pt x="384" y="6"/>
                  </a:lnTo>
                  <a:lnTo>
                    <a:pt x="360" y="6"/>
                  </a:lnTo>
                  <a:lnTo>
                    <a:pt x="360" y="0"/>
                  </a:lnTo>
                  <a:close/>
                  <a:moveTo>
                    <a:pt x="396" y="0"/>
                  </a:moveTo>
                  <a:lnTo>
                    <a:pt x="420" y="0"/>
                  </a:lnTo>
                  <a:lnTo>
                    <a:pt x="420" y="6"/>
                  </a:lnTo>
                  <a:lnTo>
                    <a:pt x="396" y="6"/>
                  </a:lnTo>
                  <a:lnTo>
                    <a:pt x="396" y="0"/>
                  </a:lnTo>
                  <a:close/>
                  <a:moveTo>
                    <a:pt x="432" y="0"/>
                  </a:moveTo>
                  <a:lnTo>
                    <a:pt x="456" y="0"/>
                  </a:lnTo>
                  <a:lnTo>
                    <a:pt x="456" y="6"/>
                  </a:lnTo>
                  <a:lnTo>
                    <a:pt x="432" y="6"/>
                  </a:lnTo>
                  <a:lnTo>
                    <a:pt x="432" y="0"/>
                  </a:lnTo>
                  <a:close/>
                  <a:moveTo>
                    <a:pt x="468" y="0"/>
                  </a:moveTo>
                  <a:lnTo>
                    <a:pt x="492" y="0"/>
                  </a:lnTo>
                  <a:lnTo>
                    <a:pt x="492" y="6"/>
                  </a:lnTo>
                  <a:lnTo>
                    <a:pt x="468" y="6"/>
                  </a:lnTo>
                  <a:lnTo>
                    <a:pt x="468" y="0"/>
                  </a:lnTo>
                  <a:close/>
                  <a:moveTo>
                    <a:pt x="504" y="0"/>
                  </a:moveTo>
                  <a:lnTo>
                    <a:pt x="528" y="0"/>
                  </a:lnTo>
                  <a:lnTo>
                    <a:pt x="528" y="6"/>
                  </a:lnTo>
                  <a:lnTo>
                    <a:pt x="504" y="6"/>
                  </a:lnTo>
                  <a:lnTo>
                    <a:pt x="504" y="0"/>
                  </a:lnTo>
                  <a:close/>
                  <a:moveTo>
                    <a:pt x="540" y="0"/>
                  </a:moveTo>
                  <a:lnTo>
                    <a:pt x="564" y="0"/>
                  </a:lnTo>
                  <a:lnTo>
                    <a:pt x="564" y="6"/>
                  </a:lnTo>
                  <a:lnTo>
                    <a:pt x="540" y="6"/>
                  </a:lnTo>
                  <a:lnTo>
                    <a:pt x="540" y="0"/>
                  </a:lnTo>
                  <a:close/>
                  <a:moveTo>
                    <a:pt x="576" y="0"/>
                  </a:moveTo>
                  <a:lnTo>
                    <a:pt x="600" y="0"/>
                  </a:lnTo>
                  <a:lnTo>
                    <a:pt x="600" y="6"/>
                  </a:lnTo>
                  <a:lnTo>
                    <a:pt x="576" y="6"/>
                  </a:lnTo>
                  <a:lnTo>
                    <a:pt x="576" y="0"/>
                  </a:lnTo>
                  <a:close/>
                  <a:moveTo>
                    <a:pt x="612" y="0"/>
                  </a:moveTo>
                  <a:lnTo>
                    <a:pt x="636" y="0"/>
                  </a:lnTo>
                  <a:lnTo>
                    <a:pt x="636" y="6"/>
                  </a:lnTo>
                  <a:lnTo>
                    <a:pt x="612" y="6"/>
                  </a:lnTo>
                  <a:lnTo>
                    <a:pt x="612" y="0"/>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bevel/>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6" name="Freeform 392"/>
            <p:cNvSpPr>
              <a:spLocks/>
            </p:cNvSpPr>
            <p:nvPr/>
          </p:nvSpPr>
          <p:spPr bwMode="auto">
            <a:xfrm>
              <a:off x="7104645" y="3962400"/>
              <a:ext cx="19050" cy="19050"/>
            </a:xfrm>
            <a:custGeom>
              <a:avLst/>
              <a:gdLst>
                <a:gd name="T0" fmla="*/ 0 w 12"/>
                <a:gd name="T1" fmla="*/ 2147483647 h 12"/>
                <a:gd name="T2" fmla="*/ 2147483647 w 12"/>
                <a:gd name="T3" fmla="*/ 2147483647 h 12"/>
                <a:gd name="T4" fmla="*/ 2147483647 w 12"/>
                <a:gd name="T5" fmla="*/ 0 h 12"/>
                <a:gd name="T6" fmla="*/ 0 60000 65536"/>
                <a:gd name="T7" fmla="*/ 0 60000 65536"/>
                <a:gd name="T8" fmla="*/ 0 60000 65536"/>
              </a:gdLst>
              <a:ahLst/>
              <a:cxnLst>
                <a:cxn ang="T6">
                  <a:pos x="T0" y="T1"/>
                </a:cxn>
                <a:cxn ang="T7">
                  <a:pos x="T2" y="T3"/>
                </a:cxn>
                <a:cxn ang="T8">
                  <a:pos x="T4" y="T5"/>
                </a:cxn>
              </a:cxnLst>
              <a:rect l="0" t="0" r="r" b="b"/>
              <a:pathLst>
                <a:path w="12" h="12">
                  <a:moveTo>
                    <a:pt x="0" y="12"/>
                  </a:moveTo>
                  <a:lnTo>
                    <a:pt x="12" y="12"/>
                  </a:lnTo>
                  <a:lnTo>
                    <a:pt x="12"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7" name="Line 393"/>
            <p:cNvSpPr>
              <a:spLocks noChangeShapeType="1"/>
            </p:cNvSpPr>
            <p:nvPr/>
          </p:nvSpPr>
          <p:spPr bwMode="auto">
            <a:xfrm flipV="1">
              <a:off x="7123695" y="3913188"/>
              <a:ext cx="0" cy="1905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8" name="Line 394"/>
            <p:cNvSpPr>
              <a:spLocks noChangeShapeType="1"/>
            </p:cNvSpPr>
            <p:nvPr/>
          </p:nvSpPr>
          <p:spPr bwMode="auto">
            <a:xfrm>
              <a:off x="7217357" y="5627688"/>
              <a:ext cx="0" cy="19050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79" name="Freeform 395"/>
            <p:cNvSpPr>
              <a:spLocks/>
            </p:cNvSpPr>
            <p:nvPr/>
          </p:nvSpPr>
          <p:spPr bwMode="auto">
            <a:xfrm>
              <a:off x="6623632" y="5276850"/>
              <a:ext cx="593725" cy="53975"/>
            </a:xfrm>
            <a:custGeom>
              <a:avLst/>
              <a:gdLst>
                <a:gd name="T0" fmla="*/ 2147483647 w 374"/>
                <a:gd name="T1" fmla="*/ 2147483647 h 34"/>
                <a:gd name="T2" fmla="*/ 2147483647 w 374"/>
                <a:gd name="T3" fmla="*/ 0 h 34"/>
                <a:gd name="T4" fmla="*/ 0 w 374"/>
                <a:gd name="T5" fmla="*/ 0 h 34"/>
                <a:gd name="T6" fmla="*/ 0 w 374"/>
                <a:gd name="T7" fmla="*/ 2147483647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4">
                  <a:moveTo>
                    <a:pt x="374" y="34"/>
                  </a:moveTo>
                  <a:lnTo>
                    <a:pt x="374" y="0"/>
                  </a:lnTo>
                  <a:lnTo>
                    <a:pt x="0" y="0"/>
                  </a:lnTo>
                  <a:lnTo>
                    <a:pt x="0" y="34"/>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0" name="Freeform 396"/>
            <p:cNvSpPr>
              <a:spLocks/>
            </p:cNvSpPr>
            <p:nvPr/>
          </p:nvSpPr>
          <p:spPr bwMode="auto">
            <a:xfrm>
              <a:off x="6623632" y="6113463"/>
              <a:ext cx="593725" cy="53975"/>
            </a:xfrm>
            <a:custGeom>
              <a:avLst/>
              <a:gdLst>
                <a:gd name="T0" fmla="*/ 2147483647 w 374"/>
                <a:gd name="T1" fmla="*/ 0 h 34"/>
                <a:gd name="T2" fmla="*/ 2147483647 w 374"/>
                <a:gd name="T3" fmla="*/ 2147483647 h 34"/>
                <a:gd name="T4" fmla="*/ 0 w 374"/>
                <a:gd name="T5" fmla="*/ 2147483647 h 34"/>
                <a:gd name="T6" fmla="*/ 0 w 374"/>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4">
                  <a:moveTo>
                    <a:pt x="374" y="0"/>
                  </a:moveTo>
                  <a:lnTo>
                    <a:pt x="374" y="34"/>
                  </a:lnTo>
                  <a:lnTo>
                    <a:pt x="0" y="34"/>
                  </a:lnTo>
                  <a:lnTo>
                    <a:pt x="0" y="0"/>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1" name="Line 397"/>
            <p:cNvSpPr>
              <a:spLocks noChangeShapeType="1"/>
            </p:cNvSpPr>
            <p:nvPr/>
          </p:nvSpPr>
          <p:spPr bwMode="auto">
            <a:xfrm flipV="1">
              <a:off x="6826832" y="5424488"/>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2" name="Freeform 398"/>
            <p:cNvSpPr>
              <a:spLocks/>
            </p:cNvSpPr>
            <p:nvPr/>
          </p:nvSpPr>
          <p:spPr bwMode="auto">
            <a:xfrm>
              <a:off x="6945895" y="5453063"/>
              <a:ext cx="57150" cy="52387"/>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3" name="Line 399"/>
            <p:cNvSpPr>
              <a:spLocks noChangeShapeType="1"/>
            </p:cNvSpPr>
            <p:nvPr/>
          </p:nvSpPr>
          <p:spPr bwMode="auto">
            <a:xfrm flipH="1">
              <a:off x="6941132" y="5448300"/>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4" name="Freeform 400"/>
            <p:cNvSpPr>
              <a:spLocks/>
            </p:cNvSpPr>
            <p:nvPr/>
          </p:nvSpPr>
          <p:spPr bwMode="auto">
            <a:xfrm>
              <a:off x="6920495" y="5384800"/>
              <a:ext cx="53975" cy="188913"/>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5" name="Line 401"/>
            <p:cNvSpPr>
              <a:spLocks noChangeShapeType="1"/>
            </p:cNvSpPr>
            <p:nvPr/>
          </p:nvSpPr>
          <p:spPr bwMode="auto">
            <a:xfrm flipH="1">
              <a:off x="6785557" y="5480050"/>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6" name="Freeform 402"/>
            <p:cNvSpPr>
              <a:spLocks/>
            </p:cNvSpPr>
            <p:nvPr/>
          </p:nvSpPr>
          <p:spPr bwMode="auto">
            <a:xfrm>
              <a:off x="6853820" y="5330825"/>
              <a:ext cx="66675" cy="296863"/>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59"/>
                  </a:lnTo>
                  <a:lnTo>
                    <a:pt x="0" y="59"/>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7" name="Freeform 403"/>
            <p:cNvSpPr>
              <a:spLocks/>
            </p:cNvSpPr>
            <p:nvPr/>
          </p:nvSpPr>
          <p:spPr bwMode="auto">
            <a:xfrm>
              <a:off x="6880807" y="5503863"/>
              <a:ext cx="39688" cy="58737"/>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8"/>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88" name="Oval 404"/>
            <p:cNvSpPr>
              <a:spLocks noChangeArrowheads="1"/>
            </p:cNvSpPr>
            <p:nvPr/>
          </p:nvSpPr>
          <p:spPr bwMode="auto">
            <a:xfrm>
              <a:off x="6904620" y="5368925"/>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89" name="Oval 405"/>
            <p:cNvSpPr>
              <a:spLocks noChangeArrowheads="1"/>
            </p:cNvSpPr>
            <p:nvPr/>
          </p:nvSpPr>
          <p:spPr bwMode="auto">
            <a:xfrm>
              <a:off x="6904620" y="5557838"/>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90" name="Line 406"/>
            <p:cNvSpPr>
              <a:spLocks noChangeShapeType="1"/>
            </p:cNvSpPr>
            <p:nvPr/>
          </p:nvSpPr>
          <p:spPr bwMode="auto">
            <a:xfrm flipV="1">
              <a:off x="6529970" y="5424488"/>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91" name="Freeform 407"/>
            <p:cNvSpPr>
              <a:spLocks/>
            </p:cNvSpPr>
            <p:nvPr/>
          </p:nvSpPr>
          <p:spPr bwMode="auto">
            <a:xfrm>
              <a:off x="6649032" y="5453063"/>
              <a:ext cx="57150" cy="52387"/>
            </a:xfrm>
            <a:custGeom>
              <a:avLst/>
              <a:gdLst>
                <a:gd name="T0" fmla="*/ 2147483647 w 36"/>
                <a:gd name="T1" fmla="*/ 2147483647 h 33"/>
                <a:gd name="T2" fmla="*/ 2147483647 w 36"/>
                <a:gd name="T3" fmla="*/ 0 h 33"/>
                <a:gd name="T4" fmla="*/ 0 w 36"/>
                <a:gd name="T5" fmla="*/ 2147483647 h 33"/>
                <a:gd name="T6" fmla="*/ 2147483647 w 36"/>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3">
                  <a:moveTo>
                    <a:pt x="36" y="33"/>
                  </a:moveTo>
                  <a:lnTo>
                    <a:pt x="18" y="0"/>
                  </a:lnTo>
                  <a:lnTo>
                    <a:pt x="0" y="33"/>
                  </a:lnTo>
                  <a:lnTo>
                    <a:pt x="36"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92" name="Line 408"/>
            <p:cNvSpPr>
              <a:spLocks noChangeShapeType="1"/>
            </p:cNvSpPr>
            <p:nvPr/>
          </p:nvSpPr>
          <p:spPr bwMode="auto">
            <a:xfrm flipH="1">
              <a:off x="6644270" y="5448300"/>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93" name="Freeform 409"/>
            <p:cNvSpPr>
              <a:spLocks/>
            </p:cNvSpPr>
            <p:nvPr/>
          </p:nvSpPr>
          <p:spPr bwMode="auto">
            <a:xfrm>
              <a:off x="6623632" y="5384800"/>
              <a:ext cx="53975" cy="188913"/>
            </a:xfrm>
            <a:custGeom>
              <a:avLst/>
              <a:gdLst>
                <a:gd name="T0" fmla="*/ 0 w 34"/>
                <a:gd name="T1" fmla="*/ 0 h 119"/>
                <a:gd name="T2" fmla="*/ 2147483647 w 34"/>
                <a:gd name="T3" fmla="*/ 0 h 119"/>
                <a:gd name="T4" fmla="*/ 2147483647 w 34"/>
                <a:gd name="T5" fmla="*/ 2147483647 h 119"/>
                <a:gd name="T6" fmla="*/ 0 w 34"/>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19">
                  <a:moveTo>
                    <a:pt x="0" y="0"/>
                  </a:moveTo>
                  <a:lnTo>
                    <a:pt x="34" y="0"/>
                  </a:lnTo>
                  <a:lnTo>
                    <a:pt x="34"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94" name="Line 411"/>
            <p:cNvSpPr>
              <a:spLocks noChangeShapeType="1"/>
            </p:cNvSpPr>
            <p:nvPr/>
          </p:nvSpPr>
          <p:spPr bwMode="auto">
            <a:xfrm flipH="1">
              <a:off x="6488695" y="5480050"/>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95" name="Freeform 412"/>
            <p:cNvSpPr>
              <a:spLocks/>
            </p:cNvSpPr>
            <p:nvPr/>
          </p:nvSpPr>
          <p:spPr bwMode="auto">
            <a:xfrm>
              <a:off x="6556957" y="5330825"/>
              <a:ext cx="66675" cy="296863"/>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59"/>
                  </a:lnTo>
                  <a:lnTo>
                    <a:pt x="0" y="59"/>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96" name="Freeform 413"/>
            <p:cNvSpPr>
              <a:spLocks/>
            </p:cNvSpPr>
            <p:nvPr/>
          </p:nvSpPr>
          <p:spPr bwMode="auto">
            <a:xfrm>
              <a:off x="6583945" y="5503863"/>
              <a:ext cx="39687" cy="58737"/>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8"/>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397" name="Oval 414"/>
            <p:cNvSpPr>
              <a:spLocks noChangeArrowheads="1"/>
            </p:cNvSpPr>
            <p:nvPr/>
          </p:nvSpPr>
          <p:spPr bwMode="auto">
            <a:xfrm>
              <a:off x="6607757" y="5368925"/>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98" name="Oval 415"/>
            <p:cNvSpPr>
              <a:spLocks noChangeArrowheads="1"/>
            </p:cNvSpPr>
            <p:nvPr/>
          </p:nvSpPr>
          <p:spPr bwMode="auto">
            <a:xfrm>
              <a:off x="6607757" y="5557838"/>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99" name="Line 416"/>
            <p:cNvSpPr>
              <a:spLocks noChangeShapeType="1"/>
            </p:cNvSpPr>
            <p:nvPr/>
          </p:nvSpPr>
          <p:spPr bwMode="auto">
            <a:xfrm flipV="1">
              <a:off x="7123695" y="5424488"/>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00" name="Freeform 417"/>
            <p:cNvSpPr>
              <a:spLocks/>
            </p:cNvSpPr>
            <p:nvPr/>
          </p:nvSpPr>
          <p:spPr bwMode="auto">
            <a:xfrm>
              <a:off x="7244345" y="5453063"/>
              <a:ext cx="55562" cy="52387"/>
            </a:xfrm>
            <a:custGeom>
              <a:avLst/>
              <a:gdLst>
                <a:gd name="T0" fmla="*/ 2147483647 w 35"/>
                <a:gd name="T1" fmla="*/ 2147483647 h 33"/>
                <a:gd name="T2" fmla="*/ 2147483647 w 35"/>
                <a:gd name="T3" fmla="*/ 0 h 33"/>
                <a:gd name="T4" fmla="*/ 0 w 35"/>
                <a:gd name="T5" fmla="*/ 2147483647 h 33"/>
                <a:gd name="T6" fmla="*/ 2147483647 w 35"/>
                <a:gd name="T7" fmla="*/ 214748364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3">
                  <a:moveTo>
                    <a:pt x="35" y="33"/>
                  </a:moveTo>
                  <a:lnTo>
                    <a:pt x="18" y="0"/>
                  </a:lnTo>
                  <a:lnTo>
                    <a:pt x="0" y="33"/>
                  </a:lnTo>
                  <a:lnTo>
                    <a:pt x="35" y="33"/>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01" name="Line 418"/>
            <p:cNvSpPr>
              <a:spLocks noChangeShapeType="1"/>
            </p:cNvSpPr>
            <p:nvPr/>
          </p:nvSpPr>
          <p:spPr bwMode="auto">
            <a:xfrm flipH="1">
              <a:off x="7239582" y="5448300"/>
              <a:ext cx="65088"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02" name="Freeform 419"/>
            <p:cNvSpPr>
              <a:spLocks/>
            </p:cNvSpPr>
            <p:nvPr/>
          </p:nvSpPr>
          <p:spPr bwMode="auto">
            <a:xfrm>
              <a:off x="7217357" y="5384800"/>
              <a:ext cx="55563" cy="188913"/>
            </a:xfrm>
            <a:custGeom>
              <a:avLst/>
              <a:gdLst>
                <a:gd name="T0" fmla="*/ 0 w 35"/>
                <a:gd name="T1" fmla="*/ 0 h 119"/>
                <a:gd name="T2" fmla="*/ 2147483647 w 35"/>
                <a:gd name="T3" fmla="*/ 0 h 119"/>
                <a:gd name="T4" fmla="*/ 2147483647 w 35"/>
                <a:gd name="T5" fmla="*/ 2147483647 h 119"/>
                <a:gd name="T6" fmla="*/ 0 w 35"/>
                <a:gd name="T7" fmla="*/ 2147483647 h 1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19">
                  <a:moveTo>
                    <a:pt x="0" y="0"/>
                  </a:moveTo>
                  <a:lnTo>
                    <a:pt x="35" y="0"/>
                  </a:lnTo>
                  <a:lnTo>
                    <a:pt x="35" y="119"/>
                  </a:lnTo>
                  <a:lnTo>
                    <a:pt x="0" y="119"/>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03" name="Line 420"/>
            <p:cNvSpPr>
              <a:spLocks noChangeShapeType="1"/>
            </p:cNvSpPr>
            <p:nvPr/>
          </p:nvSpPr>
          <p:spPr bwMode="auto">
            <a:xfrm flipH="1">
              <a:off x="7082420" y="5480050"/>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04" name="Freeform 421"/>
            <p:cNvSpPr>
              <a:spLocks/>
            </p:cNvSpPr>
            <p:nvPr/>
          </p:nvSpPr>
          <p:spPr bwMode="auto">
            <a:xfrm>
              <a:off x="7150682" y="5330825"/>
              <a:ext cx="66675" cy="296863"/>
            </a:xfrm>
            <a:custGeom>
              <a:avLst/>
              <a:gdLst>
                <a:gd name="T0" fmla="*/ 2147483647 w 42"/>
                <a:gd name="T1" fmla="*/ 0 h 187"/>
                <a:gd name="T2" fmla="*/ 2147483647 w 42"/>
                <a:gd name="T3" fmla="*/ 2147483647 h 187"/>
                <a:gd name="T4" fmla="*/ 0 w 42"/>
                <a:gd name="T5" fmla="*/ 2147483647 h 187"/>
                <a:gd name="T6" fmla="*/ 0 w 42"/>
                <a:gd name="T7" fmla="*/ 2147483647 h 187"/>
                <a:gd name="T8" fmla="*/ 2147483647 w 42"/>
                <a:gd name="T9" fmla="*/ 2147483647 h 187"/>
                <a:gd name="T10" fmla="*/ 2147483647 w 42"/>
                <a:gd name="T11" fmla="*/ 2147483647 h 1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7">
                  <a:moveTo>
                    <a:pt x="42" y="0"/>
                  </a:moveTo>
                  <a:lnTo>
                    <a:pt x="42" y="59"/>
                  </a:lnTo>
                  <a:lnTo>
                    <a:pt x="0" y="59"/>
                  </a:lnTo>
                  <a:lnTo>
                    <a:pt x="0" y="127"/>
                  </a:lnTo>
                  <a:lnTo>
                    <a:pt x="42" y="127"/>
                  </a:lnTo>
                  <a:lnTo>
                    <a:pt x="42" y="187"/>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05" name="Freeform 422"/>
            <p:cNvSpPr>
              <a:spLocks/>
            </p:cNvSpPr>
            <p:nvPr/>
          </p:nvSpPr>
          <p:spPr bwMode="auto">
            <a:xfrm>
              <a:off x="7177670" y="5503863"/>
              <a:ext cx="39687" cy="58737"/>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8"/>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06" name="Oval 423"/>
            <p:cNvSpPr>
              <a:spLocks noChangeArrowheads="1"/>
            </p:cNvSpPr>
            <p:nvPr/>
          </p:nvSpPr>
          <p:spPr bwMode="auto">
            <a:xfrm>
              <a:off x="7201482" y="5368925"/>
              <a:ext cx="33338"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07" name="Oval 424"/>
            <p:cNvSpPr>
              <a:spLocks noChangeArrowheads="1"/>
            </p:cNvSpPr>
            <p:nvPr/>
          </p:nvSpPr>
          <p:spPr bwMode="auto">
            <a:xfrm>
              <a:off x="7201482" y="5557838"/>
              <a:ext cx="33338"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08" name="Line 425"/>
            <p:cNvSpPr>
              <a:spLocks noChangeShapeType="1"/>
            </p:cNvSpPr>
            <p:nvPr/>
          </p:nvSpPr>
          <p:spPr bwMode="auto">
            <a:xfrm flipV="1">
              <a:off x="6826832" y="5911850"/>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09" name="Freeform 426"/>
            <p:cNvSpPr>
              <a:spLocks/>
            </p:cNvSpPr>
            <p:nvPr/>
          </p:nvSpPr>
          <p:spPr bwMode="auto">
            <a:xfrm>
              <a:off x="6945895" y="5940425"/>
              <a:ext cx="57150" cy="50800"/>
            </a:xfrm>
            <a:custGeom>
              <a:avLst/>
              <a:gdLst>
                <a:gd name="T0" fmla="*/ 2147483647 w 36"/>
                <a:gd name="T1" fmla="*/ 2147483647 h 32"/>
                <a:gd name="T2" fmla="*/ 2147483647 w 36"/>
                <a:gd name="T3" fmla="*/ 0 h 32"/>
                <a:gd name="T4" fmla="*/ 0 w 36"/>
                <a:gd name="T5" fmla="*/ 2147483647 h 32"/>
                <a:gd name="T6" fmla="*/ 2147483647 w 36"/>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2">
                  <a:moveTo>
                    <a:pt x="36" y="32"/>
                  </a:moveTo>
                  <a:lnTo>
                    <a:pt x="18" y="0"/>
                  </a:lnTo>
                  <a:lnTo>
                    <a:pt x="0" y="32"/>
                  </a:lnTo>
                  <a:lnTo>
                    <a:pt x="36" y="32"/>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10" name="Line 427"/>
            <p:cNvSpPr>
              <a:spLocks noChangeShapeType="1"/>
            </p:cNvSpPr>
            <p:nvPr/>
          </p:nvSpPr>
          <p:spPr bwMode="auto">
            <a:xfrm flipH="1">
              <a:off x="6941132" y="5935663"/>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11" name="Freeform 428"/>
            <p:cNvSpPr>
              <a:spLocks/>
            </p:cNvSpPr>
            <p:nvPr/>
          </p:nvSpPr>
          <p:spPr bwMode="auto">
            <a:xfrm>
              <a:off x="6920495" y="5870575"/>
              <a:ext cx="53975" cy="190500"/>
            </a:xfrm>
            <a:custGeom>
              <a:avLst/>
              <a:gdLst>
                <a:gd name="T0" fmla="*/ 0 w 34"/>
                <a:gd name="T1" fmla="*/ 0 h 120"/>
                <a:gd name="T2" fmla="*/ 2147483647 w 34"/>
                <a:gd name="T3" fmla="*/ 0 h 120"/>
                <a:gd name="T4" fmla="*/ 2147483647 w 34"/>
                <a:gd name="T5" fmla="*/ 2147483647 h 120"/>
                <a:gd name="T6" fmla="*/ 0 w 34"/>
                <a:gd name="T7" fmla="*/ 2147483647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0">
                  <a:moveTo>
                    <a:pt x="0" y="0"/>
                  </a:moveTo>
                  <a:lnTo>
                    <a:pt x="34" y="0"/>
                  </a:lnTo>
                  <a:lnTo>
                    <a:pt x="34" y="120"/>
                  </a:lnTo>
                  <a:lnTo>
                    <a:pt x="0" y="120"/>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12" name="Line 429"/>
            <p:cNvSpPr>
              <a:spLocks noChangeShapeType="1"/>
            </p:cNvSpPr>
            <p:nvPr/>
          </p:nvSpPr>
          <p:spPr bwMode="auto">
            <a:xfrm flipH="1">
              <a:off x="6785557" y="5965825"/>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13" name="Freeform 430"/>
            <p:cNvSpPr>
              <a:spLocks/>
            </p:cNvSpPr>
            <p:nvPr/>
          </p:nvSpPr>
          <p:spPr bwMode="auto">
            <a:xfrm>
              <a:off x="6853820" y="5818188"/>
              <a:ext cx="66675" cy="295275"/>
            </a:xfrm>
            <a:custGeom>
              <a:avLst/>
              <a:gdLst>
                <a:gd name="T0" fmla="*/ 2147483647 w 42"/>
                <a:gd name="T1" fmla="*/ 0 h 186"/>
                <a:gd name="T2" fmla="*/ 2147483647 w 42"/>
                <a:gd name="T3" fmla="*/ 2147483647 h 186"/>
                <a:gd name="T4" fmla="*/ 0 w 42"/>
                <a:gd name="T5" fmla="*/ 2147483647 h 186"/>
                <a:gd name="T6" fmla="*/ 0 w 42"/>
                <a:gd name="T7" fmla="*/ 2147483647 h 186"/>
                <a:gd name="T8" fmla="*/ 2147483647 w 42"/>
                <a:gd name="T9" fmla="*/ 2147483647 h 186"/>
                <a:gd name="T10" fmla="*/ 2147483647 w 42"/>
                <a:gd name="T11" fmla="*/ 2147483647 h 1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6">
                  <a:moveTo>
                    <a:pt x="42" y="0"/>
                  </a:moveTo>
                  <a:lnTo>
                    <a:pt x="42" y="59"/>
                  </a:lnTo>
                  <a:lnTo>
                    <a:pt x="0" y="59"/>
                  </a:lnTo>
                  <a:lnTo>
                    <a:pt x="0" y="127"/>
                  </a:lnTo>
                  <a:lnTo>
                    <a:pt x="42" y="127"/>
                  </a:lnTo>
                  <a:lnTo>
                    <a:pt x="42" y="186"/>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14" name="Freeform 431"/>
            <p:cNvSpPr>
              <a:spLocks/>
            </p:cNvSpPr>
            <p:nvPr/>
          </p:nvSpPr>
          <p:spPr bwMode="auto">
            <a:xfrm>
              <a:off x="6880807" y="5989638"/>
              <a:ext cx="39688" cy="58737"/>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9"/>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15" name="Oval 432"/>
            <p:cNvSpPr>
              <a:spLocks noChangeArrowheads="1"/>
            </p:cNvSpPr>
            <p:nvPr/>
          </p:nvSpPr>
          <p:spPr bwMode="auto">
            <a:xfrm>
              <a:off x="6904620" y="5854700"/>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16" name="Oval 433"/>
            <p:cNvSpPr>
              <a:spLocks noChangeArrowheads="1"/>
            </p:cNvSpPr>
            <p:nvPr/>
          </p:nvSpPr>
          <p:spPr bwMode="auto">
            <a:xfrm>
              <a:off x="6904620" y="6043613"/>
              <a:ext cx="31750"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17" name="Line 434"/>
            <p:cNvSpPr>
              <a:spLocks noChangeShapeType="1"/>
            </p:cNvSpPr>
            <p:nvPr/>
          </p:nvSpPr>
          <p:spPr bwMode="auto">
            <a:xfrm flipV="1">
              <a:off x="6529970" y="5911850"/>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18" name="Freeform 435"/>
            <p:cNvSpPr>
              <a:spLocks/>
            </p:cNvSpPr>
            <p:nvPr/>
          </p:nvSpPr>
          <p:spPr bwMode="auto">
            <a:xfrm>
              <a:off x="6649032" y="5940425"/>
              <a:ext cx="57150" cy="50800"/>
            </a:xfrm>
            <a:custGeom>
              <a:avLst/>
              <a:gdLst>
                <a:gd name="T0" fmla="*/ 2147483647 w 36"/>
                <a:gd name="T1" fmla="*/ 2147483647 h 32"/>
                <a:gd name="T2" fmla="*/ 2147483647 w 36"/>
                <a:gd name="T3" fmla="*/ 0 h 32"/>
                <a:gd name="T4" fmla="*/ 0 w 36"/>
                <a:gd name="T5" fmla="*/ 2147483647 h 32"/>
                <a:gd name="T6" fmla="*/ 2147483647 w 36"/>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32">
                  <a:moveTo>
                    <a:pt x="36" y="32"/>
                  </a:moveTo>
                  <a:lnTo>
                    <a:pt x="18" y="0"/>
                  </a:lnTo>
                  <a:lnTo>
                    <a:pt x="0" y="32"/>
                  </a:lnTo>
                  <a:lnTo>
                    <a:pt x="36" y="32"/>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19" name="Line 436"/>
            <p:cNvSpPr>
              <a:spLocks noChangeShapeType="1"/>
            </p:cNvSpPr>
            <p:nvPr/>
          </p:nvSpPr>
          <p:spPr bwMode="auto">
            <a:xfrm flipH="1">
              <a:off x="6644270" y="5935663"/>
              <a:ext cx="66675"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20" name="Freeform 437"/>
            <p:cNvSpPr>
              <a:spLocks/>
            </p:cNvSpPr>
            <p:nvPr/>
          </p:nvSpPr>
          <p:spPr bwMode="auto">
            <a:xfrm>
              <a:off x="6623632" y="5870575"/>
              <a:ext cx="53975" cy="190500"/>
            </a:xfrm>
            <a:custGeom>
              <a:avLst/>
              <a:gdLst>
                <a:gd name="T0" fmla="*/ 0 w 34"/>
                <a:gd name="T1" fmla="*/ 0 h 120"/>
                <a:gd name="T2" fmla="*/ 2147483647 w 34"/>
                <a:gd name="T3" fmla="*/ 0 h 120"/>
                <a:gd name="T4" fmla="*/ 2147483647 w 34"/>
                <a:gd name="T5" fmla="*/ 2147483647 h 120"/>
                <a:gd name="T6" fmla="*/ 0 w 34"/>
                <a:gd name="T7" fmla="*/ 2147483647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0">
                  <a:moveTo>
                    <a:pt x="0" y="0"/>
                  </a:moveTo>
                  <a:lnTo>
                    <a:pt x="34" y="0"/>
                  </a:lnTo>
                  <a:lnTo>
                    <a:pt x="34" y="120"/>
                  </a:lnTo>
                  <a:lnTo>
                    <a:pt x="0" y="120"/>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21" name="Line 438"/>
            <p:cNvSpPr>
              <a:spLocks noChangeShapeType="1"/>
            </p:cNvSpPr>
            <p:nvPr/>
          </p:nvSpPr>
          <p:spPr bwMode="auto">
            <a:xfrm flipH="1">
              <a:off x="6488695" y="5965825"/>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22" name="Freeform 439"/>
            <p:cNvSpPr>
              <a:spLocks/>
            </p:cNvSpPr>
            <p:nvPr/>
          </p:nvSpPr>
          <p:spPr bwMode="auto">
            <a:xfrm>
              <a:off x="6556957" y="5818188"/>
              <a:ext cx="66675" cy="295275"/>
            </a:xfrm>
            <a:custGeom>
              <a:avLst/>
              <a:gdLst>
                <a:gd name="T0" fmla="*/ 2147483647 w 42"/>
                <a:gd name="T1" fmla="*/ 0 h 186"/>
                <a:gd name="T2" fmla="*/ 2147483647 w 42"/>
                <a:gd name="T3" fmla="*/ 2147483647 h 186"/>
                <a:gd name="T4" fmla="*/ 0 w 42"/>
                <a:gd name="T5" fmla="*/ 2147483647 h 186"/>
                <a:gd name="T6" fmla="*/ 0 w 42"/>
                <a:gd name="T7" fmla="*/ 2147483647 h 186"/>
                <a:gd name="T8" fmla="*/ 2147483647 w 42"/>
                <a:gd name="T9" fmla="*/ 2147483647 h 186"/>
                <a:gd name="T10" fmla="*/ 2147483647 w 42"/>
                <a:gd name="T11" fmla="*/ 2147483647 h 1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6">
                  <a:moveTo>
                    <a:pt x="42" y="0"/>
                  </a:moveTo>
                  <a:lnTo>
                    <a:pt x="42" y="59"/>
                  </a:lnTo>
                  <a:lnTo>
                    <a:pt x="0" y="59"/>
                  </a:lnTo>
                  <a:lnTo>
                    <a:pt x="0" y="127"/>
                  </a:lnTo>
                  <a:lnTo>
                    <a:pt x="42" y="127"/>
                  </a:lnTo>
                  <a:lnTo>
                    <a:pt x="42" y="186"/>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23" name="Freeform 440"/>
            <p:cNvSpPr>
              <a:spLocks/>
            </p:cNvSpPr>
            <p:nvPr/>
          </p:nvSpPr>
          <p:spPr bwMode="auto">
            <a:xfrm>
              <a:off x="6583945" y="5989638"/>
              <a:ext cx="39687" cy="58737"/>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9"/>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24" name="Oval 441"/>
            <p:cNvSpPr>
              <a:spLocks noChangeArrowheads="1"/>
            </p:cNvSpPr>
            <p:nvPr/>
          </p:nvSpPr>
          <p:spPr bwMode="auto">
            <a:xfrm>
              <a:off x="6607757" y="5854700"/>
              <a:ext cx="31750"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25" name="Oval 442"/>
            <p:cNvSpPr>
              <a:spLocks noChangeArrowheads="1"/>
            </p:cNvSpPr>
            <p:nvPr/>
          </p:nvSpPr>
          <p:spPr bwMode="auto">
            <a:xfrm>
              <a:off x="6607757" y="6043613"/>
              <a:ext cx="31750"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26" name="Line 443"/>
            <p:cNvSpPr>
              <a:spLocks noChangeShapeType="1"/>
            </p:cNvSpPr>
            <p:nvPr/>
          </p:nvSpPr>
          <p:spPr bwMode="auto">
            <a:xfrm flipV="1">
              <a:off x="7123695" y="5911850"/>
              <a:ext cx="0" cy="10795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27" name="Freeform 444"/>
            <p:cNvSpPr>
              <a:spLocks/>
            </p:cNvSpPr>
            <p:nvPr/>
          </p:nvSpPr>
          <p:spPr bwMode="auto">
            <a:xfrm>
              <a:off x="7244345" y="5940425"/>
              <a:ext cx="55562" cy="50800"/>
            </a:xfrm>
            <a:custGeom>
              <a:avLst/>
              <a:gdLst>
                <a:gd name="T0" fmla="*/ 2147483647 w 35"/>
                <a:gd name="T1" fmla="*/ 2147483647 h 32"/>
                <a:gd name="T2" fmla="*/ 2147483647 w 35"/>
                <a:gd name="T3" fmla="*/ 0 h 32"/>
                <a:gd name="T4" fmla="*/ 0 w 35"/>
                <a:gd name="T5" fmla="*/ 2147483647 h 32"/>
                <a:gd name="T6" fmla="*/ 2147483647 w 35"/>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2">
                  <a:moveTo>
                    <a:pt x="35" y="32"/>
                  </a:moveTo>
                  <a:lnTo>
                    <a:pt x="18" y="0"/>
                  </a:lnTo>
                  <a:lnTo>
                    <a:pt x="0" y="32"/>
                  </a:lnTo>
                  <a:lnTo>
                    <a:pt x="35" y="32"/>
                  </a:lnTo>
                  <a:close/>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28" name="Line 445"/>
            <p:cNvSpPr>
              <a:spLocks noChangeShapeType="1"/>
            </p:cNvSpPr>
            <p:nvPr/>
          </p:nvSpPr>
          <p:spPr bwMode="auto">
            <a:xfrm flipH="1">
              <a:off x="7239582" y="5935663"/>
              <a:ext cx="65088" cy="0"/>
            </a:xfrm>
            <a:prstGeom prst="line">
              <a:avLst/>
            </a:prstGeom>
            <a:noFill/>
            <a:ln w="793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29" name="Freeform 446"/>
            <p:cNvSpPr>
              <a:spLocks/>
            </p:cNvSpPr>
            <p:nvPr/>
          </p:nvSpPr>
          <p:spPr bwMode="auto">
            <a:xfrm>
              <a:off x="7217357" y="5870575"/>
              <a:ext cx="55563" cy="190500"/>
            </a:xfrm>
            <a:custGeom>
              <a:avLst/>
              <a:gdLst>
                <a:gd name="T0" fmla="*/ 0 w 35"/>
                <a:gd name="T1" fmla="*/ 0 h 120"/>
                <a:gd name="T2" fmla="*/ 2147483647 w 35"/>
                <a:gd name="T3" fmla="*/ 0 h 120"/>
                <a:gd name="T4" fmla="*/ 2147483647 w 35"/>
                <a:gd name="T5" fmla="*/ 2147483647 h 120"/>
                <a:gd name="T6" fmla="*/ 0 w 35"/>
                <a:gd name="T7" fmla="*/ 2147483647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20">
                  <a:moveTo>
                    <a:pt x="0" y="0"/>
                  </a:moveTo>
                  <a:lnTo>
                    <a:pt x="35" y="0"/>
                  </a:lnTo>
                  <a:lnTo>
                    <a:pt x="35" y="120"/>
                  </a:lnTo>
                  <a:lnTo>
                    <a:pt x="0" y="120"/>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30" name="Line 447"/>
            <p:cNvSpPr>
              <a:spLocks noChangeShapeType="1"/>
            </p:cNvSpPr>
            <p:nvPr/>
          </p:nvSpPr>
          <p:spPr bwMode="auto">
            <a:xfrm flipH="1">
              <a:off x="7082420" y="5965825"/>
              <a:ext cx="41275" cy="0"/>
            </a:xfrm>
            <a:prstGeom prst="line">
              <a:avLst/>
            </a:prstGeom>
            <a:noFill/>
            <a:ln w="6350">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31" name="Freeform 448"/>
            <p:cNvSpPr>
              <a:spLocks/>
            </p:cNvSpPr>
            <p:nvPr/>
          </p:nvSpPr>
          <p:spPr bwMode="auto">
            <a:xfrm>
              <a:off x="7150682" y="5818188"/>
              <a:ext cx="66675" cy="295275"/>
            </a:xfrm>
            <a:custGeom>
              <a:avLst/>
              <a:gdLst>
                <a:gd name="T0" fmla="*/ 2147483647 w 42"/>
                <a:gd name="T1" fmla="*/ 0 h 186"/>
                <a:gd name="T2" fmla="*/ 2147483647 w 42"/>
                <a:gd name="T3" fmla="*/ 2147483647 h 186"/>
                <a:gd name="T4" fmla="*/ 0 w 42"/>
                <a:gd name="T5" fmla="*/ 2147483647 h 186"/>
                <a:gd name="T6" fmla="*/ 0 w 42"/>
                <a:gd name="T7" fmla="*/ 2147483647 h 186"/>
                <a:gd name="T8" fmla="*/ 2147483647 w 42"/>
                <a:gd name="T9" fmla="*/ 2147483647 h 186"/>
                <a:gd name="T10" fmla="*/ 2147483647 w 42"/>
                <a:gd name="T11" fmla="*/ 2147483647 h 1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186">
                  <a:moveTo>
                    <a:pt x="42" y="0"/>
                  </a:moveTo>
                  <a:lnTo>
                    <a:pt x="42" y="59"/>
                  </a:lnTo>
                  <a:lnTo>
                    <a:pt x="0" y="59"/>
                  </a:lnTo>
                  <a:lnTo>
                    <a:pt x="0" y="127"/>
                  </a:lnTo>
                  <a:lnTo>
                    <a:pt x="42" y="127"/>
                  </a:lnTo>
                  <a:lnTo>
                    <a:pt x="42" y="186"/>
                  </a:lnTo>
                </a:path>
              </a:pathLst>
            </a:custGeom>
            <a:noFill/>
            <a:ln w="63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32" name="Freeform 449"/>
            <p:cNvSpPr>
              <a:spLocks/>
            </p:cNvSpPr>
            <p:nvPr/>
          </p:nvSpPr>
          <p:spPr bwMode="auto">
            <a:xfrm>
              <a:off x="7177670" y="5989638"/>
              <a:ext cx="39687" cy="58737"/>
            </a:xfrm>
            <a:custGeom>
              <a:avLst/>
              <a:gdLst>
                <a:gd name="T0" fmla="*/ 0 w 25"/>
                <a:gd name="T1" fmla="*/ 2147483647 h 37"/>
                <a:gd name="T2" fmla="*/ 2147483647 w 25"/>
                <a:gd name="T3" fmla="*/ 2147483647 h 37"/>
                <a:gd name="T4" fmla="*/ 0 w 25"/>
                <a:gd name="T5" fmla="*/ 0 h 37"/>
                <a:gd name="T6" fmla="*/ 0 w 25"/>
                <a:gd name="T7" fmla="*/ 214748364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7">
                  <a:moveTo>
                    <a:pt x="0" y="37"/>
                  </a:moveTo>
                  <a:lnTo>
                    <a:pt x="25" y="19"/>
                  </a:lnTo>
                  <a:lnTo>
                    <a:pt x="0"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33" name="Oval 450"/>
            <p:cNvSpPr>
              <a:spLocks noChangeArrowheads="1"/>
            </p:cNvSpPr>
            <p:nvPr/>
          </p:nvSpPr>
          <p:spPr bwMode="auto">
            <a:xfrm>
              <a:off x="7201482" y="5854700"/>
              <a:ext cx="33338" cy="317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34" name="Oval 451"/>
            <p:cNvSpPr>
              <a:spLocks noChangeArrowheads="1"/>
            </p:cNvSpPr>
            <p:nvPr/>
          </p:nvSpPr>
          <p:spPr bwMode="auto">
            <a:xfrm>
              <a:off x="7201482" y="6043613"/>
              <a:ext cx="33338" cy="333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35" name="Line 452"/>
            <p:cNvSpPr>
              <a:spLocks noChangeShapeType="1"/>
            </p:cNvSpPr>
            <p:nvPr/>
          </p:nvSpPr>
          <p:spPr bwMode="auto">
            <a:xfrm>
              <a:off x="7728532" y="5695950"/>
              <a:ext cx="698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36" name="Line 453"/>
            <p:cNvSpPr>
              <a:spLocks noChangeShapeType="1"/>
            </p:cNvSpPr>
            <p:nvPr/>
          </p:nvSpPr>
          <p:spPr bwMode="auto">
            <a:xfrm>
              <a:off x="7728532" y="5749925"/>
              <a:ext cx="698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37" name="Line 454"/>
            <p:cNvSpPr>
              <a:spLocks noChangeShapeType="1"/>
            </p:cNvSpPr>
            <p:nvPr/>
          </p:nvSpPr>
          <p:spPr bwMode="auto">
            <a:xfrm>
              <a:off x="6920495" y="5722938"/>
              <a:ext cx="59690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38" name="Line 455"/>
            <p:cNvSpPr>
              <a:spLocks noChangeShapeType="1"/>
            </p:cNvSpPr>
            <p:nvPr/>
          </p:nvSpPr>
          <p:spPr bwMode="auto">
            <a:xfrm>
              <a:off x="7217357" y="5770563"/>
              <a:ext cx="311150"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39" name="Line 456"/>
            <p:cNvSpPr>
              <a:spLocks noChangeShapeType="1"/>
            </p:cNvSpPr>
            <p:nvPr/>
          </p:nvSpPr>
          <p:spPr bwMode="auto">
            <a:xfrm>
              <a:off x="6622045" y="5675313"/>
              <a:ext cx="906462" cy="0"/>
            </a:xfrm>
            <a:prstGeom prst="line">
              <a:avLst/>
            </a:prstGeom>
            <a:noFill/>
            <a:ln w="6350">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40" name="Freeform 457"/>
            <p:cNvSpPr>
              <a:spLocks/>
            </p:cNvSpPr>
            <p:nvPr/>
          </p:nvSpPr>
          <p:spPr bwMode="auto">
            <a:xfrm>
              <a:off x="6920495" y="1649413"/>
              <a:ext cx="554037" cy="3681412"/>
            </a:xfrm>
            <a:custGeom>
              <a:avLst/>
              <a:gdLst>
                <a:gd name="T0" fmla="*/ 2147483647 w 349"/>
                <a:gd name="T1" fmla="*/ 0 h 2319"/>
                <a:gd name="T2" fmla="*/ 2147483647 w 349"/>
                <a:gd name="T3" fmla="*/ 2147483647 h 2319"/>
                <a:gd name="T4" fmla="*/ 0 w 349"/>
                <a:gd name="T5" fmla="*/ 2147483647 h 2319"/>
                <a:gd name="T6" fmla="*/ 0 w 349"/>
                <a:gd name="T7" fmla="*/ 2147483647 h 23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9" h="2319">
                  <a:moveTo>
                    <a:pt x="349" y="0"/>
                  </a:moveTo>
                  <a:lnTo>
                    <a:pt x="349" y="2251"/>
                  </a:lnTo>
                  <a:lnTo>
                    <a:pt x="0" y="2251"/>
                  </a:lnTo>
                  <a:lnTo>
                    <a:pt x="0" y="2319"/>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41" name="Line 458"/>
            <p:cNvSpPr>
              <a:spLocks noChangeShapeType="1"/>
            </p:cNvSpPr>
            <p:nvPr/>
          </p:nvSpPr>
          <p:spPr bwMode="auto">
            <a:xfrm flipH="1">
              <a:off x="6375982" y="5965825"/>
              <a:ext cx="6826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42" name="Freeform 459"/>
            <p:cNvSpPr>
              <a:spLocks/>
            </p:cNvSpPr>
            <p:nvPr/>
          </p:nvSpPr>
          <p:spPr bwMode="auto">
            <a:xfrm>
              <a:off x="7987295" y="5910263"/>
              <a:ext cx="95250" cy="88900"/>
            </a:xfrm>
            <a:custGeom>
              <a:avLst/>
              <a:gdLst>
                <a:gd name="T0" fmla="*/ 0 w 60"/>
                <a:gd name="T1" fmla="*/ 2147483647 h 56"/>
                <a:gd name="T2" fmla="*/ 2147483647 w 60"/>
                <a:gd name="T3" fmla="*/ 2147483647 h 56"/>
                <a:gd name="T4" fmla="*/ 2147483647 w 60"/>
                <a:gd name="T5" fmla="*/ 0 h 56"/>
                <a:gd name="T6" fmla="*/ 0 60000 65536"/>
                <a:gd name="T7" fmla="*/ 0 60000 65536"/>
                <a:gd name="T8" fmla="*/ 0 60000 65536"/>
              </a:gdLst>
              <a:ahLst/>
              <a:cxnLst>
                <a:cxn ang="T6">
                  <a:pos x="T0" y="T1"/>
                </a:cxn>
                <a:cxn ang="T7">
                  <a:pos x="T2" y="T3"/>
                </a:cxn>
                <a:cxn ang="T8">
                  <a:pos x="T4" y="T5"/>
                </a:cxn>
              </a:cxnLst>
              <a:rect l="0" t="0" r="r" b="b"/>
              <a:pathLst>
                <a:path w="60" h="56">
                  <a:moveTo>
                    <a:pt x="0" y="56"/>
                  </a:moveTo>
                  <a:lnTo>
                    <a:pt x="60" y="56"/>
                  </a:lnTo>
                  <a:lnTo>
                    <a:pt x="60" y="0"/>
                  </a:lnTo>
                </a:path>
              </a:pathLst>
            </a:custGeom>
            <a:noFill/>
            <a:ln w="38100"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43" name="Line 460"/>
            <p:cNvSpPr>
              <a:spLocks noChangeShapeType="1"/>
            </p:cNvSpPr>
            <p:nvPr/>
          </p:nvSpPr>
          <p:spPr bwMode="auto">
            <a:xfrm flipH="1">
              <a:off x="6375982" y="5480050"/>
              <a:ext cx="68263"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44" name="Line 461"/>
            <p:cNvSpPr>
              <a:spLocks noChangeShapeType="1"/>
            </p:cNvSpPr>
            <p:nvPr/>
          </p:nvSpPr>
          <p:spPr bwMode="auto">
            <a:xfrm flipH="1">
              <a:off x="6488695" y="1649413"/>
              <a:ext cx="134461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grpSp>
          <p:nvGrpSpPr>
            <p:cNvPr id="445" name="Group 567"/>
            <p:cNvGrpSpPr>
              <a:grpSpLocks/>
            </p:cNvGrpSpPr>
            <p:nvPr/>
          </p:nvGrpSpPr>
          <p:grpSpPr bwMode="auto">
            <a:xfrm>
              <a:off x="4502732" y="5437188"/>
              <a:ext cx="239713" cy="106362"/>
              <a:chOff x="2160" y="3470"/>
              <a:chExt cx="151" cy="67"/>
            </a:xfrm>
          </p:grpSpPr>
          <p:sp>
            <p:nvSpPr>
              <p:cNvPr id="528" name="Rectangle 492"/>
              <p:cNvSpPr>
                <a:spLocks noChangeArrowheads="1"/>
              </p:cNvSpPr>
              <p:nvPr/>
            </p:nvSpPr>
            <p:spPr bwMode="auto">
              <a:xfrm>
                <a:off x="2230" y="3477"/>
                <a:ext cx="6" cy="56"/>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529" name="Freeform 493"/>
              <p:cNvSpPr>
                <a:spLocks/>
              </p:cNvSpPr>
              <p:nvPr/>
            </p:nvSpPr>
            <p:spPr bwMode="auto">
              <a:xfrm>
                <a:off x="2283" y="3472"/>
                <a:ext cx="13" cy="24"/>
              </a:xfrm>
              <a:custGeom>
                <a:avLst/>
                <a:gdLst>
                  <a:gd name="T0" fmla="*/ 0 w 13"/>
                  <a:gd name="T1" fmla="*/ 24 h 24"/>
                  <a:gd name="T2" fmla="*/ 4 w 13"/>
                  <a:gd name="T3" fmla="*/ 24 h 24"/>
                  <a:gd name="T4" fmla="*/ 4 w 13"/>
                  <a:gd name="T5" fmla="*/ 15 h 24"/>
                  <a:gd name="T6" fmla="*/ 10 w 13"/>
                  <a:gd name="T7" fmla="*/ 15 h 24"/>
                  <a:gd name="T8" fmla="*/ 10 w 13"/>
                  <a:gd name="T9" fmla="*/ 10 h 24"/>
                  <a:gd name="T10" fmla="*/ 4 w 13"/>
                  <a:gd name="T11" fmla="*/ 10 h 24"/>
                  <a:gd name="T12" fmla="*/ 4 w 13"/>
                  <a:gd name="T13" fmla="*/ 4 h 24"/>
                  <a:gd name="T14" fmla="*/ 13 w 13"/>
                  <a:gd name="T15" fmla="*/ 4 h 24"/>
                  <a:gd name="T16" fmla="*/ 13 w 13"/>
                  <a:gd name="T17" fmla="*/ 0 h 24"/>
                  <a:gd name="T18" fmla="*/ 0 w 13"/>
                  <a:gd name="T19" fmla="*/ 0 h 24"/>
                  <a:gd name="T20" fmla="*/ 0 w 13"/>
                  <a:gd name="T21" fmla="*/ 24 h 24"/>
                  <a:gd name="T22" fmla="*/ 0 w 13"/>
                  <a:gd name="T23" fmla="*/ 2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4">
                    <a:moveTo>
                      <a:pt x="0" y="24"/>
                    </a:moveTo>
                    <a:lnTo>
                      <a:pt x="4" y="24"/>
                    </a:lnTo>
                    <a:lnTo>
                      <a:pt x="4" y="15"/>
                    </a:lnTo>
                    <a:lnTo>
                      <a:pt x="10" y="15"/>
                    </a:lnTo>
                    <a:lnTo>
                      <a:pt x="10" y="10"/>
                    </a:lnTo>
                    <a:lnTo>
                      <a:pt x="4" y="10"/>
                    </a:lnTo>
                    <a:lnTo>
                      <a:pt x="4" y="4"/>
                    </a:lnTo>
                    <a:lnTo>
                      <a:pt x="13" y="4"/>
                    </a:lnTo>
                    <a:lnTo>
                      <a:pt x="13" y="0"/>
                    </a:lnTo>
                    <a:lnTo>
                      <a:pt x="0" y="0"/>
                    </a:lnTo>
                    <a:lnTo>
                      <a:pt x="0"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30" name="Freeform 494"/>
              <p:cNvSpPr>
                <a:spLocks/>
              </p:cNvSpPr>
              <p:nvPr/>
            </p:nvSpPr>
            <p:spPr bwMode="auto">
              <a:xfrm>
                <a:off x="2187" y="3477"/>
                <a:ext cx="52" cy="60"/>
              </a:xfrm>
              <a:custGeom>
                <a:avLst/>
                <a:gdLst>
                  <a:gd name="T0" fmla="*/ 0 w 140"/>
                  <a:gd name="T1" fmla="*/ 0 h 158"/>
                  <a:gd name="T2" fmla="*/ 0 w 140"/>
                  <a:gd name="T3" fmla="*/ 0 h 158"/>
                  <a:gd name="T4" fmla="*/ 0 w 140"/>
                  <a:gd name="T5" fmla="*/ 0 h 158"/>
                  <a:gd name="T6" fmla="*/ 0 w 140"/>
                  <a:gd name="T7" fmla="*/ 0 h 158"/>
                  <a:gd name="T8" fmla="*/ 0 w 140"/>
                  <a:gd name="T9" fmla="*/ 0 h 158"/>
                  <a:gd name="T10" fmla="*/ 0 w 140"/>
                  <a:gd name="T11" fmla="*/ 0 h 158"/>
                  <a:gd name="T12" fmla="*/ 0 w 140"/>
                  <a:gd name="T13" fmla="*/ 0 h 158"/>
                  <a:gd name="T14" fmla="*/ 0 w 140"/>
                  <a:gd name="T15" fmla="*/ 0 h 158"/>
                  <a:gd name="T16" fmla="*/ 0 w 140"/>
                  <a:gd name="T17" fmla="*/ 0 h 158"/>
                  <a:gd name="T18" fmla="*/ 0 w 140"/>
                  <a:gd name="T19" fmla="*/ 0 h 158"/>
                  <a:gd name="T20" fmla="*/ 0 w 140"/>
                  <a:gd name="T21" fmla="*/ 0 h 1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 h="158">
                    <a:moveTo>
                      <a:pt x="0" y="158"/>
                    </a:moveTo>
                    <a:lnTo>
                      <a:pt x="12" y="158"/>
                    </a:lnTo>
                    <a:cubicBezTo>
                      <a:pt x="12" y="158"/>
                      <a:pt x="12" y="158"/>
                      <a:pt x="13" y="158"/>
                    </a:cubicBezTo>
                    <a:cubicBezTo>
                      <a:pt x="21" y="158"/>
                      <a:pt x="29" y="154"/>
                      <a:pt x="35" y="148"/>
                    </a:cubicBezTo>
                    <a:cubicBezTo>
                      <a:pt x="42" y="140"/>
                      <a:pt x="48" y="130"/>
                      <a:pt x="51" y="120"/>
                    </a:cubicBezTo>
                    <a:cubicBezTo>
                      <a:pt x="53" y="111"/>
                      <a:pt x="54" y="103"/>
                      <a:pt x="55" y="95"/>
                    </a:cubicBezTo>
                    <a:cubicBezTo>
                      <a:pt x="56" y="79"/>
                      <a:pt x="58" y="64"/>
                      <a:pt x="61" y="49"/>
                    </a:cubicBezTo>
                    <a:cubicBezTo>
                      <a:pt x="63" y="36"/>
                      <a:pt x="70" y="23"/>
                      <a:pt x="79" y="12"/>
                    </a:cubicBezTo>
                    <a:cubicBezTo>
                      <a:pt x="87" y="5"/>
                      <a:pt x="98" y="0"/>
                      <a:pt x="109" y="0"/>
                    </a:cubicBezTo>
                    <a:cubicBezTo>
                      <a:pt x="109" y="0"/>
                      <a:pt x="110" y="0"/>
                      <a:pt x="110" y="0"/>
                    </a:cubicBezTo>
                    <a:lnTo>
                      <a:pt x="140" y="0"/>
                    </a:lnTo>
                  </a:path>
                </a:pathLst>
              </a:custGeom>
              <a:noFill/>
              <a:ln w="4763"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31" name="Freeform 495"/>
              <p:cNvSpPr>
                <a:spLocks/>
              </p:cNvSpPr>
              <p:nvPr/>
            </p:nvSpPr>
            <p:spPr bwMode="auto">
              <a:xfrm>
                <a:off x="2187" y="3472"/>
                <a:ext cx="52" cy="58"/>
              </a:xfrm>
              <a:custGeom>
                <a:avLst/>
                <a:gdLst>
                  <a:gd name="T0" fmla="*/ 0 w 140"/>
                  <a:gd name="T1" fmla="*/ 0 h 156"/>
                  <a:gd name="T2" fmla="*/ 0 w 140"/>
                  <a:gd name="T3" fmla="*/ 0 h 156"/>
                  <a:gd name="T4" fmla="*/ 0 w 140"/>
                  <a:gd name="T5" fmla="*/ 0 h 156"/>
                  <a:gd name="T6" fmla="*/ 0 w 140"/>
                  <a:gd name="T7" fmla="*/ 0 h 156"/>
                  <a:gd name="T8" fmla="*/ 0 w 140"/>
                  <a:gd name="T9" fmla="*/ 0 h 156"/>
                  <a:gd name="T10" fmla="*/ 0 w 140"/>
                  <a:gd name="T11" fmla="*/ 0 h 156"/>
                  <a:gd name="T12" fmla="*/ 0 w 140"/>
                  <a:gd name="T13" fmla="*/ 0 h 156"/>
                  <a:gd name="T14" fmla="*/ 0 w 140"/>
                  <a:gd name="T15" fmla="*/ 0 h 156"/>
                  <a:gd name="T16" fmla="*/ 0 w 140"/>
                  <a:gd name="T17" fmla="*/ 0 h 156"/>
                  <a:gd name="T18" fmla="*/ 0 w 140"/>
                  <a:gd name="T19" fmla="*/ 0 h 156"/>
                  <a:gd name="T20" fmla="*/ 0 w 140"/>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 h="156">
                    <a:moveTo>
                      <a:pt x="0" y="156"/>
                    </a:moveTo>
                    <a:lnTo>
                      <a:pt x="10" y="156"/>
                    </a:lnTo>
                    <a:cubicBezTo>
                      <a:pt x="19" y="156"/>
                      <a:pt x="27" y="155"/>
                      <a:pt x="35" y="153"/>
                    </a:cubicBezTo>
                    <a:cubicBezTo>
                      <a:pt x="44" y="150"/>
                      <a:pt x="52" y="145"/>
                      <a:pt x="57" y="139"/>
                    </a:cubicBezTo>
                    <a:cubicBezTo>
                      <a:pt x="66" y="128"/>
                      <a:pt x="71" y="114"/>
                      <a:pt x="71" y="101"/>
                    </a:cubicBezTo>
                    <a:cubicBezTo>
                      <a:pt x="71" y="86"/>
                      <a:pt x="72" y="71"/>
                      <a:pt x="72" y="56"/>
                    </a:cubicBezTo>
                    <a:cubicBezTo>
                      <a:pt x="73" y="43"/>
                      <a:pt x="76" y="31"/>
                      <a:pt x="83" y="20"/>
                    </a:cubicBezTo>
                    <a:cubicBezTo>
                      <a:pt x="87" y="13"/>
                      <a:pt x="93" y="7"/>
                      <a:pt x="101" y="4"/>
                    </a:cubicBezTo>
                    <a:cubicBezTo>
                      <a:pt x="106" y="1"/>
                      <a:pt x="111" y="0"/>
                      <a:pt x="117" y="0"/>
                    </a:cubicBezTo>
                    <a:lnTo>
                      <a:pt x="140" y="0"/>
                    </a:lnTo>
                  </a:path>
                </a:pathLst>
              </a:custGeom>
              <a:solidFill>
                <a:srgbClr val="FFFFFF"/>
              </a:solidFill>
              <a:ln w="4763" cap="flat">
                <a:solidFill>
                  <a:schemeClr val="bg1"/>
                </a:solidFill>
                <a:prstDash val="solid"/>
                <a:miter lim="800000"/>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32" name="Freeform 496"/>
              <p:cNvSpPr>
                <a:spLocks/>
              </p:cNvSpPr>
              <p:nvPr/>
            </p:nvSpPr>
            <p:spPr bwMode="auto">
              <a:xfrm>
                <a:off x="2241" y="3472"/>
                <a:ext cx="34" cy="61"/>
              </a:xfrm>
              <a:custGeom>
                <a:avLst/>
                <a:gdLst>
                  <a:gd name="T0" fmla="*/ 0 w 92"/>
                  <a:gd name="T1" fmla="*/ 0 h 163"/>
                  <a:gd name="T2" fmla="*/ 0 w 92"/>
                  <a:gd name="T3" fmla="*/ 0 h 163"/>
                  <a:gd name="T4" fmla="*/ 0 w 92"/>
                  <a:gd name="T5" fmla="*/ 0 h 163"/>
                  <a:gd name="T6" fmla="*/ 0 w 92"/>
                  <a:gd name="T7" fmla="*/ 0 h 163"/>
                  <a:gd name="T8" fmla="*/ 0 w 92"/>
                  <a:gd name="T9" fmla="*/ 0 h 163"/>
                  <a:gd name="T10" fmla="*/ 0 w 92"/>
                  <a:gd name="T11" fmla="*/ 0 h 163"/>
                  <a:gd name="T12" fmla="*/ 0 w 92"/>
                  <a:gd name="T13" fmla="*/ 0 h 163"/>
                  <a:gd name="T14" fmla="*/ 0 w 92"/>
                  <a:gd name="T15" fmla="*/ 0 h 163"/>
                  <a:gd name="T16" fmla="*/ 0 w 92"/>
                  <a:gd name="T17" fmla="*/ 0 h 163"/>
                  <a:gd name="T18" fmla="*/ 0 w 92"/>
                  <a:gd name="T19" fmla="*/ 0 h 163"/>
                  <a:gd name="T20" fmla="*/ 0 w 92"/>
                  <a:gd name="T21" fmla="*/ 0 h 163"/>
                  <a:gd name="T22" fmla="*/ 0 w 92"/>
                  <a:gd name="T23" fmla="*/ 0 h 163"/>
                  <a:gd name="T24" fmla="*/ 0 w 92"/>
                  <a:gd name="T25" fmla="*/ 0 h 163"/>
                  <a:gd name="T26" fmla="*/ 0 w 92"/>
                  <a:gd name="T27" fmla="*/ 0 h 1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2" h="163">
                    <a:moveTo>
                      <a:pt x="15" y="163"/>
                    </a:moveTo>
                    <a:lnTo>
                      <a:pt x="0" y="163"/>
                    </a:lnTo>
                    <a:lnTo>
                      <a:pt x="0" y="0"/>
                    </a:lnTo>
                    <a:lnTo>
                      <a:pt x="32" y="0"/>
                    </a:lnTo>
                    <a:cubicBezTo>
                      <a:pt x="47" y="3"/>
                      <a:pt x="61" y="11"/>
                      <a:pt x="71" y="23"/>
                    </a:cubicBezTo>
                    <a:cubicBezTo>
                      <a:pt x="83" y="39"/>
                      <a:pt x="91" y="59"/>
                      <a:pt x="92" y="80"/>
                    </a:cubicBezTo>
                    <a:lnTo>
                      <a:pt x="92" y="163"/>
                    </a:lnTo>
                    <a:lnTo>
                      <a:pt x="76" y="163"/>
                    </a:lnTo>
                    <a:lnTo>
                      <a:pt x="76" y="80"/>
                    </a:lnTo>
                    <a:cubicBezTo>
                      <a:pt x="76" y="63"/>
                      <a:pt x="69" y="46"/>
                      <a:pt x="59" y="33"/>
                    </a:cubicBezTo>
                    <a:cubicBezTo>
                      <a:pt x="52" y="24"/>
                      <a:pt x="42" y="17"/>
                      <a:pt x="30" y="15"/>
                    </a:cubicBezTo>
                    <a:lnTo>
                      <a:pt x="15" y="15"/>
                    </a:lnTo>
                    <a:lnTo>
                      <a:pt x="15" y="163"/>
                    </a:lnTo>
                    <a:close/>
                  </a:path>
                </a:pathLst>
              </a:custGeom>
              <a:solidFill>
                <a:schemeClr val="tx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33" name="Freeform 497"/>
              <p:cNvSpPr>
                <a:spLocks/>
              </p:cNvSpPr>
              <p:nvPr/>
            </p:nvSpPr>
            <p:spPr bwMode="auto">
              <a:xfrm>
                <a:off x="2160" y="3470"/>
                <a:ext cx="25" cy="67"/>
              </a:xfrm>
              <a:custGeom>
                <a:avLst/>
                <a:gdLst>
                  <a:gd name="T0" fmla="*/ 0 w 67"/>
                  <a:gd name="T1" fmla="*/ 0 h 177"/>
                  <a:gd name="T2" fmla="*/ 0 w 67"/>
                  <a:gd name="T3" fmla="*/ 0 h 177"/>
                  <a:gd name="T4" fmla="*/ 0 w 67"/>
                  <a:gd name="T5" fmla="*/ 0 h 177"/>
                  <a:gd name="T6" fmla="*/ 0 w 67"/>
                  <a:gd name="T7" fmla="*/ 0 h 177"/>
                  <a:gd name="T8" fmla="*/ 0 w 67"/>
                  <a:gd name="T9" fmla="*/ 0 h 177"/>
                  <a:gd name="T10" fmla="*/ 0 w 67"/>
                  <a:gd name="T11" fmla="*/ 0 h 177"/>
                  <a:gd name="T12" fmla="*/ 0 w 67"/>
                  <a:gd name="T13" fmla="*/ 0 h 1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177">
                    <a:moveTo>
                      <a:pt x="67" y="158"/>
                    </a:moveTo>
                    <a:cubicBezTo>
                      <a:pt x="37" y="147"/>
                      <a:pt x="18" y="120"/>
                      <a:pt x="18" y="88"/>
                    </a:cubicBezTo>
                    <a:cubicBezTo>
                      <a:pt x="18" y="57"/>
                      <a:pt x="37" y="29"/>
                      <a:pt x="67" y="19"/>
                    </a:cubicBezTo>
                    <a:lnTo>
                      <a:pt x="67" y="0"/>
                    </a:lnTo>
                    <a:cubicBezTo>
                      <a:pt x="27" y="12"/>
                      <a:pt x="0" y="48"/>
                      <a:pt x="0" y="88"/>
                    </a:cubicBezTo>
                    <a:cubicBezTo>
                      <a:pt x="0" y="129"/>
                      <a:pt x="27" y="165"/>
                      <a:pt x="67" y="177"/>
                    </a:cubicBezTo>
                    <a:lnTo>
                      <a:pt x="67" y="158"/>
                    </a:lnTo>
                    <a:close/>
                  </a:path>
                </a:pathLst>
              </a:custGeom>
              <a:solidFill>
                <a:schemeClr val="tx1"/>
              </a:solidFill>
              <a:ln w="0">
                <a:noFill/>
                <a:prstDash val="solid"/>
                <a:round/>
                <a:headEnd/>
                <a:tailEnd/>
              </a:ln>
            </p:spPr>
            <p:txBody>
              <a:bodyPr>
                <a:noAutofit/>
              </a:bodyPr>
              <a:lstStyle/>
              <a:p>
                <a:endParaRPr lang="en-GB" dirty="0">
                  <a:latin typeface="Arial" pitchFamily="34" charset="0"/>
                  <a:ea typeface="Verdana" pitchFamily="34" charset="0"/>
                  <a:cs typeface="Verdana" pitchFamily="34" charset="0"/>
                </a:endParaRPr>
              </a:p>
            </p:txBody>
          </p:sp>
          <p:sp>
            <p:nvSpPr>
              <p:cNvPr id="534" name="Freeform 498"/>
              <p:cNvSpPr>
                <a:spLocks/>
              </p:cNvSpPr>
              <p:nvPr/>
            </p:nvSpPr>
            <p:spPr bwMode="auto">
              <a:xfrm>
                <a:off x="2298" y="3471"/>
                <a:ext cx="13" cy="13"/>
              </a:xfrm>
              <a:custGeom>
                <a:avLst/>
                <a:gdLst>
                  <a:gd name="T0" fmla="*/ 0 w 36"/>
                  <a:gd name="T1" fmla="*/ 0 h 33"/>
                  <a:gd name="T2" fmla="*/ 0 w 36"/>
                  <a:gd name="T3" fmla="*/ 0 h 33"/>
                  <a:gd name="T4" fmla="*/ 0 w 36"/>
                  <a:gd name="T5" fmla="*/ 0 h 33"/>
                  <a:gd name="T6" fmla="*/ 0 w 36"/>
                  <a:gd name="T7" fmla="*/ 0 h 33"/>
                  <a:gd name="T8" fmla="*/ 0 w 36"/>
                  <a:gd name="T9" fmla="*/ 0 h 33"/>
                  <a:gd name="T10" fmla="*/ 0 w 36"/>
                  <a:gd name="T11" fmla="*/ 0 h 33"/>
                  <a:gd name="T12" fmla="*/ 0 w 36"/>
                  <a:gd name="T13" fmla="*/ 0 h 33"/>
                  <a:gd name="T14" fmla="*/ 0 w 36"/>
                  <a:gd name="T15" fmla="*/ 0 h 33"/>
                  <a:gd name="T16" fmla="*/ 0 w 36"/>
                  <a:gd name="T17" fmla="*/ 0 h 33"/>
                  <a:gd name="T18" fmla="*/ 0 w 36"/>
                  <a:gd name="T19" fmla="*/ 0 h 33"/>
                  <a:gd name="T20" fmla="*/ 0 w 36"/>
                  <a:gd name="T21" fmla="*/ 0 h 33"/>
                  <a:gd name="T22" fmla="*/ 0 w 36"/>
                  <a:gd name="T23" fmla="*/ 0 h 33"/>
                  <a:gd name="T24" fmla="*/ 0 w 36"/>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33">
                    <a:moveTo>
                      <a:pt x="36" y="33"/>
                    </a:moveTo>
                    <a:lnTo>
                      <a:pt x="25" y="33"/>
                    </a:lnTo>
                    <a:cubicBezTo>
                      <a:pt x="25" y="30"/>
                      <a:pt x="25" y="26"/>
                      <a:pt x="25" y="23"/>
                    </a:cubicBezTo>
                    <a:cubicBezTo>
                      <a:pt x="24" y="19"/>
                      <a:pt x="22" y="15"/>
                      <a:pt x="20" y="13"/>
                    </a:cubicBezTo>
                    <a:cubicBezTo>
                      <a:pt x="19" y="12"/>
                      <a:pt x="18" y="12"/>
                      <a:pt x="17" y="12"/>
                    </a:cubicBezTo>
                    <a:lnTo>
                      <a:pt x="12" y="12"/>
                    </a:lnTo>
                    <a:lnTo>
                      <a:pt x="12" y="33"/>
                    </a:lnTo>
                    <a:lnTo>
                      <a:pt x="0" y="33"/>
                    </a:lnTo>
                    <a:lnTo>
                      <a:pt x="0" y="0"/>
                    </a:lnTo>
                    <a:lnTo>
                      <a:pt x="16" y="0"/>
                    </a:lnTo>
                    <a:cubicBezTo>
                      <a:pt x="21" y="0"/>
                      <a:pt x="24" y="2"/>
                      <a:pt x="27" y="4"/>
                    </a:cubicBezTo>
                    <a:cubicBezTo>
                      <a:pt x="32" y="9"/>
                      <a:pt x="35" y="15"/>
                      <a:pt x="36" y="21"/>
                    </a:cubicBezTo>
                    <a:cubicBezTo>
                      <a:pt x="36" y="25"/>
                      <a:pt x="36" y="29"/>
                      <a:pt x="36" y="33"/>
                    </a:cubicBezTo>
                    <a:close/>
                  </a:path>
                </a:pathLst>
              </a:custGeom>
              <a:solidFill>
                <a:schemeClr val="tx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35" name="Freeform 499"/>
              <p:cNvSpPr>
                <a:spLocks/>
              </p:cNvSpPr>
              <p:nvPr/>
            </p:nvSpPr>
            <p:spPr bwMode="auto">
              <a:xfrm>
                <a:off x="2298" y="3484"/>
                <a:ext cx="13" cy="12"/>
              </a:xfrm>
              <a:custGeom>
                <a:avLst/>
                <a:gdLst>
                  <a:gd name="T0" fmla="*/ 0 w 37"/>
                  <a:gd name="T1" fmla="*/ 0 h 34"/>
                  <a:gd name="T2" fmla="*/ 0 w 37"/>
                  <a:gd name="T3" fmla="*/ 0 h 34"/>
                  <a:gd name="T4" fmla="*/ 0 w 37"/>
                  <a:gd name="T5" fmla="*/ 0 h 34"/>
                  <a:gd name="T6" fmla="*/ 0 w 37"/>
                  <a:gd name="T7" fmla="*/ 0 h 34"/>
                  <a:gd name="T8" fmla="*/ 0 w 37"/>
                  <a:gd name="T9" fmla="*/ 0 h 34"/>
                  <a:gd name="T10" fmla="*/ 0 w 37"/>
                  <a:gd name="T11" fmla="*/ 0 h 34"/>
                  <a:gd name="T12" fmla="*/ 0 w 37"/>
                  <a:gd name="T13" fmla="*/ 0 h 34"/>
                  <a:gd name="T14" fmla="*/ 0 w 37"/>
                  <a:gd name="T15" fmla="*/ 0 h 34"/>
                  <a:gd name="T16" fmla="*/ 0 w 37"/>
                  <a:gd name="T17" fmla="*/ 0 h 34"/>
                  <a:gd name="T18" fmla="*/ 0 w 37"/>
                  <a:gd name="T19" fmla="*/ 0 h 34"/>
                  <a:gd name="T20" fmla="*/ 0 w 37"/>
                  <a:gd name="T21" fmla="*/ 0 h 34"/>
                  <a:gd name="T22" fmla="*/ 0 w 37"/>
                  <a:gd name="T23" fmla="*/ 0 h 34"/>
                  <a:gd name="T24" fmla="*/ 0 w 37"/>
                  <a:gd name="T25" fmla="*/ 0 h 34"/>
                  <a:gd name="T26" fmla="*/ 0 w 37"/>
                  <a:gd name="T27" fmla="*/ 0 h 34"/>
                  <a:gd name="T28" fmla="*/ 0 w 37"/>
                  <a:gd name="T29" fmla="*/ 0 h 34"/>
                  <a:gd name="T30" fmla="*/ 0 w 37"/>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7" h="34">
                    <a:moveTo>
                      <a:pt x="12" y="0"/>
                    </a:moveTo>
                    <a:lnTo>
                      <a:pt x="12" y="22"/>
                    </a:lnTo>
                    <a:lnTo>
                      <a:pt x="17" y="22"/>
                    </a:lnTo>
                    <a:cubicBezTo>
                      <a:pt x="18" y="22"/>
                      <a:pt x="19" y="22"/>
                      <a:pt x="20" y="21"/>
                    </a:cubicBezTo>
                    <a:cubicBezTo>
                      <a:pt x="22" y="19"/>
                      <a:pt x="24" y="15"/>
                      <a:pt x="25" y="11"/>
                    </a:cubicBezTo>
                    <a:cubicBezTo>
                      <a:pt x="25" y="8"/>
                      <a:pt x="25" y="5"/>
                      <a:pt x="25" y="2"/>
                    </a:cubicBezTo>
                    <a:cubicBezTo>
                      <a:pt x="25" y="2"/>
                      <a:pt x="25" y="1"/>
                      <a:pt x="25" y="1"/>
                    </a:cubicBezTo>
                    <a:lnTo>
                      <a:pt x="36" y="1"/>
                    </a:lnTo>
                    <a:cubicBezTo>
                      <a:pt x="37" y="1"/>
                      <a:pt x="37" y="2"/>
                      <a:pt x="37" y="2"/>
                    </a:cubicBezTo>
                    <a:cubicBezTo>
                      <a:pt x="36" y="6"/>
                      <a:pt x="36" y="9"/>
                      <a:pt x="36" y="13"/>
                    </a:cubicBezTo>
                    <a:cubicBezTo>
                      <a:pt x="35" y="19"/>
                      <a:pt x="32" y="25"/>
                      <a:pt x="27" y="29"/>
                    </a:cubicBezTo>
                    <a:cubicBezTo>
                      <a:pt x="24" y="32"/>
                      <a:pt x="21" y="34"/>
                      <a:pt x="17" y="34"/>
                    </a:cubicBezTo>
                    <a:lnTo>
                      <a:pt x="0" y="34"/>
                    </a:lnTo>
                    <a:lnTo>
                      <a:pt x="0" y="1"/>
                    </a:lnTo>
                    <a:lnTo>
                      <a:pt x="12" y="1"/>
                    </a:lnTo>
                    <a:lnTo>
                      <a:pt x="12" y="0"/>
                    </a:lnTo>
                    <a:close/>
                  </a:path>
                </a:pathLst>
              </a:custGeom>
              <a:solidFill>
                <a:schemeClr val="tx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36" name="Freeform 500"/>
              <p:cNvSpPr>
                <a:spLocks/>
              </p:cNvSpPr>
              <p:nvPr/>
            </p:nvSpPr>
            <p:spPr bwMode="auto">
              <a:xfrm>
                <a:off x="2188" y="3472"/>
                <a:ext cx="30" cy="54"/>
              </a:xfrm>
              <a:custGeom>
                <a:avLst/>
                <a:gdLst>
                  <a:gd name="T0" fmla="*/ 0 w 80"/>
                  <a:gd name="T1" fmla="*/ 0 h 143"/>
                  <a:gd name="T2" fmla="*/ 0 w 80"/>
                  <a:gd name="T3" fmla="*/ 0 h 143"/>
                  <a:gd name="T4" fmla="*/ 0 w 80"/>
                  <a:gd name="T5" fmla="*/ 0 h 143"/>
                  <a:gd name="T6" fmla="*/ 0 w 80"/>
                  <a:gd name="T7" fmla="*/ 0 h 143"/>
                  <a:gd name="T8" fmla="*/ 0 w 80"/>
                  <a:gd name="T9" fmla="*/ 0 h 143"/>
                  <a:gd name="T10" fmla="*/ 0 w 80"/>
                  <a:gd name="T11" fmla="*/ 0 h 143"/>
                  <a:gd name="T12" fmla="*/ 0 w 80"/>
                  <a:gd name="T13" fmla="*/ 0 h 143"/>
                  <a:gd name="T14" fmla="*/ 0 w 80"/>
                  <a:gd name="T15" fmla="*/ 0 h 143"/>
                  <a:gd name="T16" fmla="*/ 0 w 80"/>
                  <a:gd name="T17" fmla="*/ 0 h 143"/>
                  <a:gd name="T18" fmla="*/ 0 w 80"/>
                  <a:gd name="T19" fmla="*/ 0 h 143"/>
                  <a:gd name="T20" fmla="*/ 0 w 80"/>
                  <a:gd name="T21" fmla="*/ 0 h 143"/>
                  <a:gd name="T22" fmla="*/ 0 w 80"/>
                  <a:gd name="T23" fmla="*/ 0 h 143"/>
                  <a:gd name="T24" fmla="*/ 0 w 80"/>
                  <a:gd name="T25" fmla="*/ 0 h 143"/>
                  <a:gd name="T26" fmla="*/ 0 w 80"/>
                  <a:gd name="T27" fmla="*/ 0 h 143"/>
                  <a:gd name="T28" fmla="*/ 0 w 80"/>
                  <a:gd name="T29" fmla="*/ 0 h 143"/>
                  <a:gd name="T30" fmla="*/ 0 w 80"/>
                  <a:gd name="T31" fmla="*/ 0 h 143"/>
                  <a:gd name="T32" fmla="*/ 0 w 80"/>
                  <a:gd name="T33" fmla="*/ 0 h 143"/>
                  <a:gd name="T34" fmla="*/ 0 w 80"/>
                  <a:gd name="T35" fmla="*/ 0 h 143"/>
                  <a:gd name="T36" fmla="*/ 0 w 80"/>
                  <a:gd name="T37" fmla="*/ 0 h 143"/>
                  <a:gd name="T38" fmla="*/ 0 w 80"/>
                  <a:gd name="T39" fmla="*/ 0 h 143"/>
                  <a:gd name="T40" fmla="*/ 0 w 80"/>
                  <a:gd name="T41" fmla="*/ 0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 h="143">
                    <a:moveTo>
                      <a:pt x="0" y="82"/>
                    </a:moveTo>
                    <a:cubicBezTo>
                      <a:pt x="0" y="72"/>
                      <a:pt x="1" y="61"/>
                      <a:pt x="4" y="51"/>
                    </a:cubicBezTo>
                    <a:cubicBezTo>
                      <a:pt x="7" y="42"/>
                      <a:pt x="11" y="34"/>
                      <a:pt x="17" y="26"/>
                    </a:cubicBezTo>
                    <a:cubicBezTo>
                      <a:pt x="23" y="18"/>
                      <a:pt x="30" y="11"/>
                      <a:pt x="38" y="7"/>
                    </a:cubicBezTo>
                    <a:cubicBezTo>
                      <a:pt x="46" y="2"/>
                      <a:pt x="55" y="0"/>
                      <a:pt x="64" y="0"/>
                    </a:cubicBezTo>
                    <a:cubicBezTo>
                      <a:pt x="69" y="0"/>
                      <a:pt x="75" y="1"/>
                      <a:pt x="80" y="3"/>
                    </a:cubicBezTo>
                    <a:cubicBezTo>
                      <a:pt x="77" y="5"/>
                      <a:pt x="74" y="9"/>
                      <a:pt x="72" y="12"/>
                    </a:cubicBezTo>
                    <a:cubicBezTo>
                      <a:pt x="71" y="14"/>
                      <a:pt x="71" y="15"/>
                      <a:pt x="70" y="16"/>
                    </a:cubicBezTo>
                    <a:cubicBezTo>
                      <a:pt x="68" y="16"/>
                      <a:pt x="66" y="15"/>
                      <a:pt x="64" y="15"/>
                    </a:cubicBezTo>
                    <a:cubicBezTo>
                      <a:pt x="57" y="15"/>
                      <a:pt x="51" y="17"/>
                      <a:pt x="46" y="20"/>
                    </a:cubicBezTo>
                    <a:cubicBezTo>
                      <a:pt x="40" y="24"/>
                      <a:pt x="34" y="29"/>
                      <a:pt x="30" y="35"/>
                    </a:cubicBezTo>
                    <a:cubicBezTo>
                      <a:pt x="25" y="41"/>
                      <a:pt x="22" y="48"/>
                      <a:pt x="20" y="56"/>
                    </a:cubicBezTo>
                    <a:cubicBezTo>
                      <a:pt x="17" y="64"/>
                      <a:pt x="16" y="73"/>
                      <a:pt x="16" y="82"/>
                    </a:cubicBezTo>
                    <a:cubicBezTo>
                      <a:pt x="16" y="91"/>
                      <a:pt x="17" y="100"/>
                      <a:pt x="20" y="108"/>
                    </a:cubicBezTo>
                    <a:cubicBezTo>
                      <a:pt x="22" y="116"/>
                      <a:pt x="25" y="123"/>
                      <a:pt x="30" y="129"/>
                    </a:cubicBezTo>
                    <a:cubicBezTo>
                      <a:pt x="32" y="133"/>
                      <a:pt x="35" y="136"/>
                      <a:pt x="38" y="138"/>
                    </a:cubicBezTo>
                    <a:cubicBezTo>
                      <a:pt x="37" y="139"/>
                      <a:pt x="35" y="140"/>
                      <a:pt x="33" y="140"/>
                    </a:cubicBezTo>
                    <a:cubicBezTo>
                      <a:pt x="29" y="141"/>
                      <a:pt x="25" y="142"/>
                      <a:pt x="21" y="143"/>
                    </a:cubicBezTo>
                    <a:cubicBezTo>
                      <a:pt x="19" y="141"/>
                      <a:pt x="18" y="140"/>
                      <a:pt x="17" y="138"/>
                    </a:cubicBezTo>
                    <a:cubicBezTo>
                      <a:pt x="11" y="130"/>
                      <a:pt x="7" y="122"/>
                      <a:pt x="4" y="113"/>
                    </a:cubicBezTo>
                    <a:cubicBezTo>
                      <a:pt x="1" y="103"/>
                      <a:pt x="0" y="92"/>
                      <a:pt x="0" y="82"/>
                    </a:cubicBezTo>
                  </a:path>
                </a:pathLst>
              </a:custGeom>
              <a:solidFill>
                <a:schemeClr val="tx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37" name="Freeform 501"/>
              <p:cNvSpPr>
                <a:spLocks/>
              </p:cNvSpPr>
              <p:nvPr/>
            </p:nvSpPr>
            <p:spPr bwMode="auto">
              <a:xfrm>
                <a:off x="2205" y="3480"/>
                <a:ext cx="31" cy="54"/>
              </a:xfrm>
              <a:custGeom>
                <a:avLst/>
                <a:gdLst>
                  <a:gd name="T0" fmla="*/ 0 w 82"/>
                  <a:gd name="T1" fmla="*/ 0 h 143"/>
                  <a:gd name="T2" fmla="*/ 0 w 82"/>
                  <a:gd name="T3" fmla="*/ 0 h 143"/>
                  <a:gd name="T4" fmla="*/ 0 w 82"/>
                  <a:gd name="T5" fmla="*/ 0 h 143"/>
                  <a:gd name="T6" fmla="*/ 0 w 82"/>
                  <a:gd name="T7" fmla="*/ 0 h 143"/>
                  <a:gd name="T8" fmla="*/ 0 w 82"/>
                  <a:gd name="T9" fmla="*/ 0 h 143"/>
                  <a:gd name="T10" fmla="*/ 0 w 82"/>
                  <a:gd name="T11" fmla="*/ 0 h 143"/>
                  <a:gd name="T12" fmla="*/ 0 w 82"/>
                  <a:gd name="T13" fmla="*/ 0 h 143"/>
                  <a:gd name="T14" fmla="*/ 0 w 82"/>
                  <a:gd name="T15" fmla="*/ 0 h 143"/>
                  <a:gd name="T16" fmla="*/ 0 w 82"/>
                  <a:gd name="T17" fmla="*/ 0 h 143"/>
                  <a:gd name="T18" fmla="*/ 0 w 82"/>
                  <a:gd name="T19" fmla="*/ 0 h 143"/>
                  <a:gd name="T20" fmla="*/ 0 w 82"/>
                  <a:gd name="T21" fmla="*/ 0 h 143"/>
                  <a:gd name="T22" fmla="*/ 0 w 82"/>
                  <a:gd name="T23" fmla="*/ 0 h 143"/>
                  <a:gd name="T24" fmla="*/ 0 w 82"/>
                  <a:gd name="T25" fmla="*/ 0 h 143"/>
                  <a:gd name="T26" fmla="*/ 0 w 82"/>
                  <a:gd name="T27" fmla="*/ 0 h 143"/>
                  <a:gd name="T28" fmla="*/ 0 w 82"/>
                  <a:gd name="T29" fmla="*/ 0 h 143"/>
                  <a:gd name="T30" fmla="*/ 0 w 82"/>
                  <a:gd name="T31" fmla="*/ 0 h 143"/>
                  <a:gd name="T32" fmla="*/ 0 w 82"/>
                  <a:gd name="T33" fmla="*/ 0 h 143"/>
                  <a:gd name="T34" fmla="*/ 0 w 82"/>
                  <a:gd name="T35" fmla="*/ 0 h 143"/>
                  <a:gd name="T36" fmla="*/ 0 w 82"/>
                  <a:gd name="T37" fmla="*/ 0 h 1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2" h="143">
                    <a:moveTo>
                      <a:pt x="0" y="140"/>
                    </a:moveTo>
                    <a:cubicBezTo>
                      <a:pt x="6" y="142"/>
                      <a:pt x="12" y="143"/>
                      <a:pt x="19" y="143"/>
                    </a:cubicBezTo>
                    <a:cubicBezTo>
                      <a:pt x="27" y="143"/>
                      <a:pt x="36" y="141"/>
                      <a:pt x="44" y="136"/>
                    </a:cubicBezTo>
                    <a:cubicBezTo>
                      <a:pt x="52" y="132"/>
                      <a:pt x="59" y="125"/>
                      <a:pt x="65" y="117"/>
                    </a:cubicBezTo>
                    <a:cubicBezTo>
                      <a:pt x="71" y="109"/>
                      <a:pt x="75" y="101"/>
                      <a:pt x="78" y="92"/>
                    </a:cubicBezTo>
                    <a:cubicBezTo>
                      <a:pt x="81" y="82"/>
                      <a:pt x="82" y="71"/>
                      <a:pt x="82" y="61"/>
                    </a:cubicBezTo>
                    <a:cubicBezTo>
                      <a:pt x="82" y="51"/>
                      <a:pt x="81" y="40"/>
                      <a:pt x="78" y="30"/>
                    </a:cubicBezTo>
                    <a:cubicBezTo>
                      <a:pt x="75" y="21"/>
                      <a:pt x="71" y="13"/>
                      <a:pt x="65" y="5"/>
                    </a:cubicBezTo>
                    <a:cubicBezTo>
                      <a:pt x="64" y="3"/>
                      <a:pt x="63" y="1"/>
                      <a:pt x="61" y="0"/>
                    </a:cubicBezTo>
                    <a:cubicBezTo>
                      <a:pt x="55" y="0"/>
                      <a:pt x="49" y="2"/>
                      <a:pt x="44" y="5"/>
                    </a:cubicBezTo>
                    <a:cubicBezTo>
                      <a:pt x="47" y="7"/>
                      <a:pt x="50" y="11"/>
                      <a:pt x="52" y="14"/>
                    </a:cubicBezTo>
                    <a:cubicBezTo>
                      <a:pt x="57" y="20"/>
                      <a:pt x="60" y="27"/>
                      <a:pt x="63" y="35"/>
                    </a:cubicBezTo>
                    <a:cubicBezTo>
                      <a:pt x="65" y="43"/>
                      <a:pt x="66" y="52"/>
                      <a:pt x="66" y="61"/>
                    </a:cubicBezTo>
                    <a:cubicBezTo>
                      <a:pt x="66" y="70"/>
                      <a:pt x="65" y="79"/>
                      <a:pt x="63" y="87"/>
                    </a:cubicBezTo>
                    <a:cubicBezTo>
                      <a:pt x="60" y="95"/>
                      <a:pt x="57" y="102"/>
                      <a:pt x="52" y="108"/>
                    </a:cubicBezTo>
                    <a:cubicBezTo>
                      <a:pt x="48" y="114"/>
                      <a:pt x="42" y="119"/>
                      <a:pt x="36" y="123"/>
                    </a:cubicBezTo>
                    <a:cubicBezTo>
                      <a:pt x="31" y="126"/>
                      <a:pt x="25" y="128"/>
                      <a:pt x="19" y="128"/>
                    </a:cubicBezTo>
                    <a:cubicBezTo>
                      <a:pt x="15" y="128"/>
                      <a:pt x="12" y="127"/>
                      <a:pt x="9" y="126"/>
                    </a:cubicBezTo>
                    <a:cubicBezTo>
                      <a:pt x="7" y="131"/>
                      <a:pt x="4" y="136"/>
                      <a:pt x="0" y="140"/>
                    </a:cubicBezTo>
                  </a:path>
                </a:pathLst>
              </a:custGeom>
              <a:solidFill>
                <a:schemeClr val="tx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latin typeface="Arial" pitchFamily="34" charset="0"/>
                  <a:ea typeface="Verdana" pitchFamily="34" charset="0"/>
                  <a:cs typeface="Verdana" pitchFamily="34" charset="0"/>
                </a:endParaRPr>
              </a:p>
            </p:txBody>
          </p:sp>
        </p:grpSp>
        <p:sp>
          <p:nvSpPr>
            <p:cNvPr id="446" name="Freeform 510"/>
            <p:cNvSpPr>
              <a:spLocks/>
            </p:cNvSpPr>
            <p:nvPr/>
          </p:nvSpPr>
          <p:spPr bwMode="auto">
            <a:xfrm>
              <a:off x="3651832" y="1395413"/>
              <a:ext cx="53975" cy="107950"/>
            </a:xfrm>
            <a:custGeom>
              <a:avLst/>
              <a:gdLst>
                <a:gd name="T0" fmla="*/ 0 w 34"/>
                <a:gd name="T1" fmla="*/ 0 h 68"/>
                <a:gd name="T2" fmla="*/ 2147483647 w 34"/>
                <a:gd name="T3" fmla="*/ 2147483647 h 68"/>
                <a:gd name="T4" fmla="*/ 0 w 34"/>
                <a:gd name="T5" fmla="*/ 2147483647 h 68"/>
                <a:gd name="T6" fmla="*/ 0 w 34"/>
                <a:gd name="T7" fmla="*/ 0 h 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8">
                  <a:moveTo>
                    <a:pt x="0" y="0"/>
                  </a:moveTo>
                  <a:lnTo>
                    <a:pt x="34" y="34"/>
                  </a:lnTo>
                  <a:lnTo>
                    <a:pt x="0" y="68"/>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47" name="Freeform 511"/>
            <p:cNvSpPr>
              <a:spLocks/>
            </p:cNvSpPr>
            <p:nvPr/>
          </p:nvSpPr>
          <p:spPr bwMode="auto">
            <a:xfrm>
              <a:off x="5153607" y="2249488"/>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48" name="Freeform 512"/>
            <p:cNvSpPr>
              <a:spLocks/>
            </p:cNvSpPr>
            <p:nvPr/>
          </p:nvSpPr>
          <p:spPr bwMode="auto">
            <a:xfrm>
              <a:off x="4734507" y="2438400"/>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49" name="Freeform 513"/>
            <p:cNvSpPr>
              <a:spLocks/>
            </p:cNvSpPr>
            <p:nvPr/>
          </p:nvSpPr>
          <p:spPr bwMode="auto">
            <a:xfrm>
              <a:off x="4545595" y="2438400"/>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0" name="Freeform 514"/>
            <p:cNvSpPr>
              <a:spLocks/>
            </p:cNvSpPr>
            <p:nvPr/>
          </p:nvSpPr>
          <p:spPr bwMode="auto">
            <a:xfrm>
              <a:off x="4356682" y="2438400"/>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1" name="Freeform 515"/>
            <p:cNvSpPr>
              <a:spLocks/>
            </p:cNvSpPr>
            <p:nvPr/>
          </p:nvSpPr>
          <p:spPr bwMode="auto">
            <a:xfrm>
              <a:off x="3991557" y="2249488"/>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2" name="Freeform 516"/>
            <p:cNvSpPr>
              <a:spLocks/>
            </p:cNvSpPr>
            <p:nvPr/>
          </p:nvSpPr>
          <p:spPr bwMode="auto">
            <a:xfrm>
              <a:off x="3802645" y="2249488"/>
              <a:ext cx="107950" cy="53975"/>
            </a:xfrm>
            <a:custGeom>
              <a:avLst/>
              <a:gdLst>
                <a:gd name="T0" fmla="*/ 2147483647 w 68"/>
                <a:gd name="T1" fmla="*/ 0 h 34"/>
                <a:gd name="T2" fmla="*/ 2147483647 w 68"/>
                <a:gd name="T3" fmla="*/ 2147483647 h 34"/>
                <a:gd name="T4" fmla="*/ 0 w 68"/>
                <a:gd name="T5" fmla="*/ 0 h 34"/>
                <a:gd name="T6" fmla="*/ 2147483647 w 68"/>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4">
                  <a:moveTo>
                    <a:pt x="68" y="0"/>
                  </a:moveTo>
                  <a:lnTo>
                    <a:pt x="34" y="34"/>
                  </a:lnTo>
                  <a:lnTo>
                    <a:pt x="0" y="0"/>
                  </a:lnTo>
                  <a:lnTo>
                    <a:pt x="68"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3" name="Line 517"/>
            <p:cNvSpPr>
              <a:spLocks noChangeShapeType="1"/>
            </p:cNvSpPr>
            <p:nvPr/>
          </p:nvSpPr>
          <p:spPr bwMode="auto">
            <a:xfrm flipH="1">
              <a:off x="3224795" y="1449388"/>
              <a:ext cx="449262" cy="0"/>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4" name="Line 518"/>
            <p:cNvSpPr>
              <a:spLocks noChangeShapeType="1"/>
            </p:cNvSpPr>
            <p:nvPr/>
          </p:nvSpPr>
          <p:spPr bwMode="auto">
            <a:xfrm>
              <a:off x="5207582" y="1841500"/>
              <a:ext cx="0" cy="430213"/>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5" name="Line 519"/>
            <p:cNvSpPr>
              <a:spLocks noChangeShapeType="1"/>
            </p:cNvSpPr>
            <p:nvPr/>
          </p:nvSpPr>
          <p:spPr bwMode="auto">
            <a:xfrm>
              <a:off x="4788482" y="1841500"/>
              <a:ext cx="0" cy="620713"/>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6" name="Line 520"/>
            <p:cNvSpPr>
              <a:spLocks noChangeShapeType="1"/>
            </p:cNvSpPr>
            <p:nvPr/>
          </p:nvSpPr>
          <p:spPr bwMode="auto">
            <a:xfrm>
              <a:off x="4599570" y="1841500"/>
              <a:ext cx="0" cy="620713"/>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7" name="Line 521"/>
            <p:cNvSpPr>
              <a:spLocks noChangeShapeType="1"/>
            </p:cNvSpPr>
            <p:nvPr/>
          </p:nvSpPr>
          <p:spPr bwMode="auto">
            <a:xfrm>
              <a:off x="4410657" y="1841500"/>
              <a:ext cx="0" cy="620713"/>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8" name="Line 522"/>
            <p:cNvSpPr>
              <a:spLocks noChangeShapeType="1"/>
            </p:cNvSpPr>
            <p:nvPr/>
          </p:nvSpPr>
          <p:spPr bwMode="auto">
            <a:xfrm>
              <a:off x="4045532" y="1841500"/>
              <a:ext cx="0" cy="430213"/>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59" name="Line 523"/>
            <p:cNvSpPr>
              <a:spLocks noChangeShapeType="1"/>
            </p:cNvSpPr>
            <p:nvPr/>
          </p:nvSpPr>
          <p:spPr bwMode="auto">
            <a:xfrm>
              <a:off x="3856620" y="1841500"/>
              <a:ext cx="0" cy="430213"/>
            </a:xfrm>
            <a:prstGeom prst="line">
              <a:avLst/>
            </a:prstGeom>
            <a:noFill/>
            <a:ln w="38100">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460" name="Text Box 790"/>
            <p:cNvSpPr txBox="1">
              <a:spLocks noChangeArrowheads="1"/>
            </p:cNvSpPr>
            <p:nvPr/>
          </p:nvSpPr>
          <p:spPr bwMode="auto">
            <a:xfrm>
              <a:off x="4080211" y="1103312"/>
              <a:ext cx="1053007" cy="134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800" dirty="0">
                  <a:latin typeface="Infineon Meta-Normal"/>
                </a:rPr>
                <a:t>Safety System Supply</a:t>
              </a:r>
            </a:p>
          </p:txBody>
        </p:sp>
        <p:grpSp>
          <p:nvGrpSpPr>
            <p:cNvPr id="461" name="Group 525"/>
            <p:cNvGrpSpPr>
              <a:grpSpLocks/>
            </p:cNvGrpSpPr>
            <p:nvPr/>
          </p:nvGrpSpPr>
          <p:grpSpPr bwMode="auto">
            <a:xfrm>
              <a:off x="5255207" y="1104900"/>
              <a:ext cx="176213" cy="169863"/>
              <a:chOff x="3326" y="2512"/>
              <a:chExt cx="158" cy="153"/>
            </a:xfrm>
          </p:grpSpPr>
          <p:sp>
            <p:nvSpPr>
              <p:cNvPr id="519" name="Freeform 449"/>
              <p:cNvSpPr>
                <a:spLocks/>
              </p:cNvSpPr>
              <p:nvPr/>
            </p:nvSpPr>
            <p:spPr bwMode="auto">
              <a:xfrm>
                <a:off x="3326" y="2512"/>
                <a:ext cx="158" cy="153"/>
              </a:xfrm>
              <a:custGeom>
                <a:avLst/>
                <a:gdLst>
                  <a:gd name="T0" fmla="*/ 0 w 281"/>
                  <a:gd name="T1" fmla="*/ 1 h 272"/>
                  <a:gd name="T2" fmla="*/ 1 w 281"/>
                  <a:gd name="T3" fmla="*/ 0 h 272"/>
                  <a:gd name="T4" fmla="*/ 2 w 281"/>
                  <a:gd name="T5" fmla="*/ 0 h 272"/>
                  <a:gd name="T6" fmla="*/ 2 w 281"/>
                  <a:gd name="T7" fmla="*/ 1 h 272"/>
                  <a:gd name="T8" fmla="*/ 1 w 281"/>
                  <a:gd name="T9" fmla="*/ 1 h 272"/>
                  <a:gd name="T10" fmla="*/ 1 w 281"/>
                  <a:gd name="T11" fmla="*/ 1 h 272"/>
                  <a:gd name="T12" fmla="*/ 1 w 281"/>
                  <a:gd name="T13" fmla="*/ 5 h 272"/>
                  <a:gd name="T14" fmla="*/ 1 w 281"/>
                  <a:gd name="T15" fmla="*/ 5 h 272"/>
                  <a:gd name="T16" fmla="*/ 4 w 281"/>
                  <a:gd name="T17" fmla="*/ 5 h 272"/>
                  <a:gd name="T18" fmla="*/ 4 w 281"/>
                  <a:gd name="T19" fmla="*/ 5 h 272"/>
                  <a:gd name="T20" fmla="*/ 4 w 281"/>
                  <a:gd name="T21" fmla="*/ 3 h 272"/>
                  <a:gd name="T22" fmla="*/ 5 w 281"/>
                  <a:gd name="T23" fmla="*/ 3 h 272"/>
                  <a:gd name="T24" fmla="*/ 5 w 281"/>
                  <a:gd name="T25" fmla="*/ 5 h 272"/>
                  <a:gd name="T26" fmla="*/ 4 w 281"/>
                  <a:gd name="T27" fmla="*/ 5 h 272"/>
                  <a:gd name="T28" fmla="*/ 1 w 281"/>
                  <a:gd name="T29" fmla="*/ 5 h 272"/>
                  <a:gd name="T30" fmla="*/ 0 w 281"/>
                  <a:gd name="T31" fmla="*/ 5 h 272"/>
                  <a:gd name="T32" fmla="*/ 0 w 281"/>
                  <a:gd name="T33" fmla="*/ 1 h 2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1"/>
                  <a:gd name="T52" fmla="*/ 0 h 272"/>
                  <a:gd name="T53" fmla="*/ 281 w 281"/>
                  <a:gd name="T54" fmla="*/ 272 h 2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1" h="272">
                    <a:moveTo>
                      <a:pt x="0" y="40"/>
                    </a:moveTo>
                    <a:cubicBezTo>
                      <a:pt x="0" y="18"/>
                      <a:pt x="18" y="0"/>
                      <a:pt x="40" y="0"/>
                    </a:cubicBezTo>
                    <a:lnTo>
                      <a:pt x="149" y="0"/>
                    </a:lnTo>
                    <a:lnTo>
                      <a:pt x="149" y="28"/>
                    </a:lnTo>
                    <a:lnTo>
                      <a:pt x="40" y="28"/>
                    </a:lnTo>
                    <a:cubicBezTo>
                      <a:pt x="33" y="28"/>
                      <a:pt x="28" y="33"/>
                      <a:pt x="28" y="40"/>
                    </a:cubicBezTo>
                    <a:lnTo>
                      <a:pt x="28" y="232"/>
                    </a:lnTo>
                    <a:cubicBezTo>
                      <a:pt x="28" y="239"/>
                      <a:pt x="33" y="244"/>
                      <a:pt x="40" y="244"/>
                    </a:cubicBezTo>
                    <a:lnTo>
                      <a:pt x="240" y="244"/>
                    </a:lnTo>
                    <a:cubicBezTo>
                      <a:pt x="247" y="244"/>
                      <a:pt x="252" y="239"/>
                      <a:pt x="252" y="232"/>
                    </a:cubicBezTo>
                    <a:lnTo>
                      <a:pt x="252" y="132"/>
                    </a:lnTo>
                    <a:lnTo>
                      <a:pt x="281" y="132"/>
                    </a:lnTo>
                    <a:lnTo>
                      <a:pt x="281" y="232"/>
                    </a:lnTo>
                    <a:cubicBezTo>
                      <a:pt x="281" y="254"/>
                      <a:pt x="263" y="272"/>
                      <a:pt x="240" y="272"/>
                    </a:cubicBezTo>
                    <a:lnTo>
                      <a:pt x="40" y="272"/>
                    </a:lnTo>
                    <a:cubicBezTo>
                      <a:pt x="18" y="272"/>
                      <a:pt x="0" y="254"/>
                      <a:pt x="0" y="232"/>
                    </a:cubicBezTo>
                    <a:lnTo>
                      <a:pt x="0" y="40"/>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20" name="Freeform 450"/>
              <p:cNvSpPr>
                <a:spLocks/>
              </p:cNvSpPr>
              <p:nvPr/>
            </p:nvSpPr>
            <p:spPr bwMode="auto">
              <a:xfrm>
                <a:off x="3425" y="2512"/>
                <a:ext cx="59" cy="58"/>
              </a:xfrm>
              <a:custGeom>
                <a:avLst/>
                <a:gdLst>
                  <a:gd name="T0" fmla="*/ 0 w 105"/>
                  <a:gd name="T1" fmla="*/ 1 h 104"/>
                  <a:gd name="T2" fmla="*/ 1 w 105"/>
                  <a:gd name="T3" fmla="*/ 0 h 104"/>
                  <a:gd name="T4" fmla="*/ 1 w 105"/>
                  <a:gd name="T5" fmla="*/ 0 h 104"/>
                  <a:gd name="T6" fmla="*/ 2 w 105"/>
                  <a:gd name="T7" fmla="*/ 1 h 104"/>
                  <a:gd name="T8" fmla="*/ 2 w 105"/>
                  <a:gd name="T9" fmla="*/ 1 h 104"/>
                  <a:gd name="T10" fmla="*/ 1 w 105"/>
                  <a:gd name="T11" fmla="*/ 2 h 104"/>
                  <a:gd name="T12" fmla="*/ 1 w 105"/>
                  <a:gd name="T13" fmla="*/ 2 h 104"/>
                  <a:gd name="T14" fmla="*/ 0 w 105"/>
                  <a:gd name="T15" fmla="*/ 1 h 104"/>
                  <a:gd name="T16" fmla="*/ 0 w 105"/>
                  <a:gd name="T17" fmla="*/ 1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
                  <a:gd name="T28" fmla="*/ 0 h 104"/>
                  <a:gd name="T29" fmla="*/ 105 w 105"/>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 h="104">
                    <a:moveTo>
                      <a:pt x="0" y="24"/>
                    </a:moveTo>
                    <a:cubicBezTo>
                      <a:pt x="0" y="11"/>
                      <a:pt x="11" y="0"/>
                      <a:pt x="24" y="0"/>
                    </a:cubicBezTo>
                    <a:lnTo>
                      <a:pt x="80" y="0"/>
                    </a:lnTo>
                    <a:cubicBezTo>
                      <a:pt x="94" y="0"/>
                      <a:pt x="105" y="11"/>
                      <a:pt x="105" y="24"/>
                    </a:cubicBezTo>
                    <a:lnTo>
                      <a:pt x="105" y="80"/>
                    </a:lnTo>
                    <a:cubicBezTo>
                      <a:pt x="105" y="93"/>
                      <a:pt x="94" y="104"/>
                      <a:pt x="80" y="104"/>
                    </a:cubicBezTo>
                    <a:lnTo>
                      <a:pt x="24" y="104"/>
                    </a:lnTo>
                    <a:cubicBezTo>
                      <a:pt x="11" y="104"/>
                      <a:pt x="0" y="93"/>
                      <a:pt x="0" y="80"/>
                    </a:cubicBezTo>
                    <a:lnTo>
                      <a:pt x="0" y="24"/>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21" name="Freeform 451"/>
              <p:cNvSpPr>
                <a:spLocks/>
              </p:cNvSpPr>
              <p:nvPr/>
            </p:nvSpPr>
            <p:spPr bwMode="auto">
              <a:xfrm>
                <a:off x="3351" y="2585"/>
                <a:ext cx="40" cy="51"/>
              </a:xfrm>
              <a:custGeom>
                <a:avLst/>
                <a:gdLst>
                  <a:gd name="T0" fmla="*/ 1 w 70"/>
                  <a:gd name="T1" fmla="*/ 1 h 91"/>
                  <a:gd name="T2" fmla="*/ 1 w 70"/>
                  <a:gd name="T3" fmla="*/ 1 h 91"/>
                  <a:gd name="T4" fmla="*/ 1 w 70"/>
                  <a:gd name="T5" fmla="*/ 1 h 91"/>
                  <a:gd name="T6" fmla="*/ 1 w 70"/>
                  <a:gd name="T7" fmla="*/ 1 h 91"/>
                  <a:gd name="T8" fmla="*/ 1 w 70"/>
                  <a:gd name="T9" fmla="*/ 1 h 91"/>
                  <a:gd name="T10" fmla="*/ 1 w 70"/>
                  <a:gd name="T11" fmla="*/ 1 h 91"/>
                  <a:gd name="T12" fmla="*/ 1 w 70"/>
                  <a:gd name="T13" fmla="*/ 1 h 91"/>
                  <a:gd name="T14" fmla="*/ 1 w 70"/>
                  <a:gd name="T15" fmla="*/ 0 h 91"/>
                  <a:gd name="T16" fmla="*/ 1 w 70"/>
                  <a:gd name="T17" fmla="*/ 1 h 91"/>
                  <a:gd name="T18" fmla="*/ 1 w 70"/>
                  <a:gd name="T19" fmla="*/ 1 h 91"/>
                  <a:gd name="T20" fmla="*/ 1 w 70"/>
                  <a:gd name="T21" fmla="*/ 1 h 91"/>
                  <a:gd name="T22" fmla="*/ 1 w 70"/>
                  <a:gd name="T23" fmla="*/ 1 h 91"/>
                  <a:gd name="T24" fmla="*/ 1 w 70"/>
                  <a:gd name="T25" fmla="*/ 1 h 91"/>
                  <a:gd name="T26" fmla="*/ 1 w 70"/>
                  <a:gd name="T27" fmla="*/ 1 h 91"/>
                  <a:gd name="T28" fmla="*/ 0 w 70"/>
                  <a:gd name="T29" fmla="*/ 1 h 91"/>
                  <a:gd name="T30" fmla="*/ 1 w 70"/>
                  <a:gd name="T31" fmla="*/ 2 h 91"/>
                  <a:gd name="T32" fmla="*/ 1 w 70"/>
                  <a:gd name="T33" fmla="*/ 1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91"/>
                  <a:gd name="T53" fmla="*/ 70 w 70"/>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91">
                    <a:moveTo>
                      <a:pt x="70" y="59"/>
                    </a:moveTo>
                    <a:cubicBezTo>
                      <a:pt x="70" y="41"/>
                      <a:pt x="57" y="37"/>
                      <a:pt x="47" y="35"/>
                    </a:cubicBezTo>
                    <a:lnTo>
                      <a:pt x="39" y="32"/>
                    </a:lnTo>
                    <a:cubicBezTo>
                      <a:pt x="32" y="31"/>
                      <a:pt x="30" y="28"/>
                      <a:pt x="30" y="25"/>
                    </a:cubicBezTo>
                    <a:cubicBezTo>
                      <a:pt x="30" y="21"/>
                      <a:pt x="33" y="19"/>
                      <a:pt x="39" y="19"/>
                    </a:cubicBezTo>
                    <a:cubicBezTo>
                      <a:pt x="45" y="19"/>
                      <a:pt x="53" y="21"/>
                      <a:pt x="59" y="25"/>
                    </a:cubicBezTo>
                    <a:lnTo>
                      <a:pt x="69" y="9"/>
                    </a:lnTo>
                    <a:cubicBezTo>
                      <a:pt x="62" y="4"/>
                      <a:pt x="50" y="0"/>
                      <a:pt x="38" y="0"/>
                    </a:cubicBezTo>
                    <a:cubicBezTo>
                      <a:pt x="19" y="0"/>
                      <a:pt x="4" y="12"/>
                      <a:pt x="4" y="29"/>
                    </a:cubicBezTo>
                    <a:cubicBezTo>
                      <a:pt x="4" y="44"/>
                      <a:pt x="13" y="51"/>
                      <a:pt x="26" y="55"/>
                    </a:cubicBezTo>
                    <a:lnTo>
                      <a:pt x="36" y="57"/>
                    </a:lnTo>
                    <a:cubicBezTo>
                      <a:pt x="42" y="59"/>
                      <a:pt x="45" y="60"/>
                      <a:pt x="45" y="64"/>
                    </a:cubicBezTo>
                    <a:cubicBezTo>
                      <a:pt x="45" y="69"/>
                      <a:pt x="41" y="72"/>
                      <a:pt x="32" y="72"/>
                    </a:cubicBezTo>
                    <a:cubicBezTo>
                      <a:pt x="24" y="72"/>
                      <a:pt x="14" y="69"/>
                      <a:pt x="8" y="65"/>
                    </a:cubicBezTo>
                    <a:lnTo>
                      <a:pt x="0" y="83"/>
                    </a:lnTo>
                    <a:cubicBezTo>
                      <a:pt x="9" y="87"/>
                      <a:pt x="19" y="91"/>
                      <a:pt x="32" y="91"/>
                    </a:cubicBezTo>
                    <a:cubicBezTo>
                      <a:pt x="55" y="91"/>
                      <a:pt x="70" y="80"/>
                      <a:pt x="70" y="59"/>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22" name="Rectangle 452"/>
              <p:cNvSpPr>
                <a:spLocks noChangeArrowheads="1"/>
              </p:cNvSpPr>
              <p:nvPr/>
            </p:nvSpPr>
            <p:spPr bwMode="auto">
              <a:xfrm>
                <a:off x="3399" y="2586"/>
                <a:ext cx="13" cy="49"/>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endParaRPr lang="en-GB" altLang="de-DE" sz="1800" dirty="0">
                  <a:solidFill>
                    <a:srgbClr val="00214A"/>
                  </a:solidFill>
                  <a:latin typeface="Arial" pitchFamily="34" charset="0"/>
                </a:endParaRPr>
              </a:p>
            </p:txBody>
          </p:sp>
          <p:sp>
            <p:nvSpPr>
              <p:cNvPr id="523" name="Freeform 453"/>
              <p:cNvSpPr>
                <a:spLocks/>
              </p:cNvSpPr>
              <p:nvPr/>
            </p:nvSpPr>
            <p:spPr bwMode="auto">
              <a:xfrm>
                <a:off x="3423" y="2586"/>
                <a:ext cx="29" cy="49"/>
              </a:xfrm>
              <a:custGeom>
                <a:avLst/>
                <a:gdLst>
                  <a:gd name="T0" fmla="*/ 29 w 29"/>
                  <a:gd name="T1" fmla="*/ 39 h 49"/>
                  <a:gd name="T2" fmla="*/ 13 w 29"/>
                  <a:gd name="T3" fmla="*/ 39 h 49"/>
                  <a:gd name="T4" fmla="*/ 13 w 29"/>
                  <a:gd name="T5" fmla="*/ 0 h 49"/>
                  <a:gd name="T6" fmla="*/ 0 w 29"/>
                  <a:gd name="T7" fmla="*/ 0 h 49"/>
                  <a:gd name="T8" fmla="*/ 0 w 29"/>
                  <a:gd name="T9" fmla="*/ 49 h 49"/>
                  <a:gd name="T10" fmla="*/ 27 w 29"/>
                  <a:gd name="T11" fmla="*/ 49 h 49"/>
                  <a:gd name="T12" fmla="*/ 29 w 29"/>
                  <a:gd name="T13" fmla="*/ 39 h 49"/>
                  <a:gd name="T14" fmla="*/ 0 60000 65536"/>
                  <a:gd name="T15" fmla="*/ 0 60000 65536"/>
                  <a:gd name="T16" fmla="*/ 0 60000 65536"/>
                  <a:gd name="T17" fmla="*/ 0 60000 65536"/>
                  <a:gd name="T18" fmla="*/ 0 60000 65536"/>
                  <a:gd name="T19" fmla="*/ 0 60000 65536"/>
                  <a:gd name="T20" fmla="*/ 0 60000 65536"/>
                  <a:gd name="T21" fmla="*/ 0 w 29"/>
                  <a:gd name="T22" fmla="*/ 0 h 49"/>
                  <a:gd name="T23" fmla="*/ 29 w 29"/>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49">
                    <a:moveTo>
                      <a:pt x="29" y="39"/>
                    </a:moveTo>
                    <a:lnTo>
                      <a:pt x="13" y="39"/>
                    </a:lnTo>
                    <a:lnTo>
                      <a:pt x="13" y="0"/>
                    </a:lnTo>
                    <a:lnTo>
                      <a:pt x="0" y="0"/>
                    </a:lnTo>
                    <a:lnTo>
                      <a:pt x="0" y="49"/>
                    </a:lnTo>
                    <a:lnTo>
                      <a:pt x="27" y="49"/>
                    </a:lnTo>
                    <a:lnTo>
                      <a:pt x="29"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24" name="Freeform 454"/>
              <p:cNvSpPr>
                <a:spLocks noEditPoints="1"/>
              </p:cNvSpPr>
              <p:nvPr/>
            </p:nvSpPr>
            <p:spPr bwMode="auto">
              <a:xfrm>
                <a:off x="3356" y="2542"/>
                <a:ext cx="15" cy="21"/>
              </a:xfrm>
              <a:custGeom>
                <a:avLst/>
                <a:gdLst>
                  <a:gd name="T0" fmla="*/ 1 w 27"/>
                  <a:gd name="T1" fmla="*/ 1 h 37"/>
                  <a:gd name="T2" fmla="*/ 1 w 27"/>
                  <a:gd name="T3" fmla="*/ 0 h 37"/>
                  <a:gd name="T4" fmla="*/ 0 w 27"/>
                  <a:gd name="T5" fmla="*/ 0 h 37"/>
                  <a:gd name="T6" fmla="*/ 0 w 27"/>
                  <a:gd name="T7" fmla="*/ 1 h 37"/>
                  <a:gd name="T8" fmla="*/ 1 w 27"/>
                  <a:gd name="T9" fmla="*/ 1 h 37"/>
                  <a:gd name="T10" fmla="*/ 1 w 27"/>
                  <a:gd name="T11" fmla="*/ 1 h 37"/>
                  <a:gd name="T12" fmla="*/ 1 w 27"/>
                  <a:gd name="T13" fmla="*/ 1 h 37"/>
                  <a:gd name="T14" fmla="*/ 1 w 27"/>
                  <a:gd name="T15" fmla="*/ 1 h 37"/>
                  <a:gd name="T16" fmla="*/ 1 w 27"/>
                  <a:gd name="T17" fmla="*/ 1 h 37"/>
                  <a:gd name="T18" fmla="*/ 1 w 27"/>
                  <a:gd name="T19" fmla="*/ 1 h 37"/>
                  <a:gd name="T20" fmla="*/ 1 w 27"/>
                  <a:gd name="T21" fmla="*/ 1 h 37"/>
                  <a:gd name="T22" fmla="*/ 1 w 27"/>
                  <a:gd name="T23" fmla="*/ 1 h 37"/>
                  <a:gd name="T24" fmla="*/ 1 w 27"/>
                  <a:gd name="T25" fmla="*/ 1 h 37"/>
                  <a:gd name="T26" fmla="*/ 1 w 27"/>
                  <a:gd name="T27" fmla="*/ 1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37"/>
                  <a:gd name="T44" fmla="*/ 27 w 27"/>
                  <a:gd name="T45" fmla="*/ 37 h 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37">
                    <a:moveTo>
                      <a:pt x="27" y="11"/>
                    </a:moveTo>
                    <a:cubicBezTo>
                      <a:pt x="27" y="3"/>
                      <a:pt x="22" y="0"/>
                      <a:pt x="12" y="0"/>
                    </a:cubicBezTo>
                    <a:lnTo>
                      <a:pt x="0" y="0"/>
                    </a:lnTo>
                    <a:lnTo>
                      <a:pt x="0" y="37"/>
                    </a:lnTo>
                    <a:lnTo>
                      <a:pt x="10" y="37"/>
                    </a:lnTo>
                    <a:lnTo>
                      <a:pt x="10" y="24"/>
                    </a:lnTo>
                    <a:lnTo>
                      <a:pt x="13" y="24"/>
                    </a:lnTo>
                    <a:cubicBezTo>
                      <a:pt x="25" y="24"/>
                      <a:pt x="27" y="17"/>
                      <a:pt x="27" y="11"/>
                    </a:cubicBezTo>
                    <a:close/>
                    <a:moveTo>
                      <a:pt x="13" y="8"/>
                    </a:moveTo>
                    <a:cubicBezTo>
                      <a:pt x="15" y="8"/>
                      <a:pt x="17" y="8"/>
                      <a:pt x="17" y="11"/>
                    </a:cubicBezTo>
                    <a:cubicBezTo>
                      <a:pt x="17" y="15"/>
                      <a:pt x="15" y="16"/>
                      <a:pt x="12" y="16"/>
                    </a:cubicBezTo>
                    <a:lnTo>
                      <a:pt x="10" y="16"/>
                    </a:lnTo>
                    <a:lnTo>
                      <a:pt x="10" y="8"/>
                    </a:lnTo>
                    <a:lnTo>
                      <a:pt x="13"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25" name="Freeform 455"/>
              <p:cNvSpPr>
                <a:spLocks noEditPoints="1"/>
              </p:cNvSpPr>
              <p:nvPr/>
            </p:nvSpPr>
            <p:spPr bwMode="auto">
              <a:xfrm>
                <a:off x="3374" y="2542"/>
                <a:ext cx="16" cy="21"/>
              </a:xfrm>
              <a:custGeom>
                <a:avLst/>
                <a:gdLst>
                  <a:gd name="T0" fmla="*/ 1 w 29"/>
                  <a:gd name="T1" fmla="*/ 1 h 37"/>
                  <a:gd name="T2" fmla="*/ 1 w 29"/>
                  <a:gd name="T3" fmla="*/ 1 h 37"/>
                  <a:gd name="T4" fmla="*/ 1 w 29"/>
                  <a:gd name="T5" fmla="*/ 1 h 37"/>
                  <a:gd name="T6" fmla="*/ 1 w 29"/>
                  <a:gd name="T7" fmla="*/ 1 h 37"/>
                  <a:gd name="T8" fmla="*/ 1 w 29"/>
                  <a:gd name="T9" fmla="*/ 0 h 37"/>
                  <a:gd name="T10" fmla="*/ 0 w 29"/>
                  <a:gd name="T11" fmla="*/ 0 h 37"/>
                  <a:gd name="T12" fmla="*/ 0 w 29"/>
                  <a:gd name="T13" fmla="*/ 1 h 37"/>
                  <a:gd name="T14" fmla="*/ 1 w 29"/>
                  <a:gd name="T15" fmla="*/ 1 h 37"/>
                  <a:gd name="T16" fmla="*/ 1 w 29"/>
                  <a:gd name="T17" fmla="*/ 1 h 37"/>
                  <a:gd name="T18" fmla="*/ 1 w 29"/>
                  <a:gd name="T19" fmla="*/ 1 h 37"/>
                  <a:gd name="T20" fmla="*/ 1 w 29"/>
                  <a:gd name="T21" fmla="*/ 1 h 37"/>
                  <a:gd name="T22" fmla="*/ 1 w 29"/>
                  <a:gd name="T23" fmla="*/ 1 h 37"/>
                  <a:gd name="T24" fmla="*/ 1 w 29"/>
                  <a:gd name="T25" fmla="*/ 1 h 37"/>
                  <a:gd name="T26" fmla="*/ 1 w 29"/>
                  <a:gd name="T27" fmla="*/ 1 h 37"/>
                  <a:gd name="T28" fmla="*/ 1 w 29"/>
                  <a:gd name="T29" fmla="*/ 1 h 37"/>
                  <a:gd name="T30" fmla="*/ 1 w 29"/>
                  <a:gd name="T31" fmla="*/ 1 h 37"/>
                  <a:gd name="T32" fmla="*/ 1 w 29"/>
                  <a:gd name="T33" fmla="*/ 1 h 37"/>
                  <a:gd name="T34" fmla="*/ 1 w 29"/>
                  <a:gd name="T35" fmla="*/ 1 h 37"/>
                  <a:gd name="T36" fmla="*/ 1 w 29"/>
                  <a:gd name="T37" fmla="*/ 1 h 37"/>
                  <a:gd name="T38" fmla="*/ 1 w 29"/>
                  <a:gd name="T39" fmla="*/ 1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37"/>
                  <a:gd name="T62" fmla="*/ 29 w 29"/>
                  <a:gd name="T63" fmla="*/ 37 h 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37">
                    <a:moveTo>
                      <a:pt x="29" y="37"/>
                    </a:moveTo>
                    <a:cubicBezTo>
                      <a:pt x="28" y="34"/>
                      <a:pt x="25" y="27"/>
                      <a:pt x="23" y="25"/>
                    </a:cubicBezTo>
                    <a:cubicBezTo>
                      <a:pt x="23" y="23"/>
                      <a:pt x="21" y="21"/>
                      <a:pt x="20" y="21"/>
                    </a:cubicBezTo>
                    <a:cubicBezTo>
                      <a:pt x="24" y="20"/>
                      <a:pt x="27" y="17"/>
                      <a:pt x="27" y="10"/>
                    </a:cubicBezTo>
                    <a:cubicBezTo>
                      <a:pt x="27" y="4"/>
                      <a:pt x="24" y="0"/>
                      <a:pt x="13" y="0"/>
                    </a:cubicBezTo>
                    <a:lnTo>
                      <a:pt x="0" y="0"/>
                    </a:lnTo>
                    <a:lnTo>
                      <a:pt x="0" y="37"/>
                    </a:lnTo>
                    <a:lnTo>
                      <a:pt x="10" y="37"/>
                    </a:lnTo>
                    <a:lnTo>
                      <a:pt x="10" y="22"/>
                    </a:lnTo>
                    <a:cubicBezTo>
                      <a:pt x="12" y="22"/>
                      <a:pt x="13" y="23"/>
                      <a:pt x="14" y="27"/>
                    </a:cubicBezTo>
                    <a:lnTo>
                      <a:pt x="18" y="37"/>
                    </a:lnTo>
                    <a:lnTo>
                      <a:pt x="29" y="37"/>
                    </a:lnTo>
                    <a:close/>
                    <a:moveTo>
                      <a:pt x="12" y="8"/>
                    </a:moveTo>
                    <a:cubicBezTo>
                      <a:pt x="15" y="8"/>
                      <a:pt x="17" y="8"/>
                      <a:pt x="17" y="11"/>
                    </a:cubicBezTo>
                    <a:cubicBezTo>
                      <a:pt x="17" y="14"/>
                      <a:pt x="16" y="15"/>
                      <a:pt x="12" y="15"/>
                    </a:cubicBezTo>
                    <a:lnTo>
                      <a:pt x="10" y="15"/>
                    </a:lnTo>
                    <a:lnTo>
                      <a:pt x="10" y="8"/>
                    </a:lnTo>
                    <a:lnTo>
                      <a:pt x="12"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26" name="Freeform 456"/>
              <p:cNvSpPr>
                <a:spLocks noEditPoints="1"/>
              </p:cNvSpPr>
              <p:nvPr/>
            </p:nvSpPr>
            <p:spPr bwMode="auto">
              <a:xfrm>
                <a:off x="3391" y="2541"/>
                <a:ext cx="19" cy="22"/>
              </a:xfrm>
              <a:custGeom>
                <a:avLst/>
                <a:gdLst>
                  <a:gd name="T0" fmla="*/ 1 w 34"/>
                  <a:gd name="T1" fmla="*/ 1 h 39"/>
                  <a:gd name="T2" fmla="*/ 1 w 34"/>
                  <a:gd name="T3" fmla="*/ 1 h 39"/>
                  <a:gd name="T4" fmla="*/ 1 w 34"/>
                  <a:gd name="T5" fmla="*/ 0 h 39"/>
                  <a:gd name="T6" fmla="*/ 0 w 34"/>
                  <a:gd name="T7" fmla="*/ 1 h 39"/>
                  <a:gd name="T8" fmla="*/ 1 w 34"/>
                  <a:gd name="T9" fmla="*/ 1 h 39"/>
                  <a:gd name="T10" fmla="*/ 1 w 34"/>
                  <a:gd name="T11" fmla="*/ 1 h 39"/>
                  <a:gd name="T12" fmla="*/ 1 w 34"/>
                  <a:gd name="T13" fmla="*/ 1 h 39"/>
                  <a:gd name="T14" fmla="*/ 1 w 34"/>
                  <a:gd name="T15" fmla="*/ 1 h 39"/>
                  <a:gd name="T16" fmla="*/ 1 w 34"/>
                  <a:gd name="T17" fmla="*/ 1 h 39"/>
                  <a:gd name="T18" fmla="*/ 1 w 34"/>
                  <a:gd name="T19" fmla="*/ 1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
                  <a:gd name="T31" fmla="*/ 0 h 39"/>
                  <a:gd name="T32" fmla="*/ 34 w 34"/>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 h="39">
                    <a:moveTo>
                      <a:pt x="17" y="39"/>
                    </a:moveTo>
                    <a:cubicBezTo>
                      <a:pt x="31" y="39"/>
                      <a:pt x="34" y="29"/>
                      <a:pt x="34" y="18"/>
                    </a:cubicBezTo>
                    <a:cubicBezTo>
                      <a:pt x="34" y="10"/>
                      <a:pt x="30" y="0"/>
                      <a:pt x="18" y="0"/>
                    </a:cubicBezTo>
                    <a:cubicBezTo>
                      <a:pt x="8" y="0"/>
                      <a:pt x="0" y="7"/>
                      <a:pt x="0" y="20"/>
                    </a:cubicBezTo>
                    <a:cubicBezTo>
                      <a:pt x="0" y="32"/>
                      <a:pt x="6" y="39"/>
                      <a:pt x="17" y="39"/>
                    </a:cubicBezTo>
                    <a:close/>
                    <a:moveTo>
                      <a:pt x="17" y="31"/>
                    </a:moveTo>
                    <a:cubicBezTo>
                      <a:pt x="13" y="31"/>
                      <a:pt x="11" y="29"/>
                      <a:pt x="11" y="19"/>
                    </a:cubicBezTo>
                    <a:cubicBezTo>
                      <a:pt x="11" y="12"/>
                      <a:pt x="13" y="8"/>
                      <a:pt x="17" y="8"/>
                    </a:cubicBezTo>
                    <a:cubicBezTo>
                      <a:pt x="21" y="8"/>
                      <a:pt x="23" y="10"/>
                      <a:pt x="23" y="19"/>
                    </a:cubicBezTo>
                    <a:cubicBezTo>
                      <a:pt x="23" y="29"/>
                      <a:pt x="22" y="31"/>
                      <a:pt x="17" y="31"/>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27" name="Freeform 458"/>
              <p:cNvSpPr>
                <a:spLocks noEditPoints="1"/>
              </p:cNvSpPr>
              <p:nvPr/>
            </p:nvSpPr>
            <p:spPr bwMode="auto">
              <a:xfrm>
                <a:off x="3442" y="2586"/>
                <a:ext cx="21" cy="9"/>
              </a:xfrm>
              <a:custGeom>
                <a:avLst/>
                <a:gdLst>
                  <a:gd name="T0" fmla="*/ 21 w 21"/>
                  <a:gd name="T1" fmla="*/ 9 h 9"/>
                  <a:gd name="T2" fmla="*/ 20 w 21"/>
                  <a:gd name="T3" fmla="*/ 0 h 9"/>
                  <a:gd name="T4" fmla="*/ 16 w 21"/>
                  <a:gd name="T5" fmla="*/ 0 h 9"/>
                  <a:gd name="T6" fmla="*/ 14 w 21"/>
                  <a:gd name="T7" fmla="*/ 5 h 9"/>
                  <a:gd name="T8" fmla="*/ 13 w 21"/>
                  <a:gd name="T9" fmla="*/ 0 h 9"/>
                  <a:gd name="T10" fmla="*/ 9 w 21"/>
                  <a:gd name="T11" fmla="*/ 0 h 9"/>
                  <a:gd name="T12" fmla="*/ 8 w 21"/>
                  <a:gd name="T13" fmla="*/ 9 h 9"/>
                  <a:gd name="T14" fmla="*/ 11 w 21"/>
                  <a:gd name="T15" fmla="*/ 9 h 9"/>
                  <a:gd name="T16" fmla="*/ 11 w 21"/>
                  <a:gd name="T17" fmla="*/ 4 h 9"/>
                  <a:gd name="T18" fmla="*/ 12 w 21"/>
                  <a:gd name="T19" fmla="*/ 4 h 9"/>
                  <a:gd name="T20" fmla="*/ 13 w 21"/>
                  <a:gd name="T21" fmla="*/ 9 h 9"/>
                  <a:gd name="T22" fmla="*/ 16 w 21"/>
                  <a:gd name="T23" fmla="*/ 9 h 9"/>
                  <a:gd name="T24" fmla="*/ 17 w 21"/>
                  <a:gd name="T25" fmla="*/ 4 h 9"/>
                  <a:gd name="T26" fmla="*/ 17 w 21"/>
                  <a:gd name="T27" fmla="*/ 4 h 9"/>
                  <a:gd name="T28" fmla="*/ 17 w 21"/>
                  <a:gd name="T29" fmla="*/ 9 h 9"/>
                  <a:gd name="T30" fmla="*/ 21 w 21"/>
                  <a:gd name="T31" fmla="*/ 9 h 9"/>
                  <a:gd name="T32" fmla="*/ 8 w 21"/>
                  <a:gd name="T33" fmla="*/ 2 h 9"/>
                  <a:gd name="T34" fmla="*/ 8 w 21"/>
                  <a:gd name="T35" fmla="*/ 0 h 9"/>
                  <a:gd name="T36" fmla="*/ 0 w 21"/>
                  <a:gd name="T37" fmla="*/ 0 h 9"/>
                  <a:gd name="T38" fmla="*/ 0 w 21"/>
                  <a:gd name="T39" fmla="*/ 2 h 9"/>
                  <a:gd name="T40" fmla="*/ 3 w 21"/>
                  <a:gd name="T41" fmla="*/ 2 h 9"/>
                  <a:gd name="T42" fmla="*/ 3 w 21"/>
                  <a:gd name="T43" fmla="*/ 9 h 9"/>
                  <a:gd name="T44" fmla="*/ 5 w 21"/>
                  <a:gd name="T45" fmla="*/ 9 h 9"/>
                  <a:gd name="T46" fmla="*/ 5 w 21"/>
                  <a:gd name="T47" fmla="*/ 2 h 9"/>
                  <a:gd name="T48" fmla="*/ 8 w 21"/>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9"/>
                  <a:gd name="T77" fmla="*/ 21 w 21"/>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9">
                    <a:moveTo>
                      <a:pt x="21" y="9"/>
                    </a:moveTo>
                    <a:lnTo>
                      <a:pt x="20" y="0"/>
                    </a:lnTo>
                    <a:lnTo>
                      <a:pt x="16" y="0"/>
                    </a:lnTo>
                    <a:lnTo>
                      <a:pt x="14" y="5"/>
                    </a:lnTo>
                    <a:lnTo>
                      <a:pt x="13" y="0"/>
                    </a:lnTo>
                    <a:lnTo>
                      <a:pt x="9" y="0"/>
                    </a:lnTo>
                    <a:lnTo>
                      <a:pt x="8" y="9"/>
                    </a:lnTo>
                    <a:lnTo>
                      <a:pt x="11" y="9"/>
                    </a:lnTo>
                    <a:lnTo>
                      <a:pt x="11" y="4"/>
                    </a:lnTo>
                    <a:lnTo>
                      <a:pt x="12" y="4"/>
                    </a:lnTo>
                    <a:lnTo>
                      <a:pt x="13" y="9"/>
                    </a:lnTo>
                    <a:lnTo>
                      <a:pt x="16" y="9"/>
                    </a:lnTo>
                    <a:lnTo>
                      <a:pt x="17" y="4"/>
                    </a:lnTo>
                    <a:lnTo>
                      <a:pt x="17" y="9"/>
                    </a:lnTo>
                    <a:lnTo>
                      <a:pt x="21" y="9"/>
                    </a:lnTo>
                    <a:close/>
                    <a:moveTo>
                      <a:pt x="8" y="2"/>
                    </a:moveTo>
                    <a:lnTo>
                      <a:pt x="8" y="0"/>
                    </a:lnTo>
                    <a:lnTo>
                      <a:pt x="0" y="0"/>
                    </a:lnTo>
                    <a:lnTo>
                      <a:pt x="0" y="2"/>
                    </a:lnTo>
                    <a:lnTo>
                      <a:pt x="3" y="2"/>
                    </a:lnTo>
                    <a:lnTo>
                      <a:pt x="3" y="9"/>
                    </a:lnTo>
                    <a:lnTo>
                      <a:pt x="5" y="9"/>
                    </a:lnTo>
                    <a:lnTo>
                      <a:pt x="5" y="2"/>
                    </a:lnTo>
                    <a:lnTo>
                      <a:pt x="8"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grpSp>
        <p:sp>
          <p:nvSpPr>
            <p:cNvPr id="462" name="Text Box 790"/>
            <p:cNvSpPr txBox="1">
              <a:spLocks noChangeArrowheads="1"/>
            </p:cNvSpPr>
            <p:nvPr/>
          </p:nvSpPr>
          <p:spPr bwMode="auto">
            <a:xfrm>
              <a:off x="5119080" y="1289051"/>
              <a:ext cx="345279"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Tracker 1</a:t>
              </a:r>
            </a:p>
            <a:p>
              <a:pPr algn="ctr" eaLnBrk="1" hangingPunct="1">
                <a:spcAft>
                  <a:spcPct val="0"/>
                </a:spcAft>
                <a:buClr>
                  <a:schemeClr val="bg1"/>
                </a:buClr>
                <a:buFontTx/>
                <a:buNone/>
              </a:pPr>
              <a:r>
                <a:rPr lang="en-GB" altLang="de-DE" sz="600" dirty="0">
                  <a:latin typeface="Infineon Meta-Normal"/>
                </a:rPr>
                <a:t>Tracker 2</a:t>
              </a:r>
            </a:p>
          </p:txBody>
        </p:sp>
        <p:sp>
          <p:nvSpPr>
            <p:cNvPr id="463" name="Text Box 790"/>
            <p:cNvSpPr txBox="1">
              <a:spLocks noChangeArrowheads="1"/>
            </p:cNvSpPr>
            <p:nvPr/>
          </p:nvSpPr>
          <p:spPr bwMode="auto">
            <a:xfrm>
              <a:off x="5048832" y="1606549"/>
              <a:ext cx="393700"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r" eaLnBrk="1" hangingPunct="1">
                <a:spcAft>
                  <a:spcPct val="0"/>
                </a:spcAft>
                <a:buClr>
                  <a:schemeClr val="bg1"/>
                </a:buClr>
                <a:buFontTx/>
                <a:buNone/>
              </a:pPr>
              <a:r>
                <a:rPr lang="en-GB" altLang="de-DE" sz="600" dirty="0">
                  <a:latin typeface="Infineon Meta-Normal"/>
                </a:rPr>
                <a:t>Safe State</a:t>
              </a:r>
            </a:p>
            <a:p>
              <a:pPr algn="r" eaLnBrk="1" hangingPunct="1">
                <a:spcAft>
                  <a:spcPct val="0"/>
                </a:spcAft>
                <a:buClr>
                  <a:schemeClr val="bg1"/>
                </a:buClr>
                <a:buFontTx/>
                <a:buNone/>
              </a:pPr>
              <a:r>
                <a:rPr lang="en-GB" altLang="de-DE" sz="600" dirty="0">
                  <a:latin typeface="Infineon Meta-Normal"/>
                </a:rPr>
                <a:t>Controller</a:t>
              </a:r>
            </a:p>
          </p:txBody>
        </p:sp>
        <p:sp>
          <p:nvSpPr>
            <p:cNvPr id="464" name="Text Box 790"/>
            <p:cNvSpPr txBox="1">
              <a:spLocks noChangeArrowheads="1"/>
            </p:cNvSpPr>
            <p:nvPr/>
          </p:nvSpPr>
          <p:spPr bwMode="auto">
            <a:xfrm>
              <a:off x="4371916" y="1668463"/>
              <a:ext cx="471183" cy="1347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800" dirty="0">
                  <a:latin typeface="Infineon Meta-Normal"/>
                </a:rPr>
                <a:t>TLF35584</a:t>
              </a:r>
            </a:p>
          </p:txBody>
        </p:sp>
        <p:sp>
          <p:nvSpPr>
            <p:cNvPr id="465" name="Text Box 790"/>
            <p:cNvSpPr txBox="1">
              <a:spLocks noChangeArrowheads="1"/>
            </p:cNvSpPr>
            <p:nvPr/>
          </p:nvSpPr>
          <p:spPr bwMode="auto">
            <a:xfrm>
              <a:off x="3774070" y="1606549"/>
              <a:ext cx="561975"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Window/Q&amp;A-</a:t>
              </a:r>
            </a:p>
            <a:p>
              <a:pPr eaLnBrk="1" hangingPunct="1">
                <a:spcAft>
                  <a:spcPct val="0"/>
                </a:spcAft>
                <a:buClr>
                  <a:schemeClr val="bg1"/>
                </a:buClr>
                <a:buFontTx/>
                <a:buNone/>
              </a:pPr>
              <a:r>
                <a:rPr lang="en-GB" altLang="de-DE" sz="600" dirty="0">
                  <a:latin typeface="Infineon Meta-Normal"/>
                </a:rPr>
                <a:t>Watchdog</a:t>
              </a:r>
            </a:p>
          </p:txBody>
        </p:sp>
        <p:sp>
          <p:nvSpPr>
            <p:cNvPr id="466" name="Text Box 790"/>
            <p:cNvSpPr txBox="1">
              <a:spLocks noChangeArrowheads="1"/>
            </p:cNvSpPr>
            <p:nvPr/>
          </p:nvSpPr>
          <p:spPr bwMode="auto">
            <a:xfrm>
              <a:off x="3774070" y="1290638"/>
              <a:ext cx="236537"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err="1">
                  <a:latin typeface="Infineon Meta-Normal"/>
                </a:rPr>
                <a:t>StBy</a:t>
              </a:r>
              <a:r>
                <a:rPr lang="en-GB" altLang="de-DE" sz="600" dirty="0">
                  <a:latin typeface="Infineon Meta-Normal"/>
                </a:rPr>
                <a:t>-</a:t>
              </a:r>
            </a:p>
            <a:p>
              <a:pPr eaLnBrk="1" hangingPunct="1">
                <a:spcAft>
                  <a:spcPct val="0"/>
                </a:spcAft>
                <a:buClr>
                  <a:schemeClr val="bg1"/>
                </a:buClr>
                <a:buFontTx/>
                <a:buNone/>
              </a:pPr>
              <a:r>
                <a:rPr lang="en-GB" altLang="de-DE" sz="600" dirty="0">
                  <a:latin typeface="Infineon Meta-Normal"/>
                </a:rPr>
                <a:t>LDO</a:t>
              </a:r>
            </a:p>
          </p:txBody>
        </p:sp>
        <p:sp>
          <p:nvSpPr>
            <p:cNvPr id="467" name="Text Box 790"/>
            <p:cNvSpPr txBox="1">
              <a:spLocks noChangeArrowheads="1"/>
            </p:cNvSpPr>
            <p:nvPr/>
          </p:nvSpPr>
          <p:spPr bwMode="auto">
            <a:xfrm>
              <a:off x="4010607" y="1290638"/>
              <a:ext cx="304800"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µC-LDO</a:t>
              </a:r>
            </a:p>
          </p:txBody>
        </p:sp>
        <p:sp>
          <p:nvSpPr>
            <p:cNvPr id="468" name="Text Box 790"/>
            <p:cNvSpPr txBox="1">
              <a:spLocks noChangeArrowheads="1"/>
            </p:cNvSpPr>
            <p:nvPr/>
          </p:nvSpPr>
          <p:spPr bwMode="auto">
            <a:xfrm>
              <a:off x="4353507" y="1290638"/>
              <a:ext cx="341314"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Ref-LDO</a:t>
              </a:r>
            </a:p>
          </p:txBody>
        </p:sp>
        <p:sp>
          <p:nvSpPr>
            <p:cNvPr id="469" name="Text Box 790"/>
            <p:cNvSpPr txBox="1">
              <a:spLocks noChangeArrowheads="1"/>
            </p:cNvSpPr>
            <p:nvPr/>
          </p:nvSpPr>
          <p:spPr bwMode="auto">
            <a:xfrm>
              <a:off x="4696407" y="1290638"/>
              <a:ext cx="369889"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de-DE" sz="600" dirty="0">
                  <a:latin typeface="Infineon Meta-Normal"/>
                </a:rPr>
                <a:t>Com-LDO</a:t>
              </a:r>
            </a:p>
          </p:txBody>
        </p:sp>
        <p:sp>
          <p:nvSpPr>
            <p:cNvPr id="470" name="Text Box 791"/>
            <p:cNvSpPr txBox="1">
              <a:spLocks noChangeArrowheads="1"/>
            </p:cNvSpPr>
            <p:nvPr/>
          </p:nvSpPr>
          <p:spPr bwMode="auto">
            <a:xfrm>
              <a:off x="3224795" y="1154095"/>
              <a:ext cx="477837" cy="303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Battery (KL30)</a:t>
              </a:r>
            </a:p>
            <a:p>
              <a:pPr eaLnBrk="1" hangingPunct="1">
                <a:spcAft>
                  <a:spcPct val="0"/>
                </a:spcAft>
                <a:buClr>
                  <a:schemeClr val="tx1"/>
                </a:buClr>
                <a:buFontTx/>
                <a:buNone/>
              </a:pPr>
              <a:r>
                <a:rPr lang="en-GB" altLang="de-DE" sz="600" dirty="0">
                  <a:latin typeface="Infineon Meta-Normal"/>
                </a:rPr>
                <a:t>Key (KL15)</a:t>
              </a:r>
            </a:p>
          </p:txBody>
        </p:sp>
        <p:sp>
          <p:nvSpPr>
            <p:cNvPr id="471" name="Text Box 790"/>
            <p:cNvSpPr txBox="1">
              <a:spLocks noChangeArrowheads="1"/>
            </p:cNvSpPr>
            <p:nvPr/>
          </p:nvSpPr>
          <p:spPr bwMode="auto">
            <a:xfrm rot="16200000">
              <a:off x="3615942" y="1996110"/>
              <a:ext cx="319430" cy="1098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5V/0.15A</a:t>
              </a:r>
            </a:p>
          </p:txBody>
        </p:sp>
        <p:sp>
          <p:nvSpPr>
            <p:cNvPr id="472" name="Text Box 790"/>
            <p:cNvSpPr txBox="1">
              <a:spLocks noChangeArrowheads="1"/>
            </p:cNvSpPr>
            <p:nvPr/>
          </p:nvSpPr>
          <p:spPr bwMode="auto">
            <a:xfrm rot="16200000">
              <a:off x="3804856" y="1997699"/>
              <a:ext cx="319430" cy="1098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5V/0.15A</a:t>
              </a:r>
            </a:p>
          </p:txBody>
        </p:sp>
        <p:sp>
          <p:nvSpPr>
            <p:cNvPr id="473" name="Text Box 790"/>
            <p:cNvSpPr txBox="1">
              <a:spLocks noChangeArrowheads="1"/>
            </p:cNvSpPr>
            <p:nvPr/>
          </p:nvSpPr>
          <p:spPr bwMode="auto">
            <a:xfrm rot="16200000">
              <a:off x="4166804" y="2221536"/>
              <a:ext cx="319430" cy="1098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5V/0.15A</a:t>
              </a:r>
            </a:p>
          </p:txBody>
        </p:sp>
        <p:sp>
          <p:nvSpPr>
            <p:cNvPr id="474" name="Text Box 790"/>
            <p:cNvSpPr txBox="1">
              <a:spLocks noChangeArrowheads="1"/>
            </p:cNvSpPr>
            <p:nvPr/>
          </p:nvSpPr>
          <p:spPr bwMode="auto">
            <a:xfrm rot="16200000">
              <a:off x="4216689" y="2096123"/>
              <a:ext cx="587959" cy="1098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3.3V or 5V/10mA</a:t>
              </a:r>
            </a:p>
          </p:txBody>
        </p:sp>
        <p:sp>
          <p:nvSpPr>
            <p:cNvPr id="475" name="Text Box 790"/>
            <p:cNvSpPr txBox="1">
              <a:spLocks noChangeArrowheads="1"/>
            </p:cNvSpPr>
            <p:nvPr/>
          </p:nvSpPr>
          <p:spPr bwMode="auto">
            <a:xfrm rot="16200000">
              <a:off x="4428293" y="2094535"/>
              <a:ext cx="561634" cy="1098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3.3V or 5V/</a:t>
              </a:r>
              <a:r>
                <a:rPr lang="en-GB" altLang="de-DE" sz="600" dirty="0">
                  <a:latin typeface="Verdana"/>
                </a:rPr>
                <a:t>0</a:t>
              </a:r>
              <a:r>
                <a:rPr lang="en-GB" altLang="de-DE" sz="600" dirty="0">
                  <a:latin typeface="Arial" pitchFamily="34" charset="0"/>
                </a:rPr>
                <a:t>.6</a:t>
              </a:r>
              <a:r>
                <a:rPr lang="en-GB" altLang="de-DE" sz="600" dirty="0">
                  <a:latin typeface="Infineon Meta-Normal"/>
                </a:rPr>
                <a:t>A</a:t>
              </a:r>
            </a:p>
          </p:txBody>
        </p:sp>
        <p:sp>
          <p:nvSpPr>
            <p:cNvPr id="476" name="Text Box 790"/>
            <p:cNvSpPr txBox="1">
              <a:spLocks noChangeArrowheads="1"/>
            </p:cNvSpPr>
            <p:nvPr/>
          </p:nvSpPr>
          <p:spPr bwMode="auto">
            <a:xfrm rot="16200000">
              <a:off x="4992729" y="2022305"/>
              <a:ext cx="277306" cy="1098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5V/0.2A</a:t>
              </a:r>
            </a:p>
          </p:txBody>
        </p:sp>
        <p:sp>
          <p:nvSpPr>
            <p:cNvPr id="477" name="Text Box 790"/>
            <p:cNvSpPr txBox="1">
              <a:spLocks noChangeArrowheads="1"/>
            </p:cNvSpPr>
            <p:nvPr/>
          </p:nvSpPr>
          <p:spPr bwMode="auto">
            <a:xfrm>
              <a:off x="3039599" y="2538413"/>
              <a:ext cx="598993" cy="202188"/>
            </a:xfrm>
            <a:prstGeom prst="rect">
              <a:avLst/>
            </a:prstGeom>
            <a:solidFill>
              <a:schemeClr val="tx2">
                <a:lumMod val="60000"/>
                <a:lumOff val="4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PRNDL Switches</a:t>
              </a:r>
            </a:p>
            <a:p>
              <a:pPr algn="ctr" eaLnBrk="1" hangingPunct="1">
                <a:spcAft>
                  <a:spcPct val="0"/>
                </a:spcAft>
                <a:buClr>
                  <a:schemeClr val="bg1"/>
                </a:buClr>
                <a:buFontTx/>
                <a:buNone/>
              </a:pPr>
              <a:r>
                <a:rPr lang="en-GB" altLang="de-DE" sz="600" dirty="0">
                  <a:latin typeface="Infineon Meta-Normal"/>
                </a:rPr>
                <a:t>TLE4964</a:t>
              </a:r>
            </a:p>
          </p:txBody>
        </p:sp>
        <p:sp>
          <p:nvSpPr>
            <p:cNvPr id="478" name="Text Box 790"/>
            <p:cNvSpPr txBox="1">
              <a:spLocks noChangeArrowheads="1"/>
            </p:cNvSpPr>
            <p:nvPr/>
          </p:nvSpPr>
          <p:spPr bwMode="auto">
            <a:xfrm>
              <a:off x="2957572" y="2936876"/>
              <a:ext cx="763048"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Shift Position Sensor</a:t>
              </a:r>
            </a:p>
            <a:p>
              <a:pPr algn="ctr" eaLnBrk="1" hangingPunct="1">
                <a:spcAft>
                  <a:spcPct val="0"/>
                </a:spcAft>
                <a:buClr>
                  <a:schemeClr val="bg1"/>
                </a:buClr>
                <a:buFontTx/>
                <a:buNone/>
              </a:pPr>
              <a:r>
                <a:rPr lang="en-GB" altLang="de-DE" sz="600" dirty="0">
                  <a:latin typeface="Infineon Meta-Normal"/>
                </a:rPr>
                <a:t>TLE4997/98/6x</a:t>
              </a:r>
            </a:p>
          </p:txBody>
        </p:sp>
        <p:sp>
          <p:nvSpPr>
            <p:cNvPr id="479" name="Text Box 790"/>
            <p:cNvSpPr txBox="1">
              <a:spLocks noChangeArrowheads="1"/>
            </p:cNvSpPr>
            <p:nvPr/>
          </p:nvSpPr>
          <p:spPr bwMode="auto">
            <a:xfrm>
              <a:off x="3094920" y="3964805"/>
              <a:ext cx="488351"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Temperature</a:t>
              </a:r>
            </a:p>
            <a:p>
              <a:pPr algn="ctr" eaLnBrk="1" hangingPunct="1">
                <a:spcAft>
                  <a:spcPct val="0"/>
                </a:spcAft>
                <a:buClr>
                  <a:schemeClr val="tx1"/>
                </a:buClr>
                <a:buFontTx/>
                <a:buNone/>
              </a:pPr>
              <a:r>
                <a:rPr lang="en-GB" altLang="de-DE" sz="600" dirty="0">
                  <a:latin typeface="Infineon Meta-Normal"/>
                </a:rPr>
                <a:t>Sensor</a:t>
              </a:r>
            </a:p>
          </p:txBody>
        </p:sp>
        <p:sp>
          <p:nvSpPr>
            <p:cNvPr id="480" name="Text Box 790"/>
            <p:cNvSpPr txBox="1">
              <a:spLocks noChangeArrowheads="1"/>
            </p:cNvSpPr>
            <p:nvPr/>
          </p:nvSpPr>
          <p:spPr bwMode="auto">
            <a:xfrm>
              <a:off x="3074887" y="4382503"/>
              <a:ext cx="528411" cy="303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Rotor Position</a:t>
              </a:r>
            </a:p>
            <a:p>
              <a:pPr algn="ctr" eaLnBrk="1" hangingPunct="1">
                <a:spcAft>
                  <a:spcPct val="0"/>
                </a:spcAft>
                <a:buClr>
                  <a:schemeClr val="tx1"/>
                </a:buClr>
                <a:buFontTx/>
                <a:buNone/>
              </a:pPr>
              <a:r>
                <a:rPr lang="en-GB" altLang="de-DE" sz="600" dirty="0" err="1">
                  <a:latin typeface="Infineon Meta-Normal"/>
                </a:rPr>
                <a:t>iGMR</a:t>
              </a:r>
              <a:r>
                <a:rPr lang="en-GB" altLang="de-DE" sz="600" dirty="0">
                  <a:latin typeface="Infineon Meta-Normal"/>
                </a:rPr>
                <a:t> Sensor</a:t>
              </a:r>
            </a:p>
            <a:p>
              <a:pPr algn="ctr" eaLnBrk="1" hangingPunct="1">
                <a:spcAft>
                  <a:spcPct val="0"/>
                </a:spcAft>
                <a:buClr>
                  <a:schemeClr val="tx1"/>
                </a:buClr>
                <a:buFontTx/>
                <a:buNone/>
              </a:pPr>
              <a:r>
                <a:rPr lang="en-GB" altLang="de-DE" sz="600" dirty="0">
                  <a:latin typeface="Infineon Meta-Normal"/>
                </a:rPr>
                <a:t>TLE5012B</a:t>
              </a:r>
            </a:p>
          </p:txBody>
        </p:sp>
        <p:sp>
          <p:nvSpPr>
            <p:cNvPr id="481" name="Text Box 790"/>
            <p:cNvSpPr txBox="1">
              <a:spLocks noChangeArrowheads="1"/>
            </p:cNvSpPr>
            <p:nvPr/>
          </p:nvSpPr>
          <p:spPr bwMode="auto">
            <a:xfrm>
              <a:off x="3786655" y="5845175"/>
              <a:ext cx="398693"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err="1">
                  <a:latin typeface="Infineon Meta-Normal"/>
                </a:rPr>
                <a:t>FlexRay</a:t>
              </a:r>
              <a:endParaRPr lang="en-GB" altLang="de-DE" sz="600" dirty="0">
                <a:latin typeface="Infineon Meta-Normal"/>
              </a:endParaRPr>
            </a:p>
            <a:p>
              <a:pPr algn="ctr" eaLnBrk="1" hangingPunct="1">
                <a:spcAft>
                  <a:spcPct val="0"/>
                </a:spcAft>
                <a:buClr>
                  <a:schemeClr val="bg1"/>
                </a:buClr>
                <a:buFontTx/>
                <a:buNone/>
              </a:pPr>
              <a:r>
                <a:rPr lang="en-GB" altLang="de-DE" sz="600" dirty="0">
                  <a:latin typeface="Infineon Meta-Normal"/>
                </a:rPr>
                <a:t>TLE9221SX</a:t>
              </a:r>
            </a:p>
          </p:txBody>
        </p:sp>
        <p:sp>
          <p:nvSpPr>
            <p:cNvPr id="482" name="Text Box 790"/>
            <p:cNvSpPr txBox="1">
              <a:spLocks noChangeArrowheads="1"/>
            </p:cNvSpPr>
            <p:nvPr/>
          </p:nvSpPr>
          <p:spPr bwMode="auto">
            <a:xfrm>
              <a:off x="4424376" y="5845175"/>
              <a:ext cx="366264"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CAN</a:t>
              </a:r>
            </a:p>
            <a:p>
              <a:pPr algn="ctr" eaLnBrk="1" hangingPunct="1">
                <a:spcAft>
                  <a:spcPct val="0"/>
                </a:spcAft>
                <a:buClr>
                  <a:schemeClr val="bg1"/>
                </a:buClr>
                <a:buFontTx/>
                <a:buNone/>
              </a:pPr>
              <a:r>
                <a:rPr lang="en-GB" altLang="de-DE" sz="600" dirty="0">
                  <a:latin typeface="Infineon Meta-Normal"/>
                </a:rPr>
                <a:t>TLE7250G</a:t>
              </a:r>
            </a:p>
          </p:txBody>
        </p:sp>
        <p:sp>
          <p:nvSpPr>
            <p:cNvPr id="483" name="Text Box 790"/>
            <p:cNvSpPr txBox="1">
              <a:spLocks noChangeArrowheads="1"/>
            </p:cNvSpPr>
            <p:nvPr/>
          </p:nvSpPr>
          <p:spPr bwMode="auto">
            <a:xfrm>
              <a:off x="4986746" y="5845175"/>
              <a:ext cx="484536"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LIN</a:t>
              </a:r>
            </a:p>
            <a:p>
              <a:pPr algn="ctr" eaLnBrk="1" hangingPunct="1">
                <a:spcAft>
                  <a:spcPct val="0"/>
                </a:spcAft>
                <a:buClr>
                  <a:schemeClr val="bg1"/>
                </a:buClr>
                <a:buFontTx/>
                <a:buNone/>
              </a:pPr>
              <a:r>
                <a:rPr lang="en-GB" altLang="de-DE" sz="600" dirty="0">
                  <a:latin typeface="Infineon Meta-Normal"/>
                </a:rPr>
                <a:t>TLE7259-3GE</a:t>
              </a:r>
            </a:p>
          </p:txBody>
        </p:sp>
        <p:sp>
          <p:nvSpPr>
            <p:cNvPr id="484" name="Text Box 790"/>
            <p:cNvSpPr txBox="1">
              <a:spLocks noChangeArrowheads="1"/>
            </p:cNvSpPr>
            <p:nvPr/>
          </p:nvSpPr>
          <p:spPr bwMode="auto">
            <a:xfrm>
              <a:off x="4391313" y="5573714"/>
              <a:ext cx="429214"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TLE9250SJ</a:t>
              </a:r>
              <a:r>
                <a:rPr lang="en-GB" altLang="de-DE" sz="600" baseline="30000" dirty="0">
                  <a:latin typeface="Infineon Meta-Normal"/>
                </a:rPr>
                <a:t>1)</a:t>
              </a:r>
            </a:p>
          </p:txBody>
        </p:sp>
        <p:sp>
          <p:nvSpPr>
            <p:cNvPr id="485" name="Text Box 790"/>
            <p:cNvSpPr txBox="1">
              <a:spLocks noChangeArrowheads="1"/>
            </p:cNvSpPr>
            <p:nvPr/>
          </p:nvSpPr>
          <p:spPr bwMode="auto">
            <a:xfrm>
              <a:off x="3119686" y="5695951"/>
              <a:ext cx="486442" cy="235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r>
                <a:rPr lang="en-GB" altLang="de-DE" sz="700" dirty="0">
                  <a:latin typeface="Infineon Meta-Normal"/>
                </a:rPr>
                <a:t>Powertrain</a:t>
              </a:r>
            </a:p>
            <a:p>
              <a:pPr algn="ctr" eaLnBrk="1" hangingPunct="1">
                <a:spcAft>
                  <a:spcPct val="0"/>
                </a:spcAft>
                <a:buClr>
                  <a:srgbClr val="00214A"/>
                </a:buClr>
                <a:buFontTx/>
                <a:buNone/>
              </a:pPr>
              <a:r>
                <a:rPr lang="en-GB" altLang="de-DE" sz="700" dirty="0" err="1">
                  <a:latin typeface="Infineon Meta-Normal"/>
                </a:rPr>
                <a:t>FlexRay</a:t>
              </a:r>
              <a:endParaRPr lang="en-GB" altLang="de-DE" sz="700" dirty="0">
                <a:latin typeface="Infineon Meta-Normal"/>
              </a:endParaRPr>
            </a:p>
          </p:txBody>
        </p:sp>
        <p:sp>
          <p:nvSpPr>
            <p:cNvPr id="486" name="Text Box 790"/>
            <p:cNvSpPr txBox="1">
              <a:spLocks noChangeArrowheads="1"/>
            </p:cNvSpPr>
            <p:nvPr/>
          </p:nvSpPr>
          <p:spPr bwMode="auto">
            <a:xfrm>
              <a:off x="3226679" y="6353176"/>
              <a:ext cx="1415454" cy="11794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r>
                <a:rPr lang="en-GB" altLang="de-DE" sz="700" dirty="0">
                  <a:latin typeface="Infineon Meta-Normal"/>
                </a:rPr>
                <a:t>Diagnostic/Instrumentation CAN</a:t>
              </a:r>
            </a:p>
          </p:txBody>
        </p:sp>
        <p:sp>
          <p:nvSpPr>
            <p:cNvPr id="487" name="Text Box 790"/>
            <p:cNvSpPr txBox="1">
              <a:spLocks noChangeArrowheads="1"/>
            </p:cNvSpPr>
            <p:nvPr/>
          </p:nvSpPr>
          <p:spPr bwMode="auto">
            <a:xfrm>
              <a:off x="4873402" y="6365875"/>
              <a:ext cx="709635" cy="235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rgbClr val="00214A"/>
                </a:buClr>
                <a:buFontTx/>
                <a:buNone/>
              </a:pPr>
              <a:r>
                <a:rPr lang="en-GB" altLang="de-DE" sz="700" dirty="0">
                  <a:latin typeface="Infineon Meta-Normal"/>
                </a:rPr>
                <a:t>Diagnostic/</a:t>
              </a:r>
            </a:p>
            <a:p>
              <a:pPr algn="ctr" eaLnBrk="1" hangingPunct="1">
                <a:spcAft>
                  <a:spcPct val="0"/>
                </a:spcAft>
                <a:buClr>
                  <a:srgbClr val="00214A"/>
                </a:buClr>
                <a:buFontTx/>
                <a:buNone/>
              </a:pPr>
              <a:r>
                <a:rPr lang="en-GB" altLang="de-DE" sz="700" dirty="0">
                  <a:latin typeface="Infineon Meta-Normal"/>
                </a:rPr>
                <a:t>Instrumentation</a:t>
              </a:r>
            </a:p>
          </p:txBody>
        </p:sp>
        <p:sp>
          <p:nvSpPr>
            <p:cNvPr id="488" name="Text Box 790"/>
            <p:cNvSpPr txBox="1">
              <a:spLocks noChangeArrowheads="1"/>
            </p:cNvSpPr>
            <p:nvPr/>
          </p:nvSpPr>
          <p:spPr bwMode="auto">
            <a:xfrm>
              <a:off x="5849150" y="2005013"/>
              <a:ext cx="375801" cy="3369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700" dirty="0">
                  <a:latin typeface="Infineon Meta-Normal"/>
                </a:rPr>
                <a:t>3-Phase</a:t>
              </a:r>
            </a:p>
            <a:p>
              <a:pPr algn="ctr" eaLnBrk="1" hangingPunct="1">
                <a:spcAft>
                  <a:spcPct val="0"/>
                </a:spcAft>
                <a:buClr>
                  <a:schemeClr val="bg1"/>
                </a:buClr>
                <a:buFontTx/>
                <a:buNone/>
              </a:pPr>
              <a:r>
                <a:rPr lang="en-GB" altLang="de-DE" sz="700" dirty="0">
                  <a:latin typeface="Infineon Meta-Normal"/>
                </a:rPr>
                <a:t>Driver IC</a:t>
              </a:r>
            </a:p>
            <a:p>
              <a:pPr algn="ctr" eaLnBrk="1" hangingPunct="1">
                <a:spcAft>
                  <a:spcPct val="0"/>
                </a:spcAft>
                <a:buClr>
                  <a:schemeClr val="bg1"/>
                </a:buClr>
                <a:buFontTx/>
                <a:buNone/>
              </a:pPr>
              <a:r>
                <a:rPr lang="en-GB" altLang="de-DE" sz="600" dirty="0">
                  <a:latin typeface="Infineon Meta-Normal"/>
                </a:rPr>
                <a:t>TLE9180</a:t>
              </a:r>
            </a:p>
          </p:txBody>
        </p:sp>
        <p:sp>
          <p:nvSpPr>
            <p:cNvPr id="489" name="Text Box 790"/>
            <p:cNvSpPr txBox="1">
              <a:spLocks noChangeArrowheads="1"/>
            </p:cNvSpPr>
            <p:nvPr/>
          </p:nvSpPr>
          <p:spPr bwMode="auto">
            <a:xfrm>
              <a:off x="5849150" y="3189288"/>
              <a:ext cx="375801" cy="3369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700" dirty="0">
                  <a:latin typeface="Infineon Meta-Normal"/>
                </a:rPr>
                <a:t>3-Phase</a:t>
              </a:r>
            </a:p>
            <a:p>
              <a:pPr algn="ctr" eaLnBrk="1" hangingPunct="1">
                <a:spcAft>
                  <a:spcPct val="0"/>
                </a:spcAft>
                <a:buClr>
                  <a:schemeClr val="bg1"/>
                </a:buClr>
                <a:buFontTx/>
                <a:buNone/>
              </a:pPr>
              <a:r>
                <a:rPr lang="en-GB" altLang="de-DE" sz="700" dirty="0">
                  <a:latin typeface="Infineon Meta-Normal"/>
                </a:rPr>
                <a:t>Driver IC</a:t>
              </a:r>
            </a:p>
            <a:p>
              <a:pPr algn="ctr" eaLnBrk="1" hangingPunct="1">
                <a:spcAft>
                  <a:spcPct val="0"/>
                </a:spcAft>
                <a:buClr>
                  <a:schemeClr val="bg1"/>
                </a:buClr>
                <a:buFontTx/>
                <a:buNone/>
              </a:pPr>
              <a:r>
                <a:rPr lang="en-GB" altLang="de-DE" sz="600" dirty="0">
                  <a:latin typeface="Infineon Meta-Normal"/>
                </a:rPr>
                <a:t>TLE9180</a:t>
              </a:r>
            </a:p>
          </p:txBody>
        </p:sp>
        <p:sp>
          <p:nvSpPr>
            <p:cNvPr id="490" name="Text Box 790"/>
            <p:cNvSpPr txBox="1">
              <a:spLocks noChangeArrowheads="1"/>
            </p:cNvSpPr>
            <p:nvPr/>
          </p:nvSpPr>
          <p:spPr bwMode="auto">
            <a:xfrm>
              <a:off x="5849150" y="4386262"/>
              <a:ext cx="375801" cy="3369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700" dirty="0">
                  <a:latin typeface="Infineon Meta-Normal"/>
                </a:rPr>
                <a:t>3-Phase</a:t>
              </a:r>
            </a:p>
            <a:p>
              <a:pPr algn="ctr" eaLnBrk="1" hangingPunct="1">
                <a:spcAft>
                  <a:spcPct val="0"/>
                </a:spcAft>
                <a:buClr>
                  <a:schemeClr val="bg1"/>
                </a:buClr>
                <a:buFontTx/>
                <a:buNone/>
              </a:pPr>
              <a:r>
                <a:rPr lang="en-GB" altLang="de-DE" sz="700" dirty="0">
                  <a:latin typeface="Infineon Meta-Normal"/>
                </a:rPr>
                <a:t>Driver IC</a:t>
              </a:r>
            </a:p>
            <a:p>
              <a:pPr algn="ctr" eaLnBrk="1" hangingPunct="1">
                <a:spcAft>
                  <a:spcPct val="0"/>
                </a:spcAft>
                <a:buClr>
                  <a:schemeClr val="bg1"/>
                </a:buClr>
                <a:buFontTx/>
                <a:buNone/>
              </a:pPr>
              <a:r>
                <a:rPr lang="en-GB" altLang="de-DE" sz="600" dirty="0">
                  <a:latin typeface="Infineon Meta-Normal"/>
                </a:rPr>
                <a:t>TLE9180</a:t>
              </a:r>
            </a:p>
          </p:txBody>
        </p:sp>
        <p:sp>
          <p:nvSpPr>
            <p:cNvPr id="491" name="Text Box 790"/>
            <p:cNvSpPr txBox="1">
              <a:spLocks noChangeArrowheads="1"/>
            </p:cNvSpPr>
            <p:nvPr/>
          </p:nvSpPr>
          <p:spPr bwMode="auto">
            <a:xfrm>
              <a:off x="5849150" y="5570538"/>
              <a:ext cx="375801" cy="3369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700" dirty="0">
                  <a:latin typeface="Infineon Meta-Normal"/>
                </a:rPr>
                <a:t>3-Phase</a:t>
              </a:r>
            </a:p>
            <a:p>
              <a:pPr algn="ctr" eaLnBrk="1" hangingPunct="1">
                <a:spcAft>
                  <a:spcPct val="0"/>
                </a:spcAft>
                <a:buClr>
                  <a:schemeClr val="bg1"/>
                </a:buClr>
                <a:buFontTx/>
                <a:buNone/>
              </a:pPr>
              <a:r>
                <a:rPr lang="en-GB" altLang="de-DE" sz="700" dirty="0">
                  <a:latin typeface="Infineon Meta-Normal"/>
                </a:rPr>
                <a:t>Driver IC</a:t>
              </a:r>
            </a:p>
            <a:p>
              <a:pPr algn="ctr" eaLnBrk="1" hangingPunct="1">
                <a:spcAft>
                  <a:spcPct val="0"/>
                </a:spcAft>
                <a:buClr>
                  <a:schemeClr val="bg1"/>
                </a:buClr>
                <a:buFontTx/>
                <a:buNone/>
              </a:pPr>
              <a:r>
                <a:rPr lang="en-GB" altLang="de-DE" sz="600" dirty="0">
                  <a:latin typeface="Infineon Meta-Normal"/>
                </a:rPr>
                <a:t>TLE9180</a:t>
              </a:r>
            </a:p>
          </p:txBody>
        </p:sp>
        <p:sp>
          <p:nvSpPr>
            <p:cNvPr id="492" name="Text Box 791"/>
            <p:cNvSpPr txBox="1">
              <a:spLocks noChangeArrowheads="1"/>
            </p:cNvSpPr>
            <p:nvPr/>
          </p:nvSpPr>
          <p:spPr bwMode="auto">
            <a:xfrm>
              <a:off x="7874582" y="1609726"/>
              <a:ext cx="477838" cy="303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Battery (KL30)</a:t>
              </a:r>
            </a:p>
            <a:p>
              <a:pPr eaLnBrk="1" hangingPunct="1">
                <a:spcAft>
                  <a:spcPct val="0"/>
                </a:spcAft>
                <a:buClr>
                  <a:schemeClr val="tx1"/>
                </a:buClr>
                <a:buFontTx/>
                <a:buNone/>
              </a:pPr>
              <a:r>
                <a:rPr lang="en-GB" altLang="de-DE" sz="600" dirty="0">
                  <a:latin typeface="Infineon Meta-Normal"/>
                </a:rPr>
                <a:t>Key (KL15)</a:t>
              </a:r>
            </a:p>
          </p:txBody>
        </p:sp>
        <p:sp>
          <p:nvSpPr>
            <p:cNvPr id="493" name="Text Box 791"/>
            <p:cNvSpPr txBox="1">
              <a:spLocks noChangeArrowheads="1"/>
            </p:cNvSpPr>
            <p:nvPr/>
          </p:nvSpPr>
          <p:spPr bwMode="auto">
            <a:xfrm>
              <a:off x="7531682" y="2290763"/>
              <a:ext cx="266700"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1</a:t>
              </a:r>
              <a:r>
                <a:rPr lang="en-GB" altLang="de-DE" sz="600" baseline="30000" dirty="0">
                  <a:latin typeface="Infineon Meta-Normal"/>
                </a:rPr>
                <a:t>st</a:t>
              </a:r>
              <a:r>
                <a:rPr lang="en-GB" altLang="de-DE" sz="600" dirty="0">
                  <a:latin typeface="Infineon Meta-Normal"/>
                </a:rPr>
                <a:t> </a:t>
              </a:r>
            </a:p>
            <a:p>
              <a:pPr eaLnBrk="1" hangingPunct="1">
                <a:spcAft>
                  <a:spcPct val="0"/>
                </a:spcAft>
                <a:buClr>
                  <a:schemeClr val="tx1"/>
                </a:buClr>
                <a:buFontTx/>
                <a:buNone/>
              </a:pPr>
              <a:r>
                <a:rPr lang="en-GB" altLang="de-DE" sz="600" dirty="0">
                  <a:latin typeface="Infineon Meta-Normal"/>
                </a:rPr>
                <a:t>Clutch</a:t>
              </a:r>
            </a:p>
          </p:txBody>
        </p:sp>
        <p:sp>
          <p:nvSpPr>
            <p:cNvPr id="494" name="Text Box 791"/>
            <p:cNvSpPr txBox="1">
              <a:spLocks noChangeArrowheads="1"/>
            </p:cNvSpPr>
            <p:nvPr/>
          </p:nvSpPr>
          <p:spPr bwMode="auto">
            <a:xfrm>
              <a:off x="7572957" y="2111374"/>
              <a:ext cx="104775"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M</a:t>
              </a:r>
            </a:p>
          </p:txBody>
        </p:sp>
        <p:sp>
          <p:nvSpPr>
            <p:cNvPr id="495" name="Text Box 791"/>
            <p:cNvSpPr txBox="1">
              <a:spLocks noChangeArrowheads="1"/>
            </p:cNvSpPr>
            <p:nvPr/>
          </p:nvSpPr>
          <p:spPr bwMode="auto">
            <a:xfrm>
              <a:off x="7572957" y="3300413"/>
              <a:ext cx="104775"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M</a:t>
              </a:r>
            </a:p>
          </p:txBody>
        </p:sp>
        <p:sp>
          <p:nvSpPr>
            <p:cNvPr id="496" name="Text Box 791"/>
            <p:cNvSpPr txBox="1">
              <a:spLocks noChangeArrowheads="1"/>
            </p:cNvSpPr>
            <p:nvPr/>
          </p:nvSpPr>
          <p:spPr bwMode="auto">
            <a:xfrm>
              <a:off x="7572957" y="4487863"/>
              <a:ext cx="104775"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M</a:t>
              </a:r>
            </a:p>
          </p:txBody>
        </p:sp>
        <p:sp>
          <p:nvSpPr>
            <p:cNvPr id="497" name="Text Box 791"/>
            <p:cNvSpPr txBox="1">
              <a:spLocks noChangeArrowheads="1"/>
            </p:cNvSpPr>
            <p:nvPr/>
          </p:nvSpPr>
          <p:spPr bwMode="auto">
            <a:xfrm>
              <a:off x="7572957" y="5676900"/>
              <a:ext cx="104775"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tx1"/>
                </a:buClr>
                <a:buFontTx/>
                <a:buNone/>
              </a:pPr>
              <a:r>
                <a:rPr lang="en-GB" altLang="de-DE" sz="600" dirty="0">
                  <a:latin typeface="Infineon Meta-Normal"/>
                </a:rPr>
                <a:t>M</a:t>
              </a:r>
            </a:p>
          </p:txBody>
        </p:sp>
        <p:sp>
          <p:nvSpPr>
            <p:cNvPr id="498" name="Text Box 790"/>
            <p:cNvSpPr txBox="1">
              <a:spLocks noChangeArrowheads="1"/>
            </p:cNvSpPr>
            <p:nvPr/>
          </p:nvSpPr>
          <p:spPr bwMode="auto">
            <a:xfrm>
              <a:off x="7818338" y="2019299"/>
              <a:ext cx="528411" cy="303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Rotor Position</a:t>
              </a:r>
            </a:p>
            <a:p>
              <a:pPr algn="ctr" eaLnBrk="1" hangingPunct="1">
                <a:spcAft>
                  <a:spcPct val="0"/>
                </a:spcAft>
                <a:buClr>
                  <a:schemeClr val="bg1"/>
                </a:buClr>
                <a:buFontTx/>
                <a:buNone/>
              </a:pPr>
              <a:r>
                <a:rPr lang="en-GB" altLang="de-DE" sz="600" dirty="0" err="1">
                  <a:solidFill>
                    <a:schemeClr val="bg1"/>
                  </a:solidFill>
                  <a:latin typeface="Infineon Meta-Normal"/>
                </a:rPr>
                <a:t>iGMR</a:t>
              </a:r>
              <a:r>
                <a:rPr lang="en-GB" altLang="de-DE" sz="600" dirty="0">
                  <a:solidFill>
                    <a:schemeClr val="bg1"/>
                  </a:solidFill>
                  <a:latin typeface="Infineon Meta-Normal"/>
                </a:rPr>
                <a:t> Sensor</a:t>
              </a:r>
            </a:p>
            <a:p>
              <a:pPr algn="ctr" eaLnBrk="1" hangingPunct="1">
                <a:spcAft>
                  <a:spcPct val="0"/>
                </a:spcAft>
                <a:buClr>
                  <a:schemeClr val="bg1"/>
                </a:buClr>
                <a:buFontTx/>
                <a:buNone/>
              </a:pPr>
              <a:r>
                <a:rPr lang="en-GB" altLang="de-DE" sz="600" dirty="0">
                  <a:solidFill>
                    <a:schemeClr val="bg1"/>
                  </a:solidFill>
                  <a:latin typeface="Infineon Meta-Normal"/>
                </a:rPr>
                <a:t>TLE5012B</a:t>
              </a:r>
            </a:p>
          </p:txBody>
        </p:sp>
        <p:sp>
          <p:nvSpPr>
            <p:cNvPr id="499" name="Text Box 790"/>
            <p:cNvSpPr txBox="1">
              <a:spLocks noChangeArrowheads="1"/>
            </p:cNvSpPr>
            <p:nvPr/>
          </p:nvSpPr>
          <p:spPr bwMode="auto">
            <a:xfrm>
              <a:off x="7818338" y="3208339"/>
              <a:ext cx="528411" cy="303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Rotor Position</a:t>
              </a:r>
            </a:p>
            <a:p>
              <a:pPr algn="ctr" eaLnBrk="1" hangingPunct="1">
                <a:spcAft>
                  <a:spcPct val="0"/>
                </a:spcAft>
                <a:buClr>
                  <a:schemeClr val="bg1"/>
                </a:buClr>
                <a:buFontTx/>
                <a:buNone/>
              </a:pPr>
              <a:r>
                <a:rPr lang="en-GB" altLang="de-DE" sz="600" dirty="0" err="1">
                  <a:solidFill>
                    <a:schemeClr val="bg1"/>
                  </a:solidFill>
                  <a:latin typeface="Infineon Meta-Normal"/>
                </a:rPr>
                <a:t>iGMR</a:t>
              </a:r>
              <a:r>
                <a:rPr lang="en-GB" altLang="de-DE" sz="600" dirty="0">
                  <a:solidFill>
                    <a:schemeClr val="bg1"/>
                  </a:solidFill>
                  <a:latin typeface="Infineon Meta-Normal"/>
                </a:rPr>
                <a:t> Sensor</a:t>
              </a:r>
            </a:p>
            <a:p>
              <a:pPr algn="ctr" eaLnBrk="1" hangingPunct="1">
                <a:spcAft>
                  <a:spcPct val="0"/>
                </a:spcAft>
                <a:buClr>
                  <a:schemeClr val="bg1"/>
                </a:buClr>
                <a:buFontTx/>
                <a:buNone/>
              </a:pPr>
              <a:r>
                <a:rPr lang="en-GB" altLang="de-DE" sz="600" dirty="0">
                  <a:solidFill>
                    <a:schemeClr val="bg1"/>
                  </a:solidFill>
                  <a:latin typeface="Infineon Meta-Normal"/>
                </a:rPr>
                <a:t>TLE5012B</a:t>
              </a:r>
            </a:p>
          </p:txBody>
        </p:sp>
        <p:sp>
          <p:nvSpPr>
            <p:cNvPr id="500" name="Text Box 790"/>
            <p:cNvSpPr txBox="1">
              <a:spLocks noChangeArrowheads="1"/>
            </p:cNvSpPr>
            <p:nvPr/>
          </p:nvSpPr>
          <p:spPr bwMode="auto">
            <a:xfrm>
              <a:off x="7818338" y="4395787"/>
              <a:ext cx="528411" cy="303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Rotor Position</a:t>
              </a:r>
            </a:p>
            <a:p>
              <a:pPr algn="ctr" eaLnBrk="1" hangingPunct="1">
                <a:spcAft>
                  <a:spcPct val="0"/>
                </a:spcAft>
                <a:buClr>
                  <a:schemeClr val="bg1"/>
                </a:buClr>
                <a:buFontTx/>
                <a:buNone/>
              </a:pPr>
              <a:r>
                <a:rPr lang="en-GB" altLang="de-DE" sz="600" dirty="0" err="1">
                  <a:solidFill>
                    <a:schemeClr val="bg1"/>
                  </a:solidFill>
                  <a:latin typeface="Infineon Meta-Normal"/>
                </a:rPr>
                <a:t>iGMR</a:t>
              </a:r>
              <a:r>
                <a:rPr lang="en-GB" altLang="de-DE" sz="600" dirty="0">
                  <a:solidFill>
                    <a:schemeClr val="bg1"/>
                  </a:solidFill>
                  <a:latin typeface="Infineon Meta-Normal"/>
                </a:rPr>
                <a:t> Sensor</a:t>
              </a:r>
            </a:p>
            <a:p>
              <a:pPr algn="ctr" eaLnBrk="1" hangingPunct="1">
                <a:spcAft>
                  <a:spcPct val="0"/>
                </a:spcAft>
                <a:buClr>
                  <a:schemeClr val="bg1"/>
                </a:buClr>
                <a:buFontTx/>
                <a:buNone/>
              </a:pPr>
              <a:r>
                <a:rPr lang="en-GB" altLang="de-DE" sz="600" dirty="0">
                  <a:solidFill>
                    <a:schemeClr val="bg1"/>
                  </a:solidFill>
                  <a:latin typeface="Infineon Meta-Normal"/>
                </a:rPr>
                <a:t>TLE5012B</a:t>
              </a:r>
            </a:p>
          </p:txBody>
        </p:sp>
        <p:sp>
          <p:nvSpPr>
            <p:cNvPr id="501" name="Text Box 790"/>
            <p:cNvSpPr txBox="1">
              <a:spLocks noChangeArrowheads="1"/>
            </p:cNvSpPr>
            <p:nvPr/>
          </p:nvSpPr>
          <p:spPr bwMode="auto">
            <a:xfrm>
              <a:off x="7818338" y="5578475"/>
              <a:ext cx="528411" cy="303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Rotor Position</a:t>
              </a:r>
            </a:p>
            <a:p>
              <a:pPr algn="ctr" eaLnBrk="1" hangingPunct="1">
                <a:spcAft>
                  <a:spcPct val="0"/>
                </a:spcAft>
                <a:buClr>
                  <a:schemeClr val="bg1"/>
                </a:buClr>
                <a:buFontTx/>
                <a:buNone/>
              </a:pPr>
              <a:r>
                <a:rPr lang="en-GB" altLang="de-DE" sz="600" dirty="0" err="1">
                  <a:solidFill>
                    <a:schemeClr val="bg1"/>
                  </a:solidFill>
                  <a:latin typeface="Infineon Meta-Normal"/>
                </a:rPr>
                <a:t>iGMR</a:t>
              </a:r>
              <a:r>
                <a:rPr lang="en-GB" altLang="de-DE" sz="600" dirty="0">
                  <a:solidFill>
                    <a:schemeClr val="bg1"/>
                  </a:solidFill>
                  <a:latin typeface="Infineon Meta-Normal"/>
                </a:rPr>
                <a:t> Sensor</a:t>
              </a:r>
            </a:p>
            <a:p>
              <a:pPr algn="ctr" eaLnBrk="1" hangingPunct="1">
                <a:spcAft>
                  <a:spcPct val="0"/>
                </a:spcAft>
                <a:buClr>
                  <a:schemeClr val="bg1"/>
                </a:buClr>
                <a:buFontTx/>
                <a:buNone/>
              </a:pPr>
              <a:r>
                <a:rPr lang="en-GB" altLang="de-DE" sz="600" dirty="0">
                  <a:solidFill>
                    <a:schemeClr val="bg1"/>
                  </a:solidFill>
                  <a:latin typeface="Infineon Meta-Normal"/>
                </a:rPr>
                <a:t>TLE5012B</a:t>
              </a:r>
            </a:p>
          </p:txBody>
        </p:sp>
        <p:sp>
          <p:nvSpPr>
            <p:cNvPr id="502" name="Text Box 791"/>
            <p:cNvSpPr txBox="1">
              <a:spLocks noChangeArrowheads="1"/>
            </p:cNvSpPr>
            <p:nvPr/>
          </p:nvSpPr>
          <p:spPr bwMode="auto">
            <a:xfrm>
              <a:off x="7531682" y="3478213"/>
              <a:ext cx="266700"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2</a:t>
              </a:r>
              <a:r>
                <a:rPr lang="en-GB" altLang="de-DE" sz="600" baseline="30000" dirty="0">
                  <a:latin typeface="Infineon Meta-Normal"/>
                </a:rPr>
                <a:t>nd</a:t>
              </a:r>
              <a:r>
                <a:rPr lang="en-GB" altLang="de-DE" sz="600" dirty="0">
                  <a:latin typeface="Infineon Meta-Normal"/>
                </a:rPr>
                <a:t> </a:t>
              </a:r>
            </a:p>
            <a:p>
              <a:pPr eaLnBrk="1" hangingPunct="1">
                <a:spcAft>
                  <a:spcPct val="0"/>
                </a:spcAft>
                <a:buClr>
                  <a:schemeClr val="tx1"/>
                </a:buClr>
                <a:buFontTx/>
                <a:buNone/>
              </a:pPr>
              <a:r>
                <a:rPr lang="en-GB" altLang="de-DE" sz="600" dirty="0">
                  <a:latin typeface="Infineon Meta-Normal"/>
                </a:rPr>
                <a:t>Clutch</a:t>
              </a:r>
            </a:p>
          </p:txBody>
        </p:sp>
        <p:sp>
          <p:nvSpPr>
            <p:cNvPr id="503" name="Text Box 791"/>
            <p:cNvSpPr txBox="1">
              <a:spLocks noChangeArrowheads="1"/>
            </p:cNvSpPr>
            <p:nvPr/>
          </p:nvSpPr>
          <p:spPr bwMode="auto">
            <a:xfrm>
              <a:off x="7531682" y="4665663"/>
              <a:ext cx="266700"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Even</a:t>
              </a:r>
            </a:p>
            <a:p>
              <a:pPr eaLnBrk="1" hangingPunct="1">
                <a:spcAft>
                  <a:spcPct val="0"/>
                </a:spcAft>
                <a:buClr>
                  <a:schemeClr val="tx1"/>
                </a:buClr>
                <a:buFontTx/>
                <a:buNone/>
              </a:pPr>
              <a:r>
                <a:rPr lang="en-GB" altLang="de-DE" sz="600" dirty="0">
                  <a:latin typeface="Infineon Meta-Normal"/>
                </a:rPr>
                <a:t>Gears</a:t>
              </a:r>
            </a:p>
          </p:txBody>
        </p:sp>
        <p:sp>
          <p:nvSpPr>
            <p:cNvPr id="504" name="Text Box 791"/>
            <p:cNvSpPr txBox="1">
              <a:spLocks noChangeArrowheads="1"/>
            </p:cNvSpPr>
            <p:nvPr/>
          </p:nvSpPr>
          <p:spPr bwMode="auto">
            <a:xfrm>
              <a:off x="7531682" y="5876925"/>
              <a:ext cx="266700"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Odd</a:t>
              </a:r>
            </a:p>
            <a:p>
              <a:pPr eaLnBrk="1" hangingPunct="1">
                <a:spcAft>
                  <a:spcPct val="0"/>
                </a:spcAft>
                <a:buClr>
                  <a:schemeClr val="tx1"/>
                </a:buClr>
                <a:buFontTx/>
                <a:buNone/>
              </a:pPr>
              <a:r>
                <a:rPr lang="en-GB" altLang="de-DE" sz="600" dirty="0">
                  <a:latin typeface="Infineon Meta-Normal"/>
                </a:rPr>
                <a:t>Gears</a:t>
              </a:r>
            </a:p>
          </p:txBody>
        </p:sp>
        <p:sp>
          <p:nvSpPr>
            <p:cNvPr id="505" name="Text Box 790"/>
            <p:cNvSpPr txBox="1">
              <a:spLocks noChangeArrowheads="1"/>
            </p:cNvSpPr>
            <p:nvPr/>
          </p:nvSpPr>
          <p:spPr bwMode="auto">
            <a:xfrm>
              <a:off x="7353882" y="6154737"/>
              <a:ext cx="730620"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err="1">
                  <a:latin typeface="Infineon Meta-Normal"/>
                </a:rPr>
                <a:t>OptiMOS</a:t>
              </a:r>
              <a:r>
                <a:rPr lang="en-GB" altLang="de-DE" sz="600" dirty="0">
                  <a:latin typeface="Infineon Meta-Normal"/>
                </a:rPr>
                <a:t>™-T2 40V</a:t>
              </a:r>
            </a:p>
            <a:p>
              <a:pPr eaLnBrk="1" hangingPunct="1">
                <a:spcAft>
                  <a:spcPct val="0"/>
                </a:spcAft>
                <a:buClr>
                  <a:schemeClr val="tx1"/>
                </a:buClr>
                <a:buFontTx/>
                <a:buNone/>
              </a:pPr>
              <a:r>
                <a:rPr lang="en-GB" altLang="de-DE" sz="600" dirty="0">
                  <a:latin typeface="Infineon Meta-Normal"/>
                </a:rPr>
                <a:t>24x IPD90N04S4-04</a:t>
              </a:r>
            </a:p>
          </p:txBody>
        </p:sp>
        <p:sp>
          <p:nvSpPr>
            <p:cNvPr id="506" name="Text Box 486"/>
            <p:cNvSpPr txBox="1">
              <a:spLocks noChangeArrowheads="1"/>
            </p:cNvSpPr>
            <p:nvPr/>
          </p:nvSpPr>
          <p:spPr bwMode="auto">
            <a:xfrm>
              <a:off x="7728532" y="6451600"/>
              <a:ext cx="681022"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tx1"/>
                </a:buClr>
                <a:buFontTx/>
                <a:buNone/>
              </a:pPr>
              <a:r>
                <a:rPr lang="en-GB" altLang="de-DE" sz="600" dirty="0">
                  <a:latin typeface="Infineon Meta-Normal"/>
                </a:rPr>
                <a:t>1) In development</a:t>
              </a:r>
            </a:p>
          </p:txBody>
        </p:sp>
        <p:sp>
          <p:nvSpPr>
            <p:cNvPr id="507" name="Text Box 791"/>
            <p:cNvSpPr txBox="1">
              <a:spLocks noChangeArrowheads="1"/>
            </p:cNvSpPr>
            <p:nvPr/>
          </p:nvSpPr>
          <p:spPr bwMode="auto">
            <a:xfrm>
              <a:off x="6326770" y="1074739"/>
              <a:ext cx="1812240" cy="235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de-DE" sz="800" dirty="0">
                  <a:latin typeface="Infineon Meta-Normal"/>
                </a:rPr>
                <a:t>7-Speed Double Clutch Transmission</a:t>
              </a:r>
            </a:p>
            <a:p>
              <a:pPr eaLnBrk="1" hangingPunct="1">
                <a:spcAft>
                  <a:spcPct val="0"/>
                </a:spcAft>
                <a:buClr>
                  <a:srgbClr val="00214A"/>
                </a:buClr>
                <a:buFontTx/>
                <a:buNone/>
              </a:pPr>
              <a:r>
                <a:rPr lang="en-GB" altLang="de-DE" sz="600" dirty="0">
                  <a:latin typeface="Infineon Meta-Normal"/>
                </a:rPr>
                <a:t>Typical Partitioning for Constant Current Control</a:t>
              </a:r>
            </a:p>
          </p:txBody>
        </p:sp>
        <p:sp>
          <p:nvSpPr>
            <p:cNvPr id="508" name="Text Box 790"/>
            <p:cNvSpPr txBox="1">
              <a:spLocks noChangeAspect="1" noChangeArrowheads="1"/>
            </p:cNvSpPr>
            <p:nvPr/>
          </p:nvSpPr>
          <p:spPr bwMode="auto">
            <a:xfrm>
              <a:off x="4034420" y="1449388"/>
              <a:ext cx="1146174" cy="1010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UV/OV/Error-Monitoring</a:t>
              </a:r>
            </a:p>
          </p:txBody>
        </p:sp>
        <p:grpSp>
          <p:nvGrpSpPr>
            <p:cNvPr id="509" name="Group 508"/>
            <p:cNvGrpSpPr/>
            <p:nvPr/>
          </p:nvGrpSpPr>
          <p:grpSpPr>
            <a:xfrm>
              <a:off x="3000326" y="3573016"/>
              <a:ext cx="793750" cy="261937"/>
              <a:chOff x="2937656" y="3097213"/>
              <a:chExt cx="793750" cy="261937"/>
            </a:xfrm>
          </p:grpSpPr>
          <p:sp>
            <p:nvSpPr>
              <p:cNvPr id="517" name="Freeform 15"/>
              <p:cNvSpPr>
                <a:spLocks/>
              </p:cNvSpPr>
              <p:nvPr/>
            </p:nvSpPr>
            <p:spPr bwMode="auto">
              <a:xfrm>
                <a:off x="2937656" y="3097213"/>
                <a:ext cx="793750" cy="261937"/>
              </a:xfrm>
              <a:custGeom>
                <a:avLst/>
                <a:gdLst>
                  <a:gd name="T0" fmla="*/ 2147483647 w 1270"/>
                  <a:gd name="T1" fmla="*/ 2147483647 h 419"/>
                  <a:gd name="T2" fmla="*/ 2147483647 w 1270"/>
                  <a:gd name="T3" fmla="*/ 2147483647 h 419"/>
                  <a:gd name="T4" fmla="*/ 2147483647 w 1270"/>
                  <a:gd name="T5" fmla="*/ 2147483647 h 419"/>
                  <a:gd name="T6" fmla="*/ 0 w 1270"/>
                  <a:gd name="T7" fmla="*/ 2147483647 h 419"/>
                  <a:gd name="T8" fmla="*/ 0 w 1270"/>
                  <a:gd name="T9" fmla="*/ 2147483647 h 419"/>
                  <a:gd name="T10" fmla="*/ 2147483647 w 1270"/>
                  <a:gd name="T11" fmla="*/ 0 h 419"/>
                  <a:gd name="T12" fmla="*/ 2147483647 w 1270"/>
                  <a:gd name="T13" fmla="*/ 0 h 419"/>
                  <a:gd name="T14" fmla="*/ 2147483647 w 1270"/>
                  <a:gd name="T15" fmla="*/ 2147483647 h 419"/>
                  <a:gd name="T16" fmla="*/ 2147483647 w 1270"/>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0" h="419">
                    <a:moveTo>
                      <a:pt x="1270" y="374"/>
                    </a:moveTo>
                    <a:cubicBezTo>
                      <a:pt x="1270" y="399"/>
                      <a:pt x="1252" y="419"/>
                      <a:pt x="1229" y="419"/>
                    </a:cubicBezTo>
                    <a:lnTo>
                      <a:pt x="41" y="419"/>
                    </a:lnTo>
                    <a:cubicBezTo>
                      <a:pt x="18" y="419"/>
                      <a:pt x="0" y="399"/>
                      <a:pt x="0" y="374"/>
                    </a:cubicBezTo>
                    <a:lnTo>
                      <a:pt x="0" y="45"/>
                    </a:lnTo>
                    <a:cubicBezTo>
                      <a:pt x="0" y="20"/>
                      <a:pt x="18" y="0"/>
                      <a:pt x="41" y="0"/>
                    </a:cubicBezTo>
                    <a:lnTo>
                      <a:pt x="1229" y="0"/>
                    </a:lnTo>
                    <a:cubicBezTo>
                      <a:pt x="1252" y="0"/>
                      <a:pt x="1270" y="20"/>
                      <a:pt x="1270" y="45"/>
                    </a:cubicBezTo>
                    <a:lnTo>
                      <a:pt x="1270" y="374"/>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18" name="Text Box 790"/>
              <p:cNvSpPr txBox="1">
                <a:spLocks noChangeArrowheads="1"/>
              </p:cNvSpPr>
              <p:nvPr/>
            </p:nvSpPr>
            <p:spPr bwMode="auto">
              <a:xfrm>
                <a:off x="2970176" y="3135312"/>
                <a:ext cx="728711"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Output Shaft Speed</a:t>
                </a:r>
              </a:p>
              <a:p>
                <a:pPr algn="ctr" eaLnBrk="1" hangingPunct="1">
                  <a:spcAft>
                    <a:spcPct val="0"/>
                  </a:spcAft>
                  <a:buClr>
                    <a:schemeClr val="bg1"/>
                  </a:buClr>
                  <a:buFontTx/>
                  <a:buNone/>
                </a:pPr>
                <a:r>
                  <a:rPr lang="en-GB" altLang="de-DE" sz="600" dirty="0">
                    <a:latin typeface="Infineon Meta-Normal"/>
                  </a:rPr>
                  <a:t>TLE4951/53/54</a:t>
                </a:r>
                <a:endParaRPr lang="en-GB" altLang="de-DE" sz="600" baseline="30000" dirty="0">
                  <a:latin typeface="Infineon Meta-Normal"/>
                </a:endParaRPr>
              </a:p>
            </p:txBody>
          </p:sp>
        </p:grpSp>
        <p:sp>
          <p:nvSpPr>
            <p:cNvPr id="510" name="Freeform 15"/>
            <p:cNvSpPr>
              <a:spLocks/>
            </p:cNvSpPr>
            <p:nvPr/>
          </p:nvSpPr>
          <p:spPr bwMode="auto">
            <a:xfrm>
              <a:off x="2951820" y="3611178"/>
              <a:ext cx="793750" cy="261937"/>
            </a:xfrm>
            <a:custGeom>
              <a:avLst/>
              <a:gdLst>
                <a:gd name="T0" fmla="*/ 2147483647 w 1270"/>
                <a:gd name="T1" fmla="*/ 2147483647 h 419"/>
                <a:gd name="T2" fmla="*/ 2147483647 w 1270"/>
                <a:gd name="T3" fmla="*/ 2147483647 h 419"/>
                <a:gd name="T4" fmla="*/ 2147483647 w 1270"/>
                <a:gd name="T5" fmla="*/ 2147483647 h 419"/>
                <a:gd name="T6" fmla="*/ 0 w 1270"/>
                <a:gd name="T7" fmla="*/ 2147483647 h 419"/>
                <a:gd name="T8" fmla="*/ 0 w 1270"/>
                <a:gd name="T9" fmla="*/ 2147483647 h 419"/>
                <a:gd name="T10" fmla="*/ 2147483647 w 1270"/>
                <a:gd name="T11" fmla="*/ 0 h 419"/>
                <a:gd name="T12" fmla="*/ 2147483647 w 1270"/>
                <a:gd name="T13" fmla="*/ 0 h 419"/>
                <a:gd name="T14" fmla="*/ 2147483647 w 1270"/>
                <a:gd name="T15" fmla="*/ 2147483647 h 419"/>
                <a:gd name="T16" fmla="*/ 2147483647 w 1270"/>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0" h="419">
                  <a:moveTo>
                    <a:pt x="1270" y="374"/>
                  </a:moveTo>
                  <a:cubicBezTo>
                    <a:pt x="1270" y="399"/>
                    <a:pt x="1252" y="419"/>
                    <a:pt x="1229" y="419"/>
                  </a:cubicBezTo>
                  <a:lnTo>
                    <a:pt x="41" y="419"/>
                  </a:lnTo>
                  <a:cubicBezTo>
                    <a:pt x="18" y="419"/>
                    <a:pt x="0" y="399"/>
                    <a:pt x="0" y="374"/>
                  </a:cubicBezTo>
                  <a:lnTo>
                    <a:pt x="0" y="45"/>
                  </a:lnTo>
                  <a:cubicBezTo>
                    <a:pt x="0" y="20"/>
                    <a:pt x="18" y="0"/>
                    <a:pt x="41" y="0"/>
                  </a:cubicBezTo>
                  <a:lnTo>
                    <a:pt x="1229" y="0"/>
                  </a:lnTo>
                  <a:cubicBezTo>
                    <a:pt x="1252" y="0"/>
                    <a:pt x="1270" y="20"/>
                    <a:pt x="1270" y="45"/>
                  </a:cubicBezTo>
                  <a:lnTo>
                    <a:pt x="1270" y="374"/>
                  </a:lnTo>
                  <a:close/>
                </a:path>
              </a:pathLst>
            </a:custGeom>
            <a:solidFill>
              <a:schemeClr val="tx2">
                <a:lumMod val="60000"/>
                <a:lumOff val="40000"/>
              </a:schemeClr>
            </a:solidFill>
            <a:ln w="0">
              <a:solidFill>
                <a:schemeClr val="bg1"/>
              </a:solidFill>
              <a:prstDash val="solid"/>
              <a:round/>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11" name="Text Box 790"/>
            <p:cNvSpPr txBox="1">
              <a:spLocks noChangeArrowheads="1"/>
            </p:cNvSpPr>
            <p:nvPr/>
          </p:nvSpPr>
          <p:spPr bwMode="auto">
            <a:xfrm>
              <a:off x="2984340" y="3649277"/>
              <a:ext cx="728711"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Output Shaft Speed</a:t>
              </a:r>
            </a:p>
            <a:p>
              <a:pPr algn="ctr" eaLnBrk="1" hangingPunct="1">
                <a:spcAft>
                  <a:spcPct val="0"/>
                </a:spcAft>
                <a:buClr>
                  <a:schemeClr val="bg1"/>
                </a:buClr>
                <a:buFontTx/>
                <a:buNone/>
              </a:pPr>
              <a:r>
                <a:rPr lang="en-GB" altLang="de-DE" sz="600" dirty="0">
                  <a:latin typeface="Infineon Meta-Normal"/>
                </a:rPr>
                <a:t>TLE4951/53/54</a:t>
              </a:r>
              <a:endParaRPr lang="en-GB" altLang="de-DE" sz="600" baseline="30000" dirty="0">
                <a:latin typeface="Infineon Meta-Normal"/>
              </a:endParaRPr>
            </a:p>
          </p:txBody>
        </p:sp>
        <p:grpSp>
          <p:nvGrpSpPr>
            <p:cNvPr id="512" name="Group 511"/>
            <p:cNvGrpSpPr/>
            <p:nvPr/>
          </p:nvGrpSpPr>
          <p:grpSpPr>
            <a:xfrm>
              <a:off x="3000326" y="3212976"/>
              <a:ext cx="793750" cy="261937"/>
              <a:chOff x="2937656" y="3097213"/>
              <a:chExt cx="793750" cy="261937"/>
            </a:xfrm>
          </p:grpSpPr>
          <p:sp>
            <p:nvSpPr>
              <p:cNvPr id="515" name="Freeform 15"/>
              <p:cNvSpPr>
                <a:spLocks/>
              </p:cNvSpPr>
              <p:nvPr/>
            </p:nvSpPr>
            <p:spPr bwMode="auto">
              <a:xfrm>
                <a:off x="2937656" y="3097213"/>
                <a:ext cx="793750" cy="261937"/>
              </a:xfrm>
              <a:custGeom>
                <a:avLst/>
                <a:gdLst>
                  <a:gd name="T0" fmla="*/ 2147483647 w 1270"/>
                  <a:gd name="T1" fmla="*/ 2147483647 h 419"/>
                  <a:gd name="T2" fmla="*/ 2147483647 w 1270"/>
                  <a:gd name="T3" fmla="*/ 2147483647 h 419"/>
                  <a:gd name="T4" fmla="*/ 2147483647 w 1270"/>
                  <a:gd name="T5" fmla="*/ 2147483647 h 419"/>
                  <a:gd name="T6" fmla="*/ 0 w 1270"/>
                  <a:gd name="T7" fmla="*/ 2147483647 h 419"/>
                  <a:gd name="T8" fmla="*/ 0 w 1270"/>
                  <a:gd name="T9" fmla="*/ 2147483647 h 419"/>
                  <a:gd name="T10" fmla="*/ 2147483647 w 1270"/>
                  <a:gd name="T11" fmla="*/ 0 h 419"/>
                  <a:gd name="T12" fmla="*/ 2147483647 w 1270"/>
                  <a:gd name="T13" fmla="*/ 0 h 419"/>
                  <a:gd name="T14" fmla="*/ 2147483647 w 1270"/>
                  <a:gd name="T15" fmla="*/ 2147483647 h 419"/>
                  <a:gd name="T16" fmla="*/ 2147483647 w 1270"/>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0" h="419">
                    <a:moveTo>
                      <a:pt x="1270" y="374"/>
                    </a:moveTo>
                    <a:cubicBezTo>
                      <a:pt x="1270" y="399"/>
                      <a:pt x="1252" y="419"/>
                      <a:pt x="1229" y="419"/>
                    </a:cubicBezTo>
                    <a:lnTo>
                      <a:pt x="41" y="419"/>
                    </a:lnTo>
                    <a:cubicBezTo>
                      <a:pt x="18" y="419"/>
                      <a:pt x="0" y="399"/>
                      <a:pt x="0" y="374"/>
                    </a:cubicBezTo>
                    <a:lnTo>
                      <a:pt x="0" y="45"/>
                    </a:lnTo>
                    <a:cubicBezTo>
                      <a:pt x="0" y="20"/>
                      <a:pt x="18" y="0"/>
                      <a:pt x="41" y="0"/>
                    </a:cubicBezTo>
                    <a:lnTo>
                      <a:pt x="1229" y="0"/>
                    </a:lnTo>
                    <a:cubicBezTo>
                      <a:pt x="1252" y="0"/>
                      <a:pt x="1270" y="20"/>
                      <a:pt x="1270" y="45"/>
                    </a:cubicBezTo>
                    <a:lnTo>
                      <a:pt x="1270" y="374"/>
                    </a:lnTo>
                    <a:close/>
                  </a:path>
                </a:pathLst>
              </a:custGeom>
              <a:solidFill>
                <a:schemeClr val="tx2">
                  <a:lumMod val="60000"/>
                  <a:lumOff val="4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16" name="Text Box 790"/>
              <p:cNvSpPr txBox="1">
                <a:spLocks noChangeArrowheads="1"/>
              </p:cNvSpPr>
              <p:nvPr/>
            </p:nvSpPr>
            <p:spPr bwMode="auto">
              <a:xfrm>
                <a:off x="2970176" y="3135312"/>
                <a:ext cx="728711"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Output Shaft Speed</a:t>
                </a:r>
              </a:p>
              <a:p>
                <a:pPr algn="ctr" eaLnBrk="1" hangingPunct="1">
                  <a:spcAft>
                    <a:spcPct val="0"/>
                  </a:spcAft>
                  <a:buClr>
                    <a:schemeClr val="bg1"/>
                  </a:buClr>
                  <a:buFontTx/>
                  <a:buNone/>
                </a:pPr>
                <a:r>
                  <a:rPr lang="en-GB" altLang="de-DE" sz="600" dirty="0">
                    <a:latin typeface="Infineon Meta-Normal"/>
                  </a:rPr>
                  <a:t>TLE4951/53/54</a:t>
                </a:r>
                <a:endParaRPr lang="en-GB" altLang="de-DE" sz="600" baseline="30000" dirty="0">
                  <a:latin typeface="Infineon Meta-Normal"/>
                </a:endParaRPr>
              </a:p>
            </p:txBody>
          </p:sp>
        </p:grpSp>
        <p:sp>
          <p:nvSpPr>
            <p:cNvPr id="513" name="Freeform 15"/>
            <p:cNvSpPr>
              <a:spLocks/>
            </p:cNvSpPr>
            <p:nvPr/>
          </p:nvSpPr>
          <p:spPr bwMode="auto">
            <a:xfrm>
              <a:off x="2951820" y="3251138"/>
              <a:ext cx="793750" cy="261937"/>
            </a:xfrm>
            <a:custGeom>
              <a:avLst/>
              <a:gdLst>
                <a:gd name="T0" fmla="*/ 2147483647 w 1270"/>
                <a:gd name="T1" fmla="*/ 2147483647 h 419"/>
                <a:gd name="T2" fmla="*/ 2147483647 w 1270"/>
                <a:gd name="T3" fmla="*/ 2147483647 h 419"/>
                <a:gd name="T4" fmla="*/ 2147483647 w 1270"/>
                <a:gd name="T5" fmla="*/ 2147483647 h 419"/>
                <a:gd name="T6" fmla="*/ 0 w 1270"/>
                <a:gd name="T7" fmla="*/ 2147483647 h 419"/>
                <a:gd name="T8" fmla="*/ 0 w 1270"/>
                <a:gd name="T9" fmla="*/ 2147483647 h 419"/>
                <a:gd name="T10" fmla="*/ 2147483647 w 1270"/>
                <a:gd name="T11" fmla="*/ 0 h 419"/>
                <a:gd name="T12" fmla="*/ 2147483647 w 1270"/>
                <a:gd name="T13" fmla="*/ 0 h 419"/>
                <a:gd name="T14" fmla="*/ 2147483647 w 1270"/>
                <a:gd name="T15" fmla="*/ 2147483647 h 419"/>
                <a:gd name="T16" fmla="*/ 2147483647 w 1270"/>
                <a:gd name="T17" fmla="*/ 2147483647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0" h="419">
                  <a:moveTo>
                    <a:pt x="1270" y="374"/>
                  </a:moveTo>
                  <a:cubicBezTo>
                    <a:pt x="1270" y="399"/>
                    <a:pt x="1252" y="419"/>
                    <a:pt x="1229" y="419"/>
                  </a:cubicBezTo>
                  <a:lnTo>
                    <a:pt x="41" y="419"/>
                  </a:lnTo>
                  <a:cubicBezTo>
                    <a:pt x="18" y="419"/>
                    <a:pt x="0" y="399"/>
                    <a:pt x="0" y="374"/>
                  </a:cubicBezTo>
                  <a:lnTo>
                    <a:pt x="0" y="45"/>
                  </a:lnTo>
                  <a:cubicBezTo>
                    <a:pt x="0" y="20"/>
                    <a:pt x="18" y="0"/>
                    <a:pt x="41" y="0"/>
                  </a:cubicBezTo>
                  <a:lnTo>
                    <a:pt x="1229" y="0"/>
                  </a:lnTo>
                  <a:cubicBezTo>
                    <a:pt x="1252" y="0"/>
                    <a:pt x="1270" y="20"/>
                    <a:pt x="1270" y="45"/>
                  </a:cubicBezTo>
                  <a:lnTo>
                    <a:pt x="1270" y="374"/>
                  </a:lnTo>
                  <a:close/>
                </a:path>
              </a:pathLst>
            </a:custGeom>
            <a:solidFill>
              <a:schemeClr val="tx2">
                <a:lumMod val="60000"/>
                <a:lumOff val="40000"/>
              </a:schemeClr>
            </a:solidFill>
            <a:ln w="0">
              <a:solidFill>
                <a:schemeClr val="bg1"/>
              </a:solidFill>
              <a:prstDash val="solid"/>
              <a:round/>
              <a:headEnd/>
              <a:tailEnd/>
            </a:ln>
          </p:spPr>
          <p:txBody>
            <a:bodyPr>
              <a:noAutofit/>
            </a:bodyPr>
            <a:lstStyle/>
            <a:p>
              <a:endParaRPr lang="en-GB" dirty="0">
                <a:solidFill>
                  <a:srgbClr val="00214A"/>
                </a:solidFill>
                <a:latin typeface="Arial" pitchFamily="34" charset="0"/>
                <a:ea typeface="Verdana" pitchFamily="34" charset="0"/>
                <a:cs typeface="Verdana" pitchFamily="34" charset="0"/>
              </a:endParaRPr>
            </a:p>
          </p:txBody>
        </p:sp>
        <p:sp>
          <p:nvSpPr>
            <p:cNvPr id="514" name="Text Box 790"/>
            <p:cNvSpPr txBox="1">
              <a:spLocks noChangeArrowheads="1"/>
            </p:cNvSpPr>
            <p:nvPr/>
          </p:nvSpPr>
          <p:spPr bwMode="auto">
            <a:xfrm>
              <a:off x="3018676" y="3289238"/>
              <a:ext cx="660037" cy="202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latin typeface="Infineon Meta-Normal"/>
                </a:rPr>
                <a:t>Input Shaft Speed</a:t>
              </a:r>
            </a:p>
            <a:p>
              <a:pPr algn="ctr" eaLnBrk="1" hangingPunct="1">
                <a:spcAft>
                  <a:spcPct val="0"/>
                </a:spcAft>
                <a:buClr>
                  <a:schemeClr val="bg1"/>
                </a:buClr>
                <a:buFontTx/>
                <a:buNone/>
              </a:pPr>
              <a:r>
                <a:rPr lang="en-GB" altLang="de-DE" sz="600" dirty="0">
                  <a:latin typeface="Infineon Meta-Normal"/>
                </a:rPr>
                <a:t>TLE4951/53/54</a:t>
              </a:r>
              <a:endParaRPr lang="en-GB" altLang="de-DE" sz="600" baseline="30000" dirty="0">
                <a:latin typeface="Infineon Meta-Normal"/>
              </a:endParaRPr>
            </a:p>
          </p:txBody>
        </p:sp>
      </p:grpSp>
      <p:sp>
        <p:nvSpPr>
          <p:cNvPr id="600" name="TextBox 599"/>
          <p:cNvSpPr txBox="1"/>
          <p:nvPr/>
        </p:nvSpPr>
        <p:spPr bwMode="auto">
          <a:xfrm>
            <a:off x="6422530" y="1639654"/>
            <a:ext cx="3528490" cy="4285789"/>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B70D28"/>
              </a:buClr>
              <a:defRPr/>
            </a:pPr>
            <a:r>
              <a:rPr lang="en-GB" sz="1400" kern="0" dirty="0">
                <a:latin typeface="Verdana" pitchFamily="34" charset="0"/>
              </a:rPr>
              <a:t>System Benefits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Full range of products ranging from voltage regulators, transceivers, sensors, microcontrollers and smart power drivers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Leading-edge </a:t>
            </a:r>
            <a:r>
              <a:rPr lang="en-GB" sz="1400" kern="0" dirty="0" err="1">
                <a:latin typeface="Verdana" pitchFamily="34" charset="0"/>
              </a:rPr>
              <a:t>OptiMOS</a:t>
            </a:r>
            <a:r>
              <a:rPr lang="en-GB" sz="1400" kern="0" dirty="0">
                <a:latin typeface="Verdana" pitchFamily="34" charset="0"/>
              </a:rPr>
              <a:t>™-T2 MOSFET technology combined with a robust package to deliver best-in-class performance and outstanding current capacity</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Optimized sensors providing enhanced disturbance immunity (e.g. vibration) and direction detection</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Reduces fuel consumption compared to manual transmission</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Coherent chip-set solution for </a:t>
            </a:r>
            <a:r>
              <a:rPr lang="en-GB" sz="1400" dirty="0">
                <a:latin typeface="Verdana"/>
              </a:rPr>
              <a:t>an easy and effective ISO26262 compliant system implementation</a:t>
            </a:r>
            <a:endParaRPr lang="en-GB" sz="1400" kern="0" dirty="0">
              <a:latin typeface="Verdana"/>
            </a:endParaRPr>
          </a:p>
        </p:txBody>
      </p:sp>
      <p:sp>
        <p:nvSpPr>
          <p:cNvPr id="3" name="Footer Placeholder 2">
            <a:extLst>
              <a:ext uri="{FF2B5EF4-FFF2-40B4-BE49-F238E27FC236}">
                <a16:creationId xmlns:a16="http://schemas.microsoft.com/office/drawing/2014/main" id="{1AA63BE6-4A3F-4BA6-A23F-AF4225769C2B}"/>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A87DA0B3-439C-4142-9E93-C41B6532B2B9}"/>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2466C29C-D25B-451D-8438-B10A8BF87723}"/>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871366990"/>
      </p:ext>
    </p:extLst>
  </p:cSld>
  <p:clrMapOvr>
    <a:masterClrMapping/>
  </p:clrMapOvr>
  <p:transition spd="slow"/>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4DEFBB0C-97D2-4109-9FE6-66EA80A77EB7}"/>
              </a:ext>
            </a:extLst>
          </p:cNvPr>
          <p:cNvSpPr>
            <a:spLocks noGrp="1"/>
          </p:cNvSpPr>
          <p:nvPr>
            <p:ph type="dt" sz="half" idx="10"/>
          </p:nvPr>
        </p:nvSpPr>
        <p:spPr/>
        <p:txBody>
          <a:bodyPr/>
          <a:lstStyle/>
          <a:p>
            <a:r>
              <a:rPr lang="en-US"/>
              <a:t> </a:t>
            </a:r>
            <a:endParaRPr lang="en-US" b="1"/>
          </a:p>
        </p:txBody>
      </p:sp>
      <p:sp>
        <p:nvSpPr>
          <p:cNvPr id="4" name="Footer Placeholder 3">
            <a:extLst>
              <a:ext uri="{FF2B5EF4-FFF2-40B4-BE49-F238E27FC236}">
                <a16:creationId xmlns:a16="http://schemas.microsoft.com/office/drawing/2014/main" id="{D37C5CC6-BF7C-4DCA-A512-6208DF3DB00C}"/>
              </a:ext>
            </a:extLst>
          </p:cNvPr>
          <p:cNvSpPr>
            <a:spLocks noGrp="1"/>
          </p:cNvSpPr>
          <p:nvPr>
            <p:ph type="ftr" sz="quarter" idx="11"/>
          </p:nvPr>
        </p:nvSpPr>
        <p:spPr/>
        <p:txBody>
          <a:bodyPr/>
          <a:lstStyle/>
          <a:p>
            <a:r>
              <a:rPr lang="en-US"/>
              <a:t> </a:t>
            </a:r>
          </a:p>
        </p:txBody>
      </p:sp>
      <p:sp>
        <p:nvSpPr>
          <p:cNvPr id="5" name="Slide Number Placeholder 4">
            <a:extLst>
              <a:ext uri="{FF2B5EF4-FFF2-40B4-BE49-F238E27FC236}">
                <a16:creationId xmlns:a16="http://schemas.microsoft.com/office/drawing/2014/main" id="{100DADAB-FA51-4998-A1DB-95DB44E1E6D2}"/>
              </a:ext>
            </a:extLst>
          </p:cNvPr>
          <p:cNvSpPr>
            <a:spLocks noGrp="1"/>
          </p:cNvSpPr>
          <p:nvPr>
            <p:ph type="sldNum" sz="quarter" idx="12"/>
          </p:nvPr>
        </p:nvSpPr>
        <p:spPr/>
        <p:txBody>
          <a:bodyPr/>
          <a:lstStyle/>
          <a:p>
            <a:r>
              <a:rPr lang="en-US"/>
              <a:t> </a:t>
            </a:r>
          </a:p>
        </p:txBody>
      </p:sp>
      <p:grpSp>
        <p:nvGrpSpPr>
          <p:cNvPr id="39" name="Group 38">
            <a:extLst>
              <a:ext uri="{FF2B5EF4-FFF2-40B4-BE49-F238E27FC236}">
                <a16:creationId xmlns:a16="http://schemas.microsoft.com/office/drawing/2014/main" id="{8D904037-D32B-4543-AC03-91823447F1D4}"/>
              </a:ext>
            </a:extLst>
          </p:cNvPr>
          <p:cNvGrpSpPr/>
          <p:nvPr>
            <p:custDataLst>
              <p:tags r:id="rId1"/>
            </p:custDataLst>
          </p:nvPr>
        </p:nvGrpSpPr>
        <p:grpSpPr>
          <a:xfrm>
            <a:off x="302400" y="1268414"/>
            <a:ext cx="10368915" cy="5113339"/>
            <a:chOff x="302400" y="1268414"/>
            <a:chExt cx="10368915" cy="5113339"/>
          </a:xfrm>
        </p:grpSpPr>
        <p:sp>
          <p:nvSpPr>
            <p:cNvPr id="6" name="MIO_AGENDA_ELEMENT_TITEL_1">
              <a:hlinkClick r:id="" action="ppaction://noaction"/>
              <a:extLst>
                <a:ext uri="{FF2B5EF4-FFF2-40B4-BE49-F238E27FC236}">
                  <a16:creationId xmlns:a16="http://schemas.microsoft.com/office/drawing/2014/main" id="{9A8E69B0-B226-4DF7-A360-20A501A2D4F3}"/>
                </a:ext>
              </a:extLst>
            </p:cNvPr>
            <p:cNvSpPr>
              <a:spLocks/>
            </p:cNvSpPr>
            <p:nvPr>
              <p:custDataLst>
                <p:tags r:id="rId3"/>
              </p:custDataLst>
            </p:nvPr>
          </p:nvSpPr>
          <p:spPr>
            <a:xfrm>
              <a:off x="1112976" y="1268415"/>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Infineon Microcontroller</a:t>
              </a:r>
              <a:endParaRPr lang="en-US" sz="1620" dirty="0">
                <a:latin typeface="+mn-lt"/>
              </a:endParaRPr>
            </a:p>
          </p:txBody>
        </p:sp>
        <p:sp>
          <p:nvSpPr>
            <p:cNvPr id="7" name="MIO_AGENDA_ELEMENT_ELEMENTNUMBER_1">
              <a:hlinkClick r:id="" action="ppaction://noaction"/>
              <a:extLst>
                <a:ext uri="{FF2B5EF4-FFF2-40B4-BE49-F238E27FC236}">
                  <a16:creationId xmlns:a16="http://schemas.microsoft.com/office/drawing/2014/main" id="{1236C22A-87CA-4778-B175-66BF3197F0DD}"/>
                </a:ext>
              </a:extLst>
            </p:cNvPr>
            <p:cNvSpPr>
              <a:spLocks noChangeAspect="1"/>
            </p:cNvSpPr>
            <p:nvPr>
              <p:custDataLst>
                <p:tags r:id="rId4"/>
              </p:custDataLst>
            </p:nvPr>
          </p:nvSpPr>
          <p:spPr>
            <a:xfrm>
              <a:off x="302400" y="1268414"/>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a:t>
              </a:r>
              <a:endParaRPr lang="en-US" sz="1260" b="1" dirty="0">
                <a:solidFill>
                  <a:schemeClr val="bg1"/>
                </a:solidFill>
                <a:latin typeface="+mn-lt"/>
                <a:cs typeface="Arial" panose="020B0604020202020204" pitchFamily="34" charset="0"/>
              </a:endParaRPr>
            </a:p>
          </p:txBody>
        </p:sp>
        <p:sp>
          <p:nvSpPr>
            <p:cNvPr id="8" name="MIO_AGENDA_ELEMENT_PAGENUMBER_1">
              <a:hlinkClick r:id="" action="ppaction://noaction"/>
              <a:extLst>
                <a:ext uri="{FF2B5EF4-FFF2-40B4-BE49-F238E27FC236}">
                  <a16:creationId xmlns:a16="http://schemas.microsoft.com/office/drawing/2014/main" id="{AD4B4232-BC51-475C-8F90-858B9D9D3B35}"/>
                </a:ext>
              </a:extLst>
            </p:cNvPr>
            <p:cNvSpPr txBox="1">
              <a:spLocks/>
            </p:cNvSpPr>
            <p:nvPr>
              <p:custDataLst>
                <p:tags r:id="rId5"/>
              </p:custDataLst>
            </p:nvPr>
          </p:nvSpPr>
          <p:spPr>
            <a:xfrm>
              <a:off x="9925408" y="1268415"/>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a:t>
              </a:r>
              <a:endParaRPr lang="en-US" sz="1620" dirty="0">
                <a:latin typeface="+mn-lt"/>
              </a:endParaRPr>
            </a:p>
          </p:txBody>
        </p:sp>
        <p:sp>
          <p:nvSpPr>
            <p:cNvPr id="9" name="MIO_AGENDA_ELEMENT_TITEL_2">
              <a:hlinkClick r:id="" action="ppaction://noaction"/>
              <a:extLst>
                <a:ext uri="{FF2B5EF4-FFF2-40B4-BE49-F238E27FC236}">
                  <a16:creationId xmlns:a16="http://schemas.microsoft.com/office/drawing/2014/main" id="{4DDC5C44-0AB1-4AB2-B80A-5A623C80CAE2}"/>
                </a:ext>
              </a:extLst>
            </p:cNvPr>
            <p:cNvSpPr>
              <a:spLocks/>
            </p:cNvSpPr>
            <p:nvPr>
              <p:custDataLst>
                <p:tags r:id="rId6"/>
              </p:custDataLst>
            </p:nvPr>
          </p:nvSpPr>
          <p:spPr>
            <a:xfrm>
              <a:off x="1112976" y="173860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fr-FR" sz="1620">
                  <a:latin typeface="+mn-lt"/>
                </a:rPr>
                <a:t>AURIX TC2xx PDH Support model</a:t>
              </a:r>
              <a:endParaRPr lang="en-US" sz="1620" dirty="0">
                <a:latin typeface="+mn-lt"/>
              </a:endParaRPr>
            </a:p>
          </p:txBody>
        </p:sp>
        <p:sp>
          <p:nvSpPr>
            <p:cNvPr id="10" name="MIO_AGENDA_ELEMENT_ELEMENTNUMBER_2">
              <a:hlinkClick r:id="" action="ppaction://noaction"/>
              <a:extLst>
                <a:ext uri="{FF2B5EF4-FFF2-40B4-BE49-F238E27FC236}">
                  <a16:creationId xmlns:a16="http://schemas.microsoft.com/office/drawing/2014/main" id="{BA257525-6C64-4C46-AC36-0EC469949789}"/>
                </a:ext>
              </a:extLst>
            </p:cNvPr>
            <p:cNvSpPr>
              <a:spLocks noChangeAspect="1"/>
            </p:cNvSpPr>
            <p:nvPr>
              <p:custDataLst>
                <p:tags r:id="rId7"/>
              </p:custDataLst>
            </p:nvPr>
          </p:nvSpPr>
          <p:spPr>
            <a:xfrm>
              <a:off x="302400" y="173860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2</a:t>
              </a:r>
              <a:endParaRPr lang="en-US" sz="1260" b="1" dirty="0">
                <a:solidFill>
                  <a:schemeClr val="bg1"/>
                </a:solidFill>
                <a:latin typeface="+mn-lt"/>
                <a:cs typeface="Arial" panose="020B0604020202020204" pitchFamily="34" charset="0"/>
              </a:endParaRPr>
            </a:p>
          </p:txBody>
        </p:sp>
        <p:sp>
          <p:nvSpPr>
            <p:cNvPr id="11" name="MIO_AGENDA_ELEMENT_PAGENUMBER_2">
              <a:hlinkClick r:id="" action="ppaction://noaction"/>
              <a:extLst>
                <a:ext uri="{FF2B5EF4-FFF2-40B4-BE49-F238E27FC236}">
                  <a16:creationId xmlns:a16="http://schemas.microsoft.com/office/drawing/2014/main" id="{854B918C-D4AE-4712-BC3C-42F97717456C}"/>
                </a:ext>
              </a:extLst>
            </p:cNvPr>
            <p:cNvSpPr txBox="1">
              <a:spLocks/>
            </p:cNvSpPr>
            <p:nvPr>
              <p:custDataLst>
                <p:tags r:id="rId8"/>
              </p:custDataLst>
            </p:nvPr>
          </p:nvSpPr>
          <p:spPr>
            <a:xfrm>
              <a:off x="9925408" y="173860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14</a:t>
              </a:r>
              <a:endParaRPr lang="en-US" sz="1620" dirty="0">
                <a:latin typeface="+mn-lt"/>
              </a:endParaRPr>
            </a:p>
          </p:txBody>
        </p:sp>
        <p:sp>
          <p:nvSpPr>
            <p:cNvPr id="12" name="MIO_AGENDA_ELEMENT_TITEL_3">
              <a:hlinkClick r:id="" action="ppaction://noaction"/>
              <a:extLst>
                <a:ext uri="{FF2B5EF4-FFF2-40B4-BE49-F238E27FC236}">
                  <a16:creationId xmlns:a16="http://schemas.microsoft.com/office/drawing/2014/main" id="{A3286D0F-27E2-478C-A0E2-36132E1C8FDB}"/>
                </a:ext>
              </a:extLst>
            </p:cNvPr>
            <p:cNvSpPr>
              <a:spLocks/>
            </p:cNvSpPr>
            <p:nvPr>
              <p:custDataLst>
                <p:tags r:id="rId9"/>
              </p:custDataLst>
            </p:nvPr>
          </p:nvSpPr>
          <p:spPr>
            <a:xfrm>
              <a:off x="1112976" y="2208799"/>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Overview</a:t>
              </a:r>
              <a:endParaRPr lang="en-US" sz="1620" dirty="0">
                <a:latin typeface="+mn-lt"/>
              </a:endParaRPr>
            </a:p>
          </p:txBody>
        </p:sp>
        <p:sp>
          <p:nvSpPr>
            <p:cNvPr id="13" name="MIO_AGENDA_ELEMENT_ELEMENTNUMBER_3">
              <a:hlinkClick r:id="" action="ppaction://noaction"/>
              <a:extLst>
                <a:ext uri="{FF2B5EF4-FFF2-40B4-BE49-F238E27FC236}">
                  <a16:creationId xmlns:a16="http://schemas.microsoft.com/office/drawing/2014/main" id="{9627E853-319A-41BE-AB07-23F444F68AD7}"/>
                </a:ext>
              </a:extLst>
            </p:cNvPr>
            <p:cNvSpPr>
              <a:spLocks noChangeAspect="1"/>
            </p:cNvSpPr>
            <p:nvPr>
              <p:custDataLst>
                <p:tags r:id="rId10"/>
              </p:custDataLst>
            </p:nvPr>
          </p:nvSpPr>
          <p:spPr>
            <a:xfrm>
              <a:off x="302400" y="2208798"/>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3</a:t>
              </a:r>
              <a:endParaRPr lang="en-US" sz="1260" b="1" dirty="0">
                <a:solidFill>
                  <a:schemeClr val="bg1"/>
                </a:solidFill>
                <a:latin typeface="+mn-lt"/>
                <a:cs typeface="Arial" panose="020B0604020202020204" pitchFamily="34" charset="0"/>
              </a:endParaRPr>
            </a:p>
          </p:txBody>
        </p:sp>
        <p:sp>
          <p:nvSpPr>
            <p:cNvPr id="14" name="MIO_AGENDA_ELEMENT_PAGENUMBER_3">
              <a:hlinkClick r:id="" action="ppaction://noaction"/>
              <a:extLst>
                <a:ext uri="{FF2B5EF4-FFF2-40B4-BE49-F238E27FC236}">
                  <a16:creationId xmlns:a16="http://schemas.microsoft.com/office/drawing/2014/main" id="{B7D2F50A-05E7-423E-AFA6-5F33EEB1880F}"/>
                </a:ext>
              </a:extLst>
            </p:cNvPr>
            <p:cNvSpPr txBox="1">
              <a:spLocks/>
            </p:cNvSpPr>
            <p:nvPr>
              <p:custDataLst>
                <p:tags r:id="rId11"/>
              </p:custDataLst>
            </p:nvPr>
          </p:nvSpPr>
          <p:spPr>
            <a:xfrm>
              <a:off x="9925408" y="2208799"/>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17</a:t>
              </a:r>
              <a:endParaRPr lang="en-US" sz="1620" dirty="0">
                <a:latin typeface="+mn-lt"/>
              </a:endParaRPr>
            </a:p>
          </p:txBody>
        </p:sp>
        <p:sp>
          <p:nvSpPr>
            <p:cNvPr id="15" name="MIO_AGENDA_ELEMENT_TITEL_4">
              <a:hlinkClick r:id="" action="ppaction://noaction"/>
              <a:extLst>
                <a:ext uri="{FF2B5EF4-FFF2-40B4-BE49-F238E27FC236}">
                  <a16:creationId xmlns:a16="http://schemas.microsoft.com/office/drawing/2014/main" id="{1726D582-16BC-4410-8159-40F9464E11DA}"/>
                </a:ext>
              </a:extLst>
            </p:cNvPr>
            <p:cNvSpPr>
              <a:spLocks/>
            </p:cNvSpPr>
            <p:nvPr>
              <p:custDataLst>
                <p:tags r:id="rId12"/>
              </p:custDataLst>
            </p:nvPr>
          </p:nvSpPr>
          <p:spPr>
            <a:xfrm>
              <a:off x="1112976" y="267899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Feature Details</a:t>
              </a:r>
              <a:endParaRPr lang="en-US" sz="1620" dirty="0">
                <a:latin typeface="+mn-lt"/>
              </a:endParaRPr>
            </a:p>
          </p:txBody>
        </p:sp>
        <p:sp>
          <p:nvSpPr>
            <p:cNvPr id="16" name="MIO_AGENDA_ELEMENT_ELEMENTNUMBER_4">
              <a:hlinkClick r:id="" action="ppaction://noaction"/>
              <a:extLst>
                <a:ext uri="{FF2B5EF4-FFF2-40B4-BE49-F238E27FC236}">
                  <a16:creationId xmlns:a16="http://schemas.microsoft.com/office/drawing/2014/main" id="{FE14FDFC-9672-4EDB-BC7D-F05163FC571D}"/>
                </a:ext>
              </a:extLst>
            </p:cNvPr>
            <p:cNvSpPr>
              <a:spLocks noChangeAspect="1"/>
            </p:cNvSpPr>
            <p:nvPr>
              <p:custDataLst>
                <p:tags r:id="rId13"/>
              </p:custDataLst>
            </p:nvPr>
          </p:nvSpPr>
          <p:spPr>
            <a:xfrm>
              <a:off x="302400" y="267899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4</a:t>
              </a:r>
              <a:endParaRPr lang="en-US" sz="1260" b="1" dirty="0">
                <a:solidFill>
                  <a:schemeClr val="bg1"/>
                </a:solidFill>
                <a:latin typeface="+mn-lt"/>
                <a:cs typeface="Arial" panose="020B0604020202020204" pitchFamily="34" charset="0"/>
              </a:endParaRPr>
            </a:p>
          </p:txBody>
        </p:sp>
        <p:sp>
          <p:nvSpPr>
            <p:cNvPr id="17" name="MIO_AGENDA_ELEMENT_PAGENUMBER_4">
              <a:hlinkClick r:id="" action="ppaction://noaction"/>
              <a:extLst>
                <a:ext uri="{FF2B5EF4-FFF2-40B4-BE49-F238E27FC236}">
                  <a16:creationId xmlns:a16="http://schemas.microsoft.com/office/drawing/2014/main" id="{5FB7A319-C1AE-4FC3-810F-84851EB07641}"/>
                </a:ext>
              </a:extLst>
            </p:cNvPr>
            <p:cNvSpPr txBox="1">
              <a:spLocks/>
            </p:cNvSpPr>
            <p:nvPr>
              <p:custDataLst>
                <p:tags r:id="rId14"/>
              </p:custDataLst>
            </p:nvPr>
          </p:nvSpPr>
          <p:spPr>
            <a:xfrm>
              <a:off x="9925408" y="267899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31</a:t>
              </a:r>
              <a:endParaRPr lang="en-US" sz="1620" dirty="0">
                <a:latin typeface="+mn-lt"/>
              </a:endParaRPr>
            </a:p>
          </p:txBody>
        </p:sp>
        <p:sp>
          <p:nvSpPr>
            <p:cNvPr id="18" name="MIO_AGENDA_ELEMENT_TITEL_5">
              <a:hlinkClick r:id="" action="ppaction://noaction"/>
              <a:extLst>
                <a:ext uri="{FF2B5EF4-FFF2-40B4-BE49-F238E27FC236}">
                  <a16:creationId xmlns:a16="http://schemas.microsoft.com/office/drawing/2014/main" id="{5AA7BD12-940B-4D2B-B850-5C5052220883}"/>
                </a:ext>
              </a:extLst>
            </p:cNvPr>
            <p:cNvSpPr>
              <a:spLocks/>
            </p:cNvSpPr>
            <p:nvPr>
              <p:custDataLst>
                <p:tags r:id="rId15"/>
              </p:custDataLst>
            </p:nvPr>
          </p:nvSpPr>
          <p:spPr>
            <a:xfrm>
              <a:off x="1112976" y="314918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Functional Safety</a:t>
              </a:r>
              <a:endParaRPr lang="en-US" sz="1620" dirty="0">
                <a:latin typeface="+mn-lt"/>
              </a:endParaRPr>
            </a:p>
          </p:txBody>
        </p:sp>
        <p:sp>
          <p:nvSpPr>
            <p:cNvPr id="19" name="MIO_AGENDA_ELEMENT_ELEMENTNUMBER_5">
              <a:hlinkClick r:id="" action="ppaction://noaction"/>
              <a:extLst>
                <a:ext uri="{FF2B5EF4-FFF2-40B4-BE49-F238E27FC236}">
                  <a16:creationId xmlns:a16="http://schemas.microsoft.com/office/drawing/2014/main" id="{0AB9F7DF-7626-4929-BC8F-40C99D99F947}"/>
                </a:ext>
              </a:extLst>
            </p:cNvPr>
            <p:cNvSpPr>
              <a:spLocks noChangeAspect="1"/>
            </p:cNvSpPr>
            <p:nvPr>
              <p:custDataLst>
                <p:tags r:id="rId16"/>
              </p:custDataLst>
            </p:nvPr>
          </p:nvSpPr>
          <p:spPr>
            <a:xfrm>
              <a:off x="302400" y="314918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5</a:t>
              </a:r>
              <a:endParaRPr lang="en-US" sz="1260" b="1" dirty="0">
                <a:solidFill>
                  <a:schemeClr val="bg1"/>
                </a:solidFill>
                <a:latin typeface="+mn-lt"/>
                <a:cs typeface="Arial" panose="020B0604020202020204" pitchFamily="34" charset="0"/>
              </a:endParaRPr>
            </a:p>
          </p:txBody>
        </p:sp>
        <p:sp>
          <p:nvSpPr>
            <p:cNvPr id="20" name="MIO_AGENDA_ELEMENT_PAGENUMBER_5">
              <a:hlinkClick r:id="" action="ppaction://noaction"/>
              <a:extLst>
                <a:ext uri="{FF2B5EF4-FFF2-40B4-BE49-F238E27FC236}">
                  <a16:creationId xmlns:a16="http://schemas.microsoft.com/office/drawing/2014/main" id="{5215DA3A-CC33-4835-B17A-4D89B64E5A50}"/>
                </a:ext>
              </a:extLst>
            </p:cNvPr>
            <p:cNvSpPr txBox="1">
              <a:spLocks/>
            </p:cNvSpPr>
            <p:nvPr>
              <p:custDataLst>
                <p:tags r:id="rId17"/>
              </p:custDataLst>
            </p:nvPr>
          </p:nvSpPr>
          <p:spPr>
            <a:xfrm>
              <a:off x="9925408" y="314918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51</a:t>
              </a:r>
              <a:endParaRPr lang="en-US" sz="1620" dirty="0">
                <a:latin typeface="+mn-lt"/>
              </a:endParaRPr>
            </a:p>
          </p:txBody>
        </p:sp>
        <p:sp>
          <p:nvSpPr>
            <p:cNvPr id="21" name="MIO_AGENDA_ELEMENT_TITEL_6">
              <a:hlinkClick r:id="" action="ppaction://noaction"/>
              <a:extLst>
                <a:ext uri="{FF2B5EF4-FFF2-40B4-BE49-F238E27FC236}">
                  <a16:creationId xmlns:a16="http://schemas.microsoft.com/office/drawing/2014/main" id="{A6879D7E-EAD7-492D-B15B-11A02B9414E1}"/>
                </a:ext>
              </a:extLst>
            </p:cNvPr>
            <p:cNvSpPr>
              <a:spLocks/>
            </p:cNvSpPr>
            <p:nvPr>
              <p:custDataLst>
                <p:tags r:id="rId18"/>
              </p:custDataLst>
            </p:nvPr>
          </p:nvSpPr>
          <p:spPr>
            <a:xfrm>
              <a:off x="1112976" y="361937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Security</a:t>
              </a:r>
              <a:endParaRPr lang="en-US" sz="1620" dirty="0">
                <a:latin typeface="+mn-lt"/>
              </a:endParaRPr>
            </a:p>
          </p:txBody>
        </p:sp>
        <p:sp>
          <p:nvSpPr>
            <p:cNvPr id="22" name="MIO_AGENDA_ELEMENT_ELEMENTNUMBER_6">
              <a:hlinkClick r:id="" action="ppaction://noaction"/>
              <a:extLst>
                <a:ext uri="{FF2B5EF4-FFF2-40B4-BE49-F238E27FC236}">
                  <a16:creationId xmlns:a16="http://schemas.microsoft.com/office/drawing/2014/main" id="{51C9158D-CE68-49F5-AE85-1D891AA78A7E}"/>
                </a:ext>
              </a:extLst>
            </p:cNvPr>
            <p:cNvSpPr>
              <a:spLocks noChangeAspect="1"/>
            </p:cNvSpPr>
            <p:nvPr>
              <p:custDataLst>
                <p:tags r:id="rId19"/>
              </p:custDataLst>
            </p:nvPr>
          </p:nvSpPr>
          <p:spPr>
            <a:xfrm>
              <a:off x="302400" y="361937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6</a:t>
              </a:r>
              <a:endParaRPr lang="en-US" sz="1260" b="1" dirty="0">
                <a:solidFill>
                  <a:schemeClr val="bg1"/>
                </a:solidFill>
                <a:latin typeface="+mn-lt"/>
                <a:cs typeface="Arial" panose="020B0604020202020204" pitchFamily="34" charset="0"/>
              </a:endParaRPr>
            </a:p>
          </p:txBody>
        </p:sp>
        <p:sp>
          <p:nvSpPr>
            <p:cNvPr id="23" name="MIO_AGENDA_ELEMENT_PAGENUMBER_6">
              <a:hlinkClick r:id="" action="ppaction://noaction"/>
              <a:extLst>
                <a:ext uri="{FF2B5EF4-FFF2-40B4-BE49-F238E27FC236}">
                  <a16:creationId xmlns:a16="http://schemas.microsoft.com/office/drawing/2014/main" id="{1BC79BD4-D0E8-4F14-9FDE-156F491BDD05}"/>
                </a:ext>
              </a:extLst>
            </p:cNvPr>
            <p:cNvSpPr txBox="1">
              <a:spLocks/>
            </p:cNvSpPr>
            <p:nvPr>
              <p:custDataLst>
                <p:tags r:id="rId20"/>
              </p:custDataLst>
            </p:nvPr>
          </p:nvSpPr>
          <p:spPr>
            <a:xfrm>
              <a:off x="9925408" y="361937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64</a:t>
              </a:r>
              <a:endParaRPr lang="en-US" sz="1620" dirty="0">
                <a:latin typeface="+mn-lt"/>
              </a:endParaRPr>
            </a:p>
          </p:txBody>
        </p:sp>
        <p:sp>
          <p:nvSpPr>
            <p:cNvPr id="24" name="MIO_AGENDA_ELEMENT_TITEL_7">
              <a:hlinkClick r:id="" action="ppaction://noaction"/>
              <a:extLst>
                <a:ext uri="{FF2B5EF4-FFF2-40B4-BE49-F238E27FC236}">
                  <a16:creationId xmlns:a16="http://schemas.microsoft.com/office/drawing/2014/main" id="{4A8E3572-8F10-4E61-8F06-D7D26D49A9A0}"/>
                </a:ext>
              </a:extLst>
            </p:cNvPr>
            <p:cNvSpPr>
              <a:spLocks/>
            </p:cNvSpPr>
            <p:nvPr>
              <p:custDataLst>
                <p:tags r:id="rId21"/>
              </p:custDataLst>
            </p:nvPr>
          </p:nvSpPr>
          <p:spPr>
            <a:xfrm>
              <a:off x="1112976" y="4089566"/>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Powertrain</a:t>
              </a:r>
              <a:endParaRPr lang="en-US" sz="1620" dirty="0">
                <a:latin typeface="+mn-lt"/>
              </a:endParaRPr>
            </a:p>
          </p:txBody>
        </p:sp>
        <p:sp>
          <p:nvSpPr>
            <p:cNvPr id="25" name="MIO_AGENDA_ELEMENT_ELEMENTNUMBER_7">
              <a:hlinkClick r:id="" action="ppaction://noaction"/>
              <a:extLst>
                <a:ext uri="{FF2B5EF4-FFF2-40B4-BE49-F238E27FC236}">
                  <a16:creationId xmlns:a16="http://schemas.microsoft.com/office/drawing/2014/main" id="{952B9C31-A8E1-496A-9613-52B000A447F0}"/>
                </a:ext>
              </a:extLst>
            </p:cNvPr>
            <p:cNvSpPr>
              <a:spLocks noChangeAspect="1"/>
            </p:cNvSpPr>
            <p:nvPr>
              <p:custDataLst>
                <p:tags r:id="rId22"/>
              </p:custDataLst>
            </p:nvPr>
          </p:nvSpPr>
          <p:spPr>
            <a:xfrm>
              <a:off x="302400" y="4089565"/>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7</a:t>
              </a:r>
              <a:endParaRPr lang="en-US" sz="1260" b="1" dirty="0">
                <a:solidFill>
                  <a:schemeClr val="bg1"/>
                </a:solidFill>
                <a:latin typeface="+mn-lt"/>
                <a:cs typeface="Arial" panose="020B0604020202020204" pitchFamily="34" charset="0"/>
              </a:endParaRPr>
            </a:p>
          </p:txBody>
        </p:sp>
        <p:sp>
          <p:nvSpPr>
            <p:cNvPr id="26" name="MIO_AGENDA_ELEMENT_PAGENUMBER_7">
              <a:hlinkClick r:id="" action="ppaction://noaction"/>
              <a:extLst>
                <a:ext uri="{FF2B5EF4-FFF2-40B4-BE49-F238E27FC236}">
                  <a16:creationId xmlns:a16="http://schemas.microsoft.com/office/drawing/2014/main" id="{9AA80C80-B67B-4FE6-A231-494F41CBCA28}"/>
                </a:ext>
              </a:extLst>
            </p:cNvPr>
            <p:cNvSpPr txBox="1">
              <a:spLocks/>
            </p:cNvSpPr>
            <p:nvPr>
              <p:custDataLst>
                <p:tags r:id="rId23"/>
              </p:custDataLst>
            </p:nvPr>
          </p:nvSpPr>
          <p:spPr>
            <a:xfrm>
              <a:off x="9925408" y="4089566"/>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75</a:t>
              </a:r>
              <a:endParaRPr lang="en-US" sz="1620" dirty="0">
                <a:latin typeface="+mn-lt"/>
              </a:endParaRPr>
            </a:p>
          </p:txBody>
        </p:sp>
        <p:sp>
          <p:nvSpPr>
            <p:cNvPr id="27" name="MIO_AGENDA_ELEMENT_TITEL_8">
              <a:hlinkClick r:id="rId37" action="ppaction://hlinksldjump"/>
              <a:extLst>
                <a:ext uri="{FF2B5EF4-FFF2-40B4-BE49-F238E27FC236}">
                  <a16:creationId xmlns:a16="http://schemas.microsoft.com/office/drawing/2014/main" id="{D325FB45-7320-46C3-85D4-7B639B65B357}"/>
                </a:ext>
              </a:extLst>
            </p:cNvPr>
            <p:cNvSpPr>
              <a:spLocks/>
            </p:cNvSpPr>
            <p:nvPr>
              <p:custDataLst>
                <p:tags r:id="rId24"/>
              </p:custDataLst>
            </p:nvPr>
          </p:nvSpPr>
          <p:spPr>
            <a:xfrm>
              <a:off x="1112976" y="4559758"/>
              <a:ext cx="8812431" cy="411419"/>
            </a:xfrm>
            <a:prstGeom prst="rect">
              <a:avLst/>
            </a:prstGeom>
            <a:noFill/>
            <a:extLst>
              <a:ext uri="{909E8E84-426E-40DD-AFC4-6F175D3DCCD1}">
                <a14:hiddenFill xmlns:a14="http://schemas.microsoft.com/office/drawing/2010/main">
                  <a:solidFill>
                    <a:schemeClr val="bg2"/>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b="1">
                  <a:solidFill>
                    <a:schemeClr val="tx2"/>
                  </a:solidFill>
                  <a:latin typeface="+mn-lt"/>
                </a:rPr>
                <a:t>AURIX TC2xx xEV</a:t>
              </a:r>
              <a:endParaRPr lang="en-US" sz="1620" b="1" dirty="0">
                <a:solidFill>
                  <a:schemeClr val="tx2"/>
                </a:solidFill>
                <a:latin typeface="+mn-lt"/>
              </a:endParaRPr>
            </a:p>
          </p:txBody>
        </p:sp>
        <p:sp>
          <p:nvSpPr>
            <p:cNvPr id="28" name="MIO_AGENDA_ELEMENT_ELEMENTNUMBER_8">
              <a:hlinkClick r:id="rId37" action="ppaction://hlinksldjump"/>
              <a:extLst>
                <a:ext uri="{FF2B5EF4-FFF2-40B4-BE49-F238E27FC236}">
                  <a16:creationId xmlns:a16="http://schemas.microsoft.com/office/drawing/2014/main" id="{1092D158-62B4-4C3C-ABE8-BCE48D5E402E}"/>
                </a:ext>
              </a:extLst>
            </p:cNvPr>
            <p:cNvSpPr>
              <a:spLocks noChangeAspect="1"/>
            </p:cNvSpPr>
            <p:nvPr>
              <p:custDataLst>
                <p:tags r:id="rId25"/>
              </p:custDataLst>
            </p:nvPr>
          </p:nvSpPr>
          <p:spPr>
            <a:xfrm>
              <a:off x="302400" y="4559757"/>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8</a:t>
              </a:r>
              <a:endParaRPr lang="en-US" sz="1260" b="1" dirty="0">
                <a:solidFill>
                  <a:schemeClr val="bg1"/>
                </a:solidFill>
                <a:latin typeface="+mn-lt"/>
                <a:cs typeface="Arial" panose="020B0604020202020204" pitchFamily="34" charset="0"/>
              </a:endParaRPr>
            </a:p>
          </p:txBody>
        </p:sp>
        <p:sp>
          <p:nvSpPr>
            <p:cNvPr id="29" name="MIO_AGENDA_ELEMENT_PAGENUMBER_8">
              <a:hlinkClick r:id="rId37" action="ppaction://hlinksldjump"/>
              <a:extLst>
                <a:ext uri="{FF2B5EF4-FFF2-40B4-BE49-F238E27FC236}">
                  <a16:creationId xmlns:a16="http://schemas.microsoft.com/office/drawing/2014/main" id="{E68450FE-BB3F-4AE2-BA5E-FECCB17BBD2B}"/>
                </a:ext>
              </a:extLst>
            </p:cNvPr>
            <p:cNvSpPr txBox="1">
              <a:spLocks/>
            </p:cNvSpPr>
            <p:nvPr>
              <p:custDataLst>
                <p:tags r:id="rId26"/>
              </p:custDataLst>
            </p:nvPr>
          </p:nvSpPr>
          <p:spPr>
            <a:xfrm>
              <a:off x="9925408" y="4559758"/>
              <a:ext cx="745907" cy="411419"/>
            </a:xfrm>
            <a:prstGeom prst="rect">
              <a:avLst/>
            </a:prstGeom>
            <a:noFill/>
          </p:spPr>
          <p:txBody>
            <a:bodyPr wrap="none" lIns="0" tIns="32400" rIns="194400" bIns="32400" rtlCol="0" anchor="ctr" anchorCtr="0">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r"/>
              <a:r>
                <a:rPr lang="en-US" sz="1620" b="1">
                  <a:solidFill>
                    <a:schemeClr val="tx2"/>
                  </a:solidFill>
                  <a:latin typeface="+mn-lt"/>
                  <a:cs typeface="Segoe UI Semibold" panose="020B0702040204020203" pitchFamily="34" charset="0"/>
                </a:rPr>
                <a:t>79</a:t>
              </a:r>
              <a:endParaRPr lang="en-US" sz="1620" b="1" dirty="0">
                <a:solidFill>
                  <a:schemeClr val="tx2"/>
                </a:solidFill>
                <a:latin typeface="+mn-lt"/>
                <a:cs typeface="Segoe UI Semibold" panose="020B0702040204020203" pitchFamily="34" charset="0"/>
              </a:endParaRPr>
            </a:p>
          </p:txBody>
        </p:sp>
        <p:sp>
          <p:nvSpPr>
            <p:cNvPr id="30" name="MIO_AGENDA_ELEMENT_TITEL_9">
              <a:hlinkClick r:id="" action="ppaction://noaction"/>
              <a:extLst>
                <a:ext uri="{FF2B5EF4-FFF2-40B4-BE49-F238E27FC236}">
                  <a16:creationId xmlns:a16="http://schemas.microsoft.com/office/drawing/2014/main" id="{5B3B1129-6C69-4A8A-BBAB-D105EB613F66}"/>
                </a:ext>
              </a:extLst>
            </p:cNvPr>
            <p:cNvSpPr>
              <a:spLocks/>
            </p:cNvSpPr>
            <p:nvPr>
              <p:custDataLst>
                <p:tags r:id="rId27"/>
              </p:custDataLst>
            </p:nvPr>
          </p:nvSpPr>
          <p:spPr>
            <a:xfrm>
              <a:off x="1112976" y="5029951"/>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CAV</a:t>
              </a:r>
              <a:endParaRPr lang="en-US" sz="1620" dirty="0">
                <a:latin typeface="+mn-lt"/>
              </a:endParaRPr>
            </a:p>
          </p:txBody>
        </p:sp>
        <p:sp>
          <p:nvSpPr>
            <p:cNvPr id="31" name="MIO_AGENDA_ELEMENT_ELEMENTNUMBER_9">
              <a:hlinkClick r:id="" action="ppaction://noaction"/>
              <a:extLst>
                <a:ext uri="{FF2B5EF4-FFF2-40B4-BE49-F238E27FC236}">
                  <a16:creationId xmlns:a16="http://schemas.microsoft.com/office/drawing/2014/main" id="{0C18C598-0D51-4189-A645-40D8582332C5}"/>
                </a:ext>
              </a:extLst>
            </p:cNvPr>
            <p:cNvSpPr>
              <a:spLocks noChangeAspect="1"/>
            </p:cNvSpPr>
            <p:nvPr>
              <p:custDataLst>
                <p:tags r:id="rId28"/>
              </p:custDataLst>
            </p:nvPr>
          </p:nvSpPr>
          <p:spPr>
            <a:xfrm>
              <a:off x="302400" y="5029950"/>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9</a:t>
              </a:r>
              <a:endParaRPr lang="en-US" sz="1260" b="1" dirty="0">
                <a:solidFill>
                  <a:schemeClr val="bg1"/>
                </a:solidFill>
                <a:latin typeface="+mn-lt"/>
                <a:cs typeface="Arial" panose="020B0604020202020204" pitchFamily="34" charset="0"/>
              </a:endParaRPr>
            </a:p>
          </p:txBody>
        </p:sp>
        <p:sp>
          <p:nvSpPr>
            <p:cNvPr id="32" name="MIO_AGENDA_ELEMENT_PAGENUMBER_9">
              <a:hlinkClick r:id="" action="ppaction://noaction"/>
              <a:extLst>
                <a:ext uri="{FF2B5EF4-FFF2-40B4-BE49-F238E27FC236}">
                  <a16:creationId xmlns:a16="http://schemas.microsoft.com/office/drawing/2014/main" id="{E50E1465-E0E0-443C-8C56-8950ECBD6AB9}"/>
                </a:ext>
              </a:extLst>
            </p:cNvPr>
            <p:cNvSpPr txBox="1">
              <a:spLocks/>
            </p:cNvSpPr>
            <p:nvPr>
              <p:custDataLst>
                <p:tags r:id="rId29"/>
              </p:custDataLst>
            </p:nvPr>
          </p:nvSpPr>
          <p:spPr>
            <a:xfrm>
              <a:off x="9925408" y="5029951"/>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110</a:t>
              </a:r>
              <a:endParaRPr lang="en-US" sz="1620" dirty="0">
                <a:latin typeface="+mn-lt"/>
              </a:endParaRPr>
            </a:p>
          </p:txBody>
        </p:sp>
        <p:sp>
          <p:nvSpPr>
            <p:cNvPr id="33" name="MIO_AGENDA_ELEMENT_TITEL_10">
              <a:hlinkClick r:id="" action="ppaction://noaction"/>
              <a:extLst>
                <a:ext uri="{FF2B5EF4-FFF2-40B4-BE49-F238E27FC236}">
                  <a16:creationId xmlns:a16="http://schemas.microsoft.com/office/drawing/2014/main" id="{2D492DFB-220B-4C84-A9AA-2FE45963B38F}"/>
                </a:ext>
              </a:extLst>
            </p:cNvPr>
            <p:cNvSpPr>
              <a:spLocks/>
            </p:cNvSpPr>
            <p:nvPr>
              <p:custDataLst>
                <p:tags r:id="rId30"/>
              </p:custDataLst>
            </p:nvPr>
          </p:nvSpPr>
          <p:spPr>
            <a:xfrm>
              <a:off x="1112976" y="5500142"/>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Benchmarking vs. Competition</a:t>
              </a:r>
              <a:endParaRPr lang="en-US" sz="1620" dirty="0">
                <a:latin typeface="+mn-lt"/>
              </a:endParaRPr>
            </a:p>
          </p:txBody>
        </p:sp>
        <p:sp>
          <p:nvSpPr>
            <p:cNvPr id="34" name="MIO_AGENDA_ELEMENT_ELEMENTNUMBER_10">
              <a:hlinkClick r:id="" action="ppaction://noaction"/>
              <a:extLst>
                <a:ext uri="{FF2B5EF4-FFF2-40B4-BE49-F238E27FC236}">
                  <a16:creationId xmlns:a16="http://schemas.microsoft.com/office/drawing/2014/main" id="{2187C295-41C7-4016-B479-1E50B74149CE}"/>
                </a:ext>
              </a:extLst>
            </p:cNvPr>
            <p:cNvSpPr>
              <a:spLocks noChangeAspect="1"/>
            </p:cNvSpPr>
            <p:nvPr>
              <p:custDataLst>
                <p:tags r:id="rId31"/>
              </p:custDataLst>
            </p:nvPr>
          </p:nvSpPr>
          <p:spPr>
            <a:xfrm>
              <a:off x="302400" y="5500141"/>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10</a:t>
              </a:r>
              <a:endParaRPr lang="en-US" sz="1260" b="1" dirty="0">
                <a:solidFill>
                  <a:schemeClr val="bg1"/>
                </a:solidFill>
                <a:latin typeface="+mn-lt"/>
                <a:cs typeface="Arial" panose="020B0604020202020204" pitchFamily="34" charset="0"/>
              </a:endParaRPr>
            </a:p>
          </p:txBody>
        </p:sp>
        <p:sp>
          <p:nvSpPr>
            <p:cNvPr id="35" name="MIO_AGENDA_ELEMENT_PAGENUMBER_10">
              <a:hlinkClick r:id="" action="ppaction://noaction"/>
              <a:extLst>
                <a:ext uri="{FF2B5EF4-FFF2-40B4-BE49-F238E27FC236}">
                  <a16:creationId xmlns:a16="http://schemas.microsoft.com/office/drawing/2014/main" id="{78D3FB5F-1996-4DF8-8D8B-CDE3A8C6B20D}"/>
                </a:ext>
              </a:extLst>
            </p:cNvPr>
            <p:cNvSpPr txBox="1">
              <a:spLocks/>
            </p:cNvSpPr>
            <p:nvPr>
              <p:custDataLst>
                <p:tags r:id="rId32"/>
              </p:custDataLst>
            </p:nvPr>
          </p:nvSpPr>
          <p:spPr>
            <a:xfrm>
              <a:off x="9925408" y="5500142"/>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118</a:t>
              </a:r>
              <a:endParaRPr lang="en-US" sz="1620" dirty="0">
                <a:latin typeface="+mn-lt"/>
              </a:endParaRPr>
            </a:p>
          </p:txBody>
        </p:sp>
        <p:sp>
          <p:nvSpPr>
            <p:cNvPr id="36" name="MIO_AGENDA_ELEMENT_TITEL_11">
              <a:hlinkClick r:id="" action="ppaction://noaction"/>
              <a:extLst>
                <a:ext uri="{FF2B5EF4-FFF2-40B4-BE49-F238E27FC236}">
                  <a16:creationId xmlns:a16="http://schemas.microsoft.com/office/drawing/2014/main" id="{36518822-E5D4-417B-96B9-90886518A93E}"/>
                </a:ext>
              </a:extLst>
            </p:cNvPr>
            <p:cNvSpPr>
              <a:spLocks/>
            </p:cNvSpPr>
            <p:nvPr>
              <p:custDataLst>
                <p:tags r:id="rId33"/>
              </p:custDataLst>
            </p:nvPr>
          </p:nvSpPr>
          <p:spPr>
            <a:xfrm>
              <a:off x="1112976" y="5970334"/>
              <a:ext cx="8812431" cy="411419"/>
            </a:xfrm>
            <a:prstGeom prst="rect">
              <a:avLst/>
            </a:prstGeom>
            <a:noFill/>
            <a:extLst>
              <a:ext uri="{909E8E84-426E-40DD-AFC4-6F175D3DCCD1}">
                <a14:hiddenFill xmlns:a14="http://schemas.microsoft.com/office/drawing/2010/main">
                  <a:solidFill>
                    <a:srgbClr val="E9E6E6"/>
                  </a:solidFill>
                </a14:hiddenFill>
              </a:ext>
            </a:extLst>
          </p:spPr>
          <p:txBody>
            <a:bodyPr vert="horz" wrap="none" lIns="0" tIns="32400" rIns="32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defTabSz="518400" fontAlgn="auto">
                <a:spcBef>
                  <a:spcPts val="0"/>
                </a:spcBef>
                <a:spcAft>
                  <a:spcPts val="0"/>
                </a:spcAft>
                <a:buClr>
                  <a:schemeClr val="accent1"/>
                </a:buClr>
                <a:buSzPct val="100000"/>
              </a:pPr>
              <a:r>
                <a:rPr lang="en-US" sz="1620">
                  <a:latin typeface="+mn-lt"/>
                </a:rPr>
                <a:t>AURIX TC2xx SW &amp; Tools</a:t>
              </a:r>
              <a:endParaRPr lang="en-US" sz="1620" dirty="0">
                <a:latin typeface="+mn-lt"/>
              </a:endParaRPr>
            </a:p>
          </p:txBody>
        </p:sp>
        <p:sp>
          <p:nvSpPr>
            <p:cNvPr id="37" name="MIO_AGENDA_ELEMENT_ELEMENTNUMBER_11">
              <a:hlinkClick r:id="" action="ppaction://noaction"/>
              <a:extLst>
                <a:ext uri="{FF2B5EF4-FFF2-40B4-BE49-F238E27FC236}">
                  <a16:creationId xmlns:a16="http://schemas.microsoft.com/office/drawing/2014/main" id="{01CF7EF7-5221-463D-988C-4AAAE4057A93}"/>
                </a:ext>
              </a:extLst>
            </p:cNvPr>
            <p:cNvSpPr>
              <a:spLocks noChangeAspect="1"/>
            </p:cNvSpPr>
            <p:nvPr>
              <p:custDataLst>
                <p:tags r:id="rId34"/>
              </p:custDataLst>
            </p:nvPr>
          </p:nvSpPr>
          <p:spPr>
            <a:xfrm>
              <a:off x="302400" y="5970333"/>
              <a:ext cx="411366" cy="411418"/>
            </a:xfrm>
            <a:prstGeom prst="ellipse">
              <a:avLst/>
            </a:prstGeom>
            <a:solidFill>
              <a:schemeClr val="accent1"/>
            </a:solidFill>
          </p:spPr>
          <p:txBody>
            <a:bodyPr vert="horz" wrap="none" lIns="0" tIns="32400" rIns="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algn="ctr" fontAlgn="auto">
                <a:spcBef>
                  <a:spcPts val="0"/>
                </a:spcBef>
                <a:spcAft>
                  <a:spcPts val="0"/>
                </a:spcAft>
                <a:buClr>
                  <a:schemeClr val="accent1"/>
                </a:buClr>
                <a:buSzPct val="100000"/>
              </a:pPr>
              <a:r>
                <a:rPr lang="en-US" sz="1260" b="1">
                  <a:solidFill>
                    <a:schemeClr val="bg1"/>
                  </a:solidFill>
                  <a:latin typeface="+mn-lt"/>
                  <a:cs typeface="Arial" panose="020B0604020202020204" pitchFamily="34" charset="0"/>
                </a:rPr>
                <a:t>11</a:t>
              </a:r>
              <a:endParaRPr lang="en-US" sz="1260" b="1" dirty="0">
                <a:solidFill>
                  <a:schemeClr val="bg1"/>
                </a:solidFill>
                <a:latin typeface="+mn-lt"/>
                <a:cs typeface="Arial" panose="020B0604020202020204" pitchFamily="34" charset="0"/>
              </a:endParaRPr>
            </a:p>
          </p:txBody>
        </p:sp>
        <p:sp>
          <p:nvSpPr>
            <p:cNvPr id="38" name="MIO_AGENDA_ELEMENT_PAGENUMBER_11">
              <a:hlinkClick r:id="" action="ppaction://noaction"/>
              <a:extLst>
                <a:ext uri="{FF2B5EF4-FFF2-40B4-BE49-F238E27FC236}">
                  <a16:creationId xmlns:a16="http://schemas.microsoft.com/office/drawing/2014/main" id="{3D7E37B8-F223-49F8-84CB-A417EF254901}"/>
                </a:ext>
              </a:extLst>
            </p:cNvPr>
            <p:cNvSpPr txBox="1">
              <a:spLocks/>
            </p:cNvSpPr>
            <p:nvPr>
              <p:custDataLst>
                <p:tags r:id="rId35"/>
              </p:custDataLst>
            </p:nvPr>
          </p:nvSpPr>
          <p:spPr>
            <a:xfrm>
              <a:off x="9925408" y="5970334"/>
              <a:ext cx="745907" cy="411419"/>
            </a:xfrm>
            <a:prstGeom prst="rect">
              <a:avLst/>
            </a:prstGeom>
            <a:noFill/>
          </p:spPr>
          <p:txBody>
            <a:bodyPr vert="horz" wrap="none" lIns="0" tIns="32400" rIns="194400" bIns="32400" rtlCol="0" anchor="ctr">
              <a:normAutofit/>
            </a:bodyPr>
            <a:lstStyle>
              <a:defPPr>
                <a:defRPr lang="en-US"/>
              </a:defPPr>
              <a:lvl1pPr algn="l" rtl="0" fontAlgn="base">
                <a:spcBef>
                  <a:spcPct val="0"/>
                </a:spcBef>
                <a:spcAft>
                  <a:spcPct val="0"/>
                </a:spcAft>
                <a:defRPr sz="1400" kern="1200">
                  <a:solidFill>
                    <a:schemeClr val="tx1"/>
                  </a:solidFill>
                  <a:latin typeface="Arial" charset="0"/>
                  <a:ea typeface="+mn-ea"/>
                  <a:cs typeface="+mn-cs"/>
                </a:defRPr>
              </a:lvl1pPr>
              <a:lvl2pPr marL="548640" algn="l" rtl="0" fontAlgn="base">
                <a:spcBef>
                  <a:spcPct val="0"/>
                </a:spcBef>
                <a:spcAft>
                  <a:spcPct val="0"/>
                </a:spcAft>
                <a:defRPr sz="1400" kern="1200">
                  <a:solidFill>
                    <a:schemeClr val="tx1"/>
                  </a:solidFill>
                  <a:latin typeface="Arial" charset="0"/>
                  <a:ea typeface="+mn-ea"/>
                  <a:cs typeface="+mn-cs"/>
                </a:defRPr>
              </a:lvl2pPr>
              <a:lvl3pPr marL="1097280" algn="l" rtl="0" fontAlgn="base">
                <a:spcBef>
                  <a:spcPct val="0"/>
                </a:spcBef>
                <a:spcAft>
                  <a:spcPct val="0"/>
                </a:spcAft>
                <a:defRPr sz="1400" kern="1200">
                  <a:solidFill>
                    <a:schemeClr val="tx1"/>
                  </a:solidFill>
                  <a:latin typeface="Arial" charset="0"/>
                  <a:ea typeface="+mn-ea"/>
                  <a:cs typeface="+mn-cs"/>
                </a:defRPr>
              </a:lvl3pPr>
              <a:lvl4pPr marL="1645920" algn="l" rtl="0" fontAlgn="base">
                <a:spcBef>
                  <a:spcPct val="0"/>
                </a:spcBef>
                <a:spcAft>
                  <a:spcPct val="0"/>
                </a:spcAft>
                <a:defRPr sz="1400" kern="1200">
                  <a:solidFill>
                    <a:schemeClr val="tx1"/>
                  </a:solidFill>
                  <a:latin typeface="Arial" charset="0"/>
                  <a:ea typeface="+mn-ea"/>
                  <a:cs typeface="+mn-cs"/>
                </a:defRPr>
              </a:lvl4pPr>
              <a:lvl5pPr marL="2194560" algn="l" rtl="0" fontAlgn="base">
                <a:spcBef>
                  <a:spcPct val="0"/>
                </a:spcBef>
                <a:spcAft>
                  <a:spcPct val="0"/>
                </a:spcAft>
                <a:defRPr sz="1400" kern="1200">
                  <a:solidFill>
                    <a:schemeClr val="tx1"/>
                  </a:solidFill>
                  <a:latin typeface="Arial" charset="0"/>
                  <a:ea typeface="+mn-ea"/>
                  <a:cs typeface="+mn-cs"/>
                </a:defRPr>
              </a:lvl5pPr>
              <a:lvl6pPr marL="2743200" algn="l" defTabSz="1097280" rtl="0" eaLnBrk="1" latinLnBrk="0" hangingPunct="1">
                <a:defRPr sz="1400" kern="1200">
                  <a:solidFill>
                    <a:schemeClr val="tx1"/>
                  </a:solidFill>
                  <a:latin typeface="Arial" charset="0"/>
                  <a:ea typeface="+mn-ea"/>
                  <a:cs typeface="+mn-cs"/>
                </a:defRPr>
              </a:lvl6pPr>
              <a:lvl7pPr marL="3291840" algn="l" defTabSz="1097280" rtl="0" eaLnBrk="1" latinLnBrk="0" hangingPunct="1">
                <a:defRPr sz="1400" kern="1200">
                  <a:solidFill>
                    <a:schemeClr val="tx1"/>
                  </a:solidFill>
                  <a:latin typeface="Arial" charset="0"/>
                  <a:ea typeface="+mn-ea"/>
                  <a:cs typeface="+mn-cs"/>
                </a:defRPr>
              </a:lvl7pPr>
              <a:lvl8pPr marL="3840480" algn="l" defTabSz="1097280" rtl="0" eaLnBrk="1" latinLnBrk="0" hangingPunct="1">
                <a:defRPr sz="1400" kern="1200">
                  <a:solidFill>
                    <a:schemeClr val="tx1"/>
                  </a:solidFill>
                  <a:latin typeface="Arial" charset="0"/>
                  <a:ea typeface="+mn-ea"/>
                  <a:cs typeface="+mn-cs"/>
                </a:defRPr>
              </a:lvl8pPr>
              <a:lvl9pPr marL="4389120" algn="l" defTabSz="1097280" rtl="0" eaLnBrk="1" latinLnBrk="0" hangingPunct="1">
                <a:defRPr sz="1400" kern="1200">
                  <a:solidFill>
                    <a:schemeClr val="tx1"/>
                  </a:solidFill>
                  <a:latin typeface="Arial" charset="0"/>
                  <a:ea typeface="+mn-ea"/>
                  <a:cs typeface="+mn-cs"/>
                </a:defRPr>
              </a:lvl9pPr>
            </a:lstStyle>
            <a:p>
              <a:pPr marL="0" lvl="1" algn="r"/>
              <a:r>
                <a:rPr lang="en-US" sz="1620">
                  <a:latin typeface="+mn-lt"/>
                </a:rPr>
                <a:t>127</a:t>
              </a:r>
              <a:endParaRPr lang="en-US" sz="1620" dirty="0">
                <a:latin typeface="+mn-lt"/>
              </a:endParaRPr>
            </a:p>
          </p:txBody>
        </p:sp>
      </p:grpSp>
      <p:sp>
        <p:nvSpPr>
          <p:cNvPr id="2" name="Title 1">
            <a:extLst>
              <a:ext uri="{FF2B5EF4-FFF2-40B4-BE49-F238E27FC236}">
                <a16:creationId xmlns:a16="http://schemas.microsoft.com/office/drawing/2014/main" id="{40C63557-1E6F-4D9B-85D9-093071A574F5}"/>
              </a:ext>
            </a:extLst>
          </p:cNvPr>
          <p:cNvSpPr>
            <a:spLocks noGrp="1"/>
          </p:cNvSpPr>
          <p:nvPr>
            <p:ph type="title"/>
            <p:custDataLst>
              <p:tags r:id="rId2"/>
            </p:custDataLst>
          </p:nvPr>
        </p:nvSpPr>
        <p:spPr/>
        <p:txBody>
          <a:bodyPr/>
          <a:lstStyle/>
          <a:p>
            <a:r>
              <a:rPr lang="de-DE"/>
              <a:t>Table of contents</a:t>
            </a:r>
          </a:p>
        </p:txBody>
      </p:sp>
    </p:spTree>
    <p:extLst>
      <p:ext uri="{BB962C8B-B14F-4D97-AF65-F5344CB8AC3E}">
        <p14:creationId xmlns:p14="http://schemas.microsoft.com/office/powerpoint/2010/main" val="10077325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5"/>
          <p:cNvPicPr>
            <a:picLocks noChangeAspect="1" noChangeArrowheads="1"/>
          </p:cNvPicPr>
          <p:nvPr/>
        </p:nvPicPr>
        <p:blipFill rotWithShape="1">
          <a:blip r:embed="rId4" cstate="print"/>
          <a:srcRect b="17177"/>
          <a:stretch/>
        </p:blipFill>
        <p:spPr bwMode="auto">
          <a:xfrm>
            <a:off x="3404160" y="2309595"/>
            <a:ext cx="2016909" cy="1307497"/>
          </a:xfrm>
          <a:prstGeom prst="roundRect">
            <a:avLst>
              <a:gd name="adj" fmla="val 8594"/>
            </a:avLst>
          </a:prstGeom>
          <a:solidFill>
            <a:srgbClr val="FFFFFF">
              <a:shade val="85000"/>
            </a:srgbClr>
          </a:solidFill>
          <a:ln>
            <a:noFill/>
          </a:ln>
          <a:effectLst/>
        </p:spPr>
      </p:pic>
      <p:sp>
        <p:nvSpPr>
          <p:cNvPr id="226306" name="Abgerundetes Rechteck 7"/>
          <p:cNvSpPr>
            <a:spLocks noChangeArrowheads="1"/>
          </p:cNvSpPr>
          <p:nvPr/>
        </p:nvSpPr>
        <p:spPr bwMode="auto">
          <a:xfrm>
            <a:off x="5557846" y="2309595"/>
            <a:ext cx="2088854" cy="1311785"/>
          </a:xfrm>
          <a:prstGeom prst="roundRect">
            <a:avLst>
              <a:gd name="adj" fmla="val 5889"/>
            </a:avLst>
          </a:prstGeom>
          <a:solidFill>
            <a:schemeClr val="bg1">
              <a:lumMod val="75000"/>
            </a:schemeClr>
          </a:solidFill>
          <a:ln>
            <a:noFill/>
          </a:ln>
        </p:spPr>
        <p:txBody>
          <a:bodyPr lIns="72000" tIns="72000" rIns="72000" bIns="72000" anchor="ct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spcAft>
                <a:spcPct val="0"/>
              </a:spcAft>
              <a:buClrTx/>
              <a:buFontTx/>
              <a:buNone/>
            </a:pPr>
            <a:endParaRPr lang="en-GB" altLang="de-DE" sz="1600" dirty="0">
              <a:solidFill>
                <a:srgbClr val="00214A"/>
              </a:solidFill>
              <a:cs typeface="Arial" charset="0"/>
            </a:endParaRPr>
          </a:p>
        </p:txBody>
      </p:sp>
      <p:sp>
        <p:nvSpPr>
          <p:cNvPr id="226307" name="Title 17"/>
          <p:cNvSpPr>
            <a:spLocks noGrp="1"/>
          </p:cNvSpPr>
          <p:nvPr>
            <p:ph type="title" hasCustomPrompt="1"/>
          </p:nvPr>
        </p:nvSpPr>
        <p:spPr/>
        <p:txBody>
          <a:bodyPr/>
          <a:lstStyle/>
          <a:p>
            <a:r>
              <a:rPr dirty="0"/>
              <a:t>AURIX</a:t>
            </a:r>
            <a:r>
              <a:rPr baseline="30000" dirty="0"/>
              <a:t>TM</a:t>
            </a:r>
            <a:r>
              <a:rPr dirty="0"/>
              <a:t> – scalable family</a:t>
            </a:r>
            <a:br>
              <a:rPr dirty="0"/>
            </a:br>
            <a:r>
              <a:rPr dirty="0">
                <a:solidFill>
                  <a:schemeClr val="tx2">
                    <a:lumMod val="50000"/>
                  </a:schemeClr>
                </a:solidFill>
              </a:rPr>
              <a:t>setting Trends</a:t>
            </a:r>
          </a:p>
        </p:txBody>
      </p:sp>
      <p:sp>
        <p:nvSpPr>
          <p:cNvPr id="226308" name="AutoShape 13"/>
          <p:cNvSpPr>
            <a:spLocks noChangeArrowheads="1"/>
          </p:cNvSpPr>
          <p:nvPr/>
        </p:nvSpPr>
        <p:spPr bwMode="auto">
          <a:xfrm>
            <a:off x="1165225" y="1053007"/>
            <a:ext cx="8642350" cy="647700"/>
          </a:xfrm>
          <a:prstGeom prst="triangle">
            <a:avLst>
              <a:gd name="adj" fmla="val 50000"/>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tIns="10800" bIns="82800" anchor="ct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ts val="300"/>
              </a:spcAft>
              <a:buClr>
                <a:srgbClr val="FFFFFF"/>
              </a:buClr>
              <a:buNone/>
            </a:pPr>
            <a:r>
              <a:rPr lang="en-GB" altLang="de-DE" sz="1600" b="1" dirty="0">
                <a:solidFill>
                  <a:srgbClr val="FFFFFF"/>
                </a:solidFill>
                <a:cs typeface="Arial" charset="0"/>
              </a:rPr>
              <a:t>AURIX</a:t>
            </a:r>
            <a:r>
              <a:rPr lang="en-GB" altLang="de-DE" sz="1600" b="1" baseline="30000" dirty="0">
                <a:solidFill>
                  <a:srgbClr val="FFFFFF"/>
                </a:solidFill>
                <a:cs typeface="Arial" charset="0"/>
              </a:rPr>
              <a:t>TM </a:t>
            </a:r>
            <a:r>
              <a:rPr lang="en-GB" altLang="de-DE" sz="1600" b="1" i="1" dirty="0">
                <a:solidFill>
                  <a:srgbClr val="FFFFFF"/>
                </a:solidFill>
                <a:cs typeface="Arial" charset="0"/>
              </a:rPr>
              <a:t>– </a:t>
            </a:r>
            <a:r>
              <a:rPr lang="en-GB" altLang="de-DE" sz="1600" b="1" dirty="0">
                <a:solidFill>
                  <a:srgbClr val="FFFFFF"/>
                </a:solidFill>
                <a:cs typeface="Arial" charset="0"/>
              </a:rPr>
              <a:t>Safety joins Performance</a:t>
            </a:r>
          </a:p>
        </p:txBody>
      </p:sp>
      <p:sp>
        <p:nvSpPr>
          <p:cNvPr id="226309" name="Rectangle 14"/>
          <p:cNvSpPr>
            <a:spLocks noChangeArrowheads="1"/>
          </p:cNvSpPr>
          <p:nvPr/>
        </p:nvSpPr>
        <p:spPr bwMode="auto">
          <a:xfrm>
            <a:off x="1165225" y="6093296"/>
            <a:ext cx="8642350" cy="360040"/>
          </a:xfrm>
          <a:prstGeom prst="roundRect">
            <a:avLst>
              <a:gd name="adj" fmla="val 16676"/>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nchor="ct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a:spcAft>
                <a:spcPct val="0"/>
              </a:spcAft>
              <a:buClr>
                <a:srgbClr val="FFFFFF"/>
              </a:buClr>
              <a:buFontTx/>
              <a:buNone/>
            </a:pPr>
            <a:r>
              <a:rPr lang="en-GB" altLang="de-DE" sz="1600" b="1" dirty="0">
                <a:solidFill>
                  <a:srgbClr val="FFFFFF"/>
                </a:solidFill>
                <a:cs typeface="Arial" charset="0"/>
              </a:rPr>
              <a:t>Long-term Supply Availability and Supply Security</a:t>
            </a:r>
          </a:p>
        </p:txBody>
      </p:sp>
      <p:sp>
        <p:nvSpPr>
          <p:cNvPr id="226311" name="Rectangle 14"/>
          <p:cNvSpPr>
            <a:spLocks noChangeArrowheads="1"/>
          </p:cNvSpPr>
          <p:nvPr/>
        </p:nvSpPr>
        <p:spPr bwMode="auto">
          <a:xfrm>
            <a:off x="1165225" y="5661248"/>
            <a:ext cx="8642350" cy="360040"/>
          </a:xfrm>
          <a:prstGeom prst="roundRect">
            <a:avLst>
              <a:gd name="adj" fmla="val 16616"/>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nchor="ct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a:spcAft>
                <a:spcPct val="0"/>
              </a:spcAft>
              <a:buClr>
                <a:srgbClr val="FFFFFF"/>
              </a:buClr>
              <a:buFontTx/>
              <a:buNone/>
            </a:pPr>
            <a:r>
              <a:rPr lang="en-GB" altLang="de-DE" sz="1600" b="1" dirty="0">
                <a:solidFill>
                  <a:srgbClr val="FFFFFF"/>
                </a:solidFill>
                <a:cs typeface="Arial" charset="0"/>
              </a:rPr>
              <a:t>Automotive Quality Standards</a:t>
            </a:r>
          </a:p>
        </p:txBody>
      </p:sp>
      <p:pic>
        <p:nvPicPr>
          <p:cNvPr id="226316" name="Picture 4" descr="C:\Users\boehtho\AppData\Local\Microsoft\Windows\Temporary Internet Files\Content.IE5\L3V0FQN9\AURIX_TC264DA_TC297TA_LFBGA-292_LQFP-144_lowres.jpg"/>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30871" y="2384002"/>
            <a:ext cx="1846263" cy="1103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14" name="Picture 6" descr="C:\Users\boehtho\AppData\Local\Microsoft\Windows\Temporary Internet Files\Content.IE5\WEWTNR9Y\network-7848771-istock_lowres.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782055" y="2309595"/>
            <a:ext cx="2006721" cy="1264935"/>
          </a:xfrm>
          <a:prstGeom prst="roundRect">
            <a:avLst>
              <a:gd name="adj" fmla="val 5891"/>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16" name="Picture 3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84739" y="2309594"/>
            <a:ext cx="504825" cy="493714"/>
          </a:xfrm>
          <a:prstGeom prst="roundRect">
            <a:avLst>
              <a:gd name="adj" fmla="val 14585"/>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Abgerundetes Rechteck 15"/>
          <p:cNvSpPr>
            <a:spLocks noChangeArrowheads="1"/>
          </p:cNvSpPr>
          <p:nvPr/>
        </p:nvSpPr>
        <p:spPr bwMode="auto">
          <a:xfrm>
            <a:off x="1165921" y="1738102"/>
            <a:ext cx="2016125" cy="484188"/>
          </a:xfrm>
          <a:prstGeom prst="roundRect">
            <a:avLst>
              <a:gd name="adj" fmla="val 14833"/>
            </a:avLst>
          </a:prstGeom>
          <a:solidFill>
            <a:schemeClr val="bg2">
              <a:lumMod val="50000"/>
            </a:schemeClr>
          </a:solidFill>
          <a:ln>
            <a:noFill/>
          </a:ln>
          <a:effectLst/>
        </p:spPr>
        <p:txBody>
          <a:bodyPr lIns="0" tIns="36000" rIns="0" bIns="36000" anchor="ctr"/>
          <a:lstStyle>
            <a:lvl1pPr marL="342900" indent="-342900" eaLnBrk="0" hangingPunct="0">
              <a:tabLst>
                <a:tab pos="8521700" algn="r"/>
              </a:tabLst>
              <a:defRPr sz="2400">
                <a:solidFill>
                  <a:schemeClr val="tx1"/>
                </a:solidFill>
                <a:latin typeface="Arial" charset="0"/>
                <a:cs typeface="Arial" charset="0"/>
              </a:defRPr>
            </a:lvl1pPr>
            <a:lvl2pPr eaLnBrk="0" hangingPunct="0">
              <a:tabLst>
                <a:tab pos="8521700" algn="r"/>
              </a:tabLst>
              <a:defRPr sz="2400">
                <a:solidFill>
                  <a:schemeClr val="tx1"/>
                </a:solidFill>
                <a:latin typeface="Arial" charset="0"/>
                <a:cs typeface="Arial" charset="0"/>
              </a:defRPr>
            </a:lvl2pPr>
            <a:lvl3pPr marL="1143000" indent="-228600" eaLnBrk="0" hangingPunct="0">
              <a:tabLst>
                <a:tab pos="8521700" algn="r"/>
              </a:tabLst>
              <a:defRPr sz="2400">
                <a:solidFill>
                  <a:schemeClr val="tx1"/>
                </a:solidFill>
                <a:latin typeface="Arial" charset="0"/>
                <a:cs typeface="Arial" charset="0"/>
              </a:defRPr>
            </a:lvl3pPr>
            <a:lvl4pPr marL="1600200" indent="-228600" eaLnBrk="0" hangingPunct="0">
              <a:tabLst>
                <a:tab pos="8521700" algn="r"/>
              </a:tabLst>
              <a:defRPr sz="2400">
                <a:solidFill>
                  <a:schemeClr val="tx1"/>
                </a:solidFill>
                <a:latin typeface="Arial" charset="0"/>
                <a:cs typeface="Arial" charset="0"/>
              </a:defRPr>
            </a:lvl4pPr>
            <a:lvl5pPr marL="2057400" indent="-228600" eaLnBrk="0" hangingPunct="0">
              <a:tabLst>
                <a:tab pos="8521700" algn="r"/>
              </a:tabLst>
              <a:defRPr sz="2400">
                <a:solidFill>
                  <a:schemeClr val="tx1"/>
                </a:solidFill>
                <a:latin typeface="Arial" charset="0"/>
                <a:cs typeface="Arial" charset="0"/>
              </a:defRPr>
            </a:lvl5pPr>
            <a:lvl6pPr marL="2514600" indent="-228600" eaLnBrk="0" fontAlgn="base" hangingPunct="0">
              <a:spcBef>
                <a:spcPct val="0"/>
              </a:spcBef>
              <a:spcAft>
                <a:spcPct val="0"/>
              </a:spcAft>
              <a:tabLst>
                <a:tab pos="8521700" algn="r"/>
              </a:tabLst>
              <a:defRPr sz="2400">
                <a:solidFill>
                  <a:schemeClr val="tx1"/>
                </a:solidFill>
                <a:latin typeface="Arial" charset="0"/>
                <a:cs typeface="Arial" charset="0"/>
              </a:defRPr>
            </a:lvl6pPr>
            <a:lvl7pPr marL="2971800" indent="-228600" eaLnBrk="0" fontAlgn="base" hangingPunct="0">
              <a:spcBef>
                <a:spcPct val="0"/>
              </a:spcBef>
              <a:spcAft>
                <a:spcPct val="0"/>
              </a:spcAft>
              <a:tabLst>
                <a:tab pos="8521700" algn="r"/>
              </a:tabLst>
              <a:defRPr sz="2400">
                <a:solidFill>
                  <a:schemeClr val="tx1"/>
                </a:solidFill>
                <a:latin typeface="Arial" charset="0"/>
                <a:cs typeface="Arial" charset="0"/>
              </a:defRPr>
            </a:lvl7pPr>
            <a:lvl8pPr marL="3429000" indent="-228600" eaLnBrk="0" fontAlgn="base" hangingPunct="0">
              <a:spcBef>
                <a:spcPct val="0"/>
              </a:spcBef>
              <a:spcAft>
                <a:spcPct val="0"/>
              </a:spcAft>
              <a:tabLst>
                <a:tab pos="8521700" algn="r"/>
              </a:tabLst>
              <a:defRPr sz="2400">
                <a:solidFill>
                  <a:schemeClr val="tx1"/>
                </a:solidFill>
                <a:latin typeface="Arial" charset="0"/>
                <a:cs typeface="Arial" charset="0"/>
              </a:defRPr>
            </a:lvl8pPr>
            <a:lvl9pPr marL="3886200" indent="-228600" eaLnBrk="0" fontAlgn="base" hangingPunct="0">
              <a:spcBef>
                <a:spcPct val="0"/>
              </a:spcBef>
              <a:spcAft>
                <a:spcPct val="0"/>
              </a:spcAft>
              <a:tabLst>
                <a:tab pos="8521700" algn="r"/>
              </a:tabLst>
              <a:defRPr sz="2400">
                <a:solidFill>
                  <a:schemeClr val="tx1"/>
                </a:solidFill>
                <a:latin typeface="Arial" charset="0"/>
                <a:cs typeface="Arial" charset="0"/>
              </a:defRPr>
            </a:lvl9pPr>
          </a:lstStyle>
          <a:p>
            <a:pPr marL="0" lvl="1" algn="ctr" eaLnBrk="1" hangingPunct="1">
              <a:spcAft>
                <a:spcPts val="1200"/>
              </a:spcAft>
              <a:buClr>
                <a:srgbClr val="B70D28"/>
              </a:buClr>
              <a:defRPr/>
            </a:pPr>
            <a:r>
              <a:rPr lang="en-GB" altLang="de-DE" sz="1400" b="1" dirty="0">
                <a:solidFill>
                  <a:srgbClr val="FFFFFF"/>
                </a:solidFill>
                <a:latin typeface="Verdana" pitchFamily="34" charset="0"/>
              </a:rPr>
              <a:t>Performance</a:t>
            </a:r>
            <a:endParaRPr lang="en-GB" altLang="de-DE" sz="1100" b="1" dirty="0">
              <a:solidFill>
                <a:srgbClr val="FFFFFF"/>
              </a:solidFill>
              <a:latin typeface="Verdana" pitchFamily="34" charset="0"/>
            </a:endParaRPr>
          </a:p>
        </p:txBody>
      </p:sp>
      <p:sp>
        <p:nvSpPr>
          <p:cNvPr id="32" name="Abgerundetes Rechteck 15"/>
          <p:cNvSpPr>
            <a:spLocks noChangeArrowheads="1"/>
          </p:cNvSpPr>
          <p:nvPr/>
        </p:nvSpPr>
        <p:spPr bwMode="auto">
          <a:xfrm>
            <a:off x="3404160" y="1738102"/>
            <a:ext cx="2016125" cy="484188"/>
          </a:xfrm>
          <a:prstGeom prst="roundRect">
            <a:avLst>
              <a:gd name="adj" fmla="val 14833"/>
            </a:avLst>
          </a:prstGeom>
          <a:solidFill>
            <a:schemeClr val="bg2">
              <a:lumMod val="50000"/>
            </a:schemeClr>
          </a:solidFill>
          <a:ln>
            <a:noFill/>
          </a:ln>
          <a:effectLst/>
        </p:spPr>
        <p:txBody>
          <a:bodyPr lIns="0" tIns="36000" rIns="0" bIns="36000" anchor="ctr"/>
          <a:lstStyle>
            <a:lvl1pPr marL="342900" indent="-342900" eaLnBrk="0" hangingPunct="0">
              <a:tabLst>
                <a:tab pos="8521700" algn="r"/>
              </a:tabLst>
              <a:defRPr sz="2400">
                <a:solidFill>
                  <a:schemeClr val="tx1"/>
                </a:solidFill>
                <a:latin typeface="Arial" charset="0"/>
                <a:cs typeface="Arial" charset="0"/>
              </a:defRPr>
            </a:lvl1pPr>
            <a:lvl2pPr eaLnBrk="0" hangingPunct="0">
              <a:tabLst>
                <a:tab pos="8521700" algn="r"/>
              </a:tabLst>
              <a:defRPr sz="2400">
                <a:solidFill>
                  <a:schemeClr val="tx1"/>
                </a:solidFill>
                <a:latin typeface="Arial" charset="0"/>
                <a:cs typeface="Arial" charset="0"/>
              </a:defRPr>
            </a:lvl2pPr>
            <a:lvl3pPr marL="1143000" indent="-228600" eaLnBrk="0" hangingPunct="0">
              <a:tabLst>
                <a:tab pos="8521700" algn="r"/>
              </a:tabLst>
              <a:defRPr sz="2400">
                <a:solidFill>
                  <a:schemeClr val="tx1"/>
                </a:solidFill>
                <a:latin typeface="Arial" charset="0"/>
                <a:cs typeface="Arial" charset="0"/>
              </a:defRPr>
            </a:lvl3pPr>
            <a:lvl4pPr marL="1600200" indent="-228600" eaLnBrk="0" hangingPunct="0">
              <a:tabLst>
                <a:tab pos="8521700" algn="r"/>
              </a:tabLst>
              <a:defRPr sz="2400">
                <a:solidFill>
                  <a:schemeClr val="tx1"/>
                </a:solidFill>
                <a:latin typeface="Arial" charset="0"/>
                <a:cs typeface="Arial" charset="0"/>
              </a:defRPr>
            </a:lvl4pPr>
            <a:lvl5pPr marL="2057400" indent="-228600" eaLnBrk="0" hangingPunct="0">
              <a:tabLst>
                <a:tab pos="8521700" algn="r"/>
              </a:tabLst>
              <a:defRPr sz="2400">
                <a:solidFill>
                  <a:schemeClr val="tx1"/>
                </a:solidFill>
                <a:latin typeface="Arial" charset="0"/>
                <a:cs typeface="Arial" charset="0"/>
              </a:defRPr>
            </a:lvl5pPr>
            <a:lvl6pPr marL="2514600" indent="-228600" eaLnBrk="0" fontAlgn="base" hangingPunct="0">
              <a:spcBef>
                <a:spcPct val="0"/>
              </a:spcBef>
              <a:spcAft>
                <a:spcPct val="0"/>
              </a:spcAft>
              <a:tabLst>
                <a:tab pos="8521700" algn="r"/>
              </a:tabLst>
              <a:defRPr sz="2400">
                <a:solidFill>
                  <a:schemeClr val="tx1"/>
                </a:solidFill>
                <a:latin typeface="Arial" charset="0"/>
                <a:cs typeface="Arial" charset="0"/>
              </a:defRPr>
            </a:lvl6pPr>
            <a:lvl7pPr marL="2971800" indent="-228600" eaLnBrk="0" fontAlgn="base" hangingPunct="0">
              <a:spcBef>
                <a:spcPct val="0"/>
              </a:spcBef>
              <a:spcAft>
                <a:spcPct val="0"/>
              </a:spcAft>
              <a:tabLst>
                <a:tab pos="8521700" algn="r"/>
              </a:tabLst>
              <a:defRPr sz="2400">
                <a:solidFill>
                  <a:schemeClr val="tx1"/>
                </a:solidFill>
                <a:latin typeface="Arial" charset="0"/>
                <a:cs typeface="Arial" charset="0"/>
              </a:defRPr>
            </a:lvl7pPr>
            <a:lvl8pPr marL="3429000" indent="-228600" eaLnBrk="0" fontAlgn="base" hangingPunct="0">
              <a:spcBef>
                <a:spcPct val="0"/>
              </a:spcBef>
              <a:spcAft>
                <a:spcPct val="0"/>
              </a:spcAft>
              <a:tabLst>
                <a:tab pos="8521700" algn="r"/>
              </a:tabLst>
              <a:defRPr sz="2400">
                <a:solidFill>
                  <a:schemeClr val="tx1"/>
                </a:solidFill>
                <a:latin typeface="Arial" charset="0"/>
                <a:cs typeface="Arial" charset="0"/>
              </a:defRPr>
            </a:lvl8pPr>
            <a:lvl9pPr marL="3886200" indent="-228600" eaLnBrk="0" fontAlgn="base" hangingPunct="0">
              <a:spcBef>
                <a:spcPct val="0"/>
              </a:spcBef>
              <a:spcAft>
                <a:spcPct val="0"/>
              </a:spcAft>
              <a:tabLst>
                <a:tab pos="8521700" algn="r"/>
              </a:tabLst>
              <a:defRPr sz="2400">
                <a:solidFill>
                  <a:schemeClr val="tx1"/>
                </a:solidFill>
                <a:latin typeface="Arial" charset="0"/>
                <a:cs typeface="Arial" charset="0"/>
              </a:defRPr>
            </a:lvl9pPr>
          </a:lstStyle>
          <a:p>
            <a:pPr marL="0" lvl="1" algn="ctr" eaLnBrk="1" hangingPunct="1">
              <a:spcAft>
                <a:spcPts val="1200"/>
              </a:spcAft>
              <a:buClr>
                <a:srgbClr val="B70D28"/>
              </a:buClr>
              <a:defRPr/>
            </a:pPr>
            <a:r>
              <a:rPr lang="en-GB" altLang="de-DE" sz="1400" b="1" dirty="0">
                <a:solidFill>
                  <a:srgbClr val="FFFFFF"/>
                </a:solidFill>
                <a:latin typeface="Verdana" pitchFamily="34" charset="0"/>
              </a:rPr>
              <a:t>Functional Safety</a:t>
            </a:r>
            <a:br>
              <a:rPr lang="en-GB" altLang="de-DE" sz="1400" b="1" dirty="0">
                <a:solidFill>
                  <a:srgbClr val="FFFFFF"/>
                </a:solidFill>
                <a:latin typeface="Verdana" pitchFamily="34" charset="0"/>
              </a:rPr>
            </a:br>
            <a:r>
              <a:rPr lang="en-GB" altLang="de-DE" sz="1400" b="1" dirty="0">
                <a:solidFill>
                  <a:srgbClr val="FFFFFF"/>
                </a:solidFill>
                <a:latin typeface="Verdana" pitchFamily="34" charset="0"/>
              </a:rPr>
              <a:t>and Security</a:t>
            </a:r>
          </a:p>
        </p:txBody>
      </p:sp>
      <p:sp>
        <p:nvSpPr>
          <p:cNvPr id="33" name="Abgerundetes Rechteck 15"/>
          <p:cNvSpPr>
            <a:spLocks noChangeArrowheads="1"/>
          </p:cNvSpPr>
          <p:nvPr/>
        </p:nvSpPr>
        <p:spPr bwMode="auto">
          <a:xfrm>
            <a:off x="5557846" y="1738102"/>
            <a:ext cx="2088854" cy="484188"/>
          </a:xfrm>
          <a:prstGeom prst="roundRect">
            <a:avLst>
              <a:gd name="adj" fmla="val 14833"/>
            </a:avLst>
          </a:prstGeom>
          <a:solidFill>
            <a:schemeClr val="bg2">
              <a:lumMod val="50000"/>
            </a:schemeClr>
          </a:solidFill>
          <a:ln>
            <a:noFill/>
          </a:ln>
          <a:effectLst/>
        </p:spPr>
        <p:txBody>
          <a:bodyPr lIns="0" tIns="36000" rIns="0" bIns="36000" anchor="ctr"/>
          <a:lstStyle>
            <a:lvl1pPr marL="342900" indent="-342900" eaLnBrk="0" hangingPunct="0">
              <a:tabLst>
                <a:tab pos="8521700" algn="r"/>
              </a:tabLst>
              <a:defRPr sz="2400">
                <a:solidFill>
                  <a:schemeClr val="tx1"/>
                </a:solidFill>
                <a:latin typeface="Arial" charset="0"/>
                <a:cs typeface="Arial" charset="0"/>
              </a:defRPr>
            </a:lvl1pPr>
            <a:lvl2pPr eaLnBrk="0" hangingPunct="0">
              <a:tabLst>
                <a:tab pos="8521700" algn="r"/>
              </a:tabLst>
              <a:defRPr sz="2400">
                <a:solidFill>
                  <a:schemeClr val="tx1"/>
                </a:solidFill>
                <a:latin typeface="Arial" charset="0"/>
                <a:cs typeface="Arial" charset="0"/>
              </a:defRPr>
            </a:lvl2pPr>
            <a:lvl3pPr marL="1143000" indent="-228600" eaLnBrk="0" hangingPunct="0">
              <a:tabLst>
                <a:tab pos="8521700" algn="r"/>
              </a:tabLst>
              <a:defRPr sz="2400">
                <a:solidFill>
                  <a:schemeClr val="tx1"/>
                </a:solidFill>
                <a:latin typeface="Arial" charset="0"/>
                <a:cs typeface="Arial" charset="0"/>
              </a:defRPr>
            </a:lvl3pPr>
            <a:lvl4pPr marL="1600200" indent="-228600" eaLnBrk="0" hangingPunct="0">
              <a:tabLst>
                <a:tab pos="8521700" algn="r"/>
              </a:tabLst>
              <a:defRPr sz="2400">
                <a:solidFill>
                  <a:schemeClr val="tx1"/>
                </a:solidFill>
                <a:latin typeface="Arial" charset="0"/>
                <a:cs typeface="Arial" charset="0"/>
              </a:defRPr>
            </a:lvl4pPr>
            <a:lvl5pPr marL="2057400" indent="-228600" eaLnBrk="0" hangingPunct="0">
              <a:tabLst>
                <a:tab pos="8521700" algn="r"/>
              </a:tabLst>
              <a:defRPr sz="2400">
                <a:solidFill>
                  <a:schemeClr val="tx1"/>
                </a:solidFill>
                <a:latin typeface="Arial" charset="0"/>
                <a:cs typeface="Arial" charset="0"/>
              </a:defRPr>
            </a:lvl5pPr>
            <a:lvl6pPr marL="2514600" indent="-228600" eaLnBrk="0" fontAlgn="base" hangingPunct="0">
              <a:spcBef>
                <a:spcPct val="0"/>
              </a:spcBef>
              <a:spcAft>
                <a:spcPct val="0"/>
              </a:spcAft>
              <a:tabLst>
                <a:tab pos="8521700" algn="r"/>
              </a:tabLst>
              <a:defRPr sz="2400">
                <a:solidFill>
                  <a:schemeClr val="tx1"/>
                </a:solidFill>
                <a:latin typeface="Arial" charset="0"/>
                <a:cs typeface="Arial" charset="0"/>
              </a:defRPr>
            </a:lvl6pPr>
            <a:lvl7pPr marL="2971800" indent="-228600" eaLnBrk="0" fontAlgn="base" hangingPunct="0">
              <a:spcBef>
                <a:spcPct val="0"/>
              </a:spcBef>
              <a:spcAft>
                <a:spcPct val="0"/>
              </a:spcAft>
              <a:tabLst>
                <a:tab pos="8521700" algn="r"/>
              </a:tabLst>
              <a:defRPr sz="2400">
                <a:solidFill>
                  <a:schemeClr val="tx1"/>
                </a:solidFill>
                <a:latin typeface="Arial" charset="0"/>
                <a:cs typeface="Arial" charset="0"/>
              </a:defRPr>
            </a:lvl7pPr>
            <a:lvl8pPr marL="3429000" indent="-228600" eaLnBrk="0" fontAlgn="base" hangingPunct="0">
              <a:spcBef>
                <a:spcPct val="0"/>
              </a:spcBef>
              <a:spcAft>
                <a:spcPct val="0"/>
              </a:spcAft>
              <a:tabLst>
                <a:tab pos="8521700" algn="r"/>
              </a:tabLst>
              <a:defRPr sz="2400">
                <a:solidFill>
                  <a:schemeClr val="tx1"/>
                </a:solidFill>
                <a:latin typeface="Arial" charset="0"/>
                <a:cs typeface="Arial" charset="0"/>
              </a:defRPr>
            </a:lvl8pPr>
            <a:lvl9pPr marL="3886200" indent="-228600" eaLnBrk="0" fontAlgn="base" hangingPunct="0">
              <a:spcBef>
                <a:spcPct val="0"/>
              </a:spcBef>
              <a:spcAft>
                <a:spcPct val="0"/>
              </a:spcAft>
              <a:tabLst>
                <a:tab pos="8521700" algn="r"/>
              </a:tabLst>
              <a:defRPr sz="2400">
                <a:solidFill>
                  <a:schemeClr val="tx1"/>
                </a:solidFill>
                <a:latin typeface="Arial" charset="0"/>
                <a:cs typeface="Arial" charset="0"/>
              </a:defRPr>
            </a:lvl9pPr>
          </a:lstStyle>
          <a:p>
            <a:pPr marL="0" lvl="1" algn="ctr" eaLnBrk="1" hangingPunct="1">
              <a:spcAft>
                <a:spcPts val="1200"/>
              </a:spcAft>
              <a:buClr>
                <a:srgbClr val="B70D28"/>
              </a:buClr>
              <a:defRPr/>
            </a:pPr>
            <a:r>
              <a:rPr lang="en-GB" altLang="de-DE" sz="1400" b="1" dirty="0">
                <a:solidFill>
                  <a:srgbClr val="FFFFFF"/>
                </a:solidFill>
                <a:latin typeface="Verdana" pitchFamily="34" charset="0"/>
              </a:rPr>
              <a:t>Scalability</a:t>
            </a:r>
          </a:p>
        </p:txBody>
      </p:sp>
      <p:sp>
        <p:nvSpPr>
          <p:cNvPr id="37" name="Abgerundetes Rechteck 15"/>
          <p:cNvSpPr>
            <a:spLocks noChangeArrowheads="1"/>
          </p:cNvSpPr>
          <p:nvPr/>
        </p:nvSpPr>
        <p:spPr bwMode="auto">
          <a:xfrm>
            <a:off x="7782055" y="1738102"/>
            <a:ext cx="2016125" cy="484188"/>
          </a:xfrm>
          <a:prstGeom prst="roundRect">
            <a:avLst>
              <a:gd name="adj" fmla="val 14833"/>
            </a:avLst>
          </a:prstGeom>
          <a:solidFill>
            <a:schemeClr val="bg2">
              <a:lumMod val="50000"/>
            </a:schemeClr>
          </a:solidFill>
          <a:ln>
            <a:noFill/>
          </a:ln>
          <a:effectLst/>
        </p:spPr>
        <p:txBody>
          <a:bodyPr lIns="0" tIns="36000" rIns="0" bIns="36000" anchor="ctr"/>
          <a:lstStyle>
            <a:lvl1pPr marL="342900" indent="-342900" eaLnBrk="0" hangingPunct="0">
              <a:tabLst>
                <a:tab pos="8521700" algn="r"/>
              </a:tabLst>
              <a:defRPr sz="2400">
                <a:solidFill>
                  <a:schemeClr val="tx1"/>
                </a:solidFill>
                <a:latin typeface="Arial" charset="0"/>
                <a:cs typeface="Arial" charset="0"/>
              </a:defRPr>
            </a:lvl1pPr>
            <a:lvl2pPr eaLnBrk="0" hangingPunct="0">
              <a:tabLst>
                <a:tab pos="8521700" algn="r"/>
              </a:tabLst>
              <a:defRPr sz="2400">
                <a:solidFill>
                  <a:schemeClr val="tx1"/>
                </a:solidFill>
                <a:latin typeface="Arial" charset="0"/>
                <a:cs typeface="Arial" charset="0"/>
              </a:defRPr>
            </a:lvl2pPr>
            <a:lvl3pPr marL="1143000" indent="-228600" eaLnBrk="0" hangingPunct="0">
              <a:tabLst>
                <a:tab pos="8521700" algn="r"/>
              </a:tabLst>
              <a:defRPr sz="2400">
                <a:solidFill>
                  <a:schemeClr val="tx1"/>
                </a:solidFill>
                <a:latin typeface="Arial" charset="0"/>
                <a:cs typeface="Arial" charset="0"/>
              </a:defRPr>
            </a:lvl3pPr>
            <a:lvl4pPr marL="1600200" indent="-228600" eaLnBrk="0" hangingPunct="0">
              <a:tabLst>
                <a:tab pos="8521700" algn="r"/>
              </a:tabLst>
              <a:defRPr sz="2400">
                <a:solidFill>
                  <a:schemeClr val="tx1"/>
                </a:solidFill>
                <a:latin typeface="Arial" charset="0"/>
                <a:cs typeface="Arial" charset="0"/>
              </a:defRPr>
            </a:lvl4pPr>
            <a:lvl5pPr marL="2057400" indent="-228600" eaLnBrk="0" hangingPunct="0">
              <a:tabLst>
                <a:tab pos="8521700" algn="r"/>
              </a:tabLst>
              <a:defRPr sz="2400">
                <a:solidFill>
                  <a:schemeClr val="tx1"/>
                </a:solidFill>
                <a:latin typeface="Arial" charset="0"/>
                <a:cs typeface="Arial" charset="0"/>
              </a:defRPr>
            </a:lvl5pPr>
            <a:lvl6pPr marL="2514600" indent="-228600" eaLnBrk="0" fontAlgn="base" hangingPunct="0">
              <a:spcBef>
                <a:spcPct val="0"/>
              </a:spcBef>
              <a:spcAft>
                <a:spcPct val="0"/>
              </a:spcAft>
              <a:tabLst>
                <a:tab pos="8521700" algn="r"/>
              </a:tabLst>
              <a:defRPr sz="2400">
                <a:solidFill>
                  <a:schemeClr val="tx1"/>
                </a:solidFill>
                <a:latin typeface="Arial" charset="0"/>
                <a:cs typeface="Arial" charset="0"/>
              </a:defRPr>
            </a:lvl6pPr>
            <a:lvl7pPr marL="2971800" indent="-228600" eaLnBrk="0" fontAlgn="base" hangingPunct="0">
              <a:spcBef>
                <a:spcPct val="0"/>
              </a:spcBef>
              <a:spcAft>
                <a:spcPct val="0"/>
              </a:spcAft>
              <a:tabLst>
                <a:tab pos="8521700" algn="r"/>
              </a:tabLst>
              <a:defRPr sz="2400">
                <a:solidFill>
                  <a:schemeClr val="tx1"/>
                </a:solidFill>
                <a:latin typeface="Arial" charset="0"/>
                <a:cs typeface="Arial" charset="0"/>
              </a:defRPr>
            </a:lvl7pPr>
            <a:lvl8pPr marL="3429000" indent="-228600" eaLnBrk="0" fontAlgn="base" hangingPunct="0">
              <a:spcBef>
                <a:spcPct val="0"/>
              </a:spcBef>
              <a:spcAft>
                <a:spcPct val="0"/>
              </a:spcAft>
              <a:tabLst>
                <a:tab pos="8521700" algn="r"/>
              </a:tabLst>
              <a:defRPr sz="2400">
                <a:solidFill>
                  <a:schemeClr val="tx1"/>
                </a:solidFill>
                <a:latin typeface="Arial" charset="0"/>
                <a:cs typeface="Arial" charset="0"/>
              </a:defRPr>
            </a:lvl8pPr>
            <a:lvl9pPr marL="3886200" indent="-228600" eaLnBrk="0" fontAlgn="base" hangingPunct="0">
              <a:spcBef>
                <a:spcPct val="0"/>
              </a:spcBef>
              <a:spcAft>
                <a:spcPct val="0"/>
              </a:spcAft>
              <a:tabLst>
                <a:tab pos="8521700" algn="r"/>
              </a:tabLst>
              <a:defRPr sz="2400">
                <a:solidFill>
                  <a:schemeClr val="tx1"/>
                </a:solidFill>
                <a:latin typeface="Arial" charset="0"/>
                <a:cs typeface="Arial" charset="0"/>
              </a:defRPr>
            </a:lvl9pPr>
          </a:lstStyle>
          <a:p>
            <a:pPr marL="0" lvl="1" algn="ctr" eaLnBrk="1" hangingPunct="1">
              <a:spcAft>
                <a:spcPts val="1200"/>
              </a:spcAft>
              <a:buClr>
                <a:srgbClr val="B70D28"/>
              </a:buClr>
              <a:defRPr/>
            </a:pPr>
            <a:r>
              <a:rPr lang="en-GB" altLang="de-DE" sz="1400" b="1" dirty="0">
                <a:solidFill>
                  <a:srgbClr val="FFFFFF"/>
                </a:solidFill>
                <a:latin typeface="Verdana" pitchFamily="34" charset="0"/>
              </a:rPr>
              <a:t>Enablement</a:t>
            </a:r>
          </a:p>
        </p:txBody>
      </p:sp>
      <p:grpSp>
        <p:nvGrpSpPr>
          <p:cNvPr id="226323" name="Gruppieren 10"/>
          <p:cNvGrpSpPr>
            <a:grpSpLocks/>
          </p:cNvGrpSpPr>
          <p:nvPr/>
        </p:nvGrpSpPr>
        <p:grpSpPr bwMode="auto">
          <a:xfrm>
            <a:off x="3434395" y="2349627"/>
            <a:ext cx="512763" cy="512762"/>
            <a:chOff x="-1620688" y="3645024"/>
            <a:chExt cx="672880" cy="672880"/>
          </a:xfrm>
        </p:grpSpPr>
        <p:sp>
          <p:nvSpPr>
            <p:cNvPr id="226329" name="Ellipse 9"/>
            <p:cNvSpPr>
              <a:spLocks noChangeArrowheads="1"/>
            </p:cNvSpPr>
            <p:nvPr/>
          </p:nvSpPr>
          <p:spPr bwMode="auto">
            <a:xfrm>
              <a:off x="-1620688" y="3645024"/>
              <a:ext cx="672880" cy="672880"/>
            </a:xfrm>
            <a:prstGeom prst="ellipse">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72000" tIns="72000" rIns="72000" bIns="72000" anchor="ct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spcAft>
                  <a:spcPct val="0"/>
                </a:spcAft>
                <a:buClrTx/>
                <a:buFontTx/>
                <a:buNone/>
              </a:pPr>
              <a:endParaRPr lang="en-GB" altLang="de-DE" sz="1600" dirty="0">
                <a:solidFill>
                  <a:srgbClr val="00214A"/>
                </a:solidFill>
                <a:cs typeface="Arial" charset="0"/>
              </a:endParaRPr>
            </a:p>
          </p:txBody>
        </p:sp>
        <p:pic>
          <p:nvPicPr>
            <p:cNvPr id="226330" name="Grafik 8"/>
            <p:cNvPicPr>
              <a:picLocks noChangeAspect="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20688" y="3645024"/>
              <a:ext cx="672880" cy="672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8" name="Picture 27" descr="https://www.infineon-brandportal.com/media/cache/lowres/assets/05/074/57bc4565df5f4.tif.pn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8060" b="11440"/>
          <a:stretch/>
        </p:blipFill>
        <p:spPr bwMode="auto">
          <a:xfrm>
            <a:off x="1156713" y="2309595"/>
            <a:ext cx="2024639" cy="1311785"/>
          </a:xfrm>
          <a:prstGeom prst="roundRect">
            <a:avLst>
              <a:gd name="adj" fmla="val 8594"/>
            </a:avLst>
          </a:prstGeom>
          <a:solidFill>
            <a:srgbClr val="FFFFFF">
              <a:shade val="85000"/>
            </a:srgbClr>
          </a:solidFill>
          <a:ln>
            <a:noFill/>
          </a:ln>
          <a:effectLst/>
        </p:spPr>
      </p:pic>
      <p:sp>
        <p:nvSpPr>
          <p:cNvPr id="226310" name="Abgerundetes Rechteck 42"/>
          <p:cNvSpPr>
            <a:spLocks noChangeArrowheads="1"/>
          </p:cNvSpPr>
          <p:nvPr/>
        </p:nvSpPr>
        <p:spPr bwMode="auto">
          <a:xfrm>
            <a:off x="3404159" y="3717256"/>
            <a:ext cx="2016908" cy="1871984"/>
          </a:xfrm>
          <a:prstGeom prst="roundRect">
            <a:avLst>
              <a:gd name="adj" fmla="val 4167"/>
            </a:avLst>
          </a:prstGeom>
          <a:solidFill>
            <a:schemeClr val="bg2">
              <a:lumMod val="40000"/>
              <a:lumOff val="60000"/>
            </a:schemeClr>
          </a:solidFill>
          <a:ln>
            <a:noFill/>
          </a:ln>
          <a:extLst/>
        </p:spPr>
        <p:txBody>
          <a:bodyPr lIns="72000" tIns="36000" rIns="72000" bIns="36000"/>
          <a:lstStyle>
            <a:lvl1pPr marL="342900" indent="-342900" eaLnBrk="0" hangingPunct="0">
              <a:spcAft>
                <a:spcPts val="1200"/>
              </a:spcAft>
              <a:buClr>
                <a:schemeClr val="accent1"/>
              </a:buClr>
              <a:buFont typeface="Wingdings" pitchFamily="2" charset="2"/>
              <a:buChar char="n"/>
              <a:tabLst>
                <a:tab pos="8521700" algn="r"/>
              </a:tabLst>
              <a:defRPr sz="2000">
                <a:solidFill>
                  <a:schemeClr val="tx1"/>
                </a:solidFill>
                <a:latin typeface="Verdana" pitchFamily="34" charset="0"/>
                <a:ea typeface="Verdana" pitchFamily="34" charset="0"/>
                <a:cs typeface="Verdana" pitchFamily="34" charset="0"/>
              </a:defRPr>
            </a:lvl1pPr>
            <a:lvl2pPr eaLnBrk="0" hangingPunct="0">
              <a:spcAft>
                <a:spcPts val="900"/>
              </a:spcAft>
              <a:buClr>
                <a:schemeClr val="accent1"/>
              </a:buClr>
              <a:buSzPct val="80000"/>
              <a:buFont typeface="Wingdings" pitchFamily="2" charset="2"/>
              <a:buChar char="o"/>
              <a:tabLst>
                <a:tab pos="8521700" algn="r"/>
              </a:tabLst>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tabLst>
                <a:tab pos="8521700" algn="r"/>
              </a:tabLst>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tabLst>
                <a:tab pos="8521700" algn="r"/>
              </a:tabLst>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9pPr>
          </a:lstStyle>
          <a:p>
            <a:pPr marL="285750" lvl="1" indent="-28575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latin typeface="+mj-lt"/>
                <a:cs typeface="Arial" charset="0"/>
              </a:rPr>
              <a:t>Platform Safety Concept: </a:t>
            </a:r>
            <a:r>
              <a:rPr lang="en-GB" altLang="de-DE" sz="1300" dirty="0">
                <a:solidFill>
                  <a:srgbClr val="00214A"/>
                </a:solidFill>
                <a:cs typeface="Arial" charset="0"/>
              </a:rPr>
              <a:t>ISO26262,IEC61508, ISO25119 compliant</a:t>
            </a:r>
            <a:endParaRPr lang="en-GB" altLang="de-DE" sz="1300" dirty="0">
              <a:solidFill>
                <a:srgbClr val="00214A"/>
              </a:solidFill>
              <a:latin typeface="+mj-lt"/>
              <a:cs typeface="Arial" charset="0"/>
            </a:endParaRPr>
          </a:p>
          <a:p>
            <a:pPr marL="285750" lvl="1" indent="-28575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latin typeface="+mj-lt"/>
                <a:cs typeface="Arial" charset="0"/>
              </a:rPr>
              <a:t>32-bit Programmable Security Hardware </a:t>
            </a:r>
          </a:p>
        </p:txBody>
      </p:sp>
      <p:sp>
        <p:nvSpPr>
          <p:cNvPr id="26" name="Abgerundetes Rechteck 16"/>
          <p:cNvSpPr/>
          <p:nvPr/>
        </p:nvSpPr>
        <p:spPr>
          <a:xfrm>
            <a:off x="5557846" y="3717256"/>
            <a:ext cx="2088854" cy="1871984"/>
          </a:xfrm>
          <a:prstGeom prst="roundRect">
            <a:avLst>
              <a:gd name="adj" fmla="val 4167"/>
            </a:avLst>
          </a:prstGeom>
          <a:solidFill>
            <a:schemeClr val="bg2">
              <a:lumMod val="40000"/>
              <a:lumOff val="60000"/>
            </a:schemeClr>
          </a:solidFill>
          <a:effectLst/>
        </p:spPr>
        <p:txBody>
          <a:bodyPr lIns="72000" tIns="36000" rIns="72000" bIns="36000"/>
          <a:lstStyle/>
          <a:p>
            <a:pPr marL="0" lvl="1">
              <a:spcBef>
                <a:spcPts val="600"/>
              </a:spcBef>
              <a:spcAft>
                <a:spcPts val="0"/>
              </a:spcAft>
              <a:buClr>
                <a:srgbClr val="B70D28"/>
              </a:buClr>
              <a:tabLst>
                <a:tab pos="8521700" algn="r"/>
              </a:tabLst>
              <a:defRPr/>
            </a:pPr>
            <a:r>
              <a:rPr lang="en-GB" altLang="de-DE" sz="1300" dirty="0">
                <a:solidFill>
                  <a:srgbClr val="00214A"/>
                </a:solidFill>
                <a:latin typeface="+mn-lt"/>
              </a:rPr>
              <a:t>Pinout compatibility </a:t>
            </a:r>
          </a:p>
          <a:p>
            <a:pPr marL="0" lvl="1">
              <a:spcBef>
                <a:spcPts val="600"/>
              </a:spcBef>
              <a:spcAft>
                <a:spcPts val="0"/>
              </a:spcAft>
              <a:buClr>
                <a:srgbClr val="B70D28"/>
              </a:buClr>
              <a:tabLst>
                <a:tab pos="8521700" algn="r"/>
              </a:tabLst>
              <a:defRPr/>
            </a:pPr>
            <a:r>
              <a:rPr lang="en-GB" altLang="de-DE" sz="1300" dirty="0">
                <a:solidFill>
                  <a:srgbClr val="00214A"/>
                </a:solidFill>
                <a:latin typeface="+mn-lt"/>
              </a:rPr>
              <a:t>Various packages</a:t>
            </a:r>
          </a:p>
          <a:p>
            <a:pPr marL="0" lvl="1">
              <a:spcBef>
                <a:spcPts val="600"/>
              </a:spcBef>
              <a:spcAft>
                <a:spcPts val="0"/>
              </a:spcAft>
              <a:buClr>
                <a:srgbClr val="B70D28"/>
              </a:buClr>
              <a:tabLst>
                <a:tab pos="8521700" algn="r"/>
              </a:tabLst>
              <a:defRPr/>
            </a:pPr>
            <a:r>
              <a:rPr lang="en-GB" altLang="de-DE" sz="1300" dirty="0">
                <a:solidFill>
                  <a:srgbClr val="00214A"/>
                </a:solidFill>
                <a:latin typeface="+mn-lt"/>
              </a:rPr>
              <a:t>Scalable HW:</a:t>
            </a:r>
          </a:p>
          <a:p>
            <a:pPr marL="285750" lvl="1" indent="-285750">
              <a:spcBef>
                <a:spcPts val="600"/>
              </a:spcBef>
              <a:spcAft>
                <a:spcPts val="0"/>
              </a:spcAft>
              <a:buClr>
                <a:srgbClr val="B70D28"/>
              </a:buClr>
              <a:buFont typeface="Wingdings" panose="05000000000000000000" pitchFamily="2" charset="2"/>
              <a:buChar char="ü"/>
              <a:tabLst>
                <a:tab pos="8521700" algn="r"/>
              </a:tabLst>
              <a:defRPr/>
            </a:pPr>
            <a:r>
              <a:rPr lang="en-GB" altLang="de-DE" sz="1300" dirty="0">
                <a:solidFill>
                  <a:srgbClr val="00214A"/>
                </a:solidFill>
                <a:latin typeface="+mn-lt"/>
              </a:rPr>
              <a:t>1-3 </a:t>
            </a:r>
            <a:r>
              <a:rPr lang="en-GB" altLang="de-DE" sz="1300" dirty="0" err="1">
                <a:solidFill>
                  <a:srgbClr val="00214A"/>
                </a:solidFill>
                <a:latin typeface="+mn-lt"/>
              </a:rPr>
              <a:t>TriCore</a:t>
            </a:r>
            <a:r>
              <a:rPr lang="en-GB" altLang="de-DE" sz="1300" baseline="30000" dirty="0" err="1">
                <a:solidFill>
                  <a:srgbClr val="00214A"/>
                </a:solidFill>
                <a:latin typeface="+mn-lt"/>
              </a:rPr>
              <a:t>TM</a:t>
            </a:r>
            <a:r>
              <a:rPr lang="en-GB" altLang="de-DE" sz="1300" baseline="30000" dirty="0">
                <a:solidFill>
                  <a:srgbClr val="00214A"/>
                </a:solidFill>
                <a:latin typeface="+mn-lt"/>
              </a:rPr>
              <a:t> </a:t>
            </a:r>
            <a:r>
              <a:rPr lang="en-GB" altLang="de-DE" sz="1300" dirty="0">
                <a:solidFill>
                  <a:srgbClr val="00214A"/>
                </a:solidFill>
                <a:latin typeface="+mn-lt"/>
              </a:rPr>
              <a:t>cores     </a:t>
            </a:r>
            <a:br>
              <a:rPr lang="en-GB" altLang="de-DE" sz="1300" dirty="0">
                <a:solidFill>
                  <a:srgbClr val="00214A"/>
                </a:solidFill>
                <a:latin typeface="+mn-lt"/>
              </a:rPr>
            </a:br>
            <a:r>
              <a:rPr lang="en-GB" altLang="de-DE" sz="1300" dirty="0">
                <a:solidFill>
                  <a:srgbClr val="00214A"/>
                </a:solidFill>
                <a:latin typeface="+mn-lt"/>
              </a:rPr>
              <a:t>133-300MHz</a:t>
            </a:r>
          </a:p>
          <a:p>
            <a:pPr marL="15750" lvl="1" indent="-285750">
              <a:spcBef>
                <a:spcPts val="600"/>
              </a:spcBef>
              <a:spcAft>
                <a:spcPts val="0"/>
              </a:spcAft>
              <a:buClr>
                <a:srgbClr val="B70D28"/>
              </a:buClr>
              <a:buFont typeface="Wingdings" panose="05000000000000000000" pitchFamily="2" charset="2"/>
              <a:buChar char="ü"/>
              <a:tabLst>
                <a:tab pos="8521700" algn="r"/>
              </a:tabLst>
              <a:defRPr/>
            </a:pPr>
            <a:r>
              <a:rPr lang="en-GB" altLang="de-DE" sz="1300" dirty="0">
                <a:solidFill>
                  <a:srgbClr val="00214A"/>
                </a:solidFill>
                <a:latin typeface="+mn-lt"/>
              </a:rPr>
              <a:t>512k – 8MB Flash</a:t>
            </a:r>
          </a:p>
          <a:p>
            <a:pPr marL="15750" lvl="1" indent="-285750">
              <a:spcBef>
                <a:spcPts val="600"/>
              </a:spcBef>
              <a:spcAft>
                <a:spcPts val="0"/>
              </a:spcAft>
              <a:buClr>
                <a:srgbClr val="B70D28"/>
              </a:buClr>
              <a:buFont typeface="Wingdings" panose="05000000000000000000" pitchFamily="2" charset="2"/>
              <a:buChar char="ü"/>
              <a:tabLst>
                <a:tab pos="8521700" algn="r"/>
              </a:tabLst>
              <a:defRPr/>
            </a:pPr>
            <a:r>
              <a:rPr lang="en-GB" altLang="de-DE" sz="1300" dirty="0">
                <a:solidFill>
                  <a:srgbClr val="00214A"/>
                </a:solidFill>
                <a:latin typeface="+mn-lt"/>
              </a:rPr>
              <a:t>48k -2.7MB RAM</a:t>
            </a:r>
          </a:p>
          <a:p>
            <a:pPr marL="0" lvl="1" indent="-270000">
              <a:spcBef>
                <a:spcPts val="600"/>
              </a:spcBef>
              <a:spcAft>
                <a:spcPts val="0"/>
              </a:spcAft>
              <a:buClr>
                <a:srgbClr val="B70D28"/>
              </a:buClr>
              <a:tabLst>
                <a:tab pos="8521700" algn="r"/>
              </a:tabLst>
              <a:defRPr/>
            </a:pPr>
            <a:endParaRPr lang="en-GB" altLang="de-DE" sz="1300" dirty="0">
              <a:solidFill>
                <a:srgbClr val="00214A"/>
              </a:solidFill>
              <a:latin typeface="+mn-lt"/>
            </a:endParaRPr>
          </a:p>
        </p:txBody>
      </p:sp>
      <p:sp>
        <p:nvSpPr>
          <p:cNvPr id="226313" name="Abgerundetes Rechteck 17"/>
          <p:cNvSpPr>
            <a:spLocks noChangeArrowheads="1"/>
          </p:cNvSpPr>
          <p:nvPr/>
        </p:nvSpPr>
        <p:spPr bwMode="auto">
          <a:xfrm>
            <a:off x="7782055" y="3717256"/>
            <a:ext cx="2006721" cy="1871984"/>
          </a:xfrm>
          <a:prstGeom prst="roundRect">
            <a:avLst>
              <a:gd name="adj" fmla="val 4167"/>
            </a:avLst>
          </a:prstGeom>
          <a:solidFill>
            <a:schemeClr val="bg2">
              <a:lumMod val="40000"/>
              <a:lumOff val="60000"/>
            </a:schemeClr>
          </a:solidFill>
          <a:ln>
            <a:noFill/>
          </a:ln>
          <a:extLst/>
        </p:spPr>
        <p:txBody>
          <a:bodyPr lIns="72000" tIns="36000" rIns="72000" bIns="36000"/>
          <a:lstStyle>
            <a:lvl1pPr marL="342900" indent="-342900" eaLnBrk="0" hangingPunct="0">
              <a:spcAft>
                <a:spcPts val="1200"/>
              </a:spcAft>
              <a:buClr>
                <a:schemeClr val="accent1"/>
              </a:buClr>
              <a:buFont typeface="Wingdings" pitchFamily="2" charset="2"/>
              <a:buChar char="n"/>
              <a:tabLst>
                <a:tab pos="8521700" algn="r"/>
              </a:tabLst>
              <a:defRPr sz="2000">
                <a:solidFill>
                  <a:schemeClr val="tx1"/>
                </a:solidFill>
                <a:latin typeface="Verdana" pitchFamily="34" charset="0"/>
                <a:ea typeface="Verdana" pitchFamily="34" charset="0"/>
                <a:cs typeface="Verdana" pitchFamily="34" charset="0"/>
              </a:defRPr>
            </a:lvl1pPr>
            <a:lvl2pPr eaLnBrk="0" hangingPunct="0">
              <a:spcAft>
                <a:spcPts val="900"/>
              </a:spcAft>
              <a:buClr>
                <a:schemeClr val="accent1"/>
              </a:buClr>
              <a:buSzPct val="80000"/>
              <a:buFont typeface="Wingdings" pitchFamily="2" charset="2"/>
              <a:buChar char="o"/>
              <a:tabLst>
                <a:tab pos="8521700" algn="r"/>
              </a:tabLst>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tabLst>
                <a:tab pos="8521700" algn="r"/>
              </a:tabLst>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tabLst>
                <a:tab pos="8521700" algn="r"/>
              </a:tabLst>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9pPr>
          </a:lstStyle>
          <a:p>
            <a:pPr marL="285750" lvl="1" indent="-28575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latin typeface="+mj-lt"/>
                <a:cs typeface="Arial" charset="0"/>
              </a:rPr>
              <a:t>Expert tools</a:t>
            </a:r>
          </a:p>
          <a:p>
            <a:pPr marL="285750" lvl="1" indent="-28575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latin typeface="+mj-lt"/>
                <a:cs typeface="Arial" charset="0"/>
              </a:rPr>
              <a:t>Free Tool Chain</a:t>
            </a:r>
          </a:p>
          <a:p>
            <a:pPr marL="285750" lvl="1" indent="-28575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latin typeface="+mj-lt"/>
                <a:cs typeface="Arial" charset="0"/>
              </a:rPr>
              <a:t>Technical experts</a:t>
            </a:r>
          </a:p>
          <a:p>
            <a:pPr marL="285750" lvl="1" indent="-28575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latin typeface="+mj-lt"/>
                <a:cs typeface="Arial" charset="0"/>
              </a:rPr>
              <a:t>Reference designs</a:t>
            </a:r>
          </a:p>
          <a:p>
            <a:pPr marL="285750" lvl="1" indent="-28575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cs typeface="Arial" charset="0"/>
              </a:rPr>
              <a:t>Preferred Design House Support</a:t>
            </a:r>
          </a:p>
          <a:p>
            <a:pPr marL="0" lvl="1" eaLnBrk="1" hangingPunct="1">
              <a:spcBef>
                <a:spcPts val="600"/>
              </a:spcBef>
              <a:spcAft>
                <a:spcPct val="0"/>
              </a:spcAft>
              <a:buClr>
                <a:srgbClr val="B70D28"/>
              </a:buClr>
              <a:buSzTx/>
              <a:buNone/>
            </a:pPr>
            <a:endParaRPr lang="en-GB" altLang="de-DE" sz="1300" dirty="0">
              <a:solidFill>
                <a:srgbClr val="00214A"/>
              </a:solidFill>
              <a:latin typeface="+mj-lt"/>
              <a:cs typeface="Arial" charset="0"/>
            </a:endParaRPr>
          </a:p>
          <a:p>
            <a:pPr marL="0" lvl="1" eaLnBrk="1" hangingPunct="1">
              <a:spcBef>
                <a:spcPts val="600"/>
              </a:spcBef>
              <a:spcAft>
                <a:spcPct val="0"/>
              </a:spcAft>
              <a:buClr>
                <a:srgbClr val="B70D28"/>
              </a:buClr>
              <a:buSzTx/>
              <a:buNone/>
            </a:pPr>
            <a:r>
              <a:rPr lang="en-GB" altLang="de-DE" sz="1300" dirty="0">
                <a:solidFill>
                  <a:srgbClr val="00214A"/>
                </a:solidFill>
                <a:latin typeface="+mj-lt"/>
                <a:cs typeface="Arial" charset="0"/>
              </a:rPr>
              <a:t> </a:t>
            </a:r>
          </a:p>
        </p:txBody>
      </p:sp>
      <p:sp>
        <p:nvSpPr>
          <p:cNvPr id="226314" name="Abgerundetes Rechteck 15"/>
          <p:cNvSpPr>
            <a:spLocks noChangeArrowheads="1"/>
          </p:cNvSpPr>
          <p:nvPr/>
        </p:nvSpPr>
        <p:spPr bwMode="auto">
          <a:xfrm>
            <a:off x="1156713" y="3717256"/>
            <a:ext cx="2025333" cy="1871984"/>
          </a:xfrm>
          <a:prstGeom prst="roundRect">
            <a:avLst>
              <a:gd name="adj" fmla="val 4167"/>
            </a:avLst>
          </a:prstGeom>
          <a:solidFill>
            <a:schemeClr val="bg2">
              <a:lumMod val="40000"/>
              <a:lumOff val="60000"/>
            </a:schemeClr>
          </a:solidFill>
          <a:ln>
            <a:noFill/>
          </a:ln>
          <a:extLst/>
        </p:spPr>
        <p:txBody>
          <a:bodyPr lIns="72000" tIns="36000" rIns="72000" bIns="36000"/>
          <a:lstStyle>
            <a:lvl1pPr marL="342900" indent="-342900" eaLnBrk="0" hangingPunct="0">
              <a:spcAft>
                <a:spcPts val="1200"/>
              </a:spcAft>
              <a:buClr>
                <a:schemeClr val="accent1"/>
              </a:buClr>
              <a:buFont typeface="Wingdings" pitchFamily="2" charset="2"/>
              <a:buChar char="n"/>
              <a:tabLst>
                <a:tab pos="8521700" algn="r"/>
              </a:tabLst>
              <a:defRPr sz="2000">
                <a:solidFill>
                  <a:schemeClr val="tx1"/>
                </a:solidFill>
                <a:latin typeface="Verdana" pitchFamily="34" charset="0"/>
                <a:ea typeface="Verdana" pitchFamily="34" charset="0"/>
                <a:cs typeface="Verdana" pitchFamily="34" charset="0"/>
              </a:defRPr>
            </a:lvl1pPr>
            <a:lvl2pPr eaLnBrk="0" hangingPunct="0">
              <a:spcAft>
                <a:spcPts val="900"/>
              </a:spcAft>
              <a:buClr>
                <a:schemeClr val="accent1"/>
              </a:buClr>
              <a:buSzPct val="80000"/>
              <a:buFont typeface="Wingdings" pitchFamily="2" charset="2"/>
              <a:buChar char="o"/>
              <a:tabLst>
                <a:tab pos="8521700" algn="r"/>
              </a:tabLst>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tabLst>
                <a:tab pos="8521700" algn="r"/>
              </a:tabLst>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tabLst>
                <a:tab pos="8521700" algn="r"/>
              </a:tabLst>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tabLst>
                <a:tab pos="8521700" algn="r"/>
              </a:tabLst>
              <a:defRPr sz="1400">
                <a:solidFill>
                  <a:schemeClr val="tx1"/>
                </a:solidFill>
                <a:latin typeface="Verdana" pitchFamily="34" charset="0"/>
                <a:ea typeface="Verdana" pitchFamily="34" charset="0"/>
                <a:cs typeface="Verdana" pitchFamily="34" charset="0"/>
              </a:defRPr>
            </a:lvl9pPr>
          </a:lstStyle>
          <a:p>
            <a:pPr marL="342900" lvl="1" indent="-34290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latin typeface="+mj-lt"/>
                <a:cs typeface="Arial" charset="0"/>
              </a:rPr>
              <a:t>Multi-core technology    </a:t>
            </a:r>
          </a:p>
          <a:p>
            <a:pPr marL="342900" lvl="1" indent="-34290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latin typeface="+mj-lt"/>
                <a:cs typeface="Arial" charset="0"/>
              </a:rPr>
              <a:t>HW accelerators</a:t>
            </a:r>
          </a:p>
          <a:p>
            <a:pPr marL="342900" lvl="1" indent="-34290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latin typeface="+mj-lt"/>
                <a:cs typeface="Arial" charset="0"/>
              </a:rPr>
              <a:t>Floating-point Unit</a:t>
            </a:r>
          </a:p>
          <a:p>
            <a:pPr marL="342900" lvl="1" indent="-342900" eaLnBrk="1" hangingPunct="1">
              <a:spcBef>
                <a:spcPts val="600"/>
              </a:spcBef>
              <a:spcAft>
                <a:spcPct val="0"/>
              </a:spcAft>
              <a:buClr>
                <a:srgbClr val="B70D28"/>
              </a:buClr>
              <a:buSzTx/>
              <a:buFont typeface="Wingdings" panose="05000000000000000000" pitchFamily="2" charset="2"/>
              <a:buChar char="ü"/>
            </a:pPr>
            <a:r>
              <a:rPr lang="en-GB" altLang="de-DE" sz="1300" dirty="0">
                <a:solidFill>
                  <a:srgbClr val="00214A"/>
                </a:solidFill>
                <a:cs typeface="Arial" charset="0"/>
              </a:rPr>
              <a:t>Up to 2.3 DMIPS/MHz</a:t>
            </a:r>
          </a:p>
          <a:p>
            <a:pPr marL="342900" lvl="1" indent="-342900" eaLnBrk="1" hangingPunct="1">
              <a:spcBef>
                <a:spcPts val="600"/>
              </a:spcBef>
              <a:spcAft>
                <a:spcPct val="0"/>
              </a:spcAft>
              <a:buClr>
                <a:srgbClr val="B70D28"/>
              </a:buClr>
              <a:buSzTx/>
              <a:buFont typeface="Wingdings" panose="05000000000000000000" pitchFamily="2" charset="2"/>
              <a:buChar char="ü"/>
            </a:pPr>
            <a:endParaRPr lang="en-GB" altLang="de-DE" sz="1300" dirty="0">
              <a:solidFill>
                <a:srgbClr val="00214A"/>
              </a:solidFill>
              <a:latin typeface="+mj-lt"/>
              <a:cs typeface="Arial" charset="0"/>
            </a:endParaRPr>
          </a:p>
        </p:txBody>
      </p:sp>
      <p:sp>
        <p:nvSpPr>
          <p:cNvPr id="2" name="Footer Placeholder 1">
            <a:extLst>
              <a:ext uri="{FF2B5EF4-FFF2-40B4-BE49-F238E27FC236}">
                <a16:creationId xmlns:a16="http://schemas.microsoft.com/office/drawing/2014/main" id="{AE2D6BB6-4A00-4248-B37F-C9135BF0D5FA}"/>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0708FA6D-39BD-482C-B6BC-FCDAACEB8955}"/>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50836CBD-4CA9-4C11-BE92-04A7B404F2A9}"/>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1010086262"/>
      </p:ext>
    </p:extLst>
  </p:cSld>
  <p:clrMapOvr>
    <a:masterClrMapping/>
  </p:clrMapOvr>
  <p:transition spd="slow"/>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el 10"/>
          <p:cNvSpPr>
            <a:spLocks noGrp="1"/>
          </p:cNvSpPr>
          <p:nvPr>
            <p:ph type="title" hasCustomPrompt="1"/>
          </p:nvPr>
        </p:nvSpPr>
        <p:spPr/>
        <p:txBody>
          <a:bodyPr/>
          <a:lstStyle/>
          <a:p>
            <a:r>
              <a:rPr dirty="0"/>
              <a:t>E-mobility: </a:t>
            </a:r>
            <a:r>
              <a:rPr lang="de-DE" dirty="0"/>
              <a:t>AURIX</a:t>
            </a:r>
            <a:r>
              <a:rPr lang="de-DE" baseline="30000" dirty="0"/>
              <a:t>TM</a:t>
            </a:r>
            <a:r>
              <a:rPr dirty="0"/>
              <a:t> is an essential part of electrification, driving every e-application</a:t>
            </a:r>
            <a:endParaRPr lang="en-GB" dirty="0"/>
          </a:p>
        </p:txBody>
      </p:sp>
      <p:sp>
        <p:nvSpPr>
          <p:cNvPr id="26" name="Rechteck 25"/>
          <p:cNvSpPr/>
          <p:nvPr/>
        </p:nvSpPr>
        <p:spPr bwMode="auto">
          <a:xfrm>
            <a:off x="5198364" y="1268414"/>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Main Inverter</a:t>
            </a:r>
          </a:p>
          <a:p>
            <a:pPr eaLnBrk="0" hangingPunct="0"/>
            <a:r>
              <a:rPr lang="en-GB" sz="900" dirty="0">
                <a:latin typeface="+mn-lt"/>
                <a:ea typeface="Verdana" pitchFamily="34" charset="0"/>
                <a:cs typeface="Verdana" pitchFamily="34" charset="0"/>
              </a:rPr>
              <a:t>The inverter not only drives the electric motor, but is also used for regenerative braking and feeding energy back to the battery.</a:t>
            </a:r>
          </a:p>
        </p:txBody>
      </p:sp>
      <p:sp>
        <p:nvSpPr>
          <p:cNvPr id="28" name="Rechteck 27"/>
          <p:cNvSpPr/>
          <p:nvPr/>
        </p:nvSpPr>
        <p:spPr bwMode="auto">
          <a:xfrm>
            <a:off x="5198364" y="1955802"/>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DC/DC Converter</a:t>
            </a:r>
          </a:p>
          <a:p>
            <a:pPr eaLnBrk="0" hangingPunct="0"/>
            <a:r>
              <a:rPr lang="en-GB" sz="900" dirty="0">
                <a:latin typeface="+mn-lt"/>
                <a:ea typeface="Verdana" pitchFamily="34" charset="0"/>
                <a:cs typeface="Verdana" pitchFamily="34" charset="0"/>
              </a:rPr>
              <a:t>The DC/DC converter charges the conventional 12 V power supply net from the high-voltage battery and replaces the former belt driven alternator.</a:t>
            </a:r>
          </a:p>
        </p:txBody>
      </p:sp>
      <p:sp>
        <p:nvSpPr>
          <p:cNvPr id="29" name="Rechteck 28"/>
          <p:cNvSpPr/>
          <p:nvPr/>
        </p:nvSpPr>
        <p:spPr bwMode="auto">
          <a:xfrm>
            <a:off x="5198364" y="2643189"/>
            <a:ext cx="4609212" cy="812918"/>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Auxiliary Inverters/Converters</a:t>
            </a:r>
          </a:p>
          <a:p>
            <a:pPr eaLnBrk="0" hangingPunct="0"/>
            <a:r>
              <a:rPr lang="en-GB" sz="900" dirty="0">
                <a:latin typeface="+mn-lt"/>
                <a:ea typeface="Verdana" pitchFamily="34" charset="0"/>
                <a:cs typeface="Verdana" pitchFamily="34" charset="0"/>
              </a:rPr>
              <a:t>Instead of being belt-driven, auxiliaries like water pump, HVAC Compressor, PTC Heater, etc. also have to be driven by electric power. Inverters are needed to drive them smart and energy-efficient.</a:t>
            </a:r>
          </a:p>
        </p:txBody>
      </p:sp>
      <p:sp>
        <p:nvSpPr>
          <p:cNvPr id="30" name="Rechteck 29"/>
          <p:cNvSpPr/>
          <p:nvPr/>
        </p:nvSpPr>
        <p:spPr bwMode="auto">
          <a:xfrm>
            <a:off x="5198364" y="3495077"/>
            <a:ext cx="4609212" cy="1151781"/>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Battery Management</a:t>
            </a:r>
          </a:p>
          <a:p>
            <a:pPr eaLnBrk="0" hangingPunct="0"/>
            <a:r>
              <a:rPr lang="en-GB" sz="900" dirty="0">
                <a:latin typeface="+mn-lt"/>
                <a:ea typeface="Verdana" pitchFamily="34" charset="0"/>
                <a:cs typeface="Verdana" pitchFamily="34" charset="0"/>
              </a:rPr>
              <a:t>The battery management system controls battery state during charging and discharging. Intelligent functionality is needed to extend the battery lifetime, which has a considerable impact on the total cost of ownership. The State of Health (</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 (SoC) and Depth of Discharge (DoD) of the battery is permanently monitored.</a:t>
            </a:r>
          </a:p>
        </p:txBody>
      </p:sp>
      <p:sp>
        <p:nvSpPr>
          <p:cNvPr id="31" name="Rechteck 30"/>
          <p:cNvSpPr/>
          <p:nvPr/>
        </p:nvSpPr>
        <p:spPr bwMode="auto">
          <a:xfrm>
            <a:off x="5198364" y="4685827"/>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On-board Charger</a:t>
            </a:r>
          </a:p>
          <a:p>
            <a:pPr eaLnBrk="0" hangingPunct="0"/>
            <a:r>
              <a:rPr lang="en-GB" sz="900" dirty="0">
                <a:latin typeface="+mn-lt"/>
                <a:ea typeface="Verdana" pitchFamily="34" charset="0"/>
                <a:cs typeface="Verdana" pitchFamily="34" charset="0"/>
              </a:rPr>
              <a:t>The battery block is charged via an AC/DC converter module. In the example shown here, an on-board unit charges the battery. Off-board and inductive charging solutions are also available.</a:t>
            </a:r>
          </a:p>
        </p:txBody>
      </p:sp>
      <p:sp>
        <p:nvSpPr>
          <p:cNvPr id="32" name="Rechteck 31"/>
          <p:cNvSpPr/>
          <p:nvPr/>
        </p:nvSpPr>
        <p:spPr bwMode="auto">
          <a:xfrm>
            <a:off x="5198364" y="5373216"/>
            <a:ext cx="4609212" cy="1008112"/>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HCU &amp; Domain</a:t>
            </a:r>
          </a:p>
          <a:p>
            <a:pPr eaLnBrk="0" hangingPunct="0"/>
            <a:r>
              <a:rPr lang="en-GB" sz="900" dirty="0">
                <a:latin typeface="+mn-lt"/>
                <a:ea typeface="Verdana" pitchFamily="34" charset="0"/>
                <a:cs typeface="Verdana" pitchFamily="34" charset="0"/>
              </a:rPr>
              <a:t>In case of a hybrid car, Hybrid Control Unit or Vehicle Control Unit handle the inter-communication between sub-modules e.g. engine &amp; hybrid motors inside a Hybrid EV. It can also serve as central gateway for Powertrain domain in the E/E architecture to ensure security communication between other domains.</a:t>
            </a:r>
          </a:p>
        </p:txBody>
      </p:sp>
      <p:pic>
        <p:nvPicPr>
          <p:cNvPr id="36" name="Grafik 3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65921" y="1958146"/>
            <a:ext cx="3418109" cy="3127039"/>
          </a:xfrm>
          <a:prstGeom prst="rect">
            <a:avLst/>
          </a:prstGeom>
        </p:spPr>
      </p:pic>
      <p:pic>
        <p:nvPicPr>
          <p:cNvPr id="37" name="Grafik 3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47409" y="2922786"/>
            <a:ext cx="180000" cy="180000"/>
          </a:xfrm>
          <a:prstGeom prst="rect">
            <a:avLst/>
          </a:prstGeom>
        </p:spPr>
      </p:pic>
      <p:pic>
        <p:nvPicPr>
          <p:cNvPr id="39" name="Grafik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902224" y="3065661"/>
            <a:ext cx="180000" cy="180000"/>
          </a:xfrm>
          <a:prstGeom prst="rect">
            <a:avLst/>
          </a:prstGeom>
        </p:spPr>
      </p:pic>
      <p:pic>
        <p:nvPicPr>
          <p:cNvPr id="40" name="Grafik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27409" y="3467595"/>
            <a:ext cx="180000" cy="180000"/>
          </a:xfrm>
          <a:prstGeom prst="rect">
            <a:avLst/>
          </a:prstGeom>
        </p:spPr>
      </p:pic>
      <p:pic>
        <p:nvPicPr>
          <p:cNvPr id="41" name="Grafik 4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09296" y="3769230"/>
            <a:ext cx="180000" cy="180000"/>
          </a:xfrm>
          <a:prstGeom prst="rect">
            <a:avLst/>
          </a:prstGeom>
        </p:spPr>
      </p:pic>
      <p:pic>
        <p:nvPicPr>
          <p:cNvPr id="42" name="Grafik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69092" y="3969080"/>
            <a:ext cx="180000" cy="180000"/>
          </a:xfrm>
          <a:prstGeom prst="rect">
            <a:avLst/>
          </a:prstGeom>
        </p:spPr>
      </p:pic>
      <p:pic>
        <p:nvPicPr>
          <p:cNvPr id="43" name="Grafik 4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22988" y="4357420"/>
            <a:ext cx="180000" cy="180000"/>
          </a:xfrm>
          <a:prstGeom prst="rect">
            <a:avLst/>
          </a:prstGeom>
        </p:spPr>
      </p:pic>
      <p:cxnSp>
        <p:nvCxnSpPr>
          <p:cNvPr id="44" name="Gewinkelte Verbindung 43"/>
          <p:cNvCxnSpPr>
            <a:stCxn id="24" idx="1"/>
            <a:endCxn id="43" idx="3"/>
          </p:cNvCxnSpPr>
          <p:nvPr/>
        </p:nvCxnSpPr>
        <p:spPr>
          <a:xfrm rot="10800000" flipV="1">
            <a:off x="2402988" y="1458370"/>
            <a:ext cx="2612944" cy="2989050"/>
          </a:xfrm>
          <a:prstGeom prst="bentConnector3">
            <a:avLst>
              <a:gd name="adj1" fmla="val 23827"/>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47" name="Gewinkelte Verbindung 46"/>
          <p:cNvCxnSpPr>
            <a:stCxn id="22" idx="1"/>
            <a:endCxn id="41" idx="3"/>
          </p:cNvCxnSpPr>
          <p:nvPr/>
        </p:nvCxnSpPr>
        <p:spPr>
          <a:xfrm rot="10800000" flipV="1">
            <a:off x="1989296" y="2138644"/>
            <a:ext cx="3026636" cy="1720586"/>
          </a:xfrm>
          <a:prstGeom prst="bentConnector3">
            <a:avLst>
              <a:gd name="adj1" fmla="val 26032"/>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3" name="Gewinkelte Verbindung 52"/>
          <p:cNvCxnSpPr>
            <a:stCxn id="33" idx="1"/>
            <a:endCxn id="42" idx="2"/>
          </p:cNvCxnSpPr>
          <p:nvPr/>
        </p:nvCxnSpPr>
        <p:spPr>
          <a:xfrm rot="10800000" flipV="1">
            <a:off x="2359092" y="2833146"/>
            <a:ext cx="2656840" cy="1315934"/>
          </a:xfrm>
          <a:prstGeom prst="bentConnector4">
            <a:avLst>
              <a:gd name="adj1" fmla="val 6659"/>
              <a:gd name="adj2" fmla="val 106861"/>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8" name="Gewinkelte Verbindung 57"/>
          <p:cNvCxnSpPr>
            <a:stCxn id="21" idx="1"/>
            <a:endCxn id="39" idx="3"/>
          </p:cNvCxnSpPr>
          <p:nvPr/>
        </p:nvCxnSpPr>
        <p:spPr>
          <a:xfrm rot="10800000">
            <a:off x="4082224" y="3155663"/>
            <a:ext cx="933708" cy="526881"/>
          </a:xfrm>
          <a:prstGeom prst="bentConnector3">
            <a:avLst>
              <a:gd name="adj1" fmla="val 32718"/>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2" name="Gewinkelte Verbindung 61"/>
          <p:cNvCxnSpPr>
            <a:stCxn id="25" idx="1"/>
            <a:endCxn id="37" idx="3"/>
          </p:cNvCxnSpPr>
          <p:nvPr/>
        </p:nvCxnSpPr>
        <p:spPr>
          <a:xfrm rot="10800000">
            <a:off x="2827411" y="3012788"/>
            <a:ext cx="2188523" cy="1868487"/>
          </a:xfrm>
          <a:prstGeom prst="bentConnector3">
            <a:avLst>
              <a:gd name="adj1" fmla="val 2085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6" name="Gewinkelte Verbindung 65"/>
          <p:cNvCxnSpPr>
            <a:stCxn id="23" idx="1"/>
            <a:endCxn id="40" idx="3"/>
          </p:cNvCxnSpPr>
          <p:nvPr/>
        </p:nvCxnSpPr>
        <p:spPr>
          <a:xfrm rot="10800000">
            <a:off x="3007411" y="3557595"/>
            <a:ext cx="2008523" cy="2005578"/>
          </a:xfrm>
          <a:prstGeom prst="bentConnector3">
            <a:avLst>
              <a:gd name="adj1" fmla="val 4693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5198368" y="764704"/>
            <a:ext cx="4609212" cy="5616624"/>
            <a:chOff x="4283968" y="764704"/>
            <a:chExt cx="4609212" cy="5616624"/>
          </a:xfrm>
        </p:grpSpPr>
        <p:grpSp>
          <p:nvGrpSpPr>
            <p:cNvPr id="34" name="Group 33"/>
            <p:cNvGrpSpPr/>
            <p:nvPr/>
          </p:nvGrpSpPr>
          <p:grpSpPr>
            <a:xfrm>
              <a:off x="4283968" y="1268413"/>
              <a:ext cx="4609212" cy="5112915"/>
              <a:chOff x="4283964" y="1268413"/>
              <a:chExt cx="4609212" cy="5112915"/>
            </a:xfrm>
          </p:grpSpPr>
          <p:sp>
            <p:nvSpPr>
              <p:cNvPr id="35" name="Rechteck 25"/>
              <p:cNvSpPr/>
              <p:nvPr/>
            </p:nvSpPr>
            <p:spPr bwMode="auto">
              <a:xfrm>
                <a:off x="4283964" y="1268413"/>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ea typeface="Verdana" pitchFamily="34" charset="0"/>
                    <a:cs typeface="Verdana" pitchFamily="34" charset="0"/>
                  </a:rPr>
                  <a:t> for Main Inverter</a:t>
                </a:r>
              </a:p>
              <a:p>
                <a:pPr eaLnBrk="0" hangingPunct="0"/>
                <a:r>
                  <a:rPr lang="en-GB" sz="900" dirty="0">
                    <a:latin typeface="+mn-lt"/>
                    <a:ea typeface="Verdana" pitchFamily="34" charset="0"/>
                    <a:cs typeface="Verdana" pitchFamily="34" charset="0"/>
                  </a:rPr>
                  <a:t>Performs torque management &amp; rotor positioning for efficient motor control </a:t>
                </a:r>
              </a:p>
            </p:txBody>
          </p:sp>
          <p:sp>
            <p:nvSpPr>
              <p:cNvPr id="38" name="Rechteck 27"/>
              <p:cNvSpPr/>
              <p:nvPr/>
            </p:nvSpPr>
            <p:spPr bwMode="auto">
              <a:xfrm>
                <a:off x="4283964" y="1955801"/>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DC/DC Converter</a:t>
                </a:r>
              </a:p>
              <a:p>
                <a:pPr eaLnBrk="0" hangingPunct="0"/>
                <a:r>
                  <a:rPr lang="en-GB" sz="900" dirty="0">
                    <a:latin typeface="+mn-lt"/>
                    <a:ea typeface="Verdana" pitchFamily="34" charset="0"/>
                    <a:cs typeface="Verdana" pitchFamily="34" charset="0"/>
                  </a:rPr>
                  <a:t>Handles the communication to AUTOSAR stack as well as execute control loops for multiple phases (up to 8)</a:t>
                </a:r>
              </a:p>
            </p:txBody>
          </p:sp>
          <p:sp>
            <p:nvSpPr>
              <p:cNvPr id="45" name="Rechteck 28"/>
              <p:cNvSpPr/>
              <p:nvPr/>
            </p:nvSpPr>
            <p:spPr bwMode="auto">
              <a:xfrm>
                <a:off x="4283964" y="2643189"/>
                <a:ext cx="4609212" cy="812918"/>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Auxiliary Inverters/Converters</a:t>
                </a:r>
              </a:p>
              <a:p>
                <a:pPr eaLnBrk="0" hangingPunct="0"/>
                <a:r>
                  <a:rPr lang="en-GB" sz="900" dirty="0">
                    <a:latin typeface="+mn-lt"/>
                    <a:ea typeface="Verdana" pitchFamily="34" charset="0"/>
                    <a:cs typeface="Verdana" pitchFamily="34" charset="0"/>
                  </a:rPr>
                  <a:t>Drives water pump, HVAC Compressor, PTC Heater as well as thermal management for more efficient energy use</a:t>
                </a:r>
              </a:p>
            </p:txBody>
          </p:sp>
          <p:sp>
            <p:nvSpPr>
              <p:cNvPr id="46" name="Rechteck 29"/>
              <p:cNvSpPr/>
              <p:nvPr/>
            </p:nvSpPr>
            <p:spPr bwMode="auto">
              <a:xfrm>
                <a:off x="4283964" y="3495076"/>
                <a:ext cx="4609212" cy="1151781"/>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Battery Management</a:t>
                </a:r>
              </a:p>
              <a:p>
                <a:pPr eaLnBrk="0" hangingPunct="0"/>
                <a:r>
                  <a:rPr lang="en-GB" sz="900" dirty="0">
                    <a:latin typeface="+mn-lt"/>
                    <a:ea typeface="Verdana" pitchFamily="34" charset="0"/>
                    <a:cs typeface="Verdana" pitchFamily="34" charset="0"/>
                  </a:rPr>
                  <a:t>Monitors and reacts on State of Health (</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Charge(SoC) and Depth of Discharge (DoD) with the assistance of balancing ASICs; It prevents illegal manipulation both on system &amp; battery packs via encrypted data-flow; It monitors system safety through SPI enabled ring topology. </a:t>
                </a:r>
              </a:p>
            </p:txBody>
          </p:sp>
          <p:sp>
            <p:nvSpPr>
              <p:cNvPr id="48" name="Rechteck 30"/>
              <p:cNvSpPr/>
              <p:nvPr/>
            </p:nvSpPr>
            <p:spPr bwMode="auto">
              <a:xfrm>
                <a:off x="4283964" y="4685826"/>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On-board Charger</a:t>
                </a:r>
              </a:p>
              <a:p>
                <a:pPr eaLnBrk="0" hangingPunct="0"/>
                <a:r>
                  <a:rPr lang="en-GB" sz="900" dirty="0">
                    <a:latin typeface="+mn-lt"/>
                    <a:ea typeface="Verdana" pitchFamily="34" charset="0"/>
                    <a:cs typeface="Verdana" pitchFamily="34" charset="0"/>
                  </a:rPr>
                  <a:t>Ensures galvanic insulation between mains and HV-battery,</a:t>
                </a:r>
              </a:p>
              <a:p>
                <a:pPr eaLnBrk="0" hangingPunct="0"/>
                <a:r>
                  <a:rPr lang="en-GB" sz="900" dirty="0">
                    <a:latin typeface="+mn-lt"/>
                    <a:ea typeface="Verdana" pitchFamily="34" charset="0"/>
                    <a:cs typeface="Verdana" pitchFamily="34" charset="0"/>
                  </a:rPr>
                  <a:t>As well as secure charge-billing, enables various power classes for flexible charging times</a:t>
                </a:r>
              </a:p>
            </p:txBody>
          </p:sp>
          <p:sp>
            <p:nvSpPr>
              <p:cNvPr id="49" name="Rechteck 31"/>
              <p:cNvSpPr/>
              <p:nvPr/>
            </p:nvSpPr>
            <p:spPr bwMode="auto">
              <a:xfrm>
                <a:off x="4283964" y="5373216"/>
                <a:ext cx="4609212" cy="1008112"/>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HCU &amp; Domain Control</a:t>
                </a:r>
              </a:p>
              <a:p>
                <a:pPr eaLnBrk="0" hangingPunct="0"/>
                <a:r>
                  <a:rPr lang="en-GB" sz="900" dirty="0">
                    <a:latin typeface="+mn-lt"/>
                    <a:ea typeface="Verdana" pitchFamily="34" charset="0"/>
                    <a:cs typeface="Verdana" pitchFamily="34" charset="0"/>
                  </a:rPr>
                  <a:t>handle the inter-communication between sub-modules e.g. engine &amp; hybrid motors inside a Hybrid EV. Ensure secure communication &amp; Software Over the Air(SOTA) as central gateway for Powertrain domain in the E/E architecture</a:t>
                </a:r>
              </a:p>
            </p:txBody>
          </p:sp>
        </p:grpSp>
        <p:pic>
          <p:nvPicPr>
            <p:cNvPr id="2" name="Picture 1"/>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7486255" y="764704"/>
              <a:ext cx="1259632" cy="762409"/>
            </a:xfrm>
            <a:prstGeom prst="rect">
              <a:avLst/>
            </a:prstGeom>
          </p:spPr>
        </p:pic>
      </p:grpSp>
      <p:pic>
        <p:nvPicPr>
          <p:cNvPr id="24" name="Grafik 2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015933" y="1260730"/>
            <a:ext cx="395281" cy="395281"/>
          </a:xfrm>
          <a:prstGeom prst="rect">
            <a:avLst/>
          </a:prstGeom>
        </p:spPr>
      </p:pic>
      <p:pic>
        <p:nvPicPr>
          <p:cNvPr id="21" name="Grafik 2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015933" y="3484902"/>
            <a:ext cx="393085" cy="395281"/>
          </a:xfrm>
          <a:prstGeom prst="rect">
            <a:avLst/>
          </a:prstGeom>
        </p:spPr>
      </p:pic>
      <p:pic>
        <p:nvPicPr>
          <p:cNvPr id="22" name="Grafik 2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1941004"/>
            <a:ext cx="393085" cy="395281"/>
          </a:xfrm>
          <a:prstGeom prst="rect">
            <a:avLst/>
          </a:prstGeom>
        </p:spPr>
      </p:pic>
      <p:pic>
        <p:nvPicPr>
          <p:cNvPr id="23" name="Grafik 2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015933" y="5365533"/>
            <a:ext cx="395281" cy="395281"/>
          </a:xfrm>
          <a:prstGeom prst="rect">
            <a:avLst/>
          </a:prstGeom>
        </p:spPr>
      </p:pic>
      <p:pic>
        <p:nvPicPr>
          <p:cNvPr id="25" name="Grafik 2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015933" y="4678143"/>
            <a:ext cx="406261" cy="406261"/>
          </a:xfrm>
          <a:prstGeom prst="rect">
            <a:avLst/>
          </a:prstGeom>
        </p:spPr>
      </p:pic>
      <p:pic>
        <p:nvPicPr>
          <p:cNvPr id="33" name="Grafik 3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2635506"/>
            <a:ext cx="393085" cy="395281"/>
          </a:xfrm>
          <a:prstGeom prst="rect">
            <a:avLst/>
          </a:prstGeom>
        </p:spPr>
      </p:pic>
      <p:sp>
        <p:nvSpPr>
          <p:cNvPr id="3" name="Footer Placeholder 2">
            <a:extLst>
              <a:ext uri="{FF2B5EF4-FFF2-40B4-BE49-F238E27FC236}">
                <a16:creationId xmlns:a16="http://schemas.microsoft.com/office/drawing/2014/main" id="{6E709D96-0F95-4DBB-A990-87EF25F1183A}"/>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40077339-555E-4019-A2AF-125AC68931F4}"/>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67E27B70-05F5-4330-9039-9C2DFD0E1BD8}"/>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1030592915"/>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dirty="0"/>
              <a:t>(H)EV: Infineon MCU inside</a:t>
            </a:r>
            <a:br>
              <a:rPr dirty="0"/>
            </a:br>
            <a:r>
              <a:rPr lang="de-DE" dirty="0"/>
              <a:t>AURIX</a:t>
            </a:r>
            <a:r>
              <a:rPr lang="de-DE" baseline="30000" dirty="0"/>
              <a:t>TM</a:t>
            </a:r>
            <a:r>
              <a:rPr dirty="0"/>
              <a:t> driving every E-mobility application!</a:t>
            </a:r>
            <a:endParaRPr lang="en-GB" i="1" dirty="0"/>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87194" y="908720"/>
            <a:ext cx="1499190" cy="1187358"/>
          </a:xfrm>
          <a:prstGeom prst="rect">
            <a:avLst/>
          </a:prstGeom>
        </p:spPr>
      </p:pic>
      <p:graphicFrame>
        <p:nvGraphicFramePr>
          <p:cNvPr id="7" name="Table 6"/>
          <p:cNvGraphicFramePr>
            <a:graphicFrameLocks noGrp="1"/>
          </p:cNvGraphicFramePr>
          <p:nvPr/>
        </p:nvGraphicFramePr>
        <p:xfrm>
          <a:off x="1454846" y="2060848"/>
          <a:ext cx="8208018" cy="4392492"/>
        </p:xfrm>
        <a:graphic>
          <a:graphicData uri="http://schemas.openxmlformats.org/drawingml/2006/table">
            <a:tbl>
              <a:tblPr firstRow="1" bandRow="1">
                <a:tableStyleId>{8A107856-5554-42FB-B03E-39F5DBC370BA}</a:tableStyleId>
              </a:tblPr>
              <a:tblGrid>
                <a:gridCol w="791194">
                  <a:extLst>
                    <a:ext uri="{9D8B030D-6E8A-4147-A177-3AD203B41FA5}">
                      <a16:colId xmlns:a16="http://schemas.microsoft.com/office/drawing/2014/main" val="20000"/>
                    </a:ext>
                  </a:extLst>
                </a:gridCol>
                <a:gridCol w="1944812">
                  <a:extLst>
                    <a:ext uri="{9D8B030D-6E8A-4147-A177-3AD203B41FA5}">
                      <a16:colId xmlns:a16="http://schemas.microsoft.com/office/drawing/2014/main" val="20001"/>
                    </a:ext>
                  </a:extLst>
                </a:gridCol>
                <a:gridCol w="792386">
                  <a:extLst>
                    <a:ext uri="{9D8B030D-6E8A-4147-A177-3AD203B41FA5}">
                      <a16:colId xmlns:a16="http://schemas.microsoft.com/office/drawing/2014/main" val="20002"/>
                    </a:ext>
                  </a:extLst>
                </a:gridCol>
                <a:gridCol w="1943620">
                  <a:extLst>
                    <a:ext uri="{9D8B030D-6E8A-4147-A177-3AD203B41FA5}">
                      <a16:colId xmlns:a16="http://schemas.microsoft.com/office/drawing/2014/main" val="20003"/>
                    </a:ext>
                  </a:extLst>
                </a:gridCol>
                <a:gridCol w="791790">
                  <a:extLst>
                    <a:ext uri="{9D8B030D-6E8A-4147-A177-3AD203B41FA5}">
                      <a16:colId xmlns:a16="http://schemas.microsoft.com/office/drawing/2014/main" val="20004"/>
                    </a:ext>
                  </a:extLst>
                </a:gridCol>
                <a:gridCol w="1944216">
                  <a:extLst>
                    <a:ext uri="{9D8B030D-6E8A-4147-A177-3AD203B41FA5}">
                      <a16:colId xmlns:a16="http://schemas.microsoft.com/office/drawing/2014/main" val="20005"/>
                    </a:ext>
                  </a:extLst>
                </a:gridCol>
              </a:tblGrid>
              <a:tr h="360044">
                <a:tc gridSpan="2">
                  <a:txBody>
                    <a:bodyPr/>
                    <a:lstStyle/>
                    <a:p>
                      <a:pPr algn="ctr"/>
                      <a:r>
                        <a:rPr lang="en-GB" sz="1400" dirty="0">
                          <a:effectLst>
                            <a:outerShdw blurRad="38100" dist="38100" dir="2700000" algn="tl">
                              <a:srgbClr val="000000">
                                <a:alpha val="43137"/>
                              </a:srgbClr>
                            </a:outerShdw>
                          </a:effectLst>
                        </a:rPr>
                        <a:t>Inverter/HCU</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de-DE" dirty="0"/>
                    </a:p>
                  </a:txBody>
                  <a:tcPr/>
                </a:tc>
                <a:tc gridSpan="2">
                  <a:txBody>
                    <a:bodyPr/>
                    <a:lstStyle/>
                    <a:p>
                      <a:pPr algn="ctr"/>
                      <a:r>
                        <a:rPr lang="en-GB" sz="1400" dirty="0">
                          <a:effectLst>
                            <a:outerShdw blurRad="38100" dist="38100" dir="2700000" algn="tl">
                              <a:srgbClr val="000000">
                                <a:alpha val="43137"/>
                              </a:srgbClr>
                            </a:outerShdw>
                          </a:effectLst>
                        </a:rPr>
                        <a:t>DC-DC/OBC</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de-DE" dirty="0"/>
                    </a:p>
                  </a:txBody>
                  <a:tcPr/>
                </a:tc>
                <a:tc gridSpan="2">
                  <a:txBody>
                    <a:bodyPr/>
                    <a:lstStyle/>
                    <a:p>
                      <a:pPr algn="ctr"/>
                      <a:r>
                        <a:rPr lang="en-GB" sz="1400" dirty="0">
                          <a:effectLst>
                            <a:outerShdw blurRad="38100" dist="38100" dir="2700000" algn="tl">
                              <a:srgbClr val="000000">
                                <a:alpha val="43137"/>
                              </a:srgbClr>
                            </a:outerShdw>
                          </a:effectLst>
                        </a:rPr>
                        <a:t>BMS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de-DE" dirty="0"/>
                    </a:p>
                  </a:txBody>
                  <a:tcPr/>
                </a:tc>
                <a:extLst>
                  <a:ext uri="{0D108BD9-81ED-4DB2-BD59-A6C34878D82A}">
                    <a16:rowId xmlns:a16="http://schemas.microsoft.com/office/drawing/2014/main" val="10000"/>
                  </a:ext>
                </a:extLst>
              </a:tr>
              <a:tr h="504056">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baseline="0" dirty="0"/>
                        <a:t>VW MEB platform</a:t>
                      </a:r>
                    </a:p>
                    <a:p>
                      <a:pPr algn="ctr"/>
                      <a:r>
                        <a:rPr lang="en-GB" sz="1100" baseline="0" dirty="0"/>
                        <a:t>TC275</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pPr algn="ctr"/>
                      <a:r>
                        <a:rPr lang="en-GB" sz="1100" dirty="0"/>
                        <a:t>Hyundai 48V Tucson</a:t>
                      </a:r>
                    </a:p>
                    <a:p>
                      <a:pPr algn="ctr"/>
                      <a:r>
                        <a:rPr lang="en-GB" sz="1100" dirty="0"/>
                        <a:t>TC264</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pPr algn="ctr"/>
                      <a:r>
                        <a:rPr lang="en-GB" sz="1100" dirty="0"/>
                        <a:t>Daimler S Class</a:t>
                      </a:r>
                      <a:r>
                        <a:rPr lang="en-GB" sz="1100" baseline="0" dirty="0"/>
                        <a:t> 48V</a:t>
                      </a:r>
                    </a:p>
                    <a:p>
                      <a:pPr algn="ctr"/>
                      <a:r>
                        <a:rPr lang="en-GB" sz="1100" baseline="0" dirty="0"/>
                        <a:t>TC277</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extLst>
                  <a:ext uri="{0D108BD9-81ED-4DB2-BD59-A6C34878D82A}">
                    <a16:rowId xmlns:a16="http://schemas.microsoft.com/office/drawing/2014/main" val="10001"/>
                  </a:ext>
                </a:extLst>
              </a:tr>
              <a:tr h="504056">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Ford C-Max &amp; F150</a:t>
                      </a:r>
                    </a:p>
                    <a:p>
                      <a:pPr algn="ctr"/>
                      <a:r>
                        <a:rPr lang="en-GB" sz="1100" dirty="0"/>
                        <a:t>TC298</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1100" dirty="0"/>
                        <a:t>Mazda </a:t>
                      </a:r>
                      <a:r>
                        <a:rPr lang="en-GB" sz="1100" dirty="0" err="1"/>
                        <a:t>Atenza</a:t>
                      </a:r>
                      <a:r>
                        <a:rPr lang="en-GB" sz="1100" baseline="0" dirty="0"/>
                        <a:t> </a:t>
                      </a:r>
                    </a:p>
                    <a:p>
                      <a:pPr algn="ctr"/>
                      <a:r>
                        <a:rPr lang="en-GB" sz="1100" baseline="0" dirty="0"/>
                        <a:t>TC264</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1100" dirty="0"/>
                        <a:t>Kia Soul</a:t>
                      </a:r>
                    </a:p>
                    <a:p>
                      <a:pPr algn="ctr"/>
                      <a:r>
                        <a:rPr lang="en-GB" sz="1100" dirty="0"/>
                        <a:t>TC264</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0002"/>
                  </a:ext>
                </a:extLst>
              </a:tr>
              <a:tr h="504056">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Mercedes E</a:t>
                      </a:r>
                      <a:r>
                        <a:rPr lang="en-GB" sz="1100" baseline="0" dirty="0"/>
                        <a:t> Class</a:t>
                      </a:r>
                    </a:p>
                    <a:p>
                      <a:pPr algn="ctr"/>
                      <a:r>
                        <a:rPr lang="en-GB" sz="1100" baseline="0" dirty="0"/>
                        <a:t>TC277</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pPr algn="ctr"/>
                      <a:r>
                        <a:rPr lang="en-GB" sz="1100" dirty="0"/>
                        <a:t>London</a:t>
                      </a:r>
                      <a:r>
                        <a:rPr lang="en-GB" sz="1100" baseline="0" dirty="0"/>
                        <a:t> Taxi Company</a:t>
                      </a:r>
                    </a:p>
                    <a:p>
                      <a:pPr algn="ctr"/>
                      <a:r>
                        <a:rPr lang="en-GB" sz="1100" baseline="0" dirty="0"/>
                        <a:t>TC265 &amp; TC233</a:t>
                      </a:r>
                      <a:endParaRPr lang="en-GB" sz="1100" baseline="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pPr algn="ctr"/>
                      <a:r>
                        <a:rPr lang="en-GB" sz="1100" dirty="0"/>
                        <a:t>Hyundai Sonata</a:t>
                      </a:r>
                    </a:p>
                    <a:p>
                      <a:pPr algn="ctr"/>
                      <a:r>
                        <a:rPr lang="en-GB" sz="1100" dirty="0"/>
                        <a:t>TC264</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extLst>
                  <a:ext uri="{0D108BD9-81ED-4DB2-BD59-A6C34878D82A}">
                    <a16:rowId xmlns:a16="http://schemas.microsoft.com/office/drawing/2014/main" val="10003"/>
                  </a:ext>
                </a:extLst>
              </a:tr>
              <a:tr h="504056">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Suzuki</a:t>
                      </a:r>
                      <a:r>
                        <a:rPr lang="en-GB" sz="1100" baseline="0" dirty="0"/>
                        <a:t> </a:t>
                      </a:r>
                      <a:r>
                        <a:rPr lang="en-GB" sz="1100" baseline="0" dirty="0" err="1"/>
                        <a:t>Ertiga</a:t>
                      </a:r>
                      <a:endParaRPr lang="en-GB" sz="1100" dirty="0"/>
                    </a:p>
                    <a:p>
                      <a:pPr algn="ctr"/>
                      <a:r>
                        <a:rPr lang="en-GB" sz="1100" dirty="0"/>
                        <a:t>TC233</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1100" dirty="0"/>
                        <a:t>AUDI E-Tron</a:t>
                      </a:r>
                    </a:p>
                    <a:p>
                      <a:pPr algn="ctr"/>
                      <a:r>
                        <a:rPr lang="en-GB" sz="1100" dirty="0"/>
                        <a:t>TC277</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1100" dirty="0"/>
                        <a:t>BMW 530</a:t>
                      </a:r>
                    </a:p>
                    <a:p>
                      <a:pPr algn="ctr"/>
                      <a:r>
                        <a:rPr lang="en-GB" sz="1100" dirty="0"/>
                        <a:t>TC277</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0004"/>
                  </a:ext>
                </a:extLst>
              </a:tr>
              <a:tr h="504056">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AUDI Q5 HEV</a:t>
                      </a:r>
                    </a:p>
                    <a:p>
                      <a:pPr algn="ctr"/>
                      <a:r>
                        <a:rPr lang="en-GB" sz="1100" dirty="0"/>
                        <a:t>TC277</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pPr algn="ctr"/>
                      <a:r>
                        <a:rPr lang="en-GB" sz="1100" dirty="0"/>
                        <a:t>SAIC Baojun730</a:t>
                      </a:r>
                    </a:p>
                    <a:p>
                      <a:pPr algn="ctr"/>
                      <a:r>
                        <a:rPr lang="en-GB" sz="1100" dirty="0"/>
                        <a:t>TC275</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tc>
                  <a:txBody>
                    <a:bodyPr/>
                    <a:lstStyle/>
                    <a:p>
                      <a:pPr algn="ctr"/>
                      <a:r>
                        <a:rPr lang="en-GB" sz="1100" dirty="0"/>
                        <a:t>Next</a:t>
                      </a:r>
                      <a:r>
                        <a:rPr lang="en-GB" sz="1100" baseline="0" dirty="0"/>
                        <a:t> EV </a:t>
                      </a:r>
                      <a:r>
                        <a:rPr lang="en-GB" sz="1100" baseline="0" dirty="0" err="1"/>
                        <a:t>Nio</a:t>
                      </a:r>
                      <a:endParaRPr lang="en-GB" sz="1100" baseline="0" dirty="0"/>
                    </a:p>
                    <a:p>
                      <a:pPr algn="ctr"/>
                      <a:r>
                        <a:rPr lang="en-GB" sz="1100" baseline="0" dirty="0"/>
                        <a:t>TC275</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lumMod val="60000"/>
                        <a:lumOff val="40000"/>
                      </a:schemeClr>
                    </a:solidFill>
                  </a:tcPr>
                </a:tc>
                <a:extLst>
                  <a:ext uri="{0D108BD9-81ED-4DB2-BD59-A6C34878D82A}">
                    <a16:rowId xmlns:a16="http://schemas.microsoft.com/office/drawing/2014/main" val="10005"/>
                  </a:ext>
                </a:extLst>
              </a:tr>
              <a:tr h="504056">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Renault </a:t>
                      </a:r>
                      <a:r>
                        <a:rPr lang="en-GB" sz="1100" dirty="0" err="1"/>
                        <a:t>Twizy</a:t>
                      </a:r>
                      <a:r>
                        <a:rPr lang="en-GB" sz="1100" baseline="0" dirty="0"/>
                        <a:t> &amp; </a:t>
                      </a:r>
                      <a:r>
                        <a:rPr lang="en-GB" sz="1100" dirty="0"/>
                        <a:t>Zoe</a:t>
                      </a:r>
                    </a:p>
                    <a:p>
                      <a:pPr algn="ctr"/>
                      <a:r>
                        <a:rPr lang="en-GB" sz="1100" dirty="0"/>
                        <a:t>TC1782</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latinLnBrk="0" hangingPunct="1"/>
                      <a:r>
                        <a:rPr lang="en-GB" sz="1100" kern="1200" dirty="0"/>
                        <a:t>Hyundai </a:t>
                      </a:r>
                      <a:r>
                        <a:rPr lang="en-GB" sz="1100" kern="1200" dirty="0" err="1"/>
                        <a:t>Avante</a:t>
                      </a:r>
                      <a:endParaRPr lang="en-GB" sz="1100" kern="1200" dirty="0"/>
                    </a:p>
                    <a:p>
                      <a:pPr marL="0" algn="ctr" defTabSz="914400" rtl="0" eaLnBrk="1" latinLnBrk="0" hangingPunct="1"/>
                      <a:r>
                        <a:rPr lang="en-GB" sz="1100" kern="1200" dirty="0"/>
                        <a:t>XC164</a:t>
                      </a:r>
                      <a:endParaRPr lang="en-GB" sz="1100" kern="1200" dirty="0">
                        <a:solidFill>
                          <a:schemeClr val="tx1"/>
                        </a:solidFill>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BJEV</a:t>
                      </a:r>
                      <a:r>
                        <a:rPr lang="en-GB" sz="1100" baseline="0" dirty="0"/>
                        <a:t> EU260</a:t>
                      </a:r>
                    </a:p>
                    <a:p>
                      <a:pPr algn="ctr"/>
                      <a:r>
                        <a:rPr lang="en-GB" sz="1100" baseline="0" dirty="0"/>
                        <a:t>TC1782</a:t>
                      </a:r>
                      <a:endParaRPr lang="en-GB" sz="11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504056">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Volvo XC90</a:t>
                      </a:r>
                    </a:p>
                    <a:p>
                      <a:pPr algn="ctr"/>
                      <a:r>
                        <a:rPr lang="en-GB" sz="1100" dirty="0"/>
                        <a:t>TC1798</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VW Blue e-Motion</a:t>
                      </a:r>
                    </a:p>
                    <a:p>
                      <a:pPr algn="ctr"/>
                      <a:r>
                        <a:rPr lang="en-GB" sz="1100" dirty="0"/>
                        <a:t>TC1797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AUDI A3</a:t>
                      </a:r>
                    </a:p>
                    <a:p>
                      <a:pPr algn="ctr"/>
                      <a:r>
                        <a:rPr lang="en-GB" sz="1100" dirty="0"/>
                        <a:t>TC1797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504056">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BMW i3 &amp; i8</a:t>
                      </a:r>
                    </a:p>
                    <a:p>
                      <a:pPr algn="ctr"/>
                      <a:r>
                        <a:rPr lang="en-GB" sz="1100" dirty="0"/>
                        <a:t>TC1797</a:t>
                      </a:r>
                      <a:endParaRPr lang="en-GB" sz="11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Mercedes S500</a:t>
                      </a:r>
                    </a:p>
                    <a:p>
                      <a:pPr algn="ctr"/>
                      <a:r>
                        <a:rPr lang="en-GB" sz="1100" dirty="0"/>
                        <a:t>TC1797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GB"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GB" sz="1100" dirty="0"/>
                        <a:t>Mercedes SLS</a:t>
                      </a:r>
                    </a:p>
                    <a:p>
                      <a:pPr algn="ctr"/>
                      <a:r>
                        <a:rPr lang="en-GB" sz="1100" dirty="0"/>
                        <a:t>TC1797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pic>
        <p:nvPicPr>
          <p:cNvPr id="9" name="Picture 8"/>
          <p:cNvPicPr>
            <a:picLocks noChangeAspect="1"/>
          </p:cNvPicPr>
          <p:nvPr/>
        </p:nvPicPr>
        <p:blipFill rotWithShape="1">
          <a:blip r:embed="rId4" cstate="print">
            <a:extLst>
              <a:ext uri="{28A0092B-C50C-407E-A947-70E740481C1C}">
                <a14:useLocalDpi xmlns:a14="http://schemas.microsoft.com/office/drawing/2010/main" val="0"/>
              </a:ext>
            </a:extLst>
          </a:blip>
          <a:srcRect l="7697" t="14528" r="9060" b="9910"/>
          <a:stretch/>
        </p:blipFill>
        <p:spPr>
          <a:xfrm>
            <a:off x="6927456" y="4442832"/>
            <a:ext cx="792087" cy="493144"/>
          </a:xfrm>
          <a:prstGeom prst="rect">
            <a:avLst/>
          </a:prstGeom>
          <a:ln>
            <a:noFill/>
          </a:ln>
        </p:spPr>
      </p:pic>
      <p:pic>
        <p:nvPicPr>
          <p:cNvPr id="10"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54848" y="2924944"/>
            <a:ext cx="799136" cy="504056"/>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54848" y="3429000"/>
            <a:ext cx="799136" cy="504056"/>
          </a:xfrm>
          <a:prstGeom prst="rect">
            <a:avLst/>
          </a:prstGeom>
          <a:ln>
            <a:noFill/>
          </a:ln>
        </p:spPr>
      </p:pic>
      <p:pic>
        <p:nvPicPr>
          <p:cNvPr id="13" name="Picture 1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454847" y="4437112"/>
            <a:ext cx="799136" cy="504056"/>
          </a:xfrm>
          <a:prstGeom prst="rect">
            <a:avLst/>
          </a:prstGeom>
          <a:ln>
            <a:noFill/>
          </a:ln>
        </p:spPr>
      </p:pic>
      <p:pic>
        <p:nvPicPr>
          <p:cNvPr id="14" name="Picture 1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927455" y="3938777"/>
            <a:ext cx="792088" cy="495333"/>
          </a:xfrm>
          <a:prstGeom prst="rect">
            <a:avLst/>
          </a:prstGeom>
          <a:ln>
            <a:noFill/>
          </a:ln>
        </p:spPr>
      </p:pic>
      <p:pic>
        <p:nvPicPr>
          <p:cNvPr id="15" name="Picture 14"/>
          <p:cNvPicPr>
            <a:picLocks noChangeAspect="1"/>
          </p:cNvPicPr>
          <p:nvPr/>
        </p:nvPicPr>
        <p:blipFill rotWithShape="1">
          <a:blip r:embed="rId9" cstate="print">
            <a:extLst>
              <a:ext uri="{28A0092B-C50C-407E-A947-70E740481C1C}">
                <a14:useLocalDpi xmlns:a14="http://schemas.microsoft.com/office/drawing/2010/main" val="0"/>
              </a:ext>
            </a:extLst>
          </a:blip>
          <a:srcRect l="21601" t="19500" r="21279" b="6688"/>
          <a:stretch/>
        </p:blipFill>
        <p:spPr>
          <a:xfrm>
            <a:off x="4191150" y="3429000"/>
            <a:ext cx="792088" cy="504056"/>
          </a:xfrm>
          <a:prstGeom prst="rect">
            <a:avLst/>
          </a:prstGeom>
          <a:ln>
            <a:noFill/>
          </a:ln>
        </p:spPr>
      </p:pic>
      <p:pic>
        <p:nvPicPr>
          <p:cNvPr id="16" name="Picture 15"/>
          <p:cNvPicPr>
            <a:picLocks noChangeAspect="1"/>
          </p:cNvPicPr>
          <p:nvPr/>
        </p:nvPicPr>
        <p:blipFill rotWithShape="1">
          <a:blip r:embed="rId10" cstate="print">
            <a:extLst>
              <a:ext uri="{28A0092B-C50C-407E-A947-70E740481C1C}">
                <a14:useLocalDpi xmlns:a14="http://schemas.microsoft.com/office/drawing/2010/main" val="0"/>
              </a:ext>
            </a:extLst>
          </a:blip>
          <a:srcRect l="12720" t="18450" r="22240" b="17910"/>
          <a:stretch/>
        </p:blipFill>
        <p:spPr>
          <a:xfrm>
            <a:off x="4191150" y="2437695"/>
            <a:ext cx="792087" cy="504056"/>
          </a:xfrm>
          <a:prstGeom prst="rect">
            <a:avLst/>
          </a:prstGeom>
          <a:ln>
            <a:noFill/>
          </a:ln>
        </p:spPr>
      </p:pic>
      <p:pic>
        <p:nvPicPr>
          <p:cNvPr id="17" name="Picture 1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191151" y="2924946"/>
            <a:ext cx="792087" cy="504055"/>
          </a:xfrm>
          <a:prstGeom prst="rect">
            <a:avLst/>
          </a:prstGeom>
          <a:ln>
            <a:noFill/>
          </a:ln>
        </p:spPr>
      </p:pic>
      <p:pic>
        <p:nvPicPr>
          <p:cNvPr id="18" name="Picture 17"/>
          <p:cNvPicPr>
            <a:picLocks noChangeAspect="1"/>
          </p:cNvPicPr>
          <p:nvPr/>
        </p:nvPicPr>
        <p:blipFill rotWithShape="1">
          <a:blip r:embed="rId12" cstate="print">
            <a:extLst>
              <a:ext uri="{28A0092B-C50C-407E-A947-70E740481C1C}">
                <a14:useLocalDpi xmlns:a14="http://schemas.microsoft.com/office/drawing/2010/main" val="0"/>
              </a:ext>
            </a:extLst>
          </a:blip>
          <a:srcRect l="12115" t="34323" r="18176" b="7748"/>
          <a:stretch/>
        </p:blipFill>
        <p:spPr>
          <a:xfrm>
            <a:off x="6927454" y="2420889"/>
            <a:ext cx="792088" cy="504056"/>
          </a:xfrm>
          <a:prstGeom prst="rect">
            <a:avLst/>
          </a:prstGeom>
          <a:ln>
            <a:noFill/>
          </a:ln>
        </p:spPr>
      </p:pic>
      <p:pic>
        <p:nvPicPr>
          <p:cNvPr id="19" name="Picture 2"/>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6930436" y="2924945"/>
            <a:ext cx="789107" cy="504056"/>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pic>
        <p:nvPicPr>
          <p:cNvPr id="20" name="Picture 35" descr="hyundai sonata EV.jpg"/>
          <p:cNvPicPr>
            <a:picLocks noChangeAspect="1"/>
          </p:cNvPicPr>
          <p:nvPr/>
        </p:nvPicPr>
        <p:blipFill>
          <a:blip r:embed="rId14" cstate="print"/>
          <a:srcRect/>
          <a:stretch>
            <a:fillRect/>
          </a:stretch>
        </p:blipFill>
        <p:spPr bwMode="auto">
          <a:xfrm>
            <a:off x="6927454" y="3429002"/>
            <a:ext cx="792088" cy="504055"/>
          </a:xfrm>
          <a:prstGeom prst="rect">
            <a:avLst/>
          </a:prstGeom>
          <a:noFill/>
          <a:ln w="9525">
            <a:noFill/>
            <a:miter lim="800000"/>
            <a:headEnd/>
            <a:tailEnd/>
          </a:ln>
        </p:spPr>
      </p:pic>
      <p:pic>
        <p:nvPicPr>
          <p:cNvPr id="1026" name="Picture 2"/>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191151" y="3933056"/>
            <a:ext cx="792086" cy="509776"/>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pic>
        <p:nvPicPr>
          <p:cNvPr id="1028" name="Picture 4"/>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454847" y="3933057"/>
            <a:ext cx="799137" cy="501053"/>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pic>
        <p:nvPicPr>
          <p:cNvPr id="1029" name="Picture 5"/>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4191151" y="4434109"/>
            <a:ext cx="792087" cy="507060"/>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pic>
        <p:nvPicPr>
          <p:cNvPr id="8" name="Picture 7"/>
          <p:cNvPicPr>
            <a:picLocks noChangeAspect="1"/>
          </p:cNvPicPr>
          <p:nvPr/>
        </p:nvPicPr>
        <p:blipFill rotWithShape="1">
          <a:blip r:embed="rId18" cstate="print">
            <a:extLst>
              <a:ext uri="{28A0092B-C50C-407E-A947-70E740481C1C}">
                <a14:useLocalDpi xmlns:a14="http://schemas.microsoft.com/office/drawing/2010/main" val="0"/>
              </a:ext>
            </a:extLst>
          </a:blip>
          <a:srcRect t="11181" b="7155"/>
          <a:stretch/>
        </p:blipFill>
        <p:spPr>
          <a:xfrm>
            <a:off x="4191152" y="4941170"/>
            <a:ext cx="792087" cy="504055"/>
          </a:xfrm>
          <a:prstGeom prst="rect">
            <a:avLst/>
          </a:prstGeom>
          <a:ln>
            <a:noFill/>
          </a:ln>
        </p:spPr>
      </p:pic>
      <p:pic>
        <p:nvPicPr>
          <p:cNvPr id="25" name="Picture 10" descr="auto-der-zukunft-bmw-hybrid.jpg"/>
          <p:cNvPicPr>
            <a:picLocks noChangeAspect="1"/>
          </p:cNvPicPr>
          <p:nvPr/>
        </p:nvPicPr>
        <p:blipFill>
          <a:blip r:embed="rId19" cstate="print"/>
          <a:srcRect/>
          <a:stretch>
            <a:fillRect/>
          </a:stretch>
        </p:blipFill>
        <p:spPr bwMode="auto">
          <a:xfrm>
            <a:off x="1450694" y="5955000"/>
            <a:ext cx="803290" cy="498340"/>
          </a:xfrm>
          <a:prstGeom prst="rect">
            <a:avLst/>
          </a:prstGeom>
          <a:noFill/>
          <a:ln w="9525">
            <a:noFill/>
            <a:miter lim="800000"/>
            <a:headEnd/>
            <a:tailEnd/>
          </a:ln>
        </p:spPr>
      </p:pic>
      <p:pic>
        <p:nvPicPr>
          <p:cNvPr id="26" name="Picture 25"/>
          <p:cNvPicPr>
            <a:picLocks noChangeAspect="1"/>
          </p:cNvPicPr>
          <p:nvPr/>
        </p:nvPicPr>
        <p:blipFill rotWithShape="1">
          <a:blip r:embed="rId20" cstate="print">
            <a:extLst>
              <a:ext uri="{28A0092B-C50C-407E-A947-70E740481C1C}">
                <a14:useLocalDpi xmlns:a14="http://schemas.microsoft.com/office/drawing/2010/main" val="0"/>
              </a:ext>
            </a:extLst>
          </a:blip>
          <a:srcRect l="13734" t="22873" r="9360" b="23186"/>
          <a:stretch/>
        </p:blipFill>
        <p:spPr>
          <a:xfrm>
            <a:off x="1461897" y="5445225"/>
            <a:ext cx="792087" cy="509775"/>
          </a:xfrm>
          <a:prstGeom prst="rect">
            <a:avLst/>
          </a:prstGeom>
          <a:ln>
            <a:noFill/>
          </a:ln>
        </p:spPr>
      </p:pic>
      <p:pic>
        <p:nvPicPr>
          <p:cNvPr id="27" name="Picture 9" descr="mercedes-benz-sls.jpg"/>
          <p:cNvPicPr>
            <a:picLocks noChangeAspect="1"/>
          </p:cNvPicPr>
          <p:nvPr/>
        </p:nvPicPr>
        <p:blipFill>
          <a:blip r:embed="rId21" cstate="print"/>
          <a:srcRect/>
          <a:stretch>
            <a:fillRect/>
          </a:stretch>
        </p:blipFill>
        <p:spPr bwMode="auto">
          <a:xfrm>
            <a:off x="6927455" y="5952142"/>
            <a:ext cx="792088" cy="501199"/>
          </a:xfrm>
          <a:prstGeom prst="rect">
            <a:avLst/>
          </a:prstGeom>
          <a:noFill/>
          <a:ln w="9525">
            <a:noFill/>
            <a:miter lim="800000"/>
            <a:headEnd/>
            <a:tailEnd/>
          </a:ln>
        </p:spPr>
      </p:pic>
      <p:pic>
        <p:nvPicPr>
          <p:cNvPr id="21" name="Picture 2"/>
          <p:cNvPicPr>
            <a:picLocks noChangeAspect="1" noChangeArrowheads="1"/>
          </p:cNvPicPr>
          <p:nvPr/>
        </p:nvPicPr>
        <p:blipFill rotWithShape="1">
          <a:blip r:embed="rId22" cstate="print">
            <a:extLst>
              <a:ext uri="{28A0092B-C50C-407E-A947-70E740481C1C}">
                <a14:useLocalDpi xmlns:a14="http://schemas.microsoft.com/office/drawing/2010/main" val="0"/>
              </a:ext>
            </a:extLst>
          </a:blip>
          <a:srcRect t="18209"/>
          <a:stretch/>
        </p:blipFill>
        <p:spPr bwMode="auto">
          <a:xfrm>
            <a:off x="4191152" y="5440173"/>
            <a:ext cx="792087" cy="514826"/>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pic>
        <p:nvPicPr>
          <p:cNvPr id="30" name="Picture 29"/>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7155830" y="2096079"/>
            <a:ext cx="274787" cy="274787"/>
          </a:xfrm>
          <a:prstGeom prst="rect">
            <a:avLst/>
          </a:prstGeom>
        </p:spPr>
      </p:pic>
      <p:pic>
        <p:nvPicPr>
          <p:cNvPr id="31" name="Picture 30"/>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4262264" y="2114953"/>
            <a:ext cx="268612" cy="268612"/>
          </a:xfrm>
          <a:prstGeom prst="rect">
            <a:avLst/>
          </a:prstGeom>
        </p:spPr>
      </p:pic>
      <p:pic>
        <p:nvPicPr>
          <p:cNvPr id="1024" name="Picture 1023"/>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1761404" y="2114953"/>
            <a:ext cx="268612" cy="268612"/>
          </a:xfrm>
          <a:prstGeom prst="rect">
            <a:avLst/>
          </a:prstGeom>
        </p:spPr>
      </p:pic>
      <p:pic>
        <p:nvPicPr>
          <p:cNvPr id="1025" name="Picture 1024"/>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4600859" y="2114953"/>
            <a:ext cx="287294" cy="268612"/>
          </a:xfrm>
          <a:prstGeom prst="rect">
            <a:avLst/>
          </a:prstGeom>
        </p:spPr>
      </p:pic>
      <p:pic>
        <p:nvPicPr>
          <p:cNvPr id="38" name="Grafik 57" descr="Twizy_renault.jpg"/>
          <p:cNvPicPr>
            <a:picLocks noChangeAspect="1"/>
          </p:cNvPicPr>
          <p:nvPr/>
        </p:nvPicPr>
        <p:blipFill>
          <a:blip r:embed="rId27" cstate="print"/>
          <a:srcRect/>
          <a:stretch>
            <a:fillRect/>
          </a:stretch>
        </p:blipFill>
        <p:spPr bwMode="auto">
          <a:xfrm>
            <a:off x="1454847" y="4935977"/>
            <a:ext cx="799137" cy="504197"/>
          </a:xfrm>
          <a:prstGeom prst="rect">
            <a:avLst/>
          </a:prstGeom>
          <a:noFill/>
          <a:ln w="9525">
            <a:noFill/>
            <a:miter lim="800000"/>
            <a:headEnd/>
            <a:tailEnd/>
          </a:ln>
        </p:spPr>
      </p:pic>
      <p:pic>
        <p:nvPicPr>
          <p:cNvPr id="1043" name="Picture 3"/>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6927454" y="4941170"/>
            <a:ext cx="792088" cy="4990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 name="Picture 11"/>
          <p:cNvPicPr>
            <a:picLocks noChangeAspect="1"/>
          </p:cNvPicPr>
          <p:nvPr/>
        </p:nvPicPr>
        <p:blipFill>
          <a:blip r:embed="rId29" cstate="print">
            <a:extLst>
              <a:ext uri="{28A0092B-C50C-407E-A947-70E740481C1C}">
                <a14:useLocalDpi xmlns:a14="http://schemas.microsoft.com/office/drawing/2010/main" val="0"/>
              </a:ext>
            </a:extLst>
          </a:blip>
          <a:stretch>
            <a:fillRect/>
          </a:stretch>
        </p:blipFill>
        <p:spPr>
          <a:xfrm>
            <a:off x="1454847" y="2420889"/>
            <a:ext cx="799136" cy="504056"/>
          </a:xfrm>
          <a:prstGeom prst="rect">
            <a:avLst/>
          </a:prstGeom>
        </p:spPr>
      </p:pic>
      <p:pic>
        <p:nvPicPr>
          <p:cNvPr id="23" name="Picture 22"/>
          <p:cNvPicPr>
            <a:picLocks noChangeAspect="1"/>
          </p:cNvPicPr>
          <p:nvPr/>
        </p:nvPicPr>
        <p:blipFill rotWithShape="1">
          <a:blip r:embed="rId30" cstate="print">
            <a:extLst>
              <a:ext uri="{28A0092B-C50C-407E-A947-70E740481C1C}">
                <a14:useLocalDpi xmlns:a14="http://schemas.microsoft.com/office/drawing/2010/main" val="0"/>
              </a:ext>
            </a:extLst>
          </a:blip>
          <a:srcRect l="22852" t="35283" r="18655" b="8069"/>
          <a:stretch/>
        </p:blipFill>
        <p:spPr>
          <a:xfrm>
            <a:off x="4191150" y="5952142"/>
            <a:ext cx="792087" cy="492883"/>
          </a:xfrm>
          <a:prstGeom prst="rect">
            <a:avLst/>
          </a:prstGeom>
        </p:spPr>
      </p:pic>
      <p:pic>
        <p:nvPicPr>
          <p:cNvPr id="28" name="Picture 27"/>
          <p:cNvPicPr>
            <a:picLocks noChangeAspect="1"/>
          </p:cNvPicPr>
          <p:nvPr/>
        </p:nvPicPr>
        <p:blipFill rotWithShape="1">
          <a:blip r:embed="rId31" cstate="print">
            <a:extLst>
              <a:ext uri="{28A0092B-C50C-407E-A947-70E740481C1C}">
                <a14:useLocalDpi xmlns:a14="http://schemas.microsoft.com/office/drawing/2010/main" val="0"/>
              </a:ext>
            </a:extLst>
          </a:blip>
          <a:srcRect l="6223" t="27799" r="5111" b="-1"/>
          <a:stretch/>
        </p:blipFill>
        <p:spPr>
          <a:xfrm>
            <a:off x="6930436" y="5440173"/>
            <a:ext cx="789107" cy="511968"/>
          </a:xfrm>
          <a:prstGeom prst="rect">
            <a:avLst/>
          </a:prstGeom>
        </p:spPr>
      </p:pic>
      <p:sp>
        <p:nvSpPr>
          <p:cNvPr id="29" name="Rectangle 28"/>
          <p:cNvSpPr/>
          <p:nvPr/>
        </p:nvSpPr>
        <p:spPr bwMode="auto">
          <a:xfrm>
            <a:off x="1087112" y="2420888"/>
            <a:ext cx="291574" cy="2515087"/>
          </a:xfrm>
          <a:prstGeom prst="rect">
            <a:avLst/>
          </a:prstGeom>
          <a:solidFill>
            <a:schemeClr val="tx2">
              <a:lumMod val="60000"/>
              <a:lumOff val="40000"/>
            </a:schemeClr>
          </a:solidFill>
          <a:ln w="9525">
            <a:solidFill>
              <a:schemeClr val="accent2"/>
            </a:solidFill>
            <a:miter lim="800000"/>
            <a:headEnd/>
            <a:tailEnd/>
          </a:ln>
        </p:spPr>
        <p:txBody>
          <a:bodyPr wrap="square" lIns="72000" tIns="72000" rIns="72000" bIns="72000" rtlCol="0" anchor="ctr"/>
          <a:lstStyle/>
          <a:p>
            <a:pPr algn="ctr" eaLnBrk="0" hangingPunct="0"/>
            <a:r>
              <a:rPr lang="en-GB" sz="1600" dirty="0">
                <a:effectLst>
                  <a:outerShdw blurRad="38100" dist="38100" dir="2700000" algn="tl">
                    <a:srgbClr val="000000">
                      <a:alpha val="43137"/>
                    </a:srgbClr>
                  </a:outerShdw>
                </a:effectLst>
                <a:latin typeface="+mn-lt"/>
                <a:ea typeface="Verdana" pitchFamily="34" charset="0"/>
                <a:cs typeface="Verdana" pitchFamily="34" charset="0"/>
              </a:rPr>
              <a:t>AURIX</a:t>
            </a:r>
          </a:p>
        </p:txBody>
      </p:sp>
      <p:sp>
        <p:nvSpPr>
          <p:cNvPr id="40" name="Rectangle 39"/>
          <p:cNvSpPr/>
          <p:nvPr/>
        </p:nvSpPr>
        <p:spPr bwMode="auto">
          <a:xfrm>
            <a:off x="1087112" y="4929948"/>
            <a:ext cx="284774" cy="1509048"/>
          </a:xfrm>
          <a:prstGeom prst="rect">
            <a:avLst/>
          </a:prstGeom>
          <a:solidFill>
            <a:schemeClr val="bg2">
              <a:lumMod val="90000"/>
            </a:schemeClr>
          </a:solidFill>
          <a:ln w="9525">
            <a:solidFill>
              <a:schemeClr val="accent2"/>
            </a:solidFill>
            <a:miter lim="800000"/>
            <a:headEnd/>
            <a:tailEnd/>
          </a:ln>
        </p:spPr>
        <p:txBody>
          <a:bodyPr wrap="square" lIns="72000" tIns="72000" rIns="72000" bIns="72000" rtlCol="0" anchor="ctr"/>
          <a:lstStyle/>
          <a:p>
            <a:pPr algn="ctr" eaLnBrk="0" hangingPunct="0"/>
            <a:r>
              <a:rPr lang="en-GB" sz="1600" dirty="0">
                <a:effectLst>
                  <a:outerShdw blurRad="38100" dist="38100" dir="2700000" algn="tl">
                    <a:srgbClr val="000000">
                      <a:alpha val="43137"/>
                    </a:srgbClr>
                  </a:outerShdw>
                </a:effectLst>
                <a:latin typeface="+mn-lt"/>
                <a:ea typeface="Verdana" pitchFamily="34" charset="0"/>
                <a:cs typeface="Verdana" pitchFamily="34" charset="0"/>
              </a:rPr>
              <a:t>AUDO</a:t>
            </a:r>
          </a:p>
        </p:txBody>
      </p:sp>
      <p:sp>
        <p:nvSpPr>
          <p:cNvPr id="39" name="Rectangle 38"/>
          <p:cNvSpPr/>
          <p:nvPr/>
        </p:nvSpPr>
        <p:spPr>
          <a:xfrm>
            <a:off x="8509836" y="218546"/>
            <a:ext cx="1440160" cy="954107"/>
          </a:xfrm>
          <a:prstGeom prst="rect">
            <a:avLst/>
          </a:prstGeom>
          <a:solidFill>
            <a:schemeClr val="accent6"/>
          </a:solidFill>
          <a:ln>
            <a:solidFill>
              <a:schemeClr val="tx1"/>
            </a:solidFill>
          </a:ln>
        </p:spPr>
        <p:txBody>
          <a:bodyPr wrap="square" lIns="91440" tIns="45720" rIns="91440" bIns="45720">
            <a:spAutoFit/>
          </a:bodyPr>
          <a:lstStyle/>
          <a:p>
            <a:pPr algn="ctr"/>
            <a:r>
              <a:rPr lang="en-GB" sz="1600" b="1" dirty="0">
                <a:ln w="10541" cmpd="sng">
                  <a:solidFill>
                    <a:srgbClr val="7D7D7D">
                      <a:tint val="100000"/>
                      <a:shade val="100000"/>
                      <a:satMod val="110000"/>
                    </a:srgbClr>
                  </a:solidFill>
                  <a:prstDash val="solid"/>
                </a:ln>
                <a:solidFill>
                  <a:schemeClr val="bg1"/>
                </a:solidFill>
                <a:effectLst>
                  <a:outerShdw blurRad="38100" dist="38100" dir="2700000" algn="tl">
                    <a:srgbClr val="000000">
                      <a:alpha val="43137"/>
                    </a:srgbClr>
                  </a:outerShdw>
                </a:effectLst>
              </a:rPr>
              <a:t>confidential</a:t>
            </a:r>
          </a:p>
          <a:p>
            <a:pPr algn="ctr"/>
            <a:r>
              <a:rPr lang="en-GB" sz="2000" b="1" dirty="0">
                <a:ln w="10541" cmpd="sng">
                  <a:solidFill>
                    <a:srgbClr val="7D7D7D">
                      <a:tint val="100000"/>
                      <a:shade val="100000"/>
                      <a:satMod val="110000"/>
                    </a:srgbClr>
                  </a:solidFill>
                  <a:prstDash val="solid"/>
                </a:ln>
                <a:solidFill>
                  <a:schemeClr val="bg1"/>
                </a:solidFill>
                <a:effectLst>
                  <a:outerShdw blurRad="38100" dist="38100" dir="2700000" algn="tl">
                    <a:srgbClr val="000000">
                      <a:alpha val="43137"/>
                    </a:srgbClr>
                  </a:outerShdw>
                </a:effectLst>
              </a:rPr>
              <a:t>NOT for hand-out</a:t>
            </a:r>
          </a:p>
        </p:txBody>
      </p:sp>
      <p:sp>
        <p:nvSpPr>
          <p:cNvPr id="3" name="Footer Placeholder 2">
            <a:extLst>
              <a:ext uri="{FF2B5EF4-FFF2-40B4-BE49-F238E27FC236}">
                <a16:creationId xmlns:a16="http://schemas.microsoft.com/office/drawing/2014/main" id="{8C1E0949-B03D-41FF-ADE5-A0B749A4E964}"/>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83C58CD9-2BB7-4B61-B618-3E0A1C4E3D97}"/>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959FA43C-5C2E-4212-B63D-70514FCB2DA2}"/>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109163206"/>
      </p:ext>
    </p:extLst>
  </p:cSld>
  <p:clrMapOvr>
    <a:masterClrMapping/>
  </p:clrMapOvr>
  <p:transition spd="slow"/>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vert="horz" lIns="0" tIns="0" rIns="0" bIns="10800" rtlCol="0" anchor="b" anchorCtr="0">
            <a:noAutofit/>
          </a:bodyPr>
          <a:lstStyle/>
          <a:p>
            <a:r>
              <a:t>AURIX™ Hybrid / EV solution</a:t>
            </a:r>
            <a:br>
              <a:rPr/>
            </a:br>
            <a:r>
              <a:rPr>
                <a:solidFill>
                  <a:schemeClr val="tx2">
                    <a:lumMod val="50000"/>
                  </a:schemeClr>
                </a:solidFill>
              </a:rPr>
              <a:t>key competence out of one hand</a:t>
            </a:r>
          </a:p>
        </p:txBody>
      </p:sp>
      <p:sp>
        <p:nvSpPr>
          <p:cNvPr id="7" name="Rectangle 6"/>
          <p:cNvSpPr/>
          <p:nvPr/>
        </p:nvSpPr>
        <p:spPr>
          <a:xfrm>
            <a:off x="6566520" y="1080003"/>
            <a:ext cx="2951880" cy="5076001"/>
          </a:xfrm>
          <a:prstGeom prst="rect">
            <a:avLst/>
          </a:prstGeom>
          <a:noFill/>
          <a:ln>
            <a:noFill/>
          </a:ln>
          <a:effectLst/>
        </p:spPr>
        <p:txBody>
          <a:bodyPr wrap="square">
            <a:noAutofit/>
          </a:bodyPr>
          <a:lstStyle/>
          <a:p>
            <a:pPr>
              <a:spcBef>
                <a:spcPts val="0"/>
              </a:spcBef>
              <a:spcAft>
                <a:spcPts val="600"/>
              </a:spcAft>
              <a:buClr>
                <a:schemeClr val="tx1"/>
              </a:buClr>
            </a:pPr>
            <a:r>
              <a:rPr lang="en-GB" sz="1600" b="1" dirty="0">
                <a:latin typeface="Verdana"/>
                <a:cs typeface="Arial" charset="0"/>
              </a:rPr>
              <a:t>System Benefits</a:t>
            </a:r>
          </a:p>
          <a:p>
            <a:pPr marL="285750" indent="-285750" defTabSz="865188" eaLnBrk="0" hangingPunct="0">
              <a:spcBef>
                <a:spcPts val="0"/>
              </a:spcBef>
              <a:spcAft>
                <a:spcPts val="600"/>
              </a:spcAft>
              <a:buClr>
                <a:schemeClr val="accent1"/>
              </a:buClr>
              <a:buFont typeface="Arial"/>
              <a:buChar char="›"/>
            </a:pPr>
            <a:r>
              <a:rPr lang="en-GB" sz="1400" dirty="0">
                <a:latin typeface="Verdana"/>
                <a:cs typeface="Arial" charset="0"/>
              </a:rPr>
              <a:t>ISO 26262 ASIL-C/D compliant</a:t>
            </a:r>
          </a:p>
          <a:p>
            <a:pPr marL="285750" indent="-285750" defTabSz="865188" eaLnBrk="0" hangingPunct="0">
              <a:spcBef>
                <a:spcPts val="0"/>
              </a:spcBef>
              <a:spcAft>
                <a:spcPts val="600"/>
              </a:spcAft>
              <a:buClr>
                <a:schemeClr val="accent1"/>
              </a:buClr>
              <a:buFont typeface="Arial"/>
              <a:buChar char="›"/>
            </a:pPr>
            <a:r>
              <a:rPr lang="en-GB" sz="1400" dirty="0">
                <a:latin typeface="Verdana"/>
                <a:cs typeface="Arial" charset="0"/>
              </a:rPr>
              <a:t>Integrated resolver functionality for lower system cost</a:t>
            </a:r>
          </a:p>
          <a:p>
            <a:pPr marL="285750" indent="-285750" defTabSz="865188" eaLnBrk="0" hangingPunct="0">
              <a:spcBef>
                <a:spcPts val="0"/>
              </a:spcBef>
              <a:spcAft>
                <a:spcPts val="600"/>
              </a:spcAft>
              <a:buClr>
                <a:schemeClr val="accent1"/>
              </a:buClr>
              <a:buFont typeface="Arial"/>
              <a:buChar char="›"/>
            </a:pPr>
            <a:r>
              <a:rPr lang="en-GB" sz="1400" dirty="0">
                <a:latin typeface="Verdana"/>
                <a:cs typeface="Arial" charset="0"/>
              </a:rPr>
              <a:t>Enabling of sub-system integration </a:t>
            </a:r>
            <a:br>
              <a:rPr lang="en-GB" sz="1400" dirty="0">
                <a:latin typeface="Verdana"/>
                <a:cs typeface="Arial" charset="0"/>
              </a:rPr>
            </a:br>
            <a:r>
              <a:rPr lang="en-GB" sz="1400" dirty="0">
                <a:latin typeface="Verdana"/>
                <a:cs typeface="Arial" charset="0"/>
              </a:rPr>
              <a:t>(e.g. Hybrid Domain Control + Inverter Control + DC/DC)</a:t>
            </a:r>
          </a:p>
        </p:txBody>
      </p:sp>
      <p:pic>
        <p:nvPicPr>
          <p:cNvPr id="11617286" name="Picture 6"/>
          <p:cNvPicPr>
            <a:picLocks noChangeArrowheads="1"/>
          </p:cNvPicPr>
          <p:nvPr/>
        </p:nvPicPr>
        <p:blipFill>
          <a:blip r:embed="rId3" cstate="print"/>
          <a:srcRect/>
          <a:stretch>
            <a:fillRect/>
          </a:stretch>
        </p:blipFill>
        <p:spPr bwMode="auto">
          <a:xfrm>
            <a:off x="1454400" y="1080000"/>
            <a:ext cx="4536056" cy="4941360"/>
          </a:xfrm>
          <a:prstGeom prst="rect">
            <a:avLst/>
          </a:prstGeom>
          <a:noFill/>
          <a:ln w="9525">
            <a:solidFill>
              <a:srgbClr val="00214A"/>
            </a:solidFill>
            <a:miter lim="800000"/>
            <a:headEnd/>
            <a:tailEnd/>
          </a:ln>
        </p:spPr>
      </p:pic>
      <p:sp>
        <p:nvSpPr>
          <p:cNvPr id="3" name="Footer Placeholder 2">
            <a:extLst>
              <a:ext uri="{FF2B5EF4-FFF2-40B4-BE49-F238E27FC236}">
                <a16:creationId xmlns:a16="http://schemas.microsoft.com/office/drawing/2014/main" id="{4B226E14-3B4D-4489-B975-83BEEA0E469B}"/>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72C601B1-87EE-472D-ADAA-AF66D3D204A0}"/>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7051FBCF-537C-42DE-AE5D-3DFE289BF7E6}"/>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837399610"/>
      </p:ext>
    </p:extLst>
  </p:cSld>
  <p:clrMapOvr>
    <a:masterClrMapping/>
  </p:clrMapOvr>
  <p:transition spd="slow"/>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239283" y="1615498"/>
            <a:ext cx="5785410" cy="4307343"/>
            <a:chOff x="1322388" y="1222375"/>
            <a:chExt cx="6856412" cy="5000625"/>
          </a:xfrm>
        </p:grpSpPr>
        <p:sp>
          <p:nvSpPr>
            <p:cNvPr id="8" name="Freeform 2"/>
            <p:cNvSpPr>
              <a:spLocks/>
            </p:cNvSpPr>
            <p:nvPr/>
          </p:nvSpPr>
          <p:spPr bwMode="auto">
            <a:xfrm>
              <a:off x="7319963" y="3811588"/>
              <a:ext cx="681037" cy="490537"/>
            </a:xfrm>
            <a:custGeom>
              <a:avLst/>
              <a:gdLst>
                <a:gd name="T0" fmla="*/ 2147483647 w 817"/>
                <a:gd name="T1" fmla="*/ 2147483647 h 589"/>
                <a:gd name="T2" fmla="*/ 2147483647 w 817"/>
                <a:gd name="T3" fmla="*/ 2147483647 h 589"/>
                <a:gd name="T4" fmla="*/ 2147483647 w 817"/>
                <a:gd name="T5" fmla="*/ 2147483647 h 589"/>
                <a:gd name="T6" fmla="*/ 0 w 817"/>
                <a:gd name="T7" fmla="*/ 2147483647 h 589"/>
                <a:gd name="T8" fmla="*/ 0 w 817"/>
                <a:gd name="T9" fmla="*/ 2147483647 h 589"/>
                <a:gd name="T10" fmla="*/ 2147483647 w 817"/>
                <a:gd name="T11" fmla="*/ 0 h 589"/>
                <a:gd name="T12" fmla="*/ 2147483647 w 817"/>
                <a:gd name="T13" fmla="*/ 0 h 589"/>
                <a:gd name="T14" fmla="*/ 2147483647 w 817"/>
                <a:gd name="T15" fmla="*/ 2147483647 h 589"/>
                <a:gd name="T16" fmla="*/ 2147483647 w 817"/>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7"/>
                <a:gd name="T28" fmla="*/ 0 h 589"/>
                <a:gd name="T29" fmla="*/ 817 w 817"/>
                <a:gd name="T30" fmla="*/ 589 h 5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7" h="589">
                  <a:moveTo>
                    <a:pt x="817" y="544"/>
                  </a:moveTo>
                  <a:cubicBezTo>
                    <a:pt x="817" y="569"/>
                    <a:pt x="796" y="589"/>
                    <a:pt x="771" y="589"/>
                  </a:cubicBezTo>
                  <a:lnTo>
                    <a:pt x="46" y="589"/>
                  </a:lnTo>
                  <a:cubicBezTo>
                    <a:pt x="21" y="589"/>
                    <a:pt x="0" y="569"/>
                    <a:pt x="0" y="544"/>
                  </a:cubicBezTo>
                  <a:lnTo>
                    <a:pt x="0" y="45"/>
                  </a:lnTo>
                  <a:cubicBezTo>
                    <a:pt x="0" y="20"/>
                    <a:pt x="21" y="0"/>
                    <a:pt x="46" y="0"/>
                  </a:cubicBezTo>
                  <a:lnTo>
                    <a:pt x="771" y="0"/>
                  </a:lnTo>
                  <a:cubicBezTo>
                    <a:pt x="796" y="0"/>
                    <a:pt x="817" y="20"/>
                    <a:pt x="817" y="45"/>
                  </a:cubicBezTo>
                  <a:lnTo>
                    <a:pt x="817" y="544"/>
                  </a:lnTo>
                  <a:close/>
                </a:path>
              </a:pathLst>
            </a:custGeom>
            <a:solidFill>
              <a:schemeClr val="accent2">
                <a:lumMod val="75000"/>
              </a:schemeClr>
            </a:solidFill>
            <a:ln>
              <a:noFill/>
            </a:ln>
          </p:spPr>
          <p:txBody>
            <a:bodyPr>
              <a:noAutofit/>
            </a:bodyPr>
            <a:lstStyle/>
            <a:p>
              <a:endParaRPr lang="en-GB" dirty="0"/>
            </a:p>
          </p:txBody>
        </p:sp>
        <p:sp>
          <p:nvSpPr>
            <p:cNvPr id="9" name="Freeform 3"/>
            <p:cNvSpPr>
              <a:spLocks/>
            </p:cNvSpPr>
            <p:nvPr/>
          </p:nvSpPr>
          <p:spPr bwMode="auto">
            <a:xfrm>
              <a:off x="7092950" y="4597400"/>
              <a:ext cx="908050" cy="490538"/>
            </a:xfrm>
            <a:custGeom>
              <a:avLst/>
              <a:gdLst>
                <a:gd name="T0" fmla="*/ 2147483647 w 1089"/>
                <a:gd name="T1" fmla="*/ 2147483647 h 589"/>
                <a:gd name="T2" fmla="*/ 2147483647 w 1089"/>
                <a:gd name="T3" fmla="*/ 2147483647 h 589"/>
                <a:gd name="T4" fmla="*/ 2147483647 w 1089"/>
                <a:gd name="T5" fmla="*/ 2147483647 h 589"/>
                <a:gd name="T6" fmla="*/ 0 w 1089"/>
                <a:gd name="T7" fmla="*/ 2147483647 h 589"/>
                <a:gd name="T8" fmla="*/ 0 w 1089"/>
                <a:gd name="T9" fmla="*/ 2147483647 h 589"/>
                <a:gd name="T10" fmla="*/ 2147483647 w 1089"/>
                <a:gd name="T11" fmla="*/ 0 h 589"/>
                <a:gd name="T12" fmla="*/ 2147483647 w 1089"/>
                <a:gd name="T13" fmla="*/ 0 h 589"/>
                <a:gd name="T14" fmla="*/ 2147483647 w 1089"/>
                <a:gd name="T15" fmla="*/ 2147483647 h 589"/>
                <a:gd name="T16" fmla="*/ 2147483647 w 1089"/>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89"/>
                <a:gd name="T28" fmla="*/ 0 h 589"/>
                <a:gd name="T29" fmla="*/ 1089 w 1089"/>
                <a:gd name="T30" fmla="*/ 589 h 5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89" h="589">
                  <a:moveTo>
                    <a:pt x="1089" y="544"/>
                  </a:moveTo>
                  <a:cubicBezTo>
                    <a:pt x="1089" y="569"/>
                    <a:pt x="1068" y="589"/>
                    <a:pt x="1043" y="589"/>
                  </a:cubicBezTo>
                  <a:lnTo>
                    <a:pt x="46" y="589"/>
                  </a:lnTo>
                  <a:cubicBezTo>
                    <a:pt x="21" y="589"/>
                    <a:pt x="0" y="569"/>
                    <a:pt x="0" y="544"/>
                  </a:cubicBezTo>
                  <a:lnTo>
                    <a:pt x="0" y="45"/>
                  </a:lnTo>
                  <a:cubicBezTo>
                    <a:pt x="0" y="20"/>
                    <a:pt x="21" y="0"/>
                    <a:pt x="46" y="0"/>
                  </a:cubicBezTo>
                  <a:lnTo>
                    <a:pt x="1043" y="0"/>
                  </a:lnTo>
                  <a:cubicBezTo>
                    <a:pt x="1068" y="0"/>
                    <a:pt x="1089" y="20"/>
                    <a:pt x="1089" y="45"/>
                  </a:cubicBezTo>
                  <a:lnTo>
                    <a:pt x="1089" y="544"/>
                  </a:lnTo>
                  <a:close/>
                </a:path>
              </a:pathLst>
            </a:custGeom>
            <a:solidFill>
              <a:schemeClr val="accent2">
                <a:lumMod val="75000"/>
              </a:schemeClr>
            </a:solidFill>
            <a:ln>
              <a:noFill/>
            </a:ln>
          </p:spPr>
          <p:txBody>
            <a:bodyPr>
              <a:noAutofit/>
            </a:bodyPr>
            <a:lstStyle/>
            <a:p>
              <a:endParaRPr lang="en-GB" dirty="0"/>
            </a:p>
          </p:txBody>
        </p:sp>
        <p:sp>
          <p:nvSpPr>
            <p:cNvPr id="10" name="Freeform 4"/>
            <p:cNvSpPr>
              <a:spLocks/>
            </p:cNvSpPr>
            <p:nvPr/>
          </p:nvSpPr>
          <p:spPr bwMode="auto">
            <a:xfrm>
              <a:off x="1325563" y="1704975"/>
              <a:ext cx="1057275" cy="679450"/>
            </a:xfrm>
            <a:custGeom>
              <a:avLst/>
              <a:gdLst>
                <a:gd name="T0" fmla="*/ 2147483647 w 1270"/>
                <a:gd name="T1" fmla="*/ 2147483647 h 816"/>
                <a:gd name="T2" fmla="*/ 2147483647 w 1270"/>
                <a:gd name="T3" fmla="*/ 2147483647 h 816"/>
                <a:gd name="T4" fmla="*/ 2147483647 w 1270"/>
                <a:gd name="T5" fmla="*/ 2147483647 h 816"/>
                <a:gd name="T6" fmla="*/ 0 w 1270"/>
                <a:gd name="T7" fmla="*/ 2147483647 h 816"/>
                <a:gd name="T8" fmla="*/ 0 w 1270"/>
                <a:gd name="T9" fmla="*/ 2147483647 h 816"/>
                <a:gd name="T10" fmla="*/ 2147483647 w 1270"/>
                <a:gd name="T11" fmla="*/ 0 h 816"/>
                <a:gd name="T12" fmla="*/ 2147483647 w 1270"/>
                <a:gd name="T13" fmla="*/ 0 h 816"/>
                <a:gd name="T14" fmla="*/ 2147483647 w 1270"/>
                <a:gd name="T15" fmla="*/ 2147483647 h 816"/>
                <a:gd name="T16" fmla="*/ 2147483647 w 1270"/>
                <a:gd name="T17" fmla="*/ 2147483647 h 8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0"/>
                <a:gd name="T28" fmla="*/ 0 h 816"/>
                <a:gd name="T29" fmla="*/ 1270 w 1270"/>
                <a:gd name="T30" fmla="*/ 816 h 8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0" h="816">
                  <a:moveTo>
                    <a:pt x="1270" y="771"/>
                  </a:moveTo>
                  <a:cubicBezTo>
                    <a:pt x="1270" y="796"/>
                    <a:pt x="1250" y="816"/>
                    <a:pt x="1225" y="816"/>
                  </a:cubicBezTo>
                  <a:lnTo>
                    <a:pt x="45" y="816"/>
                  </a:lnTo>
                  <a:cubicBezTo>
                    <a:pt x="20" y="816"/>
                    <a:pt x="0" y="796"/>
                    <a:pt x="0" y="771"/>
                  </a:cubicBezTo>
                  <a:lnTo>
                    <a:pt x="0" y="45"/>
                  </a:lnTo>
                  <a:cubicBezTo>
                    <a:pt x="0" y="20"/>
                    <a:pt x="20" y="0"/>
                    <a:pt x="45" y="0"/>
                  </a:cubicBezTo>
                  <a:lnTo>
                    <a:pt x="1225" y="0"/>
                  </a:lnTo>
                  <a:cubicBezTo>
                    <a:pt x="1250" y="0"/>
                    <a:pt x="1270" y="20"/>
                    <a:pt x="1270" y="45"/>
                  </a:cubicBezTo>
                  <a:lnTo>
                    <a:pt x="1270" y="771"/>
                  </a:lnTo>
                  <a:close/>
                </a:path>
              </a:pathLst>
            </a:custGeom>
            <a:solidFill>
              <a:schemeClr val="tx2">
                <a:lumMod val="60000"/>
                <a:lumOff val="40000"/>
              </a:schemeClr>
            </a:solidFill>
            <a:ln>
              <a:noFill/>
            </a:ln>
          </p:spPr>
          <p:txBody>
            <a:bodyPr>
              <a:noAutofit/>
            </a:bodyPr>
            <a:lstStyle/>
            <a:p>
              <a:endParaRPr lang="en-GB" dirty="0"/>
            </a:p>
          </p:txBody>
        </p:sp>
        <p:sp>
          <p:nvSpPr>
            <p:cNvPr id="11" name="Freeform 5"/>
            <p:cNvSpPr>
              <a:spLocks/>
            </p:cNvSpPr>
            <p:nvPr/>
          </p:nvSpPr>
          <p:spPr bwMode="auto">
            <a:xfrm>
              <a:off x="4646613" y="1552575"/>
              <a:ext cx="719137" cy="1049338"/>
            </a:xfrm>
            <a:custGeom>
              <a:avLst/>
              <a:gdLst>
                <a:gd name="T0" fmla="*/ 2147483647 w 862"/>
                <a:gd name="T1" fmla="*/ 2147483647 h 1259"/>
                <a:gd name="T2" fmla="*/ 2147483647 w 862"/>
                <a:gd name="T3" fmla="*/ 2147483647 h 1259"/>
                <a:gd name="T4" fmla="*/ 2147483647 w 862"/>
                <a:gd name="T5" fmla="*/ 2147483647 h 1259"/>
                <a:gd name="T6" fmla="*/ 0 w 862"/>
                <a:gd name="T7" fmla="*/ 2147483647 h 1259"/>
                <a:gd name="T8" fmla="*/ 0 w 862"/>
                <a:gd name="T9" fmla="*/ 2147483647 h 1259"/>
                <a:gd name="T10" fmla="*/ 2147483647 w 862"/>
                <a:gd name="T11" fmla="*/ 0 h 1259"/>
                <a:gd name="T12" fmla="*/ 2147483647 w 862"/>
                <a:gd name="T13" fmla="*/ 0 h 1259"/>
                <a:gd name="T14" fmla="*/ 2147483647 w 862"/>
                <a:gd name="T15" fmla="*/ 2147483647 h 1259"/>
                <a:gd name="T16" fmla="*/ 2147483647 w 862"/>
                <a:gd name="T17" fmla="*/ 2147483647 h 12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62"/>
                <a:gd name="T28" fmla="*/ 0 h 1259"/>
                <a:gd name="T29" fmla="*/ 862 w 862"/>
                <a:gd name="T30" fmla="*/ 1259 h 12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62" h="1259">
                  <a:moveTo>
                    <a:pt x="862" y="1213"/>
                  </a:moveTo>
                  <a:cubicBezTo>
                    <a:pt x="862" y="1238"/>
                    <a:pt x="842" y="1259"/>
                    <a:pt x="817" y="1259"/>
                  </a:cubicBezTo>
                  <a:lnTo>
                    <a:pt x="46" y="1259"/>
                  </a:lnTo>
                  <a:cubicBezTo>
                    <a:pt x="21" y="1259"/>
                    <a:pt x="0" y="1238"/>
                    <a:pt x="0" y="1213"/>
                  </a:cubicBezTo>
                  <a:lnTo>
                    <a:pt x="0" y="46"/>
                  </a:lnTo>
                  <a:cubicBezTo>
                    <a:pt x="0" y="21"/>
                    <a:pt x="21" y="0"/>
                    <a:pt x="46" y="0"/>
                  </a:cubicBezTo>
                  <a:lnTo>
                    <a:pt x="817" y="0"/>
                  </a:lnTo>
                  <a:cubicBezTo>
                    <a:pt x="842" y="0"/>
                    <a:pt x="862" y="21"/>
                    <a:pt x="862" y="46"/>
                  </a:cubicBezTo>
                  <a:lnTo>
                    <a:pt x="862" y="1213"/>
                  </a:lnTo>
                  <a:close/>
                </a:path>
              </a:pathLst>
            </a:custGeom>
            <a:solidFill>
              <a:schemeClr val="tx2">
                <a:lumMod val="60000"/>
                <a:lumOff val="40000"/>
              </a:schemeClr>
            </a:solidFill>
            <a:ln>
              <a:noFill/>
            </a:ln>
          </p:spPr>
          <p:txBody>
            <a:bodyPr>
              <a:noAutofit/>
            </a:bodyPr>
            <a:lstStyle/>
            <a:p>
              <a:endParaRPr lang="en-GB" dirty="0"/>
            </a:p>
          </p:txBody>
        </p:sp>
        <p:sp>
          <p:nvSpPr>
            <p:cNvPr id="12" name="Freeform 6"/>
            <p:cNvSpPr>
              <a:spLocks/>
            </p:cNvSpPr>
            <p:nvPr/>
          </p:nvSpPr>
          <p:spPr bwMode="auto">
            <a:xfrm>
              <a:off x="4646613" y="3271838"/>
              <a:ext cx="720725" cy="1779587"/>
            </a:xfrm>
            <a:custGeom>
              <a:avLst/>
              <a:gdLst>
                <a:gd name="T0" fmla="*/ 2147483647 w 864"/>
                <a:gd name="T1" fmla="*/ 2147483647 h 2134"/>
                <a:gd name="T2" fmla="*/ 2147483647 w 864"/>
                <a:gd name="T3" fmla="*/ 2147483647 h 2134"/>
                <a:gd name="T4" fmla="*/ 2147483647 w 864"/>
                <a:gd name="T5" fmla="*/ 2147483647 h 2134"/>
                <a:gd name="T6" fmla="*/ 2147483647 w 864"/>
                <a:gd name="T7" fmla="*/ 2147483647 h 2134"/>
                <a:gd name="T8" fmla="*/ 0 w 864"/>
                <a:gd name="T9" fmla="*/ 2147483647 h 2134"/>
                <a:gd name="T10" fmla="*/ 2147483647 w 864"/>
                <a:gd name="T11" fmla="*/ 0 h 2134"/>
                <a:gd name="T12" fmla="*/ 2147483647 w 864"/>
                <a:gd name="T13" fmla="*/ 0 h 2134"/>
                <a:gd name="T14" fmla="*/ 2147483647 w 864"/>
                <a:gd name="T15" fmla="*/ 2147483647 h 2134"/>
                <a:gd name="T16" fmla="*/ 2147483647 w 864"/>
                <a:gd name="T17" fmla="*/ 2147483647 h 2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64"/>
                <a:gd name="T28" fmla="*/ 0 h 2134"/>
                <a:gd name="T29" fmla="*/ 864 w 864"/>
                <a:gd name="T30" fmla="*/ 2134 h 2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64" h="2134">
                  <a:moveTo>
                    <a:pt x="864" y="2089"/>
                  </a:moveTo>
                  <a:cubicBezTo>
                    <a:pt x="864" y="2114"/>
                    <a:pt x="844" y="2134"/>
                    <a:pt x="819" y="2134"/>
                  </a:cubicBezTo>
                  <a:lnTo>
                    <a:pt x="48" y="2134"/>
                  </a:lnTo>
                  <a:cubicBezTo>
                    <a:pt x="23" y="2134"/>
                    <a:pt x="2" y="2114"/>
                    <a:pt x="2" y="2089"/>
                  </a:cubicBezTo>
                  <a:lnTo>
                    <a:pt x="0" y="46"/>
                  </a:lnTo>
                  <a:cubicBezTo>
                    <a:pt x="0" y="21"/>
                    <a:pt x="21" y="0"/>
                    <a:pt x="46" y="0"/>
                  </a:cubicBezTo>
                  <a:lnTo>
                    <a:pt x="817" y="0"/>
                  </a:lnTo>
                  <a:cubicBezTo>
                    <a:pt x="842" y="0"/>
                    <a:pt x="862" y="21"/>
                    <a:pt x="862" y="46"/>
                  </a:cubicBezTo>
                  <a:lnTo>
                    <a:pt x="864" y="2089"/>
                  </a:lnTo>
                  <a:close/>
                </a:path>
              </a:pathLst>
            </a:custGeom>
            <a:solidFill>
              <a:schemeClr val="tx2">
                <a:lumMod val="60000"/>
                <a:lumOff val="40000"/>
              </a:schemeClr>
            </a:solidFill>
            <a:ln>
              <a:noFill/>
            </a:ln>
          </p:spPr>
          <p:txBody>
            <a:bodyPr>
              <a:noAutofit/>
            </a:bodyPr>
            <a:lstStyle/>
            <a:p>
              <a:endParaRPr lang="en-GB" dirty="0"/>
            </a:p>
          </p:txBody>
        </p:sp>
        <p:sp>
          <p:nvSpPr>
            <p:cNvPr id="13" name="Rectangle 7"/>
            <p:cNvSpPr>
              <a:spLocks noChangeArrowheads="1"/>
            </p:cNvSpPr>
            <p:nvPr/>
          </p:nvSpPr>
          <p:spPr bwMode="auto">
            <a:xfrm>
              <a:off x="6923088" y="4024313"/>
              <a:ext cx="188912" cy="650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 name="Freeform 8"/>
            <p:cNvSpPr>
              <a:spLocks/>
            </p:cNvSpPr>
            <p:nvPr/>
          </p:nvSpPr>
          <p:spPr bwMode="auto">
            <a:xfrm>
              <a:off x="5559425" y="3460750"/>
              <a:ext cx="349250" cy="396875"/>
            </a:xfrm>
            <a:custGeom>
              <a:avLst/>
              <a:gdLst>
                <a:gd name="T0" fmla="*/ 2147483647 w 419"/>
                <a:gd name="T1" fmla="*/ 2147483647 h 476"/>
                <a:gd name="T2" fmla="*/ 2147483647 w 419"/>
                <a:gd name="T3" fmla="*/ 2147483647 h 476"/>
                <a:gd name="T4" fmla="*/ 2147483647 w 419"/>
                <a:gd name="T5" fmla="*/ 2147483647 h 476"/>
                <a:gd name="T6" fmla="*/ 0 w 419"/>
                <a:gd name="T7" fmla="*/ 2147483647 h 476"/>
                <a:gd name="T8" fmla="*/ 0 w 419"/>
                <a:gd name="T9" fmla="*/ 2147483647 h 476"/>
                <a:gd name="T10" fmla="*/ 2147483647 w 419"/>
                <a:gd name="T11" fmla="*/ 0 h 476"/>
                <a:gd name="T12" fmla="*/ 2147483647 w 419"/>
                <a:gd name="T13" fmla="*/ 0 h 476"/>
                <a:gd name="T14" fmla="*/ 2147483647 w 419"/>
                <a:gd name="T15" fmla="*/ 2147483647 h 476"/>
                <a:gd name="T16" fmla="*/ 2147483647 w 419"/>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9"/>
                <a:gd name="T28" fmla="*/ 0 h 476"/>
                <a:gd name="T29" fmla="*/ 419 w 419"/>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9" h="476">
                  <a:moveTo>
                    <a:pt x="419" y="431"/>
                  </a:moveTo>
                  <a:cubicBezTo>
                    <a:pt x="419" y="456"/>
                    <a:pt x="399" y="476"/>
                    <a:pt x="374" y="476"/>
                  </a:cubicBezTo>
                  <a:lnTo>
                    <a:pt x="45" y="476"/>
                  </a:lnTo>
                  <a:cubicBezTo>
                    <a:pt x="20" y="476"/>
                    <a:pt x="0" y="456"/>
                    <a:pt x="0" y="431"/>
                  </a:cubicBezTo>
                  <a:lnTo>
                    <a:pt x="0" y="45"/>
                  </a:lnTo>
                  <a:cubicBezTo>
                    <a:pt x="0" y="20"/>
                    <a:pt x="20" y="0"/>
                    <a:pt x="45" y="0"/>
                  </a:cubicBezTo>
                  <a:lnTo>
                    <a:pt x="374" y="0"/>
                  </a:lnTo>
                  <a:cubicBezTo>
                    <a:pt x="399" y="0"/>
                    <a:pt x="419" y="20"/>
                    <a:pt x="419" y="45"/>
                  </a:cubicBezTo>
                  <a:lnTo>
                    <a:pt x="419" y="431"/>
                  </a:lnTo>
                  <a:close/>
                </a:path>
              </a:pathLst>
            </a:custGeom>
            <a:solidFill>
              <a:schemeClr val="accent2">
                <a:lumMod val="75000"/>
              </a:schemeClr>
            </a:solidFill>
            <a:ln>
              <a:noFill/>
            </a:ln>
          </p:spPr>
          <p:txBody>
            <a:bodyPr>
              <a:noAutofit/>
            </a:bodyPr>
            <a:lstStyle/>
            <a:p>
              <a:endParaRPr lang="en-GB" dirty="0"/>
            </a:p>
          </p:txBody>
        </p:sp>
        <p:sp>
          <p:nvSpPr>
            <p:cNvPr id="15" name="Freeform 9"/>
            <p:cNvSpPr>
              <a:spLocks/>
            </p:cNvSpPr>
            <p:nvPr/>
          </p:nvSpPr>
          <p:spPr bwMode="auto">
            <a:xfrm>
              <a:off x="5946775" y="3460750"/>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1"/>
                  </a:moveTo>
                  <a:cubicBezTo>
                    <a:pt x="420" y="456"/>
                    <a:pt x="400" y="476"/>
                    <a:pt x="375" y="476"/>
                  </a:cubicBezTo>
                  <a:lnTo>
                    <a:pt x="46" y="476"/>
                  </a:lnTo>
                  <a:cubicBezTo>
                    <a:pt x="21" y="476"/>
                    <a:pt x="0" y="456"/>
                    <a:pt x="0" y="431"/>
                  </a:cubicBezTo>
                  <a:lnTo>
                    <a:pt x="0" y="45"/>
                  </a:lnTo>
                  <a:cubicBezTo>
                    <a:pt x="0" y="20"/>
                    <a:pt x="21" y="0"/>
                    <a:pt x="46" y="0"/>
                  </a:cubicBezTo>
                  <a:lnTo>
                    <a:pt x="375" y="0"/>
                  </a:lnTo>
                  <a:cubicBezTo>
                    <a:pt x="400" y="0"/>
                    <a:pt x="420" y="20"/>
                    <a:pt x="420" y="45"/>
                  </a:cubicBezTo>
                  <a:lnTo>
                    <a:pt x="420" y="431"/>
                  </a:lnTo>
                  <a:close/>
                </a:path>
              </a:pathLst>
            </a:custGeom>
            <a:solidFill>
              <a:schemeClr val="accent2">
                <a:lumMod val="75000"/>
              </a:schemeClr>
            </a:solidFill>
            <a:ln>
              <a:noFill/>
            </a:ln>
          </p:spPr>
          <p:txBody>
            <a:bodyPr>
              <a:noAutofit/>
            </a:bodyPr>
            <a:lstStyle/>
            <a:p>
              <a:endParaRPr lang="en-GB" dirty="0"/>
            </a:p>
          </p:txBody>
        </p:sp>
        <p:sp>
          <p:nvSpPr>
            <p:cNvPr id="16" name="Freeform 10"/>
            <p:cNvSpPr>
              <a:spLocks/>
            </p:cNvSpPr>
            <p:nvPr/>
          </p:nvSpPr>
          <p:spPr bwMode="auto">
            <a:xfrm>
              <a:off x="6334125" y="3460750"/>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1"/>
                  </a:moveTo>
                  <a:cubicBezTo>
                    <a:pt x="420" y="456"/>
                    <a:pt x="399" y="476"/>
                    <a:pt x="374" y="476"/>
                  </a:cubicBezTo>
                  <a:lnTo>
                    <a:pt x="46" y="476"/>
                  </a:lnTo>
                  <a:cubicBezTo>
                    <a:pt x="21" y="476"/>
                    <a:pt x="0" y="456"/>
                    <a:pt x="0" y="431"/>
                  </a:cubicBezTo>
                  <a:lnTo>
                    <a:pt x="0" y="45"/>
                  </a:lnTo>
                  <a:cubicBezTo>
                    <a:pt x="0" y="20"/>
                    <a:pt x="21" y="0"/>
                    <a:pt x="46" y="0"/>
                  </a:cubicBezTo>
                  <a:lnTo>
                    <a:pt x="374" y="0"/>
                  </a:lnTo>
                  <a:cubicBezTo>
                    <a:pt x="399" y="0"/>
                    <a:pt x="420" y="20"/>
                    <a:pt x="420" y="45"/>
                  </a:cubicBezTo>
                  <a:lnTo>
                    <a:pt x="420" y="431"/>
                  </a:lnTo>
                  <a:close/>
                </a:path>
              </a:pathLst>
            </a:custGeom>
            <a:solidFill>
              <a:schemeClr val="accent2">
                <a:lumMod val="75000"/>
              </a:schemeClr>
            </a:solidFill>
            <a:ln>
              <a:noFill/>
            </a:ln>
          </p:spPr>
          <p:txBody>
            <a:bodyPr>
              <a:noAutofit/>
            </a:bodyPr>
            <a:lstStyle/>
            <a:p>
              <a:endParaRPr lang="en-GB" dirty="0"/>
            </a:p>
          </p:txBody>
        </p:sp>
        <p:sp>
          <p:nvSpPr>
            <p:cNvPr id="17" name="Freeform 11"/>
            <p:cNvSpPr>
              <a:spLocks/>
            </p:cNvSpPr>
            <p:nvPr/>
          </p:nvSpPr>
          <p:spPr bwMode="auto">
            <a:xfrm>
              <a:off x="5559425" y="4254500"/>
              <a:ext cx="349250" cy="398463"/>
            </a:xfrm>
            <a:custGeom>
              <a:avLst/>
              <a:gdLst>
                <a:gd name="T0" fmla="*/ 2147483647 w 419"/>
                <a:gd name="T1" fmla="*/ 2147483647 h 477"/>
                <a:gd name="T2" fmla="*/ 2147483647 w 419"/>
                <a:gd name="T3" fmla="*/ 2147483647 h 477"/>
                <a:gd name="T4" fmla="*/ 2147483647 w 419"/>
                <a:gd name="T5" fmla="*/ 2147483647 h 477"/>
                <a:gd name="T6" fmla="*/ 0 w 419"/>
                <a:gd name="T7" fmla="*/ 2147483647 h 477"/>
                <a:gd name="T8" fmla="*/ 0 w 419"/>
                <a:gd name="T9" fmla="*/ 2147483647 h 477"/>
                <a:gd name="T10" fmla="*/ 2147483647 w 419"/>
                <a:gd name="T11" fmla="*/ 0 h 477"/>
                <a:gd name="T12" fmla="*/ 2147483647 w 419"/>
                <a:gd name="T13" fmla="*/ 0 h 477"/>
                <a:gd name="T14" fmla="*/ 2147483647 w 419"/>
                <a:gd name="T15" fmla="*/ 2147483647 h 477"/>
                <a:gd name="T16" fmla="*/ 2147483647 w 419"/>
                <a:gd name="T17" fmla="*/ 2147483647 h 4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9"/>
                <a:gd name="T28" fmla="*/ 0 h 477"/>
                <a:gd name="T29" fmla="*/ 419 w 419"/>
                <a:gd name="T30" fmla="*/ 477 h 4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9" h="477">
                  <a:moveTo>
                    <a:pt x="419" y="431"/>
                  </a:moveTo>
                  <a:cubicBezTo>
                    <a:pt x="419" y="456"/>
                    <a:pt x="399" y="477"/>
                    <a:pt x="374" y="477"/>
                  </a:cubicBezTo>
                  <a:lnTo>
                    <a:pt x="45" y="477"/>
                  </a:lnTo>
                  <a:cubicBezTo>
                    <a:pt x="20" y="477"/>
                    <a:pt x="0" y="456"/>
                    <a:pt x="0" y="431"/>
                  </a:cubicBezTo>
                  <a:lnTo>
                    <a:pt x="0" y="46"/>
                  </a:lnTo>
                  <a:cubicBezTo>
                    <a:pt x="0" y="21"/>
                    <a:pt x="20" y="0"/>
                    <a:pt x="45" y="0"/>
                  </a:cubicBezTo>
                  <a:lnTo>
                    <a:pt x="374" y="0"/>
                  </a:lnTo>
                  <a:cubicBezTo>
                    <a:pt x="399" y="0"/>
                    <a:pt x="419" y="21"/>
                    <a:pt x="419" y="46"/>
                  </a:cubicBezTo>
                  <a:lnTo>
                    <a:pt x="419" y="431"/>
                  </a:lnTo>
                  <a:close/>
                </a:path>
              </a:pathLst>
            </a:custGeom>
            <a:solidFill>
              <a:schemeClr val="accent2">
                <a:lumMod val="75000"/>
              </a:schemeClr>
            </a:solidFill>
            <a:ln>
              <a:noFill/>
            </a:ln>
          </p:spPr>
          <p:txBody>
            <a:bodyPr>
              <a:noAutofit/>
            </a:bodyPr>
            <a:lstStyle/>
            <a:p>
              <a:endParaRPr lang="en-GB" dirty="0"/>
            </a:p>
          </p:txBody>
        </p:sp>
        <p:sp>
          <p:nvSpPr>
            <p:cNvPr id="18" name="Freeform 12"/>
            <p:cNvSpPr>
              <a:spLocks/>
            </p:cNvSpPr>
            <p:nvPr/>
          </p:nvSpPr>
          <p:spPr bwMode="auto">
            <a:xfrm>
              <a:off x="5946775" y="4254500"/>
              <a:ext cx="349250" cy="398463"/>
            </a:xfrm>
            <a:custGeom>
              <a:avLst/>
              <a:gdLst>
                <a:gd name="T0" fmla="*/ 2147483647 w 420"/>
                <a:gd name="T1" fmla="*/ 2147483647 h 477"/>
                <a:gd name="T2" fmla="*/ 2147483647 w 420"/>
                <a:gd name="T3" fmla="*/ 2147483647 h 477"/>
                <a:gd name="T4" fmla="*/ 2147483647 w 420"/>
                <a:gd name="T5" fmla="*/ 2147483647 h 477"/>
                <a:gd name="T6" fmla="*/ 0 w 420"/>
                <a:gd name="T7" fmla="*/ 2147483647 h 477"/>
                <a:gd name="T8" fmla="*/ 0 w 420"/>
                <a:gd name="T9" fmla="*/ 2147483647 h 477"/>
                <a:gd name="T10" fmla="*/ 2147483647 w 420"/>
                <a:gd name="T11" fmla="*/ 0 h 477"/>
                <a:gd name="T12" fmla="*/ 2147483647 w 420"/>
                <a:gd name="T13" fmla="*/ 0 h 477"/>
                <a:gd name="T14" fmla="*/ 2147483647 w 420"/>
                <a:gd name="T15" fmla="*/ 2147483647 h 477"/>
                <a:gd name="T16" fmla="*/ 2147483647 w 420"/>
                <a:gd name="T17" fmla="*/ 2147483647 h 4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7"/>
                <a:gd name="T29" fmla="*/ 420 w 420"/>
                <a:gd name="T30" fmla="*/ 477 h 4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7">
                  <a:moveTo>
                    <a:pt x="420" y="431"/>
                  </a:moveTo>
                  <a:cubicBezTo>
                    <a:pt x="420" y="456"/>
                    <a:pt x="400" y="477"/>
                    <a:pt x="375" y="477"/>
                  </a:cubicBezTo>
                  <a:lnTo>
                    <a:pt x="46" y="477"/>
                  </a:lnTo>
                  <a:cubicBezTo>
                    <a:pt x="21" y="477"/>
                    <a:pt x="0" y="456"/>
                    <a:pt x="0" y="431"/>
                  </a:cubicBezTo>
                  <a:lnTo>
                    <a:pt x="0" y="46"/>
                  </a:lnTo>
                  <a:cubicBezTo>
                    <a:pt x="0" y="21"/>
                    <a:pt x="21" y="0"/>
                    <a:pt x="46" y="0"/>
                  </a:cubicBezTo>
                  <a:lnTo>
                    <a:pt x="375" y="0"/>
                  </a:lnTo>
                  <a:cubicBezTo>
                    <a:pt x="400" y="0"/>
                    <a:pt x="420" y="21"/>
                    <a:pt x="420" y="46"/>
                  </a:cubicBezTo>
                  <a:lnTo>
                    <a:pt x="420" y="431"/>
                  </a:lnTo>
                  <a:close/>
                </a:path>
              </a:pathLst>
            </a:custGeom>
            <a:solidFill>
              <a:schemeClr val="accent2">
                <a:lumMod val="75000"/>
              </a:schemeClr>
            </a:solidFill>
            <a:ln>
              <a:noFill/>
            </a:ln>
          </p:spPr>
          <p:txBody>
            <a:bodyPr>
              <a:noAutofit/>
            </a:bodyPr>
            <a:lstStyle/>
            <a:p>
              <a:endParaRPr lang="en-GB" dirty="0"/>
            </a:p>
          </p:txBody>
        </p:sp>
        <p:sp>
          <p:nvSpPr>
            <p:cNvPr id="19" name="Freeform 13"/>
            <p:cNvSpPr>
              <a:spLocks/>
            </p:cNvSpPr>
            <p:nvPr/>
          </p:nvSpPr>
          <p:spPr bwMode="auto">
            <a:xfrm>
              <a:off x="5889625" y="1571625"/>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1"/>
                  </a:moveTo>
                  <a:cubicBezTo>
                    <a:pt x="420" y="456"/>
                    <a:pt x="400" y="476"/>
                    <a:pt x="375" y="476"/>
                  </a:cubicBezTo>
                  <a:lnTo>
                    <a:pt x="46" y="476"/>
                  </a:lnTo>
                  <a:cubicBezTo>
                    <a:pt x="21" y="476"/>
                    <a:pt x="0" y="456"/>
                    <a:pt x="0" y="431"/>
                  </a:cubicBezTo>
                  <a:lnTo>
                    <a:pt x="0" y="46"/>
                  </a:lnTo>
                  <a:cubicBezTo>
                    <a:pt x="0" y="21"/>
                    <a:pt x="21" y="0"/>
                    <a:pt x="46" y="0"/>
                  </a:cubicBezTo>
                  <a:lnTo>
                    <a:pt x="375" y="0"/>
                  </a:lnTo>
                  <a:cubicBezTo>
                    <a:pt x="400" y="0"/>
                    <a:pt x="420" y="21"/>
                    <a:pt x="420" y="46"/>
                  </a:cubicBezTo>
                  <a:lnTo>
                    <a:pt x="420" y="431"/>
                  </a:lnTo>
                  <a:close/>
                </a:path>
              </a:pathLst>
            </a:custGeom>
            <a:solidFill>
              <a:schemeClr val="accent2">
                <a:lumMod val="75000"/>
              </a:schemeClr>
            </a:solidFill>
            <a:ln>
              <a:noFill/>
            </a:ln>
          </p:spPr>
          <p:txBody>
            <a:bodyPr>
              <a:noAutofit/>
            </a:bodyPr>
            <a:lstStyle/>
            <a:p>
              <a:endParaRPr lang="en-GB" dirty="0"/>
            </a:p>
          </p:txBody>
        </p:sp>
        <p:sp>
          <p:nvSpPr>
            <p:cNvPr id="20" name="Freeform 14"/>
            <p:cNvSpPr>
              <a:spLocks/>
            </p:cNvSpPr>
            <p:nvPr/>
          </p:nvSpPr>
          <p:spPr bwMode="auto">
            <a:xfrm>
              <a:off x="6276975" y="1571625"/>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1"/>
                  </a:moveTo>
                  <a:cubicBezTo>
                    <a:pt x="420" y="456"/>
                    <a:pt x="399" y="476"/>
                    <a:pt x="374" y="476"/>
                  </a:cubicBezTo>
                  <a:lnTo>
                    <a:pt x="46" y="476"/>
                  </a:lnTo>
                  <a:cubicBezTo>
                    <a:pt x="21" y="476"/>
                    <a:pt x="0" y="456"/>
                    <a:pt x="0" y="431"/>
                  </a:cubicBezTo>
                  <a:lnTo>
                    <a:pt x="0" y="46"/>
                  </a:lnTo>
                  <a:cubicBezTo>
                    <a:pt x="0" y="21"/>
                    <a:pt x="21" y="0"/>
                    <a:pt x="46" y="0"/>
                  </a:cubicBezTo>
                  <a:lnTo>
                    <a:pt x="374" y="0"/>
                  </a:lnTo>
                  <a:cubicBezTo>
                    <a:pt x="399" y="0"/>
                    <a:pt x="420" y="21"/>
                    <a:pt x="420" y="46"/>
                  </a:cubicBezTo>
                  <a:lnTo>
                    <a:pt x="420" y="431"/>
                  </a:lnTo>
                  <a:close/>
                </a:path>
              </a:pathLst>
            </a:custGeom>
            <a:solidFill>
              <a:schemeClr val="accent2">
                <a:lumMod val="75000"/>
              </a:schemeClr>
            </a:solidFill>
            <a:ln>
              <a:noFill/>
            </a:ln>
          </p:spPr>
          <p:txBody>
            <a:bodyPr>
              <a:noAutofit/>
            </a:bodyPr>
            <a:lstStyle/>
            <a:p>
              <a:endParaRPr lang="en-GB" dirty="0"/>
            </a:p>
          </p:txBody>
        </p:sp>
        <p:sp>
          <p:nvSpPr>
            <p:cNvPr id="21" name="Freeform 15"/>
            <p:cNvSpPr>
              <a:spLocks/>
            </p:cNvSpPr>
            <p:nvPr/>
          </p:nvSpPr>
          <p:spPr bwMode="auto">
            <a:xfrm>
              <a:off x="5889625" y="2224088"/>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0"/>
                  </a:moveTo>
                  <a:cubicBezTo>
                    <a:pt x="420" y="455"/>
                    <a:pt x="400" y="476"/>
                    <a:pt x="375" y="476"/>
                  </a:cubicBezTo>
                  <a:lnTo>
                    <a:pt x="46" y="476"/>
                  </a:lnTo>
                  <a:cubicBezTo>
                    <a:pt x="21" y="476"/>
                    <a:pt x="0" y="455"/>
                    <a:pt x="0" y="430"/>
                  </a:cubicBezTo>
                  <a:lnTo>
                    <a:pt x="0" y="45"/>
                  </a:lnTo>
                  <a:cubicBezTo>
                    <a:pt x="0" y="20"/>
                    <a:pt x="21" y="0"/>
                    <a:pt x="46" y="0"/>
                  </a:cubicBezTo>
                  <a:lnTo>
                    <a:pt x="375" y="0"/>
                  </a:lnTo>
                  <a:cubicBezTo>
                    <a:pt x="400" y="0"/>
                    <a:pt x="420" y="20"/>
                    <a:pt x="420" y="45"/>
                  </a:cubicBezTo>
                  <a:lnTo>
                    <a:pt x="420" y="430"/>
                  </a:lnTo>
                  <a:close/>
                </a:path>
              </a:pathLst>
            </a:custGeom>
            <a:solidFill>
              <a:schemeClr val="accent2">
                <a:lumMod val="75000"/>
              </a:schemeClr>
            </a:solidFill>
            <a:ln>
              <a:noFill/>
            </a:ln>
          </p:spPr>
          <p:txBody>
            <a:bodyPr>
              <a:noAutofit/>
            </a:bodyPr>
            <a:lstStyle/>
            <a:p>
              <a:endParaRPr lang="en-GB" dirty="0"/>
            </a:p>
          </p:txBody>
        </p:sp>
        <p:sp>
          <p:nvSpPr>
            <p:cNvPr id="22" name="Freeform 16"/>
            <p:cNvSpPr>
              <a:spLocks/>
            </p:cNvSpPr>
            <p:nvPr/>
          </p:nvSpPr>
          <p:spPr bwMode="auto">
            <a:xfrm>
              <a:off x="6276975" y="2224088"/>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0"/>
                  </a:moveTo>
                  <a:cubicBezTo>
                    <a:pt x="420" y="455"/>
                    <a:pt x="399" y="476"/>
                    <a:pt x="374" y="476"/>
                  </a:cubicBezTo>
                  <a:lnTo>
                    <a:pt x="46" y="476"/>
                  </a:lnTo>
                  <a:cubicBezTo>
                    <a:pt x="21" y="476"/>
                    <a:pt x="0" y="455"/>
                    <a:pt x="0" y="430"/>
                  </a:cubicBezTo>
                  <a:lnTo>
                    <a:pt x="0" y="45"/>
                  </a:lnTo>
                  <a:cubicBezTo>
                    <a:pt x="0" y="20"/>
                    <a:pt x="21" y="0"/>
                    <a:pt x="46" y="0"/>
                  </a:cubicBezTo>
                  <a:lnTo>
                    <a:pt x="374" y="0"/>
                  </a:lnTo>
                  <a:cubicBezTo>
                    <a:pt x="399" y="0"/>
                    <a:pt x="420" y="20"/>
                    <a:pt x="420" y="45"/>
                  </a:cubicBezTo>
                  <a:lnTo>
                    <a:pt x="420" y="430"/>
                  </a:lnTo>
                  <a:close/>
                </a:path>
              </a:pathLst>
            </a:custGeom>
            <a:solidFill>
              <a:schemeClr val="accent2">
                <a:lumMod val="75000"/>
              </a:schemeClr>
            </a:solidFill>
            <a:ln>
              <a:noFill/>
            </a:ln>
          </p:spPr>
          <p:txBody>
            <a:bodyPr>
              <a:noAutofit/>
            </a:bodyPr>
            <a:lstStyle/>
            <a:p>
              <a:endParaRPr lang="en-GB" dirty="0"/>
            </a:p>
          </p:txBody>
        </p:sp>
        <p:sp>
          <p:nvSpPr>
            <p:cNvPr id="23" name="Freeform 17"/>
            <p:cNvSpPr>
              <a:spLocks/>
            </p:cNvSpPr>
            <p:nvPr/>
          </p:nvSpPr>
          <p:spPr bwMode="auto">
            <a:xfrm>
              <a:off x="6334125" y="4254500"/>
              <a:ext cx="349250" cy="398463"/>
            </a:xfrm>
            <a:custGeom>
              <a:avLst/>
              <a:gdLst>
                <a:gd name="T0" fmla="*/ 2147483647 w 420"/>
                <a:gd name="T1" fmla="*/ 2147483647 h 477"/>
                <a:gd name="T2" fmla="*/ 2147483647 w 420"/>
                <a:gd name="T3" fmla="*/ 2147483647 h 477"/>
                <a:gd name="T4" fmla="*/ 2147483647 w 420"/>
                <a:gd name="T5" fmla="*/ 2147483647 h 477"/>
                <a:gd name="T6" fmla="*/ 0 w 420"/>
                <a:gd name="T7" fmla="*/ 2147483647 h 477"/>
                <a:gd name="T8" fmla="*/ 0 w 420"/>
                <a:gd name="T9" fmla="*/ 2147483647 h 477"/>
                <a:gd name="T10" fmla="*/ 2147483647 w 420"/>
                <a:gd name="T11" fmla="*/ 0 h 477"/>
                <a:gd name="T12" fmla="*/ 2147483647 w 420"/>
                <a:gd name="T13" fmla="*/ 0 h 477"/>
                <a:gd name="T14" fmla="*/ 2147483647 w 420"/>
                <a:gd name="T15" fmla="*/ 2147483647 h 477"/>
                <a:gd name="T16" fmla="*/ 2147483647 w 420"/>
                <a:gd name="T17" fmla="*/ 2147483647 h 4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7"/>
                <a:gd name="T29" fmla="*/ 420 w 420"/>
                <a:gd name="T30" fmla="*/ 477 h 4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7">
                  <a:moveTo>
                    <a:pt x="420" y="431"/>
                  </a:moveTo>
                  <a:cubicBezTo>
                    <a:pt x="420" y="456"/>
                    <a:pt x="399" y="477"/>
                    <a:pt x="374" y="477"/>
                  </a:cubicBezTo>
                  <a:lnTo>
                    <a:pt x="46" y="477"/>
                  </a:lnTo>
                  <a:cubicBezTo>
                    <a:pt x="21" y="477"/>
                    <a:pt x="0" y="456"/>
                    <a:pt x="0" y="431"/>
                  </a:cubicBezTo>
                  <a:lnTo>
                    <a:pt x="0" y="46"/>
                  </a:lnTo>
                  <a:cubicBezTo>
                    <a:pt x="0" y="21"/>
                    <a:pt x="21" y="0"/>
                    <a:pt x="46" y="0"/>
                  </a:cubicBezTo>
                  <a:lnTo>
                    <a:pt x="374" y="0"/>
                  </a:lnTo>
                  <a:cubicBezTo>
                    <a:pt x="399" y="0"/>
                    <a:pt x="420" y="21"/>
                    <a:pt x="420" y="46"/>
                  </a:cubicBezTo>
                  <a:lnTo>
                    <a:pt x="420" y="431"/>
                  </a:lnTo>
                  <a:close/>
                </a:path>
              </a:pathLst>
            </a:custGeom>
            <a:solidFill>
              <a:schemeClr val="accent2">
                <a:lumMod val="75000"/>
              </a:schemeClr>
            </a:solidFill>
            <a:ln>
              <a:noFill/>
            </a:ln>
          </p:spPr>
          <p:txBody>
            <a:bodyPr>
              <a:noAutofit/>
            </a:bodyPr>
            <a:lstStyle/>
            <a:p>
              <a:endParaRPr lang="en-GB" dirty="0"/>
            </a:p>
          </p:txBody>
        </p:sp>
        <p:sp>
          <p:nvSpPr>
            <p:cNvPr id="24" name="Freeform 19"/>
            <p:cNvSpPr>
              <a:spLocks/>
            </p:cNvSpPr>
            <p:nvPr/>
          </p:nvSpPr>
          <p:spPr bwMode="auto">
            <a:xfrm>
              <a:off x="2627313" y="5164138"/>
              <a:ext cx="755650" cy="492125"/>
            </a:xfrm>
            <a:custGeom>
              <a:avLst/>
              <a:gdLst>
                <a:gd name="T0" fmla="*/ 2147483647 w 907"/>
                <a:gd name="T1" fmla="*/ 2147483647 h 590"/>
                <a:gd name="T2" fmla="*/ 2147483647 w 907"/>
                <a:gd name="T3" fmla="*/ 2147483647 h 590"/>
                <a:gd name="T4" fmla="*/ 2147483647 w 907"/>
                <a:gd name="T5" fmla="*/ 2147483647 h 590"/>
                <a:gd name="T6" fmla="*/ 0 w 907"/>
                <a:gd name="T7" fmla="*/ 2147483647 h 590"/>
                <a:gd name="T8" fmla="*/ 0 w 907"/>
                <a:gd name="T9" fmla="*/ 2147483647 h 590"/>
                <a:gd name="T10" fmla="*/ 2147483647 w 907"/>
                <a:gd name="T11" fmla="*/ 0 h 590"/>
                <a:gd name="T12" fmla="*/ 2147483647 w 907"/>
                <a:gd name="T13" fmla="*/ 0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7"/>
                <a:gd name="T28" fmla="*/ 0 h 590"/>
                <a:gd name="T29" fmla="*/ 907 w 907"/>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7" h="590">
                  <a:moveTo>
                    <a:pt x="907" y="544"/>
                  </a:moveTo>
                  <a:cubicBezTo>
                    <a:pt x="907" y="569"/>
                    <a:pt x="889" y="590"/>
                    <a:pt x="866" y="590"/>
                  </a:cubicBezTo>
                  <a:lnTo>
                    <a:pt x="41" y="590"/>
                  </a:lnTo>
                  <a:cubicBezTo>
                    <a:pt x="18" y="590"/>
                    <a:pt x="0" y="569"/>
                    <a:pt x="0" y="544"/>
                  </a:cubicBezTo>
                  <a:lnTo>
                    <a:pt x="0" y="45"/>
                  </a:lnTo>
                  <a:cubicBezTo>
                    <a:pt x="0" y="20"/>
                    <a:pt x="18" y="0"/>
                    <a:pt x="41" y="0"/>
                  </a:cubicBezTo>
                  <a:lnTo>
                    <a:pt x="866" y="0"/>
                  </a:lnTo>
                  <a:cubicBezTo>
                    <a:pt x="889" y="0"/>
                    <a:pt x="907" y="20"/>
                    <a:pt x="907" y="45"/>
                  </a:cubicBezTo>
                  <a:lnTo>
                    <a:pt x="907" y="544"/>
                  </a:lnTo>
                  <a:close/>
                </a:path>
              </a:pathLst>
            </a:custGeom>
            <a:solidFill>
              <a:schemeClr val="tx2">
                <a:lumMod val="60000"/>
                <a:lumOff val="40000"/>
              </a:schemeClr>
            </a:solidFill>
            <a:ln>
              <a:noFill/>
            </a:ln>
          </p:spPr>
          <p:txBody>
            <a:bodyPr>
              <a:noAutofit/>
            </a:bodyPr>
            <a:lstStyle/>
            <a:p>
              <a:endParaRPr lang="en-GB" dirty="0"/>
            </a:p>
          </p:txBody>
        </p:sp>
        <p:sp>
          <p:nvSpPr>
            <p:cNvPr id="25" name="Freeform 20"/>
            <p:cNvSpPr>
              <a:spLocks/>
            </p:cNvSpPr>
            <p:nvPr/>
          </p:nvSpPr>
          <p:spPr bwMode="auto">
            <a:xfrm>
              <a:off x="3533775" y="5164138"/>
              <a:ext cx="755650" cy="492125"/>
            </a:xfrm>
            <a:custGeom>
              <a:avLst/>
              <a:gdLst>
                <a:gd name="T0" fmla="*/ 2147483647 w 907"/>
                <a:gd name="T1" fmla="*/ 2147483647 h 590"/>
                <a:gd name="T2" fmla="*/ 2147483647 w 907"/>
                <a:gd name="T3" fmla="*/ 2147483647 h 590"/>
                <a:gd name="T4" fmla="*/ 2147483647 w 907"/>
                <a:gd name="T5" fmla="*/ 2147483647 h 590"/>
                <a:gd name="T6" fmla="*/ 0 w 907"/>
                <a:gd name="T7" fmla="*/ 2147483647 h 590"/>
                <a:gd name="T8" fmla="*/ 0 w 907"/>
                <a:gd name="T9" fmla="*/ 2147483647 h 590"/>
                <a:gd name="T10" fmla="*/ 2147483647 w 907"/>
                <a:gd name="T11" fmla="*/ 0 h 590"/>
                <a:gd name="T12" fmla="*/ 2147483647 w 907"/>
                <a:gd name="T13" fmla="*/ 0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7"/>
                <a:gd name="T28" fmla="*/ 0 h 590"/>
                <a:gd name="T29" fmla="*/ 907 w 907"/>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7" h="590">
                  <a:moveTo>
                    <a:pt x="907" y="544"/>
                  </a:moveTo>
                  <a:cubicBezTo>
                    <a:pt x="907" y="569"/>
                    <a:pt x="889" y="590"/>
                    <a:pt x="866" y="590"/>
                  </a:cubicBezTo>
                  <a:lnTo>
                    <a:pt x="41" y="590"/>
                  </a:lnTo>
                  <a:cubicBezTo>
                    <a:pt x="19" y="590"/>
                    <a:pt x="0" y="569"/>
                    <a:pt x="0" y="544"/>
                  </a:cubicBezTo>
                  <a:lnTo>
                    <a:pt x="0" y="45"/>
                  </a:lnTo>
                  <a:cubicBezTo>
                    <a:pt x="0" y="20"/>
                    <a:pt x="18" y="0"/>
                    <a:pt x="41" y="0"/>
                  </a:cubicBezTo>
                  <a:lnTo>
                    <a:pt x="866" y="0"/>
                  </a:lnTo>
                  <a:cubicBezTo>
                    <a:pt x="889" y="0"/>
                    <a:pt x="907" y="20"/>
                    <a:pt x="907" y="45"/>
                  </a:cubicBezTo>
                  <a:lnTo>
                    <a:pt x="907" y="544"/>
                  </a:lnTo>
                  <a:close/>
                </a:path>
              </a:pathLst>
            </a:custGeom>
            <a:solidFill>
              <a:srgbClr val="20446D"/>
            </a:solidFill>
            <a:ln w="0">
              <a:solidFill>
                <a:schemeClr val="tx1"/>
              </a:solidFill>
              <a:prstDash val="solid"/>
              <a:round/>
              <a:headEnd/>
              <a:tailEnd/>
            </a:ln>
          </p:spPr>
          <p:txBody>
            <a:bodyPr>
              <a:noAutofit/>
            </a:bodyPr>
            <a:lstStyle/>
            <a:p>
              <a:endParaRPr lang="en-GB" dirty="0"/>
            </a:p>
          </p:txBody>
        </p:sp>
        <p:sp>
          <p:nvSpPr>
            <p:cNvPr id="26" name="Freeform 21"/>
            <p:cNvSpPr>
              <a:spLocks/>
            </p:cNvSpPr>
            <p:nvPr/>
          </p:nvSpPr>
          <p:spPr bwMode="auto">
            <a:xfrm>
              <a:off x="3533775" y="5164138"/>
              <a:ext cx="755650" cy="492125"/>
            </a:xfrm>
            <a:custGeom>
              <a:avLst/>
              <a:gdLst>
                <a:gd name="T0" fmla="*/ 2147483647 w 907"/>
                <a:gd name="T1" fmla="*/ 2147483647 h 590"/>
                <a:gd name="T2" fmla="*/ 2147483647 w 907"/>
                <a:gd name="T3" fmla="*/ 2147483647 h 590"/>
                <a:gd name="T4" fmla="*/ 2147483647 w 907"/>
                <a:gd name="T5" fmla="*/ 2147483647 h 590"/>
                <a:gd name="T6" fmla="*/ 0 w 907"/>
                <a:gd name="T7" fmla="*/ 2147483647 h 590"/>
                <a:gd name="T8" fmla="*/ 0 w 907"/>
                <a:gd name="T9" fmla="*/ 2147483647 h 590"/>
                <a:gd name="T10" fmla="*/ 2147483647 w 907"/>
                <a:gd name="T11" fmla="*/ 0 h 590"/>
                <a:gd name="T12" fmla="*/ 2147483647 w 907"/>
                <a:gd name="T13" fmla="*/ 0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7"/>
                <a:gd name="T28" fmla="*/ 0 h 590"/>
                <a:gd name="T29" fmla="*/ 907 w 907"/>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7" h="590">
                  <a:moveTo>
                    <a:pt x="907" y="544"/>
                  </a:moveTo>
                  <a:cubicBezTo>
                    <a:pt x="907" y="569"/>
                    <a:pt x="889" y="590"/>
                    <a:pt x="866" y="590"/>
                  </a:cubicBezTo>
                  <a:lnTo>
                    <a:pt x="41" y="590"/>
                  </a:lnTo>
                  <a:cubicBezTo>
                    <a:pt x="19" y="590"/>
                    <a:pt x="0" y="569"/>
                    <a:pt x="0" y="544"/>
                  </a:cubicBezTo>
                  <a:lnTo>
                    <a:pt x="0" y="45"/>
                  </a:lnTo>
                  <a:cubicBezTo>
                    <a:pt x="0" y="20"/>
                    <a:pt x="18" y="0"/>
                    <a:pt x="41" y="0"/>
                  </a:cubicBezTo>
                  <a:lnTo>
                    <a:pt x="866" y="0"/>
                  </a:lnTo>
                  <a:cubicBezTo>
                    <a:pt x="889" y="0"/>
                    <a:pt x="907" y="20"/>
                    <a:pt x="907" y="45"/>
                  </a:cubicBezTo>
                  <a:lnTo>
                    <a:pt x="907" y="544"/>
                  </a:lnTo>
                  <a:close/>
                </a:path>
              </a:pathLst>
            </a:custGeom>
            <a:solidFill>
              <a:schemeClr val="tx2">
                <a:lumMod val="60000"/>
                <a:lumOff val="40000"/>
              </a:schemeClr>
            </a:solidFill>
            <a:ln>
              <a:noFill/>
            </a:ln>
          </p:spPr>
          <p:txBody>
            <a:bodyPr>
              <a:noAutofit/>
            </a:bodyPr>
            <a:lstStyle/>
            <a:p>
              <a:endParaRPr lang="en-GB" dirty="0"/>
            </a:p>
          </p:txBody>
        </p:sp>
        <p:sp>
          <p:nvSpPr>
            <p:cNvPr id="27" name="Freeform 29"/>
            <p:cNvSpPr>
              <a:spLocks/>
            </p:cNvSpPr>
            <p:nvPr/>
          </p:nvSpPr>
          <p:spPr bwMode="auto">
            <a:xfrm>
              <a:off x="5738813" y="1381125"/>
              <a:ext cx="387350" cy="1927225"/>
            </a:xfrm>
            <a:custGeom>
              <a:avLst/>
              <a:gdLst>
                <a:gd name="T0" fmla="*/ 0 w 244"/>
                <a:gd name="T1" fmla="*/ 0 h 1214"/>
                <a:gd name="T2" fmla="*/ 0 w 244"/>
                <a:gd name="T3" fmla="*/ 2147483647 h 1214"/>
                <a:gd name="T4" fmla="*/ 2147483647 w 244"/>
                <a:gd name="T5" fmla="*/ 2147483647 h 1214"/>
                <a:gd name="T6" fmla="*/ 2147483647 w 244"/>
                <a:gd name="T7" fmla="*/ 2147483647 h 1214"/>
                <a:gd name="T8" fmla="*/ 0 60000 65536"/>
                <a:gd name="T9" fmla="*/ 0 60000 65536"/>
                <a:gd name="T10" fmla="*/ 0 60000 65536"/>
                <a:gd name="T11" fmla="*/ 0 60000 65536"/>
                <a:gd name="T12" fmla="*/ 0 w 244"/>
                <a:gd name="T13" fmla="*/ 0 h 1214"/>
                <a:gd name="T14" fmla="*/ 244 w 244"/>
                <a:gd name="T15" fmla="*/ 1214 h 1214"/>
              </a:gdLst>
              <a:ahLst/>
              <a:cxnLst>
                <a:cxn ang="T8">
                  <a:pos x="T0" y="T1"/>
                </a:cxn>
                <a:cxn ang="T9">
                  <a:pos x="T2" y="T3"/>
                </a:cxn>
                <a:cxn ang="T10">
                  <a:pos x="T4" y="T5"/>
                </a:cxn>
                <a:cxn ang="T11">
                  <a:pos x="T6" y="T7"/>
                </a:cxn>
              </a:cxnLst>
              <a:rect l="T12" t="T13" r="T14" b="T15"/>
              <a:pathLst>
                <a:path w="244" h="1214">
                  <a:moveTo>
                    <a:pt x="0" y="0"/>
                  </a:moveTo>
                  <a:lnTo>
                    <a:pt x="0" y="1144"/>
                  </a:lnTo>
                  <a:lnTo>
                    <a:pt x="244" y="1144"/>
                  </a:lnTo>
                  <a:lnTo>
                    <a:pt x="244" y="1214"/>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8" name="Freeform 30"/>
            <p:cNvSpPr>
              <a:spLocks/>
            </p:cNvSpPr>
            <p:nvPr/>
          </p:nvSpPr>
          <p:spPr bwMode="auto">
            <a:xfrm>
              <a:off x="1325563" y="1381125"/>
              <a:ext cx="5130800" cy="190500"/>
            </a:xfrm>
            <a:custGeom>
              <a:avLst/>
              <a:gdLst>
                <a:gd name="T0" fmla="*/ 0 w 3232"/>
                <a:gd name="T1" fmla="*/ 0 h 120"/>
                <a:gd name="T2" fmla="*/ 2147483647 w 3232"/>
                <a:gd name="T3" fmla="*/ 0 h 120"/>
                <a:gd name="T4" fmla="*/ 2147483647 w 3232"/>
                <a:gd name="T5" fmla="*/ 2147483647 h 120"/>
                <a:gd name="T6" fmla="*/ 0 60000 65536"/>
                <a:gd name="T7" fmla="*/ 0 60000 65536"/>
                <a:gd name="T8" fmla="*/ 0 60000 65536"/>
                <a:gd name="T9" fmla="*/ 0 w 3232"/>
                <a:gd name="T10" fmla="*/ 0 h 120"/>
                <a:gd name="T11" fmla="*/ 3232 w 3232"/>
                <a:gd name="T12" fmla="*/ 120 h 120"/>
              </a:gdLst>
              <a:ahLst/>
              <a:cxnLst>
                <a:cxn ang="T6">
                  <a:pos x="T0" y="T1"/>
                </a:cxn>
                <a:cxn ang="T7">
                  <a:pos x="T2" y="T3"/>
                </a:cxn>
                <a:cxn ang="T8">
                  <a:pos x="T4" y="T5"/>
                </a:cxn>
              </a:cxnLst>
              <a:rect l="T9" t="T10" r="T11" b="T12"/>
              <a:pathLst>
                <a:path w="3232" h="120">
                  <a:moveTo>
                    <a:pt x="0" y="0"/>
                  </a:moveTo>
                  <a:lnTo>
                    <a:pt x="3232" y="0"/>
                  </a:lnTo>
                  <a:lnTo>
                    <a:pt x="3232" y="120"/>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9" name="Freeform 31"/>
            <p:cNvSpPr>
              <a:spLocks/>
            </p:cNvSpPr>
            <p:nvPr/>
          </p:nvSpPr>
          <p:spPr bwMode="auto">
            <a:xfrm>
              <a:off x="6084888" y="3281363"/>
              <a:ext cx="82550" cy="57150"/>
            </a:xfrm>
            <a:custGeom>
              <a:avLst/>
              <a:gdLst>
                <a:gd name="T0" fmla="*/ 2147483647 w 52"/>
                <a:gd name="T1" fmla="*/ 0 h 36"/>
                <a:gd name="T2" fmla="*/ 2147483647 w 52"/>
                <a:gd name="T3" fmla="*/ 2147483647 h 36"/>
                <a:gd name="T4" fmla="*/ 0 w 52"/>
                <a:gd name="T5" fmla="*/ 0 h 36"/>
                <a:gd name="T6" fmla="*/ 2147483647 w 52"/>
                <a:gd name="T7" fmla="*/ 0 h 36"/>
                <a:gd name="T8" fmla="*/ 0 60000 65536"/>
                <a:gd name="T9" fmla="*/ 0 60000 65536"/>
                <a:gd name="T10" fmla="*/ 0 60000 65536"/>
                <a:gd name="T11" fmla="*/ 0 60000 65536"/>
                <a:gd name="T12" fmla="*/ 0 w 52"/>
                <a:gd name="T13" fmla="*/ 0 h 36"/>
                <a:gd name="T14" fmla="*/ 52 w 52"/>
                <a:gd name="T15" fmla="*/ 36 h 36"/>
              </a:gdLst>
              <a:ahLst/>
              <a:cxnLst>
                <a:cxn ang="T8">
                  <a:pos x="T0" y="T1"/>
                </a:cxn>
                <a:cxn ang="T9">
                  <a:pos x="T2" y="T3"/>
                </a:cxn>
                <a:cxn ang="T10">
                  <a:pos x="T4" y="T5"/>
                </a:cxn>
                <a:cxn ang="T11">
                  <a:pos x="T6" y="T7"/>
                </a:cxn>
              </a:cxnLst>
              <a:rect l="T12" t="T13" r="T14" b="T15"/>
              <a:pathLst>
                <a:path w="52" h="36">
                  <a:moveTo>
                    <a:pt x="52" y="0"/>
                  </a:moveTo>
                  <a:lnTo>
                    <a:pt x="26" y="36"/>
                  </a:lnTo>
                  <a:lnTo>
                    <a:pt x="0" y="0"/>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30" name="Line 32"/>
            <p:cNvSpPr>
              <a:spLocks noChangeShapeType="1"/>
            </p:cNvSpPr>
            <p:nvPr/>
          </p:nvSpPr>
          <p:spPr bwMode="auto">
            <a:xfrm flipH="1">
              <a:off x="8018463" y="4840288"/>
              <a:ext cx="133350"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1" name="Line 33"/>
            <p:cNvSpPr>
              <a:spLocks noChangeShapeType="1"/>
            </p:cNvSpPr>
            <p:nvPr/>
          </p:nvSpPr>
          <p:spPr bwMode="auto">
            <a:xfrm>
              <a:off x="1854200" y="1373188"/>
              <a:ext cx="0" cy="2794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2" name="Freeform 34"/>
            <p:cNvSpPr>
              <a:spLocks/>
            </p:cNvSpPr>
            <p:nvPr/>
          </p:nvSpPr>
          <p:spPr bwMode="auto">
            <a:xfrm>
              <a:off x="1812925" y="1628775"/>
              <a:ext cx="82550" cy="57150"/>
            </a:xfrm>
            <a:custGeom>
              <a:avLst/>
              <a:gdLst>
                <a:gd name="T0" fmla="*/ 2147483647 w 52"/>
                <a:gd name="T1" fmla="*/ 0 h 36"/>
                <a:gd name="T2" fmla="*/ 2147483647 w 52"/>
                <a:gd name="T3" fmla="*/ 2147483647 h 36"/>
                <a:gd name="T4" fmla="*/ 0 w 52"/>
                <a:gd name="T5" fmla="*/ 0 h 36"/>
                <a:gd name="T6" fmla="*/ 2147483647 w 52"/>
                <a:gd name="T7" fmla="*/ 0 h 36"/>
                <a:gd name="T8" fmla="*/ 0 60000 65536"/>
                <a:gd name="T9" fmla="*/ 0 60000 65536"/>
                <a:gd name="T10" fmla="*/ 0 60000 65536"/>
                <a:gd name="T11" fmla="*/ 0 60000 65536"/>
                <a:gd name="T12" fmla="*/ 0 w 52"/>
                <a:gd name="T13" fmla="*/ 0 h 36"/>
                <a:gd name="T14" fmla="*/ 52 w 52"/>
                <a:gd name="T15" fmla="*/ 36 h 36"/>
              </a:gdLst>
              <a:ahLst/>
              <a:cxnLst>
                <a:cxn ang="T8">
                  <a:pos x="T0" y="T1"/>
                </a:cxn>
                <a:cxn ang="T9">
                  <a:pos x="T2" y="T3"/>
                </a:cxn>
                <a:cxn ang="T10">
                  <a:pos x="T4" y="T5"/>
                </a:cxn>
                <a:cxn ang="T11">
                  <a:pos x="T6" y="T7"/>
                </a:cxn>
              </a:cxnLst>
              <a:rect l="T12" t="T13" r="T14" b="T15"/>
              <a:pathLst>
                <a:path w="52" h="36">
                  <a:moveTo>
                    <a:pt x="52" y="0"/>
                  </a:moveTo>
                  <a:lnTo>
                    <a:pt x="26" y="36"/>
                  </a:lnTo>
                  <a:lnTo>
                    <a:pt x="0" y="0"/>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33" name="Freeform 35"/>
            <p:cNvSpPr>
              <a:spLocks/>
            </p:cNvSpPr>
            <p:nvPr/>
          </p:nvSpPr>
          <p:spPr bwMode="auto">
            <a:xfrm>
              <a:off x="5468938" y="4381500"/>
              <a:ext cx="76200" cy="152400"/>
            </a:xfrm>
            <a:custGeom>
              <a:avLst/>
              <a:gdLst>
                <a:gd name="T0" fmla="*/ 0 w 48"/>
                <a:gd name="T1" fmla="*/ 0 h 96"/>
                <a:gd name="T2" fmla="*/ 2147483647 w 48"/>
                <a:gd name="T3" fmla="*/ 2147483647 h 96"/>
                <a:gd name="T4" fmla="*/ 0 w 48"/>
                <a:gd name="T5" fmla="*/ 2147483647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4">
                <a:lumMod val="75000"/>
              </a:schemeClr>
            </a:solidFill>
            <a:ln>
              <a:noFill/>
            </a:ln>
          </p:spPr>
          <p:txBody>
            <a:bodyPr>
              <a:noAutofit/>
            </a:bodyPr>
            <a:lstStyle/>
            <a:p>
              <a:endParaRPr lang="en-GB" dirty="0"/>
            </a:p>
          </p:txBody>
        </p:sp>
        <p:sp>
          <p:nvSpPr>
            <p:cNvPr id="34" name="Line 36"/>
            <p:cNvSpPr>
              <a:spLocks noChangeShapeType="1"/>
            </p:cNvSpPr>
            <p:nvPr/>
          </p:nvSpPr>
          <p:spPr bwMode="auto">
            <a:xfrm flipH="1">
              <a:off x="5386388" y="4457700"/>
              <a:ext cx="114300"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5" name="Freeform 37"/>
            <p:cNvSpPr>
              <a:spLocks/>
            </p:cNvSpPr>
            <p:nvPr/>
          </p:nvSpPr>
          <p:spPr bwMode="auto">
            <a:xfrm>
              <a:off x="5468938" y="3584575"/>
              <a:ext cx="76200" cy="150813"/>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36" name="Line 38"/>
            <p:cNvSpPr>
              <a:spLocks noChangeShapeType="1"/>
            </p:cNvSpPr>
            <p:nvPr/>
          </p:nvSpPr>
          <p:spPr bwMode="auto">
            <a:xfrm flipH="1">
              <a:off x="5386388" y="3659188"/>
              <a:ext cx="114300"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7" name="Freeform 39"/>
            <p:cNvSpPr>
              <a:spLocks/>
            </p:cNvSpPr>
            <p:nvPr/>
          </p:nvSpPr>
          <p:spPr bwMode="auto">
            <a:xfrm>
              <a:off x="4554538" y="4086225"/>
              <a:ext cx="76200" cy="150813"/>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38" name="Line 40"/>
            <p:cNvSpPr>
              <a:spLocks noChangeShapeType="1"/>
            </p:cNvSpPr>
            <p:nvPr/>
          </p:nvSpPr>
          <p:spPr bwMode="auto">
            <a:xfrm flipH="1">
              <a:off x="4446588" y="4160838"/>
              <a:ext cx="139700"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9" name="Freeform 41"/>
            <p:cNvSpPr>
              <a:spLocks/>
            </p:cNvSpPr>
            <p:nvPr/>
          </p:nvSpPr>
          <p:spPr bwMode="auto">
            <a:xfrm>
              <a:off x="4403725" y="4086225"/>
              <a:ext cx="74613" cy="150813"/>
            </a:xfrm>
            <a:custGeom>
              <a:avLst/>
              <a:gdLst>
                <a:gd name="T0" fmla="*/ 2147483647 w 47"/>
                <a:gd name="T1" fmla="*/ 0 h 95"/>
                <a:gd name="T2" fmla="*/ 0 w 47"/>
                <a:gd name="T3" fmla="*/ 2147483647 h 95"/>
                <a:gd name="T4" fmla="*/ 2147483647 w 47"/>
                <a:gd name="T5" fmla="*/ 2147483647 h 95"/>
                <a:gd name="T6" fmla="*/ 2147483647 w 47"/>
                <a:gd name="T7" fmla="*/ 0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47" y="0"/>
                  </a:moveTo>
                  <a:lnTo>
                    <a:pt x="0" y="47"/>
                  </a:lnTo>
                  <a:lnTo>
                    <a:pt x="47" y="95"/>
                  </a:lnTo>
                  <a:lnTo>
                    <a:pt x="47" y="0"/>
                  </a:lnTo>
                  <a:close/>
                </a:path>
              </a:pathLst>
            </a:custGeom>
            <a:solidFill>
              <a:schemeClr val="accent4">
                <a:lumMod val="75000"/>
              </a:schemeClr>
            </a:solidFill>
            <a:ln>
              <a:noFill/>
            </a:ln>
          </p:spPr>
          <p:txBody>
            <a:bodyPr>
              <a:noAutofit/>
            </a:bodyPr>
            <a:lstStyle/>
            <a:p>
              <a:endParaRPr lang="en-GB" dirty="0"/>
            </a:p>
          </p:txBody>
        </p:sp>
        <p:sp>
          <p:nvSpPr>
            <p:cNvPr id="40" name="Freeform 42"/>
            <p:cNvSpPr>
              <a:spLocks/>
            </p:cNvSpPr>
            <p:nvPr/>
          </p:nvSpPr>
          <p:spPr bwMode="auto">
            <a:xfrm>
              <a:off x="2439988" y="2525713"/>
              <a:ext cx="76200" cy="150812"/>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41" name="Freeform 43"/>
            <p:cNvSpPr>
              <a:spLocks/>
            </p:cNvSpPr>
            <p:nvPr/>
          </p:nvSpPr>
          <p:spPr bwMode="auto">
            <a:xfrm>
              <a:off x="1826419" y="2379116"/>
              <a:ext cx="611981" cy="217488"/>
            </a:xfrm>
            <a:custGeom>
              <a:avLst/>
              <a:gdLst>
                <a:gd name="T0" fmla="*/ 0 w 234"/>
                <a:gd name="T1" fmla="*/ 0 h 136"/>
                <a:gd name="T2" fmla="*/ 0 w 234"/>
                <a:gd name="T3" fmla="*/ 2147483647 h 136"/>
                <a:gd name="T4" fmla="*/ 2147483647 w 234"/>
                <a:gd name="T5" fmla="*/ 2147483647 h 136"/>
                <a:gd name="T6" fmla="*/ 0 60000 65536"/>
                <a:gd name="T7" fmla="*/ 0 60000 65536"/>
                <a:gd name="T8" fmla="*/ 0 60000 65536"/>
                <a:gd name="T9" fmla="*/ 0 w 234"/>
                <a:gd name="T10" fmla="*/ 0 h 136"/>
                <a:gd name="T11" fmla="*/ 234 w 234"/>
                <a:gd name="T12" fmla="*/ 136 h 136"/>
              </a:gdLst>
              <a:ahLst/>
              <a:cxnLst>
                <a:cxn ang="T6">
                  <a:pos x="T0" y="T1"/>
                </a:cxn>
                <a:cxn ang="T7">
                  <a:pos x="T2" y="T3"/>
                </a:cxn>
                <a:cxn ang="T8">
                  <a:pos x="T4" y="T5"/>
                </a:cxn>
              </a:cxnLst>
              <a:rect l="T9" t="T10" r="T11" b="T12"/>
              <a:pathLst>
                <a:path w="234" h="136">
                  <a:moveTo>
                    <a:pt x="0" y="0"/>
                  </a:moveTo>
                  <a:lnTo>
                    <a:pt x="0" y="136"/>
                  </a:lnTo>
                  <a:lnTo>
                    <a:pt x="234" y="136"/>
                  </a:lnTo>
                </a:path>
              </a:pathLst>
            </a:custGeom>
            <a:noFill/>
            <a:ln w="52388"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42" name="Freeform 44"/>
            <p:cNvSpPr>
              <a:spLocks/>
            </p:cNvSpPr>
            <p:nvPr/>
          </p:nvSpPr>
          <p:spPr bwMode="auto">
            <a:xfrm>
              <a:off x="4554538" y="2020888"/>
              <a:ext cx="76200" cy="150812"/>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43" name="Line 45"/>
            <p:cNvSpPr>
              <a:spLocks noChangeShapeType="1"/>
            </p:cNvSpPr>
            <p:nvPr/>
          </p:nvSpPr>
          <p:spPr bwMode="auto">
            <a:xfrm flipH="1">
              <a:off x="4446588" y="2095500"/>
              <a:ext cx="139700"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4" name="Freeform 46"/>
            <p:cNvSpPr>
              <a:spLocks/>
            </p:cNvSpPr>
            <p:nvPr/>
          </p:nvSpPr>
          <p:spPr bwMode="auto">
            <a:xfrm>
              <a:off x="4403725" y="2020888"/>
              <a:ext cx="74613" cy="150812"/>
            </a:xfrm>
            <a:custGeom>
              <a:avLst/>
              <a:gdLst>
                <a:gd name="T0" fmla="*/ 2147483647 w 47"/>
                <a:gd name="T1" fmla="*/ 0 h 95"/>
                <a:gd name="T2" fmla="*/ 0 w 47"/>
                <a:gd name="T3" fmla="*/ 2147483647 h 95"/>
                <a:gd name="T4" fmla="*/ 2147483647 w 47"/>
                <a:gd name="T5" fmla="*/ 2147483647 h 95"/>
                <a:gd name="T6" fmla="*/ 2147483647 w 47"/>
                <a:gd name="T7" fmla="*/ 0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47" y="0"/>
                  </a:moveTo>
                  <a:lnTo>
                    <a:pt x="0" y="47"/>
                  </a:lnTo>
                  <a:lnTo>
                    <a:pt x="47" y="95"/>
                  </a:lnTo>
                  <a:lnTo>
                    <a:pt x="47" y="0"/>
                  </a:lnTo>
                  <a:close/>
                </a:path>
              </a:pathLst>
            </a:custGeom>
            <a:solidFill>
              <a:schemeClr val="accent4">
                <a:lumMod val="75000"/>
              </a:schemeClr>
            </a:solidFill>
            <a:ln>
              <a:noFill/>
            </a:ln>
          </p:spPr>
          <p:txBody>
            <a:bodyPr>
              <a:noAutofit/>
            </a:bodyPr>
            <a:lstStyle/>
            <a:p>
              <a:endParaRPr lang="en-GB" dirty="0"/>
            </a:p>
          </p:txBody>
        </p:sp>
        <p:sp>
          <p:nvSpPr>
            <p:cNvPr id="45" name="Line 47"/>
            <p:cNvSpPr>
              <a:spLocks noChangeShapeType="1"/>
            </p:cNvSpPr>
            <p:nvPr/>
          </p:nvSpPr>
          <p:spPr bwMode="auto">
            <a:xfrm flipH="1">
              <a:off x="5384800" y="1770063"/>
              <a:ext cx="415925"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6" name="Line 48"/>
            <p:cNvSpPr>
              <a:spLocks noChangeShapeType="1"/>
            </p:cNvSpPr>
            <p:nvPr/>
          </p:nvSpPr>
          <p:spPr bwMode="auto">
            <a:xfrm flipH="1">
              <a:off x="5384800" y="2425700"/>
              <a:ext cx="455613"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7" name="Oval 49"/>
            <p:cNvSpPr>
              <a:spLocks noChangeArrowheads="1"/>
            </p:cNvSpPr>
            <p:nvPr/>
          </p:nvSpPr>
          <p:spPr bwMode="auto">
            <a:xfrm>
              <a:off x="6865938" y="3905250"/>
              <a:ext cx="303212" cy="303213"/>
            </a:xfrm>
            <a:prstGeom prst="ellipse">
              <a:avLst/>
            </a:prstGeom>
            <a:noFill/>
            <a:ln w="12700">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8" name="Line 50"/>
            <p:cNvSpPr>
              <a:spLocks noChangeShapeType="1"/>
            </p:cNvSpPr>
            <p:nvPr/>
          </p:nvSpPr>
          <p:spPr bwMode="auto">
            <a:xfrm flipV="1">
              <a:off x="6513513" y="4652963"/>
              <a:ext cx="0" cy="762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9" name="Freeform 51"/>
            <p:cNvSpPr>
              <a:spLocks/>
            </p:cNvSpPr>
            <p:nvPr/>
          </p:nvSpPr>
          <p:spPr bwMode="auto">
            <a:xfrm>
              <a:off x="5738813" y="4652963"/>
              <a:ext cx="774700" cy="381000"/>
            </a:xfrm>
            <a:custGeom>
              <a:avLst/>
              <a:gdLst>
                <a:gd name="T0" fmla="*/ 0 w 488"/>
                <a:gd name="T1" fmla="*/ 0 h 240"/>
                <a:gd name="T2" fmla="*/ 0 w 488"/>
                <a:gd name="T3" fmla="*/ 2147483647 h 240"/>
                <a:gd name="T4" fmla="*/ 2147483647 w 488"/>
                <a:gd name="T5" fmla="*/ 2147483647 h 240"/>
                <a:gd name="T6" fmla="*/ 2147483647 w 488"/>
                <a:gd name="T7" fmla="*/ 2147483647 h 240"/>
                <a:gd name="T8" fmla="*/ 0 60000 65536"/>
                <a:gd name="T9" fmla="*/ 0 60000 65536"/>
                <a:gd name="T10" fmla="*/ 0 60000 65536"/>
                <a:gd name="T11" fmla="*/ 0 60000 65536"/>
                <a:gd name="T12" fmla="*/ 0 w 488"/>
                <a:gd name="T13" fmla="*/ 0 h 240"/>
                <a:gd name="T14" fmla="*/ 488 w 488"/>
                <a:gd name="T15" fmla="*/ 240 h 240"/>
              </a:gdLst>
              <a:ahLst/>
              <a:cxnLst>
                <a:cxn ang="T8">
                  <a:pos x="T0" y="T1"/>
                </a:cxn>
                <a:cxn ang="T9">
                  <a:pos x="T2" y="T3"/>
                </a:cxn>
                <a:cxn ang="T10">
                  <a:pos x="T4" y="T5"/>
                </a:cxn>
                <a:cxn ang="T11">
                  <a:pos x="T6" y="T7"/>
                </a:cxn>
              </a:cxnLst>
              <a:rect l="T12" t="T13" r="T14" b="T15"/>
              <a:pathLst>
                <a:path w="488" h="240">
                  <a:moveTo>
                    <a:pt x="0" y="0"/>
                  </a:moveTo>
                  <a:lnTo>
                    <a:pt x="0" y="240"/>
                  </a:lnTo>
                  <a:lnTo>
                    <a:pt x="488" y="240"/>
                  </a:lnTo>
                  <a:lnTo>
                    <a:pt x="488" y="191"/>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0" name="Line 52"/>
            <p:cNvSpPr>
              <a:spLocks noChangeShapeType="1"/>
            </p:cNvSpPr>
            <p:nvPr/>
          </p:nvSpPr>
          <p:spPr bwMode="auto">
            <a:xfrm>
              <a:off x="6126163" y="4652963"/>
              <a:ext cx="0" cy="762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1" name="Line 53"/>
            <p:cNvSpPr>
              <a:spLocks noChangeShapeType="1"/>
            </p:cNvSpPr>
            <p:nvPr/>
          </p:nvSpPr>
          <p:spPr bwMode="auto">
            <a:xfrm>
              <a:off x="5738813" y="3857625"/>
              <a:ext cx="0" cy="3968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2" name="Line 54"/>
            <p:cNvSpPr>
              <a:spLocks noChangeShapeType="1"/>
            </p:cNvSpPr>
            <p:nvPr/>
          </p:nvSpPr>
          <p:spPr bwMode="auto">
            <a:xfrm>
              <a:off x="6126163" y="3857625"/>
              <a:ext cx="0" cy="3968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3" name="Line 55"/>
            <p:cNvSpPr>
              <a:spLocks noChangeShapeType="1"/>
            </p:cNvSpPr>
            <p:nvPr/>
          </p:nvSpPr>
          <p:spPr bwMode="auto">
            <a:xfrm>
              <a:off x="6513513" y="3857625"/>
              <a:ext cx="0" cy="3968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4" name="Line 56"/>
            <p:cNvSpPr>
              <a:spLocks noChangeShapeType="1"/>
            </p:cNvSpPr>
            <p:nvPr/>
          </p:nvSpPr>
          <p:spPr bwMode="auto">
            <a:xfrm>
              <a:off x="6126163" y="3367088"/>
              <a:ext cx="0" cy="93662"/>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5" name="Freeform 57"/>
            <p:cNvSpPr>
              <a:spLocks/>
            </p:cNvSpPr>
            <p:nvPr/>
          </p:nvSpPr>
          <p:spPr bwMode="auto">
            <a:xfrm>
              <a:off x="5738813" y="3367088"/>
              <a:ext cx="774700" cy="93662"/>
            </a:xfrm>
            <a:custGeom>
              <a:avLst/>
              <a:gdLst>
                <a:gd name="T0" fmla="*/ 2147483647 w 488"/>
                <a:gd name="T1" fmla="*/ 2147483647 h 59"/>
                <a:gd name="T2" fmla="*/ 2147483647 w 488"/>
                <a:gd name="T3" fmla="*/ 0 h 59"/>
                <a:gd name="T4" fmla="*/ 0 w 488"/>
                <a:gd name="T5" fmla="*/ 0 h 59"/>
                <a:gd name="T6" fmla="*/ 0 w 488"/>
                <a:gd name="T7" fmla="*/ 2147483647 h 59"/>
                <a:gd name="T8" fmla="*/ 0 60000 65536"/>
                <a:gd name="T9" fmla="*/ 0 60000 65536"/>
                <a:gd name="T10" fmla="*/ 0 60000 65536"/>
                <a:gd name="T11" fmla="*/ 0 60000 65536"/>
                <a:gd name="T12" fmla="*/ 0 w 488"/>
                <a:gd name="T13" fmla="*/ 0 h 59"/>
                <a:gd name="T14" fmla="*/ 488 w 488"/>
                <a:gd name="T15" fmla="*/ 59 h 59"/>
              </a:gdLst>
              <a:ahLst/>
              <a:cxnLst>
                <a:cxn ang="T8">
                  <a:pos x="T0" y="T1"/>
                </a:cxn>
                <a:cxn ang="T9">
                  <a:pos x="T2" y="T3"/>
                </a:cxn>
                <a:cxn ang="T10">
                  <a:pos x="T4" y="T5"/>
                </a:cxn>
                <a:cxn ang="T11">
                  <a:pos x="T6" y="T7"/>
                </a:cxn>
              </a:cxnLst>
              <a:rect l="T12" t="T13" r="T14" b="T15"/>
              <a:pathLst>
                <a:path w="488" h="59">
                  <a:moveTo>
                    <a:pt x="488" y="59"/>
                  </a:moveTo>
                  <a:lnTo>
                    <a:pt x="488" y="0"/>
                  </a:lnTo>
                  <a:lnTo>
                    <a:pt x="0" y="0"/>
                  </a:lnTo>
                  <a:lnTo>
                    <a:pt x="0" y="59"/>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6" name="Oval 58"/>
            <p:cNvSpPr>
              <a:spLocks noChangeArrowheads="1"/>
            </p:cNvSpPr>
            <p:nvPr/>
          </p:nvSpPr>
          <p:spPr bwMode="auto">
            <a:xfrm>
              <a:off x="6097588" y="4027488"/>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57" name="Rectangle 59"/>
            <p:cNvSpPr>
              <a:spLocks noChangeArrowheads="1"/>
            </p:cNvSpPr>
            <p:nvPr/>
          </p:nvSpPr>
          <p:spPr bwMode="auto">
            <a:xfrm>
              <a:off x="6475413" y="4729163"/>
              <a:ext cx="76200" cy="22701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58" name="Rectangle 60"/>
            <p:cNvSpPr>
              <a:spLocks noChangeArrowheads="1"/>
            </p:cNvSpPr>
            <p:nvPr/>
          </p:nvSpPr>
          <p:spPr bwMode="auto">
            <a:xfrm>
              <a:off x="6088063" y="4729163"/>
              <a:ext cx="76200" cy="22701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59" name="Line 61"/>
            <p:cNvSpPr>
              <a:spLocks noChangeShapeType="1"/>
            </p:cNvSpPr>
            <p:nvPr/>
          </p:nvSpPr>
          <p:spPr bwMode="auto">
            <a:xfrm>
              <a:off x="6126163" y="4956175"/>
              <a:ext cx="0" cy="1936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0" name="Line 62"/>
            <p:cNvSpPr>
              <a:spLocks noChangeShapeType="1"/>
            </p:cNvSpPr>
            <p:nvPr/>
          </p:nvSpPr>
          <p:spPr bwMode="auto">
            <a:xfrm>
              <a:off x="6122988" y="4056063"/>
              <a:ext cx="742950"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1" name="Line 63"/>
            <p:cNvSpPr>
              <a:spLocks noChangeShapeType="1"/>
            </p:cNvSpPr>
            <p:nvPr/>
          </p:nvSpPr>
          <p:spPr bwMode="auto">
            <a:xfrm>
              <a:off x="6511925" y="4141788"/>
              <a:ext cx="381000"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2" name="Freeform 64"/>
            <p:cNvSpPr>
              <a:spLocks noEditPoints="1"/>
            </p:cNvSpPr>
            <p:nvPr/>
          </p:nvSpPr>
          <p:spPr bwMode="auto">
            <a:xfrm>
              <a:off x="6551613" y="4835525"/>
              <a:ext cx="517525" cy="12700"/>
            </a:xfrm>
            <a:custGeom>
              <a:avLst/>
              <a:gdLst/>
              <a:ahLst/>
              <a:cxnLst>
                <a:cxn ang="0">
                  <a:pos x="0" y="0"/>
                </a:cxn>
                <a:cxn ang="0">
                  <a:pos x="67" y="0"/>
                </a:cxn>
                <a:cxn ang="0">
                  <a:pos x="67" y="8"/>
                </a:cxn>
                <a:cxn ang="0">
                  <a:pos x="0" y="8"/>
                </a:cxn>
                <a:cxn ang="0">
                  <a:pos x="0" y="0"/>
                </a:cxn>
                <a:cxn ang="0">
                  <a:pos x="100" y="0"/>
                </a:cxn>
                <a:cxn ang="0">
                  <a:pos x="168" y="0"/>
                </a:cxn>
                <a:cxn ang="0">
                  <a:pos x="168" y="8"/>
                </a:cxn>
                <a:cxn ang="0">
                  <a:pos x="100" y="8"/>
                </a:cxn>
                <a:cxn ang="0">
                  <a:pos x="100" y="0"/>
                </a:cxn>
                <a:cxn ang="0">
                  <a:pos x="201" y="0"/>
                </a:cxn>
                <a:cxn ang="0">
                  <a:pos x="268" y="0"/>
                </a:cxn>
                <a:cxn ang="0">
                  <a:pos x="268" y="8"/>
                </a:cxn>
                <a:cxn ang="0">
                  <a:pos x="201" y="8"/>
                </a:cxn>
                <a:cxn ang="0">
                  <a:pos x="201" y="0"/>
                </a:cxn>
                <a:cxn ang="0">
                  <a:pos x="302" y="0"/>
                </a:cxn>
                <a:cxn ang="0">
                  <a:pos x="326" y="0"/>
                </a:cxn>
                <a:cxn ang="0">
                  <a:pos x="326" y="8"/>
                </a:cxn>
                <a:cxn ang="0">
                  <a:pos x="302" y="8"/>
                </a:cxn>
                <a:cxn ang="0">
                  <a:pos x="302" y="0"/>
                </a:cxn>
              </a:cxnLst>
              <a:rect l="0" t="0" r="r" b="b"/>
              <a:pathLst>
                <a:path w="326" h="8">
                  <a:moveTo>
                    <a:pt x="0" y="0"/>
                  </a:moveTo>
                  <a:lnTo>
                    <a:pt x="67" y="0"/>
                  </a:lnTo>
                  <a:lnTo>
                    <a:pt x="67" y="8"/>
                  </a:lnTo>
                  <a:lnTo>
                    <a:pt x="0" y="8"/>
                  </a:lnTo>
                  <a:lnTo>
                    <a:pt x="0" y="0"/>
                  </a:lnTo>
                  <a:close/>
                  <a:moveTo>
                    <a:pt x="100" y="0"/>
                  </a:moveTo>
                  <a:lnTo>
                    <a:pt x="168" y="0"/>
                  </a:lnTo>
                  <a:lnTo>
                    <a:pt x="168" y="8"/>
                  </a:lnTo>
                  <a:lnTo>
                    <a:pt x="100" y="8"/>
                  </a:lnTo>
                  <a:lnTo>
                    <a:pt x="100" y="0"/>
                  </a:lnTo>
                  <a:close/>
                  <a:moveTo>
                    <a:pt x="201" y="0"/>
                  </a:moveTo>
                  <a:lnTo>
                    <a:pt x="268" y="0"/>
                  </a:lnTo>
                  <a:lnTo>
                    <a:pt x="268" y="8"/>
                  </a:lnTo>
                  <a:lnTo>
                    <a:pt x="201" y="8"/>
                  </a:lnTo>
                  <a:lnTo>
                    <a:pt x="201" y="0"/>
                  </a:lnTo>
                  <a:close/>
                  <a:moveTo>
                    <a:pt x="302" y="0"/>
                  </a:moveTo>
                  <a:lnTo>
                    <a:pt x="326" y="0"/>
                  </a:lnTo>
                  <a:lnTo>
                    <a:pt x="326" y="8"/>
                  </a:lnTo>
                  <a:lnTo>
                    <a:pt x="302" y="8"/>
                  </a:lnTo>
                  <a:lnTo>
                    <a:pt x="302" y="0"/>
                  </a:lnTo>
                  <a:close/>
                </a:path>
              </a:pathLst>
            </a:custGeom>
            <a:solidFill>
              <a:srgbClr val="000000"/>
            </a:solidFill>
            <a:ln w="12700" cap="flat">
              <a:noFill/>
              <a:prstDash val="solid"/>
              <a:bevel/>
              <a:headEnd/>
              <a:tailEnd/>
            </a:ln>
          </p:spPr>
          <p:txBody>
            <a:bodyPr>
              <a:noAutofit/>
            </a:bodyPr>
            <a:lstStyle/>
            <a:p>
              <a:pPr>
                <a:defRPr/>
              </a:pPr>
              <a:endParaRPr lang="en-GB" dirty="0">
                <a:ln>
                  <a:solidFill>
                    <a:schemeClr val="tx1"/>
                  </a:solidFill>
                  <a:prstDash val="sysDash"/>
                </a:ln>
              </a:endParaRPr>
            </a:p>
          </p:txBody>
        </p:sp>
        <p:sp>
          <p:nvSpPr>
            <p:cNvPr id="63" name="Line 65"/>
            <p:cNvSpPr>
              <a:spLocks noChangeShapeType="1"/>
            </p:cNvSpPr>
            <p:nvPr/>
          </p:nvSpPr>
          <p:spPr bwMode="auto">
            <a:xfrm>
              <a:off x="5735638" y="3971925"/>
              <a:ext cx="1155700"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4" name="Oval 66"/>
            <p:cNvSpPr>
              <a:spLocks noChangeArrowheads="1"/>
            </p:cNvSpPr>
            <p:nvPr/>
          </p:nvSpPr>
          <p:spPr bwMode="auto">
            <a:xfrm>
              <a:off x="5710238" y="3943350"/>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5" name="Oval 67"/>
            <p:cNvSpPr>
              <a:spLocks noChangeArrowheads="1"/>
            </p:cNvSpPr>
            <p:nvPr/>
          </p:nvSpPr>
          <p:spPr bwMode="auto">
            <a:xfrm>
              <a:off x="6483350" y="4113213"/>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6" name="Oval 68"/>
            <p:cNvSpPr>
              <a:spLocks noChangeArrowheads="1"/>
            </p:cNvSpPr>
            <p:nvPr/>
          </p:nvSpPr>
          <p:spPr bwMode="auto">
            <a:xfrm>
              <a:off x="6097588" y="5008563"/>
              <a:ext cx="57150" cy="55562"/>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7" name="Oval 69"/>
            <p:cNvSpPr>
              <a:spLocks noChangeArrowheads="1"/>
            </p:cNvSpPr>
            <p:nvPr/>
          </p:nvSpPr>
          <p:spPr bwMode="auto">
            <a:xfrm>
              <a:off x="6097588" y="3338513"/>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8" name="Oval 70"/>
            <p:cNvSpPr>
              <a:spLocks noChangeArrowheads="1"/>
            </p:cNvSpPr>
            <p:nvPr/>
          </p:nvSpPr>
          <p:spPr bwMode="auto">
            <a:xfrm>
              <a:off x="8123238" y="4811713"/>
              <a:ext cx="55562"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9" name="Freeform 71"/>
            <p:cNvSpPr>
              <a:spLocks/>
            </p:cNvSpPr>
            <p:nvPr/>
          </p:nvSpPr>
          <p:spPr bwMode="auto">
            <a:xfrm>
              <a:off x="2438400" y="4397375"/>
              <a:ext cx="55563" cy="82550"/>
            </a:xfrm>
            <a:custGeom>
              <a:avLst/>
              <a:gdLst>
                <a:gd name="T0" fmla="*/ 0 w 35"/>
                <a:gd name="T1" fmla="*/ 2147483647 h 52"/>
                <a:gd name="T2" fmla="*/ 2147483647 w 35"/>
                <a:gd name="T3" fmla="*/ 2147483647 h 52"/>
                <a:gd name="T4" fmla="*/ 0 w 35"/>
                <a:gd name="T5" fmla="*/ 0 h 52"/>
                <a:gd name="T6" fmla="*/ 0 w 35"/>
                <a:gd name="T7" fmla="*/ 2147483647 h 52"/>
                <a:gd name="T8" fmla="*/ 0 60000 65536"/>
                <a:gd name="T9" fmla="*/ 0 60000 65536"/>
                <a:gd name="T10" fmla="*/ 0 60000 65536"/>
                <a:gd name="T11" fmla="*/ 0 60000 65536"/>
                <a:gd name="T12" fmla="*/ 0 w 35"/>
                <a:gd name="T13" fmla="*/ 0 h 52"/>
                <a:gd name="T14" fmla="*/ 35 w 35"/>
                <a:gd name="T15" fmla="*/ 52 h 52"/>
              </a:gdLst>
              <a:ahLst/>
              <a:cxnLst>
                <a:cxn ang="T8">
                  <a:pos x="T0" y="T1"/>
                </a:cxn>
                <a:cxn ang="T9">
                  <a:pos x="T2" y="T3"/>
                </a:cxn>
                <a:cxn ang="T10">
                  <a:pos x="T4" y="T5"/>
                </a:cxn>
                <a:cxn ang="T11">
                  <a:pos x="T6" y="T7"/>
                </a:cxn>
              </a:cxnLst>
              <a:rect l="T12" t="T13" r="T14" b="T15"/>
              <a:pathLst>
                <a:path w="35" h="52">
                  <a:moveTo>
                    <a:pt x="0" y="52"/>
                  </a:moveTo>
                  <a:lnTo>
                    <a:pt x="35" y="26"/>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70" name="Line 72"/>
            <p:cNvSpPr>
              <a:spLocks noChangeShapeType="1"/>
            </p:cNvSpPr>
            <p:nvPr/>
          </p:nvSpPr>
          <p:spPr bwMode="auto">
            <a:xfrm>
              <a:off x="7162800" y="4019550"/>
              <a:ext cx="138113"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1" name="Line 73"/>
            <p:cNvSpPr>
              <a:spLocks noChangeShapeType="1"/>
            </p:cNvSpPr>
            <p:nvPr/>
          </p:nvSpPr>
          <p:spPr bwMode="auto">
            <a:xfrm>
              <a:off x="7162800" y="4094163"/>
              <a:ext cx="138113"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2" name="Freeform 74"/>
            <p:cNvSpPr>
              <a:spLocks/>
            </p:cNvSpPr>
            <p:nvPr/>
          </p:nvSpPr>
          <p:spPr bwMode="auto">
            <a:xfrm>
              <a:off x="1854200" y="4056063"/>
              <a:ext cx="6297613" cy="2166937"/>
            </a:xfrm>
            <a:custGeom>
              <a:avLst/>
              <a:gdLst>
                <a:gd name="T0" fmla="*/ 2147483647 w 3967"/>
                <a:gd name="T1" fmla="*/ 2147483647 h 1365"/>
                <a:gd name="T2" fmla="*/ 0 w 3967"/>
                <a:gd name="T3" fmla="*/ 2147483647 h 1365"/>
                <a:gd name="T4" fmla="*/ 0 w 3967"/>
                <a:gd name="T5" fmla="*/ 2147483647 h 1365"/>
                <a:gd name="T6" fmla="*/ 2147483647 w 3967"/>
                <a:gd name="T7" fmla="*/ 2147483647 h 1365"/>
                <a:gd name="T8" fmla="*/ 2147483647 w 3967"/>
                <a:gd name="T9" fmla="*/ 0 h 1365"/>
                <a:gd name="T10" fmla="*/ 2147483647 w 3967"/>
                <a:gd name="T11" fmla="*/ 0 h 1365"/>
                <a:gd name="T12" fmla="*/ 0 60000 65536"/>
                <a:gd name="T13" fmla="*/ 0 60000 65536"/>
                <a:gd name="T14" fmla="*/ 0 60000 65536"/>
                <a:gd name="T15" fmla="*/ 0 60000 65536"/>
                <a:gd name="T16" fmla="*/ 0 60000 65536"/>
                <a:gd name="T17" fmla="*/ 0 60000 65536"/>
                <a:gd name="T18" fmla="*/ 0 w 3967"/>
                <a:gd name="T19" fmla="*/ 0 h 1365"/>
                <a:gd name="T20" fmla="*/ 3967 w 3967"/>
                <a:gd name="T21" fmla="*/ 1365 h 1365"/>
              </a:gdLst>
              <a:ahLst/>
              <a:cxnLst>
                <a:cxn ang="T12">
                  <a:pos x="T0" y="T1"/>
                </a:cxn>
                <a:cxn ang="T13">
                  <a:pos x="T2" y="T3"/>
                </a:cxn>
                <a:cxn ang="T14">
                  <a:pos x="T4" y="T5"/>
                </a:cxn>
                <a:cxn ang="T15">
                  <a:pos x="T6" y="T7"/>
                </a:cxn>
                <a:cxn ang="T16">
                  <a:pos x="T8" y="T9"/>
                </a:cxn>
                <a:cxn ang="T17">
                  <a:pos x="T10" y="T11"/>
                </a:cxn>
              </a:cxnLst>
              <a:rect l="T18" t="T19" r="T20" b="T21"/>
              <a:pathLst>
                <a:path w="3967" h="1365">
                  <a:moveTo>
                    <a:pt x="380" y="241"/>
                  </a:moveTo>
                  <a:lnTo>
                    <a:pt x="0" y="241"/>
                  </a:lnTo>
                  <a:lnTo>
                    <a:pt x="0" y="1365"/>
                  </a:lnTo>
                  <a:lnTo>
                    <a:pt x="3967" y="1365"/>
                  </a:lnTo>
                  <a:lnTo>
                    <a:pt x="3967" y="0"/>
                  </a:lnTo>
                  <a:lnTo>
                    <a:pt x="3883" y="0"/>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3" name="Freeform 75"/>
            <p:cNvSpPr>
              <a:spLocks/>
            </p:cNvSpPr>
            <p:nvPr/>
          </p:nvSpPr>
          <p:spPr bwMode="auto">
            <a:xfrm>
              <a:off x="6456363" y="2138363"/>
              <a:ext cx="466725" cy="1951037"/>
            </a:xfrm>
            <a:custGeom>
              <a:avLst/>
              <a:gdLst>
                <a:gd name="T0" fmla="*/ 2147483647 w 294"/>
                <a:gd name="T1" fmla="*/ 2147483647 h 1229"/>
                <a:gd name="T2" fmla="*/ 2147483647 w 294"/>
                <a:gd name="T3" fmla="*/ 0 h 1229"/>
                <a:gd name="T4" fmla="*/ 0 w 294"/>
                <a:gd name="T5" fmla="*/ 0 h 1229"/>
                <a:gd name="T6" fmla="*/ 0 60000 65536"/>
                <a:gd name="T7" fmla="*/ 0 60000 65536"/>
                <a:gd name="T8" fmla="*/ 0 60000 65536"/>
                <a:gd name="T9" fmla="*/ 0 w 294"/>
                <a:gd name="T10" fmla="*/ 0 h 1229"/>
                <a:gd name="T11" fmla="*/ 294 w 294"/>
                <a:gd name="T12" fmla="*/ 1229 h 1229"/>
              </a:gdLst>
              <a:ahLst/>
              <a:cxnLst>
                <a:cxn ang="T6">
                  <a:pos x="T0" y="T1"/>
                </a:cxn>
                <a:cxn ang="T7">
                  <a:pos x="T2" y="T3"/>
                </a:cxn>
                <a:cxn ang="T8">
                  <a:pos x="T4" y="T5"/>
                </a:cxn>
              </a:cxnLst>
              <a:rect l="T9" t="T10" r="T11" b="T12"/>
              <a:pathLst>
                <a:path w="294" h="1229">
                  <a:moveTo>
                    <a:pt x="294" y="1229"/>
                  </a:moveTo>
                  <a:lnTo>
                    <a:pt x="294" y="0"/>
                  </a:lnTo>
                  <a:lnTo>
                    <a:pt x="0" y="0"/>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4" name="Freeform 76"/>
            <p:cNvSpPr>
              <a:spLocks/>
            </p:cNvSpPr>
            <p:nvPr/>
          </p:nvSpPr>
          <p:spPr bwMode="auto">
            <a:xfrm>
              <a:off x="6069013" y="2054225"/>
              <a:ext cx="1042987" cy="2035175"/>
            </a:xfrm>
            <a:custGeom>
              <a:avLst/>
              <a:gdLst>
                <a:gd name="T0" fmla="*/ 2147483647 w 657"/>
                <a:gd name="T1" fmla="*/ 2147483647 h 1282"/>
                <a:gd name="T2" fmla="*/ 2147483647 w 657"/>
                <a:gd name="T3" fmla="*/ 0 h 1282"/>
                <a:gd name="T4" fmla="*/ 0 w 657"/>
                <a:gd name="T5" fmla="*/ 0 h 1282"/>
                <a:gd name="T6" fmla="*/ 0 60000 65536"/>
                <a:gd name="T7" fmla="*/ 0 60000 65536"/>
                <a:gd name="T8" fmla="*/ 0 60000 65536"/>
                <a:gd name="T9" fmla="*/ 0 w 657"/>
                <a:gd name="T10" fmla="*/ 0 h 1282"/>
                <a:gd name="T11" fmla="*/ 657 w 657"/>
                <a:gd name="T12" fmla="*/ 1282 h 1282"/>
              </a:gdLst>
              <a:ahLst/>
              <a:cxnLst>
                <a:cxn ang="T6">
                  <a:pos x="T0" y="T1"/>
                </a:cxn>
                <a:cxn ang="T7">
                  <a:pos x="T2" y="T3"/>
                </a:cxn>
                <a:cxn ang="T8">
                  <a:pos x="T4" y="T5"/>
                </a:cxn>
              </a:cxnLst>
              <a:rect l="T9" t="T10" r="T11" b="T12"/>
              <a:pathLst>
                <a:path w="657" h="1282">
                  <a:moveTo>
                    <a:pt x="657" y="1282"/>
                  </a:moveTo>
                  <a:lnTo>
                    <a:pt x="657" y="0"/>
                  </a:lnTo>
                  <a:lnTo>
                    <a:pt x="0" y="0"/>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5" name="Line 77"/>
            <p:cNvSpPr>
              <a:spLocks noChangeShapeType="1"/>
            </p:cNvSpPr>
            <p:nvPr/>
          </p:nvSpPr>
          <p:spPr bwMode="auto">
            <a:xfrm>
              <a:off x="6069013" y="5149850"/>
              <a:ext cx="114300" cy="0"/>
            </a:xfrm>
            <a:prstGeom prst="line">
              <a:avLst/>
            </a:prstGeom>
            <a:noFill/>
            <a:ln w="11113">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6" name="Oval 78"/>
            <p:cNvSpPr>
              <a:spLocks noChangeArrowheads="1"/>
            </p:cNvSpPr>
            <p:nvPr/>
          </p:nvSpPr>
          <p:spPr bwMode="auto">
            <a:xfrm>
              <a:off x="1825625" y="1354138"/>
              <a:ext cx="55563"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77" name="Line 79"/>
            <p:cNvSpPr>
              <a:spLocks noChangeShapeType="1"/>
            </p:cNvSpPr>
            <p:nvPr/>
          </p:nvSpPr>
          <p:spPr bwMode="auto">
            <a:xfrm flipV="1">
              <a:off x="5605463" y="358457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8" name="Freeform 80"/>
            <p:cNvSpPr>
              <a:spLocks/>
            </p:cNvSpPr>
            <p:nvPr/>
          </p:nvSpPr>
          <p:spPr bwMode="auto">
            <a:xfrm>
              <a:off x="5773738" y="3624263"/>
              <a:ext cx="79375" cy="71437"/>
            </a:xfrm>
            <a:custGeom>
              <a:avLst/>
              <a:gdLst>
                <a:gd name="T0" fmla="*/ 2147483647 w 50"/>
                <a:gd name="T1" fmla="*/ 2147483647 h 45"/>
                <a:gd name="T2" fmla="*/ 2147483647 w 50"/>
                <a:gd name="T3" fmla="*/ 0 h 45"/>
                <a:gd name="T4" fmla="*/ 0 w 50"/>
                <a:gd name="T5" fmla="*/ 2147483647 h 45"/>
                <a:gd name="T6" fmla="*/ 2147483647 w 50"/>
                <a:gd name="T7" fmla="*/ 2147483647 h 45"/>
                <a:gd name="T8" fmla="*/ 0 60000 65536"/>
                <a:gd name="T9" fmla="*/ 0 60000 65536"/>
                <a:gd name="T10" fmla="*/ 0 60000 65536"/>
                <a:gd name="T11" fmla="*/ 0 60000 65536"/>
                <a:gd name="T12" fmla="*/ 0 w 50"/>
                <a:gd name="T13" fmla="*/ 0 h 45"/>
                <a:gd name="T14" fmla="*/ 50 w 50"/>
                <a:gd name="T15" fmla="*/ 45 h 45"/>
              </a:gdLst>
              <a:ahLst/>
              <a:cxnLst>
                <a:cxn ang="T8">
                  <a:pos x="T0" y="T1"/>
                </a:cxn>
                <a:cxn ang="T9">
                  <a:pos x="T2" y="T3"/>
                </a:cxn>
                <a:cxn ang="T10">
                  <a:pos x="T4" y="T5"/>
                </a:cxn>
                <a:cxn ang="T11">
                  <a:pos x="T6" y="T7"/>
                </a:cxn>
              </a:cxnLst>
              <a:rect l="T12" t="T13" r="T14" b="T15"/>
              <a:pathLst>
                <a:path w="50" h="45">
                  <a:moveTo>
                    <a:pt x="50" y="45"/>
                  </a:moveTo>
                  <a:lnTo>
                    <a:pt x="26" y="0"/>
                  </a:lnTo>
                  <a:lnTo>
                    <a:pt x="0" y="45"/>
                  </a:lnTo>
                  <a:lnTo>
                    <a:pt x="50" y="45"/>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9" name="Line 81"/>
            <p:cNvSpPr>
              <a:spLocks noChangeShapeType="1"/>
            </p:cNvSpPr>
            <p:nvPr/>
          </p:nvSpPr>
          <p:spPr bwMode="auto">
            <a:xfrm flipH="1">
              <a:off x="5767388" y="3617913"/>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80" name="Freeform 82"/>
            <p:cNvSpPr>
              <a:spLocks/>
            </p:cNvSpPr>
            <p:nvPr/>
          </p:nvSpPr>
          <p:spPr bwMode="auto">
            <a:xfrm>
              <a:off x="5738813" y="352742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1" name="Line 83"/>
            <p:cNvSpPr>
              <a:spLocks noChangeShapeType="1"/>
            </p:cNvSpPr>
            <p:nvPr/>
          </p:nvSpPr>
          <p:spPr bwMode="auto">
            <a:xfrm flipH="1">
              <a:off x="5559425" y="3659188"/>
              <a:ext cx="460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82" name="Freeform 84"/>
            <p:cNvSpPr>
              <a:spLocks/>
            </p:cNvSpPr>
            <p:nvPr/>
          </p:nvSpPr>
          <p:spPr bwMode="auto">
            <a:xfrm>
              <a:off x="5645150" y="3460750"/>
              <a:ext cx="93663" cy="396875"/>
            </a:xfrm>
            <a:custGeom>
              <a:avLst/>
              <a:gdLst>
                <a:gd name="T0" fmla="*/ 2147483647 w 59"/>
                <a:gd name="T1" fmla="*/ 0 h 250"/>
                <a:gd name="T2" fmla="*/ 2147483647 w 59"/>
                <a:gd name="T3" fmla="*/ 2147483647 h 250"/>
                <a:gd name="T4" fmla="*/ 0 w 59"/>
                <a:gd name="T5" fmla="*/ 2147483647 h 250"/>
                <a:gd name="T6" fmla="*/ 0 w 59"/>
                <a:gd name="T7" fmla="*/ 2147483647 h 250"/>
                <a:gd name="T8" fmla="*/ 2147483647 w 59"/>
                <a:gd name="T9" fmla="*/ 2147483647 h 250"/>
                <a:gd name="T10" fmla="*/ 2147483647 w 59"/>
                <a:gd name="T11" fmla="*/ 2147483647 h 250"/>
                <a:gd name="T12" fmla="*/ 0 60000 65536"/>
                <a:gd name="T13" fmla="*/ 0 60000 65536"/>
                <a:gd name="T14" fmla="*/ 0 60000 65536"/>
                <a:gd name="T15" fmla="*/ 0 60000 65536"/>
                <a:gd name="T16" fmla="*/ 0 60000 65536"/>
                <a:gd name="T17" fmla="*/ 0 60000 65536"/>
                <a:gd name="T18" fmla="*/ 0 w 59"/>
                <a:gd name="T19" fmla="*/ 0 h 250"/>
                <a:gd name="T20" fmla="*/ 59 w 59"/>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59" h="250">
                  <a:moveTo>
                    <a:pt x="59" y="0"/>
                  </a:moveTo>
                  <a:lnTo>
                    <a:pt x="59" y="78"/>
                  </a:lnTo>
                  <a:lnTo>
                    <a:pt x="0" y="78"/>
                  </a:lnTo>
                  <a:lnTo>
                    <a:pt x="0" y="173"/>
                  </a:lnTo>
                  <a:lnTo>
                    <a:pt x="59" y="173"/>
                  </a:lnTo>
                  <a:lnTo>
                    <a:pt x="59"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3" name="Freeform 85"/>
            <p:cNvSpPr>
              <a:spLocks/>
            </p:cNvSpPr>
            <p:nvPr/>
          </p:nvSpPr>
          <p:spPr bwMode="auto">
            <a:xfrm>
              <a:off x="5681663" y="369411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84" name="Oval 86"/>
            <p:cNvSpPr>
              <a:spLocks noChangeArrowheads="1"/>
            </p:cNvSpPr>
            <p:nvPr/>
          </p:nvSpPr>
          <p:spPr bwMode="auto">
            <a:xfrm>
              <a:off x="5716588" y="3505200"/>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85" name="Oval 87"/>
            <p:cNvSpPr>
              <a:spLocks noChangeArrowheads="1"/>
            </p:cNvSpPr>
            <p:nvPr/>
          </p:nvSpPr>
          <p:spPr bwMode="auto">
            <a:xfrm>
              <a:off x="5716588" y="3770313"/>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86" name="Line 88"/>
            <p:cNvSpPr>
              <a:spLocks noChangeShapeType="1"/>
            </p:cNvSpPr>
            <p:nvPr/>
          </p:nvSpPr>
          <p:spPr bwMode="auto">
            <a:xfrm flipV="1">
              <a:off x="5992813" y="358457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87" name="Freeform 89"/>
            <p:cNvSpPr>
              <a:spLocks/>
            </p:cNvSpPr>
            <p:nvPr/>
          </p:nvSpPr>
          <p:spPr bwMode="auto">
            <a:xfrm>
              <a:off x="6162675" y="3624263"/>
              <a:ext cx="77788" cy="71437"/>
            </a:xfrm>
            <a:custGeom>
              <a:avLst/>
              <a:gdLst>
                <a:gd name="T0" fmla="*/ 2147483647 w 49"/>
                <a:gd name="T1" fmla="*/ 2147483647 h 45"/>
                <a:gd name="T2" fmla="*/ 2147483647 w 49"/>
                <a:gd name="T3" fmla="*/ 0 h 45"/>
                <a:gd name="T4" fmla="*/ 0 w 49"/>
                <a:gd name="T5" fmla="*/ 2147483647 h 45"/>
                <a:gd name="T6" fmla="*/ 2147483647 w 49"/>
                <a:gd name="T7" fmla="*/ 2147483647 h 45"/>
                <a:gd name="T8" fmla="*/ 0 60000 65536"/>
                <a:gd name="T9" fmla="*/ 0 60000 65536"/>
                <a:gd name="T10" fmla="*/ 0 60000 65536"/>
                <a:gd name="T11" fmla="*/ 0 60000 65536"/>
                <a:gd name="T12" fmla="*/ 0 w 49"/>
                <a:gd name="T13" fmla="*/ 0 h 45"/>
                <a:gd name="T14" fmla="*/ 49 w 49"/>
                <a:gd name="T15" fmla="*/ 45 h 45"/>
              </a:gdLst>
              <a:ahLst/>
              <a:cxnLst>
                <a:cxn ang="T8">
                  <a:pos x="T0" y="T1"/>
                </a:cxn>
                <a:cxn ang="T9">
                  <a:pos x="T2" y="T3"/>
                </a:cxn>
                <a:cxn ang="T10">
                  <a:pos x="T4" y="T5"/>
                </a:cxn>
                <a:cxn ang="T11">
                  <a:pos x="T6" y="T7"/>
                </a:cxn>
              </a:cxnLst>
              <a:rect l="T12" t="T13" r="T14" b="T15"/>
              <a:pathLst>
                <a:path w="49" h="45">
                  <a:moveTo>
                    <a:pt x="49" y="45"/>
                  </a:moveTo>
                  <a:lnTo>
                    <a:pt x="25" y="0"/>
                  </a:lnTo>
                  <a:lnTo>
                    <a:pt x="0" y="45"/>
                  </a:lnTo>
                  <a:lnTo>
                    <a:pt x="49" y="45"/>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8" name="Line 90"/>
            <p:cNvSpPr>
              <a:spLocks noChangeShapeType="1"/>
            </p:cNvSpPr>
            <p:nvPr/>
          </p:nvSpPr>
          <p:spPr bwMode="auto">
            <a:xfrm flipH="1">
              <a:off x="6154738" y="3617913"/>
              <a:ext cx="93662"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89" name="Freeform 91"/>
            <p:cNvSpPr>
              <a:spLocks/>
            </p:cNvSpPr>
            <p:nvPr/>
          </p:nvSpPr>
          <p:spPr bwMode="auto">
            <a:xfrm>
              <a:off x="6126163" y="352742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0" name="Line 92"/>
            <p:cNvSpPr>
              <a:spLocks noChangeShapeType="1"/>
            </p:cNvSpPr>
            <p:nvPr/>
          </p:nvSpPr>
          <p:spPr bwMode="auto">
            <a:xfrm flipH="1">
              <a:off x="5946775" y="3659188"/>
              <a:ext cx="460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91" name="Freeform 93"/>
            <p:cNvSpPr>
              <a:spLocks/>
            </p:cNvSpPr>
            <p:nvPr/>
          </p:nvSpPr>
          <p:spPr bwMode="auto">
            <a:xfrm>
              <a:off x="6032500" y="3460750"/>
              <a:ext cx="93663" cy="396875"/>
            </a:xfrm>
            <a:custGeom>
              <a:avLst/>
              <a:gdLst>
                <a:gd name="T0" fmla="*/ 2147483647 w 59"/>
                <a:gd name="T1" fmla="*/ 0 h 250"/>
                <a:gd name="T2" fmla="*/ 2147483647 w 59"/>
                <a:gd name="T3" fmla="*/ 2147483647 h 250"/>
                <a:gd name="T4" fmla="*/ 0 w 59"/>
                <a:gd name="T5" fmla="*/ 2147483647 h 250"/>
                <a:gd name="T6" fmla="*/ 0 w 59"/>
                <a:gd name="T7" fmla="*/ 2147483647 h 250"/>
                <a:gd name="T8" fmla="*/ 2147483647 w 59"/>
                <a:gd name="T9" fmla="*/ 2147483647 h 250"/>
                <a:gd name="T10" fmla="*/ 2147483647 w 59"/>
                <a:gd name="T11" fmla="*/ 2147483647 h 250"/>
                <a:gd name="T12" fmla="*/ 0 60000 65536"/>
                <a:gd name="T13" fmla="*/ 0 60000 65536"/>
                <a:gd name="T14" fmla="*/ 0 60000 65536"/>
                <a:gd name="T15" fmla="*/ 0 60000 65536"/>
                <a:gd name="T16" fmla="*/ 0 60000 65536"/>
                <a:gd name="T17" fmla="*/ 0 60000 65536"/>
                <a:gd name="T18" fmla="*/ 0 w 59"/>
                <a:gd name="T19" fmla="*/ 0 h 250"/>
                <a:gd name="T20" fmla="*/ 59 w 59"/>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59" h="250">
                  <a:moveTo>
                    <a:pt x="59" y="0"/>
                  </a:moveTo>
                  <a:lnTo>
                    <a:pt x="59" y="78"/>
                  </a:lnTo>
                  <a:lnTo>
                    <a:pt x="0" y="78"/>
                  </a:lnTo>
                  <a:lnTo>
                    <a:pt x="0" y="173"/>
                  </a:lnTo>
                  <a:lnTo>
                    <a:pt x="59" y="173"/>
                  </a:lnTo>
                  <a:lnTo>
                    <a:pt x="59"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2" name="Freeform 94"/>
            <p:cNvSpPr>
              <a:spLocks/>
            </p:cNvSpPr>
            <p:nvPr/>
          </p:nvSpPr>
          <p:spPr bwMode="auto">
            <a:xfrm>
              <a:off x="6069013" y="369411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93" name="Oval 95"/>
            <p:cNvSpPr>
              <a:spLocks noChangeArrowheads="1"/>
            </p:cNvSpPr>
            <p:nvPr/>
          </p:nvSpPr>
          <p:spPr bwMode="auto">
            <a:xfrm>
              <a:off x="6103938" y="3505200"/>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94" name="Oval 96"/>
            <p:cNvSpPr>
              <a:spLocks noChangeArrowheads="1"/>
            </p:cNvSpPr>
            <p:nvPr/>
          </p:nvSpPr>
          <p:spPr bwMode="auto">
            <a:xfrm>
              <a:off x="6103938" y="3770313"/>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95" name="Line 97"/>
            <p:cNvSpPr>
              <a:spLocks noChangeShapeType="1"/>
            </p:cNvSpPr>
            <p:nvPr/>
          </p:nvSpPr>
          <p:spPr bwMode="auto">
            <a:xfrm flipV="1">
              <a:off x="6381750" y="358457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96" name="Freeform 98"/>
            <p:cNvSpPr>
              <a:spLocks/>
            </p:cNvSpPr>
            <p:nvPr/>
          </p:nvSpPr>
          <p:spPr bwMode="auto">
            <a:xfrm>
              <a:off x="6550025" y="3624263"/>
              <a:ext cx="77788" cy="71437"/>
            </a:xfrm>
            <a:custGeom>
              <a:avLst/>
              <a:gdLst>
                <a:gd name="T0" fmla="*/ 2147483647 w 49"/>
                <a:gd name="T1" fmla="*/ 2147483647 h 45"/>
                <a:gd name="T2" fmla="*/ 2147483647 w 49"/>
                <a:gd name="T3" fmla="*/ 0 h 45"/>
                <a:gd name="T4" fmla="*/ 0 w 49"/>
                <a:gd name="T5" fmla="*/ 2147483647 h 45"/>
                <a:gd name="T6" fmla="*/ 2147483647 w 49"/>
                <a:gd name="T7" fmla="*/ 2147483647 h 45"/>
                <a:gd name="T8" fmla="*/ 0 60000 65536"/>
                <a:gd name="T9" fmla="*/ 0 60000 65536"/>
                <a:gd name="T10" fmla="*/ 0 60000 65536"/>
                <a:gd name="T11" fmla="*/ 0 60000 65536"/>
                <a:gd name="T12" fmla="*/ 0 w 49"/>
                <a:gd name="T13" fmla="*/ 0 h 45"/>
                <a:gd name="T14" fmla="*/ 49 w 49"/>
                <a:gd name="T15" fmla="*/ 45 h 45"/>
              </a:gdLst>
              <a:ahLst/>
              <a:cxnLst>
                <a:cxn ang="T8">
                  <a:pos x="T0" y="T1"/>
                </a:cxn>
                <a:cxn ang="T9">
                  <a:pos x="T2" y="T3"/>
                </a:cxn>
                <a:cxn ang="T10">
                  <a:pos x="T4" y="T5"/>
                </a:cxn>
                <a:cxn ang="T11">
                  <a:pos x="T6" y="T7"/>
                </a:cxn>
              </a:cxnLst>
              <a:rect l="T12" t="T13" r="T14" b="T15"/>
              <a:pathLst>
                <a:path w="49" h="45">
                  <a:moveTo>
                    <a:pt x="49" y="45"/>
                  </a:moveTo>
                  <a:lnTo>
                    <a:pt x="24" y="0"/>
                  </a:lnTo>
                  <a:lnTo>
                    <a:pt x="0" y="45"/>
                  </a:lnTo>
                  <a:lnTo>
                    <a:pt x="49" y="45"/>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7" name="Line 99"/>
            <p:cNvSpPr>
              <a:spLocks noChangeShapeType="1"/>
            </p:cNvSpPr>
            <p:nvPr/>
          </p:nvSpPr>
          <p:spPr bwMode="auto">
            <a:xfrm flipH="1">
              <a:off x="6542088" y="3617913"/>
              <a:ext cx="93662"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98" name="Freeform 100"/>
            <p:cNvSpPr>
              <a:spLocks/>
            </p:cNvSpPr>
            <p:nvPr/>
          </p:nvSpPr>
          <p:spPr bwMode="auto">
            <a:xfrm>
              <a:off x="6513513" y="3527425"/>
              <a:ext cx="74612" cy="265113"/>
            </a:xfrm>
            <a:custGeom>
              <a:avLst/>
              <a:gdLst>
                <a:gd name="T0" fmla="*/ 0 w 47"/>
                <a:gd name="T1" fmla="*/ 0 h 167"/>
                <a:gd name="T2" fmla="*/ 2147483647 w 47"/>
                <a:gd name="T3" fmla="*/ 0 h 167"/>
                <a:gd name="T4" fmla="*/ 2147483647 w 47"/>
                <a:gd name="T5" fmla="*/ 2147483647 h 167"/>
                <a:gd name="T6" fmla="*/ 0 w 47"/>
                <a:gd name="T7" fmla="*/ 2147483647 h 167"/>
                <a:gd name="T8" fmla="*/ 0 60000 65536"/>
                <a:gd name="T9" fmla="*/ 0 60000 65536"/>
                <a:gd name="T10" fmla="*/ 0 60000 65536"/>
                <a:gd name="T11" fmla="*/ 0 60000 65536"/>
                <a:gd name="T12" fmla="*/ 0 w 47"/>
                <a:gd name="T13" fmla="*/ 0 h 167"/>
                <a:gd name="T14" fmla="*/ 47 w 47"/>
                <a:gd name="T15" fmla="*/ 167 h 167"/>
              </a:gdLst>
              <a:ahLst/>
              <a:cxnLst>
                <a:cxn ang="T8">
                  <a:pos x="T0" y="T1"/>
                </a:cxn>
                <a:cxn ang="T9">
                  <a:pos x="T2" y="T3"/>
                </a:cxn>
                <a:cxn ang="T10">
                  <a:pos x="T4" y="T5"/>
                </a:cxn>
                <a:cxn ang="T11">
                  <a:pos x="T6" y="T7"/>
                </a:cxn>
              </a:cxnLst>
              <a:rect l="T12" t="T13" r="T14" b="T15"/>
              <a:pathLst>
                <a:path w="47" h="167">
                  <a:moveTo>
                    <a:pt x="0" y="0"/>
                  </a:moveTo>
                  <a:lnTo>
                    <a:pt x="47" y="0"/>
                  </a:lnTo>
                  <a:lnTo>
                    <a:pt x="47"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9" name="Line 101"/>
            <p:cNvSpPr>
              <a:spLocks noChangeShapeType="1"/>
            </p:cNvSpPr>
            <p:nvPr/>
          </p:nvSpPr>
          <p:spPr bwMode="auto">
            <a:xfrm flipH="1">
              <a:off x="6334125" y="3659188"/>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0" name="Freeform 102"/>
            <p:cNvSpPr>
              <a:spLocks/>
            </p:cNvSpPr>
            <p:nvPr/>
          </p:nvSpPr>
          <p:spPr bwMode="auto">
            <a:xfrm>
              <a:off x="6418263" y="3460750"/>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8"/>
                  </a:lnTo>
                  <a:lnTo>
                    <a:pt x="0" y="78"/>
                  </a:lnTo>
                  <a:lnTo>
                    <a:pt x="0" y="173"/>
                  </a:lnTo>
                  <a:lnTo>
                    <a:pt x="60" y="173"/>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1" name="Freeform 103"/>
            <p:cNvSpPr>
              <a:spLocks/>
            </p:cNvSpPr>
            <p:nvPr/>
          </p:nvSpPr>
          <p:spPr bwMode="auto">
            <a:xfrm>
              <a:off x="6456363" y="369411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02" name="Oval 104"/>
            <p:cNvSpPr>
              <a:spLocks noChangeArrowheads="1"/>
            </p:cNvSpPr>
            <p:nvPr/>
          </p:nvSpPr>
          <p:spPr bwMode="auto">
            <a:xfrm>
              <a:off x="6489700" y="3505200"/>
              <a:ext cx="46038"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3" name="Oval 105"/>
            <p:cNvSpPr>
              <a:spLocks noChangeArrowheads="1"/>
            </p:cNvSpPr>
            <p:nvPr/>
          </p:nvSpPr>
          <p:spPr bwMode="auto">
            <a:xfrm>
              <a:off x="6489700" y="3770313"/>
              <a:ext cx="46038"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4" name="Line 106"/>
            <p:cNvSpPr>
              <a:spLocks noChangeShapeType="1"/>
            </p:cNvSpPr>
            <p:nvPr/>
          </p:nvSpPr>
          <p:spPr bwMode="auto">
            <a:xfrm flipV="1">
              <a:off x="5605463" y="4378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5" name="Freeform 107"/>
            <p:cNvSpPr>
              <a:spLocks/>
            </p:cNvSpPr>
            <p:nvPr/>
          </p:nvSpPr>
          <p:spPr bwMode="auto">
            <a:xfrm>
              <a:off x="5773738" y="4418013"/>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6"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6" name="Line 108"/>
            <p:cNvSpPr>
              <a:spLocks noChangeShapeType="1"/>
            </p:cNvSpPr>
            <p:nvPr/>
          </p:nvSpPr>
          <p:spPr bwMode="auto">
            <a:xfrm flipH="1">
              <a:off x="5767388" y="4411663"/>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7" name="Freeform 109"/>
            <p:cNvSpPr>
              <a:spLocks/>
            </p:cNvSpPr>
            <p:nvPr/>
          </p:nvSpPr>
          <p:spPr bwMode="auto">
            <a:xfrm>
              <a:off x="5738813" y="432117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8" name="Line 110"/>
            <p:cNvSpPr>
              <a:spLocks noChangeShapeType="1"/>
            </p:cNvSpPr>
            <p:nvPr/>
          </p:nvSpPr>
          <p:spPr bwMode="auto">
            <a:xfrm flipH="1">
              <a:off x="5559425" y="4454525"/>
              <a:ext cx="460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9" name="Freeform 111"/>
            <p:cNvSpPr>
              <a:spLocks/>
            </p:cNvSpPr>
            <p:nvPr/>
          </p:nvSpPr>
          <p:spPr bwMode="auto">
            <a:xfrm>
              <a:off x="5645150" y="4254500"/>
              <a:ext cx="93663" cy="398463"/>
            </a:xfrm>
            <a:custGeom>
              <a:avLst/>
              <a:gdLst>
                <a:gd name="T0" fmla="*/ 2147483647 w 59"/>
                <a:gd name="T1" fmla="*/ 0 h 251"/>
                <a:gd name="T2" fmla="*/ 2147483647 w 59"/>
                <a:gd name="T3" fmla="*/ 2147483647 h 251"/>
                <a:gd name="T4" fmla="*/ 0 w 59"/>
                <a:gd name="T5" fmla="*/ 2147483647 h 251"/>
                <a:gd name="T6" fmla="*/ 0 w 59"/>
                <a:gd name="T7" fmla="*/ 2147483647 h 251"/>
                <a:gd name="T8" fmla="*/ 2147483647 w 59"/>
                <a:gd name="T9" fmla="*/ 2147483647 h 251"/>
                <a:gd name="T10" fmla="*/ 2147483647 w 59"/>
                <a:gd name="T11" fmla="*/ 2147483647 h 251"/>
                <a:gd name="T12" fmla="*/ 0 60000 65536"/>
                <a:gd name="T13" fmla="*/ 0 60000 65536"/>
                <a:gd name="T14" fmla="*/ 0 60000 65536"/>
                <a:gd name="T15" fmla="*/ 0 60000 65536"/>
                <a:gd name="T16" fmla="*/ 0 60000 65536"/>
                <a:gd name="T17" fmla="*/ 0 60000 65536"/>
                <a:gd name="T18" fmla="*/ 0 w 59"/>
                <a:gd name="T19" fmla="*/ 0 h 251"/>
                <a:gd name="T20" fmla="*/ 59 w 59"/>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9" h="251">
                  <a:moveTo>
                    <a:pt x="59" y="0"/>
                  </a:moveTo>
                  <a:lnTo>
                    <a:pt x="59" y="78"/>
                  </a:lnTo>
                  <a:lnTo>
                    <a:pt x="0" y="78"/>
                  </a:lnTo>
                  <a:lnTo>
                    <a:pt x="0" y="173"/>
                  </a:lnTo>
                  <a:lnTo>
                    <a:pt x="59" y="173"/>
                  </a:lnTo>
                  <a:lnTo>
                    <a:pt x="59" y="251"/>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0" name="Freeform 112"/>
            <p:cNvSpPr>
              <a:spLocks/>
            </p:cNvSpPr>
            <p:nvPr/>
          </p:nvSpPr>
          <p:spPr bwMode="auto">
            <a:xfrm>
              <a:off x="5681663" y="448786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11" name="Oval 113"/>
            <p:cNvSpPr>
              <a:spLocks noChangeArrowheads="1"/>
            </p:cNvSpPr>
            <p:nvPr/>
          </p:nvSpPr>
          <p:spPr bwMode="auto">
            <a:xfrm>
              <a:off x="5716588" y="4298950"/>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2" name="Oval 114"/>
            <p:cNvSpPr>
              <a:spLocks noChangeArrowheads="1"/>
            </p:cNvSpPr>
            <p:nvPr/>
          </p:nvSpPr>
          <p:spPr bwMode="auto">
            <a:xfrm>
              <a:off x="5716588" y="4562475"/>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3" name="Line 115"/>
            <p:cNvSpPr>
              <a:spLocks noChangeShapeType="1"/>
            </p:cNvSpPr>
            <p:nvPr/>
          </p:nvSpPr>
          <p:spPr bwMode="auto">
            <a:xfrm flipV="1">
              <a:off x="5992813" y="4378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4" name="Freeform 116"/>
            <p:cNvSpPr>
              <a:spLocks/>
            </p:cNvSpPr>
            <p:nvPr/>
          </p:nvSpPr>
          <p:spPr bwMode="auto">
            <a:xfrm>
              <a:off x="6162675" y="4418013"/>
              <a:ext cx="77788" cy="73025"/>
            </a:xfrm>
            <a:custGeom>
              <a:avLst/>
              <a:gdLst>
                <a:gd name="T0" fmla="*/ 2147483647 w 49"/>
                <a:gd name="T1" fmla="*/ 2147483647 h 46"/>
                <a:gd name="T2" fmla="*/ 2147483647 w 49"/>
                <a:gd name="T3" fmla="*/ 0 h 46"/>
                <a:gd name="T4" fmla="*/ 0 w 49"/>
                <a:gd name="T5" fmla="*/ 2147483647 h 46"/>
                <a:gd name="T6" fmla="*/ 2147483647 w 49"/>
                <a:gd name="T7" fmla="*/ 2147483647 h 46"/>
                <a:gd name="T8" fmla="*/ 0 60000 65536"/>
                <a:gd name="T9" fmla="*/ 0 60000 65536"/>
                <a:gd name="T10" fmla="*/ 0 60000 65536"/>
                <a:gd name="T11" fmla="*/ 0 60000 65536"/>
                <a:gd name="T12" fmla="*/ 0 w 49"/>
                <a:gd name="T13" fmla="*/ 0 h 46"/>
                <a:gd name="T14" fmla="*/ 49 w 49"/>
                <a:gd name="T15" fmla="*/ 46 h 46"/>
              </a:gdLst>
              <a:ahLst/>
              <a:cxnLst>
                <a:cxn ang="T8">
                  <a:pos x="T0" y="T1"/>
                </a:cxn>
                <a:cxn ang="T9">
                  <a:pos x="T2" y="T3"/>
                </a:cxn>
                <a:cxn ang="T10">
                  <a:pos x="T4" y="T5"/>
                </a:cxn>
                <a:cxn ang="T11">
                  <a:pos x="T6" y="T7"/>
                </a:cxn>
              </a:cxnLst>
              <a:rect l="T12" t="T13" r="T14" b="T15"/>
              <a:pathLst>
                <a:path w="49" h="46">
                  <a:moveTo>
                    <a:pt x="49" y="46"/>
                  </a:moveTo>
                  <a:lnTo>
                    <a:pt x="25" y="0"/>
                  </a:lnTo>
                  <a:lnTo>
                    <a:pt x="0" y="46"/>
                  </a:lnTo>
                  <a:lnTo>
                    <a:pt x="49"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5" name="Line 117"/>
            <p:cNvSpPr>
              <a:spLocks noChangeShapeType="1"/>
            </p:cNvSpPr>
            <p:nvPr/>
          </p:nvSpPr>
          <p:spPr bwMode="auto">
            <a:xfrm flipH="1">
              <a:off x="6154738" y="4411663"/>
              <a:ext cx="93662"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6" name="Freeform 118"/>
            <p:cNvSpPr>
              <a:spLocks/>
            </p:cNvSpPr>
            <p:nvPr/>
          </p:nvSpPr>
          <p:spPr bwMode="auto">
            <a:xfrm>
              <a:off x="6126163" y="432117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7" name="Line 119"/>
            <p:cNvSpPr>
              <a:spLocks noChangeShapeType="1"/>
            </p:cNvSpPr>
            <p:nvPr/>
          </p:nvSpPr>
          <p:spPr bwMode="auto">
            <a:xfrm flipH="1">
              <a:off x="5946775" y="4454525"/>
              <a:ext cx="460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8" name="Freeform 120"/>
            <p:cNvSpPr>
              <a:spLocks/>
            </p:cNvSpPr>
            <p:nvPr/>
          </p:nvSpPr>
          <p:spPr bwMode="auto">
            <a:xfrm>
              <a:off x="6032500" y="4254500"/>
              <a:ext cx="93663" cy="398463"/>
            </a:xfrm>
            <a:custGeom>
              <a:avLst/>
              <a:gdLst>
                <a:gd name="T0" fmla="*/ 2147483647 w 59"/>
                <a:gd name="T1" fmla="*/ 0 h 251"/>
                <a:gd name="T2" fmla="*/ 2147483647 w 59"/>
                <a:gd name="T3" fmla="*/ 2147483647 h 251"/>
                <a:gd name="T4" fmla="*/ 0 w 59"/>
                <a:gd name="T5" fmla="*/ 2147483647 h 251"/>
                <a:gd name="T6" fmla="*/ 0 w 59"/>
                <a:gd name="T7" fmla="*/ 2147483647 h 251"/>
                <a:gd name="T8" fmla="*/ 2147483647 w 59"/>
                <a:gd name="T9" fmla="*/ 2147483647 h 251"/>
                <a:gd name="T10" fmla="*/ 2147483647 w 59"/>
                <a:gd name="T11" fmla="*/ 2147483647 h 251"/>
                <a:gd name="T12" fmla="*/ 0 60000 65536"/>
                <a:gd name="T13" fmla="*/ 0 60000 65536"/>
                <a:gd name="T14" fmla="*/ 0 60000 65536"/>
                <a:gd name="T15" fmla="*/ 0 60000 65536"/>
                <a:gd name="T16" fmla="*/ 0 60000 65536"/>
                <a:gd name="T17" fmla="*/ 0 60000 65536"/>
                <a:gd name="T18" fmla="*/ 0 w 59"/>
                <a:gd name="T19" fmla="*/ 0 h 251"/>
                <a:gd name="T20" fmla="*/ 59 w 59"/>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9" h="251">
                  <a:moveTo>
                    <a:pt x="59" y="0"/>
                  </a:moveTo>
                  <a:lnTo>
                    <a:pt x="59" y="78"/>
                  </a:lnTo>
                  <a:lnTo>
                    <a:pt x="0" y="78"/>
                  </a:lnTo>
                  <a:lnTo>
                    <a:pt x="0" y="173"/>
                  </a:lnTo>
                  <a:lnTo>
                    <a:pt x="59" y="173"/>
                  </a:lnTo>
                  <a:lnTo>
                    <a:pt x="59" y="251"/>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9" name="Freeform 121"/>
            <p:cNvSpPr>
              <a:spLocks/>
            </p:cNvSpPr>
            <p:nvPr/>
          </p:nvSpPr>
          <p:spPr bwMode="auto">
            <a:xfrm>
              <a:off x="6069013" y="448786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20" name="Oval 122"/>
            <p:cNvSpPr>
              <a:spLocks noChangeArrowheads="1"/>
            </p:cNvSpPr>
            <p:nvPr/>
          </p:nvSpPr>
          <p:spPr bwMode="auto">
            <a:xfrm>
              <a:off x="6103938" y="4298950"/>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21" name="Oval 123"/>
            <p:cNvSpPr>
              <a:spLocks noChangeArrowheads="1"/>
            </p:cNvSpPr>
            <p:nvPr/>
          </p:nvSpPr>
          <p:spPr bwMode="auto">
            <a:xfrm>
              <a:off x="6103938" y="4562475"/>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22" name="Freeform 124"/>
            <p:cNvSpPr>
              <a:spLocks/>
            </p:cNvSpPr>
            <p:nvPr/>
          </p:nvSpPr>
          <p:spPr bwMode="auto">
            <a:xfrm>
              <a:off x="5800725" y="2351088"/>
              <a:ext cx="74613" cy="150812"/>
            </a:xfrm>
            <a:custGeom>
              <a:avLst/>
              <a:gdLst>
                <a:gd name="T0" fmla="*/ 0 w 47"/>
                <a:gd name="T1" fmla="*/ 0 h 95"/>
                <a:gd name="T2" fmla="*/ 2147483647 w 47"/>
                <a:gd name="T3" fmla="*/ 2147483647 h 95"/>
                <a:gd name="T4" fmla="*/ 0 w 47"/>
                <a:gd name="T5" fmla="*/ 2147483647 h 95"/>
                <a:gd name="T6" fmla="*/ 0 w 47"/>
                <a:gd name="T7" fmla="*/ 0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0" y="0"/>
                  </a:moveTo>
                  <a:lnTo>
                    <a:pt x="47"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123" name="Freeform 125"/>
            <p:cNvSpPr>
              <a:spLocks/>
            </p:cNvSpPr>
            <p:nvPr/>
          </p:nvSpPr>
          <p:spPr bwMode="auto">
            <a:xfrm>
              <a:off x="5800725" y="1693863"/>
              <a:ext cx="74613" cy="150812"/>
            </a:xfrm>
            <a:custGeom>
              <a:avLst/>
              <a:gdLst>
                <a:gd name="T0" fmla="*/ 0 w 47"/>
                <a:gd name="T1" fmla="*/ 0 h 95"/>
                <a:gd name="T2" fmla="*/ 2147483647 w 47"/>
                <a:gd name="T3" fmla="*/ 2147483647 h 95"/>
                <a:gd name="T4" fmla="*/ 0 w 47"/>
                <a:gd name="T5" fmla="*/ 2147483647 h 95"/>
                <a:gd name="T6" fmla="*/ 0 w 47"/>
                <a:gd name="T7" fmla="*/ 0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0" y="0"/>
                  </a:moveTo>
                  <a:lnTo>
                    <a:pt x="47" y="48"/>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124" name="Freeform 126"/>
            <p:cNvSpPr>
              <a:spLocks/>
            </p:cNvSpPr>
            <p:nvPr/>
          </p:nvSpPr>
          <p:spPr bwMode="auto">
            <a:xfrm>
              <a:off x="6069013" y="2620963"/>
              <a:ext cx="387350" cy="76200"/>
            </a:xfrm>
            <a:custGeom>
              <a:avLst/>
              <a:gdLst>
                <a:gd name="T0" fmla="*/ 0 w 244"/>
                <a:gd name="T1" fmla="*/ 0 h 48"/>
                <a:gd name="T2" fmla="*/ 0 w 244"/>
                <a:gd name="T3" fmla="*/ 2147483647 h 48"/>
                <a:gd name="T4" fmla="*/ 2147483647 w 244"/>
                <a:gd name="T5" fmla="*/ 2147483647 h 48"/>
                <a:gd name="T6" fmla="*/ 0 60000 65536"/>
                <a:gd name="T7" fmla="*/ 0 60000 65536"/>
                <a:gd name="T8" fmla="*/ 0 60000 65536"/>
                <a:gd name="T9" fmla="*/ 0 w 244"/>
                <a:gd name="T10" fmla="*/ 0 h 48"/>
                <a:gd name="T11" fmla="*/ 244 w 244"/>
                <a:gd name="T12" fmla="*/ 48 h 48"/>
              </a:gdLst>
              <a:ahLst/>
              <a:cxnLst>
                <a:cxn ang="T6">
                  <a:pos x="T0" y="T1"/>
                </a:cxn>
                <a:cxn ang="T7">
                  <a:pos x="T2" y="T3"/>
                </a:cxn>
                <a:cxn ang="T8">
                  <a:pos x="T4" y="T5"/>
                </a:cxn>
              </a:cxnLst>
              <a:rect l="T9" t="T10" r="T11" b="T12"/>
              <a:pathLst>
                <a:path w="244" h="48">
                  <a:moveTo>
                    <a:pt x="0" y="0"/>
                  </a:moveTo>
                  <a:lnTo>
                    <a:pt x="0" y="48"/>
                  </a:lnTo>
                  <a:lnTo>
                    <a:pt x="244" y="48"/>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25" name="Line 127"/>
            <p:cNvSpPr>
              <a:spLocks noChangeShapeType="1"/>
            </p:cNvSpPr>
            <p:nvPr/>
          </p:nvSpPr>
          <p:spPr bwMode="auto">
            <a:xfrm>
              <a:off x="6069013" y="1855788"/>
              <a:ext cx="0" cy="3683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6" name="Line 128"/>
            <p:cNvSpPr>
              <a:spLocks noChangeShapeType="1"/>
            </p:cNvSpPr>
            <p:nvPr/>
          </p:nvSpPr>
          <p:spPr bwMode="auto">
            <a:xfrm>
              <a:off x="6069013" y="1381125"/>
              <a:ext cx="0" cy="1905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7" name="Line 129"/>
            <p:cNvSpPr>
              <a:spLocks noChangeShapeType="1"/>
            </p:cNvSpPr>
            <p:nvPr/>
          </p:nvSpPr>
          <p:spPr bwMode="auto">
            <a:xfrm>
              <a:off x="6456363" y="1968500"/>
              <a:ext cx="0" cy="255588"/>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8" name="Oval 130"/>
            <p:cNvSpPr>
              <a:spLocks noChangeArrowheads="1"/>
            </p:cNvSpPr>
            <p:nvPr/>
          </p:nvSpPr>
          <p:spPr bwMode="auto">
            <a:xfrm>
              <a:off x="6427788" y="2109788"/>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29" name="Line 131"/>
            <p:cNvSpPr>
              <a:spLocks noChangeShapeType="1"/>
            </p:cNvSpPr>
            <p:nvPr/>
          </p:nvSpPr>
          <p:spPr bwMode="auto">
            <a:xfrm>
              <a:off x="6456363" y="2620963"/>
              <a:ext cx="0" cy="1936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0" name="Oval 132"/>
            <p:cNvSpPr>
              <a:spLocks noChangeArrowheads="1"/>
            </p:cNvSpPr>
            <p:nvPr/>
          </p:nvSpPr>
          <p:spPr bwMode="auto">
            <a:xfrm>
              <a:off x="6040438" y="2024063"/>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1" name="Oval 133"/>
            <p:cNvSpPr>
              <a:spLocks noChangeArrowheads="1"/>
            </p:cNvSpPr>
            <p:nvPr/>
          </p:nvSpPr>
          <p:spPr bwMode="auto">
            <a:xfrm>
              <a:off x="6040438" y="1354138"/>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2" name="Oval 134"/>
            <p:cNvSpPr>
              <a:spLocks noChangeArrowheads="1"/>
            </p:cNvSpPr>
            <p:nvPr/>
          </p:nvSpPr>
          <p:spPr bwMode="auto">
            <a:xfrm>
              <a:off x="5710238" y="1354138"/>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3" name="Oval 135"/>
            <p:cNvSpPr>
              <a:spLocks noChangeArrowheads="1"/>
            </p:cNvSpPr>
            <p:nvPr/>
          </p:nvSpPr>
          <p:spPr bwMode="auto">
            <a:xfrm>
              <a:off x="6427788" y="2673350"/>
              <a:ext cx="57150" cy="55563"/>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4" name="Line 136"/>
            <p:cNvSpPr>
              <a:spLocks noChangeShapeType="1"/>
            </p:cNvSpPr>
            <p:nvPr/>
          </p:nvSpPr>
          <p:spPr bwMode="auto">
            <a:xfrm>
              <a:off x="6400800" y="2814638"/>
              <a:ext cx="112713" cy="0"/>
            </a:xfrm>
            <a:prstGeom prst="line">
              <a:avLst/>
            </a:prstGeom>
            <a:noFill/>
            <a:ln w="11113">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5" name="Line 137"/>
            <p:cNvSpPr>
              <a:spLocks noChangeShapeType="1"/>
            </p:cNvSpPr>
            <p:nvPr/>
          </p:nvSpPr>
          <p:spPr bwMode="auto">
            <a:xfrm flipV="1">
              <a:off x="5937250" y="1693863"/>
              <a:ext cx="0" cy="150812"/>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6" name="Freeform 138"/>
            <p:cNvSpPr>
              <a:spLocks/>
            </p:cNvSpPr>
            <p:nvPr/>
          </p:nvSpPr>
          <p:spPr bwMode="auto">
            <a:xfrm>
              <a:off x="6105525" y="1733550"/>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4"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37" name="Line 139"/>
            <p:cNvSpPr>
              <a:spLocks noChangeShapeType="1"/>
            </p:cNvSpPr>
            <p:nvPr/>
          </p:nvSpPr>
          <p:spPr bwMode="auto">
            <a:xfrm flipH="1">
              <a:off x="6099175" y="1727200"/>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8" name="Freeform 140"/>
            <p:cNvSpPr>
              <a:spLocks/>
            </p:cNvSpPr>
            <p:nvPr/>
          </p:nvSpPr>
          <p:spPr bwMode="auto">
            <a:xfrm>
              <a:off x="6069013" y="1638300"/>
              <a:ext cx="74612" cy="263525"/>
            </a:xfrm>
            <a:custGeom>
              <a:avLst/>
              <a:gdLst>
                <a:gd name="T0" fmla="*/ 0 w 47"/>
                <a:gd name="T1" fmla="*/ 0 h 166"/>
                <a:gd name="T2" fmla="*/ 2147483647 w 47"/>
                <a:gd name="T3" fmla="*/ 0 h 166"/>
                <a:gd name="T4" fmla="*/ 2147483647 w 47"/>
                <a:gd name="T5" fmla="*/ 2147483647 h 166"/>
                <a:gd name="T6" fmla="*/ 0 w 47"/>
                <a:gd name="T7" fmla="*/ 2147483647 h 166"/>
                <a:gd name="T8" fmla="*/ 0 60000 65536"/>
                <a:gd name="T9" fmla="*/ 0 60000 65536"/>
                <a:gd name="T10" fmla="*/ 0 60000 65536"/>
                <a:gd name="T11" fmla="*/ 0 60000 65536"/>
                <a:gd name="T12" fmla="*/ 0 w 47"/>
                <a:gd name="T13" fmla="*/ 0 h 166"/>
                <a:gd name="T14" fmla="*/ 47 w 47"/>
                <a:gd name="T15" fmla="*/ 166 h 166"/>
              </a:gdLst>
              <a:ahLst/>
              <a:cxnLst>
                <a:cxn ang="T8">
                  <a:pos x="T0" y="T1"/>
                </a:cxn>
                <a:cxn ang="T9">
                  <a:pos x="T2" y="T3"/>
                </a:cxn>
                <a:cxn ang="T10">
                  <a:pos x="T4" y="T5"/>
                </a:cxn>
                <a:cxn ang="T11">
                  <a:pos x="T6" y="T7"/>
                </a:cxn>
              </a:cxnLst>
              <a:rect l="T12" t="T13" r="T14" b="T15"/>
              <a:pathLst>
                <a:path w="47" h="166">
                  <a:moveTo>
                    <a:pt x="0" y="0"/>
                  </a:moveTo>
                  <a:lnTo>
                    <a:pt x="47" y="0"/>
                  </a:lnTo>
                  <a:lnTo>
                    <a:pt x="47" y="166"/>
                  </a:lnTo>
                  <a:lnTo>
                    <a:pt x="0" y="166"/>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39" name="Line 141"/>
            <p:cNvSpPr>
              <a:spLocks noChangeShapeType="1"/>
            </p:cNvSpPr>
            <p:nvPr/>
          </p:nvSpPr>
          <p:spPr bwMode="auto">
            <a:xfrm flipH="1">
              <a:off x="5889625" y="1770063"/>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0" name="Freeform 142"/>
            <p:cNvSpPr>
              <a:spLocks/>
            </p:cNvSpPr>
            <p:nvPr/>
          </p:nvSpPr>
          <p:spPr bwMode="auto">
            <a:xfrm>
              <a:off x="5973763" y="1571625"/>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7"/>
                  </a:lnTo>
                  <a:lnTo>
                    <a:pt x="0" y="77"/>
                  </a:lnTo>
                  <a:lnTo>
                    <a:pt x="0" y="172"/>
                  </a:lnTo>
                  <a:lnTo>
                    <a:pt x="60" y="172"/>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1" name="Freeform 143"/>
            <p:cNvSpPr>
              <a:spLocks/>
            </p:cNvSpPr>
            <p:nvPr/>
          </p:nvSpPr>
          <p:spPr bwMode="auto">
            <a:xfrm>
              <a:off x="6013450" y="1803400"/>
              <a:ext cx="55563" cy="84138"/>
            </a:xfrm>
            <a:custGeom>
              <a:avLst/>
              <a:gdLst>
                <a:gd name="T0" fmla="*/ 0 w 35"/>
                <a:gd name="T1" fmla="*/ 2147483647 h 53"/>
                <a:gd name="T2" fmla="*/ 2147483647 w 35"/>
                <a:gd name="T3" fmla="*/ 2147483647 h 53"/>
                <a:gd name="T4" fmla="*/ 0 w 35"/>
                <a:gd name="T5" fmla="*/ 0 h 53"/>
                <a:gd name="T6" fmla="*/ 0 w 35"/>
                <a:gd name="T7" fmla="*/ 2147483647 h 53"/>
                <a:gd name="T8" fmla="*/ 0 60000 65536"/>
                <a:gd name="T9" fmla="*/ 0 60000 65536"/>
                <a:gd name="T10" fmla="*/ 0 60000 65536"/>
                <a:gd name="T11" fmla="*/ 0 60000 65536"/>
                <a:gd name="T12" fmla="*/ 0 w 35"/>
                <a:gd name="T13" fmla="*/ 0 h 53"/>
                <a:gd name="T14" fmla="*/ 35 w 35"/>
                <a:gd name="T15" fmla="*/ 53 h 53"/>
              </a:gdLst>
              <a:ahLst/>
              <a:cxnLst>
                <a:cxn ang="T8">
                  <a:pos x="T0" y="T1"/>
                </a:cxn>
                <a:cxn ang="T9">
                  <a:pos x="T2" y="T3"/>
                </a:cxn>
                <a:cxn ang="T10">
                  <a:pos x="T4" y="T5"/>
                </a:cxn>
                <a:cxn ang="T11">
                  <a:pos x="T6" y="T7"/>
                </a:cxn>
              </a:cxnLst>
              <a:rect l="T12" t="T13" r="T14" b="T15"/>
              <a:pathLst>
                <a:path w="35" h="53">
                  <a:moveTo>
                    <a:pt x="0" y="53"/>
                  </a:moveTo>
                  <a:lnTo>
                    <a:pt x="35" y="26"/>
                  </a:lnTo>
                  <a:lnTo>
                    <a:pt x="0" y="0"/>
                  </a:lnTo>
                  <a:lnTo>
                    <a:pt x="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42" name="Oval 144"/>
            <p:cNvSpPr>
              <a:spLocks noChangeArrowheads="1"/>
            </p:cNvSpPr>
            <p:nvPr/>
          </p:nvSpPr>
          <p:spPr bwMode="auto">
            <a:xfrm>
              <a:off x="6046788" y="1614488"/>
              <a:ext cx="44450" cy="460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3" name="Oval 145"/>
            <p:cNvSpPr>
              <a:spLocks noChangeArrowheads="1"/>
            </p:cNvSpPr>
            <p:nvPr/>
          </p:nvSpPr>
          <p:spPr bwMode="auto">
            <a:xfrm>
              <a:off x="6046788" y="1879600"/>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4" name="Line 146"/>
            <p:cNvSpPr>
              <a:spLocks noChangeShapeType="1"/>
            </p:cNvSpPr>
            <p:nvPr/>
          </p:nvSpPr>
          <p:spPr bwMode="auto">
            <a:xfrm flipV="1">
              <a:off x="6324600" y="1693863"/>
              <a:ext cx="0" cy="150812"/>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5" name="Freeform 147"/>
            <p:cNvSpPr>
              <a:spLocks/>
            </p:cNvSpPr>
            <p:nvPr/>
          </p:nvSpPr>
          <p:spPr bwMode="auto">
            <a:xfrm>
              <a:off x="6492875" y="1733550"/>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5"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6" name="Line 148"/>
            <p:cNvSpPr>
              <a:spLocks noChangeShapeType="1"/>
            </p:cNvSpPr>
            <p:nvPr/>
          </p:nvSpPr>
          <p:spPr bwMode="auto">
            <a:xfrm flipH="1">
              <a:off x="6486525" y="1727200"/>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7" name="Freeform 149"/>
            <p:cNvSpPr>
              <a:spLocks/>
            </p:cNvSpPr>
            <p:nvPr/>
          </p:nvSpPr>
          <p:spPr bwMode="auto">
            <a:xfrm>
              <a:off x="6456363" y="1638300"/>
              <a:ext cx="76200" cy="263525"/>
            </a:xfrm>
            <a:custGeom>
              <a:avLst/>
              <a:gdLst>
                <a:gd name="T0" fmla="*/ 0 w 48"/>
                <a:gd name="T1" fmla="*/ 0 h 166"/>
                <a:gd name="T2" fmla="*/ 2147483647 w 48"/>
                <a:gd name="T3" fmla="*/ 0 h 166"/>
                <a:gd name="T4" fmla="*/ 2147483647 w 48"/>
                <a:gd name="T5" fmla="*/ 2147483647 h 166"/>
                <a:gd name="T6" fmla="*/ 0 w 48"/>
                <a:gd name="T7" fmla="*/ 2147483647 h 166"/>
                <a:gd name="T8" fmla="*/ 0 60000 65536"/>
                <a:gd name="T9" fmla="*/ 0 60000 65536"/>
                <a:gd name="T10" fmla="*/ 0 60000 65536"/>
                <a:gd name="T11" fmla="*/ 0 60000 65536"/>
                <a:gd name="T12" fmla="*/ 0 w 48"/>
                <a:gd name="T13" fmla="*/ 0 h 166"/>
                <a:gd name="T14" fmla="*/ 48 w 48"/>
                <a:gd name="T15" fmla="*/ 166 h 166"/>
              </a:gdLst>
              <a:ahLst/>
              <a:cxnLst>
                <a:cxn ang="T8">
                  <a:pos x="T0" y="T1"/>
                </a:cxn>
                <a:cxn ang="T9">
                  <a:pos x="T2" y="T3"/>
                </a:cxn>
                <a:cxn ang="T10">
                  <a:pos x="T4" y="T5"/>
                </a:cxn>
                <a:cxn ang="T11">
                  <a:pos x="T6" y="T7"/>
                </a:cxn>
              </a:cxnLst>
              <a:rect l="T12" t="T13" r="T14" b="T15"/>
              <a:pathLst>
                <a:path w="48" h="166">
                  <a:moveTo>
                    <a:pt x="0" y="0"/>
                  </a:moveTo>
                  <a:lnTo>
                    <a:pt x="48" y="0"/>
                  </a:lnTo>
                  <a:lnTo>
                    <a:pt x="48" y="166"/>
                  </a:lnTo>
                  <a:lnTo>
                    <a:pt x="0" y="166"/>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8" name="Line 150"/>
            <p:cNvSpPr>
              <a:spLocks noChangeShapeType="1"/>
            </p:cNvSpPr>
            <p:nvPr/>
          </p:nvSpPr>
          <p:spPr bwMode="auto">
            <a:xfrm flipH="1">
              <a:off x="6276975" y="1770063"/>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9" name="Freeform 151"/>
            <p:cNvSpPr>
              <a:spLocks/>
            </p:cNvSpPr>
            <p:nvPr/>
          </p:nvSpPr>
          <p:spPr bwMode="auto">
            <a:xfrm>
              <a:off x="6361113" y="1571625"/>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7"/>
                  </a:lnTo>
                  <a:lnTo>
                    <a:pt x="0" y="77"/>
                  </a:lnTo>
                  <a:lnTo>
                    <a:pt x="0" y="172"/>
                  </a:lnTo>
                  <a:lnTo>
                    <a:pt x="60" y="172"/>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0" name="Freeform 152"/>
            <p:cNvSpPr>
              <a:spLocks/>
            </p:cNvSpPr>
            <p:nvPr/>
          </p:nvSpPr>
          <p:spPr bwMode="auto">
            <a:xfrm>
              <a:off x="6400800" y="1803400"/>
              <a:ext cx="55563" cy="84138"/>
            </a:xfrm>
            <a:custGeom>
              <a:avLst/>
              <a:gdLst>
                <a:gd name="T0" fmla="*/ 0 w 35"/>
                <a:gd name="T1" fmla="*/ 2147483647 h 53"/>
                <a:gd name="T2" fmla="*/ 2147483647 w 35"/>
                <a:gd name="T3" fmla="*/ 2147483647 h 53"/>
                <a:gd name="T4" fmla="*/ 0 w 35"/>
                <a:gd name="T5" fmla="*/ 0 h 53"/>
                <a:gd name="T6" fmla="*/ 0 w 35"/>
                <a:gd name="T7" fmla="*/ 2147483647 h 53"/>
                <a:gd name="T8" fmla="*/ 0 60000 65536"/>
                <a:gd name="T9" fmla="*/ 0 60000 65536"/>
                <a:gd name="T10" fmla="*/ 0 60000 65536"/>
                <a:gd name="T11" fmla="*/ 0 60000 65536"/>
                <a:gd name="T12" fmla="*/ 0 w 35"/>
                <a:gd name="T13" fmla="*/ 0 h 53"/>
                <a:gd name="T14" fmla="*/ 35 w 35"/>
                <a:gd name="T15" fmla="*/ 53 h 53"/>
              </a:gdLst>
              <a:ahLst/>
              <a:cxnLst>
                <a:cxn ang="T8">
                  <a:pos x="T0" y="T1"/>
                </a:cxn>
                <a:cxn ang="T9">
                  <a:pos x="T2" y="T3"/>
                </a:cxn>
                <a:cxn ang="T10">
                  <a:pos x="T4" y="T5"/>
                </a:cxn>
                <a:cxn ang="T11">
                  <a:pos x="T6" y="T7"/>
                </a:cxn>
              </a:cxnLst>
              <a:rect l="T12" t="T13" r="T14" b="T15"/>
              <a:pathLst>
                <a:path w="35" h="53">
                  <a:moveTo>
                    <a:pt x="0" y="53"/>
                  </a:moveTo>
                  <a:lnTo>
                    <a:pt x="35" y="26"/>
                  </a:lnTo>
                  <a:lnTo>
                    <a:pt x="0" y="0"/>
                  </a:lnTo>
                  <a:lnTo>
                    <a:pt x="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51" name="Oval 153"/>
            <p:cNvSpPr>
              <a:spLocks noChangeArrowheads="1"/>
            </p:cNvSpPr>
            <p:nvPr/>
          </p:nvSpPr>
          <p:spPr bwMode="auto">
            <a:xfrm>
              <a:off x="6434138" y="1614488"/>
              <a:ext cx="46037" cy="460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2" name="Oval 154"/>
            <p:cNvSpPr>
              <a:spLocks noChangeArrowheads="1"/>
            </p:cNvSpPr>
            <p:nvPr/>
          </p:nvSpPr>
          <p:spPr bwMode="auto">
            <a:xfrm>
              <a:off x="6434138" y="1879600"/>
              <a:ext cx="46037"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3" name="Line 155"/>
            <p:cNvSpPr>
              <a:spLocks noChangeShapeType="1"/>
            </p:cNvSpPr>
            <p:nvPr/>
          </p:nvSpPr>
          <p:spPr bwMode="auto">
            <a:xfrm flipV="1">
              <a:off x="5937250" y="2346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4" name="Freeform 156"/>
            <p:cNvSpPr>
              <a:spLocks/>
            </p:cNvSpPr>
            <p:nvPr/>
          </p:nvSpPr>
          <p:spPr bwMode="auto">
            <a:xfrm>
              <a:off x="6105525" y="2386013"/>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4"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5" name="Line 157"/>
            <p:cNvSpPr>
              <a:spLocks noChangeShapeType="1"/>
            </p:cNvSpPr>
            <p:nvPr/>
          </p:nvSpPr>
          <p:spPr bwMode="auto">
            <a:xfrm flipH="1">
              <a:off x="6099175" y="2379663"/>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6" name="Freeform 158"/>
            <p:cNvSpPr>
              <a:spLocks/>
            </p:cNvSpPr>
            <p:nvPr/>
          </p:nvSpPr>
          <p:spPr bwMode="auto">
            <a:xfrm>
              <a:off x="6069013" y="2289175"/>
              <a:ext cx="74612" cy="265113"/>
            </a:xfrm>
            <a:custGeom>
              <a:avLst/>
              <a:gdLst>
                <a:gd name="T0" fmla="*/ 0 w 47"/>
                <a:gd name="T1" fmla="*/ 0 h 167"/>
                <a:gd name="T2" fmla="*/ 2147483647 w 47"/>
                <a:gd name="T3" fmla="*/ 0 h 167"/>
                <a:gd name="T4" fmla="*/ 2147483647 w 47"/>
                <a:gd name="T5" fmla="*/ 2147483647 h 167"/>
                <a:gd name="T6" fmla="*/ 0 w 47"/>
                <a:gd name="T7" fmla="*/ 2147483647 h 167"/>
                <a:gd name="T8" fmla="*/ 0 60000 65536"/>
                <a:gd name="T9" fmla="*/ 0 60000 65536"/>
                <a:gd name="T10" fmla="*/ 0 60000 65536"/>
                <a:gd name="T11" fmla="*/ 0 60000 65536"/>
                <a:gd name="T12" fmla="*/ 0 w 47"/>
                <a:gd name="T13" fmla="*/ 0 h 167"/>
                <a:gd name="T14" fmla="*/ 47 w 47"/>
                <a:gd name="T15" fmla="*/ 167 h 167"/>
              </a:gdLst>
              <a:ahLst/>
              <a:cxnLst>
                <a:cxn ang="T8">
                  <a:pos x="T0" y="T1"/>
                </a:cxn>
                <a:cxn ang="T9">
                  <a:pos x="T2" y="T3"/>
                </a:cxn>
                <a:cxn ang="T10">
                  <a:pos x="T4" y="T5"/>
                </a:cxn>
                <a:cxn ang="T11">
                  <a:pos x="T6" y="T7"/>
                </a:cxn>
              </a:cxnLst>
              <a:rect l="T12" t="T13" r="T14" b="T15"/>
              <a:pathLst>
                <a:path w="47" h="167">
                  <a:moveTo>
                    <a:pt x="0" y="0"/>
                  </a:moveTo>
                  <a:lnTo>
                    <a:pt x="47" y="0"/>
                  </a:lnTo>
                  <a:lnTo>
                    <a:pt x="47"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7" name="Line 159"/>
            <p:cNvSpPr>
              <a:spLocks noChangeShapeType="1"/>
            </p:cNvSpPr>
            <p:nvPr/>
          </p:nvSpPr>
          <p:spPr bwMode="auto">
            <a:xfrm flipH="1">
              <a:off x="5889625" y="2422525"/>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8" name="Freeform 160"/>
            <p:cNvSpPr>
              <a:spLocks/>
            </p:cNvSpPr>
            <p:nvPr/>
          </p:nvSpPr>
          <p:spPr bwMode="auto">
            <a:xfrm>
              <a:off x="5973763" y="2224088"/>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7"/>
                  </a:lnTo>
                  <a:lnTo>
                    <a:pt x="0" y="77"/>
                  </a:lnTo>
                  <a:lnTo>
                    <a:pt x="0" y="172"/>
                  </a:lnTo>
                  <a:lnTo>
                    <a:pt x="60" y="172"/>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9" name="Freeform 161"/>
            <p:cNvSpPr>
              <a:spLocks/>
            </p:cNvSpPr>
            <p:nvPr/>
          </p:nvSpPr>
          <p:spPr bwMode="auto">
            <a:xfrm>
              <a:off x="6013450" y="2455863"/>
              <a:ext cx="55563" cy="82550"/>
            </a:xfrm>
            <a:custGeom>
              <a:avLst/>
              <a:gdLst>
                <a:gd name="T0" fmla="*/ 0 w 35"/>
                <a:gd name="T1" fmla="*/ 2147483647 h 52"/>
                <a:gd name="T2" fmla="*/ 2147483647 w 35"/>
                <a:gd name="T3" fmla="*/ 2147483647 h 52"/>
                <a:gd name="T4" fmla="*/ 0 w 35"/>
                <a:gd name="T5" fmla="*/ 0 h 52"/>
                <a:gd name="T6" fmla="*/ 0 w 35"/>
                <a:gd name="T7" fmla="*/ 2147483647 h 52"/>
                <a:gd name="T8" fmla="*/ 0 60000 65536"/>
                <a:gd name="T9" fmla="*/ 0 60000 65536"/>
                <a:gd name="T10" fmla="*/ 0 60000 65536"/>
                <a:gd name="T11" fmla="*/ 0 60000 65536"/>
                <a:gd name="T12" fmla="*/ 0 w 35"/>
                <a:gd name="T13" fmla="*/ 0 h 52"/>
                <a:gd name="T14" fmla="*/ 35 w 35"/>
                <a:gd name="T15" fmla="*/ 52 h 52"/>
              </a:gdLst>
              <a:ahLst/>
              <a:cxnLst>
                <a:cxn ang="T8">
                  <a:pos x="T0" y="T1"/>
                </a:cxn>
                <a:cxn ang="T9">
                  <a:pos x="T2" y="T3"/>
                </a:cxn>
                <a:cxn ang="T10">
                  <a:pos x="T4" y="T5"/>
                </a:cxn>
                <a:cxn ang="T11">
                  <a:pos x="T6" y="T7"/>
                </a:cxn>
              </a:cxnLst>
              <a:rect l="T12" t="T13" r="T14" b="T15"/>
              <a:pathLst>
                <a:path w="35" h="52">
                  <a:moveTo>
                    <a:pt x="0" y="52"/>
                  </a:moveTo>
                  <a:lnTo>
                    <a:pt x="35"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60" name="Oval 162"/>
            <p:cNvSpPr>
              <a:spLocks noChangeArrowheads="1"/>
            </p:cNvSpPr>
            <p:nvPr/>
          </p:nvSpPr>
          <p:spPr bwMode="auto">
            <a:xfrm>
              <a:off x="6046788" y="2266950"/>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1" name="Oval 163"/>
            <p:cNvSpPr>
              <a:spLocks noChangeArrowheads="1"/>
            </p:cNvSpPr>
            <p:nvPr/>
          </p:nvSpPr>
          <p:spPr bwMode="auto">
            <a:xfrm>
              <a:off x="6046788" y="2530475"/>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2" name="Line 164"/>
            <p:cNvSpPr>
              <a:spLocks noChangeShapeType="1"/>
            </p:cNvSpPr>
            <p:nvPr/>
          </p:nvSpPr>
          <p:spPr bwMode="auto">
            <a:xfrm flipV="1">
              <a:off x="6324600" y="2346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3" name="Freeform 165"/>
            <p:cNvSpPr>
              <a:spLocks/>
            </p:cNvSpPr>
            <p:nvPr/>
          </p:nvSpPr>
          <p:spPr bwMode="auto">
            <a:xfrm>
              <a:off x="6492875" y="2386013"/>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5"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4" name="Line 166"/>
            <p:cNvSpPr>
              <a:spLocks noChangeShapeType="1"/>
            </p:cNvSpPr>
            <p:nvPr/>
          </p:nvSpPr>
          <p:spPr bwMode="auto">
            <a:xfrm flipH="1">
              <a:off x="6486525" y="2379663"/>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5" name="Freeform 167"/>
            <p:cNvSpPr>
              <a:spLocks/>
            </p:cNvSpPr>
            <p:nvPr/>
          </p:nvSpPr>
          <p:spPr bwMode="auto">
            <a:xfrm>
              <a:off x="6456363" y="228917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6" name="Line 168"/>
            <p:cNvSpPr>
              <a:spLocks noChangeShapeType="1"/>
            </p:cNvSpPr>
            <p:nvPr/>
          </p:nvSpPr>
          <p:spPr bwMode="auto">
            <a:xfrm flipH="1">
              <a:off x="6276975" y="2422525"/>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7" name="Freeform 169"/>
            <p:cNvSpPr>
              <a:spLocks/>
            </p:cNvSpPr>
            <p:nvPr/>
          </p:nvSpPr>
          <p:spPr bwMode="auto">
            <a:xfrm>
              <a:off x="6361113" y="2224088"/>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7"/>
                  </a:lnTo>
                  <a:lnTo>
                    <a:pt x="0" y="77"/>
                  </a:lnTo>
                  <a:lnTo>
                    <a:pt x="0" y="172"/>
                  </a:lnTo>
                  <a:lnTo>
                    <a:pt x="60" y="172"/>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8" name="Freeform 170"/>
            <p:cNvSpPr>
              <a:spLocks/>
            </p:cNvSpPr>
            <p:nvPr/>
          </p:nvSpPr>
          <p:spPr bwMode="auto">
            <a:xfrm>
              <a:off x="6400800" y="2455863"/>
              <a:ext cx="55563" cy="82550"/>
            </a:xfrm>
            <a:custGeom>
              <a:avLst/>
              <a:gdLst>
                <a:gd name="T0" fmla="*/ 0 w 35"/>
                <a:gd name="T1" fmla="*/ 2147483647 h 52"/>
                <a:gd name="T2" fmla="*/ 2147483647 w 35"/>
                <a:gd name="T3" fmla="*/ 2147483647 h 52"/>
                <a:gd name="T4" fmla="*/ 0 w 35"/>
                <a:gd name="T5" fmla="*/ 0 h 52"/>
                <a:gd name="T6" fmla="*/ 0 w 35"/>
                <a:gd name="T7" fmla="*/ 2147483647 h 52"/>
                <a:gd name="T8" fmla="*/ 0 60000 65536"/>
                <a:gd name="T9" fmla="*/ 0 60000 65536"/>
                <a:gd name="T10" fmla="*/ 0 60000 65536"/>
                <a:gd name="T11" fmla="*/ 0 60000 65536"/>
                <a:gd name="T12" fmla="*/ 0 w 35"/>
                <a:gd name="T13" fmla="*/ 0 h 52"/>
                <a:gd name="T14" fmla="*/ 35 w 35"/>
                <a:gd name="T15" fmla="*/ 52 h 52"/>
              </a:gdLst>
              <a:ahLst/>
              <a:cxnLst>
                <a:cxn ang="T8">
                  <a:pos x="T0" y="T1"/>
                </a:cxn>
                <a:cxn ang="T9">
                  <a:pos x="T2" y="T3"/>
                </a:cxn>
                <a:cxn ang="T10">
                  <a:pos x="T4" y="T5"/>
                </a:cxn>
                <a:cxn ang="T11">
                  <a:pos x="T6" y="T7"/>
                </a:cxn>
              </a:cxnLst>
              <a:rect l="T12" t="T13" r="T14" b="T15"/>
              <a:pathLst>
                <a:path w="35" h="52">
                  <a:moveTo>
                    <a:pt x="0" y="52"/>
                  </a:moveTo>
                  <a:lnTo>
                    <a:pt x="35"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69" name="Oval 171"/>
            <p:cNvSpPr>
              <a:spLocks noChangeArrowheads="1"/>
            </p:cNvSpPr>
            <p:nvPr/>
          </p:nvSpPr>
          <p:spPr bwMode="auto">
            <a:xfrm>
              <a:off x="6434138" y="2266950"/>
              <a:ext cx="46037"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0" name="Oval 172"/>
            <p:cNvSpPr>
              <a:spLocks noChangeArrowheads="1"/>
            </p:cNvSpPr>
            <p:nvPr/>
          </p:nvSpPr>
          <p:spPr bwMode="auto">
            <a:xfrm>
              <a:off x="6434138" y="2530475"/>
              <a:ext cx="46037"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1" name="Line 173"/>
            <p:cNvSpPr>
              <a:spLocks noChangeShapeType="1"/>
            </p:cNvSpPr>
            <p:nvPr/>
          </p:nvSpPr>
          <p:spPr bwMode="auto">
            <a:xfrm flipV="1">
              <a:off x="6381750" y="4378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2" name="Freeform 174"/>
            <p:cNvSpPr>
              <a:spLocks/>
            </p:cNvSpPr>
            <p:nvPr/>
          </p:nvSpPr>
          <p:spPr bwMode="auto">
            <a:xfrm>
              <a:off x="6550025" y="4418013"/>
              <a:ext cx="77788" cy="73025"/>
            </a:xfrm>
            <a:custGeom>
              <a:avLst/>
              <a:gdLst>
                <a:gd name="T0" fmla="*/ 2147483647 w 49"/>
                <a:gd name="T1" fmla="*/ 2147483647 h 46"/>
                <a:gd name="T2" fmla="*/ 2147483647 w 49"/>
                <a:gd name="T3" fmla="*/ 0 h 46"/>
                <a:gd name="T4" fmla="*/ 0 w 49"/>
                <a:gd name="T5" fmla="*/ 2147483647 h 46"/>
                <a:gd name="T6" fmla="*/ 2147483647 w 49"/>
                <a:gd name="T7" fmla="*/ 2147483647 h 46"/>
                <a:gd name="T8" fmla="*/ 0 60000 65536"/>
                <a:gd name="T9" fmla="*/ 0 60000 65536"/>
                <a:gd name="T10" fmla="*/ 0 60000 65536"/>
                <a:gd name="T11" fmla="*/ 0 60000 65536"/>
                <a:gd name="T12" fmla="*/ 0 w 49"/>
                <a:gd name="T13" fmla="*/ 0 h 46"/>
                <a:gd name="T14" fmla="*/ 49 w 49"/>
                <a:gd name="T15" fmla="*/ 46 h 46"/>
              </a:gdLst>
              <a:ahLst/>
              <a:cxnLst>
                <a:cxn ang="T8">
                  <a:pos x="T0" y="T1"/>
                </a:cxn>
                <a:cxn ang="T9">
                  <a:pos x="T2" y="T3"/>
                </a:cxn>
                <a:cxn ang="T10">
                  <a:pos x="T4" y="T5"/>
                </a:cxn>
                <a:cxn ang="T11">
                  <a:pos x="T6" y="T7"/>
                </a:cxn>
              </a:cxnLst>
              <a:rect l="T12" t="T13" r="T14" b="T15"/>
              <a:pathLst>
                <a:path w="49" h="46">
                  <a:moveTo>
                    <a:pt x="49" y="46"/>
                  </a:moveTo>
                  <a:lnTo>
                    <a:pt x="24" y="0"/>
                  </a:lnTo>
                  <a:lnTo>
                    <a:pt x="0" y="46"/>
                  </a:lnTo>
                  <a:lnTo>
                    <a:pt x="49"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3" name="Line 175"/>
            <p:cNvSpPr>
              <a:spLocks noChangeShapeType="1"/>
            </p:cNvSpPr>
            <p:nvPr/>
          </p:nvSpPr>
          <p:spPr bwMode="auto">
            <a:xfrm flipH="1">
              <a:off x="6542088" y="4411663"/>
              <a:ext cx="93662"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4" name="Freeform 176"/>
            <p:cNvSpPr>
              <a:spLocks/>
            </p:cNvSpPr>
            <p:nvPr/>
          </p:nvSpPr>
          <p:spPr bwMode="auto">
            <a:xfrm>
              <a:off x="6513513" y="4321175"/>
              <a:ext cx="74612" cy="265113"/>
            </a:xfrm>
            <a:custGeom>
              <a:avLst/>
              <a:gdLst>
                <a:gd name="T0" fmla="*/ 0 w 47"/>
                <a:gd name="T1" fmla="*/ 0 h 167"/>
                <a:gd name="T2" fmla="*/ 2147483647 w 47"/>
                <a:gd name="T3" fmla="*/ 0 h 167"/>
                <a:gd name="T4" fmla="*/ 2147483647 w 47"/>
                <a:gd name="T5" fmla="*/ 2147483647 h 167"/>
                <a:gd name="T6" fmla="*/ 0 w 47"/>
                <a:gd name="T7" fmla="*/ 2147483647 h 167"/>
                <a:gd name="T8" fmla="*/ 0 60000 65536"/>
                <a:gd name="T9" fmla="*/ 0 60000 65536"/>
                <a:gd name="T10" fmla="*/ 0 60000 65536"/>
                <a:gd name="T11" fmla="*/ 0 60000 65536"/>
                <a:gd name="T12" fmla="*/ 0 w 47"/>
                <a:gd name="T13" fmla="*/ 0 h 167"/>
                <a:gd name="T14" fmla="*/ 47 w 47"/>
                <a:gd name="T15" fmla="*/ 167 h 167"/>
              </a:gdLst>
              <a:ahLst/>
              <a:cxnLst>
                <a:cxn ang="T8">
                  <a:pos x="T0" y="T1"/>
                </a:cxn>
                <a:cxn ang="T9">
                  <a:pos x="T2" y="T3"/>
                </a:cxn>
                <a:cxn ang="T10">
                  <a:pos x="T4" y="T5"/>
                </a:cxn>
                <a:cxn ang="T11">
                  <a:pos x="T6" y="T7"/>
                </a:cxn>
              </a:cxnLst>
              <a:rect l="T12" t="T13" r="T14" b="T15"/>
              <a:pathLst>
                <a:path w="47" h="167">
                  <a:moveTo>
                    <a:pt x="0" y="0"/>
                  </a:moveTo>
                  <a:lnTo>
                    <a:pt x="47" y="0"/>
                  </a:lnTo>
                  <a:lnTo>
                    <a:pt x="47"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5" name="Line 177"/>
            <p:cNvSpPr>
              <a:spLocks noChangeShapeType="1"/>
            </p:cNvSpPr>
            <p:nvPr/>
          </p:nvSpPr>
          <p:spPr bwMode="auto">
            <a:xfrm flipH="1">
              <a:off x="6334125" y="4454525"/>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6" name="Freeform 178"/>
            <p:cNvSpPr>
              <a:spLocks/>
            </p:cNvSpPr>
            <p:nvPr/>
          </p:nvSpPr>
          <p:spPr bwMode="auto">
            <a:xfrm>
              <a:off x="6418263" y="4254500"/>
              <a:ext cx="95250" cy="398463"/>
            </a:xfrm>
            <a:custGeom>
              <a:avLst/>
              <a:gdLst>
                <a:gd name="T0" fmla="*/ 2147483647 w 60"/>
                <a:gd name="T1" fmla="*/ 0 h 251"/>
                <a:gd name="T2" fmla="*/ 2147483647 w 60"/>
                <a:gd name="T3" fmla="*/ 2147483647 h 251"/>
                <a:gd name="T4" fmla="*/ 0 w 60"/>
                <a:gd name="T5" fmla="*/ 2147483647 h 251"/>
                <a:gd name="T6" fmla="*/ 0 w 60"/>
                <a:gd name="T7" fmla="*/ 2147483647 h 251"/>
                <a:gd name="T8" fmla="*/ 2147483647 w 60"/>
                <a:gd name="T9" fmla="*/ 2147483647 h 251"/>
                <a:gd name="T10" fmla="*/ 2147483647 w 60"/>
                <a:gd name="T11" fmla="*/ 2147483647 h 251"/>
                <a:gd name="T12" fmla="*/ 0 60000 65536"/>
                <a:gd name="T13" fmla="*/ 0 60000 65536"/>
                <a:gd name="T14" fmla="*/ 0 60000 65536"/>
                <a:gd name="T15" fmla="*/ 0 60000 65536"/>
                <a:gd name="T16" fmla="*/ 0 60000 65536"/>
                <a:gd name="T17" fmla="*/ 0 60000 65536"/>
                <a:gd name="T18" fmla="*/ 0 w 60"/>
                <a:gd name="T19" fmla="*/ 0 h 251"/>
                <a:gd name="T20" fmla="*/ 60 w 60"/>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60" h="251">
                  <a:moveTo>
                    <a:pt x="60" y="0"/>
                  </a:moveTo>
                  <a:lnTo>
                    <a:pt x="60" y="78"/>
                  </a:lnTo>
                  <a:lnTo>
                    <a:pt x="0" y="78"/>
                  </a:lnTo>
                  <a:lnTo>
                    <a:pt x="0" y="173"/>
                  </a:lnTo>
                  <a:lnTo>
                    <a:pt x="60" y="173"/>
                  </a:lnTo>
                  <a:lnTo>
                    <a:pt x="60" y="251"/>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7" name="Freeform 179"/>
            <p:cNvSpPr>
              <a:spLocks/>
            </p:cNvSpPr>
            <p:nvPr/>
          </p:nvSpPr>
          <p:spPr bwMode="auto">
            <a:xfrm>
              <a:off x="6456363" y="448786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78" name="Oval 180"/>
            <p:cNvSpPr>
              <a:spLocks noChangeArrowheads="1"/>
            </p:cNvSpPr>
            <p:nvPr/>
          </p:nvSpPr>
          <p:spPr bwMode="auto">
            <a:xfrm>
              <a:off x="6489700" y="4298950"/>
              <a:ext cx="46038"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9" name="Oval 181"/>
            <p:cNvSpPr>
              <a:spLocks noChangeArrowheads="1"/>
            </p:cNvSpPr>
            <p:nvPr/>
          </p:nvSpPr>
          <p:spPr bwMode="auto">
            <a:xfrm>
              <a:off x="6489700" y="4562475"/>
              <a:ext cx="46038"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80" name="Line 182"/>
            <p:cNvSpPr>
              <a:spLocks noChangeShapeType="1"/>
            </p:cNvSpPr>
            <p:nvPr/>
          </p:nvSpPr>
          <p:spPr bwMode="auto">
            <a:xfrm>
              <a:off x="3005138" y="5730875"/>
              <a:ext cx="0" cy="17145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1" name="Line 183"/>
            <p:cNvSpPr>
              <a:spLocks noChangeShapeType="1"/>
            </p:cNvSpPr>
            <p:nvPr/>
          </p:nvSpPr>
          <p:spPr bwMode="auto">
            <a:xfrm flipH="1">
              <a:off x="2682875" y="5902325"/>
              <a:ext cx="2144713"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2" name="Line 184"/>
            <p:cNvSpPr>
              <a:spLocks noChangeShapeType="1"/>
            </p:cNvSpPr>
            <p:nvPr/>
          </p:nvSpPr>
          <p:spPr bwMode="auto">
            <a:xfrm>
              <a:off x="4364038" y="5410200"/>
              <a:ext cx="131762"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3" name="Freeform 185"/>
            <p:cNvSpPr>
              <a:spLocks/>
            </p:cNvSpPr>
            <p:nvPr/>
          </p:nvSpPr>
          <p:spPr bwMode="auto">
            <a:xfrm>
              <a:off x="4459288" y="5334000"/>
              <a:ext cx="76200" cy="150813"/>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8"/>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184" name="Freeform 186"/>
            <p:cNvSpPr>
              <a:spLocks/>
            </p:cNvSpPr>
            <p:nvPr/>
          </p:nvSpPr>
          <p:spPr bwMode="auto">
            <a:xfrm>
              <a:off x="4308475" y="5334000"/>
              <a:ext cx="76200" cy="150813"/>
            </a:xfrm>
            <a:custGeom>
              <a:avLst/>
              <a:gdLst>
                <a:gd name="T0" fmla="*/ 2147483647 w 48"/>
                <a:gd name="T1" fmla="*/ 0 h 95"/>
                <a:gd name="T2" fmla="*/ 0 w 48"/>
                <a:gd name="T3" fmla="*/ 2147483647 h 95"/>
                <a:gd name="T4" fmla="*/ 2147483647 w 48"/>
                <a:gd name="T5" fmla="*/ 2147483647 h 95"/>
                <a:gd name="T6" fmla="*/ 2147483647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48" y="0"/>
                  </a:moveTo>
                  <a:lnTo>
                    <a:pt x="0" y="48"/>
                  </a:lnTo>
                  <a:lnTo>
                    <a:pt x="48" y="95"/>
                  </a:lnTo>
                  <a:lnTo>
                    <a:pt x="48" y="0"/>
                  </a:lnTo>
                  <a:close/>
                </a:path>
              </a:pathLst>
            </a:custGeom>
            <a:solidFill>
              <a:schemeClr val="accent4">
                <a:lumMod val="75000"/>
              </a:schemeClr>
            </a:solidFill>
            <a:ln>
              <a:noFill/>
            </a:ln>
          </p:spPr>
          <p:txBody>
            <a:bodyPr>
              <a:noAutofit/>
            </a:bodyPr>
            <a:lstStyle/>
            <a:p>
              <a:endParaRPr lang="en-GB" dirty="0"/>
            </a:p>
          </p:txBody>
        </p:sp>
        <p:sp>
          <p:nvSpPr>
            <p:cNvPr id="185" name="Freeform 187"/>
            <p:cNvSpPr>
              <a:spLocks/>
            </p:cNvSpPr>
            <p:nvPr/>
          </p:nvSpPr>
          <p:spPr bwMode="auto">
            <a:xfrm>
              <a:off x="2928938" y="5675313"/>
              <a:ext cx="150812" cy="76200"/>
            </a:xfrm>
            <a:custGeom>
              <a:avLst/>
              <a:gdLst>
                <a:gd name="T0" fmla="*/ 0 w 95"/>
                <a:gd name="T1" fmla="*/ 2147483647 h 48"/>
                <a:gd name="T2" fmla="*/ 2147483647 w 95"/>
                <a:gd name="T3" fmla="*/ 0 h 48"/>
                <a:gd name="T4" fmla="*/ 2147483647 w 95"/>
                <a:gd name="T5" fmla="*/ 2147483647 h 48"/>
                <a:gd name="T6" fmla="*/ 0 w 95"/>
                <a:gd name="T7" fmla="*/ 2147483647 h 48"/>
                <a:gd name="T8" fmla="*/ 0 60000 65536"/>
                <a:gd name="T9" fmla="*/ 0 60000 65536"/>
                <a:gd name="T10" fmla="*/ 0 60000 65536"/>
                <a:gd name="T11" fmla="*/ 0 60000 65536"/>
                <a:gd name="T12" fmla="*/ 0 w 95"/>
                <a:gd name="T13" fmla="*/ 0 h 48"/>
                <a:gd name="T14" fmla="*/ 95 w 95"/>
                <a:gd name="T15" fmla="*/ 48 h 48"/>
              </a:gdLst>
              <a:ahLst/>
              <a:cxnLst>
                <a:cxn ang="T8">
                  <a:pos x="T0" y="T1"/>
                </a:cxn>
                <a:cxn ang="T9">
                  <a:pos x="T2" y="T3"/>
                </a:cxn>
                <a:cxn ang="T10">
                  <a:pos x="T4" y="T5"/>
                </a:cxn>
                <a:cxn ang="T11">
                  <a:pos x="T6" y="T7"/>
                </a:cxn>
              </a:cxnLst>
              <a:rect l="T12" t="T13" r="T14" b="T15"/>
              <a:pathLst>
                <a:path w="95" h="48">
                  <a:moveTo>
                    <a:pt x="0" y="48"/>
                  </a:moveTo>
                  <a:lnTo>
                    <a:pt x="48" y="0"/>
                  </a:lnTo>
                  <a:lnTo>
                    <a:pt x="95" y="48"/>
                  </a:lnTo>
                  <a:lnTo>
                    <a:pt x="0" y="48"/>
                  </a:lnTo>
                  <a:close/>
                </a:path>
              </a:pathLst>
            </a:custGeom>
            <a:solidFill>
              <a:schemeClr val="accent4">
                <a:lumMod val="75000"/>
              </a:schemeClr>
            </a:solidFill>
            <a:ln>
              <a:noFill/>
            </a:ln>
          </p:spPr>
          <p:txBody>
            <a:bodyPr>
              <a:noAutofit/>
            </a:bodyPr>
            <a:lstStyle/>
            <a:p>
              <a:endParaRPr lang="en-GB" dirty="0"/>
            </a:p>
          </p:txBody>
        </p:sp>
        <p:sp>
          <p:nvSpPr>
            <p:cNvPr id="186" name="Freeform 188"/>
            <p:cNvSpPr>
              <a:spLocks/>
            </p:cNvSpPr>
            <p:nvPr/>
          </p:nvSpPr>
          <p:spPr bwMode="auto">
            <a:xfrm>
              <a:off x="2627313" y="5826125"/>
              <a:ext cx="74612" cy="150813"/>
            </a:xfrm>
            <a:custGeom>
              <a:avLst/>
              <a:gdLst>
                <a:gd name="T0" fmla="*/ 2147483647 w 47"/>
                <a:gd name="T1" fmla="*/ 2147483647 h 95"/>
                <a:gd name="T2" fmla="*/ 0 w 47"/>
                <a:gd name="T3" fmla="*/ 2147483647 h 95"/>
                <a:gd name="T4" fmla="*/ 2147483647 w 47"/>
                <a:gd name="T5" fmla="*/ 0 h 95"/>
                <a:gd name="T6" fmla="*/ 2147483647 w 47"/>
                <a:gd name="T7" fmla="*/ 2147483647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47" y="95"/>
                  </a:moveTo>
                  <a:lnTo>
                    <a:pt x="0" y="48"/>
                  </a:lnTo>
                  <a:lnTo>
                    <a:pt x="47" y="0"/>
                  </a:lnTo>
                  <a:lnTo>
                    <a:pt x="47" y="95"/>
                  </a:lnTo>
                  <a:close/>
                </a:path>
              </a:pathLst>
            </a:custGeom>
            <a:solidFill>
              <a:schemeClr val="accent4">
                <a:lumMod val="75000"/>
              </a:schemeClr>
            </a:solidFill>
            <a:ln>
              <a:noFill/>
            </a:ln>
          </p:spPr>
          <p:txBody>
            <a:bodyPr>
              <a:noAutofit/>
            </a:bodyPr>
            <a:lstStyle/>
            <a:p>
              <a:endParaRPr lang="en-GB" dirty="0"/>
            </a:p>
          </p:txBody>
        </p:sp>
        <p:sp>
          <p:nvSpPr>
            <p:cNvPr id="187" name="Freeform 189"/>
            <p:cNvSpPr>
              <a:spLocks/>
            </p:cNvSpPr>
            <p:nvPr/>
          </p:nvSpPr>
          <p:spPr bwMode="auto">
            <a:xfrm>
              <a:off x="4806950" y="5826125"/>
              <a:ext cx="76200" cy="150813"/>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8"/>
                  </a:lnTo>
                  <a:lnTo>
                    <a:pt x="0" y="95"/>
                  </a:lnTo>
                  <a:lnTo>
                    <a:pt x="0" y="0"/>
                  </a:lnTo>
                  <a:close/>
                </a:path>
              </a:pathLst>
            </a:custGeom>
            <a:solidFill>
              <a:schemeClr val="accent4">
                <a:lumMod val="75000"/>
              </a:schemeClr>
            </a:solidFill>
            <a:ln w="9525">
              <a:solidFill>
                <a:schemeClr val="accent4">
                  <a:lumMod val="75000"/>
                </a:schemeClr>
              </a:solidFill>
              <a:round/>
              <a:headEnd/>
              <a:tailEnd/>
            </a:ln>
          </p:spPr>
          <p:txBody>
            <a:bodyPr>
              <a:noAutofit/>
            </a:bodyPr>
            <a:lstStyle/>
            <a:p>
              <a:endParaRPr lang="en-GB" dirty="0"/>
            </a:p>
          </p:txBody>
        </p:sp>
        <p:sp>
          <p:nvSpPr>
            <p:cNvPr id="188" name="Text Box 336"/>
            <p:cNvSpPr txBox="1">
              <a:spLocks noChangeArrowheads="1"/>
            </p:cNvSpPr>
            <p:nvPr/>
          </p:nvSpPr>
          <p:spPr bwMode="auto">
            <a:xfrm>
              <a:off x="1322388" y="1222375"/>
              <a:ext cx="908081" cy="1429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+48V from Battery</a:t>
              </a:r>
            </a:p>
          </p:txBody>
        </p:sp>
        <p:sp>
          <p:nvSpPr>
            <p:cNvPr id="189" name="Text Box 790"/>
            <p:cNvSpPr txBox="1">
              <a:spLocks noChangeArrowheads="1"/>
            </p:cNvSpPr>
            <p:nvPr/>
          </p:nvSpPr>
          <p:spPr bwMode="auto">
            <a:xfrm>
              <a:off x="1377950" y="1798637"/>
              <a:ext cx="1060062" cy="5717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Supply IC</a:t>
              </a:r>
            </a:p>
            <a:p>
              <a:pPr eaLnBrk="1" hangingPunct="1">
                <a:spcAft>
                  <a:spcPct val="0"/>
                </a:spcAft>
                <a:buClr>
                  <a:schemeClr val="bg1"/>
                </a:buClr>
                <a:buFontTx/>
                <a:buNone/>
              </a:pPr>
              <a:r>
                <a:rPr lang="en-GB" altLang="en-US" sz="800" b="1" dirty="0">
                  <a:latin typeface="Infineon Meta-Normal"/>
                </a:rPr>
                <a:t>TLE4271-2G </a:t>
              </a:r>
            </a:p>
            <a:p>
              <a:pPr eaLnBrk="1" hangingPunct="1">
                <a:spcAft>
                  <a:spcPct val="0"/>
                </a:spcAft>
                <a:buClr>
                  <a:schemeClr val="bg1"/>
                </a:buClr>
                <a:buFontTx/>
                <a:buNone/>
              </a:pPr>
              <a:r>
                <a:rPr lang="en-GB" altLang="en-US" sz="800" b="1" dirty="0">
                  <a:latin typeface="Infineon Meta-Normal"/>
                </a:rPr>
                <a:t>TLE4291E</a:t>
              </a:r>
              <a:r>
                <a:rPr lang="en-GB" altLang="en-US" sz="800" dirty="0">
                  <a:latin typeface="Infineon Meta-Normal"/>
                </a:rPr>
                <a:t> </a:t>
              </a:r>
            </a:p>
            <a:p>
              <a:pPr eaLnBrk="1" hangingPunct="1">
                <a:spcAft>
                  <a:spcPct val="0"/>
                </a:spcAft>
                <a:buClr>
                  <a:schemeClr val="bg1"/>
                </a:buClr>
                <a:buFontTx/>
                <a:buNone/>
              </a:pPr>
              <a:r>
                <a:rPr lang="en-GB" altLang="en-US" sz="800" dirty="0">
                  <a:latin typeface="Infineon Meta-Normal"/>
                </a:rPr>
                <a:t>(including Watchdog)</a:t>
              </a:r>
              <a:endParaRPr lang="en-GB" altLang="en-US" sz="800" b="1" dirty="0">
                <a:latin typeface="Infineon Meta-Normal"/>
              </a:endParaRPr>
            </a:p>
          </p:txBody>
        </p:sp>
        <p:grpSp>
          <p:nvGrpSpPr>
            <p:cNvPr id="190" name="Group 344"/>
            <p:cNvGrpSpPr>
              <a:grpSpLocks/>
            </p:cNvGrpSpPr>
            <p:nvPr/>
          </p:nvGrpSpPr>
          <p:grpSpPr bwMode="auto">
            <a:xfrm>
              <a:off x="4881563" y="4384675"/>
              <a:ext cx="250825" cy="242888"/>
              <a:chOff x="4860040" y="4149100"/>
              <a:chExt cx="250826" cy="242887"/>
            </a:xfrm>
          </p:grpSpPr>
          <p:sp>
            <p:nvSpPr>
              <p:cNvPr id="252" name="Freeform 388"/>
              <p:cNvSpPr>
                <a:spLocks/>
              </p:cNvSpPr>
              <p:nvPr/>
            </p:nvSpPr>
            <p:spPr bwMode="auto">
              <a:xfrm>
                <a:off x="4860040" y="4149100"/>
                <a:ext cx="250825" cy="242887"/>
              </a:xfrm>
              <a:custGeom>
                <a:avLst/>
                <a:gdLst>
                  <a:gd name="T0" fmla="*/ 0 w 281"/>
                  <a:gd name="T1" fmla="*/ 2147483647 h 272"/>
                  <a:gd name="T2" fmla="*/ 2147483647 w 281"/>
                  <a:gd name="T3" fmla="*/ 0 h 272"/>
                  <a:gd name="T4" fmla="*/ 2147483647 w 281"/>
                  <a:gd name="T5" fmla="*/ 0 h 272"/>
                  <a:gd name="T6" fmla="*/ 2147483647 w 281"/>
                  <a:gd name="T7" fmla="*/ 2147483647 h 272"/>
                  <a:gd name="T8" fmla="*/ 2147483647 w 281"/>
                  <a:gd name="T9" fmla="*/ 2147483647 h 272"/>
                  <a:gd name="T10" fmla="*/ 2147483647 w 281"/>
                  <a:gd name="T11" fmla="*/ 2147483647 h 272"/>
                  <a:gd name="T12" fmla="*/ 2147483647 w 281"/>
                  <a:gd name="T13" fmla="*/ 2147483647 h 272"/>
                  <a:gd name="T14" fmla="*/ 2147483647 w 281"/>
                  <a:gd name="T15" fmla="*/ 2147483647 h 272"/>
                  <a:gd name="T16" fmla="*/ 2147483647 w 281"/>
                  <a:gd name="T17" fmla="*/ 2147483647 h 272"/>
                  <a:gd name="T18" fmla="*/ 2147483647 w 281"/>
                  <a:gd name="T19" fmla="*/ 2147483647 h 272"/>
                  <a:gd name="T20" fmla="*/ 2147483647 w 281"/>
                  <a:gd name="T21" fmla="*/ 2147483647 h 272"/>
                  <a:gd name="T22" fmla="*/ 2147483647 w 281"/>
                  <a:gd name="T23" fmla="*/ 2147483647 h 272"/>
                  <a:gd name="T24" fmla="*/ 2147483647 w 281"/>
                  <a:gd name="T25" fmla="*/ 2147483647 h 272"/>
                  <a:gd name="T26" fmla="*/ 2147483647 w 281"/>
                  <a:gd name="T27" fmla="*/ 2147483647 h 272"/>
                  <a:gd name="T28" fmla="*/ 2147483647 w 281"/>
                  <a:gd name="T29" fmla="*/ 2147483647 h 272"/>
                  <a:gd name="T30" fmla="*/ 0 w 281"/>
                  <a:gd name="T31" fmla="*/ 2147483647 h 272"/>
                  <a:gd name="T32" fmla="*/ 0 w 281"/>
                  <a:gd name="T33" fmla="*/ 2147483647 h 2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1"/>
                  <a:gd name="T52" fmla="*/ 0 h 272"/>
                  <a:gd name="T53" fmla="*/ 281 w 281"/>
                  <a:gd name="T54" fmla="*/ 272 h 2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1" h="272">
                    <a:moveTo>
                      <a:pt x="0" y="40"/>
                    </a:moveTo>
                    <a:cubicBezTo>
                      <a:pt x="0" y="18"/>
                      <a:pt x="18" y="0"/>
                      <a:pt x="40" y="0"/>
                    </a:cubicBezTo>
                    <a:lnTo>
                      <a:pt x="149" y="0"/>
                    </a:lnTo>
                    <a:lnTo>
                      <a:pt x="149" y="28"/>
                    </a:lnTo>
                    <a:lnTo>
                      <a:pt x="40" y="28"/>
                    </a:lnTo>
                    <a:cubicBezTo>
                      <a:pt x="34" y="28"/>
                      <a:pt x="28" y="34"/>
                      <a:pt x="28" y="40"/>
                    </a:cubicBezTo>
                    <a:lnTo>
                      <a:pt x="28" y="232"/>
                    </a:lnTo>
                    <a:cubicBezTo>
                      <a:pt x="28" y="239"/>
                      <a:pt x="34" y="244"/>
                      <a:pt x="40" y="244"/>
                    </a:cubicBezTo>
                    <a:lnTo>
                      <a:pt x="241" y="244"/>
                    </a:lnTo>
                    <a:cubicBezTo>
                      <a:pt x="248" y="244"/>
                      <a:pt x="253" y="239"/>
                      <a:pt x="253" y="232"/>
                    </a:cubicBezTo>
                    <a:lnTo>
                      <a:pt x="253" y="132"/>
                    </a:lnTo>
                    <a:lnTo>
                      <a:pt x="281" y="132"/>
                    </a:lnTo>
                    <a:lnTo>
                      <a:pt x="281" y="232"/>
                    </a:lnTo>
                    <a:cubicBezTo>
                      <a:pt x="281" y="255"/>
                      <a:pt x="263" y="272"/>
                      <a:pt x="241" y="272"/>
                    </a:cubicBezTo>
                    <a:lnTo>
                      <a:pt x="40" y="272"/>
                    </a:lnTo>
                    <a:cubicBezTo>
                      <a:pt x="18" y="272"/>
                      <a:pt x="0" y="255"/>
                      <a:pt x="0" y="232"/>
                    </a:cubicBezTo>
                    <a:lnTo>
                      <a:pt x="0" y="40"/>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3" name="Freeform 389"/>
              <p:cNvSpPr>
                <a:spLocks/>
              </p:cNvSpPr>
              <p:nvPr/>
            </p:nvSpPr>
            <p:spPr bwMode="auto">
              <a:xfrm>
                <a:off x="5017203" y="4149100"/>
                <a:ext cx="93663" cy="93662"/>
              </a:xfrm>
              <a:custGeom>
                <a:avLst/>
                <a:gdLst>
                  <a:gd name="T0" fmla="*/ 0 w 104"/>
                  <a:gd name="T1" fmla="*/ 2147483647 h 105"/>
                  <a:gd name="T2" fmla="*/ 2147483647 w 104"/>
                  <a:gd name="T3" fmla="*/ 0 h 105"/>
                  <a:gd name="T4" fmla="*/ 2147483647 w 104"/>
                  <a:gd name="T5" fmla="*/ 0 h 105"/>
                  <a:gd name="T6" fmla="*/ 2147483647 w 104"/>
                  <a:gd name="T7" fmla="*/ 2147483647 h 105"/>
                  <a:gd name="T8" fmla="*/ 2147483647 w 104"/>
                  <a:gd name="T9" fmla="*/ 2147483647 h 105"/>
                  <a:gd name="T10" fmla="*/ 2147483647 w 104"/>
                  <a:gd name="T11" fmla="*/ 2147483647 h 105"/>
                  <a:gd name="T12" fmla="*/ 2147483647 w 104"/>
                  <a:gd name="T13" fmla="*/ 2147483647 h 105"/>
                  <a:gd name="T14" fmla="*/ 0 w 104"/>
                  <a:gd name="T15" fmla="*/ 2147483647 h 105"/>
                  <a:gd name="T16" fmla="*/ 0 w 104"/>
                  <a:gd name="T17" fmla="*/ 2147483647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105"/>
                  <a:gd name="T29" fmla="*/ 104 w 104"/>
                  <a:gd name="T30" fmla="*/ 105 h 1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105">
                    <a:moveTo>
                      <a:pt x="0" y="24"/>
                    </a:moveTo>
                    <a:cubicBezTo>
                      <a:pt x="0" y="11"/>
                      <a:pt x="11" y="0"/>
                      <a:pt x="24" y="0"/>
                    </a:cubicBezTo>
                    <a:lnTo>
                      <a:pt x="80" y="0"/>
                    </a:lnTo>
                    <a:cubicBezTo>
                      <a:pt x="93" y="0"/>
                      <a:pt x="104" y="11"/>
                      <a:pt x="104" y="24"/>
                    </a:cubicBezTo>
                    <a:lnTo>
                      <a:pt x="104" y="81"/>
                    </a:lnTo>
                    <a:cubicBezTo>
                      <a:pt x="104" y="94"/>
                      <a:pt x="93" y="105"/>
                      <a:pt x="80" y="105"/>
                    </a:cubicBezTo>
                    <a:lnTo>
                      <a:pt x="24" y="105"/>
                    </a:lnTo>
                    <a:cubicBezTo>
                      <a:pt x="11" y="105"/>
                      <a:pt x="0" y="94"/>
                      <a:pt x="0" y="81"/>
                    </a:cubicBezTo>
                    <a:lnTo>
                      <a:pt x="0" y="24"/>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4" name="Freeform 390"/>
              <p:cNvSpPr>
                <a:spLocks/>
              </p:cNvSpPr>
              <p:nvPr/>
            </p:nvSpPr>
            <p:spPr bwMode="auto">
              <a:xfrm>
                <a:off x="4899728" y="4266575"/>
                <a:ext cx="63500" cy="79375"/>
              </a:xfrm>
              <a:custGeom>
                <a:avLst/>
                <a:gdLst>
                  <a:gd name="T0" fmla="*/ 2147483647 w 71"/>
                  <a:gd name="T1" fmla="*/ 2147483647 h 90"/>
                  <a:gd name="T2" fmla="*/ 2147483647 w 71"/>
                  <a:gd name="T3" fmla="*/ 2147483647 h 90"/>
                  <a:gd name="T4" fmla="*/ 2147483647 w 71"/>
                  <a:gd name="T5" fmla="*/ 2147483647 h 90"/>
                  <a:gd name="T6" fmla="*/ 2147483647 w 71"/>
                  <a:gd name="T7" fmla="*/ 2147483647 h 90"/>
                  <a:gd name="T8" fmla="*/ 2147483647 w 71"/>
                  <a:gd name="T9" fmla="*/ 2147483647 h 90"/>
                  <a:gd name="T10" fmla="*/ 2147483647 w 71"/>
                  <a:gd name="T11" fmla="*/ 2147483647 h 90"/>
                  <a:gd name="T12" fmla="*/ 2147483647 w 71"/>
                  <a:gd name="T13" fmla="*/ 2147483647 h 90"/>
                  <a:gd name="T14" fmla="*/ 2147483647 w 71"/>
                  <a:gd name="T15" fmla="*/ 0 h 90"/>
                  <a:gd name="T16" fmla="*/ 2147483647 w 71"/>
                  <a:gd name="T17" fmla="*/ 2147483647 h 90"/>
                  <a:gd name="T18" fmla="*/ 2147483647 w 71"/>
                  <a:gd name="T19" fmla="*/ 2147483647 h 90"/>
                  <a:gd name="T20" fmla="*/ 2147483647 w 71"/>
                  <a:gd name="T21" fmla="*/ 2147483647 h 90"/>
                  <a:gd name="T22" fmla="*/ 2147483647 w 71"/>
                  <a:gd name="T23" fmla="*/ 2147483647 h 90"/>
                  <a:gd name="T24" fmla="*/ 2147483647 w 71"/>
                  <a:gd name="T25" fmla="*/ 2147483647 h 90"/>
                  <a:gd name="T26" fmla="*/ 2147483647 w 71"/>
                  <a:gd name="T27" fmla="*/ 2147483647 h 90"/>
                  <a:gd name="T28" fmla="*/ 0 w 71"/>
                  <a:gd name="T29" fmla="*/ 2147483647 h 90"/>
                  <a:gd name="T30" fmla="*/ 2147483647 w 71"/>
                  <a:gd name="T31" fmla="*/ 2147483647 h 90"/>
                  <a:gd name="T32" fmla="*/ 2147483647 w 71"/>
                  <a:gd name="T33" fmla="*/ 2147483647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90"/>
                  <a:gd name="T53" fmla="*/ 71 w 71"/>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90">
                    <a:moveTo>
                      <a:pt x="71" y="58"/>
                    </a:moveTo>
                    <a:cubicBezTo>
                      <a:pt x="71" y="41"/>
                      <a:pt x="57" y="36"/>
                      <a:pt x="48" y="34"/>
                    </a:cubicBezTo>
                    <a:lnTo>
                      <a:pt x="39" y="32"/>
                    </a:lnTo>
                    <a:cubicBezTo>
                      <a:pt x="32" y="30"/>
                      <a:pt x="30" y="27"/>
                      <a:pt x="30" y="24"/>
                    </a:cubicBezTo>
                    <a:cubicBezTo>
                      <a:pt x="30" y="21"/>
                      <a:pt x="34" y="18"/>
                      <a:pt x="39" y="18"/>
                    </a:cubicBezTo>
                    <a:cubicBezTo>
                      <a:pt x="45" y="18"/>
                      <a:pt x="53" y="20"/>
                      <a:pt x="59" y="24"/>
                    </a:cubicBezTo>
                    <a:lnTo>
                      <a:pt x="70" y="8"/>
                    </a:lnTo>
                    <a:cubicBezTo>
                      <a:pt x="62" y="3"/>
                      <a:pt x="51" y="0"/>
                      <a:pt x="39" y="0"/>
                    </a:cubicBezTo>
                    <a:cubicBezTo>
                      <a:pt x="19" y="0"/>
                      <a:pt x="5" y="11"/>
                      <a:pt x="5" y="29"/>
                    </a:cubicBezTo>
                    <a:cubicBezTo>
                      <a:pt x="5" y="44"/>
                      <a:pt x="13" y="50"/>
                      <a:pt x="26" y="54"/>
                    </a:cubicBezTo>
                    <a:lnTo>
                      <a:pt x="36" y="57"/>
                    </a:lnTo>
                    <a:cubicBezTo>
                      <a:pt x="42" y="58"/>
                      <a:pt x="45" y="60"/>
                      <a:pt x="45" y="64"/>
                    </a:cubicBezTo>
                    <a:cubicBezTo>
                      <a:pt x="45" y="68"/>
                      <a:pt x="42" y="72"/>
                      <a:pt x="33" y="72"/>
                    </a:cubicBezTo>
                    <a:cubicBezTo>
                      <a:pt x="24" y="72"/>
                      <a:pt x="15" y="68"/>
                      <a:pt x="8" y="65"/>
                    </a:cubicBezTo>
                    <a:lnTo>
                      <a:pt x="0" y="82"/>
                    </a:lnTo>
                    <a:cubicBezTo>
                      <a:pt x="9" y="87"/>
                      <a:pt x="19" y="90"/>
                      <a:pt x="33" y="90"/>
                    </a:cubicBezTo>
                    <a:cubicBezTo>
                      <a:pt x="55" y="90"/>
                      <a:pt x="71" y="79"/>
                      <a:pt x="71" y="58"/>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5" name="Rectangle 391"/>
              <p:cNvSpPr>
                <a:spLocks noChangeArrowheads="1"/>
              </p:cNvSpPr>
              <p:nvPr/>
            </p:nvSpPr>
            <p:spPr bwMode="auto">
              <a:xfrm>
                <a:off x="4975928" y="4266575"/>
                <a:ext cx="20638" cy="7937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56" name="Freeform 392"/>
              <p:cNvSpPr>
                <a:spLocks/>
              </p:cNvSpPr>
              <p:nvPr/>
            </p:nvSpPr>
            <p:spPr bwMode="auto">
              <a:xfrm>
                <a:off x="5014028" y="4266575"/>
                <a:ext cx="46038" cy="79375"/>
              </a:xfrm>
              <a:custGeom>
                <a:avLst/>
                <a:gdLst>
                  <a:gd name="T0" fmla="*/ 2147483647 w 29"/>
                  <a:gd name="T1" fmla="*/ 2147483647 h 50"/>
                  <a:gd name="T2" fmla="*/ 2147483647 w 29"/>
                  <a:gd name="T3" fmla="*/ 2147483647 h 50"/>
                  <a:gd name="T4" fmla="*/ 2147483647 w 29"/>
                  <a:gd name="T5" fmla="*/ 0 h 50"/>
                  <a:gd name="T6" fmla="*/ 0 w 29"/>
                  <a:gd name="T7" fmla="*/ 0 h 50"/>
                  <a:gd name="T8" fmla="*/ 0 w 29"/>
                  <a:gd name="T9" fmla="*/ 2147483647 h 50"/>
                  <a:gd name="T10" fmla="*/ 2147483647 w 29"/>
                  <a:gd name="T11" fmla="*/ 2147483647 h 50"/>
                  <a:gd name="T12" fmla="*/ 2147483647 w 29"/>
                  <a:gd name="T13" fmla="*/ 2147483647 h 50"/>
                  <a:gd name="T14" fmla="*/ 0 60000 65536"/>
                  <a:gd name="T15" fmla="*/ 0 60000 65536"/>
                  <a:gd name="T16" fmla="*/ 0 60000 65536"/>
                  <a:gd name="T17" fmla="*/ 0 60000 65536"/>
                  <a:gd name="T18" fmla="*/ 0 60000 65536"/>
                  <a:gd name="T19" fmla="*/ 0 60000 65536"/>
                  <a:gd name="T20" fmla="*/ 0 60000 65536"/>
                  <a:gd name="T21" fmla="*/ 0 w 29"/>
                  <a:gd name="T22" fmla="*/ 0 h 50"/>
                  <a:gd name="T23" fmla="*/ 29 w 29"/>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50">
                    <a:moveTo>
                      <a:pt x="29" y="39"/>
                    </a:moveTo>
                    <a:lnTo>
                      <a:pt x="13" y="39"/>
                    </a:lnTo>
                    <a:lnTo>
                      <a:pt x="13" y="0"/>
                    </a:lnTo>
                    <a:lnTo>
                      <a:pt x="0" y="0"/>
                    </a:lnTo>
                    <a:lnTo>
                      <a:pt x="0" y="50"/>
                    </a:lnTo>
                    <a:lnTo>
                      <a:pt x="27" y="50"/>
                    </a:lnTo>
                    <a:lnTo>
                      <a:pt x="29"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57" name="Freeform 393"/>
              <p:cNvSpPr>
                <a:spLocks noEditPoints="1"/>
              </p:cNvSpPr>
              <p:nvPr/>
            </p:nvSpPr>
            <p:spPr bwMode="auto">
              <a:xfrm>
                <a:off x="5044190" y="4266575"/>
                <a:ext cx="33338" cy="14287"/>
              </a:xfrm>
              <a:custGeom>
                <a:avLst/>
                <a:gdLst>
                  <a:gd name="T0" fmla="*/ 2147483647 w 21"/>
                  <a:gd name="T1" fmla="*/ 2147483647 h 9"/>
                  <a:gd name="T2" fmla="*/ 2147483647 w 21"/>
                  <a:gd name="T3" fmla="*/ 0 h 9"/>
                  <a:gd name="T4" fmla="*/ 2147483647 w 21"/>
                  <a:gd name="T5" fmla="*/ 0 h 9"/>
                  <a:gd name="T6" fmla="*/ 2147483647 w 21"/>
                  <a:gd name="T7" fmla="*/ 2147483647 h 9"/>
                  <a:gd name="T8" fmla="*/ 2147483647 w 21"/>
                  <a:gd name="T9" fmla="*/ 0 h 9"/>
                  <a:gd name="T10" fmla="*/ 2147483647 w 21"/>
                  <a:gd name="T11" fmla="*/ 0 h 9"/>
                  <a:gd name="T12" fmla="*/ 2147483647 w 21"/>
                  <a:gd name="T13" fmla="*/ 2147483647 h 9"/>
                  <a:gd name="T14" fmla="*/ 2147483647 w 21"/>
                  <a:gd name="T15" fmla="*/ 2147483647 h 9"/>
                  <a:gd name="T16" fmla="*/ 2147483647 w 21"/>
                  <a:gd name="T17" fmla="*/ 2147483647 h 9"/>
                  <a:gd name="T18" fmla="*/ 2147483647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2147483647 w 21"/>
                  <a:gd name="T33" fmla="*/ 2147483647 h 9"/>
                  <a:gd name="T34" fmla="*/ 2147483647 w 21"/>
                  <a:gd name="T35" fmla="*/ 0 h 9"/>
                  <a:gd name="T36" fmla="*/ 0 w 21"/>
                  <a:gd name="T37" fmla="*/ 0 h 9"/>
                  <a:gd name="T38" fmla="*/ 0 w 21"/>
                  <a:gd name="T39" fmla="*/ 2147483647 h 9"/>
                  <a:gd name="T40" fmla="*/ 2147483647 w 21"/>
                  <a:gd name="T41" fmla="*/ 2147483647 h 9"/>
                  <a:gd name="T42" fmla="*/ 2147483647 w 21"/>
                  <a:gd name="T43" fmla="*/ 2147483647 h 9"/>
                  <a:gd name="T44" fmla="*/ 2147483647 w 21"/>
                  <a:gd name="T45" fmla="*/ 2147483647 h 9"/>
                  <a:gd name="T46" fmla="*/ 2147483647 w 21"/>
                  <a:gd name="T47" fmla="*/ 2147483647 h 9"/>
                  <a:gd name="T48" fmla="*/ 2147483647 w 21"/>
                  <a:gd name="T49" fmla="*/ 2147483647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9"/>
                  <a:gd name="T77" fmla="*/ 21 w 21"/>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9">
                    <a:moveTo>
                      <a:pt x="21" y="9"/>
                    </a:moveTo>
                    <a:lnTo>
                      <a:pt x="20" y="0"/>
                    </a:lnTo>
                    <a:lnTo>
                      <a:pt x="16" y="0"/>
                    </a:lnTo>
                    <a:lnTo>
                      <a:pt x="14" y="5"/>
                    </a:lnTo>
                    <a:lnTo>
                      <a:pt x="13" y="0"/>
                    </a:lnTo>
                    <a:lnTo>
                      <a:pt x="9" y="0"/>
                    </a:lnTo>
                    <a:lnTo>
                      <a:pt x="8" y="9"/>
                    </a:lnTo>
                    <a:lnTo>
                      <a:pt x="12" y="9"/>
                    </a:lnTo>
                    <a:lnTo>
                      <a:pt x="12" y="5"/>
                    </a:lnTo>
                    <a:lnTo>
                      <a:pt x="13" y="9"/>
                    </a:lnTo>
                    <a:lnTo>
                      <a:pt x="15" y="9"/>
                    </a:lnTo>
                    <a:lnTo>
                      <a:pt x="17" y="5"/>
                    </a:lnTo>
                    <a:lnTo>
                      <a:pt x="17" y="9"/>
                    </a:lnTo>
                    <a:lnTo>
                      <a:pt x="21" y="9"/>
                    </a:lnTo>
                    <a:close/>
                    <a:moveTo>
                      <a:pt x="8" y="3"/>
                    </a:moveTo>
                    <a:lnTo>
                      <a:pt x="8" y="0"/>
                    </a:lnTo>
                    <a:lnTo>
                      <a:pt x="0" y="0"/>
                    </a:lnTo>
                    <a:lnTo>
                      <a:pt x="0" y="3"/>
                    </a:lnTo>
                    <a:lnTo>
                      <a:pt x="3" y="3"/>
                    </a:lnTo>
                    <a:lnTo>
                      <a:pt x="3" y="9"/>
                    </a:lnTo>
                    <a:lnTo>
                      <a:pt x="5" y="9"/>
                    </a:lnTo>
                    <a:lnTo>
                      <a:pt x="5" y="3"/>
                    </a:lnTo>
                    <a:lnTo>
                      <a:pt x="8"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58" name="Freeform 394"/>
              <p:cNvSpPr>
                <a:spLocks noEditPoints="1"/>
              </p:cNvSpPr>
              <p:nvPr/>
            </p:nvSpPr>
            <p:spPr bwMode="auto">
              <a:xfrm>
                <a:off x="4907665" y="4196725"/>
                <a:ext cx="23813" cy="34925"/>
              </a:xfrm>
              <a:custGeom>
                <a:avLst/>
                <a:gdLst>
                  <a:gd name="T0" fmla="*/ 2147483647 w 28"/>
                  <a:gd name="T1" fmla="*/ 2147483647 h 38"/>
                  <a:gd name="T2" fmla="*/ 2147483647 w 28"/>
                  <a:gd name="T3" fmla="*/ 0 h 38"/>
                  <a:gd name="T4" fmla="*/ 0 w 28"/>
                  <a:gd name="T5" fmla="*/ 0 h 38"/>
                  <a:gd name="T6" fmla="*/ 0 w 28"/>
                  <a:gd name="T7" fmla="*/ 2147483647 h 38"/>
                  <a:gd name="T8" fmla="*/ 2147483647 w 28"/>
                  <a:gd name="T9" fmla="*/ 2147483647 h 38"/>
                  <a:gd name="T10" fmla="*/ 2147483647 w 28"/>
                  <a:gd name="T11" fmla="*/ 2147483647 h 38"/>
                  <a:gd name="T12" fmla="*/ 2147483647 w 28"/>
                  <a:gd name="T13" fmla="*/ 2147483647 h 38"/>
                  <a:gd name="T14" fmla="*/ 2147483647 w 28"/>
                  <a:gd name="T15" fmla="*/ 2147483647 h 38"/>
                  <a:gd name="T16" fmla="*/ 2147483647 w 28"/>
                  <a:gd name="T17" fmla="*/ 2147483647 h 38"/>
                  <a:gd name="T18" fmla="*/ 2147483647 w 28"/>
                  <a:gd name="T19" fmla="*/ 2147483647 h 38"/>
                  <a:gd name="T20" fmla="*/ 2147483647 w 28"/>
                  <a:gd name="T21" fmla="*/ 2147483647 h 38"/>
                  <a:gd name="T22" fmla="*/ 2147483647 w 28"/>
                  <a:gd name="T23" fmla="*/ 2147483647 h 38"/>
                  <a:gd name="T24" fmla="*/ 2147483647 w 28"/>
                  <a:gd name="T25" fmla="*/ 2147483647 h 38"/>
                  <a:gd name="T26" fmla="*/ 2147483647 w 28"/>
                  <a:gd name="T27" fmla="*/ 2147483647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8"/>
                  <a:gd name="T44" fmla="*/ 28 w 28"/>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8">
                    <a:moveTo>
                      <a:pt x="28" y="12"/>
                    </a:moveTo>
                    <a:cubicBezTo>
                      <a:pt x="28" y="3"/>
                      <a:pt x="22" y="0"/>
                      <a:pt x="13" y="0"/>
                    </a:cubicBezTo>
                    <a:lnTo>
                      <a:pt x="0" y="0"/>
                    </a:lnTo>
                    <a:lnTo>
                      <a:pt x="0" y="38"/>
                    </a:lnTo>
                    <a:lnTo>
                      <a:pt x="10" y="38"/>
                    </a:lnTo>
                    <a:lnTo>
                      <a:pt x="10" y="24"/>
                    </a:lnTo>
                    <a:lnTo>
                      <a:pt x="13" y="24"/>
                    </a:lnTo>
                    <a:cubicBezTo>
                      <a:pt x="25" y="24"/>
                      <a:pt x="28" y="17"/>
                      <a:pt x="28" y="12"/>
                    </a:cubicBezTo>
                    <a:close/>
                    <a:moveTo>
                      <a:pt x="13" y="8"/>
                    </a:moveTo>
                    <a:cubicBezTo>
                      <a:pt x="16" y="8"/>
                      <a:pt x="17" y="8"/>
                      <a:pt x="17" y="12"/>
                    </a:cubicBezTo>
                    <a:cubicBezTo>
                      <a:pt x="17" y="16"/>
                      <a:pt x="16" y="17"/>
                      <a:pt x="13" y="17"/>
                    </a:cubicBezTo>
                    <a:lnTo>
                      <a:pt x="10" y="17"/>
                    </a:lnTo>
                    <a:lnTo>
                      <a:pt x="10" y="8"/>
                    </a:lnTo>
                    <a:lnTo>
                      <a:pt x="13"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9" name="Freeform 395"/>
              <p:cNvSpPr>
                <a:spLocks noEditPoints="1"/>
              </p:cNvSpPr>
              <p:nvPr/>
            </p:nvSpPr>
            <p:spPr bwMode="auto">
              <a:xfrm>
                <a:off x="4936240" y="4196725"/>
                <a:ext cx="26988" cy="34925"/>
              </a:xfrm>
              <a:custGeom>
                <a:avLst/>
                <a:gdLst>
                  <a:gd name="T0" fmla="*/ 2147483647 w 30"/>
                  <a:gd name="T1" fmla="*/ 2147483647 h 38"/>
                  <a:gd name="T2" fmla="*/ 2147483647 w 30"/>
                  <a:gd name="T3" fmla="*/ 2147483647 h 38"/>
                  <a:gd name="T4" fmla="*/ 2147483647 w 30"/>
                  <a:gd name="T5" fmla="*/ 2147483647 h 38"/>
                  <a:gd name="T6" fmla="*/ 2147483647 w 30"/>
                  <a:gd name="T7" fmla="*/ 2147483647 h 38"/>
                  <a:gd name="T8" fmla="*/ 2147483647 w 30"/>
                  <a:gd name="T9" fmla="*/ 0 h 38"/>
                  <a:gd name="T10" fmla="*/ 0 w 30"/>
                  <a:gd name="T11" fmla="*/ 0 h 38"/>
                  <a:gd name="T12" fmla="*/ 0 w 30"/>
                  <a:gd name="T13" fmla="*/ 2147483647 h 38"/>
                  <a:gd name="T14" fmla="*/ 2147483647 w 30"/>
                  <a:gd name="T15" fmla="*/ 2147483647 h 38"/>
                  <a:gd name="T16" fmla="*/ 2147483647 w 30"/>
                  <a:gd name="T17" fmla="*/ 2147483647 h 38"/>
                  <a:gd name="T18" fmla="*/ 2147483647 w 30"/>
                  <a:gd name="T19" fmla="*/ 2147483647 h 38"/>
                  <a:gd name="T20" fmla="*/ 2147483647 w 30"/>
                  <a:gd name="T21" fmla="*/ 2147483647 h 38"/>
                  <a:gd name="T22" fmla="*/ 2147483647 w 30"/>
                  <a:gd name="T23" fmla="*/ 2147483647 h 38"/>
                  <a:gd name="T24" fmla="*/ 2147483647 w 30"/>
                  <a:gd name="T25" fmla="*/ 2147483647 h 38"/>
                  <a:gd name="T26" fmla="*/ 2147483647 w 30"/>
                  <a:gd name="T27" fmla="*/ 2147483647 h 38"/>
                  <a:gd name="T28" fmla="*/ 2147483647 w 30"/>
                  <a:gd name="T29" fmla="*/ 2147483647 h 38"/>
                  <a:gd name="T30" fmla="*/ 2147483647 w 30"/>
                  <a:gd name="T31" fmla="*/ 2147483647 h 38"/>
                  <a:gd name="T32" fmla="*/ 2147483647 w 30"/>
                  <a:gd name="T33" fmla="*/ 2147483647 h 38"/>
                  <a:gd name="T34" fmla="*/ 2147483647 w 30"/>
                  <a:gd name="T35" fmla="*/ 2147483647 h 38"/>
                  <a:gd name="T36" fmla="*/ 2147483647 w 30"/>
                  <a:gd name="T37" fmla="*/ 2147483647 h 38"/>
                  <a:gd name="T38" fmla="*/ 2147483647 w 30"/>
                  <a:gd name="T39" fmla="*/ 2147483647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38"/>
                  <a:gd name="T62" fmla="*/ 30 w 3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38">
                    <a:moveTo>
                      <a:pt x="30" y="38"/>
                    </a:moveTo>
                    <a:cubicBezTo>
                      <a:pt x="28" y="35"/>
                      <a:pt x="25" y="28"/>
                      <a:pt x="24" y="25"/>
                    </a:cubicBezTo>
                    <a:cubicBezTo>
                      <a:pt x="23" y="23"/>
                      <a:pt x="21" y="22"/>
                      <a:pt x="20" y="21"/>
                    </a:cubicBezTo>
                    <a:cubicBezTo>
                      <a:pt x="25" y="21"/>
                      <a:pt x="28" y="17"/>
                      <a:pt x="28" y="11"/>
                    </a:cubicBezTo>
                    <a:cubicBezTo>
                      <a:pt x="28" y="4"/>
                      <a:pt x="24" y="0"/>
                      <a:pt x="13" y="0"/>
                    </a:cubicBezTo>
                    <a:lnTo>
                      <a:pt x="0" y="0"/>
                    </a:lnTo>
                    <a:lnTo>
                      <a:pt x="0" y="38"/>
                    </a:lnTo>
                    <a:lnTo>
                      <a:pt x="10" y="38"/>
                    </a:lnTo>
                    <a:lnTo>
                      <a:pt x="10" y="23"/>
                    </a:lnTo>
                    <a:cubicBezTo>
                      <a:pt x="12" y="23"/>
                      <a:pt x="13" y="23"/>
                      <a:pt x="14" y="27"/>
                    </a:cubicBezTo>
                    <a:lnTo>
                      <a:pt x="18" y="38"/>
                    </a:lnTo>
                    <a:lnTo>
                      <a:pt x="30" y="38"/>
                    </a:lnTo>
                    <a:close/>
                    <a:moveTo>
                      <a:pt x="13" y="8"/>
                    </a:moveTo>
                    <a:cubicBezTo>
                      <a:pt x="16" y="8"/>
                      <a:pt x="17" y="9"/>
                      <a:pt x="17" y="11"/>
                    </a:cubicBezTo>
                    <a:cubicBezTo>
                      <a:pt x="17" y="14"/>
                      <a:pt x="16" y="16"/>
                      <a:pt x="13" y="16"/>
                    </a:cubicBezTo>
                    <a:lnTo>
                      <a:pt x="10" y="16"/>
                    </a:lnTo>
                    <a:lnTo>
                      <a:pt x="10" y="8"/>
                    </a:lnTo>
                    <a:lnTo>
                      <a:pt x="13"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60" name="Freeform 396"/>
              <p:cNvSpPr>
                <a:spLocks noEditPoints="1"/>
              </p:cNvSpPr>
              <p:nvPr/>
            </p:nvSpPr>
            <p:spPr bwMode="auto">
              <a:xfrm>
                <a:off x="4964815" y="4196725"/>
                <a:ext cx="30163" cy="34925"/>
              </a:xfrm>
              <a:custGeom>
                <a:avLst/>
                <a:gdLst>
                  <a:gd name="T0" fmla="*/ 2147483647 w 34"/>
                  <a:gd name="T1" fmla="*/ 2147483647 h 39"/>
                  <a:gd name="T2" fmla="*/ 2147483647 w 34"/>
                  <a:gd name="T3" fmla="*/ 2147483647 h 39"/>
                  <a:gd name="T4" fmla="*/ 2147483647 w 34"/>
                  <a:gd name="T5" fmla="*/ 0 h 39"/>
                  <a:gd name="T6" fmla="*/ 0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
                  <a:gd name="T31" fmla="*/ 0 h 39"/>
                  <a:gd name="T32" fmla="*/ 34 w 34"/>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 h="39">
                    <a:moveTo>
                      <a:pt x="17" y="39"/>
                    </a:moveTo>
                    <a:cubicBezTo>
                      <a:pt x="30" y="39"/>
                      <a:pt x="34" y="29"/>
                      <a:pt x="34" y="18"/>
                    </a:cubicBezTo>
                    <a:cubicBezTo>
                      <a:pt x="34" y="10"/>
                      <a:pt x="30" y="0"/>
                      <a:pt x="17" y="0"/>
                    </a:cubicBezTo>
                    <a:cubicBezTo>
                      <a:pt x="7" y="0"/>
                      <a:pt x="0" y="7"/>
                      <a:pt x="0" y="21"/>
                    </a:cubicBezTo>
                    <a:cubicBezTo>
                      <a:pt x="0" y="32"/>
                      <a:pt x="6" y="39"/>
                      <a:pt x="17" y="39"/>
                    </a:cubicBezTo>
                    <a:close/>
                    <a:moveTo>
                      <a:pt x="17" y="32"/>
                    </a:moveTo>
                    <a:cubicBezTo>
                      <a:pt x="13" y="32"/>
                      <a:pt x="11" y="29"/>
                      <a:pt x="11" y="20"/>
                    </a:cubicBezTo>
                    <a:cubicBezTo>
                      <a:pt x="11" y="12"/>
                      <a:pt x="12" y="8"/>
                      <a:pt x="17" y="8"/>
                    </a:cubicBezTo>
                    <a:cubicBezTo>
                      <a:pt x="21" y="8"/>
                      <a:pt x="23" y="10"/>
                      <a:pt x="23" y="20"/>
                    </a:cubicBezTo>
                    <a:cubicBezTo>
                      <a:pt x="23" y="29"/>
                      <a:pt x="21" y="32"/>
                      <a:pt x="17" y="32"/>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grpSp>
        <p:sp>
          <p:nvSpPr>
            <p:cNvPr id="191" name="Text Box 105"/>
            <p:cNvSpPr txBox="1">
              <a:spLocks noChangeArrowheads="1"/>
            </p:cNvSpPr>
            <p:nvPr/>
          </p:nvSpPr>
          <p:spPr bwMode="auto">
            <a:xfrm>
              <a:off x="4752975" y="3959225"/>
              <a:ext cx="467340" cy="428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cs typeface="Arial" pitchFamily="34" charset="0"/>
                </a:rPr>
                <a:t>3-Phase</a:t>
              </a:r>
            </a:p>
            <a:p>
              <a:pPr eaLnBrk="1" hangingPunct="1">
                <a:spcAft>
                  <a:spcPct val="0"/>
                </a:spcAft>
                <a:buClr>
                  <a:schemeClr val="bg1"/>
                </a:buClr>
                <a:buFontTx/>
                <a:buNone/>
              </a:pPr>
              <a:r>
                <a:rPr lang="en-GB" altLang="en-US" sz="800" dirty="0">
                  <a:latin typeface="Infineon Meta-Normal"/>
                  <a:cs typeface="Arial" pitchFamily="34" charset="0"/>
                </a:rPr>
                <a:t>Driver IC</a:t>
              </a:r>
            </a:p>
            <a:p>
              <a:pPr eaLnBrk="1" hangingPunct="1">
                <a:spcAft>
                  <a:spcPct val="0"/>
                </a:spcAft>
                <a:buClr>
                  <a:schemeClr val="bg1"/>
                </a:buClr>
                <a:buFontTx/>
                <a:buNone/>
              </a:pPr>
              <a:r>
                <a:rPr lang="en-GB" altLang="en-US" sz="800" b="1" dirty="0">
                  <a:latin typeface="Infineon Meta-Normal"/>
                  <a:cs typeface="Arial" pitchFamily="34" charset="0"/>
                </a:rPr>
                <a:t>  TLE9180</a:t>
              </a:r>
              <a:endParaRPr lang="en-GB" altLang="ja-JP" sz="800" baseline="30000" dirty="0">
                <a:latin typeface="Infineon Meta-Normal"/>
                <a:ea typeface="MS PGothic" pitchFamily="34" charset="-128"/>
                <a:cs typeface="Arial" pitchFamily="34" charset="0"/>
              </a:endParaRPr>
            </a:p>
          </p:txBody>
        </p:sp>
        <p:sp>
          <p:nvSpPr>
            <p:cNvPr id="192" name="Text Box 105"/>
            <p:cNvSpPr txBox="1">
              <a:spLocks noChangeArrowheads="1"/>
            </p:cNvSpPr>
            <p:nvPr/>
          </p:nvSpPr>
          <p:spPr bwMode="auto">
            <a:xfrm>
              <a:off x="4806950" y="1892301"/>
              <a:ext cx="490136" cy="428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cs typeface="Arial" pitchFamily="34" charset="0"/>
                </a:rPr>
                <a:t>H-Bridge</a:t>
              </a:r>
            </a:p>
            <a:p>
              <a:pPr eaLnBrk="1" hangingPunct="1">
                <a:spcAft>
                  <a:spcPct val="0"/>
                </a:spcAft>
                <a:buClr>
                  <a:schemeClr val="bg1"/>
                </a:buClr>
                <a:buFontTx/>
                <a:buNone/>
              </a:pPr>
              <a:r>
                <a:rPr lang="en-GB" altLang="en-US" sz="800" dirty="0">
                  <a:latin typeface="Infineon Meta-Normal"/>
                  <a:cs typeface="Arial" pitchFamily="34" charset="0"/>
                </a:rPr>
                <a:t>Driver IC</a:t>
              </a:r>
            </a:p>
            <a:p>
              <a:pPr eaLnBrk="1" hangingPunct="1">
                <a:spcAft>
                  <a:spcPct val="0"/>
                </a:spcAft>
                <a:buClr>
                  <a:schemeClr val="bg1"/>
                </a:buClr>
                <a:buFontTx/>
                <a:buNone/>
              </a:pPr>
              <a:r>
                <a:rPr lang="en-GB" altLang="en-US" sz="800" b="1" dirty="0">
                  <a:latin typeface="Infineon Meta-Normal"/>
                  <a:cs typeface="Arial" pitchFamily="34" charset="0"/>
                </a:rPr>
                <a:t>(TLE9180)</a:t>
              </a:r>
              <a:endParaRPr lang="en-GB" altLang="ja-JP" sz="800" b="1" baseline="30000" dirty="0">
                <a:latin typeface="Infineon Meta-Normal"/>
                <a:ea typeface="MS PGothic" pitchFamily="34" charset="-128"/>
                <a:cs typeface="Arial" pitchFamily="34" charset="0"/>
              </a:endParaRPr>
            </a:p>
          </p:txBody>
        </p:sp>
        <p:sp>
          <p:nvSpPr>
            <p:cNvPr id="193" name="Text Box 336"/>
            <p:cNvSpPr txBox="1">
              <a:spLocks noChangeArrowheads="1"/>
            </p:cNvSpPr>
            <p:nvPr/>
          </p:nvSpPr>
          <p:spPr bwMode="auto">
            <a:xfrm>
              <a:off x="1901825" y="6076950"/>
              <a:ext cx="1445713" cy="1429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Rotor Position/Current Sense</a:t>
              </a:r>
            </a:p>
          </p:txBody>
        </p:sp>
        <p:sp>
          <p:nvSpPr>
            <p:cNvPr id="194" name="Text Box 336"/>
            <p:cNvSpPr txBox="1">
              <a:spLocks noChangeArrowheads="1"/>
            </p:cNvSpPr>
            <p:nvPr/>
          </p:nvSpPr>
          <p:spPr bwMode="auto">
            <a:xfrm>
              <a:off x="3416300" y="5743574"/>
              <a:ext cx="790297" cy="1429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Powertrain CAN</a:t>
              </a:r>
            </a:p>
          </p:txBody>
        </p:sp>
        <p:sp>
          <p:nvSpPr>
            <p:cNvPr id="195" name="Text Box 105"/>
            <p:cNvSpPr txBox="1">
              <a:spLocks noChangeArrowheads="1"/>
            </p:cNvSpPr>
            <p:nvPr/>
          </p:nvSpPr>
          <p:spPr bwMode="auto">
            <a:xfrm>
              <a:off x="2689225" y="5286374"/>
              <a:ext cx="678213"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cs typeface="Arial" pitchFamily="34" charset="0"/>
                </a:rPr>
                <a:t>CAN</a:t>
              </a:r>
            </a:p>
            <a:p>
              <a:pPr eaLnBrk="1" hangingPunct="1">
                <a:spcAft>
                  <a:spcPct val="0"/>
                </a:spcAft>
                <a:buClr>
                  <a:schemeClr val="bg1"/>
                </a:buClr>
                <a:buFontTx/>
                <a:buNone/>
              </a:pPr>
              <a:r>
                <a:rPr lang="en-GB" altLang="en-US" sz="800" b="1" dirty="0">
                  <a:latin typeface="Infineon Meta-Normal"/>
                  <a:cs typeface="Arial" pitchFamily="34" charset="0"/>
                </a:rPr>
                <a:t>TLE7250GVIO</a:t>
              </a:r>
              <a:endParaRPr lang="en-GB" altLang="ja-JP" sz="800" b="1" baseline="30000" dirty="0">
                <a:latin typeface="Infineon Meta-Normal"/>
                <a:ea typeface="MS PGothic" pitchFamily="34" charset="-128"/>
                <a:cs typeface="Arial" pitchFamily="34" charset="0"/>
              </a:endParaRPr>
            </a:p>
          </p:txBody>
        </p:sp>
        <p:sp>
          <p:nvSpPr>
            <p:cNvPr id="196" name="Text Box 105"/>
            <p:cNvSpPr txBox="1">
              <a:spLocks noChangeArrowheads="1"/>
            </p:cNvSpPr>
            <p:nvPr/>
          </p:nvSpPr>
          <p:spPr bwMode="auto">
            <a:xfrm>
              <a:off x="3602039" y="5286374"/>
              <a:ext cx="649715"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cs typeface="Arial" pitchFamily="34" charset="0"/>
                </a:rPr>
                <a:t>LIN</a:t>
              </a:r>
            </a:p>
            <a:p>
              <a:pPr eaLnBrk="1" hangingPunct="1">
                <a:spcAft>
                  <a:spcPct val="0"/>
                </a:spcAft>
                <a:buClr>
                  <a:schemeClr val="bg1"/>
                </a:buClr>
                <a:buFontTx/>
                <a:buNone/>
              </a:pPr>
              <a:r>
                <a:rPr lang="en-GB" altLang="en-US" sz="800" b="1" dirty="0">
                  <a:latin typeface="Infineon Meta-Normal"/>
                  <a:cs typeface="Arial" pitchFamily="34" charset="0"/>
                </a:rPr>
                <a:t>TLE7259-3GE</a:t>
              </a:r>
              <a:endParaRPr lang="en-GB" altLang="ja-JP" sz="800" b="1" baseline="30000" dirty="0">
                <a:latin typeface="Infineon Meta-Normal"/>
                <a:ea typeface="MS PGothic" pitchFamily="34" charset="-128"/>
                <a:cs typeface="Arial" pitchFamily="34" charset="0"/>
              </a:endParaRPr>
            </a:p>
          </p:txBody>
        </p:sp>
        <p:sp>
          <p:nvSpPr>
            <p:cNvPr id="197" name="Text Box 336"/>
            <p:cNvSpPr txBox="1">
              <a:spLocks noChangeArrowheads="1"/>
            </p:cNvSpPr>
            <p:nvPr/>
          </p:nvSpPr>
          <p:spPr bwMode="auto">
            <a:xfrm>
              <a:off x="4325938" y="5210176"/>
              <a:ext cx="220371" cy="1429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2Ch.</a:t>
              </a:r>
            </a:p>
          </p:txBody>
        </p:sp>
        <p:sp>
          <p:nvSpPr>
            <p:cNvPr id="198" name="Text Box 336"/>
            <p:cNvSpPr txBox="1">
              <a:spLocks noChangeArrowheads="1"/>
            </p:cNvSpPr>
            <p:nvPr/>
          </p:nvSpPr>
          <p:spPr bwMode="auto">
            <a:xfrm>
              <a:off x="5686425" y="5172074"/>
              <a:ext cx="972674"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err="1">
                  <a:latin typeface="Infineon Meta-Normal"/>
                </a:rPr>
                <a:t>OptiMOS</a:t>
              </a:r>
              <a:r>
                <a:rPr lang="en-GB" altLang="en-US" sz="800" dirty="0">
                  <a:latin typeface="Infineon Meta-Normal"/>
                </a:rPr>
                <a:t>™-T2 100V</a:t>
              </a:r>
            </a:p>
            <a:p>
              <a:pPr eaLnBrk="1" hangingPunct="1">
                <a:spcAft>
                  <a:spcPct val="0"/>
                </a:spcAft>
                <a:buClr>
                  <a:srgbClr val="00214A"/>
                </a:buClr>
                <a:buFontTx/>
                <a:buNone/>
              </a:pPr>
              <a:r>
                <a:rPr lang="en-GB" altLang="en-US" sz="800" dirty="0">
                  <a:latin typeface="Infineon Meta-Normal"/>
                </a:rPr>
                <a:t>6x </a:t>
              </a:r>
              <a:r>
                <a:rPr lang="en-GB" altLang="en-US" sz="800" b="1" dirty="0">
                  <a:latin typeface="Infineon Meta-Normal"/>
                </a:rPr>
                <a:t>IPB180N10S4-02</a:t>
              </a:r>
            </a:p>
          </p:txBody>
        </p:sp>
        <p:sp>
          <p:nvSpPr>
            <p:cNvPr id="199" name="Text Box 336"/>
            <p:cNvSpPr txBox="1">
              <a:spLocks noChangeArrowheads="1"/>
            </p:cNvSpPr>
            <p:nvPr/>
          </p:nvSpPr>
          <p:spPr bwMode="auto">
            <a:xfrm>
              <a:off x="6870700" y="4241801"/>
              <a:ext cx="509134"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Starter</a:t>
              </a:r>
            </a:p>
            <a:p>
              <a:pPr eaLnBrk="1" hangingPunct="1">
                <a:spcAft>
                  <a:spcPct val="0"/>
                </a:spcAft>
                <a:buClr>
                  <a:srgbClr val="00214A"/>
                </a:buClr>
                <a:buFontTx/>
                <a:buNone/>
              </a:pPr>
              <a:r>
                <a:rPr lang="en-GB" altLang="en-US" sz="800" dirty="0">
                  <a:latin typeface="Infineon Meta-Normal"/>
                </a:rPr>
                <a:t>Generator</a:t>
              </a:r>
              <a:endParaRPr lang="en-GB" altLang="en-US" sz="800" b="1" dirty="0">
                <a:latin typeface="Infineon Meta-Normal"/>
              </a:endParaRPr>
            </a:p>
          </p:txBody>
        </p:sp>
        <p:sp>
          <p:nvSpPr>
            <p:cNvPr id="200" name="Text Box 105"/>
            <p:cNvSpPr txBox="1">
              <a:spLocks noChangeArrowheads="1"/>
            </p:cNvSpPr>
            <p:nvPr/>
          </p:nvSpPr>
          <p:spPr bwMode="auto">
            <a:xfrm>
              <a:off x="7350125" y="3871914"/>
              <a:ext cx="704809" cy="428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cs typeface="Arial" pitchFamily="34" charset="0"/>
                </a:rPr>
                <a:t>Rotor Position</a:t>
              </a:r>
            </a:p>
            <a:p>
              <a:pPr eaLnBrk="1" hangingPunct="1">
                <a:spcAft>
                  <a:spcPct val="0"/>
                </a:spcAft>
                <a:buClr>
                  <a:schemeClr val="bg1"/>
                </a:buClr>
                <a:buFontTx/>
                <a:buNone/>
              </a:pPr>
              <a:r>
                <a:rPr lang="en-GB" altLang="en-US" sz="800" dirty="0" err="1">
                  <a:latin typeface="Infineon Meta-Normal"/>
                  <a:cs typeface="Arial" pitchFamily="34" charset="0"/>
                </a:rPr>
                <a:t>iGMR</a:t>
              </a:r>
              <a:r>
                <a:rPr lang="en-GB" altLang="en-US" sz="800" dirty="0">
                  <a:latin typeface="Infineon Meta-Normal"/>
                  <a:cs typeface="Arial" pitchFamily="34" charset="0"/>
                </a:rPr>
                <a:t> Sensor</a:t>
              </a:r>
            </a:p>
            <a:p>
              <a:pPr eaLnBrk="1" hangingPunct="1">
                <a:spcAft>
                  <a:spcPct val="0"/>
                </a:spcAft>
                <a:buClr>
                  <a:schemeClr val="bg1"/>
                </a:buClr>
                <a:buFontTx/>
                <a:buNone/>
              </a:pPr>
              <a:r>
                <a:rPr lang="en-GB" altLang="en-US" sz="800" b="1" dirty="0">
                  <a:latin typeface="Infineon Meta-Normal"/>
                  <a:cs typeface="Arial" pitchFamily="34" charset="0"/>
                </a:rPr>
                <a:t>TLE5012B</a:t>
              </a:r>
              <a:endParaRPr lang="en-GB" altLang="ja-JP" sz="800" b="1" baseline="30000" dirty="0">
                <a:latin typeface="Infineon Meta-Normal"/>
                <a:ea typeface="MS PGothic" pitchFamily="34" charset="-128"/>
                <a:cs typeface="Arial" pitchFamily="34" charset="0"/>
              </a:endParaRPr>
            </a:p>
          </p:txBody>
        </p:sp>
        <p:sp>
          <p:nvSpPr>
            <p:cNvPr id="201" name="Text Box 105"/>
            <p:cNvSpPr txBox="1">
              <a:spLocks noChangeArrowheads="1"/>
            </p:cNvSpPr>
            <p:nvPr/>
          </p:nvSpPr>
          <p:spPr bwMode="auto">
            <a:xfrm>
              <a:off x="7103135" y="4657726"/>
              <a:ext cx="892883" cy="428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cs typeface="Arial" pitchFamily="34" charset="0"/>
                </a:rPr>
                <a:t>Current Sense</a:t>
              </a:r>
            </a:p>
            <a:p>
              <a:pPr eaLnBrk="1" hangingPunct="1">
                <a:spcAft>
                  <a:spcPct val="0"/>
                </a:spcAft>
                <a:buClr>
                  <a:schemeClr val="bg1"/>
                </a:buClr>
                <a:buFontTx/>
                <a:buNone/>
              </a:pPr>
              <a:r>
                <a:rPr lang="en-GB" altLang="en-US" sz="800" dirty="0">
                  <a:latin typeface="Infineon Meta-Normal"/>
                  <a:cs typeface="Arial" pitchFamily="34" charset="0"/>
                </a:rPr>
                <a:t>(Shunt Substitute)</a:t>
              </a:r>
            </a:p>
            <a:p>
              <a:pPr eaLnBrk="1" hangingPunct="1">
                <a:spcAft>
                  <a:spcPct val="0"/>
                </a:spcAft>
                <a:buClr>
                  <a:schemeClr val="bg1"/>
                </a:buClr>
                <a:buFontTx/>
                <a:buNone/>
              </a:pPr>
              <a:r>
                <a:rPr lang="en-GB" altLang="en-US" sz="800" dirty="0">
                  <a:latin typeface="Infineon Meta-Normal"/>
                  <a:cs typeface="Arial" pitchFamily="34" charset="0"/>
                </a:rPr>
                <a:t>2x </a:t>
              </a:r>
              <a:r>
                <a:rPr lang="en-GB" altLang="en-US" sz="800" b="1" dirty="0">
                  <a:latin typeface="Infineon Meta-Normal"/>
                  <a:cs typeface="Arial" pitchFamily="34" charset="0"/>
                </a:rPr>
                <a:t>TLE4990/98</a:t>
              </a:r>
              <a:endParaRPr lang="en-GB" altLang="ja-JP" sz="800" b="1" baseline="30000" dirty="0">
                <a:latin typeface="Infineon Meta-Normal"/>
                <a:ea typeface="MS PGothic" pitchFamily="34" charset="-128"/>
                <a:cs typeface="Arial" pitchFamily="34" charset="0"/>
              </a:endParaRPr>
            </a:p>
          </p:txBody>
        </p:sp>
        <p:sp>
          <p:nvSpPr>
            <p:cNvPr id="202" name="Text Box 336"/>
            <p:cNvSpPr txBox="1">
              <a:spLocks noChangeArrowheads="1"/>
            </p:cNvSpPr>
            <p:nvPr/>
          </p:nvSpPr>
          <p:spPr bwMode="auto">
            <a:xfrm>
              <a:off x="5832475" y="2847975"/>
              <a:ext cx="972674"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err="1">
                  <a:latin typeface="Infineon Meta-Normal"/>
                </a:rPr>
                <a:t>OptiMOS</a:t>
              </a:r>
              <a:r>
                <a:rPr lang="en-GB" altLang="en-US" sz="800" dirty="0">
                  <a:latin typeface="Infineon Meta-Normal"/>
                </a:rPr>
                <a:t>™-T2 100V</a:t>
              </a:r>
            </a:p>
            <a:p>
              <a:pPr eaLnBrk="1" hangingPunct="1">
                <a:spcAft>
                  <a:spcPct val="0"/>
                </a:spcAft>
                <a:buClr>
                  <a:srgbClr val="00214A"/>
                </a:buClr>
                <a:buFontTx/>
                <a:buNone/>
              </a:pPr>
              <a:r>
                <a:rPr lang="en-GB" altLang="en-US" sz="800" dirty="0">
                  <a:latin typeface="Infineon Meta-Normal"/>
                </a:rPr>
                <a:t>4x </a:t>
              </a:r>
              <a:r>
                <a:rPr lang="en-GB" altLang="en-US" sz="800" b="1" dirty="0">
                  <a:latin typeface="Infineon Meta-Normal"/>
                </a:rPr>
                <a:t>IPD90N10S4-06</a:t>
              </a:r>
            </a:p>
          </p:txBody>
        </p:sp>
        <p:grpSp>
          <p:nvGrpSpPr>
            <p:cNvPr id="203" name="Group 202"/>
            <p:cNvGrpSpPr/>
            <p:nvPr/>
          </p:nvGrpSpPr>
          <p:grpSpPr>
            <a:xfrm>
              <a:off x="2627312" y="1552573"/>
              <a:ext cx="1719263" cy="3500437"/>
              <a:chOff x="3306763" y="2503487"/>
              <a:chExt cx="1417637" cy="2741612"/>
            </a:xfrm>
            <a:solidFill>
              <a:schemeClr val="accent6">
                <a:lumMod val="50000"/>
              </a:schemeClr>
            </a:solidFill>
          </p:grpSpPr>
          <p:sp>
            <p:nvSpPr>
              <p:cNvPr id="204" name="Freeform 19"/>
              <p:cNvSpPr>
                <a:spLocks/>
              </p:cNvSpPr>
              <p:nvPr/>
            </p:nvSpPr>
            <p:spPr bwMode="auto">
              <a:xfrm>
                <a:off x="3306763" y="2503487"/>
                <a:ext cx="1417637" cy="2741612"/>
              </a:xfrm>
              <a:custGeom>
                <a:avLst/>
                <a:gdLst>
                  <a:gd name="T0" fmla="*/ 2147483647 w 2268"/>
                  <a:gd name="T1" fmla="*/ 2147483647 h 4384"/>
                  <a:gd name="T2" fmla="*/ 2147483647 w 2268"/>
                  <a:gd name="T3" fmla="*/ 2147483647 h 4384"/>
                  <a:gd name="T4" fmla="*/ 2147483647 w 2268"/>
                  <a:gd name="T5" fmla="*/ 2147483647 h 4384"/>
                  <a:gd name="T6" fmla="*/ 0 w 2268"/>
                  <a:gd name="T7" fmla="*/ 2147483647 h 4384"/>
                  <a:gd name="T8" fmla="*/ 0 w 2268"/>
                  <a:gd name="T9" fmla="*/ 2147483647 h 4384"/>
                  <a:gd name="T10" fmla="*/ 2147483647 w 2268"/>
                  <a:gd name="T11" fmla="*/ 0 h 4384"/>
                  <a:gd name="T12" fmla="*/ 2147483647 w 2268"/>
                  <a:gd name="T13" fmla="*/ 0 h 4384"/>
                  <a:gd name="T14" fmla="*/ 2147483647 w 2268"/>
                  <a:gd name="T15" fmla="*/ 2147483647 h 4384"/>
                  <a:gd name="T16" fmla="*/ 2147483647 w 2268"/>
                  <a:gd name="T17" fmla="*/ 2147483647 h 4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68" h="4384">
                    <a:moveTo>
                      <a:pt x="2268" y="4339"/>
                    </a:moveTo>
                    <a:cubicBezTo>
                      <a:pt x="2268" y="4364"/>
                      <a:pt x="2247" y="4384"/>
                      <a:pt x="2222" y="4384"/>
                    </a:cubicBezTo>
                    <a:lnTo>
                      <a:pt x="45" y="4384"/>
                    </a:lnTo>
                    <a:cubicBezTo>
                      <a:pt x="20" y="4384"/>
                      <a:pt x="0" y="4364"/>
                      <a:pt x="0" y="4339"/>
                    </a:cubicBezTo>
                    <a:lnTo>
                      <a:pt x="0" y="45"/>
                    </a:lnTo>
                    <a:cubicBezTo>
                      <a:pt x="0" y="20"/>
                      <a:pt x="20" y="0"/>
                      <a:pt x="45" y="0"/>
                    </a:cubicBezTo>
                    <a:lnTo>
                      <a:pt x="2222" y="0"/>
                    </a:lnTo>
                    <a:cubicBezTo>
                      <a:pt x="2247" y="0"/>
                      <a:pt x="2268" y="20"/>
                      <a:pt x="2268" y="45"/>
                    </a:cubicBezTo>
                    <a:lnTo>
                      <a:pt x="2268" y="4339"/>
                    </a:lnTo>
                    <a:close/>
                  </a:path>
                </a:pathLst>
              </a:custGeom>
              <a:solidFill>
                <a:schemeClr val="tx2">
                  <a:lumMod val="50000"/>
                </a:schemeClr>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05" name="Freeform 100"/>
              <p:cNvSpPr>
                <a:spLocks/>
              </p:cNvSpPr>
              <p:nvPr/>
            </p:nvSpPr>
            <p:spPr bwMode="auto">
              <a:xfrm>
                <a:off x="4271963" y="2620963"/>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06" name="Freeform 102"/>
              <p:cNvSpPr>
                <a:spLocks/>
              </p:cNvSpPr>
              <p:nvPr/>
            </p:nvSpPr>
            <p:spPr bwMode="auto">
              <a:xfrm>
                <a:off x="3844925" y="4627563"/>
                <a:ext cx="341313" cy="225425"/>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7"/>
                    </a:lnTo>
                    <a:cubicBezTo>
                      <a:pt x="545" y="342"/>
                      <a:pt x="524" y="363"/>
                      <a:pt x="499" y="363"/>
                    </a:cubicBezTo>
                    <a:lnTo>
                      <a:pt x="46" y="363"/>
                    </a:lnTo>
                    <a:cubicBezTo>
                      <a:pt x="21" y="363"/>
                      <a:pt x="0" y="342"/>
                      <a:pt x="0" y="317"/>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07" name="Freeform 103"/>
              <p:cNvSpPr>
                <a:spLocks/>
              </p:cNvSpPr>
              <p:nvPr/>
            </p:nvSpPr>
            <p:spPr bwMode="auto">
              <a:xfrm>
                <a:off x="3844925" y="4899025"/>
                <a:ext cx="341313" cy="227013"/>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8"/>
                    </a:lnTo>
                    <a:cubicBezTo>
                      <a:pt x="545" y="343"/>
                      <a:pt x="524" y="363"/>
                      <a:pt x="499" y="363"/>
                    </a:cubicBezTo>
                    <a:lnTo>
                      <a:pt x="46" y="363"/>
                    </a:lnTo>
                    <a:cubicBezTo>
                      <a:pt x="21" y="363"/>
                      <a:pt x="0" y="343"/>
                      <a:pt x="0" y="31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08" name="Freeform 104"/>
              <p:cNvSpPr>
                <a:spLocks/>
              </p:cNvSpPr>
              <p:nvPr/>
            </p:nvSpPr>
            <p:spPr bwMode="auto">
              <a:xfrm>
                <a:off x="3421063" y="2620963"/>
                <a:ext cx="339725" cy="652462"/>
              </a:xfrm>
              <a:custGeom>
                <a:avLst/>
                <a:gdLst>
                  <a:gd name="T0" fmla="*/ 0 w 544"/>
                  <a:gd name="T1" fmla="*/ 2147483647 h 1043"/>
                  <a:gd name="T2" fmla="*/ 2147483647 w 544"/>
                  <a:gd name="T3" fmla="*/ 0 h 1043"/>
                  <a:gd name="T4" fmla="*/ 2147483647 w 544"/>
                  <a:gd name="T5" fmla="*/ 0 h 1043"/>
                  <a:gd name="T6" fmla="*/ 2147483647 w 544"/>
                  <a:gd name="T7" fmla="*/ 2147483647 h 1043"/>
                  <a:gd name="T8" fmla="*/ 2147483647 w 544"/>
                  <a:gd name="T9" fmla="*/ 2147483647 h 1043"/>
                  <a:gd name="T10" fmla="*/ 2147483647 w 544"/>
                  <a:gd name="T11" fmla="*/ 2147483647 h 1043"/>
                  <a:gd name="T12" fmla="*/ 2147483647 w 544"/>
                  <a:gd name="T13" fmla="*/ 2147483647 h 1043"/>
                  <a:gd name="T14" fmla="*/ 0 w 544"/>
                  <a:gd name="T15" fmla="*/ 2147483647 h 1043"/>
                  <a:gd name="T16" fmla="*/ 0 w 544"/>
                  <a:gd name="T17" fmla="*/ 2147483647 h 10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043">
                    <a:moveTo>
                      <a:pt x="0" y="45"/>
                    </a:moveTo>
                    <a:cubicBezTo>
                      <a:pt x="0" y="21"/>
                      <a:pt x="20" y="0"/>
                      <a:pt x="45" y="0"/>
                    </a:cubicBezTo>
                    <a:lnTo>
                      <a:pt x="499" y="0"/>
                    </a:lnTo>
                    <a:cubicBezTo>
                      <a:pt x="524" y="0"/>
                      <a:pt x="544" y="21"/>
                      <a:pt x="544" y="45"/>
                    </a:cubicBezTo>
                    <a:lnTo>
                      <a:pt x="544" y="998"/>
                    </a:lnTo>
                    <a:cubicBezTo>
                      <a:pt x="544" y="1023"/>
                      <a:pt x="524" y="1043"/>
                      <a:pt x="499" y="1043"/>
                    </a:cubicBezTo>
                    <a:lnTo>
                      <a:pt x="45" y="1043"/>
                    </a:lnTo>
                    <a:cubicBezTo>
                      <a:pt x="20" y="1043"/>
                      <a:pt x="0" y="1023"/>
                      <a:pt x="0" y="99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09" name="Freeform 202"/>
              <p:cNvSpPr>
                <a:spLocks noEditPoints="1"/>
              </p:cNvSpPr>
              <p:nvPr/>
            </p:nvSpPr>
            <p:spPr bwMode="auto">
              <a:xfrm>
                <a:off x="4022725" y="4037013"/>
                <a:ext cx="333375" cy="50800"/>
              </a:xfrm>
              <a:custGeom>
                <a:avLst/>
                <a:gdLst>
                  <a:gd name="T0" fmla="*/ 2147483647 w 560"/>
                  <a:gd name="T1" fmla="*/ 0 h 85"/>
                  <a:gd name="T2" fmla="*/ 0 w 560"/>
                  <a:gd name="T3" fmla="*/ 0 h 85"/>
                  <a:gd name="T4" fmla="*/ 0 w 560"/>
                  <a:gd name="T5" fmla="*/ 2147483647 h 85"/>
                  <a:gd name="T6" fmla="*/ 2147483647 w 560"/>
                  <a:gd name="T7" fmla="*/ 2147483647 h 85"/>
                  <a:gd name="T8" fmla="*/ 2147483647 w 560"/>
                  <a:gd name="T9" fmla="*/ 2147483647 h 85"/>
                  <a:gd name="T10" fmla="*/ 2147483647 w 560"/>
                  <a:gd name="T11" fmla="*/ 2147483647 h 85"/>
                  <a:gd name="T12" fmla="*/ 2147483647 w 560"/>
                  <a:gd name="T13" fmla="*/ 0 h 85"/>
                  <a:gd name="T14" fmla="*/ 2147483647 w 560"/>
                  <a:gd name="T15" fmla="*/ 0 h 85"/>
                  <a:gd name="T16" fmla="*/ 2147483647 w 560"/>
                  <a:gd name="T17" fmla="*/ 2147483647 h 85"/>
                  <a:gd name="T18" fmla="*/ 2147483647 w 560"/>
                  <a:gd name="T19" fmla="*/ 2147483647 h 85"/>
                  <a:gd name="T20" fmla="*/ 2147483647 w 560"/>
                  <a:gd name="T21" fmla="*/ 2147483647 h 85"/>
                  <a:gd name="T22" fmla="*/ 2147483647 w 560"/>
                  <a:gd name="T23" fmla="*/ 0 h 85"/>
                  <a:gd name="T24" fmla="*/ 2147483647 w 560"/>
                  <a:gd name="T25" fmla="*/ 2147483647 h 85"/>
                  <a:gd name="T26" fmla="*/ 2147483647 w 560"/>
                  <a:gd name="T27" fmla="*/ 2147483647 h 85"/>
                  <a:gd name="T28" fmla="*/ 2147483647 w 560"/>
                  <a:gd name="T29" fmla="*/ 2147483647 h 85"/>
                  <a:gd name="T30" fmla="*/ 2147483647 w 560"/>
                  <a:gd name="T31" fmla="*/ 0 h 85"/>
                  <a:gd name="T32" fmla="*/ 2147483647 w 560"/>
                  <a:gd name="T33" fmla="*/ 0 h 85"/>
                  <a:gd name="T34" fmla="*/ 2147483647 w 560"/>
                  <a:gd name="T35" fmla="*/ 2147483647 h 85"/>
                  <a:gd name="T36" fmla="*/ 2147483647 w 560"/>
                  <a:gd name="T37" fmla="*/ 2147483647 h 85"/>
                  <a:gd name="T38" fmla="*/ 2147483647 w 560"/>
                  <a:gd name="T39" fmla="*/ 2147483647 h 85"/>
                  <a:gd name="T40" fmla="*/ 2147483647 w 560"/>
                  <a:gd name="T41" fmla="*/ 2147483647 h 85"/>
                  <a:gd name="T42" fmla="*/ 2147483647 w 560"/>
                  <a:gd name="T43" fmla="*/ 2147483647 h 85"/>
                  <a:gd name="T44" fmla="*/ 2147483647 w 560"/>
                  <a:gd name="T45" fmla="*/ 2147483647 h 85"/>
                  <a:gd name="T46" fmla="*/ 2147483647 w 560"/>
                  <a:gd name="T47" fmla="*/ 2147483647 h 85"/>
                  <a:gd name="T48" fmla="*/ 2147483647 w 560"/>
                  <a:gd name="T49" fmla="*/ 2147483647 h 85"/>
                  <a:gd name="T50" fmla="*/ 2147483647 w 560"/>
                  <a:gd name="T51" fmla="*/ 2147483647 h 85"/>
                  <a:gd name="T52" fmla="*/ 2147483647 w 560"/>
                  <a:gd name="T53" fmla="*/ 2147483647 h 85"/>
                  <a:gd name="T54" fmla="*/ 2147483647 w 560"/>
                  <a:gd name="T55" fmla="*/ 2147483647 h 85"/>
                  <a:gd name="T56" fmla="*/ 2147483647 w 560"/>
                  <a:gd name="T57" fmla="*/ 2147483647 h 85"/>
                  <a:gd name="T58" fmla="*/ 2147483647 w 560"/>
                  <a:gd name="T59" fmla="*/ 2147483647 h 85"/>
                  <a:gd name="T60" fmla="*/ 2147483647 w 560"/>
                  <a:gd name="T61" fmla="*/ 2147483647 h 85"/>
                  <a:gd name="T62" fmla="*/ 2147483647 w 560"/>
                  <a:gd name="T63" fmla="*/ 2147483647 h 85"/>
                  <a:gd name="T64" fmla="*/ 2147483647 w 560"/>
                  <a:gd name="T65" fmla="*/ 2147483647 h 85"/>
                  <a:gd name="T66" fmla="*/ 2147483647 w 560"/>
                  <a:gd name="T67" fmla="*/ 2147483647 h 85"/>
                  <a:gd name="T68" fmla="*/ 2147483647 w 560"/>
                  <a:gd name="T69" fmla="*/ 2147483647 h 85"/>
                  <a:gd name="T70" fmla="*/ 2147483647 w 560"/>
                  <a:gd name="T71" fmla="*/ 2147483647 h 85"/>
                  <a:gd name="T72" fmla="*/ 2147483647 w 560"/>
                  <a:gd name="T73" fmla="*/ 2147483647 h 85"/>
                  <a:gd name="T74" fmla="*/ 2147483647 w 560"/>
                  <a:gd name="T75" fmla="*/ 2147483647 h 85"/>
                  <a:gd name="T76" fmla="*/ 2147483647 w 560"/>
                  <a:gd name="T77" fmla="*/ 2147483647 h 85"/>
                  <a:gd name="T78" fmla="*/ 2147483647 w 560"/>
                  <a:gd name="T79" fmla="*/ 2147483647 h 85"/>
                  <a:gd name="T80" fmla="*/ 2147483647 w 560"/>
                  <a:gd name="T81" fmla="*/ 2147483647 h 85"/>
                  <a:gd name="T82" fmla="*/ 2147483647 w 560"/>
                  <a:gd name="T83" fmla="*/ 2147483647 h 85"/>
                  <a:gd name="T84" fmla="*/ 2147483647 w 560"/>
                  <a:gd name="T85" fmla="*/ 2147483647 h 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60" h="85">
                    <a:moveTo>
                      <a:pt x="41" y="0"/>
                    </a:moveTo>
                    <a:lnTo>
                      <a:pt x="0" y="0"/>
                    </a:lnTo>
                    <a:lnTo>
                      <a:pt x="0" y="34"/>
                    </a:lnTo>
                    <a:cubicBezTo>
                      <a:pt x="0" y="52"/>
                      <a:pt x="0" y="68"/>
                      <a:pt x="15" y="76"/>
                    </a:cubicBezTo>
                    <a:cubicBezTo>
                      <a:pt x="25" y="84"/>
                      <a:pt x="38" y="84"/>
                      <a:pt x="46" y="85"/>
                    </a:cubicBezTo>
                    <a:lnTo>
                      <a:pt x="120" y="85"/>
                    </a:lnTo>
                    <a:lnTo>
                      <a:pt x="120" y="0"/>
                    </a:lnTo>
                    <a:lnTo>
                      <a:pt x="81" y="0"/>
                    </a:lnTo>
                    <a:lnTo>
                      <a:pt x="81" y="62"/>
                    </a:lnTo>
                    <a:lnTo>
                      <a:pt x="49" y="62"/>
                    </a:lnTo>
                    <a:cubicBezTo>
                      <a:pt x="40" y="62"/>
                      <a:pt x="41" y="57"/>
                      <a:pt x="41" y="48"/>
                    </a:cubicBezTo>
                    <a:lnTo>
                      <a:pt x="41" y="0"/>
                    </a:lnTo>
                    <a:close/>
                    <a:moveTo>
                      <a:pt x="167" y="85"/>
                    </a:moveTo>
                    <a:lnTo>
                      <a:pt x="167" y="13"/>
                    </a:lnTo>
                    <a:lnTo>
                      <a:pt x="132" y="13"/>
                    </a:lnTo>
                    <a:lnTo>
                      <a:pt x="132" y="0"/>
                    </a:lnTo>
                    <a:lnTo>
                      <a:pt x="235" y="0"/>
                    </a:lnTo>
                    <a:lnTo>
                      <a:pt x="235" y="14"/>
                    </a:lnTo>
                    <a:lnTo>
                      <a:pt x="200" y="14"/>
                    </a:lnTo>
                    <a:lnTo>
                      <a:pt x="200" y="85"/>
                    </a:lnTo>
                    <a:lnTo>
                      <a:pt x="167" y="85"/>
                    </a:lnTo>
                    <a:close/>
                    <a:moveTo>
                      <a:pt x="560" y="1"/>
                    </a:moveTo>
                    <a:lnTo>
                      <a:pt x="483" y="1"/>
                    </a:lnTo>
                    <a:cubicBezTo>
                      <a:pt x="474" y="1"/>
                      <a:pt x="468" y="8"/>
                      <a:pt x="468" y="16"/>
                    </a:cubicBezTo>
                    <a:cubicBezTo>
                      <a:pt x="468" y="22"/>
                      <a:pt x="471" y="27"/>
                      <a:pt x="477" y="30"/>
                    </a:cubicBezTo>
                    <a:cubicBezTo>
                      <a:pt x="489" y="34"/>
                      <a:pt x="500" y="39"/>
                      <a:pt x="512" y="44"/>
                    </a:cubicBezTo>
                    <a:cubicBezTo>
                      <a:pt x="516" y="45"/>
                      <a:pt x="519" y="49"/>
                      <a:pt x="519" y="54"/>
                    </a:cubicBezTo>
                    <a:cubicBezTo>
                      <a:pt x="519" y="59"/>
                      <a:pt x="515" y="64"/>
                      <a:pt x="509" y="64"/>
                    </a:cubicBezTo>
                    <a:cubicBezTo>
                      <a:pt x="493" y="65"/>
                      <a:pt x="476" y="66"/>
                      <a:pt x="459" y="66"/>
                    </a:cubicBezTo>
                    <a:cubicBezTo>
                      <a:pt x="459" y="66"/>
                      <a:pt x="458" y="66"/>
                      <a:pt x="458" y="66"/>
                    </a:cubicBezTo>
                    <a:lnTo>
                      <a:pt x="458" y="80"/>
                    </a:lnTo>
                    <a:lnTo>
                      <a:pt x="526" y="80"/>
                    </a:lnTo>
                    <a:cubicBezTo>
                      <a:pt x="538" y="80"/>
                      <a:pt x="550" y="74"/>
                      <a:pt x="556" y="64"/>
                    </a:cubicBezTo>
                    <a:cubicBezTo>
                      <a:pt x="558" y="61"/>
                      <a:pt x="559" y="57"/>
                      <a:pt x="559" y="54"/>
                    </a:cubicBezTo>
                    <a:cubicBezTo>
                      <a:pt x="559" y="46"/>
                      <a:pt x="555" y="39"/>
                      <a:pt x="548" y="36"/>
                    </a:cubicBezTo>
                    <a:cubicBezTo>
                      <a:pt x="536" y="31"/>
                      <a:pt x="524" y="27"/>
                      <a:pt x="512" y="24"/>
                    </a:cubicBezTo>
                    <a:cubicBezTo>
                      <a:pt x="509" y="23"/>
                      <a:pt x="508" y="21"/>
                      <a:pt x="508" y="19"/>
                    </a:cubicBezTo>
                    <a:cubicBezTo>
                      <a:pt x="508" y="16"/>
                      <a:pt x="510" y="13"/>
                      <a:pt x="513" y="13"/>
                    </a:cubicBezTo>
                    <a:cubicBezTo>
                      <a:pt x="513" y="13"/>
                      <a:pt x="513" y="13"/>
                      <a:pt x="513" y="13"/>
                    </a:cubicBezTo>
                    <a:lnTo>
                      <a:pt x="560" y="13"/>
                    </a:lnTo>
                    <a:lnTo>
                      <a:pt x="560" y="1"/>
                    </a:lnTo>
                    <a:close/>
                  </a:path>
                </a:pathLst>
              </a:custGeom>
              <a:grp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10" name="Freeform 203"/>
              <p:cNvSpPr>
                <a:spLocks/>
              </p:cNvSpPr>
              <p:nvPr/>
            </p:nvSpPr>
            <p:spPr bwMode="auto">
              <a:xfrm>
                <a:off x="4202113" y="4044950"/>
                <a:ext cx="52387" cy="36513"/>
              </a:xfrm>
              <a:custGeom>
                <a:avLst/>
                <a:gdLst>
                  <a:gd name="T0" fmla="*/ 2147483647 w 33"/>
                  <a:gd name="T1" fmla="*/ 2147483647 h 23"/>
                  <a:gd name="T2" fmla="*/ 2147483647 w 33"/>
                  <a:gd name="T3" fmla="*/ 2147483647 h 23"/>
                  <a:gd name="T4" fmla="*/ 2147483647 w 33"/>
                  <a:gd name="T5" fmla="*/ 2147483647 h 23"/>
                  <a:gd name="T6" fmla="*/ 2147483647 w 33"/>
                  <a:gd name="T7" fmla="*/ 0 h 23"/>
                  <a:gd name="T8" fmla="*/ 2147483647 w 33"/>
                  <a:gd name="T9" fmla="*/ 0 h 23"/>
                  <a:gd name="T10" fmla="*/ 2147483647 w 33"/>
                  <a:gd name="T11" fmla="*/ 2147483647 h 23"/>
                  <a:gd name="T12" fmla="*/ 2147483647 w 33"/>
                  <a:gd name="T13" fmla="*/ 2147483647 h 23"/>
                  <a:gd name="T14" fmla="*/ 2147483647 w 33"/>
                  <a:gd name="T15" fmla="*/ 2147483647 h 23"/>
                  <a:gd name="T16" fmla="*/ 0 w 33"/>
                  <a:gd name="T17" fmla="*/ 2147483647 h 23"/>
                  <a:gd name="T18" fmla="*/ 0 w 33"/>
                  <a:gd name="T19" fmla="*/ 2147483647 h 23"/>
                  <a:gd name="T20" fmla="*/ 0 w 33"/>
                  <a:gd name="T21" fmla="*/ 2147483647 h 23"/>
                  <a:gd name="T22" fmla="*/ 2147483647 w 33"/>
                  <a:gd name="T23" fmla="*/ 2147483647 h 23"/>
                  <a:gd name="T24" fmla="*/ 2147483647 w 33"/>
                  <a:gd name="T25" fmla="*/ 2147483647 h 23"/>
                  <a:gd name="T26" fmla="*/ 2147483647 w 33"/>
                  <a:gd name="T27" fmla="*/ 2147483647 h 23"/>
                  <a:gd name="T28" fmla="*/ 2147483647 w 33"/>
                  <a:gd name="T29" fmla="*/ 2147483647 h 23"/>
                  <a:gd name="T30" fmla="*/ 2147483647 w 33"/>
                  <a:gd name="T31" fmla="*/ 2147483647 h 23"/>
                  <a:gd name="T32" fmla="*/ 2147483647 w 33"/>
                  <a:gd name="T33" fmla="*/ 2147483647 h 23"/>
                  <a:gd name="T34" fmla="*/ 2147483647 w 33"/>
                  <a:gd name="T35" fmla="*/ 2147483647 h 23"/>
                  <a:gd name="T36" fmla="*/ 2147483647 w 33"/>
                  <a:gd name="T37" fmla="*/ 2147483647 h 23"/>
                  <a:gd name="T38" fmla="*/ 2147483647 w 33"/>
                  <a:gd name="T39" fmla="*/ 2147483647 h 23"/>
                  <a:gd name="T40" fmla="*/ 2147483647 w 33"/>
                  <a:gd name="T41" fmla="*/ 2147483647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33" y="7"/>
                    </a:moveTo>
                    <a:cubicBezTo>
                      <a:pt x="33" y="6"/>
                      <a:pt x="32" y="4"/>
                      <a:pt x="31" y="3"/>
                    </a:cubicBezTo>
                    <a:cubicBezTo>
                      <a:pt x="30" y="2"/>
                      <a:pt x="28" y="1"/>
                      <a:pt x="26" y="1"/>
                    </a:cubicBezTo>
                    <a:cubicBezTo>
                      <a:pt x="24" y="0"/>
                      <a:pt x="22" y="0"/>
                      <a:pt x="21" y="0"/>
                    </a:cubicBezTo>
                    <a:cubicBezTo>
                      <a:pt x="21" y="0"/>
                      <a:pt x="21" y="0"/>
                      <a:pt x="20" y="0"/>
                    </a:cubicBezTo>
                    <a:cubicBezTo>
                      <a:pt x="18" y="0"/>
                      <a:pt x="16" y="0"/>
                      <a:pt x="13" y="1"/>
                    </a:cubicBezTo>
                    <a:cubicBezTo>
                      <a:pt x="11" y="1"/>
                      <a:pt x="9" y="2"/>
                      <a:pt x="7" y="3"/>
                    </a:cubicBezTo>
                    <a:cubicBezTo>
                      <a:pt x="6" y="4"/>
                      <a:pt x="4" y="6"/>
                      <a:pt x="3" y="7"/>
                    </a:cubicBezTo>
                    <a:cubicBezTo>
                      <a:pt x="1" y="9"/>
                      <a:pt x="1" y="10"/>
                      <a:pt x="0" y="12"/>
                    </a:cubicBezTo>
                    <a:cubicBezTo>
                      <a:pt x="0" y="12"/>
                      <a:pt x="0" y="13"/>
                      <a:pt x="0" y="14"/>
                    </a:cubicBezTo>
                    <a:cubicBezTo>
                      <a:pt x="0" y="15"/>
                      <a:pt x="0" y="15"/>
                      <a:pt x="0" y="16"/>
                    </a:cubicBezTo>
                    <a:cubicBezTo>
                      <a:pt x="0" y="17"/>
                      <a:pt x="1" y="18"/>
                      <a:pt x="2" y="19"/>
                    </a:cubicBezTo>
                    <a:cubicBezTo>
                      <a:pt x="4" y="21"/>
                      <a:pt x="5" y="21"/>
                      <a:pt x="7" y="22"/>
                    </a:cubicBezTo>
                    <a:cubicBezTo>
                      <a:pt x="9" y="22"/>
                      <a:pt x="10" y="23"/>
                      <a:pt x="12" y="23"/>
                    </a:cubicBezTo>
                    <a:cubicBezTo>
                      <a:pt x="12" y="23"/>
                      <a:pt x="13" y="23"/>
                      <a:pt x="13" y="23"/>
                    </a:cubicBezTo>
                    <a:cubicBezTo>
                      <a:pt x="15" y="23"/>
                      <a:pt x="17" y="22"/>
                      <a:pt x="19" y="22"/>
                    </a:cubicBezTo>
                    <a:cubicBezTo>
                      <a:pt x="22" y="21"/>
                      <a:pt x="24" y="20"/>
                      <a:pt x="26" y="19"/>
                    </a:cubicBezTo>
                    <a:cubicBezTo>
                      <a:pt x="27" y="18"/>
                      <a:pt x="29" y="17"/>
                      <a:pt x="30" y="15"/>
                    </a:cubicBezTo>
                    <a:cubicBezTo>
                      <a:pt x="31" y="14"/>
                      <a:pt x="32" y="13"/>
                      <a:pt x="33" y="11"/>
                    </a:cubicBezTo>
                    <a:cubicBezTo>
                      <a:pt x="33" y="10"/>
                      <a:pt x="33" y="9"/>
                      <a:pt x="33" y="9"/>
                    </a:cubicBezTo>
                    <a:cubicBezTo>
                      <a:pt x="33" y="8"/>
                      <a:pt x="33" y="7"/>
                      <a:pt x="33" y="7"/>
                    </a:cubicBezTo>
                  </a:path>
                </a:pathLst>
              </a:custGeom>
              <a:grpFill/>
              <a:ln w="9525" cap="flat">
                <a:solidFill>
                  <a:schemeClr val="bg1"/>
                </a:solidFill>
                <a:prstDash val="solid"/>
                <a:miter lim="800000"/>
                <a:headEnd/>
                <a:tailEnd/>
              </a:ln>
            </p:spPr>
            <p:txBody>
              <a:bodyPr>
                <a:noAutofit/>
              </a:bodyPr>
              <a:lstStyle/>
              <a:p>
                <a:endParaRPr lang="en-GB" dirty="0"/>
              </a:p>
            </p:txBody>
          </p:sp>
          <p:sp>
            <p:nvSpPr>
              <p:cNvPr id="211" name="Freeform 204"/>
              <p:cNvSpPr>
                <a:spLocks/>
              </p:cNvSpPr>
              <p:nvPr/>
            </p:nvSpPr>
            <p:spPr bwMode="auto">
              <a:xfrm>
                <a:off x="4468813" y="4038600"/>
                <a:ext cx="68262" cy="47625"/>
              </a:xfrm>
              <a:custGeom>
                <a:avLst/>
                <a:gdLst>
                  <a:gd name="T0" fmla="*/ 2147483647 w 113"/>
                  <a:gd name="T1" fmla="*/ 2147483647 h 80"/>
                  <a:gd name="T2" fmla="*/ 2147483647 w 113"/>
                  <a:gd name="T3" fmla="*/ 2147483647 h 80"/>
                  <a:gd name="T4" fmla="*/ 0 w 113"/>
                  <a:gd name="T5" fmla="*/ 2147483647 h 80"/>
                  <a:gd name="T6" fmla="*/ 0 w 113"/>
                  <a:gd name="T7" fmla="*/ 0 h 80"/>
                  <a:gd name="T8" fmla="*/ 2147483647 w 113"/>
                  <a:gd name="T9" fmla="*/ 0 h 80"/>
                  <a:gd name="T10" fmla="*/ 2147483647 w 113"/>
                  <a:gd name="T11" fmla="*/ 2147483647 h 80"/>
                  <a:gd name="T12" fmla="*/ 2147483647 w 113"/>
                  <a:gd name="T13" fmla="*/ 2147483647 h 80"/>
                  <a:gd name="T14" fmla="*/ 2147483647 w 113"/>
                  <a:gd name="T15" fmla="*/ 2147483647 h 80"/>
                  <a:gd name="T16" fmla="*/ 2147483647 w 113"/>
                  <a:gd name="T17" fmla="*/ 2147483647 h 80"/>
                  <a:gd name="T18" fmla="*/ 2147483647 w 113"/>
                  <a:gd name="T19" fmla="*/ 2147483647 h 80"/>
                  <a:gd name="T20" fmla="*/ 2147483647 w 113"/>
                  <a:gd name="T21" fmla="*/ 2147483647 h 80"/>
                  <a:gd name="T22" fmla="*/ 2147483647 w 113"/>
                  <a:gd name="T23" fmla="*/ 2147483647 h 80"/>
                  <a:gd name="T24" fmla="*/ 2147483647 w 113"/>
                  <a:gd name="T25" fmla="*/ 2147483647 h 80"/>
                  <a:gd name="T26" fmla="*/ 2147483647 w 113"/>
                  <a:gd name="T27" fmla="*/ 2147483647 h 80"/>
                  <a:gd name="T28" fmla="*/ 2147483647 w 113"/>
                  <a:gd name="T29" fmla="*/ 2147483647 h 80"/>
                  <a:gd name="T30" fmla="*/ 2147483647 w 113"/>
                  <a:gd name="T31" fmla="*/ 2147483647 h 80"/>
                  <a:gd name="T32" fmla="*/ 2147483647 w 113"/>
                  <a:gd name="T33" fmla="*/ 2147483647 h 80"/>
                  <a:gd name="T34" fmla="*/ 2147483647 w 113"/>
                  <a:gd name="T35" fmla="*/ 2147483647 h 80"/>
                  <a:gd name="T36" fmla="*/ 2147483647 w 113"/>
                  <a:gd name="T37" fmla="*/ 2147483647 h 80"/>
                  <a:gd name="T38" fmla="*/ 2147483647 w 113"/>
                  <a:gd name="T39" fmla="*/ 2147483647 h 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3" h="80">
                    <a:moveTo>
                      <a:pt x="25" y="29"/>
                    </a:moveTo>
                    <a:lnTo>
                      <a:pt x="25" y="79"/>
                    </a:lnTo>
                    <a:lnTo>
                      <a:pt x="0" y="79"/>
                    </a:lnTo>
                    <a:lnTo>
                      <a:pt x="0" y="0"/>
                    </a:lnTo>
                    <a:lnTo>
                      <a:pt x="54" y="0"/>
                    </a:lnTo>
                    <a:cubicBezTo>
                      <a:pt x="64" y="0"/>
                      <a:pt x="75" y="0"/>
                      <a:pt x="86" y="1"/>
                    </a:cubicBezTo>
                    <a:cubicBezTo>
                      <a:pt x="98" y="1"/>
                      <a:pt x="107" y="11"/>
                      <a:pt x="107" y="23"/>
                    </a:cubicBezTo>
                    <a:cubicBezTo>
                      <a:pt x="107" y="23"/>
                      <a:pt x="107" y="23"/>
                      <a:pt x="107" y="23"/>
                    </a:cubicBezTo>
                    <a:cubicBezTo>
                      <a:pt x="107" y="30"/>
                      <a:pt x="102" y="37"/>
                      <a:pt x="95" y="38"/>
                    </a:cubicBezTo>
                    <a:cubicBezTo>
                      <a:pt x="106" y="48"/>
                      <a:pt x="113" y="62"/>
                      <a:pt x="113" y="77"/>
                    </a:cubicBezTo>
                    <a:cubicBezTo>
                      <a:pt x="113" y="78"/>
                      <a:pt x="113" y="79"/>
                      <a:pt x="113" y="80"/>
                    </a:cubicBezTo>
                    <a:lnTo>
                      <a:pt x="85" y="80"/>
                    </a:lnTo>
                    <a:cubicBezTo>
                      <a:pt x="83" y="60"/>
                      <a:pt x="66" y="45"/>
                      <a:pt x="46" y="45"/>
                    </a:cubicBezTo>
                    <a:lnTo>
                      <a:pt x="25" y="45"/>
                    </a:lnTo>
                    <a:lnTo>
                      <a:pt x="25" y="29"/>
                    </a:lnTo>
                    <a:lnTo>
                      <a:pt x="69" y="29"/>
                    </a:lnTo>
                    <a:cubicBezTo>
                      <a:pt x="72" y="28"/>
                      <a:pt x="75" y="27"/>
                      <a:pt x="75" y="23"/>
                    </a:cubicBezTo>
                    <a:cubicBezTo>
                      <a:pt x="75" y="20"/>
                      <a:pt x="72" y="16"/>
                      <a:pt x="69" y="16"/>
                    </a:cubicBezTo>
                    <a:lnTo>
                      <a:pt x="25" y="16"/>
                    </a:lnTo>
                    <a:lnTo>
                      <a:pt x="25" y="29"/>
                    </a:lnTo>
                    <a:close/>
                  </a:path>
                </a:pathLst>
              </a:custGeom>
              <a:grp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12" name="Freeform 205"/>
              <p:cNvSpPr>
                <a:spLocks/>
              </p:cNvSpPr>
              <p:nvPr/>
            </p:nvSpPr>
            <p:spPr bwMode="auto">
              <a:xfrm>
                <a:off x="4362450" y="4040188"/>
                <a:ext cx="95250" cy="44450"/>
              </a:xfrm>
              <a:custGeom>
                <a:avLst/>
                <a:gdLst>
                  <a:gd name="T0" fmla="*/ 2147483647 w 60"/>
                  <a:gd name="T1" fmla="*/ 2147483647 h 28"/>
                  <a:gd name="T2" fmla="*/ 2147483647 w 60"/>
                  <a:gd name="T3" fmla="*/ 2147483647 h 28"/>
                  <a:gd name="T4" fmla="*/ 2147483647 w 60"/>
                  <a:gd name="T5" fmla="*/ 0 h 28"/>
                  <a:gd name="T6" fmla="*/ 2147483647 w 60"/>
                  <a:gd name="T7" fmla="*/ 0 h 28"/>
                  <a:gd name="T8" fmla="*/ 0 w 60"/>
                  <a:gd name="T9" fmla="*/ 2147483647 h 28"/>
                  <a:gd name="T10" fmla="*/ 2147483647 w 60"/>
                  <a:gd name="T11" fmla="*/ 2147483647 h 28"/>
                  <a:gd name="T12" fmla="*/ 2147483647 w 60"/>
                  <a:gd name="T13" fmla="*/ 2147483647 h 28"/>
                  <a:gd name="T14" fmla="*/ 2147483647 w 60"/>
                  <a:gd name="T15" fmla="*/ 2147483647 h 28"/>
                  <a:gd name="T16" fmla="*/ 2147483647 w 60"/>
                  <a:gd name="T17" fmla="*/ 2147483647 h 28"/>
                  <a:gd name="T18" fmla="*/ 2147483647 w 60"/>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28">
                    <a:moveTo>
                      <a:pt x="41" y="22"/>
                    </a:moveTo>
                    <a:lnTo>
                      <a:pt x="60" y="28"/>
                    </a:lnTo>
                    <a:lnTo>
                      <a:pt x="38" y="0"/>
                    </a:lnTo>
                    <a:lnTo>
                      <a:pt x="23" y="0"/>
                    </a:lnTo>
                    <a:lnTo>
                      <a:pt x="0" y="28"/>
                    </a:lnTo>
                    <a:lnTo>
                      <a:pt x="60" y="28"/>
                    </a:lnTo>
                    <a:lnTo>
                      <a:pt x="41" y="22"/>
                    </a:lnTo>
                    <a:lnTo>
                      <a:pt x="19" y="22"/>
                    </a:lnTo>
                    <a:lnTo>
                      <a:pt x="30" y="7"/>
                    </a:lnTo>
                    <a:lnTo>
                      <a:pt x="4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13" name="Freeform 206"/>
              <p:cNvSpPr>
                <a:spLocks/>
              </p:cNvSpPr>
              <p:nvPr/>
            </p:nvSpPr>
            <p:spPr bwMode="auto">
              <a:xfrm>
                <a:off x="3922713" y="4040188"/>
                <a:ext cx="95250" cy="44450"/>
              </a:xfrm>
              <a:custGeom>
                <a:avLst/>
                <a:gdLst>
                  <a:gd name="T0" fmla="*/ 2147483647 w 60"/>
                  <a:gd name="T1" fmla="*/ 2147483647 h 28"/>
                  <a:gd name="T2" fmla="*/ 2147483647 w 60"/>
                  <a:gd name="T3" fmla="*/ 2147483647 h 28"/>
                  <a:gd name="T4" fmla="*/ 2147483647 w 60"/>
                  <a:gd name="T5" fmla="*/ 0 h 28"/>
                  <a:gd name="T6" fmla="*/ 2147483647 w 60"/>
                  <a:gd name="T7" fmla="*/ 0 h 28"/>
                  <a:gd name="T8" fmla="*/ 0 w 60"/>
                  <a:gd name="T9" fmla="*/ 2147483647 h 28"/>
                  <a:gd name="T10" fmla="*/ 2147483647 w 60"/>
                  <a:gd name="T11" fmla="*/ 2147483647 h 28"/>
                  <a:gd name="T12" fmla="*/ 2147483647 w 60"/>
                  <a:gd name="T13" fmla="*/ 2147483647 h 28"/>
                  <a:gd name="T14" fmla="*/ 2147483647 w 60"/>
                  <a:gd name="T15" fmla="*/ 2147483647 h 28"/>
                  <a:gd name="T16" fmla="*/ 2147483647 w 60"/>
                  <a:gd name="T17" fmla="*/ 2147483647 h 28"/>
                  <a:gd name="T18" fmla="*/ 2147483647 w 60"/>
                  <a:gd name="T19" fmla="*/ 214748364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28">
                    <a:moveTo>
                      <a:pt x="41" y="22"/>
                    </a:moveTo>
                    <a:lnTo>
                      <a:pt x="60" y="28"/>
                    </a:lnTo>
                    <a:lnTo>
                      <a:pt x="38" y="0"/>
                    </a:lnTo>
                    <a:lnTo>
                      <a:pt x="23" y="0"/>
                    </a:lnTo>
                    <a:lnTo>
                      <a:pt x="0" y="28"/>
                    </a:lnTo>
                    <a:lnTo>
                      <a:pt x="60" y="28"/>
                    </a:lnTo>
                    <a:lnTo>
                      <a:pt x="41" y="22"/>
                    </a:lnTo>
                    <a:lnTo>
                      <a:pt x="19" y="22"/>
                    </a:lnTo>
                    <a:lnTo>
                      <a:pt x="30" y="7"/>
                    </a:lnTo>
                    <a:lnTo>
                      <a:pt x="4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14" name="Freeform 207"/>
              <p:cNvSpPr>
                <a:spLocks noEditPoints="1"/>
              </p:cNvSpPr>
              <p:nvPr/>
            </p:nvSpPr>
            <p:spPr bwMode="auto">
              <a:xfrm>
                <a:off x="4178300" y="4033838"/>
                <a:ext cx="96838" cy="60325"/>
              </a:xfrm>
              <a:custGeom>
                <a:avLst/>
                <a:gdLst>
                  <a:gd name="T0" fmla="*/ 0 w 61"/>
                  <a:gd name="T1" fmla="*/ 2147483647 h 38"/>
                  <a:gd name="T2" fmla="*/ 2147483647 w 61"/>
                  <a:gd name="T3" fmla="*/ 2147483647 h 38"/>
                  <a:gd name="T4" fmla="*/ 2147483647 w 61"/>
                  <a:gd name="T5" fmla="*/ 2147483647 h 38"/>
                  <a:gd name="T6" fmla="*/ 0 w 61"/>
                  <a:gd name="T7" fmla="*/ 2147483647 h 38"/>
                  <a:gd name="T8" fmla="*/ 2147483647 w 61"/>
                  <a:gd name="T9" fmla="*/ 0 h 38"/>
                  <a:gd name="T10" fmla="*/ 2147483647 w 61"/>
                  <a:gd name="T11" fmla="*/ 2147483647 h 38"/>
                  <a:gd name="T12" fmla="*/ 2147483647 w 61"/>
                  <a:gd name="T13" fmla="*/ 2147483647 h 38"/>
                  <a:gd name="T14" fmla="*/ 2147483647 w 61"/>
                  <a:gd name="T15" fmla="*/ 0 h 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38">
                    <a:moveTo>
                      <a:pt x="0" y="33"/>
                    </a:moveTo>
                    <a:lnTo>
                      <a:pt x="2" y="38"/>
                    </a:lnTo>
                    <a:lnTo>
                      <a:pt x="9" y="37"/>
                    </a:lnTo>
                    <a:lnTo>
                      <a:pt x="0" y="33"/>
                    </a:lnTo>
                    <a:close/>
                    <a:moveTo>
                      <a:pt x="58" y="0"/>
                    </a:moveTo>
                    <a:lnTo>
                      <a:pt x="55" y="4"/>
                    </a:lnTo>
                    <a:lnTo>
                      <a:pt x="61" y="5"/>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15" name="Freeform 208"/>
              <p:cNvSpPr>
                <a:spLocks noEditPoints="1"/>
              </p:cNvSpPr>
              <p:nvPr/>
            </p:nvSpPr>
            <p:spPr bwMode="auto">
              <a:xfrm>
                <a:off x="4162425" y="4030663"/>
                <a:ext cx="130175" cy="68262"/>
              </a:xfrm>
              <a:custGeom>
                <a:avLst/>
                <a:gdLst>
                  <a:gd name="T0" fmla="*/ 2147483647 w 220"/>
                  <a:gd name="T1" fmla="*/ 2147483647 h 117"/>
                  <a:gd name="T2" fmla="*/ 2147483647 w 220"/>
                  <a:gd name="T3" fmla="*/ 2147483647 h 117"/>
                  <a:gd name="T4" fmla="*/ 2147483647 w 220"/>
                  <a:gd name="T5" fmla="*/ 2147483647 h 117"/>
                  <a:gd name="T6" fmla="*/ 2147483647 w 220"/>
                  <a:gd name="T7" fmla="*/ 0 h 117"/>
                  <a:gd name="T8" fmla="*/ 2147483647 w 220"/>
                  <a:gd name="T9" fmla="*/ 2147483647 h 117"/>
                  <a:gd name="T10" fmla="*/ 2147483647 w 220"/>
                  <a:gd name="T11" fmla="*/ 2147483647 h 117"/>
                  <a:gd name="T12" fmla="*/ 2147483647 w 220"/>
                  <a:gd name="T13" fmla="*/ 2147483647 h 117"/>
                  <a:gd name="T14" fmla="*/ 0 w 220"/>
                  <a:gd name="T15" fmla="*/ 2147483647 h 117"/>
                  <a:gd name="T16" fmla="*/ 2147483647 w 220"/>
                  <a:gd name="T17" fmla="*/ 2147483647 h 117"/>
                  <a:gd name="T18" fmla="*/ 2147483647 w 220"/>
                  <a:gd name="T19" fmla="*/ 2147483647 h 117"/>
                  <a:gd name="T20" fmla="*/ 2147483647 w 220"/>
                  <a:gd name="T21" fmla="*/ 2147483647 h 117"/>
                  <a:gd name="T22" fmla="*/ 2147483647 w 220"/>
                  <a:gd name="T23" fmla="*/ 2147483647 h 117"/>
                  <a:gd name="T24" fmla="*/ 2147483647 w 220"/>
                  <a:gd name="T25" fmla="*/ 2147483647 h 117"/>
                  <a:gd name="T26" fmla="*/ 2147483647 w 220"/>
                  <a:gd name="T27" fmla="*/ 2147483647 h 117"/>
                  <a:gd name="T28" fmla="*/ 2147483647 w 220"/>
                  <a:gd name="T29" fmla="*/ 2147483647 h 117"/>
                  <a:gd name="T30" fmla="*/ 2147483647 w 220"/>
                  <a:gd name="T31" fmla="*/ 2147483647 h 117"/>
                  <a:gd name="T32" fmla="*/ 2147483647 w 220"/>
                  <a:gd name="T33" fmla="*/ 2147483647 h 117"/>
                  <a:gd name="T34" fmla="*/ 2147483647 w 220"/>
                  <a:gd name="T35" fmla="*/ 2147483647 h 117"/>
                  <a:gd name="T36" fmla="*/ 2147483647 w 220"/>
                  <a:gd name="T37" fmla="*/ 2147483647 h 117"/>
                  <a:gd name="T38" fmla="*/ 2147483647 w 220"/>
                  <a:gd name="T39" fmla="*/ 2147483647 h 117"/>
                  <a:gd name="T40" fmla="*/ 2147483647 w 220"/>
                  <a:gd name="T41" fmla="*/ 2147483647 h 117"/>
                  <a:gd name="T42" fmla="*/ 2147483647 w 220"/>
                  <a:gd name="T43" fmla="*/ 2147483647 h 117"/>
                  <a:gd name="T44" fmla="*/ 2147483647 w 220"/>
                  <a:gd name="T45" fmla="*/ 2147483647 h 117"/>
                  <a:gd name="T46" fmla="*/ 2147483647 w 220"/>
                  <a:gd name="T47" fmla="*/ 2147483647 h 117"/>
                  <a:gd name="T48" fmla="*/ 2147483647 w 220"/>
                  <a:gd name="T49" fmla="*/ 2147483647 h 117"/>
                  <a:gd name="T50" fmla="*/ 2147483647 w 220"/>
                  <a:gd name="T51" fmla="*/ 2147483647 h 117"/>
                  <a:gd name="T52" fmla="*/ 2147483647 w 220"/>
                  <a:gd name="T53" fmla="*/ 2147483647 h 117"/>
                  <a:gd name="T54" fmla="*/ 2147483647 w 220"/>
                  <a:gd name="T55" fmla="*/ 2147483647 h 117"/>
                  <a:gd name="T56" fmla="*/ 2147483647 w 220"/>
                  <a:gd name="T57" fmla="*/ 2147483647 h 117"/>
                  <a:gd name="T58" fmla="*/ 2147483647 w 220"/>
                  <a:gd name="T59" fmla="*/ 2147483647 h 117"/>
                  <a:gd name="T60" fmla="*/ 2147483647 w 220"/>
                  <a:gd name="T61" fmla="*/ 2147483647 h 117"/>
                  <a:gd name="T62" fmla="*/ 2147483647 w 220"/>
                  <a:gd name="T63" fmla="*/ 2147483647 h 117"/>
                  <a:gd name="T64" fmla="*/ 2147483647 w 220"/>
                  <a:gd name="T65" fmla="*/ 2147483647 h 117"/>
                  <a:gd name="T66" fmla="*/ 2147483647 w 220"/>
                  <a:gd name="T67" fmla="*/ 2147483647 h 117"/>
                  <a:gd name="T68" fmla="*/ 2147483647 w 220"/>
                  <a:gd name="T69" fmla="*/ 2147483647 h 117"/>
                  <a:gd name="T70" fmla="*/ 2147483647 w 220"/>
                  <a:gd name="T71" fmla="*/ 2147483647 h 117"/>
                  <a:gd name="T72" fmla="*/ 2147483647 w 220"/>
                  <a:gd name="T73" fmla="*/ 2147483647 h 117"/>
                  <a:gd name="T74" fmla="*/ 2147483647 w 220"/>
                  <a:gd name="T75" fmla="*/ 2147483647 h 117"/>
                  <a:gd name="T76" fmla="*/ 2147483647 w 220"/>
                  <a:gd name="T77" fmla="*/ 2147483647 h 117"/>
                  <a:gd name="T78" fmla="*/ 2147483647 w 220"/>
                  <a:gd name="T79" fmla="*/ 2147483647 h 117"/>
                  <a:gd name="T80" fmla="*/ 2147483647 w 220"/>
                  <a:gd name="T81" fmla="*/ 2147483647 h 117"/>
                  <a:gd name="T82" fmla="*/ 2147483647 w 220"/>
                  <a:gd name="T83" fmla="*/ 2147483647 h 117"/>
                  <a:gd name="T84" fmla="*/ 2147483647 w 220"/>
                  <a:gd name="T85" fmla="*/ 2147483647 h 117"/>
                  <a:gd name="T86" fmla="*/ 2147483647 w 220"/>
                  <a:gd name="T87" fmla="*/ 2147483647 h 117"/>
                  <a:gd name="T88" fmla="*/ 2147483647 w 220"/>
                  <a:gd name="T89" fmla="*/ 2147483647 h 117"/>
                  <a:gd name="T90" fmla="*/ 2147483647 w 220"/>
                  <a:gd name="T91" fmla="*/ 2147483647 h 117"/>
                  <a:gd name="T92" fmla="*/ 2147483647 w 220"/>
                  <a:gd name="T93" fmla="*/ 2147483647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0" h="117">
                    <a:moveTo>
                      <a:pt x="171" y="12"/>
                    </a:moveTo>
                    <a:lnTo>
                      <a:pt x="173" y="11"/>
                    </a:lnTo>
                    <a:cubicBezTo>
                      <a:pt x="167" y="8"/>
                      <a:pt x="160" y="6"/>
                      <a:pt x="153" y="4"/>
                    </a:cubicBezTo>
                    <a:cubicBezTo>
                      <a:pt x="139" y="2"/>
                      <a:pt x="124" y="0"/>
                      <a:pt x="110" y="0"/>
                    </a:cubicBezTo>
                    <a:cubicBezTo>
                      <a:pt x="95" y="0"/>
                      <a:pt x="80" y="2"/>
                      <a:pt x="66" y="4"/>
                    </a:cubicBezTo>
                    <a:cubicBezTo>
                      <a:pt x="55" y="7"/>
                      <a:pt x="44" y="10"/>
                      <a:pt x="34" y="15"/>
                    </a:cubicBezTo>
                    <a:cubicBezTo>
                      <a:pt x="24" y="20"/>
                      <a:pt x="16" y="26"/>
                      <a:pt x="10" y="33"/>
                    </a:cubicBezTo>
                    <a:cubicBezTo>
                      <a:pt x="4" y="40"/>
                      <a:pt x="0" y="49"/>
                      <a:pt x="0" y="58"/>
                    </a:cubicBezTo>
                    <a:cubicBezTo>
                      <a:pt x="0" y="62"/>
                      <a:pt x="1" y="66"/>
                      <a:pt x="2" y="70"/>
                    </a:cubicBezTo>
                    <a:cubicBezTo>
                      <a:pt x="4" y="75"/>
                      <a:pt x="6" y="79"/>
                      <a:pt x="10" y="83"/>
                    </a:cubicBezTo>
                    <a:cubicBezTo>
                      <a:pt x="14" y="87"/>
                      <a:pt x="19" y="91"/>
                      <a:pt x="25" y="93"/>
                    </a:cubicBezTo>
                    <a:lnTo>
                      <a:pt x="36" y="92"/>
                    </a:lnTo>
                    <a:cubicBezTo>
                      <a:pt x="27" y="88"/>
                      <a:pt x="19" y="82"/>
                      <a:pt x="13" y="74"/>
                    </a:cubicBezTo>
                    <a:cubicBezTo>
                      <a:pt x="9" y="69"/>
                      <a:pt x="6" y="63"/>
                      <a:pt x="6" y="56"/>
                    </a:cubicBezTo>
                    <a:cubicBezTo>
                      <a:pt x="6" y="50"/>
                      <a:pt x="9" y="44"/>
                      <a:pt x="13" y="39"/>
                    </a:cubicBezTo>
                    <a:cubicBezTo>
                      <a:pt x="20" y="31"/>
                      <a:pt x="28" y="24"/>
                      <a:pt x="38" y="20"/>
                    </a:cubicBezTo>
                    <a:cubicBezTo>
                      <a:pt x="48" y="15"/>
                      <a:pt x="59" y="11"/>
                      <a:pt x="70" y="9"/>
                    </a:cubicBezTo>
                    <a:cubicBezTo>
                      <a:pt x="85" y="6"/>
                      <a:pt x="99" y="4"/>
                      <a:pt x="114" y="4"/>
                    </a:cubicBezTo>
                    <a:cubicBezTo>
                      <a:pt x="128" y="4"/>
                      <a:pt x="142" y="6"/>
                      <a:pt x="156" y="8"/>
                    </a:cubicBezTo>
                    <a:cubicBezTo>
                      <a:pt x="161" y="9"/>
                      <a:pt x="166" y="11"/>
                      <a:pt x="171" y="12"/>
                    </a:cubicBezTo>
                    <a:close/>
                    <a:moveTo>
                      <a:pt x="55" y="102"/>
                    </a:moveTo>
                    <a:lnTo>
                      <a:pt x="53" y="104"/>
                    </a:lnTo>
                    <a:cubicBezTo>
                      <a:pt x="63" y="108"/>
                      <a:pt x="72" y="111"/>
                      <a:pt x="83" y="113"/>
                    </a:cubicBezTo>
                    <a:cubicBezTo>
                      <a:pt x="93" y="116"/>
                      <a:pt x="103" y="117"/>
                      <a:pt x="114" y="117"/>
                    </a:cubicBezTo>
                    <a:cubicBezTo>
                      <a:pt x="114" y="117"/>
                      <a:pt x="115" y="117"/>
                      <a:pt x="115" y="117"/>
                    </a:cubicBezTo>
                    <a:cubicBezTo>
                      <a:pt x="115" y="117"/>
                      <a:pt x="115" y="117"/>
                      <a:pt x="115" y="117"/>
                    </a:cubicBezTo>
                    <a:cubicBezTo>
                      <a:pt x="129" y="117"/>
                      <a:pt x="143" y="116"/>
                      <a:pt x="157" y="113"/>
                    </a:cubicBezTo>
                    <a:cubicBezTo>
                      <a:pt x="167" y="111"/>
                      <a:pt x="178" y="107"/>
                      <a:pt x="187" y="101"/>
                    </a:cubicBezTo>
                    <a:cubicBezTo>
                      <a:pt x="196" y="97"/>
                      <a:pt x="204" y="91"/>
                      <a:pt x="211" y="83"/>
                    </a:cubicBezTo>
                    <a:cubicBezTo>
                      <a:pt x="217" y="76"/>
                      <a:pt x="220" y="68"/>
                      <a:pt x="220" y="58"/>
                    </a:cubicBezTo>
                    <a:cubicBezTo>
                      <a:pt x="220" y="55"/>
                      <a:pt x="220" y="51"/>
                      <a:pt x="218" y="47"/>
                    </a:cubicBezTo>
                    <a:cubicBezTo>
                      <a:pt x="217" y="42"/>
                      <a:pt x="214" y="38"/>
                      <a:pt x="211" y="34"/>
                    </a:cubicBezTo>
                    <a:cubicBezTo>
                      <a:pt x="207" y="29"/>
                      <a:pt x="202" y="25"/>
                      <a:pt x="197" y="22"/>
                    </a:cubicBezTo>
                    <a:lnTo>
                      <a:pt x="185" y="24"/>
                    </a:lnTo>
                    <a:cubicBezTo>
                      <a:pt x="194" y="27"/>
                      <a:pt x="202" y="33"/>
                      <a:pt x="208" y="41"/>
                    </a:cubicBezTo>
                    <a:cubicBezTo>
                      <a:pt x="212" y="47"/>
                      <a:pt x="214" y="53"/>
                      <a:pt x="214" y="60"/>
                    </a:cubicBezTo>
                    <a:cubicBezTo>
                      <a:pt x="214" y="60"/>
                      <a:pt x="214" y="60"/>
                      <a:pt x="214" y="60"/>
                    </a:cubicBezTo>
                    <a:cubicBezTo>
                      <a:pt x="213" y="67"/>
                      <a:pt x="211" y="73"/>
                      <a:pt x="207" y="79"/>
                    </a:cubicBezTo>
                    <a:cubicBezTo>
                      <a:pt x="200" y="86"/>
                      <a:pt x="192" y="93"/>
                      <a:pt x="183" y="97"/>
                    </a:cubicBezTo>
                    <a:cubicBezTo>
                      <a:pt x="173" y="102"/>
                      <a:pt x="163" y="106"/>
                      <a:pt x="153" y="109"/>
                    </a:cubicBezTo>
                    <a:cubicBezTo>
                      <a:pt x="139" y="111"/>
                      <a:pt x="125" y="113"/>
                      <a:pt x="111" y="113"/>
                    </a:cubicBezTo>
                    <a:cubicBezTo>
                      <a:pt x="111" y="113"/>
                      <a:pt x="111" y="113"/>
                      <a:pt x="111" y="113"/>
                    </a:cubicBezTo>
                    <a:cubicBezTo>
                      <a:pt x="100" y="113"/>
                      <a:pt x="89" y="112"/>
                      <a:pt x="79" y="109"/>
                    </a:cubicBezTo>
                    <a:cubicBezTo>
                      <a:pt x="71" y="108"/>
                      <a:pt x="63" y="105"/>
                      <a:pt x="55" y="102"/>
                    </a:cubicBezTo>
                    <a:close/>
                  </a:path>
                </a:pathLst>
              </a:custGeom>
              <a:grp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21" name="Freeform 214"/>
              <p:cNvSpPr>
                <a:spLocks/>
              </p:cNvSpPr>
              <p:nvPr/>
            </p:nvSpPr>
            <p:spPr bwMode="auto">
              <a:xfrm>
                <a:off x="4103688" y="4184650"/>
                <a:ext cx="50800" cy="134938"/>
              </a:xfrm>
              <a:custGeom>
                <a:avLst/>
                <a:gdLst>
                  <a:gd name="T0" fmla="*/ 2147483647 w 85"/>
                  <a:gd name="T1" fmla="*/ 2147483647 h 227"/>
                  <a:gd name="T2" fmla="*/ 2147483647 w 85"/>
                  <a:gd name="T3" fmla="*/ 2147483647 h 227"/>
                  <a:gd name="T4" fmla="*/ 2147483647 w 85"/>
                  <a:gd name="T5" fmla="*/ 2147483647 h 227"/>
                  <a:gd name="T6" fmla="*/ 2147483647 w 85"/>
                  <a:gd name="T7" fmla="*/ 0 h 227"/>
                  <a:gd name="T8" fmla="*/ 0 w 85"/>
                  <a:gd name="T9" fmla="*/ 2147483647 h 227"/>
                  <a:gd name="T10" fmla="*/ 2147483647 w 85"/>
                  <a:gd name="T11" fmla="*/ 2147483647 h 227"/>
                  <a:gd name="T12" fmla="*/ 2147483647 w 85"/>
                  <a:gd name="T13" fmla="*/ 2147483647 h 2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27">
                    <a:moveTo>
                      <a:pt x="85" y="203"/>
                    </a:moveTo>
                    <a:cubicBezTo>
                      <a:pt x="48" y="190"/>
                      <a:pt x="22" y="154"/>
                      <a:pt x="22" y="114"/>
                    </a:cubicBezTo>
                    <a:cubicBezTo>
                      <a:pt x="22" y="74"/>
                      <a:pt x="48" y="38"/>
                      <a:pt x="85" y="24"/>
                    </a:cubicBezTo>
                    <a:lnTo>
                      <a:pt x="85" y="0"/>
                    </a:lnTo>
                    <a:cubicBezTo>
                      <a:pt x="35" y="15"/>
                      <a:pt x="0" y="61"/>
                      <a:pt x="0" y="114"/>
                    </a:cubicBezTo>
                    <a:cubicBezTo>
                      <a:pt x="0" y="166"/>
                      <a:pt x="35" y="212"/>
                      <a:pt x="85" y="227"/>
                    </a:cubicBezTo>
                    <a:lnTo>
                      <a:pt x="85" y="203"/>
                    </a:lnTo>
                    <a:close/>
                  </a:path>
                </a:pathLst>
              </a:custGeom>
              <a:grp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27" name="Text Box 790"/>
              <p:cNvSpPr txBox="1">
                <a:spLocks noChangeArrowheads="1"/>
              </p:cNvSpPr>
              <p:nvPr/>
            </p:nvSpPr>
            <p:spPr bwMode="auto">
              <a:xfrm>
                <a:off x="3894079" y="2982913"/>
                <a:ext cx="700209" cy="587697"/>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700" dirty="0">
                    <a:solidFill>
                      <a:schemeClr val="bg1"/>
                    </a:solidFill>
                    <a:latin typeface="Infineon Meta-Normal"/>
                  </a:rPr>
                  <a:t>32-bit</a:t>
                </a:r>
              </a:p>
              <a:p>
                <a:pPr algn="ctr" eaLnBrk="1" hangingPunct="1">
                  <a:spcAft>
                    <a:spcPct val="0"/>
                  </a:spcAft>
                  <a:buClr>
                    <a:schemeClr val="bg1"/>
                  </a:buClr>
                  <a:buFontTx/>
                  <a:buNone/>
                </a:pPr>
                <a:r>
                  <a:rPr lang="en-GB" altLang="de-DE" sz="700" dirty="0">
                    <a:solidFill>
                      <a:schemeClr val="bg1"/>
                    </a:solidFill>
                    <a:latin typeface="Infineon Meta-Normal"/>
                  </a:rPr>
                  <a:t>Multicore/Lockstep</a:t>
                </a:r>
              </a:p>
              <a:p>
                <a:pPr algn="ctr" eaLnBrk="1" hangingPunct="1">
                  <a:spcAft>
                    <a:spcPct val="0"/>
                  </a:spcAft>
                  <a:buClr>
                    <a:schemeClr val="bg1"/>
                  </a:buClr>
                  <a:buFontTx/>
                  <a:buNone/>
                </a:pPr>
                <a:r>
                  <a:rPr lang="en-GB" altLang="de-DE" sz="700" dirty="0">
                    <a:solidFill>
                      <a:schemeClr val="bg1"/>
                    </a:solidFill>
                    <a:latin typeface="Infineon Meta-Normal"/>
                  </a:rPr>
                  <a:t>MCU</a:t>
                </a:r>
              </a:p>
              <a:p>
                <a:pPr algn="ctr" eaLnBrk="1" hangingPunct="1">
                  <a:spcAft>
                    <a:spcPct val="0"/>
                  </a:spcAft>
                  <a:buClr>
                    <a:schemeClr val="bg1"/>
                  </a:buClr>
                  <a:buFontTx/>
                  <a:buNone/>
                </a:pPr>
                <a:r>
                  <a:rPr lang="en-GB" altLang="de-DE" sz="700" dirty="0">
                    <a:solidFill>
                      <a:schemeClr val="bg1"/>
                    </a:solidFill>
                    <a:latin typeface="Infineon Meta-Normal"/>
                  </a:rPr>
                  <a:t>AURIX™</a:t>
                </a:r>
              </a:p>
              <a:p>
                <a:pPr algn="ctr" eaLnBrk="1" hangingPunct="1">
                  <a:spcAft>
                    <a:spcPct val="0"/>
                  </a:spcAft>
                  <a:buClr>
                    <a:schemeClr val="bg1"/>
                  </a:buClr>
                  <a:buFontTx/>
                  <a:buNone/>
                </a:pPr>
                <a:r>
                  <a:rPr lang="en-GB" altLang="de-DE" sz="700" dirty="0">
                    <a:solidFill>
                      <a:schemeClr val="bg1"/>
                    </a:solidFill>
                    <a:latin typeface="Infineon Meta-Normal"/>
                  </a:rPr>
                  <a:t>e.g</a:t>
                </a:r>
                <a:r>
                  <a:rPr lang="en-GB" altLang="de-DE" sz="700" b="1" dirty="0">
                    <a:solidFill>
                      <a:schemeClr val="bg1"/>
                    </a:solidFill>
                    <a:latin typeface="Infineon Meta-Normal"/>
                  </a:rPr>
                  <a:t>. TC23xL</a:t>
                </a:r>
              </a:p>
              <a:p>
                <a:pPr algn="ctr" eaLnBrk="1" hangingPunct="1">
                  <a:spcAft>
                    <a:spcPct val="0"/>
                  </a:spcAft>
                  <a:buClr>
                    <a:schemeClr val="bg1"/>
                  </a:buClr>
                  <a:buFontTx/>
                  <a:buNone/>
                </a:pPr>
                <a:r>
                  <a:rPr lang="en-GB" altLang="de-DE" sz="700" b="1" dirty="0">
                    <a:solidFill>
                      <a:schemeClr val="bg1"/>
                    </a:solidFill>
                    <a:latin typeface="Infineon Meta-Normal"/>
                  </a:rPr>
                  <a:t>2MB / 200 MHz</a:t>
                </a:r>
              </a:p>
            </p:txBody>
          </p:sp>
          <p:sp>
            <p:nvSpPr>
              <p:cNvPr id="228" name="Text Box 790"/>
              <p:cNvSpPr txBox="1">
                <a:spLocks noChangeArrowheads="1"/>
              </p:cNvSpPr>
              <p:nvPr/>
            </p:nvSpPr>
            <p:spPr bwMode="auto">
              <a:xfrm>
                <a:off x="3525050" y="2852738"/>
                <a:ext cx="119051" cy="167913"/>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24x</a:t>
                </a:r>
              </a:p>
              <a:p>
                <a:pPr algn="ctr" eaLnBrk="1" hangingPunct="1">
                  <a:spcAft>
                    <a:spcPct val="0"/>
                  </a:spcAft>
                  <a:buClr>
                    <a:schemeClr val="bg1"/>
                  </a:buClr>
                  <a:buFontTx/>
                  <a:buNone/>
                </a:pPr>
                <a:r>
                  <a:rPr lang="en-GB" altLang="de-DE" sz="600" dirty="0">
                    <a:solidFill>
                      <a:schemeClr val="bg1"/>
                    </a:solidFill>
                    <a:latin typeface="Infineon Meta-Normal"/>
                  </a:rPr>
                  <a:t>SAR</a:t>
                </a:r>
              </a:p>
            </p:txBody>
          </p:sp>
          <p:grpSp>
            <p:nvGrpSpPr>
              <p:cNvPr id="229" name="Group 228"/>
              <p:cNvGrpSpPr/>
              <p:nvPr/>
            </p:nvGrpSpPr>
            <p:grpSpPr>
              <a:xfrm>
                <a:off x="3421063" y="4030663"/>
                <a:ext cx="339725" cy="282575"/>
                <a:chOff x="3421063" y="4030663"/>
                <a:chExt cx="339725" cy="282575"/>
              </a:xfrm>
              <a:grpFill/>
            </p:grpSpPr>
            <p:sp>
              <p:nvSpPr>
                <p:cNvPr id="241" name="Freeform 151"/>
                <p:cNvSpPr>
                  <a:spLocks/>
                </p:cNvSpPr>
                <p:nvPr/>
              </p:nvSpPr>
              <p:spPr bwMode="auto">
                <a:xfrm>
                  <a:off x="3421063" y="4030663"/>
                  <a:ext cx="339725" cy="282575"/>
                </a:xfrm>
                <a:custGeom>
                  <a:avLst/>
                  <a:gdLst>
                    <a:gd name="T0" fmla="*/ 0 w 544"/>
                    <a:gd name="T1" fmla="*/ 2147483647 h 453"/>
                    <a:gd name="T2" fmla="*/ 2147483647 w 544"/>
                    <a:gd name="T3" fmla="*/ 0 h 453"/>
                    <a:gd name="T4" fmla="*/ 2147483647 w 544"/>
                    <a:gd name="T5" fmla="*/ 0 h 453"/>
                    <a:gd name="T6" fmla="*/ 2147483647 w 544"/>
                    <a:gd name="T7" fmla="*/ 2147483647 h 453"/>
                    <a:gd name="T8" fmla="*/ 2147483647 w 544"/>
                    <a:gd name="T9" fmla="*/ 2147483647 h 453"/>
                    <a:gd name="T10" fmla="*/ 2147483647 w 544"/>
                    <a:gd name="T11" fmla="*/ 2147483647 h 453"/>
                    <a:gd name="T12" fmla="*/ 2147483647 w 544"/>
                    <a:gd name="T13" fmla="*/ 2147483647 h 453"/>
                    <a:gd name="T14" fmla="*/ 0 w 544"/>
                    <a:gd name="T15" fmla="*/ 2147483647 h 453"/>
                    <a:gd name="T16" fmla="*/ 0 w 544"/>
                    <a:gd name="T17" fmla="*/ 2147483647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3">
                      <a:moveTo>
                        <a:pt x="0" y="45"/>
                      </a:moveTo>
                      <a:cubicBezTo>
                        <a:pt x="0" y="20"/>
                        <a:pt x="20" y="0"/>
                        <a:pt x="45" y="0"/>
                      </a:cubicBezTo>
                      <a:lnTo>
                        <a:pt x="499" y="0"/>
                      </a:lnTo>
                      <a:cubicBezTo>
                        <a:pt x="524" y="0"/>
                        <a:pt x="544" y="20"/>
                        <a:pt x="544" y="45"/>
                      </a:cubicBezTo>
                      <a:lnTo>
                        <a:pt x="544" y="408"/>
                      </a:lnTo>
                      <a:cubicBezTo>
                        <a:pt x="544" y="433"/>
                        <a:pt x="524" y="453"/>
                        <a:pt x="499" y="453"/>
                      </a:cubicBezTo>
                      <a:lnTo>
                        <a:pt x="45" y="453"/>
                      </a:lnTo>
                      <a:cubicBezTo>
                        <a:pt x="20" y="453"/>
                        <a:pt x="0" y="433"/>
                        <a:pt x="0" y="40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42" name="Text Box 790"/>
                <p:cNvSpPr txBox="1">
                  <a:spLocks noChangeArrowheads="1"/>
                </p:cNvSpPr>
                <p:nvPr/>
              </p:nvSpPr>
              <p:spPr bwMode="auto">
                <a:xfrm>
                  <a:off x="3513385" y="4127500"/>
                  <a:ext cx="155079" cy="83957"/>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SENT</a:t>
                  </a:r>
                </a:p>
              </p:txBody>
            </p:sp>
          </p:grpSp>
          <p:grpSp>
            <p:nvGrpSpPr>
              <p:cNvPr id="230" name="Group 229"/>
              <p:cNvGrpSpPr/>
              <p:nvPr/>
            </p:nvGrpSpPr>
            <p:grpSpPr>
              <a:xfrm>
                <a:off x="3421063" y="4627562"/>
                <a:ext cx="339725" cy="498475"/>
                <a:chOff x="3421063" y="4332288"/>
                <a:chExt cx="339725" cy="793750"/>
              </a:xfrm>
              <a:grpFill/>
            </p:grpSpPr>
            <p:sp>
              <p:nvSpPr>
                <p:cNvPr id="239" name="Freeform 106"/>
                <p:cNvSpPr>
                  <a:spLocks/>
                </p:cNvSpPr>
                <p:nvPr/>
              </p:nvSpPr>
              <p:spPr bwMode="auto">
                <a:xfrm>
                  <a:off x="3421063" y="4332288"/>
                  <a:ext cx="339725" cy="793750"/>
                </a:xfrm>
                <a:custGeom>
                  <a:avLst/>
                  <a:gdLst>
                    <a:gd name="T0" fmla="*/ 0 w 544"/>
                    <a:gd name="T1" fmla="*/ 2147483647 h 1270"/>
                    <a:gd name="T2" fmla="*/ 2147483647 w 544"/>
                    <a:gd name="T3" fmla="*/ 0 h 1270"/>
                    <a:gd name="T4" fmla="*/ 2147483647 w 544"/>
                    <a:gd name="T5" fmla="*/ 0 h 1270"/>
                    <a:gd name="T6" fmla="*/ 2147483647 w 544"/>
                    <a:gd name="T7" fmla="*/ 2147483647 h 1270"/>
                    <a:gd name="T8" fmla="*/ 2147483647 w 544"/>
                    <a:gd name="T9" fmla="*/ 2147483647 h 1270"/>
                    <a:gd name="T10" fmla="*/ 2147483647 w 544"/>
                    <a:gd name="T11" fmla="*/ 2147483647 h 1270"/>
                    <a:gd name="T12" fmla="*/ 2147483647 w 544"/>
                    <a:gd name="T13" fmla="*/ 2147483647 h 1270"/>
                    <a:gd name="T14" fmla="*/ 0 w 544"/>
                    <a:gd name="T15" fmla="*/ 2147483647 h 1270"/>
                    <a:gd name="T16" fmla="*/ 0 w 544"/>
                    <a:gd name="T17" fmla="*/ 2147483647 h 12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270">
                      <a:moveTo>
                        <a:pt x="0" y="45"/>
                      </a:moveTo>
                      <a:cubicBezTo>
                        <a:pt x="0" y="20"/>
                        <a:pt x="20" y="0"/>
                        <a:pt x="45" y="0"/>
                      </a:cubicBezTo>
                      <a:lnTo>
                        <a:pt x="499" y="0"/>
                      </a:lnTo>
                      <a:cubicBezTo>
                        <a:pt x="524" y="0"/>
                        <a:pt x="544" y="20"/>
                        <a:pt x="544" y="45"/>
                      </a:cubicBezTo>
                      <a:lnTo>
                        <a:pt x="544" y="1224"/>
                      </a:lnTo>
                      <a:cubicBezTo>
                        <a:pt x="544" y="1249"/>
                        <a:pt x="524" y="1270"/>
                        <a:pt x="499" y="1270"/>
                      </a:cubicBezTo>
                      <a:lnTo>
                        <a:pt x="45" y="1270"/>
                      </a:lnTo>
                      <a:cubicBezTo>
                        <a:pt x="20" y="1270"/>
                        <a:pt x="0" y="1249"/>
                        <a:pt x="0" y="1224"/>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40" name="Text Box 790"/>
                <p:cNvSpPr txBox="1">
                  <a:spLocks noChangeArrowheads="1"/>
                </p:cNvSpPr>
                <p:nvPr/>
              </p:nvSpPr>
              <p:spPr bwMode="auto">
                <a:xfrm>
                  <a:off x="3517301" y="4656137"/>
                  <a:ext cx="147247" cy="133689"/>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GTM</a:t>
                  </a:r>
                </a:p>
              </p:txBody>
            </p:sp>
          </p:grpSp>
          <p:sp>
            <p:nvSpPr>
              <p:cNvPr id="231" name="Text Box 790"/>
              <p:cNvSpPr txBox="1">
                <a:spLocks noChangeArrowheads="1"/>
              </p:cNvSpPr>
              <p:nvPr/>
            </p:nvSpPr>
            <p:spPr bwMode="auto">
              <a:xfrm>
                <a:off x="4364202" y="2665413"/>
                <a:ext cx="142549" cy="167913"/>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4x </a:t>
                </a:r>
              </a:p>
              <a:p>
                <a:pPr algn="ctr" eaLnBrk="1" hangingPunct="1">
                  <a:spcAft>
                    <a:spcPct val="0"/>
                  </a:spcAft>
                  <a:buClr>
                    <a:schemeClr val="bg1"/>
                  </a:buClr>
                  <a:buFontTx/>
                  <a:buNone/>
                </a:pPr>
                <a:r>
                  <a:rPr lang="en-GB" altLang="de-DE" sz="600" dirty="0">
                    <a:solidFill>
                      <a:schemeClr val="bg1"/>
                    </a:solidFill>
                    <a:latin typeface="Infineon Meta-Normal"/>
                  </a:rPr>
                  <a:t>QSPI</a:t>
                </a:r>
              </a:p>
            </p:txBody>
          </p:sp>
          <p:sp>
            <p:nvSpPr>
              <p:cNvPr id="232" name="Text Box 790"/>
              <p:cNvSpPr txBox="1">
                <a:spLocks noChangeArrowheads="1"/>
              </p:cNvSpPr>
              <p:nvPr/>
            </p:nvSpPr>
            <p:spPr bwMode="auto">
              <a:xfrm>
                <a:off x="3930209" y="4694238"/>
                <a:ext cx="170744" cy="83957"/>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E-Ray</a:t>
                </a:r>
              </a:p>
            </p:txBody>
          </p:sp>
          <p:sp>
            <p:nvSpPr>
              <p:cNvPr id="233" name="Text Box 790"/>
              <p:cNvSpPr txBox="1">
                <a:spLocks noChangeArrowheads="1"/>
              </p:cNvSpPr>
              <p:nvPr/>
            </p:nvSpPr>
            <p:spPr bwMode="auto">
              <a:xfrm>
                <a:off x="3949007" y="4922838"/>
                <a:ext cx="133150" cy="167913"/>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6x</a:t>
                </a:r>
              </a:p>
              <a:p>
                <a:pPr algn="ctr" eaLnBrk="1" hangingPunct="1">
                  <a:spcAft>
                    <a:spcPct val="0"/>
                  </a:spcAft>
                  <a:buClr>
                    <a:schemeClr val="bg1"/>
                  </a:buClr>
                  <a:buFontTx/>
                  <a:buNone/>
                </a:pPr>
                <a:r>
                  <a:rPr lang="en-GB" altLang="de-DE" sz="600" dirty="0">
                    <a:solidFill>
                      <a:schemeClr val="bg1"/>
                    </a:solidFill>
                    <a:latin typeface="Infineon Meta-Normal"/>
                  </a:rPr>
                  <a:t>CAN</a:t>
                </a:r>
              </a:p>
            </p:txBody>
          </p:sp>
          <p:grpSp>
            <p:nvGrpSpPr>
              <p:cNvPr id="234" name="Group 233"/>
              <p:cNvGrpSpPr/>
              <p:nvPr/>
            </p:nvGrpSpPr>
            <p:grpSpPr>
              <a:xfrm>
                <a:off x="4271963" y="4899025"/>
                <a:ext cx="339725" cy="227013"/>
                <a:chOff x="4271963" y="4899025"/>
                <a:chExt cx="339725" cy="227013"/>
              </a:xfrm>
              <a:grpFill/>
            </p:grpSpPr>
            <p:sp>
              <p:nvSpPr>
                <p:cNvPr id="237"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38" name="Text Box 790"/>
                <p:cNvSpPr txBox="1">
                  <a:spLocks noChangeArrowheads="1"/>
                </p:cNvSpPr>
                <p:nvPr/>
              </p:nvSpPr>
              <p:spPr bwMode="auto">
                <a:xfrm>
                  <a:off x="4332955" y="4965700"/>
                  <a:ext cx="217739" cy="83957"/>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ASCLIN</a:t>
                  </a:r>
                </a:p>
              </p:txBody>
            </p:sp>
          </p:grpSp>
          <p:sp>
            <p:nvSpPr>
              <p:cNvPr id="235" name="Freeform 100"/>
              <p:cNvSpPr>
                <a:spLocks/>
              </p:cNvSpPr>
              <p:nvPr/>
            </p:nvSpPr>
            <p:spPr bwMode="auto">
              <a:xfrm>
                <a:off x="3883025" y="2619375"/>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solidFill>
                <a:schemeClr val="tx2">
                  <a:lumMod val="50000"/>
                </a:schemeClr>
              </a:solidFill>
              <a:ln w="6350" cap="flat">
                <a:solidFill>
                  <a:schemeClr val="bg1"/>
                </a:solidFill>
                <a:prstDash val="solid"/>
                <a:miter lim="800000"/>
                <a:headEnd/>
                <a:tailEnd/>
              </a:ln>
            </p:spPr>
            <p:txBody>
              <a:bodyPr>
                <a:noAutofit/>
              </a:bodyPr>
              <a:lstStyle/>
              <a:p>
                <a:endParaRPr lang="en-GB" dirty="0"/>
              </a:p>
            </p:txBody>
          </p:sp>
          <p:sp>
            <p:nvSpPr>
              <p:cNvPr id="236" name="Text Box 790"/>
              <p:cNvSpPr txBox="1">
                <a:spLocks noChangeArrowheads="1"/>
              </p:cNvSpPr>
              <p:nvPr/>
            </p:nvSpPr>
            <p:spPr bwMode="auto">
              <a:xfrm>
                <a:off x="3994334" y="2727067"/>
                <a:ext cx="145681" cy="83957"/>
              </a:xfrm>
              <a:prstGeom prst="rect">
                <a:avLst/>
              </a:prstGeom>
              <a:solidFill>
                <a:schemeClr val="tx2">
                  <a:lumMod val="50000"/>
                </a:schemeClr>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HSM</a:t>
                </a:r>
              </a:p>
            </p:txBody>
          </p:sp>
        </p:grpSp>
      </p:grpSp>
      <p:sp>
        <p:nvSpPr>
          <p:cNvPr id="261" name="TextBox 260"/>
          <p:cNvSpPr txBox="1"/>
          <p:nvPr/>
        </p:nvSpPr>
        <p:spPr bwMode="auto">
          <a:xfrm>
            <a:off x="7075354" y="1161059"/>
            <a:ext cx="2830781" cy="5147563"/>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B70D28"/>
              </a:buClr>
              <a:defRPr/>
            </a:pPr>
            <a:r>
              <a:rPr lang="en-GB" sz="1400" kern="0" dirty="0">
                <a:latin typeface="Verdana" pitchFamily="34" charset="0"/>
              </a:rPr>
              <a:t>System Benefits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Full range of products ranging from voltage regulators, transceivers, sensors, microcontrollers and smart power drivers.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Leading-edge </a:t>
            </a:r>
            <a:r>
              <a:rPr lang="en-GB" sz="1400" kern="0" dirty="0" err="1">
                <a:latin typeface="Verdana" pitchFamily="34" charset="0"/>
              </a:rPr>
              <a:t>OptiMOS</a:t>
            </a:r>
            <a:r>
              <a:rPr lang="en-GB" sz="1400" kern="0" dirty="0">
                <a:latin typeface="Verdana" pitchFamily="34" charset="0"/>
              </a:rPr>
              <a:t>™ MOSFET technology combined with a robust package to deliver best in-class performance and outstanding current capacity</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Higher alternator efficiency thanks to MOSFET rectification</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Higher output current at low alternator RPM</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Advanced modes supported: engine brake emulation, car sailing/coasting, electrical car launch</a:t>
            </a:r>
          </a:p>
        </p:txBody>
      </p:sp>
      <p:sp>
        <p:nvSpPr>
          <p:cNvPr id="3" name="Title 2"/>
          <p:cNvSpPr>
            <a:spLocks noGrp="1"/>
          </p:cNvSpPr>
          <p:nvPr>
            <p:ph type="title" hasCustomPrompt="1"/>
          </p:nvPr>
        </p:nvSpPr>
        <p:spPr/>
        <p:txBody>
          <a:bodyPr/>
          <a:lstStyle/>
          <a:p>
            <a:r>
              <a:t>48V Micro-Hybrid</a:t>
            </a:r>
            <a:br>
              <a:rPr/>
            </a:br>
            <a:r>
              <a:rPr>
                <a:solidFill>
                  <a:schemeClr val="tx2">
                    <a:lumMod val="50000"/>
                  </a:schemeClr>
                </a:solidFill>
              </a:rPr>
              <a:t>(Start/Stop and High-Efficiency Generator)</a:t>
            </a:r>
          </a:p>
        </p:txBody>
      </p:sp>
      <p:pic>
        <p:nvPicPr>
          <p:cNvPr id="20482" name="Picture 2" descr="C:\Users\JuerginF\Desktop\Captur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5728" y="3249359"/>
            <a:ext cx="852755" cy="799871"/>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a:extLst>
              <a:ext uri="{FF2B5EF4-FFF2-40B4-BE49-F238E27FC236}">
                <a16:creationId xmlns:a16="http://schemas.microsoft.com/office/drawing/2014/main" id="{65C8F62F-DC74-4E9A-8659-93E11D3414D2}"/>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1F003431-ECD8-4BE0-8C3A-F69105357558}"/>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C2A55C77-B647-48D8-ABBE-CBB80682D345}"/>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794720874"/>
      </p:ext>
    </p:extLst>
  </p:cSld>
  <p:clrMapOvr>
    <a:masterClrMapping/>
  </p:clrMapOvr>
  <p:transition spd="slow"/>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239283" y="1615498"/>
            <a:ext cx="5785410" cy="4307343"/>
            <a:chOff x="1322388" y="1222375"/>
            <a:chExt cx="6856412" cy="5000625"/>
          </a:xfrm>
        </p:grpSpPr>
        <p:sp>
          <p:nvSpPr>
            <p:cNvPr id="10" name="Freeform 4"/>
            <p:cNvSpPr>
              <a:spLocks/>
            </p:cNvSpPr>
            <p:nvPr/>
          </p:nvSpPr>
          <p:spPr bwMode="auto">
            <a:xfrm>
              <a:off x="1325563" y="1704975"/>
              <a:ext cx="1190625" cy="679450"/>
            </a:xfrm>
            <a:custGeom>
              <a:avLst/>
              <a:gdLst>
                <a:gd name="T0" fmla="*/ 2147483647 w 1270"/>
                <a:gd name="T1" fmla="*/ 2147483647 h 816"/>
                <a:gd name="T2" fmla="*/ 2147483647 w 1270"/>
                <a:gd name="T3" fmla="*/ 2147483647 h 816"/>
                <a:gd name="T4" fmla="*/ 2147483647 w 1270"/>
                <a:gd name="T5" fmla="*/ 2147483647 h 816"/>
                <a:gd name="T6" fmla="*/ 0 w 1270"/>
                <a:gd name="T7" fmla="*/ 2147483647 h 816"/>
                <a:gd name="T8" fmla="*/ 0 w 1270"/>
                <a:gd name="T9" fmla="*/ 2147483647 h 816"/>
                <a:gd name="T10" fmla="*/ 2147483647 w 1270"/>
                <a:gd name="T11" fmla="*/ 0 h 816"/>
                <a:gd name="T12" fmla="*/ 2147483647 w 1270"/>
                <a:gd name="T13" fmla="*/ 0 h 816"/>
                <a:gd name="T14" fmla="*/ 2147483647 w 1270"/>
                <a:gd name="T15" fmla="*/ 2147483647 h 816"/>
                <a:gd name="T16" fmla="*/ 2147483647 w 1270"/>
                <a:gd name="T17" fmla="*/ 2147483647 h 8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0"/>
                <a:gd name="T28" fmla="*/ 0 h 816"/>
                <a:gd name="T29" fmla="*/ 1270 w 1270"/>
                <a:gd name="T30" fmla="*/ 816 h 8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0" h="816">
                  <a:moveTo>
                    <a:pt x="1270" y="771"/>
                  </a:moveTo>
                  <a:cubicBezTo>
                    <a:pt x="1270" y="796"/>
                    <a:pt x="1250" y="816"/>
                    <a:pt x="1225" y="816"/>
                  </a:cubicBezTo>
                  <a:lnTo>
                    <a:pt x="45" y="816"/>
                  </a:lnTo>
                  <a:cubicBezTo>
                    <a:pt x="20" y="816"/>
                    <a:pt x="0" y="796"/>
                    <a:pt x="0" y="771"/>
                  </a:cubicBezTo>
                  <a:lnTo>
                    <a:pt x="0" y="45"/>
                  </a:lnTo>
                  <a:cubicBezTo>
                    <a:pt x="0" y="20"/>
                    <a:pt x="20" y="0"/>
                    <a:pt x="45" y="0"/>
                  </a:cubicBezTo>
                  <a:lnTo>
                    <a:pt x="1225" y="0"/>
                  </a:lnTo>
                  <a:cubicBezTo>
                    <a:pt x="1250" y="0"/>
                    <a:pt x="1270" y="20"/>
                    <a:pt x="1270" y="45"/>
                  </a:cubicBezTo>
                  <a:lnTo>
                    <a:pt x="1270" y="771"/>
                  </a:lnTo>
                  <a:close/>
                </a:path>
              </a:pathLst>
            </a:custGeom>
            <a:solidFill>
              <a:srgbClr val="002654"/>
            </a:solidFill>
            <a:ln>
              <a:noFill/>
            </a:ln>
          </p:spPr>
          <p:txBody>
            <a:bodyPr>
              <a:noAutofit/>
            </a:bodyPr>
            <a:lstStyle/>
            <a:p>
              <a:endParaRPr lang="en-GB" dirty="0"/>
            </a:p>
          </p:txBody>
        </p:sp>
        <p:sp>
          <p:nvSpPr>
            <p:cNvPr id="11" name="Freeform 5"/>
            <p:cNvSpPr>
              <a:spLocks/>
            </p:cNvSpPr>
            <p:nvPr/>
          </p:nvSpPr>
          <p:spPr bwMode="auto">
            <a:xfrm>
              <a:off x="4646613" y="1552575"/>
              <a:ext cx="796925" cy="1049338"/>
            </a:xfrm>
            <a:custGeom>
              <a:avLst/>
              <a:gdLst>
                <a:gd name="T0" fmla="*/ 2147483647 w 862"/>
                <a:gd name="T1" fmla="*/ 2147483647 h 1259"/>
                <a:gd name="T2" fmla="*/ 2147483647 w 862"/>
                <a:gd name="T3" fmla="*/ 2147483647 h 1259"/>
                <a:gd name="T4" fmla="*/ 2147483647 w 862"/>
                <a:gd name="T5" fmla="*/ 2147483647 h 1259"/>
                <a:gd name="T6" fmla="*/ 0 w 862"/>
                <a:gd name="T7" fmla="*/ 2147483647 h 1259"/>
                <a:gd name="T8" fmla="*/ 0 w 862"/>
                <a:gd name="T9" fmla="*/ 2147483647 h 1259"/>
                <a:gd name="T10" fmla="*/ 2147483647 w 862"/>
                <a:gd name="T11" fmla="*/ 0 h 1259"/>
                <a:gd name="T12" fmla="*/ 2147483647 w 862"/>
                <a:gd name="T13" fmla="*/ 0 h 1259"/>
                <a:gd name="T14" fmla="*/ 2147483647 w 862"/>
                <a:gd name="T15" fmla="*/ 2147483647 h 1259"/>
                <a:gd name="T16" fmla="*/ 2147483647 w 862"/>
                <a:gd name="T17" fmla="*/ 2147483647 h 12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62"/>
                <a:gd name="T28" fmla="*/ 0 h 1259"/>
                <a:gd name="T29" fmla="*/ 862 w 862"/>
                <a:gd name="T30" fmla="*/ 1259 h 12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62" h="1259">
                  <a:moveTo>
                    <a:pt x="862" y="1213"/>
                  </a:moveTo>
                  <a:cubicBezTo>
                    <a:pt x="862" y="1238"/>
                    <a:pt x="842" y="1259"/>
                    <a:pt x="817" y="1259"/>
                  </a:cubicBezTo>
                  <a:lnTo>
                    <a:pt x="46" y="1259"/>
                  </a:lnTo>
                  <a:cubicBezTo>
                    <a:pt x="21" y="1259"/>
                    <a:pt x="0" y="1238"/>
                    <a:pt x="0" y="1213"/>
                  </a:cubicBezTo>
                  <a:lnTo>
                    <a:pt x="0" y="46"/>
                  </a:lnTo>
                  <a:cubicBezTo>
                    <a:pt x="0" y="21"/>
                    <a:pt x="21" y="0"/>
                    <a:pt x="46" y="0"/>
                  </a:cubicBezTo>
                  <a:lnTo>
                    <a:pt x="817" y="0"/>
                  </a:lnTo>
                  <a:cubicBezTo>
                    <a:pt x="842" y="0"/>
                    <a:pt x="862" y="21"/>
                    <a:pt x="862" y="46"/>
                  </a:cubicBezTo>
                  <a:lnTo>
                    <a:pt x="862" y="1213"/>
                  </a:lnTo>
                  <a:close/>
                </a:path>
              </a:pathLst>
            </a:custGeom>
            <a:solidFill>
              <a:srgbClr val="002654"/>
            </a:solidFill>
            <a:ln>
              <a:noFill/>
            </a:ln>
          </p:spPr>
          <p:txBody>
            <a:bodyPr>
              <a:noAutofit/>
            </a:bodyPr>
            <a:lstStyle/>
            <a:p>
              <a:endParaRPr lang="en-GB" dirty="0"/>
            </a:p>
          </p:txBody>
        </p:sp>
        <p:sp>
          <p:nvSpPr>
            <p:cNvPr id="12" name="Freeform 6"/>
            <p:cNvSpPr>
              <a:spLocks/>
            </p:cNvSpPr>
            <p:nvPr/>
          </p:nvSpPr>
          <p:spPr bwMode="auto">
            <a:xfrm>
              <a:off x="4646613" y="3271838"/>
              <a:ext cx="720725" cy="1779587"/>
            </a:xfrm>
            <a:custGeom>
              <a:avLst/>
              <a:gdLst>
                <a:gd name="T0" fmla="*/ 2147483647 w 864"/>
                <a:gd name="T1" fmla="*/ 2147483647 h 2134"/>
                <a:gd name="T2" fmla="*/ 2147483647 w 864"/>
                <a:gd name="T3" fmla="*/ 2147483647 h 2134"/>
                <a:gd name="T4" fmla="*/ 2147483647 w 864"/>
                <a:gd name="T5" fmla="*/ 2147483647 h 2134"/>
                <a:gd name="T6" fmla="*/ 2147483647 w 864"/>
                <a:gd name="T7" fmla="*/ 2147483647 h 2134"/>
                <a:gd name="T8" fmla="*/ 0 w 864"/>
                <a:gd name="T9" fmla="*/ 2147483647 h 2134"/>
                <a:gd name="T10" fmla="*/ 2147483647 w 864"/>
                <a:gd name="T11" fmla="*/ 0 h 2134"/>
                <a:gd name="T12" fmla="*/ 2147483647 w 864"/>
                <a:gd name="T13" fmla="*/ 0 h 2134"/>
                <a:gd name="T14" fmla="*/ 2147483647 w 864"/>
                <a:gd name="T15" fmla="*/ 2147483647 h 2134"/>
                <a:gd name="T16" fmla="*/ 2147483647 w 864"/>
                <a:gd name="T17" fmla="*/ 2147483647 h 2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64"/>
                <a:gd name="T28" fmla="*/ 0 h 2134"/>
                <a:gd name="T29" fmla="*/ 864 w 864"/>
                <a:gd name="T30" fmla="*/ 2134 h 2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64" h="2134">
                  <a:moveTo>
                    <a:pt x="864" y="2089"/>
                  </a:moveTo>
                  <a:cubicBezTo>
                    <a:pt x="864" y="2114"/>
                    <a:pt x="844" y="2134"/>
                    <a:pt x="819" y="2134"/>
                  </a:cubicBezTo>
                  <a:lnTo>
                    <a:pt x="48" y="2134"/>
                  </a:lnTo>
                  <a:cubicBezTo>
                    <a:pt x="23" y="2134"/>
                    <a:pt x="2" y="2114"/>
                    <a:pt x="2" y="2089"/>
                  </a:cubicBezTo>
                  <a:lnTo>
                    <a:pt x="0" y="46"/>
                  </a:lnTo>
                  <a:cubicBezTo>
                    <a:pt x="0" y="21"/>
                    <a:pt x="21" y="0"/>
                    <a:pt x="46" y="0"/>
                  </a:cubicBezTo>
                  <a:lnTo>
                    <a:pt x="817" y="0"/>
                  </a:lnTo>
                  <a:cubicBezTo>
                    <a:pt x="842" y="0"/>
                    <a:pt x="862" y="21"/>
                    <a:pt x="862" y="46"/>
                  </a:cubicBezTo>
                  <a:lnTo>
                    <a:pt x="864" y="2089"/>
                  </a:lnTo>
                  <a:close/>
                </a:path>
              </a:pathLst>
            </a:custGeom>
            <a:solidFill>
              <a:srgbClr val="002654"/>
            </a:solidFill>
            <a:ln>
              <a:noFill/>
            </a:ln>
          </p:spPr>
          <p:txBody>
            <a:bodyPr>
              <a:noAutofit/>
            </a:bodyPr>
            <a:lstStyle/>
            <a:p>
              <a:endParaRPr lang="en-GB" dirty="0"/>
            </a:p>
          </p:txBody>
        </p:sp>
        <p:sp>
          <p:nvSpPr>
            <p:cNvPr id="13" name="Rectangle 7"/>
            <p:cNvSpPr>
              <a:spLocks noChangeArrowheads="1"/>
            </p:cNvSpPr>
            <p:nvPr/>
          </p:nvSpPr>
          <p:spPr bwMode="auto">
            <a:xfrm>
              <a:off x="6923088" y="4024313"/>
              <a:ext cx="188912" cy="650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 name="Freeform 8"/>
            <p:cNvSpPr>
              <a:spLocks/>
            </p:cNvSpPr>
            <p:nvPr/>
          </p:nvSpPr>
          <p:spPr bwMode="auto">
            <a:xfrm>
              <a:off x="5559425" y="3460750"/>
              <a:ext cx="349250" cy="396875"/>
            </a:xfrm>
            <a:custGeom>
              <a:avLst/>
              <a:gdLst>
                <a:gd name="T0" fmla="*/ 2147483647 w 419"/>
                <a:gd name="T1" fmla="*/ 2147483647 h 476"/>
                <a:gd name="T2" fmla="*/ 2147483647 w 419"/>
                <a:gd name="T3" fmla="*/ 2147483647 h 476"/>
                <a:gd name="T4" fmla="*/ 2147483647 w 419"/>
                <a:gd name="T5" fmla="*/ 2147483647 h 476"/>
                <a:gd name="T6" fmla="*/ 0 w 419"/>
                <a:gd name="T7" fmla="*/ 2147483647 h 476"/>
                <a:gd name="T8" fmla="*/ 0 w 419"/>
                <a:gd name="T9" fmla="*/ 2147483647 h 476"/>
                <a:gd name="T10" fmla="*/ 2147483647 w 419"/>
                <a:gd name="T11" fmla="*/ 0 h 476"/>
                <a:gd name="T12" fmla="*/ 2147483647 w 419"/>
                <a:gd name="T13" fmla="*/ 0 h 476"/>
                <a:gd name="T14" fmla="*/ 2147483647 w 419"/>
                <a:gd name="T15" fmla="*/ 2147483647 h 476"/>
                <a:gd name="T16" fmla="*/ 2147483647 w 419"/>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9"/>
                <a:gd name="T28" fmla="*/ 0 h 476"/>
                <a:gd name="T29" fmla="*/ 419 w 419"/>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9" h="476">
                  <a:moveTo>
                    <a:pt x="419" y="431"/>
                  </a:moveTo>
                  <a:cubicBezTo>
                    <a:pt x="419" y="456"/>
                    <a:pt x="399" y="476"/>
                    <a:pt x="374" y="476"/>
                  </a:cubicBezTo>
                  <a:lnTo>
                    <a:pt x="45" y="476"/>
                  </a:lnTo>
                  <a:cubicBezTo>
                    <a:pt x="20" y="476"/>
                    <a:pt x="0" y="456"/>
                    <a:pt x="0" y="431"/>
                  </a:cubicBezTo>
                  <a:lnTo>
                    <a:pt x="0" y="45"/>
                  </a:lnTo>
                  <a:cubicBezTo>
                    <a:pt x="0" y="20"/>
                    <a:pt x="20" y="0"/>
                    <a:pt x="45" y="0"/>
                  </a:cubicBezTo>
                  <a:lnTo>
                    <a:pt x="374" y="0"/>
                  </a:lnTo>
                  <a:cubicBezTo>
                    <a:pt x="399" y="0"/>
                    <a:pt x="419" y="20"/>
                    <a:pt x="419" y="45"/>
                  </a:cubicBezTo>
                  <a:lnTo>
                    <a:pt x="419" y="431"/>
                  </a:lnTo>
                  <a:close/>
                </a:path>
              </a:pathLst>
            </a:custGeom>
            <a:solidFill>
              <a:srgbClr val="002654"/>
            </a:solidFill>
            <a:ln>
              <a:noFill/>
            </a:ln>
          </p:spPr>
          <p:txBody>
            <a:bodyPr>
              <a:noAutofit/>
            </a:bodyPr>
            <a:lstStyle/>
            <a:p>
              <a:endParaRPr lang="en-GB" dirty="0"/>
            </a:p>
          </p:txBody>
        </p:sp>
        <p:sp>
          <p:nvSpPr>
            <p:cNvPr id="15" name="Freeform 9"/>
            <p:cNvSpPr>
              <a:spLocks/>
            </p:cNvSpPr>
            <p:nvPr/>
          </p:nvSpPr>
          <p:spPr bwMode="auto">
            <a:xfrm>
              <a:off x="5946775" y="3460750"/>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1"/>
                  </a:moveTo>
                  <a:cubicBezTo>
                    <a:pt x="420" y="456"/>
                    <a:pt x="400" y="476"/>
                    <a:pt x="375" y="476"/>
                  </a:cubicBezTo>
                  <a:lnTo>
                    <a:pt x="46" y="476"/>
                  </a:lnTo>
                  <a:cubicBezTo>
                    <a:pt x="21" y="476"/>
                    <a:pt x="0" y="456"/>
                    <a:pt x="0" y="431"/>
                  </a:cubicBezTo>
                  <a:lnTo>
                    <a:pt x="0" y="45"/>
                  </a:lnTo>
                  <a:cubicBezTo>
                    <a:pt x="0" y="20"/>
                    <a:pt x="21" y="0"/>
                    <a:pt x="46" y="0"/>
                  </a:cubicBezTo>
                  <a:lnTo>
                    <a:pt x="375" y="0"/>
                  </a:lnTo>
                  <a:cubicBezTo>
                    <a:pt x="400" y="0"/>
                    <a:pt x="420" y="20"/>
                    <a:pt x="420" y="45"/>
                  </a:cubicBezTo>
                  <a:lnTo>
                    <a:pt x="420" y="431"/>
                  </a:lnTo>
                  <a:close/>
                </a:path>
              </a:pathLst>
            </a:custGeom>
            <a:solidFill>
              <a:srgbClr val="002654"/>
            </a:solidFill>
            <a:ln>
              <a:noFill/>
            </a:ln>
          </p:spPr>
          <p:txBody>
            <a:bodyPr>
              <a:noAutofit/>
            </a:bodyPr>
            <a:lstStyle/>
            <a:p>
              <a:endParaRPr lang="en-GB" dirty="0"/>
            </a:p>
          </p:txBody>
        </p:sp>
        <p:sp>
          <p:nvSpPr>
            <p:cNvPr id="16" name="Freeform 10"/>
            <p:cNvSpPr>
              <a:spLocks/>
            </p:cNvSpPr>
            <p:nvPr/>
          </p:nvSpPr>
          <p:spPr bwMode="auto">
            <a:xfrm>
              <a:off x="6334125" y="3460750"/>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1"/>
                  </a:moveTo>
                  <a:cubicBezTo>
                    <a:pt x="420" y="456"/>
                    <a:pt x="399" y="476"/>
                    <a:pt x="374" y="476"/>
                  </a:cubicBezTo>
                  <a:lnTo>
                    <a:pt x="46" y="476"/>
                  </a:lnTo>
                  <a:cubicBezTo>
                    <a:pt x="21" y="476"/>
                    <a:pt x="0" y="456"/>
                    <a:pt x="0" y="431"/>
                  </a:cubicBezTo>
                  <a:lnTo>
                    <a:pt x="0" y="45"/>
                  </a:lnTo>
                  <a:cubicBezTo>
                    <a:pt x="0" y="20"/>
                    <a:pt x="21" y="0"/>
                    <a:pt x="46" y="0"/>
                  </a:cubicBezTo>
                  <a:lnTo>
                    <a:pt x="374" y="0"/>
                  </a:lnTo>
                  <a:cubicBezTo>
                    <a:pt x="399" y="0"/>
                    <a:pt x="420" y="20"/>
                    <a:pt x="420" y="45"/>
                  </a:cubicBezTo>
                  <a:lnTo>
                    <a:pt x="420" y="431"/>
                  </a:lnTo>
                  <a:close/>
                </a:path>
              </a:pathLst>
            </a:custGeom>
            <a:solidFill>
              <a:srgbClr val="002654"/>
            </a:solidFill>
            <a:ln>
              <a:noFill/>
            </a:ln>
          </p:spPr>
          <p:txBody>
            <a:bodyPr>
              <a:noAutofit/>
            </a:bodyPr>
            <a:lstStyle/>
            <a:p>
              <a:endParaRPr lang="en-GB" dirty="0"/>
            </a:p>
          </p:txBody>
        </p:sp>
        <p:sp>
          <p:nvSpPr>
            <p:cNvPr id="17" name="Freeform 11"/>
            <p:cNvSpPr>
              <a:spLocks/>
            </p:cNvSpPr>
            <p:nvPr/>
          </p:nvSpPr>
          <p:spPr bwMode="auto">
            <a:xfrm>
              <a:off x="5559425" y="4254500"/>
              <a:ext cx="349250" cy="398463"/>
            </a:xfrm>
            <a:custGeom>
              <a:avLst/>
              <a:gdLst>
                <a:gd name="T0" fmla="*/ 2147483647 w 419"/>
                <a:gd name="T1" fmla="*/ 2147483647 h 477"/>
                <a:gd name="T2" fmla="*/ 2147483647 w 419"/>
                <a:gd name="T3" fmla="*/ 2147483647 h 477"/>
                <a:gd name="T4" fmla="*/ 2147483647 w 419"/>
                <a:gd name="T5" fmla="*/ 2147483647 h 477"/>
                <a:gd name="T6" fmla="*/ 0 w 419"/>
                <a:gd name="T7" fmla="*/ 2147483647 h 477"/>
                <a:gd name="T8" fmla="*/ 0 w 419"/>
                <a:gd name="T9" fmla="*/ 2147483647 h 477"/>
                <a:gd name="T10" fmla="*/ 2147483647 w 419"/>
                <a:gd name="T11" fmla="*/ 0 h 477"/>
                <a:gd name="T12" fmla="*/ 2147483647 w 419"/>
                <a:gd name="T13" fmla="*/ 0 h 477"/>
                <a:gd name="T14" fmla="*/ 2147483647 w 419"/>
                <a:gd name="T15" fmla="*/ 2147483647 h 477"/>
                <a:gd name="T16" fmla="*/ 2147483647 w 419"/>
                <a:gd name="T17" fmla="*/ 2147483647 h 4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9"/>
                <a:gd name="T28" fmla="*/ 0 h 477"/>
                <a:gd name="T29" fmla="*/ 419 w 419"/>
                <a:gd name="T30" fmla="*/ 477 h 4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9" h="477">
                  <a:moveTo>
                    <a:pt x="419" y="431"/>
                  </a:moveTo>
                  <a:cubicBezTo>
                    <a:pt x="419" y="456"/>
                    <a:pt x="399" y="477"/>
                    <a:pt x="374" y="477"/>
                  </a:cubicBezTo>
                  <a:lnTo>
                    <a:pt x="45" y="477"/>
                  </a:lnTo>
                  <a:cubicBezTo>
                    <a:pt x="20" y="477"/>
                    <a:pt x="0" y="456"/>
                    <a:pt x="0" y="431"/>
                  </a:cubicBezTo>
                  <a:lnTo>
                    <a:pt x="0" y="46"/>
                  </a:lnTo>
                  <a:cubicBezTo>
                    <a:pt x="0" y="21"/>
                    <a:pt x="20" y="0"/>
                    <a:pt x="45" y="0"/>
                  </a:cubicBezTo>
                  <a:lnTo>
                    <a:pt x="374" y="0"/>
                  </a:lnTo>
                  <a:cubicBezTo>
                    <a:pt x="399" y="0"/>
                    <a:pt x="419" y="21"/>
                    <a:pt x="419" y="46"/>
                  </a:cubicBezTo>
                  <a:lnTo>
                    <a:pt x="419" y="431"/>
                  </a:lnTo>
                  <a:close/>
                </a:path>
              </a:pathLst>
            </a:custGeom>
            <a:solidFill>
              <a:srgbClr val="002654"/>
            </a:solidFill>
            <a:ln>
              <a:noFill/>
            </a:ln>
          </p:spPr>
          <p:txBody>
            <a:bodyPr>
              <a:noAutofit/>
            </a:bodyPr>
            <a:lstStyle/>
            <a:p>
              <a:endParaRPr lang="en-GB" dirty="0"/>
            </a:p>
          </p:txBody>
        </p:sp>
        <p:sp>
          <p:nvSpPr>
            <p:cNvPr id="18" name="Freeform 12"/>
            <p:cNvSpPr>
              <a:spLocks/>
            </p:cNvSpPr>
            <p:nvPr/>
          </p:nvSpPr>
          <p:spPr bwMode="auto">
            <a:xfrm>
              <a:off x="5946775" y="4254500"/>
              <a:ext cx="349250" cy="398463"/>
            </a:xfrm>
            <a:custGeom>
              <a:avLst/>
              <a:gdLst>
                <a:gd name="T0" fmla="*/ 2147483647 w 420"/>
                <a:gd name="T1" fmla="*/ 2147483647 h 477"/>
                <a:gd name="T2" fmla="*/ 2147483647 w 420"/>
                <a:gd name="T3" fmla="*/ 2147483647 h 477"/>
                <a:gd name="T4" fmla="*/ 2147483647 w 420"/>
                <a:gd name="T5" fmla="*/ 2147483647 h 477"/>
                <a:gd name="T6" fmla="*/ 0 w 420"/>
                <a:gd name="T7" fmla="*/ 2147483647 h 477"/>
                <a:gd name="T8" fmla="*/ 0 w 420"/>
                <a:gd name="T9" fmla="*/ 2147483647 h 477"/>
                <a:gd name="T10" fmla="*/ 2147483647 w 420"/>
                <a:gd name="T11" fmla="*/ 0 h 477"/>
                <a:gd name="T12" fmla="*/ 2147483647 w 420"/>
                <a:gd name="T13" fmla="*/ 0 h 477"/>
                <a:gd name="T14" fmla="*/ 2147483647 w 420"/>
                <a:gd name="T15" fmla="*/ 2147483647 h 477"/>
                <a:gd name="T16" fmla="*/ 2147483647 w 420"/>
                <a:gd name="T17" fmla="*/ 2147483647 h 4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7"/>
                <a:gd name="T29" fmla="*/ 420 w 420"/>
                <a:gd name="T30" fmla="*/ 477 h 4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7">
                  <a:moveTo>
                    <a:pt x="420" y="431"/>
                  </a:moveTo>
                  <a:cubicBezTo>
                    <a:pt x="420" y="456"/>
                    <a:pt x="400" y="477"/>
                    <a:pt x="375" y="477"/>
                  </a:cubicBezTo>
                  <a:lnTo>
                    <a:pt x="46" y="477"/>
                  </a:lnTo>
                  <a:cubicBezTo>
                    <a:pt x="21" y="477"/>
                    <a:pt x="0" y="456"/>
                    <a:pt x="0" y="431"/>
                  </a:cubicBezTo>
                  <a:lnTo>
                    <a:pt x="0" y="46"/>
                  </a:lnTo>
                  <a:cubicBezTo>
                    <a:pt x="0" y="21"/>
                    <a:pt x="21" y="0"/>
                    <a:pt x="46" y="0"/>
                  </a:cubicBezTo>
                  <a:lnTo>
                    <a:pt x="375" y="0"/>
                  </a:lnTo>
                  <a:cubicBezTo>
                    <a:pt x="400" y="0"/>
                    <a:pt x="420" y="21"/>
                    <a:pt x="420" y="46"/>
                  </a:cubicBezTo>
                  <a:lnTo>
                    <a:pt x="420" y="431"/>
                  </a:lnTo>
                  <a:close/>
                </a:path>
              </a:pathLst>
            </a:custGeom>
            <a:solidFill>
              <a:srgbClr val="002654"/>
            </a:solidFill>
            <a:ln>
              <a:noFill/>
            </a:ln>
          </p:spPr>
          <p:txBody>
            <a:bodyPr>
              <a:noAutofit/>
            </a:bodyPr>
            <a:lstStyle/>
            <a:p>
              <a:endParaRPr lang="en-GB" dirty="0"/>
            </a:p>
          </p:txBody>
        </p:sp>
        <p:sp>
          <p:nvSpPr>
            <p:cNvPr id="19" name="Freeform 13"/>
            <p:cNvSpPr>
              <a:spLocks/>
            </p:cNvSpPr>
            <p:nvPr/>
          </p:nvSpPr>
          <p:spPr bwMode="auto">
            <a:xfrm>
              <a:off x="5889625" y="1571625"/>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1"/>
                  </a:moveTo>
                  <a:cubicBezTo>
                    <a:pt x="420" y="456"/>
                    <a:pt x="400" y="476"/>
                    <a:pt x="375" y="476"/>
                  </a:cubicBezTo>
                  <a:lnTo>
                    <a:pt x="46" y="476"/>
                  </a:lnTo>
                  <a:cubicBezTo>
                    <a:pt x="21" y="476"/>
                    <a:pt x="0" y="456"/>
                    <a:pt x="0" y="431"/>
                  </a:cubicBezTo>
                  <a:lnTo>
                    <a:pt x="0" y="46"/>
                  </a:lnTo>
                  <a:cubicBezTo>
                    <a:pt x="0" y="21"/>
                    <a:pt x="21" y="0"/>
                    <a:pt x="46" y="0"/>
                  </a:cubicBezTo>
                  <a:lnTo>
                    <a:pt x="375" y="0"/>
                  </a:lnTo>
                  <a:cubicBezTo>
                    <a:pt x="400" y="0"/>
                    <a:pt x="420" y="21"/>
                    <a:pt x="420" y="46"/>
                  </a:cubicBezTo>
                  <a:lnTo>
                    <a:pt x="420" y="431"/>
                  </a:lnTo>
                  <a:close/>
                </a:path>
              </a:pathLst>
            </a:custGeom>
            <a:solidFill>
              <a:srgbClr val="002654"/>
            </a:solidFill>
            <a:ln>
              <a:noFill/>
            </a:ln>
          </p:spPr>
          <p:txBody>
            <a:bodyPr>
              <a:noAutofit/>
            </a:bodyPr>
            <a:lstStyle/>
            <a:p>
              <a:endParaRPr lang="en-GB" dirty="0"/>
            </a:p>
          </p:txBody>
        </p:sp>
        <p:sp>
          <p:nvSpPr>
            <p:cNvPr id="20" name="Freeform 14"/>
            <p:cNvSpPr>
              <a:spLocks/>
            </p:cNvSpPr>
            <p:nvPr/>
          </p:nvSpPr>
          <p:spPr bwMode="auto">
            <a:xfrm>
              <a:off x="6276975" y="1571625"/>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1"/>
                  </a:moveTo>
                  <a:cubicBezTo>
                    <a:pt x="420" y="456"/>
                    <a:pt x="399" y="476"/>
                    <a:pt x="374" y="476"/>
                  </a:cubicBezTo>
                  <a:lnTo>
                    <a:pt x="46" y="476"/>
                  </a:lnTo>
                  <a:cubicBezTo>
                    <a:pt x="21" y="476"/>
                    <a:pt x="0" y="456"/>
                    <a:pt x="0" y="431"/>
                  </a:cubicBezTo>
                  <a:lnTo>
                    <a:pt x="0" y="46"/>
                  </a:lnTo>
                  <a:cubicBezTo>
                    <a:pt x="0" y="21"/>
                    <a:pt x="21" y="0"/>
                    <a:pt x="46" y="0"/>
                  </a:cubicBezTo>
                  <a:lnTo>
                    <a:pt x="374" y="0"/>
                  </a:lnTo>
                  <a:cubicBezTo>
                    <a:pt x="399" y="0"/>
                    <a:pt x="420" y="21"/>
                    <a:pt x="420" y="46"/>
                  </a:cubicBezTo>
                  <a:lnTo>
                    <a:pt x="420" y="431"/>
                  </a:lnTo>
                  <a:close/>
                </a:path>
              </a:pathLst>
            </a:custGeom>
            <a:solidFill>
              <a:srgbClr val="002654"/>
            </a:solidFill>
            <a:ln>
              <a:noFill/>
            </a:ln>
          </p:spPr>
          <p:txBody>
            <a:bodyPr>
              <a:noAutofit/>
            </a:bodyPr>
            <a:lstStyle/>
            <a:p>
              <a:endParaRPr lang="en-GB" dirty="0"/>
            </a:p>
          </p:txBody>
        </p:sp>
        <p:sp>
          <p:nvSpPr>
            <p:cNvPr id="21" name="Freeform 15"/>
            <p:cNvSpPr>
              <a:spLocks/>
            </p:cNvSpPr>
            <p:nvPr/>
          </p:nvSpPr>
          <p:spPr bwMode="auto">
            <a:xfrm>
              <a:off x="5889625" y="2224088"/>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0"/>
                  </a:moveTo>
                  <a:cubicBezTo>
                    <a:pt x="420" y="455"/>
                    <a:pt x="400" y="476"/>
                    <a:pt x="375" y="476"/>
                  </a:cubicBezTo>
                  <a:lnTo>
                    <a:pt x="46" y="476"/>
                  </a:lnTo>
                  <a:cubicBezTo>
                    <a:pt x="21" y="476"/>
                    <a:pt x="0" y="455"/>
                    <a:pt x="0" y="430"/>
                  </a:cubicBezTo>
                  <a:lnTo>
                    <a:pt x="0" y="45"/>
                  </a:lnTo>
                  <a:cubicBezTo>
                    <a:pt x="0" y="20"/>
                    <a:pt x="21" y="0"/>
                    <a:pt x="46" y="0"/>
                  </a:cubicBezTo>
                  <a:lnTo>
                    <a:pt x="375" y="0"/>
                  </a:lnTo>
                  <a:cubicBezTo>
                    <a:pt x="400" y="0"/>
                    <a:pt x="420" y="20"/>
                    <a:pt x="420" y="45"/>
                  </a:cubicBezTo>
                  <a:lnTo>
                    <a:pt x="420" y="430"/>
                  </a:lnTo>
                  <a:close/>
                </a:path>
              </a:pathLst>
            </a:custGeom>
            <a:solidFill>
              <a:srgbClr val="002654"/>
            </a:solidFill>
            <a:ln>
              <a:noFill/>
            </a:ln>
          </p:spPr>
          <p:txBody>
            <a:bodyPr>
              <a:noAutofit/>
            </a:bodyPr>
            <a:lstStyle/>
            <a:p>
              <a:endParaRPr lang="en-GB" dirty="0"/>
            </a:p>
          </p:txBody>
        </p:sp>
        <p:sp>
          <p:nvSpPr>
            <p:cNvPr id="22" name="Freeform 16"/>
            <p:cNvSpPr>
              <a:spLocks/>
            </p:cNvSpPr>
            <p:nvPr/>
          </p:nvSpPr>
          <p:spPr bwMode="auto">
            <a:xfrm>
              <a:off x="6276975" y="2224088"/>
              <a:ext cx="349250" cy="396875"/>
            </a:xfrm>
            <a:custGeom>
              <a:avLst/>
              <a:gdLst>
                <a:gd name="T0" fmla="*/ 2147483647 w 420"/>
                <a:gd name="T1" fmla="*/ 2147483647 h 476"/>
                <a:gd name="T2" fmla="*/ 2147483647 w 420"/>
                <a:gd name="T3" fmla="*/ 2147483647 h 476"/>
                <a:gd name="T4" fmla="*/ 2147483647 w 420"/>
                <a:gd name="T5" fmla="*/ 2147483647 h 476"/>
                <a:gd name="T6" fmla="*/ 0 w 420"/>
                <a:gd name="T7" fmla="*/ 2147483647 h 476"/>
                <a:gd name="T8" fmla="*/ 0 w 420"/>
                <a:gd name="T9" fmla="*/ 2147483647 h 476"/>
                <a:gd name="T10" fmla="*/ 2147483647 w 420"/>
                <a:gd name="T11" fmla="*/ 0 h 476"/>
                <a:gd name="T12" fmla="*/ 2147483647 w 420"/>
                <a:gd name="T13" fmla="*/ 0 h 476"/>
                <a:gd name="T14" fmla="*/ 2147483647 w 420"/>
                <a:gd name="T15" fmla="*/ 2147483647 h 476"/>
                <a:gd name="T16" fmla="*/ 2147483647 w 420"/>
                <a:gd name="T17" fmla="*/ 2147483647 h 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6"/>
                <a:gd name="T29" fmla="*/ 420 w 420"/>
                <a:gd name="T30" fmla="*/ 476 h 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6">
                  <a:moveTo>
                    <a:pt x="420" y="430"/>
                  </a:moveTo>
                  <a:cubicBezTo>
                    <a:pt x="420" y="455"/>
                    <a:pt x="399" y="476"/>
                    <a:pt x="374" y="476"/>
                  </a:cubicBezTo>
                  <a:lnTo>
                    <a:pt x="46" y="476"/>
                  </a:lnTo>
                  <a:cubicBezTo>
                    <a:pt x="21" y="476"/>
                    <a:pt x="0" y="455"/>
                    <a:pt x="0" y="430"/>
                  </a:cubicBezTo>
                  <a:lnTo>
                    <a:pt x="0" y="45"/>
                  </a:lnTo>
                  <a:cubicBezTo>
                    <a:pt x="0" y="20"/>
                    <a:pt x="21" y="0"/>
                    <a:pt x="46" y="0"/>
                  </a:cubicBezTo>
                  <a:lnTo>
                    <a:pt x="374" y="0"/>
                  </a:lnTo>
                  <a:cubicBezTo>
                    <a:pt x="399" y="0"/>
                    <a:pt x="420" y="20"/>
                    <a:pt x="420" y="45"/>
                  </a:cubicBezTo>
                  <a:lnTo>
                    <a:pt x="420" y="430"/>
                  </a:lnTo>
                  <a:close/>
                </a:path>
              </a:pathLst>
            </a:custGeom>
            <a:solidFill>
              <a:srgbClr val="002654"/>
            </a:solidFill>
            <a:ln>
              <a:noFill/>
            </a:ln>
          </p:spPr>
          <p:txBody>
            <a:bodyPr>
              <a:noAutofit/>
            </a:bodyPr>
            <a:lstStyle/>
            <a:p>
              <a:endParaRPr lang="en-GB" dirty="0"/>
            </a:p>
          </p:txBody>
        </p:sp>
        <p:sp>
          <p:nvSpPr>
            <p:cNvPr id="23" name="Freeform 17"/>
            <p:cNvSpPr>
              <a:spLocks/>
            </p:cNvSpPr>
            <p:nvPr/>
          </p:nvSpPr>
          <p:spPr bwMode="auto">
            <a:xfrm>
              <a:off x="6334125" y="4254500"/>
              <a:ext cx="349250" cy="398463"/>
            </a:xfrm>
            <a:custGeom>
              <a:avLst/>
              <a:gdLst>
                <a:gd name="T0" fmla="*/ 2147483647 w 420"/>
                <a:gd name="T1" fmla="*/ 2147483647 h 477"/>
                <a:gd name="T2" fmla="*/ 2147483647 w 420"/>
                <a:gd name="T3" fmla="*/ 2147483647 h 477"/>
                <a:gd name="T4" fmla="*/ 2147483647 w 420"/>
                <a:gd name="T5" fmla="*/ 2147483647 h 477"/>
                <a:gd name="T6" fmla="*/ 0 w 420"/>
                <a:gd name="T7" fmla="*/ 2147483647 h 477"/>
                <a:gd name="T8" fmla="*/ 0 w 420"/>
                <a:gd name="T9" fmla="*/ 2147483647 h 477"/>
                <a:gd name="T10" fmla="*/ 2147483647 w 420"/>
                <a:gd name="T11" fmla="*/ 0 h 477"/>
                <a:gd name="T12" fmla="*/ 2147483647 w 420"/>
                <a:gd name="T13" fmla="*/ 0 h 477"/>
                <a:gd name="T14" fmla="*/ 2147483647 w 420"/>
                <a:gd name="T15" fmla="*/ 2147483647 h 477"/>
                <a:gd name="T16" fmla="*/ 2147483647 w 420"/>
                <a:gd name="T17" fmla="*/ 2147483647 h 4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477"/>
                <a:gd name="T29" fmla="*/ 420 w 420"/>
                <a:gd name="T30" fmla="*/ 477 h 4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477">
                  <a:moveTo>
                    <a:pt x="420" y="431"/>
                  </a:moveTo>
                  <a:cubicBezTo>
                    <a:pt x="420" y="456"/>
                    <a:pt x="399" y="477"/>
                    <a:pt x="374" y="477"/>
                  </a:cubicBezTo>
                  <a:lnTo>
                    <a:pt x="46" y="477"/>
                  </a:lnTo>
                  <a:cubicBezTo>
                    <a:pt x="21" y="477"/>
                    <a:pt x="0" y="456"/>
                    <a:pt x="0" y="431"/>
                  </a:cubicBezTo>
                  <a:lnTo>
                    <a:pt x="0" y="46"/>
                  </a:lnTo>
                  <a:cubicBezTo>
                    <a:pt x="0" y="21"/>
                    <a:pt x="21" y="0"/>
                    <a:pt x="46" y="0"/>
                  </a:cubicBezTo>
                  <a:lnTo>
                    <a:pt x="374" y="0"/>
                  </a:lnTo>
                  <a:cubicBezTo>
                    <a:pt x="399" y="0"/>
                    <a:pt x="420" y="21"/>
                    <a:pt x="420" y="46"/>
                  </a:cubicBezTo>
                  <a:lnTo>
                    <a:pt x="420" y="431"/>
                  </a:lnTo>
                  <a:close/>
                </a:path>
              </a:pathLst>
            </a:custGeom>
            <a:solidFill>
              <a:srgbClr val="002654"/>
            </a:solidFill>
            <a:ln>
              <a:noFill/>
            </a:ln>
          </p:spPr>
          <p:txBody>
            <a:bodyPr>
              <a:noAutofit/>
            </a:bodyPr>
            <a:lstStyle/>
            <a:p>
              <a:endParaRPr lang="en-GB" dirty="0"/>
            </a:p>
          </p:txBody>
        </p:sp>
        <p:sp>
          <p:nvSpPr>
            <p:cNvPr id="24" name="Freeform 19"/>
            <p:cNvSpPr>
              <a:spLocks/>
            </p:cNvSpPr>
            <p:nvPr/>
          </p:nvSpPr>
          <p:spPr bwMode="auto">
            <a:xfrm>
              <a:off x="2627313" y="5164138"/>
              <a:ext cx="820564" cy="492125"/>
            </a:xfrm>
            <a:custGeom>
              <a:avLst/>
              <a:gdLst>
                <a:gd name="T0" fmla="*/ 2147483647 w 907"/>
                <a:gd name="T1" fmla="*/ 2147483647 h 590"/>
                <a:gd name="T2" fmla="*/ 2147483647 w 907"/>
                <a:gd name="T3" fmla="*/ 2147483647 h 590"/>
                <a:gd name="T4" fmla="*/ 2147483647 w 907"/>
                <a:gd name="T5" fmla="*/ 2147483647 h 590"/>
                <a:gd name="T6" fmla="*/ 0 w 907"/>
                <a:gd name="T7" fmla="*/ 2147483647 h 590"/>
                <a:gd name="T8" fmla="*/ 0 w 907"/>
                <a:gd name="T9" fmla="*/ 2147483647 h 590"/>
                <a:gd name="T10" fmla="*/ 2147483647 w 907"/>
                <a:gd name="T11" fmla="*/ 0 h 590"/>
                <a:gd name="T12" fmla="*/ 2147483647 w 907"/>
                <a:gd name="T13" fmla="*/ 0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7"/>
                <a:gd name="T28" fmla="*/ 0 h 590"/>
                <a:gd name="T29" fmla="*/ 907 w 907"/>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7" h="590">
                  <a:moveTo>
                    <a:pt x="907" y="544"/>
                  </a:moveTo>
                  <a:cubicBezTo>
                    <a:pt x="907" y="569"/>
                    <a:pt x="889" y="590"/>
                    <a:pt x="866" y="590"/>
                  </a:cubicBezTo>
                  <a:lnTo>
                    <a:pt x="41" y="590"/>
                  </a:lnTo>
                  <a:cubicBezTo>
                    <a:pt x="18" y="590"/>
                    <a:pt x="0" y="569"/>
                    <a:pt x="0" y="544"/>
                  </a:cubicBezTo>
                  <a:lnTo>
                    <a:pt x="0" y="45"/>
                  </a:lnTo>
                  <a:cubicBezTo>
                    <a:pt x="0" y="20"/>
                    <a:pt x="18" y="0"/>
                    <a:pt x="41" y="0"/>
                  </a:cubicBezTo>
                  <a:lnTo>
                    <a:pt x="866" y="0"/>
                  </a:lnTo>
                  <a:cubicBezTo>
                    <a:pt x="889" y="0"/>
                    <a:pt x="907" y="20"/>
                    <a:pt x="907" y="45"/>
                  </a:cubicBezTo>
                  <a:lnTo>
                    <a:pt x="907" y="544"/>
                  </a:lnTo>
                  <a:close/>
                </a:path>
              </a:pathLst>
            </a:custGeom>
            <a:solidFill>
              <a:srgbClr val="002654"/>
            </a:solidFill>
            <a:ln>
              <a:noFill/>
            </a:ln>
          </p:spPr>
          <p:txBody>
            <a:bodyPr>
              <a:noAutofit/>
            </a:bodyPr>
            <a:lstStyle/>
            <a:p>
              <a:endParaRPr lang="en-GB" dirty="0"/>
            </a:p>
          </p:txBody>
        </p:sp>
        <p:sp>
          <p:nvSpPr>
            <p:cNvPr id="25" name="Freeform 20"/>
            <p:cNvSpPr>
              <a:spLocks/>
            </p:cNvSpPr>
            <p:nvPr/>
          </p:nvSpPr>
          <p:spPr bwMode="auto">
            <a:xfrm>
              <a:off x="3533775" y="5164138"/>
              <a:ext cx="755650" cy="492125"/>
            </a:xfrm>
            <a:custGeom>
              <a:avLst/>
              <a:gdLst>
                <a:gd name="T0" fmla="*/ 2147483647 w 907"/>
                <a:gd name="T1" fmla="*/ 2147483647 h 590"/>
                <a:gd name="T2" fmla="*/ 2147483647 w 907"/>
                <a:gd name="T3" fmla="*/ 2147483647 h 590"/>
                <a:gd name="T4" fmla="*/ 2147483647 w 907"/>
                <a:gd name="T5" fmla="*/ 2147483647 h 590"/>
                <a:gd name="T6" fmla="*/ 0 w 907"/>
                <a:gd name="T7" fmla="*/ 2147483647 h 590"/>
                <a:gd name="T8" fmla="*/ 0 w 907"/>
                <a:gd name="T9" fmla="*/ 2147483647 h 590"/>
                <a:gd name="T10" fmla="*/ 2147483647 w 907"/>
                <a:gd name="T11" fmla="*/ 0 h 590"/>
                <a:gd name="T12" fmla="*/ 2147483647 w 907"/>
                <a:gd name="T13" fmla="*/ 0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7"/>
                <a:gd name="T28" fmla="*/ 0 h 590"/>
                <a:gd name="T29" fmla="*/ 907 w 907"/>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7" h="590">
                  <a:moveTo>
                    <a:pt x="907" y="544"/>
                  </a:moveTo>
                  <a:cubicBezTo>
                    <a:pt x="907" y="569"/>
                    <a:pt x="889" y="590"/>
                    <a:pt x="866" y="590"/>
                  </a:cubicBezTo>
                  <a:lnTo>
                    <a:pt x="41" y="590"/>
                  </a:lnTo>
                  <a:cubicBezTo>
                    <a:pt x="19" y="590"/>
                    <a:pt x="0" y="569"/>
                    <a:pt x="0" y="544"/>
                  </a:cubicBezTo>
                  <a:lnTo>
                    <a:pt x="0" y="45"/>
                  </a:lnTo>
                  <a:cubicBezTo>
                    <a:pt x="0" y="20"/>
                    <a:pt x="18" y="0"/>
                    <a:pt x="41" y="0"/>
                  </a:cubicBezTo>
                  <a:lnTo>
                    <a:pt x="866" y="0"/>
                  </a:lnTo>
                  <a:cubicBezTo>
                    <a:pt x="889" y="0"/>
                    <a:pt x="907" y="20"/>
                    <a:pt x="907" y="45"/>
                  </a:cubicBezTo>
                  <a:lnTo>
                    <a:pt x="907" y="544"/>
                  </a:lnTo>
                  <a:close/>
                </a:path>
              </a:pathLst>
            </a:custGeom>
            <a:solidFill>
              <a:srgbClr val="20446D"/>
            </a:solidFill>
            <a:ln w="0">
              <a:solidFill>
                <a:schemeClr val="tx1"/>
              </a:solidFill>
              <a:prstDash val="solid"/>
              <a:round/>
              <a:headEnd/>
              <a:tailEnd/>
            </a:ln>
          </p:spPr>
          <p:txBody>
            <a:bodyPr>
              <a:noAutofit/>
            </a:bodyPr>
            <a:lstStyle/>
            <a:p>
              <a:endParaRPr lang="en-GB" dirty="0"/>
            </a:p>
          </p:txBody>
        </p:sp>
        <p:sp>
          <p:nvSpPr>
            <p:cNvPr id="26" name="Freeform 21"/>
            <p:cNvSpPr>
              <a:spLocks/>
            </p:cNvSpPr>
            <p:nvPr/>
          </p:nvSpPr>
          <p:spPr bwMode="auto">
            <a:xfrm>
              <a:off x="3533776" y="5164138"/>
              <a:ext cx="812799" cy="492125"/>
            </a:xfrm>
            <a:custGeom>
              <a:avLst/>
              <a:gdLst>
                <a:gd name="T0" fmla="*/ 2147483647 w 907"/>
                <a:gd name="T1" fmla="*/ 2147483647 h 590"/>
                <a:gd name="T2" fmla="*/ 2147483647 w 907"/>
                <a:gd name="T3" fmla="*/ 2147483647 h 590"/>
                <a:gd name="T4" fmla="*/ 2147483647 w 907"/>
                <a:gd name="T5" fmla="*/ 2147483647 h 590"/>
                <a:gd name="T6" fmla="*/ 0 w 907"/>
                <a:gd name="T7" fmla="*/ 2147483647 h 590"/>
                <a:gd name="T8" fmla="*/ 0 w 907"/>
                <a:gd name="T9" fmla="*/ 2147483647 h 590"/>
                <a:gd name="T10" fmla="*/ 2147483647 w 907"/>
                <a:gd name="T11" fmla="*/ 0 h 590"/>
                <a:gd name="T12" fmla="*/ 2147483647 w 907"/>
                <a:gd name="T13" fmla="*/ 0 h 590"/>
                <a:gd name="T14" fmla="*/ 2147483647 w 907"/>
                <a:gd name="T15" fmla="*/ 2147483647 h 590"/>
                <a:gd name="T16" fmla="*/ 2147483647 w 907"/>
                <a:gd name="T17" fmla="*/ 2147483647 h 5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7"/>
                <a:gd name="T28" fmla="*/ 0 h 590"/>
                <a:gd name="T29" fmla="*/ 907 w 907"/>
                <a:gd name="T30" fmla="*/ 590 h 5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7" h="590">
                  <a:moveTo>
                    <a:pt x="907" y="544"/>
                  </a:moveTo>
                  <a:cubicBezTo>
                    <a:pt x="907" y="569"/>
                    <a:pt x="889" y="590"/>
                    <a:pt x="866" y="590"/>
                  </a:cubicBezTo>
                  <a:lnTo>
                    <a:pt x="41" y="590"/>
                  </a:lnTo>
                  <a:cubicBezTo>
                    <a:pt x="19" y="590"/>
                    <a:pt x="0" y="569"/>
                    <a:pt x="0" y="544"/>
                  </a:cubicBezTo>
                  <a:lnTo>
                    <a:pt x="0" y="45"/>
                  </a:lnTo>
                  <a:cubicBezTo>
                    <a:pt x="0" y="20"/>
                    <a:pt x="18" y="0"/>
                    <a:pt x="41" y="0"/>
                  </a:cubicBezTo>
                  <a:lnTo>
                    <a:pt x="866" y="0"/>
                  </a:lnTo>
                  <a:cubicBezTo>
                    <a:pt x="889" y="0"/>
                    <a:pt x="907" y="20"/>
                    <a:pt x="907" y="45"/>
                  </a:cubicBezTo>
                  <a:lnTo>
                    <a:pt x="907" y="544"/>
                  </a:lnTo>
                  <a:close/>
                </a:path>
              </a:pathLst>
            </a:custGeom>
            <a:solidFill>
              <a:srgbClr val="002654"/>
            </a:solidFill>
            <a:ln>
              <a:noFill/>
            </a:ln>
          </p:spPr>
          <p:txBody>
            <a:bodyPr>
              <a:noAutofit/>
            </a:bodyPr>
            <a:lstStyle/>
            <a:p>
              <a:endParaRPr lang="en-GB" dirty="0"/>
            </a:p>
          </p:txBody>
        </p:sp>
        <p:sp>
          <p:nvSpPr>
            <p:cNvPr id="27" name="Freeform 29"/>
            <p:cNvSpPr>
              <a:spLocks/>
            </p:cNvSpPr>
            <p:nvPr/>
          </p:nvSpPr>
          <p:spPr bwMode="auto">
            <a:xfrm>
              <a:off x="5738813" y="1381125"/>
              <a:ext cx="387350" cy="1927225"/>
            </a:xfrm>
            <a:custGeom>
              <a:avLst/>
              <a:gdLst>
                <a:gd name="T0" fmla="*/ 0 w 244"/>
                <a:gd name="T1" fmla="*/ 0 h 1214"/>
                <a:gd name="T2" fmla="*/ 0 w 244"/>
                <a:gd name="T3" fmla="*/ 2147483647 h 1214"/>
                <a:gd name="T4" fmla="*/ 2147483647 w 244"/>
                <a:gd name="T5" fmla="*/ 2147483647 h 1214"/>
                <a:gd name="T6" fmla="*/ 2147483647 w 244"/>
                <a:gd name="T7" fmla="*/ 2147483647 h 1214"/>
                <a:gd name="T8" fmla="*/ 0 60000 65536"/>
                <a:gd name="T9" fmla="*/ 0 60000 65536"/>
                <a:gd name="T10" fmla="*/ 0 60000 65536"/>
                <a:gd name="T11" fmla="*/ 0 60000 65536"/>
                <a:gd name="T12" fmla="*/ 0 w 244"/>
                <a:gd name="T13" fmla="*/ 0 h 1214"/>
                <a:gd name="T14" fmla="*/ 244 w 244"/>
                <a:gd name="T15" fmla="*/ 1214 h 1214"/>
              </a:gdLst>
              <a:ahLst/>
              <a:cxnLst>
                <a:cxn ang="T8">
                  <a:pos x="T0" y="T1"/>
                </a:cxn>
                <a:cxn ang="T9">
                  <a:pos x="T2" y="T3"/>
                </a:cxn>
                <a:cxn ang="T10">
                  <a:pos x="T4" y="T5"/>
                </a:cxn>
                <a:cxn ang="T11">
                  <a:pos x="T6" y="T7"/>
                </a:cxn>
              </a:cxnLst>
              <a:rect l="T12" t="T13" r="T14" b="T15"/>
              <a:pathLst>
                <a:path w="244" h="1214">
                  <a:moveTo>
                    <a:pt x="0" y="0"/>
                  </a:moveTo>
                  <a:lnTo>
                    <a:pt x="0" y="1144"/>
                  </a:lnTo>
                  <a:lnTo>
                    <a:pt x="244" y="1144"/>
                  </a:lnTo>
                  <a:lnTo>
                    <a:pt x="244" y="1214"/>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8" name="Freeform 30"/>
            <p:cNvSpPr>
              <a:spLocks/>
            </p:cNvSpPr>
            <p:nvPr/>
          </p:nvSpPr>
          <p:spPr bwMode="auto">
            <a:xfrm>
              <a:off x="1325563" y="1381125"/>
              <a:ext cx="5130800" cy="190500"/>
            </a:xfrm>
            <a:custGeom>
              <a:avLst/>
              <a:gdLst>
                <a:gd name="T0" fmla="*/ 0 w 3232"/>
                <a:gd name="T1" fmla="*/ 0 h 120"/>
                <a:gd name="T2" fmla="*/ 2147483647 w 3232"/>
                <a:gd name="T3" fmla="*/ 0 h 120"/>
                <a:gd name="T4" fmla="*/ 2147483647 w 3232"/>
                <a:gd name="T5" fmla="*/ 2147483647 h 120"/>
                <a:gd name="T6" fmla="*/ 0 60000 65536"/>
                <a:gd name="T7" fmla="*/ 0 60000 65536"/>
                <a:gd name="T8" fmla="*/ 0 60000 65536"/>
                <a:gd name="T9" fmla="*/ 0 w 3232"/>
                <a:gd name="T10" fmla="*/ 0 h 120"/>
                <a:gd name="T11" fmla="*/ 3232 w 3232"/>
                <a:gd name="T12" fmla="*/ 120 h 120"/>
              </a:gdLst>
              <a:ahLst/>
              <a:cxnLst>
                <a:cxn ang="T6">
                  <a:pos x="T0" y="T1"/>
                </a:cxn>
                <a:cxn ang="T7">
                  <a:pos x="T2" y="T3"/>
                </a:cxn>
                <a:cxn ang="T8">
                  <a:pos x="T4" y="T5"/>
                </a:cxn>
              </a:cxnLst>
              <a:rect l="T9" t="T10" r="T11" b="T12"/>
              <a:pathLst>
                <a:path w="3232" h="120">
                  <a:moveTo>
                    <a:pt x="0" y="0"/>
                  </a:moveTo>
                  <a:lnTo>
                    <a:pt x="3232" y="0"/>
                  </a:lnTo>
                  <a:lnTo>
                    <a:pt x="3232" y="120"/>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29" name="Freeform 31"/>
            <p:cNvSpPr>
              <a:spLocks/>
            </p:cNvSpPr>
            <p:nvPr/>
          </p:nvSpPr>
          <p:spPr bwMode="auto">
            <a:xfrm>
              <a:off x="6084888" y="3281363"/>
              <a:ext cx="82550" cy="57150"/>
            </a:xfrm>
            <a:custGeom>
              <a:avLst/>
              <a:gdLst>
                <a:gd name="T0" fmla="*/ 2147483647 w 52"/>
                <a:gd name="T1" fmla="*/ 0 h 36"/>
                <a:gd name="T2" fmla="*/ 2147483647 w 52"/>
                <a:gd name="T3" fmla="*/ 2147483647 h 36"/>
                <a:gd name="T4" fmla="*/ 0 w 52"/>
                <a:gd name="T5" fmla="*/ 0 h 36"/>
                <a:gd name="T6" fmla="*/ 2147483647 w 52"/>
                <a:gd name="T7" fmla="*/ 0 h 36"/>
                <a:gd name="T8" fmla="*/ 0 60000 65536"/>
                <a:gd name="T9" fmla="*/ 0 60000 65536"/>
                <a:gd name="T10" fmla="*/ 0 60000 65536"/>
                <a:gd name="T11" fmla="*/ 0 60000 65536"/>
                <a:gd name="T12" fmla="*/ 0 w 52"/>
                <a:gd name="T13" fmla="*/ 0 h 36"/>
                <a:gd name="T14" fmla="*/ 52 w 52"/>
                <a:gd name="T15" fmla="*/ 36 h 36"/>
              </a:gdLst>
              <a:ahLst/>
              <a:cxnLst>
                <a:cxn ang="T8">
                  <a:pos x="T0" y="T1"/>
                </a:cxn>
                <a:cxn ang="T9">
                  <a:pos x="T2" y="T3"/>
                </a:cxn>
                <a:cxn ang="T10">
                  <a:pos x="T4" y="T5"/>
                </a:cxn>
                <a:cxn ang="T11">
                  <a:pos x="T6" y="T7"/>
                </a:cxn>
              </a:cxnLst>
              <a:rect l="T12" t="T13" r="T14" b="T15"/>
              <a:pathLst>
                <a:path w="52" h="36">
                  <a:moveTo>
                    <a:pt x="52" y="0"/>
                  </a:moveTo>
                  <a:lnTo>
                    <a:pt x="26" y="36"/>
                  </a:lnTo>
                  <a:lnTo>
                    <a:pt x="0" y="0"/>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30" name="Line 32"/>
            <p:cNvSpPr>
              <a:spLocks noChangeShapeType="1"/>
            </p:cNvSpPr>
            <p:nvPr/>
          </p:nvSpPr>
          <p:spPr bwMode="auto">
            <a:xfrm flipH="1">
              <a:off x="8018463" y="4840288"/>
              <a:ext cx="133350"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1" name="Line 33"/>
            <p:cNvSpPr>
              <a:spLocks noChangeShapeType="1"/>
            </p:cNvSpPr>
            <p:nvPr/>
          </p:nvSpPr>
          <p:spPr bwMode="auto">
            <a:xfrm>
              <a:off x="1854200" y="1373188"/>
              <a:ext cx="0" cy="2794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2" name="Freeform 34"/>
            <p:cNvSpPr>
              <a:spLocks/>
            </p:cNvSpPr>
            <p:nvPr/>
          </p:nvSpPr>
          <p:spPr bwMode="auto">
            <a:xfrm>
              <a:off x="1812925" y="1628775"/>
              <a:ext cx="82550" cy="57150"/>
            </a:xfrm>
            <a:custGeom>
              <a:avLst/>
              <a:gdLst>
                <a:gd name="T0" fmla="*/ 2147483647 w 52"/>
                <a:gd name="T1" fmla="*/ 0 h 36"/>
                <a:gd name="T2" fmla="*/ 2147483647 w 52"/>
                <a:gd name="T3" fmla="*/ 2147483647 h 36"/>
                <a:gd name="T4" fmla="*/ 0 w 52"/>
                <a:gd name="T5" fmla="*/ 0 h 36"/>
                <a:gd name="T6" fmla="*/ 2147483647 w 52"/>
                <a:gd name="T7" fmla="*/ 0 h 36"/>
                <a:gd name="T8" fmla="*/ 0 60000 65536"/>
                <a:gd name="T9" fmla="*/ 0 60000 65536"/>
                <a:gd name="T10" fmla="*/ 0 60000 65536"/>
                <a:gd name="T11" fmla="*/ 0 60000 65536"/>
                <a:gd name="T12" fmla="*/ 0 w 52"/>
                <a:gd name="T13" fmla="*/ 0 h 36"/>
                <a:gd name="T14" fmla="*/ 52 w 52"/>
                <a:gd name="T15" fmla="*/ 36 h 36"/>
              </a:gdLst>
              <a:ahLst/>
              <a:cxnLst>
                <a:cxn ang="T8">
                  <a:pos x="T0" y="T1"/>
                </a:cxn>
                <a:cxn ang="T9">
                  <a:pos x="T2" y="T3"/>
                </a:cxn>
                <a:cxn ang="T10">
                  <a:pos x="T4" y="T5"/>
                </a:cxn>
                <a:cxn ang="T11">
                  <a:pos x="T6" y="T7"/>
                </a:cxn>
              </a:cxnLst>
              <a:rect l="T12" t="T13" r="T14" b="T15"/>
              <a:pathLst>
                <a:path w="52" h="36">
                  <a:moveTo>
                    <a:pt x="52" y="0"/>
                  </a:moveTo>
                  <a:lnTo>
                    <a:pt x="26" y="36"/>
                  </a:lnTo>
                  <a:lnTo>
                    <a:pt x="0" y="0"/>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33" name="Freeform 35"/>
            <p:cNvSpPr>
              <a:spLocks/>
            </p:cNvSpPr>
            <p:nvPr/>
          </p:nvSpPr>
          <p:spPr bwMode="auto">
            <a:xfrm>
              <a:off x="5468938" y="4381500"/>
              <a:ext cx="76200" cy="152400"/>
            </a:xfrm>
            <a:custGeom>
              <a:avLst/>
              <a:gdLst>
                <a:gd name="T0" fmla="*/ 0 w 48"/>
                <a:gd name="T1" fmla="*/ 0 h 96"/>
                <a:gd name="T2" fmla="*/ 2147483647 w 48"/>
                <a:gd name="T3" fmla="*/ 2147483647 h 96"/>
                <a:gd name="T4" fmla="*/ 0 w 48"/>
                <a:gd name="T5" fmla="*/ 2147483647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4">
                <a:lumMod val="75000"/>
              </a:schemeClr>
            </a:solidFill>
            <a:ln>
              <a:noFill/>
            </a:ln>
          </p:spPr>
          <p:txBody>
            <a:bodyPr>
              <a:noAutofit/>
            </a:bodyPr>
            <a:lstStyle/>
            <a:p>
              <a:endParaRPr lang="en-GB" dirty="0"/>
            </a:p>
          </p:txBody>
        </p:sp>
        <p:sp>
          <p:nvSpPr>
            <p:cNvPr id="34" name="Line 36"/>
            <p:cNvSpPr>
              <a:spLocks noChangeShapeType="1"/>
            </p:cNvSpPr>
            <p:nvPr/>
          </p:nvSpPr>
          <p:spPr bwMode="auto">
            <a:xfrm flipH="1">
              <a:off x="5386388" y="4457700"/>
              <a:ext cx="114300"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5" name="Freeform 37"/>
            <p:cNvSpPr>
              <a:spLocks/>
            </p:cNvSpPr>
            <p:nvPr/>
          </p:nvSpPr>
          <p:spPr bwMode="auto">
            <a:xfrm>
              <a:off x="5468938" y="3584575"/>
              <a:ext cx="76200" cy="150813"/>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36" name="Line 38"/>
            <p:cNvSpPr>
              <a:spLocks noChangeShapeType="1"/>
            </p:cNvSpPr>
            <p:nvPr/>
          </p:nvSpPr>
          <p:spPr bwMode="auto">
            <a:xfrm flipH="1">
              <a:off x="5386388" y="3659188"/>
              <a:ext cx="114300"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7" name="Freeform 39"/>
            <p:cNvSpPr>
              <a:spLocks/>
            </p:cNvSpPr>
            <p:nvPr/>
          </p:nvSpPr>
          <p:spPr bwMode="auto">
            <a:xfrm>
              <a:off x="4540429" y="4086224"/>
              <a:ext cx="76200" cy="150813"/>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38" name="Line 40"/>
            <p:cNvSpPr>
              <a:spLocks noChangeShapeType="1"/>
            </p:cNvSpPr>
            <p:nvPr/>
          </p:nvSpPr>
          <p:spPr bwMode="auto">
            <a:xfrm flipH="1">
              <a:off x="4432479" y="4160838"/>
              <a:ext cx="139700"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9" name="Freeform 41"/>
            <p:cNvSpPr>
              <a:spLocks/>
            </p:cNvSpPr>
            <p:nvPr/>
          </p:nvSpPr>
          <p:spPr bwMode="auto">
            <a:xfrm>
              <a:off x="4389616" y="4086224"/>
              <a:ext cx="74613" cy="150813"/>
            </a:xfrm>
            <a:custGeom>
              <a:avLst/>
              <a:gdLst>
                <a:gd name="T0" fmla="*/ 2147483647 w 47"/>
                <a:gd name="T1" fmla="*/ 0 h 95"/>
                <a:gd name="T2" fmla="*/ 0 w 47"/>
                <a:gd name="T3" fmla="*/ 2147483647 h 95"/>
                <a:gd name="T4" fmla="*/ 2147483647 w 47"/>
                <a:gd name="T5" fmla="*/ 2147483647 h 95"/>
                <a:gd name="T6" fmla="*/ 2147483647 w 47"/>
                <a:gd name="T7" fmla="*/ 0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47" y="0"/>
                  </a:moveTo>
                  <a:lnTo>
                    <a:pt x="0" y="47"/>
                  </a:lnTo>
                  <a:lnTo>
                    <a:pt x="47" y="95"/>
                  </a:lnTo>
                  <a:lnTo>
                    <a:pt x="47" y="0"/>
                  </a:lnTo>
                  <a:close/>
                </a:path>
              </a:pathLst>
            </a:custGeom>
            <a:solidFill>
              <a:schemeClr val="accent4">
                <a:lumMod val="75000"/>
              </a:schemeClr>
            </a:solidFill>
            <a:ln>
              <a:noFill/>
            </a:ln>
          </p:spPr>
          <p:txBody>
            <a:bodyPr>
              <a:noAutofit/>
            </a:bodyPr>
            <a:lstStyle/>
            <a:p>
              <a:endParaRPr lang="en-GB" dirty="0"/>
            </a:p>
          </p:txBody>
        </p:sp>
        <p:sp>
          <p:nvSpPr>
            <p:cNvPr id="40" name="Freeform 42"/>
            <p:cNvSpPr>
              <a:spLocks/>
            </p:cNvSpPr>
            <p:nvPr/>
          </p:nvSpPr>
          <p:spPr bwMode="auto">
            <a:xfrm>
              <a:off x="2439988" y="2525713"/>
              <a:ext cx="76200" cy="150812"/>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41" name="Freeform 43"/>
            <p:cNvSpPr>
              <a:spLocks/>
            </p:cNvSpPr>
            <p:nvPr/>
          </p:nvSpPr>
          <p:spPr bwMode="auto">
            <a:xfrm>
              <a:off x="1826419" y="2379116"/>
              <a:ext cx="611981" cy="217488"/>
            </a:xfrm>
            <a:custGeom>
              <a:avLst/>
              <a:gdLst>
                <a:gd name="T0" fmla="*/ 0 w 234"/>
                <a:gd name="T1" fmla="*/ 0 h 136"/>
                <a:gd name="T2" fmla="*/ 0 w 234"/>
                <a:gd name="T3" fmla="*/ 2147483647 h 136"/>
                <a:gd name="T4" fmla="*/ 2147483647 w 234"/>
                <a:gd name="T5" fmla="*/ 2147483647 h 136"/>
                <a:gd name="T6" fmla="*/ 0 60000 65536"/>
                <a:gd name="T7" fmla="*/ 0 60000 65536"/>
                <a:gd name="T8" fmla="*/ 0 60000 65536"/>
                <a:gd name="T9" fmla="*/ 0 w 234"/>
                <a:gd name="T10" fmla="*/ 0 h 136"/>
                <a:gd name="T11" fmla="*/ 234 w 234"/>
                <a:gd name="T12" fmla="*/ 136 h 136"/>
              </a:gdLst>
              <a:ahLst/>
              <a:cxnLst>
                <a:cxn ang="T6">
                  <a:pos x="T0" y="T1"/>
                </a:cxn>
                <a:cxn ang="T7">
                  <a:pos x="T2" y="T3"/>
                </a:cxn>
                <a:cxn ang="T8">
                  <a:pos x="T4" y="T5"/>
                </a:cxn>
              </a:cxnLst>
              <a:rect l="T9" t="T10" r="T11" b="T12"/>
              <a:pathLst>
                <a:path w="234" h="136">
                  <a:moveTo>
                    <a:pt x="0" y="0"/>
                  </a:moveTo>
                  <a:lnTo>
                    <a:pt x="0" y="136"/>
                  </a:lnTo>
                  <a:lnTo>
                    <a:pt x="234" y="136"/>
                  </a:lnTo>
                </a:path>
              </a:pathLst>
            </a:custGeom>
            <a:noFill/>
            <a:ln w="52388"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42" name="Freeform 44"/>
            <p:cNvSpPr>
              <a:spLocks/>
            </p:cNvSpPr>
            <p:nvPr/>
          </p:nvSpPr>
          <p:spPr bwMode="auto">
            <a:xfrm>
              <a:off x="4554538" y="2020888"/>
              <a:ext cx="76200" cy="150812"/>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43" name="Line 45"/>
            <p:cNvSpPr>
              <a:spLocks noChangeShapeType="1"/>
            </p:cNvSpPr>
            <p:nvPr/>
          </p:nvSpPr>
          <p:spPr bwMode="auto">
            <a:xfrm flipH="1">
              <a:off x="4446588" y="2095500"/>
              <a:ext cx="139700"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4" name="Freeform 46"/>
            <p:cNvSpPr>
              <a:spLocks/>
            </p:cNvSpPr>
            <p:nvPr/>
          </p:nvSpPr>
          <p:spPr bwMode="auto">
            <a:xfrm>
              <a:off x="4403725" y="2020888"/>
              <a:ext cx="74613" cy="150812"/>
            </a:xfrm>
            <a:custGeom>
              <a:avLst/>
              <a:gdLst>
                <a:gd name="T0" fmla="*/ 2147483647 w 47"/>
                <a:gd name="T1" fmla="*/ 0 h 95"/>
                <a:gd name="T2" fmla="*/ 0 w 47"/>
                <a:gd name="T3" fmla="*/ 2147483647 h 95"/>
                <a:gd name="T4" fmla="*/ 2147483647 w 47"/>
                <a:gd name="T5" fmla="*/ 2147483647 h 95"/>
                <a:gd name="T6" fmla="*/ 2147483647 w 47"/>
                <a:gd name="T7" fmla="*/ 0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47" y="0"/>
                  </a:moveTo>
                  <a:lnTo>
                    <a:pt x="0" y="47"/>
                  </a:lnTo>
                  <a:lnTo>
                    <a:pt x="47" y="95"/>
                  </a:lnTo>
                  <a:lnTo>
                    <a:pt x="47" y="0"/>
                  </a:lnTo>
                  <a:close/>
                </a:path>
              </a:pathLst>
            </a:custGeom>
            <a:solidFill>
              <a:schemeClr val="accent4">
                <a:lumMod val="75000"/>
              </a:schemeClr>
            </a:solidFill>
            <a:ln>
              <a:noFill/>
            </a:ln>
          </p:spPr>
          <p:txBody>
            <a:bodyPr>
              <a:noAutofit/>
            </a:bodyPr>
            <a:lstStyle/>
            <a:p>
              <a:endParaRPr lang="en-GB" dirty="0"/>
            </a:p>
          </p:txBody>
        </p:sp>
        <p:sp>
          <p:nvSpPr>
            <p:cNvPr id="45" name="Line 47"/>
            <p:cNvSpPr>
              <a:spLocks noChangeShapeType="1"/>
            </p:cNvSpPr>
            <p:nvPr/>
          </p:nvSpPr>
          <p:spPr bwMode="auto">
            <a:xfrm flipH="1" flipV="1">
              <a:off x="5468936" y="1769269"/>
              <a:ext cx="331788" cy="794"/>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6" name="Line 48"/>
            <p:cNvSpPr>
              <a:spLocks noChangeShapeType="1"/>
            </p:cNvSpPr>
            <p:nvPr/>
          </p:nvSpPr>
          <p:spPr bwMode="auto">
            <a:xfrm flipH="1" flipV="1">
              <a:off x="5468936" y="2422525"/>
              <a:ext cx="371475" cy="3175"/>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7" name="Oval 49"/>
            <p:cNvSpPr>
              <a:spLocks noChangeArrowheads="1"/>
            </p:cNvSpPr>
            <p:nvPr/>
          </p:nvSpPr>
          <p:spPr bwMode="auto">
            <a:xfrm>
              <a:off x="6865938" y="3905250"/>
              <a:ext cx="303212" cy="303213"/>
            </a:xfrm>
            <a:prstGeom prst="ellipse">
              <a:avLst/>
            </a:prstGeom>
            <a:noFill/>
            <a:ln w="12700">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48" name="Line 50"/>
            <p:cNvSpPr>
              <a:spLocks noChangeShapeType="1"/>
            </p:cNvSpPr>
            <p:nvPr/>
          </p:nvSpPr>
          <p:spPr bwMode="auto">
            <a:xfrm flipV="1">
              <a:off x="6513513" y="4652963"/>
              <a:ext cx="0" cy="762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9" name="Freeform 51"/>
            <p:cNvSpPr>
              <a:spLocks/>
            </p:cNvSpPr>
            <p:nvPr/>
          </p:nvSpPr>
          <p:spPr bwMode="auto">
            <a:xfrm>
              <a:off x="5738813" y="4652963"/>
              <a:ext cx="774700" cy="381000"/>
            </a:xfrm>
            <a:custGeom>
              <a:avLst/>
              <a:gdLst>
                <a:gd name="T0" fmla="*/ 0 w 488"/>
                <a:gd name="T1" fmla="*/ 0 h 240"/>
                <a:gd name="T2" fmla="*/ 0 w 488"/>
                <a:gd name="T3" fmla="*/ 2147483647 h 240"/>
                <a:gd name="T4" fmla="*/ 2147483647 w 488"/>
                <a:gd name="T5" fmla="*/ 2147483647 h 240"/>
                <a:gd name="T6" fmla="*/ 2147483647 w 488"/>
                <a:gd name="T7" fmla="*/ 2147483647 h 240"/>
                <a:gd name="T8" fmla="*/ 0 60000 65536"/>
                <a:gd name="T9" fmla="*/ 0 60000 65536"/>
                <a:gd name="T10" fmla="*/ 0 60000 65536"/>
                <a:gd name="T11" fmla="*/ 0 60000 65536"/>
                <a:gd name="T12" fmla="*/ 0 w 488"/>
                <a:gd name="T13" fmla="*/ 0 h 240"/>
                <a:gd name="T14" fmla="*/ 488 w 488"/>
                <a:gd name="T15" fmla="*/ 240 h 240"/>
              </a:gdLst>
              <a:ahLst/>
              <a:cxnLst>
                <a:cxn ang="T8">
                  <a:pos x="T0" y="T1"/>
                </a:cxn>
                <a:cxn ang="T9">
                  <a:pos x="T2" y="T3"/>
                </a:cxn>
                <a:cxn ang="T10">
                  <a:pos x="T4" y="T5"/>
                </a:cxn>
                <a:cxn ang="T11">
                  <a:pos x="T6" y="T7"/>
                </a:cxn>
              </a:cxnLst>
              <a:rect l="T12" t="T13" r="T14" b="T15"/>
              <a:pathLst>
                <a:path w="488" h="240">
                  <a:moveTo>
                    <a:pt x="0" y="0"/>
                  </a:moveTo>
                  <a:lnTo>
                    <a:pt x="0" y="240"/>
                  </a:lnTo>
                  <a:lnTo>
                    <a:pt x="488" y="240"/>
                  </a:lnTo>
                  <a:lnTo>
                    <a:pt x="488" y="191"/>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0" name="Line 52"/>
            <p:cNvSpPr>
              <a:spLocks noChangeShapeType="1"/>
            </p:cNvSpPr>
            <p:nvPr/>
          </p:nvSpPr>
          <p:spPr bwMode="auto">
            <a:xfrm>
              <a:off x="6126163" y="4652963"/>
              <a:ext cx="0" cy="762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1" name="Line 53"/>
            <p:cNvSpPr>
              <a:spLocks noChangeShapeType="1"/>
            </p:cNvSpPr>
            <p:nvPr/>
          </p:nvSpPr>
          <p:spPr bwMode="auto">
            <a:xfrm>
              <a:off x="5738813" y="3857625"/>
              <a:ext cx="0" cy="3968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2" name="Line 54"/>
            <p:cNvSpPr>
              <a:spLocks noChangeShapeType="1"/>
            </p:cNvSpPr>
            <p:nvPr/>
          </p:nvSpPr>
          <p:spPr bwMode="auto">
            <a:xfrm>
              <a:off x="6126163" y="3857625"/>
              <a:ext cx="0" cy="3968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3" name="Line 55"/>
            <p:cNvSpPr>
              <a:spLocks noChangeShapeType="1"/>
            </p:cNvSpPr>
            <p:nvPr/>
          </p:nvSpPr>
          <p:spPr bwMode="auto">
            <a:xfrm>
              <a:off x="6513513" y="3857625"/>
              <a:ext cx="0" cy="3968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4" name="Line 56"/>
            <p:cNvSpPr>
              <a:spLocks noChangeShapeType="1"/>
            </p:cNvSpPr>
            <p:nvPr/>
          </p:nvSpPr>
          <p:spPr bwMode="auto">
            <a:xfrm>
              <a:off x="6126163" y="3367088"/>
              <a:ext cx="0" cy="93662"/>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5" name="Freeform 57"/>
            <p:cNvSpPr>
              <a:spLocks/>
            </p:cNvSpPr>
            <p:nvPr/>
          </p:nvSpPr>
          <p:spPr bwMode="auto">
            <a:xfrm>
              <a:off x="5738813" y="3367088"/>
              <a:ext cx="774700" cy="93662"/>
            </a:xfrm>
            <a:custGeom>
              <a:avLst/>
              <a:gdLst>
                <a:gd name="T0" fmla="*/ 2147483647 w 488"/>
                <a:gd name="T1" fmla="*/ 2147483647 h 59"/>
                <a:gd name="T2" fmla="*/ 2147483647 w 488"/>
                <a:gd name="T3" fmla="*/ 0 h 59"/>
                <a:gd name="T4" fmla="*/ 0 w 488"/>
                <a:gd name="T5" fmla="*/ 0 h 59"/>
                <a:gd name="T6" fmla="*/ 0 w 488"/>
                <a:gd name="T7" fmla="*/ 2147483647 h 59"/>
                <a:gd name="T8" fmla="*/ 0 60000 65536"/>
                <a:gd name="T9" fmla="*/ 0 60000 65536"/>
                <a:gd name="T10" fmla="*/ 0 60000 65536"/>
                <a:gd name="T11" fmla="*/ 0 60000 65536"/>
                <a:gd name="T12" fmla="*/ 0 w 488"/>
                <a:gd name="T13" fmla="*/ 0 h 59"/>
                <a:gd name="T14" fmla="*/ 488 w 488"/>
                <a:gd name="T15" fmla="*/ 59 h 59"/>
              </a:gdLst>
              <a:ahLst/>
              <a:cxnLst>
                <a:cxn ang="T8">
                  <a:pos x="T0" y="T1"/>
                </a:cxn>
                <a:cxn ang="T9">
                  <a:pos x="T2" y="T3"/>
                </a:cxn>
                <a:cxn ang="T10">
                  <a:pos x="T4" y="T5"/>
                </a:cxn>
                <a:cxn ang="T11">
                  <a:pos x="T6" y="T7"/>
                </a:cxn>
              </a:cxnLst>
              <a:rect l="T12" t="T13" r="T14" b="T15"/>
              <a:pathLst>
                <a:path w="488" h="59">
                  <a:moveTo>
                    <a:pt x="488" y="59"/>
                  </a:moveTo>
                  <a:lnTo>
                    <a:pt x="488" y="0"/>
                  </a:lnTo>
                  <a:lnTo>
                    <a:pt x="0" y="0"/>
                  </a:lnTo>
                  <a:lnTo>
                    <a:pt x="0" y="59"/>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6" name="Oval 58"/>
            <p:cNvSpPr>
              <a:spLocks noChangeArrowheads="1"/>
            </p:cNvSpPr>
            <p:nvPr/>
          </p:nvSpPr>
          <p:spPr bwMode="auto">
            <a:xfrm>
              <a:off x="6097588" y="4027488"/>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57" name="Rectangle 59"/>
            <p:cNvSpPr>
              <a:spLocks noChangeArrowheads="1"/>
            </p:cNvSpPr>
            <p:nvPr/>
          </p:nvSpPr>
          <p:spPr bwMode="auto">
            <a:xfrm>
              <a:off x="6475413" y="4729163"/>
              <a:ext cx="76200" cy="22701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58" name="Rectangle 60"/>
            <p:cNvSpPr>
              <a:spLocks noChangeArrowheads="1"/>
            </p:cNvSpPr>
            <p:nvPr/>
          </p:nvSpPr>
          <p:spPr bwMode="auto">
            <a:xfrm>
              <a:off x="6088063" y="4729163"/>
              <a:ext cx="76200" cy="227012"/>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59" name="Line 61"/>
            <p:cNvSpPr>
              <a:spLocks noChangeShapeType="1"/>
            </p:cNvSpPr>
            <p:nvPr/>
          </p:nvSpPr>
          <p:spPr bwMode="auto">
            <a:xfrm>
              <a:off x="6126163" y="4956175"/>
              <a:ext cx="0" cy="1936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0" name="Line 62"/>
            <p:cNvSpPr>
              <a:spLocks noChangeShapeType="1"/>
            </p:cNvSpPr>
            <p:nvPr/>
          </p:nvSpPr>
          <p:spPr bwMode="auto">
            <a:xfrm>
              <a:off x="6122988" y="4056063"/>
              <a:ext cx="742950"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1" name="Line 63"/>
            <p:cNvSpPr>
              <a:spLocks noChangeShapeType="1"/>
            </p:cNvSpPr>
            <p:nvPr/>
          </p:nvSpPr>
          <p:spPr bwMode="auto">
            <a:xfrm>
              <a:off x="6511925" y="4141788"/>
              <a:ext cx="381000"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2" name="Freeform 64"/>
            <p:cNvSpPr>
              <a:spLocks noEditPoints="1"/>
            </p:cNvSpPr>
            <p:nvPr/>
          </p:nvSpPr>
          <p:spPr bwMode="auto">
            <a:xfrm>
              <a:off x="6551613" y="4835525"/>
              <a:ext cx="517525" cy="12700"/>
            </a:xfrm>
            <a:custGeom>
              <a:avLst/>
              <a:gdLst/>
              <a:ahLst/>
              <a:cxnLst>
                <a:cxn ang="0">
                  <a:pos x="0" y="0"/>
                </a:cxn>
                <a:cxn ang="0">
                  <a:pos x="67" y="0"/>
                </a:cxn>
                <a:cxn ang="0">
                  <a:pos x="67" y="8"/>
                </a:cxn>
                <a:cxn ang="0">
                  <a:pos x="0" y="8"/>
                </a:cxn>
                <a:cxn ang="0">
                  <a:pos x="0" y="0"/>
                </a:cxn>
                <a:cxn ang="0">
                  <a:pos x="100" y="0"/>
                </a:cxn>
                <a:cxn ang="0">
                  <a:pos x="168" y="0"/>
                </a:cxn>
                <a:cxn ang="0">
                  <a:pos x="168" y="8"/>
                </a:cxn>
                <a:cxn ang="0">
                  <a:pos x="100" y="8"/>
                </a:cxn>
                <a:cxn ang="0">
                  <a:pos x="100" y="0"/>
                </a:cxn>
                <a:cxn ang="0">
                  <a:pos x="201" y="0"/>
                </a:cxn>
                <a:cxn ang="0">
                  <a:pos x="268" y="0"/>
                </a:cxn>
                <a:cxn ang="0">
                  <a:pos x="268" y="8"/>
                </a:cxn>
                <a:cxn ang="0">
                  <a:pos x="201" y="8"/>
                </a:cxn>
                <a:cxn ang="0">
                  <a:pos x="201" y="0"/>
                </a:cxn>
                <a:cxn ang="0">
                  <a:pos x="302" y="0"/>
                </a:cxn>
                <a:cxn ang="0">
                  <a:pos x="326" y="0"/>
                </a:cxn>
                <a:cxn ang="0">
                  <a:pos x="326" y="8"/>
                </a:cxn>
                <a:cxn ang="0">
                  <a:pos x="302" y="8"/>
                </a:cxn>
                <a:cxn ang="0">
                  <a:pos x="302" y="0"/>
                </a:cxn>
              </a:cxnLst>
              <a:rect l="0" t="0" r="r" b="b"/>
              <a:pathLst>
                <a:path w="326" h="8">
                  <a:moveTo>
                    <a:pt x="0" y="0"/>
                  </a:moveTo>
                  <a:lnTo>
                    <a:pt x="67" y="0"/>
                  </a:lnTo>
                  <a:lnTo>
                    <a:pt x="67" y="8"/>
                  </a:lnTo>
                  <a:lnTo>
                    <a:pt x="0" y="8"/>
                  </a:lnTo>
                  <a:lnTo>
                    <a:pt x="0" y="0"/>
                  </a:lnTo>
                  <a:close/>
                  <a:moveTo>
                    <a:pt x="100" y="0"/>
                  </a:moveTo>
                  <a:lnTo>
                    <a:pt x="168" y="0"/>
                  </a:lnTo>
                  <a:lnTo>
                    <a:pt x="168" y="8"/>
                  </a:lnTo>
                  <a:lnTo>
                    <a:pt x="100" y="8"/>
                  </a:lnTo>
                  <a:lnTo>
                    <a:pt x="100" y="0"/>
                  </a:lnTo>
                  <a:close/>
                  <a:moveTo>
                    <a:pt x="201" y="0"/>
                  </a:moveTo>
                  <a:lnTo>
                    <a:pt x="268" y="0"/>
                  </a:lnTo>
                  <a:lnTo>
                    <a:pt x="268" y="8"/>
                  </a:lnTo>
                  <a:lnTo>
                    <a:pt x="201" y="8"/>
                  </a:lnTo>
                  <a:lnTo>
                    <a:pt x="201" y="0"/>
                  </a:lnTo>
                  <a:close/>
                  <a:moveTo>
                    <a:pt x="302" y="0"/>
                  </a:moveTo>
                  <a:lnTo>
                    <a:pt x="326" y="0"/>
                  </a:lnTo>
                  <a:lnTo>
                    <a:pt x="326" y="8"/>
                  </a:lnTo>
                  <a:lnTo>
                    <a:pt x="302" y="8"/>
                  </a:lnTo>
                  <a:lnTo>
                    <a:pt x="302" y="0"/>
                  </a:lnTo>
                  <a:close/>
                </a:path>
              </a:pathLst>
            </a:custGeom>
            <a:solidFill>
              <a:srgbClr val="000000"/>
            </a:solidFill>
            <a:ln w="12700" cap="flat">
              <a:noFill/>
              <a:prstDash val="solid"/>
              <a:bevel/>
              <a:headEnd/>
              <a:tailEnd/>
            </a:ln>
          </p:spPr>
          <p:txBody>
            <a:bodyPr>
              <a:noAutofit/>
            </a:bodyPr>
            <a:lstStyle/>
            <a:p>
              <a:pPr>
                <a:defRPr/>
              </a:pPr>
              <a:endParaRPr lang="en-GB" dirty="0">
                <a:ln>
                  <a:solidFill>
                    <a:schemeClr val="tx1"/>
                  </a:solidFill>
                  <a:prstDash val="sysDash"/>
                </a:ln>
              </a:endParaRPr>
            </a:p>
          </p:txBody>
        </p:sp>
        <p:sp>
          <p:nvSpPr>
            <p:cNvPr id="63" name="Line 65"/>
            <p:cNvSpPr>
              <a:spLocks noChangeShapeType="1"/>
            </p:cNvSpPr>
            <p:nvPr/>
          </p:nvSpPr>
          <p:spPr bwMode="auto">
            <a:xfrm>
              <a:off x="5735638" y="3971925"/>
              <a:ext cx="1155700"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4" name="Oval 66"/>
            <p:cNvSpPr>
              <a:spLocks noChangeArrowheads="1"/>
            </p:cNvSpPr>
            <p:nvPr/>
          </p:nvSpPr>
          <p:spPr bwMode="auto">
            <a:xfrm>
              <a:off x="5710238" y="3943350"/>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5" name="Oval 67"/>
            <p:cNvSpPr>
              <a:spLocks noChangeArrowheads="1"/>
            </p:cNvSpPr>
            <p:nvPr/>
          </p:nvSpPr>
          <p:spPr bwMode="auto">
            <a:xfrm>
              <a:off x="6483350" y="4113213"/>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6" name="Oval 68"/>
            <p:cNvSpPr>
              <a:spLocks noChangeArrowheads="1"/>
            </p:cNvSpPr>
            <p:nvPr/>
          </p:nvSpPr>
          <p:spPr bwMode="auto">
            <a:xfrm>
              <a:off x="6097588" y="5008563"/>
              <a:ext cx="57150" cy="55562"/>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7" name="Oval 69"/>
            <p:cNvSpPr>
              <a:spLocks noChangeArrowheads="1"/>
            </p:cNvSpPr>
            <p:nvPr/>
          </p:nvSpPr>
          <p:spPr bwMode="auto">
            <a:xfrm>
              <a:off x="6097588" y="3338513"/>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8" name="Oval 70"/>
            <p:cNvSpPr>
              <a:spLocks noChangeArrowheads="1"/>
            </p:cNvSpPr>
            <p:nvPr/>
          </p:nvSpPr>
          <p:spPr bwMode="auto">
            <a:xfrm>
              <a:off x="8123238" y="4811713"/>
              <a:ext cx="55562"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69" name="Freeform 71"/>
            <p:cNvSpPr>
              <a:spLocks/>
            </p:cNvSpPr>
            <p:nvPr/>
          </p:nvSpPr>
          <p:spPr bwMode="auto">
            <a:xfrm>
              <a:off x="2438400" y="4397375"/>
              <a:ext cx="55563" cy="82550"/>
            </a:xfrm>
            <a:custGeom>
              <a:avLst/>
              <a:gdLst>
                <a:gd name="T0" fmla="*/ 0 w 35"/>
                <a:gd name="T1" fmla="*/ 2147483647 h 52"/>
                <a:gd name="T2" fmla="*/ 2147483647 w 35"/>
                <a:gd name="T3" fmla="*/ 2147483647 h 52"/>
                <a:gd name="T4" fmla="*/ 0 w 35"/>
                <a:gd name="T5" fmla="*/ 0 h 52"/>
                <a:gd name="T6" fmla="*/ 0 w 35"/>
                <a:gd name="T7" fmla="*/ 2147483647 h 52"/>
                <a:gd name="T8" fmla="*/ 0 60000 65536"/>
                <a:gd name="T9" fmla="*/ 0 60000 65536"/>
                <a:gd name="T10" fmla="*/ 0 60000 65536"/>
                <a:gd name="T11" fmla="*/ 0 60000 65536"/>
                <a:gd name="T12" fmla="*/ 0 w 35"/>
                <a:gd name="T13" fmla="*/ 0 h 52"/>
                <a:gd name="T14" fmla="*/ 35 w 35"/>
                <a:gd name="T15" fmla="*/ 52 h 52"/>
              </a:gdLst>
              <a:ahLst/>
              <a:cxnLst>
                <a:cxn ang="T8">
                  <a:pos x="T0" y="T1"/>
                </a:cxn>
                <a:cxn ang="T9">
                  <a:pos x="T2" y="T3"/>
                </a:cxn>
                <a:cxn ang="T10">
                  <a:pos x="T4" y="T5"/>
                </a:cxn>
                <a:cxn ang="T11">
                  <a:pos x="T6" y="T7"/>
                </a:cxn>
              </a:cxnLst>
              <a:rect l="T12" t="T13" r="T14" b="T15"/>
              <a:pathLst>
                <a:path w="35" h="52">
                  <a:moveTo>
                    <a:pt x="0" y="52"/>
                  </a:moveTo>
                  <a:lnTo>
                    <a:pt x="35" y="26"/>
                  </a:lnTo>
                  <a:lnTo>
                    <a:pt x="0"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70" name="Line 72"/>
            <p:cNvSpPr>
              <a:spLocks noChangeShapeType="1"/>
            </p:cNvSpPr>
            <p:nvPr/>
          </p:nvSpPr>
          <p:spPr bwMode="auto">
            <a:xfrm>
              <a:off x="7162800" y="4019550"/>
              <a:ext cx="138113"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1" name="Line 73"/>
            <p:cNvSpPr>
              <a:spLocks noChangeShapeType="1"/>
            </p:cNvSpPr>
            <p:nvPr/>
          </p:nvSpPr>
          <p:spPr bwMode="auto">
            <a:xfrm>
              <a:off x="7162800" y="4094163"/>
              <a:ext cx="138113" cy="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2" name="Freeform 74"/>
            <p:cNvSpPr>
              <a:spLocks/>
            </p:cNvSpPr>
            <p:nvPr/>
          </p:nvSpPr>
          <p:spPr bwMode="auto">
            <a:xfrm>
              <a:off x="1854200" y="4056063"/>
              <a:ext cx="6297613" cy="2166937"/>
            </a:xfrm>
            <a:custGeom>
              <a:avLst/>
              <a:gdLst>
                <a:gd name="T0" fmla="*/ 2147483647 w 3967"/>
                <a:gd name="T1" fmla="*/ 2147483647 h 1365"/>
                <a:gd name="T2" fmla="*/ 0 w 3967"/>
                <a:gd name="T3" fmla="*/ 2147483647 h 1365"/>
                <a:gd name="T4" fmla="*/ 0 w 3967"/>
                <a:gd name="T5" fmla="*/ 2147483647 h 1365"/>
                <a:gd name="T6" fmla="*/ 2147483647 w 3967"/>
                <a:gd name="T7" fmla="*/ 2147483647 h 1365"/>
                <a:gd name="T8" fmla="*/ 2147483647 w 3967"/>
                <a:gd name="T9" fmla="*/ 0 h 1365"/>
                <a:gd name="T10" fmla="*/ 2147483647 w 3967"/>
                <a:gd name="T11" fmla="*/ 0 h 1365"/>
                <a:gd name="T12" fmla="*/ 0 60000 65536"/>
                <a:gd name="T13" fmla="*/ 0 60000 65536"/>
                <a:gd name="T14" fmla="*/ 0 60000 65536"/>
                <a:gd name="T15" fmla="*/ 0 60000 65536"/>
                <a:gd name="T16" fmla="*/ 0 60000 65536"/>
                <a:gd name="T17" fmla="*/ 0 60000 65536"/>
                <a:gd name="T18" fmla="*/ 0 w 3967"/>
                <a:gd name="T19" fmla="*/ 0 h 1365"/>
                <a:gd name="T20" fmla="*/ 3967 w 3967"/>
                <a:gd name="T21" fmla="*/ 1365 h 1365"/>
              </a:gdLst>
              <a:ahLst/>
              <a:cxnLst>
                <a:cxn ang="T12">
                  <a:pos x="T0" y="T1"/>
                </a:cxn>
                <a:cxn ang="T13">
                  <a:pos x="T2" y="T3"/>
                </a:cxn>
                <a:cxn ang="T14">
                  <a:pos x="T4" y="T5"/>
                </a:cxn>
                <a:cxn ang="T15">
                  <a:pos x="T6" y="T7"/>
                </a:cxn>
                <a:cxn ang="T16">
                  <a:pos x="T8" y="T9"/>
                </a:cxn>
                <a:cxn ang="T17">
                  <a:pos x="T10" y="T11"/>
                </a:cxn>
              </a:cxnLst>
              <a:rect l="T18" t="T19" r="T20" b="T21"/>
              <a:pathLst>
                <a:path w="3967" h="1365">
                  <a:moveTo>
                    <a:pt x="380" y="241"/>
                  </a:moveTo>
                  <a:lnTo>
                    <a:pt x="0" y="241"/>
                  </a:lnTo>
                  <a:lnTo>
                    <a:pt x="0" y="1365"/>
                  </a:lnTo>
                  <a:lnTo>
                    <a:pt x="3967" y="1365"/>
                  </a:lnTo>
                  <a:lnTo>
                    <a:pt x="3967" y="0"/>
                  </a:lnTo>
                  <a:lnTo>
                    <a:pt x="3883" y="0"/>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3" name="Freeform 75"/>
            <p:cNvSpPr>
              <a:spLocks/>
            </p:cNvSpPr>
            <p:nvPr/>
          </p:nvSpPr>
          <p:spPr bwMode="auto">
            <a:xfrm>
              <a:off x="6456363" y="2138363"/>
              <a:ext cx="466725" cy="1951037"/>
            </a:xfrm>
            <a:custGeom>
              <a:avLst/>
              <a:gdLst>
                <a:gd name="T0" fmla="*/ 2147483647 w 294"/>
                <a:gd name="T1" fmla="*/ 2147483647 h 1229"/>
                <a:gd name="T2" fmla="*/ 2147483647 w 294"/>
                <a:gd name="T3" fmla="*/ 0 h 1229"/>
                <a:gd name="T4" fmla="*/ 0 w 294"/>
                <a:gd name="T5" fmla="*/ 0 h 1229"/>
                <a:gd name="T6" fmla="*/ 0 60000 65536"/>
                <a:gd name="T7" fmla="*/ 0 60000 65536"/>
                <a:gd name="T8" fmla="*/ 0 60000 65536"/>
                <a:gd name="T9" fmla="*/ 0 w 294"/>
                <a:gd name="T10" fmla="*/ 0 h 1229"/>
                <a:gd name="T11" fmla="*/ 294 w 294"/>
                <a:gd name="T12" fmla="*/ 1229 h 1229"/>
              </a:gdLst>
              <a:ahLst/>
              <a:cxnLst>
                <a:cxn ang="T6">
                  <a:pos x="T0" y="T1"/>
                </a:cxn>
                <a:cxn ang="T7">
                  <a:pos x="T2" y="T3"/>
                </a:cxn>
                <a:cxn ang="T8">
                  <a:pos x="T4" y="T5"/>
                </a:cxn>
              </a:cxnLst>
              <a:rect l="T9" t="T10" r="T11" b="T12"/>
              <a:pathLst>
                <a:path w="294" h="1229">
                  <a:moveTo>
                    <a:pt x="294" y="1229"/>
                  </a:moveTo>
                  <a:lnTo>
                    <a:pt x="294" y="0"/>
                  </a:lnTo>
                  <a:lnTo>
                    <a:pt x="0" y="0"/>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4" name="Freeform 76"/>
            <p:cNvSpPr>
              <a:spLocks/>
            </p:cNvSpPr>
            <p:nvPr/>
          </p:nvSpPr>
          <p:spPr bwMode="auto">
            <a:xfrm>
              <a:off x="6069013" y="2054225"/>
              <a:ext cx="1042987" cy="2035175"/>
            </a:xfrm>
            <a:custGeom>
              <a:avLst/>
              <a:gdLst>
                <a:gd name="T0" fmla="*/ 2147483647 w 657"/>
                <a:gd name="T1" fmla="*/ 2147483647 h 1282"/>
                <a:gd name="T2" fmla="*/ 2147483647 w 657"/>
                <a:gd name="T3" fmla="*/ 0 h 1282"/>
                <a:gd name="T4" fmla="*/ 0 w 657"/>
                <a:gd name="T5" fmla="*/ 0 h 1282"/>
                <a:gd name="T6" fmla="*/ 0 60000 65536"/>
                <a:gd name="T7" fmla="*/ 0 60000 65536"/>
                <a:gd name="T8" fmla="*/ 0 60000 65536"/>
                <a:gd name="T9" fmla="*/ 0 w 657"/>
                <a:gd name="T10" fmla="*/ 0 h 1282"/>
                <a:gd name="T11" fmla="*/ 657 w 657"/>
                <a:gd name="T12" fmla="*/ 1282 h 1282"/>
              </a:gdLst>
              <a:ahLst/>
              <a:cxnLst>
                <a:cxn ang="T6">
                  <a:pos x="T0" y="T1"/>
                </a:cxn>
                <a:cxn ang="T7">
                  <a:pos x="T2" y="T3"/>
                </a:cxn>
                <a:cxn ang="T8">
                  <a:pos x="T4" y="T5"/>
                </a:cxn>
              </a:cxnLst>
              <a:rect l="T9" t="T10" r="T11" b="T12"/>
              <a:pathLst>
                <a:path w="657" h="1282">
                  <a:moveTo>
                    <a:pt x="657" y="1282"/>
                  </a:moveTo>
                  <a:lnTo>
                    <a:pt x="657" y="0"/>
                  </a:lnTo>
                  <a:lnTo>
                    <a:pt x="0" y="0"/>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5" name="Line 77"/>
            <p:cNvSpPr>
              <a:spLocks noChangeShapeType="1"/>
            </p:cNvSpPr>
            <p:nvPr/>
          </p:nvSpPr>
          <p:spPr bwMode="auto">
            <a:xfrm>
              <a:off x="6069013" y="5149850"/>
              <a:ext cx="114300" cy="0"/>
            </a:xfrm>
            <a:prstGeom prst="line">
              <a:avLst/>
            </a:prstGeom>
            <a:noFill/>
            <a:ln w="11113">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6" name="Oval 78"/>
            <p:cNvSpPr>
              <a:spLocks noChangeArrowheads="1"/>
            </p:cNvSpPr>
            <p:nvPr/>
          </p:nvSpPr>
          <p:spPr bwMode="auto">
            <a:xfrm>
              <a:off x="1825625" y="1354138"/>
              <a:ext cx="55563"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77" name="Line 79"/>
            <p:cNvSpPr>
              <a:spLocks noChangeShapeType="1"/>
            </p:cNvSpPr>
            <p:nvPr/>
          </p:nvSpPr>
          <p:spPr bwMode="auto">
            <a:xfrm flipV="1">
              <a:off x="5605463" y="358457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8" name="Freeform 80"/>
            <p:cNvSpPr>
              <a:spLocks/>
            </p:cNvSpPr>
            <p:nvPr/>
          </p:nvSpPr>
          <p:spPr bwMode="auto">
            <a:xfrm>
              <a:off x="5773738" y="3624263"/>
              <a:ext cx="79375" cy="71437"/>
            </a:xfrm>
            <a:custGeom>
              <a:avLst/>
              <a:gdLst>
                <a:gd name="T0" fmla="*/ 2147483647 w 50"/>
                <a:gd name="T1" fmla="*/ 2147483647 h 45"/>
                <a:gd name="T2" fmla="*/ 2147483647 w 50"/>
                <a:gd name="T3" fmla="*/ 0 h 45"/>
                <a:gd name="T4" fmla="*/ 0 w 50"/>
                <a:gd name="T5" fmla="*/ 2147483647 h 45"/>
                <a:gd name="T6" fmla="*/ 2147483647 w 50"/>
                <a:gd name="T7" fmla="*/ 2147483647 h 45"/>
                <a:gd name="T8" fmla="*/ 0 60000 65536"/>
                <a:gd name="T9" fmla="*/ 0 60000 65536"/>
                <a:gd name="T10" fmla="*/ 0 60000 65536"/>
                <a:gd name="T11" fmla="*/ 0 60000 65536"/>
                <a:gd name="T12" fmla="*/ 0 w 50"/>
                <a:gd name="T13" fmla="*/ 0 h 45"/>
                <a:gd name="T14" fmla="*/ 50 w 50"/>
                <a:gd name="T15" fmla="*/ 45 h 45"/>
              </a:gdLst>
              <a:ahLst/>
              <a:cxnLst>
                <a:cxn ang="T8">
                  <a:pos x="T0" y="T1"/>
                </a:cxn>
                <a:cxn ang="T9">
                  <a:pos x="T2" y="T3"/>
                </a:cxn>
                <a:cxn ang="T10">
                  <a:pos x="T4" y="T5"/>
                </a:cxn>
                <a:cxn ang="T11">
                  <a:pos x="T6" y="T7"/>
                </a:cxn>
              </a:cxnLst>
              <a:rect l="T12" t="T13" r="T14" b="T15"/>
              <a:pathLst>
                <a:path w="50" h="45">
                  <a:moveTo>
                    <a:pt x="50" y="45"/>
                  </a:moveTo>
                  <a:lnTo>
                    <a:pt x="26" y="0"/>
                  </a:lnTo>
                  <a:lnTo>
                    <a:pt x="0" y="45"/>
                  </a:lnTo>
                  <a:lnTo>
                    <a:pt x="50" y="45"/>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9" name="Line 81"/>
            <p:cNvSpPr>
              <a:spLocks noChangeShapeType="1"/>
            </p:cNvSpPr>
            <p:nvPr/>
          </p:nvSpPr>
          <p:spPr bwMode="auto">
            <a:xfrm flipH="1">
              <a:off x="5767388" y="3617913"/>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80" name="Freeform 82"/>
            <p:cNvSpPr>
              <a:spLocks/>
            </p:cNvSpPr>
            <p:nvPr/>
          </p:nvSpPr>
          <p:spPr bwMode="auto">
            <a:xfrm>
              <a:off x="5738813" y="352742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1" name="Line 83"/>
            <p:cNvSpPr>
              <a:spLocks noChangeShapeType="1"/>
            </p:cNvSpPr>
            <p:nvPr/>
          </p:nvSpPr>
          <p:spPr bwMode="auto">
            <a:xfrm flipH="1">
              <a:off x="5559425" y="3659188"/>
              <a:ext cx="460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82" name="Freeform 84"/>
            <p:cNvSpPr>
              <a:spLocks/>
            </p:cNvSpPr>
            <p:nvPr/>
          </p:nvSpPr>
          <p:spPr bwMode="auto">
            <a:xfrm>
              <a:off x="5645150" y="3460750"/>
              <a:ext cx="93663" cy="396875"/>
            </a:xfrm>
            <a:custGeom>
              <a:avLst/>
              <a:gdLst>
                <a:gd name="T0" fmla="*/ 2147483647 w 59"/>
                <a:gd name="T1" fmla="*/ 0 h 250"/>
                <a:gd name="T2" fmla="*/ 2147483647 w 59"/>
                <a:gd name="T3" fmla="*/ 2147483647 h 250"/>
                <a:gd name="T4" fmla="*/ 0 w 59"/>
                <a:gd name="T5" fmla="*/ 2147483647 h 250"/>
                <a:gd name="T6" fmla="*/ 0 w 59"/>
                <a:gd name="T7" fmla="*/ 2147483647 h 250"/>
                <a:gd name="T8" fmla="*/ 2147483647 w 59"/>
                <a:gd name="T9" fmla="*/ 2147483647 h 250"/>
                <a:gd name="T10" fmla="*/ 2147483647 w 59"/>
                <a:gd name="T11" fmla="*/ 2147483647 h 250"/>
                <a:gd name="T12" fmla="*/ 0 60000 65536"/>
                <a:gd name="T13" fmla="*/ 0 60000 65536"/>
                <a:gd name="T14" fmla="*/ 0 60000 65536"/>
                <a:gd name="T15" fmla="*/ 0 60000 65536"/>
                <a:gd name="T16" fmla="*/ 0 60000 65536"/>
                <a:gd name="T17" fmla="*/ 0 60000 65536"/>
                <a:gd name="T18" fmla="*/ 0 w 59"/>
                <a:gd name="T19" fmla="*/ 0 h 250"/>
                <a:gd name="T20" fmla="*/ 59 w 59"/>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59" h="250">
                  <a:moveTo>
                    <a:pt x="59" y="0"/>
                  </a:moveTo>
                  <a:lnTo>
                    <a:pt x="59" y="78"/>
                  </a:lnTo>
                  <a:lnTo>
                    <a:pt x="0" y="78"/>
                  </a:lnTo>
                  <a:lnTo>
                    <a:pt x="0" y="173"/>
                  </a:lnTo>
                  <a:lnTo>
                    <a:pt x="59" y="173"/>
                  </a:lnTo>
                  <a:lnTo>
                    <a:pt x="59"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3" name="Freeform 85"/>
            <p:cNvSpPr>
              <a:spLocks/>
            </p:cNvSpPr>
            <p:nvPr/>
          </p:nvSpPr>
          <p:spPr bwMode="auto">
            <a:xfrm>
              <a:off x="5681663" y="369411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84" name="Oval 86"/>
            <p:cNvSpPr>
              <a:spLocks noChangeArrowheads="1"/>
            </p:cNvSpPr>
            <p:nvPr/>
          </p:nvSpPr>
          <p:spPr bwMode="auto">
            <a:xfrm>
              <a:off x="5716588" y="3505200"/>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85" name="Oval 87"/>
            <p:cNvSpPr>
              <a:spLocks noChangeArrowheads="1"/>
            </p:cNvSpPr>
            <p:nvPr/>
          </p:nvSpPr>
          <p:spPr bwMode="auto">
            <a:xfrm>
              <a:off x="5716588" y="3770313"/>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86" name="Line 88"/>
            <p:cNvSpPr>
              <a:spLocks noChangeShapeType="1"/>
            </p:cNvSpPr>
            <p:nvPr/>
          </p:nvSpPr>
          <p:spPr bwMode="auto">
            <a:xfrm flipV="1">
              <a:off x="5992813" y="358457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87" name="Freeform 89"/>
            <p:cNvSpPr>
              <a:spLocks/>
            </p:cNvSpPr>
            <p:nvPr/>
          </p:nvSpPr>
          <p:spPr bwMode="auto">
            <a:xfrm>
              <a:off x="6162675" y="3624263"/>
              <a:ext cx="77788" cy="71437"/>
            </a:xfrm>
            <a:custGeom>
              <a:avLst/>
              <a:gdLst>
                <a:gd name="T0" fmla="*/ 2147483647 w 49"/>
                <a:gd name="T1" fmla="*/ 2147483647 h 45"/>
                <a:gd name="T2" fmla="*/ 2147483647 w 49"/>
                <a:gd name="T3" fmla="*/ 0 h 45"/>
                <a:gd name="T4" fmla="*/ 0 w 49"/>
                <a:gd name="T5" fmla="*/ 2147483647 h 45"/>
                <a:gd name="T6" fmla="*/ 2147483647 w 49"/>
                <a:gd name="T7" fmla="*/ 2147483647 h 45"/>
                <a:gd name="T8" fmla="*/ 0 60000 65536"/>
                <a:gd name="T9" fmla="*/ 0 60000 65536"/>
                <a:gd name="T10" fmla="*/ 0 60000 65536"/>
                <a:gd name="T11" fmla="*/ 0 60000 65536"/>
                <a:gd name="T12" fmla="*/ 0 w 49"/>
                <a:gd name="T13" fmla="*/ 0 h 45"/>
                <a:gd name="T14" fmla="*/ 49 w 49"/>
                <a:gd name="T15" fmla="*/ 45 h 45"/>
              </a:gdLst>
              <a:ahLst/>
              <a:cxnLst>
                <a:cxn ang="T8">
                  <a:pos x="T0" y="T1"/>
                </a:cxn>
                <a:cxn ang="T9">
                  <a:pos x="T2" y="T3"/>
                </a:cxn>
                <a:cxn ang="T10">
                  <a:pos x="T4" y="T5"/>
                </a:cxn>
                <a:cxn ang="T11">
                  <a:pos x="T6" y="T7"/>
                </a:cxn>
              </a:cxnLst>
              <a:rect l="T12" t="T13" r="T14" b="T15"/>
              <a:pathLst>
                <a:path w="49" h="45">
                  <a:moveTo>
                    <a:pt x="49" y="45"/>
                  </a:moveTo>
                  <a:lnTo>
                    <a:pt x="25" y="0"/>
                  </a:lnTo>
                  <a:lnTo>
                    <a:pt x="0" y="45"/>
                  </a:lnTo>
                  <a:lnTo>
                    <a:pt x="49" y="45"/>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8" name="Line 90"/>
            <p:cNvSpPr>
              <a:spLocks noChangeShapeType="1"/>
            </p:cNvSpPr>
            <p:nvPr/>
          </p:nvSpPr>
          <p:spPr bwMode="auto">
            <a:xfrm flipH="1">
              <a:off x="6154738" y="3617913"/>
              <a:ext cx="93662"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89" name="Freeform 91"/>
            <p:cNvSpPr>
              <a:spLocks/>
            </p:cNvSpPr>
            <p:nvPr/>
          </p:nvSpPr>
          <p:spPr bwMode="auto">
            <a:xfrm>
              <a:off x="6126163" y="352742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0" name="Line 92"/>
            <p:cNvSpPr>
              <a:spLocks noChangeShapeType="1"/>
            </p:cNvSpPr>
            <p:nvPr/>
          </p:nvSpPr>
          <p:spPr bwMode="auto">
            <a:xfrm flipH="1">
              <a:off x="5946775" y="3659188"/>
              <a:ext cx="460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91" name="Freeform 93"/>
            <p:cNvSpPr>
              <a:spLocks/>
            </p:cNvSpPr>
            <p:nvPr/>
          </p:nvSpPr>
          <p:spPr bwMode="auto">
            <a:xfrm>
              <a:off x="6032500" y="3460750"/>
              <a:ext cx="93663" cy="396875"/>
            </a:xfrm>
            <a:custGeom>
              <a:avLst/>
              <a:gdLst>
                <a:gd name="T0" fmla="*/ 2147483647 w 59"/>
                <a:gd name="T1" fmla="*/ 0 h 250"/>
                <a:gd name="T2" fmla="*/ 2147483647 w 59"/>
                <a:gd name="T3" fmla="*/ 2147483647 h 250"/>
                <a:gd name="T4" fmla="*/ 0 w 59"/>
                <a:gd name="T5" fmla="*/ 2147483647 h 250"/>
                <a:gd name="T6" fmla="*/ 0 w 59"/>
                <a:gd name="T7" fmla="*/ 2147483647 h 250"/>
                <a:gd name="T8" fmla="*/ 2147483647 w 59"/>
                <a:gd name="T9" fmla="*/ 2147483647 h 250"/>
                <a:gd name="T10" fmla="*/ 2147483647 w 59"/>
                <a:gd name="T11" fmla="*/ 2147483647 h 250"/>
                <a:gd name="T12" fmla="*/ 0 60000 65536"/>
                <a:gd name="T13" fmla="*/ 0 60000 65536"/>
                <a:gd name="T14" fmla="*/ 0 60000 65536"/>
                <a:gd name="T15" fmla="*/ 0 60000 65536"/>
                <a:gd name="T16" fmla="*/ 0 60000 65536"/>
                <a:gd name="T17" fmla="*/ 0 60000 65536"/>
                <a:gd name="T18" fmla="*/ 0 w 59"/>
                <a:gd name="T19" fmla="*/ 0 h 250"/>
                <a:gd name="T20" fmla="*/ 59 w 59"/>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59" h="250">
                  <a:moveTo>
                    <a:pt x="59" y="0"/>
                  </a:moveTo>
                  <a:lnTo>
                    <a:pt x="59" y="78"/>
                  </a:lnTo>
                  <a:lnTo>
                    <a:pt x="0" y="78"/>
                  </a:lnTo>
                  <a:lnTo>
                    <a:pt x="0" y="173"/>
                  </a:lnTo>
                  <a:lnTo>
                    <a:pt x="59" y="173"/>
                  </a:lnTo>
                  <a:lnTo>
                    <a:pt x="59"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2" name="Freeform 94"/>
            <p:cNvSpPr>
              <a:spLocks/>
            </p:cNvSpPr>
            <p:nvPr/>
          </p:nvSpPr>
          <p:spPr bwMode="auto">
            <a:xfrm>
              <a:off x="6069013" y="369411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93" name="Oval 95"/>
            <p:cNvSpPr>
              <a:spLocks noChangeArrowheads="1"/>
            </p:cNvSpPr>
            <p:nvPr/>
          </p:nvSpPr>
          <p:spPr bwMode="auto">
            <a:xfrm>
              <a:off x="6103938" y="3505200"/>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94" name="Oval 96"/>
            <p:cNvSpPr>
              <a:spLocks noChangeArrowheads="1"/>
            </p:cNvSpPr>
            <p:nvPr/>
          </p:nvSpPr>
          <p:spPr bwMode="auto">
            <a:xfrm>
              <a:off x="6103938" y="3770313"/>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95" name="Line 97"/>
            <p:cNvSpPr>
              <a:spLocks noChangeShapeType="1"/>
            </p:cNvSpPr>
            <p:nvPr/>
          </p:nvSpPr>
          <p:spPr bwMode="auto">
            <a:xfrm flipV="1">
              <a:off x="6381750" y="358457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96" name="Freeform 98"/>
            <p:cNvSpPr>
              <a:spLocks/>
            </p:cNvSpPr>
            <p:nvPr/>
          </p:nvSpPr>
          <p:spPr bwMode="auto">
            <a:xfrm>
              <a:off x="6550025" y="3624263"/>
              <a:ext cx="77788" cy="71437"/>
            </a:xfrm>
            <a:custGeom>
              <a:avLst/>
              <a:gdLst>
                <a:gd name="T0" fmla="*/ 2147483647 w 49"/>
                <a:gd name="T1" fmla="*/ 2147483647 h 45"/>
                <a:gd name="T2" fmla="*/ 2147483647 w 49"/>
                <a:gd name="T3" fmla="*/ 0 h 45"/>
                <a:gd name="T4" fmla="*/ 0 w 49"/>
                <a:gd name="T5" fmla="*/ 2147483647 h 45"/>
                <a:gd name="T6" fmla="*/ 2147483647 w 49"/>
                <a:gd name="T7" fmla="*/ 2147483647 h 45"/>
                <a:gd name="T8" fmla="*/ 0 60000 65536"/>
                <a:gd name="T9" fmla="*/ 0 60000 65536"/>
                <a:gd name="T10" fmla="*/ 0 60000 65536"/>
                <a:gd name="T11" fmla="*/ 0 60000 65536"/>
                <a:gd name="T12" fmla="*/ 0 w 49"/>
                <a:gd name="T13" fmla="*/ 0 h 45"/>
                <a:gd name="T14" fmla="*/ 49 w 49"/>
                <a:gd name="T15" fmla="*/ 45 h 45"/>
              </a:gdLst>
              <a:ahLst/>
              <a:cxnLst>
                <a:cxn ang="T8">
                  <a:pos x="T0" y="T1"/>
                </a:cxn>
                <a:cxn ang="T9">
                  <a:pos x="T2" y="T3"/>
                </a:cxn>
                <a:cxn ang="T10">
                  <a:pos x="T4" y="T5"/>
                </a:cxn>
                <a:cxn ang="T11">
                  <a:pos x="T6" y="T7"/>
                </a:cxn>
              </a:cxnLst>
              <a:rect l="T12" t="T13" r="T14" b="T15"/>
              <a:pathLst>
                <a:path w="49" h="45">
                  <a:moveTo>
                    <a:pt x="49" y="45"/>
                  </a:moveTo>
                  <a:lnTo>
                    <a:pt x="24" y="0"/>
                  </a:lnTo>
                  <a:lnTo>
                    <a:pt x="0" y="45"/>
                  </a:lnTo>
                  <a:lnTo>
                    <a:pt x="49" y="45"/>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7" name="Line 99"/>
            <p:cNvSpPr>
              <a:spLocks noChangeShapeType="1"/>
            </p:cNvSpPr>
            <p:nvPr/>
          </p:nvSpPr>
          <p:spPr bwMode="auto">
            <a:xfrm flipH="1">
              <a:off x="6542088" y="3617913"/>
              <a:ext cx="93662"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98" name="Freeform 100"/>
            <p:cNvSpPr>
              <a:spLocks/>
            </p:cNvSpPr>
            <p:nvPr/>
          </p:nvSpPr>
          <p:spPr bwMode="auto">
            <a:xfrm>
              <a:off x="6513513" y="3527425"/>
              <a:ext cx="74612" cy="265113"/>
            </a:xfrm>
            <a:custGeom>
              <a:avLst/>
              <a:gdLst>
                <a:gd name="T0" fmla="*/ 0 w 47"/>
                <a:gd name="T1" fmla="*/ 0 h 167"/>
                <a:gd name="T2" fmla="*/ 2147483647 w 47"/>
                <a:gd name="T3" fmla="*/ 0 h 167"/>
                <a:gd name="T4" fmla="*/ 2147483647 w 47"/>
                <a:gd name="T5" fmla="*/ 2147483647 h 167"/>
                <a:gd name="T6" fmla="*/ 0 w 47"/>
                <a:gd name="T7" fmla="*/ 2147483647 h 167"/>
                <a:gd name="T8" fmla="*/ 0 60000 65536"/>
                <a:gd name="T9" fmla="*/ 0 60000 65536"/>
                <a:gd name="T10" fmla="*/ 0 60000 65536"/>
                <a:gd name="T11" fmla="*/ 0 60000 65536"/>
                <a:gd name="T12" fmla="*/ 0 w 47"/>
                <a:gd name="T13" fmla="*/ 0 h 167"/>
                <a:gd name="T14" fmla="*/ 47 w 47"/>
                <a:gd name="T15" fmla="*/ 167 h 167"/>
              </a:gdLst>
              <a:ahLst/>
              <a:cxnLst>
                <a:cxn ang="T8">
                  <a:pos x="T0" y="T1"/>
                </a:cxn>
                <a:cxn ang="T9">
                  <a:pos x="T2" y="T3"/>
                </a:cxn>
                <a:cxn ang="T10">
                  <a:pos x="T4" y="T5"/>
                </a:cxn>
                <a:cxn ang="T11">
                  <a:pos x="T6" y="T7"/>
                </a:cxn>
              </a:cxnLst>
              <a:rect l="T12" t="T13" r="T14" b="T15"/>
              <a:pathLst>
                <a:path w="47" h="167">
                  <a:moveTo>
                    <a:pt x="0" y="0"/>
                  </a:moveTo>
                  <a:lnTo>
                    <a:pt x="47" y="0"/>
                  </a:lnTo>
                  <a:lnTo>
                    <a:pt x="47"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9" name="Line 101"/>
            <p:cNvSpPr>
              <a:spLocks noChangeShapeType="1"/>
            </p:cNvSpPr>
            <p:nvPr/>
          </p:nvSpPr>
          <p:spPr bwMode="auto">
            <a:xfrm flipH="1">
              <a:off x="6334125" y="3659188"/>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0" name="Freeform 102"/>
            <p:cNvSpPr>
              <a:spLocks/>
            </p:cNvSpPr>
            <p:nvPr/>
          </p:nvSpPr>
          <p:spPr bwMode="auto">
            <a:xfrm>
              <a:off x="6418263" y="3460750"/>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8"/>
                  </a:lnTo>
                  <a:lnTo>
                    <a:pt x="0" y="78"/>
                  </a:lnTo>
                  <a:lnTo>
                    <a:pt x="0" y="173"/>
                  </a:lnTo>
                  <a:lnTo>
                    <a:pt x="60" y="173"/>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1" name="Freeform 103"/>
            <p:cNvSpPr>
              <a:spLocks/>
            </p:cNvSpPr>
            <p:nvPr/>
          </p:nvSpPr>
          <p:spPr bwMode="auto">
            <a:xfrm>
              <a:off x="6456363" y="369411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02" name="Oval 104"/>
            <p:cNvSpPr>
              <a:spLocks noChangeArrowheads="1"/>
            </p:cNvSpPr>
            <p:nvPr/>
          </p:nvSpPr>
          <p:spPr bwMode="auto">
            <a:xfrm>
              <a:off x="6489700" y="3505200"/>
              <a:ext cx="46038"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3" name="Oval 105"/>
            <p:cNvSpPr>
              <a:spLocks noChangeArrowheads="1"/>
            </p:cNvSpPr>
            <p:nvPr/>
          </p:nvSpPr>
          <p:spPr bwMode="auto">
            <a:xfrm>
              <a:off x="6489700" y="3770313"/>
              <a:ext cx="46038"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4" name="Line 106"/>
            <p:cNvSpPr>
              <a:spLocks noChangeShapeType="1"/>
            </p:cNvSpPr>
            <p:nvPr/>
          </p:nvSpPr>
          <p:spPr bwMode="auto">
            <a:xfrm flipV="1">
              <a:off x="5605463" y="4378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5" name="Freeform 107"/>
            <p:cNvSpPr>
              <a:spLocks/>
            </p:cNvSpPr>
            <p:nvPr/>
          </p:nvSpPr>
          <p:spPr bwMode="auto">
            <a:xfrm>
              <a:off x="5773738" y="4418013"/>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6"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6" name="Line 108"/>
            <p:cNvSpPr>
              <a:spLocks noChangeShapeType="1"/>
            </p:cNvSpPr>
            <p:nvPr/>
          </p:nvSpPr>
          <p:spPr bwMode="auto">
            <a:xfrm flipH="1">
              <a:off x="5767388" y="4411663"/>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7" name="Freeform 109"/>
            <p:cNvSpPr>
              <a:spLocks/>
            </p:cNvSpPr>
            <p:nvPr/>
          </p:nvSpPr>
          <p:spPr bwMode="auto">
            <a:xfrm>
              <a:off x="5738813" y="432117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8" name="Line 110"/>
            <p:cNvSpPr>
              <a:spLocks noChangeShapeType="1"/>
            </p:cNvSpPr>
            <p:nvPr/>
          </p:nvSpPr>
          <p:spPr bwMode="auto">
            <a:xfrm flipH="1">
              <a:off x="5559425" y="4454525"/>
              <a:ext cx="460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9" name="Freeform 111"/>
            <p:cNvSpPr>
              <a:spLocks/>
            </p:cNvSpPr>
            <p:nvPr/>
          </p:nvSpPr>
          <p:spPr bwMode="auto">
            <a:xfrm>
              <a:off x="5645150" y="4254500"/>
              <a:ext cx="93663" cy="398463"/>
            </a:xfrm>
            <a:custGeom>
              <a:avLst/>
              <a:gdLst>
                <a:gd name="T0" fmla="*/ 2147483647 w 59"/>
                <a:gd name="T1" fmla="*/ 0 h 251"/>
                <a:gd name="T2" fmla="*/ 2147483647 w 59"/>
                <a:gd name="T3" fmla="*/ 2147483647 h 251"/>
                <a:gd name="T4" fmla="*/ 0 w 59"/>
                <a:gd name="T5" fmla="*/ 2147483647 h 251"/>
                <a:gd name="T6" fmla="*/ 0 w 59"/>
                <a:gd name="T7" fmla="*/ 2147483647 h 251"/>
                <a:gd name="T8" fmla="*/ 2147483647 w 59"/>
                <a:gd name="T9" fmla="*/ 2147483647 h 251"/>
                <a:gd name="T10" fmla="*/ 2147483647 w 59"/>
                <a:gd name="T11" fmla="*/ 2147483647 h 251"/>
                <a:gd name="T12" fmla="*/ 0 60000 65536"/>
                <a:gd name="T13" fmla="*/ 0 60000 65536"/>
                <a:gd name="T14" fmla="*/ 0 60000 65536"/>
                <a:gd name="T15" fmla="*/ 0 60000 65536"/>
                <a:gd name="T16" fmla="*/ 0 60000 65536"/>
                <a:gd name="T17" fmla="*/ 0 60000 65536"/>
                <a:gd name="T18" fmla="*/ 0 w 59"/>
                <a:gd name="T19" fmla="*/ 0 h 251"/>
                <a:gd name="T20" fmla="*/ 59 w 59"/>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9" h="251">
                  <a:moveTo>
                    <a:pt x="59" y="0"/>
                  </a:moveTo>
                  <a:lnTo>
                    <a:pt x="59" y="78"/>
                  </a:lnTo>
                  <a:lnTo>
                    <a:pt x="0" y="78"/>
                  </a:lnTo>
                  <a:lnTo>
                    <a:pt x="0" y="173"/>
                  </a:lnTo>
                  <a:lnTo>
                    <a:pt x="59" y="173"/>
                  </a:lnTo>
                  <a:lnTo>
                    <a:pt x="59" y="251"/>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0" name="Freeform 112"/>
            <p:cNvSpPr>
              <a:spLocks/>
            </p:cNvSpPr>
            <p:nvPr/>
          </p:nvSpPr>
          <p:spPr bwMode="auto">
            <a:xfrm>
              <a:off x="5681663" y="448786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11" name="Oval 113"/>
            <p:cNvSpPr>
              <a:spLocks noChangeArrowheads="1"/>
            </p:cNvSpPr>
            <p:nvPr/>
          </p:nvSpPr>
          <p:spPr bwMode="auto">
            <a:xfrm>
              <a:off x="5716588" y="4298950"/>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2" name="Oval 114"/>
            <p:cNvSpPr>
              <a:spLocks noChangeArrowheads="1"/>
            </p:cNvSpPr>
            <p:nvPr/>
          </p:nvSpPr>
          <p:spPr bwMode="auto">
            <a:xfrm>
              <a:off x="5716588" y="4562475"/>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13" name="Line 115"/>
            <p:cNvSpPr>
              <a:spLocks noChangeShapeType="1"/>
            </p:cNvSpPr>
            <p:nvPr/>
          </p:nvSpPr>
          <p:spPr bwMode="auto">
            <a:xfrm flipV="1">
              <a:off x="5992813" y="4378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4" name="Freeform 116"/>
            <p:cNvSpPr>
              <a:spLocks/>
            </p:cNvSpPr>
            <p:nvPr/>
          </p:nvSpPr>
          <p:spPr bwMode="auto">
            <a:xfrm>
              <a:off x="6162675" y="4418013"/>
              <a:ext cx="77788" cy="73025"/>
            </a:xfrm>
            <a:custGeom>
              <a:avLst/>
              <a:gdLst>
                <a:gd name="T0" fmla="*/ 2147483647 w 49"/>
                <a:gd name="T1" fmla="*/ 2147483647 h 46"/>
                <a:gd name="T2" fmla="*/ 2147483647 w 49"/>
                <a:gd name="T3" fmla="*/ 0 h 46"/>
                <a:gd name="T4" fmla="*/ 0 w 49"/>
                <a:gd name="T5" fmla="*/ 2147483647 h 46"/>
                <a:gd name="T6" fmla="*/ 2147483647 w 49"/>
                <a:gd name="T7" fmla="*/ 2147483647 h 46"/>
                <a:gd name="T8" fmla="*/ 0 60000 65536"/>
                <a:gd name="T9" fmla="*/ 0 60000 65536"/>
                <a:gd name="T10" fmla="*/ 0 60000 65536"/>
                <a:gd name="T11" fmla="*/ 0 60000 65536"/>
                <a:gd name="T12" fmla="*/ 0 w 49"/>
                <a:gd name="T13" fmla="*/ 0 h 46"/>
                <a:gd name="T14" fmla="*/ 49 w 49"/>
                <a:gd name="T15" fmla="*/ 46 h 46"/>
              </a:gdLst>
              <a:ahLst/>
              <a:cxnLst>
                <a:cxn ang="T8">
                  <a:pos x="T0" y="T1"/>
                </a:cxn>
                <a:cxn ang="T9">
                  <a:pos x="T2" y="T3"/>
                </a:cxn>
                <a:cxn ang="T10">
                  <a:pos x="T4" y="T5"/>
                </a:cxn>
                <a:cxn ang="T11">
                  <a:pos x="T6" y="T7"/>
                </a:cxn>
              </a:cxnLst>
              <a:rect l="T12" t="T13" r="T14" b="T15"/>
              <a:pathLst>
                <a:path w="49" h="46">
                  <a:moveTo>
                    <a:pt x="49" y="46"/>
                  </a:moveTo>
                  <a:lnTo>
                    <a:pt x="25" y="0"/>
                  </a:lnTo>
                  <a:lnTo>
                    <a:pt x="0" y="46"/>
                  </a:lnTo>
                  <a:lnTo>
                    <a:pt x="49"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5" name="Line 117"/>
            <p:cNvSpPr>
              <a:spLocks noChangeShapeType="1"/>
            </p:cNvSpPr>
            <p:nvPr/>
          </p:nvSpPr>
          <p:spPr bwMode="auto">
            <a:xfrm flipH="1">
              <a:off x="6154738" y="4411663"/>
              <a:ext cx="93662"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6" name="Freeform 118"/>
            <p:cNvSpPr>
              <a:spLocks/>
            </p:cNvSpPr>
            <p:nvPr/>
          </p:nvSpPr>
          <p:spPr bwMode="auto">
            <a:xfrm>
              <a:off x="6126163" y="432117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7" name="Line 119"/>
            <p:cNvSpPr>
              <a:spLocks noChangeShapeType="1"/>
            </p:cNvSpPr>
            <p:nvPr/>
          </p:nvSpPr>
          <p:spPr bwMode="auto">
            <a:xfrm flipH="1">
              <a:off x="5946775" y="4454525"/>
              <a:ext cx="460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8" name="Freeform 120"/>
            <p:cNvSpPr>
              <a:spLocks/>
            </p:cNvSpPr>
            <p:nvPr/>
          </p:nvSpPr>
          <p:spPr bwMode="auto">
            <a:xfrm>
              <a:off x="6032500" y="4254500"/>
              <a:ext cx="93663" cy="398463"/>
            </a:xfrm>
            <a:custGeom>
              <a:avLst/>
              <a:gdLst>
                <a:gd name="T0" fmla="*/ 2147483647 w 59"/>
                <a:gd name="T1" fmla="*/ 0 h 251"/>
                <a:gd name="T2" fmla="*/ 2147483647 w 59"/>
                <a:gd name="T3" fmla="*/ 2147483647 h 251"/>
                <a:gd name="T4" fmla="*/ 0 w 59"/>
                <a:gd name="T5" fmla="*/ 2147483647 h 251"/>
                <a:gd name="T6" fmla="*/ 0 w 59"/>
                <a:gd name="T7" fmla="*/ 2147483647 h 251"/>
                <a:gd name="T8" fmla="*/ 2147483647 w 59"/>
                <a:gd name="T9" fmla="*/ 2147483647 h 251"/>
                <a:gd name="T10" fmla="*/ 2147483647 w 59"/>
                <a:gd name="T11" fmla="*/ 2147483647 h 251"/>
                <a:gd name="T12" fmla="*/ 0 60000 65536"/>
                <a:gd name="T13" fmla="*/ 0 60000 65536"/>
                <a:gd name="T14" fmla="*/ 0 60000 65536"/>
                <a:gd name="T15" fmla="*/ 0 60000 65536"/>
                <a:gd name="T16" fmla="*/ 0 60000 65536"/>
                <a:gd name="T17" fmla="*/ 0 60000 65536"/>
                <a:gd name="T18" fmla="*/ 0 w 59"/>
                <a:gd name="T19" fmla="*/ 0 h 251"/>
                <a:gd name="T20" fmla="*/ 59 w 59"/>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9" h="251">
                  <a:moveTo>
                    <a:pt x="59" y="0"/>
                  </a:moveTo>
                  <a:lnTo>
                    <a:pt x="59" y="78"/>
                  </a:lnTo>
                  <a:lnTo>
                    <a:pt x="0" y="78"/>
                  </a:lnTo>
                  <a:lnTo>
                    <a:pt x="0" y="173"/>
                  </a:lnTo>
                  <a:lnTo>
                    <a:pt x="59" y="173"/>
                  </a:lnTo>
                  <a:lnTo>
                    <a:pt x="59" y="251"/>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9" name="Freeform 121"/>
            <p:cNvSpPr>
              <a:spLocks/>
            </p:cNvSpPr>
            <p:nvPr/>
          </p:nvSpPr>
          <p:spPr bwMode="auto">
            <a:xfrm>
              <a:off x="6069013" y="448786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20" name="Oval 122"/>
            <p:cNvSpPr>
              <a:spLocks noChangeArrowheads="1"/>
            </p:cNvSpPr>
            <p:nvPr/>
          </p:nvSpPr>
          <p:spPr bwMode="auto">
            <a:xfrm>
              <a:off x="6103938" y="4298950"/>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21" name="Oval 123"/>
            <p:cNvSpPr>
              <a:spLocks noChangeArrowheads="1"/>
            </p:cNvSpPr>
            <p:nvPr/>
          </p:nvSpPr>
          <p:spPr bwMode="auto">
            <a:xfrm>
              <a:off x="6103938" y="4562475"/>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22" name="Freeform 124"/>
            <p:cNvSpPr>
              <a:spLocks/>
            </p:cNvSpPr>
            <p:nvPr/>
          </p:nvSpPr>
          <p:spPr bwMode="auto">
            <a:xfrm>
              <a:off x="5800725" y="2351088"/>
              <a:ext cx="74613" cy="150812"/>
            </a:xfrm>
            <a:custGeom>
              <a:avLst/>
              <a:gdLst>
                <a:gd name="T0" fmla="*/ 0 w 47"/>
                <a:gd name="T1" fmla="*/ 0 h 95"/>
                <a:gd name="T2" fmla="*/ 2147483647 w 47"/>
                <a:gd name="T3" fmla="*/ 2147483647 h 95"/>
                <a:gd name="T4" fmla="*/ 0 w 47"/>
                <a:gd name="T5" fmla="*/ 2147483647 h 95"/>
                <a:gd name="T6" fmla="*/ 0 w 47"/>
                <a:gd name="T7" fmla="*/ 0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0" y="0"/>
                  </a:moveTo>
                  <a:lnTo>
                    <a:pt x="47" y="47"/>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123" name="Freeform 125"/>
            <p:cNvSpPr>
              <a:spLocks/>
            </p:cNvSpPr>
            <p:nvPr/>
          </p:nvSpPr>
          <p:spPr bwMode="auto">
            <a:xfrm>
              <a:off x="5800725" y="1693863"/>
              <a:ext cx="74613" cy="150812"/>
            </a:xfrm>
            <a:custGeom>
              <a:avLst/>
              <a:gdLst>
                <a:gd name="T0" fmla="*/ 0 w 47"/>
                <a:gd name="T1" fmla="*/ 0 h 95"/>
                <a:gd name="T2" fmla="*/ 2147483647 w 47"/>
                <a:gd name="T3" fmla="*/ 2147483647 h 95"/>
                <a:gd name="T4" fmla="*/ 0 w 47"/>
                <a:gd name="T5" fmla="*/ 2147483647 h 95"/>
                <a:gd name="T6" fmla="*/ 0 w 47"/>
                <a:gd name="T7" fmla="*/ 0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0" y="0"/>
                  </a:moveTo>
                  <a:lnTo>
                    <a:pt x="47" y="48"/>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124" name="Freeform 126"/>
            <p:cNvSpPr>
              <a:spLocks/>
            </p:cNvSpPr>
            <p:nvPr/>
          </p:nvSpPr>
          <p:spPr bwMode="auto">
            <a:xfrm>
              <a:off x="6069013" y="2620963"/>
              <a:ext cx="387350" cy="76200"/>
            </a:xfrm>
            <a:custGeom>
              <a:avLst/>
              <a:gdLst>
                <a:gd name="T0" fmla="*/ 0 w 244"/>
                <a:gd name="T1" fmla="*/ 0 h 48"/>
                <a:gd name="T2" fmla="*/ 0 w 244"/>
                <a:gd name="T3" fmla="*/ 2147483647 h 48"/>
                <a:gd name="T4" fmla="*/ 2147483647 w 244"/>
                <a:gd name="T5" fmla="*/ 2147483647 h 48"/>
                <a:gd name="T6" fmla="*/ 0 60000 65536"/>
                <a:gd name="T7" fmla="*/ 0 60000 65536"/>
                <a:gd name="T8" fmla="*/ 0 60000 65536"/>
                <a:gd name="T9" fmla="*/ 0 w 244"/>
                <a:gd name="T10" fmla="*/ 0 h 48"/>
                <a:gd name="T11" fmla="*/ 244 w 244"/>
                <a:gd name="T12" fmla="*/ 48 h 48"/>
              </a:gdLst>
              <a:ahLst/>
              <a:cxnLst>
                <a:cxn ang="T6">
                  <a:pos x="T0" y="T1"/>
                </a:cxn>
                <a:cxn ang="T7">
                  <a:pos x="T2" y="T3"/>
                </a:cxn>
                <a:cxn ang="T8">
                  <a:pos x="T4" y="T5"/>
                </a:cxn>
              </a:cxnLst>
              <a:rect l="T9" t="T10" r="T11" b="T12"/>
              <a:pathLst>
                <a:path w="244" h="48">
                  <a:moveTo>
                    <a:pt x="0" y="0"/>
                  </a:moveTo>
                  <a:lnTo>
                    <a:pt x="0" y="48"/>
                  </a:lnTo>
                  <a:lnTo>
                    <a:pt x="244" y="48"/>
                  </a:lnTo>
                </a:path>
              </a:pathLst>
            </a:cu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25" name="Line 127"/>
            <p:cNvSpPr>
              <a:spLocks noChangeShapeType="1"/>
            </p:cNvSpPr>
            <p:nvPr/>
          </p:nvSpPr>
          <p:spPr bwMode="auto">
            <a:xfrm>
              <a:off x="6069013" y="1855788"/>
              <a:ext cx="0" cy="3683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6" name="Line 128"/>
            <p:cNvSpPr>
              <a:spLocks noChangeShapeType="1"/>
            </p:cNvSpPr>
            <p:nvPr/>
          </p:nvSpPr>
          <p:spPr bwMode="auto">
            <a:xfrm>
              <a:off x="6069013" y="1381125"/>
              <a:ext cx="0" cy="190500"/>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7" name="Line 129"/>
            <p:cNvSpPr>
              <a:spLocks noChangeShapeType="1"/>
            </p:cNvSpPr>
            <p:nvPr/>
          </p:nvSpPr>
          <p:spPr bwMode="auto">
            <a:xfrm>
              <a:off x="6456363" y="1968500"/>
              <a:ext cx="0" cy="255588"/>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8" name="Oval 130"/>
            <p:cNvSpPr>
              <a:spLocks noChangeArrowheads="1"/>
            </p:cNvSpPr>
            <p:nvPr/>
          </p:nvSpPr>
          <p:spPr bwMode="auto">
            <a:xfrm>
              <a:off x="6427788" y="2109788"/>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29" name="Line 131"/>
            <p:cNvSpPr>
              <a:spLocks noChangeShapeType="1"/>
            </p:cNvSpPr>
            <p:nvPr/>
          </p:nvSpPr>
          <p:spPr bwMode="auto">
            <a:xfrm>
              <a:off x="6456363" y="2620963"/>
              <a:ext cx="0" cy="193675"/>
            </a:xfrm>
            <a:prstGeom prst="line">
              <a:avLst/>
            </a:prstGeom>
            <a:noFill/>
            <a:ln w="9525">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0" name="Oval 132"/>
            <p:cNvSpPr>
              <a:spLocks noChangeArrowheads="1"/>
            </p:cNvSpPr>
            <p:nvPr/>
          </p:nvSpPr>
          <p:spPr bwMode="auto">
            <a:xfrm>
              <a:off x="6040438" y="2024063"/>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1" name="Oval 133"/>
            <p:cNvSpPr>
              <a:spLocks noChangeArrowheads="1"/>
            </p:cNvSpPr>
            <p:nvPr/>
          </p:nvSpPr>
          <p:spPr bwMode="auto">
            <a:xfrm>
              <a:off x="6040438" y="1354138"/>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2" name="Oval 134"/>
            <p:cNvSpPr>
              <a:spLocks noChangeArrowheads="1"/>
            </p:cNvSpPr>
            <p:nvPr/>
          </p:nvSpPr>
          <p:spPr bwMode="auto">
            <a:xfrm>
              <a:off x="5710238" y="1354138"/>
              <a:ext cx="57150" cy="57150"/>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3" name="Oval 135"/>
            <p:cNvSpPr>
              <a:spLocks noChangeArrowheads="1"/>
            </p:cNvSpPr>
            <p:nvPr/>
          </p:nvSpPr>
          <p:spPr bwMode="auto">
            <a:xfrm>
              <a:off x="6427788" y="2673350"/>
              <a:ext cx="57150" cy="55563"/>
            </a:xfrm>
            <a:prstGeom prst="ellipse">
              <a:avLst/>
            </a:prstGeom>
            <a:solidFill>
              <a:schemeClr val="tx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4" name="Line 136"/>
            <p:cNvSpPr>
              <a:spLocks noChangeShapeType="1"/>
            </p:cNvSpPr>
            <p:nvPr/>
          </p:nvSpPr>
          <p:spPr bwMode="auto">
            <a:xfrm>
              <a:off x="6400800" y="2814638"/>
              <a:ext cx="112713" cy="0"/>
            </a:xfrm>
            <a:prstGeom prst="line">
              <a:avLst/>
            </a:prstGeom>
            <a:noFill/>
            <a:ln w="11113">
              <a:solidFill>
                <a:schemeClr val="tx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5" name="Line 137"/>
            <p:cNvSpPr>
              <a:spLocks noChangeShapeType="1"/>
            </p:cNvSpPr>
            <p:nvPr/>
          </p:nvSpPr>
          <p:spPr bwMode="auto">
            <a:xfrm flipV="1">
              <a:off x="5937250" y="1693863"/>
              <a:ext cx="0" cy="150812"/>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6" name="Freeform 138"/>
            <p:cNvSpPr>
              <a:spLocks/>
            </p:cNvSpPr>
            <p:nvPr/>
          </p:nvSpPr>
          <p:spPr bwMode="auto">
            <a:xfrm>
              <a:off x="6105525" y="1733550"/>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4"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37" name="Line 139"/>
            <p:cNvSpPr>
              <a:spLocks noChangeShapeType="1"/>
            </p:cNvSpPr>
            <p:nvPr/>
          </p:nvSpPr>
          <p:spPr bwMode="auto">
            <a:xfrm flipH="1">
              <a:off x="6099175" y="1727200"/>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8" name="Freeform 140"/>
            <p:cNvSpPr>
              <a:spLocks/>
            </p:cNvSpPr>
            <p:nvPr/>
          </p:nvSpPr>
          <p:spPr bwMode="auto">
            <a:xfrm>
              <a:off x="6069013" y="1638300"/>
              <a:ext cx="74612" cy="263525"/>
            </a:xfrm>
            <a:custGeom>
              <a:avLst/>
              <a:gdLst>
                <a:gd name="T0" fmla="*/ 0 w 47"/>
                <a:gd name="T1" fmla="*/ 0 h 166"/>
                <a:gd name="T2" fmla="*/ 2147483647 w 47"/>
                <a:gd name="T3" fmla="*/ 0 h 166"/>
                <a:gd name="T4" fmla="*/ 2147483647 w 47"/>
                <a:gd name="T5" fmla="*/ 2147483647 h 166"/>
                <a:gd name="T6" fmla="*/ 0 w 47"/>
                <a:gd name="T7" fmla="*/ 2147483647 h 166"/>
                <a:gd name="T8" fmla="*/ 0 60000 65536"/>
                <a:gd name="T9" fmla="*/ 0 60000 65536"/>
                <a:gd name="T10" fmla="*/ 0 60000 65536"/>
                <a:gd name="T11" fmla="*/ 0 60000 65536"/>
                <a:gd name="T12" fmla="*/ 0 w 47"/>
                <a:gd name="T13" fmla="*/ 0 h 166"/>
                <a:gd name="T14" fmla="*/ 47 w 47"/>
                <a:gd name="T15" fmla="*/ 166 h 166"/>
              </a:gdLst>
              <a:ahLst/>
              <a:cxnLst>
                <a:cxn ang="T8">
                  <a:pos x="T0" y="T1"/>
                </a:cxn>
                <a:cxn ang="T9">
                  <a:pos x="T2" y="T3"/>
                </a:cxn>
                <a:cxn ang="T10">
                  <a:pos x="T4" y="T5"/>
                </a:cxn>
                <a:cxn ang="T11">
                  <a:pos x="T6" y="T7"/>
                </a:cxn>
              </a:cxnLst>
              <a:rect l="T12" t="T13" r="T14" b="T15"/>
              <a:pathLst>
                <a:path w="47" h="166">
                  <a:moveTo>
                    <a:pt x="0" y="0"/>
                  </a:moveTo>
                  <a:lnTo>
                    <a:pt x="47" y="0"/>
                  </a:lnTo>
                  <a:lnTo>
                    <a:pt x="47" y="166"/>
                  </a:lnTo>
                  <a:lnTo>
                    <a:pt x="0" y="166"/>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39" name="Line 141"/>
            <p:cNvSpPr>
              <a:spLocks noChangeShapeType="1"/>
            </p:cNvSpPr>
            <p:nvPr/>
          </p:nvSpPr>
          <p:spPr bwMode="auto">
            <a:xfrm flipH="1">
              <a:off x="5889625" y="1770063"/>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0" name="Freeform 142"/>
            <p:cNvSpPr>
              <a:spLocks/>
            </p:cNvSpPr>
            <p:nvPr/>
          </p:nvSpPr>
          <p:spPr bwMode="auto">
            <a:xfrm>
              <a:off x="5973763" y="1571625"/>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7"/>
                  </a:lnTo>
                  <a:lnTo>
                    <a:pt x="0" y="77"/>
                  </a:lnTo>
                  <a:lnTo>
                    <a:pt x="0" y="172"/>
                  </a:lnTo>
                  <a:lnTo>
                    <a:pt x="60" y="172"/>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1" name="Freeform 143"/>
            <p:cNvSpPr>
              <a:spLocks/>
            </p:cNvSpPr>
            <p:nvPr/>
          </p:nvSpPr>
          <p:spPr bwMode="auto">
            <a:xfrm>
              <a:off x="6013450" y="1803400"/>
              <a:ext cx="55563" cy="84138"/>
            </a:xfrm>
            <a:custGeom>
              <a:avLst/>
              <a:gdLst>
                <a:gd name="T0" fmla="*/ 0 w 35"/>
                <a:gd name="T1" fmla="*/ 2147483647 h 53"/>
                <a:gd name="T2" fmla="*/ 2147483647 w 35"/>
                <a:gd name="T3" fmla="*/ 2147483647 h 53"/>
                <a:gd name="T4" fmla="*/ 0 w 35"/>
                <a:gd name="T5" fmla="*/ 0 h 53"/>
                <a:gd name="T6" fmla="*/ 0 w 35"/>
                <a:gd name="T7" fmla="*/ 2147483647 h 53"/>
                <a:gd name="T8" fmla="*/ 0 60000 65536"/>
                <a:gd name="T9" fmla="*/ 0 60000 65536"/>
                <a:gd name="T10" fmla="*/ 0 60000 65536"/>
                <a:gd name="T11" fmla="*/ 0 60000 65536"/>
                <a:gd name="T12" fmla="*/ 0 w 35"/>
                <a:gd name="T13" fmla="*/ 0 h 53"/>
                <a:gd name="T14" fmla="*/ 35 w 35"/>
                <a:gd name="T15" fmla="*/ 53 h 53"/>
              </a:gdLst>
              <a:ahLst/>
              <a:cxnLst>
                <a:cxn ang="T8">
                  <a:pos x="T0" y="T1"/>
                </a:cxn>
                <a:cxn ang="T9">
                  <a:pos x="T2" y="T3"/>
                </a:cxn>
                <a:cxn ang="T10">
                  <a:pos x="T4" y="T5"/>
                </a:cxn>
                <a:cxn ang="T11">
                  <a:pos x="T6" y="T7"/>
                </a:cxn>
              </a:cxnLst>
              <a:rect l="T12" t="T13" r="T14" b="T15"/>
              <a:pathLst>
                <a:path w="35" h="53">
                  <a:moveTo>
                    <a:pt x="0" y="53"/>
                  </a:moveTo>
                  <a:lnTo>
                    <a:pt x="35" y="26"/>
                  </a:lnTo>
                  <a:lnTo>
                    <a:pt x="0" y="0"/>
                  </a:lnTo>
                  <a:lnTo>
                    <a:pt x="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42" name="Oval 144"/>
            <p:cNvSpPr>
              <a:spLocks noChangeArrowheads="1"/>
            </p:cNvSpPr>
            <p:nvPr/>
          </p:nvSpPr>
          <p:spPr bwMode="auto">
            <a:xfrm>
              <a:off x="6046788" y="1614488"/>
              <a:ext cx="44450" cy="460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3" name="Oval 145"/>
            <p:cNvSpPr>
              <a:spLocks noChangeArrowheads="1"/>
            </p:cNvSpPr>
            <p:nvPr/>
          </p:nvSpPr>
          <p:spPr bwMode="auto">
            <a:xfrm>
              <a:off x="6046788" y="1879600"/>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4" name="Line 146"/>
            <p:cNvSpPr>
              <a:spLocks noChangeShapeType="1"/>
            </p:cNvSpPr>
            <p:nvPr/>
          </p:nvSpPr>
          <p:spPr bwMode="auto">
            <a:xfrm flipV="1">
              <a:off x="6324600" y="1693863"/>
              <a:ext cx="0" cy="150812"/>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5" name="Freeform 147"/>
            <p:cNvSpPr>
              <a:spLocks/>
            </p:cNvSpPr>
            <p:nvPr/>
          </p:nvSpPr>
          <p:spPr bwMode="auto">
            <a:xfrm>
              <a:off x="6492875" y="1733550"/>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5"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6" name="Line 148"/>
            <p:cNvSpPr>
              <a:spLocks noChangeShapeType="1"/>
            </p:cNvSpPr>
            <p:nvPr/>
          </p:nvSpPr>
          <p:spPr bwMode="auto">
            <a:xfrm flipH="1">
              <a:off x="6486525" y="1727200"/>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7" name="Freeform 149"/>
            <p:cNvSpPr>
              <a:spLocks/>
            </p:cNvSpPr>
            <p:nvPr/>
          </p:nvSpPr>
          <p:spPr bwMode="auto">
            <a:xfrm>
              <a:off x="6456363" y="1638300"/>
              <a:ext cx="76200" cy="263525"/>
            </a:xfrm>
            <a:custGeom>
              <a:avLst/>
              <a:gdLst>
                <a:gd name="T0" fmla="*/ 0 w 48"/>
                <a:gd name="T1" fmla="*/ 0 h 166"/>
                <a:gd name="T2" fmla="*/ 2147483647 w 48"/>
                <a:gd name="T3" fmla="*/ 0 h 166"/>
                <a:gd name="T4" fmla="*/ 2147483647 w 48"/>
                <a:gd name="T5" fmla="*/ 2147483647 h 166"/>
                <a:gd name="T6" fmla="*/ 0 w 48"/>
                <a:gd name="T7" fmla="*/ 2147483647 h 166"/>
                <a:gd name="T8" fmla="*/ 0 60000 65536"/>
                <a:gd name="T9" fmla="*/ 0 60000 65536"/>
                <a:gd name="T10" fmla="*/ 0 60000 65536"/>
                <a:gd name="T11" fmla="*/ 0 60000 65536"/>
                <a:gd name="T12" fmla="*/ 0 w 48"/>
                <a:gd name="T13" fmla="*/ 0 h 166"/>
                <a:gd name="T14" fmla="*/ 48 w 48"/>
                <a:gd name="T15" fmla="*/ 166 h 166"/>
              </a:gdLst>
              <a:ahLst/>
              <a:cxnLst>
                <a:cxn ang="T8">
                  <a:pos x="T0" y="T1"/>
                </a:cxn>
                <a:cxn ang="T9">
                  <a:pos x="T2" y="T3"/>
                </a:cxn>
                <a:cxn ang="T10">
                  <a:pos x="T4" y="T5"/>
                </a:cxn>
                <a:cxn ang="T11">
                  <a:pos x="T6" y="T7"/>
                </a:cxn>
              </a:cxnLst>
              <a:rect l="T12" t="T13" r="T14" b="T15"/>
              <a:pathLst>
                <a:path w="48" h="166">
                  <a:moveTo>
                    <a:pt x="0" y="0"/>
                  </a:moveTo>
                  <a:lnTo>
                    <a:pt x="48" y="0"/>
                  </a:lnTo>
                  <a:lnTo>
                    <a:pt x="48" y="166"/>
                  </a:lnTo>
                  <a:lnTo>
                    <a:pt x="0" y="166"/>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8" name="Line 150"/>
            <p:cNvSpPr>
              <a:spLocks noChangeShapeType="1"/>
            </p:cNvSpPr>
            <p:nvPr/>
          </p:nvSpPr>
          <p:spPr bwMode="auto">
            <a:xfrm flipH="1">
              <a:off x="6276975" y="1770063"/>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9" name="Freeform 151"/>
            <p:cNvSpPr>
              <a:spLocks/>
            </p:cNvSpPr>
            <p:nvPr/>
          </p:nvSpPr>
          <p:spPr bwMode="auto">
            <a:xfrm>
              <a:off x="6361113" y="1571625"/>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7"/>
                  </a:lnTo>
                  <a:lnTo>
                    <a:pt x="0" y="77"/>
                  </a:lnTo>
                  <a:lnTo>
                    <a:pt x="0" y="172"/>
                  </a:lnTo>
                  <a:lnTo>
                    <a:pt x="60" y="172"/>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0" name="Freeform 152"/>
            <p:cNvSpPr>
              <a:spLocks/>
            </p:cNvSpPr>
            <p:nvPr/>
          </p:nvSpPr>
          <p:spPr bwMode="auto">
            <a:xfrm>
              <a:off x="6400800" y="1803400"/>
              <a:ext cx="55563" cy="84138"/>
            </a:xfrm>
            <a:custGeom>
              <a:avLst/>
              <a:gdLst>
                <a:gd name="T0" fmla="*/ 0 w 35"/>
                <a:gd name="T1" fmla="*/ 2147483647 h 53"/>
                <a:gd name="T2" fmla="*/ 2147483647 w 35"/>
                <a:gd name="T3" fmla="*/ 2147483647 h 53"/>
                <a:gd name="T4" fmla="*/ 0 w 35"/>
                <a:gd name="T5" fmla="*/ 0 h 53"/>
                <a:gd name="T6" fmla="*/ 0 w 35"/>
                <a:gd name="T7" fmla="*/ 2147483647 h 53"/>
                <a:gd name="T8" fmla="*/ 0 60000 65536"/>
                <a:gd name="T9" fmla="*/ 0 60000 65536"/>
                <a:gd name="T10" fmla="*/ 0 60000 65536"/>
                <a:gd name="T11" fmla="*/ 0 60000 65536"/>
                <a:gd name="T12" fmla="*/ 0 w 35"/>
                <a:gd name="T13" fmla="*/ 0 h 53"/>
                <a:gd name="T14" fmla="*/ 35 w 35"/>
                <a:gd name="T15" fmla="*/ 53 h 53"/>
              </a:gdLst>
              <a:ahLst/>
              <a:cxnLst>
                <a:cxn ang="T8">
                  <a:pos x="T0" y="T1"/>
                </a:cxn>
                <a:cxn ang="T9">
                  <a:pos x="T2" y="T3"/>
                </a:cxn>
                <a:cxn ang="T10">
                  <a:pos x="T4" y="T5"/>
                </a:cxn>
                <a:cxn ang="T11">
                  <a:pos x="T6" y="T7"/>
                </a:cxn>
              </a:cxnLst>
              <a:rect l="T12" t="T13" r="T14" b="T15"/>
              <a:pathLst>
                <a:path w="35" h="53">
                  <a:moveTo>
                    <a:pt x="0" y="53"/>
                  </a:moveTo>
                  <a:lnTo>
                    <a:pt x="35" y="26"/>
                  </a:lnTo>
                  <a:lnTo>
                    <a:pt x="0" y="0"/>
                  </a:lnTo>
                  <a:lnTo>
                    <a:pt x="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51" name="Oval 153"/>
            <p:cNvSpPr>
              <a:spLocks noChangeArrowheads="1"/>
            </p:cNvSpPr>
            <p:nvPr/>
          </p:nvSpPr>
          <p:spPr bwMode="auto">
            <a:xfrm>
              <a:off x="6434138" y="1614488"/>
              <a:ext cx="46037" cy="46037"/>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2" name="Oval 154"/>
            <p:cNvSpPr>
              <a:spLocks noChangeArrowheads="1"/>
            </p:cNvSpPr>
            <p:nvPr/>
          </p:nvSpPr>
          <p:spPr bwMode="auto">
            <a:xfrm>
              <a:off x="6434138" y="1879600"/>
              <a:ext cx="46037"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3" name="Line 155"/>
            <p:cNvSpPr>
              <a:spLocks noChangeShapeType="1"/>
            </p:cNvSpPr>
            <p:nvPr/>
          </p:nvSpPr>
          <p:spPr bwMode="auto">
            <a:xfrm flipV="1">
              <a:off x="5937250" y="2346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4" name="Freeform 156"/>
            <p:cNvSpPr>
              <a:spLocks/>
            </p:cNvSpPr>
            <p:nvPr/>
          </p:nvSpPr>
          <p:spPr bwMode="auto">
            <a:xfrm>
              <a:off x="6105525" y="2386013"/>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4"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5" name="Line 157"/>
            <p:cNvSpPr>
              <a:spLocks noChangeShapeType="1"/>
            </p:cNvSpPr>
            <p:nvPr/>
          </p:nvSpPr>
          <p:spPr bwMode="auto">
            <a:xfrm flipH="1">
              <a:off x="6099175" y="2379663"/>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6" name="Freeform 158"/>
            <p:cNvSpPr>
              <a:spLocks/>
            </p:cNvSpPr>
            <p:nvPr/>
          </p:nvSpPr>
          <p:spPr bwMode="auto">
            <a:xfrm>
              <a:off x="6069013" y="2289175"/>
              <a:ext cx="74612" cy="265113"/>
            </a:xfrm>
            <a:custGeom>
              <a:avLst/>
              <a:gdLst>
                <a:gd name="T0" fmla="*/ 0 w 47"/>
                <a:gd name="T1" fmla="*/ 0 h 167"/>
                <a:gd name="T2" fmla="*/ 2147483647 w 47"/>
                <a:gd name="T3" fmla="*/ 0 h 167"/>
                <a:gd name="T4" fmla="*/ 2147483647 w 47"/>
                <a:gd name="T5" fmla="*/ 2147483647 h 167"/>
                <a:gd name="T6" fmla="*/ 0 w 47"/>
                <a:gd name="T7" fmla="*/ 2147483647 h 167"/>
                <a:gd name="T8" fmla="*/ 0 60000 65536"/>
                <a:gd name="T9" fmla="*/ 0 60000 65536"/>
                <a:gd name="T10" fmla="*/ 0 60000 65536"/>
                <a:gd name="T11" fmla="*/ 0 60000 65536"/>
                <a:gd name="T12" fmla="*/ 0 w 47"/>
                <a:gd name="T13" fmla="*/ 0 h 167"/>
                <a:gd name="T14" fmla="*/ 47 w 47"/>
                <a:gd name="T15" fmla="*/ 167 h 167"/>
              </a:gdLst>
              <a:ahLst/>
              <a:cxnLst>
                <a:cxn ang="T8">
                  <a:pos x="T0" y="T1"/>
                </a:cxn>
                <a:cxn ang="T9">
                  <a:pos x="T2" y="T3"/>
                </a:cxn>
                <a:cxn ang="T10">
                  <a:pos x="T4" y="T5"/>
                </a:cxn>
                <a:cxn ang="T11">
                  <a:pos x="T6" y="T7"/>
                </a:cxn>
              </a:cxnLst>
              <a:rect l="T12" t="T13" r="T14" b="T15"/>
              <a:pathLst>
                <a:path w="47" h="167">
                  <a:moveTo>
                    <a:pt x="0" y="0"/>
                  </a:moveTo>
                  <a:lnTo>
                    <a:pt x="47" y="0"/>
                  </a:lnTo>
                  <a:lnTo>
                    <a:pt x="47"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7" name="Line 159"/>
            <p:cNvSpPr>
              <a:spLocks noChangeShapeType="1"/>
            </p:cNvSpPr>
            <p:nvPr/>
          </p:nvSpPr>
          <p:spPr bwMode="auto">
            <a:xfrm flipH="1">
              <a:off x="5889625" y="2422525"/>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8" name="Freeform 160"/>
            <p:cNvSpPr>
              <a:spLocks/>
            </p:cNvSpPr>
            <p:nvPr/>
          </p:nvSpPr>
          <p:spPr bwMode="auto">
            <a:xfrm>
              <a:off x="5973763" y="2224088"/>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7"/>
                  </a:lnTo>
                  <a:lnTo>
                    <a:pt x="0" y="77"/>
                  </a:lnTo>
                  <a:lnTo>
                    <a:pt x="0" y="172"/>
                  </a:lnTo>
                  <a:lnTo>
                    <a:pt x="60" y="172"/>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9" name="Freeform 161"/>
            <p:cNvSpPr>
              <a:spLocks/>
            </p:cNvSpPr>
            <p:nvPr/>
          </p:nvSpPr>
          <p:spPr bwMode="auto">
            <a:xfrm>
              <a:off x="6013450" y="2455863"/>
              <a:ext cx="55563" cy="82550"/>
            </a:xfrm>
            <a:custGeom>
              <a:avLst/>
              <a:gdLst>
                <a:gd name="T0" fmla="*/ 0 w 35"/>
                <a:gd name="T1" fmla="*/ 2147483647 h 52"/>
                <a:gd name="T2" fmla="*/ 2147483647 w 35"/>
                <a:gd name="T3" fmla="*/ 2147483647 h 52"/>
                <a:gd name="T4" fmla="*/ 0 w 35"/>
                <a:gd name="T5" fmla="*/ 0 h 52"/>
                <a:gd name="T6" fmla="*/ 0 w 35"/>
                <a:gd name="T7" fmla="*/ 2147483647 h 52"/>
                <a:gd name="T8" fmla="*/ 0 60000 65536"/>
                <a:gd name="T9" fmla="*/ 0 60000 65536"/>
                <a:gd name="T10" fmla="*/ 0 60000 65536"/>
                <a:gd name="T11" fmla="*/ 0 60000 65536"/>
                <a:gd name="T12" fmla="*/ 0 w 35"/>
                <a:gd name="T13" fmla="*/ 0 h 52"/>
                <a:gd name="T14" fmla="*/ 35 w 35"/>
                <a:gd name="T15" fmla="*/ 52 h 52"/>
              </a:gdLst>
              <a:ahLst/>
              <a:cxnLst>
                <a:cxn ang="T8">
                  <a:pos x="T0" y="T1"/>
                </a:cxn>
                <a:cxn ang="T9">
                  <a:pos x="T2" y="T3"/>
                </a:cxn>
                <a:cxn ang="T10">
                  <a:pos x="T4" y="T5"/>
                </a:cxn>
                <a:cxn ang="T11">
                  <a:pos x="T6" y="T7"/>
                </a:cxn>
              </a:cxnLst>
              <a:rect l="T12" t="T13" r="T14" b="T15"/>
              <a:pathLst>
                <a:path w="35" h="52">
                  <a:moveTo>
                    <a:pt x="0" y="52"/>
                  </a:moveTo>
                  <a:lnTo>
                    <a:pt x="35"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60" name="Oval 162"/>
            <p:cNvSpPr>
              <a:spLocks noChangeArrowheads="1"/>
            </p:cNvSpPr>
            <p:nvPr/>
          </p:nvSpPr>
          <p:spPr bwMode="auto">
            <a:xfrm>
              <a:off x="6046788" y="2266950"/>
              <a:ext cx="44450"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1" name="Oval 163"/>
            <p:cNvSpPr>
              <a:spLocks noChangeArrowheads="1"/>
            </p:cNvSpPr>
            <p:nvPr/>
          </p:nvSpPr>
          <p:spPr bwMode="auto">
            <a:xfrm>
              <a:off x="6046788" y="2530475"/>
              <a:ext cx="44450"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2" name="Line 164"/>
            <p:cNvSpPr>
              <a:spLocks noChangeShapeType="1"/>
            </p:cNvSpPr>
            <p:nvPr/>
          </p:nvSpPr>
          <p:spPr bwMode="auto">
            <a:xfrm flipV="1">
              <a:off x="6324600" y="2346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3" name="Freeform 165"/>
            <p:cNvSpPr>
              <a:spLocks/>
            </p:cNvSpPr>
            <p:nvPr/>
          </p:nvSpPr>
          <p:spPr bwMode="auto">
            <a:xfrm>
              <a:off x="6492875" y="2386013"/>
              <a:ext cx="79375" cy="73025"/>
            </a:xfrm>
            <a:custGeom>
              <a:avLst/>
              <a:gdLst>
                <a:gd name="T0" fmla="*/ 2147483647 w 50"/>
                <a:gd name="T1" fmla="*/ 2147483647 h 46"/>
                <a:gd name="T2" fmla="*/ 2147483647 w 50"/>
                <a:gd name="T3" fmla="*/ 0 h 46"/>
                <a:gd name="T4" fmla="*/ 0 w 50"/>
                <a:gd name="T5" fmla="*/ 2147483647 h 46"/>
                <a:gd name="T6" fmla="*/ 2147483647 w 50"/>
                <a:gd name="T7" fmla="*/ 2147483647 h 46"/>
                <a:gd name="T8" fmla="*/ 0 60000 65536"/>
                <a:gd name="T9" fmla="*/ 0 60000 65536"/>
                <a:gd name="T10" fmla="*/ 0 60000 65536"/>
                <a:gd name="T11" fmla="*/ 0 60000 65536"/>
                <a:gd name="T12" fmla="*/ 0 w 50"/>
                <a:gd name="T13" fmla="*/ 0 h 46"/>
                <a:gd name="T14" fmla="*/ 50 w 50"/>
                <a:gd name="T15" fmla="*/ 46 h 46"/>
              </a:gdLst>
              <a:ahLst/>
              <a:cxnLst>
                <a:cxn ang="T8">
                  <a:pos x="T0" y="T1"/>
                </a:cxn>
                <a:cxn ang="T9">
                  <a:pos x="T2" y="T3"/>
                </a:cxn>
                <a:cxn ang="T10">
                  <a:pos x="T4" y="T5"/>
                </a:cxn>
                <a:cxn ang="T11">
                  <a:pos x="T6" y="T7"/>
                </a:cxn>
              </a:cxnLst>
              <a:rect l="T12" t="T13" r="T14" b="T15"/>
              <a:pathLst>
                <a:path w="50" h="46">
                  <a:moveTo>
                    <a:pt x="50" y="46"/>
                  </a:moveTo>
                  <a:lnTo>
                    <a:pt x="25" y="0"/>
                  </a:lnTo>
                  <a:lnTo>
                    <a:pt x="0" y="46"/>
                  </a:lnTo>
                  <a:lnTo>
                    <a:pt x="50"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4" name="Line 166"/>
            <p:cNvSpPr>
              <a:spLocks noChangeShapeType="1"/>
            </p:cNvSpPr>
            <p:nvPr/>
          </p:nvSpPr>
          <p:spPr bwMode="auto">
            <a:xfrm flipH="1">
              <a:off x="6486525" y="2379663"/>
              <a:ext cx="92075"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5" name="Freeform 167"/>
            <p:cNvSpPr>
              <a:spLocks/>
            </p:cNvSpPr>
            <p:nvPr/>
          </p:nvSpPr>
          <p:spPr bwMode="auto">
            <a:xfrm>
              <a:off x="6456363" y="2289175"/>
              <a:ext cx="76200" cy="265113"/>
            </a:xfrm>
            <a:custGeom>
              <a:avLst/>
              <a:gdLst>
                <a:gd name="T0" fmla="*/ 0 w 48"/>
                <a:gd name="T1" fmla="*/ 0 h 167"/>
                <a:gd name="T2" fmla="*/ 2147483647 w 48"/>
                <a:gd name="T3" fmla="*/ 0 h 167"/>
                <a:gd name="T4" fmla="*/ 2147483647 w 48"/>
                <a:gd name="T5" fmla="*/ 2147483647 h 167"/>
                <a:gd name="T6" fmla="*/ 0 w 48"/>
                <a:gd name="T7" fmla="*/ 2147483647 h 167"/>
                <a:gd name="T8" fmla="*/ 0 60000 65536"/>
                <a:gd name="T9" fmla="*/ 0 60000 65536"/>
                <a:gd name="T10" fmla="*/ 0 60000 65536"/>
                <a:gd name="T11" fmla="*/ 0 60000 65536"/>
                <a:gd name="T12" fmla="*/ 0 w 48"/>
                <a:gd name="T13" fmla="*/ 0 h 167"/>
                <a:gd name="T14" fmla="*/ 48 w 48"/>
                <a:gd name="T15" fmla="*/ 167 h 167"/>
              </a:gdLst>
              <a:ahLst/>
              <a:cxnLst>
                <a:cxn ang="T8">
                  <a:pos x="T0" y="T1"/>
                </a:cxn>
                <a:cxn ang="T9">
                  <a:pos x="T2" y="T3"/>
                </a:cxn>
                <a:cxn ang="T10">
                  <a:pos x="T4" y="T5"/>
                </a:cxn>
                <a:cxn ang="T11">
                  <a:pos x="T6" y="T7"/>
                </a:cxn>
              </a:cxnLst>
              <a:rect l="T12" t="T13" r="T14" b="T15"/>
              <a:pathLst>
                <a:path w="48" h="167">
                  <a:moveTo>
                    <a:pt x="0" y="0"/>
                  </a:moveTo>
                  <a:lnTo>
                    <a:pt x="48" y="0"/>
                  </a:lnTo>
                  <a:lnTo>
                    <a:pt x="48"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6" name="Line 168"/>
            <p:cNvSpPr>
              <a:spLocks noChangeShapeType="1"/>
            </p:cNvSpPr>
            <p:nvPr/>
          </p:nvSpPr>
          <p:spPr bwMode="auto">
            <a:xfrm flipH="1">
              <a:off x="6276975" y="2422525"/>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7" name="Freeform 169"/>
            <p:cNvSpPr>
              <a:spLocks/>
            </p:cNvSpPr>
            <p:nvPr/>
          </p:nvSpPr>
          <p:spPr bwMode="auto">
            <a:xfrm>
              <a:off x="6361113" y="2224088"/>
              <a:ext cx="95250" cy="396875"/>
            </a:xfrm>
            <a:custGeom>
              <a:avLst/>
              <a:gdLst>
                <a:gd name="T0" fmla="*/ 2147483647 w 60"/>
                <a:gd name="T1" fmla="*/ 0 h 250"/>
                <a:gd name="T2" fmla="*/ 2147483647 w 60"/>
                <a:gd name="T3" fmla="*/ 2147483647 h 250"/>
                <a:gd name="T4" fmla="*/ 0 w 60"/>
                <a:gd name="T5" fmla="*/ 2147483647 h 250"/>
                <a:gd name="T6" fmla="*/ 0 w 60"/>
                <a:gd name="T7" fmla="*/ 2147483647 h 250"/>
                <a:gd name="T8" fmla="*/ 2147483647 w 60"/>
                <a:gd name="T9" fmla="*/ 2147483647 h 250"/>
                <a:gd name="T10" fmla="*/ 2147483647 w 60"/>
                <a:gd name="T11" fmla="*/ 2147483647 h 250"/>
                <a:gd name="T12" fmla="*/ 0 60000 65536"/>
                <a:gd name="T13" fmla="*/ 0 60000 65536"/>
                <a:gd name="T14" fmla="*/ 0 60000 65536"/>
                <a:gd name="T15" fmla="*/ 0 60000 65536"/>
                <a:gd name="T16" fmla="*/ 0 60000 65536"/>
                <a:gd name="T17" fmla="*/ 0 60000 65536"/>
                <a:gd name="T18" fmla="*/ 0 w 60"/>
                <a:gd name="T19" fmla="*/ 0 h 250"/>
                <a:gd name="T20" fmla="*/ 60 w 60"/>
                <a:gd name="T21" fmla="*/ 250 h 250"/>
              </a:gdLst>
              <a:ahLst/>
              <a:cxnLst>
                <a:cxn ang="T12">
                  <a:pos x="T0" y="T1"/>
                </a:cxn>
                <a:cxn ang="T13">
                  <a:pos x="T2" y="T3"/>
                </a:cxn>
                <a:cxn ang="T14">
                  <a:pos x="T4" y="T5"/>
                </a:cxn>
                <a:cxn ang="T15">
                  <a:pos x="T6" y="T7"/>
                </a:cxn>
                <a:cxn ang="T16">
                  <a:pos x="T8" y="T9"/>
                </a:cxn>
                <a:cxn ang="T17">
                  <a:pos x="T10" y="T11"/>
                </a:cxn>
              </a:cxnLst>
              <a:rect l="T18" t="T19" r="T20" b="T21"/>
              <a:pathLst>
                <a:path w="60" h="250">
                  <a:moveTo>
                    <a:pt x="60" y="0"/>
                  </a:moveTo>
                  <a:lnTo>
                    <a:pt x="60" y="77"/>
                  </a:lnTo>
                  <a:lnTo>
                    <a:pt x="0" y="77"/>
                  </a:lnTo>
                  <a:lnTo>
                    <a:pt x="0" y="172"/>
                  </a:lnTo>
                  <a:lnTo>
                    <a:pt x="60" y="172"/>
                  </a:lnTo>
                  <a:lnTo>
                    <a:pt x="60" y="25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8" name="Freeform 170"/>
            <p:cNvSpPr>
              <a:spLocks/>
            </p:cNvSpPr>
            <p:nvPr/>
          </p:nvSpPr>
          <p:spPr bwMode="auto">
            <a:xfrm>
              <a:off x="6400800" y="2455863"/>
              <a:ext cx="55563" cy="82550"/>
            </a:xfrm>
            <a:custGeom>
              <a:avLst/>
              <a:gdLst>
                <a:gd name="T0" fmla="*/ 0 w 35"/>
                <a:gd name="T1" fmla="*/ 2147483647 h 52"/>
                <a:gd name="T2" fmla="*/ 2147483647 w 35"/>
                <a:gd name="T3" fmla="*/ 2147483647 h 52"/>
                <a:gd name="T4" fmla="*/ 0 w 35"/>
                <a:gd name="T5" fmla="*/ 0 h 52"/>
                <a:gd name="T6" fmla="*/ 0 w 35"/>
                <a:gd name="T7" fmla="*/ 2147483647 h 52"/>
                <a:gd name="T8" fmla="*/ 0 60000 65536"/>
                <a:gd name="T9" fmla="*/ 0 60000 65536"/>
                <a:gd name="T10" fmla="*/ 0 60000 65536"/>
                <a:gd name="T11" fmla="*/ 0 60000 65536"/>
                <a:gd name="T12" fmla="*/ 0 w 35"/>
                <a:gd name="T13" fmla="*/ 0 h 52"/>
                <a:gd name="T14" fmla="*/ 35 w 35"/>
                <a:gd name="T15" fmla="*/ 52 h 52"/>
              </a:gdLst>
              <a:ahLst/>
              <a:cxnLst>
                <a:cxn ang="T8">
                  <a:pos x="T0" y="T1"/>
                </a:cxn>
                <a:cxn ang="T9">
                  <a:pos x="T2" y="T3"/>
                </a:cxn>
                <a:cxn ang="T10">
                  <a:pos x="T4" y="T5"/>
                </a:cxn>
                <a:cxn ang="T11">
                  <a:pos x="T6" y="T7"/>
                </a:cxn>
              </a:cxnLst>
              <a:rect l="T12" t="T13" r="T14" b="T15"/>
              <a:pathLst>
                <a:path w="35" h="52">
                  <a:moveTo>
                    <a:pt x="0" y="52"/>
                  </a:moveTo>
                  <a:lnTo>
                    <a:pt x="35"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69" name="Oval 171"/>
            <p:cNvSpPr>
              <a:spLocks noChangeArrowheads="1"/>
            </p:cNvSpPr>
            <p:nvPr/>
          </p:nvSpPr>
          <p:spPr bwMode="auto">
            <a:xfrm>
              <a:off x="6434138" y="2266950"/>
              <a:ext cx="46037"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0" name="Oval 172"/>
            <p:cNvSpPr>
              <a:spLocks noChangeArrowheads="1"/>
            </p:cNvSpPr>
            <p:nvPr/>
          </p:nvSpPr>
          <p:spPr bwMode="auto">
            <a:xfrm>
              <a:off x="6434138" y="2530475"/>
              <a:ext cx="46037"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1" name="Line 173"/>
            <p:cNvSpPr>
              <a:spLocks noChangeShapeType="1"/>
            </p:cNvSpPr>
            <p:nvPr/>
          </p:nvSpPr>
          <p:spPr bwMode="auto">
            <a:xfrm flipV="1">
              <a:off x="6381750" y="4378325"/>
              <a:ext cx="0" cy="1508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2" name="Freeform 174"/>
            <p:cNvSpPr>
              <a:spLocks/>
            </p:cNvSpPr>
            <p:nvPr/>
          </p:nvSpPr>
          <p:spPr bwMode="auto">
            <a:xfrm>
              <a:off x="6550025" y="4418013"/>
              <a:ext cx="77788" cy="73025"/>
            </a:xfrm>
            <a:custGeom>
              <a:avLst/>
              <a:gdLst>
                <a:gd name="T0" fmla="*/ 2147483647 w 49"/>
                <a:gd name="T1" fmla="*/ 2147483647 h 46"/>
                <a:gd name="T2" fmla="*/ 2147483647 w 49"/>
                <a:gd name="T3" fmla="*/ 0 h 46"/>
                <a:gd name="T4" fmla="*/ 0 w 49"/>
                <a:gd name="T5" fmla="*/ 2147483647 h 46"/>
                <a:gd name="T6" fmla="*/ 2147483647 w 49"/>
                <a:gd name="T7" fmla="*/ 2147483647 h 46"/>
                <a:gd name="T8" fmla="*/ 0 60000 65536"/>
                <a:gd name="T9" fmla="*/ 0 60000 65536"/>
                <a:gd name="T10" fmla="*/ 0 60000 65536"/>
                <a:gd name="T11" fmla="*/ 0 60000 65536"/>
                <a:gd name="T12" fmla="*/ 0 w 49"/>
                <a:gd name="T13" fmla="*/ 0 h 46"/>
                <a:gd name="T14" fmla="*/ 49 w 49"/>
                <a:gd name="T15" fmla="*/ 46 h 46"/>
              </a:gdLst>
              <a:ahLst/>
              <a:cxnLst>
                <a:cxn ang="T8">
                  <a:pos x="T0" y="T1"/>
                </a:cxn>
                <a:cxn ang="T9">
                  <a:pos x="T2" y="T3"/>
                </a:cxn>
                <a:cxn ang="T10">
                  <a:pos x="T4" y="T5"/>
                </a:cxn>
                <a:cxn ang="T11">
                  <a:pos x="T6" y="T7"/>
                </a:cxn>
              </a:cxnLst>
              <a:rect l="T12" t="T13" r="T14" b="T15"/>
              <a:pathLst>
                <a:path w="49" h="46">
                  <a:moveTo>
                    <a:pt x="49" y="46"/>
                  </a:moveTo>
                  <a:lnTo>
                    <a:pt x="24" y="0"/>
                  </a:lnTo>
                  <a:lnTo>
                    <a:pt x="0" y="46"/>
                  </a:lnTo>
                  <a:lnTo>
                    <a:pt x="49" y="46"/>
                  </a:lnTo>
                  <a:close/>
                </a:path>
              </a:pathLst>
            </a:custGeom>
            <a:noFill/>
            <a:ln w="11113"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3" name="Line 175"/>
            <p:cNvSpPr>
              <a:spLocks noChangeShapeType="1"/>
            </p:cNvSpPr>
            <p:nvPr/>
          </p:nvSpPr>
          <p:spPr bwMode="auto">
            <a:xfrm flipH="1">
              <a:off x="6542088" y="4411663"/>
              <a:ext cx="93662" cy="0"/>
            </a:xfrm>
            <a:prstGeom prst="line">
              <a:avLst/>
            </a:prstGeom>
            <a:noFill/>
            <a:ln w="11113">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4" name="Freeform 176"/>
            <p:cNvSpPr>
              <a:spLocks/>
            </p:cNvSpPr>
            <p:nvPr/>
          </p:nvSpPr>
          <p:spPr bwMode="auto">
            <a:xfrm>
              <a:off x="6513513" y="4321175"/>
              <a:ext cx="74612" cy="265113"/>
            </a:xfrm>
            <a:custGeom>
              <a:avLst/>
              <a:gdLst>
                <a:gd name="T0" fmla="*/ 0 w 47"/>
                <a:gd name="T1" fmla="*/ 0 h 167"/>
                <a:gd name="T2" fmla="*/ 2147483647 w 47"/>
                <a:gd name="T3" fmla="*/ 0 h 167"/>
                <a:gd name="T4" fmla="*/ 2147483647 w 47"/>
                <a:gd name="T5" fmla="*/ 2147483647 h 167"/>
                <a:gd name="T6" fmla="*/ 0 w 47"/>
                <a:gd name="T7" fmla="*/ 2147483647 h 167"/>
                <a:gd name="T8" fmla="*/ 0 60000 65536"/>
                <a:gd name="T9" fmla="*/ 0 60000 65536"/>
                <a:gd name="T10" fmla="*/ 0 60000 65536"/>
                <a:gd name="T11" fmla="*/ 0 60000 65536"/>
                <a:gd name="T12" fmla="*/ 0 w 47"/>
                <a:gd name="T13" fmla="*/ 0 h 167"/>
                <a:gd name="T14" fmla="*/ 47 w 47"/>
                <a:gd name="T15" fmla="*/ 167 h 167"/>
              </a:gdLst>
              <a:ahLst/>
              <a:cxnLst>
                <a:cxn ang="T8">
                  <a:pos x="T0" y="T1"/>
                </a:cxn>
                <a:cxn ang="T9">
                  <a:pos x="T2" y="T3"/>
                </a:cxn>
                <a:cxn ang="T10">
                  <a:pos x="T4" y="T5"/>
                </a:cxn>
                <a:cxn ang="T11">
                  <a:pos x="T6" y="T7"/>
                </a:cxn>
              </a:cxnLst>
              <a:rect l="T12" t="T13" r="T14" b="T15"/>
              <a:pathLst>
                <a:path w="47" h="167">
                  <a:moveTo>
                    <a:pt x="0" y="0"/>
                  </a:moveTo>
                  <a:lnTo>
                    <a:pt x="47" y="0"/>
                  </a:lnTo>
                  <a:lnTo>
                    <a:pt x="47" y="167"/>
                  </a:lnTo>
                  <a:lnTo>
                    <a:pt x="0" y="167"/>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5" name="Line 177"/>
            <p:cNvSpPr>
              <a:spLocks noChangeShapeType="1"/>
            </p:cNvSpPr>
            <p:nvPr/>
          </p:nvSpPr>
          <p:spPr bwMode="auto">
            <a:xfrm flipH="1">
              <a:off x="6334125" y="4454525"/>
              <a:ext cx="476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6" name="Freeform 178"/>
            <p:cNvSpPr>
              <a:spLocks/>
            </p:cNvSpPr>
            <p:nvPr/>
          </p:nvSpPr>
          <p:spPr bwMode="auto">
            <a:xfrm>
              <a:off x="6418263" y="4254500"/>
              <a:ext cx="95250" cy="398463"/>
            </a:xfrm>
            <a:custGeom>
              <a:avLst/>
              <a:gdLst>
                <a:gd name="T0" fmla="*/ 2147483647 w 60"/>
                <a:gd name="T1" fmla="*/ 0 h 251"/>
                <a:gd name="T2" fmla="*/ 2147483647 w 60"/>
                <a:gd name="T3" fmla="*/ 2147483647 h 251"/>
                <a:gd name="T4" fmla="*/ 0 w 60"/>
                <a:gd name="T5" fmla="*/ 2147483647 h 251"/>
                <a:gd name="T6" fmla="*/ 0 w 60"/>
                <a:gd name="T7" fmla="*/ 2147483647 h 251"/>
                <a:gd name="T8" fmla="*/ 2147483647 w 60"/>
                <a:gd name="T9" fmla="*/ 2147483647 h 251"/>
                <a:gd name="T10" fmla="*/ 2147483647 w 60"/>
                <a:gd name="T11" fmla="*/ 2147483647 h 251"/>
                <a:gd name="T12" fmla="*/ 0 60000 65536"/>
                <a:gd name="T13" fmla="*/ 0 60000 65536"/>
                <a:gd name="T14" fmla="*/ 0 60000 65536"/>
                <a:gd name="T15" fmla="*/ 0 60000 65536"/>
                <a:gd name="T16" fmla="*/ 0 60000 65536"/>
                <a:gd name="T17" fmla="*/ 0 60000 65536"/>
                <a:gd name="T18" fmla="*/ 0 w 60"/>
                <a:gd name="T19" fmla="*/ 0 h 251"/>
                <a:gd name="T20" fmla="*/ 60 w 60"/>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60" h="251">
                  <a:moveTo>
                    <a:pt x="60" y="0"/>
                  </a:moveTo>
                  <a:lnTo>
                    <a:pt x="60" y="78"/>
                  </a:lnTo>
                  <a:lnTo>
                    <a:pt x="0" y="78"/>
                  </a:lnTo>
                  <a:lnTo>
                    <a:pt x="0" y="173"/>
                  </a:lnTo>
                  <a:lnTo>
                    <a:pt x="60" y="173"/>
                  </a:lnTo>
                  <a:lnTo>
                    <a:pt x="60" y="251"/>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7" name="Freeform 179"/>
            <p:cNvSpPr>
              <a:spLocks/>
            </p:cNvSpPr>
            <p:nvPr/>
          </p:nvSpPr>
          <p:spPr bwMode="auto">
            <a:xfrm>
              <a:off x="6456363" y="4487863"/>
              <a:ext cx="57150" cy="82550"/>
            </a:xfrm>
            <a:custGeom>
              <a:avLst/>
              <a:gdLst>
                <a:gd name="T0" fmla="*/ 0 w 36"/>
                <a:gd name="T1" fmla="*/ 2147483647 h 52"/>
                <a:gd name="T2" fmla="*/ 2147483647 w 36"/>
                <a:gd name="T3" fmla="*/ 2147483647 h 52"/>
                <a:gd name="T4" fmla="*/ 0 w 36"/>
                <a:gd name="T5" fmla="*/ 0 h 52"/>
                <a:gd name="T6" fmla="*/ 0 w 36"/>
                <a:gd name="T7" fmla="*/ 2147483647 h 52"/>
                <a:gd name="T8" fmla="*/ 0 60000 65536"/>
                <a:gd name="T9" fmla="*/ 0 60000 65536"/>
                <a:gd name="T10" fmla="*/ 0 60000 65536"/>
                <a:gd name="T11" fmla="*/ 0 60000 65536"/>
                <a:gd name="T12" fmla="*/ 0 w 36"/>
                <a:gd name="T13" fmla="*/ 0 h 52"/>
                <a:gd name="T14" fmla="*/ 36 w 36"/>
                <a:gd name="T15" fmla="*/ 52 h 52"/>
              </a:gdLst>
              <a:ahLst/>
              <a:cxnLst>
                <a:cxn ang="T8">
                  <a:pos x="T0" y="T1"/>
                </a:cxn>
                <a:cxn ang="T9">
                  <a:pos x="T2" y="T3"/>
                </a:cxn>
                <a:cxn ang="T10">
                  <a:pos x="T4" y="T5"/>
                </a:cxn>
                <a:cxn ang="T11">
                  <a:pos x="T6" y="T7"/>
                </a:cxn>
              </a:cxnLst>
              <a:rect l="T12" t="T13" r="T14" b="T15"/>
              <a:pathLst>
                <a:path w="36" h="52">
                  <a:moveTo>
                    <a:pt x="0" y="52"/>
                  </a:moveTo>
                  <a:lnTo>
                    <a:pt x="36" y="26"/>
                  </a:lnTo>
                  <a:lnTo>
                    <a:pt x="0" y="0"/>
                  </a:lnTo>
                  <a:lnTo>
                    <a:pt x="0"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78" name="Oval 180"/>
            <p:cNvSpPr>
              <a:spLocks noChangeArrowheads="1"/>
            </p:cNvSpPr>
            <p:nvPr/>
          </p:nvSpPr>
          <p:spPr bwMode="auto">
            <a:xfrm>
              <a:off x="6489700" y="4298950"/>
              <a:ext cx="46038" cy="44450"/>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9" name="Oval 181"/>
            <p:cNvSpPr>
              <a:spLocks noChangeArrowheads="1"/>
            </p:cNvSpPr>
            <p:nvPr/>
          </p:nvSpPr>
          <p:spPr bwMode="auto">
            <a:xfrm>
              <a:off x="6489700" y="4562475"/>
              <a:ext cx="46038" cy="46038"/>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80" name="Line 182"/>
            <p:cNvSpPr>
              <a:spLocks noChangeShapeType="1"/>
            </p:cNvSpPr>
            <p:nvPr/>
          </p:nvSpPr>
          <p:spPr bwMode="auto">
            <a:xfrm>
              <a:off x="3005138" y="5730875"/>
              <a:ext cx="0" cy="17145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1" name="Line 183"/>
            <p:cNvSpPr>
              <a:spLocks noChangeShapeType="1"/>
            </p:cNvSpPr>
            <p:nvPr/>
          </p:nvSpPr>
          <p:spPr bwMode="auto">
            <a:xfrm flipH="1">
              <a:off x="2682875" y="5902325"/>
              <a:ext cx="2144713"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2" name="Line 184"/>
            <p:cNvSpPr>
              <a:spLocks noChangeShapeType="1"/>
            </p:cNvSpPr>
            <p:nvPr/>
          </p:nvSpPr>
          <p:spPr bwMode="auto">
            <a:xfrm>
              <a:off x="4442135" y="5410200"/>
              <a:ext cx="131762" cy="0"/>
            </a:xfrm>
            <a:prstGeom prst="line">
              <a:avLst/>
            </a:prstGeom>
            <a:noFill/>
            <a:ln w="52388">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3" name="Freeform 185"/>
            <p:cNvSpPr>
              <a:spLocks/>
            </p:cNvSpPr>
            <p:nvPr/>
          </p:nvSpPr>
          <p:spPr bwMode="auto">
            <a:xfrm>
              <a:off x="4537385" y="5334000"/>
              <a:ext cx="76200" cy="150813"/>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8"/>
                  </a:lnTo>
                  <a:lnTo>
                    <a:pt x="0" y="95"/>
                  </a:lnTo>
                  <a:lnTo>
                    <a:pt x="0" y="0"/>
                  </a:lnTo>
                  <a:close/>
                </a:path>
              </a:pathLst>
            </a:custGeom>
            <a:solidFill>
              <a:schemeClr val="accent4">
                <a:lumMod val="75000"/>
              </a:schemeClr>
            </a:solidFill>
            <a:ln>
              <a:noFill/>
            </a:ln>
          </p:spPr>
          <p:txBody>
            <a:bodyPr>
              <a:noAutofit/>
            </a:bodyPr>
            <a:lstStyle/>
            <a:p>
              <a:endParaRPr lang="en-GB" dirty="0"/>
            </a:p>
          </p:txBody>
        </p:sp>
        <p:sp>
          <p:nvSpPr>
            <p:cNvPr id="184" name="Freeform 186"/>
            <p:cNvSpPr>
              <a:spLocks/>
            </p:cNvSpPr>
            <p:nvPr/>
          </p:nvSpPr>
          <p:spPr bwMode="auto">
            <a:xfrm>
              <a:off x="4386572" y="5334000"/>
              <a:ext cx="76200" cy="150813"/>
            </a:xfrm>
            <a:custGeom>
              <a:avLst/>
              <a:gdLst>
                <a:gd name="T0" fmla="*/ 2147483647 w 48"/>
                <a:gd name="T1" fmla="*/ 0 h 95"/>
                <a:gd name="T2" fmla="*/ 0 w 48"/>
                <a:gd name="T3" fmla="*/ 2147483647 h 95"/>
                <a:gd name="T4" fmla="*/ 2147483647 w 48"/>
                <a:gd name="T5" fmla="*/ 2147483647 h 95"/>
                <a:gd name="T6" fmla="*/ 2147483647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48" y="0"/>
                  </a:moveTo>
                  <a:lnTo>
                    <a:pt x="0" y="48"/>
                  </a:lnTo>
                  <a:lnTo>
                    <a:pt x="48" y="95"/>
                  </a:lnTo>
                  <a:lnTo>
                    <a:pt x="48" y="0"/>
                  </a:lnTo>
                  <a:close/>
                </a:path>
              </a:pathLst>
            </a:custGeom>
            <a:solidFill>
              <a:schemeClr val="accent4">
                <a:lumMod val="75000"/>
              </a:schemeClr>
            </a:solidFill>
            <a:ln>
              <a:noFill/>
            </a:ln>
          </p:spPr>
          <p:txBody>
            <a:bodyPr>
              <a:noAutofit/>
            </a:bodyPr>
            <a:lstStyle/>
            <a:p>
              <a:endParaRPr lang="en-GB" dirty="0"/>
            </a:p>
          </p:txBody>
        </p:sp>
        <p:sp>
          <p:nvSpPr>
            <p:cNvPr id="185" name="Freeform 187"/>
            <p:cNvSpPr>
              <a:spLocks/>
            </p:cNvSpPr>
            <p:nvPr/>
          </p:nvSpPr>
          <p:spPr bwMode="auto">
            <a:xfrm>
              <a:off x="2928938" y="5675313"/>
              <a:ext cx="150812" cy="76200"/>
            </a:xfrm>
            <a:custGeom>
              <a:avLst/>
              <a:gdLst>
                <a:gd name="T0" fmla="*/ 0 w 95"/>
                <a:gd name="T1" fmla="*/ 2147483647 h 48"/>
                <a:gd name="T2" fmla="*/ 2147483647 w 95"/>
                <a:gd name="T3" fmla="*/ 0 h 48"/>
                <a:gd name="T4" fmla="*/ 2147483647 w 95"/>
                <a:gd name="T5" fmla="*/ 2147483647 h 48"/>
                <a:gd name="T6" fmla="*/ 0 w 95"/>
                <a:gd name="T7" fmla="*/ 2147483647 h 48"/>
                <a:gd name="T8" fmla="*/ 0 60000 65536"/>
                <a:gd name="T9" fmla="*/ 0 60000 65536"/>
                <a:gd name="T10" fmla="*/ 0 60000 65536"/>
                <a:gd name="T11" fmla="*/ 0 60000 65536"/>
                <a:gd name="T12" fmla="*/ 0 w 95"/>
                <a:gd name="T13" fmla="*/ 0 h 48"/>
                <a:gd name="T14" fmla="*/ 95 w 95"/>
                <a:gd name="T15" fmla="*/ 48 h 48"/>
              </a:gdLst>
              <a:ahLst/>
              <a:cxnLst>
                <a:cxn ang="T8">
                  <a:pos x="T0" y="T1"/>
                </a:cxn>
                <a:cxn ang="T9">
                  <a:pos x="T2" y="T3"/>
                </a:cxn>
                <a:cxn ang="T10">
                  <a:pos x="T4" y="T5"/>
                </a:cxn>
                <a:cxn ang="T11">
                  <a:pos x="T6" y="T7"/>
                </a:cxn>
              </a:cxnLst>
              <a:rect l="T12" t="T13" r="T14" b="T15"/>
              <a:pathLst>
                <a:path w="95" h="48">
                  <a:moveTo>
                    <a:pt x="0" y="48"/>
                  </a:moveTo>
                  <a:lnTo>
                    <a:pt x="48" y="0"/>
                  </a:lnTo>
                  <a:lnTo>
                    <a:pt x="95" y="48"/>
                  </a:lnTo>
                  <a:lnTo>
                    <a:pt x="0" y="48"/>
                  </a:lnTo>
                  <a:close/>
                </a:path>
              </a:pathLst>
            </a:custGeom>
            <a:solidFill>
              <a:schemeClr val="accent4">
                <a:lumMod val="75000"/>
              </a:schemeClr>
            </a:solidFill>
            <a:ln>
              <a:noFill/>
            </a:ln>
          </p:spPr>
          <p:txBody>
            <a:bodyPr>
              <a:noAutofit/>
            </a:bodyPr>
            <a:lstStyle/>
            <a:p>
              <a:endParaRPr lang="en-GB" dirty="0"/>
            </a:p>
          </p:txBody>
        </p:sp>
        <p:sp>
          <p:nvSpPr>
            <p:cNvPr id="186" name="Freeform 188"/>
            <p:cNvSpPr>
              <a:spLocks/>
            </p:cNvSpPr>
            <p:nvPr/>
          </p:nvSpPr>
          <p:spPr bwMode="auto">
            <a:xfrm>
              <a:off x="2627313" y="5826125"/>
              <a:ext cx="74612" cy="150813"/>
            </a:xfrm>
            <a:custGeom>
              <a:avLst/>
              <a:gdLst>
                <a:gd name="T0" fmla="*/ 2147483647 w 47"/>
                <a:gd name="T1" fmla="*/ 2147483647 h 95"/>
                <a:gd name="T2" fmla="*/ 0 w 47"/>
                <a:gd name="T3" fmla="*/ 2147483647 h 95"/>
                <a:gd name="T4" fmla="*/ 2147483647 w 47"/>
                <a:gd name="T5" fmla="*/ 0 h 95"/>
                <a:gd name="T6" fmla="*/ 2147483647 w 47"/>
                <a:gd name="T7" fmla="*/ 2147483647 h 95"/>
                <a:gd name="T8" fmla="*/ 0 60000 65536"/>
                <a:gd name="T9" fmla="*/ 0 60000 65536"/>
                <a:gd name="T10" fmla="*/ 0 60000 65536"/>
                <a:gd name="T11" fmla="*/ 0 60000 65536"/>
                <a:gd name="T12" fmla="*/ 0 w 47"/>
                <a:gd name="T13" fmla="*/ 0 h 95"/>
                <a:gd name="T14" fmla="*/ 47 w 47"/>
                <a:gd name="T15" fmla="*/ 95 h 95"/>
              </a:gdLst>
              <a:ahLst/>
              <a:cxnLst>
                <a:cxn ang="T8">
                  <a:pos x="T0" y="T1"/>
                </a:cxn>
                <a:cxn ang="T9">
                  <a:pos x="T2" y="T3"/>
                </a:cxn>
                <a:cxn ang="T10">
                  <a:pos x="T4" y="T5"/>
                </a:cxn>
                <a:cxn ang="T11">
                  <a:pos x="T6" y="T7"/>
                </a:cxn>
              </a:cxnLst>
              <a:rect l="T12" t="T13" r="T14" b="T15"/>
              <a:pathLst>
                <a:path w="47" h="95">
                  <a:moveTo>
                    <a:pt x="47" y="95"/>
                  </a:moveTo>
                  <a:lnTo>
                    <a:pt x="0" y="48"/>
                  </a:lnTo>
                  <a:lnTo>
                    <a:pt x="47" y="0"/>
                  </a:lnTo>
                  <a:lnTo>
                    <a:pt x="47" y="95"/>
                  </a:lnTo>
                  <a:close/>
                </a:path>
              </a:pathLst>
            </a:custGeom>
            <a:solidFill>
              <a:schemeClr val="accent4">
                <a:lumMod val="75000"/>
              </a:schemeClr>
            </a:solidFill>
            <a:ln>
              <a:noFill/>
            </a:ln>
          </p:spPr>
          <p:txBody>
            <a:bodyPr>
              <a:noAutofit/>
            </a:bodyPr>
            <a:lstStyle/>
            <a:p>
              <a:endParaRPr lang="en-GB" dirty="0"/>
            </a:p>
          </p:txBody>
        </p:sp>
        <p:sp>
          <p:nvSpPr>
            <p:cNvPr id="187" name="Freeform 189"/>
            <p:cNvSpPr>
              <a:spLocks/>
            </p:cNvSpPr>
            <p:nvPr/>
          </p:nvSpPr>
          <p:spPr bwMode="auto">
            <a:xfrm>
              <a:off x="4806950" y="5826125"/>
              <a:ext cx="76200" cy="150813"/>
            </a:xfrm>
            <a:custGeom>
              <a:avLst/>
              <a:gdLst>
                <a:gd name="T0" fmla="*/ 0 w 48"/>
                <a:gd name="T1" fmla="*/ 0 h 95"/>
                <a:gd name="T2" fmla="*/ 2147483647 w 48"/>
                <a:gd name="T3" fmla="*/ 2147483647 h 95"/>
                <a:gd name="T4" fmla="*/ 0 w 48"/>
                <a:gd name="T5" fmla="*/ 2147483647 h 95"/>
                <a:gd name="T6" fmla="*/ 0 w 48"/>
                <a:gd name="T7" fmla="*/ 0 h 95"/>
                <a:gd name="T8" fmla="*/ 0 60000 65536"/>
                <a:gd name="T9" fmla="*/ 0 60000 65536"/>
                <a:gd name="T10" fmla="*/ 0 60000 65536"/>
                <a:gd name="T11" fmla="*/ 0 60000 65536"/>
                <a:gd name="T12" fmla="*/ 0 w 48"/>
                <a:gd name="T13" fmla="*/ 0 h 95"/>
                <a:gd name="T14" fmla="*/ 48 w 48"/>
                <a:gd name="T15" fmla="*/ 95 h 95"/>
              </a:gdLst>
              <a:ahLst/>
              <a:cxnLst>
                <a:cxn ang="T8">
                  <a:pos x="T0" y="T1"/>
                </a:cxn>
                <a:cxn ang="T9">
                  <a:pos x="T2" y="T3"/>
                </a:cxn>
                <a:cxn ang="T10">
                  <a:pos x="T4" y="T5"/>
                </a:cxn>
                <a:cxn ang="T11">
                  <a:pos x="T6" y="T7"/>
                </a:cxn>
              </a:cxnLst>
              <a:rect l="T12" t="T13" r="T14" b="T15"/>
              <a:pathLst>
                <a:path w="48" h="95">
                  <a:moveTo>
                    <a:pt x="0" y="0"/>
                  </a:moveTo>
                  <a:lnTo>
                    <a:pt x="48" y="48"/>
                  </a:lnTo>
                  <a:lnTo>
                    <a:pt x="0" y="95"/>
                  </a:lnTo>
                  <a:lnTo>
                    <a:pt x="0" y="0"/>
                  </a:lnTo>
                  <a:close/>
                </a:path>
              </a:pathLst>
            </a:custGeom>
            <a:solidFill>
              <a:schemeClr val="accent4">
                <a:lumMod val="75000"/>
              </a:schemeClr>
            </a:solidFill>
            <a:ln w="9525">
              <a:solidFill>
                <a:schemeClr val="accent4">
                  <a:lumMod val="75000"/>
                </a:schemeClr>
              </a:solidFill>
              <a:round/>
              <a:headEnd/>
              <a:tailEnd/>
            </a:ln>
          </p:spPr>
          <p:txBody>
            <a:bodyPr>
              <a:noAutofit/>
            </a:bodyPr>
            <a:lstStyle/>
            <a:p>
              <a:endParaRPr lang="en-GB" dirty="0"/>
            </a:p>
          </p:txBody>
        </p:sp>
        <p:sp>
          <p:nvSpPr>
            <p:cNvPr id="188" name="Text Box 336"/>
            <p:cNvSpPr txBox="1">
              <a:spLocks noChangeArrowheads="1"/>
            </p:cNvSpPr>
            <p:nvPr/>
          </p:nvSpPr>
          <p:spPr bwMode="auto">
            <a:xfrm>
              <a:off x="1322388" y="1222375"/>
              <a:ext cx="908081" cy="1429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+48V from Battery</a:t>
              </a:r>
            </a:p>
          </p:txBody>
        </p:sp>
        <p:sp>
          <p:nvSpPr>
            <p:cNvPr id="189" name="Text Box 790"/>
            <p:cNvSpPr txBox="1">
              <a:spLocks noChangeArrowheads="1"/>
            </p:cNvSpPr>
            <p:nvPr/>
          </p:nvSpPr>
          <p:spPr bwMode="auto">
            <a:xfrm>
              <a:off x="1377950" y="1798637"/>
              <a:ext cx="1060062" cy="5717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Supply IC</a:t>
              </a:r>
            </a:p>
            <a:p>
              <a:pPr eaLnBrk="1" hangingPunct="1">
                <a:spcAft>
                  <a:spcPct val="0"/>
                </a:spcAft>
                <a:buClr>
                  <a:schemeClr val="bg1"/>
                </a:buClr>
                <a:buFontTx/>
                <a:buNone/>
              </a:pPr>
              <a:r>
                <a:rPr lang="en-GB" altLang="en-US" sz="800" b="1" dirty="0">
                  <a:solidFill>
                    <a:schemeClr val="bg1"/>
                  </a:solidFill>
                  <a:latin typeface="Infineon Meta-Normal"/>
                </a:rPr>
                <a:t>TLE4271-2G </a:t>
              </a:r>
            </a:p>
            <a:p>
              <a:pPr eaLnBrk="1" hangingPunct="1">
                <a:spcAft>
                  <a:spcPct val="0"/>
                </a:spcAft>
                <a:buClr>
                  <a:schemeClr val="bg1"/>
                </a:buClr>
                <a:buFontTx/>
                <a:buNone/>
              </a:pPr>
              <a:r>
                <a:rPr lang="en-GB" altLang="en-US" sz="800" b="1" dirty="0">
                  <a:solidFill>
                    <a:schemeClr val="bg1"/>
                  </a:solidFill>
                  <a:latin typeface="Infineon Meta-Normal"/>
                </a:rPr>
                <a:t>TLE4291E</a:t>
              </a:r>
              <a:r>
                <a:rPr lang="en-GB" altLang="en-US" sz="800" dirty="0">
                  <a:solidFill>
                    <a:schemeClr val="bg1"/>
                  </a:solidFill>
                  <a:latin typeface="Infineon Meta-Normal"/>
                </a:rPr>
                <a:t> </a:t>
              </a:r>
            </a:p>
            <a:p>
              <a:pPr eaLnBrk="1" hangingPunct="1">
                <a:spcAft>
                  <a:spcPct val="0"/>
                </a:spcAft>
                <a:buClr>
                  <a:schemeClr val="bg1"/>
                </a:buClr>
                <a:buFontTx/>
                <a:buNone/>
              </a:pPr>
              <a:r>
                <a:rPr lang="en-GB" altLang="en-US" sz="800" dirty="0">
                  <a:solidFill>
                    <a:schemeClr val="bg1"/>
                  </a:solidFill>
                  <a:latin typeface="Infineon Meta-Normal"/>
                </a:rPr>
                <a:t>(including Watchdog)</a:t>
              </a:r>
              <a:endParaRPr lang="en-GB" altLang="en-US" sz="800" b="1" dirty="0">
                <a:solidFill>
                  <a:schemeClr val="bg1"/>
                </a:solidFill>
                <a:latin typeface="Infineon Meta-Normal"/>
              </a:endParaRPr>
            </a:p>
          </p:txBody>
        </p:sp>
        <p:grpSp>
          <p:nvGrpSpPr>
            <p:cNvPr id="190" name="Group 344"/>
            <p:cNvGrpSpPr>
              <a:grpSpLocks/>
            </p:cNvGrpSpPr>
            <p:nvPr/>
          </p:nvGrpSpPr>
          <p:grpSpPr bwMode="auto">
            <a:xfrm>
              <a:off x="4881563" y="4384675"/>
              <a:ext cx="250825" cy="242888"/>
              <a:chOff x="4860040" y="4149100"/>
              <a:chExt cx="250826" cy="242887"/>
            </a:xfrm>
          </p:grpSpPr>
          <p:sp>
            <p:nvSpPr>
              <p:cNvPr id="252" name="Freeform 388"/>
              <p:cNvSpPr>
                <a:spLocks/>
              </p:cNvSpPr>
              <p:nvPr/>
            </p:nvSpPr>
            <p:spPr bwMode="auto">
              <a:xfrm>
                <a:off x="4860040" y="4149100"/>
                <a:ext cx="250825" cy="242887"/>
              </a:xfrm>
              <a:custGeom>
                <a:avLst/>
                <a:gdLst>
                  <a:gd name="T0" fmla="*/ 0 w 281"/>
                  <a:gd name="T1" fmla="*/ 2147483647 h 272"/>
                  <a:gd name="T2" fmla="*/ 2147483647 w 281"/>
                  <a:gd name="T3" fmla="*/ 0 h 272"/>
                  <a:gd name="T4" fmla="*/ 2147483647 w 281"/>
                  <a:gd name="T5" fmla="*/ 0 h 272"/>
                  <a:gd name="T6" fmla="*/ 2147483647 w 281"/>
                  <a:gd name="T7" fmla="*/ 2147483647 h 272"/>
                  <a:gd name="T8" fmla="*/ 2147483647 w 281"/>
                  <a:gd name="T9" fmla="*/ 2147483647 h 272"/>
                  <a:gd name="T10" fmla="*/ 2147483647 w 281"/>
                  <a:gd name="T11" fmla="*/ 2147483647 h 272"/>
                  <a:gd name="T12" fmla="*/ 2147483647 w 281"/>
                  <a:gd name="T13" fmla="*/ 2147483647 h 272"/>
                  <a:gd name="T14" fmla="*/ 2147483647 w 281"/>
                  <a:gd name="T15" fmla="*/ 2147483647 h 272"/>
                  <a:gd name="T16" fmla="*/ 2147483647 w 281"/>
                  <a:gd name="T17" fmla="*/ 2147483647 h 272"/>
                  <a:gd name="T18" fmla="*/ 2147483647 w 281"/>
                  <a:gd name="T19" fmla="*/ 2147483647 h 272"/>
                  <a:gd name="T20" fmla="*/ 2147483647 w 281"/>
                  <a:gd name="T21" fmla="*/ 2147483647 h 272"/>
                  <a:gd name="T22" fmla="*/ 2147483647 w 281"/>
                  <a:gd name="T23" fmla="*/ 2147483647 h 272"/>
                  <a:gd name="T24" fmla="*/ 2147483647 w 281"/>
                  <a:gd name="T25" fmla="*/ 2147483647 h 272"/>
                  <a:gd name="T26" fmla="*/ 2147483647 w 281"/>
                  <a:gd name="T27" fmla="*/ 2147483647 h 272"/>
                  <a:gd name="T28" fmla="*/ 2147483647 w 281"/>
                  <a:gd name="T29" fmla="*/ 2147483647 h 272"/>
                  <a:gd name="T30" fmla="*/ 0 w 281"/>
                  <a:gd name="T31" fmla="*/ 2147483647 h 272"/>
                  <a:gd name="T32" fmla="*/ 0 w 281"/>
                  <a:gd name="T33" fmla="*/ 2147483647 h 2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1"/>
                  <a:gd name="T52" fmla="*/ 0 h 272"/>
                  <a:gd name="T53" fmla="*/ 281 w 281"/>
                  <a:gd name="T54" fmla="*/ 272 h 2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1" h="272">
                    <a:moveTo>
                      <a:pt x="0" y="40"/>
                    </a:moveTo>
                    <a:cubicBezTo>
                      <a:pt x="0" y="18"/>
                      <a:pt x="18" y="0"/>
                      <a:pt x="40" y="0"/>
                    </a:cubicBezTo>
                    <a:lnTo>
                      <a:pt x="149" y="0"/>
                    </a:lnTo>
                    <a:lnTo>
                      <a:pt x="149" y="28"/>
                    </a:lnTo>
                    <a:lnTo>
                      <a:pt x="40" y="28"/>
                    </a:lnTo>
                    <a:cubicBezTo>
                      <a:pt x="34" y="28"/>
                      <a:pt x="28" y="34"/>
                      <a:pt x="28" y="40"/>
                    </a:cubicBezTo>
                    <a:lnTo>
                      <a:pt x="28" y="232"/>
                    </a:lnTo>
                    <a:cubicBezTo>
                      <a:pt x="28" y="239"/>
                      <a:pt x="34" y="244"/>
                      <a:pt x="40" y="244"/>
                    </a:cubicBezTo>
                    <a:lnTo>
                      <a:pt x="241" y="244"/>
                    </a:lnTo>
                    <a:cubicBezTo>
                      <a:pt x="248" y="244"/>
                      <a:pt x="253" y="239"/>
                      <a:pt x="253" y="232"/>
                    </a:cubicBezTo>
                    <a:lnTo>
                      <a:pt x="253" y="132"/>
                    </a:lnTo>
                    <a:lnTo>
                      <a:pt x="281" y="132"/>
                    </a:lnTo>
                    <a:lnTo>
                      <a:pt x="281" y="232"/>
                    </a:lnTo>
                    <a:cubicBezTo>
                      <a:pt x="281" y="255"/>
                      <a:pt x="263" y="272"/>
                      <a:pt x="241" y="272"/>
                    </a:cubicBezTo>
                    <a:lnTo>
                      <a:pt x="40" y="272"/>
                    </a:lnTo>
                    <a:cubicBezTo>
                      <a:pt x="18" y="272"/>
                      <a:pt x="0" y="255"/>
                      <a:pt x="0" y="232"/>
                    </a:cubicBezTo>
                    <a:lnTo>
                      <a:pt x="0" y="40"/>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3" name="Freeform 389"/>
              <p:cNvSpPr>
                <a:spLocks/>
              </p:cNvSpPr>
              <p:nvPr/>
            </p:nvSpPr>
            <p:spPr bwMode="auto">
              <a:xfrm>
                <a:off x="5017203" y="4149100"/>
                <a:ext cx="93663" cy="93662"/>
              </a:xfrm>
              <a:custGeom>
                <a:avLst/>
                <a:gdLst>
                  <a:gd name="T0" fmla="*/ 0 w 104"/>
                  <a:gd name="T1" fmla="*/ 2147483647 h 105"/>
                  <a:gd name="T2" fmla="*/ 2147483647 w 104"/>
                  <a:gd name="T3" fmla="*/ 0 h 105"/>
                  <a:gd name="T4" fmla="*/ 2147483647 w 104"/>
                  <a:gd name="T5" fmla="*/ 0 h 105"/>
                  <a:gd name="T6" fmla="*/ 2147483647 w 104"/>
                  <a:gd name="T7" fmla="*/ 2147483647 h 105"/>
                  <a:gd name="T8" fmla="*/ 2147483647 w 104"/>
                  <a:gd name="T9" fmla="*/ 2147483647 h 105"/>
                  <a:gd name="T10" fmla="*/ 2147483647 w 104"/>
                  <a:gd name="T11" fmla="*/ 2147483647 h 105"/>
                  <a:gd name="T12" fmla="*/ 2147483647 w 104"/>
                  <a:gd name="T13" fmla="*/ 2147483647 h 105"/>
                  <a:gd name="T14" fmla="*/ 0 w 104"/>
                  <a:gd name="T15" fmla="*/ 2147483647 h 105"/>
                  <a:gd name="T16" fmla="*/ 0 w 104"/>
                  <a:gd name="T17" fmla="*/ 2147483647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105"/>
                  <a:gd name="T29" fmla="*/ 104 w 104"/>
                  <a:gd name="T30" fmla="*/ 105 h 1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105">
                    <a:moveTo>
                      <a:pt x="0" y="24"/>
                    </a:moveTo>
                    <a:cubicBezTo>
                      <a:pt x="0" y="11"/>
                      <a:pt x="11" y="0"/>
                      <a:pt x="24" y="0"/>
                    </a:cubicBezTo>
                    <a:lnTo>
                      <a:pt x="80" y="0"/>
                    </a:lnTo>
                    <a:cubicBezTo>
                      <a:pt x="93" y="0"/>
                      <a:pt x="104" y="11"/>
                      <a:pt x="104" y="24"/>
                    </a:cubicBezTo>
                    <a:lnTo>
                      <a:pt x="104" y="81"/>
                    </a:lnTo>
                    <a:cubicBezTo>
                      <a:pt x="104" y="94"/>
                      <a:pt x="93" y="105"/>
                      <a:pt x="80" y="105"/>
                    </a:cubicBezTo>
                    <a:lnTo>
                      <a:pt x="24" y="105"/>
                    </a:lnTo>
                    <a:cubicBezTo>
                      <a:pt x="11" y="105"/>
                      <a:pt x="0" y="94"/>
                      <a:pt x="0" y="81"/>
                    </a:cubicBezTo>
                    <a:lnTo>
                      <a:pt x="0" y="24"/>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4" name="Freeform 390"/>
              <p:cNvSpPr>
                <a:spLocks/>
              </p:cNvSpPr>
              <p:nvPr/>
            </p:nvSpPr>
            <p:spPr bwMode="auto">
              <a:xfrm>
                <a:off x="4899728" y="4266575"/>
                <a:ext cx="63500" cy="79375"/>
              </a:xfrm>
              <a:custGeom>
                <a:avLst/>
                <a:gdLst>
                  <a:gd name="T0" fmla="*/ 2147483647 w 71"/>
                  <a:gd name="T1" fmla="*/ 2147483647 h 90"/>
                  <a:gd name="T2" fmla="*/ 2147483647 w 71"/>
                  <a:gd name="T3" fmla="*/ 2147483647 h 90"/>
                  <a:gd name="T4" fmla="*/ 2147483647 w 71"/>
                  <a:gd name="T5" fmla="*/ 2147483647 h 90"/>
                  <a:gd name="T6" fmla="*/ 2147483647 w 71"/>
                  <a:gd name="T7" fmla="*/ 2147483647 h 90"/>
                  <a:gd name="T8" fmla="*/ 2147483647 w 71"/>
                  <a:gd name="T9" fmla="*/ 2147483647 h 90"/>
                  <a:gd name="T10" fmla="*/ 2147483647 w 71"/>
                  <a:gd name="T11" fmla="*/ 2147483647 h 90"/>
                  <a:gd name="T12" fmla="*/ 2147483647 w 71"/>
                  <a:gd name="T13" fmla="*/ 2147483647 h 90"/>
                  <a:gd name="T14" fmla="*/ 2147483647 w 71"/>
                  <a:gd name="T15" fmla="*/ 0 h 90"/>
                  <a:gd name="T16" fmla="*/ 2147483647 w 71"/>
                  <a:gd name="T17" fmla="*/ 2147483647 h 90"/>
                  <a:gd name="T18" fmla="*/ 2147483647 w 71"/>
                  <a:gd name="T19" fmla="*/ 2147483647 h 90"/>
                  <a:gd name="T20" fmla="*/ 2147483647 w 71"/>
                  <a:gd name="T21" fmla="*/ 2147483647 h 90"/>
                  <a:gd name="T22" fmla="*/ 2147483647 w 71"/>
                  <a:gd name="T23" fmla="*/ 2147483647 h 90"/>
                  <a:gd name="T24" fmla="*/ 2147483647 w 71"/>
                  <a:gd name="T25" fmla="*/ 2147483647 h 90"/>
                  <a:gd name="T26" fmla="*/ 2147483647 w 71"/>
                  <a:gd name="T27" fmla="*/ 2147483647 h 90"/>
                  <a:gd name="T28" fmla="*/ 0 w 71"/>
                  <a:gd name="T29" fmla="*/ 2147483647 h 90"/>
                  <a:gd name="T30" fmla="*/ 2147483647 w 71"/>
                  <a:gd name="T31" fmla="*/ 2147483647 h 90"/>
                  <a:gd name="T32" fmla="*/ 2147483647 w 71"/>
                  <a:gd name="T33" fmla="*/ 2147483647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90"/>
                  <a:gd name="T53" fmla="*/ 71 w 71"/>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90">
                    <a:moveTo>
                      <a:pt x="71" y="58"/>
                    </a:moveTo>
                    <a:cubicBezTo>
                      <a:pt x="71" y="41"/>
                      <a:pt x="57" y="36"/>
                      <a:pt x="48" y="34"/>
                    </a:cubicBezTo>
                    <a:lnTo>
                      <a:pt x="39" y="32"/>
                    </a:lnTo>
                    <a:cubicBezTo>
                      <a:pt x="32" y="30"/>
                      <a:pt x="30" y="27"/>
                      <a:pt x="30" y="24"/>
                    </a:cubicBezTo>
                    <a:cubicBezTo>
                      <a:pt x="30" y="21"/>
                      <a:pt x="34" y="18"/>
                      <a:pt x="39" y="18"/>
                    </a:cubicBezTo>
                    <a:cubicBezTo>
                      <a:pt x="45" y="18"/>
                      <a:pt x="53" y="20"/>
                      <a:pt x="59" y="24"/>
                    </a:cubicBezTo>
                    <a:lnTo>
                      <a:pt x="70" y="8"/>
                    </a:lnTo>
                    <a:cubicBezTo>
                      <a:pt x="62" y="3"/>
                      <a:pt x="51" y="0"/>
                      <a:pt x="39" y="0"/>
                    </a:cubicBezTo>
                    <a:cubicBezTo>
                      <a:pt x="19" y="0"/>
                      <a:pt x="5" y="11"/>
                      <a:pt x="5" y="29"/>
                    </a:cubicBezTo>
                    <a:cubicBezTo>
                      <a:pt x="5" y="44"/>
                      <a:pt x="13" y="50"/>
                      <a:pt x="26" y="54"/>
                    </a:cubicBezTo>
                    <a:lnTo>
                      <a:pt x="36" y="57"/>
                    </a:lnTo>
                    <a:cubicBezTo>
                      <a:pt x="42" y="58"/>
                      <a:pt x="45" y="60"/>
                      <a:pt x="45" y="64"/>
                    </a:cubicBezTo>
                    <a:cubicBezTo>
                      <a:pt x="45" y="68"/>
                      <a:pt x="42" y="72"/>
                      <a:pt x="33" y="72"/>
                    </a:cubicBezTo>
                    <a:cubicBezTo>
                      <a:pt x="24" y="72"/>
                      <a:pt x="15" y="68"/>
                      <a:pt x="8" y="65"/>
                    </a:cubicBezTo>
                    <a:lnTo>
                      <a:pt x="0" y="82"/>
                    </a:lnTo>
                    <a:cubicBezTo>
                      <a:pt x="9" y="87"/>
                      <a:pt x="19" y="90"/>
                      <a:pt x="33" y="90"/>
                    </a:cubicBezTo>
                    <a:cubicBezTo>
                      <a:pt x="55" y="90"/>
                      <a:pt x="71" y="79"/>
                      <a:pt x="71" y="58"/>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5" name="Rectangle 391"/>
              <p:cNvSpPr>
                <a:spLocks noChangeArrowheads="1"/>
              </p:cNvSpPr>
              <p:nvPr/>
            </p:nvSpPr>
            <p:spPr bwMode="auto">
              <a:xfrm>
                <a:off x="4975928" y="4266575"/>
                <a:ext cx="20638" cy="7937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56" name="Freeform 392"/>
              <p:cNvSpPr>
                <a:spLocks/>
              </p:cNvSpPr>
              <p:nvPr/>
            </p:nvSpPr>
            <p:spPr bwMode="auto">
              <a:xfrm>
                <a:off x="5014028" y="4266575"/>
                <a:ext cx="46038" cy="79375"/>
              </a:xfrm>
              <a:custGeom>
                <a:avLst/>
                <a:gdLst>
                  <a:gd name="T0" fmla="*/ 2147483647 w 29"/>
                  <a:gd name="T1" fmla="*/ 2147483647 h 50"/>
                  <a:gd name="T2" fmla="*/ 2147483647 w 29"/>
                  <a:gd name="T3" fmla="*/ 2147483647 h 50"/>
                  <a:gd name="T4" fmla="*/ 2147483647 w 29"/>
                  <a:gd name="T5" fmla="*/ 0 h 50"/>
                  <a:gd name="T6" fmla="*/ 0 w 29"/>
                  <a:gd name="T7" fmla="*/ 0 h 50"/>
                  <a:gd name="T8" fmla="*/ 0 w 29"/>
                  <a:gd name="T9" fmla="*/ 2147483647 h 50"/>
                  <a:gd name="T10" fmla="*/ 2147483647 w 29"/>
                  <a:gd name="T11" fmla="*/ 2147483647 h 50"/>
                  <a:gd name="T12" fmla="*/ 2147483647 w 29"/>
                  <a:gd name="T13" fmla="*/ 2147483647 h 50"/>
                  <a:gd name="T14" fmla="*/ 0 60000 65536"/>
                  <a:gd name="T15" fmla="*/ 0 60000 65536"/>
                  <a:gd name="T16" fmla="*/ 0 60000 65536"/>
                  <a:gd name="T17" fmla="*/ 0 60000 65536"/>
                  <a:gd name="T18" fmla="*/ 0 60000 65536"/>
                  <a:gd name="T19" fmla="*/ 0 60000 65536"/>
                  <a:gd name="T20" fmla="*/ 0 60000 65536"/>
                  <a:gd name="T21" fmla="*/ 0 w 29"/>
                  <a:gd name="T22" fmla="*/ 0 h 50"/>
                  <a:gd name="T23" fmla="*/ 29 w 29"/>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50">
                    <a:moveTo>
                      <a:pt x="29" y="39"/>
                    </a:moveTo>
                    <a:lnTo>
                      <a:pt x="13" y="39"/>
                    </a:lnTo>
                    <a:lnTo>
                      <a:pt x="13" y="0"/>
                    </a:lnTo>
                    <a:lnTo>
                      <a:pt x="0" y="0"/>
                    </a:lnTo>
                    <a:lnTo>
                      <a:pt x="0" y="50"/>
                    </a:lnTo>
                    <a:lnTo>
                      <a:pt x="27" y="50"/>
                    </a:lnTo>
                    <a:lnTo>
                      <a:pt x="29"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57" name="Freeform 393"/>
              <p:cNvSpPr>
                <a:spLocks noEditPoints="1"/>
              </p:cNvSpPr>
              <p:nvPr/>
            </p:nvSpPr>
            <p:spPr bwMode="auto">
              <a:xfrm>
                <a:off x="5044190" y="4266575"/>
                <a:ext cx="33338" cy="14287"/>
              </a:xfrm>
              <a:custGeom>
                <a:avLst/>
                <a:gdLst>
                  <a:gd name="T0" fmla="*/ 2147483647 w 21"/>
                  <a:gd name="T1" fmla="*/ 2147483647 h 9"/>
                  <a:gd name="T2" fmla="*/ 2147483647 w 21"/>
                  <a:gd name="T3" fmla="*/ 0 h 9"/>
                  <a:gd name="T4" fmla="*/ 2147483647 w 21"/>
                  <a:gd name="T5" fmla="*/ 0 h 9"/>
                  <a:gd name="T6" fmla="*/ 2147483647 w 21"/>
                  <a:gd name="T7" fmla="*/ 2147483647 h 9"/>
                  <a:gd name="T8" fmla="*/ 2147483647 w 21"/>
                  <a:gd name="T9" fmla="*/ 0 h 9"/>
                  <a:gd name="T10" fmla="*/ 2147483647 w 21"/>
                  <a:gd name="T11" fmla="*/ 0 h 9"/>
                  <a:gd name="T12" fmla="*/ 2147483647 w 21"/>
                  <a:gd name="T13" fmla="*/ 2147483647 h 9"/>
                  <a:gd name="T14" fmla="*/ 2147483647 w 21"/>
                  <a:gd name="T15" fmla="*/ 2147483647 h 9"/>
                  <a:gd name="T16" fmla="*/ 2147483647 w 21"/>
                  <a:gd name="T17" fmla="*/ 2147483647 h 9"/>
                  <a:gd name="T18" fmla="*/ 2147483647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2147483647 w 21"/>
                  <a:gd name="T33" fmla="*/ 2147483647 h 9"/>
                  <a:gd name="T34" fmla="*/ 2147483647 w 21"/>
                  <a:gd name="T35" fmla="*/ 0 h 9"/>
                  <a:gd name="T36" fmla="*/ 0 w 21"/>
                  <a:gd name="T37" fmla="*/ 0 h 9"/>
                  <a:gd name="T38" fmla="*/ 0 w 21"/>
                  <a:gd name="T39" fmla="*/ 2147483647 h 9"/>
                  <a:gd name="T40" fmla="*/ 2147483647 w 21"/>
                  <a:gd name="T41" fmla="*/ 2147483647 h 9"/>
                  <a:gd name="T42" fmla="*/ 2147483647 w 21"/>
                  <a:gd name="T43" fmla="*/ 2147483647 h 9"/>
                  <a:gd name="T44" fmla="*/ 2147483647 w 21"/>
                  <a:gd name="T45" fmla="*/ 2147483647 h 9"/>
                  <a:gd name="T46" fmla="*/ 2147483647 w 21"/>
                  <a:gd name="T47" fmla="*/ 2147483647 h 9"/>
                  <a:gd name="T48" fmla="*/ 2147483647 w 21"/>
                  <a:gd name="T49" fmla="*/ 2147483647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9"/>
                  <a:gd name="T77" fmla="*/ 21 w 21"/>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9">
                    <a:moveTo>
                      <a:pt x="21" y="9"/>
                    </a:moveTo>
                    <a:lnTo>
                      <a:pt x="20" y="0"/>
                    </a:lnTo>
                    <a:lnTo>
                      <a:pt x="16" y="0"/>
                    </a:lnTo>
                    <a:lnTo>
                      <a:pt x="14" y="5"/>
                    </a:lnTo>
                    <a:lnTo>
                      <a:pt x="13" y="0"/>
                    </a:lnTo>
                    <a:lnTo>
                      <a:pt x="9" y="0"/>
                    </a:lnTo>
                    <a:lnTo>
                      <a:pt x="8" y="9"/>
                    </a:lnTo>
                    <a:lnTo>
                      <a:pt x="12" y="9"/>
                    </a:lnTo>
                    <a:lnTo>
                      <a:pt x="12" y="5"/>
                    </a:lnTo>
                    <a:lnTo>
                      <a:pt x="13" y="9"/>
                    </a:lnTo>
                    <a:lnTo>
                      <a:pt x="15" y="9"/>
                    </a:lnTo>
                    <a:lnTo>
                      <a:pt x="17" y="5"/>
                    </a:lnTo>
                    <a:lnTo>
                      <a:pt x="17" y="9"/>
                    </a:lnTo>
                    <a:lnTo>
                      <a:pt x="21" y="9"/>
                    </a:lnTo>
                    <a:close/>
                    <a:moveTo>
                      <a:pt x="8" y="3"/>
                    </a:moveTo>
                    <a:lnTo>
                      <a:pt x="8" y="0"/>
                    </a:lnTo>
                    <a:lnTo>
                      <a:pt x="0" y="0"/>
                    </a:lnTo>
                    <a:lnTo>
                      <a:pt x="0" y="3"/>
                    </a:lnTo>
                    <a:lnTo>
                      <a:pt x="3" y="3"/>
                    </a:lnTo>
                    <a:lnTo>
                      <a:pt x="3" y="9"/>
                    </a:lnTo>
                    <a:lnTo>
                      <a:pt x="5" y="9"/>
                    </a:lnTo>
                    <a:lnTo>
                      <a:pt x="5" y="3"/>
                    </a:lnTo>
                    <a:lnTo>
                      <a:pt x="8"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58" name="Freeform 394"/>
              <p:cNvSpPr>
                <a:spLocks noEditPoints="1"/>
              </p:cNvSpPr>
              <p:nvPr/>
            </p:nvSpPr>
            <p:spPr bwMode="auto">
              <a:xfrm>
                <a:off x="4907665" y="4196725"/>
                <a:ext cx="23813" cy="34925"/>
              </a:xfrm>
              <a:custGeom>
                <a:avLst/>
                <a:gdLst>
                  <a:gd name="T0" fmla="*/ 2147483647 w 28"/>
                  <a:gd name="T1" fmla="*/ 2147483647 h 38"/>
                  <a:gd name="T2" fmla="*/ 2147483647 w 28"/>
                  <a:gd name="T3" fmla="*/ 0 h 38"/>
                  <a:gd name="T4" fmla="*/ 0 w 28"/>
                  <a:gd name="T5" fmla="*/ 0 h 38"/>
                  <a:gd name="T6" fmla="*/ 0 w 28"/>
                  <a:gd name="T7" fmla="*/ 2147483647 h 38"/>
                  <a:gd name="T8" fmla="*/ 2147483647 w 28"/>
                  <a:gd name="T9" fmla="*/ 2147483647 h 38"/>
                  <a:gd name="T10" fmla="*/ 2147483647 w 28"/>
                  <a:gd name="T11" fmla="*/ 2147483647 h 38"/>
                  <a:gd name="T12" fmla="*/ 2147483647 w 28"/>
                  <a:gd name="T13" fmla="*/ 2147483647 h 38"/>
                  <a:gd name="T14" fmla="*/ 2147483647 w 28"/>
                  <a:gd name="T15" fmla="*/ 2147483647 h 38"/>
                  <a:gd name="T16" fmla="*/ 2147483647 w 28"/>
                  <a:gd name="T17" fmla="*/ 2147483647 h 38"/>
                  <a:gd name="T18" fmla="*/ 2147483647 w 28"/>
                  <a:gd name="T19" fmla="*/ 2147483647 h 38"/>
                  <a:gd name="T20" fmla="*/ 2147483647 w 28"/>
                  <a:gd name="T21" fmla="*/ 2147483647 h 38"/>
                  <a:gd name="T22" fmla="*/ 2147483647 w 28"/>
                  <a:gd name="T23" fmla="*/ 2147483647 h 38"/>
                  <a:gd name="T24" fmla="*/ 2147483647 w 28"/>
                  <a:gd name="T25" fmla="*/ 2147483647 h 38"/>
                  <a:gd name="T26" fmla="*/ 2147483647 w 28"/>
                  <a:gd name="T27" fmla="*/ 2147483647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8"/>
                  <a:gd name="T44" fmla="*/ 28 w 28"/>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8">
                    <a:moveTo>
                      <a:pt x="28" y="12"/>
                    </a:moveTo>
                    <a:cubicBezTo>
                      <a:pt x="28" y="3"/>
                      <a:pt x="22" y="0"/>
                      <a:pt x="13" y="0"/>
                    </a:cubicBezTo>
                    <a:lnTo>
                      <a:pt x="0" y="0"/>
                    </a:lnTo>
                    <a:lnTo>
                      <a:pt x="0" y="38"/>
                    </a:lnTo>
                    <a:lnTo>
                      <a:pt x="10" y="38"/>
                    </a:lnTo>
                    <a:lnTo>
                      <a:pt x="10" y="24"/>
                    </a:lnTo>
                    <a:lnTo>
                      <a:pt x="13" y="24"/>
                    </a:lnTo>
                    <a:cubicBezTo>
                      <a:pt x="25" y="24"/>
                      <a:pt x="28" y="17"/>
                      <a:pt x="28" y="12"/>
                    </a:cubicBezTo>
                    <a:close/>
                    <a:moveTo>
                      <a:pt x="13" y="8"/>
                    </a:moveTo>
                    <a:cubicBezTo>
                      <a:pt x="16" y="8"/>
                      <a:pt x="17" y="8"/>
                      <a:pt x="17" y="12"/>
                    </a:cubicBezTo>
                    <a:cubicBezTo>
                      <a:pt x="17" y="16"/>
                      <a:pt x="16" y="17"/>
                      <a:pt x="13" y="17"/>
                    </a:cubicBezTo>
                    <a:lnTo>
                      <a:pt x="10" y="17"/>
                    </a:lnTo>
                    <a:lnTo>
                      <a:pt x="10" y="8"/>
                    </a:lnTo>
                    <a:lnTo>
                      <a:pt x="13"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9" name="Freeform 395"/>
              <p:cNvSpPr>
                <a:spLocks noEditPoints="1"/>
              </p:cNvSpPr>
              <p:nvPr/>
            </p:nvSpPr>
            <p:spPr bwMode="auto">
              <a:xfrm>
                <a:off x="4936240" y="4196725"/>
                <a:ext cx="26988" cy="34925"/>
              </a:xfrm>
              <a:custGeom>
                <a:avLst/>
                <a:gdLst>
                  <a:gd name="T0" fmla="*/ 2147483647 w 30"/>
                  <a:gd name="T1" fmla="*/ 2147483647 h 38"/>
                  <a:gd name="T2" fmla="*/ 2147483647 w 30"/>
                  <a:gd name="T3" fmla="*/ 2147483647 h 38"/>
                  <a:gd name="T4" fmla="*/ 2147483647 w 30"/>
                  <a:gd name="T5" fmla="*/ 2147483647 h 38"/>
                  <a:gd name="T6" fmla="*/ 2147483647 w 30"/>
                  <a:gd name="T7" fmla="*/ 2147483647 h 38"/>
                  <a:gd name="T8" fmla="*/ 2147483647 w 30"/>
                  <a:gd name="T9" fmla="*/ 0 h 38"/>
                  <a:gd name="T10" fmla="*/ 0 w 30"/>
                  <a:gd name="T11" fmla="*/ 0 h 38"/>
                  <a:gd name="T12" fmla="*/ 0 w 30"/>
                  <a:gd name="T13" fmla="*/ 2147483647 h 38"/>
                  <a:gd name="T14" fmla="*/ 2147483647 w 30"/>
                  <a:gd name="T15" fmla="*/ 2147483647 h 38"/>
                  <a:gd name="T16" fmla="*/ 2147483647 w 30"/>
                  <a:gd name="T17" fmla="*/ 2147483647 h 38"/>
                  <a:gd name="T18" fmla="*/ 2147483647 w 30"/>
                  <a:gd name="T19" fmla="*/ 2147483647 h 38"/>
                  <a:gd name="T20" fmla="*/ 2147483647 w 30"/>
                  <a:gd name="T21" fmla="*/ 2147483647 h 38"/>
                  <a:gd name="T22" fmla="*/ 2147483647 w 30"/>
                  <a:gd name="T23" fmla="*/ 2147483647 h 38"/>
                  <a:gd name="T24" fmla="*/ 2147483647 w 30"/>
                  <a:gd name="T25" fmla="*/ 2147483647 h 38"/>
                  <a:gd name="T26" fmla="*/ 2147483647 w 30"/>
                  <a:gd name="T27" fmla="*/ 2147483647 h 38"/>
                  <a:gd name="T28" fmla="*/ 2147483647 w 30"/>
                  <a:gd name="T29" fmla="*/ 2147483647 h 38"/>
                  <a:gd name="T30" fmla="*/ 2147483647 w 30"/>
                  <a:gd name="T31" fmla="*/ 2147483647 h 38"/>
                  <a:gd name="T32" fmla="*/ 2147483647 w 30"/>
                  <a:gd name="T33" fmla="*/ 2147483647 h 38"/>
                  <a:gd name="T34" fmla="*/ 2147483647 w 30"/>
                  <a:gd name="T35" fmla="*/ 2147483647 h 38"/>
                  <a:gd name="T36" fmla="*/ 2147483647 w 30"/>
                  <a:gd name="T37" fmla="*/ 2147483647 h 38"/>
                  <a:gd name="T38" fmla="*/ 2147483647 w 30"/>
                  <a:gd name="T39" fmla="*/ 2147483647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38"/>
                  <a:gd name="T62" fmla="*/ 30 w 3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38">
                    <a:moveTo>
                      <a:pt x="30" y="38"/>
                    </a:moveTo>
                    <a:cubicBezTo>
                      <a:pt x="28" y="35"/>
                      <a:pt x="25" y="28"/>
                      <a:pt x="24" y="25"/>
                    </a:cubicBezTo>
                    <a:cubicBezTo>
                      <a:pt x="23" y="23"/>
                      <a:pt x="21" y="22"/>
                      <a:pt x="20" y="21"/>
                    </a:cubicBezTo>
                    <a:cubicBezTo>
                      <a:pt x="25" y="21"/>
                      <a:pt x="28" y="17"/>
                      <a:pt x="28" y="11"/>
                    </a:cubicBezTo>
                    <a:cubicBezTo>
                      <a:pt x="28" y="4"/>
                      <a:pt x="24" y="0"/>
                      <a:pt x="13" y="0"/>
                    </a:cubicBezTo>
                    <a:lnTo>
                      <a:pt x="0" y="0"/>
                    </a:lnTo>
                    <a:lnTo>
                      <a:pt x="0" y="38"/>
                    </a:lnTo>
                    <a:lnTo>
                      <a:pt x="10" y="38"/>
                    </a:lnTo>
                    <a:lnTo>
                      <a:pt x="10" y="23"/>
                    </a:lnTo>
                    <a:cubicBezTo>
                      <a:pt x="12" y="23"/>
                      <a:pt x="13" y="23"/>
                      <a:pt x="14" y="27"/>
                    </a:cubicBezTo>
                    <a:lnTo>
                      <a:pt x="18" y="38"/>
                    </a:lnTo>
                    <a:lnTo>
                      <a:pt x="30" y="38"/>
                    </a:lnTo>
                    <a:close/>
                    <a:moveTo>
                      <a:pt x="13" y="8"/>
                    </a:moveTo>
                    <a:cubicBezTo>
                      <a:pt x="16" y="8"/>
                      <a:pt x="17" y="9"/>
                      <a:pt x="17" y="11"/>
                    </a:cubicBezTo>
                    <a:cubicBezTo>
                      <a:pt x="17" y="14"/>
                      <a:pt x="16" y="16"/>
                      <a:pt x="13" y="16"/>
                    </a:cubicBezTo>
                    <a:lnTo>
                      <a:pt x="10" y="16"/>
                    </a:lnTo>
                    <a:lnTo>
                      <a:pt x="10" y="8"/>
                    </a:lnTo>
                    <a:lnTo>
                      <a:pt x="13"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60" name="Freeform 396"/>
              <p:cNvSpPr>
                <a:spLocks noEditPoints="1"/>
              </p:cNvSpPr>
              <p:nvPr/>
            </p:nvSpPr>
            <p:spPr bwMode="auto">
              <a:xfrm>
                <a:off x="4964815" y="4196725"/>
                <a:ext cx="30163" cy="34925"/>
              </a:xfrm>
              <a:custGeom>
                <a:avLst/>
                <a:gdLst>
                  <a:gd name="T0" fmla="*/ 2147483647 w 34"/>
                  <a:gd name="T1" fmla="*/ 2147483647 h 39"/>
                  <a:gd name="T2" fmla="*/ 2147483647 w 34"/>
                  <a:gd name="T3" fmla="*/ 2147483647 h 39"/>
                  <a:gd name="T4" fmla="*/ 2147483647 w 34"/>
                  <a:gd name="T5" fmla="*/ 0 h 39"/>
                  <a:gd name="T6" fmla="*/ 0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
                  <a:gd name="T31" fmla="*/ 0 h 39"/>
                  <a:gd name="T32" fmla="*/ 34 w 34"/>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 h="39">
                    <a:moveTo>
                      <a:pt x="17" y="39"/>
                    </a:moveTo>
                    <a:cubicBezTo>
                      <a:pt x="30" y="39"/>
                      <a:pt x="34" y="29"/>
                      <a:pt x="34" y="18"/>
                    </a:cubicBezTo>
                    <a:cubicBezTo>
                      <a:pt x="34" y="10"/>
                      <a:pt x="30" y="0"/>
                      <a:pt x="17" y="0"/>
                    </a:cubicBezTo>
                    <a:cubicBezTo>
                      <a:pt x="7" y="0"/>
                      <a:pt x="0" y="7"/>
                      <a:pt x="0" y="21"/>
                    </a:cubicBezTo>
                    <a:cubicBezTo>
                      <a:pt x="0" y="32"/>
                      <a:pt x="6" y="39"/>
                      <a:pt x="17" y="39"/>
                    </a:cubicBezTo>
                    <a:close/>
                    <a:moveTo>
                      <a:pt x="17" y="32"/>
                    </a:moveTo>
                    <a:cubicBezTo>
                      <a:pt x="13" y="32"/>
                      <a:pt x="11" y="29"/>
                      <a:pt x="11" y="20"/>
                    </a:cubicBezTo>
                    <a:cubicBezTo>
                      <a:pt x="11" y="12"/>
                      <a:pt x="12" y="8"/>
                      <a:pt x="17" y="8"/>
                    </a:cubicBezTo>
                    <a:cubicBezTo>
                      <a:pt x="21" y="8"/>
                      <a:pt x="23" y="10"/>
                      <a:pt x="23" y="20"/>
                    </a:cubicBezTo>
                    <a:cubicBezTo>
                      <a:pt x="23" y="29"/>
                      <a:pt x="21" y="32"/>
                      <a:pt x="17" y="32"/>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grpSp>
        <p:sp>
          <p:nvSpPr>
            <p:cNvPr id="191" name="Text Box 105"/>
            <p:cNvSpPr txBox="1">
              <a:spLocks noChangeArrowheads="1"/>
            </p:cNvSpPr>
            <p:nvPr/>
          </p:nvSpPr>
          <p:spPr bwMode="auto">
            <a:xfrm>
              <a:off x="4752975" y="3959225"/>
              <a:ext cx="467340" cy="428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cs typeface="Arial" pitchFamily="34" charset="0"/>
                </a:rPr>
                <a:t>3-Phase</a:t>
              </a:r>
            </a:p>
            <a:p>
              <a:pPr eaLnBrk="1" hangingPunct="1">
                <a:spcAft>
                  <a:spcPct val="0"/>
                </a:spcAft>
                <a:buClr>
                  <a:schemeClr val="bg1"/>
                </a:buClr>
                <a:buFontTx/>
                <a:buNone/>
              </a:pPr>
              <a:r>
                <a:rPr lang="en-GB" altLang="en-US" sz="800" dirty="0">
                  <a:solidFill>
                    <a:schemeClr val="bg1"/>
                  </a:solidFill>
                  <a:latin typeface="Infineon Meta-Normal"/>
                  <a:cs typeface="Arial" pitchFamily="34" charset="0"/>
                </a:rPr>
                <a:t>Driver IC</a:t>
              </a:r>
            </a:p>
            <a:p>
              <a:pPr eaLnBrk="1" hangingPunct="1">
                <a:spcAft>
                  <a:spcPct val="0"/>
                </a:spcAft>
                <a:buClr>
                  <a:schemeClr val="bg1"/>
                </a:buClr>
                <a:buFontTx/>
                <a:buNone/>
              </a:pPr>
              <a:r>
                <a:rPr lang="en-GB" altLang="en-US" sz="800" b="1" dirty="0">
                  <a:solidFill>
                    <a:schemeClr val="bg1"/>
                  </a:solidFill>
                  <a:latin typeface="Infineon Meta-Normal"/>
                  <a:cs typeface="Arial" pitchFamily="34" charset="0"/>
                </a:rPr>
                <a:t>  TLE9180</a:t>
              </a:r>
              <a:endParaRPr lang="en-GB" altLang="ja-JP" sz="800" baseline="30000" dirty="0">
                <a:solidFill>
                  <a:schemeClr val="bg1"/>
                </a:solidFill>
                <a:latin typeface="Infineon Meta-Normal"/>
                <a:ea typeface="MS PGothic" pitchFamily="34" charset="-128"/>
                <a:cs typeface="Arial" pitchFamily="34" charset="0"/>
              </a:endParaRPr>
            </a:p>
          </p:txBody>
        </p:sp>
        <p:sp>
          <p:nvSpPr>
            <p:cNvPr id="192" name="Text Box 105"/>
            <p:cNvSpPr txBox="1">
              <a:spLocks noChangeArrowheads="1"/>
            </p:cNvSpPr>
            <p:nvPr/>
          </p:nvSpPr>
          <p:spPr bwMode="auto">
            <a:xfrm>
              <a:off x="4806950" y="1892301"/>
              <a:ext cx="490136" cy="428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cs typeface="Arial" pitchFamily="34" charset="0"/>
                </a:rPr>
                <a:t>H-Bridge</a:t>
              </a:r>
            </a:p>
            <a:p>
              <a:pPr eaLnBrk="1" hangingPunct="1">
                <a:spcAft>
                  <a:spcPct val="0"/>
                </a:spcAft>
                <a:buClr>
                  <a:schemeClr val="bg1"/>
                </a:buClr>
                <a:buFontTx/>
                <a:buNone/>
              </a:pPr>
              <a:r>
                <a:rPr lang="en-GB" altLang="en-US" sz="800" dirty="0">
                  <a:solidFill>
                    <a:schemeClr val="bg1"/>
                  </a:solidFill>
                  <a:latin typeface="Infineon Meta-Normal"/>
                  <a:cs typeface="Arial" pitchFamily="34" charset="0"/>
                </a:rPr>
                <a:t>Driver IC</a:t>
              </a:r>
            </a:p>
            <a:p>
              <a:pPr eaLnBrk="1" hangingPunct="1">
                <a:spcAft>
                  <a:spcPct val="0"/>
                </a:spcAft>
                <a:buClr>
                  <a:schemeClr val="bg1"/>
                </a:buClr>
                <a:buFontTx/>
                <a:buNone/>
              </a:pPr>
              <a:r>
                <a:rPr lang="en-GB" altLang="en-US" sz="800" b="1" dirty="0">
                  <a:solidFill>
                    <a:schemeClr val="bg1"/>
                  </a:solidFill>
                  <a:latin typeface="Infineon Meta-Normal"/>
                  <a:cs typeface="Arial" pitchFamily="34" charset="0"/>
                </a:rPr>
                <a:t>(TLE9180)</a:t>
              </a:r>
              <a:endParaRPr lang="en-GB" altLang="ja-JP" sz="800" b="1" baseline="30000" dirty="0">
                <a:solidFill>
                  <a:schemeClr val="bg1"/>
                </a:solidFill>
                <a:latin typeface="Infineon Meta-Normal"/>
                <a:ea typeface="MS PGothic" pitchFamily="34" charset="-128"/>
                <a:cs typeface="Arial" pitchFamily="34" charset="0"/>
              </a:endParaRPr>
            </a:p>
          </p:txBody>
        </p:sp>
        <p:sp>
          <p:nvSpPr>
            <p:cNvPr id="193" name="Text Box 336"/>
            <p:cNvSpPr txBox="1">
              <a:spLocks noChangeArrowheads="1"/>
            </p:cNvSpPr>
            <p:nvPr/>
          </p:nvSpPr>
          <p:spPr bwMode="auto">
            <a:xfrm>
              <a:off x="1901825" y="6076950"/>
              <a:ext cx="1445713" cy="1429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Rotor Position/Current Sense</a:t>
              </a:r>
            </a:p>
          </p:txBody>
        </p:sp>
        <p:sp>
          <p:nvSpPr>
            <p:cNvPr id="194" name="Text Box 336"/>
            <p:cNvSpPr txBox="1">
              <a:spLocks noChangeArrowheads="1"/>
            </p:cNvSpPr>
            <p:nvPr/>
          </p:nvSpPr>
          <p:spPr bwMode="auto">
            <a:xfrm>
              <a:off x="3416300" y="5743574"/>
              <a:ext cx="790297" cy="1429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Powertrain CAN</a:t>
              </a:r>
            </a:p>
          </p:txBody>
        </p:sp>
        <p:sp>
          <p:nvSpPr>
            <p:cNvPr id="195" name="Text Box 105"/>
            <p:cNvSpPr txBox="1">
              <a:spLocks noChangeArrowheads="1"/>
            </p:cNvSpPr>
            <p:nvPr/>
          </p:nvSpPr>
          <p:spPr bwMode="auto">
            <a:xfrm>
              <a:off x="2634365" y="5280846"/>
              <a:ext cx="833901"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cs typeface="Arial" pitchFamily="34" charset="0"/>
                </a:rPr>
                <a:t>CAN</a:t>
              </a:r>
            </a:p>
            <a:p>
              <a:pPr eaLnBrk="1" hangingPunct="1">
                <a:spcAft>
                  <a:spcPct val="0"/>
                </a:spcAft>
                <a:buClr>
                  <a:schemeClr val="bg1"/>
                </a:buClr>
                <a:buFontTx/>
                <a:buNone/>
              </a:pPr>
              <a:r>
                <a:rPr lang="en-GB" altLang="en-US" sz="800" b="1" dirty="0">
                  <a:solidFill>
                    <a:schemeClr val="bg1"/>
                  </a:solidFill>
                  <a:latin typeface="Infineon Meta-Normal"/>
                  <a:cs typeface="Arial" pitchFamily="34" charset="0"/>
                </a:rPr>
                <a:t>TLE7250GVIO</a:t>
              </a:r>
              <a:endParaRPr lang="en-GB" altLang="ja-JP" sz="800" b="1" baseline="30000" dirty="0">
                <a:solidFill>
                  <a:schemeClr val="bg1"/>
                </a:solidFill>
                <a:latin typeface="Infineon Meta-Normal"/>
                <a:ea typeface="MS PGothic" pitchFamily="34" charset="-128"/>
                <a:cs typeface="Arial" pitchFamily="34" charset="0"/>
              </a:endParaRPr>
            </a:p>
          </p:txBody>
        </p:sp>
        <p:sp>
          <p:nvSpPr>
            <p:cNvPr id="196" name="Text Box 105"/>
            <p:cNvSpPr txBox="1">
              <a:spLocks noChangeArrowheads="1"/>
            </p:cNvSpPr>
            <p:nvPr/>
          </p:nvSpPr>
          <p:spPr bwMode="auto">
            <a:xfrm>
              <a:off x="3549514" y="5286374"/>
              <a:ext cx="797059"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cs typeface="Arial" pitchFamily="34" charset="0"/>
                </a:rPr>
                <a:t>LIN</a:t>
              </a:r>
            </a:p>
            <a:p>
              <a:pPr eaLnBrk="1" hangingPunct="1">
                <a:spcAft>
                  <a:spcPct val="0"/>
                </a:spcAft>
                <a:buClr>
                  <a:schemeClr val="bg1"/>
                </a:buClr>
                <a:buFontTx/>
                <a:buNone/>
              </a:pPr>
              <a:r>
                <a:rPr lang="en-GB" altLang="en-US" sz="800" b="1" dirty="0">
                  <a:solidFill>
                    <a:schemeClr val="bg1"/>
                  </a:solidFill>
                  <a:latin typeface="Infineon Meta-Normal"/>
                  <a:cs typeface="Arial" pitchFamily="34" charset="0"/>
                </a:rPr>
                <a:t>TLE7259-3GE</a:t>
              </a:r>
              <a:endParaRPr lang="en-GB" altLang="ja-JP" sz="800" b="1" baseline="30000" dirty="0">
                <a:solidFill>
                  <a:schemeClr val="bg1"/>
                </a:solidFill>
                <a:latin typeface="Infineon Meta-Normal"/>
                <a:ea typeface="MS PGothic" pitchFamily="34" charset="-128"/>
                <a:cs typeface="Arial" pitchFamily="34" charset="0"/>
              </a:endParaRPr>
            </a:p>
          </p:txBody>
        </p:sp>
        <p:sp>
          <p:nvSpPr>
            <p:cNvPr id="197" name="Text Box 336"/>
            <p:cNvSpPr txBox="1">
              <a:spLocks noChangeArrowheads="1"/>
            </p:cNvSpPr>
            <p:nvPr/>
          </p:nvSpPr>
          <p:spPr bwMode="auto">
            <a:xfrm>
              <a:off x="4404035" y="5210176"/>
              <a:ext cx="220371" cy="1429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2Ch.</a:t>
              </a:r>
            </a:p>
          </p:txBody>
        </p:sp>
        <p:sp>
          <p:nvSpPr>
            <p:cNvPr id="198" name="Text Box 336"/>
            <p:cNvSpPr txBox="1">
              <a:spLocks noChangeArrowheads="1"/>
            </p:cNvSpPr>
            <p:nvPr/>
          </p:nvSpPr>
          <p:spPr bwMode="auto">
            <a:xfrm>
              <a:off x="5686425" y="5172074"/>
              <a:ext cx="972674"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err="1">
                  <a:latin typeface="Infineon Meta-Normal"/>
                </a:rPr>
                <a:t>OptiMOS</a:t>
              </a:r>
              <a:r>
                <a:rPr lang="en-GB" altLang="en-US" sz="800" dirty="0">
                  <a:latin typeface="Infineon Meta-Normal"/>
                </a:rPr>
                <a:t>™-T2 100V</a:t>
              </a:r>
            </a:p>
            <a:p>
              <a:pPr eaLnBrk="1" hangingPunct="1">
                <a:spcAft>
                  <a:spcPct val="0"/>
                </a:spcAft>
                <a:buClr>
                  <a:srgbClr val="00214A"/>
                </a:buClr>
                <a:buFontTx/>
                <a:buNone/>
              </a:pPr>
              <a:r>
                <a:rPr lang="en-GB" altLang="en-US" sz="800" dirty="0">
                  <a:latin typeface="Infineon Meta-Normal"/>
                </a:rPr>
                <a:t>6x </a:t>
              </a:r>
              <a:r>
                <a:rPr lang="en-GB" altLang="en-US" sz="800" b="1" dirty="0">
                  <a:latin typeface="Infineon Meta-Normal"/>
                </a:rPr>
                <a:t>IPB180N10S4-02</a:t>
              </a:r>
            </a:p>
          </p:txBody>
        </p:sp>
        <p:sp>
          <p:nvSpPr>
            <p:cNvPr id="199" name="Text Box 336"/>
            <p:cNvSpPr txBox="1">
              <a:spLocks noChangeArrowheads="1"/>
            </p:cNvSpPr>
            <p:nvPr/>
          </p:nvSpPr>
          <p:spPr bwMode="auto">
            <a:xfrm>
              <a:off x="6870700" y="4241801"/>
              <a:ext cx="509134"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a:latin typeface="Infineon Meta-Normal"/>
                </a:rPr>
                <a:t>Starter</a:t>
              </a:r>
            </a:p>
            <a:p>
              <a:pPr eaLnBrk="1" hangingPunct="1">
                <a:spcAft>
                  <a:spcPct val="0"/>
                </a:spcAft>
                <a:buClr>
                  <a:srgbClr val="00214A"/>
                </a:buClr>
                <a:buFontTx/>
                <a:buNone/>
              </a:pPr>
              <a:r>
                <a:rPr lang="en-GB" altLang="en-US" sz="800" dirty="0">
                  <a:latin typeface="Infineon Meta-Normal"/>
                </a:rPr>
                <a:t>Generator</a:t>
              </a:r>
              <a:endParaRPr lang="en-GB" altLang="en-US" sz="800" b="1" dirty="0">
                <a:latin typeface="Infineon Meta-Normal"/>
              </a:endParaRPr>
            </a:p>
          </p:txBody>
        </p:sp>
        <p:sp>
          <p:nvSpPr>
            <p:cNvPr id="202" name="Text Box 336"/>
            <p:cNvSpPr txBox="1">
              <a:spLocks noChangeArrowheads="1"/>
            </p:cNvSpPr>
            <p:nvPr/>
          </p:nvSpPr>
          <p:spPr bwMode="auto">
            <a:xfrm>
              <a:off x="5832475" y="2847975"/>
              <a:ext cx="972674" cy="2858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r>
                <a:rPr lang="en-GB" altLang="en-US" sz="800" dirty="0" err="1">
                  <a:latin typeface="Infineon Meta-Normal"/>
                </a:rPr>
                <a:t>OptiMOS</a:t>
              </a:r>
              <a:r>
                <a:rPr lang="en-GB" altLang="en-US" sz="800" dirty="0">
                  <a:latin typeface="Infineon Meta-Normal"/>
                </a:rPr>
                <a:t>™-T2 100V</a:t>
              </a:r>
            </a:p>
            <a:p>
              <a:pPr eaLnBrk="1" hangingPunct="1">
                <a:spcAft>
                  <a:spcPct val="0"/>
                </a:spcAft>
                <a:buClr>
                  <a:srgbClr val="00214A"/>
                </a:buClr>
                <a:buFontTx/>
                <a:buNone/>
              </a:pPr>
              <a:r>
                <a:rPr lang="en-GB" altLang="en-US" sz="800" dirty="0">
                  <a:latin typeface="Infineon Meta-Normal"/>
                </a:rPr>
                <a:t>4x </a:t>
              </a:r>
              <a:r>
                <a:rPr lang="en-GB" altLang="en-US" sz="800" b="1" dirty="0">
                  <a:latin typeface="Infineon Meta-Normal"/>
                </a:rPr>
                <a:t>IPD90N10S4-06</a:t>
              </a:r>
            </a:p>
          </p:txBody>
        </p:sp>
        <p:grpSp>
          <p:nvGrpSpPr>
            <p:cNvPr id="203" name="Group 202"/>
            <p:cNvGrpSpPr/>
            <p:nvPr/>
          </p:nvGrpSpPr>
          <p:grpSpPr>
            <a:xfrm>
              <a:off x="2627312" y="1552573"/>
              <a:ext cx="1719263" cy="3500437"/>
              <a:chOff x="3306763" y="2503487"/>
              <a:chExt cx="1417637" cy="2741612"/>
            </a:xfrm>
            <a:solidFill>
              <a:schemeClr val="accent6">
                <a:lumMod val="50000"/>
              </a:schemeClr>
            </a:solidFill>
          </p:grpSpPr>
          <p:sp>
            <p:nvSpPr>
              <p:cNvPr id="204" name="Freeform 19"/>
              <p:cNvSpPr>
                <a:spLocks/>
              </p:cNvSpPr>
              <p:nvPr/>
            </p:nvSpPr>
            <p:spPr bwMode="auto">
              <a:xfrm>
                <a:off x="3306763" y="2503487"/>
                <a:ext cx="1417637" cy="2741612"/>
              </a:xfrm>
              <a:custGeom>
                <a:avLst/>
                <a:gdLst>
                  <a:gd name="T0" fmla="*/ 2147483647 w 2268"/>
                  <a:gd name="T1" fmla="*/ 2147483647 h 4384"/>
                  <a:gd name="T2" fmla="*/ 2147483647 w 2268"/>
                  <a:gd name="T3" fmla="*/ 2147483647 h 4384"/>
                  <a:gd name="T4" fmla="*/ 2147483647 w 2268"/>
                  <a:gd name="T5" fmla="*/ 2147483647 h 4384"/>
                  <a:gd name="T6" fmla="*/ 0 w 2268"/>
                  <a:gd name="T7" fmla="*/ 2147483647 h 4384"/>
                  <a:gd name="T8" fmla="*/ 0 w 2268"/>
                  <a:gd name="T9" fmla="*/ 2147483647 h 4384"/>
                  <a:gd name="T10" fmla="*/ 2147483647 w 2268"/>
                  <a:gd name="T11" fmla="*/ 0 h 4384"/>
                  <a:gd name="T12" fmla="*/ 2147483647 w 2268"/>
                  <a:gd name="T13" fmla="*/ 0 h 4384"/>
                  <a:gd name="T14" fmla="*/ 2147483647 w 2268"/>
                  <a:gd name="T15" fmla="*/ 2147483647 h 4384"/>
                  <a:gd name="T16" fmla="*/ 2147483647 w 2268"/>
                  <a:gd name="T17" fmla="*/ 2147483647 h 43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68" h="4384">
                    <a:moveTo>
                      <a:pt x="2268" y="4339"/>
                    </a:moveTo>
                    <a:cubicBezTo>
                      <a:pt x="2268" y="4364"/>
                      <a:pt x="2247" y="4384"/>
                      <a:pt x="2222" y="4384"/>
                    </a:cubicBezTo>
                    <a:lnTo>
                      <a:pt x="45" y="4384"/>
                    </a:lnTo>
                    <a:cubicBezTo>
                      <a:pt x="20" y="4384"/>
                      <a:pt x="0" y="4364"/>
                      <a:pt x="0" y="4339"/>
                    </a:cubicBezTo>
                    <a:lnTo>
                      <a:pt x="0" y="45"/>
                    </a:lnTo>
                    <a:cubicBezTo>
                      <a:pt x="0" y="20"/>
                      <a:pt x="20" y="0"/>
                      <a:pt x="45" y="0"/>
                    </a:cubicBezTo>
                    <a:lnTo>
                      <a:pt x="2222" y="0"/>
                    </a:lnTo>
                    <a:cubicBezTo>
                      <a:pt x="2247" y="0"/>
                      <a:pt x="2268" y="20"/>
                      <a:pt x="2268" y="45"/>
                    </a:cubicBezTo>
                    <a:lnTo>
                      <a:pt x="2268" y="4339"/>
                    </a:lnTo>
                    <a:close/>
                  </a:path>
                </a:pathLst>
              </a:custGeom>
              <a:solidFill>
                <a:srgbClr val="ED194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noAutofit/>
              </a:bodyPr>
              <a:lstStyle/>
              <a:p>
                <a:endParaRPr lang="en-GB" dirty="0"/>
              </a:p>
            </p:txBody>
          </p:sp>
          <p:sp>
            <p:nvSpPr>
              <p:cNvPr id="205" name="Freeform 100"/>
              <p:cNvSpPr>
                <a:spLocks/>
              </p:cNvSpPr>
              <p:nvPr/>
            </p:nvSpPr>
            <p:spPr bwMode="auto">
              <a:xfrm>
                <a:off x="4271963" y="2620963"/>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solidFill>
                <a:srgbClr val="ED1941"/>
              </a:solidFill>
              <a:ln w="6350" cap="flat">
                <a:solidFill>
                  <a:schemeClr val="bg1"/>
                </a:solidFill>
                <a:prstDash val="solid"/>
                <a:miter lim="800000"/>
                <a:headEnd/>
                <a:tailEnd/>
              </a:ln>
            </p:spPr>
            <p:txBody>
              <a:bodyPr>
                <a:noAutofit/>
              </a:bodyPr>
              <a:lstStyle/>
              <a:p>
                <a:endParaRPr lang="en-GB" dirty="0"/>
              </a:p>
            </p:txBody>
          </p:sp>
          <p:sp>
            <p:nvSpPr>
              <p:cNvPr id="206" name="Freeform 102"/>
              <p:cNvSpPr>
                <a:spLocks/>
              </p:cNvSpPr>
              <p:nvPr/>
            </p:nvSpPr>
            <p:spPr bwMode="auto">
              <a:xfrm>
                <a:off x="3844925" y="4627563"/>
                <a:ext cx="341313" cy="225425"/>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7"/>
                    </a:lnTo>
                    <a:cubicBezTo>
                      <a:pt x="545" y="342"/>
                      <a:pt x="524" y="363"/>
                      <a:pt x="499" y="363"/>
                    </a:cubicBezTo>
                    <a:lnTo>
                      <a:pt x="46" y="363"/>
                    </a:lnTo>
                    <a:cubicBezTo>
                      <a:pt x="21" y="363"/>
                      <a:pt x="0" y="342"/>
                      <a:pt x="0" y="317"/>
                    </a:cubicBezTo>
                    <a:lnTo>
                      <a:pt x="0" y="45"/>
                    </a:lnTo>
                    <a:close/>
                  </a:path>
                </a:pathLst>
              </a:custGeom>
              <a:solidFill>
                <a:srgbClr val="ED1941"/>
              </a:solidFill>
              <a:ln w="6350" cap="flat">
                <a:solidFill>
                  <a:schemeClr val="bg1"/>
                </a:solidFill>
                <a:prstDash val="solid"/>
                <a:miter lim="800000"/>
                <a:headEnd/>
                <a:tailEnd/>
              </a:ln>
            </p:spPr>
            <p:txBody>
              <a:bodyPr>
                <a:noAutofit/>
              </a:bodyPr>
              <a:lstStyle/>
              <a:p>
                <a:endParaRPr lang="en-GB" dirty="0"/>
              </a:p>
            </p:txBody>
          </p:sp>
          <p:sp>
            <p:nvSpPr>
              <p:cNvPr id="207" name="Freeform 103"/>
              <p:cNvSpPr>
                <a:spLocks/>
              </p:cNvSpPr>
              <p:nvPr/>
            </p:nvSpPr>
            <p:spPr bwMode="auto">
              <a:xfrm>
                <a:off x="3844925" y="4899025"/>
                <a:ext cx="341313" cy="227013"/>
              </a:xfrm>
              <a:custGeom>
                <a:avLst/>
                <a:gdLst>
                  <a:gd name="T0" fmla="*/ 0 w 545"/>
                  <a:gd name="T1" fmla="*/ 2147483647 h 363"/>
                  <a:gd name="T2" fmla="*/ 2147483647 w 545"/>
                  <a:gd name="T3" fmla="*/ 0 h 363"/>
                  <a:gd name="T4" fmla="*/ 2147483647 w 545"/>
                  <a:gd name="T5" fmla="*/ 0 h 363"/>
                  <a:gd name="T6" fmla="*/ 2147483647 w 545"/>
                  <a:gd name="T7" fmla="*/ 2147483647 h 363"/>
                  <a:gd name="T8" fmla="*/ 2147483647 w 545"/>
                  <a:gd name="T9" fmla="*/ 2147483647 h 363"/>
                  <a:gd name="T10" fmla="*/ 2147483647 w 545"/>
                  <a:gd name="T11" fmla="*/ 2147483647 h 363"/>
                  <a:gd name="T12" fmla="*/ 2147483647 w 545"/>
                  <a:gd name="T13" fmla="*/ 2147483647 h 363"/>
                  <a:gd name="T14" fmla="*/ 0 w 545"/>
                  <a:gd name="T15" fmla="*/ 2147483647 h 363"/>
                  <a:gd name="T16" fmla="*/ 0 w 545"/>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5" h="363">
                    <a:moveTo>
                      <a:pt x="0" y="45"/>
                    </a:moveTo>
                    <a:cubicBezTo>
                      <a:pt x="0" y="20"/>
                      <a:pt x="21" y="0"/>
                      <a:pt x="46" y="0"/>
                    </a:cubicBezTo>
                    <a:lnTo>
                      <a:pt x="499" y="0"/>
                    </a:lnTo>
                    <a:cubicBezTo>
                      <a:pt x="524" y="0"/>
                      <a:pt x="545" y="20"/>
                      <a:pt x="545" y="45"/>
                    </a:cubicBezTo>
                    <a:lnTo>
                      <a:pt x="545" y="318"/>
                    </a:lnTo>
                    <a:cubicBezTo>
                      <a:pt x="545" y="343"/>
                      <a:pt x="524" y="363"/>
                      <a:pt x="499" y="363"/>
                    </a:cubicBezTo>
                    <a:lnTo>
                      <a:pt x="46" y="363"/>
                    </a:lnTo>
                    <a:cubicBezTo>
                      <a:pt x="21" y="363"/>
                      <a:pt x="0" y="343"/>
                      <a:pt x="0" y="318"/>
                    </a:cubicBezTo>
                    <a:lnTo>
                      <a:pt x="0" y="45"/>
                    </a:lnTo>
                    <a:close/>
                  </a:path>
                </a:pathLst>
              </a:custGeom>
              <a:solidFill>
                <a:srgbClr val="ED1941"/>
              </a:solidFill>
              <a:ln w="6350" cap="flat">
                <a:solidFill>
                  <a:schemeClr val="bg1"/>
                </a:solidFill>
                <a:prstDash val="solid"/>
                <a:miter lim="800000"/>
                <a:headEnd/>
                <a:tailEnd/>
              </a:ln>
            </p:spPr>
            <p:txBody>
              <a:bodyPr>
                <a:noAutofit/>
              </a:bodyPr>
              <a:lstStyle/>
              <a:p>
                <a:endParaRPr lang="en-GB" dirty="0"/>
              </a:p>
            </p:txBody>
          </p:sp>
          <p:sp>
            <p:nvSpPr>
              <p:cNvPr id="208" name="Freeform 104"/>
              <p:cNvSpPr>
                <a:spLocks/>
              </p:cNvSpPr>
              <p:nvPr/>
            </p:nvSpPr>
            <p:spPr bwMode="auto">
              <a:xfrm>
                <a:off x="3421063" y="2620963"/>
                <a:ext cx="339725" cy="652462"/>
              </a:xfrm>
              <a:custGeom>
                <a:avLst/>
                <a:gdLst>
                  <a:gd name="T0" fmla="*/ 0 w 544"/>
                  <a:gd name="T1" fmla="*/ 2147483647 h 1043"/>
                  <a:gd name="T2" fmla="*/ 2147483647 w 544"/>
                  <a:gd name="T3" fmla="*/ 0 h 1043"/>
                  <a:gd name="T4" fmla="*/ 2147483647 w 544"/>
                  <a:gd name="T5" fmla="*/ 0 h 1043"/>
                  <a:gd name="T6" fmla="*/ 2147483647 w 544"/>
                  <a:gd name="T7" fmla="*/ 2147483647 h 1043"/>
                  <a:gd name="T8" fmla="*/ 2147483647 w 544"/>
                  <a:gd name="T9" fmla="*/ 2147483647 h 1043"/>
                  <a:gd name="T10" fmla="*/ 2147483647 w 544"/>
                  <a:gd name="T11" fmla="*/ 2147483647 h 1043"/>
                  <a:gd name="T12" fmla="*/ 2147483647 w 544"/>
                  <a:gd name="T13" fmla="*/ 2147483647 h 1043"/>
                  <a:gd name="T14" fmla="*/ 0 w 544"/>
                  <a:gd name="T15" fmla="*/ 2147483647 h 1043"/>
                  <a:gd name="T16" fmla="*/ 0 w 544"/>
                  <a:gd name="T17" fmla="*/ 2147483647 h 10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043">
                    <a:moveTo>
                      <a:pt x="0" y="45"/>
                    </a:moveTo>
                    <a:cubicBezTo>
                      <a:pt x="0" y="21"/>
                      <a:pt x="20" y="0"/>
                      <a:pt x="45" y="0"/>
                    </a:cubicBezTo>
                    <a:lnTo>
                      <a:pt x="499" y="0"/>
                    </a:lnTo>
                    <a:cubicBezTo>
                      <a:pt x="524" y="0"/>
                      <a:pt x="544" y="21"/>
                      <a:pt x="544" y="45"/>
                    </a:cubicBezTo>
                    <a:lnTo>
                      <a:pt x="544" y="998"/>
                    </a:lnTo>
                    <a:cubicBezTo>
                      <a:pt x="544" y="1023"/>
                      <a:pt x="524" y="1043"/>
                      <a:pt x="499" y="1043"/>
                    </a:cubicBezTo>
                    <a:lnTo>
                      <a:pt x="45" y="1043"/>
                    </a:lnTo>
                    <a:cubicBezTo>
                      <a:pt x="20" y="1043"/>
                      <a:pt x="0" y="1023"/>
                      <a:pt x="0" y="998"/>
                    </a:cubicBezTo>
                    <a:lnTo>
                      <a:pt x="0" y="45"/>
                    </a:lnTo>
                    <a:close/>
                  </a:path>
                </a:pathLst>
              </a:custGeom>
              <a:solidFill>
                <a:srgbClr val="6EC49B"/>
              </a:solidFill>
              <a:ln w="6350" cap="flat">
                <a:solidFill>
                  <a:schemeClr val="bg1"/>
                </a:solidFill>
                <a:prstDash val="solid"/>
                <a:miter lim="800000"/>
                <a:headEnd/>
                <a:tailEnd/>
              </a:ln>
            </p:spPr>
            <p:txBody>
              <a:bodyPr>
                <a:noAutofit/>
              </a:bodyPr>
              <a:lstStyle/>
              <a:p>
                <a:endParaRPr lang="en-GB" dirty="0"/>
              </a:p>
            </p:txBody>
          </p:sp>
          <p:sp>
            <p:nvSpPr>
              <p:cNvPr id="227" name="Text Box 790"/>
              <p:cNvSpPr txBox="1">
                <a:spLocks noChangeArrowheads="1"/>
              </p:cNvSpPr>
              <p:nvPr/>
            </p:nvSpPr>
            <p:spPr bwMode="auto">
              <a:xfrm>
                <a:off x="3894079" y="2982913"/>
                <a:ext cx="700209" cy="587697"/>
              </a:xfrm>
              <a:prstGeom prst="rect">
                <a:avLst/>
              </a:prstGeom>
              <a:solidFill>
                <a:srgbClr val="ED1941"/>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700" dirty="0">
                    <a:solidFill>
                      <a:schemeClr val="bg1"/>
                    </a:solidFill>
                    <a:latin typeface="Infineon Meta-Normal"/>
                  </a:rPr>
                  <a:t>32-bit</a:t>
                </a:r>
              </a:p>
              <a:p>
                <a:pPr algn="ctr" eaLnBrk="1" hangingPunct="1">
                  <a:spcAft>
                    <a:spcPct val="0"/>
                  </a:spcAft>
                  <a:buClr>
                    <a:schemeClr val="bg1"/>
                  </a:buClr>
                  <a:buFontTx/>
                  <a:buNone/>
                </a:pPr>
                <a:r>
                  <a:rPr lang="en-GB" altLang="de-DE" sz="700" dirty="0">
                    <a:solidFill>
                      <a:schemeClr val="bg1"/>
                    </a:solidFill>
                    <a:latin typeface="Infineon Meta-Normal"/>
                  </a:rPr>
                  <a:t>Multicore/Lockstep</a:t>
                </a:r>
              </a:p>
              <a:p>
                <a:pPr algn="ctr" eaLnBrk="1" hangingPunct="1">
                  <a:spcAft>
                    <a:spcPct val="0"/>
                  </a:spcAft>
                  <a:buClr>
                    <a:schemeClr val="bg1"/>
                  </a:buClr>
                  <a:buFontTx/>
                  <a:buNone/>
                </a:pPr>
                <a:r>
                  <a:rPr lang="en-GB" altLang="de-DE" sz="700" dirty="0">
                    <a:solidFill>
                      <a:schemeClr val="bg1"/>
                    </a:solidFill>
                    <a:latin typeface="Infineon Meta-Normal"/>
                  </a:rPr>
                  <a:t>MCU</a:t>
                </a:r>
              </a:p>
              <a:p>
                <a:pPr algn="ctr" eaLnBrk="1" hangingPunct="1">
                  <a:spcAft>
                    <a:spcPct val="0"/>
                  </a:spcAft>
                  <a:buClr>
                    <a:schemeClr val="bg1"/>
                  </a:buClr>
                  <a:buFontTx/>
                  <a:buNone/>
                </a:pPr>
                <a:r>
                  <a:rPr lang="en-GB" altLang="de-DE" sz="700" dirty="0">
                    <a:solidFill>
                      <a:schemeClr val="bg1"/>
                    </a:solidFill>
                    <a:latin typeface="Infineon Meta-Normal"/>
                  </a:rPr>
                  <a:t>AURIX™</a:t>
                </a:r>
              </a:p>
              <a:p>
                <a:pPr algn="ctr" eaLnBrk="1" hangingPunct="1">
                  <a:spcAft>
                    <a:spcPct val="0"/>
                  </a:spcAft>
                  <a:buClr>
                    <a:schemeClr val="bg1"/>
                  </a:buClr>
                  <a:buFontTx/>
                  <a:buNone/>
                </a:pPr>
                <a:r>
                  <a:rPr lang="en-GB" altLang="de-DE" sz="700" dirty="0">
                    <a:solidFill>
                      <a:schemeClr val="bg1"/>
                    </a:solidFill>
                    <a:latin typeface="Infineon Meta-Normal"/>
                  </a:rPr>
                  <a:t>e.g</a:t>
                </a:r>
                <a:r>
                  <a:rPr lang="en-GB" altLang="de-DE" sz="700" b="1" dirty="0">
                    <a:solidFill>
                      <a:schemeClr val="bg1"/>
                    </a:solidFill>
                    <a:latin typeface="Infineon Meta-Normal"/>
                  </a:rPr>
                  <a:t>. TC23xL</a:t>
                </a:r>
              </a:p>
              <a:p>
                <a:pPr algn="ctr" eaLnBrk="1" hangingPunct="1">
                  <a:spcAft>
                    <a:spcPct val="0"/>
                  </a:spcAft>
                  <a:buClr>
                    <a:schemeClr val="bg1"/>
                  </a:buClr>
                  <a:buFontTx/>
                  <a:buNone/>
                </a:pPr>
                <a:r>
                  <a:rPr lang="en-GB" altLang="de-DE" sz="700" b="1" dirty="0">
                    <a:solidFill>
                      <a:schemeClr val="bg1"/>
                    </a:solidFill>
                    <a:latin typeface="Infineon Meta-Normal"/>
                  </a:rPr>
                  <a:t>2MB / 200 MHz</a:t>
                </a:r>
              </a:p>
            </p:txBody>
          </p:sp>
          <p:sp>
            <p:nvSpPr>
              <p:cNvPr id="228" name="Text Box 790"/>
              <p:cNvSpPr txBox="1">
                <a:spLocks noChangeArrowheads="1"/>
              </p:cNvSpPr>
              <p:nvPr/>
            </p:nvSpPr>
            <p:spPr bwMode="auto">
              <a:xfrm>
                <a:off x="3525050" y="2852738"/>
                <a:ext cx="119051" cy="167913"/>
              </a:xfrm>
              <a:prstGeom prst="rect">
                <a:avLst/>
              </a:prstGeom>
              <a:solidFill>
                <a:srgbClr val="6EC49B"/>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24x</a:t>
                </a:r>
              </a:p>
              <a:p>
                <a:pPr algn="ctr" eaLnBrk="1" hangingPunct="1">
                  <a:spcAft>
                    <a:spcPct val="0"/>
                  </a:spcAft>
                  <a:buClr>
                    <a:schemeClr val="bg1"/>
                  </a:buClr>
                  <a:buFontTx/>
                  <a:buNone/>
                </a:pPr>
                <a:r>
                  <a:rPr lang="en-GB" altLang="de-DE" sz="600" dirty="0">
                    <a:solidFill>
                      <a:schemeClr val="bg1"/>
                    </a:solidFill>
                    <a:latin typeface="Infineon Meta-Normal"/>
                  </a:rPr>
                  <a:t>SAR</a:t>
                </a:r>
              </a:p>
            </p:txBody>
          </p:sp>
          <p:grpSp>
            <p:nvGrpSpPr>
              <p:cNvPr id="229" name="Group 228"/>
              <p:cNvGrpSpPr/>
              <p:nvPr/>
            </p:nvGrpSpPr>
            <p:grpSpPr>
              <a:xfrm>
                <a:off x="3421063" y="4030663"/>
                <a:ext cx="339725" cy="282575"/>
                <a:chOff x="3421063" y="4030663"/>
                <a:chExt cx="339725" cy="282575"/>
              </a:xfrm>
              <a:grpFill/>
            </p:grpSpPr>
            <p:sp>
              <p:nvSpPr>
                <p:cNvPr id="241" name="Freeform 151"/>
                <p:cNvSpPr>
                  <a:spLocks/>
                </p:cNvSpPr>
                <p:nvPr/>
              </p:nvSpPr>
              <p:spPr bwMode="auto">
                <a:xfrm>
                  <a:off x="3421063" y="4030663"/>
                  <a:ext cx="339725" cy="282575"/>
                </a:xfrm>
                <a:custGeom>
                  <a:avLst/>
                  <a:gdLst>
                    <a:gd name="T0" fmla="*/ 0 w 544"/>
                    <a:gd name="T1" fmla="*/ 2147483647 h 453"/>
                    <a:gd name="T2" fmla="*/ 2147483647 w 544"/>
                    <a:gd name="T3" fmla="*/ 0 h 453"/>
                    <a:gd name="T4" fmla="*/ 2147483647 w 544"/>
                    <a:gd name="T5" fmla="*/ 0 h 453"/>
                    <a:gd name="T6" fmla="*/ 2147483647 w 544"/>
                    <a:gd name="T7" fmla="*/ 2147483647 h 453"/>
                    <a:gd name="T8" fmla="*/ 2147483647 w 544"/>
                    <a:gd name="T9" fmla="*/ 2147483647 h 453"/>
                    <a:gd name="T10" fmla="*/ 2147483647 w 544"/>
                    <a:gd name="T11" fmla="*/ 2147483647 h 453"/>
                    <a:gd name="T12" fmla="*/ 2147483647 w 544"/>
                    <a:gd name="T13" fmla="*/ 2147483647 h 453"/>
                    <a:gd name="T14" fmla="*/ 0 w 544"/>
                    <a:gd name="T15" fmla="*/ 2147483647 h 453"/>
                    <a:gd name="T16" fmla="*/ 0 w 544"/>
                    <a:gd name="T17" fmla="*/ 2147483647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3">
                      <a:moveTo>
                        <a:pt x="0" y="45"/>
                      </a:moveTo>
                      <a:cubicBezTo>
                        <a:pt x="0" y="20"/>
                        <a:pt x="20" y="0"/>
                        <a:pt x="45" y="0"/>
                      </a:cubicBezTo>
                      <a:lnTo>
                        <a:pt x="499" y="0"/>
                      </a:lnTo>
                      <a:cubicBezTo>
                        <a:pt x="524" y="0"/>
                        <a:pt x="544" y="20"/>
                        <a:pt x="544" y="45"/>
                      </a:cubicBezTo>
                      <a:lnTo>
                        <a:pt x="544" y="408"/>
                      </a:lnTo>
                      <a:cubicBezTo>
                        <a:pt x="544" y="433"/>
                        <a:pt x="524" y="453"/>
                        <a:pt x="499" y="453"/>
                      </a:cubicBezTo>
                      <a:lnTo>
                        <a:pt x="45" y="453"/>
                      </a:lnTo>
                      <a:cubicBezTo>
                        <a:pt x="20" y="453"/>
                        <a:pt x="0" y="433"/>
                        <a:pt x="0" y="408"/>
                      </a:cubicBezTo>
                      <a:lnTo>
                        <a:pt x="0" y="45"/>
                      </a:lnTo>
                      <a:close/>
                    </a:path>
                  </a:pathLst>
                </a:custGeom>
                <a:solidFill>
                  <a:srgbClr val="ED1941"/>
                </a:solidFill>
                <a:ln w="6350" cap="flat">
                  <a:solidFill>
                    <a:schemeClr val="bg1"/>
                  </a:solidFill>
                  <a:prstDash val="solid"/>
                  <a:miter lim="800000"/>
                  <a:headEnd/>
                  <a:tailEnd/>
                </a:ln>
              </p:spPr>
              <p:txBody>
                <a:bodyPr>
                  <a:noAutofit/>
                </a:bodyPr>
                <a:lstStyle/>
                <a:p>
                  <a:endParaRPr lang="en-GB" dirty="0"/>
                </a:p>
              </p:txBody>
            </p:sp>
            <p:sp>
              <p:nvSpPr>
                <p:cNvPr id="242" name="Text Box 790"/>
                <p:cNvSpPr txBox="1">
                  <a:spLocks noChangeArrowheads="1"/>
                </p:cNvSpPr>
                <p:nvPr/>
              </p:nvSpPr>
              <p:spPr bwMode="auto">
                <a:xfrm>
                  <a:off x="3513385" y="4127500"/>
                  <a:ext cx="155079" cy="83957"/>
                </a:xfrm>
                <a:prstGeom prst="rect">
                  <a:avLst/>
                </a:prstGeom>
                <a:solidFill>
                  <a:srgbClr val="ED1941"/>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SENT</a:t>
                  </a:r>
                </a:p>
              </p:txBody>
            </p:sp>
          </p:grpSp>
          <p:grpSp>
            <p:nvGrpSpPr>
              <p:cNvPr id="230" name="Group 229"/>
              <p:cNvGrpSpPr/>
              <p:nvPr/>
            </p:nvGrpSpPr>
            <p:grpSpPr>
              <a:xfrm>
                <a:off x="3421063" y="4627562"/>
                <a:ext cx="339725" cy="498475"/>
                <a:chOff x="3421063" y="4332288"/>
                <a:chExt cx="339725" cy="793750"/>
              </a:xfrm>
              <a:grpFill/>
            </p:grpSpPr>
            <p:sp>
              <p:nvSpPr>
                <p:cNvPr id="239" name="Freeform 106"/>
                <p:cNvSpPr>
                  <a:spLocks/>
                </p:cNvSpPr>
                <p:nvPr/>
              </p:nvSpPr>
              <p:spPr bwMode="auto">
                <a:xfrm>
                  <a:off x="3421063" y="4332288"/>
                  <a:ext cx="339725" cy="793750"/>
                </a:xfrm>
                <a:custGeom>
                  <a:avLst/>
                  <a:gdLst>
                    <a:gd name="T0" fmla="*/ 0 w 544"/>
                    <a:gd name="T1" fmla="*/ 2147483647 h 1270"/>
                    <a:gd name="T2" fmla="*/ 2147483647 w 544"/>
                    <a:gd name="T3" fmla="*/ 0 h 1270"/>
                    <a:gd name="T4" fmla="*/ 2147483647 w 544"/>
                    <a:gd name="T5" fmla="*/ 0 h 1270"/>
                    <a:gd name="T6" fmla="*/ 2147483647 w 544"/>
                    <a:gd name="T7" fmla="*/ 2147483647 h 1270"/>
                    <a:gd name="T8" fmla="*/ 2147483647 w 544"/>
                    <a:gd name="T9" fmla="*/ 2147483647 h 1270"/>
                    <a:gd name="T10" fmla="*/ 2147483647 w 544"/>
                    <a:gd name="T11" fmla="*/ 2147483647 h 1270"/>
                    <a:gd name="T12" fmla="*/ 2147483647 w 544"/>
                    <a:gd name="T13" fmla="*/ 2147483647 h 1270"/>
                    <a:gd name="T14" fmla="*/ 0 w 544"/>
                    <a:gd name="T15" fmla="*/ 2147483647 h 1270"/>
                    <a:gd name="T16" fmla="*/ 0 w 544"/>
                    <a:gd name="T17" fmla="*/ 2147483647 h 12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1270">
                      <a:moveTo>
                        <a:pt x="0" y="45"/>
                      </a:moveTo>
                      <a:cubicBezTo>
                        <a:pt x="0" y="20"/>
                        <a:pt x="20" y="0"/>
                        <a:pt x="45" y="0"/>
                      </a:cubicBezTo>
                      <a:lnTo>
                        <a:pt x="499" y="0"/>
                      </a:lnTo>
                      <a:cubicBezTo>
                        <a:pt x="524" y="0"/>
                        <a:pt x="544" y="20"/>
                        <a:pt x="544" y="45"/>
                      </a:cubicBezTo>
                      <a:lnTo>
                        <a:pt x="544" y="1224"/>
                      </a:lnTo>
                      <a:cubicBezTo>
                        <a:pt x="544" y="1249"/>
                        <a:pt x="524" y="1270"/>
                        <a:pt x="499" y="1270"/>
                      </a:cubicBezTo>
                      <a:lnTo>
                        <a:pt x="45" y="1270"/>
                      </a:lnTo>
                      <a:cubicBezTo>
                        <a:pt x="20" y="1270"/>
                        <a:pt x="0" y="1249"/>
                        <a:pt x="0" y="1224"/>
                      </a:cubicBezTo>
                      <a:lnTo>
                        <a:pt x="0" y="45"/>
                      </a:lnTo>
                      <a:close/>
                    </a:path>
                  </a:pathLst>
                </a:custGeom>
                <a:solidFill>
                  <a:srgbClr val="FFC20E"/>
                </a:solidFill>
                <a:ln w="6350" cap="flat">
                  <a:solidFill>
                    <a:schemeClr val="bg1"/>
                  </a:solidFill>
                  <a:prstDash val="solid"/>
                  <a:miter lim="800000"/>
                  <a:headEnd/>
                  <a:tailEnd/>
                </a:ln>
              </p:spPr>
              <p:txBody>
                <a:bodyPr>
                  <a:noAutofit/>
                </a:bodyPr>
                <a:lstStyle/>
                <a:p>
                  <a:endParaRPr lang="en-GB" dirty="0"/>
                </a:p>
              </p:txBody>
            </p:sp>
            <p:sp>
              <p:nvSpPr>
                <p:cNvPr id="240" name="Text Box 790"/>
                <p:cNvSpPr txBox="1">
                  <a:spLocks noChangeArrowheads="1"/>
                </p:cNvSpPr>
                <p:nvPr/>
              </p:nvSpPr>
              <p:spPr bwMode="auto">
                <a:xfrm>
                  <a:off x="3517301" y="4656137"/>
                  <a:ext cx="147247" cy="133689"/>
                </a:xfrm>
                <a:prstGeom prst="rect">
                  <a:avLst/>
                </a:prstGeom>
                <a:solidFill>
                  <a:srgbClr val="FFC20E"/>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GTM</a:t>
                  </a:r>
                </a:p>
              </p:txBody>
            </p:sp>
          </p:grpSp>
          <p:sp>
            <p:nvSpPr>
              <p:cNvPr id="231" name="Text Box 790"/>
              <p:cNvSpPr txBox="1">
                <a:spLocks noChangeArrowheads="1"/>
              </p:cNvSpPr>
              <p:nvPr/>
            </p:nvSpPr>
            <p:spPr bwMode="auto">
              <a:xfrm>
                <a:off x="4364202" y="2665413"/>
                <a:ext cx="142549" cy="167913"/>
              </a:xfrm>
              <a:prstGeom prst="rect">
                <a:avLst/>
              </a:prstGeom>
              <a:solidFill>
                <a:srgbClr val="ED1941"/>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4x </a:t>
                </a:r>
              </a:p>
              <a:p>
                <a:pPr algn="ctr" eaLnBrk="1" hangingPunct="1">
                  <a:spcAft>
                    <a:spcPct val="0"/>
                  </a:spcAft>
                  <a:buClr>
                    <a:schemeClr val="bg1"/>
                  </a:buClr>
                  <a:buFontTx/>
                  <a:buNone/>
                </a:pPr>
                <a:r>
                  <a:rPr lang="en-GB" altLang="de-DE" sz="600" dirty="0">
                    <a:solidFill>
                      <a:schemeClr val="bg1"/>
                    </a:solidFill>
                    <a:latin typeface="Infineon Meta-Normal"/>
                  </a:rPr>
                  <a:t>QSPI</a:t>
                </a:r>
              </a:p>
            </p:txBody>
          </p:sp>
          <p:sp>
            <p:nvSpPr>
              <p:cNvPr id="232" name="Text Box 790"/>
              <p:cNvSpPr txBox="1">
                <a:spLocks noChangeArrowheads="1"/>
              </p:cNvSpPr>
              <p:nvPr/>
            </p:nvSpPr>
            <p:spPr bwMode="auto">
              <a:xfrm>
                <a:off x="3930209" y="4694238"/>
                <a:ext cx="170744" cy="83957"/>
              </a:xfrm>
              <a:prstGeom prst="rect">
                <a:avLst/>
              </a:prstGeom>
              <a:solidFill>
                <a:srgbClr val="ED1941"/>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E-Ray</a:t>
                </a:r>
              </a:p>
            </p:txBody>
          </p:sp>
          <p:sp>
            <p:nvSpPr>
              <p:cNvPr id="233" name="Text Box 790"/>
              <p:cNvSpPr txBox="1">
                <a:spLocks noChangeArrowheads="1"/>
              </p:cNvSpPr>
              <p:nvPr/>
            </p:nvSpPr>
            <p:spPr bwMode="auto">
              <a:xfrm>
                <a:off x="3949007" y="4922838"/>
                <a:ext cx="133150" cy="167913"/>
              </a:xfrm>
              <a:prstGeom prst="rect">
                <a:avLst/>
              </a:prstGeom>
              <a:solidFill>
                <a:srgbClr val="ED1941"/>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6x</a:t>
                </a:r>
              </a:p>
              <a:p>
                <a:pPr algn="ctr" eaLnBrk="1" hangingPunct="1">
                  <a:spcAft>
                    <a:spcPct val="0"/>
                  </a:spcAft>
                  <a:buClr>
                    <a:schemeClr val="bg1"/>
                  </a:buClr>
                  <a:buFontTx/>
                  <a:buNone/>
                </a:pPr>
                <a:r>
                  <a:rPr lang="en-GB" altLang="de-DE" sz="600" dirty="0">
                    <a:solidFill>
                      <a:schemeClr val="bg1"/>
                    </a:solidFill>
                    <a:latin typeface="Infineon Meta-Normal"/>
                  </a:rPr>
                  <a:t>CAN</a:t>
                </a:r>
              </a:p>
            </p:txBody>
          </p:sp>
          <p:grpSp>
            <p:nvGrpSpPr>
              <p:cNvPr id="234" name="Group 233"/>
              <p:cNvGrpSpPr/>
              <p:nvPr/>
            </p:nvGrpSpPr>
            <p:grpSpPr>
              <a:xfrm>
                <a:off x="4271963" y="4899025"/>
                <a:ext cx="339725" cy="227013"/>
                <a:chOff x="4271963" y="4899025"/>
                <a:chExt cx="339725" cy="227013"/>
              </a:xfrm>
              <a:grpFill/>
            </p:grpSpPr>
            <p:sp>
              <p:nvSpPr>
                <p:cNvPr id="237" name="Freeform 101"/>
                <p:cNvSpPr>
                  <a:spLocks/>
                </p:cNvSpPr>
                <p:nvPr/>
              </p:nvSpPr>
              <p:spPr bwMode="auto">
                <a:xfrm>
                  <a:off x="4271963" y="4899025"/>
                  <a:ext cx="339725" cy="227013"/>
                </a:xfrm>
                <a:custGeom>
                  <a:avLst/>
                  <a:gdLst>
                    <a:gd name="T0" fmla="*/ 0 w 544"/>
                    <a:gd name="T1" fmla="*/ 2147483647 h 363"/>
                    <a:gd name="T2" fmla="*/ 2147483647 w 544"/>
                    <a:gd name="T3" fmla="*/ 0 h 363"/>
                    <a:gd name="T4" fmla="*/ 2147483647 w 544"/>
                    <a:gd name="T5" fmla="*/ 0 h 363"/>
                    <a:gd name="T6" fmla="*/ 2147483647 w 544"/>
                    <a:gd name="T7" fmla="*/ 2147483647 h 363"/>
                    <a:gd name="T8" fmla="*/ 2147483647 w 544"/>
                    <a:gd name="T9" fmla="*/ 2147483647 h 363"/>
                    <a:gd name="T10" fmla="*/ 2147483647 w 544"/>
                    <a:gd name="T11" fmla="*/ 2147483647 h 363"/>
                    <a:gd name="T12" fmla="*/ 2147483647 w 544"/>
                    <a:gd name="T13" fmla="*/ 2147483647 h 363"/>
                    <a:gd name="T14" fmla="*/ 0 w 544"/>
                    <a:gd name="T15" fmla="*/ 2147483647 h 363"/>
                    <a:gd name="T16" fmla="*/ 0 w 544"/>
                    <a:gd name="T17" fmla="*/ 2147483647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363">
                      <a:moveTo>
                        <a:pt x="0" y="45"/>
                      </a:moveTo>
                      <a:cubicBezTo>
                        <a:pt x="0" y="20"/>
                        <a:pt x="20" y="0"/>
                        <a:pt x="45" y="0"/>
                      </a:cubicBezTo>
                      <a:lnTo>
                        <a:pt x="499" y="0"/>
                      </a:lnTo>
                      <a:cubicBezTo>
                        <a:pt x="524" y="0"/>
                        <a:pt x="544" y="20"/>
                        <a:pt x="544" y="45"/>
                      </a:cubicBezTo>
                      <a:lnTo>
                        <a:pt x="544" y="318"/>
                      </a:lnTo>
                      <a:cubicBezTo>
                        <a:pt x="544" y="342"/>
                        <a:pt x="524" y="363"/>
                        <a:pt x="499" y="363"/>
                      </a:cubicBezTo>
                      <a:lnTo>
                        <a:pt x="45" y="363"/>
                      </a:lnTo>
                      <a:cubicBezTo>
                        <a:pt x="20" y="363"/>
                        <a:pt x="0" y="342"/>
                        <a:pt x="0" y="318"/>
                      </a:cubicBezTo>
                      <a:lnTo>
                        <a:pt x="0" y="45"/>
                      </a:lnTo>
                      <a:close/>
                    </a:path>
                  </a:pathLst>
                </a:custGeom>
                <a:solidFill>
                  <a:srgbClr val="ED1941"/>
                </a:solidFill>
                <a:ln w="6350" cap="flat">
                  <a:solidFill>
                    <a:schemeClr val="bg1"/>
                  </a:solidFill>
                  <a:prstDash val="solid"/>
                  <a:miter lim="800000"/>
                  <a:headEnd/>
                  <a:tailEnd/>
                </a:ln>
              </p:spPr>
              <p:txBody>
                <a:bodyPr>
                  <a:noAutofit/>
                </a:bodyPr>
                <a:lstStyle/>
                <a:p>
                  <a:endParaRPr lang="en-GB" dirty="0"/>
                </a:p>
              </p:txBody>
            </p:sp>
            <p:sp>
              <p:nvSpPr>
                <p:cNvPr id="238" name="Text Box 790"/>
                <p:cNvSpPr txBox="1">
                  <a:spLocks noChangeArrowheads="1"/>
                </p:cNvSpPr>
                <p:nvPr/>
              </p:nvSpPr>
              <p:spPr bwMode="auto">
                <a:xfrm>
                  <a:off x="4332955" y="4965700"/>
                  <a:ext cx="217739" cy="83957"/>
                </a:xfrm>
                <a:prstGeom prst="rect">
                  <a:avLst/>
                </a:prstGeom>
                <a:solidFill>
                  <a:srgbClr val="ED1941"/>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ASCLIN</a:t>
                  </a:r>
                </a:p>
              </p:txBody>
            </p:sp>
          </p:grpSp>
          <p:sp>
            <p:nvSpPr>
              <p:cNvPr id="235" name="Freeform 100"/>
              <p:cNvSpPr>
                <a:spLocks/>
              </p:cNvSpPr>
              <p:nvPr/>
            </p:nvSpPr>
            <p:spPr bwMode="auto">
              <a:xfrm>
                <a:off x="3883025" y="2619375"/>
                <a:ext cx="339725" cy="284162"/>
              </a:xfrm>
              <a:custGeom>
                <a:avLst/>
                <a:gdLst>
                  <a:gd name="T0" fmla="*/ 0 w 544"/>
                  <a:gd name="T1" fmla="*/ 2147483647 h 454"/>
                  <a:gd name="T2" fmla="*/ 2147483647 w 544"/>
                  <a:gd name="T3" fmla="*/ 0 h 454"/>
                  <a:gd name="T4" fmla="*/ 2147483647 w 544"/>
                  <a:gd name="T5" fmla="*/ 0 h 454"/>
                  <a:gd name="T6" fmla="*/ 2147483647 w 544"/>
                  <a:gd name="T7" fmla="*/ 2147483647 h 454"/>
                  <a:gd name="T8" fmla="*/ 2147483647 w 544"/>
                  <a:gd name="T9" fmla="*/ 2147483647 h 454"/>
                  <a:gd name="T10" fmla="*/ 2147483647 w 544"/>
                  <a:gd name="T11" fmla="*/ 2147483647 h 454"/>
                  <a:gd name="T12" fmla="*/ 2147483647 w 544"/>
                  <a:gd name="T13" fmla="*/ 2147483647 h 454"/>
                  <a:gd name="T14" fmla="*/ 0 w 544"/>
                  <a:gd name="T15" fmla="*/ 2147483647 h 454"/>
                  <a:gd name="T16" fmla="*/ 0 w 544"/>
                  <a:gd name="T17" fmla="*/ 2147483647 h 4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4" h="454">
                    <a:moveTo>
                      <a:pt x="0" y="45"/>
                    </a:moveTo>
                    <a:cubicBezTo>
                      <a:pt x="0" y="20"/>
                      <a:pt x="20" y="0"/>
                      <a:pt x="45" y="0"/>
                    </a:cubicBezTo>
                    <a:lnTo>
                      <a:pt x="499" y="0"/>
                    </a:lnTo>
                    <a:cubicBezTo>
                      <a:pt x="524" y="0"/>
                      <a:pt x="544" y="20"/>
                      <a:pt x="544" y="45"/>
                    </a:cubicBezTo>
                    <a:lnTo>
                      <a:pt x="544" y="408"/>
                    </a:lnTo>
                    <a:cubicBezTo>
                      <a:pt x="544" y="433"/>
                      <a:pt x="524" y="454"/>
                      <a:pt x="499" y="454"/>
                    </a:cubicBezTo>
                    <a:lnTo>
                      <a:pt x="45" y="454"/>
                    </a:lnTo>
                    <a:cubicBezTo>
                      <a:pt x="20" y="454"/>
                      <a:pt x="0" y="433"/>
                      <a:pt x="0" y="408"/>
                    </a:cubicBezTo>
                    <a:lnTo>
                      <a:pt x="0" y="45"/>
                    </a:lnTo>
                    <a:close/>
                  </a:path>
                </a:pathLst>
              </a:custGeom>
              <a:solidFill>
                <a:srgbClr val="ED1941"/>
              </a:solidFill>
              <a:ln w="6350" cap="flat">
                <a:solidFill>
                  <a:schemeClr val="bg1"/>
                </a:solidFill>
                <a:prstDash val="solid"/>
                <a:miter lim="800000"/>
                <a:headEnd/>
                <a:tailEnd/>
              </a:ln>
            </p:spPr>
            <p:txBody>
              <a:bodyPr>
                <a:noAutofit/>
              </a:bodyPr>
              <a:lstStyle/>
              <a:p>
                <a:endParaRPr lang="en-GB" dirty="0"/>
              </a:p>
            </p:txBody>
          </p:sp>
          <p:sp>
            <p:nvSpPr>
              <p:cNvPr id="236" name="Text Box 790"/>
              <p:cNvSpPr txBox="1">
                <a:spLocks noChangeArrowheads="1"/>
              </p:cNvSpPr>
              <p:nvPr/>
            </p:nvSpPr>
            <p:spPr bwMode="auto">
              <a:xfrm>
                <a:off x="3994334" y="2727067"/>
                <a:ext cx="145681" cy="83957"/>
              </a:xfrm>
              <a:prstGeom prst="rect">
                <a:avLst/>
              </a:prstGeom>
              <a:solidFill>
                <a:srgbClr val="ED1941"/>
              </a:solidFill>
              <a:ln>
                <a:noFill/>
              </a:ln>
              <a:effectLst/>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algn="ctr" eaLnBrk="1" hangingPunct="1">
                  <a:spcAft>
                    <a:spcPct val="0"/>
                  </a:spcAft>
                  <a:buClr>
                    <a:schemeClr val="bg1"/>
                  </a:buClr>
                  <a:buFontTx/>
                  <a:buNone/>
                </a:pPr>
                <a:r>
                  <a:rPr lang="en-GB" altLang="de-DE" sz="600" dirty="0">
                    <a:solidFill>
                      <a:schemeClr val="bg1"/>
                    </a:solidFill>
                    <a:latin typeface="Infineon Meta-Normal"/>
                  </a:rPr>
                  <a:t>HSM</a:t>
                </a:r>
              </a:p>
            </p:txBody>
          </p:sp>
        </p:grpSp>
        <p:sp>
          <p:nvSpPr>
            <p:cNvPr id="8" name="Freeform 2"/>
            <p:cNvSpPr>
              <a:spLocks/>
            </p:cNvSpPr>
            <p:nvPr/>
          </p:nvSpPr>
          <p:spPr bwMode="auto">
            <a:xfrm>
              <a:off x="7319963" y="3811588"/>
              <a:ext cx="803275" cy="490537"/>
            </a:xfrm>
            <a:custGeom>
              <a:avLst/>
              <a:gdLst>
                <a:gd name="T0" fmla="*/ 2147483647 w 817"/>
                <a:gd name="T1" fmla="*/ 2147483647 h 589"/>
                <a:gd name="T2" fmla="*/ 2147483647 w 817"/>
                <a:gd name="T3" fmla="*/ 2147483647 h 589"/>
                <a:gd name="T4" fmla="*/ 2147483647 w 817"/>
                <a:gd name="T5" fmla="*/ 2147483647 h 589"/>
                <a:gd name="T6" fmla="*/ 0 w 817"/>
                <a:gd name="T7" fmla="*/ 2147483647 h 589"/>
                <a:gd name="T8" fmla="*/ 0 w 817"/>
                <a:gd name="T9" fmla="*/ 2147483647 h 589"/>
                <a:gd name="T10" fmla="*/ 2147483647 w 817"/>
                <a:gd name="T11" fmla="*/ 0 h 589"/>
                <a:gd name="T12" fmla="*/ 2147483647 w 817"/>
                <a:gd name="T13" fmla="*/ 0 h 589"/>
                <a:gd name="T14" fmla="*/ 2147483647 w 817"/>
                <a:gd name="T15" fmla="*/ 2147483647 h 589"/>
                <a:gd name="T16" fmla="*/ 2147483647 w 817"/>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7"/>
                <a:gd name="T28" fmla="*/ 0 h 589"/>
                <a:gd name="T29" fmla="*/ 817 w 817"/>
                <a:gd name="T30" fmla="*/ 589 h 5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7" h="589">
                  <a:moveTo>
                    <a:pt x="817" y="544"/>
                  </a:moveTo>
                  <a:cubicBezTo>
                    <a:pt x="817" y="569"/>
                    <a:pt x="796" y="589"/>
                    <a:pt x="771" y="589"/>
                  </a:cubicBezTo>
                  <a:lnTo>
                    <a:pt x="46" y="589"/>
                  </a:lnTo>
                  <a:cubicBezTo>
                    <a:pt x="21" y="589"/>
                    <a:pt x="0" y="569"/>
                    <a:pt x="0" y="544"/>
                  </a:cubicBezTo>
                  <a:lnTo>
                    <a:pt x="0" y="45"/>
                  </a:lnTo>
                  <a:cubicBezTo>
                    <a:pt x="0" y="20"/>
                    <a:pt x="21" y="0"/>
                    <a:pt x="46" y="0"/>
                  </a:cubicBezTo>
                  <a:lnTo>
                    <a:pt x="771" y="0"/>
                  </a:lnTo>
                  <a:cubicBezTo>
                    <a:pt x="796" y="0"/>
                    <a:pt x="817" y="20"/>
                    <a:pt x="817" y="45"/>
                  </a:cubicBezTo>
                  <a:lnTo>
                    <a:pt x="817" y="544"/>
                  </a:lnTo>
                  <a:close/>
                </a:path>
              </a:pathLst>
            </a:custGeom>
            <a:solidFill>
              <a:srgbClr val="5C7BA6"/>
            </a:solidFill>
            <a:ln>
              <a:noFill/>
            </a:ln>
          </p:spPr>
          <p:txBody>
            <a:bodyPr>
              <a:noAutofit/>
            </a:bodyPr>
            <a:lstStyle/>
            <a:p>
              <a:endParaRPr lang="en-GB" dirty="0"/>
            </a:p>
          </p:txBody>
        </p:sp>
        <p:sp>
          <p:nvSpPr>
            <p:cNvPr id="200" name="Text Box 105"/>
            <p:cNvSpPr txBox="1">
              <a:spLocks noChangeArrowheads="1"/>
            </p:cNvSpPr>
            <p:nvPr/>
          </p:nvSpPr>
          <p:spPr bwMode="auto">
            <a:xfrm>
              <a:off x="7350125" y="3871914"/>
              <a:ext cx="704809" cy="428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cs typeface="Arial" pitchFamily="34" charset="0"/>
                </a:rPr>
                <a:t>Rotor Position</a:t>
              </a:r>
            </a:p>
            <a:p>
              <a:pPr eaLnBrk="1" hangingPunct="1">
                <a:spcAft>
                  <a:spcPct val="0"/>
                </a:spcAft>
                <a:buClr>
                  <a:schemeClr val="bg1"/>
                </a:buClr>
                <a:buFontTx/>
                <a:buNone/>
              </a:pPr>
              <a:r>
                <a:rPr lang="en-GB" altLang="en-US" sz="800" dirty="0" err="1">
                  <a:latin typeface="Infineon Meta-Normal"/>
                  <a:cs typeface="Arial" pitchFamily="34" charset="0"/>
                </a:rPr>
                <a:t>iGMR</a:t>
              </a:r>
              <a:r>
                <a:rPr lang="en-GB" altLang="en-US" sz="800" dirty="0">
                  <a:latin typeface="Infineon Meta-Normal"/>
                  <a:cs typeface="Arial" pitchFamily="34" charset="0"/>
                </a:rPr>
                <a:t> Sensor</a:t>
              </a:r>
            </a:p>
            <a:p>
              <a:pPr eaLnBrk="1" hangingPunct="1">
                <a:spcAft>
                  <a:spcPct val="0"/>
                </a:spcAft>
                <a:buClr>
                  <a:schemeClr val="bg1"/>
                </a:buClr>
                <a:buFontTx/>
                <a:buNone/>
              </a:pPr>
              <a:r>
                <a:rPr lang="en-GB" altLang="en-US" sz="800" b="1" dirty="0">
                  <a:latin typeface="Infineon Meta-Normal"/>
                  <a:cs typeface="Arial" pitchFamily="34" charset="0"/>
                </a:rPr>
                <a:t>TLE5012B</a:t>
              </a:r>
              <a:endParaRPr lang="en-GB" altLang="ja-JP" sz="800" b="1" baseline="30000" dirty="0">
                <a:latin typeface="Infineon Meta-Normal"/>
                <a:ea typeface="MS PGothic" pitchFamily="34" charset="-128"/>
                <a:cs typeface="Arial" pitchFamily="34" charset="0"/>
              </a:endParaRPr>
            </a:p>
          </p:txBody>
        </p:sp>
        <p:sp>
          <p:nvSpPr>
            <p:cNvPr id="9" name="Freeform 3"/>
            <p:cNvSpPr>
              <a:spLocks/>
            </p:cNvSpPr>
            <p:nvPr/>
          </p:nvSpPr>
          <p:spPr bwMode="auto">
            <a:xfrm>
              <a:off x="7140482" y="4597400"/>
              <a:ext cx="908051" cy="490538"/>
            </a:xfrm>
            <a:custGeom>
              <a:avLst/>
              <a:gdLst>
                <a:gd name="T0" fmla="*/ 2147483647 w 1089"/>
                <a:gd name="T1" fmla="*/ 2147483647 h 589"/>
                <a:gd name="T2" fmla="*/ 2147483647 w 1089"/>
                <a:gd name="T3" fmla="*/ 2147483647 h 589"/>
                <a:gd name="T4" fmla="*/ 2147483647 w 1089"/>
                <a:gd name="T5" fmla="*/ 2147483647 h 589"/>
                <a:gd name="T6" fmla="*/ 0 w 1089"/>
                <a:gd name="T7" fmla="*/ 2147483647 h 589"/>
                <a:gd name="T8" fmla="*/ 0 w 1089"/>
                <a:gd name="T9" fmla="*/ 2147483647 h 589"/>
                <a:gd name="T10" fmla="*/ 2147483647 w 1089"/>
                <a:gd name="T11" fmla="*/ 0 h 589"/>
                <a:gd name="T12" fmla="*/ 2147483647 w 1089"/>
                <a:gd name="T13" fmla="*/ 0 h 589"/>
                <a:gd name="T14" fmla="*/ 2147483647 w 1089"/>
                <a:gd name="T15" fmla="*/ 2147483647 h 589"/>
                <a:gd name="T16" fmla="*/ 2147483647 w 1089"/>
                <a:gd name="T17" fmla="*/ 2147483647 h 5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89"/>
                <a:gd name="T28" fmla="*/ 0 h 589"/>
                <a:gd name="T29" fmla="*/ 1089 w 1089"/>
                <a:gd name="T30" fmla="*/ 589 h 5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89" h="589">
                  <a:moveTo>
                    <a:pt x="1089" y="544"/>
                  </a:moveTo>
                  <a:cubicBezTo>
                    <a:pt x="1089" y="569"/>
                    <a:pt x="1068" y="589"/>
                    <a:pt x="1043" y="589"/>
                  </a:cubicBezTo>
                  <a:lnTo>
                    <a:pt x="46" y="589"/>
                  </a:lnTo>
                  <a:cubicBezTo>
                    <a:pt x="21" y="589"/>
                    <a:pt x="0" y="569"/>
                    <a:pt x="0" y="544"/>
                  </a:cubicBezTo>
                  <a:lnTo>
                    <a:pt x="0" y="45"/>
                  </a:lnTo>
                  <a:cubicBezTo>
                    <a:pt x="0" y="20"/>
                    <a:pt x="21" y="0"/>
                    <a:pt x="46" y="0"/>
                  </a:cubicBezTo>
                  <a:lnTo>
                    <a:pt x="1043" y="0"/>
                  </a:lnTo>
                  <a:cubicBezTo>
                    <a:pt x="1068" y="0"/>
                    <a:pt x="1089" y="20"/>
                    <a:pt x="1089" y="45"/>
                  </a:cubicBezTo>
                  <a:lnTo>
                    <a:pt x="1089" y="544"/>
                  </a:lnTo>
                  <a:close/>
                </a:path>
              </a:pathLst>
            </a:custGeom>
            <a:solidFill>
              <a:srgbClr val="5C7BA6"/>
            </a:solidFill>
            <a:ln>
              <a:noFill/>
            </a:ln>
          </p:spPr>
          <p:txBody>
            <a:bodyPr>
              <a:noAutofit/>
            </a:bodyPr>
            <a:lstStyle/>
            <a:p>
              <a:endParaRPr lang="en-GB" dirty="0"/>
            </a:p>
          </p:txBody>
        </p:sp>
        <p:sp>
          <p:nvSpPr>
            <p:cNvPr id="201" name="Text Box 105"/>
            <p:cNvSpPr txBox="1">
              <a:spLocks noChangeArrowheads="1"/>
            </p:cNvSpPr>
            <p:nvPr/>
          </p:nvSpPr>
          <p:spPr bwMode="auto">
            <a:xfrm>
              <a:off x="7150667" y="4657726"/>
              <a:ext cx="892883" cy="428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cs typeface="Arial" pitchFamily="34" charset="0"/>
                </a:rPr>
                <a:t>Current Sense</a:t>
              </a:r>
            </a:p>
            <a:p>
              <a:pPr eaLnBrk="1" hangingPunct="1">
                <a:spcAft>
                  <a:spcPct val="0"/>
                </a:spcAft>
                <a:buClr>
                  <a:schemeClr val="bg1"/>
                </a:buClr>
                <a:buFontTx/>
                <a:buNone/>
              </a:pPr>
              <a:r>
                <a:rPr lang="en-GB" altLang="en-US" sz="800" dirty="0">
                  <a:latin typeface="Infineon Meta-Normal"/>
                  <a:cs typeface="Arial" pitchFamily="34" charset="0"/>
                </a:rPr>
                <a:t>(Shunt Substitute)</a:t>
              </a:r>
            </a:p>
            <a:p>
              <a:pPr eaLnBrk="1" hangingPunct="1">
                <a:spcAft>
                  <a:spcPct val="0"/>
                </a:spcAft>
                <a:buClr>
                  <a:schemeClr val="bg1"/>
                </a:buClr>
                <a:buFontTx/>
                <a:buNone/>
              </a:pPr>
              <a:r>
                <a:rPr lang="en-GB" altLang="en-US" sz="800" dirty="0">
                  <a:latin typeface="Infineon Meta-Normal"/>
                  <a:cs typeface="Arial" pitchFamily="34" charset="0"/>
                </a:rPr>
                <a:t>2x </a:t>
              </a:r>
              <a:r>
                <a:rPr lang="en-GB" altLang="en-US" sz="800" b="1" dirty="0">
                  <a:latin typeface="Infineon Meta-Normal"/>
                  <a:cs typeface="Arial" pitchFamily="34" charset="0"/>
                </a:rPr>
                <a:t>TLE4990/98</a:t>
              </a:r>
              <a:endParaRPr lang="en-GB" altLang="ja-JP" sz="800" b="1" baseline="30000" dirty="0">
                <a:latin typeface="Infineon Meta-Normal"/>
                <a:ea typeface="MS PGothic" pitchFamily="34" charset="-128"/>
                <a:cs typeface="Arial" pitchFamily="34" charset="0"/>
              </a:endParaRPr>
            </a:p>
          </p:txBody>
        </p:sp>
      </p:grpSp>
      <p:sp>
        <p:nvSpPr>
          <p:cNvPr id="261" name="TextBox 260"/>
          <p:cNvSpPr txBox="1"/>
          <p:nvPr/>
        </p:nvSpPr>
        <p:spPr bwMode="auto">
          <a:xfrm>
            <a:off x="7075354" y="1161059"/>
            <a:ext cx="2830781" cy="5147563"/>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B70D28"/>
              </a:buClr>
              <a:defRPr/>
            </a:pPr>
            <a:r>
              <a:rPr lang="en-GB" sz="1400" kern="0" dirty="0">
                <a:latin typeface="Verdana" pitchFamily="34" charset="0"/>
              </a:rPr>
              <a:t>System Benefits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Full range of products ranging from voltage regulators, transceivers, sensors, microcontrollers and smart power drivers.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Leading-edge </a:t>
            </a:r>
            <a:r>
              <a:rPr lang="en-GB" sz="1400" kern="0" dirty="0" err="1">
                <a:latin typeface="Verdana" pitchFamily="34" charset="0"/>
              </a:rPr>
              <a:t>OptiMOS</a:t>
            </a:r>
            <a:r>
              <a:rPr lang="en-GB" sz="1400" kern="0" dirty="0">
                <a:latin typeface="Verdana" pitchFamily="34" charset="0"/>
              </a:rPr>
              <a:t>™ MOSFET technology combined with a robust package to deliver best in-class performance and outstanding current capacity</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Higher alternator efficiency thanks to MOSFET rectification</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Higher output current at low alternator RPM</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Advanced modes supported: engine brake emulation, car sailing/coasting, electrical car launch</a:t>
            </a:r>
          </a:p>
        </p:txBody>
      </p:sp>
      <p:sp>
        <p:nvSpPr>
          <p:cNvPr id="3" name="Title 2"/>
          <p:cNvSpPr>
            <a:spLocks noGrp="1"/>
          </p:cNvSpPr>
          <p:nvPr>
            <p:ph type="title" hasCustomPrompt="1"/>
          </p:nvPr>
        </p:nvSpPr>
        <p:spPr/>
        <p:txBody>
          <a:bodyPr/>
          <a:lstStyle/>
          <a:p>
            <a:r>
              <a:t>48V Micro-Hybrid</a:t>
            </a:r>
            <a:br>
              <a:rPr/>
            </a:br>
            <a:r>
              <a:rPr>
                <a:solidFill>
                  <a:schemeClr val="tx2">
                    <a:lumMod val="50000"/>
                  </a:schemeClr>
                </a:solidFill>
              </a:rPr>
              <a:t>(Start/Stop and High-Efficiency Generator)</a:t>
            </a:r>
          </a:p>
        </p:txBody>
      </p:sp>
      <p:sp>
        <p:nvSpPr>
          <p:cNvPr id="243" name="Freeform 822"/>
          <p:cNvSpPr>
            <a:spLocks noEditPoints="1"/>
          </p:cNvSpPr>
          <p:nvPr/>
        </p:nvSpPr>
        <p:spPr bwMode="auto">
          <a:xfrm>
            <a:off x="3034113" y="3380802"/>
            <a:ext cx="420687" cy="63500"/>
          </a:xfrm>
          <a:custGeom>
            <a:avLst/>
            <a:gdLst>
              <a:gd name="T0" fmla="*/ 40 w 544"/>
              <a:gd name="T1" fmla="*/ 0 h 83"/>
              <a:gd name="T2" fmla="*/ 0 w 544"/>
              <a:gd name="T3" fmla="*/ 0 h 83"/>
              <a:gd name="T4" fmla="*/ 0 w 544"/>
              <a:gd name="T5" fmla="*/ 33 h 83"/>
              <a:gd name="T6" fmla="*/ 15 w 544"/>
              <a:gd name="T7" fmla="*/ 75 h 83"/>
              <a:gd name="T8" fmla="*/ 45 w 544"/>
              <a:gd name="T9" fmla="*/ 83 h 83"/>
              <a:gd name="T10" fmla="*/ 117 w 544"/>
              <a:gd name="T11" fmla="*/ 83 h 83"/>
              <a:gd name="T12" fmla="*/ 117 w 544"/>
              <a:gd name="T13" fmla="*/ 0 h 83"/>
              <a:gd name="T14" fmla="*/ 79 w 544"/>
              <a:gd name="T15" fmla="*/ 0 h 83"/>
              <a:gd name="T16" fmla="*/ 79 w 544"/>
              <a:gd name="T17" fmla="*/ 61 h 83"/>
              <a:gd name="T18" fmla="*/ 48 w 544"/>
              <a:gd name="T19" fmla="*/ 61 h 83"/>
              <a:gd name="T20" fmla="*/ 40 w 544"/>
              <a:gd name="T21" fmla="*/ 47 h 83"/>
              <a:gd name="T22" fmla="*/ 40 w 544"/>
              <a:gd name="T23" fmla="*/ 0 h 83"/>
              <a:gd name="T24" fmla="*/ 162 w 544"/>
              <a:gd name="T25" fmla="*/ 83 h 83"/>
              <a:gd name="T26" fmla="*/ 162 w 544"/>
              <a:gd name="T27" fmla="*/ 13 h 83"/>
              <a:gd name="T28" fmla="*/ 129 w 544"/>
              <a:gd name="T29" fmla="*/ 13 h 83"/>
              <a:gd name="T30" fmla="*/ 129 w 544"/>
              <a:gd name="T31" fmla="*/ 0 h 83"/>
              <a:gd name="T32" fmla="*/ 228 w 544"/>
              <a:gd name="T33" fmla="*/ 0 h 83"/>
              <a:gd name="T34" fmla="*/ 228 w 544"/>
              <a:gd name="T35" fmla="*/ 14 h 83"/>
              <a:gd name="T36" fmla="*/ 195 w 544"/>
              <a:gd name="T37" fmla="*/ 14 h 83"/>
              <a:gd name="T38" fmla="*/ 195 w 544"/>
              <a:gd name="T39" fmla="*/ 83 h 83"/>
              <a:gd name="T40" fmla="*/ 162 w 544"/>
              <a:gd name="T41" fmla="*/ 83 h 83"/>
              <a:gd name="T42" fmla="*/ 544 w 544"/>
              <a:gd name="T43" fmla="*/ 1 h 83"/>
              <a:gd name="T44" fmla="*/ 469 w 544"/>
              <a:gd name="T45" fmla="*/ 1 h 83"/>
              <a:gd name="T46" fmla="*/ 454 w 544"/>
              <a:gd name="T47" fmla="*/ 16 h 83"/>
              <a:gd name="T48" fmla="*/ 463 w 544"/>
              <a:gd name="T49" fmla="*/ 29 h 83"/>
              <a:gd name="T50" fmla="*/ 463 w 544"/>
              <a:gd name="T51" fmla="*/ 29 h 83"/>
              <a:gd name="T52" fmla="*/ 498 w 544"/>
              <a:gd name="T53" fmla="*/ 43 h 83"/>
              <a:gd name="T54" fmla="*/ 505 w 544"/>
              <a:gd name="T55" fmla="*/ 52 h 83"/>
              <a:gd name="T56" fmla="*/ 495 w 544"/>
              <a:gd name="T57" fmla="*/ 63 h 83"/>
              <a:gd name="T58" fmla="*/ 446 w 544"/>
              <a:gd name="T59" fmla="*/ 64 h 83"/>
              <a:gd name="T60" fmla="*/ 445 w 544"/>
              <a:gd name="T61" fmla="*/ 64 h 83"/>
              <a:gd name="T62" fmla="*/ 445 w 544"/>
              <a:gd name="T63" fmla="*/ 78 h 83"/>
              <a:gd name="T64" fmla="*/ 511 w 544"/>
              <a:gd name="T65" fmla="*/ 78 h 83"/>
              <a:gd name="T66" fmla="*/ 540 w 544"/>
              <a:gd name="T67" fmla="*/ 62 h 83"/>
              <a:gd name="T68" fmla="*/ 540 w 544"/>
              <a:gd name="T69" fmla="*/ 62 h 83"/>
              <a:gd name="T70" fmla="*/ 543 w 544"/>
              <a:gd name="T71" fmla="*/ 52 h 83"/>
              <a:gd name="T72" fmla="*/ 532 w 544"/>
              <a:gd name="T73" fmla="*/ 36 h 83"/>
              <a:gd name="T74" fmla="*/ 497 w 544"/>
              <a:gd name="T75" fmla="*/ 23 h 83"/>
              <a:gd name="T76" fmla="*/ 493 w 544"/>
              <a:gd name="T77" fmla="*/ 18 h 83"/>
              <a:gd name="T78" fmla="*/ 499 w 544"/>
              <a:gd name="T79" fmla="*/ 13 h 83"/>
              <a:gd name="T80" fmla="*/ 499 w 544"/>
              <a:gd name="T81" fmla="*/ 13 h 83"/>
              <a:gd name="T82" fmla="*/ 544 w 544"/>
              <a:gd name="T83" fmla="*/ 13 h 83"/>
              <a:gd name="T84" fmla="*/ 544 w 544"/>
              <a:gd name="T85" fmla="*/ 1 h 8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83"/>
              <a:gd name="T131" fmla="*/ 544 w 544"/>
              <a:gd name="T132" fmla="*/ 83 h 8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83">
                <a:moveTo>
                  <a:pt x="40" y="0"/>
                </a:moveTo>
                <a:lnTo>
                  <a:pt x="0" y="0"/>
                </a:lnTo>
                <a:lnTo>
                  <a:pt x="0" y="33"/>
                </a:lnTo>
                <a:cubicBezTo>
                  <a:pt x="0" y="51"/>
                  <a:pt x="1" y="66"/>
                  <a:pt x="15" y="75"/>
                </a:cubicBezTo>
                <a:cubicBezTo>
                  <a:pt x="25" y="82"/>
                  <a:pt x="37" y="82"/>
                  <a:pt x="45" y="83"/>
                </a:cubicBezTo>
                <a:lnTo>
                  <a:pt x="117" y="83"/>
                </a:lnTo>
                <a:lnTo>
                  <a:pt x="117" y="0"/>
                </a:lnTo>
                <a:lnTo>
                  <a:pt x="79" y="0"/>
                </a:lnTo>
                <a:lnTo>
                  <a:pt x="79" y="61"/>
                </a:lnTo>
                <a:lnTo>
                  <a:pt x="48" y="61"/>
                </a:lnTo>
                <a:cubicBezTo>
                  <a:pt x="39" y="61"/>
                  <a:pt x="40" y="56"/>
                  <a:pt x="40" y="47"/>
                </a:cubicBezTo>
                <a:lnTo>
                  <a:pt x="40" y="0"/>
                </a:lnTo>
                <a:close/>
                <a:moveTo>
                  <a:pt x="162" y="83"/>
                </a:moveTo>
                <a:lnTo>
                  <a:pt x="162" y="13"/>
                </a:lnTo>
                <a:lnTo>
                  <a:pt x="129" y="13"/>
                </a:lnTo>
                <a:lnTo>
                  <a:pt x="129" y="0"/>
                </a:lnTo>
                <a:lnTo>
                  <a:pt x="228" y="0"/>
                </a:lnTo>
                <a:lnTo>
                  <a:pt x="228" y="14"/>
                </a:lnTo>
                <a:lnTo>
                  <a:pt x="195" y="14"/>
                </a:lnTo>
                <a:lnTo>
                  <a:pt x="195" y="83"/>
                </a:lnTo>
                <a:lnTo>
                  <a:pt x="162" y="83"/>
                </a:lnTo>
                <a:close/>
                <a:moveTo>
                  <a:pt x="544" y="1"/>
                </a:moveTo>
                <a:lnTo>
                  <a:pt x="469" y="1"/>
                </a:lnTo>
                <a:cubicBezTo>
                  <a:pt x="461" y="1"/>
                  <a:pt x="454" y="8"/>
                  <a:pt x="454" y="16"/>
                </a:cubicBezTo>
                <a:cubicBezTo>
                  <a:pt x="454" y="21"/>
                  <a:pt x="458" y="27"/>
                  <a:pt x="463" y="29"/>
                </a:cubicBezTo>
                <a:cubicBezTo>
                  <a:pt x="475" y="34"/>
                  <a:pt x="486" y="38"/>
                  <a:pt x="498" y="43"/>
                </a:cubicBezTo>
                <a:cubicBezTo>
                  <a:pt x="502" y="44"/>
                  <a:pt x="505" y="48"/>
                  <a:pt x="505" y="52"/>
                </a:cubicBezTo>
                <a:cubicBezTo>
                  <a:pt x="505" y="58"/>
                  <a:pt x="500" y="62"/>
                  <a:pt x="495" y="63"/>
                </a:cubicBezTo>
                <a:cubicBezTo>
                  <a:pt x="479" y="64"/>
                  <a:pt x="462" y="64"/>
                  <a:pt x="446" y="64"/>
                </a:cubicBezTo>
                <a:cubicBezTo>
                  <a:pt x="446" y="64"/>
                  <a:pt x="446" y="64"/>
                  <a:pt x="445" y="64"/>
                </a:cubicBezTo>
                <a:lnTo>
                  <a:pt x="445" y="78"/>
                </a:lnTo>
                <a:lnTo>
                  <a:pt x="511" y="78"/>
                </a:lnTo>
                <a:cubicBezTo>
                  <a:pt x="523" y="78"/>
                  <a:pt x="534" y="72"/>
                  <a:pt x="540" y="62"/>
                </a:cubicBezTo>
                <a:cubicBezTo>
                  <a:pt x="542" y="59"/>
                  <a:pt x="543" y="56"/>
                  <a:pt x="543" y="52"/>
                </a:cubicBezTo>
                <a:cubicBezTo>
                  <a:pt x="543" y="45"/>
                  <a:pt x="539" y="38"/>
                  <a:pt x="532" y="36"/>
                </a:cubicBezTo>
                <a:cubicBezTo>
                  <a:pt x="521" y="31"/>
                  <a:pt x="509" y="27"/>
                  <a:pt x="497" y="23"/>
                </a:cubicBezTo>
                <a:cubicBezTo>
                  <a:pt x="495" y="23"/>
                  <a:pt x="493" y="21"/>
                  <a:pt x="493" y="18"/>
                </a:cubicBezTo>
                <a:cubicBezTo>
                  <a:pt x="493" y="16"/>
                  <a:pt x="496" y="13"/>
                  <a:pt x="499" y="13"/>
                </a:cubicBezTo>
                <a:cubicBezTo>
                  <a:pt x="499" y="13"/>
                  <a:pt x="499" y="13"/>
                  <a:pt x="499" y="13"/>
                </a:cubicBezTo>
                <a:lnTo>
                  <a:pt x="544" y="13"/>
                </a:lnTo>
                <a:lnTo>
                  <a:pt x="544" y="1"/>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4" name="Freeform 824"/>
          <p:cNvSpPr>
            <a:spLocks/>
          </p:cNvSpPr>
          <p:nvPr/>
        </p:nvSpPr>
        <p:spPr bwMode="auto">
          <a:xfrm>
            <a:off x="3597675" y="3380803"/>
            <a:ext cx="85725" cy="60325"/>
          </a:xfrm>
          <a:custGeom>
            <a:avLst/>
            <a:gdLst>
              <a:gd name="T0" fmla="*/ 24 w 109"/>
              <a:gd name="T1" fmla="*/ 28 h 77"/>
              <a:gd name="T2" fmla="*/ 24 w 109"/>
              <a:gd name="T3" fmla="*/ 77 h 77"/>
              <a:gd name="T4" fmla="*/ 0 w 109"/>
              <a:gd name="T5" fmla="*/ 77 h 77"/>
              <a:gd name="T6" fmla="*/ 0 w 109"/>
              <a:gd name="T7" fmla="*/ 0 h 77"/>
              <a:gd name="T8" fmla="*/ 52 w 109"/>
              <a:gd name="T9" fmla="*/ 0 h 77"/>
              <a:gd name="T10" fmla="*/ 83 w 109"/>
              <a:gd name="T11" fmla="*/ 1 h 77"/>
              <a:gd name="T12" fmla="*/ 103 w 109"/>
              <a:gd name="T13" fmla="*/ 22 h 77"/>
              <a:gd name="T14" fmla="*/ 103 w 109"/>
              <a:gd name="T15" fmla="*/ 23 h 77"/>
              <a:gd name="T16" fmla="*/ 91 w 109"/>
              <a:gd name="T17" fmla="*/ 37 h 77"/>
              <a:gd name="T18" fmla="*/ 109 w 109"/>
              <a:gd name="T19" fmla="*/ 75 h 77"/>
              <a:gd name="T20" fmla="*/ 109 w 109"/>
              <a:gd name="T21" fmla="*/ 77 h 77"/>
              <a:gd name="T22" fmla="*/ 82 w 109"/>
              <a:gd name="T23" fmla="*/ 77 h 77"/>
              <a:gd name="T24" fmla="*/ 44 w 109"/>
              <a:gd name="T25" fmla="*/ 44 h 77"/>
              <a:gd name="T26" fmla="*/ 24 w 109"/>
              <a:gd name="T27" fmla="*/ 44 h 77"/>
              <a:gd name="T28" fmla="*/ 24 w 109"/>
              <a:gd name="T29" fmla="*/ 28 h 77"/>
              <a:gd name="T30" fmla="*/ 66 w 109"/>
              <a:gd name="T31" fmla="*/ 28 h 77"/>
              <a:gd name="T32" fmla="*/ 72 w 109"/>
              <a:gd name="T33" fmla="*/ 23 h 77"/>
              <a:gd name="T34" fmla="*/ 66 w 109"/>
              <a:gd name="T35" fmla="*/ 16 h 77"/>
              <a:gd name="T36" fmla="*/ 24 w 109"/>
              <a:gd name="T37" fmla="*/ 16 h 77"/>
              <a:gd name="T38" fmla="*/ 24 w 109"/>
              <a:gd name="T39" fmla="*/ 28 h 77"/>
              <a:gd name="T40" fmla="*/ 24 w 109"/>
              <a:gd name="T41" fmla="*/ 28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77"/>
              <a:gd name="T65" fmla="*/ 109 w 109"/>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77">
                <a:moveTo>
                  <a:pt x="24" y="28"/>
                </a:moveTo>
                <a:lnTo>
                  <a:pt x="24" y="77"/>
                </a:lnTo>
                <a:lnTo>
                  <a:pt x="0" y="77"/>
                </a:lnTo>
                <a:lnTo>
                  <a:pt x="0" y="0"/>
                </a:lnTo>
                <a:lnTo>
                  <a:pt x="52" y="0"/>
                </a:lnTo>
                <a:cubicBezTo>
                  <a:pt x="62" y="0"/>
                  <a:pt x="73" y="0"/>
                  <a:pt x="83" y="1"/>
                </a:cubicBezTo>
                <a:cubicBezTo>
                  <a:pt x="95" y="2"/>
                  <a:pt x="103" y="11"/>
                  <a:pt x="103" y="22"/>
                </a:cubicBezTo>
                <a:cubicBezTo>
                  <a:pt x="103" y="22"/>
                  <a:pt x="103" y="22"/>
                  <a:pt x="103" y="23"/>
                </a:cubicBezTo>
                <a:cubicBezTo>
                  <a:pt x="103" y="30"/>
                  <a:pt x="98" y="36"/>
                  <a:pt x="91" y="37"/>
                </a:cubicBezTo>
                <a:cubicBezTo>
                  <a:pt x="103" y="47"/>
                  <a:pt x="109" y="61"/>
                  <a:pt x="109" y="75"/>
                </a:cubicBezTo>
                <a:cubicBezTo>
                  <a:pt x="109" y="76"/>
                  <a:pt x="109" y="77"/>
                  <a:pt x="109" y="77"/>
                </a:cubicBezTo>
                <a:lnTo>
                  <a:pt x="82" y="77"/>
                </a:lnTo>
                <a:cubicBezTo>
                  <a:pt x="80" y="58"/>
                  <a:pt x="63" y="44"/>
                  <a:pt x="44" y="44"/>
                </a:cubicBezTo>
                <a:lnTo>
                  <a:pt x="24" y="44"/>
                </a:lnTo>
                <a:lnTo>
                  <a:pt x="24" y="28"/>
                </a:lnTo>
                <a:lnTo>
                  <a:pt x="66" y="28"/>
                </a:lnTo>
                <a:cubicBezTo>
                  <a:pt x="70" y="28"/>
                  <a:pt x="72" y="26"/>
                  <a:pt x="72" y="23"/>
                </a:cubicBezTo>
                <a:cubicBezTo>
                  <a:pt x="72" y="19"/>
                  <a:pt x="70" y="16"/>
                  <a:pt x="66" y="16"/>
                </a:cubicBezTo>
                <a:lnTo>
                  <a:pt x="24" y="16"/>
                </a:lnTo>
                <a:lnTo>
                  <a:pt x="24" y="28"/>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5" name="Freeform 825"/>
          <p:cNvSpPr>
            <a:spLocks/>
          </p:cNvSpPr>
          <p:nvPr/>
        </p:nvSpPr>
        <p:spPr bwMode="auto">
          <a:xfrm>
            <a:off x="3462737" y="3382389"/>
            <a:ext cx="120650" cy="58738"/>
          </a:xfrm>
          <a:custGeom>
            <a:avLst/>
            <a:gdLst>
              <a:gd name="T0" fmla="*/ 52 w 76"/>
              <a:gd name="T1" fmla="*/ 28 h 37"/>
              <a:gd name="T2" fmla="*/ 76 w 76"/>
              <a:gd name="T3" fmla="*/ 37 h 37"/>
              <a:gd name="T4" fmla="*/ 48 w 76"/>
              <a:gd name="T5" fmla="*/ 0 h 37"/>
              <a:gd name="T6" fmla="*/ 29 w 76"/>
              <a:gd name="T7" fmla="*/ 0 h 37"/>
              <a:gd name="T8" fmla="*/ 0 w 76"/>
              <a:gd name="T9" fmla="*/ 37 h 37"/>
              <a:gd name="T10" fmla="*/ 76 w 76"/>
              <a:gd name="T11" fmla="*/ 37 h 37"/>
              <a:gd name="T12" fmla="*/ 52 w 76"/>
              <a:gd name="T13" fmla="*/ 28 h 37"/>
              <a:gd name="T14" fmla="*/ 25 w 76"/>
              <a:gd name="T15" fmla="*/ 28 h 37"/>
              <a:gd name="T16" fmla="*/ 38 w 76"/>
              <a:gd name="T17" fmla="*/ 10 h 37"/>
              <a:gd name="T18" fmla="*/ 52 w 76"/>
              <a:gd name="T19" fmla="*/ 28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37"/>
              <a:gd name="T32" fmla="*/ 76 w 7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37">
                <a:moveTo>
                  <a:pt x="52" y="28"/>
                </a:moveTo>
                <a:lnTo>
                  <a:pt x="76" y="37"/>
                </a:lnTo>
                <a:lnTo>
                  <a:pt x="48" y="0"/>
                </a:lnTo>
                <a:lnTo>
                  <a:pt x="29" y="0"/>
                </a:lnTo>
                <a:lnTo>
                  <a:pt x="0" y="37"/>
                </a:lnTo>
                <a:lnTo>
                  <a:pt x="76" y="37"/>
                </a:lnTo>
                <a:lnTo>
                  <a:pt x="52" y="28"/>
                </a:lnTo>
                <a:lnTo>
                  <a:pt x="25" y="28"/>
                </a:lnTo>
                <a:lnTo>
                  <a:pt x="38" y="10"/>
                </a:lnTo>
                <a:lnTo>
                  <a:pt x="52" y="2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6" name="Freeform 826"/>
          <p:cNvSpPr>
            <a:spLocks/>
          </p:cNvSpPr>
          <p:nvPr/>
        </p:nvSpPr>
        <p:spPr bwMode="auto">
          <a:xfrm>
            <a:off x="2908699" y="3382389"/>
            <a:ext cx="120650" cy="58738"/>
          </a:xfrm>
          <a:custGeom>
            <a:avLst/>
            <a:gdLst>
              <a:gd name="T0" fmla="*/ 51 w 76"/>
              <a:gd name="T1" fmla="*/ 28 h 37"/>
              <a:gd name="T2" fmla="*/ 76 w 76"/>
              <a:gd name="T3" fmla="*/ 37 h 37"/>
              <a:gd name="T4" fmla="*/ 48 w 76"/>
              <a:gd name="T5" fmla="*/ 0 h 37"/>
              <a:gd name="T6" fmla="*/ 28 w 76"/>
              <a:gd name="T7" fmla="*/ 0 h 37"/>
              <a:gd name="T8" fmla="*/ 0 w 76"/>
              <a:gd name="T9" fmla="*/ 37 h 37"/>
              <a:gd name="T10" fmla="*/ 76 w 76"/>
              <a:gd name="T11" fmla="*/ 37 h 37"/>
              <a:gd name="T12" fmla="*/ 51 w 76"/>
              <a:gd name="T13" fmla="*/ 28 h 37"/>
              <a:gd name="T14" fmla="*/ 24 w 76"/>
              <a:gd name="T15" fmla="*/ 28 h 37"/>
              <a:gd name="T16" fmla="*/ 38 w 76"/>
              <a:gd name="T17" fmla="*/ 10 h 37"/>
              <a:gd name="T18" fmla="*/ 51 w 76"/>
              <a:gd name="T19" fmla="*/ 28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37"/>
              <a:gd name="T32" fmla="*/ 76 w 7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37">
                <a:moveTo>
                  <a:pt x="51" y="28"/>
                </a:moveTo>
                <a:lnTo>
                  <a:pt x="76" y="37"/>
                </a:lnTo>
                <a:lnTo>
                  <a:pt x="48" y="0"/>
                </a:lnTo>
                <a:lnTo>
                  <a:pt x="28" y="0"/>
                </a:lnTo>
                <a:lnTo>
                  <a:pt x="0" y="37"/>
                </a:lnTo>
                <a:lnTo>
                  <a:pt x="76" y="37"/>
                </a:lnTo>
                <a:lnTo>
                  <a:pt x="51" y="28"/>
                </a:lnTo>
                <a:lnTo>
                  <a:pt x="24" y="28"/>
                </a:lnTo>
                <a:lnTo>
                  <a:pt x="38" y="10"/>
                </a:lnTo>
                <a:lnTo>
                  <a:pt x="51" y="2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7" name="Freeform 828"/>
          <p:cNvSpPr>
            <a:spLocks noEditPoints="1"/>
          </p:cNvSpPr>
          <p:nvPr/>
        </p:nvSpPr>
        <p:spPr bwMode="auto">
          <a:xfrm>
            <a:off x="3210324" y="3356990"/>
            <a:ext cx="165100" cy="87312"/>
          </a:xfrm>
          <a:custGeom>
            <a:avLst/>
            <a:gdLst>
              <a:gd name="T0" fmla="*/ 165 w 213"/>
              <a:gd name="T1" fmla="*/ 12 h 113"/>
              <a:gd name="T2" fmla="*/ 167 w 213"/>
              <a:gd name="T3" fmla="*/ 10 h 113"/>
              <a:gd name="T4" fmla="*/ 148 w 213"/>
              <a:gd name="T5" fmla="*/ 4 h 113"/>
              <a:gd name="T6" fmla="*/ 106 w 213"/>
              <a:gd name="T7" fmla="*/ 0 h 113"/>
              <a:gd name="T8" fmla="*/ 64 w 213"/>
              <a:gd name="T9" fmla="*/ 4 h 113"/>
              <a:gd name="T10" fmla="*/ 32 w 213"/>
              <a:gd name="T11" fmla="*/ 15 h 113"/>
              <a:gd name="T12" fmla="*/ 9 w 213"/>
              <a:gd name="T13" fmla="*/ 32 h 113"/>
              <a:gd name="T14" fmla="*/ 0 w 213"/>
              <a:gd name="T15" fmla="*/ 56 h 113"/>
              <a:gd name="T16" fmla="*/ 2 w 213"/>
              <a:gd name="T17" fmla="*/ 67 h 113"/>
              <a:gd name="T18" fmla="*/ 9 w 213"/>
              <a:gd name="T19" fmla="*/ 80 h 113"/>
              <a:gd name="T20" fmla="*/ 24 w 213"/>
              <a:gd name="T21" fmla="*/ 90 h 113"/>
              <a:gd name="T22" fmla="*/ 34 w 213"/>
              <a:gd name="T23" fmla="*/ 89 h 113"/>
              <a:gd name="T24" fmla="*/ 12 w 213"/>
              <a:gd name="T25" fmla="*/ 72 h 113"/>
              <a:gd name="T26" fmla="*/ 6 w 213"/>
              <a:gd name="T27" fmla="*/ 54 h 113"/>
              <a:gd name="T28" fmla="*/ 6 w 213"/>
              <a:gd name="T29" fmla="*/ 54 h 113"/>
              <a:gd name="T30" fmla="*/ 12 w 213"/>
              <a:gd name="T31" fmla="*/ 37 h 113"/>
              <a:gd name="T32" fmla="*/ 36 w 213"/>
              <a:gd name="T33" fmla="*/ 19 h 113"/>
              <a:gd name="T34" fmla="*/ 68 w 213"/>
              <a:gd name="T35" fmla="*/ 8 h 113"/>
              <a:gd name="T36" fmla="*/ 110 w 213"/>
              <a:gd name="T37" fmla="*/ 4 h 113"/>
              <a:gd name="T38" fmla="*/ 151 w 213"/>
              <a:gd name="T39" fmla="*/ 8 h 113"/>
              <a:gd name="T40" fmla="*/ 165 w 213"/>
              <a:gd name="T41" fmla="*/ 12 h 113"/>
              <a:gd name="T42" fmla="*/ 53 w 213"/>
              <a:gd name="T43" fmla="*/ 99 h 113"/>
              <a:gd name="T44" fmla="*/ 51 w 213"/>
              <a:gd name="T45" fmla="*/ 100 h 113"/>
              <a:gd name="T46" fmla="*/ 80 w 213"/>
              <a:gd name="T47" fmla="*/ 109 h 113"/>
              <a:gd name="T48" fmla="*/ 80 w 213"/>
              <a:gd name="T49" fmla="*/ 109 h 113"/>
              <a:gd name="T50" fmla="*/ 110 w 213"/>
              <a:gd name="T51" fmla="*/ 113 h 113"/>
              <a:gd name="T52" fmla="*/ 111 w 213"/>
              <a:gd name="T53" fmla="*/ 113 h 113"/>
              <a:gd name="T54" fmla="*/ 111 w 213"/>
              <a:gd name="T55" fmla="*/ 113 h 113"/>
              <a:gd name="T56" fmla="*/ 152 w 213"/>
              <a:gd name="T57" fmla="*/ 109 h 113"/>
              <a:gd name="T58" fmla="*/ 182 w 213"/>
              <a:gd name="T59" fmla="*/ 98 h 113"/>
              <a:gd name="T60" fmla="*/ 204 w 213"/>
              <a:gd name="T61" fmla="*/ 81 h 113"/>
              <a:gd name="T62" fmla="*/ 213 w 213"/>
              <a:gd name="T63" fmla="*/ 56 h 113"/>
              <a:gd name="T64" fmla="*/ 212 w 213"/>
              <a:gd name="T65" fmla="*/ 45 h 113"/>
              <a:gd name="T66" fmla="*/ 204 w 213"/>
              <a:gd name="T67" fmla="*/ 32 h 113"/>
              <a:gd name="T68" fmla="*/ 191 w 213"/>
              <a:gd name="T69" fmla="*/ 21 h 113"/>
              <a:gd name="T70" fmla="*/ 179 w 213"/>
              <a:gd name="T71" fmla="*/ 23 h 113"/>
              <a:gd name="T72" fmla="*/ 201 w 213"/>
              <a:gd name="T73" fmla="*/ 39 h 113"/>
              <a:gd name="T74" fmla="*/ 207 w 213"/>
              <a:gd name="T75" fmla="*/ 58 h 113"/>
              <a:gd name="T76" fmla="*/ 207 w 213"/>
              <a:gd name="T77" fmla="*/ 58 h 113"/>
              <a:gd name="T78" fmla="*/ 200 w 213"/>
              <a:gd name="T79" fmla="*/ 76 h 113"/>
              <a:gd name="T80" fmla="*/ 177 w 213"/>
              <a:gd name="T81" fmla="*/ 94 h 113"/>
              <a:gd name="T82" fmla="*/ 177 w 213"/>
              <a:gd name="T83" fmla="*/ 94 h 113"/>
              <a:gd name="T84" fmla="*/ 148 w 213"/>
              <a:gd name="T85" fmla="*/ 105 h 113"/>
              <a:gd name="T86" fmla="*/ 107 w 213"/>
              <a:gd name="T87" fmla="*/ 109 h 113"/>
              <a:gd name="T88" fmla="*/ 107 w 213"/>
              <a:gd name="T89" fmla="*/ 109 h 113"/>
              <a:gd name="T90" fmla="*/ 76 w 213"/>
              <a:gd name="T91" fmla="*/ 106 h 113"/>
              <a:gd name="T92" fmla="*/ 53 w 213"/>
              <a:gd name="T93" fmla="*/ 99 h 1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3"/>
              <a:gd name="T142" fmla="*/ 0 h 113"/>
              <a:gd name="T143" fmla="*/ 213 w 213"/>
              <a:gd name="T144" fmla="*/ 113 h 11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3" h="113">
                <a:moveTo>
                  <a:pt x="165" y="12"/>
                </a:moveTo>
                <a:lnTo>
                  <a:pt x="167" y="10"/>
                </a:lnTo>
                <a:cubicBezTo>
                  <a:pt x="161" y="7"/>
                  <a:pt x="155" y="5"/>
                  <a:pt x="148" y="4"/>
                </a:cubicBezTo>
                <a:cubicBezTo>
                  <a:pt x="135" y="1"/>
                  <a:pt x="120" y="0"/>
                  <a:pt x="106" y="0"/>
                </a:cubicBezTo>
                <a:cubicBezTo>
                  <a:pt x="92" y="0"/>
                  <a:pt x="78" y="1"/>
                  <a:pt x="64" y="4"/>
                </a:cubicBezTo>
                <a:cubicBezTo>
                  <a:pt x="53" y="6"/>
                  <a:pt x="42" y="10"/>
                  <a:pt x="32" y="15"/>
                </a:cubicBezTo>
                <a:cubicBezTo>
                  <a:pt x="23" y="19"/>
                  <a:pt x="15" y="25"/>
                  <a:pt x="9" y="32"/>
                </a:cubicBezTo>
                <a:cubicBezTo>
                  <a:pt x="3" y="39"/>
                  <a:pt x="0" y="47"/>
                  <a:pt x="0" y="56"/>
                </a:cubicBezTo>
                <a:cubicBezTo>
                  <a:pt x="0" y="60"/>
                  <a:pt x="1" y="64"/>
                  <a:pt x="2" y="67"/>
                </a:cubicBezTo>
                <a:cubicBezTo>
                  <a:pt x="3" y="72"/>
                  <a:pt x="6" y="77"/>
                  <a:pt x="9" y="80"/>
                </a:cubicBezTo>
                <a:cubicBezTo>
                  <a:pt x="14" y="84"/>
                  <a:pt x="18" y="88"/>
                  <a:pt x="24" y="90"/>
                </a:cubicBezTo>
                <a:lnTo>
                  <a:pt x="34" y="89"/>
                </a:lnTo>
                <a:cubicBezTo>
                  <a:pt x="26" y="85"/>
                  <a:pt x="18" y="79"/>
                  <a:pt x="12" y="72"/>
                </a:cubicBezTo>
                <a:cubicBezTo>
                  <a:pt x="8" y="67"/>
                  <a:pt x="6" y="61"/>
                  <a:pt x="6" y="54"/>
                </a:cubicBezTo>
                <a:cubicBezTo>
                  <a:pt x="6" y="48"/>
                  <a:pt x="8" y="42"/>
                  <a:pt x="12" y="37"/>
                </a:cubicBezTo>
                <a:cubicBezTo>
                  <a:pt x="19" y="30"/>
                  <a:pt x="27" y="23"/>
                  <a:pt x="36" y="19"/>
                </a:cubicBezTo>
                <a:cubicBezTo>
                  <a:pt x="46" y="14"/>
                  <a:pt x="57" y="10"/>
                  <a:pt x="68" y="8"/>
                </a:cubicBezTo>
                <a:cubicBezTo>
                  <a:pt x="82" y="5"/>
                  <a:pt x="96" y="4"/>
                  <a:pt x="110" y="4"/>
                </a:cubicBezTo>
                <a:cubicBezTo>
                  <a:pt x="124" y="4"/>
                  <a:pt x="138" y="5"/>
                  <a:pt x="151" y="8"/>
                </a:cubicBezTo>
                <a:cubicBezTo>
                  <a:pt x="156" y="9"/>
                  <a:pt x="161" y="10"/>
                  <a:pt x="165" y="12"/>
                </a:cubicBezTo>
                <a:close/>
                <a:moveTo>
                  <a:pt x="53" y="99"/>
                </a:moveTo>
                <a:lnTo>
                  <a:pt x="51" y="100"/>
                </a:lnTo>
                <a:cubicBezTo>
                  <a:pt x="60" y="105"/>
                  <a:pt x="70" y="108"/>
                  <a:pt x="80" y="109"/>
                </a:cubicBezTo>
                <a:cubicBezTo>
                  <a:pt x="90" y="112"/>
                  <a:pt x="100" y="113"/>
                  <a:pt x="110" y="113"/>
                </a:cubicBezTo>
                <a:cubicBezTo>
                  <a:pt x="110" y="113"/>
                  <a:pt x="111" y="113"/>
                  <a:pt x="111" y="113"/>
                </a:cubicBezTo>
                <a:cubicBezTo>
                  <a:pt x="111" y="113"/>
                  <a:pt x="111" y="113"/>
                  <a:pt x="111" y="113"/>
                </a:cubicBezTo>
                <a:cubicBezTo>
                  <a:pt x="125" y="113"/>
                  <a:pt x="139" y="112"/>
                  <a:pt x="152" y="109"/>
                </a:cubicBezTo>
                <a:cubicBezTo>
                  <a:pt x="162" y="107"/>
                  <a:pt x="172" y="103"/>
                  <a:pt x="182" y="98"/>
                </a:cubicBezTo>
                <a:cubicBezTo>
                  <a:pt x="190" y="94"/>
                  <a:pt x="198" y="88"/>
                  <a:pt x="204" y="81"/>
                </a:cubicBezTo>
                <a:cubicBezTo>
                  <a:pt x="210" y="74"/>
                  <a:pt x="213" y="65"/>
                  <a:pt x="213" y="56"/>
                </a:cubicBezTo>
                <a:cubicBezTo>
                  <a:pt x="213" y="53"/>
                  <a:pt x="213" y="49"/>
                  <a:pt x="212" y="45"/>
                </a:cubicBezTo>
                <a:cubicBezTo>
                  <a:pt x="210" y="40"/>
                  <a:pt x="208" y="36"/>
                  <a:pt x="204" y="32"/>
                </a:cubicBezTo>
                <a:cubicBezTo>
                  <a:pt x="201" y="28"/>
                  <a:pt x="196" y="24"/>
                  <a:pt x="191" y="21"/>
                </a:cubicBezTo>
                <a:lnTo>
                  <a:pt x="179" y="23"/>
                </a:lnTo>
                <a:cubicBezTo>
                  <a:pt x="188" y="26"/>
                  <a:pt x="196" y="32"/>
                  <a:pt x="201" y="39"/>
                </a:cubicBezTo>
                <a:cubicBezTo>
                  <a:pt x="205" y="45"/>
                  <a:pt x="207" y="51"/>
                  <a:pt x="207" y="58"/>
                </a:cubicBezTo>
                <a:cubicBezTo>
                  <a:pt x="207" y="58"/>
                  <a:pt x="207" y="58"/>
                  <a:pt x="207" y="58"/>
                </a:cubicBezTo>
                <a:cubicBezTo>
                  <a:pt x="207" y="65"/>
                  <a:pt x="204" y="71"/>
                  <a:pt x="200" y="76"/>
                </a:cubicBezTo>
                <a:cubicBezTo>
                  <a:pt x="194" y="84"/>
                  <a:pt x="186" y="90"/>
                  <a:pt x="177" y="94"/>
                </a:cubicBezTo>
                <a:cubicBezTo>
                  <a:pt x="168" y="99"/>
                  <a:pt x="158" y="103"/>
                  <a:pt x="148" y="105"/>
                </a:cubicBezTo>
                <a:cubicBezTo>
                  <a:pt x="135" y="108"/>
                  <a:pt x="121" y="109"/>
                  <a:pt x="107" y="109"/>
                </a:cubicBezTo>
                <a:cubicBezTo>
                  <a:pt x="107" y="109"/>
                  <a:pt x="107" y="109"/>
                  <a:pt x="107" y="109"/>
                </a:cubicBezTo>
                <a:cubicBezTo>
                  <a:pt x="97" y="109"/>
                  <a:pt x="86" y="108"/>
                  <a:pt x="76" y="106"/>
                </a:cubicBezTo>
                <a:cubicBezTo>
                  <a:pt x="68" y="104"/>
                  <a:pt x="61" y="102"/>
                  <a:pt x="53" y="99"/>
                </a:cubicBez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8" name="Freeform 388"/>
          <p:cNvSpPr>
            <a:spLocks/>
          </p:cNvSpPr>
          <p:nvPr/>
        </p:nvSpPr>
        <p:spPr bwMode="auto">
          <a:xfrm>
            <a:off x="3187052" y="3505942"/>
            <a:ext cx="211644" cy="209214"/>
          </a:xfrm>
          <a:custGeom>
            <a:avLst/>
            <a:gdLst>
              <a:gd name="T0" fmla="*/ 0 w 281"/>
              <a:gd name="T1" fmla="*/ 2147483647 h 272"/>
              <a:gd name="T2" fmla="*/ 2147483647 w 281"/>
              <a:gd name="T3" fmla="*/ 0 h 272"/>
              <a:gd name="T4" fmla="*/ 2147483647 w 281"/>
              <a:gd name="T5" fmla="*/ 0 h 272"/>
              <a:gd name="T6" fmla="*/ 2147483647 w 281"/>
              <a:gd name="T7" fmla="*/ 2147483647 h 272"/>
              <a:gd name="T8" fmla="*/ 2147483647 w 281"/>
              <a:gd name="T9" fmla="*/ 2147483647 h 272"/>
              <a:gd name="T10" fmla="*/ 2147483647 w 281"/>
              <a:gd name="T11" fmla="*/ 2147483647 h 272"/>
              <a:gd name="T12" fmla="*/ 2147483647 w 281"/>
              <a:gd name="T13" fmla="*/ 2147483647 h 272"/>
              <a:gd name="T14" fmla="*/ 2147483647 w 281"/>
              <a:gd name="T15" fmla="*/ 2147483647 h 272"/>
              <a:gd name="T16" fmla="*/ 2147483647 w 281"/>
              <a:gd name="T17" fmla="*/ 2147483647 h 272"/>
              <a:gd name="T18" fmla="*/ 2147483647 w 281"/>
              <a:gd name="T19" fmla="*/ 2147483647 h 272"/>
              <a:gd name="T20" fmla="*/ 2147483647 w 281"/>
              <a:gd name="T21" fmla="*/ 2147483647 h 272"/>
              <a:gd name="T22" fmla="*/ 2147483647 w 281"/>
              <a:gd name="T23" fmla="*/ 2147483647 h 272"/>
              <a:gd name="T24" fmla="*/ 2147483647 w 281"/>
              <a:gd name="T25" fmla="*/ 2147483647 h 272"/>
              <a:gd name="T26" fmla="*/ 2147483647 w 281"/>
              <a:gd name="T27" fmla="*/ 2147483647 h 272"/>
              <a:gd name="T28" fmla="*/ 2147483647 w 281"/>
              <a:gd name="T29" fmla="*/ 2147483647 h 272"/>
              <a:gd name="T30" fmla="*/ 0 w 281"/>
              <a:gd name="T31" fmla="*/ 2147483647 h 272"/>
              <a:gd name="T32" fmla="*/ 0 w 281"/>
              <a:gd name="T33" fmla="*/ 2147483647 h 2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1"/>
              <a:gd name="T52" fmla="*/ 0 h 272"/>
              <a:gd name="T53" fmla="*/ 281 w 281"/>
              <a:gd name="T54" fmla="*/ 272 h 2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1" h="272">
                <a:moveTo>
                  <a:pt x="0" y="40"/>
                </a:moveTo>
                <a:cubicBezTo>
                  <a:pt x="0" y="18"/>
                  <a:pt x="18" y="0"/>
                  <a:pt x="40" y="0"/>
                </a:cubicBezTo>
                <a:lnTo>
                  <a:pt x="149" y="0"/>
                </a:lnTo>
                <a:lnTo>
                  <a:pt x="149" y="28"/>
                </a:lnTo>
                <a:lnTo>
                  <a:pt x="40" y="28"/>
                </a:lnTo>
                <a:cubicBezTo>
                  <a:pt x="34" y="28"/>
                  <a:pt x="28" y="34"/>
                  <a:pt x="28" y="40"/>
                </a:cubicBezTo>
                <a:lnTo>
                  <a:pt x="28" y="232"/>
                </a:lnTo>
                <a:cubicBezTo>
                  <a:pt x="28" y="239"/>
                  <a:pt x="34" y="244"/>
                  <a:pt x="40" y="244"/>
                </a:cubicBezTo>
                <a:lnTo>
                  <a:pt x="241" y="244"/>
                </a:lnTo>
                <a:cubicBezTo>
                  <a:pt x="248" y="244"/>
                  <a:pt x="253" y="239"/>
                  <a:pt x="253" y="232"/>
                </a:cubicBezTo>
                <a:lnTo>
                  <a:pt x="253" y="132"/>
                </a:lnTo>
                <a:lnTo>
                  <a:pt x="281" y="132"/>
                </a:lnTo>
                <a:lnTo>
                  <a:pt x="281" y="232"/>
                </a:lnTo>
                <a:cubicBezTo>
                  <a:pt x="281" y="255"/>
                  <a:pt x="263" y="272"/>
                  <a:pt x="241" y="272"/>
                </a:cubicBezTo>
                <a:lnTo>
                  <a:pt x="40" y="272"/>
                </a:lnTo>
                <a:cubicBezTo>
                  <a:pt x="18" y="272"/>
                  <a:pt x="0" y="255"/>
                  <a:pt x="0" y="232"/>
                </a:cubicBezTo>
                <a:lnTo>
                  <a:pt x="0" y="40"/>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49" name="Freeform 389"/>
          <p:cNvSpPr>
            <a:spLocks/>
          </p:cNvSpPr>
          <p:nvPr/>
        </p:nvSpPr>
        <p:spPr bwMode="auto">
          <a:xfrm>
            <a:off x="3319665" y="3505943"/>
            <a:ext cx="79032" cy="80677"/>
          </a:xfrm>
          <a:custGeom>
            <a:avLst/>
            <a:gdLst>
              <a:gd name="T0" fmla="*/ 0 w 104"/>
              <a:gd name="T1" fmla="*/ 2147483647 h 105"/>
              <a:gd name="T2" fmla="*/ 2147483647 w 104"/>
              <a:gd name="T3" fmla="*/ 0 h 105"/>
              <a:gd name="T4" fmla="*/ 2147483647 w 104"/>
              <a:gd name="T5" fmla="*/ 0 h 105"/>
              <a:gd name="T6" fmla="*/ 2147483647 w 104"/>
              <a:gd name="T7" fmla="*/ 2147483647 h 105"/>
              <a:gd name="T8" fmla="*/ 2147483647 w 104"/>
              <a:gd name="T9" fmla="*/ 2147483647 h 105"/>
              <a:gd name="T10" fmla="*/ 2147483647 w 104"/>
              <a:gd name="T11" fmla="*/ 2147483647 h 105"/>
              <a:gd name="T12" fmla="*/ 2147483647 w 104"/>
              <a:gd name="T13" fmla="*/ 2147483647 h 105"/>
              <a:gd name="T14" fmla="*/ 0 w 104"/>
              <a:gd name="T15" fmla="*/ 2147483647 h 105"/>
              <a:gd name="T16" fmla="*/ 0 w 104"/>
              <a:gd name="T17" fmla="*/ 2147483647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105"/>
              <a:gd name="T29" fmla="*/ 104 w 104"/>
              <a:gd name="T30" fmla="*/ 105 h 1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105">
                <a:moveTo>
                  <a:pt x="0" y="24"/>
                </a:moveTo>
                <a:cubicBezTo>
                  <a:pt x="0" y="11"/>
                  <a:pt x="11" y="0"/>
                  <a:pt x="24" y="0"/>
                </a:cubicBezTo>
                <a:lnTo>
                  <a:pt x="80" y="0"/>
                </a:lnTo>
                <a:cubicBezTo>
                  <a:pt x="93" y="0"/>
                  <a:pt x="104" y="11"/>
                  <a:pt x="104" y="24"/>
                </a:cubicBezTo>
                <a:lnTo>
                  <a:pt x="104" y="81"/>
                </a:lnTo>
                <a:cubicBezTo>
                  <a:pt x="104" y="94"/>
                  <a:pt x="93" y="105"/>
                  <a:pt x="80" y="105"/>
                </a:cubicBezTo>
                <a:lnTo>
                  <a:pt x="24" y="105"/>
                </a:lnTo>
                <a:cubicBezTo>
                  <a:pt x="11" y="105"/>
                  <a:pt x="0" y="94"/>
                  <a:pt x="0" y="81"/>
                </a:cubicBezTo>
                <a:lnTo>
                  <a:pt x="0" y="24"/>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0" name="Freeform 390"/>
          <p:cNvSpPr>
            <a:spLocks/>
          </p:cNvSpPr>
          <p:nvPr/>
        </p:nvSpPr>
        <p:spPr bwMode="auto">
          <a:xfrm>
            <a:off x="3220541" y="3607132"/>
            <a:ext cx="53581" cy="68371"/>
          </a:xfrm>
          <a:custGeom>
            <a:avLst/>
            <a:gdLst>
              <a:gd name="T0" fmla="*/ 2147483647 w 71"/>
              <a:gd name="T1" fmla="*/ 2147483647 h 90"/>
              <a:gd name="T2" fmla="*/ 2147483647 w 71"/>
              <a:gd name="T3" fmla="*/ 2147483647 h 90"/>
              <a:gd name="T4" fmla="*/ 2147483647 w 71"/>
              <a:gd name="T5" fmla="*/ 2147483647 h 90"/>
              <a:gd name="T6" fmla="*/ 2147483647 w 71"/>
              <a:gd name="T7" fmla="*/ 2147483647 h 90"/>
              <a:gd name="T8" fmla="*/ 2147483647 w 71"/>
              <a:gd name="T9" fmla="*/ 2147483647 h 90"/>
              <a:gd name="T10" fmla="*/ 2147483647 w 71"/>
              <a:gd name="T11" fmla="*/ 2147483647 h 90"/>
              <a:gd name="T12" fmla="*/ 2147483647 w 71"/>
              <a:gd name="T13" fmla="*/ 2147483647 h 90"/>
              <a:gd name="T14" fmla="*/ 2147483647 w 71"/>
              <a:gd name="T15" fmla="*/ 0 h 90"/>
              <a:gd name="T16" fmla="*/ 2147483647 w 71"/>
              <a:gd name="T17" fmla="*/ 2147483647 h 90"/>
              <a:gd name="T18" fmla="*/ 2147483647 w 71"/>
              <a:gd name="T19" fmla="*/ 2147483647 h 90"/>
              <a:gd name="T20" fmla="*/ 2147483647 w 71"/>
              <a:gd name="T21" fmla="*/ 2147483647 h 90"/>
              <a:gd name="T22" fmla="*/ 2147483647 w 71"/>
              <a:gd name="T23" fmla="*/ 2147483647 h 90"/>
              <a:gd name="T24" fmla="*/ 2147483647 w 71"/>
              <a:gd name="T25" fmla="*/ 2147483647 h 90"/>
              <a:gd name="T26" fmla="*/ 2147483647 w 71"/>
              <a:gd name="T27" fmla="*/ 2147483647 h 90"/>
              <a:gd name="T28" fmla="*/ 0 w 71"/>
              <a:gd name="T29" fmla="*/ 2147483647 h 90"/>
              <a:gd name="T30" fmla="*/ 2147483647 w 71"/>
              <a:gd name="T31" fmla="*/ 2147483647 h 90"/>
              <a:gd name="T32" fmla="*/ 2147483647 w 71"/>
              <a:gd name="T33" fmla="*/ 2147483647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90"/>
              <a:gd name="T53" fmla="*/ 71 w 71"/>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90">
                <a:moveTo>
                  <a:pt x="71" y="58"/>
                </a:moveTo>
                <a:cubicBezTo>
                  <a:pt x="71" y="41"/>
                  <a:pt x="57" y="36"/>
                  <a:pt x="48" y="34"/>
                </a:cubicBezTo>
                <a:lnTo>
                  <a:pt x="39" y="32"/>
                </a:lnTo>
                <a:cubicBezTo>
                  <a:pt x="32" y="30"/>
                  <a:pt x="30" y="27"/>
                  <a:pt x="30" y="24"/>
                </a:cubicBezTo>
                <a:cubicBezTo>
                  <a:pt x="30" y="21"/>
                  <a:pt x="34" y="18"/>
                  <a:pt x="39" y="18"/>
                </a:cubicBezTo>
                <a:cubicBezTo>
                  <a:pt x="45" y="18"/>
                  <a:pt x="53" y="20"/>
                  <a:pt x="59" y="24"/>
                </a:cubicBezTo>
                <a:lnTo>
                  <a:pt x="70" y="8"/>
                </a:lnTo>
                <a:cubicBezTo>
                  <a:pt x="62" y="3"/>
                  <a:pt x="51" y="0"/>
                  <a:pt x="39" y="0"/>
                </a:cubicBezTo>
                <a:cubicBezTo>
                  <a:pt x="19" y="0"/>
                  <a:pt x="5" y="11"/>
                  <a:pt x="5" y="29"/>
                </a:cubicBezTo>
                <a:cubicBezTo>
                  <a:pt x="5" y="44"/>
                  <a:pt x="13" y="50"/>
                  <a:pt x="26" y="54"/>
                </a:cubicBezTo>
                <a:lnTo>
                  <a:pt x="36" y="57"/>
                </a:lnTo>
                <a:cubicBezTo>
                  <a:pt x="42" y="58"/>
                  <a:pt x="45" y="60"/>
                  <a:pt x="45" y="64"/>
                </a:cubicBezTo>
                <a:cubicBezTo>
                  <a:pt x="45" y="68"/>
                  <a:pt x="42" y="72"/>
                  <a:pt x="33" y="72"/>
                </a:cubicBezTo>
                <a:cubicBezTo>
                  <a:pt x="24" y="72"/>
                  <a:pt x="15" y="68"/>
                  <a:pt x="8" y="65"/>
                </a:cubicBezTo>
                <a:lnTo>
                  <a:pt x="0" y="82"/>
                </a:lnTo>
                <a:cubicBezTo>
                  <a:pt x="9" y="87"/>
                  <a:pt x="19" y="90"/>
                  <a:pt x="33" y="90"/>
                </a:cubicBezTo>
                <a:cubicBezTo>
                  <a:pt x="55" y="90"/>
                  <a:pt x="71" y="79"/>
                  <a:pt x="71" y="58"/>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51" name="Rectangle 391"/>
          <p:cNvSpPr>
            <a:spLocks noChangeArrowheads="1"/>
          </p:cNvSpPr>
          <p:nvPr/>
        </p:nvSpPr>
        <p:spPr bwMode="auto">
          <a:xfrm>
            <a:off x="3284837" y="3607132"/>
            <a:ext cx="17414" cy="68371"/>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62" name="Freeform 392"/>
          <p:cNvSpPr>
            <a:spLocks/>
          </p:cNvSpPr>
          <p:nvPr/>
        </p:nvSpPr>
        <p:spPr bwMode="auto">
          <a:xfrm>
            <a:off x="3316987" y="3607132"/>
            <a:ext cx="38847" cy="68371"/>
          </a:xfrm>
          <a:custGeom>
            <a:avLst/>
            <a:gdLst>
              <a:gd name="T0" fmla="*/ 2147483647 w 29"/>
              <a:gd name="T1" fmla="*/ 2147483647 h 50"/>
              <a:gd name="T2" fmla="*/ 2147483647 w 29"/>
              <a:gd name="T3" fmla="*/ 2147483647 h 50"/>
              <a:gd name="T4" fmla="*/ 2147483647 w 29"/>
              <a:gd name="T5" fmla="*/ 0 h 50"/>
              <a:gd name="T6" fmla="*/ 0 w 29"/>
              <a:gd name="T7" fmla="*/ 0 h 50"/>
              <a:gd name="T8" fmla="*/ 0 w 29"/>
              <a:gd name="T9" fmla="*/ 2147483647 h 50"/>
              <a:gd name="T10" fmla="*/ 2147483647 w 29"/>
              <a:gd name="T11" fmla="*/ 2147483647 h 50"/>
              <a:gd name="T12" fmla="*/ 2147483647 w 29"/>
              <a:gd name="T13" fmla="*/ 2147483647 h 50"/>
              <a:gd name="T14" fmla="*/ 0 60000 65536"/>
              <a:gd name="T15" fmla="*/ 0 60000 65536"/>
              <a:gd name="T16" fmla="*/ 0 60000 65536"/>
              <a:gd name="T17" fmla="*/ 0 60000 65536"/>
              <a:gd name="T18" fmla="*/ 0 60000 65536"/>
              <a:gd name="T19" fmla="*/ 0 60000 65536"/>
              <a:gd name="T20" fmla="*/ 0 60000 65536"/>
              <a:gd name="T21" fmla="*/ 0 w 29"/>
              <a:gd name="T22" fmla="*/ 0 h 50"/>
              <a:gd name="T23" fmla="*/ 29 w 29"/>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50">
                <a:moveTo>
                  <a:pt x="29" y="39"/>
                </a:moveTo>
                <a:lnTo>
                  <a:pt x="13" y="39"/>
                </a:lnTo>
                <a:lnTo>
                  <a:pt x="13" y="0"/>
                </a:lnTo>
                <a:lnTo>
                  <a:pt x="0" y="0"/>
                </a:lnTo>
                <a:lnTo>
                  <a:pt x="0" y="50"/>
                </a:lnTo>
                <a:lnTo>
                  <a:pt x="27" y="50"/>
                </a:lnTo>
                <a:lnTo>
                  <a:pt x="29"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63" name="Freeform 393"/>
          <p:cNvSpPr>
            <a:spLocks noEditPoints="1"/>
          </p:cNvSpPr>
          <p:nvPr/>
        </p:nvSpPr>
        <p:spPr bwMode="auto">
          <a:xfrm>
            <a:off x="3342436" y="3607131"/>
            <a:ext cx="28130" cy="12306"/>
          </a:xfrm>
          <a:custGeom>
            <a:avLst/>
            <a:gdLst>
              <a:gd name="T0" fmla="*/ 2147483647 w 21"/>
              <a:gd name="T1" fmla="*/ 2147483647 h 9"/>
              <a:gd name="T2" fmla="*/ 2147483647 w 21"/>
              <a:gd name="T3" fmla="*/ 0 h 9"/>
              <a:gd name="T4" fmla="*/ 2147483647 w 21"/>
              <a:gd name="T5" fmla="*/ 0 h 9"/>
              <a:gd name="T6" fmla="*/ 2147483647 w 21"/>
              <a:gd name="T7" fmla="*/ 2147483647 h 9"/>
              <a:gd name="T8" fmla="*/ 2147483647 w 21"/>
              <a:gd name="T9" fmla="*/ 0 h 9"/>
              <a:gd name="T10" fmla="*/ 2147483647 w 21"/>
              <a:gd name="T11" fmla="*/ 0 h 9"/>
              <a:gd name="T12" fmla="*/ 2147483647 w 21"/>
              <a:gd name="T13" fmla="*/ 2147483647 h 9"/>
              <a:gd name="T14" fmla="*/ 2147483647 w 21"/>
              <a:gd name="T15" fmla="*/ 2147483647 h 9"/>
              <a:gd name="T16" fmla="*/ 2147483647 w 21"/>
              <a:gd name="T17" fmla="*/ 2147483647 h 9"/>
              <a:gd name="T18" fmla="*/ 2147483647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2147483647 w 21"/>
              <a:gd name="T33" fmla="*/ 2147483647 h 9"/>
              <a:gd name="T34" fmla="*/ 2147483647 w 21"/>
              <a:gd name="T35" fmla="*/ 0 h 9"/>
              <a:gd name="T36" fmla="*/ 0 w 21"/>
              <a:gd name="T37" fmla="*/ 0 h 9"/>
              <a:gd name="T38" fmla="*/ 0 w 21"/>
              <a:gd name="T39" fmla="*/ 2147483647 h 9"/>
              <a:gd name="T40" fmla="*/ 2147483647 w 21"/>
              <a:gd name="T41" fmla="*/ 2147483647 h 9"/>
              <a:gd name="T42" fmla="*/ 2147483647 w 21"/>
              <a:gd name="T43" fmla="*/ 2147483647 h 9"/>
              <a:gd name="T44" fmla="*/ 2147483647 w 21"/>
              <a:gd name="T45" fmla="*/ 2147483647 h 9"/>
              <a:gd name="T46" fmla="*/ 2147483647 w 21"/>
              <a:gd name="T47" fmla="*/ 2147483647 h 9"/>
              <a:gd name="T48" fmla="*/ 2147483647 w 21"/>
              <a:gd name="T49" fmla="*/ 2147483647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9"/>
              <a:gd name="T77" fmla="*/ 21 w 21"/>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9">
                <a:moveTo>
                  <a:pt x="21" y="9"/>
                </a:moveTo>
                <a:lnTo>
                  <a:pt x="20" y="0"/>
                </a:lnTo>
                <a:lnTo>
                  <a:pt x="16" y="0"/>
                </a:lnTo>
                <a:lnTo>
                  <a:pt x="14" y="5"/>
                </a:lnTo>
                <a:lnTo>
                  <a:pt x="13" y="0"/>
                </a:lnTo>
                <a:lnTo>
                  <a:pt x="9" y="0"/>
                </a:lnTo>
                <a:lnTo>
                  <a:pt x="8" y="9"/>
                </a:lnTo>
                <a:lnTo>
                  <a:pt x="12" y="9"/>
                </a:lnTo>
                <a:lnTo>
                  <a:pt x="12" y="5"/>
                </a:lnTo>
                <a:lnTo>
                  <a:pt x="13" y="9"/>
                </a:lnTo>
                <a:lnTo>
                  <a:pt x="15" y="9"/>
                </a:lnTo>
                <a:lnTo>
                  <a:pt x="17" y="5"/>
                </a:lnTo>
                <a:lnTo>
                  <a:pt x="17" y="9"/>
                </a:lnTo>
                <a:lnTo>
                  <a:pt x="21" y="9"/>
                </a:lnTo>
                <a:close/>
                <a:moveTo>
                  <a:pt x="8" y="3"/>
                </a:moveTo>
                <a:lnTo>
                  <a:pt x="8" y="0"/>
                </a:lnTo>
                <a:lnTo>
                  <a:pt x="0" y="0"/>
                </a:lnTo>
                <a:lnTo>
                  <a:pt x="0" y="3"/>
                </a:lnTo>
                <a:lnTo>
                  <a:pt x="3" y="3"/>
                </a:lnTo>
                <a:lnTo>
                  <a:pt x="3" y="9"/>
                </a:lnTo>
                <a:lnTo>
                  <a:pt x="5" y="9"/>
                </a:lnTo>
                <a:lnTo>
                  <a:pt x="5" y="3"/>
                </a:lnTo>
                <a:lnTo>
                  <a:pt x="8" y="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64" name="Freeform 394"/>
          <p:cNvSpPr>
            <a:spLocks noEditPoints="1"/>
          </p:cNvSpPr>
          <p:nvPr/>
        </p:nvSpPr>
        <p:spPr bwMode="auto">
          <a:xfrm>
            <a:off x="3227239" y="3546965"/>
            <a:ext cx="20093" cy="30083"/>
          </a:xfrm>
          <a:custGeom>
            <a:avLst/>
            <a:gdLst>
              <a:gd name="T0" fmla="*/ 2147483647 w 28"/>
              <a:gd name="T1" fmla="*/ 2147483647 h 38"/>
              <a:gd name="T2" fmla="*/ 2147483647 w 28"/>
              <a:gd name="T3" fmla="*/ 0 h 38"/>
              <a:gd name="T4" fmla="*/ 0 w 28"/>
              <a:gd name="T5" fmla="*/ 0 h 38"/>
              <a:gd name="T6" fmla="*/ 0 w 28"/>
              <a:gd name="T7" fmla="*/ 2147483647 h 38"/>
              <a:gd name="T8" fmla="*/ 2147483647 w 28"/>
              <a:gd name="T9" fmla="*/ 2147483647 h 38"/>
              <a:gd name="T10" fmla="*/ 2147483647 w 28"/>
              <a:gd name="T11" fmla="*/ 2147483647 h 38"/>
              <a:gd name="T12" fmla="*/ 2147483647 w 28"/>
              <a:gd name="T13" fmla="*/ 2147483647 h 38"/>
              <a:gd name="T14" fmla="*/ 2147483647 w 28"/>
              <a:gd name="T15" fmla="*/ 2147483647 h 38"/>
              <a:gd name="T16" fmla="*/ 2147483647 w 28"/>
              <a:gd name="T17" fmla="*/ 2147483647 h 38"/>
              <a:gd name="T18" fmla="*/ 2147483647 w 28"/>
              <a:gd name="T19" fmla="*/ 2147483647 h 38"/>
              <a:gd name="T20" fmla="*/ 2147483647 w 28"/>
              <a:gd name="T21" fmla="*/ 2147483647 h 38"/>
              <a:gd name="T22" fmla="*/ 2147483647 w 28"/>
              <a:gd name="T23" fmla="*/ 2147483647 h 38"/>
              <a:gd name="T24" fmla="*/ 2147483647 w 28"/>
              <a:gd name="T25" fmla="*/ 2147483647 h 38"/>
              <a:gd name="T26" fmla="*/ 2147483647 w 28"/>
              <a:gd name="T27" fmla="*/ 2147483647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38"/>
              <a:gd name="T44" fmla="*/ 28 w 28"/>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38">
                <a:moveTo>
                  <a:pt x="28" y="12"/>
                </a:moveTo>
                <a:cubicBezTo>
                  <a:pt x="28" y="3"/>
                  <a:pt x="22" y="0"/>
                  <a:pt x="13" y="0"/>
                </a:cubicBezTo>
                <a:lnTo>
                  <a:pt x="0" y="0"/>
                </a:lnTo>
                <a:lnTo>
                  <a:pt x="0" y="38"/>
                </a:lnTo>
                <a:lnTo>
                  <a:pt x="10" y="38"/>
                </a:lnTo>
                <a:lnTo>
                  <a:pt x="10" y="24"/>
                </a:lnTo>
                <a:lnTo>
                  <a:pt x="13" y="24"/>
                </a:lnTo>
                <a:cubicBezTo>
                  <a:pt x="25" y="24"/>
                  <a:pt x="28" y="17"/>
                  <a:pt x="28" y="12"/>
                </a:cubicBezTo>
                <a:close/>
                <a:moveTo>
                  <a:pt x="13" y="8"/>
                </a:moveTo>
                <a:cubicBezTo>
                  <a:pt x="16" y="8"/>
                  <a:pt x="17" y="8"/>
                  <a:pt x="17" y="12"/>
                </a:cubicBezTo>
                <a:cubicBezTo>
                  <a:pt x="17" y="16"/>
                  <a:pt x="16" y="17"/>
                  <a:pt x="13" y="17"/>
                </a:cubicBezTo>
                <a:lnTo>
                  <a:pt x="10" y="17"/>
                </a:lnTo>
                <a:lnTo>
                  <a:pt x="10" y="8"/>
                </a:lnTo>
                <a:lnTo>
                  <a:pt x="13"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65" name="Freeform 395"/>
          <p:cNvSpPr>
            <a:spLocks noEditPoints="1"/>
          </p:cNvSpPr>
          <p:nvPr/>
        </p:nvSpPr>
        <p:spPr bwMode="auto">
          <a:xfrm>
            <a:off x="3251349" y="3546965"/>
            <a:ext cx="22772" cy="30083"/>
          </a:xfrm>
          <a:custGeom>
            <a:avLst/>
            <a:gdLst>
              <a:gd name="T0" fmla="*/ 2147483647 w 30"/>
              <a:gd name="T1" fmla="*/ 2147483647 h 38"/>
              <a:gd name="T2" fmla="*/ 2147483647 w 30"/>
              <a:gd name="T3" fmla="*/ 2147483647 h 38"/>
              <a:gd name="T4" fmla="*/ 2147483647 w 30"/>
              <a:gd name="T5" fmla="*/ 2147483647 h 38"/>
              <a:gd name="T6" fmla="*/ 2147483647 w 30"/>
              <a:gd name="T7" fmla="*/ 2147483647 h 38"/>
              <a:gd name="T8" fmla="*/ 2147483647 w 30"/>
              <a:gd name="T9" fmla="*/ 0 h 38"/>
              <a:gd name="T10" fmla="*/ 0 w 30"/>
              <a:gd name="T11" fmla="*/ 0 h 38"/>
              <a:gd name="T12" fmla="*/ 0 w 30"/>
              <a:gd name="T13" fmla="*/ 2147483647 h 38"/>
              <a:gd name="T14" fmla="*/ 2147483647 w 30"/>
              <a:gd name="T15" fmla="*/ 2147483647 h 38"/>
              <a:gd name="T16" fmla="*/ 2147483647 w 30"/>
              <a:gd name="T17" fmla="*/ 2147483647 h 38"/>
              <a:gd name="T18" fmla="*/ 2147483647 w 30"/>
              <a:gd name="T19" fmla="*/ 2147483647 h 38"/>
              <a:gd name="T20" fmla="*/ 2147483647 w 30"/>
              <a:gd name="T21" fmla="*/ 2147483647 h 38"/>
              <a:gd name="T22" fmla="*/ 2147483647 w 30"/>
              <a:gd name="T23" fmla="*/ 2147483647 h 38"/>
              <a:gd name="T24" fmla="*/ 2147483647 w 30"/>
              <a:gd name="T25" fmla="*/ 2147483647 h 38"/>
              <a:gd name="T26" fmla="*/ 2147483647 w 30"/>
              <a:gd name="T27" fmla="*/ 2147483647 h 38"/>
              <a:gd name="T28" fmla="*/ 2147483647 w 30"/>
              <a:gd name="T29" fmla="*/ 2147483647 h 38"/>
              <a:gd name="T30" fmla="*/ 2147483647 w 30"/>
              <a:gd name="T31" fmla="*/ 2147483647 h 38"/>
              <a:gd name="T32" fmla="*/ 2147483647 w 30"/>
              <a:gd name="T33" fmla="*/ 2147483647 h 38"/>
              <a:gd name="T34" fmla="*/ 2147483647 w 30"/>
              <a:gd name="T35" fmla="*/ 2147483647 h 38"/>
              <a:gd name="T36" fmla="*/ 2147483647 w 30"/>
              <a:gd name="T37" fmla="*/ 2147483647 h 38"/>
              <a:gd name="T38" fmla="*/ 2147483647 w 30"/>
              <a:gd name="T39" fmla="*/ 2147483647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38"/>
              <a:gd name="T62" fmla="*/ 30 w 30"/>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38">
                <a:moveTo>
                  <a:pt x="30" y="38"/>
                </a:moveTo>
                <a:cubicBezTo>
                  <a:pt x="28" y="35"/>
                  <a:pt x="25" y="28"/>
                  <a:pt x="24" y="25"/>
                </a:cubicBezTo>
                <a:cubicBezTo>
                  <a:pt x="23" y="23"/>
                  <a:pt x="21" y="22"/>
                  <a:pt x="20" y="21"/>
                </a:cubicBezTo>
                <a:cubicBezTo>
                  <a:pt x="25" y="21"/>
                  <a:pt x="28" y="17"/>
                  <a:pt x="28" y="11"/>
                </a:cubicBezTo>
                <a:cubicBezTo>
                  <a:pt x="28" y="4"/>
                  <a:pt x="24" y="0"/>
                  <a:pt x="13" y="0"/>
                </a:cubicBezTo>
                <a:lnTo>
                  <a:pt x="0" y="0"/>
                </a:lnTo>
                <a:lnTo>
                  <a:pt x="0" y="38"/>
                </a:lnTo>
                <a:lnTo>
                  <a:pt x="10" y="38"/>
                </a:lnTo>
                <a:lnTo>
                  <a:pt x="10" y="23"/>
                </a:lnTo>
                <a:cubicBezTo>
                  <a:pt x="12" y="23"/>
                  <a:pt x="13" y="23"/>
                  <a:pt x="14" y="27"/>
                </a:cubicBezTo>
                <a:lnTo>
                  <a:pt x="18" y="38"/>
                </a:lnTo>
                <a:lnTo>
                  <a:pt x="30" y="38"/>
                </a:lnTo>
                <a:close/>
                <a:moveTo>
                  <a:pt x="13" y="8"/>
                </a:moveTo>
                <a:cubicBezTo>
                  <a:pt x="16" y="8"/>
                  <a:pt x="17" y="9"/>
                  <a:pt x="17" y="11"/>
                </a:cubicBezTo>
                <a:cubicBezTo>
                  <a:pt x="17" y="14"/>
                  <a:pt x="16" y="16"/>
                  <a:pt x="13" y="16"/>
                </a:cubicBezTo>
                <a:lnTo>
                  <a:pt x="10" y="16"/>
                </a:lnTo>
                <a:lnTo>
                  <a:pt x="10" y="8"/>
                </a:lnTo>
                <a:lnTo>
                  <a:pt x="13" y="8"/>
                </a:ln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266" name="Freeform 396"/>
          <p:cNvSpPr>
            <a:spLocks noEditPoints="1"/>
          </p:cNvSpPr>
          <p:nvPr/>
        </p:nvSpPr>
        <p:spPr bwMode="auto">
          <a:xfrm>
            <a:off x="3275461" y="3546965"/>
            <a:ext cx="25451" cy="30083"/>
          </a:xfrm>
          <a:custGeom>
            <a:avLst/>
            <a:gdLst>
              <a:gd name="T0" fmla="*/ 2147483647 w 34"/>
              <a:gd name="T1" fmla="*/ 2147483647 h 39"/>
              <a:gd name="T2" fmla="*/ 2147483647 w 34"/>
              <a:gd name="T3" fmla="*/ 2147483647 h 39"/>
              <a:gd name="T4" fmla="*/ 2147483647 w 34"/>
              <a:gd name="T5" fmla="*/ 0 h 39"/>
              <a:gd name="T6" fmla="*/ 0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
              <a:gd name="T31" fmla="*/ 0 h 39"/>
              <a:gd name="T32" fmla="*/ 34 w 34"/>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 h="39">
                <a:moveTo>
                  <a:pt x="17" y="39"/>
                </a:moveTo>
                <a:cubicBezTo>
                  <a:pt x="30" y="39"/>
                  <a:pt x="34" y="29"/>
                  <a:pt x="34" y="18"/>
                </a:cubicBezTo>
                <a:cubicBezTo>
                  <a:pt x="34" y="10"/>
                  <a:pt x="30" y="0"/>
                  <a:pt x="17" y="0"/>
                </a:cubicBezTo>
                <a:cubicBezTo>
                  <a:pt x="7" y="0"/>
                  <a:pt x="0" y="7"/>
                  <a:pt x="0" y="21"/>
                </a:cubicBezTo>
                <a:cubicBezTo>
                  <a:pt x="0" y="32"/>
                  <a:pt x="6" y="39"/>
                  <a:pt x="17" y="39"/>
                </a:cubicBezTo>
                <a:close/>
                <a:moveTo>
                  <a:pt x="17" y="32"/>
                </a:moveTo>
                <a:cubicBezTo>
                  <a:pt x="13" y="32"/>
                  <a:pt x="11" y="29"/>
                  <a:pt x="11" y="20"/>
                </a:cubicBezTo>
                <a:cubicBezTo>
                  <a:pt x="11" y="12"/>
                  <a:pt x="12" y="8"/>
                  <a:pt x="17" y="8"/>
                </a:cubicBezTo>
                <a:cubicBezTo>
                  <a:pt x="21" y="8"/>
                  <a:pt x="23" y="10"/>
                  <a:pt x="23" y="20"/>
                </a:cubicBezTo>
                <a:cubicBezTo>
                  <a:pt x="23" y="29"/>
                  <a:pt x="21" y="32"/>
                  <a:pt x="17" y="32"/>
                </a:cubicBezTo>
                <a:close/>
              </a:path>
            </a:pathLst>
          </a:custGeom>
          <a:solidFill>
            <a:schemeClr val="bg1"/>
          </a:solidFill>
          <a:ln>
            <a:noFill/>
          </a:ln>
          <a:extLst>
            <a:ext uri="{91240B29-F687-4F45-9708-019B960494DF}">
              <a14:hiddenLine xmlns:a14="http://schemas.microsoft.com/office/drawing/2010/main" w="0">
                <a:solidFill>
                  <a:srgbClr val="000000"/>
                </a:solidFill>
                <a:round/>
                <a:headEnd/>
                <a:tailEnd/>
              </a14:hiddenLine>
            </a:ext>
          </a:extLst>
        </p:spPr>
        <p:txBody>
          <a:bodyPr>
            <a:noAutofit/>
          </a:bodyPr>
          <a:lstStyle/>
          <a:p>
            <a:endParaRPr lang="en-GB" dirty="0"/>
          </a:p>
        </p:txBody>
      </p:sp>
      <p:sp>
        <p:nvSpPr>
          <p:cNvPr id="495" name="Freeform 823"/>
          <p:cNvSpPr>
            <a:spLocks/>
          </p:cNvSpPr>
          <p:nvPr/>
        </p:nvSpPr>
        <p:spPr bwMode="auto">
          <a:xfrm>
            <a:off x="3262735" y="3377627"/>
            <a:ext cx="68262" cy="46038"/>
          </a:xfrm>
          <a:custGeom>
            <a:avLst/>
            <a:gdLst>
              <a:gd name="T0" fmla="*/ 42 w 43"/>
              <a:gd name="T1" fmla="*/ 9 h 29"/>
              <a:gd name="T2" fmla="*/ 40 w 43"/>
              <a:gd name="T3" fmla="*/ 5 h 29"/>
              <a:gd name="T4" fmla="*/ 34 w 43"/>
              <a:gd name="T5" fmla="*/ 1 h 29"/>
              <a:gd name="T6" fmla="*/ 27 w 43"/>
              <a:gd name="T7" fmla="*/ 0 h 29"/>
              <a:gd name="T8" fmla="*/ 27 w 43"/>
              <a:gd name="T9" fmla="*/ 0 h 29"/>
              <a:gd name="T10" fmla="*/ 18 w 43"/>
              <a:gd name="T11" fmla="*/ 1 h 29"/>
              <a:gd name="T12" fmla="*/ 10 w 43"/>
              <a:gd name="T13" fmla="*/ 5 h 29"/>
              <a:gd name="T14" fmla="*/ 4 w 43"/>
              <a:gd name="T15" fmla="*/ 9 h 29"/>
              <a:gd name="T16" fmla="*/ 1 w 43"/>
              <a:gd name="T17" fmla="*/ 15 h 29"/>
              <a:gd name="T18" fmla="*/ 0 w 43"/>
              <a:gd name="T19" fmla="*/ 18 h 29"/>
              <a:gd name="T20" fmla="*/ 1 w 43"/>
              <a:gd name="T21" fmla="*/ 20 h 29"/>
              <a:gd name="T22" fmla="*/ 3 w 43"/>
              <a:gd name="T23" fmla="*/ 25 h 29"/>
              <a:gd name="T24" fmla="*/ 10 w 43"/>
              <a:gd name="T25" fmla="*/ 28 h 29"/>
              <a:gd name="T26" fmla="*/ 17 w 43"/>
              <a:gd name="T27" fmla="*/ 29 h 29"/>
              <a:gd name="T28" fmla="*/ 17 w 43"/>
              <a:gd name="T29" fmla="*/ 29 h 29"/>
              <a:gd name="T30" fmla="*/ 25 w 43"/>
              <a:gd name="T31" fmla="*/ 28 h 29"/>
              <a:gd name="T32" fmla="*/ 33 w 43"/>
              <a:gd name="T33" fmla="*/ 25 h 29"/>
              <a:gd name="T34" fmla="*/ 39 w 43"/>
              <a:gd name="T35" fmla="*/ 20 h 29"/>
              <a:gd name="T36" fmla="*/ 42 w 43"/>
              <a:gd name="T37" fmla="*/ 14 h 29"/>
              <a:gd name="T38" fmla="*/ 43 w 43"/>
              <a:gd name="T39" fmla="*/ 11 h 29"/>
              <a:gd name="T40" fmla="*/ 42 w 43"/>
              <a:gd name="T41" fmla="*/ 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29"/>
              <a:gd name="T65" fmla="*/ 43 w 43"/>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29">
                <a:moveTo>
                  <a:pt x="42" y="9"/>
                </a:moveTo>
                <a:cubicBezTo>
                  <a:pt x="42" y="7"/>
                  <a:pt x="41" y="6"/>
                  <a:pt x="40" y="5"/>
                </a:cubicBezTo>
                <a:cubicBezTo>
                  <a:pt x="38" y="3"/>
                  <a:pt x="36" y="2"/>
                  <a:pt x="34" y="1"/>
                </a:cubicBezTo>
                <a:cubicBezTo>
                  <a:pt x="32" y="0"/>
                  <a:pt x="29" y="0"/>
                  <a:pt x="27" y="0"/>
                </a:cubicBezTo>
                <a:cubicBezTo>
                  <a:pt x="27" y="0"/>
                  <a:pt x="27" y="0"/>
                  <a:pt x="27" y="0"/>
                </a:cubicBezTo>
                <a:cubicBezTo>
                  <a:pt x="24" y="0"/>
                  <a:pt x="21" y="0"/>
                  <a:pt x="18" y="1"/>
                </a:cubicBezTo>
                <a:cubicBezTo>
                  <a:pt x="15" y="2"/>
                  <a:pt x="13" y="3"/>
                  <a:pt x="10" y="5"/>
                </a:cubicBezTo>
                <a:cubicBezTo>
                  <a:pt x="8" y="6"/>
                  <a:pt x="6" y="8"/>
                  <a:pt x="4" y="9"/>
                </a:cubicBezTo>
                <a:cubicBezTo>
                  <a:pt x="3" y="11"/>
                  <a:pt x="1" y="13"/>
                  <a:pt x="1" y="15"/>
                </a:cubicBezTo>
                <a:cubicBezTo>
                  <a:pt x="0" y="16"/>
                  <a:pt x="0" y="17"/>
                  <a:pt x="0" y="18"/>
                </a:cubicBezTo>
                <a:cubicBezTo>
                  <a:pt x="0" y="19"/>
                  <a:pt x="0" y="20"/>
                  <a:pt x="1" y="20"/>
                </a:cubicBezTo>
                <a:cubicBezTo>
                  <a:pt x="1" y="22"/>
                  <a:pt x="2" y="24"/>
                  <a:pt x="3" y="25"/>
                </a:cubicBezTo>
                <a:cubicBezTo>
                  <a:pt x="5" y="26"/>
                  <a:pt x="7" y="28"/>
                  <a:pt x="10" y="28"/>
                </a:cubicBezTo>
                <a:cubicBezTo>
                  <a:pt x="12" y="29"/>
                  <a:pt x="14" y="29"/>
                  <a:pt x="17" y="29"/>
                </a:cubicBezTo>
                <a:cubicBezTo>
                  <a:pt x="17" y="29"/>
                  <a:pt x="17" y="29"/>
                  <a:pt x="17" y="29"/>
                </a:cubicBezTo>
                <a:cubicBezTo>
                  <a:pt x="19" y="29"/>
                  <a:pt x="22" y="29"/>
                  <a:pt x="25" y="28"/>
                </a:cubicBezTo>
                <a:cubicBezTo>
                  <a:pt x="28" y="27"/>
                  <a:pt x="31" y="26"/>
                  <a:pt x="33" y="25"/>
                </a:cubicBezTo>
                <a:cubicBezTo>
                  <a:pt x="36" y="23"/>
                  <a:pt x="38" y="22"/>
                  <a:pt x="39" y="20"/>
                </a:cubicBezTo>
                <a:cubicBezTo>
                  <a:pt x="40" y="18"/>
                  <a:pt x="42" y="16"/>
                  <a:pt x="42" y="14"/>
                </a:cubicBezTo>
                <a:cubicBezTo>
                  <a:pt x="43" y="13"/>
                  <a:pt x="43" y="12"/>
                  <a:pt x="43" y="11"/>
                </a:cubicBezTo>
                <a:cubicBezTo>
                  <a:pt x="43" y="11"/>
                  <a:pt x="43" y="10"/>
                  <a:pt x="42" y="9"/>
                </a:cubicBezTo>
              </a:path>
            </a:pathLst>
          </a:custGeom>
          <a:noFill/>
          <a:ln w="12700"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497" name="Freeform 827"/>
          <p:cNvSpPr>
            <a:spLocks noEditPoints="1"/>
          </p:cNvSpPr>
          <p:nvPr/>
        </p:nvSpPr>
        <p:spPr bwMode="auto">
          <a:xfrm>
            <a:off x="3232549" y="3362546"/>
            <a:ext cx="120650" cy="76200"/>
          </a:xfrm>
          <a:custGeom>
            <a:avLst/>
            <a:gdLst>
              <a:gd name="T0" fmla="*/ 0 w 76"/>
              <a:gd name="T1" fmla="*/ 41 h 48"/>
              <a:gd name="T2" fmla="*/ 2 w 76"/>
              <a:gd name="T3" fmla="*/ 48 h 48"/>
              <a:gd name="T4" fmla="*/ 11 w 76"/>
              <a:gd name="T5" fmla="*/ 46 h 48"/>
              <a:gd name="T6" fmla="*/ 0 w 76"/>
              <a:gd name="T7" fmla="*/ 41 h 48"/>
              <a:gd name="T8" fmla="*/ 74 w 76"/>
              <a:gd name="T9" fmla="*/ 0 h 48"/>
              <a:gd name="T10" fmla="*/ 69 w 76"/>
              <a:gd name="T11" fmla="*/ 4 h 48"/>
              <a:gd name="T12" fmla="*/ 76 w 76"/>
              <a:gd name="T13" fmla="*/ 6 h 48"/>
              <a:gd name="T14" fmla="*/ 74 w 7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48"/>
              <a:gd name="T26" fmla="*/ 76 w 7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48">
                <a:moveTo>
                  <a:pt x="0" y="41"/>
                </a:moveTo>
                <a:lnTo>
                  <a:pt x="2" y="48"/>
                </a:lnTo>
                <a:lnTo>
                  <a:pt x="11" y="46"/>
                </a:lnTo>
                <a:lnTo>
                  <a:pt x="0" y="41"/>
                </a:lnTo>
                <a:close/>
                <a:moveTo>
                  <a:pt x="74" y="0"/>
                </a:moveTo>
                <a:lnTo>
                  <a:pt x="69" y="4"/>
                </a:lnTo>
                <a:lnTo>
                  <a:pt x="76" y="6"/>
                </a:lnTo>
                <a:lnTo>
                  <a:pt x="74" y="0"/>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pic>
        <p:nvPicPr>
          <p:cNvPr id="22530" name="Picture 2"/>
          <p:cNvPicPr>
            <a:picLocks noChangeAspect="1" noChangeArrowheads="1"/>
          </p:cNvPicPr>
          <p:nvPr/>
        </p:nvPicPr>
        <p:blipFill>
          <a:blip r:embed="rId3" cstate="print">
            <a:extLst>
              <a:ext uri="{BEBA8EAE-BF5A-486C-A8C5-ECC9F3942E4B}">
                <a14:imgProps xmlns:a14="http://schemas.microsoft.com/office/drawing/2010/main">
                  <a14:imgLayer r:embed="rId4">
                    <a14:imgEffect>
                      <a14:colorTemperature colorTemp="8800"/>
                    </a14:imgEffect>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3095794" y="3773927"/>
            <a:ext cx="384783" cy="1974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99" name="Rectangle 498"/>
          <p:cNvSpPr/>
          <p:nvPr/>
        </p:nvSpPr>
        <p:spPr bwMode="auto">
          <a:xfrm>
            <a:off x="8510736" y="44624"/>
            <a:ext cx="1475682" cy="825496"/>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wrap="square" lIns="72000" tIns="72000" rIns="72000" bIns="72000" rtlCol="0" anchor="ctr"/>
          <a:lstStyle/>
          <a:p>
            <a:pPr algn="ctr" eaLnBrk="0" hangingPunct="0"/>
            <a:r>
              <a:rPr lang="en-GB" sz="1600" dirty="0">
                <a:ea typeface="Verdana" pitchFamily="34" charset="0"/>
                <a:cs typeface="Verdana" pitchFamily="34" charset="0"/>
              </a:rPr>
              <a:t>Adapted!</a:t>
            </a:r>
          </a:p>
        </p:txBody>
      </p:sp>
      <p:sp>
        <p:nvSpPr>
          <p:cNvPr id="2" name="Footer Placeholder 1">
            <a:extLst>
              <a:ext uri="{FF2B5EF4-FFF2-40B4-BE49-F238E27FC236}">
                <a16:creationId xmlns:a16="http://schemas.microsoft.com/office/drawing/2014/main" id="{03ADB975-ECE6-4423-A230-C9CBD7D25E37}"/>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8C05AC73-B9C4-451E-A601-7F34D241C0AB}"/>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C887F5B6-C968-4099-88E5-32E061A8E486}"/>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265620976"/>
      </p:ext>
    </p:extLst>
  </p:cSld>
  <p:clrMapOvr>
    <a:masterClrMapping/>
  </p:clrMapOvr>
  <p:transition spd="slow"/>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el 10"/>
          <p:cNvSpPr>
            <a:spLocks noGrp="1"/>
          </p:cNvSpPr>
          <p:nvPr>
            <p:ph type="title" hasCustomPrompt="1"/>
          </p:nvPr>
        </p:nvSpPr>
        <p:spPr/>
        <p:txBody>
          <a:bodyPr/>
          <a:lstStyle/>
          <a:p>
            <a:r>
              <a:rPr dirty="0"/>
              <a:t>E-mobility: </a:t>
            </a:r>
            <a:r>
              <a:rPr lang="de-DE" dirty="0"/>
              <a:t>AURIX</a:t>
            </a:r>
            <a:r>
              <a:rPr lang="de-DE" baseline="30000" dirty="0"/>
              <a:t>TM</a:t>
            </a:r>
            <a:r>
              <a:rPr dirty="0"/>
              <a:t> is an essential part of electrification, driving every e-application</a:t>
            </a:r>
            <a:endParaRPr lang="en-GB" dirty="0"/>
          </a:p>
        </p:txBody>
      </p:sp>
      <p:sp>
        <p:nvSpPr>
          <p:cNvPr id="26" name="Rechteck 25"/>
          <p:cNvSpPr/>
          <p:nvPr/>
        </p:nvSpPr>
        <p:spPr bwMode="auto">
          <a:xfrm>
            <a:off x="5198364" y="1268414"/>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Main Inverter</a:t>
            </a:r>
          </a:p>
          <a:p>
            <a:pPr eaLnBrk="0" hangingPunct="0"/>
            <a:r>
              <a:rPr lang="en-GB" sz="900" dirty="0">
                <a:latin typeface="+mn-lt"/>
                <a:ea typeface="Verdana" pitchFamily="34" charset="0"/>
                <a:cs typeface="Verdana" pitchFamily="34" charset="0"/>
              </a:rPr>
              <a:t>The inverter not only drives the electric motor, but is also used for regenerative braking and feeding energy back to the battery.</a:t>
            </a:r>
          </a:p>
        </p:txBody>
      </p:sp>
      <p:sp>
        <p:nvSpPr>
          <p:cNvPr id="28" name="Rechteck 27"/>
          <p:cNvSpPr/>
          <p:nvPr/>
        </p:nvSpPr>
        <p:spPr bwMode="auto">
          <a:xfrm>
            <a:off x="5198364" y="1955802"/>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DC/DC Converter</a:t>
            </a:r>
          </a:p>
          <a:p>
            <a:pPr eaLnBrk="0" hangingPunct="0"/>
            <a:r>
              <a:rPr lang="en-GB" sz="900" dirty="0">
                <a:latin typeface="+mn-lt"/>
                <a:ea typeface="Verdana" pitchFamily="34" charset="0"/>
                <a:cs typeface="Verdana" pitchFamily="34" charset="0"/>
              </a:rPr>
              <a:t>The DC/DC converter charges the conventional 12 V power supply net from the high-voltage battery and replaces the former belt driven alternator.</a:t>
            </a:r>
          </a:p>
        </p:txBody>
      </p:sp>
      <p:sp>
        <p:nvSpPr>
          <p:cNvPr id="29" name="Rechteck 28"/>
          <p:cNvSpPr/>
          <p:nvPr/>
        </p:nvSpPr>
        <p:spPr bwMode="auto">
          <a:xfrm>
            <a:off x="5198364" y="2643189"/>
            <a:ext cx="4609212" cy="812918"/>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Auxiliary Inverters/Converters</a:t>
            </a:r>
          </a:p>
          <a:p>
            <a:pPr eaLnBrk="0" hangingPunct="0"/>
            <a:r>
              <a:rPr lang="en-GB" sz="900" dirty="0">
                <a:latin typeface="+mn-lt"/>
                <a:ea typeface="Verdana" pitchFamily="34" charset="0"/>
                <a:cs typeface="Verdana" pitchFamily="34" charset="0"/>
              </a:rPr>
              <a:t>Instead of being belt-driven, auxiliaries like water pump, HVAC Compressor, PTC Heater, etc. also have to be driven by electric power. Inverters are needed to drive them smart and energy-efficient.</a:t>
            </a:r>
          </a:p>
        </p:txBody>
      </p:sp>
      <p:sp>
        <p:nvSpPr>
          <p:cNvPr id="30" name="Rechteck 29"/>
          <p:cNvSpPr/>
          <p:nvPr/>
        </p:nvSpPr>
        <p:spPr bwMode="auto">
          <a:xfrm>
            <a:off x="5198364" y="3495077"/>
            <a:ext cx="4609212" cy="1151781"/>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Battery Management</a:t>
            </a:r>
          </a:p>
          <a:p>
            <a:pPr eaLnBrk="0" hangingPunct="0"/>
            <a:r>
              <a:rPr lang="en-GB" sz="900" dirty="0">
                <a:latin typeface="+mn-lt"/>
                <a:ea typeface="Verdana" pitchFamily="34" charset="0"/>
                <a:cs typeface="Verdana" pitchFamily="34" charset="0"/>
              </a:rPr>
              <a:t>The battery management system controls battery state during charging and discharging. Intelligent functionality is needed to extend the battery lifetime, which has a considerable impact on the total cost of ownership. The State of Health (</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 (SoC) and Depth of Discharge (DoD) of the battery is permanently monitored.</a:t>
            </a:r>
          </a:p>
        </p:txBody>
      </p:sp>
      <p:sp>
        <p:nvSpPr>
          <p:cNvPr id="31" name="Rechteck 30"/>
          <p:cNvSpPr/>
          <p:nvPr/>
        </p:nvSpPr>
        <p:spPr bwMode="auto">
          <a:xfrm>
            <a:off x="5198364" y="4685827"/>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On-board Charger</a:t>
            </a:r>
          </a:p>
          <a:p>
            <a:pPr eaLnBrk="0" hangingPunct="0"/>
            <a:r>
              <a:rPr lang="en-GB" sz="900" dirty="0">
                <a:latin typeface="+mn-lt"/>
                <a:ea typeface="Verdana" pitchFamily="34" charset="0"/>
                <a:cs typeface="Verdana" pitchFamily="34" charset="0"/>
              </a:rPr>
              <a:t>The battery block is charged via an AC/DC converter module. In the example shown here, an on-board unit charges the battery. Off-board and inductive charging solutions are also available.</a:t>
            </a:r>
          </a:p>
        </p:txBody>
      </p:sp>
      <p:sp>
        <p:nvSpPr>
          <p:cNvPr id="32" name="Rechteck 31"/>
          <p:cNvSpPr/>
          <p:nvPr/>
        </p:nvSpPr>
        <p:spPr bwMode="auto">
          <a:xfrm>
            <a:off x="5198364" y="5373216"/>
            <a:ext cx="4609212" cy="1008112"/>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HCU &amp; Domain</a:t>
            </a:r>
          </a:p>
          <a:p>
            <a:pPr eaLnBrk="0" hangingPunct="0"/>
            <a:r>
              <a:rPr lang="en-GB" sz="900" dirty="0">
                <a:latin typeface="+mn-lt"/>
                <a:ea typeface="Verdana" pitchFamily="34" charset="0"/>
                <a:cs typeface="Verdana" pitchFamily="34" charset="0"/>
              </a:rPr>
              <a:t>In case of a hybrid car, Hybrid Control Unit or Vehicle Control Unit handle the inter-communication between sub-modules e.g. engine &amp; hybrid motors inside a Hybrid EV. It can also serve as central gateway for Powertrain domain in the E/E architecture to ensure security communication between other domains.</a:t>
            </a:r>
          </a:p>
        </p:txBody>
      </p:sp>
      <p:pic>
        <p:nvPicPr>
          <p:cNvPr id="36" name="Grafik 3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65921" y="1958146"/>
            <a:ext cx="3418109" cy="3127039"/>
          </a:xfrm>
          <a:prstGeom prst="rect">
            <a:avLst/>
          </a:prstGeom>
        </p:spPr>
      </p:pic>
      <p:pic>
        <p:nvPicPr>
          <p:cNvPr id="37" name="Grafik 3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47409" y="2922786"/>
            <a:ext cx="180000" cy="180000"/>
          </a:xfrm>
          <a:prstGeom prst="rect">
            <a:avLst/>
          </a:prstGeom>
        </p:spPr>
      </p:pic>
      <p:pic>
        <p:nvPicPr>
          <p:cNvPr id="39" name="Grafik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902224" y="3065661"/>
            <a:ext cx="180000" cy="180000"/>
          </a:xfrm>
          <a:prstGeom prst="rect">
            <a:avLst/>
          </a:prstGeom>
        </p:spPr>
      </p:pic>
      <p:pic>
        <p:nvPicPr>
          <p:cNvPr id="40" name="Grafik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27409" y="3467595"/>
            <a:ext cx="180000" cy="180000"/>
          </a:xfrm>
          <a:prstGeom prst="rect">
            <a:avLst/>
          </a:prstGeom>
        </p:spPr>
      </p:pic>
      <p:pic>
        <p:nvPicPr>
          <p:cNvPr id="41" name="Grafik 4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09296" y="3769230"/>
            <a:ext cx="180000" cy="180000"/>
          </a:xfrm>
          <a:prstGeom prst="rect">
            <a:avLst/>
          </a:prstGeom>
        </p:spPr>
      </p:pic>
      <p:pic>
        <p:nvPicPr>
          <p:cNvPr id="42" name="Grafik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69092" y="3969080"/>
            <a:ext cx="180000" cy="180000"/>
          </a:xfrm>
          <a:prstGeom prst="rect">
            <a:avLst/>
          </a:prstGeom>
        </p:spPr>
      </p:pic>
      <p:pic>
        <p:nvPicPr>
          <p:cNvPr id="43" name="Grafik 4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22988" y="4357420"/>
            <a:ext cx="180000" cy="180000"/>
          </a:xfrm>
          <a:prstGeom prst="rect">
            <a:avLst/>
          </a:prstGeom>
        </p:spPr>
      </p:pic>
      <p:cxnSp>
        <p:nvCxnSpPr>
          <p:cNvPr id="44" name="Gewinkelte Verbindung 43"/>
          <p:cNvCxnSpPr>
            <a:stCxn id="24" idx="1"/>
            <a:endCxn id="43" idx="3"/>
          </p:cNvCxnSpPr>
          <p:nvPr/>
        </p:nvCxnSpPr>
        <p:spPr>
          <a:xfrm rot="10800000" flipV="1">
            <a:off x="2402988" y="1458370"/>
            <a:ext cx="2612944" cy="2989050"/>
          </a:xfrm>
          <a:prstGeom prst="bentConnector3">
            <a:avLst>
              <a:gd name="adj1" fmla="val 23827"/>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47" name="Gewinkelte Verbindung 46"/>
          <p:cNvCxnSpPr>
            <a:stCxn id="22" idx="1"/>
            <a:endCxn id="41" idx="3"/>
          </p:cNvCxnSpPr>
          <p:nvPr/>
        </p:nvCxnSpPr>
        <p:spPr>
          <a:xfrm rot="10800000" flipV="1">
            <a:off x="1989296" y="2138644"/>
            <a:ext cx="3026636" cy="1720586"/>
          </a:xfrm>
          <a:prstGeom prst="bentConnector3">
            <a:avLst>
              <a:gd name="adj1" fmla="val 26032"/>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3" name="Gewinkelte Verbindung 52"/>
          <p:cNvCxnSpPr>
            <a:stCxn id="33" idx="1"/>
            <a:endCxn id="42" idx="2"/>
          </p:cNvCxnSpPr>
          <p:nvPr/>
        </p:nvCxnSpPr>
        <p:spPr>
          <a:xfrm rot="10800000" flipV="1">
            <a:off x="2359092" y="2833146"/>
            <a:ext cx="2656840" cy="1315934"/>
          </a:xfrm>
          <a:prstGeom prst="bentConnector4">
            <a:avLst>
              <a:gd name="adj1" fmla="val 6659"/>
              <a:gd name="adj2" fmla="val 106861"/>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8" name="Gewinkelte Verbindung 57"/>
          <p:cNvCxnSpPr>
            <a:stCxn id="21" idx="1"/>
            <a:endCxn id="39" idx="3"/>
          </p:cNvCxnSpPr>
          <p:nvPr/>
        </p:nvCxnSpPr>
        <p:spPr>
          <a:xfrm rot="10800000">
            <a:off x="4082224" y="3155663"/>
            <a:ext cx="933708" cy="526881"/>
          </a:xfrm>
          <a:prstGeom prst="bentConnector3">
            <a:avLst>
              <a:gd name="adj1" fmla="val 32718"/>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2" name="Gewinkelte Verbindung 61"/>
          <p:cNvCxnSpPr>
            <a:stCxn id="25" idx="1"/>
            <a:endCxn id="37" idx="3"/>
          </p:cNvCxnSpPr>
          <p:nvPr/>
        </p:nvCxnSpPr>
        <p:spPr>
          <a:xfrm rot="10800000">
            <a:off x="2827411" y="3012788"/>
            <a:ext cx="2188523" cy="1868487"/>
          </a:xfrm>
          <a:prstGeom prst="bentConnector3">
            <a:avLst>
              <a:gd name="adj1" fmla="val 2085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6" name="Gewinkelte Verbindung 65"/>
          <p:cNvCxnSpPr>
            <a:stCxn id="23" idx="1"/>
            <a:endCxn id="40" idx="3"/>
          </p:cNvCxnSpPr>
          <p:nvPr/>
        </p:nvCxnSpPr>
        <p:spPr>
          <a:xfrm rot="10800000">
            <a:off x="3007411" y="3557595"/>
            <a:ext cx="2008523" cy="2005578"/>
          </a:xfrm>
          <a:prstGeom prst="bentConnector3">
            <a:avLst>
              <a:gd name="adj1" fmla="val 4693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5198368" y="764704"/>
            <a:ext cx="4609212" cy="5616624"/>
            <a:chOff x="4283968" y="764704"/>
            <a:chExt cx="4609212" cy="5616624"/>
          </a:xfrm>
        </p:grpSpPr>
        <p:grpSp>
          <p:nvGrpSpPr>
            <p:cNvPr id="34" name="Group 33"/>
            <p:cNvGrpSpPr/>
            <p:nvPr/>
          </p:nvGrpSpPr>
          <p:grpSpPr>
            <a:xfrm>
              <a:off x="4283968" y="1268413"/>
              <a:ext cx="4609212" cy="5112915"/>
              <a:chOff x="4283964" y="1268413"/>
              <a:chExt cx="4609212" cy="5112915"/>
            </a:xfrm>
          </p:grpSpPr>
          <p:sp>
            <p:nvSpPr>
              <p:cNvPr id="35" name="Rechteck 25"/>
              <p:cNvSpPr/>
              <p:nvPr/>
            </p:nvSpPr>
            <p:spPr bwMode="auto">
              <a:xfrm>
                <a:off x="4283964" y="1268413"/>
                <a:ext cx="4609212" cy="648419"/>
              </a:xfrm>
              <a:prstGeom prst="rect">
                <a:avLst/>
              </a:prstGeom>
              <a:solidFill>
                <a:schemeClr val="accent6">
                  <a:lumMod val="60000"/>
                  <a:lumOff val="40000"/>
                </a:schemeClr>
              </a:solidFill>
              <a:ln w="9525">
                <a:noFill/>
                <a:miter lim="800000"/>
                <a:headEnd/>
                <a:tailEnd/>
              </a:ln>
            </p:spPr>
            <p:txBody>
              <a:bodyPr wrap="square" lIns="360000" tIns="72000" rIns="72000" bIns="72000" rtlCol="0" anchor="ctr"/>
              <a:lstStyle/>
              <a:p>
                <a:pPr eaLnBrk="0" hangingPunct="0"/>
                <a:r>
                  <a:rPr lang="en-GB" sz="1050" b="1" dirty="0">
                    <a:latin typeface="Arial" panose="020B0604020202020204" pitchFamily="34" charset="0"/>
                    <a:ea typeface="Verdana" pitchFamily="34" charset="0"/>
                    <a:cs typeface="Arial" panose="020B0604020202020204" pitchFamily="34" charset="0"/>
                  </a:rPr>
                  <a:t>AURIX</a:t>
                </a:r>
                <a:r>
                  <a:rPr lang="en-GB" sz="1050" b="1" baseline="30000" dirty="0">
                    <a:latin typeface="Arial" panose="020B0604020202020204" pitchFamily="34" charset="0"/>
                    <a:ea typeface="Verdana" pitchFamily="34" charset="0"/>
                    <a:cs typeface="Arial" panose="020B0604020202020204" pitchFamily="34" charset="0"/>
                  </a:rPr>
                  <a:t>TM</a:t>
                </a:r>
                <a:r>
                  <a:rPr lang="en-GB" sz="1050" b="1" dirty="0">
                    <a:latin typeface="Arial" panose="020B0604020202020204" pitchFamily="34" charset="0"/>
                    <a:ea typeface="Verdana" pitchFamily="34" charset="0"/>
                    <a:cs typeface="Arial" panose="020B0604020202020204" pitchFamily="34" charset="0"/>
                  </a:rPr>
                  <a:t> for Main Inverter</a:t>
                </a:r>
              </a:p>
              <a:p>
                <a:pPr eaLnBrk="0" hangingPunct="0"/>
                <a:r>
                  <a:rPr lang="en-GB" sz="900" dirty="0">
                    <a:latin typeface="+mn-lt"/>
                    <a:ea typeface="Verdana" pitchFamily="34" charset="0"/>
                    <a:cs typeface="Verdana" pitchFamily="34" charset="0"/>
                  </a:rPr>
                  <a:t>Performs torque management &amp; rotor positioning for efficient motor control </a:t>
                </a:r>
              </a:p>
            </p:txBody>
          </p:sp>
          <p:sp>
            <p:nvSpPr>
              <p:cNvPr id="38" name="Rechteck 27"/>
              <p:cNvSpPr/>
              <p:nvPr/>
            </p:nvSpPr>
            <p:spPr bwMode="auto">
              <a:xfrm>
                <a:off x="4283964" y="1955801"/>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DC/DC Converter</a:t>
                </a:r>
              </a:p>
              <a:p>
                <a:pPr eaLnBrk="0" hangingPunct="0"/>
                <a:r>
                  <a:rPr lang="en-GB" sz="900" dirty="0">
                    <a:latin typeface="+mn-lt"/>
                    <a:ea typeface="Verdana" pitchFamily="34" charset="0"/>
                    <a:cs typeface="Verdana" pitchFamily="34" charset="0"/>
                  </a:rPr>
                  <a:t>Handles the communication to AUTOSAR stack as well as execute control loops for multiple phases (up to 8)</a:t>
                </a:r>
              </a:p>
            </p:txBody>
          </p:sp>
          <p:sp>
            <p:nvSpPr>
              <p:cNvPr id="45" name="Rechteck 28"/>
              <p:cNvSpPr/>
              <p:nvPr/>
            </p:nvSpPr>
            <p:spPr bwMode="auto">
              <a:xfrm>
                <a:off x="4283964" y="2643189"/>
                <a:ext cx="4609212" cy="812918"/>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Auxiliary Inverters/Converters</a:t>
                </a:r>
              </a:p>
              <a:p>
                <a:pPr eaLnBrk="0" hangingPunct="0"/>
                <a:r>
                  <a:rPr lang="en-GB" sz="900" dirty="0">
                    <a:latin typeface="+mn-lt"/>
                    <a:ea typeface="Verdana" pitchFamily="34" charset="0"/>
                    <a:cs typeface="Verdana" pitchFamily="34" charset="0"/>
                  </a:rPr>
                  <a:t>Drives water pump, HVAC Compressor, PTC Heater as well as thermal management for more efficient energy use</a:t>
                </a:r>
              </a:p>
            </p:txBody>
          </p:sp>
          <p:sp>
            <p:nvSpPr>
              <p:cNvPr id="46" name="Rechteck 29"/>
              <p:cNvSpPr/>
              <p:nvPr/>
            </p:nvSpPr>
            <p:spPr bwMode="auto">
              <a:xfrm>
                <a:off x="4283964" y="3495076"/>
                <a:ext cx="4609212" cy="1151781"/>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Battery Management</a:t>
                </a:r>
              </a:p>
              <a:p>
                <a:pPr eaLnBrk="0" hangingPunct="0"/>
                <a:r>
                  <a:rPr lang="en-GB" sz="900" dirty="0">
                    <a:latin typeface="+mn-lt"/>
                    <a:ea typeface="Verdana" pitchFamily="34" charset="0"/>
                    <a:cs typeface="Verdana" pitchFamily="34" charset="0"/>
                  </a:rPr>
                  <a:t>Monitors and reacts on State of Health(</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Charge(SoC) and Depth of Discharge (DoD) with the assistance of balancing ASICs; It prevents illegal manipulation both on system &amp; battery packs via encrypted data-flow; It monitors system safety through SPI enabled ring topology. </a:t>
                </a:r>
              </a:p>
            </p:txBody>
          </p:sp>
          <p:sp>
            <p:nvSpPr>
              <p:cNvPr id="48" name="Rechteck 30"/>
              <p:cNvSpPr/>
              <p:nvPr/>
            </p:nvSpPr>
            <p:spPr bwMode="auto">
              <a:xfrm>
                <a:off x="4283964" y="4685826"/>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On-board Charger</a:t>
                </a:r>
              </a:p>
              <a:p>
                <a:pPr eaLnBrk="0" hangingPunct="0"/>
                <a:r>
                  <a:rPr lang="en-GB" sz="900" dirty="0">
                    <a:latin typeface="+mn-lt"/>
                    <a:ea typeface="Verdana" pitchFamily="34" charset="0"/>
                    <a:cs typeface="Verdana" pitchFamily="34" charset="0"/>
                  </a:rPr>
                  <a:t>Ensures galvanic insulation between mains and HV-battery,</a:t>
                </a:r>
              </a:p>
              <a:p>
                <a:pPr eaLnBrk="0" hangingPunct="0"/>
                <a:r>
                  <a:rPr lang="en-GB" sz="900" dirty="0">
                    <a:latin typeface="+mn-lt"/>
                    <a:ea typeface="Verdana" pitchFamily="34" charset="0"/>
                    <a:cs typeface="Verdana" pitchFamily="34" charset="0"/>
                  </a:rPr>
                  <a:t>As well as secure charge-billing, enables various power classes for flexible charging times</a:t>
                </a:r>
              </a:p>
            </p:txBody>
          </p:sp>
          <p:sp>
            <p:nvSpPr>
              <p:cNvPr id="49" name="Rechteck 31"/>
              <p:cNvSpPr/>
              <p:nvPr/>
            </p:nvSpPr>
            <p:spPr bwMode="auto">
              <a:xfrm>
                <a:off x="4283964" y="5373216"/>
                <a:ext cx="4609212" cy="1008112"/>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HCU &amp; Domain Control</a:t>
                </a:r>
              </a:p>
              <a:p>
                <a:pPr eaLnBrk="0" hangingPunct="0"/>
                <a:r>
                  <a:rPr lang="en-GB" sz="900" dirty="0">
                    <a:latin typeface="+mn-lt"/>
                    <a:ea typeface="Verdana" pitchFamily="34" charset="0"/>
                    <a:cs typeface="Verdana" pitchFamily="34" charset="0"/>
                  </a:rPr>
                  <a:t>handle the inter-communication between sub-modules e.g. engine &amp; hybrid motors inside a Hybrid EV. Ensure secure communication &amp; Software Over the Air(SOTA) as central gateway for Powertrain domain in the E/E architecture</a:t>
                </a:r>
              </a:p>
            </p:txBody>
          </p:sp>
        </p:grpSp>
        <p:pic>
          <p:nvPicPr>
            <p:cNvPr id="2" name="Picture 1"/>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7486255" y="764704"/>
              <a:ext cx="1259632" cy="762409"/>
            </a:xfrm>
            <a:prstGeom prst="rect">
              <a:avLst/>
            </a:prstGeom>
          </p:spPr>
        </p:pic>
      </p:grpSp>
      <p:pic>
        <p:nvPicPr>
          <p:cNvPr id="24" name="Grafik 2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015933" y="1260730"/>
            <a:ext cx="395281" cy="395281"/>
          </a:xfrm>
          <a:prstGeom prst="rect">
            <a:avLst/>
          </a:prstGeom>
        </p:spPr>
      </p:pic>
      <p:pic>
        <p:nvPicPr>
          <p:cNvPr id="21" name="Grafik 2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015933" y="3484902"/>
            <a:ext cx="393085" cy="395281"/>
          </a:xfrm>
          <a:prstGeom prst="rect">
            <a:avLst/>
          </a:prstGeom>
        </p:spPr>
      </p:pic>
      <p:pic>
        <p:nvPicPr>
          <p:cNvPr id="22" name="Grafik 2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1941004"/>
            <a:ext cx="393085" cy="395281"/>
          </a:xfrm>
          <a:prstGeom prst="rect">
            <a:avLst/>
          </a:prstGeom>
        </p:spPr>
      </p:pic>
      <p:pic>
        <p:nvPicPr>
          <p:cNvPr id="23" name="Grafik 2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015933" y="5365533"/>
            <a:ext cx="395281" cy="395281"/>
          </a:xfrm>
          <a:prstGeom prst="rect">
            <a:avLst/>
          </a:prstGeom>
        </p:spPr>
      </p:pic>
      <p:pic>
        <p:nvPicPr>
          <p:cNvPr id="25" name="Grafik 2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015933" y="4678143"/>
            <a:ext cx="406261" cy="406261"/>
          </a:xfrm>
          <a:prstGeom prst="rect">
            <a:avLst/>
          </a:prstGeom>
        </p:spPr>
      </p:pic>
      <p:pic>
        <p:nvPicPr>
          <p:cNvPr id="33" name="Grafik 3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2635506"/>
            <a:ext cx="393085" cy="395281"/>
          </a:xfrm>
          <a:prstGeom prst="rect">
            <a:avLst/>
          </a:prstGeom>
        </p:spPr>
      </p:pic>
      <p:sp>
        <p:nvSpPr>
          <p:cNvPr id="3" name="Footer Placeholder 2">
            <a:extLst>
              <a:ext uri="{FF2B5EF4-FFF2-40B4-BE49-F238E27FC236}">
                <a16:creationId xmlns:a16="http://schemas.microsoft.com/office/drawing/2014/main" id="{AB146A3B-3D4E-4BAC-808A-DF0F93E8F66B}"/>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DFBE3895-CD0E-4AAE-AA39-4016B2AC2065}"/>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5DF1E589-C87C-479F-BE00-D9B5F337B7A8}"/>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357928138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 name="Group 192"/>
          <p:cNvGrpSpPr/>
          <p:nvPr/>
        </p:nvGrpSpPr>
        <p:grpSpPr>
          <a:xfrm>
            <a:off x="7790657" y="2996953"/>
            <a:ext cx="631825" cy="877887"/>
            <a:chOff x="6777857" y="3379187"/>
            <a:chExt cx="631825" cy="877887"/>
          </a:xfrm>
        </p:grpSpPr>
        <p:sp>
          <p:nvSpPr>
            <p:cNvPr id="194" name="Freeform 626"/>
            <p:cNvSpPr>
              <a:spLocks/>
            </p:cNvSpPr>
            <p:nvPr/>
          </p:nvSpPr>
          <p:spPr bwMode="auto">
            <a:xfrm>
              <a:off x="6777857" y="3379187"/>
              <a:ext cx="631825" cy="877887"/>
            </a:xfrm>
            <a:custGeom>
              <a:avLst/>
              <a:gdLst>
                <a:gd name="T0" fmla="*/ 817 w 817"/>
                <a:gd name="T1" fmla="*/ 1089 h 1134"/>
                <a:gd name="T2" fmla="*/ 771 w 817"/>
                <a:gd name="T3" fmla="*/ 1134 h 1134"/>
                <a:gd name="T4" fmla="*/ 45 w 817"/>
                <a:gd name="T5" fmla="*/ 1134 h 1134"/>
                <a:gd name="T6" fmla="*/ 0 w 817"/>
                <a:gd name="T7" fmla="*/ 1089 h 1134"/>
                <a:gd name="T8" fmla="*/ 0 w 817"/>
                <a:gd name="T9" fmla="*/ 46 h 1134"/>
                <a:gd name="T10" fmla="*/ 45 w 817"/>
                <a:gd name="T11" fmla="*/ 0 h 1134"/>
                <a:gd name="T12" fmla="*/ 771 w 817"/>
                <a:gd name="T13" fmla="*/ 0 h 1134"/>
                <a:gd name="T14" fmla="*/ 817 w 817"/>
                <a:gd name="T15" fmla="*/ 46 h 1134"/>
                <a:gd name="T16" fmla="*/ 817 w 817"/>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7"/>
                <a:gd name="T28" fmla="*/ 0 h 1134"/>
                <a:gd name="T29" fmla="*/ 817 w 817"/>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7" h="1134">
                  <a:moveTo>
                    <a:pt x="817" y="1089"/>
                  </a:moveTo>
                  <a:cubicBezTo>
                    <a:pt x="817" y="1114"/>
                    <a:pt x="796" y="1134"/>
                    <a:pt x="771" y="1134"/>
                  </a:cubicBezTo>
                  <a:lnTo>
                    <a:pt x="45" y="1134"/>
                  </a:lnTo>
                  <a:cubicBezTo>
                    <a:pt x="21" y="1134"/>
                    <a:pt x="0" y="1114"/>
                    <a:pt x="0" y="1089"/>
                  </a:cubicBezTo>
                  <a:lnTo>
                    <a:pt x="0" y="46"/>
                  </a:lnTo>
                  <a:cubicBezTo>
                    <a:pt x="0" y="21"/>
                    <a:pt x="21" y="0"/>
                    <a:pt x="45" y="0"/>
                  </a:cubicBezTo>
                  <a:lnTo>
                    <a:pt x="771" y="0"/>
                  </a:lnTo>
                  <a:cubicBezTo>
                    <a:pt x="796" y="0"/>
                    <a:pt x="817" y="21"/>
                    <a:pt x="817" y="46"/>
                  </a:cubicBezTo>
                  <a:lnTo>
                    <a:pt x="817" y="1089"/>
                  </a:lnTo>
                  <a:close/>
                </a:path>
              </a:pathLst>
            </a:custGeom>
            <a:solidFill>
              <a:srgbClr val="002654"/>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5" name="Text Box 869"/>
            <p:cNvSpPr txBox="1">
              <a:spLocks noChangeArrowheads="1"/>
            </p:cNvSpPr>
            <p:nvPr/>
          </p:nvSpPr>
          <p:spPr bwMode="auto">
            <a:xfrm>
              <a:off x="6846907" y="3429000"/>
              <a:ext cx="493725"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IGBT</a:t>
              </a:r>
            </a:p>
            <a:p>
              <a:pPr algn="ctr">
                <a:buClr>
                  <a:srgbClr val="000000"/>
                </a:buClr>
                <a:defRPr/>
              </a:pPr>
              <a:r>
                <a:rPr lang="en-GB" sz="800" dirty="0">
                  <a:solidFill>
                    <a:srgbClr val="FFFFFF"/>
                  </a:solidFill>
                  <a:latin typeface="Infineon Meta-Normal" pitchFamily="34" charset="0"/>
                  <a:cs typeface="Arial" pitchFamily="34" charset="0"/>
                </a:rPr>
                <a:t>Hybrid Pack</a:t>
              </a:r>
            </a:p>
          </p:txBody>
        </p:sp>
        <p:pic>
          <p:nvPicPr>
            <p:cNvPr id="19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76256" y="3749074"/>
              <a:ext cx="478860" cy="4000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27" name="Freeform 607"/>
          <p:cNvSpPr>
            <a:spLocks/>
          </p:cNvSpPr>
          <p:nvPr/>
        </p:nvSpPr>
        <p:spPr bwMode="auto">
          <a:xfrm>
            <a:off x="4052317" y="2253704"/>
            <a:ext cx="2724150" cy="3911600"/>
          </a:xfrm>
          <a:custGeom>
            <a:avLst/>
            <a:gdLst>
              <a:gd name="T0" fmla="*/ 3520 w 3520"/>
              <a:gd name="T1" fmla="*/ 5896 h 5942"/>
              <a:gd name="T2" fmla="*/ 3475 w 3520"/>
              <a:gd name="T3" fmla="*/ 5942 h 5942"/>
              <a:gd name="T4" fmla="*/ 45 w 3520"/>
              <a:gd name="T5" fmla="*/ 5942 h 5942"/>
              <a:gd name="T6" fmla="*/ 0 w 3520"/>
              <a:gd name="T7" fmla="*/ 5896 h 5942"/>
              <a:gd name="T8" fmla="*/ 0 w 3520"/>
              <a:gd name="T9" fmla="*/ 46 h 5942"/>
              <a:gd name="T10" fmla="*/ 45 w 3520"/>
              <a:gd name="T11" fmla="*/ 0 h 5942"/>
              <a:gd name="T12" fmla="*/ 3475 w 3520"/>
              <a:gd name="T13" fmla="*/ 0 h 5942"/>
              <a:gd name="T14" fmla="*/ 3520 w 3520"/>
              <a:gd name="T15" fmla="*/ 46 h 5942"/>
              <a:gd name="T16" fmla="*/ 3520 w 3520"/>
              <a:gd name="T17" fmla="*/ 5896 h 59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20"/>
              <a:gd name="T28" fmla="*/ 0 h 5942"/>
              <a:gd name="T29" fmla="*/ 3520 w 3520"/>
              <a:gd name="T30" fmla="*/ 5942 h 59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20" h="5942">
                <a:moveTo>
                  <a:pt x="3520" y="5896"/>
                </a:moveTo>
                <a:cubicBezTo>
                  <a:pt x="3520" y="5921"/>
                  <a:pt x="3500" y="5942"/>
                  <a:pt x="3475" y="5942"/>
                </a:cubicBezTo>
                <a:lnTo>
                  <a:pt x="45" y="5942"/>
                </a:lnTo>
                <a:cubicBezTo>
                  <a:pt x="20" y="5942"/>
                  <a:pt x="0" y="5921"/>
                  <a:pt x="0" y="5896"/>
                </a:cubicBezTo>
                <a:lnTo>
                  <a:pt x="0" y="46"/>
                </a:lnTo>
                <a:cubicBezTo>
                  <a:pt x="0" y="21"/>
                  <a:pt x="20" y="0"/>
                  <a:pt x="45" y="0"/>
                </a:cubicBezTo>
                <a:lnTo>
                  <a:pt x="3475" y="0"/>
                </a:lnTo>
                <a:cubicBezTo>
                  <a:pt x="3500" y="0"/>
                  <a:pt x="3520" y="21"/>
                  <a:pt x="3520" y="46"/>
                </a:cubicBezTo>
                <a:lnTo>
                  <a:pt x="3520" y="5896"/>
                </a:lnTo>
                <a:close/>
              </a:path>
            </a:pathLst>
          </a:custGeom>
          <a:solidFill>
            <a:srgbClr val="ED1941"/>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28" name="Freeform 609"/>
          <p:cNvSpPr>
            <a:spLocks/>
          </p:cNvSpPr>
          <p:nvPr/>
        </p:nvSpPr>
        <p:spPr bwMode="auto">
          <a:xfrm>
            <a:off x="4858768" y="3004692"/>
            <a:ext cx="703263" cy="2982913"/>
          </a:xfrm>
          <a:custGeom>
            <a:avLst/>
            <a:gdLst>
              <a:gd name="T0" fmla="*/ 907 w 907"/>
              <a:gd name="T1" fmla="*/ 3812 h 3855"/>
              <a:gd name="T2" fmla="*/ 859 w 907"/>
              <a:gd name="T3" fmla="*/ 3855 h 3855"/>
              <a:gd name="T4" fmla="*/ 47 w 907"/>
              <a:gd name="T5" fmla="*/ 3855 h 3855"/>
              <a:gd name="T6" fmla="*/ 0 w 907"/>
              <a:gd name="T7" fmla="*/ 3812 h 3855"/>
              <a:gd name="T8" fmla="*/ 0 w 907"/>
              <a:gd name="T9" fmla="*/ 44 h 3855"/>
              <a:gd name="T10" fmla="*/ 47 w 907"/>
              <a:gd name="T11" fmla="*/ 0 h 3855"/>
              <a:gd name="T12" fmla="*/ 859 w 907"/>
              <a:gd name="T13" fmla="*/ 0 h 3855"/>
              <a:gd name="T14" fmla="*/ 907 w 907"/>
              <a:gd name="T15" fmla="*/ 44 h 3855"/>
              <a:gd name="T16" fmla="*/ 907 w 907"/>
              <a:gd name="T17" fmla="*/ 3812 h 38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7"/>
              <a:gd name="T28" fmla="*/ 0 h 3855"/>
              <a:gd name="T29" fmla="*/ 907 w 907"/>
              <a:gd name="T30" fmla="*/ 3855 h 38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7" h="3855">
                <a:moveTo>
                  <a:pt x="907" y="3812"/>
                </a:moveTo>
                <a:cubicBezTo>
                  <a:pt x="907" y="3836"/>
                  <a:pt x="885" y="3855"/>
                  <a:pt x="859" y="3855"/>
                </a:cubicBezTo>
                <a:lnTo>
                  <a:pt x="47" y="3855"/>
                </a:lnTo>
                <a:cubicBezTo>
                  <a:pt x="21" y="3855"/>
                  <a:pt x="0" y="3836"/>
                  <a:pt x="0" y="3812"/>
                </a:cubicBezTo>
                <a:lnTo>
                  <a:pt x="0" y="44"/>
                </a:lnTo>
                <a:cubicBezTo>
                  <a:pt x="0" y="20"/>
                  <a:pt x="21" y="0"/>
                  <a:pt x="47" y="0"/>
                </a:cubicBezTo>
                <a:lnTo>
                  <a:pt x="859" y="0"/>
                </a:lnTo>
                <a:cubicBezTo>
                  <a:pt x="885" y="0"/>
                  <a:pt x="907" y="20"/>
                  <a:pt x="907" y="44"/>
                </a:cubicBezTo>
                <a:lnTo>
                  <a:pt x="907" y="3812"/>
                </a:lnTo>
                <a:close/>
              </a:path>
            </a:pathLst>
          </a:custGeom>
          <a:solidFill>
            <a:srgbClr val="0066B3"/>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29" name="Freeform 623"/>
          <p:cNvSpPr>
            <a:spLocks/>
          </p:cNvSpPr>
          <p:nvPr/>
        </p:nvSpPr>
        <p:spPr bwMode="auto">
          <a:xfrm>
            <a:off x="6074793" y="2996755"/>
            <a:ext cx="595313" cy="877887"/>
          </a:xfrm>
          <a:custGeom>
            <a:avLst/>
            <a:gdLst>
              <a:gd name="T0" fmla="*/ 771 w 771"/>
              <a:gd name="T1" fmla="*/ 1089 h 1134"/>
              <a:gd name="T2" fmla="*/ 725 w 771"/>
              <a:gd name="T3" fmla="*/ 1134 h 1134"/>
              <a:gd name="T4" fmla="*/ 45 w 771"/>
              <a:gd name="T5" fmla="*/ 1134 h 1134"/>
              <a:gd name="T6" fmla="*/ 0 w 771"/>
              <a:gd name="T7" fmla="*/ 1089 h 1134"/>
              <a:gd name="T8" fmla="*/ 0 w 771"/>
              <a:gd name="T9" fmla="*/ 46 h 1134"/>
              <a:gd name="T10" fmla="*/ 45 w 771"/>
              <a:gd name="T11" fmla="*/ 0 h 1134"/>
              <a:gd name="T12" fmla="*/ 725 w 771"/>
              <a:gd name="T13" fmla="*/ 0 h 1134"/>
              <a:gd name="T14" fmla="*/ 771 w 771"/>
              <a:gd name="T15" fmla="*/ 46 h 1134"/>
              <a:gd name="T16" fmla="*/ 771 w 771"/>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1134"/>
              <a:gd name="T29" fmla="*/ 771 w 771"/>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1134">
                <a:moveTo>
                  <a:pt x="771" y="1089"/>
                </a:moveTo>
                <a:cubicBezTo>
                  <a:pt x="771" y="1114"/>
                  <a:pt x="750" y="1134"/>
                  <a:pt x="725" y="1134"/>
                </a:cubicBezTo>
                <a:lnTo>
                  <a:pt x="45" y="1134"/>
                </a:lnTo>
                <a:cubicBezTo>
                  <a:pt x="20" y="1134"/>
                  <a:pt x="0" y="1114"/>
                  <a:pt x="0" y="1089"/>
                </a:cubicBezTo>
                <a:lnTo>
                  <a:pt x="0" y="46"/>
                </a:lnTo>
                <a:cubicBezTo>
                  <a:pt x="0" y="21"/>
                  <a:pt x="20" y="0"/>
                  <a:pt x="45" y="0"/>
                </a:cubicBezTo>
                <a:lnTo>
                  <a:pt x="725" y="0"/>
                </a:lnTo>
                <a:cubicBezTo>
                  <a:pt x="750" y="0"/>
                  <a:pt x="771" y="21"/>
                  <a:pt x="771" y="46"/>
                </a:cubicBezTo>
                <a:lnTo>
                  <a:pt x="771" y="1089"/>
                </a:lnTo>
                <a:close/>
              </a:path>
            </a:pathLst>
          </a:custGeom>
          <a:solidFill>
            <a:srgbClr val="FFC20E"/>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0" name="Freeform 624"/>
          <p:cNvSpPr>
            <a:spLocks/>
          </p:cNvSpPr>
          <p:nvPr/>
        </p:nvSpPr>
        <p:spPr bwMode="auto">
          <a:xfrm>
            <a:off x="6074793" y="5111304"/>
            <a:ext cx="595313" cy="876300"/>
          </a:xfrm>
          <a:custGeom>
            <a:avLst/>
            <a:gdLst>
              <a:gd name="T0" fmla="*/ 771 w 771"/>
              <a:gd name="T1" fmla="*/ 1088 h 1133"/>
              <a:gd name="T2" fmla="*/ 725 w 771"/>
              <a:gd name="T3" fmla="*/ 1133 h 1133"/>
              <a:gd name="T4" fmla="*/ 45 w 771"/>
              <a:gd name="T5" fmla="*/ 1133 h 1133"/>
              <a:gd name="T6" fmla="*/ 0 w 771"/>
              <a:gd name="T7" fmla="*/ 1088 h 1133"/>
              <a:gd name="T8" fmla="*/ 0 w 771"/>
              <a:gd name="T9" fmla="*/ 45 h 1133"/>
              <a:gd name="T10" fmla="*/ 45 w 771"/>
              <a:gd name="T11" fmla="*/ 0 h 1133"/>
              <a:gd name="T12" fmla="*/ 725 w 771"/>
              <a:gd name="T13" fmla="*/ 0 h 1133"/>
              <a:gd name="T14" fmla="*/ 771 w 771"/>
              <a:gd name="T15" fmla="*/ 45 h 1133"/>
              <a:gd name="T16" fmla="*/ 771 w 771"/>
              <a:gd name="T17" fmla="*/ 1088 h 1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1133"/>
              <a:gd name="T29" fmla="*/ 771 w 771"/>
              <a:gd name="T30" fmla="*/ 1133 h 11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1133">
                <a:moveTo>
                  <a:pt x="771" y="1088"/>
                </a:moveTo>
                <a:cubicBezTo>
                  <a:pt x="771" y="1113"/>
                  <a:pt x="750" y="1133"/>
                  <a:pt x="725" y="1133"/>
                </a:cubicBezTo>
                <a:lnTo>
                  <a:pt x="45" y="1133"/>
                </a:lnTo>
                <a:cubicBezTo>
                  <a:pt x="20" y="1133"/>
                  <a:pt x="0" y="1113"/>
                  <a:pt x="0" y="1088"/>
                </a:cubicBezTo>
                <a:lnTo>
                  <a:pt x="0" y="45"/>
                </a:lnTo>
                <a:cubicBezTo>
                  <a:pt x="0" y="20"/>
                  <a:pt x="20" y="0"/>
                  <a:pt x="45" y="0"/>
                </a:cubicBezTo>
                <a:lnTo>
                  <a:pt x="725" y="0"/>
                </a:lnTo>
                <a:cubicBezTo>
                  <a:pt x="750" y="0"/>
                  <a:pt x="771" y="20"/>
                  <a:pt x="771" y="45"/>
                </a:cubicBezTo>
                <a:lnTo>
                  <a:pt x="771" y="1088"/>
                </a:lnTo>
                <a:close/>
              </a:path>
            </a:pathLst>
          </a:custGeom>
          <a:solidFill>
            <a:srgbClr val="838FB0"/>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1" name="Freeform 625"/>
          <p:cNvSpPr>
            <a:spLocks/>
          </p:cNvSpPr>
          <p:nvPr/>
        </p:nvSpPr>
        <p:spPr bwMode="auto">
          <a:xfrm>
            <a:off x="6074793" y="4061966"/>
            <a:ext cx="595313" cy="877888"/>
          </a:xfrm>
          <a:custGeom>
            <a:avLst/>
            <a:gdLst>
              <a:gd name="T0" fmla="*/ 771 w 771"/>
              <a:gd name="T1" fmla="*/ 1089 h 1134"/>
              <a:gd name="T2" fmla="*/ 725 w 771"/>
              <a:gd name="T3" fmla="*/ 1134 h 1134"/>
              <a:gd name="T4" fmla="*/ 45 w 771"/>
              <a:gd name="T5" fmla="*/ 1134 h 1134"/>
              <a:gd name="T6" fmla="*/ 0 w 771"/>
              <a:gd name="T7" fmla="*/ 1089 h 1134"/>
              <a:gd name="T8" fmla="*/ 0 w 771"/>
              <a:gd name="T9" fmla="*/ 45 h 1134"/>
              <a:gd name="T10" fmla="*/ 45 w 771"/>
              <a:gd name="T11" fmla="*/ 0 h 1134"/>
              <a:gd name="T12" fmla="*/ 725 w 771"/>
              <a:gd name="T13" fmla="*/ 0 h 1134"/>
              <a:gd name="T14" fmla="*/ 771 w 771"/>
              <a:gd name="T15" fmla="*/ 45 h 1134"/>
              <a:gd name="T16" fmla="*/ 771 w 771"/>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1134"/>
              <a:gd name="T29" fmla="*/ 771 w 771"/>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1134">
                <a:moveTo>
                  <a:pt x="771" y="1089"/>
                </a:moveTo>
                <a:cubicBezTo>
                  <a:pt x="771" y="1113"/>
                  <a:pt x="750" y="1134"/>
                  <a:pt x="725" y="1134"/>
                </a:cubicBezTo>
                <a:lnTo>
                  <a:pt x="45" y="1134"/>
                </a:lnTo>
                <a:cubicBezTo>
                  <a:pt x="20" y="1134"/>
                  <a:pt x="0" y="1113"/>
                  <a:pt x="0" y="1089"/>
                </a:cubicBezTo>
                <a:lnTo>
                  <a:pt x="0" y="45"/>
                </a:lnTo>
                <a:cubicBezTo>
                  <a:pt x="0" y="20"/>
                  <a:pt x="20" y="0"/>
                  <a:pt x="45" y="0"/>
                </a:cubicBezTo>
                <a:lnTo>
                  <a:pt x="725" y="0"/>
                </a:lnTo>
                <a:cubicBezTo>
                  <a:pt x="750" y="0"/>
                  <a:pt x="771" y="20"/>
                  <a:pt x="771" y="45"/>
                </a:cubicBezTo>
                <a:lnTo>
                  <a:pt x="771" y="1089"/>
                </a:lnTo>
                <a:close/>
              </a:path>
            </a:pathLst>
          </a:custGeom>
          <a:solidFill>
            <a:srgbClr val="6EC49B"/>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2" name="Freeform 627"/>
          <p:cNvSpPr>
            <a:spLocks/>
          </p:cNvSpPr>
          <p:nvPr/>
        </p:nvSpPr>
        <p:spPr bwMode="auto">
          <a:xfrm>
            <a:off x="4157092" y="5285930"/>
            <a:ext cx="596900" cy="701675"/>
          </a:xfrm>
          <a:custGeom>
            <a:avLst/>
            <a:gdLst>
              <a:gd name="T0" fmla="*/ 0 w 771"/>
              <a:gd name="T1" fmla="*/ 46 h 907"/>
              <a:gd name="T2" fmla="*/ 45 w 771"/>
              <a:gd name="T3" fmla="*/ 0 h 907"/>
              <a:gd name="T4" fmla="*/ 725 w 771"/>
              <a:gd name="T5" fmla="*/ 0 h 907"/>
              <a:gd name="T6" fmla="*/ 771 w 771"/>
              <a:gd name="T7" fmla="*/ 46 h 907"/>
              <a:gd name="T8" fmla="*/ 771 w 771"/>
              <a:gd name="T9" fmla="*/ 862 h 907"/>
              <a:gd name="T10" fmla="*/ 725 w 771"/>
              <a:gd name="T11" fmla="*/ 907 h 907"/>
              <a:gd name="T12" fmla="*/ 45 w 771"/>
              <a:gd name="T13" fmla="*/ 907 h 907"/>
              <a:gd name="T14" fmla="*/ 0 w 771"/>
              <a:gd name="T15" fmla="*/ 862 h 907"/>
              <a:gd name="T16" fmla="*/ 0 w 771"/>
              <a:gd name="T17" fmla="*/ 46 h 9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907"/>
              <a:gd name="T29" fmla="*/ 771 w 771"/>
              <a:gd name="T30" fmla="*/ 907 h 9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907">
                <a:moveTo>
                  <a:pt x="0" y="46"/>
                </a:moveTo>
                <a:cubicBezTo>
                  <a:pt x="0" y="21"/>
                  <a:pt x="20" y="0"/>
                  <a:pt x="45" y="0"/>
                </a:cubicBezTo>
                <a:lnTo>
                  <a:pt x="725" y="0"/>
                </a:lnTo>
                <a:cubicBezTo>
                  <a:pt x="750" y="0"/>
                  <a:pt x="771" y="21"/>
                  <a:pt x="771" y="46"/>
                </a:cubicBezTo>
                <a:lnTo>
                  <a:pt x="771" y="862"/>
                </a:lnTo>
                <a:cubicBezTo>
                  <a:pt x="771" y="887"/>
                  <a:pt x="750" y="907"/>
                  <a:pt x="725" y="907"/>
                </a:cubicBezTo>
                <a:lnTo>
                  <a:pt x="45" y="907"/>
                </a:lnTo>
                <a:cubicBezTo>
                  <a:pt x="20" y="907"/>
                  <a:pt x="0" y="887"/>
                  <a:pt x="0" y="862"/>
                </a:cubicBezTo>
                <a:lnTo>
                  <a:pt x="0" y="46"/>
                </a:lnTo>
                <a:close/>
              </a:path>
            </a:pathLst>
          </a:custGeom>
          <a:solidFill>
            <a:srgbClr val="0066B3"/>
          </a:solid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3" name="Freeform 628"/>
          <p:cNvSpPr>
            <a:spLocks/>
          </p:cNvSpPr>
          <p:nvPr/>
        </p:nvSpPr>
        <p:spPr bwMode="auto">
          <a:xfrm>
            <a:off x="5139756" y="5335141"/>
            <a:ext cx="422275" cy="420688"/>
          </a:xfrm>
          <a:custGeom>
            <a:avLst/>
            <a:gdLst>
              <a:gd name="T0" fmla="*/ 545 w 545"/>
              <a:gd name="T1" fmla="*/ 544 h 544"/>
              <a:gd name="T2" fmla="*/ 46 w 545"/>
              <a:gd name="T3" fmla="*/ 544 h 544"/>
              <a:gd name="T4" fmla="*/ 0 w 545"/>
              <a:gd name="T5" fmla="*/ 499 h 544"/>
              <a:gd name="T6" fmla="*/ 0 w 545"/>
              <a:gd name="T7" fmla="*/ 45 h 544"/>
              <a:gd name="T8" fmla="*/ 46 w 545"/>
              <a:gd name="T9" fmla="*/ 0 h 544"/>
              <a:gd name="T10" fmla="*/ 545 w 545"/>
              <a:gd name="T11" fmla="*/ 0 h 544"/>
              <a:gd name="T12" fmla="*/ 545 w 545"/>
              <a:gd name="T13" fmla="*/ 544 h 544"/>
              <a:gd name="T14" fmla="*/ 0 60000 65536"/>
              <a:gd name="T15" fmla="*/ 0 60000 65536"/>
              <a:gd name="T16" fmla="*/ 0 60000 65536"/>
              <a:gd name="T17" fmla="*/ 0 60000 65536"/>
              <a:gd name="T18" fmla="*/ 0 60000 65536"/>
              <a:gd name="T19" fmla="*/ 0 60000 65536"/>
              <a:gd name="T20" fmla="*/ 0 60000 65536"/>
              <a:gd name="T21" fmla="*/ 0 w 545"/>
              <a:gd name="T22" fmla="*/ 0 h 544"/>
              <a:gd name="T23" fmla="*/ 545 w 545"/>
              <a:gd name="T24" fmla="*/ 544 h 5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5" h="544">
                <a:moveTo>
                  <a:pt x="545" y="544"/>
                </a:moveTo>
                <a:lnTo>
                  <a:pt x="46" y="544"/>
                </a:lnTo>
                <a:cubicBezTo>
                  <a:pt x="21" y="544"/>
                  <a:pt x="0" y="524"/>
                  <a:pt x="0" y="499"/>
                </a:cubicBezTo>
                <a:lnTo>
                  <a:pt x="0" y="45"/>
                </a:lnTo>
                <a:cubicBezTo>
                  <a:pt x="0" y="20"/>
                  <a:pt x="21" y="0"/>
                  <a:pt x="46" y="0"/>
                </a:cubicBezTo>
                <a:lnTo>
                  <a:pt x="545" y="0"/>
                </a:lnTo>
                <a:lnTo>
                  <a:pt x="545" y="544"/>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4" name="Freeform 629"/>
          <p:cNvSpPr>
            <a:spLocks/>
          </p:cNvSpPr>
          <p:nvPr/>
        </p:nvSpPr>
        <p:spPr bwMode="auto">
          <a:xfrm>
            <a:off x="4157092" y="4525517"/>
            <a:ext cx="596900" cy="701675"/>
          </a:xfrm>
          <a:custGeom>
            <a:avLst/>
            <a:gdLst>
              <a:gd name="T0" fmla="*/ 0 w 771"/>
              <a:gd name="T1" fmla="*/ 46 h 908"/>
              <a:gd name="T2" fmla="*/ 45 w 771"/>
              <a:gd name="T3" fmla="*/ 0 h 908"/>
              <a:gd name="T4" fmla="*/ 725 w 771"/>
              <a:gd name="T5" fmla="*/ 0 h 908"/>
              <a:gd name="T6" fmla="*/ 771 w 771"/>
              <a:gd name="T7" fmla="*/ 46 h 908"/>
              <a:gd name="T8" fmla="*/ 771 w 771"/>
              <a:gd name="T9" fmla="*/ 862 h 908"/>
              <a:gd name="T10" fmla="*/ 725 w 771"/>
              <a:gd name="T11" fmla="*/ 908 h 908"/>
              <a:gd name="T12" fmla="*/ 45 w 771"/>
              <a:gd name="T13" fmla="*/ 908 h 908"/>
              <a:gd name="T14" fmla="*/ 0 w 771"/>
              <a:gd name="T15" fmla="*/ 862 h 908"/>
              <a:gd name="T16" fmla="*/ 0 w 771"/>
              <a:gd name="T17" fmla="*/ 46 h 9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908"/>
              <a:gd name="T29" fmla="*/ 771 w 771"/>
              <a:gd name="T30" fmla="*/ 908 h 9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908">
                <a:moveTo>
                  <a:pt x="0" y="46"/>
                </a:moveTo>
                <a:cubicBezTo>
                  <a:pt x="0" y="21"/>
                  <a:pt x="20" y="0"/>
                  <a:pt x="45" y="0"/>
                </a:cubicBezTo>
                <a:lnTo>
                  <a:pt x="725" y="0"/>
                </a:lnTo>
                <a:cubicBezTo>
                  <a:pt x="750" y="0"/>
                  <a:pt x="771" y="21"/>
                  <a:pt x="771" y="46"/>
                </a:cubicBezTo>
                <a:lnTo>
                  <a:pt x="771" y="862"/>
                </a:lnTo>
                <a:cubicBezTo>
                  <a:pt x="771" y="887"/>
                  <a:pt x="750" y="908"/>
                  <a:pt x="725" y="908"/>
                </a:cubicBezTo>
                <a:lnTo>
                  <a:pt x="45" y="908"/>
                </a:lnTo>
                <a:cubicBezTo>
                  <a:pt x="20" y="908"/>
                  <a:pt x="0" y="887"/>
                  <a:pt x="0" y="862"/>
                </a:cubicBezTo>
                <a:lnTo>
                  <a:pt x="0" y="46"/>
                </a:lnTo>
                <a:close/>
              </a:path>
            </a:pathLst>
          </a:custGeom>
          <a:solidFill>
            <a:srgbClr val="0066B3"/>
          </a:solidFill>
          <a:ln w="0">
            <a:solidFill>
              <a:schemeClr val="bg1"/>
            </a:solid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5" name="Freeform 653"/>
          <p:cNvSpPr>
            <a:spLocks/>
          </p:cNvSpPr>
          <p:nvPr/>
        </p:nvSpPr>
        <p:spPr bwMode="auto">
          <a:xfrm>
            <a:off x="5577906" y="4168330"/>
            <a:ext cx="52387" cy="77787"/>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6" name="Freeform 654"/>
          <p:cNvSpPr>
            <a:spLocks/>
          </p:cNvSpPr>
          <p:nvPr/>
        </p:nvSpPr>
        <p:spPr bwMode="auto">
          <a:xfrm>
            <a:off x="5577906" y="4462016"/>
            <a:ext cx="52387" cy="77788"/>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7" name="Freeform 655"/>
          <p:cNvSpPr>
            <a:spLocks/>
          </p:cNvSpPr>
          <p:nvPr/>
        </p:nvSpPr>
        <p:spPr bwMode="auto">
          <a:xfrm>
            <a:off x="5577906" y="4755704"/>
            <a:ext cx="52387" cy="76200"/>
          </a:xfrm>
          <a:custGeom>
            <a:avLst/>
            <a:gdLst>
              <a:gd name="T0" fmla="*/ 33 w 33"/>
              <a:gd name="T1" fmla="*/ 48 h 48"/>
              <a:gd name="T2" fmla="*/ 0 w 33"/>
              <a:gd name="T3" fmla="*/ 24 h 48"/>
              <a:gd name="T4" fmla="*/ 33 w 33"/>
              <a:gd name="T5" fmla="*/ 0 h 48"/>
              <a:gd name="T6" fmla="*/ 33 w 33"/>
              <a:gd name="T7" fmla="*/ 48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33" y="48"/>
                </a:moveTo>
                <a:lnTo>
                  <a:pt x="0" y="24"/>
                </a:lnTo>
                <a:lnTo>
                  <a:pt x="33" y="0"/>
                </a:lnTo>
                <a:lnTo>
                  <a:pt x="33" y="4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8" name="Line 664"/>
          <p:cNvSpPr>
            <a:spLocks noChangeShapeType="1"/>
          </p:cNvSpPr>
          <p:nvPr/>
        </p:nvSpPr>
        <p:spPr bwMode="auto">
          <a:xfrm flipH="1">
            <a:off x="5577906" y="3234879"/>
            <a:ext cx="4778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9" name="Line 665"/>
          <p:cNvSpPr>
            <a:spLocks noChangeShapeType="1"/>
          </p:cNvSpPr>
          <p:nvPr/>
        </p:nvSpPr>
        <p:spPr bwMode="auto">
          <a:xfrm flipH="1">
            <a:off x="5577906" y="3442841"/>
            <a:ext cx="4778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0" name="Line 666"/>
          <p:cNvSpPr>
            <a:spLocks noChangeShapeType="1"/>
          </p:cNvSpPr>
          <p:nvPr/>
        </p:nvSpPr>
        <p:spPr bwMode="auto">
          <a:xfrm flipH="1">
            <a:off x="5577906" y="3657154"/>
            <a:ext cx="4778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1" name="Line 667"/>
          <p:cNvSpPr>
            <a:spLocks noChangeShapeType="1"/>
          </p:cNvSpPr>
          <p:nvPr/>
        </p:nvSpPr>
        <p:spPr bwMode="auto">
          <a:xfrm flipH="1">
            <a:off x="5608068" y="4208016"/>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2" name="Line 668"/>
          <p:cNvSpPr>
            <a:spLocks noChangeShapeType="1"/>
          </p:cNvSpPr>
          <p:nvPr/>
        </p:nvSpPr>
        <p:spPr bwMode="auto">
          <a:xfrm flipH="1">
            <a:off x="5608068" y="4501704"/>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3" name="Freeform 669"/>
          <p:cNvSpPr>
            <a:spLocks/>
          </p:cNvSpPr>
          <p:nvPr/>
        </p:nvSpPr>
        <p:spPr bwMode="auto">
          <a:xfrm>
            <a:off x="5577906" y="5363716"/>
            <a:ext cx="52387" cy="76200"/>
          </a:xfrm>
          <a:custGeom>
            <a:avLst/>
            <a:gdLst>
              <a:gd name="T0" fmla="*/ 33 w 33"/>
              <a:gd name="T1" fmla="*/ 48 h 48"/>
              <a:gd name="T2" fmla="*/ 0 w 33"/>
              <a:gd name="T3" fmla="*/ 24 h 48"/>
              <a:gd name="T4" fmla="*/ 33 w 33"/>
              <a:gd name="T5" fmla="*/ 0 h 48"/>
              <a:gd name="T6" fmla="*/ 33 w 33"/>
              <a:gd name="T7" fmla="*/ 48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33" y="48"/>
                </a:moveTo>
                <a:lnTo>
                  <a:pt x="0" y="24"/>
                </a:lnTo>
                <a:lnTo>
                  <a:pt x="33" y="0"/>
                </a:lnTo>
                <a:lnTo>
                  <a:pt x="33" y="4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4" name="Freeform 670"/>
          <p:cNvSpPr>
            <a:spLocks/>
          </p:cNvSpPr>
          <p:nvPr/>
        </p:nvSpPr>
        <p:spPr bwMode="auto">
          <a:xfrm>
            <a:off x="5577906" y="5657405"/>
            <a:ext cx="52387" cy="77787"/>
          </a:xfrm>
          <a:custGeom>
            <a:avLst/>
            <a:gdLst>
              <a:gd name="T0" fmla="*/ 33 w 33"/>
              <a:gd name="T1" fmla="*/ 49 h 49"/>
              <a:gd name="T2" fmla="*/ 0 w 33"/>
              <a:gd name="T3" fmla="*/ 24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4"/>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5" name="Line 671"/>
          <p:cNvSpPr>
            <a:spLocks noChangeShapeType="1"/>
          </p:cNvSpPr>
          <p:nvPr/>
        </p:nvSpPr>
        <p:spPr bwMode="auto">
          <a:xfrm flipH="1">
            <a:off x="5608068" y="5401816"/>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6" name="Line 672"/>
          <p:cNvSpPr>
            <a:spLocks noChangeShapeType="1"/>
          </p:cNvSpPr>
          <p:nvPr/>
        </p:nvSpPr>
        <p:spPr bwMode="auto">
          <a:xfrm flipH="1">
            <a:off x="5608068" y="5695504"/>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7" name="Line 673"/>
          <p:cNvSpPr>
            <a:spLocks noChangeShapeType="1"/>
          </p:cNvSpPr>
          <p:nvPr/>
        </p:nvSpPr>
        <p:spPr bwMode="auto">
          <a:xfrm flipH="1">
            <a:off x="5600130" y="4793804"/>
            <a:ext cx="4556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8" name="Freeform 702"/>
          <p:cNvSpPr>
            <a:spLocks/>
          </p:cNvSpPr>
          <p:nvPr/>
        </p:nvSpPr>
        <p:spPr bwMode="auto">
          <a:xfrm>
            <a:off x="6333556" y="3992116"/>
            <a:ext cx="77787" cy="52388"/>
          </a:xfrm>
          <a:custGeom>
            <a:avLst/>
            <a:gdLst>
              <a:gd name="T0" fmla="*/ 49 w 49"/>
              <a:gd name="T1" fmla="*/ 0 h 33"/>
              <a:gd name="T2" fmla="*/ 24 w 49"/>
              <a:gd name="T3" fmla="*/ 33 h 33"/>
              <a:gd name="T4" fmla="*/ 0 w 49"/>
              <a:gd name="T5" fmla="*/ 0 h 33"/>
              <a:gd name="T6" fmla="*/ 49 w 49"/>
              <a:gd name="T7" fmla="*/ 0 h 33"/>
              <a:gd name="T8" fmla="*/ 0 60000 65536"/>
              <a:gd name="T9" fmla="*/ 0 60000 65536"/>
              <a:gd name="T10" fmla="*/ 0 60000 65536"/>
              <a:gd name="T11" fmla="*/ 0 60000 65536"/>
              <a:gd name="T12" fmla="*/ 0 w 49"/>
              <a:gd name="T13" fmla="*/ 0 h 33"/>
              <a:gd name="T14" fmla="*/ 49 w 49"/>
              <a:gd name="T15" fmla="*/ 33 h 33"/>
            </a:gdLst>
            <a:ahLst/>
            <a:cxnLst>
              <a:cxn ang="T8">
                <a:pos x="T0" y="T1"/>
              </a:cxn>
              <a:cxn ang="T9">
                <a:pos x="T2" y="T3"/>
              </a:cxn>
              <a:cxn ang="T10">
                <a:pos x="T4" y="T5"/>
              </a:cxn>
              <a:cxn ang="T11">
                <a:pos x="T6" y="T7"/>
              </a:cxn>
            </a:cxnLst>
            <a:rect l="T12" t="T13" r="T14" b="T15"/>
            <a:pathLst>
              <a:path w="49" h="33">
                <a:moveTo>
                  <a:pt x="49" y="0"/>
                </a:moveTo>
                <a:lnTo>
                  <a:pt x="24" y="33"/>
                </a:lnTo>
                <a:lnTo>
                  <a:pt x="0" y="0"/>
                </a:lnTo>
                <a:lnTo>
                  <a:pt x="49" y="0"/>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9" name="Line 703"/>
          <p:cNvSpPr>
            <a:spLocks noChangeShapeType="1"/>
          </p:cNvSpPr>
          <p:nvPr/>
        </p:nvSpPr>
        <p:spPr bwMode="auto">
          <a:xfrm>
            <a:off x="6371655" y="3892105"/>
            <a:ext cx="0" cy="130175"/>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0" name="Freeform 822"/>
          <p:cNvSpPr>
            <a:spLocks noEditPoints="1"/>
          </p:cNvSpPr>
          <p:nvPr/>
        </p:nvSpPr>
        <p:spPr bwMode="auto">
          <a:xfrm>
            <a:off x="5152456" y="2861444"/>
            <a:ext cx="420687" cy="63500"/>
          </a:xfrm>
          <a:custGeom>
            <a:avLst/>
            <a:gdLst>
              <a:gd name="T0" fmla="*/ 40 w 544"/>
              <a:gd name="T1" fmla="*/ 0 h 83"/>
              <a:gd name="T2" fmla="*/ 0 w 544"/>
              <a:gd name="T3" fmla="*/ 0 h 83"/>
              <a:gd name="T4" fmla="*/ 0 w 544"/>
              <a:gd name="T5" fmla="*/ 33 h 83"/>
              <a:gd name="T6" fmla="*/ 15 w 544"/>
              <a:gd name="T7" fmla="*/ 75 h 83"/>
              <a:gd name="T8" fmla="*/ 45 w 544"/>
              <a:gd name="T9" fmla="*/ 83 h 83"/>
              <a:gd name="T10" fmla="*/ 117 w 544"/>
              <a:gd name="T11" fmla="*/ 83 h 83"/>
              <a:gd name="T12" fmla="*/ 117 w 544"/>
              <a:gd name="T13" fmla="*/ 0 h 83"/>
              <a:gd name="T14" fmla="*/ 79 w 544"/>
              <a:gd name="T15" fmla="*/ 0 h 83"/>
              <a:gd name="T16" fmla="*/ 79 w 544"/>
              <a:gd name="T17" fmla="*/ 61 h 83"/>
              <a:gd name="T18" fmla="*/ 48 w 544"/>
              <a:gd name="T19" fmla="*/ 61 h 83"/>
              <a:gd name="T20" fmla="*/ 40 w 544"/>
              <a:gd name="T21" fmla="*/ 47 h 83"/>
              <a:gd name="T22" fmla="*/ 40 w 544"/>
              <a:gd name="T23" fmla="*/ 0 h 83"/>
              <a:gd name="T24" fmla="*/ 162 w 544"/>
              <a:gd name="T25" fmla="*/ 83 h 83"/>
              <a:gd name="T26" fmla="*/ 162 w 544"/>
              <a:gd name="T27" fmla="*/ 13 h 83"/>
              <a:gd name="T28" fmla="*/ 129 w 544"/>
              <a:gd name="T29" fmla="*/ 13 h 83"/>
              <a:gd name="T30" fmla="*/ 129 w 544"/>
              <a:gd name="T31" fmla="*/ 0 h 83"/>
              <a:gd name="T32" fmla="*/ 228 w 544"/>
              <a:gd name="T33" fmla="*/ 0 h 83"/>
              <a:gd name="T34" fmla="*/ 228 w 544"/>
              <a:gd name="T35" fmla="*/ 14 h 83"/>
              <a:gd name="T36" fmla="*/ 195 w 544"/>
              <a:gd name="T37" fmla="*/ 14 h 83"/>
              <a:gd name="T38" fmla="*/ 195 w 544"/>
              <a:gd name="T39" fmla="*/ 83 h 83"/>
              <a:gd name="T40" fmla="*/ 162 w 544"/>
              <a:gd name="T41" fmla="*/ 83 h 83"/>
              <a:gd name="T42" fmla="*/ 544 w 544"/>
              <a:gd name="T43" fmla="*/ 1 h 83"/>
              <a:gd name="T44" fmla="*/ 469 w 544"/>
              <a:gd name="T45" fmla="*/ 1 h 83"/>
              <a:gd name="T46" fmla="*/ 454 w 544"/>
              <a:gd name="T47" fmla="*/ 16 h 83"/>
              <a:gd name="T48" fmla="*/ 463 w 544"/>
              <a:gd name="T49" fmla="*/ 29 h 83"/>
              <a:gd name="T50" fmla="*/ 463 w 544"/>
              <a:gd name="T51" fmla="*/ 29 h 83"/>
              <a:gd name="T52" fmla="*/ 498 w 544"/>
              <a:gd name="T53" fmla="*/ 43 h 83"/>
              <a:gd name="T54" fmla="*/ 505 w 544"/>
              <a:gd name="T55" fmla="*/ 52 h 83"/>
              <a:gd name="T56" fmla="*/ 495 w 544"/>
              <a:gd name="T57" fmla="*/ 63 h 83"/>
              <a:gd name="T58" fmla="*/ 446 w 544"/>
              <a:gd name="T59" fmla="*/ 64 h 83"/>
              <a:gd name="T60" fmla="*/ 445 w 544"/>
              <a:gd name="T61" fmla="*/ 64 h 83"/>
              <a:gd name="T62" fmla="*/ 445 w 544"/>
              <a:gd name="T63" fmla="*/ 78 h 83"/>
              <a:gd name="T64" fmla="*/ 511 w 544"/>
              <a:gd name="T65" fmla="*/ 78 h 83"/>
              <a:gd name="T66" fmla="*/ 540 w 544"/>
              <a:gd name="T67" fmla="*/ 62 h 83"/>
              <a:gd name="T68" fmla="*/ 540 w 544"/>
              <a:gd name="T69" fmla="*/ 62 h 83"/>
              <a:gd name="T70" fmla="*/ 543 w 544"/>
              <a:gd name="T71" fmla="*/ 52 h 83"/>
              <a:gd name="T72" fmla="*/ 532 w 544"/>
              <a:gd name="T73" fmla="*/ 36 h 83"/>
              <a:gd name="T74" fmla="*/ 497 w 544"/>
              <a:gd name="T75" fmla="*/ 23 h 83"/>
              <a:gd name="T76" fmla="*/ 493 w 544"/>
              <a:gd name="T77" fmla="*/ 18 h 83"/>
              <a:gd name="T78" fmla="*/ 499 w 544"/>
              <a:gd name="T79" fmla="*/ 13 h 83"/>
              <a:gd name="T80" fmla="*/ 499 w 544"/>
              <a:gd name="T81" fmla="*/ 13 h 83"/>
              <a:gd name="T82" fmla="*/ 544 w 544"/>
              <a:gd name="T83" fmla="*/ 13 h 83"/>
              <a:gd name="T84" fmla="*/ 544 w 544"/>
              <a:gd name="T85" fmla="*/ 1 h 8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83"/>
              <a:gd name="T131" fmla="*/ 544 w 544"/>
              <a:gd name="T132" fmla="*/ 83 h 8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83">
                <a:moveTo>
                  <a:pt x="40" y="0"/>
                </a:moveTo>
                <a:lnTo>
                  <a:pt x="0" y="0"/>
                </a:lnTo>
                <a:lnTo>
                  <a:pt x="0" y="33"/>
                </a:lnTo>
                <a:cubicBezTo>
                  <a:pt x="0" y="51"/>
                  <a:pt x="1" y="66"/>
                  <a:pt x="15" y="75"/>
                </a:cubicBezTo>
                <a:cubicBezTo>
                  <a:pt x="25" y="82"/>
                  <a:pt x="37" y="82"/>
                  <a:pt x="45" y="83"/>
                </a:cubicBezTo>
                <a:lnTo>
                  <a:pt x="117" y="83"/>
                </a:lnTo>
                <a:lnTo>
                  <a:pt x="117" y="0"/>
                </a:lnTo>
                <a:lnTo>
                  <a:pt x="79" y="0"/>
                </a:lnTo>
                <a:lnTo>
                  <a:pt x="79" y="61"/>
                </a:lnTo>
                <a:lnTo>
                  <a:pt x="48" y="61"/>
                </a:lnTo>
                <a:cubicBezTo>
                  <a:pt x="39" y="61"/>
                  <a:pt x="40" y="56"/>
                  <a:pt x="40" y="47"/>
                </a:cubicBezTo>
                <a:lnTo>
                  <a:pt x="40" y="0"/>
                </a:lnTo>
                <a:close/>
                <a:moveTo>
                  <a:pt x="162" y="83"/>
                </a:moveTo>
                <a:lnTo>
                  <a:pt x="162" y="13"/>
                </a:lnTo>
                <a:lnTo>
                  <a:pt x="129" y="13"/>
                </a:lnTo>
                <a:lnTo>
                  <a:pt x="129" y="0"/>
                </a:lnTo>
                <a:lnTo>
                  <a:pt x="228" y="0"/>
                </a:lnTo>
                <a:lnTo>
                  <a:pt x="228" y="14"/>
                </a:lnTo>
                <a:lnTo>
                  <a:pt x="195" y="14"/>
                </a:lnTo>
                <a:lnTo>
                  <a:pt x="195" y="83"/>
                </a:lnTo>
                <a:lnTo>
                  <a:pt x="162" y="83"/>
                </a:lnTo>
                <a:close/>
                <a:moveTo>
                  <a:pt x="544" y="1"/>
                </a:moveTo>
                <a:lnTo>
                  <a:pt x="469" y="1"/>
                </a:lnTo>
                <a:cubicBezTo>
                  <a:pt x="461" y="1"/>
                  <a:pt x="454" y="8"/>
                  <a:pt x="454" y="16"/>
                </a:cubicBezTo>
                <a:cubicBezTo>
                  <a:pt x="454" y="21"/>
                  <a:pt x="458" y="27"/>
                  <a:pt x="463" y="29"/>
                </a:cubicBezTo>
                <a:cubicBezTo>
                  <a:pt x="475" y="34"/>
                  <a:pt x="486" y="38"/>
                  <a:pt x="498" y="43"/>
                </a:cubicBezTo>
                <a:cubicBezTo>
                  <a:pt x="502" y="44"/>
                  <a:pt x="505" y="48"/>
                  <a:pt x="505" y="52"/>
                </a:cubicBezTo>
                <a:cubicBezTo>
                  <a:pt x="505" y="58"/>
                  <a:pt x="500" y="62"/>
                  <a:pt x="495" y="63"/>
                </a:cubicBezTo>
                <a:cubicBezTo>
                  <a:pt x="479" y="64"/>
                  <a:pt x="462" y="64"/>
                  <a:pt x="446" y="64"/>
                </a:cubicBezTo>
                <a:cubicBezTo>
                  <a:pt x="446" y="64"/>
                  <a:pt x="446" y="64"/>
                  <a:pt x="445" y="64"/>
                </a:cubicBezTo>
                <a:lnTo>
                  <a:pt x="445" y="78"/>
                </a:lnTo>
                <a:lnTo>
                  <a:pt x="511" y="78"/>
                </a:lnTo>
                <a:cubicBezTo>
                  <a:pt x="523" y="78"/>
                  <a:pt x="534" y="72"/>
                  <a:pt x="540" y="62"/>
                </a:cubicBezTo>
                <a:cubicBezTo>
                  <a:pt x="542" y="59"/>
                  <a:pt x="543" y="56"/>
                  <a:pt x="543" y="52"/>
                </a:cubicBezTo>
                <a:cubicBezTo>
                  <a:pt x="543" y="45"/>
                  <a:pt x="539" y="38"/>
                  <a:pt x="532" y="36"/>
                </a:cubicBezTo>
                <a:cubicBezTo>
                  <a:pt x="521" y="31"/>
                  <a:pt x="509" y="27"/>
                  <a:pt x="497" y="23"/>
                </a:cubicBezTo>
                <a:cubicBezTo>
                  <a:pt x="495" y="23"/>
                  <a:pt x="493" y="21"/>
                  <a:pt x="493" y="18"/>
                </a:cubicBezTo>
                <a:cubicBezTo>
                  <a:pt x="493" y="16"/>
                  <a:pt x="496" y="13"/>
                  <a:pt x="499" y="13"/>
                </a:cubicBezTo>
                <a:cubicBezTo>
                  <a:pt x="499" y="13"/>
                  <a:pt x="499" y="13"/>
                  <a:pt x="499" y="13"/>
                </a:cubicBezTo>
                <a:lnTo>
                  <a:pt x="544" y="13"/>
                </a:lnTo>
                <a:lnTo>
                  <a:pt x="544" y="1"/>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1" name="Freeform 823"/>
          <p:cNvSpPr>
            <a:spLocks/>
          </p:cNvSpPr>
          <p:nvPr/>
        </p:nvSpPr>
        <p:spPr bwMode="auto">
          <a:xfrm>
            <a:off x="5377880" y="2856756"/>
            <a:ext cx="68262" cy="46038"/>
          </a:xfrm>
          <a:custGeom>
            <a:avLst/>
            <a:gdLst>
              <a:gd name="T0" fmla="*/ 42 w 43"/>
              <a:gd name="T1" fmla="*/ 9 h 29"/>
              <a:gd name="T2" fmla="*/ 40 w 43"/>
              <a:gd name="T3" fmla="*/ 5 h 29"/>
              <a:gd name="T4" fmla="*/ 34 w 43"/>
              <a:gd name="T5" fmla="*/ 1 h 29"/>
              <a:gd name="T6" fmla="*/ 27 w 43"/>
              <a:gd name="T7" fmla="*/ 0 h 29"/>
              <a:gd name="T8" fmla="*/ 27 w 43"/>
              <a:gd name="T9" fmla="*/ 0 h 29"/>
              <a:gd name="T10" fmla="*/ 18 w 43"/>
              <a:gd name="T11" fmla="*/ 1 h 29"/>
              <a:gd name="T12" fmla="*/ 10 w 43"/>
              <a:gd name="T13" fmla="*/ 5 h 29"/>
              <a:gd name="T14" fmla="*/ 4 w 43"/>
              <a:gd name="T15" fmla="*/ 9 h 29"/>
              <a:gd name="T16" fmla="*/ 1 w 43"/>
              <a:gd name="T17" fmla="*/ 15 h 29"/>
              <a:gd name="T18" fmla="*/ 0 w 43"/>
              <a:gd name="T19" fmla="*/ 18 h 29"/>
              <a:gd name="T20" fmla="*/ 1 w 43"/>
              <a:gd name="T21" fmla="*/ 20 h 29"/>
              <a:gd name="T22" fmla="*/ 3 w 43"/>
              <a:gd name="T23" fmla="*/ 25 h 29"/>
              <a:gd name="T24" fmla="*/ 10 w 43"/>
              <a:gd name="T25" fmla="*/ 28 h 29"/>
              <a:gd name="T26" fmla="*/ 17 w 43"/>
              <a:gd name="T27" fmla="*/ 29 h 29"/>
              <a:gd name="T28" fmla="*/ 17 w 43"/>
              <a:gd name="T29" fmla="*/ 29 h 29"/>
              <a:gd name="T30" fmla="*/ 25 w 43"/>
              <a:gd name="T31" fmla="*/ 28 h 29"/>
              <a:gd name="T32" fmla="*/ 33 w 43"/>
              <a:gd name="T33" fmla="*/ 25 h 29"/>
              <a:gd name="T34" fmla="*/ 39 w 43"/>
              <a:gd name="T35" fmla="*/ 20 h 29"/>
              <a:gd name="T36" fmla="*/ 42 w 43"/>
              <a:gd name="T37" fmla="*/ 14 h 29"/>
              <a:gd name="T38" fmla="*/ 43 w 43"/>
              <a:gd name="T39" fmla="*/ 11 h 29"/>
              <a:gd name="T40" fmla="*/ 42 w 43"/>
              <a:gd name="T41" fmla="*/ 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29"/>
              <a:gd name="T65" fmla="*/ 43 w 43"/>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29">
                <a:moveTo>
                  <a:pt x="42" y="9"/>
                </a:moveTo>
                <a:cubicBezTo>
                  <a:pt x="42" y="7"/>
                  <a:pt x="41" y="6"/>
                  <a:pt x="40" y="5"/>
                </a:cubicBezTo>
                <a:cubicBezTo>
                  <a:pt x="38" y="3"/>
                  <a:pt x="36" y="2"/>
                  <a:pt x="34" y="1"/>
                </a:cubicBezTo>
                <a:cubicBezTo>
                  <a:pt x="32" y="0"/>
                  <a:pt x="29" y="0"/>
                  <a:pt x="27" y="0"/>
                </a:cubicBezTo>
                <a:cubicBezTo>
                  <a:pt x="27" y="0"/>
                  <a:pt x="27" y="0"/>
                  <a:pt x="27" y="0"/>
                </a:cubicBezTo>
                <a:cubicBezTo>
                  <a:pt x="24" y="0"/>
                  <a:pt x="21" y="0"/>
                  <a:pt x="18" y="1"/>
                </a:cubicBezTo>
                <a:cubicBezTo>
                  <a:pt x="15" y="2"/>
                  <a:pt x="13" y="3"/>
                  <a:pt x="10" y="5"/>
                </a:cubicBezTo>
                <a:cubicBezTo>
                  <a:pt x="8" y="6"/>
                  <a:pt x="6" y="8"/>
                  <a:pt x="4" y="9"/>
                </a:cubicBezTo>
                <a:cubicBezTo>
                  <a:pt x="3" y="11"/>
                  <a:pt x="1" y="13"/>
                  <a:pt x="1" y="15"/>
                </a:cubicBezTo>
                <a:cubicBezTo>
                  <a:pt x="0" y="16"/>
                  <a:pt x="0" y="17"/>
                  <a:pt x="0" y="18"/>
                </a:cubicBezTo>
                <a:cubicBezTo>
                  <a:pt x="0" y="19"/>
                  <a:pt x="0" y="20"/>
                  <a:pt x="1" y="20"/>
                </a:cubicBezTo>
                <a:cubicBezTo>
                  <a:pt x="1" y="22"/>
                  <a:pt x="2" y="24"/>
                  <a:pt x="3" y="25"/>
                </a:cubicBezTo>
                <a:cubicBezTo>
                  <a:pt x="5" y="26"/>
                  <a:pt x="7" y="28"/>
                  <a:pt x="10" y="28"/>
                </a:cubicBezTo>
                <a:cubicBezTo>
                  <a:pt x="12" y="29"/>
                  <a:pt x="14" y="29"/>
                  <a:pt x="17" y="29"/>
                </a:cubicBezTo>
                <a:cubicBezTo>
                  <a:pt x="17" y="29"/>
                  <a:pt x="17" y="29"/>
                  <a:pt x="17" y="29"/>
                </a:cubicBezTo>
                <a:cubicBezTo>
                  <a:pt x="19" y="29"/>
                  <a:pt x="22" y="29"/>
                  <a:pt x="25" y="28"/>
                </a:cubicBezTo>
                <a:cubicBezTo>
                  <a:pt x="28" y="27"/>
                  <a:pt x="31" y="26"/>
                  <a:pt x="33" y="25"/>
                </a:cubicBezTo>
                <a:cubicBezTo>
                  <a:pt x="36" y="23"/>
                  <a:pt x="38" y="22"/>
                  <a:pt x="39" y="20"/>
                </a:cubicBezTo>
                <a:cubicBezTo>
                  <a:pt x="40" y="18"/>
                  <a:pt x="42" y="16"/>
                  <a:pt x="42" y="14"/>
                </a:cubicBezTo>
                <a:cubicBezTo>
                  <a:pt x="43" y="13"/>
                  <a:pt x="43" y="12"/>
                  <a:pt x="43" y="11"/>
                </a:cubicBezTo>
                <a:cubicBezTo>
                  <a:pt x="43" y="11"/>
                  <a:pt x="43" y="10"/>
                  <a:pt x="42" y="9"/>
                </a:cubicBezTo>
              </a:path>
            </a:pathLst>
          </a:custGeom>
          <a:noFill/>
          <a:ln w="12700"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2" name="Freeform 824"/>
          <p:cNvSpPr>
            <a:spLocks/>
          </p:cNvSpPr>
          <p:nvPr/>
        </p:nvSpPr>
        <p:spPr bwMode="auto">
          <a:xfrm>
            <a:off x="5716018" y="2861445"/>
            <a:ext cx="85725" cy="60325"/>
          </a:xfrm>
          <a:custGeom>
            <a:avLst/>
            <a:gdLst>
              <a:gd name="T0" fmla="*/ 24 w 109"/>
              <a:gd name="T1" fmla="*/ 28 h 77"/>
              <a:gd name="T2" fmla="*/ 24 w 109"/>
              <a:gd name="T3" fmla="*/ 77 h 77"/>
              <a:gd name="T4" fmla="*/ 0 w 109"/>
              <a:gd name="T5" fmla="*/ 77 h 77"/>
              <a:gd name="T6" fmla="*/ 0 w 109"/>
              <a:gd name="T7" fmla="*/ 0 h 77"/>
              <a:gd name="T8" fmla="*/ 52 w 109"/>
              <a:gd name="T9" fmla="*/ 0 h 77"/>
              <a:gd name="T10" fmla="*/ 83 w 109"/>
              <a:gd name="T11" fmla="*/ 1 h 77"/>
              <a:gd name="T12" fmla="*/ 103 w 109"/>
              <a:gd name="T13" fmla="*/ 22 h 77"/>
              <a:gd name="T14" fmla="*/ 103 w 109"/>
              <a:gd name="T15" fmla="*/ 23 h 77"/>
              <a:gd name="T16" fmla="*/ 91 w 109"/>
              <a:gd name="T17" fmla="*/ 37 h 77"/>
              <a:gd name="T18" fmla="*/ 109 w 109"/>
              <a:gd name="T19" fmla="*/ 75 h 77"/>
              <a:gd name="T20" fmla="*/ 109 w 109"/>
              <a:gd name="T21" fmla="*/ 77 h 77"/>
              <a:gd name="T22" fmla="*/ 82 w 109"/>
              <a:gd name="T23" fmla="*/ 77 h 77"/>
              <a:gd name="T24" fmla="*/ 44 w 109"/>
              <a:gd name="T25" fmla="*/ 44 h 77"/>
              <a:gd name="T26" fmla="*/ 24 w 109"/>
              <a:gd name="T27" fmla="*/ 44 h 77"/>
              <a:gd name="T28" fmla="*/ 24 w 109"/>
              <a:gd name="T29" fmla="*/ 28 h 77"/>
              <a:gd name="T30" fmla="*/ 66 w 109"/>
              <a:gd name="T31" fmla="*/ 28 h 77"/>
              <a:gd name="T32" fmla="*/ 72 w 109"/>
              <a:gd name="T33" fmla="*/ 23 h 77"/>
              <a:gd name="T34" fmla="*/ 66 w 109"/>
              <a:gd name="T35" fmla="*/ 16 h 77"/>
              <a:gd name="T36" fmla="*/ 24 w 109"/>
              <a:gd name="T37" fmla="*/ 16 h 77"/>
              <a:gd name="T38" fmla="*/ 24 w 109"/>
              <a:gd name="T39" fmla="*/ 28 h 77"/>
              <a:gd name="T40" fmla="*/ 24 w 109"/>
              <a:gd name="T41" fmla="*/ 28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77"/>
              <a:gd name="T65" fmla="*/ 109 w 109"/>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77">
                <a:moveTo>
                  <a:pt x="24" y="28"/>
                </a:moveTo>
                <a:lnTo>
                  <a:pt x="24" y="77"/>
                </a:lnTo>
                <a:lnTo>
                  <a:pt x="0" y="77"/>
                </a:lnTo>
                <a:lnTo>
                  <a:pt x="0" y="0"/>
                </a:lnTo>
                <a:lnTo>
                  <a:pt x="52" y="0"/>
                </a:lnTo>
                <a:cubicBezTo>
                  <a:pt x="62" y="0"/>
                  <a:pt x="73" y="0"/>
                  <a:pt x="83" y="1"/>
                </a:cubicBezTo>
                <a:cubicBezTo>
                  <a:pt x="95" y="2"/>
                  <a:pt x="103" y="11"/>
                  <a:pt x="103" y="22"/>
                </a:cubicBezTo>
                <a:cubicBezTo>
                  <a:pt x="103" y="22"/>
                  <a:pt x="103" y="22"/>
                  <a:pt x="103" y="23"/>
                </a:cubicBezTo>
                <a:cubicBezTo>
                  <a:pt x="103" y="30"/>
                  <a:pt x="98" y="36"/>
                  <a:pt x="91" y="37"/>
                </a:cubicBezTo>
                <a:cubicBezTo>
                  <a:pt x="103" y="47"/>
                  <a:pt x="109" y="61"/>
                  <a:pt x="109" y="75"/>
                </a:cubicBezTo>
                <a:cubicBezTo>
                  <a:pt x="109" y="76"/>
                  <a:pt x="109" y="77"/>
                  <a:pt x="109" y="77"/>
                </a:cubicBezTo>
                <a:lnTo>
                  <a:pt x="82" y="77"/>
                </a:lnTo>
                <a:cubicBezTo>
                  <a:pt x="80" y="58"/>
                  <a:pt x="63" y="44"/>
                  <a:pt x="44" y="44"/>
                </a:cubicBezTo>
                <a:lnTo>
                  <a:pt x="24" y="44"/>
                </a:lnTo>
                <a:lnTo>
                  <a:pt x="24" y="28"/>
                </a:lnTo>
                <a:lnTo>
                  <a:pt x="66" y="28"/>
                </a:lnTo>
                <a:cubicBezTo>
                  <a:pt x="70" y="28"/>
                  <a:pt x="72" y="26"/>
                  <a:pt x="72" y="23"/>
                </a:cubicBezTo>
                <a:cubicBezTo>
                  <a:pt x="72" y="19"/>
                  <a:pt x="70" y="16"/>
                  <a:pt x="66" y="16"/>
                </a:cubicBezTo>
                <a:lnTo>
                  <a:pt x="24" y="16"/>
                </a:lnTo>
                <a:lnTo>
                  <a:pt x="24" y="28"/>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3" name="Freeform 825"/>
          <p:cNvSpPr>
            <a:spLocks/>
          </p:cNvSpPr>
          <p:nvPr/>
        </p:nvSpPr>
        <p:spPr bwMode="auto">
          <a:xfrm>
            <a:off x="5581080" y="2863031"/>
            <a:ext cx="120650" cy="58738"/>
          </a:xfrm>
          <a:custGeom>
            <a:avLst/>
            <a:gdLst>
              <a:gd name="T0" fmla="*/ 52 w 76"/>
              <a:gd name="T1" fmla="*/ 28 h 37"/>
              <a:gd name="T2" fmla="*/ 76 w 76"/>
              <a:gd name="T3" fmla="*/ 37 h 37"/>
              <a:gd name="T4" fmla="*/ 48 w 76"/>
              <a:gd name="T5" fmla="*/ 0 h 37"/>
              <a:gd name="T6" fmla="*/ 29 w 76"/>
              <a:gd name="T7" fmla="*/ 0 h 37"/>
              <a:gd name="T8" fmla="*/ 0 w 76"/>
              <a:gd name="T9" fmla="*/ 37 h 37"/>
              <a:gd name="T10" fmla="*/ 76 w 76"/>
              <a:gd name="T11" fmla="*/ 37 h 37"/>
              <a:gd name="T12" fmla="*/ 52 w 76"/>
              <a:gd name="T13" fmla="*/ 28 h 37"/>
              <a:gd name="T14" fmla="*/ 25 w 76"/>
              <a:gd name="T15" fmla="*/ 28 h 37"/>
              <a:gd name="T16" fmla="*/ 38 w 76"/>
              <a:gd name="T17" fmla="*/ 10 h 37"/>
              <a:gd name="T18" fmla="*/ 52 w 76"/>
              <a:gd name="T19" fmla="*/ 28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37"/>
              <a:gd name="T32" fmla="*/ 76 w 7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37">
                <a:moveTo>
                  <a:pt x="52" y="28"/>
                </a:moveTo>
                <a:lnTo>
                  <a:pt x="76" y="37"/>
                </a:lnTo>
                <a:lnTo>
                  <a:pt x="48" y="0"/>
                </a:lnTo>
                <a:lnTo>
                  <a:pt x="29" y="0"/>
                </a:lnTo>
                <a:lnTo>
                  <a:pt x="0" y="37"/>
                </a:lnTo>
                <a:lnTo>
                  <a:pt x="76" y="37"/>
                </a:lnTo>
                <a:lnTo>
                  <a:pt x="52" y="28"/>
                </a:lnTo>
                <a:lnTo>
                  <a:pt x="25" y="28"/>
                </a:lnTo>
                <a:lnTo>
                  <a:pt x="38" y="10"/>
                </a:lnTo>
                <a:lnTo>
                  <a:pt x="52" y="2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4" name="Freeform 826"/>
          <p:cNvSpPr>
            <a:spLocks/>
          </p:cNvSpPr>
          <p:nvPr/>
        </p:nvSpPr>
        <p:spPr bwMode="auto">
          <a:xfrm>
            <a:off x="5027042" y="2863031"/>
            <a:ext cx="120650" cy="58738"/>
          </a:xfrm>
          <a:custGeom>
            <a:avLst/>
            <a:gdLst>
              <a:gd name="T0" fmla="*/ 51 w 76"/>
              <a:gd name="T1" fmla="*/ 28 h 37"/>
              <a:gd name="T2" fmla="*/ 76 w 76"/>
              <a:gd name="T3" fmla="*/ 37 h 37"/>
              <a:gd name="T4" fmla="*/ 48 w 76"/>
              <a:gd name="T5" fmla="*/ 0 h 37"/>
              <a:gd name="T6" fmla="*/ 28 w 76"/>
              <a:gd name="T7" fmla="*/ 0 h 37"/>
              <a:gd name="T8" fmla="*/ 0 w 76"/>
              <a:gd name="T9" fmla="*/ 37 h 37"/>
              <a:gd name="T10" fmla="*/ 76 w 76"/>
              <a:gd name="T11" fmla="*/ 37 h 37"/>
              <a:gd name="T12" fmla="*/ 51 w 76"/>
              <a:gd name="T13" fmla="*/ 28 h 37"/>
              <a:gd name="T14" fmla="*/ 24 w 76"/>
              <a:gd name="T15" fmla="*/ 28 h 37"/>
              <a:gd name="T16" fmla="*/ 38 w 76"/>
              <a:gd name="T17" fmla="*/ 10 h 37"/>
              <a:gd name="T18" fmla="*/ 51 w 76"/>
              <a:gd name="T19" fmla="*/ 28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37"/>
              <a:gd name="T32" fmla="*/ 76 w 7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37">
                <a:moveTo>
                  <a:pt x="51" y="28"/>
                </a:moveTo>
                <a:lnTo>
                  <a:pt x="76" y="37"/>
                </a:lnTo>
                <a:lnTo>
                  <a:pt x="48" y="0"/>
                </a:lnTo>
                <a:lnTo>
                  <a:pt x="28" y="0"/>
                </a:lnTo>
                <a:lnTo>
                  <a:pt x="0" y="37"/>
                </a:lnTo>
                <a:lnTo>
                  <a:pt x="76" y="37"/>
                </a:lnTo>
                <a:lnTo>
                  <a:pt x="51" y="28"/>
                </a:lnTo>
                <a:lnTo>
                  <a:pt x="24" y="28"/>
                </a:lnTo>
                <a:lnTo>
                  <a:pt x="38" y="10"/>
                </a:lnTo>
                <a:lnTo>
                  <a:pt x="51" y="2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5" name="Freeform 827"/>
          <p:cNvSpPr>
            <a:spLocks noEditPoints="1"/>
          </p:cNvSpPr>
          <p:nvPr/>
        </p:nvSpPr>
        <p:spPr bwMode="auto">
          <a:xfrm>
            <a:off x="5349305" y="2852936"/>
            <a:ext cx="120650" cy="76200"/>
          </a:xfrm>
          <a:custGeom>
            <a:avLst/>
            <a:gdLst>
              <a:gd name="T0" fmla="*/ 0 w 76"/>
              <a:gd name="T1" fmla="*/ 41 h 48"/>
              <a:gd name="T2" fmla="*/ 2 w 76"/>
              <a:gd name="T3" fmla="*/ 48 h 48"/>
              <a:gd name="T4" fmla="*/ 11 w 76"/>
              <a:gd name="T5" fmla="*/ 46 h 48"/>
              <a:gd name="T6" fmla="*/ 0 w 76"/>
              <a:gd name="T7" fmla="*/ 41 h 48"/>
              <a:gd name="T8" fmla="*/ 74 w 76"/>
              <a:gd name="T9" fmla="*/ 0 h 48"/>
              <a:gd name="T10" fmla="*/ 69 w 76"/>
              <a:gd name="T11" fmla="*/ 4 h 48"/>
              <a:gd name="T12" fmla="*/ 76 w 76"/>
              <a:gd name="T13" fmla="*/ 6 h 48"/>
              <a:gd name="T14" fmla="*/ 74 w 7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48"/>
              <a:gd name="T26" fmla="*/ 76 w 7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48">
                <a:moveTo>
                  <a:pt x="0" y="41"/>
                </a:moveTo>
                <a:lnTo>
                  <a:pt x="2" y="48"/>
                </a:lnTo>
                <a:lnTo>
                  <a:pt x="11" y="46"/>
                </a:lnTo>
                <a:lnTo>
                  <a:pt x="0" y="41"/>
                </a:lnTo>
                <a:close/>
                <a:moveTo>
                  <a:pt x="74" y="0"/>
                </a:moveTo>
                <a:lnTo>
                  <a:pt x="69" y="4"/>
                </a:lnTo>
                <a:lnTo>
                  <a:pt x="76" y="6"/>
                </a:lnTo>
                <a:lnTo>
                  <a:pt x="74" y="0"/>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6" name="Freeform 828"/>
          <p:cNvSpPr>
            <a:spLocks noEditPoints="1"/>
          </p:cNvSpPr>
          <p:nvPr/>
        </p:nvSpPr>
        <p:spPr bwMode="auto">
          <a:xfrm>
            <a:off x="5328667" y="2837632"/>
            <a:ext cx="165100" cy="87312"/>
          </a:xfrm>
          <a:custGeom>
            <a:avLst/>
            <a:gdLst>
              <a:gd name="T0" fmla="*/ 165 w 213"/>
              <a:gd name="T1" fmla="*/ 12 h 113"/>
              <a:gd name="T2" fmla="*/ 167 w 213"/>
              <a:gd name="T3" fmla="*/ 10 h 113"/>
              <a:gd name="T4" fmla="*/ 148 w 213"/>
              <a:gd name="T5" fmla="*/ 4 h 113"/>
              <a:gd name="T6" fmla="*/ 106 w 213"/>
              <a:gd name="T7" fmla="*/ 0 h 113"/>
              <a:gd name="T8" fmla="*/ 64 w 213"/>
              <a:gd name="T9" fmla="*/ 4 h 113"/>
              <a:gd name="T10" fmla="*/ 32 w 213"/>
              <a:gd name="T11" fmla="*/ 15 h 113"/>
              <a:gd name="T12" fmla="*/ 9 w 213"/>
              <a:gd name="T13" fmla="*/ 32 h 113"/>
              <a:gd name="T14" fmla="*/ 0 w 213"/>
              <a:gd name="T15" fmla="*/ 56 h 113"/>
              <a:gd name="T16" fmla="*/ 2 w 213"/>
              <a:gd name="T17" fmla="*/ 67 h 113"/>
              <a:gd name="T18" fmla="*/ 9 w 213"/>
              <a:gd name="T19" fmla="*/ 80 h 113"/>
              <a:gd name="T20" fmla="*/ 24 w 213"/>
              <a:gd name="T21" fmla="*/ 90 h 113"/>
              <a:gd name="T22" fmla="*/ 34 w 213"/>
              <a:gd name="T23" fmla="*/ 89 h 113"/>
              <a:gd name="T24" fmla="*/ 12 w 213"/>
              <a:gd name="T25" fmla="*/ 72 h 113"/>
              <a:gd name="T26" fmla="*/ 6 w 213"/>
              <a:gd name="T27" fmla="*/ 54 h 113"/>
              <a:gd name="T28" fmla="*/ 6 w 213"/>
              <a:gd name="T29" fmla="*/ 54 h 113"/>
              <a:gd name="T30" fmla="*/ 12 w 213"/>
              <a:gd name="T31" fmla="*/ 37 h 113"/>
              <a:gd name="T32" fmla="*/ 36 w 213"/>
              <a:gd name="T33" fmla="*/ 19 h 113"/>
              <a:gd name="T34" fmla="*/ 68 w 213"/>
              <a:gd name="T35" fmla="*/ 8 h 113"/>
              <a:gd name="T36" fmla="*/ 110 w 213"/>
              <a:gd name="T37" fmla="*/ 4 h 113"/>
              <a:gd name="T38" fmla="*/ 151 w 213"/>
              <a:gd name="T39" fmla="*/ 8 h 113"/>
              <a:gd name="T40" fmla="*/ 165 w 213"/>
              <a:gd name="T41" fmla="*/ 12 h 113"/>
              <a:gd name="T42" fmla="*/ 53 w 213"/>
              <a:gd name="T43" fmla="*/ 99 h 113"/>
              <a:gd name="T44" fmla="*/ 51 w 213"/>
              <a:gd name="T45" fmla="*/ 100 h 113"/>
              <a:gd name="T46" fmla="*/ 80 w 213"/>
              <a:gd name="T47" fmla="*/ 109 h 113"/>
              <a:gd name="T48" fmla="*/ 80 w 213"/>
              <a:gd name="T49" fmla="*/ 109 h 113"/>
              <a:gd name="T50" fmla="*/ 110 w 213"/>
              <a:gd name="T51" fmla="*/ 113 h 113"/>
              <a:gd name="T52" fmla="*/ 111 w 213"/>
              <a:gd name="T53" fmla="*/ 113 h 113"/>
              <a:gd name="T54" fmla="*/ 111 w 213"/>
              <a:gd name="T55" fmla="*/ 113 h 113"/>
              <a:gd name="T56" fmla="*/ 152 w 213"/>
              <a:gd name="T57" fmla="*/ 109 h 113"/>
              <a:gd name="T58" fmla="*/ 182 w 213"/>
              <a:gd name="T59" fmla="*/ 98 h 113"/>
              <a:gd name="T60" fmla="*/ 204 w 213"/>
              <a:gd name="T61" fmla="*/ 81 h 113"/>
              <a:gd name="T62" fmla="*/ 213 w 213"/>
              <a:gd name="T63" fmla="*/ 56 h 113"/>
              <a:gd name="T64" fmla="*/ 212 w 213"/>
              <a:gd name="T65" fmla="*/ 45 h 113"/>
              <a:gd name="T66" fmla="*/ 204 w 213"/>
              <a:gd name="T67" fmla="*/ 32 h 113"/>
              <a:gd name="T68" fmla="*/ 191 w 213"/>
              <a:gd name="T69" fmla="*/ 21 h 113"/>
              <a:gd name="T70" fmla="*/ 179 w 213"/>
              <a:gd name="T71" fmla="*/ 23 h 113"/>
              <a:gd name="T72" fmla="*/ 201 w 213"/>
              <a:gd name="T73" fmla="*/ 39 h 113"/>
              <a:gd name="T74" fmla="*/ 207 w 213"/>
              <a:gd name="T75" fmla="*/ 58 h 113"/>
              <a:gd name="T76" fmla="*/ 207 w 213"/>
              <a:gd name="T77" fmla="*/ 58 h 113"/>
              <a:gd name="T78" fmla="*/ 200 w 213"/>
              <a:gd name="T79" fmla="*/ 76 h 113"/>
              <a:gd name="T80" fmla="*/ 177 w 213"/>
              <a:gd name="T81" fmla="*/ 94 h 113"/>
              <a:gd name="T82" fmla="*/ 177 w 213"/>
              <a:gd name="T83" fmla="*/ 94 h 113"/>
              <a:gd name="T84" fmla="*/ 148 w 213"/>
              <a:gd name="T85" fmla="*/ 105 h 113"/>
              <a:gd name="T86" fmla="*/ 107 w 213"/>
              <a:gd name="T87" fmla="*/ 109 h 113"/>
              <a:gd name="T88" fmla="*/ 107 w 213"/>
              <a:gd name="T89" fmla="*/ 109 h 113"/>
              <a:gd name="T90" fmla="*/ 76 w 213"/>
              <a:gd name="T91" fmla="*/ 106 h 113"/>
              <a:gd name="T92" fmla="*/ 53 w 213"/>
              <a:gd name="T93" fmla="*/ 99 h 1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3"/>
              <a:gd name="T142" fmla="*/ 0 h 113"/>
              <a:gd name="T143" fmla="*/ 213 w 213"/>
              <a:gd name="T144" fmla="*/ 113 h 11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3" h="113">
                <a:moveTo>
                  <a:pt x="165" y="12"/>
                </a:moveTo>
                <a:lnTo>
                  <a:pt x="167" y="10"/>
                </a:lnTo>
                <a:cubicBezTo>
                  <a:pt x="161" y="7"/>
                  <a:pt x="155" y="5"/>
                  <a:pt x="148" y="4"/>
                </a:cubicBezTo>
                <a:cubicBezTo>
                  <a:pt x="135" y="1"/>
                  <a:pt x="120" y="0"/>
                  <a:pt x="106" y="0"/>
                </a:cubicBezTo>
                <a:cubicBezTo>
                  <a:pt x="92" y="0"/>
                  <a:pt x="78" y="1"/>
                  <a:pt x="64" y="4"/>
                </a:cubicBezTo>
                <a:cubicBezTo>
                  <a:pt x="53" y="6"/>
                  <a:pt x="42" y="10"/>
                  <a:pt x="32" y="15"/>
                </a:cubicBezTo>
                <a:cubicBezTo>
                  <a:pt x="23" y="19"/>
                  <a:pt x="15" y="25"/>
                  <a:pt x="9" y="32"/>
                </a:cubicBezTo>
                <a:cubicBezTo>
                  <a:pt x="3" y="39"/>
                  <a:pt x="0" y="47"/>
                  <a:pt x="0" y="56"/>
                </a:cubicBezTo>
                <a:cubicBezTo>
                  <a:pt x="0" y="60"/>
                  <a:pt x="1" y="64"/>
                  <a:pt x="2" y="67"/>
                </a:cubicBezTo>
                <a:cubicBezTo>
                  <a:pt x="3" y="72"/>
                  <a:pt x="6" y="77"/>
                  <a:pt x="9" y="80"/>
                </a:cubicBezTo>
                <a:cubicBezTo>
                  <a:pt x="14" y="84"/>
                  <a:pt x="18" y="88"/>
                  <a:pt x="24" y="90"/>
                </a:cubicBezTo>
                <a:lnTo>
                  <a:pt x="34" y="89"/>
                </a:lnTo>
                <a:cubicBezTo>
                  <a:pt x="26" y="85"/>
                  <a:pt x="18" y="79"/>
                  <a:pt x="12" y="72"/>
                </a:cubicBezTo>
                <a:cubicBezTo>
                  <a:pt x="8" y="67"/>
                  <a:pt x="6" y="61"/>
                  <a:pt x="6" y="54"/>
                </a:cubicBezTo>
                <a:cubicBezTo>
                  <a:pt x="6" y="48"/>
                  <a:pt x="8" y="42"/>
                  <a:pt x="12" y="37"/>
                </a:cubicBezTo>
                <a:cubicBezTo>
                  <a:pt x="19" y="30"/>
                  <a:pt x="27" y="23"/>
                  <a:pt x="36" y="19"/>
                </a:cubicBezTo>
                <a:cubicBezTo>
                  <a:pt x="46" y="14"/>
                  <a:pt x="57" y="10"/>
                  <a:pt x="68" y="8"/>
                </a:cubicBezTo>
                <a:cubicBezTo>
                  <a:pt x="82" y="5"/>
                  <a:pt x="96" y="4"/>
                  <a:pt x="110" y="4"/>
                </a:cubicBezTo>
                <a:cubicBezTo>
                  <a:pt x="124" y="4"/>
                  <a:pt x="138" y="5"/>
                  <a:pt x="151" y="8"/>
                </a:cubicBezTo>
                <a:cubicBezTo>
                  <a:pt x="156" y="9"/>
                  <a:pt x="161" y="10"/>
                  <a:pt x="165" y="12"/>
                </a:cubicBezTo>
                <a:close/>
                <a:moveTo>
                  <a:pt x="53" y="99"/>
                </a:moveTo>
                <a:lnTo>
                  <a:pt x="51" y="100"/>
                </a:lnTo>
                <a:cubicBezTo>
                  <a:pt x="60" y="105"/>
                  <a:pt x="70" y="108"/>
                  <a:pt x="80" y="109"/>
                </a:cubicBezTo>
                <a:cubicBezTo>
                  <a:pt x="90" y="112"/>
                  <a:pt x="100" y="113"/>
                  <a:pt x="110" y="113"/>
                </a:cubicBezTo>
                <a:cubicBezTo>
                  <a:pt x="110" y="113"/>
                  <a:pt x="111" y="113"/>
                  <a:pt x="111" y="113"/>
                </a:cubicBezTo>
                <a:cubicBezTo>
                  <a:pt x="111" y="113"/>
                  <a:pt x="111" y="113"/>
                  <a:pt x="111" y="113"/>
                </a:cubicBezTo>
                <a:cubicBezTo>
                  <a:pt x="125" y="113"/>
                  <a:pt x="139" y="112"/>
                  <a:pt x="152" y="109"/>
                </a:cubicBezTo>
                <a:cubicBezTo>
                  <a:pt x="162" y="107"/>
                  <a:pt x="172" y="103"/>
                  <a:pt x="182" y="98"/>
                </a:cubicBezTo>
                <a:cubicBezTo>
                  <a:pt x="190" y="94"/>
                  <a:pt x="198" y="88"/>
                  <a:pt x="204" y="81"/>
                </a:cubicBezTo>
                <a:cubicBezTo>
                  <a:pt x="210" y="74"/>
                  <a:pt x="213" y="65"/>
                  <a:pt x="213" y="56"/>
                </a:cubicBezTo>
                <a:cubicBezTo>
                  <a:pt x="213" y="53"/>
                  <a:pt x="213" y="49"/>
                  <a:pt x="212" y="45"/>
                </a:cubicBezTo>
                <a:cubicBezTo>
                  <a:pt x="210" y="40"/>
                  <a:pt x="208" y="36"/>
                  <a:pt x="204" y="32"/>
                </a:cubicBezTo>
                <a:cubicBezTo>
                  <a:pt x="201" y="28"/>
                  <a:pt x="196" y="24"/>
                  <a:pt x="191" y="21"/>
                </a:cubicBezTo>
                <a:lnTo>
                  <a:pt x="179" y="23"/>
                </a:lnTo>
                <a:cubicBezTo>
                  <a:pt x="188" y="26"/>
                  <a:pt x="196" y="32"/>
                  <a:pt x="201" y="39"/>
                </a:cubicBezTo>
                <a:cubicBezTo>
                  <a:pt x="205" y="45"/>
                  <a:pt x="207" y="51"/>
                  <a:pt x="207" y="58"/>
                </a:cubicBezTo>
                <a:cubicBezTo>
                  <a:pt x="207" y="58"/>
                  <a:pt x="207" y="58"/>
                  <a:pt x="207" y="58"/>
                </a:cubicBezTo>
                <a:cubicBezTo>
                  <a:pt x="207" y="65"/>
                  <a:pt x="204" y="71"/>
                  <a:pt x="200" y="76"/>
                </a:cubicBezTo>
                <a:cubicBezTo>
                  <a:pt x="194" y="84"/>
                  <a:pt x="186" y="90"/>
                  <a:pt x="177" y="94"/>
                </a:cubicBezTo>
                <a:cubicBezTo>
                  <a:pt x="168" y="99"/>
                  <a:pt x="158" y="103"/>
                  <a:pt x="148" y="105"/>
                </a:cubicBezTo>
                <a:cubicBezTo>
                  <a:pt x="135" y="108"/>
                  <a:pt x="121" y="109"/>
                  <a:pt x="107" y="109"/>
                </a:cubicBezTo>
                <a:cubicBezTo>
                  <a:pt x="107" y="109"/>
                  <a:pt x="107" y="109"/>
                  <a:pt x="107" y="109"/>
                </a:cubicBezTo>
                <a:cubicBezTo>
                  <a:pt x="97" y="109"/>
                  <a:pt x="86" y="108"/>
                  <a:pt x="76" y="106"/>
                </a:cubicBezTo>
                <a:cubicBezTo>
                  <a:pt x="68" y="104"/>
                  <a:pt x="61" y="102"/>
                  <a:pt x="53" y="99"/>
                </a:cubicBez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7" name="Line 829"/>
          <p:cNvSpPr>
            <a:spLocks noChangeShapeType="1"/>
          </p:cNvSpPr>
          <p:nvPr/>
        </p:nvSpPr>
        <p:spPr bwMode="auto">
          <a:xfrm>
            <a:off x="4858768" y="3180904"/>
            <a:ext cx="703263"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8" name="Freeform 832"/>
          <p:cNvSpPr>
            <a:spLocks/>
          </p:cNvSpPr>
          <p:nvPr/>
        </p:nvSpPr>
        <p:spPr bwMode="auto">
          <a:xfrm>
            <a:off x="4157092" y="3661917"/>
            <a:ext cx="596900" cy="244475"/>
          </a:xfrm>
          <a:custGeom>
            <a:avLst/>
            <a:gdLst>
              <a:gd name="T0" fmla="*/ 0 w 771"/>
              <a:gd name="T1" fmla="*/ 45 h 317"/>
              <a:gd name="T2" fmla="*/ 45 w 771"/>
              <a:gd name="T3" fmla="*/ 0 h 317"/>
              <a:gd name="T4" fmla="*/ 725 w 771"/>
              <a:gd name="T5" fmla="*/ 0 h 317"/>
              <a:gd name="T6" fmla="*/ 771 w 771"/>
              <a:gd name="T7" fmla="*/ 45 h 317"/>
              <a:gd name="T8" fmla="*/ 771 w 771"/>
              <a:gd name="T9" fmla="*/ 272 h 317"/>
              <a:gd name="T10" fmla="*/ 725 w 771"/>
              <a:gd name="T11" fmla="*/ 317 h 317"/>
              <a:gd name="T12" fmla="*/ 45 w 771"/>
              <a:gd name="T13" fmla="*/ 317 h 317"/>
              <a:gd name="T14" fmla="*/ 0 w 771"/>
              <a:gd name="T15" fmla="*/ 272 h 317"/>
              <a:gd name="T16" fmla="*/ 0 w 771"/>
              <a:gd name="T17" fmla="*/ 45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7"/>
              <a:gd name="T29" fmla="*/ 771 w 771"/>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7">
                <a:moveTo>
                  <a:pt x="0" y="45"/>
                </a:moveTo>
                <a:cubicBezTo>
                  <a:pt x="0" y="20"/>
                  <a:pt x="20" y="0"/>
                  <a:pt x="45" y="0"/>
                </a:cubicBezTo>
                <a:lnTo>
                  <a:pt x="725" y="0"/>
                </a:lnTo>
                <a:cubicBezTo>
                  <a:pt x="750" y="0"/>
                  <a:pt x="771" y="20"/>
                  <a:pt x="771" y="45"/>
                </a:cubicBezTo>
                <a:lnTo>
                  <a:pt x="771" y="272"/>
                </a:lnTo>
                <a:cubicBezTo>
                  <a:pt x="771" y="297"/>
                  <a:pt x="750" y="317"/>
                  <a:pt x="725" y="317"/>
                </a:cubicBezTo>
                <a:lnTo>
                  <a:pt x="45" y="317"/>
                </a:lnTo>
                <a:cubicBezTo>
                  <a:pt x="20" y="317"/>
                  <a:pt x="0" y="297"/>
                  <a:pt x="0" y="272"/>
                </a:cubicBezTo>
                <a:lnTo>
                  <a:pt x="0" y="45"/>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9" name="Freeform 833"/>
          <p:cNvSpPr>
            <a:spLocks/>
          </p:cNvSpPr>
          <p:nvPr/>
        </p:nvSpPr>
        <p:spPr bwMode="auto">
          <a:xfrm>
            <a:off x="4157092" y="3312667"/>
            <a:ext cx="596900" cy="246063"/>
          </a:xfrm>
          <a:custGeom>
            <a:avLst/>
            <a:gdLst>
              <a:gd name="T0" fmla="*/ 0 w 771"/>
              <a:gd name="T1" fmla="*/ 45 h 318"/>
              <a:gd name="T2" fmla="*/ 45 w 771"/>
              <a:gd name="T3" fmla="*/ 0 h 318"/>
              <a:gd name="T4" fmla="*/ 725 w 771"/>
              <a:gd name="T5" fmla="*/ 0 h 318"/>
              <a:gd name="T6" fmla="*/ 771 w 771"/>
              <a:gd name="T7" fmla="*/ 45 h 318"/>
              <a:gd name="T8" fmla="*/ 771 w 771"/>
              <a:gd name="T9" fmla="*/ 272 h 318"/>
              <a:gd name="T10" fmla="*/ 725 w 771"/>
              <a:gd name="T11" fmla="*/ 318 h 318"/>
              <a:gd name="T12" fmla="*/ 45 w 771"/>
              <a:gd name="T13" fmla="*/ 318 h 318"/>
              <a:gd name="T14" fmla="*/ 0 w 771"/>
              <a:gd name="T15" fmla="*/ 272 h 318"/>
              <a:gd name="T16" fmla="*/ 0 w 771"/>
              <a:gd name="T17" fmla="*/ 45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8"/>
              <a:gd name="T29" fmla="*/ 771 w 771"/>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8">
                <a:moveTo>
                  <a:pt x="0" y="45"/>
                </a:moveTo>
                <a:cubicBezTo>
                  <a:pt x="0" y="20"/>
                  <a:pt x="20" y="0"/>
                  <a:pt x="45" y="0"/>
                </a:cubicBezTo>
                <a:lnTo>
                  <a:pt x="725" y="0"/>
                </a:lnTo>
                <a:cubicBezTo>
                  <a:pt x="750" y="0"/>
                  <a:pt x="771" y="20"/>
                  <a:pt x="771" y="45"/>
                </a:cubicBezTo>
                <a:lnTo>
                  <a:pt x="771" y="272"/>
                </a:lnTo>
                <a:cubicBezTo>
                  <a:pt x="771" y="297"/>
                  <a:pt x="750" y="318"/>
                  <a:pt x="725" y="318"/>
                </a:cubicBezTo>
                <a:lnTo>
                  <a:pt x="45" y="318"/>
                </a:lnTo>
                <a:cubicBezTo>
                  <a:pt x="20" y="318"/>
                  <a:pt x="0" y="297"/>
                  <a:pt x="0" y="272"/>
                </a:cubicBezTo>
                <a:lnTo>
                  <a:pt x="0" y="45"/>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60" name="Freeform 834"/>
          <p:cNvSpPr>
            <a:spLocks/>
          </p:cNvSpPr>
          <p:nvPr/>
        </p:nvSpPr>
        <p:spPr bwMode="auto">
          <a:xfrm>
            <a:off x="4157092" y="3004692"/>
            <a:ext cx="596900" cy="246063"/>
          </a:xfrm>
          <a:custGeom>
            <a:avLst/>
            <a:gdLst>
              <a:gd name="T0" fmla="*/ 0 w 771"/>
              <a:gd name="T1" fmla="*/ 46 h 318"/>
              <a:gd name="T2" fmla="*/ 45 w 771"/>
              <a:gd name="T3" fmla="*/ 0 h 318"/>
              <a:gd name="T4" fmla="*/ 725 w 771"/>
              <a:gd name="T5" fmla="*/ 0 h 318"/>
              <a:gd name="T6" fmla="*/ 771 w 771"/>
              <a:gd name="T7" fmla="*/ 46 h 318"/>
              <a:gd name="T8" fmla="*/ 771 w 771"/>
              <a:gd name="T9" fmla="*/ 272 h 318"/>
              <a:gd name="T10" fmla="*/ 725 w 771"/>
              <a:gd name="T11" fmla="*/ 318 h 318"/>
              <a:gd name="T12" fmla="*/ 45 w 771"/>
              <a:gd name="T13" fmla="*/ 318 h 318"/>
              <a:gd name="T14" fmla="*/ 0 w 771"/>
              <a:gd name="T15" fmla="*/ 272 h 318"/>
              <a:gd name="T16" fmla="*/ 0 w 771"/>
              <a:gd name="T17" fmla="*/ 46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8"/>
              <a:gd name="T29" fmla="*/ 771 w 771"/>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8">
                <a:moveTo>
                  <a:pt x="0" y="46"/>
                </a:moveTo>
                <a:cubicBezTo>
                  <a:pt x="0" y="21"/>
                  <a:pt x="20" y="0"/>
                  <a:pt x="45" y="0"/>
                </a:cubicBezTo>
                <a:lnTo>
                  <a:pt x="725" y="0"/>
                </a:lnTo>
                <a:cubicBezTo>
                  <a:pt x="750" y="0"/>
                  <a:pt x="771" y="21"/>
                  <a:pt x="771" y="46"/>
                </a:cubicBezTo>
                <a:lnTo>
                  <a:pt x="771" y="272"/>
                </a:lnTo>
                <a:cubicBezTo>
                  <a:pt x="771" y="297"/>
                  <a:pt x="750" y="318"/>
                  <a:pt x="725" y="318"/>
                </a:cubicBezTo>
                <a:lnTo>
                  <a:pt x="45" y="318"/>
                </a:lnTo>
                <a:cubicBezTo>
                  <a:pt x="20" y="318"/>
                  <a:pt x="0" y="297"/>
                  <a:pt x="0" y="272"/>
                </a:cubicBezTo>
                <a:lnTo>
                  <a:pt x="0" y="46"/>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61" name="Text Box 849"/>
          <p:cNvSpPr txBox="1">
            <a:spLocks noChangeArrowheads="1"/>
          </p:cNvSpPr>
          <p:nvPr/>
        </p:nvSpPr>
        <p:spPr bwMode="auto">
          <a:xfrm>
            <a:off x="4306464" y="3066605"/>
            <a:ext cx="298159"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4x CAN</a:t>
            </a:r>
          </a:p>
        </p:txBody>
      </p:sp>
      <p:sp>
        <p:nvSpPr>
          <p:cNvPr id="262" name="Text Box 850"/>
          <p:cNvSpPr txBox="1">
            <a:spLocks noChangeArrowheads="1"/>
          </p:cNvSpPr>
          <p:nvPr/>
        </p:nvSpPr>
        <p:spPr bwMode="auto">
          <a:xfrm>
            <a:off x="4235146" y="3374580"/>
            <a:ext cx="437619"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1x </a:t>
            </a:r>
            <a:r>
              <a:rPr lang="en-GB" sz="800" dirty="0" err="1">
                <a:solidFill>
                  <a:srgbClr val="FFFFFF"/>
                </a:solidFill>
                <a:latin typeface="Infineon Meta-Normal" pitchFamily="34" charset="0"/>
                <a:cs typeface="Arial" pitchFamily="34" charset="0"/>
              </a:rPr>
              <a:t>FlexRay</a:t>
            </a:r>
            <a:endParaRPr lang="en-GB" sz="800" baseline="30000" dirty="0">
              <a:solidFill>
                <a:srgbClr val="FFFFFF"/>
              </a:solidFill>
              <a:latin typeface="Infineon Meta-Normal" pitchFamily="34" charset="0"/>
              <a:cs typeface="Arial" pitchFamily="34" charset="0"/>
            </a:endParaRPr>
          </a:p>
        </p:txBody>
      </p:sp>
      <p:sp>
        <p:nvSpPr>
          <p:cNvPr id="263" name="Text Box 851"/>
          <p:cNvSpPr txBox="1">
            <a:spLocks noChangeArrowheads="1"/>
          </p:cNvSpPr>
          <p:nvPr/>
        </p:nvSpPr>
        <p:spPr bwMode="auto">
          <a:xfrm>
            <a:off x="4213497" y="3722242"/>
            <a:ext cx="482504"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1x Ethernet</a:t>
            </a:r>
          </a:p>
        </p:txBody>
      </p:sp>
      <p:sp>
        <p:nvSpPr>
          <p:cNvPr id="264" name="Line 852"/>
          <p:cNvSpPr>
            <a:spLocks noChangeShapeType="1"/>
          </p:cNvSpPr>
          <p:nvPr/>
        </p:nvSpPr>
        <p:spPr bwMode="auto">
          <a:xfrm>
            <a:off x="4157093" y="4679504"/>
            <a:ext cx="595313"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65" name="Text Box 853"/>
          <p:cNvSpPr txBox="1">
            <a:spLocks noChangeArrowheads="1"/>
          </p:cNvSpPr>
          <p:nvPr/>
        </p:nvSpPr>
        <p:spPr bwMode="auto">
          <a:xfrm>
            <a:off x="4283229" y="4549329"/>
            <a:ext cx="343043" cy="107722"/>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700" dirty="0">
                <a:solidFill>
                  <a:srgbClr val="FFFFFF"/>
                </a:solidFill>
                <a:latin typeface="Infineon Meta-Normal" pitchFamily="34" charset="0"/>
                <a:cs typeface="Arial" pitchFamily="34" charset="0"/>
              </a:rPr>
              <a:t>Lock step</a:t>
            </a:r>
            <a:endParaRPr lang="en-GB" sz="700" baseline="30000" dirty="0">
              <a:solidFill>
                <a:srgbClr val="FFFFFF"/>
              </a:solidFill>
              <a:latin typeface="Infineon Meta-Normal" pitchFamily="34" charset="0"/>
              <a:cs typeface="Arial" pitchFamily="34" charset="0"/>
            </a:endParaRPr>
          </a:p>
        </p:txBody>
      </p:sp>
      <p:sp>
        <p:nvSpPr>
          <p:cNvPr id="266" name="Text Box 854"/>
          <p:cNvSpPr txBox="1">
            <a:spLocks noChangeArrowheads="1"/>
          </p:cNvSpPr>
          <p:nvPr/>
        </p:nvSpPr>
        <p:spPr bwMode="auto">
          <a:xfrm>
            <a:off x="4282419" y="4822380"/>
            <a:ext cx="346249"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200MHz</a:t>
            </a:r>
          </a:p>
          <a:p>
            <a:pPr algn="ctr">
              <a:buClr>
                <a:srgbClr val="000000"/>
              </a:buClr>
              <a:defRPr/>
            </a:pPr>
            <a:r>
              <a:rPr lang="en-GB" sz="800" dirty="0">
                <a:solidFill>
                  <a:srgbClr val="FFFFFF"/>
                </a:solidFill>
                <a:latin typeface="Infineon Meta-Normal" pitchFamily="34" charset="0"/>
                <a:cs typeface="Arial" pitchFamily="34" charset="0"/>
              </a:rPr>
              <a:t>CPU0</a:t>
            </a:r>
          </a:p>
        </p:txBody>
      </p:sp>
      <p:sp>
        <p:nvSpPr>
          <p:cNvPr id="267" name="Text Box 855"/>
          <p:cNvSpPr txBox="1">
            <a:spLocks noChangeArrowheads="1"/>
          </p:cNvSpPr>
          <p:nvPr/>
        </p:nvSpPr>
        <p:spPr bwMode="auto">
          <a:xfrm>
            <a:off x="4282418" y="5512942"/>
            <a:ext cx="346249"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200MHz</a:t>
            </a:r>
          </a:p>
          <a:p>
            <a:pPr algn="ctr">
              <a:buClr>
                <a:srgbClr val="000000"/>
              </a:buClr>
              <a:defRPr/>
            </a:pPr>
            <a:r>
              <a:rPr lang="en-GB" sz="800" dirty="0">
                <a:solidFill>
                  <a:srgbClr val="FFFFFF"/>
                </a:solidFill>
                <a:latin typeface="Infineon Meta-Normal" pitchFamily="34" charset="0"/>
                <a:cs typeface="Arial" pitchFamily="34" charset="0"/>
              </a:rPr>
              <a:t>CPU2</a:t>
            </a:r>
          </a:p>
        </p:txBody>
      </p:sp>
      <p:sp>
        <p:nvSpPr>
          <p:cNvPr id="268" name="Text Box 856"/>
          <p:cNvSpPr txBox="1">
            <a:spLocks noChangeArrowheads="1"/>
          </p:cNvSpPr>
          <p:nvPr/>
        </p:nvSpPr>
        <p:spPr bwMode="auto">
          <a:xfrm>
            <a:off x="5181776" y="5362129"/>
            <a:ext cx="338234" cy="369332"/>
          </a:xfrm>
          <a:prstGeom prst="rect">
            <a:avLst/>
          </a:prstGeom>
          <a:noFill/>
          <a:ln w="9525" algn="ctr">
            <a:noFill/>
            <a:miter lim="800000"/>
            <a:headEnd/>
            <a:tailEnd/>
          </a:ln>
          <a:effectLst/>
        </p:spPr>
        <p:txBody>
          <a:bodyPr wrap="none"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Speed</a:t>
            </a:r>
          </a:p>
          <a:p>
            <a:pPr algn="ctr">
              <a:buClr>
                <a:srgbClr val="000000"/>
              </a:buClr>
              <a:defRPr/>
            </a:pPr>
            <a:r>
              <a:rPr lang="en-GB" sz="800" dirty="0">
                <a:solidFill>
                  <a:srgbClr val="1A1817"/>
                </a:solidFill>
                <a:latin typeface="Infineon Meta-Normal" pitchFamily="34" charset="0"/>
                <a:cs typeface="Arial" pitchFamily="34" charset="0"/>
              </a:rPr>
              <a:t>&amp;</a:t>
            </a:r>
          </a:p>
          <a:p>
            <a:pPr algn="ctr">
              <a:buClr>
                <a:srgbClr val="000000"/>
              </a:buClr>
              <a:defRPr/>
            </a:pPr>
            <a:r>
              <a:rPr lang="en-GB" sz="800" dirty="0">
                <a:solidFill>
                  <a:srgbClr val="1A1817"/>
                </a:solidFill>
                <a:latin typeface="Infineon Meta-Normal" pitchFamily="34" charset="0"/>
                <a:cs typeface="Arial" pitchFamily="34" charset="0"/>
              </a:rPr>
              <a:t>Position</a:t>
            </a:r>
          </a:p>
        </p:txBody>
      </p:sp>
      <p:sp>
        <p:nvSpPr>
          <p:cNvPr id="269" name="Text Box 857"/>
          <p:cNvSpPr txBox="1">
            <a:spLocks noChangeArrowheads="1"/>
          </p:cNvSpPr>
          <p:nvPr/>
        </p:nvSpPr>
        <p:spPr bwMode="auto">
          <a:xfrm>
            <a:off x="5038069" y="4341367"/>
            <a:ext cx="346249"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200MHz</a:t>
            </a:r>
          </a:p>
          <a:p>
            <a:pPr algn="ctr">
              <a:buClr>
                <a:srgbClr val="000000"/>
              </a:buClr>
              <a:defRPr/>
            </a:pPr>
            <a:r>
              <a:rPr lang="en-GB" sz="800" dirty="0">
                <a:solidFill>
                  <a:srgbClr val="FFFFFF"/>
                </a:solidFill>
                <a:latin typeface="Infineon Meta-Normal" pitchFamily="34" charset="0"/>
                <a:cs typeface="Arial" pitchFamily="34" charset="0"/>
              </a:rPr>
              <a:t>CPU1</a:t>
            </a:r>
          </a:p>
        </p:txBody>
      </p:sp>
      <p:sp>
        <p:nvSpPr>
          <p:cNvPr id="270" name="Text Box 858"/>
          <p:cNvSpPr txBox="1">
            <a:spLocks noChangeArrowheads="1"/>
          </p:cNvSpPr>
          <p:nvPr/>
        </p:nvSpPr>
        <p:spPr bwMode="auto">
          <a:xfrm>
            <a:off x="6182743" y="5425630"/>
            <a:ext cx="379413" cy="123111"/>
          </a:xfrm>
          <a:prstGeom prst="rect">
            <a:avLst/>
          </a:prstGeom>
          <a:noFill/>
          <a:ln w="9525">
            <a:noFill/>
            <a:miter lim="800000"/>
            <a:headEnd/>
            <a:tailEnd/>
          </a:ln>
          <a:effectLst/>
        </p:spPr>
        <p:txBody>
          <a:bodyPr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DS-ADC</a:t>
            </a:r>
          </a:p>
        </p:txBody>
      </p:sp>
      <p:sp>
        <p:nvSpPr>
          <p:cNvPr id="271" name="Text Box 860"/>
          <p:cNvSpPr txBox="1">
            <a:spLocks noChangeArrowheads="1"/>
          </p:cNvSpPr>
          <p:nvPr/>
        </p:nvSpPr>
        <p:spPr bwMode="auto">
          <a:xfrm>
            <a:off x="6275466" y="4365180"/>
            <a:ext cx="193964"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SAR-</a:t>
            </a:r>
          </a:p>
          <a:p>
            <a:pPr algn="ctr">
              <a:buClr>
                <a:srgbClr val="000000"/>
              </a:buClr>
              <a:defRPr/>
            </a:pPr>
            <a:r>
              <a:rPr lang="en-GB" sz="800" dirty="0">
                <a:solidFill>
                  <a:srgbClr val="FFFFFF"/>
                </a:solidFill>
                <a:latin typeface="Infineon Meta-Normal" pitchFamily="34" charset="0"/>
                <a:cs typeface="Arial" pitchFamily="34" charset="0"/>
              </a:rPr>
              <a:t>ADC</a:t>
            </a:r>
            <a:endParaRPr lang="en-GB" sz="800" baseline="30000" dirty="0">
              <a:solidFill>
                <a:srgbClr val="FFFFFF"/>
              </a:solidFill>
              <a:latin typeface="Infineon Meta-Normal" pitchFamily="34" charset="0"/>
              <a:cs typeface="Arial" pitchFamily="34" charset="0"/>
            </a:endParaRPr>
          </a:p>
        </p:txBody>
      </p:sp>
      <p:sp>
        <p:nvSpPr>
          <p:cNvPr id="272" name="Text Box 863"/>
          <p:cNvSpPr txBox="1">
            <a:spLocks noChangeArrowheads="1"/>
          </p:cNvSpPr>
          <p:nvPr/>
        </p:nvSpPr>
        <p:spPr bwMode="auto">
          <a:xfrm>
            <a:off x="6271459" y="3374580"/>
            <a:ext cx="201978"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GTM</a:t>
            </a:r>
            <a:endParaRPr lang="en-GB" sz="800" baseline="30000" dirty="0">
              <a:solidFill>
                <a:srgbClr val="FFFFFF"/>
              </a:solidFill>
              <a:latin typeface="Infineon Meta-Normal" pitchFamily="34" charset="0"/>
              <a:cs typeface="Arial" pitchFamily="34" charset="0"/>
            </a:endParaRPr>
          </a:p>
        </p:txBody>
      </p:sp>
      <p:sp>
        <p:nvSpPr>
          <p:cNvPr id="273" name="Text Box 864"/>
          <p:cNvSpPr txBox="1">
            <a:spLocks noChangeArrowheads="1"/>
          </p:cNvSpPr>
          <p:nvPr/>
        </p:nvSpPr>
        <p:spPr bwMode="auto">
          <a:xfrm>
            <a:off x="5038879" y="3055491"/>
            <a:ext cx="343043" cy="107722"/>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700" dirty="0">
                <a:solidFill>
                  <a:srgbClr val="FFFFFF"/>
                </a:solidFill>
                <a:latin typeface="Infineon Meta-Normal" pitchFamily="34" charset="0"/>
                <a:cs typeface="Arial" pitchFamily="34" charset="0"/>
              </a:rPr>
              <a:t>Lock step</a:t>
            </a:r>
            <a:endParaRPr lang="en-GB" sz="700" baseline="30000" dirty="0">
              <a:solidFill>
                <a:srgbClr val="FFFFFF"/>
              </a:solidFill>
              <a:latin typeface="Infineon Meta-Normal" pitchFamily="34" charset="0"/>
              <a:cs typeface="Arial" pitchFamily="34" charset="0"/>
            </a:endParaRPr>
          </a:p>
        </p:txBody>
      </p:sp>
      <p:sp>
        <p:nvSpPr>
          <p:cNvPr id="274" name="Text Box 865"/>
          <p:cNvSpPr txBox="1">
            <a:spLocks noChangeArrowheads="1"/>
          </p:cNvSpPr>
          <p:nvPr/>
        </p:nvSpPr>
        <p:spPr bwMode="auto">
          <a:xfrm>
            <a:off x="5699811" y="3109467"/>
            <a:ext cx="232436"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PWM</a:t>
            </a:r>
            <a:endParaRPr lang="en-GB" sz="800" baseline="30000" dirty="0">
              <a:solidFill>
                <a:srgbClr val="FFFFFF"/>
              </a:solidFill>
              <a:latin typeface="Infineon Meta-Normal" pitchFamily="34" charset="0"/>
              <a:cs typeface="Arial" pitchFamily="34" charset="0"/>
            </a:endParaRPr>
          </a:p>
        </p:txBody>
      </p:sp>
      <p:sp>
        <p:nvSpPr>
          <p:cNvPr id="276" name="Text Box 865"/>
          <p:cNvSpPr txBox="1">
            <a:spLocks noChangeArrowheads="1"/>
          </p:cNvSpPr>
          <p:nvPr/>
        </p:nvSpPr>
        <p:spPr bwMode="auto">
          <a:xfrm>
            <a:off x="5710924" y="3285680"/>
            <a:ext cx="232436"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PWM</a:t>
            </a:r>
            <a:endParaRPr lang="en-GB" sz="800" baseline="30000" dirty="0">
              <a:solidFill>
                <a:srgbClr val="FFFFFF"/>
              </a:solidFill>
              <a:latin typeface="Infineon Meta-Normal" pitchFamily="34" charset="0"/>
              <a:cs typeface="Arial" pitchFamily="34" charset="0"/>
            </a:endParaRPr>
          </a:p>
        </p:txBody>
      </p:sp>
      <p:sp>
        <p:nvSpPr>
          <p:cNvPr id="277" name="Text Box 865"/>
          <p:cNvSpPr txBox="1">
            <a:spLocks noChangeArrowheads="1"/>
          </p:cNvSpPr>
          <p:nvPr/>
        </p:nvSpPr>
        <p:spPr bwMode="auto">
          <a:xfrm>
            <a:off x="5710924" y="3501580"/>
            <a:ext cx="232436"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PWM</a:t>
            </a:r>
            <a:endParaRPr lang="en-GB" sz="800" baseline="30000" dirty="0">
              <a:solidFill>
                <a:srgbClr val="FFFFFF"/>
              </a:solidFill>
              <a:latin typeface="Infineon Meta-Normal" pitchFamily="34" charset="0"/>
              <a:cs typeface="Arial" pitchFamily="34" charset="0"/>
            </a:endParaRPr>
          </a:p>
        </p:txBody>
      </p:sp>
      <p:grpSp>
        <p:nvGrpSpPr>
          <p:cNvPr id="279" name="Gruppieren 395"/>
          <p:cNvGrpSpPr/>
          <p:nvPr/>
        </p:nvGrpSpPr>
        <p:grpSpPr>
          <a:xfrm>
            <a:off x="1309937" y="980729"/>
            <a:ext cx="4990553" cy="4361607"/>
            <a:chOff x="467544" y="5743402"/>
            <a:chExt cx="4990553" cy="4361607"/>
          </a:xfrm>
        </p:grpSpPr>
        <p:sp>
          <p:nvSpPr>
            <p:cNvPr id="280" name="Oval 8"/>
            <p:cNvSpPr/>
            <p:nvPr/>
          </p:nvSpPr>
          <p:spPr>
            <a:xfrm>
              <a:off x="5170288" y="9841682"/>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1</a:t>
              </a:r>
            </a:p>
          </p:txBody>
        </p:sp>
        <p:grpSp>
          <p:nvGrpSpPr>
            <p:cNvPr id="281" name="Gruppieren 390"/>
            <p:cNvGrpSpPr/>
            <p:nvPr/>
          </p:nvGrpSpPr>
          <p:grpSpPr>
            <a:xfrm>
              <a:off x="467544" y="5743402"/>
              <a:ext cx="2448209" cy="647320"/>
              <a:chOff x="467544" y="5743402"/>
              <a:chExt cx="2448209" cy="647320"/>
            </a:xfrm>
          </p:grpSpPr>
          <p:sp>
            <p:nvSpPr>
              <p:cNvPr id="282" name="Text Box 845"/>
              <p:cNvSpPr txBox="1">
                <a:spLocks noChangeArrowheads="1"/>
              </p:cNvSpPr>
              <p:nvPr/>
            </p:nvSpPr>
            <p:spPr bwMode="auto">
              <a:xfrm>
                <a:off x="467544" y="6021390"/>
                <a:ext cx="2448209" cy="369332"/>
              </a:xfrm>
              <a:prstGeom prst="rect">
                <a:avLst/>
              </a:prstGeom>
              <a:noFill/>
              <a:ln w="9525" algn="ctr">
                <a:noFill/>
                <a:miter lim="800000"/>
                <a:headEnd/>
                <a:tailEnd/>
              </a:ln>
              <a:effectLst/>
            </p:spPr>
            <p:txBody>
              <a:bodyPr wrap="square" lIns="0" tIns="0" rIns="0" bIns="0">
                <a:spAutoFit/>
              </a:bodyPr>
              <a:lstStyle/>
              <a:p>
                <a:pPr fontAlgn="auto">
                  <a:spcBef>
                    <a:spcPts val="0"/>
                  </a:spcBef>
                  <a:spcAft>
                    <a:spcPts val="0"/>
                  </a:spcAft>
                  <a:buClr>
                    <a:srgbClr val="000000"/>
                  </a:buClr>
                  <a:defRPr/>
                </a:pPr>
                <a:r>
                  <a:rPr lang="en-GB" altLang="zh-CN" sz="1200" b="1" i="1" kern="0" dirty="0">
                    <a:solidFill>
                      <a:srgbClr val="1A1817"/>
                    </a:solidFill>
                    <a:latin typeface="Infineon Meta-Normal" pitchFamily="34" charset="0"/>
                    <a:cs typeface="Arial" pitchFamily="34" charset="0"/>
                  </a:rPr>
                  <a:t>DS-ADC</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Integrated resolver to digital</a:t>
                </a:r>
              </a:p>
            </p:txBody>
          </p:sp>
          <p:sp>
            <p:nvSpPr>
              <p:cNvPr id="283" name="Oval 8"/>
              <p:cNvSpPr/>
              <p:nvPr/>
            </p:nvSpPr>
            <p:spPr>
              <a:xfrm>
                <a:off x="484569" y="5743402"/>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1</a:t>
                </a:r>
              </a:p>
            </p:txBody>
          </p:sp>
        </p:grpSp>
      </p:grpSp>
      <p:grpSp>
        <p:nvGrpSpPr>
          <p:cNvPr id="284" name="Gruppieren 399"/>
          <p:cNvGrpSpPr/>
          <p:nvPr/>
        </p:nvGrpSpPr>
        <p:grpSpPr>
          <a:xfrm>
            <a:off x="1326962" y="1642998"/>
            <a:ext cx="3629723" cy="3734906"/>
            <a:chOff x="1796192" y="5780002"/>
            <a:chExt cx="3629723" cy="3734906"/>
          </a:xfrm>
        </p:grpSpPr>
        <p:sp>
          <p:nvSpPr>
            <p:cNvPr id="285" name="Oval 8"/>
            <p:cNvSpPr/>
            <p:nvPr/>
          </p:nvSpPr>
          <p:spPr>
            <a:xfrm>
              <a:off x="5138106" y="9251581"/>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2</a:t>
              </a:r>
            </a:p>
          </p:txBody>
        </p:sp>
        <p:grpSp>
          <p:nvGrpSpPr>
            <p:cNvPr id="286" name="Gruppieren 391"/>
            <p:cNvGrpSpPr/>
            <p:nvPr/>
          </p:nvGrpSpPr>
          <p:grpSpPr>
            <a:xfrm>
              <a:off x="1796192" y="5780002"/>
              <a:ext cx="1997342" cy="632659"/>
              <a:chOff x="1880762" y="5780002"/>
              <a:chExt cx="1997342" cy="632659"/>
            </a:xfrm>
          </p:grpSpPr>
          <p:sp>
            <p:nvSpPr>
              <p:cNvPr id="287" name="Text Box 845"/>
              <p:cNvSpPr txBox="1">
                <a:spLocks noChangeArrowheads="1"/>
              </p:cNvSpPr>
              <p:nvPr/>
            </p:nvSpPr>
            <p:spPr bwMode="auto">
              <a:xfrm>
                <a:off x="1880762" y="6043329"/>
                <a:ext cx="1997342"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altLang="zh-CN" sz="1200" b="1" i="1" kern="0" dirty="0">
                    <a:solidFill>
                      <a:srgbClr val="1A1817"/>
                    </a:solidFill>
                    <a:latin typeface="Infineon Meta-Normal" pitchFamily="34" charset="0"/>
                    <a:cs typeface="Arial" pitchFamily="34" charset="0"/>
                  </a:rPr>
                  <a:t>Triple core</a:t>
                </a:r>
              </a:p>
              <a:p>
                <a:pPr fontAlgn="auto">
                  <a:spcBef>
                    <a:spcPts val="0"/>
                  </a:spcBef>
                  <a:spcAft>
                    <a:spcPts val="0"/>
                  </a:spcAft>
                  <a:buClr>
                    <a:srgbClr val="000000"/>
                  </a:buClr>
                  <a:defRPr/>
                </a:pPr>
                <a:r>
                  <a:rPr lang="en-GB" altLang="zh-CN" sz="1200" kern="0" dirty="0">
                    <a:solidFill>
                      <a:srgbClr val="1A1817"/>
                    </a:solidFill>
                    <a:latin typeface="Infineon Meta-Normal" pitchFamily="34" charset="0"/>
                    <a:cs typeface="Arial" pitchFamily="34" charset="0"/>
                  </a:rPr>
                  <a:t>Best performance in the market</a:t>
                </a:r>
              </a:p>
            </p:txBody>
          </p:sp>
          <p:sp>
            <p:nvSpPr>
              <p:cNvPr id="288" name="Oval 8"/>
              <p:cNvSpPr/>
              <p:nvPr/>
            </p:nvSpPr>
            <p:spPr>
              <a:xfrm>
                <a:off x="1880762" y="5780002"/>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2</a:t>
                </a:r>
              </a:p>
            </p:txBody>
          </p:sp>
        </p:grpSp>
      </p:grpSp>
      <p:grpSp>
        <p:nvGrpSpPr>
          <p:cNvPr id="294" name="Gruppieren 397"/>
          <p:cNvGrpSpPr/>
          <p:nvPr/>
        </p:nvGrpSpPr>
        <p:grpSpPr>
          <a:xfrm>
            <a:off x="1326962" y="2847088"/>
            <a:ext cx="5009769" cy="740454"/>
            <a:chOff x="484569" y="3692403"/>
            <a:chExt cx="5009769" cy="740454"/>
          </a:xfrm>
        </p:grpSpPr>
        <p:sp>
          <p:nvSpPr>
            <p:cNvPr id="295" name="Oval 8"/>
            <p:cNvSpPr/>
            <p:nvPr/>
          </p:nvSpPr>
          <p:spPr>
            <a:xfrm>
              <a:off x="5206529" y="3692403"/>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4</a:t>
              </a:r>
            </a:p>
          </p:txBody>
        </p:sp>
        <p:grpSp>
          <p:nvGrpSpPr>
            <p:cNvPr id="296" name="Gruppieren 393"/>
            <p:cNvGrpSpPr/>
            <p:nvPr/>
          </p:nvGrpSpPr>
          <p:grpSpPr>
            <a:xfrm>
              <a:off x="484569" y="3780255"/>
              <a:ext cx="2026196" cy="652602"/>
              <a:chOff x="785163" y="3780255"/>
              <a:chExt cx="2026196" cy="652602"/>
            </a:xfrm>
          </p:grpSpPr>
          <p:sp>
            <p:nvSpPr>
              <p:cNvPr id="297" name="Text Box 845"/>
              <p:cNvSpPr txBox="1">
                <a:spLocks noChangeArrowheads="1"/>
              </p:cNvSpPr>
              <p:nvPr/>
            </p:nvSpPr>
            <p:spPr bwMode="auto">
              <a:xfrm>
                <a:off x="785163" y="4063525"/>
                <a:ext cx="2026196"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sz="1200" b="1" i="1" kern="0" dirty="0">
                    <a:solidFill>
                      <a:srgbClr val="1A1817"/>
                    </a:solidFill>
                    <a:latin typeface="Infineon Meta-Normal" pitchFamily="34" charset="0"/>
                    <a:cs typeface="Arial" pitchFamily="34" charset="0"/>
                  </a:rPr>
                  <a:t>GTM timer</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Dynamic motor control &amp; tuning</a:t>
                </a:r>
              </a:p>
            </p:txBody>
          </p:sp>
          <p:sp>
            <p:nvSpPr>
              <p:cNvPr id="298" name="Oval 8"/>
              <p:cNvSpPr/>
              <p:nvPr/>
            </p:nvSpPr>
            <p:spPr>
              <a:xfrm>
                <a:off x="808228" y="3780255"/>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4</a:t>
                </a:r>
              </a:p>
            </p:txBody>
          </p:sp>
        </p:grpSp>
      </p:grpSp>
      <p:sp>
        <p:nvSpPr>
          <p:cNvPr id="304" name="Freeform 832"/>
          <p:cNvSpPr>
            <a:spLocks/>
          </p:cNvSpPr>
          <p:nvPr/>
        </p:nvSpPr>
        <p:spPr bwMode="auto">
          <a:xfrm>
            <a:off x="4169420" y="4005065"/>
            <a:ext cx="596900" cy="244475"/>
          </a:xfrm>
          <a:custGeom>
            <a:avLst/>
            <a:gdLst>
              <a:gd name="T0" fmla="*/ 0 w 771"/>
              <a:gd name="T1" fmla="*/ 45 h 317"/>
              <a:gd name="T2" fmla="*/ 45 w 771"/>
              <a:gd name="T3" fmla="*/ 0 h 317"/>
              <a:gd name="T4" fmla="*/ 725 w 771"/>
              <a:gd name="T5" fmla="*/ 0 h 317"/>
              <a:gd name="T6" fmla="*/ 771 w 771"/>
              <a:gd name="T7" fmla="*/ 45 h 317"/>
              <a:gd name="T8" fmla="*/ 771 w 771"/>
              <a:gd name="T9" fmla="*/ 272 h 317"/>
              <a:gd name="T10" fmla="*/ 725 w 771"/>
              <a:gd name="T11" fmla="*/ 317 h 317"/>
              <a:gd name="T12" fmla="*/ 45 w 771"/>
              <a:gd name="T13" fmla="*/ 317 h 317"/>
              <a:gd name="T14" fmla="*/ 0 w 771"/>
              <a:gd name="T15" fmla="*/ 272 h 317"/>
              <a:gd name="T16" fmla="*/ 0 w 771"/>
              <a:gd name="T17" fmla="*/ 45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7"/>
              <a:gd name="T29" fmla="*/ 771 w 771"/>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7">
                <a:moveTo>
                  <a:pt x="0" y="45"/>
                </a:moveTo>
                <a:cubicBezTo>
                  <a:pt x="0" y="20"/>
                  <a:pt x="20" y="0"/>
                  <a:pt x="45" y="0"/>
                </a:cubicBezTo>
                <a:lnTo>
                  <a:pt x="725" y="0"/>
                </a:lnTo>
                <a:cubicBezTo>
                  <a:pt x="750" y="0"/>
                  <a:pt x="771" y="20"/>
                  <a:pt x="771" y="45"/>
                </a:cubicBezTo>
                <a:lnTo>
                  <a:pt x="771" y="272"/>
                </a:lnTo>
                <a:cubicBezTo>
                  <a:pt x="771" y="297"/>
                  <a:pt x="750" y="317"/>
                  <a:pt x="725" y="317"/>
                </a:cubicBezTo>
                <a:lnTo>
                  <a:pt x="45" y="317"/>
                </a:lnTo>
                <a:cubicBezTo>
                  <a:pt x="20" y="317"/>
                  <a:pt x="0" y="297"/>
                  <a:pt x="0" y="272"/>
                </a:cubicBezTo>
                <a:lnTo>
                  <a:pt x="0" y="45"/>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05" name="Text Box 851"/>
          <p:cNvSpPr txBox="1">
            <a:spLocks noChangeArrowheads="1"/>
          </p:cNvSpPr>
          <p:nvPr/>
        </p:nvSpPr>
        <p:spPr bwMode="auto">
          <a:xfrm>
            <a:off x="4313665" y="4077073"/>
            <a:ext cx="250068"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1x I2C</a:t>
            </a:r>
          </a:p>
        </p:txBody>
      </p:sp>
      <p:grpSp>
        <p:nvGrpSpPr>
          <p:cNvPr id="306" name="Gruppieren 406"/>
          <p:cNvGrpSpPr/>
          <p:nvPr/>
        </p:nvGrpSpPr>
        <p:grpSpPr>
          <a:xfrm>
            <a:off x="1350027" y="2788358"/>
            <a:ext cx="3072289" cy="1488506"/>
            <a:chOff x="507956" y="3514259"/>
            <a:chExt cx="3072289" cy="1488506"/>
          </a:xfrm>
        </p:grpSpPr>
        <p:sp>
          <p:nvSpPr>
            <p:cNvPr id="307" name="Oval 8"/>
            <p:cNvSpPr/>
            <p:nvPr/>
          </p:nvSpPr>
          <p:spPr>
            <a:xfrm>
              <a:off x="3292436" y="3514259"/>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5</a:t>
              </a:r>
            </a:p>
          </p:txBody>
        </p:sp>
        <p:sp>
          <p:nvSpPr>
            <p:cNvPr id="308" name="Oval 8"/>
            <p:cNvSpPr/>
            <p:nvPr/>
          </p:nvSpPr>
          <p:spPr>
            <a:xfrm>
              <a:off x="539874" y="4361082"/>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5</a:t>
              </a:r>
            </a:p>
          </p:txBody>
        </p:sp>
        <p:sp>
          <p:nvSpPr>
            <p:cNvPr id="309" name="Text Box 845"/>
            <p:cNvSpPr txBox="1">
              <a:spLocks noChangeArrowheads="1"/>
            </p:cNvSpPr>
            <p:nvPr/>
          </p:nvSpPr>
          <p:spPr bwMode="auto">
            <a:xfrm>
              <a:off x="507956" y="4633433"/>
              <a:ext cx="1909177"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altLang="zh-CN" sz="1200" b="1" i="1" kern="0" dirty="0">
                  <a:solidFill>
                    <a:srgbClr val="1A1817"/>
                  </a:solidFill>
                  <a:latin typeface="Infineon Meta-Normal" pitchFamily="34" charset="0"/>
                  <a:cs typeface="Arial" pitchFamily="34" charset="0"/>
                </a:rPr>
                <a:t>CAN FD</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Faster domain communication</a:t>
              </a:r>
            </a:p>
          </p:txBody>
        </p:sp>
      </p:grpSp>
      <p:sp>
        <p:nvSpPr>
          <p:cNvPr id="310" name="Text Box 845"/>
          <p:cNvSpPr txBox="1">
            <a:spLocks noChangeArrowheads="1"/>
          </p:cNvSpPr>
          <p:nvPr/>
        </p:nvSpPr>
        <p:spPr bwMode="auto">
          <a:xfrm>
            <a:off x="7177286" y="1556793"/>
            <a:ext cx="1088439" cy="492443"/>
          </a:xfrm>
          <a:prstGeom prst="rect">
            <a:avLst/>
          </a:prstGeom>
          <a:noFill/>
          <a:ln w="9525" algn="ctr">
            <a:noFill/>
            <a:miter lim="800000"/>
            <a:headEnd/>
            <a:tailEnd/>
          </a:ln>
          <a:effectLst/>
        </p:spPr>
        <p:txBody>
          <a:bodyPr wrap="none" lIns="0" tIns="0" rIns="0" bIns="0">
            <a:spAutoFit/>
          </a:bodyPr>
          <a:lstStyle/>
          <a:p>
            <a:pPr>
              <a:buClr>
                <a:srgbClr val="000000"/>
              </a:buClr>
              <a:defRPr/>
            </a:pPr>
            <a:r>
              <a:rPr lang="en-GB" sz="800" dirty="0">
                <a:solidFill>
                  <a:srgbClr val="1A1817"/>
                </a:solidFill>
                <a:latin typeface="Infineon Meta-Normal" pitchFamily="34" charset="0"/>
                <a:cs typeface="Arial" pitchFamily="34" charset="0"/>
              </a:rPr>
              <a:t>Motor Control</a:t>
            </a:r>
          </a:p>
          <a:p>
            <a:pPr>
              <a:buClr>
                <a:srgbClr val="000000"/>
              </a:buClr>
              <a:defRPr/>
            </a:pPr>
            <a:r>
              <a:rPr lang="en-GB" sz="800" dirty="0">
                <a:solidFill>
                  <a:srgbClr val="1A1817"/>
                </a:solidFill>
                <a:latin typeface="Infineon Meta-Normal" pitchFamily="34" charset="0"/>
                <a:cs typeface="Arial" pitchFamily="34" charset="0"/>
              </a:rPr>
              <a:t>Hybrid Domain Control</a:t>
            </a:r>
          </a:p>
          <a:p>
            <a:pPr>
              <a:buClr>
                <a:srgbClr val="000000"/>
              </a:buClr>
              <a:defRPr/>
            </a:pPr>
            <a:r>
              <a:rPr lang="en-GB" sz="800" dirty="0">
                <a:solidFill>
                  <a:srgbClr val="1A1817"/>
                </a:solidFill>
                <a:latin typeface="Infineon Meta-Normal" pitchFamily="34" charset="0"/>
                <a:cs typeface="Arial" pitchFamily="34" charset="0"/>
              </a:rPr>
              <a:t>DC/DC converter </a:t>
            </a:r>
          </a:p>
          <a:p>
            <a:pPr>
              <a:buClr>
                <a:srgbClr val="000000"/>
              </a:buClr>
              <a:defRPr/>
            </a:pPr>
            <a:r>
              <a:rPr lang="en-GB" sz="800" dirty="0">
                <a:solidFill>
                  <a:srgbClr val="1A1817"/>
                </a:solidFill>
                <a:latin typeface="Infineon Meta-Normal" pitchFamily="34" charset="0"/>
                <a:cs typeface="Arial" pitchFamily="34" charset="0"/>
              </a:rPr>
              <a:t>Resolver speed &amp; position</a:t>
            </a:r>
          </a:p>
        </p:txBody>
      </p:sp>
      <p:sp>
        <p:nvSpPr>
          <p:cNvPr id="311" name="Text Box 846"/>
          <p:cNvSpPr txBox="1">
            <a:spLocks noChangeArrowheads="1"/>
          </p:cNvSpPr>
          <p:nvPr/>
        </p:nvSpPr>
        <p:spPr bwMode="auto">
          <a:xfrm>
            <a:off x="7177286" y="2185443"/>
            <a:ext cx="915315" cy="246221"/>
          </a:xfrm>
          <a:prstGeom prst="rect">
            <a:avLst/>
          </a:prstGeom>
          <a:noFill/>
          <a:ln w="9525" algn="ctr">
            <a:noFill/>
            <a:miter lim="800000"/>
            <a:headEnd/>
            <a:tailEnd/>
          </a:ln>
          <a:effectLst/>
        </p:spPr>
        <p:txBody>
          <a:bodyPr wrap="none" lIns="0" tIns="0" rIns="0" bIns="0">
            <a:spAutoFit/>
          </a:bodyPr>
          <a:lstStyle/>
          <a:p>
            <a:pPr>
              <a:buClr>
                <a:srgbClr val="000000"/>
              </a:buClr>
              <a:defRPr/>
            </a:pPr>
            <a:r>
              <a:rPr lang="en-GB" sz="800" dirty="0">
                <a:solidFill>
                  <a:srgbClr val="1A1817"/>
                </a:solidFill>
                <a:latin typeface="Infineon Meta-Normal" pitchFamily="34" charset="0"/>
                <a:cs typeface="Arial" pitchFamily="34" charset="0"/>
              </a:rPr>
              <a:t>Synchronised 3-phase</a:t>
            </a:r>
          </a:p>
          <a:p>
            <a:pPr>
              <a:buClr>
                <a:srgbClr val="000000"/>
              </a:buClr>
              <a:defRPr/>
            </a:pPr>
            <a:r>
              <a:rPr lang="en-GB" sz="800" dirty="0">
                <a:solidFill>
                  <a:srgbClr val="1A1817"/>
                </a:solidFill>
                <a:latin typeface="Infineon Meta-Normal" pitchFamily="34" charset="0"/>
                <a:cs typeface="Arial" pitchFamily="34" charset="0"/>
              </a:rPr>
              <a:t>current measurement</a:t>
            </a:r>
          </a:p>
        </p:txBody>
      </p:sp>
      <p:sp>
        <p:nvSpPr>
          <p:cNvPr id="312" name="Text Box 847"/>
          <p:cNvSpPr txBox="1">
            <a:spLocks noChangeArrowheads="1"/>
          </p:cNvSpPr>
          <p:nvPr/>
        </p:nvSpPr>
        <p:spPr bwMode="auto">
          <a:xfrm>
            <a:off x="8426649" y="1556793"/>
            <a:ext cx="1040349" cy="246221"/>
          </a:xfrm>
          <a:prstGeom prst="rect">
            <a:avLst/>
          </a:prstGeom>
          <a:noFill/>
          <a:ln w="9525" algn="ctr">
            <a:noFill/>
            <a:miter lim="800000"/>
            <a:headEnd/>
            <a:tailEnd/>
          </a:ln>
          <a:effectLst/>
        </p:spPr>
        <p:txBody>
          <a:bodyPr wrap="none" lIns="0" tIns="0" rIns="0" bIns="0">
            <a:spAutoFit/>
          </a:bodyPr>
          <a:lstStyle/>
          <a:p>
            <a:pPr>
              <a:buClr>
                <a:srgbClr val="000000"/>
              </a:buClr>
              <a:defRPr/>
            </a:pPr>
            <a:r>
              <a:rPr lang="en-GB" sz="800" dirty="0">
                <a:solidFill>
                  <a:srgbClr val="1A1817"/>
                </a:solidFill>
                <a:latin typeface="Infineon Meta-Normal" pitchFamily="34" charset="0"/>
                <a:cs typeface="Arial" pitchFamily="34" charset="0"/>
              </a:rPr>
              <a:t>PWM generation</a:t>
            </a:r>
          </a:p>
          <a:p>
            <a:pPr>
              <a:buClr>
                <a:srgbClr val="000000"/>
              </a:buClr>
              <a:defRPr/>
            </a:pPr>
            <a:r>
              <a:rPr lang="en-GB" sz="800" dirty="0">
                <a:solidFill>
                  <a:srgbClr val="1A1817"/>
                </a:solidFill>
                <a:latin typeface="Infineon Meta-Normal" pitchFamily="34" charset="0"/>
                <a:cs typeface="Arial" pitchFamily="34" charset="0"/>
              </a:rPr>
              <a:t>Space vector modulation</a:t>
            </a:r>
          </a:p>
        </p:txBody>
      </p:sp>
      <p:sp>
        <p:nvSpPr>
          <p:cNvPr id="313" name="Text Box 848"/>
          <p:cNvSpPr txBox="1">
            <a:spLocks noChangeArrowheads="1"/>
          </p:cNvSpPr>
          <p:nvPr/>
        </p:nvSpPr>
        <p:spPr bwMode="auto">
          <a:xfrm>
            <a:off x="8426649" y="2185443"/>
            <a:ext cx="756617" cy="123111"/>
          </a:xfrm>
          <a:prstGeom prst="rect">
            <a:avLst/>
          </a:prstGeom>
          <a:noFill/>
          <a:ln w="9525" algn="ctr">
            <a:noFill/>
            <a:miter lim="800000"/>
            <a:headEnd/>
            <a:tailEnd/>
          </a:ln>
          <a:effectLst/>
        </p:spPr>
        <p:txBody>
          <a:bodyPr wrap="none" lIns="0" tIns="0" rIns="0" bIns="0">
            <a:spAutoFit/>
          </a:bodyPr>
          <a:lstStyle/>
          <a:p>
            <a:pPr>
              <a:buClr>
                <a:srgbClr val="000000"/>
              </a:buClr>
              <a:defRPr/>
            </a:pPr>
            <a:r>
              <a:rPr lang="en-GB" sz="800" dirty="0">
                <a:solidFill>
                  <a:srgbClr val="1A1817"/>
                </a:solidFill>
                <a:latin typeface="Infineon Meta-Normal" pitchFamily="34" charset="0"/>
                <a:cs typeface="Arial" pitchFamily="34" charset="0"/>
              </a:rPr>
              <a:t>Resolver interface</a:t>
            </a:r>
          </a:p>
        </p:txBody>
      </p:sp>
      <p:sp>
        <p:nvSpPr>
          <p:cNvPr id="314" name="Rectangle 630"/>
          <p:cNvSpPr>
            <a:spLocks noChangeArrowheads="1"/>
          </p:cNvSpPr>
          <p:nvPr/>
        </p:nvSpPr>
        <p:spPr bwMode="auto">
          <a:xfrm>
            <a:off x="7052270" y="1556792"/>
            <a:ext cx="69850" cy="69850"/>
          </a:xfrm>
          <a:prstGeom prst="rect">
            <a:avLst/>
          </a:prstGeom>
          <a:solidFill>
            <a:srgbClr val="0066B3"/>
          </a:solidFill>
          <a:ln w="9525">
            <a:noFill/>
            <a:miter lim="800000"/>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15" name="Rectangle 631"/>
          <p:cNvSpPr>
            <a:spLocks noChangeArrowheads="1"/>
          </p:cNvSpPr>
          <p:nvPr/>
        </p:nvSpPr>
        <p:spPr bwMode="auto">
          <a:xfrm>
            <a:off x="8295282" y="1556792"/>
            <a:ext cx="71438" cy="69850"/>
          </a:xfrm>
          <a:prstGeom prst="rect">
            <a:avLst/>
          </a:prstGeom>
          <a:solidFill>
            <a:srgbClr val="FFC20E"/>
          </a:solidFill>
          <a:ln w="9525">
            <a:noFill/>
            <a:miter lim="800000"/>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16" name="Rectangle 632"/>
          <p:cNvSpPr>
            <a:spLocks noChangeArrowheads="1"/>
          </p:cNvSpPr>
          <p:nvPr/>
        </p:nvSpPr>
        <p:spPr bwMode="auto">
          <a:xfrm>
            <a:off x="7052270" y="2183855"/>
            <a:ext cx="69850" cy="69850"/>
          </a:xfrm>
          <a:prstGeom prst="rect">
            <a:avLst/>
          </a:prstGeom>
          <a:solidFill>
            <a:srgbClr val="6EC49B"/>
          </a:solidFill>
          <a:ln w="9525">
            <a:noFill/>
            <a:miter lim="800000"/>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17" name="Rectangle 633"/>
          <p:cNvSpPr>
            <a:spLocks noChangeArrowheads="1"/>
          </p:cNvSpPr>
          <p:nvPr/>
        </p:nvSpPr>
        <p:spPr bwMode="auto">
          <a:xfrm>
            <a:off x="8295282" y="2183855"/>
            <a:ext cx="71438" cy="69850"/>
          </a:xfrm>
          <a:prstGeom prst="rect">
            <a:avLst/>
          </a:prstGeom>
          <a:solidFill>
            <a:srgbClr val="838FB0"/>
          </a:solidFill>
          <a:ln w="9525">
            <a:noFill/>
            <a:miter lim="800000"/>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19" name="Oval 610"/>
          <p:cNvSpPr>
            <a:spLocks noChangeArrowheads="1"/>
          </p:cNvSpPr>
          <p:nvPr/>
        </p:nvSpPr>
        <p:spPr bwMode="auto">
          <a:xfrm>
            <a:off x="8785424" y="3126930"/>
            <a:ext cx="619125" cy="619125"/>
          </a:xfrm>
          <a:prstGeom prst="ellipse">
            <a:avLst/>
          </a:prstGeom>
          <a:solidFill>
            <a:srgbClr val="939598"/>
          </a:solidFill>
          <a:ln w="0">
            <a:no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20" name="Oval 611"/>
          <p:cNvSpPr>
            <a:spLocks noChangeArrowheads="1"/>
          </p:cNvSpPr>
          <p:nvPr/>
        </p:nvSpPr>
        <p:spPr bwMode="auto">
          <a:xfrm>
            <a:off x="8337749" y="4916041"/>
            <a:ext cx="1095375" cy="1093788"/>
          </a:xfrm>
          <a:prstGeom prst="ellipse">
            <a:avLst/>
          </a:prstGeom>
          <a:gradFill flip="none" rotWithShape="1">
            <a:gsLst>
              <a:gs pos="0">
                <a:srgbClr val="BCBEC0"/>
              </a:gs>
              <a:gs pos="100000">
                <a:srgbClr val="575859"/>
              </a:gs>
            </a:gsLst>
            <a:lin ang="0" scaled="1"/>
            <a:tileRect/>
          </a:gradFill>
          <a:ln w="0">
            <a:no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21" name="Oval 612"/>
          <p:cNvSpPr>
            <a:spLocks noChangeArrowheads="1"/>
          </p:cNvSpPr>
          <p:nvPr/>
        </p:nvSpPr>
        <p:spPr bwMode="auto">
          <a:xfrm>
            <a:off x="8618736" y="5197029"/>
            <a:ext cx="531813" cy="531812"/>
          </a:xfrm>
          <a:prstGeom prst="ellipse">
            <a:avLst/>
          </a:prstGeom>
          <a:solidFill>
            <a:srgbClr val="FFFFFF"/>
          </a:solidFill>
          <a:ln w="0">
            <a:no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22" name="Freeform 613"/>
          <p:cNvSpPr>
            <a:spLocks/>
          </p:cNvSpPr>
          <p:nvPr/>
        </p:nvSpPr>
        <p:spPr bwMode="auto">
          <a:xfrm>
            <a:off x="8828285" y="3187255"/>
            <a:ext cx="533400" cy="515937"/>
          </a:xfrm>
          <a:custGeom>
            <a:avLst/>
            <a:gdLst>
              <a:gd name="T0" fmla="*/ 55 w 691"/>
              <a:gd name="T1" fmla="*/ 342 h 667"/>
              <a:gd name="T2" fmla="*/ 4 w 691"/>
              <a:gd name="T3" fmla="*/ 372 h 667"/>
              <a:gd name="T4" fmla="*/ 4 w 691"/>
              <a:gd name="T5" fmla="*/ 372 h 667"/>
              <a:gd name="T6" fmla="*/ 0 w 691"/>
              <a:gd name="T7" fmla="*/ 321 h 667"/>
              <a:gd name="T8" fmla="*/ 218 w 691"/>
              <a:gd name="T9" fmla="*/ 0 h 667"/>
              <a:gd name="T10" fmla="*/ 218 w 691"/>
              <a:gd name="T11" fmla="*/ 60 h 667"/>
              <a:gd name="T12" fmla="*/ 346 w 691"/>
              <a:gd name="T13" fmla="*/ 31 h 667"/>
              <a:gd name="T14" fmla="*/ 473 w 691"/>
              <a:gd name="T15" fmla="*/ 60 h 667"/>
              <a:gd name="T16" fmla="*/ 473 w 691"/>
              <a:gd name="T17" fmla="*/ 60 h 667"/>
              <a:gd name="T18" fmla="*/ 473 w 691"/>
              <a:gd name="T19" fmla="*/ 0 h 667"/>
              <a:gd name="T20" fmla="*/ 691 w 691"/>
              <a:gd name="T21" fmla="*/ 321 h 667"/>
              <a:gd name="T22" fmla="*/ 688 w 691"/>
              <a:gd name="T23" fmla="*/ 372 h 667"/>
              <a:gd name="T24" fmla="*/ 688 w 691"/>
              <a:gd name="T25" fmla="*/ 372 h 667"/>
              <a:gd name="T26" fmla="*/ 636 w 691"/>
              <a:gd name="T27" fmla="*/ 342 h 667"/>
              <a:gd name="T28" fmla="*/ 509 w 691"/>
              <a:gd name="T29" fmla="*/ 562 h 667"/>
              <a:gd name="T30" fmla="*/ 560 w 691"/>
              <a:gd name="T31" fmla="*/ 592 h 667"/>
              <a:gd name="T32" fmla="*/ 346 w 691"/>
              <a:gd name="T33" fmla="*/ 667 h 667"/>
              <a:gd name="T34" fmla="*/ 131 w 691"/>
              <a:gd name="T35" fmla="*/ 592 h 667"/>
              <a:gd name="T36" fmla="*/ 183 w 691"/>
              <a:gd name="T37" fmla="*/ 562 h 667"/>
              <a:gd name="T38" fmla="*/ 55 w 691"/>
              <a:gd name="T39" fmla="*/ 321 h 667"/>
              <a:gd name="T40" fmla="*/ 55 w 691"/>
              <a:gd name="T41" fmla="*/ 342 h 6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1"/>
              <a:gd name="T64" fmla="*/ 0 h 667"/>
              <a:gd name="T65" fmla="*/ 691 w 691"/>
              <a:gd name="T66" fmla="*/ 667 h 6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1" h="667">
                <a:moveTo>
                  <a:pt x="55" y="342"/>
                </a:moveTo>
                <a:lnTo>
                  <a:pt x="4" y="372"/>
                </a:lnTo>
                <a:cubicBezTo>
                  <a:pt x="1" y="355"/>
                  <a:pt x="0" y="338"/>
                  <a:pt x="0" y="321"/>
                </a:cubicBezTo>
                <a:cubicBezTo>
                  <a:pt x="0" y="180"/>
                  <a:pt x="87" y="53"/>
                  <a:pt x="218" y="0"/>
                </a:cubicBezTo>
                <a:lnTo>
                  <a:pt x="218" y="60"/>
                </a:lnTo>
                <a:cubicBezTo>
                  <a:pt x="258" y="41"/>
                  <a:pt x="302" y="31"/>
                  <a:pt x="346" y="31"/>
                </a:cubicBezTo>
                <a:cubicBezTo>
                  <a:pt x="390" y="31"/>
                  <a:pt x="433" y="41"/>
                  <a:pt x="473" y="60"/>
                </a:cubicBezTo>
                <a:lnTo>
                  <a:pt x="473" y="0"/>
                </a:lnTo>
                <a:cubicBezTo>
                  <a:pt x="605" y="53"/>
                  <a:pt x="691" y="180"/>
                  <a:pt x="691" y="321"/>
                </a:cubicBezTo>
                <a:cubicBezTo>
                  <a:pt x="691" y="338"/>
                  <a:pt x="690" y="355"/>
                  <a:pt x="688" y="372"/>
                </a:cubicBezTo>
                <a:lnTo>
                  <a:pt x="636" y="342"/>
                </a:lnTo>
                <a:cubicBezTo>
                  <a:pt x="630" y="431"/>
                  <a:pt x="583" y="512"/>
                  <a:pt x="509" y="562"/>
                </a:cubicBezTo>
                <a:lnTo>
                  <a:pt x="560" y="592"/>
                </a:lnTo>
                <a:cubicBezTo>
                  <a:pt x="499" y="640"/>
                  <a:pt x="424" y="667"/>
                  <a:pt x="346" y="667"/>
                </a:cubicBezTo>
                <a:cubicBezTo>
                  <a:pt x="268" y="667"/>
                  <a:pt x="192" y="640"/>
                  <a:pt x="131" y="592"/>
                </a:cubicBezTo>
                <a:lnTo>
                  <a:pt x="183" y="562"/>
                </a:lnTo>
                <a:cubicBezTo>
                  <a:pt x="103" y="508"/>
                  <a:pt x="55" y="418"/>
                  <a:pt x="55" y="321"/>
                </a:cubicBezTo>
                <a:lnTo>
                  <a:pt x="55" y="342"/>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3" name="Freeform 614"/>
          <p:cNvSpPr>
            <a:spLocks/>
          </p:cNvSpPr>
          <p:nvPr/>
        </p:nvSpPr>
        <p:spPr bwMode="auto">
          <a:xfrm>
            <a:off x="8967986" y="3196779"/>
            <a:ext cx="28575" cy="42862"/>
          </a:xfrm>
          <a:custGeom>
            <a:avLst/>
            <a:gdLst>
              <a:gd name="T0" fmla="*/ 0 w 38"/>
              <a:gd name="T1" fmla="*/ 28 h 56"/>
              <a:gd name="T2" fmla="*/ 2 w 38"/>
              <a:gd name="T3" fmla="*/ 39 h 56"/>
              <a:gd name="T4" fmla="*/ 6 w 38"/>
              <a:gd name="T5" fmla="*/ 48 h 56"/>
              <a:gd name="T6" fmla="*/ 12 w 38"/>
              <a:gd name="T7" fmla="*/ 54 h 56"/>
              <a:gd name="T8" fmla="*/ 19 w 38"/>
              <a:gd name="T9" fmla="*/ 56 h 56"/>
              <a:gd name="T10" fmla="*/ 26 w 38"/>
              <a:gd name="T11" fmla="*/ 54 h 56"/>
              <a:gd name="T12" fmla="*/ 26 w 38"/>
              <a:gd name="T13" fmla="*/ 54 h 56"/>
              <a:gd name="T14" fmla="*/ 32 w 38"/>
              <a:gd name="T15" fmla="*/ 48 h 56"/>
              <a:gd name="T16" fmla="*/ 32 w 38"/>
              <a:gd name="T17" fmla="*/ 48 h 56"/>
              <a:gd name="T18" fmla="*/ 36 w 38"/>
              <a:gd name="T19" fmla="*/ 39 h 56"/>
              <a:gd name="T20" fmla="*/ 38 w 38"/>
              <a:gd name="T21" fmla="*/ 28 h 56"/>
              <a:gd name="T22" fmla="*/ 36 w 38"/>
              <a:gd name="T23" fmla="*/ 17 h 56"/>
              <a:gd name="T24" fmla="*/ 32 w 38"/>
              <a:gd name="T25" fmla="*/ 8 h 56"/>
              <a:gd name="T26" fmla="*/ 32 w 38"/>
              <a:gd name="T27" fmla="*/ 8 h 56"/>
              <a:gd name="T28" fmla="*/ 26 w 38"/>
              <a:gd name="T29" fmla="*/ 2 h 56"/>
              <a:gd name="T30" fmla="*/ 26 w 38"/>
              <a:gd name="T31" fmla="*/ 2 h 56"/>
              <a:gd name="T32" fmla="*/ 19 w 38"/>
              <a:gd name="T33" fmla="*/ 0 h 56"/>
              <a:gd name="T34" fmla="*/ 12 w 38"/>
              <a:gd name="T35" fmla="*/ 2 h 56"/>
              <a:gd name="T36" fmla="*/ 6 w 38"/>
              <a:gd name="T37" fmla="*/ 8 h 56"/>
              <a:gd name="T38" fmla="*/ 2 w 38"/>
              <a:gd name="T39" fmla="*/ 17 h 56"/>
              <a:gd name="T40" fmla="*/ 0 w 38"/>
              <a:gd name="T41" fmla="*/ 28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56"/>
              <a:gd name="T65" fmla="*/ 38 w 38"/>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56">
                <a:moveTo>
                  <a:pt x="0" y="28"/>
                </a:moveTo>
                <a:cubicBezTo>
                  <a:pt x="0" y="32"/>
                  <a:pt x="1" y="35"/>
                  <a:pt x="2" y="39"/>
                </a:cubicBezTo>
                <a:cubicBezTo>
                  <a:pt x="3" y="42"/>
                  <a:pt x="4" y="45"/>
                  <a:pt x="6" y="48"/>
                </a:cubicBezTo>
                <a:cubicBezTo>
                  <a:pt x="8" y="50"/>
                  <a:pt x="10" y="52"/>
                  <a:pt x="12" y="54"/>
                </a:cubicBezTo>
                <a:cubicBezTo>
                  <a:pt x="14" y="55"/>
                  <a:pt x="17" y="56"/>
                  <a:pt x="19" y="56"/>
                </a:cubicBezTo>
                <a:cubicBezTo>
                  <a:pt x="22" y="56"/>
                  <a:pt x="24" y="55"/>
                  <a:pt x="26" y="54"/>
                </a:cubicBezTo>
                <a:cubicBezTo>
                  <a:pt x="29" y="52"/>
                  <a:pt x="31" y="50"/>
                  <a:pt x="32" y="48"/>
                </a:cubicBezTo>
                <a:cubicBezTo>
                  <a:pt x="34" y="45"/>
                  <a:pt x="36" y="42"/>
                  <a:pt x="36" y="39"/>
                </a:cubicBezTo>
                <a:cubicBezTo>
                  <a:pt x="37" y="35"/>
                  <a:pt x="38" y="32"/>
                  <a:pt x="38" y="28"/>
                </a:cubicBezTo>
                <a:cubicBezTo>
                  <a:pt x="38" y="24"/>
                  <a:pt x="37" y="20"/>
                  <a:pt x="36" y="17"/>
                </a:cubicBezTo>
                <a:cubicBezTo>
                  <a:pt x="36" y="13"/>
                  <a:pt x="34" y="11"/>
                  <a:pt x="32" y="8"/>
                </a:cubicBezTo>
                <a:cubicBezTo>
                  <a:pt x="31" y="5"/>
                  <a:pt x="29" y="3"/>
                  <a:pt x="26" y="2"/>
                </a:cubicBezTo>
                <a:cubicBezTo>
                  <a:pt x="24" y="0"/>
                  <a:pt x="22" y="0"/>
                  <a:pt x="19" y="0"/>
                </a:cubicBezTo>
                <a:cubicBezTo>
                  <a:pt x="17" y="0"/>
                  <a:pt x="14" y="0"/>
                  <a:pt x="12" y="2"/>
                </a:cubicBezTo>
                <a:cubicBezTo>
                  <a:pt x="10" y="3"/>
                  <a:pt x="8" y="5"/>
                  <a:pt x="6" y="8"/>
                </a:cubicBezTo>
                <a:cubicBezTo>
                  <a:pt x="4" y="11"/>
                  <a:pt x="3" y="13"/>
                  <a:pt x="2" y="17"/>
                </a:cubicBezTo>
                <a:cubicBezTo>
                  <a:pt x="1" y="20"/>
                  <a:pt x="0" y="24"/>
                  <a:pt x="0" y="28"/>
                </a:cubicBezTo>
                <a:close/>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4" name="Freeform 615"/>
          <p:cNvSpPr>
            <a:spLocks/>
          </p:cNvSpPr>
          <p:nvPr/>
        </p:nvSpPr>
        <p:spPr bwMode="auto">
          <a:xfrm>
            <a:off x="9193411" y="3196779"/>
            <a:ext cx="28575" cy="42862"/>
          </a:xfrm>
          <a:custGeom>
            <a:avLst/>
            <a:gdLst>
              <a:gd name="T0" fmla="*/ 37 w 37"/>
              <a:gd name="T1" fmla="*/ 28 h 56"/>
              <a:gd name="T2" fmla="*/ 35 w 37"/>
              <a:gd name="T3" fmla="*/ 39 h 56"/>
              <a:gd name="T4" fmla="*/ 32 w 37"/>
              <a:gd name="T5" fmla="*/ 48 h 56"/>
              <a:gd name="T6" fmla="*/ 25 w 37"/>
              <a:gd name="T7" fmla="*/ 54 h 56"/>
              <a:gd name="T8" fmla="*/ 18 w 37"/>
              <a:gd name="T9" fmla="*/ 56 h 56"/>
              <a:gd name="T10" fmla="*/ 12 w 37"/>
              <a:gd name="T11" fmla="*/ 54 h 56"/>
              <a:gd name="T12" fmla="*/ 5 w 37"/>
              <a:gd name="T13" fmla="*/ 48 h 56"/>
              <a:gd name="T14" fmla="*/ 1 w 37"/>
              <a:gd name="T15" fmla="*/ 39 h 56"/>
              <a:gd name="T16" fmla="*/ 0 w 37"/>
              <a:gd name="T17" fmla="*/ 28 h 56"/>
              <a:gd name="T18" fmla="*/ 1 w 37"/>
              <a:gd name="T19" fmla="*/ 17 h 56"/>
              <a:gd name="T20" fmla="*/ 5 w 37"/>
              <a:gd name="T21" fmla="*/ 8 h 56"/>
              <a:gd name="T22" fmla="*/ 12 w 37"/>
              <a:gd name="T23" fmla="*/ 2 h 56"/>
              <a:gd name="T24" fmla="*/ 18 w 37"/>
              <a:gd name="T25" fmla="*/ 0 h 56"/>
              <a:gd name="T26" fmla="*/ 25 w 37"/>
              <a:gd name="T27" fmla="*/ 2 h 56"/>
              <a:gd name="T28" fmla="*/ 32 w 37"/>
              <a:gd name="T29" fmla="*/ 8 h 56"/>
              <a:gd name="T30" fmla="*/ 35 w 37"/>
              <a:gd name="T31" fmla="*/ 17 h 56"/>
              <a:gd name="T32" fmla="*/ 37 w 37"/>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6"/>
              <a:gd name="T53" fmla="*/ 37 w 3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6">
                <a:moveTo>
                  <a:pt x="37" y="28"/>
                </a:moveTo>
                <a:cubicBezTo>
                  <a:pt x="37" y="32"/>
                  <a:pt x="37" y="35"/>
                  <a:pt x="35" y="39"/>
                </a:cubicBezTo>
                <a:cubicBezTo>
                  <a:pt x="35" y="42"/>
                  <a:pt x="33" y="45"/>
                  <a:pt x="32" y="48"/>
                </a:cubicBezTo>
                <a:cubicBezTo>
                  <a:pt x="30" y="50"/>
                  <a:pt x="28" y="52"/>
                  <a:pt x="25" y="54"/>
                </a:cubicBezTo>
                <a:cubicBezTo>
                  <a:pt x="23" y="55"/>
                  <a:pt x="21" y="56"/>
                  <a:pt x="18" y="56"/>
                </a:cubicBezTo>
                <a:cubicBezTo>
                  <a:pt x="16" y="56"/>
                  <a:pt x="14" y="55"/>
                  <a:pt x="12" y="54"/>
                </a:cubicBezTo>
                <a:cubicBezTo>
                  <a:pt x="9" y="52"/>
                  <a:pt x="7" y="50"/>
                  <a:pt x="5" y="48"/>
                </a:cubicBezTo>
                <a:cubicBezTo>
                  <a:pt x="3" y="45"/>
                  <a:pt x="2" y="42"/>
                  <a:pt x="1" y="39"/>
                </a:cubicBezTo>
                <a:cubicBezTo>
                  <a:pt x="0" y="35"/>
                  <a:pt x="0" y="32"/>
                  <a:pt x="0" y="28"/>
                </a:cubicBezTo>
                <a:cubicBezTo>
                  <a:pt x="0" y="24"/>
                  <a:pt x="0" y="20"/>
                  <a:pt x="1" y="17"/>
                </a:cubicBezTo>
                <a:cubicBezTo>
                  <a:pt x="2" y="13"/>
                  <a:pt x="3" y="11"/>
                  <a:pt x="5" y="8"/>
                </a:cubicBezTo>
                <a:cubicBezTo>
                  <a:pt x="7" y="5"/>
                  <a:pt x="9" y="3"/>
                  <a:pt x="12" y="2"/>
                </a:cubicBezTo>
                <a:cubicBezTo>
                  <a:pt x="14" y="0"/>
                  <a:pt x="16" y="0"/>
                  <a:pt x="18" y="0"/>
                </a:cubicBezTo>
                <a:cubicBezTo>
                  <a:pt x="21" y="0"/>
                  <a:pt x="23" y="0"/>
                  <a:pt x="25" y="2"/>
                </a:cubicBezTo>
                <a:cubicBezTo>
                  <a:pt x="28" y="3"/>
                  <a:pt x="30" y="5"/>
                  <a:pt x="32" y="8"/>
                </a:cubicBezTo>
                <a:cubicBezTo>
                  <a:pt x="33" y="11"/>
                  <a:pt x="35" y="13"/>
                  <a:pt x="35" y="17"/>
                </a:cubicBezTo>
                <a:cubicBezTo>
                  <a:pt x="37" y="20"/>
                  <a:pt x="37" y="24"/>
                  <a:pt x="37" y="28"/>
                </a:cubicBezTo>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5" name="Freeform 616"/>
          <p:cNvSpPr>
            <a:spLocks/>
          </p:cNvSpPr>
          <p:nvPr/>
        </p:nvSpPr>
        <p:spPr bwMode="auto">
          <a:xfrm>
            <a:off x="8829874" y="3431730"/>
            <a:ext cx="39687" cy="33337"/>
          </a:xfrm>
          <a:custGeom>
            <a:avLst/>
            <a:gdLst>
              <a:gd name="T0" fmla="*/ 16 w 52"/>
              <a:gd name="T1" fmla="*/ 5 h 43"/>
              <a:gd name="T2" fmla="*/ 27 w 52"/>
              <a:gd name="T3" fmla="*/ 1 h 43"/>
              <a:gd name="T4" fmla="*/ 34 w 52"/>
              <a:gd name="T5" fmla="*/ 0 h 43"/>
              <a:gd name="T6" fmla="*/ 36 w 52"/>
              <a:gd name="T7" fmla="*/ 0 h 43"/>
              <a:gd name="T8" fmla="*/ 45 w 52"/>
              <a:gd name="T9" fmla="*/ 2 h 43"/>
              <a:gd name="T10" fmla="*/ 45 w 52"/>
              <a:gd name="T11" fmla="*/ 2 h 43"/>
              <a:gd name="T12" fmla="*/ 50 w 52"/>
              <a:gd name="T13" fmla="*/ 7 h 43"/>
              <a:gd name="T14" fmla="*/ 52 w 52"/>
              <a:gd name="T15" fmla="*/ 14 h 43"/>
              <a:gd name="T16" fmla="*/ 52 w 52"/>
              <a:gd name="T17" fmla="*/ 14 h 43"/>
              <a:gd name="T18" fmla="*/ 52 w 52"/>
              <a:gd name="T19" fmla="*/ 14 h 43"/>
              <a:gd name="T20" fmla="*/ 50 w 52"/>
              <a:gd name="T21" fmla="*/ 23 h 43"/>
              <a:gd name="T22" fmla="*/ 44 w 52"/>
              <a:gd name="T23" fmla="*/ 31 h 43"/>
              <a:gd name="T24" fmla="*/ 35 w 52"/>
              <a:gd name="T25" fmla="*/ 38 h 43"/>
              <a:gd name="T26" fmla="*/ 25 w 52"/>
              <a:gd name="T27" fmla="*/ 42 h 43"/>
              <a:gd name="T28" fmla="*/ 17 w 52"/>
              <a:gd name="T29" fmla="*/ 43 h 43"/>
              <a:gd name="T30" fmla="*/ 15 w 52"/>
              <a:gd name="T31" fmla="*/ 43 h 43"/>
              <a:gd name="T32" fmla="*/ 15 w 52"/>
              <a:gd name="T33" fmla="*/ 43 h 43"/>
              <a:gd name="T34" fmla="*/ 6 w 52"/>
              <a:gd name="T35" fmla="*/ 40 h 43"/>
              <a:gd name="T36" fmla="*/ 6 w 52"/>
              <a:gd name="T37" fmla="*/ 40 h 43"/>
              <a:gd name="T38" fmla="*/ 1 w 52"/>
              <a:gd name="T39" fmla="*/ 35 h 43"/>
              <a:gd name="T40" fmla="*/ 0 w 52"/>
              <a:gd name="T41" fmla="*/ 29 h 43"/>
              <a:gd name="T42" fmla="*/ 0 w 52"/>
              <a:gd name="T43" fmla="*/ 29 h 43"/>
              <a:gd name="T44" fmla="*/ 2 w 52"/>
              <a:gd name="T45" fmla="*/ 20 h 43"/>
              <a:gd name="T46" fmla="*/ 7 w 52"/>
              <a:gd name="T47" fmla="*/ 12 h 43"/>
              <a:gd name="T48" fmla="*/ 7 w 52"/>
              <a:gd name="T49" fmla="*/ 12 h 43"/>
              <a:gd name="T50" fmla="*/ 16 w 52"/>
              <a:gd name="T51" fmla="*/ 5 h 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43"/>
              <a:gd name="T80" fmla="*/ 52 w 52"/>
              <a:gd name="T81" fmla="*/ 43 h 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43">
                <a:moveTo>
                  <a:pt x="16" y="5"/>
                </a:moveTo>
                <a:cubicBezTo>
                  <a:pt x="20" y="3"/>
                  <a:pt x="23" y="2"/>
                  <a:pt x="27" y="1"/>
                </a:cubicBezTo>
                <a:cubicBezTo>
                  <a:pt x="29" y="0"/>
                  <a:pt x="32" y="0"/>
                  <a:pt x="34" y="0"/>
                </a:cubicBezTo>
                <a:cubicBezTo>
                  <a:pt x="35" y="0"/>
                  <a:pt x="36" y="0"/>
                  <a:pt x="36" y="0"/>
                </a:cubicBezTo>
                <a:cubicBezTo>
                  <a:pt x="39" y="0"/>
                  <a:pt x="42" y="1"/>
                  <a:pt x="45" y="2"/>
                </a:cubicBezTo>
                <a:cubicBezTo>
                  <a:pt x="47" y="4"/>
                  <a:pt x="49" y="5"/>
                  <a:pt x="50" y="7"/>
                </a:cubicBezTo>
                <a:cubicBezTo>
                  <a:pt x="51" y="9"/>
                  <a:pt x="52" y="11"/>
                  <a:pt x="52" y="14"/>
                </a:cubicBezTo>
                <a:cubicBezTo>
                  <a:pt x="52" y="14"/>
                  <a:pt x="52" y="14"/>
                  <a:pt x="52" y="14"/>
                </a:cubicBezTo>
                <a:cubicBezTo>
                  <a:pt x="52" y="17"/>
                  <a:pt x="51" y="20"/>
                  <a:pt x="50" y="23"/>
                </a:cubicBezTo>
                <a:cubicBezTo>
                  <a:pt x="48" y="26"/>
                  <a:pt x="46" y="28"/>
                  <a:pt x="44" y="31"/>
                </a:cubicBezTo>
                <a:cubicBezTo>
                  <a:pt x="41" y="33"/>
                  <a:pt x="38" y="36"/>
                  <a:pt x="35" y="38"/>
                </a:cubicBezTo>
                <a:cubicBezTo>
                  <a:pt x="32" y="39"/>
                  <a:pt x="28" y="41"/>
                  <a:pt x="25" y="42"/>
                </a:cubicBezTo>
                <a:cubicBezTo>
                  <a:pt x="22" y="42"/>
                  <a:pt x="20" y="43"/>
                  <a:pt x="17" y="43"/>
                </a:cubicBezTo>
                <a:cubicBezTo>
                  <a:pt x="16" y="43"/>
                  <a:pt x="16" y="43"/>
                  <a:pt x="15" y="43"/>
                </a:cubicBezTo>
                <a:cubicBezTo>
                  <a:pt x="12" y="43"/>
                  <a:pt x="9" y="42"/>
                  <a:pt x="6" y="40"/>
                </a:cubicBezTo>
                <a:cubicBezTo>
                  <a:pt x="4" y="39"/>
                  <a:pt x="2" y="37"/>
                  <a:pt x="1" y="35"/>
                </a:cubicBezTo>
                <a:cubicBezTo>
                  <a:pt x="0" y="33"/>
                  <a:pt x="0" y="31"/>
                  <a:pt x="0" y="29"/>
                </a:cubicBezTo>
                <a:cubicBezTo>
                  <a:pt x="0" y="29"/>
                  <a:pt x="0" y="29"/>
                  <a:pt x="0" y="29"/>
                </a:cubicBezTo>
                <a:cubicBezTo>
                  <a:pt x="0" y="26"/>
                  <a:pt x="0" y="22"/>
                  <a:pt x="2" y="20"/>
                </a:cubicBezTo>
                <a:cubicBezTo>
                  <a:pt x="3" y="17"/>
                  <a:pt x="5" y="14"/>
                  <a:pt x="7" y="12"/>
                </a:cubicBezTo>
                <a:cubicBezTo>
                  <a:pt x="10" y="9"/>
                  <a:pt x="13" y="7"/>
                  <a:pt x="16" y="5"/>
                </a:cubicBezTo>
                <a:close/>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6" name="Freeform 617"/>
          <p:cNvSpPr>
            <a:spLocks/>
          </p:cNvSpPr>
          <p:nvPr/>
        </p:nvSpPr>
        <p:spPr bwMode="auto">
          <a:xfrm>
            <a:off x="8942585" y="3626991"/>
            <a:ext cx="39688" cy="33338"/>
          </a:xfrm>
          <a:custGeom>
            <a:avLst/>
            <a:gdLst>
              <a:gd name="T0" fmla="*/ 36 w 52"/>
              <a:gd name="T1" fmla="*/ 37 h 43"/>
              <a:gd name="T2" fmla="*/ 45 w 52"/>
              <a:gd name="T3" fmla="*/ 30 h 43"/>
              <a:gd name="T4" fmla="*/ 50 w 52"/>
              <a:gd name="T5" fmla="*/ 23 h 43"/>
              <a:gd name="T6" fmla="*/ 52 w 52"/>
              <a:gd name="T7" fmla="*/ 14 h 43"/>
              <a:gd name="T8" fmla="*/ 52 w 52"/>
              <a:gd name="T9" fmla="*/ 13 h 43"/>
              <a:gd name="T10" fmla="*/ 51 w 52"/>
              <a:gd name="T11" fmla="*/ 7 h 43"/>
              <a:gd name="T12" fmla="*/ 46 w 52"/>
              <a:gd name="T13" fmla="*/ 2 h 43"/>
              <a:gd name="T14" fmla="*/ 37 w 52"/>
              <a:gd name="T15" fmla="*/ 0 h 43"/>
              <a:gd name="T16" fmla="*/ 35 w 52"/>
              <a:gd name="T17" fmla="*/ 0 h 43"/>
              <a:gd name="T18" fmla="*/ 27 w 52"/>
              <a:gd name="T19" fmla="*/ 1 h 43"/>
              <a:gd name="T20" fmla="*/ 17 w 52"/>
              <a:gd name="T21" fmla="*/ 5 h 43"/>
              <a:gd name="T22" fmla="*/ 8 w 52"/>
              <a:gd name="T23" fmla="*/ 12 h 43"/>
              <a:gd name="T24" fmla="*/ 2 w 52"/>
              <a:gd name="T25" fmla="*/ 20 h 43"/>
              <a:gd name="T26" fmla="*/ 0 w 52"/>
              <a:gd name="T27" fmla="*/ 28 h 43"/>
              <a:gd name="T28" fmla="*/ 0 w 52"/>
              <a:gd name="T29" fmla="*/ 29 h 43"/>
              <a:gd name="T30" fmla="*/ 2 w 52"/>
              <a:gd name="T31" fmla="*/ 35 h 43"/>
              <a:gd name="T32" fmla="*/ 7 w 52"/>
              <a:gd name="T33" fmla="*/ 40 h 43"/>
              <a:gd name="T34" fmla="*/ 7 w 52"/>
              <a:gd name="T35" fmla="*/ 40 h 43"/>
              <a:gd name="T36" fmla="*/ 16 w 52"/>
              <a:gd name="T37" fmla="*/ 42 h 43"/>
              <a:gd name="T38" fmla="*/ 18 w 52"/>
              <a:gd name="T39" fmla="*/ 43 h 43"/>
              <a:gd name="T40" fmla="*/ 25 w 52"/>
              <a:gd name="T41" fmla="*/ 42 h 43"/>
              <a:gd name="T42" fmla="*/ 36 w 52"/>
              <a:gd name="T43" fmla="*/ 37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43"/>
              <a:gd name="T68" fmla="*/ 52 w 52"/>
              <a:gd name="T69" fmla="*/ 43 h 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43">
                <a:moveTo>
                  <a:pt x="36" y="37"/>
                </a:moveTo>
                <a:cubicBezTo>
                  <a:pt x="39" y="35"/>
                  <a:pt x="42" y="33"/>
                  <a:pt x="45" y="30"/>
                </a:cubicBezTo>
                <a:cubicBezTo>
                  <a:pt x="47" y="28"/>
                  <a:pt x="49" y="25"/>
                  <a:pt x="50" y="23"/>
                </a:cubicBezTo>
                <a:cubicBezTo>
                  <a:pt x="51" y="20"/>
                  <a:pt x="52" y="17"/>
                  <a:pt x="52" y="14"/>
                </a:cubicBezTo>
                <a:cubicBezTo>
                  <a:pt x="52" y="14"/>
                  <a:pt x="52" y="14"/>
                  <a:pt x="52" y="13"/>
                </a:cubicBezTo>
                <a:cubicBezTo>
                  <a:pt x="52" y="11"/>
                  <a:pt x="52" y="9"/>
                  <a:pt x="51" y="7"/>
                </a:cubicBezTo>
                <a:cubicBezTo>
                  <a:pt x="49" y="5"/>
                  <a:pt x="48" y="3"/>
                  <a:pt x="46" y="2"/>
                </a:cubicBezTo>
                <a:cubicBezTo>
                  <a:pt x="43" y="1"/>
                  <a:pt x="40" y="0"/>
                  <a:pt x="37" y="0"/>
                </a:cubicBezTo>
                <a:cubicBezTo>
                  <a:pt x="36" y="0"/>
                  <a:pt x="36" y="0"/>
                  <a:pt x="35" y="0"/>
                </a:cubicBezTo>
                <a:cubicBezTo>
                  <a:pt x="32" y="0"/>
                  <a:pt x="30" y="0"/>
                  <a:pt x="27" y="1"/>
                </a:cubicBezTo>
                <a:cubicBezTo>
                  <a:pt x="24" y="2"/>
                  <a:pt x="20" y="3"/>
                  <a:pt x="17" y="5"/>
                </a:cubicBezTo>
                <a:cubicBezTo>
                  <a:pt x="14" y="7"/>
                  <a:pt x="11" y="9"/>
                  <a:pt x="8" y="12"/>
                </a:cubicBezTo>
                <a:cubicBezTo>
                  <a:pt x="6" y="14"/>
                  <a:pt x="4" y="17"/>
                  <a:pt x="2" y="20"/>
                </a:cubicBezTo>
                <a:cubicBezTo>
                  <a:pt x="1" y="22"/>
                  <a:pt x="0" y="25"/>
                  <a:pt x="0" y="28"/>
                </a:cubicBezTo>
                <a:cubicBezTo>
                  <a:pt x="0" y="29"/>
                  <a:pt x="0" y="29"/>
                  <a:pt x="0" y="29"/>
                </a:cubicBezTo>
                <a:cubicBezTo>
                  <a:pt x="0" y="31"/>
                  <a:pt x="1" y="33"/>
                  <a:pt x="2" y="35"/>
                </a:cubicBezTo>
                <a:cubicBezTo>
                  <a:pt x="3" y="37"/>
                  <a:pt x="5" y="39"/>
                  <a:pt x="7" y="40"/>
                </a:cubicBezTo>
                <a:cubicBezTo>
                  <a:pt x="10" y="41"/>
                  <a:pt x="13" y="42"/>
                  <a:pt x="16" y="42"/>
                </a:cubicBezTo>
                <a:cubicBezTo>
                  <a:pt x="16" y="43"/>
                  <a:pt x="17" y="43"/>
                  <a:pt x="18" y="43"/>
                </a:cubicBezTo>
                <a:cubicBezTo>
                  <a:pt x="20" y="43"/>
                  <a:pt x="23" y="42"/>
                  <a:pt x="25" y="42"/>
                </a:cubicBezTo>
                <a:cubicBezTo>
                  <a:pt x="29" y="41"/>
                  <a:pt x="32" y="39"/>
                  <a:pt x="36" y="37"/>
                </a:cubicBezTo>
                <a:close/>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7" name="Freeform 618"/>
          <p:cNvSpPr>
            <a:spLocks/>
          </p:cNvSpPr>
          <p:nvPr/>
        </p:nvSpPr>
        <p:spPr bwMode="auto">
          <a:xfrm>
            <a:off x="9320410" y="3431730"/>
            <a:ext cx="39688" cy="33337"/>
          </a:xfrm>
          <a:custGeom>
            <a:avLst/>
            <a:gdLst>
              <a:gd name="T0" fmla="*/ 35 w 52"/>
              <a:gd name="T1" fmla="*/ 5 h 43"/>
              <a:gd name="T2" fmla="*/ 25 w 52"/>
              <a:gd name="T3" fmla="*/ 1 h 43"/>
              <a:gd name="T4" fmla="*/ 17 w 52"/>
              <a:gd name="T5" fmla="*/ 0 h 43"/>
              <a:gd name="T6" fmla="*/ 15 w 52"/>
              <a:gd name="T7" fmla="*/ 0 h 43"/>
              <a:gd name="T8" fmla="*/ 6 w 52"/>
              <a:gd name="T9" fmla="*/ 2 h 43"/>
              <a:gd name="T10" fmla="*/ 6 w 52"/>
              <a:gd name="T11" fmla="*/ 2 h 43"/>
              <a:gd name="T12" fmla="*/ 1 w 52"/>
              <a:gd name="T13" fmla="*/ 7 h 43"/>
              <a:gd name="T14" fmla="*/ 0 w 52"/>
              <a:gd name="T15" fmla="*/ 14 h 43"/>
              <a:gd name="T16" fmla="*/ 0 w 52"/>
              <a:gd name="T17" fmla="*/ 14 h 43"/>
              <a:gd name="T18" fmla="*/ 2 w 52"/>
              <a:gd name="T19" fmla="*/ 23 h 43"/>
              <a:gd name="T20" fmla="*/ 2 w 52"/>
              <a:gd name="T21" fmla="*/ 23 h 43"/>
              <a:gd name="T22" fmla="*/ 7 w 52"/>
              <a:gd name="T23" fmla="*/ 31 h 43"/>
              <a:gd name="T24" fmla="*/ 16 w 52"/>
              <a:gd name="T25" fmla="*/ 38 h 43"/>
              <a:gd name="T26" fmla="*/ 27 w 52"/>
              <a:gd name="T27" fmla="*/ 42 h 43"/>
              <a:gd name="T28" fmla="*/ 34 w 52"/>
              <a:gd name="T29" fmla="*/ 43 h 43"/>
              <a:gd name="T30" fmla="*/ 36 w 52"/>
              <a:gd name="T31" fmla="*/ 43 h 43"/>
              <a:gd name="T32" fmla="*/ 45 w 52"/>
              <a:gd name="T33" fmla="*/ 40 h 43"/>
              <a:gd name="T34" fmla="*/ 45 w 52"/>
              <a:gd name="T35" fmla="*/ 40 h 43"/>
              <a:gd name="T36" fmla="*/ 50 w 52"/>
              <a:gd name="T37" fmla="*/ 35 h 43"/>
              <a:gd name="T38" fmla="*/ 52 w 52"/>
              <a:gd name="T39" fmla="*/ 29 h 43"/>
              <a:gd name="T40" fmla="*/ 52 w 52"/>
              <a:gd name="T41" fmla="*/ 29 h 43"/>
              <a:gd name="T42" fmla="*/ 50 w 52"/>
              <a:gd name="T43" fmla="*/ 20 h 43"/>
              <a:gd name="T44" fmla="*/ 44 w 52"/>
              <a:gd name="T45" fmla="*/ 12 h 43"/>
              <a:gd name="T46" fmla="*/ 44 w 52"/>
              <a:gd name="T47" fmla="*/ 12 h 43"/>
              <a:gd name="T48" fmla="*/ 35 w 52"/>
              <a:gd name="T49" fmla="*/ 5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
              <a:gd name="T76" fmla="*/ 0 h 43"/>
              <a:gd name="T77" fmla="*/ 52 w 52"/>
              <a:gd name="T78" fmla="*/ 43 h 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 h="43">
                <a:moveTo>
                  <a:pt x="35" y="5"/>
                </a:moveTo>
                <a:cubicBezTo>
                  <a:pt x="32" y="3"/>
                  <a:pt x="28" y="2"/>
                  <a:pt x="25" y="1"/>
                </a:cubicBezTo>
                <a:cubicBezTo>
                  <a:pt x="22" y="0"/>
                  <a:pt x="20" y="0"/>
                  <a:pt x="17" y="0"/>
                </a:cubicBezTo>
                <a:cubicBezTo>
                  <a:pt x="16" y="0"/>
                  <a:pt x="16" y="0"/>
                  <a:pt x="15" y="0"/>
                </a:cubicBezTo>
                <a:cubicBezTo>
                  <a:pt x="12" y="0"/>
                  <a:pt x="9" y="1"/>
                  <a:pt x="6" y="2"/>
                </a:cubicBezTo>
                <a:cubicBezTo>
                  <a:pt x="4" y="4"/>
                  <a:pt x="3" y="5"/>
                  <a:pt x="1" y="7"/>
                </a:cubicBezTo>
                <a:cubicBezTo>
                  <a:pt x="0" y="9"/>
                  <a:pt x="0" y="11"/>
                  <a:pt x="0" y="14"/>
                </a:cubicBezTo>
                <a:cubicBezTo>
                  <a:pt x="0" y="14"/>
                  <a:pt x="0" y="14"/>
                  <a:pt x="0" y="14"/>
                </a:cubicBezTo>
                <a:cubicBezTo>
                  <a:pt x="0" y="17"/>
                  <a:pt x="1" y="20"/>
                  <a:pt x="2" y="23"/>
                </a:cubicBezTo>
                <a:cubicBezTo>
                  <a:pt x="3" y="26"/>
                  <a:pt x="5" y="28"/>
                  <a:pt x="7" y="31"/>
                </a:cubicBezTo>
                <a:cubicBezTo>
                  <a:pt x="10" y="33"/>
                  <a:pt x="13" y="36"/>
                  <a:pt x="16" y="38"/>
                </a:cubicBezTo>
                <a:cubicBezTo>
                  <a:pt x="20" y="39"/>
                  <a:pt x="23" y="41"/>
                  <a:pt x="27" y="42"/>
                </a:cubicBezTo>
                <a:cubicBezTo>
                  <a:pt x="29" y="42"/>
                  <a:pt x="32" y="43"/>
                  <a:pt x="34" y="43"/>
                </a:cubicBezTo>
                <a:cubicBezTo>
                  <a:pt x="35" y="43"/>
                  <a:pt x="36" y="43"/>
                  <a:pt x="36" y="43"/>
                </a:cubicBezTo>
                <a:cubicBezTo>
                  <a:pt x="39" y="43"/>
                  <a:pt x="42" y="42"/>
                  <a:pt x="45" y="40"/>
                </a:cubicBezTo>
                <a:cubicBezTo>
                  <a:pt x="47" y="39"/>
                  <a:pt x="49" y="37"/>
                  <a:pt x="50" y="35"/>
                </a:cubicBezTo>
                <a:cubicBezTo>
                  <a:pt x="51" y="33"/>
                  <a:pt x="52" y="31"/>
                  <a:pt x="52" y="29"/>
                </a:cubicBezTo>
                <a:cubicBezTo>
                  <a:pt x="52" y="29"/>
                  <a:pt x="52" y="29"/>
                  <a:pt x="52" y="29"/>
                </a:cubicBezTo>
                <a:cubicBezTo>
                  <a:pt x="52" y="26"/>
                  <a:pt x="51" y="22"/>
                  <a:pt x="50" y="20"/>
                </a:cubicBezTo>
                <a:cubicBezTo>
                  <a:pt x="48" y="17"/>
                  <a:pt x="46" y="14"/>
                  <a:pt x="44" y="12"/>
                </a:cubicBezTo>
                <a:cubicBezTo>
                  <a:pt x="41" y="9"/>
                  <a:pt x="38" y="7"/>
                  <a:pt x="35" y="5"/>
                </a:cubicBezTo>
                <a:close/>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8" name="Freeform 619"/>
          <p:cNvSpPr>
            <a:spLocks/>
          </p:cNvSpPr>
          <p:nvPr/>
        </p:nvSpPr>
        <p:spPr bwMode="auto">
          <a:xfrm>
            <a:off x="9207699" y="3626991"/>
            <a:ext cx="39687" cy="33338"/>
          </a:xfrm>
          <a:custGeom>
            <a:avLst/>
            <a:gdLst>
              <a:gd name="T0" fmla="*/ 17 w 52"/>
              <a:gd name="T1" fmla="*/ 37 h 43"/>
              <a:gd name="T2" fmla="*/ 8 w 52"/>
              <a:gd name="T3" fmla="*/ 30 h 43"/>
              <a:gd name="T4" fmla="*/ 2 w 52"/>
              <a:gd name="T5" fmla="*/ 23 h 43"/>
              <a:gd name="T6" fmla="*/ 0 w 52"/>
              <a:gd name="T7" fmla="*/ 14 h 43"/>
              <a:gd name="T8" fmla="*/ 0 w 52"/>
              <a:gd name="T9" fmla="*/ 13 h 43"/>
              <a:gd name="T10" fmla="*/ 2 w 52"/>
              <a:gd name="T11" fmla="*/ 7 h 43"/>
              <a:gd name="T12" fmla="*/ 7 w 52"/>
              <a:gd name="T13" fmla="*/ 2 h 43"/>
              <a:gd name="T14" fmla="*/ 16 w 52"/>
              <a:gd name="T15" fmla="*/ 0 h 43"/>
              <a:gd name="T16" fmla="*/ 17 w 52"/>
              <a:gd name="T17" fmla="*/ 0 h 43"/>
              <a:gd name="T18" fmla="*/ 25 w 52"/>
              <a:gd name="T19" fmla="*/ 1 h 43"/>
              <a:gd name="T20" fmla="*/ 36 w 52"/>
              <a:gd name="T21" fmla="*/ 5 h 43"/>
              <a:gd name="T22" fmla="*/ 44 w 52"/>
              <a:gd name="T23" fmla="*/ 12 h 43"/>
              <a:gd name="T24" fmla="*/ 50 w 52"/>
              <a:gd name="T25" fmla="*/ 20 h 43"/>
              <a:gd name="T26" fmla="*/ 52 w 52"/>
              <a:gd name="T27" fmla="*/ 28 h 43"/>
              <a:gd name="T28" fmla="*/ 52 w 52"/>
              <a:gd name="T29" fmla="*/ 29 h 43"/>
              <a:gd name="T30" fmla="*/ 51 w 52"/>
              <a:gd name="T31" fmla="*/ 35 h 43"/>
              <a:gd name="T32" fmla="*/ 45 w 52"/>
              <a:gd name="T33" fmla="*/ 40 h 43"/>
              <a:gd name="T34" fmla="*/ 37 w 52"/>
              <a:gd name="T35" fmla="*/ 42 h 43"/>
              <a:gd name="T36" fmla="*/ 35 w 52"/>
              <a:gd name="T37" fmla="*/ 43 h 43"/>
              <a:gd name="T38" fmla="*/ 27 w 52"/>
              <a:gd name="T39" fmla="*/ 42 h 43"/>
              <a:gd name="T40" fmla="*/ 17 w 52"/>
              <a:gd name="T41" fmla="*/ 37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43"/>
              <a:gd name="T65" fmla="*/ 52 w 52"/>
              <a:gd name="T66" fmla="*/ 43 h 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43">
                <a:moveTo>
                  <a:pt x="17" y="37"/>
                </a:moveTo>
                <a:cubicBezTo>
                  <a:pt x="14" y="35"/>
                  <a:pt x="11" y="33"/>
                  <a:pt x="8" y="30"/>
                </a:cubicBezTo>
                <a:cubicBezTo>
                  <a:pt x="6" y="28"/>
                  <a:pt x="4" y="25"/>
                  <a:pt x="2" y="23"/>
                </a:cubicBezTo>
                <a:cubicBezTo>
                  <a:pt x="1" y="20"/>
                  <a:pt x="0" y="17"/>
                  <a:pt x="0" y="14"/>
                </a:cubicBezTo>
                <a:cubicBezTo>
                  <a:pt x="0" y="14"/>
                  <a:pt x="0" y="14"/>
                  <a:pt x="0" y="13"/>
                </a:cubicBezTo>
                <a:cubicBezTo>
                  <a:pt x="0" y="11"/>
                  <a:pt x="1" y="9"/>
                  <a:pt x="2" y="7"/>
                </a:cubicBezTo>
                <a:cubicBezTo>
                  <a:pt x="3" y="5"/>
                  <a:pt x="5" y="3"/>
                  <a:pt x="7" y="2"/>
                </a:cubicBezTo>
                <a:cubicBezTo>
                  <a:pt x="10" y="1"/>
                  <a:pt x="12" y="0"/>
                  <a:pt x="16" y="0"/>
                </a:cubicBezTo>
                <a:cubicBezTo>
                  <a:pt x="16" y="0"/>
                  <a:pt x="17" y="0"/>
                  <a:pt x="17" y="0"/>
                </a:cubicBezTo>
                <a:cubicBezTo>
                  <a:pt x="20" y="0"/>
                  <a:pt x="23" y="0"/>
                  <a:pt x="25" y="1"/>
                </a:cubicBezTo>
                <a:cubicBezTo>
                  <a:pt x="29" y="2"/>
                  <a:pt x="32" y="3"/>
                  <a:pt x="36" y="5"/>
                </a:cubicBezTo>
                <a:cubicBezTo>
                  <a:pt x="39" y="7"/>
                  <a:pt x="42" y="9"/>
                  <a:pt x="44" y="12"/>
                </a:cubicBezTo>
                <a:cubicBezTo>
                  <a:pt x="47" y="14"/>
                  <a:pt x="49" y="17"/>
                  <a:pt x="50" y="20"/>
                </a:cubicBezTo>
                <a:cubicBezTo>
                  <a:pt x="51" y="22"/>
                  <a:pt x="52" y="25"/>
                  <a:pt x="52" y="28"/>
                </a:cubicBezTo>
                <a:cubicBezTo>
                  <a:pt x="52" y="29"/>
                  <a:pt x="52" y="29"/>
                  <a:pt x="52" y="29"/>
                </a:cubicBezTo>
                <a:cubicBezTo>
                  <a:pt x="52" y="31"/>
                  <a:pt x="52" y="33"/>
                  <a:pt x="51" y="35"/>
                </a:cubicBezTo>
                <a:cubicBezTo>
                  <a:pt x="49" y="37"/>
                  <a:pt x="48" y="39"/>
                  <a:pt x="45" y="40"/>
                </a:cubicBezTo>
                <a:cubicBezTo>
                  <a:pt x="43" y="41"/>
                  <a:pt x="40" y="42"/>
                  <a:pt x="37" y="42"/>
                </a:cubicBezTo>
                <a:cubicBezTo>
                  <a:pt x="36" y="43"/>
                  <a:pt x="35" y="43"/>
                  <a:pt x="35" y="43"/>
                </a:cubicBezTo>
                <a:cubicBezTo>
                  <a:pt x="32" y="43"/>
                  <a:pt x="30" y="42"/>
                  <a:pt x="27" y="42"/>
                </a:cubicBezTo>
                <a:cubicBezTo>
                  <a:pt x="24" y="41"/>
                  <a:pt x="20" y="39"/>
                  <a:pt x="17" y="37"/>
                </a:cubicBezTo>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9" name="Freeform 620"/>
          <p:cNvSpPr>
            <a:spLocks/>
          </p:cNvSpPr>
          <p:nvPr/>
        </p:nvSpPr>
        <p:spPr bwMode="auto">
          <a:xfrm>
            <a:off x="8883849" y="3436491"/>
            <a:ext cx="422275" cy="211138"/>
          </a:xfrm>
          <a:custGeom>
            <a:avLst/>
            <a:gdLst>
              <a:gd name="T0" fmla="*/ 546 w 546"/>
              <a:gd name="T1" fmla="*/ 0 h 273"/>
              <a:gd name="T2" fmla="*/ 273 w 546"/>
              <a:gd name="T3" fmla="*/ 273 h 273"/>
              <a:gd name="T4" fmla="*/ 0 w 546"/>
              <a:gd name="T5" fmla="*/ 0 h 273"/>
              <a:gd name="T6" fmla="*/ 546 w 546"/>
              <a:gd name="T7" fmla="*/ 0 h 273"/>
              <a:gd name="T8" fmla="*/ 0 60000 65536"/>
              <a:gd name="T9" fmla="*/ 0 60000 65536"/>
              <a:gd name="T10" fmla="*/ 0 60000 65536"/>
              <a:gd name="T11" fmla="*/ 0 60000 65536"/>
              <a:gd name="T12" fmla="*/ 0 w 546"/>
              <a:gd name="T13" fmla="*/ 0 h 273"/>
              <a:gd name="T14" fmla="*/ 546 w 546"/>
              <a:gd name="T15" fmla="*/ 273 h 273"/>
            </a:gdLst>
            <a:ahLst/>
            <a:cxnLst>
              <a:cxn ang="T8">
                <a:pos x="T0" y="T1"/>
              </a:cxn>
              <a:cxn ang="T9">
                <a:pos x="T2" y="T3"/>
              </a:cxn>
              <a:cxn ang="T10">
                <a:pos x="T4" y="T5"/>
              </a:cxn>
              <a:cxn ang="T11">
                <a:pos x="T6" y="T7"/>
              </a:cxn>
            </a:cxnLst>
            <a:rect l="T12" t="T13" r="T14" b="T15"/>
            <a:pathLst>
              <a:path w="546" h="273">
                <a:moveTo>
                  <a:pt x="546" y="0"/>
                </a:moveTo>
                <a:cubicBezTo>
                  <a:pt x="546" y="151"/>
                  <a:pt x="423" y="273"/>
                  <a:pt x="273" y="273"/>
                </a:cubicBezTo>
                <a:cubicBezTo>
                  <a:pt x="122" y="273"/>
                  <a:pt x="0" y="151"/>
                  <a:pt x="0" y="0"/>
                </a:cubicBezTo>
                <a:lnTo>
                  <a:pt x="546" y="0"/>
                </a:lnTo>
                <a:close/>
              </a:path>
            </a:pathLst>
          </a:custGeom>
          <a:solidFill>
            <a:srgbClr val="EF404A"/>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0" name="Freeform 621"/>
          <p:cNvSpPr>
            <a:spLocks/>
          </p:cNvSpPr>
          <p:nvPr/>
        </p:nvSpPr>
        <p:spPr bwMode="auto">
          <a:xfrm>
            <a:off x="8883849" y="3225355"/>
            <a:ext cx="422275" cy="211137"/>
          </a:xfrm>
          <a:custGeom>
            <a:avLst/>
            <a:gdLst>
              <a:gd name="T0" fmla="*/ 546 w 546"/>
              <a:gd name="T1" fmla="*/ 272 h 272"/>
              <a:gd name="T2" fmla="*/ 273 w 546"/>
              <a:gd name="T3" fmla="*/ 0 h 272"/>
              <a:gd name="T4" fmla="*/ 0 w 546"/>
              <a:gd name="T5" fmla="*/ 272 h 272"/>
              <a:gd name="T6" fmla="*/ 546 w 546"/>
              <a:gd name="T7" fmla="*/ 272 h 272"/>
              <a:gd name="T8" fmla="*/ 0 60000 65536"/>
              <a:gd name="T9" fmla="*/ 0 60000 65536"/>
              <a:gd name="T10" fmla="*/ 0 60000 65536"/>
              <a:gd name="T11" fmla="*/ 0 60000 65536"/>
              <a:gd name="T12" fmla="*/ 0 w 546"/>
              <a:gd name="T13" fmla="*/ 0 h 272"/>
              <a:gd name="T14" fmla="*/ 546 w 546"/>
              <a:gd name="T15" fmla="*/ 272 h 272"/>
            </a:gdLst>
            <a:ahLst/>
            <a:cxnLst>
              <a:cxn ang="T8">
                <a:pos x="T0" y="T1"/>
              </a:cxn>
              <a:cxn ang="T9">
                <a:pos x="T2" y="T3"/>
              </a:cxn>
              <a:cxn ang="T10">
                <a:pos x="T4" y="T5"/>
              </a:cxn>
              <a:cxn ang="T11">
                <a:pos x="T6" y="T7"/>
              </a:cxn>
            </a:cxnLst>
            <a:rect l="T12" t="T13" r="T14" b="T15"/>
            <a:pathLst>
              <a:path w="546" h="272">
                <a:moveTo>
                  <a:pt x="546" y="272"/>
                </a:moveTo>
                <a:cubicBezTo>
                  <a:pt x="546" y="122"/>
                  <a:pt x="423" y="0"/>
                  <a:pt x="273" y="0"/>
                </a:cubicBezTo>
                <a:cubicBezTo>
                  <a:pt x="122" y="0"/>
                  <a:pt x="0" y="122"/>
                  <a:pt x="0" y="272"/>
                </a:cubicBezTo>
                <a:lnTo>
                  <a:pt x="546" y="272"/>
                </a:lnTo>
                <a:close/>
              </a:path>
            </a:pathLst>
          </a:custGeom>
          <a:solidFill>
            <a:srgbClr val="ADBFD3"/>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3" name="Freeform 634"/>
          <p:cNvSpPr>
            <a:spLocks/>
          </p:cNvSpPr>
          <p:nvPr/>
        </p:nvSpPr>
        <p:spPr bwMode="auto">
          <a:xfrm>
            <a:off x="8653660" y="5246242"/>
            <a:ext cx="463550" cy="442913"/>
          </a:xfrm>
          <a:custGeom>
            <a:avLst/>
            <a:gdLst>
              <a:gd name="T0" fmla="*/ 576 w 600"/>
              <a:gd name="T1" fmla="*/ 203 h 574"/>
              <a:gd name="T2" fmla="*/ 526 w 600"/>
              <a:gd name="T3" fmla="*/ 170 h 574"/>
              <a:gd name="T4" fmla="*/ 492 w 600"/>
              <a:gd name="T5" fmla="*/ 221 h 574"/>
              <a:gd name="T6" fmla="*/ 285 w 600"/>
              <a:gd name="T7" fmla="*/ 85 h 574"/>
              <a:gd name="T8" fmla="*/ 319 w 600"/>
              <a:gd name="T9" fmla="*/ 33 h 574"/>
              <a:gd name="T10" fmla="*/ 269 w 600"/>
              <a:gd name="T11" fmla="*/ 0 h 574"/>
              <a:gd name="T12" fmla="*/ 59 w 600"/>
              <a:gd name="T13" fmla="*/ 127 h 574"/>
              <a:gd name="T14" fmla="*/ 26 w 600"/>
              <a:gd name="T15" fmla="*/ 377 h 574"/>
              <a:gd name="T16" fmla="*/ 72 w 600"/>
              <a:gd name="T17" fmla="*/ 407 h 574"/>
              <a:gd name="T18" fmla="*/ 106 w 600"/>
              <a:gd name="T19" fmla="*/ 355 h 574"/>
              <a:gd name="T20" fmla="*/ 313 w 600"/>
              <a:gd name="T21" fmla="*/ 492 h 574"/>
              <a:gd name="T22" fmla="*/ 279 w 600"/>
              <a:gd name="T23" fmla="*/ 544 h 574"/>
              <a:gd name="T24" fmla="*/ 324 w 600"/>
              <a:gd name="T25" fmla="*/ 574 h 574"/>
              <a:gd name="T26" fmla="*/ 541 w 600"/>
              <a:gd name="T27" fmla="*/ 446 h 574"/>
              <a:gd name="T28" fmla="*/ 576 w 600"/>
              <a:gd name="T29" fmla="*/ 203 h 57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0"/>
              <a:gd name="T46" fmla="*/ 0 h 574"/>
              <a:gd name="T47" fmla="*/ 600 w 600"/>
              <a:gd name="T48" fmla="*/ 574 h 57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0" h="574">
                <a:moveTo>
                  <a:pt x="576" y="203"/>
                </a:moveTo>
                <a:lnTo>
                  <a:pt x="526" y="170"/>
                </a:lnTo>
                <a:lnTo>
                  <a:pt x="492" y="221"/>
                </a:lnTo>
                <a:lnTo>
                  <a:pt x="285" y="85"/>
                </a:lnTo>
                <a:lnTo>
                  <a:pt x="319" y="33"/>
                </a:lnTo>
                <a:lnTo>
                  <a:pt x="269" y="0"/>
                </a:lnTo>
                <a:cubicBezTo>
                  <a:pt x="187" y="9"/>
                  <a:pt x="109" y="53"/>
                  <a:pt x="59" y="127"/>
                </a:cubicBezTo>
                <a:cubicBezTo>
                  <a:pt x="9" y="204"/>
                  <a:pt x="0" y="296"/>
                  <a:pt x="26" y="377"/>
                </a:cubicBezTo>
                <a:lnTo>
                  <a:pt x="72" y="407"/>
                </a:lnTo>
                <a:lnTo>
                  <a:pt x="106" y="355"/>
                </a:lnTo>
                <a:lnTo>
                  <a:pt x="313" y="492"/>
                </a:lnTo>
                <a:lnTo>
                  <a:pt x="279" y="544"/>
                </a:lnTo>
                <a:lnTo>
                  <a:pt x="324" y="574"/>
                </a:lnTo>
                <a:cubicBezTo>
                  <a:pt x="409" y="567"/>
                  <a:pt x="490" y="523"/>
                  <a:pt x="541" y="446"/>
                </a:cubicBezTo>
                <a:cubicBezTo>
                  <a:pt x="590" y="371"/>
                  <a:pt x="600" y="282"/>
                  <a:pt x="576" y="203"/>
                </a:cubicBezTo>
                <a:close/>
              </a:path>
            </a:pathLst>
          </a:custGeom>
          <a:gradFill rotWithShape="1">
            <a:gsLst>
              <a:gs pos="0">
                <a:srgbClr val="BCBEC0"/>
              </a:gs>
              <a:gs pos="100000">
                <a:srgbClr val="575859"/>
              </a:gs>
            </a:gsLst>
            <a:lin ang="0" scaled="1"/>
          </a:gra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4" name="Freeform 635"/>
          <p:cNvSpPr>
            <a:spLocks/>
          </p:cNvSpPr>
          <p:nvPr/>
        </p:nvSpPr>
        <p:spPr bwMode="auto">
          <a:xfrm>
            <a:off x="8834635" y="5428805"/>
            <a:ext cx="50800" cy="41275"/>
          </a:xfrm>
          <a:custGeom>
            <a:avLst/>
            <a:gdLst>
              <a:gd name="T0" fmla="*/ 27 w 32"/>
              <a:gd name="T1" fmla="*/ 26 h 26"/>
              <a:gd name="T2" fmla="*/ 22 w 32"/>
              <a:gd name="T3" fmla="*/ 5 h 26"/>
              <a:gd name="T4" fmla="*/ 0 w 32"/>
              <a:gd name="T5" fmla="*/ 10 h 26"/>
              <a:gd name="T6" fmla="*/ 0 60000 65536"/>
              <a:gd name="T7" fmla="*/ 0 60000 65536"/>
              <a:gd name="T8" fmla="*/ 0 60000 65536"/>
              <a:gd name="T9" fmla="*/ 0 w 32"/>
              <a:gd name="T10" fmla="*/ 0 h 26"/>
              <a:gd name="T11" fmla="*/ 32 w 32"/>
              <a:gd name="T12" fmla="*/ 26 h 26"/>
            </a:gdLst>
            <a:ahLst/>
            <a:cxnLst>
              <a:cxn ang="T6">
                <a:pos x="T0" y="T1"/>
              </a:cxn>
              <a:cxn ang="T7">
                <a:pos x="T2" y="T3"/>
              </a:cxn>
              <a:cxn ang="T8">
                <a:pos x="T4" y="T5"/>
              </a:cxn>
            </a:cxnLst>
            <a:rect l="T9" t="T10" r="T11" b="T12"/>
            <a:pathLst>
              <a:path w="32" h="26">
                <a:moveTo>
                  <a:pt x="27" y="26"/>
                </a:moveTo>
                <a:cubicBezTo>
                  <a:pt x="32" y="19"/>
                  <a:pt x="30" y="9"/>
                  <a:pt x="22" y="5"/>
                </a:cubicBezTo>
                <a:cubicBezTo>
                  <a:pt x="15" y="0"/>
                  <a:pt x="5" y="3"/>
                  <a:pt x="0" y="1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5" name="Freeform 636"/>
          <p:cNvSpPr>
            <a:spLocks/>
          </p:cNvSpPr>
          <p:nvPr/>
        </p:nvSpPr>
        <p:spPr bwMode="auto">
          <a:xfrm>
            <a:off x="8920360" y="5481192"/>
            <a:ext cx="50800" cy="98425"/>
          </a:xfrm>
          <a:custGeom>
            <a:avLst/>
            <a:gdLst>
              <a:gd name="T0" fmla="*/ 10 w 65"/>
              <a:gd name="T1" fmla="*/ 127 h 127"/>
              <a:gd name="T2" fmla="*/ 55 w 65"/>
              <a:gd name="T3" fmla="*/ 54 h 127"/>
              <a:gd name="T4" fmla="*/ 45 w 65"/>
              <a:gd name="T5" fmla="*/ 10 h 127"/>
              <a:gd name="T6" fmla="*/ 0 w 65"/>
              <a:gd name="T7" fmla="*/ 20 h 127"/>
              <a:gd name="T8" fmla="*/ 0 60000 65536"/>
              <a:gd name="T9" fmla="*/ 0 60000 65536"/>
              <a:gd name="T10" fmla="*/ 0 60000 65536"/>
              <a:gd name="T11" fmla="*/ 0 60000 65536"/>
              <a:gd name="T12" fmla="*/ 0 w 65"/>
              <a:gd name="T13" fmla="*/ 0 h 127"/>
              <a:gd name="T14" fmla="*/ 65 w 65"/>
              <a:gd name="T15" fmla="*/ 127 h 127"/>
            </a:gdLst>
            <a:ahLst/>
            <a:cxnLst>
              <a:cxn ang="T8">
                <a:pos x="T0" y="T1"/>
              </a:cxn>
              <a:cxn ang="T9">
                <a:pos x="T2" y="T3"/>
              </a:cxn>
              <a:cxn ang="T10">
                <a:pos x="T4" y="T5"/>
              </a:cxn>
              <a:cxn ang="T11">
                <a:pos x="T6" y="T7"/>
              </a:cxn>
            </a:cxnLst>
            <a:rect l="T12" t="T13" r="T14" b="T15"/>
            <a:pathLst>
              <a:path w="65" h="127">
                <a:moveTo>
                  <a:pt x="10" y="127"/>
                </a:moveTo>
                <a:lnTo>
                  <a:pt x="55" y="54"/>
                </a:lnTo>
                <a:cubicBezTo>
                  <a:pt x="65" y="39"/>
                  <a:pt x="60" y="19"/>
                  <a:pt x="45" y="10"/>
                </a:cubicBezTo>
                <a:cubicBezTo>
                  <a:pt x="30" y="0"/>
                  <a:pt x="10" y="5"/>
                  <a:pt x="0" y="2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6" name="Freeform 637"/>
          <p:cNvSpPr>
            <a:spLocks/>
          </p:cNvSpPr>
          <p:nvPr/>
        </p:nvSpPr>
        <p:spPr bwMode="auto">
          <a:xfrm>
            <a:off x="8877498" y="5455792"/>
            <a:ext cx="50800" cy="41275"/>
          </a:xfrm>
          <a:custGeom>
            <a:avLst/>
            <a:gdLst>
              <a:gd name="T0" fmla="*/ 27 w 32"/>
              <a:gd name="T1" fmla="*/ 26 h 26"/>
              <a:gd name="T2" fmla="*/ 22 w 32"/>
              <a:gd name="T3" fmla="*/ 5 h 26"/>
              <a:gd name="T4" fmla="*/ 0 w 32"/>
              <a:gd name="T5" fmla="*/ 9 h 26"/>
              <a:gd name="T6" fmla="*/ 0 60000 65536"/>
              <a:gd name="T7" fmla="*/ 0 60000 65536"/>
              <a:gd name="T8" fmla="*/ 0 60000 65536"/>
              <a:gd name="T9" fmla="*/ 0 w 32"/>
              <a:gd name="T10" fmla="*/ 0 h 26"/>
              <a:gd name="T11" fmla="*/ 32 w 32"/>
              <a:gd name="T12" fmla="*/ 26 h 26"/>
            </a:gdLst>
            <a:ahLst/>
            <a:cxnLst>
              <a:cxn ang="T6">
                <a:pos x="T0" y="T1"/>
              </a:cxn>
              <a:cxn ang="T7">
                <a:pos x="T2" y="T3"/>
              </a:cxn>
              <a:cxn ang="T8">
                <a:pos x="T4" y="T5"/>
              </a:cxn>
            </a:cxnLst>
            <a:rect l="T9" t="T10" r="T11" b="T12"/>
            <a:pathLst>
              <a:path w="32" h="26">
                <a:moveTo>
                  <a:pt x="27" y="26"/>
                </a:moveTo>
                <a:cubicBezTo>
                  <a:pt x="32" y="19"/>
                  <a:pt x="30" y="9"/>
                  <a:pt x="22" y="5"/>
                </a:cubicBezTo>
                <a:cubicBezTo>
                  <a:pt x="14" y="0"/>
                  <a:pt x="5" y="2"/>
                  <a:pt x="0" y="9"/>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7" name="Freeform 638"/>
          <p:cNvSpPr>
            <a:spLocks/>
          </p:cNvSpPr>
          <p:nvPr/>
        </p:nvSpPr>
        <p:spPr bwMode="auto">
          <a:xfrm>
            <a:off x="8758435" y="5403405"/>
            <a:ext cx="84138" cy="71437"/>
          </a:xfrm>
          <a:custGeom>
            <a:avLst/>
            <a:gdLst>
              <a:gd name="T0" fmla="*/ 100 w 110"/>
              <a:gd name="T1" fmla="*/ 54 h 94"/>
              <a:gd name="T2" fmla="*/ 90 w 110"/>
              <a:gd name="T3" fmla="*/ 10 h 94"/>
              <a:gd name="T4" fmla="*/ 45 w 110"/>
              <a:gd name="T5" fmla="*/ 20 h 94"/>
              <a:gd name="T6" fmla="*/ 0 w 110"/>
              <a:gd name="T7" fmla="*/ 94 h 94"/>
              <a:gd name="T8" fmla="*/ 0 60000 65536"/>
              <a:gd name="T9" fmla="*/ 0 60000 65536"/>
              <a:gd name="T10" fmla="*/ 0 60000 65536"/>
              <a:gd name="T11" fmla="*/ 0 60000 65536"/>
              <a:gd name="T12" fmla="*/ 0 w 110"/>
              <a:gd name="T13" fmla="*/ 0 h 94"/>
              <a:gd name="T14" fmla="*/ 110 w 110"/>
              <a:gd name="T15" fmla="*/ 94 h 94"/>
            </a:gdLst>
            <a:ahLst/>
            <a:cxnLst>
              <a:cxn ang="T8">
                <a:pos x="T0" y="T1"/>
              </a:cxn>
              <a:cxn ang="T9">
                <a:pos x="T2" y="T3"/>
              </a:cxn>
              <a:cxn ang="T10">
                <a:pos x="T4" y="T5"/>
              </a:cxn>
              <a:cxn ang="T11">
                <a:pos x="T6" y="T7"/>
              </a:cxn>
            </a:cxnLst>
            <a:rect l="T12" t="T13" r="T14" b="T15"/>
            <a:pathLst>
              <a:path w="110" h="94">
                <a:moveTo>
                  <a:pt x="100" y="54"/>
                </a:moveTo>
                <a:cubicBezTo>
                  <a:pt x="110" y="39"/>
                  <a:pt x="105" y="19"/>
                  <a:pt x="90" y="10"/>
                </a:cubicBezTo>
                <a:cubicBezTo>
                  <a:pt x="74" y="0"/>
                  <a:pt x="55" y="5"/>
                  <a:pt x="45" y="20"/>
                </a:cubicBezTo>
                <a:lnTo>
                  <a:pt x="0" y="94"/>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8" name="Freeform 639"/>
          <p:cNvSpPr>
            <a:spLocks/>
          </p:cNvSpPr>
          <p:nvPr/>
        </p:nvSpPr>
        <p:spPr bwMode="auto">
          <a:xfrm>
            <a:off x="8839398" y="5579617"/>
            <a:ext cx="88900" cy="288925"/>
          </a:xfrm>
          <a:custGeom>
            <a:avLst/>
            <a:gdLst>
              <a:gd name="T0" fmla="*/ 0 w 56"/>
              <a:gd name="T1" fmla="*/ 182 h 182"/>
              <a:gd name="T2" fmla="*/ 0 w 56"/>
              <a:gd name="T3" fmla="*/ 91 h 182"/>
              <a:gd name="T4" fmla="*/ 56 w 56"/>
              <a:gd name="T5" fmla="*/ 0 h 182"/>
              <a:gd name="T6" fmla="*/ 0 60000 65536"/>
              <a:gd name="T7" fmla="*/ 0 60000 65536"/>
              <a:gd name="T8" fmla="*/ 0 60000 65536"/>
              <a:gd name="T9" fmla="*/ 0 w 56"/>
              <a:gd name="T10" fmla="*/ 0 h 182"/>
              <a:gd name="T11" fmla="*/ 56 w 56"/>
              <a:gd name="T12" fmla="*/ 182 h 182"/>
            </a:gdLst>
            <a:ahLst/>
            <a:cxnLst>
              <a:cxn ang="T6">
                <a:pos x="T0" y="T1"/>
              </a:cxn>
              <a:cxn ang="T7">
                <a:pos x="T2" y="T3"/>
              </a:cxn>
              <a:cxn ang="T8">
                <a:pos x="T4" y="T5"/>
              </a:cxn>
            </a:cxnLst>
            <a:rect l="T9" t="T10" r="T11" b="T12"/>
            <a:pathLst>
              <a:path w="56" h="182">
                <a:moveTo>
                  <a:pt x="0" y="182"/>
                </a:moveTo>
                <a:lnTo>
                  <a:pt x="0" y="91"/>
                </a:lnTo>
                <a:lnTo>
                  <a:pt x="56" y="0"/>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9" name="Freeform 640"/>
          <p:cNvSpPr>
            <a:spLocks/>
          </p:cNvSpPr>
          <p:nvPr/>
        </p:nvSpPr>
        <p:spPr bwMode="auto">
          <a:xfrm>
            <a:off x="8669535" y="5474841"/>
            <a:ext cx="88900" cy="298450"/>
          </a:xfrm>
          <a:custGeom>
            <a:avLst/>
            <a:gdLst>
              <a:gd name="T0" fmla="*/ 56 w 56"/>
              <a:gd name="T1" fmla="*/ 0 h 188"/>
              <a:gd name="T2" fmla="*/ 0 w 56"/>
              <a:gd name="T3" fmla="*/ 91 h 188"/>
              <a:gd name="T4" fmla="*/ 0 w 56"/>
              <a:gd name="T5" fmla="*/ 188 h 188"/>
              <a:gd name="T6" fmla="*/ 0 60000 65536"/>
              <a:gd name="T7" fmla="*/ 0 60000 65536"/>
              <a:gd name="T8" fmla="*/ 0 60000 65536"/>
              <a:gd name="T9" fmla="*/ 0 w 56"/>
              <a:gd name="T10" fmla="*/ 0 h 188"/>
              <a:gd name="T11" fmla="*/ 56 w 56"/>
              <a:gd name="T12" fmla="*/ 188 h 188"/>
            </a:gdLst>
            <a:ahLst/>
            <a:cxnLst>
              <a:cxn ang="T6">
                <a:pos x="T0" y="T1"/>
              </a:cxn>
              <a:cxn ang="T7">
                <a:pos x="T2" y="T3"/>
              </a:cxn>
              <a:cxn ang="T8">
                <a:pos x="T4" y="T5"/>
              </a:cxn>
            </a:cxnLst>
            <a:rect l="T9" t="T10" r="T11" b="T12"/>
            <a:pathLst>
              <a:path w="56" h="188">
                <a:moveTo>
                  <a:pt x="56" y="0"/>
                </a:moveTo>
                <a:lnTo>
                  <a:pt x="0" y="91"/>
                </a:lnTo>
                <a:lnTo>
                  <a:pt x="0" y="188"/>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0" name="Freeform 641"/>
          <p:cNvSpPr>
            <a:spLocks/>
          </p:cNvSpPr>
          <p:nvPr/>
        </p:nvSpPr>
        <p:spPr bwMode="auto">
          <a:xfrm>
            <a:off x="8426648" y="5446267"/>
            <a:ext cx="50800" cy="23813"/>
          </a:xfrm>
          <a:custGeom>
            <a:avLst/>
            <a:gdLst>
              <a:gd name="T0" fmla="*/ 32 w 32"/>
              <a:gd name="T1" fmla="*/ 15 h 15"/>
              <a:gd name="T2" fmla="*/ 16 w 32"/>
              <a:gd name="T3" fmla="*/ 0 h 15"/>
              <a:gd name="T4" fmla="*/ 0 w 32"/>
              <a:gd name="T5" fmla="*/ 15 h 15"/>
              <a:gd name="T6" fmla="*/ 0 60000 65536"/>
              <a:gd name="T7" fmla="*/ 0 60000 65536"/>
              <a:gd name="T8" fmla="*/ 0 60000 65536"/>
              <a:gd name="T9" fmla="*/ 0 w 32"/>
              <a:gd name="T10" fmla="*/ 0 h 15"/>
              <a:gd name="T11" fmla="*/ 32 w 32"/>
              <a:gd name="T12" fmla="*/ 15 h 15"/>
            </a:gdLst>
            <a:ahLst/>
            <a:cxnLst>
              <a:cxn ang="T6">
                <a:pos x="T0" y="T1"/>
              </a:cxn>
              <a:cxn ang="T7">
                <a:pos x="T2" y="T3"/>
              </a:cxn>
              <a:cxn ang="T8">
                <a:pos x="T4" y="T5"/>
              </a:cxn>
            </a:cxnLst>
            <a:rect l="T9" t="T10" r="T11" b="T12"/>
            <a:pathLst>
              <a:path w="32" h="15">
                <a:moveTo>
                  <a:pt x="32" y="15"/>
                </a:moveTo>
                <a:cubicBezTo>
                  <a:pt x="32" y="7"/>
                  <a:pt x="24" y="0"/>
                  <a:pt x="16" y="0"/>
                </a:cubicBezTo>
                <a:cubicBezTo>
                  <a:pt x="7" y="0"/>
                  <a:pt x="0" y="7"/>
                  <a:pt x="0" y="15"/>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1" name="Freeform 642"/>
          <p:cNvSpPr>
            <a:spLocks/>
          </p:cNvSpPr>
          <p:nvPr/>
        </p:nvSpPr>
        <p:spPr bwMode="auto">
          <a:xfrm>
            <a:off x="8526660" y="5446267"/>
            <a:ext cx="50800" cy="55563"/>
          </a:xfrm>
          <a:custGeom>
            <a:avLst/>
            <a:gdLst>
              <a:gd name="T0" fmla="*/ 65 w 65"/>
              <a:gd name="T1" fmla="*/ 73 h 73"/>
              <a:gd name="T2" fmla="*/ 65 w 65"/>
              <a:gd name="T3" fmla="*/ 32 h 73"/>
              <a:gd name="T4" fmla="*/ 33 w 65"/>
              <a:gd name="T5" fmla="*/ 0 h 73"/>
              <a:gd name="T6" fmla="*/ 0 w 65"/>
              <a:gd name="T7" fmla="*/ 32 h 73"/>
              <a:gd name="T8" fmla="*/ 0 60000 65536"/>
              <a:gd name="T9" fmla="*/ 0 60000 65536"/>
              <a:gd name="T10" fmla="*/ 0 60000 65536"/>
              <a:gd name="T11" fmla="*/ 0 60000 65536"/>
              <a:gd name="T12" fmla="*/ 0 w 65"/>
              <a:gd name="T13" fmla="*/ 0 h 73"/>
              <a:gd name="T14" fmla="*/ 65 w 65"/>
              <a:gd name="T15" fmla="*/ 73 h 73"/>
            </a:gdLst>
            <a:ahLst/>
            <a:cxnLst>
              <a:cxn ang="T8">
                <a:pos x="T0" y="T1"/>
              </a:cxn>
              <a:cxn ang="T9">
                <a:pos x="T2" y="T3"/>
              </a:cxn>
              <a:cxn ang="T10">
                <a:pos x="T4" y="T5"/>
              </a:cxn>
              <a:cxn ang="T11">
                <a:pos x="T6" y="T7"/>
              </a:cxn>
            </a:cxnLst>
            <a:rect l="T12" t="T13" r="T14" b="T15"/>
            <a:pathLst>
              <a:path w="65" h="73">
                <a:moveTo>
                  <a:pt x="65" y="73"/>
                </a:moveTo>
                <a:lnTo>
                  <a:pt x="65" y="32"/>
                </a:lnTo>
                <a:cubicBezTo>
                  <a:pt x="65" y="15"/>
                  <a:pt x="51" y="0"/>
                  <a:pt x="33" y="0"/>
                </a:cubicBezTo>
                <a:cubicBezTo>
                  <a:pt x="15" y="0"/>
                  <a:pt x="0" y="15"/>
                  <a:pt x="0" y="32"/>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2" name="Freeform 643"/>
          <p:cNvSpPr>
            <a:spLocks/>
          </p:cNvSpPr>
          <p:nvPr/>
        </p:nvSpPr>
        <p:spPr bwMode="auto">
          <a:xfrm>
            <a:off x="8477448" y="5446267"/>
            <a:ext cx="49212" cy="23813"/>
          </a:xfrm>
          <a:custGeom>
            <a:avLst/>
            <a:gdLst>
              <a:gd name="T0" fmla="*/ 31 w 31"/>
              <a:gd name="T1" fmla="*/ 15 h 15"/>
              <a:gd name="T2" fmla="*/ 15 w 31"/>
              <a:gd name="T3" fmla="*/ 0 h 15"/>
              <a:gd name="T4" fmla="*/ 0 w 31"/>
              <a:gd name="T5" fmla="*/ 15 h 15"/>
              <a:gd name="T6" fmla="*/ 0 60000 65536"/>
              <a:gd name="T7" fmla="*/ 0 60000 65536"/>
              <a:gd name="T8" fmla="*/ 0 60000 65536"/>
              <a:gd name="T9" fmla="*/ 0 w 31"/>
              <a:gd name="T10" fmla="*/ 0 h 15"/>
              <a:gd name="T11" fmla="*/ 31 w 31"/>
              <a:gd name="T12" fmla="*/ 15 h 15"/>
            </a:gdLst>
            <a:ahLst/>
            <a:cxnLst>
              <a:cxn ang="T6">
                <a:pos x="T0" y="T1"/>
              </a:cxn>
              <a:cxn ang="T7">
                <a:pos x="T2" y="T3"/>
              </a:cxn>
              <a:cxn ang="T8">
                <a:pos x="T4" y="T5"/>
              </a:cxn>
            </a:cxnLst>
            <a:rect l="T9" t="T10" r="T11" b="T12"/>
            <a:pathLst>
              <a:path w="31" h="15">
                <a:moveTo>
                  <a:pt x="31" y="15"/>
                </a:moveTo>
                <a:cubicBezTo>
                  <a:pt x="31" y="7"/>
                  <a:pt x="24" y="0"/>
                  <a:pt x="15" y="0"/>
                </a:cubicBezTo>
                <a:cubicBezTo>
                  <a:pt x="7" y="0"/>
                  <a:pt x="0" y="7"/>
                  <a:pt x="0" y="15"/>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3" name="Freeform 644"/>
          <p:cNvSpPr>
            <a:spLocks/>
          </p:cNvSpPr>
          <p:nvPr/>
        </p:nvSpPr>
        <p:spPr bwMode="auto">
          <a:xfrm>
            <a:off x="8375848" y="5446267"/>
            <a:ext cx="50800" cy="55563"/>
          </a:xfrm>
          <a:custGeom>
            <a:avLst/>
            <a:gdLst>
              <a:gd name="T0" fmla="*/ 65 w 65"/>
              <a:gd name="T1" fmla="*/ 32 h 73"/>
              <a:gd name="T2" fmla="*/ 33 w 65"/>
              <a:gd name="T3" fmla="*/ 0 h 73"/>
              <a:gd name="T4" fmla="*/ 0 w 65"/>
              <a:gd name="T5" fmla="*/ 32 h 73"/>
              <a:gd name="T6" fmla="*/ 0 w 65"/>
              <a:gd name="T7" fmla="*/ 73 h 73"/>
              <a:gd name="T8" fmla="*/ 0 60000 65536"/>
              <a:gd name="T9" fmla="*/ 0 60000 65536"/>
              <a:gd name="T10" fmla="*/ 0 60000 65536"/>
              <a:gd name="T11" fmla="*/ 0 60000 65536"/>
              <a:gd name="T12" fmla="*/ 0 w 65"/>
              <a:gd name="T13" fmla="*/ 0 h 73"/>
              <a:gd name="T14" fmla="*/ 65 w 65"/>
              <a:gd name="T15" fmla="*/ 73 h 73"/>
            </a:gdLst>
            <a:ahLst/>
            <a:cxnLst>
              <a:cxn ang="T8">
                <a:pos x="T0" y="T1"/>
              </a:cxn>
              <a:cxn ang="T9">
                <a:pos x="T2" y="T3"/>
              </a:cxn>
              <a:cxn ang="T10">
                <a:pos x="T4" y="T5"/>
              </a:cxn>
              <a:cxn ang="T11">
                <a:pos x="T6" y="T7"/>
              </a:cxn>
            </a:cxnLst>
            <a:rect l="T12" t="T13" r="T14" b="T15"/>
            <a:pathLst>
              <a:path w="65" h="73">
                <a:moveTo>
                  <a:pt x="65" y="32"/>
                </a:moveTo>
                <a:cubicBezTo>
                  <a:pt x="65" y="15"/>
                  <a:pt x="51" y="0"/>
                  <a:pt x="33" y="0"/>
                </a:cubicBezTo>
                <a:cubicBezTo>
                  <a:pt x="15" y="0"/>
                  <a:pt x="0" y="15"/>
                  <a:pt x="0" y="32"/>
                </a:cubicBezTo>
                <a:lnTo>
                  <a:pt x="0" y="73"/>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4" name="Freeform 645"/>
          <p:cNvSpPr>
            <a:spLocks/>
          </p:cNvSpPr>
          <p:nvPr/>
        </p:nvSpPr>
        <p:spPr bwMode="auto">
          <a:xfrm>
            <a:off x="8898135" y="5001767"/>
            <a:ext cx="25400" cy="49213"/>
          </a:xfrm>
          <a:custGeom>
            <a:avLst/>
            <a:gdLst>
              <a:gd name="T0" fmla="*/ 0 w 16"/>
              <a:gd name="T1" fmla="*/ 31 h 31"/>
              <a:gd name="T2" fmla="*/ 16 w 16"/>
              <a:gd name="T3" fmla="*/ 15 h 31"/>
              <a:gd name="T4" fmla="*/ 0 w 16"/>
              <a:gd name="T5" fmla="*/ 0 h 31"/>
              <a:gd name="T6" fmla="*/ 0 60000 65536"/>
              <a:gd name="T7" fmla="*/ 0 60000 65536"/>
              <a:gd name="T8" fmla="*/ 0 60000 65536"/>
              <a:gd name="T9" fmla="*/ 0 w 16"/>
              <a:gd name="T10" fmla="*/ 0 h 31"/>
              <a:gd name="T11" fmla="*/ 16 w 16"/>
              <a:gd name="T12" fmla="*/ 31 h 31"/>
            </a:gdLst>
            <a:ahLst/>
            <a:cxnLst>
              <a:cxn ang="T6">
                <a:pos x="T0" y="T1"/>
              </a:cxn>
              <a:cxn ang="T7">
                <a:pos x="T2" y="T3"/>
              </a:cxn>
              <a:cxn ang="T8">
                <a:pos x="T4" y="T5"/>
              </a:cxn>
            </a:cxnLst>
            <a:rect l="T9" t="T10" r="T11" b="T12"/>
            <a:pathLst>
              <a:path w="16" h="31">
                <a:moveTo>
                  <a:pt x="0" y="31"/>
                </a:moveTo>
                <a:cubicBezTo>
                  <a:pt x="9" y="31"/>
                  <a:pt x="16" y="24"/>
                  <a:pt x="16" y="15"/>
                </a:cubicBezTo>
                <a:cubicBezTo>
                  <a:pt x="16" y="6"/>
                  <a:pt x="9" y="0"/>
                  <a:pt x="0" y="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5" name="Freeform 646"/>
          <p:cNvSpPr>
            <a:spLocks/>
          </p:cNvSpPr>
          <p:nvPr/>
        </p:nvSpPr>
        <p:spPr bwMode="auto">
          <a:xfrm>
            <a:off x="8831461" y="5100191"/>
            <a:ext cx="92075" cy="50800"/>
          </a:xfrm>
          <a:custGeom>
            <a:avLst/>
            <a:gdLst>
              <a:gd name="T0" fmla="*/ 0 w 119"/>
              <a:gd name="T1" fmla="*/ 64 h 64"/>
              <a:gd name="T2" fmla="*/ 86 w 119"/>
              <a:gd name="T3" fmla="*/ 64 h 64"/>
              <a:gd name="T4" fmla="*/ 119 w 119"/>
              <a:gd name="T5" fmla="*/ 32 h 64"/>
              <a:gd name="T6" fmla="*/ 86 w 119"/>
              <a:gd name="T7" fmla="*/ 0 h 64"/>
              <a:gd name="T8" fmla="*/ 0 60000 65536"/>
              <a:gd name="T9" fmla="*/ 0 60000 65536"/>
              <a:gd name="T10" fmla="*/ 0 60000 65536"/>
              <a:gd name="T11" fmla="*/ 0 60000 65536"/>
              <a:gd name="T12" fmla="*/ 0 w 119"/>
              <a:gd name="T13" fmla="*/ 0 h 64"/>
              <a:gd name="T14" fmla="*/ 119 w 119"/>
              <a:gd name="T15" fmla="*/ 64 h 64"/>
            </a:gdLst>
            <a:ahLst/>
            <a:cxnLst>
              <a:cxn ang="T8">
                <a:pos x="T0" y="T1"/>
              </a:cxn>
              <a:cxn ang="T9">
                <a:pos x="T2" y="T3"/>
              </a:cxn>
              <a:cxn ang="T10">
                <a:pos x="T4" y="T5"/>
              </a:cxn>
              <a:cxn ang="T11">
                <a:pos x="T6" y="T7"/>
              </a:cxn>
            </a:cxnLst>
            <a:rect l="T12" t="T13" r="T14" b="T15"/>
            <a:pathLst>
              <a:path w="119" h="64">
                <a:moveTo>
                  <a:pt x="0" y="64"/>
                </a:moveTo>
                <a:lnTo>
                  <a:pt x="86" y="64"/>
                </a:lnTo>
                <a:cubicBezTo>
                  <a:pt x="104" y="64"/>
                  <a:pt x="119" y="50"/>
                  <a:pt x="119" y="32"/>
                </a:cubicBezTo>
                <a:cubicBezTo>
                  <a:pt x="119" y="14"/>
                  <a:pt x="104" y="0"/>
                  <a:pt x="86" y="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6" name="Freeform 647"/>
          <p:cNvSpPr>
            <a:spLocks/>
          </p:cNvSpPr>
          <p:nvPr/>
        </p:nvSpPr>
        <p:spPr bwMode="auto">
          <a:xfrm>
            <a:off x="8898135" y="5050979"/>
            <a:ext cx="25400" cy="49212"/>
          </a:xfrm>
          <a:custGeom>
            <a:avLst/>
            <a:gdLst>
              <a:gd name="T0" fmla="*/ 0 w 16"/>
              <a:gd name="T1" fmla="*/ 31 h 31"/>
              <a:gd name="T2" fmla="*/ 16 w 16"/>
              <a:gd name="T3" fmla="*/ 15 h 31"/>
              <a:gd name="T4" fmla="*/ 0 w 16"/>
              <a:gd name="T5" fmla="*/ 0 h 31"/>
              <a:gd name="T6" fmla="*/ 0 60000 65536"/>
              <a:gd name="T7" fmla="*/ 0 60000 65536"/>
              <a:gd name="T8" fmla="*/ 0 60000 65536"/>
              <a:gd name="T9" fmla="*/ 0 w 16"/>
              <a:gd name="T10" fmla="*/ 0 h 31"/>
              <a:gd name="T11" fmla="*/ 16 w 16"/>
              <a:gd name="T12" fmla="*/ 31 h 31"/>
            </a:gdLst>
            <a:ahLst/>
            <a:cxnLst>
              <a:cxn ang="T6">
                <a:pos x="T0" y="T1"/>
              </a:cxn>
              <a:cxn ang="T7">
                <a:pos x="T2" y="T3"/>
              </a:cxn>
              <a:cxn ang="T8">
                <a:pos x="T4" y="T5"/>
              </a:cxn>
            </a:cxnLst>
            <a:rect l="T9" t="T10" r="T11" b="T12"/>
            <a:pathLst>
              <a:path w="16" h="31">
                <a:moveTo>
                  <a:pt x="0" y="31"/>
                </a:moveTo>
                <a:cubicBezTo>
                  <a:pt x="9" y="31"/>
                  <a:pt x="16" y="24"/>
                  <a:pt x="16" y="15"/>
                </a:cubicBezTo>
                <a:cubicBezTo>
                  <a:pt x="16" y="7"/>
                  <a:pt x="9" y="0"/>
                  <a:pt x="0" y="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7" name="Freeform 648"/>
          <p:cNvSpPr>
            <a:spLocks/>
          </p:cNvSpPr>
          <p:nvPr/>
        </p:nvSpPr>
        <p:spPr bwMode="auto">
          <a:xfrm>
            <a:off x="8831461" y="4950966"/>
            <a:ext cx="92075" cy="50800"/>
          </a:xfrm>
          <a:custGeom>
            <a:avLst/>
            <a:gdLst>
              <a:gd name="T0" fmla="*/ 86 w 119"/>
              <a:gd name="T1" fmla="*/ 65 h 65"/>
              <a:gd name="T2" fmla="*/ 119 w 119"/>
              <a:gd name="T3" fmla="*/ 32 h 65"/>
              <a:gd name="T4" fmla="*/ 86 w 119"/>
              <a:gd name="T5" fmla="*/ 0 h 65"/>
              <a:gd name="T6" fmla="*/ 0 w 119"/>
              <a:gd name="T7" fmla="*/ 0 h 65"/>
              <a:gd name="T8" fmla="*/ 0 60000 65536"/>
              <a:gd name="T9" fmla="*/ 0 60000 65536"/>
              <a:gd name="T10" fmla="*/ 0 60000 65536"/>
              <a:gd name="T11" fmla="*/ 0 60000 65536"/>
              <a:gd name="T12" fmla="*/ 0 w 119"/>
              <a:gd name="T13" fmla="*/ 0 h 65"/>
              <a:gd name="T14" fmla="*/ 119 w 119"/>
              <a:gd name="T15" fmla="*/ 65 h 65"/>
            </a:gdLst>
            <a:ahLst/>
            <a:cxnLst>
              <a:cxn ang="T8">
                <a:pos x="T0" y="T1"/>
              </a:cxn>
              <a:cxn ang="T9">
                <a:pos x="T2" y="T3"/>
              </a:cxn>
              <a:cxn ang="T10">
                <a:pos x="T4" y="T5"/>
              </a:cxn>
              <a:cxn ang="T11">
                <a:pos x="T6" y="T7"/>
              </a:cxn>
            </a:cxnLst>
            <a:rect l="T12" t="T13" r="T14" b="T15"/>
            <a:pathLst>
              <a:path w="119" h="65">
                <a:moveTo>
                  <a:pt x="86" y="65"/>
                </a:moveTo>
                <a:cubicBezTo>
                  <a:pt x="104" y="65"/>
                  <a:pt x="119" y="50"/>
                  <a:pt x="119" y="32"/>
                </a:cubicBezTo>
                <a:cubicBezTo>
                  <a:pt x="119" y="14"/>
                  <a:pt x="104" y="0"/>
                  <a:pt x="86" y="0"/>
                </a:cubicBezTo>
                <a:lnTo>
                  <a:pt x="0" y="0"/>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8" name="Line 650"/>
          <p:cNvSpPr>
            <a:spLocks noChangeShapeType="1"/>
          </p:cNvSpPr>
          <p:nvPr/>
        </p:nvSpPr>
        <p:spPr bwMode="auto">
          <a:xfrm flipH="1">
            <a:off x="8396485" y="3295204"/>
            <a:ext cx="4064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9" name="Line 651"/>
          <p:cNvSpPr>
            <a:spLocks noChangeShapeType="1"/>
          </p:cNvSpPr>
          <p:nvPr/>
        </p:nvSpPr>
        <p:spPr bwMode="auto">
          <a:xfrm flipH="1">
            <a:off x="8396485" y="3436491"/>
            <a:ext cx="37465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0" name="Line 652"/>
          <p:cNvSpPr>
            <a:spLocks noChangeShapeType="1"/>
          </p:cNvSpPr>
          <p:nvPr/>
        </p:nvSpPr>
        <p:spPr bwMode="auto">
          <a:xfrm flipH="1">
            <a:off x="8396485" y="3576191"/>
            <a:ext cx="4064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1" name="Line 656"/>
          <p:cNvSpPr>
            <a:spLocks noChangeShapeType="1"/>
          </p:cNvSpPr>
          <p:nvPr/>
        </p:nvSpPr>
        <p:spPr bwMode="auto">
          <a:xfrm flipH="1">
            <a:off x="7540823" y="3366641"/>
            <a:ext cx="188912"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2" name="Line 657"/>
          <p:cNvSpPr>
            <a:spLocks noChangeShapeType="1"/>
          </p:cNvSpPr>
          <p:nvPr/>
        </p:nvSpPr>
        <p:spPr bwMode="auto">
          <a:xfrm flipH="1">
            <a:off x="7540823" y="3506341"/>
            <a:ext cx="188912"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3" name="Line 658"/>
          <p:cNvSpPr>
            <a:spLocks noChangeShapeType="1"/>
          </p:cNvSpPr>
          <p:nvPr/>
        </p:nvSpPr>
        <p:spPr bwMode="auto">
          <a:xfrm flipH="1">
            <a:off x="6696273" y="3087241"/>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4" name="Line 659"/>
          <p:cNvSpPr>
            <a:spLocks noChangeShapeType="1"/>
          </p:cNvSpPr>
          <p:nvPr/>
        </p:nvSpPr>
        <p:spPr bwMode="auto">
          <a:xfrm flipH="1">
            <a:off x="6696273" y="3193604"/>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5" name="Line 660"/>
          <p:cNvSpPr>
            <a:spLocks noChangeShapeType="1"/>
          </p:cNvSpPr>
          <p:nvPr/>
        </p:nvSpPr>
        <p:spPr bwMode="auto">
          <a:xfrm flipH="1">
            <a:off x="6696273" y="3384104"/>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6" name="Line 661"/>
          <p:cNvSpPr>
            <a:spLocks noChangeShapeType="1"/>
          </p:cNvSpPr>
          <p:nvPr/>
        </p:nvSpPr>
        <p:spPr bwMode="auto">
          <a:xfrm flipH="1">
            <a:off x="6696273" y="3488879"/>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7" name="Line 662"/>
          <p:cNvSpPr>
            <a:spLocks noChangeShapeType="1"/>
          </p:cNvSpPr>
          <p:nvPr/>
        </p:nvSpPr>
        <p:spPr bwMode="auto">
          <a:xfrm flipH="1">
            <a:off x="6696273" y="3674616"/>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8" name="Line 663"/>
          <p:cNvSpPr>
            <a:spLocks noChangeShapeType="1"/>
          </p:cNvSpPr>
          <p:nvPr/>
        </p:nvSpPr>
        <p:spPr bwMode="auto">
          <a:xfrm flipH="1">
            <a:off x="6696273" y="3780979"/>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9" name="Line 674"/>
          <p:cNvSpPr>
            <a:spLocks noChangeShapeType="1"/>
          </p:cNvSpPr>
          <p:nvPr/>
        </p:nvSpPr>
        <p:spPr bwMode="auto">
          <a:xfrm flipH="1">
            <a:off x="6726435" y="4208016"/>
            <a:ext cx="57150"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0" name="Line 675"/>
          <p:cNvSpPr>
            <a:spLocks noChangeShapeType="1"/>
          </p:cNvSpPr>
          <p:nvPr/>
        </p:nvSpPr>
        <p:spPr bwMode="auto">
          <a:xfrm flipH="1">
            <a:off x="6696273" y="5270054"/>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1" name="Line 676"/>
          <p:cNvSpPr>
            <a:spLocks noChangeShapeType="1"/>
          </p:cNvSpPr>
          <p:nvPr/>
        </p:nvSpPr>
        <p:spPr bwMode="auto">
          <a:xfrm flipH="1">
            <a:off x="6696273" y="5365304"/>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2" name="Line 677"/>
          <p:cNvSpPr>
            <a:spLocks noChangeShapeType="1"/>
          </p:cNvSpPr>
          <p:nvPr/>
        </p:nvSpPr>
        <p:spPr bwMode="auto">
          <a:xfrm flipH="1">
            <a:off x="6696273" y="5524054"/>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3" name="Line 678"/>
          <p:cNvSpPr>
            <a:spLocks noChangeShapeType="1"/>
          </p:cNvSpPr>
          <p:nvPr/>
        </p:nvSpPr>
        <p:spPr bwMode="auto">
          <a:xfrm flipH="1">
            <a:off x="6696273" y="5620891"/>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4" name="Line 679"/>
          <p:cNvSpPr>
            <a:spLocks noChangeShapeType="1"/>
          </p:cNvSpPr>
          <p:nvPr/>
        </p:nvSpPr>
        <p:spPr bwMode="auto">
          <a:xfrm flipH="1">
            <a:off x="6696273" y="5770116"/>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5" name="Line 680"/>
          <p:cNvSpPr>
            <a:spLocks noChangeShapeType="1"/>
          </p:cNvSpPr>
          <p:nvPr/>
        </p:nvSpPr>
        <p:spPr bwMode="auto">
          <a:xfrm flipH="1">
            <a:off x="6696273" y="5866954"/>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6" name="Line 681"/>
          <p:cNvSpPr>
            <a:spLocks noChangeShapeType="1"/>
          </p:cNvSpPr>
          <p:nvPr/>
        </p:nvSpPr>
        <p:spPr bwMode="auto">
          <a:xfrm flipH="1">
            <a:off x="6726435" y="4501704"/>
            <a:ext cx="57150"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7" name="Line 682"/>
          <p:cNvSpPr>
            <a:spLocks noChangeShapeType="1"/>
          </p:cNvSpPr>
          <p:nvPr/>
        </p:nvSpPr>
        <p:spPr bwMode="auto">
          <a:xfrm flipH="1">
            <a:off x="6724849" y="4793804"/>
            <a:ext cx="587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8" name="Freeform 683"/>
          <p:cNvSpPr>
            <a:spLocks/>
          </p:cNvSpPr>
          <p:nvPr/>
        </p:nvSpPr>
        <p:spPr bwMode="auto">
          <a:xfrm>
            <a:off x="6696274" y="4168330"/>
            <a:ext cx="52387" cy="77787"/>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9" name="Freeform 684"/>
          <p:cNvSpPr>
            <a:spLocks/>
          </p:cNvSpPr>
          <p:nvPr/>
        </p:nvSpPr>
        <p:spPr bwMode="auto">
          <a:xfrm>
            <a:off x="6696274" y="4462016"/>
            <a:ext cx="52387" cy="77788"/>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0" name="Freeform 685"/>
          <p:cNvSpPr>
            <a:spLocks/>
          </p:cNvSpPr>
          <p:nvPr/>
        </p:nvSpPr>
        <p:spPr bwMode="auto">
          <a:xfrm>
            <a:off x="6696274" y="4755704"/>
            <a:ext cx="52387" cy="76200"/>
          </a:xfrm>
          <a:custGeom>
            <a:avLst/>
            <a:gdLst>
              <a:gd name="T0" fmla="*/ 33 w 33"/>
              <a:gd name="T1" fmla="*/ 48 h 48"/>
              <a:gd name="T2" fmla="*/ 0 w 33"/>
              <a:gd name="T3" fmla="*/ 24 h 48"/>
              <a:gd name="T4" fmla="*/ 33 w 33"/>
              <a:gd name="T5" fmla="*/ 0 h 48"/>
              <a:gd name="T6" fmla="*/ 33 w 33"/>
              <a:gd name="T7" fmla="*/ 48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33" y="48"/>
                </a:moveTo>
                <a:lnTo>
                  <a:pt x="0" y="24"/>
                </a:lnTo>
                <a:lnTo>
                  <a:pt x="33" y="0"/>
                </a:lnTo>
                <a:lnTo>
                  <a:pt x="33" y="4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1" name="Freeform 686"/>
          <p:cNvSpPr>
            <a:spLocks/>
          </p:cNvSpPr>
          <p:nvPr/>
        </p:nvSpPr>
        <p:spPr bwMode="auto">
          <a:xfrm>
            <a:off x="6783586" y="3295204"/>
            <a:ext cx="1719263" cy="912812"/>
          </a:xfrm>
          <a:custGeom>
            <a:avLst/>
            <a:gdLst>
              <a:gd name="T0" fmla="*/ 1083 w 1083"/>
              <a:gd name="T1" fmla="*/ 0 h 575"/>
              <a:gd name="T2" fmla="*/ 1083 w 1083"/>
              <a:gd name="T3" fmla="*/ 575 h 575"/>
              <a:gd name="T4" fmla="*/ 0 w 1083"/>
              <a:gd name="T5" fmla="*/ 575 h 575"/>
              <a:gd name="T6" fmla="*/ 0 60000 65536"/>
              <a:gd name="T7" fmla="*/ 0 60000 65536"/>
              <a:gd name="T8" fmla="*/ 0 60000 65536"/>
              <a:gd name="T9" fmla="*/ 0 w 1083"/>
              <a:gd name="T10" fmla="*/ 0 h 575"/>
              <a:gd name="T11" fmla="*/ 1083 w 1083"/>
              <a:gd name="T12" fmla="*/ 575 h 575"/>
            </a:gdLst>
            <a:ahLst/>
            <a:cxnLst>
              <a:cxn ang="T6">
                <a:pos x="T0" y="T1"/>
              </a:cxn>
              <a:cxn ang="T7">
                <a:pos x="T2" y="T3"/>
              </a:cxn>
              <a:cxn ang="T8">
                <a:pos x="T4" y="T5"/>
              </a:cxn>
            </a:cxnLst>
            <a:rect l="T9" t="T10" r="T11" b="T12"/>
            <a:pathLst>
              <a:path w="1083" h="575">
                <a:moveTo>
                  <a:pt x="1083" y="0"/>
                </a:moveTo>
                <a:lnTo>
                  <a:pt x="1083" y="575"/>
                </a:lnTo>
                <a:lnTo>
                  <a:pt x="0" y="575"/>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2" name="Freeform 693"/>
          <p:cNvSpPr>
            <a:spLocks/>
          </p:cNvSpPr>
          <p:nvPr/>
        </p:nvSpPr>
        <p:spPr bwMode="auto">
          <a:xfrm>
            <a:off x="6783585" y="3436492"/>
            <a:ext cx="1828800" cy="1065213"/>
          </a:xfrm>
          <a:custGeom>
            <a:avLst/>
            <a:gdLst>
              <a:gd name="T0" fmla="*/ 1152 w 1152"/>
              <a:gd name="T1" fmla="*/ 0 h 671"/>
              <a:gd name="T2" fmla="*/ 1152 w 1152"/>
              <a:gd name="T3" fmla="*/ 671 h 671"/>
              <a:gd name="T4" fmla="*/ 0 w 1152"/>
              <a:gd name="T5" fmla="*/ 671 h 671"/>
              <a:gd name="T6" fmla="*/ 0 60000 65536"/>
              <a:gd name="T7" fmla="*/ 0 60000 65536"/>
              <a:gd name="T8" fmla="*/ 0 60000 65536"/>
              <a:gd name="T9" fmla="*/ 0 w 1152"/>
              <a:gd name="T10" fmla="*/ 0 h 671"/>
              <a:gd name="T11" fmla="*/ 1152 w 1152"/>
              <a:gd name="T12" fmla="*/ 671 h 671"/>
            </a:gdLst>
            <a:ahLst/>
            <a:cxnLst>
              <a:cxn ang="T6">
                <a:pos x="T0" y="T1"/>
              </a:cxn>
              <a:cxn ang="T7">
                <a:pos x="T2" y="T3"/>
              </a:cxn>
              <a:cxn ang="T8">
                <a:pos x="T4" y="T5"/>
              </a:cxn>
            </a:cxnLst>
            <a:rect l="T9" t="T10" r="T11" b="T12"/>
            <a:pathLst>
              <a:path w="1152" h="671">
                <a:moveTo>
                  <a:pt x="1152" y="0"/>
                </a:moveTo>
                <a:lnTo>
                  <a:pt x="1152" y="671"/>
                </a:lnTo>
                <a:lnTo>
                  <a:pt x="0" y="671"/>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3" name="Freeform 694"/>
          <p:cNvSpPr>
            <a:spLocks/>
          </p:cNvSpPr>
          <p:nvPr/>
        </p:nvSpPr>
        <p:spPr bwMode="auto">
          <a:xfrm>
            <a:off x="6783586" y="3576192"/>
            <a:ext cx="1928813" cy="1217613"/>
          </a:xfrm>
          <a:custGeom>
            <a:avLst/>
            <a:gdLst>
              <a:gd name="T0" fmla="*/ 1215 w 1215"/>
              <a:gd name="T1" fmla="*/ 0 h 767"/>
              <a:gd name="T2" fmla="*/ 1215 w 1215"/>
              <a:gd name="T3" fmla="*/ 767 h 767"/>
              <a:gd name="T4" fmla="*/ 0 w 1215"/>
              <a:gd name="T5" fmla="*/ 767 h 767"/>
              <a:gd name="T6" fmla="*/ 0 60000 65536"/>
              <a:gd name="T7" fmla="*/ 0 60000 65536"/>
              <a:gd name="T8" fmla="*/ 0 60000 65536"/>
              <a:gd name="T9" fmla="*/ 0 w 1215"/>
              <a:gd name="T10" fmla="*/ 0 h 767"/>
              <a:gd name="T11" fmla="*/ 1215 w 1215"/>
              <a:gd name="T12" fmla="*/ 767 h 767"/>
            </a:gdLst>
            <a:ahLst/>
            <a:cxnLst>
              <a:cxn ang="T6">
                <a:pos x="T0" y="T1"/>
              </a:cxn>
              <a:cxn ang="T7">
                <a:pos x="T2" y="T3"/>
              </a:cxn>
              <a:cxn ang="T8">
                <a:pos x="T4" y="T5"/>
              </a:cxn>
            </a:cxnLst>
            <a:rect l="T9" t="T10" r="T11" b="T12"/>
            <a:pathLst>
              <a:path w="1215" h="767">
                <a:moveTo>
                  <a:pt x="1215" y="0"/>
                </a:moveTo>
                <a:lnTo>
                  <a:pt x="1215" y="767"/>
                </a:lnTo>
                <a:lnTo>
                  <a:pt x="0" y="767"/>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4" name="Line 695"/>
          <p:cNvSpPr>
            <a:spLocks noChangeShapeType="1"/>
          </p:cNvSpPr>
          <p:nvPr/>
        </p:nvSpPr>
        <p:spPr bwMode="auto">
          <a:xfrm>
            <a:off x="9094985" y="3763516"/>
            <a:ext cx="0" cy="1176338"/>
          </a:xfrm>
          <a:prstGeom prst="line">
            <a:avLst/>
          </a:prstGeom>
          <a:noFill/>
          <a:ln w="17463">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5" name="Freeform 696"/>
          <p:cNvSpPr>
            <a:spLocks/>
          </p:cNvSpPr>
          <p:nvPr/>
        </p:nvSpPr>
        <p:spPr bwMode="auto">
          <a:xfrm>
            <a:off x="6783585" y="5501830"/>
            <a:ext cx="1593850" cy="22225"/>
          </a:xfrm>
          <a:custGeom>
            <a:avLst/>
            <a:gdLst>
              <a:gd name="T0" fmla="*/ 1004 w 1004"/>
              <a:gd name="T1" fmla="*/ 0 h 14"/>
              <a:gd name="T2" fmla="*/ 1004 w 1004"/>
              <a:gd name="T3" fmla="*/ 14 h 14"/>
              <a:gd name="T4" fmla="*/ 0 w 1004"/>
              <a:gd name="T5" fmla="*/ 14 h 14"/>
              <a:gd name="T6" fmla="*/ 0 60000 65536"/>
              <a:gd name="T7" fmla="*/ 0 60000 65536"/>
              <a:gd name="T8" fmla="*/ 0 60000 65536"/>
              <a:gd name="T9" fmla="*/ 0 w 1004"/>
              <a:gd name="T10" fmla="*/ 0 h 14"/>
              <a:gd name="T11" fmla="*/ 1004 w 1004"/>
              <a:gd name="T12" fmla="*/ 14 h 14"/>
            </a:gdLst>
            <a:ahLst/>
            <a:cxnLst>
              <a:cxn ang="T6">
                <a:pos x="T0" y="T1"/>
              </a:cxn>
              <a:cxn ang="T7">
                <a:pos x="T2" y="T3"/>
              </a:cxn>
              <a:cxn ang="T8">
                <a:pos x="T4" y="T5"/>
              </a:cxn>
            </a:cxnLst>
            <a:rect l="T9" t="T10" r="T11" b="T12"/>
            <a:pathLst>
              <a:path w="1004" h="14">
                <a:moveTo>
                  <a:pt x="1004" y="0"/>
                </a:moveTo>
                <a:lnTo>
                  <a:pt x="1004" y="14"/>
                </a:lnTo>
                <a:lnTo>
                  <a:pt x="0" y="14"/>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6" name="Freeform 697"/>
          <p:cNvSpPr>
            <a:spLocks/>
          </p:cNvSpPr>
          <p:nvPr/>
        </p:nvSpPr>
        <p:spPr bwMode="auto">
          <a:xfrm>
            <a:off x="6783585" y="5150992"/>
            <a:ext cx="2051050" cy="214313"/>
          </a:xfrm>
          <a:custGeom>
            <a:avLst/>
            <a:gdLst>
              <a:gd name="T0" fmla="*/ 1292 w 1292"/>
              <a:gd name="T1" fmla="*/ 0 h 135"/>
              <a:gd name="T2" fmla="*/ 916 w 1292"/>
              <a:gd name="T3" fmla="*/ 0 h 135"/>
              <a:gd name="T4" fmla="*/ 916 w 1292"/>
              <a:gd name="T5" fmla="*/ 135 h 135"/>
              <a:gd name="T6" fmla="*/ 0 w 1292"/>
              <a:gd name="T7" fmla="*/ 135 h 135"/>
              <a:gd name="T8" fmla="*/ 0 60000 65536"/>
              <a:gd name="T9" fmla="*/ 0 60000 65536"/>
              <a:gd name="T10" fmla="*/ 0 60000 65536"/>
              <a:gd name="T11" fmla="*/ 0 60000 65536"/>
              <a:gd name="T12" fmla="*/ 0 w 1292"/>
              <a:gd name="T13" fmla="*/ 0 h 135"/>
              <a:gd name="T14" fmla="*/ 1292 w 1292"/>
              <a:gd name="T15" fmla="*/ 135 h 135"/>
            </a:gdLst>
            <a:ahLst/>
            <a:cxnLst>
              <a:cxn ang="T8">
                <a:pos x="T0" y="T1"/>
              </a:cxn>
              <a:cxn ang="T9">
                <a:pos x="T2" y="T3"/>
              </a:cxn>
              <a:cxn ang="T10">
                <a:pos x="T4" y="T5"/>
              </a:cxn>
              <a:cxn ang="T11">
                <a:pos x="T6" y="T7"/>
              </a:cxn>
            </a:cxnLst>
            <a:rect l="T12" t="T13" r="T14" b="T15"/>
            <a:pathLst>
              <a:path w="1292" h="135">
                <a:moveTo>
                  <a:pt x="1292" y="0"/>
                </a:moveTo>
                <a:lnTo>
                  <a:pt x="916" y="0"/>
                </a:lnTo>
                <a:lnTo>
                  <a:pt x="916" y="135"/>
                </a:lnTo>
                <a:lnTo>
                  <a:pt x="0" y="135"/>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7" name="Freeform 698"/>
          <p:cNvSpPr>
            <a:spLocks/>
          </p:cNvSpPr>
          <p:nvPr/>
        </p:nvSpPr>
        <p:spPr bwMode="auto">
          <a:xfrm>
            <a:off x="6783585" y="4950966"/>
            <a:ext cx="2051050" cy="319088"/>
          </a:xfrm>
          <a:custGeom>
            <a:avLst/>
            <a:gdLst>
              <a:gd name="T0" fmla="*/ 1292 w 1292"/>
              <a:gd name="T1" fmla="*/ 0 h 201"/>
              <a:gd name="T2" fmla="*/ 849 w 1292"/>
              <a:gd name="T3" fmla="*/ 0 h 201"/>
              <a:gd name="T4" fmla="*/ 849 w 1292"/>
              <a:gd name="T5" fmla="*/ 201 h 201"/>
              <a:gd name="T6" fmla="*/ 0 w 1292"/>
              <a:gd name="T7" fmla="*/ 201 h 201"/>
              <a:gd name="T8" fmla="*/ 0 60000 65536"/>
              <a:gd name="T9" fmla="*/ 0 60000 65536"/>
              <a:gd name="T10" fmla="*/ 0 60000 65536"/>
              <a:gd name="T11" fmla="*/ 0 60000 65536"/>
              <a:gd name="T12" fmla="*/ 0 w 1292"/>
              <a:gd name="T13" fmla="*/ 0 h 201"/>
              <a:gd name="T14" fmla="*/ 1292 w 1292"/>
              <a:gd name="T15" fmla="*/ 201 h 201"/>
            </a:gdLst>
            <a:ahLst/>
            <a:cxnLst>
              <a:cxn ang="T8">
                <a:pos x="T0" y="T1"/>
              </a:cxn>
              <a:cxn ang="T9">
                <a:pos x="T2" y="T3"/>
              </a:cxn>
              <a:cxn ang="T10">
                <a:pos x="T4" y="T5"/>
              </a:cxn>
              <a:cxn ang="T11">
                <a:pos x="T6" y="T7"/>
              </a:cxn>
            </a:cxnLst>
            <a:rect l="T12" t="T13" r="T14" b="T15"/>
            <a:pathLst>
              <a:path w="1292" h="201">
                <a:moveTo>
                  <a:pt x="1292" y="0"/>
                </a:moveTo>
                <a:lnTo>
                  <a:pt x="849" y="0"/>
                </a:lnTo>
                <a:lnTo>
                  <a:pt x="849" y="201"/>
                </a:lnTo>
                <a:lnTo>
                  <a:pt x="0" y="201"/>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8" name="Freeform 699"/>
          <p:cNvSpPr>
            <a:spLocks/>
          </p:cNvSpPr>
          <p:nvPr/>
        </p:nvSpPr>
        <p:spPr bwMode="auto">
          <a:xfrm>
            <a:off x="6783586" y="5501829"/>
            <a:ext cx="1793875" cy="119062"/>
          </a:xfrm>
          <a:custGeom>
            <a:avLst/>
            <a:gdLst>
              <a:gd name="T0" fmla="*/ 1130 w 1130"/>
              <a:gd name="T1" fmla="*/ 0 h 75"/>
              <a:gd name="T2" fmla="*/ 1130 w 1130"/>
              <a:gd name="T3" fmla="*/ 75 h 75"/>
              <a:gd name="T4" fmla="*/ 0 w 1130"/>
              <a:gd name="T5" fmla="*/ 75 h 75"/>
              <a:gd name="T6" fmla="*/ 0 60000 65536"/>
              <a:gd name="T7" fmla="*/ 0 60000 65536"/>
              <a:gd name="T8" fmla="*/ 0 60000 65536"/>
              <a:gd name="T9" fmla="*/ 0 w 1130"/>
              <a:gd name="T10" fmla="*/ 0 h 75"/>
              <a:gd name="T11" fmla="*/ 1130 w 1130"/>
              <a:gd name="T12" fmla="*/ 75 h 75"/>
            </a:gdLst>
            <a:ahLst/>
            <a:cxnLst>
              <a:cxn ang="T6">
                <a:pos x="T0" y="T1"/>
              </a:cxn>
              <a:cxn ang="T7">
                <a:pos x="T2" y="T3"/>
              </a:cxn>
              <a:cxn ang="T8">
                <a:pos x="T4" y="T5"/>
              </a:cxn>
            </a:cxnLst>
            <a:rect l="T9" t="T10" r="T11" b="T12"/>
            <a:pathLst>
              <a:path w="1130" h="75">
                <a:moveTo>
                  <a:pt x="1130" y="0"/>
                </a:moveTo>
                <a:lnTo>
                  <a:pt x="1130" y="75"/>
                </a:lnTo>
                <a:lnTo>
                  <a:pt x="0" y="75"/>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9" name="Line 700"/>
          <p:cNvSpPr>
            <a:spLocks noChangeShapeType="1"/>
          </p:cNvSpPr>
          <p:nvPr/>
        </p:nvSpPr>
        <p:spPr bwMode="auto">
          <a:xfrm flipH="1">
            <a:off x="6783585" y="5866954"/>
            <a:ext cx="20574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0" name="Line 701"/>
          <p:cNvSpPr>
            <a:spLocks noChangeShapeType="1"/>
          </p:cNvSpPr>
          <p:nvPr/>
        </p:nvSpPr>
        <p:spPr bwMode="auto">
          <a:xfrm flipH="1">
            <a:off x="6783586" y="5770116"/>
            <a:ext cx="1890713"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1" name="Freeform 704"/>
          <p:cNvSpPr>
            <a:spLocks noEditPoints="1"/>
          </p:cNvSpPr>
          <p:nvPr/>
        </p:nvSpPr>
        <p:spPr bwMode="auto">
          <a:xfrm>
            <a:off x="8826699" y="3271392"/>
            <a:ext cx="536575" cy="328613"/>
          </a:xfrm>
          <a:custGeom>
            <a:avLst/>
            <a:gdLst>
              <a:gd name="T0" fmla="*/ 0 w 338"/>
              <a:gd name="T1" fmla="*/ 201 h 207"/>
              <a:gd name="T2" fmla="*/ 26 w 338"/>
              <a:gd name="T3" fmla="*/ 185 h 207"/>
              <a:gd name="T4" fmla="*/ 30 w 338"/>
              <a:gd name="T5" fmla="*/ 191 h 207"/>
              <a:gd name="T6" fmla="*/ 4 w 338"/>
              <a:gd name="T7" fmla="*/ 207 h 207"/>
              <a:gd name="T8" fmla="*/ 0 w 338"/>
              <a:gd name="T9" fmla="*/ 201 h 207"/>
              <a:gd name="T10" fmla="*/ 40 w 338"/>
              <a:gd name="T11" fmla="*/ 177 h 207"/>
              <a:gd name="T12" fmla="*/ 67 w 338"/>
              <a:gd name="T13" fmla="*/ 161 h 207"/>
              <a:gd name="T14" fmla="*/ 71 w 338"/>
              <a:gd name="T15" fmla="*/ 167 h 207"/>
              <a:gd name="T16" fmla="*/ 44 w 338"/>
              <a:gd name="T17" fmla="*/ 184 h 207"/>
              <a:gd name="T18" fmla="*/ 40 w 338"/>
              <a:gd name="T19" fmla="*/ 177 h 207"/>
              <a:gd name="T20" fmla="*/ 80 w 338"/>
              <a:gd name="T21" fmla="*/ 152 h 207"/>
              <a:gd name="T22" fmla="*/ 107 w 338"/>
              <a:gd name="T23" fmla="*/ 137 h 207"/>
              <a:gd name="T24" fmla="*/ 111 w 338"/>
              <a:gd name="T25" fmla="*/ 143 h 207"/>
              <a:gd name="T26" fmla="*/ 84 w 338"/>
              <a:gd name="T27" fmla="*/ 159 h 207"/>
              <a:gd name="T28" fmla="*/ 80 w 338"/>
              <a:gd name="T29" fmla="*/ 152 h 207"/>
              <a:gd name="T30" fmla="*/ 120 w 338"/>
              <a:gd name="T31" fmla="*/ 129 h 207"/>
              <a:gd name="T32" fmla="*/ 147 w 338"/>
              <a:gd name="T33" fmla="*/ 112 h 207"/>
              <a:gd name="T34" fmla="*/ 151 w 338"/>
              <a:gd name="T35" fmla="*/ 119 h 207"/>
              <a:gd name="T36" fmla="*/ 124 w 338"/>
              <a:gd name="T37" fmla="*/ 135 h 207"/>
              <a:gd name="T38" fmla="*/ 120 w 338"/>
              <a:gd name="T39" fmla="*/ 129 h 207"/>
              <a:gd name="T40" fmla="*/ 160 w 338"/>
              <a:gd name="T41" fmla="*/ 105 h 207"/>
              <a:gd name="T42" fmla="*/ 187 w 338"/>
              <a:gd name="T43" fmla="*/ 89 h 207"/>
              <a:gd name="T44" fmla="*/ 191 w 338"/>
              <a:gd name="T45" fmla="*/ 95 h 207"/>
              <a:gd name="T46" fmla="*/ 164 w 338"/>
              <a:gd name="T47" fmla="*/ 111 h 207"/>
              <a:gd name="T48" fmla="*/ 160 w 338"/>
              <a:gd name="T49" fmla="*/ 105 h 207"/>
              <a:gd name="T50" fmla="*/ 200 w 338"/>
              <a:gd name="T51" fmla="*/ 80 h 207"/>
              <a:gd name="T52" fmla="*/ 227 w 338"/>
              <a:gd name="T53" fmla="*/ 65 h 207"/>
              <a:gd name="T54" fmla="*/ 231 w 338"/>
              <a:gd name="T55" fmla="*/ 71 h 207"/>
              <a:gd name="T56" fmla="*/ 204 w 338"/>
              <a:gd name="T57" fmla="*/ 87 h 207"/>
              <a:gd name="T58" fmla="*/ 200 w 338"/>
              <a:gd name="T59" fmla="*/ 80 h 207"/>
              <a:gd name="T60" fmla="*/ 240 w 338"/>
              <a:gd name="T61" fmla="*/ 56 h 207"/>
              <a:gd name="T62" fmla="*/ 267 w 338"/>
              <a:gd name="T63" fmla="*/ 40 h 207"/>
              <a:gd name="T64" fmla="*/ 272 w 338"/>
              <a:gd name="T65" fmla="*/ 47 h 207"/>
              <a:gd name="T66" fmla="*/ 245 w 338"/>
              <a:gd name="T67" fmla="*/ 63 h 207"/>
              <a:gd name="T68" fmla="*/ 240 w 338"/>
              <a:gd name="T69" fmla="*/ 56 h 207"/>
              <a:gd name="T70" fmla="*/ 281 w 338"/>
              <a:gd name="T71" fmla="*/ 32 h 207"/>
              <a:gd name="T72" fmla="*/ 308 w 338"/>
              <a:gd name="T73" fmla="*/ 16 h 207"/>
              <a:gd name="T74" fmla="*/ 312 w 338"/>
              <a:gd name="T75" fmla="*/ 23 h 207"/>
              <a:gd name="T76" fmla="*/ 285 w 338"/>
              <a:gd name="T77" fmla="*/ 39 h 207"/>
              <a:gd name="T78" fmla="*/ 281 w 338"/>
              <a:gd name="T79" fmla="*/ 32 h 207"/>
              <a:gd name="T80" fmla="*/ 321 w 338"/>
              <a:gd name="T81" fmla="*/ 9 h 207"/>
              <a:gd name="T82" fmla="*/ 334 w 338"/>
              <a:gd name="T83" fmla="*/ 0 h 207"/>
              <a:gd name="T84" fmla="*/ 338 w 338"/>
              <a:gd name="T85" fmla="*/ 7 h 207"/>
              <a:gd name="T86" fmla="*/ 325 w 338"/>
              <a:gd name="T87" fmla="*/ 15 h 207"/>
              <a:gd name="T88" fmla="*/ 321 w 338"/>
              <a:gd name="T89" fmla="*/ 9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8"/>
              <a:gd name="T136" fmla="*/ 0 h 207"/>
              <a:gd name="T137" fmla="*/ 338 w 338"/>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8" h="207">
                <a:moveTo>
                  <a:pt x="0" y="201"/>
                </a:moveTo>
                <a:lnTo>
                  <a:pt x="26" y="185"/>
                </a:lnTo>
                <a:lnTo>
                  <a:pt x="30" y="191"/>
                </a:lnTo>
                <a:lnTo>
                  <a:pt x="4" y="207"/>
                </a:lnTo>
                <a:lnTo>
                  <a:pt x="0" y="201"/>
                </a:lnTo>
                <a:close/>
                <a:moveTo>
                  <a:pt x="40" y="177"/>
                </a:moveTo>
                <a:lnTo>
                  <a:pt x="67" y="161"/>
                </a:lnTo>
                <a:lnTo>
                  <a:pt x="71" y="167"/>
                </a:lnTo>
                <a:lnTo>
                  <a:pt x="44" y="184"/>
                </a:lnTo>
                <a:lnTo>
                  <a:pt x="40" y="177"/>
                </a:lnTo>
                <a:close/>
                <a:moveTo>
                  <a:pt x="80" y="152"/>
                </a:moveTo>
                <a:lnTo>
                  <a:pt x="107" y="137"/>
                </a:lnTo>
                <a:lnTo>
                  <a:pt x="111" y="143"/>
                </a:lnTo>
                <a:lnTo>
                  <a:pt x="84" y="159"/>
                </a:lnTo>
                <a:lnTo>
                  <a:pt x="80" y="152"/>
                </a:lnTo>
                <a:close/>
                <a:moveTo>
                  <a:pt x="120" y="129"/>
                </a:moveTo>
                <a:lnTo>
                  <a:pt x="147" y="112"/>
                </a:lnTo>
                <a:lnTo>
                  <a:pt x="151" y="119"/>
                </a:lnTo>
                <a:lnTo>
                  <a:pt x="124" y="135"/>
                </a:lnTo>
                <a:lnTo>
                  <a:pt x="120" y="129"/>
                </a:lnTo>
                <a:close/>
                <a:moveTo>
                  <a:pt x="160" y="105"/>
                </a:moveTo>
                <a:lnTo>
                  <a:pt x="187" y="89"/>
                </a:lnTo>
                <a:lnTo>
                  <a:pt x="191" y="95"/>
                </a:lnTo>
                <a:lnTo>
                  <a:pt x="164" y="111"/>
                </a:lnTo>
                <a:lnTo>
                  <a:pt x="160" y="105"/>
                </a:lnTo>
                <a:close/>
                <a:moveTo>
                  <a:pt x="200" y="80"/>
                </a:moveTo>
                <a:lnTo>
                  <a:pt x="227" y="65"/>
                </a:lnTo>
                <a:lnTo>
                  <a:pt x="231" y="71"/>
                </a:lnTo>
                <a:lnTo>
                  <a:pt x="204" y="87"/>
                </a:lnTo>
                <a:lnTo>
                  <a:pt x="200" y="80"/>
                </a:lnTo>
                <a:close/>
                <a:moveTo>
                  <a:pt x="240" y="56"/>
                </a:moveTo>
                <a:lnTo>
                  <a:pt x="267" y="40"/>
                </a:lnTo>
                <a:lnTo>
                  <a:pt x="272" y="47"/>
                </a:lnTo>
                <a:lnTo>
                  <a:pt x="245" y="63"/>
                </a:lnTo>
                <a:lnTo>
                  <a:pt x="240" y="56"/>
                </a:lnTo>
                <a:close/>
                <a:moveTo>
                  <a:pt x="281" y="32"/>
                </a:moveTo>
                <a:lnTo>
                  <a:pt x="308" y="16"/>
                </a:lnTo>
                <a:lnTo>
                  <a:pt x="312" y="23"/>
                </a:lnTo>
                <a:lnTo>
                  <a:pt x="285" y="39"/>
                </a:lnTo>
                <a:lnTo>
                  <a:pt x="281" y="32"/>
                </a:lnTo>
                <a:close/>
                <a:moveTo>
                  <a:pt x="321" y="9"/>
                </a:moveTo>
                <a:lnTo>
                  <a:pt x="334" y="0"/>
                </a:lnTo>
                <a:lnTo>
                  <a:pt x="338" y="7"/>
                </a:lnTo>
                <a:lnTo>
                  <a:pt x="325" y="15"/>
                </a:lnTo>
                <a:lnTo>
                  <a:pt x="321" y="9"/>
                </a:lnTo>
                <a:close/>
              </a:path>
            </a:pathLst>
          </a:custGeom>
          <a:solidFill>
            <a:srgbClr val="000000"/>
          </a:solidFill>
          <a:ln w="12700" cap="flat">
            <a:noFill/>
            <a:prstDash val="solid"/>
            <a:bevel/>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2" name="Freeform 705"/>
          <p:cNvSpPr>
            <a:spLocks noEditPoints="1"/>
          </p:cNvSpPr>
          <p:nvPr/>
        </p:nvSpPr>
        <p:spPr bwMode="auto">
          <a:xfrm>
            <a:off x="8826699" y="3271392"/>
            <a:ext cx="536575" cy="328613"/>
          </a:xfrm>
          <a:custGeom>
            <a:avLst/>
            <a:gdLst>
              <a:gd name="T0" fmla="*/ 4 w 338"/>
              <a:gd name="T1" fmla="*/ 0 h 207"/>
              <a:gd name="T2" fmla="*/ 30 w 338"/>
              <a:gd name="T3" fmla="*/ 16 h 207"/>
              <a:gd name="T4" fmla="*/ 26 w 338"/>
              <a:gd name="T5" fmla="*/ 23 h 207"/>
              <a:gd name="T6" fmla="*/ 0 w 338"/>
              <a:gd name="T7" fmla="*/ 7 h 207"/>
              <a:gd name="T8" fmla="*/ 4 w 338"/>
              <a:gd name="T9" fmla="*/ 0 h 207"/>
              <a:gd name="T10" fmla="*/ 44 w 338"/>
              <a:gd name="T11" fmla="*/ 24 h 207"/>
              <a:gd name="T12" fmla="*/ 71 w 338"/>
              <a:gd name="T13" fmla="*/ 40 h 207"/>
              <a:gd name="T14" fmla="*/ 67 w 338"/>
              <a:gd name="T15" fmla="*/ 47 h 207"/>
              <a:gd name="T16" fmla="*/ 40 w 338"/>
              <a:gd name="T17" fmla="*/ 31 h 207"/>
              <a:gd name="T18" fmla="*/ 44 w 338"/>
              <a:gd name="T19" fmla="*/ 24 h 207"/>
              <a:gd name="T20" fmla="*/ 84 w 338"/>
              <a:gd name="T21" fmla="*/ 49 h 207"/>
              <a:gd name="T22" fmla="*/ 111 w 338"/>
              <a:gd name="T23" fmla="*/ 64 h 207"/>
              <a:gd name="T24" fmla="*/ 107 w 338"/>
              <a:gd name="T25" fmla="*/ 71 h 207"/>
              <a:gd name="T26" fmla="*/ 80 w 338"/>
              <a:gd name="T27" fmla="*/ 55 h 207"/>
              <a:gd name="T28" fmla="*/ 84 w 338"/>
              <a:gd name="T29" fmla="*/ 49 h 207"/>
              <a:gd name="T30" fmla="*/ 124 w 338"/>
              <a:gd name="T31" fmla="*/ 72 h 207"/>
              <a:gd name="T32" fmla="*/ 151 w 338"/>
              <a:gd name="T33" fmla="*/ 89 h 207"/>
              <a:gd name="T34" fmla="*/ 147 w 338"/>
              <a:gd name="T35" fmla="*/ 95 h 207"/>
              <a:gd name="T36" fmla="*/ 120 w 338"/>
              <a:gd name="T37" fmla="*/ 79 h 207"/>
              <a:gd name="T38" fmla="*/ 124 w 338"/>
              <a:gd name="T39" fmla="*/ 72 h 207"/>
              <a:gd name="T40" fmla="*/ 164 w 338"/>
              <a:gd name="T41" fmla="*/ 96 h 207"/>
              <a:gd name="T42" fmla="*/ 191 w 338"/>
              <a:gd name="T43" fmla="*/ 112 h 207"/>
              <a:gd name="T44" fmla="*/ 187 w 338"/>
              <a:gd name="T45" fmla="*/ 119 h 207"/>
              <a:gd name="T46" fmla="*/ 160 w 338"/>
              <a:gd name="T47" fmla="*/ 103 h 207"/>
              <a:gd name="T48" fmla="*/ 164 w 338"/>
              <a:gd name="T49" fmla="*/ 96 h 207"/>
              <a:gd name="T50" fmla="*/ 204 w 338"/>
              <a:gd name="T51" fmla="*/ 121 h 207"/>
              <a:gd name="T52" fmla="*/ 231 w 338"/>
              <a:gd name="T53" fmla="*/ 136 h 207"/>
              <a:gd name="T54" fmla="*/ 227 w 338"/>
              <a:gd name="T55" fmla="*/ 143 h 207"/>
              <a:gd name="T56" fmla="*/ 200 w 338"/>
              <a:gd name="T57" fmla="*/ 127 h 207"/>
              <a:gd name="T58" fmla="*/ 204 w 338"/>
              <a:gd name="T59" fmla="*/ 121 h 207"/>
              <a:gd name="T60" fmla="*/ 245 w 338"/>
              <a:gd name="T61" fmla="*/ 145 h 207"/>
              <a:gd name="T62" fmla="*/ 272 w 338"/>
              <a:gd name="T63" fmla="*/ 161 h 207"/>
              <a:gd name="T64" fmla="*/ 267 w 338"/>
              <a:gd name="T65" fmla="*/ 167 h 207"/>
              <a:gd name="T66" fmla="*/ 240 w 338"/>
              <a:gd name="T67" fmla="*/ 151 h 207"/>
              <a:gd name="T68" fmla="*/ 245 w 338"/>
              <a:gd name="T69" fmla="*/ 145 h 207"/>
              <a:gd name="T70" fmla="*/ 285 w 338"/>
              <a:gd name="T71" fmla="*/ 168 h 207"/>
              <a:gd name="T72" fmla="*/ 312 w 338"/>
              <a:gd name="T73" fmla="*/ 185 h 207"/>
              <a:gd name="T74" fmla="*/ 308 w 338"/>
              <a:gd name="T75" fmla="*/ 191 h 207"/>
              <a:gd name="T76" fmla="*/ 281 w 338"/>
              <a:gd name="T77" fmla="*/ 175 h 207"/>
              <a:gd name="T78" fmla="*/ 285 w 338"/>
              <a:gd name="T79" fmla="*/ 168 h 207"/>
              <a:gd name="T80" fmla="*/ 325 w 338"/>
              <a:gd name="T81" fmla="*/ 193 h 207"/>
              <a:gd name="T82" fmla="*/ 338 w 338"/>
              <a:gd name="T83" fmla="*/ 201 h 207"/>
              <a:gd name="T84" fmla="*/ 334 w 338"/>
              <a:gd name="T85" fmla="*/ 207 h 207"/>
              <a:gd name="T86" fmla="*/ 321 w 338"/>
              <a:gd name="T87" fmla="*/ 199 h 207"/>
              <a:gd name="T88" fmla="*/ 325 w 338"/>
              <a:gd name="T89" fmla="*/ 193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8"/>
              <a:gd name="T136" fmla="*/ 0 h 207"/>
              <a:gd name="T137" fmla="*/ 338 w 338"/>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8" h="207">
                <a:moveTo>
                  <a:pt x="4" y="0"/>
                </a:moveTo>
                <a:lnTo>
                  <a:pt x="30" y="16"/>
                </a:lnTo>
                <a:lnTo>
                  <a:pt x="26" y="23"/>
                </a:lnTo>
                <a:lnTo>
                  <a:pt x="0" y="7"/>
                </a:lnTo>
                <a:lnTo>
                  <a:pt x="4" y="0"/>
                </a:lnTo>
                <a:close/>
                <a:moveTo>
                  <a:pt x="44" y="24"/>
                </a:moveTo>
                <a:lnTo>
                  <a:pt x="71" y="40"/>
                </a:lnTo>
                <a:lnTo>
                  <a:pt x="67" y="47"/>
                </a:lnTo>
                <a:lnTo>
                  <a:pt x="40" y="31"/>
                </a:lnTo>
                <a:lnTo>
                  <a:pt x="44" y="24"/>
                </a:lnTo>
                <a:close/>
                <a:moveTo>
                  <a:pt x="84" y="49"/>
                </a:moveTo>
                <a:lnTo>
                  <a:pt x="111" y="64"/>
                </a:lnTo>
                <a:lnTo>
                  <a:pt x="107" y="71"/>
                </a:lnTo>
                <a:lnTo>
                  <a:pt x="80" y="55"/>
                </a:lnTo>
                <a:lnTo>
                  <a:pt x="84" y="49"/>
                </a:lnTo>
                <a:close/>
                <a:moveTo>
                  <a:pt x="124" y="72"/>
                </a:moveTo>
                <a:lnTo>
                  <a:pt x="151" y="89"/>
                </a:lnTo>
                <a:lnTo>
                  <a:pt x="147" y="95"/>
                </a:lnTo>
                <a:lnTo>
                  <a:pt x="120" y="79"/>
                </a:lnTo>
                <a:lnTo>
                  <a:pt x="124" y="72"/>
                </a:lnTo>
                <a:close/>
                <a:moveTo>
                  <a:pt x="164" y="96"/>
                </a:moveTo>
                <a:lnTo>
                  <a:pt x="191" y="112"/>
                </a:lnTo>
                <a:lnTo>
                  <a:pt x="187" y="119"/>
                </a:lnTo>
                <a:lnTo>
                  <a:pt x="160" y="103"/>
                </a:lnTo>
                <a:lnTo>
                  <a:pt x="164" y="96"/>
                </a:lnTo>
                <a:close/>
                <a:moveTo>
                  <a:pt x="204" y="121"/>
                </a:moveTo>
                <a:lnTo>
                  <a:pt x="231" y="136"/>
                </a:lnTo>
                <a:lnTo>
                  <a:pt x="227" y="143"/>
                </a:lnTo>
                <a:lnTo>
                  <a:pt x="200" y="127"/>
                </a:lnTo>
                <a:lnTo>
                  <a:pt x="204" y="121"/>
                </a:lnTo>
                <a:close/>
                <a:moveTo>
                  <a:pt x="245" y="145"/>
                </a:moveTo>
                <a:lnTo>
                  <a:pt x="272" y="161"/>
                </a:lnTo>
                <a:lnTo>
                  <a:pt x="267" y="167"/>
                </a:lnTo>
                <a:lnTo>
                  <a:pt x="240" y="151"/>
                </a:lnTo>
                <a:lnTo>
                  <a:pt x="245" y="145"/>
                </a:lnTo>
                <a:close/>
                <a:moveTo>
                  <a:pt x="285" y="168"/>
                </a:moveTo>
                <a:lnTo>
                  <a:pt x="312" y="185"/>
                </a:lnTo>
                <a:lnTo>
                  <a:pt x="308" y="191"/>
                </a:lnTo>
                <a:lnTo>
                  <a:pt x="281" y="175"/>
                </a:lnTo>
                <a:lnTo>
                  <a:pt x="285" y="168"/>
                </a:lnTo>
                <a:close/>
                <a:moveTo>
                  <a:pt x="325" y="193"/>
                </a:moveTo>
                <a:lnTo>
                  <a:pt x="338" y="201"/>
                </a:lnTo>
                <a:lnTo>
                  <a:pt x="334" y="207"/>
                </a:lnTo>
                <a:lnTo>
                  <a:pt x="321" y="199"/>
                </a:lnTo>
                <a:lnTo>
                  <a:pt x="325" y="193"/>
                </a:lnTo>
                <a:close/>
              </a:path>
            </a:pathLst>
          </a:custGeom>
          <a:solidFill>
            <a:srgbClr val="000000"/>
          </a:solidFill>
          <a:ln w="12700" cap="flat">
            <a:noFill/>
            <a:prstDash val="solid"/>
            <a:bevel/>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3" name="Freeform 706"/>
          <p:cNvSpPr>
            <a:spLocks noEditPoints="1"/>
          </p:cNvSpPr>
          <p:nvPr/>
        </p:nvSpPr>
        <p:spPr bwMode="auto">
          <a:xfrm>
            <a:off x="9088635" y="3126930"/>
            <a:ext cx="12700" cy="619125"/>
          </a:xfrm>
          <a:custGeom>
            <a:avLst/>
            <a:gdLst>
              <a:gd name="T0" fmla="*/ 8 w 8"/>
              <a:gd name="T1" fmla="*/ 0 h 390"/>
              <a:gd name="T2" fmla="*/ 8 w 8"/>
              <a:gd name="T3" fmla="*/ 31 h 390"/>
              <a:gd name="T4" fmla="*/ 0 w 8"/>
              <a:gd name="T5" fmla="*/ 31 h 390"/>
              <a:gd name="T6" fmla="*/ 0 w 8"/>
              <a:gd name="T7" fmla="*/ 0 h 390"/>
              <a:gd name="T8" fmla="*/ 8 w 8"/>
              <a:gd name="T9" fmla="*/ 0 h 390"/>
              <a:gd name="T10" fmla="*/ 8 w 8"/>
              <a:gd name="T11" fmla="*/ 47 h 390"/>
              <a:gd name="T12" fmla="*/ 8 w 8"/>
              <a:gd name="T13" fmla="*/ 78 h 390"/>
              <a:gd name="T14" fmla="*/ 0 w 8"/>
              <a:gd name="T15" fmla="*/ 78 h 390"/>
              <a:gd name="T16" fmla="*/ 0 w 8"/>
              <a:gd name="T17" fmla="*/ 47 h 390"/>
              <a:gd name="T18" fmla="*/ 8 w 8"/>
              <a:gd name="T19" fmla="*/ 47 h 390"/>
              <a:gd name="T20" fmla="*/ 8 w 8"/>
              <a:gd name="T21" fmla="*/ 94 h 390"/>
              <a:gd name="T22" fmla="*/ 8 w 8"/>
              <a:gd name="T23" fmla="*/ 125 h 390"/>
              <a:gd name="T24" fmla="*/ 0 w 8"/>
              <a:gd name="T25" fmla="*/ 125 h 390"/>
              <a:gd name="T26" fmla="*/ 0 w 8"/>
              <a:gd name="T27" fmla="*/ 94 h 390"/>
              <a:gd name="T28" fmla="*/ 8 w 8"/>
              <a:gd name="T29" fmla="*/ 94 h 390"/>
              <a:gd name="T30" fmla="*/ 8 w 8"/>
              <a:gd name="T31" fmla="*/ 141 h 390"/>
              <a:gd name="T32" fmla="*/ 8 w 8"/>
              <a:gd name="T33" fmla="*/ 172 h 390"/>
              <a:gd name="T34" fmla="*/ 0 w 8"/>
              <a:gd name="T35" fmla="*/ 172 h 390"/>
              <a:gd name="T36" fmla="*/ 0 w 8"/>
              <a:gd name="T37" fmla="*/ 141 h 390"/>
              <a:gd name="T38" fmla="*/ 8 w 8"/>
              <a:gd name="T39" fmla="*/ 141 h 390"/>
              <a:gd name="T40" fmla="*/ 8 w 8"/>
              <a:gd name="T41" fmla="*/ 187 h 390"/>
              <a:gd name="T42" fmla="*/ 8 w 8"/>
              <a:gd name="T43" fmla="*/ 219 h 390"/>
              <a:gd name="T44" fmla="*/ 0 w 8"/>
              <a:gd name="T45" fmla="*/ 219 h 390"/>
              <a:gd name="T46" fmla="*/ 0 w 8"/>
              <a:gd name="T47" fmla="*/ 187 h 390"/>
              <a:gd name="T48" fmla="*/ 8 w 8"/>
              <a:gd name="T49" fmla="*/ 187 h 390"/>
              <a:gd name="T50" fmla="*/ 8 w 8"/>
              <a:gd name="T51" fmla="*/ 234 h 390"/>
              <a:gd name="T52" fmla="*/ 8 w 8"/>
              <a:gd name="T53" fmla="*/ 265 h 390"/>
              <a:gd name="T54" fmla="*/ 0 w 8"/>
              <a:gd name="T55" fmla="*/ 265 h 390"/>
              <a:gd name="T56" fmla="*/ 0 w 8"/>
              <a:gd name="T57" fmla="*/ 234 h 390"/>
              <a:gd name="T58" fmla="*/ 8 w 8"/>
              <a:gd name="T59" fmla="*/ 234 h 390"/>
              <a:gd name="T60" fmla="*/ 8 w 8"/>
              <a:gd name="T61" fmla="*/ 281 h 390"/>
              <a:gd name="T62" fmla="*/ 8 w 8"/>
              <a:gd name="T63" fmla="*/ 312 h 390"/>
              <a:gd name="T64" fmla="*/ 0 w 8"/>
              <a:gd name="T65" fmla="*/ 312 h 390"/>
              <a:gd name="T66" fmla="*/ 0 w 8"/>
              <a:gd name="T67" fmla="*/ 281 h 390"/>
              <a:gd name="T68" fmla="*/ 8 w 8"/>
              <a:gd name="T69" fmla="*/ 281 h 390"/>
              <a:gd name="T70" fmla="*/ 8 w 8"/>
              <a:gd name="T71" fmla="*/ 328 h 390"/>
              <a:gd name="T72" fmla="*/ 8 w 8"/>
              <a:gd name="T73" fmla="*/ 359 h 390"/>
              <a:gd name="T74" fmla="*/ 0 w 8"/>
              <a:gd name="T75" fmla="*/ 359 h 390"/>
              <a:gd name="T76" fmla="*/ 0 w 8"/>
              <a:gd name="T77" fmla="*/ 328 h 390"/>
              <a:gd name="T78" fmla="*/ 8 w 8"/>
              <a:gd name="T79" fmla="*/ 328 h 390"/>
              <a:gd name="T80" fmla="*/ 8 w 8"/>
              <a:gd name="T81" fmla="*/ 374 h 390"/>
              <a:gd name="T82" fmla="*/ 8 w 8"/>
              <a:gd name="T83" fmla="*/ 390 h 390"/>
              <a:gd name="T84" fmla="*/ 0 w 8"/>
              <a:gd name="T85" fmla="*/ 390 h 390"/>
              <a:gd name="T86" fmla="*/ 0 w 8"/>
              <a:gd name="T87" fmla="*/ 374 h 390"/>
              <a:gd name="T88" fmla="*/ 8 w 8"/>
              <a:gd name="T89" fmla="*/ 374 h 3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
              <a:gd name="T136" fmla="*/ 0 h 390"/>
              <a:gd name="T137" fmla="*/ 8 w 8"/>
              <a:gd name="T138" fmla="*/ 390 h 3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 h="390">
                <a:moveTo>
                  <a:pt x="8" y="0"/>
                </a:moveTo>
                <a:lnTo>
                  <a:pt x="8" y="31"/>
                </a:lnTo>
                <a:lnTo>
                  <a:pt x="0" y="31"/>
                </a:lnTo>
                <a:lnTo>
                  <a:pt x="0" y="0"/>
                </a:lnTo>
                <a:lnTo>
                  <a:pt x="8" y="0"/>
                </a:lnTo>
                <a:close/>
                <a:moveTo>
                  <a:pt x="8" y="47"/>
                </a:moveTo>
                <a:lnTo>
                  <a:pt x="8" y="78"/>
                </a:lnTo>
                <a:lnTo>
                  <a:pt x="0" y="78"/>
                </a:lnTo>
                <a:lnTo>
                  <a:pt x="0" y="47"/>
                </a:lnTo>
                <a:lnTo>
                  <a:pt x="8" y="47"/>
                </a:lnTo>
                <a:close/>
                <a:moveTo>
                  <a:pt x="8" y="94"/>
                </a:moveTo>
                <a:lnTo>
                  <a:pt x="8" y="125"/>
                </a:lnTo>
                <a:lnTo>
                  <a:pt x="0" y="125"/>
                </a:lnTo>
                <a:lnTo>
                  <a:pt x="0" y="94"/>
                </a:lnTo>
                <a:lnTo>
                  <a:pt x="8" y="94"/>
                </a:lnTo>
                <a:close/>
                <a:moveTo>
                  <a:pt x="8" y="141"/>
                </a:moveTo>
                <a:lnTo>
                  <a:pt x="8" y="172"/>
                </a:lnTo>
                <a:lnTo>
                  <a:pt x="0" y="172"/>
                </a:lnTo>
                <a:lnTo>
                  <a:pt x="0" y="141"/>
                </a:lnTo>
                <a:lnTo>
                  <a:pt x="8" y="141"/>
                </a:lnTo>
                <a:close/>
                <a:moveTo>
                  <a:pt x="8" y="187"/>
                </a:moveTo>
                <a:lnTo>
                  <a:pt x="8" y="219"/>
                </a:lnTo>
                <a:lnTo>
                  <a:pt x="0" y="219"/>
                </a:lnTo>
                <a:lnTo>
                  <a:pt x="0" y="187"/>
                </a:lnTo>
                <a:lnTo>
                  <a:pt x="8" y="187"/>
                </a:lnTo>
                <a:close/>
                <a:moveTo>
                  <a:pt x="8" y="234"/>
                </a:moveTo>
                <a:lnTo>
                  <a:pt x="8" y="265"/>
                </a:lnTo>
                <a:lnTo>
                  <a:pt x="0" y="265"/>
                </a:lnTo>
                <a:lnTo>
                  <a:pt x="0" y="234"/>
                </a:lnTo>
                <a:lnTo>
                  <a:pt x="8" y="234"/>
                </a:lnTo>
                <a:close/>
                <a:moveTo>
                  <a:pt x="8" y="281"/>
                </a:moveTo>
                <a:lnTo>
                  <a:pt x="8" y="312"/>
                </a:lnTo>
                <a:lnTo>
                  <a:pt x="0" y="312"/>
                </a:lnTo>
                <a:lnTo>
                  <a:pt x="0" y="281"/>
                </a:lnTo>
                <a:lnTo>
                  <a:pt x="8" y="281"/>
                </a:lnTo>
                <a:close/>
                <a:moveTo>
                  <a:pt x="8" y="328"/>
                </a:moveTo>
                <a:lnTo>
                  <a:pt x="8" y="359"/>
                </a:lnTo>
                <a:lnTo>
                  <a:pt x="0" y="359"/>
                </a:lnTo>
                <a:lnTo>
                  <a:pt x="0" y="328"/>
                </a:lnTo>
                <a:lnTo>
                  <a:pt x="8" y="328"/>
                </a:lnTo>
                <a:close/>
                <a:moveTo>
                  <a:pt x="8" y="374"/>
                </a:moveTo>
                <a:lnTo>
                  <a:pt x="8" y="390"/>
                </a:lnTo>
                <a:lnTo>
                  <a:pt x="0" y="390"/>
                </a:lnTo>
                <a:lnTo>
                  <a:pt x="0" y="374"/>
                </a:lnTo>
                <a:lnTo>
                  <a:pt x="8" y="374"/>
                </a:lnTo>
                <a:close/>
              </a:path>
            </a:pathLst>
          </a:custGeom>
          <a:solidFill>
            <a:srgbClr val="000000"/>
          </a:solidFill>
          <a:ln w="12700" cap="flat">
            <a:noFill/>
            <a:prstDash val="solid"/>
            <a:bevel/>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4" name="Oval 743"/>
          <p:cNvSpPr>
            <a:spLocks noChangeArrowheads="1"/>
          </p:cNvSpPr>
          <p:nvPr/>
        </p:nvSpPr>
        <p:spPr bwMode="auto">
          <a:xfrm>
            <a:off x="8486973" y="3280917"/>
            <a:ext cx="31750" cy="30163"/>
          </a:xfrm>
          <a:prstGeom prst="ellipse">
            <a:avLst/>
          </a:prstGeom>
          <a:solidFill>
            <a:srgbClr val="000000"/>
          </a:solidFill>
          <a:ln w="0">
            <a:solidFill>
              <a:srgbClr val="000000"/>
            </a:solid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85" name="Oval 744"/>
          <p:cNvSpPr>
            <a:spLocks noChangeArrowheads="1"/>
          </p:cNvSpPr>
          <p:nvPr/>
        </p:nvSpPr>
        <p:spPr bwMode="auto">
          <a:xfrm>
            <a:off x="8596510" y="3420616"/>
            <a:ext cx="31750" cy="31750"/>
          </a:xfrm>
          <a:prstGeom prst="ellipse">
            <a:avLst/>
          </a:prstGeom>
          <a:solidFill>
            <a:srgbClr val="000000"/>
          </a:solidFill>
          <a:ln w="0">
            <a:solidFill>
              <a:srgbClr val="000000"/>
            </a:solid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86" name="Oval 745"/>
          <p:cNvSpPr>
            <a:spLocks noChangeArrowheads="1"/>
          </p:cNvSpPr>
          <p:nvPr/>
        </p:nvSpPr>
        <p:spPr bwMode="auto">
          <a:xfrm>
            <a:off x="8696523" y="3560316"/>
            <a:ext cx="31750" cy="31750"/>
          </a:xfrm>
          <a:prstGeom prst="ellipse">
            <a:avLst/>
          </a:prstGeom>
          <a:solidFill>
            <a:srgbClr val="000000"/>
          </a:solidFill>
          <a:ln w="0">
            <a:solidFill>
              <a:srgbClr val="000000"/>
            </a:solid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89" name="Text Box 870"/>
          <p:cNvSpPr txBox="1">
            <a:spLocks noChangeArrowheads="1"/>
          </p:cNvSpPr>
          <p:nvPr/>
        </p:nvSpPr>
        <p:spPr bwMode="auto">
          <a:xfrm>
            <a:off x="9110860" y="3112641"/>
            <a:ext cx="44450" cy="122238"/>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A</a:t>
            </a:r>
          </a:p>
        </p:txBody>
      </p:sp>
      <p:sp>
        <p:nvSpPr>
          <p:cNvPr id="390" name="Text Box 871"/>
          <p:cNvSpPr txBox="1">
            <a:spLocks noChangeArrowheads="1"/>
          </p:cNvSpPr>
          <p:nvPr/>
        </p:nvSpPr>
        <p:spPr bwMode="auto">
          <a:xfrm>
            <a:off x="9151193" y="4808092"/>
            <a:ext cx="359073" cy="123111"/>
          </a:xfrm>
          <a:prstGeom prst="rect">
            <a:avLst/>
          </a:prstGeom>
          <a:noFill/>
          <a:ln w="9525" algn="ctr">
            <a:noFill/>
            <a:miter lim="800000"/>
            <a:headEnd/>
            <a:tailEnd/>
          </a:ln>
          <a:effectLst/>
        </p:spPr>
        <p:txBody>
          <a:bodyPr wrap="none"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Resolver</a:t>
            </a:r>
          </a:p>
        </p:txBody>
      </p:sp>
      <p:sp>
        <p:nvSpPr>
          <p:cNvPr id="391" name="Text Box 870"/>
          <p:cNvSpPr txBox="1">
            <a:spLocks noChangeArrowheads="1"/>
          </p:cNvSpPr>
          <p:nvPr/>
        </p:nvSpPr>
        <p:spPr bwMode="auto">
          <a:xfrm>
            <a:off x="8957128" y="2980880"/>
            <a:ext cx="275717" cy="123111"/>
          </a:xfrm>
          <a:prstGeom prst="rect">
            <a:avLst/>
          </a:prstGeom>
          <a:noFill/>
          <a:ln w="9525" algn="ctr">
            <a:noFill/>
            <a:miter lim="800000"/>
            <a:headEnd/>
            <a:tailEnd/>
          </a:ln>
          <a:effectLst/>
        </p:spPr>
        <p:txBody>
          <a:bodyPr wrap="none"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PMSM</a:t>
            </a:r>
          </a:p>
        </p:txBody>
      </p:sp>
      <p:sp>
        <p:nvSpPr>
          <p:cNvPr id="392" name="Text Box 870"/>
          <p:cNvSpPr txBox="1">
            <a:spLocks noChangeArrowheads="1"/>
          </p:cNvSpPr>
          <p:nvPr/>
        </p:nvSpPr>
        <p:spPr bwMode="auto">
          <a:xfrm>
            <a:off x="9125148" y="3217416"/>
            <a:ext cx="44450" cy="122238"/>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N</a:t>
            </a:r>
          </a:p>
        </p:txBody>
      </p:sp>
      <p:sp>
        <p:nvSpPr>
          <p:cNvPr id="393" name="Text Box 870"/>
          <p:cNvSpPr txBox="1">
            <a:spLocks noChangeArrowheads="1"/>
          </p:cNvSpPr>
          <p:nvPr/>
        </p:nvSpPr>
        <p:spPr bwMode="auto">
          <a:xfrm>
            <a:off x="9315648" y="3461892"/>
            <a:ext cx="44450" cy="123825"/>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C</a:t>
            </a:r>
          </a:p>
        </p:txBody>
      </p:sp>
      <p:sp>
        <p:nvSpPr>
          <p:cNvPr id="394" name="Text Box 870"/>
          <p:cNvSpPr txBox="1">
            <a:spLocks noChangeArrowheads="1"/>
          </p:cNvSpPr>
          <p:nvPr/>
        </p:nvSpPr>
        <p:spPr bwMode="auto">
          <a:xfrm>
            <a:off x="8812410" y="3465066"/>
            <a:ext cx="46038" cy="122238"/>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B</a:t>
            </a:r>
          </a:p>
        </p:txBody>
      </p:sp>
      <p:sp>
        <p:nvSpPr>
          <p:cNvPr id="395" name="Text Box 870"/>
          <p:cNvSpPr txBox="1">
            <a:spLocks noChangeArrowheads="1"/>
          </p:cNvSpPr>
          <p:nvPr/>
        </p:nvSpPr>
        <p:spPr bwMode="auto">
          <a:xfrm>
            <a:off x="9115623" y="3498405"/>
            <a:ext cx="44450" cy="122237"/>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S</a:t>
            </a:r>
          </a:p>
        </p:txBody>
      </p:sp>
      <p:sp>
        <p:nvSpPr>
          <p:cNvPr id="396" name="Line 656"/>
          <p:cNvSpPr>
            <a:spLocks noChangeShapeType="1"/>
          </p:cNvSpPr>
          <p:nvPr/>
        </p:nvSpPr>
        <p:spPr bwMode="auto">
          <a:xfrm flipH="1">
            <a:off x="7537649" y="3428554"/>
            <a:ext cx="187325"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97" name="Line 656"/>
          <p:cNvSpPr>
            <a:spLocks noChangeShapeType="1"/>
          </p:cNvSpPr>
          <p:nvPr/>
        </p:nvSpPr>
        <p:spPr bwMode="auto">
          <a:xfrm flipH="1">
            <a:off x="7537649" y="3573016"/>
            <a:ext cx="187325"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98" name="Line 656"/>
          <p:cNvSpPr>
            <a:spLocks noChangeShapeType="1"/>
          </p:cNvSpPr>
          <p:nvPr/>
        </p:nvSpPr>
        <p:spPr bwMode="auto">
          <a:xfrm flipH="1">
            <a:off x="7537649" y="3644454"/>
            <a:ext cx="187325"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99" name="Line 656"/>
          <p:cNvSpPr>
            <a:spLocks noChangeShapeType="1"/>
          </p:cNvSpPr>
          <p:nvPr/>
        </p:nvSpPr>
        <p:spPr bwMode="auto">
          <a:xfrm flipH="1">
            <a:off x="7537649" y="3285679"/>
            <a:ext cx="187325"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grpSp>
        <p:nvGrpSpPr>
          <p:cNvPr id="400" name="Gruppieren 220"/>
          <p:cNvGrpSpPr/>
          <p:nvPr/>
        </p:nvGrpSpPr>
        <p:grpSpPr>
          <a:xfrm>
            <a:off x="7160413" y="5050980"/>
            <a:ext cx="722221" cy="970309"/>
            <a:chOff x="6390036" y="4999385"/>
            <a:chExt cx="587884" cy="877887"/>
          </a:xfrm>
        </p:grpSpPr>
        <p:sp>
          <p:nvSpPr>
            <p:cNvPr id="401" name="Freeform 622"/>
            <p:cNvSpPr>
              <a:spLocks/>
            </p:cNvSpPr>
            <p:nvPr/>
          </p:nvSpPr>
          <p:spPr bwMode="auto">
            <a:xfrm>
              <a:off x="6390036" y="4999385"/>
              <a:ext cx="587884" cy="877887"/>
            </a:xfrm>
            <a:custGeom>
              <a:avLst/>
              <a:gdLst>
                <a:gd name="T0" fmla="*/ 816 w 816"/>
                <a:gd name="T1" fmla="*/ 1089 h 1134"/>
                <a:gd name="T2" fmla="*/ 771 w 816"/>
                <a:gd name="T3" fmla="*/ 1134 h 1134"/>
                <a:gd name="T4" fmla="*/ 45 w 816"/>
                <a:gd name="T5" fmla="*/ 1134 h 1134"/>
                <a:gd name="T6" fmla="*/ 0 w 816"/>
                <a:gd name="T7" fmla="*/ 1089 h 1134"/>
                <a:gd name="T8" fmla="*/ 0 w 816"/>
                <a:gd name="T9" fmla="*/ 46 h 1134"/>
                <a:gd name="T10" fmla="*/ 45 w 816"/>
                <a:gd name="T11" fmla="*/ 0 h 1134"/>
                <a:gd name="T12" fmla="*/ 771 w 816"/>
                <a:gd name="T13" fmla="*/ 0 h 1134"/>
                <a:gd name="T14" fmla="*/ 816 w 816"/>
                <a:gd name="T15" fmla="*/ 46 h 1134"/>
                <a:gd name="T16" fmla="*/ 816 w 816"/>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6"/>
                <a:gd name="T28" fmla="*/ 0 h 1134"/>
                <a:gd name="T29" fmla="*/ 816 w 816"/>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6" h="1134">
                  <a:moveTo>
                    <a:pt x="816" y="1089"/>
                  </a:moveTo>
                  <a:cubicBezTo>
                    <a:pt x="816" y="1114"/>
                    <a:pt x="796" y="1134"/>
                    <a:pt x="771" y="1134"/>
                  </a:cubicBezTo>
                  <a:lnTo>
                    <a:pt x="45" y="1134"/>
                  </a:lnTo>
                  <a:cubicBezTo>
                    <a:pt x="20" y="1134"/>
                    <a:pt x="0" y="1114"/>
                    <a:pt x="0" y="1089"/>
                  </a:cubicBezTo>
                  <a:lnTo>
                    <a:pt x="0" y="46"/>
                  </a:lnTo>
                  <a:cubicBezTo>
                    <a:pt x="0" y="21"/>
                    <a:pt x="20" y="0"/>
                    <a:pt x="45" y="0"/>
                  </a:cubicBezTo>
                  <a:lnTo>
                    <a:pt x="771" y="0"/>
                  </a:lnTo>
                  <a:cubicBezTo>
                    <a:pt x="796" y="0"/>
                    <a:pt x="816" y="21"/>
                    <a:pt x="816" y="46"/>
                  </a:cubicBezTo>
                  <a:lnTo>
                    <a:pt x="816" y="1089"/>
                  </a:lnTo>
                  <a:close/>
                </a:path>
              </a:pathLst>
            </a:custGeom>
            <a:solidFill>
              <a:srgbClr val="002654"/>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402" name="Text Box 868"/>
            <p:cNvSpPr txBox="1">
              <a:spLocks noChangeArrowheads="1"/>
            </p:cNvSpPr>
            <p:nvPr/>
          </p:nvSpPr>
          <p:spPr bwMode="auto">
            <a:xfrm>
              <a:off x="6488501" y="5195438"/>
              <a:ext cx="375793" cy="445538"/>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Resolver IC</a:t>
              </a:r>
            </a:p>
            <a:p>
              <a:pPr algn="ctr">
                <a:buClr>
                  <a:srgbClr val="000000"/>
                </a:buClr>
                <a:defRPr/>
              </a:pPr>
              <a:r>
                <a:rPr lang="en-GB" sz="800" dirty="0" err="1">
                  <a:solidFill>
                    <a:srgbClr val="FFFFFF"/>
                  </a:solidFill>
                  <a:latin typeface="Infineon Meta-Normal" pitchFamily="34" charset="0"/>
                  <a:cs typeface="Arial" pitchFamily="34" charset="0"/>
                </a:rPr>
                <a:t>Tamagawa</a:t>
              </a:r>
              <a:endParaRPr lang="en-GB" sz="800" dirty="0">
                <a:solidFill>
                  <a:srgbClr val="FFFFFF"/>
                </a:solidFill>
                <a:latin typeface="Infineon Meta-Normal" pitchFamily="34" charset="0"/>
                <a:cs typeface="Arial" pitchFamily="34" charset="0"/>
              </a:endParaRPr>
            </a:p>
            <a:p>
              <a:pPr algn="ctr">
                <a:buClr>
                  <a:srgbClr val="000000"/>
                </a:buClr>
                <a:defRPr/>
              </a:pPr>
              <a:r>
                <a:rPr lang="en-GB" sz="800" dirty="0">
                  <a:solidFill>
                    <a:srgbClr val="FFFFFF"/>
                  </a:solidFill>
                  <a:latin typeface="Infineon Meta-Normal" pitchFamily="34" charset="0"/>
                  <a:cs typeface="Arial" pitchFamily="34" charset="0"/>
                </a:rPr>
                <a:t>Or</a:t>
              </a:r>
            </a:p>
            <a:p>
              <a:pPr algn="ctr">
                <a:buClr>
                  <a:srgbClr val="000000"/>
                </a:buClr>
                <a:defRPr/>
              </a:pPr>
              <a:r>
                <a:rPr lang="en-GB" sz="800" dirty="0">
                  <a:solidFill>
                    <a:srgbClr val="FFFFFF"/>
                  </a:solidFill>
                  <a:latin typeface="Infineon Meta-Normal" pitchFamily="34" charset="0"/>
                  <a:cs typeface="Arial" pitchFamily="34" charset="0"/>
                </a:rPr>
                <a:t>AD2S1200</a:t>
              </a:r>
              <a:r>
                <a:rPr lang="en-GB" sz="800" dirty="0">
                  <a:solidFill>
                    <a:srgbClr val="FFFFFF"/>
                  </a:solidFill>
                  <a:latin typeface="Verdana" pitchFamily="34" charset="0"/>
                  <a:cs typeface="Arial" charset="0"/>
                </a:rPr>
                <a:t> </a:t>
              </a:r>
              <a:endParaRPr lang="en-GB" sz="800" dirty="0">
                <a:solidFill>
                  <a:srgbClr val="FFFFFF"/>
                </a:solidFill>
                <a:latin typeface="Infineon Meta-Normal" pitchFamily="34" charset="0"/>
                <a:cs typeface="Arial" pitchFamily="34" charset="0"/>
              </a:endParaRPr>
            </a:p>
          </p:txBody>
        </p:sp>
      </p:grpSp>
      <p:sp>
        <p:nvSpPr>
          <p:cNvPr id="453" name="Rectangle 452"/>
          <p:cNvSpPr/>
          <p:nvPr/>
        </p:nvSpPr>
        <p:spPr>
          <a:xfrm>
            <a:off x="1040522" y="44624"/>
            <a:ext cx="7236296" cy="861774"/>
          </a:xfrm>
          <a:prstGeom prst="rect">
            <a:avLst/>
          </a:prstGeom>
        </p:spPr>
        <p:txBody>
          <a:bodyPr wrap="square">
            <a:spAutoFit/>
          </a:bodyPr>
          <a:lstStyle/>
          <a:p>
            <a:r>
              <a:rPr lang="en-GB" altLang="zh-CN" sz="3200" dirty="0">
                <a:solidFill>
                  <a:srgbClr val="000000"/>
                </a:solidFill>
              </a:rPr>
              <a:t>(H)EV Inverter System Solution</a:t>
            </a:r>
          </a:p>
          <a:p>
            <a:r>
              <a:rPr lang="en-GB" sz="1800" dirty="0">
                <a:solidFill>
                  <a:srgbClr val="000000"/>
                </a:solidFill>
              </a:rPr>
              <a:t>AURIX TC27x drives Integrated (H)EV Motor Control</a:t>
            </a:r>
          </a:p>
        </p:txBody>
      </p:sp>
      <p:pic>
        <p:nvPicPr>
          <p:cNvPr id="452" name="Picture 45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44742" y="1196753"/>
            <a:ext cx="2725738" cy="891063"/>
          </a:xfrm>
          <a:prstGeom prst="rect">
            <a:avLst/>
          </a:prstGeom>
        </p:spPr>
      </p:pic>
      <p:sp>
        <p:nvSpPr>
          <p:cNvPr id="455" name="Down Arrow 454"/>
          <p:cNvSpPr/>
          <p:nvPr/>
        </p:nvSpPr>
        <p:spPr bwMode="auto">
          <a:xfrm>
            <a:off x="5308823" y="2087816"/>
            <a:ext cx="211138" cy="165890"/>
          </a:xfrm>
          <a:prstGeom prst="downArrow">
            <a:avLst/>
          </a:prstGeom>
          <a:solidFill>
            <a:srgbClr val="0066B3"/>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endParaRPr lang="en-GB" sz="1800" dirty="0">
              <a:solidFill>
                <a:srgbClr val="1A1817"/>
              </a:solidFill>
            </a:endParaRPr>
          </a:p>
        </p:txBody>
      </p:sp>
      <p:sp>
        <p:nvSpPr>
          <p:cNvPr id="178" name="Text Box 839"/>
          <p:cNvSpPr txBox="1">
            <a:spLocks noChangeArrowheads="1"/>
          </p:cNvSpPr>
          <p:nvPr/>
        </p:nvSpPr>
        <p:spPr bwMode="auto">
          <a:xfrm>
            <a:off x="4920705" y="2319264"/>
            <a:ext cx="920124" cy="461665"/>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1000" b="1" dirty="0">
                <a:solidFill>
                  <a:srgbClr val="FFFFFF"/>
                </a:solidFill>
                <a:latin typeface="Infineon Meta-Normal" pitchFamily="34" charset="0"/>
                <a:cs typeface="Arial" pitchFamily="34" charset="0"/>
              </a:rPr>
              <a:t>AU</a:t>
            </a:r>
            <a:r>
              <a:rPr lang="en-GB" altLang="zh-CN" sz="1000" b="1" dirty="0">
                <a:solidFill>
                  <a:srgbClr val="FFFFFF"/>
                </a:solidFill>
                <a:latin typeface="Infineon Meta-Normal" pitchFamily="34" charset="0"/>
                <a:cs typeface="Arial" pitchFamily="34" charset="0"/>
              </a:rPr>
              <a:t>RIX TC2xx/3xx</a:t>
            </a:r>
            <a:endParaRPr lang="en-GB" sz="1000" b="1" dirty="0">
              <a:solidFill>
                <a:srgbClr val="FFFFFF"/>
              </a:solidFill>
              <a:latin typeface="Infineon Meta-Normal" pitchFamily="34" charset="0"/>
              <a:cs typeface="Arial" pitchFamily="34" charset="0"/>
            </a:endParaRPr>
          </a:p>
          <a:p>
            <a:pPr algn="ctr">
              <a:buClr>
                <a:srgbClr val="000000"/>
              </a:buClr>
              <a:defRPr/>
            </a:pPr>
            <a:r>
              <a:rPr lang="en-GB" sz="1000" b="1" dirty="0">
                <a:solidFill>
                  <a:srgbClr val="FFFFFF"/>
                </a:solidFill>
                <a:latin typeface="Infineon Meta-Normal" pitchFamily="34" charset="0"/>
                <a:cs typeface="Arial" pitchFamily="34" charset="0"/>
              </a:rPr>
              <a:t>32-bit</a:t>
            </a:r>
          </a:p>
          <a:p>
            <a:pPr algn="ctr">
              <a:buClr>
                <a:srgbClr val="000000"/>
              </a:buClr>
              <a:defRPr/>
            </a:pPr>
            <a:r>
              <a:rPr lang="en-GB" sz="1000" b="1" dirty="0">
                <a:solidFill>
                  <a:srgbClr val="FFFFFF"/>
                </a:solidFill>
                <a:latin typeface="Infineon Meta-Normal" pitchFamily="34" charset="0"/>
                <a:cs typeface="Arial" pitchFamily="34" charset="0"/>
              </a:rPr>
              <a:t>Microcontroller</a:t>
            </a:r>
          </a:p>
        </p:txBody>
      </p:sp>
      <p:grpSp>
        <p:nvGrpSpPr>
          <p:cNvPr id="181" name="Gruppieren 406"/>
          <p:cNvGrpSpPr/>
          <p:nvPr/>
        </p:nvGrpSpPr>
        <p:grpSpPr>
          <a:xfrm>
            <a:off x="1350026" y="1193134"/>
            <a:ext cx="2902584" cy="3748035"/>
            <a:chOff x="507956" y="1311612"/>
            <a:chExt cx="2902584" cy="3748035"/>
          </a:xfrm>
        </p:grpSpPr>
        <p:sp>
          <p:nvSpPr>
            <p:cNvPr id="182" name="Oval 8"/>
            <p:cNvSpPr/>
            <p:nvPr/>
          </p:nvSpPr>
          <p:spPr>
            <a:xfrm>
              <a:off x="3122731" y="1311612"/>
              <a:ext cx="287809" cy="263327"/>
            </a:xfrm>
            <a:prstGeom prst="ellipse">
              <a:avLst/>
            </a:prstGeom>
            <a:solidFill>
              <a:srgbClr val="FFFFFF"/>
            </a:solidFill>
            <a:ln w="12700" cap="flat" cmpd="sng" algn="ctr">
              <a:solidFill>
                <a:schemeClr val="tx1"/>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6</a:t>
              </a:r>
            </a:p>
          </p:txBody>
        </p:sp>
        <p:sp>
          <p:nvSpPr>
            <p:cNvPr id="183" name="Oval 8"/>
            <p:cNvSpPr/>
            <p:nvPr/>
          </p:nvSpPr>
          <p:spPr>
            <a:xfrm>
              <a:off x="539874" y="4395343"/>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6</a:t>
              </a:r>
            </a:p>
          </p:txBody>
        </p:sp>
        <p:sp>
          <p:nvSpPr>
            <p:cNvPr id="184" name="Text Box 845"/>
            <p:cNvSpPr txBox="1">
              <a:spLocks noChangeArrowheads="1"/>
            </p:cNvSpPr>
            <p:nvPr/>
          </p:nvSpPr>
          <p:spPr bwMode="auto">
            <a:xfrm>
              <a:off x="507956" y="4690315"/>
              <a:ext cx="1359346"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sz="1200" b="1" i="1" kern="0" dirty="0">
                  <a:solidFill>
                    <a:srgbClr val="1A1817"/>
                  </a:solidFill>
                  <a:latin typeface="Infineon Meta-Normal" pitchFamily="34" charset="0"/>
                  <a:cs typeface="Arial" pitchFamily="34" charset="0"/>
                </a:rPr>
                <a:t>Single voltage supply</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Incl. safety features</a:t>
              </a:r>
            </a:p>
          </p:txBody>
        </p:sp>
      </p:grpSp>
      <p:grpSp>
        <p:nvGrpSpPr>
          <p:cNvPr id="185" name="Gruppieren 406"/>
          <p:cNvGrpSpPr/>
          <p:nvPr/>
        </p:nvGrpSpPr>
        <p:grpSpPr>
          <a:xfrm>
            <a:off x="1350027" y="2849314"/>
            <a:ext cx="6606163" cy="3601156"/>
            <a:chOff x="507956" y="2247713"/>
            <a:chExt cx="6606163" cy="3601156"/>
          </a:xfrm>
        </p:grpSpPr>
        <p:sp>
          <p:nvSpPr>
            <p:cNvPr id="186" name="Oval 8"/>
            <p:cNvSpPr/>
            <p:nvPr/>
          </p:nvSpPr>
          <p:spPr>
            <a:xfrm>
              <a:off x="6826310" y="2247713"/>
              <a:ext cx="287809" cy="263327"/>
            </a:xfrm>
            <a:prstGeom prst="ellipse">
              <a:avLst/>
            </a:prstGeom>
            <a:solidFill>
              <a:srgbClr val="FFFFFF"/>
            </a:solidFill>
            <a:ln w="12700" cap="flat" cmpd="sng" algn="ctr">
              <a:solidFill>
                <a:schemeClr val="tx1"/>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8</a:t>
              </a:r>
            </a:p>
          </p:txBody>
        </p:sp>
        <p:sp>
          <p:nvSpPr>
            <p:cNvPr id="187" name="Oval 8"/>
            <p:cNvSpPr/>
            <p:nvPr/>
          </p:nvSpPr>
          <p:spPr>
            <a:xfrm>
              <a:off x="539874" y="5031544"/>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8</a:t>
              </a:r>
            </a:p>
          </p:txBody>
        </p:sp>
        <p:sp>
          <p:nvSpPr>
            <p:cNvPr id="188" name="Text Box 845"/>
            <p:cNvSpPr txBox="1">
              <a:spLocks noChangeArrowheads="1"/>
            </p:cNvSpPr>
            <p:nvPr/>
          </p:nvSpPr>
          <p:spPr bwMode="auto">
            <a:xfrm>
              <a:off x="507956" y="5294871"/>
              <a:ext cx="2394886" cy="553998"/>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sz="1200" b="1" i="1" kern="0" dirty="0">
                  <a:solidFill>
                    <a:srgbClr val="1A1817"/>
                  </a:solidFill>
                  <a:latin typeface="Infineon Meta-Normal" pitchFamily="34" charset="0"/>
                  <a:cs typeface="Arial" pitchFamily="34" charset="0"/>
                </a:rPr>
                <a:t>next gen IGBT module:</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20% smaller, 30% higher efficiency</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Equal output power &amp; faster assembly</a:t>
              </a:r>
            </a:p>
          </p:txBody>
        </p:sp>
      </p:grpSp>
      <p:grpSp>
        <p:nvGrpSpPr>
          <p:cNvPr id="197" name="Group 196"/>
          <p:cNvGrpSpPr/>
          <p:nvPr/>
        </p:nvGrpSpPr>
        <p:grpSpPr>
          <a:xfrm>
            <a:off x="6891297" y="3006279"/>
            <a:ext cx="630237" cy="877887"/>
            <a:chOff x="5923782" y="3379187"/>
            <a:chExt cx="630237" cy="877887"/>
          </a:xfrm>
        </p:grpSpPr>
        <p:sp>
          <p:nvSpPr>
            <p:cNvPr id="198" name="Freeform 622"/>
            <p:cNvSpPr>
              <a:spLocks/>
            </p:cNvSpPr>
            <p:nvPr/>
          </p:nvSpPr>
          <p:spPr bwMode="auto">
            <a:xfrm>
              <a:off x="5923782" y="3379187"/>
              <a:ext cx="630237" cy="877887"/>
            </a:xfrm>
            <a:custGeom>
              <a:avLst/>
              <a:gdLst>
                <a:gd name="T0" fmla="*/ 816 w 816"/>
                <a:gd name="T1" fmla="*/ 1089 h 1134"/>
                <a:gd name="T2" fmla="*/ 771 w 816"/>
                <a:gd name="T3" fmla="*/ 1134 h 1134"/>
                <a:gd name="T4" fmla="*/ 45 w 816"/>
                <a:gd name="T5" fmla="*/ 1134 h 1134"/>
                <a:gd name="T6" fmla="*/ 0 w 816"/>
                <a:gd name="T7" fmla="*/ 1089 h 1134"/>
                <a:gd name="T8" fmla="*/ 0 w 816"/>
                <a:gd name="T9" fmla="*/ 46 h 1134"/>
                <a:gd name="T10" fmla="*/ 45 w 816"/>
                <a:gd name="T11" fmla="*/ 0 h 1134"/>
                <a:gd name="T12" fmla="*/ 771 w 816"/>
                <a:gd name="T13" fmla="*/ 0 h 1134"/>
                <a:gd name="T14" fmla="*/ 816 w 816"/>
                <a:gd name="T15" fmla="*/ 46 h 1134"/>
                <a:gd name="T16" fmla="*/ 816 w 816"/>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6"/>
                <a:gd name="T28" fmla="*/ 0 h 1134"/>
                <a:gd name="T29" fmla="*/ 816 w 816"/>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6" h="1134">
                  <a:moveTo>
                    <a:pt x="816" y="1089"/>
                  </a:moveTo>
                  <a:cubicBezTo>
                    <a:pt x="816" y="1114"/>
                    <a:pt x="796" y="1134"/>
                    <a:pt x="771" y="1134"/>
                  </a:cubicBezTo>
                  <a:lnTo>
                    <a:pt x="45" y="1134"/>
                  </a:lnTo>
                  <a:cubicBezTo>
                    <a:pt x="20" y="1134"/>
                    <a:pt x="0" y="1114"/>
                    <a:pt x="0" y="1089"/>
                  </a:cubicBezTo>
                  <a:lnTo>
                    <a:pt x="0" y="46"/>
                  </a:lnTo>
                  <a:cubicBezTo>
                    <a:pt x="0" y="21"/>
                    <a:pt x="20" y="0"/>
                    <a:pt x="45" y="0"/>
                  </a:cubicBezTo>
                  <a:lnTo>
                    <a:pt x="771" y="0"/>
                  </a:lnTo>
                  <a:cubicBezTo>
                    <a:pt x="796" y="0"/>
                    <a:pt x="816" y="21"/>
                    <a:pt x="816" y="46"/>
                  </a:cubicBezTo>
                  <a:lnTo>
                    <a:pt x="816" y="1089"/>
                  </a:lnTo>
                  <a:close/>
                </a:path>
              </a:pathLst>
            </a:custGeom>
            <a:solidFill>
              <a:srgbClr val="002654"/>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9" name="Text Box 868"/>
            <p:cNvSpPr txBox="1">
              <a:spLocks noChangeArrowheads="1"/>
            </p:cNvSpPr>
            <p:nvPr/>
          </p:nvSpPr>
          <p:spPr bwMode="auto">
            <a:xfrm>
              <a:off x="6055357" y="3429000"/>
              <a:ext cx="367088"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err="1">
                  <a:solidFill>
                    <a:srgbClr val="FFFFFF"/>
                  </a:solidFill>
                  <a:latin typeface="Infineon Meta-Normal" pitchFamily="34" charset="0"/>
                  <a:cs typeface="Arial" pitchFamily="34" charset="0"/>
                </a:rPr>
                <a:t>EiceSIL</a:t>
              </a:r>
              <a:r>
                <a:rPr lang="en-GB" sz="400" dirty="0">
                  <a:solidFill>
                    <a:srgbClr val="FFFFFF"/>
                  </a:solidFill>
                  <a:latin typeface="Infineon Meta-Normal" pitchFamily="34" charset="0"/>
                  <a:cs typeface="Arial" pitchFamily="34" charset="0"/>
                </a:rPr>
                <a:t> </a:t>
              </a:r>
              <a:r>
                <a:rPr lang="en-GB" sz="800" dirty="0">
                  <a:solidFill>
                    <a:srgbClr val="FFFFFF"/>
                  </a:solidFill>
                  <a:latin typeface="Infineon Meta-Normal" pitchFamily="34" charset="0"/>
                  <a:cs typeface="Arial" pitchFamily="34" charset="0"/>
                </a:rPr>
                <a:t>™</a:t>
              </a:r>
            </a:p>
            <a:p>
              <a:pPr algn="ctr">
                <a:buClr>
                  <a:srgbClr val="000000"/>
                </a:buClr>
                <a:defRPr/>
              </a:pPr>
              <a:r>
                <a:rPr lang="en-GB" sz="800" dirty="0">
                  <a:solidFill>
                    <a:srgbClr val="FFFFFF"/>
                  </a:solidFill>
                  <a:latin typeface="Infineon Meta-Normal" pitchFamily="34" charset="0"/>
                  <a:cs typeface="Arial" pitchFamily="34" charset="0"/>
                </a:rPr>
                <a:t>Driver IC</a:t>
              </a:r>
              <a:endParaRPr lang="en-GB" sz="800" baseline="30000" dirty="0">
                <a:solidFill>
                  <a:srgbClr val="FFFFFF"/>
                </a:solidFill>
                <a:latin typeface="Infineon Meta-Normal" pitchFamily="34" charset="0"/>
                <a:cs typeface="Arial" pitchFamily="34" charset="0"/>
              </a:endParaRPr>
            </a:p>
          </p:txBody>
        </p:sp>
        <p:pic>
          <p:nvPicPr>
            <p:cNvPr id="200"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02458" y="3789040"/>
              <a:ext cx="463469" cy="3326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204" name="Gruppieren 406"/>
          <p:cNvGrpSpPr/>
          <p:nvPr/>
        </p:nvGrpSpPr>
        <p:grpSpPr>
          <a:xfrm>
            <a:off x="1350027" y="3660330"/>
            <a:ext cx="6227319" cy="1945273"/>
            <a:chOff x="507956" y="3706800"/>
            <a:chExt cx="6227319" cy="1945273"/>
          </a:xfrm>
        </p:grpSpPr>
        <p:sp>
          <p:nvSpPr>
            <p:cNvPr id="205" name="Oval 8"/>
            <p:cNvSpPr/>
            <p:nvPr/>
          </p:nvSpPr>
          <p:spPr>
            <a:xfrm>
              <a:off x="6447466" y="3706800"/>
              <a:ext cx="287809" cy="263327"/>
            </a:xfrm>
            <a:prstGeom prst="ellipse">
              <a:avLst/>
            </a:prstGeom>
            <a:solidFill>
              <a:srgbClr val="FFFFFF"/>
            </a:solidFill>
            <a:ln w="12700" cap="flat" cmpd="sng" algn="ctr">
              <a:solidFill>
                <a:schemeClr val="tx1"/>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7</a:t>
              </a:r>
            </a:p>
          </p:txBody>
        </p:sp>
        <p:sp>
          <p:nvSpPr>
            <p:cNvPr id="206" name="Oval 8"/>
            <p:cNvSpPr/>
            <p:nvPr/>
          </p:nvSpPr>
          <p:spPr>
            <a:xfrm>
              <a:off x="539874" y="4998578"/>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7</a:t>
              </a:r>
            </a:p>
          </p:txBody>
        </p:sp>
        <p:sp>
          <p:nvSpPr>
            <p:cNvPr id="207" name="Text Box 845"/>
            <p:cNvSpPr txBox="1">
              <a:spLocks noChangeArrowheads="1"/>
            </p:cNvSpPr>
            <p:nvPr/>
          </p:nvSpPr>
          <p:spPr bwMode="auto">
            <a:xfrm>
              <a:off x="507956" y="5282741"/>
              <a:ext cx="1623842"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sz="1200" b="1" i="1" kern="0" dirty="0">
                  <a:solidFill>
                    <a:srgbClr val="1A1817"/>
                  </a:solidFill>
                  <a:latin typeface="Infineon Meta-Normal" pitchFamily="34" charset="0"/>
                  <a:cs typeface="Arial" pitchFamily="34" charset="0"/>
                </a:rPr>
                <a:t>EICE SIL driver:</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Integrated safety function</a:t>
              </a:r>
            </a:p>
          </p:txBody>
        </p:sp>
      </p:grpSp>
      <p:grpSp>
        <p:nvGrpSpPr>
          <p:cNvPr id="208" name="Gruppieren 399"/>
          <p:cNvGrpSpPr/>
          <p:nvPr/>
        </p:nvGrpSpPr>
        <p:grpSpPr>
          <a:xfrm>
            <a:off x="1309937" y="2275657"/>
            <a:ext cx="3857413" cy="1205880"/>
            <a:chOff x="1779267" y="5919112"/>
            <a:chExt cx="3857413" cy="1205880"/>
          </a:xfrm>
        </p:grpSpPr>
        <p:sp>
          <p:nvSpPr>
            <p:cNvPr id="209" name="Oval 8"/>
            <p:cNvSpPr/>
            <p:nvPr/>
          </p:nvSpPr>
          <p:spPr>
            <a:xfrm>
              <a:off x="5348871" y="6861665"/>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3</a:t>
              </a:r>
            </a:p>
          </p:txBody>
        </p:sp>
        <p:grpSp>
          <p:nvGrpSpPr>
            <p:cNvPr id="210" name="Gruppieren 391"/>
            <p:cNvGrpSpPr/>
            <p:nvPr/>
          </p:nvGrpSpPr>
          <p:grpSpPr>
            <a:xfrm>
              <a:off x="1779267" y="5919112"/>
              <a:ext cx="1933222" cy="658579"/>
              <a:chOff x="1863837" y="5919112"/>
              <a:chExt cx="1933222" cy="658579"/>
            </a:xfrm>
          </p:grpSpPr>
          <p:sp>
            <p:nvSpPr>
              <p:cNvPr id="211" name="Text Box 845"/>
              <p:cNvSpPr txBox="1">
                <a:spLocks noChangeArrowheads="1"/>
              </p:cNvSpPr>
              <p:nvPr/>
            </p:nvSpPr>
            <p:spPr bwMode="auto">
              <a:xfrm>
                <a:off x="1863837" y="6208359"/>
                <a:ext cx="1933222"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altLang="zh-CN" sz="1200" b="1" i="1" kern="0" dirty="0">
                    <a:solidFill>
                      <a:srgbClr val="1A1817"/>
                    </a:solidFill>
                    <a:latin typeface="Infineon Meta-Normal" pitchFamily="34" charset="0"/>
                    <a:cs typeface="Arial" pitchFamily="34" charset="0"/>
                  </a:rPr>
                  <a:t>Safety up to ISO26262 ASIL D</a:t>
                </a:r>
                <a:r>
                  <a:rPr lang="en-GB" altLang="zh-CN" sz="1200" kern="0" dirty="0">
                    <a:solidFill>
                      <a:srgbClr val="1A1817"/>
                    </a:solidFill>
                    <a:latin typeface="Infineon Meta-Normal" pitchFamily="34" charset="0"/>
                    <a:cs typeface="Arial" pitchFamily="34" charset="0"/>
                  </a:rPr>
                  <a:t>: </a:t>
                </a:r>
              </a:p>
              <a:p>
                <a:pPr fontAlgn="auto">
                  <a:spcBef>
                    <a:spcPts val="0"/>
                  </a:spcBef>
                  <a:spcAft>
                    <a:spcPts val="0"/>
                  </a:spcAft>
                  <a:buClr>
                    <a:srgbClr val="000000"/>
                  </a:buClr>
                  <a:defRPr/>
                </a:pPr>
                <a:r>
                  <a:rPr lang="en-GB" altLang="zh-CN" sz="1200" kern="0" dirty="0">
                    <a:solidFill>
                      <a:srgbClr val="1A1817"/>
                    </a:solidFill>
                    <a:latin typeface="Infineon Meta-Normal" pitchFamily="34" charset="0"/>
                    <a:cs typeface="Arial" pitchFamily="34" charset="0"/>
                  </a:rPr>
                  <a:t>lock step, IOM…</a:t>
                </a:r>
              </a:p>
            </p:txBody>
          </p:sp>
          <p:sp>
            <p:nvSpPr>
              <p:cNvPr id="212" name="Oval 8"/>
              <p:cNvSpPr/>
              <p:nvPr/>
            </p:nvSpPr>
            <p:spPr>
              <a:xfrm>
                <a:off x="1903927" y="5919112"/>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3</a:t>
                </a:r>
              </a:p>
            </p:txBody>
          </p:sp>
        </p:grpSp>
      </p:grpSp>
      <p:sp>
        <p:nvSpPr>
          <p:cNvPr id="2" name="Footer Placeholder 1">
            <a:extLst>
              <a:ext uri="{FF2B5EF4-FFF2-40B4-BE49-F238E27FC236}">
                <a16:creationId xmlns:a16="http://schemas.microsoft.com/office/drawing/2014/main" id="{2A245F8B-1B1D-41A1-8E35-B90213EDA7FB}"/>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CD01B545-EC64-4D40-A6A7-683EDF0D4C14}"/>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DB9ECF50-E542-4FF4-AEDC-30C427A8D23F}"/>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89850392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afterEffect">
                                  <p:stCondLst>
                                    <p:cond delay="0"/>
                                  </p:stCondLst>
                                  <p:childTnLst>
                                    <p:animMotion origin="layout" path="M -3.33333E-6 -1.11111E-6 L -0.12309 -1.11111E-6 " pathEditMode="relative" rAng="0" ptsTypes="AA">
                                      <p:cBhvr>
                                        <p:cTn id="6" dur="1000" fill="hold"/>
                                        <p:tgtEl>
                                          <p:spTgt spid="400"/>
                                        </p:tgtEl>
                                        <p:attrNameLst>
                                          <p:attrName>ppt_x</p:attrName>
                                          <p:attrName>ppt_y</p:attrName>
                                        </p:attrNameLst>
                                      </p:cBhvr>
                                      <p:rCtr x="-62" y="0"/>
                                    </p:animMotion>
                                  </p:childTnLst>
                                </p:cTn>
                              </p:par>
                            </p:childTnLst>
                          </p:cTn>
                        </p:par>
                        <p:par>
                          <p:cTn id="7" fill="hold">
                            <p:stCondLst>
                              <p:cond delay="1000"/>
                            </p:stCondLst>
                            <p:childTnLst>
                              <p:par>
                                <p:cTn id="8" presetID="5" presetClass="exit" presetSubtype="10" fill="hold" nodeType="afterEffect">
                                  <p:stCondLst>
                                    <p:cond delay="0"/>
                                  </p:stCondLst>
                                  <p:childTnLst>
                                    <p:animEffect transition="out" filter="checkerboard(across)">
                                      <p:cBhvr>
                                        <p:cTn id="9" dur="500"/>
                                        <p:tgtEl>
                                          <p:spTgt spid="400"/>
                                        </p:tgtEl>
                                      </p:cBhvr>
                                    </p:animEffect>
                                    <p:set>
                                      <p:cBhvr>
                                        <p:cTn id="10" dur="1" fill="hold">
                                          <p:stCondLst>
                                            <p:cond delay="499"/>
                                          </p:stCondLst>
                                        </p:cTn>
                                        <p:tgtEl>
                                          <p:spTgt spid="400"/>
                                        </p:tgtEl>
                                        <p:attrNameLst>
                                          <p:attrName>style.visibility</p:attrName>
                                        </p:attrNameLst>
                                      </p:cBhvr>
                                      <p:to>
                                        <p:strVal val="hidden"/>
                                      </p:to>
                                    </p:set>
                                  </p:childTnLst>
                                </p:cTn>
                              </p:par>
                            </p:childTnLst>
                          </p:cTn>
                        </p:par>
                        <p:par>
                          <p:cTn id="11" fill="hold">
                            <p:stCondLst>
                              <p:cond delay="1500"/>
                            </p:stCondLst>
                            <p:childTnLst>
                              <p:par>
                                <p:cTn id="12" presetID="2" presetClass="entr" presetSubtype="4" fill="hold" nodeType="afterEffect">
                                  <p:stCondLst>
                                    <p:cond delay="0"/>
                                  </p:stCondLst>
                                  <p:childTnLst>
                                    <p:set>
                                      <p:cBhvr>
                                        <p:cTn id="13" dur="1" fill="hold">
                                          <p:stCondLst>
                                            <p:cond delay="0"/>
                                          </p:stCondLst>
                                        </p:cTn>
                                        <p:tgtEl>
                                          <p:spTgt spid="279"/>
                                        </p:tgtEl>
                                        <p:attrNameLst>
                                          <p:attrName>style.visibility</p:attrName>
                                        </p:attrNameLst>
                                      </p:cBhvr>
                                      <p:to>
                                        <p:strVal val="visible"/>
                                      </p:to>
                                    </p:set>
                                    <p:anim calcmode="lin" valueType="num">
                                      <p:cBhvr additive="base">
                                        <p:cTn id="14" dur="500" fill="hold"/>
                                        <p:tgtEl>
                                          <p:spTgt spid="279"/>
                                        </p:tgtEl>
                                        <p:attrNameLst>
                                          <p:attrName>ppt_x</p:attrName>
                                        </p:attrNameLst>
                                      </p:cBhvr>
                                      <p:tavLst>
                                        <p:tav tm="0">
                                          <p:val>
                                            <p:strVal val="#ppt_x"/>
                                          </p:val>
                                        </p:tav>
                                        <p:tav tm="100000">
                                          <p:val>
                                            <p:strVal val="#ppt_x"/>
                                          </p:val>
                                        </p:tav>
                                      </p:tavLst>
                                    </p:anim>
                                    <p:anim calcmode="lin" valueType="num">
                                      <p:cBhvr additive="base">
                                        <p:cTn id="15" dur="500" fill="hold"/>
                                        <p:tgtEl>
                                          <p:spTgt spid="279"/>
                                        </p:tgtEl>
                                        <p:attrNameLst>
                                          <p:attrName>ppt_y</p:attrName>
                                        </p:attrNameLst>
                                      </p:cBhvr>
                                      <p:tavLst>
                                        <p:tav tm="0">
                                          <p:val>
                                            <p:strVal val="1+#ppt_h/2"/>
                                          </p:val>
                                        </p:tav>
                                        <p:tav tm="100000">
                                          <p:val>
                                            <p:strVal val="#ppt_y"/>
                                          </p:val>
                                        </p:tav>
                                      </p:tavLst>
                                    </p:anim>
                                  </p:childTnLst>
                                </p:cTn>
                              </p:par>
                            </p:childTnLst>
                          </p:cTn>
                        </p:par>
                        <p:par>
                          <p:cTn id="16" fill="hold">
                            <p:stCondLst>
                              <p:cond delay="2000"/>
                            </p:stCondLst>
                            <p:childTnLst>
                              <p:par>
                                <p:cTn id="17" presetID="2" presetClass="entr" presetSubtype="4" fill="hold" nodeType="afterEffect">
                                  <p:stCondLst>
                                    <p:cond delay="0"/>
                                  </p:stCondLst>
                                  <p:childTnLst>
                                    <p:set>
                                      <p:cBhvr>
                                        <p:cTn id="18" dur="1" fill="hold">
                                          <p:stCondLst>
                                            <p:cond delay="0"/>
                                          </p:stCondLst>
                                        </p:cTn>
                                        <p:tgtEl>
                                          <p:spTgt spid="284"/>
                                        </p:tgtEl>
                                        <p:attrNameLst>
                                          <p:attrName>style.visibility</p:attrName>
                                        </p:attrNameLst>
                                      </p:cBhvr>
                                      <p:to>
                                        <p:strVal val="visible"/>
                                      </p:to>
                                    </p:set>
                                    <p:anim calcmode="lin" valueType="num">
                                      <p:cBhvr additive="base">
                                        <p:cTn id="19" dur="500" fill="hold"/>
                                        <p:tgtEl>
                                          <p:spTgt spid="284"/>
                                        </p:tgtEl>
                                        <p:attrNameLst>
                                          <p:attrName>ppt_x</p:attrName>
                                        </p:attrNameLst>
                                      </p:cBhvr>
                                      <p:tavLst>
                                        <p:tav tm="0">
                                          <p:val>
                                            <p:strVal val="#ppt_x"/>
                                          </p:val>
                                        </p:tav>
                                        <p:tav tm="100000">
                                          <p:val>
                                            <p:strVal val="#ppt_x"/>
                                          </p:val>
                                        </p:tav>
                                      </p:tavLst>
                                    </p:anim>
                                    <p:anim calcmode="lin" valueType="num">
                                      <p:cBhvr additive="base">
                                        <p:cTn id="20" dur="500" fill="hold"/>
                                        <p:tgtEl>
                                          <p:spTgt spid="284"/>
                                        </p:tgtEl>
                                        <p:attrNameLst>
                                          <p:attrName>ppt_y</p:attrName>
                                        </p:attrNameLst>
                                      </p:cBhvr>
                                      <p:tavLst>
                                        <p:tav tm="0">
                                          <p:val>
                                            <p:strVal val="1+#ppt_h/2"/>
                                          </p:val>
                                        </p:tav>
                                        <p:tav tm="100000">
                                          <p:val>
                                            <p:strVal val="#ppt_y"/>
                                          </p:val>
                                        </p:tav>
                                      </p:tavLst>
                                    </p:anim>
                                  </p:childTnLst>
                                </p:cTn>
                              </p:par>
                            </p:childTnLst>
                          </p:cTn>
                        </p:par>
                        <p:par>
                          <p:cTn id="21" fill="hold">
                            <p:stCondLst>
                              <p:cond delay="2500"/>
                            </p:stCondLst>
                            <p:childTnLst>
                              <p:par>
                                <p:cTn id="22" presetID="2" presetClass="entr" presetSubtype="4" fill="hold" nodeType="afterEffect">
                                  <p:stCondLst>
                                    <p:cond delay="0"/>
                                  </p:stCondLst>
                                  <p:childTnLst>
                                    <p:set>
                                      <p:cBhvr>
                                        <p:cTn id="23" dur="1" fill="hold">
                                          <p:stCondLst>
                                            <p:cond delay="0"/>
                                          </p:stCondLst>
                                        </p:cTn>
                                        <p:tgtEl>
                                          <p:spTgt spid="208"/>
                                        </p:tgtEl>
                                        <p:attrNameLst>
                                          <p:attrName>style.visibility</p:attrName>
                                        </p:attrNameLst>
                                      </p:cBhvr>
                                      <p:to>
                                        <p:strVal val="visible"/>
                                      </p:to>
                                    </p:set>
                                    <p:anim calcmode="lin" valueType="num">
                                      <p:cBhvr additive="base">
                                        <p:cTn id="24" dur="500" fill="hold"/>
                                        <p:tgtEl>
                                          <p:spTgt spid="208"/>
                                        </p:tgtEl>
                                        <p:attrNameLst>
                                          <p:attrName>ppt_x</p:attrName>
                                        </p:attrNameLst>
                                      </p:cBhvr>
                                      <p:tavLst>
                                        <p:tav tm="0">
                                          <p:val>
                                            <p:strVal val="#ppt_x"/>
                                          </p:val>
                                        </p:tav>
                                        <p:tav tm="100000">
                                          <p:val>
                                            <p:strVal val="#ppt_x"/>
                                          </p:val>
                                        </p:tav>
                                      </p:tavLst>
                                    </p:anim>
                                    <p:anim calcmode="lin" valueType="num">
                                      <p:cBhvr additive="base">
                                        <p:cTn id="25" dur="500" fill="hold"/>
                                        <p:tgtEl>
                                          <p:spTgt spid="208"/>
                                        </p:tgtEl>
                                        <p:attrNameLst>
                                          <p:attrName>ppt_y</p:attrName>
                                        </p:attrNameLst>
                                      </p:cBhvr>
                                      <p:tavLst>
                                        <p:tav tm="0">
                                          <p:val>
                                            <p:strVal val="1+#ppt_h/2"/>
                                          </p:val>
                                        </p:tav>
                                        <p:tav tm="100000">
                                          <p:val>
                                            <p:strVal val="#ppt_y"/>
                                          </p:val>
                                        </p:tav>
                                      </p:tavLst>
                                    </p:anim>
                                  </p:childTnLst>
                                </p:cTn>
                              </p:par>
                            </p:childTnLst>
                          </p:cTn>
                        </p:par>
                        <p:par>
                          <p:cTn id="26" fill="hold">
                            <p:stCondLst>
                              <p:cond delay="3000"/>
                            </p:stCondLst>
                            <p:childTnLst>
                              <p:par>
                                <p:cTn id="27" presetID="2" presetClass="entr" presetSubtype="4" fill="hold" nodeType="afterEffect">
                                  <p:stCondLst>
                                    <p:cond delay="0"/>
                                  </p:stCondLst>
                                  <p:childTnLst>
                                    <p:set>
                                      <p:cBhvr>
                                        <p:cTn id="28" dur="1" fill="hold">
                                          <p:stCondLst>
                                            <p:cond delay="0"/>
                                          </p:stCondLst>
                                        </p:cTn>
                                        <p:tgtEl>
                                          <p:spTgt spid="294"/>
                                        </p:tgtEl>
                                        <p:attrNameLst>
                                          <p:attrName>style.visibility</p:attrName>
                                        </p:attrNameLst>
                                      </p:cBhvr>
                                      <p:to>
                                        <p:strVal val="visible"/>
                                      </p:to>
                                    </p:set>
                                    <p:anim calcmode="lin" valueType="num">
                                      <p:cBhvr additive="base">
                                        <p:cTn id="29" dur="500" fill="hold"/>
                                        <p:tgtEl>
                                          <p:spTgt spid="294"/>
                                        </p:tgtEl>
                                        <p:attrNameLst>
                                          <p:attrName>ppt_x</p:attrName>
                                        </p:attrNameLst>
                                      </p:cBhvr>
                                      <p:tavLst>
                                        <p:tav tm="0">
                                          <p:val>
                                            <p:strVal val="#ppt_x"/>
                                          </p:val>
                                        </p:tav>
                                        <p:tav tm="100000">
                                          <p:val>
                                            <p:strVal val="#ppt_x"/>
                                          </p:val>
                                        </p:tav>
                                      </p:tavLst>
                                    </p:anim>
                                    <p:anim calcmode="lin" valueType="num">
                                      <p:cBhvr additive="base">
                                        <p:cTn id="30" dur="500" fill="hold"/>
                                        <p:tgtEl>
                                          <p:spTgt spid="294"/>
                                        </p:tgtEl>
                                        <p:attrNameLst>
                                          <p:attrName>ppt_y</p:attrName>
                                        </p:attrNameLst>
                                      </p:cBhvr>
                                      <p:tavLst>
                                        <p:tav tm="0">
                                          <p:val>
                                            <p:strVal val="1+#ppt_h/2"/>
                                          </p:val>
                                        </p:tav>
                                        <p:tav tm="100000">
                                          <p:val>
                                            <p:strVal val="#ppt_y"/>
                                          </p:val>
                                        </p:tav>
                                      </p:tavLst>
                                    </p:anim>
                                  </p:childTnLst>
                                </p:cTn>
                              </p:par>
                            </p:childTnLst>
                          </p:cTn>
                        </p:par>
                        <p:par>
                          <p:cTn id="31" fill="hold">
                            <p:stCondLst>
                              <p:cond delay="3500"/>
                            </p:stCondLst>
                            <p:childTnLst>
                              <p:par>
                                <p:cTn id="32" presetID="2" presetClass="entr" presetSubtype="4" fill="hold" nodeType="afterEffect">
                                  <p:stCondLst>
                                    <p:cond delay="0"/>
                                  </p:stCondLst>
                                  <p:childTnLst>
                                    <p:set>
                                      <p:cBhvr>
                                        <p:cTn id="33" dur="1" fill="hold">
                                          <p:stCondLst>
                                            <p:cond delay="0"/>
                                          </p:stCondLst>
                                        </p:cTn>
                                        <p:tgtEl>
                                          <p:spTgt spid="306"/>
                                        </p:tgtEl>
                                        <p:attrNameLst>
                                          <p:attrName>style.visibility</p:attrName>
                                        </p:attrNameLst>
                                      </p:cBhvr>
                                      <p:to>
                                        <p:strVal val="visible"/>
                                      </p:to>
                                    </p:set>
                                    <p:anim calcmode="lin" valueType="num">
                                      <p:cBhvr additive="base">
                                        <p:cTn id="34" dur="500" fill="hold"/>
                                        <p:tgtEl>
                                          <p:spTgt spid="306"/>
                                        </p:tgtEl>
                                        <p:attrNameLst>
                                          <p:attrName>ppt_x</p:attrName>
                                        </p:attrNameLst>
                                      </p:cBhvr>
                                      <p:tavLst>
                                        <p:tav tm="0">
                                          <p:val>
                                            <p:strVal val="#ppt_x"/>
                                          </p:val>
                                        </p:tav>
                                        <p:tav tm="100000">
                                          <p:val>
                                            <p:strVal val="#ppt_x"/>
                                          </p:val>
                                        </p:tav>
                                      </p:tavLst>
                                    </p:anim>
                                    <p:anim calcmode="lin" valueType="num">
                                      <p:cBhvr additive="base">
                                        <p:cTn id="35" dur="500" fill="hold"/>
                                        <p:tgtEl>
                                          <p:spTgt spid="306"/>
                                        </p:tgtEl>
                                        <p:attrNameLst>
                                          <p:attrName>ppt_y</p:attrName>
                                        </p:attrNameLst>
                                      </p:cBhvr>
                                      <p:tavLst>
                                        <p:tav tm="0">
                                          <p:val>
                                            <p:strVal val="1+#ppt_h/2"/>
                                          </p:val>
                                        </p:tav>
                                        <p:tav tm="100000">
                                          <p:val>
                                            <p:strVal val="#ppt_y"/>
                                          </p:val>
                                        </p:tav>
                                      </p:tavLst>
                                    </p:anim>
                                  </p:childTnLst>
                                </p:cTn>
                              </p:par>
                            </p:childTnLst>
                          </p:cTn>
                        </p:par>
                        <p:par>
                          <p:cTn id="36" fill="hold">
                            <p:stCondLst>
                              <p:cond delay="4000"/>
                            </p:stCondLst>
                            <p:childTnLst>
                              <p:par>
                                <p:cTn id="37" presetID="2" presetClass="entr" presetSubtype="4" fill="hold" nodeType="afterEffect">
                                  <p:stCondLst>
                                    <p:cond delay="0"/>
                                  </p:stCondLst>
                                  <p:childTnLst>
                                    <p:set>
                                      <p:cBhvr>
                                        <p:cTn id="38" dur="1" fill="hold">
                                          <p:stCondLst>
                                            <p:cond delay="0"/>
                                          </p:stCondLst>
                                        </p:cTn>
                                        <p:tgtEl>
                                          <p:spTgt spid="181"/>
                                        </p:tgtEl>
                                        <p:attrNameLst>
                                          <p:attrName>style.visibility</p:attrName>
                                        </p:attrNameLst>
                                      </p:cBhvr>
                                      <p:to>
                                        <p:strVal val="visible"/>
                                      </p:to>
                                    </p:set>
                                    <p:anim calcmode="lin" valueType="num">
                                      <p:cBhvr additive="base">
                                        <p:cTn id="39" dur="500" fill="hold"/>
                                        <p:tgtEl>
                                          <p:spTgt spid="181"/>
                                        </p:tgtEl>
                                        <p:attrNameLst>
                                          <p:attrName>ppt_x</p:attrName>
                                        </p:attrNameLst>
                                      </p:cBhvr>
                                      <p:tavLst>
                                        <p:tav tm="0">
                                          <p:val>
                                            <p:strVal val="#ppt_x"/>
                                          </p:val>
                                        </p:tav>
                                        <p:tav tm="100000">
                                          <p:val>
                                            <p:strVal val="#ppt_x"/>
                                          </p:val>
                                        </p:tav>
                                      </p:tavLst>
                                    </p:anim>
                                    <p:anim calcmode="lin" valueType="num">
                                      <p:cBhvr additive="base">
                                        <p:cTn id="40" dur="500" fill="hold"/>
                                        <p:tgtEl>
                                          <p:spTgt spid="181"/>
                                        </p:tgtEl>
                                        <p:attrNameLst>
                                          <p:attrName>ppt_y</p:attrName>
                                        </p:attrNameLst>
                                      </p:cBhvr>
                                      <p:tavLst>
                                        <p:tav tm="0">
                                          <p:val>
                                            <p:strVal val="1+#ppt_h/2"/>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204"/>
                                        </p:tgtEl>
                                        <p:attrNameLst>
                                          <p:attrName>style.visibility</p:attrName>
                                        </p:attrNameLst>
                                      </p:cBhvr>
                                      <p:to>
                                        <p:strVal val="visible"/>
                                      </p:to>
                                    </p:set>
                                    <p:anim calcmode="lin" valueType="num">
                                      <p:cBhvr additive="base">
                                        <p:cTn id="44" dur="500" fill="hold"/>
                                        <p:tgtEl>
                                          <p:spTgt spid="204"/>
                                        </p:tgtEl>
                                        <p:attrNameLst>
                                          <p:attrName>ppt_x</p:attrName>
                                        </p:attrNameLst>
                                      </p:cBhvr>
                                      <p:tavLst>
                                        <p:tav tm="0">
                                          <p:val>
                                            <p:strVal val="#ppt_x"/>
                                          </p:val>
                                        </p:tav>
                                        <p:tav tm="100000">
                                          <p:val>
                                            <p:strVal val="#ppt_x"/>
                                          </p:val>
                                        </p:tav>
                                      </p:tavLst>
                                    </p:anim>
                                    <p:anim calcmode="lin" valueType="num">
                                      <p:cBhvr additive="base">
                                        <p:cTn id="45" dur="500" fill="hold"/>
                                        <p:tgtEl>
                                          <p:spTgt spid="204"/>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2" presetClass="entr" presetSubtype="4" fill="hold" nodeType="afterEffect">
                                  <p:stCondLst>
                                    <p:cond delay="0"/>
                                  </p:stCondLst>
                                  <p:childTnLst>
                                    <p:set>
                                      <p:cBhvr>
                                        <p:cTn id="48" dur="1" fill="hold">
                                          <p:stCondLst>
                                            <p:cond delay="0"/>
                                          </p:stCondLst>
                                        </p:cTn>
                                        <p:tgtEl>
                                          <p:spTgt spid="185"/>
                                        </p:tgtEl>
                                        <p:attrNameLst>
                                          <p:attrName>style.visibility</p:attrName>
                                        </p:attrNameLst>
                                      </p:cBhvr>
                                      <p:to>
                                        <p:strVal val="visible"/>
                                      </p:to>
                                    </p:set>
                                    <p:anim calcmode="lin" valueType="num">
                                      <p:cBhvr additive="base">
                                        <p:cTn id="49" dur="500" fill="hold"/>
                                        <p:tgtEl>
                                          <p:spTgt spid="185"/>
                                        </p:tgtEl>
                                        <p:attrNameLst>
                                          <p:attrName>ppt_x</p:attrName>
                                        </p:attrNameLst>
                                      </p:cBhvr>
                                      <p:tavLst>
                                        <p:tav tm="0">
                                          <p:val>
                                            <p:strVal val="#ppt_x"/>
                                          </p:val>
                                        </p:tav>
                                        <p:tav tm="100000">
                                          <p:val>
                                            <p:strVal val="#ppt_x"/>
                                          </p:val>
                                        </p:tav>
                                      </p:tavLst>
                                    </p:anim>
                                    <p:anim calcmode="lin" valueType="num">
                                      <p:cBhvr additive="base">
                                        <p:cTn id="50" dur="500" fill="hold"/>
                                        <p:tgtEl>
                                          <p:spTgt spid="1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249366" y="1568451"/>
            <a:ext cx="5837237" cy="4478339"/>
            <a:chOff x="1636713" y="1568450"/>
            <a:chExt cx="5837237" cy="4478338"/>
          </a:xfrm>
        </p:grpSpPr>
        <p:sp>
          <p:nvSpPr>
            <p:cNvPr id="8" name="Freeform 175"/>
            <p:cNvSpPr>
              <a:spLocks/>
            </p:cNvSpPr>
            <p:nvPr/>
          </p:nvSpPr>
          <p:spPr bwMode="auto">
            <a:xfrm>
              <a:off x="4254500" y="3733800"/>
              <a:ext cx="1022350" cy="903288"/>
            </a:xfrm>
            <a:custGeom>
              <a:avLst/>
              <a:gdLst>
                <a:gd name="T0" fmla="*/ 2147483647 w 1145"/>
                <a:gd name="T1" fmla="*/ 2147483647 h 1012"/>
                <a:gd name="T2" fmla="*/ 2147483647 w 1145"/>
                <a:gd name="T3" fmla="*/ 2147483647 h 1012"/>
                <a:gd name="T4" fmla="*/ 2147483647 w 1145"/>
                <a:gd name="T5" fmla="*/ 2147483647 h 1012"/>
                <a:gd name="T6" fmla="*/ 0 w 1145"/>
                <a:gd name="T7" fmla="*/ 2147483647 h 1012"/>
                <a:gd name="T8" fmla="*/ 0 w 1145"/>
                <a:gd name="T9" fmla="*/ 2147483647 h 1012"/>
                <a:gd name="T10" fmla="*/ 2147483647 w 1145"/>
                <a:gd name="T11" fmla="*/ 0 h 1012"/>
                <a:gd name="T12" fmla="*/ 2147483647 w 1145"/>
                <a:gd name="T13" fmla="*/ 0 h 1012"/>
                <a:gd name="T14" fmla="*/ 2147483647 w 1145"/>
                <a:gd name="T15" fmla="*/ 2147483647 h 1012"/>
                <a:gd name="T16" fmla="*/ 2147483647 w 1145"/>
                <a:gd name="T17" fmla="*/ 2147483647 h 10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2">
                  <a:moveTo>
                    <a:pt x="1145" y="967"/>
                  </a:moveTo>
                  <a:cubicBezTo>
                    <a:pt x="1145" y="992"/>
                    <a:pt x="1125" y="1012"/>
                    <a:pt x="1100" y="1012"/>
                  </a:cubicBezTo>
                  <a:lnTo>
                    <a:pt x="46" y="1012"/>
                  </a:lnTo>
                  <a:cubicBezTo>
                    <a:pt x="21" y="1012"/>
                    <a:pt x="0" y="992"/>
                    <a:pt x="0" y="967"/>
                  </a:cubicBezTo>
                  <a:lnTo>
                    <a:pt x="0" y="45"/>
                  </a:lnTo>
                  <a:cubicBezTo>
                    <a:pt x="0" y="20"/>
                    <a:pt x="21" y="0"/>
                    <a:pt x="46" y="0"/>
                  </a:cubicBezTo>
                  <a:lnTo>
                    <a:pt x="1100" y="0"/>
                  </a:lnTo>
                  <a:cubicBezTo>
                    <a:pt x="1125" y="0"/>
                    <a:pt x="1145" y="20"/>
                    <a:pt x="1145" y="45"/>
                  </a:cubicBezTo>
                  <a:lnTo>
                    <a:pt x="1145" y="967"/>
                  </a:lnTo>
                  <a:close/>
                </a:path>
              </a:pathLst>
            </a:custGeom>
            <a:solidFill>
              <a:schemeClr val="bg2">
                <a:lumMod val="75000"/>
              </a:schemeClr>
            </a:solidFill>
            <a:ln>
              <a:noFill/>
            </a:ln>
          </p:spPr>
          <p:txBody>
            <a:bodyPr>
              <a:noAutofit/>
            </a:bodyPr>
            <a:lstStyle/>
            <a:p>
              <a:endParaRPr lang="en-GB" dirty="0"/>
            </a:p>
          </p:txBody>
        </p:sp>
        <p:sp>
          <p:nvSpPr>
            <p:cNvPr id="9" name="Freeform 176"/>
            <p:cNvSpPr>
              <a:spLocks/>
            </p:cNvSpPr>
            <p:nvPr/>
          </p:nvSpPr>
          <p:spPr bwMode="auto">
            <a:xfrm>
              <a:off x="4254500" y="2479675"/>
              <a:ext cx="1022350" cy="903288"/>
            </a:xfrm>
            <a:custGeom>
              <a:avLst/>
              <a:gdLst>
                <a:gd name="T0" fmla="*/ 2147483647 w 1145"/>
                <a:gd name="T1" fmla="*/ 2147483647 h 1012"/>
                <a:gd name="T2" fmla="*/ 2147483647 w 1145"/>
                <a:gd name="T3" fmla="*/ 2147483647 h 1012"/>
                <a:gd name="T4" fmla="*/ 2147483647 w 1145"/>
                <a:gd name="T5" fmla="*/ 2147483647 h 1012"/>
                <a:gd name="T6" fmla="*/ 0 w 1145"/>
                <a:gd name="T7" fmla="*/ 2147483647 h 1012"/>
                <a:gd name="T8" fmla="*/ 0 w 1145"/>
                <a:gd name="T9" fmla="*/ 2147483647 h 1012"/>
                <a:gd name="T10" fmla="*/ 2147483647 w 1145"/>
                <a:gd name="T11" fmla="*/ 0 h 1012"/>
                <a:gd name="T12" fmla="*/ 2147483647 w 1145"/>
                <a:gd name="T13" fmla="*/ 0 h 1012"/>
                <a:gd name="T14" fmla="*/ 2147483647 w 1145"/>
                <a:gd name="T15" fmla="*/ 2147483647 h 1012"/>
                <a:gd name="T16" fmla="*/ 2147483647 w 1145"/>
                <a:gd name="T17" fmla="*/ 2147483647 h 10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2">
                  <a:moveTo>
                    <a:pt x="1145" y="967"/>
                  </a:moveTo>
                  <a:cubicBezTo>
                    <a:pt x="1145" y="992"/>
                    <a:pt x="1125" y="1012"/>
                    <a:pt x="1100" y="1012"/>
                  </a:cubicBezTo>
                  <a:lnTo>
                    <a:pt x="46" y="1012"/>
                  </a:lnTo>
                  <a:cubicBezTo>
                    <a:pt x="21" y="1012"/>
                    <a:pt x="0" y="992"/>
                    <a:pt x="0" y="967"/>
                  </a:cubicBezTo>
                  <a:lnTo>
                    <a:pt x="0" y="45"/>
                  </a:lnTo>
                  <a:cubicBezTo>
                    <a:pt x="0" y="20"/>
                    <a:pt x="21" y="0"/>
                    <a:pt x="46" y="0"/>
                  </a:cubicBezTo>
                  <a:lnTo>
                    <a:pt x="1100" y="0"/>
                  </a:lnTo>
                  <a:cubicBezTo>
                    <a:pt x="1125" y="0"/>
                    <a:pt x="1145" y="20"/>
                    <a:pt x="1145" y="45"/>
                  </a:cubicBezTo>
                  <a:lnTo>
                    <a:pt x="1145" y="967"/>
                  </a:lnTo>
                  <a:close/>
                </a:path>
              </a:pathLst>
            </a:custGeom>
            <a:solidFill>
              <a:schemeClr val="accent6">
                <a:lumMod val="50000"/>
              </a:schemeClr>
            </a:solidFill>
            <a:ln>
              <a:noFill/>
            </a:ln>
          </p:spPr>
          <p:txBody>
            <a:bodyPr>
              <a:noAutofit/>
            </a:bodyPr>
            <a:lstStyle/>
            <a:p>
              <a:endParaRPr lang="en-GB" dirty="0"/>
            </a:p>
          </p:txBody>
        </p:sp>
        <p:sp>
          <p:nvSpPr>
            <p:cNvPr id="10" name="Freeform 177"/>
            <p:cNvSpPr>
              <a:spLocks/>
            </p:cNvSpPr>
            <p:nvPr/>
          </p:nvSpPr>
          <p:spPr bwMode="auto">
            <a:xfrm>
              <a:off x="4254500" y="1568450"/>
              <a:ext cx="1022350" cy="539750"/>
            </a:xfrm>
            <a:custGeom>
              <a:avLst/>
              <a:gdLst>
                <a:gd name="T0" fmla="*/ 2147483647 w 1145"/>
                <a:gd name="T1" fmla="*/ 2147483647 h 605"/>
                <a:gd name="T2" fmla="*/ 2147483647 w 1145"/>
                <a:gd name="T3" fmla="*/ 2147483647 h 605"/>
                <a:gd name="T4" fmla="*/ 2147483647 w 1145"/>
                <a:gd name="T5" fmla="*/ 2147483647 h 605"/>
                <a:gd name="T6" fmla="*/ 0 w 1145"/>
                <a:gd name="T7" fmla="*/ 2147483647 h 605"/>
                <a:gd name="T8" fmla="*/ 0 w 1145"/>
                <a:gd name="T9" fmla="*/ 2147483647 h 605"/>
                <a:gd name="T10" fmla="*/ 2147483647 w 1145"/>
                <a:gd name="T11" fmla="*/ 0 h 605"/>
                <a:gd name="T12" fmla="*/ 2147483647 w 1145"/>
                <a:gd name="T13" fmla="*/ 0 h 605"/>
                <a:gd name="T14" fmla="*/ 2147483647 w 1145"/>
                <a:gd name="T15" fmla="*/ 2147483647 h 605"/>
                <a:gd name="T16" fmla="*/ 2147483647 w 1145"/>
                <a:gd name="T17" fmla="*/ 2147483647 h 6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605">
                  <a:moveTo>
                    <a:pt x="1145" y="560"/>
                  </a:moveTo>
                  <a:cubicBezTo>
                    <a:pt x="1145" y="585"/>
                    <a:pt x="1125" y="605"/>
                    <a:pt x="1100" y="605"/>
                  </a:cubicBezTo>
                  <a:lnTo>
                    <a:pt x="46" y="605"/>
                  </a:lnTo>
                  <a:cubicBezTo>
                    <a:pt x="21" y="605"/>
                    <a:pt x="0" y="585"/>
                    <a:pt x="0" y="560"/>
                  </a:cubicBezTo>
                  <a:lnTo>
                    <a:pt x="0" y="46"/>
                  </a:lnTo>
                  <a:cubicBezTo>
                    <a:pt x="0" y="21"/>
                    <a:pt x="21" y="0"/>
                    <a:pt x="46" y="0"/>
                  </a:cubicBezTo>
                  <a:lnTo>
                    <a:pt x="1100" y="0"/>
                  </a:lnTo>
                  <a:cubicBezTo>
                    <a:pt x="1125" y="0"/>
                    <a:pt x="1145" y="21"/>
                    <a:pt x="1145" y="46"/>
                  </a:cubicBezTo>
                  <a:lnTo>
                    <a:pt x="1145" y="560"/>
                  </a:lnTo>
                  <a:close/>
                </a:path>
              </a:pathLst>
            </a:custGeom>
            <a:solidFill>
              <a:schemeClr val="bg2">
                <a:lumMod val="75000"/>
              </a:schemeClr>
            </a:solidFill>
            <a:ln>
              <a:noFill/>
            </a:ln>
          </p:spPr>
          <p:txBody>
            <a:bodyPr>
              <a:noAutofit/>
            </a:bodyPr>
            <a:lstStyle/>
            <a:p>
              <a:endParaRPr lang="en-GB" dirty="0"/>
            </a:p>
          </p:txBody>
        </p:sp>
        <p:sp>
          <p:nvSpPr>
            <p:cNvPr id="11" name="Freeform 178"/>
            <p:cNvSpPr>
              <a:spLocks/>
            </p:cNvSpPr>
            <p:nvPr/>
          </p:nvSpPr>
          <p:spPr bwMode="auto">
            <a:xfrm>
              <a:off x="1636713" y="2660650"/>
              <a:ext cx="1022350" cy="539750"/>
            </a:xfrm>
            <a:custGeom>
              <a:avLst/>
              <a:gdLst>
                <a:gd name="T0" fmla="*/ 2147483647 w 1145"/>
                <a:gd name="T1" fmla="*/ 2147483647 h 604"/>
                <a:gd name="T2" fmla="*/ 2147483647 w 1145"/>
                <a:gd name="T3" fmla="*/ 2147483647 h 604"/>
                <a:gd name="T4" fmla="*/ 2147483647 w 1145"/>
                <a:gd name="T5" fmla="*/ 2147483647 h 604"/>
                <a:gd name="T6" fmla="*/ 0 w 1145"/>
                <a:gd name="T7" fmla="*/ 2147483647 h 604"/>
                <a:gd name="T8" fmla="*/ 0 w 1145"/>
                <a:gd name="T9" fmla="*/ 2147483647 h 604"/>
                <a:gd name="T10" fmla="*/ 2147483647 w 1145"/>
                <a:gd name="T11" fmla="*/ 0 h 604"/>
                <a:gd name="T12" fmla="*/ 2147483647 w 1145"/>
                <a:gd name="T13" fmla="*/ 0 h 604"/>
                <a:gd name="T14" fmla="*/ 2147483647 w 1145"/>
                <a:gd name="T15" fmla="*/ 2147483647 h 604"/>
                <a:gd name="T16" fmla="*/ 2147483647 w 1145"/>
                <a:gd name="T17" fmla="*/ 2147483647 h 6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604">
                  <a:moveTo>
                    <a:pt x="1145" y="559"/>
                  </a:moveTo>
                  <a:cubicBezTo>
                    <a:pt x="1145" y="584"/>
                    <a:pt x="1125" y="604"/>
                    <a:pt x="1100" y="604"/>
                  </a:cubicBezTo>
                  <a:lnTo>
                    <a:pt x="46" y="604"/>
                  </a:lnTo>
                  <a:cubicBezTo>
                    <a:pt x="21" y="604"/>
                    <a:pt x="0" y="584"/>
                    <a:pt x="0" y="559"/>
                  </a:cubicBezTo>
                  <a:lnTo>
                    <a:pt x="0" y="45"/>
                  </a:lnTo>
                  <a:cubicBezTo>
                    <a:pt x="0" y="20"/>
                    <a:pt x="21" y="0"/>
                    <a:pt x="46" y="0"/>
                  </a:cubicBezTo>
                  <a:lnTo>
                    <a:pt x="1100" y="0"/>
                  </a:lnTo>
                  <a:cubicBezTo>
                    <a:pt x="1125" y="0"/>
                    <a:pt x="1145" y="20"/>
                    <a:pt x="1145" y="45"/>
                  </a:cubicBezTo>
                  <a:lnTo>
                    <a:pt x="1145" y="559"/>
                  </a:lnTo>
                  <a:close/>
                </a:path>
              </a:pathLst>
            </a:custGeom>
            <a:solidFill>
              <a:schemeClr val="bg2">
                <a:lumMod val="75000"/>
              </a:schemeClr>
            </a:solidFill>
            <a:ln>
              <a:noFill/>
            </a:ln>
          </p:spPr>
          <p:txBody>
            <a:bodyPr>
              <a:noAutofit/>
            </a:bodyPr>
            <a:lstStyle/>
            <a:p>
              <a:endParaRPr lang="en-GB" dirty="0"/>
            </a:p>
          </p:txBody>
        </p:sp>
        <p:sp>
          <p:nvSpPr>
            <p:cNvPr id="12" name="Freeform 179"/>
            <p:cNvSpPr>
              <a:spLocks/>
            </p:cNvSpPr>
            <p:nvPr/>
          </p:nvSpPr>
          <p:spPr bwMode="auto">
            <a:xfrm>
              <a:off x="6450013" y="4098925"/>
              <a:ext cx="1023937" cy="538163"/>
            </a:xfrm>
            <a:custGeom>
              <a:avLst/>
              <a:gdLst>
                <a:gd name="T0" fmla="*/ 2147483647 w 1145"/>
                <a:gd name="T1" fmla="*/ 2147483647 h 604"/>
                <a:gd name="T2" fmla="*/ 2147483647 w 1145"/>
                <a:gd name="T3" fmla="*/ 2147483647 h 604"/>
                <a:gd name="T4" fmla="*/ 2147483647 w 1145"/>
                <a:gd name="T5" fmla="*/ 2147483647 h 604"/>
                <a:gd name="T6" fmla="*/ 0 w 1145"/>
                <a:gd name="T7" fmla="*/ 2147483647 h 604"/>
                <a:gd name="T8" fmla="*/ 0 w 1145"/>
                <a:gd name="T9" fmla="*/ 2147483647 h 604"/>
                <a:gd name="T10" fmla="*/ 2147483647 w 1145"/>
                <a:gd name="T11" fmla="*/ 0 h 604"/>
                <a:gd name="T12" fmla="*/ 2147483647 w 1145"/>
                <a:gd name="T13" fmla="*/ 0 h 604"/>
                <a:gd name="T14" fmla="*/ 2147483647 w 1145"/>
                <a:gd name="T15" fmla="*/ 2147483647 h 604"/>
                <a:gd name="T16" fmla="*/ 2147483647 w 1145"/>
                <a:gd name="T17" fmla="*/ 2147483647 h 6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604">
                  <a:moveTo>
                    <a:pt x="1145" y="559"/>
                  </a:moveTo>
                  <a:cubicBezTo>
                    <a:pt x="1145" y="584"/>
                    <a:pt x="1124" y="604"/>
                    <a:pt x="1099" y="604"/>
                  </a:cubicBezTo>
                  <a:lnTo>
                    <a:pt x="45" y="604"/>
                  </a:lnTo>
                  <a:cubicBezTo>
                    <a:pt x="20" y="604"/>
                    <a:pt x="0" y="584"/>
                    <a:pt x="0" y="559"/>
                  </a:cubicBezTo>
                  <a:lnTo>
                    <a:pt x="0" y="45"/>
                  </a:lnTo>
                  <a:cubicBezTo>
                    <a:pt x="0" y="20"/>
                    <a:pt x="20" y="0"/>
                    <a:pt x="45" y="0"/>
                  </a:cubicBezTo>
                  <a:lnTo>
                    <a:pt x="1099" y="0"/>
                  </a:lnTo>
                  <a:cubicBezTo>
                    <a:pt x="1124" y="0"/>
                    <a:pt x="1145" y="20"/>
                    <a:pt x="1145" y="45"/>
                  </a:cubicBezTo>
                  <a:lnTo>
                    <a:pt x="1145" y="559"/>
                  </a:lnTo>
                  <a:close/>
                </a:path>
              </a:pathLst>
            </a:custGeom>
            <a:solidFill>
              <a:schemeClr val="bg2">
                <a:lumMod val="75000"/>
              </a:schemeClr>
            </a:solidFill>
            <a:ln>
              <a:noFill/>
            </a:ln>
          </p:spPr>
          <p:txBody>
            <a:bodyPr>
              <a:noAutofit/>
            </a:bodyPr>
            <a:lstStyle/>
            <a:p>
              <a:endParaRPr lang="en-GB" dirty="0"/>
            </a:p>
          </p:txBody>
        </p:sp>
        <p:sp>
          <p:nvSpPr>
            <p:cNvPr id="13" name="Freeform 180"/>
            <p:cNvSpPr>
              <a:spLocks/>
            </p:cNvSpPr>
            <p:nvPr/>
          </p:nvSpPr>
          <p:spPr bwMode="auto">
            <a:xfrm>
              <a:off x="2935288" y="2479675"/>
              <a:ext cx="1022350" cy="903288"/>
            </a:xfrm>
            <a:custGeom>
              <a:avLst/>
              <a:gdLst>
                <a:gd name="T0" fmla="*/ 2147483647 w 1144"/>
                <a:gd name="T1" fmla="*/ 2147483647 h 1012"/>
                <a:gd name="T2" fmla="*/ 2147483647 w 1144"/>
                <a:gd name="T3" fmla="*/ 2147483647 h 1012"/>
                <a:gd name="T4" fmla="*/ 2147483647 w 1144"/>
                <a:gd name="T5" fmla="*/ 2147483647 h 1012"/>
                <a:gd name="T6" fmla="*/ 0 w 1144"/>
                <a:gd name="T7" fmla="*/ 2147483647 h 1012"/>
                <a:gd name="T8" fmla="*/ 0 w 1144"/>
                <a:gd name="T9" fmla="*/ 2147483647 h 1012"/>
                <a:gd name="T10" fmla="*/ 2147483647 w 1144"/>
                <a:gd name="T11" fmla="*/ 0 h 1012"/>
                <a:gd name="T12" fmla="*/ 2147483647 w 1144"/>
                <a:gd name="T13" fmla="*/ 0 h 1012"/>
                <a:gd name="T14" fmla="*/ 2147483647 w 1144"/>
                <a:gd name="T15" fmla="*/ 2147483647 h 1012"/>
                <a:gd name="T16" fmla="*/ 2147483647 w 1144"/>
                <a:gd name="T17" fmla="*/ 2147483647 h 10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4" h="1012">
                  <a:moveTo>
                    <a:pt x="1144" y="967"/>
                  </a:moveTo>
                  <a:cubicBezTo>
                    <a:pt x="1144" y="992"/>
                    <a:pt x="1124" y="1012"/>
                    <a:pt x="1099" y="1012"/>
                  </a:cubicBezTo>
                  <a:lnTo>
                    <a:pt x="45" y="1012"/>
                  </a:lnTo>
                  <a:cubicBezTo>
                    <a:pt x="20" y="1012"/>
                    <a:pt x="0" y="992"/>
                    <a:pt x="0" y="967"/>
                  </a:cubicBezTo>
                  <a:lnTo>
                    <a:pt x="0" y="45"/>
                  </a:lnTo>
                  <a:cubicBezTo>
                    <a:pt x="0" y="20"/>
                    <a:pt x="20" y="0"/>
                    <a:pt x="45" y="0"/>
                  </a:cubicBezTo>
                  <a:lnTo>
                    <a:pt x="1099" y="0"/>
                  </a:lnTo>
                  <a:cubicBezTo>
                    <a:pt x="1124" y="0"/>
                    <a:pt x="1144" y="20"/>
                    <a:pt x="1144" y="45"/>
                  </a:cubicBezTo>
                  <a:lnTo>
                    <a:pt x="1144" y="967"/>
                  </a:lnTo>
                  <a:close/>
                </a:path>
              </a:pathLst>
            </a:custGeom>
            <a:solidFill>
              <a:schemeClr val="accent6">
                <a:lumMod val="50000"/>
              </a:schemeClr>
            </a:solidFill>
            <a:ln>
              <a:noFill/>
            </a:ln>
          </p:spPr>
          <p:txBody>
            <a:bodyPr>
              <a:noAutofit/>
            </a:bodyPr>
            <a:lstStyle/>
            <a:p>
              <a:endParaRPr lang="en-GB" dirty="0"/>
            </a:p>
          </p:txBody>
        </p:sp>
        <p:sp>
          <p:nvSpPr>
            <p:cNvPr id="14" name="Freeform 181"/>
            <p:cNvSpPr>
              <a:spLocks/>
            </p:cNvSpPr>
            <p:nvPr/>
          </p:nvSpPr>
          <p:spPr bwMode="auto">
            <a:xfrm>
              <a:off x="4254500" y="4989513"/>
              <a:ext cx="1022350" cy="904875"/>
            </a:xfrm>
            <a:custGeom>
              <a:avLst/>
              <a:gdLst>
                <a:gd name="T0" fmla="*/ 2147483647 w 1145"/>
                <a:gd name="T1" fmla="*/ 2147483647 h 1013"/>
                <a:gd name="T2" fmla="*/ 2147483647 w 1145"/>
                <a:gd name="T3" fmla="*/ 2147483647 h 1013"/>
                <a:gd name="T4" fmla="*/ 2147483647 w 1145"/>
                <a:gd name="T5" fmla="*/ 2147483647 h 1013"/>
                <a:gd name="T6" fmla="*/ 0 w 1145"/>
                <a:gd name="T7" fmla="*/ 2147483647 h 1013"/>
                <a:gd name="T8" fmla="*/ 0 w 1145"/>
                <a:gd name="T9" fmla="*/ 2147483647 h 1013"/>
                <a:gd name="T10" fmla="*/ 2147483647 w 1145"/>
                <a:gd name="T11" fmla="*/ 0 h 1013"/>
                <a:gd name="T12" fmla="*/ 2147483647 w 1145"/>
                <a:gd name="T13" fmla="*/ 0 h 1013"/>
                <a:gd name="T14" fmla="*/ 2147483647 w 1145"/>
                <a:gd name="T15" fmla="*/ 2147483647 h 1013"/>
                <a:gd name="T16" fmla="*/ 2147483647 w 1145"/>
                <a:gd name="T17" fmla="*/ 2147483647 h 10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3">
                  <a:moveTo>
                    <a:pt x="1145" y="967"/>
                  </a:moveTo>
                  <a:cubicBezTo>
                    <a:pt x="1145" y="992"/>
                    <a:pt x="1125" y="1013"/>
                    <a:pt x="1100" y="1013"/>
                  </a:cubicBezTo>
                  <a:lnTo>
                    <a:pt x="46" y="1013"/>
                  </a:lnTo>
                  <a:cubicBezTo>
                    <a:pt x="21" y="1013"/>
                    <a:pt x="0" y="992"/>
                    <a:pt x="0" y="967"/>
                  </a:cubicBezTo>
                  <a:lnTo>
                    <a:pt x="0" y="46"/>
                  </a:lnTo>
                  <a:cubicBezTo>
                    <a:pt x="0" y="20"/>
                    <a:pt x="21" y="0"/>
                    <a:pt x="46" y="0"/>
                  </a:cubicBezTo>
                  <a:lnTo>
                    <a:pt x="1100" y="0"/>
                  </a:lnTo>
                  <a:cubicBezTo>
                    <a:pt x="1125" y="0"/>
                    <a:pt x="1145" y="20"/>
                    <a:pt x="1145" y="46"/>
                  </a:cubicBezTo>
                  <a:lnTo>
                    <a:pt x="1145" y="967"/>
                  </a:lnTo>
                  <a:close/>
                </a:path>
              </a:pathLst>
            </a:custGeom>
            <a:solidFill>
              <a:schemeClr val="bg2">
                <a:lumMod val="75000"/>
              </a:schemeClr>
            </a:solidFill>
            <a:ln>
              <a:noFill/>
            </a:ln>
          </p:spPr>
          <p:txBody>
            <a:bodyPr>
              <a:noAutofit/>
            </a:bodyPr>
            <a:lstStyle/>
            <a:p>
              <a:endParaRPr lang="en-GB" dirty="0"/>
            </a:p>
          </p:txBody>
        </p:sp>
        <p:sp>
          <p:nvSpPr>
            <p:cNvPr id="15" name="Freeform 182"/>
            <p:cNvSpPr>
              <a:spLocks/>
            </p:cNvSpPr>
            <p:nvPr/>
          </p:nvSpPr>
          <p:spPr bwMode="auto">
            <a:xfrm>
              <a:off x="1636713" y="4989513"/>
              <a:ext cx="1022350" cy="904875"/>
            </a:xfrm>
            <a:custGeom>
              <a:avLst/>
              <a:gdLst>
                <a:gd name="T0" fmla="*/ 2147483647 w 1145"/>
                <a:gd name="T1" fmla="*/ 2147483647 h 1013"/>
                <a:gd name="T2" fmla="*/ 2147483647 w 1145"/>
                <a:gd name="T3" fmla="*/ 2147483647 h 1013"/>
                <a:gd name="T4" fmla="*/ 2147483647 w 1145"/>
                <a:gd name="T5" fmla="*/ 2147483647 h 1013"/>
                <a:gd name="T6" fmla="*/ 0 w 1145"/>
                <a:gd name="T7" fmla="*/ 2147483647 h 1013"/>
                <a:gd name="T8" fmla="*/ 0 w 1145"/>
                <a:gd name="T9" fmla="*/ 2147483647 h 1013"/>
                <a:gd name="T10" fmla="*/ 2147483647 w 1145"/>
                <a:gd name="T11" fmla="*/ 0 h 1013"/>
                <a:gd name="T12" fmla="*/ 2147483647 w 1145"/>
                <a:gd name="T13" fmla="*/ 0 h 1013"/>
                <a:gd name="T14" fmla="*/ 2147483647 w 1145"/>
                <a:gd name="T15" fmla="*/ 2147483647 h 1013"/>
                <a:gd name="T16" fmla="*/ 2147483647 w 1145"/>
                <a:gd name="T17" fmla="*/ 2147483647 h 10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3">
                  <a:moveTo>
                    <a:pt x="1145" y="967"/>
                  </a:moveTo>
                  <a:cubicBezTo>
                    <a:pt x="1145" y="992"/>
                    <a:pt x="1125" y="1013"/>
                    <a:pt x="1100" y="1013"/>
                  </a:cubicBezTo>
                  <a:lnTo>
                    <a:pt x="46" y="1013"/>
                  </a:lnTo>
                  <a:cubicBezTo>
                    <a:pt x="21" y="1013"/>
                    <a:pt x="0" y="992"/>
                    <a:pt x="0" y="967"/>
                  </a:cubicBezTo>
                  <a:lnTo>
                    <a:pt x="0" y="46"/>
                  </a:lnTo>
                  <a:cubicBezTo>
                    <a:pt x="0" y="20"/>
                    <a:pt x="21" y="0"/>
                    <a:pt x="46" y="0"/>
                  </a:cubicBezTo>
                  <a:lnTo>
                    <a:pt x="1100" y="0"/>
                  </a:lnTo>
                  <a:cubicBezTo>
                    <a:pt x="1125" y="0"/>
                    <a:pt x="1145" y="20"/>
                    <a:pt x="1145" y="46"/>
                  </a:cubicBezTo>
                  <a:lnTo>
                    <a:pt x="1145" y="967"/>
                  </a:lnTo>
                  <a:close/>
                </a:path>
              </a:pathLst>
            </a:custGeom>
            <a:solidFill>
              <a:schemeClr val="bg2">
                <a:lumMod val="75000"/>
              </a:schemeClr>
            </a:solidFill>
            <a:ln>
              <a:noFill/>
            </a:ln>
          </p:spPr>
          <p:txBody>
            <a:bodyPr>
              <a:noAutofit/>
            </a:bodyPr>
            <a:lstStyle/>
            <a:p>
              <a:endParaRPr lang="en-GB" dirty="0"/>
            </a:p>
          </p:txBody>
        </p:sp>
        <p:sp>
          <p:nvSpPr>
            <p:cNvPr id="16" name="Freeform 183"/>
            <p:cNvSpPr>
              <a:spLocks/>
            </p:cNvSpPr>
            <p:nvPr/>
          </p:nvSpPr>
          <p:spPr bwMode="auto">
            <a:xfrm>
              <a:off x="6450013" y="4989513"/>
              <a:ext cx="1023937" cy="904875"/>
            </a:xfrm>
            <a:custGeom>
              <a:avLst/>
              <a:gdLst>
                <a:gd name="T0" fmla="*/ 2147483647 w 1145"/>
                <a:gd name="T1" fmla="*/ 2147483647 h 1013"/>
                <a:gd name="T2" fmla="*/ 2147483647 w 1145"/>
                <a:gd name="T3" fmla="*/ 2147483647 h 1013"/>
                <a:gd name="T4" fmla="*/ 2147483647 w 1145"/>
                <a:gd name="T5" fmla="*/ 2147483647 h 1013"/>
                <a:gd name="T6" fmla="*/ 0 w 1145"/>
                <a:gd name="T7" fmla="*/ 2147483647 h 1013"/>
                <a:gd name="T8" fmla="*/ 0 w 1145"/>
                <a:gd name="T9" fmla="*/ 2147483647 h 1013"/>
                <a:gd name="T10" fmla="*/ 2147483647 w 1145"/>
                <a:gd name="T11" fmla="*/ 0 h 1013"/>
                <a:gd name="T12" fmla="*/ 2147483647 w 1145"/>
                <a:gd name="T13" fmla="*/ 0 h 1013"/>
                <a:gd name="T14" fmla="*/ 2147483647 w 1145"/>
                <a:gd name="T15" fmla="*/ 2147483647 h 1013"/>
                <a:gd name="T16" fmla="*/ 2147483647 w 1145"/>
                <a:gd name="T17" fmla="*/ 2147483647 h 10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3">
                  <a:moveTo>
                    <a:pt x="1145" y="967"/>
                  </a:moveTo>
                  <a:cubicBezTo>
                    <a:pt x="1145" y="992"/>
                    <a:pt x="1124" y="1013"/>
                    <a:pt x="1099" y="1013"/>
                  </a:cubicBezTo>
                  <a:lnTo>
                    <a:pt x="45" y="1013"/>
                  </a:lnTo>
                  <a:cubicBezTo>
                    <a:pt x="20" y="1013"/>
                    <a:pt x="0" y="992"/>
                    <a:pt x="0" y="967"/>
                  </a:cubicBezTo>
                  <a:lnTo>
                    <a:pt x="0" y="46"/>
                  </a:lnTo>
                  <a:cubicBezTo>
                    <a:pt x="0" y="20"/>
                    <a:pt x="20" y="0"/>
                    <a:pt x="45" y="0"/>
                  </a:cubicBezTo>
                  <a:lnTo>
                    <a:pt x="1099" y="0"/>
                  </a:lnTo>
                  <a:cubicBezTo>
                    <a:pt x="1124" y="0"/>
                    <a:pt x="1145" y="20"/>
                    <a:pt x="1145" y="46"/>
                  </a:cubicBezTo>
                  <a:lnTo>
                    <a:pt x="1145" y="967"/>
                  </a:lnTo>
                  <a:close/>
                </a:path>
              </a:pathLst>
            </a:custGeom>
            <a:solidFill>
              <a:schemeClr val="bg2">
                <a:lumMod val="75000"/>
              </a:schemeClr>
            </a:solidFill>
            <a:ln>
              <a:noFill/>
            </a:ln>
          </p:spPr>
          <p:txBody>
            <a:bodyPr>
              <a:noAutofit/>
            </a:bodyPr>
            <a:lstStyle/>
            <a:p>
              <a:endParaRPr lang="en-GB" dirty="0"/>
            </a:p>
          </p:txBody>
        </p:sp>
        <p:sp>
          <p:nvSpPr>
            <p:cNvPr id="17" name="Freeform 184"/>
            <p:cNvSpPr>
              <a:spLocks/>
            </p:cNvSpPr>
            <p:nvPr/>
          </p:nvSpPr>
          <p:spPr bwMode="auto">
            <a:xfrm>
              <a:off x="5556250" y="2108200"/>
              <a:ext cx="1917700" cy="1644650"/>
            </a:xfrm>
            <a:custGeom>
              <a:avLst/>
              <a:gdLst>
                <a:gd name="T0" fmla="*/ 2147483647 w 2147"/>
                <a:gd name="T1" fmla="*/ 2147483647 h 1842"/>
                <a:gd name="T2" fmla="*/ 2147483647 w 2147"/>
                <a:gd name="T3" fmla="*/ 2147483647 h 1842"/>
                <a:gd name="T4" fmla="*/ 2147483647 w 2147"/>
                <a:gd name="T5" fmla="*/ 2147483647 h 1842"/>
                <a:gd name="T6" fmla="*/ 0 w 2147"/>
                <a:gd name="T7" fmla="*/ 2147483647 h 1842"/>
                <a:gd name="T8" fmla="*/ 0 w 2147"/>
                <a:gd name="T9" fmla="*/ 2147483647 h 1842"/>
                <a:gd name="T10" fmla="*/ 2147483647 w 2147"/>
                <a:gd name="T11" fmla="*/ 0 h 1842"/>
                <a:gd name="T12" fmla="*/ 2147483647 w 2147"/>
                <a:gd name="T13" fmla="*/ 0 h 1842"/>
                <a:gd name="T14" fmla="*/ 2147483647 w 2147"/>
                <a:gd name="T15" fmla="*/ 2147483647 h 1842"/>
                <a:gd name="T16" fmla="*/ 2147483647 w 2147"/>
                <a:gd name="T17" fmla="*/ 2147483647 h 1842"/>
                <a:gd name="T18" fmla="*/ 2147483647 w 2147"/>
                <a:gd name="T19" fmla="*/ 2147483647 h 18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47" h="1842">
                  <a:moveTo>
                    <a:pt x="2147" y="1797"/>
                  </a:moveTo>
                  <a:cubicBezTo>
                    <a:pt x="2147" y="1822"/>
                    <a:pt x="2126" y="1842"/>
                    <a:pt x="2101" y="1842"/>
                  </a:cubicBezTo>
                  <a:lnTo>
                    <a:pt x="46" y="1842"/>
                  </a:lnTo>
                  <a:cubicBezTo>
                    <a:pt x="21" y="1842"/>
                    <a:pt x="0" y="1822"/>
                    <a:pt x="0" y="1797"/>
                  </a:cubicBezTo>
                  <a:lnTo>
                    <a:pt x="0" y="45"/>
                  </a:lnTo>
                  <a:cubicBezTo>
                    <a:pt x="0" y="20"/>
                    <a:pt x="21" y="0"/>
                    <a:pt x="46" y="0"/>
                  </a:cubicBezTo>
                  <a:lnTo>
                    <a:pt x="2101" y="0"/>
                  </a:lnTo>
                  <a:cubicBezTo>
                    <a:pt x="2126" y="0"/>
                    <a:pt x="2147" y="20"/>
                    <a:pt x="2147" y="45"/>
                  </a:cubicBezTo>
                  <a:lnTo>
                    <a:pt x="2147" y="1797"/>
                  </a:lnTo>
                  <a:close/>
                </a:path>
              </a:pathLst>
            </a:custGeom>
            <a:solidFill>
              <a:schemeClr val="accent6">
                <a:lumMod val="50000"/>
              </a:schemeClr>
            </a:solidFill>
            <a:ln>
              <a:noFill/>
            </a:ln>
          </p:spPr>
          <p:txBody>
            <a:bodyPr>
              <a:noAutofit/>
            </a:bodyPr>
            <a:lstStyle/>
            <a:p>
              <a:endParaRPr lang="en-GB" dirty="0"/>
            </a:p>
          </p:txBody>
        </p:sp>
        <p:sp>
          <p:nvSpPr>
            <p:cNvPr id="18" name="Line 185"/>
            <p:cNvSpPr>
              <a:spLocks noChangeShapeType="1"/>
            </p:cNvSpPr>
            <p:nvPr/>
          </p:nvSpPr>
          <p:spPr bwMode="auto">
            <a:xfrm flipV="1">
              <a:off x="1974850"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 name="Line 186"/>
            <p:cNvSpPr>
              <a:spLocks noChangeShapeType="1"/>
            </p:cNvSpPr>
            <p:nvPr/>
          </p:nvSpPr>
          <p:spPr bwMode="auto">
            <a:xfrm flipV="1">
              <a:off x="1936750"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0" name="Line 187"/>
            <p:cNvSpPr>
              <a:spLocks noChangeShapeType="1"/>
            </p:cNvSpPr>
            <p:nvPr/>
          </p:nvSpPr>
          <p:spPr bwMode="auto">
            <a:xfrm flipV="1">
              <a:off x="2012950"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1" name="Line 188"/>
            <p:cNvSpPr>
              <a:spLocks noChangeShapeType="1"/>
            </p:cNvSpPr>
            <p:nvPr/>
          </p:nvSpPr>
          <p:spPr bwMode="auto">
            <a:xfrm flipV="1">
              <a:off x="2051050"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2" name="Line 189"/>
            <p:cNvSpPr>
              <a:spLocks noChangeShapeType="1"/>
            </p:cNvSpPr>
            <p:nvPr/>
          </p:nvSpPr>
          <p:spPr bwMode="auto">
            <a:xfrm flipV="1">
              <a:off x="2166938"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3" name="Line 190"/>
            <p:cNvSpPr>
              <a:spLocks noChangeShapeType="1"/>
            </p:cNvSpPr>
            <p:nvPr/>
          </p:nvSpPr>
          <p:spPr bwMode="auto">
            <a:xfrm flipV="1">
              <a:off x="2089150"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4" name="Line 191"/>
            <p:cNvSpPr>
              <a:spLocks noChangeShapeType="1"/>
            </p:cNvSpPr>
            <p:nvPr/>
          </p:nvSpPr>
          <p:spPr bwMode="auto">
            <a:xfrm flipV="1">
              <a:off x="21288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5" name="Line 192"/>
            <p:cNvSpPr>
              <a:spLocks noChangeShapeType="1"/>
            </p:cNvSpPr>
            <p:nvPr/>
          </p:nvSpPr>
          <p:spPr bwMode="auto">
            <a:xfrm flipV="1">
              <a:off x="22050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6" name="Line 193"/>
            <p:cNvSpPr>
              <a:spLocks noChangeShapeType="1"/>
            </p:cNvSpPr>
            <p:nvPr/>
          </p:nvSpPr>
          <p:spPr bwMode="auto">
            <a:xfrm flipV="1">
              <a:off x="2243138"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7" name="Line 194"/>
            <p:cNvSpPr>
              <a:spLocks noChangeShapeType="1"/>
            </p:cNvSpPr>
            <p:nvPr/>
          </p:nvSpPr>
          <p:spPr bwMode="auto">
            <a:xfrm flipV="1">
              <a:off x="2320925"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8" name="Line 195"/>
            <p:cNvSpPr>
              <a:spLocks noChangeShapeType="1"/>
            </p:cNvSpPr>
            <p:nvPr/>
          </p:nvSpPr>
          <p:spPr bwMode="auto">
            <a:xfrm flipV="1">
              <a:off x="22812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9" name="Line 196"/>
            <p:cNvSpPr>
              <a:spLocks noChangeShapeType="1"/>
            </p:cNvSpPr>
            <p:nvPr/>
          </p:nvSpPr>
          <p:spPr bwMode="auto">
            <a:xfrm flipV="1">
              <a:off x="2359025"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0" name="Freeform 197"/>
            <p:cNvSpPr>
              <a:spLocks/>
            </p:cNvSpPr>
            <p:nvPr/>
          </p:nvSpPr>
          <p:spPr bwMode="auto">
            <a:xfrm>
              <a:off x="4621213" y="2833688"/>
              <a:ext cx="288925" cy="347662"/>
            </a:xfrm>
            <a:custGeom>
              <a:avLst/>
              <a:gdLst>
                <a:gd name="T0" fmla="*/ 2147483647 w 182"/>
                <a:gd name="T1" fmla="*/ 2147483647 h 219"/>
                <a:gd name="T2" fmla="*/ 0 w 182"/>
                <a:gd name="T3" fmla="*/ 0 h 219"/>
                <a:gd name="T4" fmla="*/ 0 w 182"/>
                <a:gd name="T5" fmla="*/ 2147483647 h 219"/>
                <a:gd name="T6" fmla="*/ 2147483647 w 182"/>
                <a:gd name="T7" fmla="*/ 2147483647 h 2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2" h="219">
                  <a:moveTo>
                    <a:pt x="182" y="110"/>
                  </a:moveTo>
                  <a:lnTo>
                    <a:pt x="0" y="0"/>
                  </a:lnTo>
                  <a:lnTo>
                    <a:pt x="0" y="219"/>
                  </a:lnTo>
                  <a:lnTo>
                    <a:pt x="182" y="110"/>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1" name="Rectangle 198"/>
            <p:cNvSpPr>
              <a:spLocks noChangeArrowheads="1"/>
            </p:cNvSpPr>
            <p:nvPr/>
          </p:nvSpPr>
          <p:spPr bwMode="auto">
            <a:xfrm>
              <a:off x="4651375" y="5710238"/>
              <a:ext cx="230188" cy="77787"/>
            </a:xfrm>
            <a:prstGeom prst="rect">
              <a:avLst/>
            </a:prstGeom>
            <a:noFill/>
            <a:ln w="14288">
              <a:solidFill>
                <a:schemeClr val="bg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2" name="Freeform 199"/>
            <p:cNvSpPr>
              <a:spLocks/>
            </p:cNvSpPr>
            <p:nvPr/>
          </p:nvSpPr>
          <p:spPr bwMode="auto">
            <a:xfrm>
              <a:off x="5997575" y="2568575"/>
              <a:ext cx="115888" cy="106363"/>
            </a:xfrm>
            <a:custGeom>
              <a:avLst/>
              <a:gdLst>
                <a:gd name="T0" fmla="*/ 2147483647 w 73"/>
                <a:gd name="T1" fmla="*/ 2147483647 h 67"/>
                <a:gd name="T2" fmla="*/ 2147483647 w 73"/>
                <a:gd name="T3" fmla="*/ 0 h 67"/>
                <a:gd name="T4" fmla="*/ 0 w 73"/>
                <a:gd name="T5" fmla="*/ 2147483647 h 67"/>
                <a:gd name="T6" fmla="*/ 2147483647 w 73"/>
                <a:gd name="T7" fmla="*/ 2147483647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3" h="67">
                  <a:moveTo>
                    <a:pt x="73" y="67"/>
                  </a:moveTo>
                  <a:lnTo>
                    <a:pt x="36" y="0"/>
                  </a:lnTo>
                  <a:lnTo>
                    <a:pt x="0" y="67"/>
                  </a:lnTo>
                  <a:lnTo>
                    <a:pt x="73" y="67"/>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3" name="Line 200"/>
            <p:cNvSpPr>
              <a:spLocks noChangeShapeType="1"/>
            </p:cNvSpPr>
            <p:nvPr/>
          </p:nvSpPr>
          <p:spPr bwMode="auto">
            <a:xfrm flipH="1">
              <a:off x="5988050" y="2559050"/>
              <a:ext cx="133350"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4" name="Line 201"/>
            <p:cNvSpPr>
              <a:spLocks noChangeShapeType="1"/>
            </p:cNvSpPr>
            <p:nvPr/>
          </p:nvSpPr>
          <p:spPr bwMode="auto">
            <a:xfrm flipH="1">
              <a:off x="1820863" y="5573713"/>
              <a:ext cx="115887"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5" name="Line 202"/>
            <p:cNvSpPr>
              <a:spLocks noChangeShapeType="1"/>
            </p:cNvSpPr>
            <p:nvPr/>
          </p:nvSpPr>
          <p:spPr bwMode="auto">
            <a:xfrm flipH="1">
              <a:off x="2359025" y="5573713"/>
              <a:ext cx="11588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6" name="Line 203"/>
            <p:cNvSpPr>
              <a:spLocks noChangeShapeType="1"/>
            </p:cNvSpPr>
            <p:nvPr/>
          </p:nvSpPr>
          <p:spPr bwMode="auto">
            <a:xfrm flipV="1">
              <a:off x="67897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7" name="Line 204"/>
            <p:cNvSpPr>
              <a:spLocks noChangeShapeType="1"/>
            </p:cNvSpPr>
            <p:nvPr/>
          </p:nvSpPr>
          <p:spPr bwMode="auto">
            <a:xfrm flipV="1">
              <a:off x="6750050"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8" name="Line 205"/>
            <p:cNvSpPr>
              <a:spLocks noChangeShapeType="1"/>
            </p:cNvSpPr>
            <p:nvPr/>
          </p:nvSpPr>
          <p:spPr bwMode="auto">
            <a:xfrm flipV="1">
              <a:off x="6827838"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9" name="Line 206"/>
            <p:cNvSpPr>
              <a:spLocks noChangeShapeType="1"/>
            </p:cNvSpPr>
            <p:nvPr/>
          </p:nvSpPr>
          <p:spPr bwMode="auto">
            <a:xfrm flipV="1">
              <a:off x="68659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0" name="Line 207"/>
            <p:cNvSpPr>
              <a:spLocks noChangeShapeType="1"/>
            </p:cNvSpPr>
            <p:nvPr/>
          </p:nvSpPr>
          <p:spPr bwMode="auto">
            <a:xfrm flipV="1">
              <a:off x="6981825"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1" name="Line 208"/>
            <p:cNvSpPr>
              <a:spLocks noChangeShapeType="1"/>
            </p:cNvSpPr>
            <p:nvPr/>
          </p:nvSpPr>
          <p:spPr bwMode="auto">
            <a:xfrm flipV="1">
              <a:off x="6904038"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2" name="Line 209"/>
            <p:cNvSpPr>
              <a:spLocks noChangeShapeType="1"/>
            </p:cNvSpPr>
            <p:nvPr/>
          </p:nvSpPr>
          <p:spPr bwMode="auto">
            <a:xfrm flipV="1">
              <a:off x="6943725"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3" name="Line 210"/>
            <p:cNvSpPr>
              <a:spLocks noChangeShapeType="1"/>
            </p:cNvSpPr>
            <p:nvPr/>
          </p:nvSpPr>
          <p:spPr bwMode="auto">
            <a:xfrm flipV="1">
              <a:off x="7019925"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4" name="Line 211"/>
            <p:cNvSpPr>
              <a:spLocks noChangeShapeType="1"/>
            </p:cNvSpPr>
            <p:nvPr/>
          </p:nvSpPr>
          <p:spPr bwMode="auto">
            <a:xfrm flipV="1">
              <a:off x="7058025"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5" name="Line 212"/>
            <p:cNvSpPr>
              <a:spLocks noChangeShapeType="1"/>
            </p:cNvSpPr>
            <p:nvPr/>
          </p:nvSpPr>
          <p:spPr bwMode="auto">
            <a:xfrm flipV="1">
              <a:off x="7135813"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6" name="Line 213"/>
            <p:cNvSpPr>
              <a:spLocks noChangeShapeType="1"/>
            </p:cNvSpPr>
            <p:nvPr/>
          </p:nvSpPr>
          <p:spPr bwMode="auto">
            <a:xfrm flipV="1">
              <a:off x="7096125"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7" name="Line 214"/>
            <p:cNvSpPr>
              <a:spLocks noChangeShapeType="1"/>
            </p:cNvSpPr>
            <p:nvPr/>
          </p:nvSpPr>
          <p:spPr bwMode="auto">
            <a:xfrm flipV="1">
              <a:off x="7173913"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8" name="Line 215"/>
            <p:cNvSpPr>
              <a:spLocks noChangeShapeType="1"/>
            </p:cNvSpPr>
            <p:nvPr/>
          </p:nvSpPr>
          <p:spPr bwMode="auto">
            <a:xfrm flipH="1">
              <a:off x="6634163" y="5573713"/>
              <a:ext cx="115887"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9" name="Line 216"/>
            <p:cNvSpPr>
              <a:spLocks noChangeShapeType="1"/>
            </p:cNvSpPr>
            <p:nvPr/>
          </p:nvSpPr>
          <p:spPr bwMode="auto">
            <a:xfrm flipH="1">
              <a:off x="7173913" y="5573713"/>
              <a:ext cx="11430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0" name="Line 217"/>
            <p:cNvSpPr>
              <a:spLocks noChangeShapeType="1"/>
            </p:cNvSpPr>
            <p:nvPr/>
          </p:nvSpPr>
          <p:spPr bwMode="auto">
            <a:xfrm flipH="1">
              <a:off x="4910138" y="3008313"/>
              <a:ext cx="115887"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1" name="Line 218"/>
            <p:cNvSpPr>
              <a:spLocks noChangeShapeType="1"/>
            </p:cNvSpPr>
            <p:nvPr/>
          </p:nvSpPr>
          <p:spPr bwMode="auto">
            <a:xfrm flipH="1">
              <a:off x="4506913" y="3008313"/>
              <a:ext cx="11430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2" name="Freeform 219"/>
            <p:cNvSpPr>
              <a:spLocks/>
            </p:cNvSpPr>
            <p:nvPr/>
          </p:nvSpPr>
          <p:spPr bwMode="auto">
            <a:xfrm>
              <a:off x="4795838" y="4362450"/>
              <a:ext cx="28575" cy="57150"/>
            </a:xfrm>
            <a:custGeom>
              <a:avLst/>
              <a:gdLst>
                <a:gd name="T0" fmla="*/ 2147483647 w 18"/>
                <a:gd name="T1" fmla="*/ 0 h 36"/>
                <a:gd name="T2" fmla="*/ 0 w 18"/>
                <a:gd name="T3" fmla="*/ 2147483647 h 36"/>
                <a:gd name="T4" fmla="*/ 2147483647 w 18"/>
                <a:gd name="T5" fmla="*/ 2147483647 h 36"/>
                <a:gd name="T6" fmla="*/ 0 60000 65536"/>
                <a:gd name="T7" fmla="*/ 0 60000 65536"/>
                <a:gd name="T8" fmla="*/ 0 60000 65536"/>
              </a:gdLst>
              <a:ahLst/>
              <a:cxnLst>
                <a:cxn ang="T6">
                  <a:pos x="T0" y="T1"/>
                </a:cxn>
                <a:cxn ang="T7">
                  <a:pos x="T2" y="T3"/>
                </a:cxn>
                <a:cxn ang="T8">
                  <a:pos x="T4" y="T5"/>
                </a:cxn>
              </a:cxnLst>
              <a:rect l="0" t="0" r="r" b="b"/>
              <a:pathLst>
                <a:path w="18" h="36">
                  <a:moveTo>
                    <a:pt x="18" y="0"/>
                  </a:moveTo>
                  <a:cubicBezTo>
                    <a:pt x="7" y="0"/>
                    <a:pt x="0" y="8"/>
                    <a:pt x="0" y="18"/>
                  </a:cubicBezTo>
                  <a:cubicBezTo>
                    <a:pt x="0" y="28"/>
                    <a:pt x="7" y="36"/>
                    <a:pt x="18" y="36"/>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3" name="Freeform 220"/>
            <p:cNvSpPr>
              <a:spLocks/>
            </p:cNvSpPr>
            <p:nvPr/>
          </p:nvSpPr>
          <p:spPr bwMode="auto">
            <a:xfrm>
              <a:off x="4708525" y="4362450"/>
              <a:ext cx="28575" cy="57150"/>
            </a:xfrm>
            <a:custGeom>
              <a:avLst/>
              <a:gdLst>
                <a:gd name="T0" fmla="*/ 0 w 18"/>
                <a:gd name="T1" fmla="*/ 0 h 36"/>
                <a:gd name="T2" fmla="*/ 2147483647 w 18"/>
                <a:gd name="T3" fmla="*/ 2147483647 h 36"/>
                <a:gd name="T4" fmla="*/ 0 w 18"/>
                <a:gd name="T5" fmla="*/ 2147483647 h 36"/>
                <a:gd name="T6" fmla="*/ 0 60000 65536"/>
                <a:gd name="T7" fmla="*/ 0 60000 65536"/>
                <a:gd name="T8" fmla="*/ 0 60000 65536"/>
              </a:gdLst>
              <a:ahLst/>
              <a:cxnLst>
                <a:cxn ang="T6">
                  <a:pos x="T0" y="T1"/>
                </a:cxn>
                <a:cxn ang="T7">
                  <a:pos x="T2" y="T3"/>
                </a:cxn>
                <a:cxn ang="T8">
                  <a:pos x="T4" y="T5"/>
                </a:cxn>
              </a:cxnLst>
              <a:rect l="0" t="0" r="r" b="b"/>
              <a:pathLst>
                <a:path w="18" h="36">
                  <a:moveTo>
                    <a:pt x="0" y="0"/>
                  </a:moveTo>
                  <a:cubicBezTo>
                    <a:pt x="10" y="0"/>
                    <a:pt x="18" y="8"/>
                    <a:pt x="18" y="18"/>
                  </a:cubicBezTo>
                  <a:cubicBezTo>
                    <a:pt x="18" y="28"/>
                    <a:pt x="10" y="36"/>
                    <a:pt x="0" y="36"/>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4" name="Freeform 221"/>
            <p:cNvSpPr>
              <a:spLocks/>
            </p:cNvSpPr>
            <p:nvPr/>
          </p:nvSpPr>
          <p:spPr bwMode="auto">
            <a:xfrm>
              <a:off x="4795838" y="4246563"/>
              <a:ext cx="104775" cy="57150"/>
            </a:xfrm>
            <a:custGeom>
              <a:avLst/>
              <a:gdLst>
                <a:gd name="T0" fmla="*/ 2147483647 w 118"/>
                <a:gd name="T1" fmla="*/ 0 h 64"/>
                <a:gd name="T2" fmla="*/ 2147483647 w 118"/>
                <a:gd name="T3" fmla="*/ 0 h 64"/>
                <a:gd name="T4" fmla="*/ 0 w 118"/>
                <a:gd name="T5" fmla="*/ 2147483647 h 64"/>
                <a:gd name="T6" fmla="*/ 2147483647 w 118"/>
                <a:gd name="T7" fmla="*/ 214748364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8" h="64">
                  <a:moveTo>
                    <a:pt x="118" y="0"/>
                  </a:moveTo>
                  <a:lnTo>
                    <a:pt x="32" y="0"/>
                  </a:lnTo>
                  <a:cubicBezTo>
                    <a:pt x="14" y="0"/>
                    <a:pt x="0" y="14"/>
                    <a:pt x="0" y="32"/>
                  </a:cubicBezTo>
                  <a:cubicBezTo>
                    <a:pt x="0" y="50"/>
                    <a:pt x="14" y="64"/>
                    <a:pt x="32" y="64"/>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5" name="Freeform 222"/>
            <p:cNvSpPr>
              <a:spLocks/>
            </p:cNvSpPr>
            <p:nvPr/>
          </p:nvSpPr>
          <p:spPr bwMode="auto">
            <a:xfrm>
              <a:off x="4632325" y="4246563"/>
              <a:ext cx="104775" cy="57150"/>
            </a:xfrm>
            <a:custGeom>
              <a:avLst/>
              <a:gdLst>
                <a:gd name="T0" fmla="*/ 0 w 118"/>
                <a:gd name="T1" fmla="*/ 0 h 64"/>
                <a:gd name="T2" fmla="*/ 2147483647 w 118"/>
                <a:gd name="T3" fmla="*/ 0 h 64"/>
                <a:gd name="T4" fmla="*/ 2147483647 w 118"/>
                <a:gd name="T5" fmla="*/ 2147483647 h 64"/>
                <a:gd name="T6" fmla="*/ 2147483647 w 118"/>
                <a:gd name="T7" fmla="*/ 214748364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8" h="64">
                  <a:moveTo>
                    <a:pt x="0" y="0"/>
                  </a:moveTo>
                  <a:lnTo>
                    <a:pt x="86" y="0"/>
                  </a:lnTo>
                  <a:cubicBezTo>
                    <a:pt x="104" y="0"/>
                    <a:pt x="118" y="14"/>
                    <a:pt x="118" y="32"/>
                  </a:cubicBezTo>
                  <a:cubicBezTo>
                    <a:pt x="118" y="50"/>
                    <a:pt x="104" y="64"/>
                    <a:pt x="86" y="64"/>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6" name="Freeform 223"/>
            <p:cNvSpPr>
              <a:spLocks/>
            </p:cNvSpPr>
            <p:nvPr/>
          </p:nvSpPr>
          <p:spPr bwMode="auto">
            <a:xfrm>
              <a:off x="4795838" y="4303713"/>
              <a:ext cx="28575" cy="58737"/>
            </a:xfrm>
            <a:custGeom>
              <a:avLst/>
              <a:gdLst>
                <a:gd name="T0" fmla="*/ 2147483647 w 18"/>
                <a:gd name="T1" fmla="*/ 0 h 37"/>
                <a:gd name="T2" fmla="*/ 0 w 18"/>
                <a:gd name="T3" fmla="*/ 2147483647 h 37"/>
                <a:gd name="T4" fmla="*/ 2147483647 w 18"/>
                <a:gd name="T5" fmla="*/ 2147483647 h 37"/>
                <a:gd name="T6" fmla="*/ 0 60000 65536"/>
                <a:gd name="T7" fmla="*/ 0 60000 65536"/>
                <a:gd name="T8" fmla="*/ 0 60000 65536"/>
              </a:gdLst>
              <a:ahLst/>
              <a:cxnLst>
                <a:cxn ang="T6">
                  <a:pos x="T0" y="T1"/>
                </a:cxn>
                <a:cxn ang="T7">
                  <a:pos x="T2" y="T3"/>
                </a:cxn>
                <a:cxn ang="T8">
                  <a:pos x="T4" y="T5"/>
                </a:cxn>
              </a:cxnLst>
              <a:rect l="0" t="0" r="r" b="b"/>
              <a:pathLst>
                <a:path w="18" h="37">
                  <a:moveTo>
                    <a:pt x="18" y="0"/>
                  </a:moveTo>
                  <a:cubicBezTo>
                    <a:pt x="7" y="0"/>
                    <a:pt x="0" y="8"/>
                    <a:pt x="0" y="19"/>
                  </a:cubicBezTo>
                  <a:cubicBezTo>
                    <a:pt x="0" y="29"/>
                    <a:pt x="7" y="37"/>
                    <a:pt x="18" y="37"/>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7" name="Freeform 224"/>
            <p:cNvSpPr>
              <a:spLocks/>
            </p:cNvSpPr>
            <p:nvPr/>
          </p:nvSpPr>
          <p:spPr bwMode="auto">
            <a:xfrm>
              <a:off x="4708525" y="4303713"/>
              <a:ext cx="28575" cy="58737"/>
            </a:xfrm>
            <a:custGeom>
              <a:avLst/>
              <a:gdLst>
                <a:gd name="T0" fmla="*/ 0 w 18"/>
                <a:gd name="T1" fmla="*/ 0 h 37"/>
                <a:gd name="T2" fmla="*/ 2147483647 w 18"/>
                <a:gd name="T3" fmla="*/ 2147483647 h 37"/>
                <a:gd name="T4" fmla="*/ 0 w 18"/>
                <a:gd name="T5" fmla="*/ 2147483647 h 37"/>
                <a:gd name="T6" fmla="*/ 0 60000 65536"/>
                <a:gd name="T7" fmla="*/ 0 60000 65536"/>
                <a:gd name="T8" fmla="*/ 0 60000 65536"/>
              </a:gdLst>
              <a:ahLst/>
              <a:cxnLst>
                <a:cxn ang="T6">
                  <a:pos x="T0" y="T1"/>
                </a:cxn>
                <a:cxn ang="T7">
                  <a:pos x="T2" y="T3"/>
                </a:cxn>
                <a:cxn ang="T8">
                  <a:pos x="T4" y="T5"/>
                </a:cxn>
              </a:cxnLst>
              <a:rect l="0" t="0" r="r" b="b"/>
              <a:pathLst>
                <a:path w="18" h="37">
                  <a:moveTo>
                    <a:pt x="0" y="0"/>
                  </a:moveTo>
                  <a:cubicBezTo>
                    <a:pt x="10" y="0"/>
                    <a:pt x="18" y="8"/>
                    <a:pt x="18" y="19"/>
                  </a:cubicBezTo>
                  <a:cubicBezTo>
                    <a:pt x="18" y="29"/>
                    <a:pt x="10" y="37"/>
                    <a:pt x="0" y="37"/>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8" name="Freeform 225"/>
            <p:cNvSpPr>
              <a:spLocks/>
            </p:cNvSpPr>
            <p:nvPr/>
          </p:nvSpPr>
          <p:spPr bwMode="auto">
            <a:xfrm>
              <a:off x="4795838" y="4419600"/>
              <a:ext cx="104775" cy="57150"/>
            </a:xfrm>
            <a:custGeom>
              <a:avLst/>
              <a:gdLst>
                <a:gd name="T0" fmla="*/ 2147483647 w 118"/>
                <a:gd name="T1" fmla="*/ 0 h 64"/>
                <a:gd name="T2" fmla="*/ 0 w 118"/>
                <a:gd name="T3" fmla="*/ 2147483647 h 64"/>
                <a:gd name="T4" fmla="*/ 2147483647 w 118"/>
                <a:gd name="T5" fmla="*/ 2147483647 h 64"/>
                <a:gd name="T6" fmla="*/ 2147483647 w 118"/>
                <a:gd name="T7" fmla="*/ 214748364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8" h="64">
                  <a:moveTo>
                    <a:pt x="32" y="0"/>
                  </a:moveTo>
                  <a:cubicBezTo>
                    <a:pt x="14" y="0"/>
                    <a:pt x="0" y="14"/>
                    <a:pt x="0" y="32"/>
                  </a:cubicBezTo>
                  <a:cubicBezTo>
                    <a:pt x="0" y="50"/>
                    <a:pt x="14" y="64"/>
                    <a:pt x="32" y="64"/>
                  </a:cubicBezTo>
                  <a:lnTo>
                    <a:pt x="118" y="64"/>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9" name="Freeform 226"/>
            <p:cNvSpPr>
              <a:spLocks/>
            </p:cNvSpPr>
            <p:nvPr/>
          </p:nvSpPr>
          <p:spPr bwMode="auto">
            <a:xfrm>
              <a:off x="4632325" y="4419600"/>
              <a:ext cx="104775" cy="57150"/>
            </a:xfrm>
            <a:custGeom>
              <a:avLst/>
              <a:gdLst>
                <a:gd name="T0" fmla="*/ 2147483647 w 118"/>
                <a:gd name="T1" fmla="*/ 0 h 64"/>
                <a:gd name="T2" fmla="*/ 2147483647 w 118"/>
                <a:gd name="T3" fmla="*/ 2147483647 h 64"/>
                <a:gd name="T4" fmla="*/ 2147483647 w 118"/>
                <a:gd name="T5" fmla="*/ 2147483647 h 64"/>
                <a:gd name="T6" fmla="*/ 0 w 118"/>
                <a:gd name="T7" fmla="*/ 214748364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8" h="64">
                  <a:moveTo>
                    <a:pt x="86" y="0"/>
                  </a:moveTo>
                  <a:cubicBezTo>
                    <a:pt x="104" y="0"/>
                    <a:pt x="118" y="14"/>
                    <a:pt x="118" y="32"/>
                  </a:cubicBezTo>
                  <a:cubicBezTo>
                    <a:pt x="118" y="50"/>
                    <a:pt x="104" y="64"/>
                    <a:pt x="86" y="64"/>
                  </a:cubicBezTo>
                  <a:lnTo>
                    <a:pt x="0" y="64"/>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0" name="Line 227"/>
            <p:cNvSpPr>
              <a:spLocks noChangeShapeType="1"/>
            </p:cNvSpPr>
            <p:nvPr/>
          </p:nvSpPr>
          <p:spPr bwMode="auto">
            <a:xfrm>
              <a:off x="4767263" y="4246563"/>
              <a:ext cx="0" cy="230187"/>
            </a:xfrm>
            <a:prstGeom prst="line">
              <a:avLst/>
            </a:prstGeom>
            <a:noFill/>
            <a:ln w="7938">
              <a:solidFill>
                <a:schemeClr val="accent1">
                  <a:lumMod val="60000"/>
                  <a:lumOff val="40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1" name="Freeform 228"/>
            <p:cNvSpPr>
              <a:spLocks/>
            </p:cNvSpPr>
            <p:nvPr/>
          </p:nvSpPr>
          <p:spPr bwMode="auto">
            <a:xfrm>
              <a:off x="4632325" y="5624513"/>
              <a:ext cx="249238" cy="211137"/>
            </a:xfrm>
            <a:custGeom>
              <a:avLst/>
              <a:gdLst>
                <a:gd name="T0" fmla="*/ 0 w 157"/>
                <a:gd name="T1" fmla="*/ 2147483647 h 133"/>
                <a:gd name="T2" fmla="*/ 2147483647 w 157"/>
                <a:gd name="T3" fmla="*/ 2147483647 h 133"/>
                <a:gd name="T4" fmla="*/ 2147483647 w 157"/>
                <a:gd name="T5" fmla="*/ 0 h 133"/>
                <a:gd name="T6" fmla="*/ 0 60000 65536"/>
                <a:gd name="T7" fmla="*/ 0 60000 65536"/>
                <a:gd name="T8" fmla="*/ 0 60000 65536"/>
              </a:gdLst>
              <a:ahLst/>
              <a:cxnLst>
                <a:cxn ang="T6">
                  <a:pos x="T0" y="T1"/>
                </a:cxn>
                <a:cxn ang="T7">
                  <a:pos x="T2" y="T3"/>
                </a:cxn>
                <a:cxn ang="T8">
                  <a:pos x="T4" y="T5"/>
                </a:cxn>
              </a:cxnLst>
              <a:rect l="0" t="0" r="r" b="b"/>
              <a:pathLst>
                <a:path w="157" h="133">
                  <a:moveTo>
                    <a:pt x="0" y="133"/>
                  </a:moveTo>
                  <a:lnTo>
                    <a:pt x="30" y="133"/>
                  </a:lnTo>
                  <a:lnTo>
                    <a:pt x="157"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2" name="Line 229"/>
            <p:cNvSpPr>
              <a:spLocks noChangeShapeType="1"/>
            </p:cNvSpPr>
            <p:nvPr/>
          </p:nvSpPr>
          <p:spPr bwMode="auto">
            <a:xfrm flipH="1">
              <a:off x="4456113" y="5748338"/>
              <a:ext cx="195262"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3" name="Line 230"/>
            <p:cNvSpPr>
              <a:spLocks noChangeShapeType="1"/>
            </p:cNvSpPr>
            <p:nvPr/>
          </p:nvSpPr>
          <p:spPr bwMode="auto">
            <a:xfrm flipH="1">
              <a:off x="4881563" y="5748338"/>
              <a:ext cx="195262"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4" name="Line 231"/>
            <p:cNvSpPr>
              <a:spLocks noChangeShapeType="1"/>
            </p:cNvSpPr>
            <p:nvPr/>
          </p:nvSpPr>
          <p:spPr bwMode="auto">
            <a:xfrm flipV="1">
              <a:off x="5027613" y="5546725"/>
              <a:ext cx="0" cy="1158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5" name="Line 232"/>
            <p:cNvSpPr>
              <a:spLocks noChangeShapeType="1"/>
            </p:cNvSpPr>
            <p:nvPr/>
          </p:nvSpPr>
          <p:spPr bwMode="auto">
            <a:xfrm>
              <a:off x="4959350" y="5595938"/>
              <a:ext cx="0" cy="11430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6" name="Freeform 233"/>
            <p:cNvSpPr>
              <a:spLocks/>
            </p:cNvSpPr>
            <p:nvPr/>
          </p:nvSpPr>
          <p:spPr bwMode="auto">
            <a:xfrm>
              <a:off x="5919788" y="24431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7" name="Freeform 234"/>
            <p:cNvSpPr>
              <a:spLocks noEditPoints="1"/>
            </p:cNvSpPr>
            <p:nvPr/>
          </p:nvSpPr>
          <p:spPr bwMode="auto">
            <a:xfrm>
              <a:off x="4759325" y="2698750"/>
              <a:ext cx="14288" cy="652463"/>
            </a:xfrm>
            <a:custGeom>
              <a:avLst/>
              <a:gdLst>
                <a:gd name="T0" fmla="*/ 2147483647 w 9"/>
                <a:gd name="T1" fmla="*/ 0 h 411"/>
                <a:gd name="T2" fmla="*/ 2147483647 w 9"/>
                <a:gd name="T3" fmla="*/ 2147483647 h 411"/>
                <a:gd name="T4" fmla="*/ 0 w 9"/>
                <a:gd name="T5" fmla="*/ 2147483647 h 411"/>
                <a:gd name="T6" fmla="*/ 0 w 9"/>
                <a:gd name="T7" fmla="*/ 0 h 411"/>
                <a:gd name="T8" fmla="*/ 2147483647 w 9"/>
                <a:gd name="T9" fmla="*/ 0 h 411"/>
                <a:gd name="T10" fmla="*/ 2147483647 w 9"/>
                <a:gd name="T11" fmla="*/ 2147483647 h 411"/>
                <a:gd name="T12" fmla="*/ 2147483647 w 9"/>
                <a:gd name="T13" fmla="*/ 2147483647 h 411"/>
                <a:gd name="T14" fmla="*/ 0 w 9"/>
                <a:gd name="T15" fmla="*/ 2147483647 h 411"/>
                <a:gd name="T16" fmla="*/ 0 w 9"/>
                <a:gd name="T17" fmla="*/ 2147483647 h 411"/>
                <a:gd name="T18" fmla="*/ 2147483647 w 9"/>
                <a:gd name="T19" fmla="*/ 2147483647 h 411"/>
                <a:gd name="T20" fmla="*/ 2147483647 w 9"/>
                <a:gd name="T21" fmla="*/ 2147483647 h 411"/>
                <a:gd name="T22" fmla="*/ 2147483647 w 9"/>
                <a:gd name="T23" fmla="*/ 2147483647 h 411"/>
                <a:gd name="T24" fmla="*/ 0 w 9"/>
                <a:gd name="T25" fmla="*/ 2147483647 h 411"/>
                <a:gd name="T26" fmla="*/ 0 w 9"/>
                <a:gd name="T27" fmla="*/ 2147483647 h 411"/>
                <a:gd name="T28" fmla="*/ 2147483647 w 9"/>
                <a:gd name="T29" fmla="*/ 2147483647 h 411"/>
                <a:gd name="T30" fmla="*/ 2147483647 w 9"/>
                <a:gd name="T31" fmla="*/ 2147483647 h 411"/>
                <a:gd name="T32" fmla="*/ 2147483647 w 9"/>
                <a:gd name="T33" fmla="*/ 2147483647 h 411"/>
                <a:gd name="T34" fmla="*/ 0 w 9"/>
                <a:gd name="T35" fmla="*/ 2147483647 h 411"/>
                <a:gd name="T36" fmla="*/ 0 w 9"/>
                <a:gd name="T37" fmla="*/ 2147483647 h 411"/>
                <a:gd name="T38" fmla="*/ 2147483647 w 9"/>
                <a:gd name="T39" fmla="*/ 2147483647 h 411"/>
                <a:gd name="T40" fmla="*/ 2147483647 w 9"/>
                <a:gd name="T41" fmla="*/ 2147483647 h 411"/>
                <a:gd name="T42" fmla="*/ 2147483647 w 9"/>
                <a:gd name="T43" fmla="*/ 2147483647 h 411"/>
                <a:gd name="T44" fmla="*/ 0 w 9"/>
                <a:gd name="T45" fmla="*/ 2147483647 h 411"/>
                <a:gd name="T46" fmla="*/ 0 w 9"/>
                <a:gd name="T47" fmla="*/ 2147483647 h 411"/>
                <a:gd name="T48" fmla="*/ 2147483647 w 9"/>
                <a:gd name="T49" fmla="*/ 2147483647 h 411"/>
                <a:gd name="T50" fmla="*/ 2147483647 w 9"/>
                <a:gd name="T51" fmla="*/ 2147483647 h 411"/>
                <a:gd name="T52" fmla="*/ 2147483647 w 9"/>
                <a:gd name="T53" fmla="*/ 2147483647 h 411"/>
                <a:gd name="T54" fmla="*/ 0 w 9"/>
                <a:gd name="T55" fmla="*/ 2147483647 h 411"/>
                <a:gd name="T56" fmla="*/ 0 w 9"/>
                <a:gd name="T57" fmla="*/ 2147483647 h 411"/>
                <a:gd name="T58" fmla="*/ 2147483647 w 9"/>
                <a:gd name="T59" fmla="*/ 2147483647 h 411"/>
                <a:gd name="T60" fmla="*/ 2147483647 w 9"/>
                <a:gd name="T61" fmla="*/ 2147483647 h 411"/>
                <a:gd name="T62" fmla="*/ 2147483647 w 9"/>
                <a:gd name="T63" fmla="*/ 2147483647 h 411"/>
                <a:gd name="T64" fmla="*/ 0 w 9"/>
                <a:gd name="T65" fmla="*/ 2147483647 h 411"/>
                <a:gd name="T66" fmla="*/ 0 w 9"/>
                <a:gd name="T67" fmla="*/ 2147483647 h 411"/>
                <a:gd name="T68" fmla="*/ 2147483647 w 9"/>
                <a:gd name="T69" fmla="*/ 2147483647 h 411"/>
                <a:gd name="T70" fmla="*/ 2147483647 w 9"/>
                <a:gd name="T71" fmla="*/ 2147483647 h 411"/>
                <a:gd name="T72" fmla="*/ 2147483647 w 9"/>
                <a:gd name="T73" fmla="*/ 2147483647 h 411"/>
                <a:gd name="T74" fmla="*/ 0 w 9"/>
                <a:gd name="T75" fmla="*/ 2147483647 h 411"/>
                <a:gd name="T76" fmla="*/ 0 w 9"/>
                <a:gd name="T77" fmla="*/ 2147483647 h 411"/>
                <a:gd name="T78" fmla="*/ 2147483647 w 9"/>
                <a:gd name="T79" fmla="*/ 2147483647 h 41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 h="411">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52"/>
                  </a:lnTo>
                  <a:lnTo>
                    <a:pt x="0" y="252"/>
                  </a:lnTo>
                  <a:lnTo>
                    <a:pt x="0" y="216"/>
                  </a:lnTo>
                  <a:lnTo>
                    <a:pt x="9" y="216"/>
                  </a:lnTo>
                  <a:close/>
                  <a:moveTo>
                    <a:pt x="9" y="270"/>
                  </a:moveTo>
                  <a:lnTo>
                    <a:pt x="9" y="306"/>
                  </a:lnTo>
                  <a:lnTo>
                    <a:pt x="0" y="306"/>
                  </a:lnTo>
                  <a:lnTo>
                    <a:pt x="0" y="270"/>
                  </a:lnTo>
                  <a:lnTo>
                    <a:pt x="9" y="270"/>
                  </a:lnTo>
                  <a:close/>
                  <a:moveTo>
                    <a:pt x="9" y="324"/>
                  </a:moveTo>
                  <a:lnTo>
                    <a:pt x="9" y="360"/>
                  </a:lnTo>
                  <a:lnTo>
                    <a:pt x="0" y="360"/>
                  </a:lnTo>
                  <a:lnTo>
                    <a:pt x="0" y="324"/>
                  </a:lnTo>
                  <a:lnTo>
                    <a:pt x="9" y="324"/>
                  </a:lnTo>
                  <a:close/>
                  <a:moveTo>
                    <a:pt x="9" y="378"/>
                  </a:moveTo>
                  <a:lnTo>
                    <a:pt x="9" y="411"/>
                  </a:lnTo>
                  <a:lnTo>
                    <a:pt x="0" y="411"/>
                  </a:lnTo>
                  <a:lnTo>
                    <a:pt x="0" y="378"/>
                  </a:lnTo>
                  <a:lnTo>
                    <a:pt x="9" y="378"/>
                  </a:lnTo>
                  <a:close/>
                </a:path>
              </a:pathLst>
            </a:custGeom>
            <a:solidFill>
              <a:srgbClr val="FFFFFF"/>
            </a:solidFill>
            <a:ln>
              <a:noFill/>
            </a:ln>
            <a:extLst>
              <a:ext uri="{91240B29-F687-4F45-9708-019B960494DF}">
                <a14:hiddenLine xmlns:a14="http://schemas.microsoft.com/office/drawing/2010/main" w="14288" cap="flat">
                  <a:solidFill>
                    <a:srgbClr val="FFFFFF"/>
                  </a:solidFill>
                  <a:prstDash val="solid"/>
                  <a:bevel/>
                  <a:headEnd/>
                  <a:tailEnd/>
                </a14:hiddenLine>
              </a:ext>
            </a:extLst>
          </p:spPr>
          <p:txBody>
            <a:bodyPr>
              <a:noAutofit/>
            </a:bodyPr>
            <a:lstStyle/>
            <a:p>
              <a:endParaRPr lang="en-GB" dirty="0"/>
            </a:p>
          </p:txBody>
        </p:sp>
        <p:sp>
          <p:nvSpPr>
            <p:cNvPr id="68" name="Freeform 235"/>
            <p:cNvSpPr>
              <a:spLocks noEditPoints="1"/>
            </p:cNvSpPr>
            <p:nvPr/>
          </p:nvSpPr>
          <p:spPr bwMode="auto">
            <a:xfrm>
              <a:off x="4759325" y="3384550"/>
              <a:ext cx="14288" cy="387350"/>
            </a:xfrm>
            <a:custGeom>
              <a:avLst/>
              <a:gdLst>
                <a:gd name="T0" fmla="*/ 2147483647 w 9"/>
                <a:gd name="T1" fmla="*/ 0 h 244"/>
                <a:gd name="T2" fmla="*/ 2147483647 w 9"/>
                <a:gd name="T3" fmla="*/ 2147483647 h 244"/>
                <a:gd name="T4" fmla="*/ 0 w 9"/>
                <a:gd name="T5" fmla="*/ 2147483647 h 244"/>
                <a:gd name="T6" fmla="*/ 0 w 9"/>
                <a:gd name="T7" fmla="*/ 0 h 244"/>
                <a:gd name="T8" fmla="*/ 2147483647 w 9"/>
                <a:gd name="T9" fmla="*/ 0 h 244"/>
                <a:gd name="T10" fmla="*/ 2147483647 w 9"/>
                <a:gd name="T11" fmla="*/ 2147483647 h 244"/>
                <a:gd name="T12" fmla="*/ 2147483647 w 9"/>
                <a:gd name="T13" fmla="*/ 2147483647 h 244"/>
                <a:gd name="T14" fmla="*/ 0 w 9"/>
                <a:gd name="T15" fmla="*/ 2147483647 h 244"/>
                <a:gd name="T16" fmla="*/ 0 w 9"/>
                <a:gd name="T17" fmla="*/ 2147483647 h 244"/>
                <a:gd name="T18" fmla="*/ 2147483647 w 9"/>
                <a:gd name="T19" fmla="*/ 2147483647 h 244"/>
                <a:gd name="T20" fmla="*/ 2147483647 w 9"/>
                <a:gd name="T21" fmla="*/ 2147483647 h 244"/>
                <a:gd name="T22" fmla="*/ 2147483647 w 9"/>
                <a:gd name="T23" fmla="*/ 2147483647 h 244"/>
                <a:gd name="T24" fmla="*/ 0 w 9"/>
                <a:gd name="T25" fmla="*/ 2147483647 h 244"/>
                <a:gd name="T26" fmla="*/ 0 w 9"/>
                <a:gd name="T27" fmla="*/ 2147483647 h 244"/>
                <a:gd name="T28" fmla="*/ 2147483647 w 9"/>
                <a:gd name="T29" fmla="*/ 2147483647 h 244"/>
                <a:gd name="T30" fmla="*/ 2147483647 w 9"/>
                <a:gd name="T31" fmla="*/ 2147483647 h 244"/>
                <a:gd name="T32" fmla="*/ 2147483647 w 9"/>
                <a:gd name="T33" fmla="*/ 2147483647 h 244"/>
                <a:gd name="T34" fmla="*/ 0 w 9"/>
                <a:gd name="T35" fmla="*/ 2147483647 h 244"/>
                <a:gd name="T36" fmla="*/ 0 w 9"/>
                <a:gd name="T37" fmla="*/ 2147483647 h 244"/>
                <a:gd name="T38" fmla="*/ 2147483647 w 9"/>
                <a:gd name="T39" fmla="*/ 2147483647 h 244"/>
                <a:gd name="T40" fmla="*/ 2147483647 w 9"/>
                <a:gd name="T41" fmla="*/ 2147483647 h 244"/>
                <a:gd name="T42" fmla="*/ 2147483647 w 9"/>
                <a:gd name="T43" fmla="*/ 2147483647 h 244"/>
                <a:gd name="T44" fmla="*/ 0 w 9"/>
                <a:gd name="T45" fmla="*/ 2147483647 h 244"/>
                <a:gd name="T46" fmla="*/ 0 w 9"/>
                <a:gd name="T47" fmla="*/ 2147483647 h 244"/>
                <a:gd name="T48" fmla="*/ 2147483647 w 9"/>
                <a:gd name="T49" fmla="*/ 2147483647 h 2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 h="244">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44"/>
                  </a:lnTo>
                  <a:lnTo>
                    <a:pt x="0" y="244"/>
                  </a:lnTo>
                  <a:lnTo>
                    <a:pt x="0" y="216"/>
                  </a:lnTo>
                  <a:lnTo>
                    <a:pt x="9" y="216"/>
                  </a:lnTo>
                  <a:close/>
                </a:path>
              </a:pathLst>
            </a:custGeom>
            <a:solidFill>
              <a:schemeClr val="accent1">
                <a:lumMod val="60000"/>
                <a:lumOff val="40000"/>
              </a:schemeClr>
            </a:solidFill>
            <a:ln>
              <a:noFill/>
            </a:ln>
          </p:spPr>
          <p:txBody>
            <a:bodyPr>
              <a:noAutofit/>
            </a:bodyPr>
            <a:lstStyle/>
            <a:p>
              <a:endParaRPr lang="en-GB" dirty="0"/>
            </a:p>
          </p:txBody>
        </p:sp>
        <p:sp>
          <p:nvSpPr>
            <p:cNvPr id="69" name="Freeform 236"/>
            <p:cNvSpPr>
              <a:spLocks noEditPoints="1"/>
            </p:cNvSpPr>
            <p:nvPr/>
          </p:nvSpPr>
          <p:spPr bwMode="auto">
            <a:xfrm>
              <a:off x="4759325" y="4124325"/>
              <a:ext cx="14288" cy="903288"/>
            </a:xfrm>
            <a:custGeom>
              <a:avLst/>
              <a:gdLst>
                <a:gd name="T0" fmla="*/ 2147483647 w 9"/>
                <a:gd name="T1" fmla="*/ 0 h 569"/>
                <a:gd name="T2" fmla="*/ 2147483647 w 9"/>
                <a:gd name="T3" fmla="*/ 2147483647 h 569"/>
                <a:gd name="T4" fmla="*/ 0 w 9"/>
                <a:gd name="T5" fmla="*/ 2147483647 h 569"/>
                <a:gd name="T6" fmla="*/ 0 w 9"/>
                <a:gd name="T7" fmla="*/ 0 h 569"/>
                <a:gd name="T8" fmla="*/ 2147483647 w 9"/>
                <a:gd name="T9" fmla="*/ 0 h 569"/>
                <a:gd name="T10" fmla="*/ 2147483647 w 9"/>
                <a:gd name="T11" fmla="*/ 2147483647 h 569"/>
                <a:gd name="T12" fmla="*/ 2147483647 w 9"/>
                <a:gd name="T13" fmla="*/ 2147483647 h 569"/>
                <a:gd name="T14" fmla="*/ 0 w 9"/>
                <a:gd name="T15" fmla="*/ 2147483647 h 569"/>
                <a:gd name="T16" fmla="*/ 0 w 9"/>
                <a:gd name="T17" fmla="*/ 2147483647 h 569"/>
                <a:gd name="T18" fmla="*/ 2147483647 w 9"/>
                <a:gd name="T19" fmla="*/ 2147483647 h 569"/>
                <a:gd name="T20" fmla="*/ 2147483647 w 9"/>
                <a:gd name="T21" fmla="*/ 2147483647 h 569"/>
                <a:gd name="T22" fmla="*/ 2147483647 w 9"/>
                <a:gd name="T23" fmla="*/ 2147483647 h 569"/>
                <a:gd name="T24" fmla="*/ 0 w 9"/>
                <a:gd name="T25" fmla="*/ 2147483647 h 569"/>
                <a:gd name="T26" fmla="*/ 0 w 9"/>
                <a:gd name="T27" fmla="*/ 2147483647 h 569"/>
                <a:gd name="T28" fmla="*/ 2147483647 w 9"/>
                <a:gd name="T29" fmla="*/ 2147483647 h 569"/>
                <a:gd name="T30" fmla="*/ 2147483647 w 9"/>
                <a:gd name="T31" fmla="*/ 2147483647 h 569"/>
                <a:gd name="T32" fmla="*/ 2147483647 w 9"/>
                <a:gd name="T33" fmla="*/ 2147483647 h 569"/>
                <a:gd name="T34" fmla="*/ 0 w 9"/>
                <a:gd name="T35" fmla="*/ 2147483647 h 569"/>
                <a:gd name="T36" fmla="*/ 0 w 9"/>
                <a:gd name="T37" fmla="*/ 2147483647 h 569"/>
                <a:gd name="T38" fmla="*/ 2147483647 w 9"/>
                <a:gd name="T39" fmla="*/ 2147483647 h 569"/>
                <a:gd name="T40" fmla="*/ 2147483647 w 9"/>
                <a:gd name="T41" fmla="*/ 2147483647 h 569"/>
                <a:gd name="T42" fmla="*/ 2147483647 w 9"/>
                <a:gd name="T43" fmla="*/ 2147483647 h 569"/>
                <a:gd name="T44" fmla="*/ 0 w 9"/>
                <a:gd name="T45" fmla="*/ 2147483647 h 569"/>
                <a:gd name="T46" fmla="*/ 0 w 9"/>
                <a:gd name="T47" fmla="*/ 2147483647 h 569"/>
                <a:gd name="T48" fmla="*/ 2147483647 w 9"/>
                <a:gd name="T49" fmla="*/ 2147483647 h 569"/>
                <a:gd name="T50" fmla="*/ 2147483647 w 9"/>
                <a:gd name="T51" fmla="*/ 2147483647 h 569"/>
                <a:gd name="T52" fmla="*/ 2147483647 w 9"/>
                <a:gd name="T53" fmla="*/ 2147483647 h 569"/>
                <a:gd name="T54" fmla="*/ 0 w 9"/>
                <a:gd name="T55" fmla="*/ 2147483647 h 569"/>
                <a:gd name="T56" fmla="*/ 0 w 9"/>
                <a:gd name="T57" fmla="*/ 2147483647 h 569"/>
                <a:gd name="T58" fmla="*/ 2147483647 w 9"/>
                <a:gd name="T59" fmla="*/ 2147483647 h 569"/>
                <a:gd name="T60" fmla="*/ 2147483647 w 9"/>
                <a:gd name="T61" fmla="*/ 2147483647 h 569"/>
                <a:gd name="T62" fmla="*/ 2147483647 w 9"/>
                <a:gd name="T63" fmla="*/ 2147483647 h 569"/>
                <a:gd name="T64" fmla="*/ 0 w 9"/>
                <a:gd name="T65" fmla="*/ 2147483647 h 569"/>
                <a:gd name="T66" fmla="*/ 0 w 9"/>
                <a:gd name="T67" fmla="*/ 2147483647 h 569"/>
                <a:gd name="T68" fmla="*/ 2147483647 w 9"/>
                <a:gd name="T69" fmla="*/ 2147483647 h 569"/>
                <a:gd name="T70" fmla="*/ 2147483647 w 9"/>
                <a:gd name="T71" fmla="*/ 2147483647 h 569"/>
                <a:gd name="T72" fmla="*/ 2147483647 w 9"/>
                <a:gd name="T73" fmla="*/ 2147483647 h 569"/>
                <a:gd name="T74" fmla="*/ 0 w 9"/>
                <a:gd name="T75" fmla="*/ 2147483647 h 569"/>
                <a:gd name="T76" fmla="*/ 0 w 9"/>
                <a:gd name="T77" fmla="*/ 2147483647 h 569"/>
                <a:gd name="T78" fmla="*/ 2147483647 w 9"/>
                <a:gd name="T79" fmla="*/ 2147483647 h 569"/>
                <a:gd name="T80" fmla="*/ 2147483647 w 9"/>
                <a:gd name="T81" fmla="*/ 2147483647 h 569"/>
                <a:gd name="T82" fmla="*/ 2147483647 w 9"/>
                <a:gd name="T83" fmla="*/ 2147483647 h 569"/>
                <a:gd name="T84" fmla="*/ 0 w 9"/>
                <a:gd name="T85" fmla="*/ 2147483647 h 569"/>
                <a:gd name="T86" fmla="*/ 0 w 9"/>
                <a:gd name="T87" fmla="*/ 2147483647 h 569"/>
                <a:gd name="T88" fmla="*/ 2147483647 w 9"/>
                <a:gd name="T89" fmla="*/ 2147483647 h 569"/>
                <a:gd name="T90" fmla="*/ 2147483647 w 9"/>
                <a:gd name="T91" fmla="*/ 2147483647 h 569"/>
                <a:gd name="T92" fmla="*/ 2147483647 w 9"/>
                <a:gd name="T93" fmla="*/ 2147483647 h 569"/>
                <a:gd name="T94" fmla="*/ 0 w 9"/>
                <a:gd name="T95" fmla="*/ 2147483647 h 569"/>
                <a:gd name="T96" fmla="*/ 0 w 9"/>
                <a:gd name="T97" fmla="*/ 2147483647 h 569"/>
                <a:gd name="T98" fmla="*/ 2147483647 w 9"/>
                <a:gd name="T99" fmla="*/ 2147483647 h 569"/>
                <a:gd name="T100" fmla="*/ 2147483647 w 9"/>
                <a:gd name="T101" fmla="*/ 2147483647 h 569"/>
                <a:gd name="T102" fmla="*/ 2147483647 w 9"/>
                <a:gd name="T103" fmla="*/ 2147483647 h 569"/>
                <a:gd name="T104" fmla="*/ 0 w 9"/>
                <a:gd name="T105" fmla="*/ 2147483647 h 569"/>
                <a:gd name="T106" fmla="*/ 0 w 9"/>
                <a:gd name="T107" fmla="*/ 2147483647 h 569"/>
                <a:gd name="T108" fmla="*/ 2147483647 w 9"/>
                <a:gd name="T109" fmla="*/ 2147483647 h 56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 h="569">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52"/>
                  </a:lnTo>
                  <a:lnTo>
                    <a:pt x="0" y="252"/>
                  </a:lnTo>
                  <a:lnTo>
                    <a:pt x="0" y="216"/>
                  </a:lnTo>
                  <a:lnTo>
                    <a:pt x="9" y="216"/>
                  </a:lnTo>
                  <a:close/>
                  <a:moveTo>
                    <a:pt x="9" y="270"/>
                  </a:moveTo>
                  <a:lnTo>
                    <a:pt x="9" y="306"/>
                  </a:lnTo>
                  <a:lnTo>
                    <a:pt x="0" y="306"/>
                  </a:lnTo>
                  <a:lnTo>
                    <a:pt x="0" y="270"/>
                  </a:lnTo>
                  <a:lnTo>
                    <a:pt x="9" y="270"/>
                  </a:lnTo>
                  <a:close/>
                  <a:moveTo>
                    <a:pt x="9" y="324"/>
                  </a:moveTo>
                  <a:lnTo>
                    <a:pt x="9" y="360"/>
                  </a:lnTo>
                  <a:lnTo>
                    <a:pt x="0" y="360"/>
                  </a:lnTo>
                  <a:lnTo>
                    <a:pt x="0" y="324"/>
                  </a:lnTo>
                  <a:lnTo>
                    <a:pt x="9" y="324"/>
                  </a:lnTo>
                  <a:close/>
                  <a:moveTo>
                    <a:pt x="9" y="378"/>
                  </a:moveTo>
                  <a:lnTo>
                    <a:pt x="9" y="414"/>
                  </a:lnTo>
                  <a:lnTo>
                    <a:pt x="0" y="414"/>
                  </a:lnTo>
                  <a:lnTo>
                    <a:pt x="0" y="378"/>
                  </a:lnTo>
                  <a:lnTo>
                    <a:pt x="9" y="378"/>
                  </a:lnTo>
                  <a:close/>
                  <a:moveTo>
                    <a:pt x="9" y="432"/>
                  </a:moveTo>
                  <a:lnTo>
                    <a:pt x="9" y="468"/>
                  </a:lnTo>
                  <a:lnTo>
                    <a:pt x="0" y="468"/>
                  </a:lnTo>
                  <a:lnTo>
                    <a:pt x="0" y="432"/>
                  </a:lnTo>
                  <a:lnTo>
                    <a:pt x="9" y="432"/>
                  </a:lnTo>
                  <a:close/>
                  <a:moveTo>
                    <a:pt x="9" y="486"/>
                  </a:moveTo>
                  <a:lnTo>
                    <a:pt x="9" y="522"/>
                  </a:lnTo>
                  <a:lnTo>
                    <a:pt x="0" y="522"/>
                  </a:lnTo>
                  <a:lnTo>
                    <a:pt x="0" y="486"/>
                  </a:lnTo>
                  <a:lnTo>
                    <a:pt x="9" y="486"/>
                  </a:lnTo>
                  <a:close/>
                  <a:moveTo>
                    <a:pt x="9" y="540"/>
                  </a:moveTo>
                  <a:lnTo>
                    <a:pt x="9" y="569"/>
                  </a:lnTo>
                  <a:lnTo>
                    <a:pt x="0" y="569"/>
                  </a:lnTo>
                  <a:lnTo>
                    <a:pt x="0" y="540"/>
                  </a:lnTo>
                  <a:lnTo>
                    <a:pt x="9" y="540"/>
                  </a:lnTo>
                  <a:close/>
                </a:path>
              </a:pathLst>
            </a:custGeom>
            <a:solidFill>
              <a:schemeClr val="accent1">
                <a:lumMod val="60000"/>
                <a:lumOff val="40000"/>
              </a:schemeClr>
            </a:solidFill>
            <a:ln>
              <a:noFill/>
            </a:ln>
          </p:spPr>
          <p:txBody>
            <a:bodyPr>
              <a:noAutofit/>
            </a:bodyPr>
            <a:lstStyle/>
            <a:p>
              <a:endParaRPr lang="en-GB" dirty="0"/>
            </a:p>
          </p:txBody>
        </p:sp>
        <p:sp>
          <p:nvSpPr>
            <p:cNvPr id="70" name="Freeform 237"/>
            <p:cNvSpPr>
              <a:spLocks noEditPoints="1"/>
            </p:cNvSpPr>
            <p:nvPr/>
          </p:nvSpPr>
          <p:spPr bwMode="auto">
            <a:xfrm>
              <a:off x="4759325" y="5518150"/>
              <a:ext cx="14288" cy="528638"/>
            </a:xfrm>
            <a:custGeom>
              <a:avLst/>
              <a:gdLst>
                <a:gd name="T0" fmla="*/ 2147483647 w 9"/>
                <a:gd name="T1" fmla="*/ 0 h 333"/>
                <a:gd name="T2" fmla="*/ 2147483647 w 9"/>
                <a:gd name="T3" fmla="*/ 2147483647 h 333"/>
                <a:gd name="T4" fmla="*/ 0 w 9"/>
                <a:gd name="T5" fmla="*/ 2147483647 h 333"/>
                <a:gd name="T6" fmla="*/ 0 w 9"/>
                <a:gd name="T7" fmla="*/ 0 h 333"/>
                <a:gd name="T8" fmla="*/ 2147483647 w 9"/>
                <a:gd name="T9" fmla="*/ 0 h 333"/>
                <a:gd name="T10" fmla="*/ 2147483647 w 9"/>
                <a:gd name="T11" fmla="*/ 2147483647 h 333"/>
                <a:gd name="T12" fmla="*/ 2147483647 w 9"/>
                <a:gd name="T13" fmla="*/ 2147483647 h 333"/>
                <a:gd name="T14" fmla="*/ 0 w 9"/>
                <a:gd name="T15" fmla="*/ 2147483647 h 333"/>
                <a:gd name="T16" fmla="*/ 0 w 9"/>
                <a:gd name="T17" fmla="*/ 2147483647 h 333"/>
                <a:gd name="T18" fmla="*/ 2147483647 w 9"/>
                <a:gd name="T19" fmla="*/ 2147483647 h 333"/>
                <a:gd name="T20" fmla="*/ 2147483647 w 9"/>
                <a:gd name="T21" fmla="*/ 2147483647 h 333"/>
                <a:gd name="T22" fmla="*/ 2147483647 w 9"/>
                <a:gd name="T23" fmla="*/ 2147483647 h 333"/>
                <a:gd name="T24" fmla="*/ 0 w 9"/>
                <a:gd name="T25" fmla="*/ 2147483647 h 333"/>
                <a:gd name="T26" fmla="*/ 0 w 9"/>
                <a:gd name="T27" fmla="*/ 2147483647 h 333"/>
                <a:gd name="T28" fmla="*/ 2147483647 w 9"/>
                <a:gd name="T29" fmla="*/ 2147483647 h 333"/>
                <a:gd name="T30" fmla="*/ 2147483647 w 9"/>
                <a:gd name="T31" fmla="*/ 2147483647 h 333"/>
                <a:gd name="T32" fmla="*/ 2147483647 w 9"/>
                <a:gd name="T33" fmla="*/ 2147483647 h 333"/>
                <a:gd name="T34" fmla="*/ 0 w 9"/>
                <a:gd name="T35" fmla="*/ 2147483647 h 333"/>
                <a:gd name="T36" fmla="*/ 0 w 9"/>
                <a:gd name="T37" fmla="*/ 2147483647 h 333"/>
                <a:gd name="T38" fmla="*/ 2147483647 w 9"/>
                <a:gd name="T39" fmla="*/ 2147483647 h 333"/>
                <a:gd name="T40" fmla="*/ 2147483647 w 9"/>
                <a:gd name="T41" fmla="*/ 2147483647 h 333"/>
                <a:gd name="T42" fmla="*/ 2147483647 w 9"/>
                <a:gd name="T43" fmla="*/ 2147483647 h 333"/>
                <a:gd name="T44" fmla="*/ 0 w 9"/>
                <a:gd name="T45" fmla="*/ 2147483647 h 333"/>
                <a:gd name="T46" fmla="*/ 0 w 9"/>
                <a:gd name="T47" fmla="*/ 2147483647 h 333"/>
                <a:gd name="T48" fmla="*/ 2147483647 w 9"/>
                <a:gd name="T49" fmla="*/ 2147483647 h 333"/>
                <a:gd name="T50" fmla="*/ 2147483647 w 9"/>
                <a:gd name="T51" fmla="*/ 2147483647 h 333"/>
                <a:gd name="T52" fmla="*/ 2147483647 w 9"/>
                <a:gd name="T53" fmla="*/ 2147483647 h 333"/>
                <a:gd name="T54" fmla="*/ 0 w 9"/>
                <a:gd name="T55" fmla="*/ 2147483647 h 333"/>
                <a:gd name="T56" fmla="*/ 0 w 9"/>
                <a:gd name="T57" fmla="*/ 2147483647 h 333"/>
                <a:gd name="T58" fmla="*/ 2147483647 w 9"/>
                <a:gd name="T59" fmla="*/ 2147483647 h 333"/>
                <a:gd name="T60" fmla="*/ 2147483647 w 9"/>
                <a:gd name="T61" fmla="*/ 2147483647 h 333"/>
                <a:gd name="T62" fmla="*/ 2147483647 w 9"/>
                <a:gd name="T63" fmla="*/ 2147483647 h 333"/>
                <a:gd name="T64" fmla="*/ 0 w 9"/>
                <a:gd name="T65" fmla="*/ 2147483647 h 333"/>
                <a:gd name="T66" fmla="*/ 0 w 9"/>
                <a:gd name="T67" fmla="*/ 2147483647 h 333"/>
                <a:gd name="T68" fmla="*/ 2147483647 w 9"/>
                <a:gd name="T69" fmla="*/ 2147483647 h 3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 h="333">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52"/>
                  </a:lnTo>
                  <a:lnTo>
                    <a:pt x="0" y="252"/>
                  </a:lnTo>
                  <a:lnTo>
                    <a:pt x="0" y="216"/>
                  </a:lnTo>
                  <a:lnTo>
                    <a:pt x="9" y="216"/>
                  </a:lnTo>
                  <a:close/>
                  <a:moveTo>
                    <a:pt x="9" y="270"/>
                  </a:moveTo>
                  <a:lnTo>
                    <a:pt x="9" y="306"/>
                  </a:lnTo>
                  <a:lnTo>
                    <a:pt x="0" y="306"/>
                  </a:lnTo>
                  <a:lnTo>
                    <a:pt x="0" y="270"/>
                  </a:lnTo>
                  <a:lnTo>
                    <a:pt x="9" y="270"/>
                  </a:lnTo>
                  <a:close/>
                  <a:moveTo>
                    <a:pt x="9" y="324"/>
                  </a:moveTo>
                  <a:lnTo>
                    <a:pt x="9" y="333"/>
                  </a:lnTo>
                  <a:lnTo>
                    <a:pt x="0" y="333"/>
                  </a:lnTo>
                  <a:lnTo>
                    <a:pt x="0" y="324"/>
                  </a:lnTo>
                  <a:lnTo>
                    <a:pt x="9" y="324"/>
                  </a:lnTo>
                  <a:close/>
                </a:path>
              </a:pathLst>
            </a:custGeom>
            <a:solidFill>
              <a:schemeClr val="accent1">
                <a:lumMod val="60000"/>
                <a:lumOff val="40000"/>
              </a:schemeClr>
            </a:solidFill>
            <a:ln>
              <a:noFill/>
            </a:ln>
          </p:spPr>
          <p:txBody>
            <a:bodyPr>
              <a:noAutofit/>
            </a:bodyPr>
            <a:lstStyle/>
            <a:p>
              <a:endParaRPr lang="en-GB" dirty="0"/>
            </a:p>
          </p:txBody>
        </p:sp>
        <p:sp>
          <p:nvSpPr>
            <p:cNvPr id="71" name="Rectangle 238"/>
            <p:cNvSpPr>
              <a:spLocks noChangeArrowheads="1"/>
            </p:cNvSpPr>
            <p:nvPr/>
          </p:nvSpPr>
          <p:spPr bwMode="auto">
            <a:xfrm>
              <a:off x="3281363" y="2922588"/>
              <a:ext cx="327025" cy="327025"/>
            </a:xfrm>
            <a:prstGeom prst="rect">
              <a:avLst/>
            </a:prstGeom>
            <a:noFill/>
            <a:ln w="14288">
              <a:solidFill>
                <a:schemeClr val="bg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72" name="Line 239"/>
            <p:cNvSpPr>
              <a:spLocks noChangeShapeType="1"/>
            </p:cNvSpPr>
            <p:nvPr/>
          </p:nvSpPr>
          <p:spPr bwMode="auto">
            <a:xfrm>
              <a:off x="3281363" y="3200400"/>
              <a:ext cx="49212" cy="49213"/>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3" name="Freeform 240"/>
            <p:cNvSpPr>
              <a:spLocks/>
            </p:cNvSpPr>
            <p:nvPr/>
          </p:nvSpPr>
          <p:spPr bwMode="auto">
            <a:xfrm>
              <a:off x="3308350" y="2867025"/>
              <a:ext cx="14288"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4" name="Freeform 241"/>
            <p:cNvSpPr>
              <a:spLocks/>
            </p:cNvSpPr>
            <p:nvPr/>
          </p:nvSpPr>
          <p:spPr bwMode="auto">
            <a:xfrm>
              <a:off x="3351213" y="2867025"/>
              <a:ext cx="14287"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5" name="Freeform 242"/>
            <p:cNvSpPr>
              <a:spLocks/>
            </p:cNvSpPr>
            <p:nvPr/>
          </p:nvSpPr>
          <p:spPr bwMode="auto">
            <a:xfrm>
              <a:off x="3394075" y="2867025"/>
              <a:ext cx="14288"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6" name="Freeform 243"/>
            <p:cNvSpPr>
              <a:spLocks/>
            </p:cNvSpPr>
            <p:nvPr/>
          </p:nvSpPr>
          <p:spPr bwMode="auto">
            <a:xfrm>
              <a:off x="3438525" y="2867025"/>
              <a:ext cx="14288"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7" name="Freeform 244"/>
            <p:cNvSpPr>
              <a:spLocks/>
            </p:cNvSpPr>
            <p:nvPr/>
          </p:nvSpPr>
          <p:spPr bwMode="auto">
            <a:xfrm>
              <a:off x="3481388" y="2867025"/>
              <a:ext cx="14287"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8" name="Freeform 245"/>
            <p:cNvSpPr>
              <a:spLocks/>
            </p:cNvSpPr>
            <p:nvPr/>
          </p:nvSpPr>
          <p:spPr bwMode="auto">
            <a:xfrm>
              <a:off x="3524250" y="2867025"/>
              <a:ext cx="14288"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9" name="Freeform 246"/>
            <p:cNvSpPr>
              <a:spLocks/>
            </p:cNvSpPr>
            <p:nvPr/>
          </p:nvSpPr>
          <p:spPr bwMode="auto">
            <a:xfrm>
              <a:off x="3567113" y="2867025"/>
              <a:ext cx="14287"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0" name="Freeform 247"/>
            <p:cNvSpPr>
              <a:spLocks/>
            </p:cNvSpPr>
            <p:nvPr/>
          </p:nvSpPr>
          <p:spPr bwMode="auto">
            <a:xfrm>
              <a:off x="3608388" y="2947988"/>
              <a:ext cx="55562" cy="15875"/>
            </a:xfrm>
            <a:custGeom>
              <a:avLst/>
              <a:gdLst>
                <a:gd name="T0" fmla="*/ 0 w 35"/>
                <a:gd name="T1" fmla="*/ 0 h 10"/>
                <a:gd name="T2" fmla="*/ 2147483647 w 35"/>
                <a:gd name="T3" fmla="*/ 0 h 10"/>
                <a:gd name="T4" fmla="*/ 2147483647 w 35"/>
                <a:gd name="T5" fmla="*/ 2147483647 h 10"/>
                <a:gd name="T6" fmla="*/ 0 w 35"/>
                <a:gd name="T7" fmla="*/ 214748364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0">
                  <a:moveTo>
                    <a:pt x="0" y="0"/>
                  </a:moveTo>
                  <a:lnTo>
                    <a:pt x="35" y="0"/>
                  </a:lnTo>
                  <a:lnTo>
                    <a:pt x="35" y="10"/>
                  </a:lnTo>
                  <a:lnTo>
                    <a:pt x="0" y="1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1" name="Freeform 248"/>
            <p:cNvSpPr>
              <a:spLocks/>
            </p:cNvSpPr>
            <p:nvPr/>
          </p:nvSpPr>
          <p:spPr bwMode="auto">
            <a:xfrm>
              <a:off x="3608388" y="2992438"/>
              <a:ext cx="55562" cy="14287"/>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2" name="Freeform 249"/>
            <p:cNvSpPr>
              <a:spLocks/>
            </p:cNvSpPr>
            <p:nvPr/>
          </p:nvSpPr>
          <p:spPr bwMode="auto">
            <a:xfrm>
              <a:off x="3608388" y="3035300"/>
              <a:ext cx="55562" cy="14288"/>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3" name="Freeform 250"/>
            <p:cNvSpPr>
              <a:spLocks/>
            </p:cNvSpPr>
            <p:nvPr/>
          </p:nvSpPr>
          <p:spPr bwMode="auto">
            <a:xfrm>
              <a:off x="3608388" y="3078163"/>
              <a:ext cx="55562" cy="14287"/>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4" name="Freeform 251"/>
            <p:cNvSpPr>
              <a:spLocks/>
            </p:cNvSpPr>
            <p:nvPr/>
          </p:nvSpPr>
          <p:spPr bwMode="auto">
            <a:xfrm>
              <a:off x="3608388" y="3121025"/>
              <a:ext cx="55562" cy="15875"/>
            </a:xfrm>
            <a:custGeom>
              <a:avLst/>
              <a:gdLst>
                <a:gd name="T0" fmla="*/ 0 w 35"/>
                <a:gd name="T1" fmla="*/ 0 h 10"/>
                <a:gd name="T2" fmla="*/ 2147483647 w 35"/>
                <a:gd name="T3" fmla="*/ 0 h 10"/>
                <a:gd name="T4" fmla="*/ 2147483647 w 35"/>
                <a:gd name="T5" fmla="*/ 2147483647 h 10"/>
                <a:gd name="T6" fmla="*/ 0 w 35"/>
                <a:gd name="T7" fmla="*/ 214748364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0">
                  <a:moveTo>
                    <a:pt x="0" y="0"/>
                  </a:moveTo>
                  <a:lnTo>
                    <a:pt x="35" y="0"/>
                  </a:lnTo>
                  <a:lnTo>
                    <a:pt x="35" y="10"/>
                  </a:lnTo>
                  <a:lnTo>
                    <a:pt x="0" y="1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5" name="Freeform 252"/>
            <p:cNvSpPr>
              <a:spLocks/>
            </p:cNvSpPr>
            <p:nvPr/>
          </p:nvSpPr>
          <p:spPr bwMode="auto">
            <a:xfrm>
              <a:off x="3608388" y="3165475"/>
              <a:ext cx="55562" cy="14288"/>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6" name="Freeform 253"/>
            <p:cNvSpPr>
              <a:spLocks/>
            </p:cNvSpPr>
            <p:nvPr/>
          </p:nvSpPr>
          <p:spPr bwMode="auto">
            <a:xfrm>
              <a:off x="3608388" y="3208338"/>
              <a:ext cx="55562" cy="14287"/>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7" name="Freeform 254"/>
            <p:cNvSpPr>
              <a:spLocks/>
            </p:cNvSpPr>
            <p:nvPr/>
          </p:nvSpPr>
          <p:spPr bwMode="auto">
            <a:xfrm>
              <a:off x="3567113" y="3249613"/>
              <a:ext cx="14287"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8" name="Freeform 255"/>
            <p:cNvSpPr>
              <a:spLocks/>
            </p:cNvSpPr>
            <p:nvPr/>
          </p:nvSpPr>
          <p:spPr bwMode="auto">
            <a:xfrm>
              <a:off x="3524250" y="3249613"/>
              <a:ext cx="14288"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9" name="Freeform 256"/>
            <p:cNvSpPr>
              <a:spLocks/>
            </p:cNvSpPr>
            <p:nvPr/>
          </p:nvSpPr>
          <p:spPr bwMode="auto">
            <a:xfrm>
              <a:off x="3481388" y="3249613"/>
              <a:ext cx="14287"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0" name="Freeform 257"/>
            <p:cNvSpPr>
              <a:spLocks/>
            </p:cNvSpPr>
            <p:nvPr/>
          </p:nvSpPr>
          <p:spPr bwMode="auto">
            <a:xfrm>
              <a:off x="3438525" y="3249613"/>
              <a:ext cx="14288"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1" name="Freeform 258"/>
            <p:cNvSpPr>
              <a:spLocks/>
            </p:cNvSpPr>
            <p:nvPr/>
          </p:nvSpPr>
          <p:spPr bwMode="auto">
            <a:xfrm>
              <a:off x="3394075" y="3249613"/>
              <a:ext cx="14288"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2" name="Freeform 259"/>
            <p:cNvSpPr>
              <a:spLocks/>
            </p:cNvSpPr>
            <p:nvPr/>
          </p:nvSpPr>
          <p:spPr bwMode="auto">
            <a:xfrm>
              <a:off x="3351213" y="3249613"/>
              <a:ext cx="14287"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3" name="Freeform 260"/>
            <p:cNvSpPr>
              <a:spLocks/>
            </p:cNvSpPr>
            <p:nvPr/>
          </p:nvSpPr>
          <p:spPr bwMode="auto">
            <a:xfrm>
              <a:off x="3308350" y="3249613"/>
              <a:ext cx="14288"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4" name="Freeform 261"/>
            <p:cNvSpPr>
              <a:spLocks/>
            </p:cNvSpPr>
            <p:nvPr/>
          </p:nvSpPr>
          <p:spPr bwMode="auto">
            <a:xfrm>
              <a:off x="3225800" y="3208338"/>
              <a:ext cx="55563" cy="14287"/>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5" name="Freeform 262"/>
            <p:cNvSpPr>
              <a:spLocks/>
            </p:cNvSpPr>
            <p:nvPr/>
          </p:nvSpPr>
          <p:spPr bwMode="auto">
            <a:xfrm>
              <a:off x="3225800" y="3165475"/>
              <a:ext cx="55563" cy="14288"/>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6" name="Freeform 263"/>
            <p:cNvSpPr>
              <a:spLocks/>
            </p:cNvSpPr>
            <p:nvPr/>
          </p:nvSpPr>
          <p:spPr bwMode="auto">
            <a:xfrm>
              <a:off x="3225800" y="3121025"/>
              <a:ext cx="55563" cy="15875"/>
            </a:xfrm>
            <a:custGeom>
              <a:avLst/>
              <a:gdLst>
                <a:gd name="T0" fmla="*/ 2147483647 w 35"/>
                <a:gd name="T1" fmla="*/ 0 h 10"/>
                <a:gd name="T2" fmla="*/ 0 w 35"/>
                <a:gd name="T3" fmla="*/ 0 h 10"/>
                <a:gd name="T4" fmla="*/ 0 w 35"/>
                <a:gd name="T5" fmla="*/ 2147483647 h 10"/>
                <a:gd name="T6" fmla="*/ 2147483647 w 35"/>
                <a:gd name="T7" fmla="*/ 214748364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0">
                  <a:moveTo>
                    <a:pt x="35" y="0"/>
                  </a:moveTo>
                  <a:lnTo>
                    <a:pt x="0" y="0"/>
                  </a:lnTo>
                  <a:lnTo>
                    <a:pt x="0" y="10"/>
                  </a:lnTo>
                  <a:lnTo>
                    <a:pt x="35" y="1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7" name="Freeform 264"/>
            <p:cNvSpPr>
              <a:spLocks/>
            </p:cNvSpPr>
            <p:nvPr/>
          </p:nvSpPr>
          <p:spPr bwMode="auto">
            <a:xfrm>
              <a:off x="3225800" y="3078163"/>
              <a:ext cx="55563" cy="14287"/>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8" name="Freeform 265"/>
            <p:cNvSpPr>
              <a:spLocks/>
            </p:cNvSpPr>
            <p:nvPr/>
          </p:nvSpPr>
          <p:spPr bwMode="auto">
            <a:xfrm>
              <a:off x="3225800" y="3035300"/>
              <a:ext cx="55563" cy="14288"/>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9" name="Freeform 266"/>
            <p:cNvSpPr>
              <a:spLocks/>
            </p:cNvSpPr>
            <p:nvPr/>
          </p:nvSpPr>
          <p:spPr bwMode="auto">
            <a:xfrm>
              <a:off x="3225800" y="2992438"/>
              <a:ext cx="55563" cy="14287"/>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0" name="Freeform 267"/>
            <p:cNvSpPr>
              <a:spLocks/>
            </p:cNvSpPr>
            <p:nvPr/>
          </p:nvSpPr>
          <p:spPr bwMode="auto">
            <a:xfrm>
              <a:off x="3225800" y="2947988"/>
              <a:ext cx="55563" cy="15875"/>
            </a:xfrm>
            <a:custGeom>
              <a:avLst/>
              <a:gdLst>
                <a:gd name="T0" fmla="*/ 2147483647 w 35"/>
                <a:gd name="T1" fmla="*/ 0 h 10"/>
                <a:gd name="T2" fmla="*/ 0 w 35"/>
                <a:gd name="T3" fmla="*/ 0 h 10"/>
                <a:gd name="T4" fmla="*/ 0 w 35"/>
                <a:gd name="T5" fmla="*/ 2147483647 h 10"/>
                <a:gd name="T6" fmla="*/ 2147483647 w 35"/>
                <a:gd name="T7" fmla="*/ 214748364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0">
                  <a:moveTo>
                    <a:pt x="35" y="0"/>
                  </a:moveTo>
                  <a:lnTo>
                    <a:pt x="0" y="0"/>
                  </a:lnTo>
                  <a:lnTo>
                    <a:pt x="0" y="10"/>
                  </a:lnTo>
                  <a:lnTo>
                    <a:pt x="35" y="1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1" name="Oval 268"/>
            <p:cNvSpPr>
              <a:spLocks noChangeArrowheads="1"/>
            </p:cNvSpPr>
            <p:nvPr/>
          </p:nvSpPr>
          <p:spPr bwMode="auto">
            <a:xfrm>
              <a:off x="5889625" y="24130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2" name="Oval 269"/>
            <p:cNvSpPr>
              <a:spLocks noChangeArrowheads="1"/>
            </p:cNvSpPr>
            <p:nvPr/>
          </p:nvSpPr>
          <p:spPr bwMode="auto">
            <a:xfrm>
              <a:off x="5889625" y="27590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3" name="Line 270"/>
            <p:cNvSpPr>
              <a:spLocks noChangeShapeType="1"/>
            </p:cNvSpPr>
            <p:nvPr/>
          </p:nvSpPr>
          <p:spPr bwMode="auto">
            <a:xfrm>
              <a:off x="2147888" y="3276600"/>
              <a:ext cx="0" cy="1692275"/>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4" name="Freeform 271"/>
            <p:cNvSpPr>
              <a:spLocks/>
            </p:cNvSpPr>
            <p:nvPr/>
          </p:nvSpPr>
          <p:spPr bwMode="auto">
            <a:xfrm>
              <a:off x="3446463" y="3457575"/>
              <a:ext cx="788987" cy="1981200"/>
            </a:xfrm>
            <a:custGeom>
              <a:avLst/>
              <a:gdLst>
                <a:gd name="T0" fmla="*/ 0 w 497"/>
                <a:gd name="T1" fmla="*/ 0 h 1248"/>
                <a:gd name="T2" fmla="*/ 0 w 497"/>
                <a:gd name="T3" fmla="*/ 2147483647 h 1248"/>
                <a:gd name="T4" fmla="*/ 2147483647 w 497"/>
                <a:gd name="T5" fmla="*/ 2147483647 h 1248"/>
                <a:gd name="T6" fmla="*/ 0 60000 65536"/>
                <a:gd name="T7" fmla="*/ 0 60000 65536"/>
                <a:gd name="T8" fmla="*/ 0 60000 65536"/>
              </a:gdLst>
              <a:ahLst/>
              <a:cxnLst>
                <a:cxn ang="T6">
                  <a:pos x="T0" y="T1"/>
                </a:cxn>
                <a:cxn ang="T7">
                  <a:pos x="T2" y="T3"/>
                </a:cxn>
                <a:cxn ang="T8">
                  <a:pos x="T4" y="T5"/>
                </a:cxn>
              </a:cxnLst>
              <a:rect l="0" t="0" r="r" b="b"/>
              <a:pathLst>
                <a:path w="497" h="1248">
                  <a:moveTo>
                    <a:pt x="0" y="0"/>
                  </a:moveTo>
                  <a:lnTo>
                    <a:pt x="0" y="1248"/>
                  </a:lnTo>
                  <a:lnTo>
                    <a:pt x="497" y="1248"/>
                  </a:lnTo>
                </a:path>
              </a:pathLst>
            </a:custGeom>
            <a:noFill/>
            <a:ln w="55563"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5" name="Line 272"/>
            <p:cNvSpPr>
              <a:spLocks noChangeShapeType="1"/>
            </p:cNvSpPr>
            <p:nvPr/>
          </p:nvSpPr>
          <p:spPr bwMode="auto">
            <a:xfrm>
              <a:off x="4443413" y="4657725"/>
              <a:ext cx="0" cy="26035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6" name="Line 273"/>
            <p:cNvSpPr>
              <a:spLocks noChangeShapeType="1"/>
            </p:cNvSpPr>
            <p:nvPr/>
          </p:nvSpPr>
          <p:spPr bwMode="auto">
            <a:xfrm>
              <a:off x="5108575" y="4656138"/>
              <a:ext cx="0" cy="258762"/>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7" name="Line 274"/>
            <p:cNvSpPr>
              <a:spLocks noChangeShapeType="1"/>
            </p:cNvSpPr>
            <p:nvPr/>
          </p:nvSpPr>
          <p:spPr bwMode="auto">
            <a:xfrm flipV="1">
              <a:off x="6961188" y="3827463"/>
              <a:ext cx="0" cy="26035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8" name="Line 275"/>
            <p:cNvSpPr>
              <a:spLocks noChangeShapeType="1"/>
            </p:cNvSpPr>
            <p:nvPr/>
          </p:nvSpPr>
          <p:spPr bwMode="auto">
            <a:xfrm flipV="1">
              <a:off x="5108575" y="3455988"/>
              <a:ext cx="0" cy="257175"/>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9" name="Line 276"/>
            <p:cNvSpPr>
              <a:spLocks noChangeShapeType="1"/>
            </p:cNvSpPr>
            <p:nvPr/>
          </p:nvSpPr>
          <p:spPr bwMode="auto">
            <a:xfrm>
              <a:off x="4021138" y="2930525"/>
              <a:ext cx="160337" cy="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0" name="Freeform 277"/>
            <p:cNvSpPr>
              <a:spLocks/>
            </p:cNvSpPr>
            <p:nvPr/>
          </p:nvSpPr>
          <p:spPr bwMode="auto">
            <a:xfrm>
              <a:off x="5343525" y="1838325"/>
              <a:ext cx="1169988" cy="249238"/>
            </a:xfrm>
            <a:custGeom>
              <a:avLst/>
              <a:gdLst>
                <a:gd name="T0" fmla="*/ 2147483647 w 737"/>
                <a:gd name="T1" fmla="*/ 2147483647 h 157"/>
                <a:gd name="T2" fmla="*/ 2147483647 w 737"/>
                <a:gd name="T3" fmla="*/ 0 h 157"/>
                <a:gd name="T4" fmla="*/ 0 w 737"/>
                <a:gd name="T5" fmla="*/ 0 h 157"/>
                <a:gd name="T6" fmla="*/ 0 60000 65536"/>
                <a:gd name="T7" fmla="*/ 0 60000 65536"/>
                <a:gd name="T8" fmla="*/ 0 60000 65536"/>
              </a:gdLst>
              <a:ahLst/>
              <a:cxnLst>
                <a:cxn ang="T6">
                  <a:pos x="T0" y="T1"/>
                </a:cxn>
                <a:cxn ang="T7">
                  <a:pos x="T2" y="T3"/>
                </a:cxn>
                <a:cxn ang="T8">
                  <a:pos x="T4" y="T5"/>
                </a:cxn>
              </a:cxnLst>
              <a:rect l="0" t="0" r="r" b="b"/>
              <a:pathLst>
                <a:path w="737" h="157">
                  <a:moveTo>
                    <a:pt x="737" y="157"/>
                  </a:moveTo>
                  <a:lnTo>
                    <a:pt x="737" y="0"/>
                  </a:lnTo>
                  <a:lnTo>
                    <a:pt x="0" y="0"/>
                  </a:lnTo>
                </a:path>
              </a:pathLst>
            </a:custGeom>
            <a:noFill/>
            <a:ln w="55563"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1" name="Freeform 278"/>
            <p:cNvSpPr>
              <a:spLocks/>
            </p:cNvSpPr>
            <p:nvPr/>
          </p:nvSpPr>
          <p:spPr bwMode="auto">
            <a:xfrm>
              <a:off x="5351463" y="3773488"/>
              <a:ext cx="685800" cy="1666875"/>
            </a:xfrm>
            <a:custGeom>
              <a:avLst/>
              <a:gdLst>
                <a:gd name="T0" fmla="*/ 2147483647 w 432"/>
                <a:gd name="T1" fmla="*/ 0 h 1050"/>
                <a:gd name="T2" fmla="*/ 2147483647 w 432"/>
                <a:gd name="T3" fmla="*/ 2147483647 h 1050"/>
                <a:gd name="T4" fmla="*/ 0 w 432"/>
                <a:gd name="T5" fmla="*/ 2147483647 h 1050"/>
                <a:gd name="T6" fmla="*/ 0 60000 65536"/>
                <a:gd name="T7" fmla="*/ 0 60000 65536"/>
                <a:gd name="T8" fmla="*/ 0 60000 65536"/>
              </a:gdLst>
              <a:ahLst/>
              <a:cxnLst>
                <a:cxn ang="T6">
                  <a:pos x="T0" y="T1"/>
                </a:cxn>
                <a:cxn ang="T7">
                  <a:pos x="T2" y="T3"/>
                </a:cxn>
                <a:cxn ang="T8">
                  <a:pos x="T4" y="T5"/>
                </a:cxn>
              </a:cxnLst>
              <a:rect l="0" t="0" r="r" b="b"/>
              <a:pathLst>
                <a:path w="432" h="1050">
                  <a:moveTo>
                    <a:pt x="432" y="0"/>
                  </a:moveTo>
                  <a:lnTo>
                    <a:pt x="432" y="1050"/>
                  </a:lnTo>
                  <a:lnTo>
                    <a:pt x="0" y="1050"/>
                  </a:lnTo>
                </a:path>
              </a:pathLst>
            </a:custGeom>
            <a:noFill/>
            <a:ln w="55563"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2" name="Freeform 279"/>
            <p:cNvSpPr>
              <a:spLocks/>
            </p:cNvSpPr>
            <p:nvPr/>
          </p:nvSpPr>
          <p:spPr bwMode="auto">
            <a:xfrm>
              <a:off x="3365500" y="3403600"/>
              <a:ext cx="161925" cy="80963"/>
            </a:xfrm>
            <a:custGeom>
              <a:avLst/>
              <a:gdLst>
                <a:gd name="T0" fmla="*/ 2147483647 w 102"/>
                <a:gd name="T1" fmla="*/ 2147483647 h 51"/>
                <a:gd name="T2" fmla="*/ 2147483647 w 102"/>
                <a:gd name="T3" fmla="*/ 0 h 51"/>
                <a:gd name="T4" fmla="*/ 0 w 102"/>
                <a:gd name="T5" fmla="*/ 2147483647 h 51"/>
                <a:gd name="T6" fmla="*/ 2147483647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102" y="51"/>
                  </a:moveTo>
                  <a:lnTo>
                    <a:pt x="51" y="0"/>
                  </a:lnTo>
                  <a:lnTo>
                    <a:pt x="0" y="51"/>
                  </a:lnTo>
                  <a:lnTo>
                    <a:pt x="102"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13" name="Freeform 280"/>
            <p:cNvSpPr>
              <a:spLocks/>
            </p:cNvSpPr>
            <p:nvPr/>
          </p:nvSpPr>
          <p:spPr bwMode="auto">
            <a:xfrm>
              <a:off x="2066925" y="3221038"/>
              <a:ext cx="161925" cy="80962"/>
            </a:xfrm>
            <a:custGeom>
              <a:avLst/>
              <a:gdLst>
                <a:gd name="T0" fmla="*/ 2147483647 w 102"/>
                <a:gd name="T1" fmla="*/ 2147483647 h 51"/>
                <a:gd name="T2" fmla="*/ 2147483647 w 102"/>
                <a:gd name="T3" fmla="*/ 0 h 51"/>
                <a:gd name="T4" fmla="*/ 0 w 102"/>
                <a:gd name="T5" fmla="*/ 2147483647 h 51"/>
                <a:gd name="T6" fmla="*/ 2147483647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102" y="51"/>
                  </a:moveTo>
                  <a:lnTo>
                    <a:pt x="51" y="0"/>
                  </a:lnTo>
                  <a:lnTo>
                    <a:pt x="0" y="51"/>
                  </a:lnTo>
                  <a:lnTo>
                    <a:pt x="102"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14" name="Freeform 281"/>
            <p:cNvSpPr>
              <a:spLocks/>
            </p:cNvSpPr>
            <p:nvPr/>
          </p:nvSpPr>
          <p:spPr bwMode="auto">
            <a:xfrm>
              <a:off x="4362450" y="4887913"/>
              <a:ext cx="161925" cy="80962"/>
            </a:xfrm>
            <a:custGeom>
              <a:avLst/>
              <a:gdLst>
                <a:gd name="T0" fmla="*/ 0 w 102"/>
                <a:gd name="T1" fmla="*/ 0 h 51"/>
                <a:gd name="T2" fmla="*/ 2147483647 w 102"/>
                <a:gd name="T3" fmla="*/ 2147483647 h 51"/>
                <a:gd name="T4" fmla="*/ 2147483647 w 102"/>
                <a:gd name="T5" fmla="*/ 0 h 51"/>
                <a:gd name="T6" fmla="*/ 0 w 102"/>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0"/>
                  </a:moveTo>
                  <a:lnTo>
                    <a:pt x="51" y="51"/>
                  </a:lnTo>
                  <a:lnTo>
                    <a:pt x="102" y="0"/>
                  </a:lnTo>
                  <a:lnTo>
                    <a:pt x="0" y="0"/>
                  </a:lnTo>
                  <a:close/>
                </a:path>
              </a:pathLst>
            </a:custGeom>
            <a:solidFill>
              <a:schemeClr val="accent4">
                <a:lumMod val="75000"/>
              </a:schemeClr>
            </a:solidFill>
            <a:ln>
              <a:noFill/>
            </a:ln>
          </p:spPr>
          <p:txBody>
            <a:bodyPr>
              <a:noAutofit/>
            </a:bodyPr>
            <a:lstStyle/>
            <a:p>
              <a:endParaRPr lang="en-GB" dirty="0"/>
            </a:p>
          </p:txBody>
        </p:sp>
        <p:sp>
          <p:nvSpPr>
            <p:cNvPr id="115" name="Freeform 282"/>
            <p:cNvSpPr>
              <a:spLocks/>
            </p:cNvSpPr>
            <p:nvPr/>
          </p:nvSpPr>
          <p:spPr bwMode="auto">
            <a:xfrm>
              <a:off x="5027613" y="4886325"/>
              <a:ext cx="161925" cy="80963"/>
            </a:xfrm>
            <a:custGeom>
              <a:avLst/>
              <a:gdLst>
                <a:gd name="T0" fmla="*/ 0 w 102"/>
                <a:gd name="T1" fmla="*/ 0 h 51"/>
                <a:gd name="T2" fmla="*/ 2147483647 w 102"/>
                <a:gd name="T3" fmla="*/ 2147483647 h 51"/>
                <a:gd name="T4" fmla="*/ 2147483647 w 102"/>
                <a:gd name="T5" fmla="*/ 0 h 51"/>
                <a:gd name="T6" fmla="*/ 0 w 102"/>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0"/>
                  </a:moveTo>
                  <a:lnTo>
                    <a:pt x="51" y="51"/>
                  </a:lnTo>
                  <a:lnTo>
                    <a:pt x="102" y="0"/>
                  </a:lnTo>
                  <a:lnTo>
                    <a:pt x="0" y="0"/>
                  </a:lnTo>
                  <a:close/>
                </a:path>
              </a:pathLst>
            </a:custGeom>
            <a:solidFill>
              <a:schemeClr val="accent4">
                <a:lumMod val="75000"/>
              </a:schemeClr>
            </a:solidFill>
            <a:ln>
              <a:noFill/>
            </a:ln>
          </p:spPr>
          <p:txBody>
            <a:bodyPr>
              <a:noAutofit/>
            </a:bodyPr>
            <a:lstStyle/>
            <a:p>
              <a:endParaRPr lang="en-GB" dirty="0"/>
            </a:p>
          </p:txBody>
        </p:sp>
        <p:sp>
          <p:nvSpPr>
            <p:cNvPr id="116" name="Freeform 283"/>
            <p:cNvSpPr>
              <a:spLocks/>
            </p:cNvSpPr>
            <p:nvPr/>
          </p:nvSpPr>
          <p:spPr bwMode="auto">
            <a:xfrm>
              <a:off x="6881813" y="3776663"/>
              <a:ext cx="161925" cy="79375"/>
            </a:xfrm>
            <a:custGeom>
              <a:avLst/>
              <a:gdLst>
                <a:gd name="T0" fmla="*/ 0 w 102"/>
                <a:gd name="T1" fmla="*/ 2147483647 h 50"/>
                <a:gd name="T2" fmla="*/ 2147483647 w 102"/>
                <a:gd name="T3" fmla="*/ 0 h 50"/>
                <a:gd name="T4" fmla="*/ 2147483647 w 102"/>
                <a:gd name="T5" fmla="*/ 2147483647 h 50"/>
                <a:gd name="T6" fmla="*/ 0 w 102"/>
                <a:gd name="T7" fmla="*/ 2147483647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0">
                  <a:moveTo>
                    <a:pt x="0" y="50"/>
                  </a:moveTo>
                  <a:lnTo>
                    <a:pt x="50" y="0"/>
                  </a:lnTo>
                  <a:lnTo>
                    <a:pt x="102" y="50"/>
                  </a:lnTo>
                  <a:lnTo>
                    <a:pt x="0" y="50"/>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17" name="Line 284"/>
            <p:cNvSpPr>
              <a:spLocks noChangeShapeType="1"/>
            </p:cNvSpPr>
            <p:nvPr/>
          </p:nvSpPr>
          <p:spPr bwMode="auto">
            <a:xfrm flipV="1">
              <a:off x="6961188" y="4708525"/>
              <a:ext cx="0" cy="26035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8" name="Freeform 285"/>
            <p:cNvSpPr>
              <a:spLocks/>
            </p:cNvSpPr>
            <p:nvPr/>
          </p:nvSpPr>
          <p:spPr bwMode="auto">
            <a:xfrm>
              <a:off x="6881813" y="4656138"/>
              <a:ext cx="161925" cy="80962"/>
            </a:xfrm>
            <a:custGeom>
              <a:avLst/>
              <a:gdLst>
                <a:gd name="T0" fmla="*/ 0 w 102"/>
                <a:gd name="T1" fmla="*/ 2147483647 h 51"/>
                <a:gd name="T2" fmla="*/ 2147483647 w 102"/>
                <a:gd name="T3" fmla="*/ 0 h 51"/>
                <a:gd name="T4" fmla="*/ 2147483647 w 102"/>
                <a:gd name="T5" fmla="*/ 2147483647 h 51"/>
                <a:gd name="T6" fmla="*/ 0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51"/>
                  </a:moveTo>
                  <a:lnTo>
                    <a:pt x="50" y="0"/>
                  </a:lnTo>
                  <a:lnTo>
                    <a:pt x="102" y="51"/>
                  </a:lnTo>
                  <a:lnTo>
                    <a:pt x="0"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19" name="Freeform 286"/>
            <p:cNvSpPr>
              <a:spLocks/>
            </p:cNvSpPr>
            <p:nvPr/>
          </p:nvSpPr>
          <p:spPr bwMode="auto">
            <a:xfrm>
              <a:off x="5027613" y="3402013"/>
              <a:ext cx="161925" cy="80962"/>
            </a:xfrm>
            <a:custGeom>
              <a:avLst/>
              <a:gdLst>
                <a:gd name="T0" fmla="*/ 0 w 102"/>
                <a:gd name="T1" fmla="*/ 2147483647 h 51"/>
                <a:gd name="T2" fmla="*/ 2147483647 w 102"/>
                <a:gd name="T3" fmla="*/ 0 h 51"/>
                <a:gd name="T4" fmla="*/ 2147483647 w 102"/>
                <a:gd name="T5" fmla="*/ 2147483647 h 51"/>
                <a:gd name="T6" fmla="*/ 0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51"/>
                  </a:moveTo>
                  <a:lnTo>
                    <a:pt x="51" y="0"/>
                  </a:lnTo>
                  <a:lnTo>
                    <a:pt x="102" y="51"/>
                  </a:lnTo>
                  <a:lnTo>
                    <a:pt x="0"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0" name="Line 287"/>
            <p:cNvSpPr>
              <a:spLocks noChangeShapeType="1"/>
            </p:cNvSpPr>
            <p:nvPr/>
          </p:nvSpPr>
          <p:spPr bwMode="auto">
            <a:xfrm flipV="1">
              <a:off x="4443413" y="3455988"/>
              <a:ext cx="0" cy="257175"/>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1" name="Freeform 288"/>
            <p:cNvSpPr>
              <a:spLocks/>
            </p:cNvSpPr>
            <p:nvPr/>
          </p:nvSpPr>
          <p:spPr bwMode="auto">
            <a:xfrm>
              <a:off x="4362450" y="3402013"/>
              <a:ext cx="161925" cy="80962"/>
            </a:xfrm>
            <a:custGeom>
              <a:avLst/>
              <a:gdLst>
                <a:gd name="T0" fmla="*/ 0 w 102"/>
                <a:gd name="T1" fmla="*/ 2147483647 h 51"/>
                <a:gd name="T2" fmla="*/ 2147483647 w 102"/>
                <a:gd name="T3" fmla="*/ 0 h 51"/>
                <a:gd name="T4" fmla="*/ 2147483647 w 102"/>
                <a:gd name="T5" fmla="*/ 2147483647 h 51"/>
                <a:gd name="T6" fmla="*/ 0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51"/>
                  </a:moveTo>
                  <a:lnTo>
                    <a:pt x="51" y="0"/>
                  </a:lnTo>
                  <a:lnTo>
                    <a:pt x="102" y="51"/>
                  </a:lnTo>
                  <a:lnTo>
                    <a:pt x="0"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2" name="Freeform 289"/>
            <p:cNvSpPr>
              <a:spLocks/>
            </p:cNvSpPr>
            <p:nvPr/>
          </p:nvSpPr>
          <p:spPr bwMode="auto">
            <a:xfrm>
              <a:off x="4151313" y="2849563"/>
              <a:ext cx="82550" cy="161925"/>
            </a:xfrm>
            <a:custGeom>
              <a:avLst/>
              <a:gdLst>
                <a:gd name="T0" fmla="*/ 0 w 52"/>
                <a:gd name="T1" fmla="*/ 2147483647 h 102"/>
                <a:gd name="T2" fmla="*/ 2147483647 w 52"/>
                <a:gd name="T3" fmla="*/ 2147483647 h 102"/>
                <a:gd name="T4" fmla="*/ 0 w 52"/>
                <a:gd name="T5" fmla="*/ 0 h 102"/>
                <a:gd name="T6" fmla="*/ 0 w 52"/>
                <a:gd name="T7" fmla="*/ 2147483647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102">
                  <a:moveTo>
                    <a:pt x="0" y="102"/>
                  </a:moveTo>
                  <a:lnTo>
                    <a:pt x="52" y="51"/>
                  </a:lnTo>
                  <a:lnTo>
                    <a:pt x="0" y="0"/>
                  </a:lnTo>
                  <a:lnTo>
                    <a:pt x="0" y="102"/>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3" name="Freeform 290"/>
            <p:cNvSpPr>
              <a:spLocks/>
            </p:cNvSpPr>
            <p:nvPr/>
          </p:nvSpPr>
          <p:spPr bwMode="auto">
            <a:xfrm>
              <a:off x="3978275" y="2849563"/>
              <a:ext cx="79375" cy="161925"/>
            </a:xfrm>
            <a:custGeom>
              <a:avLst/>
              <a:gdLst>
                <a:gd name="T0" fmla="*/ 2147483647 w 50"/>
                <a:gd name="T1" fmla="*/ 2147483647 h 102"/>
                <a:gd name="T2" fmla="*/ 0 w 50"/>
                <a:gd name="T3" fmla="*/ 2147483647 h 102"/>
                <a:gd name="T4" fmla="*/ 2147483647 w 50"/>
                <a:gd name="T5" fmla="*/ 0 h 102"/>
                <a:gd name="T6" fmla="*/ 2147483647 w 50"/>
                <a:gd name="T7" fmla="*/ 2147483647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0" h="102">
                  <a:moveTo>
                    <a:pt x="50" y="102"/>
                  </a:moveTo>
                  <a:lnTo>
                    <a:pt x="0" y="51"/>
                  </a:lnTo>
                  <a:lnTo>
                    <a:pt x="50" y="0"/>
                  </a:lnTo>
                  <a:lnTo>
                    <a:pt x="50" y="102"/>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4" name="Line 291"/>
            <p:cNvSpPr>
              <a:spLocks noChangeShapeType="1"/>
            </p:cNvSpPr>
            <p:nvPr/>
          </p:nvSpPr>
          <p:spPr bwMode="auto">
            <a:xfrm>
              <a:off x="2679700" y="2930525"/>
              <a:ext cx="182563" cy="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5" name="Freeform 292"/>
            <p:cNvSpPr>
              <a:spLocks/>
            </p:cNvSpPr>
            <p:nvPr/>
          </p:nvSpPr>
          <p:spPr bwMode="auto">
            <a:xfrm>
              <a:off x="2833688" y="2849563"/>
              <a:ext cx="80962" cy="161925"/>
            </a:xfrm>
            <a:custGeom>
              <a:avLst/>
              <a:gdLst>
                <a:gd name="T0" fmla="*/ 0 w 51"/>
                <a:gd name="T1" fmla="*/ 2147483647 h 102"/>
                <a:gd name="T2" fmla="*/ 2147483647 w 51"/>
                <a:gd name="T3" fmla="*/ 2147483647 h 102"/>
                <a:gd name="T4" fmla="*/ 0 w 51"/>
                <a:gd name="T5" fmla="*/ 0 h 102"/>
                <a:gd name="T6" fmla="*/ 0 w 51"/>
                <a:gd name="T7" fmla="*/ 2147483647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02">
                  <a:moveTo>
                    <a:pt x="0" y="102"/>
                  </a:moveTo>
                  <a:lnTo>
                    <a:pt x="51" y="51"/>
                  </a:lnTo>
                  <a:lnTo>
                    <a:pt x="0" y="0"/>
                  </a:lnTo>
                  <a:lnTo>
                    <a:pt x="0" y="102"/>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6" name="Line 293"/>
            <p:cNvSpPr>
              <a:spLocks noChangeShapeType="1"/>
            </p:cNvSpPr>
            <p:nvPr/>
          </p:nvSpPr>
          <p:spPr bwMode="auto">
            <a:xfrm>
              <a:off x="5300663" y="2930525"/>
              <a:ext cx="182562" cy="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7" name="Freeform 294"/>
            <p:cNvSpPr>
              <a:spLocks/>
            </p:cNvSpPr>
            <p:nvPr/>
          </p:nvSpPr>
          <p:spPr bwMode="auto">
            <a:xfrm>
              <a:off x="5454650" y="2849563"/>
              <a:ext cx="80963" cy="161925"/>
            </a:xfrm>
            <a:custGeom>
              <a:avLst/>
              <a:gdLst>
                <a:gd name="T0" fmla="*/ 0 w 51"/>
                <a:gd name="T1" fmla="*/ 2147483647 h 102"/>
                <a:gd name="T2" fmla="*/ 2147483647 w 51"/>
                <a:gd name="T3" fmla="*/ 2147483647 h 102"/>
                <a:gd name="T4" fmla="*/ 0 w 51"/>
                <a:gd name="T5" fmla="*/ 0 h 102"/>
                <a:gd name="T6" fmla="*/ 0 w 51"/>
                <a:gd name="T7" fmla="*/ 2147483647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02">
                  <a:moveTo>
                    <a:pt x="0" y="102"/>
                  </a:moveTo>
                  <a:lnTo>
                    <a:pt x="51" y="51"/>
                  </a:lnTo>
                  <a:lnTo>
                    <a:pt x="0" y="0"/>
                  </a:lnTo>
                  <a:lnTo>
                    <a:pt x="0" y="102"/>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8" name="Freeform 295"/>
            <p:cNvSpPr>
              <a:spLocks/>
            </p:cNvSpPr>
            <p:nvPr/>
          </p:nvSpPr>
          <p:spPr bwMode="auto">
            <a:xfrm>
              <a:off x="5300663" y="5360988"/>
              <a:ext cx="80962" cy="160337"/>
            </a:xfrm>
            <a:custGeom>
              <a:avLst/>
              <a:gdLst>
                <a:gd name="T0" fmla="*/ 2147483647 w 51"/>
                <a:gd name="T1" fmla="*/ 0 h 101"/>
                <a:gd name="T2" fmla="*/ 0 w 51"/>
                <a:gd name="T3" fmla="*/ 2147483647 h 101"/>
                <a:gd name="T4" fmla="*/ 2147483647 w 51"/>
                <a:gd name="T5" fmla="*/ 2147483647 h 101"/>
                <a:gd name="T6" fmla="*/ 2147483647 w 51"/>
                <a:gd name="T7" fmla="*/ 0 h 1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01">
                  <a:moveTo>
                    <a:pt x="51" y="0"/>
                  </a:moveTo>
                  <a:lnTo>
                    <a:pt x="0" y="50"/>
                  </a:lnTo>
                  <a:lnTo>
                    <a:pt x="51" y="101"/>
                  </a:lnTo>
                  <a:lnTo>
                    <a:pt x="51" y="0"/>
                  </a:lnTo>
                  <a:close/>
                </a:path>
              </a:pathLst>
            </a:custGeom>
            <a:solidFill>
              <a:schemeClr val="accent4">
                <a:lumMod val="75000"/>
              </a:schemeClr>
            </a:solidFill>
            <a:ln>
              <a:noFill/>
            </a:ln>
          </p:spPr>
          <p:txBody>
            <a:bodyPr>
              <a:noAutofit/>
            </a:bodyPr>
            <a:lstStyle/>
            <a:p>
              <a:endParaRPr lang="en-GB" dirty="0"/>
            </a:p>
          </p:txBody>
        </p:sp>
        <p:sp>
          <p:nvSpPr>
            <p:cNvPr id="129" name="Freeform 296"/>
            <p:cNvSpPr>
              <a:spLocks/>
            </p:cNvSpPr>
            <p:nvPr/>
          </p:nvSpPr>
          <p:spPr bwMode="auto">
            <a:xfrm>
              <a:off x="5295900" y="1757363"/>
              <a:ext cx="80963" cy="161925"/>
            </a:xfrm>
            <a:custGeom>
              <a:avLst/>
              <a:gdLst>
                <a:gd name="T0" fmla="*/ 2147483647 w 51"/>
                <a:gd name="T1" fmla="*/ 0 h 102"/>
                <a:gd name="T2" fmla="*/ 0 w 51"/>
                <a:gd name="T3" fmla="*/ 2147483647 h 102"/>
                <a:gd name="T4" fmla="*/ 2147483647 w 51"/>
                <a:gd name="T5" fmla="*/ 2147483647 h 102"/>
                <a:gd name="T6" fmla="*/ 2147483647 w 51"/>
                <a:gd name="T7" fmla="*/ 0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02">
                  <a:moveTo>
                    <a:pt x="51" y="0"/>
                  </a:moveTo>
                  <a:lnTo>
                    <a:pt x="0" y="51"/>
                  </a:lnTo>
                  <a:lnTo>
                    <a:pt x="51" y="102"/>
                  </a:lnTo>
                  <a:lnTo>
                    <a:pt x="51" y="0"/>
                  </a:lnTo>
                  <a:close/>
                </a:path>
              </a:pathLst>
            </a:custGeom>
            <a:solidFill>
              <a:schemeClr val="accent4">
                <a:lumMod val="75000"/>
              </a:schemeClr>
            </a:solidFill>
            <a:ln>
              <a:noFill/>
            </a:ln>
          </p:spPr>
          <p:txBody>
            <a:bodyPr>
              <a:noAutofit/>
            </a:bodyPr>
            <a:lstStyle/>
            <a:p>
              <a:endParaRPr lang="en-GB" dirty="0"/>
            </a:p>
          </p:txBody>
        </p:sp>
        <p:sp>
          <p:nvSpPr>
            <p:cNvPr id="130" name="Freeform 297"/>
            <p:cNvSpPr>
              <a:spLocks/>
            </p:cNvSpPr>
            <p:nvPr/>
          </p:nvSpPr>
          <p:spPr bwMode="auto">
            <a:xfrm>
              <a:off x="3446463" y="1838325"/>
              <a:ext cx="788987" cy="573088"/>
            </a:xfrm>
            <a:custGeom>
              <a:avLst/>
              <a:gdLst>
                <a:gd name="T0" fmla="*/ 2147483647 w 497"/>
                <a:gd name="T1" fmla="*/ 0 h 361"/>
                <a:gd name="T2" fmla="*/ 0 w 497"/>
                <a:gd name="T3" fmla="*/ 0 h 361"/>
                <a:gd name="T4" fmla="*/ 0 w 497"/>
                <a:gd name="T5" fmla="*/ 2147483647 h 361"/>
                <a:gd name="T6" fmla="*/ 0 60000 65536"/>
                <a:gd name="T7" fmla="*/ 0 60000 65536"/>
                <a:gd name="T8" fmla="*/ 0 60000 65536"/>
              </a:gdLst>
              <a:ahLst/>
              <a:cxnLst>
                <a:cxn ang="T6">
                  <a:pos x="T0" y="T1"/>
                </a:cxn>
                <a:cxn ang="T7">
                  <a:pos x="T2" y="T3"/>
                </a:cxn>
                <a:cxn ang="T8">
                  <a:pos x="T4" y="T5"/>
                </a:cxn>
              </a:cxnLst>
              <a:rect l="0" t="0" r="r" b="b"/>
              <a:pathLst>
                <a:path w="497" h="361">
                  <a:moveTo>
                    <a:pt x="497" y="0"/>
                  </a:moveTo>
                  <a:lnTo>
                    <a:pt x="0" y="0"/>
                  </a:lnTo>
                  <a:lnTo>
                    <a:pt x="0" y="361"/>
                  </a:lnTo>
                </a:path>
              </a:pathLst>
            </a:custGeom>
            <a:noFill/>
            <a:ln w="55563"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31" name="Freeform 298"/>
            <p:cNvSpPr>
              <a:spLocks/>
            </p:cNvSpPr>
            <p:nvPr/>
          </p:nvSpPr>
          <p:spPr bwMode="auto">
            <a:xfrm>
              <a:off x="3365500" y="2376488"/>
              <a:ext cx="160338" cy="82550"/>
            </a:xfrm>
            <a:custGeom>
              <a:avLst/>
              <a:gdLst>
                <a:gd name="T0" fmla="*/ 0 w 101"/>
                <a:gd name="T1" fmla="*/ 0 h 52"/>
                <a:gd name="T2" fmla="*/ 2147483647 w 101"/>
                <a:gd name="T3" fmla="*/ 2147483647 h 52"/>
                <a:gd name="T4" fmla="*/ 2147483647 w 101"/>
                <a:gd name="T5" fmla="*/ 0 h 52"/>
                <a:gd name="T6" fmla="*/ 0 w 101"/>
                <a:gd name="T7" fmla="*/ 0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 h="52">
                  <a:moveTo>
                    <a:pt x="0" y="0"/>
                  </a:moveTo>
                  <a:lnTo>
                    <a:pt x="51" y="52"/>
                  </a:lnTo>
                  <a:lnTo>
                    <a:pt x="101" y="0"/>
                  </a:lnTo>
                  <a:lnTo>
                    <a:pt x="0" y="0"/>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32" name="Freeform 299"/>
            <p:cNvSpPr>
              <a:spLocks/>
            </p:cNvSpPr>
            <p:nvPr/>
          </p:nvSpPr>
          <p:spPr bwMode="auto">
            <a:xfrm>
              <a:off x="4914900" y="5546725"/>
              <a:ext cx="88900" cy="61913"/>
            </a:xfrm>
            <a:custGeom>
              <a:avLst/>
              <a:gdLst>
                <a:gd name="T0" fmla="*/ 2147483647 w 56"/>
                <a:gd name="T1" fmla="*/ 2147483647 h 39"/>
                <a:gd name="T2" fmla="*/ 2147483647 w 56"/>
                <a:gd name="T3" fmla="*/ 0 h 39"/>
                <a:gd name="T4" fmla="*/ 0 w 56"/>
                <a:gd name="T5" fmla="*/ 2147483647 h 39"/>
                <a:gd name="T6" fmla="*/ 2147483647 w 56"/>
                <a:gd name="T7" fmla="*/ 2147483647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 h="39">
                  <a:moveTo>
                    <a:pt x="56" y="39"/>
                  </a:moveTo>
                  <a:lnTo>
                    <a:pt x="28" y="0"/>
                  </a:lnTo>
                  <a:lnTo>
                    <a:pt x="0" y="39"/>
                  </a:lnTo>
                  <a:lnTo>
                    <a:pt x="56"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33" name="Freeform 300"/>
            <p:cNvSpPr>
              <a:spLocks/>
            </p:cNvSpPr>
            <p:nvPr/>
          </p:nvSpPr>
          <p:spPr bwMode="auto">
            <a:xfrm>
              <a:off x="4983163" y="5649913"/>
              <a:ext cx="87312" cy="60325"/>
            </a:xfrm>
            <a:custGeom>
              <a:avLst/>
              <a:gdLst>
                <a:gd name="T0" fmla="*/ 2147483647 w 55"/>
                <a:gd name="T1" fmla="*/ 0 h 38"/>
                <a:gd name="T2" fmla="*/ 2147483647 w 55"/>
                <a:gd name="T3" fmla="*/ 2147483647 h 38"/>
                <a:gd name="T4" fmla="*/ 0 w 55"/>
                <a:gd name="T5" fmla="*/ 0 h 38"/>
                <a:gd name="T6" fmla="*/ 2147483647 w 55"/>
                <a:gd name="T7" fmla="*/ 0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5" h="38">
                  <a:moveTo>
                    <a:pt x="55" y="0"/>
                  </a:moveTo>
                  <a:lnTo>
                    <a:pt x="28" y="38"/>
                  </a:lnTo>
                  <a:lnTo>
                    <a:pt x="0"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34" name="Rectangle 301"/>
            <p:cNvSpPr>
              <a:spLocks noChangeArrowheads="1"/>
            </p:cNvSpPr>
            <p:nvPr/>
          </p:nvSpPr>
          <p:spPr bwMode="auto">
            <a:xfrm>
              <a:off x="4759325" y="2479675"/>
              <a:ext cx="14288" cy="33338"/>
            </a:xfrm>
            <a:prstGeom prst="rect">
              <a:avLst/>
            </a:prstGeom>
            <a:solidFill>
              <a:schemeClr val="bg1"/>
            </a:solidFill>
            <a:ln>
              <a:noFill/>
            </a:ln>
            <a:effectLst/>
            <a:extLst>
              <a:ext uri="{91240B29-F687-4F45-9708-019B960494DF}">
                <a14:hiddenLine xmlns:a14="http://schemas.microsoft.com/office/drawing/2010/main" w="14288">
                  <a:solidFill>
                    <a:srgbClr val="FFFFFF"/>
                  </a:solidFill>
                  <a:bevel/>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5" name="Freeform 302"/>
            <p:cNvSpPr>
              <a:spLocks noEditPoints="1"/>
            </p:cNvSpPr>
            <p:nvPr/>
          </p:nvSpPr>
          <p:spPr bwMode="auto">
            <a:xfrm>
              <a:off x="4759325" y="2058988"/>
              <a:ext cx="14288" cy="400050"/>
            </a:xfrm>
            <a:custGeom>
              <a:avLst/>
              <a:gdLst>
                <a:gd name="T0" fmla="*/ 2147483647 w 9"/>
                <a:gd name="T1" fmla="*/ 0 h 252"/>
                <a:gd name="T2" fmla="*/ 2147483647 w 9"/>
                <a:gd name="T3" fmla="*/ 2147483647 h 252"/>
                <a:gd name="T4" fmla="*/ 0 w 9"/>
                <a:gd name="T5" fmla="*/ 2147483647 h 252"/>
                <a:gd name="T6" fmla="*/ 0 w 9"/>
                <a:gd name="T7" fmla="*/ 0 h 252"/>
                <a:gd name="T8" fmla="*/ 2147483647 w 9"/>
                <a:gd name="T9" fmla="*/ 0 h 252"/>
                <a:gd name="T10" fmla="*/ 2147483647 w 9"/>
                <a:gd name="T11" fmla="*/ 2147483647 h 252"/>
                <a:gd name="T12" fmla="*/ 2147483647 w 9"/>
                <a:gd name="T13" fmla="*/ 2147483647 h 252"/>
                <a:gd name="T14" fmla="*/ 0 w 9"/>
                <a:gd name="T15" fmla="*/ 2147483647 h 252"/>
                <a:gd name="T16" fmla="*/ 0 w 9"/>
                <a:gd name="T17" fmla="*/ 2147483647 h 252"/>
                <a:gd name="T18" fmla="*/ 2147483647 w 9"/>
                <a:gd name="T19" fmla="*/ 2147483647 h 252"/>
                <a:gd name="T20" fmla="*/ 2147483647 w 9"/>
                <a:gd name="T21" fmla="*/ 2147483647 h 252"/>
                <a:gd name="T22" fmla="*/ 2147483647 w 9"/>
                <a:gd name="T23" fmla="*/ 2147483647 h 252"/>
                <a:gd name="T24" fmla="*/ 0 w 9"/>
                <a:gd name="T25" fmla="*/ 2147483647 h 252"/>
                <a:gd name="T26" fmla="*/ 0 w 9"/>
                <a:gd name="T27" fmla="*/ 2147483647 h 252"/>
                <a:gd name="T28" fmla="*/ 2147483647 w 9"/>
                <a:gd name="T29" fmla="*/ 2147483647 h 252"/>
                <a:gd name="T30" fmla="*/ 2147483647 w 9"/>
                <a:gd name="T31" fmla="*/ 2147483647 h 252"/>
                <a:gd name="T32" fmla="*/ 2147483647 w 9"/>
                <a:gd name="T33" fmla="*/ 2147483647 h 252"/>
                <a:gd name="T34" fmla="*/ 0 w 9"/>
                <a:gd name="T35" fmla="*/ 2147483647 h 252"/>
                <a:gd name="T36" fmla="*/ 0 w 9"/>
                <a:gd name="T37" fmla="*/ 2147483647 h 252"/>
                <a:gd name="T38" fmla="*/ 2147483647 w 9"/>
                <a:gd name="T39" fmla="*/ 2147483647 h 252"/>
                <a:gd name="T40" fmla="*/ 2147483647 w 9"/>
                <a:gd name="T41" fmla="*/ 2147483647 h 252"/>
                <a:gd name="T42" fmla="*/ 2147483647 w 9"/>
                <a:gd name="T43" fmla="*/ 2147483647 h 252"/>
                <a:gd name="T44" fmla="*/ 0 w 9"/>
                <a:gd name="T45" fmla="*/ 2147483647 h 252"/>
                <a:gd name="T46" fmla="*/ 0 w 9"/>
                <a:gd name="T47" fmla="*/ 2147483647 h 252"/>
                <a:gd name="T48" fmla="*/ 2147483647 w 9"/>
                <a:gd name="T49" fmla="*/ 2147483647 h 2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 h="252">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52"/>
                  </a:lnTo>
                  <a:lnTo>
                    <a:pt x="0" y="252"/>
                  </a:lnTo>
                  <a:lnTo>
                    <a:pt x="0" y="216"/>
                  </a:lnTo>
                  <a:lnTo>
                    <a:pt x="9" y="216"/>
                  </a:lnTo>
                  <a:close/>
                </a:path>
              </a:pathLst>
            </a:custGeom>
            <a:solidFill>
              <a:schemeClr val="accent1">
                <a:lumMod val="60000"/>
                <a:lumOff val="40000"/>
              </a:schemeClr>
            </a:solidFill>
            <a:ln>
              <a:noFill/>
            </a:ln>
          </p:spPr>
          <p:txBody>
            <a:bodyPr>
              <a:noAutofit/>
            </a:bodyPr>
            <a:lstStyle/>
            <a:p>
              <a:endParaRPr lang="en-GB" dirty="0"/>
            </a:p>
          </p:txBody>
        </p:sp>
        <p:sp>
          <p:nvSpPr>
            <p:cNvPr id="136" name="Line 304"/>
            <p:cNvSpPr>
              <a:spLocks noChangeShapeType="1"/>
            </p:cNvSpPr>
            <p:nvPr/>
          </p:nvSpPr>
          <p:spPr bwMode="auto">
            <a:xfrm>
              <a:off x="5799138" y="2636838"/>
              <a:ext cx="93662" cy="77787"/>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7" name="Line 305"/>
            <p:cNvSpPr>
              <a:spLocks noChangeShapeType="1"/>
            </p:cNvSpPr>
            <p:nvPr/>
          </p:nvSpPr>
          <p:spPr bwMode="auto">
            <a:xfrm>
              <a:off x="5802313" y="25542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8" name="Line 306"/>
            <p:cNvSpPr>
              <a:spLocks noChangeShapeType="1"/>
            </p:cNvSpPr>
            <p:nvPr/>
          </p:nvSpPr>
          <p:spPr bwMode="auto">
            <a:xfrm>
              <a:off x="5721350" y="2616200"/>
              <a:ext cx="80963"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9" name="Freeform 307"/>
            <p:cNvSpPr>
              <a:spLocks/>
            </p:cNvSpPr>
            <p:nvPr/>
          </p:nvSpPr>
          <p:spPr bwMode="auto">
            <a:xfrm>
              <a:off x="5799138" y="2341563"/>
              <a:ext cx="120650" cy="254000"/>
            </a:xfrm>
            <a:custGeom>
              <a:avLst/>
              <a:gdLst>
                <a:gd name="T0" fmla="*/ 0 w 76"/>
                <a:gd name="T1" fmla="*/ 2147483647 h 160"/>
                <a:gd name="T2" fmla="*/ 2147483647 w 76"/>
                <a:gd name="T3" fmla="*/ 2147483647 h 160"/>
                <a:gd name="T4" fmla="*/ 2147483647 w 76"/>
                <a:gd name="T5" fmla="*/ 0 h 160"/>
                <a:gd name="T6" fmla="*/ 0 60000 65536"/>
                <a:gd name="T7" fmla="*/ 0 60000 65536"/>
                <a:gd name="T8" fmla="*/ 0 60000 65536"/>
              </a:gdLst>
              <a:ahLst/>
              <a:cxnLst>
                <a:cxn ang="T6">
                  <a:pos x="T0" y="T1"/>
                </a:cxn>
                <a:cxn ang="T7">
                  <a:pos x="T2" y="T3"/>
                </a:cxn>
                <a:cxn ang="T8">
                  <a:pos x="T4" y="T5"/>
                </a:cxn>
              </a:cxnLst>
              <a:rect l="0" t="0" r="r" b="b"/>
              <a:pathLst>
                <a:path w="76" h="160">
                  <a:moveTo>
                    <a:pt x="0" y="160"/>
                  </a:moveTo>
                  <a:lnTo>
                    <a:pt x="76" y="96"/>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0" name="Freeform 308"/>
            <p:cNvSpPr>
              <a:spLocks/>
            </p:cNvSpPr>
            <p:nvPr/>
          </p:nvSpPr>
          <p:spPr bwMode="auto">
            <a:xfrm>
              <a:off x="6524625" y="2568575"/>
              <a:ext cx="114300" cy="106363"/>
            </a:xfrm>
            <a:custGeom>
              <a:avLst/>
              <a:gdLst>
                <a:gd name="T0" fmla="*/ 2147483647 w 72"/>
                <a:gd name="T1" fmla="*/ 2147483647 h 67"/>
                <a:gd name="T2" fmla="*/ 2147483647 w 72"/>
                <a:gd name="T3" fmla="*/ 0 h 67"/>
                <a:gd name="T4" fmla="*/ 0 w 72"/>
                <a:gd name="T5" fmla="*/ 2147483647 h 67"/>
                <a:gd name="T6" fmla="*/ 2147483647 w 72"/>
                <a:gd name="T7" fmla="*/ 2147483647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7">
                  <a:moveTo>
                    <a:pt x="72" y="67"/>
                  </a:moveTo>
                  <a:lnTo>
                    <a:pt x="36" y="0"/>
                  </a:lnTo>
                  <a:lnTo>
                    <a:pt x="0" y="67"/>
                  </a:lnTo>
                  <a:lnTo>
                    <a:pt x="72" y="67"/>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1" name="Line 309"/>
            <p:cNvSpPr>
              <a:spLocks noChangeShapeType="1"/>
            </p:cNvSpPr>
            <p:nvPr/>
          </p:nvSpPr>
          <p:spPr bwMode="auto">
            <a:xfrm flipH="1">
              <a:off x="6513513" y="2559050"/>
              <a:ext cx="134937"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2" name="Freeform 310"/>
            <p:cNvSpPr>
              <a:spLocks/>
            </p:cNvSpPr>
            <p:nvPr/>
          </p:nvSpPr>
          <p:spPr bwMode="auto">
            <a:xfrm>
              <a:off x="6446838" y="24431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3" name="Oval 311"/>
            <p:cNvSpPr>
              <a:spLocks noChangeArrowheads="1"/>
            </p:cNvSpPr>
            <p:nvPr/>
          </p:nvSpPr>
          <p:spPr bwMode="auto">
            <a:xfrm>
              <a:off x="6416675" y="24130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4" name="Oval 312"/>
            <p:cNvSpPr>
              <a:spLocks noChangeArrowheads="1"/>
            </p:cNvSpPr>
            <p:nvPr/>
          </p:nvSpPr>
          <p:spPr bwMode="auto">
            <a:xfrm>
              <a:off x="5889625" y="23114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5" name="Oval 313"/>
            <p:cNvSpPr>
              <a:spLocks noChangeArrowheads="1"/>
            </p:cNvSpPr>
            <p:nvPr/>
          </p:nvSpPr>
          <p:spPr bwMode="auto">
            <a:xfrm>
              <a:off x="6416675" y="23114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6" name="Oval 314"/>
            <p:cNvSpPr>
              <a:spLocks noChangeArrowheads="1"/>
            </p:cNvSpPr>
            <p:nvPr/>
          </p:nvSpPr>
          <p:spPr bwMode="auto">
            <a:xfrm>
              <a:off x="6416675" y="27590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7" name="Line 315"/>
            <p:cNvSpPr>
              <a:spLocks noChangeShapeType="1"/>
            </p:cNvSpPr>
            <p:nvPr/>
          </p:nvSpPr>
          <p:spPr bwMode="auto">
            <a:xfrm>
              <a:off x="6326188" y="2636838"/>
              <a:ext cx="93662" cy="77787"/>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8" name="Line 316"/>
            <p:cNvSpPr>
              <a:spLocks noChangeShapeType="1"/>
            </p:cNvSpPr>
            <p:nvPr/>
          </p:nvSpPr>
          <p:spPr bwMode="auto">
            <a:xfrm>
              <a:off x="6326188" y="25542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9" name="Line 317"/>
            <p:cNvSpPr>
              <a:spLocks noChangeShapeType="1"/>
            </p:cNvSpPr>
            <p:nvPr/>
          </p:nvSpPr>
          <p:spPr bwMode="auto">
            <a:xfrm>
              <a:off x="6243638" y="2616200"/>
              <a:ext cx="825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0" name="Freeform 318"/>
            <p:cNvSpPr>
              <a:spLocks/>
            </p:cNvSpPr>
            <p:nvPr/>
          </p:nvSpPr>
          <p:spPr bwMode="auto">
            <a:xfrm>
              <a:off x="6326188" y="2341563"/>
              <a:ext cx="120650" cy="254000"/>
            </a:xfrm>
            <a:custGeom>
              <a:avLst/>
              <a:gdLst>
                <a:gd name="T0" fmla="*/ 0 w 76"/>
                <a:gd name="T1" fmla="*/ 2147483647 h 160"/>
                <a:gd name="T2" fmla="*/ 2147483647 w 76"/>
                <a:gd name="T3" fmla="*/ 2147483647 h 160"/>
                <a:gd name="T4" fmla="*/ 2147483647 w 76"/>
                <a:gd name="T5" fmla="*/ 0 h 160"/>
                <a:gd name="T6" fmla="*/ 0 60000 65536"/>
                <a:gd name="T7" fmla="*/ 0 60000 65536"/>
                <a:gd name="T8" fmla="*/ 0 60000 65536"/>
              </a:gdLst>
              <a:ahLst/>
              <a:cxnLst>
                <a:cxn ang="T6">
                  <a:pos x="T0" y="T1"/>
                </a:cxn>
                <a:cxn ang="T7">
                  <a:pos x="T2" y="T3"/>
                </a:cxn>
                <a:cxn ang="T8">
                  <a:pos x="T4" y="T5"/>
                </a:cxn>
              </a:cxnLst>
              <a:rect l="0" t="0" r="r" b="b"/>
              <a:pathLst>
                <a:path w="76" h="160">
                  <a:moveTo>
                    <a:pt x="0" y="160"/>
                  </a:moveTo>
                  <a:lnTo>
                    <a:pt x="76" y="96"/>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1" name="Freeform 319"/>
            <p:cNvSpPr>
              <a:spLocks/>
            </p:cNvSpPr>
            <p:nvPr/>
          </p:nvSpPr>
          <p:spPr bwMode="auto">
            <a:xfrm>
              <a:off x="7051675" y="2568575"/>
              <a:ext cx="114300" cy="106363"/>
            </a:xfrm>
            <a:custGeom>
              <a:avLst/>
              <a:gdLst>
                <a:gd name="T0" fmla="*/ 2147483647 w 72"/>
                <a:gd name="T1" fmla="*/ 2147483647 h 67"/>
                <a:gd name="T2" fmla="*/ 2147483647 w 72"/>
                <a:gd name="T3" fmla="*/ 0 h 67"/>
                <a:gd name="T4" fmla="*/ 0 w 72"/>
                <a:gd name="T5" fmla="*/ 2147483647 h 67"/>
                <a:gd name="T6" fmla="*/ 2147483647 w 72"/>
                <a:gd name="T7" fmla="*/ 2147483647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7">
                  <a:moveTo>
                    <a:pt x="72" y="67"/>
                  </a:moveTo>
                  <a:lnTo>
                    <a:pt x="36" y="0"/>
                  </a:lnTo>
                  <a:lnTo>
                    <a:pt x="0" y="67"/>
                  </a:lnTo>
                  <a:lnTo>
                    <a:pt x="72" y="67"/>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2" name="Line 320"/>
            <p:cNvSpPr>
              <a:spLocks noChangeShapeType="1"/>
            </p:cNvSpPr>
            <p:nvPr/>
          </p:nvSpPr>
          <p:spPr bwMode="auto">
            <a:xfrm flipH="1">
              <a:off x="7040563" y="2559050"/>
              <a:ext cx="134937"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3" name="Freeform 321"/>
            <p:cNvSpPr>
              <a:spLocks/>
            </p:cNvSpPr>
            <p:nvPr/>
          </p:nvSpPr>
          <p:spPr bwMode="auto">
            <a:xfrm>
              <a:off x="6973888" y="24431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4" name="Oval 322"/>
            <p:cNvSpPr>
              <a:spLocks noChangeArrowheads="1"/>
            </p:cNvSpPr>
            <p:nvPr/>
          </p:nvSpPr>
          <p:spPr bwMode="auto">
            <a:xfrm>
              <a:off x="6943725" y="24130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5" name="Oval 323"/>
            <p:cNvSpPr>
              <a:spLocks noChangeArrowheads="1"/>
            </p:cNvSpPr>
            <p:nvPr/>
          </p:nvSpPr>
          <p:spPr bwMode="auto">
            <a:xfrm>
              <a:off x="6943725" y="27590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6" name="Line 324"/>
            <p:cNvSpPr>
              <a:spLocks noChangeShapeType="1"/>
            </p:cNvSpPr>
            <p:nvPr/>
          </p:nvSpPr>
          <p:spPr bwMode="auto">
            <a:xfrm>
              <a:off x="6853238" y="2636838"/>
              <a:ext cx="92075" cy="77787"/>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7" name="Line 325"/>
            <p:cNvSpPr>
              <a:spLocks noChangeShapeType="1"/>
            </p:cNvSpPr>
            <p:nvPr/>
          </p:nvSpPr>
          <p:spPr bwMode="auto">
            <a:xfrm>
              <a:off x="6853238" y="25542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8" name="Line 326"/>
            <p:cNvSpPr>
              <a:spLocks noChangeShapeType="1"/>
            </p:cNvSpPr>
            <p:nvPr/>
          </p:nvSpPr>
          <p:spPr bwMode="auto">
            <a:xfrm>
              <a:off x="6770688" y="2616200"/>
              <a:ext cx="825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9" name="Freeform 327"/>
            <p:cNvSpPr>
              <a:spLocks/>
            </p:cNvSpPr>
            <p:nvPr/>
          </p:nvSpPr>
          <p:spPr bwMode="auto">
            <a:xfrm>
              <a:off x="5718175" y="2341563"/>
              <a:ext cx="1255713" cy="254000"/>
            </a:xfrm>
            <a:custGeom>
              <a:avLst/>
              <a:gdLst>
                <a:gd name="T0" fmla="*/ 2147483647 w 791"/>
                <a:gd name="T1" fmla="*/ 2147483647 h 160"/>
                <a:gd name="T2" fmla="*/ 2147483647 w 791"/>
                <a:gd name="T3" fmla="*/ 2147483647 h 160"/>
                <a:gd name="T4" fmla="*/ 2147483647 w 791"/>
                <a:gd name="T5" fmla="*/ 0 h 160"/>
                <a:gd name="T6" fmla="*/ 0 w 791"/>
                <a:gd name="T7" fmla="*/ 0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1" h="160">
                  <a:moveTo>
                    <a:pt x="715" y="160"/>
                  </a:moveTo>
                  <a:lnTo>
                    <a:pt x="791" y="96"/>
                  </a:lnTo>
                  <a:lnTo>
                    <a:pt x="791" y="0"/>
                  </a:lnTo>
                  <a:lnTo>
                    <a:pt x="0"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0" name="Line 328"/>
            <p:cNvSpPr>
              <a:spLocks noChangeShapeType="1"/>
            </p:cNvSpPr>
            <p:nvPr/>
          </p:nvSpPr>
          <p:spPr bwMode="auto">
            <a:xfrm>
              <a:off x="5919788" y="2736850"/>
              <a:ext cx="0" cy="4079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1" name="Line 329"/>
            <p:cNvSpPr>
              <a:spLocks noChangeShapeType="1"/>
            </p:cNvSpPr>
            <p:nvPr/>
          </p:nvSpPr>
          <p:spPr bwMode="auto">
            <a:xfrm>
              <a:off x="6446838" y="2736850"/>
              <a:ext cx="0" cy="4079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2" name="Line 330"/>
            <p:cNvSpPr>
              <a:spLocks noChangeShapeType="1"/>
            </p:cNvSpPr>
            <p:nvPr/>
          </p:nvSpPr>
          <p:spPr bwMode="auto">
            <a:xfrm>
              <a:off x="6973888" y="2736850"/>
              <a:ext cx="0" cy="4079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3" name="Freeform 331"/>
            <p:cNvSpPr>
              <a:spLocks/>
            </p:cNvSpPr>
            <p:nvPr/>
          </p:nvSpPr>
          <p:spPr bwMode="auto">
            <a:xfrm>
              <a:off x="5997575" y="3279775"/>
              <a:ext cx="115888" cy="104775"/>
            </a:xfrm>
            <a:custGeom>
              <a:avLst/>
              <a:gdLst>
                <a:gd name="T0" fmla="*/ 2147483647 w 73"/>
                <a:gd name="T1" fmla="*/ 2147483647 h 66"/>
                <a:gd name="T2" fmla="*/ 2147483647 w 73"/>
                <a:gd name="T3" fmla="*/ 0 h 66"/>
                <a:gd name="T4" fmla="*/ 0 w 73"/>
                <a:gd name="T5" fmla="*/ 2147483647 h 66"/>
                <a:gd name="T6" fmla="*/ 2147483647 w 73"/>
                <a:gd name="T7" fmla="*/ 2147483647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3" h="66">
                  <a:moveTo>
                    <a:pt x="73" y="66"/>
                  </a:moveTo>
                  <a:lnTo>
                    <a:pt x="36" y="0"/>
                  </a:lnTo>
                  <a:lnTo>
                    <a:pt x="0" y="66"/>
                  </a:lnTo>
                  <a:lnTo>
                    <a:pt x="73" y="66"/>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4" name="Line 332"/>
            <p:cNvSpPr>
              <a:spLocks noChangeShapeType="1"/>
            </p:cNvSpPr>
            <p:nvPr/>
          </p:nvSpPr>
          <p:spPr bwMode="auto">
            <a:xfrm flipH="1">
              <a:off x="5988050" y="3268663"/>
              <a:ext cx="133350"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5" name="Freeform 333"/>
            <p:cNvSpPr>
              <a:spLocks/>
            </p:cNvSpPr>
            <p:nvPr/>
          </p:nvSpPr>
          <p:spPr bwMode="auto">
            <a:xfrm>
              <a:off x="5919788" y="31543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6" name="Oval 334"/>
            <p:cNvSpPr>
              <a:spLocks noChangeArrowheads="1"/>
            </p:cNvSpPr>
            <p:nvPr/>
          </p:nvSpPr>
          <p:spPr bwMode="auto">
            <a:xfrm>
              <a:off x="5889625" y="31242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7" name="Oval 335"/>
            <p:cNvSpPr>
              <a:spLocks noChangeArrowheads="1"/>
            </p:cNvSpPr>
            <p:nvPr/>
          </p:nvSpPr>
          <p:spPr bwMode="auto">
            <a:xfrm>
              <a:off x="5889625" y="34702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8" name="Line 336"/>
            <p:cNvSpPr>
              <a:spLocks noChangeShapeType="1"/>
            </p:cNvSpPr>
            <p:nvPr/>
          </p:nvSpPr>
          <p:spPr bwMode="auto">
            <a:xfrm>
              <a:off x="5799138" y="3346450"/>
              <a:ext cx="93662" cy="777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9" name="Line 337"/>
            <p:cNvSpPr>
              <a:spLocks noChangeShapeType="1"/>
            </p:cNvSpPr>
            <p:nvPr/>
          </p:nvSpPr>
          <p:spPr bwMode="auto">
            <a:xfrm>
              <a:off x="5802313" y="32654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0" name="Line 338"/>
            <p:cNvSpPr>
              <a:spLocks noChangeShapeType="1"/>
            </p:cNvSpPr>
            <p:nvPr/>
          </p:nvSpPr>
          <p:spPr bwMode="auto">
            <a:xfrm>
              <a:off x="5721350" y="3327400"/>
              <a:ext cx="80963"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1" name="Freeform 339"/>
            <p:cNvSpPr>
              <a:spLocks/>
            </p:cNvSpPr>
            <p:nvPr/>
          </p:nvSpPr>
          <p:spPr bwMode="auto">
            <a:xfrm>
              <a:off x="5799138" y="3063875"/>
              <a:ext cx="120650" cy="242888"/>
            </a:xfrm>
            <a:custGeom>
              <a:avLst/>
              <a:gdLst>
                <a:gd name="T0" fmla="*/ 0 w 76"/>
                <a:gd name="T1" fmla="*/ 2147483647 h 153"/>
                <a:gd name="T2" fmla="*/ 2147483647 w 76"/>
                <a:gd name="T3" fmla="*/ 2147483647 h 153"/>
                <a:gd name="T4" fmla="*/ 2147483647 w 76"/>
                <a:gd name="T5" fmla="*/ 0 h 153"/>
                <a:gd name="T6" fmla="*/ 0 60000 65536"/>
                <a:gd name="T7" fmla="*/ 0 60000 65536"/>
                <a:gd name="T8" fmla="*/ 0 60000 65536"/>
              </a:gdLst>
              <a:ahLst/>
              <a:cxnLst>
                <a:cxn ang="T6">
                  <a:pos x="T0" y="T1"/>
                </a:cxn>
                <a:cxn ang="T7">
                  <a:pos x="T2" y="T3"/>
                </a:cxn>
                <a:cxn ang="T8">
                  <a:pos x="T4" y="T5"/>
                </a:cxn>
              </a:cxnLst>
              <a:rect l="0" t="0" r="r" b="b"/>
              <a:pathLst>
                <a:path w="76" h="153">
                  <a:moveTo>
                    <a:pt x="0" y="153"/>
                  </a:moveTo>
                  <a:lnTo>
                    <a:pt x="76" y="89"/>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2" name="Freeform 340"/>
            <p:cNvSpPr>
              <a:spLocks/>
            </p:cNvSpPr>
            <p:nvPr/>
          </p:nvSpPr>
          <p:spPr bwMode="auto">
            <a:xfrm>
              <a:off x="6524625" y="3279775"/>
              <a:ext cx="114300" cy="104775"/>
            </a:xfrm>
            <a:custGeom>
              <a:avLst/>
              <a:gdLst>
                <a:gd name="T0" fmla="*/ 2147483647 w 72"/>
                <a:gd name="T1" fmla="*/ 2147483647 h 66"/>
                <a:gd name="T2" fmla="*/ 2147483647 w 72"/>
                <a:gd name="T3" fmla="*/ 0 h 66"/>
                <a:gd name="T4" fmla="*/ 0 w 72"/>
                <a:gd name="T5" fmla="*/ 2147483647 h 66"/>
                <a:gd name="T6" fmla="*/ 2147483647 w 72"/>
                <a:gd name="T7" fmla="*/ 2147483647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6">
                  <a:moveTo>
                    <a:pt x="72" y="66"/>
                  </a:moveTo>
                  <a:lnTo>
                    <a:pt x="36" y="0"/>
                  </a:lnTo>
                  <a:lnTo>
                    <a:pt x="0" y="66"/>
                  </a:lnTo>
                  <a:lnTo>
                    <a:pt x="72" y="66"/>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3" name="Line 341"/>
            <p:cNvSpPr>
              <a:spLocks noChangeShapeType="1"/>
            </p:cNvSpPr>
            <p:nvPr/>
          </p:nvSpPr>
          <p:spPr bwMode="auto">
            <a:xfrm flipH="1">
              <a:off x="6513513" y="3268663"/>
              <a:ext cx="134937"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4" name="Freeform 342"/>
            <p:cNvSpPr>
              <a:spLocks/>
            </p:cNvSpPr>
            <p:nvPr/>
          </p:nvSpPr>
          <p:spPr bwMode="auto">
            <a:xfrm>
              <a:off x="6446838" y="31543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5" name="Oval 343"/>
            <p:cNvSpPr>
              <a:spLocks noChangeArrowheads="1"/>
            </p:cNvSpPr>
            <p:nvPr/>
          </p:nvSpPr>
          <p:spPr bwMode="auto">
            <a:xfrm>
              <a:off x="6416675" y="31242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6" name="Oval 344"/>
            <p:cNvSpPr>
              <a:spLocks noChangeArrowheads="1"/>
            </p:cNvSpPr>
            <p:nvPr/>
          </p:nvSpPr>
          <p:spPr bwMode="auto">
            <a:xfrm>
              <a:off x="6416675" y="34702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7" name="Oval 345"/>
            <p:cNvSpPr>
              <a:spLocks noChangeArrowheads="1"/>
            </p:cNvSpPr>
            <p:nvPr/>
          </p:nvSpPr>
          <p:spPr bwMode="auto">
            <a:xfrm>
              <a:off x="5889625" y="35814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8" name="Oval 346"/>
            <p:cNvSpPr>
              <a:spLocks noChangeArrowheads="1"/>
            </p:cNvSpPr>
            <p:nvPr/>
          </p:nvSpPr>
          <p:spPr bwMode="auto">
            <a:xfrm>
              <a:off x="6416675" y="35814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9" name="Line 347"/>
            <p:cNvSpPr>
              <a:spLocks noChangeShapeType="1"/>
            </p:cNvSpPr>
            <p:nvPr/>
          </p:nvSpPr>
          <p:spPr bwMode="auto">
            <a:xfrm>
              <a:off x="6326188" y="3346450"/>
              <a:ext cx="93662" cy="777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0" name="Line 348"/>
            <p:cNvSpPr>
              <a:spLocks noChangeShapeType="1"/>
            </p:cNvSpPr>
            <p:nvPr/>
          </p:nvSpPr>
          <p:spPr bwMode="auto">
            <a:xfrm>
              <a:off x="6326188" y="32654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1" name="Line 349"/>
            <p:cNvSpPr>
              <a:spLocks noChangeShapeType="1"/>
            </p:cNvSpPr>
            <p:nvPr/>
          </p:nvSpPr>
          <p:spPr bwMode="auto">
            <a:xfrm>
              <a:off x="6243638" y="3327400"/>
              <a:ext cx="825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2" name="Freeform 350"/>
            <p:cNvSpPr>
              <a:spLocks/>
            </p:cNvSpPr>
            <p:nvPr/>
          </p:nvSpPr>
          <p:spPr bwMode="auto">
            <a:xfrm>
              <a:off x="6326188" y="3063875"/>
              <a:ext cx="120650" cy="242888"/>
            </a:xfrm>
            <a:custGeom>
              <a:avLst/>
              <a:gdLst>
                <a:gd name="T0" fmla="*/ 0 w 76"/>
                <a:gd name="T1" fmla="*/ 2147483647 h 153"/>
                <a:gd name="T2" fmla="*/ 2147483647 w 76"/>
                <a:gd name="T3" fmla="*/ 2147483647 h 153"/>
                <a:gd name="T4" fmla="*/ 2147483647 w 76"/>
                <a:gd name="T5" fmla="*/ 0 h 153"/>
                <a:gd name="T6" fmla="*/ 0 60000 65536"/>
                <a:gd name="T7" fmla="*/ 0 60000 65536"/>
                <a:gd name="T8" fmla="*/ 0 60000 65536"/>
              </a:gdLst>
              <a:ahLst/>
              <a:cxnLst>
                <a:cxn ang="T6">
                  <a:pos x="T0" y="T1"/>
                </a:cxn>
                <a:cxn ang="T7">
                  <a:pos x="T2" y="T3"/>
                </a:cxn>
                <a:cxn ang="T8">
                  <a:pos x="T4" y="T5"/>
                </a:cxn>
              </a:cxnLst>
              <a:rect l="0" t="0" r="r" b="b"/>
              <a:pathLst>
                <a:path w="76" h="153">
                  <a:moveTo>
                    <a:pt x="0" y="153"/>
                  </a:moveTo>
                  <a:lnTo>
                    <a:pt x="76" y="89"/>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83" name="Freeform 351"/>
            <p:cNvSpPr>
              <a:spLocks/>
            </p:cNvSpPr>
            <p:nvPr/>
          </p:nvSpPr>
          <p:spPr bwMode="auto">
            <a:xfrm>
              <a:off x="7051675" y="3279775"/>
              <a:ext cx="114300" cy="104775"/>
            </a:xfrm>
            <a:custGeom>
              <a:avLst/>
              <a:gdLst>
                <a:gd name="T0" fmla="*/ 2147483647 w 72"/>
                <a:gd name="T1" fmla="*/ 2147483647 h 66"/>
                <a:gd name="T2" fmla="*/ 2147483647 w 72"/>
                <a:gd name="T3" fmla="*/ 0 h 66"/>
                <a:gd name="T4" fmla="*/ 0 w 72"/>
                <a:gd name="T5" fmla="*/ 2147483647 h 66"/>
                <a:gd name="T6" fmla="*/ 2147483647 w 72"/>
                <a:gd name="T7" fmla="*/ 2147483647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6">
                  <a:moveTo>
                    <a:pt x="72" y="66"/>
                  </a:moveTo>
                  <a:lnTo>
                    <a:pt x="36" y="0"/>
                  </a:lnTo>
                  <a:lnTo>
                    <a:pt x="0" y="66"/>
                  </a:lnTo>
                  <a:lnTo>
                    <a:pt x="72" y="66"/>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84" name="Line 352"/>
            <p:cNvSpPr>
              <a:spLocks noChangeShapeType="1"/>
            </p:cNvSpPr>
            <p:nvPr/>
          </p:nvSpPr>
          <p:spPr bwMode="auto">
            <a:xfrm flipH="1">
              <a:off x="7040563" y="3268663"/>
              <a:ext cx="134937"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5" name="Freeform 353"/>
            <p:cNvSpPr>
              <a:spLocks/>
            </p:cNvSpPr>
            <p:nvPr/>
          </p:nvSpPr>
          <p:spPr bwMode="auto">
            <a:xfrm>
              <a:off x="6973888" y="31543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86" name="Oval 354"/>
            <p:cNvSpPr>
              <a:spLocks noChangeArrowheads="1"/>
            </p:cNvSpPr>
            <p:nvPr/>
          </p:nvSpPr>
          <p:spPr bwMode="auto">
            <a:xfrm>
              <a:off x="6943725" y="31242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87" name="Oval 355"/>
            <p:cNvSpPr>
              <a:spLocks noChangeArrowheads="1"/>
            </p:cNvSpPr>
            <p:nvPr/>
          </p:nvSpPr>
          <p:spPr bwMode="auto">
            <a:xfrm>
              <a:off x="6943725" y="34702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88" name="Line 356"/>
            <p:cNvSpPr>
              <a:spLocks noChangeShapeType="1"/>
            </p:cNvSpPr>
            <p:nvPr/>
          </p:nvSpPr>
          <p:spPr bwMode="auto">
            <a:xfrm>
              <a:off x="6853238" y="3346450"/>
              <a:ext cx="92075" cy="777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9" name="Line 357"/>
            <p:cNvSpPr>
              <a:spLocks noChangeShapeType="1"/>
            </p:cNvSpPr>
            <p:nvPr/>
          </p:nvSpPr>
          <p:spPr bwMode="auto">
            <a:xfrm>
              <a:off x="6853238" y="32654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0" name="Line 358"/>
            <p:cNvSpPr>
              <a:spLocks noChangeShapeType="1"/>
            </p:cNvSpPr>
            <p:nvPr/>
          </p:nvSpPr>
          <p:spPr bwMode="auto">
            <a:xfrm>
              <a:off x="6770688" y="3327400"/>
              <a:ext cx="825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1" name="Freeform 359"/>
            <p:cNvSpPr>
              <a:spLocks/>
            </p:cNvSpPr>
            <p:nvPr/>
          </p:nvSpPr>
          <p:spPr bwMode="auto">
            <a:xfrm>
              <a:off x="6853238" y="3063875"/>
              <a:ext cx="120650" cy="242888"/>
            </a:xfrm>
            <a:custGeom>
              <a:avLst/>
              <a:gdLst>
                <a:gd name="T0" fmla="*/ 0 w 76"/>
                <a:gd name="T1" fmla="*/ 2147483647 h 153"/>
                <a:gd name="T2" fmla="*/ 2147483647 w 76"/>
                <a:gd name="T3" fmla="*/ 2147483647 h 153"/>
                <a:gd name="T4" fmla="*/ 2147483647 w 76"/>
                <a:gd name="T5" fmla="*/ 0 h 153"/>
                <a:gd name="T6" fmla="*/ 0 60000 65536"/>
                <a:gd name="T7" fmla="*/ 0 60000 65536"/>
                <a:gd name="T8" fmla="*/ 0 60000 65536"/>
              </a:gdLst>
              <a:ahLst/>
              <a:cxnLst>
                <a:cxn ang="T6">
                  <a:pos x="T0" y="T1"/>
                </a:cxn>
                <a:cxn ang="T7">
                  <a:pos x="T2" y="T3"/>
                </a:cxn>
                <a:cxn ang="T8">
                  <a:pos x="T4" y="T5"/>
                </a:cxn>
              </a:cxnLst>
              <a:rect l="0" t="0" r="r" b="b"/>
              <a:pathLst>
                <a:path w="76" h="153">
                  <a:moveTo>
                    <a:pt x="0" y="153"/>
                  </a:moveTo>
                  <a:lnTo>
                    <a:pt x="76" y="89"/>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92" name="Line 360"/>
            <p:cNvSpPr>
              <a:spLocks noChangeShapeType="1"/>
            </p:cNvSpPr>
            <p:nvPr/>
          </p:nvSpPr>
          <p:spPr bwMode="auto">
            <a:xfrm>
              <a:off x="5919788" y="3448050"/>
              <a:ext cx="0" cy="1635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3" name="Line 361"/>
            <p:cNvSpPr>
              <a:spLocks noChangeShapeType="1"/>
            </p:cNvSpPr>
            <p:nvPr/>
          </p:nvSpPr>
          <p:spPr bwMode="auto">
            <a:xfrm>
              <a:off x="6446838" y="3448050"/>
              <a:ext cx="0" cy="1635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4" name="Freeform 362"/>
            <p:cNvSpPr>
              <a:spLocks/>
            </p:cNvSpPr>
            <p:nvPr/>
          </p:nvSpPr>
          <p:spPr bwMode="auto">
            <a:xfrm>
              <a:off x="5718175" y="3448050"/>
              <a:ext cx="1255713" cy="163513"/>
            </a:xfrm>
            <a:custGeom>
              <a:avLst/>
              <a:gdLst>
                <a:gd name="T0" fmla="*/ 2147483647 w 791"/>
                <a:gd name="T1" fmla="*/ 0 h 103"/>
                <a:gd name="T2" fmla="*/ 2147483647 w 791"/>
                <a:gd name="T3" fmla="*/ 2147483647 h 103"/>
                <a:gd name="T4" fmla="*/ 0 w 791"/>
                <a:gd name="T5" fmla="*/ 2147483647 h 103"/>
                <a:gd name="T6" fmla="*/ 0 60000 65536"/>
                <a:gd name="T7" fmla="*/ 0 60000 65536"/>
                <a:gd name="T8" fmla="*/ 0 60000 65536"/>
              </a:gdLst>
              <a:ahLst/>
              <a:cxnLst>
                <a:cxn ang="T6">
                  <a:pos x="T0" y="T1"/>
                </a:cxn>
                <a:cxn ang="T7">
                  <a:pos x="T2" y="T3"/>
                </a:cxn>
                <a:cxn ang="T8">
                  <a:pos x="T4" y="T5"/>
                </a:cxn>
              </a:cxnLst>
              <a:rect l="0" t="0" r="r" b="b"/>
              <a:pathLst>
                <a:path w="791" h="103">
                  <a:moveTo>
                    <a:pt x="791" y="0"/>
                  </a:moveTo>
                  <a:lnTo>
                    <a:pt x="791" y="103"/>
                  </a:lnTo>
                  <a:lnTo>
                    <a:pt x="0" y="103"/>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95" name="Oval 363"/>
            <p:cNvSpPr>
              <a:spLocks noChangeArrowheads="1"/>
            </p:cNvSpPr>
            <p:nvPr/>
          </p:nvSpPr>
          <p:spPr bwMode="auto">
            <a:xfrm>
              <a:off x="6416675" y="2941638"/>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96" name="Line 364"/>
            <p:cNvSpPr>
              <a:spLocks noChangeShapeType="1"/>
            </p:cNvSpPr>
            <p:nvPr/>
          </p:nvSpPr>
          <p:spPr bwMode="auto">
            <a:xfrm>
              <a:off x="6443663" y="2971800"/>
              <a:ext cx="86677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7" name="Line 365"/>
            <p:cNvSpPr>
              <a:spLocks noChangeShapeType="1"/>
            </p:cNvSpPr>
            <p:nvPr/>
          </p:nvSpPr>
          <p:spPr bwMode="auto">
            <a:xfrm>
              <a:off x="6972300" y="3052763"/>
              <a:ext cx="3381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8" name="Line 366"/>
            <p:cNvSpPr>
              <a:spLocks noChangeShapeType="1"/>
            </p:cNvSpPr>
            <p:nvPr/>
          </p:nvSpPr>
          <p:spPr bwMode="auto">
            <a:xfrm>
              <a:off x="5916613" y="2890838"/>
              <a:ext cx="13938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9" name="Oval 367"/>
            <p:cNvSpPr>
              <a:spLocks noChangeArrowheads="1"/>
            </p:cNvSpPr>
            <p:nvPr/>
          </p:nvSpPr>
          <p:spPr bwMode="auto">
            <a:xfrm>
              <a:off x="5889625" y="28606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00" name="Oval 368"/>
            <p:cNvSpPr>
              <a:spLocks noChangeArrowheads="1"/>
            </p:cNvSpPr>
            <p:nvPr/>
          </p:nvSpPr>
          <p:spPr bwMode="auto">
            <a:xfrm>
              <a:off x="6942138" y="30226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01" name="Freeform 369"/>
            <p:cNvSpPr>
              <a:spLocks/>
            </p:cNvSpPr>
            <p:nvPr/>
          </p:nvSpPr>
          <p:spPr bwMode="auto">
            <a:xfrm>
              <a:off x="5845175" y="2663825"/>
              <a:ext cx="74613" cy="73025"/>
            </a:xfrm>
            <a:custGeom>
              <a:avLst/>
              <a:gdLst>
                <a:gd name="T0" fmla="*/ 2147483647 w 47"/>
                <a:gd name="T1" fmla="*/ 0 h 46"/>
                <a:gd name="T2" fmla="*/ 2147483647 w 47"/>
                <a:gd name="T3" fmla="*/ 2147483647 h 46"/>
                <a:gd name="T4" fmla="*/ 0 w 47"/>
                <a:gd name="T5" fmla="*/ 2147483647 h 46"/>
                <a:gd name="T6" fmla="*/ 2147483647 w 47"/>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46">
                  <a:moveTo>
                    <a:pt x="36" y="0"/>
                  </a:moveTo>
                  <a:lnTo>
                    <a:pt x="47" y="46"/>
                  </a:lnTo>
                  <a:lnTo>
                    <a:pt x="0" y="43"/>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2" name="Freeform 370"/>
            <p:cNvSpPr>
              <a:spLocks/>
            </p:cNvSpPr>
            <p:nvPr/>
          </p:nvSpPr>
          <p:spPr bwMode="auto">
            <a:xfrm>
              <a:off x="6372225" y="2663825"/>
              <a:ext cx="74613" cy="73025"/>
            </a:xfrm>
            <a:custGeom>
              <a:avLst/>
              <a:gdLst>
                <a:gd name="T0" fmla="*/ 2147483647 w 47"/>
                <a:gd name="T1" fmla="*/ 0 h 46"/>
                <a:gd name="T2" fmla="*/ 2147483647 w 47"/>
                <a:gd name="T3" fmla="*/ 2147483647 h 46"/>
                <a:gd name="T4" fmla="*/ 0 w 47"/>
                <a:gd name="T5" fmla="*/ 2147483647 h 46"/>
                <a:gd name="T6" fmla="*/ 2147483647 w 47"/>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46">
                  <a:moveTo>
                    <a:pt x="36" y="0"/>
                  </a:moveTo>
                  <a:lnTo>
                    <a:pt x="47" y="46"/>
                  </a:lnTo>
                  <a:lnTo>
                    <a:pt x="0" y="43"/>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3" name="Freeform 371"/>
            <p:cNvSpPr>
              <a:spLocks/>
            </p:cNvSpPr>
            <p:nvPr/>
          </p:nvSpPr>
          <p:spPr bwMode="auto">
            <a:xfrm>
              <a:off x="6897688" y="2663825"/>
              <a:ext cx="76200" cy="73025"/>
            </a:xfrm>
            <a:custGeom>
              <a:avLst/>
              <a:gdLst>
                <a:gd name="T0" fmla="*/ 2147483647 w 48"/>
                <a:gd name="T1" fmla="*/ 0 h 46"/>
                <a:gd name="T2" fmla="*/ 2147483647 w 48"/>
                <a:gd name="T3" fmla="*/ 2147483647 h 46"/>
                <a:gd name="T4" fmla="*/ 0 w 48"/>
                <a:gd name="T5" fmla="*/ 2147483647 h 46"/>
                <a:gd name="T6" fmla="*/ 2147483647 w 48"/>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46">
                  <a:moveTo>
                    <a:pt x="37" y="0"/>
                  </a:moveTo>
                  <a:lnTo>
                    <a:pt x="48" y="46"/>
                  </a:lnTo>
                  <a:lnTo>
                    <a:pt x="0" y="43"/>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4" name="Freeform 372"/>
            <p:cNvSpPr>
              <a:spLocks/>
            </p:cNvSpPr>
            <p:nvPr/>
          </p:nvSpPr>
          <p:spPr bwMode="auto">
            <a:xfrm>
              <a:off x="5845175" y="3375025"/>
              <a:ext cx="74613" cy="73025"/>
            </a:xfrm>
            <a:custGeom>
              <a:avLst/>
              <a:gdLst>
                <a:gd name="T0" fmla="*/ 2147483647 w 47"/>
                <a:gd name="T1" fmla="*/ 0 h 46"/>
                <a:gd name="T2" fmla="*/ 2147483647 w 47"/>
                <a:gd name="T3" fmla="*/ 2147483647 h 46"/>
                <a:gd name="T4" fmla="*/ 0 w 47"/>
                <a:gd name="T5" fmla="*/ 2147483647 h 46"/>
                <a:gd name="T6" fmla="*/ 2147483647 w 47"/>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46">
                  <a:moveTo>
                    <a:pt x="36" y="0"/>
                  </a:moveTo>
                  <a:lnTo>
                    <a:pt x="47" y="46"/>
                  </a:lnTo>
                  <a:lnTo>
                    <a:pt x="0" y="43"/>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5" name="Freeform 373"/>
            <p:cNvSpPr>
              <a:spLocks/>
            </p:cNvSpPr>
            <p:nvPr/>
          </p:nvSpPr>
          <p:spPr bwMode="auto">
            <a:xfrm>
              <a:off x="6372225" y="3375025"/>
              <a:ext cx="74613" cy="73025"/>
            </a:xfrm>
            <a:custGeom>
              <a:avLst/>
              <a:gdLst>
                <a:gd name="T0" fmla="*/ 2147483647 w 47"/>
                <a:gd name="T1" fmla="*/ 0 h 46"/>
                <a:gd name="T2" fmla="*/ 2147483647 w 47"/>
                <a:gd name="T3" fmla="*/ 2147483647 h 46"/>
                <a:gd name="T4" fmla="*/ 0 w 47"/>
                <a:gd name="T5" fmla="*/ 2147483647 h 46"/>
                <a:gd name="T6" fmla="*/ 2147483647 w 47"/>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46">
                  <a:moveTo>
                    <a:pt x="36" y="0"/>
                  </a:moveTo>
                  <a:lnTo>
                    <a:pt x="47" y="46"/>
                  </a:lnTo>
                  <a:lnTo>
                    <a:pt x="0" y="43"/>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6" name="Freeform 374"/>
            <p:cNvSpPr>
              <a:spLocks/>
            </p:cNvSpPr>
            <p:nvPr/>
          </p:nvSpPr>
          <p:spPr bwMode="auto">
            <a:xfrm>
              <a:off x="6897688" y="3375025"/>
              <a:ext cx="76200" cy="73025"/>
            </a:xfrm>
            <a:custGeom>
              <a:avLst/>
              <a:gdLst>
                <a:gd name="T0" fmla="*/ 2147483647 w 48"/>
                <a:gd name="T1" fmla="*/ 0 h 46"/>
                <a:gd name="T2" fmla="*/ 2147483647 w 48"/>
                <a:gd name="T3" fmla="*/ 2147483647 h 46"/>
                <a:gd name="T4" fmla="*/ 0 w 48"/>
                <a:gd name="T5" fmla="*/ 2147483647 h 46"/>
                <a:gd name="T6" fmla="*/ 2147483647 w 48"/>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46">
                  <a:moveTo>
                    <a:pt x="37" y="0"/>
                  </a:moveTo>
                  <a:lnTo>
                    <a:pt x="48" y="46"/>
                  </a:lnTo>
                  <a:lnTo>
                    <a:pt x="0" y="43"/>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7" name="Text Box 790"/>
            <p:cNvSpPr txBox="1">
              <a:spLocks noChangeArrowheads="1"/>
            </p:cNvSpPr>
            <p:nvPr/>
          </p:nvSpPr>
          <p:spPr bwMode="auto">
            <a:xfrm>
              <a:off x="4433888" y="1655763"/>
              <a:ext cx="629981"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Phase Current/</a:t>
              </a:r>
            </a:p>
            <a:p>
              <a:pPr eaLnBrk="1" hangingPunct="1">
                <a:spcAft>
                  <a:spcPct val="0"/>
                </a:spcAft>
                <a:buClr>
                  <a:schemeClr val="bg1"/>
                </a:buClr>
                <a:buFontTx/>
                <a:buNone/>
              </a:pPr>
              <a:r>
                <a:rPr lang="en-GB" altLang="en-US" sz="800" dirty="0">
                  <a:latin typeface="Infineon Meta-Normal"/>
                </a:rPr>
                <a:t>Voltage</a:t>
              </a:r>
            </a:p>
            <a:p>
              <a:pPr eaLnBrk="1" hangingPunct="1">
                <a:spcAft>
                  <a:spcPct val="0"/>
                </a:spcAft>
                <a:buClr>
                  <a:schemeClr val="bg1"/>
                </a:buClr>
                <a:buFontTx/>
                <a:buNone/>
              </a:pPr>
              <a:r>
                <a:rPr lang="en-GB" altLang="en-US" sz="800" dirty="0">
                  <a:latin typeface="Infineon Meta-Normal"/>
                </a:rPr>
                <a:t>Measurement</a:t>
              </a:r>
            </a:p>
          </p:txBody>
        </p:sp>
        <p:sp>
          <p:nvSpPr>
            <p:cNvPr id="208" name="Text Box 790"/>
            <p:cNvSpPr txBox="1">
              <a:spLocks noChangeArrowheads="1"/>
            </p:cNvSpPr>
            <p:nvPr/>
          </p:nvSpPr>
          <p:spPr bwMode="auto">
            <a:xfrm>
              <a:off x="1997075" y="2808289"/>
              <a:ext cx="280526"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Power</a:t>
              </a:r>
            </a:p>
            <a:p>
              <a:pPr eaLnBrk="1" hangingPunct="1">
                <a:spcAft>
                  <a:spcPct val="0"/>
                </a:spcAft>
                <a:buClr>
                  <a:schemeClr val="bg1"/>
                </a:buClr>
                <a:buFontTx/>
                <a:buNone/>
              </a:pPr>
              <a:r>
                <a:rPr lang="en-GB" altLang="en-US" sz="800" dirty="0">
                  <a:latin typeface="Infineon Meta-Normal"/>
                </a:rPr>
                <a:t>Supply</a:t>
              </a:r>
            </a:p>
          </p:txBody>
        </p:sp>
        <p:sp>
          <p:nvSpPr>
            <p:cNvPr id="209" name="Text Box 790"/>
            <p:cNvSpPr txBox="1">
              <a:spLocks noChangeArrowheads="1"/>
            </p:cNvSpPr>
            <p:nvPr/>
          </p:nvSpPr>
          <p:spPr bwMode="auto">
            <a:xfrm>
              <a:off x="3113088" y="2546350"/>
              <a:ext cx="673261"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Microcontroller</a:t>
              </a:r>
            </a:p>
            <a:p>
              <a:pPr eaLnBrk="1" hangingPunct="1">
                <a:spcAft>
                  <a:spcPct val="0"/>
                </a:spcAft>
                <a:buClr>
                  <a:schemeClr val="bg1"/>
                </a:buClr>
                <a:buFontTx/>
                <a:buNone/>
              </a:pPr>
              <a:r>
                <a:rPr lang="en-GB" altLang="en-US" sz="800" b="1" dirty="0">
                  <a:solidFill>
                    <a:schemeClr val="bg1"/>
                  </a:solidFill>
                  <a:latin typeface="Infineon Meta-Normal"/>
                </a:rPr>
                <a:t>TC27x</a:t>
              </a:r>
            </a:p>
          </p:txBody>
        </p:sp>
        <p:sp>
          <p:nvSpPr>
            <p:cNvPr id="210" name="Text Box 790"/>
            <p:cNvSpPr txBox="1">
              <a:spLocks noChangeArrowheads="1"/>
            </p:cNvSpPr>
            <p:nvPr/>
          </p:nvSpPr>
          <p:spPr bwMode="auto">
            <a:xfrm>
              <a:off x="1927225" y="5083175"/>
              <a:ext cx="429605"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LV Battery</a:t>
              </a:r>
            </a:p>
          </p:txBody>
        </p:sp>
        <p:sp>
          <p:nvSpPr>
            <p:cNvPr id="211" name="Text Box 790"/>
            <p:cNvSpPr txBox="1">
              <a:spLocks noChangeArrowheads="1"/>
            </p:cNvSpPr>
            <p:nvPr/>
          </p:nvSpPr>
          <p:spPr bwMode="auto">
            <a:xfrm>
              <a:off x="4500563" y="2546350"/>
              <a:ext cx="506549"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Driver Stage</a:t>
              </a:r>
            </a:p>
          </p:txBody>
        </p:sp>
        <p:sp>
          <p:nvSpPr>
            <p:cNvPr id="212" name="Text Box 790"/>
            <p:cNvSpPr txBox="1">
              <a:spLocks noChangeArrowheads="1"/>
            </p:cNvSpPr>
            <p:nvPr/>
          </p:nvSpPr>
          <p:spPr bwMode="auto">
            <a:xfrm>
              <a:off x="4600575" y="3883026"/>
              <a:ext cx="280526"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Power</a:t>
              </a:r>
            </a:p>
            <a:p>
              <a:pPr eaLnBrk="1" hangingPunct="1">
                <a:spcAft>
                  <a:spcPct val="0"/>
                </a:spcAft>
                <a:buClr>
                  <a:schemeClr val="bg1"/>
                </a:buClr>
                <a:buFontTx/>
                <a:buNone/>
              </a:pPr>
              <a:r>
                <a:rPr lang="en-GB" altLang="en-US" sz="800" dirty="0">
                  <a:latin typeface="Infineon Meta-Normal"/>
                </a:rPr>
                <a:t>Supply</a:t>
              </a:r>
            </a:p>
          </p:txBody>
        </p:sp>
        <p:sp>
          <p:nvSpPr>
            <p:cNvPr id="213" name="Text Box 790"/>
            <p:cNvSpPr txBox="1">
              <a:spLocks noChangeArrowheads="1"/>
            </p:cNvSpPr>
            <p:nvPr/>
          </p:nvSpPr>
          <p:spPr bwMode="auto">
            <a:xfrm>
              <a:off x="4365625" y="5083175"/>
              <a:ext cx="783869"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Case Temperature</a:t>
              </a:r>
            </a:p>
            <a:p>
              <a:pPr eaLnBrk="1" hangingPunct="1">
                <a:spcAft>
                  <a:spcPct val="0"/>
                </a:spcAft>
                <a:buClr>
                  <a:schemeClr val="bg1"/>
                </a:buClr>
                <a:buFontTx/>
                <a:buNone/>
              </a:pPr>
              <a:r>
                <a:rPr lang="en-GB" altLang="en-US" sz="800" dirty="0">
                  <a:latin typeface="Infineon Meta-Normal"/>
                </a:rPr>
                <a:t>Measurement</a:t>
              </a:r>
            </a:p>
            <a:p>
              <a:pPr eaLnBrk="1" hangingPunct="1">
                <a:spcAft>
                  <a:spcPct val="0"/>
                </a:spcAft>
                <a:buClr>
                  <a:schemeClr val="bg1"/>
                </a:buClr>
                <a:buFontTx/>
                <a:buNone/>
              </a:pPr>
              <a:r>
                <a:rPr lang="en-GB" altLang="en-US" sz="800" dirty="0">
                  <a:latin typeface="Infineon Meta-Normal"/>
                </a:rPr>
                <a:t>NTC Measurement</a:t>
              </a:r>
            </a:p>
          </p:txBody>
        </p:sp>
        <p:sp>
          <p:nvSpPr>
            <p:cNvPr id="214" name="Text Box 790"/>
            <p:cNvSpPr txBox="1">
              <a:spLocks noChangeArrowheads="1"/>
            </p:cNvSpPr>
            <p:nvPr/>
          </p:nvSpPr>
          <p:spPr bwMode="auto">
            <a:xfrm>
              <a:off x="6572250" y="4306888"/>
              <a:ext cx="738985"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DC-Link Capacitor</a:t>
              </a:r>
            </a:p>
          </p:txBody>
        </p:sp>
        <p:sp>
          <p:nvSpPr>
            <p:cNvPr id="215" name="Text Box 790"/>
            <p:cNvSpPr txBox="1">
              <a:spLocks noChangeArrowheads="1"/>
            </p:cNvSpPr>
            <p:nvPr/>
          </p:nvSpPr>
          <p:spPr bwMode="auto">
            <a:xfrm>
              <a:off x="6278563" y="2160589"/>
              <a:ext cx="447238"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IGBT Stage</a:t>
              </a:r>
            </a:p>
          </p:txBody>
        </p:sp>
        <p:sp>
          <p:nvSpPr>
            <p:cNvPr id="216" name="Text Box 790"/>
            <p:cNvSpPr txBox="1">
              <a:spLocks noChangeArrowheads="1"/>
            </p:cNvSpPr>
            <p:nvPr/>
          </p:nvSpPr>
          <p:spPr bwMode="auto">
            <a:xfrm>
              <a:off x="6732588" y="5083175"/>
              <a:ext cx="450444"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HV Battery</a:t>
              </a:r>
            </a:p>
          </p:txBody>
        </p:sp>
        <p:sp>
          <p:nvSpPr>
            <p:cNvPr id="217" name="Text Box 790"/>
            <p:cNvSpPr txBox="1">
              <a:spLocks noChangeArrowheads="1"/>
            </p:cNvSpPr>
            <p:nvPr/>
          </p:nvSpPr>
          <p:spPr bwMode="auto">
            <a:xfrm>
              <a:off x="4543425" y="5759449"/>
              <a:ext cx="57708"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ϑ</a:t>
              </a:r>
            </a:p>
          </p:txBody>
        </p:sp>
      </p:grpSp>
      <p:sp>
        <p:nvSpPr>
          <p:cNvPr id="218" name="TextBox 217"/>
          <p:cNvSpPr txBox="1"/>
          <p:nvPr/>
        </p:nvSpPr>
        <p:spPr bwMode="auto">
          <a:xfrm>
            <a:off x="7430670" y="1155975"/>
            <a:ext cx="2520350" cy="5147563"/>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B70D28"/>
              </a:buClr>
              <a:defRPr/>
            </a:pPr>
            <a:r>
              <a:rPr lang="en-GB" sz="1400" kern="0" dirty="0">
                <a:latin typeface="Verdana" pitchFamily="34" charset="0"/>
              </a:rPr>
              <a:t>System Benefits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Fully automotive-qualified product portfolio supporting a wide range of motors, generators and power classes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Highly-efficient 3-phase drive due to very low conducting losses even at high switching frequencies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Isolation-integrated in gate driver</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Wide range of 32-bit microcontroller solutions dedicated to (H)EV applications </a:t>
            </a:r>
            <a:br>
              <a:rPr lang="en-GB" sz="1400" kern="0" dirty="0">
                <a:latin typeface="Verdana" pitchFamily="34" charset="0"/>
              </a:rPr>
            </a:br>
            <a:r>
              <a:rPr lang="en-GB" sz="1400" kern="0" dirty="0">
                <a:latin typeface="Verdana" pitchFamily="34" charset="0"/>
              </a:rPr>
              <a:t>with very cost effective resolver interface</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Evaluation Kit available to reduce system development time</a:t>
            </a:r>
          </a:p>
        </p:txBody>
      </p:sp>
      <p:sp>
        <p:nvSpPr>
          <p:cNvPr id="6" name="Title 5"/>
          <p:cNvSpPr>
            <a:spLocks noGrp="1"/>
          </p:cNvSpPr>
          <p:nvPr>
            <p:ph type="title" hasCustomPrompt="1"/>
          </p:nvPr>
        </p:nvSpPr>
        <p:spPr/>
        <p:txBody>
          <a:bodyPr/>
          <a:lstStyle/>
          <a:p>
            <a:r>
              <a:t>(H)EV – Main Inverter</a:t>
            </a:r>
          </a:p>
        </p:txBody>
      </p:sp>
      <p:sp>
        <p:nvSpPr>
          <p:cNvPr id="2" name="Footer Placeholder 1">
            <a:extLst>
              <a:ext uri="{FF2B5EF4-FFF2-40B4-BE49-F238E27FC236}">
                <a16:creationId xmlns:a16="http://schemas.microsoft.com/office/drawing/2014/main" id="{2E50ABA4-0EDE-4F09-A79F-7A0947C9B80D}"/>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414B5D2D-0A1D-44AE-A0E0-F23112E6F53D}"/>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D6AA7BE7-3E73-4B62-BB58-8211EBD954B1}"/>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491645366"/>
      </p:ext>
    </p:extLst>
  </p:cSld>
  <p:clrMapOvr>
    <a:masterClrMapping/>
  </p:clrMapOvr>
  <p:transition spd="slow"/>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249366" y="1568451"/>
            <a:ext cx="5837237" cy="4478339"/>
            <a:chOff x="1636713" y="1568450"/>
            <a:chExt cx="5837237" cy="4478338"/>
          </a:xfrm>
        </p:grpSpPr>
        <p:sp>
          <p:nvSpPr>
            <p:cNvPr id="8" name="Freeform 175"/>
            <p:cNvSpPr>
              <a:spLocks/>
            </p:cNvSpPr>
            <p:nvPr/>
          </p:nvSpPr>
          <p:spPr bwMode="auto">
            <a:xfrm>
              <a:off x="4254500" y="3733800"/>
              <a:ext cx="1022350" cy="903288"/>
            </a:xfrm>
            <a:custGeom>
              <a:avLst/>
              <a:gdLst>
                <a:gd name="T0" fmla="*/ 2147483647 w 1145"/>
                <a:gd name="T1" fmla="*/ 2147483647 h 1012"/>
                <a:gd name="T2" fmla="*/ 2147483647 w 1145"/>
                <a:gd name="T3" fmla="*/ 2147483647 h 1012"/>
                <a:gd name="T4" fmla="*/ 2147483647 w 1145"/>
                <a:gd name="T5" fmla="*/ 2147483647 h 1012"/>
                <a:gd name="T6" fmla="*/ 0 w 1145"/>
                <a:gd name="T7" fmla="*/ 2147483647 h 1012"/>
                <a:gd name="T8" fmla="*/ 0 w 1145"/>
                <a:gd name="T9" fmla="*/ 2147483647 h 1012"/>
                <a:gd name="T10" fmla="*/ 2147483647 w 1145"/>
                <a:gd name="T11" fmla="*/ 0 h 1012"/>
                <a:gd name="T12" fmla="*/ 2147483647 w 1145"/>
                <a:gd name="T13" fmla="*/ 0 h 1012"/>
                <a:gd name="T14" fmla="*/ 2147483647 w 1145"/>
                <a:gd name="T15" fmla="*/ 2147483647 h 1012"/>
                <a:gd name="T16" fmla="*/ 2147483647 w 1145"/>
                <a:gd name="T17" fmla="*/ 2147483647 h 10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2">
                  <a:moveTo>
                    <a:pt x="1145" y="967"/>
                  </a:moveTo>
                  <a:cubicBezTo>
                    <a:pt x="1145" y="992"/>
                    <a:pt x="1125" y="1012"/>
                    <a:pt x="1100" y="1012"/>
                  </a:cubicBezTo>
                  <a:lnTo>
                    <a:pt x="46" y="1012"/>
                  </a:lnTo>
                  <a:cubicBezTo>
                    <a:pt x="21" y="1012"/>
                    <a:pt x="0" y="992"/>
                    <a:pt x="0" y="967"/>
                  </a:cubicBezTo>
                  <a:lnTo>
                    <a:pt x="0" y="45"/>
                  </a:lnTo>
                  <a:cubicBezTo>
                    <a:pt x="0" y="20"/>
                    <a:pt x="21" y="0"/>
                    <a:pt x="46" y="0"/>
                  </a:cubicBezTo>
                  <a:lnTo>
                    <a:pt x="1100" y="0"/>
                  </a:lnTo>
                  <a:cubicBezTo>
                    <a:pt x="1125" y="0"/>
                    <a:pt x="1145" y="20"/>
                    <a:pt x="1145" y="45"/>
                  </a:cubicBezTo>
                  <a:lnTo>
                    <a:pt x="1145" y="967"/>
                  </a:lnTo>
                  <a:close/>
                </a:path>
              </a:pathLst>
            </a:custGeom>
            <a:solidFill>
              <a:srgbClr val="002654"/>
            </a:solidFill>
            <a:ln>
              <a:noFill/>
            </a:ln>
          </p:spPr>
          <p:txBody>
            <a:bodyPr>
              <a:noAutofit/>
            </a:bodyPr>
            <a:lstStyle/>
            <a:p>
              <a:endParaRPr lang="en-GB" dirty="0"/>
            </a:p>
          </p:txBody>
        </p:sp>
        <p:sp>
          <p:nvSpPr>
            <p:cNvPr id="9" name="Freeform 176"/>
            <p:cNvSpPr>
              <a:spLocks/>
            </p:cNvSpPr>
            <p:nvPr/>
          </p:nvSpPr>
          <p:spPr bwMode="auto">
            <a:xfrm>
              <a:off x="4254500" y="2479675"/>
              <a:ext cx="1022350" cy="903288"/>
            </a:xfrm>
            <a:custGeom>
              <a:avLst/>
              <a:gdLst>
                <a:gd name="T0" fmla="*/ 2147483647 w 1145"/>
                <a:gd name="T1" fmla="*/ 2147483647 h 1012"/>
                <a:gd name="T2" fmla="*/ 2147483647 w 1145"/>
                <a:gd name="T3" fmla="*/ 2147483647 h 1012"/>
                <a:gd name="T4" fmla="*/ 2147483647 w 1145"/>
                <a:gd name="T5" fmla="*/ 2147483647 h 1012"/>
                <a:gd name="T6" fmla="*/ 0 w 1145"/>
                <a:gd name="T7" fmla="*/ 2147483647 h 1012"/>
                <a:gd name="T8" fmla="*/ 0 w 1145"/>
                <a:gd name="T9" fmla="*/ 2147483647 h 1012"/>
                <a:gd name="T10" fmla="*/ 2147483647 w 1145"/>
                <a:gd name="T11" fmla="*/ 0 h 1012"/>
                <a:gd name="T12" fmla="*/ 2147483647 w 1145"/>
                <a:gd name="T13" fmla="*/ 0 h 1012"/>
                <a:gd name="T14" fmla="*/ 2147483647 w 1145"/>
                <a:gd name="T15" fmla="*/ 2147483647 h 1012"/>
                <a:gd name="T16" fmla="*/ 2147483647 w 1145"/>
                <a:gd name="T17" fmla="*/ 2147483647 h 10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2">
                  <a:moveTo>
                    <a:pt x="1145" y="967"/>
                  </a:moveTo>
                  <a:cubicBezTo>
                    <a:pt x="1145" y="992"/>
                    <a:pt x="1125" y="1012"/>
                    <a:pt x="1100" y="1012"/>
                  </a:cubicBezTo>
                  <a:lnTo>
                    <a:pt x="46" y="1012"/>
                  </a:lnTo>
                  <a:cubicBezTo>
                    <a:pt x="21" y="1012"/>
                    <a:pt x="0" y="992"/>
                    <a:pt x="0" y="967"/>
                  </a:cubicBezTo>
                  <a:lnTo>
                    <a:pt x="0" y="45"/>
                  </a:lnTo>
                  <a:cubicBezTo>
                    <a:pt x="0" y="20"/>
                    <a:pt x="21" y="0"/>
                    <a:pt x="46" y="0"/>
                  </a:cubicBezTo>
                  <a:lnTo>
                    <a:pt x="1100" y="0"/>
                  </a:lnTo>
                  <a:cubicBezTo>
                    <a:pt x="1125" y="0"/>
                    <a:pt x="1145" y="20"/>
                    <a:pt x="1145" y="45"/>
                  </a:cubicBezTo>
                  <a:lnTo>
                    <a:pt x="1145" y="967"/>
                  </a:lnTo>
                  <a:close/>
                </a:path>
              </a:pathLst>
            </a:custGeom>
            <a:solidFill>
              <a:srgbClr val="002654"/>
            </a:solidFill>
            <a:ln>
              <a:noFill/>
            </a:ln>
          </p:spPr>
          <p:txBody>
            <a:bodyPr>
              <a:noAutofit/>
            </a:bodyPr>
            <a:lstStyle/>
            <a:p>
              <a:endParaRPr lang="en-GB" dirty="0"/>
            </a:p>
          </p:txBody>
        </p:sp>
        <p:sp>
          <p:nvSpPr>
            <p:cNvPr id="10" name="Freeform 177"/>
            <p:cNvSpPr>
              <a:spLocks/>
            </p:cNvSpPr>
            <p:nvPr/>
          </p:nvSpPr>
          <p:spPr bwMode="auto">
            <a:xfrm>
              <a:off x="4254500" y="1568450"/>
              <a:ext cx="1022350" cy="539750"/>
            </a:xfrm>
            <a:custGeom>
              <a:avLst/>
              <a:gdLst>
                <a:gd name="T0" fmla="*/ 2147483647 w 1145"/>
                <a:gd name="T1" fmla="*/ 2147483647 h 605"/>
                <a:gd name="T2" fmla="*/ 2147483647 w 1145"/>
                <a:gd name="T3" fmla="*/ 2147483647 h 605"/>
                <a:gd name="T4" fmla="*/ 2147483647 w 1145"/>
                <a:gd name="T5" fmla="*/ 2147483647 h 605"/>
                <a:gd name="T6" fmla="*/ 0 w 1145"/>
                <a:gd name="T7" fmla="*/ 2147483647 h 605"/>
                <a:gd name="T8" fmla="*/ 0 w 1145"/>
                <a:gd name="T9" fmla="*/ 2147483647 h 605"/>
                <a:gd name="T10" fmla="*/ 2147483647 w 1145"/>
                <a:gd name="T11" fmla="*/ 0 h 605"/>
                <a:gd name="T12" fmla="*/ 2147483647 w 1145"/>
                <a:gd name="T13" fmla="*/ 0 h 605"/>
                <a:gd name="T14" fmla="*/ 2147483647 w 1145"/>
                <a:gd name="T15" fmla="*/ 2147483647 h 605"/>
                <a:gd name="T16" fmla="*/ 2147483647 w 1145"/>
                <a:gd name="T17" fmla="*/ 2147483647 h 6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605">
                  <a:moveTo>
                    <a:pt x="1145" y="560"/>
                  </a:moveTo>
                  <a:cubicBezTo>
                    <a:pt x="1145" y="585"/>
                    <a:pt x="1125" y="605"/>
                    <a:pt x="1100" y="605"/>
                  </a:cubicBezTo>
                  <a:lnTo>
                    <a:pt x="46" y="605"/>
                  </a:lnTo>
                  <a:cubicBezTo>
                    <a:pt x="21" y="605"/>
                    <a:pt x="0" y="585"/>
                    <a:pt x="0" y="560"/>
                  </a:cubicBezTo>
                  <a:lnTo>
                    <a:pt x="0" y="46"/>
                  </a:lnTo>
                  <a:cubicBezTo>
                    <a:pt x="0" y="21"/>
                    <a:pt x="21" y="0"/>
                    <a:pt x="46" y="0"/>
                  </a:cubicBezTo>
                  <a:lnTo>
                    <a:pt x="1100" y="0"/>
                  </a:lnTo>
                  <a:cubicBezTo>
                    <a:pt x="1125" y="0"/>
                    <a:pt x="1145" y="21"/>
                    <a:pt x="1145" y="46"/>
                  </a:cubicBezTo>
                  <a:lnTo>
                    <a:pt x="1145" y="560"/>
                  </a:lnTo>
                  <a:close/>
                </a:path>
              </a:pathLst>
            </a:custGeom>
            <a:solidFill>
              <a:srgbClr val="5C7BA6"/>
            </a:solidFill>
            <a:ln>
              <a:noFill/>
            </a:ln>
          </p:spPr>
          <p:txBody>
            <a:bodyPr>
              <a:noAutofit/>
            </a:bodyPr>
            <a:lstStyle/>
            <a:p>
              <a:endParaRPr lang="en-GB" dirty="0"/>
            </a:p>
          </p:txBody>
        </p:sp>
        <p:sp>
          <p:nvSpPr>
            <p:cNvPr id="11" name="Freeform 178"/>
            <p:cNvSpPr>
              <a:spLocks/>
            </p:cNvSpPr>
            <p:nvPr/>
          </p:nvSpPr>
          <p:spPr bwMode="auto">
            <a:xfrm>
              <a:off x="1636713" y="2660650"/>
              <a:ext cx="1022350" cy="539750"/>
            </a:xfrm>
            <a:custGeom>
              <a:avLst/>
              <a:gdLst>
                <a:gd name="T0" fmla="*/ 2147483647 w 1145"/>
                <a:gd name="T1" fmla="*/ 2147483647 h 604"/>
                <a:gd name="T2" fmla="*/ 2147483647 w 1145"/>
                <a:gd name="T3" fmla="*/ 2147483647 h 604"/>
                <a:gd name="T4" fmla="*/ 2147483647 w 1145"/>
                <a:gd name="T5" fmla="*/ 2147483647 h 604"/>
                <a:gd name="T6" fmla="*/ 0 w 1145"/>
                <a:gd name="T7" fmla="*/ 2147483647 h 604"/>
                <a:gd name="T8" fmla="*/ 0 w 1145"/>
                <a:gd name="T9" fmla="*/ 2147483647 h 604"/>
                <a:gd name="T10" fmla="*/ 2147483647 w 1145"/>
                <a:gd name="T11" fmla="*/ 0 h 604"/>
                <a:gd name="T12" fmla="*/ 2147483647 w 1145"/>
                <a:gd name="T13" fmla="*/ 0 h 604"/>
                <a:gd name="T14" fmla="*/ 2147483647 w 1145"/>
                <a:gd name="T15" fmla="*/ 2147483647 h 604"/>
                <a:gd name="T16" fmla="*/ 2147483647 w 1145"/>
                <a:gd name="T17" fmla="*/ 2147483647 h 6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604">
                  <a:moveTo>
                    <a:pt x="1145" y="559"/>
                  </a:moveTo>
                  <a:cubicBezTo>
                    <a:pt x="1145" y="584"/>
                    <a:pt x="1125" y="604"/>
                    <a:pt x="1100" y="604"/>
                  </a:cubicBezTo>
                  <a:lnTo>
                    <a:pt x="46" y="604"/>
                  </a:lnTo>
                  <a:cubicBezTo>
                    <a:pt x="21" y="604"/>
                    <a:pt x="0" y="584"/>
                    <a:pt x="0" y="559"/>
                  </a:cubicBezTo>
                  <a:lnTo>
                    <a:pt x="0" y="45"/>
                  </a:lnTo>
                  <a:cubicBezTo>
                    <a:pt x="0" y="20"/>
                    <a:pt x="21" y="0"/>
                    <a:pt x="46" y="0"/>
                  </a:cubicBezTo>
                  <a:lnTo>
                    <a:pt x="1100" y="0"/>
                  </a:lnTo>
                  <a:cubicBezTo>
                    <a:pt x="1125" y="0"/>
                    <a:pt x="1145" y="20"/>
                    <a:pt x="1145" y="45"/>
                  </a:cubicBezTo>
                  <a:lnTo>
                    <a:pt x="1145" y="559"/>
                  </a:lnTo>
                  <a:close/>
                </a:path>
              </a:pathLst>
            </a:custGeom>
            <a:solidFill>
              <a:srgbClr val="002654"/>
            </a:solidFill>
            <a:ln>
              <a:noFill/>
            </a:ln>
          </p:spPr>
          <p:txBody>
            <a:bodyPr>
              <a:noAutofit/>
            </a:bodyPr>
            <a:lstStyle/>
            <a:p>
              <a:endParaRPr lang="en-GB" dirty="0"/>
            </a:p>
          </p:txBody>
        </p:sp>
        <p:sp>
          <p:nvSpPr>
            <p:cNvPr id="12" name="Freeform 179"/>
            <p:cNvSpPr>
              <a:spLocks/>
            </p:cNvSpPr>
            <p:nvPr/>
          </p:nvSpPr>
          <p:spPr bwMode="auto">
            <a:xfrm>
              <a:off x="6450013" y="4098925"/>
              <a:ext cx="1023937" cy="538163"/>
            </a:xfrm>
            <a:custGeom>
              <a:avLst/>
              <a:gdLst>
                <a:gd name="T0" fmla="*/ 2147483647 w 1145"/>
                <a:gd name="T1" fmla="*/ 2147483647 h 604"/>
                <a:gd name="T2" fmla="*/ 2147483647 w 1145"/>
                <a:gd name="T3" fmla="*/ 2147483647 h 604"/>
                <a:gd name="T4" fmla="*/ 2147483647 w 1145"/>
                <a:gd name="T5" fmla="*/ 2147483647 h 604"/>
                <a:gd name="T6" fmla="*/ 0 w 1145"/>
                <a:gd name="T7" fmla="*/ 2147483647 h 604"/>
                <a:gd name="T8" fmla="*/ 0 w 1145"/>
                <a:gd name="T9" fmla="*/ 2147483647 h 604"/>
                <a:gd name="T10" fmla="*/ 2147483647 w 1145"/>
                <a:gd name="T11" fmla="*/ 0 h 604"/>
                <a:gd name="T12" fmla="*/ 2147483647 w 1145"/>
                <a:gd name="T13" fmla="*/ 0 h 604"/>
                <a:gd name="T14" fmla="*/ 2147483647 w 1145"/>
                <a:gd name="T15" fmla="*/ 2147483647 h 604"/>
                <a:gd name="T16" fmla="*/ 2147483647 w 1145"/>
                <a:gd name="T17" fmla="*/ 2147483647 h 6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604">
                  <a:moveTo>
                    <a:pt x="1145" y="559"/>
                  </a:moveTo>
                  <a:cubicBezTo>
                    <a:pt x="1145" y="584"/>
                    <a:pt x="1124" y="604"/>
                    <a:pt x="1099" y="604"/>
                  </a:cubicBezTo>
                  <a:lnTo>
                    <a:pt x="45" y="604"/>
                  </a:lnTo>
                  <a:cubicBezTo>
                    <a:pt x="20" y="604"/>
                    <a:pt x="0" y="584"/>
                    <a:pt x="0" y="559"/>
                  </a:cubicBezTo>
                  <a:lnTo>
                    <a:pt x="0" y="45"/>
                  </a:lnTo>
                  <a:cubicBezTo>
                    <a:pt x="0" y="20"/>
                    <a:pt x="20" y="0"/>
                    <a:pt x="45" y="0"/>
                  </a:cubicBezTo>
                  <a:lnTo>
                    <a:pt x="1099" y="0"/>
                  </a:lnTo>
                  <a:cubicBezTo>
                    <a:pt x="1124" y="0"/>
                    <a:pt x="1145" y="20"/>
                    <a:pt x="1145" y="45"/>
                  </a:cubicBezTo>
                  <a:lnTo>
                    <a:pt x="1145" y="559"/>
                  </a:lnTo>
                  <a:close/>
                </a:path>
              </a:pathLst>
            </a:custGeom>
            <a:solidFill>
              <a:srgbClr val="5C7BA6"/>
            </a:solidFill>
            <a:ln>
              <a:noFill/>
            </a:ln>
          </p:spPr>
          <p:txBody>
            <a:bodyPr>
              <a:noAutofit/>
            </a:bodyPr>
            <a:lstStyle/>
            <a:p>
              <a:endParaRPr lang="en-GB" dirty="0"/>
            </a:p>
          </p:txBody>
        </p:sp>
        <p:sp>
          <p:nvSpPr>
            <p:cNvPr id="13" name="Freeform 180"/>
            <p:cNvSpPr>
              <a:spLocks/>
            </p:cNvSpPr>
            <p:nvPr/>
          </p:nvSpPr>
          <p:spPr bwMode="auto">
            <a:xfrm>
              <a:off x="2935288" y="2479675"/>
              <a:ext cx="1022350" cy="903288"/>
            </a:xfrm>
            <a:custGeom>
              <a:avLst/>
              <a:gdLst>
                <a:gd name="T0" fmla="*/ 2147483647 w 1144"/>
                <a:gd name="T1" fmla="*/ 2147483647 h 1012"/>
                <a:gd name="T2" fmla="*/ 2147483647 w 1144"/>
                <a:gd name="T3" fmla="*/ 2147483647 h 1012"/>
                <a:gd name="T4" fmla="*/ 2147483647 w 1144"/>
                <a:gd name="T5" fmla="*/ 2147483647 h 1012"/>
                <a:gd name="T6" fmla="*/ 0 w 1144"/>
                <a:gd name="T7" fmla="*/ 2147483647 h 1012"/>
                <a:gd name="T8" fmla="*/ 0 w 1144"/>
                <a:gd name="T9" fmla="*/ 2147483647 h 1012"/>
                <a:gd name="T10" fmla="*/ 2147483647 w 1144"/>
                <a:gd name="T11" fmla="*/ 0 h 1012"/>
                <a:gd name="T12" fmla="*/ 2147483647 w 1144"/>
                <a:gd name="T13" fmla="*/ 0 h 1012"/>
                <a:gd name="T14" fmla="*/ 2147483647 w 1144"/>
                <a:gd name="T15" fmla="*/ 2147483647 h 1012"/>
                <a:gd name="T16" fmla="*/ 2147483647 w 1144"/>
                <a:gd name="T17" fmla="*/ 2147483647 h 10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4" h="1012">
                  <a:moveTo>
                    <a:pt x="1144" y="967"/>
                  </a:moveTo>
                  <a:cubicBezTo>
                    <a:pt x="1144" y="992"/>
                    <a:pt x="1124" y="1012"/>
                    <a:pt x="1099" y="1012"/>
                  </a:cubicBezTo>
                  <a:lnTo>
                    <a:pt x="45" y="1012"/>
                  </a:lnTo>
                  <a:cubicBezTo>
                    <a:pt x="20" y="1012"/>
                    <a:pt x="0" y="992"/>
                    <a:pt x="0" y="967"/>
                  </a:cubicBezTo>
                  <a:lnTo>
                    <a:pt x="0" y="45"/>
                  </a:lnTo>
                  <a:cubicBezTo>
                    <a:pt x="0" y="20"/>
                    <a:pt x="20" y="0"/>
                    <a:pt x="45" y="0"/>
                  </a:cubicBezTo>
                  <a:lnTo>
                    <a:pt x="1099" y="0"/>
                  </a:lnTo>
                  <a:cubicBezTo>
                    <a:pt x="1124" y="0"/>
                    <a:pt x="1144" y="20"/>
                    <a:pt x="1144" y="45"/>
                  </a:cubicBezTo>
                  <a:lnTo>
                    <a:pt x="1144" y="967"/>
                  </a:lnTo>
                  <a:close/>
                </a:path>
              </a:pathLst>
            </a:custGeom>
            <a:solidFill>
              <a:srgbClr val="ED1941"/>
            </a:solidFill>
            <a:ln>
              <a:noFill/>
            </a:ln>
          </p:spPr>
          <p:txBody>
            <a:bodyPr>
              <a:noAutofit/>
            </a:bodyPr>
            <a:lstStyle/>
            <a:p>
              <a:endParaRPr lang="en-GB" dirty="0"/>
            </a:p>
          </p:txBody>
        </p:sp>
        <p:sp>
          <p:nvSpPr>
            <p:cNvPr id="14" name="Freeform 181"/>
            <p:cNvSpPr>
              <a:spLocks/>
            </p:cNvSpPr>
            <p:nvPr/>
          </p:nvSpPr>
          <p:spPr bwMode="auto">
            <a:xfrm>
              <a:off x="4254500" y="4989513"/>
              <a:ext cx="1022350" cy="904875"/>
            </a:xfrm>
            <a:custGeom>
              <a:avLst/>
              <a:gdLst>
                <a:gd name="T0" fmla="*/ 2147483647 w 1145"/>
                <a:gd name="T1" fmla="*/ 2147483647 h 1013"/>
                <a:gd name="T2" fmla="*/ 2147483647 w 1145"/>
                <a:gd name="T3" fmla="*/ 2147483647 h 1013"/>
                <a:gd name="T4" fmla="*/ 2147483647 w 1145"/>
                <a:gd name="T5" fmla="*/ 2147483647 h 1013"/>
                <a:gd name="T6" fmla="*/ 0 w 1145"/>
                <a:gd name="T7" fmla="*/ 2147483647 h 1013"/>
                <a:gd name="T8" fmla="*/ 0 w 1145"/>
                <a:gd name="T9" fmla="*/ 2147483647 h 1013"/>
                <a:gd name="T10" fmla="*/ 2147483647 w 1145"/>
                <a:gd name="T11" fmla="*/ 0 h 1013"/>
                <a:gd name="T12" fmla="*/ 2147483647 w 1145"/>
                <a:gd name="T13" fmla="*/ 0 h 1013"/>
                <a:gd name="T14" fmla="*/ 2147483647 w 1145"/>
                <a:gd name="T15" fmla="*/ 2147483647 h 1013"/>
                <a:gd name="T16" fmla="*/ 2147483647 w 1145"/>
                <a:gd name="T17" fmla="*/ 2147483647 h 10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3">
                  <a:moveTo>
                    <a:pt x="1145" y="967"/>
                  </a:moveTo>
                  <a:cubicBezTo>
                    <a:pt x="1145" y="992"/>
                    <a:pt x="1125" y="1013"/>
                    <a:pt x="1100" y="1013"/>
                  </a:cubicBezTo>
                  <a:lnTo>
                    <a:pt x="46" y="1013"/>
                  </a:lnTo>
                  <a:cubicBezTo>
                    <a:pt x="21" y="1013"/>
                    <a:pt x="0" y="992"/>
                    <a:pt x="0" y="967"/>
                  </a:cubicBezTo>
                  <a:lnTo>
                    <a:pt x="0" y="46"/>
                  </a:lnTo>
                  <a:cubicBezTo>
                    <a:pt x="0" y="20"/>
                    <a:pt x="21" y="0"/>
                    <a:pt x="46" y="0"/>
                  </a:cubicBezTo>
                  <a:lnTo>
                    <a:pt x="1100" y="0"/>
                  </a:lnTo>
                  <a:cubicBezTo>
                    <a:pt x="1125" y="0"/>
                    <a:pt x="1145" y="20"/>
                    <a:pt x="1145" y="46"/>
                  </a:cubicBezTo>
                  <a:lnTo>
                    <a:pt x="1145" y="967"/>
                  </a:lnTo>
                  <a:close/>
                </a:path>
              </a:pathLst>
            </a:custGeom>
            <a:solidFill>
              <a:srgbClr val="5C7BA6"/>
            </a:solidFill>
            <a:ln>
              <a:noFill/>
            </a:ln>
          </p:spPr>
          <p:txBody>
            <a:bodyPr>
              <a:noAutofit/>
            </a:bodyPr>
            <a:lstStyle/>
            <a:p>
              <a:endParaRPr lang="en-GB" dirty="0"/>
            </a:p>
          </p:txBody>
        </p:sp>
        <p:sp>
          <p:nvSpPr>
            <p:cNvPr id="15" name="Freeform 182"/>
            <p:cNvSpPr>
              <a:spLocks/>
            </p:cNvSpPr>
            <p:nvPr/>
          </p:nvSpPr>
          <p:spPr bwMode="auto">
            <a:xfrm>
              <a:off x="1636713" y="4989513"/>
              <a:ext cx="1022350" cy="904875"/>
            </a:xfrm>
            <a:custGeom>
              <a:avLst/>
              <a:gdLst>
                <a:gd name="T0" fmla="*/ 2147483647 w 1145"/>
                <a:gd name="T1" fmla="*/ 2147483647 h 1013"/>
                <a:gd name="T2" fmla="*/ 2147483647 w 1145"/>
                <a:gd name="T3" fmla="*/ 2147483647 h 1013"/>
                <a:gd name="T4" fmla="*/ 2147483647 w 1145"/>
                <a:gd name="T5" fmla="*/ 2147483647 h 1013"/>
                <a:gd name="T6" fmla="*/ 0 w 1145"/>
                <a:gd name="T7" fmla="*/ 2147483647 h 1013"/>
                <a:gd name="T8" fmla="*/ 0 w 1145"/>
                <a:gd name="T9" fmla="*/ 2147483647 h 1013"/>
                <a:gd name="T10" fmla="*/ 2147483647 w 1145"/>
                <a:gd name="T11" fmla="*/ 0 h 1013"/>
                <a:gd name="T12" fmla="*/ 2147483647 w 1145"/>
                <a:gd name="T13" fmla="*/ 0 h 1013"/>
                <a:gd name="T14" fmla="*/ 2147483647 w 1145"/>
                <a:gd name="T15" fmla="*/ 2147483647 h 1013"/>
                <a:gd name="T16" fmla="*/ 2147483647 w 1145"/>
                <a:gd name="T17" fmla="*/ 2147483647 h 10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3">
                  <a:moveTo>
                    <a:pt x="1145" y="967"/>
                  </a:moveTo>
                  <a:cubicBezTo>
                    <a:pt x="1145" y="992"/>
                    <a:pt x="1125" y="1013"/>
                    <a:pt x="1100" y="1013"/>
                  </a:cubicBezTo>
                  <a:lnTo>
                    <a:pt x="46" y="1013"/>
                  </a:lnTo>
                  <a:cubicBezTo>
                    <a:pt x="21" y="1013"/>
                    <a:pt x="0" y="992"/>
                    <a:pt x="0" y="967"/>
                  </a:cubicBezTo>
                  <a:lnTo>
                    <a:pt x="0" y="46"/>
                  </a:lnTo>
                  <a:cubicBezTo>
                    <a:pt x="0" y="20"/>
                    <a:pt x="21" y="0"/>
                    <a:pt x="46" y="0"/>
                  </a:cubicBezTo>
                  <a:lnTo>
                    <a:pt x="1100" y="0"/>
                  </a:lnTo>
                  <a:cubicBezTo>
                    <a:pt x="1125" y="0"/>
                    <a:pt x="1145" y="20"/>
                    <a:pt x="1145" y="46"/>
                  </a:cubicBezTo>
                  <a:lnTo>
                    <a:pt x="1145" y="967"/>
                  </a:lnTo>
                  <a:close/>
                </a:path>
              </a:pathLst>
            </a:custGeom>
            <a:solidFill>
              <a:srgbClr val="002654"/>
            </a:solidFill>
            <a:ln>
              <a:noFill/>
            </a:ln>
          </p:spPr>
          <p:txBody>
            <a:bodyPr>
              <a:noAutofit/>
            </a:bodyPr>
            <a:lstStyle/>
            <a:p>
              <a:endParaRPr lang="en-GB" dirty="0"/>
            </a:p>
          </p:txBody>
        </p:sp>
        <p:sp>
          <p:nvSpPr>
            <p:cNvPr id="16" name="Freeform 183"/>
            <p:cNvSpPr>
              <a:spLocks/>
            </p:cNvSpPr>
            <p:nvPr/>
          </p:nvSpPr>
          <p:spPr bwMode="auto">
            <a:xfrm>
              <a:off x="6450013" y="4989513"/>
              <a:ext cx="1023937" cy="904875"/>
            </a:xfrm>
            <a:custGeom>
              <a:avLst/>
              <a:gdLst>
                <a:gd name="T0" fmla="*/ 2147483647 w 1145"/>
                <a:gd name="T1" fmla="*/ 2147483647 h 1013"/>
                <a:gd name="T2" fmla="*/ 2147483647 w 1145"/>
                <a:gd name="T3" fmla="*/ 2147483647 h 1013"/>
                <a:gd name="T4" fmla="*/ 2147483647 w 1145"/>
                <a:gd name="T5" fmla="*/ 2147483647 h 1013"/>
                <a:gd name="T6" fmla="*/ 0 w 1145"/>
                <a:gd name="T7" fmla="*/ 2147483647 h 1013"/>
                <a:gd name="T8" fmla="*/ 0 w 1145"/>
                <a:gd name="T9" fmla="*/ 2147483647 h 1013"/>
                <a:gd name="T10" fmla="*/ 2147483647 w 1145"/>
                <a:gd name="T11" fmla="*/ 0 h 1013"/>
                <a:gd name="T12" fmla="*/ 2147483647 w 1145"/>
                <a:gd name="T13" fmla="*/ 0 h 1013"/>
                <a:gd name="T14" fmla="*/ 2147483647 w 1145"/>
                <a:gd name="T15" fmla="*/ 2147483647 h 1013"/>
                <a:gd name="T16" fmla="*/ 2147483647 w 1145"/>
                <a:gd name="T17" fmla="*/ 2147483647 h 10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5" h="1013">
                  <a:moveTo>
                    <a:pt x="1145" y="967"/>
                  </a:moveTo>
                  <a:cubicBezTo>
                    <a:pt x="1145" y="992"/>
                    <a:pt x="1124" y="1013"/>
                    <a:pt x="1099" y="1013"/>
                  </a:cubicBezTo>
                  <a:lnTo>
                    <a:pt x="45" y="1013"/>
                  </a:lnTo>
                  <a:cubicBezTo>
                    <a:pt x="20" y="1013"/>
                    <a:pt x="0" y="992"/>
                    <a:pt x="0" y="967"/>
                  </a:cubicBezTo>
                  <a:lnTo>
                    <a:pt x="0" y="46"/>
                  </a:lnTo>
                  <a:cubicBezTo>
                    <a:pt x="0" y="20"/>
                    <a:pt x="20" y="0"/>
                    <a:pt x="45" y="0"/>
                  </a:cubicBezTo>
                  <a:lnTo>
                    <a:pt x="1099" y="0"/>
                  </a:lnTo>
                  <a:cubicBezTo>
                    <a:pt x="1124" y="0"/>
                    <a:pt x="1145" y="20"/>
                    <a:pt x="1145" y="46"/>
                  </a:cubicBezTo>
                  <a:lnTo>
                    <a:pt x="1145" y="967"/>
                  </a:lnTo>
                  <a:close/>
                </a:path>
              </a:pathLst>
            </a:custGeom>
            <a:solidFill>
              <a:srgbClr val="002654"/>
            </a:solidFill>
            <a:ln>
              <a:noFill/>
            </a:ln>
          </p:spPr>
          <p:txBody>
            <a:bodyPr>
              <a:noAutofit/>
            </a:bodyPr>
            <a:lstStyle/>
            <a:p>
              <a:endParaRPr lang="en-GB" dirty="0"/>
            </a:p>
          </p:txBody>
        </p:sp>
        <p:sp>
          <p:nvSpPr>
            <p:cNvPr id="17" name="Freeform 184"/>
            <p:cNvSpPr>
              <a:spLocks/>
            </p:cNvSpPr>
            <p:nvPr/>
          </p:nvSpPr>
          <p:spPr bwMode="auto">
            <a:xfrm>
              <a:off x="5556250" y="2108200"/>
              <a:ext cx="1917700" cy="1644650"/>
            </a:xfrm>
            <a:custGeom>
              <a:avLst/>
              <a:gdLst>
                <a:gd name="T0" fmla="*/ 2147483647 w 2147"/>
                <a:gd name="T1" fmla="*/ 2147483647 h 1842"/>
                <a:gd name="T2" fmla="*/ 2147483647 w 2147"/>
                <a:gd name="T3" fmla="*/ 2147483647 h 1842"/>
                <a:gd name="T4" fmla="*/ 2147483647 w 2147"/>
                <a:gd name="T5" fmla="*/ 2147483647 h 1842"/>
                <a:gd name="T6" fmla="*/ 0 w 2147"/>
                <a:gd name="T7" fmla="*/ 2147483647 h 1842"/>
                <a:gd name="T8" fmla="*/ 0 w 2147"/>
                <a:gd name="T9" fmla="*/ 2147483647 h 1842"/>
                <a:gd name="T10" fmla="*/ 2147483647 w 2147"/>
                <a:gd name="T11" fmla="*/ 0 h 1842"/>
                <a:gd name="T12" fmla="*/ 2147483647 w 2147"/>
                <a:gd name="T13" fmla="*/ 0 h 1842"/>
                <a:gd name="T14" fmla="*/ 2147483647 w 2147"/>
                <a:gd name="T15" fmla="*/ 2147483647 h 1842"/>
                <a:gd name="T16" fmla="*/ 2147483647 w 2147"/>
                <a:gd name="T17" fmla="*/ 2147483647 h 1842"/>
                <a:gd name="T18" fmla="*/ 2147483647 w 2147"/>
                <a:gd name="T19" fmla="*/ 2147483647 h 18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47" h="1842">
                  <a:moveTo>
                    <a:pt x="2147" y="1797"/>
                  </a:moveTo>
                  <a:cubicBezTo>
                    <a:pt x="2147" y="1822"/>
                    <a:pt x="2126" y="1842"/>
                    <a:pt x="2101" y="1842"/>
                  </a:cubicBezTo>
                  <a:lnTo>
                    <a:pt x="46" y="1842"/>
                  </a:lnTo>
                  <a:cubicBezTo>
                    <a:pt x="21" y="1842"/>
                    <a:pt x="0" y="1822"/>
                    <a:pt x="0" y="1797"/>
                  </a:cubicBezTo>
                  <a:lnTo>
                    <a:pt x="0" y="45"/>
                  </a:lnTo>
                  <a:cubicBezTo>
                    <a:pt x="0" y="20"/>
                    <a:pt x="21" y="0"/>
                    <a:pt x="46" y="0"/>
                  </a:cubicBezTo>
                  <a:lnTo>
                    <a:pt x="2101" y="0"/>
                  </a:lnTo>
                  <a:cubicBezTo>
                    <a:pt x="2126" y="0"/>
                    <a:pt x="2147" y="20"/>
                    <a:pt x="2147" y="45"/>
                  </a:cubicBezTo>
                  <a:lnTo>
                    <a:pt x="2147" y="1797"/>
                  </a:lnTo>
                  <a:close/>
                </a:path>
              </a:pathLst>
            </a:custGeom>
            <a:solidFill>
              <a:srgbClr val="002654"/>
            </a:solidFill>
            <a:ln>
              <a:noFill/>
            </a:ln>
          </p:spPr>
          <p:txBody>
            <a:bodyPr>
              <a:noAutofit/>
            </a:bodyPr>
            <a:lstStyle/>
            <a:p>
              <a:endParaRPr lang="en-GB" dirty="0"/>
            </a:p>
          </p:txBody>
        </p:sp>
        <p:sp>
          <p:nvSpPr>
            <p:cNvPr id="18" name="Line 185"/>
            <p:cNvSpPr>
              <a:spLocks noChangeShapeType="1"/>
            </p:cNvSpPr>
            <p:nvPr/>
          </p:nvSpPr>
          <p:spPr bwMode="auto">
            <a:xfrm flipV="1">
              <a:off x="1974850"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 name="Line 186"/>
            <p:cNvSpPr>
              <a:spLocks noChangeShapeType="1"/>
            </p:cNvSpPr>
            <p:nvPr/>
          </p:nvSpPr>
          <p:spPr bwMode="auto">
            <a:xfrm flipV="1">
              <a:off x="1936750"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0" name="Line 187"/>
            <p:cNvSpPr>
              <a:spLocks noChangeShapeType="1"/>
            </p:cNvSpPr>
            <p:nvPr/>
          </p:nvSpPr>
          <p:spPr bwMode="auto">
            <a:xfrm flipV="1">
              <a:off x="2012950"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1" name="Line 188"/>
            <p:cNvSpPr>
              <a:spLocks noChangeShapeType="1"/>
            </p:cNvSpPr>
            <p:nvPr/>
          </p:nvSpPr>
          <p:spPr bwMode="auto">
            <a:xfrm flipV="1">
              <a:off x="2051050"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2" name="Line 189"/>
            <p:cNvSpPr>
              <a:spLocks noChangeShapeType="1"/>
            </p:cNvSpPr>
            <p:nvPr/>
          </p:nvSpPr>
          <p:spPr bwMode="auto">
            <a:xfrm flipV="1">
              <a:off x="2166938"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3" name="Line 190"/>
            <p:cNvSpPr>
              <a:spLocks noChangeShapeType="1"/>
            </p:cNvSpPr>
            <p:nvPr/>
          </p:nvSpPr>
          <p:spPr bwMode="auto">
            <a:xfrm flipV="1">
              <a:off x="2089150"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4" name="Line 191"/>
            <p:cNvSpPr>
              <a:spLocks noChangeShapeType="1"/>
            </p:cNvSpPr>
            <p:nvPr/>
          </p:nvSpPr>
          <p:spPr bwMode="auto">
            <a:xfrm flipV="1">
              <a:off x="21288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5" name="Line 192"/>
            <p:cNvSpPr>
              <a:spLocks noChangeShapeType="1"/>
            </p:cNvSpPr>
            <p:nvPr/>
          </p:nvSpPr>
          <p:spPr bwMode="auto">
            <a:xfrm flipV="1">
              <a:off x="22050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6" name="Line 193"/>
            <p:cNvSpPr>
              <a:spLocks noChangeShapeType="1"/>
            </p:cNvSpPr>
            <p:nvPr/>
          </p:nvSpPr>
          <p:spPr bwMode="auto">
            <a:xfrm flipV="1">
              <a:off x="2243138"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7" name="Line 194"/>
            <p:cNvSpPr>
              <a:spLocks noChangeShapeType="1"/>
            </p:cNvSpPr>
            <p:nvPr/>
          </p:nvSpPr>
          <p:spPr bwMode="auto">
            <a:xfrm flipV="1">
              <a:off x="2320925"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8" name="Line 195"/>
            <p:cNvSpPr>
              <a:spLocks noChangeShapeType="1"/>
            </p:cNvSpPr>
            <p:nvPr/>
          </p:nvSpPr>
          <p:spPr bwMode="auto">
            <a:xfrm flipV="1">
              <a:off x="22812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29" name="Line 196"/>
            <p:cNvSpPr>
              <a:spLocks noChangeShapeType="1"/>
            </p:cNvSpPr>
            <p:nvPr/>
          </p:nvSpPr>
          <p:spPr bwMode="auto">
            <a:xfrm flipV="1">
              <a:off x="2359025"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0" name="Freeform 197"/>
            <p:cNvSpPr>
              <a:spLocks/>
            </p:cNvSpPr>
            <p:nvPr/>
          </p:nvSpPr>
          <p:spPr bwMode="auto">
            <a:xfrm>
              <a:off x="4621213" y="2833688"/>
              <a:ext cx="288925" cy="347662"/>
            </a:xfrm>
            <a:custGeom>
              <a:avLst/>
              <a:gdLst>
                <a:gd name="T0" fmla="*/ 2147483647 w 182"/>
                <a:gd name="T1" fmla="*/ 2147483647 h 219"/>
                <a:gd name="T2" fmla="*/ 0 w 182"/>
                <a:gd name="T3" fmla="*/ 0 h 219"/>
                <a:gd name="T4" fmla="*/ 0 w 182"/>
                <a:gd name="T5" fmla="*/ 2147483647 h 219"/>
                <a:gd name="T6" fmla="*/ 2147483647 w 182"/>
                <a:gd name="T7" fmla="*/ 2147483647 h 2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2" h="219">
                  <a:moveTo>
                    <a:pt x="182" y="110"/>
                  </a:moveTo>
                  <a:lnTo>
                    <a:pt x="0" y="0"/>
                  </a:lnTo>
                  <a:lnTo>
                    <a:pt x="0" y="219"/>
                  </a:lnTo>
                  <a:lnTo>
                    <a:pt x="182" y="110"/>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1" name="Rectangle 198"/>
            <p:cNvSpPr>
              <a:spLocks noChangeArrowheads="1"/>
            </p:cNvSpPr>
            <p:nvPr/>
          </p:nvSpPr>
          <p:spPr bwMode="auto">
            <a:xfrm>
              <a:off x="4651375" y="5710238"/>
              <a:ext cx="230188" cy="77787"/>
            </a:xfrm>
            <a:prstGeom prst="rect">
              <a:avLst/>
            </a:prstGeom>
            <a:noFill/>
            <a:ln w="14288">
              <a:solidFill>
                <a:schemeClr val="bg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32" name="Freeform 199"/>
            <p:cNvSpPr>
              <a:spLocks/>
            </p:cNvSpPr>
            <p:nvPr/>
          </p:nvSpPr>
          <p:spPr bwMode="auto">
            <a:xfrm>
              <a:off x="5997575" y="2568575"/>
              <a:ext cx="115888" cy="106363"/>
            </a:xfrm>
            <a:custGeom>
              <a:avLst/>
              <a:gdLst>
                <a:gd name="T0" fmla="*/ 2147483647 w 73"/>
                <a:gd name="T1" fmla="*/ 2147483647 h 67"/>
                <a:gd name="T2" fmla="*/ 2147483647 w 73"/>
                <a:gd name="T3" fmla="*/ 0 h 67"/>
                <a:gd name="T4" fmla="*/ 0 w 73"/>
                <a:gd name="T5" fmla="*/ 2147483647 h 67"/>
                <a:gd name="T6" fmla="*/ 2147483647 w 73"/>
                <a:gd name="T7" fmla="*/ 2147483647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3" h="67">
                  <a:moveTo>
                    <a:pt x="73" y="67"/>
                  </a:moveTo>
                  <a:lnTo>
                    <a:pt x="36" y="0"/>
                  </a:lnTo>
                  <a:lnTo>
                    <a:pt x="0" y="67"/>
                  </a:lnTo>
                  <a:lnTo>
                    <a:pt x="73" y="67"/>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33" name="Line 200"/>
            <p:cNvSpPr>
              <a:spLocks noChangeShapeType="1"/>
            </p:cNvSpPr>
            <p:nvPr/>
          </p:nvSpPr>
          <p:spPr bwMode="auto">
            <a:xfrm flipH="1">
              <a:off x="5988050" y="2559050"/>
              <a:ext cx="133350"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4" name="Line 201"/>
            <p:cNvSpPr>
              <a:spLocks noChangeShapeType="1"/>
            </p:cNvSpPr>
            <p:nvPr/>
          </p:nvSpPr>
          <p:spPr bwMode="auto">
            <a:xfrm flipH="1">
              <a:off x="1820863" y="5573713"/>
              <a:ext cx="115887"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5" name="Line 202"/>
            <p:cNvSpPr>
              <a:spLocks noChangeShapeType="1"/>
            </p:cNvSpPr>
            <p:nvPr/>
          </p:nvSpPr>
          <p:spPr bwMode="auto">
            <a:xfrm flipH="1">
              <a:off x="2359025" y="5573713"/>
              <a:ext cx="11588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6" name="Line 203"/>
            <p:cNvSpPr>
              <a:spLocks noChangeShapeType="1"/>
            </p:cNvSpPr>
            <p:nvPr/>
          </p:nvSpPr>
          <p:spPr bwMode="auto">
            <a:xfrm flipV="1">
              <a:off x="67897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7" name="Line 204"/>
            <p:cNvSpPr>
              <a:spLocks noChangeShapeType="1"/>
            </p:cNvSpPr>
            <p:nvPr/>
          </p:nvSpPr>
          <p:spPr bwMode="auto">
            <a:xfrm flipV="1">
              <a:off x="6750050"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8" name="Line 205"/>
            <p:cNvSpPr>
              <a:spLocks noChangeShapeType="1"/>
            </p:cNvSpPr>
            <p:nvPr/>
          </p:nvSpPr>
          <p:spPr bwMode="auto">
            <a:xfrm flipV="1">
              <a:off x="6827838"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39" name="Line 206"/>
            <p:cNvSpPr>
              <a:spLocks noChangeShapeType="1"/>
            </p:cNvSpPr>
            <p:nvPr/>
          </p:nvSpPr>
          <p:spPr bwMode="auto">
            <a:xfrm flipV="1">
              <a:off x="6865938"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0" name="Line 207"/>
            <p:cNvSpPr>
              <a:spLocks noChangeShapeType="1"/>
            </p:cNvSpPr>
            <p:nvPr/>
          </p:nvSpPr>
          <p:spPr bwMode="auto">
            <a:xfrm flipV="1">
              <a:off x="6981825"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1" name="Line 208"/>
            <p:cNvSpPr>
              <a:spLocks noChangeShapeType="1"/>
            </p:cNvSpPr>
            <p:nvPr/>
          </p:nvSpPr>
          <p:spPr bwMode="auto">
            <a:xfrm flipV="1">
              <a:off x="6904038"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2" name="Line 209"/>
            <p:cNvSpPr>
              <a:spLocks noChangeShapeType="1"/>
            </p:cNvSpPr>
            <p:nvPr/>
          </p:nvSpPr>
          <p:spPr bwMode="auto">
            <a:xfrm flipV="1">
              <a:off x="6943725"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3" name="Line 210"/>
            <p:cNvSpPr>
              <a:spLocks noChangeShapeType="1"/>
            </p:cNvSpPr>
            <p:nvPr/>
          </p:nvSpPr>
          <p:spPr bwMode="auto">
            <a:xfrm flipV="1">
              <a:off x="7019925"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4" name="Line 211"/>
            <p:cNvSpPr>
              <a:spLocks noChangeShapeType="1"/>
            </p:cNvSpPr>
            <p:nvPr/>
          </p:nvSpPr>
          <p:spPr bwMode="auto">
            <a:xfrm flipV="1">
              <a:off x="7058025"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5" name="Line 212"/>
            <p:cNvSpPr>
              <a:spLocks noChangeShapeType="1"/>
            </p:cNvSpPr>
            <p:nvPr/>
          </p:nvSpPr>
          <p:spPr bwMode="auto">
            <a:xfrm flipV="1">
              <a:off x="7135813" y="5459413"/>
              <a:ext cx="0" cy="2301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6" name="Line 213"/>
            <p:cNvSpPr>
              <a:spLocks noChangeShapeType="1"/>
            </p:cNvSpPr>
            <p:nvPr/>
          </p:nvSpPr>
          <p:spPr bwMode="auto">
            <a:xfrm flipV="1">
              <a:off x="7096125"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7" name="Line 214"/>
            <p:cNvSpPr>
              <a:spLocks noChangeShapeType="1"/>
            </p:cNvSpPr>
            <p:nvPr/>
          </p:nvSpPr>
          <p:spPr bwMode="auto">
            <a:xfrm flipV="1">
              <a:off x="7173913" y="5516563"/>
              <a:ext cx="0" cy="11588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8" name="Line 215"/>
            <p:cNvSpPr>
              <a:spLocks noChangeShapeType="1"/>
            </p:cNvSpPr>
            <p:nvPr/>
          </p:nvSpPr>
          <p:spPr bwMode="auto">
            <a:xfrm flipH="1">
              <a:off x="6634163" y="5573713"/>
              <a:ext cx="115887"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49" name="Line 216"/>
            <p:cNvSpPr>
              <a:spLocks noChangeShapeType="1"/>
            </p:cNvSpPr>
            <p:nvPr/>
          </p:nvSpPr>
          <p:spPr bwMode="auto">
            <a:xfrm flipH="1">
              <a:off x="7173913" y="5573713"/>
              <a:ext cx="11430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0" name="Line 217"/>
            <p:cNvSpPr>
              <a:spLocks noChangeShapeType="1"/>
            </p:cNvSpPr>
            <p:nvPr/>
          </p:nvSpPr>
          <p:spPr bwMode="auto">
            <a:xfrm flipH="1">
              <a:off x="4910138" y="3008313"/>
              <a:ext cx="115887"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1" name="Line 218"/>
            <p:cNvSpPr>
              <a:spLocks noChangeShapeType="1"/>
            </p:cNvSpPr>
            <p:nvPr/>
          </p:nvSpPr>
          <p:spPr bwMode="auto">
            <a:xfrm flipH="1">
              <a:off x="4506913" y="3008313"/>
              <a:ext cx="11430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52" name="Freeform 219"/>
            <p:cNvSpPr>
              <a:spLocks/>
            </p:cNvSpPr>
            <p:nvPr/>
          </p:nvSpPr>
          <p:spPr bwMode="auto">
            <a:xfrm>
              <a:off x="4795838" y="4362450"/>
              <a:ext cx="28575" cy="57150"/>
            </a:xfrm>
            <a:custGeom>
              <a:avLst/>
              <a:gdLst>
                <a:gd name="T0" fmla="*/ 2147483647 w 18"/>
                <a:gd name="T1" fmla="*/ 0 h 36"/>
                <a:gd name="T2" fmla="*/ 0 w 18"/>
                <a:gd name="T3" fmla="*/ 2147483647 h 36"/>
                <a:gd name="T4" fmla="*/ 2147483647 w 18"/>
                <a:gd name="T5" fmla="*/ 2147483647 h 36"/>
                <a:gd name="T6" fmla="*/ 0 60000 65536"/>
                <a:gd name="T7" fmla="*/ 0 60000 65536"/>
                <a:gd name="T8" fmla="*/ 0 60000 65536"/>
              </a:gdLst>
              <a:ahLst/>
              <a:cxnLst>
                <a:cxn ang="T6">
                  <a:pos x="T0" y="T1"/>
                </a:cxn>
                <a:cxn ang="T7">
                  <a:pos x="T2" y="T3"/>
                </a:cxn>
                <a:cxn ang="T8">
                  <a:pos x="T4" y="T5"/>
                </a:cxn>
              </a:cxnLst>
              <a:rect l="0" t="0" r="r" b="b"/>
              <a:pathLst>
                <a:path w="18" h="36">
                  <a:moveTo>
                    <a:pt x="18" y="0"/>
                  </a:moveTo>
                  <a:cubicBezTo>
                    <a:pt x="7" y="0"/>
                    <a:pt x="0" y="8"/>
                    <a:pt x="0" y="18"/>
                  </a:cubicBezTo>
                  <a:cubicBezTo>
                    <a:pt x="0" y="28"/>
                    <a:pt x="7" y="36"/>
                    <a:pt x="18" y="36"/>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3" name="Freeform 220"/>
            <p:cNvSpPr>
              <a:spLocks/>
            </p:cNvSpPr>
            <p:nvPr/>
          </p:nvSpPr>
          <p:spPr bwMode="auto">
            <a:xfrm>
              <a:off x="4708525" y="4362450"/>
              <a:ext cx="28575" cy="57150"/>
            </a:xfrm>
            <a:custGeom>
              <a:avLst/>
              <a:gdLst>
                <a:gd name="T0" fmla="*/ 0 w 18"/>
                <a:gd name="T1" fmla="*/ 0 h 36"/>
                <a:gd name="T2" fmla="*/ 2147483647 w 18"/>
                <a:gd name="T3" fmla="*/ 2147483647 h 36"/>
                <a:gd name="T4" fmla="*/ 0 w 18"/>
                <a:gd name="T5" fmla="*/ 2147483647 h 36"/>
                <a:gd name="T6" fmla="*/ 0 60000 65536"/>
                <a:gd name="T7" fmla="*/ 0 60000 65536"/>
                <a:gd name="T8" fmla="*/ 0 60000 65536"/>
              </a:gdLst>
              <a:ahLst/>
              <a:cxnLst>
                <a:cxn ang="T6">
                  <a:pos x="T0" y="T1"/>
                </a:cxn>
                <a:cxn ang="T7">
                  <a:pos x="T2" y="T3"/>
                </a:cxn>
                <a:cxn ang="T8">
                  <a:pos x="T4" y="T5"/>
                </a:cxn>
              </a:cxnLst>
              <a:rect l="0" t="0" r="r" b="b"/>
              <a:pathLst>
                <a:path w="18" h="36">
                  <a:moveTo>
                    <a:pt x="0" y="0"/>
                  </a:moveTo>
                  <a:cubicBezTo>
                    <a:pt x="10" y="0"/>
                    <a:pt x="18" y="8"/>
                    <a:pt x="18" y="18"/>
                  </a:cubicBezTo>
                  <a:cubicBezTo>
                    <a:pt x="18" y="28"/>
                    <a:pt x="10" y="36"/>
                    <a:pt x="0" y="36"/>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4" name="Freeform 221"/>
            <p:cNvSpPr>
              <a:spLocks/>
            </p:cNvSpPr>
            <p:nvPr/>
          </p:nvSpPr>
          <p:spPr bwMode="auto">
            <a:xfrm>
              <a:off x="4795838" y="4246563"/>
              <a:ext cx="104775" cy="57150"/>
            </a:xfrm>
            <a:custGeom>
              <a:avLst/>
              <a:gdLst>
                <a:gd name="T0" fmla="*/ 2147483647 w 118"/>
                <a:gd name="T1" fmla="*/ 0 h 64"/>
                <a:gd name="T2" fmla="*/ 2147483647 w 118"/>
                <a:gd name="T3" fmla="*/ 0 h 64"/>
                <a:gd name="T4" fmla="*/ 0 w 118"/>
                <a:gd name="T5" fmla="*/ 2147483647 h 64"/>
                <a:gd name="T6" fmla="*/ 2147483647 w 118"/>
                <a:gd name="T7" fmla="*/ 214748364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8" h="64">
                  <a:moveTo>
                    <a:pt x="118" y="0"/>
                  </a:moveTo>
                  <a:lnTo>
                    <a:pt x="32" y="0"/>
                  </a:lnTo>
                  <a:cubicBezTo>
                    <a:pt x="14" y="0"/>
                    <a:pt x="0" y="14"/>
                    <a:pt x="0" y="32"/>
                  </a:cubicBezTo>
                  <a:cubicBezTo>
                    <a:pt x="0" y="50"/>
                    <a:pt x="14" y="64"/>
                    <a:pt x="32" y="64"/>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5" name="Freeform 222"/>
            <p:cNvSpPr>
              <a:spLocks/>
            </p:cNvSpPr>
            <p:nvPr/>
          </p:nvSpPr>
          <p:spPr bwMode="auto">
            <a:xfrm>
              <a:off x="4632325" y="4246563"/>
              <a:ext cx="104775" cy="57150"/>
            </a:xfrm>
            <a:custGeom>
              <a:avLst/>
              <a:gdLst>
                <a:gd name="T0" fmla="*/ 0 w 118"/>
                <a:gd name="T1" fmla="*/ 0 h 64"/>
                <a:gd name="T2" fmla="*/ 2147483647 w 118"/>
                <a:gd name="T3" fmla="*/ 0 h 64"/>
                <a:gd name="T4" fmla="*/ 2147483647 w 118"/>
                <a:gd name="T5" fmla="*/ 2147483647 h 64"/>
                <a:gd name="T6" fmla="*/ 2147483647 w 118"/>
                <a:gd name="T7" fmla="*/ 214748364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8" h="64">
                  <a:moveTo>
                    <a:pt x="0" y="0"/>
                  </a:moveTo>
                  <a:lnTo>
                    <a:pt x="86" y="0"/>
                  </a:lnTo>
                  <a:cubicBezTo>
                    <a:pt x="104" y="0"/>
                    <a:pt x="118" y="14"/>
                    <a:pt x="118" y="32"/>
                  </a:cubicBezTo>
                  <a:cubicBezTo>
                    <a:pt x="118" y="50"/>
                    <a:pt x="104" y="64"/>
                    <a:pt x="86" y="64"/>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6" name="Freeform 223"/>
            <p:cNvSpPr>
              <a:spLocks/>
            </p:cNvSpPr>
            <p:nvPr/>
          </p:nvSpPr>
          <p:spPr bwMode="auto">
            <a:xfrm>
              <a:off x="4795838" y="4303713"/>
              <a:ext cx="28575" cy="58737"/>
            </a:xfrm>
            <a:custGeom>
              <a:avLst/>
              <a:gdLst>
                <a:gd name="T0" fmla="*/ 2147483647 w 18"/>
                <a:gd name="T1" fmla="*/ 0 h 37"/>
                <a:gd name="T2" fmla="*/ 0 w 18"/>
                <a:gd name="T3" fmla="*/ 2147483647 h 37"/>
                <a:gd name="T4" fmla="*/ 2147483647 w 18"/>
                <a:gd name="T5" fmla="*/ 2147483647 h 37"/>
                <a:gd name="T6" fmla="*/ 0 60000 65536"/>
                <a:gd name="T7" fmla="*/ 0 60000 65536"/>
                <a:gd name="T8" fmla="*/ 0 60000 65536"/>
              </a:gdLst>
              <a:ahLst/>
              <a:cxnLst>
                <a:cxn ang="T6">
                  <a:pos x="T0" y="T1"/>
                </a:cxn>
                <a:cxn ang="T7">
                  <a:pos x="T2" y="T3"/>
                </a:cxn>
                <a:cxn ang="T8">
                  <a:pos x="T4" y="T5"/>
                </a:cxn>
              </a:cxnLst>
              <a:rect l="0" t="0" r="r" b="b"/>
              <a:pathLst>
                <a:path w="18" h="37">
                  <a:moveTo>
                    <a:pt x="18" y="0"/>
                  </a:moveTo>
                  <a:cubicBezTo>
                    <a:pt x="7" y="0"/>
                    <a:pt x="0" y="8"/>
                    <a:pt x="0" y="19"/>
                  </a:cubicBezTo>
                  <a:cubicBezTo>
                    <a:pt x="0" y="29"/>
                    <a:pt x="7" y="37"/>
                    <a:pt x="18" y="37"/>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7" name="Freeform 224"/>
            <p:cNvSpPr>
              <a:spLocks/>
            </p:cNvSpPr>
            <p:nvPr/>
          </p:nvSpPr>
          <p:spPr bwMode="auto">
            <a:xfrm>
              <a:off x="4708525" y="4303713"/>
              <a:ext cx="28575" cy="58737"/>
            </a:xfrm>
            <a:custGeom>
              <a:avLst/>
              <a:gdLst>
                <a:gd name="T0" fmla="*/ 0 w 18"/>
                <a:gd name="T1" fmla="*/ 0 h 37"/>
                <a:gd name="T2" fmla="*/ 2147483647 w 18"/>
                <a:gd name="T3" fmla="*/ 2147483647 h 37"/>
                <a:gd name="T4" fmla="*/ 0 w 18"/>
                <a:gd name="T5" fmla="*/ 2147483647 h 37"/>
                <a:gd name="T6" fmla="*/ 0 60000 65536"/>
                <a:gd name="T7" fmla="*/ 0 60000 65536"/>
                <a:gd name="T8" fmla="*/ 0 60000 65536"/>
              </a:gdLst>
              <a:ahLst/>
              <a:cxnLst>
                <a:cxn ang="T6">
                  <a:pos x="T0" y="T1"/>
                </a:cxn>
                <a:cxn ang="T7">
                  <a:pos x="T2" y="T3"/>
                </a:cxn>
                <a:cxn ang="T8">
                  <a:pos x="T4" y="T5"/>
                </a:cxn>
              </a:cxnLst>
              <a:rect l="0" t="0" r="r" b="b"/>
              <a:pathLst>
                <a:path w="18" h="37">
                  <a:moveTo>
                    <a:pt x="0" y="0"/>
                  </a:moveTo>
                  <a:cubicBezTo>
                    <a:pt x="10" y="0"/>
                    <a:pt x="18" y="8"/>
                    <a:pt x="18" y="19"/>
                  </a:cubicBezTo>
                  <a:cubicBezTo>
                    <a:pt x="18" y="29"/>
                    <a:pt x="10" y="37"/>
                    <a:pt x="0" y="37"/>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8" name="Freeform 225"/>
            <p:cNvSpPr>
              <a:spLocks/>
            </p:cNvSpPr>
            <p:nvPr/>
          </p:nvSpPr>
          <p:spPr bwMode="auto">
            <a:xfrm>
              <a:off x="4795838" y="4419600"/>
              <a:ext cx="104775" cy="57150"/>
            </a:xfrm>
            <a:custGeom>
              <a:avLst/>
              <a:gdLst>
                <a:gd name="T0" fmla="*/ 2147483647 w 118"/>
                <a:gd name="T1" fmla="*/ 0 h 64"/>
                <a:gd name="T2" fmla="*/ 0 w 118"/>
                <a:gd name="T3" fmla="*/ 2147483647 h 64"/>
                <a:gd name="T4" fmla="*/ 2147483647 w 118"/>
                <a:gd name="T5" fmla="*/ 2147483647 h 64"/>
                <a:gd name="T6" fmla="*/ 2147483647 w 118"/>
                <a:gd name="T7" fmla="*/ 214748364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8" h="64">
                  <a:moveTo>
                    <a:pt x="32" y="0"/>
                  </a:moveTo>
                  <a:cubicBezTo>
                    <a:pt x="14" y="0"/>
                    <a:pt x="0" y="14"/>
                    <a:pt x="0" y="32"/>
                  </a:cubicBezTo>
                  <a:cubicBezTo>
                    <a:pt x="0" y="50"/>
                    <a:pt x="14" y="64"/>
                    <a:pt x="32" y="64"/>
                  </a:cubicBezTo>
                  <a:lnTo>
                    <a:pt x="118" y="64"/>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59" name="Freeform 226"/>
            <p:cNvSpPr>
              <a:spLocks/>
            </p:cNvSpPr>
            <p:nvPr/>
          </p:nvSpPr>
          <p:spPr bwMode="auto">
            <a:xfrm>
              <a:off x="4632325" y="4419600"/>
              <a:ext cx="104775" cy="57150"/>
            </a:xfrm>
            <a:custGeom>
              <a:avLst/>
              <a:gdLst>
                <a:gd name="T0" fmla="*/ 2147483647 w 118"/>
                <a:gd name="T1" fmla="*/ 0 h 64"/>
                <a:gd name="T2" fmla="*/ 2147483647 w 118"/>
                <a:gd name="T3" fmla="*/ 2147483647 h 64"/>
                <a:gd name="T4" fmla="*/ 2147483647 w 118"/>
                <a:gd name="T5" fmla="*/ 2147483647 h 64"/>
                <a:gd name="T6" fmla="*/ 0 w 118"/>
                <a:gd name="T7" fmla="*/ 214748364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8" h="64">
                  <a:moveTo>
                    <a:pt x="86" y="0"/>
                  </a:moveTo>
                  <a:cubicBezTo>
                    <a:pt x="104" y="0"/>
                    <a:pt x="118" y="14"/>
                    <a:pt x="118" y="32"/>
                  </a:cubicBezTo>
                  <a:cubicBezTo>
                    <a:pt x="118" y="50"/>
                    <a:pt x="104" y="64"/>
                    <a:pt x="86" y="64"/>
                  </a:cubicBezTo>
                  <a:lnTo>
                    <a:pt x="0" y="64"/>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0" name="Line 227"/>
            <p:cNvSpPr>
              <a:spLocks noChangeShapeType="1"/>
            </p:cNvSpPr>
            <p:nvPr/>
          </p:nvSpPr>
          <p:spPr bwMode="auto">
            <a:xfrm>
              <a:off x="4767263" y="4246563"/>
              <a:ext cx="0" cy="230187"/>
            </a:xfrm>
            <a:prstGeom prst="line">
              <a:avLst/>
            </a:prstGeom>
            <a:noFill/>
            <a:ln w="7938">
              <a:solidFill>
                <a:schemeClr val="accent1">
                  <a:lumMod val="60000"/>
                  <a:lumOff val="40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1" name="Freeform 228"/>
            <p:cNvSpPr>
              <a:spLocks/>
            </p:cNvSpPr>
            <p:nvPr/>
          </p:nvSpPr>
          <p:spPr bwMode="auto">
            <a:xfrm>
              <a:off x="4632325" y="5624513"/>
              <a:ext cx="249238" cy="211137"/>
            </a:xfrm>
            <a:custGeom>
              <a:avLst/>
              <a:gdLst>
                <a:gd name="T0" fmla="*/ 0 w 157"/>
                <a:gd name="T1" fmla="*/ 2147483647 h 133"/>
                <a:gd name="T2" fmla="*/ 2147483647 w 157"/>
                <a:gd name="T3" fmla="*/ 2147483647 h 133"/>
                <a:gd name="T4" fmla="*/ 2147483647 w 157"/>
                <a:gd name="T5" fmla="*/ 0 h 133"/>
                <a:gd name="T6" fmla="*/ 0 60000 65536"/>
                <a:gd name="T7" fmla="*/ 0 60000 65536"/>
                <a:gd name="T8" fmla="*/ 0 60000 65536"/>
              </a:gdLst>
              <a:ahLst/>
              <a:cxnLst>
                <a:cxn ang="T6">
                  <a:pos x="T0" y="T1"/>
                </a:cxn>
                <a:cxn ang="T7">
                  <a:pos x="T2" y="T3"/>
                </a:cxn>
                <a:cxn ang="T8">
                  <a:pos x="T4" y="T5"/>
                </a:cxn>
              </a:cxnLst>
              <a:rect l="0" t="0" r="r" b="b"/>
              <a:pathLst>
                <a:path w="157" h="133">
                  <a:moveTo>
                    <a:pt x="0" y="133"/>
                  </a:moveTo>
                  <a:lnTo>
                    <a:pt x="30" y="133"/>
                  </a:lnTo>
                  <a:lnTo>
                    <a:pt x="157"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2" name="Line 229"/>
            <p:cNvSpPr>
              <a:spLocks noChangeShapeType="1"/>
            </p:cNvSpPr>
            <p:nvPr/>
          </p:nvSpPr>
          <p:spPr bwMode="auto">
            <a:xfrm flipH="1">
              <a:off x="4456113" y="5748338"/>
              <a:ext cx="195262"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3" name="Line 230"/>
            <p:cNvSpPr>
              <a:spLocks noChangeShapeType="1"/>
            </p:cNvSpPr>
            <p:nvPr/>
          </p:nvSpPr>
          <p:spPr bwMode="auto">
            <a:xfrm flipH="1">
              <a:off x="4881563" y="5748338"/>
              <a:ext cx="195262"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4" name="Line 231"/>
            <p:cNvSpPr>
              <a:spLocks noChangeShapeType="1"/>
            </p:cNvSpPr>
            <p:nvPr/>
          </p:nvSpPr>
          <p:spPr bwMode="auto">
            <a:xfrm flipV="1">
              <a:off x="5027613" y="5546725"/>
              <a:ext cx="0" cy="1158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5" name="Line 232"/>
            <p:cNvSpPr>
              <a:spLocks noChangeShapeType="1"/>
            </p:cNvSpPr>
            <p:nvPr/>
          </p:nvSpPr>
          <p:spPr bwMode="auto">
            <a:xfrm>
              <a:off x="4959350" y="5595938"/>
              <a:ext cx="0" cy="11430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66" name="Freeform 233"/>
            <p:cNvSpPr>
              <a:spLocks/>
            </p:cNvSpPr>
            <p:nvPr/>
          </p:nvSpPr>
          <p:spPr bwMode="auto">
            <a:xfrm>
              <a:off x="5919788" y="24431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67" name="Freeform 234"/>
            <p:cNvSpPr>
              <a:spLocks noEditPoints="1"/>
            </p:cNvSpPr>
            <p:nvPr/>
          </p:nvSpPr>
          <p:spPr bwMode="auto">
            <a:xfrm>
              <a:off x="4759325" y="2698750"/>
              <a:ext cx="14288" cy="652463"/>
            </a:xfrm>
            <a:custGeom>
              <a:avLst/>
              <a:gdLst>
                <a:gd name="T0" fmla="*/ 2147483647 w 9"/>
                <a:gd name="T1" fmla="*/ 0 h 411"/>
                <a:gd name="T2" fmla="*/ 2147483647 w 9"/>
                <a:gd name="T3" fmla="*/ 2147483647 h 411"/>
                <a:gd name="T4" fmla="*/ 0 w 9"/>
                <a:gd name="T5" fmla="*/ 2147483647 h 411"/>
                <a:gd name="T6" fmla="*/ 0 w 9"/>
                <a:gd name="T7" fmla="*/ 0 h 411"/>
                <a:gd name="T8" fmla="*/ 2147483647 w 9"/>
                <a:gd name="T9" fmla="*/ 0 h 411"/>
                <a:gd name="T10" fmla="*/ 2147483647 w 9"/>
                <a:gd name="T11" fmla="*/ 2147483647 h 411"/>
                <a:gd name="T12" fmla="*/ 2147483647 w 9"/>
                <a:gd name="T13" fmla="*/ 2147483647 h 411"/>
                <a:gd name="T14" fmla="*/ 0 w 9"/>
                <a:gd name="T15" fmla="*/ 2147483647 h 411"/>
                <a:gd name="T16" fmla="*/ 0 w 9"/>
                <a:gd name="T17" fmla="*/ 2147483647 h 411"/>
                <a:gd name="T18" fmla="*/ 2147483647 w 9"/>
                <a:gd name="T19" fmla="*/ 2147483647 h 411"/>
                <a:gd name="T20" fmla="*/ 2147483647 w 9"/>
                <a:gd name="T21" fmla="*/ 2147483647 h 411"/>
                <a:gd name="T22" fmla="*/ 2147483647 w 9"/>
                <a:gd name="T23" fmla="*/ 2147483647 h 411"/>
                <a:gd name="T24" fmla="*/ 0 w 9"/>
                <a:gd name="T25" fmla="*/ 2147483647 h 411"/>
                <a:gd name="T26" fmla="*/ 0 w 9"/>
                <a:gd name="T27" fmla="*/ 2147483647 h 411"/>
                <a:gd name="T28" fmla="*/ 2147483647 w 9"/>
                <a:gd name="T29" fmla="*/ 2147483647 h 411"/>
                <a:gd name="T30" fmla="*/ 2147483647 w 9"/>
                <a:gd name="T31" fmla="*/ 2147483647 h 411"/>
                <a:gd name="T32" fmla="*/ 2147483647 w 9"/>
                <a:gd name="T33" fmla="*/ 2147483647 h 411"/>
                <a:gd name="T34" fmla="*/ 0 w 9"/>
                <a:gd name="T35" fmla="*/ 2147483647 h 411"/>
                <a:gd name="T36" fmla="*/ 0 w 9"/>
                <a:gd name="T37" fmla="*/ 2147483647 h 411"/>
                <a:gd name="T38" fmla="*/ 2147483647 w 9"/>
                <a:gd name="T39" fmla="*/ 2147483647 h 411"/>
                <a:gd name="T40" fmla="*/ 2147483647 w 9"/>
                <a:gd name="T41" fmla="*/ 2147483647 h 411"/>
                <a:gd name="T42" fmla="*/ 2147483647 w 9"/>
                <a:gd name="T43" fmla="*/ 2147483647 h 411"/>
                <a:gd name="T44" fmla="*/ 0 w 9"/>
                <a:gd name="T45" fmla="*/ 2147483647 h 411"/>
                <a:gd name="T46" fmla="*/ 0 w 9"/>
                <a:gd name="T47" fmla="*/ 2147483647 h 411"/>
                <a:gd name="T48" fmla="*/ 2147483647 w 9"/>
                <a:gd name="T49" fmla="*/ 2147483647 h 411"/>
                <a:gd name="T50" fmla="*/ 2147483647 w 9"/>
                <a:gd name="T51" fmla="*/ 2147483647 h 411"/>
                <a:gd name="T52" fmla="*/ 2147483647 w 9"/>
                <a:gd name="T53" fmla="*/ 2147483647 h 411"/>
                <a:gd name="T54" fmla="*/ 0 w 9"/>
                <a:gd name="T55" fmla="*/ 2147483647 h 411"/>
                <a:gd name="T56" fmla="*/ 0 w 9"/>
                <a:gd name="T57" fmla="*/ 2147483647 h 411"/>
                <a:gd name="T58" fmla="*/ 2147483647 w 9"/>
                <a:gd name="T59" fmla="*/ 2147483647 h 411"/>
                <a:gd name="T60" fmla="*/ 2147483647 w 9"/>
                <a:gd name="T61" fmla="*/ 2147483647 h 411"/>
                <a:gd name="T62" fmla="*/ 2147483647 w 9"/>
                <a:gd name="T63" fmla="*/ 2147483647 h 411"/>
                <a:gd name="T64" fmla="*/ 0 w 9"/>
                <a:gd name="T65" fmla="*/ 2147483647 h 411"/>
                <a:gd name="T66" fmla="*/ 0 w 9"/>
                <a:gd name="T67" fmla="*/ 2147483647 h 411"/>
                <a:gd name="T68" fmla="*/ 2147483647 w 9"/>
                <a:gd name="T69" fmla="*/ 2147483647 h 411"/>
                <a:gd name="T70" fmla="*/ 2147483647 w 9"/>
                <a:gd name="T71" fmla="*/ 2147483647 h 411"/>
                <a:gd name="T72" fmla="*/ 2147483647 w 9"/>
                <a:gd name="T73" fmla="*/ 2147483647 h 411"/>
                <a:gd name="T74" fmla="*/ 0 w 9"/>
                <a:gd name="T75" fmla="*/ 2147483647 h 411"/>
                <a:gd name="T76" fmla="*/ 0 w 9"/>
                <a:gd name="T77" fmla="*/ 2147483647 h 411"/>
                <a:gd name="T78" fmla="*/ 2147483647 w 9"/>
                <a:gd name="T79" fmla="*/ 2147483647 h 41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 h="411">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52"/>
                  </a:lnTo>
                  <a:lnTo>
                    <a:pt x="0" y="252"/>
                  </a:lnTo>
                  <a:lnTo>
                    <a:pt x="0" y="216"/>
                  </a:lnTo>
                  <a:lnTo>
                    <a:pt x="9" y="216"/>
                  </a:lnTo>
                  <a:close/>
                  <a:moveTo>
                    <a:pt x="9" y="270"/>
                  </a:moveTo>
                  <a:lnTo>
                    <a:pt x="9" y="306"/>
                  </a:lnTo>
                  <a:lnTo>
                    <a:pt x="0" y="306"/>
                  </a:lnTo>
                  <a:lnTo>
                    <a:pt x="0" y="270"/>
                  </a:lnTo>
                  <a:lnTo>
                    <a:pt x="9" y="270"/>
                  </a:lnTo>
                  <a:close/>
                  <a:moveTo>
                    <a:pt x="9" y="324"/>
                  </a:moveTo>
                  <a:lnTo>
                    <a:pt x="9" y="360"/>
                  </a:lnTo>
                  <a:lnTo>
                    <a:pt x="0" y="360"/>
                  </a:lnTo>
                  <a:lnTo>
                    <a:pt x="0" y="324"/>
                  </a:lnTo>
                  <a:lnTo>
                    <a:pt x="9" y="324"/>
                  </a:lnTo>
                  <a:close/>
                  <a:moveTo>
                    <a:pt x="9" y="378"/>
                  </a:moveTo>
                  <a:lnTo>
                    <a:pt x="9" y="411"/>
                  </a:lnTo>
                  <a:lnTo>
                    <a:pt x="0" y="411"/>
                  </a:lnTo>
                  <a:lnTo>
                    <a:pt x="0" y="378"/>
                  </a:lnTo>
                  <a:lnTo>
                    <a:pt x="9" y="378"/>
                  </a:lnTo>
                  <a:close/>
                </a:path>
              </a:pathLst>
            </a:custGeom>
            <a:solidFill>
              <a:srgbClr val="FFFFFF"/>
            </a:solidFill>
            <a:ln>
              <a:noFill/>
            </a:ln>
            <a:extLst>
              <a:ext uri="{91240B29-F687-4F45-9708-019B960494DF}">
                <a14:hiddenLine xmlns:a14="http://schemas.microsoft.com/office/drawing/2010/main" w="14288" cap="flat">
                  <a:solidFill>
                    <a:srgbClr val="FFFFFF"/>
                  </a:solidFill>
                  <a:prstDash val="solid"/>
                  <a:bevel/>
                  <a:headEnd/>
                  <a:tailEnd/>
                </a14:hiddenLine>
              </a:ext>
            </a:extLst>
          </p:spPr>
          <p:txBody>
            <a:bodyPr>
              <a:noAutofit/>
            </a:bodyPr>
            <a:lstStyle/>
            <a:p>
              <a:endParaRPr lang="en-GB" dirty="0"/>
            </a:p>
          </p:txBody>
        </p:sp>
        <p:sp>
          <p:nvSpPr>
            <p:cNvPr id="68" name="Freeform 235"/>
            <p:cNvSpPr>
              <a:spLocks noEditPoints="1"/>
            </p:cNvSpPr>
            <p:nvPr/>
          </p:nvSpPr>
          <p:spPr bwMode="auto">
            <a:xfrm>
              <a:off x="4759325" y="3384550"/>
              <a:ext cx="14288" cy="387350"/>
            </a:xfrm>
            <a:custGeom>
              <a:avLst/>
              <a:gdLst>
                <a:gd name="T0" fmla="*/ 2147483647 w 9"/>
                <a:gd name="T1" fmla="*/ 0 h 244"/>
                <a:gd name="T2" fmla="*/ 2147483647 w 9"/>
                <a:gd name="T3" fmla="*/ 2147483647 h 244"/>
                <a:gd name="T4" fmla="*/ 0 w 9"/>
                <a:gd name="T5" fmla="*/ 2147483647 h 244"/>
                <a:gd name="T6" fmla="*/ 0 w 9"/>
                <a:gd name="T7" fmla="*/ 0 h 244"/>
                <a:gd name="T8" fmla="*/ 2147483647 w 9"/>
                <a:gd name="T9" fmla="*/ 0 h 244"/>
                <a:gd name="T10" fmla="*/ 2147483647 w 9"/>
                <a:gd name="T11" fmla="*/ 2147483647 h 244"/>
                <a:gd name="T12" fmla="*/ 2147483647 w 9"/>
                <a:gd name="T13" fmla="*/ 2147483647 h 244"/>
                <a:gd name="T14" fmla="*/ 0 w 9"/>
                <a:gd name="T15" fmla="*/ 2147483647 h 244"/>
                <a:gd name="T16" fmla="*/ 0 w 9"/>
                <a:gd name="T17" fmla="*/ 2147483647 h 244"/>
                <a:gd name="T18" fmla="*/ 2147483647 w 9"/>
                <a:gd name="T19" fmla="*/ 2147483647 h 244"/>
                <a:gd name="T20" fmla="*/ 2147483647 w 9"/>
                <a:gd name="T21" fmla="*/ 2147483647 h 244"/>
                <a:gd name="T22" fmla="*/ 2147483647 w 9"/>
                <a:gd name="T23" fmla="*/ 2147483647 h 244"/>
                <a:gd name="T24" fmla="*/ 0 w 9"/>
                <a:gd name="T25" fmla="*/ 2147483647 h 244"/>
                <a:gd name="T26" fmla="*/ 0 w 9"/>
                <a:gd name="T27" fmla="*/ 2147483647 h 244"/>
                <a:gd name="T28" fmla="*/ 2147483647 w 9"/>
                <a:gd name="T29" fmla="*/ 2147483647 h 244"/>
                <a:gd name="T30" fmla="*/ 2147483647 w 9"/>
                <a:gd name="T31" fmla="*/ 2147483647 h 244"/>
                <a:gd name="T32" fmla="*/ 2147483647 w 9"/>
                <a:gd name="T33" fmla="*/ 2147483647 h 244"/>
                <a:gd name="T34" fmla="*/ 0 w 9"/>
                <a:gd name="T35" fmla="*/ 2147483647 h 244"/>
                <a:gd name="T36" fmla="*/ 0 w 9"/>
                <a:gd name="T37" fmla="*/ 2147483647 h 244"/>
                <a:gd name="T38" fmla="*/ 2147483647 w 9"/>
                <a:gd name="T39" fmla="*/ 2147483647 h 244"/>
                <a:gd name="T40" fmla="*/ 2147483647 w 9"/>
                <a:gd name="T41" fmla="*/ 2147483647 h 244"/>
                <a:gd name="T42" fmla="*/ 2147483647 w 9"/>
                <a:gd name="T43" fmla="*/ 2147483647 h 244"/>
                <a:gd name="T44" fmla="*/ 0 w 9"/>
                <a:gd name="T45" fmla="*/ 2147483647 h 244"/>
                <a:gd name="T46" fmla="*/ 0 w 9"/>
                <a:gd name="T47" fmla="*/ 2147483647 h 244"/>
                <a:gd name="T48" fmla="*/ 2147483647 w 9"/>
                <a:gd name="T49" fmla="*/ 2147483647 h 2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 h="244">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44"/>
                  </a:lnTo>
                  <a:lnTo>
                    <a:pt x="0" y="244"/>
                  </a:lnTo>
                  <a:lnTo>
                    <a:pt x="0" y="216"/>
                  </a:lnTo>
                  <a:lnTo>
                    <a:pt x="9" y="216"/>
                  </a:lnTo>
                  <a:close/>
                </a:path>
              </a:pathLst>
            </a:custGeom>
            <a:solidFill>
              <a:schemeClr val="accent1">
                <a:lumMod val="60000"/>
                <a:lumOff val="40000"/>
              </a:schemeClr>
            </a:solidFill>
            <a:ln>
              <a:noFill/>
            </a:ln>
          </p:spPr>
          <p:txBody>
            <a:bodyPr>
              <a:noAutofit/>
            </a:bodyPr>
            <a:lstStyle/>
            <a:p>
              <a:endParaRPr lang="en-GB" dirty="0"/>
            </a:p>
          </p:txBody>
        </p:sp>
        <p:sp>
          <p:nvSpPr>
            <p:cNvPr id="69" name="Freeform 236"/>
            <p:cNvSpPr>
              <a:spLocks noEditPoints="1"/>
            </p:cNvSpPr>
            <p:nvPr/>
          </p:nvSpPr>
          <p:spPr bwMode="auto">
            <a:xfrm>
              <a:off x="4759325" y="4124325"/>
              <a:ext cx="14288" cy="903288"/>
            </a:xfrm>
            <a:custGeom>
              <a:avLst/>
              <a:gdLst>
                <a:gd name="T0" fmla="*/ 2147483647 w 9"/>
                <a:gd name="T1" fmla="*/ 0 h 569"/>
                <a:gd name="T2" fmla="*/ 2147483647 w 9"/>
                <a:gd name="T3" fmla="*/ 2147483647 h 569"/>
                <a:gd name="T4" fmla="*/ 0 w 9"/>
                <a:gd name="T5" fmla="*/ 2147483647 h 569"/>
                <a:gd name="T6" fmla="*/ 0 w 9"/>
                <a:gd name="T7" fmla="*/ 0 h 569"/>
                <a:gd name="T8" fmla="*/ 2147483647 w 9"/>
                <a:gd name="T9" fmla="*/ 0 h 569"/>
                <a:gd name="T10" fmla="*/ 2147483647 w 9"/>
                <a:gd name="T11" fmla="*/ 2147483647 h 569"/>
                <a:gd name="T12" fmla="*/ 2147483647 w 9"/>
                <a:gd name="T13" fmla="*/ 2147483647 h 569"/>
                <a:gd name="T14" fmla="*/ 0 w 9"/>
                <a:gd name="T15" fmla="*/ 2147483647 h 569"/>
                <a:gd name="T16" fmla="*/ 0 w 9"/>
                <a:gd name="T17" fmla="*/ 2147483647 h 569"/>
                <a:gd name="T18" fmla="*/ 2147483647 w 9"/>
                <a:gd name="T19" fmla="*/ 2147483647 h 569"/>
                <a:gd name="T20" fmla="*/ 2147483647 w 9"/>
                <a:gd name="T21" fmla="*/ 2147483647 h 569"/>
                <a:gd name="T22" fmla="*/ 2147483647 w 9"/>
                <a:gd name="T23" fmla="*/ 2147483647 h 569"/>
                <a:gd name="T24" fmla="*/ 0 w 9"/>
                <a:gd name="T25" fmla="*/ 2147483647 h 569"/>
                <a:gd name="T26" fmla="*/ 0 w 9"/>
                <a:gd name="T27" fmla="*/ 2147483647 h 569"/>
                <a:gd name="T28" fmla="*/ 2147483647 w 9"/>
                <a:gd name="T29" fmla="*/ 2147483647 h 569"/>
                <a:gd name="T30" fmla="*/ 2147483647 w 9"/>
                <a:gd name="T31" fmla="*/ 2147483647 h 569"/>
                <a:gd name="T32" fmla="*/ 2147483647 w 9"/>
                <a:gd name="T33" fmla="*/ 2147483647 h 569"/>
                <a:gd name="T34" fmla="*/ 0 w 9"/>
                <a:gd name="T35" fmla="*/ 2147483647 h 569"/>
                <a:gd name="T36" fmla="*/ 0 w 9"/>
                <a:gd name="T37" fmla="*/ 2147483647 h 569"/>
                <a:gd name="T38" fmla="*/ 2147483647 w 9"/>
                <a:gd name="T39" fmla="*/ 2147483647 h 569"/>
                <a:gd name="T40" fmla="*/ 2147483647 w 9"/>
                <a:gd name="T41" fmla="*/ 2147483647 h 569"/>
                <a:gd name="T42" fmla="*/ 2147483647 w 9"/>
                <a:gd name="T43" fmla="*/ 2147483647 h 569"/>
                <a:gd name="T44" fmla="*/ 0 w 9"/>
                <a:gd name="T45" fmla="*/ 2147483647 h 569"/>
                <a:gd name="T46" fmla="*/ 0 w 9"/>
                <a:gd name="T47" fmla="*/ 2147483647 h 569"/>
                <a:gd name="T48" fmla="*/ 2147483647 w 9"/>
                <a:gd name="T49" fmla="*/ 2147483647 h 569"/>
                <a:gd name="T50" fmla="*/ 2147483647 w 9"/>
                <a:gd name="T51" fmla="*/ 2147483647 h 569"/>
                <a:gd name="T52" fmla="*/ 2147483647 w 9"/>
                <a:gd name="T53" fmla="*/ 2147483647 h 569"/>
                <a:gd name="T54" fmla="*/ 0 w 9"/>
                <a:gd name="T55" fmla="*/ 2147483647 h 569"/>
                <a:gd name="T56" fmla="*/ 0 w 9"/>
                <a:gd name="T57" fmla="*/ 2147483647 h 569"/>
                <a:gd name="T58" fmla="*/ 2147483647 w 9"/>
                <a:gd name="T59" fmla="*/ 2147483647 h 569"/>
                <a:gd name="T60" fmla="*/ 2147483647 w 9"/>
                <a:gd name="T61" fmla="*/ 2147483647 h 569"/>
                <a:gd name="T62" fmla="*/ 2147483647 w 9"/>
                <a:gd name="T63" fmla="*/ 2147483647 h 569"/>
                <a:gd name="T64" fmla="*/ 0 w 9"/>
                <a:gd name="T65" fmla="*/ 2147483647 h 569"/>
                <a:gd name="T66" fmla="*/ 0 w 9"/>
                <a:gd name="T67" fmla="*/ 2147483647 h 569"/>
                <a:gd name="T68" fmla="*/ 2147483647 w 9"/>
                <a:gd name="T69" fmla="*/ 2147483647 h 569"/>
                <a:gd name="T70" fmla="*/ 2147483647 w 9"/>
                <a:gd name="T71" fmla="*/ 2147483647 h 569"/>
                <a:gd name="T72" fmla="*/ 2147483647 w 9"/>
                <a:gd name="T73" fmla="*/ 2147483647 h 569"/>
                <a:gd name="T74" fmla="*/ 0 w 9"/>
                <a:gd name="T75" fmla="*/ 2147483647 h 569"/>
                <a:gd name="T76" fmla="*/ 0 w 9"/>
                <a:gd name="T77" fmla="*/ 2147483647 h 569"/>
                <a:gd name="T78" fmla="*/ 2147483647 w 9"/>
                <a:gd name="T79" fmla="*/ 2147483647 h 569"/>
                <a:gd name="T80" fmla="*/ 2147483647 w 9"/>
                <a:gd name="T81" fmla="*/ 2147483647 h 569"/>
                <a:gd name="T82" fmla="*/ 2147483647 w 9"/>
                <a:gd name="T83" fmla="*/ 2147483647 h 569"/>
                <a:gd name="T84" fmla="*/ 0 w 9"/>
                <a:gd name="T85" fmla="*/ 2147483647 h 569"/>
                <a:gd name="T86" fmla="*/ 0 w 9"/>
                <a:gd name="T87" fmla="*/ 2147483647 h 569"/>
                <a:gd name="T88" fmla="*/ 2147483647 w 9"/>
                <a:gd name="T89" fmla="*/ 2147483647 h 569"/>
                <a:gd name="T90" fmla="*/ 2147483647 w 9"/>
                <a:gd name="T91" fmla="*/ 2147483647 h 569"/>
                <a:gd name="T92" fmla="*/ 2147483647 w 9"/>
                <a:gd name="T93" fmla="*/ 2147483647 h 569"/>
                <a:gd name="T94" fmla="*/ 0 w 9"/>
                <a:gd name="T95" fmla="*/ 2147483647 h 569"/>
                <a:gd name="T96" fmla="*/ 0 w 9"/>
                <a:gd name="T97" fmla="*/ 2147483647 h 569"/>
                <a:gd name="T98" fmla="*/ 2147483647 w 9"/>
                <a:gd name="T99" fmla="*/ 2147483647 h 569"/>
                <a:gd name="T100" fmla="*/ 2147483647 w 9"/>
                <a:gd name="T101" fmla="*/ 2147483647 h 569"/>
                <a:gd name="T102" fmla="*/ 2147483647 w 9"/>
                <a:gd name="T103" fmla="*/ 2147483647 h 569"/>
                <a:gd name="T104" fmla="*/ 0 w 9"/>
                <a:gd name="T105" fmla="*/ 2147483647 h 569"/>
                <a:gd name="T106" fmla="*/ 0 w 9"/>
                <a:gd name="T107" fmla="*/ 2147483647 h 569"/>
                <a:gd name="T108" fmla="*/ 2147483647 w 9"/>
                <a:gd name="T109" fmla="*/ 2147483647 h 56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 h="569">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52"/>
                  </a:lnTo>
                  <a:lnTo>
                    <a:pt x="0" y="252"/>
                  </a:lnTo>
                  <a:lnTo>
                    <a:pt x="0" y="216"/>
                  </a:lnTo>
                  <a:lnTo>
                    <a:pt x="9" y="216"/>
                  </a:lnTo>
                  <a:close/>
                  <a:moveTo>
                    <a:pt x="9" y="270"/>
                  </a:moveTo>
                  <a:lnTo>
                    <a:pt x="9" y="306"/>
                  </a:lnTo>
                  <a:lnTo>
                    <a:pt x="0" y="306"/>
                  </a:lnTo>
                  <a:lnTo>
                    <a:pt x="0" y="270"/>
                  </a:lnTo>
                  <a:lnTo>
                    <a:pt x="9" y="270"/>
                  </a:lnTo>
                  <a:close/>
                  <a:moveTo>
                    <a:pt x="9" y="324"/>
                  </a:moveTo>
                  <a:lnTo>
                    <a:pt x="9" y="360"/>
                  </a:lnTo>
                  <a:lnTo>
                    <a:pt x="0" y="360"/>
                  </a:lnTo>
                  <a:lnTo>
                    <a:pt x="0" y="324"/>
                  </a:lnTo>
                  <a:lnTo>
                    <a:pt x="9" y="324"/>
                  </a:lnTo>
                  <a:close/>
                  <a:moveTo>
                    <a:pt x="9" y="378"/>
                  </a:moveTo>
                  <a:lnTo>
                    <a:pt x="9" y="414"/>
                  </a:lnTo>
                  <a:lnTo>
                    <a:pt x="0" y="414"/>
                  </a:lnTo>
                  <a:lnTo>
                    <a:pt x="0" y="378"/>
                  </a:lnTo>
                  <a:lnTo>
                    <a:pt x="9" y="378"/>
                  </a:lnTo>
                  <a:close/>
                  <a:moveTo>
                    <a:pt x="9" y="432"/>
                  </a:moveTo>
                  <a:lnTo>
                    <a:pt x="9" y="468"/>
                  </a:lnTo>
                  <a:lnTo>
                    <a:pt x="0" y="468"/>
                  </a:lnTo>
                  <a:lnTo>
                    <a:pt x="0" y="432"/>
                  </a:lnTo>
                  <a:lnTo>
                    <a:pt x="9" y="432"/>
                  </a:lnTo>
                  <a:close/>
                  <a:moveTo>
                    <a:pt x="9" y="486"/>
                  </a:moveTo>
                  <a:lnTo>
                    <a:pt x="9" y="522"/>
                  </a:lnTo>
                  <a:lnTo>
                    <a:pt x="0" y="522"/>
                  </a:lnTo>
                  <a:lnTo>
                    <a:pt x="0" y="486"/>
                  </a:lnTo>
                  <a:lnTo>
                    <a:pt x="9" y="486"/>
                  </a:lnTo>
                  <a:close/>
                  <a:moveTo>
                    <a:pt x="9" y="540"/>
                  </a:moveTo>
                  <a:lnTo>
                    <a:pt x="9" y="569"/>
                  </a:lnTo>
                  <a:lnTo>
                    <a:pt x="0" y="569"/>
                  </a:lnTo>
                  <a:lnTo>
                    <a:pt x="0" y="540"/>
                  </a:lnTo>
                  <a:lnTo>
                    <a:pt x="9" y="540"/>
                  </a:lnTo>
                  <a:close/>
                </a:path>
              </a:pathLst>
            </a:custGeom>
            <a:solidFill>
              <a:schemeClr val="accent1">
                <a:lumMod val="60000"/>
                <a:lumOff val="40000"/>
              </a:schemeClr>
            </a:solidFill>
            <a:ln>
              <a:noFill/>
            </a:ln>
          </p:spPr>
          <p:txBody>
            <a:bodyPr>
              <a:noAutofit/>
            </a:bodyPr>
            <a:lstStyle/>
            <a:p>
              <a:endParaRPr lang="en-GB" dirty="0"/>
            </a:p>
          </p:txBody>
        </p:sp>
        <p:sp>
          <p:nvSpPr>
            <p:cNvPr id="70" name="Freeform 237"/>
            <p:cNvSpPr>
              <a:spLocks noEditPoints="1"/>
            </p:cNvSpPr>
            <p:nvPr/>
          </p:nvSpPr>
          <p:spPr bwMode="auto">
            <a:xfrm>
              <a:off x="4759325" y="5518150"/>
              <a:ext cx="14288" cy="528638"/>
            </a:xfrm>
            <a:custGeom>
              <a:avLst/>
              <a:gdLst>
                <a:gd name="T0" fmla="*/ 2147483647 w 9"/>
                <a:gd name="T1" fmla="*/ 0 h 333"/>
                <a:gd name="T2" fmla="*/ 2147483647 w 9"/>
                <a:gd name="T3" fmla="*/ 2147483647 h 333"/>
                <a:gd name="T4" fmla="*/ 0 w 9"/>
                <a:gd name="T5" fmla="*/ 2147483647 h 333"/>
                <a:gd name="T6" fmla="*/ 0 w 9"/>
                <a:gd name="T7" fmla="*/ 0 h 333"/>
                <a:gd name="T8" fmla="*/ 2147483647 w 9"/>
                <a:gd name="T9" fmla="*/ 0 h 333"/>
                <a:gd name="T10" fmla="*/ 2147483647 w 9"/>
                <a:gd name="T11" fmla="*/ 2147483647 h 333"/>
                <a:gd name="T12" fmla="*/ 2147483647 w 9"/>
                <a:gd name="T13" fmla="*/ 2147483647 h 333"/>
                <a:gd name="T14" fmla="*/ 0 w 9"/>
                <a:gd name="T15" fmla="*/ 2147483647 h 333"/>
                <a:gd name="T16" fmla="*/ 0 w 9"/>
                <a:gd name="T17" fmla="*/ 2147483647 h 333"/>
                <a:gd name="T18" fmla="*/ 2147483647 w 9"/>
                <a:gd name="T19" fmla="*/ 2147483647 h 333"/>
                <a:gd name="T20" fmla="*/ 2147483647 w 9"/>
                <a:gd name="T21" fmla="*/ 2147483647 h 333"/>
                <a:gd name="T22" fmla="*/ 2147483647 w 9"/>
                <a:gd name="T23" fmla="*/ 2147483647 h 333"/>
                <a:gd name="T24" fmla="*/ 0 w 9"/>
                <a:gd name="T25" fmla="*/ 2147483647 h 333"/>
                <a:gd name="T26" fmla="*/ 0 w 9"/>
                <a:gd name="T27" fmla="*/ 2147483647 h 333"/>
                <a:gd name="T28" fmla="*/ 2147483647 w 9"/>
                <a:gd name="T29" fmla="*/ 2147483647 h 333"/>
                <a:gd name="T30" fmla="*/ 2147483647 w 9"/>
                <a:gd name="T31" fmla="*/ 2147483647 h 333"/>
                <a:gd name="T32" fmla="*/ 2147483647 w 9"/>
                <a:gd name="T33" fmla="*/ 2147483647 h 333"/>
                <a:gd name="T34" fmla="*/ 0 w 9"/>
                <a:gd name="T35" fmla="*/ 2147483647 h 333"/>
                <a:gd name="T36" fmla="*/ 0 w 9"/>
                <a:gd name="T37" fmla="*/ 2147483647 h 333"/>
                <a:gd name="T38" fmla="*/ 2147483647 w 9"/>
                <a:gd name="T39" fmla="*/ 2147483647 h 333"/>
                <a:gd name="T40" fmla="*/ 2147483647 w 9"/>
                <a:gd name="T41" fmla="*/ 2147483647 h 333"/>
                <a:gd name="T42" fmla="*/ 2147483647 w 9"/>
                <a:gd name="T43" fmla="*/ 2147483647 h 333"/>
                <a:gd name="T44" fmla="*/ 0 w 9"/>
                <a:gd name="T45" fmla="*/ 2147483647 h 333"/>
                <a:gd name="T46" fmla="*/ 0 w 9"/>
                <a:gd name="T47" fmla="*/ 2147483647 h 333"/>
                <a:gd name="T48" fmla="*/ 2147483647 w 9"/>
                <a:gd name="T49" fmla="*/ 2147483647 h 333"/>
                <a:gd name="T50" fmla="*/ 2147483647 w 9"/>
                <a:gd name="T51" fmla="*/ 2147483647 h 333"/>
                <a:gd name="T52" fmla="*/ 2147483647 w 9"/>
                <a:gd name="T53" fmla="*/ 2147483647 h 333"/>
                <a:gd name="T54" fmla="*/ 0 w 9"/>
                <a:gd name="T55" fmla="*/ 2147483647 h 333"/>
                <a:gd name="T56" fmla="*/ 0 w 9"/>
                <a:gd name="T57" fmla="*/ 2147483647 h 333"/>
                <a:gd name="T58" fmla="*/ 2147483647 w 9"/>
                <a:gd name="T59" fmla="*/ 2147483647 h 333"/>
                <a:gd name="T60" fmla="*/ 2147483647 w 9"/>
                <a:gd name="T61" fmla="*/ 2147483647 h 333"/>
                <a:gd name="T62" fmla="*/ 2147483647 w 9"/>
                <a:gd name="T63" fmla="*/ 2147483647 h 333"/>
                <a:gd name="T64" fmla="*/ 0 w 9"/>
                <a:gd name="T65" fmla="*/ 2147483647 h 333"/>
                <a:gd name="T66" fmla="*/ 0 w 9"/>
                <a:gd name="T67" fmla="*/ 2147483647 h 333"/>
                <a:gd name="T68" fmla="*/ 2147483647 w 9"/>
                <a:gd name="T69" fmla="*/ 2147483647 h 3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 h="333">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52"/>
                  </a:lnTo>
                  <a:lnTo>
                    <a:pt x="0" y="252"/>
                  </a:lnTo>
                  <a:lnTo>
                    <a:pt x="0" y="216"/>
                  </a:lnTo>
                  <a:lnTo>
                    <a:pt x="9" y="216"/>
                  </a:lnTo>
                  <a:close/>
                  <a:moveTo>
                    <a:pt x="9" y="270"/>
                  </a:moveTo>
                  <a:lnTo>
                    <a:pt x="9" y="306"/>
                  </a:lnTo>
                  <a:lnTo>
                    <a:pt x="0" y="306"/>
                  </a:lnTo>
                  <a:lnTo>
                    <a:pt x="0" y="270"/>
                  </a:lnTo>
                  <a:lnTo>
                    <a:pt x="9" y="270"/>
                  </a:lnTo>
                  <a:close/>
                  <a:moveTo>
                    <a:pt x="9" y="324"/>
                  </a:moveTo>
                  <a:lnTo>
                    <a:pt x="9" y="333"/>
                  </a:lnTo>
                  <a:lnTo>
                    <a:pt x="0" y="333"/>
                  </a:lnTo>
                  <a:lnTo>
                    <a:pt x="0" y="324"/>
                  </a:lnTo>
                  <a:lnTo>
                    <a:pt x="9" y="324"/>
                  </a:lnTo>
                  <a:close/>
                </a:path>
              </a:pathLst>
            </a:custGeom>
            <a:solidFill>
              <a:schemeClr val="accent1">
                <a:lumMod val="60000"/>
                <a:lumOff val="40000"/>
              </a:schemeClr>
            </a:solidFill>
            <a:ln>
              <a:noFill/>
            </a:ln>
          </p:spPr>
          <p:txBody>
            <a:bodyPr>
              <a:noAutofit/>
            </a:bodyPr>
            <a:lstStyle/>
            <a:p>
              <a:endParaRPr lang="en-GB" dirty="0"/>
            </a:p>
          </p:txBody>
        </p:sp>
        <p:sp>
          <p:nvSpPr>
            <p:cNvPr id="71" name="Rectangle 238"/>
            <p:cNvSpPr>
              <a:spLocks noChangeArrowheads="1"/>
            </p:cNvSpPr>
            <p:nvPr/>
          </p:nvSpPr>
          <p:spPr bwMode="auto">
            <a:xfrm>
              <a:off x="3281363" y="2922588"/>
              <a:ext cx="327025" cy="327025"/>
            </a:xfrm>
            <a:prstGeom prst="rect">
              <a:avLst/>
            </a:prstGeom>
            <a:noFill/>
            <a:ln w="14288">
              <a:solidFill>
                <a:schemeClr val="bg1"/>
              </a:solidFill>
              <a:miter lim="800000"/>
              <a:headEnd/>
              <a:tailEnd/>
            </a:ln>
            <a:effectLst/>
            <a:extLst>
              <a:ext uri="{909E8E84-426E-40DD-AFC4-6F175D3DCCD1}">
                <a14:hiddenFill xmlns:a14="http://schemas.microsoft.com/office/drawing/2010/main">
                  <a:solidFill>
                    <a:srgbClr val="FFFFFF"/>
                  </a:solidFill>
                </a14:hiddenFill>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72" name="Line 239"/>
            <p:cNvSpPr>
              <a:spLocks noChangeShapeType="1"/>
            </p:cNvSpPr>
            <p:nvPr/>
          </p:nvSpPr>
          <p:spPr bwMode="auto">
            <a:xfrm>
              <a:off x="3281363" y="3200400"/>
              <a:ext cx="49212" cy="49213"/>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73" name="Freeform 240"/>
            <p:cNvSpPr>
              <a:spLocks/>
            </p:cNvSpPr>
            <p:nvPr/>
          </p:nvSpPr>
          <p:spPr bwMode="auto">
            <a:xfrm>
              <a:off x="3308350" y="2867025"/>
              <a:ext cx="14288"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4" name="Freeform 241"/>
            <p:cNvSpPr>
              <a:spLocks/>
            </p:cNvSpPr>
            <p:nvPr/>
          </p:nvSpPr>
          <p:spPr bwMode="auto">
            <a:xfrm>
              <a:off x="3351213" y="2867025"/>
              <a:ext cx="14287"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5" name="Freeform 242"/>
            <p:cNvSpPr>
              <a:spLocks/>
            </p:cNvSpPr>
            <p:nvPr/>
          </p:nvSpPr>
          <p:spPr bwMode="auto">
            <a:xfrm>
              <a:off x="3394075" y="2867025"/>
              <a:ext cx="14288"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6" name="Freeform 243"/>
            <p:cNvSpPr>
              <a:spLocks/>
            </p:cNvSpPr>
            <p:nvPr/>
          </p:nvSpPr>
          <p:spPr bwMode="auto">
            <a:xfrm>
              <a:off x="3438525" y="2867025"/>
              <a:ext cx="14288"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7" name="Freeform 244"/>
            <p:cNvSpPr>
              <a:spLocks/>
            </p:cNvSpPr>
            <p:nvPr/>
          </p:nvSpPr>
          <p:spPr bwMode="auto">
            <a:xfrm>
              <a:off x="3481388" y="2867025"/>
              <a:ext cx="14287"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8" name="Freeform 245"/>
            <p:cNvSpPr>
              <a:spLocks/>
            </p:cNvSpPr>
            <p:nvPr/>
          </p:nvSpPr>
          <p:spPr bwMode="auto">
            <a:xfrm>
              <a:off x="3524250" y="2867025"/>
              <a:ext cx="14288"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79" name="Freeform 246"/>
            <p:cNvSpPr>
              <a:spLocks/>
            </p:cNvSpPr>
            <p:nvPr/>
          </p:nvSpPr>
          <p:spPr bwMode="auto">
            <a:xfrm>
              <a:off x="3567113" y="2867025"/>
              <a:ext cx="14287" cy="55563"/>
            </a:xfrm>
            <a:custGeom>
              <a:avLst/>
              <a:gdLst>
                <a:gd name="T0" fmla="*/ 0 w 9"/>
                <a:gd name="T1" fmla="*/ 2147483647 h 35"/>
                <a:gd name="T2" fmla="*/ 0 w 9"/>
                <a:gd name="T3" fmla="*/ 0 h 35"/>
                <a:gd name="T4" fmla="*/ 2147483647 w 9"/>
                <a:gd name="T5" fmla="*/ 0 h 35"/>
                <a:gd name="T6" fmla="*/ 2147483647 w 9"/>
                <a:gd name="T7" fmla="*/ 214748364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5">
                  <a:moveTo>
                    <a:pt x="0" y="35"/>
                  </a:moveTo>
                  <a:lnTo>
                    <a:pt x="0" y="0"/>
                  </a:lnTo>
                  <a:lnTo>
                    <a:pt x="9" y="0"/>
                  </a:lnTo>
                  <a:lnTo>
                    <a:pt x="9" y="35"/>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0" name="Freeform 247"/>
            <p:cNvSpPr>
              <a:spLocks/>
            </p:cNvSpPr>
            <p:nvPr/>
          </p:nvSpPr>
          <p:spPr bwMode="auto">
            <a:xfrm>
              <a:off x="3608388" y="2947988"/>
              <a:ext cx="55562" cy="15875"/>
            </a:xfrm>
            <a:custGeom>
              <a:avLst/>
              <a:gdLst>
                <a:gd name="T0" fmla="*/ 0 w 35"/>
                <a:gd name="T1" fmla="*/ 0 h 10"/>
                <a:gd name="T2" fmla="*/ 2147483647 w 35"/>
                <a:gd name="T3" fmla="*/ 0 h 10"/>
                <a:gd name="T4" fmla="*/ 2147483647 w 35"/>
                <a:gd name="T5" fmla="*/ 2147483647 h 10"/>
                <a:gd name="T6" fmla="*/ 0 w 35"/>
                <a:gd name="T7" fmla="*/ 214748364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0">
                  <a:moveTo>
                    <a:pt x="0" y="0"/>
                  </a:moveTo>
                  <a:lnTo>
                    <a:pt x="35" y="0"/>
                  </a:lnTo>
                  <a:lnTo>
                    <a:pt x="35" y="10"/>
                  </a:lnTo>
                  <a:lnTo>
                    <a:pt x="0" y="1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1" name="Freeform 248"/>
            <p:cNvSpPr>
              <a:spLocks/>
            </p:cNvSpPr>
            <p:nvPr/>
          </p:nvSpPr>
          <p:spPr bwMode="auto">
            <a:xfrm>
              <a:off x="3608388" y="2992438"/>
              <a:ext cx="55562" cy="14287"/>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2" name="Freeform 249"/>
            <p:cNvSpPr>
              <a:spLocks/>
            </p:cNvSpPr>
            <p:nvPr/>
          </p:nvSpPr>
          <p:spPr bwMode="auto">
            <a:xfrm>
              <a:off x="3608388" y="3035300"/>
              <a:ext cx="55562" cy="14288"/>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3" name="Freeform 250"/>
            <p:cNvSpPr>
              <a:spLocks/>
            </p:cNvSpPr>
            <p:nvPr/>
          </p:nvSpPr>
          <p:spPr bwMode="auto">
            <a:xfrm>
              <a:off x="3608388" y="3078163"/>
              <a:ext cx="55562" cy="14287"/>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4" name="Freeform 251"/>
            <p:cNvSpPr>
              <a:spLocks/>
            </p:cNvSpPr>
            <p:nvPr/>
          </p:nvSpPr>
          <p:spPr bwMode="auto">
            <a:xfrm>
              <a:off x="3608388" y="3121025"/>
              <a:ext cx="55562" cy="15875"/>
            </a:xfrm>
            <a:custGeom>
              <a:avLst/>
              <a:gdLst>
                <a:gd name="T0" fmla="*/ 0 w 35"/>
                <a:gd name="T1" fmla="*/ 0 h 10"/>
                <a:gd name="T2" fmla="*/ 2147483647 w 35"/>
                <a:gd name="T3" fmla="*/ 0 h 10"/>
                <a:gd name="T4" fmla="*/ 2147483647 w 35"/>
                <a:gd name="T5" fmla="*/ 2147483647 h 10"/>
                <a:gd name="T6" fmla="*/ 0 w 35"/>
                <a:gd name="T7" fmla="*/ 214748364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0">
                  <a:moveTo>
                    <a:pt x="0" y="0"/>
                  </a:moveTo>
                  <a:lnTo>
                    <a:pt x="35" y="0"/>
                  </a:lnTo>
                  <a:lnTo>
                    <a:pt x="35" y="10"/>
                  </a:lnTo>
                  <a:lnTo>
                    <a:pt x="0" y="1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5" name="Freeform 252"/>
            <p:cNvSpPr>
              <a:spLocks/>
            </p:cNvSpPr>
            <p:nvPr/>
          </p:nvSpPr>
          <p:spPr bwMode="auto">
            <a:xfrm>
              <a:off x="3608388" y="3165475"/>
              <a:ext cx="55562" cy="14288"/>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6" name="Freeform 253"/>
            <p:cNvSpPr>
              <a:spLocks/>
            </p:cNvSpPr>
            <p:nvPr/>
          </p:nvSpPr>
          <p:spPr bwMode="auto">
            <a:xfrm>
              <a:off x="3608388" y="3208338"/>
              <a:ext cx="55562" cy="14287"/>
            </a:xfrm>
            <a:custGeom>
              <a:avLst/>
              <a:gdLst>
                <a:gd name="T0" fmla="*/ 0 w 35"/>
                <a:gd name="T1" fmla="*/ 0 h 9"/>
                <a:gd name="T2" fmla="*/ 2147483647 w 35"/>
                <a:gd name="T3" fmla="*/ 0 h 9"/>
                <a:gd name="T4" fmla="*/ 2147483647 w 35"/>
                <a:gd name="T5" fmla="*/ 2147483647 h 9"/>
                <a:gd name="T6" fmla="*/ 0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0" y="0"/>
                  </a:moveTo>
                  <a:lnTo>
                    <a:pt x="35" y="0"/>
                  </a:lnTo>
                  <a:lnTo>
                    <a:pt x="35" y="9"/>
                  </a:lnTo>
                  <a:lnTo>
                    <a:pt x="0"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7" name="Freeform 254"/>
            <p:cNvSpPr>
              <a:spLocks/>
            </p:cNvSpPr>
            <p:nvPr/>
          </p:nvSpPr>
          <p:spPr bwMode="auto">
            <a:xfrm>
              <a:off x="3567113" y="3249613"/>
              <a:ext cx="14287"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8" name="Freeform 255"/>
            <p:cNvSpPr>
              <a:spLocks/>
            </p:cNvSpPr>
            <p:nvPr/>
          </p:nvSpPr>
          <p:spPr bwMode="auto">
            <a:xfrm>
              <a:off x="3524250" y="3249613"/>
              <a:ext cx="14288"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89" name="Freeform 256"/>
            <p:cNvSpPr>
              <a:spLocks/>
            </p:cNvSpPr>
            <p:nvPr/>
          </p:nvSpPr>
          <p:spPr bwMode="auto">
            <a:xfrm>
              <a:off x="3481388" y="3249613"/>
              <a:ext cx="14287"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0" name="Freeform 257"/>
            <p:cNvSpPr>
              <a:spLocks/>
            </p:cNvSpPr>
            <p:nvPr/>
          </p:nvSpPr>
          <p:spPr bwMode="auto">
            <a:xfrm>
              <a:off x="3438525" y="3249613"/>
              <a:ext cx="14288"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1" name="Freeform 258"/>
            <p:cNvSpPr>
              <a:spLocks/>
            </p:cNvSpPr>
            <p:nvPr/>
          </p:nvSpPr>
          <p:spPr bwMode="auto">
            <a:xfrm>
              <a:off x="3394075" y="3249613"/>
              <a:ext cx="14288"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2" name="Freeform 259"/>
            <p:cNvSpPr>
              <a:spLocks/>
            </p:cNvSpPr>
            <p:nvPr/>
          </p:nvSpPr>
          <p:spPr bwMode="auto">
            <a:xfrm>
              <a:off x="3351213" y="3249613"/>
              <a:ext cx="14287"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3" name="Freeform 260"/>
            <p:cNvSpPr>
              <a:spLocks/>
            </p:cNvSpPr>
            <p:nvPr/>
          </p:nvSpPr>
          <p:spPr bwMode="auto">
            <a:xfrm>
              <a:off x="3308350" y="3249613"/>
              <a:ext cx="14288" cy="53975"/>
            </a:xfrm>
            <a:custGeom>
              <a:avLst/>
              <a:gdLst>
                <a:gd name="T0" fmla="*/ 0 w 9"/>
                <a:gd name="T1" fmla="*/ 0 h 34"/>
                <a:gd name="T2" fmla="*/ 0 w 9"/>
                <a:gd name="T3" fmla="*/ 2147483647 h 34"/>
                <a:gd name="T4" fmla="*/ 2147483647 w 9"/>
                <a:gd name="T5" fmla="*/ 2147483647 h 34"/>
                <a:gd name="T6" fmla="*/ 2147483647 w 9"/>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34">
                  <a:moveTo>
                    <a:pt x="0" y="0"/>
                  </a:moveTo>
                  <a:lnTo>
                    <a:pt x="0" y="34"/>
                  </a:lnTo>
                  <a:lnTo>
                    <a:pt x="9" y="34"/>
                  </a:lnTo>
                  <a:lnTo>
                    <a:pt x="9" y="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4" name="Freeform 261"/>
            <p:cNvSpPr>
              <a:spLocks/>
            </p:cNvSpPr>
            <p:nvPr/>
          </p:nvSpPr>
          <p:spPr bwMode="auto">
            <a:xfrm>
              <a:off x="3225800" y="3208338"/>
              <a:ext cx="55563" cy="14287"/>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5" name="Freeform 262"/>
            <p:cNvSpPr>
              <a:spLocks/>
            </p:cNvSpPr>
            <p:nvPr/>
          </p:nvSpPr>
          <p:spPr bwMode="auto">
            <a:xfrm>
              <a:off x="3225800" y="3165475"/>
              <a:ext cx="55563" cy="14288"/>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6" name="Freeform 263"/>
            <p:cNvSpPr>
              <a:spLocks/>
            </p:cNvSpPr>
            <p:nvPr/>
          </p:nvSpPr>
          <p:spPr bwMode="auto">
            <a:xfrm>
              <a:off x="3225800" y="3121025"/>
              <a:ext cx="55563" cy="15875"/>
            </a:xfrm>
            <a:custGeom>
              <a:avLst/>
              <a:gdLst>
                <a:gd name="T0" fmla="*/ 2147483647 w 35"/>
                <a:gd name="T1" fmla="*/ 0 h 10"/>
                <a:gd name="T2" fmla="*/ 0 w 35"/>
                <a:gd name="T3" fmla="*/ 0 h 10"/>
                <a:gd name="T4" fmla="*/ 0 w 35"/>
                <a:gd name="T5" fmla="*/ 2147483647 h 10"/>
                <a:gd name="T6" fmla="*/ 2147483647 w 35"/>
                <a:gd name="T7" fmla="*/ 214748364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0">
                  <a:moveTo>
                    <a:pt x="35" y="0"/>
                  </a:moveTo>
                  <a:lnTo>
                    <a:pt x="0" y="0"/>
                  </a:lnTo>
                  <a:lnTo>
                    <a:pt x="0" y="10"/>
                  </a:lnTo>
                  <a:lnTo>
                    <a:pt x="35" y="1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7" name="Freeform 264"/>
            <p:cNvSpPr>
              <a:spLocks/>
            </p:cNvSpPr>
            <p:nvPr/>
          </p:nvSpPr>
          <p:spPr bwMode="auto">
            <a:xfrm>
              <a:off x="3225800" y="3078163"/>
              <a:ext cx="55563" cy="14287"/>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8" name="Freeform 265"/>
            <p:cNvSpPr>
              <a:spLocks/>
            </p:cNvSpPr>
            <p:nvPr/>
          </p:nvSpPr>
          <p:spPr bwMode="auto">
            <a:xfrm>
              <a:off x="3225800" y="3035300"/>
              <a:ext cx="55563" cy="14288"/>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99" name="Freeform 266"/>
            <p:cNvSpPr>
              <a:spLocks/>
            </p:cNvSpPr>
            <p:nvPr/>
          </p:nvSpPr>
          <p:spPr bwMode="auto">
            <a:xfrm>
              <a:off x="3225800" y="2992438"/>
              <a:ext cx="55563" cy="14287"/>
            </a:xfrm>
            <a:custGeom>
              <a:avLst/>
              <a:gdLst>
                <a:gd name="T0" fmla="*/ 2147483647 w 35"/>
                <a:gd name="T1" fmla="*/ 0 h 9"/>
                <a:gd name="T2" fmla="*/ 0 w 35"/>
                <a:gd name="T3" fmla="*/ 0 h 9"/>
                <a:gd name="T4" fmla="*/ 0 w 35"/>
                <a:gd name="T5" fmla="*/ 2147483647 h 9"/>
                <a:gd name="T6" fmla="*/ 2147483647 w 35"/>
                <a:gd name="T7" fmla="*/ 2147483647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0"/>
                  </a:moveTo>
                  <a:lnTo>
                    <a:pt x="0" y="0"/>
                  </a:lnTo>
                  <a:lnTo>
                    <a:pt x="0" y="9"/>
                  </a:lnTo>
                  <a:lnTo>
                    <a:pt x="35" y="9"/>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0" name="Freeform 267"/>
            <p:cNvSpPr>
              <a:spLocks/>
            </p:cNvSpPr>
            <p:nvPr/>
          </p:nvSpPr>
          <p:spPr bwMode="auto">
            <a:xfrm>
              <a:off x="3225800" y="2947988"/>
              <a:ext cx="55563" cy="15875"/>
            </a:xfrm>
            <a:custGeom>
              <a:avLst/>
              <a:gdLst>
                <a:gd name="T0" fmla="*/ 2147483647 w 35"/>
                <a:gd name="T1" fmla="*/ 0 h 10"/>
                <a:gd name="T2" fmla="*/ 0 w 35"/>
                <a:gd name="T3" fmla="*/ 0 h 10"/>
                <a:gd name="T4" fmla="*/ 0 w 35"/>
                <a:gd name="T5" fmla="*/ 2147483647 h 10"/>
                <a:gd name="T6" fmla="*/ 2147483647 w 35"/>
                <a:gd name="T7" fmla="*/ 2147483647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0">
                  <a:moveTo>
                    <a:pt x="35" y="0"/>
                  </a:moveTo>
                  <a:lnTo>
                    <a:pt x="0" y="0"/>
                  </a:lnTo>
                  <a:lnTo>
                    <a:pt x="0" y="10"/>
                  </a:lnTo>
                  <a:lnTo>
                    <a:pt x="35" y="10"/>
                  </a:lnTo>
                </a:path>
              </a:pathLst>
            </a:custGeom>
            <a:noFill/>
            <a:ln w="793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1" name="Oval 268"/>
            <p:cNvSpPr>
              <a:spLocks noChangeArrowheads="1"/>
            </p:cNvSpPr>
            <p:nvPr/>
          </p:nvSpPr>
          <p:spPr bwMode="auto">
            <a:xfrm>
              <a:off x="5889625" y="24130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2" name="Oval 269"/>
            <p:cNvSpPr>
              <a:spLocks noChangeArrowheads="1"/>
            </p:cNvSpPr>
            <p:nvPr/>
          </p:nvSpPr>
          <p:spPr bwMode="auto">
            <a:xfrm>
              <a:off x="5889625" y="27590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03" name="Line 270"/>
            <p:cNvSpPr>
              <a:spLocks noChangeShapeType="1"/>
            </p:cNvSpPr>
            <p:nvPr/>
          </p:nvSpPr>
          <p:spPr bwMode="auto">
            <a:xfrm>
              <a:off x="2147888" y="3276600"/>
              <a:ext cx="0" cy="1692275"/>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4" name="Freeform 271"/>
            <p:cNvSpPr>
              <a:spLocks/>
            </p:cNvSpPr>
            <p:nvPr/>
          </p:nvSpPr>
          <p:spPr bwMode="auto">
            <a:xfrm>
              <a:off x="3446463" y="3457575"/>
              <a:ext cx="788987" cy="1981200"/>
            </a:xfrm>
            <a:custGeom>
              <a:avLst/>
              <a:gdLst>
                <a:gd name="T0" fmla="*/ 0 w 497"/>
                <a:gd name="T1" fmla="*/ 0 h 1248"/>
                <a:gd name="T2" fmla="*/ 0 w 497"/>
                <a:gd name="T3" fmla="*/ 2147483647 h 1248"/>
                <a:gd name="T4" fmla="*/ 2147483647 w 497"/>
                <a:gd name="T5" fmla="*/ 2147483647 h 1248"/>
                <a:gd name="T6" fmla="*/ 0 60000 65536"/>
                <a:gd name="T7" fmla="*/ 0 60000 65536"/>
                <a:gd name="T8" fmla="*/ 0 60000 65536"/>
              </a:gdLst>
              <a:ahLst/>
              <a:cxnLst>
                <a:cxn ang="T6">
                  <a:pos x="T0" y="T1"/>
                </a:cxn>
                <a:cxn ang="T7">
                  <a:pos x="T2" y="T3"/>
                </a:cxn>
                <a:cxn ang="T8">
                  <a:pos x="T4" y="T5"/>
                </a:cxn>
              </a:cxnLst>
              <a:rect l="0" t="0" r="r" b="b"/>
              <a:pathLst>
                <a:path w="497" h="1248">
                  <a:moveTo>
                    <a:pt x="0" y="0"/>
                  </a:moveTo>
                  <a:lnTo>
                    <a:pt x="0" y="1248"/>
                  </a:lnTo>
                  <a:lnTo>
                    <a:pt x="497" y="1248"/>
                  </a:lnTo>
                </a:path>
              </a:pathLst>
            </a:custGeom>
            <a:noFill/>
            <a:ln w="55563"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05" name="Line 272"/>
            <p:cNvSpPr>
              <a:spLocks noChangeShapeType="1"/>
            </p:cNvSpPr>
            <p:nvPr/>
          </p:nvSpPr>
          <p:spPr bwMode="auto">
            <a:xfrm>
              <a:off x="4443413" y="4657725"/>
              <a:ext cx="0" cy="26035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6" name="Line 273"/>
            <p:cNvSpPr>
              <a:spLocks noChangeShapeType="1"/>
            </p:cNvSpPr>
            <p:nvPr/>
          </p:nvSpPr>
          <p:spPr bwMode="auto">
            <a:xfrm>
              <a:off x="5108575" y="4656138"/>
              <a:ext cx="0" cy="258762"/>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7" name="Line 274"/>
            <p:cNvSpPr>
              <a:spLocks noChangeShapeType="1"/>
            </p:cNvSpPr>
            <p:nvPr/>
          </p:nvSpPr>
          <p:spPr bwMode="auto">
            <a:xfrm flipV="1">
              <a:off x="6961188" y="3827463"/>
              <a:ext cx="0" cy="26035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8" name="Line 275"/>
            <p:cNvSpPr>
              <a:spLocks noChangeShapeType="1"/>
            </p:cNvSpPr>
            <p:nvPr/>
          </p:nvSpPr>
          <p:spPr bwMode="auto">
            <a:xfrm flipV="1">
              <a:off x="5108575" y="3455988"/>
              <a:ext cx="0" cy="257175"/>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09" name="Line 276"/>
            <p:cNvSpPr>
              <a:spLocks noChangeShapeType="1"/>
            </p:cNvSpPr>
            <p:nvPr/>
          </p:nvSpPr>
          <p:spPr bwMode="auto">
            <a:xfrm>
              <a:off x="4021138" y="2930525"/>
              <a:ext cx="160337" cy="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0" name="Freeform 277"/>
            <p:cNvSpPr>
              <a:spLocks/>
            </p:cNvSpPr>
            <p:nvPr/>
          </p:nvSpPr>
          <p:spPr bwMode="auto">
            <a:xfrm>
              <a:off x="5343525" y="1838325"/>
              <a:ext cx="1169988" cy="249238"/>
            </a:xfrm>
            <a:custGeom>
              <a:avLst/>
              <a:gdLst>
                <a:gd name="T0" fmla="*/ 2147483647 w 737"/>
                <a:gd name="T1" fmla="*/ 2147483647 h 157"/>
                <a:gd name="T2" fmla="*/ 2147483647 w 737"/>
                <a:gd name="T3" fmla="*/ 0 h 157"/>
                <a:gd name="T4" fmla="*/ 0 w 737"/>
                <a:gd name="T5" fmla="*/ 0 h 157"/>
                <a:gd name="T6" fmla="*/ 0 60000 65536"/>
                <a:gd name="T7" fmla="*/ 0 60000 65536"/>
                <a:gd name="T8" fmla="*/ 0 60000 65536"/>
              </a:gdLst>
              <a:ahLst/>
              <a:cxnLst>
                <a:cxn ang="T6">
                  <a:pos x="T0" y="T1"/>
                </a:cxn>
                <a:cxn ang="T7">
                  <a:pos x="T2" y="T3"/>
                </a:cxn>
                <a:cxn ang="T8">
                  <a:pos x="T4" y="T5"/>
                </a:cxn>
              </a:cxnLst>
              <a:rect l="0" t="0" r="r" b="b"/>
              <a:pathLst>
                <a:path w="737" h="157">
                  <a:moveTo>
                    <a:pt x="737" y="157"/>
                  </a:moveTo>
                  <a:lnTo>
                    <a:pt x="737" y="0"/>
                  </a:lnTo>
                  <a:lnTo>
                    <a:pt x="0" y="0"/>
                  </a:lnTo>
                </a:path>
              </a:pathLst>
            </a:custGeom>
            <a:noFill/>
            <a:ln w="55563"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1" name="Freeform 278"/>
            <p:cNvSpPr>
              <a:spLocks/>
            </p:cNvSpPr>
            <p:nvPr/>
          </p:nvSpPr>
          <p:spPr bwMode="auto">
            <a:xfrm>
              <a:off x="5351463" y="3773488"/>
              <a:ext cx="685800" cy="1666875"/>
            </a:xfrm>
            <a:custGeom>
              <a:avLst/>
              <a:gdLst>
                <a:gd name="T0" fmla="*/ 2147483647 w 432"/>
                <a:gd name="T1" fmla="*/ 0 h 1050"/>
                <a:gd name="T2" fmla="*/ 2147483647 w 432"/>
                <a:gd name="T3" fmla="*/ 2147483647 h 1050"/>
                <a:gd name="T4" fmla="*/ 0 w 432"/>
                <a:gd name="T5" fmla="*/ 2147483647 h 1050"/>
                <a:gd name="T6" fmla="*/ 0 60000 65536"/>
                <a:gd name="T7" fmla="*/ 0 60000 65536"/>
                <a:gd name="T8" fmla="*/ 0 60000 65536"/>
              </a:gdLst>
              <a:ahLst/>
              <a:cxnLst>
                <a:cxn ang="T6">
                  <a:pos x="T0" y="T1"/>
                </a:cxn>
                <a:cxn ang="T7">
                  <a:pos x="T2" y="T3"/>
                </a:cxn>
                <a:cxn ang="T8">
                  <a:pos x="T4" y="T5"/>
                </a:cxn>
              </a:cxnLst>
              <a:rect l="0" t="0" r="r" b="b"/>
              <a:pathLst>
                <a:path w="432" h="1050">
                  <a:moveTo>
                    <a:pt x="432" y="0"/>
                  </a:moveTo>
                  <a:lnTo>
                    <a:pt x="432" y="1050"/>
                  </a:lnTo>
                  <a:lnTo>
                    <a:pt x="0" y="1050"/>
                  </a:lnTo>
                </a:path>
              </a:pathLst>
            </a:custGeom>
            <a:noFill/>
            <a:ln w="55563"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12" name="Freeform 279"/>
            <p:cNvSpPr>
              <a:spLocks/>
            </p:cNvSpPr>
            <p:nvPr/>
          </p:nvSpPr>
          <p:spPr bwMode="auto">
            <a:xfrm>
              <a:off x="3365500" y="3403600"/>
              <a:ext cx="161925" cy="80963"/>
            </a:xfrm>
            <a:custGeom>
              <a:avLst/>
              <a:gdLst>
                <a:gd name="T0" fmla="*/ 2147483647 w 102"/>
                <a:gd name="T1" fmla="*/ 2147483647 h 51"/>
                <a:gd name="T2" fmla="*/ 2147483647 w 102"/>
                <a:gd name="T3" fmla="*/ 0 h 51"/>
                <a:gd name="T4" fmla="*/ 0 w 102"/>
                <a:gd name="T5" fmla="*/ 2147483647 h 51"/>
                <a:gd name="T6" fmla="*/ 2147483647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102" y="51"/>
                  </a:moveTo>
                  <a:lnTo>
                    <a:pt x="51" y="0"/>
                  </a:lnTo>
                  <a:lnTo>
                    <a:pt x="0" y="51"/>
                  </a:lnTo>
                  <a:lnTo>
                    <a:pt x="102"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13" name="Freeform 280"/>
            <p:cNvSpPr>
              <a:spLocks/>
            </p:cNvSpPr>
            <p:nvPr/>
          </p:nvSpPr>
          <p:spPr bwMode="auto">
            <a:xfrm>
              <a:off x="2066925" y="3221038"/>
              <a:ext cx="161925" cy="80962"/>
            </a:xfrm>
            <a:custGeom>
              <a:avLst/>
              <a:gdLst>
                <a:gd name="T0" fmla="*/ 2147483647 w 102"/>
                <a:gd name="T1" fmla="*/ 2147483647 h 51"/>
                <a:gd name="T2" fmla="*/ 2147483647 w 102"/>
                <a:gd name="T3" fmla="*/ 0 h 51"/>
                <a:gd name="T4" fmla="*/ 0 w 102"/>
                <a:gd name="T5" fmla="*/ 2147483647 h 51"/>
                <a:gd name="T6" fmla="*/ 2147483647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102" y="51"/>
                  </a:moveTo>
                  <a:lnTo>
                    <a:pt x="51" y="0"/>
                  </a:lnTo>
                  <a:lnTo>
                    <a:pt x="0" y="51"/>
                  </a:lnTo>
                  <a:lnTo>
                    <a:pt x="102"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14" name="Freeform 281"/>
            <p:cNvSpPr>
              <a:spLocks/>
            </p:cNvSpPr>
            <p:nvPr/>
          </p:nvSpPr>
          <p:spPr bwMode="auto">
            <a:xfrm>
              <a:off x="4362450" y="4887913"/>
              <a:ext cx="161925" cy="80962"/>
            </a:xfrm>
            <a:custGeom>
              <a:avLst/>
              <a:gdLst>
                <a:gd name="T0" fmla="*/ 0 w 102"/>
                <a:gd name="T1" fmla="*/ 0 h 51"/>
                <a:gd name="T2" fmla="*/ 2147483647 w 102"/>
                <a:gd name="T3" fmla="*/ 2147483647 h 51"/>
                <a:gd name="T4" fmla="*/ 2147483647 w 102"/>
                <a:gd name="T5" fmla="*/ 0 h 51"/>
                <a:gd name="T6" fmla="*/ 0 w 102"/>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0"/>
                  </a:moveTo>
                  <a:lnTo>
                    <a:pt x="51" y="51"/>
                  </a:lnTo>
                  <a:lnTo>
                    <a:pt x="102" y="0"/>
                  </a:lnTo>
                  <a:lnTo>
                    <a:pt x="0" y="0"/>
                  </a:lnTo>
                  <a:close/>
                </a:path>
              </a:pathLst>
            </a:custGeom>
            <a:solidFill>
              <a:schemeClr val="accent4">
                <a:lumMod val="75000"/>
              </a:schemeClr>
            </a:solidFill>
            <a:ln>
              <a:noFill/>
            </a:ln>
          </p:spPr>
          <p:txBody>
            <a:bodyPr>
              <a:noAutofit/>
            </a:bodyPr>
            <a:lstStyle/>
            <a:p>
              <a:endParaRPr lang="en-GB" dirty="0"/>
            </a:p>
          </p:txBody>
        </p:sp>
        <p:sp>
          <p:nvSpPr>
            <p:cNvPr id="115" name="Freeform 282"/>
            <p:cNvSpPr>
              <a:spLocks/>
            </p:cNvSpPr>
            <p:nvPr/>
          </p:nvSpPr>
          <p:spPr bwMode="auto">
            <a:xfrm>
              <a:off x="5027613" y="4886325"/>
              <a:ext cx="161925" cy="80963"/>
            </a:xfrm>
            <a:custGeom>
              <a:avLst/>
              <a:gdLst>
                <a:gd name="T0" fmla="*/ 0 w 102"/>
                <a:gd name="T1" fmla="*/ 0 h 51"/>
                <a:gd name="T2" fmla="*/ 2147483647 w 102"/>
                <a:gd name="T3" fmla="*/ 2147483647 h 51"/>
                <a:gd name="T4" fmla="*/ 2147483647 w 102"/>
                <a:gd name="T5" fmla="*/ 0 h 51"/>
                <a:gd name="T6" fmla="*/ 0 w 102"/>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0"/>
                  </a:moveTo>
                  <a:lnTo>
                    <a:pt x="51" y="51"/>
                  </a:lnTo>
                  <a:lnTo>
                    <a:pt x="102" y="0"/>
                  </a:lnTo>
                  <a:lnTo>
                    <a:pt x="0" y="0"/>
                  </a:lnTo>
                  <a:close/>
                </a:path>
              </a:pathLst>
            </a:custGeom>
            <a:solidFill>
              <a:schemeClr val="accent4">
                <a:lumMod val="75000"/>
              </a:schemeClr>
            </a:solidFill>
            <a:ln>
              <a:noFill/>
            </a:ln>
          </p:spPr>
          <p:txBody>
            <a:bodyPr>
              <a:noAutofit/>
            </a:bodyPr>
            <a:lstStyle/>
            <a:p>
              <a:endParaRPr lang="en-GB" dirty="0"/>
            </a:p>
          </p:txBody>
        </p:sp>
        <p:sp>
          <p:nvSpPr>
            <p:cNvPr id="116" name="Freeform 283"/>
            <p:cNvSpPr>
              <a:spLocks/>
            </p:cNvSpPr>
            <p:nvPr/>
          </p:nvSpPr>
          <p:spPr bwMode="auto">
            <a:xfrm>
              <a:off x="6881813" y="3776663"/>
              <a:ext cx="161925" cy="79375"/>
            </a:xfrm>
            <a:custGeom>
              <a:avLst/>
              <a:gdLst>
                <a:gd name="T0" fmla="*/ 0 w 102"/>
                <a:gd name="T1" fmla="*/ 2147483647 h 50"/>
                <a:gd name="T2" fmla="*/ 2147483647 w 102"/>
                <a:gd name="T3" fmla="*/ 0 h 50"/>
                <a:gd name="T4" fmla="*/ 2147483647 w 102"/>
                <a:gd name="T5" fmla="*/ 2147483647 h 50"/>
                <a:gd name="T6" fmla="*/ 0 w 102"/>
                <a:gd name="T7" fmla="*/ 2147483647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0">
                  <a:moveTo>
                    <a:pt x="0" y="50"/>
                  </a:moveTo>
                  <a:lnTo>
                    <a:pt x="50" y="0"/>
                  </a:lnTo>
                  <a:lnTo>
                    <a:pt x="102" y="50"/>
                  </a:lnTo>
                  <a:lnTo>
                    <a:pt x="0" y="50"/>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17" name="Line 284"/>
            <p:cNvSpPr>
              <a:spLocks noChangeShapeType="1"/>
            </p:cNvSpPr>
            <p:nvPr/>
          </p:nvSpPr>
          <p:spPr bwMode="auto">
            <a:xfrm flipV="1">
              <a:off x="6961188" y="4708525"/>
              <a:ext cx="0" cy="26035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18" name="Freeform 285"/>
            <p:cNvSpPr>
              <a:spLocks/>
            </p:cNvSpPr>
            <p:nvPr/>
          </p:nvSpPr>
          <p:spPr bwMode="auto">
            <a:xfrm>
              <a:off x="6881813" y="4656138"/>
              <a:ext cx="161925" cy="80962"/>
            </a:xfrm>
            <a:custGeom>
              <a:avLst/>
              <a:gdLst>
                <a:gd name="T0" fmla="*/ 0 w 102"/>
                <a:gd name="T1" fmla="*/ 2147483647 h 51"/>
                <a:gd name="T2" fmla="*/ 2147483647 w 102"/>
                <a:gd name="T3" fmla="*/ 0 h 51"/>
                <a:gd name="T4" fmla="*/ 2147483647 w 102"/>
                <a:gd name="T5" fmla="*/ 2147483647 h 51"/>
                <a:gd name="T6" fmla="*/ 0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51"/>
                  </a:moveTo>
                  <a:lnTo>
                    <a:pt x="50" y="0"/>
                  </a:lnTo>
                  <a:lnTo>
                    <a:pt x="102" y="51"/>
                  </a:lnTo>
                  <a:lnTo>
                    <a:pt x="0"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19" name="Freeform 286"/>
            <p:cNvSpPr>
              <a:spLocks/>
            </p:cNvSpPr>
            <p:nvPr/>
          </p:nvSpPr>
          <p:spPr bwMode="auto">
            <a:xfrm>
              <a:off x="5027613" y="3402013"/>
              <a:ext cx="161925" cy="80962"/>
            </a:xfrm>
            <a:custGeom>
              <a:avLst/>
              <a:gdLst>
                <a:gd name="T0" fmla="*/ 0 w 102"/>
                <a:gd name="T1" fmla="*/ 2147483647 h 51"/>
                <a:gd name="T2" fmla="*/ 2147483647 w 102"/>
                <a:gd name="T3" fmla="*/ 0 h 51"/>
                <a:gd name="T4" fmla="*/ 2147483647 w 102"/>
                <a:gd name="T5" fmla="*/ 2147483647 h 51"/>
                <a:gd name="T6" fmla="*/ 0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51"/>
                  </a:moveTo>
                  <a:lnTo>
                    <a:pt x="51" y="0"/>
                  </a:lnTo>
                  <a:lnTo>
                    <a:pt x="102" y="51"/>
                  </a:lnTo>
                  <a:lnTo>
                    <a:pt x="0"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0" name="Line 287"/>
            <p:cNvSpPr>
              <a:spLocks noChangeShapeType="1"/>
            </p:cNvSpPr>
            <p:nvPr/>
          </p:nvSpPr>
          <p:spPr bwMode="auto">
            <a:xfrm flipV="1">
              <a:off x="4443413" y="3455988"/>
              <a:ext cx="0" cy="257175"/>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1" name="Freeform 288"/>
            <p:cNvSpPr>
              <a:spLocks/>
            </p:cNvSpPr>
            <p:nvPr/>
          </p:nvSpPr>
          <p:spPr bwMode="auto">
            <a:xfrm>
              <a:off x="4362450" y="3402013"/>
              <a:ext cx="161925" cy="80962"/>
            </a:xfrm>
            <a:custGeom>
              <a:avLst/>
              <a:gdLst>
                <a:gd name="T0" fmla="*/ 0 w 102"/>
                <a:gd name="T1" fmla="*/ 2147483647 h 51"/>
                <a:gd name="T2" fmla="*/ 2147483647 w 102"/>
                <a:gd name="T3" fmla="*/ 0 h 51"/>
                <a:gd name="T4" fmla="*/ 2147483647 w 102"/>
                <a:gd name="T5" fmla="*/ 2147483647 h 51"/>
                <a:gd name="T6" fmla="*/ 0 w 102"/>
                <a:gd name="T7" fmla="*/ 2147483647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2" h="51">
                  <a:moveTo>
                    <a:pt x="0" y="51"/>
                  </a:moveTo>
                  <a:lnTo>
                    <a:pt x="51" y="0"/>
                  </a:lnTo>
                  <a:lnTo>
                    <a:pt x="102" y="51"/>
                  </a:lnTo>
                  <a:lnTo>
                    <a:pt x="0" y="51"/>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2" name="Freeform 289"/>
            <p:cNvSpPr>
              <a:spLocks/>
            </p:cNvSpPr>
            <p:nvPr/>
          </p:nvSpPr>
          <p:spPr bwMode="auto">
            <a:xfrm>
              <a:off x="4151313" y="2849563"/>
              <a:ext cx="82550" cy="161925"/>
            </a:xfrm>
            <a:custGeom>
              <a:avLst/>
              <a:gdLst>
                <a:gd name="T0" fmla="*/ 0 w 52"/>
                <a:gd name="T1" fmla="*/ 2147483647 h 102"/>
                <a:gd name="T2" fmla="*/ 2147483647 w 52"/>
                <a:gd name="T3" fmla="*/ 2147483647 h 102"/>
                <a:gd name="T4" fmla="*/ 0 w 52"/>
                <a:gd name="T5" fmla="*/ 0 h 102"/>
                <a:gd name="T6" fmla="*/ 0 w 52"/>
                <a:gd name="T7" fmla="*/ 2147483647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102">
                  <a:moveTo>
                    <a:pt x="0" y="102"/>
                  </a:moveTo>
                  <a:lnTo>
                    <a:pt x="52" y="51"/>
                  </a:lnTo>
                  <a:lnTo>
                    <a:pt x="0" y="0"/>
                  </a:lnTo>
                  <a:lnTo>
                    <a:pt x="0" y="102"/>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3" name="Freeform 290"/>
            <p:cNvSpPr>
              <a:spLocks/>
            </p:cNvSpPr>
            <p:nvPr/>
          </p:nvSpPr>
          <p:spPr bwMode="auto">
            <a:xfrm>
              <a:off x="3978275" y="2849563"/>
              <a:ext cx="79375" cy="161925"/>
            </a:xfrm>
            <a:custGeom>
              <a:avLst/>
              <a:gdLst>
                <a:gd name="T0" fmla="*/ 2147483647 w 50"/>
                <a:gd name="T1" fmla="*/ 2147483647 h 102"/>
                <a:gd name="T2" fmla="*/ 0 w 50"/>
                <a:gd name="T3" fmla="*/ 2147483647 h 102"/>
                <a:gd name="T4" fmla="*/ 2147483647 w 50"/>
                <a:gd name="T5" fmla="*/ 0 h 102"/>
                <a:gd name="T6" fmla="*/ 2147483647 w 50"/>
                <a:gd name="T7" fmla="*/ 2147483647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0" h="102">
                  <a:moveTo>
                    <a:pt x="50" y="102"/>
                  </a:moveTo>
                  <a:lnTo>
                    <a:pt x="0" y="51"/>
                  </a:lnTo>
                  <a:lnTo>
                    <a:pt x="50" y="0"/>
                  </a:lnTo>
                  <a:lnTo>
                    <a:pt x="50" y="102"/>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4" name="Line 291"/>
            <p:cNvSpPr>
              <a:spLocks noChangeShapeType="1"/>
            </p:cNvSpPr>
            <p:nvPr/>
          </p:nvSpPr>
          <p:spPr bwMode="auto">
            <a:xfrm>
              <a:off x="2679700" y="2930525"/>
              <a:ext cx="182563" cy="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5" name="Freeform 292"/>
            <p:cNvSpPr>
              <a:spLocks/>
            </p:cNvSpPr>
            <p:nvPr/>
          </p:nvSpPr>
          <p:spPr bwMode="auto">
            <a:xfrm>
              <a:off x="2833688" y="2849563"/>
              <a:ext cx="80962" cy="161925"/>
            </a:xfrm>
            <a:custGeom>
              <a:avLst/>
              <a:gdLst>
                <a:gd name="T0" fmla="*/ 0 w 51"/>
                <a:gd name="T1" fmla="*/ 2147483647 h 102"/>
                <a:gd name="T2" fmla="*/ 2147483647 w 51"/>
                <a:gd name="T3" fmla="*/ 2147483647 h 102"/>
                <a:gd name="T4" fmla="*/ 0 w 51"/>
                <a:gd name="T5" fmla="*/ 0 h 102"/>
                <a:gd name="T6" fmla="*/ 0 w 51"/>
                <a:gd name="T7" fmla="*/ 2147483647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02">
                  <a:moveTo>
                    <a:pt x="0" y="102"/>
                  </a:moveTo>
                  <a:lnTo>
                    <a:pt x="51" y="51"/>
                  </a:lnTo>
                  <a:lnTo>
                    <a:pt x="0" y="0"/>
                  </a:lnTo>
                  <a:lnTo>
                    <a:pt x="0" y="102"/>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6" name="Line 293"/>
            <p:cNvSpPr>
              <a:spLocks noChangeShapeType="1"/>
            </p:cNvSpPr>
            <p:nvPr/>
          </p:nvSpPr>
          <p:spPr bwMode="auto">
            <a:xfrm>
              <a:off x="5300663" y="2930525"/>
              <a:ext cx="182562" cy="0"/>
            </a:xfrm>
            <a:prstGeom prst="line">
              <a:avLst/>
            </a:prstGeom>
            <a:noFill/>
            <a:ln w="55563">
              <a:solidFill>
                <a:schemeClr val="accent4">
                  <a:lumMod val="75000"/>
                </a:schemeClr>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27" name="Freeform 294"/>
            <p:cNvSpPr>
              <a:spLocks/>
            </p:cNvSpPr>
            <p:nvPr/>
          </p:nvSpPr>
          <p:spPr bwMode="auto">
            <a:xfrm>
              <a:off x="5454650" y="2849563"/>
              <a:ext cx="80963" cy="161925"/>
            </a:xfrm>
            <a:custGeom>
              <a:avLst/>
              <a:gdLst>
                <a:gd name="T0" fmla="*/ 0 w 51"/>
                <a:gd name="T1" fmla="*/ 2147483647 h 102"/>
                <a:gd name="T2" fmla="*/ 2147483647 w 51"/>
                <a:gd name="T3" fmla="*/ 2147483647 h 102"/>
                <a:gd name="T4" fmla="*/ 0 w 51"/>
                <a:gd name="T5" fmla="*/ 0 h 102"/>
                <a:gd name="T6" fmla="*/ 0 w 51"/>
                <a:gd name="T7" fmla="*/ 2147483647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02">
                  <a:moveTo>
                    <a:pt x="0" y="102"/>
                  </a:moveTo>
                  <a:lnTo>
                    <a:pt x="51" y="51"/>
                  </a:lnTo>
                  <a:lnTo>
                    <a:pt x="0" y="0"/>
                  </a:lnTo>
                  <a:lnTo>
                    <a:pt x="0" y="102"/>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28" name="Freeform 295"/>
            <p:cNvSpPr>
              <a:spLocks/>
            </p:cNvSpPr>
            <p:nvPr/>
          </p:nvSpPr>
          <p:spPr bwMode="auto">
            <a:xfrm>
              <a:off x="5300663" y="5360988"/>
              <a:ext cx="80962" cy="160337"/>
            </a:xfrm>
            <a:custGeom>
              <a:avLst/>
              <a:gdLst>
                <a:gd name="T0" fmla="*/ 2147483647 w 51"/>
                <a:gd name="T1" fmla="*/ 0 h 101"/>
                <a:gd name="T2" fmla="*/ 0 w 51"/>
                <a:gd name="T3" fmla="*/ 2147483647 h 101"/>
                <a:gd name="T4" fmla="*/ 2147483647 w 51"/>
                <a:gd name="T5" fmla="*/ 2147483647 h 101"/>
                <a:gd name="T6" fmla="*/ 2147483647 w 51"/>
                <a:gd name="T7" fmla="*/ 0 h 1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01">
                  <a:moveTo>
                    <a:pt x="51" y="0"/>
                  </a:moveTo>
                  <a:lnTo>
                    <a:pt x="0" y="50"/>
                  </a:lnTo>
                  <a:lnTo>
                    <a:pt x="51" y="101"/>
                  </a:lnTo>
                  <a:lnTo>
                    <a:pt x="51" y="0"/>
                  </a:lnTo>
                  <a:close/>
                </a:path>
              </a:pathLst>
            </a:custGeom>
            <a:solidFill>
              <a:schemeClr val="accent4">
                <a:lumMod val="75000"/>
              </a:schemeClr>
            </a:solidFill>
            <a:ln>
              <a:noFill/>
            </a:ln>
          </p:spPr>
          <p:txBody>
            <a:bodyPr>
              <a:noAutofit/>
            </a:bodyPr>
            <a:lstStyle/>
            <a:p>
              <a:endParaRPr lang="en-GB" dirty="0"/>
            </a:p>
          </p:txBody>
        </p:sp>
        <p:sp>
          <p:nvSpPr>
            <p:cNvPr id="129" name="Freeform 296"/>
            <p:cNvSpPr>
              <a:spLocks/>
            </p:cNvSpPr>
            <p:nvPr/>
          </p:nvSpPr>
          <p:spPr bwMode="auto">
            <a:xfrm>
              <a:off x="5295900" y="1757363"/>
              <a:ext cx="80963" cy="161925"/>
            </a:xfrm>
            <a:custGeom>
              <a:avLst/>
              <a:gdLst>
                <a:gd name="T0" fmla="*/ 2147483647 w 51"/>
                <a:gd name="T1" fmla="*/ 0 h 102"/>
                <a:gd name="T2" fmla="*/ 0 w 51"/>
                <a:gd name="T3" fmla="*/ 2147483647 h 102"/>
                <a:gd name="T4" fmla="*/ 2147483647 w 51"/>
                <a:gd name="T5" fmla="*/ 2147483647 h 102"/>
                <a:gd name="T6" fmla="*/ 2147483647 w 51"/>
                <a:gd name="T7" fmla="*/ 0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02">
                  <a:moveTo>
                    <a:pt x="51" y="0"/>
                  </a:moveTo>
                  <a:lnTo>
                    <a:pt x="0" y="51"/>
                  </a:lnTo>
                  <a:lnTo>
                    <a:pt x="51" y="102"/>
                  </a:lnTo>
                  <a:lnTo>
                    <a:pt x="51" y="0"/>
                  </a:lnTo>
                  <a:close/>
                </a:path>
              </a:pathLst>
            </a:custGeom>
            <a:solidFill>
              <a:schemeClr val="accent4">
                <a:lumMod val="75000"/>
              </a:schemeClr>
            </a:solidFill>
            <a:ln>
              <a:noFill/>
            </a:ln>
          </p:spPr>
          <p:txBody>
            <a:bodyPr>
              <a:noAutofit/>
            </a:bodyPr>
            <a:lstStyle/>
            <a:p>
              <a:endParaRPr lang="en-GB" dirty="0"/>
            </a:p>
          </p:txBody>
        </p:sp>
        <p:sp>
          <p:nvSpPr>
            <p:cNvPr id="130" name="Freeform 297"/>
            <p:cNvSpPr>
              <a:spLocks/>
            </p:cNvSpPr>
            <p:nvPr/>
          </p:nvSpPr>
          <p:spPr bwMode="auto">
            <a:xfrm>
              <a:off x="3446463" y="1838325"/>
              <a:ext cx="788987" cy="573088"/>
            </a:xfrm>
            <a:custGeom>
              <a:avLst/>
              <a:gdLst>
                <a:gd name="T0" fmla="*/ 2147483647 w 497"/>
                <a:gd name="T1" fmla="*/ 0 h 361"/>
                <a:gd name="T2" fmla="*/ 0 w 497"/>
                <a:gd name="T3" fmla="*/ 0 h 361"/>
                <a:gd name="T4" fmla="*/ 0 w 497"/>
                <a:gd name="T5" fmla="*/ 2147483647 h 361"/>
                <a:gd name="T6" fmla="*/ 0 60000 65536"/>
                <a:gd name="T7" fmla="*/ 0 60000 65536"/>
                <a:gd name="T8" fmla="*/ 0 60000 65536"/>
              </a:gdLst>
              <a:ahLst/>
              <a:cxnLst>
                <a:cxn ang="T6">
                  <a:pos x="T0" y="T1"/>
                </a:cxn>
                <a:cxn ang="T7">
                  <a:pos x="T2" y="T3"/>
                </a:cxn>
                <a:cxn ang="T8">
                  <a:pos x="T4" y="T5"/>
                </a:cxn>
              </a:cxnLst>
              <a:rect l="0" t="0" r="r" b="b"/>
              <a:pathLst>
                <a:path w="497" h="361">
                  <a:moveTo>
                    <a:pt x="497" y="0"/>
                  </a:moveTo>
                  <a:lnTo>
                    <a:pt x="0" y="0"/>
                  </a:lnTo>
                  <a:lnTo>
                    <a:pt x="0" y="361"/>
                  </a:lnTo>
                </a:path>
              </a:pathLst>
            </a:custGeom>
            <a:noFill/>
            <a:ln w="55563" cap="flat">
              <a:solidFill>
                <a:schemeClr val="accent4">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31" name="Freeform 298"/>
            <p:cNvSpPr>
              <a:spLocks/>
            </p:cNvSpPr>
            <p:nvPr/>
          </p:nvSpPr>
          <p:spPr bwMode="auto">
            <a:xfrm>
              <a:off x="3365500" y="2376488"/>
              <a:ext cx="160338" cy="82550"/>
            </a:xfrm>
            <a:custGeom>
              <a:avLst/>
              <a:gdLst>
                <a:gd name="T0" fmla="*/ 0 w 101"/>
                <a:gd name="T1" fmla="*/ 0 h 52"/>
                <a:gd name="T2" fmla="*/ 2147483647 w 101"/>
                <a:gd name="T3" fmla="*/ 2147483647 h 52"/>
                <a:gd name="T4" fmla="*/ 2147483647 w 101"/>
                <a:gd name="T5" fmla="*/ 0 h 52"/>
                <a:gd name="T6" fmla="*/ 0 w 101"/>
                <a:gd name="T7" fmla="*/ 0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 h="52">
                  <a:moveTo>
                    <a:pt x="0" y="0"/>
                  </a:moveTo>
                  <a:lnTo>
                    <a:pt x="51" y="52"/>
                  </a:lnTo>
                  <a:lnTo>
                    <a:pt x="101" y="0"/>
                  </a:lnTo>
                  <a:lnTo>
                    <a:pt x="0" y="0"/>
                  </a:lnTo>
                  <a:close/>
                </a:path>
              </a:pathLst>
            </a:custGeom>
            <a:solidFill>
              <a:schemeClr val="accent4">
                <a:lumMod val="75000"/>
              </a:schemeClr>
            </a:solidFill>
            <a:ln w="9525">
              <a:noFill/>
              <a:round/>
              <a:headEnd/>
              <a:tailEnd/>
            </a:ln>
          </p:spPr>
          <p:txBody>
            <a:bodyPr>
              <a:noAutofit/>
            </a:bodyPr>
            <a:lstStyle/>
            <a:p>
              <a:endParaRPr lang="en-GB" dirty="0">
                <a:solidFill>
                  <a:schemeClr val="accent4">
                    <a:lumMod val="75000"/>
                  </a:schemeClr>
                </a:solidFill>
              </a:endParaRPr>
            </a:p>
          </p:txBody>
        </p:sp>
        <p:sp>
          <p:nvSpPr>
            <p:cNvPr id="132" name="Freeform 299"/>
            <p:cNvSpPr>
              <a:spLocks/>
            </p:cNvSpPr>
            <p:nvPr/>
          </p:nvSpPr>
          <p:spPr bwMode="auto">
            <a:xfrm>
              <a:off x="4914900" y="5546725"/>
              <a:ext cx="88900" cy="61913"/>
            </a:xfrm>
            <a:custGeom>
              <a:avLst/>
              <a:gdLst>
                <a:gd name="T0" fmla="*/ 2147483647 w 56"/>
                <a:gd name="T1" fmla="*/ 2147483647 h 39"/>
                <a:gd name="T2" fmla="*/ 2147483647 w 56"/>
                <a:gd name="T3" fmla="*/ 0 h 39"/>
                <a:gd name="T4" fmla="*/ 0 w 56"/>
                <a:gd name="T5" fmla="*/ 2147483647 h 39"/>
                <a:gd name="T6" fmla="*/ 2147483647 w 56"/>
                <a:gd name="T7" fmla="*/ 2147483647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 h="39">
                  <a:moveTo>
                    <a:pt x="56" y="39"/>
                  </a:moveTo>
                  <a:lnTo>
                    <a:pt x="28" y="0"/>
                  </a:lnTo>
                  <a:lnTo>
                    <a:pt x="0" y="39"/>
                  </a:lnTo>
                  <a:lnTo>
                    <a:pt x="56"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33" name="Freeform 300"/>
            <p:cNvSpPr>
              <a:spLocks/>
            </p:cNvSpPr>
            <p:nvPr/>
          </p:nvSpPr>
          <p:spPr bwMode="auto">
            <a:xfrm>
              <a:off x="4983163" y="5649913"/>
              <a:ext cx="87312" cy="60325"/>
            </a:xfrm>
            <a:custGeom>
              <a:avLst/>
              <a:gdLst>
                <a:gd name="T0" fmla="*/ 2147483647 w 55"/>
                <a:gd name="T1" fmla="*/ 0 h 38"/>
                <a:gd name="T2" fmla="*/ 2147483647 w 55"/>
                <a:gd name="T3" fmla="*/ 2147483647 h 38"/>
                <a:gd name="T4" fmla="*/ 0 w 55"/>
                <a:gd name="T5" fmla="*/ 0 h 38"/>
                <a:gd name="T6" fmla="*/ 2147483647 w 55"/>
                <a:gd name="T7" fmla="*/ 0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5" h="38">
                  <a:moveTo>
                    <a:pt x="55" y="0"/>
                  </a:moveTo>
                  <a:lnTo>
                    <a:pt x="28" y="38"/>
                  </a:lnTo>
                  <a:lnTo>
                    <a:pt x="0"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134" name="Rectangle 301"/>
            <p:cNvSpPr>
              <a:spLocks noChangeArrowheads="1"/>
            </p:cNvSpPr>
            <p:nvPr/>
          </p:nvSpPr>
          <p:spPr bwMode="auto">
            <a:xfrm>
              <a:off x="4759325" y="2479675"/>
              <a:ext cx="14288" cy="33338"/>
            </a:xfrm>
            <a:prstGeom prst="rect">
              <a:avLst/>
            </a:prstGeom>
            <a:solidFill>
              <a:schemeClr val="bg1"/>
            </a:solidFill>
            <a:ln>
              <a:noFill/>
            </a:ln>
            <a:effectLst/>
            <a:extLst>
              <a:ext uri="{91240B29-F687-4F45-9708-019B960494DF}">
                <a14:hiddenLine xmlns:a14="http://schemas.microsoft.com/office/drawing/2010/main" w="14288">
                  <a:solidFill>
                    <a:srgbClr val="FFFFFF"/>
                  </a:solidFill>
                  <a:bevel/>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35" name="Freeform 302"/>
            <p:cNvSpPr>
              <a:spLocks noEditPoints="1"/>
            </p:cNvSpPr>
            <p:nvPr/>
          </p:nvSpPr>
          <p:spPr bwMode="auto">
            <a:xfrm>
              <a:off x="4759325" y="2058988"/>
              <a:ext cx="14288" cy="400050"/>
            </a:xfrm>
            <a:custGeom>
              <a:avLst/>
              <a:gdLst>
                <a:gd name="T0" fmla="*/ 2147483647 w 9"/>
                <a:gd name="T1" fmla="*/ 0 h 252"/>
                <a:gd name="T2" fmla="*/ 2147483647 w 9"/>
                <a:gd name="T3" fmla="*/ 2147483647 h 252"/>
                <a:gd name="T4" fmla="*/ 0 w 9"/>
                <a:gd name="T5" fmla="*/ 2147483647 h 252"/>
                <a:gd name="T6" fmla="*/ 0 w 9"/>
                <a:gd name="T7" fmla="*/ 0 h 252"/>
                <a:gd name="T8" fmla="*/ 2147483647 w 9"/>
                <a:gd name="T9" fmla="*/ 0 h 252"/>
                <a:gd name="T10" fmla="*/ 2147483647 w 9"/>
                <a:gd name="T11" fmla="*/ 2147483647 h 252"/>
                <a:gd name="T12" fmla="*/ 2147483647 w 9"/>
                <a:gd name="T13" fmla="*/ 2147483647 h 252"/>
                <a:gd name="T14" fmla="*/ 0 w 9"/>
                <a:gd name="T15" fmla="*/ 2147483647 h 252"/>
                <a:gd name="T16" fmla="*/ 0 w 9"/>
                <a:gd name="T17" fmla="*/ 2147483647 h 252"/>
                <a:gd name="T18" fmla="*/ 2147483647 w 9"/>
                <a:gd name="T19" fmla="*/ 2147483647 h 252"/>
                <a:gd name="T20" fmla="*/ 2147483647 w 9"/>
                <a:gd name="T21" fmla="*/ 2147483647 h 252"/>
                <a:gd name="T22" fmla="*/ 2147483647 w 9"/>
                <a:gd name="T23" fmla="*/ 2147483647 h 252"/>
                <a:gd name="T24" fmla="*/ 0 w 9"/>
                <a:gd name="T25" fmla="*/ 2147483647 h 252"/>
                <a:gd name="T26" fmla="*/ 0 w 9"/>
                <a:gd name="T27" fmla="*/ 2147483647 h 252"/>
                <a:gd name="T28" fmla="*/ 2147483647 w 9"/>
                <a:gd name="T29" fmla="*/ 2147483647 h 252"/>
                <a:gd name="T30" fmla="*/ 2147483647 w 9"/>
                <a:gd name="T31" fmla="*/ 2147483647 h 252"/>
                <a:gd name="T32" fmla="*/ 2147483647 w 9"/>
                <a:gd name="T33" fmla="*/ 2147483647 h 252"/>
                <a:gd name="T34" fmla="*/ 0 w 9"/>
                <a:gd name="T35" fmla="*/ 2147483647 h 252"/>
                <a:gd name="T36" fmla="*/ 0 w 9"/>
                <a:gd name="T37" fmla="*/ 2147483647 h 252"/>
                <a:gd name="T38" fmla="*/ 2147483647 w 9"/>
                <a:gd name="T39" fmla="*/ 2147483647 h 252"/>
                <a:gd name="T40" fmla="*/ 2147483647 w 9"/>
                <a:gd name="T41" fmla="*/ 2147483647 h 252"/>
                <a:gd name="T42" fmla="*/ 2147483647 w 9"/>
                <a:gd name="T43" fmla="*/ 2147483647 h 252"/>
                <a:gd name="T44" fmla="*/ 0 w 9"/>
                <a:gd name="T45" fmla="*/ 2147483647 h 252"/>
                <a:gd name="T46" fmla="*/ 0 w 9"/>
                <a:gd name="T47" fmla="*/ 2147483647 h 252"/>
                <a:gd name="T48" fmla="*/ 2147483647 w 9"/>
                <a:gd name="T49" fmla="*/ 2147483647 h 2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 h="252">
                  <a:moveTo>
                    <a:pt x="9" y="0"/>
                  </a:moveTo>
                  <a:lnTo>
                    <a:pt x="9" y="36"/>
                  </a:lnTo>
                  <a:lnTo>
                    <a:pt x="0" y="36"/>
                  </a:lnTo>
                  <a:lnTo>
                    <a:pt x="0" y="0"/>
                  </a:lnTo>
                  <a:lnTo>
                    <a:pt x="9" y="0"/>
                  </a:lnTo>
                  <a:close/>
                  <a:moveTo>
                    <a:pt x="9" y="54"/>
                  </a:moveTo>
                  <a:lnTo>
                    <a:pt x="9" y="90"/>
                  </a:lnTo>
                  <a:lnTo>
                    <a:pt x="0" y="90"/>
                  </a:lnTo>
                  <a:lnTo>
                    <a:pt x="0" y="54"/>
                  </a:lnTo>
                  <a:lnTo>
                    <a:pt x="9" y="54"/>
                  </a:lnTo>
                  <a:close/>
                  <a:moveTo>
                    <a:pt x="9" y="108"/>
                  </a:moveTo>
                  <a:lnTo>
                    <a:pt x="9" y="144"/>
                  </a:lnTo>
                  <a:lnTo>
                    <a:pt x="0" y="144"/>
                  </a:lnTo>
                  <a:lnTo>
                    <a:pt x="0" y="108"/>
                  </a:lnTo>
                  <a:lnTo>
                    <a:pt x="9" y="108"/>
                  </a:lnTo>
                  <a:close/>
                  <a:moveTo>
                    <a:pt x="9" y="162"/>
                  </a:moveTo>
                  <a:lnTo>
                    <a:pt x="9" y="198"/>
                  </a:lnTo>
                  <a:lnTo>
                    <a:pt x="0" y="198"/>
                  </a:lnTo>
                  <a:lnTo>
                    <a:pt x="0" y="162"/>
                  </a:lnTo>
                  <a:lnTo>
                    <a:pt x="9" y="162"/>
                  </a:lnTo>
                  <a:close/>
                  <a:moveTo>
                    <a:pt x="9" y="216"/>
                  </a:moveTo>
                  <a:lnTo>
                    <a:pt x="9" y="252"/>
                  </a:lnTo>
                  <a:lnTo>
                    <a:pt x="0" y="252"/>
                  </a:lnTo>
                  <a:lnTo>
                    <a:pt x="0" y="216"/>
                  </a:lnTo>
                  <a:lnTo>
                    <a:pt x="9" y="216"/>
                  </a:lnTo>
                  <a:close/>
                </a:path>
              </a:pathLst>
            </a:custGeom>
            <a:solidFill>
              <a:schemeClr val="accent1">
                <a:lumMod val="60000"/>
                <a:lumOff val="40000"/>
              </a:schemeClr>
            </a:solidFill>
            <a:ln>
              <a:noFill/>
            </a:ln>
          </p:spPr>
          <p:txBody>
            <a:bodyPr>
              <a:noAutofit/>
            </a:bodyPr>
            <a:lstStyle/>
            <a:p>
              <a:endParaRPr lang="en-GB" dirty="0"/>
            </a:p>
          </p:txBody>
        </p:sp>
        <p:sp>
          <p:nvSpPr>
            <p:cNvPr id="136" name="Line 304"/>
            <p:cNvSpPr>
              <a:spLocks noChangeShapeType="1"/>
            </p:cNvSpPr>
            <p:nvPr/>
          </p:nvSpPr>
          <p:spPr bwMode="auto">
            <a:xfrm>
              <a:off x="5799138" y="2636838"/>
              <a:ext cx="93662" cy="77787"/>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7" name="Line 305"/>
            <p:cNvSpPr>
              <a:spLocks noChangeShapeType="1"/>
            </p:cNvSpPr>
            <p:nvPr/>
          </p:nvSpPr>
          <p:spPr bwMode="auto">
            <a:xfrm>
              <a:off x="5802313" y="25542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8" name="Line 306"/>
            <p:cNvSpPr>
              <a:spLocks noChangeShapeType="1"/>
            </p:cNvSpPr>
            <p:nvPr/>
          </p:nvSpPr>
          <p:spPr bwMode="auto">
            <a:xfrm>
              <a:off x="5721350" y="2616200"/>
              <a:ext cx="80963"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39" name="Freeform 307"/>
            <p:cNvSpPr>
              <a:spLocks/>
            </p:cNvSpPr>
            <p:nvPr/>
          </p:nvSpPr>
          <p:spPr bwMode="auto">
            <a:xfrm>
              <a:off x="5799138" y="2341563"/>
              <a:ext cx="120650" cy="254000"/>
            </a:xfrm>
            <a:custGeom>
              <a:avLst/>
              <a:gdLst>
                <a:gd name="T0" fmla="*/ 0 w 76"/>
                <a:gd name="T1" fmla="*/ 2147483647 h 160"/>
                <a:gd name="T2" fmla="*/ 2147483647 w 76"/>
                <a:gd name="T3" fmla="*/ 2147483647 h 160"/>
                <a:gd name="T4" fmla="*/ 2147483647 w 76"/>
                <a:gd name="T5" fmla="*/ 0 h 160"/>
                <a:gd name="T6" fmla="*/ 0 60000 65536"/>
                <a:gd name="T7" fmla="*/ 0 60000 65536"/>
                <a:gd name="T8" fmla="*/ 0 60000 65536"/>
              </a:gdLst>
              <a:ahLst/>
              <a:cxnLst>
                <a:cxn ang="T6">
                  <a:pos x="T0" y="T1"/>
                </a:cxn>
                <a:cxn ang="T7">
                  <a:pos x="T2" y="T3"/>
                </a:cxn>
                <a:cxn ang="T8">
                  <a:pos x="T4" y="T5"/>
                </a:cxn>
              </a:cxnLst>
              <a:rect l="0" t="0" r="r" b="b"/>
              <a:pathLst>
                <a:path w="76" h="160">
                  <a:moveTo>
                    <a:pt x="0" y="160"/>
                  </a:moveTo>
                  <a:lnTo>
                    <a:pt x="76" y="96"/>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0" name="Freeform 308"/>
            <p:cNvSpPr>
              <a:spLocks/>
            </p:cNvSpPr>
            <p:nvPr/>
          </p:nvSpPr>
          <p:spPr bwMode="auto">
            <a:xfrm>
              <a:off x="6524625" y="2568575"/>
              <a:ext cx="114300" cy="106363"/>
            </a:xfrm>
            <a:custGeom>
              <a:avLst/>
              <a:gdLst>
                <a:gd name="T0" fmla="*/ 2147483647 w 72"/>
                <a:gd name="T1" fmla="*/ 2147483647 h 67"/>
                <a:gd name="T2" fmla="*/ 2147483647 w 72"/>
                <a:gd name="T3" fmla="*/ 0 h 67"/>
                <a:gd name="T4" fmla="*/ 0 w 72"/>
                <a:gd name="T5" fmla="*/ 2147483647 h 67"/>
                <a:gd name="T6" fmla="*/ 2147483647 w 72"/>
                <a:gd name="T7" fmla="*/ 2147483647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7">
                  <a:moveTo>
                    <a:pt x="72" y="67"/>
                  </a:moveTo>
                  <a:lnTo>
                    <a:pt x="36" y="0"/>
                  </a:lnTo>
                  <a:lnTo>
                    <a:pt x="0" y="67"/>
                  </a:lnTo>
                  <a:lnTo>
                    <a:pt x="72" y="67"/>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1" name="Line 309"/>
            <p:cNvSpPr>
              <a:spLocks noChangeShapeType="1"/>
            </p:cNvSpPr>
            <p:nvPr/>
          </p:nvSpPr>
          <p:spPr bwMode="auto">
            <a:xfrm flipH="1">
              <a:off x="6513513" y="2559050"/>
              <a:ext cx="134937"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2" name="Freeform 310"/>
            <p:cNvSpPr>
              <a:spLocks/>
            </p:cNvSpPr>
            <p:nvPr/>
          </p:nvSpPr>
          <p:spPr bwMode="auto">
            <a:xfrm>
              <a:off x="6446838" y="24431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43" name="Oval 311"/>
            <p:cNvSpPr>
              <a:spLocks noChangeArrowheads="1"/>
            </p:cNvSpPr>
            <p:nvPr/>
          </p:nvSpPr>
          <p:spPr bwMode="auto">
            <a:xfrm>
              <a:off x="6416675" y="24130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4" name="Oval 312"/>
            <p:cNvSpPr>
              <a:spLocks noChangeArrowheads="1"/>
            </p:cNvSpPr>
            <p:nvPr/>
          </p:nvSpPr>
          <p:spPr bwMode="auto">
            <a:xfrm>
              <a:off x="5889625" y="23114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5" name="Oval 313"/>
            <p:cNvSpPr>
              <a:spLocks noChangeArrowheads="1"/>
            </p:cNvSpPr>
            <p:nvPr/>
          </p:nvSpPr>
          <p:spPr bwMode="auto">
            <a:xfrm>
              <a:off x="6416675" y="23114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6" name="Oval 314"/>
            <p:cNvSpPr>
              <a:spLocks noChangeArrowheads="1"/>
            </p:cNvSpPr>
            <p:nvPr/>
          </p:nvSpPr>
          <p:spPr bwMode="auto">
            <a:xfrm>
              <a:off x="6416675" y="27590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47" name="Line 315"/>
            <p:cNvSpPr>
              <a:spLocks noChangeShapeType="1"/>
            </p:cNvSpPr>
            <p:nvPr/>
          </p:nvSpPr>
          <p:spPr bwMode="auto">
            <a:xfrm>
              <a:off x="6326188" y="2636838"/>
              <a:ext cx="93662" cy="77787"/>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8" name="Line 316"/>
            <p:cNvSpPr>
              <a:spLocks noChangeShapeType="1"/>
            </p:cNvSpPr>
            <p:nvPr/>
          </p:nvSpPr>
          <p:spPr bwMode="auto">
            <a:xfrm>
              <a:off x="6326188" y="25542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49" name="Line 317"/>
            <p:cNvSpPr>
              <a:spLocks noChangeShapeType="1"/>
            </p:cNvSpPr>
            <p:nvPr/>
          </p:nvSpPr>
          <p:spPr bwMode="auto">
            <a:xfrm>
              <a:off x="6243638" y="2616200"/>
              <a:ext cx="825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0" name="Freeform 318"/>
            <p:cNvSpPr>
              <a:spLocks/>
            </p:cNvSpPr>
            <p:nvPr/>
          </p:nvSpPr>
          <p:spPr bwMode="auto">
            <a:xfrm>
              <a:off x="6326188" y="2341563"/>
              <a:ext cx="120650" cy="254000"/>
            </a:xfrm>
            <a:custGeom>
              <a:avLst/>
              <a:gdLst>
                <a:gd name="T0" fmla="*/ 0 w 76"/>
                <a:gd name="T1" fmla="*/ 2147483647 h 160"/>
                <a:gd name="T2" fmla="*/ 2147483647 w 76"/>
                <a:gd name="T3" fmla="*/ 2147483647 h 160"/>
                <a:gd name="T4" fmla="*/ 2147483647 w 76"/>
                <a:gd name="T5" fmla="*/ 0 h 160"/>
                <a:gd name="T6" fmla="*/ 0 60000 65536"/>
                <a:gd name="T7" fmla="*/ 0 60000 65536"/>
                <a:gd name="T8" fmla="*/ 0 60000 65536"/>
              </a:gdLst>
              <a:ahLst/>
              <a:cxnLst>
                <a:cxn ang="T6">
                  <a:pos x="T0" y="T1"/>
                </a:cxn>
                <a:cxn ang="T7">
                  <a:pos x="T2" y="T3"/>
                </a:cxn>
                <a:cxn ang="T8">
                  <a:pos x="T4" y="T5"/>
                </a:cxn>
              </a:cxnLst>
              <a:rect l="0" t="0" r="r" b="b"/>
              <a:pathLst>
                <a:path w="76" h="160">
                  <a:moveTo>
                    <a:pt x="0" y="160"/>
                  </a:moveTo>
                  <a:lnTo>
                    <a:pt x="76" y="96"/>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1" name="Freeform 319"/>
            <p:cNvSpPr>
              <a:spLocks/>
            </p:cNvSpPr>
            <p:nvPr/>
          </p:nvSpPr>
          <p:spPr bwMode="auto">
            <a:xfrm>
              <a:off x="7051675" y="2568575"/>
              <a:ext cx="114300" cy="106363"/>
            </a:xfrm>
            <a:custGeom>
              <a:avLst/>
              <a:gdLst>
                <a:gd name="T0" fmla="*/ 2147483647 w 72"/>
                <a:gd name="T1" fmla="*/ 2147483647 h 67"/>
                <a:gd name="T2" fmla="*/ 2147483647 w 72"/>
                <a:gd name="T3" fmla="*/ 0 h 67"/>
                <a:gd name="T4" fmla="*/ 0 w 72"/>
                <a:gd name="T5" fmla="*/ 2147483647 h 67"/>
                <a:gd name="T6" fmla="*/ 2147483647 w 72"/>
                <a:gd name="T7" fmla="*/ 2147483647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7">
                  <a:moveTo>
                    <a:pt x="72" y="67"/>
                  </a:moveTo>
                  <a:lnTo>
                    <a:pt x="36" y="0"/>
                  </a:lnTo>
                  <a:lnTo>
                    <a:pt x="0" y="67"/>
                  </a:lnTo>
                  <a:lnTo>
                    <a:pt x="72" y="67"/>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2" name="Line 320"/>
            <p:cNvSpPr>
              <a:spLocks noChangeShapeType="1"/>
            </p:cNvSpPr>
            <p:nvPr/>
          </p:nvSpPr>
          <p:spPr bwMode="auto">
            <a:xfrm flipH="1">
              <a:off x="7040563" y="2559050"/>
              <a:ext cx="134937"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3" name="Freeform 321"/>
            <p:cNvSpPr>
              <a:spLocks/>
            </p:cNvSpPr>
            <p:nvPr/>
          </p:nvSpPr>
          <p:spPr bwMode="auto">
            <a:xfrm>
              <a:off x="6973888" y="24431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54" name="Oval 322"/>
            <p:cNvSpPr>
              <a:spLocks noChangeArrowheads="1"/>
            </p:cNvSpPr>
            <p:nvPr/>
          </p:nvSpPr>
          <p:spPr bwMode="auto">
            <a:xfrm>
              <a:off x="6943725" y="24130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5" name="Oval 323"/>
            <p:cNvSpPr>
              <a:spLocks noChangeArrowheads="1"/>
            </p:cNvSpPr>
            <p:nvPr/>
          </p:nvSpPr>
          <p:spPr bwMode="auto">
            <a:xfrm>
              <a:off x="6943725" y="27590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56" name="Line 324"/>
            <p:cNvSpPr>
              <a:spLocks noChangeShapeType="1"/>
            </p:cNvSpPr>
            <p:nvPr/>
          </p:nvSpPr>
          <p:spPr bwMode="auto">
            <a:xfrm>
              <a:off x="6853238" y="2636838"/>
              <a:ext cx="92075" cy="77787"/>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7" name="Line 325"/>
            <p:cNvSpPr>
              <a:spLocks noChangeShapeType="1"/>
            </p:cNvSpPr>
            <p:nvPr/>
          </p:nvSpPr>
          <p:spPr bwMode="auto">
            <a:xfrm>
              <a:off x="6853238" y="25542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8" name="Line 326"/>
            <p:cNvSpPr>
              <a:spLocks noChangeShapeType="1"/>
            </p:cNvSpPr>
            <p:nvPr/>
          </p:nvSpPr>
          <p:spPr bwMode="auto">
            <a:xfrm>
              <a:off x="6770688" y="2616200"/>
              <a:ext cx="825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59" name="Freeform 327"/>
            <p:cNvSpPr>
              <a:spLocks/>
            </p:cNvSpPr>
            <p:nvPr/>
          </p:nvSpPr>
          <p:spPr bwMode="auto">
            <a:xfrm>
              <a:off x="5718175" y="2341563"/>
              <a:ext cx="1255713" cy="254000"/>
            </a:xfrm>
            <a:custGeom>
              <a:avLst/>
              <a:gdLst>
                <a:gd name="T0" fmla="*/ 2147483647 w 791"/>
                <a:gd name="T1" fmla="*/ 2147483647 h 160"/>
                <a:gd name="T2" fmla="*/ 2147483647 w 791"/>
                <a:gd name="T3" fmla="*/ 2147483647 h 160"/>
                <a:gd name="T4" fmla="*/ 2147483647 w 791"/>
                <a:gd name="T5" fmla="*/ 0 h 160"/>
                <a:gd name="T6" fmla="*/ 0 w 791"/>
                <a:gd name="T7" fmla="*/ 0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1" h="160">
                  <a:moveTo>
                    <a:pt x="715" y="160"/>
                  </a:moveTo>
                  <a:lnTo>
                    <a:pt x="791" y="96"/>
                  </a:lnTo>
                  <a:lnTo>
                    <a:pt x="791" y="0"/>
                  </a:lnTo>
                  <a:lnTo>
                    <a:pt x="0"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0" name="Line 328"/>
            <p:cNvSpPr>
              <a:spLocks noChangeShapeType="1"/>
            </p:cNvSpPr>
            <p:nvPr/>
          </p:nvSpPr>
          <p:spPr bwMode="auto">
            <a:xfrm>
              <a:off x="5919788" y="2736850"/>
              <a:ext cx="0" cy="4079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1" name="Line 329"/>
            <p:cNvSpPr>
              <a:spLocks noChangeShapeType="1"/>
            </p:cNvSpPr>
            <p:nvPr/>
          </p:nvSpPr>
          <p:spPr bwMode="auto">
            <a:xfrm>
              <a:off x="6446838" y="2736850"/>
              <a:ext cx="0" cy="4079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2" name="Line 330"/>
            <p:cNvSpPr>
              <a:spLocks noChangeShapeType="1"/>
            </p:cNvSpPr>
            <p:nvPr/>
          </p:nvSpPr>
          <p:spPr bwMode="auto">
            <a:xfrm>
              <a:off x="6973888" y="2736850"/>
              <a:ext cx="0" cy="4079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3" name="Freeform 331"/>
            <p:cNvSpPr>
              <a:spLocks/>
            </p:cNvSpPr>
            <p:nvPr/>
          </p:nvSpPr>
          <p:spPr bwMode="auto">
            <a:xfrm>
              <a:off x="5997575" y="3279775"/>
              <a:ext cx="115888" cy="104775"/>
            </a:xfrm>
            <a:custGeom>
              <a:avLst/>
              <a:gdLst>
                <a:gd name="T0" fmla="*/ 2147483647 w 73"/>
                <a:gd name="T1" fmla="*/ 2147483647 h 66"/>
                <a:gd name="T2" fmla="*/ 2147483647 w 73"/>
                <a:gd name="T3" fmla="*/ 0 h 66"/>
                <a:gd name="T4" fmla="*/ 0 w 73"/>
                <a:gd name="T5" fmla="*/ 2147483647 h 66"/>
                <a:gd name="T6" fmla="*/ 2147483647 w 73"/>
                <a:gd name="T7" fmla="*/ 2147483647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3" h="66">
                  <a:moveTo>
                    <a:pt x="73" y="66"/>
                  </a:moveTo>
                  <a:lnTo>
                    <a:pt x="36" y="0"/>
                  </a:lnTo>
                  <a:lnTo>
                    <a:pt x="0" y="66"/>
                  </a:lnTo>
                  <a:lnTo>
                    <a:pt x="73" y="66"/>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4" name="Line 332"/>
            <p:cNvSpPr>
              <a:spLocks noChangeShapeType="1"/>
            </p:cNvSpPr>
            <p:nvPr/>
          </p:nvSpPr>
          <p:spPr bwMode="auto">
            <a:xfrm flipH="1">
              <a:off x="5988050" y="3268663"/>
              <a:ext cx="133350"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5" name="Freeform 333"/>
            <p:cNvSpPr>
              <a:spLocks/>
            </p:cNvSpPr>
            <p:nvPr/>
          </p:nvSpPr>
          <p:spPr bwMode="auto">
            <a:xfrm>
              <a:off x="5919788" y="31543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66" name="Oval 334"/>
            <p:cNvSpPr>
              <a:spLocks noChangeArrowheads="1"/>
            </p:cNvSpPr>
            <p:nvPr/>
          </p:nvSpPr>
          <p:spPr bwMode="auto">
            <a:xfrm>
              <a:off x="5889625" y="31242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7" name="Oval 335"/>
            <p:cNvSpPr>
              <a:spLocks noChangeArrowheads="1"/>
            </p:cNvSpPr>
            <p:nvPr/>
          </p:nvSpPr>
          <p:spPr bwMode="auto">
            <a:xfrm>
              <a:off x="5889625" y="34702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68" name="Line 336"/>
            <p:cNvSpPr>
              <a:spLocks noChangeShapeType="1"/>
            </p:cNvSpPr>
            <p:nvPr/>
          </p:nvSpPr>
          <p:spPr bwMode="auto">
            <a:xfrm>
              <a:off x="5799138" y="3346450"/>
              <a:ext cx="93662" cy="777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69" name="Line 337"/>
            <p:cNvSpPr>
              <a:spLocks noChangeShapeType="1"/>
            </p:cNvSpPr>
            <p:nvPr/>
          </p:nvSpPr>
          <p:spPr bwMode="auto">
            <a:xfrm>
              <a:off x="5802313" y="32654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0" name="Line 338"/>
            <p:cNvSpPr>
              <a:spLocks noChangeShapeType="1"/>
            </p:cNvSpPr>
            <p:nvPr/>
          </p:nvSpPr>
          <p:spPr bwMode="auto">
            <a:xfrm>
              <a:off x="5721350" y="3327400"/>
              <a:ext cx="80963"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1" name="Freeform 339"/>
            <p:cNvSpPr>
              <a:spLocks/>
            </p:cNvSpPr>
            <p:nvPr/>
          </p:nvSpPr>
          <p:spPr bwMode="auto">
            <a:xfrm>
              <a:off x="5799138" y="3063875"/>
              <a:ext cx="120650" cy="242888"/>
            </a:xfrm>
            <a:custGeom>
              <a:avLst/>
              <a:gdLst>
                <a:gd name="T0" fmla="*/ 0 w 76"/>
                <a:gd name="T1" fmla="*/ 2147483647 h 153"/>
                <a:gd name="T2" fmla="*/ 2147483647 w 76"/>
                <a:gd name="T3" fmla="*/ 2147483647 h 153"/>
                <a:gd name="T4" fmla="*/ 2147483647 w 76"/>
                <a:gd name="T5" fmla="*/ 0 h 153"/>
                <a:gd name="T6" fmla="*/ 0 60000 65536"/>
                <a:gd name="T7" fmla="*/ 0 60000 65536"/>
                <a:gd name="T8" fmla="*/ 0 60000 65536"/>
              </a:gdLst>
              <a:ahLst/>
              <a:cxnLst>
                <a:cxn ang="T6">
                  <a:pos x="T0" y="T1"/>
                </a:cxn>
                <a:cxn ang="T7">
                  <a:pos x="T2" y="T3"/>
                </a:cxn>
                <a:cxn ang="T8">
                  <a:pos x="T4" y="T5"/>
                </a:cxn>
              </a:cxnLst>
              <a:rect l="0" t="0" r="r" b="b"/>
              <a:pathLst>
                <a:path w="76" h="153">
                  <a:moveTo>
                    <a:pt x="0" y="153"/>
                  </a:moveTo>
                  <a:lnTo>
                    <a:pt x="76" y="89"/>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2" name="Freeform 340"/>
            <p:cNvSpPr>
              <a:spLocks/>
            </p:cNvSpPr>
            <p:nvPr/>
          </p:nvSpPr>
          <p:spPr bwMode="auto">
            <a:xfrm>
              <a:off x="6524625" y="3279775"/>
              <a:ext cx="114300" cy="104775"/>
            </a:xfrm>
            <a:custGeom>
              <a:avLst/>
              <a:gdLst>
                <a:gd name="T0" fmla="*/ 2147483647 w 72"/>
                <a:gd name="T1" fmla="*/ 2147483647 h 66"/>
                <a:gd name="T2" fmla="*/ 2147483647 w 72"/>
                <a:gd name="T3" fmla="*/ 0 h 66"/>
                <a:gd name="T4" fmla="*/ 0 w 72"/>
                <a:gd name="T5" fmla="*/ 2147483647 h 66"/>
                <a:gd name="T6" fmla="*/ 2147483647 w 72"/>
                <a:gd name="T7" fmla="*/ 2147483647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6">
                  <a:moveTo>
                    <a:pt x="72" y="66"/>
                  </a:moveTo>
                  <a:lnTo>
                    <a:pt x="36" y="0"/>
                  </a:lnTo>
                  <a:lnTo>
                    <a:pt x="0" y="66"/>
                  </a:lnTo>
                  <a:lnTo>
                    <a:pt x="72" y="66"/>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3" name="Line 341"/>
            <p:cNvSpPr>
              <a:spLocks noChangeShapeType="1"/>
            </p:cNvSpPr>
            <p:nvPr/>
          </p:nvSpPr>
          <p:spPr bwMode="auto">
            <a:xfrm flipH="1">
              <a:off x="6513513" y="3268663"/>
              <a:ext cx="134937"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74" name="Freeform 342"/>
            <p:cNvSpPr>
              <a:spLocks/>
            </p:cNvSpPr>
            <p:nvPr/>
          </p:nvSpPr>
          <p:spPr bwMode="auto">
            <a:xfrm>
              <a:off x="6446838" y="31543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75" name="Oval 343"/>
            <p:cNvSpPr>
              <a:spLocks noChangeArrowheads="1"/>
            </p:cNvSpPr>
            <p:nvPr/>
          </p:nvSpPr>
          <p:spPr bwMode="auto">
            <a:xfrm>
              <a:off x="6416675" y="31242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6" name="Oval 344"/>
            <p:cNvSpPr>
              <a:spLocks noChangeArrowheads="1"/>
            </p:cNvSpPr>
            <p:nvPr/>
          </p:nvSpPr>
          <p:spPr bwMode="auto">
            <a:xfrm>
              <a:off x="6416675" y="34702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7" name="Oval 345"/>
            <p:cNvSpPr>
              <a:spLocks noChangeArrowheads="1"/>
            </p:cNvSpPr>
            <p:nvPr/>
          </p:nvSpPr>
          <p:spPr bwMode="auto">
            <a:xfrm>
              <a:off x="5889625" y="35814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8" name="Oval 346"/>
            <p:cNvSpPr>
              <a:spLocks noChangeArrowheads="1"/>
            </p:cNvSpPr>
            <p:nvPr/>
          </p:nvSpPr>
          <p:spPr bwMode="auto">
            <a:xfrm>
              <a:off x="6416675" y="35814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79" name="Line 347"/>
            <p:cNvSpPr>
              <a:spLocks noChangeShapeType="1"/>
            </p:cNvSpPr>
            <p:nvPr/>
          </p:nvSpPr>
          <p:spPr bwMode="auto">
            <a:xfrm>
              <a:off x="6326188" y="3346450"/>
              <a:ext cx="93662" cy="777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0" name="Line 348"/>
            <p:cNvSpPr>
              <a:spLocks noChangeShapeType="1"/>
            </p:cNvSpPr>
            <p:nvPr/>
          </p:nvSpPr>
          <p:spPr bwMode="auto">
            <a:xfrm>
              <a:off x="6326188" y="32654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1" name="Line 349"/>
            <p:cNvSpPr>
              <a:spLocks noChangeShapeType="1"/>
            </p:cNvSpPr>
            <p:nvPr/>
          </p:nvSpPr>
          <p:spPr bwMode="auto">
            <a:xfrm>
              <a:off x="6243638" y="3327400"/>
              <a:ext cx="825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2" name="Freeform 350"/>
            <p:cNvSpPr>
              <a:spLocks/>
            </p:cNvSpPr>
            <p:nvPr/>
          </p:nvSpPr>
          <p:spPr bwMode="auto">
            <a:xfrm>
              <a:off x="6326188" y="3063875"/>
              <a:ext cx="120650" cy="242888"/>
            </a:xfrm>
            <a:custGeom>
              <a:avLst/>
              <a:gdLst>
                <a:gd name="T0" fmla="*/ 0 w 76"/>
                <a:gd name="T1" fmla="*/ 2147483647 h 153"/>
                <a:gd name="T2" fmla="*/ 2147483647 w 76"/>
                <a:gd name="T3" fmla="*/ 2147483647 h 153"/>
                <a:gd name="T4" fmla="*/ 2147483647 w 76"/>
                <a:gd name="T5" fmla="*/ 0 h 153"/>
                <a:gd name="T6" fmla="*/ 0 60000 65536"/>
                <a:gd name="T7" fmla="*/ 0 60000 65536"/>
                <a:gd name="T8" fmla="*/ 0 60000 65536"/>
              </a:gdLst>
              <a:ahLst/>
              <a:cxnLst>
                <a:cxn ang="T6">
                  <a:pos x="T0" y="T1"/>
                </a:cxn>
                <a:cxn ang="T7">
                  <a:pos x="T2" y="T3"/>
                </a:cxn>
                <a:cxn ang="T8">
                  <a:pos x="T4" y="T5"/>
                </a:cxn>
              </a:cxnLst>
              <a:rect l="0" t="0" r="r" b="b"/>
              <a:pathLst>
                <a:path w="76" h="153">
                  <a:moveTo>
                    <a:pt x="0" y="153"/>
                  </a:moveTo>
                  <a:lnTo>
                    <a:pt x="76" y="89"/>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83" name="Freeform 351"/>
            <p:cNvSpPr>
              <a:spLocks/>
            </p:cNvSpPr>
            <p:nvPr/>
          </p:nvSpPr>
          <p:spPr bwMode="auto">
            <a:xfrm>
              <a:off x="7051675" y="3279775"/>
              <a:ext cx="114300" cy="104775"/>
            </a:xfrm>
            <a:custGeom>
              <a:avLst/>
              <a:gdLst>
                <a:gd name="T0" fmla="*/ 2147483647 w 72"/>
                <a:gd name="T1" fmla="*/ 2147483647 h 66"/>
                <a:gd name="T2" fmla="*/ 2147483647 w 72"/>
                <a:gd name="T3" fmla="*/ 0 h 66"/>
                <a:gd name="T4" fmla="*/ 0 w 72"/>
                <a:gd name="T5" fmla="*/ 2147483647 h 66"/>
                <a:gd name="T6" fmla="*/ 2147483647 w 72"/>
                <a:gd name="T7" fmla="*/ 2147483647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6">
                  <a:moveTo>
                    <a:pt x="72" y="66"/>
                  </a:moveTo>
                  <a:lnTo>
                    <a:pt x="36" y="0"/>
                  </a:lnTo>
                  <a:lnTo>
                    <a:pt x="0" y="66"/>
                  </a:lnTo>
                  <a:lnTo>
                    <a:pt x="72" y="66"/>
                  </a:lnTo>
                  <a:close/>
                </a:path>
              </a:pathLst>
            </a:custGeom>
            <a:noFill/>
            <a:ln w="14288"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84" name="Line 352"/>
            <p:cNvSpPr>
              <a:spLocks noChangeShapeType="1"/>
            </p:cNvSpPr>
            <p:nvPr/>
          </p:nvSpPr>
          <p:spPr bwMode="auto">
            <a:xfrm flipH="1">
              <a:off x="7040563" y="3268663"/>
              <a:ext cx="134937" cy="0"/>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5" name="Freeform 353"/>
            <p:cNvSpPr>
              <a:spLocks/>
            </p:cNvSpPr>
            <p:nvPr/>
          </p:nvSpPr>
          <p:spPr bwMode="auto">
            <a:xfrm>
              <a:off x="6973888" y="3154363"/>
              <a:ext cx="134937" cy="346075"/>
            </a:xfrm>
            <a:custGeom>
              <a:avLst/>
              <a:gdLst>
                <a:gd name="T0" fmla="*/ 0 w 85"/>
                <a:gd name="T1" fmla="*/ 0 h 218"/>
                <a:gd name="T2" fmla="*/ 2147483647 w 85"/>
                <a:gd name="T3" fmla="*/ 0 h 218"/>
                <a:gd name="T4" fmla="*/ 2147483647 w 85"/>
                <a:gd name="T5" fmla="*/ 2147483647 h 218"/>
                <a:gd name="T6" fmla="*/ 0 w 85"/>
                <a:gd name="T7" fmla="*/ 2147483647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5" h="218">
                  <a:moveTo>
                    <a:pt x="0" y="0"/>
                  </a:moveTo>
                  <a:lnTo>
                    <a:pt x="85" y="0"/>
                  </a:lnTo>
                  <a:lnTo>
                    <a:pt x="85" y="218"/>
                  </a:lnTo>
                  <a:lnTo>
                    <a:pt x="0" y="218"/>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86" name="Oval 354"/>
            <p:cNvSpPr>
              <a:spLocks noChangeArrowheads="1"/>
            </p:cNvSpPr>
            <p:nvPr/>
          </p:nvSpPr>
          <p:spPr bwMode="auto">
            <a:xfrm>
              <a:off x="6943725" y="31242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87" name="Oval 355"/>
            <p:cNvSpPr>
              <a:spLocks noChangeArrowheads="1"/>
            </p:cNvSpPr>
            <p:nvPr/>
          </p:nvSpPr>
          <p:spPr bwMode="auto">
            <a:xfrm>
              <a:off x="6943725" y="34702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88" name="Line 356"/>
            <p:cNvSpPr>
              <a:spLocks noChangeShapeType="1"/>
            </p:cNvSpPr>
            <p:nvPr/>
          </p:nvSpPr>
          <p:spPr bwMode="auto">
            <a:xfrm>
              <a:off x="6853238" y="3346450"/>
              <a:ext cx="92075" cy="77788"/>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89" name="Line 357"/>
            <p:cNvSpPr>
              <a:spLocks noChangeShapeType="1"/>
            </p:cNvSpPr>
            <p:nvPr/>
          </p:nvSpPr>
          <p:spPr bwMode="auto">
            <a:xfrm>
              <a:off x="6853238" y="3265488"/>
              <a:ext cx="0" cy="122237"/>
            </a:xfrm>
            <a:prstGeom prst="line">
              <a:avLst/>
            </a:prstGeom>
            <a:noFill/>
            <a:ln w="14288">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0" name="Line 358"/>
            <p:cNvSpPr>
              <a:spLocks noChangeShapeType="1"/>
            </p:cNvSpPr>
            <p:nvPr/>
          </p:nvSpPr>
          <p:spPr bwMode="auto">
            <a:xfrm>
              <a:off x="6770688" y="3327400"/>
              <a:ext cx="82550"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1" name="Freeform 359"/>
            <p:cNvSpPr>
              <a:spLocks/>
            </p:cNvSpPr>
            <p:nvPr/>
          </p:nvSpPr>
          <p:spPr bwMode="auto">
            <a:xfrm>
              <a:off x="6853238" y="3063875"/>
              <a:ext cx="120650" cy="242888"/>
            </a:xfrm>
            <a:custGeom>
              <a:avLst/>
              <a:gdLst>
                <a:gd name="T0" fmla="*/ 0 w 76"/>
                <a:gd name="T1" fmla="*/ 2147483647 h 153"/>
                <a:gd name="T2" fmla="*/ 2147483647 w 76"/>
                <a:gd name="T3" fmla="*/ 2147483647 h 153"/>
                <a:gd name="T4" fmla="*/ 2147483647 w 76"/>
                <a:gd name="T5" fmla="*/ 0 h 153"/>
                <a:gd name="T6" fmla="*/ 0 60000 65536"/>
                <a:gd name="T7" fmla="*/ 0 60000 65536"/>
                <a:gd name="T8" fmla="*/ 0 60000 65536"/>
              </a:gdLst>
              <a:ahLst/>
              <a:cxnLst>
                <a:cxn ang="T6">
                  <a:pos x="T0" y="T1"/>
                </a:cxn>
                <a:cxn ang="T7">
                  <a:pos x="T2" y="T3"/>
                </a:cxn>
                <a:cxn ang="T8">
                  <a:pos x="T4" y="T5"/>
                </a:cxn>
              </a:cxnLst>
              <a:rect l="0" t="0" r="r" b="b"/>
              <a:pathLst>
                <a:path w="76" h="153">
                  <a:moveTo>
                    <a:pt x="0" y="153"/>
                  </a:moveTo>
                  <a:lnTo>
                    <a:pt x="76" y="89"/>
                  </a:lnTo>
                  <a:lnTo>
                    <a:pt x="76" y="0"/>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92" name="Line 360"/>
            <p:cNvSpPr>
              <a:spLocks noChangeShapeType="1"/>
            </p:cNvSpPr>
            <p:nvPr/>
          </p:nvSpPr>
          <p:spPr bwMode="auto">
            <a:xfrm>
              <a:off x="5919788" y="3448050"/>
              <a:ext cx="0" cy="1635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3" name="Line 361"/>
            <p:cNvSpPr>
              <a:spLocks noChangeShapeType="1"/>
            </p:cNvSpPr>
            <p:nvPr/>
          </p:nvSpPr>
          <p:spPr bwMode="auto">
            <a:xfrm>
              <a:off x="6446838" y="3448050"/>
              <a:ext cx="0" cy="163513"/>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4" name="Freeform 362"/>
            <p:cNvSpPr>
              <a:spLocks/>
            </p:cNvSpPr>
            <p:nvPr/>
          </p:nvSpPr>
          <p:spPr bwMode="auto">
            <a:xfrm>
              <a:off x="5718175" y="3448050"/>
              <a:ext cx="1255713" cy="163513"/>
            </a:xfrm>
            <a:custGeom>
              <a:avLst/>
              <a:gdLst>
                <a:gd name="T0" fmla="*/ 2147483647 w 791"/>
                <a:gd name="T1" fmla="*/ 0 h 103"/>
                <a:gd name="T2" fmla="*/ 2147483647 w 791"/>
                <a:gd name="T3" fmla="*/ 2147483647 h 103"/>
                <a:gd name="T4" fmla="*/ 0 w 791"/>
                <a:gd name="T5" fmla="*/ 2147483647 h 103"/>
                <a:gd name="T6" fmla="*/ 0 60000 65536"/>
                <a:gd name="T7" fmla="*/ 0 60000 65536"/>
                <a:gd name="T8" fmla="*/ 0 60000 65536"/>
              </a:gdLst>
              <a:ahLst/>
              <a:cxnLst>
                <a:cxn ang="T6">
                  <a:pos x="T0" y="T1"/>
                </a:cxn>
                <a:cxn ang="T7">
                  <a:pos x="T2" y="T3"/>
                </a:cxn>
                <a:cxn ang="T8">
                  <a:pos x="T4" y="T5"/>
                </a:cxn>
              </a:cxnLst>
              <a:rect l="0" t="0" r="r" b="b"/>
              <a:pathLst>
                <a:path w="791" h="103">
                  <a:moveTo>
                    <a:pt x="791" y="0"/>
                  </a:moveTo>
                  <a:lnTo>
                    <a:pt x="791" y="103"/>
                  </a:lnTo>
                  <a:lnTo>
                    <a:pt x="0" y="103"/>
                  </a:ln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a:noAutofit/>
            </a:bodyPr>
            <a:lstStyle/>
            <a:p>
              <a:endParaRPr lang="en-GB" dirty="0"/>
            </a:p>
          </p:txBody>
        </p:sp>
        <p:sp>
          <p:nvSpPr>
            <p:cNvPr id="195" name="Oval 363"/>
            <p:cNvSpPr>
              <a:spLocks noChangeArrowheads="1"/>
            </p:cNvSpPr>
            <p:nvPr/>
          </p:nvSpPr>
          <p:spPr bwMode="auto">
            <a:xfrm>
              <a:off x="6416675" y="2941638"/>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196" name="Line 364"/>
            <p:cNvSpPr>
              <a:spLocks noChangeShapeType="1"/>
            </p:cNvSpPr>
            <p:nvPr/>
          </p:nvSpPr>
          <p:spPr bwMode="auto">
            <a:xfrm>
              <a:off x="6443663" y="2971800"/>
              <a:ext cx="86677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7" name="Line 365"/>
            <p:cNvSpPr>
              <a:spLocks noChangeShapeType="1"/>
            </p:cNvSpPr>
            <p:nvPr/>
          </p:nvSpPr>
          <p:spPr bwMode="auto">
            <a:xfrm>
              <a:off x="6972300" y="3052763"/>
              <a:ext cx="338138"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8" name="Line 366"/>
            <p:cNvSpPr>
              <a:spLocks noChangeShapeType="1"/>
            </p:cNvSpPr>
            <p:nvPr/>
          </p:nvSpPr>
          <p:spPr bwMode="auto">
            <a:xfrm>
              <a:off x="5916613" y="2890838"/>
              <a:ext cx="1393825" cy="0"/>
            </a:xfrm>
            <a:prstGeom prst="line">
              <a:avLst/>
            </a:prstGeom>
            <a:noFill/>
            <a:ln w="9525">
              <a:solidFill>
                <a:schemeClr val="bg1"/>
              </a:solidFill>
              <a:miter lim="800000"/>
              <a:headEnd/>
              <a:tailEnd/>
            </a:ln>
            <a:extLst>
              <a:ext uri="{909E8E84-426E-40DD-AFC4-6F175D3DCCD1}">
                <a14:hiddenFill xmlns:a14="http://schemas.microsoft.com/office/drawing/2010/main">
                  <a:noFill/>
                </a14:hiddenFill>
              </a:ext>
            </a:extLst>
          </p:spPr>
          <p:txBody>
            <a:bodyPr>
              <a:noAutofit/>
            </a:bodyPr>
            <a:lstStyle/>
            <a:p>
              <a:endParaRPr lang="en-GB" dirty="0"/>
            </a:p>
          </p:txBody>
        </p:sp>
        <p:sp>
          <p:nvSpPr>
            <p:cNvPr id="199" name="Oval 367"/>
            <p:cNvSpPr>
              <a:spLocks noChangeArrowheads="1"/>
            </p:cNvSpPr>
            <p:nvPr/>
          </p:nvSpPr>
          <p:spPr bwMode="auto">
            <a:xfrm>
              <a:off x="5889625" y="2860675"/>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00" name="Oval 368"/>
            <p:cNvSpPr>
              <a:spLocks noChangeArrowheads="1"/>
            </p:cNvSpPr>
            <p:nvPr/>
          </p:nvSpPr>
          <p:spPr bwMode="auto">
            <a:xfrm>
              <a:off x="6942138" y="3022600"/>
              <a:ext cx="60325" cy="60325"/>
            </a:xfrm>
            <a:prstGeom prst="ellipse">
              <a:avLst/>
            </a:prstGeom>
            <a:solidFill>
              <a:schemeClr val="bg1"/>
            </a:solidFill>
            <a:ln>
              <a:noFill/>
            </a:ln>
            <a:effectLst/>
            <a:extLst>
              <a:ext uri="{91240B29-F687-4F45-9708-019B960494DF}">
                <a14:hiddenLine xmlns:a14="http://schemas.microsoft.com/office/drawing/2010/main" w="0">
                  <a:solidFill>
                    <a:srgbClr val="000000"/>
                  </a:solidFill>
                  <a:round/>
                  <a:headEnd/>
                  <a:tailEnd/>
                </a14:hiddenLine>
              </a:ext>
            </a:extLst>
          </p:spPr>
          <p:txBody>
            <a:bodyPr>
              <a:no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rgbClr val="00214A"/>
                </a:buClr>
                <a:buFontTx/>
                <a:buNone/>
              </a:pPr>
              <a:endParaRPr lang="en-GB" altLang="en-US" sz="2400" dirty="0">
                <a:solidFill>
                  <a:srgbClr val="00214A"/>
                </a:solidFill>
                <a:latin typeface="Arial" pitchFamily="34" charset="0"/>
              </a:endParaRPr>
            </a:p>
          </p:txBody>
        </p:sp>
        <p:sp>
          <p:nvSpPr>
            <p:cNvPr id="201" name="Freeform 369"/>
            <p:cNvSpPr>
              <a:spLocks/>
            </p:cNvSpPr>
            <p:nvPr/>
          </p:nvSpPr>
          <p:spPr bwMode="auto">
            <a:xfrm>
              <a:off x="5845175" y="2663825"/>
              <a:ext cx="74613" cy="73025"/>
            </a:xfrm>
            <a:custGeom>
              <a:avLst/>
              <a:gdLst>
                <a:gd name="T0" fmla="*/ 2147483647 w 47"/>
                <a:gd name="T1" fmla="*/ 0 h 46"/>
                <a:gd name="T2" fmla="*/ 2147483647 w 47"/>
                <a:gd name="T3" fmla="*/ 2147483647 h 46"/>
                <a:gd name="T4" fmla="*/ 0 w 47"/>
                <a:gd name="T5" fmla="*/ 2147483647 h 46"/>
                <a:gd name="T6" fmla="*/ 2147483647 w 47"/>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46">
                  <a:moveTo>
                    <a:pt x="36" y="0"/>
                  </a:moveTo>
                  <a:lnTo>
                    <a:pt x="47" y="46"/>
                  </a:lnTo>
                  <a:lnTo>
                    <a:pt x="0" y="43"/>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2" name="Freeform 370"/>
            <p:cNvSpPr>
              <a:spLocks/>
            </p:cNvSpPr>
            <p:nvPr/>
          </p:nvSpPr>
          <p:spPr bwMode="auto">
            <a:xfrm>
              <a:off x="6372225" y="2663825"/>
              <a:ext cx="74613" cy="73025"/>
            </a:xfrm>
            <a:custGeom>
              <a:avLst/>
              <a:gdLst>
                <a:gd name="T0" fmla="*/ 2147483647 w 47"/>
                <a:gd name="T1" fmla="*/ 0 h 46"/>
                <a:gd name="T2" fmla="*/ 2147483647 w 47"/>
                <a:gd name="T3" fmla="*/ 2147483647 h 46"/>
                <a:gd name="T4" fmla="*/ 0 w 47"/>
                <a:gd name="T5" fmla="*/ 2147483647 h 46"/>
                <a:gd name="T6" fmla="*/ 2147483647 w 47"/>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46">
                  <a:moveTo>
                    <a:pt x="36" y="0"/>
                  </a:moveTo>
                  <a:lnTo>
                    <a:pt x="47" y="46"/>
                  </a:lnTo>
                  <a:lnTo>
                    <a:pt x="0" y="43"/>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3" name="Freeform 371"/>
            <p:cNvSpPr>
              <a:spLocks/>
            </p:cNvSpPr>
            <p:nvPr/>
          </p:nvSpPr>
          <p:spPr bwMode="auto">
            <a:xfrm>
              <a:off x="6897688" y="2663825"/>
              <a:ext cx="76200" cy="73025"/>
            </a:xfrm>
            <a:custGeom>
              <a:avLst/>
              <a:gdLst>
                <a:gd name="T0" fmla="*/ 2147483647 w 48"/>
                <a:gd name="T1" fmla="*/ 0 h 46"/>
                <a:gd name="T2" fmla="*/ 2147483647 w 48"/>
                <a:gd name="T3" fmla="*/ 2147483647 h 46"/>
                <a:gd name="T4" fmla="*/ 0 w 48"/>
                <a:gd name="T5" fmla="*/ 2147483647 h 46"/>
                <a:gd name="T6" fmla="*/ 2147483647 w 48"/>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46">
                  <a:moveTo>
                    <a:pt x="37" y="0"/>
                  </a:moveTo>
                  <a:lnTo>
                    <a:pt x="48" y="46"/>
                  </a:lnTo>
                  <a:lnTo>
                    <a:pt x="0" y="43"/>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4" name="Freeform 372"/>
            <p:cNvSpPr>
              <a:spLocks/>
            </p:cNvSpPr>
            <p:nvPr/>
          </p:nvSpPr>
          <p:spPr bwMode="auto">
            <a:xfrm>
              <a:off x="5845175" y="3375025"/>
              <a:ext cx="74613" cy="73025"/>
            </a:xfrm>
            <a:custGeom>
              <a:avLst/>
              <a:gdLst>
                <a:gd name="T0" fmla="*/ 2147483647 w 47"/>
                <a:gd name="T1" fmla="*/ 0 h 46"/>
                <a:gd name="T2" fmla="*/ 2147483647 w 47"/>
                <a:gd name="T3" fmla="*/ 2147483647 h 46"/>
                <a:gd name="T4" fmla="*/ 0 w 47"/>
                <a:gd name="T5" fmla="*/ 2147483647 h 46"/>
                <a:gd name="T6" fmla="*/ 2147483647 w 47"/>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46">
                  <a:moveTo>
                    <a:pt x="36" y="0"/>
                  </a:moveTo>
                  <a:lnTo>
                    <a:pt x="47" y="46"/>
                  </a:lnTo>
                  <a:lnTo>
                    <a:pt x="0" y="43"/>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5" name="Freeform 373"/>
            <p:cNvSpPr>
              <a:spLocks/>
            </p:cNvSpPr>
            <p:nvPr/>
          </p:nvSpPr>
          <p:spPr bwMode="auto">
            <a:xfrm>
              <a:off x="6372225" y="3375025"/>
              <a:ext cx="74613" cy="73025"/>
            </a:xfrm>
            <a:custGeom>
              <a:avLst/>
              <a:gdLst>
                <a:gd name="T0" fmla="*/ 2147483647 w 47"/>
                <a:gd name="T1" fmla="*/ 0 h 46"/>
                <a:gd name="T2" fmla="*/ 2147483647 w 47"/>
                <a:gd name="T3" fmla="*/ 2147483647 h 46"/>
                <a:gd name="T4" fmla="*/ 0 w 47"/>
                <a:gd name="T5" fmla="*/ 2147483647 h 46"/>
                <a:gd name="T6" fmla="*/ 2147483647 w 47"/>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46">
                  <a:moveTo>
                    <a:pt x="36" y="0"/>
                  </a:moveTo>
                  <a:lnTo>
                    <a:pt x="47" y="46"/>
                  </a:lnTo>
                  <a:lnTo>
                    <a:pt x="0" y="43"/>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6" name="Freeform 374"/>
            <p:cNvSpPr>
              <a:spLocks/>
            </p:cNvSpPr>
            <p:nvPr/>
          </p:nvSpPr>
          <p:spPr bwMode="auto">
            <a:xfrm>
              <a:off x="6897688" y="3375025"/>
              <a:ext cx="76200" cy="73025"/>
            </a:xfrm>
            <a:custGeom>
              <a:avLst/>
              <a:gdLst>
                <a:gd name="T0" fmla="*/ 2147483647 w 48"/>
                <a:gd name="T1" fmla="*/ 0 h 46"/>
                <a:gd name="T2" fmla="*/ 2147483647 w 48"/>
                <a:gd name="T3" fmla="*/ 2147483647 h 46"/>
                <a:gd name="T4" fmla="*/ 0 w 48"/>
                <a:gd name="T5" fmla="*/ 2147483647 h 46"/>
                <a:gd name="T6" fmla="*/ 2147483647 w 48"/>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46">
                  <a:moveTo>
                    <a:pt x="37" y="0"/>
                  </a:moveTo>
                  <a:lnTo>
                    <a:pt x="48" y="46"/>
                  </a:lnTo>
                  <a:lnTo>
                    <a:pt x="0" y="43"/>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en-GB" dirty="0"/>
            </a:p>
          </p:txBody>
        </p:sp>
        <p:sp>
          <p:nvSpPr>
            <p:cNvPr id="207" name="Text Box 790"/>
            <p:cNvSpPr txBox="1">
              <a:spLocks noChangeArrowheads="1"/>
            </p:cNvSpPr>
            <p:nvPr/>
          </p:nvSpPr>
          <p:spPr bwMode="auto">
            <a:xfrm>
              <a:off x="4433888" y="1655763"/>
              <a:ext cx="629981"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Phase Current/</a:t>
              </a:r>
            </a:p>
            <a:p>
              <a:pPr eaLnBrk="1" hangingPunct="1">
                <a:spcAft>
                  <a:spcPct val="0"/>
                </a:spcAft>
                <a:buClr>
                  <a:schemeClr val="bg1"/>
                </a:buClr>
                <a:buFontTx/>
                <a:buNone/>
              </a:pPr>
              <a:r>
                <a:rPr lang="en-GB" altLang="en-US" sz="800" dirty="0">
                  <a:solidFill>
                    <a:schemeClr val="bg1"/>
                  </a:solidFill>
                  <a:latin typeface="Infineon Meta-Normal"/>
                </a:rPr>
                <a:t>Voltage</a:t>
              </a:r>
            </a:p>
            <a:p>
              <a:pPr eaLnBrk="1" hangingPunct="1">
                <a:spcAft>
                  <a:spcPct val="0"/>
                </a:spcAft>
                <a:buClr>
                  <a:schemeClr val="bg1"/>
                </a:buClr>
                <a:buFontTx/>
                <a:buNone/>
              </a:pPr>
              <a:r>
                <a:rPr lang="en-GB" altLang="en-US" sz="800" dirty="0">
                  <a:solidFill>
                    <a:schemeClr val="bg1"/>
                  </a:solidFill>
                  <a:latin typeface="Infineon Meta-Normal"/>
                </a:rPr>
                <a:t>Measurement</a:t>
              </a:r>
            </a:p>
          </p:txBody>
        </p:sp>
        <p:sp>
          <p:nvSpPr>
            <p:cNvPr id="208" name="Text Box 790"/>
            <p:cNvSpPr txBox="1">
              <a:spLocks noChangeArrowheads="1"/>
            </p:cNvSpPr>
            <p:nvPr/>
          </p:nvSpPr>
          <p:spPr bwMode="auto">
            <a:xfrm>
              <a:off x="1997075" y="2808289"/>
              <a:ext cx="280526"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Power</a:t>
              </a:r>
            </a:p>
            <a:p>
              <a:pPr eaLnBrk="1" hangingPunct="1">
                <a:spcAft>
                  <a:spcPct val="0"/>
                </a:spcAft>
                <a:buClr>
                  <a:schemeClr val="bg1"/>
                </a:buClr>
                <a:buFontTx/>
                <a:buNone/>
              </a:pPr>
              <a:r>
                <a:rPr lang="en-GB" altLang="en-US" sz="800" dirty="0">
                  <a:solidFill>
                    <a:schemeClr val="bg1"/>
                  </a:solidFill>
                  <a:latin typeface="Infineon Meta-Normal"/>
                </a:rPr>
                <a:t>Supply</a:t>
              </a:r>
            </a:p>
          </p:txBody>
        </p:sp>
        <p:sp>
          <p:nvSpPr>
            <p:cNvPr id="209" name="Text Box 790"/>
            <p:cNvSpPr txBox="1">
              <a:spLocks noChangeArrowheads="1"/>
            </p:cNvSpPr>
            <p:nvPr/>
          </p:nvSpPr>
          <p:spPr bwMode="auto">
            <a:xfrm>
              <a:off x="3113088" y="2546350"/>
              <a:ext cx="673261"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Microcontroller</a:t>
              </a:r>
            </a:p>
            <a:p>
              <a:pPr eaLnBrk="1" hangingPunct="1">
                <a:spcAft>
                  <a:spcPct val="0"/>
                </a:spcAft>
                <a:buClr>
                  <a:schemeClr val="bg1"/>
                </a:buClr>
                <a:buFontTx/>
                <a:buNone/>
              </a:pPr>
              <a:r>
                <a:rPr lang="en-GB" altLang="en-US" sz="800" b="1" dirty="0">
                  <a:solidFill>
                    <a:schemeClr val="bg1"/>
                  </a:solidFill>
                  <a:latin typeface="Infineon Meta-Normal"/>
                </a:rPr>
                <a:t>TC27x</a:t>
              </a:r>
            </a:p>
          </p:txBody>
        </p:sp>
        <p:sp>
          <p:nvSpPr>
            <p:cNvPr id="210" name="Text Box 790"/>
            <p:cNvSpPr txBox="1">
              <a:spLocks noChangeArrowheads="1"/>
            </p:cNvSpPr>
            <p:nvPr/>
          </p:nvSpPr>
          <p:spPr bwMode="auto">
            <a:xfrm>
              <a:off x="1927225" y="5083175"/>
              <a:ext cx="429605"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LV Battery</a:t>
              </a:r>
            </a:p>
          </p:txBody>
        </p:sp>
        <p:sp>
          <p:nvSpPr>
            <p:cNvPr id="211" name="Text Box 790"/>
            <p:cNvSpPr txBox="1">
              <a:spLocks noChangeArrowheads="1"/>
            </p:cNvSpPr>
            <p:nvPr/>
          </p:nvSpPr>
          <p:spPr bwMode="auto">
            <a:xfrm>
              <a:off x="4500563" y="2546350"/>
              <a:ext cx="506549"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Driver Stage</a:t>
              </a:r>
            </a:p>
          </p:txBody>
        </p:sp>
        <p:sp>
          <p:nvSpPr>
            <p:cNvPr id="212" name="Text Box 790"/>
            <p:cNvSpPr txBox="1">
              <a:spLocks noChangeArrowheads="1"/>
            </p:cNvSpPr>
            <p:nvPr/>
          </p:nvSpPr>
          <p:spPr bwMode="auto">
            <a:xfrm>
              <a:off x="4600575" y="3883026"/>
              <a:ext cx="280526" cy="2462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Power</a:t>
              </a:r>
            </a:p>
            <a:p>
              <a:pPr eaLnBrk="1" hangingPunct="1">
                <a:spcAft>
                  <a:spcPct val="0"/>
                </a:spcAft>
                <a:buClr>
                  <a:schemeClr val="bg1"/>
                </a:buClr>
                <a:buFontTx/>
                <a:buNone/>
              </a:pPr>
              <a:r>
                <a:rPr lang="en-GB" altLang="en-US" sz="800" dirty="0">
                  <a:solidFill>
                    <a:schemeClr val="bg1"/>
                  </a:solidFill>
                  <a:latin typeface="Infineon Meta-Normal"/>
                </a:rPr>
                <a:t>Supply</a:t>
              </a:r>
            </a:p>
          </p:txBody>
        </p:sp>
        <p:sp>
          <p:nvSpPr>
            <p:cNvPr id="213" name="Text Box 790"/>
            <p:cNvSpPr txBox="1">
              <a:spLocks noChangeArrowheads="1"/>
            </p:cNvSpPr>
            <p:nvPr/>
          </p:nvSpPr>
          <p:spPr bwMode="auto">
            <a:xfrm>
              <a:off x="4365625" y="5083175"/>
              <a:ext cx="783869"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Case Temperature</a:t>
              </a:r>
            </a:p>
            <a:p>
              <a:pPr eaLnBrk="1" hangingPunct="1">
                <a:spcAft>
                  <a:spcPct val="0"/>
                </a:spcAft>
                <a:buClr>
                  <a:schemeClr val="bg1"/>
                </a:buClr>
                <a:buFontTx/>
                <a:buNone/>
              </a:pPr>
              <a:r>
                <a:rPr lang="en-GB" altLang="en-US" sz="800" dirty="0">
                  <a:solidFill>
                    <a:schemeClr val="bg1"/>
                  </a:solidFill>
                  <a:latin typeface="Infineon Meta-Normal"/>
                </a:rPr>
                <a:t>Measurement</a:t>
              </a:r>
            </a:p>
            <a:p>
              <a:pPr eaLnBrk="1" hangingPunct="1">
                <a:spcAft>
                  <a:spcPct val="0"/>
                </a:spcAft>
                <a:buClr>
                  <a:schemeClr val="bg1"/>
                </a:buClr>
                <a:buFontTx/>
                <a:buNone/>
              </a:pPr>
              <a:r>
                <a:rPr lang="en-GB" altLang="en-US" sz="800" dirty="0">
                  <a:solidFill>
                    <a:schemeClr val="bg1"/>
                  </a:solidFill>
                  <a:latin typeface="Infineon Meta-Normal"/>
                </a:rPr>
                <a:t>NTC Measurement</a:t>
              </a:r>
            </a:p>
          </p:txBody>
        </p:sp>
        <p:sp>
          <p:nvSpPr>
            <p:cNvPr id="214" name="Text Box 790"/>
            <p:cNvSpPr txBox="1">
              <a:spLocks noChangeArrowheads="1"/>
            </p:cNvSpPr>
            <p:nvPr/>
          </p:nvSpPr>
          <p:spPr bwMode="auto">
            <a:xfrm>
              <a:off x="6572250" y="4306888"/>
              <a:ext cx="738985"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DC-Link Capacitor</a:t>
              </a:r>
            </a:p>
          </p:txBody>
        </p:sp>
        <p:sp>
          <p:nvSpPr>
            <p:cNvPr id="215" name="Text Box 790"/>
            <p:cNvSpPr txBox="1">
              <a:spLocks noChangeArrowheads="1"/>
            </p:cNvSpPr>
            <p:nvPr/>
          </p:nvSpPr>
          <p:spPr bwMode="auto">
            <a:xfrm>
              <a:off x="6278563" y="2160589"/>
              <a:ext cx="447238"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IGBT Stage</a:t>
              </a:r>
            </a:p>
          </p:txBody>
        </p:sp>
        <p:sp>
          <p:nvSpPr>
            <p:cNvPr id="216" name="Text Box 790"/>
            <p:cNvSpPr txBox="1">
              <a:spLocks noChangeArrowheads="1"/>
            </p:cNvSpPr>
            <p:nvPr/>
          </p:nvSpPr>
          <p:spPr bwMode="auto">
            <a:xfrm>
              <a:off x="6732588" y="5083175"/>
              <a:ext cx="450444"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solidFill>
                    <a:schemeClr val="bg1"/>
                  </a:solidFill>
                  <a:latin typeface="Infineon Meta-Normal"/>
                </a:rPr>
                <a:t>HV Battery</a:t>
              </a:r>
            </a:p>
          </p:txBody>
        </p:sp>
        <p:sp>
          <p:nvSpPr>
            <p:cNvPr id="217" name="Text Box 790"/>
            <p:cNvSpPr txBox="1">
              <a:spLocks noChangeArrowheads="1"/>
            </p:cNvSpPr>
            <p:nvPr/>
          </p:nvSpPr>
          <p:spPr bwMode="auto">
            <a:xfrm>
              <a:off x="4543425" y="5759449"/>
              <a:ext cx="57708" cy="12311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Aft>
                  <a:spcPts val="1200"/>
                </a:spcAft>
                <a:buClr>
                  <a:schemeClr val="accent1"/>
                </a:buClr>
                <a:buFont typeface="Wingdings" pitchFamily="2" charset="2"/>
                <a:buChar char="n"/>
                <a:defRPr sz="2000">
                  <a:solidFill>
                    <a:schemeClr val="tx1"/>
                  </a:solidFill>
                  <a:latin typeface="Verdana" pitchFamily="34" charset="0"/>
                  <a:ea typeface="Verdana" pitchFamily="34" charset="0"/>
                  <a:cs typeface="Verdana" pitchFamily="34" charset="0"/>
                </a:defRPr>
              </a:lvl1pPr>
              <a:lvl2pPr marL="742950" indent="-285750" eaLnBrk="0" hangingPunct="0">
                <a:spcAft>
                  <a:spcPts val="900"/>
                </a:spcAft>
                <a:buClr>
                  <a:schemeClr val="accent1"/>
                </a:buClr>
                <a:buSzPct val="80000"/>
                <a:buFont typeface="Wingdings" pitchFamily="2" charset="2"/>
                <a:buChar char="o"/>
                <a:defRPr sz="2000">
                  <a:solidFill>
                    <a:schemeClr val="tx1"/>
                  </a:solidFill>
                  <a:latin typeface="Verdana" pitchFamily="34" charset="0"/>
                  <a:ea typeface="Verdana" pitchFamily="34" charset="0"/>
                  <a:cs typeface="Verdana" pitchFamily="34" charset="0"/>
                </a:defRPr>
              </a:lvl2pPr>
              <a:lvl3pPr marL="1143000" indent="-228600" eaLnBrk="0" hangingPunct="0">
                <a:spcAft>
                  <a:spcPts val="600"/>
                </a:spcAft>
                <a:buClr>
                  <a:schemeClr val="accent1"/>
                </a:buClr>
                <a:buSzPct val="100000"/>
                <a:buFont typeface="Verdana" pitchFamily="34" charset="0"/>
                <a:buChar char="―"/>
                <a:defRPr>
                  <a:solidFill>
                    <a:schemeClr val="tx1"/>
                  </a:solidFill>
                  <a:latin typeface="Verdana" pitchFamily="34" charset="0"/>
                  <a:ea typeface="Verdana" pitchFamily="34" charset="0"/>
                  <a:cs typeface="Verdana" pitchFamily="34" charset="0"/>
                </a:defRPr>
              </a:lvl3pPr>
              <a:lvl4pPr marL="1600200" indent="-228600" eaLnBrk="0" hangingPunct="0">
                <a:spcAft>
                  <a:spcPts val="300"/>
                </a:spcAft>
                <a:buClr>
                  <a:schemeClr val="accent1"/>
                </a:buClr>
                <a:buFont typeface="Verdana" pitchFamily="34" charset="0"/>
                <a:buChar char="―"/>
                <a:defRPr sz="1600">
                  <a:solidFill>
                    <a:schemeClr val="tx1"/>
                  </a:solidFill>
                  <a:latin typeface="Verdana" pitchFamily="34" charset="0"/>
                  <a:ea typeface="Verdana" pitchFamily="34" charset="0"/>
                  <a:cs typeface="Verdana" pitchFamily="34" charset="0"/>
                </a:defRPr>
              </a:lvl4pPr>
              <a:lvl5pPr marL="2057400" indent="-228600" eaLnBrk="0" hangingPunct="0">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5pPr>
              <a:lvl6pPr marL="25146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6pPr>
              <a:lvl7pPr marL="29718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7pPr>
              <a:lvl8pPr marL="34290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8pPr>
              <a:lvl9pPr marL="3886200" indent="-228600" eaLnBrk="0" fontAlgn="base" hangingPunct="0">
                <a:spcBef>
                  <a:spcPct val="0"/>
                </a:spcBef>
                <a:spcAft>
                  <a:spcPts val="300"/>
                </a:spcAft>
                <a:buClr>
                  <a:schemeClr val="accent1"/>
                </a:buClr>
                <a:buFont typeface="Verdana" pitchFamily="34" charset="0"/>
                <a:buChar char="―"/>
                <a:defRPr sz="1400">
                  <a:solidFill>
                    <a:schemeClr val="tx1"/>
                  </a:solidFill>
                  <a:latin typeface="Verdana" pitchFamily="34" charset="0"/>
                  <a:ea typeface="Verdana" pitchFamily="34" charset="0"/>
                  <a:cs typeface="Verdana" pitchFamily="34" charset="0"/>
                </a:defRPr>
              </a:lvl9pPr>
            </a:lstStyle>
            <a:p>
              <a:pPr eaLnBrk="1" hangingPunct="1">
                <a:spcAft>
                  <a:spcPct val="0"/>
                </a:spcAft>
                <a:buClr>
                  <a:schemeClr val="bg1"/>
                </a:buClr>
                <a:buFontTx/>
                <a:buNone/>
              </a:pPr>
              <a:r>
                <a:rPr lang="en-GB" altLang="en-US" sz="800" dirty="0">
                  <a:latin typeface="Infineon Meta-Normal"/>
                </a:rPr>
                <a:t>ϑ</a:t>
              </a:r>
            </a:p>
          </p:txBody>
        </p:sp>
      </p:grpSp>
      <p:sp>
        <p:nvSpPr>
          <p:cNvPr id="218" name="TextBox 217"/>
          <p:cNvSpPr txBox="1"/>
          <p:nvPr/>
        </p:nvSpPr>
        <p:spPr bwMode="auto">
          <a:xfrm>
            <a:off x="7430670" y="1155975"/>
            <a:ext cx="2520350" cy="5147563"/>
          </a:xfrm>
          <a:prstGeom prst="rect">
            <a:avLst/>
          </a:prstGeom>
          <a:noFill/>
          <a:ln w="9525">
            <a:noFill/>
            <a:miter lim="800000"/>
            <a:headEnd/>
            <a:tailEnd/>
          </a:ln>
          <a:effectLst/>
        </p:spPr>
        <p:txBody>
          <a:bodyPr wrap="square" lIns="0" tIns="0" rIns="0" bIns="0" rtlCol="0" anchor="ctr" anchorCtr="0">
            <a:spAutoFit/>
          </a:bodyPr>
          <a:lstStyle/>
          <a:p>
            <a:pPr eaLnBrk="0" fontAlgn="auto" hangingPunct="0">
              <a:spcBef>
                <a:spcPts val="0"/>
              </a:spcBef>
              <a:spcAft>
                <a:spcPts val="300"/>
              </a:spcAft>
              <a:buClr>
                <a:srgbClr val="B70D28"/>
              </a:buClr>
              <a:defRPr/>
            </a:pPr>
            <a:r>
              <a:rPr lang="en-GB" sz="1400" kern="0" dirty="0">
                <a:latin typeface="Verdana" pitchFamily="34" charset="0"/>
              </a:rPr>
              <a:t>System Benefits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Fully automotive-qualified product portfolio supporting a wide range of motors, generators and power classes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Highly-efficient 3-phase drive due to very low conducting losses even at high switching frequencies</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Isolation-integrated in gate driver</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Wide range of 32-bit microcontroller solutions dedicated to (H)EV applications </a:t>
            </a:r>
            <a:br>
              <a:rPr lang="en-GB" sz="1400" kern="0" dirty="0">
                <a:latin typeface="Verdana" pitchFamily="34" charset="0"/>
              </a:rPr>
            </a:br>
            <a:r>
              <a:rPr lang="en-GB" sz="1400" kern="0" dirty="0">
                <a:latin typeface="Verdana" pitchFamily="34" charset="0"/>
              </a:rPr>
              <a:t>with very cost effective resolver interface</a:t>
            </a:r>
          </a:p>
          <a:p>
            <a:pPr marL="285750" indent="-285750" eaLnBrk="0" fontAlgn="auto" hangingPunct="0">
              <a:spcBef>
                <a:spcPts val="0"/>
              </a:spcBef>
              <a:spcAft>
                <a:spcPts val="300"/>
              </a:spcAft>
              <a:buClr>
                <a:srgbClr val="B70D28"/>
              </a:buClr>
              <a:buFont typeface="Arial"/>
              <a:buChar char="›"/>
              <a:defRPr/>
            </a:pPr>
            <a:r>
              <a:rPr lang="en-GB" sz="1400" kern="0" dirty="0">
                <a:latin typeface="Verdana" pitchFamily="34" charset="0"/>
              </a:rPr>
              <a:t>Evaluation Kit available to reduce system development time</a:t>
            </a:r>
          </a:p>
        </p:txBody>
      </p:sp>
      <p:sp>
        <p:nvSpPr>
          <p:cNvPr id="6" name="Title 5"/>
          <p:cNvSpPr>
            <a:spLocks noGrp="1"/>
          </p:cNvSpPr>
          <p:nvPr>
            <p:ph type="title" hasCustomPrompt="1"/>
          </p:nvPr>
        </p:nvSpPr>
        <p:spPr/>
        <p:txBody>
          <a:bodyPr/>
          <a:lstStyle/>
          <a:p>
            <a:r>
              <a:t>(H)EV – Main Inverter</a:t>
            </a:r>
          </a:p>
        </p:txBody>
      </p:sp>
      <p:sp>
        <p:nvSpPr>
          <p:cNvPr id="219" name="Rectangle 218"/>
          <p:cNvSpPr/>
          <p:nvPr/>
        </p:nvSpPr>
        <p:spPr bwMode="auto">
          <a:xfrm>
            <a:off x="8510736" y="44624"/>
            <a:ext cx="1475682" cy="825496"/>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wrap="square" lIns="72000" tIns="72000" rIns="72000" bIns="72000" rtlCol="0" anchor="ctr"/>
          <a:lstStyle/>
          <a:p>
            <a:pPr algn="ctr" eaLnBrk="0" hangingPunct="0"/>
            <a:r>
              <a:rPr lang="en-GB" sz="1600" dirty="0">
                <a:ea typeface="Verdana" pitchFamily="34" charset="0"/>
                <a:cs typeface="Verdana" pitchFamily="34" charset="0"/>
              </a:rPr>
              <a:t>Adapted!</a:t>
            </a:r>
          </a:p>
        </p:txBody>
      </p:sp>
      <p:sp>
        <p:nvSpPr>
          <p:cNvPr id="2" name="Footer Placeholder 1">
            <a:extLst>
              <a:ext uri="{FF2B5EF4-FFF2-40B4-BE49-F238E27FC236}">
                <a16:creationId xmlns:a16="http://schemas.microsoft.com/office/drawing/2014/main" id="{EE41F939-BF94-4CAB-9D9C-FD5065A922AC}"/>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50908589-A9DF-4F39-B3D4-F2F5EEDDAAAB}"/>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4FC362A3-73E0-435B-B3C7-DBCC5BF303EA}"/>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716292705"/>
      </p:ext>
    </p:extLst>
  </p:cSld>
  <p:clrMapOvr>
    <a:masterClrMapping/>
  </p:clrMapOvr>
  <p:transition spd="slow"/>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26160" y="1099620"/>
            <a:ext cx="5688632" cy="53537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33964" y="5287416"/>
            <a:ext cx="2264805" cy="955590"/>
          </a:xfrm>
          <a:prstGeom prst="rect">
            <a:avLst/>
          </a:prstGeom>
          <a:solidFill>
            <a:schemeClr val="bg1"/>
          </a:solidFill>
          <a:ln>
            <a:noFill/>
          </a:ln>
          <a:effectLst/>
        </p:spPr>
      </p:pic>
      <p:sp>
        <p:nvSpPr>
          <p:cNvPr id="26" name="Rectangle 25"/>
          <p:cNvSpPr/>
          <p:nvPr/>
        </p:nvSpPr>
        <p:spPr>
          <a:xfrm>
            <a:off x="1040522" y="44624"/>
            <a:ext cx="7236296" cy="892552"/>
          </a:xfrm>
          <a:prstGeom prst="rect">
            <a:avLst/>
          </a:prstGeom>
        </p:spPr>
        <p:txBody>
          <a:bodyPr wrap="square">
            <a:spAutoFit/>
          </a:bodyPr>
          <a:lstStyle/>
          <a:p>
            <a:r>
              <a:rPr lang="en-GB" altLang="zh-CN" sz="3200" dirty="0"/>
              <a:t>IFX offers whole system solution</a:t>
            </a:r>
          </a:p>
          <a:p>
            <a:r>
              <a:rPr lang="en-GB" altLang="zh-CN" sz="2000" dirty="0"/>
              <a:t>From MCU, Sensor, Driver to Power module…</a:t>
            </a:r>
          </a:p>
        </p:txBody>
      </p:sp>
      <p:sp>
        <p:nvSpPr>
          <p:cNvPr id="27" name="Oval 26"/>
          <p:cNvSpPr/>
          <p:nvPr/>
        </p:nvSpPr>
        <p:spPr bwMode="auto">
          <a:xfrm>
            <a:off x="1257238" y="1102296"/>
            <a:ext cx="340730" cy="288032"/>
          </a:xfrm>
          <a:prstGeom prst="ellipse">
            <a:avLst/>
          </a:prstGeom>
          <a:no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1</a:t>
            </a:r>
          </a:p>
        </p:txBody>
      </p:sp>
      <p:sp>
        <p:nvSpPr>
          <p:cNvPr id="30" name="Rectangle 29"/>
          <p:cNvSpPr/>
          <p:nvPr/>
        </p:nvSpPr>
        <p:spPr bwMode="auto">
          <a:xfrm>
            <a:off x="1203789" y="4243286"/>
            <a:ext cx="2338395" cy="726730"/>
          </a:xfrm>
          <a:prstGeom prst="rect">
            <a:avLst/>
          </a:prstGeom>
          <a:solidFill>
            <a:srgbClr val="C8D8E6"/>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31" name="Oval 30"/>
          <p:cNvSpPr/>
          <p:nvPr/>
        </p:nvSpPr>
        <p:spPr bwMode="auto">
          <a:xfrm>
            <a:off x="1237928" y="2708920"/>
            <a:ext cx="340730" cy="288032"/>
          </a:xfrm>
          <a:prstGeom prst="ellipse">
            <a:avLst/>
          </a:prstGeom>
          <a:no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2</a:t>
            </a:r>
          </a:p>
        </p:txBody>
      </p:sp>
      <p:sp>
        <p:nvSpPr>
          <p:cNvPr id="24" name="Text Box 847"/>
          <p:cNvSpPr txBox="1">
            <a:spLocks noChangeArrowheads="1"/>
          </p:cNvSpPr>
          <p:nvPr/>
        </p:nvSpPr>
        <p:spPr bwMode="auto">
          <a:xfrm>
            <a:off x="1309937" y="4305161"/>
            <a:ext cx="1471557" cy="677108"/>
          </a:xfrm>
          <a:prstGeom prst="rect">
            <a:avLst/>
          </a:prstGeom>
          <a:noFill/>
          <a:ln w="9525" algn="ctr">
            <a:noFill/>
            <a:miter lim="800000"/>
            <a:headEnd/>
            <a:tailEnd/>
          </a:ln>
          <a:effectLst/>
        </p:spPr>
        <p:txBody>
          <a:bodyPr wrap="none" lIns="0" tIns="0" rIns="0" bIns="0">
            <a:spAutoFit/>
          </a:bodyPr>
          <a:lstStyle/>
          <a:p>
            <a:pPr>
              <a:buClr>
                <a:srgbClr val="000000"/>
              </a:buClr>
              <a:defRPr/>
            </a:pPr>
            <a:r>
              <a:rPr lang="en-GB" sz="1400" b="1" dirty="0">
                <a:effectLst>
                  <a:outerShdw blurRad="38100" dist="38100" dir="2700000" algn="tl">
                    <a:srgbClr val="000000">
                      <a:alpha val="43137"/>
                    </a:srgbClr>
                  </a:outerShdw>
                </a:effectLst>
                <a:latin typeface="Infineon Meta-Normal" pitchFamily="34" charset="0"/>
                <a:cs typeface="Arial" pitchFamily="34" charset="0"/>
              </a:rPr>
              <a:t>GTM</a:t>
            </a:r>
          </a:p>
          <a:p>
            <a:pPr marL="171450" indent="-171450">
              <a:buClr>
                <a:srgbClr val="000000"/>
              </a:buClr>
              <a:buFontTx/>
              <a:buChar char="-"/>
              <a:defRPr/>
            </a:pPr>
            <a:r>
              <a:rPr lang="en-GB" sz="1000" b="1" dirty="0">
                <a:effectLst>
                  <a:outerShdw blurRad="38100" dist="38100" dir="2700000" algn="tl">
                    <a:srgbClr val="000000">
                      <a:alpha val="43137"/>
                    </a:srgbClr>
                  </a:outerShdw>
                </a:effectLst>
                <a:latin typeface="Infineon Meta-Normal" pitchFamily="34" charset="0"/>
                <a:cs typeface="Arial" pitchFamily="34" charset="0"/>
              </a:rPr>
              <a:t>PWM generation</a:t>
            </a:r>
          </a:p>
          <a:p>
            <a:pPr marL="171450" indent="-171450">
              <a:buClr>
                <a:srgbClr val="000000"/>
              </a:buClr>
              <a:buFontTx/>
              <a:buChar char="-"/>
              <a:defRPr/>
            </a:pPr>
            <a:r>
              <a:rPr lang="en-GB" sz="1000" b="1" dirty="0">
                <a:effectLst>
                  <a:outerShdw blurRad="38100" dist="38100" dir="2700000" algn="tl">
                    <a:srgbClr val="000000">
                      <a:alpha val="43137"/>
                    </a:srgbClr>
                  </a:outerShdw>
                </a:effectLst>
                <a:latin typeface="Infineon Meta-Normal" pitchFamily="34" charset="0"/>
                <a:cs typeface="Arial" pitchFamily="34" charset="0"/>
              </a:rPr>
              <a:t>Motor control algorithm</a:t>
            </a:r>
          </a:p>
          <a:p>
            <a:pPr marL="171450" indent="-171450">
              <a:buClr>
                <a:srgbClr val="000000"/>
              </a:buClr>
              <a:buFontTx/>
              <a:buChar char="-"/>
              <a:defRPr/>
            </a:pPr>
            <a:endParaRPr lang="en-GB" sz="1000" b="1" dirty="0">
              <a:effectLst>
                <a:outerShdw blurRad="38100" dist="38100" dir="2700000" algn="tl">
                  <a:srgbClr val="000000">
                    <a:alpha val="43137"/>
                  </a:srgbClr>
                </a:outerShdw>
              </a:effectLst>
              <a:latin typeface="Infineon Meta-Normal" pitchFamily="34" charset="0"/>
              <a:cs typeface="Arial" pitchFamily="34" charset="0"/>
            </a:endParaRPr>
          </a:p>
        </p:txBody>
      </p:sp>
      <p:sp>
        <p:nvSpPr>
          <p:cNvPr id="32" name="Oval 31"/>
          <p:cNvSpPr/>
          <p:nvPr/>
        </p:nvSpPr>
        <p:spPr bwMode="auto">
          <a:xfrm>
            <a:off x="1237928" y="3861048"/>
            <a:ext cx="340730" cy="288032"/>
          </a:xfrm>
          <a:prstGeom prst="ellipse">
            <a:avLst/>
          </a:prstGeom>
          <a:no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3</a:t>
            </a:r>
          </a:p>
        </p:txBody>
      </p:sp>
      <p:sp>
        <p:nvSpPr>
          <p:cNvPr id="33" name="Rectangle 32"/>
          <p:cNvSpPr/>
          <p:nvPr/>
        </p:nvSpPr>
        <p:spPr bwMode="auto">
          <a:xfrm>
            <a:off x="1203788" y="1466894"/>
            <a:ext cx="2338397" cy="1215425"/>
          </a:xfrm>
          <a:prstGeom prst="rect">
            <a:avLst/>
          </a:prstGeom>
          <a:solidFill>
            <a:srgbClr val="0070C0"/>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7" name="Text Box 845"/>
          <p:cNvSpPr txBox="1">
            <a:spLocks noChangeArrowheads="1"/>
          </p:cNvSpPr>
          <p:nvPr/>
        </p:nvSpPr>
        <p:spPr bwMode="auto">
          <a:xfrm>
            <a:off x="1297286" y="1556793"/>
            <a:ext cx="2244898" cy="954107"/>
          </a:xfrm>
          <a:prstGeom prst="rect">
            <a:avLst/>
          </a:prstGeom>
          <a:noFill/>
          <a:ln w="9525" algn="ctr">
            <a:noFill/>
            <a:miter lim="800000"/>
            <a:headEnd/>
            <a:tailEnd/>
          </a:ln>
          <a:effectLst/>
        </p:spPr>
        <p:txBody>
          <a:bodyPr wrap="square" lIns="0" tIns="0" rIns="0" bIns="0">
            <a:spAutoFit/>
          </a:bodyPr>
          <a:lstStyle/>
          <a:p>
            <a:pPr>
              <a:buClr>
                <a:schemeClr val="bg1"/>
              </a:buClr>
              <a:defRPr/>
            </a:pPr>
            <a:r>
              <a:rPr lang="en-GB" sz="1400" b="1" dirty="0">
                <a:solidFill>
                  <a:schemeClr val="bg1"/>
                </a:solidFill>
                <a:effectLst>
                  <a:outerShdw blurRad="38100" dist="38100" dir="2700000" algn="tl">
                    <a:srgbClr val="000000">
                      <a:alpha val="43137"/>
                    </a:srgbClr>
                  </a:outerShdw>
                </a:effectLst>
                <a:latin typeface="Infineon Meta-Normal" pitchFamily="34" charset="0"/>
                <a:cs typeface="Arial" pitchFamily="34" charset="0"/>
              </a:rPr>
              <a:t>32-bit Multi-core </a:t>
            </a:r>
          </a:p>
          <a:p>
            <a:pPr marL="171450" indent="-171450">
              <a:buClr>
                <a:schemeClr val="bg1"/>
              </a:buClr>
              <a:buFont typeface="Symbol" panose="05050102010706020507" pitchFamily="18" charset="2"/>
              <a:buChar char="-"/>
              <a:defRPr/>
            </a:pPr>
            <a:r>
              <a:rPr lang="en-GB" sz="1200" dirty="0">
                <a:solidFill>
                  <a:schemeClr val="bg1"/>
                </a:solidFill>
                <a:latin typeface="Infineon Meta-Normal" pitchFamily="34" charset="0"/>
                <a:cs typeface="Arial" pitchFamily="34" charset="0"/>
              </a:rPr>
              <a:t>Motor Control</a:t>
            </a:r>
          </a:p>
          <a:p>
            <a:pPr marL="171450" indent="-171450">
              <a:buClr>
                <a:schemeClr val="bg1"/>
              </a:buClr>
              <a:buFont typeface="Symbol" panose="05050102010706020507" pitchFamily="18" charset="2"/>
              <a:buChar char="-"/>
              <a:defRPr/>
            </a:pPr>
            <a:r>
              <a:rPr lang="en-GB" sz="1200" dirty="0">
                <a:solidFill>
                  <a:schemeClr val="bg1"/>
                </a:solidFill>
                <a:latin typeface="Infineon Meta-Normal" pitchFamily="34" charset="0"/>
                <a:cs typeface="Arial" pitchFamily="34" charset="0"/>
              </a:rPr>
              <a:t>Hybrid Domain Control</a:t>
            </a:r>
          </a:p>
          <a:p>
            <a:pPr marL="171450" indent="-171450">
              <a:buClr>
                <a:schemeClr val="bg1"/>
              </a:buClr>
              <a:buFont typeface="Symbol" panose="05050102010706020507" pitchFamily="18" charset="2"/>
              <a:buChar char="-"/>
              <a:defRPr/>
            </a:pPr>
            <a:r>
              <a:rPr lang="en-GB" sz="1200" dirty="0">
                <a:solidFill>
                  <a:schemeClr val="bg1"/>
                </a:solidFill>
                <a:latin typeface="Infineon Meta-Normal" pitchFamily="34" charset="0"/>
                <a:cs typeface="Arial" pitchFamily="34" charset="0"/>
              </a:rPr>
              <a:t>DC/DC converter </a:t>
            </a:r>
          </a:p>
          <a:p>
            <a:pPr marL="171450" indent="-171450">
              <a:buClr>
                <a:schemeClr val="bg1"/>
              </a:buClr>
              <a:buFont typeface="Symbol" panose="05050102010706020507" pitchFamily="18" charset="2"/>
              <a:buChar char="-"/>
              <a:defRPr/>
            </a:pPr>
            <a:r>
              <a:rPr lang="en-GB" sz="1200" dirty="0">
                <a:solidFill>
                  <a:schemeClr val="bg1"/>
                </a:solidFill>
                <a:latin typeface="Infineon Meta-Normal" pitchFamily="34" charset="0"/>
                <a:cs typeface="Arial" pitchFamily="34" charset="0"/>
              </a:rPr>
              <a:t>Resolver speed &amp; position</a:t>
            </a:r>
          </a:p>
        </p:txBody>
      </p:sp>
      <p:sp>
        <p:nvSpPr>
          <p:cNvPr id="34" name="Rectangle 33"/>
          <p:cNvSpPr/>
          <p:nvPr/>
        </p:nvSpPr>
        <p:spPr bwMode="auto">
          <a:xfrm>
            <a:off x="1203787" y="3046023"/>
            <a:ext cx="2338397" cy="751729"/>
          </a:xfrm>
          <a:prstGeom prst="rect">
            <a:avLst/>
          </a:prstGeom>
          <a:solidFill>
            <a:schemeClr val="tx2"/>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8" name="Text Box 846"/>
          <p:cNvSpPr txBox="1">
            <a:spLocks noChangeArrowheads="1"/>
          </p:cNvSpPr>
          <p:nvPr/>
        </p:nvSpPr>
        <p:spPr bwMode="auto">
          <a:xfrm>
            <a:off x="1297286" y="3068961"/>
            <a:ext cx="2244898" cy="584775"/>
          </a:xfrm>
          <a:prstGeom prst="rect">
            <a:avLst/>
          </a:prstGeom>
          <a:noFill/>
          <a:ln w="9525" algn="ctr">
            <a:noFill/>
            <a:miter lim="800000"/>
            <a:headEnd/>
            <a:tailEnd/>
          </a:ln>
          <a:effectLst/>
        </p:spPr>
        <p:txBody>
          <a:bodyPr wrap="square" lIns="0" tIns="0" rIns="0" bIns="0">
            <a:spAutoFit/>
          </a:bodyPr>
          <a:lstStyle>
            <a:defPPr>
              <a:defRPr lang="en-US"/>
            </a:defPPr>
            <a:lvl1pPr>
              <a:buClr>
                <a:schemeClr val="bg1"/>
              </a:buClr>
              <a:defRPr sz="1400" b="1">
                <a:solidFill>
                  <a:schemeClr val="bg1"/>
                </a:solidFill>
                <a:effectLst>
                  <a:outerShdw blurRad="38100" dist="38100" dir="2700000" algn="tl">
                    <a:srgbClr val="000000">
                      <a:alpha val="43137"/>
                    </a:srgbClr>
                  </a:outerShdw>
                </a:effectLst>
                <a:latin typeface="Infineon Meta-Normal" pitchFamily="34" charset="0"/>
                <a:cs typeface="Arial" pitchFamily="34" charset="0"/>
              </a:defRPr>
            </a:lvl1pPr>
          </a:lstStyle>
          <a:p>
            <a:r>
              <a:rPr lang="en-GB" dirty="0"/>
              <a:t>ASC-LIN</a:t>
            </a:r>
          </a:p>
          <a:p>
            <a:pPr marL="285750" indent="-285750">
              <a:buFont typeface="Symbol" panose="05050102010706020507" pitchFamily="18" charset="2"/>
              <a:buChar char="-"/>
            </a:pPr>
            <a:r>
              <a:rPr lang="en-GB" sz="1200" b="0" dirty="0">
                <a:effectLst/>
              </a:rPr>
              <a:t>High speed interface to position sensor</a:t>
            </a:r>
          </a:p>
        </p:txBody>
      </p:sp>
      <p:sp>
        <p:nvSpPr>
          <p:cNvPr id="35" name="Rectangle 34"/>
          <p:cNvSpPr/>
          <p:nvPr/>
        </p:nvSpPr>
        <p:spPr bwMode="auto">
          <a:xfrm>
            <a:off x="1237929" y="5427276"/>
            <a:ext cx="2338397" cy="666021"/>
          </a:xfrm>
          <a:prstGeom prst="rect">
            <a:avLst/>
          </a:prstGeom>
          <a:solidFill>
            <a:schemeClr val="accent6"/>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36" name="Text Box 846"/>
          <p:cNvSpPr txBox="1">
            <a:spLocks noChangeArrowheads="1"/>
          </p:cNvSpPr>
          <p:nvPr/>
        </p:nvSpPr>
        <p:spPr bwMode="auto">
          <a:xfrm>
            <a:off x="1297286" y="5517232"/>
            <a:ext cx="2244898" cy="400110"/>
          </a:xfrm>
          <a:prstGeom prst="rect">
            <a:avLst/>
          </a:prstGeom>
          <a:noFill/>
          <a:ln w="9525" algn="ctr">
            <a:noFill/>
            <a:miter lim="800000"/>
            <a:headEnd/>
            <a:tailEnd/>
          </a:ln>
          <a:effectLst/>
        </p:spPr>
        <p:txBody>
          <a:bodyPr wrap="square" lIns="0" tIns="0" rIns="0" bIns="0">
            <a:spAutoFit/>
          </a:bodyPr>
          <a:lstStyle>
            <a:defPPr>
              <a:defRPr lang="en-US"/>
            </a:defPPr>
            <a:lvl1pPr>
              <a:buClr>
                <a:schemeClr val="bg1"/>
              </a:buClr>
              <a:defRPr sz="1400" b="1">
                <a:solidFill>
                  <a:schemeClr val="bg1"/>
                </a:solidFill>
                <a:effectLst>
                  <a:outerShdw blurRad="38100" dist="38100" dir="2700000" algn="tl">
                    <a:srgbClr val="000000">
                      <a:alpha val="43137"/>
                    </a:srgbClr>
                  </a:outerShdw>
                </a:effectLst>
                <a:latin typeface="Infineon Meta-Normal" pitchFamily="34" charset="0"/>
                <a:cs typeface="Arial" pitchFamily="34" charset="0"/>
              </a:defRPr>
            </a:lvl1pPr>
          </a:lstStyle>
          <a:p>
            <a:r>
              <a:rPr lang="en-GB" dirty="0"/>
              <a:t>DS-ADC</a:t>
            </a:r>
          </a:p>
          <a:p>
            <a:pPr marL="285750" indent="-285750">
              <a:buFont typeface="Symbol" panose="05050102010706020507" pitchFamily="18" charset="2"/>
              <a:buChar char="-"/>
            </a:pPr>
            <a:r>
              <a:rPr lang="en-GB" sz="1200" b="0" dirty="0">
                <a:effectLst/>
              </a:rPr>
              <a:t>Resolver positioning</a:t>
            </a:r>
          </a:p>
        </p:txBody>
      </p:sp>
      <p:sp>
        <p:nvSpPr>
          <p:cNvPr id="37" name="Oval 36"/>
          <p:cNvSpPr/>
          <p:nvPr/>
        </p:nvSpPr>
        <p:spPr bwMode="auto">
          <a:xfrm>
            <a:off x="1257238" y="5085184"/>
            <a:ext cx="340730" cy="288032"/>
          </a:xfrm>
          <a:prstGeom prst="ellipse">
            <a:avLst/>
          </a:prstGeom>
          <a:no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4</a:t>
            </a:r>
          </a:p>
        </p:txBody>
      </p:sp>
      <p:sp>
        <p:nvSpPr>
          <p:cNvPr id="38" name="Oval 37"/>
          <p:cNvSpPr/>
          <p:nvPr/>
        </p:nvSpPr>
        <p:spPr bwMode="auto">
          <a:xfrm>
            <a:off x="4046240" y="3356992"/>
            <a:ext cx="340730" cy="288032"/>
          </a:xfrm>
          <a:prstGeom prst="ellipse">
            <a:avLst/>
          </a:prstGeom>
          <a:solidFill>
            <a:schemeClr val="bg1"/>
          </a:solid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1</a:t>
            </a:r>
          </a:p>
        </p:txBody>
      </p:sp>
      <p:sp>
        <p:nvSpPr>
          <p:cNvPr id="39" name="Oval 38"/>
          <p:cNvSpPr/>
          <p:nvPr/>
        </p:nvSpPr>
        <p:spPr bwMode="auto">
          <a:xfrm>
            <a:off x="5433702" y="3570870"/>
            <a:ext cx="340730" cy="288032"/>
          </a:xfrm>
          <a:prstGeom prst="ellipse">
            <a:avLst/>
          </a:prstGeom>
          <a:solidFill>
            <a:schemeClr val="bg1"/>
          </a:solid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2</a:t>
            </a:r>
          </a:p>
        </p:txBody>
      </p:sp>
      <p:sp>
        <p:nvSpPr>
          <p:cNvPr id="40" name="Oval 39"/>
          <p:cNvSpPr/>
          <p:nvPr/>
        </p:nvSpPr>
        <p:spPr bwMode="auto">
          <a:xfrm>
            <a:off x="5433702" y="4223790"/>
            <a:ext cx="340730" cy="288032"/>
          </a:xfrm>
          <a:prstGeom prst="ellipse">
            <a:avLst/>
          </a:prstGeom>
          <a:solidFill>
            <a:schemeClr val="bg1"/>
          </a:solid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3</a:t>
            </a:r>
          </a:p>
        </p:txBody>
      </p:sp>
      <p:sp>
        <p:nvSpPr>
          <p:cNvPr id="41" name="Oval 40"/>
          <p:cNvSpPr/>
          <p:nvPr/>
        </p:nvSpPr>
        <p:spPr bwMode="auto">
          <a:xfrm>
            <a:off x="5433702" y="5445224"/>
            <a:ext cx="340730" cy="288032"/>
          </a:xfrm>
          <a:prstGeom prst="ellipse">
            <a:avLst/>
          </a:prstGeom>
          <a:solidFill>
            <a:schemeClr val="bg1"/>
          </a:solid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4</a:t>
            </a:r>
          </a:p>
        </p:txBody>
      </p:sp>
      <p:sp>
        <p:nvSpPr>
          <p:cNvPr id="42" name="Oval 41"/>
          <p:cNvSpPr/>
          <p:nvPr/>
        </p:nvSpPr>
        <p:spPr bwMode="auto">
          <a:xfrm>
            <a:off x="7430616" y="3573016"/>
            <a:ext cx="340730" cy="288032"/>
          </a:xfrm>
          <a:prstGeom prst="ellipse">
            <a:avLst/>
          </a:prstGeom>
          <a:solidFill>
            <a:schemeClr val="bg1"/>
          </a:solid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5</a:t>
            </a:r>
          </a:p>
        </p:txBody>
      </p:sp>
      <p:sp>
        <p:nvSpPr>
          <p:cNvPr id="43" name="Rectangle 42"/>
          <p:cNvSpPr/>
          <p:nvPr/>
        </p:nvSpPr>
        <p:spPr bwMode="auto">
          <a:xfrm>
            <a:off x="6808800" y="1412776"/>
            <a:ext cx="2338397" cy="1476428"/>
          </a:xfrm>
          <a:prstGeom prst="rect">
            <a:avLst/>
          </a:prstGeom>
          <a:solidFill>
            <a:srgbClr val="6994BB"/>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44" name="Text Box 846"/>
          <p:cNvSpPr txBox="1">
            <a:spLocks noChangeArrowheads="1"/>
          </p:cNvSpPr>
          <p:nvPr/>
        </p:nvSpPr>
        <p:spPr bwMode="auto">
          <a:xfrm>
            <a:off x="6913910" y="1484785"/>
            <a:ext cx="2244898" cy="954107"/>
          </a:xfrm>
          <a:prstGeom prst="rect">
            <a:avLst/>
          </a:prstGeom>
          <a:noFill/>
          <a:ln w="9525" algn="ctr">
            <a:noFill/>
            <a:miter lim="800000"/>
            <a:headEnd/>
            <a:tailEnd/>
          </a:ln>
          <a:effectLst/>
        </p:spPr>
        <p:txBody>
          <a:bodyPr wrap="square" lIns="0" tIns="0" rIns="0" bIns="0">
            <a:spAutoFit/>
          </a:bodyPr>
          <a:lstStyle>
            <a:defPPr>
              <a:defRPr lang="en-US"/>
            </a:defPPr>
            <a:lvl1pPr>
              <a:buClr>
                <a:schemeClr val="bg1"/>
              </a:buClr>
              <a:defRPr sz="1400" b="1">
                <a:solidFill>
                  <a:schemeClr val="bg1"/>
                </a:solidFill>
                <a:effectLst>
                  <a:outerShdw blurRad="38100" dist="38100" dir="2700000" algn="tl">
                    <a:srgbClr val="000000">
                      <a:alpha val="43137"/>
                    </a:srgbClr>
                  </a:outerShdw>
                </a:effectLst>
                <a:latin typeface="Infineon Meta-Normal" pitchFamily="34" charset="0"/>
                <a:cs typeface="Arial" pitchFamily="34" charset="0"/>
              </a:defRPr>
            </a:lvl1pPr>
          </a:lstStyle>
          <a:p>
            <a:r>
              <a:rPr lang="en-GB" dirty="0"/>
              <a:t>Rotor position sensor</a:t>
            </a:r>
          </a:p>
          <a:p>
            <a:pPr marL="285750" indent="-285750">
              <a:buFont typeface="Symbol" panose="05050102010706020507" pitchFamily="18" charset="2"/>
              <a:buChar char="-"/>
            </a:pPr>
            <a:r>
              <a:rPr lang="en-GB" sz="1200" b="0" dirty="0">
                <a:effectLst/>
              </a:rPr>
              <a:t>Reduce resolver BOM by $10</a:t>
            </a:r>
          </a:p>
          <a:p>
            <a:pPr marL="285750" indent="-285750">
              <a:buFont typeface="Symbol" panose="05050102010706020507" pitchFamily="18" charset="2"/>
              <a:buChar char="-"/>
            </a:pPr>
            <a:r>
              <a:rPr lang="en-GB" sz="1200" b="0" dirty="0">
                <a:effectLst/>
              </a:rPr>
              <a:t>High accuracy in position angle</a:t>
            </a:r>
          </a:p>
          <a:p>
            <a:pPr marL="285750" indent="-285750">
              <a:buFont typeface="Symbol" panose="05050102010706020507" pitchFamily="18" charset="2"/>
              <a:buChar char="-"/>
            </a:pPr>
            <a:r>
              <a:rPr lang="en-GB" sz="1200" b="0" dirty="0">
                <a:effectLst/>
              </a:rPr>
              <a:t>Easy to mount</a:t>
            </a:r>
          </a:p>
          <a:p>
            <a:pPr marL="285750" indent="-285750">
              <a:buFont typeface="Symbol" panose="05050102010706020507" pitchFamily="18" charset="2"/>
              <a:buChar char="-"/>
            </a:pPr>
            <a:r>
              <a:rPr lang="en-GB" sz="1200" b="0" dirty="0">
                <a:effectLst/>
              </a:rPr>
              <a:t>Supporting ASIL</a:t>
            </a:r>
          </a:p>
        </p:txBody>
      </p:sp>
      <p:sp>
        <p:nvSpPr>
          <p:cNvPr id="45" name="Oval 44"/>
          <p:cNvSpPr/>
          <p:nvPr/>
        </p:nvSpPr>
        <p:spPr bwMode="auto">
          <a:xfrm>
            <a:off x="6801854" y="1052736"/>
            <a:ext cx="340730" cy="288032"/>
          </a:xfrm>
          <a:prstGeom prst="ellipse">
            <a:avLst/>
          </a:prstGeom>
          <a:solidFill>
            <a:schemeClr val="bg1"/>
          </a:solidFill>
          <a:ln w="9525">
            <a:solidFill>
              <a:schemeClr val="tx1"/>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5</a:t>
            </a:r>
          </a:p>
        </p:txBody>
      </p:sp>
      <p:sp>
        <p:nvSpPr>
          <p:cNvPr id="2" name="Footer Placeholder 1">
            <a:extLst>
              <a:ext uri="{FF2B5EF4-FFF2-40B4-BE49-F238E27FC236}">
                <a16:creationId xmlns:a16="http://schemas.microsoft.com/office/drawing/2014/main" id="{DFBE93EB-6FC6-4527-BFFE-C2985203E790}"/>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EBA8BDD4-CC91-4537-9C90-1081C431FA6D}"/>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C53E306E-7256-4546-A7D4-56F580AE9E62}"/>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440974172"/>
      </p:ext>
    </p:extLst>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AURIX™ for ICE and eMobility</a:t>
            </a:r>
            <a:endParaRPr lang="en-GB" sz="2000" dirty="0"/>
          </a:p>
        </p:txBody>
      </p:sp>
      <p:sp>
        <p:nvSpPr>
          <p:cNvPr id="8" name="TextBox 7"/>
          <p:cNvSpPr txBox="1"/>
          <p:nvPr/>
        </p:nvSpPr>
        <p:spPr bwMode="auto">
          <a:xfrm>
            <a:off x="7142585" y="3662512"/>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Airbag</a:t>
            </a:r>
          </a:p>
        </p:txBody>
      </p:sp>
      <p:sp>
        <p:nvSpPr>
          <p:cNvPr id="9" name="TextBox 8"/>
          <p:cNvSpPr txBox="1"/>
          <p:nvPr/>
        </p:nvSpPr>
        <p:spPr bwMode="auto">
          <a:xfrm>
            <a:off x="7142585" y="3334236"/>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Braking</a:t>
            </a:r>
          </a:p>
        </p:txBody>
      </p:sp>
      <p:sp>
        <p:nvSpPr>
          <p:cNvPr id="10" name="TextBox 9"/>
          <p:cNvSpPr txBox="1"/>
          <p:nvPr/>
        </p:nvSpPr>
        <p:spPr bwMode="auto">
          <a:xfrm>
            <a:off x="7142585" y="3005960"/>
            <a:ext cx="1800000" cy="288000"/>
          </a:xfrm>
          <a:prstGeom prst="rect">
            <a:avLst/>
          </a:prstGeom>
          <a:solidFill>
            <a:srgbClr val="D67EB1"/>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r>
              <a:rPr lang="en-GB" sz="1100" dirty="0"/>
              <a:t>Steering</a:t>
            </a:r>
          </a:p>
        </p:txBody>
      </p:sp>
      <p:sp>
        <p:nvSpPr>
          <p:cNvPr id="12" name="TextBox 11"/>
          <p:cNvSpPr txBox="1"/>
          <p:nvPr/>
        </p:nvSpPr>
        <p:spPr bwMode="auto">
          <a:xfrm>
            <a:off x="7142585" y="2677684"/>
            <a:ext cx="1800000" cy="2880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Radar</a:t>
            </a:r>
          </a:p>
        </p:txBody>
      </p:sp>
      <p:sp>
        <p:nvSpPr>
          <p:cNvPr id="14" name="TextBox 13"/>
          <p:cNvSpPr txBox="1"/>
          <p:nvPr/>
        </p:nvSpPr>
        <p:spPr bwMode="auto">
          <a:xfrm>
            <a:off x="7142585" y="2349408"/>
            <a:ext cx="1800000" cy="2880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pPr>
              <a:spcAft>
                <a:spcPts val="0"/>
              </a:spcAft>
            </a:pPr>
            <a:r>
              <a:rPr lang="en-GB" sz="1100" dirty="0">
                <a:solidFill>
                  <a:schemeClr val="tx1"/>
                </a:solidFill>
              </a:rPr>
              <a:t>Data Fusion</a:t>
            </a:r>
          </a:p>
        </p:txBody>
      </p:sp>
      <p:sp>
        <p:nvSpPr>
          <p:cNvPr id="15" name="TextBox 14"/>
          <p:cNvSpPr txBox="1"/>
          <p:nvPr/>
        </p:nvSpPr>
        <p:spPr bwMode="auto">
          <a:xfrm>
            <a:off x="7142585" y="2021132"/>
            <a:ext cx="1800000" cy="2880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r>
              <a:rPr lang="en-GB" sz="1100" dirty="0" err="1">
                <a:solidFill>
                  <a:schemeClr val="tx1"/>
                </a:solidFill>
              </a:rPr>
              <a:t>Gateaway</a:t>
            </a:r>
            <a:r>
              <a:rPr lang="en-GB" sz="1100" dirty="0">
                <a:solidFill>
                  <a:schemeClr val="tx1"/>
                </a:solidFill>
              </a:rPr>
              <a:t>/Telematics</a:t>
            </a:r>
          </a:p>
        </p:txBody>
      </p:sp>
      <p:sp>
        <p:nvSpPr>
          <p:cNvPr id="16" name="TextBox 15"/>
          <p:cNvSpPr txBox="1"/>
          <p:nvPr/>
        </p:nvSpPr>
        <p:spPr bwMode="auto">
          <a:xfrm>
            <a:off x="7142585" y="3990788"/>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solidFill>
                  <a:srgbClr val="00214A"/>
                </a:solidFill>
                <a:latin typeface="Verdana" pitchFamily="34" charset="0"/>
                <a:ea typeface="Verdana" pitchFamily="34" charset="0"/>
              </a:rPr>
              <a:t>Domain Control</a:t>
            </a:r>
          </a:p>
        </p:txBody>
      </p:sp>
      <p:sp>
        <p:nvSpPr>
          <p:cNvPr id="17" name="TextBox 16"/>
          <p:cNvSpPr txBox="1"/>
          <p:nvPr/>
        </p:nvSpPr>
        <p:spPr bwMode="auto">
          <a:xfrm>
            <a:off x="5155785" y="2354913"/>
            <a:ext cx="1800000" cy="2796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pPr>
              <a:spcAft>
                <a:spcPts val="0"/>
              </a:spcAft>
            </a:pPr>
            <a:r>
              <a:rPr lang="en-GB" sz="1100" dirty="0">
                <a:solidFill>
                  <a:schemeClr val="tx1"/>
                </a:solidFill>
              </a:rPr>
              <a:t>Data Fusion</a:t>
            </a:r>
          </a:p>
        </p:txBody>
      </p:sp>
      <p:sp>
        <p:nvSpPr>
          <p:cNvPr id="21" name="TextBox 20"/>
          <p:cNvSpPr txBox="1"/>
          <p:nvPr/>
        </p:nvSpPr>
        <p:spPr bwMode="auto">
          <a:xfrm>
            <a:off x="3152780" y="3325812"/>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Braking</a:t>
            </a:r>
          </a:p>
        </p:txBody>
      </p:sp>
      <p:sp>
        <p:nvSpPr>
          <p:cNvPr id="22" name="TextBox 21"/>
          <p:cNvSpPr txBox="1"/>
          <p:nvPr/>
        </p:nvSpPr>
        <p:spPr bwMode="auto">
          <a:xfrm>
            <a:off x="3152780" y="2999379"/>
            <a:ext cx="1800000" cy="288000"/>
          </a:xfrm>
          <a:prstGeom prst="rect">
            <a:avLst/>
          </a:prstGeom>
          <a:solidFill>
            <a:srgbClr val="D67EB1"/>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100" kern="0">
                <a:solidFill>
                  <a:srgbClr val="00214A"/>
                </a:solidFill>
                <a:latin typeface="Verdana" pitchFamily="34" charset="0"/>
                <a:ea typeface="Verdana" pitchFamily="34" charset="0"/>
              </a:defRPr>
            </a:lvl1pPr>
          </a:lstStyle>
          <a:p>
            <a:r>
              <a:rPr lang="en-GB" dirty="0"/>
              <a:t>Steering</a:t>
            </a:r>
          </a:p>
        </p:txBody>
      </p:sp>
      <p:sp>
        <p:nvSpPr>
          <p:cNvPr id="26" name="TextBox 25"/>
          <p:cNvSpPr txBox="1"/>
          <p:nvPr/>
        </p:nvSpPr>
        <p:spPr bwMode="auto">
          <a:xfrm>
            <a:off x="5155785" y="3325812"/>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Braking</a:t>
            </a:r>
          </a:p>
        </p:txBody>
      </p:sp>
      <p:sp>
        <p:nvSpPr>
          <p:cNvPr id="27" name="TextBox 26"/>
          <p:cNvSpPr txBox="1"/>
          <p:nvPr/>
        </p:nvSpPr>
        <p:spPr bwMode="auto">
          <a:xfrm>
            <a:off x="5155785" y="2999379"/>
            <a:ext cx="1800000" cy="288000"/>
          </a:xfrm>
          <a:prstGeom prst="rect">
            <a:avLst/>
          </a:prstGeom>
          <a:solidFill>
            <a:srgbClr val="D67EB1"/>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r>
              <a:rPr lang="en-GB" sz="1100" dirty="0"/>
              <a:t>Steering</a:t>
            </a:r>
          </a:p>
        </p:txBody>
      </p:sp>
      <p:sp>
        <p:nvSpPr>
          <p:cNvPr id="29" name="TextBox 28"/>
          <p:cNvSpPr txBox="1"/>
          <p:nvPr/>
        </p:nvSpPr>
        <p:spPr bwMode="auto">
          <a:xfrm>
            <a:off x="5155785" y="2672946"/>
            <a:ext cx="1800000" cy="2880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r>
              <a:rPr lang="en-GB" sz="1100" dirty="0">
                <a:solidFill>
                  <a:schemeClr val="tx1"/>
                </a:solidFill>
              </a:rPr>
              <a:t>Radar</a:t>
            </a:r>
          </a:p>
        </p:txBody>
      </p:sp>
      <p:sp>
        <p:nvSpPr>
          <p:cNvPr id="34" name="TextBox 33"/>
          <p:cNvSpPr txBox="1"/>
          <p:nvPr/>
        </p:nvSpPr>
        <p:spPr bwMode="auto">
          <a:xfrm>
            <a:off x="5155785" y="3978678"/>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solidFill>
                  <a:srgbClr val="00214A"/>
                </a:solidFill>
                <a:latin typeface="Verdana" pitchFamily="34" charset="0"/>
                <a:ea typeface="Verdana" pitchFamily="34" charset="0"/>
              </a:rPr>
              <a:t>Domain Control</a:t>
            </a:r>
          </a:p>
        </p:txBody>
      </p:sp>
      <p:sp>
        <p:nvSpPr>
          <p:cNvPr id="35" name="TextBox 34"/>
          <p:cNvSpPr txBox="1"/>
          <p:nvPr/>
        </p:nvSpPr>
        <p:spPr bwMode="auto">
          <a:xfrm>
            <a:off x="7142585" y="1701256"/>
            <a:ext cx="1800000" cy="2796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pPr>
              <a:spcAft>
                <a:spcPts val="0"/>
              </a:spcAft>
            </a:pPr>
            <a:r>
              <a:rPr lang="en-GB" sz="1100" dirty="0">
                <a:solidFill>
                  <a:schemeClr val="tx1"/>
                </a:solidFill>
              </a:rPr>
              <a:t>Vision 2D/3D</a:t>
            </a:r>
          </a:p>
        </p:txBody>
      </p:sp>
      <p:sp>
        <p:nvSpPr>
          <p:cNvPr id="36" name="TextBox 35"/>
          <p:cNvSpPr txBox="1"/>
          <p:nvPr/>
        </p:nvSpPr>
        <p:spPr bwMode="auto">
          <a:xfrm>
            <a:off x="5155785" y="2028480"/>
            <a:ext cx="1800000" cy="2880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r>
              <a:rPr lang="en-GB" sz="1100" dirty="0" err="1">
                <a:solidFill>
                  <a:schemeClr val="tx1"/>
                </a:solidFill>
              </a:rPr>
              <a:t>Gateaway</a:t>
            </a:r>
            <a:r>
              <a:rPr lang="en-GB" sz="1100" dirty="0">
                <a:solidFill>
                  <a:schemeClr val="tx1"/>
                </a:solidFill>
              </a:rPr>
              <a:t>/Telematics</a:t>
            </a:r>
          </a:p>
        </p:txBody>
      </p:sp>
      <p:sp>
        <p:nvSpPr>
          <p:cNvPr id="37" name="TextBox 36"/>
          <p:cNvSpPr txBox="1"/>
          <p:nvPr/>
        </p:nvSpPr>
        <p:spPr bwMode="auto">
          <a:xfrm>
            <a:off x="1165060" y="5101234"/>
            <a:ext cx="1800000" cy="432177"/>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Engine Management</a:t>
            </a:r>
          </a:p>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System</a:t>
            </a:r>
          </a:p>
        </p:txBody>
      </p:sp>
      <p:graphicFrame>
        <p:nvGraphicFramePr>
          <p:cNvPr id="41" name="Diagram 40"/>
          <p:cNvGraphicFramePr/>
          <p:nvPr>
            <p:extLst/>
          </p:nvPr>
        </p:nvGraphicFramePr>
        <p:xfrm>
          <a:off x="1094608" y="5703867"/>
          <a:ext cx="8136904" cy="86409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42" name="Straight Connector 41"/>
          <p:cNvCxnSpPr/>
          <p:nvPr/>
        </p:nvCxnSpPr>
        <p:spPr>
          <a:xfrm>
            <a:off x="1092520" y="5665600"/>
            <a:ext cx="8353624" cy="0"/>
          </a:xfrm>
          <a:prstGeom prst="line">
            <a:avLst/>
          </a:prstGeom>
          <a:ln w="1905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1093216" y="5589816"/>
            <a:ext cx="8353624" cy="0"/>
          </a:xfrm>
          <a:prstGeom prst="line">
            <a:avLst/>
          </a:prstGeom>
          <a:ln w="1905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bwMode="auto">
          <a:xfrm>
            <a:off x="3152780" y="5109634"/>
            <a:ext cx="1800000" cy="432177"/>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Engine Management</a:t>
            </a:r>
          </a:p>
          <a:p>
            <a:pPr algn="ctr" eaLnBrk="0" hangingPunct="0">
              <a:spcAft>
                <a:spcPts val="300"/>
              </a:spcAft>
              <a:buClr>
                <a:srgbClr val="B70D28"/>
              </a:buClr>
            </a:pPr>
            <a:r>
              <a:rPr lang="en-GB" sz="1100" kern="0" dirty="0">
                <a:latin typeface="Verdana" pitchFamily="34" charset="0"/>
                <a:ea typeface="Verdana" pitchFamily="34" charset="0"/>
              </a:rPr>
              <a:t>System (</a:t>
            </a:r>
            <a:r>
              <a:rPr lang="en-GB" sz="1100" kern="0" dirty="0">
                <a:solidFill>
                  <a:srgbClr val="00214A"/>
                </a:solidFill>
                <a:latin typeface="Verdana" pitchFamily="34" charset="0"/>
                <a:ea typeface="Verdana" pitchFamily="34" charset="0"/>
              </a:rPr>
              <a:t>GDI/DDI</a:t>
            </a:r>
            <a:r>
              <a:rPr lang="en-GB" sz="1100" kern="0" dirty="0">
                <a:latin typeface="Verdana" pitchFamily="34" charset="0"/>
                <a:ea typeface="Verdana" pitchFamily="34" charset="0"/>
              </a:rPr>
              <a:t>)</a:t>
            </a:r>
          </a:p>
        </p:txBody>
      </p:sp>
      <p:sp>
        <p:nvSpPr>
          <p:cNvPr id="45" name="TextBox 44"/>
          <p:cNvSpPr txBox="1"/>
          <p:nvPr/>
        </p:nvSpPr>
        <p:spPr bwMode="auto">
          <a:xfrm>
            <a:off x="3152780" y="4631545"/>
            <a:ext cx="1800000" cy="439657"/>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Transmission</a:t>
            </a:r>
          </a:p>
        </p:txBody>
      </p:sp>
      <p:sp>
        <p:nvSpPr>
          <p:cNvPr id="46" name="TextBox 45"/>
          <p:cNvSpPr txBox="1"/>
          <p:nvPr/>
        </p:nvSpPr>
        <p:spPr bwMode="auto">
          <a:xfrm>
            <a:off x="3152780" y="4305111"/>
            <a:ext cx="1800000" cy="288000"/>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Hybrid</a:t>
            </a:r>
          </a:p>
        </p:txBody>
      </p:sp>
      <p:sp>
        <p:nvSpPr>
          <p:cNvPr id="47" name="TextBox 46"/>
          <p:cNvSpPr txBox="1"/>
          <p:nvPr/>
        </p:nvSpPr>
        <p:spPr bwMode="auto">
          <a:xfrm>
            <a:off x="5155785" y="5109634"/>
            <a:ext cx="1800000" cy="432177"/>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Engine Management</a:t>
            </a:r>
          </a:p>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System (</a:t>
            </a:r>
            <a:r>
              <a:rPr lang="en-GB" sz="1100" kern="0" dirty="0">
                <a:solidFill>
                  <a:srgbClr val="00214A"/>
                </a:solidFill>
                <a:latin typeface="Verdana" pitchFamily="34" charset="0"/>
                <a:ea typeface="Verdana" pitchFamily="34" charset="0"/>
                <a:sym typeface="Wingdings" panose="05000000000000000000" pitchFamily="2" charset="2"/>
              </a:rPr>
              <a:t>GDI/HEV)</a:t>
            </a:r>
            <a:endParaRPr lang="en-GB" sz="1100" kern="0" dirty="0">
              <a:latin typeface="Verdana" pitchFamily="34" charset="0"/>
              <a:ea typeface="Verdana" pitchFamily="34" charset="0"/>
            </a:endParaRPr>
          </a:p>
        </p:txBody>
      </p:sp>
      <p:sp>
        <p:nvSpPr>
          <p:cNvPr id="49" name="TextBox 48"/>
          <p:cNvSpPr txBox="1"/>
          <p:nvPr/>
        </p:nvSpPr>
        <p:spPr bwMode="auto">
          <a:xfrm>
            <a:off x="5155785" y="4305111"/>
            <a:ext cx="1800000" cy="288000"/>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Hybrid</a:t>
            </a:r>
          </a:p>
        </p:txBody>
      </p:sp>
      <p:sp>
        <p:nvSpPr>
          <p:cNvPr id="50" name="TextBox 49"/>
          <p:cNvSpPr txBox="1"/>
          <p:nvPr/>
        </p:nvSpPr>
        <p:spPr bwMode="auto">
          <a:xfrm>
            <a:off x="7143480" y="5109634"/>
            <a:ext cx="1800000" cy="432177"/>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Engine Management</a:t>
            </a:r>
          </a:p>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System</a:t>
            </a:r>
          </a:p>
        </p:txBody>
      </p:sp>
      <p:sp>
        <p:nvSpPr>
          <p:cNvPr id="52" name="TextBox 51"/>
          <p:cNvSpPr txBox="1"/>
          <p:nvPr/>
        </p:nvSpPr>
        <p:spPr bwMode="auto">
          <a:xfrm>
            <a:off x="7142585" y="4319064"/>
            <a:ext cx="1800000" cy="288000"/>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Hybrid</a:t>
            </a:r>
          </a:p>
        </p:txBody>
      </p:sp>
      <p:sp>
        <p:nvSpPr>
          <p:cNvPr id="53" name="TextBox 52"/>
          <p:cNvSpPr txBox="1"/>
          <p:nvPr/>
        </p:nvSpPr>
        <p:spPr bwMode="auto">
          <a:xfrm>
            <a:off x="1165060" y="4634739"/>
            <a:ext cx="1800000" cy="439657"/>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Transmission</a:t>
            </a:r>
          </a:p>
        </p:txBody>
      </p:sp>
      <p:sp>
        <p:nvSpPr>
          <p:cNvPr id="54" name="TextBox 53"/>
          <p:cNvSpPr txBox="1"/>
          <p:nvPr/>
        </p:nvSpPr>
        <p:spPr bwMode="auto">
          <a:xfrm>
            <a:off x="5155785" y="4631545"/>
            <a:ext cx="1800000" cy="439657"/>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Transmission</a:t>
            </a:r>
          </a:p>
        </p:txBody>
      </p:sp>
      <p:sp>
        <p:nvSpPr>
          <p:cNvPr id="55" name="TextBox 54"/>
          <p:cNvSpPr txBox="1"/>
          <p:nvPr/>
        </p:nvSpPr>
        <p:spPr bwMode="auto">
          <a:xfrm>
            <a:off x="7142585" y="4647341"/>
            <a:ext cx="1800000" cy="439657"/>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Transmission</a:t>
            </a:r>
          </a:p>
        </p:txBody>
      </p:sp>
      <p:sp>
        <p:nvSpPr>
          <p:cNvPr id="38" name="TextBox 37"/>
          <p:cNvSpPr txBox="1"/>
          <p:nvPr/>
        </p:nvSpPr>
        <p:spPr bwMode="auto">
          <a:xfrm>
            <a:off x="3182840" y="1007892"/>
            <a:ext cx="1786948" cy="215444"/>
          </a:xfrm>
          <a:prstGeom prst="rect">
            <a:avLst/>
          </a:prstGeom>
          <a:solidFill>
            <a:srgbClr val="84B6A7"/>
          </a:solidFill>
          <a:ln w="9525">
            <a:solidFill>
              <a:srgbClr val="5F857A"/>
            </a:solid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B70D28"/>
              </a:buClr>
            </a:pPr>
            <a:r>
              <a:rPr lang="en-GB" sz="1400" kern="0" dirty="0">
                <a:solidFill>
                  <a:srgbClr val="FFFFFF"/>
                </a:solidFill>
                <a:latin typeface="Verdana" pitchFamily="34" charset="0"/>
                <a:ea typeface="Verdana" pitchFamily="34" charset="0"/>
              </a:rPr>
              <a:t>SoP 2015 – 2020+</a:t>
            </a:r>
          </a:p>
        </p:txBody>
      </p:sp>
      <p:sp>
        <p:nvSpPr>
          <p:cNvPr id="39" name="TextBox 38"/>
          <p:cNvSpPr txBox="1"/>
          <p:nvPr/>
        </p:nvSpPr>
        <p:spPr bwMode="auto">
          <a:xfrm>
            <a:off x="5159194" y="1007892"/>
            <a:ext cx="1796180" cy="215444"/>
          </a:xfrm>
          <a:prstGeom prst="rect">
            <a:avLst/>
          </a:prstGeom>
          <a:solidFill>
            <a:srgbClr val="AB377A"/>
          </a:solidFill>
          <a:ln w="9525">
            <a:solidFill>
              <a:srgbClr val="7D2658"/>
            </a:solid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B70D28"/>
              </a:buClr>
            </a:pPr>
            <a:r>
              <a:rPr lang="en-GB" sz="1400" kern="0" dirty="0">
                <a:solidFill>
                  <a:srgbClr val="FFFFFF"/>
                </a:solidFill>
                <a:latin typeface="Verdana" pitchFamily="34" charset="0"/>
                <a:ea typeface="Verdana" pitchFamily="34" charset="0"/>
              </a:rPr>
              <a:t>SoP 2019 – 2024+</a:t>
            </a:r>
          </a:p>
        </p:txBody>
      </p:sp>
      <p:sp>
        <p:nvSpPr>
          <p:cNvPr id="40" name="TextBox 39"/>
          <p:cNvSpPr txBox="1"/>
          <p:nvPr/>
        </p:nvSpPr>
        <p:spPr bwMode="auto">
          <a:xfrm>
            <a:off x="7139985" y="1007892"/>
            <a:ext cx="1792862" cy="215444"/>
          </a:xfrm>
          <a:prstGeom prst="rect">
            <a:avLst/>
          </a:prstGeom>
          <a:solidFill>
            <a:srgbClr val="EE813C"/>
          </a:solidFill>
          <a:ln w="9525">
            <a:solidFill>
              <a:srgbClr val="AF5D29"/>
            </a:solid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B70D28"/>
              </a:buClr>
            </a:pPr>
            <a:r>
              <a:rPr lang="en-GB" sz="1400" kern="0" dirty="0">
                <a:solidFill>
                  <a:srgbClr val="FFFFFF"/>
                </a:solidFill>
                <a:latin typeface="Verdana" pitchFamily="34" charset="0"/>
                <a:ea typeface="Verdana" pitchFamily="34" charset="0"/>
              </a:rPr>
              <a:t>SoP 2022 – 2026+</a:t>
            </a:r>
          </a:p>
        </p:txBody>
      </p:sp>
      <p:sp>
        <p:nvSpPr>
          <p:cNvPr id="48" name="TextBox 47"/>
          <p:cNvSpPr txBox="1"/>
          <p:nvPr/>
        </p:nvSpPr>
        <p:spPr bwMode="auto">
          <a:xfrm>
            <a:off x="3182144" y="1268760"/>
            <a:ext cx="1771636" cy="377026"/>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buFont typeface="Wingdings" pitchFamily="2" charset="2"/>
              <a:buChar char="n"/>
            </a:pPr>
            <a:r>
              <a:rPr lang="en-GB" sz="1100" kern="0" dirty="0">
                <a:solidFill>
                  <a:srgbClr val="00214A"/>
                </a:solidFill>
                <a:latin typeface="Verdana" pitchFamily="34" charset="0"/>
                <a:ea typeface="Verdana" pitchFamily="34" charset="0"/>
              </a:rPr>
              <a:t>0.5-8MByte</a:t>
            </a:r>
          </a:p>
          <a:p>
            <a:pPr marL="216000" indent="-216000" eaLnBrk="0" fontAlgn="auto" hangingPunct="0">
              <a:spcBef>
                <a:spcPts val="0"/>
              </a:spcBef>
              <a:spcAft>
                <a:spcPts val="300"/>
              </a:spcAft>
              <a:buClr>
                <a:srgbClr val="B70D28"/>
              </a:buClr>
              <a:buFont typeface="Wingdings" pitchFamily="2" charset="2"/>
              <a:buChar char="n"/>
            </a:pPr>
            <a:r>
              <a:rPr lang="en-GB" sz="1100" kern="0" dirty="0">
                <a:solidFill>
                  <a:srgbClr val="00214A"/>
                </a:solidFill>
                <a:latin typeface="Verdana" pitchFamily="34" charset="0"/>
                <a:ea typeface="Verdana" pitchFamily="34" charset="0"/>
              </a:rPr>
              <a:t>3x Multi-core</a:t>
            </a:r>
          </a:p>
        </p:txBody>
      </p:sp>
      <p:sp>
        <p:nvSpPr>
          <p:cNvPr id="51" name="TextBox 50"/>
          <p:cNvSpPr txBox="1"/>
          <p:nvPr/>
        </p:nvSpPr>
        <p:spPr bwMode="auto">
          <a:xfrm>
            <a:off x="5162104" y="1286513"/>
            <a:ext cx="1795945" cy="377026"/>
          </a:xfrm>
          <a:prstGeom prst="rect">
            <a:avLst/>
          </a:prstGeom>
          <a:noFill/>
          <a:ln w="9525">
            <a:noFill/>
            <a:miter lim="800000"/>
            <a:headEnd/>
            <a:tailEnd/>
          </a:ln>
          <a:effectLst/>
        </p:spPr>
        <p:txBody>
          <a:bodyPr wrap="square" lIns="0" tIns="0" rIns="0" bIns="0" rtlCol="0" anchor="ctr" anchorCtr="0">
            <a:spAutoFit/>
          </a:bodyPr>
          <a:lstStyle/>
          <a:p>
            <a:pPr marL="216000" indent="-216000" eaLnBrk="0" fontAlgn="auto" hangingPunct="0">
              <a:spcBef>
                <a:spcPts val="0"/>
              </a:spcBef>
              <a:spcAft>
                <a:spcPts val="300"/>
              </a:spcAft>
              <a:buClr>
                <a:srgbClr val="B70D28"/>
              </a:buClr>
              <a:buFont typeface="Wingdings" pitchFamily="2" charset="2"/>
              <a:buChar char="n"/>
            </a:pPr>
            <a:r>
              <a:rPr lang="en-GB" sz="1100" kern="0" dirty="0">
                <a:solidFill>
                  <a:srgbClr val="00214A"/>
                </a:solidFill>
                <a:latin typeface="Verdana" pitchFamily="34" charset="0"/>
                <a:ea typeface="Verdana" pitchFamily="34" charset="0"/>
              </a:rPr>
              <a:t>1-16MByte</a:t>
            </a:r>
          </a:p>
          <a:p>
            <a:pPr marL="216000" indent="-216000" eaLnBrk="0" fontAlgn="auto" hangingPunct="0">
              <a:spcBef>
                <a:spcPts val="0"/>
              </a:spcBef>
              <a:spcAft>
                <a:spcPts val="300"/>
              </a:spcAft>
              <a:buClr>
                <a:srgbClr val="B70D28"/>
              </a:buClr>
              <a:buFont typeface="Wingdings" pitchFamily="2" charset="2"/>
              <a:buChar char="n"/>
            </a:pPr>
            <a:r>
              <a:rPr lang="en-GB" sz="1100" kern="0" dirty="0">
                <a:solidFill>
                  <a:srgbClr val="00214A"/>
                </a:solidFill>
                <a:latin typeface="Verdana" pitchFamily="34" charset="0"/>
                <a:ea typeface="Verdana" pitchFamily="34" charset="0"/>
              </a:rPr>
              <a:t>6x Multi-core</a:t>
            </a:r>
          </a:p>
        </p:txBody>
      </p:sp>
      <p:sp>
        <p:nvSpPr>
          <p:cNvPr id="56" name="TextBox 55"/>
          <p:cNvSpPr txBox="1"/>
          <p:nvPr/>
        </p:nvSpPr>
        <p:spPr bwMode="auto">
          <a:xfrm>
            <a:off x="1166618" y="1322351"/>
            <a:ext cx="1040349" cy="377026"/>
          </a:xfrm>
          <a:prstGeom prst="rect">
            <a:avLst/>
          </a:prstGeom>
          <a:noFill/>
          <a:ln w="9525">
            <a:noFill/>
            <a:miter lim="800000"/>
            <a:headEnd/>
            <a:tailEnd/>
          </a:ln>
          <a:effectLst/>
        </p:spPr>
        <p:txBody>
          <a:bodyPr wrap="none" lIns="0" tIns="0" rIns="0" bIns="0" rtlCol="0" anchor="ctr" anchorCtr="0">
            <a:spAutoFit/>
          </a:bodyPr>
          <a:lstStyle/>
          <a:p>
            <a:pPr marL="216000" indent="-216000" eaLnBrk="0" fontAlgn="auto" hangingPunct="0">
              <a:spcBef>
                <a:spcPts val="0"/>
              </a:spcBef>
              <a:spcAft>
                <a:spcPts val="300"/>
              </a:spcAft>
              <a:buClr>
                <a:srgbClr val="B70D28"/>
              </a:buClr>
              <a:buFont typeface="Wingdings" pitchFamily="2" charset="2"/>
              <a:buChar char="n"/>
            </a:pPr>
            <a:r>
              <a:rPr lang="en-GB" sz="1100" kern="0" dirty="0">
                <a:solidFill>
                  <a:srgbClr val="00214A"/>
                </a:solidFill>
                <a:latin typeface="Verdana" pitchFamily="34" charset="0"/>
                <a:ea typeface="Verdana" pitchFamily="34" charset="0"/>
              </a:rPr>
              <a:t>1.5-4MByte</a:t>
            </a:r>
          </a:p>
          <a:p>
            <a:pPr marL="216000" indent="-216000" eaLnBrk="0" fontAlgn="auto" hangingPunct="0">
              <a:spcBef>
                <a:spcPts val="0"/>
              </a:spcBef>
              <a:spcAft>
                <a:spcPts val="300"/>
              </a:spcAft>
              <a:buClr>
                <a:srgbClr val="B70D28"/>
              </a:buClr>
              <a:buFont typeface="Wingdings" pitchFamily="2" charset="2"/>
              <a:buChar char="n"/>
            </a:pPr>
            <a:r>
              <a:rPr lang="en-GB" sz="1100" kern="0" dirty="0">
                <a:solidFill>
                  <a:srgbClr val="00214A"/>
                </a:solidFill>
                <a:latin typeface="Verdana" pitchFamily="34" charset="0"/>
                <a:ea typeface="Verdana" pitchFamily="34" charset="0"/>
              </a:rPr>
              <a:t>Single core</a:t>
            </a:r>
          </a:p>
        </p:txBody>
      </p:sp>
      <p:sp>
        <p:nvSpPr>
          <p:cNvPr id="57" name="TextBox 56"/>
          <p:cNvSpPr txBox="1"/>
          <p:nvPr/>
        </p:nvSpPr>
        <p:spPr bwMode="auto">
          <a:xfrm>
            <a:off x="1179274" y="1009979"/>
            <a:ext cx="1785787" cy="215444"/>
          </a:xfrm>
          <a:prstGeom prst="rect">
            <a:avLst/>
          </a:prstGeom>
          <a:solidFill>
            <a:srgbClr val="AEC067"/>
          </a:solidFill>
          <a:ln w="9525">
            <a:solidFill>
              <a:srgbClr val="7F8C4A"/>
            </a:solidFill>
            <a:miter lim="800000"/>
            <a:headEnd/>
            <a:tailEnd/>
          </a:ln>
          <a:effectLst/>
        </p:spPr>
        <p:txBody>
          <a:bodyPr wrap="square" lIns="0" tIns="0" rIns="0" bIns="0" rtlCol="0" anchor="ctr" anchorCtr="0">
            <a:spAutoFit/>
          </a:bodyPr>
          <a:lstStyle/>
          <a:p>
            <a:pPr algn="ctr" eaLnBrk="0" fontAlgn="auto" hangingPunct="0">
              <a:spcBef>
                <a:spcPts val="0"/>
              </a:spcBef>
              <a:spcAft>
                <a:spcPts val="300"/>
              </a:spcAft>
              <a:buClr>
                <a:srgbClr val="B70D28"/>
              </a:buClr>
            </a:pPr>
            <a:r>
              <a:rPr lang="en-GB" sz="1400" kern="0" dirty="0">
                <a:solidFill>
                  <a:srgbClr val="FFFFFF"/>
                </a:solidFill>
                <a:latin typeface="Verdana" pitchFamily="34" charset="0"/>
                <a:ea typeface="Verdana" pitchFamily="34" charset="0"/>
              </a:rPr>
              <a:t>Production</a:t>
            </a:r>
          </a:p>
        </p:txBody>
      </p:sp>
      <p:sp>
        <p:nvSpPr>
          <p:cNvPr id="58" name="TextBox 57"/>
          <p:cNvSpPr txBox="1"/>
          <p:nvPr/>
        </p:nvSpPr>
        <p:spPr bwMode="auto">
          <a:xfrm>
            <a:off x="7147419" y="1304419"/>
            <a:ext cx="2157642" cy="338554"/>
          </a:xfrm>
          <a:prstGeom prst="rect">
            <a:avLst/>
          </a:prstGeom>
          <a:noFill/>
          <a:ln w="9525">
            <a:noFill/>
            <a:miter lim="800000"/>
            <a:headEnd/>
            <a:tailEnd/>
          </a:ln>
          <a:effectLst/>
        </p:spPr>
        <p:txBody>
          <a:bodyPr wrap="none" lIns="0" tIns="0" rIns="0" bIns="0" rtlCol="0" anchor="ctr" anchorCtr="0">
            <a:spAutoFit/>
          </a:bodyPr>
          <a:lstStyle/>
          <a:p>
            <a:pPr marL="216000" indent="-216000" eaLnBrk="0" fontAlgn="auto" hangingPunct="0">
              <a:spcBef>
                <a:spcPts val="0"/>
              </a:spcBef>
              <a:spcAft>
                <a:spcPts val="0"/>
              </a:spcAft>
              <a:buClr>
                <a:srgbClr val="B70D28"/>
              </a:buClr>
              <a:buFont typeface="Wingdings" pitchFamily="2" charset="2"/>
              <a:buChar char="n"/>
            </a:pPr>
            <a:r>
              <a:rPr lang="en-GB" sz="1100" kern="0" dirty="0">
                <a:solidFill>
                  <a:srgbClr val="00214A"/>
                </a:solidFill>
                <a:latin typeface="Verdana" pitchFamily="34" charset="0"/>
                <a:ea typeface="Verdana" pitchFamily="34" charset="0"/>
              </a:rPr>
              <a:t>2-32MByte</a:t>
            </a:r>
          </a:p>
          <a:p>
            <a:pPr marL="216000" indent="-216000" eaLnBrk="0" fontAlgn="auto" hangingPunct="0">
              <a:spcBef>
                <a:spcPts val="0"/>
              </a:spcBef>
              <a:spcAft>
                <a:spcPts val="0"/>
              </a:spcAft>
              <a:buClr>
                <a:srgbClr val="B70D28"/>
              </a:buClr>
              <a:buFont typeface="Wingdings" pitchFamily="2" charset="2"/>
              <a:buChar char="n"/>
            </a:pPr>
            <a:r>
              <a:rPr lang="en-GB" sz="1100" kern="0" dirty="0">
                <a:solidFill>
                  <a:srgbClr val="00214A"/>
                </a:solidFill>
                <a:latin typeface="Verdana" pitchFamily="34" charset="0"/>
                <a:ea typeface="Verdana" pitchFamily="34" charset="0"/>
              </a:rPr>
              <a:t>Multicore &amp; GHz processing</a:t>
            </a:r>
          </a:p>
        </p:txBody>
      </p:sp>
      <p:sp>
        <p:nvSpPr>
          <p:cNvPr id="60" name="TextBox 59"/>
          <p:cNvSpPr txBox="1"/>
          <p:nvPr/>
        </p:nvSpPr>
        <p:spPr bwMode="auto">
          <a:xfrm>
            <a:off x="1165060" y="4319901"/>
            <a:ext cx="1800000" cy="288000"/>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Hybrid</a:t>
            </a:r>
          </a:p>
        </p:txBody>
      </p:sp>
      <p:sp>
        <p:nvSpPr>
          <p:cNvPr id="61" name="TextBox 60"/>
          <p:cNvSpPr txBox="1"/>
          <p:nvPr/>
        </p:nvSpPr>
        <p:spPr bwMode="auto">
          <a:xfrm>
            <a:off x="1165060" y="4005064"/>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solidFill>
                  <a:srgbClr val="00214A"/>
                </a:solidFill>
                <a:latin typeface="Verdana" pitchFamily="34" charset="0"/>
                <a:ea typeface="Verdana" pitchFamily="34" charset="0"/>
              </a:rPr>
              <a:t>Domain Control</a:t>
            </a:r>
          </a:p>
        </p:txBody>
      </p:sp>
      <p:sp>
        <p:nvSpPr>
          <p:cNvPr id="62" name="TextBox 61"/>
          <p:cNvSpPr txBox="1"/>
          <p:nvPr/>
        </p:nvSpPr>
        <p:spPr bwMode="auto">
          <a:xfrm>
            <a:off x="3152780" y="3978678"/>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solidFill>
                  <a:srgbClr val="00214A"/>
                </a:solidFill>
                <a:latin typeface="Verdana" pitchFamily="34" charset="0"/>
                <a:ea typeface="Verdana" pitchFamily="34" charset="0"/>
              </a:rPr>
              <a:t>Domain Control</a:t>
            </a:r>
          </a:p>
        </p:txBody>
      </p:sp>
      <p:sp>
        <p:nvSpPr>
          <p:cNvPr id="63" name="TextBox 62"/>
          <p:cNvSpPr txBox="1"/>
          <p:nvPr/>
        </p:nvSpPr>
        <p:spPr bwMode="auto">
          <a:xfrm>
            <a:off x="3152780" y="3652245"/>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Airbag</a:t>
            </a:r>
          </a:p>
        </p:txBody>
      </p:sp>
      <p:sp>
        <p:nvSpPr>
          <p:cNvPr id="64" name="TextBox 63"/>
          <p:cNvSpPr txBox="1"/>
          <p:nvPr/>
        </p:nvSpPr>
        <p:spPr bwMode="auto">
          <a:xfrm>
            <a:off x="5155785" y="3652245"/>
            <a:ext cx="1800000" cy="288000"/>
          </a:xfrm>
          <a:prstGeom prst="rect">
            <a:avLst/>
          </a:prstGeom>
          <a:solidFill>
            <a:schemeClr val="accent6">
              <a:lumMod val="60000"/>
              <a:lumOff val="40000"/>
            </a:schemeClr>
          </a:solidFill>
          <a:ln w="9525">
            <a:noFill/>
            <a:miter lim="800000"/>
            <a:headEnd/>
            <a:tailEnd/>
          </a:ln>
          <a:effectLst/>
        </p:spPr>
        <p:txBody>
          <a:bodyPr wrap="none" lIns="36000" tIns="36000" rIns="36000" bIns="36000" rtlCol="0" anchor="ctr" anchorCtr="0">
            <a:noAutofit/>
          </a:bodyPr>
          <a:lstStyle/>
          <a:p>
            <a:pPr algn="ctr" eaLnBrk="0" fontAlgn="auto" hangingPunct="0">
              <a:spcBef>
                <a:spcPts val="0"/>
              </a:spcBef>
              <a:spcAft>
                <a:spcPts val="300"/>
              </a:spcAft>
              <a:buClr>
                <a:srgbClr val="B70D28"/>
              </a:buClr>
            </a:pPr>
            <a:r>
              <a:rPr lang="en-GB" sz="1100" kern="0" dirty="0">
                <a:latin typeface="Verdana" pitchFamily="34" charset="0"/>
                <a:ea typeface="Verdana" pitchFamily="34" charset="0"/>
              </a:rPr>
              <a:t>Airbag</a:t>
            </a:r>
          </a:p>
        </p:txBody>
      </p:sp>
      <p:sp>
        <p:nvSpPr>
          <p:cNvPr id="65" name="TextBox 64"/>
          <p:cNvSpPr txBox="1"/>
          <p:nvPr/>
        </p:nvSpPr>
        <p:spPr bwMode="auto">
          <a:xfrm>
            <a:off x="3152780" y="2672946"/>
            <a:ext cx="1800000" cy="2880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r>
              <a:rPr lang="en-GB" sz="1100" dirty="0">
                <a:solidFill>
                  <a:schemeClr val="tx1"/>
                </a:solidFill>
              </a:rPr>
              <a:t>Radar</a:t>
            </a:r>
          </a:p>
        </p:txBody>
      </p:sp>
      <p:sp>
        <p:nvSpPr>
          <p:cNvPr id="66" name="TextBox 65"/>
          <p:cNvSpPr txBox="1"/>
          <p:nvPr/>
        </p:nvSpPr>
        <p:spPr bwMode="auto">
          <a:xfrm>
            <a:off x="3152780" y="2354913"/>
            <a:ext cx="1800000" cy="2796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pPr>
              <a:spcAft>
                <a:spcPts val="0"/>
              </a:spcAft>
            </a:pPr>
            <a:r>
              <a:rPr lang="en-GB" sz="1100" dirty="0">
                <a:solidFill>
                  <a:schemeClr val="tx1"/>
                </a:solidFill>
              </a:rPr>
              <a:t>Data Fusion</a:t>
            </a:r>
          </a:p>
        </p:txBody>
      </p:sp>
      <p:sp>
        <p:nvSpPr>
          <p:cNvPr id="67" name="TextBox 66"/>
          <p:cNvSpPr txBox="1"/>
          <p:nvPr/>
        </p:nvSpPr>
        <p:spPr bwMode="auto">
          <a:xfrm>
            <a:off x="3152780" y="2028480"/>
            <a:ext cx="1800000" cy="288000"/>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200" kern="0">
                <a:solidFill>
                  <a:srgbClr val="00214A"/>
                </a:solidFill>
                <a:latin typeface="Verdana" pitchFamily="34" charset="0"/>
                <a:ea typeface="Verdana" pitchFamily="34" charset="0"/>
              </a:defRPr>
            </a:lvl1pPr>
          </a:lstStyle>
          <a:p>
            <a:r>
              <a:rPr lang="en-GB" sz="1100" dirty="0" err="1">
                <a:solidFill>
                  <a:schemeClr val="tx1"/>
                </a:solidFill>
              </a:rPr>
              <a:t>Gateaway</a:t>
            </a:r>
            <a:r>
              <a:rPr lang="en-GB" sz="1100" dirty="0">
                <a:solidFill>
                  <a:schemeClr val="tx1"/>
                </a:solidFill>
              </a:rPr>
              <a:t>/Telematics</a:t>
            </a:r>
          </a:p>
        </p:txBody>
      </p:sp>
      <p:sp>
        <p:nvSpPr>
          <p:cNvPr id="68" name="TextBox 68"/>
          <p:cNvSpPr txBox="1"/>
          <p:nvPr/>
        </p:nvSpPr>
        <p:spPr bwMode="auto">
          <a:xfrm>
            <a:off x="9163850" y="4333177"/>
            <a:ext cx="574878" cy="1184503"/>
          </a:xfrm>
          <a:prstGeom prst="rect">
            <a:avLst/>
          </a:prstGeom>
          <a:solidFill>
            <a:schemeClr val="accent4">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100" kern="0">
                <a:solidFill>
                  <a:srgbClr val="00214A"/>
                </a:solidFill>
                <a:latin typeface="Verdana" pitchFamily="34" charset="0"/>
                <a:ea typeface="Verdana" pitchFamily="34" charset="0"/>
              </a:defRPr>
            </a:lvl1pPr>
          </a:lstStyle>
          <a:p>
            <a:r>
              <a:rPr lang="en-GB" dirty="0"/>
              <a:t>Clean</a:t>
            </a:r>
          </a:p>
        </p:txBody>
      </p:sp>
      <p:sp>
        <p:nvSpPr>
          <p:cNvPr id="69" name="TextBox 57"/>
          <p:cNvSpPr txBox="1"/>
          <p:nvPr/>
        </p:nvSpPr>
        <p:spPr bwMode="auto">
          <a:xfrm>
            <a:off x="9168977" y="3008798"/>
            <a:ext cx="574878" cy="1284266"/>
          </a:xfrm>
          <a:prstGeom prst="rect">
            <a:avLst/>
          </a:prstGeom>
          <a:solidFill>
            <a:srgbClr val="D67EB1"/>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100" kern="0">
                <a:solidFill>
                  <a:srgbClr val="00214A"/>
                </a:solidFill>
                <a:latin typeface="Verdana" pitchFamily="34" charset="0"/>
                <a:ea typeface="Verdana" pitchFamily="34" charset="0"/>
              </a:defRPr>
            </a:lvl1pPr>
          </a:lstStyle>
          <a:p>
            <a:r>
              <a:rPr lang="en-GB" dirty="0"/>
              <a:t>Safe</a:t>
            </a:r>
          </a:p>
        </p:txBody>
      </p:sp>
      <p:sp>
        <p:nvSpPr>
          <p:cNvPr id="70" name="TextBox 58"/>
          <p:cNvSpPr txBox="1"/>
          <p:nvPr/>
        </p:nvSpPr>
        <p:spPr bwMode="auto">
          <a:xfrm>
            <a:off x="9158910" y="1711984"/>
            <a:ext cx="574878" cy="1253294"/>
          </a:xfrm>
          <a:prstGeom prst="rect">
            <a:avLst/>
          </a:prstGeom>
          <a:solidFill>
            <a:schemeClr val="accent3">
              <a:lumMod val="60000"/>
              <a:lumOff val="40000"/>
            </a:schemeClr>
          </a:solidFill>
          <a:ln w="9525">
            <a:noFill/>
            <a:miter lim="800000"/>
            <a:headEnd/>
            <a:tailEnd/>
          </a:ln>
          <a:effectLst/>
        </p:spPr>
        <p:txBody>
          <a:bodyPr wrap="none" lIns="36000" tIns="36000" rIns="36000" bIns="36000" rtlCol="0" anchor="ctr" anchorCtr="0">
            <a:noAutofit/>
          </a:bodyPr>
          <a:lstStyle>
            <a:defPPr>
              <a:defRPr lang="en-US"/>
            </a:defPPr>
            <a:lvl1pPr algn="ctr" eaLnBrk="0" fontAlgn="auto" hangingPunct="0">
              <a:spcBef>
                <a:spcPts val="0"/>
              </a:spcBef>
              <a:spcAft>
                <a:spcPts val="300"/>
              </a:spcAft>
              <a:buClr>
                <a:srgbClr val="B70D28"/>
              </a:buClr>
              <a:defRPr sz="1100" kern="0">
                <a:solidFill>
                  <a:srgbClr val="00214A"/>
                </a:solidFill>
                <a:latin typeface="Verdana" pitchFamily="34" charset="0"/>
                <a:ea typeface="Verdana" pitchFamily="34" charset="0"/>
              </a:defRPr>
            </a:lvl1pPr>
          </a:lstStyle>
          <a:p>
            <a:r>
              <a:rPr lang="en-GB" dirty="0"/>
              <a:t>Smart</a:t>
            </a:r>
          </a:p>
        </p:txBody>
      </p:sp>
      <p:sp>
        <p:nvSpPr>
          <p:cNvPr id="77" name="Rounded Rectangle 76"/>
          <p:cNvSpPr/>
          <p:nvPr/>
        </p:nvSpPr>
        <p:spPr bwMode="auto">
          <a:xfrm>
            <a:off x="1165060" y="2028480"/>
            <a:ext cx="1785787" cy="1600366"/>
          </a:xfrm>
          <a:prstGeom prst="roundRect">
            <a:avLst/>
          </a:prstGeom>
          <a:solidFill>
            <a:schemeClr val="bg1">
              <a:lumMod val="95000"/>
            </a:schemeClr>
          </a:solidFill>
          <a:ln>
            <a:solidFill>
              <a:schemeClr val="accent1"/>
            </a:solidFill>
            <a:headEnd/>
            <a:tailEnd/>
          </a:ln>
        </p:spPr>
        <p:style>
          <a:lnRef idx="2">
            <a:schemeClr val="accent3"/>
          </a:lnRef>
          <a:fillRef idx="1">
            <a:schemeClr val="lt1"/>
          </a:fillRef>
          <a:effectRef idx="0">
            <a:schemeClr val="accent3"/>
          </a:effectRef>
          <a:fontRef idx="minor">
            <a:schemeClr val="dk1"/>
          </a:fontRef>
        </p:style>
        <p:txBody>
          <a:bodyPr wrap="square" lIns="72000" tIns="72000" rIns="72000" bIns="72000" rtlCol="0" anchor="t"/>
          <a:lstStyle/>
          <a:p>
            <a:pPr eaLnBrk="0" hangingPunct="0">
              <a:spcBef>
                <a:spcPts val="300"/>
              </a:spcBef>
              <a:spcAft>
                <a:spcPts val="300"/>
              </a:spcAft>
            </a:pPr>
            <a:r>
              <a:rPr lang="en-GB" sz="1100" dirty="0">
                <a:solidFill>
                  <a:schemeClr val="tx1"/>
                </a:solidFill>
                <a:ea typeface="Verdana" pitchFamily="34" charset="0"/>
              </a:rPr>
              <a:t>Main Market Drivers:</a:t>
            </a:r>
          </a:p>
          <a:p>
            <a:pPr marL="285750" indent="-285750" eaLnBrk="0" hangingPunct="0">
              <a:spcBef>
                <a:spcPts val="300"/>
              </a:spcBef>
              <a:spcAft>
                <a:spcPts val="300"/>
              </a:spcAft>
              <a:buFontTx/>
              <a:buChar char="-"/>
            </a:pPr>
            <a:r>
              <a:rPr lang="en-GB" sz="1100" dirty="0">
                <a:solidFill>
                  <a:schemeClr val="tx1"/>
                </a:solidFill>
                <a:ea typeface="Verdana" pitchFamily="34" charset="0"/>
              </a:rPr>
              <a:t>Fuel Efficiency</a:t>
            </a:r>
          </a:p>
          <a:p>
            <a:pPr marL="285750" indent="-285750" eaLnBrk="0" hangingPunct="0">
              <a:spcBef>
                <a:spcPts val="300"/>
              </a:spcBef>
              <a:spcAft>
                <a:spcPts val="300"/>
              </a:spcAft>
              <a:buFontTx/>
              <a:buChar char="-"/>
            </a:pPr>
            <a:r>
              <a:rPr lang="en-GB" sz="1100" dirty="0">
                <a:solidFill>
                  <a:schemeClr val="tx1"/>
                </a:solidFill>
                <a:ea typeface="Verdana" pitchFamily="34" charset="0"/>
              </a:rPr>
              <a:t>Autonomous Vehicles</a:t>
            </a:r>
          </a:p>
          <a:p>
            <a:pPr marL="285750" indent="-285750" eaLnBrk="0" hangingPunct="0">
              <a:spcBef>
                <a:spcPts val="300"/>
              </a:spcBef>
              <a:spcAft>
                <a:spcPts val="300"/>
              </a:spcAft>
              <a:buFontTx/>
              <a:buChar char="-"/>
            </a:pPr>
            <a:r>
              <a:rPr lang="en-GB" sz="1100" dirty="0">
                <a:solidFill>
                  <a:schemeClr val="tx1"/>
                </a:solidFill>
                <a:ea typeface="Verdana" pitchFamily="34" charset="0"/>
              </a:rPr>
              <a:t>Connected Car</a:t>
            </a:r>
          </a:p>
          <a:p>
            <a:pPr marL="285750" indent="-285750" eaLnBrk="0" hangingPunct="0">
              <a:spcBef>
                <a:spcPts val="300"/>
              </a:spcBef>
              <a:spcAft>
                <a:spcPts val="300"/>
              </a:spcAft>
              <a:buFontTx/>
              <a:buChar char="-"/>
            </a:pPr>
            <a:endParaRPr lang="en-GB" sz="1100" dirty="0">
              <a:solidFill>
                <a:schemeClr val="tx1"/>
              </a:solidFill>
              <a:ea typeface="Verdana" pitchFamily="34" charset="0"/>
            </a:endParaRPr>
          </a:p>
          <a:p>
            <a:pPr eaLnBrk="0" hangingPunct="0">
              <a:spcBef>
                <a:spcPts val="300"/>
              </a:spcBef>
              <a:spcAft>
                <a:spcPts val="300"/>
              </a:spcAft>
            </a:pPr>
            <a:endParaRPr lang="en-GB" sz="1100" dirty="0">
              <a:solidFill>
                <a:schemeClr val="tx1"/>
              </a:solidFill>
              <a:ea typeface="Verdana" pitchFamily="34" charset="0"/>
            </a:endParaRPr>
          </a:p>
        </p:txBody>
      </p:sp>
      <p:sp>
        <p:nvSpPr>
          <p:cNvPr id="3" name="Footer Placeholder 2">
            <a:extLst>
              <a:ext uri="{FF2B5EF4-FFF2-40B4-BE49-F238E27FC236}">
                <a16:creationId xmlns:a16="http://schemas.microsoft.com/office/drawing/2014/main" id="{E4672C8C-4628-41F2-B9C8-BACCF4D84F78}"/>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D22FED8C-A772-4932-AB7F-753BC792A62B}"/>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3712484A-236A-4FF8-A97B-2EB99030FB48}"/>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711457957"/>
      </p:ext>
    </p:extLst>
  </p:cSld>
  <p:clrMapOvr>
    <a:masterClrMapping/>
  </p:clrMapOvr>
  <p:transition spd="slow"/>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platzhalter 18"/>
          <p:cNvSpPr txBox="1">
            <a:spLocks/>
          </p:cNvSpPr>
          <p:nvPr/>
        </p:nvSpPr>
        <p:spPr>
          <a:xfrm>
            <a:off x="1167704" y="4797152"/>
            <a:ext cx="3310584" cy="1631216"/>
          </a:xfrm>
          <a:prstGeom prst="rect">
            <a:avLst/>
          </a:prstGeom>
          <a:solidFill>
            <a:schemeClr val="bg1">
              <a:lumMod val="85000"/>
            </a:schemeClr>
          </a:solidFill>
          <a:ln>
            <a:solidFill>
              <a:schemeClr val="accent2"/>
            </a:solidFill>
          </a:ln>
        </p:spPr>
        <p:txBody>
          <a:bodyPr wrap="square">
            <a:spAutoFit/>
          </a:bodyPr>
          <a:lstStyle>
            <a:defPPr>
              <a:defRPr lang="en-US"/>
            </a:defPPr>
            <a:lvl1pPr>
              <a:spcBef>
                <a:spcPts val="0"/>
              </a:spcBef>
              <a:spcAft>
                <a:spcPts val="1200"/>
              </a:spcAft>
              <a:buClr>
                <a:schemeClr val="accent1"/>
              </a:buClr>
              <a:buSzPct val="120000"/>
              <a:defRPr sz="1000" kern="0">
                <a:latin typeface="Verdana" pitchFamily="34" charset="0"/>
              </a:defRPr>
            </a:lvl1pPr>
            <a:lvl2pPr marL="800100" lvl="1" indent="-342900">
              <a:spcBef>
                <a:spcPts val="0"/>
              </a:spcBef>
              <a:spcAft>
                <a:spcPts val="1200"/>
              </a:spcAft>
              <a:buClr>
                <a:schemeClr val="accent1"/>
              </a:buClr>
              <a:buSzPct val="120000"/>
              <a:buFont typeface="Arial" panose="020B0604020202020204" pitchFamily="34" charset="0"/>
              <a:buChar char="›"/>
              <a:defRPr sz="1000" kern="0">
                <a:latin typeface="Verdana" pitchFamily="34" charset="0"/>
              </a:defRPr>
            </a:lvl2pPr>
          </a:lstStyle>
          <a:p>
            <a:r>
              <a:rPr lang="en-GB" dirty="0"/>
              <a:t>Solution( Today): </a:t>
            </a:r>
          </a:p>
          <a:p>
            <a:pPr lvl="1"/>
            <a:r>
              <a:rPr lang="en-GB" dirty="0"/>
              <a:t>AURIX TC27x with highly accurate resolver-to-digital interface(DS-ADC) </a:t>
            </a:r>
          </a:p>
          <a:p>
            <a:pPr lvl="1"/>
            <a:r>
              <a:rPr lang="en-GB" dirty="0"/>
              <a:t>SW </a:t>
            </a:r>
            <a:r>
              <a:rPr lang="en-GB" dirty="0" err="1"/>
              <a:t>roto</a:t>
            </a:r>
            <a:r>
              <a:rPr lang="en-GB" dirty="0"/>
              <a:t> position algorithm with App note available</a:t>
            </a:r>
          </a:p>
          <a:p>
            <a:pPr lvl="1"/>
            <a:r>
              <a:rPr lang="en-GB" dirty="0"/>
              <a:t>concept on the road, NOW!</a:t>
            </a:r>
          </a:p>
        </p:txBody>
      </p:sp>
      <p:sp>
        <p:nvSpPr>
          <p:cNvPr id="7" name="Rectangle 6"/>
          <p:cNvSpPr/>
          <p:nvPr/>
        </p:nvSpPr>
        <p:spPr bwMode="auto">
          <a:xfrm>
            <a:off x="1167706" y="1458142"/>
            <a:ext cx="3310583" cy="3339010"/>
          </a:xfrm>
          <a:prstGeom prst="rect">
            <a:avLst/>
          </a:prstGeom>
          <a:noFill/>
          <a:ln w="9525">
            <a:solidFill>
              <a:schemeClr val="accent2"/>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pic>
        <p:nvPicPr>
          <p:cNvPr id="3" name="Picture 2"/>
          <p:cNvPicPr>
            <a:picLocks noChangeAspect="1"/>
          </p:cNvPicPr>
          <p:nvPr/>
        </p:nvPicPr>
        <p:blipFill rotWithShape="1">
          <a:blip r:embed="rId4" cstate="print">
            <a:extLst>
              <a:ext uri="{28A0092B-C50C-407E-A947-70E740481C1C}">
                <a14:useLocalDpi xmlns:a14="http://schemas.microsoft.com/office/drawing/2010/main" val="0"/>
              </a:ext>
            </a:extLst>
          </a:blip>
          <a:srcRect r="30833"/>
          <a:stretch/>
        </p:blipFill>
        <p:spPr>
          <a:xfrm>
            <a:off x="4406281" y="5305935"/>
            <a:ext cx="1398411" cy="1067266"/>
          </a:xfrm>
          <a:prstGeom prst="rect">
            <a:avLst/>
          </a:prstGeom>
          <a:ln>
            <a:noFill/>
          </a:ln>
          <a:effectLst>
            <a:outerShdw blurRad="292100" dist="139700" dir="2700000" algn="tl" rotWithShape="0">
              <a:srgbClr val="333333">
                <a:alpha val="65000"/>
              </a:srgbClr>
            </a:outerShdw>
          </a:effectLst>
        </p:spPr>
      </p:pic>
      <p:pic>
        <p:nvPicPr>
          <p:cNvPr id="6146"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860553" y="5310069"/>
            <a:ext cx="869140" cy="106313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itel 11"/>
          <p:cNvSpPr>
            <a:spLocks noGrp="1"/>
          </p:cNvSpPr>
          <p:nvPr>
            <p:ph type="title" hasCustomPrompt="1"/>
          </p:nvPr>
        </p:nvSpPr>
        <p:spPr/>
        <p:txBody>
          <a:bodyPr>
            <a:noAutofit/>
          </a:bodyPr>
          <a:lstStyle/>
          <a:p>
            <a:r>
              <a:rPr dirty="0"/>
              <a:t>HW resolver-to-digital interface today with </a:t>
            </a:r>
            <a:r>
              <a:rPr lang="de-DE" dirty="0"/>
              <a:t>AURIX</a:t>
            </a:r>
            <a:r>
              <a:rPr lang="de-DE" baseline="30000" dirty="0"/>
              <a:t>TM</a:t>
            </a:r>
            <a:r>
              <a:rPr dirty="0"/>
              <a:t> TC2xx</a:t>
            </a:r>
            <a:br>
              <a:rPr dirty="0"/>
            </a:br>
            <a:r>
              <a:rPr dirty="0"/>
              <a:t>rotor positioning via sensor for TC3xx</a:t>
            </a:r>
          </a:p>
        </p:txBody>
      </p:sp>
      <p:sp>
        <p:nvSpPr>
          <p:cNvPr id="10" name="Textplatzhalter 11"/>
          <p:cNvSpPr txBox="1">
            <a:spLocks/>
          </p:cNvSpPr>
          <p:nvPr/>
        </p:nvSpPr>
        <p:spPr>
          <a:xfrm>
            <a:off x="1167706" y="980728"/>
            <a:ext cx="8723773" cy="431800"/>
          </a:xfrm>
          <a:prstGeom prst="rect">
            <a:avLst/>
          </a:prstGeom>
          <a:solidFill>
            <a:schemeClr val="tx2"/>
          </a:solidFill>
          <a:effectLst/>
        </p:spPr>
        <p:txBody>
          <a:bodyPr vert="horz" wrap="none" lIns="90000" tIns="46800" rIns="90000" bIns="46800" rtlCol="0" anchor="ctr" anchorCtr="0">
            <a:noAutofit/>
          </a:bodyPr>
          <a:lstStyle/>
          <a:p>
            <a:pPr marL="270000" indent="-270000" algn="ctr">
              <a:spcBef>
                <a:spcPts val="0"/>
              </a:spcBef>
              <a:spcAft>
                <a:spcPts val="1200"/>
              </a:spcAft>
              <a:buClr>
                <a:schemeClr val="accent1"/>
              </a:buClr>
              <a:buSzPct val="80000"/>
              <a:defRPr/>
            </a:pPr>
            <a:r>
              <a:rPr lang="en-GB" sz="1600" kern="0" dirty="0">
                <a:latin typeface="Verdana" pitchFamily="34" charset="0"/>
              </a:rPr>
              <a:t>2 Options SOP&gt;2020: resolver SW decoder or rotor position via sensor</a:t>
            </a:r>
          </a:p>
        </p:txBody>
      </p:sp>
      <p:sp>
        <p:nvSpPr>
          <p:cNvPr id="6" name="Rectangle 5"/>
          <p:cNvSpPr/>
          <p:nvPr/>
        </p:nvSpPr>
        <p:spPr bwMode="auto">
          <a:xfrm>
            <a:off x="3077022" y="1556793"/>
            <a:ext cx="1296144" cy="216025"/>
          </a:xfrm>
          <a:prstGeom prst="rect">
            <a:avLst/>
          </a:prstGeom>
          <a:solidFill>
            <a:schemeClr val="bg2"/>
          </a:solidFill>
          <a:ln w="9525">
            <a:solidFill>
              <a:schemeClr val="accent2"/>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Today</a:t>
            </a:r>
          </a:p>
        </p:txBody>
      </p:sp>
      <p:pic>
        <p:nvPicPr>
          <p:cNvPr id="2052"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44882" y="1844322"/>
            <a:ext cx="3061399" cy="27416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Rectangle 27"/>
          <p:cNvSpPr/>
          <p:nvPr/>
        </p:nvSpPr>
        <p:spPr bwMode="auto">
          <a:xfrm>
            <a:off x="2330275" y="3933056"/>
            <a:ext cx="616424" cy="747394"/>
          </a:xfrm>
          <a:prstGeom prst="rect">
            <a:avLst/>
          </a:prstGeom>
          <a:noFill/>
          <a:ln w="12700">
            <a:solidFill>
              <a:schemeClr val="accent6"/>
            </a:solidFill>
            <a:prstDash val="dash"/>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nvGrpSpPr>
          <p:cNvPr id="20" name="Group 19"/>
          <p:cNvGrpSpPr/>
          <p:nvPr/>
        </p:nvGrpSpPr>
        <p:grpSpPr>
          <a:xfrm>
            <a:off x="4622304" y="1340768"/>
            <a:ext cx="3528392" cy="3866866"/>
            <a:chOff x="3681412" y="1439069"/>
            <a:chExt cx="3528392" cy="3866866"/>
          </a:xfrm>
        </p:grpSpPr>
        <p:grpSp>
          <p:nvGrpSpPr>
            <p:cNvPr id="15" name="Group 14"/>
            <p:cNvGrpSpPr/>
            <p:nvPr/>
          </p:nvGrpSpPr>
          <p:grpSpPr>
            <a:xfrm>
              <a:off x="3681412" y="1439069"/>
              <a:ext cx="3528392" cy="3312868"/>
              <a:chOff x="9324529" y="1823926"/>
              <a:chExt cx="3528392" cy="3312868"/>
            </a:xfrm>
          </p:grpSpPr>
          <p:sp>
            <p:nvSpPr>
              <p:cNvPr id="24" name="Rectangle 23"/>
              <p:cNvSpPr/>
              <p:nvPr/>
            </p:nvSpPr>
            <p:spPr bwMode="auto">
              <a:xfrm>
                <a:off x="9324529" y="1823926"/>
                <a:ext cx="3528392" cy="3312868"/>
              </a:xfrm>
              <a:prstGeom prst="rect">
                <a:avLst/>
              </a:prstGeom>
              <a:solidFill>
                <a:schemeClr val="bg1"/>
              </a:solidFill>
              <a:ln w="9525">
                <a:solidFill>
                  <a:schemeClr val="accent2"/>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pic>
            <p:nvPicPr>
              <p:cNvPr id="1027" name="Picture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468544" y="1911494"/>
                <a:ext cx="3312369" cy="306576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Rectangle 21"/>
              <p:cNvSpPr/>
              <p:nvPr/>
            </p:nvSpPr>
            <p:spPr bwMode="auto">
              <a:xfrm>
                <a:off x="11412760" y="1911494"/>
                <a:ext cx="1296144" cy="216025"/>
              </a:xfrm>
              <a:prstGeom prst="rect">
                <a:avLst/>
              </a:prstGeom>
              <a:solidFill>
                <a:schemeClr val="bg2"/>
              </a:solidFill>
              <a:ln w="9525">
                <a:solidFill>
                  <a:schemeClr val="accent2"/>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SOP &gt;2020</a:t>
                </a:r>
              </a:p>
            </p:txBody>
          </p:sp>
          <p:sp>
            <p:nvSpPr>
              <p:cNvPr id="13" name="Diagonal Stripe 12"/>
              <p:cNvSpPr/>
              <p:nvPr/>
            </p:nvSpPr>
            <p:spPr bwMode="auto">
              <a:xfrm rot="10800000">
                <a:off x="11880812" y="4128682"/>
                <a:ext cx="972109" cy="1008112"/>
              </a:xfrm>
              <a:prstGeom prst="diagStripe">
                <a:avLst/>
              </a:prstGeom>
              <a:gradFill flip="none" rotWithShape="1">
                <a:gsLst>
                  <a:gs pos="0">
                    <a:schemeClr val="tx2">
                      <a:tint val="66000"/>
                      <a:satMod val="160000"/>
                    </a:schemeClr>
                  </a:gs>
                  <a:gs pos="50000">
                    <a:schemeClr val="tx2">
                      <a:tint val="44500"/>
                      <a:satMod val="160000"/>
                    </a:schemeClr>
                  </a:gs>
                  <a:gs pos="100000">
                    <a:schemeClr val="tx2">
                      <a:tint val="23500"/>
                      <a:satMod val="160000"/>
                    </a:schemeClr>
                  </a:gs>
                </a:gsLst>
                <a:lin ang="2700000" scaled="1"/>
                <a:tileRect/>
              </a:gra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4" name="TextBox 13"/>
              <p:cNvSpPr txBox="1"/>
              <p:nvPr/>
            </p:nvSpPr>
            <p:spPr bwMode="auto">
              <a:xfrm rot="18828291">
                <a:off x="12114142" y="4643881"/>
                <a:ext cx="700513"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b="1" kern="0" dirty="0">
                    <a:solidFill>
                      <a:schemeClr val="bg1"/>
                    </a:solidFill>
                    <a:effectLst>
                      <a:outerShdw blurRad="38100" dist="38100" dir="2700000" algn="tl">
                        <a:srgbClr val="000000">
                          <a:alpha val="43137"/>
                        </a:srgbClr>
                      </a:outerShdw>
                    </a:effectLst>
                    <a:latin typeface="Verdana" pitchFamily="34" charset="0"/>
                    <a:ea typeface="Verdana" pitchFamily="34" charset="0"/>
                    <a:cs typeface="Verdana" pitchFamily="34" charset="0"/>
                  </a:rPr>
                  <a:t>Legacy</a:t>
                </a:r>
              </a:p>
            </p:txBody>
          </p:sp>
        </p:grpSp>
        <p:sp>
          <p:nvSpPr>
            <p:cNvPr id="29" name="Rectangle 28"/>
            <p:cNvSpPr/>
            <p:nvPr/>
          </p:nvSpPr>
          <p:spPr>
            <a:xfrm>
              <a:off x="3681412" y="4751937"/>
              <a:ext cx="3528392" cy="553998"/>
            </a:xfrm>
            <a:prstGeom prst="rect">
              <a:avLst/>
            </a:prstGeom>
            <a:solidFill>
              <a:schemeClr val="bg1">
                <a:lumMod val="85000"/>
              </a:schemeClr>
            </a:solidFill>
            <a:ln>
              <a:solidFill>
                <a:schemeClr val="accent2"/>
              </a:solidFill>
            </a:ln>
          </p:spPr>
          <p:txBody>
            <a:bodyPr wrap="square">
              <a:spAutoFit/>
            </a:bodyPr>
            <a:lstStyle/>
            <a:p>
              <a:pPr lvl="1">
                <a:spcBef>
                  <a:spcPts val="0"/>
                </a:spcBef>
                <a:spcAft>
                  <a:spcPts val="1200"/>
                </a:spcAft>
                <a:buClr>
                  <a:schemeClr val="accent1"/>
                </a:buClr>
                <a:buSzPct val="120000"/>
                <a:defRPr/>
              </a:pPr>
              <a:r>
                <a:rPr lang="en-GB" sz="1000" kern="0" dirty="0">
                  <a:latin typeface="Verdana" pitchFamily="34" charset="0"/>
                </a:rPr>
                <a:t>Option 1(‘legacy’):</a:t>
              </a:r>
            </a:p>
            <a:p>
              <a:pPr marL="800100" lvl="1" indent="-342900">
                <a:spcBef>
                  <a:spcPts val="0"/>
                </a:spcBef>
                <a:spcAft>
                  <a:spcPts val="1200"/>
                </a:spcAft>
                <a:buClr>
                  <a:schemeClr val="accent1"/>
                </a:buClr>
                <a:buSzPct val="120000"/>
                <a:buFont typeface="Arial" panose="020B0604020202020204" pitchFamily="34" charset="0"/>
                <a:buChar char="›"/>
                <a:defRPr/>
              </a:pPr>
              <a:r>
                <a:rPr lang="en-GB" sz="1000" kern="0" dirty="0">
                  <a:latin typeface="Verdana" pitchFamily="34" charset="0"/>
                </a:rPr>
                <a:t>Same as today but with AURIX TC38x</a:t>
              </a:r>
            </a:p>
          </p:txBody>
        </p:sp>
      </p:grpSp>
      <p:sp>
        <p:nvSpPr>
          <p:cNvPr id="4" name="Rectangle 3"/>
          <p:cNvSpPr/>
          <p:nvPr/>
        </p:nvSpPr>
        <p:spPr bwMode="auto">
          <a:xfrm>
            <a:off x="4406281" y="6372908"/>
            <a:ext cx="1400477" cy="135889"/>
          </a:xfrm>
          <a:prstGeom prst="rect">
            <a:avLst/>
          </a:prstGeom>
          <a:solidFill>
            <a:schemeClr val="bg1"/>
          </a:solidFill>
          <a:ln w="9525">
            <a:solidFill>
              <a:schemeClr val="accent2"/>
            </a:solidFill>
            <a:miter lim="800000"/>
            <a:headEnd/>
            <a:tailEnd/>
          </a:ln>
        </p:spPr>
        <p:txBody>
          <a:bodyPr wrap="square" lIns="72000" tIns="72000" rIns="72000" bIns="72000" rtlCol="0" anchor="ctr"/>
          <a:lstStyle/>
          <a:p>
            <a:pPr algn="ctr" eaLnBrk="0" hangingPunct="0"/>
            <a:r>
              <a:rPr lang="en-GB" sz="1000" b="1" dirty="0">
                <a:effectLst>
                  <a:outerShdw blurRad="38100" dist="38100" dir="2700000" algn="tl">
                    <a:srgbClr val="000000">
                      <a:alpha val="43137"/>
                    </a:srgbClr>
                  </a:outerShdw>
                </a:effectLst>
                <a:latin typeface="+mn-lt"/>
                <a:ea typeface="Verdana" pitchFamily="34" charset="0"/>
                <a:cs typeface="Verdana" pitchFamily="34" charset="0"/>
              </a:rPr>
              <a:t>DHL </a:t>
            </a:r>
            <a:r>
              <a:rPr lang="en-GB" sz="1000" b="1" dirty="0" err="1">
                <a:effectLst>
                  <a:outerShdw blurRad="38100" dist="38100" dir="2700000" algn="tl">
                    <a:srgbClr val="000000">
                      <a:alpha val="43137"/>
                    </a:srgbClr>
                  </a:outerShdw>
                </a:effectLst>
                <a:latin typeface="+mn-lt"/>
                <a:ea typeface="Verdana" pitchFamily="34" charset="0"/>
                <a:cs typeface="Verdana" pitchFamily="34" charset="0"/>
              </a:rPr>
              <a:t>eVan</a:t>
            </a:r>
            <a:endParaRPr lang="en-GB" sz="1000" b="1" dirty="0">
              <a:effectLst>
                <a:outerShdw blurRad="38100" dist="38100" dir="2700000" algn="tl">
                  <a:srgbClr val="000000">
                    <a:alpha val="43137"/>
                  </a:srgbClr>
                </a:outerShdw>
              </a:effectLst>
              <a:latin typeface="+mn-lt"/>
              <a:ea typeface="Verdana" pitchFamily="34" charset="0"/>
              <a:cs typeface="Verdana" pitchFamily="34" charset="0"/>
            </a:endParaRPr>
          </a:p>
        </p:txBody>
      </p:sp>
      <p:sp>
        <p:nvSpPr>
          <p:cNvPr id="35" name="Rectangle 34"/>
          <p:cNvSpPr/>
          <p:nvPr/>
        </p:nvSpPr>
        <p:spPr bwMode="auto">
          <a:xfrm>
            <a:off x="5860554" y="6372908"/>
            <a:ext cx="869140" cy="135889"/>
          </a:xfrm>
          <a:prstGeom prst="rect">
            <a:avLst/>
          </a:prstGeom>
          <a:solidFill>
            <a:schemeClr val="bg1"/>
          </a:solidFill>
          <a:ln w="9525">
            <a:solidFill>
              <a:schemeClr val="accent2"/>
            </a:solidFill>
            <a:miter lim="800000"/>
            <a:headEnd/>
            <a:tailEnd/>
          </a:ln>
        </p:spPr>
        <p:txBody>
          <a:bodyPr wrap="square" lIns="72000" tIns="72000" rIns="72000" bIns="72000" rtlCol="0" anchor="ctr"/>
          <a:lstStyle/>
          <a:p>
            <a:pPr algn="ctr" eaLnBrk="0" hangingPunct="0"/>
            <a:r>
              <a:rPr lang="en-GB" sz="1000" b="1" dirty="0">
                <a:effectLst>
                  <a:outerShdw blurRad="38100" dist="38100" dir="2700000" algn="tl">
                    <a:srgbClr val="000000">
                      <a:alpha val="43137"/>
                    </a:srgbClr>
                  </a:outerShdw>
                </a:effectLst>
                <a:latin typeface="+mn-lt"/>
                <a:ea typeface="Verdana" pitchFamily="34" charset="0"/>
                <a:cs typeface="Verdana" pitchFamily="34" charset="0"/>
              </a:rPr>
              <a:t>Volvo V60</a:t>
            </a:r>
          </a:p>
        </p:txBody>
      </p:sp>
      <p:grpSp>
        <p:nvGrpSpPr>
          <p:cNvPr id="21" name="Group 20"/>
          <p:cNvGrpSpPr/>
          <p:nvPr/>
        </p:nvGrpSpPr>
        <p:grpSpPr>
          <a:xfrm>
            <a:off x="5970730" y="1607694"/>
            <a:ext cx="3920748" cy="4773634"/>
            <a:chOff x="3840179" y="7182276"/>
            <a:chExt cx="3920748" cy="4773634"/>
          </a:xfrm>
        </p:grpSpPr>
        <p:grpSp>
          <p:nvGrpSpPr>
            <p:cNvPr id="19" name="Group 18"/>
            <p:cNvGrpSpPr/>
            <p:nvPr/>
          </p:nvGrpSpPr>
          <p:grpSpPr>
            <a:xfrm>
              <a:off x="3840179" y="7182276"/>
              <a:ext cx="3920748" cy="4773634"/>
              <a:chOff x="4971732" y="2441285"/>
              <a:chExt cx="3920748" cy="4773634"/>
            </a:xfrm>
          </p:grpSpPr>
          <p:sp>
            <p:nvSpPr>
              <p:cNvPr id="16" name="Rectangle 15"/>
              <p:cNvSpPr/>
              <p:nvPr/>
            </p:nvSpPr>
            <p:spPr bwMode="auto">
              <a:xfrm>
                <a:off x="7588703" y="4151519"/>
                <a:ext cx="616424" cy="342178"/>
              </a:xfrm>
              <a:prstGeom prst="rect">
                <a:avLst/>
              </a:prstGeom>
              <a:noFill/>
              <a:ln w="12700">
                <a:solidFill>
                  <a:schemeClr val="accent6"/>
                </a:solidFill>
                <a:prstDash val="dash"/>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17" name="Rectangle 16"/>
              <p:cNvSpPr/>
              <p:nvPr/>
            </p:nvSpPr>
            <p:spPr bwMode="auto">
              <a:xfrm>
                <a:off x="4971732" y="2441285"/>
                <a:ext cx="3920748" cy="3549498"/>
              </a:xfrm>
              <a:prstGeom prst="rect">
                <a:avLst/>
              </a:prstGeom>
              <a:solidFill>
                <a:schemeClr val="bg1"/>
              </a:solidFill>
              <a:ln w="9525">
                <a:solidFill>
                  <a:schemeClr val="accent2"/>
                </a:solid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2" name="Rectangle 1"/>
              <p:cNvSpPr/>
              <p:nvPr/>
            </p:nvSpPr>
            <p:spPr>
              <a:xfrm>
                <a:off x="4971732" y="5891480"/>
                <a:ext cx="3920747" cy="1323439"/>
              </a:xfrm>
              <a:prstGeom prst="rect">
                <a:avLst/>
              </a:prstGeom>
              <a:solidFill>
                <a:schemeClr val="bg1">
                  <a:lumMod val="85000"/>
                </a:schemeClr>
              </a:solidFill>
              <a:ln>
                <a:solidFill>
                  <a:schemeClr val="accent2"/>
                </a:solidFill>
              </a:ln>
            </p:spPr>
            <p:txBody>
              <a:bodyPr wrap="square">
                <a:spAutoFit/>
              </a:bodyPr>
              <a:lstStyle/>
              <a:p>
                <a:pPr lvl="1">
                  <a:spcBef>
                    <a:spcPts val="0"/>
                  </a:spcBef>
                  <a:spcAft>
                    <a:spcPts val="1200"/>
                  </a:spcAft>
                  <a:buClr>
                    <a:schemeClr val="accent1"/>
                  </a:buClr>
                  <a:buSzPct val="120000"/>
                  <a:defRPr/>
                </a:pPr>
                <a:r>
                  <a:rPr lang="en-GB" sz="1000" kern="0" dirty="0">
                    <a:latin typeface="Verdana" pitchFamily="34" charset="0"/>
                  </a:rPr>
                  <a:t>Option 2(‘resolver-less’):</a:t>
                </a:r>
              </a:p>
              <a:p>
                <a:pPr marL="800100" lvl="1" indent="-342900">
                  <a:spcBef>
                    <a:spcPts val="0"/>
                  </a:spcBef>
                  <a:spcAft>
                    <a:spcPts val="1200"/>
                  </a:spcAft>
                  <a:buClr>
                    <a:schemeClr val="accent1"/>
                  </a:buClr>
                  <a:buSzPct val="120000"/>
                  <a:buFont typeface="Arial" panose="020B0604020202020204" pitchFamily="34" charset="0"/>
                  <a:buChar char="›"/>
                  <a:defRPr/>
                </a:pPr>
                <a:r>
                  <a:rPr lang="en-GB" sz="1000" kern="0" dirty="0">
                    <a:latin typeface="Verdana" pitchFamily="34" charset="0"/>
                  </a:rPr>
                  <a:t>End-of-shaft sensor for resolver replacement based on UART over CAN</a:t>
                </a:r>
              </a:p>
              <a:p>
                <a:pPr marL="800100" lvl="1" indent="-342900">
                  <a:spcBef>
                    <a:spcPts val="0"/>
                  </a:spcBef>
                  <a:spcAft>
                    <a:spcPts val="1200"/>
                  </a:spcAft>
                  <a:buClr>
                    <a:schemeClr val="accent1"/>
                  </a:buClr>
                  <a:buSzPct val="120000"/>
                  <a:buFont typeface="Arial" panose="020B0604020202020204" pitchFamily="34" charset="0"/>
                  <a:buChar char="›"/>
                  <a:defRPr/>
                </a:pPr>
                <a:r>
                  <a:rPr lang="en-GB" sz="1000" kern="0" dirty="0">
                    <a:latin typeface="Verdana" pitchFamily="34" charset="0"/>
                  </a:rPr>
                  <a:t>Save system cost by ca. $10-15</a:t>
                </a:r>
              </a:p>
              <a:p>
                <a:pPr marL="800100" lvl="1" indent="-342900">
                  <a:spcBef>
                    <a:spcPts val="0"/>
                  </a:spcBef>
                  <a:spcAft>
                    <a:spcPts val="1200"/>
                  </a:spcAft>
                  <a:buClr>
                    <a:schemeClr val="accent1"/>
                  </a:buClr>
                  <a:buSzPct val="120000"/>
                  <a:buFont typeface="Arial" panose="020B0604020202020204" pitchFamily="34" charset="0"/>
                  <a:buChar char="›"/>
                  <a:defRPr/>
                </a:pPr>
                <a:r>
                  <a:rPr lang="en-GB" sz="1000" kern="0" dirty="0">
                    <a:latin typeface="Verdana" pitchFamily="34" charset="0"/>
                  </a:rPr>
                  <a:t>Design in with EU OEMs</a:t>
                </a:r>
              </a:p>
            </p:txBody>
          </p:sp>
          <p:sp>
            <p:nvSpPr>
              <p:cNvPr id="8" name="Up Arrow 7"/>
              <p:cNvSpPr/>
              <p:nvPr/>
            </p:nvSpPr>
            <p:spPr bwMode="auto">
              <a:xfrm>
                <a:off x="7824905" y="3958073"/>
                <a:ext cx="144016" cy="136525"/>
              </a:xfrm>
              <a:prstGeom prst="upArrow">
                <a:avLst/>
              </a:prstGeom>
              <a:solidFill>
                <a:schemeClr val="accent6"/>
              </a:soli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27" name="TextBox 26"/>
              <p:cNvSpPr txBox="1"/>
              <p:nvPr/>
            </p:nvSpPr>
            <p:spPr bwMode="auto">
              <a:xfrm rot="18828291">
                <a:off x="8086401" y="5362652"/>
                <a:ext cx="860813" cy="215444"/>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400" b="1" kern="0" dirty="0">
                    <a:solidFill>
                      <a:schemeClr val="bg1"/>
                    </a:solidFill>
                    <a:effectLst>
                      <a:outerShdw blurRad="38100" dist="38100" dir="2700000" algn="tl">
                        <a:srgbClr val="000000">
                          <a:alpha val="43137"/>
                        </a:srgbClr>
                      </a:outerShdw>
                    </a:effectLst>
                    <a:latin typeface="Verdana" pitchFamily="34" charset="0"/>
                    <a:ea typeface="Verdana" pitchFamily="34" charset="0"/>
                    <a:cs typeface="Verdana" pitchFamily="34" charset="0"/>
                  </a:rPr>
                  <a:t>Option 2</a:t>
                </a:r>
              </a:p>
            </p:txBody>
          </p:sp>
          <p:pic>
            <p:nvPicPr>
              <p:cNvPr id="1026"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292080" y="2530965"/>
                <a:ext cx="3416692" cy="33035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3" name="Rectangle 22"/>
              <p:cNvSpPr/>
              <p:nvPr/>
            </p:nvSpPr>
            <p:spPr bwMode="auto">
              <a:xfrm>
                <a:off x="7472122" y="2588934"/>
                <a:ext cx="1296144" cy="216025"/>
              </a:xfrm>
              <a:prstGeom prst="rect">
                <a:avLst/>
              </a:prstGeom>
              <a:solidFill>
                <a:schemeClr val="bg2"/>
              </a:solidFill>
              <a:ln w="9525">
                <a:solidFill>
                  <a:schemeClr val="accent2"/>
                </a:solidFill>
                <a:miter lim="800000"/>
                <a:headEnd/>
                <a:tailEnd/>
              </a:ln>
            </p:spPr>
            <p:txBody>
              <a:bodyPr wrap="square" lIns="72000" tIns="72000" rIns="72000" bIns="72000" rtlCol="0" anchor="ctr"/>
              <a:lstStyle/>
              <a:p>
                <a:pPr algn="ctr" eaLnBrk="0" hangingPunct="0"/>
                <a:r>
                  <a:rPr lang="en-GB" sz="1200" dirty="0">
                    <a:latin typeface="+mn-lt"/>
                    <a:ea typeface="Verdana" pitchFamily="34" charset="0"/>
                    <a:cs typeface="Verdana" pitchFamily="34" charset="0"/>
                  </a:rPr>
                  <a:t>SOP &gt;2020</a:t>
                </a:r>
              </a:p>
            </p:txBody>
          </p:sp>
          <p:pic>
            <p:nvPicPr>
              <p:cNvPr id="2053" name="Picture 5"/>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092280" y="3260487"/>
                <a:ext cx="1609270" cy="697586"/>
              </a:xfrm>
              <a:prstGeom prst="rect">
                <a:avLst/>
              </a:prstGeom>
              <a:solidFill>
                <a:schemeClr val="bg1"/>
              </a:solidFill>
              <a:ln>
                <a:noFill/>
              </a:ln>
              <a:effectLst/>
            </p:spPr>
          </p:pic>
          <p:sp>
            <p:nvSpPr>
              <p:cNvPr id="26" name="Diagonal Stripe 25"/>
              <p:cNvSpPr/>
              <p:nvPr/>
            </p:nvSpPr>
            <p:spPr bwMode="auto">
              <a:xfrm rot="10800000">
                <a:off x="7896913" y="4826408"/>
                <a:ext cx="995565" cy="1065071"/>
              </a:xfrm>
              <a:prstGeom prst="diagStripe">
                <a:avLst/>
              </a:prstGeom>
              <a:gradFill flip="none" rotWithShape="1">
                <a:gsLst>
                  <a:gs pos="0">
                    <a:schemeClr val="accent6">
                      <a:tint val="66000"/>
                      <a:satMod val="160000"/>
                    </a:schemeClr>
                  </a:gs>
                  <a:gs pos="50000">
                    <a:schemeClr val="accent6">
                      <a:tint val="44500"/>
                      <a:satMod val="160000"/>
                    </a:schemeClr>
                  </a:gs>
                  <a:gs pos="100000">
                    <a:schemeClr val="accent6">
                      <a:tint val="23500"/>
                      <a:satMod val="160000"/>
                    </a:schemeClr>
                  </a:gs>
                </a:gsLst>
                <a:lin ang="2700000" scaled="1"/>
                <a:tileRect/>
              </a:gradFill>
              <a:ln w="9525">
                <a:noFill/>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grpSp>
        <p:sp>
          <p:nvSpPr>
            <p:cNvPr id="32" name="TextBox 31"/>
            <p:cNvSpPr txBox="1"/>
            <p:nvPr/>
          </p:nvSpPr>
          <p:spPr bwMode="auto">
            <a:xfrm rot="18828291">
              <a:off x="6901491" y="10130278"/>
              <a:ext cx="965008" cy="153888"/>
            </a:xfrm>
            <a:prstGeom prst="rect">
              <a:avLst/>
            </a:prstGeom>
            <a:noFill/>
            <a:ln w="9525">
              <a:noFill/>
              <a:miter lim="800000"/>
              <a:headEnd/>
              <a:tailEnd/>
            </a:ln>
            <a:effectLst/>
          </p:spPr>
          <p:txBody>
            <a:bodyPr wrap="none" lIns="0" tIns="0" rIns="0" bIns="0" rtlCol="0" anchor="ctr" anchorCtr="0">
              <a:spAutoFit/>
            </a:bodyPr>
            <a:lstStyle/>
            <a:p>
              <a:pPr eaLnBrk="0" fontAlgn="auto" hangingPunct="0">
                <a:spcBef>
                  <a:spcPts val="0"/>
                </a:spcBef>
                <a:spcAft>
                  <a:spcPts val="300"/>
                </a:spcAft>
                <a:buClr>
                  <a:schemeClr val="accent1"/>
                </a:buClr>
              </a:pPr>
              <a:r>
                <a:rPr lang="en-GB" sz="1000" b="1" kern="0" dirty="0">
                  <a:solidFill>
                    <a:schemeClr val="bg1"/>
                  </a:solidFill>
                  <a:effectLst>
                    <a:outerShdw blurRad="38100" dist="38100" dir="2700000" algn="tl">
                      <a:srgbClr val="000000">
                        <a:alpha val="43137"/>
                      </a:srgbClr>
                    </a:outerShdw>
                  </a:effectLst>
                  <a:latin typeface="Verdana" pitchFamily="34" charset="0"/>
                  <a:ea typeface="Verdana" pitchFamily="34" charset="0"/>
                  <a:cs typeface="Verdana" pitchFamily="34" charset="0"/>
                </a:rPr>
                <a:t>Resolver-less</a:t>
              </a:r>
            </a:p>
          </p:txBody>
        </p:sp>
      </p:grpSp>
      <p:sp>
        <p:nvSpPr>
          <p:cNvPr id="5" name="Footer Placeholder 4">
            <a:extLst>
              <a:ext uri="{FF2B5EF4-FFF2-40B4-BE49-F238E27FC236}">
                <a16:creationId xmlns:a16="http://schemas.microsoft.com/office/drawing/2014/main" id="{77DBDF90-CF8E-46D4-8F8E-9450F590C59B}"/>
              </a:ext>
            </a:extLst>
          </p:cNvPr>
          <p:cNvSpPr>
            <a:spLocks noGrp="1"/>
          </p:cNvSpPr>
          <p:nvPr>
            <p:ph type="ftr" sz="quarter" idx="11"/>
          </p:nvPr>
        </p:nvSpPr>
        <p:spPr/>
        <p:txBody>
          <a:bodyPr/>
          <a:lstStyle/>
          <a:p>
            <a:r>
              <a:rPr lang="en-US"/>
              <a:t> </a:t>
            </a:r>
          </a:p>
        </p:txBody>
      </p:sp>
      <p:sp>
        <p:nvSpPr>
          <p:cNvPr id="9" name="Date Placeholder 8">
            <a:extLst>
              <a:ext uri="{FF2B5EF4-FFF2-40B4-BE49-F238E27FC236}">
                <a16:creationId xmlns:a16="http://schemas.microsoft.com/office/drawing/2014/main" id="{662CF492-C093-458A-A428-EC94E7B47024}"/>
              </a:ext>
            </a:extLst>
          </p:cNvPr>
          <p:cNvSpPr>
            <a:spLocks noGrp="1"/>
          </p:cNvSpPr>
          <p:nvPr>
            <p:ph type="dt" sz="half" idx="10"/>
          </p:nvPr>
        </p:nvSpPr>
        <p:spPr/>
        <p:txBody>
          <a:bodyPr/>
          <a:lstStyle/>
          <a:p>
            <a:r>
              <a:rPr lang="en-US"/>
              <a:t> </a:t>
            </a:r>
            <a:endParaRPr lang="en-US" b="1"/>
          </a:p>
        </p:txBody>
      </p:sp>
      <p:sp>
        <p:nvSpPr>
          <p:cNvPr id="18" name="Slide Number Placeholder 17">
            <a:extLst>
              <a:ext uri="{FF2B5EF4-FFF2-40B4-BE49-F238E27FC236}">
                <a16:creationId xmlns:a16="http://schemas.microsoft.com/office/drawing/2014/main" id="{3B68C6DB-3A49-498A-9792-C5CD959AF1AF}"/>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105042613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randombar(horizont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randombar(horizontal)">
                                      <p:cBhvr>
                                        <p:cTn id="1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el 10"/>
          <p:cNvSpPr>
            <a:spLocks noGrp="1"/>
          </p:cNvSpPr>
          <p:nvPr>
            <p:ph type="title" hasCustomPrompt="1"/>
          </p:nvPr>
        </p:nvSpPr>
        <p:spPr/>
        <p:txBody>
          <a:bodyPr/>
          <a:lstStyle/>
          <a:p>
            <a:r>
              <a:rPr dirty="0"/>
              <a:t>E-mobility: </a:t>
            </a:r>
            <a:r>
              <a:rPr lang="de-DE" dirty="0"/>
              <a:t>AURIX</a:t>
            </a:r>
            <a:r>
              <a:rPr lang="de-DE" baseline="30000" dirty="0"/>
              <a:t>TM</a:t>
            </a:r>
            <a:r>
              <a:rPr lang="de-DE" dirty="0"/>
              <a:t> </a:t>
            </a:r>
            <a:r>
              <a:rPr dirty="0"/>
              <a:t>is an essential part of electrification, driving every e-application</a:t>
            </a:r>
            <a:endParaRPr lang="en-GB" dirty="0"/>
          </a:p>
        </p:txBody>
      </p:sp>
      <p:sp>
        <p:nvSpPr>
          <p:cNvPr id="26" name="Rechteck 25"/>
          <p:cNvSpPr/>
          <p:nvPr/>
        </p:nvSpPr>
        <p:spPr bwMode="auto">
          <a:xfrm>
            <a:off x="5198364" y="1268414"/>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Main Inverter</a:t>
            </a:r>
          </a:p>
          <a:p>
            <a:pPr eaLnBrk="0" hangingPunct="0"/>
            <a:r>
              <a:rPr lang="en-GB" sz="900" dirty="0">
                <a:latin typeface="+mn-lt"/>
                <a:ea typeface="Verdana" pitchFamily="34" charset="0"/>
                <a:cs typeface="Verdana" pitchFamily="34" charset="0"/>
              </a:rPr>
              <a:t>The inverter not only drives the electric motor, but is also used for regenerative braking and feeding energy back to the battery.</a:t>
            </a:r>
          </a:p>
        </p:txBody>
      </p:sp>
      <p:sp>
        <p:nvSpPr>
          <p:cNvPr id="28" name="Rechteck 27"/>
          <p:cNvSpPr/>
          <p:nvPr/>
        </p:nvSpPr>
        <p:spPr bwMode="auto">
          <a:xfrm>
            <a:off x="5198364" y="1955802"/>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DC/DC Converter</a:t>
            </a:r>
          </a:p>
          <a:p>
            <a:pPr eaLnBrk="0" hangingPunct="0"/>
            <a:r>
              <a:rPr lang="en-GB" sz="900" dirty="0">
                <a:latin typeface="+mn-lt"/>
                <a:ea typeface="Verdana" pitchFamily="34" charset="0"/>
                <a:cs typeface="Verdana" pitchFamily="34" charset="0"/>
              </a:rPr>
              <a:t>The DC/DC converter charges the conventional 12 V power supply net from the high-voltage battery and replaces the former belt driven alternator.</a:t>
            </a:r>
          </a:p>
        </p:txBody>
      </p:sp>
      <p:sp>
        <p:nvSpPr>
          <p:cNvPr id="29" name="Rechteck 28"/>
          <p:cNvSpPr/>
          <p:nvPr/>
        </p:nvSpPr>
        <p:spPr bwMode="auto">
          <a:xfrm>
            <a:off x="5198364" y="2643189"/>
            <a:ext cx="4609212" cy="812918"/>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Auxiliary Inverters/Converters</a:t>
            </a:r>
          </a:p>
          <a:p>
            <a:pPr eaLnBrk="0" hangingPunct="0"/>
            <a:r>
              <a:rPr lang="en-GB" sz="900" dirty="0">
                <a:latin typeface="+mn-lt"/>
                <a:ea typeface="Verdana" pitchFamily="34" charset="0"/>
                <a:cs typeface="Verdana" pitchFamily="34" charset="0"/>
              </a:rPr>
              <a:t>Instead of being belt-driven, auxiliaries like water pump, HVAC Compressor, PTC Heater, etc. also have to be driven by electric power. Inverters are needed to drive them smart and energy-efficient.</a:t>
            </a:r>
          </a:p>
        </p:txBody>
      </p:sp>
      <p:sp>
        <p:nvSpPr>
          <p:cNvPr id="30" name="Rechteck 29"/>
          <p:cNvSpPr/>
          <p:nvPr/>
        </p:nvSpPr>
        <p:spPr bwMode="auto">
          <a:xfrm>
            <a:off x="5198364" y="3495077"/>
            <a:ext cx="4609212" cy="1151781"/>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Battery Management</a:t>
            </a:r>
          </a:p>
          <a:p>
            <a:pPr eaLnBrk="0" hangingPunct="0"/>
            <a:r>
              <a:rPr lang="en-GB" sz="900" dirty="0">
                <a:latin typeface="+mn-lt"/>
                <a:ea typeface="Verdana" pitchFamily="34" charset="0"/>
                <a:cs typeface="Verdana" pitchFamily="34" charset="0"/>
              </a:rPr>
              <a:t>The battery management system controls battery state during charging and discharging. Intelligent functionality is needed to extend the battery lifetime, which has a considerable impact on the total cost of ownership. The State of Health (</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 (SoC) and Depth of Discharge (DoD) of the battery is permanently monitored.</a:t>
            </a:r>
          </a:p>
        </p:txBody>
      </p:sp>
      <p:sp>
        <p:nvSpPr>
          <p:cNvPr id="31" name="Rechteck 30"/>
          <p:cNvSpPr/>
          <p:nvPr/>
        </p:nvSpPr>
        <p:spPr bwMode="auto">
          <a:xfrm>
            <a:off x="5198364" y="4685827"/>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On-board Charger</a:t>
            </a:r>
          </a:p>
          <a:p>
            <a:pPr eaLnBrk="0" hangingPunct="0"/>
            <a:r>
              <a:rPr lang="en-GB" sz="900" dirty="0">
                <a:latin typeface="+mn-lt"/>
                <a:ea typeface="Verdana" pitchFamily="34" charset="0"/>
                <a:cs typeface="Verdana" pitchFamily="34" charset="0"/>
              </a:rPr>
              <a:t>The battery block is charged via an AC/DC converter module. In the example shown here, an on-board unit charges the battery. Off-board and inductive charging solutions are also available.</a:t>
            </a:r>
          </a:p>
        </p:txBody>
      </p:sp>
      <p:sp>
        <p:nvSpPr>
          <p:cNvPr id="32" name="Rechteck 31"/>
          <p:cNvSpPr/>
          <p:nvPr/>
        </p:nvSpPr>
        <p:spPr bwMode="auto">
          <a:xfrm>
            <a:off x="5198364" y="5373216"/>
            <a:ext cx="4609212" cy="1008112"/>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HCU &amp; Domain</a:t>
            </a:r>
          </a:p>
          <a:p>
            <a:pPr eaLnBrk="0" hangingPunct="0"/>
            <a:r>
              <a:rPr lang="en-GB" sz="900" dirty="0">
                <a:latin typeface="+mn-lt"/>
                <a:ea typeface="Verdana" pitchFamily="34" charset="0"/>
                <a:cs typeface="Verdana" pitchFamily="34" charset="0"/>
              </a:rPr>
              <a:t>In case of a hybrid car, Hybrid Control Unit or Vehicle Control Unit handle the inter-communication between sub-modules e.g. engine &amp; hybrid motors inside a Hybrid EV. It can also serve as central gateway for Powertrain domain in the E/E architecture to ensure security communication between other domains.</a:t>
            </a:r>
          </a:p>
        </p:txBody>
      </p:sp>
      <p:pic>
        <p:nvPicPr>
          <p:cNvPr id="36" name="Grafik 3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65921" y="1958146"/>
            <a:ext cx="3418109" cy="3127039"/>
          </a:xfrm>
          <a:prstGeom prst="rect">
            <a:avLst/>
          </a:prstGeom>
        </p:spPr>
      </p:pic>
      <p:pic>
        <p:nvPicPr>
          <p:cNvPr id="37" name="Grafik 3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47409" y="2922786"/>
            <a:ext cx="180000" cy="180000"/>
          </a:xfrm>
          <a:prstGeom prst="rect">
            <a:avLst/>
          </a:prstGeom>
        </p:spPr>
      </p:pic>
      <p:pic>
        <p:nvPicPr>
          <p:cNvPr id="39" name="Grafik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902224" y="3065661"/>
            <a:ext cx="180000" cy="180000"/>
          </a:xfrm>
          <a:prstGeom prst="rect">
            <a:avLst/>
          </a:prstGeom>
        </p:spPr>
      </p:pic>
      <p:pic>
        <p:nvPicPr>
          <p:cNvPr id="40" name="Grafik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27409" y="3467595"/>
            <a:ext cx="180000" cy="180000"/>
          </a:xfrm>
          <a:prstGeom prst="rect">
            <a:avLst/>
          </a:prstGeom>
        </p:spPr>
      </p:pic>
      <p:pic>
        <p:nvPicPr>
          <p:cNvPr id="41" name="Grafik 4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09296" y="3769230"/>
            <a:ext cx="180000" cy="180000"/>
          </a:xfrm>
          <a:prstGeom prst="rect">
            <a:avLst/>
          </a:prstGeom>
        </p:spPr>
      </p:pic>
      <p:pic>
        <p:nvPicPr>
          <p:cNvPr id="42" name="Grafik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69092" y="3969080"/>
            <a:ext cx="180000" cy="180000"/>
          </a:xfrm>
          <a:prstGeom prst="rect">
            <a:avLst/>
          </a:prstGeom>
        </p:spPr>
      </p:pic>
      <p:pic>
        <p:nvPicPr>
          <p:cNvPr id="43" name="Grafik 4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22988" y="4357420"/>
            <a:ext cx="180000" cy="180000"/>
          </a:xfrm>
          <a:prstGeom prst="rect">
            <a:avLst/>
          </a:prstGeom>
        </p:spPr>
      </p:pic>
      <p:cxnSp>
        <p:nvCxnSpPr>
          <p:cNvPr id="44" name="Gewinkelte Verbindung 43"/>
          <p:cNvCxnSpPr>
            <a:stCxn id="24" idx="1"/>
            <a:endCxn id="43" idx="3"/>
          </p:cNvCxnSpPr>
          <p:nvPr/>
        </p:nvCxnSpPr>
        <p:spPr>
          <a:xfrm rot="10800000" flipV="1">
            <a:off x="2402988" y="1458370"/>
            <a:ext cx="2612944" cy="2989050"/>
          </a:xfrm>
          <a:prstGeom prst="bentConnector3">
            <a:avLst>
              <a:gd name="adj1" fmla="val 23827"/>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47" name="Gewinkelte Verbindung 46"/>
          <p:cNvCxnSpPr>
            <a:stCxn id="22" idx="1"/>
            <a:endCxn id="41" idx="3"/>
          </p:cNvCxnSpPr>
          <p:nvPr/>
        </p:nvCxnSpPr>
        <p:spPr>
          <a:xfrm rot="10800000" flipV="1">
            <a:off x="1989296" y="2138644"/>
            <a:ext cx="3026636" cy="1720586"/>
          </a:xfrm>
          <a:prstGeom prst="bentConnector3">
            <a:avLst>
              <a:gd name="adj1" fmla="val 26032"/>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3" name="Gewinkelte Verbindung 52"/>
          <p:cNvCxnSpPr>
            <a:stCxn id="33" idx="1"/>
            <a:endCxn id="42" idx="2"/>
          </p:cNvCxnSpPr>
          <p:nvPr/>
        </p:nvCxnSpPr>
        <p:spPr>
          <a:xfrm rot="10800000" flipV="1">
            <a:off x="2359092" y="2833146"/>
            <a:ext cx="2656840" cy="1315934"/>
          </a:xfrm>
          <a:prstGeom prst="bentConnector4">
            <a:avLst>
              <a:gd name="adj1" fmla="val 6659"/>
              <a:gd name="adj2" fmla="val 106861"/>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8" name="Gewinkelte Verbindung 57"/>
          <p:cNvCxnSpPr>
            <a:stCxn id="21" idx="1"/>
            <a:endCxn id="39" idx="3"/>
          </p:cNvCxnSpPr>
          <p:nvPr/>
        </p:nvCxnSpPr>
        <p:spPr>
          <a:xfrm rot="10800000">
            <a:off x="4082224" y="3155663"/>
            <a:ext cx="933708" cy="526881"/>
          </a:xfrm>
          <a:prstGeom prst="bentConnector3">
            <a:avLst>
              <a:gd name="adj1" fmla="val 32718"/>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2" name="Gewinkelte Verbindung 61"/>
          <p:cNvCxnSpPr>
            <a:stCxn id="25" idx="1"/>
            <a:endCxn id="37" idx="3"/>
          </p:cNvCxnSpPr>
          <p:nvPr/>
        </p:nvCxnSpPr>
        <p:spPr>
          <a:xfrm rot="10800000">
            <a:off x="2827411" y="3012788"/>
            <a:ext cx="2188523" cy="1868487"/>
          </a:xfrm>
          <a:prstGeom prst="bentConnector3">
            <a:avLst>
              <a:gd name="adj1" fmla="val 2085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6" name="Gewinkelte Verbindung 65"/>
          <p:cNvCxnSpPr>
            <a:stCxn id="23" idx="1"/>
            <a:endCxn id="40" idx="3"/>
          </p:cNvCxnSpPr>
          <p:nvPr/>
        </p:nvCxnSpPr>
        <p:spPr>
          <a:xfrm rot="10800000">
            <a:off x="3007411" y="3557595"/>
            <a:ext cx="2008523" cy="2005578"/>
          </a:xfrm>
          <a:prstGeom prst="bentConnector3">
            <a:avLst>
              <a:gd name="adj1" fmla="val 4693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5198368" y="764704"/>
            <a:ext cx="4609212" cy="5616624"/>
            <a:chOff x="4283968" y="764704"/>
            <a:chExt cx="4609212" cy="5616624"/>
          </a:xfrm>
        </p:grpSpPr>
        <p:grpSp>
          <p:nvGrpSpPr>
            <p:cNvPr id="34" name="Group 33"/>
            <p:cNvGrpSpPr/>
            <p:nvPr/>
          </p:nvGrpSpPr>
          <p:grpSpPr>
            <a:xfrm>
              <a:off x="4283968" y="1268413"/>
              <a:ext cx="4609212" cy="5112915"/>
              <a:chOff x="4283964" y="1268413"/>
              <a:chExt cx="4609212" cy="5112915"/>
            </a:xfrm>
          </p:grpSpPr>
          <p:sp>
            <p:nvSpPr>
              <p:cNvPr id="35" name="Rechteck 25"/>
              <p:cNvSpPr/>
              <p:nvPr/>
            </p:nvSpPr>
            <p:spPr bwMode="auto">
              <a:xfrm>
                <a:off x="4283964" y="1268413"/>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latin typeface="Arial" panose="020B0604020202020204" pitchFamily="34" charset="0"/>
                    <a:ea typeface="Verdana" pitchFamily="34" charset="0"/>
                    <a:cs typeface="Arial" panose="020B0604020202020204" pitchFamily="34" charset="0"/>
                  </a:rPr>
                  <a:t>AURIX</a:t>
                </a:r>
                <a:r>
                  <a:rPr lang="en-GB" sz="1050" b="1" baseline="30000" dirty="0">
                    <a:latin typeface="Arial" panose="020B0604020202020204" pitchFamily="34" charset="0"/>
                    <a:ea typeface="Verdana" pitchFamily="34" charset="0"/>
                    <a:cs typeface="Arial" panose="020B0604020202020204" pitchFamily="34" charset="0"/>
                  </a:rPr>
                  <a:t>TM</a:t>
                </a:r>
                <a:r>
                  <a:rPr lang="en-GB" sz="1050" b="1" dirty="0">
                    <a:latin typeface="Arial" panose="020B0604020202020204" pitchFamily="34" charset="0"/>
                    <a:ea typeface="Verdana" pitchFamily="34" charset="0"/>
                    <a:cs typeface="Arial" panose="020B0604020202020204" pitchFamily="34" charset="0"/>
                  </a:rPr>
                  <a:t> for Main Inverter</a:t>
                </a:r>
              </a:p>
              <a:p>
                <a:pPr eaLnBrk="0" hangingPunct="0"/>
                <a:r>
                  <a:rPr lang="en-GB" sz="900" dirty="0">
                    <a:latin typeface="+mn-lt"/>
                    <a:ea typeface="Verdana" pitchFamily="34" charset="0"/>
                    <a:cs typeface="Verdana" pitchFamily="34" charset="0"/>
                  </a:rPr>
                  <a:t>Performs torque management &amp; rotor positioning for efficient motor control </a:t>
                </a:r>
              </a:p>
            </p:txBody>
          </p:sp>
          <p:sp>
            <p:nvSpPr>
              <p:cNvPr id="38" name="Rechteck 27"/>
              <p:cNvSpPr/>
              <p:nvPr/>
            </p:nvSpPr>
            <p:spPr bwMode="auto">
              <a:xfrm>
                <a:off x="4283964" y="1955801"/>
                <a:ext cx="4609212" cy="648419"/>
              </a:xfrm>
              <a:prstGeom prst="rect">
                <a:avLst/>
              </a:prstGeom>
              <a:solidFill>
                <a:schemeClr val="accent6">
                  <a:lumMod val="60000"/>
                  <a:lumOff val="40000"/>
                </a:schemeClr>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DC/DC Converter</a:t>
                </a:r>
              </a:p>
              <a:p>
                <a:pPr eaLnBrk="0" hangingPunct="0"/>
                <a:r>
                  <a:rPr lang="en-GB" sz="900" dirty="0">
                    <a:latin typeface="+mn-lt"/>
                    <a:ea typeface="Verdana" pitchFamily="34" charset="0"/>
                    <a:cs typeface="Verdana" pitchFamily="34" charset="0"/>
                  </a:rPr>
                  <a:t>Handles the communication to AUTOSAR stack as well as execute control loops for multiple phases (up to 8)</a:t>
                </a:r>
              </a:p>
            </p:txBody>
          </p:sp>
          <p:sp>
            <p:nvSpPr>
              <p:cNvPr id="45" name="Rechteck 28"/>
              <p:cNvSpPr/>
              <p:nvPr/>
            </p:nvSpPr>
            <p:spPr bwMode="auto">
              <a:xfrm>
                <a:off x="4283964" y="2643189"/>
                <a:ext cx="4609212" cy="812918"/>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Auxiliary Inverters/Converters</a:t>
                </a:r>
              </a:p>
              <a:p>
                <a:pPr eaLnBrk="0" hangingPunct="0"/>
                <a:r>
                  <a:rPr lang="en-GB" sz="900" dirty="0">
                    <a:latin typeface="+mn-lt"/>
                    <a:ea typeface="Verdana" pitchFamily="34" charset="0"/>
                    <a:cs typeface="Verdana" pitchFamily="34" charset="0"/>
                  </a:rPr>
                  <a:t>Drives water pump, HVAC Compressor, PTC Heater as well as thermal management for more efficient energy use</a:t>
                </a:r>
              </a:p>
            </p:txBody>
          </p:sp>
          <p:sp>
            <p:nvSpPr>
              <p:cNvPr id="46" name="Rechteck 29"/>
              <p:cNvSpPr/>
              <p:nvPr/>
            </p:nvSpPr>
            <p:spPr bwMode="auto">
              <a:xfrm>
                <a:off x="4283964" y="3495076"/>
                <a:ext cx="4609212" cy="1151781"/>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Battery Management</a:t>
                </a:r>
              </a:p>
              <a:p>
                <a:pPr eaLnBrk="0" hangingPunct="0"/>
                <a:r>
                  <a:rPr lang="en-GB" sz="900" dirty="0">
                    <a:latin typeface="+mn-lt"/>
                    <a:ea typeface="Verdana" pitchFamily="34" charset="0"/>
                    <a:cs typeface="Verdana" pitchFamily="34" charset="0"/>
                  </a:rPr>
                  <a:t>Monitors and reacts on State of Health(</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Charge(SoC) and Depth of Discharge (DoD) with the assistance of balancing ASICs; It prevents illegal manipulation both on system &amp; battery packs via encrypted data-flow; It monitors system safety through SPI enabled ring topology. </a:t>
                </a:r>
              </a:p>
            </p:txBody>
          </p:sp>
          <p:sp>
            <p:nvSpPr>
              <p:cNvPr id="48" name="Rechteck 30"/>
              <p:cNvSpPr/>
              <p:nvPr/>
            </p:nvSpPr>
            <p:spPr bwMode="auto">
              <a:xfrm>
                <a:off x="4283964" y="4685826"/>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On-board Charger</a:t>
                </a:r>
              </a:p>
              <a:p>
                <a:pPr eaLnBrk="0" hangingPunct="0"/>
                <a:r>
                  <a:rPr lang="en-GB" sz="900" dirty="0">
                    <a:latin typeface="+mn-lt"/>
                    <a:ea typeface="Verdana" pitchFamily="34" charset="0"/>
                    <a:cs typeface="Verdana" pitchFamily="34" charset="0"/>
                  </a:rPr>
                  <a:t>Ensures galvanic insulation between mains and HV-battery,</a:t>
                </a:r>
              </a:p>
              <a:p>
                <a:pPr eaLnBrk="0" hangingPunct="0"/>
                <a:r>
                  <a:rPr lang="en-GB" sz="900" dirty="0">
                    <a:latin typeface="+mn-lt"/>
                    <a:ea typeface="Verdana" pitchFamily="34" charset="0"/>
                    <a:cs typeface="Verdana" pitchFamily="34" charset="0"/>
                  </a:rPr>
                  <a:t>As well as secure charge-billing, enables various power classes for flexible charging times</a:t>
                </a:r>
              </a:p>
            </p:txBody>
          </p:sp>
          <p:sp>
            <p:nvSpPr>
              <p:cNvPr id="49" name="Rechteck 31"/>
              <p:cNvSpPr/>
              <p:nvPr/>
            </p:nvSpPr>
            <p:spPr bwMode="auto">
              <a:xfrm>
                <a:off x="4283964" y="5373216"/>
                <a:ext cx="4609212" cy="1008112"/>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HCU &amp; Domain Control</a:t>
                </a:r>
              </a:p>
              <a:p>
                <a:pPr eaLnBrk="0" hangingPunct="0"/>
                <a:r>
                  <a:rPr lang="en-GB" sz="900" dirty="0">
                    <a:latin typeface="+mn-lt"/>
                    <a:ea typeface="Verdana" pitchFamily="34" charset="0"/>
                    <a:cs typeface="Verdana" pitchFamily="34" charset="0"/>
                  </a:rPr>
                  <a:t>handle the inter-communication between sub-modules e.g. engine &amp; hybrid motors inside a Hybrid EV. Ensure secure communication &amp; Software Over the Air(SOTA) as central gateway for Powertrain domain in the E/E architecture</a:t>
                </a:r>
              </a:p>
            </p:txBody>
          </p:sp>
        </p:grpSp>
        <p:pic>
          <p:nvPicPr>
            <p:cNvPr id="2" name="Picture 1"/>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7486255" y="764704"/>
              <a:ext cx="1259632" cy="762409"/>
            </a:xfrm>
            <a:prstGeom prst="rect">
              <a:avLst/>
            </a:prstGeom>
          </p:spPr>
        </p:pic>
      </p:grpSp>
      <p:pic>
        <p:nvPicPr>
          <p:cNvPr id="24" name="Grafik 2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015933" y="1260730"/>
            <a:ext cx="395281" cy="395281"/>
          </a:xfrm>
          <a:prstGeom prst="rect">
            <a:avLst/>
          </a:prstGeom>
        </p:spPr>
      </p:pic>
      <p:pic>
        <p:nvPicPr>
          <p:cNvPr id="21" name="Grafik 2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015933" y="3484902"/>
            <a:ext cx="393085" cy="395281"/>
          </a:xfrm>
          <a:prstGeom prst="rect">
            <a:avLst/>
          </a:prstGeom>
        </p:spPr>
      </p:pic>
      <p:pic>
        <p:nvPicPr>
          <p:cNvPr id="22" name="Grafik 2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1941004"/>
            <a:ext cx="393085" cy="395281"/>
          </a:xfrm>
          <a:prstGeom prst="rect">
            <a:avLst/>
          </a:prstGeom>
        </p:spPr>
      </p:pic>
      <p:pic>
        <p:nvPicPr>
          <p:cNvPr id="23" name="Grafik 2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015933" y="5365533"/>
            <a:ext cx="395281" cy="395281"/>
          </a:xfrm>
          <a:prstGeom prst="rect">
            <a:avLst/>
          </a:prstGeom>
        </p:spPr>
      </p:pic>
      <p:pic>
        <p:nvPicPr>
          <p:cNvPr id="25" name="Grafik 2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015933" y="4678143"/>
            <a:ext cx="406261" cy="406261"/>
          </a:xfrm>
          <a:prstGeom prst="rect">
            <a:avLst/>
          </a:prstGeom>
        </p:spPr>
      </p:pic>
      <p:pic>
        <p:nvPicPr>
          <p:cNvPr id="33" name="Grafik 3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2635506"/>
            <a:ext cx="393085" cy="395281"/>
          </a:xfrm>
          <a:prstGeom prst="rect">
            <a:avLst/>
          </a:prstGeom>
        </p:spPr>
      </p:pic>
      <p:sp>
        <p:nvSpPr>
          <p:cNvPr id="3" name="Footer Placeholder 2">
            <a:extLst>
              <a:ext uri="{FF2B5EF4-FFF2-40B4-BE49-F238E27FC236}">
                <a16:creationId xmlns:a16="http://schemas.microsoft.com/office/drawing/2014/main" id="{53B09DFC-E990-4674-ADDA-FCCF3862FC96}"/>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0CC6B4FA-0BC7-40C6-B5CF-8627DE2F735C}"/>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1AA0EDE9-457E-4B99-B749-32D1371FB96B}"/>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169631872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DC-DC converter</a:t>
            </a:r>
            <a:br>
              <a:rPr/>
            </a:br>
            <a:r>
              <a:t>General block diagram</a:t>
            </a:r>
          </a:p>
        </p:txBody>
      </p:sp>
      <p:pic>
        <p:nvPicPr>
          <p:cNvPr id="102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4984" y="1052737"/>
            <a:ext cx="6264696" cy="3604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ounded Rectangle 2"/>
          <p:cNvSpPr/>
          <p:nvPr/>
        </p:nvSpPr>
        <p:spPr bwMode="auto">
          <a:xfrm>
            <a:off x="1453260" y="4693776"/>
            <a:ext cx="8209604" cy="1687553"/>
          </a:xfrm>
          <a:prstGeom prst="roundRect">
            <a:avLst>
              <a:gd name="adj" fmla="val 7729"/>
            </a:avLst>
          </a:prstGeom>
          <a:solidFill>
            <a:schemeClr val="bg1">
              <a:lumMod val="95000"/>
            </a:schemeClr>
          </a:solidFill>
          <a:ln w="9525">
            <a:noFill/>
            <a:miter lim="800000"/>
            <a:headEnd/>
            <a:tailEnd/>
          </a:ln>
        </p:spPr>
        <p:txBody>
          <a:bodyPr wrap="square" lIns="72000" tIns="72000" rIns="72000" bIns="72000" rtlCol="0" anchor="ctr"/>
          <a:lstStyle/>
          <a:p>
            <a:pPr eaLnBrk="0" hangingPunct="0">
              <a:lnSpc>
                <a:spcPct val="150000"/>
              </a:lnSpc>
            </a:pPr>
            <a:r>
              <a:rPr lang="en-GB" sz="1200" dirty="0">
                <a:latin typeface="+mn-lt"/>
                <a:ea typeface="Verdana" pitchFamily="34" charset="0"/>
                <a:cs typeface="Verdana" pitchFamily="34" charset="0"/>
              </a:rPr>
              <a:t>Depending on the architecture, it is possible to find in the various solutions:</a:t>
            </a:r>
          </a:p>
          <a:p>
            <a:pPr marL="534988" indent="-285750" eaLnBrk="0" hangingPunct="0">
              <a:lnSpc>
                <a:spcPct val="150000"/>
              </a:lnSpc>
              <a:buClr>
                <a:srgbClr val="C00000"/>
              </a:buClr>
              <a:buFont typeface="Wingdings" panose="05000000000000000000" pitchFamily="2" charset="2"/>
              <a:buChar char="ü"/>
            </a:pPr>
            <a:r>
              <a:rPr lang="en-GB" sz="1200" dirty="0">
                <a:latin typeface="+mn-lt"/>
                <a:ea typeface="Verdana" pitchFamily="34" charset="0"/>
                <a:cs typeface="Verdana" pitchFamily="34" charset="0"/>
              </a:rPr>
              <a:t>Several phases to add-up the required power. </a:t>
            </a:r>
          </a:p>
          <a:p>
            <a:pPr marL="992188" lvl="1" indent="-285750" eaLnBrk="0" hangingPunct="0">
              <a:lnSpc>
                <a:spcPct val="150000"/>
              </a:lnSpc>
              <a:buClr>
                <a:srgbClr val="C00000"/>
              </a:buClr>
              <a:buFont typeface="Wingdings" panose="05000000000000000000" pitchFamily="2" charset="2"/>
              <a:buChar char="ü"/>
            </a:pPr>
            <a:r>
              <a:rPr lang="en-GB" sz="1200" dirty="0">
                <a:latin typeface="+mn-lt"/>
                <a:ea typeface="Verdana" pitchFamily="34" charset="0"/>
                <a:cs typeface="Verdana" pitchFamily="34" charset="0"/>
              </a:rPr>
              <a:t>Up to 6-8 in 3KW for 48v applications</a:t>
            </a:r>
          </a:p>
          <a:p>
            <a:pPr marL="534988" indent="-285750" eaLnBrk="0" hangingPunct="0">
              <a:lnSpc>
                <a:spcPct val="150000"/>
              </a:lnSpc>
              <a:buClr>
                <a:srgbClr val="C00000"/>
              </a:buClr>
              <a:buFont typeface="Wingdings" panose="05000000000000000000" pitchFamily="2" charset="2"/>
              <a:buChar char="ü"/>
            </a:pPr>
            <a:r>
              <a:rPr lang="en-GB" sz="1200" dirty="0">
                <a:latin typeface="+mn-lt"/>
                <a:ea typeface="Verdana" pitchFamily="34" charset="0"/>
                <a:cs typeface="Verdana" pitchFamily="34" charset="0"/>
              </a:rPr>
              <a:t>One </a:t>
            </a:r>
            <a:r>
              <a:rPr lang="en-GB" sz="1200" dirty="0" err="1">
                <a:latin typeface="+mn-lt"/>
                <a:ea typeface="Verdana" pitchFamily="34" charset="0"/>
                <a:cs typeface="Verdana" pitchFamily="34" charset="0"/>
              </a:rPr>
              <a:t>uC</a:t>
            </a:r>
            <a:r>
              <a:rPr lang="en-GB" sz="1200" dirty="0">
                <a:latin typeface="+mn-lt"/>
                <a:ea typeface="Verdana" pitchFamily="34" charset="0"/>
                <a:cs typeface="Verdana" pitchFamily="34" charset="0"/>
              </a:rPr>
              <a:t> (or DSP) or two </a:t>
            </a:r>
            <a:r>
              <a:rPr lang="en-GB" sz="1200" dirty="0" err="1">
                <a:latin typeface="+mn-lt"/>
                <a:ea typeface="Verdana" pitchFamily="34" charset="0"/>
                <a:cs typeface="Verdana" pitchFamily="34" charset="0"/>
              </a:rPr>
              <a:t>uCs</a:t>
            </a:r>
            <a:r>
              <a:rPr lang="en-GB" sz="1200" dirty="0">
                <a:latin typeface="+mn-lt"/>
                <a:ea typeface="Verdana" pitchFamily="34" charset="0"/>
                <a:cs typeface="Verdana" pitchFamily="34" charset="0"/>
              </a:rPr>
              <a:t> to control the systems</a:t>
            </a:r>
          </a:p>
          <a:p>
            <a:pPr marL="992188" lvl="1" indent="-285750" eaLnBrk="0" hangingPunct="0">
              <a:lnSpc>
                <a:spcPct val="150000"/>
              </a:lnSpc>
              <a:buClr>
                <a:srgbClr val="C00000"/>
              </a:buClr>
              <a:buFont typeface="Wingdings" panose="05000000000000000000" pitchFamily="2" charset="2"/>
              <a:buChar char="ü"/>
            </a:pPr>
            <a:r>
              <a:rPr lang="en-GB" sz="1200" dirty="0">
                <a:latin typeface="+mn-lt"/>
                <a:ea typeface="Verdana" pitchFamily="34" charset="0"/>
                <a:cs typeface="Verdana" pitchFamily="34" charset="0"/>
              </a:rPr>
              <a:t>1 </a:t>
            </a:r>
            <a:r>
              <a:rPr lang="en-GB" sz="1200" dirty="0" err="1">
                <a:latin typeface="+mn-lt"/>
                <a:ea typeface="Verdana" pitchFamily="34" charset="0"/>
                <a:cs typeface="Verdana" pitchFamily="34" charset="0"/>
              </a:rPr>
              <a:t>uC</a:t>
            </a:r>
            <a:r>
              <a:rPr lang="en-GB" sz="1200" dirty="0">
                <a:latin typeface="+mn-lt"/>
                <a:ea typeface="Verdana" pitchFamily="34" charset="0"/>
                <a:cs typeface="Verdana" pitchFamily="34" charset="0"/>
              </a:rPr>
              <a:t> for communication (AUTOSAR stack)</a:t>
            </a:r>
          </a:p>
          <a:p>
            <a:pPr marL="992188" lvl="1" indent="-285750" eaLnBrk="0" hangingPunct="0">
              <a:lnSpc>
                <a:spcPct val="150000"/>
              </a:lnSpc>
              <a:buClr>
                <a:srgbClr val="C00000"/>
              </a:buClr>
              <a:buFont typeface="Wingdings" panose="05000000000000000000" pitchFamily="2" charset="2"/>
              <a:buChar char="ü"/>
            </a:pPr>
            <a:r>
              <a:rPr lang="en-GB" sz="1200" dirty="0">
                <a:latin typeface="+mn-lt"/>
                <a:ea typeface="Verdana" pitchFamily="34" charset="0"/>
                <a:cs typeface="Verdana" pitchFamily="34" charset="0"/>
              </a:rPr>
              <a:t>1 </a:t>
            </a:r>
            <a:r>
              <a:rPr lang="en-GB" sz="1200" dirty="0" err="1">
                <a:latin typeface="+mn-lt"/>
                <a:ea typeface="Verdana" pitchFamily="34" charset="0"/>
                <a:cs typeface="Verdana" pitchFamily="34" charset="0"/>
              </a:rPr>
              <a:t>uC</a:t>
            </a:r>
            <a:r>
              <a:rPr lang="en-GB" sz="1200" dirty="0">
                <a:latin typeface="+mn-lt"/>
                <a:ea typeface="Verdana" pitchFamily="34" charset="0"/>
                <a:cs typeface="Verdana" pitchFamily="34" charset="0"/>
              </a:rPr>
              <a:t> dedicated for the control loop avoiding OS interruptions </a:t>
            </a:r>
          </a:p>
        </p:txBody>
      </p:sp>
      <p:sp>
        <p:nvSpPr>
          <p:cNvPr id="4" name="Rectangle 3"/>
          <p:cNvSpPr/>
          <p:nvPr/>
        </p:nvSpPr>
        <p:spPr bwMode="auto">
          <a:xfrm>
            <a:off x="2102638" y="2348152"/>
            <a:ext cx="2281715" cy="1178313"/>
          </a:xfrm>
          <a:prstGeom prst="rect">
            <a:avLst/>
          </a:prstGeom>
          <a:noFill/>
          <a:ln w="9525">
            <a:solidFill>
              <a:srgbClr val="FF0000"/>
            </a:solidFill>
            <a:prstDash val="dash"/>
            <a:miter lim="800000"/>
            <a:headEnd/>
            <a:tailEnd/>
          </a:ln>
        </p:spPr>
        <p:txBody>
          <a:bodyPr wrap="square" lIns="72000" tIns="72000" rIns="72000" bIns="72000" rtlCol="0" anchor="ctr"/>
          <a:lstStyle/>
          <a:p>
            <a:pPr algn="ctr" eaLnBrk="0" hangingPunct="0"/>
            <a:endParaRPr lang="en-GB" sz="1600" dirty="0">
              <a:latin typeface="+mn-lt"/>
              <a:ea typeface="Verdana" pitchFamily="34" charset="0"/>
              <a:cs typeface="Verdana" pitchFamily="34" charset="0"/>
            </a:endParaRPr>
          </a:p>
        </p:txBody>
      </p:sp>
      <p:sp>
        <p:nvSpPr>
          <p:cNvPr id="5" name="Footer Placeholder 4">
            <a:extLst>
              <a:ext uri="{FF2B5EF4-FFF2-40B4-BE49-F238E27FC236}">
                <a16:creationId xmlns:a16="http://schemas.microsoft.com/office/drawing/2014/main" id="{14C55249-BBF9-4055-9336-41BF657F9984}"/>
              </a:ext>
            </a:extLst>
          </p:cNvPr>
          <p:cNvSpPr>
            <a:spLocks noGrp="1"/>
          </p:cNvSpPr>
          <p:nvPr>
            <p:ph type="ftr" sz="quarter" idx="11"/>
          </p:nvPr>
        </p:nvSpPr>
        <p:spPr/>
        <p:txBody>
          <a:bodyPr/>
          <a:lstStyle/>
          <a:p>
            <a:r>
              <a:rPr lang="en-US"/>
              <a:t> </a:t>
            </a:r>
          </a:p>
        </p:txBody>
      </p:sp>
      <p:sp>
        <p:nvSpPr>
          <p:cNvPr id="6" name="Date Placeholder 5">
            <a:extLst>
              <a:ext uri="{FF2B5EF4-FFF2-40B4-BE49-F238E27FC236}">
                <a16:creationId xmlns:a16="http://schemas.microsoft.com/office/drawing/2014/main" id="{260DE8EE-7AB6-451F-A40D-87400375F1FA}"/>
              </a:ext>
            </a:extLst>
          </p:cNvPr>
          <p:cNvSpPr>
            <a:spLocks noGrp="1"/>
          </p:cNvSpPr>
          <p:nvPr>
            <p:ph type="dt" sz="half" idx="10"/>
          </p:nvPr>
        </p:nvSpPr>
        <p:spPr/>
        <p:txBody>
          <a:bodyPr/>
          <a:lstStyle/>
          <a:p>
            <a:r>
              <a:rPr lang="en-US"/>
              <a:t> </a:t>
            </a:r>
            <a:endParaRPr lang="en-US" b="1"/>
          </a:p>
        </p:txBody>
      </p:sp>
      <p:sp>
        <p:nvSpPr>
          <p:cNvPr id="7" name="Slide Number Placeholder 6">
            <a:extLst>
              <a:ext uri="{FF2B5EF4-FFF2-40B4-BE49-F238E27FC236}">
                <a16:creationId xmlns:a16="http://schemas.microsoft.com/office/drawing/2014/main" id="{3411B0D8-7AB1-4C69-8F45-04F38EB93984}"/>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283972245"/>
      </p:ext>
    </p:extLst>
  </p:cSld>
  <p:clrMapOvr>
    <a:masterClrMapping/>
  </p:clrMapOvr>
  <p:transition spd="slow"/>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t>48V/12V DC/DC Converter</a:t>
            </a:r>
            <a:br>
              <a:rPr/>
            </a:br>
            <a:r>
              <a:t>8-phases version</a:t>
            </a:r>
            <a:endParaRPr lang="en-GB" dirty="0"/>
          </a:p>
        </p:txBody>
      </p:sp>
      <p:sp>
        <p:nvSpPr>
          <p:cNvPr id="107" name="Rectangle 106"/>
          <p:cNvSpPr/>
          <p:nvPr/>
        </p:nvSpPr>
        <p:spPr>
          <a:xfrm>
            <a:off x="5345331" y="6235015"/>
            <a:ext cx="227616" cy="10738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eaLnBrk="0" hangingPunct="0">
              <a:buClr>
                <a:srgbClr val="E30034"/>
              </a:buClr>
            </a:pPr>
            <a:endParaRPr lang="en-GB" sz="1600" dirty="0" err="1">
              <a:solidFill>
                <a:srgbClr val="FFFFFF"/>
              </a:solidFill>
            </a:endParaRPr>
          </a:p>
        </p:txBody>
      </p:sp>
      <p:graphicFrame>
        <p:nvGraphicFramePr>
          <p:cNvPr id="728" name="Object 727"/>
          <p:cNvGraphicFramePr>
            <a:graphicFrameLocks noChangeAspect="1"/>
          </p:cNvGraphicFramePr>
          <p:nvPr>
            <p:extLst/>
          </p:nvPr>
        </p:nvGraphicFramePr>
        <p:xfrm>
          <a:off x="1219200" y="1312863"/>
          <a:ext cx="8375650" cy="4730750"/>
        </p:xfrm>
        <a:graphic>
          <a:graphicData uri="http://schemas.openxmlformats.org/presentationml/2006/ole">
            <mc:AlternateContent xmlns:mc="http://schemas.openxmlformats.org/markup-compatibility/2006">
              <mc:Choice xmlns:v="urn:schemas-microsoft-com:vml" Requires="v">
                <p:oleObj spid="_x0000_s9226" name="Visio" r:id="rId4" imgW="9667788" imgH="5229157" progId="Visio.Drawing.11">
                  <p:embed/>
                </p:oleObj>
              </mc:Choice>
              <mc:Fallback>
                <p:oleObj name="Visio" r:id="rId4" imgW="9667788" imgH="5229157" progId="Visio.Drawing.11">
                  <p:embed/>
                  <p:pic>
                    <p:nvPicPr>
                      <p:cNvPr id="728" name="Object 727"/>
                      <p:cNvPicPr/>
                      <p:nvPr/>
                    </p:nvPicPr>
                    <p:blipFill>
                      <a:blip r:embed="rId5"/>
                      <a:stretch>
                        <a:fillRect/>
                      </a:stretch>
                    </p:blipFill>
                    <p:spPr>
                      <a:xfrm>
                        <a:off x="1219200" y="1312863"/>
                        <a:ext cx="8375650" cy="4730750"/>
                      </a:xfrm>
                      <a:prstGeom prst="rect">
                        <a:avLst/>
                      </a:prstGeom>
                    </p:spPr>
                  </p:pic>
                </p:oleObj>
              </mc:Fallback>
            </mc:AlternateContent>
          </a:graphicData>
        </a:graphic>
      </p:graphicFrame>
      <p:sp>
        <p:nvSpPr>
          <p:cNvPr id="3" name="Footer Placeholder 2">
            <a:extLst>
              <a:ext uri="{FF2B5EF4-FFF2-40B4-BE49-F238E27FC236}">
                <a16:creationId xmlns:a16="http://schemas.microsoft.com/office/drawing/2014/main" id="{27D6E0F7-EF1A-44D8-823B-8F9E56BF31E5}"/>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AAB6C095-2F24-4D5F-BFB1-86C2705D2EE4}"/>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E0429F3C-3B79-4726-AB2E-836B213C91CA}"/>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542864316"/>
      </p:ext>
    </p:extLst>
  </p:cSld>
  <p:clrMapOvr>
    <a:masterClrMapping/>
  </p:clrMapOvr>
  <p:transition spd="slow"/>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Inhaltsplatzhalter 11"/>
          <p:cNvSpPr txBox="1">
            <a:spLocks/>
          </p:cNvSpPr>
          <p:nvPr/>
        </p:nvSpPr>
        <p:spPr>
          <a:xfrm>
            <a:off x="1021905" y="1088740"/>
            <a:ext cx="5253301" cy="5220580"/>
          </a:xfrm>
          <a:prstGeom prst="roundRect">
            <a:avLst>
              <a:gd name="adj" fmla="val 2000"/>
            </a:avLst>
          </a:prstGeom>
          <a:solidFill>
            <a:srgbClr val="C8D8E6"/>
          </a:solidFill>
          <a:effectLst/>
        </p:spPr>
        <p:txBody>
          <a:bodyPr lIns="90000" tIns="46800" rIns="90000" bIns="46800"/>
          <a:lstStyle/>
          <a:p>
            <a:pPr marL="270000" indent="-270000" fontAlgn="auto">
              <a:spcBef>
                <a:spcPts val="0"/>
              </a:spcBef>
              <a:spcAft>
                <a:spcPts val="1200"/>
              </a:spcAft>
              <a:buClr>
                <a:srgbClr val="B70D28"/>
              </a:buClr>
              <a:defRPr/>
            </a:pPr>
            <a:endParaRPr lang="en-GB" sz="1400" kern="0" dirty="0">
              <a:solidFill>
                <a:sysClr val="windowText" lastClr="000000"/>
              </a:solidFill>
              <a:latin typeface="Verdana" pitchFamily="34" charset="0"/>
              <a:cs typeface="Arial" charset="0"/>
            </a:endParaRPr>
          </a:p>
        </p:txBody>
      </p:sp>
      <p:sp>
        <p:nvSpPr>
          <p:cNvPr id="7" name="Title 6"/>
          <p:cNvSpPr>
            <a:spLocks noGrp="1"/>
          </p:cNvSpPr>
          <p:nvPr>
            <p:ph type="title" hasCustomPrompt="1"/>
          </p:nvPr>
        </p:nvSpPr>
        <p:spPr/>
        <p:txBody>
          <a:bodyPr/>
          <a:lstStyle/>
          <a:p>
            <a:r>
              <a:t>1.5kW DC/DC Converter </a:t>
            </a:r>
            <a:br>
              <a:rPr/>
            </a:br>
            <a:r>
              <a:t>4 phases demo-board</a:t>
            </a:r>
          </a:p>
        </p:txBody>
      </p:sp>
      <p:sp>
        <p:nvSpPr>
          <p:cNvPr id="8" name="Content Placeholder 7"/>
          <p:cNvSpPr>
            <a:spLocks noGrp="1"/>
          </p:cNvSpPr>
          <p:nvPr/>
        </p:nvSpPr>
        <p:spPr>
          <a:xfrm>
            <a:off x="1165224" y="1268414"/>
            <a:ext cx="5113264" cy="5113337"/>
          </a:xfrm>
          <a:prstGeom prst="rect">
            <a:avLst/>
          </a:prstGeom>
        </p:spPr>
        <p:txBody>
          <a:bodyPr>
            <a:normAutofit fontScale="92500"/>
          </a:bodyPr>
          <a:lstStyle>
            <a:lvl1pPr marL="288000" indent="-288000" algn="l" rtl="0" eaLnBrk="1" fontAlgn="base" hangingPunct="1">
              <a:spcBef>
                <a:spcPts val="0"/>
              </a:spcBef>
              <a:spcAft>
                <a:spcPts val="1200"/>
              </a:spcAft>
              <a:buClr>
                <a:schemeClr val="accent1"/>
              </a:buClr>
              <a:buSzPct val="100000"/>
              <a:buFont typeface="Arial" panose="020B0604020202020204" pitchFamily="34" charset="0"/>
              <a:buChar char="›"/>
              <a:defRPr sz="2000" baseline="0">
                <a:solidFill>
                  <a:schemeClr val="tx1"/>
                </a:solidFill>
                <a:latin typeface="Verdana" pitchFamily="34" charset="0"/>
                <a:ea typeface="+mn-ea"/>
                <a:cs typeface="+mn-cs"/>
              </a:defRPr>
            </a:lvl1pPr>
            <a:lvl2pPr marL="576000" indent="-288000" algn="l" rtl="0" eaLnBrk="1" fontAlgn="base" hangingPunct="1">
              <a:spcBef>
                <a:spcPts val="0"/>
              </a:spcBef>
              <a:spcAft>
                <a:spcPts val="900"/>
              </a:spcAft>
              <a:buClr>
                <a:schemeClr val="accent1"/>
              </a:buClr>
              <a:buSzPct val="100000"/>
              <a:buFont typeface="Verdana" panose="020B0604030504040204" pitchFamily="34" charset="0"/>
              <a:buChar char="–"/>
              <a:defRPr sz="2000">
                <a:solidFill>
                  <a:schemeClr val="tx1"/>
                </a:solidFill>
                <a:latin typeface="Verdana" pitchFamily="34" charset="0"/>
              </a:defRPr>
            </a:lvl2pPr>
            <a:lvl3pPr marL="864000" indent="-288000" algn="l" rtl="0" eaLnBrk="1" fontAlgn="base" hangingPunct="1">
              <a:spcBef>
                <a:spcPts val="0"/>
              </a:spcBef>
              <a:spcAft>
                <a:spcPts val="600"/>
              </a:spcAft>
              <a:buClr>
                <a:schemeClr val="accent1"/>
              </a:buClr>
              <a:buSzPct val="100000"/>
              <a:buFont typeface="Verdana" pitchFamily="34" charset="0"/>
              <a:buChar char="–"/>
              <a:defRPr sz="1800" baseline="0">
                <a:solidFill>
                  <a:schemeClr val="tx1"/>
                </a:solidFill>
                <a:latin typeface="Verdana" pitchFamily="34" charset="0"/>
              </a:defRPr>
            </a:lvl3pPr>
            <a:lvl4pPr marL="1080000" indent="-216000" algn="l" rtl="0" eaLnBrk="1" fontAlgn="base" hangingPunct="1">
              <a:spcBef>
                <a:spcPts val="0"/>
              </a:spcBef>
              <a:spcAft>
                <a:spcPts val="300"/>
              </a:spcAft>
              <a:buClr>
                <a:schemeClr val="accent1"/>
              </a:buClr>
              <a:buSzPct val="100000"/>
              <a:buFont typeface="Verdana" panose="020B0604030504040204" pitchFamily="34" charset="0"/>
              <a:buChar char="–"/>
              <a:defRPr sz="1600" baseline="0">
                <a:solidFill>
                  <a:schemeClr val="tx1"/>
                </a:solidFill>
                <a:latin typeface="Verdana" pitchFamily="34" charset="0"/>
              </a:defRPr>
            </a:lvl4pPr>
            <a:lvl5pPr marL="1296000" indent="-216000" algn="l" rtl="0" eaLnBrk="1" fontAlgn="base" hangingPunct="1">
              <a:spcBef>
                <a:spcPts val="0"/>
              </a:spcBef>
              <a:spcAft>
                <a:spcPts val="300"/>
              </a:spcAft>
              <a:buClr>
                <a:schemeClr val="accent1"/>
              </a:buClr>
              <a:buSzPct val="100000"/>
              <a:buFont typeface="Verdana" panose="020B0604030504040204" pitchFamily="34" charset="0"/>
              <a:buChar char="–"/>
              <a:defRPr sz="1400" baseline="0">
                <a:solidFill>
                  <a:schemeClr val="tx1"/>
                </a:solidFill>
                <a:latin typeface="Verdana" pitchFamily="34" charset="0"/>
              </a:defRPr>
            </a:lvl5pPr>
            <a:lvl6pPr marL="1296000" indent="-216000" algn="l" rtl="0" eaLnBrk="1" fontAlgn="base" hangingPunct="1">
              <a:spcBef>
                <a:spcPts val="0"/>
              </a:spcBef>
              <a:spcAft>
                <a:spcPts val="300"/>
              </a:spcAft>
              <a:buClr>
                <a:schemeClr val="accent1"/>
              </a:buClr>
              <a:buFont typeface="Verdana" pitchFamily="34" charset="0"/>
              <a:buNone/>
              <a:defRPr sz="1400" baseline="0">
                <a:solidFill>
                  <a:schemeClr val="tx1"/>
                </a:solidFill>
                <a:latin typeface="Verdana" pitchFamily="34" charset="0"/>
              </a:defRPr>
            </a:lvl6pPr>
            <a:lvl7pPr marL="2514600" indent="-228600" algn="l" rtl="0" eaLnBrk="1" fontAlgn="base" hangingPunct="1">
              <a:spcBef>
                <a:spcPct val="25000"/>
              </a:spcBef>
              <a:spcAft>
                <a:spcPct val="0"/>
              </a:spcAft>
              <a:buClr>
                <a:schemeClr val="tx1"/>
              </a:buClr>
              <a:buChar char="–"/>
              <a:defRPr sz="2000">
                <a:solidFill>
                  <a:srgbClr val="666666"/>
                </a:solidFill>
                <a:latin typeface="+mn-lt"/>
              </a:defRPr>
            </a:lvl7pPr>
            <a:lvl8pPr marL="2971800" indent="-228600" algn="l" rtl="0" eaLnBrk="1" fontAlgn="base" hangingPunct="1">
              <a:spcBef>
                <a:spcPct val="25000"/>
              </a:spcBef>
              <a:spcAft>
                <a:spcPct val="0"/>
              </a:spcAft>
              <a:buClr>
                <a:schemeClr val="tx1"/>
              </a:buClr>
              <a:buChar char="–"/>
              <a:defRPr sz="2000">
                <a:solidFill>
                  <a:srgbClr val="666666"/>
                </a:solidFill>
                <a:latin typeface="+mn-lt"/>
              </a:defRPr>
            </a:lvl8pPr>
            <a:lvl9pPr marL="3429000" indent="-228600" algn="l" rtl="0" eaLnBrk="1" fontAlgn="base" hangingPunct="1">
              <a:spcBef>
                <a:spcPct val="25000"/>
              </a:spcBef>
              <a:spcAft>
                <a:spcPct val="0"/>
              </a:spcAft>
              <a:buClr>
                <a:schemeClr val="tx1"/>
              </a:buClr>
              <a:buChar char="–"/>
              <a:defRPr sz="2000">
                <a:solidFill>
                  <a:srgbClr val="666666"/>
                </a:solidFill>
                <a:latin typeface="+mn-lt"/>
              </a:defRPr>
            </a:lvl9pPr>
          </a:lstStyle>
          <a:p>
            <a:pPr marL="270000" indent="-270000" fontAlgn="auto">
              <a:buClr>
                <a:srgbClr val="B70D28"/>
              </a:buClr>
              <a:buSzTx/>
              <a:buNone/>
              <a:defRPr/>
            </a:pPr>
            <a:r>
              <a:rPr lang="en-GB" sz="1800" dirty="0">
                <a:solidFill>
                  <a:sysClr val="windowText" lastClr="000000"/>
                </a:solidFill>
                <a:cs typeface="Arial" charset="0"/>
              </a:rPr>
              <a:t>General Features</a:t>
            </a:r>
          </a:p>
          <a:p>
            <a:pPr marL="270000" indent="-270000" fontAlgn="auto">
              <a:buClr>
                <a:srgbClr val="B70D28"/>
              </a:buClr>
              <a:buSzTx/>
              <a:buFont typeface="Wingdings" pitchFamily="2" charset="2"/>
              <a:buChar char="n"/>
              <a:defRPr/>
            </a:pPr>
            <a:r>
              <a:rPr lang="en-GB" sz="1600" dirty="0">
                <a:solidFill>
                  <a:sysClr val="windowText" lastClr="000000"/>
                </a:solidFill>
                <a:cs typeface="Arial" charset="0"/>
              </a:rPr>
              <a:t>Bi-directional operation: BUCK &amp; BOOST</a:t>
            </a:r>
          </a:p>
          <a:p>
            <a:pPr marL="270000" indent="-270000" fontAlgn="auto">
              <a:buClr>
                <a:srgbClr val="B70D28"/>
              </a:buClr>
              <a:buSzTx/>
              <a:buFont typeface="Wingdings" pitchFamily="2" charset="2"/>
              <a:buChar char="n"/>
              <a:defRPr/>
            </a:pPr>
            <a:r>
              <a:rPr lang="en-GB" sz="1600" dirty="0">
                <a:solidFill>
                  <a:sysClr val="windowText" lastClr="000000"/>
                </a:solidFill>
                <a:cs typeface="Arial" charset="0"/>
              </a:rPr>
              <a:t>No galvanic isolation</a:t>
            </a:r>
          </a:p>
          <a:p>
            <a:pPr marL="270000" indent="-270000" fontAlgn="auto">
              <a:buClr>
                <a:srgbClr val="B70D28"/>
              </a:buClr>
              <a:buSzTx/>
              <a:buFont typeface="Wingdings" pitchFamily="2" charset="2"/>
              <a:buChar char="n"/>
              <a:defRPr/>
            </a:pPr>
            <a:r>
              <a:rPr lang="en-GB" sz="1600" dirty="0">
                <a:solidFill>
                  <a:sysClr val="windowText" lastClr="000000"/>
                </a:solidFill>
                <a:cs typeface="Arial" charset="0"/>
              </a:rPr>
              <a:t>Power rating: </a:t>
            </a:r>
          </a:p>
          <a:p>
            <a:pPr marL="727200" lvl="1" indent="-270000" fontAlgn="auto">
              <a:spcAft>
                <a:spcPts val="1200"/>
              </a:spcAft>
              <a:buClr>
                <a:srgbClr val="B70D28"/>
              </a:buClr>
              <a:buSzTx/>
              <a:buFont typeface="Wingdings" pitchFamily="2" charset="2"/>
              <a:buChar char="n"/>
              <a:defRPr/>
            </a:pPr>
            <a:r>
              <a:rPr lang="en-GB" sz="1400" dirty="0">
                <a:solidFill>
                  <a:sysClr val="windowText" lastClr="000000"/>
                </a:solidFill>
                <a:ea typeface="+mn-ea"/>
                <a:cs typeface="Arial" charset="0"/>
              </a:rPr>
              <a:t>Power board: 1.5kW</a:t>
            </a:r>
          </a:p>
          <a:p>
            <a:pPr marL="727200" lvl="1" indent="-270000" fontAlgn="auto">
              <a:spcAft>
                <a:spcPts val="1200"/>
              </a:spcAft>
              <a:buClr>
                <a:srgbClr val="B70D28"/>
              </a:buClr>
              <a:buSzTx/>
              <a:buFont typeface="Wingdings" pitchFamily="2" charset="2"/>
              <a:buChar char="n"/>
              <a:defRPr/>
            </a:pPr>
            <a:r>
              <a:rPr lang="en-GB" sz="1400" dirty="0">
                <a:solidFill>
                  <a:sysClr val="windowText" lastClr="000000"/>
                </a:solidFill>
                <a:ea typeface="+mn-ea"/>
                <a:cs typeface="Arial" charset="0"/>
              </a:rPr>
              <a:t>AURIX board can control up to 2x 1.5kW board</a:t>
            </a:r>
          </a:p>
          <a:p>
            <a:pPr marL="270000" indent="-270000" fontAlgn="auto">
              <a:buClr>
                <a:srgbClr val="B70D28"/>
              </a:buClr>
              <a:buSzTx/>
              <a:buFont typeface="Wingdings" pitchFamily="2" charset="2"/>
              <a:buChar char="n"/>
              <a:defRPr/>
            </a:pPr>
            <a:r>
              <a:rPr lang="en-GB" sz="1600" dirty="0">
                <a:solidFill>
                  <a:sysClr val="windowText" lastClr="000000"/>
                </a:solidFill>
                <a:cs typeface="Arial" charset="0"/>
              </a:rPr>
              <a:t>Input: </a:t>
            </a:r>
            <a:r>
              <a:rPr lang="en-GB" sz="1600" i="1" dirty="0">
                <a:solidFill>
                  <a:sysClr val="windowText" lastClr="000000"/>
                </a:solidFill>
                <a:cs typeface="Arial" charset="0"/>
              </a:rPr>
              <a:t>36V…52V  (24V…54V ext.)</a:t>
            </a:r>
          </a:p>
          <a:p>
            <a:pPr marL="270000" indent="-270000" fontAlgn="auto">
              <a:buClr>
                <a:srgbClr val="B70D28"/>
              </a:buClr>
              <a:buSzTx/>
              <a:buFont typeface="Wingdings" pitchFamily="2" charset="2"/>
              <a:buChar char="n"/>
              <a:defRPr/>
            </a:pPr>
            <a:r>
              <a:rPr lang="en-GB" sz="1600" dirty="0">
                <a:solidFill>
                  <a:sysClr val="windowText" lastClr="000000"/>
                </a:solidFill>
                <a:cs typeface="Arial" charset="0"/>
              </a:rPr>
              <a:t>Output: </a:t>
            </a:r>
            <a:r>
              <a:rPr lang="en-GB" sz="1600" i="1" dirty="0">
                <a:solidFill>
                  <a:sysClr val="windowText" lastClr="000000"/>
                </a:solidFill>
                <a:cs typeface="Arial" charset="0"/>
              </a:rPr>
              <a:t>8V…16V (ext. possible)</a:t>
            </a:r>
          </a:p>
          <a:p>
            <a:pPr marL="270000" indent="-270000" fontAlgn="auto">
              <a:buClr>
                <a:srgbClr val="B70D28"/>
              </a:buClr>
              <a:buSzTx/>
              <a:buFont typeface="Wingdings" pitchFamily="2" charset="2"/>
              <a:buChar char="n"/>
              <a:defRPr/>
            </a:pPr>
            <a:r>
              <a:rPr lang="en-GB" sz="1600" dirty="0">
                <a:solidFill>
                  <a:sysClr val="windowText" lastClr="000000"/>
                </a:solidFill>
                <a:cs typeface="Arial" charset="0"/>
              </a:rPr>
              <a:t>Efficiency </a:t>
            </a:r>
            <a:r>
              <a:rPr lang="en-GB" sz="1600" i="1" dirty="0">
                <a:solidFill>
                  <a:sysClr val="windowText" lastClr="000000"/>
                </a:solidFill>
                <a:cs typeface="Arial" charset="0"/>
              </a:rPr>
              <a:t>&gt;95%</a:t>
            </a:r>
          </a:p>
          <a:p>
            <a:pPr marL="270000" indent="-270000" fontAlgn="auto">
              <a:buClr>
                <a:srgbClr val="B70D28"/>
              </a:buClr>
              <a:buSzTx/>
              <a:buFont typeface="Wingdings" pitchFamily="2" charset="2"/>
              <a:buChar char="n"/>
              <a:defRPr/>
            </a:pPr>
            <a:r>
              <a:rPr lang="en-GB" sz="1600" dirty="0">
                <a:solidFill>
                  <a:sysClr val="windowText" lastClr="000000"/>
                </a:solidFill>
                <a:cs typeface="Arial" charset="0"/>
              </a:rPr>
              <a:t>Passive air cooling</a:t>
            </a:r>
          </a:p>
          <a:p>
            <a:pPr marL="270000" indent="-270000" fontAlgn="auto">
              <a:buClr>
                <a:srgbClr val="B70D28"/>
              </a:buClr>
              <a:buSzTx/>
              <a:buFont typeface="Wingdings" pitchFamily="2" charset="2"/>
              <a:buChar char="n"/>
              <a:defRPr/>
            </a:pPr>
            <a:r>
              <a:rPr lang="en-GB" sz="1600" dirty="0">
                <a:solidFill>
                  <a:sysClr val="windowText" lastClr="000000"/>
                </a:solidFill>
                <a:cs typeface="Arial" charset="0"/>
              </a:rPr>
              <a:t>Protection: </a:t>
            </a:r>
          </a:p>
          <a:p>
            <a:pPr marL="727200" lvl="1" indent="-270000" fontAlgn="auto">
              <a:spcAft>
                <a:spcPts val="0"/>
              </a:spcAft>
              <a:buClr>
                <a:srgbClr val="B70D28"/>
              </a:buClr>
              <a:buSzTx/>
              <a:buFont typeface="Wingdings" pitchFamily="2" charset="2"/>
              <a:buChar char="n"/>
              <a:defRPr/>
            </a:pPr>
            <a:r>
              <a:rPr lang="en-GB" sz="1400" dirty="0">
                <a:solidFill>
                  <a:sysClr val="windowText" lastClr="000000"/>
                </a:solidFill>
                <a:ea typeface="+mn-ea"/>
                <a:cs typeface="Arial" charset="0"/>
              </a:rPr>
              <a:t>overload </a:t>
            </a:r>
          </a:p>
          <a:p>
            <a:pPr marL="727200" lvl="1" indent="-270000" fontAlgn="auto">
              <a:spcAft>
                <a:spcPts val="0"/>
              </a:spcAft>
              <a:buClr>
                <a:srgbClr val="B70D28"/>
              </a:buClr>
              <a:buSzTx/>
              <a:buFont typeface="Wingdings" pitchFamily="2" charset="2"/>
              <a:buChar char="n"/>
              <a:defRPr/>
            </a:pPr>
            <a:r>
              <a:rPr lang="en-GB" sz="1400" dirty="0">
                <a:solidFill>
                  <a:sysClr val="windowText" lastClr="000000"/>
                </a:solidFill>
                <a:ea typeface="+mn-ea"/>
                <a:cs typeface="Arial" charset="0"/>
              </a:rPr>
              <a:t>reverse battery 12V </a:t>
            </a:r>
          </a:p>
          <a:p>
            <a:pPr marL="727200" lvl="1" indent="-270000" fontAlgn="auto">
              <a:spcAft>
                <a:spcPts val="0"/>
              </a:spcAft>
              <a:buClr>
                <a:srgbClr val="B70D28"/>
              </a:buClr>
              <a:buSzTx/>
              <a:buFont typeface="Wingdings" pitchFamily="2" charset="2"/>
              <a:buChar char="n"/>
              <a:defRPr/>
            </a:pPr>
            <a:r>
              <a:rPr lang="en-GB" sz="1400" dirty="0">
                <a:solidFill>
                  <a:sysClr val="windowText" lastClr="000000"/>
                </a:solidFill>
                <a:ea typeface="+mn-ea"/>
                <a:cs typeface="Arial" charset="0"/>
              </a:rPr>
              <a:t>short circuits internal and external </a:t>
            </a:r>
          </a:p>
          <a:p>
            <a:pPr marL="727200" lvl="1" indent="-270000" fontAlgn="auto">
              <a:spcAft>
                <a:spcPts val="0"/>
              </a:spcAft>
              <a:buClr>
                <a:srgbClr val="B70D28"/>
              </a:buClr>
              <a:buSzTx/>
              <a:buFont typeface="Wingdings" pitchFamily="2" charset="2"/>
              <a:buChar char="n"/>
              <a:defRPr/>
            </a:pPr>
            <a:r>
              <a:rPr lang="en-GB" sz="1400" dirty="0">
                <a:solidFill>
                  <a:sysClr val="windowText" lastClr="000000"/>
                </a:solidFill>
                <a:ea typeface="+mn-ea"/>
                <a:cs typeface="Arial" charset="0"/>
              </a:rPr>
              <a:t>voltage de-rating</a:t>
            </a:r>
          </a:p>
          <a:p>
            <a:endParaRPr lang="en-GB" dirty="0"/>
          </a:p>
        </p:txBody>
      </p:sp>
      <p:pic>
        <p:nvPicPr>
          <p:cNvPr id="10" name="Content Placeholder 9"/>
          <p:cNvPicPr>
            <a:picLocks noGrp="1"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a:off x="5486850" y="1989290"/>
            <a:ext cx="5184576" cy="3311466"/>
          </a:xfrm>
          <a:prstGeom prst="rect">
            <a:avLst/>
          </a:prstGeom>
        </p:spPr>
      </p:pic>
      <p:sp>
        <p:nvSpPr>
          <p:cNvPr id="9" name="Textfeld 11"/>
          <p:cNvSpPr txBox="1"/>
          <p:nvPr/>
        </p:nvSpPr>
        <p:spPr bwMode="auto">
          <a:xfrm>
            <a:off x="5990456" y="1052734"/>
            <a:ext cx="1080120" cy="1269578"/>
          </a:xfrm>
          <a:prstGeom prst="rect">
            <a:avLst/>
          </a:prstGeom>
          <a:solidFill>
            <a:schemeClr val="accent2"/>
          </a:solidFill>
          <a:ln w="9525">
            <a:noFill/>
            <a:miter lim="800000"/>
            <a:headEnd/>
            <a:tailEnd/>
          </a:ln>
          <a:effectLst/>
        </p:spPr>
        <p:txBody>
          <a:bodyPr wrap="square" lIns="0" tIns="0" rIns="0" bIns="0" anchor="ctr">
            <a:spAutoFit/>
          </a:bodyPr>
          <a:lstStyle/>
          <a:p>
            <a:pPr marL="216000" indent="-216000" eaLnBrk="0" fontAlgn="auto" hangingPunct="0">
              <a:spcBef>
                <a:spcPts val="0"/>
              </a:spcBef>
              <a:spcAft>
                <a:spcPts val="300"/>
              </a:spcAft>
              <a:buClr>
                <a:srgbClr val="B70D28"/>
              </a:buClr>
              <a:defRPr/>
            </a:pPr>
            <a:r>
              <a:rPr lang="en-GB" sz="1600" b="1" kern="0" dirty="0">
                <a:solidFill>
                  <a:schemeClr val="bg1"/>
                </a:solidFill>
                <a:latin typeface="Verdana" pitchFamily="34" charset="0"/>
                <a:ea typeface="Verdana" pitchFamily="34" charset="0"/>
              </a:rPr>
              <a:t>Scalable 1.5kW</a:t>
            </a:r>
          </a:p>
          <a:p>
            <a:pPr marL="216000" indent="-216000" eaLnBrk="0" fontAlgn="auto" hangingPunct="0">
              <a:spcBef>
                <a:spcPts val="0"/>
              </a:spcBef>
              <a:spcAft>
                <a:spcPts val="300"/>
              </a:spcAft>
              <a:buClr>
                <a:srgbClr val="B70D28"/>
              </a:buClr>
              <a:defRPr/>
            </a:pPr>
            <a:r>
              <a:rPr lang="en-GB" sz="1600" b="1" kern="0" dirty="0">
                <a:solidFill>
                  <a:schemeClr val="bg1"/>
                </a:solidFill>
                <a:latin typeface="Verdana" pitchFamily="34" charset="0"/>
                <a:ea typeface="Verdana" pitchFamily="34" charset="0"/>
              </a:rPr>
              <a:t> 4-Phase DC/DC Board</a:t>
            </a:r>
          </a:p>
        </p:txBody>
      </p:sp>
      <p:sp>
        <p:nvSpPr>
          <p:cNvPr id="11" name="TextBox 10"/>
          <p:cNvSpPr txBox="1"/>
          <p:nvPr/>
        </p:nvSpPr>
        <p:spPr bwMode="auto">
          <a:xfrm>
            <a:off x="8579106" y="1916833"/>
            <a:ext cx="936104" cy="1384995"/>
          </a:xfrm>
          <a:prstGeom prst="rect">
            <a:avLst/>
          </a:prstGeom>
          <a:solidFill>
            <a:schemeClr val="accent2"/>
          </a:solidFill>
          <a:ln w="9525">
            <a:noFill/>
            <a:miter lim="800000"/>
            <a:headEnd/>
            <a:tailEnd/>
          </a:ln>
          <a:effectLst/>
        </p:spPr>
        <p:txBody>
          <a:bodyPr wrap="square" lIns="0" tIns="0" rIns="0" bIns="0" anchor="ctr">
            <a:spAutoFit/>
          </a:bodyPr>
          <a:lstStyle>
            <a:defPPr>
              <a:defRPr lang="en-US"/>
            </a:defPPr>
            <a:lvl1pPr marL="216000" indent="-216000" eaLnBrk="0" fontAlgn="auto" hangingPunct="0">
              <a:spcBef>
                <a:spcPts val="0"/>
              </a:spcBef>
              <a:spcAft>
                <a:spcPts val="300"/>
              </a:spcAft>
              <a:buClr>
                <a:srgbClr val="B70D28"/>
              </a:buClr>
              <a:defRPr sz="1600" b="1" kern="0">
                <a:solidFill>
                  <a:srgbClr val="23214A"/>
                </a:solidFill>
                <a:latin typeface="Verdana" pitchFamily="34" charset="0"/>
                <a:ea typeface="Verdana" pitchFamily="34" charset="0"/>
              </a:defRPr>
            </a:lvl1pPr>
          </a:lstStyle>
          <a:p>
            <a:pPr algn="ctr"/>
            <a:r>
              <a:rPr lang="en-GB" dirty="0">
                <a:solidFill>
                  <a:schemeClr val="bg1"/>
                </a:solidFill>
              </a:rPr>
              <a:t>AURIX</a:t>
            </a:r>
          </a:p>
          <a:p>
            <a:pPr algn="ctr"/>
            <a:r>
              <a:rPr lang="en-GB" dirty="0">
                <a:solidFill>
                  <a:schemeClr val="bg1"/>
                </a:solidFill>
              </a:rPr>
              <a:t>-based </a:t>
            </a:r>
          </a:p>
          <a:p>
            <a:pPr algn="ctr"/>
            <a:r>
              <a:rPr lang="en-GB" dirty="0">
                <a:solidFill>
                  <a:schemeClr val="bg1"/>
                </a:solidFill>
              </a:rPr>
              <a:t>8-phase </a:t>
            </a:r>
          </a:p>
          <a:p>
            <a:pPr algn="ctr"/>
            <a:r>
              <a:rPr lang="en-GB" dirty="0">
                <a:solidFill>
                  <a:schemeClr val="bg1"/>
                </a:solidFill>
              </a:rPr>
              <a:t>control </a:t>
            </a:r>
          </a:p>
          <a:p>
            <a:pPr algn="ctr"/>
            <a:r>
              <a:rPr lang="en-GB" dirty="0">
                <a:solidFill>
                  <a:schemeClr val="bg1"/>
                </a:solidFill>
              </a:rPr>
              <a:t>board</a:t>
            </a:r>
          </a:p>
        </p:txBody>
      </p:sp>
      <p:sp>
        <p:nvSpPr>
          <p:cNvPr id="2" name="Footer Placeholder 1">
            <a:extLst>
              <a:ext uri="{FF2B5EF4-FFF2-40B4-BE49-F238E27FC236}">
                <a16:creationId xmlns:a16="http://schemas.microsoft.com/office/drawing/2014/main" id="{C19DF4D9-E3A8-49F6-B561-488A818B30D0}"/>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CDD057D8-99D3-4CB9-9857-DC4B2091B13A}"/>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3AA943D9-C9C5-4F74-8CEB-0CA1B831ACE0}"/>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620550424"/>
      </p:ext>
    </p:extLst>
  </p:cSld>
  <p:clrMapOvr>
    <a:masterClrMapping/>
  </p:clrMapOvr>
  <p:transition spd="slow"/>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el 10"/>
          <p:cNvSpPr>
            <a:spLocks noGrp="1"/>
          </p:cNvSpPr>
          <p:nvPr>
            <p:ph type="title" hasCustomPrompt="1"/>
          </p:nvPr>
        </p:nvSpPr>
        <p:spPr/>
        <p:txBody>
          <a:bodyPr/>
          <a:lstStyle/>
          <a:p>
            <a:r>
              <a:rPr dirty="0"/>
              <a:t>E-mobility: </a:t>
            </a:r>
            <a:r>
              <a:rPr lang="de-DE" dirty="0"/>
              <a:t>AURIX</a:t>
            </a:r>
            <a:r>
              <a:rPr lang="de-DE" baseline="30000" dirty="0"/>
              <a:t>TM</a:t>
            </a:r>
            <a:r>
              <a:rPr dirty="0"/>
              <a:t> is an essential part of electrification, driving every e-application</a:t>
            </a:r>
            <a:endParaRPr lang="en-GB" dirty="0"/>
          </a:p>
        </p:txBody>
      </p:sp>
      <p:sp>
        <p:nvSpPr>
          <p:cNvPr id="26" name="Rechteck 25"/>
          <p:cNvSpPr/>
          <p:nvPr/>
        </p:nvSpPr>
        <p:spPr bwMode="auto">
          <a:xfrm>
            <a:off x="5198364" y="1268414"/>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Main Inverter</a:t>
            </a:r>
          </a:p>
          <a:p>
            <a:pPr eaLnBrk="0" hangingPunct="0"/>
            <a:r>
              <a:rPr lang="en-GB" sz="900" dirty="0">
                <a:latin typeface="+mn-lt"/>
                <a:ea typeface="Verdana" pitchFamily="34" charset="0"/>
                <a:cs typeface="Verdana" pitchFamily="34" charset="0"/>
              </a:rPr>
              <a:t>The inverter not only drives the electric motor, but is also used for regenerative braking and feeding energy back to the battery.</a:t>
            </a:r>
          </a:p>
        </p:txBody>
      </p:sp>
      <p:sp>
        <p:nvSpPr>
          <p:cNvPr id="28" name="Rechteck 27"/>
          <p:cNvSpPr/>
          <p:nvPr/>
        </p:nvSpPr>
        <p:spPr bwMode="auto">
          <a:xfrm>
            <a:off x="5198364" y="1955802"/>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DC/DC Converter</a:t>
            </a:r>
          </a:p>
          <a:p>
            <a:pPr eaLnBrk="0" hangingPunct="0"/>
            <a:r>
              <a:rPr lang="en-GB" sz="900" dirty="0">
                <a:latin typeface="+mn-lt"/>
                <a:ea typeface="Verdana" pitchFamily="34" charset="0"/>
                <a:cs typeface="Verdana" pitchFamily="34" charset="0"/>
              </a:rPr>
              <a:t>The DC/DC converter charges the conventional 12 V power supply net from the high-voltage battery and replaces the former belt driven alternator.</a:t>
            </a:r>
          </a:p>
        </p:txBody>
      </p:sp>
      <p:sp>
        <p:nvSpPr>
          <p:cNvPr id="29" name="Rechteck 28"/>
          <p:cNvSpPr/>
          <p:nvPr/>
        </p:nvSpPr>
        <p:spPr bwMode="auto">
          <a:xfrm>
            <a:off x="5198364" y="2643189"/>
            <a:ext cx="4609212" cy="812918"/>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Auxiliary Inverters/Converters</a:t>
            </a:r>
          </a:p>
          <a:p>
            <a:pPr eaLnBrk="0" hangingPunct="0"/>
            <a:r>
              <a:rPr lang="en-GB" sz="900" dirty="0">
                <a:latin typeface="+mn-lt"/>
                <a:ea typeface="Verdana" pitchFamily="34" charset="0"/>
                <a:cs typeface="Verdana" pitchFamily="34" charset="0"/>
              </a:rPr>
              <a:t>Instead of being belt-driven, auxiliaries like water pump, HVAC Compressor, PTC Heater, etc. also have to be driven by electric power. Inverters are needed to drive them smart and energy-efficient.</a:t>
            </a:r>
          </a:p>
        </p:txBody>
      </p:sp>
      <p:sp>
        <p:nvSpPr>
          <p:cNvPr id="30" name="Rechteck 29"/>
          <p:cNvSpPr/>
          <p:nvPr/>
        </p:nvSpPr>
        <p:spPr bwMode="auto">
          <a:xfrm>
            <a:off x="5198364" y="3495077"/>
            <a:ext cx="4609212" cy="1151781"/>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Battery Management</a:t>
            </a:r>
          </a:p>
          <a:p>
            <a:pPr eaLnBrk="0" hangingPunct="0"/>
            <a:r>
              <a:rPr lang="en-GB" sz="900" dirty="0">
                <a:latin typeface="+mn-lt"/>
                <a:ea typeface="Verdana" pitchFamily="34" charset="0"/>
                <a:cs typeface="Verdana" pitchFamily="34" charset="0"/>
              </a:rPr>
              <a:t>The battery management system controls battery state during charging and discharging. Intelligent functionality is needed to extend the battery lifetime, which has a considerable impact on the total cost of ownership. The State of Health (</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 (SoC) and Depth of Discharge (DoD) of the battery is permanently monitored.</a:t>
            </a:r>
          </a:p>
        </p:txBody>
      </p:sp>
      <p:sp>
        <p:nvSpPr>
          <p:cNvPr id="31" name="Rechteck 30"/>
          <p:cNvSpPr/>
          <p:nvPr/>
        </p:nvSpPr>
        <p:spPr bwMode="auto">
          <a:xfrm>
            <a:off x="5198364" y="4685827"/>
            <a:ext cx="4609212" cy="648419"/>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On-board Charger</a:t>
            </a:r>
          </a:p>
          <a:p>
            <a:pPr eaLnBrk="0" hangingPunct="0"/>
            <a:r>
              <a:rPr lang="en-GB" sz="900" dirty="0">
                <a:latin typeface="+mn-lt"/>
                <a:ea typeface="Verdana" pitchFamily="34" charset="0"/>
                <a:cs typeface="Verdana" pitchFamily="34" charset="0"/>
              </a:rPr>
              <a:t>The battery block is charged via an AC/DC converter module. In the example shown here, an on-board unit charges the battery. Off-board and inductive charging solutions are also available.</a:t>
            </a:r>
          </a:p>
        </p:txBody>
      </p:sp>
      <p:sp>
        <p:nvSpPr>
          <p:cNvPr id="32" name="Rechteck 31"/>
          <p:cNvSpPr/>
          <p:nvPr/>
        </p:nvSpPr>
        <p:spPr bwMode="auto">
          <a:xfrm>
            <a:off x="5198364" y="5373216"/>
            <a:ext cx="4609212" cy="1008112"/>
          </a:xfrm>
          <a:prstGeom prst="rect">
            <a:avLst/>
          </a:prstGeom>
          <a:solidFill>
            <a:schemeClr val="bg1">
              <a:lumMod val="75000"/>
            </a:schemeClr>
          </a:solidFill>
          <a:ln w="9525">
            <a:noFill/>
            <a:miter lim="800000"/>
            <a:headEnd/>
            <a:tailEnd/>
          </a:ln>
        </p:spPr>
        <p:txBody>
          <a:bodyPr wrap="square" lIns="360000" tIns="72000" rIns="72000" bIns="72000" rtlCol="0" anchor="ctr"/>
          <a:lstStyle/>
          <a:p>
            <a:pPr eaLnBrk="0" hangingPunct="0"/>
            <a:r>
              <a:rPr lang="en-GB" sz="1050" b="1" dirty="0">
                <a:latin typeface="+mn-lt"/>
                <a:ea typeface="Verdana" pitchFamily="34" charset="0"/>
                <a:cs typeface="Verdana" pitchFamily="34" charset="0"/>
              </a:rPr>
              <a:t>HCU &amp; Domain</a:t>
            </a:r>
          </a:p>
          <a:p>
            <a:pPr eaLnBrk="0" hangingPunct="0"/>
            <a:r>
              <a:rPr lang="en-GB" sz="900" dirty="0">
                <a:latin typeface="+mn-lt"/>
                <a:ea typeface="Verdana" pitchFamily="34" charset="0"/>
                <a:cs typeface="Verdana" pitchFamily="34" charset="0"/>
              </a:rPr>
              <a:t>In case of a hybrid car, Hybrid Control Unit or Vehicle Control Unit handle the inter-communication between sub-modules e.g. engine &amp; hybrid motors inside a Hybrid EV. It can also serve as central gateway for Powertrain domain in the E/E architecture to ensure security communication between other domains.</a:t>
            </a:r>
          </a:p>
        </p:txBody>
      </p:sp>
      <p:pic>
        <p:nvPicPr>
          <p:cNvPr id="36" name="Grafik 3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65921" y="1958146"/>
            <a:ext cx="3418109" cy="3127039"/>
          </a:xfrm>
          <a:prstGeom prst="rect">
            <a:avLst/>
          </a:prstGeom>
        </p:spPr>
      </p:pic>
      <p:pic>
        <p:nvPicPr>
          <p:cNvPr id="37" name="Grafik 3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47409" y="2922786"/>
            <a:ext cx="180000" cy="180000"/>
          </a:xfrm>
          <a:prstGeom prst="rect">
            <a:avLst/>
          </a:prstGeom>
        </p:spPr>
      </p:pic>
      <p:pic>
        <p:nvPicPr>
          <p:cNvPr id="39" name="Grafik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902224" y="3065661"/>
            <a:ext cx="180000" cy="180000"/>
          </a:xfrm>
          <a:prstGeom prst="rect">
            <a:avLst/>
          </a:prstGeom>
        </p:spPr>
      </p:pic>
      <p:pic>
        <p:nvPicPr>
          <p:cNvPr id="40" name="Grafik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27409" y="3467595"/>
            <a:ext cx="180000" cy="180000"/>
          </a:xfrm>
          <a:prstGeom prst="rect">
            <a:avLst/>
          </a:prstGeom>
        </p:spPr>
      </p:pic>
      <p:pic>
        <p:nvPicPr>
          <p:cNvPr id="41" name="Grafik 4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09296" y="3769230"/>
            <a:ext cx="180000" cy="180000"/>
          </a:xfrm>
          <a:prstGeom prst="rect">
            <a:avLst/>
          </a:prstGeom>
        </p:spPr>
      </p:pic>
      <p:pic>
        <p:nvPicPr>
          <p:cNvPr id="42" name="Grafik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69092" y="3969080"/>
            <a:ext cx="180000" cy="180000"/>
          </a:xfrm>
          <a:prstGeom prst="rect">
            <a:avLst/>
          </a:prstGeom>
        </p:spPr>
      </p:pic>
      <p:pic>
        <p:nvPicPr>
          <p:cNvPr id="43" name="Grafik 4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222988" y="4357420"/>
            <a:ext cx="180000" cy="180000"/>
          </a:xfrm>
          <a:prstGeom prst="rect">
            <a:avLst/>
          </a:prstGeom>
        </p:spPr>
      </p:pic>
      <p:cxnSp>
        <p:nvCxnSpPr>
          <p:cNvPr id="44" name="Gewinkelte Verbindung 43"/>
          <p:cNvCxnSpPr>
            <a:stCxn id="24" idx="1"/>
            <a:endCxn id="43" idx="3"/>
          </p:cNvCxnSpPr>
          <p:nvPr/>
        </p:nvCxnSpPr>
        <p:spPr>
          <a:xfrm rot="10800000" flipV="1">
            <a:off x="2402988" y="1458370"/>
            <a:ext cx="2612944" cy="2989050"/>
          </a:xfrm>
          <a:prstGeom prst="bentConnector3">
            <a:avLst>
              <a:gd name="adj1" fmla="val 23827"/>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47" name="Gewinkelte Verbindung 46"/>
          <p:cNvCxnSpPr>
            <a:stCxn id="22" idx="1"/>
            <a:endCxn id="41" idx="3"/>
          </p:cNvCxnSpPr>
          <p:nvPr/>
        </p:nvCxnSpPr>
        <p:spPr>
          <a:xfrm rot="10800000" flipV="1">
            <a:off x="1989296" y="2138644"/>
            <a:ext cx="3026636" cy="1720586"/>
          </a:xfrm>
          <a:prstGeom prst="bentConnector3">
            <a:avLst>
              <a:gd name="adj1" fmla="val 26032"/>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3" name="Gewinkelte Verbindung 52"/>
          <p:cNvCxnSpPr>
            <a:stCxn id="33" idx="1"/>
            <a:endCxn id="42" idx="2"/>
          </p:cNvCxnSpPr>
          <p:nvPr/>
        </p:nvCxnSpPr>
        <p:spPr>
          <a:xfrm rot="10800000" flipV="1">
            <a:off x="2359092" y="2833146"/>
            <a:ext cx="2656840" cy="1315934"/>
          </a:xfrm>
          <a:prstGeom prst="bentConnector4">
            <a:avLst>
              <a:gd name="adj1" fmla="val 6659"/>
              <a:gd name="adj2" fmla="val 106861"/>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58" name="Gewinkelte Verbindung 57"/>
          <p:cNvCxnSpPr>
            <a:stCxn id="21" idx="1"/>
            <a:endCxn id="39" idx="3"/>
          </p:cNvCxnSpPr>
          <p:nvPr/>
        </p:nvCxnSpPr>
        <p:spPr>
          <a:xfrm rot="10800000">
            <a:off x="4082224" y="3155663"/>
            <a:ext cx="933708" cy="526881"/>
          </a:xfrm>
          <a:prstGeom prst="bentConnector3">
            <a:avLst>
              <a:gd name="adj1" fmla="val 32718"/>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2" name="Gewinkelte Verbindung 61"/>
          <p:cNvCxnSpPr>
            <a:stCxn id="25" idx="1"/>
            <a:endCxn id="37" idx="3"/>
          </p:cNvCxnSpPr>
          <p:nvPr/>
        </p:nvCxnSpPr>
        <p:spPr>
          <a:xfrm rot="10800000">
            <a:off x="2827411" y="3012788"/>
            <a:ext cx="2188523" cy="1868487"/>
          </a:xfrm>
          <a:prstGeom prst="bentConnector3">
            <a:avLst>
              <a:gd name="adj1" fmla="val 2085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cxnSp>
        <p:nvCxnSpPr>
          <p:cNvPr id="66" name="Gewinkelte Verbindung 65"/>
          <p:cNvCxnSpPr>
            <a:stCxn id="23" idx="1"/>
            <a:endCxn id="40" idx="3"/>
          </p:cNvCxnSpPr>
          <p:nvPr/>
        </p:nvCxnSpPr>
        <p:spPr>
          <a:xfrm rot="10800000">
            <a:off x="3007411" y="3557595"/>
            <a:ext cx="2008523" cy="2005578"/>
          </a:xfrm>
          <a:prstGeom prst="bentConnector3">
            <a:avLst>
              <a:gd name="adj1" fmla="val 46939"/>
            </a:avLst>
          </a:prstGeom>
          <a:ln w="12700">
            <a:solidFill>
              <a:schemeClr val="accent6"/>
            </a:solidFill>
            <a:tailEnd type="none"/>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5198368" y="764704"/>
            <a:ext cx="4609212" cy="5616624"/>
            <a:chOff x="4283968" y="764704"/>
            <a:chExt cx="4609212" cy="5616624"/>
          </a:xfrm>
        </p:grpSpPr>
        <p:grpSp>
          <p:nvGrpSpPr>
            <p:cNvPr id="34" name="Group 33"/>
            <p:cNvGrpSpPr/>
            <p:nvPr/>
          </p:nvGrpSpPr>
          <p:grpSpPr>
            <a:xfrm>
              <a:off x="4283968" y="1268413"/>
              <a:ext cx="4609212" cy="5112915"/>
              <a:chOff x="4283964" y="1268413"/>
              <a:chExt cx="4609212" cy="5112915"/>
            </a:xfrm>
          </p:grpSpPr>
          <p:sp>
            <p:nvSpPr>
              <p:cNvPr id="35" name="Rechteck 25"/>
              <p:cNvSpPr/>
              <p:nvPr/>
            </p:nvSpPr>
            <p:spPr bwMode="auto">
              <a:xfrm>
                <a:off x="4283964" y="1268413"/>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latin typeface="Arial" panose="020B0604020202020204" pitchFamily="34" charset="0"/>
                    <a:ea typeface="Verdana" pitchFamily="34" charset="0"/>
                    <a:cs typeface="Arial" panose="020B0604020202020204" pitchFamily="34" charset="0"/>
                  </a:rPr>
                  <a:t>AURIX</a:t>
                </a:r>
                <a:r>
                  <a:rPr lang="en-GB" sz="1050" b="1" baseline="30000" dirty="0">
                    <a:latin typeface="Arial" panose="020B0604020202020204" pitchFamily="34" charset="0"/>
                    <a:ea typeface="Verdana" pitchFamily="34" charset="0"/>
                    <a:cs typeface="Arial" panose="020B0604020202020204" pitchFamily="34" charset="0"/>
                  </a:rPr>
                  <a:t>TM</a:t>
                </a:r>
                <a:r>
                  <a:rPr lang="en-GB" sz="1050" b="1" dirty="0">
                    <a:latin typeface="Arial" panose="020B0604020202020204" pitchFamily="34" charset="0"/>
                    <a:ea typeface="Verdana" pitchFamily="34" charset="0"/>
                    <a:cs typeface="Arial" panose="020B0604020202020204" pitchFamily="34" charset="0"/>
                  </a:rPr>
                  <a:t> for Main Inverter</a:t>
                </a:r>
              </a:p>
              <a:p>
                <a:pPr eaLnBrk="0" hangingPunct="0"/>
                <a:r>
                  <a:rPr lang="en-GB" sz="900" dirty="0">
                    <a:latin typeface="+mn-lt"/>
                    <a:ea typeface="Verdana" pitchFamily="34" charset="0"/>
                    <a:cs typeface="Verdana" pitchFamily="34" charset="0"/>
                  </a:rPr>
                  <a:t>Performs torque management &amp; rotor positioning for efficient motor control </a:t>
                </a:r>
              </a:p>
            </p:txBody>
          </p:sp>
          <p:sp>
            <p:nvSpPr>
              <p:cNvPr id="38" name="Rechteck 27"/>
              <p:cNvSpPr/>
              <p:nvPr/>
            </p:nvSpPr>
            <p:spPr bwMode="auto">
              <a:xfrm>
                <a:off x="4283964" y="1955801"/>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DC/DC Converter</a:t>
                </a:r>
              </a:p>
              <a:p>
                <a:pPr eaLnBrk="0" hangingPunct="0"/>
                <a:r>
                  <a:rPr lang="en-GB" sz="900" dirty="0">
                    <a:latin typeface="+mn-lt"/>
                    <a:ea typeface="Verdana" pitchFamily="34" charset="0"/>
                    <a:cs typeface="Verdana" pitchFamily="34" charset="0"/>
                  </a:rPr>
                  <a:t>Handles the communication to AUTOSAR stack as well as execute control loops for multiple phases (up to 8)</a:t>
                </a:r>
              </a:p>
            </p:txBody>
          </p:sp>
          <p:sp>
            <p:nvSpPr>
              <p:cNvPr id="45" name="Rechteck 28"/>
              <p:cNvSpPr/>
              <p:nvPr/>
            </p:nvSpPr>
            <p:spPr bwMode="auto">
              <a:xfrm>
                <a:off x="4283964" y="2643189"/>
                <a:ext cx="4609212" cy="812918"/>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Auxiliary Inverters/Converters</a:t>
                </a:r>
              </a:p>
              <a:p>
                <a:pPr eaLnBrk="0" hangingPunct="0"/>
                <a:r>
                  <a:rPr lang="en-GB" sz="900" dirty="0">
                    <a:latin typeface="+mn-lt"/>
                    <a:ea typeface="Verdana" pitchFamily="34" charset="0"/>
                    <a:cs typeface="Verdana" pitchFamily="34" charset="0"/>
                  </a:rPr>
                  <a:t>Drives water pump, HVAC Compressor, PTC Heater as well as thermal management for more efficient energy use</a:t>
                </a:r>
              </a:p>
            </p:txBody>
          </p:sp>
          <p:sp>
            <p:nvSpPr>
              <p:cNvPr id="46" name="Rechteck 29"/>
              <p:cNvSpPr/>
              <p:nvPr/>
            </p:nvSpPr>
            <p:spPr bwMode="auto">
              <a:xfrm>
                <a:off x="4283964" y="3495076"/>
                <a:ext cx="4609212" cy="1151781"/>
              </a:xfrm>
              <a:prstGeom prst="rect">
                <a:avLst/>
              </a:prstGeom>
              <a:solidFill>
                <a:schemeClr val="accent6">
                  <a:lumMod val="60000"/>
                  <a:lumOff val="40000"/>
                </a:schemeClr>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Battery Management</a:t>
                </a:r>
              </a:p>
              <a:p>
                <a:pPr eaLnBrk="0" hangingPunct="0"/>
                <a:r>
                  <a:rPr lang="en-GB" sz="900" dirty="0">
                    <a:latin typeface="+mn-lt"/>
                    <a:ea typeface="Verdana" pitchFamily="34" charset="0"/>
                    <a:cs typeface="Verdana" pitchFamily="34" charset="0"/>
                  </a:rPr>
                  <a:t>Monitors and reacts on State of Health(</a:t>
                </a:r>
                <a:r>
                  <a:rPr lang="en-GB" sz="900" dirty="0" err="1">
                    <a:latin typeface="+mn-lt"/>
                    <a:ea typeface="Verdana" pitchFamily="34" charset="0"/>
                    <a:cs typeface="Verdana" pitchFamily="34" charset="0"/>
                  </a:rPr>
                  <a:t>SoH</a:t>
                </a:r>
                <a:r>
                  <a:rPr lang="en-GB" sz="900" dirty="0">
                    <a:latin typeface="+mn-lt"/>
                    <a:ea typeface="Verdana" pitchFamily="34" charset="0"/>
                    <a:cs typeface="Verdana" pitchFamily="34" charset="0"/>
                  </a:rPr>
                  <a:t>), State of Charge(SoC) and Depth of Discharge (DoD) with the assistance of balancing ASICs; It prevents illegal manipulation both on system &amp; battery packs via encrypted data-flow; It monitors system safety through SPI enabled ring topology. </a:t>
                </a:r>
              </a:p>
            </p:txBody>
          </p:sp>
          <p:sp>
            <p:nvSpPr>
              <p:cNvPr id="48" name="Rechteck 30"/>
              <p:cNvSpPr/>
              <p:nvPr/>
            </p:nvSpPr>
            <p:spPr bwMode="auto">
              <a:xfrm>
                <a:off x="4283964" y="4685826"/>
                <a:ext cx="4609212" cy="648419"/>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On-board Charger</a:t>
                </a:r>
              </a:p>
              <a:p>
                <a:pPr eaLnBrk="0" hangingPunct="0"/>
                <a:r>
                  <a:rPr lang="en-GB" sz="900" dirty="0">
                    <a:latin typeface="+mn-lt"/>
                    <a:ea typeface="Verdana" pitchFamily="34" charset="0"/>
                    <a:cs typeface="Verdana" pitchFamily="34" charset="0"/>
                  </a:rPr>
                  <a:t>Ensures galvanic insulation between mains and HV-battery,</a:t>
                </a:r>
              </a:p>
              <a:p>
                <a:pPr eaLnBrk="0" hangingPunct="0"/>
                <a:r>
                  <a:rPr lang="en-GB" sz="900" dirty="0">
                    <a:latin typeface="+mn-lt"/>
                    <a:ea typeface="Verdana" pitchFamily="34" charset="0"/>
                    <a:cs typeface="Verdana" pitchFamily="34" charset="0"/>
                  </a:rPr>
                  <a:t>As well as secure charge-billing, enables various power classes for flexible charging times</a:t>
                </a:r>
              </a:p>
            </p:txBody>
          </p:sp>
          <p:sp>
            <p:nvSpPr>
              <p:cNvPr id="49" name="Rechteck 31"/>
              <p:cNvSpPr/>
              <p:nvPr/>
            </p:nvSpPr>
            <p:spPr bwMode="auto">
              <a:xfrm>
                <a:off x="4283964" y="5373216"/>
                <a:ext cx="4609212" cy="1008112"/>
              </a:xfrm>
              <a:prstGeom prst="rect">
                <a:avLst/>
              </a:prstGeom>
              <a:solidFill>
                <a:schemeClr val="tx2"/>
              </a:solidFill>
              <a:ln w="9525">
                <a:noFill/>
                <a:miter lim="800000"/>
                <a:headEnd/>
                <a:tailEnd/>
              </a:ln>
            </p:spPr>
            <p:txBody>
              <a:bodyPr wrap="square" lIns="360000" tIns="72000" rIns="72000" bIns="72000" rtlCol="0" anchor="ctr"/>
              <a:lstStyle/>
              <a:p>
                <a:pPr eaLnBrk="0" hangingPunct="0"/>
                <a:r>
                  <a:rPr lang="en-GB" sz="1050" b="1" dirty="0">
                    <a:ea typeface="Verdana" pitchFamily="34" charset="0"/>
                    <a:cs typeface="Verdana" pitchFamily="34" charset="0"/>
                  </a:rPr>
                  <a:t>AURIX</a:t>
                </a:r>
                <a:r>
                  <a:rPr lang="en-GB" sz="1050" b="1" baseline="30000" dirty="0">
                    <a:ea typeface="Verdana" pitchFamily="34" charset="0"/>
                    <a:cs typeface="Verdana" pitchFamily="34" charset="0"/>
                  </a:rPr>
                  <a:t>TM</a:t>
                </a:r>
                <a:r>
                  <a:rPr lang="en-GB" sz="1050" b="1" dirty="0">
                    <a:latin typeface="+mn-lt"/>
                    <a:ea typeface="Verdana" pitchFamily="34" charset="0"/>
                    <a:cs typeface="Verdana" pitchFamily="34" charset="0"/>
                  </a:rPr>
                  <a:t> for HCU &amp; Domain Control</a:t>
                </a:r>
              </a:p>
              <a:p>
                <a:pPr eaLnBrk="0" hangingPunct="0"/>
                <a:r>
                  <a:rPr lang="en-GB" sz="900" dirty="0">
                    <a:latin typeface="+mn-lt"/>
                    <a:ea typeface="Verdana" pitchFamily="34" charset="0"/>
                    <a:cs typeface="Verdana" pitchFamily="34" charset="0"/>
                  </a:rPr>
                  <a:t>handle the inter-communication between sub-modules e.g. engine &amp; hybrid motors inside a Hybrid EV. Ensure secure communication &amp; Software Over the Air(SOTA) as central gateway for Powertrain domain in the E/E architecture</a:t>
                </a:r>
              </a:p>
            </p:txBody>
          </p:sp>
        </p:grpSp>
        <p:pic>
          <p:nvPicPr>
            <p:cNvPr id="2" name="Picture 1"/>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7486255" y="764704"/>
              <a:ext cx="1259632" cy="762409"/>
            </a:xfrm>
            <a:prstGeom prst="rect">
              <a:avLst/>
            </a:prstGeom>
          </p:spPr>
        </p:pic>
      </p:grpSp>
      <p:pic>
        <p:nvPicPr>
          <p:cNvPr id="24" name="Grafik 2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015933" y="1260730"/>
            <a:ext cx="395281" cy="395281"/>
          </a:xfrm>
          <a:prstGeom prst="rect">
            <a:avLst/>
          </a:prstGeom>
        </p:spPr>
      </p:pic>
      <p:pic>
        <p:nvPicPr>
          <p:cNvPr id="21" name="Grafik 2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015933" y="3484902"/>
            <a:ext cx="393085" cy="395281"/>
          </a:xfrm>
          <a:prstGeom prst="rect">
            <a:avLst/>
          </a:prstGeom>
        </p:spPr>
      </p:pic>
      <p:pic>
        <p:nvPicPr>
          <p:cNvPr id="22" name="Grafik 2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1941004"/>
            <a:ext cx="393085" cy="395281"/>
          </a:xfrm>
          <a:prstGeom prst="rect">
            <a:avLst/>
          </a:prstGeom>
        </p:spPr>
      </p:pic>
      <p:pic>
        <p:nvPicPr>
          <p:cNvPr id="23" name="Grafik 2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015933" y="5365533"/>
            <a:ext cx="395281" cy="395281"/>
          </a:xfrm>
          <a:prstGeom prst="rect">
            <a:avLst/>
          </a:prstGeom>
        </p:spPr>
      </p:pic>
      <p:pic>
        <p:nvPicPr>
          <p:cNvPr id="25" name="Grafik 2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015933" y="4678143"/>
            <a:ext cx="406261" cy="406261"/>
          </a:xfrm>
          <a:prstGeom prst="rect">
            <a:avLst/>
          </a:prstGeom>
        </p:spPr>
      </p:pic>
      <p:pic>
        <p:nvPicPr>
          <p:cNvPr id="33" name="Grafik 3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015933" y="2635506"/>
            <a:ext cx="393085" cy="395281"/>
          </a:xfrm>
          <a:prstGeom prst="rect">
            <a:avLst/>
          </a:prstGeom>
        </p:spPr>
      </p:pic>
      <p:sp>
        <p:nvSpPr>
          <p:cNvPr id="3" name="Footer Placeholder 2">
            <a:extLst>
              <a:ext uri="{FF2B5EF4-FFF2-40B4-BE49-F238E27FC236}">
                <a16:creationId xmlns:a16="http://schemas.microsoft.com/office/drawing/2014/main" id="{BB682C9F-AFAC-49A3-A734-722ECDA0A81F}"/>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1708B836-422D-40CC-B9BE-870134FB1C73}"/>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B384847B-AA2A-4549-971E-78B8D0039FB1}"/>
              </a:ext>
            </a:extLst>
          </p:cNvPr>
          <p:cNvSpPr>
            <a:spLocks noGrp="1"/>
          </p:cNvSpPr>
          <p:nvPr>
            <p:ph type="sldNum" sz="quarter" idx="12"/>
          </p:nvPr>
        </p:nvSpPr>
        <p:spPr/>
        <p:txBody>
          <a:bodyPr/>
          <a:lstStyle/>
          <a:p>
            <a:r>
              <a:rPr lang="en-US"/>
              <a:t> </a:t>
            </a:r>
          </a:p>
        </p:txBody>
      </p:sp>
    </p:spTree>
    <p:custDataLst>
      <p:tags r:id="rId1"/>
    </p:custDataLst>
    <p:extLst>
      <p:ext uri="{BB962C8B-B14F-4D97-AF65-F5344CB8AC3E}">
        <p14:creationId xmlns:p14="http://schemas.microsoft.com/office/powerpoint/2010/main" val="349264186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 name="Picture 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66558" y="1455640"/>
            <a:ext cx="2599133" cy="1294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99811" y="968931"/>
            <a:ext cx="6130246" cy="5564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hasCustomPrompt="1"/>
          </p:nvPr>
        </p:nvSpPr>
        <p:spPr/>
        <p:txBody>
          <a:bodyPr/>
          <a:lstStyle/>
          <a:p>
            <a:r>
              <a:t>P2S approach from Infineon</a:t>
            </a:r>
          </a:p>
        </p:txBody>
      </p:sp>
      <p:pic>
        <p:nvPicPr>
          <p:cNvPr id="80" name="Picture 2" descr="C:\Users\gronvall\Documents\03_EDT\02_Product_marketing\Marcom\Pictures\Icons\lowres-INFIN_Icon_eMobility_01.eps.png"/>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861332" y="1124744"/>
            <a:ext cx="614872" cy="614872"/>
          </a:xfrm>
          <a:prstGeom prst="rect">
            <a:avLst/>
          </a:prstGeom>
          <a:noFill/>
          <a:extLst>
            <a:ext uri="{909E8E84-426E-40DD-AFC4-6F175D3DCCD1}">
              <a14:hiddenFill xmlns:a14="http://schemas.microsoft.com/office/drawing/2010/main">
                <a:solidFill>
                  <a:srgbClr val="FFFFFF"/>
                </a:solidFill>
              </a14:hiddenFill>
            </a:ext>
          </a:extLst>
        </p:spPr>
      </p:pic>
      <p:pic>
        <p:nvPicPr>
          <p:cNvPr id="3075"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68878" y="1134204"/>
            <a:ext cx="614872" cy="614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9"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718649" y="29742"/>
            <a:ext cx="878978" cy="878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14400" y="2695590"/>
            <a:ext cx="3491724" cy="24330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4" name="Rectangle 14"/>
          <p:cNvSpPr>
            <a:spLocks noChangeArrowheads="1"/>
          </p:cNvSpPr>
          <p:nvPr/>
        </p:nvSpPr>
        <p:spPr bwMode="auto">
          <a:xfrm>
            <a:off x="995188" y="5416197"/>
            <a:ext cx="5637202" cy="1016375"/>
          </a:xfrm>
          <a:prstGeom prst="roundRect">
            <a:avLst>
              <a:gd name="adj" fmla="val 16669"/>
            </a:avLst>
          </a:prstGeom>
          <a:solidFill>
            <a:schemeClr val="accent3">
              <a:lumMod val="75000"/>
            </a:schemeClr>
          </a:solidFill>
          <a:ln w="12700">
            <a:solidFill>
              <a:schemeClr val="tx1"/>
            </a:solidFill>
          </a:ln>
          <a:effectLst/>
        </p:spPr>
        <p:txBody>
          <a:bodyPr vert="horz" wrap="none" lIns="144000" tIns="36000" rIns="36000" bIns="36000" rtlCol="0" anchor="ctr" anchorCtr="0">
            <a:noAutofit/>
          </a:bodyPr>
          <a:lstStyle/>
          <a:p>
            <a:pPr>
              <a:spcBef>
                <a:spcPts val="0"/>
              </a:spcBef>
              <a:spcAft>
                <a:spcPts val="0"/>
              </a:spcAft>
              <a:buClr>
                <a:schemeClr val="accent1"/>
              </a:buClr>
              <a:buSzPct val="80000"/>
              <a:defRPr/>
            </a:pPr>
            <a:r>
              <a:rPr lang="en-GB" sz="1800" kern="0" dirty="0">
                <a:solidFill>
                  <a:schemeClr val="bg1"/>
                </a:solidFill>
                <a:latin typeface="Verdana" pitchFamily="34" charset="0"/>
              </a:rPr>
              <a:t>Infineon System provides additional features:</a:t>
            </a:r>
          </a:p>
          <a:p>
            <a:pPr marL="285750" indent="-285750">
              <a:spcBef>
                <a:spcPts val="0"/>
              </a:spcBef>
              <a:spcAft>
                <a:spcPts val="0"/>
              </a:spcAft>
              <a:buClr>
                <a:schemeClr val="bg1"/>
              </a:buClr>
              <a:buSzPct val="80000"/>
              <a:buFont typeface="Wingdings" panose="05000000000000000000" pitchFamily="2" charset="2"/>
              <a:buChar char="q"/>
              <a:defRPr/>
            </a:pPr>
            <a:r>
              <a:rPr lang="en-GB" sz="1600" kern="0" dirty="0">
                <a:solidFill>
                  <a:schemeClr val="bg1"/>
                </a:solidFill>
                <a:latin typeface="Verdana" pitchFamily="34" charset="0"/>
              </a:rPr>
              <a:t>Ring mode topology</a:t>
            </a:r>
          </a:p>
          <a:p>
            <a:pPr marL="285750" indent="-285750">
              <a:spcBef>
                <a:spcPts val="0"/>
              </a:spcBef>
              <a:spcAft>
                <a:spcPts val="0"/>
              </a:spcAft>
              <a:buClr>
                <a:schemeClr val="bg1"/>
              </a:buClr>
              <a:buSzPct val="80000"/>
              <a:buFont typeface="Wingdings" panose="05000000000000000000" pitchFamily="2" charset="2"/>
              <a:buChar char="q"/>
              <a:defRPr/>
            </a:pPr>
            <a:r>
              <a:rPr lang="en-GB" sz="1600" kern="0" dirty="0">
                <a:solidFill>
                  <a:schemeClr val="bg1"/>
                </a:solidFill>
                <a:latin typeface="Verdana" pitchFamily="34" charset="0"/>
              </a:rPr>
              <a:t>Extended transceiver supply</a:t>
            </a:r>
          </a:p>
        </p:txBody>
      </p:sp>
      <p:sp>
        <p:nvSpPr>
          <p:cNvPr id="5" name="Rectangle 4"/>
          <p:cNvSpPr/>
          <p:nvPr/>
        </p:nvSpPr>
        <p:spPr bwMode="auto">
          <a:xfrm>
            <a:off x="5126360" y="3628182"/>
            <a:ext cx="936104" cy="232867"/>
          </a:xfrm>
          <a:prstGeom prst="rect">
            <a:avLst/>
          </a:prstGeom>
          <a:solidFill>
            <a:schemeClr val="bg1">
              <a:lumMod val="65000"/>
            </a:schemeClr>
          </a:solidFill>
          <a:ln w="9525">
            <a:solidFill>
              <a:schemeClr val="tx1"/>
            </a:solidFill>
            <a:miter lim="800000"/>
            <a:headEnd/>
            <a:tailEnd/>
          </a:ln>
        </p:spPr>
        <p:txBody>
          <a:bodyPr wrap="square" lIns="72000" tIns="72000" rIns="72000" bIns="72000" rtlCol="0" anchor="ctr"/>
          <a:lstStyle/>
          <a:p>
            <a:pPr algn="ctr" eaLnBrk="0" hangingPunct="0"/>
            <a:r>
              <a:rPr lang="en-GB" sz="1000" dirty="0">
                <a:latin typeface="+mn-lt"/>
                <a:ea typeface="Verdana" pitchFamily="34" charset="0"/>
                <a:cs typeface="Verdana" pitchFamily="34" charset="0"/>
              </a:rPr>
              <a:t>TC26x</a:t>
            </a:r>
          </a:p>
        </p:txBody>
      </p:sp>
      <p:sp>
        <p:nvSpPr>
          <p:cNvPr id="3" name="Footer Placeholder 2">
            <a:extLst>
              <a:ext uri="{FF2B5EF4-FFF2-40B4-BE49-F238E27FC236}">
                <a16:creationId xmlns:a16="http://schemas.microsoft.com/office/drawing/2014/main" id="{CC74F672-5C0B-4F06-A82D-C6B474ED0E25}"/>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2A264437-9150-491E-B88A-5CE4FB18DD10}"/>
              </a:ext>
            </a:extLst>
          </p:cNvPr>
          <p:cNvSpPr>
            <a:spLocks noGrp="1"/>
          </p:cNvSpPr>
          <p:nvPr>
            <p:ph type="dt" sz="half" idx="10"/>
          </p:nvPr>
        </p:nvSpPr>
        <p:spPr/>
        <p:txBody>
          <a:bodyPr/>
          <a:lstStyle/>
          <a:p>
            <a:r>
              <a:rPr lang="en-US"/>
              <a:t> </a:t>
            </a:r>
            <a:endParaRPr lang="en-US" b="1"/>
          </a:p>
        </p:txBody>
      </p:sp>
      <p:sp>
        <p:nvSpPr>
          <p:cNvPr id="6" name="Slide Number Placeholder 5">
            <a:extLst>
              <a:ext uri="{FF2B5EF4-FFF2-40B4-BE49-F238E27FC236}">
                <a16:creationId xmlns:a16="http://schemas.microsoft.com/office/drawing/2014/main" id="{AC9B20E5-3E88-4ACE-A867-3A49BD2D9A32}"/>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1557397164"/>
      </p:ext>
    </p:extLst>
  </p:cSld>
  <p:clrMapOvr>
    <a:masterClrMapping/>
  </p:clrMapOvr>
  <p:transition spd="slow"/>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607"/>
          <p:cNvSpPr>
            <a:spLocks/>
          </p:cNvSpPr>
          <p:nvPr/>
        </p:nvSpPr>
        <p:spPr bwMode="auto">
          <a:xfrm>
            <a:off x="5774440" y="1692826"/>
            <a:ext cx="2724150" cy="3911600"/>
          </a:xfrm>
          <a:custGeom>
            <a:avLst/>
            <a:gdLst>
              <a:gd name="T0" fmla="*/ 3520 w 3520"/>
              <a:gd name="T1" fmla="*/ 5896 h 5942"/>
              <a:gd name="T2" fmla="*/ 3475 w 3520"/>
              <a:gd name="T3" fmla="*/ 5942 h 5942"/>
              <a:gd name="T4" fmla="*/ 45 w 3520"/>
              <a:gd name="T5" fmla="*/ 5942 h 5942"/>
              <a:gd name="T6" fmla="*/ 0 w 3520"/>
              <a:gd name="T7" fmla="*/ 5896 h 5942"/>
              <a:gd name="T8" fmla="*/ 0 w 3520"/>
              <a:gd name="T9" fmla="*/ 46 h 5942"/>
              <a:gd name="T10" fmla="*/ 45 w 3520"/>
              <a:gd name="T11" fmla="*/ 0 h 5942"/>
              <a:gd name="T12" fmla="*/ 3475 w 3520"/>
              <a:gd name="T13" fmla="*/ 0 h 5942"/>
              <a:gd name="T14" fmla="*/ 3520 w 3520"/>
              <a:gd name="T15" fmla="*/ 46 h 5942"/>
              <a:gd name="T16" fmla="*/ 3520 w 3520"/>
              <a:gd name="T17" fmla="*/ 5896 h 59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20"/>
              <a:gd name="T28" fmla="*/ 0 h 5942"/>
              <a:gd name="T29" fmla="*/ 3520 w 3520"/>
              <a:gd name="T30" fmla="*/ 5942 h 59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20" h="5942">
                <a:moveTo>
                  <a:pt x="3520" y="5896"/>
                </a:moveTo>
                <a:cubicBezTo>
                  <a:pt x="3520" y="5921"/>
                  <a:pt x="3500" y="5942"/>
                  <a:pt x="3475" y="5942"/>
                </a:cubicBezTo>
                <a:lnTo>
                  <a:pt x="45" y="5942"/>
                </a:lnTo>
                <a:cubicBezTo>
                  <a:pt x="20" y="5942"/>
                  <a:pt x="0" y="5921"/>
                  <a:pt x="0" y="5896"/>
                </a:cubicBezTo>
                <a:lnTo>
                  <a:pt x="0" y="46"/>
                </a:lnTo>
                <a:cubicBezTo>
                  <a:pt x="0" y="21"/>
                  <a:pt x="20" y="0"/>
                  <a:pt x="45" y="0"/>
                </a:cubicBezTo>
                <a:lnTo>
                  <a:pt x="3475" y="0"/>
                </a:lnTo>
                <a:cubicBezTo>
                  <a:pt x="3500" y="0"/>
                  <a:pt x="3520" y="21"/>
                  <a:pt x="3520" y="46"/>
                </a:cubicBezTo>
                <a:lnTo>
                  <a:pt x="3520" y="5896"/>
                </a:lnTo>
                <a:close/>
              </a:path>
            </a:pathLst>
          </a:custGeom>
          <a:solidFill>
            <a:srgbClr val="ED1941"/>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84" name="Freeform 609"/>
          <p:cNvSpPr>
            <a:spLocks/>
          </p:cNvSpPr>
          <p:nvPr/>
        </p:nvSpPr>
        <p:spPr bwMode="auto">
          <a:xfrm>
            <a:off x="6580891" y="2443814"/>
            <a:ext cx="703263" cy="2982913"/>
          </a:xfrm>
          <a:custGeom>
            <a:avLst/>
            <a:gdLst>
              <a:gd name="T0" fmla="*/ 907 w 907"/>
              <a:gd name="T1" fmla="*/ 3812 h 3855"/>
              <a:gd name="T2" fmla="*/ 859 w 907"/>
              <a:gd name="T3" fmla="*/ 3855 h 3855"/>
              <a:gd name="T4" fmla="*/ 47 w 907"/>
              <a:gd name="T5" fmla="*/ 3855 h 3855"/>
              <a:gd name="T6" fmla="*/ 0 w 907"/>
              <a:gd name="T7" fmla="*/ 3812 h 3855"/>
              <a:gd name="T8" fmla="*/ 0 w 907"/>
              <a:gd name="T9" fmla="*/ 44 h 3855"/>
              <a:gd name="T10" fmla="*/ 47 w 907"/>
              <a:gd name="T11" fmla="*/ 0 h 3855"/>
              <a:gd name="T12" fmla="*/ 859 w 907"/>
              <a:gd name="T13" fmla="*/ 0 h 3855"/>
              <a:gd name="T14" fmla="*/ 907 w 907"/>
              <a:gd name="T15" fmla="*/ 44 h 3855"/>
              <a:gd name="T16" fmla="*/ 907 w 907"/>
              <a:gd name="T17" fmla="*/ 3812 h 38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7"/>
              <a:gd name="T28" fmla="*/ 0 h 3855"/>
              <a:gd name="T29" fmla="*/ 907 w 907"/>
              <a:gd name="T30" fmla="*/ 3855 h 38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7" h="3855">
                <a:moveTo>
                  <a:pt x="907" y="3812"/>
                </a:moveTo>
                <a:cubicBezTo>
                  <a:pt x="907" y="3836"/>
                  <a:pt x="885" y="3855"/>
                  <a:pt x="859" y="3855"/>
                </a:cubicBezTo>
                <a:lnTo>
                  <a:pt x="47" y="3855"/>
                </a:lnTo>
                <a:cubicBezTo>
                  <a:pt x="21" y="3855"/>
                  <a:pt x="0" y="3836"/>
                  <a:pt x="0" y="3812"/>
                </a:cubicBezTo>
                <a:lnTo>
                  <a:pt x="0" y="44"/>
                </a:lnTo>
                <a:cubicBezTo>
                  <a:pt x="0" y="20"/>
                  <a:pt x="21" y="0"/>
                  <a:pt x="47" y="0"/>
                </a:cubicBezTo>
                <a:lnTo>
                  <a:pt x="859" y="0"/>
                </a:lnTo>
                <a:cubicBezTo>
                  <a:pt x="885" y="0"/>
                  <a:pt x="907" y="20"/>
                  <a:pt x="907" y="44"/>
                </a:cubicBezTo>
                <a:lnTo>
                  <a:pt x="907" y="3812"/>
                </a:lnTo>
                <a:close/>
              </a:path>
            </a:pathLst>
          </a:custGeom>
          <a:solidFill>
            <a:srgbClr val="0066B3"/>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85" name="Freeform 623"/>
          <p:cNvSpPr>
            <a:spLocks/>
          </p:cNvSpPr>
          <p:nvPr/>
        </p:nvSpPr>
        <p:spPr bwMode="auto">
          <a:xfrm>
            <a:off x="7796916" y="2435877"/>
            <a:ext cx="595313" cy="877887"/>
          </a:xfrm>
          <a:custGeom>
            <a:avLst/>
            <a:gdLst>
              <a:gd name="T0" fmla="*/ 771 w 771"/>
              <a:gd name="T1" fmla="*/ 1089 h 1134"/>
              <a:gd name="T2" fmla="*/ 725 w 771"/>
              <a:gd name="T3" fmla="*/ 1134 h 1134"/>
              <a:gd name="T4" fmla="*/ 45 w 771"/>
              <a:gd name="T5" fmla="*/ 1134 h 1134"/>
              <a:gd name="T6" fmla="*/ 0 w 771"/>
              <a:gd name="T7" fmla="*/ 1089 h 1134"/>
              <a:gd name="T8" fmla="*/ 0 w 771"/>
              <a:gd name="T9" fmla="*/ 46 h 1134"/>
              <a:gd name="T10" fmla="*/ 45 w 771"/>
              <a:gd name="T11" fmla="*/ 0 h 1134"/>
              <a:gd name="T12" fmla="*/ 725 w 771"/>
              <a:gd name="T13" fmla="*/ 0 h 1134"/>
              <a:gd name="T14" fmla="*/ 771 w 771"/>
              <a:gd name="T15" fmla="*/ 46 h 1134"/>
              <a:gd name="T16" fmla="*/ 771 w 771"/>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1134"/>
              <a:gd name="T29" fmla="*/ 771 w 771"/>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1134">
                <a:moveTo>
                  <a:pt x="771" y="1089"/>
                </a:moveTo>
                <a:cubicBezTo>
                  <a:pt x="771" y="1114"/>
                  <a:pt x="750" y="1134"/>
                  <a:pt x="725" y="1134"/>
                </a:cubicBezTo>
                <a:lnTo>
                  <a:pt x="45" y="1134"/>
                </a:lnTo>
                <a:cubicBezTo>
                  <a:pt x="20" y="1134"/>
                  <a:pt x="0" y="1114"/>
                  <a:pt x="0" y="1089"/>
                </a:cubicBezTo>
                <a:lnTo>
                  <a:pt x="0" y="46"/>
                </a:lnTo>
                <a:cubicBezTo>
                  <a:pt x="0" y="21"/>
                  <a:pt x="20" y="0"/>
                  <a:pt x="45" y="0"/>
                </a:cubicBezTo>
                <a:lnTo>
                  <a:pt x="725" y="0"/>
                </a:lnTo>
                <a:cubicBezTo>
                  <a:pt x="750" y="0"/>
                  <a:pt x="771" y="21"/>
                  <a:pt x="771" y="46"/>
                </a:cubicBezTo>
                <a:lnTo>
                  <a:pt x="771" y="1089"/>
                </a:lnTo>
                <a:close/>
              </a:path>
            </a:pathLst>
          </a:custGeom>
          <a:solidFill>
            <a:srgbClr val="FFC20E"/>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86" name="Freeform 624"/>
          <p:cNvSpPr>
            <a:spLocks/>
          </p:cNvSpPr>
          <p:nvPr/>
        </p:nvSpPr>
        <p:spPr bwMode="auto">
          <a:xfrm>
            <a:off x="7796916" y="4550426"/>
            <a:ext cx="595313" cy="876300"/>
          </a:xfrm>
          <a:custGeom>
            <a:avLst/>
            <a:gdLst>
              <a:gd name="T0" fmla="*/ 771 w 771"/>
              <a:gd name="T1" fmla="*/ 1088 h 1133"/>
              <a:gd name="T2" fmla="*/ 725 w 771"/>
              <a:gd name="T3" fmla="*/ 1133 h 1133"/>
              <a:gd name="T4" fmla="*/ 45 w 771"/>
              <a:gd name="T5" fmla="*/ 1133 h 1133"/>
              <a:gd name="T6" fmla="*/ 0 w 771"/>
              <a:gd name="T7" fmla="*/ 1088 h 1133"/>
              <a:gd name="T8" fmla="*/ 0 w 771"/>
              <a:gd name="T9" fmla="*/ 45 h 1133"/>
              <a:gd name="T10" fmla="*/ 45 w 771"/>
              <a:gd name="T11" fmla="*/ 0 h 1133"/>
              <a:gd name="T12" fmla="*/ 725 w 771"/>
              <a:gd name="T13" fmla="*/ 0 h 1133"/>
              <a:gd name="T14" fmla="*/ 771 w 771"/>
              <a:gd name="T15" fmla="*/ 45 h 1133"/>
              <a:gd name="T16" fmla="*/ 771 w 771"/>
              <a:gd name="T17" fmla="*/ 1088 h 1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1133"/>
              <a:gd name="T29" fmla="*/ 771 w 771"/>
              <a:gd name="T30" fmla="*/ 1133 h 11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1133">
                <a:moveTo>
                  <a:pt x="771" y="1088"/>
                </a:moveTo>
                <a:cubicBezTo>
                  <a:pt x="771" y="1113"/>
                  <a:pt x="750" y="1133"/>
                  <a:pt x="725" y="1133"/>
                </a:cubicBezTo>
                <a:lnTo>
                  <a:pt x="45" y="1133"/>
                </a:lnTo>
                <a:cubicBezTo>
                  <a:pt x="20" y="1133"/>
                  <a:pt x="0" y="1113"/>
                  <a:pt x="0" y="1088"/>
                </a:cubicBezTo>
                <a:lnTo>
                  <a:pt x="0" y="45"/>
                </a:lnTo>
                <a:cubicBezTo>
                  <a:pt x="0" y="20"/>
                  <a:pt x="20" y="0"/>
                  <a:pt x="45" y="0"/>
                </a:cubicBezTo>
                <a:lnTo>
                  <a:pt x="725" y="0"/>
                </a:lnTo>
                <a:cubicBezTo>
                  <a:pt x="750" y="0"/>
                  <a:pt x="771" y="20"/>
                  <a:pt x="771" y="45"/>
                </a:cubicBezTo>
                <a:lnTo>
                  <a:pt x="771" y="1088"/>
                </a:lnTo>
                <a:close/>
              </a:path>
            </a:pathLst>
          </a:custGeom>
          <a:solidFill>
            <a:srgbClr val="838FB0"/>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87" name="Freeform 625"/>
          <p:cNvSpPr>
            <a:spLocks/>
          </p:cNvSpPr>
          <p:nvPr/>
        </p:nvSpPr>
        <p:spPr bwMode="auto">
          <a:xfrm>
            <a:off x="7796916" y="3501088"/>
            <a:ext cx="595313" cy="877888"/>
          </a:xfrm>
          <a:custGeom>
            <a:avLst/>
            <a:gdLst>
              <a:gd name="T0" fmla="*/ 771 w 771"/>
              <a:gd name="T1" fmla="*/ 1089 h 1134"/>
              <a:gd name="T2" fmla="*/ 725 w 771"/>
              <a:gd name="T3" fmla="*/ 1134 h 1134"/>
              <a:gd name="T4" fmla="*/ 45 w 771"/>
              <a:gd name="T5" fmla="*/ 1134 h 1134"/>
              <a:gd name="T6" fmla="*/ 0 w 771"/>
              <a:gd name="T7" fmla="*/ 1089 h 1134"/>
              <a:gd name="T8" fmla="*/ 0 w 771"/>
              <a:gd name="T9" fmla="*/ 45 h 1134"/>
              <a:gd name="T10" fmla="*/ 45 w 771"/>
              <a:gd name="T11" fmla="*/ 0 h 1134"/>
              <a:gd name="T12" fmla="*/ 725 w 771"/>
              <a:gd name="T13" fmla="*/ 0 h 1134"/>
              <a:gd name="T14" fmla="*/ 771 w 771"/>
              <a:gd name="T15" fmla="*/ 45 h 1134"/>
              <a:gd name="T16" fmla="*/ 771 w 771"/>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1134"/>
              <a:gd name="T29" fmla="*/ 771 w 771"/>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1134">
                <a:moveTo>
                  <a:pt x="771" y="1089"/>
                </a:moveTo>
                <a:cubicBezTo>
                  <a:pt x="771" y="1113"/>
                  <a:pt x="750" y="1134"/>
                  <a:pt x="725" y="1134"/>
                </a:cubicBezTo>
                <a:lnTo>
                  <a:pt x="45" y="1134"/>
                </a:lnTo>
                <a:cubicBezTo>
                  <a:pt x="20" y="1134"/>
                  <a:pt x="0" y="1113"/>
                  <a:pt x="0" y="1089"/>
                </a:cubicBezTo>
                <a:lnTo>
                  <a:pt x="0" y="45"/>
                </a:lnTo>
                <a:cubicBezTo>
                  <a:pt x="0" y="20"/>
                  <a:pt x="20" y="0"/>
                  <a:pt x="45" y="0"/>
                </a:cubicBezTo>
                <a:lnTo>
                  <a:pt x="725" y="0"/>
                </a:lnTo>
                <a:cubicBezTo>
                  <a:pt x="750" y="0"/>
                  <a:pt x="771" y="20"/>
                  <a:pt x="771" y="45"/>
                </a:cubicBezTo>
                <a:lnTo>
                  <a:pt x="771" y="1089"/>
                </a:lnTo>
                <a:close/>
              </a:path>
            </a:pathLst>
          </a:custGeom>
          <a:solidFill>
            <a:srgbClr val="6EC49B"/>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0" name="Freeform 629"/>
          <p:cNvSpPr>
            <a:spLocks/>
          </p:cNvSpPr>
          <p:nvPr/>
        </p:nvSpPr>
        <p:spPr bwMode="auto">
          <a:xfrm>
            <a:off x="5879215" y="3964639"/>
            <a:ext cx="596900" cy="701675"/>
          </a:xfrm>
          <a:custGeom>
            <a:avLst/>
            <a:gdLst>
              <a:gd name="T0" fmla="*/ 0 w 771"/>
              <a:gd name="T1" fmla="*/ 46 h 908"/>
              <a:gd name="T2" fmla="*/ 45 w 771"/>
              <a:gd name="T3" fmla="*/ 0 h 908"/>
              <a:gd name="T4" fmla="*/ 725 w 771"/>
              <a:gd name="T5" fmla="*/ 0 h 908"/>
              <a:gd name="T6" fmla="*/ 771 w 771"/>
              <a:gd name="T7" fmla="*/ 46 h 908"/>
              <a:gd name="T8" fmla="*/ 771 w 771"/>
              <a:gd name="T9" fmla="*/ 862 h 908"/>
              <a:gd name="T10" fmla="*/ 725 w 771"/>
              <a:gd name="T11" fmla="*/ 908 h 908"/>
              <a:gd name="T12" fmla="*/ 45 w 771"/>
              <a:gd name="T13" fmla="*/ 908 h 908"/>
              <a:gd name="T14" fmla="*/ 0 w 771"/>
              <a:gd name="T15" fmla="*/ 862 h 908"/>
              <a:gd name="T16" fmla="*/ 0 w 771"/>
              <a:gd name="T17" fmla="*/ 46 h 9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908"/>
              <a:gd name="T29" fmla="*/ 771 w 771"/>
              <a:gd name="T30" fmla="*/ 908 h 9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908">
                <a:moveTo>
                  <a:pt x="0" y="46"/>
                </a:moveTo>
                <a:cubicBezTo>
                  <a:pt x="0" y="21"/>
                  <a:pt x="20" y="0"/>
                  <a:pt x="45" y="0"/>
                </a:cubicBezTo>
                <a:lnTo>
                  <a:pt x="725" y="0"/>
                </a:lnTo>
                <a:cubicBezTo>
                  <a:pt x="750" y="0"/>
                  <a:pt x="771" y="21"/>
                  <a:pt x="771" y="46"/>
                </a:cubicBezTo>
                <a:lnTo>
                  <a:pt x="771" y="862"/>
                </a:lnTo>
                <a:cubicBezTo>
                  <a:pt x="771" y="887"/>
                  <a:pt x="750" y="908"/>
                  <a:pt x="725" y="908"/>
                </a:cubicBezTo>
                <a:lnTo>
                  <a:pt x="45" y="908"/>
                </a:lnTo>
                <a:cubicBezTo>
                  <a:pt x="20" y="908"/>
                  <a:pt x="0" y="887"/>
                  <a:pt x="0" y="862"/>
                </a:cubicBezTo>
                <a:lnTo>
                  <a:pt x="0" y="46"/>
                </a:lnTo>
                <a:close/>
              </a:path>
            </a:pathLst>
          </a:custGeom>
          <a:solidFill>
            <a:srgbClr val="0066B3"/>
          </a:solidFill>
          <a:ln w="0">
            <a:solidFill>
              <a:schemeClr val="bg1"/>
            </a:solid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1" name="Freeform 653"/>
          <p:cNvSpPr>
            <a:spLocks/>
          </p:cNvSpPr>
          <p:nvPr/>
        </p:nvSpPr>
        <p:spPr bwMode="auto">
          <a:xfrm>
            <a:off x="7300029" y="3607452"/>
            <a:ext cx="52387" cy="77787"/>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2" name="Freeform 654"/>
          <p:cNvSpPr>
            <a:spLocks/>
          </p:cNvSpPr>
          <p:nvPr/>
        </p:nvSpPr>
        <p:spPr bwMode="auto">
          <a:xfrm>
            <a:off x="7300029" y="3901138"/>
            <a:ext cx="52387" cy="77788"/>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3" name="Freeform 655"/>
          <p:cNvSpPr>
            <a:spLocks/>
          </p:cNvSpPr>
          <p:nvPr/>
        </p:nvSpPr>
        <p:spPr bwMode="auto">
          <a:xfrm>
            <a:off x="7300029" y="4194826"/>
            <a:ext cx="52387" cy="76200"/>
          </a:xfrm>
          <a:custGeom>
            <a:avLst/>
            <a:gdLst>
              <a:gd name="T0" fmla="*/ 33 w 33"/>
              <a:gd name="T1" fmla="*/ 48 h 48"/>
              <a:gd name="T2" fmla="*/ 0 w 33"/>
              <a:gd name="T3" fmla="*/ 24 h 48"/>
              <a:gd name="T4" fmla="*/ 33 w 33"/>
              <a:gd name="T5" fmla="*/ 0 h 48"/>
              <a:gd name="T6" fmla="*/ 33 w 33"/>
              <a:gd name="T7" fmla="*/ 48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33" y="48"/>
                </a:moveTo>
                <a:lnTo>
                  <a:pt x="0" y="24"/>
                </a:lnTo>
                <a:lnTo>
                  <a:pt x="33" y="0"/>
                </a:lnTo>
                <a:lnTo>
                  <a:pt x="33" y="4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4" name="Line 664"/>
          <p:cNvSpPr>
            <a:spLocks noChangeShapeType="1"/>
          </p:cNvSpPr>
          <p:nvPr/>
        </p:nvSpPr>
        <p:spPr bwMode="auto">
          <a:xfrm flipH="1">
            <a:off x="7300029" y="2674001"/>
            <a:ext cx="4778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5" name="Line 665"/>
          <p:cNvSpPr>
            <a:spLocks noChangeShapeType="1"/>
          </p:cNvSpPr>
          <p:nvPr/>
        </p:nvSpPr>
        <p:spPr bwMode="auto">
          <a:xfrm flipH="1">
            <a:off x="7300029" y="2881963"/>
            <a:ext cx="4778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6" name="Line 666"/>
          <p:cNvSpPr>
            <a:spLocks noChangeShapeType="1"/>
          </p:cNvSpPr>
          <p:nvPr/>
        </p:nvSpPr>
        <p:spPr bwMode="auto">
          <a:xfrm flipH="1">
            <a:off x="7300029" y="3096276"/>
            <a:ext cx="4778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7" name="Line 667"/>
          <p:cNvSpPr>
            <a:spLocks noChangeShapeType="1"/>
          </p:cNvSpPr>
          <p:nvPr/>
        </p:nvSpPr>
        <p:spPr bwMode="auto">
          <a:xfrm flipH="1">
            <a:off x="7330191" y="3647138"/>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8" name="Line 668"/>
          <p:cNvSpPr>
            <a:spLocks noChangeShapeType="1"/>
          </p:cNvSpPr>
          <p:nvPr/>
        </p:nvSpPr>
        <p:spPr bwMode="auto">
          <a:xfrm flipH="1">
            <a:off x="7330191" y="3940826"/>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9" name="Freeform 669"/>
          <p:cNvSpPr>
            <a:spLocks/>
          </p:cNvSpPr>
          <p:nvPr/>
        </p:nvSpPr>
        <p:spPr bwMode="auto">
          <a:xfrm>
            <a:off x="7300029" y="4802838"/>
            <a:ext cx="52387" cy="76200"/>
          </a:xfrm>
          <a:custGeom>
            <a:avLst/>
            <a:gdLst>
              <a:gd name="T0" fmla="*/ 33 w 33"/>
              <a:gd name="T1" fmla="*/ 48 h 48"/>
              <a:gd name="T2" fmla="*/ 0 w 33"/>
              <a:gd name="T3" fmla="*/ 24 h 48"/>
              <a:gd name="T4" fmla="*/ 33 w 33"/>
              <a:gd name="T5" fmla="*/ 0 h 48"/>
              <a:gd name="T6" fmla="*/ 33 w 33"/>
              <a:gd name="T7" fmla="*/ 48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33" y="48"/>
                </a:moveTo>
                <a:lnTo>
                  <a:pt x="0" y="24"/>
                </a:lnTo>
                <a:lnTo>
                  <a:pt x="33" y="0"/>
                </a:lnTo>
                <a:lnTo>
                  <a:pt x="33" y="4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00" name="Freeform 670"/>
          <p:cNvSpPr>
            <a:spLocks/>
          </p:cNvSpPr>
          <p:nvPr/>
        </p:nvSpPr>
        <p:spPr bwMode="auto">
          <a:xfrm>
            <a:off x="7300029" y="5096527"/>
            <a:ext cx="52387" cy="77787"/>
          </a:xfrm>
          <a:custGeom>
            <a:avLst/>
            <a:gdLst>
              <a:gd name="T0" fmla="*/ 33 w 33"/>
              <a:gd name="T1" fmla="*/ 49 h 49"/>
              <a:gd name="T2" fmla="*/ 0 w 33"/>
              <a:gd name="T3" fmla="*/ 24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4"/>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01" name="Line 671"/>
          <p:cNvSpPr>
            <a:spLocks noChangeShapeType="1"/>
          </p:cNvSpPr>
          <p:nvPr/>
        </p:nvSpPr>
        <p:spPr bwMode="auto">
          <a:xfrm flipH="1">
            <a:off x="7330191" y="4840938"/>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02" name="Line 672"/>
          <p:cNvSpPr>
            <a:spLocks noChangeShapeType="1"/>
          </p:cNvSpPr>
          <p:nvPr/>
        </p:nvSpPr>
        <p:spPr bwMode="auto">
          <a:xfrm flipH="1">
            <a:off x="7330191" y="5134626"/>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03" name="Line 673"/>
          <p:cNvSpPr>
            <a:spLocks noChangeShapeType="1"/>
          </p:cNvSpPr>
          <p:nvPr/>
        </p:nvSpPr>
        <p:spPr bwMode="auto">
          <a:xfrm flipH="1">
            <a:off x="7322253" y="4232926"/>
            <a:ext cx="4556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04" name="Freeform 702"/>
          <p:cNvSpPr>
            <a:spLocks/>
          </p:cNvSpPr>
          <p:nvPr/>
        </p:nvSpPr>
        <p:spPr bwMode="auto">
          <a:xfrm>
            <a:off x="8055679" y="3431238"/>
            <a:ext cx="77787" cy="52388"/>
          </a:xfrm>
          <a:custGeom>
            <a:avLst/>
            <a:gdLst>
              <a:gd name="T0" fmla="*/ 49 w 49"/>
              <a:gd name="T1" fmla="*/ 0 h 33"/>
              <a:gd name="T2" fmla="*/ 24 w 49"/>
              <a:gd name="T3" fmla="*/ 33 h 33"/>
              <a:gd name="T4" fmla="*/ 0 w 49"/>
              <a:gd name="T5" fmla="*/ 0 h 33"/>
              <a:gd name="T6" fmla="*/ 49 w 49"/>
              <a:gd name="T7" fmla="*/ 0 h 33"/>
              <a:gd name="T8" fmla="*/ 0 60000 65536"/>
              <a:gd name="T9" fmla="*/ 0 60000 65536"/>
              <a:gd name="T10" fmla="*/ 0 60000 65536"/>
              <a:gd name="T11" fmla="*/ 0 60000 65536"/>
              <a:gd name="T12" fmla="*/ 0 w 49"/>
              <a:gd name="T13" fmla="*/ 0 h 33"/>
              <a:gd name="T14" fmla="*/ 49 w 49"/>
              <a:gd name="T15" fmla="*/ 33 h 33"/>
            </a:gdLst>
            <a:ahLst/>
            <a:cxnLst>
              <a:cxn ang="T8">
                <a:pos x="T0" y="T1"/>
              </a:cxn>
              <a:cxn ang="T9">
                <a:pos x="T2" y="T3"/>
              </a:cxn>
              <a:cxn ang="T10">
                <a:pos x="T4" y="T5"/>
              </a:cxn>
              <a:cxn ang="T11">
                <a:pos x="T6" y="T7"/>
              </a:cxn>
            </a:cxnLst>
            <a:rect l="T12" t="T13" r="T14" b="T15"/>
            <a:pathLst>
              <a:path w="49" h="33">
                <a:moveTo>
                  <a:pt x="49" y="0"/>
                </a:moveTo>
                <a:lnTo>
                  <a:pt x="24" y="33"/>
                </a:lnTo>
                <a:lnTo>
                  <a:pt x="0" y="0"/>
                </a:lnTo>
                <a:lnTo>
                  <a:pt x="49" y="0"/>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05" name="Line 703"/>
          <p:cNvSpPr>
            <a:spLocks noChangeShapeType="1"/>
          </p:cNvSpPr>
          <p:nvPr/>
        </p:nvSpPr>
        <p:spPr bwMode="auto">
          <a:xfrm>
            <a:off x="8093778" y="3331227"/>
            <a:ext cx="0" cy="130175"/>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06" name="Freeform 822"/>
          <p:cNvSpPr>
            <a:spLocks noEditPoints="1"/>
          </p:cNvSpPr>
          <p:nvPr/>
        </p:nvSpPr>
        <p:spPr bwMode="auto">
          <a:xfrm>
            <a:off x="6874579" y="2300566"/>
            <a:ext cx="420687" cy="63500"/>
          </a:xfrm>
          <a:custGeom>
            <a:avLst/>
            <a:gdLst>
              <a:gd name="T0" fmla="*/ 40 w 544"/>
              <a:gd name="T1" fmla="*/ 0 h 83"/>
              <a:gd name="T2" fmla="*/ 0 w 544"/>
              <a:gd name="T3" fmla="*/ 0 h 83"/>
              <a:gd name="T4" fmla="*/ 0 w 544"/>
              <a:gd name="T5" fmla="*/ 33 h 83"/>
              <a:gd name="T6" fmla="*/ 15 w 544"/>
              <a:gd name="T7" fmla="*/ 75 h 83"/>
              <a:gd name="T8" fmla="*/ 45 w 544"/>
              <a:gd name="T9" fmla="*/ 83 h 83"/>
              <a:gd name="T10" fmla="*/ 117 w 544"/>
              <a:gd name="T11" fmla="*/ 83 h 83"/>
              <a:gd name="T12" fmla="*/ 117 w 544"/>
              <a:gd name="T13" fmla="*/ 0 h 83"/>
              <a:gd name="T14" fmla="*/ 79 w 544"/>
              <a:gd name="T15" fmla="*/ 0 h 83"/>
              <a:gd name="T16" fmla="*/ 79 w 544"/>
              <a:gd name="T17" fmla="*/ 61 h 83"/>
              <a:gd name="T18" fmla="*/ 48 w 544"/>
              <a:gd name="T19" fmla="*/ 61 h 83"/>
              <a:gd name="T20" fmla="*/ 40 w 544"/>
              <a:gd name="T21" fmla="*/ 47 h 83"/>
              <a:gd name="T22" fmla="*/ 40 w 544"/>
              <a:gd name="T23" fmla="*/ 0 h 83"/>
              <a:gd name="T24" fmla="*/ 162 w 544"/>
              <a:gd name="T25" fmla="*/ 83 h 83"/>
              <a:gd name="T26" fmla="*/ 162 w 544"/>
              <a:gd name="T27" fmla="*/ 13 h 83"/>
              <a:gd name="T28" fmla="*/ 129 w 544"/>
              <a:gd name="T29" fmla="*/ 13 h 83"/>
              <a:gd name="T30" fmla="*/ 129 w 544"/>
              <a:gd name="T31" fmla="*/ 0 h 83"/>
              <a:gd name="T32" fmla="*/ 228 w 544"/>
              <a:gd name="T33" fmla="*/ 0 h 83"/>
              <a:gd name="T34" fmla="*/ 228 w 544"/>
              <a:gd name="T35" fmla="*/ 14 h 83"/>
              <a:gd name="T36" fmla="*/ 195 w 544"/>
              <a:gd name="T37" fmla="*/ 14 h 83"/>
              <a:gd name="T38" fmla="*/ 195 w 544"/>
              <a:gd name="T39" fmla="*/ 83 h 83"/>
              <a:gd name="T40" fmla="*/ 162 w 544"/>
              <a:gd name="T41" fmla="*/ 83 h 83"/>
              <a:gd name="T42" fmla="*/ 544 w 544"/>
              <a:gd name="T43" fmla="*/ 1 h 83"/>
              <a:gd name="T44" fmla="*/ 469 w 544"/>
              <a:gd name="T45" fmla="*/ 1 h 83"/>
              <a:gd name="T46" fmla="*/ 454 w 544"/>
              <a:gd name="T47" fmla="*/ 16 h 83"/>
              <a:gd name="T48" fmla="*/ 463 w 544"/>
              <a:gd name="T49" fmla="*/ 29 h 83"/>
              <a:gd name="T50" fmla="*/ 463 w 544"/>
              <a:gd name="T51" fmla="*/ 29 h 83"/>
              <a:gd name="T52" fmla="*/ 498 w 544"/>
              <a:gd name="T53" fmla="*/ 43 h 83"/>
              <a:gd name="T54" fmla="*/ 505 w 544"/>
              <a:gd name="T55" fmla="*/ 52 h 83"/>
              <a:gd name="T56" fmla="*/ 495 w 544"/>
              <a:gd name="T57" fmla="*/ 63 h 83"/>
              <a:gd name="T58" fmla="*/ 446 w 544"/>
              <a:gd name="T59" fmla="*/ 64 h 83"/>
              <a:gd name="T60" fmla="*/ 445 w 544"/>
              <a:gd name="T61" fmla="*/ 64 h 83"/>
              <a:gd name="T62" fmla="*/ 445 w 544"/>
              <a:gd name="T63" fmla="*/ 78 h 83"/>
              <a:gd name="T64" fmla="*/ 511 w 544"/>
              <a:gd name="T65" fmla="*/ 78 h 83"/>
              <a:gd name="T66" fmla="*/ 540 w 544"/>
              <a:gd name="T67" fmla="*/ 62 h 83"/>
              <a:gd name="T68" fmla="*/ 540 w 544"/>
              <a:gd name="T69" fmla="*/ 62 h 83"/>
              <a:gd name="T70" fmla="*/ 543 w 544"/>
              <a:gd name="T71" fmla="*/ 52 h 83"/>
              <a:gd name="T72" fmla="*/ 532 w 544"/>
              <a:gd name="T73" fmla="*/ 36 h 83"/>
              <a:gd name="T74" fmla="*/ 497 w 544"/>
              <a:gd name="T75" fmla="*/ 23 h 83"/>
              <a:gd name="T76" fmla="*/ 493 w 544"/>
              <a:gd name="T77" fmla="*/ 18 h 83"/>
              <a:gd name="T78" fmla="*/ 499 w 544"/>
              <a:gd name="T79" fmla="*/ 13 h 83"/>
              <a:gd name="T80" fmla="*/ 499 w 544"/>
              <a:gd name="T81" fmla="*/ 13 h 83"/>
              <a:gd name="T82" fmla="*/ 544 w 544"/>
              <a:gd name="T83" fmla="*/ 13 h 83"/>
              <a:gd name="T84" fmla="*/ 544 w 544"/>
              <a:gd name="T85" fmla="*/ 1 h 8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83"/>
              <a:gd name="T131" fmla="*/ 544 w 544"/>
              <a:gd name="T132" fmla="*/ 83 h 8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83">
                <a:moveTo>
                  <a:pt x="40" y="0"/>
                </a:moveTo>
                <a:lnTo>
                  <a:pt x="0" y="0"/>
                </a:lnTo>
                <a:lnTo>
                  <a:pt x="0" y="33"/>
                </a:lnTo>
                <a:cubicBezTo>
                  <a:pt x="0" y="51"/>
                  <a:pt x="1" y="66"/>
                  <a:pt x="15" y="75"/>
                </a:cubicBezTo>
                <a:cubicBezTo>
                  <a:pt x="25" y="82"/>
                  <a:pt x="37" y="82"/>
                  <a:pt x="45" y="83"/>
                </a:cubicBezTo>
                <a:lnTo>
                  <a:pt x="117" y="83"/>
                </a:lnTo>
                <a:lnTo>
                  <a:pt x="117" y="0"/>
                </a:lnTo>
                <a:lnTo>
                  <a:pt x="79" y="0"/>
                </a:lnTo>
                <a:lnTo>
                  <a:pt x="79" y="61"/>
                </a:lnTo>
                <a:lnTo>
                  <a:pt x="48" y="61"/>
                </a:lnTo>
                <a:cubicBezTo>
                  <a:pt x="39" y="61"/>
                  <a:pt x="40" y="56"/>
                  <a:pt x="40" y="47"/>
                </a:cubicBezTo>
                <a:lnTo>
                  <a:pt x="40" y="0"/>
                </a:lnTo>
                <a:close/>
                <a:moveTo>
                  <a:pt x="162" y="83"/>
                </a:moveTo>
                <a:lnTo>
                  <a:pt x="162" y="13"/>
                </a:lnTo>
                <a:lnTo>
                  <a:pt x="129" y="13"/>
                </a:lnTo>
                <a:lnTo>
                  <a:pt x="129" y="0"/>
                </a:lnTo>
                <a:lnTo>
                  <a:pt x="228" y="0"/>
                </a:lnTo>
                <a:lnTo>
                  <a:pt x="228" y="14"/>
                </a:lnTo>
                <a:lnTo>
                  <a:pt x="195" y="14"/>
                </a:lnTo>
                <a:lnTo>
                  <a:pt x="195" y="83"/>
                </a:lnTo>
                <a:lnTo>
                  <a:pt x="162" y="83"/>
                </a:lnTo>
                <a:close/>
                <a:moveTo>
                  <a:pt x="544" y="1"/>
                </a:moveTo>
                <a:lnTo>
                  <a:pt x="469" y="1"/>
                </a:lnTo>
                <a:cubicBezTo>
                  <a:pt x="461" y="1"/>
                  <a:pt x="454" y="8"/>
                  <a:pt x="454" y="16"/>
                </a:cubicBezTo>
                <a:cubicBezTo>
                  <a:pt x="454" y="21"/>
                  <a:pt x="458" y="27"/>
                  <a:pt x="463" y="29"/>
                </a:cubicBezTo>
                <a:cubicBezTo>
                  <a:pt x="475" y="34"/>
                  <a:pt x="486" y="38"/>
                  <a:pt x="498" y="43"/>
                </a:cubicBezTo>
                <a:cubicBezTo>
                  <a:pt x="502" y="44"/>
                  <a:pt x="505" y="48"/>
                  <a:pt x="505" y="52"/>
                </a:cubicBezTo>
                <a:cubicBezTo>
                  <a:pt x="505" y="58"/>
                  <a:pt x="500" y="62"/>
                  <a:pt x="495" y="63"/>
                </a:cubicBezTo>
                <a:cubicBezTo>
                  <a:pt x="479" y="64"/>
                  <a:pt x="462" y="64"/>
                  <a:pt x="446" y="64"/>
                </a:cubicBezTo>
                <a:cubicBezTo>
                  <a:pt x="446" y="64"/>
                  <a:pt x="446" y="64"/>
                  <a:pt x="445" y="64"/>
                </a:cubicBezTo>
                <a:lnTo>
                  <a:pt x="445" y="78"/>
                </a:lnTo>
                <a:lnTo>
                  <a:pt x="511" y="78"/>
                </a:lnTo>
                <a:cubicBezTo>
                  <a:pt x="523" y="78"/>
                  <a:pt x="534" y="72"/>
                  <a:pt x="540" y="62"/>
                </a:cubicBezTo>
                <a:cubicBezTo>
                  <a:pt x="542" y="59"/>
                  <a:pt x="543" y="56"/>
                  <a:pt x="543" y="52"/>
                </a:cubicBezTo>
                <a:cubicBezTo>
                  <a:pt x="543" y="45"/>
                  <a:pt x="539" y="38"/>
                  <a:pt x="532" y="36"/>
                </a:cubicBezTo>
                <a:cubicBezTo>
                  <a:pt x="521" y="31"/>
                  <a:pt x="509" y="27"/>
                  <a:pt x="497" y="23"/>
                </a:cubicBezTo>
                <a:cubicBezTo>
                  <a:pt x="495" y="23"/>
                  <a:pt x="493" y="21"/>
                  <a:pt x="493" y="18"/>
                </a:cubicBezTo>
                <a:cubicBezTo>
                  <a:pt x="493" y="16"/>
                  <a:pt x="496" y="13"/>
                  <a:pt x="499" y="13"/>
                </a:cubicBezTo>
                <a:cubicBezTo>
                  <a:pt x="499" y="13"/>
                  <a:pt x="499" y="13"/>
                  <a:pt x="499" y="13"/>
                </a:cubicBezTo>
                <a:lnTo>
                  <a:pt x="544" y="13"/>
                </a:lnTo>
                <a:lnTo>
                  <a:pt x="544" y="1"/>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07" name="Freeform 823"/>
          <p:cNvSpPr>
            <a:spLocks/>
          </p:cNvSpPr>
          <p:nvPr/>
        </p:nvSpPr>
        <p:spPr bwMode="auto">
          <a:xfrm>
            <a:off x="7100003" y="2295878"/>
            <a:ext cx="68262" cy="46038"/>
          </a:xfrm>
          <a:custGeom>
            <a:avLst/>
            <a:gdLst>
              <a:gd name="T0" fmla="*/ 42 w 43"/>
              <a:gd name="T1" fmla="*/ 9 h 29"/>
              <a:gd name="T2" fmla="*/ 40 w 43"/>
              <a:gd name="T3" fmla="*/ 5 h 29"/>
              <a:gd name="T4" fmla="*/ 34 w 43"/>
              <a:gd name="T5" fmla="*/ 1 h 29"/>
              <a:gd name="T6" fmla="*/ 27 w 43"/>
              <a:gd name="T7" fmla="*/ 0 h 29"/>
              <a:gd name="T8" fmla="*/ 27 w 43"/>
              <a:gd name="T9" fmla="*/ 0 h 29"/>
              <a:gd name="T10" fmla="*/ 18 w 43"/>
              <a:gd name="T11" fmla="*/ 1 h 29"/>
              <a:gd name="T12" fmla="*/ 10 w 43"/>
              <a:gd name="T13" fmla="*/ 5 h 29"/>
              <a:gd name="T14" fmla="*/ 4 w 43"/>
              <a:gd name="T15" fmla="*/ 9 h 29"/>
              <a:gd name="T16" fmla="*/ 1 w 43"/>
              <a:gd name="T17" fmla="*/ 15 h 29"/>
              <a:gd name="T18" fmla="*/ 0 w 43"/>
              <a:gd name="T19" fmla="*/ 18 h 29"/>
              <a:gd name="T20" fmla="*/ 1 w 43"/>
              <a:gd name="T21" fmla="*/ 20 h 29"/>
              <a:gd name="T22" fmla="*/ 3 w 43"/>
              <a:gd name="T23" fmla="*/ 25 h 29"/>
              <a:gd name="T24" fmla="*/ 10 w 43"/>
              <a:gd name="T25" fmla="*/ 28 h 29"/>
              <a:gd name="T26" fmla="*/ 17 w 43"/>
              <a:gd name="T27" fmla="*/ 29 h 29"/>
              <a:gd name="T28" fmla="*/ 17 w 43"/>
              <a:gd name="T29" fmla="*/ 29 h 29"/>
              <a:gd name="T30" fmla="*/ 25 w 43"/>
              <a:gd name="T31" fmla="*/ 28 h 29"/>
              <a:gd name="T32" fmla="*/ 33 w 43"/>
              <a:gd name="T33" fmla="*/ 25 h 29"/>
              <a:gd name="T34" fmla="*/ 39 w 43"/>
              <a:gd name="T35" fmla="*/ 20 h 29"/>
              <a:gd name="T36" fmla="*/ 42 w 43"/>
              <a:gd name="T37" fmla="*/ 14 h 29"/>
              <a:gd name="T38" fmla="*/ 43 w 43"/>
              <a:gd name="T39" fmla="*/ 11 h 29"/>
              <a:gd name="T40" fmla="*/ 42 w 43"/>
              <a:gd name="T41" fmla="*/ 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29"/>
              <a:gd name="T65" fmla="*/ 43 w 43"/>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29">
                <a:moveTo>
                  <a:pt x="42" y="9"/>
                </a:moveTo>
                <a:cubicBezTo>
                  <a:pt x="42" y="7"/>
                  <a:pt x="41" y="6"/>
                  <a:pt x="40" y="5"/>
                </a:cubicBezTo>
                <a:cubicBezTo>
                  <a:pt x="38" y="3"/>
                  <a:pt x="36" y="2"/>
                  <a:pt x="34" y="1"/>
                </a:cubicBezTo>
                <a:cubicBezTo>
                  <a:pt x="32" y="0"/>
                  <a:pt x="29" y="0"/>
                  <a:pt x="27" y="0"/>
                </a:cubicBezTo>
                <a:cubicBezTo>
                  <a:pt x="27" y="0"/>
                  <a:pt x="27" y="0"/>
                  <a:pt x="27" y="0"/>
                </a:cubicBezTo>
                <a:cubicBezTo>
                  <a:pt x="24" y="0"/>
                  <a:pt x="21" y="0"/>
                  <a:pt x="18" y="1"/>
                </a:cubicBezTo>
                <a:cubicBezTo>
                  <a:pt x="15" y="2"/>
                  <a:pt x="13" y="3"/>
                  <a:pt x="10" y="5"/>
                </a:cubicBezTo>
                <a:cubicBezTo>
                  <a:pt x="8" y="6"/>
                  <a:pt x="6" y="8"/>
                  <a:pt x="4" y="9"/>
                </a:cubicBezTo>
                <a:cubicBezTo>
                  <a:pt x="3" y="11"/>
                  <a:pt x="1" y="13"/>
                  <a:pt x="1" y="15"/>
                </a:cubicBezTo>
                <a:cubicBezTo>
                  <a:pt x="0" y="16"/>
                  <a:pt x="0" y="17"/>
                  <a:pt x="0" y="18"/>
                </a:cubicBezTo>
                <a:cubicBezTo>
                  <a:pt x="0" y="19"/>
                  <a:pt x="0" y="20"/>
                  <a:pt x="1" y="20"/>
                </a:cubicBezTo>
                <a:cubicBezTo>
                  <a:pt x="1" y="22"/>
                  <a:pt x="2" y="24"/>
                  <a:pt x="3" y="25"/>
                </a:cubicBezTo>
                <a:cubicBezTo>
                  <a:pt x="5" y="26"/>
                  <a:pt x="7" y="28"/>
                  <a:pt x="10" y="28"/>
                </a:cubicBezTo>
                <a:cubicBezTo>
                  <a:pt x="12" y="29"/>
                  <a:pt x="14" y="29"/>
                  <a:pt x="17" y="29"/>
                </a:cubicBezTo>
                <a:cubicBezTo>
                  <a:pt x="17" y="29"/>
                  <a:pt x="17" y="29"/>
                  <a:pt x="17" y="29"/>
                </a:cubicBezTo>
                <a:cubicBezTo>
                  <a:pt x="19" y="29"/>
                  <a:pt x="22" y="29"/>
                  <a:pt x="25" y="28"/>
                </a:cubicBezTo>
                <a:cubicBezTo>
                  <a:pt x="28" y="27"/>
                  <a:pt x="31" y="26"/>
                  <a:pt x="33" y="25"/>
                </a:cubicBezTo>
                <a:cubicBezTo>
                  <a:pt x="36" y="23"/>
                  <a:pt x="38" y="22"/>
                  <a:pt x="39" y="20"/>
                </a:cubicBezTo>
                <a:cubicBezTo>
                  <a:pt x="40" y="18"/>
                  <a:pt x="42" y="16"/>
                  <a:pt x="42" y="14"/>
                </a:cubicBezTo>
                <a:cubicBezTo>
                  <a:pt x="43" y="13"/>
                  <a:pt x="43" y="12"/>
                  <a:pt x="43" y="11"/>
                </a:cubicBezTo>
                <a:cubicBezTo>
                  <a:pt x="43" y="11"/>
                  <a:pt x="43" y="10"/>
                  <a:pt x="42" y="9"/>
                </a:cubicBezTo>
              </a:path>
            </a:pathLst>
          </a:custGeom>
          <a:noFill/>
          <a:ln w="12700"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13" name="Freeform 824"/>
          <p:cNvSpPr>
            <a:spLocks/>
          </p:cNvSpPr>
          <p:nvPr/>
        </p:nvSpPr>
        <p:spPr bwMode="auto">
          <a:xfrm>
            <a:off x="7438141" y="2300567"/>
            <a:ext cx="85725" cy="60325"/>
          </a:xfrm>
          <a:custGeom>
            <a:avLst/>
            <a:gdLst>
              <a:gd name="T0" fmla="*/ 24 w 109"/>
              <a:gd name="T1" fmla="*/ 28 h 77"/>
              <a:gd name="T2" fmla="*/ 24 w 109"/>
              <a:gd name="T3" fmla="*/ 77 h 77"/>
              <a:gd name="T4" fmla="*/ 0 w 109"/>
              <a:gd name="T5" fmla="*/ 77 h 77"/>
              <a:gd name="T6" fmla="*/ 0 w 109"/>
              <a:gd name="T7" fmla="*/ 0 h 77"/>
              <a:gd name="T8" fmla="*/ 52 w 109"/>
              <a:gd name="T9" fmla="*/ 0 h 77"/>
              <a:gd name="T10" fmla="*/ 83 w 109"/>
              <a:gd name="T11" fmla="*/ 1 h 77"/>
              <a:gd name="T12" fmla="*/ 103 w 109"/>
              <a:gd name="T13" fmla="*/ 22 h 77"/>
              <a:gd name="T14" fmla="*/ 103 w 109"/>
              <a:gd name="T15" fmla="*/ 23 h 77"/>
              <a:gd name="T16" fmla="*/ 91 w 109"/>
              <a:gd name="T17" fmla="*/ 37 h 77"/>
              <a:gd name="T18" fmla="*/ 109 w 109"/>
              <a:gd name="T19" fmla="*/ 75 h 77"/>
              <a:gd name="T20" fmla="*/ 109 w 109"/>
              <a:gd name="T21" fmla="*/ 77 h 77"/>
              <a:gd name="T22" fmla="*/ 82 w 109"/>
              <a:gd name="T23" fmla="*/ 77 h 77"/>
              <a:gd name="T24" fmla="*/ 44 w 109"/>
              <a:gd name="T25" fmla="*/ 44 h 77"/>
              <a:gd name="T26" fmla="*/ 24 w 109"/>
              <a:gd name="T27" fmla="*/ 44 h 77"/>
              <a:gd name="T28" fmla="*/ 24 w 109"/>
              <a:gd name="T29" fmla="*/ 28 h 77"/>
              <a:gd name="T30" fmla="*/ 66 w 109"/>
              <a:gd name="T31" fmla="*/ 28 h 77"/>
              <a:gd name="T32" fmla="*/ 72 w 109"/>
              <a:gd name="T33" fmla="*/ 23 h 77"/>
              <a:gd name="T34" fmla="*/ 66 w 109"/>
              <a:gd name="T35" fmla="*/ 16 h 77"/>
              <a:gd name="T36" fmla="*/ 24 w 109"/>
              <a:gd name="T37" fmla="*/ 16 h 77"/>
              <a:gd name="T38" fmla="*/ 24 w 109"/>
              <a:gd name="T39" fmla="*/ 28 h 77"/>
              <a:gd name="T40" fmla="*/ 24 w 109"/>
              <a:gd name="T41" fmla="*/ 28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77"/>
              <a:gd name="T65" fmla="*/ 109 w 109"/>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77">
                <a:moveTo>
                  <a:pt x="24" y="28"/>
                </a:moveTo>
                <a:lnTo>
                  <a:pt x="24" y="77"/>
                </a:lnTo>
                <a:lnTo>
                  <a:pt x="0" y="77"/>
                </a:lnTo>
                <a:lnTo>
                  <a:pt x="0" y="0"/>
                </a:lnTo>
                <a:lnTo>
                  <a:pt x="52" y="0"/>
                </a:lnTo>
                <a:cubicBezTo>
                  <a:pt x="62" y="0"/>
                  <a:pt x="73" y="0"/>
                  <a:pt x="83" y="1"/>
                </a:cubicBezTo>
                <a:cubicBezTo>
                  <a:pt x="95" y="2"/>
                  <a:pt x="103" y="11"/>
                  <a:pt x="103" y="22"/>
                </a:cubicBezTo>
                <a:cubicBezTo>
                  <a:pt x="103" y="22"/>
                  <a:pt x="103" y="22"/>
                  <a:pt x="103" y="23"/>
                </a:cubicBezTo>
                <a:cubicBezTo>
                  <a:pt x="103" y="30"/>
                  <a:pt x="98" y="36"/>
                  <a:pt x="91" y="37"/>
                </a:cubicBezTo>
                <a:cubicBezTo>
                  <a:pt x="103" y="47"/>
                  <a:pt x="109" y="61"/>
                  <a:pt x="109" y="75"/>
                </a:cubicBezTo>
                <a:cubicBezTo>
                  <a:pt x="109" y="76"/>
                  <a:pt x="109" y="77"/>
                  <a:pt x="109" y="77"/>
                </a:cubicBezTo>
                <a:lnTo>
                  <a:pt x="82" y="77"/>
                </a:lnTo>
                <a:cubicBezTo>
                  <a:pt x="80" y="58"/>
                  <a:pt x="63" y="44"/>
                  <a:pt x="44" y="44"/>
                </a:cubicBezTo>
                <a:lnTo>
                  <a:pt x="24" y="44"/>
                </a:lnTo>
                <a:lnTo>
                  <a:pt x="24" y="28"/>
                </a:lnTo>
                <a:lnTo>
                  <a:pt x="66" y="28"/>
                </a:lnTo>
                <a:cubicBezTo>
                  <a:pt x="70" y="28"/>
                  <a:pt x="72" y="26"/>
                  <a:pt x="72" y="23"/>
                </a:cubicBezTo>
                <a:cubicBezTo>
                  <a:pt x="72" y="19"/>
                  <a:pt x="70" y="16"/>
                  <a:pt x="66" y="16"/>
                </a:cubicBezTo>
                <a:lnTo>
                  <a:pt x="24" y="16"/>
                </a:lnTo>
                <a:lnTo>
                  <a:pt x="24" y="28"/>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14" name="Freeform 825"/>
          <p:cNvSpPr>
            <a:spLocks/>
          </p:cNvSpPr>
          <p:nvPr/>
        </p:nvSpPr>
        <p:spPr bwMode="auto">
          <a:xfrm>
            <a:off x="7303203" y="2302153"/>
            <a:ext cx="120650" cy="58738"/>
          </a:xfrm>
          <a:custGeom>
            <a:avLst/>
            <a:gdLst>
              <a:gd name="T0" fmla="*/ 52 w 76"/>
              <a:gd name="T1" fmla="*/ 28 h 37"/>
              <a:gd name="T2" fmla="*/ 76 w 76"/>
              <a:gd name="T3" fmla="*/ 37 h 37"/>
              <a:gd name="T4" fmla="*/ 48 w 76"/>
              <a:gd name="T5" fmla="*/ 0 h 37"/>
              <a:gd name="T6" fmla="*/ 29 w 76"/>
              <a:gd name="T7" fmla="*/ 0 h 37"/>
              <a:gd name="T8" fmla="*/ 0 w 76"/>
              <a:gd name="T9" fmla="*/ 37 h 37"/>
              <a:gd name="T10" fmla="*/ 76 w 76"/>
              <a:gd name="T11" fmla="*/ 37 h 37"/>
              <a:gd name="T12" fmla="*/ 52 w 76"/>
              <a:gd name="T13" fmla="*/ 28 h 37"/>
              <a:gd name="T14" fmla="*/ 25 w 76"/>
              <a:gd name="T15" fmla="*/ 28 h 37"/>
              <a:gd name="T16" fmla="*/ 38 w 76"/>
              <a:gd name="T17" fmla="*/ 10 h 37"/>
              <a:gd name="T18" fmla="*/ 52 w 76"/>
              <a:gd name="T19" fmla="*/ 28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37"/>
              <a:gd name="T32" fmla="*/ 76 w 7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37">
                <a:moveTo>
                  <a:pt x="52" y="28"/>
                </a:moveTo>
                <a:lnTo>
                  <a:pt x="76" y="37"/>
                </a:lnTo>
                <a:lnTo>
                  <a:pt x="48" y="0"/>
                </a:lnTo>
                <a:lnTo>
                  <a:pt x="29" y="0"/>
                </a:lnTo>
                <a:lnTo>
                  <a:pt x="0" y="37"/>
                </a:lnTo>
                <a:lnTo>
                  <a:pt x="76" y="37"/>
                </a:lnTo>
                <a:lnTo>
                  <a:pt x="52" y="28"/>
                </a:lnTo>
                <a:lnTo>
                  <a:pt x="25" y="28"/>
                </a:lnTo>
                <a:lnTo>
                  <a:pt x="38" y="10"/>
                </a:lnTo>
                <a:lnTo>
                  <a:pt x="52" y="2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15" name="Freeform 826"/>
          <p:cNvSpPr>
            <a:spLocks/>
          </p:cNvSpPr>
          <p:nvPr/>
        </p:nvSpPr>
        <p:spPr bwMode="auto">
          <a:xfrm>
            <a:off x="6749165" y="2302153"/>
            <a:ext cx="120650" cy="58738"/>
          </a:xfrm>
          <a:custGeom>
            <a:avLst/>
            <a:gdLst>
              <a:gd name="T0" fmla="*/ 51 w 76"/>
              <a:gd name="T1" fmla="*/ 28 h 37"/>
              <a:gd name="T2" fmla="*/ 76 w 76"/>
              <a:gd name="T3" fmla="*/ 37 h 37"/>
              <a:gd name="T4" fmla="*/ 48 w 76"/>
              <a:gd name="T5" fmla="*/ 0 h 37"/>
              <a:gd name="T6" fmla="*/ 28 w 76"/>
              <a:gd name="T7" fmla="*/ 0 h 37"/>
              <a:gd name="T8" fmla="*/ 0 w 76"/>
              <a:gd name="T9" fmla="*/ 37 h 37"/>
              <a:gd name="T10" fmla="*/ 76 w 76"/>
              <a:gd name="T11" fmla="*/ 37 h 37"/>
              <a:gd name="T12" fmla="*/ 51 w 76"/>
              <a:gd name="T13" fmla="*/ 28 h 37"/>
              <a:gd name="T14" fmla="*/ 24 w 76"/>
              <a:gd name="T15" fmla="*/ 28 h 37"/>
              <a:gd name="T16" fmla="*/ 38 w 76"/>
              <a:gd name="T17" fmla="*/ 10 h 37"/>
              <a:gd name="T18" fmla="*/ 51 w 76"/>
              <a:gd name="T19" fmla="*/ 28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37"/>
              <a:gd name="T32" fmla="*/ 76 w 7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37">
                <a:moveTo>
                  <a:pt x="51" y="28"/>
                </a:moveTo>
                <a:lnTo>
                  <a:pt x="76" y="37"/>
                </a:lnTo>
                <a:lnTo>
                  <a:pt x="48" y="0"/>
                </a:lnTo>
                <a:lnTo>
                  <a:pt x="28" y="0"/>
                </a:lnTo>
                <a:lnTo>
                  <a:pt x="0" y="37"/>
                </a:lnTo>
                <a:lnTo>
                  <a:pt x="76" y="37"/>
                </a:lnTo>
                <a:lnTo>
                  <a:pt x="51" y="28"/>
                </a:lnTo>
                <a:lnTo>
                  <a:pt x="24" y="28"/>
                </a:lnTo>
                <a:lnTo>
                  <a:pt x="38" y="10"/>
                </a:lnTo>
                <a:lnTo>
                  <a:pt x="51" y="2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16" name="Freeform 827"/>
          <p:cNvSpPr>
            <a:spLocks noEditPoints="1"/>
          </p:cNvSpPr>
          <p:nvPr/>
        </p:nvSpPr>
        <p:spPr bwMode="auto">
          <a:xfrm>
            <a:off x="7071428" y="2292058"/>
            <a:ext cx="120650" cy="76200"/>
          </a:xfrm>
          <a:custGeom>
            <a:avLst/>
            <a:gdLst>
              <a:gd name="T0" fmla="*/ 0 w 76"/>
              <a:gd name="T1" fmla="*/ 41 h 48"/>
              <a:gd name="T2" fmla="*/ 2 w 76"/>
              <a:gd name="T3" fmla="*/ 48 h 48"/>
              <a:gd name="T4" fmla="*/ 11 w 76"/>
              <a:gd name="T5" fmla="*/ 46 h 48"/>
              <a:gd name="T6" fmla="*/ 0 w 76"/>
              <a:gd name="T7" fmla="*/ 41 h 48"/>
              <a:gd name="T8" fmla="*/ 74 w 76"/>
              <a:gd name="T9" fmla="*/ 0 h 48"/>
              <a:gd name="T10" fmla="*/ 69 w 76"/>
              <a:gd name="T11" fmla="*/ 4 h 48"/>
              <a:gd name="T12" fmla="*/ 76 w 76"/>
              <a:gd name="T13" fmla="*/ 6 h 48"/>
              <a:gd name="T14" fmla="*/ 74 w 7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48"/>
              <a:gd name="T26" fmla="*/ 76 w 7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48">
                <a:moveTo>
                  <a:pt x="0" y="41"/>
                </a:moveTo>
                <a:lnTo>
                  <a:pt x="2" y="48"/>
                </a:lnTo>
                <a:lnTo>
                  <a:pt x="11" y="46"/>
                </a:lnTo>
                <a:lnTo>
                  <a:pt x="0" y="41"/>
                </a:lnTo>
                <a:close/>
                <a:moveTo>
                  <a:pt x="74" y="0"/>
                </a:moveTo>
                <a:lnTo>
                  <a:pt x="69" y="4"/>
                </a:lnTo>
                <a:lnTo>
                  <a:pt x="76" y="6"/>
                </a:lnTo>
                <a:lnTo>
                  <a:pt x="74" y="0"/>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17" name="Freeform 828"/>
          <p:cNvSpPr>
            <a:spLocks noEditPoints="1"/>
          </p:cNvSpPr>
          <p:nvPr/>
        </p:nvSpPr>
        <p:spPr bwMode="auto">
          <a:xfrm>
            <a:off x="7050790" y="2276754"/>
            <a:ext cx="165100" cy="87312"/>
          </a:xfrm>
          <a:custGeom>
            <a:avLst/>
            <a:gdLst>
              <a:gd name="T0" fmla="*/ 165 w 213"/>
              <a:gd name="T1" fmla="*/ 12 h 113"/>
              <a:gd name="T2" fmla="*/ 167 w 213"/>
              <a:gd name="T3" fmla="*/ 10 h 113"/>
              <a:gd name="T4" fmla="*/ 148 w 213"/>
              <a:gd name="T5" fmla="*/ 4 h 113"/>
              <a:gd name="T6" fmla="*/ 106 w 213"/>
              <a:gd name="T7" fmla="*/ 0 h 113"/>
              <a:gd name="T8" fmla="*/ 64 w 213"/>
              <a:gd name="T9" fmla="*/ 4 h 113"/>
              <a:gd name="T10" fmla="*/ 32 w 213"/>
              <a:gd name="T11" fmla="*/ 15 h 113"/>
              <a:gd name="T12" fmla="*/ 9 w 213"/>
              <a:gd name="T13" fmla="*/ 32 h 113"/>
              <a:gd name="T14" fmla="*/ 0 w 213"/>
              <a:gd name="T15" fmla="*/ 56 h 113"/>
              <a:gd name="T16" fmla="*/ 2 w 213"/>
              <a:gd name="T17" fmla="*/ 67 h 113"/>
              <a:gd name="T18" fmla="*/ 9 w 213"/>
              <a:gd name="T19" fmla="*/ 80 h 113"/>
              <a:gd name="T20" fmla="*/ 24 w 213"/>
              <a:gd name="T21" fmla="*/ 90 h 113"/>
              <a:gd name="T22" fmla="*/ 34 w 213"/>
              <a:gd name="T23" fmla="*/ 89 h 113"/>
              <a:gd name="T24" fmla="*/ 12 w 213"/>
              <a:gd name="T25" fmla="*/ 72 h 113"/>
              <a:gd name="T26" fmla="*/ 6 w 213"/>
              <a:gd name="T27" fmla="*/ 54 h 113"/>
              <a:gd name="T28" fmla="*/ 6 w 213"/>
              <a:gd name="T29" fmla="*/ 54 h 113"/>
              <a:gd name="T30" fmla="*/ 12 w 213"/>
              <a:gd name="T31" fmla="*/ 37 h 113"/>
              <a:gd name="T32" fmla="*/ 36 w 213"/>
              <a:gd name="T33" fmla="*/ 19 h 113"/>
              <a:gd name="T34" fmla="*/ 68 w 213"/>
              <a:gd name="T35" fmla="*/ 8 h 113"/>
              <a:gd name="T36" fmla="*/ 110 w 213"/>
              <a:gd name="T37" fmla="*/ 4 h 113"/>
              <a:gd name="T38" fmla="*/ 151 w 213"/>
              <a:gd name="T39" fmla="*/ 8 h 113"/>
              <a:gd name="T40" fmla="*/ 165 w 213"/>
              <a:gd name="T41" fmla="*/ 12 h 113"/>
              <a:gd name="T42" fmla="*/ 53 w 213"/>
              <a:gd name="T43" fmla="*/ 99 h 113"/>
              <a:gd name="T44" fmla="*/ 51 w 213"/>
              <a:gd name="T45" fmla="*/ 100 h 113"/>
              <a:gd name="T46" fmla="*/ 80 w 213"/>
              <a:gd name="T47" fmla="*/ 109 h 113"/>
              <a:gd name="T48" fmla="*/ 80 w 213"/>
              <a:gd name="T49" fmla="*/ 109 h 113"/>
              <a:gd name="T50" fmla="*/ 110 w 213"/>
              <a:gd name="T51" fmla="*/ 113 h 113"/>
              <a:gd name="T52" fmla="*/ 111 w 213"/>
              <a:gd name="T53" fmla="*/ 113 h 113"/>
              <a:gd name="T54" fmla="*/ 111 w 213"/>
              <a:gd name="T55" fmla="*/ 113 h 113"/>
              <a:gd name="T56" fmla="*/ 152 w 213"/>
              <a:gd name="T57" fmla="*/ 109 h 113"/>
              <a:gd name="T58" fmla="*/ 182 w 213"/>
              <a:gd name="T59" fmla="*/ 98 h 113"/>
              <a:gd name="T60" fmla="*/ 204 w 213"/>
              <a:gd name="T61" fmla="*/ 81 h 113"/>
              <a:gd name="T62" fmla="*/ 213 w 213"/>
              <a:gd name="T63" fmla="*/ 56 h 113"/>
              <a:gd name="T64" fmla="*/ 212 w 213"/>
              <a:gd name="T65" fmla="*/ 45 h 113"/>
              <a:gd name="T66" fmla="*/ 204 w 213"/>
              <a:gd name="T67" fmla="*/ 32 h 113"/>
              <a:gd name="T68" fmla="*/ 191 w 213"/>
              <a:gd name="T69" fmla="*/ 21 h 113"/>
              <a:gd name="T70" fmla="*/ 179 w 213"/>
              <a:gd name="T71" fmla="*/ 23 h 113"/>
              <a:gd name="T72" fmla="*/ 201 w 213"/>
              <a:gd name="T73" fmla="*/ 39 h 113"/>
              <a:gd name="T74" fmla="*/ 207 w 213"/>
              <a:gd name="T75" fmla="*/ 58 h 113"/>
              <a:gd name="T76" fmla="*/ 207 w 213"/>
              <a:gd name="T77" fmla="*/ 58 h 113"/>
              <a:gd name="T78" fmla="*/ 200 w 213"/>
              <a:gd name="T79" fmla="*/ 76 h 113"/>
              <a:gd name="T80" fmla="*/ 177 w 213"/>
              <a:gd name="T81" fmla="*/ 94 h 113"/>
              <a:gd name="T82" fmla="*/ 177 w 213"/>
              <a:gd name="T83" fmla="*/ 94 h 113"/>
              <a:gd name="T84" fmla="*/ 148 w 213"/>
              <a:gd name="T85" fmla="*/ 105 h 113"/>
              <a:gd name="T86" fmla="*/ 107 w 213"/>
              <a:gd name="T87" fmla="*/ 109 h 113"/>
              <a:gd name="T88" fmla="*/ 107 w 213"/>
              <a:gd name="T89" fmla="*/ 109 h 113"/>
              <a:gd name="T90" fmla="*/ 76 w 213"/>
              <a:gd name="T91" fmla="*/ 106 h 113"/>
              <a:gd name="T92" fmla="*/ 53 w 213"/>
              <a:gd name="T93" fmla="*/ 99 h 1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3"/>
              <a:gd name="T142" fmla="*/ 0 h 113"/>
              <a:gd name="T143" fmla="*/ 213 w 213"/>
              <a:gd name="T144" fmla="*/ 113 h 11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3" h="113">
                <a:moveTo>
                  <a:pt x="165" y="12"/>
                </a:moveTo>
                <a:lnTo>
                  <a:pt x="167" y="10"/>
                </a:lnTo>
                <a:cubicBezTo>
                  <a:pt x="161" y="7"/>
                  <a:pt x="155" y="5"/>
                  <a:pt x="148" y="4"/>
                </a:cubicBezTo>
                <a:cubicBezTo>
                  <a:pt x="135" y="1"/>
                  <a:pt x="120" y="0"/>
                  <a:pt x="106" y="0"/>
                </a:cubicBezTo>
                <a:cubicBezTo>
                  <a:pt x="92" y="0"/>
                  <a:pt x="78" y="1"/>
                  <a:pt x="64" y="4"/>
                </a:cubicBezTo>
                <a:cubicBezTo>
                  <a:pt x="53" y="6"/>
                  <a:pt x="42" y="10"/>
                  <a:pt x="32" y="15"/>
                </a:cubicBezTo>
                <a:cubicBezTo>
                  <a:pt x="23" y="19"/>
                  <a:pt x="15" y="25"/>
                  <a:pt x="9" y="32"/>
                </a:cubicBezTo>
                <a:cubicBezTo>
                  <a:pt x="3" y="39"/>
                  <a:pt x="0" y="47"/>
                  <a:pt x="0" y="56"/>
                </a:cubicBezTo>
                <a:cubicBezTo>
                  <a:pt x="0" y="60"/>
                  <a:pt x="1" y="64"/>
                  <a:pt x="2" y="67"/>
                </a:cubicBezTo>
                <a:cubicBezTo>
                  <a:pt x="3" y="72"/>
                  <a:pt x="6" y="77"/>
                  <a:pt x="9" y="80"/>
                </a:cubicBezTo>
                <a:cubicBezTo>
                  <a:pt x="14" y="84"/>
                  <a:pt x="18" y="88"/>
                  <a:pt x="24" y="90"/>
                </a:cubicBezTo>
                <a:lnTo>
                  <a:pt x="34" y="89"/>
                </a:lnTo>
                <a:cubicBezTo>
                  <a:pt x="26" y="85"/>
                  <a:pt x="18" y="79"/>
                  <a:pt x="12" y="72"/>
                </a:cubicBezTo>
                <a:cubicBezTo>
                  <a:pt x="8" y="67"/>
                  <a:pt x="6" y="61"/>
                  <a:pt x="6" y="54"/>
                </a:cubicBezTo>
                <a:cubicBezTo>
                  <a:pt x="6" y="48"/>
                  <a:pt x="8" y="42"/>
                  <a:pt x="12" y="37"/>
                </a:cubicBezTo>
                <a:cubicBezTo>
                  <a:pt x="19" y="30"/>
                  <a:pt x="27" y="23"/>
                  <a:pt x="36" y="19"/>
                </a:cubicBezTo>
                <a:cubicBezTo>
                  <a:pt x="46" y="14"/>
                  <a:pt x="57" y="10"/>
                  <a:pt x="68" y="8"/>
                </a:cubicBezTo>
                <a:cubicBezTo>
                  <a:pt x="82" y="5"/>
                  <a:pt x="96" y="4"/>
                  <a:pt x="110" y="4"/>
                </a:cubicBezTo>
                <a:cubicBezTo>
                  <a:pt x="124" y="4"/>
                  <a:pt x="138" y="5"/>
                  <a:pt x="151" y="8"/>
                </a:cubicBezTo>
                <a:cubicBezTo>
                  <a:pt x="156" y="9"/>
                  <a:pt x="161" y="10"/>
                  <a:pt x="165" y="12"/>
                </a:cubicBezTo>
                <a:close/>
                <a:moveTo>
                  <a:pt x="53" y="99"/>
                </a:moveTo>
                <a:lnTo>
                  <a:pt x="51" y="100"/>
                </a:lnTo>
                <a:cubicBezTo>
                  <a:pt x="60" y="105"/>
                  <a:pt x="70" y="108"/>
                  <a:pt x="80" y="109"/>
                </a:cubicBezTo>
                <a:cubicBezTo>
                  <a:pt x="90" y="112"/>
                  <a:pt x="100" y="113"/>
                  <a:pt x="110" y="113"/>
                </a:cubicBezTo>
                <a:cubicBezTo>
                  <a:pt x="110" y="113"/>
                  <a:pt x="111" y="113"/>
                  <a:pt x="111" y="113"/>
                </a:cubicBezTo>
                <a:cubicBezTo>
                  <a:pt x="111" y="113"/>
                  <a:pt x="111" y="113"/>
                  <a:pt x="111" y="113"/>
                </a:cubicBezTo>
                <a:cubicBezTo>
                  <a:pt x="125" y="113"/>
                  <a:pt x="139" y="112"/>
                  <a:pt x="152" y="109"/>
                </a:cubicBezTo>
                <a:cubicBezTo>
                  <a:pt x="162" y="107"/>
                  <a:pt x="172" y="103"/>
                  <a:pt x="182" y="98"/>
                </a:cubicBezTo>
                <a:cubicBezTo>
                  <a:pt x="190" y="94"/>
                  <a:pt x="198" y="88"/>
                  <a:pt x="204" y="81"/>
                </a:cubicBezTo>
                <a:cubicBezTo>
                  <a:pt x="210" y="74"/>
                  <a:pt x="213" y="65"/>
                  <a:pt x="213" y="56"/>
                </a:cubicBezTo>
                <a:cubicBezTo>
                  <a:pt x="213" y="53"/>
                  <a:pt x="213" y="49"/>
                  <a:pt x="212" y="45"/>
                </a:cubicBezTo>
                <a:cubicBezTo>
                  <a:pt x="210" y="40"/>
                  <a:pt x="208" y="36"/>
                  <a:pt x="204" y="32"/>
                </a:cubicBezTo>
                <a:cubicBezTo>
                  <a:pt x="201" y="28"/>
                  <a:pt x="196" y="24"/>
                  <a:pt x="191" y="21"/>
                </a:cubicBezTo>
                <a:lnTo>
                  <a:pt x="179" y="23"/>
                </a:lnTo>
                <a:cubicBezTo>
                  <a:pt x="188" y="26"/>
                  <a:pt x="196" y="32"/>
                  <a:pt x="201" y="39"/>
                </a:cubicBezTo>
                <a:cubicBezTo>
                  <a:pt x="205" y="45"/>
                  <a:pt x="207" y="51"/>
                  <a:pt x="207" y="58"/>
                </a:cubicBezTo>
                <a:cubicBezTo>
                  <a:pt x="207" y="58"/>
                  <a:pt x="207" y="58"/>
                  <a:pt x="207" y="58"/>
                </a:cubicBezTo>
                <a:cubicBezTo>
                  <a:pt x="207" y="65"/>
                  <a:pt x="204" y="71"/>
                  <a:pt x="200" y="76"/>
                </a:cubicBezTo>
                <a:cubicBezTo>
                  <a:pt x="194" y="84"/>
                  <a:pt x="186" y="90"/>
                  <a:pt x="177" y="94"/>
                </a:cubicBezTo>
                <a:cubicBezTo>
                  <a:pt x="168" y="99"/>
                  <a:pt x="158" y="103"/>
                  <a:pt x="148" y="105"/>
                </a:cubicBezTo>
                <a:cubicBezTo>
                  <a:pt x="135" y="108"/>
                  <a:pt x="121" y="109"/>
                  <a:pt x="107" y="109"/>
                </a:cubicBezTo>
                <a:cubicBezTo>
                  <a:pt x="107" y="109"/>
                  <a:pt x="107" y="109"/>
                  <a:pt x="107" y="109"/>
                </a:cubicBezTo>
                <a:cubicBezTo>
                  <a:pt x="97" y="109"/>
                  <a:pt x="86" y="108"/>
                  <a:pt x="76" y="106"/>
                </a:cubicBezTo>
                <a:cubicBezTo>
                  <a:pt x="68" y="104"/>
                  <a:pt x="61" y="102"/>
                  <a:pt x="53" y="99"/>
                </a:cubicBez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18" name="Line 829"/>
          <p:cNvSpPr>
            <a:spLocks noChangeShapeType="1"/>
          </p:cNvSpPr>
          <p:nvPr/>
        </p:nvSpPr>
        <p:spPr bwMode="auto">
          <a:xfrm>
            <a:off x="6580891" y="2620026"/>
            <a:ext cx="703263"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19" name="Freeform 832"/>
          <p:cNvSpPr>
            <a:spLocks/>
          </p:cNvSpPr>
          <p:nvPr/>
        </p:nvSpPr>
        <p:spPr bwMode="auto">
          <a:xfrm>
            <a:off x="5879215" y="3101039"/>
            <a:ext cx="596900" cy="244475"/>
          </a:xfrm>
          <a:custGeom>
            <a:avLst/>
            <a:gdLst>
              <a:gd name="T0" fmla="*/ 0 w 771"/>
              <a:gd name="T1" fmla="*/ 45 h 317"/>
              <a:gd name="T2" fmla="*/ 45 w 771"/>
              <a:gd name="T3" fmla="*/ 0 h 317"/>
              <a:gd name="T4" fmla="*/ 725 w 771"/>
              <a:gd name="T5" fmla="*/ 0 h 317"/>
              <a:gd name="T6" fmla="*/ 771 w 771"/>
              <a:gd name="T7" fmla="*/ 45 h 317"/>
              <a:gd name="T8" fmla="*/ 771 w 771"/>
              <a:gd name="T9" fmla="*/ 272 h 317"/>
              <a:gd name="T10" fmla="*/ 725 w 771"/>
              <a:gd name="T11" fmla="*/ 317 h 317"/>
              <a:gd name="T12" fmla="*/ 45 w 771"/>
              <a:gd name="T13" fmla="*/ 317 h 317"/>
              <a:gd name="T14" fmla="*/ 0 w 771"/>
              <a:gd name="T15" fmla="*/ 272 h 317"/>
              <a:gd name="T16" fmla="*/ 0 w 771"/>
              <a:gd name="T17" fmla="*/ 45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7"/>
              <a:gd name="T29" fmla="*/ 771 w 771"/>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7">
                <a:moveTo>
                  <a:pt x="0" y="45"/>
                </a:moveTo>
                <a:cubicBezTo>
                  <a:pt x="0" y="20"/>
                  <a:pt x="20" y="0"/>
                  <a:pt x="45" y="0"/>
                </a:cubicBezTo>
                <a:lnTo>
                  <a:pt x="725" y="0"/>
                </a:lnTo>
                <a:cubicBezTo>
                  <a:pt x="750" y="0"/>
                  <a:pt x="771" y="20"/>
                  <a:pt x="771" y="45"/>
                </a:cubicBezTo>
                <a:lnTo>
                  <a:pt x="771" y="272"/>
                </a:lnTo>
                <a:cubicBezTo>
                  <a:pt x="771" y="297"/>
                  <a:pt x="750" y="317"/>
                  <a:pt x="725" y="317"/>
                </a:cubicBezTo>
                <a:lnTo>
                  <a:pt x="45" y="317"/>
                </a:lnTo>
                <a:cubicBezTo>
                  <a:pt x="20" y="317"/>
                  <a:pt x="0" y="297"/>
                  <a:pt x="0" y="272"/>
                </a:cubicBezTo>
                <a:lnTo>
                  <a:pt x="0" y="45"/>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20" name="Freeform 833"/>
          <p:cNvSpPr>
            <a:spLocks/>
          </p:cNvSpPr>
          <p:nvPr/>
        </p:nvSpPr>
        <p:spPr bwMode="auto">
          <a:xfrm>
            <a:off x="5879215" y="2751789"/>
            <a:ext cx="596900" cy="246063"/>
          </a:xfrm>
          <a:custGeom>
            <a:avLst/>
            <a:gdLst>
              <a:gd name="T0" fmla="*/ 0 w 771"/>
              <a:gd name="T1" fmla="*/ 45 h 318"/>
              <a:gd name="T2" fmla="*/ 45 w 771"/>
              <a:gd name="T3" fmla="*/ 0 h 318"/>
              <a:gd name="T4" fmla="*/ 725 w 771"/>
              <a:gd name="T5" fmla="*/ 0 h 318"/>
              <a:gd name="T6" fmla="*/ 771 w 771"/>
              <a:gd name="T7" fmla="*/ 45 h 318"/>
              <a:gd name="T8" fmla="*/ 771 w 771"/>
              <a:gd name="T9" fmla="*/ 272 h 318"/>
              <a:gd name="T10" fmla="*/ 725 w 771"/>
              <a:gd name="T11" fmla="*/ 318 h 318"/>
              <a:gd name="T12" fmla="*/ 45 w 771"/>
              <a:gd name="T13" fmla="*/ 318 h 318"/>
              <a:gd name="T14" fmla="*/ 0 w 771"/>
              <a:gd name="T15" fmla="*/ 272 h 318"/>
              <a:gd name="T16" fmla="*/ 0 w 771"/>
              <a:gd name="T17" fmla="*/ 45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8"/>
              <a:gd name="T29" fmla="*/ 771 w 771"/>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8">
                <a:moveTo>
                  <a:pt x="0" y="45"/>
                </a:moveTo>
                <a:cubicBezTo>
                  <a:pt x="0" y="20"/>
                  <a:pt x="20" y="0"/>
                  <a:pt x="45" y="0"/>
                </a:cubicBezTo>
                <a:lnTo>
                  <a:pt x="725" y="0"/>
                </a:lnTo>
                <a:cubicBezTo>
                  <a:pt x="750" y="0"/>
                  <a:pt x="771" y="20"/>
                  <a:pt x="771" y="45"/>
                </a:cubicBezTo>
                <a:lnTo>
                  <a:pt x="771" y="272"/>
                </a:lnTo>
                <a:cubicBezTo>
                  <a:pt x="771" y="297"/>
                  <a:pt x="750" y="318"/>
                  <a:pt x="725" y="318"/>
                </a:cubicBezTo>
                <a:lnTo>
                  <a:pt x="45" y="318"/>
                </a:lnTo>
                <a:cubicBezTo>
                  <a:pt x="20" y="318"/>
                  <a:pt x="0" y="297"/>
                  <a:pt x="0" y="272"/>
                </a:cubicBezTo>
                <a:lnTo>
                  <a:pt x="0" y="45"/>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21" name="Freeform 834"/>
          <p:cNvSpPr>
            <a:spLocks/>
          </p:cNvSpPr>
          <p:nvPr/>
        </p:nvSpPr>
        <p:spPr bwMode="auto">
          <a:xfrm>
            <a:off x="5879215" y="2443814"/>
            <a:ext cx="596900" cy="246063"/>
          </a:xfrm>
          <a:custGeom>
            <a:avLst/>
            <a:gdLst>
              <a:gd name="T0" fmla="*/ 0 w 771"/>
              <a:gd name="T1" fmla="*/ 46 h 318"/>
              <a:gd name="T2" fmla="*/ 45 w 771"/>
              <a:gd name="T3" fmla="*/ 0 h 318"/>
              <a:gd name="T4" fmla="*/ 725 w 771"/>
              <a:gd name="T5" fmla="*/ 0 h 318"/>
              <a:gd name="T6" fmla="*/ 771 w 771"/>
              <a:gd name="T7" fmla="*/ 46 h 318"/>
              <a:gd name="T8" fmla="*/ 771 w 771"/>
              <a:gd name="T9" fmla="*/ 272 h 318"/>
              <a:gd name="T10" fmla="*/ 725 w 771"/>
              <a:gd name="T11" fmla="*/ 318 h 318"/>
              <a:gd name="T12" fmla="*/ 45 w 771"/>
              <a:gd name="T13" fmla="*/ 318 h 318"/>
              <a:gd name="T14" fmla="*/ 0 w 771"/>
              <a:gd name="T15" fmla="*/ 272 h 318"/>
              <a:gd name="T16" fmla="*/ 0 w 771"/>
              <a:gd name="T17" fmla="*/ 46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8"/>
              <a:gd name="T29" fmla="*/ 771 w 771"/>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8">
                <a:moveTo>
                  <a:pt x="0" y="46"/>
                </a:moveTo>
                <a:cubicBezTo>
                  <a:pt x="0" y="21"/>
                  <a:pt x="20" y="0"/>
                  <a:pt x="45" y="0"/>
                </a:cubicBezTo>
                <a:lnTo>
                  <a:pt x="725" y="0"/>
                </a:lnTo>
                <a:cubicBezTo>
                  <a:pt x="750" y="0"/>
                  <a:pt x="771" y="21"/>
                  <a:pt x="771" y="46"/>
                </a:cubicBezTo>
                <a:lnTo>
                  <a:pt x="771" y="272"/>
                </a:lnTo>
                <a:cubicBezTo>
                  <a:pt x="771" y="297"/>
                  <a:pt x="750" y="318"/>
                  <a:pt x="725" y="318"/>
                </a:cubicBezTo>
                <a:lnTo>
                  <a:pt x="45" y="318"/>
                </a:lnTo>
                <a:cubicBezTo>
                  <a:pt x="20" y="318"/>
                  <a:pt x="0" y="297"/>
                  <a:pt x="0" y="272"/>
                </a:cubicBezTo>
                <a:lnTo>
                  <a:pt x="0" y="46"/>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22" name="Text Box 849"/>
          <p:cNvSpPr txBox="1">
            <a:spLocks noChangeArrowheads="1"/>
          </p:cNvSpPr>
          <p:nvPr/>
        </p:nvSpPr>
        <p:spPr bwMode="auto">
          <a:xfrm>
            <a:off x="6028587" y="2505727"/>
            <a:ext cx="298159"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4x CAN</a:t>
            </a:r>
          </a:p>
        </p:txBody>
      </p:sp>
      <p:sp>
        <p:nvSpPr>
          <p:cNvPr id="223" name="Text Box 850"/>
          <p:cNvSpPr txBox="1">
            <a:spLocks noChangeArrowheads="1"/>
          </p:cNvSpPr>
          <p:nvPr/>
        </p:nvSpPr>
        <p:spPr bwMode="auto">
          <a:xfrm>
            <a:off x="5957269" y="2813702"/>
            <a:ext cx="437619"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1x </a:t>
            </a:r>
            <a:r>
              <a:rPr lang="en-GB" sz="800" dirty="0" err="1">
                <a:solidFill>
                  <a:srgbClr val="FFFFFF"/>
                </a:solidFill>
                <a:latin typeface="Infineon Meta-Normal" pitchFamily="34" charset="0"/>
                <a:cs typeface="Arial" pitchFamily="34" charset="0"/>
              </a:rPr>
              <a:t>FlexRay</a:t>
            </a:r>
            <a:endParaRPr lang="en-GB" sz="800" baseline="30000" dirty="0">
              <a:solidFill>
                <a:srgbClr val="FFFFFF"/>
              </a:solidFill>
              <a:latin typeface="Infineon Meta-Normal" pitchFamily="34" charset="0"/>
              <a:cs typeface="Arial" pitchFamily="34" charset="0"/>
            </a:endParaRPr>
          </a:p>
        </p:txBody>
      </p:sp>
      <p:sp>
        <p:nvSpPr>
          <p:cNvPr id="224" name="Text Box 851"/>
          <p:cNvSpPr txBox="1">
            <a:spLocks noChangeArrowheads="1"/>
          </p:cNvSpPr>
          <p:nvPr/>
        </p:nvSpPr>
        <p:spPr bwMode="auto">
          <a:xfrm>
            <a:off x="6020580" y="3161364"/>
            <a:ext cx="312585" cy="123111"/>
          </a:xfrm>
          <a:prstGeom prst="rect">
            <a:avLst/>
          </a:prstGeom>
          <a:noFill/>
          <a:ln w="9525">
            <a:noFill/>
            <a:miter lim="800000"/>
            <a:headEnd/>
            <a:tailEnd/>
          </a:ln>
          <a:effectLst/>
        </p:spPr>
        <p:txBody>
          <a:bodyPr wrap="none" lIns="0" tIns="0" rIns="0" bIns="0">
            <a:spAutoFit/>
          </a:bodyPr>
          <a:lstStyle/>
          <a:p>
            <a:pPr algn="ctr">
              <a:buClr>
                <a:schemeClr val="tx1"/>
              </a:buClr>
              <a:defRPr/>
            </a:pPr>
            <a:r>
              <a:rPr lang="en-GB" sz="800" dirty="0">
                <a:solidFill>
                  <a:schemeClr val="bg1"/>
                </a:solidFill>
                <a:latin typeface="Infineon Meta-Normal" pitchFamily="34" charset="0"/>
                <a:cs typeface="Arial" pitchFamily="34" charset="0"/>
              </a:rPr>
              <a:t>4x QSPI</a:t>
            </a:r>
            <a:endParaRPr lang="en-GB" sz="800" baseline="30000" dirty="0">
              <a:solidFill>
                <a:schemeClr val="bg1"/>
              </a:solidFill>
              <a:latin typeface="Infineon Meta-Normal" pitchFamily="34" charset="0"/>
              <a:cs typeface="Arial" pitchFamily="34" charset="0"/>
            </a:endParaRPr>
          </a:p>
        </p:txBody>
      </p:sp>
      <p:sp>
        <p:nvSpPr>
          <p:cNvPr id="225" name="Line 852"/>
          <p:cNvSpPr>
            <a:spLocks noChangeShapeType="1"/>
          </p:cNvSpPr>
          <p:nvPr/>
        </p:nvSpPr>
        <p:spPr bwMode="auto">
          <a:xfrm>
            <a:off x="5879216" y="4118626"/>
            <a:ext cx="595313"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26" name="Text Box 853"/>
          <p:cNvSpPr txBox="1">
            <a:spLocks noChangeArrowheads="1"/>
          </p:cNvSpPr>
          <p:nvPr/>
        </p:nvSpPr>
        <p:spPr bwMode="auto">
          <a:xfrm>
            <a:off x="6005352" y="3988451"/>
            <a:ext cx="343043" cy="107722"/>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700" dirty="0">
                <a:solidFill>
                  <a:srgbClr val="FFFFFF"/>
                </a:solidFill>
                <a:latin typeface="Infineon Meta-Normal" pitchFamily="34" charset="0"/>
                <a:cs typeface="Arial" pitchFamily="34" charset="0"/>
              </a:rPr>
              <a:t>Lock step</a:t>
            </a:r>
            <a:endParaRPr lang="en-GB" sz="700" baseline="30000" dirty="0">
              <a:solidFill>
                <a:srgbClr val="FFFFFF"/>
              </a:solidFill>
              <a:latin typeface="Infineon Meta-Normal" pitchFamily="34" charset="0"/>
              <a:cs typeface="Arial" pitchFamily="34" charset="0"/>
            </a:endParaRPr>
          </a:p>
        </p:txBody>
      </p:sp>
      <p:sp>
        <p:nvSpPr>
          <p:cNvPr id="228" name="Text Box 854"/>
          <p:cNvSpPr txBox="1">
            <a:spLocks noChangeArrowheads="1"/>
          </p:cNvSpPr>
          <p:nvPr/>
        </p:nvSpPr>
        <p:spPr bwMode="auto">
          <a:xfrm>
            <a:off x="6004542" y="4261502"/>
            <a:ext cx="346249"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200MHz</a:t>
            </a:r>
          </a:p>
          <a:p>
            <a:pPr algn="ctr">
              <a:buClr>
                <a:srgbClr val="000000"/>
              </a:buClr>
              <a:defRPr/>
            </a:pPr>
            <a:r>
              <a:rPr lang="en-GB" sz="800" dirty="0">
                <a:solidFill>
                  <a:srgbClr val="FFFFFF"/>
                </a:solidFill>
                <a:latin typeface="Infineon Meta-Normal" pitchFamily="34" charset="0"/>
                <a:cs typeface="Arial" pitchFamily="34" charset="0"/>
              </a:rPr>
              <a:t>CPU0</a:t>
            </a:r>
          </a:p>
        </p:txBody>
      </p:sp>
      <p:sp>
        <p:nvSpPr>
          <p:cNvPr id="231" name="Text Box 857"/>
          <p:cNvSpPr txBox="1">
            <a:spLocks noChangeArrowheads="1"/>
          </p:cNvSpPr>
          <p:nvPr/>
        </p:nvSpPr>
        <p:spPr bwMode="auto">
          <a:xfrm>
            <a:off x="6760192" y="3780489"/>
            <a:ext cx="346249"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200MHz</a:t>
            </a:r>
          </a:p>
          <a:p>
            <a:pPr algn="ctr">
              <a:buClr>
                <a:srgbClr val="000000"/>
              </a:buClr>
              <a:defRPr/>
            </a:pPr>
            <a:r>
              <a:rPr lang="en-GB" sz="800" dirty="0">
                <a:solidFill>
                  <a:srgbClr val="FFFFFF"/>
                </a:solidFill>
                <a:latin typeface="Infineon Meta-Normal" pitchFamily="34" charset="0"/>
                <a:cs typeface="Arial" pitchFamily="34" charset="0"/>
              </a:rPr>
              <a:t>CPU1</a:t>
            </a:r>
          </a:p>
        </p:txBody>
      </p:sp>
      <p:sp>
        <p:nvSpPr>
          <p:cNvPr id="232" name="Text Box 858"/>
          <p:cNvSpPr txBox="1">
            <a:spLocks noChangeArrowheads="1"/>
          </p:cNvSpPr>
          <p:nvPr/>
        </p:nvSpPr>
        <p:spPr bwMode="auto">
          <a:xfrm>
            <a:off x="7904866" y="4864752"/>
            <a:ext cx="379413" cy="123111"/>
          </a:xfrm>
          <a:prstGeom prst="rect">
            <a:avLst/>
          </a:prstGeom>
          <a:noFill/>
          <a:ln w="9525">
            <a:noFill/>
            <a:miter lim="800000"/>
            <a:headEnd/>
            <a:tailEnd/>
          </a:ln>
          <a:effectLst/>
        </p:spPr>
        <p:txBody>
          <a:bodyPr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DS-ADC</a:t>
            </a:r>
          </a:p>
        </p:txBody>
      </p:sp>
      <p:sp>
        <p:nvSpPr>
          <p:cNvPr id="233" name="Text Box 860"/>
          <p:cNvSpPr txBox="1">
            <a:spLocks noChangeArrowheads="1"/>
          </p:cNvSpPr>
          <p:nvPr/>
        </p:nvSpPr>
        <p:spPr bwMode="auto">
          <a:xfrm>
            <a:off x="7997589" y="3804302"/>
            <a:ext cx="193964"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SAR-</a:t>
            </a:r>
          </a:p>
          <a:p>
            <a:pPr algn="ctr">
              <a:buClr>
                <a:srgbClr val="000000"/>
              </a:buClr>
              <a:defRPr/>
            </a:pPr>
            <a:r>
              <a:rPr lang="en-GB" sz="800" dirty="0">
                <a:solidFill>
                  <a:srgbClr val="FFFFFF"/>
                </a:solidFill>
                <a:latin typeface="Infineon Meta-Normal" pitchFamily="34" charset="0"/>
                <a:cs typeface="Arial" pitchFamily="34" charset="0"/>
              </a:rPr>
              <a:t>ADC</a:t>
            </a:r>
            <a:endParaRPr lang="en-GB" sz="800" baseline="30000" dirty="0">
              <a:solidFill>
                <a:srgbClr val="FFFFFF"/>
              </a:solidFill>
              <a:latin typeface="Infineon Meta-Normal" pitchFamily="34" charset="0"/>
              <a:cs typeface="Arial" pitchFamily="34" charset="0"/>
            </a:endParaRPr>
          </a:p>
        </p:txBody>
      </p:sp>
      <p:sp>
        <p:nvSpPr>
          <p:cNvPr id="234" name="Text Box 863"/>
          <p:cNvSpPr txBox="1">
            <a:spLocks noChangeArrowheads="1"/>
          </p:cNvSpPr>
          <p:nvPr/>
        </p:nvSpPr>
        <p:spPr bwMode="auto">
          <a:xfrm>
            <a:off x="7993582" y="2813702"/>
            <a:ext cx="201978"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GTM</a:t>
            </a:r>
            <a:endParaRPr lang="en-GB" sz="800" baseline="30000" dirty="0">
              <a:solidFill>
                <a:srgbClr val="FFFFFF"/>
              </a:solidFill>
              <a:latin typeface="Infineon Meta-Normal" pitchFamily="34" charset="0"/>
              <a:cs typeface="Arial" pitchFamily="34" charset="0"/>
            </a:endParaRPr>
          </a:p>
        </p:txBody>
      </p:sp>
      <p:sp>
        <p:nvSpPr>
          <p:cNvPr id="235" name="Text Box 864"/>
          <p:cNvSpPr txBox="1">
            <a:spLocks noChangeArrowheads="1"/>
          </p:cNvSpPr>
          <p:nvPr/>
        </p:nvSpPr>
        <p:spPr bwMode="auto">
          <a:xfrm>
            <a:off x="6692874" y="2494613"/>
            <a:ext cx="479298" cy="107722"/>
          </a:xfrm>
          <a:prstGeom prst="rect">
            <a:avLst/>
          </a:prstGeom>
          <a:noFill/>
          <a:ln w="9525">
            <a:noFill/>
            <a:miter lim="800000"/>
            <a:headEnd/>
            <a:tailEnd/>
          </a:ln>
          <a:effectLst/>
        </p:spPr>
        <p:txBody>
          <a:bodyPr wrap="none" lIns="0" tIns="0" rIns="0" bIns="0">
            <a:spAutoFit/>
          </a:bodyPr>
          <a:lstStyle/>
          <a:p>
            <a:pPr algn="ctr">
              <a:buClr>
                <a:schemeClr val="tx1"/>
              </a:buClr>
              <a:defRPr/>
            </a:pPr>
            <a:r>
              <a:rPr lang="en-GB" sz="700" dirty="0">
                <a:solidFill>
                  <a:schemeClr val="bg1"/>
                </a:solidFill>
                <a:latin typeface="Infineon Meta-Normal" pitchFamily="34" charset="0"/>
                <a:cs typeface="Arial" pitchFamily="34" charset="0"/>
              </a:rPr>
              <a:t>Checker core</a:t>
            </a:r>
            <a:endParaRPr lang="en-GB" sz="700" baseline="30000" dirty="0">
              <a:solidFill>
                <a:schemeClr val="bg1"/>
              </a:solidFill>
              <a:latin typeface="Infineon Meta-Normal" pitchFamily="34" charset="0"/>
              <a:cs typeface="Arial" pitchFamily="34" charset="0"/>
            </a:endParaRPr>
          </a:p>
        </p:txBody>
      </p:sp>
      <p:sp>
        <p:nvSpPr>
          <p:cNvPr id="236" name="Text Box 865"/>
          <p:cNvSpPr txBox="1">
            <a:spLocks noChangeArrowheads="1"/>
          </p:cNvSpPr>
          <p:nvPr/>
        </p:nvSpPr>
        <p:spPr bwMode="auto">
          <a:xfrm>
            <a:off x="7421934" y="2548589"/>
            <a:ext cx="232436"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PWM</a:t>
            </a:r>
            <a:endParaRPr lang="en-GB" sz="800" baseline="30000" dirty="0">
              <a:solidFill>
                <a:srgbClr val="FFFFFF"/>
              </a:solidFill>
              <a:latin typeface="Infineon Meta-Normal" pitchFamily="34" charset="0"/>
              <a:cs typeface="Arial" pitchFamily="34" charset="0"/>
            </a:endParaRPr>
          </a:p>
        </p:txBody>
      </p:sp>
      <p:sp>
        <p:nvSpPr>
          <p:cNvPr id="237" name="Text Box 865"/>
          <p:cNvSpPr txBox="1">
            <a:spLocks noChangeArrowheads="1"/>
          </p:cNvSpPr>
          <p:nvPr/>
        </p:nvSpPr>
        <p:spPr bwMode="auto">
          <a:xfrm>
            <a:off x="7433047" y="2724802"/>
            <a:ext cx="232436"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PWM</a:t>
            </a:r>
            <a:endParaRPr lang="en-GB" sz="800" baseline="30000" dirty="0">
              <a:solidFill>
                <a:srgbClr val="FFFFFF"/>
              </a:solidFill>
              <a:latin typeface="Infineon Meta-Normal" pitchFamily="34" charset="0"/>
              <a:cs typeface="Arial" pitchFamily="34" charset="0"/>
            </a:endParaRPr>
          </a:p>
        </p:txBody>
      </p:sp>
      <p:sp>
        <p:nvSpPr>
          <p:cNvPr id="238" name="Text Box 865"/>
          <p:cNvSpPr txBox="1">
            <a:spLocks noChangeArrowheads="1"/>
          </p:cNvSpPr>
          <p:nvPr/>
        </p:nvSpPr>
        <p:spPr bwMode="auto">
          <a:xfrm>
            <a:off x="7433047" y="2940702"/>
            <a:ext cx="232436"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PWM</a:t>
            </a:r>
            <a:endParaRPr lang="en-GB" sz="800" baseline="30000" dirty="0">
              <a:solidFill>
                <a:srgbClr val="FFFFFF"/>
              </a:solidFill>
              <a:latin typeface="Infineon Meta-Normal" pitchFamily="34" charset="0"/>
              <a:cs typeface="Arial" pitchFamily="34" charset="0"/>
            </a:endParaRPr>
          </a:p>
        </p:txBody>
      </p:sp>
      <p:sp>
        <p:nvSpPr>
          <p:cNvPr id="239" name="Freeform 832"/>
          <p:cNvSpPr>
            <a:spLocks/>
          </p:cNvSpPr>
          <p:nvPr/>
        </p:nvSpPr>
        <p:spPr bwMode="auto">
          <a:xfrm>
            <a:off x="5891543" y="3444187"/>
            <a:ext cx="596900" cy="244475"/>
          </a:xfrm>
          <a:custGeom>
            <a:avLst/>
            <a:gdLst>
              <a:gd name="T0" fmla="*/ 0 w 771"/>
              <a:gd name="T1" fmla="*/ 45 h 317"/>
              <a:gd name="T2" fmla="*/ 45 w 771"/>
              <a:gd name="T3" fmla="*/ 0 h 317"/>
              <a:gd name="T4" fmla="*/ 725 w 771"/>
              <a:gd name="T5" fmla="*/ 0 h 317"/>
              <a:gd name="T6" fmla="*/ 771 w 771"/>
              <a:gd name="T7" fmla="*/ 45 h 317"/>
              <a:gd name="T8" fmla="*/ 771 w 771"/>
              <a:gd name="T9" fmla="*/ 272 h 317"/>
              <a:gd name="T10" fmla="*/ 725 w 771"/>
              <a:gd name="T11" fmla="*/ 317 h 317"/>
              <a:gd name="T12" fmla="*/ 45 w 771"/>
              <a:gd name="T13" fmla="*/ 317 h 317"/>
              <a:gd name="T14" fmla="*/ 0 w 771"/>
              <a:gd name="T15" fmla="*/ 272 h 317"/>
              <a:gd name="T16" fmla="*/ 0 w 771"/>
              <a:gd name="T17" fmla="*/ 45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7"/>
              <a:gd name="T29" fmla="*/ 771 w 771"/>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7">
                <a:moveTo>
                  <a:pt x="0" y="45"/>
                </a:moveTo>
                <a:cubicBezTo>
                  <a:pt x="0" y="20"/>
                  <a:pt x="20" y="0"/>
                  <a:pt x="45" y="0"/>
                </a:cubicBezTo>
                <a:lnTo>
                  <a:pt x="725" y="0"/>
                </a:lnTo>
                <a:cubicBezTo>
                  <a:pt x="750" y="0"/>
                  <a:pt x="771" y="20"/>
                  <a:pt x="771" y="45"/>
                </a:cubicBezTo>
                <a:lnTo>
                  <a:pt x="771" y="272"/>
                </a:lnTo>
                <a:cubicBezTo>
                  <a:pt x="771" y="297"/>
                  <a:pt x="750" y="317"/>
                  <a:pt x="725" y="317"/>
                </a:cubicBezTo>
                <a:lnTo>
                  <a:pt x="45" y="317"/>
                </a:lnTo>
                <a:cubicBezTo>
                  <a:pt x="20" y="317"/>
                  <a:pt x="0" y="297"/>
                  <a:pt x="0" y="272"/>
                </a:cubicBezTo>
                <a:lnTo>
                  <a:pt x="0" y="45"/>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0" name="Text Box 851"/>
          <p:cNvSpPr txBox="1">
            <a:spLocks noChangeArrowheads="1"/>
          </p:cNvSpPr>
          <p:nvPr/>
        </p:nvSpPr>
        <p:spPr bwMode="auto">
          <a:xfrm>
            <a:off x="6035788" y="3516195"/>
            <a:ext cx="250068"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1x I2C</a:t>
            </a:r>
          </a:p>
        </p:txBody>
      </p:sp>
      <p:sp>
        <p:nvSpPr>
          <p:cNvPr id="260" name="Text Box 839"/>
          <p:cNvSpPr txBox="1">
            <a:spLocks noChangeArrowheads="1"/>
          </p:cNvSpPr>
          <p:nvPr/>
        </p:nvSpPr>
        <p:spPr bwMode="auto">
          <a:xfrm>
            <a:off x="6783894" y="1758386"/>
            <a:ext cx="637995" cy="461665"/>
          </a:xfrm>
          <a:prstGeom prst="rect">
            <a:avLst/>
          </a:prstGeom>
          <a:noFill/>
          <a:ln w="9525">
            <a:noFill/>
            <a:miter lim="800000"/>
            <a:headEnd/>
            <a:tailEnd/>
          </a:ln>
          <a:effectLst/>
        </p:spPr>
        <p:txBody>
          <a:bodyPr wrap="none" lIns="0" tIns="0" rIns="0" bIns="0">
            <a:spAutoFit/>
          </a:bodyPr>
          <a:lstStyle/>
          <a:p>
            <a:pPr algn="ctr">
              <a:buClr>
                <a:schemeClr val="tx1"/>
              </a:buClr>
              <a:defRPr/>
            </a:pPr>
            <a:r>
              <a:rPr lang="en-GB" sz="1000" dirty="0">
                <a:solidFill>
                  <a:schemeClr val="bg1"/>
                </a:solidFill>
                <a:latin typeface="Infineon Meta-Normal" pitchFamily="34" charset="0"/>
                <a:cs typeface="Arial" pitchFamily="34" charset="0"/>
              </a:rPr>
              <a:t>e.g. TC26x</a:t>
            </a:r>
          </a:p>
          <a:p>
            <a:pPr algn="ctr">
              <a:buClr>
                <a:schemeClr val="tx1"/>
              </a:buClr>
              <a:defRPr/>
            </a:pPr>
            <a:r>
              <a:rPr lang="en-GB" sz="1000" dirty="0">
                <a:solidFill>
                  <a:schemeClr val="bg1"/>
                </a:solidFill>
                <a:latin typeface="Infineon Meta-Normal" pitchFamily="34" charset="0"/>
                <a:cs typeface="Arial" pitchFamily="34" charset="0"/>
              </a:rPr>
              <a:t>2.5MB Flash</a:t>
            </a:r>
          </a:p>
          <a:p>
            <a:pPr algn="ctr">
              <a:buClr>
                <a:schemeClr val="tx1"/>
              </a:buClr>
              <a:defRPr/>
            </a:pPr>
            <a:r>
              <a:rPr lang="en-GB" sz="1000" dirty="0">
                <a:solidFill>
                  <a:schemeClr val="bg1"/>
                </a:solidFill>
                <a:latin typeface="Infineon Meta-Normal" pitchFamily="34" charset="0"/>
                <a:cs typeface="Arial" pitchFamily="34" charset="0"/>
              </a:rPr>
              <a:t>240KB RAM</a:t>
            </a:r>
          </a:p>
        </p:txBody>
      </p:sp>
      <p:sp>
        <p:nvSpPr>
          <p:cNvPr id="2" name="Titel 1"/>
          <p:cNvSpPr>
            <a:spLocks noGrp="1"/>
          </p:cNvSpPr>
          <p:nvPr>
            <p:ph type="title" hasCustomPrompt="1"/>
          </p:nvPr>
        </p:nvSpPr>
        <p:spPr/>
        <p:txBody>
          <a:bodyPr vert="horz" lIns="0" tIns="0" rIns="0" bIns="10800" rtlCol="0" anchor="b" anchorCtr="0">
            <a:noAutofit/>
          </a:bodyPr>
          <a:lstStyle/>
          <a:p>
            <a:r>
              <a:rPr dirty="0"/>
              <a:t>Smaller &amp; Better!</a:t>
            </a:r>
            <a:br>
              <a:rPr dirty="0"/>
            </a:br>
            <a:r>
              <a:rPr lang="de-DE" dirty="0">
                <a:solidFill>
                  <a:srgbClr val="0A8276"/>
                </a:solidFill>
              </a:rPr>
              <a:t>AURIX</a:t>
            </a:r>
            <a:r>
              <a:rPr lang="de-DE" baseline="30000" dirty="0">
                <a:solidFill>
                  <a:srgbClr val="0A8276"/>
                </a:solidFill>
              </a:rPr>
              <a:t>TM</a:t>
            </a:r>
            <a:r>
              <a:rPr dirty="0">
                <a:solidFill>
                  <a:schemeClr val="tx2">
                    <a:lumMod val="50000"/>
                  </a:schemeClr>
                </a:solidFill>
              </a:rPr>
              <a:t> enables more efficient BMS solution</a:t>
            </a:r>
          </a:p>
        </p:txBody>
      </p:sp>
      <p:sp>
        <p:nvSpPr>
          <p:cNvPr id="208" name="Rechteck 336"/>
          <p:cNvSpPr/>
          <p:nvPr/>
        </p:nvSpPr>
        <p:spPr bwMode="auto">
          <a:xfrm>
            <a:off x="2174032" y="2563917"/>
            <a:ext cx="144016" cy="433036"/>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209" name="Rechteck 337"/>
          <p:cNvSpPr/>
          <p:nvPr/>
        </p:nvSpPr>
        <p:spPr bwMode="auto">
          <a:xfrm>
            <a:off x="2174032" y="3356993"/>
            <a:ext cx="144016" cy="433036"/>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210" name="Rechteck 338"/>
          <p:cNvSpPr/>
          <p:nvPr/>
        </p:nvSpPr>
        <p:spPr bwMode="auto">
          <a:xfrm>
            <a:off x="2174032" y="4292109"/>
            <a:ext cx="144016" cy="433036"/>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211" name="Rechteck 339"/>
          <p:cNvSpPr/>
          <p:nvPr/>
        </p:nvSpPr>
        <p:spPr bwMode="auto">
          <a:xfrm>
            <a:off x="2174032" y="5156205"/>
            <a:ext cx="144016" cy="433036"/>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212" name="Rechteck 335"/>
          <p:cNvSpPr/>
          <p:nvPr/>
        </p:nvSpPr>
        <p:spPr bwMode="auto">
          <a:xfrm>
            <a:off x="2174032" y="1679324"/>
            <a:ext cx="144016" cy="433036"/>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227" name="Rechteck 307"/>
          <p:cNvSpPr/>
          <p:nvPr/>
        </p:nvSpPr>
        <p:spPr bwMode="auto">
          <a:xfrm>
            <a:off x="2678092" y="5733258"/>
            <a:ext cx="2165449" cy="100535"/>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grpSp>
        <p:nvGrpSpPr>
          <p:cNvPr id="379" name="Gruppieren 177"/>
          <p:cNvGrpSpPr/>
          <p:nvPr/>
        </p:nvGrpSpPr>
        <p:grpSpPr>
          <a:xfrm>
            <a:off x="1381945" y="1175531"/>
            <a:ext cx="481589" cy="5018268"/>
            <a:chOff x="1040690" y="1391555"/>
            <a:chExt cx="481589" cy="5018268"/>
          </a:xfrm>
        </p:grpSpPr>
        <p:sp>
          <p:nvSpPr>
            <p:cNvPr id="380" name="Can 153"/>
            <p:cNvSpPr>
              <a:spLocks noChangeArrowheads="1"/>
            </p:cNvSpPr>
            <p:nvPr/>
          </p:nvSpPr>
          <p:spPr bwMode="auto">
            <a:xfrm>
              <a:off x="1057835" y="2516952"/>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sp>
          <p:nvSpPr>
            <p:cNvPr id="381" name="Can 153"/>
            <p:cNvSpPr>
              <a:spLocks noChangeArrowheads="1"/>
            </p:cNvSpPr>
            <p:nvPr/>
          </p:nvSpPr>
          <p:spPr bwMode="auto">
            <a:xfrm>
              <a:off x="1051942" y="2317270"/>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382" name="Straight Connector 159"/>
            <p:cNvCxnSpPr>
              <a:cxnSpLocks noChangeShapeType="1"/>
            </p:cNvCxnSpPr>
            <p:nvPr/>
          </p:nvCxnSpPr>
          <p:spPr bwMode="auto">
            <a:xfrm flipH="1" flipV="1">
              <a:off x="1162274" y="2641120"/>
              <a:ext cx="1587" cy="201778"/>
            </a:xfrm>
            <a:prstGeom prst="line">
              <a:avLst/>
            </a:prstGeom>
            <a:noFill/>
            <a:ln w="0" algn="ctr">
              <a:noFill/>
              <a:round/>
              <a:headEnd/>
              <a:tailEnd/>
            </a:ln>
          </p:spPr>
        </p:cxnSp>
        <p:cxnSp>
          <p:nvCxnSpPr>
            <p:cNvPr id="383" name="Straight Connector 160"/>
            <p:cNvCxnSpPr>
              <a:cxnSpLocks noChangeShapeType="1"/>
            </p:cNvCxnSpPr>
            <p:nvPr/>
          </p:nvCxnSpPr>
          <p:spPr bwMode="auto">
            <a:xfrm flipH="1" flipV="1">
              <a:off x="1162274" y="2641120"/>
              <a:ext cx="1587" cy="201778"/>
            </a:xfrm>
            <a:prstGeom prst="line">
              <a:avLst/>
            </a:prstGeom>
            <a:noFill/>
            <a:ln w="0" algn="ctr">
              <a:noFill/>
              <a:round/>
              <a:headEnd/>
              <a:tailEnd/>
            </a:ln>
          </p:spPr>
        </p:cxnSp>
        <p:cxnSp>
          <p:nvCxnSpPr>
            <p:cNvPr id="384" name="Straight Connector 162"/>
            <p:cNvCxnSpPr>
              <a:cxnSpLocks noChangeShapeType="1"/>
            </p:cNvCxnSpPr>
            <p:nvPr/>
          </p:nvCxnSpPr>
          <p:spPr bwMode="auto">
            <a:xfrm rot="16200000" flipV="1">
              <a:off x="1135286" y="2506192"/>
              <a:ext cx="53975" cy="1587"/>
            </a:xfrm>
            <a:prstGeom prst="line">
              <a:avLst/>
            </a:prstGeom>
            <a:noFill/>
            <a:ln w="28575" algn="ctr">
              <a:solidFill>
                <a:srgbClr val="1A1817"/>
              </a:solidFill>
              <a:round/>
              <a:headEnd/>
              <a:tailEnd/>
            </a:ln>
          </p:spPr>
        </p:cxnSp>
        <p:cxnSp>
          <p:nvCxnSpPr>
            <p:cNvPr id="385" name="Straight Connector 163"/>
            <p:cNvCxnSpPr>
              <a:cxnSpLocks noChangeShapeType="1"/>
            </p:cNvCxnSpPr>
            <p:nvPr/>
          </p:nvCxnSpPr>
          <p:spPr bwMode="auto">
            <a:xfrm flipH="1">
              <a:off x="1182166" y="2720437"/>
              <a:ext cx="304259" cy="0"/>
            </a:xfrm>
            <a:prstGeom prst="line">
              <a:avLst/>
            </a:prstGeom>
            <a:noFill/>
            <a:ln w="0" algn="ctr">
              <a:solidFill>
                <a:srgbClr val="1A1817"/>
              </a:solidFill>
              <a:round/>
              <a:headEnd/>
              <a:tailEnd/>
            </a:ln>
          </p:spPr>
        </p:cxnSp>
        <p:cxnSp>
          <p:nvCxnSpPr>
            <p:cNvPr id="386" name="Straight Connector 165"/>
            <p:cNvCxnSpPr>
              <a:cxnSpLocks noChangeShapeType="1"/>
            </p:cNvCxnSpPr>
            <p:nvPr/>
          </p:nvCxnSpPr>
          <p:spPr bwMode="auto">
            <a:xfrm flipH="1">
              <a:off x="1164656" y="2328382"/>
              <a:ext cx="321769" cy="0"/>
            </a:xfrm>
            <a:prstGeom prst="line">
              <a:avLst/>
            </a:prstGeom>
            <a:noFill/>
            <a:ln w="0" algn="ctr">
              <a:solidFill>
                <a:srgbClr val="1A1817"/>
              </a:solidFill>
              <a:round/>
              <a:headEnd/>
              <a:tailEnd/>
            </a:ln>
          </p:spPr>
        </p:cxnSp>
        <p:cxnSp>
          <p:nvCxnSpPr>
            <p:cNvPr id="387" name="Straight Connector 168"/>
            <p:cNvCxnSpPr>
              <a:cxnSpLocks noChangeShapeType="1"/>
            </p:cNvCxnSpPr>
            <p:nvPr/>
          </p:nvCxnSpPr>
          <p:spPr bwMode="auto">
            <a:xfrm rot="16200000" flipV="1">
              <a:off x="1136873" y="2316476"/>
              <a:ext cx="52387" cy="0"/>
            </a:xfrm>
            <a:prstGeom prst="line">
              <a:avLst/>
            </a:prstGeom>
            <a:noFill/>
            <a:ln w="28575" algn="ctr">
              <a:solidFill>
                <a:srgbClr val="1A1817"/>
              </a:solidFill>
              <a:round/>
              <a:headEnd/>
              <a:tailEnd/>
            </a:ln>
          </p:spPr>
        </p:cxnSp>
        <p:sp>
          <p:nvSpPr>
            <p:cNvPr id="388" name="Can 153"/>
            <p:cNvSpPr>
              <a:spLocks noChangeArrowheads="1"/>
            </p:cNvSpPr>
            <p:nvPr/>
          </p:nvSpPr>
          <p:spPr bwMode="auto">
            <a:xfrm>
              <a:off x="1060673" y="2748727"/>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389" name="Straight Connector 161"/>
            <p:cNvCxnSpPr>
              <a:cxnSpLocks noChangeShapeType="1"/>
              <a:endCxn id="380" idx="3"/>
            </p:cNvCxnSpPr>
            <p:nvPr/>
          </p:nvCxnSpPr>
          <p:spPr bwMode="auto">
            <a:xfrm flipH="1" flipV="1">
              <a:off x="1168167" y="2675702"/>
              <a:ext cx="773" cy="96282"/>
            </a:xfrm>
            <a:prstGeom prst="line">
              <a:avLst/>
            </a:prstGeom>
            <a:noFill/>
            <a:ln w="28575" algn="ctr">
              <a:solidFill>
                <a:srgbClr val="1A1817"/>
              </a:solidFill>
              <a:round/>
              <a:headEnd/>
              <a:tailEnd/>
            </a:ln>
          </p:spPr>
        </p:cxnSp>
        <p:cxnSp>
          <p:nvCxnSpPr>
            <p:cNvPr id="390" name="Straight Connector 165"/>
            <p:cNvCxnSpPr>
              <a:cxnSpLocks noChangeShapeType="1"/>
            </p:cNvCxnSpPr>
            <p:nvPr/>
          </p:nvCxnSpPr>
          <p:spPr bwMode="auto">
            <a:xfrm flipH="1">
              <a:off x="1167569" y="2503396"/>
              <a:ext cx="321769" cy="0"/>
            </a:xfrm>
            <a:prstGeom prst="line">
              <a:avLst/>
            </a:prstGeom>
            <a:noFill/>
            <a:ln w="0" algn="ctr">
              <a:solidFill>
                <a:srgbClr val="1A1817"/>
              </a:solidFill>
              <a:round/>
              <a:headEnd/>
              <a:tailEnd/>
            </a:ln>
          </p:spPr>
        </p:cxnSp>
        <p:sp>
          <p:nvSpPr>
            <p:cNvPr id="391" name="Can 153"/>
            <p:cNvSpPr>
              <a:spLocks noChangeArrowheads="1"/>
            </p:cNvSpPr>
            <p:nvPr/>
          </p:nvSpPr>
          <p:spPr bwMode="auto">
            <a:xfrm>
              <a:off x="1071750" y="3413235"/>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sp>
          <p:nvSpPr>
            <p:cNvPr id="392" name="Can 153"/>
            <p:cNvSpPr>
              <a:spLocks noChangeArrowheads="1"/>
            </p:cNvSpPr>
            <p:nvPr/>
          </p:nvSpPr>
          <p:spPr bwMode="auto">
            <a:xfrm>
              <a:off x="1065857" y="3213553"/>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393" name="Straight Connector 159"/>
            <p:cNvCxnSpPr>
              <a:cxnSpLocks noChangeShapeType="1"/>
            </p:cNvCxnSpPr>
            <p:nvPr/>
          </p:nvCxnSpPr>
          <p:spPr bwMode="auto">
            <a:xfrm flipH="1" flipV="1">
              <a:off x="1176189" y="3537403"/>
              <a:ext cx="1587" cy="201778"/>
            </a:xfrm>
            <a:prstGeom prst="line">
              <a:avLst/>
            </a:prstGeom>
            <a:noFill/>
            <a:ln w="0" algn="ctr">
              <a:noFill/>
              <a:round/>
              <a:headEnd/>
              <a:tailEnd/>
            </a:ln>
          </p:spPr>
        </p:cxnSp>
        <p:cxnSp>
          <p:nvCxnSpPr>
            <p:cNvPr id="394" name="Straight Connector 160"/>
            <p:cNvCxnSpPr>
              <a:cxnSpLocks noChangeShapeType="1"/>
            </p:cNvCxnSpPr>
            <p:nvPr/>
          </p:nvCxnSpPr>
          <p:spPr bwMode="auto">
            <a:xfrm flipH="1" flipV="1">
              <a:off x="1176189" y="3537403"/>
              <a:ext cx="1587" cy="201778"/>
            </a:xfrm>
            <a:prstGeom prst="line">
              <a:avLst/>
            </a:prstGeom>
            <a:noFill/>
            <a:ln w="0" algn="ctr">
              <a:noFill/>
              <a:round/>
              <a:headEnd/>
              <a:tailEnd/>
            </a:ln>
          </p:spPr>
        </p:cxnSp>
        <p:cxnSp>
          <p:nvCxnSpPr>
            <p:cNvPr id="395" name="Straight Connector 162"/>
            <p:cNvCxnSpPr>
              <a:cxnSpLocks noChangeShapeType="1"/>
            </p:cNvCxnSpPr>
            <p:nvPr/>
          </p:nvCxnSpPr>
          <p:spPr bwMode="auto">
            <a:xfrm rot="16200000" flipV="1">
              <a:off x="1149201" y="3402475"/>
              <a:ext cx="53975" cy="1587"/>
            </a:xfrm>
            <a:prstGeom prst="line">
              <a:avLst/>
            </a:prstGeom>
            <a:noFill/>
            <a:ln w="28575" algn="ctr">
              <a:solidFill>
                <a:srgbClr val="1A1817"/>
              </a:solidFill>
              <a:round/>
              <a:headEnd/>
              <a:tailEnd/>
            </a:ln>
          </p:spPr>
        </p:cxnSp>
        <p:sp>
          <p:nvSpPr>
            <p:cNvPr id="396" name="Can 153"/>
            <p:cNvSpPr>
              <a:spLocks noChangeArrowheads="1"/>
            </p:cNvSpPr>
            <p:nvPr/>
          </p:nvSpPr>
          <p:spPr bwMode="auto">
            <a:xfrm>
              <a:off x="1074588" y="3645010"/>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397" name="Straight Connector 161"/>
            <p:cNvCxnSpPr>
              <a:cxnSpLocks noChangeShapeType="1"/>
              <a:endCxn id="391" idx="3"/>
            </p:cNvCxnSpPr>
            <p:nvPr/>
          </p:nvCxnSpPr>
          <p:spPr bwMode="auto">
            <a:xfrm flipH="1" flipV="1">
              <a:off x="1182082" y="3571985"/>
              <a:ext cx="773" cy="96282"/>
            </a:xfrm>
            <a:prstGeom prst="line">
              <a:avLst/>
            </a:prstGeom>
            <a:noFill/>
            <a:ln w="28575" algn="ctr">
              <a:solidFill>
                <a:srgbClr val="1A1817"/>
              </a:solidFill>
              <a:round/>
              <a:headEnd/>
              <a:tailEnd/>
            </a:ln>
          </p:spPr>
        </p:cxnSp>
        <p:cxnSp>
          <p:nvCxnSpPr>
            <p:cNvPr id="398" name="Straight Connector 163"/>
            <p:cNvCxnSpPr>
              <a:cxnSpLocks noChangeShapeType="1"/>
            </p:cNvCxnSpPr>
            <p:nvPr/>
          </p:nvCxnSpPr>
          <p:spPr bwMode="auto">
            <a:xfrm flipH="1">
              <a:off x="1197112" y="3579695"/>
              <a:ext cx="304259" cy="0"/>
            </a:xfrm>
            <a:prstGeom prst="line">
              <a:avLst/>
            </a:prstGeom>
            <a:noFill/>
            <a:ln w="0" algn="ctr">
              <a:solidFill>
                <a:srgbClr val="1A1817"/>
              </a:solidFill>
              <a:round/>
              <a:headEnd/>
              <a:tailEnd/>
            </a:ln>
          </p:spPr>
        </p:cxnSp>
        <p:cxnSp>
          <p:nvCxnSpPr>
            <p:cNvPr id="399" name="Straight Connector 165"/>
            <p:cNvCxnSpPr>
              <a:cxnSpLocks noChangeShapeType="1"/>
            </p:cNvCxnSpPr>
            <p:nvPr/>
          </p:nvCxnSpPr>
          <p:spPr bwMode="auto">
            <a:xfrm flipH="1">
              <a:off x="1179602" y="3187640"/>
              <a:ext cx="321769" cy="0"/>
            </a:xfrm>
            <a:prstGeom prst="line">
              <a:avLst/>
            </a:prstGeom>
            <a:noFill/>
            <a:ln w="0" algn="ctr">
              <a:solidFill>
                <a:srgbClr val="1A1817"/>
              </a:solidFill>
              <a:round/>
              <a:headEnd/>
              <a:tailEnd/>
            </a:ln>
          </p:spPr>
        </p:cxnSp>
        <p:cxnSp>
          <p:nvCxnSpPr>
            <p:cNvPr id="400" name="Straight Connector 165"/>
            <p:cNvCxnSpPr>
              <a:cxnSpLocks noChangeShapeType="1"/>
            </p:cNvCxnSpPr>
            <p:nvPr/>
          </p:nvCxnSpPr>
          <p:spPr bwMode="auto">
            <a:xfrm flipH="1">
              <a:off x="1182515" y="3362654"/>
              <a:ext cx="321769" cy="0"/>
            </a:xfrm>
            <a:prstGeom prst="line">
              <a:avLst/>
            </a:prstGeom>
            <a:noFill/>
            <a:ln w="0" algn="ctr">
              <a:solidFill>
                <a:srgbClr val="1A1817"/>
              </a:solidFill>
              <a:round/>
              <a:headEnd/>
              <a:tailEnd/>
            </a:ln>
          </p:spPr>
        </p:cxnSp>
        <p:cxnSp>
          <p:nvCxnSpPr>
            <p:cNvPr id="401" name="Straight Connector 168"/>
            <p:cNvCxnSpPr>
              <a:cxnSpLocks noChangeShapeType="1"/>
              <a:endCxn id="388" idx="3"/>
            </p:cNvCxnSpPr>
            <p:nvPr/>
          </p:nvCxnSpPr>
          <p:spPr bwMode="auto">
            <a:xfrm flipH="1" flipV="1">
              <a:off x="1171005" y="2907477"/>
              <a:ext cx="5184" cy="325126"/>
            </a:xfrm>
            <a:prstGeom prst="line">
              <a:avLst/>
            </a:prstGeom>
            <a:noFill/>
            <a:ln w="28575" algn="ctr">
              <a:solidFill>
                <a:srgbClr val="1A1817"/>
              </a:solidFill>
              <a:round/>
              <a:headEnd/>
              <a:tailEnd/>
            </a:ln>
          </p:spPr>
        </p:cxnSp>
        <p:sp>
          <p:nvSpPr>
            <p:cNvPr id="402" name="Can 153"/>
            <p:cNvSpPr>
              <a:spLocks noChangeArrowheads="1"/>
            </p:cNvSpPr>
            <p:nvPr/>
          </p:nvSpPr>
          <p:spPr bwMode="auto">
            <a:xfrm>
              <a:off x="1085696" y="4282911"/>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sp>
          <p:nvSpPr>
            <p:cNvPr id="403" name="Can 153"/>
            <p:cNvSpPr>
              <a:spLocks noChangeArrowheads="1"/>
            </p:cNvSpPr>
            <p:nvPr/>
          </p:nvSpPr>
          <p:spPr bwMode="auto">
            <a:xfrm>
              <a:off x="1079803" y="4083229"/>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404" name="Straight Connector 159"/>
            <p:cNvCxnSpPr>
              <a:cxnSpLocks noChangeShapeType="1"/>
            </p:cNvCxnSpPr>
            <p:nvPr/>
          </p:nvCxnSpPr>
          <p:spPr bwMode="auto">
            <a:xfrm flipH="1" flipV="1">
              <a:off x="1190135" y="4407079"/>
              <a:ext cx="1587" cy="201778"/>
            </a:xfrm>
            <a:prstGeom prst="line">
              <a:avLst/>
            </a:prstGeom>
            <a:noFill/>
            <a:ln w="0" algn="ctr">
              <a:noFill/>
              <a:round/>
              <a:headEnd/>
              <a:tailEnd/>
            </a:ln>
          </p:spPr>
        </p:cxnSp>
        <p:cxnSp>
          <p:nvCxnSpPr>
            <p:cNvPr id="405" name="Straight Connector 160"/>
            <p:cNvCxnSpPr>
              <a:cxnSpLocks noChangeShapeType="1"/>
            </p:cNvCxnSpPr>
            <p:nvPr/>
          </p:nvCxnSpPr>
          <p:spPr bwMode="auto">
            <a:xfrm flipH="1" flipV="1">
              <a:off x="1190135" y="4407079"/>
              <a:ext cx="1587" cy="201778"/>
            </a:xfrm>
            <a:prstGeom prst="line">
              <a:avLst/>
            </a:prstGeom>
            <a:noFill/>
            <a:ln w="0" algn="ctr">
              <a:noFill/>
              <a:round/>
              <a:headEnd/>
              <a:tailEnd/>
            </a:ln>
          </p:spPr>
        </p:cxnSp>
        <p:cxnSp>
          <p:nvCxnSpPr>
            <p:cNvPr id="406" name="Straight Connector 162"/>
            <p:cNvCxnSpPr>
              <a:cxnSpLocks noChangeShapeType="1"/>
              <a:endCxn id="403" idx="3"/>
            </p:cNvCxnSpPr>
            <p:nvPr/>
          </p:nvCxnSpPr>
          <p:spPr bwMode="auto">
            <a:xfrm flipH="1" flipV="1">
              <a:off x="1190135" y="4241979"/>
              <a:ext cx="794" cy="57954"/>
            </a:xfrm>
            <a:prstGeom prst="line">
              <a:avLst/>
            </a:prstGeom>
            <a:noFill/>
            <a:ln w="28575" algn="ctr">
              <a:solidFill>
                <a:srgbClr val="1A1817"/>
              </a:solidFill>
              <a:round/>
              <a:headEnd/>
              <a:tailEnd/>
            </a:ln>
          </p:spPr>
        </p:cxnSp>
        <p:sp>
          <p:nvSpPr>
            <p:cNvPr id="407" name="Can 153"/>
            <p:cNvSpPr>
              <a:spLocks noChangeArrowheads="1"/>
            </p:cNvSpPr>
            <p:nvPr/>
          </p:nvSpPr>
          <p:spPr bwMode="auto">
            <a:xfrm>
              <a:off x="1088534" y="4514686"/>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408" name="Straight Connector 161"/>
            <p:cNvCxnSpPr>
              <a:cxnSpLocks noChangeShapeType="1"/>
              <a:endCxn id="402" idx="3"/>
            </p:cNvCxnSpPr>
            <p:nvPr/>
          </p:nvCxnSpPr>
          <p:spPr bwMode="auto">
            <a:xfrm flipH="1" flipV="1">
              <a:off x="1196028" y="4441661"/>
              <a:ext cx="773" cy="96282"/>
            </a:xfrm>
            <a:prstGeom prst="line">
              <a:avLst/>
            </a:prstGeom>
            <a:noFill/>
            <a:ln w="28575" algn="ctr">
              <a:solidFill>
                <a:srgbClr val="1A1817"/>
              </a:solidFill>
              <a:round/>
              <a:headEnd/>
              <a:tailEnd/>
            </a:ln>
          </p:spPr>
        </p:cxnSp>
        <p:cxnSp>
          <p:nvCxnSpPr>
            <p:cNvPr id="409" name="Straight Connector 163"/>
            <p:cNvCxnSpPr>
              <a:cxnSpLocks noChangeShapeType="1"/>
            </p:cNvCxnSpPr>
            <p:nvPr/>
          </p:nvCxnSpPr>
          <p:spPr bwMode="auto">
            <a:xfrm flipH="1">
              <a:off x="1194707" y="4466516"/>
              <a:ext cx="304259" cy="0"/>
            </a:xfrm>
            <a:prstGeom prst="line">
              <a:avLst/>
            </a:prstGeom>
            <a:noFill/>
            <a:ln w="0" algn="ctr">
              <a:solidFill>
                <a:srgbClr val="1A1817"/>
              </a:solidFill>
              <a:round/>
              <a:headEnd/>
              <a:tailEnd/>
            </a:ln>
          </p:spPr>
        </p:cxnSp>
        <p:cxnSp>
          <p:nvCxnSpPr>
            <p:cNvPr id="410" name="Straight Connector 165"/>
            <p:cNvCxnSpPr>
              <a:cxnSpLocks noChangeShapeType="1"/>
            </p:cNvCxnSpPr>
            <p:nvPr/>
          </p:nvCxnSpPr>
          <p:spPr bwMode="auto">
            <a:xfrm flipH="1">
              <a:off x="1177197" y="4074461"/>
              <a:ext cx="321769" cy="0"/>
            </a:xfrm>
            <a:prstGeom prst="line">
              <a:avLst/>
            </a:prstGeom>
            <a:noFill/>
            <a:ln w="0" algn="ctr">
              <a:solidFill>
                <a:srgbClr val="1A1817"/>
              </a:solidFill>
              <a:round/>
              <a:headEnd/>
              <a:tailEnd/>
            </a:ln>
          </p:spPr>
        </p:cxnSp>
        <p:cxnSp>
          <p:nvCxnSpPr>
            <p:cNvPr id="411" name="Straight Connector 165"/>
            <p:cNvCxnSpPr>
              <a:cxnSpLocks noChangeShapeType="1"/>
            </p:cNvCxnSpPr>
            <p:nvPr/>
          </p:nvCxnSpPr>
          <p:spPr bwMode="auto">
            <a:xfrm flipH="1">
              <a:off x="1180110" y="4249475"/>
              <a:ext cx="321769" cy="0"/>
            </a:xfrm>
            <a:prstGeom prst="line">
              <a:avLst/>
            </a:prstGeom>
            <a:noFill/>
            <a:ln w="0" algn="ctr">
              <a:solidFill>
                <a:srgbClr val="1A1817"/>
              </a:solidFill>
              <a:round/>
              <a:headEnd/>
              <a:tailEnd/>
            </a:ln>
          </p:spPr>
        </p:cxnSp>
        <p:cxnSp>
          <p:nvCxnSpPr>
            <p:cNvPr id="412" name="Straight Connector 168"/>
            <p:cNvCxnSpPr>
              <a:cxnSpLocks noChangeShapeType="1"/>
              <a:stCxn id="403" idx="1"/>
              <a:endCxn id="396" idx="3"/>
            </p:cNvCxnSpPr>
            <p:nvPr/>
          </p:nvCxnSpPr>
          <p:spPr bwMode="auto">
            <a:xfrm flipH="1" flipV="1">
              <a:off x="1184920" y="3803760"/>
              <a:ext cx="5215" cy="279469"/>
            </a:xfrm>
            <a:prstGeom prst="line">
              <a:avLst/>
            </a:prstGeom>
            <a:noFill/>
            <a:ln w="28575" algn="ctr">
              <a:solidFill>
                <a:srgbClr val="1A1817"/>
              </a:solidFill>
              <a:round/>
              <a:headEnd/>
              <a:tailEnd/>
            </a:ln>
          </p:spPr>
        </p:cxnSp>
        <p:sp>
          <p:nvSpPr>
            <p:cNvPr id="413" name="Can 153"/>
            <p:cNvSpPr>
              <a:spLocks noChangeArrowheads="1"/>
            </p:cNvSpPr>
            <p:nvPr/>
          </p:nvSpPr>
          <p:spPr bwMode="auto">
            <a:xfrm>
              <a:off x="1091589" y="5153523"/>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sp>
          <p:nvSpPr>
            <p:cNvPr id="414" name="Can 153"/>
            <p:cNvSpPr>
              <a:spLocks noChangeArrowheads="1"/>
            </p:cNvSpPr>
            <p:nvPr/>
          </p:nvSpPr>
          <p:spPr bwMode="auto">
            <a:xfrm>
              <a:off x="1085696" y="4953841"/>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415" name="Straight Connector 159"/>
            <p:cNvCxnSpPr>
              <a:cxnSpLocks noChangeShapeType="1"/>
            </p:cNvCxnSpPr>
            <p:nvPr/>
          </p:nvCxnSpPr>
          <p:spPr bwMode="auto">
            <a:xfrm flipH="1" flipV="1">
              <a:off x="1196028" y="5277691"/>
              <a:ext cx="1587" cy="201778"/>
            </a:xfrm>
            <a:prstGeom prst="line">
              <a:avLst/>
            </a:prstGeom>
            <a:noFill/>
            <a:ln w="0" algn="ctr">
              <a:noFill/>
              <a:round/>
              <a:headEnd/>
              <a:tailEnd/>
            </a:ln>
          </p:spPr>
        </p:cxnSp>
        <p:cxnSp>
          <p:nvCxnSpPr>
            <p:cNvPr id="416" name="Straight Connector 160"/>
            <p:cNvCxnSpPr>
              <a:cxnSpLocks noChangeShapeType="1"/>
            </p:cNvCxnSpPr>
            <p:nvPr/>
          </p:nvCxnSpPr>
          <p:spPr bwMode="auto">
            <a:xfrm flipH="1" flipV="1">
              <a:off x="1196028" y="5277691"/>
              <a:ext cx="1587" cy="201778"/>
            </a:xfrm>
            <a:prstGeom prst="line">
              <a:avLst/>
            </a:prstGeom>
            <a:noFill/>
            <a:ln w="0" algn="ctr">
              <a:noFill/>
              <a:round/>
              <a:headEnd/>
              <a:tailEnd/>
            </a:ln>
          </p:spPr>
        </p:cxnSp>
        <p:cxnSp>
          <p:nvCxnSpPr>
            <p:cNvPr id="417" name="Straight Connector 162"/>
            <p:cNvCxnSpPr>
              <a:cxnSpLocks noChangeShapeType="1"/>
              <a:endCxn id="414" idx="3"/>
            </p:cNvCxnSpPr>
            <p:nvPr/>
          </p:nvCxnSpPr>
          <p:spPr bwMode="auto">
            <a:xfrm flipH="1" flipV="1">
              <a:off x="1196028" y="5112591"/>
              <a:ext cx="794" cy="57954"/>
            </a:xfrm>
            <a:prstGeom prst="line">
              <a:avLst/>
            </a:prstGeom>
            <a:noFill/>
            <a:ln w="28575" algn="ctr">
              <a:solidFill>
                <a:srgbClr val="1A1817"/>
              </a:solidFill>
              <a:round/>
              <a:headEnd/>
              <a:tailEnd/>
            </a:ln>
          </p:spPr>
        </p:cxnSp>
        <p:sp>
          <p:nvSpPr>
            <p:cNvPr id="418" name="Can 153"/>
            <p:cNvSpPr>
              <a:spLocks noChangeArrowheads="1"/>
            </p:cNvSpPr>
            <p:nvPr/>
          </p:nvSpPr>
          <p:spPr bwMode="auto">
            <a:xfrm>
              <a:off x="1094427" y="5385298"/>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419" name="Straight Connector 161"/>
            <p:cNvCxnSpPr>
              <a:cxnSpLocks noChangeShapeType="1"/>
              <a:endCxn id="413" idx="3"/>
            </p:cNvCxnSpPr>
            <p:nvPr/>
          </p:nvCxnSpPr>
          <p:spPr bwMode="auto">
            <a:xfrm flipH="1" flipV="1">
              <a:off x="1201921" y="5312273"/>
              <a:ext cx="773" cy="96282"/>
            </a:xfrm>
            <a:prstGeom prst="line">
              <a:avLst/>
            </a:prstGeom>
            <a:noFill/>
            <a:ln w="28575" algn="ctr">
              <a:solidFill>
                <a:srgbClr val="1A1817"/>
              </a:solidFill>
              <a:round/>
              <a:headEnd/>
              <a:tailEnd/>
            </a:ln>
          </p:spPr>
        </p:cxnSp>
        <p:cxnSp>
          <p:nvCxnSpPr>
            <p:cNvPr id="420" name="Straight Connector 163"/>
            <p:cNvCxnSpPr>
              <a:cxnSpLocks noChangeShapeType="1"/>
            </p:cNvCxnSpPr>
            <p:nvPr/>
          </p:nvCxnSpPr>
          <p:spPr bwMode="auto">
            <a:xfrm flipH="1">
              <a:off x="1200600" y="5337128"/>
              <a:ext cx="304259" cy="0"/>
            </a:xfrm>
            <a:prstGeom prst="line">
              <a:avLst/>
            </a:prstGeom>
            <a:noFill/>
            <a:ln w="0" algn="ctr">
              <a:solidFill>
                <a:srgbClr val="1A1817"/>
              </a:solidFill>
              <a:round/>
              <a:headEnd/>
              <a:tailEnd/>
            </a:ln>
          </p:spPr>
        </p:cxnSp>
        <p:cxnSp>
          <p:nvCxnSpPr>
            <p:cNvPr id="421" name="Straight Connector 165"/>
            <p:cNvCxnSpPr>
              <a:cxnSpLocks noChangeShapeType="1"/>
            </p:cNvCxnSpPr>
            <p:nvPr/>
          </p:nvCxnSpPr>
          <p:spPr bwMode="auto">
            <a:xfrm flipH="1">
              <a:off x="1183090" y="4945073"/>
              <a:ext cx="321769" cy="0"/>
            </a:xfrm>
            <a:prstGeom prst="line">
              <a:avLst/>
            </a:prstGeom>
            <a:noFill/>
            <a:ln w="0" algn="ctr">
              <a:solidFill>
                <a:srgbClr val="1A1817"/>
              </a:solidFill>
              <a:round/>
              <a:headEnd/>
              <a:tailEnd/>
            </a:ln>
          </p:spPr>
        </p:cxnSp>
        <p:cxnSp>
          <p:nvCxnSpPr>
            <p:cNvPr id="422" name="Straight Connector 165"/>
            <p:cNvCxnSpPr>
              <a:cxnSpLocks noChangeShapeType="1"/>
            </p:cNvCxnSpPr>
            <p:nvPr/>
          </p:nvCxnSpPr>
          <p:spPr bwMode="auto">
            <a:xfrm flipH="1">
              <a:off x="1186003" y="5120087"/>
              <a:ext cx="321769" cy="0"/>
            </a:xfrm>
            <a:prstGeom prst="line">
              <a:avLst/>
            </a:prstGeom>
            <a:noFill/>
            <a:ln w="0" algn="ctr">
              <a:solidFill>
                <a:srgbClr val="1A1817"/>
              </a:solidFill>
              <a:round/>
              <a:headEnd/>
              <a:tailEnd/>
            </a:ln>
          </p:spPr>
        </p:cxnSp>
        <p:cxnSp>
          <p:nvCxnSpPr>
            <p:cNvPr id="423" name="Straight Connector 168"/>
            <p:cNvCxnSpPr>
              <a:cxnSpLocks noChangeShapeType="1"/>
              <a:stCxn id="414" idx="1"/>
            </p:cNvCxnSpPr>
            <p:nvPr/>
          </p:nvCxnSpPr>
          <p:spPr bwMode="auto">
            <a:xfrm flipH="1" flipV="1">
              <a:off x="1190813" y="4674372"/>
              <a:ext cx="5215" cy="279469"/>
            </a:xfrm>
            <a:prstGeom prst="line">
              <a:avLst/>
            </a:prstGeom>
            <a:noFill/>
            <a:ln w="28575" algn="ctr">
              <a:solidFill>
                <a:srgbClr val="1A1817"/>
              </a:solidFill>
              <a:round/>
              <a:headEnd/>
              <a:tailEnd/>
            </a:ln>
          </p:spPr>
        </p:cxnSp>
        <p:sp>
          <p:nvSpPr>
            <p:cNvPr id="424" name="Can 153"/>
            <p:cNvSpPr>
              <a:spLocks noChangeArrowheads="1"/>
            </p:cNvSpPr>
            <p:nvPr/>
          </p:nvSpPr>
          <p:spPr bwMode="auto">
            <a:xfrm>
              <a:off x="1106096" y="6019298"/>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sp>
          <p:nvSpPr>
            <p:cNvPr id="425" name="Can 153"/>
            <p:cNvSpPr>
              <a:spLocks noChangeArrowheads="1"/>
            </p:cNvSpPr>
            <p:nvPr/>
          </p:nvSpPr>
          <p:spPr bwMode="auto">
            <a:xfrm>
              <a:off x="1100203" y="5819616"/>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426" name="Straight Connector 159"/>
            <p:cNvCxnSpPr>
              <a:cxnSpLocks noChangeShapeType="1"/>
            </p:cNvCxnSpPr>
            <p:nvPr/>
          </p:nvCxnSpPr>
          <p:spPr bwMode="auto">
            <a:xfrm flipH="1" flipV="1">
              <a:off x="1210535" y="6143466"/>
              <a:ext cx="1587" cy="201778"/>
            </a:xfrm>
            <a:prstGeom prst="line">
              <a:avLst/>
            </a:prstGeom>
            <a:noFill/>
            <a:ln w="0" algn="ctr">
              <a:noFill/>
              <a:round/>
              <a:headEnd/>
              <a:tailEnd/>
            </a:ln>
          </p:spPr>
        </p:cxnSp>
        <p:cxnSp>
          <p:nvCxnSpPr>
            <p:cNvPr id="427" name="Straight Connector 160"/>
            <p:cNvCxnSpPr>
              <a:cxnSpLocks noChangeShapeType="1"/>
            </p:cNvCxnSpPr>
            <p:nvPr/>
          </p:nvCxnSpPr>
          <p:spPr bwMode="auto">
            <a:xfrm flipH="1" flipV="1">
              <a:off x="1210535" y="6143466"/>
              <a:ext cx="1587" cy="201778"/>
            </a:xfrm>
            <a:prstGeom prst="line">
              <a:avLst/>
            </a:prstGeom>
            <a:noFill/>
            <a:ln w="0" algn="ctr">
              <a:noFill/>
              <a:round/>
              <a:headEnd/>
              <a:tailEnd/>
            </a:ln>
          </p:spPr>
        </p:cxnSp>
        <p:cxnSp>
          <p:nvCxnSpPr>
            <p:cNvPr id="428" name="Straight Connector 162"/>
            <p:cNvCxnSpPr>
              <a:cxnSpLocks noChangeShapeType="1"/>
              <a:endCxn id="425" idx="3"/>
            </p:cNvCxnSpPr>
            <p:nvPr/>
          </p:nvCxnSpPr>
          <p:spPr bwMode="auto">
            <a:xfrm flipH="1" flipV="1">
              <a:off x="1210535" y="5978366"/>
              <a:ext cx="794" cy="57954"/>
            </a:xfrm>
            <a:prstGeom prst="line">
              <a:avLst/>
            </a:prstGeom>
            <a:noFill/>
            <a:ln w="28575" algn="ctr">
              <a:solidFill>
                <a:srgbClr val="1A1817"/>
              </a:solidFill>
              <a:round/>
              <a:headEnd/>
              <a:tailEnd/>
            </a:ln>
          </p:spPr>
        </p:cxnSp>
        <p:sp>
          <p:nvSpPr>
            <p:cNvPr id="429" name="Can 153"/>
            <p:cNvSpPr>
              <a:spLocks noChangeArrowheads="1"/>
            </p:cNvSpPr>
            <p:nvPr/>
          </p:nvSpPr>
          <p:spPr bwMode="auto">
            <a:xfrm>
              <a:off x="1108934" y="6251073"/>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430" name="Straight Connector 161"/>
            <p:cNvCxnSpPr>
              <a:cxnSpLocks noChangeShapeType="1"/>
              <a:endCxn id="424" idx="3"/>
            </p:cNvCxnSpPr>
            <p:nvPr/>
          </p:nvCxnSpPr>
          <p:spPr bwMode="auto">
            <a:xfrm flipH="1" flipV="1">
              <a:off x="1216428" y="6178048"/>
              <a:ext cx="773" cy="96282"/>
            </a:xfrm>
            <a:prstGeom prst="line">
              <a:avLst/>
            </a:prstGeom>
            <a:noFill/>
            <a:ln w="28575" algn="ctr">
              <a:solidFill>
                <a:srgbClr val="1A1817"/>
              </a:solidFill>
              <a:round/>
              <a:headEnd/>
              <a:tailEnd/>
            </a:ln>
          </p:spPr>
        </p:cxnSp>
        <p:cxnSp>
          <p:nvCxnSpPr>
            <p:cNvPr id="431" name="Straight Connector 163"/>
            <p:cNvCxnSpPr>
              <a:cxnSpLocks noChangeShapeType="1"/>
            </p:cNvCxnSpPr>
            <p:nvPr/>
          </p:nvCxnSpPr>
          <p:spPr bwMode="auto">
            <a:xfrm flipH="1">
              <a:off x="1215107" y="6202903"/>
              <a:ext cx="304259" cy="0"/>
            </a:xfrm>
            <a:prstGeom prst="line">
              <a:avLst/>
            </a:prstGeom>
            <a:noFill/>
            <a:ln w="0" algn="ctr">
              <a:solidFill>
                <a:srgbClr val="1A1817"/>
              </a:solidFill>
              <a:round/>
              <a:headEnd/>
              <a:tailEnd/>
            </a:ln>
          </p:spPr>
        </p:cxnSp>
        <p:cxnSp>
          <p:nvCxnSpPr>
            <p:cNvPr id="432" name="Straight Connector 165"/>
            <p:cNvCxnSpPr>
              <a:cxnSpLocks noChangeShapeType="1"/>
            </p:cNvCxnSpPr>
            <p:nvPr/>
          </p:nvCxnSpPr>
          <p:spPr bwMode="auto">
            <a:xfrm flipH="1">
              <a:off x="1197597" y="5810848"/>
              <a:ext cx="321769" cy="0"/>
            </a:xfrm>
            <a:prstGeom prst="line">
              <a:avLst/>
            </a:prstGeom>
            <a:noFill/>
            <a:ln w="0" algn="ctr">
              <a:solidFill>
                <a:srgbClr val="1A1817"/>
              </a:solidFill>
              <a:round/>
              <a:headEnd/>
              <a:tailEnd/>
            </a:ln>
          </p:spPr>
        </p:cxnSp>
        <p:cxnSp>
          <p:nvCxnSpPr>
            <p:cNvPr id="433" name="Straight Connector 165"/>
            <p:cNvCxnSpPr>
              <a:cxnSpLocks noChangeShapeType="1"/>
            </p:cNvCxnSpPr>
            <p:nvPr/>
          </p:nvCxnSpPr>
          <p:spPr bwMode="auto">
            <a:xfrm flipH="1">
              <a:off x="1200510" y="5985862"/>
              <a:ext cx="321769" cy="0"/>
            </a:xfrm>
            <a:prstGeom prst="line">
              <a:avLst/>
            </a:prstGeom>
            <a:noFill/>
            <a:ln w="0" algn="ctr">
              <a:solidFill>
                <a:srgbClr val="1A1817"/>
              </a:solidFill>
              <a:round/>
              <a:headEnd/>
              <a:tailEnd/>
            </a:ln>
          </p:spPr>
        </p:cxnSp>
        <p:cxnSp>
          <p:nvCxnSpPr>
            <p:cNvPr id="434" name="Straight Connector 168"/>
            <p:cNvCxnSpPr>
              <a:cxnSpLocks noChangeShapeType="1"/>
              <a:stCxn id="425" idx="1"/>
            </p:cNvCxnSpPr>
            <p:nvPr/>
          </p:nvCxnSpPr>
          <p:spPr bwMode="auto">
            <a:xfrm flipH="1" flipV="1">
              <a:off x="1205320" y="5540147"/>
              <a:ext cx="5215" cy="279469"/>
            </a:xfrm>
            <a:prstGeom prst="line">
              <a:avLst/>
            </a:prstGeom>
            <a:noFill/>
            <a:ln w="28575" algn="ctr">
              <a:solidFill>
                <a:srgbClr val="1A1817"/>
              </a:solidFill>
              <a:round/>
              <a:headEnd/>
              <a:tailEnd/>
            </a:ln>
          </p:spPr>
        </p:cxnSp>
        <p:sp>
          <p:nvSpPr>
            <p:cNvPr id="435" name="Can 153"/>
            <p:cNvSpPr>
              <a:spLocks noChangeArrowheads="1"/>
            </p:cNvSpPr>
            <p:nvPr/>
          </p:nvSpPr>
          <p:spPr bwMode="auto">
            <a:xfrm>
              <a:off x="1046583" y="1618225"/>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sp>
          <p:nvSpPr>
            <p:cNvPr id="436" name="Can 153"/>
            <p:cNvSpPr>
              <a:spLocks noChangeArrowheads="1"/>
            </p:cNvSpPr>
            <p:nvPr/>
          </p:nvSpPr>
          <p:spPr bwMode="auto">
            <a:xfrm>
              <a:off x="1040690" y="1418543"/>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437" name="Straight Connector 159"/>
            <p:cNvCxnSpPr>
              <a:cxnSpLocks noChangeShapeType="1"/>
            </p:cNvCxnSpPr>
            <p:nvPr/>
          </p:nvCxnSpPr>
          <p:spPr bwMode="auto">
            <a:xfrm flipH="1" flipV="1">
              <a:off x="1168167" y="1742393"/>
              <a:ext cx="1587" cy="201778"/>
            </a:xfrm>
            <a:prstGeom prst="line">
              <a:avLst/>
            </a:prstGeom>
            <a:noFill/>
            <a:ln w="0" algn="ctr">
              <a:noFill/>
              <a:round/>
              <a:headEnd/>
              <a:tailEnd/>
            </a:ln>
          </p:spPr>
        </p:cxnSp>
        <p:cxnSp>
          <p:nvCxnSpPr>
            <p:cNvPr id="438" name="Straight Connector 160"/>
            <p:cNvCxnSpPr>
              <a:cxnSpLocks noChangeShapeType="1"/>
            </p:cNvCxnSpPr>
            <p:nvPr/>
          </p:nvCxnSpPr>
          <p:spPr bwMode="auto">
            <a:xfrm flipH="1" flipV="1">
              <a:off x="1168167" y="1742393"/>
              <a:ext cx="1587" cy="201778"/>
            </a:xfrm>
            <a:prstGeom prst="line">
              <a:avLst/>
            </a:prstGeom>
            <a:noFill/>
            <a:ln w="0" algn="ctr">
              <a:noFill/>
              <a:round/>
              <a:headEnd/>
              <a:tailEnd/>
            </a:ln>
          </p:spPr>
        </p:cxnSp>
        <p:cxnSp>
          <p:nvCxnSpPr>
            <p:cNvPr id="439" name="Straight Connector 162"/>
            <p:cNvCxnSpPr>
              <a:cxnSpLocks noChangeShapeType="1"/>
            </p:cNvCxnSpPr>
            <p:nvPr/>
          </p:nvCxnSpPr>
          <p:spPr bwMode="auto">
            <a:xfrm rot="16200000" flipV="1">
              <a:off x="1124034" y="1607465"/>
              <a:ext cx="53975" cy="1587"/>
            </a:xfrm>
            <a:prstGeom prst="line">
              <a:avLst/>
            </a:prstGeom>
            <a:noFill/>
            <a:ln w="28575" algn="ctr">
              <a:solidFill>
                <a:srgbClr val="1A1817"/>
              </a:solidFill>
              <a:round/>
              <a:headEnd/>
              <a:tailEnd/>
            </a:ln>
          </p:spPr>
        </p:cxnSp>
        <p:cxnSp>
          <p:nvCxnSpPr>
            <p:cNvPr id="440" name="Straight Connector 163"/>
            <p:cNvCxnSpPr>
              <a:cxnSpLocks noChangeShapeType="1"/>
            </p:cNvCxnSpPr>
            <p:nvPr/>
          </p:nvCxnSpPr>
          <p:spPr bwMode="auto">
            <a:xfrm flipH="1">
              <a:off x="1188059" y="1821710"/>
              <a:ext cx="304259" cy="0"/>
            </a:xfrm>
            <a:prstGeom prst="line">
              <a:avLst/>
            </a:prstGeom>
            <a:noFill/>
            <a:ln w="0" algn="ctr">
              <a:solidFill>
                <a:srgbClr val="1A1817"/>
              </a:solidFill>
              <a:round/>
              <a:headEnd/>
              <a:tailEnd/>
            </a:ln>
          </p:spPr>
        </p:cxnSp>
        <p:cxnSp>
          <p:nvCxnSpPr>
            <p:cNvPr id="441" name="Straight Connector 165"/>
            <p:cNvCxnSpPr>
              <a:cxnSpLocks noChangeShapeType="1"/>
            </p:cNvCxnSpPr>
            <p:nvPr/>
          </p:nvCxnSpPr>
          <p:spPr bwMode="auto">
            <a:xfrm flipH="1">
              <a:off x="1170549" y="1429655"/>
              <a:ext cx="321769" cy="0"/>
            </a:xfrm>
            <a:prstGeom prst="line">
              <a:avLst/>
            </a:prstGeom>
            <a:noFill/>
            <a:ln w="0" algn="ctr">
              <a:solidFill>
                <a:srgbClr val="1A1817"/>
              </a:solidFill>
              <a:round/>
              <a:headEnd/>
              <a:tailEnd/>
            </a:ln>
          </p:spPr>
        </p:cxnSp>
        <p:cxnSp>
          <p:nvCxnSpPr>
            <p:cNvPr id="442" name="Straight Connector 168"/>
            <p:cNvCxnSpPr>
              <a:cxnSpLocks noChangeShapeType="1"/>
            </p:cNvCxnSpPr>
            <p:nvPr/>
          </p:nvCxnSpPr>
          <p:spPr bwMode="auto">
            <a:xfrm rot="16200000" flipV="1">
              <a:off x="1125621" y="1417749"/>
              <a:ext cx="52387" cy="0"/>
            </a:xfrm>
            <a:prstGeom prst="line">
              <a:avLst/>
            </a:prstGeom>
            <a:noFill/>
            <a:ln w="28575" algn="ctr">
              <a:solidFill>
                <a:srgbClr val="1A1817"/>
              </a:solidFill>
              <a:round/>
              <a:headEnd/>
              <a:tailEnd/>
            </a:ln>
          </p:spPr>
        </p:cxnSp>
        <p:sp>
          <p:nvSpPr>
            <p:cNvPr id="443" name="Can 153"/>
            <p:cNvSpPr>
              <a:spLocks noChangeArrowheads="1"/>
            </p:cNvSpPr>
            <p:nvPr/>
          </p:nvSpPr>
          <p:spPr bwMode="auto">
            <a:xfrm>
              <a:off x="1049323" y="1850000"/>
              <a:ext cx="220663" cy="158750"/>
            </a:xfrm>
            <a:prstGeom prst="can">
              <a:avLst>
                <a:gd name="adj" fmla="val 24891"/>
              </a:avLst>
            </a:prstGeom>
            <a:solidFill>
              <a:srgbClr val="0066B3"/>
            </a:solidFill>
            <a:ln w="0" algn="ctr">
              <a:noFill/>
              <a:round/>
              <a:headEnd/>
              <a:tailEnd/>
            </a:ln>
            <a:effectLst/>
          </p:spPr>
          <p:txBody>
            <a:bodyPr>
              <a:noAutofit/>
            </a:bodyPr>
            <a:lstStyle/>
            <a:p>
              <a:pPr algn="ctr">
                <a:buClr>
                  <a:schemeClr val="tx1"/>
                </a:buClr>
              </a:pPr>
              <a:endParaRPr lang="en-GB" sz="1800" dirty="0">
                <a:solidFill>
                  <a:srgbClr val="1A1817"/>
                </a:solidFill>
              </a:endParaRPr>
            </a:p>
          </p:txBody>
        </p:sp>
        <p:cxnSp>
          <p:nvCxnSpPr>
            <p:cNvPr id="444" name="Straight Connector 161"/>
            <p:cNvCxnSpPr>
              <a:cxnSpLocks noChangeShapeType="1"/>
              <a:endCxn id="435" idx="3"/>
            </p:cNvCxnSpPr>
            <p:nvPr/>
          </p:nvCxnSpPr>
          <p:spPr bwMode="auto">
            <a:xfrm flipH="1" flipV="1">
              <a:off x="1156915" y="1776975"/>
              <a:ext cx="773" cy="96282"/>
            </a:xfrm>
            <a:prstGeom prst="line">
              <a:avLst/>
            </a:prstGeom>
            <a:noFill/>
            <a:ln w="28575" algn="ctr">
              <a:solidFill>
                <a:srgbClr val="1A1817"/>
              </a:solidFill>
              <a:round/>
              <a:headEnd/>
              <a:tailEnd/>
            </a:ln>
          </p:spPr>
        </p:cxnSp>
        <p:cxnSp>
          <p:nvCxnSpPr>
            <p:cNvPr id="445" name="Straight Connector 165"/>
            <p:cNvCxnSpPr>
              <a:cxnSpLocks noChangeShapeType="1"/>
            </p:cNvCxnSpPr>
            <p:nvPr/>
          </p:nvCxnSpPr>
          <p:spPr bwMode="auto">
            <a:xfrm flipH="1">
              <a:off x="1173462" y="1604669"/>
              <a:ext cx="321769" cy="0"/>
            </a:xfrm>
            <a:prstGeom prst="line">
              <a:avLst/>
            </a:prstGeom>
            <a:noFill/>
            <a:ln w="0" algn="ctr">
              <a:solidFill>
                <a:srgbClr val="1A1817"/>
              </a:solidFill>
              <a:round/>
              <a:headEnd/>
              <a:tailEnd/>
            </a:ln>
          </p:spPr>
        </p:cxnSp>
        <p:cxnSp>
          <p:nvCxnSpPr>
            <p:cNvPr id="446" name="Straight Connector 168"/>
            <p:cNvCxnSpPr>
              <a:cxnSpLocks noChangeShapeType="1"/>
              <a:stCxn id="381" idx="1"/>
              <a:endCxn id="443" idx="3"/>
            </p:cNvCxnSpPr>
            <p:nvPr/>
          </p:nvCxnSpPr>
          <p:spPr bwMode="auto">
            <a:xfrm flipH="1" flipV="1">
              <a:off x="1159655" y="2008750"/>
              <a:ext cx="2619" cy="308520"/>
            </a:xfrm>
            <a:prstGeom prst="line">
              <a:avLst/>
            </a:prstGeom>
            <a:noFill/>
            <a:ln w="28575" algn="ctr">
              <a:solidFill>
                <a:srgbClr val="1A1817"/>
              </a:solidFill>
              <a:round/>
              <a:headEnd/>
              <a:tailEnd/>
            </a:ln>
          </p:spPr>
        </p:cxnSp>
      </p:grpSp>
      <p:grpSp>
        <p:nvGrpSpPr>
          <p:cNvPr id="451" name="Gruppieren 317"/>
          <p:cNvGrpSpPr/>
          <p:nvPr/>
        </p:nvGrpSpPr>
        <p:grpSpPr>
          <a:xfrm>
            <a:off x="1810447" y="2075263"/>
            <a:ext cx="867643" cy="489644"/>
            <a:chOff x="949133" y="1418543"/>
            <a:chExt cx="867643" cy="489644"/>
          </a:xfrm>
          <a:solidFill>
            <a:schemeClr val="tx2">
              <a:lumMod val="60000"/>
              <a:lumOff val="40000"/>
            </a:schemeClr>
          </a:solidFill>
        </p:grpSpPr>
        <p:sp>
          <p:nvSpPr>
            <p:cNvPr id="452" name="Freeform 8480"/>
            <p:cNvSpPr>
              <a:spLocks/>
            </p:cNvSpPr>
            <p:nvPr/>
          </p:nvSpPr>
          <p:spPr bwMode="auto">
            <a:xfrm>
              <a:off x="949133" y="1418543"/>
              <a:ext cx="867643" cy="489644"/>
            </a:xfrm>
            <a:custGeom>
              <a:avLst/>
              <a:gdLst/>
              <a:ahLst/>
              <a:cxnLst>
                <a:cxn ang="0">
                  <a:pos x="1617" y="727"/>
                </a:cxn>
                <a:cxn ang="0">
                  <a:pos x="1557" y="785"/>
                </a:cxn>
                <a:cxn ang="0">
                  <a:pos x="60" y="785"/>
                </a:cxn>
                <a:cxn ang="0">
                  <a:pos x="0" y="727"/>
                </a:cxn>
                <a:cxn ang="0">
                  <a:pos x="1" y="59"/>
                </a:cxn>
                <a:cxn ang="0">
                  <a:pos x="61" y="0"/>
                </a:cxn>
                <a:cxn ang="0">
                  <a:pos x="1557" y="0"/>
                </a:cxn>
                <a:cxn ang="0">
                  <a:pos x="1617" y="59"/>
                </a:cxn>
                <a:cxn ang="0">
                  <a:pos x="1617" y="727"/>
                </a:cxn>
                <a:cxn ang="0">
                  <a:pos x="1617" y="727"/>
                </a:cxn>
              </a:cxnLst>
              <a:rect l="0" t="0" r="r" b="b"/>
              <a:pathLst>
                <a:path w="1617" h="785">
                  <a:moveTo>
                    <a:pt x="1617" y="727"/>
                  </a:moveTo>
                  <a:cubicBezTo>
                    <a:pt x="1617" y="759"/>
                    <a:pt x="1590" y="785"/>
                    <a:pt x="1557" y="785"/>
                  </a:cubicBezTo>
                  <a:lnTo>
                    <a:pt x="60" y="785"/>
                  </a:lnTo>
                  <a:cubicBezTo>
                    <a:pt x="27" y="785"/>
                    <a:pt x="0" y="759"/>
                    <a:pt x="0" y="727"/>
                  </a:cubicBezTo>
                  <a:lnTo>
                    <a:pt x="1" y="59"/>
                  </a:lnTo>
                  <a:cubicBezTo>
                    <a:pt x="1" y="26"/>
                    <a:pt x="28" y="0"/>
                    <a:pt x="61" y="0"/>
                  </a:cubicBezTo>
                  <a:lnTo>
                    <a:pt x="1557" y="0"/>
                  </a:lnTo>
                  <a:cubicBezTo>
                    <a:pt x="1590" y="0"/>
                    <a:pt x="1617" y="26"/>
                    <a:pt x="1617" y="59"/>
                  </a:cubicBezTo>
                  <a:lnTo>
                    <a:pt x="1617" y="727"/>
                  </a:lnTo>
                  <a:lnTo>
                    <a:pt x="1617" y="727"/>
                  </a:lnTo>
                  <a:close/>
                </a:path>
              </a:pathLst>
            </a:custGeom>
            <a:grpFill/>
            <a:ln w="9525" cmpd="sng">
              <a:solidFill>
                <a:schemeClr val="bg1"/>
              </a:solidFill>
              <a:prstDash val="solid"/>
              <a:round/>
              <a:headEnd/>
              <a:tailEnd/>
            </a:ln>
          </p:spPr>
          <p:txBody>
            <a:bodyPr>
              <a:noAutofit/>
            </a:bodyPr>
            <a:lstStyle/>
            <a:p>
              <a:pPr>
                <a:defRPr/>
              </a:pPr>
              <a:endParaRPr lang="en-GB" dirty="0">
                <a:solidFill>
                  <a:srgbClr val="1A1817"/>
                </a:solidFill>
                <a:latin typeface="Arial" pitchFamily="34" charset="0"/>
                <a:cs typeface="Arial" pitchFamily="34" charset="0"/>
              </a:endParaRPr>
            </a:p>
          </p:txBody>
        </p:sp>
        <p:sp>
          <p:nvSpPr>
            <p:cNvPr id="453" name="TextBox 151"/>
            <p:cNvSpPr txBox="1">
              <a:spLocks noChangeArrowheads="1"/>
            </p:cNvSpPr>
            <p:nvPr/>
          </p:nvSpPr>
          <p:spPr bwMode="auto">
            <a:xfrm>
              <a:off x="1026995" y="1476139"/>
              <a:ext cx="736693" cy="338554"/>
            </a:xfrm>
            <a:prstGeom prst="rect">
              <a:avLst/>
            </a:prstGeom>
            <a:grpFill/>
            <a:ln w="9525">
              <a:noFill/>
              <a:miter lim="800000"/>
              <a:headEnd/>
              <a:tailEnd/>
            </a:ln>
            <a:effectLst/>
          </p:spPr>
          <p:txBody>
            <a:bodyPr wrap="square">
              <a:spAutoFit/>
            </a:bodyPr>
            <a:lstStyle/>
            <a:p>
              <a:pPr algn="ctr">
                <a:buClr>
                  <a:schemeClr val="tx1"/>
                </a:buClr>
              </a:pPr>
              <a:r>
                <a:rPr lang="en-GB" sz="800" dirty="0">
                  <a:latin typeface="Verdana"/>
                  <a:cs typeface="Arial" pitchFamily="34" charset="0"/>
                </a:rPr>
                <a:t>CSC ASIC</a:t>
              </a:r>
            </a:p>
            <a:p>
              <a:pPr algn="ctr">
                <a:buClr>
                  <a:schemeClr val="tx1"/>
                </a:buClr>
              </a:pPr>
              <a:r>
                <a:rPr lang="en-GB" sz="800" dirty="0">
                  <a:latin typeface="Verdana"/>
                  <a:cs typeface="Arial" pitchFamily="34" charset="0"/>
                </a:rPr>
                <a:t>#5</a:t>
              </a:r>
            </a:p>
          </p:txBody>
        </p:sp>
      </p:grpSp>
      <p:grpSp>
        <p:nvGrpSpPr>
          <p:cNvPr id="454" name="Gruppieren 320"/>
          <p:cNvGrpSpPr/>
          <p:nvPr/>
        </p:nvGrpSpPr>
        <p:grpSpPr>
          <a:xfrm>
            <a:off x="1813993" y="2939358"/>
            <a:ext cx="867643" cy="489644"/>
            <a:chOff x="949133" y="1418543"/>
            <a:chExt cx="867643" cy="489644"/>
          </a:xfrm>
          <a:solidFill>
            <a:schemeClr val="tx2">
              <a:lumMod val="60000"/>
              <a:lumOff val="40000"/>
            </a:schemeClr>
          </a:solidFill>
        </p:grpSpPr>
        <p:sp>
          <p:nvSpPr>
            <p:cNvPr id="455" name="Freeform 8480"/>
            <p:cNvSpPr>
              <a:spLocks/>
            </p:cNvSpPr>
            <p:nvPr/>
          </p:nvSpPr>
          <p:spPr bwMode="auto">
            <a:xfrm>
              <a:off x="949133" y="1418543"/>
              <a:ext cx="867643" cy="489644"/>
            </a:xfrm>
            <a:custGeom>
              <a:avLst/>
              <a:gdLst/>
              <a:ahLst/>
              <a:cxnLst>
                <a:cxn ang="0">
                  <a:pos x="1617" y="727"/>
                </a:cxn>
                <a:cxn ang="0">
                  <a:pos x="1557" y="785"/>
                </a:cxn>
                <a:cxn ang="0">
                  <a:pos x="60" y="785"/>
                </a:cxn>
                <a:cxn ang="0">
                  <a:pos x="0" y="727"/>
                </a:cxn>
                <a:cxn ang="0">
                  <a:pos x="1" y="59"/>
                </a:cxn>
                <a:cxn ang="0">
                  <a:pos x="61" y="0"/>
                </a:cxn>
                <a:cxn ang="0">
                  <a:pos x="1557" y="0"/>
                </a:cxn>
                <a:cxn ang="0">
                  <a:pos x="1617" y="59"/>
                </a:cxn>
                <a:cxn ang="0">
                  <a:pos x="1617" y="727"/>
                </a:cxn>
                <a:cxn ang="0">
                  <a:pos x="1617" y="727"/>
                </a:cxn>
              </a:cxnLst>
              <a:rect l="0" t="0" r="r" b="b"/>
              <a:pathLst>
                <a:path w="1617" h="785">
                  <a:moveTo>
                    <a:pt x="1617" y="727"/>
                  </a:moveTo>
                  <a:cubicBezTo>
                    <a:pt x="1617" y="759"/>
                    <a:pt x="1590" y="785"/>
                    <a:pt x="1557" y="785"/>
                  </a:cubicBezTo>
                  <a:lnTo>
                    <a:pt x="60" y="785"/>
                  </a:lnTo>
                  <a:cubicBezTo>
                    <a:pt x="27" y="785"/>
                    <a:pt x="0" y="759"/>
                    <a:pt x="0" y="727"/>
                  </a:cubicBezTo>
                  <a:lnTo>
                    <a:pt x="1" y="59"/>
                  </a:lnTo>
                  <a:cubicBezTo>
                    <a:pt x="1" y="26"/>
                    <a:pt x="28" y="0"/>
                    <a:pt x="61" y="0"/>
                  </a:cubicBezTo>
                  <a:lnTo>
                    <a:pt x="1557" y="0"/>
                  </a:lnTo>
                  <a:cubicBezTo>
                    <a:pt x="1590" y="0"/>
                    <a:pt x="1617" y="26"/>
                    <a:pt x="1617" y="59"/>
                  </a:cubicBezTo>
                  <a:lnTo>
                    <a:pt x="1617" y="727"/>
                  </a:lnTo>
                  <a:lnTo>
                    <a:pt x="1617" y="727"/>
                  </a:lnTo>
                  <a:close/>
                </a:path>
              </a:pathLst>
            </a:custGeom>
            <a:grpFill/>
            <a:ln w="9525" cmpd="sng">
              <a:solidFill>
                <a:schemeClr val="bg1"/>
              </a:solidFill>
              <a:prstDash val="solid"/>
              <a:round/>
              <a:headEnd/>
              <a:tailEnd/>
            </a:ln>
          </p:spPr>
          <p:txBody>
            <a:bodyPr>
              <a:noAutofit/>
            </a:bodyPr>
            <a:lstStyle/>
            <a:p>
              <a:pPr>
                <a:defRPr/>
              </a:pPr>
              <a:endParaRPr lang="en-GB" dirty="0">
                <a:solidFill>
                  <a:srgbClr val="1A1817"/>
                </a:solidFill>
                <a:latin typeface="Arial" pitchFamily="34" charset="0"/>
                <a:cs typeface="Arial" pitchFamily="34" charset="0"/>
              </a:endParaRPr>
            </a:p>
          </p:txBody>
        </p:sp>
        <p:sp>
          <p:nvSpPr>
            <p:cNvPr id="456" name="TextBox 151"/>
            <p:cNvSpPr txBox="1">
              <a:spLocks noChangeArrowheads="1"/>
            </p:cNvSpPr>
            <p:nvPr/>
          </p:nvSpPr>
          <p:spPr bwMode="auto">
            <a:xfrm>
              <a:off x="1026995" y="1476125"/>
              <a:ext cx="736693" cy="338554"/>
            </a:xfrm>
            <a:prstGeom prst="rect">
              <a:avLst/>
            </a:prstGeom>
            <a:grpFill/>
            <a:ln w="9525">
              <a:noFill/>
              <a:miter lim="800000"/>
              <a:headEnd/>
              <a:tailEnd/>
            </a:ln>
            <a:effectLst/>
          </p:spPr>
          <p:txBody>
            <a:bodyPr wrap="square">
              <a:spAutoFit/>
            </a:bodyPr>
            <a:lstStyle/>
            <a:p>
              <a:pPr algn="ctr">
                <a:buClr>
                  <a:schemeClr val="tx1"/>
                </a:buClr>
              </a:pPr>
              <a:r>
                <a:rPr lang="en-GB" sz="800" dirty="0">
                  <a:latin typeface="Verdana"/>
                  <a:cs typeface="Arial" pitchFamily="34" charset="0"/>
                </a:rPr>
                <a:t>CSC ASIC</a:t>
              </a:r>
            </a:p>
            <a:p>
              <a:pPr algn="ctr">
                <a:buClr>
                  <a:schemeClr val="tx1"/>
                </a:buClr>
              </a:pPr>
              <a:r>
                <a:rPr lang="en-GB" sz="800" dirty="0">
                  <a:latin typeface="Verdana"/>
                  <a:cs typeface="Arial" pitchFamily="34" charset="0"/>
                </a:rPr>
                <a:t>#4</a:t>
              </a:r>
            </a:p>
          </p:txBody>
        </p:sp>
      </p:grpSp>
      <p:grpSp>
        <p:nvGrpSpPr>
          <p:cNvPr id="457" name="Gruppieren 323"/>
          <p:cNvGrpSpPr/>
          <p:nvPr/>
        </p:nvGrpSpPr>
        <p:grpSpPr>
          <a:xfrm>
            <a:off x="1813993" y="3803453"/>
            <a:ext cx="867643" cy="489644"/>
            <a:chOff x="949133" y="1418543"/>
            <a:chExt cx="867643" cy="489644"/>
          </a:xfrm>
          <a:solidFill>
            <a:schemeClr val="tx2">
              <a:lumMod val="60000"/>
              <a:lumOff val="40000"/>
            </a:schemeClr>
          </a:solidFill>
        </p:grpSpPr>
        <p:sp>
          <p:nvSpPr>
            <p:cNvPr id="458" name="Freeform 8480"/>
            <p:cNvSpPr>
              <a:spLocks/>
            </p:cNvSpPr>
            <p:nvPr/>
          </p:nvSpPr>
          <p:spPr bwMode="auto">
            <a:xfrm>
              <a:off x="949133" y="1418543"/>
              <a:ext cx="867643" cy="489644"/>
            </a:xfrm>
            <a:custGeom>
              <a:avLst/>
              <a:gdLst/>
              <a:ahLst/>
              <a:cxnLst>
                <a:cxn ang="0">
                  <a:pos x="1617" y="727"/>
                </a:cxn>
                <a:cxn ang="0">
                  <a:pos x="1557" y="785"/>
                </a:cxn>
                <a:cxn ang="0">
                  <a:pos x="60" y="785"/>
                </a:cxn>
                <a:cxn ang="0">
                  <a:pos x="0" y="727"/>
                </a:cxn>
                <a:cxn ang="0">
                  <a:pos x="1" y="59"/>
                </a:cxn>
                <a:cxn ang="0">
                  <a:pos x="61" y="0"/>
                </a:cxn>
                <a:cxn ang="0">
                  <a:pos x="1557" y="0"/>
                </a:cxn>
                <a:cxn ang="0">
                  <a:pos x="1617" y="59"/>
                </a:cxn>
                <a:cxn ang="0">
                  <a:pos x="1617" y="727"/>
                </a:cxn>
                <a:cxn ang="0">
                  <a:pos x="1617" y="727"/>
                </a:cxn>
              </a:cxnLst>
              <a:rect l="0" t="0" r="r" b="b"/>
              <a:pathLst>
                <a:path w="1617" h="785">
                  <a:moveTo>
                    <a:pt x="1617" y="727"/>
                  </a:moveTo>
                  <a:cubicBezTo>
                    <a:pt x="1617" y="759"/>
                    <a:pt x="1590" y="785"/>
                    <a:pt x="1557" y="785"/>
                  </a:cubicBezTo>
                  <a:lnTo>
                    <a:pt x="60" y="785"/>
                  </a:lnTo>
                  <a:cubicBezTo>
                    <a:pt x="27" y="785"/>
                    <a:pt x="0" y="759"/>
                    <a:pt x="0" y="727"/>
                  </a:cubicBezTo>
                  <a:lnTo>
                    <a:pt x="1" y="59"/>
                  </a:lnTo>
                  <a:cubicBezTo>
                    <a:pt x="1" y="26"/>
                    <a:pt x="28" y="0"/>
                    <a:pt x="61" y="0"/>
                  </a:cubicBezTo>
                  <a:lnTo>
                    <a:pt x="1557" y="0"/>
                  </a:lnTo>
                  <a:cubicBezTo>
                    <a:pt x="1590" y="0"/>
                    <a:pt x="1617" y="26"/>
                    <a:pt x="1617" y="59"/>
                  </a:cubicBezTo>
                  <a:lnTo>
                    <a:pt x="1617" y="727"/>
                  </a:lnTo>
                  <a:lnTo>
                    <a:pt x="1617" y="727"/>
                  </a:lnTo>
                  <a:close/>
                </a:path>
              </a:pathLst>
            </a:custGeom>
            <a:grpFill/>
            <a:ln w="9525" cmpd="sng">
              <a:solidFill>
                <a:schemeClr val="bg1"/>
              </a:solidFill>
              <a:prstDash val="solid"/>
              <a:round/>
              <a:headEnd/>
              <a:tailEnd/>
            </a:ln>
          </p:spPr>
          <p:txBody>
            <a:bodyPr>
              <a:noAutofit/>
            </a:bodyPr>
            <a:lstStyle/>
            <a:p>
              <a:pPr>
                <a:defRPr/>
              </a:pPr>
              <a:endParaRPr lang="en-GB" dirty="0">
                <a:solidFill>
                  <a:srgbClr val="1A1817"/>
                </a:solidFill>
                <a:latin typeface="Arial" pitchFamily="34" charset="0"/>
                <a:cs typeface="Arial" pitchFamily="34" charset="0"/>
              </a:endParaRPr>
            </a:p>
          </p:txBody>
        </p:sp>
        <p:sp>
          <p:nvSpPr>
            <p:cNvPr id="459" name="TextBox 151"/>
            <p:cNvSpPr txBox="1">
              <a:spLocks noChangeArrowheads="1"/>
            </p:cNvSpPr>
            <p:nvPr/>
          </p:nvSpPr>
          <p:spPr bwMode="auto">
            <a:xfrm>
              <a:off x="1026995" y="1476150"/>
              <a:ext cx="736693" cy="338554"/>
            </a:xfrm>
            <a:prstGeom prst="rect">
              <a:avLst/>
            </a:prstGeom>
            <a:grpFill/>
            <a:ln w="9525">
              <a:noFill/>
              <a:miter lim="800000"/>
              <a:headEnd/>
              <a:tailEnd/>
            </a:ln>
            <a:effectLst/>
          </p:spPr>
          <p:txBody>
            <a:bodyPr wrap="square">
              <a:spAutoFit/>
            </a:bodyPr>
            <a:lstStyle/>
            <a:p>
              <a:pPr algn="ctr">
                <a:buClr>
                  <a:schemeClr val="tx1"/>
                </a:buClr>
              </a:pPr>
              <a:r>
                <a:rPr lang="en-GB" sz="800" dirty="0">
                  <a:latin typeface="Verdana"/>
                  <a:cs typeface="Arial" pitchFamily="34" charset="0"/>
                </a:rPr>
                <a:t>CSC ASIC</a:t>
              </a:r>
            </a:p>
            <a:p>
              <a:pPr algn="ctr">
                <a:buClr>
                  <a:schemeClr val="tx1"/>
                </a:buClr>
              </a:pPr>
              <a:r>
                <a:rPr lang="en-GB" sz="800" dirty="0">
                  <a:latin typeface="Verdana"/>
                  <a:cs typeface="Arial" pitchFamily="34" charset="0"/>
                </a:rPr>
                <a:t>#3</a:t>
              </a:r>
            </a:p>
          </p:txBody>
        </p:sp>
      </p:grpSp>
      <p:grpSp>
        <p:nvGrpSpPr>
          <p:cNvPr id="460" name="Gruppieren 326"/>
          <p:cNvGrpSpPr/>
          <p:nvPr/>
        </p:nvGrpSpPr>
        <p:grpSpPr>
          <a:xfrm>
            <a:off x="1813993" y="4667550"/>
            <a:ext cx="867643" cy="489644"/>
            <a:chOff x="949133" y="1418543"/>
            <a:chExt cx="867643" cy="489644"/>
          </a:xfrm>
          <a:solidFill>
            <a:schemeClr val="tx2">
              <a:lumMod val="60000"/>
              <a:lumOff val="40000"/>
            </a:schemeClr>
          </a:solidFill>
        </p:grpSpPr>
        <p:sp>
          <p:nvSpPr>
            <p:cNvPr id="461" name="Freeform 8480"/>
            <p:cNvSpPr>
              <a:spLocks/>
            </p:cNvSpPr>
            <p:nvPr/>
          </p:nvSpPr>
          <p:spPr bwMode="auto">
            <a:xfrm>
              <a:off x="949133" y="1418543"/>
              <a:ext cx="867643" cy="489644"/>
            </a:xfrm>
            <a:custGeom>
              <a:avLst/>
              <a:gdLst/>
              <a:ahLst/>
              <a:cxnLst>
                <a:cxn ang="0">
                  <a:pos x="1617" y="727"/>
                </a:cxn>
                <a:cxn ang="0">
                  <a:pos x="1557" y="785"/>
                </a:cxn>
                <a:cxn ang="0">
                  <a:pos x="60" y="785"/>
                </a:cxn>
                <a:cxn ang="0">
                  <a:pos x="0" y="727"/>
                </a:cxn>
                <a:cxn ang="0">
                  <a:pos x="1" y="59"/>
                </a:cxn>
                <a:cxn ang="0">
                  <a:pos x="61" y="0"/>
                </a:cxn>
                <a:cxn ang="0">
                  <a:pos x="1557" y="0"/>
                </a:cxn>
                <a:cxn ang="0">
                  <a:pos x="1617" y="59"/>
                </a:cxn>
                <a:cxn ang="0">
                  <a:pos x="1617" y="727"/>
                </a:cxn>
                <a:cxn ang="0">
                  <a:pos x="1617" y="727"/>
                </a:cxn>
              </a:cxnLst>
              <a:rect l="0" t="0" r="r" b="b"/>
              <a:pathLst>
                <a:path w="1617" h="785">
                  <a:moveTo>
                    <a:pt x="1617" y="727"/>
                  </a:moveTo>
                  <a:cubicBezTo>
                    <a:pt x="1617" y="759"/>
                    <a:pt x="1590" y="785"/>
                    <a:pt x="1557" y="785"/>
                  </a:cubicBezTo>
                  <a:lnTo>
                    <a:pt x="60" y="785"/>
                  </a:lnTo>
                  <a:cubicBezTo>
                    <a:pt x="27" y="785"/>
                    <a:pt x="0" y="759"/>
                    <a:pt x="0" y="727"/>
                  </a:cubicBezTo>
                  <a:lnTo>
                    <a:pt x="1" y="59"/>
                  </a:lnTo>
                  <a:cubicBezTo>
                    <a:pt x="1" y="26"/>
                    <a:pt x="28" y="0"/>
                    <a:pt x="61" y="0"/>
                  </a:cubicBezTo>
                  <a:lnTo>
                    <a:pt x="1557" y="0"/>
                  </a:lnTo>
                  <a:cubicBezTo>
                    <a:pt x="1590" y="0"/>
                    <a:pt x="1617" y="26"/>
                    <a:pt x="1617" y="59"/>
                  </a:cubicBezTo>
                  <a:lnTo>
                    <a:pt x="1617" y="727"/>
                  </a:lnTo>
                  <a:lnTo>
                    <a:pt x="1617" y="727"/>
                  </a:lnTo>
                  <a:close/>
                </a:path>
              </a:pathLst>
            </a:custGeom>
            <a:grpFill/>
            <a:ln w="9525" cmpd="sng">
              <a:solidFill>
                <a:schemeClr val="bg1"/>
              </a:solidFill>
              <a:prstDash val="solid"/>
              <a:round/>
              <a:headEnd/>
              <a:tailEnd/>
            </a:ln>
          </p:spPr>
          <p:txBody>
            <a:bodyPr>
              <a:noAutofit/>
            </a:bodyPr>
            <a:lstStyle/>
            <a:p>
              <a:pPr>
                <a:defRPr/>
              </a:pPr>
              <a:endParaRPr lang="en-GB" dirty="0">
                <a:solidFill>
                  <a:srgbClr val="1A1817"/>
                </a:solidFill>
                <a:latin typeface="Arial" pitchFamily="34" charset="0"/>
                <a:cs typeface="Arial" pitchFamily="34" charset="0"/>
              </a:endParaRPr>
            </a:p>
          </p:txBody>
        </p:sp>
        <p:sp>
          <p:nvSpPr>
            <p:cNvPr id="462" name="TextBox 151"/>
            <p:cNvSpPr txBox="1">
              <a:spLocks noChangeArrowheads="1"/>
            </p:cNvSpPr>
            <p:nvPr/>
          </p:nvSpPr>
          <p:spPr bwMode="auto">
            <a:xfrm>
              <a:off x="1026995" y="1476173"/>
              <a:ext cx="736693" cy="338554"/>
            </a:xfrm>
            <a:prstGeom prst="rect">
              <a:avLst/>
            </a:prstGeom>
            <a:grpFill/>
            <a:ln w="9525">
              <a:noFill/>
              <a:miter lim="800000"/>
              <a:headEnd/>
              <a:tailEnd/>
            </a:ln>
            <a:effectLst/>
          </p:spPr>
          <p:txBody>
            <a:bodyPr wrap="square">
              <a:spAutoFit/>
            </a:bodyPr>
            <a:lstStyle/>
            <a:p>
              <a:pPr algn="ctr">
                <a:buClr>
                  <a:schemeClr val="tx1"/>
                </a:buClr>
              </a:pPr>
              <a:r>
                <a:rPr lang="en-GB" sz="800" dirty="0">
                  <a:latin typeface="Verdana"/>
                  <a:cs typeface="Arial" pitchFamily="34" charset="0"/>
                </a:rPr>
                <a:t>CSC ASIC</a:t>
              </a:r>
            </a:p>
            <a:p>
              <a:pPr algn="ctr">
                <a:buClr>
                  <a:schemeClr val="tx1"/>
                </a:buClr>
              </a:pPr>
              <a:r>
                <a:rPr lang="en-GB" sz="800" dirty="0">
                  <a:latin typeface="Verdana"/>
                  <a:cs typeface="Arial" pitchFamily="34" charset="0"/>
                </a:rPr>
                <a:t>#2</a:t>
              </a:r>
            </a:p>
          </p:txBody>
        </p:sp>
      </p:grpSp>
      <p:grpSp>
        <p:nvGrpSpPr>
          <p:cNvPr id="463" name="Gruppieren 329"/>
          <p:cNvGrpSpPr/>
          <p:nvPr/>
        </p:nvGrpSpPr>
        <p:grpSpPr>
          <a:xfrm>
            <a:off x="1813993" y="5531646"/>
            <a:ext cx="867643" cy="489644"/>
            <a:chOff x="949133" y="1418543"/>
            <a:chExt cx="867643" cy="489644"/>
          </a:xfrm>
          <a:solidFill>
            <a:schemeClr val="tx2">
              <a:lumMod val="60000"/>
              <a:lumOff val="40000"/>
            </a:schemeClr>
          </a:solidFill>
        </p:grpSpPr>
        <p:sp>
          <p:nvSpPr>
            <p:cNvPr id="464" name="Freeform 8480"/>
            <p:cNvSpPr>
              <a:spLocks/>
            </p:cNvSpPr>
            <p:nvPr/>
          </p:nvSpPr>
          <p:spPr bwMode="auto">
            <a:xfrm>
              <a:off x="949133" y="1418543"/>
              <a:ext cx="867643" cy="489644"/>
            </a:xfrm>
            <a:custGeom>
              <a:avLst/>
              <a:gdLst/>
              <a:ahLst/>
              <a:cxnLst>
                <a:cxn ang="0">
                  <a:pos x="1617" y="727"/>
                </a:cxn>
                <a:cxn ang="0">
                  <a:pos x="1557" y="785"/>
                </a:cxn>
                <a:cxn ang="0">
                  <a:pos x="60" y="785"/>
                </a:cxn>
                <a:cxn ang="0">
                  <a:pos x="0" y="727"/>
                </a:cxn>
                <a:cxn ang="0">
                  <a:pos x="1" y="59"/>
                </a:cxn>
                <a:cxn ang="0">
                  <a:pos x="61" y="0"/>
                </a:cxn>
                <a:cxn ang="0">
                  <a:pos x="1557" y="0"/>
                </a:cxn>
                <a:cxn ang="0">
                  <a:pos x="1617" y="59"/>
                </a:cxn>
                <a:cxn ang="0">
                  <a:pos x="1617" y="727"/>
                </a:cxn>
                <a:cxn ang="0">
                  <a:pos x="1617" y="727"/>
                </a:cxn>
              </a:cxnLst>
              <a:rect l="0" t="0" r="r" b="b"/>
              <a:pathLst>
                <a:path w="1617" h="785">
                  <a:moveTo>
                    <a:pt x="1617" y="727"/>
                  </a:moveTo>
                  <a:cubicBezTo>
                    <a:pt x="1617" y="759"/>
                    <a:pt x="1590" y="785"/>
                    <a:pt x="1557" y="785"/>
                  </a:cubicBezTo>
                  <a:lnTo>
                    <a:pt x="60" y="785"/>
                  </a:lnTo>
                  <a:cubicBezTo>
                    <a:pt x="27" y="785"/>
                    <a:pt x="0" y="759"/>
                    <a:pt x="0" y="727"/>
                  </a:cubicBezTo>
                  <a:lnTo>
                    <a:pt x="1" y="59"/>
                  </a:lnTo>
                  <a:cubicBezTo>
                    <a:pt x="1" y="26"/>
                    <a:pt x="28" y="0"/>
                    <a:pt x="61" y="0"/>
                  </a:cubicBezTo>
                  <a:lnTo>
                    <a:pt x="1557" y="0"/>
                  </a:lnTo>
                  <a:cubicBezTo>
                    <a:pt x="1590" y="0"/>
                    <a:pt x="1617" y="26"/>
                    <a:pt x="1617" y="59"/>
                  </a:cubicBezTo>
                  <a:lnTo>
                    <a:pt x="1617" y="727"/>
                  </a:lnTo>
                  <a:lnTo>
                    <a:pt x="1617" y="727"/>
                  </a:lnTo>
                  <a:close/>
                </a:path>
              </a:pathLst>
            </a:custGeom>
            <a:grpFill/>
            <a:ln w="9525" cmpd="sng">
              <a:solidFill>
                <a:schemeClr val="bg1"/>
              </a:solidFill>
              <a:prstDash val="solid"/>
              <a:round/>
              <a:headEnd/>
              <a:tailEnd/>
            </a:ln>
          </p:spPr>
          <p:txBody>
            <a:bodyPr>
              <a:noAutofit/>
            </a:bodyPr>
            <a:lstStyle/>
            <a:p>
              <a:pPr>
                <a:defRPr/>
              </a:pPr>
              <a:endParaRPr lang="en-GB" dirty="0">
                <a:solidFill>
                  <a:srgbClr val="1A1817"/>
                </a:solidFill>
                <a:latin typeface="Arial" pitchFamily="34" charset="0"/>
                <a:cs typeface="Arial" pitchFamily="34" charset="0"/>
              </a:endParaRPr>
            </a:p>
          </p:txBody>
        </p:sp>
        <p:sp>
          <p:nvSpPr>
            <p:cNvPr id="465" name="TextBox 151"/>
            <p:cNvSpPr txBox="1">
              <a:spLocks noChangeArrowheads="1"/>
            </p:cNvSpPr>
            <p:nvPr/>
          </p:nvSpPr>
          <p:spPr bwMode="auto">
            <a:xfrm>
              <a:off x="1026995" y="1476197"/>
              <a:ext cx="736693" cy="338554"/>
            </a:xfrm>
            <a:prstGeom prst="rect">
              <a:avLst/>
            </a:prstGeom>
            <a:grpFill/>
            <a:ln w="9525">
              <a:noFill/>
              <a:miter lim="800000"/>
              <a:headEnd/>
              <a:tailEnd/>
            </a:ln>
            <a:effectLst/>
          </p:spPr>
          <p:txBody>
            <a:bodyPr wrap="square">
              <a:spAutoFit/>
            </a:bodyPr>
            <a:lstStyle/>
            <a:p>
              <a:pPr algn="ctr">
                <a:buClr>
                  <a:schemeClr val="tx1"/>
                </a:buClr>
              </a:pPr>
              <a:r>
                <a:rPr lang="en-GB" sz="800" dirty="0">
                  <a:latin typeface="Verdana"/>
                  <a:cs typeface="Arial" pitchFamily="34" charset="0"/>
                </a:rPr>
                <a:t>CSC ASIC</a:t>
              </a:r>
            </a:p>
            <a:p>
              <a:pPr algn="ctr">
                <a:buClr>
                  <a:schemeClr val="tx1"/>
                </a:buClr>
              </a:pPr>
              <a:r>
                <a:rPr lang="en-GB" sz="800" dirty="0">
                  <a:latin typeface="Verdana"/>
                  <a:cs typeface="Arial" pitchFamily="34" charset="0"/>
                </a:rPr>
                <a:t>#1</a:t>
              </a:r>
            </a:p>
          </p:txBody>
        </p:sp>
      </p:grpSp>
      <p:grpSp>
        <p:nvGrpSpPr>
          <p:cNvPr id="474" name="Gruppieren 305"/>
          <p:cNvGrpSpPr/>
          <p:nvPr/>
        </p:nvGrpSpPr>
        <p:grpSpPr>
          <a:xfrm>
            <a:off x="5796348" y="2276841"/>
            <a:ext cx="2558144" cy="4174891"/>
            <a:chOff x="4919987" y="2765927"/>
            <a:chExt cx="2558144" cy="4174892"/>
          </a:xfrm>
        </p:grpSpPr>
        <p:grpSp>
          <p:nvGrpSpPr>
            <p:cNvPr id="475" name="Gruppieren 214"/>
            <p:cNvGrpSpPr/>
            <p:nvPr/>
          </p:nvGrpSpPr>
          <p:grpSpPr>
            <a:xfrm>
              <a:off x="4919987" y="2765927"/>
              <a:ext cx="948157" cy="4174892"/>
              <a:chOff x="2687739" y="2641656"/>
              <a:chExt cx="948157" cy="4174892"/>
            </a:xfrm>
          </p:grpSpPr>
          <p:sp>
            <p:nvSpPr>
              <p:cNvPr id="484" name="Text Box 845"/>
              <p:cNvSpPr txBox="1">
                <a:spLocks noChangeArrowheads="1"/>
              </p:cNvSpPr>
              <p:nvPr/>
            </p:nvSpPr>
            <p:spPr bwMode="auto">
              <a:xfrm>
                <a:off x="2699792" y="6324105"/>
                <a:ext cx="855875" cy="492443"/>
              </a:xfrm>
              <a:prstGeom prst="rect">
                <a:avLst/>
              </a:prstGeom>
              <a:noFill/>
              <a:ln w="9525" algn="ctr">
                <a:noFill/>
                <a:miter lim="800000"/>
                <a:headEnd/>
                <a:tailEnd/>
              </a:ln>
              <a:effectLst/>
            </p:spPr>
            <p:txBody>
              <a:bodyPr wrap="none" lIns="0" tIns="0" rIns="0" bIns="0">
                <a:spAutoFit/>
              </a:bodyPr>
              <a:lstStyle/>
              <a:p>
                <a:pPr>
                  <a:buClr>
                    <a:schemeClr val="tx1"/>
                  </a:buClr>
                  <a:defRPr/>
                </a:pPr>
                <a:r>
                  <a:rPr lang="en-GB" sz="1200" dirty="0">
                    <a:solidFill>
                      <a:srgbClr val="1A1817"/>
                    </a:solidFill>
                    <a:latin typeface="Infineon Meta-Normal" pitchFamily="34" charset="0"/>
                    <a:cs typeface="Arial" pitchFamily="34" charset="0"/>
                  </a:rPr>
                  <a:t>Multi-Core &amp;</a:t>
                </a:r>
              </a:p>
              <a:p>
                <a:pPr>
                  <a:buClr>
                    <a:schemeClr val="tx1"/>
                  </a:buClr>
                  <a:defRPr/>
                </a:pPr>
                <a:r>
                  <a:rPr lang="en-GB" sz="1200" dirty="0">
                    <a:solidFill>
                      <a:srgbClr val="1A1817"/>
                    </a:solidFill>
                    <a:latin typeface="Infineon Meta-Normal" pitchFamily="34" charset="0"/>
                    <a:cs typeface="Arial" pitchFamily="34" charset="0"/>
                  </a:rPr>
                  <a:t>Lockstep core</a:t>
                </a:r>
              </a:p>
              <a:p>
                <a:pPr>
                  <a:buClr>
                    <a:schemeClr val="tx1"/>
                  </a:buClr>
                  <a:defRPr/>
                </a:pPr>
                <a:r>
                  <a:rPr lang="en-GB" sz="800" dirty="0">
                    <a:solidFill>
                      <a:srgbClr val="1A1817"/>
                    </a:solidFill>
                    <a:latin typeface="Infineon Meta-Normal" pitchFamily="34" charset="0"/>
                    <a:cs typeface="Arial" pitchFamily="34" charset="0"/>
                  </a:rPr>
                  <a:t>ASIL D compliant</a:t>
                </a:r>
              </a:p>
            </p:txBody>
          </p:sp>
          <p:sp>
            <p:nvSpPr>
              <p:cNvPr id="485" name="Oval 8"/>
              <p:cNvSpPr/>
              <p:nvPr/>
            </p:nvSpPr>
            <p:spPr>
              <a:xfrm>
                <a:off x="2687739" y="6041033"/>
                <a:ext cx="287809" cy="263327"/>
              </a:xfrm>
              <a:prstGeom prst="ellipse">
                <a:avLst/>
              </a:prstGeom>
              <a:solidFill>
                <a:schemeClr val="bg1"/>
              </a:solidFill>
              <a:ln w="12700">
                <a:solidFill>
                  <a:srgbClr val="1A1817"/>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lstStyle/>
              <a:p>
                <a:pPr algn="ctr">
                  <a:buClr>
                    <a:schemeClr val="accent1"/>
                  </a:buClr>
                  <a:defRPr/>
                </a:pPr>
                <a:r>
                  <a:rPr lang="en-GB" sz="1000" dirty="0">
                    <a:solidFill>
                      <a:srgbClr val="1A1817"/>
                    </a:solidFill>
                  </a:rPr>
                  <a:t>1</a:t>
                </a:r>
              </a:p>
            </p:txBody>
          </p:sp>
          <p:sp>
            <p:nvSpPr>
              <p:cNvPr id="486" name="Oval 8"/>
              <p:cNvSpPr/>
              <p:nvPr/>
            </p:nvSpPr>
            <p:spPr>
              <a:xfrm>
                <a:off x="3348087" y="2641656"/>
                <a:ext cx="287809" cy="263327"/>
              </a:xfrm>
              <a:prstGeom prst="ellipse">
                <a:avLst/>
              </a:prstGeom>
              <a:solidFill>
                <a:schemeClr val="bg1"/>
              </a:solidFill>
              <a:ln w="12700">
                <a:solidFill>
                  <a:srgbClr val="1A1817"/>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lstStyle/>
              <a:p>
                <a:pPr algn="ctr">
                  <a:buClr>
                    <a:schemeClr val="accent1"/>
                  </a:buClr>
                  <a:defRPr/>
                </a:pPr>
                <a:r>
                  <a:rPr lang="en-GB" sz="1000" dirty="0">
                    <a:solidFill>
                      <a:srgbClr val="1A1817"/>
                    </a:solidFill>
                  </a:rPr>
                  <a:t>1</a:t>
                </a:r>
              </a:p>
            </p:txBody>
          </p:sp>
        </p:grpSp>
        <p:grpSp>
          <p:nvGrpSpPr>
            <p:cNvPr id="476" name="Gruppieren 222"/>
            <p:cNvGrpSpPr/>
            <p:nvPr/>
          </p:nvGrpSpPr>
          <p:grpSpPr>
            <a:xfrm>
              <a:off x="6579808" y="2765927"/>
              <a:ext cx="898323" cy="3995186"/>
              <a:chOff x="4347560" y="2589393"/>
              <a:chExt cx="898323" cy="3995186"/>
            </a:xfrm>
          </p:grpSpPr>
          <p:sp>
            <p:nvSpPr>
              <p:cNvPr id="481" name="Oval 8"/>
              <p:cNvSpPr/>
              <p:nvPr/>
            </p:nvSpPr>
            <p:spPr>
              <a:xfrm>
                <a:off x="4359613" y="5988770"/>
                <a:ext cx="287809" cy="263327"/>
              </a:xfrm>
              <a:prstGeom prst="ellipse">
                <a:avLst/>
              </a:prstGeom>
              <a:solidFill>
                <a:schemeClr val="bg1"/>
              </a:solidFill>
              <a:ln w="12700">
                <a:solidFill>
                  <a:srgbClr val="1A1817"/>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lstStyle/>
              <a:p>
                <a:pPr algn="ctr">
                  <a:buClr>
                    <a:schemeClr val="accent1"/>
                  </a:buClr>
                  <a:defRPr/>
                </a:pPr>
                <a:r>
                  <a:rPr lang="en-GB" altLang="zh-CN" sz="1000" dirty="0">
                    <a:solidFill>
                      <a:srgbClr val="1A1817"/>
                    </a:solidFill>
                  </a:rPr>
                  <a:t>2</a:t>
                </a:r>
                <a:endParaRPr lang="en-GB" sz="1000" dirty="0">
                  <a:solidFill>
                    <a:srgbClr val="1A1817"/>
                  </a:solidFill>
                </a:endParaRPr>
              </a:p>
            </p:txBody>
          </p:sp>
          <p:sp>
            <p:nvSpPr>
              <p:cNvPr id="482" name="Text Box 845"/>
              <p:cNvSpPr txBox="1">
                <a:spLocks noChangeArrowheads="1"/>
              </p:cNvSpPr>
              <p:nvPr/>
            </p:nvSpPr>
            <p:spPr bwMode="auto">
              <a:xfrm>
                <a:off x="4347560" y="6276802"/>
                <a:ext cx="898323" cy="307777"/>
              </a:xfrm>
              <a:prstGeom prst="rect">
                <a:avLst/>
              </a:prstGeom>
              <a:noFill/>
              <a:ln w="9525" algn="ctr">
                <a:noFill/>
                <a:miter lim="800000"/>
                <a:headEnd/>
                <a:tailEnd/>
              </a:ln>
              <a:effectLst/>
            </p:spPr>
            <p:txBody>
              <a:bodyPr wrap="none" lIns="0" tIns="0" rIns="0" bIns="0">
                <a:spAutoFit/>
              </a:bodyPr>
              <a:lstStyle/>
              <a:p>
                <a:pPr>
                  <a:buClr>
                    <a:schemeClr val="tx1"/>
                  </a:buClr>
                  <a:defRPr/>
                </a:pPr>
                <a:r>
                  <a:rPr lang="en-GB" sz="1200" dirty="0">
                    <a:solidFill>
                      <a:srgbClr val="1A1817"/>
                    </a:solidFill>
                    <a:latin typeface="Infineon Meta-Normal" pitchFamily="34" charset="0"/>
                    <a:cs typeface="Arial" pitchFamily="34" charset="0"/>
                  </a:rPr>
                  <a:t>Powerful GTM</a:t>
                </a:r>
              </a:p>
              <a:p>
                <a:pPr>
                  <a:buClr>
                    <a:schemeClr val="tx1"/>
                  </a:buClr>
                  <a:defRPr/>
                </a:pPr>
                <a:r>
                  <a:rPr lang="en-GB" sz="800" dirty="0">
                    <a:solidFill>
                      <a:srgbClr val="1A1817"/>
                    </a:solidFill>
                    <a:latin typeface="Infineon Meta-Normal" pitchFamily="34" charset="0"/>
                    <a:cs typeface="Arial" pitchFamily="34" charset="0"/>
                  </a:rPr>
                  <a:t>Task triggering</a:t>
                </a:r>
              </a:p>
            </p:txBody>
          </p:sp>
          <p:sp>
            <p:nvSpPr>
              <p:cNvPr id="483" name="Oval 8"/>
              <p:cNvSpPr/>
              <p:nvPr/>
            </p:nvSpPr>
            <p:spPr>
              <a:xfrm>
                <a:off x="4572000" y="2589393"/>
                <a:ext cx="287809" cy="263327"/>
              </a:xfrm>
              <a:prstGeom prst="ellipse">
                <a:avLst/>
              </a:prstGeom>
              <a:solidFill>
                <a:schemeClr val="bg1"/>
              </a:solidFill>
              <a:ln w="12700">
                <a:solidFill>
                  <a:srgbClr val="1A1817"/>
                </a:solid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ctr"/>
              <a:lstStyle/>
              <a:p>
                <a:pPr algn="ctr">
                  <a:buClr>
                    <a:schemeClr val="accent1"/>
                  </a:buClr>
                  <a:defRPr/>
                </a:pPr>
                <a:r>
                  <a:rPr lang="en-GB" altLang="zh-CN" sz="1000" dirty="0">
                    <a:solidFill>
                      <a:srgbClr val="1A1817"/>
                    </a:solidFill>
                  </a:rPr>
                  <a:t>2</a:t>
                </a:r>
                <a:endParaRPr lang="en-GB" sz="1000" dirty="0">
                  <a:solidFill>
                    <a:srgbClr val="1A1817"/>
                  </a:solidFill>
                </a:endParaRPr>
              </a:p>
            </p:txBody>
          </p:sp>
        </p:grpSp>
      </p:grpSp>
      <p:cxnSp>
        <p:nvCxnSpPr>
          <p:cNvPr id="490" name="Form 305"/>
          <p:cNvCxnSpPr>
            <a:stCxn id="429" idx="3"/>
          </p:cNvCxnSpPr>
          <p:nvPr/>
        </p:nvCxnSpPr>
        <p:spPr bwMode="auto">
          <a:xfrm rot="16200000" flipH="1">
            <a:off x="3179559" y="4574762"/>
            <a:ext cx="51295" cy="3289368"/>
          </a:xfrm>
          <a:prstGeom prst="bentConnector2">
            <a:avLst/>
          </a:prstGeom>
          <a:solidFill>
            <a:srgbClr val="0066B3"/>
          </a:solidFill>
          <a:ln w="0" cap="flat" cmpd="sng" algn="ctr">
            <a:noFill/>
            <a:prstDash val="solid"/>
            <a:round/>
            <a:headEnd type="none" w="med" len="med"/>
            <a:tailEnd type="none" w="med" len="med"/>
          </a:ln>
          <a:effectLst/>
          <a:extLst>
            <a:ext uri="{91240B29-F687-4F45-9708-019B960494DF}">
              <a14:hiddenLine xmlns:a14="http://schemas.microsoft.com/office/drawing/2010/main" w="0" cap="flat" cmpd="sng" algn="ctr">
                <a:solidFill>
                  <a:srgbClr val="000000"/>
                </a:solidFill>
                <a:prstDash val="solid"/>
                <a:round/>
                <a:headEnd type="none" w="med" len="med"/>
                <a:tailEnd type="none" w="med" len="med"/>
              </a14:hiddenLine>
            </a:ext>
          </a:extLst>
        </p:spPr>
      </p:cxnSp>
      <p:cxnSp>
        <p:nvCxnSpPr>
          <p:cNvPr id="491" name="Gewinkelte Verbindung 317"/>
          <p:cNvCxnSpPr/>
          <p:nvPr/>
        </p:nvCxnSpPr>
        <p:spPr bwMode="auto">
          <a:xfrm rot="16200000" flipH="1" flipV="1">
            <a:off x="-1342939" y="3704918"/>
            <a:ext cx="5343379" cy="327051"/>
          </a:xfrm>
          <a:prstGeom prst="bentConnector3">
            <a:avLst>
              <a:gd name="adj1" fmla="val -1426"/>
            </a:avLst>
          </a:prstGeom>
          <a:solidFill>
            <a:srgbClr val="0066B3"/>
          </a:solidFill>
          <a:ln w="0" cap="flat" cmpd="sng" algn="ctr">
            <a:noFill/>
            <a:prstDash val="solid"/>
            <a:round/>
            <a:headEnd type="none" w="med" len="med"/>
            <a:tailEnd type="none" w="med" len="med"/>
          </a:ln>
          <a:effectLst/>
          <a:extLst>
            <a:ext uri="{91240B29-F687-4F45-9708-019B960494DF}">
              <a14:hiddenLine xmlns:a14="http://schemas.microsoft.com/office/drawing/2010/main" w="0" cap="flat" cmpd="sng" algn="ctr">
                <a:solidFill>
                  <a:srgbClr val="000000"/>
                </a:solidFill>
                <a:prstDash val="solid"/>
                <a:round/>
                <a:headEnd type="none" w="med" len="med"/>
                <a:tailEnd type="none" w="med" len="med"/>
              </a14:hiddenLine>
            </a:ext>
          </a:extLst>
        </p:spPr>
      </p:cxnSp>
      <p:sp>
        <p:nvSpPr>
          <p:cNvPr id="493" name="TextBox 226"/>
          <p:cNvSpPr txBox="1"/>
          <p:nvPr/>
        </p:nvSpPr>
        <p:spPr>
          <a:xfrm>
            <a:off x="4190256" y="5949280"/>
            <a:ext cx="792088" cy="373370"/>
          </a:xfrm>
          <a:prstGeom prst="rect">
            <a:avLst/>
          </a:prstGeom>
          <a:noFill/>
          <a:effectLst/>
        </p:spPr>
        <p:txBody>
          <a:bodyPr wrap="square" lIns="72000" tIns="72000" rIns="72000" bIns="72000" rtlCol="0">
            <a:noAutofit/>
          </a:bodyPr>
          <a:lstStyle/>
          <a:p>
            <a:pPr marL="273050" indent="-273050" algn="ctr">
              <a:buClr>
                <a:schemeClr val="accent1"/>
              </a:buClr>
            </a:pPr>
            <a:r>
              <a:rPr lang="en-GB" sz="1050" dirty="0">
                <a:solidFill>
                  <a:srgbClr val="1A1817"/>
                </a:solidFill>
                <a:latin typeface="Verdana"/>
                <a:cs typeface="Arial" pitchFamily="34" charset="0"/>
              </a:rPr>
              <a:t>-200 V</a:t>
            </a:r>
          </a:p>
          <a:p>
            <a:pPr marL="273050" indent="-273050" algn="ctr">
              <a:buClr>
                <a:schemeClr val="accent1"/>
              </a:buClr>
            </a:pPr>
            <a:endParaRPr lang="en-GB" sz="1050" dirty="0">
              <a:solidFill>
                <a:srgbClr val="1A1817"/>
              </a:solidFill>
              <a:latin typeface="Verdana"/>
              <a:cs typeface="Arial" pitchFamily="34" charset="0"/>
            </a:endParaRPr>
          </a:p>
          <a:p>
            <a:pPr marL="273050" indent="-273050" algn="ctr">
              <a:buClr>
                <a:schemeClr val="accent1"/>
              </a:buClr>
            </a:pPr>
            <a:r>
              <a:rPr lang="en-GB" sz="1050" dirty="0">
                <a:solidFill>
                  <a:srgbClr val="1A1817"/>
                </a:solidFill>
                <a:latin typeface="Verdana"/>
                <a:cs typeface="Arial" pitchFamily="34" charset="0"/>
              </a:rPr>
              <a:t>+200V</a:t>
            </a:r>
          </a:p>
        </p:txBody>
      </p:sp>
      <p:grpSp>
        <p:nvGrpSpPr>
          <p:cNvPr id="498" name="Gruppieren 317"/>
          <p:cNvGrpSpPr/>
          <p:nvPr/>
        </p:nvGrpSpPr>
        <p:grpSpPr>
          <a:xfrm>
            <a:off x="1810447" y="1196755"/>
            <a:ext cx="867643" cy="489644"/>
            <a:chOff x="949133" y="1418543"/>
            <a:chExt cx="867643" cy="489644"/>
          </a:xfrm>
          <a:solidFill>
            <a:schemeClr val="tx2">
              <a:lumMod val="60000"/>
              <a:lumOff val="40000"/>
            </a:schemeClr>
          </a:solidFill>
        </p:grpSpPr>
        <p:sp>
          <p:nvSpPr>
            <p:cNvPr id="499" name="Freeform 8480"/>
            <p:cNvSpPr>
              <a:spLocks/>
            </p:cNvSpPr>
            <p:nvPr/>
          </p:nvSpPr>
          <p:spPr bwMode="auto">
            <a:xfrm>
              <a:off x="949133" y="1418543"/>
              <a:ext cx="867643" cy="489644"/>
            </a:xfrm>
            <a:custGeom>
              <a:avLst/>
              <a:gdLst/>
              <a:ahLst/>
              <a:cxnLst>
                <a:cxn ang="0">
                  <a:pos x="1617" y="727"/>
                </a:cxn>
                <a:cxn ang="0">
                  <a:pos x="1557" y="785"/>
                </a:cxn>
                <a:cxn ang="0">
                  <a:pos x="60" y="785"/>
                </a:cxn>
                <a:cxn ang="0">
                  <a:pos x="0" y="727"/>
                </a:cxn>
                <a:cxn ang="0">
                  <a:pos x="1" y="59"/>
                </a:cxn>
                <a:cxn ang="0">
                  <a:pos x="61" y="0"/>
                </a:cxn>
                <a:cxn ang="0">
                  <a:pos x="1557" y="0"/>
                </a:cxn>
                <a:cxn ang="0">
                  <a:pos x="1617" y="59"/>
                </a:cxn>
                <a:cxn ang="0">
                  <a:pos x="1617" y="727"/>
                </a:cxn>
                <a:cxn ang="0">
                  <a:pos x="1617" y="727"/>
                </a:cxn>
              </a:cxnLst>
              <a:rect l="0" t="0" r="r" b="b"/>
              <a:pathLst>
                <a:path w="1617" h="785">
                  <a:moveTo>
                    <a:pt x="1617" y="727"/>
                  </a:moveTo>
                  <a:cubicBezTo>
                    <a:pt x="1617" y="759"/>
                    <a:pt x="1590" y="785"/>
                    <a:pt x="1557" y="785"/>
                  </a:cubicBezTo>
                  <a:lnTo>
                    <a:pt x="60" y="785"/>
                  </a:lnTo>
                  <a:cubicBezTo>
                    <a:pt x="27" y="785"/>
                    <a:pt x="0" y="759"/>
                    <a:pt x="0" y="727"/>
                  </a:cubicBezTo>
                  <a:lnTo>
                    <a:pt x="1" y="59"/>
                  </a:lnTo>
                  <a:cubicBezTo>
                    <a:pt x="1" y="26"/>
                    <a:pt x="28" y="0"/>
                    <a:pt x="61" y="0"/>
                  </a:cubicBezTo>
                  <a:lnTo>
                    <a:pt x="1557" y="0"/>
                  </a:lnTo>
                  <a:cubicBezTo>
                    <a:pt x="1590" y="0"/>
                    <a:pt x="1617" y="26"/>
                    <a:pt x="1617" y="59"/>
                  </a:cubicBezTo>
                  <a:lnTo>
                    <a:pt x="1617" y="727"/>
                  </a:lnTo>
                  <a:lnTo>
                    <a:pt x="1617" y="727"/>
                  </a:lnTo>
                  <a:close/>
                </a:path>
              </a:pathLst>
            </a:custGeom>
            <a:grpFill/>
            <a:ln w="9525" cmpd="sng">
              <a:solidFill>
                <a:schemeClr val="bg1"/>
              </a:solidFill>
              <a:prstDash val="solid"/>
              <a:round/>
              <a:headEnd/>
              <a:tailEnd/>
            </a:ln>
          </p:spPr>
          <p:txBody>
            <a:bodyPr>
              <a:noAutofit/>
            </a:bodyPr>
            <a:lstStyle/>
            <a:p>
              <a:pPr>
                <a:defRPr/>
              </a:pPr>
              <a:endParaRPr lang="en-GB" dirty="0">
                <a:solidFill>
                  <a:srgbClr val="1A1817"/>
                </a:solidFill>
                <a:latin typeface="Arial" pitchFamily="34" charset="0"/>
                <a:cs typeface="Arial" pitchFamily="34" charset="0"/>
              </a:endParaRPr>
            </a:p>
          </p:txBody>
        </p:sp>
        <p:sp>
          <p:nvSpPr>
            <p:cNvPr id="500" name="TextBox 151"/>
            <p:cNvSpPr txBox="1">
              <a:spLocks noChangeArrowheads="1"/>
            </p:cNvSpPr>
            <p:nvPr/>
          </p:nvSpPr>
          <p:spPr bwMode="auto">
            <a:xfrm>
              <a:off x="1026995" y="1476139"/>
              <a:ext cx="736693" cy="338554"/>
            </a:xfrm>
            <a:prstGeom prst="rect">
              <a:avLst/>
            </a:prstGeom>
            <a:grpFill/>
            <a:ln w="9525">
              <a:noFill/>
              <a:miter lim="800000"/>
              <a:headEnd/>
              <a:tailEnd/>
            </a:ln>
            <a:effectLst/>
          </p:spPr>
          <p:txBody>
            <a:bodyPr wrap="square">
              <a:spAutoFit/>
            </a:bodyPr>
            <a:lstStyle/>
            <a:p>
              <a:pPr algn="ctr">
                <a:buClr>
                  <a:schemeClr val="tx1"/>
                </a:buClr>
              </a:pPr>
              <a:r>
                <a:rPr lang="en-GB" sz="800" dirty="0">
                  <a:latin typeface="Verdana"/>
                  <a:cs typeface="Arial" pitchFamily="34" charset="0"/>
                </a:rPr>
                <a:t>CSC ASIC</a:t>
              </a:r>
            </a:p>
            <a:p>
              <a:pPr algn="ctr">
                <a:buClr>
                  <a:schemeClr val="tx1"/>
                </a:buClr>
              </a:pPr>
              <a:r>
                <a:rPr lang="en-GB" sz="800" dirty="0">
                  <a:latin typeface="Verdana"/>
                  <a:cs typeface="Arial" pitchFamily="34" charset="0"/>
                </a:rPr>
                <a:t>#6</a:t>
              </a:r>
            </a:p>
          </p:txBody>
        </p:sp>
      </p:grpSp>
      <p:sp>
        <p:nvSpPr>
          <p:cNvPr id="501" name="Rechteck 307"/>
          <p:cNvSpPr/>
          <p:nvPr/>
        </p:nvSpPr>
        <p:spPr bwMode="auto">
          <a:xfrm>
            <a:off x="2678092" y="4869162"/>
            <a:ext cx="2165449" cy="100535"/>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502" name="Rechteck 307"/>
          <p:cNvSpPr/>
          <p:nvPr/>
        </p:nvSpPr>
        <p:spPr bwMode="auto">
          <a:xfrm>
            <a:off x="2678092" y="4005066"/>
            <a:ext cx="2165449" cy="100535"/>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503" name="Rechteck 307"/>
          <p:cNvSpPr/>
          <p:nvPr/>
        </p:nvSpPr>
        <p:spPr bwMode="auto">
          <a:xfrm>
            <a:off x="2678092" y="3140970"/>
            <a:ext cx="2165449" cy="100535"/>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504" name="Rechteck 307"/>
          <p:cNvSpPr/>
          <p:nvPr/>
        </p:nvSpPr>
        <p:spPr bwMode="auto">
          <a:xfrm>
            <a:off x="2678092" y="2276874"/>
            <a:ext cx="2165449" cy="100535"/>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505" name="Rechteck 307"/>
          <p:cNvSpPr/>
          <p:nvPr/>
        </p:nvSpPr>
        <p:spPr bwMode="auto">
          <a:xfrm>
            <a:off x="2678092" y="1412778"/>
            <a:ext cx="2165449" cy="100535"/>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506" name="Rechteck 335"/>
          <p:cNvSpPr/>
          <p:nvPr/>
        </p:nvSpPr>
        <p:spPr bwMode="auto">
          <a:xfrm>
            <a:off x="4771533" y="1402203"/>
            <a:ext cx="78359" cy="4401073"/>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507" name="Rechteck 307"/>
          <p:cNvSpPr/>
          <p:nvPr/>
        </p:nvSpPr>
        <p:spPr bwMode="auto">
          <a:xfrm>
            <a:off x="4771530" y="3472978"/>
            <a:ext cx="1002903" cy="100535"/>
          </a:xfrm>
          <a:prstGeom prst="rect">
            <a:avLst/>
          </a:prstGeom>
          <a:solidFill>
            <a:schemeClr val="tx2">
              <a:lumMod val="75000"/>
            </a:schemeClr>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algn="ctr">
              <a:buClr>
                <a:schemeClr val="tx1"/>
              </a:buClr>
            </a:pPr>
            <a:endParaRPr lang="en-GB" sz="1800" dirty="0">
              <a:solidFill>
                <a:srgbClr val="1A1817"/>
              </a:solidFill>
              <a:latin typeface="Arial" pitchFamily="34" charset="0"/>
            </a:endParaRPr>
          </a:p>
        </p:txBody>
      </p:sp>
      <p:sp>
        <p:nvSpPr>
          <p:cNvPr id="41" name="TextBox 40"/>
          <p:cNvSpPr txBox="1"/>
          <p:nvPr/>
        </p:nvSpPr>
        <p:spPr>
          <a:xfrm>
            <a:off x="3273908" y="1511206"/>
            <a:ext cx="425116"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SPI</a:t>
            </a:r>
          </a:p>
        </p:txBody>
      </p:sp>
      <p:sp>
        <p:nvSpPr>
          <p:cNvPr id="508" name="TextBox 507"/>
          <p:cNvSpPr txBox="1"/>
          <p:nvPr/>
        </p:nvSpPr>
        <p:spPr>
          <a:xfrm>
            <a:off x="3273908" y="2375302"/>
            <a:ext cx="425116"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SPI</a:t>
            </a:r>
          </a:p>
        </p:txBody>
      </p:sp>
      <p:sp>
        <p:nvSpPr>
          <p:cNvPr id="509" name="TextBox 508"/>
          <p:cNvSpPr txBox="1"/>
          <p:nvPr/>
        </p:nvSpPr>
        <p:spPr>
          <a:xfrm>
            <a:off x="3273908" y="3239398"/>
            <a:ext cx="425116"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SPI</a:t>
            </a:r>
          </a:p>
        </p:txBody>
      </p:sp>
      <p:sp>
        <p:nvSpPr>
          <p:cNvPr id="510" name="TextBox 509"/>
          <p:cNvSpPr txBox="1"/>
          <p:nvPr/>
        </p:nvSpPr>
        <p:spPr>
          <a:xfrm>
            <a:off x="3273908" y="4149080"/>
            <a:ext cx="425116"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SPI</a:t>
            </a:r>
          </a:p>
        </p:txBody>
      </p:sp>
      <p:sp>
        <p:nvSpPr>
          <p:cNvPr id="511" name="TextBox 510"/>
          <p:cNvSpPr txBox="1"/>
          <p:nvPr/>
        </p:nvSpPr>
        <p:spPr>
          <a:xfrm>
            <a:off x="3273908" y="5013176"/>
            <a:ext cx="425116"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SPI</a:t>
            </a:r>
          </a:p>
        </p:txBody>
      </p:sp>
      <p:sp>
        <p:nvSpPr>
          <p:cNvPr id="512" name="TextBox 511"/>
          <p:cNvSpPr txBox="1"/>
          <p:nvPr/>
        </p:nvSpPr>
        <p:spPr>
          <a:xfrm>
            <a:off x="3273908" y="5831686"/>
            <a:ext cx="425116"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SPI</a:t>
            </a:r>
          </a:p>
        </p:txBody>
      </p:sp>
      <p:sp>
        <p:nvSpPr>
          <p:cNvPr id="513" name="TextBox 512"/>
          <p:cNvSpPr txBox="1"/>
          <p:nvPr/>
        </p:nvSpPr>
        <p:spPr>
          <a:xfrm>
            <a:off x="2318052" y="1727230"/>
            <a:ext cx="534121"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IBCB</a:t>
            </a:r>
          </a:p>
        </p:txBody>
      </p:sp>
      <p:sp>
        <p:nvSpPr>
          <p:cNvPr id="514" name="TextBox 513"/>
          <p:cNvSpPr txBox="1"/>
          <p:nvPr/>
        </p:nvSpPr>
        <p:spPr>
          <a:xfrm>
            <a:off x="2318052" y="2636912"/>
            <a:ext cx="534121"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IBCB</a:t>
            </a:r>
          </a:p>
        </p:txBody>
      </p:sp>
      <p:sp>
        <p:nvSpPr>
          <p:cNvPr id="515" name="TextBox 514"/>
          <p:cNvSpPr txBox="1"/>
          <p:nvPr/>
        </p:nvSpPr>
        <p:spPr>
          <a:xfrm>
            <a:off x="2318052" y="3501008"/>
            <a:ext cx="534121"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IBCB</a:t>
            </a:r>
          </a:p>
        </p:txBody>
      </p:sp>
      <p:sp>
        <p:nvSpPr>
          <p:cNvPr id="516" name="TextBox 515"/>
          <p:cNvSpPr txBox="1"/>
          <p:nvPr/>
        </p:nvSpPr>
        <p:spPr>
          <a:xfrm>
            <a:off x="2318052" y="4365104"/>
            <a:ext cx="534121"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IBCB</a:t>
            </a:r>
          </a:p>
        </p:txBody>
      </p:sp>
      <p:sp>
        <p:nvSpPr>
          <p:cNvPr id="517" name="TextBox 516"/>
          <p:cNvSpPr txBox="1"/>
          <p:nvPr/>
        </p:nvSpPr>
        <p:spPr>
          <a:xfrm>
            <a:off x="2318052" y="5229200"/>
            <a:ext cx="534121" cy="261610"/>
          </a:xfrm>
          <a:prstGeom prst="rect">
            <a:avLst/>
          </a:prstGeom>
          <a:noFill/>
          <a:effectLst/>
        </p:spPr>
        <p:txBody>
          <a:bodyPr wrap="none" rtlCol="0">
            <a:spAutoFit/>
          </a:bodyPr>
          <a:lstStyle/>
          <a:p>
            <a:pPr>
              <a:buClr>
                <a:schemeClr val="tx1"/>
              </a:buClr>
            </a:pPr>
            <a:r>
              <a:rPr lang="en-GB" sz="1100" dirty="0">
                <a:solidFill>
                  <a:srgbClr val="1A1817"/>
                </a:solidFill>
                <a:latin typeface="Verdana"/>
              </a:rPr>
              <a:t>IBCB</a:t>
            </a:r>
          </a:p>
        </p:txBody>
      </p:sp>
      <p:sp>
        <p:nvSpPr>
          <p:cNvPr id="261" name="Text Box 839"/>
          <p:cNvSpPr txBox="1">
            <a:spLocks noChangeArrowheads="1"/>
          </p:cNvSpPr>
          <p:nvPr/>
        </p:nvSpPr>
        <p:spPr bwMode="auto">
          <a:xfrm>
            <a:off x="6639924" y="1382530"/>
            <a:ext cx="1072088" cy="246221"/>
          </a:xfrm>
          <a:prstGeom prst="rect">
            <a:avLst/>
          </a:prstGeom>
          <a:solidFill>
            <a:schemeClr val="bg1"/>
          </a:solidFill>
          <a:ln w="9525">
            <a:noFill/>
            <a:miter lim="800000"/>
            <a:headEnd/>
            <a:tailEnd/>
          </a:ln>
          <a:effectLst/>
        </p:spPr>
        <p:txBody>
          <a:bodyPr wrap="none" lIns="0" tIns="0" rIns="0" bIns="0">
            <a:spAutoFit/>
          </a:bodyPr>
          <a:lstStyle/>
          <a:p>
            <a:pPr algn="ctr">
              <a:buClr>
                <a:schemeClr val="tx1"/>
              </a:buClr>
              <a:defRPr/>
            </a:pPr>
            <a:r>
              <a:rPr lang="en-GB" sz="1600" b="1" dirty="0">
                <a:solidFill>
                  <a:srgbClr val="1A1817"/>
                </a:solidFill>
                <a:latin typeface="Infineon Meta-Normal" pitchFamily="34" charset="0"/>
                <a:cs typeface="Arial" pitchFamily="34" charset="0"/>
              </a:rPr>
              <a:t>AURIX 65nm</a:t>
            </a:r>
          </a:p>
        </p:txBody>
      </p:sp>
      <p:sp>
        <p:nvSpPr>
          <p:cNvPr id="262" name="Rectangle 261"/>
          <p:cNvSpPr/>
          <p:nvPr/>
        </p:nvSpPr>
        <p:spPr bwMode="auto">
          <a:xfrm>
            <a:off x="8510736" y="44624"/>
            <a:ext cx="1475682" cy="825496"/>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wrap="square" lIns="72000" tIns="72000" rIns="72000" bIns="72000" rtlCol="0" anchor="ctr"/>
          <a:lstStyle/>
          <a:p>
            <a:pPr algn="ctr" eaLnBrk="0" hangingPunct="0"/>
            <a:r>
              <a:rPr lang="en-GB" sz="1600" dirty="0">
                <a:ea typeface="Verdana" pitchFamily="34" charset="0"/>
                <a:cs typeface="Verdana" pitchFamily="34" charset="0"/>
              </a:rPr>
              <a:t>Adapted!</a:t>
            </a:r>
          </a:p>
        </p:txBody>
      </p:sp>
      <p:sp>
        <p:nvSpPr>
          <p:cNvPr id="3" name="Footer Placeholder 2">
            <a:extLst>
              <a:ext uri="{FF2B5EF4-FFF2-40B4-BE49-F238E27FC236}">
                <a16:creationId xmlns:a16="http://schemas.microsoft.com/office/drawing/2014/main" id="{44ADFE8A-0F40-4644-AC00-6BA14315F6A1}"/>
              </a:ext>
            </a:extLst>
          </p:cNvPr>
          <p:cNvSpPr>
            <a:spLocks noGrp="1"/>
          </p:cNvSpPr>
          <p:nvPr>
            <p:ph type="ftr" sz="quarter" idx="11"/>
          </p:nvPr>
        </p:nvSpPr>
        <p:spPr/>
        <p:txBody>
          <a:bodyPr/>
          <a:lstStyle/>
          <a:p>
            <a:r>
              <a:rPr lang="en-US"/>
              <a:t> </a:t>
            </a:r>
          </a:p>
        </p:txBody>
      </p:sp>
      <p:sp>
        <p:nvSpPr>
          <p:cNvPr id="4" name="Date Placeholder 3">
            <a:extLst>
              <a:ext uri="{FF2B5EF4-FFF2-40B4-BE49-F238E27FC236}">
                <a16:creationId xmlns:a16="http://schemas.microsoft.com/office/drawing/2014/main" id="{3E27CC3B-DCFB-4D5A-B7D7-EB6109B90897}"/>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27C1D5BE-E4A8-47C5-BA8E-B7258851E9B5}"/>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399275732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74"/>
                                        </p:tgtEl>
                                        <p:attrNameLst>
                                          <p:attrName>style.visibility</p:attrName>
                                        </p:attrNameLst>
                                      </p:cBhvr>
                                      <p:to>
                                        <p:strVal val="visible"/>
                                      </p:to>
                                    </p:set>
                                    <p:anim calcmode="lin" valueType="num">
                                      <p:cBhvr additive="base">
                                        <p:cTn id="7" dur="500" fill="hold"/>
                                        <p:tgtEl>
                                          <p:spTgt spid="474"/>
                                        </p:tgtEl>
                                        <p:attrNameLst>
                                          <p:attrName>ppt_x</p:attrName>
                                        </p:attrNameLst>
                                      </p:cBhvr>
                                      <p:tavLst>
                                        <p:tav tm="0">
                                          <p:val>
                                            <p:strVal val="#ppt_x"/>
                                          </p:val>
                                        </p:tav>
                                        <p:tav tm="100000">
                                          <p:val>
                                            <p:strVal val="#ppt_x"/>
                                          </p:val>
                                        </p:tav>
                                      </p:tavLst>
                                    </p:anim>
                                    <p:anim calcmode="lin" valueType="num">
                                      <p:cBhvr additive="base">
                                        <p:cTn id="8" dur="500" fill="hold"/>
                                        <p:tgtEl>
                                          <p:spTgt spid="4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 name="Group 192"/>
          <p:cNvGrpSpPr/>
          <p:nvPr/>
        </p:nvGrpSpPr>
        <p:grpSpPr>
          <a:xfrm>
            <a:off x="7790657" y="2996953"/>
            <a:ext cx="631825" cy="877887"/>
            <a:chOff x="6777857" y="3379187"/>
            <a:chExt cx="631825" cy="877887"/>
          </a:xfrm>
        </p:grpSpPr>
        <p:sp>
          <p:nvSpPr>
            <p:cNvPr id="194" name="Freeform 626"/>
            <p:cNvSpPr>
              <a:spLocks/>
            </p:cNvSpPr>
            <p:nvPr/>
          </p:nvSpPr>
          <p:spPr bwMode="auto">
            <a:xfrm>
              <a:off x="6777857" y="3379187"/>
              <a:ext cx="631825" cy="877887"/>
            </a:xfrm>
            <a:custGeom>
              <a:avLst/>
              <a:gdLst>
                <a:gd name="T0" fmla="*/ 817 w 817"/>
                <a:gd name="T1" fmla="*/ 1089 h 1134"/>
                <a:gd name="T2" fmla="*/ 771 w 817"/>
                <a:gd name="T3" fmla="*/ 1134 h 1134"/>
                <a:gd name="T4" fmla="*/ 45 w 817"/>
                <a:gd name="T5" fmla="*/ 1134 h 1134"/>
                <a:gd name="T6" fmla="*/ 0 w 817"/>
                <a:gd name="T7" fmla="*/ 1089 h 1134"/>
                <a:gd name="T8" fmla="*/ 0 w 817"/>
                <a:gd name="T9" fmla="*/ 46 h 1134"/>
                <a:gd name="T10" fmla="*/ 45 w 817"/>
                <a:gd name="T11" fmla="*/ 0 h 1134"/>
                <a:gd name="T12" fmla="*/ 771 w 817"/>
                <a:gd name="T13" fmla="*/ 0 h 1134"/>
                <a:gd name="T14" fmla="*/ 817 w 817"/>
                <a:gd name="T15" fmla="*/ 46 h 1134"/>
                <a:gd name="T16" fmla="*/ 817 w 817"/>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7"/>
                <a:gd name="T28" fmla="*/ 0 h 1134"/>
                <a:gd name="T29" fmla="*/ 817 w 817"/>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7" h="1134">
                  <a:moveTo>
                    <a:pt x="817" y="1089"/>
                  </a:moveTo>
                  <a:cubicBezTo>
                    <a:pt x="817" y="1114"/>
                    <a:pt x="796" y="1134"/>
                    <a:pt x="771" y="1134"/>
                  </a:cubicBezTo>
                  <a:lnTo>
                    <a:pt x="45" y="1134"/>
                  </a:lnTo>
                  <a:cubicBezTo>
                    <a:pt x="21" y="1134"/>
                    <a:pt x="0" y="1114"/>
                    <a:pt x="0" y="1089"/>
                  </a:cubicBezTo>
                  <a:lnTo>
                    <a:pt x="0" y="46"/>
                  </a:lnTo>
                  <a:cubicBezTo>
                    <a:pt x="0" y="21"/>
                    <a:pt x="21" y="0"/>
                    <a:pt x="45" y="0"/>
                  </a:cubicBezTo>
                  <a:lnTo>
                    <a:pt x="771" y="0"/>
                  </a:lnTo>
                  <a:cubicBezTo>
                    <a:pt x="796" y="0"/>
                    <a:pt x="817" y="21"/>
                    <a:pt x="817" y="46"/>
                  </a:cubicBezTo>
                  <a:lnTo>
                    <a:pt x="817" y="1089"/>
                  </a:lnTo>
                  <a:close/>
                </a:path>
              </a:pathLst>
            </a:custGeom>
            <a:solidFill>
              <a:srgbClr val="002654"/>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5" name="Text Box 869"/>
            <p:cNvSpPr txBox="1">
              <a:spLocks noChangeArrowheads="1"/>
            </p:cNvSpPr>
            <p:nvPr/>
          </p:nvSpPr>
          <p:spPr bwMode="auto">
            <a:xfrm>
              <a:off x="6846907" y="3429000"/>
              <a:ext cx="493725"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IGBT</a:t>
              </a:r>
            </a:p>
            <a:p>
              <a:pPr algn="ctr">
                <a:buClr>
                  <a:srgbClr val="000000"/>
                </a:buClr>
                <a:defRPr/>
              </a:pPr>
              <a:r>
                <a:rPr lang="en-GB" sz="800" dirty="0">
                  <a:solidFill>
                    <a:srgbClr val="FFFFFF"/>
                  </a:solidFill>
                  <a:latin typeface="Infineon Meta-Normal" pitchFamily="34" charset="0"/>
                  <a:cs typeface="Arial" pitchFamily="34" charset="0"/>
                </a:rPr>
                <a:t>Hybrid Pack</a:t>
              </a:r>
            </a:p>
          </p:txBody>
        </p:sp>
        <p:pic>
          <p:nvPicPr>
            <p:cNvPr id="19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76256" y="3749074"/>
              <a:ext cx="478860" cy="4000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27" name="Freeform 607"/>
          <p:cNvSpPr>
            <a:spLocks/>
          </p:cNvSpPr>
          <p:nvPr/>
        </p:nvSpPr>
        <p:spPr bwMode="auto">
          <a:xfrm>
            <a:off x="4052317" y="2253704"/>
            <a:ext cx="2724150" cy="3911600"/>
          </a:xfrm>
          <a:custGeom>
            <a:avLst/>
            <a:gdLst>
              <a:gd name="T0" fmla="*/ 3520 w 3520"/>
              <a:gd name="T1" fmla="*/ 5896 h 5942"/>
              <a:gd name="T2" fmla="*/ 3475 w 3520"/>
              <a:gd name="T3" fmla="*/ 5942 h 5942"/>
              <a:gd name="T4" fmla="*/ 45 w 3520"/>
              <a:gd name="T5" fmla="*/ 5942 h 5942"/>
              <a:gd name="T6" fmla="*/ 0 w 3520"/>
              <a:gd name="T7" fmla="*/ 5896 h 5942"/>
              <a:gd name="T8" fmla="*/ 0 w 3520"/>
              <a:gd name="T9" fmla="*/ 46 h 5942"/>
              <a:gd name="T10" fmla="*/ 45 w 3520"/>
              <a:gd name="T11" fmla="*/ 0 h 5942"/>
              <a:gd name="T12" fmla="*/ 3475 w 3520"/>
              <a:gd name="T13" fmla="*/ 0 h 5942"/>
              <a:gd name="T14" fmla="*/ 3520 w 3520"/>
              <a:gd name="T15" fmla="*/ 46 h 5942"/>
              <a:gd name="T16" fmla="*/ 3520 w 3520"/>
              <a:gd name="T17" fmla="*/ 5896 h 59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20"/>
              <a:gd name="T28" fmla="*/ 0 h 5942"/>
              <a:gd name="T29" fmla="*/ 3520 w 3520"/>
              <a:gd name="T30" fmla="*/ 5942 h 59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20" h="5942">
                <a:moveTo>
                  <a:pt x="3520" y="5896"/>
                </a:moveTo>
                <a:cubicBezTo>
                  <a:pt x="3520" y="5921"/>
                  <a:pt x="3500" y="5942"/>
                  <a:pt x="3475" y="5942"/>
                </a:cubicBezTo>
                <a:lnTo>
                  <a:pt x="45" y="5942"/>
                </a:lnTo>
                <a:cubicBezTo>
                  <a:pt x="20" y="5942"/>
                  <a:pt x="0" y="5921"/>
                  <a:pt x="0" y="5896"/>
                </a:cubicBezTo>
                <a:lnTo>
                  <a:pt x="0" y="46"/>
                </a:lnTo>
                <a:cubicBezTo>
                  <a:pt x="0" y="21"/>
                  <a:pt x="20" y="0"/>
                  <a:pt x="45" y="0"/>
                </a:cubicBezTo>
                <a:lnTo>
                  <a:pt x="3475" y="0"/>
                </a:lnTo>
                <a:cubicBezTo>
                  <a:pt x="3500" y="0"/>
                  <a:pt x="3520" y="21"/>
                  <a:pt x="3520" y="46"/>
                </a:cubicBezTo>
                <a:lnTo>
                  <a:pt x="3520" y="5896"/>
                </a:lnTo>
                <a:close/>
              </a:path>
            </a:pathLst>
          </a:custGeom>
          <a:solidFill>
            <a:srgbClr val="ED1941"/>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28" name="Freeform 609"/>
          <p:cNvSpPr>
            <a:spLocks/>
          </p:cNvSpPr>
          <p:nvPr/>
        </p:nvSpPr>
        <p:spPr bwMode="auto">
          <a:xfrm>
            <a:off x="4858768" y="3004692"/>
            <a:ext cx="703263" cy="2982913"/>
          </a:xfrm>
          <a:custGeom>
            <a:avLst/>
            <a:gdLst>
              <a:gd name="T0" fmla="*/ 907 w 907"/>
              <a:gd name="T1" fmla="*/ 3812 h 3855"/>
              <a:gd name="T2" fmla="*/ 859 w 907"/>
              <a:gd name="T3" fmla="*/ 3855 h 3855"/>
              <a:gd name="T4" fmla="*/ 47 w 907"/>
              <a:gd name="T5" fmla="*/ 3855 h 3855"/>
              <a:gd name="T6" fmla="*/ 0 w 907"/>
              <a:gd name="T7" fmla="*/ 3812 h 3855"/>
              <a:gd name="T8" fmla="*/ 0 w 907"/>
              <a:gd name="T9" fmla="*/ 44 h 3855"/>
              <a:gd name="T10" fmla="*/ 47 w 907"/>
              <a:gd name="T11" fmla="*/ 0 h 3855"/>
              <a:gd name="T12" fmla="*/ 859 w 907"/>
              <a:gd name="T13" fmla="*/ 0 h 3855"/>
              <a:gd name="T14" fmla="*/ 907 w 907"/>
              <a:gd name="T15" fmla="*/ 44 h 3855"/>
              <a:gd name="T16" fmla="*/ 907 w 907"/>
              <a:gd name="T17" fmla="*/ 3812 h 38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7"/>
              <a:gd name="T28" fmla="*/ 0 h 3855"/>
              <a:gd name="T29" fmla="*/ 907 w 907"/>
              <a:gd name="T30" fmla="*/ 3855 h 38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7" h="3855">
                <a:moveTo>
                  <a:pt x="907" y="3812"/>
                </a:moveTo>
                <a:cubicBezTo>
                  <a:pt x="907" y="3836"/>
                  <a:pt x="885" y="3855"/>
                  <a:pt x="859" y="3855"/>
                </a:cubicBezTo>
                <a:lnTo>
                  <a:pt x="47" y="3855"/>
                </a:lnTo>
                <a:cubicBezTo>
                  <a:pt x="21" y="3855"/>
                  <a:pt x="0" y="3836"/>
                  <a:pt x="0" y="3812"/>
                </a:cubicBezTo>
                <a:lnTo>
                  <a:pt x="0" y="44"/>
                </a:lnTo>
                <a:cubicBezTo>
                  <a:pt x="0" y="20"/>
                  <a:pt x="21" y="0"/>
                  <a:pt x="47" y="0"/>
                </a:cubicBezTo>
                <a:lnTo>
                  <a:pt x="859" y="0"/>
                </a:lnTo>
                <a:cubicBezTo>
                  <a:pt x="885" y="0"/>
                  <a:pt x="907" y="20"/>
                  <a:pt x="907" y="44"/>
                </a:cubicBezTo>
                <a:lnTo>
                  <a:pt x="907" y="3812"/>
                </a:lnTo>
                <a:close/>
              </a:path>
            </a:pathLst>
          </a:custGeom>
          <a:solidFill>
            <a:srgbClr val="0066B3"/>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29" name="Freeform 623"/>
          <p:cNvSpPr>
            <a:spLocks/>
          </p:cNvSpPr>
          <p:nvPr/>
        </p:nvSpPr>
        <p:spPr bwMode="auto">
          <a:xfrm>
            <a:off x="6074793" y="2996755"/>
            <a:ext cx="595313" cy="877887"/>
          </a:xfrm>
          <a:custGeom>
            <a:avLst/>
            <a:gdLst>
              <a:gd name="T0" fmla="*/ 771 w 771"/>
              <a:gd name="T1" fmla="*/ 1089 h 1134"/>
              <a:gd name="T2" fmla="*/ 725 w 771"/>
              <a:gd name="T3" fmla="*/ 1134 h 1134"/>
              <a:gd name="T4" fmla="*/ 45 w 771"/>
              <a:gd name="T5" fmla="*/ 1134 h 1134"/>
              <a:gd name="T6" fmla="*/ 0 w 771"/>
              <a:gd name="T7" fmla="*/ 1089 h 1134"/>
              <a:gd name="T8" fmla="*/ 0 w 771"/>
              <a:gd name="T9" fmla="*/ 46 h 1134"/>
              <a:gd name="T10" fmla="*/ 45 w 771"/>
              <a:gd name="T11" fmla="*/ 0 h 1134"/>
              <a:gd name="T12" fmla="*/ 725 w 771"/>
              <a:gd name="T13" fmla="*/ 0 h 1134"/>
              <a:gd name="T14" fmla="*/ 771 w 771"/>
              <a:gd name="T15" fmla="*/ 46 h 1134"/>
              <a:gd name="T16" fmla="*/ 771 w 771"/>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1134"/>
              <a:gd name="T29" fmla="*/ 771 w 771"/>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1134">
                <a:moveTo>
                  <a:pt x="771" y="1089"/>
                </a:moveTo>
                <a:cubicBezTo>
                  <a:pt x="771" y="1114"/>
                  <a:pt x="750" y="1134"/>
                  <a:pt x="725" y="1134"/>
                </a:cubicBezTo>
                <a:lnTo>
                  <a:pt x="45" y="1134"/>
                </a:lnTo>
                <a:cubicBezTo>
                  <a:pt x="20" y="1134"/>
                  <a:pt x="0" y="1114"/>
                  <a:pt x="0" y="1089"/>
                </a:cubicBezTo>
                <a:lnTo>
                  <a:pt x="0" y="46"/>
                </a:lnTo>
                <a:cubicBezTo>
                  <a:pt x="0" y="21"/>
                  <a:pt x="20" y="0"/>
                  <a:pt x="45" y="0"/>
                </a:cubicBezTo>
                <a:lnTo>
                  <a:pt x="725" y="0"/>
                </a:lnTo>
                <a:cubicBezTo>
                  <a:pt x="750" y="0"/>
                  <a:pt x="771" y="21"/>
                  <a:pt x="771" y="46"/>
                </a:cubicBezTo>
                <a:lnTo>
                  <a:pt x="771" y="1089"/>
                </a:lnTo>
                <a:close/>
              </a:path>
            </a:pathLst>
          </a:custGeom>
          <a:solidFill>
            <a:srgbClr val="FFC20E"/>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0" name="Freeform 624"/>
          <p:cNvSpPr>
            <a:spLocks/>
          </p:cNvSpPr>
          <p:nvPr/>
        </p:nvSpPr>
        <p:spPr bwMode="auto">
          <a:xfrm>
            <a:off x="6074793" y="5111304"/>
            <a:ext cx="595313" cy="876300"/>
          </a:xfrm>
          <a:custGeom>
            <a:avLst/>
            <a:gdLst>
              <a:gd name="T0" fmla="*/ 771 w 771"/>
              <a:gd name="T1" fmla="*/ 1088 h 1133"/>
              <a:gd name="T2" fmla="*/ 725 w 771"/>
              <a:gd name="T3" fmla="*/ 1133 h 1133"/>
              <a:gd name="T4" fmla="*/ 45 w 771"/>
              <a:gd name="T5" fmla="*/ 1133 h 1133"/>
              <a:gd name="T6" fmla="*/ 0 w 771"/>
              <a:gd name="T7" fmla="*/ 1088 h 1133"/>
              <a:gd name="T8" fmla="*/ 0 w 771"/>
              <a:gd name="T9" fmla="*/ 45 h 1133"/>
              <a:gd name="T10" fmla="*/ 45 w 771"/>
              <a:gd name="T11" fmla="*/ 0 h 1133"/>
              <a:gd name="T12" fmla="*/ 725 w 771"/>
              <a:gd name="T13" fmla="*/ 0 h 1133"/>
              <a:gd name="T14" fmla="*/ 771 w 771"/>
              <a:gd name="T15" fmla="*/ 45 h 1133"/>
              <a:gd name="T16" fmla="*/ 771 w 771"/>
              <a:gd name="T17" fmla="*/ 1088 h 1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1133"/>
              <a:gd name="T29" fmla="*/ 771 w 771"/>
              <a:gd name="T30" fmla="*/ 1133 h 11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1133">
                <a:moveTo>
                  <a:pt x="771" y="1088"/>
                </a:moveTo>
                <a:cubicBezTo>
                  <a:pt x="771" y="1113"/>
                  <a:pt x="750" y="1133"/>
                  <a:pt x="725" y="1133"/>
                </a:cubicBezTo>
                <a:lnTo>
                  <a:pt x="45" y="1133"/>
                </a:lnTo>
                <a:cubicBezTo>
                  <a:pt x="20" y="1133"/>
                  <a:pt x="0" y="1113"/>
                  <a:pt x="0" y="1088"/>
                </a:cubicBezTo>
                <a:lnTo>
                  <a:pt x="0" y="45"/>
                </a:lnTo>
                <a:cubicBezTo>
                  <a:pt x="0" y="20"/>
                  <a:pt x="20" y="0"/>
                  <a:pt x="45" y="0"/>
                </a:cubicBezTo>
                <a:lnTo>
                  <a:pt x="725" y="0"/>
                </a:lnTo>
                <a:cubicBezTo>
                  <a:pt x="750" y="0"/>
                  <a:pt x="771" y="20"/>
                  <a:pt x="771" y="45"/>
                </a:cubicBezTo>
                <a:lnTo>
                  <a:pt x="771" y="1088"/>
                </a:lnTo>
                <a:close/>
              </a:path>
            </a:pathLst>
          </a:custGeom>
          <a:solidFill>
            <a:srgbClr val="838FB0"/>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1" name="Freeform 625"/>
          <p:cNvSpPr>
            <a:spLocks/>
          </p:cNvSpPr>
          <p:nvPr/>
        </p:nvSpPr>
        <p:spPr bwMode="auto">
          <a:xfrm>
            <a:off x="6074793" y="4061966"/>
            <a:ext cx="595313" cy="877888"/>
          </a:xfrm>
          <a:custGeom>
            <a:avLst/>
            <a:gdLst>
              <a:gd name="T0" fmla="*/ 771 w 771"/>
              <a:gd name="T1" fmla="*/ 1089 h 1134"/>
              <a:gd name="T2" fmla="*/ 725 w 771"/>
              <a:gd name="T3" fmla="*/ 1134 h 1134"/>
              <a:gd name="T4" fmla="*/ 45 w 771"/>
              <a:gd name="T5" fmla="*/ 1134 h 1134"/>
              <a:gd name="T6" fmla="*/ 0 w 771"/>
              <a:gd name="T7" fmla="*/ 1089 h 1134"/>
              <a:gd name="T8" fmla="*/ 0 w 771"/>
              <a:gd name="T9" fmla="*/ 45 h 1134"/>
              <a:gd name="T10" fmla="*/ 45 w 771"/>
              <a:gd name="T11" fmla="*/ 0 h 1134"/>
              <a:gd name="T12" fmla="*/ 725 w 771"/>
              <a:gd name="T13" fmla="*/ 0 h 1134"/>
              <a:gd name="T14" fmla="*/ 771 w 771"/>
              <a:gd name="T15" fmla="*/ 45 h 1134"/>
              <a:gd name="T16" fmla="*/ 771 w 771"/>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1134"/>
              <a:gd name="T29" fmla="*/ 771 w 771"/>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1134">
                <a:moveTo>
                  <a:pt x="771" y="1089"/>
                </a:moveTo>
                <a:cubicBezTo>
                  <a:pt x="771" y="1113"/>
                  <a:pt x="750" y="1134"/>
                  <a:pt x="725" y="1134"/>
                </a:cubicBezTo>
                <a:lnTo>
                  <a:pt x="45" y="1134"/>
                </a:lnTo>
                <a:cubicBezTo>
                  <a:pt x="20" y="1134"/>
                  <a:pt x="0" y="1113"/>
                  <a:pt x="0" y="1089"/>
                </a:cubicBezTo>
                <a:lnTo>
                  <a:pt x="0" y="45"/>
                </a:lnTo>
                <a:cubicBezTo>
                  <a:pt x="0" y="20"/>
                  <a:pt x="20" y="0"/>
                  <a:pt x="45" y="0"/>
                </a:cubicBezTo>
                <a:lnTo>
                  <a:pt x="725" y="0"/>
                </a:lnTo>
                <a:cubicBezTo>
                  <a:pt x="750" y="0"/>
                  <a:pt x="771" y="20"/>
                  <a:pt x="771" y="45"/>
                </a:cubicBezTo>
                <a:lnTo>
                  <a:pt x="771" y="1089"/>
                </a:lnTo>
                <a:close/>
              </a:path>
            </a:pathLst>
          </a:custGeom>
          <a:solidFill>
            <a:srgbClr val="6EC49B"/>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2" name="Freeform 627"/>
          <p:cNvSpPr>
            <a:spLocks/>
          </p:cNvSpPr>
          <p:nvPr/>
        </p:nvSpPr>
        <p:spPr bwMode="auto">
          <a:xfrm>
            <a:off x="4157092" y="5285930"/>
            <a:ext cx="596900" cy="701675"/>
          </a:xfrm>
          <a:custGeom>
            <a:avLst/>
            <a:gdLst>
              <a:gd name="T0" fmla="*/ 0 w 771"/>
              <a:gd name="T1" fmla="*/ 46 h 907"/>
              <a:gd name="T2" fmla="*/ 45 w 771"/>
              <a:gd name="T3" fmla="*/ 0 h 907"/>
              <a:gd name="T4" fmla="*/ 725 w 771"/>
              <a:gd name="T5" fmla="*/ 0 h 907"/>
              <a:gd name="T6" fmla="*/ 771 w 771"/>
              <a:gd name="T7" fmla="*/ 46 h 907"/>
              <a:gd name="T8" fmla="*/ 771 w 771"/>
              <a:gd name="T9" fmla="*/ 862 h 907"/>
              <a:gd name="T10" fmla="*/ 725 w 771"/>
              <a:gd name="T11" fmla="*/ 907 h 907"/>
              <a:gd name="T12" fmla="*/ 45 w 771"/>
              <a:gd name="T13" fmla="*/ 907 h 907"/>
              <a:gd name="T14" fmla="*/ 0 w 771"/>
              <a:gd name="T15" fmla="*/ 862 h 907"/>
              <a:gd name="T16" fmla="*/ 0 w 771"/>
              <a:gd name="T17" fmla="*/ 46 h 9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907"/>
              <a:gd name="T29" fmla="*/ 771 w 771"/>
              <a:gd name="T30" fmla="*/ 907 h 9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907">
                <a:moveTo>
                  <a:pt x="0" y="46"/>
                </a:moveTo>
                <a:cubicBezTo>
                  <a:pt x="0" y="21"/>
                  <a:pt x="20" y="0"/>
                  <a:pt x="45" y="0"/>
                </a:cubicBezTo>
                <a:lnTo>
                  <a:pt x="725" y="0"/>
                </a:lnTo>
                <a:cubicBezTo>
                  <a:pt x="750" y="0"/>
                  <a:pt x="771" y="21"/>
                  <a:pt x="771" y="46"/>
                </a:cubicBezTo>
                <a:lnTo>
                  <a:pt x="771" y="862"/>
                </a:lnTo>
                <a:cubicBezTo>
                  <a:pt x="771" y="887"/>
                  <a:pt x="750" y="907"/>
                  <a:pt x="725" y="907"/>
                </a:cubicBezTo>
                <a:lnTo>
                  <a:pt x="45" y="907"/>
                </a:lnTo>
                <a:cubicBezTo>
                  <a:pt x="20" y="907"/>
                  <a:pt x="0" y="887"/>
                  <a:pt x="0" y="862"/>
                </a:cubicBezTo>
                <a:lnTo>
                  <a:pt x="0" y="46"/>
                </a:lnTo>
                <a:close/>
              </a:path>
            </a:pathLst>
          </a:custGeom>
          <a:solidFill>
            <a:srgbClr val="0066B3"/>
          </a:solid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3" name="Freeform 628"/>
          <p:cNvSpPr>
            <a:spLocks/>
          </p:cNvSpPr>
          <p:nvPr/>
        </p:nvSpPr>
        <p:spPr bwMode="auto">
          <a:xfrm>
            <a:off x="5139756" y="5335141"/>
            <a:ext cx="422275" cy="420688"/>
          </a:xfrm>
          <a:custGeom>
            <a:avLst/>
            <a:gdLst>
              <a:gd name="T0" fmla="*/ 545 w 545"/>
              <a:gd name="T1" fmla="*/ 544 h 544"/>
              <a:gd name="T2" fmla="*/ 46 w 545"/>
              <a:gd name="T3" fmla="*/ 544 h 544"/>
              <a:gd name="T4" fmla="*/ 0 w 545"/>
              <a:gd name="T5" fmla="*/ 499 h 544"/>
              <a:gd name="T6" fmla="*/ 0 w 545"/>
              <a:gd name="T7" fmla="*/ 45 h 544"/>
              <a:gd name="T8" fmla="*/ 46 w 545"/>
              <a:gd name="T9" fmla="*/ 0 h 544"/>
              <a:gd name="T10" fmla="*/ 545 w 545"/>
              <a:gd name="T11" fmla="*/ 0 h 544"/>
              <a:gd name="T12" fmla="*/ 545 w 545"/>
              <a:gd name="T13" fmla="*/ 544 h 544"/>
              <a:gd name="T14" fmla="*/ 0 60000 65536"/>
              <a:gd name="T15" fmla="*/ 0 60000 65536"/>
              <a:gd name="T16" fmla="*/ 0 60000 65536"/>
              <a:gd name="T17" fmla="*/ 0 60000 65536"/>
              <a:gd name="T18" fmla="*/ 0 60000 65536"/>
              <a:gd name="T19" fmla="*/ 0 60000 65536"/>
              <a:gd name="T20" fmla="*/ 0 60000 65536"/>
              <a:gd name="T21" fmla="*/ 0 w 545"/>
              <a:gd name="T22" fmla="*/ 0 h 544"/>
              <a:gd name="T23" fmla="*/ 545 w 545"/>
              <a:gd name="T24" fmla="*/ 544 h 5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5" h="544">
                <a:moveTo>
                  <a:pt x="545" y="544"/>
                </a:moveTo>
                <a:lnTo>
                  <a:pt x="46" y="544"/>
                </a:lnTo>
                <a:cubicBezTo>
                  <a:pt x="21" y="544"/>
                  <a:pt x="0" y="524"/>
                  <a:pt x="0" y="499"/>
                </a:cubicBezTo>
                <a:lnTo>
                  <a:pt x="0" y="45"/>
                </a:lnTo>
                <a:cubicBezTo>
                  <a:pt x="0" y="20"/>
                  <a:pt x="21" y="0"/>
                  <a:pt x="46" y="0"/>
                </a:cubicBezTo>
                <a:lnTo>
                  <a:pt x="545" y="0"/>
                </a:lnTo>
                <a:lnTo>
                  <a:pt x="545" y="544"/>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4" name="Freeform 629"/>
          <p:cNvSpPr>
            <a:spLocks/>
          </p:cNvSpPr>
          <p:nvPr/>
        </p:nvSpPr>
        <p:spPr bwMode="auto">
          <a:xfrm>
            <a:off x="4157092" y="4525517"/>
            <a:ext cx="596900" cy="701675"/>
          </a:xfrm>
          <a:custGeom>
            <a:avLst/>
            <a:gdLst>
              <a:gd name="T0" fmla="*/ 0 w 771"/>
              <a:gd name="T1" fmla="*/ 46 h 908"/>
              <a:gd name="T2" fmla="*/ 45 w 771"/>
              <a:gd name="T3" fmla="*/ 0 h 908"/>
              <a:gd name="T4" fmla="*/ 725 w 771"/>
              <a:gd name="T5" fmla="*/ 0 h 908"/>
              <a:gd name="T6" fmla="*/ 771 w 771"/>
              <a:gd name="T7" fmla="*/ 46 h 908"/>
              <a:gd name="T8" fmla="*/ 771 w 771"/>
              <a:gd name="T9" fmla="*/ 862 h 908"/>
              <a:gd name="T10" fmla="*/ 725 w 771"/>
              <a:gd name="T11" fmla="*/ 908 h 908"/>
              <a:gd name="T12" fmla="*/ 45 w 771"/>
              <a:gd name="T13" fmla="*/ 908 h 908"/>
              <a:gd name="T14" fmla="*/ 0 w 771"/>
              <a:gd name="T15" fmla="*/ 862 h 908"/>
              <a:gd name="T16" fmla="*/ 0 w 771"/>
              <a:gd name="T17" fmla="*/ 46 h 9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908"/>
              <a:gd name="T29" fmla="*/ 771 w 771"/>
              <a:gd name="T30" fmla="*/ 908 h 9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908">
                <a:moveTo>
                  <a:pt x="0" y="46"/>
                </a:moveTo>
                <a:cubicBezTo>
                  <a:pt x="0" y="21"/>
                  <a:pt x="20" y="0"/>
                  <a:pt x="45" y="0"/>
                </a:cubicBezTo>
                <a:lnTo>
                  <a:pt x="725" y="0"/>
                </a:lnTo>
                <a:cubicBezTo>
                  <a:pt x="750" y="0"/>
                  <a:pt x="771" y="21"/>
                  <a:pt x="771" y="46"/>
                </a:cubicBezTo>
                <a:lnTo>
                  <a:pt x="771" y="862"/>
                </a:lnTo>
                <a:cubicBezTo>
                  <a:pt x="771" y="887"/>
                  <a:pt x="750" y="908"/>
                  <a:pt x="725" y="908"/>
                </a:cubicBezTo>
                <a:lnTo>
                  <a:pt x="45" y="908"/>
                </a:lnTo>
                <a:cubicBezTo>
                  <a:pt x="20" y="908"/>
                  <a:pt x="0" y="887"/>
                  <a:pt x="0" y="862"/>
                </a:cubicBezTo>
                <a:lnTo>
                  <a:pt x="0" y="46"/>
                </a:lnTo>
                <a:close/>
              </a:path>
            </a:pathLst>
          </a:custGeom>
          <a:solidFill>
            <a:srgbClr val="0066B3"/>
          </a:solidFill>
          <a:ln w="0">
            <a:solidFill>
              <a:schemeClr val="bg1"/>
            </a:solid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5" name="Freeform 653"/>
          <p:cNvSpPr>
            <a:spLocks/>
          </p:cNvSpPr>
          <p:nvPr/>
        </p:nvSpPr>
        <p:spPr bwMode="auto">
          <a:xfrm>
            <a:off x="5577906" y="4168330"/>
            <a:ext cx="52387" cy="77787"/>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6" name="Freeform 654"/>
          <p:cNvSpPr>
            <a:spLocks/>
          </p:cNvSpPr>
          <p:nvPr/>
        </p:nvSpPr>
        <p:spPr bwMode="auto">
          <a:xfrm>
            <a:off x="5577906" y="4462016"/>
            <a:ext cx="52387" cy="77788"/>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7" name="Freeform 655"/>
          <p:cNvSpPr>
            <a:spLocks/>
          </p:cNvSpPr>
          <p:nvPr/>
        </p:nvSpPr>
        <p:spPr bwMode="auto">
          <a:xfrm>
            <a:off x="5577906" y="4755704"/>
            <a:ext cx="52387" cy="76200"/>
          </a:xfrm>
          <a:custGeom>
            <a:avLst/>
            <a:gdLst>
              <a:gd name="T0" fmla="*/ 33 w 33"/>
              <a:gd name="T1" fmla="*/ 48 h 48"/>
              <a:gd name="T2" fmla="*/ 0 w 33"/>
              <a:gd name="T3" fmla="*/ 24 h 48"/>
              <a:gd name="T4" fmla="*/ 33 w 33"/>
              <a:gd name="T5" fmla="*/ 0 h 48"/>
              <a:gd name="T6" fmla="*/ 33 w 33"/>
              <a:gd name="T7" fmla="*/ 48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33" y="48"/>
                </a:moveTo>
                <a:lnTo>
                  <a:pt x="0" y="24"/>
                </a:lnTo>
                <a:lnTo>
                  <a:pt x="33" y="0"/>
                </a:lnTo>
                <a:lnTo>
                  <a:pt x="33" y="4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8" name="Line 664"/>
          <p:cNvSpPr>
            <a:spLocks noChangeShapeType="1"/>
          </p:cNvSpPr>
          <p:nvPr/>
        </p:nvSpPr>
        <p:spPr bwMode="auto">
          <a:xfrm flipH="1">
            <a:off x="5577906" y="3234879"/>
            <a:ext cx="4778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39" name="Line 665"/>
          <p:cNvSpPr>
            <a:spLocks noChangeShapeType="1"/>
          </p:cNvSpPr>
          <p:nvPr/>
        </p:nvSpPr>
        <p:spPr bwMode="auto">
          <a:xfrm flipH="1">
            <a:off x="5577906" y="3442841"/>
            <a:ext cx="4778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0" name="Line 666"/>
          <p:cNvSpPr>
            <a:spLocks noChangeShapeType="1"/>
          </p:cNvSpPr>
          <p:nvPr/>
        </p:nvSpPr>
        <p:spPr bwMode="auto">
          <a:xfrm flipH="1">
            <a:off x="5577906" y="3657154"/>
            <a:ext cx="4778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1" name="Line 667"/>
          <p:cNvSpPr>
            <a:spLocks noChangeShapeType="1"/>
          </p:cNvSpPr>
          <p:nvPr/>
        </p:nvSpPr>
        <p:spPr bwMode="auto">
          <a:xfrm flipH="1">
            <a:off x="5608068" y="4208016"/>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2" name="Line 668"/>
          <p:cNvSpPr>
            <a:spLocks noChangeShapeType="1"/>
          </p:cNvSpPr>
          <p:nvPr/>
        </p:nvSpPr>
        <p:spPr bwMode="auto">
          <a:xfrm flipH="1">
            <a:off x="5608068" y="4501704"/>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3" name="Freeform 669"/>
          <p:cNvSpPr>
            <a:spLocks/>
          </p:cNvSpPr>
          <p:nvPr/>
        </p:nvSpPr>
        <p:spPr bwMode="auto">
          <a:xfrm>
            <a:off x="5577906" y="5363716"/>
            <a:ext cx="52387" cy="76200"/>
          </a:xfrm>
          <a:custGeom>
            <a:avLst/>
            <a:gdLst>
              <a:gd name="T0" fmla="*/ 33 w 33"/>
              <a:gd name="T1" fmla="*/ 48 h 48"/>
              <a:gd name="T2" fmla="*/ 0 w 33"/>
              <a:gd name="T3" fmla="*/ 24 h 48"/>
              <a:gd name="T4" fmla="*/ 33 w 33"/>
              <a:gd name="T5" fmla="*/ 0 h 48"/>
              <a:gd name="T6" fmla="*/ 33 w 33"/>
              <a:gd name="T7" fmla="*/ 48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33" y="48"/>
                </a:moveTo>
                <a:lnTo>
                  <a:pt x="0" y="24"/>
                </a:lnTo>
                <a:lnTo>
                  <a:pt x="33" y="0"/>
                </a:lnTo>
                <a:lnTo>
                  <a:pt x="33" y="4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4" name="Freeform 670"/>
          <p:cNvSpPr>
            <a:spLocks/>
          </p:cNvSpPr>
          <p:nvPr/>
        </p:nvSpPr>
        <p:spPr bwMode="auto">
          <a:xfrm>
            <a:off x="5577906" y="5657405"/>
            <a:ext cx="52387" cy="77787"/>
          </a:xfrm>
          <a:custGeom>
            <a:avLst/>
            <a:gdLst>
              <a:gd name="T0" fmla="*/ 33 w 33"/>
              <a:gd name="T1" fmla="*/ 49 h 49"/>
              <a:gd name="T2" fmla="*/ 0 w 33"/>
              <a:gd name="T3" fmla="*/ 24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4"/>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5" name="Line 671"/>
          <p:cNvSpPr>
            <a:spLocks noChangeShapeType="1"/>
          </p:cNvSpPr>
          <p:nvPr/>
        </p:nvSpPr>
        <p:spPr bwMode="auto">
          <a:xfrm flipH="1">
            <a:off x="5608068" y="5401816"/>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6" name="Line 672"/>
          <p:cNvSpPr>
            <a:spLocks noChangeShapeType="1"/>
          </p:cNvSpPr>
          <p:nvPr/>
        </p:nvSpPr>
        <p:spPr bwMode="auto">
          <a:xfrm flipH="1">
            <a:off x="5608068" y="5695504"/>
            <a:ext cx="447675"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7" name="Line 673"/>
          <p:cNvSpPr>
            <a:spLocks noChangeShapeType="1"/>
          </p:cNvSpPr>
          <p:nvPr/>
        </p:nvSpPr>
        <p:spPr bwMode="auto">
          <a:xfrm flipH="1">
            <a:off x="5600130" y="4793804"/>
            <a:ext cx="4556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8" name="Freeform 702"/>
          <p:cNvSpPr>
            <a:spLocks/>
          </p:cNvSpPr>
          <p:nvPr/>
        </p:nvSpPr>
        <p:spPr bwMode="auto">
          <a:xfrm>
            <a:off x="6333556" y="3992116"/>
            <a:ext cx="77787" cy="52388"/>
          </a:xfrm>
          <a:custGeom>
            <a:avLst/>
            <a:gdLst>
              <a:gd name="T0" fmla="*/ 49 w 49"/>
              <a:gd name="T1" fmla="*/ 0 h 33"/>
              <a:gd name="T2" fmla="*/ 24 w 49"/>
              <a:gd name="T3" fmla="*/ 33 h 33"/>
              <a:gd name="T4" fmla="*/ 0 w 49"/>
              <a:gd name="T5" fmla="*/ 0 h 33"/>
              <a:gd name="T6" fmla="*/ 49 w 49"/>
              <a:gd name="T7" fmla="*/ 0 h 33"/>
              <a:gd name="T8" fmla="*/ 0 60000 65536"/>
              <a:gd name="T9" fmla="*/ 0 60000 65536"/>
              <a:gd name="T10" fmla="*/ 0 60000 65536"/>
              <a:gd name="T11" fmla="*/ 0 60000 65536"/>
              <a:gd name="T12" fmla="*/ 0 w 49"/>
              <a:gd name="T13" fmla="*/ 0 h 33"/>
              <a:gd name="T14" fmla="*/ 49 w 49"/>
              <a:gd name="T15" fmla="*/ 33 h 33"/>
            </a:gdLst>
            <a:ahLst/>
            <a:cxnLst>
              <a:cxn ang="T8">
                <a:pos x="T0" y="T1"/>
              </a:cxn>
              <a:cxn ang="T9">
                <a:pos x="T2" y="T3"/>
              </a:cxn>
              <a:cxn ang="T10">
                <a:pos x="T4" y="T5"/>
              </a:cxn>
              <a:cxn ang="T11">
                <a:pos x="T6" y="T7"/>
              </a:cxn>
            </a:cxnLst>
            <a:rect l="T12" t="T13" r="T14" b="T15"/>
            <a:pathLst>
              <a:path w="49" h="33">
                <a:moveTo>
                  <a:pt x="49" y="0"/>
                </a:moveTo>
                <a:lnTo>
                  <a:pt x="24" y="33"/>
                </a:lnTo>
                <a:lnTo>
                  <a:pt x="0" y="0"/>
                </a:lnTo>
                <a:lnTo>
                  <a:pt x="49" y="0"/>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49" name="Line 703"/>
          <p:cNvSpPr>
            <a:spLocks noChangeShapeType="1"/>
          </p:cNvSpPr>
          <p:nvPr/>
        </p:nvSpPr>
        <p:spPr bwMode="auto">
          <a:xfrm>
            <a:off x="6371655" y="3892105"/>
            <a:ext cx="0" cy="130175"/>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0" name="Freeform 822"/>
          <p:cNvSpPr>
            <a:spLocks noEditPoints="1"/>
          </p:cNvSpPr>
          <p:nvPr/>
        </p:nvSpPr>
        <p:spPr bwMode="auto">
          <a:xfrm>
            <a:off x="5152456" y="2861444"/>
            <a:ext cx="420687" cy="63500"/>
          </a:xfrm>
          <a:custGeom>
            <a:avLst/>
            <a:gdLst>
              <a:gd name="T0" fmla="*/ 40 w 544"/>
              <a:gd name="T1" fmla="*/ 0 h 83"/>
              <a:gd name="T2" fmla="*/ 0 w 544"/>
              <a:gd name="T3" fmla="*/ 0 h 83"/>
              <a:gd name="T4" fmla="*/ 0 w 544"/>
              <a:gd name="T5" fmla="*/ 33 h 83"/>
              <a:gd name="T6" fmla="*/ 15 w 544"/>
              <a:gd name="T7" fmla="*/ 75 h 83"/>
              <a:gd name="T8" fmla="*/ 45 w 544"/>
              <a:gd name="T9" fmla="*/ 83 h 83"/>
              <a:gd name="T10" fmla="*/ 117 w 544"/>
              <a:gd name="T11" fmla="*/ 83 h 83"/>
              <a:gd name="T12" fmla="*/ 117 w 544"/>
              <a:gd name="T13" fmla="*/ 0 h 83"/>
              <a:gd name="T14" fmla="*/ 79 w 544"/>
              <a:gd name="T15" fmla="*/ 0 h 83"/>
              <a:gd name="T16" fmla="*/ 79 w 544"/>
              <a:gd name="T17" fmla="*/ 61 h 83"/>
              <a:gd name="T18" fmla="*/ 48 w 544"/>
              <a:gd name="T19" fmla="*/ 61 h 83"/>
              <a:gd name="T20" fmla="*/ 40 w 544"/>
              <a:gd name="T21" fmla="*/ 47 h 83"/>
              <a:gd name="T22" fmla="*/ 40 w 544"/>
              <a:gd name="T23" fmla="*/ 0 h 83"/>
              <a:gd name="T24" fmla="*/ 162 w 544"/>
              <a:gd name="T25" fmla="*/ 83 h 83"/>
              <a:gd name="T26" fmla="*/ 162 w 544"/>
              <a:gd name="T27" fmla="*/ 13 h 83"/>
              <a:gd name="T28" fmla="*/ 129 w 544"/>
              <a:gd name="T29" fmla="*/ 13 h 83"/>
              <a:gd name="T30" fmla="*/ 129 w 544"/>
              <a:gd name="T31" fmla="*/ 0 h 83"/>
              <a:gd name="T32" fmla="*/ 228 w 544"/>
              <a:gd name="T33" fmla="*/ 0 h 83"/>
              <a:gd name="T34" fmla="*/ 228 w 544"/>
              <a:gd name="T35" fmla="*/ 14 h 83"/>
              <a:gd name="T36" fmla="*/ 195 w 544"/>
              <a:gd name="T37" fmla="*/ 14 h 83"/>
              <a:gd name="T38" fmla="*/ 195 w 544"/>
              <a:gd name="T39" fmla="*/ 83 h 83"/>
              <a:gd name="T40" fmla="*/ 162 w 544"/>
              <a:gd name="T41" fmla="*/ 83 h 83"/>
              <a:gd name="T42" fmla="*/ 544 w 544"/>
              <a:gd name="T43" fmla="*/ 1 h 83"/>
              <a:gd name="T44" fmla="*/ 469 w 544"/>
              <a:gd name="T45" fmla="*/ 1 h 83"/>
              <a:gd name="T46" fmla="*/ 454 w 544"/>
              <a:gd name="T47" fmla="*/ 16 h 83"/>
              <a:gd name="T48" fmla="*/ 463 w 544"/>
              <a:gd name="T49" fmla="*/ 29 h 83"/>
              <a:gd name="T50" fmla="*/ 463 w 544"/>
              <a:gd name="T51" fmla="*/ 29 h 83"/>
              <a:gd name="T52" fmla="*/ 498 w 544"/>
              <a:gd name="T53" fmla="*/ 43 h 83"/>
              <a:gd name="T54" fmla="*/ 505 w 544"/>
              <a:gd name="T55" fmla="*/ 52 h 83"/>
              <a:gd name="T56" fmla="*/ 495 w 544"/>
              <a:gd name="T57" fmla="*/ 63 h 83"/>
              <a:gd name="T58" fmla="*/ 446 w 544"/>
              <a:gd name="T59" fmla="*/ 64 h 83"/>
              <a:gd name="T60" fmla="*/ 445 w 544"/>
              <a:gd name="T61" fmla="*/ 64 h 83"/>
              <a:gd name="T62" fmla="*/ 445 w 544"/>
              <a:gd name="T63" fmla="*/ 78 h 83"/>
              <a:gd name="T64" fmla="*/ 511 w 544"/>
              <a:gd name="T65" fmla="*/ 78 h 83"/>
              <a:gd name="T66" fmla="*/ 540 w 544"/>
              <a:gd name="T67" fmla="*/ 62 h 83"/>
              <a:gd name="T68" fmla="*/ 540 w 544"/>
              <a:gd name="T69" fmla="*/ 62 h 83"/>
              <a:gd name="T70" fmla="*/ 543 w 544"/>
              <a:gd name="T71" fmla="*/ 52 h 83"/>
              <a:gd name="T72" fmla="*/ 532 w 544"/>
              <a:gd name="T73" fmla="*/ 36 h 83"/>
              <a:gd name="T74" fmla="*/ 497 w 544"/>
              <a:gd name="T75" fmla="*/ 23 h 83"/>
              <a:gd name="T76" fmla="*/ 493 w 544"/>
              <a:gd name="T77" fmla="*/ 18 h 83"/>
              <a:gd name="T78" fmla="*/ 499 w 544"/>
              <a:gd name="T79" fmla="*/ 13 h 83"/>
              <a:gd name="T80" fmla="*/ 499 w 544"/>
              <a:gd name="T81" fmla="*/ 13 h 83"/>
              <a:gd name="T82" fmla="*/ 544 w 544"/>
              <a:gd name="T83" fmla="*/ 13 h 83"/>
              <a:gd name="T84" fmla="*/ 544 w 544"/>
              <a:gd name="T85" fmla="*/ 1 h 8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4"/>
              <a:gd name="T130" fmla="*/ 0 h 83"/>
              <a:gd name="T131" fmla="*/ 544 w 544"/>
              <a:gd name="T132" fmla="*/ 83 h 8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4" h="83">
                <a:moveTo>
                  <a:pt x="40" y="0"/>
                </a:moveTo>
                <a:lnTo>
                  <a:pt x="0" y="0"/>
                </a:lnTo>
                <a:lnTo>
                  <a:pt x="0" y="33"/>
                </a:lnTo>
                <a:cubicBezTo>
                  <a:pt x="0" y="51"/>
                  <a:pt x="1" y="66"/>
                  <a:pt x="15" y="75"/>
                </a:cubicBezTo>
                <a:cubicBezTo>
                  <a:pt x="25" y="82"/>
                  <a:pt x="37" y="82"/>
                  <a:pt x="45" y="83"/>
                </a:cubicBezTo>
                <a:lnTo>
                  <a:pt x="117" y="83"/>
                </a:lnTo>
                <a:lnTo>
                  <a:pt x="117" y="0"/>
                </a:lnTo>
                <a:lnTo>
                  <a:pt x="79" y="0"/>
                </a:lnTo>
                <a:lnTo>
                  <a:pt x="79" y="61"/>
                </a:lnTo>
                <a:lnTo>
                  <a:pt x="48" y="61"/>
                </a:lnTo>
                <a:cubicBezTo>
                  <a:pt x="39" y="61"/>
                  <a:pt x="40" y="56"/>
                  <a:pt x="40" y="47"/>
                </a:cubicBezTo>
                <a:lnTo>
                  <a:pt x="40" y="0"/>
                </a:lnTo>
                <a:close/>
                <a:moveTo>
                  <a:pt x="162" y="83"/>
                </a:moveTo>
                <a:lnTo>
                  <a:pt x="162" y="13"/>
                </a:lnTo>
                <a:lnTo>
                  <a:pt x="129" y="13"/>
                </a:lnTo>
                <a:lnTo>
                  <a:pt x="129" y="0"/>
                </a:lnTo>
                <a:lnTo>
                  <a:pt x="228" y="0"/>
                </a:lnTo>
                <a:lnTo>
                  <a:pt x="228" y="14"/>
                </a:lnTo>
                <a:lnTo>
                  <a:pt x="195" y="14"/>
                </a:lnTo>
                <a:lnTo>
                  <a:pt x="195" y="83"/>
                </a:lnTo>
                <a:lnTo>
                  <a:pt x="162" y="83"/>
                </a:lnTo>
                <a:close/>
                <a:moveTo>
                  <a:pt x="544" y="1"/>
                </a:moveTo>
                <a:lnTo>
                  <a:pt x="469" y="1"/>
                </a:lnTo>
                <a:cubicBezTo>
                  <a:pt x="461" y="1"/>
                  <a:pt x="454" y="8"/>
                  <a:pt x="454" y="16"/>
                </a:cubicBezTo>
                <a:cubicBezTo>
                  <a:pt x="454" y="21"/>
                  <a:pt x="458" y="27"/>
                  <a:pt x="463" y="29"/>
                </a:cubicBezTo>
                <a:cubicBezTo>
                  <a:pt x="475" y="34"/>
                  <a:pt x="486" y="38"/>
                  <a:pt x="498" y="43"/>
                </a:cubicBezTo>
                <a:cubicBezTo>
                  <a:pt x="502" y="44"/>
                  <a:pt x="505" y="48"/>
                  <a:pt x="505" y="52"/>
                </a:cubicBezTo>
                <a:cubicBezTo>
                  <a:pt x="505" y="58"/>
                  <a:pt x="500" y="62"/>
                  <a:pt x="495" y="63"/>
                </a:cubicBezTo>
                <a:cubicBezTo>
                  <a:pt x="479" y="64"/>
                  <a:pt x="462" y="64"/>
                  <a:pt x="446" y="64"/>
                </a:cubicBezTo>
                <a:cubicBezTo>
                  <a:pt x="446" y="64"/>
                  <a:pt x="446" y="64"/>
                  <a:pt x="445" y="64"/>
                </a:cubicBezTo>
                <a:lnTo>
                  <a:pt x="445" y="78"/>
                </a:lnTo>
                <a:lnTo>
                  <a:pt x="511" y="78"/>
                </a:lnTo>
                <a:cubicBezTo>
                  <a:pt x="523" y="78"/>
                  <a:pt x="534" y="72"/>
                  <a:pt x="540" y="62"/>
                </a:cubicBezTo>
                <a:cubicBezTo>
                  <a:pt x="542" y="59"/>
                  <a:pt x="543" y="56"/>
                  <a:pt x="543" y="52"/>
                </a:cubicBezTo>
                <a:cubicBezTo>
                  <a:pt x="543" y="45"/>
                  <a:pt x="539" y="38"/>
                  <a:pt x="532" y="36"/>
                </a:cubicBezTo>
                <a:cubicBezTo>
                  <a:pt x="521" y="31"/>
                  <a:pt x="509" y="27"/>
                  <a:pt x="497" y="23"/>
                </a:cubicBezTo>
                <a:cubicBezTo>
                  <a:pt x="495" y="23"/>
                  <a:pt x="493" y="21"/>
                  <a:pt x="493" y="18"/>
                </a:cubicBezTo>
                <a:cubicBezTo>
                  <a:pt x="493" y="16"/>
                  <a:pt x="496" y="13"/>
                  <a:pt x="499" y="13"/>
                </a:cubicBezTo>
                <a:cubicBezTo>
                  <a:pt x="499" y="13"/>
                  <a:pt x="499" y="13"/>
                  <a:pt x="499" y="13"/>
                </a:cubicBezTo>
                <a:lnTo>
                  <a:pt x="544" y="13"/>
                </a:lnTo>
                <a:lnTo>
                  <a:pt x="544" y="1"/>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1" name="Freeform 823"/>
          <p:cNvSpPr>
            <a:spLocks/>
          </p:cNvSpPr>
          <p:nvPr/>
        </p:nvSpPr>
        <p:spPr bwMode="auto">
          <a:xfrm>
            <a:off x="5377880" y="2856756"/>
            <a:ext cx="68262" cy="46038"/>
          </a:xfrm>
          <a:custGeom>
            <a:avLst/>
            <a:gdLst>
              <a:gd name="T0" fmla="*/ 42 w 43"/>
              <a:gd name="T1" fmla="*/ 9 h 29"/>
              <a:gd name="T2" fmla="*/ 40 w 43"/>
              <a:gd name="T3" fmla="*/ 5 h 29"/>
              <a:gd name="T4" fmla="*/ 34 w 43"/>
              <a:gd name="T5" fmla="*/ 1 h 29"/>
              <a:gd name="T6" fmla="*/ 27 w 43"/>
              <a:gd name="T7" fmla="*/ 0 h 29"/>
              <a:gd name="T8" fmla="*/ 27 w 43"/>
              <a:gd name="T9" fmla="*/ 0 h 29"/>
              <a:gd name="T10" fmla="*/ 18 w 43"/>
              <a:gd name="T11" fmla="*/ 1 h 29"/>
              <a:gd name="T12" fmla="*/ 10 w 43"/>
              <a:gd name="T13" fmla="*/ 5 h 29"/>
              <a:gd name="T14" fmla="*/ 4 w 43"/>
              <a:gd name="T15" fmla="*/ 9 h 29"/>
              <a:gd name="T16" fmla="*/ 1 w 43"/>
              <a:gd name="T17" fmla="*/ 15 h 29"/>
              <a:gd name="T18" fmla="*/ 0 w 43"/>
              <a:gd name="T19" fmla="*/ 18 h 29"/>
              <a:gd name="T20" fmla="*/ 1 w 43"/>
              <a:gd name="T21" fmla="*/ 20 h 29"/>
              <a:gd name="T22" fmla="*/ 3 w 43"/>
              <a:gd name="T23" fmla="*/ 25 h 29"/>
              <a:gd name="T24" fmla="*/ 10 w 43"/>
              <a:gd name="T25" fmla="*/ 28 h 29"/>
              <a:gd name="T26" fmla="*/ 17 w 43"/>
              <a:gd name="T27" fmla="*/ 29 h 29"/>
              <a:gd name="T28" fmla="*/ 17 w 43"/>
              <a:gd name="T29" fmla="*/ 29 h 29"/>
              <a:gd name="T30" fmla="*/ 25 w 43"/>
              <a:gd name="T31" fmla="*/ 28 h 29"/>
              <a:gd name="T32" fmla="*/ 33 w 43"/>
              <a:gd name="T33" fmla="*/ 25 h 29"/>
              <a:gd name="T34" fmla="*/ 39 w 43"/>
              <a:gd name="T35" fmla="*/ 20 h 29"/>
              <a:gd name="T36" fmla="*/ 42 w 43"/>
              <a:gd name="T37" fmla="*/ 14 h 29"/>
              <a:gd name="T38" fmla="*/ 43 w 43"/>
              <a:gd name="T39" fmla="*/ 11 h 29"/>
              <a:gd name="T40" fmla="*/ 42 w 43"/>
              <a:gd name="T41" fmla="*/ 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29"/>
              <a:gd name="T65" fmla="*/ 43 w 43"/>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29">
                <a:moveTo>
                  <a:pt x="42" y="9"/>
                </a:moveTo>
                <a:cubicBezTo>
                  <a:pt x="42" y="7"/>
                  <a:pt x="41" y="6"/>
                  <a:pt x="40" y="5"/>
                </a:cubicBezTo>
                <a:cubicBezTo>
                  <a:pt x="38" y="3"/>
                  <a:pt x="36" y="2"/>
                  <a:pt x="34" y="1"/>
                </a:cubicBezTo>
                <a:cubicBezTo>
                  <a:pt x="32" y="0"/>
                  <a:pt x="29" y="0"/>
                  <a:pt x="27" y="0"/>
                </a:cubicBezTo>
                <a:cubicBezTo>
                  <a:pt x="27" y="0"/>
                  <a:pt x="27" y="0"/>
                  <a:pt x="27" y="0"/>
                </a:cubicBezTo>
                <a:cubicBezTo>
                  <a:pt x="24" y="0"/>
                  <a:pt x="21" y="0"/>
                  <a:pt x="18" y="1"/>
                </a:cubicBezTo>
                <a:cubicBezTo>
                  <a:pt x="15" y="2"/>
                  <a:pt x="13" y="3"/>
                  <a:pt x="10" y="5"/>
                </a:cubicBezTo>
                <a:cubicBezTo>
                  <a:pt x="8" y="6"/>
                  <a:pt x="6" y="8"/>
                  <a:pt x="4" y="9"/>
                </a:cubicBezTo>
                <a:cubicBezTo>
                  <a:pt x="3" y="11"/>
                  <a:pt x="1" y="13"/>
                  <a:pt x="1" y="15"/>
                </a:cubicBezTo>
                <a:cubicBezTo>
                  <a:pt x="0" y="16"/>
                  <a:pt x="0" y="17"/>
                  <a:pt x="0" y="18"/>
                </a:cubicBezTo>
                <a:cubicBezTo>
                  <a:pt x="0" y="19"/>
                  <a:pt x="0" y="20"/>
                  <a:pt x="1" y="20"/>
                </a:cubicBezTo>
                <a:cubicBezTo>
                  <a:pt x="1" y="22"/>
                  <a:pt x="2" y="24"/>
                  <a:pt x="3" y="25"/>
                </a:cubicBezTo>
                <a:cubicBezTo>
                  <a:pt x="5" y="26"/>
                  <a:pt x="7" y="28"/>
                  <a:pt x="10" y="28"/>
                </a:cubicBezTo>
                <a:cubicBezTo>
                  <a:pt x="12" y="29"/>
                  <a:pt x="14" y="29"/>
                  <a:pt x="17" y="29"/>
                </a:cubicBezTo>
                <a:cubicBezTo>
                  <a:pt x="17" y="29"/>
                  <a:pt x="17" y="29"/>
                  <a:pt x="17" y="29"/>
                </a:cubicBezTo>
                <a:cubicBezTo>
                  <a:pt x="19" y="29"/>
                  <a:pt x="22" y="29"/>
                  <a:pt x="25" y="28"/>
                </a:cubicBezTo>
                <a:cubicBezTo>
                  <a:pt x="28" y="27"/>
                  <a:pt x="31" y="26"/>
                  <a:pt x="33" y="25"/>
                </a:cubicBezTo>
                <a:cubicBezTo>
                  <a:pt x="36" y="23"/>
                  <a:pt x="38" y="22"/>
                  <a:pt x="39" y="20"/>
                </a:cubicBezTo>
                <a:cubicBezTo>
                  <a:pt x="40" y="18"/>
                  <a:pt x="42" y="16"/>
                  <a:pt x="42" y="14"/>
                </a:cubicBezTo>
                <a:cubicBezTo>
                  <a:pt x="43" y="13"/>
                  <a:pt x="43" y="12"/>
                  <a:pt x="43" y="11"/>
                </a:cubicBezTo>
                <a:cubicBezTo>
                  <a:pt x="43" y="11"/>
                  <a:pt x="43" y="10"/>
                  <a:pt x="42" y="9"/>
                </a:cubicBezTo>
              </a:path>
            </a:pathLst>
          </a:custGeom>
          <a:noFill/>
          <a:ln w="12700"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2" name="Freeform 824"/>
          <p:cNvSpPr>
            <a:spLocks/>
          </p:cNvSpPr>
          <p:nvPr/>
        </p:nvSpPr>
        <p:spPr bwMode="auto">
          <a:xfrm>
            <a:off x="5716018" y="2861445"/>
            <a:ext cx="85725" cy="60325"/>
          </a:xfrm>
          <a:custGeom>
            <a:avLst/>
            <a:gdLst>
              <a:gd name="T0" fmla="*/ 24 w 109"/>
              <a:gd name="T1" fmla="*/ 28 h 77"/>
              <a:gd name="T2" fmla="*/ 24 w 109"/>
              <a:gd name="T3" fmla="*/ 77 h 77"/>
              <a:gd name="T4" fmla="*/ 0 w 109"/>
              <a:gd name="T5" fmla="*/ 77 h 77"/>
              <a:gd name="T6" fmla="*/ 0 w 109"/>
              <a:gd name="T7" fmla="*/ 0 h 77"/>
              <a:gd name="T8" fmla="*/ 52 w 109"/>
              <a:gd name="T9" fmla="*/ 0 h 77"/>
              <a:gd name="T10" fmla="*/ 83 w 109"/>
              <a:gd name="T11" fmla="*/ 1 h 77"/>
              <a:gd name="T12" fmla="*/ 103 w 109"/>
              <a:gd name="T13" fmla="*/ 22 h 77"/>
              <a:gd name="T14" fmla="*/ 103 w 109"/>
              <a:gd name="T15" fmla="*/ 23 h 77"/>
              <a:gd name="T16" fmla="*/ 91 w 109"/>
              <a:gd name="T17" fmla="*/ 37 h 77"/>
              <a:gd name="T18" fmla="*/ 109 w 109"/>
              <a:gd name="T19" fmla="*/ 75 h 77"/>
              <a:gd name="T20" fmla="*/ 109 w 109"/>
              <a:gd name="T21" fmla="*/ 77 h 77"/>
              <a:gd name="T22" fmla="*/ 82 w 109"/>
              <a:gd name="T23" fmla="*/ 77 h 77"/>
              <a:gd name="T24" fmla="*/ 44 w 109"/>
              <a:gd name="T25" fmla="*/ 44 h 77"/>
              <a:gd name="T26" fmla="*/ 24 w 109"/>
              <a:gd name="T27" fmla="*/ 44 h 77"/>
              <a:gd name="T28" fmla="*/ 24 w 109"/>
              <a:gd name="T29" fmla="*/ 28 h 77"/>
              <a:gd name="T30" fmla="*/ 66 w 109"/>
              <a:gd name="T31" fmla="*/ 28 h 77"/>
              <a:gd name="T32" fmla="*/ 72 w 109"/>
              <a:gd name="T33" fmla="*/ 23 h 77"/>
              <a:gd name="T34" fmla="*/ 66 w 109"/>
              <a:gd name="T35" fmla="*/ 16 h 77"/>
              <a:gd name="T36" fmla="*/ 24 w 109"/>
              <a:gd name="T37" fmla="*/ 16 h 77"/>
              <a:gd name="T38" fmla="*/ 24 w 109"/>
              <a:gd name="T39" fmla="*/ 28 h 77"/>
              <a:gd name="T40" fmla="*/ 24 w 109"/>
              <a:gd name="T41" fmla="*/ 28 h 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77"/>
              <a:gd name="T65" fmla="*/ 109 w 109"/>
              <a:gd name="T66" fmla="*/ 77 h 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77">
                <a:moveTo>
                  <a:pt x="24" y="28"/>
                </a:moveTo>
                <a:lnTo>
                  <a:pt x="24" y="77"/>
                </a:lnTo>
                <a:lnTo>
                  <a:pt x="0" y="77"/>
                </a:lnTo>
                <a:lnTo>
                  <a:pt x="0" y="0"/>
                </a:lnTo>
                <a:lnTo>
                  <a:pt x="52" y="0"/>
                </a:lnTo>
                <a:cubicBezTo>
                  <a:pt x="62" y="0"/>
                  <a:pt x="73" y="0"/>
                  <a:pt x="83" y="1"/>
                </a:cubicBezTo>
                <a:cubicBezTo>
                  <a:pt x="95" y="2"/>
                  <a:pt x="103" y="11"/>
                  <a:pt x="103" y="22"/>
                </a:cubicBezTo>
                <a:cubicBezTo>
                  <a:pt x="103" y="22"/>
                  <a:pt x="103" y="22"/>
                  <a:pt x="103" y="23"/>
                </a:cubicBezTo>
                <a:cubicBezTo>
                  <a:pt x="103" y="30"/>
                  <a:pt x="98" y="36"/>
                  <a:pt x="91" y="37"/>
                </a:cubicBezTo>
                <a:cubicBezTo>
                  <a:pt x="103" y="47"/>
                  <a:pt x="109" y="61"/>
                  <a:pt x="109" y="75"/>
                </a:cubicBezTo>
                <a:cubicBezTo>
                  <a:pt x="109" y="76"/>
                  <a:pt x="109" y="77"/>
                  <a:pt x="109" y="77"/>
                </a:cubicBezTo>
                <a:lnTo>
                  <a:pt x="82" y="77"/>
                </a:lnTo>
                <a:cubicBezTo>
                  <a:pt x="80" y="58"/>
                  <a:pt x="63" y="44"/>
                  <a:pt x="44" y="44"/>
                </a:cubicBezTo>
                <a:lnTo>
                  <a:pt x="24" y="44"/>
                </a:lnTo>
                <a:lnTo>
                  <a:pt x="24" y="28"/>
                </a:lnTo>
                <a:lnTo>
                  <a:pt x="66" y="28"/>
                </a:lnTo>
                <a:cubicBezTo>
                  <a:pt x="70" y="28"/>
                  <a:pt x="72" y="26"/>
                  <a:pt x="72" y="23"/>
                </a:cubicBezTo>
                <a:cubicBezTo>
                  <a:pt x="72" y="19"/>
                  <a:pt x="70" y="16"/>
                  <a:pt x="66" y="16"/>
                </a:cubicBezTo>
                <a:lnTo>
                  <a:pt x="24" y="16"/>
                </a:lnTo>
                <a:lnTo>
                  <a:pt x="24" y="28"/>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3" name="Freeform 825"/>
          <p:cNvSpPr>
            <a:spLocks/>
          </p:cNvSpPr>
          <p:nvPr/>
        </p:nvSpPr>
        <p:spPr bwMode="auto">
          <a:xfrm>
            <a:off x="5581080" y="2863031"/>
            <a:ext cx="120650" cy="58738"/>
          </a:xfrm>
          <a:custGeom>
            <a:avLst/>
            <a:gdLst>
              <a:gd name="T0" fmla="*/ 52 w 76"/>
              <a:gd name="T1" fmla="*/ 28 h 37"/>
              <a:gd name="T2" fmla="*/ 76 w 76"/>
              <a:gd name="T3" fmla="*/ 37 h 37"/>
              <a:gd name="T4" fmla="*/ 48 w 76"/>
              <a:gd name="T5" fmla="*/ 0 h 37"/>
              <a:gd name="T6" fmla="*/ 29 w 76"/>
              <a:gd name="T7" fmla="*/ 0 h 37"/>
              <a:gd name="T8" fmla="*/ 0 w 76"/>
              <a:gd name="T9" fmla="*/ 37 h 37"/>
              <a:gd name="T10" fmla="*/ 76 w 76"/>
              <a:gd name="T11" fmla="*/ 37 h 37"/>
              <a:gd name="T12" fmla="*/ 52 w 76"/>
              <a:gd name="T13" fmla="*/ 28 h 37"/>
              <a:gd name="T14" fmla="*/ 25 w 76"/>
              <a:gd name="T15" fmla="*/ 28 h 37"/>
              <a:gd name="T16" fmla="*/ 38 w 76"/>
              <a:gd name="T17" fmla="*/ 10 h 37"/>
              <a:gd name="T18" fmla="*/ 52 w 76"/>
              <a:gd name="T19" fmla="*/ 28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37"/>
              <a:gd name="T32" fmla="*/ 76 w 7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37">
                <a:moveTo>
                  <a:pt x="52" y="28"/>
                </a:moveTo>
                <a:lnTo>
                  <a:pt x="76" y="37"/>
                </a:lnTo>
                <a:lnTo>
                  <a:pt x="48" y="0"/>
                </a:lnTo>
                <a:lnTo>
                  <a:pt x="29" y="0"/>
                </a:lnTo>
                <a:lnTo>
                  <a:pt x="0" y="37"/>
                </a:lnTo>
                <a:lnTo>
                  <a:pt x="76" y="37"/>
                </a:lnTo>
                <a:lnTo>
                  <a:pt x="52" y="28"/>
                </a:lnTo>
                <a:lnTo>
                  <a:pt x="25" y="28"/>
                </a:lnTo>
                <a:lnTo>
                  <a:pt x="38" y="10"/>
                </a:lnTo>
                <a:lnTo>
                  <a:pt x="52" y="2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4" name="Freeform 826"/>
          <p:cNvSpPr>
            <a:spLocks/>
          </p:cNvSpPr>
          <p:nvPr/>
        </p:nvSpPr>
        <p:spPr bwMode="auto">
          <a:xfrm>
            <a:off x="5027042" y="2863031"/>
            <a:ext cx="120650" cy="58738"/>
          </a:xfrm>
          <a:custGeom>
            <a:avLst/>
            <a:gdLst>
              <a:gd name="T0" fmla="*/ 51 w 76"/>
              <a:gd name="T1" fmla="*/ 28 h 37"/>
              <a:gd name="T2" fmla="*/ 76 w 76"/>
              <a:gd name="T3" fmla="*/ 37 h 37"/>
              <a:gd name="T4" fmla="*/ 48 w 76"/>
              <a:gd name="T5" fmla="*/ 0 h 37"/>
              <a:gd name="T6" fmla="*/ 28 w 76"/>
              <a:gd name="T7" fmla="*/ 0 h 37"/>
              <a:gd name="T8" fmla="*/ 0 w 76"/>
              <a:gd name="T9" fmla="*/ 37 h 37"/>
              <a:gd name="T10" fmla="*/ 76 w 76"/>
              <a:gd name="T11" fmla="*/ 37 h 37"/>
              <a:gd name="T12" fmla="*/ 51 w 76"/>
              <a:gd name="T13" fmla="*/ 28 h 37"/>
              <a:gd name="T14" fmla="*/ 24 w 76"/>
              <a:gd name="T15" fmla="*/ 28 h 37"/>
              <a:gd name="T16" fmla="*/ 38 w 76"/>
              <a:gd name="T17" fmla="*/ 10 h 37"/>
              <a:gd name="T18" fmla="*/ 51 w 76"/>
              <a:gd name="T19" fmla="*/ 28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37"/>
              <a:gd name="T32" fmla="*/ 76 w 7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37">
                <a:moveTo>
                  <a:pt x="51" y="28"/>
                </a:moveTo>
                <a:lnTo>
                  <a:pt x="76" y="37"/>
                </a:lnTo>
                <a:lnTo>
                  <a:pt x="48" y="0"/>
                </a:lnTo>
                <a:lnTo>
                  <a:pt x="28" y="0"/>
                </a:lnTo>
                <a:lnTo>
                  <a:pt x="0" y="37"/>
                </a:lnTo>
                <a:lnTo>
                  <a:pt x="76" y="37"/>
                </a:lnTo>
                <a:lnTo>
                  <a:pt x="51" y="28"/>
                </a:lnTo>
                <a:lnTo>
                  <a:pt x="24" y="28"/>
                </a:lnTo>
                <a:lnTo>
                  <a:pt x="38" y="10"/>
                </a:lnTo>
                <a:lnTo>
                  <a:pt x="51" y="2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5" name="Freeform 827"/>
          <p:cNvSpPr>
            <a:spLocks noEditPoints="1"/>
          </p:cNvSpPr>
          <p:nvPr/>
        </p:nvSpPr>
        <p:spPr bwMode="auto">
          <a:xfrm>
            <a:off x="5349305" y="2852936"/>
            <a:ext cx="120650" cy="76200"/>
          </a:xfrm>
          <a:custGeom>
            <a:avLst/>
            <a:gdLst>
              <a:gd name="T0" fmla="*/ 0 w 76"/>
              <a:gd name="T1" fmla="*/ 41 h 48"/>
              <a:gd name="T2" fmla="*/ 2 w 76"/>
              <a:gd name="T3" fmla="*/ 48 h 48"/>
              <a:gd name="T4" fmla="*/ 11 w 76"/>
              <a:gd name="T5" fmla="*/ 46 h 48"/>
              <a:gd name="T6" fmla="*/ 0 w 76"/>
              <a:gd name="T7" fmla="*/ 41 h 48"/>
              <a:gd name="T8" fmla="*/ 74 w 76"/>
              <a:gd name="T9" fmla="*/ 0 h 48"/>
              <a:gd name="T10" fmla="*/ 69 w 76"/>
              <a:gd name="T11" fmla="*/ 4 h 48"/>
              <a:gd name="T12" fmla="*/ 76 w 76"/>
              <a:gd name="T13" fmla="*/ 6 h 48"/>
              <a:gd name="T14" fmla="*/ 74 w 7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48"/>
              <a:gd name="T26" fmla="*/ 76 w 7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48">
                <a:moveTo>
                  <a:pt x="0" y="41"/>
                </a:moveTo>
                <a:lnTo>
                  <a:pt x="2" y="48"/>
                </a:lnTo>
                <a:lnTo>
                  <a:pt x="11" y="46"/>
                </a:lnTo>
                <a:lnTo>
                  <a:pt x="0" y="41"/>
                </a:lnTo>
                <a:close/>
                <a:moveTo>
                  <a:pt x="74" y="0"/>
                </a:moveTo>
                <a:lnTo>
                  <a:pt x="69" y="4"/>
                </a:lnTo>
                <a:lnTo>
                  <a:pt x="76" y="6"/>
                </a:lnTo>
                <a:lnTo>
                  <a:pt x="74" y="0"/>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6" name="Freeform 828"/>
          <p:cNvSpPr>
            <a:spLocks noEditPoints="1"/>
          </p:cNvSpPr>
          <p:nvPr/>
        </p:nvSpPr>
        <p:spPr bwMode="auto">
          <a:xfrm>
            <a:off x="5328667" y="2837632"/>
            <a:ext cx="165100" cy="87312"/>
          </a:xfrm>
          <a:custGeom>
            <a:avLst/>
            <a:gdLst>
              <a:gd name="T0" fmla="*/ 165 w 213"/>
              <a:gd name="T1" fmla="*/ 12 h 113"/>
              <a:gd name="T2" fmla="*/ 167 w 213"/>
              <a:gd name="T3" fmla="*/ 10 h 113"/>
              <a:gd name="T4" fmla="*/ 148 w 213"/>
              <a:gd name="T5" fmla="*/ 4 h 113"/>
              <a:gd name="T6" fmla="*/ 106 w 213"/>
              <a:gd name="T7" fmla="*/ 0 h 113"/>
              <a:gd name="T8" fmla="*/ 64 w 213"/>
              <a:gd name="T9" fmla="*/ 4 h 113"/>
              <a:gd name="T10" fmla="*/ 32 w 213"/>
              <a:gd name="T11" fmla="*/ 15 h 113"/>
              <a:gd name="T12" fmla="*/ 9 w 213"/>
              <a:gd name="T13" fmla="*/ 32 h 113"/>
              <a:gd name="T14" fmla="*/ 0 w 213"/>
              <a:gd name="T15" fmla="*/ 56 h 113"/>
              <a:gd name="T16" fmla="*/ 2 w 213"/>
              <a:gd name="T17" fmla="*/ 67 h 113"/>
              <a:gd name="T18" fmla="*/ 9 w 213"/>
              <a:gd name="T19" fmla="*/ 80 h 113"/>
              <a:gd name="T20" fmla="*/ 24 w 213"/>
              <a:gd name="T21" fmla="*/ 90 h 113"/>
              <a:gd name="T22" fmla="*/ 34 w 213"/>
              <a:gd name="T23" fmla="*/ 89 h 113"/>
              <a:gd name="T24" fmla="*/ 12 w 213"/>
              <a:gd name="T25" fmla="*/ 72 h 113"/>
              <a:gd name="T26" fmla="*/ 6 w 213"/>
              <a:gd name="T27" fmla="*/ 54 h 113"/>
              <a:gd name="T28" fmla="*/ 6 w 213"/>
              <a:gd name="T29" fmla="*/ 54 h 113"/>
              <a:gd name="T30" fmla="*/ 12 w 213"/>
              <a:gd name="T31" fmla="*/ 37 h 113"/>
              <a:gd name="T32" fmla="*/ 36 w 213"/>
              <a:gd name="T33" fmla="*/ 19 h 113"/>
              <a:gd name="T34" fmla="*/ 68 w 213"/>
              <a:gd name="T35" fmla="*/ 8 h 113"/>
              <a:gd name="T36" fmla="*/ 110 w 213"/>
              <a:gd name="T37" fmla="*/ 4 h 113"/>
              <a:gd name="T38" fmla="*/ 151 w 213"/>
              <a:gd name="T39" fmla="*/ 8 h 113"/>
              <a:gd name="T40" fmla="*/ 165 w 213"/>
              <a:gd name="T41" fmla="*/ 12 h 113"/>
              <a:gd name="T42" fmla="*/ 53 w 213"/>
              <a:gd name="T43" fmla="*/ 99 h 113"/>
              <a:gd name="T44" fmla="*/ 51 w 213"/>
              <a:gd name="T45" fmla="*/ 100 h 113"/>
              <a:gd name="T46" fmla="*/ 80 w 213"/>
              <a:gd name="T47" fmla="*/ 109 h 113"/>
              <a:gd name="T48" fmla="*/ 80 w 213"/>
              <a:gd name="T49" fmla="*/ 109 h 113"/>
              <a:gd name="T50" fmla="*/ 110 w 213"/>
              <a:gd name="T51" fmla="*/ 113 h 113"/>
              <a:gd name="T52" fmla="*/ 111 w 213"/>
              <a:gd name="T53" fmla="*/ 113 h 113"/>
              <a:gd name="T54" fmla="*/ 111 w 213"/>
              <a:gd name="T55" fmla="*/ 113 h 113"/>
              <a:gd name="T56" fmla="*/ 152 w 213"/>
              <a:gd name="T57" fmla="*/ 109 h 113"/>
              <a:gd name="T58" fmla="*/ 182 w 213"/>
              <a:gd name="T59" fmla="*/ 98 h 113"/>
              <a:gd name="T60" fmla="*/ 204 w 213"/>
              <a:gd name="T61" fmla="*/ 81 h 113"/>
              <a:gd name="T62" fmla="*/ 213 w 213"/>
              <a:gd name="T63" fmla="*/ 56 h 113"/>
              <a:gd name="T64" fmla="*/ 212 w 213"/>
              <a:gd name="T65" fmla="*/ 45 h 113"/>
              <a:gd name="T66" fmla="*/ 204 w 213"/>
              <a:gd name="T67" fmla="*/ 32 h 113"/>
              <a:gd name="T68" fmla="*/ 191 w 213"/>
              <a:gd name="T69" fmla="*/ 21 h 113"/>
              <a:gd name="T70" fmla="*/ 179 w 213"/>
              <a:gd name="T71" fmla="*/ 23 h 113"/>
              <a:gd name="T72" fmla="*/ 201 w 213"/>
              <a:gd name="T73" fmla="*/ 39 h 113"/>
              <a:gd name="T74" fmla="*/ 207 w 213"/>
              <a:gd name="T75" fmla="*/ 58 h 113"/>
              <a:gd name="T76" fmla="*/ 207 w 213"/>
              <a:gd name="T77" fmla="*/ 58 h 113"/>
              <a:gd name="T78" fmla="*/ 200 w 213"/>
              <a:gd name="T79" fmla="*/ 76 h 113"/>
              <a:gd name="T80" fmla="*/ 177 w 213"/>
              <a:gd name="T81" fmla="*/ 94 h 113"/>
              <a:gd name="T82" fmla="*/ 177 w 213"/>
              <a:gd name="T83" fmla="*/ 94 h 113"/>
              <a:gd name="T84" fmla="*/ 148 w 213"/>
              <a:gd name="T85" fmla="*/ 105 h 113"/>
              <a:gd name="T86" fmla="*/ 107 w 213"/>
              <a:gd name="T87" fmla="*/ 109 h 113"/>
              <a:gd name="T88" fmla="*/ 107 w 213"/>
              <a:gd name="T89" fmla="*/ 109 h 113"/>
              <a:gd name="T90" fmla="*/ 76 w 213"/>
              <a:gd name="T91" fmla="*/ 106 h 113"/>
              <a:gd name="T92" fmla="*/ 53 w 213"/>
              <a:gd name="T93" fmla="*/ 99 h 1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3"/>
              <a:gd name="T142" fmla="*/ 0 h 113"/>
              <a:gd name="T143" fmla="*/ 213 w 213"/>
              <a:gd name="T144" fmla="*/ 113 h 11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3" h="113">
                <a:moveTo>
                  <a:pt x="165" y="12"/>
                </a:moveTo>
                <a:lnTo>
                  <a:pt x="167" y="10"/>
                </a:lnTo>
                <a:cubicBezTo>
                  <a:pt x="161" y="7"/>
                  <a:pt x="155" y="5"/>
                  <a:pt x="148" y="4"/>
                </a:cubicBezTo>
                <a:cubicBezTo>
                  <a:pt x="135" y="1"/>
                  <a:pt x="120" y="0"/>
                  <a:pt x="106" y="0"/>
                </a:cubicBezTo>
                <a:cubicBezTo>
                  <a:pt x="92" y="0"/>
                  <a:pt x="78" y="1"/>
                  <a:pt x="64" y="4"/>
                </a:cubicBezTo>
                <a:cubicBezTo>
                  <a:pt x="53" y="6"/>
                  <a:pt x="42" y="10"/>
                  <a:pt x="32" y="15"/>
                </a:cubicBezTo>
                <a:cubicBezTo>
                  <a:pt x="23" y="19"/>
                  <a:pt x="15" y="25"/>
                  <a:pt x="9" y="32"/>
                </a:cubicBezTo>
                <a:cubicBezTo>
                  <a:pt x="3" y="39"/>
                  <a:pt x="0" y="47"/>
                  <a:pt x="0" y="56"/>
                </a:cubicBezTo>
                <a:cubicBezTo>
                  <a:pt x="0" y="60"/>
                  <a:pt x="1" y="64"/>
                  <a:pt x="2" y="67"/>
                </a:cubicBezTo>
                <a:cubicBezTo>
                  <a:pt x="3" y="72"/>
                  <a:pt x="6" y="77"/>
                  <a:pt x="9" y="80"/>
                </a:cubicBezTo>
                <a:cubicBezTo>
                  <a:pt x="14" y="84"/>
                  <a:pt x="18" y="88"/>
                  <a:pt x="24" y="90"/>
                </a:cubicBezTo>
                <a:lnTo>
                  <a:pt x="34" y="89"/>
                </a:lnTo>
                <a:cubicBezTo>
                  <a:pt x="26" y="85"/>
                  <a:pt x="18" y="79"/>
                  <a:pt x="12" y="72"/>
                </a:cubicBezTo>
                <a:cubicBezTo>
                  <a:pt x="8" y="67"/>
                  <a:pt x="6" y="61"/>
                  <a:pt x="6" y="54"/>
                </a:cubicBezTo>
                <a:cubicBezTo>
                  <a:pt x="6" y="48"/>
                  <a:pt x="8" y="42"/>
                  <a:pt x="12" y="37"/>
                </a:cubicBezTo>
                <a:cubicBezTo>
                  <a:pt x="19" y="30"/>
                  <a:pt x="27" y="23"/>
                  <a:pt x="36" y="19"/>
                </a:cubicBezTo>
                <a:cubicBezTo>
                  <a:pt x="46" y="14"/>
                  <a:pt x="57" y="10"/>
                  <a:pt x="68" y="8"/>
                </a:cubicBezTo>
                <a:cubicBezTo>
                  <a:pt x="82" y="5"/>
                  <a:pt x="96" y="4"/>
                  <a:pt x="110" y="4"/>
                </a:cubicBezTo>
                <a:cubicBezTo>
                  <a:pt x="124" y="4"/>
                  <a:pt x="138" y="5"/>
                  <a:pt x="151" y="8"/>
                </a:cubicBezTo>
                <a:cubicBezTo>
                  <a:pt x="156" y="9"/>
                  <a:pt x="161" y="10"/>
                  <a:pt x="165" y="12"/>
                </a:cubicBezTo>
                <a:close/>
                <a:moveTo>
                  <a:pt x="53" y="99"/>
                </a:moveTo>
                <a:lnTo>
                  <a:pt x="51" y="100"/>
                </a:lnTo>
                <a:cubicBezTo>
                  <a:pt x="60" y="105"/>
                  <a:pt x="70" y="108"/>
                  <a:pt x="80" y="109"/>
                </a:cubicBezTo>
                <a:cubicBezTo>
                  <a:pt x="90" y="112"/>
                  <a:pt x="100" y="113"/>
                  <a:pt x="110" y="113"/>
                </a:cubicBezTo>
                <a:cubicBezTo>
                  <a:pt x="110" y="113"/>
                  <a:pt x="111" y="113"/>
                  <a:pt x="111" y="113"/>
                </a:cubicBezTo>
                <a:cubicBezTo>
                  <a:pt x="111" y="113"/>
                  <a:pt x="111" y="113"/>
                  <a:pt x="111" y="113"/>
                </a:cubicBezTo>
                <a:cubicBezTo>
                  <a:pt x="125" y="113"/>
                  <a:pt x="139" y="112"/>
                  <a:pt x="152" y="109"/>
                </a:cubicBezTo>
                <a:cubicBezTo>
                  <a:pt x="162" y="107"/>
                  <a:pt x="172" y="103"/>
                  <a:pt x="182" y="98"/>
                </a:cubicBezTo>
                <a:cubicBezTo>
                  <a:pt x="190" y="94"/>
                  <a:pt x="198" y="88"/>
                  <a:pt x="204" y="81"/>
                </a:cubicBezTo>
                <a:cubicBezTo>
                  <a:pt x="210" y="74"/>
                  <a:pt x="213" y="65"/>
                  <a:pt x="213" y="56"/>
                </a:cubicBezTo>
                <a:cubicBezTo>
                  <a:pt x="213" y="53"/>
                  <a:pt x="213" y="49"/>
                  <a:pt x="212" y="45"/>
                </a:cubicBezTo>
                <a:cubicBezTo>
                  <a:pt x="210" y="40"/>
                  <a:pt x="208" y="36"/>
                  <a:pt x="204" y="32"/>
                </a:cubicBezTo>
                <a:cubicBezTo>
                  <a:pt x="201" y="28"/>
                  <a:pt x="196" y="24"/>
                  <a:pt x="191" y="21"/>
                </a:cubicBezTo>
                <a:lnTo>
                  <a:pt x="179" y="23"/>
                </a:lnTo>
                <a:cubicBezTo>
                  <a:pt x="188" y="26"/>
                  <a:pt x="196" y="32"/>
                  <a:pt x="201" y="39"/>
                </a:cubicBezTo>
                <a:cubicBezTo>
                  <a:pt x="205" y="45"/>
                  <a:pt x="207" y="51"/>
                  <a:pt x="207" y="58"/>
                </a:cubicBezTo>
                <a:cubicBezTo>
                  <a:pt x="207" y="58"/>
                  <a:pt x="207" y="58"/>
                  <a:pt x="207" y="58"/>
                </a:cubicBezTo>
                <a:cubicBezTo>
                  <a:pt x="207" y="65"/>
                  <a:pt x="204" y="71"/>
                  <a:pt x="200" y="76"/>
                </a:cubicBezTo>
                <a:cubicBezTo>
                  <a:pt x="194" y="84"/>
                  <a:pt x="186" y="90"/>
                  <a:pt x="177" y="94"/>
                </a:cubicBezTo>
                <a:cubicBezTo>
                  <a:pt x="168" y="99"/>
                  <a:pt x="158" y="103"/>
                  <a:pt x="148" y="105"/>
                </a:cubicBezTo>
                <a:cubicBezTo>
                  <a:pt x="135" y="108"/>
                  <a:pt x="121" y="109"/>
                  <a:pt x="107" y="109"/>
                </a:cubicBezTo>
                <a:cubicBezTo>
                  <a:pt x="107" y="109"/>
                  <a:pt x="107" y="109"/>
                  <a:pt x="107" y="109"/>
                </a:cubicBezTo>
                <a:cubicBezTo>
                  <a:pt x="97" y="109"/>
                  <a:pt x="86" y="108"/>
                  <a:pt x="76" y="106"/>
                </a:cubicBezTo>
                <a:cubicBezTo>
                  <a:pt x="68" y="104"/>
                  <a:pt x="61" y="102"/>
                  <a:pt x="53" y="99"/>
                </a:cubicBez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7" name="Line 829"/>
          <p:cNvSpPr>
            <a:spLocks noChangeShapeType="1"/>
          </p:cNvSpPr>
          <p:nvPr/>
        </p:nvSpPr>
        <p:spPr bwMode="auto">
          <a:xfrm>
            <a:off x="4858768" y="3180904"/>
            <a:ext cx="703263"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8" name="Freeform 832"/>
          <p:cNvSpPr>
            <a:spLocks/>
          </p:cNvSpPr>
          <p:nvPr/>
        </p:nvSpPr>
        <p:spPr bwMode="auto">
          <a:xfrm>
            <a:off x="4157092" y="3661917"/>
            <a:ext cx="596900" cy="244475"/>
          </a:xfrm>
          <a:custGeom>
            <a:avLst/>
            <a:gdLst>
              <a:gd name="T0" fmla="*/ 0 w 771"/>
              <a:gd name="T1" fmla="*/ 45 h 317"/>
              <a:gd name="T2" fmla="*/ 45 w 771"/>
              <a:gd name="T3" fmla="*/ 0 h 317"/>
              <a:gd name="T4" fmla="*/ 725 w 771"/>
              <a:gd name="T5" fmla="*/ 0 h 317"/>
              <a:gd name="T6" fmla="*/ 771 w 771"/>
              <a:gd name="T7" fmla="*/ 45 h 317"/>
              <a:gd name="T8" fmla="*/ 771 w 771"/>
              <a:gd name="T9" fmla="*/ 272 h 317"/>
              <a:gd name="T10" fmla="*/ 725 w 771"/>
              <a:gd name="T11" fmla="*/ 317 h 317"/>
              <a:gd name="T12" fmla="*/ 45 w 771"/>
              <a:gd name="T13" fmla="*/ 317 h 317"/>
              <a:gd name="T14" fmla="*/ 0 w 771"/>
              <a:gd name="T15" fmla="*/ 272 h 317"/>
              <a:gd name="T16" fmla="*/ 0 w 771"/>
              <a:gd name="T17" fmla="*/ 45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7"/>
              <a:gd name="T29" fmla="*/ 771 w 771"/>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7">
                <a:moveTo>
                  <a:pt x="0" y="45"/>
                </a:moveTo>
                <a:cubicBezTo>
                  <a:pt x="0" y="20"/>
                  <a:pt x="20" y="0"/>
                  <a:pt x="45" y="0"/>
                </a:cubicBezTo>
                <a:lnTo>
                  <a:pt x="725" y="0"/>
                </a:lnTo>
                <a:cubicBezTo>
                  <a:pt x="750" y="0"/>
                  <a:pt x="771" y="20"/>
                  <a:pt x="771" y="45"/>
                </a:cubicBezTo>
                <a:lnTo>
                  <a:pt x="771" y="272"/>
                </a:lnTo>
                <a:cubicBezTo>
                  <a:pt x="771" y="297"/>
                  <a:pt x="750" y="317"/>
                  <a:pt x="725" y="317"/>
                </a:cubicBezTo>
                <a:lnTo>
                  <a:pt x="45" y="317"/>
                </a:lnTo>
                <a:cubicBezTo>
                  <a:pt x="20" y="317"/>
                  <a:pt x="0" y="297"/>
                  <a:pt x="0" y="272"/>
                </a:cubicBezTo>
                <a:lnTo>
                  <a:pt x="0" y="45"/>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59" name="Freeform 833"/>
          <p:cNvSpPr>
            <a:spLocks/>
          </p:cNvSpPr>
          <p:nvPr/>
        </p:nvSpPr>
        <p:spPr bwMode="auto">
          <a:xfrm>
            <a:off x="4157092" y="3312667"/>
            <a:ext cx="596900" cy="246063"/>
          </a:xfrm>
          <a:custGeom>
            <a:avLst/>
            <a:gdLst>
              <a:gd name="T0" fmla="*/ 0 w 771"/>
              <a:gd name="T1" fmla="*/ 45 h 318"/>
              <a:gd name="T2" fmla="*/ 45 w 771"/>
              <a:gd name="T3" fmla="*/ 0 h 318"/>
              <a:gd name="T4" fmla="*/ 725 w 771"/>
              <a:gd name="T5" fmla="*/ 0 h 318"/>
              <a:gd name="T6" fmla="*/ 771 w 771"/>
              <a:gd name="T7" fmla="*/ 45 h 318"/>
              <a:gd name="T8" fmla="*/ 771 w 771"/>
              <a:gd name="T9" fmla="*/ 272 h 318"/>
              <a:gd name="T10" fmla="*/ 725 w 771"/>
              <a:gd name="T11" fmla="*/ 318 h 318"/>
              <a:gd name="T12" fmla="*/ 45 w 771"/>
              <a:gd name="T13" fmla="*/ 318 h 318"/>
              <a:gd name="T14" fmla="*/ 0 w 771"/>
              <a:gd name="T15" fmla="*/ 272 h 318"/>
              <a:gd name="T16" fmla="*/ 0 w 771"/>
              <a:gd name="T17" fmla="*/ 45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8"/>
              <a:gd name="T29" fmla="*/ 771 w 771"/>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8">
                <a:moveTo>
                  <a:pt x="0" y="45"/>
                </a:moveTo>
                <a:cubicBezTo>
                  <a:pt x="0" y="20"/>
                  <a:pt x="20" y="0"/>
                  <a:pt x="45" y="0"/>
                </a:cubicBezTo>
                <a:lnTo>
                  <a:pt x="725" y="0"/>
                </a:lnTo>
                <a:cubicBezTo>
                  <a:pt x="750" y="0"/>
                  <a:pt x="771" y="20"/>
                  <a:pt x="771" y="45"/>
                </a:cubicBezTo>
                <a:lnTo>
                  <a:pt x="771" y="272"/>
                </a:lnTo>
                <a:cubicBezTo>
                  <a:pt x="771" y="297"/>
                  <a:pt x="750" y="318"/>
                  <a:pt x="725" y="318"/>
                </a:cubicBezTo>
                <a:lnTo>
                  <a:pt x="45" y="318"/>
                </a:lnTo>
                <a:cubicBezTo>
                  <a:pt x="20" y="318"/>
                  <a:pt x="0" y="297"/>
                  <a:pt x="0" y="272"/>
                </a:cubicBezTo>
                <a:lnTo>
                  <a:pt x="0" y="45"/>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60" name="Freeform 834"/>
          <p:cNvSpPr>
            <a:spLocks/>
          </p:cNvSpPr>
          <p:nvPr/>
        </p:nvSpPr>
        <p:spPr bwMode="auto">
          <a:xfrm>
            <a:off x="4157092" y="3004692"/>
            <a:ext cx="596900" cy="246063"/>
          </a:xfrm>
          <a:custGeom>
            <a:avLst/>
            <a:gdLst>
              <a:gd name="T0" fmla="*/ 0 w 771"/>
              <a:gd name="T1" fmla="*/ 46 h 318"/>
              <a:gd name="T2" fmla="*/ 45 w 771"/>
              <a:gd name="T3" fmla="*/ 0 h 318"/>
              <a:gd name="T4" fmla="*/ 725 w 771"/>
              <a:gd name="T5" fmla="*/ 0 h 318"/>
              <a:gd name="T6" fmla="*/ 771 w 771"/>
              <a:gd name="T7" fmla="*/ 46 h 318"/>
              <a:gd name="T8" fmla="*/ 771 w 771"/>
              <a:gd name="T9" fmla="*/ 272 h 318"/>
              <a:gd name="T10" fmla="*/ 725 w 771"/>
              <a:gd name="T11" fmla="*/ 318 h 318"/>
              <a:gd name="T12" fmla="*/ 45 w 771"/>
              <a:gd name="T13" fmla="*/ 318 h 318"/>
              <a:gd name="T14" fmla="*/ 0 w 771"/>
              <a:gd name="T15" fmla="*/ 272 h 318"/>
              <a:gd name="T16" fmla="*/ 0 w 771"/>
              <a:gd name="T17" fmla="*/ 46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8"/>
              <a:gd name="T29" fmla="*/ 771 w 771"/>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8">
                <a:moveTo>
                  <a:pt x="0" y="46"/>
                </a:moveTo>
                <a:cubicBezTo>
                  <a:pt x="0" y="21"/>
                  <a:pt x="20" y="0"/>
                  <a:pt x="45" y="0"/>
                </a:cubicBezTo>
                <a:lnTo>
                  <a:pt x="725" y="0"/>
                </a:lnTo>
                <a:cubicBezTo>
                  <a:pt x="750" y="0"/>
                  <a:pt x="771" y="21"/>
                  <a:pt x="771" y="46"/>
                </a:cubicBezTo>
                <a:lnTo>
                  <a:pt x="771" y="272"/>
                </a:lnTo>
                <a:cubicBezTo>
                  <a:pt x="771" y="297"/>
                  <a:pt x="750" y="318"/>
                  <a:pt x="725" y="318"/>
                </a:cubicBezTo>
                <a:lnTo>
                  <a:pt x="45" y="318"/>
                </a:lnTo>
                <a:cubicBezTo>
                  <a:pt x="20" y="318"/>
                  <a:pt x="0" y="297"/>
                  <a:pt x="0" y="272"/>
                </a:cubicBezTo>
                <a:lnTo>
                  <a:pt x="0" y="46"/>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61" name="Text Box 849"/>
          <p:cNvSpPr txBox="1">
            <a:spLocks noChangeArrowheads="1"/>
          </p:cNvSpPr>
          <p:nvPr/>
        </p:nvSpPr>
        <p:spPr bwMode="auto">
          <a:xfrm>
            <a:off x="4306464" y="3066605"/>
            <a:ext cx="298159"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4x CAN</a:t>
            </a:r>
          </a:p>
        </p:txBody>
      </p:sp>
      <p:sp>
        <p:nvSpPr>
          <p:cNvPr id="262" name="Text Box 850"/>
          <p:cNvSpPr txBox="1">
            <a:spLocks noChangeArrowheads="1"/>
          </p:cNvSpPr>
          <p:nvPr/>
        </p:nvSpPr>
        <p:spPr bwMode="auto">
          <a:xfrm>
            <a:off x="4235146" y="3374580"/>
            <a:ext cx="437619"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1x </a:t>
            </a:r>
            <a:r>
              <a:rPr lang="en-GB" sz="800" dirty="0" err="1">
                <a:solidFill>
                  <a:srgbClr val="FFFFFF"/>
                </a:solidFill>
                <a:latin typeface="Infineon Meta-Normal" pitchFamily="34" charset="0"/>
                <a:cs typeface="Arial" pitchFamily="34" charset="0"/>
              </a:rPr>
              <a:t>FlexRay</a:t>
            </a:r>
            <a:endParaRPr lang="en-GB" sz="800" baseline="30000" dirty="0">
              <a:solidFill>
                <a:srgbClr val="FFFFFF"/>
              </a:solidFill>
              <a:latin typeface="Infineon Meta-Normal" pitchFamily="34" charset="0"/>
              <a:cs typeface="Arial" pitchFamily="34" charset="0"/>
            </a:endParaRPr>
          </a:p>
        </p:txBody>
      </p:sp>
      <p:sp>
        <p:nvSpPr>
          <p:cNvPr id="263" name="Text Box 851"/>
          <p:cNvSpPr txBox="1">
            <a:spLocks noChangeArrowheads="1"/>
          </p:cNvSpPr>
          <p:nvPr/>
        </p:nvSpPr>
        <p:spPr bwMode="auto">
          <a:xfrm>
            <a:off x="4213497" y="3722242"/>
            <a:ext cx="482504"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1x Ethernet</a:t>
            </a:r>
          </a:p>
        </p:txBody>
      </p:sp>
      <p:sp>
        <p:nvSpPr>
          <p:cNvPr id="264" name="Line 852"/>
          <p:cNvSpPr>
            <a:spLocks noChangeShapeType="1"/>
          </p:cNvSpPr>
          <p:nvPr/>
        </p:nvSpPr>
        <p:spPr bwMode="auto">
          <a:xfrm>
            <a:off x="4157093" y="4679504"/>
            <a:ext cx="595313"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265" name="Text Box 853"/>
          <p:cNvSpPr txBox="1">
            <a:spLocks noChangeArrowheads="1"/>
          </p:cNvSpPr>
          <p:nvPr/>
        </p:nvSpPr>
        <p:spPr bwMode="auto">
          <a:xfrm>
            <a:off x="4283229" y="4549329"/>
            <a:ext cx="343043" cy="107722"/>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700" dirty="0">
                <a:solidFill>
                  <a:srgbClr val="FFFFFF"/>
                </a:solidFill>
                <a:latin typeface="Infineon Meta-Normal" pitchFamily="34" charset="0"/>
                <a:cs typeface="Arial" pitchFamily="34" charset="0"/>
              </a:rPr>
              <a:t>Lock step</a:t>
            </a:r>
            <a:endParaRPr lang="en-GB" sz="700" baseline="30000" dirty="0">
              <a:solidFill>
                <a:srgbClr val="FFFFFF"/>
              </a:solidFill>
              <a:latin typeface="Infineon Meta-Normal" pitchFamily="34" charset="0"/>
              <a:cs typeface="Arial" pitchFamily="34" charset="0"/>
            </a:endParaRPr>
          </a:p>
        </p:txBody>
      </p:sp>
      <p:sp>
        <p:nvSpPr>
          <p:cNvPr id="266" name="Text Box 854"/>
          <p:cNvSpPr txBox="1">
            <a:spLocks noChangeArrowheads="1"/>
          </p:cNvSpPr>
          <p:nvPr/>
        </p:nvSpPr>
        <p:spPr bwMode="auto">
          <a:xfrm>
            <a:off x="4282419" y="4822380"/>
            <a:ext cx="346249"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200MHz</a:t>
            </a:r>
          </a:p>
          <a:p>
            <a:pPr algn="ctr">
              <a:buClr>
                <a:srgbClr val="000000"/>
              </a:buClr>
              <a:defRPr/>
            </a:pPr>
            <a:r>
              <a:rPr lang="en-GB" sz="800" dirty="0">
                <a:solidFill>
                  <a:srgbClr val="FFFFFF"/>
                </a:solidFill>
                <a:latin typeface="Infineon Meta-Normal" pitchFamily="34" charset="0"/>
                <a:cs typeface="Arial" pitchFamily="34" charset="0"/>
              </a:rPr>
              <a:t>CPU0</a:t>
            </a:r>
          </a:p>
        </p:txBody>
      </p:sp>
      <p:sp>
        <p:nvSpPr>
          <p:cNvPr id="267" name="Text Box 855"/>
          <p:cNvSpPr txBox="1">
            <a:spLocks noChangeArrowheads="1"/>
          </p:cNvSpPr>
          <p:nvPr/>
        </p:nvSpPr>
        <p:spPr bwMode="auto">
          <a:xfrm>
            <a:off x="4282418" y="5512942"/>
            <a:ext cx="346249"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200MHz</a:t>
            </a:r>
          </a:p>
          <a:p>
            <a:pPr algn="ctr">
              <a:buClr>
                <a:srgbClr val="000000"/>
              </a:buClr>
              <a:defRPr/>
            </a:pPr>
            <a:r>
              <a:rPr lang="en-GB" sz="800" dirty="0">
                <a:solidFill>
                  <a:srgbClr val="FFFFFF"/>
                </a:solidFill>
                <a:latin typeface="Infineon Meta-Normal" pitchFamily="34" charset="0"/>
                <a:cs typeface="Arial" pitchFamily="34" charset="0"/>
              </a:rPr>
              <a:t>CPU2</a:t>
            </a:r>
          </a:p>
        </p:txBody>
      </p:sp>
      <p:sp>
        <p:nvSpPr>
          <p:cNvPr id="268" name="Text Box 856"/>
          <p:cNvSpPr txBox="1">
            <a:spLocks noChangeArrowheads="1"/>
          </p:cNvSpPr>
          <p:nvPr/>
        </p:nvSpPr>
        <p:spPr bwMode="auto">
          <a:xfrm>
            <a:off x="5181776" y="5362129"/>
            <a:ext cx="338234" cy="369332"/>
          </a:xfrm>
          <a:prstGeom prst="rect">
            <a:avLst/>
          </a:prstGeom>
          <a:noFill/>
          <a:ln w="9525" algn="ctr">
            <a:noFill/>
            <a:miter lim="800000"/>
            <a:headEnd/>
            <a:tailEnd/>
          </a:ln>
          <a:effectLst/>
        </p:spPr>
        <p:txBody>
          <a:bodyPr wrap="none"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Speed</a:t>
            </a:r>
          </a:p>
          <a:p>
            <a:pPr algn="ctr">
              <a:buClr>
                <a:srgbClr val="000000"/>
              </a:buClr>
              <a:defRPr/>
            </a:pPr>
            <a:r>
              <a:rPr lang="en-GB" sz="800" dirty="0">
                <a:solidFill>
                  <a:srgbClr val="1A1817"/>
                </a:solidFill>
                <a:latin typeface="Infineon Meta-Normal" pitchFamily="34" charset="0"/>
                <a:cs typeface="Arial" pitchFamily="34" charset="0"/>
              </a:rPr>
              <a:t>&amp;</a:t>
            </a:r>
          </a:p>
          <a:p>
            <a:pPr algn="ctr">
              <a:buClr>
                <a:srgbClr val="000000"/>
              </a:buClr>
              <a:defRPr/>
            </a:pPr>
            <a:r>
              <a:rPr lang="en-GB" sz="800" dirty="0">
                <a:solidFill>
                  <a:srgbClr val="1A1817"/>
                </a:solidFill>
                <a:latin typeface="Infineon Meta-Normal" pitchFamily="34" charset="0"/>
                <a:cs typeface="Arial" pitchFamily="34" charset="0"/>
              </a:rPr>
              <a:t>Position</a:t>
            </a:r>
          </a:p>
        </p:txBody>
      </p:sp>
      <p:sp>
        <p:nvSpPr>
          <p:cNvPr id="269" name="Text Box 857"/>
          <p:cNvSpPr txBox="1">
            <a:spLocks noChangeArrowheads="1"/>
          </p:cNvSpPr>
          <p:nvPr/>
        </p:nvSpPr>
        <p:spPr bwMode="auto">
          <a:xfrm>
            <a:off x="5038069" y="4341367"/>
            <a:ext cx="346249"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200MHz</a:t>
            </a:r>
          </a:p>
          <a:p>
            <a:pPr algn="ctr">
              <a:buClr>
                <a:srgbClr val="000000"/>
              </a:buClr>
              <a:defRPr/>
            </a:pPr>
            <a:r>
              <a:rPr lang="en-GB" sz="800" dirty="0">
                <a:solidFill>
                  <a:srgbClr val="FFFFFF"/>
                </a:solidFill>
                <a:latin typeface="Infineon Meta-Normal" pitchFamily="34" charset="0"/>
                <a:cs typeface="Arial" pitchFamily="34" charset="0"/>
              </a:rPr>
              <a:t>CPU1</a:t>
            </a:r>
          </a:p>
        </p:txBody>
      </p:sp>
      <p:sp>
        <p:nvSpPr>
          <p:cNvPr id="270" name="Text Box 858"/>
          <p:cNvSpPr txBox="1">
            <a:spLocks noChangeArrowheads="1"/>
          </p:cNvSpPr>
          <p:nvPr/>
        </p:nvSpPr>
        <p:spPr bwMode="auto">
          <a:xfrm>
            <a:off x="6182743" y="5425630"/>
            <a:ext cx="379413" cy="123111"/>
          </a:xfrm>
          <a:prstGeom prst="rect">
            <a:avLst/>
          </a:prstGeom>
          <a:noFill/>
          <a:ln w="9525">
            <a:noFill/>
            <a:miter lim="800000"/>
            <a:headEnd/>
            <a:tailEnd/>
          </a:ln>
          <a:effectLst/>
        </p:spPr>
        <p:txBody>
          <a:bodyPr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DS-ADC</a:t>
            </a:r>
          </a:p>
        </p:txBody>
      </p:sp>
      <p:sp>
        <p:nvSpPr>
          <p:cNvPr id="271" name="Text Box 860"/>
          <p:cNvSpPr txBox="1">
            <a:spLocks noChangeArrowheads="1"/>
          </p:cNvSpPr>
          <p:nvPr/>
        </p:nvSpPr>
        <p:spPr bwMode="auto">
          <a:xfrm>
            <a:off x="6275466" y="4365180"/>
            <a:ext cx="193964"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SAR-</a:t>
            </a:r>
          </a:p>
          <a:p>
            <a:pPr algn="ctr">
              <a:buClr>
                <a:srgbClr val="000000"/>
              </a:buClr>
              <a:defRPr/>
            </a:pPr>
            <a:r>
              <a:rPr lang="en-GB" sz="800" dirty="0">
                <a:solidFill>
                  <a:srgbClr val="FFFFFF"/>
                </a:solidFill>
                <a:latin typeface="Infineon Meta-Normal" pitchFamily="34" charset="0"/>
                <a:cs typeface="Arial" pitchFamily="34" charset="0"/>
              </a:rPr>
              <a:t>ADC</a:t>
            </a:r>
            <a:endParaRPr lang="en-GB" sz="800" baseline="30000" dirty="0">
              <a:solidFill>
                <a:srgbClr val="FFFFFF"/>
              </a:solidFill>
              <a:latin typeface="Infineon Meta-Normal" pitchFamily="34" charset="0"/>
              <a:cs typeface="Arial" pitchFamily="34" charset="0"/>
            </a:endParaRPr>
          </a:p>
        </p:txBody>
      </p:sp>
      <p:sp>
        <p:nvSpPr>
          <p:cNvPr id="272" name="Text Box 863"/>
          <p:cNvSpPr txBox="1">
            <a:spLocks noChangeArrowheads="1"/>
          </p:cNvSpPr>
          <p:nvPr/>
        </p:nvSpPr>
        <p:spPr bwMode="auto">
          <a:xfrm>
            <a:off x="6271459" y="3374580"/>
            <a:ext cx="201978"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GTM</a:t>
            </a:r>
            <a:endParaRPr lang="en-GB" sz="800" baseline="30000" dirty="0">
              <a:solidFill>
                <a:srgbClr val="FFFFFF"/>
              </a:solidFill>
              <a:latin typeface="Infineon Meta-Normal" pitchFamily="34" charset="0"/>
              <a:cs typeface="Arial" pitchFamily="34" charset="0"/>
            </a:endParaRPr>
          </a:p>
        </p:txBody>
      </p:sp>
      <p:sp>
        <p:nvSpPr>
          <p:cNvPr id="273" name="Text Box 864"/>
          <p:cNvSpPr txBox="1">
            <a:spLocks noChangeArrowheads="1"/>
          </p:cNvSpPr>
          <p:nvPr/>
        </p:nvSpPr>
        <p:spPr bwMode="auto">
          <a:xfrm>
            <a:off x="5038879" y="3055491"/>
            <a:ext cx="343043" cy="107722"/>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700" dirty="0">
                <a:solidFill>
                  <a:srgbClr val="FFFFFF"/>
                </a:solidFill>
                <a:latin typeface="Infineon Meta-Normal" pitchFamily="34" charset="0"/>
                <a:cs typeface="Arial" pitchFamily="34" charset="0"/>
              </a:rPr>
              <a:t>Lock step</a:t>
            </a:r>
            <a:endParaRPr lang="en-GB" sz="700" baseline="30000" dirty="0">
              <a:solidFill>
                <a:srgbClr val="FFFFFF"/>
              </a:solidFill>
              <a:latin typeface="Infineon Meta-Normal" pitchFamily="34" charset="0"/>
              <a:cs typeface="Arial" pitchFamily="34" charset="0"/>
            </a:endParaRPr>
          </a:p>
        </p:txBody>
      </p:sp>
      <p:sp>
        <p:nvSpPr>
          <p:cNvPr id="274" name="Text Box 865"/>
          <p:cNvSpPr txBox="1">
            <a:spLocks noChangeArrowheads="1"/>
          </p:cNvSpPr>
          <p:nvPr/>
        </p:nvSpPr>
        <p:spPr bwMode="auto">
          <a:xfrm>
            <a:off x="5699811" y="3109467"/>
            <a:ext cx="232436"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PWM</a:t>
            </a:r>
            <a:endParaRPr lang="en-GB" sz="800" baseline="30000" dirty="0">
              <a:solidFill>
                <a:srgbClr val="FFFFFF"/>
              </a:solidFill>
              <a:latin typeface="Infineon Meta-Normal" pitchFamily="34" charset="0"/>
              <a:cs typeface="Arial" pitchFamily="34" charset="0"/>
            </a:endParaRPr>
          </a:p>
        </p:txBody>
      </p:sp>
      <p:sp>
        <p:nvSpPr>
          <p:cNvPr id="276" name="Text Box 865"/>
          <p:cNvSpPr txBox="1">
            <a:spLocks noChangeArrowheads="1"/>
          </p:cNvSpPr>
          <p:nvPr/>
        </p:nvSpPr>
        <p:spPr bwMode="auto">
          <a:xfrm>
            <a:off x="5710924" y="3285680"/>
            <a:ext cx="232436"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PWM</a:t>
            </a:r>
            <a:endParaRPr lang="en-GB" sz="800" baseline="30000" dirty="0">
              <a:solidFill>
                <a:srgbClr val="FFFFFF"/>
              </a:solidFill>
              <a:latin typeface="Infineon Meta-Normal" pitchFamily="34" charset="0"/>
              <a:cs typeface="Arial" pitchFamily="34" charset="0"/>
            </a:endParaRPr>
          </a:p>
        </p:txBody>
      </p:sp>
      <p:sp>
        <p:nvSpPr>
          <p:cNvPr id="277" name="Text Box 865"/>
          <p:cNvSpPr txBox="1">
            <a:spLocks noChangeArrowheads="1"/>
          </p:cNvSpPr>
          <p:nvPr/>
        </p:nvSpPr>
        <p:spPr bwMode="auto">
          <a:xfrm>
            <a:off x="5710924" y="3501580"/>
            <a:ext cx="232436"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PWM</a:t>
            </a:r>
            <a:endParaRPr lang="en-GB" sz="800" baseline="30000" dirty="0">
              <a:solidFill>
                <a:srgbClr val="FFFFFF"/>
              </a:solidFill>
              <a:latin typeface="Infineon Meta-Normal" pitchFamily="34" charset="0"/>
              <a:cs typeface="Arial" pitchFamily="34" charset="0"/>
            </a:endParaRPr>
          </a:p>
        </p:txBody>
      </p:sp>
      <p:grpSp>
        <p:nvGrpSpPr>
          <p:cNvPr id="279" name="Gruppieren 395"/>
          <p:cNvGrpSpPr/>
          <p:nvPr/>
        </p:nvGrpSpPr>
        <p:grpSpPr>
          <a:xfrm>
            <a:off x="1309937" y="980729"/>
            <a:ext cx="4990553" cy="4361607"/>
            <a:chOff x="467544" y="5743402"/>
            <a:chExt cx="4990553" cy="4361607"/>
          </a:xfrm>
        </p:grpSpPr>
        <p:sp>
          <p:nvSpPr>
            <p:cNvPr id="280" name="Oval 8"/>
            <p:cNvSpPr/>
            <p:nvPr/>
          </p:nvSpPr>
          <p:spPr>
            <a:xfrm>
              <a:off x="5170288" y="9841682"/>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1</a:t>
              </a:r>
            </a:p>
          </p:txBody>
        </p:sp>
        <p:grpSp>
          <p:nvGrpSpPr>
            <p:cNvPr id="281" name="Gruppieren 390"/>
            <p:cNvGrpSpPr/>
            <p:nvPr/>
          </p:nvGrpSpPr>
          <p:grpSpPr>
            <a:xfrm>
              <a:off x="467544" y="5743402"/>
              <a:ext cx="2448209" cy="647320"/>
              <a:chOff x="467544" y="5743402"/>
              <a:chExt cx="2448209" cy="647320"/>
            </a:xfrm>
          </p:grpSpPr>
          <p:sp>
            <p:nvSpPr>
              <p:cNvPr id="282" name="Text Box 845"/>
              <p:cNvSpPr txBox="1">
                <a:spLocks noChangeArrowheads="1"/>
              </p:cNvSpPr>
              <p:nvPr/>
            </p:nvSpPr>
            <p:spPr bwMode="auto">
              <a:xfrm>
                <a:off x="467544" y="6021390"/>
                <a:ext cx="2448209" cy="369332"/>
              </a:xfrm>
              <a:prstGeom prst="rect">
                <a:avLst/>
              </a:prstGeom>
              <a:noFill/>
              <a:ln w="9525" algn="ctr">
                <a:noFill/>
                <a:miter lim="800000"/>
                <a:headEnd/>
                <a:tailEnd/>
              </a:ln>
              <a:effectLst/>
            </p:spPr>
            <p:txBody>
              <a:bodyPr wrap="square" lIns="0" tIns="0" rIns="0" bIns="0">
                <a:spAutoFit/>
              </a:bodyPr>
              <a:lstStyle/>
              <a:p>
                <a:pPr fontAlgn="auto">
                  <a:spcBef>
                    <a:spcPts val="0"/>
                  </a:spcBef>
                  <a:spcAft>
                    <a:spcPts val="0"/>
                  </a:spcAft>
                  <a:buClr>
                    <a:srgbClr val="000000"/>
                  </a:buClr>
                  <a:defRPr/>
                </a:pPr>
                <a:r>
                  <a:rPr lang="en-GB" altLang="zh-CN" sz="1200" b="1" i="1" kern="0" dirty="0">
                    <a:solidFill>
                      <a:srgbClr val="1A1817"/>
                    </a:solidFill>
                    <a:latin typeface="Infineon Meta-Normal" pitchFamily="34" charset="0"/>
                    <a:cs typeface="Arial" pitchFamily="34" charset="0"/>
                  </a:rPr>
                  <a:t>DS-ADC</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Integrated resolver to digital</a:t>
                </a:r>
              </a:p>
            </p:txBody>
          </p:sp>
          <p:sp>
            <p:nvSpPr>
              <p:cNvPr id="283" name="Oval 8"/>
              <p:cNvSpPr/>
              <p:nvPr/>
            </p:nvSpPr>
            <p:spPr>
              <a:xfrm>
                <a:off x="484569" y="5743402"/>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1</a:t>
                </a:r>
              </a:p>
            </p:txBody>
          </p:sp>
        </p:grpSp>
      </p:grpSp>
      <p:grpSp>
        <p:nvGrpSpPr>
          <p:cNvPr id="284" name="Gruppieren 399"/>
          <p:cNvGrpSpPr/>
          <p:nvPr/>
        </p:nvGrpSpPr>
        <p:grpSpPr>
          <a:xfrm>
            <a:off x="1326962" y="1642998"/>
            <a:ext cx="3629723" cy="3734906"/>
            <a:chOff x="1796192" y="5780002"/>
            <a:chExt cx="3629723" cy="3734906"/>
          </a:xfrm>
        </p:grpSpPr>
        <p:sp>
          <p:nvSpPr>
            <p:cNvPr id="285" name="Oval 8"/>
            <p:cNvSpPr/>
            <p:nvPr/>
          </p:nvSpPr>
          <p:spPr>
            <a:xfrm>
              <a:off x="5138106" y="9251581"/>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2</a:t>
              </a:r>
            </a:p>
          </p:txBody>
        </p:sp>
        <p:grpSp>
          <p:nvGrpSpPr>
            <p:cNvPr id="286" name="Gruppieren 391"/>
            <p:cNvGrpSpPr/>
            <p:nvPr/>
          </p:nvGrpSpPr>
          <p:grpSpPr>
            <a:xfrm>
              <a:off x="1796192" y="5780002"/>
              <a:ext cx="1997342" cy="632659"/>
              <a:chOff x="1880762" y="5780002"/>
              <a:chExt cx="1997342" cy="632659"/>
            </a:xfrm>
          </p:grpSpPr>
          <p:sp>
            <p:nvSpPr>
              <p:cNvPr id="287" name="Text Box 845"/>
              <p:cNvSpPr txBox="1">
                <a:spLocks noChangeArrowheads="1"/>
              </p:cNvSpPr>
              <p:nvPr/>
            </p:nvSpPr>
            <p:spPr bwMode="auto">
              <a:xfrm>
                <a:off x="1880762" y="6043329"/>
                <a:ext cx="1997342"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altLang="zh-CN" sz="1200" b="1" i="1" kern="0" dirty="0">
                    <a:solidFill>
                      <a:srgbClr val="1A1817"/>
                    </a:solidFill>
                    <a:latin typeface="Infineon Meta-Normal" pitchFamily="34" charset="0"/>
                    <a:cs typeface="Arial" pitchFamily="34" charset="0"/>
                  </a:rPr>
                  <a:t>Triple core</a:t>
                </a:r>
              </a:p>
              <a:p>
                <a:pPr fontAlgn="auto">
                  <a:spcBef>
                    <a:spcPts val="0"/>
                  </a:spcBef>
                  <a:spcAft>
                    <a:spcPts val="0"/>
                  </a:spcAft>
                  <a:buClr>
                    <a:srgbClr val="000000"/>
                  </a:buClr>
                  <a:defRPr/>
                </a:pPr>
                <a:r>
                  <a:rPr lang="en-GB" altLang="zh-CN" sz="1200" kern="0" dirty="0">
                    <a:solidFill>
                      <a:srgbClr val="1A1817"/>
                    </a:solidFill>
                    <a:latin typeface="Infineon Meta-Normal" pitchFamily="34" charset="0"/>
                    <a:cs typeface="Arial" pitchFamily="34" charset="0"/>
                  </a:rPr>
                  <a:t>Best performance in the market</a:t>
                </a:r>
              </a:p>
            </p:txBody>
          </p:sp>
          <p:sp>
            <p:nvSpPr>
              <p:cNvPr id="288" name="Oval 8"/>
              <p:cNvSpPr/>
              <p:nvPr/>
            </p:nvSpPr>
            <p:spPr>
              <a:xfrm>
                <a:off x="1880762" y="5780002"/>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2</a:t>
                </a:r>
              </a:p>
            </p:txBody>
          </p:sp>
        </p:grpSp>
      </p:grpSp>
      <p:grpSp>
        <p:nvGrpSpPr>
          <p:cNvPr id="294" name="Gruppieren 397"/>
          <p:cNvGrpSpPr/>
          <p:nvPr/>
        </p:nvGrpSpPr>
        <p:grpSpPr>
          <a:xfrm>
            <a:off x="1326962" y="2847088"/>
            <a:ext cx="5009769" cy="740454"/>
            <a:chOff x="484569" y="3692403"/>
            <a:chExt cx="5009769" cy="740454"/>
          </a:xfrm>
        </p:grpSpPr>
        <p:sp>
          <p:nvSpPr>
            <p:cNvPr id="295" name="Oval 8"/>
            <p:cNvSpPr/>
            <p:nvPr/>
          </p:nvSpPr>
          <p:spPr>
            <a:xfrm>
              <a:off x="5206529" y="3692403"/>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4</a:t>
              </a:r>
            </a:p>
          </p:txBody>
        </p:sp>
        <p:grpSp>
          <p:nvGrpSpPr>
            <p:cNvPr id="296" name="Gruppieren 393"/>
            <p:cNvGrpSpPr/>
            <p:nvPr/>
          </p:nvGrpSpPr>
          <p:grpSpPr>
            <a:xfrm>
              <a:off x="484569" y="3780255"/>
              <a:ext cx="2026196" cy="652602"/>
              <a:chOff x="785163" y="3780255"/>
              <a:chExt cx="2026196" cy="652602"/>
            </a:xfrm>
          </p:grpSpPr>
          <p:sp>
            <p:nvSpPr>
              <p:cNvPr id="297" name="Text Box 845"/>
              <p:cNvSpPr txBox="1">
                <a:spLocks noChangeArrowheads="1"/>
              </p:cNvSpPr>
              <p:nvPr/>
            </p:nvSpPr>
            <p:spPr bwMode="auto">
              <a:xfrm>
                <a:off x="785163" y="4063525"/>
                <a:ext cx="2026196"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sz="1200" b="1" i="1" kern="0" dirty="0">
                    <a:solidFill>
                      <a:srgbClr val="1A1817"/>
                    </a:solidFill>
                    <a:latin typeface="Infineon Meta-Normal" pitchFamily="34" charset="0"/>
                    <a:cs typeface="Arial" pitchFamily="34" charset="0"/>
                  </a:rPr>
                  <a:t>GTM timer</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Dynamic motor control &amp; tuning</a:t>
                </a:r>
              </a:p>
            </p:txBody>
          </p:sp>
          <p:sp>
            <p:nvSpPr>
              <p:cNvPr id="298" name="Oval 8"/>
              <p:cNvSpPr/>
              <p:nvPr/>
            </p:nvSpPr>
            <p:spPr>
              <a:xfrm>
                <a:off x="808228" y="3780255"/>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4</a:t>
                </a:r>
              </a:p>
            </p:txBody>
          </p:sp>
        </p:grpSp>
      </p:grpSp>
      <p:sp>
        <p:nvSpPr>
          <p:cNvPr id="304" name="Freeform 832"/>
          <p:cNvSpPr>
            <a:spLocks/>
          </p:cNvSpPr>
          <p:nvPr/>
        </p:nvSpPr>
        <p:spPr bwMode="auto">
          <a:xfrm>
            <a:off x="4169420" y="4005065"/>
            <a:ext cx="596900" cy="244475"/>
          </a:xfrm>
          <a:custGeom>
            <a:avLst/>
            <a:gdLst>
              <a:gd name="T0" fmla="*/ 0 w 771"/>
              <a:gd name="T1" fmla="*/ 45 h 317"/>
              <a:gd name="T2" fmla="*/ 45 w 771"/>
              <a:gd name="T3" fmla="*/ 0 h 317"/>
              <a:gd name="T4" fmla="*/ 725 w 771"/>
              <a:gd name="T5" fmla="*/ 0 h 317"/>
              <a:gd name="T6" fmla="*/ 771 w 771"/>
              <a:gd name="T7" fmla="*/ 45 h 317"/>
              <a:gd name="T8" fmla="*/ 771 w 771"/>
              <a:gd name="T9" fmla="*/ 272 h 317"/>
              <a:gd name="T10" fmla="*/ 725 w 771"/>
              <a:gd name="T11" fmla="*/ 317 h 317"/>
              <a:gd name="T12" fmla="*/ 45 w 771"/>
              <a:gd name="T13" fmla="*/ 317 h 317"/>
              <a:gd name="T14" fmla="*/ 0 w 771"/>
              <a:gd name="T15" fmla="*/ 272 h 317"/>
              <a:gd name="T16" fmla="*/ 0 w 771"/>
              <a:gd name="T17" fmla="*/ 45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1"/>
              <a:gd name="T28" fmla="*/ 0 h 317"/>
              <a:gd name="T29" fmla="*/ 771 w 771"/>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1" h="317">
                <a:moveTo>
                  <a:pt x="0" y="45"/>
                </a:moveTo>
                <a:cubicBezTo>
                  <a:pt x="0" y="20"/>
                  <a:pt x="20" y="0"/>
                  <a:pt x="45" y="0"/>
                </a:cubicBezTo>
                <a:lnTo>
                  <a:pt x="725" y="0"/>
                </a:lnTo>
                <a:cubicBezTo>
                  <a:pt x="750" y="0"/>
                  <a:pt x="771" y="20"/>
                  <a:pt x="771" y="45"/>
                </a:cubicBezTo>
                <a:lnTo>
                  <a:pt x="771" y="272"/>
                </a:lnTo>
                <a:cubicBezTo>
                  <a:pt x="771" y="297"/>
                  <a:pt x="750" y="317"/>
                  <a:pt x="725" y="317"/>
                </a:cubicBezTo>
                <a:lnTo>
                  <a:pt x="45" y="317"/>
                </a:lnTo>
                <a:cubicBezTo>
                  <a:pt x="20" y="317"/>
                  <a:pt x="0" y="297"/>
                  <a:pt x="0" y="272"/>
                </a:cubicBezTo>
                <a:lnTo>
                  <a:pt x="0" y="45"/>
                </a:lnTo>
                <a:close/>
              </a:path>
            </a:pathLst>
          </a:custGeom>
          <a:noFill/>
          <a:ln w="7938" cap="flat">
            <a:solidFill>
              <a:srgbClr val="FFFFFF"/>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05" name="Text Box 851"/>
          <p:cNvSpPr txBox="1">
            <a:spLocks noChangeArrowheads="1"/>
          </p:cNvSpPr>
          <p:nvPr/>
        </p:nvSpPr>
        <p:spPr bwMode="auto">
          <a:xfrm>
            <a:off x="4313665" y="4077073"/>
            <a:ext cx="250068" cy="12311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1x I2C</a:t>
            </a:r>
          </a:p>
        </p:txBody>
      </p:sp>
      <p:grpSp>
        <p:nvGrpSpPr>
          <p:cNvPr id="306" name="Gruppieren 406"/>
          <p:cNvGrpSpPr/>
          <p:nvPr/>
        </p:nvGrpSpPr>
        <p:grpSpPr>
          <a:xfrm>
            <a:off x="1350027" y="2788358"/>
            <a:ext cx="3072289" cy="1488506"/>
            <a:chOff x="507956" y="3514259"/>
            <a:chExt cx="3072289" cy="1488506"/>
          </a:xfrm>
        </p:grpSpPr>
        <p:sp>
          <p:nvSpPr>
            <p:cNvPr id="307" name="Oval 8"/>
            <p:cNvSpPr/>
            <p:nvPr/>
          </p:nvSpPr>
          <p:spPr>
            <a:xfrm>
              <a:off x="3292436" y="3514259"/>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5</a:t>
              </a:r>
            </a:p>
          </p:txBody>
        </p:sp>
        <p:sp>
          <p:nvSpPr>
            <p:cNvPr id="308" name="Oval 8"/>
            <p:cNvSpPr/>
            <p:nvPr/>
          </p:nvSpPr>
          <p:spPr>
            <a:xfrm>
              <a:off x="539874" y="4361082"/>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5</a:t>
              </a:r>
            </a:p>
          </p:txBody>
        </p:sp>
        <p:sp>
          <p:nvSpPr>
            <p:cNvPr id="309" name="Text Box 845"/>
            <p:cNvSpPr txBox="1">
              <a:spLocks noChangeArrowheads="1"/>
            </p:cNvSpPr>
            <p:nvPr/>
          </p:nvSpPr>
          <p:spPr bwMode="auto">
            <a:xfrm>
              <a:off x="507956" y="4633433"/>
              <a:ext cx="1909177"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altLang="zh-CN" sz="1200" b="1" i="1" kern="0" dirty="0">
                  <a:solidFill>
                    <a:srgbClr val="1A1817"/>
                  </a:solidFill>
                  <a:latin typeface="Infineon Meta-Normal" pitchFamily="34" charset="0"/>
                  <a:cs typeface="Arial" pitchFamily="34" charset="0"/>
                </a:rPr>
                <a:t>CAN FD</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Faster domain communication</a:t>
              </a:r>
            </a:p>
          </p:txBody>
        </p:sp>
      </p:grpSp>
      <p:sp>
        <p:nvSpPr>
          <p:cNvPr id="310" name="Text Box 845"/>
          <p:cNvSpPr txBox="1">
            <a:spLocks noChangeArrowheads="1"/>
          </p:cNvSpPr>
          <p:nvPr/>
        </p:nvSpPr>
        <p:spPr bwMode="auto">
          <a:xfrm>
            <a:off x="7177286" y="1556793"/>
            <a:ext cx="1088439" cy="492443"/>
          </a:xfrm>
          <a:prstGeom prst="rect">
            <a:avLst/>
          </a:prstGeom>
          <a:noFill/>
          <a:ln w="9525" algn="ctr">
            <a:noFill/>
            <a:miter lim="800000"/>
            <a:headEnd/>
            <a:tailEnd/>
          </a:ln>
          <a:effectLst/>
        </p:spPr>
        <p:txBody>
          <a:bodyPr wrap="none" lIns="0" tIns="0" rIns="0" bIns="0">
            <a:spAutoFit/>
          </a:bodyPr>
          <a:lstStyle/>
          <a:p>
            <a:pPr>
              <a:buClr>
                <a:srgbClr val="000000"/>
              </a:buClr>
              <a:defRPr/>
            </a:pPr>
            <a:r>
              <a:rPr lang="en-GB" sz="800" dirty="0">
                <a:solidFill>
                  <a:srgbClr val="1A1817"/>
                </a:solidFill>
                <a:latin typeface="Infineon Meta-Normal" pitchFamily="34" charset="0"/>
                <a:cs typeface="Arial" pitchFamily="34" charset="0"/>
              </a:rPr>
              <a:t>Motor Control</a:t>
            </a:r>
          </a:p>
          <a:p>
            <a:pPr>
              <a:buClr>
                <a:srgbClr val="000000"/>
              </a:buClr>
              <a:defRPr/>
            </a:pPr>
            <a:r>
              <a:rPr lang="en-GB" sz="800" dirty="0">
                <a:solidFill>
                  <a:srgbClr val="1A1817"/>
                </a:solidFill>
                <a:latin typeface="Infineon Meta-Normal" pitchFamily="34" charset="0"/>
                <a:cs typeface="Arial" pitchFamily="34" charset="0"/>
              </a:rPr>
              <a:t>Hybrid Domain Control</a:t>
            </a:r>
          </a:p>
          <a:p>
            <a:pPr>
              <a:buClr>
                <a:srgbClr val="000000"/>
              </a:buClr>
              <a:defRPr/>
            </a:pPr>
            <a:r>
              <a:rPr lang="en-GB" sz="800" dirty="0">
                <a:solidFill>
                  <a:srgbClr val="1A1817"/>
                </a:solidFill>
                <a:latin typeface="Infineon Meta-Normal" pitchFamily="34" charset="0"/>
                <a:cs typeface="Arial" pitchFamily="34" charset="0"/>
              </a:rPr>
              <a:t>DC/DC converter </a:t>
            </a:r>
          </a:p>
          <a:p>
            <a:pPr>
              <a:buClr>
                <a:srgbClr val="000000"/>
              </a:buClr>
              <a:defRPr/>
            </a:pPr>
            <a:r>
              <a:rPr lang="en-GB" sz="800" dirty="0">
                <a:solidFill>
                  <a:srgbClr val="1A1817"/>
                </a:solidFill>
                <a:latin typeface="Infineon Meta-Normal" pitchFamily="34" charset="0"/>
                <a:cs typeface="Arial" pitchFamily="34" charset="0"/>
              </a:rPr>
              <a:t>Resolver speed &amp; position</a:t>
            </a:r>
          </a:p>
        </p:txBody>
      </p:sp>
      <p:sp>
        <p:nvSpPr>
          <p:cNvPr id="311" name="Text Box 846"/>
          <p:cNvSpPr txBox="1">
            <a:spLocks noChangeArrowheads="1"/>
          </p:cNvSpPr>
          <p:nvPr/>
        </p:nvSpPr>
        <p:spPr bwMode="auto">
          <a:xfrm>
            <a:off x="7177286" y="2185443"/>
            <a:ext cx="915315" cy="246221"/>
          </a:xfrm>
          <a:prstGeom prst="rect">
            <a:avLst/>
          </a:prstGeom>
          <a:noFill/>
          <a:ln w="9525" algn="ctr">
            <a:noFill/>
            <a:miter lim="800000"/>
            <a:headEnd/>
            <a:tailEnd/>
          </a:ln>
          <a:effectLst/>
        </p:spPr>
        <p:txBody>
          <a:bodyPr wrap="none" lIns="0" tIns="0" rIns="0" bIns="0">
            <a:spAutoFit/>
          </a:bodyPr>
          <a:lstStyle/>
          <a:p>
            <a:pPr>
              <a:buClr>
                <a:srgbClr val="000000"/>
              </a:buClr>
              <a:defRPr/>
            </a:pPr>
            <a:r>
              <a:rPr lang="en-GB" sz="800" dirty="0">
                <a:solidFill>
                  <a:srgbClr val="1A1817"/>
                </a:solidFill>
                <a:latin typeface="Infineon Meta-Normal" pitchFamily="34" charset="0"/>
                <a:cs typeface="Arial" pitchFamily="34" charset="0"/>
              </a:rPr>
              <a:t>Synchronised 3-phase</a:t>
            </a:r>
          </a:p>
          <a:p>
            <a:pPr>
              <a:buClr>
                <a:srgbClr val="000000"/>
              </a:buClr>
              <a:defRPr/>
            </a:pPr>
            <a:r>
              <a:rPr lang="en-GB" sz="800" dirty="0">
                <a:solidFill>
                  <a:srgbClr val="1A1817"/>
                </a:solidFill>
                <a:latin typeface="Infineon Meta-Normal" pitchFamily="34" charset="0"/>
                <a:cs typeface="Arial" pitchFamily="34" charset="0"/>
              </a:rPr>
              <a:t>current measurement</a:t>
            </a:r>
          </a:p>
        </p:txBody>
      </p:sp>
      <p:sp>
        <p:nvSpPr>
          <p:cNvPr id="312" name="Text Box 847"/>
          <p:cNvSpPr txBox="1">
            <a:spLocks noChangeArrowheads="1"/>
          </p:cNvSpPr>
          <p:nvPr/>
        </p:nvSpPr>
        <p:spPr bwMode="auto">
          <a:xfrm>
            <a:off x="8426649" y="1556793"/>
            <a:ext cx="1040349" cy="246221"/>
          </a:xfrm>
          <a:prstGeom prst="rect">
            <a:avLst/>
          </a:prstGeom>
          <a:noFill/>
          <a:ln w="9525" algn="ctr">
            <a:noFill/>
            <a:miter lim="800000"/>
            <a:headEnd/>
            <a:tailEnd/>
          </a:ln>
          <a:effectLst/>
        </p:spPr>
        <p:txBody>
          <a:bodyPr wrap="none" lIns="0" tIns="0" rIns="0" bIns="0">
            <a:spAutoFit/>
          </a:bodyPr>
          <a:lstStyle/>
          <a:p>
            <a:pPr>
              <a:buClr>
                <a:srgbClr val="000000"/>
              </a:buClr>
              <a:defRPr/>
            </a:pPr>
            <a:r>
              <a:rPr lang="en-GB" sz="800" dirty="0">
                <a:solidFill>
                  <a:srgbClr val="1A1817"/>
                </a:solidFill>
                <a:latin typeface="Infineon Meta-Normal" pitchFamily="34" charset="0"/>
                <a:cs typeface="Arial" pitchFamily="34" charset="0"/>
              </a:rPr>
              <a:t>PWM generation</a:t>
            </a:r>
          </a:p>
          <a:p>
            <a:pPr>
              <a:buClr>
                <a:srgbClr val="000000"/>
              </a:buClr>
              <a:defRPr/>
            </a:pPr>
            <a:r>
              <a:rPr lang="en-GB" sz="800" dirty="0">
                <a:solidFill>
                  <a:srgbClr val="1A1817"/>
                </a:solidFill>
                <a:latin typeface="Infineon Meta-Normal" pitchFamily="34" charset="0"/>
                <a:cs typeface="Arial" pitchFamily="34" charset="0"/>
              </a:rPr>
              <a:t>Space vector modulation</a:t>
            </a:r>
          </a:p>
        </p:txBody>
      </p:sp>
      <p:sp>
        <p:nvSpPr>
          <p:cNvPr id="313" name="Text Box 848"/>
          <p:cNvSpPr txBox="1">
            <a:spLocks noChangeArrowheads="1"/>
          </p:cNvSpPr>
          <p:nvPr/>
        </p:nvSpPr>
        <p:spPr bwMode="auto">
          <a:xfrm>
            <a:off x="8426649" y="2185443"/>
            <a:ext cx="756617" cy="123111"/>
          </a:xfrm>
          <a:prstGeom prst="rect">
            <a:avLst/>
          </a:prstGeom>
          <a:noFill/>
          <a:ln w="9525" algn="ctr">
            <a:noFill/>
            <a:miter lim="800000"/>
            <a:headEnd/>
            <a:tailEnd/>
          </a:ln>
          <a:effectLst/>
        </p:spPr>
        <p:txBody>
          <a:bodyPr wrap="none" lIns="0" tIns="0" rIns="0" bIns="0">
            <a:spAutoFit/>
          </a:bodyPr>
          <a:lstStyle/>
          <a:p>
            <a:pPr>
              <a:buClr>
                <a:srgbClr val="000000"/>
              </a:buClr>
              <a:defRPr/>
            </a:pPr>
            <a:r>
              <a:rPr lang="en-GB" sz="800" dirty="0">
                <a:solidFill>
                  <a:srgbClr val="1A1817"/>
                </a:solidFill>
                <a:latin typeface="Infineon Meta-Normal" pitchFamily="34" charset="0"/>
                <a:cs typeface="Arial" pitchFamily="34" charset="0"/>
              </a:rPr>
              <a:t>Resolver interface</a:t>
            </a:r>
          </a:p>
        </p:txBody>
      </p:sp>
      <p:sp>
        <p:nvSpPr>
          <p:cNvPr id="314" name="Rectangle 630"/>
          <p:cNvSpPr>
            <a:spLocks noChangeArrowheads="1"/>
          </p:cNvSpPr>
          <p:nvPr/>
        </p:nvSpPr>
        <p:spPr bwMode="auto">
          <a:xfrm>
            <a:off x="7052270" y="1556792"/>
            <a:ext cx="69850" cy="69850"/>
          </a:xfrm>
          <a:prstGeom prst="rect">
            <a:avLst/>
          </a:prstGeom>
          <a:solidFill>
            <a:srgbClr val="0066B3"/>
          </a:solidFill>
          <a:ln w="9525">
            <a:noFill/>
            <a:miter lim="800000"/>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15" name="Rectangle 631"/>
          <p:cNvSpPr>
            <a:spLocks noChangeArrowheads="1"/>
          </p:cNvSpPr>
          <p:nvPr/>
        </p:nvSpPr>
        <p:spPr bwMode="auto">
          <a:xfrm>
            <a:off x="8295282" y="1556792"/>
            <a:ext cx="71438" cy="69850"/>
          </a:xfrm>
          <a:prstGeom prst="rect">
            <a:avLst/>
          </a:prstGeom>
          <a:solidFill>
            <a:srgbClr val="FFC20E"/>
          </a:solidFill>
          <a:ln w="9525">
            <a:noFill/>
            <a:miter lim="800000"/>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16" name="Rectangle 632"/>
          <p:cNvSpPr>
            <a:spLocks noChangeArrowheads="1"/>
          </p:cNvSpPr>
          <p:nvPr/>
        </p:nvSpPr>
        <p:spPr bwMode="auto">
          <a:xfrm>
            <a:off x="7052270" y="2183855"/>
            <a:ext cx="69850" cy="69850"/>
          </a:xfrm>
          <a:prstGeom prst="rect">
            <a:avLst/>
          </a:prstGeom>
          <a:solidFill>
            <a:srgbClr val="6EC49B"/>
          </a:solidFill>
          <a:ln w="9525">
            <a:noFill/>
            <a:miter lim="800000"/>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17" name="Rectangle 633"/>
          <p:cNvSpPr>
            <a:spLocks noChangeArrowheads="1"/>
          </p:cNvSpPr>
          <p:nvPr/>
        </p:nvSpPr>
        <p:spPr bwMode="auto">
          <a:xfrm>
            <a:off x="8295282" y="2183855"/>
            <a:ext cx="71438" cy="69850"/>
          </a:xfrm>
          <a:prstGeom prst="rect">
            <a:avLst/>
          </a:prstGeom>
          <a:solidFill>
            <a:srgbClr val="838FB0"/>
          </a:solidFill>
          <a:ln w="9525">
            <a:noFill/>
            <a:miter lim="800000"/>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19" name="Oval 610"/>
          <p:cNvSpPr>
            <a:spLocks noChangeArrowheads="1"/>
          </p:cNvSpPr>
          <p:nvPr/>
        </p:nvSpPr>
        <p:spPr bwMode="auto">
          <a:xfrm>
            <a:off x="8785424" y="3126930"/>
            <a:ext cx="619125" cy="619125"/>
          </a:xfrm>
          <a:prstGeom prst="ellipse">
            <a:avLst/>
          </a:prstGeom>
          <a:solidFill>
            <a:srgbClr val="939598"/>
          </a:solidFill>
          <a:ln w="0">
            <a:no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20" name="Oval 611"/>
          <p:cNvSpPr>
            <a:spLocks noChangeArrowheads="1"/>
          </p:cNvSpPr>
          <p:nvPr/>
        </p:nvSpPr>
        <p:spPr bwMode="auto">
          <a:xfrm>
            <a:off x="8337749" y="4916041"/>
            <a:ext cx="1095375" cy="1093788"/>
          </a:xfrm>
          <a:prstGeom prst="ellipse">
            <a:avLst/>
          </a:prstGeom>
          <a:gradFill flip="none" rotWithShape="1">
            <a:gsLst>
              <a:gs pos="0">
                <a:srgbClr val="BCBEC0"/>
              </a:gs>
              <a:gs pos="100000">
                <a:srgbClr val="575859"/>
              </a:gs>
            </a:gsLst>
            <a:lin ang="0" scaled="1"/>
            <a:tileRect/>
          </a:gradFill>
          <a:ln w="0">
            <a:no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21" name="Oval 612"/>
          <p:cNvSpPr>
            <a:spLocks noChangeArrowheads="1"/>
          </p:cNvSpPr>
          <p:nvPr/>
        </p:nvSpPr>
        <p:spPr bwMode="auto">
          <a:xfrm>
            <a:off x="8618736" y="5197029"/>
            <a:ext cx="531813" cy="531812"/>
          </a:xfrm>
          <a:prstGeom prst="ellipse">
            <a:avLst/>
          </a:prstGeom>
          <a:solidFill>
            <a:srgbClr val="FFFFFF"/>
          </a:solidFill>
          <a:ln w="0">
            <a:no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22" name="Freeform 613"/>
          <p:cNvSpPr>
            <a:spLocks/>
          </p:cNvSpPr>
          <p:nvPr/>
        </p:nvSpPr>
        <p:spPr bwMode="auto">
          <a:xfrm>
            <a:off x="8828285" y="3187255"/>
            <a:ext cx="533400" cy="515937"/>
          </a:xfrm>
          <a:custGeom>
            <a:avLst/>
            <a:gdLst>
              <a:gd name="T0" fmla="*/ 55 w 691"/>
              <a:gd name="T1" fmla="*/ 342 h 667"/>
              <a:gd name="T2" fmla="*/ 4 w 691"/>
              <a:gd name="T3" fmla="*/ 372 h 667"/>
              <a:gd name="T4" fmla="*/ 4 w 691"/>
              <a:gd name="T5" fmla="*/ 372 h 667"/>
              <a:gd name="T6" fmla="*/ 0 w 691"/>
              <a:gd name="T7" fmla="*/ 321 h 667"/>
              <a:gd name="T8" fmla="*/ 218 w 691"/>
              <a:gd name="T9" fmla="*/ 0 h 667"/>
              <a:gd name="T10" fmla="*/ 218 w 691"/>
              <a:gd name="T11" fmla="*/ 60 h 667"/>
              <a:gd name="T12" fmla="*/ 346 w 691"/>
              <a:gd name="T13" fmla="*/ 31 h 667"/>
              <a:gd name="T14" fmla="*/ 473 w 691"/>
              <a:gd name="T15" fmla="*/ 60 h 667"/>
              <a:gd name="T16" fmla="*/ 473 w 691"/>
              <a:gd name="T17" fmla="*/ 60 h 667"/>
              <a:gd name="T18" fmla="*/ 473 w 691"/>
              <a:gd name="T19" fmla="*/ 0 h 667"/>
              <a:gd name="T20" fmla="*/ 691 w 691"/>
              <a:gd name="T21" fmla="*/ 321 h 667"/>
              <a:gd name="T22" fmla="*/ 688 w 691"/>
              <a:gd name="T23" fmla="*/ 372 h 667"/>
              <a:gd name="T24" fmla="*/ 688 w 691"/>
              <a:gd name="T25" fmla="*/ 372 h 667"/>
              <a:gd name="T26" fmla="*/ 636 w 691"/>
              <a:gd name="T27" fmla="*/ 342 h 667"/>
              <a:gd name="T28" fmla="*/ 509 w 691"/>
              <a:gd name="T29" fmla="*/ 562 h 667"/>
              <a:gd name="T30" fmla="*/ 560 w 691"/>
              <a:gd name="T31" fmla="*/ 592 h 667"/>
              <a:gd name="T32" fmla="*/ 346 w 691"/>
              <a:gd name="T33" fmla="*/ 667 h 667"/>
              <a:gd name="T34" fmla="*/ 131 w 691"/>
              <a:gd name="T35" fmla="*/ 592 h 667"/>
              <a:gd name="T36" fmla="*/ 183 w 691"/>
              <a:gd name="T37" fmla="*/ 562 h 667"/>
              <a:gd name="T38" fmla="*/ 55 w 691"/>
              <a:gd name="T39" fmla="*/ 321 h 667"/>
              <a:gd name="T40" fmla="*/ 55 w 691"/>
              <a:gd name="T41" fmla="*/ 342 h 6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1"/>
              <a:gd name="T64" fmla="*/ 0 h 667"/>
              <a:gd name="T65" fmla="*/ 691 w 691"/>
              <a:gd name="T66" fmla="*/ 667 h 6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1" h="667">
                <a:moveTo>
                  <a:pt x="55" y="342"/>
                </a:moveTo>
                <a:lnTo>
                  <a:pt x="4" y="372"/>
                </a:lnTo>
                <a:cubicBezTo>
                  <a:pt x="1" y="355"/>
                  <a:pt x="0" y="338"/>
                  <a:pt x="0" y="321"/>
                </a:cubicBezTo>
                <a:cubicBezTo>
                  <a:pt x="0" y="180"/>
                  <a:pt x="87" y="53"/>
                  <a:pt x="218" y="0"/>
                </a:cubicBezTo>
                <a:lnTo>
                  <a:pt x="218" y="60"/>
                </a:lnTo>
                <a:cubicBezTo>
                  <a:pt x="258" y="41"/>
                  <a:pt x="302" y="31"/>
                  <a:pt x="346" y="31"/>
                </a:cubicBezTo>
                <a:cubicBezTo>
                  <a:pt x="390" y="31"/>
                  <a:pt x="433" y="41"/>
                  <a:pt x="473" y="60"/>
                </a:cubicBezTo>
                <a:lnTo>
                  <a:pt x="473" y="0"/>
                </a:lnTo>
                <a:cubicBezTo>
                  <a:pt x="605" y="53"/>
                  <a:pt x="691" y="180"/>
                  <a:pt x="691" y="321"/>
                </a:cubicBezTo>
                <a:cubicBezTo>
                  <a:pt x="691" y="338"/>
                  <a:pt x="690" y="355"/>
                  <a:pt x="688" y="372"/>
                </a:cubicBezTo>
                <a:lnTo>
                  <a:pt x="636" y="342"/>
                </a:lnTo>
                <a:cubicBezTo>
                  <a:pt x="630" y="431"/>
                  <a:pt x="583" y="512"/>
                  <a:pt x="509" y="562"/>
                </a:cubicBezTo>
                <a:lnTo>
                  <a:pt x="560" y="592"/>
                </a:lnTo>
                <a:cubicBezTo>
                  <a:pt x="499" y="640"/>
                  <a:pt x="424" y="667"/>
                  <a:pt x="346" y="667"/>
                </a:cubicBezTo>
                <a:cubicBezTo>
                  <a:pt x="268" y="667"/>
                  <a:pt x="192" y="640"/>
                  <a:pt x="131" y="592"/>
                </a:cubicBezTo>
                <a:lnTo>
                  <a:pt x="183" y="562"/>
                </a:lnTo>
                <a:cubicBezTo>
                  <a:pt x="103" y="508"/>
                  <a:pt x="55" y="418"/>
                  <a:pt x="55" y="321"/>
                </a:cubicBezTo>
                <a:lnTo>
                  <a:pt x="55" y="342"/>
                </a:lnTo>
                <a:close/>
              </a:path>
            </a:pathLst>
          </a:custGeom>
          <a:solidFill>
            <a:srgbClr val="FFFFFF"/>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3" name="Freeform 614"/>
          <p:cNvSpPr>
            <a:spLocks/>
          </p:cNvSpPr>
          <p:nvPr/>
        </p:nvSpPr>
        <p:spPr bwMode="auto">
          <a:xfrm>
            <a:off x="8967986" y="3196779"/>
            <a:ext cx="28575" cy="42862"/>
          </a:xfrm>
          <a:custGeom>
            <a:avLst/>
            <a:gdLst>
              <a:gd name="T0" fmla="*/ 0 w 38"/>
              <a:gd name="T1" fmla="*/ 28 h 56"/>
              <a:gd name="T2" fmla="*/ 2 w 38"/>
              <a:gd name="T3" fmla="*/ 39 h 56"/>
              <a:gd name="T4" fmla="*/ 6 w 38"/>
              <a:gd name="T5" fmla="*/ 48 h 56"/>
              <a:gd name="T6" fmla="*/ 12 w 38"/>
              <a:gd name="T7" fmla="*/ 54 h 56"/>
              <a:gd name="T8" fmla="*/ 19 w 38"/>
              <a:gd name="T9" fmla="*/ 56 h 56"/>
              <a:gd name="T10" fmla="*/ 26 w 38"/>
              <a:gd name="T11" fmla="*/ 54 h 56"/>
              <a:gd name="T12" fmla="*/ 26 w 38"/>
              <a:gd name="T13" fmla="*/ 54 h 56"/>
              <a:gd name="T14" fmla="*/ 32 w 38"/>
              <a:gd name="T15" fmla="*/ 48 h 56"/>
              <a:gd name="T16" fmla="*/ 32 w 38"/>
              <a:gd name="T17" fmla="*/ 48 h 56"/>
              <a:gd name="T18" fmla="*/ 36 w 38"/>
              <a:gd name="T19" fmla="*/ 39 h 56"/>
              <a:gd name="T20" fmla="*/ 38 w 38"/>
              <a:gd name="T21" fmla="*/ 28 h 56"/>
              <a:gd name="T22" fmla="*/ 36 w 38"/>
              <a:gd name="T23" fmla="*/ 17 h 56"/>
              <a:gd name="T24" fmla="*/ 32 w 38"/>
              <a:gd name="T25" fmla="*/ 8 h 56"/>
              <a:gd name="T26" fmla="*/ 32 w 38"/>
              <a:gd name="T27" fmla="*/ 8 h 56"/>
              <a:gd name="T28" fmla="*/ 26 w 38"/>
              <a:gd name="T29" fmla="*/ 2 h 56"/>
              <a:gd name="T30" fmla="*/ 26 w 38"/>
              <a:gd name="T31" fmla="*/ 2 h 56"/>
              <a:gd name="T32" fmla="*/ 19 w 38"/>
              <a:gd name="T33" fmla="*/ 0 h 56"/>
              <a:gd name="T34" fmla="*/ 12 w 38"/>
              <a:gd name="T35" fmla="*/ 2 h 56"/>
              <a:gd name="T36" fmla="*/ 6 w 38"/>
              <a:gd name="T37" fmla="*/ 8 h 56"/>
              <a:gd name="T38" fmla="*/ 2 w 38"/>
              <a:gd name="T39" fmla="*/ 17 h 56"/>
              <a:gd name="T40" fmla="*/ 0 w 38"/>
              <a:gd name="T41" fmla="*/ 28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56"/>
              <a:gd name="T65" fmla="*/ 38 w 38"/>
              <a:gd name="T66" fmla="*/ 56 h 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56">
                <a:moveTo>
                  <a:pt x="0" y="28"/>
                </a:moveTo>
                <a:cubicBezTo>
                  <a:pt x="0" y="32"/>
                  <a:pt x="1" y="35"/>
                  <a:pt x="2" y="39"/>
                </a:cubicBezTo>
                <a:cubicBezTo>
                  <a:pt x="3" y="42"/>
                  <a:pt x="4" y="45"/>
                  <a:pt x="6" y="48"/>
                </a:cubicBezTo>
                <a:cubicBezTo>
                  <a:pt x="8" y="50"/>
                  <a:pt x="10" y="52"/>
                  <a:pt x="12" y="54"/>
                </a:cubicBezTo>
                <a:cubicBezTo>
                  <a:pt x="14" y="55"/>
                  <a:pt x="17" y="56"/>
                  <a:pt x="19" y="56"/>
                </a:cubicBezTo>
                <a:cubicBezTo>
                  <a:pt x="22" y="56"/>
                  <a:pt x="24" y="55"/>
                  <a:pt x="26" y="54"/>
                </a:cubicBezTo>
                <a:cubicBezTo>
                  <a:pt x="29" y="52"/>
                  <a:pt x="31" y="50"/>
                  <a:pt x="32" y="48"/>
                </a:cubicBezTo>
                <a:cubicBezTo>
                  <a:pt x="34" y="45"/>
                  <a:pt x="36" y="42"/>
                  <a:pt x="36" y="39"/>
                </a:cubicBezTo>
                <a:cubicBezTo>
                  <a:pt x="37" y="35"/>
                  <a:pt x="38" y="32"/>
                  <a:pt x="38" y="28"/>
                </a:cubicBezTo>
                <a:cubicBezTo>
                  <a:pt x="38" y="24"/>
                  <a:pt x="37" y="20"/>
                  <a:pt x="36" y="17"/>
                </a:cubicBezTo>
                <a:cubicBezTo>
                  <a:pt x="36" y="13"/>
                  <a:pt x="34" y="11"/>
                  <a:pt x="32" y="8"/>
                </a:cubicBezTo>
                <a:cubicBezTo>
                  <a:pt x="31" y="5"/>
                  <a:pt x="29" y="3"/>
                  <a:pt x="26" y="2"/>
                </a:cubicBezTo>
                <a:cubicBezTo>
                  <a:pt x="24" y="0"/>
                  <a:pt x="22" y="0"/>
                  <a:pt x="19" y="0"/>
                </a:cubicBezTo>
                <a:cubicBezTo>
                  <a:pt x="17" y="0"/>
                  <a:pt x="14" y="0"/>
                  <a:pt x="12" y="2"/>
                </a:cubicBezTo>
                <a:cubicBezTo>
                  <a:pt x="10" y="3"/>
                  <a:pt x="8" y="5"/>
                  <a:pt x="6" y="8"/>
                </a:cubicBezTo>
                <a:cubicBezTo>
                  <a:pt x="4" y="11"/>
                  <a:pt x="3" y="13"/>
                  <a:pt x="2" y="17"/>
                </a:cubicBezTo>
                <a:cubicBezTo>
                  <a:pt x="1" y="20"/>
                  <a:pt x="0" y="24"/>
                  <a:pt x="0" y="28"/>
                </a:cubicBezTo>
                <a:close/>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4" name="Freeform 615"/>
          <p:cNvSpPr>
            <a:spLocks/>
          </p:cNvSpPr>
          <p:nvPr/>
        </p:nvSpPr>
        <p:spPr bwMode="auto">
          <a:xfrm>
            <a:off x="9193411" y="3196779"/>
            <a:ext cx="28575" cy="42862"/>
          </a:xfrm>
          <a:custGeom>
            <a:avLst/>
            <a:gdLst>
              <a:gd name="T0" fmla="*/ 37 w 37"/>
              <a:gd name="T1" fmla="*/ 28 h 56"/>
              <a:gd name="T2" fmla="*/ 35 w 37"/>
              <a:gd name="T3" fmla="*/ 39 h 56"/>
              <a:gd name="T4" fmla="*/ 32 w 37"/>
              <a:gd name="T5" fmla="*/ 48 h 56"/>
              <a:gd name="T6" fmla="*/ 25 w 37"/>
              <a:gd name="T7" fmla="*/ 54 h 56"/>
              <a:gd name="T8" fmla="*/ 18 w 37"/>
              <a:gd name="T9" fmla="*/ 56 h 56"/>
              <a:gd name="T10" fmla="*/ 12 w 37"/>
              <a:gd name="T11" fmla="*/ 54 h 56"/>
              <a:gd name="T12" fmla="*/ 5 w 37"/>
              <a:gd name="T13" fmla="*/ 48 h 56"/>
              <a:gd name="T14" fmla="*/ 1 w 37"/>
              <a:gd name="T15" fmla="*/ 39 h 56"/>
              <a:gd name="T16" fmla="*/ 0 w 37"/>
              <a:gd name="T17" fmla="*/ 28 h 56"/>
              <a:gd name="T18" fmla="*/ 1 w 37"/>
              <a:gd name="T19" fmla="*/ 17 h 56"/>
              <a:gd name="T20" fmla="*/ 5 w 37"/>
              <a:gd name="T21" fmla="*/ 8 h 56"/>
              <a:gd name="T22" fmla="*/ 12 w 37"/>
              <a:gd name="T23" fmla="*/ 2 h 56"/>
              <a:gd name="T24" fmla="*/ 18 w 37"/>
              <a:gd name="T25" fmla="*/ 0 h 56"/>
              <a:gd name="T26" fmla="*/ 25 w 37"/>
              <a:gd name="T27" fmla="*/ 2 h 56"/>
              <a:gd name="T28" fmla="*/ 32 w 37"/>
              <a:gd name="T29" fmla="*/ 8 h 56"/>
              <a:gd name="T30" fmla="*/ 35 w 37"/>
              <a:gd name="T31" fmla="*/ 17 h 56"/>
              <a:gd name="T32" fmla="*/ 37 w 37"/>
              <a:gd name="T33" fmla="*/ 28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6"/>
              <a:gd name="T53" fmla="*/ 37 w 3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6">
                <a:moveTo>
                  <a:pt x="37" y="28"/>
                </a:moveTo>
                <a:cubicBezTo>
                  <a:pt x="37" y="32"/>
                  <a:pt x="37" y="35"/>
                  <a:pt x="35" y="39"/>
                </a:cubicBezTo>
                <a:cubicBezTo>
                  <a:pt x="35" y="42"/>
                  <a:pt x="33" y="45"/>
                  <a:pt x="32" y="48"/>
                </a:cubicBezTo>
                <a:cubicBezTo>
                  <a:pt x="30" y="50"/>
                  <a:pt x="28" y="52"/>
                  <a:pt x="25" y="54"/>
                </a:cubicBezTo>
                <a:cubicBezTo>
                  <a:pt x="23" y="55"/>
                  <a:pt x="21" y="56"/>
                  <a:pt x="18" y="56"/>
                </a:cubicBezTo>
                <a:cubicBezTo>
                  <a:pt x="16" y="56"/>
                  <a:pt x="14" y="55"/>
                  <a:pt x="12" y="54"/>
                </a:cubicBezTo>
                <a:cubicBezTo>
                  <a:pt x="9" y="52"/>
                  <a:pt x="7" y="50"/>
                  <a:pt x="5" y="48"/>
                </a:cubicBezTo>
                <a:cubicBezTo>
                  <a:pt x="3" y="45"/>
                  <a:pt x="2" y="42"/>
                  <a:pt x="1" y="39"/>
                </a:cubicBezTo>
                <a:cubicBezTo>
                  <a:pt x="0" y="35"/>
                  <a:pt x="0" y="32"/>
                  <a:pt x="0" y="28"/>
                </a:cubicBezTo>
                <a:cubicBezTo>
                  <a:pt x="0" y="24"/>
                  <a:pt x="0" y="20"/>
                  <a:pt x="1" y="17"/>
                </a:cubicBezTo>
                <a:cubicBezTo>
                  <a:pt x="2" y="13"/>
                  <a:pt x="3" y="11"/>
                  <a:pt x="5" y="8"/>
                </a:cubicBezTo>
                <a:cubicBezTo>
                  <a:pt x="7" y="5"/>
                  <a:pt x="9" y="3"/>
                  <a:pt x="12" y="2"/>
                </a:cubicBezTo>
                <a:cubicBezTo>
                  <a:pt x="14" y="0"/>
                  <a:pt x="16" y="0"/>
                  <a:pt x="18" y="0"/>
                </a:cubicBezTo>
                <a:cubicBezTo>
                  <a:pt x="21" y="0"/>
                  <a:pt x="23" y="0"/>
                  <a:pt x="25" y="2"/>
                </a:cubicBezTo>
                <a:cubicBezTo>
                  <a:pt x="28" y="3"/>
                  <a:pt x="30" y="5"/>
                  <a:pt x="32" y="8"/>
                </a:cubicBezTo>
                <a:cubicBezTo>
                  <a:pt x="33" y="11"/>
                  <a:pt x="35" y="13"/>
                  <a:pt x="35" y="17"/>
                </a:cubicBezTo>
                <a:cubicBezTo>
                  <a:pt x="37" y="20"/>
                  <a:pt x="37" y="24"/>
                  <a:pt x="37" y="28"/>
                </a:cubicBezTo>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5" name="Freeform 616"/>
          <p:cNvSpPr>
            <a:spLocks/>
          </p:cNvSpPr>
          <p:nvPr/>
        </p:nvSpPr>
        <p:spPr bwMode="auto">
          <a:xfrm>
            <a:off x="8829874" y="3431730"/>
            <a:ext cx="39687" cy="33337"/>
          </a:xfrm>
          <a:custGeom>
            <a:avLst/>
            <a:gdLst>
              <a:gd name="T0" fmla="*/ 16 w 52"/>
              <a:gd name="T1" fmla="*/ 5 h 43"/>
              <a:gd name="T2" fmla="*/ 27 w 52"/>
              <a:gd name="T3" fmla="*/ 1 h 43"/>
              <a:gd name="T4" fmla="*/ 34 w 52"/>
              <a:gd name="T5" fmla="*/ 0 h 43"/>
              <a:gd name="T6" fmla="*/ 36 w 52"/>
              <a:gd name="T7" fmla="*/ 0 h 43"/>
              <a:gd name="T8" fmla="*/ 45 w 52"/>
              <a:gd name="T9" fmla="*/ 2 h 43"/>
              <a:gd name="T10" fmla="*/ 45 w 52"/>
              <a:gd name="T11" fmla="*/ 2 h 43"/>
              <a:gd name="T12" fmla="*/ 50 w 52"/>
              <a:gd name="T13" fmla="*/ 7 h 43"/>
              <a:gd name="T14" fmla="*/ 52 w 52"/>
              <a:gd name="T15" fmla="*/ 14 h 43"/>
              <a:gd name="T16" fmla="*/ 52 w 52"/>
              <a:gd name="T17" fmla="*/ 14 h 43"/>
              <a:gd name="T18" fmla="*/ 52 w 52"/>
              <a:gd name="T19" fmla="*/ 14 h 43"/>
              <a:gd name="T20" fmla="*/ 50 w 52"/>
              <a:gd name="T21" fmla="*/ 23 h 43"/>
              <a:gd name="T22" fmla="*/ 44 w 52"/>
              <a:gd name="T23" fmla="*/ 31 h 43"/>
              <a:gd name="T24" fmla="*/ 35 w 52"/>
              <a:gd name="T25" fmla="*/ 38 h 43"/>
              <a:gd name="T26" fmla="*/ 25 w 52"/>
              <a:gd name="T27" fmla="*/ 42 h 43"/>
              <a:gd name="T28" fmla="*/ 17 w 52"/>
              <a:gd name="T29" fmla="*/ 43 h 43"/>
              <a:gd name="T30" fmla="*/ 15 w 52"/>
              <a:gd name="T31" fmla="*/ 43 h 43"/>
              <a:gd name="T32" fmla="*/ 15 w 52"/>
              <a:gd name="T33" fmla="*/ 43 h 43"/>
              <a:gd name="T34" fmla="*/ 6 w 52"/>
              <a:gd name="T35" fmla="*/ 40 h 43"/>
              <a:gd name="T36" fmla="*/ 6 w 52"/>
              <a:gd name="T37" fmla="*/ 40 h 43"/>
              <a:gd name="T38" fmla="*/ 1 w 52"/>
              <a:gd name="T39" fmla="*/ 35 h 43"/>
              <a:gd name="T40" fmla="*/ 0 w 52"/>
              <a:gd name="T41" fmla="*/ 29 h 43"/>
              <a:gd name="T42" fmla="*/ 0 w 52"/>
              <a:gd name="T43" fmla="*/ 29 h 43"/>
              <a:gd name="T44" fmla="*/ 2 w 52"/>
              <a:gd name="T45" fmla="*/ 20 h 43"/>
              <a:gd name="T46" fmla="*/ 7 w 52"/>
              <a:gd name="T47" fmla="*/ 12 h 43"/>
              <a:gd name="T48" fmla="*/ 7 w 52"/>
              <a:gd name="T49" fmla="*/ 12 h 43"/>
              <a:gd name="T50" fmla="*/ 16 w 52"/>
              <a:gd name="T51" fmla="*/ 5 h 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43"/>
              <a:gd name="T80" fmla="*/ 52 w 52"/>
              <a:gd name="T81" fmla="*/ 43 h 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43">
                <a:moveTo>
                  <a:pt x="16" y="5"/>
                </a:moveTo>
                <a:cubicBezTo>
                  <a:pt x="20" y="3"/>
                  <a:pt x="23" y="2"/>
                  <a:pt x="27" y="1"/>
                </a:cubicBezTo>
                <a:cubicBezTo>
                  <a:pt x="29" y="0"/>
                  <a:pt x="32" y="0"/>
                  <a:pt x="34" y="0"/>
                </a:cubicBezTo>
                <a:cubicBezTo>
                  <a:pt x="35" y="0"/>
                  <a:pt x="36" y="0"/>
                  <a:pt x="36" y="0"/>
                </a:cubicBezTo>
                <a:cubicBezTo>
                  <a:pt x="39" y="0"/>
                  <a:pt x="42" y="1"/>
                  <a:pt x="45" y="2"/>
                </a:cubicBezTo>
                <a:cubicBezTo>
                  <a:pt x="47" y="4"/>
                  <a:pt x="49" y="5"/>
                  <a:pt x="50" y="7"/>
                </a:cubicBezTo>
                <a:cubicBezTo>
                  <a:pt x="51" y="9"/>
                  <a:pt x="52" y="11"/>
                  <a:pt x="52" y="14"/>
                </a:cubicBezTo>
                <a:cubicBezTo>
                  <a:pt x="52" y="14"/>
                  <a:pt x="52" y="14"/>
                  <a:pt x="52" y="14"/>
                </a:cubicBezTo>
                <a:cubicBezTo>
                  <a:pt x="52" y="17"/>
                  <a:pt x="51" y="20"/>
                  <a:pt x="50" y="23"/>
                </a:cubicBezTo>
                <a:cubicBezTo>
                  <a:pt x="48" y="26"/>
                  <a:pt x="46" y="28"/>
                  <a:pt x="44" y="31"/>
                </a:cubicBezTo>
                <a:cubicBezTo>
                  <a:pt x="41" y="33"/>
                  <a:pt x="38" y="36"/>
                  <a:pt x="35" y="38"/>
                </a:cubicBezTo>
                <a:cubicBezTo>
                  <a:pt x="32" y="39"/>
                  <a:pt x="28" y="41"/>
                  <a:pt x="25" y="42"/>
                </a:cubicBezTo>
                <a:cubicBezTo>
                  <a:pt x="22" y="42"/>
                  <a:pt x="20" y="43"/>
                  <a:pt x="17" y="43"/>
                </a:cubicBezTo>
                <a:cubicBezTo>
                  <a:pt x="16" y="43"/>
                  <a:pt x="16" y="43"/>
                  <a:pt x="15" y="43"/>
                </a:cubicBezTo>
                <a:cubicBezTo>
                  <a:pt x="12" y="43"/>
                  <a:pt x="9" y="42"/>
                  <a:pt x="6" y="40"/>
                </a:cubicBezTo>
                <a:cubicBezTo>
                  <a:pt x="4" y="39"/>
                  <a:pt x="2" y="37"/>
                  <a:pt x="1" y="35"/>
                </a:cubicBezTo>
                <a:cubicBezTo>
                  <a:pt x="0" y="33"/>
                  <a:pt x="0" y="31"/>
                  <a:pt x="0" y="29"/>
                </a:cubicBezTo>
                <a:cubicBezTo>
                  <a:pt x="0" y="29"/>
                  <a:pt x="0" y="29"/>
                  <a:pt x="0" y="29"/>
                </a:cubicBezTo>
                <a:cubicBezTo>
                  <a:pt x="0" y="26"/>
                  <a:pt x="0" y="22"/>
                  <a:pt x="2" y="20"/>
                </a:cubicBezTo>
                <a:cubicBezTo>
                  <a:pt x="3" y="17"/>
                  <a:pt x="5" y="14"/>
                  <a:pt x="7" y="12"/>
                </a:cubicBezTo>
                <a:cubicBezTo>
                  <a:pt x="10" y="9"/>
                  <a:pt x="13" y="7"/>
                  <a:pt x="16" y="5"/>
                </a:cubicBezTo>
                <a:close/>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6" name="Freeform 617"/>
          <p:cNvSpPr>
            <a:spLocks/>
          </p:cNvSpPr>
          <p:nvPr/>
        </p:nvSpPr>
        <p:spPr bwMode="auto">
          <a:xfrm>
            <a:off x="8942585" y="3626991"/>
            <a:ext cx="39688" cy="33338"/>
          </a:xfrm>
          <a:custGeom>
            <a:avLst/>
            <a:gdLst>
              <a:gd name="T0" fmla="*/ 36 w 52"/>
              <a:gd name="T1" fmla="*/ 37 h 43"/>
              <a:gd name="T2" fmla="*/ 45 w 52"/>
              <a:gd name="T3" fmla="*/ 30 h 43"/>
              <a:gd name="T4" fmla="*/ 50 w 52"/>
              <a:gd name="T5" fmla="*/ 23 h 43"/>
              <a:gd name="T6" fmla="*/ 52 w 52"/>
              <a:gd name="T7" fmla="*/ 14 h 43"/>
              <a:gd name="T8" fmla="*/ 52 w 52"/>
              <a:gd name="T9" fmla="*/ 13 h 43"/>
              <a:gd name="T10" fmla="*/ 51 w 52"/>
              <a:gd name="T11" fmla="*/ 7 h 43"/>
              <a:gd name="T12" fmla="*/ 46 w 52"/>
              <a:gd name="T13" fmla="*/ 2 h 43"/>
              <a:gd name="T14" fmla="*/ 37 w 52"/>
              <a:gd name="T15" fmla="*/ 0 h 43"/>
              <a:gd name="T16" fmla="*/ 35 w 52"/>
              <a:gd name="T17" fmla="*/ 0 h 43"/>
              <a:gd name="T18" fmla="*/ 27 w 52"/>
              <a:gd name="T19" fmla="*/ 1 h 43"/>
              <a:gd name="T20" fmla="*/ 17 w 52"/>
              <a:gd name="T21" fmla="*/ 5 h 43"/>
              <a:gd name="T22" fmla="*/ 8 w 52"/>
              <a:gd name="T23" fmla="*/ 12 h 43"/>
              <a:gd name="T24" fmla="*/ 2 w 52"/>
              <a:gd name="T25" fmla="*/ 20 h 43"/>
              <a:gd name="T26" fmla="*/ 0 w 52"/>
              <a:gd name="T27" fmla="*/ 28 h 43"/>
              <a:gd name="T28" fmla="*/ 0 w 52"/>
              <a:gd name="T29" fmla="*/ 29 h 43"/>
              <a:gd name="T30" fmla="*/ 2 w 52"/>
              <a:gd name="T31" fmla="*/ 35 h 43"/>
              <a:gd name="T32" fmla="*/ 7 w 52"/>
              <a:gd name="T33" fmla="*/ 40 h 43"/>
              <a:gd name="T34" fmla="*/ 7 w 52"/>
              <a:gd name="T35" fmla="*/ 40 h 43"/>
              <a:gd name="T36" fmla="*/ 16 w 52"/>
              <a:gd name="T37" fmla="*/ 42 h 43"/>
              <a:gd name="T38" fmla="*/ 18 w 52"/>
              <a:gd name="T39" fmla="*/ 43 h 43"/>
              <a:gd name="T40" fmla="*/ 25 w 52"/>
              <a:gd name="T41" fmla="*/ 42 h 43"/>
              <a:gd name="T42" fmla="*/ 36 w 52"/>
              <a:gd name="T43" fmla="*/ 37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2"/>
              <a:gd name="T67" fmla="*/ 0 h 43"/>
              <a:gd name="T68" fmla="*/ 52 w 52"/>
              <a:gd name="T69" fmla="*/ 43 h 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2" h="43">
                <a:moveTo>
                  <a:pt x="36" y="37"/>
                </a:moveTo>
                <a:cubicBezTo>
                  <a:pt x="39" y="35"/>
                  <a:pt x="42" y="33"/>
                  <a:pt x="45" y="30"/>
                </a:cubicBezTo>
                <a:cubicBezTo>
                  <a:pt x="47" y="28"/>
                  <a:pt x="49" y="25"/>
                  <a:pt x="50" y="23"/>
                </a:cubicBezTo>
                <a:cubicBezTo>
                  <a:pt x="51" y="20"/>
                  <a:pt x="52" y="17"/>
                  <a:pt x="52" y="14"/>
                </a:cubicBezTo>
                <a:cubicBezTo>
                  <a:pt x="52" y="14"/>
                  <a:pt x="52" y="14"/>
                  <a:pt x="52" y="13"/>
                </a:cubicBezTo>
                <a:cubicBezTo>
                  <a:pt x="52" y="11"/>
                  <a:pt x="52" y="9"/>
                  <a:pt x="51" y="7"/>
                </a:cubicBezTo>
                <a:cubicBezTo>
                  <a:pt x="49" y="5"/>
                  <a:pt x="48" y="3"/>
                  <a:pt x="46" y="2"/>
                </a:cubicBezTo>
                <a:cubicBezTo>
                  <a:pt x="43" y="1"/>
                  <a:pt x="40" y="0"/>
                  <a:pt x="37" y="0"/>
                </a:cubicBezTo>
                <a:cubicBezTo>
                  <a:pt x="36" y="0"/>
                  <a:pt x="36" y="0"/>
                  <a:pt x="35" y="0"/>
                </a:cubicBezTo>
                <a:cubicBezTo>
                  <a:pt x="32" y="0"/>
                  <a:pt x="30" y="0"/>
                  <a:pt x="27" y="1"/>
                </a:cubicBezTo>
                <a:cubicBezTo>
                  <a:pt x="24" y="2"/>
                  <a:pt x="20" y="3"/>
                  <a:pt x="17" y="5"/>
                </a:cubicBezTo>
                <a:cubicBezTo>
                  <a:pt x="14" y="7"/>
                  <a:pt x="11" y="9"/>
                  <a:pt x="8" y="12"/>
                </a:cubicBezTo>
                <a:cubicBezTo>
                  <a:pt x="6" y="14"/>
                  <a:pt x="4" y="17"/>
                  <a:pt x="2" y="20"/>
                </a:cubicBezTo>
                <a:cubicBezTo>
                  <a:pt x="1" y="22"/>
                  <a:pt x="0" y="25"/>
                  <a:pt x="0" y="28"/>
                </a:cubicBezTo>
                <a:cubicBezTo>
                  <a:pt x="0" y="29"/>
                  <a:pt x="0" y="29"/>
                  <a:pt x="0" y="29"/>
                </a:cubicBezTo>
                <a:cubicBezTo>
                  <a:pt x="0" y="31"/>
                  <a:pt x="1" y="33"/>
                  <a:pt x="2" y="35"/>
                </a:cubicBezTo>
                <a:cubicBezTo>
                  <a:pt x="3" y="37"/>
                  <a:pt x="5" y="39"/>
                  <a:pt x="7" y="40"/>
                </a:cubicBezTo>
                <a:cubicBezTo>
                  <a:pt x="10" y="41"/>
                  <a:pt x="13" y="42"/>
                  <a:pt x="16" y="42"/>
                </a:cubicBezTo>
                <a:cubicBezTo>
                  <a:pt x="16" y="43"/>
                  <a:pt x="17" y="43"/>
                  <a:pt x="18" y="43"/>
                </a:cubicBezTo>
                <a:cubicBezTo>
                  <a:pt x="20" y="43"/>
                  <a:pt x="23" y="42"/>
                  <a:pt x="25" y="42"/>
                </a:cubicBezTo>
                <a:cubicBezTo>
                  <a:pt x="29" y="41"/>
                  <a:pt x="32" y="39"/>
                  <a:pt x="36" y="37"/>
                </a:cubicBezTo>
                <a:close/>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7" name="Freeform 618"/>
          <p:cNvSpPr>
            <a:spLocks/>
          </p:cNvSpPr>
          <p:nvPr/>
        </p:nvSpPr>
        <p:spPr bwMode="auto">
          <a:xfrm>
            <a:off x="9320410" y="3431730"/>
            <a:ext cx="39688" cy="33337"/>
          </a:xfrm>
          <a:custGeom>
            <a:avLst/>
            <a:gdLst>
              <a:gd name="T0" fmla="*/ 35 w 52"/>
              <a:gd name="T1" fmla="*/ 5 h 43"/>
              <a:gd name="T2" fmla="*/ 25 w 52"/>
              <a:gd name="T3" fmla="*/ 1 h 43"/>
              <a:gd name="T4" fmla="*/ 17 w 52"/>
              <a:gd name="T5" fmla="*/ 0 h 43"/>
              <a:gd name="T6" fmla="*/ 15 w 52"/>
              <a:gd name="T7" fmla="*/ 0 h 43"/>
              <a:gd name="T8" fmla="*/ 6 w 52"/>
              <a:gd name="T9" fmla="*/ 2 h 43"/>
              <a:gd name="T10" fmla="*/ 6 w 52"/>
              <a:gd name="T11" fmla="*/ 2 h 43"/>
              <a:gd name="T12" fmla="*/ 1 w 52"/>
              <a:gd name="T13" fmla="*/ 7 h 43"/>
              <a:gd name="T14" fmla="*/ 0 w 52"/>
              <a:gd name="T15" fmla="*/ 14 h 43"/>
              <a:gd name="T16" fmla="*/ 0 w 52"/>
              <a:gd name="T17" fmla="*/ 14 h 43"/>
              <a:gd name="T18" fmla="*/ 2 w 52"/>
              <a:gd name="T19" fmla="*/ 23 h 43"/>
              <a:gd name="T20" fmla="*/ 2 w 52"/>
              <a:gd name="T21" fmla="*/ 23 h 43"/>
              <a:gd name="T22" fmla="*/ 7 w 52"/>
              <a:gd name="T23" fmla="*/ 31 h 43"/>
              <a:gd name="T24" fmla="*/ 16 w 52"/>
              <a:gd name="T25" fmla="*/ 38 h 43"/>
              <a:gd name="T26" fmla="*/ 27 w 52"/>
              <a:gd name="T27" fmla="*/ 42 h 43"/>
              <a:gd name="T28" fmla="*/ 34 w 52"/>
              <a:gd name="T29" fmla="*/ 43 h 43"/>
              <a:gd name="T30" fmla="*/ 36 w 52"/>
              <a:gd name="T31" fmla="*/ 43 h 43"/>
              <a:gd name="T32" fmla="*/ 45 w 52"/>
              <a:gd name="T33" fmla="*/ 40 h 43"/>
              <a:gd name="T34" fmla="*/ 45 w 52"/>
              <a:gd name="T35" fmla="*/ 40 h 43"/>
              <a:gd name="T36" fmla="*/ 50 w 52"/>
              <a:gd name="T37" fmla="*/ 35 h 43"/>
              <a:gd name="T38" fmla="*/ 52 w 52"/>
              <a:gd name="T39" fmla="*/ 29 h 43"/>
              <a:gd name="T40" fmla="*/ 52 w 52"/>
              <a:gd name="T41" fmla="*/ 29 h 43"/>
              <a:gd name="T42" fmla="*/ 50 w 52"/>
              <a:gd name="T43" fmla="*/ 20 h 43"/>
              <a:gd name="T44" fmla="*/ 44 w 52"/>
              <a:gd name="T45" fmla="*/ 12 h 43"/>
              <a:gd name="T46" fmla="*/ 44 w 52"/>
              <a:gd name="T47" fmla="*/ 12 h 43"/>
              <a:gd name="T48" fmla="*/ 35 w 52"/>
              <a:gd name="T49" fmla="*/ 5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
              <a:gd name="T76" fmla="*/ 0 h 43"/>
              <a:gd name="T77" fmla="*/ 52 w 52"/>
              <a:gd name="T78" fmla="*/ 43 h 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 h="43">
                <a:moveTo>
                  <a:pt x="35" y="5"/>
                </a:moveTo>
                <a:cubicBezTo>
                  <a:pt x="32" y="3"/>
                  <a:pt x="28" y="2"/>
                  <a:pt x="25" y="1"/>
                </a:cubicBezTo>
                <a:cubicBezTo>
                  <a:pt x="22" y="0"/>
                  <a:pt x="20" y="0"/>
                  <a:pt x="17" y="0"/>
                </a:cubicBezTo>
                <a:cubicBezTo>
                  <a:pt x="16" y="0"/>
                  <a:pt x="16" y="0"/>
                  <a:pt x="15" y="0"/>
                </a:cubicBezTo>
                <a:cubicBezTo>
                  <a:pt x="12" y="0"/>
                  <a:pt x="9" y="1"/>
                  <a:pt x="6" y="2"/>
                </a:cubicBezTo>
                <a:cubicBezTo>
                  <a:pt x="4" y="4"/>
                  <a:pt x="3" y="5"/>
                  <a:pt x="1" y="7"/>
                </a:cubicBezTo>
                <a:cubicBezTo>
                  <a:pt x="0" y="9"/>
                  <a:pt x="0" y="11"/>
                  <a:pt x="0" y="14"/>
                </a:cubicBezTo>
                <a:cubicBezTo>
                  <a:pt x="0" y="14"/>
                  <a:pt x="0" y="14"/>
                  <a:pt x="0" y="14"/>
                </a:cubicBezTo>
                <a:cubicBezTo>
                  <a:pt x="0" y="17"/>
                  <a:pt x="1" y="20"/>
                  <a:pt x="2" y="23"/>
                </a:cubicBezTo>
                <a:cubicBezTo>
                  <a:pt x="3" y="26"/>
                  <a:pt x="5" y="28"/>
                  <a:pt x="7" y="31"/>
                </a:cubicBezTo>
                <a:cubicBezTo>
                  <a:pt x="10" y="33"/>
                  <a:pt x="13" y="36"/>
                  <a:pt x="16" y="38"/>
                </a:cubicBezTo>
                <a:cubicBezTo>
                  <a:pt x="20" y="39"/>
                  <a:pt x="23" y="41"/>
                  <a:pt x="27" y="42"/>
                </a:cubicBezTo>
                <a:cubicBezTo>
                  <a:pt x="29" y="42"/>
                  <a:pt x="32" y="43"/>
                  <a:pt x="34" y="43"/>
                </a:cubicBezTo>
                <a:cubicBezTo>
                  <a:pt x="35" y="43"/>
                  <a:pt x="36" y="43"/>
                  <a:pt x="36" y="43"/>
                </a:cubicBezTo>
                <a:cubicBezTo>
                  <a:pt x="39" y="43"/>
                  <a:pt x="42" y="42"/>
                  <a:pt x="45" y="40"/>
                </a:cubicBezTo>
                <a:cubicBezTo>
                  <a:pt x="47" y="39"/>
                  <a:pt x="49" y="37"/>
                  <a:pt x="50" y="35"/>
                </a:cubicBezTo>
                <a:cubicBezTo>
                  <a:pt x="51" y="33"/>
                  <a:pt x="52" y="31"/>
                  <a:pt x="52" y="29"/>
                </a:cubicBezTo>
                <a:cubicBezTo>
                  <a:pt x="52" y="29"/>
                  <a:pt x="52" y="29"/>
                  <a:pt x="52" y="29"/>
                </a:cubicBezTo>
                <a:cubicBezTo>
                  <a:pt x="52" y="26"/>
                  <a:pt x="51" y="22"/>
                  <a:pt x="50" y="20"/>
                </a:cubicBezTo>
                <a:cubicBezTo>
                  <a:pt x="48" y="17"/>
                  <a:pt x="46" y="14"/>
                  <a:pt x="44" y="12"/>
                </a:cubicBezTo>
                <a:cubicBezTo>
                  <a:pt x="41" y="9"/>
                  <a:pt x="38" y="7"/>
                  <a:pt x="35" y="5"/>
                </a:cubicBezTo>
                <a:close/>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8" name="Freeform 619"/>
          <p:cNvSpPr>
            <a:spLocks/>
          </p:cNvSpPr>
          <p:nvPr/>
        </p:nvSpPr>
        <p:spPr bwMode="auto">
          <a:xfrm>
            <a:off x="9207699" y="3626991"/>
            <a:ext cx="39687" cy="33338"/>
          </a:xfrm>
          <a:custGeom>
            <a:avLst/>
            <a:gdLst>
              <a:gd name="T0" fmla="*/ 17 w 52"/>
              <a:gd name="T1" fmla="*/ 37 h 43"/>
              <a:gd name="T2" fmla="*/ 8 w 52"/>
              <a:gd name="T3" fmla="*/ 30 h 43"/>
              <a:gd name="T4" fmla="*/ 2 w 52"/>
              <a:gd name="T5" fmla="*/ 23 h 43"/>
              <a:gd name="T6" fmla="*/ 0 w 52"/>
              <a:gd name="T7" fmla="*/ 14 h 43"/>
              <a:gd name="T8" fmla="*/ 0 w 52"/>
              <a:gd name="T9" fmla="*/ 13 h 43"/>
              <a:gd name="T10" fmla="*/ 2 w 52"/>
              <a:gd name="T11" fmla="*/ 7 h 43"/>
              <a:gd name="T12" fmla="*/ 7 w 52"/>
              <a:gd name="T13" fmla="*/ 2 h 43"/>
              <a:gd name="T14" fmla="*/ 16 w 52"/>
              <a:gd name="T15" fmla="*/ 0 h 43"/>
              <a:gd name="T16" fmla="*/ 17 w 52"/>
              <a:gd name="T17" fmla="*/ 0 h 43"/>
              <a:gd name="T18" fmla="*/ 25 w 52"/>
              <a:gd name="T19" fmla="*/ 1 h 43"/>
              <a:gd name="T20" fmla="*/ 36 w 52"/>
              <a:gd name="T21" fmla="*/ 5 h 43"/>
              <a:gd name="T22" fmla="*/ 44 w 52"/>
              <a:gd name="T23" fmla="*/ 12 h 43"/>
              <a:gd name="T24" fmla="*/ 50 w 52"/>
              <a:gd name="T25" fmla="*/ 20 h 43"/>
              <a:gd name="T26" fmla="*/ 52 w 52"/>
              <a:gd name="T27" fmla="*/ 28 h 43"/>
              <a:gd name="T28" fmla="*/ 52 w 52"/>
              <a:gd name="T29" fmla="*/ 29 h 43"/>
              <a:gd name="T30" fmla="*/ 51 w 52"/>
              <a:gd name="T31" fmla="*/ 35 h 43"/>
              <a:gd name="T32" fmla="*/ 45 w 52"/>
              <a:gd name="T33" fmla="*/ 40 h 43"/>
              <a:gd name="T34" fmla="*/ 37 w 52"/>
              <a:gd name="T35" fmla="*/ 42 h 43"/>
              <a:gd name="T36" fmla="*/ 35 w 52"/>
              <a:gd name="T37" fmla="*/ 43 h 43"/>
              <a:gd name="T38" fmla="*/ 27 w 52"/>
              <a:gd name="T39" fmla="*/ 42 h 43"/>
              <a:gd name="T40" fmla="*/ 17 w 52"/>
              <a:gd name="T41" fmla="*/ 37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43"/>
              <a:gd name="T65" fmla="*/ 52 w 52"/>
              <a:gd name="T66" fmla="*/ 43 h 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43">
                <a:moveTo>
                  <a:pt x="17" y="37"/>
                </a:moveTo>
                <a:cubicBezTo>
                  <a:pt x="14" y="35"/>
                  <a:pt x="11" y="33"/>
                  <a:pt x="8" y="30"/>
                </a:cubicBezTo>
                <a:cubicBezTo>
                  <a:pt x="6" y="28"/>
                  <a:pt x="4" y="25"/>
                  <a:pt x="2" y="23"/>
                </a:cubicBezTo>
                <a:cubicBezTo>
                  <a:pt x="1" y="20"/>
                  <a:pt x="0" y="17"/>
                  <a:pt x="0" y="14"/>
                </a:cubicBezTo>
                <a:cubicBezTo>
                  <a:pt x="0" y="14"/>
                  <a:pt x="0" y="14"/>
                  <a:pt x="0" y="13"/>
                </a:cubicBezTo>
                <a:cubicBezTo>
                  <a:pt x="0" y="11"/>
                  <a:pt x="1" y="9"/>
                  <a:pt x="2" y="7"/>
                </a:cubicBezTo>
                <a:cubicBezTo>
                  <a:pt x="3" y="5"/>
                  <a:pt x="5" y="3"/>
                  <a:pt x="7" y="2"/>
                </a:cubicBezTo>
                <a:cubicBezTo>
                  <a:pt x="10" y="1"/>
                  <a:pt x="12" y="0"/>
                  <a:pt x="16" y="0"/>
                </a:cubicBezTo>
                <a:cubicBezTo>
                  <a:pt x="16" y="0"/>
                  <a:pt x="17" y="0"/>
                  <a:pt x="17" y="0"/>
                </a:cubicBezTo>
                <a:cubicBezTo>
                  <a:pt x="20" y="0"/>
                  <a:pt x="23" y="0"/>
                  <a:pt x="25" y="1"/>
                </a:cubicBezTo>
                <a:cubicBezTo>
                  <a:pt x="29" y="2"/>
                  <a:pt x="32" y="3"/>
                  <a:pt x="36" y="5"/>
                </a:cubicBezTo>
                <a:cubicBezTo>
                  <a:pt x="39" y="7"/>
                  <a:pt x="42" y="9"/>
                  <a:pt x="44" y="12"/>
                </a:cubicBezTo>
                <a:cubicBezTo>
                  <a:pt x="47" y="14"/>
                  <a:pt x="49" y="17"/>
                  <a:pt x="50" y="20"/>
                </a:cubicBezTo>
                <a:cubicBezTo>
                  <a:pt x="51" y="22"/>
                  <a:pt x="52" y="25"/>
                  <a:pt x="52" y="28"/>
                </a:cubicBezTo>
                <a:cubicBezTo>
                  <a:pt x="52" y="29"/>
                  <a:pt x="52" y="29"/>
                  <a:pt x="52" y="29"/>
                </a:cubicBezTo>
                <a:cubicBezTo>
                  <a:pt x="52" y="31"/>
                  <a:pt x="52" y="33"/>
                  <a:pt x="51" y="35"/>
                </a:cubicBezTo>
                <a:cubicBezTo>
                  <a:pt x="49" y="37"/>
                  <a:pt x="48" y="39"/>
                  <a:pt x="45" y="40"/>
                </a:cubicBezTo>
                <a:cubicBezTo>
                  <a:pt x="43" y="41"/>
                  <a:pt x="40" y="42"/>
                  <a:pt x="37" y="42"/>
                </a:cubicBezTo>
                <a:cubicBezTo>
                  <a:pt x="36" y="43"/>
                  <a:pt x="35" y="43"/>
                  <a:pt x="35" y="43"/>
                </a:cubicBezTo>
                <a:cubicBezTo>
                  <a:pt x="32" y="43"/>
                  <a:pt x="30" y="42"/>
                  <a:pt x="27" y="42"/>
                </a:cubicBezTo>
                <a:cubicBezTo>
                  <a:pt x="24" y="41"/>
                  <a:pt x="20" y="39"/>
                  <a:pt x="17" y="37"/>
                </a:cubicBezTo>
              </a:path>
            </a:pathLst>
          </a:custGeom>
          <a:solidFill>
            <a:srgbClr val="808285"/>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29" name="Freeform 620"/>
          <p:cNvSpPr>
            <a:spLocks/>
          </p:cNvSpPr>
          <p:nvPr/>
        </p:nvSpPr>
        <p:spPr bwMode="auto">
          <a:xfrm>
            <a:off x="8883849" y="3436491"/>
            <a:ext cx="422275" cy="211138"/>
          </a:xfrm>
          <a:custGeom>
            <a:avLst/>
            <a:gdLst>
              <a:gd name="T0" fmla="*/ 546 w 546"/>
              <a:gd name="T1" fmla="*/ 0 h 273"/>
              <a:gd name="T2" fmla="*/ 273 w 546"/>
              <a:gd name="T3" fmla="*/ 273 h 273"/>
              <a:gd name="T4" fmla="*/ 0 w 546"/>
              <a:gd name="T5" fmla="*/ 0 h 273"/>
              <a:gd name="T6" fmla="*/ 546 w 546"/>
              <a:gd name="T7" fmla="*/ 0 h 273"/>
              <a:gd name="T8" fmla="*/ 0 60000 65536"/>
              <a:gd name="T9" fmla="*/ 0 60000 65536"/>
              <a:gd name="T10" fmla="*/ 0 60000 65536"/>
              <a:gd name="T11" fmla="*/ 0 60000 65536"/>
              <a:gd name="T12" fmla="*/ 0 w 546"/>
              <a:gd name="T13" fmla="*/ 0 h 273"/>
              <a:gd name="T14" fmla="*/ 546 w 546"/>
              <a:gd name="T15" fmla="*/ 273 h 273"/>
            </a:gdLst>
            <a:ahLst/>
            <a:cxnLst>
              <a:cxn ang="T8">
                <a:pos x="T0" y="T1"/>
              </a:cxn>
              <a:cxn ang="T9">
                <a:pos x="T2" y="T3"/>
              </a:cxn>
              <a:cxn ang="T10">
                <a:pos x="T4" y="T5"/>
              </a:cxn>
              <a:cxn ang="T11">
                <a:pos x="T6" y="T7"/>
              </a:cxn>
            </a:cxnLst>
            <a:rect l="T12" t="T13" r="T14" b="T15"/>
            <a:pathLst>
              <a:path w="546" h="273">
                <a:moveTo>
                  <a:pt x="546" y="0"/>
                </a:moveTo>
                <a:cubicBezTo>
                  <a:pt x="546" y="151"/>
                  <a:pt x="423" y="273"/>
                  <a:pt x="273" y="273"/>
                </a:cubicBezTo>
                <a:cubicBezTo>
                  <a:pt x="122" y="273"/>
                  <a:pt x="0" y="151"/>
                  <a:pt x="0" y="0"/>
                </a:cubicBezTo>
                <a:lnTo>
                  <a:pt x="546" y="0"/>
                </a:lnTo>
                <a:close/>
              </a:path>
            </a:pathLst>
          </a:custGeom>
          <a:solidFill>
            <a:srgbClr val="EF404A"/>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0" name="Freeform 621"/>
          <p:cNvSpPr>
            <a:spLocks/>
          </p:cNvSpPr>
          <p:nvPr/>
        </p:nvSpPr>
        <p:spPr bwMode="auto">
          <a:xfrm>
            <a:off x="8883849" y="3225355"/>
            <a:ext cx="422275" cy="211137"/>
          </a:xfrm>
          <a:custGeom>
            <a:avLst/>
            <a:gdLst>
              <a:gd name="T0" fmla="*/ 546 w 546"/>
              <a:gd name="T1" fmla="*/ 272 h 272"/>
              <a:gd name="T2" fmla="*/ 273 w 546"/>
              <a:gd name="T3" fmla="*/ 0 h 272"/>
              <a:gd name="T4" fmla="*/ 0 w 546"/>
              <a:gd name="T5" fmla="*/ 272 h 272"/>
              <a:gd name="T6" fmla="*/ 546 w 546"/>
              <a:gd name="T7" fmla="*/ 272 h 272"/>
              <a:gd name="T8" fmla="*/ 0 60000 65536"/>
              <a:gd name="T9" fmla="*/ 0 60000 65536"/>
              <a:gd name="T10" fmla="*/ 0 60000 65536"/>
              <a:gd name="T11" fmla="*/ 0 60000 65536"/>
              <a:gd name="T12" fmla="*/ 0 w 546"/>
              <a:gd name="T13" fmla="*/ 0 h 272"/>
              <a:gd name="T14" fmla="*/ 546 w 546"/>
              <a:gd name="T15" fmla="*/ 272 h 272"/>
            </a:gdLst>
            <a:ahLst/>
            <a:cxnLst>
              <a:cxn ang="T8">
                <a:pos x="T0" y="T1"/>
              </a:cxn>
              <a:cxn ang="T9">
                <a:pos x="T2" y="T3"/>
              </a:cxn>
              <a:cxn ang="T10">
                <a:pos x="T4" y="T5"/>
              </a:cxn>
              <a:cxn ang="T11">
                <a:pos x="T6" y="T7"/>
              </a:cxn>
            </a:cxnLst>
            <a:rect l="T12" t="T13" r="T14" b="T15"/>
            <a:pathLst>
              <a:path w="546" h="272">
                <a:moveTo>
                  <a:pt x="546" y="272"/>
                </a:moveTo>
                <a:cubicBezTo>
                  <a:pt x="546" y="122"/>
                  <a:pt x="423" y="0"/>
                  <a:pt x="273" y="0"/>
                </a:cubicBezTo>
                <a:cubicBezTo>
                  <a:pt x="122" y="0"/>
                  <a:pt x="0" y="122"/>
                  <a:pt x="0" y="272"/>
                </a:cubicBezTo>
                <a:lnTo>
                  <a:pt x="546" y="272"/>
                </a:lnTo>
                <a:close/>
              </a:path>
            </a:pathLst>
          </a:custGeom>
          <a:solidFill>
            <a:srgbClr val="ADBFD3"/>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3" name="Freeform 634"/>
          <p:cNvSpPr>
            <a:spLocks/>
          </p:cNvSpPr>
          <p:nvPr/>
        </p:nvSpPr>
        <p:spPr bwMode="auto">
          <a:xfrm>
            <a:off x="8653660" y="5246242"/>
            <a:ext cx="463550" cy="442913"/>
          </a:xfrm>
          <a:custGeom>
            <a:avLst/>
            <a:gdLst>
              <a:gd name="T0" fmla="*/ 576 w 600"/>
              <a:gd name="T1" fmla="*/ 203 h 574"/>
              <a:gd name="T2" fmla="*/ 526 w 600"/>
              <a:gd name="T3" fmla="*/ 170 h 574"/>
              <a:gd name="T4" fmla="*/ 492 w 600"/>
              <a:gd name="T5" fmla="*/ 221 h 574"/>
              <a:gd name="T6" fmla="*/ 285 w 600"/>
              <a:gd name="T7" fmla="*/ 85 h 574"/>
              <a:gd name="T8" fmla="*/ 319 w 600"/>
              <a:gd name="T9" fmla="*/ 33 h 574"/>
              <a:gd name="T10" fmla="*/ 269 w 600"/>
              <a:gd name="T11" fmla="*/ 0 h 574"/>
              <a:gd name="T12" fmla="*/ 59 w 600"/>
              <a:gd name="T13" fmla="*/ 127 h 574"/>
              <a:gd name="T14" fmla="*/ 26 w 600"/>
              <a:gd name="T15" fmla="*/ 377 h 574"/>
              <a:gd name="T16" fmla="*/ 72 w 600"/>
              <a:gd name="T17" fmla="*/ 407 h 574"/>
              <a:gd name="T18" fmla="*/ 106 w 600"/>
              <a:gd name="T19" fmla="*/ 355 h 574"/>
              <a:gd name="T20" fmla="*/ 313 w 600"/>
              <a:gd name="T21" fmla="*/ 492 h 574"/>
              <a:gd name="T22" fmla="*/ 279 w 600"/>
              <a:gd name="T23" fmla="*/ 544 h 574"/>
              <a:gd name="T24" fmla="*/ 324 w 600"/>
              <a:gd name="T25" fmla="*/ 574 h 574"/>
              <a:gd name="T26" fmla="*/ 541 w 600"/>
              <a:gd name="T27" fmla="*/ 446 h 574"/>
              <a:gd name="T28" fmla="*/ 576 w 600"/>
              <a:gd name="T29" fmla="*/ 203 h 57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0"/>
              <a:gd name="T46" fmla="*/ 0 h 574"/>
              <a:gd name="T47" fmla="*/ 600 w 600"/>
              <a:gd name="T48" fmla="*/ 574 h 57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0" h="574">
                <a:moveTo>
                  <a:pt x="576" y="203"/>
                </a:moveTo>
                <a:lnTo>
                  <a:pt x="526" y="170"/>
                </a:lnTo>
                <a:lnTo>
                  <a:pt x="492" y="221"/>
                </a:lnTo>
                <a:lnTo>
                  <a:pt x="285" y="85"/>
                </a:lnTo>
                <a:lnTo>
                  <a:pt x="319" y="33"/>
                </a:lnTo>
                <a:lnTo>
                  <a:pt x="269" y="0"/>
                </a:lnTo>
                <a:cubicBezTo>
                  <a:pt x="187" y="9"/>
                  <a:pt x="109" y="53"/>
                  <a:pt x="59" y="127"/>
                </a:cubicBezTo>
                <a:cubicBezTo>
                  <a:pt x="9" y="204"/>
                  <a:pt x="0" y="296"/>
                  <a:pt x="26" y="377"/>
                </a:cubicBezTo>
                <a:lnTo>
                  <a:pt x="72" y="407"/>
                </a:lnTo>
                <a:lnTo>
                  <a:pt x="106" y="355"/>
                </a:lnTo>
                <a:lnTo>
                  <a:pt x="313" y="492"/>
                </a:lnTo>
                <a:lnTo>
                  <a:pt x="279" y="544"/>
                </a:lnTo>
                <a:lnTo>
                  <a:pt x="324" y="574"/>
                </a:lnTo>
                <a:cubicBezTo>
                  <a:pt x="409" y="567"/>
                  <a:pt x="490" y="523"/>
                  <a:pt x="541" y="446"/>
                </a:cubicBezTo>
                <a:cubicBezTo>
                  <a:pt x="590" y="371"/>
                  <a:pt x="600" y="282"/>
                  <a:pt x="576" y="203"/>
                </a:cubicBezTo>
                <a:close/>
              </a:path>
            </a:pathLst>
          </a:custGeom>
          <a:gradFill rotWithShape="1">
            <a:gsLst>
              <a:gs pos="0">
                <a:srgbClr val="BCBEC0"/>
              </a:gs>
              <a:gs pos="100000">
                <a:srgbClr val="575859"/>
              </a:gs>
            </a:gsLst>
            <a:lin ang="0" scaled="1"/>
          </a:gra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4" name="Freeform 635"/>
          <p:cNvSpPr>
            <a:spLocks/>
          </p:cNvSpPr>
          <p:nvPr/>
        </p:nvSpPr>
        <p:spPr bwMode="auto">
          <a:xfrm>
            <a:off x="8834635" y="5428805"/>
            <a:ext cx="50800" cy="41275"/>
          </a:xfrm>
          <a:custGeom>
            <a:avLst/>
            <a:gdLst>
              <a:gd name="T0" fmla="*/ 27 w 32"/>
              <a:gd name="T1" fmla="*/ 26 h 26"/>
              <a:gd name="T2" fmla="*/ 22 w 32"/>
              <a:gd name="T3" fmla="*/ 5 h 26"/>
              <a:gd name="T4" fmla="*/ 0 w 32"/>
              <a:gd name="T5" fmla="*/ 10 h 26"/>
              <a:gd name="T6" fmla="*/ 0 60000 65536"/>
              <a:gd name="T7" fmla="*/ 0 60000 65536"/>
              <a:gd name="T8" fmla="*/ 0 60000 65536"/>
              <a:gd name="T9" fmla="*/ 0 w 32"/>
              <a:gd name="T10" fmla="*/ 0 h 26"/>
              <a:gd name="T11" fmla="*/ 32 w 32"/>
              <a:gd name="T12" fmla="*/ 26 h 26"/>
            </a:gdLst>
            <a:ahLst/>
            <a:cxnLst>
              <a:cxn ang="T6">
                <a:pos x="T0" y="T1"/>
              </a:cxn>
              <a:cxn ang="T7">
                <a:pos x="T2" y="T3"/>
              </a:cxn>
              <a:cxn ang="T8">
                <a:pos x="T4" y="T5"/>
              </a:cxn>
            </a:cxnLst>
            <a:rect l="T9" t="T10" r="T11" b="T12"/>
            <a:pathLst>
              <a:path w="32" h="26">
                <a:moveTo>
                  <a:pt x="27" y="26"/>
                </a:moveTo>
                <a:cubicBezTo>
                  <a:pt x="32" y="19"/>
                  <a:pt x="30" y="9"/>
                  <a:pt x="22" y="5"/>
                </a:cubicBezTo>
                <a:cubicBezTo>
                  <a:pt x="15" y="0"/>
                  <a:pt x="5" y="3"/>
                  <a:pt x="0" y="1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5" name="Freeform 636"/>
          <p:cNvSpPr>
            <a:spLocks/>
          </p:cNvSpPr>
          <p:nvPr/>
        </p:nvSpPr>
        <p:spPr bwMode="auto">
          <a:xfrm>
            <a:off x="8920360" y="5481192"/>
            <a:ext cx="50800" cy="98425"/>
          </a:xfrm>
          <a:custGeom>
            <a:avLst/>
            <a:gdLst>
              <a:gd name="T0" fmla="*/ 10 w 65"/>
              <a:gd name="T1" fmla="*/ 127 h 127"/>
              <a:gd name="T2" fmla="*/ 55 w 65"/>
              <a:gd name="T3" fmla="*/ 54 h 127"/>
              <a:gd name="T4" fmla="*/ 45 w 65"/>
              <a:gd name="T5" fmla="*/ 10 h 127"/>
              <a:gd name="T6" fmla="*/ 0 w 65"/>
              <a:gd name="T7" fmla="*/ 20 h 127"/>
              <a:gd name="T8" fmla="*/ 0 60000 65536"/>
              <a:gd name="T9" fmla="*/ 0 60000 65536"/>
              <a:gd name="T10" fmla="*/ 0 60000 65536"/>
              <a:gd name="T11" fmla="*/ 0 60000 65536"/>
              <a:gd name="T12" fmla="*/ 0 w 65"/>
              <a:gd name="T13" fmla="*/ 0 h 127"/>
              <a:gd name="T14" fmla="*/ 65 w 65"/>
              <a:gd name="T15" fmla="*/ 127 h 127"/>
            </a:gdLst>
            <a:ahLst/>
            <a:cxnLst>
              <a:cxn ang="T8">
                <a:pos x="T0" y="T1"/>
              </a:cxn>
              <a:cxn ang="T9">
                <a:pos x="T2" y="T3"/>
              </a:cxn>
              <a:cxn ang="T10">
                <a:pos x="T4" y="T5"/>
              </a:cxn>
              <a:cxn ang="T11">
                <a:pos x="T6" y="T7"/>
              </a:cxn>
            </a:cxnLst>
            <a:rect l="T12" t="T13" r="T14" b="T15"/>
            <a:pathLst>
              <a:path w="65" h="127">
                <a:moveTo>
                  <a:pt x="10" y="127"/>
                </a:moveTo>
                <a:lnTo>
                  <a:pt x="55" y="54"/>
                </a:lnTo>
                <a:cubicBezTo>
                  <a:pt x="65" y="39"/>
                  <a:pt x="60" y="19"/>
                  <a:pt x="45" y="10"/>
                </a:cubicBezTo>
                <a:cubicBezTo>
                  <a:pt x="30" y="0"/>
                  <a:pt x="10" y="5"/>
                  <a:pt x="0" y="2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6" name="Freeform 637"/>
          <p:cNvSpPr>
            <a:spLocks/>
          </p:cNvSpPr>
          <p:nvPr/>
        </p:nvSpPr>
        <p:spPr bwMode="auto">
          <a:xfrm>
            <a:off x="8877498" y="5455792"/>
            <a:ext cx="50800" cy="41275"/>
          </a:xfrm>
          <a:custGeom>
            <a:avLst/>
            <a:gdLst>
              <a:gd name="T0" fmla="*/ 27 w 32"/>
              <a:gd name="T1" fmla="*/ 26 h 26"/>
              <a:gd name="T2" fmla="*/ 22 w 32"/>
              <a:gd name="T3" fmla="*/ 5 h 26"/>
              <a:gd name="T4" fmla="*/ 0 w 32"/>
              <a:gd name="T5" fmla="*/ 9 h 26"/>
              <a:gd name="T6" fmla="*/ 0 60000 65536"/>
              <a:gd name="T7" fmla="*/ 0 60000 65536"/>
              <a:gd name="T8" fmla="*/ 0 60000 65536"/>
              <a:gd name="T9" fmla="*/ 0 w 32"/>
              <a:gd name="T10" fmla="*/ 0 h 26"/>
              <a:gd name="T11" fmla="*/ 32 w 32"/>
              <a:gd name="T12" fmla="*/ 26 h 26"/>
            </a:gdLst>
            <a:ahLst/>
            <a:cxnLst>
              <a:cxn ang="T6">
                <a:pos x="T0" y="T1"/>
              </a:cxn>
              <a:cxn ang="T7">
                <a:pos x="T2" y="T3"/>
              </a:cxn>
              <a:cxn ang="T8">
                <a:pos x="T4" y="T5"/>
              </a:cxn>
            </a:cxnLst>
            <a:rect l="T9" t="T10" r="T11" b="T12"/>
            <a:pathLst>
              <a:path w="32" h="26">
                <a:moveTo>
                  <a:pt x="27" y="26"/>
                </a:moveTo>
                <a:cubicBezTo>
                  <a:pt x="32" y="19"/>
                  <a:pt x="30" y="9"/>
                  <a:pt x="22" y="5"/>
                </a:cubicBezTo>
                <a:cubicBezTo>
                  <a:pt x="14" y="0"/>
                  <a:pt x="5" y="2"/>
                  <a:pt x="0" y="9"/>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7" name="Freeform 638"/>
          <p:cNvSpPr>
            <a:spLocks/>
          </p:cNvSpPr>
          <p:nvPr/>
        </p:nvSpPr>
        <p:spPr bwMode="auto">
          <a:xfrm>
            <a:off x="8758435" y="5403405"/>
            <a:ext cx="84138" cy="71437"/>
          </a:xfrm>
          <a:custGeom>
            <a:avLst/>
            <a:gdLst>
              <a:gd name="T0" fmla="*/ 100 w 110"/>
              <a:gd name="T1" fmla="*/ 54 h 94"/>
              <a:gd name="T2" fmla="*/ 90 w 110"/>
              <a:gd name="T3" fmla="*/ 10 h 94"/>
              <a:gd name="T4" fmla="*/ 45 w 110"/>
              <a:gd name="T5" fmla="*/ 20 h 94"/>
              <a:gd name="T6" fmla="*/ 0 w 110"/>
              <a:gd name="T7" fmla="*/ 94 h 94"/>
              <a:gd name="T8" fmla="*/ 0 60000 65536"/>
              <a:gd name="T9" fmla="*/ 0 60000 65536"/>
              <a:gd name="T10" fmla="*/ 0 60000 65536"/>
              <a:gd name="T11" fmla="*/ 0 60000 65536"/>
              <a:gd name="T12" fmla="*/ 0 w 110"/>
              <a:gd name="T13" fmla="*/ 0 h 94"/>
              <a:gd name="T14" fmla="*/ 110 w 110"/>
              <a:gd name="T15" fmla="*/ 94 h 94"/>
            </a:gdLst>
            <a:ahLst/>
            <a:cxnLst>
              <a:cxn ang="T8">
                <a:pos x="T0" y="T1"/>
              </a:cxn>
              <a:cxn ang="T9">
                <a:pos x="T2" y="T3"/>
              </a:cxn>
              <a:cxn ang="T10">
                <a:pos x="T4" y="T5"/>
              </a:cxn>
              <a:cxn ang="T11">
                <a:pos x="T6" y="T7"/>
              </a:cxn>
            </a:cxnLst>
            <a:rect l="T12" t="T13" r="T14" b="T15"/>
            <a:pathLst>
              <a:path w="110" h="94">
                <a:moveTo>
                  <a:pt x="100" y="54"/>
                </a:moveTo>
                <a:cubicBezTo>
                  <a:pt x="110" y="39"/>
                  <a:pt x="105" y="19"/>
                  <a:pt x="90" y="10"/>
                </a:cubicBezTo>
                <a:cubicBezTo>
                  <a:pt x="74" y="0"/>
                  <a:pt x="55" y="5"/>
                  <a:pt x="45" y="20"/>
                </a:cubicBezTo>
                <a:lnTo>
                  <a:pt x="0" y="94"/>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8" name="Freeform 639"/>
          <p:cNvSpPr>
            <a:spLocks/>
          </p:cNvSpPr>
          <p:nvPr/>
        </p:nvSpPr>
        <p:spPr bwMode="auto">
          <a:xfrm>
            <a:off x="8839398" y="5579617"/>
            <a:ext cx="88900" cy="288925"/>
          </a:xfrm>
          <a:custGeom>
            <a:avLst/>
            <a:gdLst>
              <a:gd name="T0" fmla="*/ 0 w 56"/>
              <a:gd name="T1" fmla="*/ 182 h 182"/>
              <a:gd name="T2" fmla="*/ 0 w 56"/>
              <a:gd name="T3" fmla="*/ 91 h 182"/>
              <a:gd name="T4" fmla="*/ 56 w 56"/>
              <a:gd name="T5" fmla="*/ 0 h 182"/>
              <a:gd name="T6" fmla="*/ 0 60000 65536"/>
              <a:gd name="T7" fmla="*/ 0 60000 65536"/>
              <a:gd name="T8" fmla="*/ 0 60000 65536"/>
              <a:gd name="T9" fmla="*/ 0 w 56"/>
              <a:gd name="T10" fmla="*/ 0 h 182"/>
              <a:gd name="T11" fmla="*/ 56 w 56"/>
              <a:gd name="T12" fmla="*/ 182 h 182"/>
            </a:gdLst>
            <a:ahLst/>
            <a:cxnLst>
              <a:cxn ang="T6">
                <a:pos x="T0" y="T1"/>
              </a:cxn>
              <a:cxn ang="T7">
                <a:pos x="T2" y="T3"/>
              </a:cxn>
              <a:cxn ang="T8">
                <a:pos x="T4" y="T5"/>
              </a:cxn>
            </a:cxnLst>
            <a:rect l="T9" t="T10" r="T11" b="T12"/>
            <a:pathLst>
              <a:path w="56" h="182">
                <a:moveTo>
                  <a:pt x="0" y="182"/>
                </a:moveTo>
                <a:lnTo>
                  <a:pt x="0" y="91"/>
                </a:lnTo>
                <a:lnTo>
                  <a:pt x="56" y="0"/>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39" name="Freeform 640"/>
          <p:cNvSpPr>
            <a:spLocks/>
          </p:cNvSpPr>
          <p:nvPr/>
        </p:nvSpPr>
        <p:spPr bwMode="auto">
          <a:xfrm>
            <a:off x="8669535" y="5474841"/>
            <a:ext cx="88900" cy="298450"/>
          </a:xfrm>
          <a:custGeom>
            <a:avLst/>
            <a:gdLst>
              <a:gd name="T0" fmla="*/ 56 w 56"/>
              <a:gd name="T1" fmla="*/ 0 h 188"/>
              <a:gd name="T2" fmla="*/ 0 w 56"/>
              <a:gd name="T3" fmla="*/ 91 h 188"/>
              <a:gd name="T4" fmla="*/ 0 w 56"/>
              <a:gd name="T5" fmla="*/ 188 h 188"/>
              <a:gd name="T6" fmla="*/ 0 60000 65536"/>
              <a:gd name="T7" fmla="*/ 0 60000 65536"/>
              <a:gd name="T8" fmla="*/ 0 60000 65536"/>
              <a:gd name="T9" fmla="*/ 0 w 56"/>
              <a:gd name="T10" fmla="*/ 0 h 188"/>
              <a:gd name="T11" fmla="*/ 56 w 56"/>
              <a:gd name="T12" fmla="*/ 188 h 188"/>
            </a:gdLst>
            <a:ahLst/>
            <a:cxnLst>
              <a:cxn ang="T6">
                <a:pos x="T0" y="T1"/>
              </a:cxn>
              <a:cxn ang="T7">
                <a:pos x="T2" y="T3"/>
              </a:cxn>
              <a:cxn ang="T8">
                <a:pos x="T4" y="T5"/>
              </a:cxn>
            </a:cxnLst>
            <a:rect l="T9" t="T10" r="T11" b="T12"/>
            <a:pathLst>
              <a:path w="56" h="188">
                <a:moveTo>
                  <a:pt x="56" y="0"/>
                </a:moveTo>
                <a:lnTo>
                  <a:pt x="0" y="91"/>
                </a:lnTo>
                <a:lnTo>
                  <a:pt x="0" y="188"/>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0" name="Freeform 641"/>
          <p:cNvSpPr>
            <a:spLocks/>
          </p:cNvSpPr>
          <p:nvPr/>
        </p:nvSpPr>
        <p:spPr bwMode="auto">
          <a:xfrm>
            <a:off x="8426648" y="5446267"/>
            <a:ext cx="50800" cy="23813"/>
          </a:xfrm>
          <a:custGeom>
            <a:avLst/>
            <a:gdLst>
              <a:gd name="T0" fmla="*/ 32 w 32"/>
              <a:gd name="T1" fmla="*/ 15 h 15"/>
              <a:gd name="T2" fmla="*/ 16 w 32"/>
              <a:gd name="T3" fmla="*/ 0 h 15"/>
              <a:gd name="T4" fmla="*/ 0 w 32"/>
              <a:gd name="T5" fmla="*/ 15 h 15"/>
              <a:gd name="T6" fmla="*/ 0 60000 65536"/>
              <a:gd name="T7" fmla="*/ 0 60000 65536"/>
              <a:gd name="T8" fmla="*/ 0 60000 65536"/>
              <a:gd name="T9" fmla="*/ 0 w 32"/>
              <a:gd name="T10" fmla="*/ 0 h 15"/>
              <a:gd name="T11" fmla="*/ 32 w 32"/>
              <a:gd name="T12" fmla="*/ 15 h 15"/>
            </a:gdLst>
            <a:ahLst/>
            <a:cxnLst>
              <a:cxn ang="T6">
                <a:pos x="T0" y="T1"/>
              </a:cxn>
              <a:cxn ang="T7">
                <a:pos x="T2" y="T3"/>
              </a:cxn>
              <a:cxn ang="T8">
                <a:pos x="T4" y="T5"/>
              </a:cxn>
            </a:cxnLst>
            <a:rect l="T9" t="T10" r="T11" b="T12"/>
            <a:pathLst>
              <a:path w="32" h="15">
                <a:moveTo>
                  <a:pt x="32" y="15"/>
                </a:moveTo>
                <a:cubicBezTo>
                  <a:pt x="32" y="7"/>
                  <a:pt x="24" y="0"/>
                  <a:pt x="16" y="0"/>
                </a:cubicBezTo>
                <a:cubicBezTo>
                  <a:pt x="7" y="0"/>
                  <a:pt x="0" y="7"/>
                  <a:pt x="0" y="15"/>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1" name="Freeform 642"/>
          <p:cNvSpPr>
            <a:spLocks/>
          </p:cNvSpPr>
          <p:nvPr/>
        </p:nvSpPr>
        <p:spPr bwMode="auto">
          <a:xfrm>
            <a:off x="8526660" y="5446267"/>
            <a:ext cx="50800" cy="55563"/>
          </a:xfrm>
          <a:custGeom>
            <a:avLst/>
            <a:gdLst>
              <a:gd name="T0" fmla="*/ 65 w 65"/>
              <a:gd name="T1" fmla="*/ 73 h 73"/>
              <a:gd name="T2" fmla="*/ 65 w 65"/>
              <a:gd name="T3" fmla="*/ 32 h 73"/>
              <a:gd name="T4" fmla="*/ 33 w 65"/>
              <a:gd name="T5" fmla="*/ 0 h 73"/>
              <a:gd name="T6" fmla="*/ 0 w 65"/>
              <a:gd name="T7" fmla="*/ 32 h 73"/>
              <a:gd name="T8" fmla="*/ 0 60000 65536"/>
              <a:gd name="T9" fmla="*/ 0 60000 65536"/>
              <a:gd name="T10" fmla="*/ 0 60000 65536"/>
              <a:gd name="T11" fmla="*/ 0 60000 65536"/>
              <a:gd name="T12" fmla="*/ 0 w 65"/>
              <a:gd name="T13" fmla="*/ 0 h 73"/>
              <a:gd name="T14" fmla="*/ 65 w 65"/>
              <a:gd name="T15" fmla="*/ 73 h 73"/>
            </a:gdLst>
            <a:ahLst/>
            <a:cxnLst>
              <a:cxn ang="T8">
                <a:pos x="T0" y="T1"/>
              </a:cxn>
              <a:cxn ang="T9">
                <a:pos x="T2" y="T3"/>
              </a:cxn>
              <a:cxn ang="T10">
                <a:pos x="T4" y="T5"/>
              </a:cxn>
              <a:cxn ang="T11">
                <a:pos x="T6" y="T7"/>
              </a:cxn>
            </a:cxnLst>
            <a:rect l="T12" t="T13" r="T14" b="T15"/>
            <a:pathLst>
              <a:path w="65" h="73">
                <a:moveTo>
                  <a:pt x="65" y="73"/>
                </a:moveTo>
                <a:lnTo>
                  <a:pt x="65" y="32"/>
                </a:lnTo>
                <a:cubicBezTo>
                  <a:pt x="65" y="15"/>
                  <a:pt x="51" y="0"/>
                  <a:pt x="33" y="0"/>
                </a:cubicBezTo>
                <a:cubicBezTo>
                  <a:pt x="15" y="0"/>
                  <a:pt x="0" y="15"/>
                  <a:pt x="0" y="32"/>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2" name="Freeform 643"/>
          <p:cNvSpPr>
            <a:spLocks/>
          </p:cNvSpPr>
          <p:nvPr/>
        </p:nvSpPr>
        <p:spPr bwMode="auto">
          <a:xfrm>
            <a:off x="8477448" y="5446267"/>
            <a:ext cx="49212" cy="23813"/>
          </a:xfrm>
          <a:custGeom>
            <a:avLst/>
            <a:gdLst>
              <a:gd name="T0" fmla="*/ 31 w 31"/>
              <a:gd name="T1" fmla="*/ 15 h 15"/>
              <a:gd name="T2" fmla="*/ 15 w 31"/>
              <a:gd name="T3" fmla="*/ 0 h 15"/>
              <a:gd name="T4" fmla="*/ 0 w 31"/>
              <a:gd name="T5" fmla="*/ 15 h 15"/>
              <a:gd name="T6" fmla="*/ 0 60000 65536"/>
              <a:gd name="T7" fmla="*/ 0 60000 65536"/>
              <a:gd name="T8" fmla="*/ 0 60000 65536"/>
              <a:gd name="T9" fmla="*/ 0 w 31"/>
              <a:gd name="T10" fmla="*/ 0 h 15"/>
              <a:gd name="T11" fmla="*/ 31 w 31"/>
              <a:gd name="T12" fmla="*/ 15 h 15"/>
            </a:gdLst>
            <a:ahLst/>
            <a:cxnLst>
              <a:cxn ang="T6">
                <a:pos x="T0" y="T1"/>
              </a:cxn>
              <a:cxn ang="T7">
                <a:pos x="T2" y="T3"/>
              </a:cxn>
              <a:cxn ang="T8">
                <a:pos x="T4" y="T5"/>
              </a:cxn>
            </a:cxnLst>
            <a:rect l="T9" t="T10" r="T11" b="T12"/>
            <a:pathLst>
              <a:path w="31" h="15">
                <a:moveTo>
                  <a:pt x="31" y="15"/>
                </a:moveTo>
                <a:cubicBezTo>
                  <a:pt x="31" y="7"/>
                  <a:pt x="24" y="0"/>
                  <a:pt x="15" y="0"/>
                </a:cubicBezTo>
                <a:cubicBezTo>
                  <a:pt x="7" y="0"/>
                  <a:pt x="0" y="7"/>
                  <a:pt x="0" y="15"/>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3" name="Freeform 644"/>
          <p:cNvSpPr>
            <a:spLocks/>
          </p:cNvSpPr>
          <p:nvPr/>
        </p:nvSpPr>
        <p:spPr bwMode="auto">
          <a:xfrm>
            <a:off x="8375848" y="5446267"/>
            <a:ext cx="50800" cy="55563"/>
          </a:xfrm>
          <a:custGeom>
            <a:avLst/>
            <a:gdLst>
              <a:gd name="T0" fmla="*/ 65 w 65"/>
              <a:gd name="T1" fmla="*/ 32 h 73"/>
              <a:gd name="T2" fmla="*/ 33 w 65"/>
              <a:gd name="T3" fmla="*/ 0 h 73"/>
              <a:gd name="T4" fmla="*/ 0 w 65"/>
              <a:gd name="T5" fmla="*/ 32 h 73"/>
              <a:gd name="T6" fmla="*/ 0 w 65"/>
              <a:gd name="T7" fmla="*/ 73 h 73"/>
              <a:gd name="T8" fmla="*/ 0 60000 65536"/>
              <a:gd name="T9" fmla="*/ 0 60000 65536"/>
              <a:gd name="T10" fmla="*/ 0 60000 65536"/>
              <a:gd name="T11" fmla="*/ 0 60000 65536"/>
              <a:gd name="T12" fmla="*/ 0 w 65"/>
              <a:gd name="T13" fmla="*/ 0 h 73"/>
              <a:gd name="T14" fmla="*/ 65 w 65"/>
              <a:gd name="T15" fmla="*/ 73 h 73"/>
            </a:gdLst>
            <a:ahLst/>
            <a:cxnLst>
              <a:cxn ang="T8">
                <a:pos x="T0" y="T1"/>
              </a:cxn>
              <a:cxn ang="T9">
                <a:pos x="T2" y="T3"/>
              </a:cxn>
              <a:cxn ang="T10">
                <a:pos x="T4" y="T5"/>
              </a:cxn>
              <a:cxn ang="T11">
                <a:pos x="T6" y="T7"/>
              </a:cxn>
            </a:cxnLst>
            <a:rect l="T12" t="T13" r="T14" b="T15"/>
            <a:pathLst>
              <a:path w="65" h="73">
                <a:moveTo>
                  <a:pt x="65" y="32"/>
                </a:moveTo>
                <a:cubicBezTo>
                  <a:pt x="65" y="15"/>
                  <a:pt x="51" y="0"/>
                  <a:pt x="33" y="0"/>
                </a:cubicBezTo>
                <a:cubicBezTo>
                  <a:pt x="15" y="0"/>
                  <a:pt x="0" y="15"/>
                  <a:pt x="0" y="32"/>
                </a:cubicBezTo>
                <a:lnTo>
                  <a:pt x="0" y="73"/>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4" name="Freeform 645"/>
          <p:cNvSpPr>
            <a:spLocks/>
          </p:cNvSpPr>
          <p:nvPr/>
        </p:nvSpPr>
        <p:spPr bwMode="auto">
          <a:xfrm>
            <a:off x="8898135" y="5001767"/>
            <a:ext cx="25400" cy="49213"/>
          </a:xfrm>
          <a:custGeom>
            <a:avLst/>
            <a:gdLst>
              <a:gd name="T0" fmla="*/ 0 w 16"/>
              <a:gd name="T1" fmla="*/ 31 h 31"/>
              <a:gd name="T2" fmla="*/ 16 w 16"/>
              <a:gd name="T3" fmla="*/ 15 h 31"/>
              <a:gd name="T4" fmla="*/ 0 w 16"/>
              <a:gd name="T5" fmla="*/ 0 h 31"/>
              <a:gd name="T6" fmla="*/ 0 60000 65536"/>
              <a:gd name="T7" fmla="*/ 0 60000 65536"/>
              <a:gd name="T8" fmla="*/ 0 60000 65536"/>
              <a:gd name="T9" fmla="*/ 0 w 16"/>
              <a:gd name="T10" fmla="*/ 0 h 31"/>
              <a:gd name="T11" fmla="*/ 16 w 16"/>
              <a:gd name="T12" fmla="*/ 31 h 31"/>
            </a:gdLst>
            <a:ahLst/>
            <a:cxnLst>
              <a:cxn ang="T6">
                <a:pos x="T0" y="T1"/>
              </a:cxn>
              <a:cxn ang="T7">
                <a:pos x="T2" y="T3"/>
              </a:cxn>
              <a:cxn ang="T8">
                <a:pos x="T4" y="T5"/>
              </a:cxn>
            </a:cxnLst>
            <a:rect l="T9" t="T10" r="T11" b="T12"/>
            <a:pathLst>
              <a:path w="16" h="31">
                <a:moveTo>
                  <a:pt x="0" y="31"/>
                </a:moveTo>
                <a:cubicBezTo>
                  <a:pt x="9" y="31"/>
                  <a:pt x="16" y="24"/>
                  <a:pt x="16" y="15"/>
                </a:cubicBezTo>
                <a:cubicBezTo>
                  <a:pt x="16" y="6"/>
                  <a:pt x="9" y="0"/>
                  <a:pt x="0" y="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5" name="Freeform 646"/>
          <p:cNvSpPr>
            <a:spLocks/>
          </p:cNvSpPr>
          <p:nvPr/>
        </p:nvSpPr>
        <p:spPr bwMode="auto">
          <a:xfrm>
            <a:off x="8831461" y="5100191"/>
            <a:ext cx="92075" cy="50800"/>
          </a:xfrm>
          <a:custGeom>
            <a:avLst/>
            <a:gdLst>
              <a:gd name="T0" fmla="*/ 0 w 119"/>
              <a:gd name="T1" fmla="*/ 64 h 64"/>
              <a:gd name="T2" fmla="*/ 86 w 119"/>
              <a:gd name="T3" fmla="*/ 64 h 64"/>
              <a:gd name="T4" fmla="*/ 119 w 119"/>
              <a:gd name="T5" fmla="*/ 32 h 64"/>
              <a:gd name="T6" fmla="*/ 86 w 119"/>
              <a:gd name="T7" fmla="*/ 0 h 64"/>
              <a:gd name="T8" fmla="*/ 0 60000 65536"/>
              <a:gd name="T9" fmla="*/ 0 60000 65536"/>
              <a:gd name="T10" fmla="*/ 0 60000 65536"/>
              <a:gd name="T11" fmla="*/ 0 60000 65536"/>
              <a:gd name="T12" fmla="*/ 0 w 119"/>
              <a:gd name="T13" fmla="*/ 0 h 64"/>
              <a:gd name="T14" fmla="*/ 119 w 119"/>
              <a:gd name="T15" fmla="*/ 64 h 64"/>
            </a:gdLst>
            <a:ahLst/>
            <a:cxnLst>
              <a:cxn ang="T8">
                <a:pos x="T0" y="T1"/>
              </a:cxn>
              <a:cxn ang="T9">
                <a:pos x="T2" y="T3"/>
              </a:cxn>
              <a:cxn ang="T10">
                <a:pos x="T4" y="T5"/>
              </a:cxn>
              <a:cxn ang="T11">
                <a:pos x="T6" y="T7"/>
              </a:cxn>
            </a:cxnLst>
            <a:rect l="T12" t="T13" r="T14" b="T15"/>
            <a:pathLst>
              <a:path w="119" h="64">
                <a:moveTo>
                  <a:pt x="0" y="64"/>
                </a:moveTo>
                <a:lnTo>
                  <a:pt x="86" y="64"/>
                </a:lnTo>
                <a:cubicBezTo>
                  <a:pt x="104" y="64"/>
                  <a:pt x="119" y="50"/>
                  <a:pt x="119" y="32"/>
                </a:cubicBezTo>
                <a:cubicBezTo>
                  <a:pt x="119" y="14"/>
                  <a:pt x="104" y="0"/>
                  <a:pt x="86" y="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6" name="Freeform 647"/>
          <p:cNvSpPr>
            <a:spLocks/>
          </p:cNvSpPr>
          <p:nvPr/>
        </p:nvSpPr>
        <p:spPr bwMode="auto">
          <a:xfrm>
            <a:off x="8898135" y="5050979"/>
            <a:ext cx="25400" cy="49212"/>
          </a:xfrm>
          <a:custGeom>
            <a:avLst/>
            <a:gdLst>
              <a:gd name="T0" fmla="*/ 0 w 16"/>
              <a:gd name="T1" fmla="*/ 31 h 31"/>
              <a:gd name="T2" fmla="*/ 16 w 16"/>
              <a:gd name="T3" fmla="*/ 15 h 31"/>
              <a:gd name="T4" fmla="*/ 0 w 16"/>
              <a:gd name="T5" fmla="*/ 0 h 31"/>
              <a:gd name="T6" fmla="*/ 0 60000 65536"/>
              <a:gd name="T7" fmla="*/ 0 60000 65536"/>
              <a:gd name="T8" fmla="*/ 0 60000 65536"/>
              <a:gd name="T9" fmla="*/ 0 w 16"/>
              <a:gd name="T10" fmla="*/ 0 h 31"/>
              <a:gd name="T11" fmla="*/ 16 w 16"/>
              <a:gd name="T12" fmla="*/ 31 h 31"/>
            </a:gdLst>
            <a:ahLst/>
            <a:cxnLst>
              <a:cxn ang="T6">
                <a:pos x="T0" y="T1"/>
              </a:cxn>
              <a:cxn ang="T7">
                <a:pos x="T2" y="T3"/>
              </a:cxn>
              <a:cxn ang="T8">
                <a:pos x="T4" y="T5"/>
              </a:cxn>
            </a:cxnLst>
            <a:rect l="T9" t="T10" r="T11" b="T12"/>
            <a:pathLst>
              <a:path w="16" h="31">
                <a:moveTo>
                  <a:pt x="0" y="31"/>
                </a:moveTo>
                <a:cubicBezTo>
                  <a:pt x="9" y="31"/>
                  <a:pt x="16" y="24"/>
                  <a:pt x="16" y="15"/>
                </a:cubicBezTo>
                <a:cubicBezTo>
                  <a:pt x="16" y="7"/>
                  <a:pt x="9" y="0"/>
                  <a:pt x="0" y="0"/>
                </a:cubicBez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7" name="Freeform 648"/>
          <p:cNvSpPr>
            <a:spLocks/>
          </p:cNvSpPr>
          <p:nvPr/>
        </p:nvSpPr>
        <p:spPr bwMode="auto">
          <a:xfrm>
            <a:off x="8831461" y="4950966"/>
            <a:ext cx="92075" cy="50800"/>
          </a:xfrm>
          <a:custGeom>
            <a:avLst/>
            <a:gdLst>
              <a:gd name="T0" fmla="*/ 86 w 119"/>
              <a:gd name="T1" fmla="*/ 65 h 65"/>
              <a:gd name="T2" fmla="*/ 119 w 119"/>
              <a:gd name="T3" fmla="*/ 32 h 65"/>
              <a:gd name="T4" fmla="*/ 86 w 119"/>
              <a:gd name="T5" fmla="*/ 0 h 65"/>
              <a:gd name="T6" fmla="*/ 0 w 119"/>
              <a:gd name="T7" fmla="*/ 0 h 65"/>
              <a:gd name="T8" fmla="*/ 0 60000 65536"/>
              <a:gd name="T9" fmla="*/ 0 60000 65536"/>
              <a:gd name="T10" fmla="*/ 0 60000 65536"/>
              <a:gd name="T11" fmla="*/ 0 60000 65536"/>
              <a:gd name="T12" fmla="*/ 0 w 119"/>
              <a:gd name="T13" fmla="*/ 0 h 65"/>
              <a:gd name="T14" fmla="*/ 119 w 119"/>
              <a:gd name="T15" fmla="*/ 65 h 65"/>
            </a:gdLst>
            <a:ahLst/>
            <a:cxnLst>
              <a:cxn ang="T8">
                <a:pos x="T0" y="T1"/>
              </a:cxn>
              <a:cxn ang="T9">
                <a:pos x="T2" y="T3"/>
              </a:cxn>
              <a:cxn ang="T10">
                <a:pos x="T4" y="T5"/>
              </a:cxn>
              <a:cxn ang="T11">
                <a:pos x="T6" y="T7"/>
              </a:cxn>
            </a:cxnLst>
            <a:rect l="T12" t="T13" r="T14" b="T15"/>
            <a:pathLst>
              <a:path w="119" h="65">
                <a:moveTo>
                  <a:pt x="86" y="65"/>
                </a:moveTo>
                <a:cubicBezTo>
                  <a:pt x="104" y="65"/>
                  <a:pt x="119" y="50"/>
                  <a:pt x="119" y="32"/>
                </a:cubicBezTo>
                <a:cubicBezTo>
                  <a:pt x="119" y="14"/>
                  <a:pt x="104" y="0"/>
                  <a:pt x="86" y="0"/>
                </a:cubicBezTo>
                <a:lnTo>
                  <a:pt x="0" y="0"/>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8" name="Line 650"/>
          <p:cNvSpPr>
            <a:spLocks noChangeShapeType="1"/>
          </p:cNvSpPr>
          <p:nvPr/>
        </p:nvSpPr>
        <p:spPr bwMode="auto">
          <a:xfrm flipH="1">
            <a:off x="8396485" y="3295204"/>
            <a:ext cx="4064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49" name="Line 651"/>
          <p:cNvSpPr>
            <a:spLocks noChangeShapeType="1"/>
          </p:cNvSpPr>
          <p:nvPr/>
        </p:nvSpPr>
        <p:spPr bwMode="auto">
          <a:xfrm flipH="1">
            <a:off x="8396485" y="3436491"/>
            <a:ext cx="37465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0" name="Line 652"/>
          <p:cNvSpPr>
            <a:spLocks noChangeShapeType="1"/>
          </p:cNvSpPr>
          <p:nvPr/>
        </p:nvSpPr>
        <p:spPr bwMode="auto">
          <a:xfrm flipH="1">
            <a:off x="8396485" y="3576191"/>
            <a:ext cx="4064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1" name="Line 656"/>
          <p:cNvSpPr>
            <a:spLocks noChangeShapeType="1"/>
          </p:cNvSpPr>
          <p:nvPr/>
        </p:nvSpPr>
        <p:spPr bwMode="auto">
          <a:xfrm flipH="1">
            <a:off x="7540823" y="3366641"/>
            <a:ext cx="188912"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2" name="Line 657"/>
          <p:cNvSpPr>
            <a:spLocks noChangeShapeType="1"/>
          </p:cNvSpPr>
          <p:nvPr/>
        </p:nvSpPr>
        <p:spPr bwMode="auto">
          <a:xfrm flipH="1">
            <a:off x="7540823" y="3506341"/>
            <a:ext cx="188912"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3" name="Line 658"/>
          <p:cNvSpPr>
            <a:spLocks noChangeShapeType="1"/>
          </p:cNvSpPr>
          <p:nvPr/>
        </p:nvSpPr>
        <p:spPr bwMode="auto">
          <a:xfrm flipH="1">
            <a:off x="6696273" y="3087241"/>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4" name="Line 659"/>
          <p:cNvSpPr>
            <a:spLocks noChangeShapeType="1"/>
          </p:cNvSpPr>
          <p:nvPr/>
        </p:nvSpPr>
        <p:spPr bwMode="auto">
          <a:xfrm flipH="1">
            <a:off x="6696273" y="3193604"/>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5" name="Line 660"/>
          <p:cNvSpPr>
            <a:spLocks noChangeShapeType="1"/>
          </p:cNvSpPr>
          <p:nvPr/>
        </p:nvSpPr>
        <p:spPr bwMode="auto">
          <a:xfrm flipH="1">
            <a:off x="6696273" y="3384104"/>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6" name="Line 661"/>
          <p:cNvSpPr>
            <a:spLocks noChangeShapeType="1"/>
          </p:cNvSpPr>
          <p:nvPr/>
        </p:nvSpPr>
        <p:spPr bwMode="auto">
          <a:xfrm flipH="1">
            <a:off x="6696273" y="3488879"/>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7" name="Line 662"/>
          <p:cNvSpPr>
            <a:spLocks noChangeShapeType="1"/>
          </p:cNvSpPr>
          <p:nvPr/>
        </p:nvSpPr>
        <p:spPr bwMode="auto">
          <a:xfrm flipH="1">
            <a:off x="6696273" y="3674616"/>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8" name="Line 663"/>
          <p:cNvSpPr>
            <a:spLocks noChangeShapeType="1"/>
          </p:cNvSpPr>
          <p:nvPr/>
        </p:nvSpPr>
        <p:spPr bwMode="auto">
          <a:xfrm flipH="1">
            <a:off x="6696273" y="3780979"/>
            <a:ext cx="1778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59" name="Line 674"/>
          <p:cNvSpPr>
            <a:spLocks noChangeShapeType="1"/>
          </p:cNvSpPr>
          <p:nvPr/>
        </p:nvSpPr>
        <p:spPr bwMode="auto">
          <a:xfrm flipH="1">
            <a:off x="6726435" y="4208016"/>
            <a:ext cx="57150"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0" name="Line 675"/>
          <p:cNvSpPr>
            <a:spLocks noChangeShapeType="1"/>
          </p:cNvSpPr>
          <p:nvPr/>
        </p:nvSpPr>
        <p:spPr bwMode="auto">
          <a:xfrm flipH="1">
            <a:off x="6696273" y="5270054"/>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1" name="Line 676"/>
          <p:cNvSpPr>
            <a:spLocks noChangeShapeType="1"/>
          </p:cNvSpPr>
          <p:nvPr/>
        </p:nvSpPr>
        <p:spPr bwMode="auto">
          <a:xfrm flipH="1">
            <a:off x="6696273" y="5365304"/>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2" name="Line 677"/>
          <p:cNvSpPr>
            <a:spLocks noChangeShapeType="1"/>
          </p:cNvSpPr>
          <p:nvPr/>
        </p:nvSpPr>
        <p:spPr bwMode="auto">
          <a:xfrm flipH="1">
            <a:off x="6696273" y="5524054"/>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3" name="Line 678"/>
          <p:cNvSpPr>
            <a:spLocks noChangeShapeType="1"/>
          </p:cNvSpPr>
          <p:nvPr/>
        </p:nvSpPr>
        <p:spPr bwMode="auto">
          <a:xfrm flipH="1">
            <a:off x="6696273" y="5620891"/>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4" name="Line 679"/>
          <p:cNvSpPr>
            <a:spLocks noChangeShapeType="1"/>
          </p:cNvSpPr>
          <p:nvPr/>
        </p:nvSpPr>
        <p:spPr bwMode="auto">
          <a:xfrm flipH="1">
            <a:off x="6696273" y="5770116"/>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5" name="Line 680"/>
          <p:cNvSpPr>
            <a:spLocks noChangeShapeType="1"/>
          </p:cNvSpPr>
          <p:nvPr/>
        </p:nvSpPr>
        <p:spPr bwMode="auto">
          <a:xfrm flipH="1">
            <a:off x="6696273" y="5866954"/>
            <a:ext cx="87312"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6" name="Line 681"/>
          <p:cNvSpPr>
            <a:spLocks noChangeShapeType="1"/>
          </p:cNvSpPr>
          <p:nvPr/>
        </p:nvSpPr>
        <p:spPr bwMode="auto">
          <a:xfrm flipH="1">
            <a:off x="6726435" y="4501704"/>
            <a:ext cx="57150"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7" name="Line 682"/>
          <p:cNvSpPr>
            <a:spLocks noChangeShapeType="1"/>
          </p:cNvSpPr>
          <p:nvPr/>
        </p:nvSpPr>
        <p:spPr bwMode="auto">
          <a:xfrm flipH="1">
            <a:off x="6724849" y="4793804"/>
            <a:ext cx="58737" cy="0"/>
          </a:xfrm>
          <a:prstGeom prst="line">
            <a:avLst/>
          </a:prstGeom>
          <a:noFill/>
          <a:ln w="7938">
            <a:solidFill>
              <a:srgbClr val="FFFFFF"/>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8" name="Freeform 683"/>
          <p:cNvSpPr>
            <a:spLocks/>
          </p:cNvSpPr>
          <p:nvPr/>
        </p:nvSpPr>
        <p:spPr bwMode="auto">
          <a:xfrm>
            <a:off x="6696274" y="4168330"/>
            <a:ext cx="52387" cy="77787"/>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69" name="Freeform 684"/>
          <p:cNvSpPr>
            <a:spLocks/>
          </p:cNvSpPr>
          <p:nvPr/>
        </p:nvSpPr>
        <p:spPr bwMode="auto">
          <a:xfrm>
            <a:off x="6696274" y="4462016"/>
            <a:ext cx="52387" cy="77788"/>
          </a:xfrm>
          <a:custGeom>
            <a:avLst/>
            <a:gdLst>
              <a:gd name="T0" fmla="*/ 33 w 33"/>
              <a:gd name="T1" fmla="*/ 49 h 49"/>
              <a:gd name="T2" fmla="*/ 0 w 33"/>
              <a:gd name="T3" fmla="*/ 25 h 49"/>
              <a:gd name="T4" fmla="*/ 33 w 33"/>
              <a:gd name="T5" fmla="*/ 0 h 49"/>
              <a:gd name="T6" fmla="*/ 33 w 33"/>
              <a:gd name="T7" fmla="*/ 49 h 49"/>
              <a:gd name="T8" fmla="*/ 0 60000 65536"/>
              <a:gd name="T9" fmla="*/ 0 60000 65536"/>
              <a:gd name="T10" fmla="*/ 0 60000 65536"/>
              <a:gd name="T11" fmla="*/ 0 60000 65536"/>
              <a:gd name="T12" fmla="*/ 0 w 33"/>
              <a:gd name="T13" fmla="*/ 0 h 49"/>
              <a:gd name="T14" fmla="*/ 33 w 33"/>
              <a:gd name="T15" fmla="*/ 49 h 49"/>
            </a:gdLst>
            <a:ahLst/>
            <a:cxnLst>
              <a:cxn ang="T8">
                <a:pos x="T0" y="T1"/>
              </a:cxn>
              <a:cxn ang="T9">
                <a:pos x="T2" y="T3"/>
              </a:cxn>
              <a:cxn ang="T10">
                <a:pos x="T4" y="T5"/>
              </a:cxn>
              <a:cxn ang="T11">
                <a:pos x="T6" y="T7"/>
              </a:cxn>
            </a:cxnLst>
            <a:rect l="T12" t="T13" r="T14" b="T15"/>
            <a:pathLst>
              <a:path w="33" h="49">
                <a:moveTo>
                  <a:pt x="33" y="49"/>
                </a:moveTo>
                <a:lnTo>
                  <a:pt x="0" y="25"/>
                </a:lnTo>
                <a:lnTo>
                  <a:pt x="33" y="0"/>
                </a:lnTo>
                <a:lnTo>
                  <a:pt x="33" y="49"/>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0" name="Freeform 685"/>
          <p:cNvSpPr>
            <a:spLocks/>
          </p:cNvSpPr>
          <p:nvPr/>
        </p:nvSpPr>
        <p:spPr bwMode="auto">
          <a:xfrm>
            <a:off x="6696274" y="4755704"/>
            <a:ext cx="52387" cy="76200"/>
          </a:xfrm>
          <a:custGeom>
            <a:avLst/>
            <a:gdLst>
              <a:gd name="T0" fmla="*/ 33 w 33"/>
              <a:gd name="T1" fmla="*/ 48 h 48"/>
              <a:gd name="T2" fmla="*/ 0 w 33"/>
              <a:gd name="T3" fmla="*/ 24 h 48"/>
              <a:gd name="T4" fmla="*/ 33 w 33"/>
              <a:gd name="T5" fmla="*/ 0 h 48"/>
              <a:gd name="T6" fmla="*/ 33 w 33"/>
              <a:gd name="T7" fmla="*/ 48 h 48"/>
              <a:gd name="T8" fmla="*/ 0 60000 65536"/>
              <a:gd name="T9" fmla="*/ 0 60000 65536"/>
              <a:gd name="T10" fmla="*/ 0 60000 65536"/>
              <a:gd name="T11" fmla="*/ 0 60000 65536"/>
              <a:gd name="T12" fmla="*/ 0 w 33"/>
              <a:gd name="T13" fmla="*/ 0 h 48"/>
              <a:gd name="T14" fmla="*/ 33 w 33"/>
              <a:gd name="T15" fmla="*/ 48 h 48"/>
            </a:gdLst>
            <a:ahLst/>
            <a:cxnLst>
              <a:cxn ang="T8">
                <a:pos x="T0" y="T1"/>
              </a:cxn>
              <a:cxn ang="T9">
                <a:pos x="T2" y="T3"/>
              </a:cxn>
              <a:cxn ang="T10">
                <a:pos x="T4" y="T5"/>
              </a:cxn>
              <a:cxn ang="T11">
                <a:pos x="T6" y="T7"/>
              </a:cxn>
            </a:cxnLst>
            <a:rect l="T12" t="T13" r="T14" b="T15"/>
            <a:pathLst>
              <a:path w="33" h="48">
                <a:moveTo>
                  <a:pt x="33" y="48"/>
                </a:moveTo>
                <a:lnTo>
                  <a:pt x="0" y="24"/>
                </a:lnTo>
                <a:lnTo>
                  <a:pt x="33" y="0"/>
                </a:lnTo>
                <a:lnTo>
                  <a:pt x="33" y="48"/>
                </a:lnTo>
                <a:close/>
              </a:path>
            </a:pathLst>
          </a:custGeom>
          <a:solidFill>
            <a:srgbClr val="FFFFFF"/>
          </a:solidFill>
          <a:ln w="9525">
            <a:noFill/>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1" name="Freeform 686"/>
          <p:cNvSpPr>
            <a:spLocks/>
          </p:cNvSpPr>
          <p:nvPr/>
        </p:nvSpPr>
        <p:spPr bwMode="auto">
          <a:xfrm>
            <a:off x="6783586" y="3295204"/>
            <a:ext cx="1719263" cy="912812"/>
          </a:xfrm>
          <a:custGeom>
            <a:avLst/>
            <a:gdLst>
              <a:gd name="T0" fmla="*/ 1083 w 1083"/>
              <a:gd name="T1" fmla="*/ 0 h 575"/>
              <a:gd name="T2" fmla="*/ 1083 w 1083"/>
              <a:gd name="T3" fmla="*/ 575 h 575"/>
              <a:gd name="T4" fmla="*/ 0 w 1083"/>
              <a:gd name="T5" fmla="*/ 575 h 575"/>
              <a:gd name="T6" fmla="*/ 0 60000 65536"/>
              <a:gd name="T7" fmla="*/ 0 60000 65536"/>
              <a:gd name="T8" fmla="*/ 0 60000 65536"/>
              <a:gd name="T9" fmla="*/ 0 w 1083"/>
              <a:gd name="T10" fmla="*/ 0 h 575"/>
              <a:gd name="T11" fmla="*/ 1083 w 1083"/>
              <a:gd name="T12" fmla="*/ 575 h 575"/>
            </a:gdLst>
            <a:ahLst/>
            <a:cxnLst>
              <a:cxn ang="T6">
                <a:pos x="T0" y="T1"/>
              </a:cxn>
              <a:cxn ang="T7">
                <a:pos x="T2" y="T3"/>
              </a:cxn>
              <a:cxn ang="T8">
                <a:pos x="T4" y="T5"/>
              </a:cxn>
            </a:cxnLst>
            <a:rect l="T9" t="T10" r="T11" b="T12"/>
            <a:pathLst>
              <a:path w="1083" h="575">
                <a:moveTo>
                  <a:pt x="1083" y="0"/>
                </a:moveTo>
                <a:lnTo>
                  <a:pt x="1083" y="575"/>
                </a:lnTo>
                <a:lnTo>
                  <a:pt x="0" y="575"/>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2" name="Freeform 693"/>
          <p:cNvSpPr>
            <a:spLocks/>
          </p:cNvSpPr>
          <p:nvPr/>
        </p:nvSpPr>
        <p:spPr bwMode="auto">
          <a:xfrm>
            <a:off x="6783585" y="3436492"/>
            <a:ext cx="1828800" cy="1065213"/>
          </a:xfrm>
          <a:custGeom>
            <a:avLst/>
            <a:gdLst>
              <a:gd name="T0" fmla="*/ 1152 w 1152"/>
              <a:gd name="T1" fmla="*/ 0 h 671"/>
              <a:gd name="T2" fmla="*/ 1152 w 1152"/>
              <a:gd name="T3" fmla="*/ 671 h 671"/>
              <a:gd name="T4" fmla="*/ 0 w 1152"/>
              <a:gd name="T5" fmla="*/ 671 h 671"/>
              <a:gd name="T6" fmla="*/ 0 60000 65536"/>
              <a:gd name="T7" fmla="*/ 0 60000 65536"/>
              <a:gd name="T8" fmla="*/ 0 60000 65536"/>
              <a:gd name="T9" fmla="*/ 0 w 1152"/>
              <a:gd name="T10" fmla="*/ 0 h 671"/>
              <a:gd name="T11" fmla="*/ 1152 w 1152"/>
              <a:gd name="T12" fmla="*/ 671 h 671"/>
            </a:gdLst>
            <a:ahLst/>
            <a:cxnLst>
              <a:cxn ang="T6">
                <a:pos x="T0" y="T1"/>
              </a:cxn>
              <a:cxn ang="T7">
                <a:pos x="T2" y="T3"/>
              </a:cxn>
              <a:cxn ang="T8">
                <a:pos x="T4" y="T5"/>
              </a:cxn>
            </a:cxnLst>
            <a:rect l="T9" t="T10" r="T11" b="T12"/>
            <a:pathLst>
              <a:path w="1152" h="671">
                <a:moveTo>
                  <a:pt x="1152" y="0"/>
                </a:moveTo>
                <a:lnTo>
                  <a:pt x="1152" y="671"/>
                </a:lnTo>
                <a:lnTo>
                  <a:pt x="0" y="671"/>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3" name="Freeform 694"/>
          <p:cNvSpPr>
            <a:spLocks/>
          </p:cNvSpPr>
          <p:nvPr/>
        </p:nvSpPr>
        <p:spPr bwMode="auto">
          <a:xfrm>
            <a:off x="6783586" y="3576192"/>
            <a:ext cx="1928813" cy="1217613"/>
          </a:xfrm>
          <a:custGeom>
            <a:avLst/>
            <a:gdLst>
              <a:gd name="T0" fmla="*/ 1215 w 1215"/>
              <a:gd name="T1" fmla="*/ 0 h 767"/>
              <a:gd name="T2" fmla="*/ 1215 w 1215"/>
              <a:gd name="T3" fmla="*/ 767 h 767"/>
              <a:gd name="T4" fmla="*/ 0 w 1215"/>
              <a:gd name="T5" fmla="*/ 767 h 767"/>
              <a:gd name="T6" fmla="*/ 0 60000 65536"/>
              <a:gd name="T7" fmla="*/ 0 60000 65536"/>
              <a:gd name="T8" fmla="*/ 0 60000 65536"/>
              <a:gd name="T9" fmla="*/ 0 w 1215"/>
              <a:gd name="T10" fmla="*/ 0 h 767"/>
              <a:gd name="T11" fmla="*/ 1215 w 1215"/>
              <a:gd name="T12" fmla="*/ 767 h 767"/>
            </a:gdLst>
            <a:ahLst/>
            <a:cxnLst>
              <a:cxn ang="T6">
                <a:pos x="T0" y="T1"/>
              </a:cxn>
              <a:cxn ang="T7">
                <a:pos x="T2" y="T3"/>
              </a:cxn>
              <a:cxn ang="T8">
                <a:pos x="T4" y="T5"/>
              </a:cxn>
            </a:cxnLst>
            <a:rect l="T9" t="T10" r="T11" b="T12"/>
            <a:pathLst>
              <a:path w="1215" h="767">
                <a:moveTo>
                  <a:pt x="1215" y="0"/>
                </a:moveTo>
                <a:lnTo>
                  <a:pt x="1215" y="767"/>
                </a:lnTo>
                <a:lnTo>
                  <a:pt x="0" y="767"/>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4" name="Line 695"/>
          <p:cNvSpPr>
            <a:spLocks noChangeShapeType="1"/>
          </p:cNvSpPr>
          <p:nvPr/>
        </p:nvSpPr>
        <p:spPr bwMode="auto">
          <a:xfrm>
            <a:off x="9094985" y="3763516"/>
            <a:ext cx="0" cy="1176338"/>
          </a:xfrm>
          <a:prstGeom prst="line">
            <a:avLst/>
          </a:prstGeom>
          <a:noFill/>
          <a:ln w="17463">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5" name="Freeform 696"/>
          <p:cNvSpPr>
            <a:spLocks/>
          </p:cNvSpPr>
          <p:nvPr/>
        </p:nvSpPr>
        <p:spPr bwMode="auto">
          <a:xfrm>
            <a:off x="6783585" y="5501830"/>
            <a:ext cx="1593850" cy="22225"/>
          </a:xfrm>
          <a:custGeom>
            <a:avLst/>
            <a:gdLst>
              <a:gd name="T0" fmla="*/ 1004 w 1004"/>
              <a:gd name="T1" fmla="*/ 0 h 14"/>
              <a:gd name="T2" fmla="*/ 1004 w 1004"/>
              <a:gd name="T3" fmla="*/ 14 h 14"/>
              <a:gd name="T4" fmla="*/ 0 w 1004"/>
              <a:gd name="T5" fmla="*/ 14 h 14"/>
              <a:gd name="T6" fmla="*/ 0 60000 65536"/>
              <a:gd name="T7" fmla="*/ 0 60000 65536"/>
              <a:gd name="T8" fmla="*/ 0 60000 65536"/>
              <a:gd name="T9" fmla="*/ 0 w 1004"/>
              <a:gd name="T10" fmla="*/ 0 h 14"/>
              <a:gd name="T11" fmla="*/ 1004 w 1004"/>
              <a:gd name="T12" fmla="*/ 14 h 14"/>
            </a:gdLst>
            <a:ahLst/>
            <a:cxnLst>
              <a:cxn ang="T6">
                <a:pos x="T0" y="T1"/>
              </a:cxn>
              <a:cxn ang="T7">
                <a:pos x="T2" y="T3"/>
              </a:cxn>
              <a:cxn ang="T8">
                <a:pos x="T4" y="T5"/>
              </a:cxn>
            </a:cxnLst>
            <a:rect l="T9" t="T10" r="T11" b="T12"/>
            <a:pathLst>
              <a:path w="1004" h="14">
                <a:moveTo>
                  <a:pt x="1004" y="0"/>
                </a:moveTo>
                <a:lnTo>
                  <a:pt x="1004" y="14"/>
                </a:lnTo>
                <a:lnTo>
                  <a:pt x="0" y="14"/>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6" name="Freeform 697"/>
          <p:cNvSpPr>
            <a:spLocks/>
          </p:cNvSpPr>
          <p:nvPr/>
        </p:nvSpPr>
        <p:spPr bwMode="auto">
          <a:xfrm>
            <a:off x="6783585" y="5150992"/>
            <a:ext cx="2051050" cy="214313"/>
          </a:xfrm>
          <a:custGeom>
            <a:avLst/>
            <a:gdLst>
              <a:gd name="T0" fmla="*/ 1292 w 1292"/>
              <a:gd name="T1" fmla="*/ 0 h 135"/>
              <a:gd name="T2" fmla="*/ 916 w 1292"/>
              <a:gd name="T3" fmla="*/ 0 h 135"/>
              <a:gd name="T4" fmla="*/ 916 w 1292"/>
              <a:gd name="T5" fmla="*/ 135 h 135"/>
              <a:gd name="T6" fmla="*/ 0 w 1292"/>
              <a:gd name="T7" fmla="*/ 135 h 135"/>
              <a:gd name="T8" fmla="*/ 0 60000 65536"/>
              <a:gd name="T9" fmla="*/ 0 60000 65536"/>
              <a:gd name="T10" fmla="*/ 0 60000 65536"/>
              <a:gd name="T11" fmla="*/ 0 60000 65536"/>
              <a:gd name="T12" fmla="*/ 0 w 1292"/>
              <a:gd name="T13" fmla="*/ 0 h 135"/>
              <a:gd name="T14" fmla="*/ 1292 w 1292"/>
              <a:gd name="T15" fmla="*/ 135 h 135"/>
            </a:gdLst>
            <a:ahLst/>
            <a:cxnLst>
              <a:cxn ang="T8">
                <a:pos x="T0" y="T1"/>
              </a:cxn>
              <a:cxn ang="T9">
                <a:pos x="T2" y="T3"/>
              </a:cxn>
              <a:cxn ang="T10">
                <a:pos x="T4" y="T5"/>
              </a:cxn>
              <a:cxn ang="T11">
                <a:pos x="T6" y="T7"/>
              </a:cxn>
            </a:cxnLst>
            <a:rect l="T12" t="T13" r="T14" b="T15"/>
            <a:pathLst>
              <a:path w="1292" h="135">
                <a:moveTo>
                  <a:pt x="1292" y="0"/>
                </a:moveTo>
                <a:lnTo>
                  <a:pt x="916" y="0"/>
                </a:lnTo>
                <a:lnTo>
                  <a:pt x="916" y="135"/>
                </a:lnTo>
                <a:lnTo>
                  <a:pt x="0" y="135"/>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7" name="Freeform 698"/>
          <p:cNvSpPr>
            <a:spLocks/>
          </p:cNvSpPr>
          <p:nvPr/>
        </p:nvSpPr>
        <p:spPr bwMode="auto">
          <a:xfrm>
            <a:off x="6783585" y="4950966"/>
            <a:ext cx="2051050" cy="319088"/>
          </a:xfrm>
          <a:custGeom>
            <a:avLst/>
            <a:gdLst>
              <a:gd name="T0" fmla="*/ 1292 w 1292"/>
              <a:gd name="T1" fmla="*/ 0 h 201"/>
              <a:gd name="T2" fmla="*/ 849 w 1292"/>
              <a:gd name="T3" fmla="*/ 0 h 201"/>
              <a:gd name="T4" fmla="*/ 849 w 1292"/>
              <a:gd name="T5" fmla="*/ 201 h 201"/>
              <a:gd name="T6" fmla="*/ 0 w 1292"/>
              <a:gd name="T7" fmla="*/ 201 h 201"/>
              <a:gd name="T8" fmla="*/ 0 60000 65536"/>
              <a:gd name="T9" fmla="*/ 0 60000 65536"/>
              <a:gd name="T10" fmla="*/ 0 60000 65536"/>
              <a:gd name="T11" fmla="*/ 0 60000 65536"/>
              <a:gd name="T12" fmla="*/ 0 w 1292"/>
              <a:gd name="T13" fmla="*/ 0 h 201"/>
              <a:gd name="T14" fmla="*/ 1292 w 1292"/>
              <a:gd name="T15" fmla="*/ 201 h 201"/>
            </a:gdLst>
            <a:ahLst/>
            <a:cxnLst>
              <a:cxn ang="T8">
                <a:pos x="T0" y="T1"/>
              </a:cxn>
              <a:cxn ang="T9">
                <a:pos x="T2" y="T3"/>
              </a:cxn>
              <a:cxn ang="T10">
                <a:pos x="T4" y="T5"/>
              </a:cxn>
              <a:cxn ang="T11">
                <a:pos x="T6" y="T7"/>
              </a:cxn>
            </a:cxnLst>
            <a:rect l="T12" t="T13" r="T14" b="T15"/>
            <a:pathLst>
              <a:path w="1292" h="201">
                <a:moveTo>
                  <a:pt x="1292" y="0"/>
                </a:moveTo>
                <a:lnTo>
                  <a:pt x="849" y="0"/>
                </a:lnTo>
                <a:lnTo>
                  <a:pt x="849" y="201"/>
                </a:lnTo>
                <a:lnTo>
                  <a:pt x="0" y="201"/>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8" name="Freeform 699"/>
          <p:cNvSpPr>
            <a:spLocks/>
          </p:cNvSpPr>
          <p:nvPr/>
        </p:nvSpPr>
        <p:spPr bwMode="auto">
          <a:xfrm>
            <a:off x="6783586" y="5501829"/>
            <a:ext cx="1793875" cy="119062"/>
          </a:xfrm>
          <a:custGeom>
            <a:avLst/>
            <a:gdLst>
              <a:gd name="T0" fmla="*/ 1130 w 1130"/>
              <a:gd name="T1" fmla="*/ 0 h 75"/>
              <a:gd name="T2" fmla="*/ 1130 w 1130"/>
              <a:gd name="T3" fmla="*/ 75 h 75"/>
              <a:gd name="T4" fmla="*/ 0 w 1130"/>
              <a:gd name="T5" fmla="*/ 75 h 75"/>
              <a:gd name="T6" fmla="*/ 0 60000 65536"/>
              <a:gd name="T7" fmla="*/ 0 60000 65536"/>
              <a:gd name="T8" fmla="*/ 0 60000 65536"/>
              <a:gd name="T9" fmla="*/ 0 w 1130"/>
              <a:gd name="T10" fmla="*/ 0 h 75"/>
              <a:gd name="T11" fmla="*/ 1130 w 1130"/>
              <a:gd name="T12" fmla="*/ 75 h 75"/>
            </a:gdLst>
            <a:ahLst/>
            <a:cxnLst>
              <a:cxn ang="T6">
                <a:pos x="T0" y="T1"/>
              </a:cxn>
              <a:cxn ang="T7">
                <a:pos x="T2" y="T3"/>
              </a:cxn>
              <a:cxn ang="T8">
                <a:pos x="T4" y="T5"/>
              </a:cxn>
            </a:cxnLst>
            <a:rect l="T9" t="T10" r="T11" b="T12"/>
            <a:pathLst>
              <a:path w="1130" h="75">
                <a:moveTo>
                  <a:pt x="1130" y="0"/>
                </a:moveTo>
                <a:lnTo>
                  <a:pt x="1130" y="75"/>
                </a:lnTo>
                <a:lnTo>
                  <a:pt x="0" y="75"/>
                </a:lnTo>
              </a:path>
            </a:pathLst>
          </a:custGeom>
          <a:noFill/>
          <a:ln w="7938" cap="flat">
            <a:solidFill>
              <a:srgbClr val="000000"/>
            </a:solidFill>
            <a:prstDash val="solid"/>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79" name="Line 700"/>
          <p:cNvSpPr>
            <a:spLocks noChangeShapeType="1"/>
          </p:cNvSpPr>
          <p:nvPr/>
        </p:nvSpPr>
        <p:spPr bwMode="auto">
          <a:xfrm flipH="1">
            <a:off x="6783585" y="5866954"/>
            <a:ext cx="2057400"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0" name="Line 701"/>
          <p:cNvSpPr>
            <a:spLocks noChangeShapeType="1"/>
          </p:cNvSpPr>
          <p:nvPr/>
        </p:nvSpPr>
        <p:spPr bwMode="auto">
          <a:xfrm flipH="1">
            <a:off x="6783586" y="5770116"/>
            <a:ext cx="1890713"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1" name="Freeform 704"/>
          <p:cNvSpPr>
            <a:spLocks noEditPoints="1"/>
          </p:cNvSpPr>
          <p:nvPr/>
        </p:nvSpPr>
        <p:spPr bwMode="auto">
          <a:xfrm>
            <a:off x="8826699" y="3271392"/>
            <a:ext cx="536575" cy="328613"/>
          </a:xfrm>
          <a:custGeom>
            <a:avLst/>
            <a:gdLst>
              <a:gd name="T0" fmla="*/ 0 w 338"/>
              <a:gd name="T1" fmla="*/ 201 h 207"/>
              <a:gd name="T2" fmla="*/ 26 w 338"/>
              <a:gd name="T3" fmla="*/ 185 h 207"/>
              <a:gd name="T4" fmla="*/ 30 w 338"/>
              <a:gd name="T5" fmla="*/ 191 h 207"/>
              <a:gd name="T6" fmla="*/ 4 w 338"/>
              <a:gd name="T7" fmla="*/ 207 h 207"/>
              <a:gd name="T8" fmla="*/ 0 w 338"/>
              <a:gd name="T9" fmla="*/ 201 h 207"/>
              <a:gd name="T10" fmla="*/ 40 w 338"/>
              <a:gd name="T11" fmla="*/ 177 h 207"/>
              <a:gd name="T12" fmla="*/ 67 w 338"/>
              <a:gd name="T13" fmla="*/ 161 h 207"/>
              <a:gd name="T14" fmla="*/ 71 w 338"/>
              <a:gd name="T15" fmla="*/ 167 h 207"/>
              <a:gd name="T16" fmla="*/ 44 w 338"/>
              <a:gd name="T17" fmla="*/ 184 h 207"/>
              <a:gd name="T18" fmla="*/ 40 w 338"/>
              <a:gd name="T19" fmla="*/ 177 h 207"/>
              <a:gd name="T20" fmla="*/ 80 w 338"/>
              <a:gd name="T21" fmla="*/ 152 h 207"/>
              <a:gd name="T22" fmla="*/ 107 w 338"/>
              <a:gd name="T23" fmla="*/ 137 h 207"/>
              <a:gd name="T24" fmla="*/ 111 w 338"/>
              <a:gd name="T25" fmla="*/ 143 h 207"/>
              <a:gd name="T26" fmla="*/ 84 w 338"/>
              <a:gd name="T27" fmla="*/ 159 h 207"/>
              <a:gd name="T28" fmla="*/ 80 w 338"/>
              <a:gd name="T29" fmla="*/ 152 h 207"/>
              <a:gd name="T30" fmla="*/ 120 w 338"/>
              <a:gd name="T31" fmla="*/ 129 h 207"/>
              <a:gd name="T32" fmla="*/ 147 w 338"/>
              <a:gd name="T33" fmla="*/ 112 h 207"/>
              <a:gd name="T34" fmla="*/ 151 w 338"/>
              <a:gd name="T35" fmla="*/ 119 h 207"/>
              <a:gd name="T36" fmla="*/ 124 w 338"/>
              <a:gd name="T37" fmla="*/ 135 h 207"/>
              <a:gd name="T38" fmla="*/ 120 w 338"/>
              <a:gd name="T39" fmla="*/ 129 h 207"/>
              <a:gd name="T40" fmla="*/ 160 w 338"/>
              <a:gd name="T41" fmla="*/ 105 h 207"/>
              <a:gd name="T42" fmla="*/ 187 w 338"/>
              <a:gd name="T43" fmla="*/ 89 h 207"/>
              <a:gd name="T44" fmla="*/ 191 w 338"/>
              <a:gd name="T45" fmla="*/ 95 h 207"/>
              <a:gd name="T46" fmla="*/ 164 w 338"/>
              <a:gd name="T47" fmla="*/ 111 h 207"/>
              <a:gd name="T48" fmla="*/ 160 w 338"/>
              <a:gd name="T49" fmla="*/ 105 h 207"/>
              <a:gd name="T50" fmla="*/ 200 w 338"/>
              <a:gd name="T51" fmla="*/ 80 h 207"/>
              <a:gd name="T52" fmla="*/ 227 w 338"/>
              <a:gd name="T53" fmla="*/ 65 h 207"/>
              <a:gd name="T54" fmla="*/ 231 w 338"/>
              <a:gd name="T55" fmla="*/ 71 h 207"/>
              <a:gd name="T56" fmla="*/ 204 w 338"/>
              <a:gd name="T57" fmla="*/ 87 h 207"/>
              <a:gd name="T58" fmla="*/ 200 w 338"/>
              <a:gd name="T59" fmla="*/ 80 h 207"/>
              <a:gd name="T60" fmla="*/ 240 w 338"/>
              <a:gd name="T61" fmla="*/ 56 h 207"/>
              <a:gd name="T62" fmla="*/ 267 w 338"/>
              <a:gd name="T63" fmla="*/ 40 h 207"/>
              <a:gd name="T64" fmla="*/ 272 w 338"/>
              <a:gd name="T65" fmla="*/ 47 h 207"/>
              <a:gd name="T66" fmla="*/ 245 w 338"/>
              <a:gd name="T67" fmla="*/ 63 h 207"/>
              <a:gd name="T68" fmla="*/ 240 w 338"/>
              <a:gd name="T69" fmla="*/ 56 h 207"/>
              <a:gd name="T70" fmla="*/ 281 w 338"/>
              <a:gd name="T71" fmla="*/ 32 h 207"/>
              <a:gd name="T72" fmla="*/ 308 w 338"/>
              <a:gd name="T73" fmla="*/ 16 h 207"/>
              <a:gd name="T74" fmla="*/ 312 w 338"/>
              <a:gd name="T75" fmla="*/ 23 h 207"/>
              <a:gd name="T76" fmla="*/ 285 w 338"/>
              <a:gd name="T77" fmla="*/ 39 h 207"/>
              <a:gd name="T78" fmla="*/ 281 w 338"/>
              <a:gd name="T79" fmla="*/ 32 h 207"/>
              <a:gd name="T80" fmla="*/ 321 w 338"/>
              <a:gd name="T81" fmla="*/ 9 h 207"/>
              <a:gd name="T82" fmla="*/ 334 w 338"/>
              <a:gd name="T83" fmla="*/ 0 h 207"/>
              <a:gd name="T84" fmla="*/ 338 w 338"/>
              <a:gd name="T85" fmla="*/ 7 h 207"/>
              <a:gd name="T86" fmla="*/ 325 w 338"/>
              <a:gd name="T87" fmla="*/ 15 h 207"/>
              <a:gd name="T88" fmla="*/ 321 w 338"/>
              <a:gd name="T89" fmla="*/ 9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8"/>
              <a:gd name="T136" fmla="*/ 0 h 207"/>
              <a:gd name="T137" fmla="*/ 338 w 338"/>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8" h="207">
                <a:moveTo>
                  <a:pt x="0" y="201"/>
                </a:moveTo>
                <a:lnTo>
                  <a:pt x="26" y="185"/>
                </a:lnTo>
                <a:lnTo>
                  <a:pt x="30" y="191"/>
                </a:lnTo>
                <a:lnTo>
                  <a:pt x="4" y="207"/>
                </a:lnTo>
                <a:lnTo>
                  <a:pt x="0" y="201"/>
                </a:lnTo>
                <a:close/>
                <a:moveTo>
                  <a:pt x="40" y="177"/>
                </a:moveTo>
                <a:lnTo>
                  <a:pt x="67" y="161"/>
                </a:lnTo>
                <a:lnTo>
                  <a:pt x="71" y="167"/>
                </a:lnTo>
                <a:lnTo>
                  <a:pt x="44" y="184"/>
                </a:lnTo>
                <a:lnTo>
                  <a:pt x="40" y="177"/>
                </a:lnTo>
                <a:close/>
                <a:moveTo>
                  <a:pt x="80" y="152"/>
                </a:moveTo>
                <a:lnTo>
                  <a:pt x="107" y="137"/>
                </a:lnTo>
                <a:lnTo>
                  <a:pt x="111" y="143"/>
                </a:lnTo>
                <a:lnTo>
                  <a:pt x="84" y="159"/>
                </a:lnTo>
                <a:lnTo>
                  <a:pt x="80" y="152"/>
                </a:lnTo>
                <a:close/>
                <a:moveTo>
                  <a:pt x="120" y="129"/>
                </a:moveTo>
                <a:lnTo>
                  <a:pt x="147" y="112"/>
                </a:lnTo>
                <a:lnTo>
                  <a:pt x="151" y="119"/>
                </a:lnTo>
                <a:lnTo>
                  <a:pt x="124" y="135"/>
                </a:lnTo>
                <a:lnTo>
                  <a:pt x="120" y="129"/>
                </a:lnTo>
                <a:close/>
                <a:moveTo>
                  <a:pt x="160" y="105"/>
                </a:moveTo>
                <a:lnTo>
                  <a:pt x="187" y="89"/>
                </a:lnTo>
                <a:lnTo>
                  <a:pt x="191" y="95"/>
                </a:lnTo>
                <a:lnTo>
                  <a:pt x="164" y="111"/>
                </a:lnTo>
                <a:lnTo>
                  <a:pt x="160" y="105"/>
                </a:lnTo>
                <a:close/>
                <a:moveTo>
                  <a:pt x="200" y="80"/>
                </a:moveTo>
                <a:lnTo>
                  <a:pt x="227" y="65"/>
                </a:lnTo>
                <a:lnTo>
                  <a:pt x="231" y="71"/>
                </a:lnTo>
                <a:lnTo>
                  <a:pt x="204" y="87"/>
                </a:lnTo>
                <a:lnTo>
                  <a:pt x="200" y="80"/>
                </a:lnTo>
                <a:close/>
                <a:moveTo>
                  <a:pt x="240" y="56"/>
                </a:moveTo>
                <a:lnTo>
                  <a:pt x="267" y="40"/>
                </a:lnTo>
                <a:lnTo>
                  <a:pt x="272" y="47"/>
                </a:lnTo>
                <a:lnTo>
                  <a:pt x="245" y="63"/>
                </a:lnTo>
                <a:lnTo>
                  <a:pt x="240" y="56"/>
                </a:lnTo>
                <a:close/>
                <a:moveTo>
                  <a:pt x="281" y="32"/>
                </a:moveTo>
                <a:lnTo>
                  <a:pt x="308" y="16"/>
                </a:lnTo>
                <a:lnTo>
                  <a:pt x="312" y="23"/>
                </a:lnTo>
                <a:lnTo>
                  <a:pt x="285" y="39"/>
                </a:lnTo>
                <a:lnTo>
                  <a:pt x="281" y="32"/>
                </a:lnTo>
                <a:close/>
                <a:moveTo>
                  <a:pt x="321" y="9"/>
                </a:moveTo>
                <a:lnTo>
                  <a:pt x="334" y="0"/>
                </a:lnTo>
                <a:lnTo>
                  <a:pt x="338" y="7"/>
                </a:lnTo>
                <a:lnTo>
                  <a:pt x="325" y="15"/>
                </a:lnTo>
                <a:lnTo>
                  <a:pt x="321" y="9"/>
                </a:lnTo>
                <a:close/>
              </a:path>
            </a:pathLst>
          </a:custGeom>
          <a:solidFill>
            <a:srgbClr val="000000"/>
          </a:solidFill>
          <a:ln w="12700" cap="flat">
            <a:noFill/>
            <a:prstDash val="solid"/>
            <a:bevel/>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2" name="Freeform 705"/>
          <p:cNvSpPr>
            <a:spLocks noEditPoints="1"/>
          </p:cNvSpPr>
          <p:nvPr/>
        </p:nvSpPr>
        <p:spPr bwMode="auto">
          <a:xfrm>
            <a:off x="8826699" y="3271392"/>
            <a:ext cx="536575" cy="328613"/>
          </a:xfrm>
          <a:custGeom>
            <a:avLst/>
            <a:gdLst>
              <a:gd name="T0" fmla="*/ 4 w 338"/>
              <a:gd name="T1" fmla="*/ 0 h 207"/>
              <a:gd name="T2" fmla="*/ 30 w 338"/>
              <a:gd name="T3" fmla="*/ 16 h 207"/>
              <a:gd name="T4" fmla="*/ 26 w 338"/>
              <a:gd name="T5" fmla="*/ 23 h 207"/>
              <a:gd name="T6" fmla="*/ 0 w 338"/>
              <a:gd name="T7" fmla="*/ 7 h 207"/>
              <a:gd name="T8" fmla="*/ 4 w 338"/>
              <a:gd name="T9" fmla="*/ 0 h 207"/>
              <a:gd name="T10" fmla="*/ 44 w 338"/>
              <a:gd name="T11" fmla="*/ 24 h 207"/>
              <a:gd name="T12" fmla="*/ 71 w 338"/>
              <a:gd name="T13" fmla="*/ 40 h 207"/>
              <a:gd name="T14" fmla="*/ 67 w 338"/>
              <a:gd name="T15" fmla="*/ 47 h 207"/>
              <a:gd name="T16" fmla="*/ 40 w 338"/>
              <a:gd name="T17" fmla="*/ 31 h 207"/>
              <a:gd name="T18" fmla="*/ 44 w 338"/>
              <a:gd name="T19" fmla="*/ 24 h 207"/>
              <a:gd name="T20" fmla="*/ 84 w 338"/>
              <a:gd name="T21" fmla="*/ 49 h 207"/>
              <a:gd name="T22" fmla="*/ 111 w 338"/>
              <a:gd name="T23" fmla="*/ 64 h 207"/>
              <a:gd name="T24" fmla="*/ 107 w 338"/>
              <a:gd name="T25" fmla="*/ 71 h 207"/>
              <a:gd name="T26" fmla="*/ 80 w 338"/>
              <a:gd name="T27" fmla="*/ 55 h 207"/>
              <a:gd name="T28" fmla="*/ 84 w 338"/>
              <a:gd name="T29" fmla="*/ 49 h 207"/>
              <a:gd name="T30" fmla="*/ 124 w 338"/>
              <a:gd name="T31" fmla="*/ 72 h 207"/>
              <a:gd name="T32" fmla="*/ 151 w 338"/>
              <a:gd name="T33" fmla="*/ 89 h 207"/>
              <a:gd name="T34" fmla="*/ 147 w 338"/>
              <a:gd name="T35" fmla="*/ 95 h 207"/>
              <a:gd name="T36" fmla="*/ 120 w 338"/>
              <a:gd name="T37" fmla="*/ 79 h 207"/>
              <a:gd name="T38" fmla="*/ 124 w 338"/>
              <a:gd name="T39" fmla="*/ 72 h 207"/>
              <a:gd name="T40" fmla="*/ 164 w 338"/>
              <a:gd name="T41" fmla="*/ 96 h 207"/>
              <a:gd name="T42" fmla="*/ 191 w 338"/>
              <a:gd name="T43" fmla="*/ 112 h 207"/>
              <a:gd name="T44" fmla="*/ 187 w 338"/>
              <a:gd name="T45" fmla="*/ 119 h 207"/>
              <a:gd name="T46" fmla="*/ 160 w 338"/>
              <a:gd name="T47" fmla="*/ 103 h 207"/>
              <a:gd name="T48" fmla="*/ 164 w 338"/>
              <a:gd name="T49" fmla="*/ 96 h 207"/>
              <a:gd name="T50" fmla="*/ 204 w 338"/>
              <a:gd name="T51" fmla="*/ 121 h 207"/>
              <a:gd name="T52" fmla="*/ 231 w 338"/>
              <a:gd name="T53" fmla="*/ 136 h 207"/>
              <a:gd name="T54" fmla="*/ 227 w 338"/>
              <a:gd name="T55" fmla="*/ 143 h 207"/>
              <a:gd name="T56" fmla="*/ 200 w 338"/>
              <a:gd name="T57" fmla="*/ 127 h 207"/>
              <a:gd name="T58" fmla="*/ 204 w 338"/>
              <a:gd name="T59" fmla="*/ 121 h 207"/>
              <a:gd name="T60" fmla="*/ 245 w 338"/>
              <a:gd name="T61" fmla="*/ 145 h 207"/>
              <a:gd name="T62" fmla="*/ 272 w 338"/>
              <a:gd name="T63" fmla="*/ 161 h 207"/>
              <a:gd name="T64" fmla="*/ 267 w 338"/>
              <a:gd name="T65" fmla="*/ 167 h 207"/>
              <a:gd name="T66" fmla="*/ 240 w 338"/>
              <a:gd name="T67" fmla="*/ 151 h 207"/>
              <a:gd name="T68" fmla="*/ 245 w 338"/>
              <a:gd name="T69" fmla="*/ 145 h 207"/>
              <a:gd name="T70" fmla="*/ 285 w 338"/>
              <a:gd name="T71" fmla="*/ 168 h 207"/>
              <a:gd name="T72" fmla="*/ 312 w 338"/>
              <a:gd name="T73" fmla="*/ 185 h 207"/>
              <a:gd name="T74" fmla="*/ 308 w 338"/>
              <a:gd name="T75" fmla="*/ 191 h 207"/>
              <a:gd name="T76" fmla="*/ 281 w 338"/>
              <a:gd name="T77" fmla="*/ 175 h 207"/>
              <a:gd name="T78" fmla="*/ 285 w 338"/>
              <a:gd name="T79" fmla="*/ 168 h 207"/>
              <a:gd name="T80" fmla="*/ 325 w 338"/>
              <a:gd name="T81" fmla="*/ 193 h 207"/>
              <a:gd name="T82" fmla="*/ 338 w 338"/>
              <a:gd name="T83" fmla="*/ 201 h 207"/>
              <a:gd name="T84" fmla="*/ 334 w 338"/>
              <a:gd name="T85" fmla="*/ 207 h 207"/>
              <a:gd name="T86" fmla="*/ 321 w 338"/>
              <a:gd name="T87" fmla="*/ 199 h 207"/>
              <a:gd name="T88" fmla="*/ 325 w 338"/>
              <a:gd name="T89" fmla="*/ 193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8"/>
              <a:gd name="T136" fmla="*/ 0 h 207"/>
              <a:gd name="T137" fmla="*/ 338 w 338"/>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8" h="207">
                <a:moveTo>
                  <a:pt x="4" y="0"/>
                </a:moveTo>
                <a:lnTo>
                  <a:pt x="30" y="16"/>
                </a:lnTo>
                <a:lnTo>
                  <a:pt x="26" y="23"/>
                </a:lnTo>
                <a:lnTo>
                  <a:pt x="0" y="7"/>
                </a:lnTo>
                <a:lnTo>
                  <a:pt x="4" y="0"/>
                </a:lnTo>
                <a:close/>
                <a:moveTo>
                  <a:pt x="44" y="24"/>
                </a:moveTo>
                <a:lnTo>
                  <a:pt x="71" y="40"/>
                </a:lnTo>
                <a:lnTo>
                  <a:pt x="67" y="47"/>
                </a:lnTo>
                <a:lnTo>
                  <a:pt x="40" y="31"/>
                </a:lnTo>
                <a:lnTo>
                  <a:pt x="44" y="24"/>
                </a:lnTo>
                <a:close/>
                <a:moveTo>
                  <a:pt x="84" y="49"/>
                </a:moveTo>
                <a:lnTo>
                  <a:pt x="111" y="64"/>
                </a:lnTo>
                <a:lnTo>
                  <a:pt x="107" y="71"/>
                </a:lnTo>
                <a:lnTo>
                  <a:pt x="80" y="55"/>
                </a:lnTo>
                <a:lnTo>
                  <a:pt x="84" y="49"/>
                </a:lnTo>
                <a:close/>
                <a:moveTo>
                  <a:pt x="124" y="72"/>
                </a:moveTo>
                <a:lnTo>
                  <a:pt x="151" y="89"/>
                </a:lnTo>
                <a:lnTo>
                  <a:pt x="147" y="95"/>
                </a:lnTo>
                <a:lnTo>
                  <a:pt x="120" y="79"/>
                </a:lnTo>
                <a:lnTo>
                  <a:pt x="124" y="72"/>
                </a:lnTo>
                <a:close/>
                <a:moveTo>
                  <a:pt x="164" y="96"/>
                </a:moveTo>
                <a:lnTo>
                  <a:pt x="191" y="112"/>
                </a:lnTo>
                <a:lnTo>
                  <a:pt x="187" y="119"/>
                </a:lnTo>
                <a:lnTo>
                  <a:pt x="160" y="103"/>
                </a:lnTo>
                <a:lnTo>
                  <a:pt x="164" y="96"/>
                </a:lnTo>
                <a:close/>
                <a:moveTo>
                  <a:pt x="204" y="121"/>
                </a:moveTo>
                <a:lnTo>
                  <a:pt x="231" y="136"/>
                </a:lnTo>
                <a:lnTo>
                  <a:pt x="227" y="143"/>
                </a:lnTo>
                <a:lnTo>
                  <a:pt x="200" y="127"/>
                </a:lnTo>
                <a:lnTo>
                  <a:pt x="204" y="121"/>
                </a:lnTo>
                <a:close/>
                <a:moveTo>
                  <a:pt x="245" y="145"/>
                </a:moveTo>
                <a:lnTo>
                  <a:pt x="272" y="161"/>
                </a:lnTo>
                <a:lnTo>
                  <a:pt x="267" y="167"/>
                </a:lnTo>
                <a:lnTo>
                  <a:pt x="240" y="151"/>
                </a:lnTo>
                <a:lnTo>
                  <a:pt x="245" y="145"/>
                </a:lnTo>
                <a:close/>
                <a:moveTo>
                  <a:pt x="285" y="168"/>
                </a:moveTo>
                <a:lnTo>
                  <a:pt x="312" y="185"/>
                </a:lnTo>
                <a:lnTo>
                  <a:pt x="308" y="191"/>
                </a:lnTo>
                <a:lnTo>
                  <a:pt x="281" y="175"/>
                </a:lnTo>
                <a:lnTo>
                  <a:pt x="285" y="168"/>
                </a:lnTo>
                <a:close/>
                <a:moveTo>
                  <a:pt x="325" y="193"/>
                </a:moveTo>
                <a:lnTo>
                  <a:pt x="338" y="201"/>
                </a:lnTo>
                <a:lnTo>
                  <a:pt x="334" y="207"/>
                </a:lnTo>
                <a:lnTo>
                  <a:pt x="321" y="199"/>
                </a:lnTo>
                <a:lnTo>
                  <a:pt x="325" y="193"/>
                </a:lnTo>
                <a:close/>
              </a:path>
            </a:pathLst>
          </a:custGeom>
          <a:solidFill>
            <a:srgbClr val="000000"/>
          </a:solidFill>
          <a:ln w="12700" cap="flat">
            <a:noFill/>
            <a:prstDash val="solid"/>
            <a:bevel/>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3" name="Freeform 706"/>
          <p:cNvSpPr>
            <a:spLocks noEditPoints="1"/>
          </p:cNvSpPr>
          <p:nvPr/>
        </p:nvSpPr>
        <p:spPr bwMode="auto">
          <a:xfrm>
            <a:off x="9088635" y="3126930"/>
            <a:ext cx="12700" cy="619125"/>
          </a:xfrm>
          <a:custGeom>
            <a:avLst/>
            <a:gdLst>
              <a:gd name="T0" fmla="*/ 8 w 8"/>
              <a:gd name="T1" fmla="*/ 0 h 390"/>
              <a:gd name="T2" fmla="*/ 8 w 8"/>
              <a:gd name="T3" fmla="*/ 31 h 390"/>
              <a:gd name="T4" fmla="*/ 0 w 8"/>
              <a:gd name="T5" fmla="*/ 31 h 390"/>
              <a:gd name="T6" fmla="*/ 0 w 8"/>
              <a:gd name="T7" fmla="*/ 0 h 390"/>
              <a:gd name="T8" fmla="*/ 8 w 8"/>
              <a:gd name="T9" fmla="*/ 0 h 390"/>
              <a:gd name="T10" fmla="*/ 8 w 8"/>
              <a:gd name="T11" fmla="*/ 47 h 390"/>
              <a:gd name="T12" fmla="*/ 8 w 8"/>
              <a:gd name="T13" fmla="*/ 78 h 390"/>
              <a:gd name="T14" fmla="*/ 0 w 8"/>
              <a:gd name="T15" fmla="*/ 78 h 390"/>
              <a:gd name="T16" fmla="*/ 0 w 8"/>
              <a:gd name="T17" fmla="*/ 47 h 390"/>
              <a:gd name="T18" fmla="*/ 8 w 8"/>
              <a:gd name="T19" fmla="*/ 47 h 390"/>
              <a:gd name="T20" fmla="*/ 8 w 8"/>
              <a:gd name="T21" fmla="*/ 94 h 390"/>
              <a:gd name="T22" fmla="*/ 8 w 8"/>
              <a:gd name="T23" fmla="*/ 125 h 390"/>
              <a:gd name="T24" fmla="*/ 0 w 8"/>
              <a:gd name="T25" fmla="*/ 125 h 390"/>
              <a:gd name="T26" fmla="*/ 0 w 8"/>
              <a:gd name="T27" fmla="*/ 94 h 390"/>
              <a:gd name="T28" fmla="*/ 8 w 8"/>
              <a:gd name="T29" fmla="*/ 94 h 390"/>
              <a:gd name="T30" fmla="*/ 8 w 8"/>
              <a:gd name="T31" fmla="*/ 141 h 390"/>
              <a:gd name="T32" fmla="*/ 8 w 8"/>
              <a:gd name="T33" fmla="*/ 172 h 390"/>
              <a:gd name="T34" fmla="*/ 0 w 8"/>
              <a:gd name="T35" fmla="*/ 172 h 390"/>
              <a:gd name="T36" fmla="*/ 0 w 8"/>
              <a:gd name="T37" fmla="*/ 141 h 390"/>
              <a:gd name="T38" fmla="*/ 8 w 8"/>
              <a:gd name="T39" fmla="*/ 141 h 390"/>
              <a:gd name="T40" fmla="*/ 8 w 8"/>
              <a:gd name="T41" fmla="*/ 187 h 390"/>
              <a:gd name="T42" fmla="*/ 8 w 8"/>
              <a:gd name="T43" fmla="*/ 219 h 390"/>
              <a:gd name="T44" fmla="*/ 0 w 8"/>
              <a:gd name="T45" fmla="*/ 219 h 390"/>
              <a:gd name="T46" fmla="*/ 0 w 8"/>
              <a:gd name="T47" fmla="*/ 187 h 390"/>
              <a:gd name="T48" fmla="*/ 8 w 8"/>
              <a:gd name="T49" fmla="*/ 187 h 390"/>
              <a:gd name="T50" fmla="*/ 8 w 8"/>
              <a:gd name="T51" fmla="*/ 234 h 390"/>
              <a:gd name="T52" fmla="*/ 8 w 8"/>
              <a:gd name="T53" fmla="*/ 265 h 390"/>
              <a:gd name="T54" fmla="*/ 0 w 8"/>
              <a:gd name="T55" fmla="*/ 265 h 390"/>
              <a:gd name="T56" fmla="*/ 0 w 8"/>
              <a:gd name="T57" fmla="*/ 234 h 390"/>
              <a:gd name="T58" fmla="*/ 8 w 8"/>
              <a:gd name="T59" fmla="*/ 234 h 390"/>
              <a:gd name="T60" fmla="*/ 8 w 8"/>
              <a:gd name="T61" fmla="*/ 281 h 390"/>
              <a:gd name="T62" fmla="*/ 8 w 8"/>
              <a:gd name="T63" fmla="*/ 312 h 390"/>
              <a:gd name="T64" fmla="*/ 0 w 8"/>
              <a:gd name="T65" fmla="*/ 312 h 390"/>
              <a:gd name="T66" fmla="*/ 0 w 8"/>
              <a:gd name="T67" fmla="*/ 281 h 390"/>
              <a:gd name="T68" fmla="*/ 8 w 8"/>
              <a:gd name="T69" fmla="*/ 281 h 390"/>
              <a:gd name="T70" fmla="*/ 8 w 8"/>
              <a:gd name="T71" fmla="*/ 328 h 390"/>
              <a:gd name="T72" fmla="*/ 8 w 8"/>
              <a:gd name="T73" fmla="*/ 359 h 390"/>
              <a:gd name="T74" fmla="*/ 0 w 8"/>
              <a:gd name="T75" fmla="*/ 359 h 390"/>
              <a:gd name="T76" fmla="*/ 0 w 8"/>
              <a:gd name="T77" fmla="*/ 328 h 390"/>
              <a:gd name="T78" fmla="*/ 8 w 8"/>
              <a:gd name="T79" fmla="*/ 328 h 390"/>
              <a:gd name="T80" fmla="*/ 8 w 8"/>
              <a:gd name="T81" fmla="*/ 374 h 390"/>
              <a:gd name="T82" fmla="*/ 8 w 8"/>
              <a:gd name="T83" fmla="*/ 390 h 390"/>
              <a:gd name="T84" fmla="*/ 0 w 8"/>
              <a:gd name="T85" fmla="*/ 390 h 390"/>
              <a:gd name="T86" fmla="*/ 0 w 8"/>
              <a:gd name="T87" fmla="*/ 374 h 390"/>
              <a:gd name="T88" fmla="*/ 8 w 8"/>
              <a:gd name="T89" fmla="*/ 374 h 3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
              <a:gd name="T136" fmla="*/ 0 h 390"/>
              <a:gd name="T137" fmla="*/ 8 w 8"/>
              <a:gd name="T138" fmla="*/ 390 h 3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 h="390">
                <a:moveTo>
                  <a:pt x="8" y="0"/>
                </a:moveTo>
                <a:lnTo>
                  <a:pt x="8" y="31"/>
                </a:lnTo>
                <a:lnTo>
                  <a:pt x="0" y="31"/>
                </a:lnTo>
                <a:lnTo>
                  <a:pt x="0" y="0"/>
                </a:lnTo>
                <a:lnTo>
                  <a:pt x="8" y="0"/>
                </a:lnTo>
                <a:close/>
                <a:moveTo>
                  <a:pt x="8" y="47"/>
                </a:moveTo>
                <a:lnTo>
                  <a:pt x="8" y="78"/>
                </a:lnTo>
                <a:lnTo>
                  <a:pt x="0" y="78"/>
                </a:lnTo>
                <a:lnTo>
                  <a:pt x="0" y="47"/>
                </a:lnTo>
                <a:lnTo>
                  <a:pt x="8" y="47"/>
                </a:lnTo>
                <a:close/>
                <a:moveTo>
                  <a:pt x="8" y="94"/>
                </a:moveTo>
                <a:lnTo>
                  <a:pt x="8" y="125"/>
                </a:lnTo>
                <a:lnTo>
                  <a:pt x="0" y="125"/>
                </a:lnTo>
                <a:lnTo>
                  <a:pt x="0" y="94"/>
                </a:lnTo>
                <a:lnTo>
                  <a:pt x="8" y="94"/>
                </a:lnTo>
                <a:close/>
                <a:moveTo>
                  <a:pt x="8" y="141"/>
                </a:moveTo>
                <a:lnTo>
                  <a:pt x="8" y="172"/>
                </a:lnTo>
                <a:lnTo>
                  <a:pt x="0" y="172"/>
                </a:lnTo>
                <a:lnTo>
                  <a:pt x="0" y="141"/>
                </a:lnTo>
                <a:lnTo>
                  <a:pt x="8" y="141"/>
                </a:lnTo>
                <a:close/>
                <a:moveTo>
                  <a:pt x="8" y="187"/>
                </a:moveTo>
                <a:lnTo>
                  <a:pt x="8" y="219"/>
                </a:lnTo>
                <a:lnTo>
                  <a:pt x="0" y="219"/>
                </a:lnTo>
                <a:lnTo>
                  <a:pt x="0" y="187"/>
                </a:lnTo>
                <a:lnTo>
                  <a:pt x="8" y="187"/>
                </a:lnTo>
                <a:close/>
                <a:moveTo>
                  <a:pt x="8" y="234"/>
                </a:moveTo>
                <a:lnTo>
                  <a:pt x="8" y="265"/>
                </a:lnTo>
                <a:lnTo>
                  <a:pt x="0" y="265"/>
                </a:lnTo>
                <a:lnTo>
                  <a:pt x="0" y="234"/>
                </a:lnTo>
                <a:lnTo>
                  <a:pt x="8" y="234"/>
                </a:lnTo>
                <a:close/>
                <a:moveTo>
                  <a:pt x="8" y="281"/>
                </a:moveTo>
                <a:lnTo>
                  <a:pt x="8" y="312"/>
                </a:lnTo>
                <a:lnTo>
                  <a:pt x="0" y="312"/>
                </a:lnTo>
                <a:lnTo>
                  <a:pt x="0" y="281"/>
                </a:lnTo>
                <a:lnTo>
                  <a:pt x="8" y="281"/>
                </a:lnTo>
                <a:close/>
                <a:moveTo>
                  <a:pt x="8" y="328"/>
                </a:moveTo>
                <a:lnTo>
                  <a:pt x="8" y="359"/>
                </a:lnTo>
                <a:lnTo>
                  <a:pt x="0" y="359"/>
                </a:lnTo>
                <a:lnTo>
                  <a:pt x="0" y="328"/>
                </a:lnTo>
                <a:lnTo>
                  <a:pt x="8" y="328"/>
                </a:lnTo>
                <a:close/>
                <a:moveTo>
                  <a:pt x="8" y="374"/>
                </a:moveTo>
                <a:lnTo>
                  <a:pt x="8" y="390"/>
                </a:lnTo>
                <a:lnTo>
                  <a:pt x="0" y="390"/>
                </a:lnTo>
                <a:lnTo>
                  <a:pt x="0" y="374"/>
                </a:lnTo>
                <a:lnTo>
                  <a:pt x="8" y="374"/>
                </a:lnTo>
                <a:close/>
              </a:path>
            </a:pathLst>
          </a:custGeom>
          <a:solidFill>
            <a:srgbClr val="000000"/>
          </a:solidFill>
          <a:ln w="12700" cap="flat">
            <a:noFill/>
            <a:prstDash val="solid"/>
            <a:bevel/>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84" name="Oval 743"/>
          <p:cNvSpPr>
            <a:spLocks noChangeArrowheads="1"/>
          </p:cNvSpPr>
          <p:nvPr/>
        </p:nvSpPr>
        <p:spPr bwMode="auto">
          <a:xfrm>
            <a:off x="8486973" y="3280917"/>
            <a:ext cx="31750" cy="30163"/>
          </a:xfrm>
          <a:prstGeom prst="ellipse">
            <a:avLst/>
          </a:prstGeom>
          <a:solidFill>
            <a:srgbClr val="000000"/>
          </a:solidFill>
          <a:ln w="0">
            <a:solidFill>
              <a:srgbClr val="000000"/>
            </a:solid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85" name="Oval 744"/>
          <p:cNvSpPr>
            <a:spLocks noChangeArrowheads="1"/>
          </p:cNvSpPr>
          <p:nvPr/>
        </p:nvSpPr>
        <p:spPr bwMode="auto">
          <a:xfrm>
            <a:off x="8596510" y="3420616"/>
            <a:ext cx="31750" cy="31750"/>
          </a:xfrm>
          <a:prstGeom prst="ellipse">
            <a:avLst/>
          </a:prstGeom>
          <a:solidFill>
            <a:srgbClr val="000000"/>
          </a:solidFill>
          <a:ln w="0">
            <a:solidFill>
              <a:srgbClr val="000000"/>
            </a:solid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86" name="Oval 745"/>
          <p:cNvSpPr>
            <a:spLocks noChangeArrowheads="1"/>
          </p:cNvSpPr>
          <p:nvPr/>
        </p:nvSpPr>
        <p:spPr bwMode="auto">
          <a:xfrm>
            <a:off x="8696523" y="3560316"/>
            <a:ext cx="31750" cy="31750"/>
          </a:xfrm>
          <a:prstGeom prst="ellipse">
            <a:avLst/>
          </a:prstGeom>
          <a:solidFill>
            <a:srgbClr val="000000"/>
          </a:solidFill>
          <a:ln w="0">
            <a:solidFill>
              <a:srgbClr val="000000"/>
            </a:solidFill>
            <a:round/>
            <a:headEnd/>
            <a:tailEnd/>
          </a:ln>
          <a:effectLst/>
        </p:spPr>
        <p:txBody>
          <a:bodyPr>
            <a:noAutofit/>
          </a:bodyPr>
          <a:lstStyle/>
          <a:p>
            <a:pPr algn="ctr">
              <a:buClr>
                <a:srgbClr val="000000"/>
              </a:buClr>
              <a:defRPr/>
            </a:pPr>
            <a:endParaRPr lang="en-GB" sz="1800" dirty="0">
              <a:solidFill>
                <a:srgbClr val="1A1817"/>
              </a:solidFill>
              <a:latin typeface="Arial" pitchFamily="34" charset="0"/>
              <a:cs typeface="Arial" pitchFamily="34" charset="0"/>
            </a:endParaRPr>
          </a:p>
        </p:txBody>
      </p:sp>
      <p:sp>
        <p:nvSpPr>
          <p:cNvPr id="389" name="Text Box 870"/>
          <p:cNvSpPr txBox="1">
            <a:spLocks noChangeArrowheads="1"/>
          </p:cNvSpPr>
          <p:nvPr/>
        </p:nvSpPr>
        <p:spPr bwMode="auto">
          <a:xfrm>
            <a:off x="9110860" y="3112641"/>
            <a:ext cx="44450" cy="122238"/>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A</a:t>
            </a:r>
          </a:p>
        </p:txBody>
      </p:sp>
      <p:sp>
        <p:nvSpPr>
          <p:cNvPr id="390" name="Text Box 871"/>
          <p:cNvSpPr txBox="1">
            <a:spLocks noChangeArrowheads="1"/>
          </p:cNvSpPr>
          <p:nvPr/>
        </p:nvSpPr>
        <p:spPr bwMode="auto">
          <a:xfrm>
            <a:off x="9151193" y="4808092"/>
            <a:ext cx="359073" cy="123111"/>
          </a:xfrm>
          <a:prstGeom prst="rect">
            <a:avLst/>
          </a:prstGeom>
          <a:noFill/>
          <a:ln w="9525" algn="ctr">
            <a:noFill/>
            <a:miter lim="800000"/>
            <a:headEnd/>
            <a:tailEnd/>
          </a:ln>
          <a:effectLst/>
        </p:spPr>
        <p:txBody>
          <a:bodyPr wrap="none"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Resolver</a:t>
            </a:r>
          </a:p>
        </p:txBody>
      </p:sp>
      <p:sp>
        <p:nvSpPr>
          <p:cNvPr id="391" name="Text Box 870"/>
          <p:cNvSpPr txBox="1">
            <a:spLocks noChangeArrowheads="1"/>
          </p:cNvSpPr>
          <p:nvPr/>
        </p:nvSpPr>
        <p:spPr bwMode="auto">
          <a:xfrm>
            <a:off x="8957128" y="2980880"/>
            <a:ext cx="275717" cy="123111"/>
          </a:xfrm>
          <a:prstGeom prst="rect">
            <a:avLst/>
          </a:prstGeom>
          <a:noFill/>
          <a:ln w="9525" algn="ctr">
            <a:noFill/>
            <a:miter lim="800000"/>
            <a:headEnd/>
            <a:tailEnd/>
          </a:ln>
          <a:effectLst/>
        </p:spPr>
        <p:txBody>
          <a:bodyPr wrap="none"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PMSM</a:t>
            </a:r>
          </a:p>
        </p:txBody>
      </p:sp>
      <p:sp>
        <p:nvSpPr>
          <p:cNvPr id="392" name="Text Box 870"/>
          <p:cNvSpPr txBox="1">
            <a:spLocks noChangeArrowheads="1"/>
          </p:cNvSpPr>
          <p:nvPr/>
        </p:nvSpPr>
        <p:spPr bwMode="auto">
          <a:xfrm>
            <a:off x="9125148" y="3217416"/>
            <a:ext cx="44450" cy="122238"/>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N</a:t>
            </a:r>
          </a:p>
        </p:txBody>
      </p:sp>
      <p:sp>
        <p:nvSpPr>
          <p:cNvPr id="393" name="Text Box 870"/>
          <p:cNvSpPr txBox="1">
            <a:spLocks noChangeArrowheads="1"/>
          </p:cNvSpPr>
          <p:nvPr/>
        </p:nvSpPr>
        <p:spPr bwMode="auto">
          <a:xfrm>
            <a:off x="9315648" y="3461892"/>
            <a:ext cx="44450" cy="123825"/>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C</a:t>
            </a:r>
          </a:p>
        </p:txBody>
      </p:sp>
      <p:sp>
        <p:nvSpPr>
          <p:cNvPr id="394" name="Text Box 870"/>
          <p:cNvSpPr txBox="1">
            <a:spLocks noChangeArrowheads="1"/>
          </p:cNvSpPr>
          <p:nvPr/>
        </p:nvSpPr>
        <p:spPr bwMode="auto">
          <a:xfrm>
            <a:off x="8812410" y="3465066"/>
            <a:ext cx="46038" cy="122238"/>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B</a:t>
            </a:r>
          </a:p>
        </p:txBody>
      </p:sp>
      <p:sp>
        <p:nvSpPr>
          <p:cNvPr id="395" name="Text Box 870"/>
          <p:cNvSpPr txBox="1">
            <a:spLocks noChangeArrowheads="1"/>
          </p:cNvSpPr>
          <p:nvPr/>
        </p:nvSpPr>
        <p:spPr bwMode="auto">
          <a:xfrm>
            <a:off x="9115623" y="3498405"/>
            <a:ext cx="44450" cy="122237"/>
          </a:xfrm>
          <a:prstGeom prst="rect">
            <a:avLst/>
          </a:prstGeom>
          <a:noFill/>
          <a:ln w="9525" algn="ctr">
            <a:noFill/>
            <a:miter lim="800000"/>
            <a:headEnd/>
            <a:tailEnd/>
          </a:ln>
          <a:effectLst/>
        </p:spPr>
        <p:txBody>
          <a:bodyPr lIns="0" tIns="0" rIns="0" bIns="0">
            <a:spAutoFit/>
          </a:bodyPr>
          <a:lstStyle/>
          <a:p>
            <a:pPr algn="ctr">
              <a:buClr>
                <a:srgbClr val="000000"/>
              </a:buClr>
              <a:defRPr/>
            </a:pPr>
            <a:r>
              <a:rPr lang="en-GB" sz="800" dirty="0">
                <a:solidFill>
                  <a:srgbClr val="1A1817"/>
                </a:solidFill>
                <a:latin typeface="Infineon Meta-Normal" pitchFamily="34" charset="0"/>
                <a:cs typeface="Arial" pitchFamily="34" charset="0"/>
              </a:rPr>
              <a:t>S</a:t>
            </a:r>
          </a:p>
        </p:txBody>
      </p:sp>
      <p:sp>
        <p:nvSpPr>
          <p:cNvPr id="396" name="Line 656"/>
          <p:cNvSpPr>
            <a:spLocks noChangeShapeType="1"/>
          </p:cNvSpPr>
          <p:nvPr/>
        </p:nvSpPr>
        <p:spPr bwMode="auto">
          <a:xfrm flipH="1">
            <a:off x="7537649" y="3428554"/>
            <a:ext cx="187325"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97" name="Line 656"/>
          <p:cNvSpPr>
            <a:spLocks noChangeShapeType="1"/>
          </p:cNvSpPr>
          <p:nvPr/>
        </p:nvSpPr>
        <p:spPr bwMode="auto">
          <a:xfrm flipH="1">
            <a:off x="7537649" y="3573016"/>
            <a:ext cx="187325"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98" name="Line 656"/>
          <p:cNvSpPr>
            <a:spLocks noChangeShapeType="1"/>
          </p:cNvSpPr>
          <p:nvPr/>
        </p:nvSpPr>
        <p:spPr bwMode="auto">
          <a:xfrm flipH="1">
            <a:off x="7537649" y="3644454"/>
            <a:ext cx="187325"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399" name="Line 656"/>
          <p:cNvSpPr>
            <a:spLocks noChangeShapeType="1"/>
          </p:cNvSpPr>
          <p:nvPr/>
        </p:nvSpPr>
        <p:spPr bwMode="auto">
          <a:xfrm flipH="1">
            <a:off x="7537649" y="3285679"/>
            <a:ext cx="187325" cy="0"/>
          </a:xfrm>
          <a:prstGeom prst="line">
            <a:avLst/>
          </a:prstGeom>
          <a:noFill/>
          <a:ln w="7938">
            <a:solidFill>
              <a:srgbClr val="000000"/>
            </a:solidFill>
            <a:miter lim="800000"/>
            <a:headEnd/>
            <a:tailEnd/>
          </a:ln>
        </p:spPr>
        <p:txBody>
          <a:bodyPr/>
          <a:lstStyle/>
          <a:p>
            <a:pPr algn="ctr">
              <a:defRPr/>
            </a:pPr>
            <a:endParaRPr lang="en-GB" sz="1800" dirty="0">
              <a:solidFill>
                <a:srgbClr val="1A1817"/>
              </a:solidFill>
              <a:latin typeface="Arial" pitchFamily="34" charset="0"/>
              <a:cs typeface="Arial" pitchFamily="34" charset="0"/>
            </a:endParaRPr>
          </a:p>
        </p:txBody>
      </p:sp>
      <p:grpSp>
        <p:nvGrpSpPr>
          <p:cNvPr id="400" name="Gruppieren 220"/>
          <p:cNvGrpSpPr/>
          <p:nvPr/>
        </p:nvGrpSpPr>
        <p:grpSpPr>
          <a:xfrm>
            <a:off x="7160413" y="5050980"/>
            <a:ext cx="722221" cy="970309"/>
            <a:chOff x="6390036" y="4999385"/>
            <a:chExt cx="587884" cy="877887"/>
          </a:xfrm>
        </p:grpSpPr>
        <p:sp>
          <p:nvSpPr>
            <p:cNvPr id="401" name="Freeform 622"/>
            <p:cNvSpPr>
              <a:spLocks/>
            </p:cNvSpPr>
            <p:nvPr/>
          </p:nvSpPr>
          <p:spPr bwMode="auto">
            <a:xfrm>
              <a:off x="6390036" y="4999385"/>
              <a:ext cx="587884" cy="877887"/>
            </a:xfrm>
            <a:custGeom>
              <a:avLst/>
              <a:gdLst>
                <a:gd name="T0" fmla="*/ 816 w 816"/>
                <a:gd name="T1" fmla="*/ 1089 h 1134"/>
                <a:gd name="T2" fmla="*/ 771 w 816"/>
                <a:gd name="T3" fmla="*/ 1134 h 1134"/>
                <a:gd name="T4" fmla="*/ 45 w 816"/>
                <a:gd name="T5" fmla="*/ 1134 h 1134"/>
                <a:gd name="T6" fmla="*/ 0 w 816"/>
                <a:gd name="T7" fmla="*/ 1089 h 1134"/>
                <a:gd name="T8" fmla="*/ 0 w 816"/>
                <a:gd name="T9" fmla="*/ 46 h 1134"/>
                <a:gd name="T10" fmla="*/ 45 w 816"/>
                <a:gd name="T11" fmla="*/ 0 h 1134"/>
                <a:gd name="T12" fmla="*/ 771 w 816"/>
                <a:gd name="T13" fmla="*/ 0 h 1134"/>
                <a:gd name="T14" fmla="*/ 816 w 816"/>
                <a:gd name="T15" fmla="*/ 46 h 1134"/>
                <a:gd name="T16" fmla="*/ 816 w 816"/>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6"/>
                <a:gd name="T28" fmla="*/ 0 h 1134"/>
                <a:gd name="T29" fmla="*/ 816 w 816"/>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6" h="1134">
                  <a:moveTo>
                    <a:pt x="816" y="1089"/>
                  </a:moveTo>
                  <a:cubicBezTo>
                    <a:pt x="816" y="1114"/>
                    <a:pt x="796" y="1134"/>
                    <a:pt x="771" y="1134"/>
                  </a:cubicBezTo>
                  <a:lnTo>
                    <a:pt x="45" y="1134"/>
                  </a:lnTo>
                  <a:cubicBezTo>
                    <a:pt x="20" y="1134"/>
                    <a:pt x="0" y="1114"/>
                    <a:pt x="0" y="1089"/>
                  </a:cubicBezTo>
                  <a:lnTo>
                    <a:pt x="0" y="46"/>
                  </a:lnTo>
                  <a:cubicBezTo>
                    <a:pt x="0" y="21"/>
                    <a:pt x="20" y="0"/>
                    <a:pt x="45" y="0"/>
                  </a:cubicBezTo>
                  <a:lnTo>
                    <a:pt x="771" y="0"/>
                  </a:lnTo>
                  <a:cubicBezTo>
                    <a:pt x="796" y="0"/>
                    <a:pt x="816" y="21"/>
                    <a:pt x="816" y="46"/>
                  </a:cubicBezTo>
                  <a:lnTo>
                    <a:pt x="816" y="1089"/>
                  </a:lnTo>
                  <a:close/>
                </a:path>
              </a:pathLst>
            </a:custGeom>
            <a:solidFill>
              <a:srgbClr val="002654"/>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402" name="Text Box 868"/>
            <p:cNvSpPr txBox="1">
              <a:spLocks noChangeArrowheads="1"/>
            </p:cNvSpPr>
            <p:nvPr/>
          </p:nvSpPr>
          <p:spPr bwMode="auto">
            <a:xfrm>
              <a:off x="6488501" y="5195438"/>
              <a:ext cx="375793" cy="445538"/>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a:solidFill>
                    <a:srgbClr val="FFFFFF"/>
                  </a:solidFill>
                  <a:latin typeface="Infineon Meta-Normal" pitchFamily="34" charset="0"/>
                  <a:cs typeface="Arial" pitchFamily="34" charset="0"/>
                </a:rPr>
                <a:t>Resolver IC</a:t>
              </a:r>
            </a:p>
            <a:p>
              <a:pPr algn="ctr">
                <a:buClr>
                  <a:srgbClr val="000000"/>
                </a:buClr>
                <a:defRPr/>
              </a:pPr>
              <a:r>
                <a:rPr lang="en-GB" sz="800" dirty="0" err="1">
                  <a:solidFill>
                    <a:srgbClr val="FFFFFF"/>
                  </a:solidFill>
                  <a:latin typeface="Infineon Meta-Normal" pitchFamily="34" charset="0"/>
                  <a:cs typeface="Arial" pitchFamily="34" charset="0"/>
                </a:rPr>
                <a:t>Tamagawa</a:t>
              </a:r>
              <a:endParaRPr lang="en-GB" sz="800" dirty="0">
                <a:solidFill>
                  <a:srgbClr val="FFFFFF"/>
                </a:solidFill>
                <a:latin typeface="Infineon Meta-Normal" pitchFamily="34" charset="0"/>
                <a:cs typeface="Arial" pitchFamily="34" charset="0"/>
              </a:endParaRPr>
            </a:p>
            <a:p>
              <a:pPr algn="ctr">
                <a:buClr>
                  <a:srgbClr val="000000"/>
                </a:buClr>
                <a:defRPr/>
              </a:pPr>
              <a:r>
                <a:rPr lang="en-GB" sz="800" dirty="0">
                  <a:solidFill>
                    <a:srgbClr val="FFFFFF"/>
                  </a:solidFill>
                  <a:latin typeface="Infineon Meta-Normal" pitchFamily="34" charset="0"/>
                  <a:cs typeface="Arial" pitchFamily="34" charset="0"/>
                </a:rPr>
                <a:t>Or</a:t>
              </a:r>
            </a:p>
            <a:p>
              <a:pPr algn="ctr">
                <a:buClr>
                  <a:srgbClr val="000000"/>
                </a:buClr>
                <a:defRPr/>
              </a:pPr>
              <a:r>
                <a:rPr lang="en-GB" sz="800" dirty="0">
                  <a:solidFill>
                    <a:srgbClr val="FFFFFF"/>
                  </a:solidFill>
                  <a:latin typeface="Infineon Meta-Normal" pitchFamily="34" charset="0"/>
                  <a:cs typeface="Arial" pitchFamily="34" charset="0"/>
                </a:rPr>
                <a:t>AD2S1200</a:t>
              </a:r>
              <a:r>
                <a:rPr lang="en-GB" sz="800" dirty="0">
                  <a:solidFill>
                    <a:srgbClr val="FFFFFF"/>
                  </a:solidFill>
                  <a:latin typeface="Verdana" pitchFamily="34" charset="0"/>
                  <a:cs typeface="Arial" charset="0"/>
                </a:rPr>
                <a:t> </a:t>
              </a:r>
              <a:endParaRPr lang="en-GB" sz="800" dirty="0">
                <a:solidFill>
                  <a:srgbClr val="FFFFFF"/>
                </a:solidFill>
                <a:latin typeface="Infineon Meta-Normal" pitchFamily="34" charset="0"/>
                <a:cs typeface="Arial" pitchFamily="34" charset="0"/>
              </a:endParaRPr>
            </a:p>
          </p:txBody>
        </p:sp>
      </p:grpSp>
      <p:sp>
        <p:nvSpPr>
          <p:cNvPr id="453" name="Rectangle 452"/>
          <p:cNvSpPr/>
          <p:nvPr/>
        </p:nvSpPr>
        <p:spPr>
          <a:xfrm>
            <a:off x="211208" y="71881"/>
            <a:ext cx="7236296" cy="861774"/>
          </a:xfrm>
          <a:prstGeom prst="rect">
            <a:avLst/>
          </a:prstGeom>
        </p:spPr>
        <p:txBody>
          <a:bodyPr wrap="square">
            <a:spAutoFit/>
          </a:bodyPr>
          <a:lstStyle/>
          <a:p>
            <a:r>
              <a:rPr lang="en-GB" altLang="zh-CN" sz="3200" dirty="0">
                <a:solidFill>
                  <a:srgbClr val="000000"/>
                </a:solidFill>
              </a:rPr>
              <a:t>(H)EV Inverter System Solution</a:t>
            </a:r>
          </a:p>
          <a:p>
            <a:r>
              <a:rPr lang="de-DE" sz="1800" dirty="0"/>
              <a:t>AURIX</a:t>
            </a:r>
            <a:r>
              <a:rPr lang="de-DE" sz="1800" baseline="30000" dirty="0"/>
              <a:t>TM</a:t>
            </a:r>
            <a:r>
              <a:rPr lang="en-GB" sz="1800" dirty="0">
                <a:solidFill>
                  <a:srgbClr val="000000"/>
                </a:solidFill>
              </a:rPr>
              <a:t> TC27x drives Integrated (H)EV Motor Control</a:t>
            </a:r>
          </a:p>
        </p:txBody>
      </p:sp>
      <p:pic>
        <p:nvPicPr>
          <p:cNvPr id="452" name="Picture 45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44742" y="1196753"/>
            <a:ext cx="2725738" cy="891063"/>
          </a:xfrm>
          <a:prstGeom prst="rect">
            <a:avLst/>
          </a:prstGeom>
        </p:spPr>
      </p:pic>
      <p:sp>
        <p:nvSpPr>
          <p:cNvPr id="455" name="Down Arrow 454"/>
          <p:cNvSpPr/>
          <p:nvPr/>
        </p:nvSpPr>
        <p:spPr bwMode="auto">
          <a:xfrm>
            <a:off x="5308823" y="2087816"/>
            <a:ext cx="211138" cy="165890"/>
          </a:xfrm>
          <a:prstGeom prst="downArrow">
            <a:avLst/>
          </a:prstGeom>
          <a:solidFill>
            <a:srgbClr val="0066B3"/>
          </a:solidFill>
          <a:ln w="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endParaRPr lang="en-GB" sz="1800" dirty="0">
              <a:solidFill>
                <a:srgbClr val="1A1817"/>
              </a:solidFill>
            </a:endParaRPr>
          </a:p>
        </p:txBody>
      </p:sp>
      <p:sp>
        <p:nvSpPr>
          <p:cNvPr id="178" name="Text Box 839"/>
          <p:cNvSpPr txBox="1">
            <a:spLocks noChangeArrowheads="1"/>
          </p:cNvSpPr>
          <p:nvPr/>
        </p:nvSpPr>
        <p:spPr bwMode="auto">
          <a:xfrm>
            <a:off x="4920705" y="2319264"/>
            <a:ext cx="920124" cy="461665"/>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1000" b="1" dirty="0">
                <a:solidFill>
                  <a:srgbClr val="FFFFFF"/>
                </a:solidFill>
                <a:latin typeface="Infineon Meta-Normal" pitchFamily="34" charset="0"/>
                <a:cs typeface="Arial" pitchFamily="34" charset="0"/>
              </a:rPr>
              <a:t>AU</a:t>
            </a:r>
            <a:r>
              <a:rPr lang="en-GB" altLang="zh-CN" sz="1000" b="1" dirty="0">
                <a:solidFill>
                  <a:srgbClr val="FFFFFF"/>
                </a:solidFill>
                <a:latin typeface="Infineon Meta-Normal" pitchFamily="34" charset="0"/>
                <a:cs typeface="Arial" pitchFamily="34" charset="0"/>
              </a:rPr>
              <a:t>RIX TC2xx/3xx</a:t>
            </a:r>
            <a:endParaRPr lang="en-GB" sz="1000" b="1" dirty="0">
              <a:solidFill>
                <a:srgbClr val="FFFFFF"/>
              </a:solidFill>
              <a:latin typeface="Infineon Meta-Normal" pitchFamily="34" charset="0"/>
              <a:cs typeface="Arial" pitchFamily="34" charset="0"/>
            </a:endParaRPr>
          </a:p>
          <a:p>
            <a:pPr algn="ctr">
              <a:buClr>
                <a:srgbClr val="000000"/>
              </a:buClr>
              <a:defRPr/>
            </a:pPr>
            <a:r>
              <a:rPr lang="en-GB" sz="1000" b="1" dirty="0">
                <a:solidFill>
                  <a:srgbClr val="FFFFFF"/>
                </a:solidFill>
                <a:latin typeface="Infineon Meta-Normal" pitchFamily="34" charset="0"/>
                <a:cs typeface="Arial" pitchFamily="34" charset="0"/>
              </a:rPr>
              <a:t>32-bit</a:t>
            </a:r>
          </a:p>
          <a:p>
            <a:pPr algn="ctr">
              <a:buClr>
                <a:srgbClr val="000000"/>
              </a:buClr>
              <a:defRPr/>
            </a:pPr>
            <a:r>
              <a:rPr lang="en-GB" sz="1000" b="1" dirty="0">
                <a:solidFill>
                  <a:srgbClr val="FFFFFF"/>
                </a:solidFill>
                <a:latin typeface="Infineon Meta-Normal" pitchFamily="34" charset="0"/>
                <a:cs typeface="Arial" pitchFamily="34" charset="0"/>
              </a:rPr>
              <a:t>Microcontroller</a:t>
            </a:r>
          </a:p>
        </p:txBody>
      </p:sp>
      <p:grpSp>
        <p:nvGrpSpPr>
          <p:cNvPr id="181" name="Gruppieren 406"/>
          <p:cNvGrpSpPr/>
          <p:nvPr/>
        </p:nvGrpSpPr>
        <p:grpSpPr>
          <a:xfrm>
            <a:off x="1350026" y="1193134"/>
            <a:ext cx="2902584" cy="3748035"/>
            <a:chOff x="507956" y="1311612"/>
            <a:chExt cx="2902584" cy="3748035"/>
          </a:xfrm>
        </p:grpSpPr>
        <p:sp>
          <p:nvSpPr>
            <p:cNvPr id="182" name="Oval 8"/>
            <p:cNvSpPr/>
            <p:nvPr/>
          </p:nvSpPr>
          <p:spPr>
            <a:xfrm>
              <a:off x="3122731" y="1311612"/>
              <a:ext cx="287809" cy="263327"/>
            </a:xfrm>
            <a:prstGeom prst="ellipse">
              <a:avLst/>
            </a:prstGeom>
            <a:solidFill>
              <a:srgbClr val="FFFFFF"/>
            </a:solidFill>
            <a:ln w="12700" cap="flat" cmpd="sng" algn="ctr">
              <a:solidFill>
                <a:schemeClr val="tx1"/>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6</a:t>
              </a:r>
            </a:p>
          </p:txBody>
        </p:sp>
        <p:sp>
          <p:nvSpPr>
            <p:cNvPr id="183" name="Oval 8"/>
            <p:cNvSpPr/>
            <p:nvPr/>
          </p:nvSpPr>
          <p:spPr>
            <a:xfrm>
              <a:off x="539874" y="4395343"/>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6</a:t>
              </a:r>
            </a:p>
          </p:txBody>
        </p:sp>
        <p:sp>
          <p:nvSpPr>
            <p:cNvPr id="184" name="Text Box 845"/>
            <p:cNvSpPr txBox="1">
              <a:spLocks noChangeArrowheads="1"/>
            </p:cNvSpPr>
            <p:nvPr/>
          </p:nvSpPr>
          <p:spPr bwMode="auto">
            <a:xfrm>
              <a:off x="507956" y="4690315"/>
              <a:ext cx="1359346"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sz="1200" b="1" i="1" kern="0" dirty="0">
                  <a:solidFill>
                    <a:srgbClr val="1A1817"/>
                  </a:solidFill>
                  <a:latin typeface="Infineon Meta-Normal" pitchFamily="34" charset="0"/>
                  <a:cs typeface="Arial" pitchFamily="34" charset="0"/>
                </a:rPr>
                <a:t>Single voltage supply</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Incl. safety features</a:t>
              </a:r>
            </a:p>
          </p:txBody>
        </p:sp>
      </p:grpSp>
      <p:grpSp>
        <p:nvGrpSpPr>
          <p:cNvPr id="185" name="Gruppieren 406"/>
          <p:cNvGrpSpPr/>
          <p:nvPr/>
        </p:nvGrpSpPr>
        <p:grpSpPr>
          <a:xfrm>
            <a:off x="1350027" y="2849314"/>
            <a:ext cx="6606163" cy="3601156"/>
            <a:chOff x="507956" y="2247713"/>
            <a:chExt cx="6606163" cy="3601156"/>
          </a:xfrm>
        </p:grpSpPr>
        <p:sp>
          <p:nvSpPr>
            <p:cNvPr id="186" name="Oval 8"/>
            <p:cNvSpPr/>
            <p:nvPr/>
          </p:nvSpPr>
          <p:spPr>
            <a:xfrm>
              <a:off x="6826310" y="2247713"/>
              <a:ext cx="287809" cy="263327"/>
            </a:xfrm>
            <a:prstGeom prst="ellipse">
              <a:avLst/>
            </a:prstGeom>
            <a:solidFill>
              <a:srgbClr val="FFFFFF"/>
            </a:solidFill>
            <a:ln w="12700" cap="flat" cmpd="sng" algn="ctr">
              <a:solidFill>
                <a:schemeClr val="tx1"/>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8</a:t>
              </a:r>
            </a:p>
          </p:txBody>
        </p:sp>
        <p:sp>
          <p:nvSpPr>
            <p:cNvPr id="187" name="Oval 8"/>
            <p:cNvSpPr/>
            <p:nvPr/>
          </p:nvSpPr>
          <p:spPr>
            <a:xfrm>
              <a:off x="539874" y="5031544"/>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8</a:t>
              </a:r>
            </a:p>
          </p:txBody>
        </p:sp>
        <p:sp>
          <p:nvSpPr>
            <p:cNvPr id="188" name="Text Box 845"/>
            <p:cNvSpPr txBox="1">
              <a:spLocks noChangeArrowheads="1"/>
            </p:cNvSpPr>
            <p:nvPr/>
          </p:nvSpPr>
          <p:spPr bwMode="auto">
            <a:xfrm>
              <a:off x="507956" y="5294871"/>
              <a:ext cx="2394886" cy="553998"/>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sz="1200" b="1" i="1" kern="0" dirty="0">
                  <a:solidFill>
                    <a:srgbClr val="1A1817"/>
                  </a:solidFill>
                  <a:latin typeface="Infineon Meta-Normal" pitchFamily="34" charset="0"/>
                  <a:cs typeface="Arial" pitchFamily="34" charset="0"/>
                </a:rPr>
                <a:t>next gen IGBT module:</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20% smaller, 30% higher efficiency</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Equal output power &amp; faster assembly</a:t>
              </a:r>
            </a:p>
          </p:txBody>
        </p:sp>
      </p:grpSp>
      <p:grpSp>
        <p:nvGrpSpPr>
          <p:cNvPr id="197" name="Group 196"/>
          <p:cNvGrpSpPr/>
          <p:nvPr/>
        </p:nvGrpSpPr>
        <p:grpSpPr>
          <a:xfrm>
            <a:off x="6891297" y="3006279"/>
            <a:ext cx="630237" cy="877887"/>
            <a:chOff x="5923782" y="3379187"/>
            <a:chExt cx="630237" cy="877887"/>
          </a:xfrm>
        </p:grpSpPr>
        <p:sp>
          <p:nvSpPr>
            <p:cNvPr id="198" name="Freeform 622"/>
            <p:cNvSpPr>
              <a:spLocks/>
            </p:cNvSpPr>
            <p:nvPr/>
          </p:nvSpPr>
          <p:spPr bwMode="auto">
            <a:xfrm>
              <a:off x="5923782" y="3379187"/>
              <a:ext cx="630237" cy="877887"/>
            </a:xfrm>
            <a:custGeom>
              <a:avLst/>
              <a:gdLst>
                <a:gd name="T0" fmla="*/ 816 w 816"/>
                <a:gd name="T1" fmla="*/ 1089 h 1134"/>
                <a:gd name="T2" fmla="*/ 771 w 816"/>
                <a:gd name="T3" fmla="*/ 1134 h 1134"/>
                <a:gd name="T4" fmla="*/ 45 w 816"/>
                <a:gd name="T5" fmla="*/ 1134 h 1134"/>
                <a:gd name="T6" fmla="*/ 0 w 816"/>
                <a:gd name="T7" fmla="*/ 1089 h 1134"/>
                <a:gd name="T8" fmla="*/ 0 w 816"/>
                <a:gd name="T9" fmla="*/ 46 h 1134"/>
                <a:gd name="T10" fmla="*/ 45 w 816"/>
                <a:gd name="T11" fmla="*/ 0 h 1134"/>
                <a:gd name="T12" fmla="*/ 771 w 816"/>
                <a:gd name="T13" fmla="*/ 0 h 1134"/>
                <a:gd name="T14" fmla="*/ 816 w 816"/>
                <a:gd name="T15" fmla="*/ 46 h 1134"/>
                <a:gd name="T16" fmla="*/ 816 w 816"/>
                <a:gd name="T17" fmla="*/ 1089 h 1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6"/>
                <a:gd name="T28" fmla="*/ 0 h 1134"/>
                <a:gd name="T29" fmla="*/ 816 w 816"/>
                <a:gd name="T30" fmla="*/ 1134 h 1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6" h="1134">
                  <a:moveTo>
                    <a:pt x="816" y="1089"/>
                  </a:moveTo>
                  <a:cubicBezTo>
                    <a:pt x="816" y="1114"/>
                    <a:pt x="796" y="1134"/>
                    <a:pt x="771" y="1134"/>
                  </a:cubicBezTo>
                  <a:lnTo>
                    <a:pt x="45" y="1134"/>
                  </a:lnTo>
                  <a:cubicBezTo>
                    <a:pt x="20" y="1134"/>
                    <a:pt x="0" y="1114"/>
                    <a:pt x="0" y="1089"/>
                  </a:cubicBezTo>
                  <a:lnTo>
                    <a:pt x="0" y="46"/>
                  </a:lnTo>
                  <a:cubicBezTo>
                    <a:pt x="0" y="21"/>
                    <a:pt x="20" y="0"/>
                    <a:pt x="45" y="0"/>
                  </a:cubicBezTo>
                  <a:lnTo>
                    <a:pt x="771" y="0"/>
                  </a:lnTo>
                  <a:cubicBezTo>
                    <a:pt x="796" y="0"/>
                    <a:pt x="816" y="21"/>
                    <a:pt x="816" y="46"/>
                  </a:cubicBezTo>
                  <a:lnTo>
                    <a:pt x="816" y="1089"/>
                  </a:lnTo>
                  <a:close/>
                </a:path>
              </a:pathLst>
            </a:custGeom>
            <a:solidFill>
              <a:srgbClr val="002654"/>
            </a:solidFill>
            <a:ln w="0">
              <a:noFill/>
              <a:prstDash val="solid"/>
              <a:round/>
              <a:headEnd/>
              <a:tailEnd/>
            </a:ln>
          </p:spPr>
          <p:txBody>
            <a:bodyPr/>
            <a:lstStyle/>
            <a:p>
              <a:pPr algn="ctr">
                <a:defRPr/>
              </a:pPr>
              <a:endParaRPr lang="en-GB" sz="1800" dirty="0">
                <a:solidFill>
                  <a:srgbClr val="1A1817"/>
                </a:solidFill>
                <a:latin typeface="Arial" pitchFamily="34" charset="0"/>
                <a:cs typeface="Arial" pitchFamily="34" charset="0"/>
              </a:endParaRPr>
            </a:p>
          </p:txBody>
        </p:sp>
        <p:sp>
          <p:nvSpPr>
            <p:cNvPr id="199" name="Text Box 868"/>
            <p:cNvSpPr txBox="1">
              <a:spLocks noChangeArrowheads="1"/>
            </p:cNvSpPr>
            <p:nvPr/>
          </p:nvSpPr>
          <p:spPr bwMode="auto">
            <a:xfrm>
              <a:off x="6055357" y="3429000"/>
              <a:ext cx="367088" cy="246221"/>
            </a:xfrm>
            <a:prstGeom prst="rect">
              <a:avLst/>
            </a:prstGeom>
            <a:noFill/>
            <a:ln w="9525">
              <a:noFill/>
              <a:miter lim="800000"/>
              <a:headEnd/>
              <a:tailEnd/>
            </a:ln>
            <a:effectLst/>
          </p:spPr>
          <p:txBody>
            <a:bodyPr wrap="none" lIns="0" tIns="0" rIns="0" bIns="0">
              <a:spAutoFit/>
            </a:bodyPr>
            <a:lstStyle/>
            <a:p>
              <a:pPr algn="ctr">
                <a:buClr>
                  <a:srgbClr val="000000"/>
                </a:buClr>
                <a:defRPr/>
              </a:pPr>
              <a:r>
                <a:rPr lang="en-GB" sz="800" dirty="0" err="1">
                  <a:solidFill>
                    <a:srgbClr val="FFFFFF"/>
                  </a:solidFill>
                  <a:latin typeface="Infineon Meta-Normal" pitchFamily="34" charset="0"/>
                  <a:cs typeface="Arial" pitchFamily="34" charset="0"/>
                </a:rPr>
                <a:t>EiceSIL</a:t>
              </a:r>
              <a:r>
                <a:rPr lang="en-GB" sz="400" dirty="0">
                  <a:solidFill>
                    <a:srgbClr val="FFFFFF"/>
                  </a:solidFill>
                  <a:latin typeface="Infineon Meta-Normal" pitchFamily="34" charset="0"/>
                  <a:cs typeface="Arial" pitchFamily="34" charset="0"/>
                </a:rPr>
                <a:t> </a:t>
              </a:r>
              <a:r>
                <a:rPr lang="en-GB" sz="800" dirty="0">
                  <a:solidFill>
                    <a:srgbClr val="FFFFFF"/>
                  </a:solidFill>
                  <a:latin typeface="Infineon Meta-Normal" pitchFamily="34" charset="0"/>
                  <a:cs typeface="Arial" pitchFamily="34" charset="0"/>
                </a:rPr>
                <a:t>™</a:t>
              </a:r>
            </a:p>
            <a:p>
              <a:pPr algn="ctr">
                <a:buClr>
                  <a:srgbClr val="000000"/>
                </a:buClr>
                <a:defRPr/>
              </a:pPr>
              <a:r>
                <a:rPr lang="en-GB" sz="800" dirty="0">
                  <a:solidFill>
                    <a:srgbClr val="FFFFFF"/>
                  </a:solidFill>
                  <a:latin typeface="Infineon Meta-Normal" pitchFamily="34" charset="0"/>
                  <a:cs typeface="Arial" pitchFamily="34" charset="0"/>
                </a:rPr>
                <a:t>Driver IC</a:t>
              </a:r>
              <a:endParaRPr lang="en-GB" sz="800" baseline="30000" dirty="0">
                <a:solidFill>
                  <a:srgbClr val="FFFFFF"/>
                </a:solidFill>
                <a:latin typeface="Infineon Meta-Normal" pitchFamily="34" charset="0"/>
                <a:cs typeface="Arial" pitchFamily="34" charset="0"/>
              </a:endParaRPr>
            </a:p>
          </p:txBody>
        </p:sp>
        <p:pic>
          <p:nvPicPr>
            <p:cNvPr id="200"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02458" y="3789040"/>
              <a:ext cx="463469" cy="3326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204" name="Gruppieren 406"/>
          <p:cNvGrpSpPr/>
          <p:nvPr/>
        </p:nvGrpSpPr>
        <p:grpSpPr>
          <a:xfrm>
            <a:off x="1350027" y="3660330"/>
            <a:ext cx="6227319" cy="1945273"/>
            <a:chOff x="507956" y="3706800"/>
            <a:chExt cx="6227319" cy="1945273"/>
          </a:xfrm>
        </p:grpSpPr>
        <p:sp>
          <p:nvSpPr>
            <p:cNvPr id="205" name="Oval 8"/>
            <p:cNvSpPr/>
            <p:nvPr/>
          </p:nvSpPr>
          <p:spPr>
            <a:xfrm>
              <a:off x="6447466" y="3706800"/>
              <a:ext cx="287809" cy="263327"/>
            </a:xfrm>
            <a:prstGeom prst="ellipse">
              <a:avLst/>
            </a:prstGeom>
            <a:solidFill>
              <a:srgbClr val="FFFFFF"/>
            </a:solidFill>
            <a:ln w="12700" cap="flat" cmpd="sng" algn="ctr">
              <a:solidFill>
                <a:schemeClr val="tx1"/>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7</a:t>
              </a:r>
            </a:p>
          </p:txBody>
        </p:sp>
        <p:sp>
          <p:nvSpPr>
            <p:cNvPr id="206" name="Oval 8"/>
            <p:cNvSpPr/>
            <p:nvPr/>
          </p:nvSpPr>
          <p:spPr>
            <a:xfrm>
              <a:off x="539874" y="4998578"/>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7</a:t>
              </a:r>
            </a:p>
          </p:txBody>
        </p:sp>
        <p:sp>
          <p:nvSpPr>
            <p:cNvPr id="207" name="Text Box 845"/>
            <p:cNvSpPr txBox="1">
              <a:spLocks noChangeArrowheads="1"/>
            </p:cNvSpPr>
            <p:nvPr/>
          </p:nvSpPr>
          <p:spPr bwMode="auto">
            <a:xfrm>
              <a:off x="507956" y="5282741"/>
              <a:ext cx="1623842"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sz="1200" b="1" i="1" kern="0" dirty="0">
                  <a:solidFill>
                    <a:srgbClr val="1A1817"/>
                  </a:solidFill>
                  <a:latin typeface="Infineon Meta-Normal" pitchFamily="34" charset="0"/>
                  <a:cs typeface="Arial" pitchFamily="34" charset="0"/>
                </a:rPr>
                <a:t>EICE SIL driver:</a:t>
              </a:r>
            </a:p>
            <a:p>
              <a:pPr fontAlgn="auto">
                <a:spcBef>
                  <a:spcPts val="0"/>
                </a:spcBef>
                <a:spcAft>
                  <a:spcPts val="0"/>
                </a:spcAft>
                <a:buClr>
                  <a:srgbClr val="000000"/>
                </a:buClr>
                <a:defRPr/>
              </a:pPr>
              <a:r>
                <a:rPr lang="en-GB" sz="1200" kern="0" dirty="0">
                  <a:solidFill>
                    <a:srgbClr val="1A1817"/>
                  </a:solidFill>
                  <a:latin typeface="Infineon Meta-Normal" pitchFamily="34" charset="0"/>
                  <a:cs typeface="Arial" pitchFamily="34" charset="0"/>
                </a:rPr>
                <a:t>Integrated safety function</a:t>
              </a:r>
            </a:p>
          </p:txBody>
        </p:sp>
      </p:grpSp>
      <p:grpSp>
        <p:nvGrpSpPr>
          <p:cNvPr id="208" name="Gruppieren 399"/>
          <p:cNvGrpSpPr/>
          <p:nvPr/>
        </p:nvGrpSpPr>
        <p:grpSpPr>
          <a:xfrm>
            <a:off x="1309937" y="2275657"/>
            <a:ext cx="3857413" cy="1205880"/>
            <a:chOff x="1779267" y="5919112"/>
            <a:chExt cx="3857413" cy="1205880"/>
          </a:xfrm>
        </p:grpSpPr>
        <p:sp>
          <p:nvSpPr>
            <p:cNvPr id="209" name="Oval 8"/>
            <p:cNvSpPr/>
            <p:nvPr/>
          </p:nvSpPr>
          <p:spPr>
            <a:xfrm>
              <a:off x="5348871" y="6861665"/>
              <a:ext cx="287809" cy="263327"/>
            </a:xfrm>
            <a:prstGeom prst="ellipse">
              <a:avLst/>
            </a:prstGeom>
            <a:solidFill>
              <a:srgbClr val="FFFFFF"/>
            </a:solidFill>
            <a:ln w="12700" cap="flat" cmpd="sng" algn="ctr">
              <a:no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3</a:t>
              </a:r>
            </a:p>
          </p:txBody>
        </p:sp>
        <p:grpSp>
          <p:nvGrpSpPr>
            <p:cNvPr id="210" name="Gruppieren 391"/>
            <p:cNvGrpSpPr/>
            <p:nvPr/>
          </p:nvGrpSpPr>
          <p:grpSpPr>
            <a:xfrm>
              <a:off x="1779267" y="5919112"/>
              <a:ext cx="1933222" cy="658579"/>
              <a:chOff x="1863837" y="5919112"/>
              <a:chExt cx="1933222" cy="658579"/>
            </a:xfrm>
          </p:grpSpPr>
          <p:sp>
            <p:nvSpPr>
              <p:cNvPr id="211" name="Text Box 845"/>
              <p:cNvSpPr txBox="1">
                <a:spLocks noChangeArrowheads="1"/>
              </p:cNvSpPr>
              <p:nvPr/>
            </p:nvSpPr>
            <p:spPr bwMode="auto">
              <a:xfrm>
                <a:off x="1863837" y="6208359"/>
                <a:ext cx="1933222" cy="369332"/>
              </a:xfrm>
              <a:prstGeom prst="rect">
                <a:avLst/>
              </a:prstGeom>
              <a:noFill/>
              <a:ln w="9525" algn="ctr">
                <a:noFill/>
                <a:miter lim="800000"/>
                <a:headEnd/>
                <a:tailEnd/>
              </a:ln>
              <a:effectLst/>
            </p:spPr>
            <p:txBody>
              <a:bodyPr wrap="none" lIns="0" tIns="0" rIns="0" bIns="0">
                <a:spAutoFit/>
              </a:bodyPr>
              <a:lstStyle/>
              <a:p>
                <a:pPr fontAlgn="auto">
                  <a:spcBef>
                    <a:spcPts val="0"/>
                  </a:spcBef>
                  <a:spcAft>
                    <a:spcPts val="0"/>
                  </a:spcAft>
                  <a:buClr>
                    <a:srgbClr val="000000"/>
                  </a:buClr>
                  <a:defRPr/>
                </a:pPr>
                <a:r>
                  <a:rPr lang="en-GB" altLang="zh-CN" sz="1200" b="1" i="1" kern="0" dirty="0">
                    <a:solidFill>
                      <a:srgbClr val="1A1817"/>
                    </a:solidFill>
                    <a:latin typeface="Infineon Meta-Normal" pitchFamily="34" charset="0"/>
                    <a:cs typeface="Arial" pitchFamily="34" charset="0"/>
                  </a:rPr>
                  <a:t>Safety up to ISO26262 ASIL D</a:t>
                </a:r>
                <a:r>
                  <a:rPr lang="en-GB" altLang="zh-CN" sz="1200" kern="0" dirty="0">
                    <a:solidFill>
                      <a:srgbClr val="1A1817"/>
                    </a:solidFill>
                    <a:latin typeface="Infineon Meta-Normal" pitchFamily="34" charset="0"/>
                    <a:cs typeface="Arial" pitchFamily="34" charset="0"/>
                  </a:rPr>
                  <a:t>: </a:t>
                </a:r>
              </a:p>
              <a:p>
                <a:pPr fontAlgn="auto">
                  <a:spcBef>
                    <a:spcPts val="0"/>
                  </a:spcBef>
                  <a:spcAft>
                    <a:spcPts val="0"/>
                  </a:spcAft>
                  <a:buClr>
                    <a:srgbClr val="000000"/>
                  </a:buClr>
                  <a:defRPr/>
                </a:pPr>
                <a:r>
                  <a:rPr lang="en-GB" altLang="zh-CN" sz="1200" kern="0" dirty="0">
                    <a:solidFill>
                      <a:srgbClr val="1A1817"/>
                    </a:solidFill>
                    <a:latin typeface="Infineon Meta-Normal" pitchFamily="34" charset="0"/>
                    <a:cs typeface="Arial" pitchFamily="34" charset="0"/>
                  </a:rPr>
                  <a:t>lock step, IOM…</a:t>
                </a:r>
              </a:p>
            </p:txBody>
          </p:sp>
          <p:sp>
            <p:nvSpPr>
              <p:cNvPr id="212" name="Oval 8"/>
              <p:cNvSpPr/>
              <p:nvPr/>
            </p:nvSpPr>
            <p:spPr>
              <a:xfrm>
                <a:off x="1903927" y="5919112"/>
                <a:ext cx="287809" cy="263327"/>
              </a:xfrm>
              <a:prstGeom prst="ellipse">
                <a:avLst/>
              </a:prstGeom>
              <a:solidFill>
                <a:srgbClr val="FFFFFF"/>
              </a:solidFill>
              <a:ln w="12700" cap="flat" cmpd="sng" algn="ctr">
                <a:solidFill>
                  <a:srgbClr val="1A1817"/>
                </a:solidFill>
                <a:prstDash val="solid"/>
              </a:ln>
              <a:effectLst/>
            </p:spPr>
            <p:txBody>
              <a:bodyPr lIns="72000" tIns="72000" rIns="72000" bIns="72000" anchor="ctr"/>
              <a:lstStyle/>
              <a:p>
                <a:pPr algn="ctr" fontAlgn="auto">
                  <a:spcBef>
                    <a:spcPts val="0"/>
                  </a:spcBef>
                  <a:spcAft>
                    <a:spcPts val="0"/>
                  </a:spcAft>
                  <a:buClr>
                    <a:srgbClr val="E30034"/>
                  </a:buClr>
                  <a:defRPr/>
                </a:pPr>
                <a:r>
                  <a:rPr lang="en-GB" sz="1000" kern="0" dirty="0">
                    <a:solidFill>
                      <a:srgbClr val="1A1817"/>
                    </a:solidFill>
                    <a:latin typeface="Verdana"/>
                  </a:rPr>
                  <a:t>3</a:t>
                </a:r>
              </a:p>
            </p:txBody>
          </p:sp>
        </p:grpSp>
      </p:grpSp>
      <p:sp>
        <p:nvSpPr>
          <p:cNvPr id="2" name="Footer Placeholder 1">
            <a:extLst>
              <a:ext uri="{FF2B5EF4-FFF2-40B4-BE49-F238E27FC236}">
                <a16:creationId xmlns:a16="http://schemas.microsoft.com/office/drawing/2014/main" id="{A41339CE-F756-4E20-B36A-6B930C7FEEE1}"/>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23FC7869-E11B-4193-8C77-E48CB7B28808}"/>
              </a:ext>
            </a:extLst>
          </p:cNvPr>
          <p:cNvSpPr>
            <a:spLocks noGrp="1"/>
          </p:cNvSpPr>
          <p:nvPr>
            <p:ph type="dt" sz="half" idx="10"/>
          </p:nvPr>
        </p:nvSpPr>
        <p:spPr/>
        <p:txBody>
          <a:bodyPr/>
          <a:lstStyle/>
          <a:p>
            <a:r>
              <a:rPr lang="en-US"/>
              <a:t> </a:t>
            </a:r>
            <a:endParaRPr lang="en-US" b="1"/>
          </a:p>
        </p:txBody>
      </p:sp>
      <p:sp>
        <p:nvSpPr>
          <p:cNvPr id="4" name="Slide Number Placeholder 3">
            <a:extLst>
              <a:ext uri="{FF2B5EF4-FFF2-40B4-BE49-F238E27FC236}">
                <a16:creationId xmlns:a16="http://schemas.microsoft.com/office/drawing/2014/main" id="{54F3455C-A7D0-448C-87B7-986F170EFBDD}"/>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2132767397"/>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afterEffect">
                                  <p:stCondLst>
                                    <p:cond delay="0"/>
                                  </p:stCondLst>
                                  <p:childTnLst>
                                    <p:animMotion origin="layout" path="M -3.33333E-6 -1.11111E-6 L -0.12309 -1.11111E-6 " pathEditMode="relative" rAng="0" ptsTypes="AA">
                                      <p:cBhvr>
                                        <p:cTn id="6" dur="1000" fill="hold"/>
                                        <p:tgtEl>
                                          <p:spTgt spid="400"/>
                                        </p:tgtEl>
                                        <p:attrNameLst>
                                          <p:attrName>ppt_x</p:attrName>
                                          <p:attrName>ppt_y</p:attrName>
                                        </p:attrNameLst>
                                      </p:cBhvr>
                                      <p:rCtr x="-62" y="0"/>
                                    </p:animMotion>
                                  </p:childTnLst>
                                </p:cTn>
                              </p:par>
                            </p:childTnLst>
                          </p:cTn>
                        </p:par>
                        <p:par>
                          <p:cTn id="7" fill="hold">
                            <p:stCondLst>
                              <p:cond delay="1000"/>
                            </p:stCondLst>
                            <p:childTnLst>
                              <p:par>
                                <p:cTn id="8" presetID="5" presetClass="exit" presetSubtype="10" fill="hold" nodeType="afterEffect">
                                  <p:stCondLst>
                                    <p:cond delay="0"/>
                                  </p:stCondLst>
                                  <p:childTnLst>
                                    <p:animEffect transition="out" filter="checkerboard(across)">
                                      <p:cBhvr>
                                        <p:cTn id="9" dur="500"/>
                                        <p:tgtEl>
                                          <p:spTgt spid="400"/>
                                        </p:tgtEl>
                                      </p:cBhvr>
                                    </p:animEffect>
                                    <p:set>
                                      <p:cBhvr>
                                        <p:cTn id="10" dur="1" fill="hold">
                                          <p:stCondLst>
                                            <p:cond delay="499"/>
                                          </p:stCondLst>
                                        </p:cTn>
                                        <p:tgtEl>
                                          <p:spTgt spid="400"/>
                                        </p:tgtEl>
                                        <p:attrNameLst>
                                          <p:attrName>style.visibility</p:attrName>
                                        </p:attrNameLst>
                                      </p:cBhvr>
                                      <p:to>
                                        <p:strVal val="hidden"/>
                                      </p:to>
                                    </p:set>
                                  </p:childTnLst>
                                </p:cTn>
                              </p:par>
                            </p:childTnLst>
                          </p:cTn>
                        </p:par>
                        <p:par>
                          <p:cTn id="11" fill="hold">
                            <p:stCondLst>
                              <p:cond delay="1500"/>
                            </p:stCondLst>
                            <p:childTnLst>
                              <p:par>
                                <p:cTn id="12" presetID="2" presetClass="entr" presetSubtype="4" fill="hold" nodeType="afterEffect">
                                  <p:stCondLst>
                                    <p:cond delay="0"/>
                                  </p:stCondLst>
                                  <p:childTnLst>
                                    <p:set>
                                      <p:cBhvr>
                                        <p:cTn id="13" dur="1" fill="hold">
                                          <p:stCondLst>
                                            <p:cond delay="0"/>
                                          </p:stCondLst>
                                        </p:cTn>
                                        <p:tgtEl>
                                          <p:spTgt spid="279"/>
                                        </p:tgtEl>
                                        <p:attrNameLst>
                                          <p:attrName>style.visibility</p:attrName>
                                        </p:attrNameLst>
                                      </p:cBhvr>
                                      <p:to>
                                        <p:strVal val="visible"/>
                                      </p:to>
                                    </p:set>
                                    <p:anim calcmode="lin" valueType="num">
                                      <p:cBhvr additive="base">
                                        <p:cTn id="14" dur="500" fill="hold"/>
                                        <p:tgtEl>
                                          <p:spTgt spid="279"/>
                                        </p:tgtEl>
                                        <p:attrNameLst>
                                          <p:attrName>ppt_x</p:attrName>
                                        </p:attrNameLst>
                                      </p:cBhvr>
                                      <p:tavLst>
                                        <p:tav tm="0">
                                          <p:val>
                                            <p:strVal val="#ppt_x"/>
                                          </p:val>
                                        </p:tav>
                                        <p:tav tm="100000">
                                          <p:val>
                                            <p:strVal val="#ppt_x"/>
                                          </p:val>
                                        </p:tav>
                                      </p:tavLst>
                                    </p:anim>
                                    <p:anim calcmode="lin" valueType="num">
                                      <p:cBhvr additive="base">
                                        <p:cTn id="15" dur="500" fill="hold"/>
                                        <p:tgtEl>
                                          <p:spTgt spid="279"/>
                                        </p:tgtEl>
                                        <p:attrNameLst>
                                          <p:attrName>ppt_y</p:attrName>
                                        </p:attrNameLst>
                                      </p:cBhvr>
                                      <p:tavLst>
                                        <p:tav tm="0">
                                          <p:val>
                                            <p:strVal val="1+#ppt_h/2"/>
                                          </p:val>
                                        </p:tav>
                                        <p:tav tm="100000">
                                          <p:val>
                                            <p:strVal val="#ppt_y"/>
                                          </p:val>
                                        </p:tav>
                                      </p:tavLst>
                                    </p:anim>
                                  </p:childTnLst>
                                </p:cTn>
                              </p:par>
                            </p:childTnLst>
                          </p:cTn>
                        </p:par>
                        <p:par>
                          <p:cTn id="16" fill="hold">
                            <p:stCondLst>
                              <p:cond delay="2000"/>
                            </p:stCondLst>
                            <p:childTnLst>
                              <p:par>
                                <p:cTn id="17" presetID="2" presetClass="entr" presetSubtype="4" fill="hold" nodeType="afterEffect">
                                  <p:stCondLst>
                                    <p:cond delay="0"/>
                                  </p:stCondLst>
                                  <p:childTnLst>
                                    <p:set>
                                      <p:cBhvr>
                                        <p:cTn id="18" dur="1" fill="hold">
                                          <p:stCondLst>
                                            <p:cond delay="0"/>
                                          </p:stCondLst>
                                        </p:cTn>
                                        <p:tgtEl>
                                          <p:spTgt spid="284"/>
                                        </p:tgtEl>
                                        <p:attrNameLst>
                                          <p:attrName>style.visibility</p:attrName>
                                        </p:attrNameLst>
                                      </p:cBhvr>
                                      <p:to>
                                        <p:strVal val="visible"/>
                                      </p:to>
                                    </p:set>
                                    <p:anim calcmode="lin" valueType="num">
                                      <p:cBhvr additive="base">
                                        <p:cTn id="19" dur="500" fill="hold"/>
                                        <p:tgtEl>
                                          <p:spTgt spid="284"/>
                                        </p:tgtEl>
                                        <p:attrNameLst>
                                          <p:attrName>ppt_x</p:attrName>
                                        </p:attrNameLst>
                                      </p:cBhvr>
                                      <p:tavLst>
                                        <p:tav tm="0">
                                          <p:val>
                                            <p:strVal val="#ppt_x"/>
                                          </p:val>
                                        </p:tav>
                                        <p:tav tm="100000">
                                          <p:val>
                                            <p:strVal val="#ppt_x"/>
                                          </p:val>
                                        </p:tav>
                                      </p:tavLst>
                                    </p:anim>
                                    <p:anim calcmode="lin" valueType="num">
                                      <p:cBhvr additive="base">
                                        <p:cTn id="20" dur="500" fill="hold"/>
                                        <p:tgtEl>
                                          <p:spTgt spid="284"/>
                                        </p:tgtEl>
                                        <p:attrNameLst>
                                          <p:attrName>ppt_y</p:attrName>
                                        </p:attrNameLst>
                                      </p:cBhvr>
                                      <p:tavLst>
                                        <p:tav tm="0">
                                          <p:val>
                                            <p:strVal val="1+#ppt_h/2"/>
                                          </p:val>
                                        </p:tav>
                                        <p:tav tm="100000">
                                          <p:val>
                                            <p:strVal val="#ppt_y"/>
                                          </p:val>
                                        </p:tav>
                                      </p:tavLst>
                                    </p:anim>
                                  </p:childTnLst>
                                </p:cTn>
                              </p:par>
                            </p:childTnLst>
                          </p:cTn>
                        </p:par>
                        <p:par>
                          <p:cTn id="21" fill="hold">
                            <p:stCondLst>
                              <p:cond delay="2500"/>
                            </p:stCondLst>
                            <p:childTnLst>
                              <p:par>
                                <p:cTn id="22" presetID="2" presetClass="entr" presetSubtype="4" fill="hold" nodeType="afterEffect">
                                  <p:stCondLst>
                                    <p:cond delay="0"/>
                                  </p:stCondLst>
                                  <p:childTnLst>
                                    <p:set>
                                      <p:cBhvr>
                                        <p:cTn id="23" dur="1" fill="hold">
                                          <p:stCondLst>
                                            <p:cond delay="0"/>
                                          </p:stCondLst>
                                        </p:cTn>
                                        <p:tgtEl>
                                          <p:spTgt spid="208"/>
                                        </p:tgtEl>
                                        <p:attrNameLst>
                                          <p:attrName>style.visibility</p:attrName>
                                        </p:attrNameLst>
                                      </p:cBhvr>
                                      <p:to>
                                        <p:strVal val="visible"/>
                                      </p:to>
                                    </p:set>
                                    <p:anim calcmode="lin" valueType="num">
                                      <p:cBhvr additive="base">
                                        <p:cTn id="24" dur="500" fill="hold"/>
                                        <p:tgtEl>
                                          <p:spTgt spid="208"/>
                                        </p:tgtEl>
                                        <p:attrNameLst>
                                          <p:attrName>ppt_x</p:attrName>
                                        </p:attrNameLst>
                                      </p:cBhvr>
                                      <p:tavLst>
                                        <p:tav tm="0">
                                          <p:val>
                                            <p:strVal val="#ppt_x"/>
                                          </p:val>
                                        </p:tav>
                                        <p:tav tm="100000">
                                          <p:val>
                                            <p:strVal val="#ppt_x"/>
                                          </p:val>
                                        </p:tav>
                                      </p:tavLst>
                                    </p:anim>
                                    <p:anim calcmode="lin" valueType="num">
                                      <p:cBhvr additive="base">
                                        <p:cTn id="25" dur="500" fill="hold"/>
                                        <p:tgtEl>
                                          <p:spTgt spid="208"/>
                                        </p:tgtEl>
                                        <p:attrNameLst>
                                          <p:attrName>ppt_y</p:attrName>
                                        </p:attrNameLst>
                                      </p:cBhvr>
                                      <p:tavLst>
                                        <p:tav tm="0">
                                          <p:val>
                                            <p:strVal val="1+#ppt_h/2"/>
                                          </p:val>
                                        </p:tav>
                                        <p:tav tm="100000">
                                          <p:val>
                                            <p:strVal val="#ppt_y"/>
                                          </p:val>
                                        </p:tav>
                                      </p:tavLst>
                                    </p:anim>
                                  </p:childTnLst>
                                </p:cTn>
                              </p:par>
                            </p:childTnLst>
                          </p:cTn>
                        </p:par>
                        <p:par>
                          <p:cTn id="26" fill="hold">
                            <p:stCondLst>
                              <p:cond delay="3000"/>
                            </p:stCondLst>
                            <p:childTnLst>
                              <p:par>
                                <p:cTn id="27" presetID="2" presetClass="entr" presetSubtype="4" fill="hold" nodeType="afterEffect">
                                  <p:stCondLst>
                                    <p:cond delay="0"/>
                                  </p:stCondLst>
                                  <p:childTnLst>
                                    <p:set>
                                      <p:cBhvr>
                                        <p:cTn id="28" dur="1" fill="hold">
                                          <p:stCondLst>
                                            <p:cond delay="0"/>
                                          </p:stCondLst>
                                        </p:cTn>
                                        <p:tgtEl>
                                          <p:spTgt spid="294"/>
                                        </p:tgtEl>
                                        <p:attrNameLst>
                                          <p:attrName>style.visibility</p:attrName>
                                        </p:attrNameLst>
                                      </p:cBhvr>
                                      <p:to>
                                        <p:strVal val="visible"/>
                                      </p:to>
                                    </p:set>
                                    <p:anim calcmode="lin" valueType="num">
                                      <p:cBhvr additive="base">
                                        <p:cTn id="29" dur="500" fill="hold"/>
                                        <p:tgtEl>
                                          <p:spTgt spid="294"/>
                                        </p:tgtEl>
                                        <p:attrNameLst>
                                          <p:attrName>ppt_x</p:attrName>
                                        </p:attrNameLst>
                                      </p:cBhvr>
                                      <p:tavLst>
                                        <p:tav tm="0">
                                          <p:val>
                                            <p:strVal val="#ppt_x"/>
                                          </p:val>
                                        </p:tav>
                                        <p:tav tm="100000">
                                          <p:val>
                                            <p:strVal val="#ppt_x"/>
                                          </p:val>
                                        </p:tav>
                                      </p:tavLst>
                                    </p:anim>
                                    <p:anim calcmode="lin" valueType="num">
                                      <p:cBhvr additive="base">
                                        <p:cTn id="30" dur="500" fill="hold"/>
                                        <p:tgtEl>
                                          <p:spTgt spid="294"/>
                                        </p:tgtEl>
                                        <p:attrNameLst>
                                          <p:attrName>ppt_y</p:attrName>
                                        </p:attrNameLst>
                                      </p:cBhvr>
                                      <p:tavLst>
                                        <p:tav tm="0">
                                          <p:val>
                                            <p:strVal val="1+#ppt_h/2"/>
                                          </p:val>
                                        </p:tav>
                                        <p:tav tm="100000">
                                          <p:val>
                                            <p:strVal val="#ppt_y"/>
                                          </p:val>
                                        </p:tav>
                                      </p:tavLst>
                                    </p:anim>
                                  </p:childTnLst>
                                </p:cTn>
                              </p:par>
                            </p:childTnLst>
                          </p:cTn>
                        </p:par>
                        <p:par>
                          <p:cTn id="31" fill="hold">
                            <p:stCondLst>
                              <p:cond delay="3500"/>
                            </p:stCondLst>
                            <p:childTnLst>
                              <p:par>
                                <p:cTn id="32" presetID="2" presetClass="entr" presetSubtype="4" fill="hold" nodeType="afterEffect">
                                  <p:stCondLst>
                                    <p:cond delay="0"/>
                                  </p:stCondLst>
                                  <p:childTnLst>
                                    <p:set>
                                      <p:cBhvr>
                                        <p:cTn id="33" dur="1" fill="hold">
                                          <p:stCondLst>
                                            <p:cond delay="0"/>
                                          </p:stCondLst>
                                        </p:cTn>
                                        <p:tgtEl>
                                          <p:spTgt spid="306"/>
                                        </p:tgtEl>
                                        <p:attrNameLst>
                                          <p:attrName>style.visibility</p:attrName>
                                        </p:attrNameLst>
                                      </p:cBhvr>
                                      <p:to>
                                        <p:strVal val="visible"/>
                                      </p:to>
                                    </p:set>
                                    <p:anim calcmode="lin" valueType="num">
                                      <p:cBhvr additive="base">
                                        <p:cTn id="34" dur="500" fill="hold"/>
                                        <p:tgtEl>
                                          <p:spTgt spid="306"/>
                                        </p:tgtEl>
                                        <p:attrNameLst>
                                          <p:attrName>ppt_x</p:attrName>
                                        </p:attrNameLst>
                                      </p:cBhvr>
                                      <p:tavLst>
                                        <p:tav tm="0">
                                          <p:val>
                                            <p:strVal val="#ppt_x"/>
                                          </p:val>
                                        </p:tav>
                                        <p:tav tm="100000">
                                          <p:val>
                                            <p:strVal val="#ppt_x"/>
                                          </p:val>
                                        </p:tav>
                                      </p:tavLst>
                                    </p:anim>
                                    <p:anim calcmode="lin" valueType="num">
                                      <p:cBhvr additive="base">
                                        <p:cTn id="35" dur="500" fill="hold"/>
                                        <p:tgtEl>
                                          <p:spTgt spid="306"/>
                                        </p:tgtEl>
                                        <p:attrNameLst>
                                          <p:attrName>ppt_y</p:attrName>
                                        </p:attrNameLst>
                                      </p:cBhvr>
                                      <p:tavLst>
                                        <p:tav tm="0">
                                          <p:val>
                                            <p:strVal val="1+#ppt_h/2"/>
                                          </p:val>
                                        </p:tav>
                                        <p:tav tm="100000">
                                          <p:val>
                                            <p:strVal val="#ppt_y"/>
                                          </p:val>
                                        </p:tav>
                                      </p:tavLst>
                                    </p:anim>
                                  </p:childTnLst>
                                </p:cTn>
                              </p:par>
                            </p:childTnLst>
                          </p:cTn>
                        </p:par>
                        <p:par>
                          <p:cTn id="36" fill="hold">
                            <p:stCondLst>
                              <p:cond delay="4000"/>
                            </p:stCondLst>
                            <p:childTnLst>
                              <p:par>
                                <p:cTn id="37" presetID="2" presetClass="entr" presetSubtype="4" fill="hold" nodeType="afterEffect">
                                  <p:stCondLst>
                                    <p:cond delay="0"/>
                                  </p:stCondLst>
                                  <p:childTnLst>
                                    <p:set>
                                      <p:cBhvr>
                                        <p:cTn id="38" dur="1" fill="hold">
                                          <p:stCondLst>
                                            <p:cond delay="0"/>
                                          </p:stCondLst>
                                        </p:cTn>
                                        <p:tgtEl>
                                          <p:spTgt spid="181"/>
                                        </p:tgtEl>
                                        <p:attrNameLst>
                                          <p:attrName>style.visibility</p:attrName>
                                        </p:attrNameLst>
                                      </p:cBhvr>
                                      <p:to>
                                        <p:strVal val="visible"/>
                                      </p:to>
                                    </p:set>
                                    <p:anim calcmode="lin" valueType="num">
                                      <p:cBhvr additive="base">
                                        <p:cTn id="39" dur="500" fill="hold"/>
                                        <p:tgtEl>
                                          <p:spTgt spid="181"/>
                                        </p:tgtEl>
                                        <p:attrNameLst>
                                          <p:attrName>ppt_x</p:attrName>
                                        </p:attrNameLst>
                                      </p:cBhvr>
                                      <p:tavLst>
                                        <p:tav tm="0">
                                          <p:val>
                                            <p:strVal val="#ppt_x"/>
                                          </p:val>
                                        </p:tav>
                                        <p:tav tm="100000">
                                          <p:val>
                                            <p:strVal val="#ppt_x"/>
                                          </p:val>
                                        </p:tav>
                                      </p:tavLst>
                                    </p:anim>
                                    <p:anim calcmode="lin" valueType="num">
                                      <p:cBhvr additive="base">
                                        <p:cTn id="40" dur="500" fill="hold"/>
                                        <p:tgtEl>
                                          <p:spTgt spid="181"/>
                                        </p:tgtEl>
                                        <p:attrNameLst>
                                          <p:attrName>ppt_y</p:attrName>
                                        </p:attrNameLst>
                                      </p:cBhvr>
                                      <p:tavLst>
                                        <p:tav tm="0">
                                          <p:val>
                                            <p:strVal val="1+#ppt_h/2"/>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204"/>
                                        </p:tgtEl>
                                        <p:attrNameLst>
                                          <p:attrName>style.visibility</p:attrName>
                                        </p:attrNameLst>
                                      </p:cBhvr>
                                      <p:to>
                                        <p:strVal val="visible"/>
                                      </p:to>
                                    </p:set>
                                    <p:anim calcmode="lin" valueType="num">
                                      <p:cBhvr additive="base">
                                        <p:cTn id="44" dur="500" fill="hold"/>
                                        <p:tgtEl>
                                          <p:spTgt spid="204"/>
                                        </p:tgtEl>
                                        <p:attrNameLst>
                                          <p:attrName>ppt_x</p:attrName>
                                        </p:attrNameLst>
                                      </p:cBhvr>
                                      <p:tavLst>
                                        <p:tav tm="0">
                                          <p:val>
                                            <p:strVal val="#ppt_x"/>
                                          </p:val>
                                        </p:tav>
                                        <p:tav tm="100000">
                                          <p:val>
                                            <p:strVal val="#ppt_x"/>
                                          </p:val>
                                        </p:tav>
                                      </p:tavLst>
                                    </p:anim>
                                    <p:anim calcmode="lin" valueType="num">
                                      <p:cBhvr additive="base">
                                        <p:cTn id="45" dur="500" fill="hold"/>
                                        <p:tgtEl>
                                          <p:spTgt spid="204"/>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2" presetClass="entr" presetSubtype="4" fill="hold" nodeType="afterEffect">
                                  <p:stCondLst>
                                    <p:cond delay="0"/>
                                  </p:stCondLst>
                                  <p:childTnLst>
                                    <p:set>
                                      <p:cBhvr>
                                        <p:cTn id="48" dur="1" fill="hold">
                                          <p:stCondLst>
                                            <p:cond delay="0"/>
                                          </p:stCondLst>
                                        </p:cTn>
                                        <p:tgtEl>
                                          <p:spTgt spid="185"/>
                                        </p:tgtEl>
                                        <p:attrNameLst>
                                          <p:attrName>style.visibility</p:attrName>
                                        </p:attrNameLst>
                                      </p:cBhvr>
                                      <p:to>
                                        <p:strVal val="visible"/>
                                      </p:to>
                                    </p:set>
                                    <p:anim calcmode="lin" valueType="num">
                                      <p:cBhvr additive="base">
                                        <p:cTn id="49" dur="500" fill="hold"/>
                                        <p:tgtEl>
                                          <p:spTgt spid="185"/>
                                        </p:tgtEl>
                                        <p:attrNameLst>
                                          <p:attrName>ppt_x</p:attrName>
                                        </p:attrNameLst>
                                      </p:cBhvr>
                                      <p:tavLst>
                                        <p:tav tm="0">
                                          <p:val>
                                            <p:strVal val="#ppt_x"/>
                                          </p:val>
                                        </p:tav>
                                        <p:tav tm="100000">
                                          <p:val>
                                            <p:strVal val="#ppt_x"/>
                                          </p:val>
                                        </p:tav>
                                      </p:tavLst>
                                    </p:anim>
                                    <p:anim calcmode="lin" valueType="num">
                                      <p:cBhvr additive="base">
                                        <p:cTn id="50" dur="500" fill="hold"/>
                                        <p:tgtEl>
                                          <p:spTgt spid="1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 name="Group 4"/>
          <p:cNvGraphicFramePr>
            <a:graphicFrameLocks noGrp="1"/>
          </p:cNvGraphicFramePr>
          <p:nvPr>
            <p:extLst/>
          </p:nvPr>
        </p:nvGraphicFramePr>
        <p:xfrm>
          <a:off x="1237811" y="1596902"/>
          <a:ext cx="7789055" cy="3704359"/>
        </p:xfrm>
        <a:graphic>
          <a:graphicData uri="http://schemas.openxmlformats.org/drawingml/2006/table">
            <a:tbl>
              <a:tblPr/>
              <a:tblGrid>
                <a:gridCol w="1053269">
                  <a:extLst>
                    <a:ext uri="{9D8B030D-6E8A-4147-A177-3AD203B41FA5}">
                      <a16:colId xmlns:a16="http://schemas.microsoft.com/office/drawing/2014/main" val="20000"/>
                    </a:ext>
                  </a:extLst>
                </a:gridCol>
                <a:gridCol w="844327">
                  <a:extLst>
                    <a:ext uri="{9D8B030D-6E8A-4147-A177-3AD203B41FA5}">
                      <a16:colId xmlns:a16="http://schemas.microsoft.com/office/drawing/2014/main" val="20001"/>
                    </a:ext>
                  </a:extLst>
                </a:gridCol>
                <a:gridCol w="844327">
                  <a:extLst>
                    <a:ext uri="{9D8B030D-6E8A-4147-A177-3AD203B41FA5}">
                      <a16:colId xmlns:a16="http://schemas.microsoft.com/office/drawing/2014/main" val="20002"/>
                    </a:ext>
                  </a:extLst>
                </a:gridCol>
                <a:gridCol w="840900">
                  <a:extLst>
                    <a:ext uri="{9D8B030D-6E8A-4147-A177-3AD203B41FA5}">
                      <a16:colId xmlns:a16="http://schemas.microsoft.com/office/drawing/2014/main" val="20003"/>
                    </a:ext>
                  </a:extLst>
                </a:gridCol>
                <a:gridCol w="840900">
                  <a:extLst>
                    <a:ext uri="{9D8B030D-6E8A-4147-A177-3AD203B41FA5}">
                      <a16:colId xmlns:a16="http://schemas.microsoft.com/office/drawing/2014/main" val="20004"/>
                    </a:ext>
                  </a:extLst>
                </a:gridCol>
                <a:gridCol w="842617">
                  <a:extLst>
                    <a:ext uri="{9D8B030D-6E8A-4147-A177-3AD203B41FA5}">
                      <a16:colId xmlns:a16="http://schemas.microsoft.com/office/drawing/2014/main" val="20005"/>
                    </a:ext>
                  </a:extLst>
                </a:gridCol>
                <a:gridCol w="840905">
                  <a:extLst>
                    <a:ext uri="{9D8B030D-6E8A-4147-A177-3AD203B41FA5}">
                      <a16:colId xmlns:a16="http://schemas.microsoft.com/office/drawing/2014/main" val="20006"/>
                    </a:ext>
                  </a:extLst>
                </a:gridCol>
                <a:gridCol w="840905">
                  <a:extLst>
                    <a:ext uri="{9D8B030D-6E8A-4147-A177-3AD203B41FA5}">
                      <a16:colId xmlns:a16="http://schemas.microsoft.com/office/drawing/2014/main" val="20007"/>
                    </a:ext>
                  </a:extLst>
                </a:gridCol>
                <a:gridCol w="840905">
                  <a:extLst>
                    <a:ext uri="{9D8B030D-6E8A-4147-A177-3AD203B41FA5}">
                      <a16:colId xmlns:a16="http://schemas.microsoft.com/office/drawing/2014/main" val="20008"/>
                    </a:ext>
                  </a:extLst>
                </a:gridCol>
              </a:tblGrid>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9x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8MB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0"/>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7x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4MB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1"/>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6x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2.5MB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1"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2"/>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3x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2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3"/>
                  </a:ext>
                </a:extLst>
              </a:tr>
              <a:tr h="528513">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2x Series</a:t>
                      </a:r>
                      <a:br>
                        <a:rPr kumimoji="0" lang="en-GB" sz="900" b="0" i="0" u="none" strike="noStrike" cap="none" normalizeH="0" baseline="0" dirty="0">
                          <a:ln>
                            <a:noFill/>
                          </a:ln>
                          <a:solidFill>
                            <a:srgbClr val="000000"/>
                          </a:solidFill>
                          <a:effectLst/>
                          <a:latin typeface="Verdana" pitchFamily="34" charset="0"/>
                        </a:rPr>
                      </a:br>
                      <a:r>
                        <a:rPr kumimoji="0" lang="en-GB" sz="900" b="0" i="0" u="none" strike="noStrike" cap="none" normalizeH="0" baseline="0" dirty="0">
                          <a:ln>
                            <a:noFill/>
                          </a:ln>
                          <a:solidFill>
                            <a:srgbClr val="000000"/>
                          </a:solidFill>
                          <a:effectLst/>
                          <a:latin typeface="Verdana" pitchFamily="34" charset="0"/>
                        </a:rPr>
                        <a:t>up to 1 MB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endParaRPr kumimoji="0" lang="en-GB" sz="900" b="0" i="0" u="none" strike="noStrike" cap="none" normalizeH="0" baseline="0" dirty="0">
                        <a:ln>
                          <a:noFill/>
                        </a:ln>
                        <a:solidFill>
                          <a:srgbClr val="00214A"/>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4"/>
                  </a:ext>
                </a:extLst>
              </a:tr>
              <a:tr h="533281">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E30034"/>
                        </a:buClr>
                        <a:buSzTx/>
                        <a:buFont typeface="Wingdings" pitchFamily="2" charset="2"/>
                        <a:buNone/>
                        <a:tabLst/>
                        <a:defRPr/>
                      </a:pPr>
                      <a:r>
                        <a:rPr kumimoji="0" lang="en-GB" sz="900" b="1" i="0" u="none" strike="noStrike" kern="1200" cap="none" spc="0" normalizeH="0" baseline="0" noProof="0" dirty="0">
                          <a:ln>
                            <a:noFill/>
                          </a:ln>
                          <a:solidFill>
                            <a:srgbClr val="000000"/>
                          </a:solidFill>
                          <a:effectLst/>
                          <a:uLnTx/>
                          <a:uFillTx/>
                          <a:latin typeface="Verdana" pitchFamily="34" charset="0"/>
                          <a:ea typeface="+mn-ea"/>
                          <a:cs typeface="+mn-cs"/>
                        </a:rPr>
                        <a:t>1x Series</a:t>
                      </a:r>
                      <a:b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br>
                      <a:r>
                        <a:rPr kumimoji="0" lang="en-GB" sz="900" b="0" i="0" u="none" strike="noStrike" kern="1200" cap="none" spc="0" normalizeH="0" baseline="0" noProof="0" dirty="0">
                          <a:ln>
                            <a:noFill/>
                          </a:ln>
                          <a:solidFill>
                            <a:srgbClr val="000000"/>
                          </a:solidFill>
                          <a:effectLst/>
                          <a:uLnTx/>
                          <a:uFillTx/>
                          <a:latin typeface="Verdana" pitchFamily="34" charset="0"/>
                          <a:ea typeface="+mn-ea"/>
                          <a:cs typeface="+mn-cs"/>
                        </a:rPr>
                        <a:t>up to 512 kB</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tc>
                  <a:txBody>
                    <a:bodyPr/>
                    <a:lstStyle/>
                    <a:p>
                      <a:pPr>
                        <a:buClr>
                          <a:srgbClr val="000000"/>
                        </a:buClr>
                      </a:pPr>
                      <a:endParaRPr lang="en-GB" sz="1900" dirty="0">
                        <a:solidFill>
                          <a:srgbClr val="00214A"/>
                        </a:solidFill>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D9D9D9"/>
                    </a:solidFill>
                  </a:tcPr>
                </a:tc>
                <a:extLst>
                  <a:ext uri="{0D108BD9-81ED-4DB2-BD59-A6C34878D82A}">
                    <a16:rowId xmlns:a16="http://schemas.microsoft.com/office/drawing/2014/main" val="10005"/>
                  </a:ext>
                </a:extLst>
              </a:tr>
              <a:tr h="528513">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p>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               </a:t>
                      </a:r>
                      <a:endParaRPr kumimoji="0" lang="en-GB" sz="900" b="0" i="0" u="none" strike="noStrike" cap="none" normalizeH="0" baseline="0" dirty="0">
                        <a:ln>
                          <a:noFill/>
                        </a:ln>
                        <a:solidFill>
                          <a:srgbClr val="000000"/>
                        </a:solidFill>
                        <a:effectLst/>
                        <a:latin typeface="Verdana" pitchFamily="34" charset="0"/>
                      </a:endParaRP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solidFill>
                        <a:schemeClr val="bg1"/>
                      </a:solidFill>
                      <a:prstDash val="solid"/>
                      <a:round/>
                      <a:headEnd type="none" w="med" len="med"/>
                      <a:tailEnd type="none" w="med" len="med"/>
                    </a:lnBlToTr>
                    <a:solidFill>
                      <a:srgbClr val="D9D9D9"/>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TQFP-80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TQFP-100</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LQFP-144</a:t>
                      </a:r>
                      <a:br>
                        <a:rPr kumimoji="0" lang="en-GB" sz="900" b="1" i="0" u="none" strike="noStrike" cap="none" normalizeH="0" baseline="0" dirty="0">
                          <a:ln>
                            <a:noFill/>
                          </a:ln>
                          <a:solidFill>
                            <a:srgbClr val="000000"/>
                          </a:solidFill>
                          <a:effectLst/>
                          <a:latin typeface="Verdana" pitchFamily="34" charset="0"/>
                        </a:rPr>
                      </a:br>
                      <a:r>
                        <a:rPr kumimoji="0" lang="en-GB" sz="900" b="1" i="0" u="none" strike="noStrike" cap="none" normalizeH="0" baseline="0" dirty="0">
                          <a:ln>
                            <a:noFill/>
                          </a:ln>
                          <a:solidFill>
                            <a:srgbClr val="000000"/>
                          </a:solidFill>
                          <a:effectLst/>
                          <a:latin typeface="Verdana" pitchFamily="34" charset="0"/>
                        </a:rPr>
                        <a:t>TQFP-144</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LQFP-176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LFBGA-292</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defPPr>
                        <a:defRPr lang="de-DE"/>
                      </a:defPPr>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BGA-416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LFBGA-516</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tc>
                  <a:txBody>
                    <a:bodyPr/>
                    <a:lstStyle/>
                    <a:p>
                      <a:pPr marL="0" marR="0" lvl="0" indent="0" algn="ctr" defTabSz="865188" rtl="0" eaLnBrk="1" fontAlgn="base" latinLnBrk="0" hangingPunct="1">
                        <a:lnSpc>
                          <a:spcPct val="100000"/>
                        </a:lnSpc>
                        <a:spcBef>
                          <a:spcPct val="25000"/>
                        </a:spcBef>
                        <a:spcAft>
                          <a:spcPct val="25000"/>
                        </a:spcAft>
                        <a:buClr>
                          <a:srgbClr val="1122CC"/>
                        </a:buClr>
                        <a:buSzTx/>
                        <a:buFont typeface="Wingdings" pitchFamily="2" charset="2"/>
                        <a:buNone/>
                        <a:tabLst/>
                      </a:pPr>
                      <a:r>
                        <a:rPr kumimoji="0" lang="en-GB" sz="900" b="1" i="0" u="none" strike="noStrike" cap="none" normalizeH="0" baseline="0" dirty="0">
                          <a:ln>
                            <a:noFill/>
                          </a:ln>
                          <a:solidFill>
                            <a:srgbClr val="000000"/>
                          </a:solidFill>
                          <a:effectLst/>
                          <a:latin typeface="Verdana" pitchFamily="34" charset="0"/>
                        </a:rPr>
                        <a:t>Bare Die</a:t>
                      </a:r>
                    </a:p>
                  </a:txBody>
                  <a:tcPr marL="0" marR="0" marT="46807" marB="46807" anchor="ctr" anchorCtr="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w="12700" cap="flat" cmpd="sng" algn="ctr">
                      <a:noFill/>
                      <a:prstDash val="solid"/>
                      <a:round/>
                      <a:headEnd type="none" w="med" len="med"/>
                      <a:tailEnd type="none" w="med" len="med"/>
                    </a:lnBlToTr>
                    <a:solidFill>
                      <a:srgbClr val="84B6A7"/>
                    </a:solidFill>
                  </a:tcPr>
                </a:tc>
                <a:extLst>
                  <a:ext uri="{0D108BD9-81ED-4DB2-BD59-A6C34878D82A}">
                    <a16:rowId xmlns:a16="http://schemas.microsoft.com/office/drawing/2014/main" val="10006"/>
                  </a:ext>
                </a:extLst>
              </a:tr>
            </a:tbl>
          </a:graphicData>
        </a:graphic>
      </p:graphicFrame>
      <p:cxnSp>
        <p:nvCxnSpPr>
          <p:cNvPr id="4" name="Straight Connector 3"/>
          <p:cNvCxnSpPr/>
          <p:nvPr/>
        </p:nvCxnSpPr>
        <p:spPr>
          <a:xfrm>
            <a:off x="8184035" y="1596902"/>
            <a:ext cx="0" cy="3704359"/>
          </a:xfrm>
          <a:prstGeom prst="line">
            <a:avLst/>
          </a:prstGeom>
          <a:ln w="1905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4275" name="Title 1"/>
          <p:cNvSpPr>
            <a:spLocks noGrp="1"/>
          </p:cNvSpPr>
          <p:nvPr>
            <p:ph type="title" hasCustomPrompt="1"/>
          </p:nvPr>
        </p:nvSpPr>
        <p:spPr/>
        <p:txBody>
          <a:bodyPr vert="horz" lIns="0" tIns="0" rIns="0" bIns="10800" rtlCol="0" anchor="b" anchorCtr="0">
            <a:noAutofit/>
          </a:bodyPr>
          <a:lstStyle/>
          <a:p>
            <a:pPr lvl="0">
              <a:lnSpc>
                <a:spcPct val="90000"/>
              </a:lnSpc>
              <a:buClr>
                <a:srgbClr val="000000"/>
              </a:buClr>
            </a:pPr>
            <a:r>
              <a:t>AURIX™ Family </a:t>
            </a:r>
            <a:br>
              <a:rPr/>
            </a:br>
            <a:r>
              <a:rPr>
                <a:solidFill>
                  <a:schemeClr val="tx2">
                    <a:lumMod val="50000"/>
                  </a:schemeClr>
                </a:solidFill>
              </a:rPr>
              <a:t>(H)EV Battery Management System</a:t>
            </a:r>
            <a:endParaRPr lang="en-GB" altLang="ko-KR" sz="1900" i="1" kern="1200" dirty="0">
              <a:solidFill>
                <a:srgbClr val="589482"/>
              </a:solidFill>
              <a:ea typeface="굴림" pitchFamily="50" charset="-127"/>
              <a:cs typeface="Arial" charset="0"/>
            </a:endParaRPr>
          </a:p>
        </p:txBody>
      </p:sp>
      <p:sp>
        <p:nvSpPr>
          <p:cNvPr id="58" name="Rounded Rectangle 57"/>
          <p:cNvSpPr/>
          <p:nvPr/>
        </p:nvSpPr>
        <p:spPr bwMode="auto">
          <a:xfrm>
            <a:off x="6596495" y="4114968"/>
            <a:ext cx="3367560" cy="582249"/>
          </a:xfrm>
          <a:prstGeom prst="roundRect">
            <a:avLst/>
          </a:prstGeom>
          <a:solidFill>
            <a:srgbClr val="B5D3CA"/>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buClr>
                <a:srgbClr val="B70D28"/>
              </a:buClr>
              <a:defRPr/>
            </a:pPr>
            <a:r>
              <a:rPr lang="en-GB" sz="900" kern="0" dirty="0">
                <a:cs typeface="Arial" charset="0"/>
              </a:rPr>
              <a:t>All products include</a:t>
            </a:r>
          </a:p>
          <a:p>
            <a:pPr marL="177800" indent="-177800" fontAlgn="auto">
              <a:spcBef>
                <a:spcPts val="0"/>
              </a:spcBef>
              <a:spcAft>
                <a:spcPts val="0"/>
              </a:spcAft>
              <a:buSzPct val="150000"/>
              <a:buFont typeface="Arial"/>
              <a:buChar char="›"/>
              <a:defRPr/>
            </a:pPr>
            <a:r>
              <a:rPr lang="en-GB" sz="900" kern="0" dirty="0">
                <a:cs typeface="Arial" charset="0"/>
              </a:rPr>
              <a:t>standby power domain for long hour monitoring</a:t>
            </a:r>
          </a:p>
          <a:p>
            <a:pPr marL="177800" indent="-177800" fontAlgn="auto">
              <a:spcBef>
                <a:spcPts val="0"/>
              </a:spcBef>
              <a:spcAft>
                <a:spcPts val="0"/>
              </a:spcAft>
              <a:buSzPct val="150000"/>
              <a:buFont typeface="Arial"/>
              <a:buChar char="›"/>
              <a:defRPr/>
            </a:pPr>
            <a:r>
              <a:rPr lang="en-GB" sz="900" kern="0" dirty="0">
                <a:cs typeface="Arial" charset="0"/>
              </a:rPr>
              <a:t>CAN FD enabling fast communication</a:t>
            </a:r>
          </a:p>
          <a:p>
            <a:pPr marL="273050" indent="-273050">
              <a:buClr>
                <a:schemeClr val="accent1"/>
              </a:buClr>
              <a:defRPr/>
            </a:pPr>
            <a:endParaRPr lang="en-GB" sz="900" dirty="0">
              <a:cs typeface="Arial" pitchFamily="34" charset="0"/>
            </a:endParaRPr>
          </a:p>
        </p:txBody>
      </p:sp>
      <p:sp>
        <p:nvSpPr>
          <p:cNvPr id="14" name="Rounded Rectangle 13"/>
          <p:cNvSpPr/>
          <p:nvPr/>
        </p:nvSpPr>
        <p:spPr bwMode="auto">
          <a:xfrm>
            <a:off x="6596496" y="1660051"/>
            <a:ext cx="701675" cy="415288"/>
          </a:xfrm>
          <a:prstGeom prst="roundRect">
            <a:avLst/>
          </a:prstGeom>
          <a:solidFill>
            <a:srgbClr val="ADCFC4"/>
          </a:solidFill>
          <a:ln w="3175">
            <a:solidFill>
              <a:schemeClr val="tx1"/>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TC298T</a:t>
            </a:r>
          </a:p>
          <a:p>
            <a:pPr algn="ctr" eaLnBrk="0" hangingPunct="0">
              <a:buClr>
                <a:schemeClr val="tx1"/>
              </a:buClr>
            </a:pPr>
            <a:r>
              <a:rPr lang="en-GB" sz="600" dirty="0">
                <a:solidFill>
                  <a:schemeClr val="tx1"/>
                </a:solidFill>
              </a:rPr>
              <a:t>300 MHz</a:t>
            </a:r>
          </a:p>
        </p:txBody>
      </p:sp>
      <p:sp>
        <p:nvSpPr>
          <p:cNvPr id="77" name="Rounded Rectangle 76"/>
          <p:cNvSpPr/>
          <p:nvPr/>
        </p:nvSpPr>
        <p:spPr bwMode="auto">
          <a:xfrm>
            <a:off x="5724436" y="2714756"/>
            <a:ext cx="701675" cy="415288"/>
          </a:xfrm>
          <a:prstGeom prst="roundRect">
            <a:avLst/>
          </a:prstGeom>
          <a:solidFill>
            <a:srgbClr val="E7F1EE"/>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TC267D</a:t>
            </a:r>
          </a:p>
          <a:p>
            <a:pPr algn="ctr" eaLnBrk="0" hangingPunct="0">
              <a:buClr>
                <a:schemeClr val="tx1"/>
              </a:buClr>
            </a:pPr>
            <a:r>
              <a:rPr lang="en-GB" sz="600" dirty="0">
                <a:latin typeface="+mn-lt"/>
              </a:rPr>
              <a:t>200 MHz</a:t>
            </a:r>
          </a:p>
        </p:txBody>
      </p:sp>
      <p:sp>
        <p:nvSpPr>
          <p:cNvPr id="79" name="Rounded Rectangle 78"/>
          <p:cNvSpPr/>
          <p:nvPr/>
        </p:nvSpPr>
        <p:spPr bwMode="auto">
          <a:xfrm>
            <a:off x="4887975" y="2714756"/>
            <a:ext cx="701675" cy="415288"/>
          </a:xfrm>
          <a:prstGeom prst="roundRect">
            <a:avLst/>
          </a:prstGeom>
          <a:solidFill>
            <a:srgbClr val="E7F1EE"/>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TC265D</a:t>
            </a:r>
          </a:p>
          <a:p>
            <a:pPr algn="ctr" eaLnBrk="0" hangingPunct="0">
              <a:buClr>
                <a:schemeClr val="tx1"/>
              </a:buClr>
            </a:pPr>
            <a:r>
              <a:rPr lang="en-GB" sz="600" dirty="0">
                <a:latin typeface="+mn-lt"/>
              </a:rPr>
              <a:t>200 MHz</a:t>
            </a:r>
          </a:p>
        </p:txBody>
      </p:sp>
      <p:sp>
        <p:nvSpPr>
          <p:cNvPr id="85" name="Rounded Rectangle 84"/>
          <p:cNvSpPr/>
          <p:nvPr/>
        </p:nvSpPr>
        <p:spPr bwMode="auto">
          <a:xfrm>
            <a:off x="4887995" y="2184670"/>
            <a:ext cx="701675" cy="415288"/>
          </a:xfrm>
          <a:prstGeom prst="roundRect">
            <a:avLst/>
          </a:prstGeom>
          <a:solidFill>
            <a:srgbClr val="E7F1EE"/>
          </a:solidFill>
          <a:ln w="3175">
            <a:solidFill>
              <a:srgbClr val="5F857A"/>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TC275T</a:t>
            </a:r>
          </a:p>
          <a:p>
            <a:pPr algn="ctr" eaLnBrk="0" hangingPunct="0">
              <a:buClr>
                <a:schemeClr val="tx1"/>
              </a:buClr>
            </a:pPr>
            <a:r>
              <a:rPr lang="en-GB" sz="600" dirty="0">
                <a:latin typeface="+mn-lt"/>
              </a:rPr>
              <a:t>200 MHz</a:t>
            </a:r>
          </a:p>
        </p:txBody>
      </p:sp>
      <p:sp>
        <p:nvSpPr>
          <p:cNvPr id="88" name="Rounded Rectangle 87"/>
          <p:cNvSpPr/>
          <p:nvPr/>
        </p:nvSpPr>
        <p:spPr bwMode="auto">
          <a:xfrm>
            <a:off x="5724435" y="1665346"/>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TC297T</a:t>
            </a:r>
            <a:br>
              <a:rPr lang="en-GB" sz="900" b="1" dirty="0">
                <a:solidFill>
                  <a:schemeClr val="tx1"/>
                </a:solidFill>
              </a:rPr>
            </a:br>
            <a:r>
              <a:rPr lang="en-GB" sz="600" dirty="0">
                <a:solidFill>
                  <a:schemeClr val="tx1"/>
                </a:solidFill>
              </a:rPr>
              <a:t>300 MHz</a:t>
            </a:r>
          </a:p>
        </p:txBody>
      </p:sp>
      <p:sp>
        <p:nvSpPr>
          <p:cNvPr id="89" name="Rounded Rectangle 88"/>
          <p:cNvSpPr/>
          <p:nvPr/>
        </p:nvSpPr>
        <p:spPr bwMode="auto">
          <a:xfrm>
            <a:off x="4023878" y="3236230"/>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TC234L</a:t>
            </a:r>
          </a:p>
          <a:p>
            <a:pPr algn="ctr" eaLnBrk="0" hangingPunct="0">
              <a:buClr>
                <a:schemeClr val="tx1"/>
              </a:buClr>
            </a:pPr>
            <a:r>
              <a:rPr lang="en-GB" sz="600" dirty="0">
                <a:solidFill>
                  <a:schemeClr val="tx1"/>
                </a:solidFill>
              </a:rPr>
              <a:t>200 MHz</a:t>
            </a:r>
          </a:p>
        </p:txBody>
      </p:sp>
      <p:sp>
        <p:nvSpPr>
          <p:cNvPr id="90" name="Rounded Rectangle 89"/>
          <p:cNvSpPr/>
          <p:nvPr/>
        </p:nvSpPr>
        <p:spPr bwMode="auto">
          <a:xfrm>
            <a:off x="5724436" y="2184670"/>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TC277T</a:t>
            </a:r>
          </a:p>
          <a:p>
            <a:pPr algn="ctr" eaLnBrk="0" hangingPunct="0">
              <a:buClr>
                <a:schemeClr val="tx1"/>
              </a:buClr>
            </a:pPr>
            <a:r>
              <a:rPr lang="en-GB" sz="600" dirty="0">
                <a:solidFill>
                  <a:schemeClr val="tx1"/>
                </a:solidFill>
              </a:rPr>
              <a:t>200 MHz</a:t>
            </a:r>
          </a:p>
        </p:txBody>
      </p:sp>
      <p:sp>
        <p:nvSpPr>
          <p:cNvPr id="91" name="Rounded Rectangle 90"/>
          <p:cNvSpPr/>
          <p:nvPr/>
        </p:nvSpPr>
        <p:spPr bwMode="auto">
          <a:xfrm>
            <a:off x="4023879" y="3766508"/>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TC224L/S</a:t>
            </a:r>
          </a:p>
          <a:p>
            <a:pPr algn="ctr" eaLnBrk="0" hangingPunct="0">
              <a:buClr>
                <a:schemeClr val="tx1"/>
              </a:buClr>
            </a:pPr>
            <a:r>
              <a:rPr lang="en-GB" sz="600" dirty="0">
                <a:solidFill>
                  <a:schemeClr val="tx1"/>
                </a:solidFill>
              </a:rPr>
              <a:t>133 MHz</a:t>
            </a:r>
          </a:p>
        </p:txBody>
      </p:sp>
      <p:sp>
        <p:nvSpPr>
          <p:cNvPr id="92" name="Rounded Rectangle 91"/>
          <p:cNvSpPr/>
          <p:nvPr/>
        </p:nvSpPr>
        <p:spPr bwMode="auto">
          <a:xfrm>
            <a:off x="4023879" y="2714756"/>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TC264D</a:t>
            </a:r>
          </a:p>
          <a:p>
            <a:pPr algn="ctr" eaLnBrk="0" hangingPunct="0">
              <a:buClr>
                <a:schemeClr val="tx1"/>
              </a:buClr>
            </a:pPr>
            <a:r>
              <a:rPr lang="en-GB" sz="600" dirty="0">
                <a:solidFill>
                  <a:schemeClr val="tx1"/>
                </a:solidFill>
              </a:rPr>
              <a:t>200 MHz</a:t>
            </a:r>
          </a:p>
        </p:txBody>
      </p:sp>
      <p:sp>
        <p:nvSpPr>
          <p:cNvPr id="97" name="Rounded Rectangle 96"/>
          <p:cNvSpPr/>
          <p:nvPr/>
        </p:nvSpPr>
        <p:spPr bwMode="auto">
          <a:xfrm>
            <a:off x="3170568" y="3766508"/>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TC223L/S</a:t>
            </a:r>
          </a:p>
          <a:p>
            <a:pPr algn="ctr" eaLnBrk="0" hangingPunct="0">
              <a:buClr>
                <a:schemeClr val="tx1"/>
              </a:buClr>
            </a:pPr>
            <a:r>
              <a:rPr lang="en-GB" sz="600" dirty="0">
                <a:solidFill>
                  <a:schemeClr val="tx1"/>
                </a:solidFill>
              </a:rPr>
              <a:t>133 MHz</a:t>
            </a:r>
          </a:p>
        </p:txBody>
      </p:sp>
      <p:sp>
        <p:nvSpPr>
          <p:cNvPr id="99" name="Rounded Rectangle 98"/>
          <p:cNvSpPr/>
          <p:nvPr/>
        </p:nvSpPr>
        <p:spPr bwMode="auto">
          <a:xfrm>
            <a:off x="2340854" y="3763224"/>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TC222L/S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4" name="Rounded Rectangle 103"/>
          <p:cNvSpPr/>
          <p:nvPr/>
        </p:nvSpPr>
        <p:spPr bwMode="auto">
          <a:xfrm>
            <a:off x="3178188" y="4290367"/>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TC213L/S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106" name="Rounded Rectangle 105"/>
          <p:cNvSpPr/>
          <p:nvPr/>
        </p:nvSpPr>
        <p:spPr bwMode="auto">
          <a:xfrm>
            <a:off x="2340852" y="4290367"/>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rgbClr val="000000"/>
              </a:buClr>
              <a:defRPr/>
            </a:pPr>
            <a:r>
              <a:rPr lang="en-GB" sz="800" b="1" kern="0" dirty="0">
                <a:solidFill>
                  <a:srgbClr val="000000"/>
                </a:solidFill>
                <a:cs typeface="Arial" panose="020B0604020202020204" pitchFamily="34" charset="0"/>
              </a:rPr>
              <a:t>TC212L/S</a:t>
            </a:r>
          </a:p>
          <a:p>
            <a:pPr algn="ctr" eaLnBrk="0" hangingPunct="0">
              <a:buClr>
                <a:srgbClr val="000000"/>
              </a:buClr>
              <a:defRPr/>
            </a:pPr>
            <a:r>
              <a:rPr lang="en-GB" sz="600" kern="0" dirty="0">
                <a:solidFill>
                  <a:srgbClr val="000000"/>
                </a:solidFill>
                <a:cs typeface="Arial" panose="020B0604020202020204" pitchFamily="34" charset="0"/>
              </a:rPr>
              <a:t>133 MHz</a:t>
            </a:r>
          </a:p>
        </p:txBody>
      </p:sp>
      <p:sp>
        <p:nvSpPr>
          <p:cNvPr id="36" name="Rectangle 35"/>
          <p:cNvSpPr/>
          <p:nvPr/>
        </p:nvSpPr>
        <p:spPr bwMode="auto">
          <a:xfrm>
            <a:off x="8510736" y="44624"/>
            <a:ext cx="1475682" cy="825496"/>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wrap="square" lIns="72000" tIns="72000" rIns="72000" bIns="72000" rtlCol="0" anchor="ctr"/>
          <a:lstStyle/>
          <a:p>
            <a:pPr algn="ctr" eaLnBrk="0" hangingPunct="0"/>
            <a:r>
              <a:rPr lang="en-GB" sz="1600" dirty="0">
                <a:ea typeface="Verdana" pitchFamily="34" charset="0"/>
                <a:cs typeface="Verdana" pitchFamily="34" charset="0"/>
              </a:rPr>
              <a:t>Adapted!</a:t>
            </a:r>
          </a:p>
        </p:txBody>
      </p:sp>
      <p:sp>
        <p:nvSpPr>
          <p:cNvPr id="37" name="Rounded Rectangle 36"/>
          <p:cNvSpPr/>
          <p:nvPr/>
        </p:nvSpPr>
        <p:spPr bwMode="auto">
          <a:xfrm>
            <a:off x="3178188" y="3236229"/>
            <a:ext cx="701675" cy="415288"/>
          </a:xfrm>
          <a:prstGeom prst="roundRect">
            <a:avLst/>
          </a:prstGeom>
          <a:solidFill>
            <a:srgbClr val="E7F1EE"/>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TC233L</a:t>
            </a:r>
          </a:p>
          <a:p>
            <a:pPr algn="ctr" eaLnBrk="0" hangingPunct="0">
              <a:buClr>
                <a:schemeClr val="tx1"/>
              </a:buClr>
            </a:pPr>
            <a:r>
              <a:rPr lang="en-GB" sz="600" dirty="0">
                <a:solidFill>
                  <a:schemeClr val="tx1"/>
                </a:solidFill>
              </a:rPr>
              <a:t>200 MHz</a:t>
            </a:r>
          </a:p>
        </p:txBody>
      </p:sp>
      <p:sp>
        <p:nvSpPr>
          <p:cNvPr id="38" name="Rounded Rectangle 37"/>
          <p:cNvSpPr/>
          <p:nvPr/>
        </p:nvSpPr>
        <p:spPr bwMode="auto">
          <a:xfrm>
            <a:off x="4023879" y="4293770"/>
            <a:ext cx="701675"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TC214L/S</a:t>
            </a:r>
          </a:p>
          <a:p>
            <a:pPr algn="ctr" eaLnBrk="0" hangingPunct="0">
              <a:buClr>
                <a:schemeClr val="tx1"/>
              </a:buClr>
            </a:pPr>
            <a:r>
              <a:rPr lang="en-GB" sz="600" dirty="0">
                <a:solidFill>
                  <a:schemeClr val="tx1"/>
                </a:solidFill>
              </a:rPr>
              <a:t>133 MHz</a:t>
            </a:r>
          </a:p>
        </p:txBody>
      </p:sp>
      <p:sp>
        <p:nvSpPr>
          <p:cNvPr id="39" name="Rounded Rectangle 38"/>
          <p:cNvSpPr/>
          <p:nvPr/>
        </p:nvSpPr>
        <p:spPr bwMode="auto">
          <a:xfrm>
            <a:off x="5724435" y="3763224"/>
            <a:ext cx="709296" cy="415288"/>
          </a:xfrm>
          <a:prstGeom prst="roundRect">
            <a:avLst/>
          </a:prstGeom>
          <a:solidFill>
            <a:srgbClr val="ADCFC4"/>
          </a:solidFill>
          <a:ln w="3175">
            <a:solidFill>
              <a:srgbClr val="5F857A"/>
            </a:solidFill>
            <a:headEnd/>
            <a:tailEnd/>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lIns="0" rIns="0" anchor="ctr" anchorCtr="1"/>
          <a:lstStyle/>
          <a:p>
            <a:pPr algn="ctr" eaLnBrk="0" hangingPunct="0">
              <a:buClr>
                <a:schemeClr val="tx1"/>
              </a:buClr>
            </a:pPr>
            <a:r>
              <a:rPr lang="en-GB" sz="800" b="1" dirty="0">
                <a:solidFill>
                  <a:schemeClr val="tx1"/>
                </a:solidFill>
              </a:rPr>
              <a:t>TC237L</a:t>
            </a:r>
          </a:p>
          <a:p>
            <a:pPr algn="ctr" eaLnBrk="0" hangingPunct="0">
              <a:buClr>
                <a:schemeClr val="tx1"/>
              </a:buClr>
            </a:pPr>
            <a:r>
              <a:rPr lang="en-GB" sz="800" b="1" dirty="0">
                <a:solidFill>
                  <a:schemeClr val="tx1"/>
                </a:solidFill>
              </a:rPr>
              <a:t>TC237LA/X</a:t>
            </a:r>
          </a:p>
          <a:p>
            <a:pPr algn="ctr" eaLnBrk="0" hangingPunct="0">
              <a:buClr>
                <a:schemeClr val="tx1"/>
              </a:buClr>
            </a:pPr>
            <a:r>
              <a:rPr lang="en-GB" sz="600" dirty="0">
                <a:solidFill>
                  <a:schemeClr val="tx1"/>
                </a:solidFill>
              </a:rPr>
              <a:t>200 MHz</a:t>
            </a:r>
          </a:p>
        </p:txBody>
      </p:sp>
      <p:sp>
        <p:nvSpPr>
          <p:cNvPr id="40" name="Rounded Rectangle 39"/>
          <p:cNvSpPr/>
          <p:nvPr/>
        </p:nvSpPr>
        <p:spPr bwMode="auto">
          <a:xfrm>
            <a:off x="7424302" y="1665346"/>
            <a:ext cx="701675" cy="415288"/>
          </a:xfrm>
          <a:prstGeom prst="roundRect">
            <a:avLst/>
          </a:prstGeom>
          <a:solidFill>
            <a:srgbClr val="ADCFC4"/>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a:t>
            </a:r>
          </a:p>
          <a:p>
            <a:pPr algn="ctr" eaLnBrk="0" hangingPunct="0">
              <a:buClr>
                <a:schemeClr val="tx1"/>
              </a:buClr>
            </a:pPr>
            <a:r>
              <a:rPr lang="en-GB" sz="600" dirty="0">
                <a:latin typeface="+mn-lt"/>
              </a:rPr>
              <a:t>300 MHz</a:t>
            </a:r>
          </a:p>
        </p:txBody>
      </p:sp>
      <p:sp>
        <p:nvSpPr>
          <p:cNvPr id="48" name="Rounded Rectangle 47"/>
          <p:cNvSpPr/>
          <p:nvPr/>
        </p:nvSpPr>
        <p:spPr bwMode="auto">
          <a:xfrm>
            <a:off x="6593843" y="3251537"/>
            <a:ext cx="3370213" cy="777719"/>
          </a:xfrm>
          <a:prstGeom prst="roundRect">
            <a:avLst/>
          </a:prstGeom>
          <a:solidFill>
            <a:srgbClr val="E7F1EE"/>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buClr>
                <a:srgbClr val="B70D28"/>
              </a:buClr>
              <a:defRPr/>
            </a:pPr>
            <a:r>
              <a:rPr lang="en-GB" sz="900" b="1" kern="0" dirty="0">
                <a:cs typeface="Arial" charset="0"/>
              </a:rPr>
              <a:t>BMS stack MCU</a:t>
            </a:r>
          </a:p>
          <a:p>
            <a:pPr marL="177800" indent="-177800" fontAlgn="auto">
              <a:spcBef>
                <a:spcPts val="0"/>
              </a:spcBef>
              <a:spcAft>
                <a:spcPts val="0"/>
              </a:spcAft>
              <a:buFont typeface="Arial"/>
              <a:buChar char="›"/>
              <a:defRPr/>
            </a:pPr>
            <a:r>
              <a:rPr lang="en-GB" sz="900" kern="0" dirty="0">
                <a:cs typeface="Arial" charset="0"/>
              </a:rPr>
              <a:t>Monitoring battery stack SOH &amp; SOC</a:t>
            </a:r>
          </a:p>
          <a:p>
            <a:pPr marL="177800" indent="-177800" fontAlgn="auto">
              <a:spcBef>
                <a:spcPts val="0"/>
              </a:spcBef>
              <a:spcAft>
                <a:spcPts val="0"/>
              </a:spcAft>
              <a:buFont typeface="Arial"/>
              <a:buChar char="›"/>
              <a:defRPr/>
            </a:pPr>
            <a:r>
              <a:rPr lang="en-GB" sz="900" kern="0" dirty="0">
                <a:cs typeface="Arial" charset="0"/>
              </a:rPr>
              <a:t>HW security module (HSM) preventing battery pack manipulation &amp; charge-billing verification</a:t>
            </a:r>
          </a:p>
          <a:p>
            <a:pPr lvl="0">
              <a:buClr>
                <a:schemeClr val="tx1"/>
              </a:buClr>
              <a:defRPr/>
            </a:pPr>
            <a:endParaRPr lang="en-GB" sz="900" b="1" kern="0" dirty="0"/>
          </a:p>
        </p:txBody>
      </p:sp>
      <p:sp>
        <p:nvSpPr>
          <p:cNvPr id="50" name="Rounded Rectangle 49"/>
          <p:cNvSpPr/>
          <p:nvPr/>
        </p:nvSpPr>
        <p:spPr bwMode="auto">
          <a:xfrm>
            <a:off x="2340852" y="1724008"/>
            <a:ext cx="2209417" cy="460663"/>
          </a:xfrm>
          <a:prstGeom prst="roundRect">
            <a:avLst/>
          </a:prstGeom>
          <a:solidFill>
            <a:srgbClr val="E7F1EE"/>
          </a:solidFill>
          <a:ln>
            <a:solidFill>
              <a:srgbClr val="5F857A"/>
            </a:solidFill>
          </a:ln>
          <a:effectLst/>
        </p:spPr>
        <p:style>
          <a:lnRef idx="1">
            <a:schemeClr val="accent2"/>
          </a:lnRef>
          <a:fillRef idx="2">
            <a:schemeClr val="accent2"/>
          </a:fillRef>
          <a:effectRef idx="1">
            <a:schemeClr val="accent2"/>
          </a:effectRef>
          <a:fontRef idx="minor">
            <a:schemeClr val="dk1"/>
          </a:fontRef>
        </p:style>
        <p:txBody>
          <a:bodyPr lIns="72000" tIns="72000" rIns="72000" bIns="72000"/>
          <a:lstStyle/>
          <a:p>
            <a:pPr marL="177800" indent="-177800" fontAlgn="auto">
              <a:spcBef>
                <a:spcPts val="0"/>
              </a:spcBef>
              <a:spcAft>
                <a:spcPts val="0"/>
              </a:spcAft>
              <a:buClr>
                <a:srgbClr val="B70D28"/>
              </a:buClr>
              <a:defRPr/>
            </a:pPr>
            <a:r>
              <a:rPr lang="en-GB" sz="900" b="1" kern="0" dirty="0">
                <a:cs typeface="Arial" charset="0"/>
              </a:rPr>
              <a:t>BMS main MCU</a:t>
            </a:r>
          </a:p>
          <a:p>
            <a:pPr marL="177800" indent="-177800" fontAlgn="auto">
              <a:spcBef>
                <a:spcPts val="0"/>
              </a:spcBef>
              <a:spcAft>
                <a:spcPts val="0"/>
              </a:spcAft>
              <a:buFont typeface="Arial"/>
              <a:buChar char="›"/>
              <a:defRPr/>
            </a:pPr>
            <a:r>
              <a:rPr lang="en-GB" sz="900" kern="0" dirty="0">
                <a:cs typeface="Arial" charset="0"/>
              </a:rPr>
              <a:t>Overall dis/charging control</a:t>
            </a:r>
          </a:p>
          <a:p>
            <a:pPr marL="273050" indent="-273050">
              <a:buClr>
                <a:schemeClr val="accent1"/>
              </a:buClr>
              <a:defRPr/>
            </a:pPr>
            <a:endParaRPr lang="en-GB" sz="900" dirty="0">
              <a:cs typeface="Arial" pitchFamily="34" charset="0"/>
            </a:endParaRPr>
          </a:p>
        </p:txBody>
      </p:sp>
      <p:sp>
        <p:nvSpPr>
          <p:cNvPr id="43" name="Rounded Rectangle 42"/>
          <p:cNvSpPr/>
          <p:nvPr/>
        </p:nvSpPr>
        <p:spPr bwMode="auto">
          <a:xfrm>
            <a:off x="8257349" y="2180883"/>
            <a:ext cx="701675" cy="415288"/>
          </a:xfrm>
          <a:prstGeom prst="roundRect">
            <a:avLst/>
          </a:prstGeom>
          <a:solidFill>
            <a:srgbClr val="ADCFC4"/>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a:t>
            </a:r>
          </a:p>
          <a:p>
            <a:pPr algn="ctr" eaLnBrk="0" hangingPunct="0">
              <a:buClr>
                <a:schemeClr val="tx1"/>
              </a:buClr>
            </a:pPr>
            <a:r>
              <a:rPr lang="en-GB" sz="600" dirty="0">
                <a:latin typeface="+mn-lt"/>
              </a:rPr>
              <a:t>300 MHz</a:t>
            </a:r>
          </a:p>
        </p:txBody>
      </p:sp>
      <p:sp>
        <p:nvSpPr>
          <p:cNvPr id="44" name="Rounded Rectangle 43"/>
          <p:cNvSpPr/>
          <p:nvPr/>
        </p:nvSpPr>
        <p:spPr bwMode="auto">
          <a:xfrm>
            <a:off x="8265098" y="2707007"/>
            <a:ext cx="701675" cy="415288"/>
          </a:xfrm>
          <a:prstGeom prst="roundRect">
            <a:avLst/>
          </a:prstGeom>
          <a:solidFill>
            <a:srgbClr val="ADCFC4"/>
          </a:solidFill>
          <a:ln w="3175">
            <a:solidFill>
              <a:schemeClr val="tx1"/>
            </a:solidFill>
            <a:miter lim="800000"/>
            <a:headEnd/>
            <a:tailEnd/>
          </a:ln>
          <a:effectLst/>
        </p:spPr>
        <p:txBody>
          <a:bodyPr wrap="square" lIns="72000" tIns="72000" rIns="72000" bIns="72000" rtlCol="0" anchor="ctr"/>
          <a:lstStyle/>
          <a:p>
            <a:pPr algn="ctr" eaLnBrk="0" hangingPunct="0">
              <a:buClr>
                <a:schemeClr val="tx1"/>
              </a:buClr>
            </a:pPr>
            <a:r>
              <a:rPr lang="en-GB" sz="800" b="1" dirty="0">
                <a:latin typeface="+mn-lt"/>
              </a:rPr>
              <a:t>TC299T</a:t>
            </a:r>
          </a:p>
          <a:p>
            <a:pPr algn="ctr" eaLnBrk="0" hangingPunct="0">
              <a:buClr>
                <a:schemeClr val="tx1"/>
              </a:buClr>
            </a:pPr>
            <a:r>
              <a:rPr lang="en-GB" sz="600" dirty="0">
                <a:latin typeface="+mn-lt"/>
              </a:rPr>
              <a:t>300 MHz</a:t>
            </a:r>
          </a:p>
        </p:txBody>
      </p:sp>
      <p:sp>
        <p:nvSpPr>
          <p:cNvPr id="2" name="Footer Placeholder 1">
            <a:extLst>
              <a:ext uri="{FF2B5EF4-FFF2-40B4-BE49-F238E27FC236}">
                <a16:creationId xmlns:a16="http://schemas.microsoft.com/office/drawing/2014/main" id="{F6070D0E-72B4-4ADF-AB0A-70AAF6D19501}"/>
              </a:ext>
            </a:extLst>
          </p:cNvPr>
          <p:cNvSpPr>
            <a:spLocks noGrp="1"/>
          </p:cNvSpPr>
          <p:nvPr>
            <p:ph type="ftr" sz="quarter" idx="11"/>
          </p:nvPr>
        </p:nvSpPr>
        <p:spPr/>
        <p:txBody>
          <a:bodyPr/>
          <a:lstStyle/>
          <a:p>
            <a:r>
              <a:rPr lang="en-US"/>
              <a:t> </a:t>
            </a:r>
          </a:p>
        </p:txBody>
      </p:sp>
      <p:sp>
        <p:nvSpPr>
          <p:cNvPr id="3" name="Date Placeholder 2">
            <a:extLst>
              <a:ext uri="{FF2B5EF4-FFF2-40B4-BE49-F238E27FC236}">
                <a16:creationId xmlns:a16="http://schemas.microsoft.com/office/drawing/2014/main" id="{53045971-0183-43C6-AA28-C305219C8E8F}"/>
              </a:ext>
            </a:extLst>
          </p:cNvPr>
          <p:cNvSpPr>
            <a:spLocks noGrp="1"/>
          </p:cNvSpPr>
          <p:nvPr>
            <p:ph type="dt" sz="half" idx="10"/>
          </p:nvPr>
        </p:nvSpPr>
        <p:spPr/>
        <p:txBody>
          <a:bodyPr/>
          <a:lstStyle/>
          <a:p>
            <a:r>
              <a:rPr lang="en-US"/>
              <a:t> </a:t>
            </a:r>
            <a:endParaRPr lang="en-US" b="1"/>
          </a:p>
        </p:txBody>
      </p:sp>
      <p:sp>
        <p:nvSpPr>
          <p:cNvPr id="5" name="Slide Number Placeholder 4">
            <a:extLst>
              <a:ext uri="{FF2B5EF4-FFF2-40B4-BE49-F238E27FC236}">
                <a16:creationId xmlns:a16="http://schemas.microsoft.com/office/drawing/2014/main" id="{726DC866-0A03-49FB-AC64-2B60951A9E10}"/>
              </a:ext>
            </a:extLst>
          </p:cNvPr>
          <p:cNvSpPr>
            <a:spLocks noGrp="1"/>
          </p:cNvSpPr>
          <p:nvPr>
            <p:ph type="sldNum" sz="quarter" idx="12"/>
          </p:nvPr>
        </p:nvSpPr>
        <p:spPr/>
        <p:txBody>
          <a:bodyPr/>
          <a:lstStyle/>
          <a:p>
            <a:r>
              <a:rPr lang="en-US"/>
              <a:t> </a:t>
            </a:r>
          </a:p>
        </p:txBody>
      </p:sp>
    </p:spTree>
    <p:extLst>
      <p:ext uri="{BB962C8B-B14F-4D97-AF65-F5344CB8AC3E}">
        <p14:creationId xmlns:p14="http://schemas.microsoft.com/office/powerpoint/2010/main" val="422645327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88"/>
                                        </p:tgtEl>
                                        <p:attrNameLst>
                                          <p:attrName>style.visibility</p:attrName>
                                        </p:attrNameLst>
                                      </p:cBhvr>
                                      <p:to>
                                        <p:strVal val="hidden"/>
                                      </p:to>
                                    </p:set>
                                  </p:childTnLst>
                                </p:cTn>
                              </p:par>
                              <p:par>
                                <p:cTn id="9" presetID="1" presetClass="exit" presetSubtype="0" fill="hold" grpId="0" nodeType="withEffect">
                                  <p:stCondLst>
                                    <p:cond delay="0"/>
                                  </p:stCondLst>
                                  <p:childTnLst>
                                    <p:set>
                                      <p:cBhvr>
                                        <p:cTn id="10" dur="1" fill="hold">
                                          <p:stCondLst>
                                            <p:cond delay="0"/>
                                          </p:stCondLst>
                                        </p:cTn>
                                        <p:tgtEl>
                                          <p:spTgt spid="89"/>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9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85"/>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39"/>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43"/>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77" grpId="0" animBg="1"/>
      <p:bldP spid="79" grpId="0" animBg="1"/>
      <p:bldP spid="85" grpId="0" animBg="1"/>
      <p:bldP spid="88" grpId="0" animBg="1"/>
      <p:bldP spid="89" grpId="0" animBg="1"/>
      <p:bldP spid="90" grpId="0" animBg="1"/>
      <p:bldP spid="91" grpId="0" animBg="1"/>
      <p:bldP spid="39" grpId="0" animBg="1"/>
      <p:bldP spid="40" grpId="0" animBg="1"/>
      <p:bldP spid="43" grpId="0" animBg="1"/>
      <p:bldP spid="44"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NCLMASTER" val="0"/>
  <p:tag name="SLIDESPERROW" val="4"/>
  <p:tag name="THUMBWIDTH" val="220"/>
  <p:tag name="AGENDAID" val="379a52bf-e641-47a6-a7b9-274d53de4a86"/>
  <p:tag name="INFINEON_CATEGORY" val="{&quot;CategoryList&quot;:[],&quot;CategoryDictionary&quot;:{}}"/>
  <p:tag name="EMPOWERCHARTSPROPERTIES_A_0" val="AAAAAAH//////////wEAAAAAAAAAAAAAACoqIFRoaXMgaXMgYSBMaXRlREIgZmlsZSAqKgcE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wAAAAAAAAAEAAAACQAAAF9pZD0kLl9pZAEDAAAAAAADAAAAAQADAAAAIwAAAENvbWJpSW5kZXg9JC5OYW1lICsgJ18nICsgJC5WZXJzaW9uAQUAAAAAAAUAAAABAAU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BAEBAQEBAQEBAQEBAQEBAQMAAAAAAAAAAwAAAAMAAAAA/////wUA2gsAAAAAAAAAAAAAIAD///////////////8AAAD///////////////8DAAAAAgD///////8DAAAAAwD///////8DAAAAAwD///////8DAAAABAD///////////////////////////////////////////////////////////////////////////////////////////////////////////////////////////////////////////////////////////////////////////////////////////////////////////////////////////////////////////////////////////////////////////////////////////////////////////////////////////////////////////////////////////////////////////////////////////////////////////////////////////////////////////////////////////////8BACAA////////////////AAAO////////AwAAAAQA////////////////////////////////////////////////////////////////////////////////////////////////////////////////////////////////////////////////////////////////////////////////////////////////////////////////////////////////////////////////////////////////////////////////////////////////////////////////////////////////////////////////////////////////////////////////////////////////////////////////////////////////////////////////////////////////////////////////////////////////////////////////////////AgABAP///////wUAAAACABAACwH0/BrwP8BPiL4g7BVqP5YEAAAAAAADAAAAAAADAAAAAwADAAMA////////BQAAAAMAEAALBUkLMkwEM0imWb53S9u+3AQAAAABAAMAAAACAAMAAAAEAAMAAAAAAAMAAAAEAAMAAAAAAAMAAAAEAAQABAD///////8FAAAABAAQAAuePjbawcq9R4d+NxXV9unjBAAAAAIAAwAAAAMAAwAAAAEAAwAAAAMA////////AwAAAAMA////////Aw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EAAAAAP////8DAAMOAAAAAAAAAAAAAP////+DAIMAAAAFX2lkABAAAAAEAfT8GvA/wE+IviDsFWo/lgNEYXRhABsAAAAETGlua2VkU2hhcGVEYXRhAAUAAAAAAAJOYW1lABkAAABMaW5rZWRTaGFwZXNEYXRhUHJvcGVydHkAEFZlcnNpb24AAQAAAAlMYXN0V3JpdGUAo48No44BAAAAAQD/////gwCDAAAABV9pZAAQAAAABAVJCzJMBDNIplm+d0vbvtwDRGF0YQAbAAAABExpbmtlZFNoYXBlRGF0YQAFAAAAAAACTmFtZQAZAAAATGlua2VkU2hhcGVzRGF0YVByb3BlcnR5ABBWZXJzaW9uAAAAAAAJTGFzdFdyaXRlAHOPDaOOAQAAAAIA/////8YAxgAAAAVfaWQAEAAAAASePjbawcq9R4d+NxXV9unjA0RhdGEAUwAAAAhQcmVzZW50YXRpb25TY2FubmVkRm9yTGlua2VkU2hhcGVzAAACTnVtYmVyRm9ybWF0U2VwYXJhdG9yTW9kZQAKAAAAQXV0b21hdGljAAACTmFtZQAkAAAATGlua2VkU2hhcGVQcmVzZW50YXRpb25TZXR0aW5nc0RhdGEAEFZlcnNpb24AAAAAAAlMYXN0V3JpdGUAqo8No44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AwAAAAD/////BQDtCwAAAAAAAAAAAAAgAf///////////////wAAAP///////////////wUAAAAEAP///////////////////////////////////////////////////////////////////////////////////////////////////////////////////////////////////////////////////////////////////////////////////////////////////////////////////////////////////////////////////////////////////////////////////////////////////////////////////////////////////////////////////////////////////////////////////////////////////////////////////////////////////////////////////////////////////////////////////////////////////////////////wEAIAH///////////////8AAA7///////8FAAAAAgD///////////////////////////////////////////////////////////////////////////////////////////////////////////////////////////////////////////////////////////////////////////////////////////////////////////////////////////////////////////////////////////////////////////////////////////////////////////////////////////////////////////////////////////////////////////////////////////////////////////////////////////////////////////////////////////////////////////////////////////////////////////////////////8CAAEBAwAAAAIA////////GgAGTGlua2VkU2hhcGVzRGF0YVByb3BlcnR5XzEEAAAAAAAFAAAAAwAFAAAAAQADAAEBAwAAAAMA////////GgAGTGlua2VkU2hhcGVzRGF0YVByb3BlcnR5XzAEAAAAAQAFAAAABAAFAAAAAgAEAAEBAwAAAAQA////////JQAGTGlua2VkU2hhcGVQcmVzZW50YXRpb25TZXR0aW5nc0RhdGFfMAQAAAACAAUAAAAAAAUAAAAD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477293588637449"/>
  <p:tag name="EMPOWERCHARTSPROPERTIES_A_LENGTH" val="24576"/>
</p:tagLst>
</file>

<file path=ppt/tags/tag1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0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0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0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03.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10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0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0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07.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Row_and_Two_ColumnsMIOPlaceholderMapping.11MIOPlaceholderMapping-Infineon 16:10MIOPlaceholderMapping.Row | 2 columnsMIOPlaceholderMapping.10"/>
</p:tagLst>
</file>

<file path=ppt/tags/tag10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0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6.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11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1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0.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Row_Two_Columns_RowMIOPlaceholderMapping.12MIOPlaceholderMapping-Infineon 16:10MIOPlaceholderMapping.Row | 2 columns | rowMIOPlaceholderMapping.11"/>
</p:tagLst>
</file>

<file path=ppt/tags/tag12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29.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1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3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3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3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33.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Title_and_Three_ColumnsMIOPlaceholderMapping.13MIOPlaceholderMapping-Infineon 16:10MIOPlaceholderMapping.3 columnsMIOPlaceholderMapping.12"/>
</p:tagLst>
</file>

<file path=ppt/tags/tag13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3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3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3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3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3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4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4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42.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14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4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4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46.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Row_and_Three_ColumnsMIOPlaceholderMapping.14MIOPlaceholderMapping-Infineon 16:10MIOPlaceholderMapping.Row | 3 columnsMIOPlaceholderMapping.13"/>
</p:tagLst>
</file>

<file path=ppt/tags/tag14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4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4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5.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PresentationTitle_1MIOPlaceholderMapping.2MIOPlaceholderMapping-Infineon 16:10MIOPlaceholderMapping.Presentation title 1MIOPlaceholderMapping.1MIOPlaceholderMapping;Infineon 16:10MIOPlaceholderMapping.IFX_PresentationTitle_2MIOPlaceholderMapping.3MIOPlaceholderMapping-Infineon 16:10MIOPlaceholderMapping.Presentation title 1MIOPlaceholderMapping.1MIOPlaceholderMapping;Infineon 16:10MIOPlaceholderMapping.IFX_PresentationTitle_3MIOPlaceholderMapping.4MIOPlaceholderMapping-Infineon 16:10MIOPlaceholderMapping.Presentation title 1MIOPlaceholderMapping.1MIOPlaceholderMapping;Infineon 16:10MIOPlaceholderMapping.IFX_PresentationTitle_1MIOPlaceholderMapping.2MIOPlaceholderMapping.Picture Placeholder 18MIOPlaceholderMapping.12MIOPlaceholderMapping-Infineon 16:10MIOPlaceholderMapping.Presentation title 1MIOPlaceholderMapping.1MIOPlaceholderMapping.Crystal Picture PlaceholderMIOPlaceholderMapping.15MIOPlaceholderMapping;Infineon 16:10MIOPlaceholderMapping.IFX_PresentationTitle_2MIOPlaceholderMapping.3MIOPlaceholderMapping.Picture Placeholder 17MIOPlaceholderMapping.13MIOPlaceholderMapping-Infineon 16:10MIOPlaceholderMapping.Presentation title 1MIOPlaceholderMapping.1MIOPlaceholderMapping.Crystal Picture PlaceholderMIOPlaceholderMapping.15"/>
</p:tagLst>
</file>

<file path=ppt/tags/tag15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5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5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5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5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55.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15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5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5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59.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Four_ColumnsMIOPlaceholderMapping.15MIOPlaceholderMapping-Infineon 16:10MIOPlaceholderMapping.4 columnsMIOPlaceholderMapping.14"/>
</p:tagLst>
</file>

<file path=ppt/tags/tag16.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16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6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6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6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6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6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6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6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68.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16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2.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Row_and_Four_ColumnsMIOPlaceholderMapping.16MIOPlaceholderMapping-Infineon 16:10MIOPlaceholderMapping.Row | 4 columnsMIOPlaceholderMapping.15"/>
</p:tagLst>
</file>

<file path=ppt/tags/tag17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7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8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8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8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8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84.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EmptyMIOPlaceholderMapping.17MIOPlaceholderMapping-Infineon 16:10MIOPlaceholderMapping.EmptyMIOPlaceholderMapping.16"/>
</p:tagLst>
</file>

<file path=ppt/tags/tag18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8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8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88.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FullpicMIOPlaceholderMapping.18MIOPlaceholderMapping-Infineon 16:10MIOPlaceholderMapping.FullpicMIOPlaceholderMapping.17"/>
</p:tagLst>
</file>

<file path=ppt/tags/tag189.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1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9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9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9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193.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Final_ClaimMIOPlaceholderMapping.19MIOPlaceholderMapping-Infineon 16:10MIOPlaceholderMapping.FinalMIOPlaceholderMapping.18"/>
</p:tagLst>
</file>

<file path=ppt/tags/tag194.xml><?xml version="1.0" encoding="utf-8"?>
<p:tagLst xmlns:a="http://schemas.openxmlformats.org/drawingml/2006/main" xmlns:r="http://schemas.openxmlformats.org/officeDocument/2006/relationships" xmlns:p="http://schemas.openxmlformats.org/presentationml/2006/main">
  <p:tag name="MIO_AGENDA_ELEMENTNAME" val="MIO_AGENDA_OVERVIEW_SLIDE"/>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21e13406-26ea-4620-82dd-c0336f8ce883"/>
  <p:tag name="MIO_VERSION" val="31.12.9999 23:59:59"/>
  <p:tag name="MIO_DBID" val="FDE84254-54DB-49E3-9A0E-CDE72035D530"/>
  <p:tag name="MIO_LASTDOWNLOADED" val="06.04.2024 02:17:52.157"/>
  <p:tag name="MIO_UPDATE" val="False"/>
</p:tagLst>
</file>

<file path=ppt/tags/tag195.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19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19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19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19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0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0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0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0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0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0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0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0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0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0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1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1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1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1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1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1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1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1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1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1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2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2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2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2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2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2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2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2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2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29.xml><?xml version="1.0" encoding="utf-8"?>
<p:tagLst xmlns:a="http://schemas.openxmlformats.org/drawingml/2006/main" xmlns:r="http://schemas.openxmlformats.org/officeDocument/2006/relationships" xmlns:p="http://schemas.openxmlformats.org/presentationml/2006/main">
  <p:tag name="MIO_AGENDA_LEVEL_STRING" val="1"/>
  <p:tag name="MIO_AGENDA_ELEMENTNAME" val="Infineon Microcontroller"/>
  <p:tag name="MIO_AGENDA_EXPLICIT_ITEM_LEVEL_TAG" val="0"/>
  <p:tag name="MIO_AGENDA_NUMBER_STRING_TAG" val="1"/>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987995d9-8e22-4fe6-a3c3-b13e23d61105"/>
  <p:tag name="MIO_VERSION" val="31.12.9999 23:59:59"/>
  <p:tag name="MIO_DBID" val="FDE84254-54DB-49E3-9A0E-CDE72035D530"/>
  <p:tag name="MIO_LASTDOWNLOADED" val="06.04.2024 02:17:52.902"/>
  <p:tag name="MIO_UPDATE" val="False"/>
</p:tagLst>
</file>

<file path=ppt/tags/tag2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30.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231.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232.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233.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23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3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3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3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3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3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4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4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4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4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4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4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4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4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4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4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5.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25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5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5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5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5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5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5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5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5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5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6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6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6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6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FB-SLIDENAME" val="3 columns with pictures"/>
  <p:tag name="FB-CATEGORY" val="Slides with pictures"/>
</p:tagLst>
</file>

<file path=ppt/tags/tag266.xml><?xml version="1.0" encoding="utf-8"?>
<p:tagLst xmlns:a="http://schemas.openxmlformats.org/drawingml/2006/main" xmlns:r="http://schemas.openxmlformats.org/officeDocument/2006/relationships" xmlns:p="http://schemas.openxmlformats.org/presentationml/2006/main">
  <p:tag name="MIO_AGENDA_LEVEL_STRING" val="2"/>
  <p:tag name="MIO_AGENDA_ELEMENTNAME" val="AURIX TC2xx PDH Support model"/>
  <p:tag name="MIO_AGENDA_EXPLICIT_ITEM_LEVEL_TAG" val="0"/>
  <p:tag name="MIO_AGENDA_NUMBER_STRING_TAG" val="2"/>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ea188419-66c5-48fd-9bd9-73776b0d1ce7"/>
  <p:tag name="MIO_VERSION" val="31.12.9999 23:59:59"/>
  <p:tag name="MIO_DBID" val="FDE84254-54DB-49E3-9A0E-CDE72035D530"/>
  <p:tag name="MIO_LASTDOWNLOADED" val="06.04.2024 02:17:53.736"/>
  <p:tag name="MIO_UPDATE" val="False"/>
</p:tagLst>
</file>

<file path=ppt/tags/tag267.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26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6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7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71.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272.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273.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27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7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7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7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7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7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8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8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8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8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8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8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8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8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8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8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29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9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9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9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9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9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9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29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29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29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0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01.xml><?xml version="1.0" encoding="utf-8"?>
<p:tagLst xmlns:a="http://schemas.openxmlformats.org/drawingml/2006/main" xmlns:r="http://schemas.openxmlformats.org/officeDocument/2006/relationships" xmlns:p="http://schemas.openxmlformats.org/presentationml/2006/main">
  <p:tag name="MIO_AGENDA_LEVEL_STRING" val="3"/>
  <p:tag name="MIO_AGENDA_ELEMENTNAME" val="AURIX TC2xx Overview"/>
  <p:tag name="MIO_AGENDA_EXPLICIT_ITEM_LEVEL_TAG" val="0"/>
  <p:tag name="MIO_AGENDA_NUMBER_STRING_TAG" val="3"/>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1a0dfa4d-151b-4e3d-91af-f37f57fe9a22"/>
  <p:tag name="MIO_VERSION" val="31.12.9999 23:59:59"/>
  <p:tag name="MIO_DBID" val="FDE84254-54DB-49E3-9A0E-CDE72035D530"/>
  <p:tag name="MIO_LASTDOWNLOADED" val="06.04.2024 02:17:54.524"/>
  <p:tag name="MIO_UPDATE" val="False"/>
</p:tagLst>
</file>

<file path=ppt/tags/tag302.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30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0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0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0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0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0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09.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3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10.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311.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31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1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1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1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1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1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1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1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2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2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2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2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2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2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2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2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2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2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3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3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3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3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3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3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36.xml><?xml version="1.0" encoding="utf-8"?>
<p:tagLst xmlns:a="http://schemas.openxmlformats.org/drawingml/2006/main" xmlns:r="http://schemas.openxmlformats.org/officeDocument/2006/relationships" xmlns:p="http://schemas.openxmlformats.org/presentationml/2006/main">
  <p:tag name="MIO_AGENDA_LEVEL_STRING" val="4"/>
  <p:tag name="MIO_AGENDA_ELEMENTNAME" val="AURIX TC2xx Feature Details"/>
  <p:tag name="MIO_AGENDA_EXPLICIT_ITEM_LEVEL_TAG" val="0"/>
  <p:tag name="MIO_AGENDA_NUMBER_STRING_TAG" val="4"/>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b7afb50f-c642-4d6c-91ff-242f4dd4bba9"/>
  <p:tag name="MIO_VERSION" val="31.12.9999 23:59:59"/>
  <p:tag name="MIO_DBID" val="FDE84254-54DB-49E3-9A0E-CDE72035D530"/>
  <p:tag name="MIO_LASTDOWNLOADED" val="06.04.2024 02:17:55.573"/>
  <p:tag name="MIO_UPDATE" val="False"/>
</p:tagLst>
</file>

<file path=ppt/tags/tag337.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33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3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4.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PresentationTitleMIOPlaceholderMapping.1MIOPlaceholderMapping-Infineon 16:10MIOPlaceholderMapping.Presentation title 3MIOPlaceholderMapping.3"/>
</p:tagLst>
</file>

<file path=ppt/tags/tag34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4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4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4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4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4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4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47.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348.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349.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3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5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5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5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5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5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5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5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5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5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5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6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6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6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6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6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6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6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6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6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6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7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71.xml><?xml version="1.0" encoding="utf-8"?>
<p:tagLst xmlns:a="http://schemas.openxmlformats.org/drawingml/2006/main" xmlns:r="http://schemas.openxmlformats.org/officeDocument/2006/relationships" xmlns:p="http://schemas.openxmlformats.org/presentationml/2006/main">
  <p:tag name="MIO_AGENDA_LEVEL_STRING" val="5"/>
  <p:tag name="MIO_AGENDA_ELEMENTNAME" val="AURIX TC2xx Functional Safety"/>
  <p:tag name="MIO_AGENDA_EXPLICIT_ITEM_LEVEL_TAG" val="0"/>
  <p:tag name="MIO_AGENDA_NUMBER_STRING_TAG" val="5"/>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70dba426-b569-4a18-9baa-a17bb237014c"/>
  <p:tag name="MIO_VERSION" val="31.12.9999 23:59:59"/>
  <p:tag name="MIO_DBID" val="FDE84254-54DB-49E3-9A0E-CDE72035D530"/>
  <p:tag name="MIO_LASTDOWNLOADED" val="06.04.2024 02:17:56.378"/>
  <p:tag name="MIO_UPDATE" val="False"/>
</p:tagLst>
</file>

<file path=ppt/tags/tag372.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37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7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7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7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7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7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7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8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8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8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8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8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85.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386.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387.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38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8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39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9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9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9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9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9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9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39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39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39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0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0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0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0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0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0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06.xml><?xml version="1.0" encoding="utf-8"?>
<p:tagLst xmlns:a="http://schemas.openxmlformats.org/drawingml/2006/main" xmlns:r="http://schemas.openxmlformats.org/officeDocument/2006/relationships" xmlns:p="http://schemas.openxmlformats.org/presentationml/2006/main">
  <p:tag name="FB-SLIDENAME" val="4 boxes with title"/>
  <p:tag name="FB-CATEGORY" val="Title slide, text and agenda"/>
</p:tagLst>
</file>

<file path=ppt/tags/tag407.xml><?xml version="1.0" encoding="utf-8"?>
<p:tagLst xmlns:a="http://schemas.openxmlformats.org/drawingml/2006/main" xmlns:r="http://schemas.openxmlformats.org/officeDocument/2006/relationships" xmlns:p="http://schemas.openxmlformats.org/presentationml/2006/main">
  <p:tag name="MIO_AGENDA_LEVEL_STRING" val="6"/>
  <p:tag name="MIO_AGENDA_ELEMENTNAME" val="AURIX TC2xx Security"/>
  <p:tag name="MIO_AGENDA_EXPLICIT_ITEM_LEVEL_TAG" val="0"/>
  <p:tag name="MIO_AGENDA_NUMBER_STRING_TAG" val="6"/>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b4b10e4b-ba16-4cb8-a5d0-aacc8246adc3"/>
  <p:tag name="MIO_VERSION" val="31.12.9999 23:59:59"/>
  <p:tag name="MIO_DBID" val="FDE84254-54DB-49E3-9A0E-CDE72035D530"/>
  <p:tag name="MIO_LASTDOWNLOADED" val="06.04.2024 02:17:58.696"/>
  <p:tag name="MIO_UPDATE" val="False"/>
</p:tagLst>
</file>

<file path=ppt/tags/tag408.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40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1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1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1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1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1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1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1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1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1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1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2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2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2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2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24.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425.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426.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42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2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2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3.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43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3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3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3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3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3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3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3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3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3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4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4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42.xml><?xml version="1.0" encoding="utf-8"?>
<p:tagLst xmlns:a="http://schemas.openxmlformats.org/drawingml/2006/main" xmlns:r="http://schemas.openxmlformats.org/officeDocument/2006/relationships" xmlns:p="http://schemas.openxmlformats.org/presentationml/2006/main">
  <p:tag name="FB-SLIDENAME" val="4 boxes with title"/>
  <p:tag name="FB-CATEGORY" val="Title slide, text and agenda"/>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poUvyUIELgU2cgv5cimV.5A"/>
</p:tagLst>
</file>

<file path=ppt/tags/tag462.xml><?xml version="1.0" encoding="utf-8"?>
<p:tagLst xmlns:a="http://schemas.openxmlformats.org/drawingml/2006/main" xmlns:r="http://schemas.openxmlformats.org/officeDocument/2006/relationships" xmlns:p="http://schemas.openxmlformats.org/presentationml/2006/main">
  <p:tag name="VALID-LAYOUT" val="Valid"/>
</p:tagLst>
</file>

<file path=ppt/tags/tag463.xml><?xml version="1.0" encoding="utf-8"?>
<p:tagLst xmlns:a="http://schemas.openxmlformats.org/drawingml/2006/main" xmlns:r="http://schemas.openxmlformats.org/officeDocument/2006/relationships" xmlns:p="http://schemas.openxmlformats.org/presentationml/2006/main">
  <p:tag name="VALID-LAYOUT" val="Valid"/>
</p:tagLst>
</file>

<file path=ppt/tags/tag464.xml><?xml version="1.0" encoding="utf-8"?>
<p:tagLst xmlns:a="http://schemas.openxmlformats.org/drawingml/2006/main" xmlns:r="http://schemas.openxmlformats.org/officeDocument/2006/relationships" xmlns:p="http://schemas.openxmlformats.org/presentationml/2006/main">
  <p:tag name="MIO_AGENDA_LEVEL_STRING" val="7"/>
  <p:tag name="MIO_AGENDA_ELEMENTNAME" val="AURIX TC2xx Powertrain"/>
  <p:tag name="MIO_AGENDA_EXPLICIT_ITEM_LEVEL_TAG" val="0"/>
  <p:tag name="MIO_AGENDA_NUMBER_STRING_TAG" val="7"/>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b9baebe6-b785-4203-b28d-6b5f66f9ab70"/>
  <p:tag name="MIO_VERSION" val="31.12.9999 23:59:59"/>
  <p:tag name="MIO_DBID" val="FDE84254-54DB-49E3-9A0E-CDE72035D530"/>
  <p:tag name="MIO_LASTDOWNLOADED" val="06.04.2024 02:17:59.544"/>
  <p:tag name="MIO_UPDATE" val="False"/>
</p:tagLst>
</file>

<file path=ppt/tags/tag465.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46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6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6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6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7.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Title_OnlyMIOPlaceholderMapping.5MIOPlaceholderMapping-Infineon 16:10MIOPlaceholderMapping.Title OnlyMIOPlaceholderMapping.4"/>
</p:tagLst>
</file>

<file path=ppt/tags/tag47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7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7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7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7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7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7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7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7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7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8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8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8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8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84.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485.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486.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48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8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8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49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9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9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9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9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9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9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49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49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499.xml><?xml version="1.0" encoding="utf-8"?>
<p:tagLst xmlns:a="http://schemas.openxmlformats.org/drawingml/2006/main" xmlns:r="http://schemas.openxmlformats.org/officeDocument/2006/relationships" xmlns:p="http://schemas.openxmlformats.org/presentationml/2006/main">
  <p:tag name="MIO_AGENDA_LEVEL_STRING" val="8"/>
  <p:tag name="MIO_AGENDA_ELEMENTNAME" val="AURIX TC2xx xEV"/>
  <p:tag name="MIO_AGENDA_EXPLICIT_ITEM_LEVEL_TAG" val="0"/>
  <p:tag name="MIO_AGENDA_NUMBER_STRING_TAG" val="8"/>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db8f794e-ada6-4f3f-89ca-a9abfc6cd4da"/>
  <p:tag name="MIO_VERSION" val="31.12.9999 23:59:59"/>
  <p:tag name="MIO_DBID" val="FDE84254-54DB-49E3-9A0E-CDE72035D530"/>
  <p:tag name="MIO_LASTDOWNLOADED" val="06.04.2024 02:18:00.390"/>
  <p:tag name="MIO_UPDATE" val="False"/>
</p:tagLst>
</file>

<file path=ppt/tags/tag5.xml><?xml version="1.0" encoding="utf-8"?>
<p:tagLst xmlns:a="http://schemas.openxmlformats.org/drawingml/2006/main" xmlns:r="http://schemas.openxmlformats.org/officeDocument/2006/relationships" xmlns:p="http://schemas.openxmlformats.org/presentationml/2006/main">
  <p:tag name="MIO_FALLBACK_LAYOUT" val="4"/>
  <p:tag name="MIO_SHOW_DATE" val="False"/>
  <p:tag name="MIO_SHOW_FOOTER" val="False"/>
  <p:tag name="MIO_SHOW_PAGENUMBER" val="False"/>
  <p:tag name="MIO_AVOID_BLANK_LAYOUT" val="False"/>
  <p:tag name="MIO_CD_LAYOUT_VALID_AREA" val="False"/>
  <p:tag name="MIO_EMBED_FONT" val="False"/>
  <p:tag name="MIO_MATCH_COLOR_SCHEME" val="True"/>
  <p:tag name="MIO_NUMBER_OF_VALID_LAYOUTS" val="18"/>
  <p:tag name="MIO_HDS" val="True"/>
  <p:tag name="MIO_SKIPVERSION" val="01.01.0001 00:00:00"/>
  <p:tag name="MIO_EKGUID" val="54427a43-e0d1-47f0-bca5-1e36759074dd"/>
  <p:tag name="MIO_UPDATE" val="True"/>
  <p:tag name="MIO_VERSION" val="18.03.2024 12:54:13"/>
  <p:tag name="MIO_DBID" val="FDE84254-54DB-49E3-9A0E-CDE72035D530"/>
  <p:tag name="MIO_LASTDOWNLOADED" val="06.04.2024 01:52:39.884"/>
  <p:tag name="MIO_OBJECTNAME" val="Infineon Beamer 16:10"/>
  <p:tag name="MIO_CONTENTTAG" val="cqDA2C2XTk2GcU6ytazmwQ=="/>
  <p:tag name="MIO_CDID" val="de08b4b3-8e0e-4e73-a4b9-b4f4adede350"/>
</p:tagLst>
</file>

<file path=ppt/tags/tag5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500.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50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0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0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0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0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0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0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0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0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51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1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1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1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1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1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1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1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1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1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52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2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22.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523.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524.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52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2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2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2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2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53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3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3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3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34.xml><?xml version="1.0" encoding="utf-8"?>
<p:tagLst xmlns:a="http://schemas.openxmlformats.org/drawingml/2006/main" xmlns:r="http://schemas.openxmlformats.org/officeDocument/2006/relationships" xmlns:p="http://schemas.openxmlformats.org/presentationml/2006/main">
  <p:tag name="FB-SLIDENAME" val="4 boxes with title"/>
  <p:tag name="FB-CATEGORY" val="Title slide, text and agenda"/>
</p:tagLst>
</file>

<file path=ppt/tags/tag535.xml><?xml version="1.0" encoding="utf-8"?>
<p:tagLst xmlns:a="http://schemas.openxmlformats.org/drawingml/2006/main" xmlns:r="http://schemas.openxmlformats.org/officeDocument/2006/relationships" xmlns:p="http://schemas.openxmlformats.org/presentationml/2006/main">
  <p:tag name="FB-SLIDENAME" val="4 boxes with title"/>
  <p:tag name="FB-CATEGORY" val="Title slide, text and agenda"/>
</p:tagLst>
</file>

<file path=ppt/tags/tag536.xml><?xml version="1.0" encoding="utf-8"?>
<p:tagLst xmlns:a="http://schemas.openxmlformats.org/drawingml/2006/main" xmlns:r="http://schemas.openxmlformats.org/officeDocument/2006/relationships" xmlns:p="http://schemas.openxmlformats.org/presentationml/2006/main">
  <p:tag name="FB-SLIDENAME" val="Chart with text box 3"/>
  <p:tag name="FB-CATEGORY" val="Slides with pictures"/>
</p:tagLst>
</file>

<file path=ppt/tags/tag537.xml><?xml version="1.0" encoding="utf-8"?>
<p:tagLst xmlns:a="http://schemas.openxmlformats.org/drawingml/2006/main" xmlns:r="http://schemas.openxmlformats.org/officeDocument/2006/relationships" xmlns:p="http://schemas.openxmlformats.org/presentationml/2006/main">
  <p:tag name="FB-SLIDENAME" val="4 boxes with title"/>
  <p:tag name="FB-CATEGORY" val="Title slide, text and agenda"/>
</p:tagLst>
</file>

<file path=ppt/tags/tag538.xml><?xml version="1.0" encoding="utf-8"?>
<p:tagLst xmlns:a="http://schemas.openxmlformats.org/drawingml/2006/main" xmlns:r="http://schemas.openxmlformats.org/officeDocument/2006/relationships" xmlns:p="http://schemas.openxmlformats.org/presentationml/2006/main">
  <p:tag name="FB-SLIDENAME" val="4 boxes with title"/>
  <p:tag name="FB-CATEGORY" val="Title slide, text and agenda"/>
</p:tagLst>
</file>

<file path=ppt/tags/tag539.xml><?xml version="1.0" encoding="utf-8"?>
<p:tagLst xmlns:a="http://schemas.openxmlformats.org/drawingml/2006/main" xmlns:r="http://schemas.openxmlformats.org/officeDocument/2006/relationships" xmlns:p="http://schemas.openxmlformats.org/presentationml/2006/main">
  <p:tag name="FB-SLIDENAME" val="4 boxes with title"/>
  <p:tag name="FB-CATEGORY" val="Title slide, text and agenda"/>
</p:tagLst>
</file>

<file path=ppt/tags/tag5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540.xml><?xml version="1.0" encoding="utf-8"?>
<p:tagLst xmlns:a="http://schemas.openxmlformats.org/drawingml/2006/main" xmlns:r="http://schemas.openxmlformats.org/officeDocument/2006/relationships" xmlns:p="http://schemas.openxmlformats.org/presentationml/2006/main">
  <p:tag name="MIO_AGENDA_LEVEL_STRING" val="9"/>
  <p:tag name="MIO_AGENDA_ELEMENTNAME" val="AURIX TC2xx CAV"/>
  <p:tag name="MIO_AGENDA_EXPLICIT_ITEM_LEVEL_TAG" val="0"/>
  <p:tag name="MIO_AGENDA_NUMBER_STRING_TAG" val="9"/>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66cf6db2-c829-4fee-a9c8-7b981e224f5e"/>
  <p:tag name="MIO_VERSION" val="31.12.9999 23:59:59"/>
  <p:tag name="MIO_DBID" val="FDE84254-54DB-49E3-9A0E-CDE72035D530"/>
  <p:tag name="MIO_LASTDOWNLOADED" val="06.04.2024 02:18:01.254"/>
  <p:tag name="MIO_UPDATE" val="False"/>
</p:tagLst>
</file>

<file path=ppt/tags/tag541.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54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4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4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4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4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4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4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4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55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5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5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5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5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5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5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5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5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5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6.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56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6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6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6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6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6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66.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567.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568.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56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57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7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7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7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7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75.xml><?xml version="1.0" encoding="utf-8"?>
<p:tagLst xmlns:a="http://schemas.openxmlformats.org/drawingml/2006/main" xmlns:r="http://schemas.openxmlformats.org/officeDocument/2006/relationships" xmlns:p="http://schemas.openxmlformats.org/presentationml/2006/main">
  <p:tag name="FB-SLIDENAME" val="Development 3"/>
  <p:tag name="FB-CATEGORY" val="Process"/>
</p:tagLst>
</file>

<file path=ppt/tags/tag576.xml><?xml version="1.0" encoding="utf-8"?>
<p:tagLst xmlns:a="http://schemas.openxmlformats.org/drawingml/2006/main" xmlns:r="http://schemas.openxmlformats.org/officeDocument/2006/relationships" xmlns:p="http://schemas.openxmlformats.org/presentationml/2006/main">
  <p:tag name="FB-SLIDENAME" val="4 boxes with title"/>
  <p:tag name="FB-CATEGORY" val="Title slide, text and agenda"/>
</p:tagLst>
</file>

<file path=ppt/tags/tag577.xml><?xml version="1.0" encoding="utf-8"?>
<p:tagLst xmlns:a="http://schemas.openxmlformats.org/drawingml/2006/main" xmlns:r="http://schemas.openxmlformats.org/officeDocument/2006/relationships" xmlns:p="http://schemas.openxmlformats.org/presentationml/2006/main">
  <p:tag name="FB-SLIDENAME" val="3 columns with pictures"/>
  <p:tag name="FB-CATEGORY" val="Slides with pictures"/>
</p:tagLst>
</file>

<file path=ppt/tags/tag578.xml><?xml version="1.0" encoding="utf-8"?>
<p:tagLst xmlns:a="http://schemas.openxmlformats.org/drawingml/2006/main" xmlns:r="http://schemas.openxmlformats.org/officeDocument/2006/relationships" xmlns:p="http://schemas.openxmlformats.org/presentationml/2006/main">
  <p:tag name="FB-SLIDENAME" val="3 columns with pictures"/>
  <p:tag name="FB-CATEGORY" val="Slides with pictures"/>
</p:tagLst>
</file>

<file path=ppt/tags/tag579.xml><?xml version="1.0" encoding="utf-8"?>
<p:tagLst xmlns:a="http://schemas.openxmlformats.org/drawingml/2006/main" xmlns:r="http://schemas.openxmlformats.org/officeDocument/2006/relationships" xmlns:p="http://schemas.openxmlformats.org/presentationml/2006/main">
  <p:tag name="MIO_AGENDA_LEVEL_STRING" val="10"/>
  <p:tag name="MIO_AGENDA_ELEMENTNAME" val="AURIX TC2xx Benchmarking vs. Competition"/>
  <p:tag name="MIO_AGENDA_EXPLICIT_ITEM_LEVEL_TAG" val="0"/>
  <p:tag name="MIO_AGENDA_NUMBER_STRING_TAG" val="10"/>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dc0ad842-50a8-433f-9762-6ffc06b0d022"/>
  <p:tag name="MIO_VERSION" val="31.12.9999 23:59:59"/>
  <p:tag name="MIO_DBID" val="FDE84254-54DB-49E3-9A0E-CDE72035D530"/>
  <p:tag name="MIO_LASTDOWNLOADED" val="06.04.2024 02:18:03.150"/>
  <p:tag name="MIO_UPDATE" val="False"/>
</p:tagLst>
</file>

<file path=ppt/tags/tag5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580.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58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8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8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8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8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8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8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8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8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59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9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9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9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9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9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9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59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59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59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60.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Title_and_ContentMIOPlaceholderMapping.6MIOPlaceholderMapping-Infineon 16:10MIOPlaceholderMapping.Title | contentMIOPlaceholderMapping.5"/>
</p:tagLst>
</file>

<file path=ppt/tags/tag60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0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0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0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0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0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0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0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08.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609.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6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610.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61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1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1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RqNV1xhEFEmY1n38neeeww"/>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S9.meojE4UG0.dQjHQCs1Q"/>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f7X3oYM8JkmpkY.DZ5GQgQ"/>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U7mTqMr0WE.qpB2o0uHYiA"/>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KHlPYxsHFkKHU_selXLHqw"/>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JFfcYh73cEGqyPZdYUKNtg"/>
</p:tagLst>
</file>

<file path=ppt/tags/tag6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_kYLLtI2BkG5yUubDqQFBA"/>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vEd16SfYPE6YcQopLJEEQA"/>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kHTGeZImAUObYlmQtMxdhg"/>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_wAcqRDXzE.Xhd.dOTP_OQ"/>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_kYLLtI2BkG5yUubDqQFBA"/>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vEd16SfYPE6YcQopLJEEQA"/>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p5MptVmOwgUypCOzLb6oBbA"/>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pMVr6Iv_z4UayuBn.VYmm4g"/>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vEd16SfYPE6YcQopLJEEQA"/>
</p:tagLst>
</file>

<file path=ppt/tags/tag6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p5MptVmOwgUypCOzLb6oBbA"/>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pMVr6Iv_z4UayuBn.VYmm4g"/>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_kYLLtI2BkG5yUubDqQFBA"/>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_kYLLtI2BkG5yUubDqQFBA"/>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_kYLLtI2BkG5yUubDqQFBA"/>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_kYLLtI2BkG5yUubDqQFBA"/>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_kYLLtI2BkG5yUubDqQFBA"/>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_kYLLtI2BkG5yUubDqQFBA"/>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_kYLLtI2BkG5yUubDqQFBA"/>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p3CZkSl7cXkCNBL5ZHEpI7g"/>
</p:tagLst>
</file>

<file path=ppt/tags/tag6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yYQFte.D.kWtBDPH_0lWqg"/>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psfF6bLLAESgJ0BdXAl2uA"/>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pzipDgPKNEkO1VzyszUmzrA"/>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p3CZkSl7cXkCNBL5ZHEpI7g"/>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pzipDgPKNEkO1VzyszUmzrA"/>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yYQFte.D.kWtBDPH_0lWqg"/>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psfF6bLLAESgJ0BdXAl2uA"/>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b6VrZWOp4Ea.xlW2PiEZzQ"/>
</p:tagLst>
</file>

<file path=ppt/tags/tag659.xml><?xml version="1.0" encoding="utf-8"?>
<p:tagLst xmlns:a="http://schemas.openxmlformats.org/drawingml/2006/main" xmlns:r="http://schemas.openxmlformats.org/officeDocument/2006/relationships" xmlns:p="http://schemas.openxmlformats.org/presentationml/2006/main">
  <p:tag name="MIO_AGENDA_LEVEL_STRING" val="11"/>
  <p:tag name="MIO_AGENDA_ELEMENTNAME" val="AURIX TC2xx SW &amp; Tools"/>
  <p:tag name="MIO_AGENDA_EXPLICIT_ITEM_LEVEL_TAG" val="0"/>
  <p:tag name="MIO_AGENDA_NUMBER_STRING_TAG" val="11"/>
  <p:tag name="MIO_AGENDA_SHOW_SUBITEMS_LEVEL2_TAG" val="True"/>
  <p:tag name="MIO_AGENDA_SCALEMODE_FIT_TO_SLIDE_TAG" val="True"/>
  <p:tag name="MIO_AGENDA_CREATE_AGENDA_SLIDENUMBERS_TAG" val="True"/>
  <p:tag name="MIO_AGENDA_AUTOMATIC_UPDATE_TAG" val="True"/>
  <p:tag name="MIO_AGENDA_CREATE_SECTIONS_TAG" val="True"/>
  <p:tag name="MIO_EKGUID" val="72ef5c03-e7c5-4853-9d98-61893a5f2af6"/>
  <p:tag name="MIO_GUID" val="410c86ab-e43f-43d3-9790-216a0a7d3464"/>
  <p:tag name="MIO_VERSION" val="31.12.9999 23:59:59"/>
  <p:tag name="MIO_DBID" val="FDE84254-54DB-49E3-9A0E-CDE72035D530"/>
  <p:tag name="MIO_LASTDOWNLOADED" val="06.04.2024 02:18:04.308"/>
  <p:tag name="MIO_UPDATE" val="False"/>
</p:tagLst>
</file>

<file path=ppt/tags/tag6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660.xml><?xml version="1.0" encoding="utf-8"?>
<p:tagLst xmlns:a="http://schemas.openxmlformats.org/drawingml/2006/main" xmlns:r="http://schemas.openxmlformats.org/officeDocument/2006/relationships" xmlns:p="http://schemas.openxmlformats.org/presentationml/2006/main">
  <p:tag name="MIO_SHAPETYPES_AGENDA" val="MIO_AGENDA_TITLE"/>
</p:tagLst>
</file>

<file path=ppt/tags/tag661.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62.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63.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64.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65.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66.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67.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68.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69.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670.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71.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72.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73.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74.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75.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76.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77.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78.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79.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680.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81.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82.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83.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84.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85.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86.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87.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88.xml><?xml version="1.0" encoding="utf-8"?>
<p:tagLst xmlns:a="http://schemas.openxmlformats.org/drawingml/2006/main" xmlns:r="http://schemas.openxmlformats.org/officeDocument/2006/relationships" xmlns:p="http://schemas.openxmlformats.org/presentationml/2006/main">
  <p:tag name="MIO_SHAPETYPES_AGENDA" val="MIO_AGENDA_FIRSTELEMENT"/>
</p:tagLst>
</file>

<file path=ppt/tags/tag689.xml><?xml version="1.0" encoding="utf-8"?>
<p:tagLst xmlns:a="http://schemas.openxmlformats.org/drawingml/2006/main" xmlns:r="http://schemas.openxmlformats.org/officeDocument/2006/relationships" xmlns:p="http://schemas.openxmlformats.org/presentationml/2006/main">
  <p:tag name="MIO_SHAPETYPES_AGENDA" val="MIO_AGENDA_FIRSTELEMENT_NUMBER"/>
</p:tagLst>
</file>

<file path=ppt/tags/tag69.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690.xml><?xml version="1.0" encoding="utf-8"?>
<p:tagLst xmlns:a="http://schemas.openxmlformats.org/drawingml/2006/main" xmlns:r="http://schemas.openxmlformats.org/officeDocument/2006/relationships" xmlns:p="http://schemas.openxmlformats.org/presentationml/2006/main">
  <p:tag name="MIO_SHAPETYPES_AGENDA" val="MIO_AGENDA_FIRSTELEMENT_PAGENUMBER"/>
</p:tagLst>
</file>

<file path=ppt/tags/tag691.xml><?xml version="1.0" encoding="utf-8"?>
<p:tagLst xmlns:a="http://schemas.openxmlformats.org/drawingml/2006/main" xmlns:r="http://schemas.openxmlformats.org/officeDocument/2006/relationships" xmlns:p="http://schemas.openxmlformats.org/presentationml/2006/main">
  <p:tag name="MIO_SHAPETYPES_AGENDA" val="MIO_AGENDA_HIGHLIGHT"/>
</p:tagLst>
</file>

<file path=ppt/tags/tag692.xml><?xml version="1.0" encoding="utf-8"?>
<p:tagLst xmlns:a="http://schemas.openxmlformats.org/drawingml/2006/main" xmlns:r="http://schemas.openxmlformats.org/officeDocument/2006/relationships" xmlns:p="http://schemas.openxmlformats.org/presentationml/2006/main">
  <p:tag name="MIO_SHAPETYPES_AGENDA" val="MIO_AGENDA_HIGHLIGHT_NUMBER"/>
</p:tagLst>
</file>

<file path=ppt/tags/tag693.xml><?xml version="1.0" encoding="utf-8"?>
<p:tagLst xmlns:a="http://schemas.openxmlformats.org/drawingml/2006/main" xmlns:r="http://schemas.openxmlformats.org/officeDocument/2006/relationships" xmlns:p="http://schemas.openxmlformats.org/presentationml/2006/main">
  <p:tag name="MIO_SHAPETYPES_AGENDA" val="MIO_AGENDA_HIGHLIGHT_PAGENUMBER"/>
</p:tagLst>
</file>

<file path=ppt/tags/tag694.xml><?xml version="1.0" encoding="utf-8"?>
<p:tagLst xmlns:a="http://schemas.openxmlformats.org/drawingml/2006/main" xmlns:r="http://schemas.openxmlformats.org/officeDocument/2006/relationships" xmlns:p="http://schemas.openxmlformats.org/presentationml/2006/main">
  <p:tag name="FB-SLIDENAME" val="Process 9"/>
  <p:tag name="FB-CATEGORY" val="Process"/>
</p:tagLst>
</file>

<file path=ppt/tags/tag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7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7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7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73.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Title_and_Two_ContentMIOPlaceholderMapping.8MIOPlaceholderMapping-Infineon 16:10MIOPlaceholderMapping.2 contentsMIOPlaceholderMapping.6"/>
</p:tagLst>
</file>

<file path=ppt/tags/tag74.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7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7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7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78.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SectionMIOPlaceholderMapping.9MIOPlaceholderMapping-Infineon 16:10MIOPlaceholderMapping.Section 1MIOPlaceholderMapping.7"/>
</p:tagLst>
</file>

<file path=ppt/tags/tag7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0.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4.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8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9.xml><?xml version="1.0" encoding="utf-8"?>
<p:tagLst xmlns:a="http://schemas.openxmlformats.org/drawingml/2006/main" xmlns:r="http://schemas.openxmlformats.org/officeDocument/2006/relationships" xmlns:p="http://schemas.openxmlformats.org/presentationml/2006/main">
  <p:tag name="MIO_SKIP_CDCHECK" val="True"/>
</p:tagLst>
</file>

<file path=ppt/tags/tag90.xml><?xml version="1.0" encoding="utf-8"?>
<p:tagLst xmlns:a="http://schemas.openxmlformats.org/drawingml/2006/main" xmlns:r="http://schemas.openxmlformats.org/officeDocument/2006/relationships" xmlns:p="http://schemas.openxmlformats.org/presentationml/2006/main">
  <p:tag name="MIO_CD_LOGO_PROTECTION" val="true"/>
</p:tagLst>
</file>

<file path=ppt/tags/tag91.xml><?xml version="1.0" encoding="utf-8"?>
<p:tagLst xmlns:a="http://schemas.openxmlformats.org/drawingml/2006/main" xmlns:r="http://schemas.openxmlformats.org/officeDocument/2006/relationships" xmlns:p="http://schemas.openxmlformats.org/presentationml/2006/main">
  <p:tag name="MIO_SKIP_CDCHECK" val="True"/>
</p:tagLst>
</file>

<file path=ppt/tags/tag92.xml><?xml version="1.0" encoding="utf-8"?>
<p:tagLst xmlns:a="http://schemas.openxmlformats.org/drawingml/2006/main" xmlns:r="http://schemas.openxmlformats.org/officeDocument/2006/relationships" xmlns:p="http://schemas.openxmlformats.org/presentationml/2006/main">
  <p:tag name="MIO_SKIP_CDCHECK" val="True"/>
</p:tagLst>
</file>

<file path=ppt/tags/tag93.xml><?xml version="1.0" encoding="utf-8"?>
<p:tagLst xmlns:a="http://schemas.openxmlformats.org/drawingml/2006/main" xmlns:r="http://schemas.openxmlformats.org/officeDocument/2006/relationships" xmlns:p="http://schemas.openxmlformats.org/presentationml/2006/main">
  <p:tag name="MIO_SKIP_CDCHECK" val="True"/>
</p:tagLst>
</file>

<file path=ppt/tags/tag94.xml><?xml version="1.0" encoding="utf-8"?>
<p:tagLst xmlns:a="http://schemas.openxmlformats.org/drawingml/2006/main" xmlns:r="http://schemas.openxmlformats.org/officeDocument/2006/relationships" xmlns:p="http://schemas.openxmlformats.org/presentationml/2006/main">
  <p:tag name="MIO_PLACEHOLDER_MAPPING" val="Infineon 16:10MIOPlaceholderMapping.IFX_Title_and_Four_ContentMIOPlaceholderMapping.10MIOPlaceholderMapping-Infineon 16:10MIOPlaceholderMapping.4 contentsMIOPlaceholderMapping.9"/>
</p:tagLst>
</file>

<file path=ppt/tags/tag95.xml><?xml version="1.0" encoding="utf-8"?>
<p:tagLst xmlns:a="http://schemas.openxmlformats.org/drawingml/2006/main" xmlns:r="http://schemas.openxmlformats.org/officeDocument/2006/relationships" xmlns:p="http://schemas.openxmlformats.org/presentationml/2006/main">
  <p:tag name="MIO_SKIP_CDCHECK" val="True"/>
</p:tagLst>
</file>

<file path=ppt/tags/tag96.xml><?xml version="1.0" encoding="utf-8"?>
<p:tagLst xmlns:a="http://schemas.openxmlformats.org/drawingml/2006/main" xmlns:r="http://schemas.openxmlformats.org/officeDocument/2006/relationships" xmlns:p="http://schemas.openxmlformats.org/presentationml/2006/main">
  <p:tag name="MIO_SKIP_CDCHECK" val="True"/>
</p:tagLst>
</file>

<file path=ppt/tags/tag97.xml><?xml version="1.0" encoding="utf-8"?>
<p:tagLst xmlns:a="http://schemas.openxmlformats.org/drawingml/2006/main" xmlns:r="http://schemas.openxmlformats.org/officeDocument/2006/relationships" xmlns:p="http://schemas.openxmlformats.org/presentationml/2006/main">
  <p:tag name="MIO_SKIP_CDCHECK" val="True"/>
</p:tagLst>
</file>

<file path=ppt/tags/tag98.xml><?xml version="1.0" encoding="utf-8"?>
<p:tagLst xmlns:a="http://schemas.openxmlformats.org/drawingml/2006/main" xmlns:r="http://schemas.openxmlformats.org/officeDocument/2006/relationships" xmlns:p="http://schemas.openxmlformats.org/presentationml/2006/main">
  <p:tag name="MIO_SKIP_CDCHECK" val="True"/>
</p:tagLst>
</file>

<file path=ppt/tags/tag99.xml><?xml version="1.0" encoding="utf-8"?>
<p:tagLst xmlns:a="http://schemas.openxmlformats.org/drawingml/2006/main" xmlns:r="http://schemas.openxmlformats.org/officeDocument/2006/relationships" xmlns:p="http://schemas.openxmlformats.org/presentationml/2006/main">
  <p:tag name="MIO_SKIP_CDCHECK" val="True"/>
</p:tagLst>
</file>

<file path=ppt/theme/theme1.xml><?xml version="1.0" encoding="utf-8"?>
<a:theme xmlns:a="http://schemas.openxmlformats.org/drawingml/2006/main" name="Infineon 16:10">
  <a:themeElements>
    <a:clrScheme name="Infineon 2023 - 2">
      <a:dk1>
        <a:srgbClr val="1D1D1D"/>
      </a:dk1>
      <a:lt1>
        <a:srgbClr val="FFFFFF"/>
      </a:lt1>
      <a:dk2>
        <a:srgbClr val="0A8276"/>
      </a:dk2>
      <a:lt2>
        <a:srgbClr val="8D8786"/>
      </a:lt2>
      <a:accent1>
        <a:srgbClr val="0A8276"/>
      </a:accent1>
      <a:accent2>
        <a:srgbClr val="575352"/>
      </a:accent2>
      <a:accent3>
        <a:srgbClr val="F97414"/>
      </a:accent3>
      <a:accent4>
        <a:srgbClr val="9BBA43"/>
      </a:accent4>
      <a:accent5>
        <a:srgbClr val="FCD442"/>
      </a:accent5>
      <a:accent6>
        <a:srgbClr val="9C216E"/>
      </a:accent6>
      <a:hlink>
        <a:srgbClr val="0A8276"/>
      </a:hlink>
      <a:folHlink>
        <a:srgbClr val="0A8276"/>
      </a:folHlink>
    </a:clrScheme>
    <a:fontScheme name="Infineon">
      <a:majorFont>
        <a:latin typeface="Arial"/>
        <a:ea typeface="Arial"/>
        <a:cs typeface="Arial"/>
      </a:majorFont>
      <a:minorFont>
        <a:latin typeface="Arial"/>
        <a:ea typeface="Arial"/>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2"/>
        </a:solidFill>
        <a:ln w="9525">
          <a:noFill/>
          <a:miter lim="800000"/>
          <a:headEnd/>
          <a:tailEnd/>
        </a:ln>
      </a:spPr>
      <a:bodyPr wrap="square" lIns="72000" tIns="72000" rIns="72000" bIns="72000" rtlCol="0" anchor="ctr"/>
      <a:lstStyle>
        <a:defPPr algn="ctr" defTabSz="576000" eaLnBrk="0" hangingPunct="0">
          <a:lnSpc>
            <a:spcPct val="120000"/>
          </a:lnSpc>
          <a:defRPr sz="1600" dirty="0">
            <a:solidFill>
              <a:schemeClr val="bg1"/>
            </a:solidFill>
            <a:latin typeface="+mn-lt"/>
            <a:ea typeface="+mn-ea"/>
            <a:cs typeface="+mn-cs"/>
          </a:defRPr>
        </a:defPPr>
      </a:lstStyle>
    </a:spDef>
    <a:lnDef>
      <a:spPr>
        <a:ln w="9525">
          <a:solidFill>
            <a:schemeClr val="bg2"/>
          </a:solidFill>
          <a:tailEnd type="none"/>
        </a:ln>
      </a:spPr>
      <a:bodyPr/>
      <a:lstStyle/>
      <a:style>
        <a:lnRef idx="1">
          <a:schemeClr val="accent1"/>
        </a:lnRef>
        <a:fillRef idx="0">
          <a:schemeClr val="accent1"/>
        </a:fillRef>
        <a:effectRef idx="0">
          <a:schemeClr val="accent1"/>
        </a:effectRef>
        <a:fontRef idx="minor">
          <a:schemeClr val="tx1"/>
        </a:fontRef>
      </a:style>
    </a:lnDef>
    <a:txDef>
      <a:spPr bwMode="auto">
        <a:noFill/>
        <a:ln w="9525">
          <a:noFill/>
          <a:miter lim="800000"/>
          <a:headEnd/>
          <a:tailEnd/>
        </a:ln>
        <a:effectLst/>
      </a:spPr>
      <a:bodyPr wrap="square" lIns="0" tIns="0" rIns="0" bIns="0" rtlCol="0" anchor="t" anchorCtr="0">
        <a:spAutoFit/>
      </a:bodyPr>
      <a:lstStyle>
        <a:defPPr marL="285750" marR="0" indent="-285750" algn="l" defTabSz="576000" eaLnBrk="0" fontAlgn="auto" latinLnBrk="0" hangingPunct="0">
          <a:lnSpc>
            <a:spcPct val="120000"/>
          </a:lnSpc>
          <a:spcBef>
            <a:spcPts val="0"/>
          </a:spcBef>
          <a:spcAft>
            <a:spcPts val="0"/>
          </a:spcAft>
          <a:buClr>
            <a:schemeClr val="accent1"/>
          </a:buClr>
          <a:buSzTx/>
          <a:buFont typeface="Arial" panose="020B0604020202020204" pitchFamily="34" charset="0"/>
          <a:buChar char="‒"/>
          <a:tabLst/>
          <a:defRPr sz="1800" kern="0" dirty="0">
            <a:latin typeface="+mn-lt"/>
            <a:ea typeface="+mn-ea"/>
            <a:cs typeface="+mn-cs"/>
          </a:defRPr>
        </a:defPPr>
      </a:lstStyle>
    </a:txDef>
  </a:objectDefaults>
  <a:extraClrSchemeLst/>
  <a:custClrLst>
    <a:custClr name="Ocean 100">
      <a:srgbClr val="0A8276"/>
    </a:custClr>
    <a:custClr name="Ocean 80">
      <a:srgbClr val="3B9B91"/>
    </a:custClr>
    <a:custClr name="Ocean 60">
      <a:srgbClr val="6CB4AD"/>
    </a:custClr>
    <a:custClr name="Ocean 40">
      <a:srgbClr val="B8DEDA"/>
    </a:custClr>
    <a:custClr name="White">
      <a:srgbClr val="FFFFFF"/>
    </a:custClr>
    <a:custClr name="White">
      <a:srgbClr val="FFFFFF"/>
    </a:custClr>
    <a:custClr name="White ">
      <a:srgbClr val="FFFFFF"/>
    </a:custClr>
    <a:custClr name="White ">
      <a:srgbClr val="FFFFFF"/>
    </a:custClr>
    <a:custClr name="White ">
      <a:srgbClr val="FFFFFF"/>
    </a:custClr>
    <a:custClr name="White ">
      <a:srgbClr val="FFFFFF"/>
    </a:custClr>
    <a:custClr name="Lawn Main">
      <a:srgbClr val="9BBA43"/>
    </a:custClr>
    <a:custClr name="Berry Main">
      <a:srgbClr val="9C216E"/>
    </a:custClr>
    <a:custClr name="Engineering Main">
      <a:srgbClr val="575352"/>
    </a:custClr>
    <a:custClr name="Sun Main">
      <a:srgbClr val="F97414"/>
    </a:custClr>
    <a:custClr name="Sand Main">
      <a:srgbClr val="FCD442"/>
    </a:custClr>
    <a:custClr name="White">
      <a:srgbClr val="FFFFFF"/>
    </a:custClr>
    <a:custClr name="White ">
      <a:srgbClr val="FFFFFF"/>
    </a:custClr>
    <a:custClr name="White ">
      <a:srgbClr val="FFFFFF"/>
    </a:custClr>
    <a:custClr name="White ">
      <a:srgbClr val="FFFFFF"/>
    </a:custClr>
    <a:custClr name="White ">
      <a:srgbClr val="FFFFFF"/>
    </a:custClr>
    <a:custClr name="Lawn Light">
      <a:srgbClr val="B9D257"/>
    </a:custClr>
    <a:custClr name="Berry Light">
      <a:srgbClr val="BE3283"/>
    </a:custClr>
    <a:custClr name="Engineering Light">
      <a:srgbClr val="8D8786"/>
    </a:custClr>
    <a:custClr name="Sun Light">
      <a:srgbClr val="FF9737"/>
    </a:custClr>
    <a:custClr name="Sand Light">
      <a:srgbClr val="FBE273"/>
    </a:custClr>
    <a:custClr name="White ">
      <a:srgbClr val="FFFFFF"/>
    </a:custClr>
    <a:custClr name="White ">
      <a:srgbClr val="FFFFFF"/>
    </a:custClr>
    <a:custClr name="White ">
      <a:srgbClr val="FFFFFF"/>
    </a:custClr>
    <a:custClr name="White ">
      <a:srgbClr val="FFFFFF"/>
    </a:custClr>
    <a:custClr name="White ">
      <a:srgbClr val="FFFFFF"/>
    </a:custClr>
    <a:custClr name="White ">
      <a:srgbClr val="FFFFFF"/>
    </a:custClr>
    <a:custClr name="White ">
      <a:srgbClr val="FFFFFF"/>
    </a:custClr>
    <a:custClr name="Grey 300 ">
      <a:srgbClr val="DCD5D7"/>
    </a:custClr>
    <a:custClr name="White ">
      <a:srgbClr val="FFFFFF"/>
    </a:custClr>
    <a:custClr name="White ">
      <a:srgbClr val="FFFFFF"/>
    </a:custClr>
    <a:custClr name="White ">
      <a:srgbClr val="FFFFFF"/>
    </a:custClr>
    <a:custClr name="White ">
      <a:srgbClr val="FFFFFF"/>
    </a:custClr>
    <a:custClr name="White ">
      <a:srgbClr val="FFFFFF"/>
    </a:custClr>
    <a:custClr name="White ">
      <a:srgbClr val="FFFFFF"/>
    </a:custClr>
    <a:custClr name="White ">
      <a:srgbClr val="FFFFFF"/>
    </a:custClr>
  </a:custClrLst>
  <a:extLst>
    <a:ext uri="{05A4C25C-085E-4340-85A3-A5531E510DB2}">
      <thm15:themeFamily xmlns:thm15="http://schemas.microsoft.com/office/thememl/2012/main" name="Presentation1" id="{11FEE4CC-F07B-4F15-87EB-19E939D7F171}" vid="{2A8559B9-5B55-4EB2-915D-EB1C23776B65}"/>
    </a:ext>
  </a:extLst>
</a:theme>
</file>

<file path=ppt/theme/theme2.xml><?xml version="1.0" encoding="utf-8"?>
<a:theme xmlns:a="http://schemas.openxmlformats.org/drawingml/2006/main" name="Larissa-Design">
  <a:themeElements>
    <a:clrScheme name="IFX Neues Design 2015">
      <a:dk1>
        <a:srgbClr val="000000"/>
      </a:dk1>
      <a:lt1>
        <a:srgbClr val="FFFFFF"/>
      </a:lt1>
      <a:dk2>
        <a:srgbClr val="000000"/>
      </a:dk2>
      <a:lt2>
        <a:srgbClr val="928285"/>
      </a:lt2>
      <a:accent1>
        <a:srgbClr val="E30034"/>
      </a:accent1>
      <a:accent2>
        <a:srgbClr val="E9E6E6"/>
      </a:accent2>
      <a:accent3>
        <a:srgbClr val="9BC3B7"/>
      </a:accent3>
      <a:accent4>
        <a:srgbClr val="AEC067"/>
      </a:accent4>
      <a:accent5>
        <a:srgbClr val="EE813C"/>
      </a:accent5>
      <a:accent6>
        <a:srgbClr val="AB377A"/>
      </a:accent6>
      <a:hlink>
        <a:srgbClr val="1122CC"/>
      </a:hlink>
      <a:folHlink>
        <a:srgbClr val="1122CC"/>
      </a:folHlink>
    </a:clrScheme>
    <a:fontScheme name="Infineon Fonts">
      <a:majorFont>
        <a:latin typeface="Verdana"/>
        <a:ea typeface=""/>
        <a:cs typeface="Verdana"/>
      </a:majorFont>
      <a:minorFont>
        <a:latin typeface="Verdana"/>
        <a:ea typeface=""/>
        <a:cs typeface="Verdana"/>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Larissa-Design">
  <a:themeElements>
    <a:clrScheme name="Infineon_ColorTheme_2012">
      <a:dk1>
        <a:srgbClr val="00214A"/>
      </a:dk1>
      <a:lt1>
        <a:srgbClr val="FFFFFF"/>
      </a:lt1>
      <a:dk2>
        <a:srgbClr val="00214A"/>
      </a:dk2>
      <a:lt2>
        <a:srgbClr val="C8D8E6"/>
      </a:lt2>
      <a:accent1>
        <a:srgbClr val="B70D28"/>
      </a:accent1>
      <a:accent2>
        <a:srgbClr val="E3EBF2"/>
      </a:accent2>
      <a:accent3>
        <a:srgbClr val="005DA9"/>
      </a:accent3>
      <a:accent4>
        <a:srgbClr val="969696"/>
      </a:accent4>
      <a:accent5>
        <a:srgbClr val="FDC400"/>
      </a:accent5>
      <a:accent6>
        <a:srgbClr val="009651"/>
      </a:accent6>
      <a:hlink>
        <a:srgbClr val="1122CC"/>
      </a:hlink>
      <a:folHlink>
        <a:srgbClr val="1122CC"/>
      </a:folHlink>
    </a:clrScheme>
    <a:fontScheme name="Infineon Fonts">
      <a:majorFont>
        <a:latin typeface="Verdana"/>
        <a:ea typeface=""/>
        <a:cs typeface="Verdana"/>
      </a:majorFont>
      <a:minorFont>
        <a:latin typeface="Verdana"/>
        <a:ea typeface=""/>
        <a:cs typeface="Verdana"/>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Infineon colors">
    <a:dk1>
      <a:srgbClr val="000000"/>
    </a:dk1>
    <a:lt1>
      <a:srgbClr val="FFFFFF"/>
    </a:lt1>
    <a:dk2>
      <a:srgbClr val="000000"/>
    </a:dk2>
    <a:lt2>
      <a:srgbClr val="FFFFFF"/>
    </a:lt2>
    <a:accent1>
      <a:srgbClr val="E30034"/>
    </a:accent1>
    <a:accent2>
      <a:srgbClr val="E6EFF5"/>
    </a:accent2>
    <a:accent3>
      <a:srgbClr val="00214A"/>
    </a:accent3>
    <a:accent4>
      <a:srgbClr val="C0C0C0"/>
    </a:accent4>
    <a:accent5>
      <a:srgbClr val="990D28"/>
    </a:accent5>
    <a:accent6>
      <a:srgbClr val="1A1817"/>
    </a:accent6>
    <a:hlink>
      <a:srgbClr val="00214A"/>
    </a:hlink>
    <a:folHlink>
      <a:srgbClr val="990D28"/>
    </a:folHlink>
  </a:clrScheme>
  <a:fontScheme name="Default Design">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Infineon colors">
    <a:dk1>
      <a:srgbClr val="000000"/>
    </a:dk1>
    <a:lt1>
      <a:srgbClr val="FFFFFF"/>
    </a:lt1>
    <a:dk2>
      <a:srgbClr val="000000"/>
    </a:dk2>
    <a:lt2>
      <a:srgbClr val="FFFFFF"/>
    </a:lt2>
    <a:accent1>
      <a:srgbClr val="E30034"/>
    </a:accent1>
    <a:accent2>
      <a:srgbClr val="E6EFF5"/>
    </a:accent2>
    <a:accent3>
      <a:srgbClr val="00214A"/>
    </a:accent3>
    <a:accent4>
      <a:srgbClr val="C0C0C0"/>
    </a:accent4>
    <a:accent5>
      <a:srgbClr val="990D28"/>
    </a:accent5>
    <a:accent6>
      <a:srgbClr val="1A1817"/>
    </a:accent6>
    <a:hlink>
      <a:srgbClr val="00214A"/>
    </a:hlink>
    <a:folHlink>
      <a:srgbClr val="990D28"/>
    </a:folHlink>
  </a:clrScheme>
  <a:fontScheme name="Default Design">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655886DAA5C6D045A17BA4095B2B8F29" ma:contentTypeVersion="2" ma:contentTypeDescription="Create a new document." ma:contentTypeScope="" ma:versionID="8b245e6d90ac767868a10f649e83abfe">
  <xsd:schema xmlns:xsd="http://www.w3.org/2001/XMLSchema" xmlns:xs="http://www.w3.org/2001/XMLSchema" xmlns:p="http://schemas.microsoft.com/office/2006/metadata/properties" xmlns:ns2="7666d001-a896-4ca6-acab-a73e53a44ac3" targetNamespace="http://schemas.microsoft.com/office/2006/metadata/properties" ma:root="true" ma:fieldsID="8a91f2335caba69b53d7796f0a9f8214" ns2:_="">
    <xsd:import namespace="7666d001-a896-4ca6-acab-a73e53a44ac3"/>
    <xsd:element name="properties">
      <xsd:complexType>
        <xsd:sequence>
          <xsd:element name="documentManagement">
            <xsd:complexType>
              <xsd:all>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666d001-a896-4ca6-acab-a73e53a44ac3"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10.xml>��< ? x m l   v e r s i o n = " 1 . 0 "   e n c o d i n g = " u t f - 1 6 " ? > < A g e n d a S l i d e   x m l n s : a g e n d a = " u r n : i f x - p o w e r p o i n t - a g e n d a " > < S e c t i o n > 2 < / S e c t i o n > < A g e n d a G U I D > d 3 3 1 6 f 5 3 - 3 8 7 e - 4 a 4 d - a 2 6 2 - 5 2 6 c e 2 c 4 9 f 9 7 < / A g e n d a G U I D > < S l i d e G U I D > 9 0 8 9 9 0 e 6 - c 6 b 7 - 4 5 8 5 - 9 e c 0 - e a 1 d 9 5 9 b 3 4 f b < / S l i d e G U I D > < S e c t i o n I D > { 5 1 F B D B B C - 2 F 8 C - 4 E 6 5 - 8 7 B 8 - D 5 D 3 1 2 7 A 4 7 4 1 } < / S e c t i o n I D > < h a s D a t a > f a l s e < / h a s D a t a > < P o s i t i o n > 1 < / P o s i t i o n > < I n d e n t L e v e l > 1 < / I n d e n t L e v e l > < T i t l e > I n f i n e o n   M i c r o c o n t r o l l e r < / T i t l e > < S e c t i o n I n d e x > 0 < / S e c t i o n I n d e x > < S l i d e I n d e x > 5 < / S l i d e I n d e x > < C h i l d A g e n d a / > < c o n t e n t S l i d e s / > < / A g e n d a S l i d e > 
</file>

<file path=customXml/item11.xml>��< ? x m l   v e r s i o n = " 1 . 0 "   e n c o d i n g = " u t f - 1 6 " ? > < A g e n d a S l i d e   x m l n s : a g e n d a = " u r n : i f x - p o w e r p o i n t - a g e n d a " > < S e c t i o n > 4 < / S e c t i o n > < A g e n d a G U I D > 3 7 9 a 5 2 b f - e 6 4 1 - 4 7 a 6 - a 7 b 9 - 2 7 4 d 5 3 d e 4 a 8 6 < / A g e n d a G U I D > < S l i d e G U I D > c 7 d 7 8 f 3 e - 6 6 9 b - 4 a 0 3 - b 8 7 6 - f 2 c 2 a 2 7 6 9 f 5 0 < / S l i d e G U I D > < S e c t i o n I D > { E B 5 C A C 6 7 - 7 F E 4 - 4 9 E 4 - B 7 D C - D 7 2 3 F A C 9 5 1 0 E } < / S e c t i o n I D > < h a s D a t a > f a l s e < / h a s D a t a > < P o s i t i o n > 3 < / P o s i t i o n > < I n d e n t L e v e l > 1 < / I n d e n t L e v e l > < T i t l e > A U R I X   T C 2 x x   O v e r v i e w < / T i t l e > < S e c t i o n I n d e x > 0 < / S e c t i o n I n d e x > < S l i d e I n d e x > 7 < / S l i d e I n d e x > < C h i l d A g e n d a / > < c o n t e n t S l i d e s / > < / A g e n d a S l i d e > 
</file>

<file path=customXml/item12.xml>��< ? x m l   v e r s i o n = " 1 . 0 "   e n c o d i n g = " u t f - 1 6 " ? > < A g e n d a S l i d e   x m l n s : a g e n d a = " u r n : i f x - p o w e r p o i n t - a g e n d a " > < S e c t i o n > 6 < / S e c t i o n > < A g e n d a G U I D > 3 7 9 a 5 2 b f - e 6 4 1 - 4 7 a 6 - a 7 b 9 - 2 7 4 d 5 3 d e 4 a 8 6 < / A g e n d a G U I D > < S l i d e G U I D > a a e 4 6 3 3 4 - c 5 8 6 - 4 3 e 0 - 9 5 e e - 0 a d 9 a 2 e 3 2 6 e 3 < / S l i d e G U I D > < S e c t i o n I D > { 9 1 1 C F C 4 8 - 1 E D 7 - 4 A 1 1 - B 5 E E - A C 7 4 B A 3 1 8 2 D E } < / S e c t i o n I D > < h a s D a t a > f a l s e < / h a s D a t a > < P o s i t i o n > 5 < / P o s i t i o n > < I n d e n t L e v e l > 1 < / I n d e n t L e v e l > < T i t l e > A U R I X   T C 2 x x   F u n c t i o n a l   S a f e t y < / T i t l e > < S e c t i o n I n d e x > 0 < / S e c t i o n I n d e x > < S l i d e I n d e x > 9 < / S l i d e I n d e x > < C h i l d A g e n d a / > < c o n t e n t S l i d e s / > < / A g e n d a S l i d e > 
</file>

<file path=customXml/item13.xml>��< ? x m l   v e r s i o n = " 1 . 0 "   e n c o d i n g = " u t f - 1 6 " ? > < A g e n d a S l i d e   x m l n s : a g e n d a = " u r n : i f x - p o w e r p o i n t - a g e n d a " > < S e c t i o n > 7 < / S e c t i o n > < A g e n d a G U I D > d 3 3 1 6 f 5 3 - 3 8 7 e - 4 a 4 d - a 2 6 2 - 5 2 6 c e 2 c 4 9 f 9 7 < / A g e n d a G U I D > < S l i d e G U I D > 3 6 1 c 5 a 8 f - 9 7 e d - 4 b 5 c - 9 a 7 7 - 0 5 1 c 2 b 9 a a 9 b f < / S l i d e G U I D > < S e c t i o n I D > { C 7 2 C C E D 5 - 2 6 5 D - 4 1 6 7 - A E 6 9 - 8 3 0 B B 8 F C E A 0 6 } < / S e c t i o n I D > < h a s D a t a > f a l s e < / h a s D a t a > < P o s i t i o n > 6 < / P o s i t i o n > < I n d e n t L e v e l > 1 < / I n d e n t L e v e l > < T i t l e > A U R I X   T C 2 x x   S e c u r i t y < / T i t l e > < S e c t i o n I n d e x > 0 < / S e c t i o n I n d e x > < S l i d e I n d e x > 1 0 < / S l i d e I n d e x > < C h i l d A g e n d a / > < c o n t e n t S l i d e s / > < / A g e n d a S l i d e > 
</file>

<file path=customXml/item14.xml>��< ? x m l   v e r s i o n = " 1 . 0 "   e n c o d i n g = " u t f - 1 6 " ? > < A g e n d a S l i d e   x m l n s : a g e n d a = " u r n : i f x - p o w e r p o i n t - a g e n d a " > < S e c t i o n > 0 < / S e c t i o n > < A g e n d a G U I D > 3 7 9 a 5 2 b f - e 6 4 1 - 4 7 a 6 - a 7 b 9 - 2 7 4 d 5 3 d e 4 a 8 6 < / A g e n d a G U I D > < S l i d e G U I D > 5 b e 0 a 9 1 e - 2 e 6 5 - 4 7 c 8 - 8 0 9 a - 2 7 4 3 f b b 4 0 3 d f < / S l i d e G U I D > < h a s D a t a > f a l s e < / h a s D a t a > < P o s i t i o n > 0 < / P o s i t i o n > < I n d e n t L e v e l > 0 < / I n d e n t L e v e l > < S e c t i o n I n d e x > 0 < / S e c t i o n I n d e x > < S l i d e I n d e x > 3 < / S l i d e I n d e x > < C h i l d A g e n d a / > < c o n t e n t S l i d e s / > < / A g e n d a S l i d e > 
</file>

<file path=customXml/item15.xml>��< ? x m l   v e r s i o n = " 1 . 0 "   e n c o d i n g = " u t f - 1 6 " ? > < A g e n d a S l i d e   x m l n s : a g e n d a = " u r n : i f x - p o w e r p o i n t - a g e n d a " > < S e c t i o n > 6 < / S e c t i o n > < A g e n d a G U I D > d 3 3 1 6 f 5 3 - 3 8 7 e - 4 a 4 d - a 2 6 2 - 5 2 6 c e 2 c 4 9 f 9 7 < / A g e n d a G U I D > < S l i d e G U I D > f 8 d 1 b 4 9 a - 7 a 5 0 - 4 6 f f - a 6 7 6 - 5 f c a 5 e 3 f 4 0 4 4 < / S l i d e G U I D > < S e c t i o n I D > { 5 0 7 5 9 B 7 9 - E 4 A 3 - 4 8 F 2 - 8 0 F 7 - 9 3 B 1 B 2 E D B D 8 8 } < / S e c t i o n I D > < h a s D a t a > f a l s e < / h a s D a t a > < P o s i t i o n > 5 < / P o s i t i o n > < I n d e n t L e v e l > 1 < / I n d e n t L e v e l > < T i t l e > A U R I X   T C 2 x x   F u n c t i o n a l   S a f e t y < / T i t l e > < S e c t i o n I n d e x > 0 < / S e c t i o n I n d e x > < S l i d e I n d e x > 9 < / S l i d e I n d e x > < C h i l d A g e n d a / > < c o n t e n t S l i d e s / > < / A g e n d a S l i d e > 
</file>

<file path=customXml/item16.xml>��< ? x m l   v e r s i o n = " 1 . 0 "   e n c o d i n g = " u t f - 1 6 " ? > < A g e n d a S l i d e   x m l n s : a g e n d a = " u r n : i f x - p o w e r p o i n t - a g e n d a " > < S e c t i o n > 0 < / S e c t i o n > < A g e n d a G U I D > 3 7 9 a 5 2 b f - e 6 4 1 - 4 7 a 6 - a 7 b 9 - 2 7 4 d 5 3 d e 4 a 8 6 < / A g e n d a G U I D > < S l i d e G U I D > 3 a 7 2 1 4 8 9 - 2 3 e 3 - 4 c 2 8 - 9 9 c f - 6 2 1 9 a 6 b e 0 0 9 3 < / S l i d e G U I D > < h a s D a t a > f a l s e < / h a s D a t a > < P o s i t i o n > 0 < / P o s i t i o n > < I n d e n t L e v e l > 0 < / I n d e n t L e v e l > < S e c t i o n I n d e x > 0 < / S e c t i o n I n d e x > < S l i d e I n d e x > 2 < / S l i d e I n d e x > < C h i l d A g e n d a / > < c o n t e n t S l i d e s / > < / A g e n d a S l i d e > 
</file>

<file path=customXml/item17.xml>��< ? x m l   v e r s i o n = " 1 . 0 "   e n c o d i n g = " u t f - 1 6 " ? > < A g e n d a S l i d e   x m l n s : a g e n d a = " u r n : i f x - p o w e r p o i n t - a g e n d a " > < S e c t i o n > 5 < / S e c t i o n > < A g e n d a G U I D > d 3 3 1 6 f 5 3 - 3 8 7 e - 4 a 4 d - a 2 6 2 - 5 2 6 c e 2 c 4 9 f 9 7 < / A g e n d a G U I D > < S l i d e G U I D > 7 9 1 6 1 6 c 5 - a 0 c 1 - 4 b 4 b - 9 6 d c - 2 8 3 b 7 4 d 3 9 7 4 9 < / S l i d e G U I D > < S e c t i o n I D > { B 1 5 F 3 D 0 2 - E A D 6 - 4 F 6 4 - A 2 2 B - E 0 E 8 E A 9 3 B 5 7 C } < / S e c t i o n I D > < h a s D a t a > f a l s e < / h a s D a t a > < P o s i t i o n > 4 < / P o s i t i o n > < I n d e n t L e v e l > 1 < / I n d e n t L e v e l > < T i t l e > A U R I X   T C 2 x x   F e a t u r e s   D e t a i l s < / T i t l e > < S e c t i o n I n d e x > 0 < / S e c t i o n I n d e x > < S l i d e I n d e x > 8 < / S l i d e I n d e x > < C h i l d A g e n d a / > < c o n t e n t S l i d e s / > < / A g e n d a S l i d e > 
</file>

<file path=customXml/item18.xml>��< ? x m l   v e r s i o n = " 1 . 0 "   e n c o d i n g = " u t f - 1 6 " ? > < A g e n d a S l i d e   x m l n s : a g e n d a = " u r n : i f x - p o w e r p o i n t - a g e n d a " > < S e c t i o n > 9 < / S e c t i o n > < A g e n d a G U I D > d 3 3 1 6 f 5 3 - 3 8 7 e - 4 a 4 d - a 2 6 2 - 5 2 6 c e 2 c 4 9 f 9 7 < / A g e n d a G U I D > < S l i d e G U I D > 6 1 7 d 1 4 6 5 - 5 d 7 d - 4 c c 3 - b a 0 9 - d 3 7 9 0 9 0 1 9 f 7 c < / S l i d e G U I D > < S e c t i o n I D > { 3 2 A 8 D 0 8 E - F B 0 F - 4 F 7 2 - B 5 1 6 - D 4 0 A 7 E A D 6 6 B 5 } < / S e c t i o n I D > < h a s D a t a > f a l s e < / h a s D a t a > < P o s i t i o n > 8 < / P o s i t i o n > < I n d e n t L e v e l > 1 < / I n d e n t L e v e l > < T i t l e > A U R I X   T C 2 x x   B e n c h m a r k i n g   v s .   C o m p e t i t i o n < / T i t l e > < S e c t i o n I n d e x > 0 < / S e c t i o n I n d e x > < S l i d e I n d e x > 1 2 < / S l i d e I n d e x > < C h i l d A g e n d a / > < c o n t e n t S l i d e s / > < / A g e n d a S l i d e > 
</file>

<file path=customXml/item19.xml>��< ? x m l   v e r s i o n = " 1 . 0 "   e n c o d i n g = " u t f - 1 6 " ? > < A g e n d a S l i d e   x m l n s : a g e n d a = " u r n : i f x - p o w e r p o i n t - a g e n d a " > < S e c t i o n > 5 < / S e c t i o n > < A g e n d a G U I D > 3 7 9 a 5 2 b f - e 6 4 1 - 4 7 a 6 - a 7 b 9 - 2 7 4 d 5 3 d e 4 a 8 6 < / A g e n d a G U I D > < S l i d e G U I D > e a 3 6 d d e 1 - b c 5 f - 4 4 2 e - 8 7 6 7 - 7 8 b 8 0 6 7 b 3 2 4 7 < / S l i d e G U I D > < S e c t i o n I D > { A 2 9 3 4 5 1 9 - 7 4 0 0 - 4 F 9 6 - B C 9 9 - B F 4 3 0 D 8 C 5 1 5 4 } < / S e c t i o n I D > < h a s D a t a > f a l s e < / h a s D a t a > < P o s i t i o n > 4 < / P o s i t i o n > < I n d e n t L e v e l > 1 < / I n d e n t L e v e l > < T i t l e > A U R I X   T C 2 x x   F e a t u r e s   D e t a i l s < / T i t l e > < S e c t i o n I n d e x > 0 < / S e c t i o n I n d e x > < S l i d e I n d e x > 8 < / S l i d e I n d e x > < C h i l d A g e n d a / > < c o n t e n t S l i d e s / > < / A g e n d a S l i d e > 
</file>

<file path=customXml/item2.xml>��< ? x m l   v e r s i o n = " 1 . 0 "   e n c o d i n g = " u t f - 1 6 " ? > < A g e n d a S l i d e   x m l n s : a g e n d a = " u r n : i f x - p o w e r p o i n t - a g e n d a " > < S e c t i o n > 8 < / S e c t i o n > < A g e n d a G U I D > 3 7 9 a 5 2 b f - e 6 4 1 - 4 7 a 6 - a 7 b 9 - 2 7 4 d 5 3 d e 4 a 8 6 < / A g e n d a G U I D > < S l i d e G U I D > e 4 c 6 3 1 c d - 8 9 f e - 4 9 5 d - 8 b 1 e - 7 b 0 f 8 a b 0 e a a 0 < / S l i d e G U I D > < S e c t i o n I D > { 5 D 0 3 1 6 2 F - 3 2 2 1 - 4 9 7 A - 9 9 8 9 - 1 8 D 7 D 6 D 2 5 B E D } < / S e c t i o n I D > < h a s D a t a > f a l s e < / h a s D a t a > < P o s i t i o n > 7 < / P o s i t i o n > < I n d e n t L e v e l > 1 < / I n d e n t L e v e l > < T i t l e > A U R I X   T C 2 x x   P o w e r t r a i n < / T i t l e > < S e c t i o n I n d e x > 0 < / S e c t i o n I n d e x > < S l i d e I n d e x > 1 1 < / S l i d e I n d e x > < C h i l d A g e n d a / > < c o n t e n t S l i d e s / > < / A g e n d a S l i d e > 
</file>

<file path=customXml/item20.xml><?xml version="1.0" encoding="utf-8"?>
<agenda xmlns="http://schemas.microsoft.com/vsto">
  <data><![CDATA[[{"path":null,"Section":0,"AgendaGUID":null,"SlideGUID":"91336337-c362-4963-8d48-3319aa854b45","ParentGUID":null,"SectionID":null,"hasData":false,"Position":1,"IndentLevel":1,"Title":"Infineon Microcontroller","SectionIndex":0,"SlideIndex":0,"ChildAgenda":[],"contentSlides":[]},{"path":null,"Section":0,"AgendaGUID":null,"SlideGUID":"11ab43b5-64c0-47e2-873a-ac759bda8149","ParentGUID":null,"SectionID":null,"hasData":false,"Position":2,"IndentLevel":1,"Title":"AURIX TC2xx PDH Support model","SectionIndex":0,"SlideIndex":0,"ChildAgenda":[],"contentSlides":[]},{"path":null,"Section":0,"AgendaGUID":null,"SlideGUID":"c7d78f3e-669b-4a03-b876-f2c2a2769f50","ParentGUID":null,"SectionID":null,"hasData":false,"Position":3,"IndentLevel":1,"Title":"AURIX TC2xx Overview","SectionIndex":0,"SlideIndex":0,"ChildAgenda":[],"contentSlides":[]},{"path":null,"Section":0,"AgendaGUID":null,"SlideGUID":"ea36dde1-bc5f-442e-8767-78b8067b3247","ParentGUID":null,"SectionID":null,"hasData":false,"Position":4,"IndentLevel":1,"Title":"AURIX TC2xx Features Details","SectionIndex":0,"SlideIndex":0,"ChildAgenda":[],"contentSlides":[]},{"path":null,"Section":0,"AgendaGUID":null,"SlideGUID":"aae46334-c586-43e0-95ee-0ad9a2e326e3","ParentGUID":null,"SectionID":null,"hasData":false,"Position":5,"IndentLevel":1,"Title":"AURIX TC2xx Functional Safety","SectionIndex":0,"SlideIndex":0,"ChildAgenda":[],"contentSlides":[]},{"path":null,"Section":0,"AgendaGUID":null,"SlideGUID":"e410eb93-565f-4858-a5a4-14a66ead60c8","ParentGUID":null,"SectionID":null,"hasData":false,"Position":6,"IndentLevel":1,"Title":"AURIX TC2xx Security","SectionIndex":0,"SlideIndex":0,"ChildAgenda":[],"contentSlides":[]},{"path":null,"Section":0,"AgendaGUID":null,"SlideGUID":"e4c631cd-89fe-495d-8b1e-7b0f8ab0eaa0","ParentGUID":null,"SectionID":null,"hasData":false,"Position":7,"IndentLevel":1,"Title":"AURIX TC2xx Powertrain","SectionIndex":0,"SlideIndex":0,"ChildAgenda":[],"contentSlides":[]},{"path":null,"Section":0,"AgendaGUID":null,"SlideGUID":"a461c9b4-7afc-4740-a5b6-686a07af31c4","ParentGUID":null,"SectionID":null,"hasData":false,"Position":8,"IndentLevel":1,"Title":"AURIX TC2xx xEV","SectionIndex":0,"SlideIndex":0,"ChildAgenda":[],"contentSlides":[]},{"path":null,"Section":0,"AgendaGUID":null,"SlideGUID":"27eaee8a-ebe5-48d9-948f-19e714f509b8","ParentGUID":null,"SectionID":null,"hasData":false,"Position":9,"IndentLevel":1,"Title":"AURIX TC2xx CAV","SectionIndex":0,"SlideIndex":0,"ChildAgenda":[],"contentSlides":[]},{"path":null,"Section":0,"AgendaGUID":null,"SlideGUID":"8d08ab4c-0a2b-4628-8d88-2ef9ea17c392","ParentGUID":null,"SectionID":null,"hasData":false,"Position":10,"IndentLevel":1,"Title":"AURIX TC2xx Benchmarking vs. Competition","SectionIndex":0,"SlideIndex":0,"ChildAgenda":[],"contentSlides":[]},{"path":null,"Section":0,"AgendaGUID":null,"SlideGUID":"93ac8f3c-886f-47c4-8c26-9e8843370ba6","ParentGUID":null,"SectionID":null,"hasData":false,"Position":11,"IndentLevel":1,"Title":"AURIX TC2xx SW & Tools","SectionIndex":0,"SlideIndex":0,"ChildAgenda":[],"contentSlides":[]}]]]></data>
</agenda>
</file>

<file path=customXml/item21.xml><?xml version="1.0" encoding="utf-8"?>
<?mso-contentType ?>
<FormTemplates xmlns="http://schemas.microsoft.com/sharepoint/v3/contenttype/forms">
  <Display>DocumentLibraryForm</Display>
  <Edit>DocumentLibraryForm</Edit>
  <New>DocumentLibraryForm</New>
</FormTemplates>
</file>

<file path=customXml/item22.xml>��< ? x m l   v e r s i o n = " 1 . 0 "   e n c o d i n g = " u t f - 1 6 " ? > < A g e n d a S l i d e   x m l n s : a g e n d a = " u r n : i f x - p o w e r p o i n t - a g e n d a " > < S e c t i o n > 1 0 < / S e c t i o n > < A g e n d a G U I D > d 3 3 1 6 f 5 3 - 3 8 7 e - 4 a 4 d - a 2 6 2 - 5 2 6 c e 2 c 4 9 f 9 7 < / A g e n d a G U I D > < S l i d e G U I D > 7 a 0 0 2 b d 3 - e f a e - 4 5 7 2 - 9 3 4 d - 2 1 d d f 3 1 7 e f 3 d < / S l i d e G U I D > < S e c t i o n I D > { 6 2 4 0 B B 1 8 - 7 A A E - 4 2 6 C - 9 9 5 C - A 3 C 6 D 4 9 0 0 0 A 4 } < / S e c t i o n I D > < h a s D a t a > f a l s e < / h a s D a t a > < P o s i t i o n > 9 < / P o s i t i o n > < I n d e n t L e v e l > 1 < / I n d e n t L e v e l > < T i t l e > A U R I X   T C 2 x x   S W   & a m p ;   T o o l s < / T i t l e > < S e c t i o n I n d e x > 0 < / S e c t i o n I n d e x > < S l i d e I n d e x > 1 3 < / S l i d e I n d e x > < C h i l d A g e n d a / > < c o n t e n t S l i d e s / > < / A g e n d a S l i d e > 
</file>

<file path=customXml/item23.xml>��< ? x m l   v e r s i o n = " 1 . 0 "   e n c o d i n g = " u t f - 1 6 " ? > < A g e n d a S l i d e   x m l n s : a g e n d a = " u r n : i f x - p o w e r p o i n t - a g e n d a " > < S e c t i o n > 1 1 < / S e c t i o n > < A g e n d a G U I D > 3 7 9 a 5 2 b f - e 6 4 1 - 4 7 a 6 - a 7 b 9 - 2 7 4 d 5 3 d e 4 a 8 6 < / A g e n d a G U I D > < S l i d e G U I D > 8 d 0 8 a b 4 c - 0 a 2 b - 4 6 2 8 - 8 d 8 8 - 2 e f 9 e a 1 7 c 3 9 2 < / S l i d e G U I D > < S e c t i o n I D > { C 2 0 6 C F 8 3 - 1 F A 1 - 4 C F 4 - 9 2 9 A - 5 D 0 4 6 3 5 6 E B C 8 } < / S e c t i o n I D > < h a s D a t a > f a l s e < / h a s D a t a > < P o s i t i o n > 1 0 < / P o s i t i o n > < I n d e n t L e v e l > 1 < / I n d e n t L e v e l > < T i t l e > A U R I X   T C 2 x x   B e n c h m a r k i n g   v s .   C o m p e t i t i o n < / T i t l e > < S e c t i o n I n d e x > 0 < / S e c t i o n I n d e x > < S l i d e I n d e x > 1 4 < / S l i d e I n d e x > < C h i l d A g e n d a / > < c o n t e n t S l i d e s / > < / A g e n d a S l i d e > 
</file>

<file path=customXml/item24.xml>��< ? x m l   v e r s i o n = " 1 . 0 "   e n c o d i n g = " u t f - 1 6 " ? > < A g e n d a S l i d e   x m l n s : a g e n d a = " u r n : i f x - p o w e r p o i n t - a g e n d a " > < S e c t i o n > 9 < / S e c t i o n > < A g e n d a G U I D > 3 7 9 a 5 2 b f - e 6 4 1 - 4 7 a 6 - a 7 b 9 - 2 7 4 d 5 3 d e 4 a 8 6 < / A g e n d a G U I D > < S l i d e G U I D > a 4 6 1 c 9 b 4 - 7 a f c - 4 7 4 0 - a 5 b 6 - 6 8 6 a 0 7 a f 3 1 c 4 < / S l i d e G U I D > < S e c t i o n I D > { C 9 D 8 7 F B 1 - 8 C A D - 4 8 F F - 9 8 6 8 - A 8 F 0 3 F B C 2 8 C 8 } < / S e c t i o n I D > < h a s D a t a > f a l s e < / h a s D a t a > < P o s i t i o n > 8 < / P o s i t i o n > < I n d e n t L e v e l > 1 < / I n d e n t L e v e l > < T i t l e > A U R I X   T C 2 x x   x E V < / T i t l e > < S e c t i o n I n d e x > 0 < / S e c t i o n I n d e x > < S l i d e I n d e x > 1 2 < / S l i d e I n d e x > < C h i l d A g e n d a / > < c o n t e n t S l i d e s / > < / A g e n d a S l i d e > 
</file>

<file path=customXml/item25.xml>��< ? x m l   v e r s i o n = " 1 . 0 "   e n c o d i n g = " u t f - 1 6 " ? > < A g e n d a S l i d e   x m l n s : a g e n d a = " u r n : i f x - p o w e r p o i n t - a g e n d a " > < S e c t i o n > 3 < / S e c t i o n > < A g e n d a G U I D > d 3 3 1 6 f 5 3 - 3 8 7 e - 4 a 4 d - a 2 6 2 - 5 2 6 c e 2 c 4 9 f 9 7 < / A g e n d a G U I D > < S l i d e G U I D > c 7 b 3 6 b f b - 9 8 2 d - 4 b d 7 - a 1 1 9 - 9 f 2 4 1 5 9 f 4 e f a < / S l i d e G U I D > < S e c t i o n I D > { D 8 D 1 4 B E E - 3 5 8 D - 4 D B 9 - B B 9 9 - F 3 C 8 8 4 C 6 2 E C 3 } < / S e c t i o n I D > < h a s D a t a > f a l s e < / h a s D a t a > < P o s i t i o n > 2 < / P o s i t i o n > < I n d e n t L e v e l > 1 < / I n d e n t L e v e l > < T i t l e > A U R I X   T C 2 x x   P D H   S u p p o r t   m o d e l < / T i t l e > < S e c t i o n I n d e x > 0 < / S e c t i o n I n d e x > < S l i d e I n d e x > 6 < / S l i d e I n d e x > < C h i l d A g e n d a / > < c o n t e n t S l i d e s / > < / A g e n d a S l i d e > 
</file>

<file path=customXml/item26.xml>��< ? x m l   v e r s i o n = " 1 . 0 "   e n c o d i n g = " u t f - 1 6 " ? > < A g e n d a S l i d e   x m l n s : a g e n d a = " u r n : i f x - p o w e r p o i n t - a g e n d a " > < S e c t i o n > 3 < / S e c t i o n > < A g e n d a G U I D > 3 7 9 a 5 2 b f - e 6 4 1 - 4 7 a 6 - a 7 b 9 - 2 7 4 d 5 3 d e 4 a 8 6 < / A g e n d a G U I D > < S l i d e G U I D > 1 1 a b 4 3 b 5 - 6 4 c 0 - 4 7 e 2 - 8 7 3 a - a c 7 5 9 b d a 8 1 4 9 < / S l i d e G U I D > < S e c t i o n I D > { E 4 0 6 F A 7 F - 1 E 2 0 - 4 6 C E - 8 F 0 A - 6 2 3 4 5 5 4 C C E 5 4 } < / S e c t i o n I D > < h a s D a t a > f a l s e < / h a s D a t a > < P o s i t i o n > 2 < / P o s i t i o n > < I n d e n t L e v e l > 1 < / I n d e n t L e v e l > < T i t l e > A U R I X   T C 2 x x   P D H   S u p p o r t   m o d e l < / T i t l e > < S e c t i o n I n d e x > 0 < / S e c t i o n I n d e x > < S l i d e I n d e x > 6 < / S l i d e I n d e x > < C h i l d A g e n d a / > < c o n t e n t S l i d e s / > < / A g e n d a S l i d e > 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4.xml>��< ? x m l   v e r s i o n = " 1 . 0 "   e n c o d i n g = " u t f - 1 6 " ? > < A g e n d a S l i d e   x m l n s : a g e n d a = " u r n : i f x - p o w e r p o i n t - a g e n d a " > < S e c t i o n > 2 < / S e c t i o n > < A g e n d a G U I D > 3 7 9 a 5 2 b f - e 6 4 1 - 4 7 a 6 - a 7 b 9 - 2 7 4 d 5 3 d e 4 a 8 6 < / A g e n d a G U I D > < S l i d e G U I D > 9 1 3 3 6 3 3 7 - c 3 6 2 - 4 9 6 3 - 8 d 4 8 - 3 3 1 9 a a 8 5 4 b 4 5 < / S l i d e G U I D > < S e c t i o n I D > { C 0 5 2 C 9 9 1 - 9 B A B - 4 2 8 5 - B D D F - F 1 A 5 0 0 C 7 4 3 D 4 } < / S e c t i o n I D > < h a s D a t a > f a l s e < / h a s D a t a > < P o s i t i o n > 1 < / P o s i t i o n > < I n d e n t L e v e l > 1 < / I n d e n t L e v e l > < T i t l e > I n f i n e o n   M i c r o c o n t r o l l e r < / T i t l e > < S e c t i o n I n d e x > 0 < / S e c t i o n I n d e x > < S l i d e I n d e x > 5 < / S l i d e I n d e x > < C h i l d A g e n d a / > < c o n t e n t S l i d e s / > < / A g e n d a S l i d e > 
</file>

<file path=customXml/item5.xml>��< ? x m l   v e r s i o n = " 1 . 0 "   e n c o d i n g = " u t f - 1 6 " ? > < A g e n d a S l i d e   x m l n s : a g e n d a = " u r n : i f x - p o w e r p o i n t - a g e n d a " > < S e c t i o n > 8 < / S e c t i o n > < A g e n d a G U I D > d 3 3 1 6 f 5 3 - 3 8 7 e - 4 a 4 d - a 2 6 2 - 5 2 6 c e 2 c 4 9 f 9 7 < / A g e n d a G U I D > < S l i d e G U I D > a 4 f 7 d 5 2 9 - 7 2 e a - 4 5 1 8 - 9 d 4 2 - 8 9 0 e b 3 f 0 7 0 4 5 < / S l i d e G U I D > < S e c t i o n I D > { 1 1 A A 0 4 7 5 - 4 E A F - 4 4 D 0 - A 0 A 7 - D 6 0 5 3 6 2 5 D E C C } < / S e c t i o n I D > < h a s D a t a > f a l s e < / h a s D a t a > < P o s i t i o n > 7 < / P o s i t i o n > < I n d e n t L e v e l > 1 < / I n d e n t L e v e l > < T i t l e > A U R I X   T C 2 x x   C A V < / T i t l e > < S e c t i o n I n d e x > 0 < / S e c t i o n I n d e x > < S l i d e I n d e x > 1 1 < / S l i d e I n d e x > < C h i l d A g e n d a / > < c o n t e n t S l i d e s / > < / A g e n d a S l i d e > 
</file>

<file path=customXml/item6.xml>��< ? x m l   v e r s i o n = " 1 . 0 "   e n c o d i n g = " u t f - 1 6 " ? > < A g e n d a S l i d e   x m l n s : a g e n d a = " u r n : i f x - p o w e r p o i n t - a g e n d a " > < S e c t i o n > 1 2 < / S e c t i o n > < A g e n d a G U I D > 3 7 9 a 5 2 b f - e 6 4 1 - 4 7 a 6 - a 7 b 9 - 2 7 4 d 5 3 d e 4 a 8 6 < / A g e n d a G U I D > < S l i d e G U I D > 9 3 a c 8 f 3 c - 8 8 6 f - 4 7 c 4 - 8 c 2 6 - 9 e 8 8 4 3 3 7 0 b a 6 < / S l i d e G U I D > < S e c t i o n I D > { F 9 9 D F E A 2 - 1 4 F 8 - 4 6 4 7 - B E 5 7 - C 2 2 7 E 3 4 C A B 9 7 } < / S e c t i o n I D > < h a s D a t a > f a l s e < / h a s D a t a > < P o s i t i o n > 1 1 < / P o s i t i o n > < I n d e n t L e v e l > 1 < / I n d e n t L e v e l > < T i t l e > A U R I X   T C 2 x x   S W   & a m p ;   T o o l s < / T i t l e > < S e c t i o n I n d e x > 0 < / S e c t i o n I n d e x > < S l i d e I n d e x > 1 5 < / S l i d e I n d e x > < C h i l d A g e n d a / > < c o n t e n t S l i d e s > < i n t > 4 8 3 < / i n t > < i n t > 4 8 4 < / i n t > < i n t > 4 7 9 < / i n t > < i n t > 4 8 2 < / i n t > < i n t > 4 6 7 < / i n t > < i n t > 4 6 8 < / i n t > < i n t > 4 7 8 < / i n t > < i n t > 4 6 0 < / i n t > < i n t > 4 8 0 < / i n t > < i n t > 4 6 1 < / i n t > < i n t > 4 6 4 < / i n t > < i n t > 2 7 7 < / i n t > < i n t > 2 6 9 < / i n t > < i n t > 3 8 3 < / i n t > < i n t > 4 7 3 < / i n t > < i n t > 2 9 5 < / i n t > < i n t > 3 0 0 < / i n t > < i n t > 3 0 4 < / i n t > < i n t > 3 0 5 < / i n t > < i n t > 3 0 6 < / i n t > < i n t > 3 0 7 < / i n t > < i n t > 3 0 8 < / i n t > < i n t > 3 0 9 < / i n t > < i n t > 3 1 0 < / i n t > < i n t > 3 1 1 < / i n t > < i n t > 3 1 2 < / i n t > < i n t > 3 1 3 < / i n t > < i n t > 3 1 4 < / i n t > < i n t > 3 1 5 < / i n t > < i n t > 3 1 6 < / i n t > < i n t > 3 1 7 < / i n t > < i n t > 4 5 6 < / i n t > < i n t > 4 7 4 < / i n t > < i n t > 4 6 2 < / i n t > < i n t > 3 2 2 < / i n t > < i n t > 3 2 3 < / i n t > < i n t > 4 5 7 < / i n t > < i n t > 3 2 6 < / i n t > < i n t > 4 5 4 < / i n t > < i n t > 4 5 5 < / i n t > < i n t > 3 7 9 < / i n t > < i n t > 3 6 7 < / i n t > < i n t > 4 6 9 < / i n t > < i n t > 4 7 5 < / i n t > < i n t > 4 6 5 < / i n t > < i n t > 4 7 6 < / i n t > < i n t > 4 4 4 < / i n t > < i n t > 4 4 7 < / i n t > < i n t > 4 4 8 < / i n t > < i n t > 4 4 9 < / i n t > < i n t > 4 5 0 < / i n t > < i n t > 4 5 1 < / i n t > < / c o n t e n t S l i d e s > < / A g e n d a S l i d e > 
</file>

<file path=customXml/item7.xml>��< ? x m l   v e r s i o n = " 1 . 0 "   e n c o d i n g = " u t f - 1 6 " ? > < A g e n d a S l i d e   x m l n s : a g e n d a = " u r n : i f x - p o w e r p o i n t - a g e n d a " > < S e c t i o n > 4 < / S e c t i o n > < A g e n d a G U I D > d 3 3 1 6 f 5 3 - 3 8 7 e - 4 a 4 d - a 2 6 2 - 5 2 6 c e 2 c 4 9 f 9 7 < / A g e n d a G U I D > < S l i d e G U I D > 0 f 3 c 9 d 9 e - 6 1 5 f - 4 3 7 3 - 8 0 8 d - 4 3 2 6 2 a b 1 8 c 0 9 < / S l i d e G U I D > < S e c t i o n I D > { 4 E 2 4 4 3 8 D - 9 F F 3 - 4 4 2 7 - A C 2 0 - 1 3 5 1 2 C 4 E 3 B 5 6 } < / S e c t i o n I D > < h a s D a t a > f a l s e < / h a s D a t a > < P o s i t i o n > 3 < / P o s i t i o n > < I n d e n t L e v e l > 1 < / I n d e n t L e v e l > < T i t l e > A U R I X   T C 2 x x   O v e r v i e w < / T i t l e > < S e c t i o n I n d e x > 0 < / S e c t i o n I n d e x > < S l i d e I n d e x > 7 < / S l i d e I n d e x > < C h i l d A g e n d a / > < c o n t e n t S l i d e s / > < / A g e n d a S l i d e > 
</file>

<file path=customXml/item8.xml>��< ? x m l   v e r s i o n = " 1 . 0 "   e n c o d i n g = " u t f - 1 6 " ? > < A g e n d a S l i d e   x m l n s : a g e n d a = " u r n : i f x - p o w e r p o i n t - a g e n d a " > < S e c t i o n > 1 0 < / S e c t i o n > < A g e n d a G U I D > 3 7 9 a 5 2 b f - e 6 4 1 - 4 7 a 6 - a 7 b 9 - 2 7 4 d 5 3 d e 4 a 8 6 < / A g e n d a G U I D > < S l i d e G U I D > 2 7 e a e e 8 a - e b e 5 - 4 8 d 9 - 9 4 8 f - 1 9 e 7 1 4 f 5 0 9 b 8 < / S l i d e G U I D > < S e c t i o n I D > { D 0 E A 8 8 D F - 3 4 D D - 4 C 6 0 - B 5 0 C - B F A 5 E E B 1 C D F D } < / S e c t i o n I D > < h a s D a t a > f a l s e < / h a s D a t a > < P o s i t i o n > 9 < / P o s i t i o n > < I n d e n t L e v e l > 1 < / I n d e n t L e v e l > < T i t l e > A U R I X   T C 2 x x   C A V < / T i t l e > < S e c t i o n I n d e x > 0 < / S e c t i o n I n d e x > < S l i d e I n d e x > 1 3 < / S l i d e I n d e x > < C h i l d A g e n d a / > < c o n t e n t S l i d e s > < i n t > 4 9 6 < / i n t > < i n t > 4 9 7 < / i n t > < i n t > 4 9 8 < / i n t > < i n t > 3 7 3 < / i n t > < i n t > 3 7 4 < / i n t > < i n t > 3 7 5 < / i n t > < i n t > 3 7 6 < / i n t > < i n t > 4 5 2 < / i n t > < i n t > 4 5 3 < / i n t > < i n t > 3 7 7 < / i n t > < i n t > 3 7 8 < / i n t > < i n t > 4 3 3 < / i n t > < i n t > 4 3 9 < / i n t > < i n t > 4 7 7 < / i n t > < i n t > 4 4 0 < / i n t > < i n t > 4 4 1 < / i n t > < i n t > 4 4 2 < / i n t > < i n t > 4 4 3 < / i n t > < i n t > 4 3 5 < / i n t > < i n t > 4 3 6 < / i n t > < i n t > 4 3 7 < / i n t > < i n t > 4 3 8 < / i n t > < i n t > 4 3 4 < / i n t > < / c o n t e n t S l i d e s > < / A g e n d a S l i d e > 
</file>

<file path=customXml/item9.xml>��< ? x m l   v e r s i o n = " 1 . 0 "   e n c o d i n g = " u t f - 1 6 " ? > < A g e n d a S l i d e   x m l n s : a g e n d a = " u r n : i f x - p o w e r p o i n t - a g e n d a " > < S e c t i o n > 7 < / S e c t i o n > < A g e n d a G U I D > 3 7 9 a 5 2 b f - e 6 4 1 - 4 7 a 6 - a 7 b 9 - 2 7 4 d 5 3 d e 4 a 8 6 < / A g e n d a G U I D > < S l i d e G U I D > e 4 1 0 e b 9 3 - 5 6 5 f - 4 8 5 8 - a 5 a 4 - 1 4 a 6 6 e a d 6 0 c 8 < / S l i d e G U I D > < S e c t i o n I D > { E 8 7 E 4 F D B - F 1 C B - 4 5 9 7 - 8 E 4 E - 0 9 C 6 5 4 5 D 1 B 6 0 } < / S e c t i o n I D > < h a s D a t a > f a l s e < / h a s D a t a > < P o s i t i o n > 6 < / P o s i t i o n > < I n d e n t L e v e l > 1 < / I n d e n t L e v e l > < T i t l e > A U R I X   T C 2 x x   S e c u r i t y < / T i t l e > < S e c t i o n I n d e x > 0 < / S e c t i o n I n d e x > < S l i d e I n d e x > 1 0 < / S l i d e I n d e x > < C h i l d A g e n d a / > < c o n t e n t S l i d e s / > < / A g e n d a S l i d e > 
</file>

<file path=customXml/itemProps1.xml><?xml version="1.0" encoding="utf-8"?>
<ds:datastoreItem xmlns:ds="http://schemas.openxmlformats.org/officeDocument/2006/customXml" ds:itemID="{A243B8C5-8CB3-4102-96FD-132098CD8B1D}"/>
</file>

<file path=customXml/itemProps10.xml><?xml version="1.0" encoding="utf-8"?>
<ds:datastoreItem xmlns:ds="http://schemas.openxmlformats.org/officeDocument/2006/customXml" ds:itemID="{6BF50B47-80E0-4018-92DE-2C1838CF92A1}"/>
</file>

<file path=customXml/itemProps11.xml><?xml version="1.0" encoding="utf-8"?>
<ds:datastoreItem xmlns:ds="http://schemas.openxmlformats.org/officeDocument/2006/customXml" ds:itemID="{F5C681E2-0C54-4469-AC80-C1FE0261E530}"/>
</file>

<file path=customXml/itemProps12.xml><?xml version="1.0" encoding="utf-8"?>
<ds:datastoreItem xmlns:ds="http://schemas.openxmlformats.org/officeDocument/2006/customXml" ds:itemID="{F947F43E-8F84-443F-8F58-E56BAF0FEFCD}"/>
</file>

<file path=customXml/itemProps13.xml><?xml version="1.0" encoding="utf-8"?>
<ds:datastoreItem xmlns:ds="http://schemas.openxmlformats.org/officeDocument/2006/customXml" ds:itemID="{3FDE7406-B5A1-4BEA-8E0C-52F64843A521}"/>
</file>

<file path=customXml/itemProps14.xml><?xml version="1.0" encoding="utf-8"?>
<ds:datastoreItem xmlns:ds="http://schemas.openxmlformats.org/officeDocument/2006/customXml" ds:itemID="{857587B7-1F13-47AC-A155-E4430EAA1B5B}"/>
</file>

<file path=customXml/itemProps15.xml><?xml version="1.0" encoding="utf-8"?>
<ds:datastoreItem xmlns:ds="http://schemas.openxmlformats.org/officeDocument/2006/customXml" ds:itemID="{2F4B36DA-746B-4F04-8959-9ECF6F88139C}"/>
</file>

<file path=customXml/itemProps16.xml><?xml version="1.0" encoding="utf-8"?>
<ds:datastoreItem xmlns:ds="http://schemas.openxmlformats.org/officeDocument/2006/customXml" ds:itemID="{A9F5E338-BB0A-40CB-9616-CA1BDDA53D64}"/>
</file>

<file path=customXml/itemProps17.xml><?xml version="1.0" encoding="utf-8"?>
<ds:datastoreItem xmlns:ds="http://schemas.openxmlformats.org/officeDocument/2006/customXml" ds:itemID="{45F8134F-DBB2-412E-A0F8-A1C266B787DA}"/>
</file>

<file path=customXml/itemProps18.xml><?xml version="1.0" encoding="utf-8"?>
<ds:datastoreItem xmlns:ds="http://schemas.openxmlformats.org/officeDocument/2006/customXml" ds:itemID="{6AE9E205-5132-4CFA-A654-F9189632BE19}"/>
</file>

<file path=customXml/itemProps19.xml><?xml version="1.0" encoding="utf-8"?>
<ds:datastoreItem xmlns:ds="http://schemas.openxmlformats.org/officeDocument/2006/customXml" ds:itemID="{E034D040-C4E3-482B-A5A3-8AAF68268067}"/>
</file>

<file path=customXml/itemProps2.xml><?xml version="1.0" encoding="utf-8"?>
<ds:datastoreItem xmlns:ds="http://schemas.openxmlformats.org/officeDocument/2006/customXml" ds:itemID="{2E8DBBD0-A72F-4663-8BCE-B712469A943F}"/>
</file>

<file path=customXml/itemProps20.xml><?xml version="1.0" encoding="utf-8"?>
<ds:datastoreItem xmlns:ds="http://schemas.openxmlformats.org/officeDocument/2006/customXml" ds:itemID="{DF70A479-6590-4433-8D52-381FBFFCD1C9}"/>
</file>

<file path=customXml/itemProps21.xml><?xml version="1.0" encoding="utf-8"?>
<ds:datastoreItem xmlns:ds="http://schemas.openxmlformats.org/officeDocument/2006/customXml" ds:itemID="{DE8714DD-8519-420B-AF82-1BE625A9E6B2}"/>
</file>

<file path=customXml/itemProps22.xml><?xml version="1.0" encoding="utf-8"?>
<ds:datastoreItem xmlns:ds="http://schemas.openxmlformats.org/officeDocument/2006/customXml" ds:itemID="{8420DCC4-01D1-4809-808A-938AF8B0A5C1}"/>
</file>

<file path=customXml/itemProps23.xml><?xml version="1.0" encoding="utf-8"?>
<ds:datastoreItem xmlns:ds="http://schemas.openxmlformats.org/officeDocument/2006/customXml" ds:itemID="{03A1E0C5-352C-4132-9D0D-D3353B7ABB19}"/>
</file>

<file path=customXml/itemProps24.xml><?xml version="1.0" encoding="utf-8"?>
<ds:datastoreItem xmlns:ds="http://schemas.openxmlformats.org/officeDocument/2006/customXml" ds:itemID="{BDA93D07-0E4A-4D5F-8FAB-FB567958F64C}"/>
</file>

<file path=customXml/itemProps25.xml><?xml version="1.0" encoding="utf-8"?>
<ds:datastoreItem xmlns:ds="http://schemas.openxmlformats.org/officeDocument/2006/customXml" ds:itemID="{45687837-80FA-4627-9594-51C767F9B6D7}"/>
</file>

<file path=customXml/itemProps26.xml><?xml version="1.0" encoding="utf-8"?>
<ds:datastoreItem xmlns:ds="http://schemas.openxmlformats.org/officeDocument/2006/customXml" ds:itemID="{179F1038-942E-4418-9CD0-63977629DE88}"/>
</file>

<file path=customXml/itemProps3.xml><?xml version="1.0" encoding="utf-8"?>
<ds:datastoreItem xmlns:ds="http://schemas.openxmlformats.org/officeDocument/2006/customXml" ds:itemID="{A6350197-50EA-4B12-88CC-4286648BA796}"/>
</file>

<file path=customXml/itemProps4.xml><?xml version="1.0" encoding="utf-8"?>
<ds:datastoreItem xmlns:ds="http://schemas.openxmlformats.org/officeDocument/2006/customXml" ds:itemID="{6D67E791-57B8-42D1-BB9E-88297F16BC82}"/>
</file>

<file path=customXml/itemProps5.xml><?xml version="1.0" encoding="utf-8"?>
<ds:datastoreItem xmlns:ds="http://schemas.openxmlformats.org/officeDocument/2006/customXml" ds:itemID="{9F9B677A-E3FF-4AF4-AF80-F7D5DF9B4E3B}"/>
</file>

<file path=customXml/itemProps6.xml><?xml version="1.0" encoding="utf-8"?>
<ds:datastoreItem xmlns:ds="http://schemas.openxmlformats.org/officeDocument/2006/customXml" ds:itemID="{4E99CB75-1483-401B-98B1-79CEB1FA9666}"/>
</file>

<file path=customXml/itemProps7.xml><?xml version="1.0" encoding="utf-8"?>
<ds:datastoreItem xmlns:ds="http://schemas.openxmlformats.org/officeDocument/2006/customXml" ds:itemID="{830C7EED-05A7-4AD2-B05E-164E16C4264F}"/>
</file>

<file path=customXml/itemProps8.xml><?xml version="1.0" encoding="utf-8"?>
<ds:datastoreItem xmlns:ds="http://schemas.openxmlformats.org/officeDocument/2006/customXml" ds:itemID="{A4BC8172-F10F-457B-B857-8B8E53A942B4}"/>
</file>

<file path=customXml/itemProps9.xml><?xml version="1.0" encoding="utf-8"?>
<ds:datastoreItem xmlns:ds="http://schemas.openxmlformats.org/officeDocument/2006/customXml" ds:itemID="{387DCA34-F306-4FB0-9E3C-929654D9C614}"/>
</file>

<file path=docProps/app.xml><?xml version="1.0" encoding="utf-8"?>
<Properties xmlns="http://schemas.openxmlformats.org/officeDocument/2006/extended-properties" xmlns:vt="http://schemas.openxmlformats.org/officeDocument/2006/docPropsVTypes">
  <Template/>
  <TotalTime>0</TotalTime>
  <Words>23942</Words>
  <Application>Microsoft Office PowerPoint</Application>
  <PresentationFormat>Custom</PresentationFormat>
  <Paragraphs>7175</Paragraphs>
  <Slides>146</Slides>
  <Notes>135</Notes>
  <HiddenSlides>1</HiddenSlides>
  <MMClips>0</MMClips>
  <ScaleCrop>false</ScaleCrop>
  <HeadingPairs>
    <vt:vector size="8" baseType="variant">
      <vt:variant>
        <vt:lpstr>Fonts Used</vt:lpstr>
      </vt:variant>
      <vt:variant>
        <vt:i4>16</vt:i4>
      </vt:variant>
      <vt:variant>
        <vt:lpstr>Theme</vt:lpstr>
      </vt:variant>
      <vt:variant>
        <vt:i4>1</vt:i4>
      </vt:variant>
      <vt:variant>
        <vt:lpstr>Embedded OLE Servers</vt:lpstr>
      </vt:variant>
      <vt:variant>
        <vt:i4>4</vt:i4>
      </vt:variant>
      <vt:variant>
        <vt:lpstr>Slide Titles</vt:lpstr>
      </vt:variant>
      <vt:variant>
        <vt:i4>146</vt:i4>
      </vt:variant>
    </vt:vector>
  </HeadingPairs>
  <TitlesOfParts>
    <vt:vector size="167" baseType="lpstr">
      <vt:lpstr>굴림</vt:lpstr>
      <vt:lpstr>Meiryo UI</vt:lpstr>
      <vt:lpstr>MS PGothic</vt:lpstr>
      <vt:lpstr>MS PGothic</vt:lpstr>
      <vt:lpstr>Aharoni</vt:lpstr>
      <vt:lpstr>Arial</vt:lpstr>
      <vt:lpstr>Arial Black</vt:lpstr>
      <vt:lpstr>Calibri</vt:lpstr>
      <vt:lpstr>Infineon Meta-Medium</vt:lpstr>
      <vt:lpstr>Infineon Meta-Normal</vt:lpstr>
      <vt:lpstr>Segoe UI Semibold</vt:lpstr>
      <vt:lpstr>Symbol</vt:lpstr>
      <vt:lpstr>Tahoma</vt:lpstr>
      <vt:lpstr>Times New Roman</vt:lpstr>
      <vt:lpstr>Verdana</vt:lpstr>
      <vt:lpstr>Wingdings</vt:lpstr>
      <vt:lpstr>Infineon 16:10</vt:lpstr>
      <vt:lpstr>think-cell Slide</vt:lpstr>
      <vt:lpstr>Visio</vt:lpstr>
      <vt:lpstr>Chart</vt:lpstr>
      <vt:lpstr>Microsoft Excel Chart</vt:lpstr>
      <vt:lpstr>AURIX™ TC2xx Product Overview</vt:lpstr>
      <vt:lpstr>Table of contents</vt:lpstr>
      <vt:lpstr>Table of contents</vt:lpstr>
      <vt:lpstr>TriCore™ based Infineon Automotive MCUs 1 Architecture, 3 Functions, 5 generations</vt:lpstr>
      <vt:lpstr>Continuous Market success with TriCore™ in Powertrain Worldwide #1 position</vt:lpstr>
      <vt:lpstr> AURIX™ for Powertrain Micro-controller Nr. 1 in Engine, Grow fast with E-mobility</vt:lpstr>
      <vt:lpstr>AURIX™ - Automotive focus applications A trusted architecture in key application domains </vt:lpstr>
      <vt:lpstr>AURIXTM – scalable family setting Trends</vt:lpstr>
      <vt:lpstr>AURIX™ for ICE and eMobility</vt:lpstr>
      <vt:lpstr>Flash Technology Process Roadmap Second Source Concept secures continuous supply</vt:lpstr>
      <vt:lpstr>Infineon Automotive Multi-Site Concept for Frontend Operations</vt:lpstr>
      <vt:lpstr>Automotive Microcontroller AURIX™  Best-in-class supply chain security concept</vt:lpstr>
      <vt:lpstr>Infineon is committed to Zero Defect </vt:lpstr>
      <vt:lpstr>Table of contents</vt:lpstr>
      <vt:lpstr>Support Models: PDH Optimized open market AURIXTM and XMC™ customer support set up</vt:lpstr>
      <vt:lpstr> AURIX™ PDH partners Optimized regional and application specific presence</vt:lpstr>
      <vt:lpstr>Table of contents</vt:lpstr>
      <vt:lpstr>AURIX™ Product Naming</vt:lpstr>
      <vt:lpstr>Same architecture with  scalable feature-sets and pin-outs</vt:lpstr>
      <vt:lpstr>AURIX™ Family – CAN FD ISO11898-1 Support</vt:lpstr>
      <vt:lpstr>AURIX™ Emulation Device Support for powertrain applications</vt:lpstr>
      <vt:lpstr>ED Feature-Sets</vt:lpstr>
      <vt:lpstr>AURIX™ scalable family - next generation µC From low cost to high performance chassis applications</vt:lpstr>
      <vt:lpstr>AURIX™ scalable family - next generation µC From low cost to high performance chassis applications</vt:lpstr>
      <vt:lpstr>One Family - scalable across application Most scalable 32-bit MCU portfolio on the market</vt:lpstr>
      <vt:lpstr>AURIX™ scalable family - next generation µC From low cost to high performance chassis applications</vt:lpstr>
      <vt:lpstr>AURIX™ Core Architectures from single core to triple core lockstep w/ clock delay</vt:lpstr>
      <vt:lpstr>Infineon AURIXTM  Enhanced Communication peripherals</vt:lpstr>
      <vt:lpstr>CAN FD Improvements in Automotive</vt:lpstr>
      <vt:lpstr>AURIXTM Innovative Power Supply Lower Power Consumption and Cost</vt:lpstr>
      <vt:lpstr>Table of contents</vt:lpstr>
      <vt:lpstr>AURIX™ standard devices overview</vt:lpstr>
      <vt:lpstr>9x Series – Umbrella Device SAK-TC29xTP-128F300</vt:lpstr>
      <vt:lpstr>7x Series – Umbrella Device SAK-TC27xTP-64F200</vt:lpstr>
      <vt:lpstr>6x Series – Umbrella Device SAK-TC26xD-40F200</vt:lpstr>
      <vt:lpstr>3x Series – Umbrella Device SAK-TC23xLP-32F200</vt:lpstr>
      <vt:lpstr>2x Series – Umbrella Device  SAK-TC22xL(S)-16F133</vt:lpstr>
      <vt:lpstr>1x Series – Umbrella Device SAK-TC21xL(S)-8F133</vt:lpstr>
      <vt:lpstr>AURIX™ special devices overview</vt:lpstr>
      <vt:lpstr>9x Series – feature eXtension SAK-TC299TX-128F300 / SAK-TC297TX-128F300</vt:lpstr>
      <vt:lpstr>9x Series – ADAS Feature Set SAK-TC297TA-128F300</vt:lpstr>
      <vt:lpstr>6x Series – ADAS Feature Set SAK-TC264DA-40F200</vt:lpstr>
      <vt:lpstr>3x Series – ADAS Feature Set SAK-TC234LA-32F200</vt:lpstr>
      <vt:lpstr>3x Series – feature eXtension SAK-TC234LX-32F200</vt:lpstr>
      <vt:lpstr>SRAM Configurations</vt:lpstr>
      <vt:lpstr>GTM Configurations and Scalability</vt:lpstr>
      <vt:lpstr>Flash Configuration</vt:lpstr>
      <vt:lpstr>ADC/DS Device Configurations </vt:lpstr>
      <vt:lpstr>AURIX™ 5V single supply mode</vt:lpstr>
      <vt:lpstr>AURIX 3.3V single supply</vt:lpstr>
      <vt:lpstr>Table of contents</vt:lpstr>
      <vt:lpstr>Exemplary processing of a safety critical task</vt:lpstr>
      <vt:lpstr>HW Integrity Testing Concept For detecting latent faults</vt:lpstr>
      <vt:lpstr>Diverse Lockstep CPU: Overview</vt:lpstr>
      <vt:lpstr>IOM module (I/O monitoring) Real time signal comparison for error detection</vt:lpstr>
      <vt:lpstr>Development of IEC61508: relation to further safety standards</vt:lpstr>
      <vt:lpstr>Development of IEC61508: relation to further safety standards</vt:lpstr>
      <vt:lpstr>AURIXTM –HW measures supporting safety</vt:lpstr>
      <vt:lpstr>AURIXTM Safety Implementation Concept</vt:lpstr>
      <vt:lpstr>Safety SW still needed - AURIXTM SafeTlib AURIXTM safety software available</vt:lpstr>
      <vt:lpstr>Safety Documentation and Support</vt:lpstr>
      <vt:lpstr>IEC 61508 documentation AURIX™ for CAV and industrial safety applications</vt:lpstr>
      <vt:lpstr>AURIX™ safety system architecture example EPS (electric power steering)</vt:lpstr>
      <vt:lpstr>Table of contents</vt:lpstr>
      <vt:lpstr>Car Security</vt:lpstr>
      <vt:lpstr>Security Standard Compliance IFX Microcontroller Security Roadmap</vt:lpstr>
      <vt:lpstr>Security Standard Compliance IFX Microcontroller Security Roadmap</vt:lpstr>
      <vt:lpstr>Performance Hardware Security Module (HSM) AURIXTM TC3xx: Full         compliant</vt:lpstr>
      <vt:lpstr> AURIX™ Hardware Security Module A consequent security enhancement </vt:lpstr>
      <vt:lpstr>PowerPoint Presentation</vt:lpstr>
      <vt:lpstr>  IFX offering: AURIXTM HSM SHE + Emulation Mapping to Telematics use case</vt:lpstr>
      <vt:lpstr>AURIXTM  HSM LLD Low Level Driver</vt:lpstr>
      <vt:lpstr>Infineon SHE+ Driver  Software Architecture</vt:lpstr>
      <vt:lpstr>SHE+ Driver: Feature Overview</vt:lpstr>
      <vt:lpstr>Table of contents</vt:lpstr>
      <vt:lpstr>AURIX™ Powertrain solution key competence out of one hand (Gasoline Direct Injection)</vt:lpstr>
      <vt:lpstr>AURIXTM Powertrain solution key competence out of one hand (Diesel Direct Injection)</vt:lpstr>
      <vt:lpstr>Dry Double Clutch Transmission Electrical Control </vt:lpstr>
      <vt:lpstr>Table of contents</vt:lpstr>
      <vt:lpstr>E-mobility: AURIXTM is an essential part of electrification, driving every e-application</vt:lpstr>
      <vt:lpstr>(H)EV: Infineon MCU inside AURIXTM driving every E-mobility application!</vt:lpstr>
      <vt:lpstr>AURIX™ Hybrid / EV solution key competence out of one hand</vt:lpstr>
      <vt:lpstr>48V Micro-Hybrid (Start/Stop and High-Efficiency Generator)</vt:lpstr>
      <vt:lpstr>48V Micro-Hybrid (Start/Stop and High-Efficiency Generator)</vt:lpstr>
      <vt:lpstr>E-mobility: AURIXTM is an essential part of electrification, driving every e-application</vt:lpstr>
      <vt:lpstr>PowerPoint Presentation</vt:lpstr>
      <vt:lpstr>(H)EV – Main Inverter</vt:lpstr>
      <vt:lpstr>(H)EV – Main Inverter</vt:lpstr>
      <vt:lpstr>PowerPoint Presentation</vt:lpstr>
      <vt:lpstr>HW resolver-to-digital interface today with AURIXTM TC2xx rotor positioning via sensor for TC3xx</vt:lpstr>
      <vt:lpstr>E-mobility: AURIXTM is an essential part of electrification, driving every e-application</vt:lpstr>
      <vt:lpstr>DC-DC converter General block diagram</vt:lpstr>
      <vt:lpstr>48V/12V DC/DC Converter 8-phases version</vt:lpstr>
      <vt:lpstr>1.5kW DC/DC Converter  4 phases demo-board</vt:lpstr>
      <vt:lpstr>E-mobility: AURIXTM is an essential part of electrification, driving every e-application</vt:lpstr>
      <vt:lpstr>P2S approach from Infineon</vt:lpstr>
      <vt:lpstr>Smaller &amp; Better! AURIXTM enables more efficient BMS solution</vt:lpstr>
      <vt:lpstr>PowerPoint Presentation</vt:lpstr>
      <vt:lpstr>AURIX™ Family  (H)EV Battery Management System</vt:lpstr>
      <vt:lpstr>E-mobility: AURIXTM is an essential part of electrification, driving every e-application</vt:lpstr>
      <vt:lpstr>AURIX™ - Software Mapping for OBC Success story of SW mapping in 2 cores</vt:lpstr>
      <vt:lpstr>Infrastructure General Diagram</vt:lpstr>
      <vt:lpstr>Fast charging solutions</vt:lpstr>
      <vt:lpstr>Fast charging solutions- three phase</vt:lpstr>
      <vt:lpstr>On board charging solutions</vt:lpstr>
      <vt:lpstr>On board charging solutions – single phase</vt:lpstr>
      <vt:lpstr>On board charging solutions – three phase</vt:lpstr>
      <vt:lpstr>AURIX™ Family  (H)EV Control</vt:lpstr>
      <vt:lpstr>AURIX™ Family  (H)EV DC-DC</vt:lpstr>
      <vt:lpstr>Table of contents</vt:lpstr>
      <vt:lpstr>Megatrends to increase profitability of commercial vehicles and truck fleets</vt:lpstr>
      <vt:lpstr>AURIXTM adresses  CAV Requirements and Challenges </vt:lpstr>
      <vt:lpstr>Leading OEM AURIXTM Fitments up to 10 AURIXTM driving Powertrain &amp; E-mobility</vt:lpstr>
      <vt:lpstr>#1 Microcontroller Supplier in Powertrain Engine for Light Vehicles &amp; Trucks</vt:lpstr>
      <vt:lpstr>AURIX™ versatile architecture  for various CAV applications</vt:lpstr>
      <vt:lpstr>AURIX™ versatile architecture  for various CAV applications</vt:lpstr>
      <vt:lpstr>AURIX™ for Trucks – Customer and value proposition Summary</vt:lpstr>
      <vt:lpstr>Table of contents</vt:lpstr>
      <vt:lpstr>Exceptional Performance</vt:lpstr>
      <vt:lpstr>TriCore – best in class FOC execution time, real user case, non-optimized code</vt:lpstr>
      <vt:lpstr>AURIX™ - Ahead of competition multiple reasons for AURIXTM as performance lead</vt:lpstr>
      <vt:lpstr>AURIXTM competitive advantages for motor control ahead of competition  e.g. RENESAS</vt:lpstr>
      <vt:lpstr>Infineon AURIXTM TC23x competitive advantages  ahead of competition</vt:lpstr>
      <vt:lpstr>Infineon Safety Computing platform advantages</vt:lpstr>
      <vt:lpstr>DMIPS AURIXTM </vt:lpstr>
      <vt:lpstr>EEMBC Automarks AURIXTM </vt:lpstr>
      <vt:lpstr>Table of contents</vt:lpstr>
      <vt:lpstr>   AURIXTM Tool Ecosystem The right partner and tool at each development stage</vt:lpstr>
      <vt:lpstr>Infineon AURIXTM Software offering Reduction of customer SW development</vt:lpstr>
      <vt:lpstr>Infineon Software Product Overview</vt:lpstr>
      <vt:lpstr>Infineon AUTOSAR MCAL Driver MC-ISAR Product Overview</vt:lpstr>
      <vt:lpstr>Free TriCore™ Entry Tool Chain Provider Hightec</vt:lpstr>
      <vt:lpstr>Free TASKING Pin Mapper for AURIXTM  Provider Tasking</vt:lpstr>
      <vt:lpstr>Free AURIXTM Configuration  Free Flash Loader: Infineon MemTool</vt:lpstr>
      <vt:lpstr>Multicore Support Best-in-class On Automotive Applications</vt:lpstr>
      <vt:lpstr>Using AURIXTM multicore efficiently Basic Workflow</vt:lpstr>
      <vt:lpstr>Using AURIX multicore efficiently Basic Workflow</vt:lpstr>
      <vt:lpstr>Using AURIXTM multicore efficiently Basic Workflow</vt:lpstr>
      <vt:lpstr>AURIXTM Virtual Models </vt:lpstr>
      <vt:lpstr>AURIX™ kits and application boards available for ordering</vt:lpstr>
      <vt:lpstr>15W Automotive in-cabin Wireless Charger Reference design</vt:lpstr>
      <vt:lpstr>BLDC development kit HW, SW, Documentation - supports reduced time to market</vt:lpstr>
      <vt:lpstr>24GHz RADAR development platform Enabling BSD application</vt:lpstr>
      <vt:lpstr>24 GHz radar for Short Range Radar       Optimized Infineon system solution</vt:lpstr>
      <vt:lpstr>TLF35584QVVS1/VS2 plus AURIX™ TriBoard Evaluation Environment</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cp:lastPrinted>2004-03-02T21:24:15Z</cp:lastPrinted>
  <dcterms:created xsi:type="dcterms:W3CDTF">2015-05-11T10:56:01Z</dcterms:created>
  <dcterms:modified xsi:type="dcterms:W3CDTF">2024-04-06T00:47:00Z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Version">
    <vt:lpwstr>v.02.00.01-2015-07-22</vt:lpwstr>
  </property>
  <property fmtid="{D5CDD505-2E9C-101B-9397-08002B2CF9AE}" pid="3" name="TemplateCompany">
    <vt:lpwstr>IFX</vt:lpwstr>
  </property>
  <property fmtid="{D5CDD505-2E9C-101B-9397-08002B2CF9AE}" pid="4" name="Owner">
    <vt:lpwstr/>
  </property>
  <property fmtid="{D5CDD505-2E9C-101B-9397-08002B2CF9AE}" pid="5" name="DocumentID">
    <vt:lpwstr/>
  </property>
  <property fmtid="{D5CDD505-2E9C-101B-9397-08002B2CF9AE}" pid="6" name="DocumentVersion">
    <vt:lpwstr/>
  </property>
  <property fmtid="{D5CDD505-2E9C-101B-9397-08002B2CF9AE}" pid="7" name="ContentTypeId">
    <vt:lpwstr>0x010100655886DAA5C6D045A17BA4095B2B8F29</vt:lpwstr>
  </property>
  <property fmtid="{D5CDD505-2E9C-101B-9397-08002B2CF9AE}" pid="8" name="ConfidentialityMarking">
    <vt:lpwstr>confidential</vt:lpwstr>
  </property>
  <property fmtid="{D5CDD505-2E9C-101B-9397-08002B2CF9AE}" pid="9" name="AdditionalMarking">
    <vt:lpwstr/>
  </property>
  <property fmtid="{D5CDD505-2E9C-101B-9397-08002B2CF9AE}" pid="10" name="Proprietary">
    <vt:lpwstr/>
  </property>
  <property fmtid="{D5CDD505-2E9C-101B-9397-08002B2CF9AE}" pid="11" name="AgendaXMLId">
    <vt:lpwstr>{DF70A479-6590-4433-8D52-381FBFFCD1C9}</vt:lpwstr>
  </property>
  <property fmtid="{D5CDD505-2E9C-101B-9397-08002B2CF9AE}" pid="12" name="MSIP_Label_a15a25aa-e944-415d-b7a7-40f6b9180b6b_Enabled">
    <vt:lpwstr>true</vt:lpwstr>
  </property>
  <property fmtid="{D5CDD505-2E9C-101B-9397-08002B2CF9AE}" pid="13" name="MSIP_Label_a15a25aa-e944-415d-b7a7-40f6b9180b6b_SetDate">
    <vt:lpwstr>2024-04-03T08:24:48Z</vt:lpwstr>
  </property>
  <property fmtid="{D5CDD505-2E9C-101B-9397-08002B2CF9AE}" pid="14" name="MSIP_Label_a15a25aa-e944-415d-b7a7-40f6b9180b6b_Method">
    <vt:lpwstr>Standard</vt:lpwstr>
  </property>
  <property fmtid="{D5CDD505-2E9C-101B-9397-08002B2CF9AE}" pid="15" name="MSIP_Label_a15a25aa-e944-415d-b7a7-40f6b9180b6b_Name">
    <vt:lpwstr>a15a25aa-e944-415d-b7a7-40f6b9180b6b</vt:lpwstr>
  </property>
  <property fmtid="{D5CDD505-2E9C-101B-9397-08002B2CF9AE}" pid="16" name="MSIP_Label_a15a25aa-e944-415d-b7a7-40f6b9180b6b_SiteId">
    <vt:lpwstr>eeb8d0e8-3544-41d3-aac6-934c309faf5a</vt:lpwstr>
  </property>
  <property fmtid="{D5CDD505-2E9C-101B-9397-08002B2CF9AE}" pid="17" name="MSIP_Label_a15a25aa-e944-415d-b7a7-40f6b9180b6b_ActionId">
    <vt:lpwstr>2ed164cd-7c4c-4d60-90e2-3ba61853b014</vt:lpwstr>
  </property>
  <property fmtid="{D5CDD505-2E9C-101B-9397-08002B2CF9AE}" pid="18" name="MSIP_Label_a15a25aa-e944-415d-b7a7-40f6b9180b6b_ContentBits">
    <vt:lpwstr>0</vt:lpwstr>
  </property>
</Properties>
</file>